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7"/>
  </p:notesMasterIdLst>
  <p:handoutMasterIdLst>
    <p:handoutMasterId r:id="rId198"/>
  </p:handoutMasterIdLst>
  <p:sldIdLst>
    <p:sldId id="477" r:id="rId2"/>
    <p:sldId id="478" r:id="rId3"/>
    <p:sldId id="257" r:id="rId4"/>
    <p:sldId id="260" r:id="rId5"/>
    <p:sldId id="263" r:id="rId6"/>
    <p:sldId id="266" r:id="rId7"/>
    <p:sldId id="265" r:id="rId8"/>
    <p:sldId id="258" r:id="rId9"/>
    <p:sldId id="264" r:id="rId10"/>
    <p:sldId id="262" r:id="rId11"/>
    <p:sldId id="261" r:id="rId12"/>
    <p:sldId id="267" r:id="rId13"/>
    <p:sldId id="259" r:id="rId14"/>
    <p:sldId id="268" r:id="rId15"/>
    <p:sldId id="269" r:id="rId16"/>
    <p:sldId id="271" r:id="rId17"/>
    <p:sldId id="272" r:id="rId18"/>
    <p:sldId id="273" r:id="rId19"/>
    <p:sldId id="274" r:id="rId20"/>
    <p:sldId id="275" r:id="rId21"/>
    <p:sldId id="276"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315" r:id="rId35"/>
    <p:sldId id="316" r:id="rId36"/>
    <p:sldId id="317" r:id="rId37"/>
    <p:sldId id="318" r:id="rId38"/>
    <p:sldId id="319" r:id="rId39"/>
    <p:sldId id="320" r:id="rId40"/>
    <p:sldId id="321" r:id="rId41"/>
    <p:sldId id="322" r:id="rId42"/>
    <p:sldId id="323" r:id="rId43"/>
    <p:sldId id="324" r:id="rId44"/>
    <p:sldId id="325" r:id="rId45"/>
    <p:sldId id="326" r:id="rId46"/>
    <p:sldId id="327" r:id="rId47"/>
    <p:sldId id="328" r:id="rId48"/>
    <p:sldId id="329" r:id="rId49"/>
    <p:sldId id="330" r:id="rId50"/>
    <p:sldId id="331" r:id="rId51"/>
    <p:sldId id="332" r:id="rId52"/>
    <p:sldId id="333" r:id="rId53"/>
    <p:sldId id="334" r:id="rId54"/>
    <p:sldId id="335" r:id="rId55"/>
    <p:sldId id="336" r:id="rId56"/>
    <p:sldId id="337" r:id="rId57"/>
    <p:sldId id="338" r:id="rId58"/>
    <p:sldId id="339" r:id="rId59"/>
    <p:sldId id="340" r:id="rId60"/>
    <p:sldId id="341" r:id="rId61"/>
    <p:sldId id="342" r:id="rId62"/>
    <p:sldId id="343" r:id="rId63"/>
    <p:sldId id="344" r:id="rId64"/>
    <p:sldId id="345" r:id="rId65"/>
    <p:sldId id="346" r:id="rId66"/>
    <p:sldId id="347" r:id="rId67"/>
    <p:sldId id="348" r:id="rId68"/>
    <p:sldId id="349" r:id="rId69"/>
    <p:sldId id="350" r:id="rId70"/>
    <p:sldId id="351" r:id="rId71"/>
    <p:sldId id="352" r:id="rId72"/>
    <p:sldId id="353" r:id="rId73"/>
    <p:sldId id="354" r:id="rId74"/>
    <p:sldId id="355" r:id="rId75"/>
    <p:sldId id="356" r:id="rId76"/>
    <p:sldId id="357" r:id="rId77"/>
    <p:sldId id="358" r:id="rId78"/>
    <p:sldId id="359" r:id="rId79"/>
    <p:sldId id="360" r:id="rId80"/>
    <p:sldId id="361" r:id="rId81"/>
    <p:sldId id="362" r:id="rId82"/>
    <p:sldId id="363" r:id="rId83"/>
    <p:sldId id="364" r:id="rId84"/>
    <p:sldId id="365" r:id="rId85"/>
    <p:sldId id="366" r:id="rId86"/>
    <p:sldId id="367" r:id="rId87"/>
    <p:sldId id="368" r:id="rId88"/>
    <p:sldId id="369" r:id="rId89"/>
    <p:sldId id="370" r:id="rId90"/>
    <p:sldId id="371" r:id="rId91"/>
    <p:sldId id="372" r:id="rId92"/>
    <p:sldId id="373" r:id="rId93"/>
    <p:sldId id="374" r:id="rId94"/>
    <p:sldId id="375" r:id="rId95"/>
    <p:sldId id="376" r:id="rId96"/>
    <p:sldId id="377" r:id="rId97"/>
    <p:sldId id="378" r:id="rId98"/>
    <p:sldId id="379" r:id="rId99"/>
    <p:sldId id="380" r:id="rId100"/>
    <p:sldId id="381" r:id="rId101"/>
    <p:sldId id="382" r:id="rId102"/>
    <p:sldId id="383" r:id="rId103"/>
    <p:sldId id="384" r:id="rId104"/>
    <p:sldId id="385" r:id="rId105"/>
    <p:sldId id="386" r:id="rId106"/>
    <p:sldId id="387" r:id="rId107"/>
    <p:sldId id="388" r:id="rId108"/>
    <p:sldId id="389" r:id="rId109"/>
    <p:sldId id="390" r:id="rId110"/>
    <p:sldId id="391" r:id="rId111"/>
    <p:sldId id="392" r:id="rId112"/>
    <p:sldId id="393" r:id="rId113"/>
    <p:sldId id="452" r:id="rId114"/>
    <p:sldId id="453" r:id="rId115"/>
    <p:sldId id="454" r:id="rId116"/>
    <p:sldId id="455" r:id="rId117"/>
    <p:sldId id="456" r:id="rId118"/>
    <p:sldId id="457" r:id="rId119"/>
    <p:sldId id="458" r:id="rId120"/>
    <p:sldId id="459" r:id="rId121"/>
    <p:sldId id="460" r:id="rId122"/>
    <p:sldId id="461" r:id="rId123"/>
    <p:sldId id="462" r:id="rId124"/>
    <p:sldId id="463" r:id="rId125"/>
    <p:sldId id="464" r:id="rId126"/>
    <p:sldId id="465" r:id="rId127"/>
    <p:sldId id="466" r:id="rId128"/>
    <p:sldId id="467" r:id="rId129"/>
    <p:sldId id="468" r:id="rId130"/>
    <p:sldId id="469" r:id="rId131"/>
    <p:sldId id="470" r:id="rId132"/>
    <p:sldId id="471" r:id="rId133"/>
    <p:sldId id="472" r:id="rId134"/>
    <p:sldId id="473" r:id="rId135"/>
    <p:sldId id="474" r:id="rId136"/>
    <p:sldId id="475" r:id="rId137"/>
    <p:sldId id="476" r:id="rId138"/>
    <p:sldId id="394" r:id="rId139"/>
    <p:sldId id="395" r:id="rId140"/>
    <p:sldId id="396" r:id="rId141"/>
    <p:sldId id="397" r:id="rId142"/>
    <p:sldId id="398" r:id="rId143"/>
    <p:sldId id="399" r:id="rId144"/>
    <p:sldId id="400" r:id="rId145"/>
    <p:sldId id="401" r:id="rId146"/>
    <p:sldId id="402" r:id="rId147"/>
    <p:sldId id="403" r:id="rId148"/>
    <p:sldId id="404" r:id="rId149"/>
    <p:sldId id="405" r:id="rId150"/>
    <p:sldId id="406" r:id="rId151"/>
    <p:sldId id="407" r:id="rId152"/>
    <p:sldId id="408" r:id="rId153"/>
    <p:sldId id="409" r:id="rId154"/>
    <p:sldId id="410" r:id="rId155"/>
    <p:sldId id="411" r:id="rId156"/>
    <p:sldId id="412" r:id="rId157"/>
    <p:sldId id="413" r:id="rId158"/>
    <p:sldId id="414" r:id="rId159"/>
    <p:sldId id="415" r:id="rId160"/>
    <p:sldId id="416" r:id="rId161"/>
    <p:sldId id="417" r:id="rId162"/>
    <p:sldId id="418" r:id="rId163"/>
    <p:sldId id="419" r:id="rId164"/>
    <p:sldId id="420" r:id="rId165"/>
    <p:sldId id="421" r:id="rId166"/>
    <p:sldId id="422" r:id="rId167"/>
    <p:sldId id="423" r:id="rId168"/>
    <p:sldId id="424" r:id="rId169"/>
    <p:sldId id="425" r:id="rId170"/>
    <p:sldId id="426" r:id="rId171"/>
    <p:sldId id="427" r:id="rId172"/>
    <p:sldId id="428" r:id="rId173"/>
    <p:sldId id="429" r:id="rId174"/>
    <p:sldId id="430" r:id="rId175"/>
    <p:sldId id="431" r:id="rId176"/>
    <p:sldId id="432" r:id="rId177"/>
    <p:sldId id="433" r:id="rId178"/>
    <p:sldId id="434" r:id="rId179"/>
    <p:sldId id="435" r:id="rId180"/>
    <p:sldId id="436" r:id="rId181"/>
    <p:sldId id="437" r:id="rId182"/>
    <p:sldId id="438" r:id="rId183"/>
    <p:sldId id="439" r:id="rId184"/>
    <p:sldId id="440" r:id="rId185"/>
    <p:sldId id="441" r:id="rId186"/>
    <p:sldId id="442" r:id="rId187"/>
    <p:sldId id="443" r:id="rId188"/>
    <p:sldId id="444" r:id="rId189"/>
    <p:sldId id="445" r:id="rId190"/>
    <p:sldId id="446" r:id="rId191"/>
    <p:sldId id="447" r:id="rId192"/>
    <p:sldId id="448" r:id="rId193"/>
    <p:sldId id="449" r:id="rId194"/>
    <p:sldId id="450" r:id="rId195"/>
    <p:sldId id="451" r:id="rId196"/>
  </p:sldIdLst>
  <p:sldSz cx="9144000" cy="6858000" type="screen4x3"/>
  <p:notesSz cx="6797675" cy="9874250"/>
  <p:defaultTextStyle>
    <a:defPPr>
      <a:defRPr lang="en-US"/>
    </a:defPPr>
    <a:lvl1pPr algn="l" rtl="0" fontAlgn="base">
      <a:spcBef>
        <a:spcPct val="50000"/>
      </a:spcBef>
      <a:spcAft>
        <a:spcPct val="0"/>
      </a:spcAft>
      <a:defRPr sz="2400" kern="1200">
        <a:solidFill>
          <a:schemeClr val="tx1"/>
        </a:solidFill>
        <a:latin typeface="Arial" charset="0"/>
        <a:ea typeface="+mn-ea"/>
        <a:cs typeface="Arial" charset="0"/>
      </a:defRPr>
    </a:lvl1pPr>
    <a:lvl2pPr marL="457200" algn="l" rtl="0" fontAlgn="base">
      <a:spcBef>
        <a:spcPct val="50000"/>
      </a:spcBef>
      <a:spcAft>
        <a:spcPct val="0"/>
      </a:spcAft>
      <a:defRPr sz="2400" kern="1200">
        <a:solidFill>
          <a:schemeClr val="tx1"/>
        </a:solidFill>
        <a:latin typeface="Arial" charset="0"/>
        <a:ea typeface="+mn-ea"/>
        <a:cs typeface="Arial" charset="0"/>
      </a:defRPr>
    </a:lvl2pPr>
    <a:lvl3pPr marL="914400" algn="l" rtl="0" fontAlgn="base">
      <a:spcBef>
        <a:spcPct val="50000"/>
      </a:spcBef>
      <a:spcAft>
        <a:spcPct val="0"/>
      </a:spcAft>
      <a:defRPr sz="2400" kern="1200">
        <a:solidFill>
          <a:schemeClr val="tx1"/>
        </a:solidFill>
        <a:latin typeface="Arial" charset="0"/>
        <a:ea typeface="+mn-ea"/>
        <a:cs typeface="Arial" charset="0"/>
      </a:defRPr>
    </a:lvl3pPr>
    <a:lvl4pPr marL="1371600" algn="l" rtl="0" fontAlgn="base">
      <a:spcBef>
        <a:spcPct val="50000"/>
      </a:spcBef>
      <a:spcAft>
        <a:spcPct val="0"/>
      </a:spcAft>
      <a:defRPr sz="2400" kern="1200">
        <a:solidFill>
          <a:schemeClr val="tx1"/>
        </a:solidFill>
        <a:latin typeface="Arial" charset="0"/>
        <a:ea typeface="+mn-ea"/>
        <a:cs typeface="Arial" charset="0"/>
      </a:defRPr>
    </a:lvl4pPr>
    <a:lvl5pPr marL="1828800" algn="l" rtl="0" fontAlgn="base">
      <a:spcBef>
        <a:spcPct val="5000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3" autoAdjust="0"/>
    <p:restoredTop sz="94660"/>
  </p:normalViewPr>
  <p:slideViewPr>
    <p:cSldViewPr>
      <p:cViewPr>
        <p:scale>
          <a:sx n="60" d="100"/>
          <a:sy n="60" d="100"/>
        </p:scale>
        <p:origin x="-1548" y="-498"/>
      </p:cViewPr>
      <p:guideLst>
        <p:guide orient="horz" pos="2160"/>
        <p:guide pos="2880"/>
      </p:guideLst>
    </p:cSldViewPr>
  </p:slideViewPr>
  <p:notesTextViewPr>
    <p:cViewPr>
      <p:scale>
        <a:sx n="1" d="1"/>
        <a:sy n="1" d="1"/>
      </p:scale>
      <p:origin x="0" y="0"/>
    </p:cViewPr>
  </p:notesTextViewPr>
  <p:notesViewPr>
    <p:cSldViewPr>
      <p:cViewPr varScale="1">
        <p:scale>
          <a:sx n="60" d="100"/>
          <a:sy n="60" d="100"/>
        </p:scale>
        <p:origin x="-2214" y="-72"/>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slide" Target="slides/slide195.xml"/><Relationship Id="rId200"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notesMaster" Target="notesMasters/notesMaster1.xml"/><Relationship Id="rId201"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handoutMaster" Target="handoutMasters/handoutMaster1.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7.1695497417561649E-2"/>
          <c:y val="4.5375008837401906E-2"/>
          <c:w val="0.91270310848563962"/>
          <c:h val="0.85072744442536685"/>
        </c:manualLayout>
      </c:layout>
      <c:barChart>
        <c:barDir val="col"/>
        <c:grouping val="clustered"/>
        <c:varyColors val="0"/>
        <c:ser>
          <c:idx val="0"/>
          <c:order val="0"/>
          <c:tx>
            <c:strRef>
              <c:f>Feuil1!$B$1</c:f>
              <c:strCache>
                <c:ptCount val="1"/>
                <c:pt idx="0">
                  <c:v>WIPO'S MAIN SOURCES OF REVENUE</c:v>
                </c:pt>
              </c:strCache>
            </c:strRef>
          </c:tx>
          <c:invertIfNegative val="0"/>
          <c:dLbls>
            <c:dLbl>
              <c:idx val="0"/>
              <c:layout>
                <c:manualLayout>
                  <c:x val="2.8366171085088699E-3"/>
                  <c:y val="0.12025179020512899"/>
                </c:manualLayout>
              </c:layout>
              <c:tx>
                <c:rich>
                  <a:bodyPr/>
                  <a:lstStyle/>
                  <a:p>
                    <a:r>
                      <a:rPr lang="en-US" b="1" dirty="0" smtClean="0"/>
                      <a:t>76%</a:t>
                    </a:r>
                    <a:endParaRPr lang="en-US" b="1" dirty="0"/>
                  </a:p>
                </c:rich>
              </c:tx>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b="1" dirty="0" smtClean="0"/>
                      <a:t>6%</a:t>
                    </a:r>
                    <a:endParaRPr lang="en-US" b="1" dirty="0"/>
                  </a:p>
                </c:rich>
              </c:tx>
              <c:showLegendKey val="0"/>
              <c:showVal val="1"/>
              <c:showCatName val="0"/>
              <c:showSerName val="0"/>
              <c:showPercent val="0"/>
              <c:showBubbleSize val="0"/>
              <c:extLst>
                <c:ext xmlns:c15="http://schemas.microsoft.com/office/drawing/2012/chart" uri="{CE6537A1-D6FC-4f65-9D91-7224C49458BB}"/>
              </c:extLst>
            </c:dLbl>
            <c:dLbl>
              <c:idx val="2"/>
              <c:layout>
                <c:manualLayout>
                  <c:x val="2.8366171085088699E-3"/>
                  <c:y val="0.10154595617322"/>
                </c:manualLayout>
              </c:layout>
              <c:tx>
                <c:rich>
                  <a:bodyPr/>
                  <a:lstStyle/>
                  <a:p>
                    <a:r>
                      <a:rPr lang="en-US" b="1" dirty="0" smtClean="0"/>
                      <a:t>15%</a:t>
                    </a:r>
                    <a:endParaRPr lang="en-US" b="1" dirty="0"/>
                  </a:p>
                </c:rich>
              </c:tx>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b="1" dirty="0" smtClean="0"/>
                      <a:t>2%</a:t>
                    </a:r>
                    <a:endParaRPr lang="en-US" b="1" dirty="0"/>
                  </a:p>
                </c:rich>
              </c:tx>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en-US" b="1" dirty="0" smtClean="0"/>
                      <a:t>1%</a:t>
                    </a:r>
                    <a:endParaRPr lang="en-US" b="1"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Feuil1!$A$2:$A$6</c:f>
              <c:strCache>
                <c:ptCount val="5"/>
                <c:pt idx="0">
                  <c:v>PCT SYSTEM </c:v>
                </c:pt>
                <c:pt idx="1">
                  <c:v>MEMBER STATES</c:v>
                </c:pt>
                <c:pt idx="2">
                  <c:v>MADRID SYSTEM </c:v>
                </c:pt>
                <c:pt idx="3">
                  <c:v>HAGUE SYSTEM </c:v>
                </c:pt>
                <c:pt idx="4">
                  <c:v>OTHERS</c:v>
                </c:pt>
              </c:strCache>
            </c:strRef>
          </c:cat>
          <c:val>
            <c:numRef>
              <c:f>Feuil1!$B$2:$B$6</c:f>
              <c:numCache>
                <c:formatCode>General</c:formatCode>
                <c:ptCount val="5"/>
                <c:pt idx="0">
                  <c:v>545.6</c:v>
                </c:pt>
                <c:pt idx="1">
                  <c:v>35.200000000000003</c:v>
                </c:pt>
                <c:pt idx="2">
                  <c:v>114.6</c:v>
                </c:pt>
                <c:pt idx="3">
                  <c:v>8.6</c:v>
                </c:pt>
                <c:pt idx="4">
                  <c:v>5.3</c:v>
                </c:pt>
              </c:numCache>
            </c:numRef>
          </c:val>
        </c:ser>
        <c:dLbls>
          <c:showLegendKey val="0"/>
          <c:showVal val="0"/>
          <c:showCatName val="0"/>
          <c:showSerName val="0"/>
          <c:showPercent val="0"/>
          <c:showBubbleSize val="0"/>
        </c:dLbls>
        <c:gapWidth val="100"/>
        <c:axId val="85672320"/>
        <c:axId val="85673856"/>
      </c:barChart>
      <c:catAx>
        <c:axId val="85672320"/>
        <c:scaling>
          <c:orientation val="minMax"/>
        </c:scaling>
        <c:delete val="0"/>
        <c:axPos val="b"/>
        <c:numFmt formatCode="General" sourceLinked="0"/>
        <c:majorTickMark val="out"/>
        <c:minorTickMark val="none"/>
        <c:tickLblPos val="nextTo"/>
        <c:crossAx val="85673856"/>
        <c:crosses val="autoZero"/>
        <c:auto val="1"/>
        <c:lblAlgn val="ctr"/>
        <c:lblOffset val="100"/>
        <c:noMultiLvlLbl val="0"/>
      </c:catAx>
      <c:valAx>
        <c:axId val="85673856"/>
        <c:scaling>
          <c:orientation val="minMax"/>
        </c:scaling>
        <c:delete val="0"/>
        <c:axPos val="l"/>
        <c:majorGridlines/>
        <c:numFmt formatCode="General" sourceLinked="1"/>
        <c:majorTickMark val="out"/>
        <c:minorTickMark val="none"/>
        <c:tickLblPos val="nextTo"/>
        <c:crossAx val="85672320"/>
        <c:crosses val="autoZero"/>
        <c:crossBetween val="between"/>
      </c:valAx>
    </c:plotArea>
    <c:plotVisOnly val="1"/>
    <c:dispBlanksAs val="gap"/>
    <c:showDLblsOverMax val="0"/>
  </c:chart>
  <c:txPr>
    <a:bodyPr/>
    <a:lstStyle/>
    <a:p>
      <a:pPr>
        <a:defRPr sz="1799"/>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39BC24-9174-4F92-9149-4998BC6BDF3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B6740E19-F12A-476A-AC6F-69466794333E}">
      <dgm:prSet phldrT="[Text]" custT="1"/>
      <dgm:spPr>
        <a:noFill/>
        <a:ln>
          <a:solidFill>
            <a:schemeClr val="bg1">
              <a:lumMod val="50000"/>
            </a:schemeClr>
          </a:solidFill>
        </a:ln>
      </dgm:spPr>
      <dgm:t>
        <a:bodyPr/>
        <a:lstStyle/>
        <a:p>
          <a:r>
            <a:rPr lang="en-US" sz="1800" noProof="0" dirty="0" smtClean="0">
              <a:solidFill>
                <a:srgbClr val="0070C0"/>
              </a:solidFill>
            </a:rPr>
            <a:t>Office of Origin</a:t>
          </a:r>
          <a:endParaRPr lang="en-US" sz="1800" noProof="0" dirty="0">
            <a:solidFill>
              <a:srgbClr val="0070C0"/>
            </a:solidFill>
          </a:endParaRPr>
        </a:p>
      </dgm:t>
    </dgm:pt>
    <dgm:pt modelId="{72B86010-C187-46B2-8D18-C4F81025B5B8}" type="parTrans" cxnId="{2F3C5FA7-C6E7-4CBB-BEE9-937369E49F7A}">
      <dgm:prSet/>
      <dgm:spPr/>
      <dgm:t>
        <a:bodyPr/>
        <a:lstStyle/>
        <a:p>
          <a:endParaRPr lang="en-US" noProof="0"/>
        </a:p>
      </dgm:t>
    </dgm:pt>
    <dgm:pt modelId="{862E9A3B-BD08-4A2D-9529-B36CB15BBDF9}" type="sibTrans" cxnId="{2F3C5FA7-C6E7-4CBB-BEE9-937369E49F7A}">
      <dgm:prSet/>
      <dgm:spPr/>
      <dgm:t>
        <a:bodyPr/>
        <a:lstStyle/>
        <a:p>
          <a:endParaRPr lang="en-US" noProof="0"/>
        </a:p>
      </dgm:t>
    </dgm:pt>
    <dgm:pt modelId="{23831BAE-DCC2-41A4-8791-270C17FCB007}">
      <dgm:prSet phldrT="[Text]" custT="1"/>
      <dgm:spPr>
        <a:noFill/>
        <a:ln>
          <a:solidFill>
            <a:schemeClr val="bg1">
              <a:lumMod val="50000"/>
            </a:schemeClr>
          </a:solidFill>
        </a:ln>
      </dgm:spPr>
      <dgm:t>
        <a:bodyPr/>
        <a:lstStyle/>
        <a:p>
          <a:r>
            <a:rPr lang="en-US" sz="1800" noProof="0" dirty="0" smtClean="0">
              <a:solidFill>
                <a:srgbClr val="0070C0"/>
              </a:solidFill>
            </a:rPr>
            <a:t>Designated Contracting Party</a:t>
          </a:r>
          <a:endParaRPr lang="en-US" sz="1800" noProof="0" dirty="0">
            <a:solidFill>
              <a:srgbClr val="0070C0"/>
            </a:solidFill>
          </a:endParaRPr>
        </a:p>
      </dgm:t>
    </dgm:pt>
    <dgm:pt modelId="{2DB9F4D3-519F-4A80-8B7E-70E8BF8E3A75}" type="parTrans" cxnId="{F4810A07-4907-4D3F-BBE9-9C9E9E0E1725}">
      <dgm:prSet/>
      <dgm:spPr>
        <a:noFill/>
        <a:ln>
          <a:solidFill>
            <a:schemeClr val="bg1">
              <a:lumMod val="50000"/>
            </a:schemeClr>
          </a:solidFill>
          <a:tailEnd type="triangle"/>
        </a:ln>
      </dgm:spPr>
      <dgm:t>
        <a:bodyPr/>
        <a:lstStyle/>
        <a:p>
          <a:endParaRPr lang="en-US" noProof="0">
            <a:solidFill>
              <a:srgbClr val="C00000"/>
            </a:solidFill>
          </a:endParaRPr>
        </a:p>
      </dgm:t>
    </dgm:pt>
    <dgm:pt modelId="{7FA45169-A26B-4933-9F08-55F387967D28}" type="sibTrans" cxnId="{F4810A07-4907-4D3F-BBE9-9C9E9E0E1725}">
      <dgm:prSet/>
      <dgm:spPr/>
      <dgm:t>
        <a:bodyPr/>
        <a:lstStyle/>
        <a:p>
          <a:endParaRPr lang="en-US" noProof="0"/>
        </a:p>
      </dgm:t>
    </dgm:pt>
    <dgm:pt modelId="{61D3D763-E882-4FCC-A5A3-C649D002EABB}">
      <dgm:prSet phldrT="[Text]" custT="1"/>
      <dgm:spPr>
        <a:noFill/>
        <a:ln>
          <a:solidFill>
            <a:schemeClr val="bg1">
              <a:lumMod val="50000"/>
            </a:schemeClr>
          </a:solidFill>
        </a:ln>
      </dgm:spPr>
      <dgm:t>
        <a:bodyPr/>
        <a:lstStyle/>
        <a:p>
          <a:r>
            <a:rPr lang="en-US" sz="1800" noProof="0" dirty="0" smtClean="0">
              <a:solidFill>
                <a:srgbClr val="0070C0"/>
              </a:solidFill>
            </a:rPr>
            <a:t>Designated Contracting Party</a:t>
          </a:r>
          <a:endParaRPr lang="en-US" sz="1800" noProof="0" dirty="0">
            <a:solidFill>
              <a:srgbClr val="0070C0"/>
            </a:solidFill>
          </a:endParaRPr>
        </a:p>
      </dgm:t>
    </dgm:pt>
    <dgm:pt modelId="{CE794817-8124-4428-B04E-2A991748D4D2}" type="sibTrans" cxnId="{E2AABECC-0895-48B3-A7C7-7BC4D083AB91}">
      <dgm:prSet/>
      <dgm:spPr/>
      <dgm:t>
        <a:bodyPr/>
        <a:lstStyle/>
        <a:p>
          <a:endParaRPr lang="en-US" noProof="0"/>
        </a:p>
      </dgm:t>
    </dgm:pt>
    <dgm:pt modelId="{AF120042-0BE5-40C1-BDFF-43D0846E1E54}" type="parTrans" cxnId="{E2AABECC-0895-48B3-A7C7-7BC4D083AB91}">
      <dgm:prSet/>
      <dgm:spPr>
        <a:noFill/>
        <a:ln>
          <a:solidFill>
            <a:schemeClr val="bg1">
              <a:lumMod val="50000"/>
            </a:schemeClr>
          </a:solidFill>
          <a:tailEnd type="triangle"/>
        </a:ln>
      </dgm:spPr>
      <dgm:t>
        <a:bodyPr/>
        <a:lstStyle/>
        <a:p>
          <a:endParaRPr lang="en-US" noProof="0">
            <a:solidFill>
              <a:srgbClr val="C00000"/>
            </a:solidFill>
          </a:endParaRPr>
        </a:p>
      </dgm:t>
    </dgm:pt>
    <dgm:pt modelId="{A30AC05D-B8D5-4A9C-A2E2-5BB7FEC22EB9}">
      <dgm:prSet phldrT="[Text]" custT="1"/>
      <dgm:spPr>
        <a:noFill/>
        <a:ln>
          <a:solidFill>
            <a:schemeClr val="bg1">
              <a:lumMod val="50000"/>
            </a:schemeClr>
          </a:solidFill>
        </a:ln>
      </dgm:spPr>
      <dgm:t>
        <a:bodyPr/>
        <a:lstStyle/>
        <a:p>
          <a:r>
            <a:rPr lang="en-US" sz="1800" noProof="0" dirty="0" smtClean="0">
              <a:solidFill>
                <a:srgbClr val="0070C0"/>
              </a:solidFill>
            </a:rPr>
            <a:t>Designated Contracting Party</a:t>
          </a:r>
          <a:endParaRPr lang="en-US" sz="1800" noProof="0" dirty="0">
            <a:solidFill>
              <a:srgbClr val="0070C0"/>
            </a:solidFill>
          </a:endParaRPr>
        </a:p>
      </dgm:t>
    </dgm:pt>
    <dgm:pt modelId="{5A32990F-E044-4925-99C2-41EA9C9D97F2}" type="sibTrans" cxnId="{1C806FDD-027A-416F-8706-35F28D3A8500}">
      <dgm:prSet/>
      <dgm:spPr/>
      <dgm:t>
        <a:bodyPr/>
        <a:lstStyle/>
        <a:p>
          <a:endParaRPr lang="en-US" noProof="0"/>
        </a:p>
      </dgm:t>
    </dgm:pt>
    <dgm:pt modelId="{FB81DD96-1BD8-4C7F-95A6-F3F55DF4915F}" type="parTrans" cxnId="{1C806FDD-027A-416F-8706-35F28D3A8500}">
      <dgm:prSet/>
      <dgm:spPr>
        <a:noFill/>
        <a:ln>
          <a:solidFill>
            <a:schemeClr val="bg1">
              <a:lumMod val="50000"/>
            </a:schemeClr>
          </a:solidFill>
          <a:tailEnd type="triangle"/>
        </a:ln>
      </dgm:spPr>
      <dgm:t>
        <a:bodyPr/>
        <a:lstStyle/>
        <a:p>
          <a:endParaRPr lang="en-US" noProof="0">
            <a:solidFill>
              <a:srgbClr val="C00000"/>
            </a:solidFill>
          </a:endParaRPr>
        </a:p>
      </dgm:t>
    </dgm:pt>
    <dgm:pt modelId="{E1990B73-96C9-4D5F-AD9D-7F750CF995CD}">
      <dgm:prSet custT="1"/>
      <dgm:spPr>
        <a:solidFill>
          <a:schemeClr val="bg1"/>
        </a:solidFill>
        <a:ln>
          <a:solidFill>
            <a:schemeClr val="bg1">
              <a:lumMod val="50000"/>
            </a:schemeClr>
          </a:solidFill>
        </a:ln>
      </dgm:spPr>
      <dgm:t>
        <a:bodyPr/>
        <a:lstStyle/>
        <a:p>
          <a:r>
            <a:rPr lang="es-ES_tradnl" sz="2000" noProof="0" dirty="0" smtClean="0">
              <a:solidFill>
                <a:srgbClr val="0070C0"/>
              </a:solidFill>
            </a:rPr>
            <a:t>WIPO</a:t>
          </a:r>
          <a:endParaRPr lang="en-US" sz="2000" noProof="0" dirty="0">
            <a:solidFill>
              <a:srgbClr val="0070C0"/>
            </a:solidFill>
          </a:endParaRPr>
        </a:p>
      </dgm:t>
    </dgm:pt>
    <dgm:pt modelId="{4D887681-4708-47EA-8F42-DAD1C445E108}" type="sibTrans" cxnId="{6E243B9B-3A77-4AFF-BB3C-A62CD89EC28A}">
      <dgm:prSet/>
      <dgm:spPr/>
      <dgm:t>
        <a:bodyPr/>
        <a:lstStyle/>
        <a:p>
          <a:endParaRPr lang="en-US" noProof="0"/>
        </a:p>
      </dgm:t>
    </dgm:pt>
    <dgm:pt modelId="{48CE8052-47AA-47AA-A2BE-703BBC50A70B}" type="parTrans" cxnId="{6E243B9B-3A77-4AFF-BB3C-A62CD89EC28A}">
      <dgm:prSet/>
      <dgm:spPr/>
      <dgm:t>
        <a:bodyPr/>
        <a:lstStyle/>
        <a:p>
          <a:endParaRPr lang="en-US" noProof="0"/>
        </a:p>
      </dgm:t>
    </dgm:pt>
    <dgm:pt modelId="{953BCBF3-AD09-436A-8BA4-630D00358217}">
      <dgm:prSet custT="1"/>
      <dgm:spPr>
        <a:noFill/>
        <a:ln>
          <a:solidFill>
            <a:schemeClr val="bg1">
              <a:lumMod val="50000"/>
            </a:schemeClr>
          </a:solidFill>
        </a:ln>
      </dgm:spPr>
      <dgm:t>
        <a:bodyPr/>
        <a:lstStyle/>
        <a:p>
          <a:r>
            <a:rPr lang="en-US" sz="1800" noProof="0" dirty="0" smtClean="0">
              <a:solidFill>
                <a:srgbClr val="0070C0"/>
              </a:solidFill>
            </a:rPr>
            <a:t>Applicant</a:t>
          </a:r>
          <a:endParaRPr lang="en-US" sz="1800" noProof="0" dirty="0">
            <a:solidFill>
              <a:srgbClr val="0070C0"/>
            </a:solidFill>
          </a:endParaRPr>
        </a:p>
      </dgm:t>
    </dgm:pt>
    <dgm:pt modelId="{7202D7F6-EA28-4E36-88E3-D011B90770AD}" type="parTrans" cxnId="{DCDF6ED9-50AD-4CAC-90C4-2EFAD8FAFB9E}">
      <dgm:prSet/>
      <dgm:spPr/>
      <dgm:t>
        <a:bodyPr/>
        <a:lstStyle/>
        <a:p>
          <a:endParaRPr lang="en-US"/>
        </a:p>
      </dgm:t>
    </dgm:pt>
    <dgm:pt modelId="{4A524ED5-212C-4B93-9293-B4818994920A}" type="sibTrans" cxnId="{DCDF6ED9-50AD-4CAC-90C4-2EFAD8FAFB9E}">
      <dgm:prSet/>
      <dgm:spPr/>
      <dgm:t>
        <a:bodyPr/>
        <a:lstStyle/>
        <a:p>
          <a:endParaRPr lang="en-US"/>
        </a:p>
      </dgm:t>
    </dgm:pt>
    <dgm:pt modelId="{033785F4-5D52-4056-92FF-73D93264982A}" type="pres">
      <dgm:prSet presAssocID="{4839BC24-9174-4F92-9149-4998BC6BDF31}" presName="hierChild1" presStyleCnt="0">
        <dgm:presLayoutVars>
          <dgm:orgChart val="1"/>
          <dgm:chPref val="1"/>
          <dgm:dir/>
          <dgm:animOne val="branch"/>
          <dgm:animLvl val="lvl"/>
          <dgm:resizeHandles/>
        </dgm:presLayoutVars>
      </dgm:prSet>
      <dgm:spPr/>
      <dgm:t>
        <a:bodyPr/>
        <a:lstStyle/>
        <a:p>
          <a:endParaRPr lang="en-US"/>
        </a:p>
      </dgm:t>
    </dgm:pt>
    <dgm:pt modelId="{381379E3-B571-4A6B-859D-6FC673F3FE98}" type="pres">
      <dgm:prSet presAssocID="{E1990B73-96C9-4D5F-AD9D-7F750CF995CD}" presName="hierRoot1" presStyleCnt="0">
        <dgm:presLayoutVars>
          <dgm:hierBranch val="init"/>
        </dgm:presLayoutVars>
      </dgm:prSet>
      <dgm:spPr/>
    </dgm:pt>
    <dgm:pt modelId="{5038B227-B0DB-4D3A-AA9F-70B7E888089E}" type="pres">
      <dgm:prSet presAssocID="{E1990B73-96C9-4D5F-AD9D-7F750CF995CD}" presName="rootComposite1" presStyleCnt="0"/>
      <dgm:spPr/>
    </dgm:pt>
    <dgm:pt modelId="{8C6FCED2-91A0-4DEF-93FC-E21A96383287}" type="pres">
      <dgm:prSet presAssocID="{E1990B73-96C9-4D5F-AD9D-7F750CF995CD}" presName="rootText1" presStyleLbl="node0" presStyleIdx="0" presStyleCnt="3" custLinFactX="47938" custLinFactNeighborX="100000" custLinFactNeighborY="45480">
        <dgm:presLayoutVars>
          <dgm:chPref val="3"/>
        </dgm:presLayoutVars>
      </dgm:prSet>
      <dgm:spPr/>
      <dgm:t>
        <a:bodyPr/>
        <a:lstStyle/>
        <a:p>
          <a:endParaRPr lang="en-US"/>
        </a:p>
      </dgm:t>
    </dgm:pt>
    <dgm:pt modelId="{64B3DFA0-515F-42B8-AD0C-93C9F047BC7F}" type="pres">
      <dgm:prSet presAssocID="{E1990B73-96C9-4D5F-AD9D-7F750CF995CD}" presName="rootConnector1" presStyleLbl="node1" presStyleIdx="0" presStyleCnt="0"/>
      <dgm:spPr/>
      <dgm:t>
        <a:bodyPr/>
        <a:lstStyle/>
        <a:p>
          <a:endParaRPr lang="en-US"/>
        </a:p>
      </dgm:t>
    </dgm:pt>
    <dgm:pt modelId="{962C6D20-7714-4FFF-AE2E-8C5A2A2FFDC2}" type="pres">
      <dgm:prSet presAssocID="{E1990B73-96C9-4D5F-AD9D-7F750CF995CD}" presName="hierChild2" presStyleCnt="0"/>
      <dgm:spPr/>
    </dgm:pt>
    <dgm:pt modelId="{919ABBC9-FA9B-4070-9B5E-4DE4BC3D42ED}" type="pres">
      <dgm:prSet presAssocID="{E1990B73-96C9-4D5F-AD9D-7F750CF995CD}" presName="hierChild3" presStyleCnt="0"/>
      <dgm:spPr/>
    </dgm:pt>
    <dgm:pt modelId="{E0B74C87-91FB-460B-A94C-E4E398E73F51}" type="pres">
      <dgm:prSet presAssocID="{953BCBF3-AD09-436A-8BA4-630D00358217}" presName="hierRoot1" presStyleCnt="0">
        <dgm:presLayoutVars>
          <dgm:hierBranch val="init"/>
        </dgm:presLayoutVars>
      </dgm:prSet>
      <dgm:spPr/>
    </dgm:pt>
    <dgm:pt modelId="{22C77047-E04A-4460-AC23-737560891B17}" type="pres">
      <dgm:prSet presAssocID="{953BCBF3-AD09-436A-8BA4-630D00358217}" presName="rootComposite1" presStyleCnt="0"/>
      <dgm:spPr/>
    </dgm:pt>
    <dgm:pt modelId="{3C2D2E74-34A2-43FD-ADEE-8E5A1A8D6F78}" type="pres">
      <dgm:prSet presAssocID="{953BCBF3-AD09-436A-8BA4-630D00358217}" presName="rootText1" presStyleLbl="node0" presStyleIdx="1" presStyleCnt="3" custLinFactNeighborX="-94940" custLinFactNeighborY="-26869">
        <dgm:presLayoutVars>
          <dgm:chPref val="3"/>
        </dgm:presLayoutVars>
      </dgm:prSet>
      <dgm:spPr/>
      <dgm:t>
        <a:bodyPr/>
        <a:lstStyle/>
        <a:p>
          <a:endParaRPr lang="en-US"/>
        </a:p>
      </dgm:t>
    </dgm:pt>
    <dgm:pt modelId="{AABD5CE9-03CB-464B-9277-33B74BB89B58}" type="pres">
      <dgm:prSet presAssocID="{953BCBF3-AD09-436A-8BA4-630D00358217}" presName="rootConnector1" presStyleLbl="node1" presStyleIdx="0" presStyleCnt="0"/>
      <dgm:spPr/>
      <dgm:t>
        <a:bodyPr/>
        <a:lstStyle/>
        <a:p>
          <a:endParaRPr lang="en-US"/>
        </a:p>
      </dgm:t>
    </dgm:pt>
    <dgm:pt modelId="{1963B278-1363-489C-BE47-4F97B919969B}" type="pres">
      <dgm:prSet presAssocID="{953BCBF3-AD09-436A-8BA4-630D00358217}" presName="hierChild2" presStyleCnt="0"/>
      <dgm:spPr/>
    </dgm:pt>
    <dgm:pt modelId="{5690A289-F3B5-47B8-B39B-61B9B081A261}" type="pres">
      <dgm:prSet presAssocID="{953BCBF3-AD09-436A-8BA4-630D00358217}" presName="hierChild3" presStyleCnt="0"/>
      <dgm:spPr/>
    </dgm:pt>
    <dgm:pt modelId="{EF6D53E4-B332-47F7-B7D3-884ED4A4A524}" type="pres">
      <dgm:prSet presAssocID="{B6740E19-F12A-476A-AC6F-69466794333E}" presName="hierRoot1" presStyleCnt="0">
        <dgm:presLayoutVars>
          <dgm:hierBranch val="init"/>
        </dgm:presLayoutVars>
      </dgm:prSet>
      <dgm:spPr/>
    </dgm:pt>
    <dgm:pt modelId="{FCF056A1-031D-42DB-9AF7-7B2A6332DEF6}" type="pres">
      <dgm:prSet presAssocID="{B6740E19-F12A-476A-AC6F-69466794333E}" presName="rootComposite1" presStyleCnt="0"/>
      <dgm:spPr/>
    </dgm:pt>
    <dgm:pt modelId="{C5D4029E-4A28-431E-8763-ED4723E0DA6D}" type="pres">
      <dgm:prSet presAssocID="{B6740E19-F12A-476A-AC6F-69466794333E}" presName="rootText1" presStyleLbl="node0" presStyleIdx="2" presStyleCnt="3" custLinFactY="-16087" custLinFactNeighborX="-93595" custLinFactNeighborY="-100000">
        <dgm:presLayoutVars>
          <dgm:chPref val="3"/>
        </dgm:presLayoutVars>
      </dgm:prSet>
      <dgm:spPr/>
      <dgm:t>
        <a:bodyPr/>
        <a:lstStyle/>
        <a:p>
          <a:endParaRPr lang="en-US"/>
        </a:p>
      </dgm:t>
    </dgm:pt>
    <dgm:pt modelId="{03210126-3FE3-422F-9943-DCF04AC4AF31}" type="pres">
      <dgm:prSet presAssocID="{B6740E19-F12A-476A-AC6F-69466794333E}" presName="rootConnector1" presStyleLbl="node1" presStyleIdx="0" presStyleCnt="0"/>
      <dgm:spPr/>
      <dgm:t>
        <a:bodyPr/>
        <a:lstStyle/>
        <a:p>
          <a:endParaRPr lang="en-US"/>
        </a:p>
      </dgm:t>
    </dgm:pt>
    <dgm:pt modelId="{1B3BBE5F-DDE3-4036-A5C8-55D6E2CE5443}" type="pres">
      <dgm:prSet presAssocID="{B6740E19-F12A-476A-AC6F-69466794333E}" presName="hierChild2" presStyleCnt="0"/>
      <dgm:spPr/>
    </dgm:pt>
    <dgm:pt modelId="{3B75CA8A-AF57-4AD7-B10D-949E17A39939}" type="pres">
      <dgm:prSet presAssocID="{FB81DD96-1BD8-4C7F-95A6-F3F55DF4915F}" presName="Name37" presStyleLbl="parChTrans1D2" presStyleIdx="0" presStyleCnt="3"/>
      <dgm:spPr/>
      <dgm:t>
        <a:bodyPr/>
        <a:lstStyle/>
        <a:p>
          <a:endParaRPr lang="en-US"/>
        </a:p>
      </dgm:t>
    </dgm:pt>
    <dgm:pt modelId="{E9101B3F-59DD-4B8B-9865-69E2C7B09654}" type="pres">
      <dgm:prSet presAssocID="{A30AC05D-B8D5-4A9C-A2E2-5BB7FEC22EB9}" presName="hierRoot2" presStyleCnt="0">
        <dgm:presLayoutVars>
          <dgm:hierBranch val="init"/>
        </dgm:presLayoutVars>
      </dgm:prSet>
      <dgm:spPr/>
    </dgm:pt>
    <dgm:pt modelId="{78D10B7C-CD95-40EB-8D65-1AB7B7F86DDB}" type="pres">
      <dgm:prSet presAssocID="{A30AC05D-B8D5-4A9C-A2E2-5BB7FEC22EB9}" presName="rootComposite" presStyleCnt="0"/>
      <dgm:spPr/>
    </dgm:pt>
    <dgm:pt modelId="{5C8D78A4-12BE-496E-A652-80D56445F8F6}" type="pres">
      <dgm:prSet presAssocID="{A30AC05D-B8D5-4A9C-A2E2-5BB7FEC22EB9}" presName="rootText" presStyleLbl="node2" presStyleIdx="0" presStyleCnt="3" custLinFactNeighborX="-94199" custLinFactNeighborY="81107">
        <dgm:presLayoutVars>
          <dgm:chPref val="3"/>
        </dgm:presLayoutVars>
      </dgm:prSet>
      <dgm:spPr/>
      <dgm:t>
        <a:bodyPr/>
        <a:lstStyle/>
        <a:p>
          <a:endParaRPr lang="en-US"/>
        </a:p>
      </dgm:t>
    </dgm:pt>
    <dgm:pt modelId="{061AD1BE-56DE-4125-8C05-7E9B2EC2999B}" type="pres">
      <dgm:prSet presAssocID="{A30AC05D-B8D5-4A9C-A2E2-5BB7FEC22EB9}" presName="rootConnector" presStyleLbl="node2" presStyleIdx="0" presStyleCnt="3"/>
      <dgm:spPr/>
      <dgm:t>
        <a:bodyPr/>
        <a:lstStyle/>
        <a:p>
          <a:endParaRPr lang="en-US"/>
        </a:p>
      </dgm:t>
    </dgm:pt>
    <dgm:pt modelId="{99A53519-420B-48A3-9C36-001541C37378}" type="pres">
      <dgm:prSet presAssocID="{A30AC05D-B8D5-4A9C-A2E2-5BB7FEC22EB9}" presName="hierChild4" presStyleCnt="0"/>
      <dgm:spPr/>
    </dgm:pt>
    <dgm:pt modelId="{9A5BF194-4426-4682-9203-4B88321133C2}" type="pres">
      <dgm:prSet presAssocID="{A30AC05D-B8D5-4A9C-A2E2-5BB7FEC22EB9}" presName="hierChild5" presStyleCnt="0"/>
      <dgm:spPr/>
    </dgm:pt>
    <dgm:pt modelId="{2CE0D22C-8A3F-4D16-A3B6-158F4A28EED5}" type="pres">
      <dgm:prSet presAssocID="{2DB9F4D3-519F-4A80-8B7E-70E8BF8E3A75}" presName="Name37" presStyleLbl="parChTrans1D2" presStyleIdx="1" presStyleCnt="3"/>
      <dgm:spPr/>
      <dgm:t>
        <a:bodyPr/>
        <a:lstStyle/>
        <a:p>
          <a:endParaRPr lang="en-US"/>
        </a:p>
      </dgm:t>
    </dgm:pt>
    <dgm:pt modelId="{7DBD0AE4-15FA-4F43-A92B-AECCF5FFE7A8}" type="pres">
      <dgm:prSet presAssocID="{23831BAE-DCC2-41A4-8791-270C17FCB007}" presName="hierRoot2" presStyleCnt="0">
        <dgm:presLayoutVars>
          <dgm:hierBranch val="init"/>
        </dgm:presLayoutVars>
      </dgm:prSet>
      <dgm:spPr/>
    </dgm:pt>
    <dgm:pt modelId="{89A5BA34-3EC3-4B54-90ED-54B0739AB066}" type="pres">
      <dgm:prSet presAssocID="{23831BAE-DCC2-41A4-8791-270C17FCB007}" presName="rootComposite" presStyleCnt="0"/>
      <dgm:spPr/>
    </dgm:pt>
    <dgm:pt modelId="{7EEBEAA8-FBC6-4773-AE7E-AE90595FFC3D}" type="pres">
      <dgm:prSet presAssocID="{23831BAE-DCC2-41A4-8791-270C17FCB007}" presName="rootText" presStyleLbl="node2" presStyleIdx="1" presStyleCnt="3" custLinFactNeighborX="-94199" custLinFactNeighborY="81107">
        <dgm:presLayoutVars>
          <dgm:chPref val="3"/>
        </dgm:presLayoutVars>
      </dgm:prSet>
      <dgm:spPr/>
      <dgm:t>
        <a:bodyPr/>
        <a:lstStyle/>
        <a:p>
          <a:endParaRPr lang="en-US"/>
        </a:p>
      </dgm:t>
    </dgm:pt>
    <dgm:pt modelId="{9B98CFB5-55F7-45EA-94F1-14BCB57ABB14}" type="pres">
      <dgm:prSet presAssocID="{23831BAE-DCC2-41A4-8791-270C17FCB007}" presName="rootConnector" presStyleLbl="node2" presStyleIdx="1" presStyleCnt="3"/>
      <dgm:spPr/>
      <dgm:t>
        <a:bodyPr/>
        <a:lstStyle/>
        <a:p>
          <a:endParaRPr lang="en-US"/>
        </a:p>
      </dgm:t>
    </dgm:pt>
    <dgm:pt modelId="{88B8DC40-77B7-42FE-B5BD-58EB0F4762D7}" type="pres">
      <dgm:prSet presAssocID="{23831BAE-DCC2-41A4-8791-270C17FCB007}" presName="hierChild4" presStyleCnt="0"/>
      <dgm:spPr/>
    </dgm:pt>
    <dgm:pt modelId="{02E895AD-E2C6-49D8-B49F-5E49417877BD}" type="pres">
      <dgm:prSet presAssocID="{23831BAE-DCC2-41A4-8791-270C17FCB007}" presName="hierChild5" presStyleCnt="0"/>
      <dgm:spPr/>
    </dgm:pt>
    <dgm:pt modelId="{B05360C5-2375-4816-A673-2DF9B9B5D7D1}" type="pres">
      <dgm:prSet presAssocID="{AF120042-0BE5-40C1-BDFF-43D0846E1E54}" presName="Name37" presStyleLbl="parChTrans1D2" presStyleIdx="2" presStyleCnt="3"/>
      <dgm:spPr/>
      <dgm:t>
        <a:bodyPr/>
        <a:lstStyle/>
        <a:p>
          <a:endParaRPr lang="en-US"/>
        </a:p>
      </dgm:t>
    </dgm:pt>
    <dgm:pt modelId="{884E0B54-3315-4539-BB67-D450D0B2B952}" type="pres">
      <dgm:prSet presAssocID="{61D3D763-E882-4FCC-A5A3-C649D002EABB}" presName="hierRoot2" presStyleCnt="0">
        <dgm:presLayoutVars>
          <dgm:hierBranch val="init"/>
        </dgm:presLayoutVars>
      </dgm:prSet>
      <dgm:spPr/>
    </dgm:pt>
    <dgm:pt modelId="{A0A3FDDE-1A04-48ED-9C3A-43CB79EBED6D}" type="pres">
      <dgm:prSet presAssocID="{61D3D763-E882-4FCC-A5A3-C649D002EABB}" presName="rootComposite" presStyleCnt="0"/>
      <dgm:spPr/>
    </dgm:pt>
    <dgm:pt modelId="{6A5085D8-3F18-449A-959F-FA32CF0F5B1A}" type="pres">
      <dgm:prSet presAssocID="{61D3D763-E882-4FCC-A5A3-C649D002EABB}" presName="rootText" presStyleLbl="node2" presStyleIdx="2" presStyleCnt="3" custLinFactNeighborX="-94199" custLinFactNeighborY="81107">
        <dgm:presLayoutVars>
          <dgm:chPref val="3"/>
        </dgm:presLayoutVars>
      </dgm:prSet>
      <dgm:spPr/>
      <dgm:t>
        <a:bodyPr/>
        <a:lstStyle/>
        <a:p>
          <a:endParaRPr lang="en-US"/>
        </a:p>
      </dgm:t>
    </dgm:pt>
    <dgm:pt modelId="{01ADD7F9-B49F-46BB-B91C-902FF50D3731}" type="pres">
      <dgm:prSet presAssocID="{61D3D763-E882-4FCC-A5A3-C649D002EABB}" presName="rootConnector" presStyleLbl="node2" presStyleIdx="2" presStyleCnt="3"/>
      <dgm:spPr/>
      <dgm:t>
        <a:bodyPr/>
        <a:lstStyle/>
        <a:p>
          <a:endParaRPr lang="en-US"/>
        </a:p>
      </dgm:t>
    </dgm:pt>
    <dgm:pt modelId="{C3A8E753-E398-46CB-8054-AD0711C38F10}" type="pres">
      <dgm:prSet presAssocID="{61D3D763-E882-4FCC-A5A3-C649D002EABB}" presName="hierChild4" presStyleCnt="0"/>
      <dgm:spPr/>
    </dgm:pt>
    <dgm:pt modelId="{93056761-C221-4236-902E-C5EEDDB690A7}" type="pres">
      <dgm:prSet presAssocID="{61D3D763-E882-4FCC-A5A3-C649D002EABB}" presName="hierChild5" presStyleCnt="0"/>
      <dgm:spPr/>
    </dgm:pt>
    <dgm:pt modelId="{F9229BAC-4C61-45F5-AAF3-58B45FDCF7ED}" type="pres">
      <dgm:prSet presAssocID="{B6740E19-F12A-476A-AC6F-69466794333E}" presName="hierChild3" presStyleCnt="0"/>
      <dgm:spPr/>
    </dgm:pt>
  </dgm:ptLst>
  <dgm:cxnLst>
    <dgm:cxn modelId="{80116147-0548-4A1B-8454-49E5BEC4D069}" type="presOf" srcId="{B6740E19-F12A-476A-AC6F-69466794333E}" destId="{C5D4029E-4A28-431E-8763-ED4723E0DA6D}" srcOrd="0" destOrd="0" presId="urn:microsoft.com/office/officeart/2005/8/layout/orgChart1"/>
    <dgm:cxn modelId="{BB0B652E-D0CF-498C-888D-8CC5A8552F89}" type="presOf" srcId="{953BCBF3-AD09-436A-8BA4-630D00358217}" destId="{AABD5CE9-03CB-464B-9277-33B74BB89B58}" srcOrd="1" destOrd="0" presId="urn:microsoft.com/office/officeart/2005/8/layout/orgChart1"/>
    <dgm:cxn modelId="{BF810101-91C7-472D-9462-C7F397164950}" type="presOf" srcId="{23831BAE-DCC2-41A4-8791-270C17FCB007}" destId="{9B98CFB5-55F7-45EA-94F1-14BCB57ABB14}" srcOrd="1" destOrd="0" presId="urn:microsoft.com/office/officeart/2005/8/layout/orgChart1"/>
    <dgm:cxn modelId="{CAF1E7D7-3D35-490D-AF05-F4019D39DBCD}" type="presOf" srcId="{61D3D763-E882-4FCC-A5A3-C649D002EABB}" destId="{6A5085D8-3F18-449A-959F-FA32CF0F5B1A}" srcOrd="0" destOrd="0" presId="urn:microsoft.com/office/officeart/2005/8/layout/orgChart1"/>
    <dgm:cxn modelId="{FA970ED8-B761-49AB-9F9F-F9FEB2470E95}" type="presOf" srcId="{4839BC24-9174-4F92-9149-4998BC6BDF31}" destId="{033785F4-5D52-4056-92FF-73D93264982A}" srcOrd="0" destOrd="0" presId="urn:microsoft.com/office/officeart/2005/8/layout/orgChart1"/>
    <dgm:cxn modelId="{A716DC72-7757-4287-B7A6-258AE888351F}" type="presOf" srcId="{23831BAE-DCC2-41A4-8791-270C17FCB007}" destId="{7EEBEAA8-FBC6-4773-AE7E-AE90595FFC3D}" srcOrd="0" destOrd="0" presId="urn:microsoft.com/office/officeart/2005/8/layout/orgChart1"/>
    <dgm:cxn modelId="{1BE232A6-A78E-428D-BB88-7650A502DFE2}" type="presOf" srcId="{A30AC05D-B8D5-4A9C-A2E2-5BB7FEC22EB9}" destId="{5C8D78A4-12BE-496E-A652-80D56445F8F6}" srcOrd="0" destOrd="0" presId="urn:microsoft.com/office/officeart/2005/8/layout/orgChart1"/>
    <dgm:cxn modelId="{82127330-6615-4ED9-B0D3-14B2FB9693B3}" type="presOf" srcId="{953BCBF3-AD09-436A-8BA4-630D00358217}" destId="{3C2D2E74-34A2-43FD-ADEE-8E5A1A8D6F78}" srcOrd="0" destOrd="0" presId="urn:microsoft.com/office/officeart/2005/8/layout/orgChart1"/>
    <dgm:cxn modelId="{6E243B9B-3A77-4AFF-BB3C-A62CD89EC28A}" srcId="{4839BC24-9174-4F92-9149-4998BC6BDF31}" destId="{E1990B73-96C9-4D5F-AD9D-7F750CF995CD}" srcOrd="0" destOrd="0" parTransId="{48CE8052-47AA-47AA-A2BE-703BBC50A70B}" sibTransId="{4D887681-4708-47EA-8F42-DAD1C445E108}"/>
    <dgm:cxn modelId="{9D97492A-B4D9-419D-985C-EFC1D571C947}" type="presOf" srcId="{FB81DD96-1BD8-4C7F-95A6-F3F55DF4915F}" destId="{3B75CA8A-AF57-4AD7-B10D-949E17A39939}" srcOrd="0" destOrd="0" presId="urn:microsoft.com/office/officeart/2005/8/layout/orgChart1"/>
    <dgm:cxn modelId="{0D30DACD-53F5-4C72-A4BD-11C79A6D22BA}" type="presOf" srcId="{B6740E19-F12A-476A-AC6F-69466794333E}" destId="{03210126-3FE3-422F-9943-DCF04AC4AF31}" srcOrd="1" destOrd="0" presId="urn:microsoft.com/office/officeart/2005/8/layout/orgChart1"/>
    <dgm:cxn modelId="{1C806FDD-027A-416F-8706-35F28D3A8500}" srcId="{B6740E19-F12A-476A-AC6F-69466794333E}" destId="{A30AC05D-B8D5-4A9C-A2E2-5BB7FEC22EB9}" srcOrd="0" destOrd="0" parTransId="{FB81DD96-1BD8-4C7F-95A6-F3F55DF4915F}" sibTransId="{5A32990F-E044-4925-99C2-41EA9C9D97F2}"/>
    <dgm:cxn modelId="{E2AABECC-0895-48B3-A7C7-7BC4D083AB91}" srcId="{B6740E19-F12A-476A-AC6F-69466794333E}" destId="{61D3D763-E882-4FCC-A5A3-C649D002EABB}" srcOrd="2" destOrd="0" parTransId="{AF120042-0BE5-40C1-BDFF-43D0846E1E54}" sibTransId="{CE794817-8124-4428-B04E-2A991748D4D2}"/>
    <dgm:cxn modelId="{6959AFE7-36CB-4A2F-B3F6-8DA639AD931D}" type="presOf" srcId="{A30AC05D-B8D5-4A9C-A2E2-5BB7FEC22EB9}" destId="{061AD1BE-56DE-4125-8C05-7E9B2EC2999B}" srcOrd="1" destOrd="0" presId="urn:microsoft.com/office/officeart/2005/8/layout/orgChart1"/>
    <dgm:cxn modelId="{DAE41DFB-DCB4-42F6-ABD3-4DB7B80E42C8}" type="presOf" srcId="{61D3D763-E882-4FCC-A5A3-C649D002EABB}" destId="{01ADD7F9-B49F-46BB-B91C-902FF50D3731}" srcOrd="1" destOrd="0" presId="urn:microsoft.com/office/officeart/2005/8/layout/orgChart1"/>
    <dgm:cxn modelId="{DCDF6ED9-50AD-4CAC-90C4-2EFAD8FAFB9E}" srcId="{4839BC24-9174-4F92-9149-4998BC6BDF31}" destId="{953BCBF3-AD09-436A-8BA4-630D00358217}" srcOrd="1" destOrd="0" parTransId="{7202D7F6-EA28-4E36-88E3-D011B90770AD}" sibTransId="{4A524ED5-212C-4B93-9293-B4818994920A}"/>
    <dgm:cxn modelId="{2F3C5FA7-C6E7-4CBB-BEE9-937369E49F7A}" srcId="{4839BC24-9174-4F92-9149-4998BC6BDF31}" destId="{B6740E19-F12A-476A-AC6F-69466794333E}" srcOrd="2" destOrd="0" parTransId="{72B86010-C187-46B2-8D18-C4F81025B5B8}" sibTransId="{862E9A3B-BD08-4A2D-9529-B36CB15BBDF9}"/>
    <dgm:cxn modelId="{B6DFF637-04E7-439E-926A-E71399C18882}" type="presOf" srcId="{E1990B73-96C9-4D5F-AD9D-7F750CF995CD}" destId="{8C6FCED2-91A0-4DEF-93FC-E21A96383287}" srcOrd="0" destOrd="0" presId="urn:microsoft.com/office/officeart/2005/8/layout/orgChart1"/>
    <dgm:cxn modelId="{F4810A07-4907-4D3F-BBE9-9C9E9E0E1725}" srcId="{B6740E19-F12A-476A-AC6F-69466794333E}" destId="{23831BAE-DCC2-41A4-8791-270C17FCB007}" srcOrd="1" destOrd="0" parTransId="{2DB9F4D3-519F-4A80-8B7E-70E8BF8E3A75}" sibTransId="{7FA45169-A26B-4933-9F08-55F387967D28}"/>
    <dgm:cxn modelId="{C4E344D8-DA01-4E4C-9C72-13AFE4C01209}" type="presOf" srcId="{E1990B73-96C9-4D5F-AD9D-7F750CF995CD}" destId="{64B3DFA0-515F-42B8-AD0C-93C9F047BC7F}" srcOrd="1" destOrd="0" presId="urn:microsoft.com/office/officeart/2005/8/layout/orgChart1"/>
    <dgm:cxn modelId="{21941B63-509F-4857-A898-50839A85F186}" type="presOf" srcId="{AF120042-0BE5-40C1-BDFF-43D0846E1E54}" destId="{B05360C5-2375-4816-A673-2DF9B9B5D7D1}" srcOrd="0" destOrd="0" presId="urn:microsoft.com/office/officeart/2005/8/layout/orgChart1"/>
    <dgm:cxn modelId="{8000DE8C-C045-4192-837C-237B9F6DBEB7}" type="presOf" srcId="{2DB9F4D3-519F-4A80-8B7E-70E8BF8E3A75}" destId="{2CE0D22C-8A3F-4D16-A3B6-158F4A28EED5}" srcOrd="0" destOrd="0" presId="urn:microsoft.com/office/officeart/2005/8/layout/orgChart1"/>
    <dgm:cxn modelId="{B33DD4F9-3C69-4B7E-8617-896BDC2E85D2}" type="presParOf" srcId="{033785F4-5D52-4056-92FF-73D93264982A}" destId="{381379E3-B571-4A6B-859D-6FC673F3FE98}" srcOrd="0" destOrd="0" presId="urn:microsoft.com/office/officeart/2005/8/layout/orgChart1"/>
    <dgm:cxn modelId="{55339112-F982-489A-ACE0-86F8D54C5D09}" type="presParOf" srcId="{381379E3-B571-4A6B-859D-6FC673F3FE98}" destId="{5038B227-B0DB-4D3A-AA9F-70B7E888089E}" srcOrd="0" destOrd="0" presId="urn:microsoft.com/office/officeart/2005/8/layout/orgChart1"/>
    <dgm:cxn modelId="{79482E18-9345-4F06-8BD4-C97AD1F0F46A}" type="presParOf" srcId="{5038B227-B0DB-4D3A-AA9F-70B7E888089E}" destId="{8C6FCED2-91A0-4DEF-93FC-E21A96383287}" srcOrd="0" destOrd="0" presId="urn:microsoft.com/office/officeart/2005/8/layout/orgChart1"/>
    <dgm:cxn modelId="{31475F4F-BA86-485E-BC4C-E5A84AF84B1F}" type="presParOf" srcId="{5038B227-B0DB-4D3A-AA9F-70B7E888089E}" destId="{64B3DFA0-515F-42B8-AD0C-93C9F047BC7F}" srcOrd="1" destOrd="0" presId="urn:microsoft.com/office/officeart/2005/8/layout/orgChart1"/>
    <dgm:cxn modelId="{65D36A57-8BF4-4005-A7B0-CEEDB6181918}" type="presParOf" srcId="{381379E3-B571-4A6B-859D-6FC673F3FE98}" destId="{962C6D20-7714-4FFF-AE2E-8C5A2A2FFDC2}" srcOrd="1" destOrd="0" presId="urn:microsoft.com/office/officeart/2005/8/layout/orgChart1"/>
    <dgm:cxn modelId="{E2AAC87B-C3AB-46FB-8D1D-9AB2B71C126E}" type="presParOf" srcId="{381379E3-B571-4A6B-859D-6FC673F3FE98}" destId="{919ABBC9-FA9B-4070-9B5E-4DE4BC3D42ED}" srcOrd="2" destOrd="0" presId="urn:microsoft.com/office/officeart/2005/8/layout/orgChart1"/>
    <dgm:cxn modelId="{58F7829A-F1D9-4484-BF53-3E4B31EB914A}" type="presParOf" srcId="{033785F4-5D52-4056-92FF-73D93264982A}" destId="{E0B74C87-91FB-460B-A94C-E4E398E73F51}" srcOrd="1" destOrd="0" presId="urn:microsoft.com/office/officeart/2005/8/layout/orgChart1"/>
    <dgm:cxn modelId="{69E62371-DF07-43D2-AAF5-7B7082FC6F50}" type="presParOf" srcId="{E0B74C87-91FB-460B-A94C-E4E398E73F51}" destId="{22C77047-E04A-4460-AC23-737560891B17}" srcOrd="0" destOrd="0" presId="urn:microsoft.com/office/officeart/2005/8/layout/orgChart1"/>
    <dgm:cxn modelId="{FE781637-D17F-4C0B-9CD6-3FE07682DDE0}" type="presParOf" srcId="{22C77047-E04A-4460-AC23-737560891B17}" destId="{3C2D2E74-34A2-43FD-ADEE-8E5A1A8D6F78}" srcOrd="0" destOrd="0" presId="urn:microsoft.com/office/officeart/2005/8/layout/orgChart1"/>
    <dgm:cxn modelId="{07967932-79B5-42AD-8624-026839E62487}" type="presParOf" srcId="{22C77047-E04A-4460-AC23-737560891B17}" destId="{AABD5CE9-03CB-464B-9277-33B74BB89B58}" srcOrd="1" destOrd="0" presId="urn:microsoft.com/office/officeart/2005/8/layout/orgChart1"/>
    <dgm:cxn modelId="{663632A2-29D0-4BE4-8313-3416771963E6}" type="presParOf" srcId="{E0B74C87-91FB-460B-A94C-E4E398E73F51}" destId="{1963B278-1363-489C-BE47-4F97B919969B}" srcOrd="1" destOrd="0" presId="urn:microsoft.com/office/officeart/2005/8/layout/orgChart1"/>
    <dgm:cxn modelId="{E447D5C2-9E31-4E9E-AE56-094090B19F40}" type="presParOf" srcId="{E0B74C87-91FB-460B-A94C-E4E398E73F51}" destId="{5690A289-F3B5-47B8-B39B-61B9B081A261}" srcOrd="2" destOrd="0" presId="urn:microsoft.com/office/officeart/2005/8/layout/orgChart1"/>
    <dgm:cxn modelId="{DA2B6E87-D2E1-4659-B60F-1E7CE0547AD9}" type="presParOf" srcId="{033785F4-5D52-4056-92FF-73D93264982A}" destId="{EF6D53E4-B332-47F7-B7D3-884ED4A4A524}" srcOrd="2" destOrd="0" presId="urn:microsoft.com/office/officeart/2005/8/layout/orgChart1"/>
    <dgm:cxn modelId="{AE6832BC-6643-4C90-96C0-0AF7F67C0843}" type="presParOf" srcId="{EF6D53E4-B332-47F7-B7D3-884ED4A4A524}" destId="{FCF056A1-031D-42DB-9AF7-7B2A6332DEF6}" srcOrd="0" destOrd="0" presId="urn:microsoft.com/office/officeart/2005/8/layout/orgChart1"/>
    <dgm:cxn modelId="{5E0838A2-C8FD-4F9C-958E-9CDB09566895}" type="presParOf" srcId="{FCF056A1-031D-42DB-9AF7-7B2A6332DEF6}" destId="{C5D4029E-4A28-431E-8763-ED4723E0DA6D}" srcOrd="0" destOrd="0" presId="urn:microsoft.com/office/officeart/2005/8/layout/orgChart1"/>
    <dgm:cxn modelId="{84EEE697-EC19-4AD6-802F-BA4C8919C831}" type="presParOf" srcId="{FCF056A1-031D-42DB-9AF7-7B2A6332DEF6}" destId="{03210126-3FE3-422F-9943-DCF04AC4AF31}" srcOrd="1" destOrd="0" presId="urn:microsoft.com/office/officeart/2005/8/layout/orgChart1"/>
    <dgm:cxn modelId="{831C3891-8311-4921-A406-D5B57D0CDA27}" type="presParOf" srcId="{EF6D53E4-B332-47F7-B7D3-884ED4A4A524}" destId="{1B3BBE5F-DDE3-4036-A5C8-55D6E2CE5443}" srcOrd="1" destOrd="0" presId="urn:microsoft.com/office/officeart/2005/8/layout/orgChart1"/>
    <dgm:cxn modelId="{4973A5AC-E3CF-431F-865F-8A8F09A78CC3}" type="presParOf" srcId="{1B3BBE5F-DDE3-4036-A5C8-55D6E2CE5443}" destId="{3B75CA8A-AF57-4AD7-B10D-949E17A39939}" srcOrd="0" destOrd="0" presId="urn:microsoft.com/office/officeart/2005/8/layout/orgChart1"/>
    <dgm:cxn modelId="{2175FE10-942A-4571-B01A-C0093FBE30D6}" type="presParOf" srcId="{1B3BBE5F-DDE3-4036-A5C8-55D6E2CE5443}" destId="{E9101B3F-59DD-4B8B-9865-69E2C7B09654}" srcOrd="1" destOrd="0" presId="urn:microsoft.com/office/officeart/2005/8/layout/orgChart1"/>
    <dgm:cxn modelId="{F86D2DEE-7CBB-4AEE-926B-4DB94F010A5C}" type="presParOf" srcId="{E9101B3F-59DD-4B8B-9865-69E2C7B09654}" destId="{78D10B7C-CD95-40EB-8D65-1AB7B7F86DDB}" srcOrd="0" destOrd="0" presId="urn:microsoft.com/office/officeart/2005/8/layout/orgChart1"/>
    <dgm:cxn modelId="{E7DE2960-FEA9-4668-8952-8CEC1FF3E585}" type="presParOf" srcId="{78D10B7C-CD95-40EB-8D65-1AB7B7F86DDB}" destId="{5C8D78A4-12BE-496E-A652-80D56445F8F6}" srcOrd="0" destOrd="0" presId="urn:microsoft.com/office/officeart/2005/8/layout/orgChart1"/>
    <dgm:cxn modelId="{12524D0C-B9CA-4783-B8F8-9CD4CBDCA33E}" type="presParOf" srcId="{78D10B7C-CD95-40EB-8D65-1AB7B7F86DDB}" destId="{061AD1BE-56DE-4125-8C05-7E9B2EC2999B}" srcOrd="1" destOrd="0" presId="urn:microsoft.com/office/officeart/2005/8/layout/orgChart1"/>
    <dgm:cxn modelId="{FE730B30-7065-43E8-BCE3-78C76D359E9C}" type="presParOf" srcId="{E9101B3F-59DD-4B8B-9865-69E2C7B09654}" destId="{99A53519-420B-48A3-9C36-001541C37378}" srcOrd="1" destOrd="0" presId="urn:microsoft.com/office/officeart/2005/8/layout/orgChart1"/>
    <dgm:cxn modelId="{FB541938-5B70-495B-AF12-58E3BA96F0FA}" type="presParOf" srcId="{E9101B3F-59DD-4B8B-9865-69E2C7B09654}" destId="{9A5BF194-4426-4682-9203-4B88321133C2}" srcOrd="2" destOrd="0" presId="urn:microsoft.com/office/officeart/2005/8/layout/orgChart1"/>
    <dgm:cxn modelId="{A41EDBDA-93DC-401E-A8DB-3FCF21800770}" type="presParOf" srcId="{1B3BBE5F-DDE3-4036-A5C8-55D6E2CE5443}" destId="{2CE0D22C-8A3F-4D16-A3B6-158F4A28EED5}" srcOrd="2" destOrd="0" presId="urn:microsoft.com/office/officeart/2005/8/layout/orgChart1"/>
    <dgm:cxn modelId="{94330C0F-A222-43AD-984F-7F5F886BC350}" type="presParOf" srcId="{1B3BBE5F-DDE3-4036-A5C8-55D6E2CE5443}" destId="{7DBD0AE4-15FA-4F43-A92B-AECCF5FFE7A8}" srcOrd="3" destOrd="0" presId="urn:microsoft.com/office/officeart/2005/8/layout/orgChart1"/>
    <dgm:cxn modelId="{7101DB78-2826-4FE6-AF82-0E5F0D03EF61}" type="presParOf" srcId="{7DBD0AE4-15FA-4F43-A92B-AECCF5FFE7A8}" destId="{89A5BA34-3EC3-4B54-90ED-54B0739AB066}" srcOrd="0" destOrd="0" presId="urn:microsoft.com/office/officeart/2005/8/layout/orgChart1"/>
    <dgm:cxn modelId="{B29CE9A0-D2E1-4F5C-9B4D-C2997C2A63EA}" type="presParOf" srcId="{89A5BA34-3EC3-4B54-90ED-54B0739AB066}" destId="{7EEBEAA8-FBC6-4773-AE7E-AE90595FFC3D}" srcOrd="0" destOrd="0" presId="urn:microsoft.com/office/officeart/2005/8/layout/orgChart1"/>
    <dgm:cxn modelId="{75CC314C-5662-4D90-8946-CB8E81841C19}" type="presParOf" srcId="{89A5BA34-3EC3-4B54-90ED-54B0739AB066}" destId="{9B98CFB5-55F7-45EA-94F1-14BCB57ABB14}" srcOrd="1" destOrd="0" presId="urn:microsoft.com/office/officeart/2005/8/layout/orgChart1"/>
    <dgm:cxn modelId="{EF042147-7510-4C84-95AC-C6E273211D86}" type="presParOf" srcId="{7DBD0AE4-15FA-4F43-A92B-AECCF5FFE7A8}" destId="{88B8DC40-77B7-42FE-B5BD-58EB0F4762D7}" srcOrd="1" destOrd="0" presId="urn:microsoft.com/office/officeart/2005/8/layout/orgChart1"/>
    <dgm:cxn modelId="{6F9F04E9-BF4E-4E6E-9CDD-B365D8F1F6E4}" type="presParOf" srcId="{7DBD0AE4-15FA-4F43-A92B-AECCF5FFE7A8}" destId="{02E895AD-E2C6-49D8-B49F-5E49417877BD}" srcOrd="2" destOrd="0" presId="urn:microsoft.com/office/officeart/2005/8/layout/orgChart1"/>
    <dgm:cxn modelId="{E1154EC6-0C67-4A7E-9636-F995CF184AB4}" type="presParOf" srcId="{1B3BBE5F-DDE3-4036-A5C8-55D6E2CE5443}" destId="{B05360C5-2375-4816-A673-2DF9B9B5D7D1}" srcOrd="4" destOrd="0" presId="urn:microsoft.com/office/officeart/2005/8/layout/orgChart1"/>
    <dgm:cxn modelId="{C47F1494-F203-41CF-B137-15032B304B8B}" type="presParOf" srcId="{1B3BBE5F-DDE3-4036-A5C8-55D6E2CE5443}" destId="{884E0B54-3315-4539-BB67-D450D0B2B952}" srcOrd="5" destOrd="0" presId="urn:microsoft.com/office/officeart/2005/8/layout/orgChart1"/>
    <dgm:cxn modelId="{5482E135-1790-4D50-96B5-09C68C4F2CF0}" type="presParOf" srcId="{884E0B54-3315-4539-BB67-D450D0B2B952}" destId="{A0A3FDDE-1A04-48ED-9C3A-43CB79EBED6D}" srcOrd="0" destOrd="0" presId="urn:microsoft.com/office/officeart/2005/8/layout/orgChart1"/>
    <dgm:cxn modelId="{F2EF82A9-34A7-4504-8EF0-2472AFDB6B9D}" type="presParOf" srcId="{A0A3FDDE-1A04-48ED-9C3A-43CB79EBED6D}" destId="{6A5085D8-3F18-449A-959F-FA32CF0F5B1A}" srcOrd="0" destOrd="0" presId="urn:microsoft.com/office/officeart/2005/8/layout/orgChart1"/>
    <dgm:cxn modelId="{65354C9D-1E19-41DC-83C6-4360DDCC1B1C}" type="presParOf" srcId="{A0A3FDDE-1A04-48ED-9C3A-43CB79EBED6D}" destId="{01ADD7F9-B49F-46BB-B91C-902FF50D3731}" srcOrd="1" destOrd="0" presId="urn:microsoft.com/office/officeart/2005/8/layout/orgChart1"/>
    <dgm:cxn modelId="{528D0387-D320-422C-9DE8-14199C36D064}" type="presParOf" srcId="{884E0B54-3315-4539-BB67-D450D0B2B952}" destId="{C3A8E753-E398-46CB-8054-AD0711C38F10}" srcOrd="1" destOrd="0" presId="urn:microsoft.com/office/officeart/2005/8/layout/orgChart1"/>
    <dgm:cxn modelId="{23BEFE91-E0ED-42DA-806E-DAEE1EC3E980}" type="presParOf" srcId="{884E0B54-3315-4539-BB67-D450D0B2B952}" destId="{93056761-C221-4236-902E-C5EEDDB690A7}" srcOrd="2" destOrd="0" presId="urn:microsoft.com/office/officeart/2005/8/layout/orgChart1"/>
    <dgm:cxn modelId="{40BAFF3E-FF97-4A74-B52C-37A3F5528253}" type="presParOf" srcId="{EF6D53E4-B332-47F7-B7D3-884ED4A4A524}" destId="{F9229BAC-4C61-45F5-AAF3-58B45FDCF7ED}"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image" Target="../media/image9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1" y="0"/>
            <a:ext cx="2945659"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smtClean="0"/>
            </a:lvl1pPr>
          </a:lstStyle>
          <a:p>
            <a:pPr>
              <a:defRPr/>
            </a:pPr>
            <a:endParaRPr lang="en-US"/>
          </a:p>
        </p:txBody>
      </p:sp>
      <p:sp>
        <p:nvSpPr>
          <p:cNvPr id="11267" name="Rectangle 3"/>
          <p:cNvSpPr>
            <a:spLocks noGrp="1" noChangeArrowheads="1"/>
          </p:cNvSpPr>
          <p:nvPr>
            <p:ph type="dt" sz="quarter" idx="1"/>
          </p:nvPr>
        </p:nvSpPr>
        <p:spPr bwMode="auto">
          <a:xfrm>
            <a:off x="3850444" y="0"/>
            <a:ext cx="2945659"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smtClean="0"/>
            </a:lvl1pPr>
          </a:lstStyle>
          <a:p>
            <a:pPr>
              <a:defRPr/>
            </a:pPr>
            <a:endParaRPr lang="en-US"/>
          </a:p>
        </p:txBody>
      </p:sp>
      <p:sp>
        <p:nvSpPr>
          <p:cNvPr id="11268" name="Rectangle 4"/>
          <p:cNvSpPr>
            <a:spLocks noGrp="1" noChangeArrowheads="1"/>
          </p:cNvSpPr>
          <p:nvPr>
            <p:ph type="ftr" sz="quarter" idx="2"/>
          </p:nvPr>
        </p:nvSpPr>
        <p:spPr bwMode="auto">
          <a:xfrm>
            <a:off x="1" y="9378823"/>
            <a:ext cx="2945659"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smtClean="0"/>
            </a:lvl1pPr>
          </a:lstStyle>
          <a:p>
            <a:pPr>
              <a:defRPr/>
            </a:pPr>
            <a:endParaRPr lang="en-US"/>
          </a:p>
        </p:txBody>
      </p:sp>
      <p:sp>
        <p:nvSpPr>
          <p:cNvPr id="11269" name="Rectangle 5"/>
          <p:cNvSpPr>
            <a:spLocks noGrp="1" noChangeArrowheads="1"/>
          </p:cNvSpPr>
          <p:nvPr>
            <p:ph type="sldNum" sz="quarter" idx="3"/>
          </p:nvPr>
        </p:nvSpPr>
        <p:spPr bwMode="auto">
          <a:xfrm>
            <a:off x="3850444" y="9378823"/>
            <a:ext cx="2945659"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smtClean="0"/>
            </a:lvl1pPr>
          </a:lstStyle>
          <a:p>
            <a:pPr>
              <a:defRPr/>
            </a:pPr>
            <a:fld id="{4E2D2A46-31D4-42C3-9BFC-281959225605}" type="slidenum">
              <a:rPr lang="en-US"/>
              <a:pPr>
                <a:defRPr/>
              </a:pPr>
              <a:t>‹#›</a:t>
            </a:fld>
            <a:endParaRPr lang="en-US"/>
          </a:p>
        </p:txBody>
      </p:sp>
    </p:spTree>
    <p:extLst>
      <p:ext uri="{BB962C8B-B14F-4D97-AF65-F5344CB8AC3E}">
        <p14:creationId xmlns:p14="http://schemas.microsoft.com/office/powerpoint/2010/main" val="29547505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1" y="0"/>
            <a:ext cx="2945659"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smtClean="0"/>
            </a:lvl1pPr>
          </a:lstStyle>
          <a:p>
            <a:pPr>
              <a:defRPr/>
            </a:pPr>
            <a:endParaRPr lang="en-US"/>
          </a:p>
        </p:txBody>
      </p:sp>
      <p:sp>
        <p:nvSpPr>
          <p:cNvPr id="12291" name="Rectangle 3"/>
          <p:cNvSpPr>
            <a:spLocks noGrp="1" noChangeArrowheads="1"/>
          </p:cNvSpPr>
          <p:nvPr>
            <p:ph type="dt" idx="1"/>
          </p:nvPr>
        </p:nvSpPr>
        <p:spPr bwMode="auto">
          <a:xfrm>
            <a:off x="3850444" y="0"/>
            <a:ext cx="2945659"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smtClean="0"/>
            </a:lvl1pPr>
          </a:lstStyle>
          <a:p>
            <a:pPr>
              <a:defRPr/>
            </a:pPr>
            <a:endParaRPr lang="en-US"/>
          </a:p>
        </p:txBody>
      </p:sp>
      <p:sp>
        <p:nvSpPr>
          <p:cNvPr id="5124" name="Rectangle 4"/>
          <p:cNvSpPr>
            <a:spLocks noGrp="1" noRot="1" noChangeAspect="1" noChangeArrowheads="1" noTextEdit="1"/>
          </p:cNvSpPr>
          <p:nvPr>
            <p:ph type="sldImg" idx="2"/>
          </p:nvPr>
        </p:nvSpPr>
        <p:spPr bwMode="auto">
          <a:xfrm>
            <a:off x="930275" y="741363"/>
            <a:ext cx="4937125" cy="37020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93" name="Rectangle 5"/>
          <p:cNvSpPr>
            <a:spLocks noGrp="1" noChangeArrowheads="1"/>
          </p:cNvSpPr>
          <p:nvPr>
            <p:ph type="body" sz="quarter" idx="3"/>
          </p:nvPr>
        </p:nvSpPr>
        <p:spPr bwMode="auto">
          <a:xfrm>
            <a:off x="679768" y="4690269"/>
            <a:ext cx="5438140" cy="444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294" name="Rectangle 6"/>
          <p:cNvSpPr>
            <a:spLocks noGrp="1" noChangeArrowheads="1"/>
          </p:cNvSpPr>
          <p:nvPr>
            <p:ph type="ftr" sz="quarter" idx="4"/>
          </p:nvPr>
        </p:nvSpPr>
        <p:spPr bwMode="auto">
          <a:xfrm>
            <a:off x="1" y="9378823"/>
            <a:ext cx="2945659"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smtClean="0"/>
            </a:lvl1pPr>
          </a:lstStyle>
          <a:p>
            <a:pPr>
              <a:defRPr/>
            </a:pPr>
            <a:endParaRPr lang="en-US"/>
          </a:p>
        </p:txBody>
      </p:sp>
      <p:sp>
        <p:nvSpPr>
          <p:cNvPr id="12295" name="Rectangle 7"/>
          <p:cNvSpPr>
            <a:spLocks noGrp="1" noChangeArrowheads="1"/>
          </p:cNvSpPr>
          <p:nvPr>
            <p:ph type="sldNum" sz="quarter" idx="5"/>
          </p:nvPr>
        </p:nvSpPr>
        <p:spPr bwMode="auto">
          <a:xfrm>
            <a:off x="3850444" y="9378823"/>
            <a:ext cx="2945659"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smtClean="0"/>
            </a:lvl1pPr>
          </a:lstStyle>
          <a:p>
            <a:pPr>
              <a:defRPr/>
            </a:pPr>
            <a:fld id="{CA84FE9B-D5D4-4B76-87EA-A08EA8B20C62}" type="slidenum">
              <a:rPr lang="en-US"/>
              <a:pPr>
                <a:defRPr/>
              </a:pPr>
              <a:t>‹#›</a:t>
            </a:fld>
            <a:endParaRPr lang="en-US"/>
          </a:p>
        </p:txBody>
      </p:sp>
    </p:spTree>
    <p:extLst>
      <p:ext uri="{BB962C8B-B14F-4D97-AF65-F5344CB8AC3E}">
        <p14:creationId xmlns:p14="http://schemas.microsoft.com/office/powerpoint/2010/main" val="24402725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644B3A36-662B-4E53-B902-E6976A1277D8}" type="slidenum">
              <a:rPr lang="en-US" sz="1200"/>
              <a:pPr eaLnBrk="1" hangingPunct="1"/>
              <a:t>1</a:t>
            </a:fld>
            <a:endParaRPr lang="en-US" sz="120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38405E63-0D80-4478-98FD-C52EE50F875D}" type="slidenum">
              <a:rPr lang="en-US" sz="1200"/>
              <a:pPr eaLnBrk="1" hangingPunct="1"/>
              <a:t>11</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043B721-BA28-4BB7-8A44-EDD38908A262}" type="slidenum">
              <a:rPr lang="fr-FR" altLang="en-US"/>
              <a:pPr/>
              <a:t>190</a:t>
            </a:fld>
            <a:endParaRPr lang="fr-FR" altLang="en-US"/>
          </a:p>
        </p:txBody>
      </p:sp>
      <p:sp>
        <p:nvSpPr>
          <p:cNvPr id="134145"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6"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15E4ABC-4528-4ED0-866C-D7A5B2CB6804}" type="slidenum">
              <a:rPr lang="fr-FR" altLang="en-US"/>
              <a:pPr/>
              <a:t>191</a:t>
            </a:fld>
            <a:endParaRPr lang="fr-FR" altLang="en-US"/>
          </a:p>
        </p:txBody>
      </p:sp>
      <p:sp>
        <p:nvSpPr>
          <p:cNvPr id="135169"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0"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25927A2-89E1-4A75-AD0D-768374468D65}" type="slidenum">
              <a:rPr lang="fr-FR" altLang="en-US"/>
              <a:pPr/>
              <a:t>192</a:t>
            </a:fld>
            <a:endParaRPr lang="fr-FR" altLang="en-US"/>
          </a:p>
        </p:txBody>
      </p:sp>
      <p:sp>
        <p:nvSpPr>
          <p:cNvPr id="136193"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4"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D2ECAA0-2755-4185-A34B-9E0D4EB5EF7F}" type="slidenum">
              <a:rPr lang="fr-FR" altLang="en-US"/>
              <a:pPr/>
              <a:t>193</a:t>
            </a:fld>
            <a:endParaRPr lang="fr-FR" altLang="en-US"/>
          </a:p>
        </p:txBody>
      </p:sp>
      <p:sp>
        <p:nvSpPr>
          <p:cNvPr id="137217"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18"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CH" altLang="en-US" baseline="0" dirty="0" smtClean="0"/>
          </a:p>
          <a:p>
            <a:endParaRPr lang="en-US" alt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BDA0BFD-7887-454D-9B4F-0D5FA5530FC4}" type="slidenum">
              <a:rPr lang="fr-FR" altLang="en-US"/>
              <a:pPr/>
              <a:t>194</a:t>
            </a:fld>
            <a:endParaRPr lang="fr-FR" altLang="en-US"/>
          </a:p>
        </p:txBody>
      </p:sp>
      <p:sp>
        <p:nvSpPr>
          <p:cNvPr id="139265"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6"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D0A3F77-2D4F-4F65-ADF0-0B5469C864B8}" type="slidenum">
              <a:rPr lang="fr-FR" altLang="en-US"/>
              <a:pPr/>
              <a:t>195</a:t>
            </a:fld>
            <a:endParaRPr lang="fr-FR" altLang="en-US"/>
          </a:p>
        </p:txBody>
      </p:sp>
      <p:sp>
        <p:nvSpPr>
          <p:cNvPr id="140289"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endParaRPr lang="en-US" altLang="en-US" smtClean="0"/>
          </a:p>
        </p:txBody>
      </p:sp>
      <p:sp>
        <p:nvSpPr>
          <p:cNvPr id="3891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FD509A39-3AE5-4025-B7AA-79E63546B045}" type="slidenum">
              <a:rPr lang="en-US" altLang="en-US" smtClean="0"/>
              <a:pPr eaLnBrk="1" hangingPunct="1">
                <a:spcBef>
                  <a:spcPct val="0"/>
                </a:spcBef>
              </a:pPr>
              <a:t>35</a:t>
            </a:fld>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851276" y="9378407"/>
            <a:ext cx="2944813" cy="494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50000"/>
              </a:spcBef>
            </a:pPr>
            <a:fld id="{DDE86F6C-E800-452A-895A-FABAA9EE30EA}" type="slidenum">
              <a:rPr lang="en-US" altLang="en-US">
                <a:ea typeface="ヒラギノ角ゴ Pro W3"/>
                <a:cs typeface="ヒラギノ角ゴ Pro W3"/>
              </a:rPr>
              <a:pPr algn="r" eaLnBrk="1" hangingPunct="1">
                <a:spcBef>
                  <a:spcPct val="50000"/>
                </a:spcBef>
              </a:pPr>
              <a:t>49</a:t>
            </a:fld>
            <a:endParaRPr lang="en-US" altLang="en-US">
              <a:ea typeface="ヒラギノ角ゴ Pro W3"/>
              <a:cs typeface="ヒラギノ角ゴ Pro W3"/>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xfrm>
            <a:off x="906463" y="4689994"/>
            <a:ext cx="4984750" cy="44436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ln/>
        </p:spPr>
      </p:sp>
      <p:sp>
        <p:nvSpPr>
          <p:cNvPr id="40963"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TextEdit="1"/>
          </p:cNvSpPr>
          <p:nvPr>
            <p:ph type="sldImg"/>
          </p:nvPr>
        </p:nvSpPr>
        <p:spPr>
          <a:ln/>
        </p:spPr>
      </p:sp>
      <p:sp>
        <p:nvSpPr>
          <p:cNvPr id="41987"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  </a:t>
            </a:r>
          </a:p>
          <a:p>
            <a:pPr eaLnBrk="1" hangingPunct="1"/>
            <a:endParaRPr lang="en-US" altLang="en-US" smtClean="0"/>
          </a:p>
          <a:p>
            <a:pPr eaLnBrk="1" hangingPunct="1"/>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a:ln/>
        </p:spPr>
      </p:sp>
      <p:sp>
        <p:nvSpPr>
          <p:cNvPr id="43011"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5C5A27AA-7652-4F99-92BF-65638615B3BD}" type="slidenum">
              <a:rPr lang="en-US" altLang="en-US" smtClean="0"/>
              <a:pPr eaLnBrk="1" hangingPunct="1">
                <a:spcBef>
                  <a:spcPct val="0"/>
                </a:spcBef>
              </a:pPr>
              <a:t>62</a:t>
            </a:fld>
            <a:endParaRPr lang="en-US" altLang="en-US" smtClean="0"/>
          </a:p>
        </p:txBody>
      </p:sp>
      <p:sp>
        <p:nvSpPr>
          <p:cNvPr id="44035" name="Rectangle 2"/>
          <p:cNvSpPr>
            <a:spLocks noGrp="1" noRot="1" noChangeAspect="1" noChangeArrowheads="1" noTextEdit="1"/>
          </p:cNvSpPr>
          <p:nvPr>
            <p:ph type="sldImg"/>
          </p:nvPr>
        </p:nvSpPr>
        <p:spPr>
          <a:xfrm>
            <a:off x="930275" y="741363"/>
            <a:ext cx="4937125" cy="3702050"/>
          </a:xfrm>
          <a:ln/>
        </p:spPr>
      </p:sp>
      <p:sp>
        <p:nvSpPr>
          <p:cNvPr id="4403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TextEdit="1"/>
          </p:cNvSpPr>
          <p:nvPr>
            <p:ph type="sldImg"/>
          </p:nvPr>
        </p:nvSpPr>
        <p:spPr>
          <a:ln/>
        </p:spPr>
      </p:sp>
      <p:sp>
        <p:nvSpPr>
          <p:cNvPr id="45059"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txBox="1">
            <a:spLocks noGrp="1" noChangeArrowheads="1"/>
          </p:cNvSpPr>
          <p:nvPr/>
        </p:nvSpPr>
        <p:spPr bwMode="auto">
          <a:xfrm>
            <a:off x="3851276" y="9378407"/>
            <a:ext cx="2944813" cy="494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35" tIns="46067" rIns="92135" bIns="46067" anchor="b"/>
          <a:lstStyle>
            <a:lvl1pPr defTabSz="920750" eaLnBrk="0" hangingPunct="0">
              <a:defRPr sz="2800" b="1">
                <a:solidFill>
                  <a:schemeClr val="tx1"/>
                </a:solidFill>
                <a:latin typeface="Arial" charset="0"/>
                <a:cs typeface="Arial" charset="0"/>
              </a:defRPr>
            </a:lvl1pPr>
            <a:lvl2pPr marL="37931725" indent="-37474525" defTabSz="920750"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r" eaLnBrk="1" hangingPunct="1">
              <a:spcBef>
                <a:spcPct val="0"/>
              </a:spcBef>
            </a:pPr>
            <a:fld id="{A3A7792A-CB1B-4B4A-9C1D-6DBEBFA6C25C}" type="slidenum">
              <a:rPr lang="en-US" altLang="en-US" sz="1300" b="0"/>
              <a:pPr algn="r" eaLnBrk="1" hangingPunct="1">
                <a:spcBef>
                  <a:spcPct val="0"/>
                </a:spcBef>
              </a:pPr>
              <a:t>68</a:t>
            </a:fld>
            <a:endParaRPr lang="en-US" altLang="en-US" sz="1300" b="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35" tIns="46067" rIns="92135" bIns="46067"/>
          <a:lstStyle/>
          <a:p>
            <a:endParaRPr lang="fr-CH"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644B3A36-662B-4E53-B902-E6976A1277D8}" type="slidenum">
              <a:rPr lang="en-US" sz="1200"/>
              <a:pPr eaLnBrk="1" hangingPunct="1"/>
              <a:t>2</a:t>
            </a:fld>
            <a:endParaRPr lang="en-US" sz="120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fld id="{B89BE9B6-1888-464E-B99D-474E6BDA147E}" type="slidenum">
              <a:rPr lang="en-US" altLang="en-US" sz="1200" b="0"/>
              <a:pPr eaLnBrk="1" hangingPunct="1"/>
              <a:t>80</a:t>
            </a:fld>
            <a:endParaRPr lang="en-US" altLang="en-US" sz="1200" b="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b-NO"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fld id="{CCDAFC31-998B-499F-83D8-B179E739B2C4}" type="slidenum">
              <a:rPr lang="en-US" altLang="en-US" sz="1200" b="0"/>
              <a:pPr eaLnBrk="1" hangingPunct="1"/>
              <a:t>81</a:t>
            </a:fld>
            <a:endParaRPr lang="en-US" altLang="en-US" sz="1200" b="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ln/>
        </p:spPr>
        <p:txBody>
          <a:bodyPr/>
          <a:lstStyle/>
          <a:p>
            <a:pPr>
              <a:defRPr/>
            </a:pPr>
            <a:endParaRPr lang="en-US" altLang="en-US" dirty="0" smtClean="0">
              <a:latin typeface="Arial" pitchFamily="34" charset="0"/>
              <a:ea typeface="+mn-ea"/>
              <a:cs typeface="Arial" pitchFamily="34" charset="0"/>
            </a:endParaRP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fld id="{3E626375-097B-49FD-AB16-CA0F403E1120}" type="slidenum">
              <a:rPr lang="en-US" altLang="en-US" sz="1200" b="0">
                <a:ea typeface="ＭＳ Ｐゴシック" pitchFamily="-102" charset="-128"/>
              </a:rPr>
              <a:pPr eaLnBrk="1" hangingPunct="1"/>
              <a:t>83</a:t>
            </a:fld>
            <a:endParaRPr lang="en-US" altLang="en-US" sz="1200" b="0">
              <a:ea typeface="ＭＳ Ｐゴシック" pitchFamily="-102"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endParaRPr lang="en-US" altLang="en-US" sz="80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38405E63-0D80-4478-98FD-C52EE50F875D}" type="slidenum">
              <a:rPr lang="en-US" sz="1200"/>
              <a:pPr eaLnBrk="1" hangingPunct="1"/>
              <a:t>3</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fld id="{CC087FE8-3E3A-47DE-A510-DA582C7B9DF9}" type="slidenum">
              <a:rPr lang="en-US" altLang="en-US" sz="1200" b="0"/>
              <a:pPr eaLnBrk="1" hangingPunct="1"/>
              <a:t>100</a:t>
            </a:fld>
            <a:endParaRPr lang="en-US" altLang="en-US" sz="1200" b="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51276" y="9378407"/>
            <a:ext cx="2944813" cy="494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r" eaLnBrk="1" hangingPunct="1">
              <a:spcBef>
                <a:spcPct val="0"/>
              </a:spcBef>
            </a:pPr>
            <a:fld id="{52622A67-582E-480F-ABEB-40D77F878633}" type="slidenum">
              <a:rPr lang="en-US" altLang="en-US" sz="1200" b="0"/>
              <a:pPr algn="r" eaLnBrk="1" hangingPunct="1">
                <a:spcBef>
                  <a:spcPct val="0"/>
                </a:spcBef>
              </a:pPr>
              <a:t>101</a:t>
            </a:fld>
            <a:endParaRPr lang="en-US" altLang="en-US" sz="1200" b="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endParaRPr lang="nb-NO" altLang="en-US" sz="100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fld id="{2CFE3B5C-C5EA-4F98-85B4-E2CCFA79C76F}" type="slidenum">
              <a:rPr lang="en-US" altLang="en-US" sz="1200" b="0"/>
              <a:pPr eaLnBrk="1" hangingPunct="1"/>
              <a:t>102</a:t>
            </a:fld>
            <a:endParaRPr lang="en-US" altLang="en-US" sz="1200" b="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fld id="{6841EEED-8A02-4058-8C8B-96DBF523D3DD}" type="slidenum">
              <a:rPr lang="en-US" altLang="en-US" sz="1200" b="0"/>
              <a:pPr eaLnBrk="1" hangingPunct="1"/>
              <a:t>105</a:t>
            </a:fld>
            <a:endParaRPr lang="en-US" altLang="en-US" sz="1200" b="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fld id="{9B3C89CA-3C28-4377-854B-8CDED0FB2392}" type="slidenum">
              <a:rPr lang="en-US" altLang="en-US" sz="1200" b="0"/>
              <a:pPr eaLnBrk="1" hangingPunct="1"/>
              <a:t>107</a:t>
            </a:fld>
            <a:endParaRPr lang="en-US" altLang="en-US" sz="1200" b="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endParaRPr lang="en-US" altLang="en-US" sz="80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endParaRPr lang="en-US" altLang="en-US" sz="80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xfrm>
            <a:off x="933450" y="738188"/>
            <a:ext cx="4937125" cy="3703637"/>
          </a:xfrm>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endParaRPr lang="fr-CH" altLang="en-US" sz="1000" smtClean="0"/>
          </a:p>
          <a:p>
            <a:endParaRPr lang="en-US" altLang="en-US" sz="10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38405E63-0D80-4478-98FD-C52EE50F875D}" type="slidenum">
              <a:rPr lang="en-US" sz="1200"/>
              <a:pPr eaLnBrk="1" hangingPunct="1"/>
              <a:t>4</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56F1EBE5-81A7-4532-92F9-8940E3F76AE1}" type="slidenum">
              <a:rPr lang="en-US" altLang="en-US" smtClean="0"/>
              <a:pPr algn="r" eaLnBrk="1" hangingPunct="1">
                <a:spcBef>
                  <a:spcPct val="0"/>
                </a:spcBef>
              </a:pPr>
              <a:t>114</a:t>
            </a:fld>
            <a:endParaRPr lang="en-US" altLang="en-US"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xfrm>
            <a:off x="906142" y="4689994"/>
            <a:ext cx="4985393" cy="4443649"/>
          </a:xfrm>
          <a:noFill/>
        </p:spPr>
        <p:txBody>
          <a:bodyPr/>
          <a:lstStyle/>
          <a:p>
            <a:pPr eaLnBrk="1" hangingPunct="1"/>
            <a:endParaRPr lang="en-SG" altLang="en-US" smtClean="0">
              <a:latin typeface="Arial" charset="0"/>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FB5F463-8C5A-4240-85FA-3AE1F97EBF7C}" type="slidenum">
              <a:rPr lang="en-US" altLang="en-US" smtClean="0"/>
              <a:pPr algn="r" eaLnBrk="1" hangingPunct="1">
                <a:spcBef>
                  <a:spcPct val="0"/>
                </a:spcBef>
              </a:pPr>
              <a:t>116</a:t>
            </a:fld>
            <a:endParaRPr lang="en-US" alt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xfrm>
            <a:off x="906142" y="4689994"/>
            <a:ext cx="4985393" cy="4443649"/>
          </a:xfrm>
          <a:noFill/>
        </p:spPr>
        <p:txBody>
          <a:bodyPr/>
          <a:lstStyle/>
          <a:p>
            <a:pPr eaLnBrk="1" hangingPunct="1"/>
            <a:endParaRPr lang="en-SG" altLang="en-US" smtClean="0">
              <a:latin typeface="Arial" charset="0"/>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AD816A92-7C87-4453-8AA6-941198BE96E4}" type="slidenum">
              <a:rPr lang="en-US" altLang="en-US" smtClean="0"/>
              <a:pPr algn="r" eaLnBrk="1" hangingPunct="1">
                <a:spcBef>
                  <a:spcPct val="0"/>
                </a:spcBef>
              </a:pPr>
              <a:t>118</a:t>
            </a:fld>
            <a:endParaRPr lang="en-US" altLang="en-US" smtClean="0"/>
          </a:p>
        </p:txBody>
      </p:sp>
      <p:sp>
        <p:nvSpPr>
          <p:cNvPr id="31747" name="Rectangle 7"/>
          <p:cNvSpPr txBox="1">
            <a:spLocks noGrp="1" noChangeArrowheads="1"/>
          </p:cNvSpPr>
          <p:nvPr/>
        </p:nvSpPr>
        <p:spPr bwMode="auto">
          <a:xfrm>
            <a:off x="3849482" y="9378407"/>
            <a:ext cx="2946575" cy="494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7EC67BF7-C85C-466B-AA0B-4C2237C0290C}" type="slidenum">
              <a:rPr lang="en-US" altLang="en-US"/>
              <a:pPr algn="r" eaLnBrk="1" hangingPunct="1">
                <a:spcBef>
                  <a:spcPct val="0"/>
                </a:spcBef>
              </a:pPr>
              <a:t>118</a:t>
            </a:fld>
            <a:endParaRPr lang="en-US" altLang="en-US"/>
          </a:p>
        </p:txBody>
      </p:sp>
      <p:sp>
        <p:nvSpPr>
          <p:cNvPr id="31748" name="Rectangle 2"/>
          <p:cNvSpPr>
            <a:spLocks noGrp="1" noRot="1" noChangeAspect="1" noChangeArrowheads="1" noTextEdit="1"/>
          </p:cNvSpPr>
          <p:nvPr>
            <p:ph type="sldImg"/>
          </p:nvPr>
        </p:nvSpPr>
        <p:spPr>
          <a:xfrm>
            <a:off x="931863" y="741363"/>
            <a:ext cx="4935537" cy="3702050"/>
          </a:xfrm>
          <a:ln/>
        </p:spPr>
      </p:sp>
      <p:sp>
        <p:nvSpPr>
          <p:cNvPr id="31749" name="Rectangle 3"/>
          <p:cNvSpPr>
            <a:spLocks noGrp="1" noChangeArrowheads="1"/>
          </p:cNvSpPr>
          <p:nvPr>
            <p:ph type="body" idx="1"/>
          </p:nvPr>
        </p:nvSpPr>
        <p:spPr>
          <a:xfrm>
            <a:off x="906142" y="4689994"/>
            <a:ext cx="4985393" cy="4443649"/>
          </a:xfrm>
          <a:noFill/>
        </p:spPr>
        <p:txBody>
          <a:bodyPr/>
          <a:lstStyle/>
          <a:p>
            <a:pPr eaLnBrk="1" hangingPunct="1"/>
            <a:endParaRPr lang="es-ES" altLang="en-US" smtClean="0">
              <a:latin typeface="Arial" charset="0"/>
              <a:cs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94B400D1-ACEB-4F72-8A30-19BB0018EB74}" type="slidenum">
              <a:rPr lang="en-US" altLang="en-US" smtClean="0"/>
              <a:pPr algn="r" eaLnBrk="1" hangingPunct="1">
                <a:spcBef>
                  <a:spcPct val="0"/>
                </a:spcBef>
              </a:pPr>
              <a:t>125</a:t>
            </a:fld>
            <a:endParaRPr lang="en-US" alt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06142" y="4689994"/>
            <a:ext cx="4985393" cy="4443649"/>
          </a:xfrm>
          <a:noFill/>
        </p:spPr>
        <p:txBody>
          <a:bodyPr/>
          <a:lstStyle/>
          <a:p>
            <a:pPr eaLnBrk="1" hangingPunct="1"/>
            <a:endParaRPr lang="en-SG" altLang="en-US" smtClean="0">
              <a:latin typeface="Arial" charset="0"/>
              <a:cs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CB8E86D0-44AE-4520-B942-5DFACF1B57A1}" type="slidenum">
              <a:rPr lang="en-US" altLang="en-US" smtClean="0"/>
              <a:pPr algn="r" eaLnBrk="1" hangingPunct="1">
                <a:spcBef>
                  <a:spcPct val="0"/>
                </a:spcBef>
              </a:pPr>
              <a:t>126</a:t>
            </a:fld>
            <a:endParaRPr lang="en-US" alt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906142" y="4689994"/>
            <a:ext cx="4985393" cy="4443649"/>
          </a:xfrm>
          <a:noFill/>
        </p:spPr>
        <p:txBody>
          <a:bodyPr/>
          <a:lstStyle/>
          <a:p>
            <a:pPr eaLnBrk="1" hangingPunct="1"/>
            <a:endParaRPr lang="en-SG" altLang="en-US" smtClean="0">
              <a:latin typeface="Arial" charset="0"/>
              <a:cs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B77A98D8-D609-48DE-BA42-DA3B3BE2C781}" type="slidenum">
              <a:rPr lang="en-US" altLang="en-US" smtClean="0"/>
              <a:pPr algn="r" eaLnBrk="1" hangingPunct="1">
                <a:spcBef>
                  <a:spcPct val="0"/>
                </a:spcBef>
              </a:pPr>
              <a:t>127</a:t>
            </a:fld>
            <a:endParaRPr lang="en-US" altLang="en-US"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xfrm>
            <a:off x="906142" y="4689994"/>
            <a:ext cx="4985393" cy="4443649"/>
          </a:xfrm>
          <a:noFill/>
        </p:spPr>
        <p:txBody>
          <a:bodyPr/>
          <a:lstStyle/>
          <a:p>
            <a:pPr eaLnBrk="1" hangingPunct="1"/>
            <a:endParaRPr lang="en-SG" altLang="en-US" smtClean="0">
              <a:latin typeface="Arial" charset="0"/>
              <a:cs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8DA13EEB-F434-4763-9D99-631DAB3ED001}" type="slidenum">
              <a:rPr lang="en-US" altLang="en-US" smtClean="0"/>
              <a:pPr algn="r" eaLnBrk="1" hangingPunct="1">
                <a:spcBef>
                  <a:spcPct val="0"/>
                </a:spcBef>
              </a:pPr>
              <a:t>128</a:t>
            </a:fld>
            <a:endParaRPr lang="en-US"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xfrm>
            <a:off x="906142" y="4689994"/>
            <a:ext cx="4985393" cy="4443649"/>
          </a:xfrm>
          <a:noFill/>
        </p:spPr>
        <p:txBody>
          <a:bodyPr/>
          <a:lstStyle/>
          <a:p>
            <a:pPr eaLnBrk="1" hangingPunct="1"/>
            <a:endParaRPr lang="en-SG" altLang="en-US" smtClean="0">
              <a:latin typeface="Arial" charset="0"/>
              <a:cs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8D759D9C-0769-4222-B976-9356464FF7CA}" type="slidenum">
              <a:rPr lang="en-US" altLang="en-US" smtClean="0"/>
              <a:pPr algn="r" eaLnBrk="1" hangingPunct="1">
                <a:spcBef>
                  <a:spcPct val="0"/>
                </a:spcBef>
              </a:pPr>
              <a:t>130</a:t>
            </a:fld>
            <a:endParaRPr lang="en-US" altLang="en-US" smtClean="0"/>
          </a:p>
        </p:txBody>
      </p:sp>
      <p:sp>
        <p:nvSpPr>
          <p:cNvPr id="36867" name="Rectangle 2"/>
          <p:cNvSpPr>
            <a:spLocks noGrp="1" noRot="1" noChangeAspect="1" noChangeArrowheads="1" noTextEdit="1"/>
          </p:cNvSpPr>
          <p:nvPr>
            <p:ph type="sldImg"/>
          </p:nvPr>
        </p:nvSpPr>
        <p:spPr>
          <a:xfrm>
            <a:off x="933450" y="741363"/>
            <a:ext cx="4935538" cy="3702050"/>
          </a:xfrm>
          <a:ln/>
        </p:spPr>
      </p:sp>
      <p:sp>
        <p:nvSpPr>
          <p:cNvPr id="36868" name="Rectangle 3"/>
          <p:cNvSpPr>
            <a:spLocks noGrp="1" noChangeArrowheads="1"/>
          </p:cNvSpPr>
          <p:nvPr>
            <p:ph type="body" idx="1"/>
          </p:nvPr>
        </p:nvSpPr>
        <p:spPr>
          <a:noFill/>
        </p:spPr>
        <p:txBody>
          <a:bodyPr/>
          <a:lstStyle/>
          <a:p>
            <a:pPr eaLnBrk="1" hangingPunct="1"/>
            <a:r>
              <a:rPr lang="fr-CH" altLang="en-US" smtClean="0">
                <a:latin typeface="Arial" charset="0"/>
                <a:cs typeface="Arial" charset="0"/>
              </a:rPr>
              <a:t>Question 7</a:t>
            </a:r>
            <a:endParaRPr lang="en-US" altLang="en-US" smtClean="0">
              <a:latin typeface="Arial" charset="0"/>
              <a:cs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pPr eaLnBrk="1" hangingPunct="1"/>
            <a:endParaRPr lang="en-US" altLang="en-US" smtClean="0">
              <a:latin typeface="Arial" charset="0"/>
              <a:cs typeface="Arial" charset="0"/>
            </a:endParaRPr>
          </a:p>
        </p:txBody>
      </p:sp>
      <p:sp>
        <p:nvSpPr>
          <p:cNvPr id="37892" name="Slide Number Placeholder 3"/>
          <p:cNvSpPr>
            <a:spLocks noGrp="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2B4A409-CCE5-458D-8E4C-60B1A3D9ADDD}" type="slidenum">
              <a:rPr lang="en-US" altLang="en-US" smtClean="0"/>
              <a:pPr algn="r" eaLnBrk="1" hangingPunct="1">
                <a:spcBef>
                  <a:spcPct val="0"/>
                </a:spcBef>
              </a:pPr>
              <a:t>135</a:t>
            </a:fld>
            <a:endParaRPr lang="en-US"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AEBAC12-8BE5-4A79-ACA6-6C14B3E60CEE}" type="slidenum">
              <a:rPr lang="fr-FR" altLang="en-US"/>
              <a:pPr/>
              <a:t>138</a:t>
            </a:fld>
            <a:endParaRPr lang="fr-FR" altLang="en-US"/>
          </a:p>
        </p:txBody>
      </p:sp>
      <p:sp>
        <p:nvSpPr>
          <p:cNvPr id="72705"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38405E63-0D80-4478-98FD-C52EE50F875D}" type="slidenum">
              <a:rPr lang="en-US" sz="1200"/>
              <a:pPr eaLnBrk="1" hangingPunct="1"/>
              <a:t>5</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3C68C44-CDB6-4FA6-959B-BCEC4866B926}" type="slidenum">
              <a:rPr lang="fr-FR" altLang="en-US"/>
              <a:pPr/>
              <a:t>139</a:t>
            </a:fld>
            <a:endParaRPr lang="fr-FR" altLang="en-US"/>
          </a:p>
        </p:txBody>
      </p:sp>
      <p:sp>
        <p:nvSpPr>
          <p:cNvPr id="73729"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5A3A742-942B-4BE7-A843-3B14F0F40EDE}" type="slidenum">
              <a:rPr lang="fr-FR" altLang="en-US"/>
              <a:pPr/>
              <a:t>140</a:t>
            </a:fld>
            <a:endParaRPr lang="fr-FR" altLang="en-US"/>
          </a:p>
        </p:txBody>
      </p:sp>
      <p:sp>
        <p:nvSpPr>
          <p:cNvPr id="74753"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141</a:t>
            </a:fld>
            <a:endParaRPr lang="fr-FR" altLang="en-US"/>
          </a:p>
        </p:txBody>
      </p:sp>
      <p:sp>
        <p:nvSpPr>
          <p:cNvPr id="75777"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C6EDAED-F79F-4F98-AC87-EE6DAFE1B373}" type="slidenum">
              <a:rPr lang="fr-FR" altLang="en-US"/>
              <a:pPr/>
              <a:t>142</a:t>
            </a:fld>
            <a:endParaRPr lang="fr-FR" altLang="en-US"/>
          </a:p>
        </p:txBody>
      </p:sp>
      <p:sp>
        <p:nvSpPr>
          <p:cNvPr id="76801"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03C307A-3B10-40BE-B75D-61A9C2B91AE1}" type="slidenum">
              <a:rPr lang="fr-FR" altLang="en-US"/>
              <a:pPr/>
              <a:t>143</a:t>
            </a:fld>
            <a:endParaRPr lang="fr-FR" altLang="en-US"/>
          </a:p>
        </p:txBody>
      </p:sp>
      <p:sp>
        <p:nvSpPr>
          <p:cNvPr id="79873"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BDD612F-D51D-4346-BF1C-A88F3D9E2CCC}" type="slidenum">
              <a:rPr lang="fr-FR" altLang="en-US"/>
              <a:pPr/>
              <a:t>144</a:t>
            </a:fld>
            <a:endParaRPr lang="fr-FR" altLang="en-US"/>
          </a:p>
        </p:txBody>
      </p:sp>
      <p:sp>
        <p:nvSpPr>
          <p:cNvPr id="80897"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04764C6-F1A6-49B2-8E67-4B2165C43CB9}" type="slidenum">
              <a:rPr lang="fr-FR" altLang="en-US"/>
              <a:pPr/>
              <a:t>145</a:t>
            </a:fld>
            <a:endParaRPr lang="fr-FR" altLang="en-US"/>
          </a:p>
        </p:txBody>
      </p:sp>
      <p:sp>
        <p:nvSpPr>
          <p:cNvPr id="81921"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86951A7-DFA9-4CD9-BC8C-A1A8DF7B4EE3}" type="slidenum">
              <a:rPr lang="fr-FR" altLang="en-US"/>
              <a:pPr/>
              <a:t>146</a:t>
            </a:fld>
            <a:endParaRPr lang="fr-FR" altLang="en-US"/>
          </a:p>
        </p:txBody>
      </p:sp>
      <p:sp>
        <p:nvSpPr>
          <p:cNvPr id="82945"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F655CBD-66B3-4309-BB25-91E55CD959A7}" type="slidenum">
              <a:rPr lang="fr-FR" altLang="en-US"/>
              <a:pPr/>
              <a:t>147</a:t>
            </a:fld>
            <a:endParaRPr lang="fr-FR" altLang="en-US"/>
          </a:p>
        </p:txBody>
      </p:sp>
      <p:sp>
        <p:nvSpPr>
          <p:cNvPr id="83969"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C099A7A-F024-407B-8E96-3F86100ECF4E}" type="slidenum">
              <a:rPr lang="fr-FR" altLang="en-US"/>
              <a:pPr/>
              <a:t>148</a:t>
            </a:fld>
            <a:endParaRPr lang="fr-FR" altLang="en-US"/>
          </a:p>
        </p:txBody>
      </p:sp>
      <p:sp>
        <p:nvSpPr>
          <p:cNvPr id="84993"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38405E63-0D80-4478-98FD-C52EE50F875D}" type="slidenum">
              <a:rPr lang="en-US" sz="1200"/>
              <a:pPr eaLnBrk="1" hangingPunct="1"/>
              <a:t>6</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996F8D2-3BCB-4ABE-95B9-FD9ED17396E8}" type="slidenum">
              <a:rPr lang="fr-FR" altLang="en-US"/>
              <a:pPr/>
              <a:t>149</a:t>
            </a:fld>
            <a:endParaRPr lang="fr-FR" altLang="en-US"/>
          </a:p>
        </p:txBody>
      </p:sp>
      <p:sp>
        <p:nvSpPr>
          <p:cNvPr id="86017"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D460B6F-133A-4427-9663-691A865C05E0}" type="slidenum">
              <a:rPr lang="fr-FR" altLang="en-US"/>
              <a:pPr/>
              <a:t>150</a:t>
            </a:fld>
            <a:endParaRPr lang="fr-FR" altLang="en-US"/>
          </a:p>
        </p:txBody>
      </p:sp>
      <p:sp>
        <p:nvSpPr>
          <p:cNvPr id="87041"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98D9681F-5CB1-4444-B049-E2573BF769DA}" type="slidenum">
              <a:rPr lang="fr-FR" altLang="en-US"/>
              <a:pPr/>
              <a:t>151</a:t>
            </a:fld>
            <a:endParaRPr lang="fr-FR" altLang="en-US"/>
          </a:p>
        </p:txBody>
      </p:sp>
      <p:sp>
        <p:nvSpPr>
          <p:cNvPr id="89089" name="Rectangle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2"/>
          <p:cNvSpPr txBox="1">
            <a:spLocks noGrp="1" noChangeArrowheads="1"/>
          </p:cNvSpPr>
          <p:nvPr>
            <p:ph type="body" idx="1"/>
          </p:nvPr>
        </p:nvSpPr>
        <p:spPr bwMode="auto">
          <a:xfrm>
            <a:off x="1" y="0"/>
            <a:ext cx="1428" cy="146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spcBef>
                <a:spcPct val="0"/>
              </a:spcBef>
            </a:pPr>
            <a:endParaRPr lang="fr-FR" altLang="en-US" sz="1800" dirty="0">
              <a:ea typeface="Microsoft YaHei" charset="-122"/>
            </a:endParaRPr>
          </a:p>
        </p:txBody>
      </p:sp>
      <p:sp>
        <p:nvSpPr>
          <p:cNvPr id="89091" name="Text Box 3"/>
          <p:cNvSpPr txBox="1">
            <a:spLocks noChangeArrowheads="1"/>
          </p:cNvSpPr>
          <p:nvPr/>
        </p:nvSpPr>
        <p:spPr bwMode="auto">
          <a:xfrm>
            <a:off x="1" y="0"/>
            <a:ext cx="1428" cy="14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8903" tIns="39452" rIns="78903" bIns="39452"/>
          <a:lstStyle/>
          <a:p>
            <a:pPr>
              <a:spcBef>
                <a:spcPts val="1052"/>
              </a:spcBef>
            </a:pPr>
            <a:fld id="{F1A7BA50-7571-42F2-B6F2-CEE7C4D6EBB0}" type="slidenum">
              <a:rPr lang="fr-FR" altLang="en-US" sz="2100">
                <a:solidFill>
                  <a:srgbClr val="000000"/>
                </a:solidFill>
              </a:rPr>
              <a:pPr>
                <a:spcBef>
                  <a:spcPts val="1052"/>
                </a:spcBef>
              </a:pPr>
              <a:t>151</a:t>
            </a:fld>
            <a:endParaRPr lang="fr-FR" altLang="en-US" sz="2100">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D460B6F-133A-4427-9663-691A865C05E0}" type="slidenum">
              <a:rPr lang="fr-FR" altLang="en-US"/>
              <a:pPr/>
              <a:t>152</a:t>
            </a:fld>
            <a:endParaRPr lang="fr-FR" altLang="en-US"/>
          </a:p>
        </p:txBody>
      </p:sp>
      <p:sp>
        <p:nvSpPr>
          <p:cNvPr id="87041"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231DD87-6394-4918-A63E-F62C52DE9BC2}" type="slidenum">
              <a:rPr lang="fr-FR" altLang="en-US"/>
              <a:pPr/>
              <a:t>153</a:t>
            </a:fld>
            <a:endParaRPr lang="fr-FR" altLang="en-US"/>
          </a:p>
        </p:txBody>
      </p:sp>
      <p:sp>
        <p:nvSpPr>
          <p:cNvPr id="91137"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baseline="0" dirty="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6078941-97FB-43D1-B9AB-F5C8623E0DF2}" type="slidenum">
              <a:rPr lang="fr-FR" altLang="en-US"/>
              <a:pPr/>
              <a:t>154</a:t>
            </a:fld>
            <a:endParaRPr lang="fr-FR" altLang="en-US"/>
          </a:p>
        </p:txBody>
      </p:sp>
      <p:sp>
        <p:nvSpPr>
          <p:cNvPr id="92161"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6100578-B5A2-4F3D-AC6E-C8193B165EE7}" type="slidenum">
              <a:rPr lang="fr-FR" altLang="en-US"/>
              <a:pPr/>
              <a:t>155</a:t>
            </a:fld>
            <a:endParaRPr lang="fr-FR" altLang="en-US"/>
          </a:p>
        </p:txBody>
      </p:sp>
      <p:sp>
        <p:nvSpPr>
          <p:cNvPr id="93185"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CH" altLang="en-US" baseline="0" dirty="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6821ABF-2723-4A0D-925E-4FD7F82882F3}" type="slidenum">
              <a:rPr lang="fr-FR" altLang="en-US"/>
              <a:pPr/>
              <a:t>156</a:t>
            </a:fld>
            <a:endParaRPr lang="fr-FR" altLang="en-US"/>
          </a:p>
        </p:txBody>
      </p:sp>
      <p:sp>
        <p:nvSpPr>
          <p:cNvPr id="98305"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157</a:t>
            </a:fld>
            <a:endParaRPr lang="fr-FR" altLang="en-US"/>
          </a:p>
        </p:txBody>
      </p:sp>
      <p:sp>
        <p:nvSpPr>
          <p:cNvPr id="75777"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0C6EB95-E09B-4840-90DF-A384720A14FE}" type="slidenum">
              <a:rPr lang="fr-FR" altLang="en-US"/>
              <a:pPr/>
              <a:t>158</a:t>
            </a:fld>
            <a:endParaRPr lang="fr-FR" altLang="en-US"/>
          </a:p>
        </p:txBody>
      </p:sp>
      <p:sp>
        <p:nvSpPr>
          <p:cNvPr id="100353"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38405E63-0D80-4478-98FD-C52EE50F875D}" type="slidenum">
              <a:rPr lang="en-US" sz="1200"/>
              <a:pPr eaLnBrk="1" hangingPunct="1"/>
              <a:t>7</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idx="10"/>
          </p:nvPr>
        </p:nvSpPr>
        <p:spPr/>
        <p:txBody>
          <a:bodyPr/>
          <a:lstStyle/>
          <a:p>
            <a:fld id="{B0A1BCC0-2E0C-4515-B128-DB2A38FE54D5}" type="slidenum">
              <a:rPr lang="fr-FR" altLang="en-US" smtClean="0"/>
              <a:pPr/>
              <a:t>159</a:t>
            </a:fld>
            <a:endParaRPr lang="fr-FR" altLang="en-US"/>
          </a:p>
        </p:txBody>
      </p:sp>
    </p:spTree>
    <p:extLst>
      <p:ext uri="{BB962C8B-B14F-4D97-AF65-F5344CB8AC3E}">
        <p14:creationId xmlns:p14="http://schemas.microsoft.com/office/powerpoint/2010/main" val="31226536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baseline="0" dirty="0" smtClean="0"/>
              <a:t> </a:t>
            </a:r>
            <a:endParaRPr lang="en-US" dirty="0"/>
          </a:p>
        </p:txBody>
      </p:sp>
      <p:sp>
        <p:nvSpPr>
          <p:cNvPr id="4" name="Slide Number Placeholder 3"/>
          <p:cNvSpPr>
            <a:spLocks noGrp="1"/>
          </p:cNvSpPr>
          <p:nvPr>
            <p:ph type="sldNum" idx="10"/>
          </p:nvPr>
        </p:nvSpPr>
        <p:spPr/>
        <p:txBody>
          <a:bodyPr/>
          <a:lstStyle/>
          <a:p>
            <a:fld id="{B0A1BCC0-2E0C-4515-B128-DB2A38FE54D5}" type="slidenum">
              <a:rPr lang="fr-FR" altLang="en-US" smtClean="0"/>
              <a:pPr/>
              <a:t>160</a:t>
            </a:fld>
            <a:endParaRPr lang="fr-FR" altLang="en-US"/>
          </a:p>
        </p:txBody>
      </p:sp>
    </p:spTree>
    <p:extLst>
      <p:ext uri="{BB962C8B-B14F-4D97-AF65-F5344CB8AC3E}">
        <p14:creationId xmlns:p14="http://schemas.microsoft.com/office/powerpoint/2010/main" val="31054882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0F5003A-E130-4D13-8A42-C2FE2374F02E}" type="slidenum">
              <a:rPr lang="fr-FR" altLang="en-US"/>
              <a:pPr/>
              <a:t>161</a:t>
            </a:fld>
            <a:endParaRPr lang="fr-FR" altLang="en-US"/>
          </a:p>
        </p:txBody>
      </p:sp>
      <p:sp>
        <p:nvSpPr>
          <p:cNvPr id="103425"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3426"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A46EA31-64D9-4135-ADA3-1C1C15829F49}" type="slidenum">
              <a:rPr lang="fr-FR" altLang="en-US"/>
              <a:pPr/>
              <a:t>162</a:t>
            </a:fld>
            <a:endParaRPr lang="fr-FR" altLang="en-US"/>
          </a:p>
        </p:txBody>
      </p:sp>
      <p:sp>
        <p:nvSpPr>
          <p:cNvPr id="105473"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4"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977B45A-0EBF-4BE0-B804-F015031FC941}" type="slidenum">
              <a:rPr lang="fr-FR" altLang="en-US"/>
              <a:pPr/>
              <a:t>163</a:t>
            </a:fld>
            <a:endParaRPr lang="fr-FR" altLang="en-US"/>
          </a:p>
        </p:txBody>
      </p:sp>
      <p:sp>
        <p:nvSpPr>
          <p:cNvPr id="106497"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498"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B0A1BCC0-2E0C-4515-B128-DB2A38FE54D5}" type="slidenum">
              <a:rPr lang="fr-FR" altLang="en-US" smtClean="0"/>
              <a:pPr/>
              <a:t>164</a:t>
            </a:fld>
            <a:endParaRPr lang="fr-FR" altLang="en-US"/>
          </a:p>
        </p:txBody>
      </p:sp>
    </p:spTree>
    <p:extLst>
      <p:ext uri="{BB962C8B-B14F-4D97-AF65-F5344CB8AC3E}">
        <p14:creationId xmlns:p14="http://schemas.microsoft.com/office/powerpoint/2010/main" val="16407526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idx="10"/>
          </p:nvPr>
        </p:nvSpPr>
        <p:spPr/>
        <p:txBody>
          <a:bodyPr/>
          <a:lstStyle/>
          <a:p>
            <a:fld id="{B0A1BCC0-2E0C-4515-B128-DB2A38FE54D5}" type="slidenum">
              <a:rPr lang="fr-FR" altLang="en-US" smtClean="0"/>
              <a:pPr/>
              <a:t>165</a:t>
            </a:fld>
            <a:endParaRPr lang="fr-FR" altLang="en-US"/>
          </a:p>
        </p:txBody>
      </p:sp>
    </p:spTree>
    <p:extLst>
      <p:ext uri="{BB962C8B-B14F-4D97-AF65-F5344CB8AC3E}">
        <p14:creationId xmlns:p14="http://schemas.microsoft.com/office/powerpoint/2010/main" val="10471069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AEC0C97-BABB-433A-834A-D002F593F36C}" type="slidenum">
              <a:rPr lang="fr-FR" altLang="en-US"/>
              <a:pPr/>
              <a:t>166</a:t>
            </a:fld>
            <a:endParaRPr lang="fr-FR" altLang="en-US"/>
          </a:p>
        </p:txBody>
      </p:sp>
      <p:sp>
        <p:nvSpPr>
          <p:cNvPr id="108545"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6"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7E3927C-7FC1-4575-84BD-167B779FA7C6}" type="slidenum">
              <a:rPr lang="fr-FR" altLang="en-US"/>
              <a:pPr/>
              <a:t>167</a:t>
            </a:fld>
            <a:endParaRPr lang="fr-FR" altLang="en-US"/>
          </a:p>
        </p:txBody>
      </p:sp>
      <p:sp>
        <p:nvSpPr>
          <p:cNvPr id="109569"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0"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CH" altLang="en-US" baseline="0" dirty="0" smtClean="0"/>
          </a:p>
          <a:p>
            <a:endParaRPr lang="en-US" alt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168</a:t>
            </a:fld>
            <a:endParaRPr lang="fr-FR" altLang="en-US"/>
          </a:p>
        </p:txBody>
      </p:sp>
      <p:sp>
        <p:nvSpPr>
          <p:cNvPr id="75777"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38405E63-0D80-4478-98FD-C52EE50F875D}" type="slidenum">
              <a:rPr lang="en-US" sz="1200"/>
              <a:pPr eaLnBrk="1" hangingPunct="1"/>
              <a:t>9</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0C6EB95-E09B-4840-90DF-A384720A14FE}" type="slidenum">
              <a:rPr lang="fr-FR" altLang="en-US"/>
              <a:pPr/>
              <a:t>169</a:t>
            </a:fld>
            <a:endParaRPr lang="fr-FR" altLang="en-US"/>
          </a:p>
        </p:txBody>
      </p:sp>
      <p:sp>
        <p:nvSpPr>
          <p:cNvPr id="100353"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0C6EB95-E09B-4840-90DF-A384720A14FE}" type="slidenum">
              <a:rPr lang="fr-FR" altLang="en-US"/>
              <a:pPr/>
              <a:t>170</a:t>
            </a:fld>
            <a:endParaRPr lang="fr-FR" altLang="en-US"/>
          </a:p>
        </p:txBody>
      </p:sp>
      <p:sp>
        <p:nvSpPr>
          <p:cNvPr id="100353"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172</a:t>
            </a:fld>
            <a:endParaRPr lang="fr-FR" altLang="en-US"/>
          </a:p>
        </p:txBody>
      </p:sp>
      <p:sp>
        <p:nvSpPr>
          <p:cNvPr id="75777"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7A76648-010D-4392-8803-ED3C2EAA0F24}" type="slidenum">
              <a:rPr lang="fr-FR" altLang="en-US"/>
              <a:pPr/>
              <a:t>173</a:t>
            </a:fld>
            <a:endParaRPr lang="fr-FR" altLang="en-US"/>
          </a:p>
        </p:txBody>
      </p:sp>
      <p:sp>
        <p:nvSpPr>
          <p:cNvPr id="113665"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3666"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D51FA7A-EDC6-484D-85DE-61A0F52C7647}" type="slidenum">
              <a:rPr lang="fr-FR" altLang="en-US"/>
              <a:pPr/>
              <a:t>174</a:t>
            </a:fld>
            <a:endParaRPr lang="fr-FR" altLang="en-US"/>
          </a:p>
        </p:txBody>
      </p:sp>
      <p:sp>
        <p:nvSpPr>
          <p:cNvPr id="114689"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0"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C922AA1-D568-4041-91EA-A42FEA66EDF7}" type="slidenum">
              <a:rPr lang="fr-FR" altLang="en-US"/>
              <a:pPr/>
              <a:t>175</a:t>
            </a:fld>
            <a:endParaRPr lang="fr-FR" altLang="en-US"/>
          </a:p>
        </p:txBody>
      </p:sp>
      <p:sp>
        <p:nvSpPr>
          <p:cNvPr id="115713"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5714"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4E46124-B788-40B2-8952-A325BF45F795}" type="slidenum">
              <a:rPr lang="fr-FR" altLang="en-US"/>
              <a:pPr/>
              <a:t>176</a:t>
            </a:fld>
            <a:endParaRPr lang="fr-FR" altLang="en-US"/>
          </a:p>
        </p:txBody>
      </p:sp>
      <p:sp>
        <p:nvSpPr>
          <p:cNvPr id="118785"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177</a:t>
            </a:fld>
            <a:endParaRPr lang="fr-FR" altLang="en-US"/>
          </a:p>
        </p:txBody>
      </p:sp>
      <p:sp>
        <p:nvSpPr>
          <p:cNvPr id="75777"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B0A1BCC0-2E0C-4515-B128-DB2A38FE54D5}" type="slidenum">
              <a:rPr lang="fr-FR" altLang="en-US" smtClean="0"/>
              <a:pPr/>
              <a:t>178</a:t>
            </a:fld>
            <a:endParaRPr lang="fr-FR" altLang="en-US"/>
          </a:p>
        </p:txBody>
      </p:sp>
    </p:spTree>
    <p:extLst>
      <p:ext uri="{BB962C8B-B14F-4D97-AF65-F5344CB8AC3E}">
        <p14:creationId xmlns:p14="http://schemas.microsoft.com/office/powerpoint/2010/main" val="153921540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179</a:t>
            </a:fld>
            <a:endParaRPr lang="fr-FR" altLang="en-US"/>
          </a:p>
        </p:txBody>
      </p:sp>
      <p:sp>
        <p:nvSpPr>
          <p:cNvPr id="75777"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38405E63-0D80-4478-98FD-C52EE50F875D}" type="slidenum">
              <a:rPr lang="en-US" sz="1200"/>
              <a:pPr eaLnBrk="1" hangingPunct="1"/>
              <a:t>10</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0668E1F-4342-4560-8CB9-4E32DD0046D6}" type="slidenum">
              <a:rPr lang="fr-FR" altLang="en-US"/>
              <a:pPr/>
              <a:t>180</a:t>
            </a:fld>
            <a:endParaRPr lang="fr-FR" altLang="en-US"/>
          </a:p>
        </p:txBody>
      </p:sp>
      <p:sp>
        <p:nvSpPr>
          <p:cNvPr id="120833"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noProof="0" dirty="0" smtClean="0"/>
              <a:t>Those are software</a:t>
            </a:r>
            <a:r>
              <a:rPr lang="en-US" altLang="en-US" baseline="0" noProof="0" dirty="0" smtClean="0"/>
              <a:t> systems developed and maintained by WIPO for IP offices of its member states.</a:t>
            </a:r>
          </a:p>
          <a:p>
            <a:endParaRPr lang="en-US" altLang="en-US" baseline="0" noProof="0" dirty="0" smtClean="0"/>
          </a:p>
          <a:p>
            <a:r>
              <a:rPr lang="en-US" altLang="en-US" baseline="0" noProof="0" dirty="0" smtClean="0"/>
              <a:t>The first one IPAS, which is an acronym for IP Office Administration System)  is used by 60 small IP offices and enable them to electronically process patent, trademark and design applications.</a:t>
            </a:r>
          </a:p>
          <a:p>
            <a:endParaRPr lang="en-US" altLang="en-US" baseline="0" noProof="0" dirty="0" smtClean="0"/>
          </a:p>
          <a:p>
            <a:r>
              <a:rPr lang="en-US" altLang="en-US" baseline="0" noProof="0" dirty="0" smtClean="0"/>
              <a:t>The second one is named DAS, which stands for Digital Access System, is used by 11 IP offices and allows them and their applicants to securely exchange certified digital copies of priority documents among themselves.  </a:t>
            </a:r>
            <a:endParaRPr lang="en-US" altLang="en-US" noProof="0"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181</a:t>
            </a:fld>
            <a:endParaRPr lang="fr-FR" altLang="en-US"/>
          </a:p>
        </p:txBody>
      </p:sp>
      <p:sp>
        <p:nvSpPr>
          <p:cNvPr id="75777"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5219EE3-D93E-4639-891F-7523A08DB641}" type="slidenum">
              <a:rPr lang="fr-FR" altLang="en-US"/>
              <a:pPr/>
              <a:t>182</a:t>
            </a:fld>
            <a:endParaRPr lang="fr-FR" altLang="en-US"/>
          </a:p>
        </p:txBody>
      </p:sp>
      <p:sp>
        <p:nvSpPr>
          <p:cNvPr id="122881"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spcBef>
                <a:spcPts val="428"/>
              </a:spcBef>
              <a:buSzPct val="148000"/>
            </a:pPr>
            <a:endParaRPr lang="en-US" altLang="en-US" noProof="0"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9AB5AC2-0FBE-4AA7-A15C-8BB754B38C30}" type="slidenum">
              <a:rPr lang="fr-FR" altLang="en-US"/>
              <a:pPr/>
              <a:t>183</a:t>
            </a:fld>
            <a:endParaRPr lang="fr-FR" altLang="en-US"/>
          </a:p>
        </p:txBody>
      </p:sp>
      <p:sp>
        <p:nvSpPr>
          <p:cNvPr id="124929"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0"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CB18541-9605-46FE-B039-8E3B0AD1A382}" type="slidenum">
              <a:rPr lang="fr-FR" altLang="en-US"/>
              <a:pPr/>
              <a:t>184</a:t>
            </a:fld>
            <a:endParaRPr lang="fr-FR" altLang="en-US"/>
          </a:p>
        </p:txBody>
      </p:sp>
      <p:sp>
        <p:nvSpPr>
          <p:cNvPr id="125953"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4"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185</a:t>
            </a:fld>
            <a:endParaRPr lang="fr-FR" altLang="en-US"/>
          </a:p>
        </p:txBody>
      </p:sp>
      <p:sp>
        <p:nvSpPr>
          <p:cNvPr id="75777"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750613D-CC19-4458-B30C-923941D13890}" type="slidenum">
              <a:rPr lang="fr-FR" altLang="en-US"/>
              <a:pPr/>
              <a:t>186</a:t>
            </a:fld>
            <a:endParaRPr lang="fr-FR" altLang="en-US"/>
          </a:p>
        </p:txBody>
      </p:sp>
      <p:sp>
        <p:nvSpPr>
          <p:cNvPr id="128001"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2"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DC4DA35-E9B6-4886-B237-FBAAB5E0D852}" type="slidenum">
              <a:rPr lang="fr-FR" altLang="en-US"/>
              <a:pPr/>
              <a:t>187</a:t>
            </a:fld>
            <a:endParaRPr lang="fr-FR" altLang="en-US"/>
          </a:p>
        </p:txBody>
      </p:sp>
      <p:sp>
        <p:nvSpPr>
          <p:cNvPr id="129025"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9026"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04F0DE2-1265-447C-9A2E-B122EC1BAA29}" type="slidenum">
              <a:rPr lang="fr-FR" altLang="en-US"/>
              <a:pPr/>
              <a:t>188</a:t>
            </a:fld>
            <a:endParaRPr lang="fr-FR" altLang="en-US"/>
          </a:p>
        </p:txBody>
      </p:sp>
      <p:sp>
        <p:nvSpPr>
          <p:cNvPr id="132097"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6825E11-6738-4B76-8200-BE0D660C88C6}" type="slidenum">
              <a:rPr lang="fr-FR" altLang="en-US"/>
              <a:pPr/>
              <a:t>189</a:t>
            </a:fld>
            <a:endParaRPr lang="fr-FR" altLang="en-US"/>
          </a:p>
        </p:txBody>
      </p:sp>
      <p:sp>
        <p:nvSpPr>
          <p:cNvPr id="133121" name="Rectangle 1"/>
          <p:cNvSpPr txBox="1">
            <a:spLocks noGrp="1" noRot="1" noChangeAspect="1" noChangeArrowheads="1"/>
          </p:cNvSpPr>
          <p:nvPr>
            <p:ph type="sldImg"/>
          </p:nvPr>
        </p:nvSpPr>
        <p:spPr bwMode="auto">
          <a:xfrm>
            <a:off x="928688" y="749300"/>
            <a:ext cx="4938712"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2" name="Rectangle 2"/>
          <p:cNvSpPr txBox="1">
            <a:spLocks noGrp="1" noChangeArrowheads="1"/>
          </p:cNvSpPr>
          <p:nvPr>
            <p:ph type="body" idx="1"/>
          </p:nvPr>
        </p:nvSpPr>
        <p:spPr bwMode="auto">
          <a:xfrm>
            <a:off x="679482" y="4690086"/>
            <a:ext cx="5438711" cy="44437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684213" y="3860800"/>
            <a:ext cx="6400800" cy="1752600"/>
          </a:xfrm>
        </p:spPr>
        <p:txBody>
          <a:bodyPr/>
          <a:lstStyle>
            <a:lvl1pPr marL="0" indent="0">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2904961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9AC3305F-35F4-4D38-853F-6972B7651A04}" type="slidenum">
              <a:rPr lang="en-US"/>
              <a:pPr>
                <a:defRPr/>
              </a:pPr>
              <a:t>‹#›</a:t>
            </a:fld>
            <a:endParaRPr lang="en-US"/>
          </a:p>
        </p:txBody>
      </p:sp>
    </p:spTree>
    <p:extLst>
      <p:ext uri="{BB962C8B-B14F-4D97-AF65-F5344CB8AC3E}">
        <p14:creationId xmlns:p14="http://schemas.microsoft.com/office/powerpoint/2010/main" val="3759919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C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0DA1C06C-5FA2-4438-B070-4F16D45DBAED}" type="slidenum">
              <a:rPr lang="en-US"/>
              <a:pPr>
                <a:defRPr/>
              </a:pPr>
              <a:t>‹#›</a:t>
            </a:fld>
            <a:endParaRPr lang="en-US"/>
          </a:p>
        </p:txBody>
      </p:sp>
    </p:spTree>
    <p:extLst>
      <p:ext uri="{BB962C8B-B14F-4D97-AF65-F5344CB8AC3E}">
        <p14:creationId xmlns:p14="http://schemas.microsoft.com/office/powerpoint/2010/main" val="1863685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773239"/>
            <a:ext cx="8229600" cy="4352925"/>
          </a:xfrm>
        </p:spPr>
        <p:txBody>
          <a:bodyPr/>
          <a:lstStyle/>
          <a:p>
            <a:pPr lvl="0"/>
            <a:endParaRPr lang="en-US" noProof="0" smtClean="0"/>
          </a:p>
        </p:txBody>
      </p:sp>
      <p:sp>
        <p:nvSpPr>
          <p:cNvPr id="4" name="Rectangle 6"/>
          <p:cNvSpPr>
            <a:spLocks noGrp="1" noChangeArrowheads="1"/>
          </p:cNvSpPr>
          <p:nvPr>
            <p:ph type="sldNum" sz="quarter" idx="10"/>
          </p:nvPr>
        </p:nvSpPr>
        <p:spPr>
          <a:ln/>
        </p:spPr>
        <p:txBody>
          <a:bodyPr/>
          <a:lstStyle>
            <a:lvl1pPr>
              <a:defRPr/>
            </a:lvl1pPr>
          </a:lstStyle>
          <a:p>
            <a:pPr>
              <a:defRPr/>
            </a:pPr>
            <a:fld id="{8532D55E-151A-4EA0-96A8-81C0CA7B6336}" type="slidenum">
              <a:rPr lang="en-US"/>
              <a:pPr>
                <a:defRPr/>
              </a:pPr>
              <a:t>‹#›</a:t>
            </a:fld>
            <a:endParaRPr lang="en-US"/>
          </a:p>
        </p:txBody>
      </p:sp>
    </p:spTree>
    <p:extLst>
      <p:ext uri="{BB962C8B-B14F-4D97-AF65-F5344CB8AC3E}">
        <p14:creationId xmlns:p14="http://schemas.microsoft.com/office/powerpoint/2010/main" val="180156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3239"/>
            <a:ext cx="4044462"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2338" y="1773239"/>
            <a:ext cx="4044462"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E43F729B-CD24-45D8-AA95-E5B03AA4D318}" type="slidenum">
              <a:rPr lang="en-US"/>
              <a:pPr>
                <a:defRPr/>
              </a:pPr>
              <a:t>‹#›</a:t>
            </a:fld>
            <a:endParaRPr lang="en-US"/>
          </a:p>
        </p:txBody>
      </p:sp>
    </p:spTree>
    <p:extLst>
      <p:ext uri="{BB962C8B-B14F-4D97-AF65-F5344CB8AC3E}">
        <p14:creationId xmlns:p14="http://schemas.microsoft.com/office/powerpoint/2010/main" val="1982864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773239"/>
            <a:ext cx="8229600" cy="4352925"/>
          </a:xfrm>
        </p:spPr>
        <p:txBody>
          <a:bodyPr/>
          <a:lstStyle/>
          <a:p>
            <a:pPr lvl="0"/>
            <a:endParaRPr lang="en-US" noProof="0" smtClean="0"/>
          </a:p>
        </p:txBody>
      </p:sp>
      <p:sp>
        <p:nvSpPr>
          <p:cNvPr id="4" name="Rectangle 6"/>
          <p:cNvSpPr>
            <a:spLocks noGrp="1" noChangeArrowheads="1"/>
          </p:cNvSpPr>
          <p:nvPr>
            <p:ph type="sldNum" sz="quarter" idx="10"/>
          </p:nvPr>
        </p:nvSpPr>
        <p:spPr>
          <a:ln/>
        </p:spPr>
        <p:txBody>
          <a:bodyPr/>
          <a:lstStyle>
            <a:lvl1pPr>
              <a:defRPr/>
            </a:lvl1pPr>
          </a:lstStyle>
          <a:p>
            <a:pPr>
              <a:defRPr/>
            </a:pPr>
            <a:fld id="{607AB621-E276-45A0-B17F-145F00796C40}" type="slidenum">
              <a:rPr lang="en-US"/>
              <a:pPr>
                <a:defRPr/>
              </a:pPr>
              <a:t>‹#›</a:t>
            </a:fld>
            <a:endParaRPr lang="en-US"/>
          </a:p>
        </p:txBody>
      </p:sp>
    </p:spTree>
    <p:extLst>
      <p:ext uri="{BB962C8B-B14F-4D97-AF65-F5344CB8AC3E}">
        <p14:creationId xmlns:p14="http://schemas.microsoft.com/office/powerpoint/2010/main" val="3796721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3239"/>
            <a:ext cx="4044462"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2338" y="1773238"/>
            <a:ext cx="4044462" cy="2100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2338" y="4025901"/>
            <a:ext cx="4044462" cy="2100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948017FF-5ACE-492F-AECC-E16B00EF7CCB}" type="slidenum">
              <a:rPr lang="en-US"/>
              <a:pPr>
                <a:defRPr/>
              </a:pPr>
              <a:t>‹#›</a:t>
            </a:fld>
            <a:endParaRPr lang="en-US"/>
          </a:p>
        </p:txBody>
      </p:sp>
    </p:spTree>
    <p:extLst>
      <p:ext uri="{BB962C8B-B14F-4D97-AF65-F5344CB8AC3E}">
        <p14:creationId xmlns:p14="http://schemas.microsoft.com/office/powerpoint/2010/main" val="2318747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DA79EEDA-9492-4994-BB18-1005CD6866B1}" type="slidenum">
              <a:rPr lang="en-US"/>
              <a:pPr>
                <a:defRPr/>
              </a:pPr>
              <a:t>‹#›</a:t>
            </a:fld>
            <a:endParaRPr lang="en-US"/>
          </a:p>
        </p:txBody>
      </p:sp>
    </p:spTree>
    <p:extLst>
      <p:ext uri="{BB962C8B-B14F-4D97-AF65-F5344CB8AC3E}">
        <p14:creationId xmlns:p14="http://schemas.microsoft.com/office/powerpoint/2010/main" val="2439346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3DAB5F7D-D5B1-4D98-B310-16D211F23652}" type="slidenum">
              <a:rPr lang="en-US"/>
              <a:pPr>
                <a:defRPr/>
              </a:pPr>
              <a:t>‹#›</a:t>
            </a:fld>
            <a:endParaRPr lang="en-US"/>
          </a:p>
        </p:txBody>
      </p:sp>
    </p:spTree>
    <p:extLst>
      <p:ext uri="{BB962C8B-B14F-4D97-AF65-F5344CB8AC3E}">
        <p14:creationId xmlns:p14="http://schemas.microsoft.com/office/powerpoint/2010/main" val="1974900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sz="half" idx="1"/>
          </p:nvPr>
        </p:nvSpPr>
        <p:spPr>
          <a:xfrm>
            <a:off x="457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Content Placeholder 3"/>
          <p:cNvSpPr>
            <a:spLocks noGrp="1"/>
          </p:cNvSpPr>
          <p:nvPr>
            <p:ph sz="half" idx="2"/>
          </p:nvPr>
        </p:nvSpPr>
        <p:spPr>
          <a:xfrm>
            <a:off x="4648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Rectangle 6"/>
          <p:cNvSpPr>
            <a:spLocks noGrp="1" noChangeArrowheads="1"/>
          </p:cNvSpPr>
          <p:nvPr>
            <p:ph type="sldNum" sz="quarter" idx="10"/>
          </p:nvPr>
        </p:nvSpPr>
        <p:spPr>
          <a:ln/>
        </p:spPr>
        <p:txBody>
          <a:bodyPr/>
          <a:lstStyle>
            <a:lvl1pPr>
              <a:defRPr/>
            </a:lvl1pPr>
          </a:lstStyle>
          <a:p>
            <a:pPr>
              <a:defRPr/>
            </a:pPr>
            <a:fld id="{21517826-A1A8-4B20-83BB-6B4226365DCE}" type="slidenum">
              <a:rPr lang="en-US"/>
              <a:pPr>
                <a:defRPr/>
              </a:pPr>
              <a:t>‹#›</a:t>
            </a:fld>
            <a:endParaRPr lang="en-US"/>
          </a:p>
        </p:txBody>
      </p:sp>
    </p:spTree>
    <p:extLst>
      <p:ext uri="{BB962C8B-B14F-4D97-AF65-F5344CB8AC3E}">
        <p14:creationId xmlns:p14="http://schemas.microsoft.com/office/powerpoint/2010/main" val="1514180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7" name="Rectangle 6"/>
          <p:cNvSpPr>
            <a:spLocks noGrp="1" noChangeArrowheads="1"/>
          </p:cNvSpPr>
          <p:nvPr>
            <p:ph type="sldNum" sz="quarter" idx="10"/>
          </p:nvPr>
        </p:nvSpPr>
        <p:spPr>
          <a:ln/>
        </p:spPr>
        <p:txBody>
          <a:bodyPr/>
          <a:lstStyle>
            <a:lvl1pPr>
              <a:defRPr/>
            </a:lvl1pPr>
          </a:lstStyle>
          <a:p>
            <a:pPr>
              <a:defRPr/>
            </a:pPr>
            <a:fld id="{76546D48-0F63-43E9-B47C-935DCDFAA143}" type="slidenum">
              <a:rPr lang="en-US"/>
              <a:pPr>
                <a:defRPr/>
              </a:pPr>
              <a:t>‹#›</a:t>
            </a:fld>
            <a:endParaRPr lang="en-US"/>
          </a:p>
        </p:txBody>
      </p:sp>
    </p:spTree>
    <p:extLst>
      <p:ext uri="{BB962C8B-B14F-4D97-AF65-F5344CB8AC3E}">
        <p14:creationId xmlns:p14="http://schemas.microsoft.com/office/powerpoint/2010/main" val="1566851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Rectangle 6"/>
          <p:cNvSpPr>
            <a:spLocks noGrp="1" noChangeArrowheads="1"/>
          </p:cNvSpPr>
          <p:nvPr>
            <p:ph type="sldNum" sz="quarter" idx="10"/>
          </p:nvPr>
        </p:nvSpPr>
        <p:spPr>
          <a:ln/>
        </p:spPr>
        <p:txBody>
          <a:bodyPr/>
          <a:lstStyle>
            <a:lvl1pPr>
              <a:defRPr/>
            </a:lvl1pPr>
          </a:lstStyle>
          <a:p>
            <a:pPr>
              <a:defRPr/>
            </a:pPr>
            <a:fld id="{7DE760F4-0BB2-41F5-A823-5656424847FC}" type="slidenum">
              <a:rPr lang="en-US"/>
              <a:pPr>
                <a:defRPr/>
              </a:pPr>
              <a:t>‹#›</a:t>
            </a:fld>
            <a:endParaRPr lang="en-US"/>
          </a:p>
        </p:txBody>
      </p:sp>
    </p:spTree>
    <p:extLst>
      <p:ext uri="{BB962C8B-B14F-4D97-AF65-F5344CB8AC3E}">
        <p14:creationId xmlns:p14="http://schemas.microsoft.com/office/powerpoint/2010/main" val="214993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886D60C8-7BA5-467F-BCD3-E871B6D034EA}" type="slidenum">
              <a:rPr lang="en-US"/>
              <a:pPr>
                <a:defRPr/>
              </a:pPr>
              <a:t>‹#›</a:t>
            </a:fld>
            <a:endParaRPr lang="en-US"/>
          </a:p>
        </p:txBody>
      </p:sp>
    </p:spTree>
    <p:extLst>
      <p:ext uri="{BB962C8B-B14F-4D97-AF65-F5344CB8AC3E}">
        <p14:creationId xmlns:p14="http://schemas.microsoft.com/office/powerpoint/2010/main" val="1111963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C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DC813F8-B5E0-463F-B52D-A76CAE1804A7}" type="slidenum">
              <a:rPr lang="en-US"/>
              <a:pPr>
                <a:defRPr/>
              </a:pPr>
              <a:t>‹#›</a:t>
            </a:fld>
            <a:endParaRPr lang="en-US"/>
          </a:p>
        </p:txBody>
      </p:sp>
    </p:spTree>
    <p:extLst>
      <p:ext uri="{BB962C8B-B14F-4D97-AF65-F5344CB8AC3E}">
        <p14:creationId xmlns:p14="http://schemas.microsoft.com/office/powerpoint/2010/main" val="1942046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C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r-CH"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177A5B0-4E40-4836-BF8A-4DD351994794}" type="slidenum">
              <a:rPr lang="en-US"/>
              <a:pPr>
                <a:defRPr/>
              </a:pPr>
              <a:t>‹#›</a:t>
            </a:fld>
            <a:endParaRPr lang="en-US"/>
          </a:p>
        </p:txBody>
      </p:sp>
    </p:spTree>
    <p:extLst>
      <p:ext uri="{BB962C8B-B14F-4D97-AF65-F5344CB8AC3E}">
        <p14:creationId xmlns:p14="http://schemas.microsoft.com/office/powerpoint/2010/main" val="3924668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smtClean="0"/>
            </a:lvl1pPr>
          </a:lstStyle>
          <a:p>
            <a:pPr>
              <a:defRPr/>
            </a:pPr>
            <a:fld id="{7F3150A8-B334-48D8-BDDC-A2E01CBB87C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2" r:id="rId12"/>
    <p:sldLayoutId id="2147483673" r:id="rId13"/>
    <p:sldLayoutId id="2147483675" r:id="rId14"/>
    <p:sldLayoutId id="2147483676" r:id="rId15"/>
  </p:sldLayoutIdLst>
  <p:hf hdr="0" ftr="0" dt="0"/>
  <p:txStyles>
    <p:titleStyle>
      <a:lvl1pPr algn="l" rtl="0" eaLnBrk="1" fontAlgn="base" hangingPunct="1">
        <a:spcBef>
          <a:spcPct val="0"/>
        </a:spcBef>
        <a:spcAft>
          <a:spcPct val="0"/>
        </a:spcAft>
        <a:defRPr sz="3600">
          <a:solidFill>
            <a:srgbClr val="00408C"/>
          </a:solidFill>
          <a:latin typeface="+mj-lt"/>
          <a:ea typeface="+mj-ea"/>
          <a:cs typeface="+mj-cs"/>
        </a:defRPr>
      </a:lvl1pPr>
      <a:lvl2pPr algn="l" rtl="0" eaLnBrk="1" fontAlgn="base" hangingPunct="1">
        <a:spcBef>
          <a:spcPct val="0"/>
        </a:spcBef>
        <a:spcAft>
          <a:spcPct val="0"/>
        </a:spcAft>
        <a:defRPr sz="3600">
          <a:solidFill>
            <a:srgbClr val="00408C"/>
          </a:solidFill>
          <a:latin typeface="Arial" charset="0"/>
          <a:cs typeface="Arial" charset="0"/>
        </a:defRPr>
      </a:lvl2pPr>
      <a:lvl3pPr algn="l" rtl="0" eaLnBrk="1" fontAlgn="base" hangingPunct="1">
        <a:spcBef>
          <a:spcPct val="0"/>
        </a:spcBef>
        <a:spcAft>
          <a:spcPct val="0"/>
        </a:spcAft>
        <a:defRPr sz="3600">
          <a:solidFill>
            <a:srgbClr val="00408C"/>
          </a:solidFill>
          <a:latin typeface="Arial" charset="0"/>
          <a:cs typeface="Arial" charset="0"/>
        </a:defRPr>
      </a:lvl3pPr>
      <a:lvl4pPr algn="l" rtl="0" eaLnBrk="1" fontAlgn="base" hangingPunct="1">
        <a:spcBef>
          <a:spcPct val="0"/>
        </a:spcBef>
        <a:spcAft>
          <a:spcPct val="0"/>
        </a:spcAft>
        <a:defRPr sz="3600">
          <a:solidFill>
            <a:srgbClr val="00408C"/>
          </a:solidFill>
          <a:latin typeface="Arial" charset="0"/>
          <a:cs typeface="Arial" charset="0"/>
        </a:defRPr>
      </a:lvl4pPr>
      <a:lvl5pPr algn="l" rtl="0" eaLnBrk="1" fontAlgn="base" hangingPunct="1">
        <a:spcBef>
          <a:spcPct val="0"/>
        </a:spcBef>
        <a:spcAft>
          <a:spcPct val="0"/>
        </a:spcAft>
        <a:defRPr sz="3600">
          <a:solidFill>
            <a:srgbClr val="00408C"/>
          </a:solidFill>
          <a:latin typeface="Arial" charset="0"/>
          <a:cs typeface="Arial" charset="0"/>
        </a:defRPr>
      </a:lvl5pPr>
      <a:lvl6pPr marL="457200" algn="l" rtl="0" eaLnBrk="1" fontAlgn="base" hangingPunct="1">
        <a:spcBef>
          <a:spcPct val="0"/>
        </a:spcBef>
        <a:spcAft>
          <a:spcPct val="0"/>
        </a:spcAft>
        <a:defRPr sz="3600">
          <a:solidFill>
            <a:srgbClr val="00408C"/>
          </a:solidFill>
          <a:latin typeface="Arial" charset="0"/>
          <a:cs typeface="Arial" charset="0"/>
        </a:defRPr>
      </a:lvl6pPr>
      <a:lvl7pPr marL="914400" algn="l" rtl="0" eaLnBrk="1" fontAlgn="base" hangingPunct="1">
        <a:spcBef>
          <a:spcPct val="0"/>
        </a:spcBef>
        <a:spcAft>
          <a:spcPct val="0"/>
        </a:spcAft>
        <a:defRPr sz="3600">
          <a:solidFill>
            <a:srgbClr val="00408C"/>
          </a:solidFill>
          <a:latin typeface="Arial" charset="0"/>
          <a:cs typeface="Arial" charset="0"/>
        </a:defRPr>
      </a:lvl7pPr>
      <a:lvl8pPr marL="1371600" algn="l" rtl="0" eaLnBrk="1" fontAlgn="base" hangingPunct="1">
        <a:spcBef>
          <a:spcPct val="0"/>
        </a:spcBef>
        <a:spcAft>
          <a:spcPct val="0"/>
        </a:spcAft>
        <a:defRPr sz="3600">
          <a:solidFill>
            <a:srgbClr val="00408C"/>
          </a:solidFill>
          <a:latin typeface="Arial" charset="0"/>
          <a:cs typeface="Arial" charset="0"/>
        </a:defRPr>
      </a:lvl8pPr>
      <a:lvl9pPr marL="1828800" algn="l" rtl="0" eaLnBrk="1" fontAlgn="base" hangingPunct="1">
        <a:spcBef>
          <a:spcPct val="0"/>
        </a:spcBef>
        <a:spcAft>
          <a:spcPct val="0"/>
        </a:spcAft>
        <a:defRPr sz="3600">
          <a:solidFill>
            <a:srgbClr val="00408C"/>
          </a:solidFill>
          <a:latin typeface="Arial" charset="0"/>
          <a:cs typeface="Arial" charset="0"/>
        </a:defRPr>
      </a:lvl9pPr>
    </p:titleStyle>
    <p:bodyStyle>
      <a:lvl1pPr marL="342900" indent="-342900" algn="l" rtl="0" eaLnBrk="1" fontAlgn="base" hangingPunct="1">
        <a:spcBef>
          <a:spcPct val="20000"/>
        </a:spcBef>
        <a:spcAft>
          <a:spcPct val="0"/>
        </a:spcAft>
        <a:buBlip>
          <a:blip r:embed="rId18"/>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18"/>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18"/>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18"/>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18"/>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18"/>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18"/>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18"/>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18"/>
        </a:buBlip>
        <a:defRPr sz="24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10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2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image" Target="../media/image90.emf"/><Relationship Id="rId4" Type="http://schemas.openxmlformats.org/officeDocument/2006/relationships/image" Target="../media/image89.emf"/></Relationships>
</file>

<file path=ppt/slides/_rels/slide131.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92.emf"/><Relationship Id="rId2" Type="http://schemas.openxmlformats.org/officeDocument/2006/relationships/slideLayout" Target="../slideLayouts/slideLayout15.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91.emf"/><Relationship Id="rId4" Type="http://schemas.openxmlformats.org/officeDocument/2006/relationships/oleObject" Target="../embeddings/oleObject5.bin"/></Relationships>
</file>

<file path=ppt/slides/_rels/slide13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13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13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13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4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4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4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1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4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99.jpeg"/><Relationship Id="rId7" Type="http://schemas.openxmlformats.org/officeDocument/2006/relationships/image" Target="../media/image115.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15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5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15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5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hyperlink" Target="http://www.wipo.int/pressroom/en/articles/2014/article_0007.html"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16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6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16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_rels/slide16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16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6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7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7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17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8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8" Type="http://schemas.openxmlformats.org/officeDocument/2006/relationships/image" Target="../media/image156.wmf"/><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 Id="rId9" Type="http://schemas.openxmlformats.org/officeDocument/2006/relationships/image" Target="../media/image157.png"/></Relationships>
</file>

<file path=ppt/slides/_rels/slide18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8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58.png"/></Relationships>
</file>

<file path=ppt/slides/_rels/slide18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188.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70.png"/><Relationship Id="rId3" Type="http://schemas.openxmlformats.org/officeDocument/2006/relationships/image" Target="../media/image99.jpeg"/><Relationship Id="rId7" Type="http://schemas.openxmlformats.org/officeDocument/2006/relationships/image" Target="../media/image164.png"/><Relationship Id="rId12" Type="http://schemas.openxmlformats.org/officeDocument/2006/relationships/image" Target="../media/image169.png"/><Relationship Id="rId2" Type="http://schemas.openxmlformats.org/officeDocument/2006/relationships/notesSlide" Target="../notesSlides/notesSlide98.xml"/><Relationship Id="rId16"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163.png"/><Relationship Id="rId11" Type="http://schemas.openxmlformats.org/officeDocument/2006/relationships/image" Target="../media/image168.png"/><Relationship Id="rId5" Type="http://schemas.openxmlformats.org/officeDocument/2006/relationships/image" Target="../media/image162.png"/><Relationship Id="rId15" Type="http://schemas.openxmlformats.org/officeDocument/2006/relationships/image" Target="../media/image172.png"/><Relationship Id="rId10" Type="http://schemas.openxmlformats.org/officeDocument/2006/relationships/image" Target="../media/image167.png"/><Relationship Id="rId4" Type="http://schemas.openxmlformats.org/officeDocument/2006/relationships/image" Target="../media/image161.png"/><Relationship Id="rId9" Type="http://schemas.openxmlformats.org/officeDocument/2006/relationships/image" Target="../media/image166.png"/><Relationship Id="rId14" Type="http://schemas.openxmlformats.org/officeDocument/2006/relationships/image" Target="../media/image171.png"/></Relationships>
</file>

<file path=ppt/slides/_rels/slide18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8" Type="http://schemas.openxmlformats.org/officeDocument/2006/relationships/image" Target="../media/image179.jpeg"/><Relationship Id="rId13" Type="http://schemas.openxmlformats.org/officeDocument/2006/relationships/image" Target="../media/image184.png"/><Relationship Id="rId18" Type="http://schemas.openxmlformats.org/officeDocument/2006/relationships/image" Target="../media/image189.jpeg"/><Relationship Id="rId26" Type="http://schemas.openxmlformats.org/officeDocument/2006/relationships/image" Target="../media/image197.png"/><Relationship Id="rId3" Type="http://schemas.openxmlformats.org/officeDocument/2006/relationships/image" Target="../media/image174.jpeg"/><Relationship Id="rId21" Type="http://schemas.openxmlformats.org/officeDocument/2006/relationships/image" Target="../media/image192.png"/><Relationship Id="rId34" Type="http://schemas.openxmlformats.org/officeDocument/2006/relationships/image" Target="../media/image205.jpeg"/><Relationship Id="rId7" Type="http://schemas.openxmlformats.org/officeDocument/2006/relationships/image" Target="../media/image178.jpeg"/><Relationship Id="rId12" Type="http://schemas.openxmlformats.org/officeDocument/2006/relationships/image" Target="../media/image183.jpeg"/><Relationship Id="rId17" Type="http://schemas.openxmlformats.org/officeDocument/2006/relationships/image" Target="../media/image188.jpeg"/><Relationship Id="rId25" Type="http://schemas.openxmlformats.org/officeDocument/2006/relationships/image" Target="../media/image196.jpeg"/><Relationship Id="rId33" Type="http://schemas.openxmlformats.org/officeDocument/2006/relationships/image" Target="../media/image204.jpeg"/><Relationship Id="rId38" Type="http://schemas.openxmlformats.org/officeDocument/2006/relationships/image" Target="../media/image209.emf"/><Relationship Id="rId2" Type="http://schemas.openxmlformats.org/officeDocument/2006/relationships/notesSlide" Target="../notesSlides/notesSlide100.xml"/><Relationship Id="rId16" Type="http://schemas.openxmlformats.org/officeDocument/2006/relationships/image" Target="../media/image187.jpeg"/><Relationship Id="rId20" Type="http://schemas.openxmlformats.org/officeDocument/2006/relationships/image" Target="../media/image191.jpeg"/><Relationship Id="rId29" Type="http://schemas.openxmlformats.org/officeDocument/2006/relationships/image" Target="../media/image200.jpeg"/><Relationship Id="rId1" Type="http://schemas.openxmlformats.org/officeDocument/2006/relationships/slideLayout" Target="../slideLayouts/slideLayout7.xml"/><Relationship Id="rId6" Type="http://schemas.openxmlformats.org/officeDocument/2006/relationships/image" Target="../media/image177.jpeg"/><Relationship Id="rId11" Type="http://schemas.openxmlformats.org/officeDocument/2006/relationships/image" Target="../media/image182.jpeg"/><Relationship Id="rId24" Type="http://schemas.openxmlformats.org/officeDocument/2006/relationships/image" Target="../media/image195.jpeg"/><Relationship Id="rId32" Type="http://schemas.openxmlformats.org/officeDocument/2006/relationships/image" Target="../media/image203.emf"/><Relationship Id="rId37" Type="http://schemas.openxmlformats.org/officeDocument/2006/relationships/image" Target="../media/image208.jpeg"/><Relationship Id="rId5" Type="http://schemas.openxmlformats.org/officeDocument/2006/relationships/image" Target="../media/image176.jpeg"/><Relationship Id="rId15" Type="http://schemas.openxmlformats.org/officeDocument/2006/relationships/image" Target="../media/image186.jpeg"/><Relationship Id="rId23" Type="http://schemas.openxmlformats.org/officeDocument/2006/relationships/image" Target="../media/image194.png"/><Relationship Id="rId28" Type="http://schemas.openxmlformats.org/officeDocument/2006/relationships/image" Target="../media/image199.jpeg"/><Relationship Id="rId36" Type="http://schemas.openxmlformats.org/officeDocument/2006/relationships/image" Target="../media/image207.jpeg"/><Relationship Id="rId10" Type="http://schemas.openxmlformats.org/officeDocument/2006/relationships/image" Target="../media/image181.jpeg"/><Relationship Id="rId19" Type="http://schemas.openxmlformats.org/officeDocument/2006/relationships/image" Target="../media/image190.png"/><Relationship Id="rId31" Type="http://schemas.openxmlformats.org/officeDocument/2006/relationships/image" Target="../media/image202.emf"/><Relationship Id="rId4" Type="http://schemas.openxmlformats.org/officeDocument/2006/relationships/image" Target="../media/image175.png"/><Relationship Id="rId9" Type="http://schemas.openxmlformats.org/officeDocument/2006/relationships/image" Target="../media/image180.png"/><Relationship Id="rId14" Type="http://schemas.openxmlformats.org/officeDocument/2006/relationships/image" Target="../media/image185.png"/><Relationship Id="rId22" Type="http://schemas.openxmlformats.org/officeDocument/2006/relationships/image" Target="../media/image193.jpeg"/><Relationship Id="rId27" Type="http://schemas.openxmlformats.org/officeDocument/2006/relationships/image" Target="../media/image198.jpeg"/><Relationship Id="rId30" Type="http://schemas.openxmlformats.org/officeDocument/2006/relationships/image" Target="../media/image201.emf"/><Relationship Id="rId35" Type="http://schemas.openxmlformats.org/officeDocument/2006/relationships/image" Target="../media/image206.emf"/></Relationships>
</file>

<file path=ppt/slides/_rels/slide19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hyperlink" Target="http://www.wipo.int/green" TargetMode="External"/></Relationships>
</file>

<file path=ppt/slides/_rels/slide192.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213.emf"/></Relationships>
</file>

<file path=ppt/slides/_rels/slide19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www.wipo.int/ipstats/en/statistics/pct/" TargetMode="External"/><Relationship Id="rId2" Type="http://schemas.openxmlformats.org/officeDocument/2006/relationships/hyperlink" Target="http://www.wipo.int/ipstats/en/wipi/index.html" TargetMode="External"/><Relationship Id="rId1" Type="http://schemas.openxmlformats.org/officeDocument/2006/relationships/slideLayout" Target="../slideLayouts/slideLayout2.xml"/><Relationship Id="rId5" Type="http://schemas.openxmlformats.org/officeDocument/2006/relationships/hyperlink" Target="http://ipstatsdb.wipo.org/ipstatv2/ipstats/patentsSearch" TargetMode="External"/><Relationship Id="rId4" Type="http://schemas.openxmlformats.org/officeDocument/2006/relationships/hyperlink" Target="http://www.wipo.int/ipstats/en/"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wipo.int/econ_stat/en/economics/wipr" TargetMode="External"/><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jpe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38.png"/><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38.pn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38.pn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38.png"/><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oleObject" Target="../embeddings/oleObject1.bin"/><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6.png"/><Relationship Id="rId5" Type="http://schemas.openxmlformats.org/officeDocument/2006/relationships/image" Target="../media/image2.jpe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2.xml"/><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jpeg"/><Relationship Id="rId5" Type="http://schemas.openxmlformats.org/officeDocument/2006/relationships/image" Target="../media/image49.png"/><Relationship Id="rId4" Type="http://schemas.openxmlformats.org/officeDocument/2006/relationships/oleObject" Target="../embeddings/oleObject2.bin"/><Relationship Id="rId9"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oleObject" Target="../embeddings/oleObject3.bin"/><Relationship Id="rId7" Type="http://schemas.openxmlformats.org/officeDocument/2006/relationships/image" Target="../media/image37.png"/><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36.png"/><Relationship Id="rId5" Type="http://schemas.openxmlformats.org/officeDocument/2006/relationships/image" Target="../media/image2.jpeg"/><Relationship Id="rId4" Type="http://schemas.openxmlformats.org/officeDocument/2006/relationships/image" Target="../media/image50.emf"/></Relationships>
</file>

<file path=ppt/slides/_rels/slide5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oleObject" Target="../embeddings/oleObject4.bin"/><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6.png"/><Relationship Id="rId5" Type="http://schemas.openxmlformats.org/officeDocument/2006/relationships/image" Target="../media/image2.jpeg"/><Relationship Id="rId4" Type="http://schemas.openxmlformats.org/officeDocument/2006/relationships/image" Target="../media/image51.emf"/></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3.w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3" Type="http://schemas.openxmlformats.org/officeDocument/2006/relationships/image" Target="../media/image54.wmf"/><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jpeg"/></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14.xml"/><Relationship Id="rId5" Type="http://schemas.openxmlformats.org/officeDocument/2006/relationships/image" Target="../media/image38.png"/><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55.wmf"/><Relationship Id="rId5" Type="http://schemas.openxmlformats.org/officeDocument/2006/relationships/image" Target="../media/image38.png"/><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67.xml.rels><?xml version="1.0" encoding="UTF-8" standalone="yes"?>
<Relationships xmlns="http://schemas.openxmlformats.org/package/2006/relationships"><Relationship Id="rId3" Type="http://schemas.openxmlformats.org/officeDocument/2006/relationships/hyperlink" Target="http://www.wipo.int/" TargetMode="External"/><Relationship Id="rId7" Type="http://schemas.openxmlformats.org/officeDocument/2006/relationships/image" Target="../media/image38.png"/><Relationship Id="rId2" Type="http://schemas.openxmlformats.org/officeDocument/2006/relationships/hyperlink" Target="mailto:claus.matthes@wipo.int" TargetMode="Externa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jpeg"/></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subTitle" idx="1"/>
          </p:nvPr>
        </p:nvSpPr>
        <p:spPr>
          <a:xfrm>
            <a:off x="877172" y="2708920"/>
            <a:ext cx="6897960" cy="1880154"/>
          </a:xfrm>
          <a:noFill/>
        </p:spPr>
        <p:txBody>
          <a:bodyPr/>
          <a:lstStyle/>
          <a:p>
            <a:r>
              <a:rPr lang="en-US" sz="2600" dirty="0">
                <a:solidFill>
                  <a:srgbClr val="0070C0"/>
                </a:solidFill>
                <a:latin typeface="Arial" panose="020B0604020202020204" pitchFamily="34" charset="0"/>
                <a:cs typeface="Arial" panose="020B0604020202020204" pitchFamily="34" charset="0"/>
              </a:rPr>
              <a:t>Roving Seminar on WIPO Services and </a:t>
            </a:r>
            <a:r>
              <a:rPr lang="en-US" sz="2600" dirty="0" smtClean="0">
                <a:solidFill>
                  <a:srgbClr val="0070C0"/>
                </a:solidFill>
                <a:latin typeface="Arial" panose="020B0604020202020204" pitchFamily="34" charset="0"/>
                <a:cs typeface="Arial" panose="020B0604020202020204" pitchFamily="34" charset="0"/>
              </a:rPr>
              <a:t>Initiatives</a:t>
            </a:r>
          </a:p>
          <a:p>
            <a:r>
              <a:rPr lang="en-US" sz="1800" dirty="0">
                <a:solidFill>
                  <a:srgbClr val="0070C0"/>
                </a:solidFill>
                <a:latin typeface="Arial" panose="020B0604020202020204" pitchFamily="34" charset="0"/>
                <a:cs typeface="Arial" panose="020B0604020202020204" pitchFamily="34" charset="0"/>
              </a:rPr>
              <a:t>organized by</a:t>
            </a:r>
          </a:p>
          <a:p>
            <a:r>
              <a:rPr lang="en-US" sz="1800" dirty="0">
                <a:solidFill>
                  <a:srgbClr val="0070C0"/>
                </a:solidFill>
                <a:latin typeface="Arial" panose="020B0604020202020204" pitchFamily="34" charset="0"/>
                <a:cs typeface="Arial" panose="020B0604020202020204" pitchFamily="34" charset="0"/>
              </a:rPr>
              <a:t>the World Intellectual Property Organization (WIPO)</a:t>
            </a:r>
          </a:p>
          <a:p>
            <a:r>
              <a:rPr lang="en-US" sz="1800" dirty="0" smtClean="0">
                <a:solidFill>
                  <a:srgbClr val="0070C0"/>
                </a:solidFill>
                <a:latin typeface="Arial" panose="020B0604020202020204" pitchFamily="34" charset="0"/>
                <a:cs typeface="Arial" panose="020B0604020202020204" pitchFamily="34" charset="0"/>
              </a:rPr>
              <a:t>in </a:t>
            </a:r>
            <a:r>
              <a:rPr lang="en-US" sz="1800" dirty="0">
                <a:solidFill>
                  <a:srgbClr val="0070C0"/>
                </a:solidFill>
                <a:latin typeface="Arial" panose="020B0604020202020204" pitchFamily="34" charset="0"/>
                <a:cs typeface="Arial" panose="020B0604020202020204" pitchFamily="34" charset="0"/>
              </a:rPr>
              <a:t>cooperation </a:t>
            </a:r>
            <a:r>
              <a:rPr lang="en-US" sz="1800" dirty="0" smtClean="0">
                <a:solidFill>
                  <a:srgbClr val="0070C0"/>
                </a:solidFill>
                <a:latin typeface="Arial" panose="020B0604020202020204" pitchFamily="34" charset="0"/>
                <a:cs typeface="Arial" panose="020B0604020202020204" pitchFamily="34" charset="0"/>
              </a:rPr>
              <a:t>with  the </a:t>
            </a:r>
            <a:r>
              <a:rPr lang="en-US" sz="1800" dirty="0">
                <a:solidFill>
                  <a:srgbClr val="0070C0"/>
                </a:solidFill>
                <a:latin typeface="Arial" panose="020B0604020202020204" pitchFamily="34" charset="0"/>
                <a:cs typeface="Arial" panose="020B0604020202020204" pitchFamily="34" charset="0"/>
              </a:rPr>
              <a:t>Belgian Office for Intellectual Property (OPRI) and the Benelux Office for Intellectual Property (BOIP)</a:t>
            </a:r>
          </a:p>
          <a:p>
            <a:endParaRPr lang="en-US" sz="2600" dirty="0">
              <a:solidFill>
                <a:srgbClr val="0070C0"/>
              </a:solidFill>
              <a:latin typeface="Arial" panose="020B0604020202020204" pitchFamily="34" charset="0"/>
              <a:cs typeface="Arial" panose="020B0604020202020204" pitchFamily="34" charset="0"/>
            </a:endParaRPr>
          </a:p>
        </p:txBody>
      </p:sp>
      <p:sp>
        <p:nvSpPr>
          <p:cNvPr id="3075" name="Text Box 5"/>
          <p:cNvSpPr txBox="1">
            <a:spLocks noChangeArrowheads="1"/>
          </p:cNvSpPr>
          <p:nvPr/>
        </p:nvSpPr>
        <p:spPr bwMode="auto">
          <a:xfrm>
            <a:off x="6249987" y="5253038"/>
            <a:ext cx="2147887" cy="72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a:lnSpc>
                <a:spcPct val="40000"/>
              </a:lnSpc>
            </a:pPr>
            <a:r>
              <a:rPr lang="fr-FR" sz="1300" dirty="0" smtClean="0">
                <a:solidFill>
                  <a:srgbClr val="3399FF"/>
                </a:solidFill>
                <a:latin typeface="Arial Black" pitchFamily="34" charset="0"/>
                <a:ea typeface="ヒラギノ角ゴ Pro W3" pitchFamily="1" charset="-128"/>
              </a:rPr>
              <a:t>Brussels</a:t>
            </a:r>
            <a:endParaRPr lang="en-US" sz="1300" dirty="0">
              <a:solidFill>
                <a:srgbClr val="3399FF"/>
              </a:solidFill>
              <a:latin typeface="Arial Black" pitchFamily="34" charset="0"/>
              <a:ea typeface="ヒラギノ角ゴ Pro W3" pitchFamily="1" charset="-128"/>
            </a:endParaRPr>
          </a:p>
          <a:p>
            <a:pPr>
              <a:lnSpc>
                <a:spcPct val="40000"/>
              </a:lnSpc>
            </a:pPr>
            <a:r>
              <a:rPr lang="fr-FR" sz="1300" dirty="0" smtClean="0">
                <a:solidFill>
                  <a:srgbClr val="3399FF"/>
                </a:solidFill>
                <a:latin typeface="Arial Black" pitchFamily="34" charset="0"/>
                <a:ea typeface="ヒラギノ角ゴ Pro W3" pitchFamily="1" charset="-128"/>
              </a:rPr>
              <a:t>23 </a:t>
            </a:r>
            <a:r>
              <a:rPr lang="fr-FR" sz="1300" dirty="0" err="1" smtClean="0">
                <a:solidFill>
                  <a:srgbClr val="3399FF"/>
                </a:solidFill>
                <a:latin typeface="Arial Black" pitchFamily="34" charset="0"/>
                <a:ea typeface="ヒラギノ角ゴ Pro W3" pitchFamily="1" charset="-128"/>
              </a:rPr>
              <a:t>February</a:t>
            </a:r>
            <a:endParaRPr lang="en-US" sz="1300" dirty="0">
              <a:solidFill>
                <a:srgbClr val="3399FF"/>
              </a:solidFill>
              <a:latin typeface="Arial Black" pitchFamily="34" charset="0"/>
              <a:ea typeface="ヒラギノ角ゴ Pro W3" pitchFamily="1" charset="-128"/>
            </a:endParaRPr>
          </a:p>
          <a:p>
            <a:pPr>
              <a:lnSpc>
                <a:spcPct val="40000"/>
              </a:lnSpc>
            </a:pPr>
            <a:r>
              <a:rPr lang="fr-FR" sz="1300" dirty="0" smtClean="0">
                <a:solidFill>
                  <a:srgbClr val="3399FF"/>
                </a:solidFill>
                <a:latin typeface="Arial Black" pitchFamily="34" charset="0"/>
                <a:ea typeface="ヒラギノ角ゴ Pro W3" pitchFamily="1" charset="-128"/>
              </a:rPr>
              <a:t>2015</a:t>
            </a:r>
            <a:endParaRPr lang="en-US" sz="1300" dirty="0">
              <a:solidFill>
                <a:srgbClr val="3399FF"/>
              </a:solidFill>
              <a:latin typeface="Arial Black" pitchFamily="34" charset="0"/>
              <a:ea typeface="ヒラギノ角ゴ Pro W3" pitchFamily="1" charset="-128"/>
            </a:endParaRPr>
          </a:p>
        </p:txBody>
      </p:sp>
      <p:sp>
        <p:nvSpPr>
          <p:cNvPr id="3077" name="Rectangle 7"/>
          <p:cNvSpPr>
            <a:spLocks noChangeArrowheads="1"/>
          </p:cNvSpPr>
          <p:nvPr/>
        </p:nvSpPr>
        <p:spPr bwMode="auto">
          <a:xfrm>
            <a:off x="1230313" y="5805488"/>
            <a:ext cx="6934200" cy="712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spcBef>
                <a:spcPct val="20000"/>
              </a:spcBef>
            </a:pPr>
            <a:r>
              <a:rPr lang="en-US" sz="1800" dirty="0">
                <a:solidFill>
                  <a:srgbClr val="00408C"/>
                </a:solidFill>
                <a:ea typeface="ヒラギノ角ゴ Pro W3" pitchFamily="1" charset="-128"/>
              </a:rPr>
              <a:t>First Name Last </a:t>
            </a:r>
            <a:r>
              <a:rPr lang="en-US" sz="1800" dirty="0" smtClean="0">
                <a:solidFill>
                  <a:srgbClr val="00408C"/>
                </a:solidFill>
                <a:ea typeface="ヒラギノ角ゴ Pro W3" pitchFamily="1" charset="-128"/>
              </a:rPr>
              <a:t>Nam</a:t>
            </a:r>
            <a:endParaRPr lang="en-US" sz="1800" dirty="0">
              <a:solidFill>
                <a:srgbClr val="00408C"/>
              </a:solidFill>
              <a:ea typeface="ヒラギノ角ゴ Pro W3" pitchFamily="1" charset="-128"/>
            </a:endParaRPr>
          </a:p>
          <a:p>
            <a:pPr>
              <a:spcBef>
                <a:spcPct val="20000"/>
              </a:spcBef>
            </a:pPr>
            <a:r>
              <a:rPr lang="en-US" sz="1800" dirty="0">
                <a:solidFill>
                  <a:srgbClr val="00408C"/>
                </a:solidFill>
                <a:ea typeface="ヒラギノ角ゴ Pro W3" pitchFamily="1" charset="-128"/>
              </a:rPr>
              <a:t>Job Title</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flipV="1">
            <a:off x="877172" y="5595946"/>
            <a:ext cx="706282" cy="92232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83455" y="5569056"/>
            <a:ext cx="681605" cy="950277"/>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65060" y="5583209"/>
            <a:ext cx="648072" cy="947801"/>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99878" y="5590645"/>
            <a:ext cx="614538" cy="932928"/>
          </a:xfrm>
          <a:prstGeom prst="rect">
            <a:avLst/>
          </a:prstGeom>
        </p:spPr>
      </p:pic>
    </p:spTree>
    <p:extLst>
      <p:ext uri="{BB962C8B-B14F-4D97-AF65-F5344CB8AC3E}">
        <p14:creationId xmlns:p14="http://schemas.microsoft.com/office/powerpoint/2010/main" val="2467285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dirty="0" smtClean="0">
                <a:solidFill>
                  <a:srgbClr val="0070C0"/>
                </a:solidFill>
              </a:rPr>
              <a:t>Other Normative Developments</a:t>
            </a:r>
            <a:endParaRPr lang="en-US" dirty="0" smtClean="0"/>
          </a:p>
        </p:txBody>
      </p:sp>
      <p:sp>
        <p:nvSpPr>
          <p:cNvPr id="4099" name="Rectangle 3"/>
          <p:cNvSpPr>
            <a:spLocks noGrp="1" noChangeArrowheads="1"/>
          </p:cNvSpPr>
          <p:nvPr>
            <p:ph idx="1"/>
          </p:nvPr>
        </p:nvSpPr>
        <p:spPr>
          <a:xfrm>
            <a:off x="323528" y="2564904"/>
            <a:ext cx="8229600" cy="1943794"/>
          </a:xfrm>
        </p:spPr>
        <p:txBody>
          <a:bodyPr/>
          <a:lstStyle/>
          <a:p>
            <a:pPr>
              <a:buNone/>
            </a:pP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   GA </a:t>
            </a:r>
            <a:r>
              <a:rPr lang="en-US" sz="1800" dirty="0">
                <a:latin typeface="Arial" panose="020B0604020202020204" pitchFamily="34" charset="0"/>
                <a:cs typeface="Arial" panose="020B0604020202020204" pitchFamily="34" charset="0"/>
              </a:rPr>
              <a:t>September 2013 decided to convene a diplomatic conference for the adoption of a </a:t>
            </a:r>
            <a:r>
              <a:rPr lang="en-US" sz="1800" i="1" dirty="0">
                <a:latin typeface="Arial" panose="020B0604020202020204" pitchFamily="34" charset="0"/>
                <a:cs typeface="Arial" panose="020B0604020202020204" pitchFamily="34" charset="0"/>
              </a:rPr>
              <a:t>revised</a:t>
            </a:r>
            <a:r>
              <a:rPr lang="en-US" sz="1800"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Lisbon Agreement on Appellations or Origins and Geographical Indications, </a:t>
            </a:r>
            <a:r>
              <a:rPr lang="en-US" sz="1800" dirty="0">
                <a:latin typeface="Arial" panose="020B0604020202020204" pitchFamily="34" charset="0"/>
                <a:cs typeface="Arial" panose="020B0604020202020204" pitchFamily="34" charset="0"/>
              </a:rPr>
              <a:t>to take place in Geneva from May 11 to 21, 2015.</a:t>
            </a:r>
          </a:p>
          <a:p>
            <a:pPr eaLnBrk="1" hangingPunct="1">
              <a:buFontTx/>
              <a:buNone/>
            </a:pPr>
            <a:endParaRPr lang="en-US" dirty="0" smtClean="0"/>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10</a:t>
            </a:fld>
            <a:endParaRPr lang="en-US"/>
          </a:p>
        </p:txBody>
      </p:sp>
    </p:spTree>
    <p:extLst>
      <p:ext uri="{BB962C8B-B14F-4D97-AF65-F5344CB8AC3E}">
        <p14:creationId xmlns:p14="http://schemas.microsoft.com/office/powerpoint/2010/main" val="190353851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ltLang="en-US" i="1" smtClean="0"/>
              <a:t/>
            </a:r>
            <a:br>
              <a:rPr lang="en-US" altLang="en-US" i="1" smtClean="0"/>
            </a:br>
            <a:r>
              <a:rPr lang="en-US" altLang="en-US" i="1" smtClean="0"/>
              <a:t>WIPO Director General Francis Gurry:</a:t>
            </a:r>
            <a:br>
              <a:rPr lang="en-US" altLang="en-US" i="1" smtClean="0"/>
            </a:br>
            <a:endParaRPr lang="en-US" altLang="en-US" i="1" smtClean="0"/>
          </a:p>
        </p:txBody>
      </p:sp>
      <p:sp>
        <p:nvSpPr>
          <p:cNvPr id="64515" name="Rectangle 3"/>
          <p:cNvSpPr>
            <a:spLocks noGrp="1" noChangeArrowheads="1"/>
          </p:cNvSpPr>
          <p:nvPr>
            <p:ph type="body" idx="1"/>
          </p:nvPr>
        </p:nvSpPr>
        <p:spPr>
          <a:xfrm>
            <a:off x="468313" y="1268413"/>
            <a:ext cx="8229600" cy="4352925"/>
          </a:xfrm>
        </p:spPr>
        <p:txBody>
          <a:bodyPr/>
          <a:lstStyle/>
          <a:p>
            <a:pPr>
              <a:buFontTx/>
              <a:buNone/>
            </a:pPr>
            <a:endParaRPr lang="en-US" altLang="en-US" i="1" dirty="0" smtClean="0"/>
          </a:p>
          <a:p>
            <a:pPr>
              <a:buFontTx/>
              <a:buNone/>
            </a:pPr>
            <a:r>
              <a:rPr lang="en-US" altLang="en-US" i="1" dirty="0" smtClean="0"/>
              <a:t>	“Design is one of the principal means of </a:t>
            </a:r>
            <a:r>
              <a:rPr lang="en-US" altLang="en-US" i="1" u="sng" dirty="0" smtClean="0"/>
              <a:t>differentiating a range of mass produced household and consumer items</a:t>
            </a:r>
            <a:r>
              <a:rPr lang="en-US" altLang="en-US" i="1" dirty="0" smtClean="0"/>
              <a:t>, such as chairs and tables, for which the technological possibilities for development have been exhausted.”</a:t>
            </a:r>
          </a:p>
          <a:p>
            <a:pPr>
              <a:buFontTx/>
              <a:buNone/>
            </a:pPr>
            <a:endParaRPr lang="en-US" altLang="en-US" i="1" dirty="0" smtClean="0"/>
          </a:p>
          <a:p>
            <a:pPr>
              <a:buFontTx/>
              <a:buNone/>
            </a:pPr>
            <a:r>
              <a:rPr lang="fr-CH" altLang="en-US" b="1" i="1" dirty="0" smtClean="0"/>
              <a:t>	DM/075065                 DM/076022</a:t>
            </a:r>
          </a:p>
          <a:p>
            <a:pPr>
              <a:buFontTx/>
              <a:buNone/>
            </a:pPr>
            <a:r>
              <a:rPr lang="fr-CH" altLang="en-US" b="1" i="1" dirty="0" smtClean="0"/>
              <a:t>    « Chair »		       « Chair »</a:t>
            </a:r>
          </a:p>
          <a:p>
            <a:pPr>
              <a:buFontTx/>
              <a:buNone/>
            </a:pPr>
            <a:endParaRPr lang="en-US" altLang="en-US" b="1" i="1" dirty="0" smtClean="0"/>
          </a:p>
          <a:p>
            <a:pPr>
              <a:buFontTx/>
              <a:buNone/>
            </a:pPr>
            <a:r>
              <a:rPr lang="fr-CH" altLang="en-US" dirty="0" smtClean="0"/>
              <a:t>	</a:t>
            </a:r>
            <a:endParaRPr lang="en-US" altLang="en-US" dirty="0" smtClean="0"/>
          </a:p>
        </p:txBody>
      </p:sp>
      <p:pic>
        <p:nvPicPr>
          <p:cNvPr id="64516" name="Picture 4" descr="s001_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4724400"/>
            <a:ext cx="150495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5" descr="s001_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771900"/>
            <a:ext cx="14097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100</a:t>
            </a:fld>
            <a:endParaRPr lang="en-US"/>
          </a:p>
        </p:txBody>
      </p:sp>
    </p:spTree>
    <p:extLst>
      <p:ext uri="{BB962C8B-B14F-4D97-AF65-F5344CB8AC3E}">
        <p14:creationId xmlns:p14="http://schemas.microsoft.com/office/powerpoint/2010/main" val="136885512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a:xfrm>
            <a:off x="381000" y="188913"/>
            <a:ext cx="7431088" cy="685800"/>
          </a:xfrm>
        </p:spPr>
        <p:txBody>
          <a:bodyPr/>
          <a:lstStyle/>
          <a:p>
            <a:pPr eaLnBrk="1" hangingPunct="1"/>
            <a:r>
              <a:rPr lang="en-US" altLang="en-US" smtClean="0">
                <a:solidFill>
                  <a:schemeClr val="hlink"/>
                </a:solidFill>
              </a:rPr>
              <a:t>The Hague System</a:t>
            </a:r>
            <a:endParaRPr lang="en-GB" altLang="en-US" smtClean="0">
              <a:solidFill>
                <a:schemeClr val="hlink"/>
              </a:solidFill>
            </a:endParaRPr>
          </a:p>
        </p:txBody>
      </p:sp>
      <p:sp>
        <p:nvSpPr>
          <p:cNvPr id="66563" name="Rectangle 3"/>
          <p:cNvSpPr>
            <a:spLocks noGrp="1" noChangeArrowheads="1"/>
          </p:cNvSpPr>
          <p:nvPr>
            <p:ph type="body" idx="4294967295"/>
          </p:nvPr>
        </p:nvSpPr>
        <p:spPr>
          <a:xfrm>
            <a:off x="468313" y="1628775"/>
            <a:ext cx="8208962" cy="4464050"/>
          </a:xfrm>
        </p:spPr>
        <p:txBody>
          <a:bodyPr/>
          <a:lstStyle/>
          <a:p>
            <a:pPr eaLnBrk="1" hangingPunct="1"/>
            <a:r>
              <a:rPr lang="fr-CH" altLang="ja-JP" smtClean="0">
                <a:ea typeface="ＭＳ Ｐゴシック" pitchFamily="-102" charset="-128"/>
              </a:rPr>
              <a:t>Similar system as Madrid</a:t>
            </a:r>
          </a:p>
          <a:p>
            <a:pPr eaLnBrk="1" hangingPunct="1"/>
            <a:endParaRPr lang="fr-CH" altLang="ja-JP" smtClean="0">
              <a:ea typeface="ＭＳ Ｐゴシック" pitchFamily="-102" charset="-128"/>
            </a:endParaRPr>
          </a:p>
          <a:p>
            <a:pPr eaLnBrk="1" hangingPunct="1"/>
            <a:endParaRPr lang="fr-CH" altLang="ja-JP" smtClean="0">
              <a:ea typeface="ＭＳ Ｐゴシック" pitchFamily="-102" charset="-128"/>
            </a:endParaRPr>
          </a:p>
          <a:p>
            <a:pPr eaLnBrk="1" hangingPunct="1"/>
            <a:endParaRPr lang="fr-CH" altLang="ja-JP" smtClean="0">
              <a:ea typeface="ＭＳ Ｐゴシック" pitchFamily="-102" charset="-128"/>
            </a:endParaRPr>
          </a:p>
          <a:p>
            <a:pPr eaLnBrk="1" hangingPunct="1"/>
            <a:endParaRPr lang="fr-CH" altLang="ja-JP" smtClean="0">
              <a:ea typeface="ＭＳ Ｐゴシック" pitchFamily="-102" charset="-128"/>
            </a:endParaRPr>
          </a:p>
          <a:p>
            <a:pPr eaLnBrk="1" hangingPunct="1"/>
            <a:endParaRPr lang="fr-CH" altLang="ja-JP" smtClean="0">
              <a:ea typeface="ＭＳ Ｐゴシック" pitchFamily="-102" charset="-128"/>
            </a:endParaRPr>
          </a:p>
          <a:p>
            <a:pPr eaLnBrk="1" hangingPunct="1"/>
            <a:endParaRPr lang="fr-CH" altLang="ja-JP" smtClean="0">
              <a:ea typeface="ＭＳ Ｐゴシック" pitchFamily="-102" charset="-128"/>
            </a:endParaRPr>
          </a:p>
          <a:p>
            <a:pPr eaLnBrk="1" hangingPunct="1"/>
            <a:endParaRPr lang="fr-CH" altLang="ja-JP" smtClean="0">
              <a:ea typeface="ＭＳ Ｐゴシック" pitchFamily="-102" charset="-128"/>
            </a:endParaRPr>
          </a:p>
          <a:p>
            <a:pPr eaLnBrk="1" hangingPunct="1"/>
            <a:r>
              <a:rPr lang="fr-CH" altLang="ja-JP" smtClean="0">
                <a:ea typeface="ＭＳ Ｐゴシック" pitchFamily="-102" charset="-128"/>
              </a:rPr>
              <a:t>Focus on the differences</a:t>
            </a:r>
            <a:endParaRPr lang="en-US" altLang="ja-JP" smtClean="0">
              <a:ea typeface="ＭＳ Ｐゴシック" pitchFamily="-102" charset="-128"/>
            </a:endParaRPr>
          </a:p>
        </p:txBody>
      </p:sp>
      <p:pic>
        <p:nvPicPr>
          <p:cNvPr id="66564"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8313" y="2492375"/>
            <a:ext cx="6545262" cy="2160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886D60C8-7BA5-467F-BCD3-E871B6D034EA}" type="slidenum">
              <a:rPr lang="en-US" smtClean="0"/>
              <a:pPr>
                <a:defRPr/>
              </a:pPr>
              <a:t>101</a:t>
            </a:fld>
            <a:endParaRPr lang="en-US"/>
          </a:p>
        </p:txBody>
      </p:sp>
    </p:spTree>
    <p:extLst>
      <p:ext uri="{BB962C8B-B14F-4D97-AF65-F5344CB8AC3E}">
        <p14:creationId xmlns:p14="http://schemas.microsoft.com/office/powerpoint/2010/main" val="109619009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txBox="1">
            <a:spLocks noChangeArrowheads="1"/>
          </p:cNvSpPr>
          <p:nvPr/>
        </p:nvSpPr>
        <p:spPr bwMode="auto">
          <a:xfrm>
            <a:off x="457200" y="274638"/>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spcBef>
                <a:spcPct val="0"/>
              </a:spcBef>
            </a:pPr>
            <a:r>
              <a:rPr lang="en-US" altLang="en-US" sz="3600" b="0">
                <a:solidFill>
                  <a:srgbClr val="70899B"/>
                </a:solidFill>
              </a:rPr>
              <a:t>Hague Union in 2014</a:t>
            </a:r>
            <a:endParaRPr lang="en-US" altLang="en-US" sz="1800" b="0">
              <a:solidFill>
                <a:srgbClr val="70899B"/>
              </a:solidFill>
            </a:endParaRPr>
          </a:p>
        </p:txBody>
      </p:sp>
      <p:sp>
        <p:nvSpPr>
          <p:cNvPr id="68611" name="Rectangle 1971"/>
          <p:cNvSpPr txBox="1">
            <a:spLocks noChangeArrowheads="1"/>
          </p:cNvSpPr>
          <p:nvPr/>
        </p:nvSpPr>
        <p:spPr bwMode="auto">
          <a:xfrm>
            <a:off x="2843213" y="5734050"/>
            <a:ext cx="44656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857500" algn="l"/>
              </a:tabLst>
              <a:defRPr sz="2800" b="1">
                <a:solidFill>
                  <a:schemeClr val="tx1"/>
                </a:solidFill>
                <a:latin typeface="Arial" charset="0"/>
                <a:cs typeface="Arial" charset="0"/>
              </a:defRPr>
            </a:lvl1pPr>
            <a:lvl2pPr marL="37931725" indent="-37474525" eaLnBrk="0" hangingPunct="0">
              <a:tabLst>
                <a:tab pos="2857500" algn="l"/>
              </a:tabLst>
              <a:defRPr sz="2800" b="1">
                <a:solidFill>
                  <a:schemeClr val="tx1"/>
                </a:solidFill>
                <a:latin typeface="Arial" charset="0"/>
                <a:cs typeface="Arial" charset="0"/>
              </a:defRPr>
            </a:lvl2pPr>
            <a:lvl3pPr eaLnBrk="0" hangingPunct="0">
              <a:tabLst>
                <a:tab pos="2857500" algn="l"/>
              </a:tabLst>
              <a:defRPr sz="2800" b="1">
                <a:solidFill>
                  <a:schemeClr val="tx1"/>
                </a:solidFill>
                <a:latin typeface="Arial" charset="0"/>
                <a:cs typeface="Arial" charset="0"/>
              </a:defRPr>
            </a:lvl3pPr>
            <a:lvl4pPr eaLnBrk="0" hangingPunct="0">
              <a:tabLst>
                <a:tab pos="2857500" algn="l"/>
              </a:tabLst>
              <a:defRPr sz="2800" b="1">
                <a:solidFill>
                  <a:schemeClr val="tx1"/>
                </a:solidFill>
                <a:latin typeface="Arial" charset="0"/>
                <a:cs typeface="Arial" charset="0"/>
              </a:defRPr>
            </a:lvl4pPr>
            <a:lvl5pPr eaLnBrk="0" hangingPunct="0">
              <a:tabLst>
                <a:tab pos="2857500" algn="l"/>
              </a:tabLst>
              <a:defRPr sz="2800" b="1">
                <a:solidFill>
                  <a:schemeClr val="tx1"/>
                </a:solidFill>
                <a:latin typeface="Arial" charset="0"/>
                <a:cs typeface="Arial" charset="0"/>
              </a:defRPr>
            </a:lvl5pPr>
            <a:lvl6pPr marL="457200" eaLnBrk="0" fontAlgn="base" hangingPunct="0">
              <a:spcBef>
                <a:spcPct val="50000"/>
              </a:spcBef>
              <a:spcAft>
                <a:spcPct val="0"/>
              </a:spcAft>
              <a:tabLst>
                <a:tab pos="2857500" algn="l"/>
              </a:tabLst>
              <a:defRPr sz="2800" b="1">
                <a:solidFill>
                  <a:schemeClr val="tx1"/>
                </a:solidFill>
                <a:latin typeface="Arial" charset="0"/>
                <a:cs typeface="Arial" charset="0"/>
              </a:defRPr>
            </a:lvl6pPr>
            <a:lvl7pPr marL="914400" eaLnBrk="0" fontAlgn="base" hangingPunct="0">
              <a:spcBef>
                <a:spcPct val="50000"/>
              </a:spcBef>
              <a:spcAft>
                <a:spcPct val="0"/>
              </a:spcAft>
              <a:tabLst>
                <a:tab pos="2857500" algn="l"/>
              </a:tabLst>
              <a:defRPr sz="2800" b="1">
                <a:solidFill>
                  <a:schemeClr val="tx1"/>
                </a:solidFill>
                <a:latin typeface="Arial" charset="0"/>
                <a:cs typeface="Arial" charset="0"/>
              </a:defRPr>
            </a:lvl7pPr>
            <a:lvl8pPr marL="1371600" eaLnBrk="0" fontAlgn="base" hangingPunct="0">
              <a:spcBef>
                <a:spcPct val="50000"/>
              </a:spcBef>
              <a:spcAft>
                <a:spcPct val="0"/>
              </a:spcAft>
              <a:tabLst>
                <a:tab pos="2857500" algn="l"/>
              </a:tabLst>
              <a:defRPr sz="2800" b="1">
                <a:solidFill>
                  <a:schemeClr val="tx1"/>
                </a:solidFill>
                <a:latin typeface="Arial" charset="0"/>
                <a:cs typeface="Arial" charset="0"/>
              </a:defRPr>
            </a:lvl8pPr>
            <a:lvl9pPr marL="1828800" eaLnBrk="0" fontAlgn="base" hangingPunct="0">
              <a:spcBef>
                <a:spcPct val="50000"/>
              </a:spcBef>
              <a:spcAft>
                <a:spcPct val="0"/>
              </a:spcAft>
              <a:tabLst>
                <a:tab pos="2857500" algn="l"/>
              </a:tabLst>
              <a:defRPr sz="2800" b="1">
                <a:solidFill>
                  <a:schemeClr val="tx1"/>
                </a:solidFill>
                <a:latin typeface="Arial" charset="0"/>
                <a:cs typeface="Arial" charset="0"/>
              </a:defRPr>
            </a:lvl9pPr>
          </a:lstStyle>
          <a:p>
            <a:pPr eaLnBrk="1" hangingPunct="1">
              <a:spcBef>
                <a:spcPct val="0"/>
              </a:spcBef>
            </a:pPr>
            <a:r>
              <a:rPr lang="en-US" altLang="en-US" sz="1500">
                <a:solidFill>
                  <a:srgbClr val="0033CC"/>
                </a:solidFill>
              </a:rPr>
              <a:t>46 Geneva Act (1999) </a:t>
            </a:r>
            <a:r>
              <a:rPr lang="en-US" altLang="en-US" sz="1200">
                <a:solidFill>
                  <a:srgbClr val="0033CC"/>
                </a:solidFill>
              </a:rPr>
              <a:t>(including EU and OAPI)</a:t>
            </a:r>
            <a:r>
              <a:rPr lang="en-US" altLang="en-US" sz="1500">
                <a:solidFill>
                  <a:srgbClr val="0033CC"/>
                </a:solidFill>
              </a:rPr>
              <a:t> </a:t>
            </a:r>
          </a:p>
          <a:p>
            <a:pPr eaLnBrk="1" hangingPunct="1">
              <a:spcBef>
                <a:spcPct val="0"/>
              </a:spcBef>
            </a:pPr>
            <a:r>
              <a:rPr lang="en-US" altLang="en-US" sz="1500">
                <a:solidFill>
                  <a:srgbClr val="CC0000"/>
                </a:solidFill>
              </a:rPr>
              <a:t>15 Hague Act (1960)</a:t>
            </a:r>
            <a:br>
              <a:rPr lang="en-US" altLang="en-US" sz="1500">
                <a:solidFill>
                  <a:srgbClr val="CC0000"/>
                </a:solidFill>
              </a:rPr>
            </a:br>
            <a:endParaRPr lang="en-US" altLang="en-US" sz="800">
              <a:solidFill>
                <a:srgbClr val="CC0000"/>
              </a:solidFill>
            </a:endParaRPr>
          </a:p>
          <a:p>
            <a:pPr eaLnBrk="1" hangingPunct="1">
              <a:spcBef>
                <a:spcPct val="0"/>
              </a:spcBef>
            </a:pPr>
            <a:r>
              <a:rPr lang="fr-CH" altLang="en-US" sz="1500"/>
              <a:t>61 Contracting Parties</a:t>
            </a:r>
            <a:endParaRPr lang="en-US" altLang="en-US" sz="1500"/>
          </a:p>
        </p:txBody>
      </p:sp>
      <p:sp>
        <p:nvSpPr>
          <p:cNvPr id="68612" name="Line 1972"/>
          <p:cNvSpPr>
            <a:spLocks noChangeShapeType="1"/>
          </p:cNvSpPr>
          <p:nvPr/>
        </p:nvSpPr>
        <p:spPr bwMode="auto">
          <a:xfrm>
            <a:off x="2914650" y="6308725"/>
            <a:ext cx="37449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nvGrpSpPr>
          <p:cNvPr id="68613" name="Group 4290"/>
          <p:cNvGrpSpPr>
            <a:grpSpLocks/>
          </p:cNvGrpSpPr>
          <p:nvPr/>
        </p:nvGrpSpPr>
        <p:grpSpPr bwMode="auto">
          <a:xfrm>
            <a:off x="179388" y="1458913"/>
            <a:ext cx="8785225" cy="4654550"/>
            <a:chOff x="113" y="919"/>
            <a:chExt cx="5534" cy="2932"/>
          </a:xfrm>
        </p:grpSpPr>
        <p:sp>
          <p:nvSpPr>
            <p:cNvPr id="68614" name="Freeform 3860"/>
            <p:cNvSpPr>
              <a:spLocks/>
            </p:cNvSpPr>
            <p:nvPr/>
          </p:nvSpPr>
          <p:spPr bwMode="auto">
            <a:xfrm>
              <a:off x="4447" y="2495"/>
              <a:ext cx="167" cy="133"/>
            </a:xfrm>
            <a:custGeom>
              <a:avLst/>
              <a:gdLst>
                <a:gd name="T0" fmla="*/ 2466 w 149"/>
                <a:gd name="T1" fmla="*/ 0 h 107"/>
                <a:gd name="T2" fmla="*/ 2694 w 149"/>
                <a:gd name="T3" fmla="*/ 2506 h 107"/>
                <a:gd name="T4" fmla="*/ 2624 w 149"/>
                <a:gd name="T5" fmla="*/ 6772 h 107"/>
                <a:gd name="T6" fmla="*/ 2764 w 149"/>
                <a:gd name="T7" fmla="*/ 4813 h 107"/>
                <a:gd name="T8" fmla="*/ 2764 w 149"/>
                <a:gd name="T9" fmla="*/ 6772 h 107"/>
                <a:gd name="T10" fmla="*/ 2835 w 149"/>
                <a:gd name="T11" fmla="*/ 7437 h 107"/>
                <a:gd name="T12" fmla="*/ 3238 w 149"/>
                <a:gd name="T13" fmla="*/ 10442 h 107"/>
                <a:gd name="T14" fmla="*/ 2925 w 149"/>
                <a:gd name="T15" fmla="*/ 12979 h 107"/>
                <a:gd name="T16" fmla="*/ 2984 w 149"/>
                <a:gd name="T17" fmla="*/ 15224 h 107"/>
                <a:gd name="T18" fmla="*/ 2727 w 149"/>
                <a:gd name="T19" fmla="*/ 16581 h 107"/>
                <a:gd name="T20" fmla="*/ 2694 w 149"/>
                <a:gd name="T21" fmla="*/ 17752 h 107"/>
                <a:gd name="T22" fmla="*/ 2412 w 149"/>
                <a:gd name="T23" fmla="*/ 16581 h 107"/>
                <a:gd name="T24" fmla="*/ 2119 w 149"/>
                <a:gd name="T25" fmla="*/ 16133 h 107"/>
                <a:gd name="T26" fmla="*/ 2016 w 149"/>
                <a:gd name="T27" fmla="*/ 20775 h 107"/>
                <a:gd name="T28" fmla="*/ 1957 w 149"/>
                <a:gd name="T29" fmla="*/ 24975 h 107"/>
                <a:gd name="T30" fmla="*/ 1831 w 149"/>
                <a:gd name="T31" fmla="*/ 27695 h 107"/>
                <a:gd name="T32" fmla="*/ 1708 w 149"/>
                <a:gd name="T33" fmla="*/ 33833 h 107"/>
                <a:gd name="T34" fmla="*/ 1447 w 149"/>
                <a:gd name="T35" fmla="*/ 35042 h 107"/>
                <a:gd name="T36" fmla="*/ 987 w 149"/>
                <a:gd name="T37" fmla="*/ 33833 h 107"/>
                <a:gd name="T38" fmla="*/ 881 w 149"/>
                <a:gd name="T39" fmla="*/ 36340 h 107"/>
                <a:gd name="T40" fmla="*/ 416 w 149"/>
                <a:gd name="T41" fmla="*/ 37973 h 107"/>
                <a:gd name="T42" fmla="*/ 119 w 149"/>
                <a:gd name="T43" fmla="*/ 34425 h 107"/>
                <a:gd name="T44" fmla="*/ 0 w 149"/>
                <a:gd name="T45" fmla="*/ 30433 h 107"/>
                <a:gd name="T46" fmla="*/ 0 w 149"/>
                <a:gd name="T47" fmla="*/ 31044 h 107"/>
                <a:gd name="T48" fmla="*/ 263 w 149"/>
                <a:gd name="T49" fmla="*/ 33833 h 107"/>
                <a:gd name="T50" fmla="*/ 573 w 149"/>
                <a:gd name="T51" fmla="*/ 34425 h 107"/>
                <a:gd name="T52" fmla="*/ 522 w 149"/>
                <a:gd name="T53" fmla="*/ 34425 h 107"/>
                <a:gd name="T54" fmla="*/ 522 w 149"/>
                <a:gd name="T55" fmla="*/ 33833 h 107"/>
                <a:gd name="T56" fmla="*/ 573 w 149"/>
                <a:gd name="T57" fmla="*/ 30433 h 107"/>
                <a:gd name="T58" fmla="*/ 573 w 149"/>
                <a:gd name="T59" fmla="*/ 29445 h 107"/>
                <a:gd name="T60" fmla="*/ 642 w 149"/>
                <a:gd name="T61" fmla="*/ 26783 h 107"/>
                <a:gd name="T62" fmla="*/ 881 w 149"/>
                <a:gd name="T63" fmla="*/ 24975 h 107"/>
                <a:gd name="T64" fmla="*/ 1106 w 149"/>
                <a:gd name="T65" fmla="*/ 24578 h 107"/>
                <a:gd name="T66" fmla="*/ 1278 w 149"/>
                <a:gd name="T67" fmla="*/ 19698 h 107"/>
                <a:gd name="T68" fmla="*/ 1484 w 149"/>
                <a:gd name="T69" fmla="*/ 15224 h 107"/>
                <a:gd name="T70" fmla="*/ 1634 w 149"/>
                <a:gd name="T71" fmla="*/ 17752 h 107"/>
                <a:gd name="T72" fmla="*/ 1751 w 149"/>
                <a:gd name="T73" fmla="*/ 15224 h 107"/>
                <a:gd name="T74" fmla="*/ 1799 w 149"/>
                <a:gd name="T75" fmla="*/ 12979 h 107"/>
                <a:gd name="T76" fmla="*/ 1920 w 149"/>
                <a:gd name="T77" fmla="*/ 16133 h 107"/>
                <a:gd name="T78" fmla="*/ 1920 w 149"/>
                <a:gd name="T79" fmla="*/ 13340 h 107"/>
                <a:gd name="T80" fmla="*/ 1957 w 149"/>
                <a:gd name="T81" fmla="*/ 11602 h 107"/>
                <a:gd name="T82" fmla="*/ 1920 w 149"/>
                <a:gd name="T83" fmla="*/ 10442 h 107"/>
                <a:gd name="T84" fmla="*/ 2016 w 149"/>
                <a:gd name="T85" fmla="*/ 8418 h 107"/>
                <a:gd name="T86" fmla="*/ 2171 w 149"/>
                <a:gd name="T87" fmla="*/ 4383 h 107"/>
                <a:gd name="T88" fmla="*/ 2311 w 149"/>
                <a:gd name="T89" fmla="*/ 0 h 107"/>
                <a:gd name="T90" fmla="*/ 2375 w 149"/>
                <a:gd name="T91" fmla="*/ 1622 h 107"/>
                <a:gd name="T92" fmla="*/ 2466 w 149"/>
                <a:gd name="T93" fmla="*/ 0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49"/>
                <a:gd name="T142" fmla="*/ 0 h 107"/>
                <a:gd name="T143" fmla="*/ 149 w 149"/>
                <a:gd name="T144" fmla="*/ 107 h 10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49" h="107">
                  <a:moveTo>
                    <a:pt x="114" y="0"/>
                  </a:moveTo>
                  <a:lnTo>
                    <a:pt x="123" y="7"/>
                  </a:lnTo>
                  <a:lnTo>
                    <a:pt x="121" y="19"/>
                  </a:lnTo>
                  <a:lnTo>
                    <a:pt x="128" y="14"/>
                  </a:lnTo>
                  <a:lnTo>
                    <a:pt x="128" y="19"/>
                  </a:lnTo>
                  <a:lnTo>
                    <a:pt x="130" y="21"/>
                  </a:lnTo>
                  <a:lnTo>
                    <a:pt x="149" y="29"/>
                  </a:lnTo>
                  <a:lnTo>
                    <a:pt x="135" y="36"/>
                  </a:lnTo>
                  <a:lnTo>
                    <a:pt x="137" y="43"/>
                  </a:lnTo>
                  <a:lnTo>
                    <a:pt x="126" y="47"/>
                  </a:lnTo>
                  <a:lnTo>
                    <a:pt x="123" y="50"/>
                  </a:lnTo>
                  <a:lnTo>
                    <a:pt x="111" y="47"/>
                  </a:lnTo>
                  <a:lnTo>
                    <a:pt x="97" y="45"/>
                  </a:lnTo>
                  <a:lnTo>
                    <a:pt x="93" y="59"/>
                  </a:lnTo>
                  <a:lnTo>
                    <a:pt x="90" y="71"/>
                  </a:lnTo>
                  <a:lnTo>
                    <a:pt x="85" y="78"/>
                  </a:lnTo>
                  <a:lnTo>
                    <a:pt x="78" y="95"/>
                  </a:lnTo>
                  <a:lnTo>
                    <a:pt x="67" y="99"/>
                  </a:lnTo>
                  <a:lnTo>
                    <a:pt x="45" y="95"/>
                  </a:lnTo>
                  <a:lnTo>
                    <a:pt x="40" y="102"/>
                  </a:lnTo>
                  <a:lnTo>
                    <a:pt x="19" y="107"/>
                  </a:lnTo>
                  <a:lnTo>
                    <a:pt x="5" y="97"/>
                  </a:lnTo>
                  <a:lnTo>
                    <a:pt x="0" y="85"/>
                  </a:lnTo>
                  <a:lnTo>
                    <a:pt x="0" y="88"/>
                  </a:lnTo>
                  <a:lnTo>
                    <a:pt x="12" y="95"/>
                  </a:lnTo>
                  <a:lnTo>
                    <a:pt x="26" y="97"/>
                  </a:lnTo>
                  <a:lnTo>
                    <a:pt x="24" y="97"/>
                  </a:lnTo>
                  <a:lnTo>
                    <a:pt x="24" y="95"/>
                  </a:lnTo>
                  <a:lnTo>
                    <a:pt x="26" y="85"/>
                  </a:lnTo>
                  <a:lnTo>
                    <a:pt x="26" y="83"/>
                  </a:lnTo>
                  <a:lnTo>
                    <a:pt x="29" y="76"/>
                  </a:lnTo>
                  <a:lnTo>
                    <a:pt x="40" y="71"/>
                  </a:lnTo>
                  <a:lnTo>
                    <a:pt x="50" y="69"/>
                  </a:lnTo>
                  <a:lnTo>
                    <a:pt x="59" y="55"/>
                  </a:lnTo>
                  <a:lnTo>
                    <a:pt x="69" y="43"/>
                  </a:lnTo>
                  <a:lnTo>
                    <a:pt x="76" y="50"/>
                  </a:lnTo>
                  <a:lnTo>
                    <a:pt x="81" y="43"/>
                  </a:lnTo>
                  <a:lnTo>
                    <a:pt x="83" y="36"/>
                  </a:lnTo>
                  <a:lnTo>
                    <a:pt x="88" y="45"/>
                  </a:lnTo>
                  <a:lnTo>
                    <a:pt x="88" y="38"/>
                  </a:lnTo>
                  <a:lnTo>
                    <a:pt x="90" y="33"/>
                  </a:lnTo>
                  <a:lnTo>
                    <a:pt x="88" y="29"/>
                  </a:lnTo>
                  <a:lnTo>
                    <a:pt x="93" y="24"/>
                  </a:lnTo>
                  <a:lnTo>
                    <a:pt x="100" y="12"/>
                  </a:lnTo>
                  <a:lnTo>
                    <a:pt x="107" y="0"/>
                  </a:lnTo>
                  <a:lnTo>
                    <a:pt x="109" y="5"/>
                  </a:lnTo>
                  <a:lnTo>
                    <a:pt x="114"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15" name="Freeform 3828"/>
            <p:cNvSpPr>
              <a:spLocks/>
            </p:cNvSpPr>
            <p:nvPr/>
          </p:nvSpPr>
          <p:spPr bwMode="auto">
            <a:xfrm>
              <a:off x="1488" y="3804"/>
              <a:ext cx="65" cy="47"/>
            </a:xfrm>
            <a:custGeom>
              <a:avLst/>
              <a:gdLst>
                <a:gd name="T0" fmla="*/ 82 w 59"/>
                <a:gd name="T1" fmla="*/ 2262 h 38"/>
                <a:gd name="T2" fmla="*/ 0 w 59"/>
                <a:gd name="T3" fmla="*/ 0 h 38"/>
                <a:gd name="T4" fmla="*/ 99 w 59"/>
                <a:gd name="T5" fmla="*/ 6218 h 38"/>
                <a:gd name="T6" fmla="*/ 221 w 59"/>
                <a:gd name="T7" fmla="*/ 11777 h 38"/>
                <a:gd name="T8" fmla="*/ 516 w 59"/>
                <a:gd name="T9" fmla="*/ 11777 h 38"/>
                <a:gd name="T10" fmla="*/ 808 w 59"/>
                <a:gd name="T11" fmla="*/ 11777 h 38"/>
                <a:gd name="T12" fmla="*/ 777 w 59"/>
                <a:gd name="T13" fmla="*/ 10323 h 38"/>
                <a:gd name="T14" fmla="*/ 358 w 59"/>
                <a:gd name="T15" fmla="*/ 7691 h 38"/>
                <a:gd name="T16" fmla="*/ 82 w 59"/>
                <a:gd name="T17" fmla="*/ 2262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38"/>
                <a:gd name="T29" fmla="*/ 59 w 59"/>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38">
                  <a:moveTo>
                    <a:pt x="5" y="7"/>
                  </a:moveTo>
                  <a:lnTo>
                    <a:pt x="0" y="0"/>
                  </a:lnTo>
                  <a:lnTo>
                    <a:pt x="7" y="19"/>
                  </a:lnTo>
                  <a:lnTo>
                    <a:pt x="16" y="38"/>
                  </a:lnTo>
                  <a:lnTo>
                    <a:pt x="38" y="38"/>
                  </a:lnTo>
                  <a:lnTo>
                    <a:pt x="59" y="38"/>
                  </a:lnTo>
                  <a:lnTo>
                    <a:pt x="57" y="33"/>
                  </a:lnTo>
                  <a:lnTo>
                    <a:pt x="26" y="24"/>
                  </a:lnTo>
                  <a:lnTo>
                    <a:pt x="5" y="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16" name="Freeform 3829"/>
            <p:cNvSpPr>
              <a:spLocks/>
            </p:cNvSpPr>
            <p:nvPr/>
          </p:nvSpPr>
          <p:spPr bwMode="auto">
            <a:xfrm>
              <a:off x="1452" y="3802"/>
              <a:ext cx="53" cy="49"/>
            </a:xfrm>
            <a:custGeom>
              <a:avLst/>
              <a:gdLst>
                <a:gd name="T0" fmla="*/ 785 w 47"/>
                <a:gd name="T1" fmla="*/ 2 h 40"/>
                <a:gd name="T2" fmla="*/ 966 w 47"/>
                <a:gd name="T3" fmla="*/ 5111 h 40"/>
                <a:gd name="T4" fmla="*/ 1227 w 47"/>
                <a:gd name="T5" fmla="*/ 9689 h 40"/>
                <a:gd name="T6" fmla="*/ 1089 w 47"/>
                <a:gd name="T7" fmla="*/ 9689 h 40"/>
                <a:gd name="T8" fmla="*/ 957 w 47"/>
                <a:gd name="T9" fmla="*/ 9689 h 40"/>
                <a:gd name="T10" fmla="*/ 470 w 47"/>
                <a:gd name="T11" fmla="*/ 8775 h 40"/>
                <a:gd name="T12" fmla="*/ 369 w 47"/>
                <a:gd name="T13" fmla="*/ 8775 h 40"/>
                <a:gd name="T14" fmla="*/ 0 w 47"/>
                <a:gd name="T15" fmla="*/ 8536 h 40"/>
                <a:gd name="T16" fmla="*/ 3 w 47"/>
                <a:gd name="T17" fmla="*/ 8536 h 40"/>
                <a:gd name="T18" fmla="*/ 327 w 47"/>
                <a:gd name="T19" fmla="*/ 7909 h 40"/>
                <a:gd name="T20" fmla="*/ 417 w 47"/>
                <a:gd name="T21" fmla="*/ 8536 h 40"/>
                <a:gd name="T22" fmla="*/ 530 w 47"/>
                <a:gd name="T23" fmla="*/ 8536 h 40"/>
                <a:gd name="T24" fmla="*/ 327 w 47"/>
                <a:gd name="T25" fmla="*/ 7163 h 40"/>
                <a:gd name="T26" fmla="*/ 598 w 47"/>
                <a:gd name="T27" fmla="*/ 7909 h 40"/>
                <a:gd name="T28" fmla="*/ 673 w 47"/>
                <a:gd name="T29" fmla="*/ 7909 h 40"/>
                <a:gd name="T30" fmla="*/ 957 w 47"/>
                <a:gd name="T31" fmla="*/ 8536 h 40"/>
                <a:gd name="T32" fmla="*/ 966 w 47"/>
                <a:gd name="T33" fmla="*/ 8536 h 40"/>
                <a:gd name="T34" fmla="*/ 470 w 47"/>
                <a:gd name="T35" fmla="*/ 5411 h 40"/>
                <a:gd name="T36" fmla="*/ 673 w 47"/>
                <a:gd name="T37" fmla="*/ 4110 h 40"/>
                <a:gd name="T38" fmla="*/ 369 w 47"/>
                <a:gd name="T39" fmla="*/ 4110 h 40"/>
                <a:gd name="T40" fmla="*/ 327 w 47"/>
                <a:gd name="T41" fmla="*/ 993 h 40"/>
                <a:gd name="T42" fmla="*/ 417 w 47"/>
                <a:gd name="T43" fmla="*/ 0 h 40"/>
                <a:gd name="T44" fmla="*/ 785 w 47"/>
                <a:gd name="T45" fmla="*/ 2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
                <a:gd name="T70" fmla="*/ 0 h 40"/>
                <a:gd name="T71" fmla="*/ 47 w 47"/>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 h="40">
                  <a:moveTo>
                    <a:pt x="31" y="2"/>
                  </a:moveTo>
                  <a:lnTo>
                    <a:pt x="38" y="21"/>
                  </a:lnTo>
                  <a:lnTo>
                    <a:pt x="47" y="40"/>
                  </a:lnTo>
                  <a:lnTo>
                    <a:pt x="43" y="40"/>
                  </a:lnTo>
                  <a:lnTo>
                    <a:pt x="36" y="40"/>
                  </a:lnTo>
                  <a:lnTo>
                    <a:pt x="19" y="37"/>
                  </a:lnTo>
                  <a:lnTo>
                    <a:pt x="14" y="37"/>
                  </a:lnTo>
                  <a:lnTo>
                    <a:pt x="0" y="35"/>
                  </a:lnTo>
                  <a:lnTo>
                    <a:pt x="3" y="35"/>
                  </a:lnTo>
                  <a:lnTo>
                    <a:pt x="12" y="33"/>
                  </a:lnTo>
                  <a:lnTo>
                    <a:pt x="17" y="35"/>
                  </a:lnTo>
                  <a:lnTo>
                    <a:pt x="21" y="35"/>
                  </a:lnTo>
                  <a:lnTo>
                    <a:pt x="12" y="30"/>
                  </a:lnTo>
                  <a:lnTo>
                    <a:pt x="24" y="33"/>
                  </a:lnTo>
                  <a:lnTo>
                    <a:pt x="26" y="33"/>
                  </a:lnTo>
                  <a:lnTo>
                    <a:pt x="36" y="35"/>
                  </a:lnTo>
                  <a:lnTo>
                    <a:pt x="38" y="35"/>
                  </a:lnTo>
                  <a:lnTo>
                    <a:pt x="19" y="23"/>
                  </a:lnTo>
                  <a:lnTo>
                    <a:pt x="26" y="16"/>
                  </a:lnTo>
                  <a:lnTo>
                    <a:pt x="14" y="16"/>
                  </a:lnTo>
                  <a:lnTo>
                    <a:pt x="12" y="4"/>
                  </a:lnTo>
                  <a:lnTo>
                    <a:pt x="17" y="0"/>
                  </a:lnTo>
                  <a:lnTo>
                    <a:pt x="31"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17" name="Freeform 3830"/>
            <p:cNvSpPr>
              <a:spLocks/>
            </p:cNvSpPr>
            <p:nvPr/>
          </p:nvSpPr>
          <p:spPr bwMode="auto">
            <a:xfrm>
              <a:off x="4343" y="2616"/>
              <a:ext cx="3" cy="2"/>
            </a:xfrm>
            <a:custGeom>
              <a:avLst/>
              <a:gdLst>
                <a:gd name="T0" fmla="*/ 2 w 4"/>
                <a:gd name="T1" fmla="*/ 0 h 2"/>
                <a:gd name="T2" fmla="*/ 0 w 4"/>
                <a:gd name="T3" fmla="*/ 2 h 2"/>
                <a:gd name="T4" fmla="*/ 0 w 4"/>
                <a:gd name="T5" fmla="*/ 0 h 2"/>
                <a:gd name="T6" fmla="*/ 2 w 4"/>
                <a:gd name="T7" fmla="*/ 0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4" y="0"/>
                  </a:moveTo>
                  <a:lnTo>
                    <a:pt x="0" y="2"/>
                  </a:lnTo>
                  <a:lnTo>
                    <a:pt x="0" y="0"/>
                  </a:lnTo>
                  <a:lnTo>
                    <a:pt x="4"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18" name="Freeform 3831"/>
            <p:cNvSpPr>
              <a:spLocks/>
            </p:cNvSpPr>
            <p:nvPr/>
          </p:nvSpPr>
          <p:spPr bwMode="auto">
            <a:xfrm>
              <a:off x="4433" y="2551"/>
              <a:ext cx="179" cy="187"/>
            </a:xfrm>
            <a:custGeom>
              <a:avLst/>
              <a:gdLst>
                <a:gd name="T0" fmla="*/ 3911 w 159"/>
                <a:gd name="T1" fmla="*/ 19925 h 151"/>
                <a:gd name="T2" fmla="*/ 3555 w 159"/>
                <a:gd name="T3" fmla="*/ 19925 h 151"/>
                <a:gd name="T4" fmla="*/ 3483 w 159"/>
                <a:gd name="T5" fmla="*/ 19925 h 151"/>
                <a:gd name="T6" fmla="*/ 3319 w 159"/>
                <a:gd name="T7" fmla="*/ 27192 h 151"/>
                <a:gd name="T8" fmla="*/ 3378 w 159"/>
                <a:gd name="T9" fmla="*/ 27192 h 151"/>
                <a:gd name="T10" fmla="*/ 3319 w 159"/>
                <a:gd name="T11" fmla="*/ 30558 h 151"/>
                <a:gd name="T12" fmla="*/ 3094 w 159"/>
                <a:gd name="T13" fmla="*/ 31925 h 151"/>
                <a:gd name="T14" fmla="*/ 2903 w 159"/>
                <a:gd name="T15" fmla="*/ 35644 h 151"/>
                <a:gd name="T16" fmla="*/ 2903 w 159"/>
                <a:gd name="T17" fmla="*/ 37843 h 151"/>
                <a:gd name="T18" fmla="*/ 2960 w 159"/>
                <a:gd name="T19" fmla="*/ 37843 h 151"/>
                <a:gd name="T20" fmla="*/ 2903 w 159"/>
                <a:gd name="T21" fmla="*/ 39536 h 151"/>
                <a:gd name="T22" fmla="*/ 2789 w 159"/>
                <a:gd name="T23" fmla="*/ 41703 h 151"/>
                <a:gd name="T24" fmla="*/ 2748 w 159"/>
                <a:gd name="T25" fmla="*/ 46014 h 151"/>
                <a:gd name="T26" fmla="*/ 2200 w 159"/>
                <a:gd name="T27" fmla="*/ 48619 h 151"/>
                <a:gd name="T28" fmla="*/ 2163 w 159"/>
                <a:gd name="T29" fmla="*/ 44878 h 151"/>
                <a:gd name="T30" fmla="*/ 2029 w 159"/>
                <a:gd name="T31" fmla="*/ 44142 h 151"/>
                <a:gd name="T32" fmla="*/ 1802 w 159"/>
                <a:gd name="T33" fmla="*/ 44142 h 151"/>
                <a:gd name="T34" fmla="*/ 1552 w 159"/>
                <a:gd name="T35" fmla="*/ 42392 h 151"/>
                <a:gd name="T36" fmla="*/ 1362 w 159"/>
                <a:gd name="T37" fmla="*/ 44142 h 151"/>
                <a:gd name="T38" fmla="*/ 1088 w 159"/>
                <a:gd name="T39" fmla="*/ 44878 h 151"/>
                <a:gd name="T40" fmla="*/ 1062 w 159"/>
                <a:gd name="T41" fmla="*/ 41703 h 151"/>
                <a:gd name="T42" fmla="*/ 734 w 159"/>
                <a:gd name="T43" fmla="*/ 42392 h 151"/>
                <a:gd name="T44" fmla="*/ 758 w 159"/>
                <a:gd name="T45" fmla="*/ 41703 h 151"/>
                <a:gd name="T46" fmla="*/ 734 w 159"/>
                <a:gd name="T47" fmla="*/ 42392 h 151"/>
                <a:gd name="T48" fmla="*/ 463 w 159"/>
                <a:gd name="T49" fmla="*/ 41703 h 151"/>
                <a:gd name="T50" fmla="*/ 411 w 159"/>
                <a:gd name="T51" fmla="*/ 35644 h 151"/>
                <a:gd name="T52" fmla="*/ 411 w 159"/>
                <a:gd name="T53" fmla="*/ 31380 h 151"/>
                <a:gd name="T54" fmla="*/ 200 w 159"/>
                <a:gd name="T55" fmla="*/ 28782 h 151"/>
                <a:gd name="T56" fmla="*/ 200 w 159"/>
                <a:gd name="T57" fmla="*/ 28782 h 151"/>
                <a:gd name="T58" fmla="*/ 140 w 159"/>
                <a:gd name="T59" fmla="*/ 25779 h 151"/>
                <a:gd name="T60" fmla="*/ 140 w 159"/>
                <a:gd name="T61" fmla="*/ 24227 h 151"/>
                <a:gd name="T62" fmla="*/ 0 w 159"/>
                <a:gd name="T63" fmla="*/ 20513 h 151"/>
                <a:gd name="T64" fmla="*/ 140 w 159"/>
                <a:gd name="T65" fmla="*/ 16564 h 151"/>
                <a:gd name="T66" fmla="*/ 3 w 159"/>
                <a:gd name="T67" fmla="*/ 16564 h 151"/>
                <a:gd name="T68" fmla="*/ 321 w 159"/>
                <a:gd name="T69" fmla="*/ 12992 h 151"/>
                <a:gd name="T70" fmla="*/ 411 w 159"/>
                <a:gd name="T71" fmla="*/ 16564 h 151"/>
                <a:gd name="T72" fmla="*/ 758 w 159"/>
                <a:gd name="T73" fmla="*/ 19925 h 151"/>
                <a:gd name="T74" fmla="*/ 1263 w 159"/>
                <a:gd name="T75" fmla="*/ 18471 h 151"/>
                <a:gd name="T76" fmla="*/ 1379 w 159"/>
                <a:gd name="T77" fmla="*/ 16089 h 151"/>
                <a:gd name="T78" fmla="*/ 1943 w 159"/>
                <a:gd name="T79" fmla="*/ 17553 h 151"/>
                <a:gd name="T80" fmla="*/ 2200 w 159"/>
                <a:gd name="T81" fmla="*/ 16089 h 151"/>
                <a:gd name="T82" fmla="*/ 2368 w 159"/>
                <a:gd name="T83" fmla="*/ 10773 h 151"/>
                <a:gd name="T84" fmla="*/ 2492 w 159"/>
                <a:gd name="T85" fmla="*/ 8471 h 151"/>
                <a:gd name="T86" fmla="*/ 2571 w 159"/>
                <a:gd name="T87" fmla="*/ 4460 h 151"/>
                <a:gd name="T88" fmla="*/ 2666 w 159"/>
                <a:gd name="T89" fmla="*/ 0 h 151"/>
                <a:gd name="T90" fmla="*/ 3001 w 159"/>
                <a:gd name="T91" fmla="*/ 2 h 151"/>
                <a:gd name="T92" fmla="*/ 3319 w 159"/>
                <a:gd name="T93" fmla="*/ 1531 h 151"/>
                <a:gd name="T94" fmla="*/ 3319 w 159"/>
                <a:gd name="T95" fmla="*/ 1531 h 151"/>
                <a:gd name="T96" fmla="*/ 3319 w 159"/>
                <a:gd name="T97" fmla="*/ 2348 h 151"/>
                <a:gd name="T98" fmla="*/ 3378 w 159"/>
                <a:gd name="T99" fmla="*/ 4460 h 151"/>
                <a:gd name="T100" fmla="*/ 3319 w 159"/>
                <a:gd name="T101" fmla="*/ 4460 h 151"/>
                <a:gd name="T102" fmla="*/ 3177 w 159"/>
                <a:gd name="T103" fmla="*/ 4460 h 151"/>
                <a:gd name="T104" fmla="*/ 3258 w 159"/>
                <a:gd name="T105" fmla="*/ 6840 h 151"/>
                <a:gd name="T106" fmla="*/ 3555 w 159"/>
                <a:gd name="T107" fmla="*/ 12118 h 151"/>
                <a:gd name="T108" fmla="*/ 3483 w 159"/>
                <a:gd name="T109" fmla="*/ 14317 h 151"/>
                <a:gd name="T110" fmla="*/ 3649 w 159"/>
                <a:gd name="T111" fmla="*/ 16564 h 151"/>
                <a:gd name="T112" fmla="*/ 3911 w 159"/>
                <a:gd name="T113" fmla="*/ 19925 h 1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9"/>
                <a:gd name="T172" fmla="*/ 0 h 151"/>
                <a:gd name="T173" fmla="*/ 159 w 159"/>
                <a:gd name="T174" fmla="*/ 151 h 1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9" h="151">
                  <a:moveTo>
                    <a:pt x="159" y="62"/>
                  </a:moveTo>
                  <a:lnTo>
                    <a:pt x="145" y="62"/>
                  </a:lnTo>
                  <a:lnTo>
                    <a:pt x="142" y="62"/>
                  </a:lnTo>
                  <a:lnTo>
                    <a:pt x="135" y="85"/>
                  </a:lnTo>
                  <a:lnTo>
                    <a:pt x="138" y="85"/>
                  </a:lnTo>
                  <a:lnTo>
                    <a:pt x="135" y="95"/>
                  </a:lnTo>
                  <a:lnTo>
                    <a:pt x="126" y="99"/>
                  </a:lnTo>
                  <a:lnTo>
                    <a:pt x="119" y="111"/>
                  </a:lnTo>
                  <a:lnTo>
                    <a:pt x="119" y="118"/>
                  </a:lnTo>
                  <a:lnTo>
                    <a:pt x="121" y="118"/>
                  </a:lnTo>
                  <a:lnTo>
                    <a:pt x="119" y="123"/>
                  </a:lnTo>
                  <a:lnTo>
                    <a:pt x="114" y="130"/>
                  </a:lnTo>
                  <a:lnTo>
                    <a:pt x="112" y="144"/>
                  </a:lnTo>
                  <a:lnTo>
                    <a:pt x="90" y="151"/>
                  </a:lnTo>
                  <a:lnTo>
                    <a:pt x="88" y="140"/>
                  </a:lnTo>
                  <a:lnTo>
                    <a:pt x="83" y="137"/>
                  </a:lnTo>
                  <a:lnTo>
                    <a:pt x="74" y="137"/>
                  </a:lnTo>
                  <a:lnTo>
                    <a:pt x="64" y="132"/>
                  </a:lnTo>
                  <a:lnTo>
                    <a:pt x="55" y="137"/>
                  </a:lnTo>
                  <a:lnTo>
                    <a:pt x="45" y="140"/>
                  </a:lnTo>
                  <a:lnTo>
                    <a:pt x="43" y="130"/>
                  </a:lnTo>
                  <a:lnTo>
                    <a:pt x="29" y="132"/>
                  </a:lnTo>
                  <a:lnTo>
                    <a:pt x="31" y="130"/>
                  </a:lnTo>
                  <a:lnTo>
                    <a:pt x="29" y="132"/>
                  </a:lnTo>
                  <a:lnTo>
                    <a:pt x="19" y="130"/>
                  </a:lnTo>
                  <a:lnTo>
                    <a:pt x="17" y="111"/>
                  </a:lnTo>
                  <a:lnTo>
                    <a:pt x="17" y="97"/>
                  </a:lnTo>
                  <a:lnTo>
                    <a:pt x="8" y="90"/>
                  </a:lnTo>
                  <a:lnTo>
                    <a:pt x="5" y="80"/>
                  </a:lnTo>
                  <a:lnTo>
                    <a:pt x="5" y="76"/>
                  </a:lnTo>
                  <a:lnTo>
                    <a:pt x="0" y="64"/>
                  </a:lnTo>
                  <a:lnTo>
                    <a:pt x="5" y="52"/>
                  </a:lnTo>
                  <a:lnTo>
                    <a:pt x="3" y="52"/>
                  </a:lnTo>
                  <a:lnTo>
                    <a:pt x="12" y="40"/>
                  </a:lnTo>
                  <a:lnTo>
                    <a:pt x="17" y="52"/>
                  </a:lnTo>
                  <a:lnTo>
                    <a:pt x="31" y="62"/>
                  </a:lnTo>
                  <a:lnTo>
                    <a:pt x="52" y="57"/>
                  </a:lnTo>
                  <a:lnTo>
                    <a:pt x="57" y="50"/>
                  </a:lnTo>
                  <a:lnTo>
                    <a:pt x="79" y="54"/>
                  </a:lnTo>
                  <a:lnTo>
                    <a:pt x="90" y="50"/>
                  </a:lnTo>
                  <a:lnTo>
                    <a:pt x="97" y="33"/>
                  </a:lnTo>
                  <a:lnTo>
                    <a:pt x="102" y="26"/>
                  </a:lnTo>
                  <a:lnTo>
                    <a:pt x="105" y="14"/>
                  </a:lnTo>
                  <a:lnTo>
                    <a:pt x="109" y="0"/>
                  </a:lnTo>
                  <a:lnTo>
                    <a:pt x="123" y="2"/>
                  </a:lnTo>
                  <a:lnTo>
                    <a:pt x="135" y="5"/>
                  </a:lnTo>
                  <a:lnTo>
                    <a:pt x="135" y="7"/>
                  </a:lnTo>
                  <a:lnTo>
                    <a:pt x="138" y="14"/>
                  </a:lnTo>
                  <a:lnTo>
                    <a:pt x="135" y="14"/>
                  </a:lnTo>
                  <a:lnTo>
                    <a:pt x="131" y="14"/>
                  </a:lnTo>
                  <a:lnTo>
                    <a:pt x="133" y="21"/>
                  </a:lnTo>
                  <a:lnTo>
                    <a:pt x="145" y="38"/>
                  </a:lnTo>
                  <a:lnTo>
                    <a:pt x="142" y="45"/>
                  </a:lnTo>
                  <a:lnTo>
                    <a:pt x="149" y="52"/>
                  </a:lnTo>
                  <a:lnTo>
                    <a:pt x="159" y="6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19" name="Freeform 3832"/>
            <p:cNvSpPr>
              <a:spLocks/>
            </p:cNvSpPr>
            <p:nvPr/>
          </p:nvSpPr>
          <p:spPr bwMode="auto">
            <a:xfrm>
              <a:off x="4191" y="2525"/>
              <a:ext cx="193" cy="251"/>
            </a:xfrm>
            <a:custGeom>
              <a:avLst/>
              <a:gdLst>
                <a:gd name="T0" fmla="*/ 3853 w 172"/>
                <a:gd name="T1" fmla="*/ 48264 h 203"/>
                <a:gd name="T2" fmla="*/ 3792 w 172"/>
                <a:gd name="T3" fmla="*/ 48596 h 203"/>
                <a:gd name="T4" fmla="*/ 3783 w 172"/>
                <a:gd name="T5" fmla="*/ 55130 h 203"/>
                <a:gd name="T6" fmla="*/ 3701 w 172"/>
                <a:gd name="T7" fmla="*/ 62499 h 203"/>
                <a:gd name="T8" fmla="*/ 3528 w 172"/>
                <a:gd name="T9" fmla="*/ 60246 h 203"/>
                <a:gd name="T10" fmla="*/ 3502 w 172"/>
                <a:gd name="T11" fmla="*/ 62085 h 203"/>
                <a:gd name="T12" fmla="*/ 3340 w 172"/>
                <a:gd name="T13" fmla="*/ 61308 h 203"/>
                <a:gd name="T14" fmla="*/ 3340 w 172"/>
                <a:gd name="T15" fmla="*/ 62499 h 203"/>
                <a:gd name="T16" fmla="*/ 3005 w 172"/>
                <a:gd name="T17" fmla="*/ 58095 h 203"/>
                <a:gd name="T18" fmla="*/ 2784 w 172"/>
                <a:gd name="T19" fmla="*/ 55130 h 203"/>
                <a:gd name="T20" fmla="*/ 2597 w 172"/>
                <a:gd name="T21" fmla="*/ 52422 h 203"/>
                <a:gd name="T22" fmla="*/ 2386 w 172"/>
                <a:gd name="T23" fmla="*/ 49611 h 203"/>
                <a:gd name="T24" fmla="*/ 2211 w 172"/>
                <a:gd name="T25" fmla="*/ 46985 h 203"/>
                <a:gd name="T26" fmla="*/ 2062 w 172"/>
                <a:gd name="T27" fmla="*/ 42878 h 203"/>
                <a:gd name="T28" fmla="*/ 1957 w 172"/>
                <a:gd name="T29" fmla="*/ 38647 h 203"/>
                <a:gd name="T30" fmla="*/ 1854 w 172"/>
                <a:gd name="T31" fmla="*/ 36829 h 203"/>
                <a:gd name="T32" fmla="*/ 1690 w 172"/>
                <a:gd name="T33" fmla="*/ 33589 h 203"/>
                <a:gd name="T34" fmla="*/ 1506 w 172"/>
                <a:gd name="T35" fmla="*/ 28901 h 203"/>
                <a:gd name="T36" fmla="*/ 1342 w 172"/>
                <a:gd name="T37" fmla="*/ 25603 h 203"/>
                <a:gd name="T38" fmla="*/ 1287 w 172"/>
                <a:gd name="T39" fmla="*/ 21971 h 203"/>
                <a:gd name="T40" fmla="*/ 1014 w 172"/>
                <a:gd name="T41" fmla="*/ 17969 h 203"/>
                <a:gd name="T42" fmla="*/ 790 w 172"/>
                <a:gd name="T43" fmla="*/ 13884 h 203"/>
                <a:gd name="T44" fmla="*/ 477 w 172"/>
                <a:gd name="T45" fmla="*/ 10250 h 203"/>
                <a:gd name="T46" fmla="*/ 190 w 172"/>
                <a:gd name="T47" fmla="*/ 6524 h 203"/>
                <a:gd name="T48" fmla="*/ 0 w 172"/>
                <a:gd name="T49" fmla="*/ 0 h 203"/>
                <a:gd name="T50" fmla="*/ 268 w 172"/>
                <a:gd name="T51" fmla="*/ 2 h 203"/>
                <a:gd name="T52" fmla="*/ 522 w 172"/>
                <a:gd name="T53" fmla="*/ 1476 h 203"/>
                <a:gd name="T54" fmla="*/ 790 w 172"/>
                <a:gd name="T55" fmla="*/ 2257 h 203"/>
                <a:gd name="T56" fmla="*/ 1042 w 172"/>
                <a:gd name="T57" fmla="*/ 7075 h 203"/>
                <a:gd name="T58" fmla="*/ 1159 w 172"/>
                <a:gd name="T59" fmla="*/ 8067 h 203"/>
                <a:gd name="T60" fmla="*/ 1444 w 172"/>
                <a:gd name="T61" fmla="*/ 11735 h 203"/>
                <a:gd name="T62" fmla="*/ 1756 w 172"/>
                <a:gd name="T63" fmla="*/ 15995 h 203"/>
                <a:gd name="T64" fmla="*/ 2062 w 172"/>
                <a:gd name="T65" fmla="*/ 19777 h 203"/>
                <a:gd name="T66" fmla="*/ 2024 w 172"/>
                <a:gd name="T67" fmla="*/ 17969 h 203"/>
                <a:gd name="T68" fmla="*/ 2334 w 172"/>
                <a:gd name="T69" fmla="*/ 21971 h 203"/>
                <a:gd name="T70" fmla="*/ 2481 w 172"/>
                <a:gd name="T71" fmla="*/ 24717 h 203"/>
                <a:gd name="T72" fmla="*/ 2882 w 172"/>
                <a:gd name="T73" fmla="*/ 27472 h 203"/>
                <a:gd name="T74" fmla="*/ 2882 w 172"/>
                <a:gd name="T75" fmla="*/ 27472 h 203"/>
                <a:gd name="T76" fmla="*/ 3121 w 172"/>
                <a:gd name="T77" fmla="*/ 30561 h 203"/>
                <a:gd name="T78" fmla="*/ 2914 w 172"/>
                <a:gd name="T79" fmla="*/ 32433 h 203"/>
                <a:gd name="T80" fmla="*/ 2962 w 172"/>
                <a:gd name="T81" fmla="*/ 32458 h 203"/>
                <a:gd name="T82" fmla="*/ 2914 w 172"/>
                <a:gd name="T83" fmla="*/ 33589 h 203"/>
                <a:gd name="T84" fmla="*/ 3005 w 172"/>
                <a:gd name="T85" fmla="*/ 35074 h 203"/>
                <a:gd name="T86" fmla="*/ 3270 w 172"/>
                <a:gd name="T87" fmla="*/ 36509 h 203"/>
                <a:gd name="T88" fmla="*/ 3340 w 172"/>
                <a:gd name="T89" fmla="*/ 40124 h 203"/>
                <a:gd name="T90" fmla="*/ 3372 w 172"/>
                <a:gd name="T91" fmla="*/ 41531 h 203"/>
                <a:gd name="T92" fmla="*/ 3372 w 172"/>
                <a:gd name="T93" fmla="*/ 44065 h 203"/>
                <a:gd name="T94" fmla="*/ 3701 w 172"/>
                <a:gd name="T95" fmla="*/ 44065 h 203"/>
                <a:gd name="T96" fmla="*/ 3853 w 172"/>
                <a:gd name="T97" fmla="*/ 48264 h 2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2"/>
                <a:gd name="T148" fmla="*/ 0 h 203"/>
                <a:gd name="T149" fmla="*/ 172 w 172"/>
                <a:gd name="T150" fmla="*/ 203 h 20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2" h="203">
                  <a:moveTo>
                    <a:pt x="172" y="156"/>
                  </a:moveTo>
                  <a:lnTo>
                    <a:pt x="170" y="158"/>
                  </a:lnTo>
                  <a:lnTo>
                    <a:pt x="168" y="179"/>
                  </a:lnTo>
                  <a:lnTo>
                    <a:pt x="165" y="203"/>
                  </a:lnTo>
                  <a:lnTo>
                    <a:pt x="158" y="196"/>
                  </a:lnTo>
                  <a:lnTo>
                    <a:pt x="156" y="201"/>
                  </a:lnTo>
                  <a:lnTo>
                    <a:pt x="149" y="198"/>
                  </a:lnTo>
                  <a:lnTo>
                    <a:pt x="149" y="203"/>
                  </a:lnTo>
                  <a:lnTo>
                    <a:pt x="135" y="189"/>
                  </a:lnTo>
                  <a:lnTo>
                    <a:pt x="125" y="179"/>
                  </a:lnTo>
                  <a:lnTo>
                    <a:pt x="116" y="170"/>
                  </a:lnTo>
                  <a:lnTo>
                    <a:pt x="106" y="161"/>
                  </a:lnTo>
                  <a:lnTo>
                    <a:pt x="99" y="153"/>
                  </a:lnTo>
                  <a:lnTo>
                    <a:pt x="92" y="139"/>
                  </a:lnTo>
                  <a:lnTo>
                    <a:pt x="87" y="125"/>
                  </a:lnTo>
                  <a:lnTo>
                    <a:pt x="83" y="120"/>
                  </a:lnTo>
                  <a:lnTo>
                    <a:pt x="76" y="109"/>
                  </a:lnTo>
                  <a:lnTo>
                    <a:pt x="68" y="94"/>
                  </a:lnTo>
                  <a:lnTo>
                    <a:pt x="61" y="83"/>
                  </a:lnTo>
                  <a:lnTo>
                    <a:pt x="57" y="71"/>
                  </a:lnTo>
                  <a:lnTo>
                    <a:pt x="45" y="59"/>
                  </a:lnTo>
                  <a:lnTo>
                    <a:pt x="35" y="45"/>
                  </a:lnTo>
                  <a:lnTo>
                    <a:pt x="21" y="33"/>
                  </a:lnTo>
                  <a:lnTo>
                    <a:pt x="9" y="21"/>
                  </a:lnTo>
                  <a:lnTo>
                    <a:pt x="0" y="0"/>
                  </a:lnTo>
                  <a:lnTo>
                    <a:pt x="12" y="2"/>
                  </a:lnTo>
                  <a:lnTo>
                    <a:pt x="23" y="5"/>
                  </a:lnTo>
                  <a:lnTo>
                    <a:pt x="35" y="7"/>
                  </a:lnTo>
                  <a:lnTo>
                    <a:pt x="47" y="23"/>
                  </a:lnTo>
                  <a:lnTo>
                    <a:pt x="52" y="26"/>
                  </a:lnTo>
                  <a:lnTo>
                    <a:pt x="64" y="38"/>
                  </a:lnTo>
                  <a:lnTo>
                    <a:pt x="78" y="52"/>
                  </a:lnTo>
                  <a:lnTo>
                    <a:pt x="92" y="64"/>
                  </a:lnTo>
                  <a:lnTo>
                    <a:pt x="90" y="59"/>
                  </a:lnTo>
                  <a:lnTo>
                    <a:pt x="104" y="71"/>
                  </a:lnTo>
                  <a:lnTo>
                    <a:pt x="111" y="80"/>
                  </a:lnTo>
                  <a:lnTo>
                    <a:pt x="128" y="90"/>
                  </a:lnTo>
                  <a:lnTo>
                    <a:pt x="139" y="99"/>
                  </a:lnTo>
                  <a:lnTo>
                    <a:pt x="130" y="104"/>
                  </a:lnTo>
                  <a:lnTo>
                    <a:pt x="132" y="106"/>
                  </a:lnTo>
                  <a:lnTo>
                    <a:pt x="130" y="109"/>
                  </a:lnTo>
                  <a:lnTo>
                    <a:pt x="135" y="113"/>
                  </a:lnTo>
                  <a:lnTo>
                    <a:pt x="146" y="118"/>
                  </a:lnTo>
                  <a:lnTo>
                    <a:pt x="149" y="130"/>
                  </a:lnTo>
                  <a:lnTo>
                    <a:pt x="151" y="135"/>
                  </a:lnTo>
                  <a:lnTo>
                    <a:pt x="151" y="142"/>
                  </a:lnTo>
                  <a:lnTo>
                    <a:pt x="165" y="142"/>
                  </a:lnTo>
                  <a:lnTo>
                    <a:pt x="172" y="156"/>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20" name="Freeform 3833"/>
            <p:cNvSpPr>
              <a:spLocks/>
            </p:cNvSpPr>
            <p:nvPr/>
          </p:nvSpPr>
          <p:spPr bwMode="auto">
            <a:xfrm>
              <a:off x="4826" y="2656"/>
              <a:ext cx="170" cy="194"/>
            </a:xfrm>
            <a:custGeom>
              <a:avLst/>
              <a:gdLst>
                <a:gd name="T0" fmla="*/ 2030 w 153"/>
                <a:gd name="T1" fmla="*/ 47608 h 156"/>
                <a:gd name="T2" fmla="*/ 2123 w 153"/>
                <a:gd name="T3" fmla="*/ 49077 h 156"/>
                <a:gd name="T4" fmla="*/ 2376 w 153"/>
                <a:gd name="T5" fmla="*/ 51761 h 156"/>
                <a:gd name="T6" fmla="*/ 2557 w 153"/>
                <a:gd name="T7" fmla="*/ 51312 h 156"/>
                <a:gd name="T8" fmla="*/ 2610 w 153"/>
                <a:gd name="T9" fmla="*/ 41261 h 156"/>
                <a:gd name="T10" fmla="*/ 2634 w 153"/>
                <a:gd name="T11" fmla="*/ 29806 h 156"/>
                <a:gd name="T12" fmla="*/ 2634 w 153"/>
                <a:gd name="T13" fmla="*/ 19890 h 156"/>
                <a:gd name="T14" fmla="*/ 2474 w 153"/>
                <a:gd name="T15" fmla="*/ 13541 h 156"/>
                <a:gd name="T16" fmla="*/ 1827 w 153"/>
                <a:gd name="T17" fmla="*/ 6862 h 156"/>
                <a:gd name="T18" fmla="*/ 1388 w 153"/>
                <a:gd name="T19" fmla="*/ 13085 h 156"/>
                <a:gd name="T20" fmla="*/ 1016 w 153"/>
                <a:gd name="T21" fmla="*/ 16839 h 156"/>
                <a:gd name="T22" fmla="*/ 892 w 153"/>
                <a:gd name="T23" fmla="*/ 15353 h 156"/>
                <a:gd name="T24" fmla="*/ 803 w 153"/>
                <a:gd name="T25" fmla="*/ 4839 h 156"/>
                <a:gd name="T26" fmla="*/ 579 w 153"/>
                <a:gd name="T27" fmla="*/ 1052 h 156"/>
                <a:gd name="T28" fmla="*/ 2 w 153"/>
                <a:gd name="T29" fmla="*/ 4437 h 156"/>
                <a:gd name="T30" fmla="*/ 182 w 153"/>
                <a:gd name="T31" fmla="*/ 8534 h 156"/>
                <a:gd name="T32" fmla="*/ 579 w 153"/>
                <a:gd name="T33" fmla="*/ 11803 h 156"/>
                <a:gd name="T34" fmla="*/ 723 w 153"/>
                <a:gd name="T35" fmla="*/ 13085 h 156"/>
                <a:gd name="T36" fmla="*/ 670 w 153"/>
                <a:gd name="T37" fmla="*/ 13541 h 156"/>
                <a:gd name="T38" fmla="*/ 356 w 153"/>
                <a:gd name="T39" fmla="*/ 15353 h 156"/>
                <a:gd name="T40" fmla="*/ 474 w 153"/>
                <a:gd name="T41" fmla="*/ 20411 h 156"/>
                <a:gd name="T42" fmla="*/ 579 w 153"/>
                <a:gd name="T43" fmla="*/ 23744 h 156"/>
                <a:gd name="T44" fmla="*/ 670 w 153"/>
                <a:gd name="T45" fmla="*/ 21209 h 156"/>
                <a:gd name="T46" fmla="*/ 978 w 153"/>
                <a:gd name="T47" fmla="*/ 22918 h 156"/>
                <a:gd name="T48" fmla="*/ 1153 w 153"/>
                <a:gd name="T49" fmla="*/ 26375 h 156"/>
                <a:gd name="T50" fmla="*/ 1573 w 153"/>
                <a:gd name="T51" fmla="*/ 29806 h 156"/>
                <a:gd name="T52" fmla="*/ 1842 w 153"/>
                <a:gd name="T53" fmla="*/ 34364 h 156"/>
                <a:gd name="T54" fmla="*/ 2047 w 153"/>
                <a:gd name="T55" fmla="*/ 42735 h 156"/>
                <a:gd name="T56" fmla="*/ 2123 w 153"/>
                <a:gd name="T57" fmla="*/ 43655 h 156"/>
                <a:gd name="T58" fmla="*/ 2030 w 153"/>
                <a:gd name="T59" fmla="*/ 46095 h 156"/>
                <a:gd name="T60" fmla="*/ 1658 w 153"/>
                <a:gd name="T61" fmla="*/ 51312 h 156"/>
                <a:gd name="T62" fmla="*/ 2030 w 153"/>
                <a:gd name="T63" fmla="*/ 46786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3"/>
                <a:gd name="T97" fmla="*/ 0 h 156"/>
                <a:gd name="T98" fmla="*/ 153 w 153"/>
                <a:gd name="T99" fmla="*/ 156 h 1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3" h="156">
                  <a:moveTo>
                    <a:pt x="118" y="130"/>
                  </a:moveTo>
                  <a:lnTo>
                    <a:pt x="118" y="133"/>
                  </a:lnTo>
                  <a:lnTo>
                    <a:pt x="118" y="140"/>
                  </a:lnTo>
                  <a:lnTo>
                    <a:pt x="123" y="137"/>
                  </a:lnTo>
                  <a:lnTo>
                    <a:pt x="134" y="135"/>
                  </a:lnTo>
                  <a:lnTo>
                    <a:pt x="139" y="144"/>
                  </a:lnTo>
                  <a:lnTo>
                    <a:pt x="146" y="156"/>
                  </a:lnTo>
                  <a:lnTo>
                    <a:pt x="149" y="142"/>
                  </a:lnTo>
                  <a:lnTo>
                    <a:pt x="151" y="128"/>
                  </a:lnTo>
                  <a:lnTo>
                    <a:pt x="151" y="114"/>
                  </a:lnTo>
                  <a:lnTo>
                    <a:pt x="153" y="97"/>
                  </a:lnTo>
                  <a:lnTo>
                    <a:pt x="153" y="83"/>
                  </a:lnTo>
                  <a:lnTo>
                    <a:pt x="153" y="69"/>
                  </a:lnTo>
                  <a:lnTo>
                    <a:pt x="153" y="55"/>
                  </a:lnTo>
                  <a:lnTo>
                    <a:pt x="153" y="38"/>
                  </a:lnTo>
                  <a:lnTo>
                    <a:pt x="144" y="38"/>
                  </a:lnTo>
                  <a:lnTo>
                    <a:pt x="125" y="29"/>
                  </a:lnTo>
                  <a:lnTo>
                    <a:pt x="106" y="19"/>
                  </a:lnTo>
                  <a:lnTo>
                    <a:pt x="94" y="29"/>
                  </a:lnTo>
                  <a:lnTo>
                    <a:pt x="80" y="36"/>
                  </a:lnTo>
                  <a:lnTo>
                    <a:pt x="63" y="55"/>
                  </a:lnTo>
                  <a:lnTo>
                    <a:pt x="59" y="47"/>
                  </a:lnTo>
                  <a:lnTo>
                    <a:pt x="52" y="38"/>
                  </a:lnTo>
                  <a:lnTo>
                    <a:pt x="52" y="43"/>
                  </a:lnTo>
                  <a:lnTo>
                    <a:pt x="47" y="24"/>
                  </a:lnTo>
                  <a:lnTo>
                    <a:pt x="47" y="14"/>
                  </a:lnTo>
                  <a:lnTo>
                    <a:pt x="47" y="7"/>
                  </a:lnTo>
                  <a:lnTo>
                    <a:pt x="33" y="3"/>
                  </a:lnTo>
                  <a:lnTo>
                    <a:pt x="16" y="0"/>
                  </a:lnTo>
                  <a:lnTo>
                    <a:pt x="2" y="12"/>
                  </a:lnTo>
                  <a:lnTo>
                    <a:pt x="0" y="19"/>
                  </a:lnTo>
                  <a:lnTo>
                    <a:pt x="11" y="24"/>
                  </a:lnTo>
                  <a:lnTo>
                    <a:pt x="21" y="33"/>
                  </a:lnTo>
                  <a:lnTo>
                    <a:pt x="33" y="33"/>
                  </a:lnTo>
                  <a:lnTo>
                    <a:pt x="44" y="33"/>
                  </a:lnTo>
                  <a:lnTo>
                    <a:pt x="42" y="36"/>
                  </a:lnTo>
                  <a:lnTo>
                    <a:pt x="40" y="38"/>
                  </a:lnTo>
                  <a:lnTo>
                    <a:pt x="35" y="38"/>
                  </a:lnTo>
                  <a:lnTo>
                    <a:pt x="21" y="43"/>
                  </a:lnTo>
                  <a:lnTo>
                    <a:pt x="14" y="45"/>
                  </a:lnTo>
                  <a:lnTo>
                    <a:pt x="28" y="57"/>
                  </a:lnTo>
                  <a:lnTo>
                    <a:pt x="26" y="64"/>
                  </a:lnTo>
                  <a:lnTo>
                    <a:pt x="33" y="66"/>
                  </a:lnTo>
                  <a:lnTo>
                    <a:pt x="44" y="47"/>
                  </a:lnTo>
                  <a:lnTo>
                    <a:pt x="40" y="59"/>
                  </a:lnTo>
                  <a:lnTo>
                    <a:pt x="54" y="64"/>
                  </a:lnTo>
                  <a:lnTo>
                    <a:pt x="56" y="64"/>
                  </a:lnTo>
                  <a:lnTo>
                    <a:pt x="56" y="69"/>
                  </a:lnTo>
                  <a:lnTo>
                    <a:pt x="68" y="73"/>
                  </a:lnTo>
                  <a:lnTo>
                    <a:pt x="80" y="78"/>
                  </a:lnTo>
                  <a:lnTo>
                    <a:pt x="92" y="83"/>
                  </a:lnTo>
                  <a:lnTo>
                    <a:pt x="104" y="85"/>
                  </a:lnTo>
                  <a:lnTo>
                    <a:pt x="108" y="95"/>
                  </a:lnTo>
                  <a:lnTo>
                    <a:pt x="118" y="114"/>
                  </a:lnTo>
                  <a:lnTo>
                    <a:pt x="120" y="118"/>
                  </a:lnTo>
                  <a:lnTo>
                    <a:pt x="113" y="118"/>
                  </a:lnTo>
                  <a:lnTo>
                    <a:pt x="123" y="121"/>
                  </a:lnTo>
                  <a:lnTo>
                    <a:pt x="115" y="123"/>
                  </a:lnTo>
                  <a:lnTo>
                    <a:pt x="118" y="128"/>
                  </a:lnTo>
                  <a:lnTo>
                    <a:pt x="106" y="125"/>
                  </a:lnTo>
                  <a:lnTo>
                    <a:pt x="97" y="142"/>
                  </a:lnTo>
                  <a:lnTo>
                    <a:pt x="111" y="142"/>
                  </a:lnTo>
                  <a:lnTo>
                    <a:pt x="118" y="13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21" name="Freeform 3834"/>
            <p:cNvSpPr>
              <a:spLocks/>
            </p:cNvSpPr>
            <p:nvPr/>
          </p:nvSpPr>
          <p:spPr bwMode="auto">
            <a:xfrm>
              <a:off x="4610" y="2613"/>
              <a:ext cx="113" cy="161"/>
            </a:xfrm>
            <a:custGeom>
              <a:avLst/>
              <a:gdLst>
                <a:gd name="T0" fmla="*/ 2094 w 101"/>
                <a:gd name="T1" fmla="*/ 2 h 130"/>
                <a:gd name="T2" fmla="*/ 2008 w 101"/>
                <a:gd name="T3" fmla="*/ 0 h 130"/>
                <a:gd name="T4" fmla="*/ 1673 w 101"/>
                <a:gd name="T5" fmla="*/ 4460 h 130"/>
                <a:gd name="T6" fmla="*/ 1264 w 101"/>
                <a:gd name="T7" fmla="*/ 4134 h 130"/>
                <a:gd name="T8" fmla="*/ 818 w 101"/>
                <a:gd name="T9" fmla="*/ 2348 h 130"/>
                <a:gd name="T10" fmla="*/ 688 w 101"/>
                <a:gd name="T11" fmla="*/ 2348 h 130"/>
                <a:gd name="T12" fmla="*/ 522 w 101"/>
                <a:gd name="T13" fmla="*/ 4460 h 130"/>
                <a:gd name="T14" fmla="*/ 467 w 101"/>
                <a:gd name="T15" fmla="*/ 4460 h 130"/>
                <a:gd name="T16" fmla="*/ 294 w 101"/>
                <a:gd name="T17" fmla="*/ 9080 h 130"/>
                <a:gd name="T18" fmla="*/ 329 w 101"/>
                <a:gd name="T19" fmla="*/ 13389 h 130"/>
                <a:gd name="T20" fmla="*/ 294 w 101"/>
                <a:gd name="T21" fmla="*/ 13389 h 130"/>
                <a:gd name="T22" fmla="*/ 136 w 101"/>
                <a:gd name="T23" fmla="*/ 18775 h 130"/>
                <a:gd name="T24" fmla="*/ 0 w 101"/>
                <a:gd name="T25" fmla="*/ 24062 h 130"/>
                <a:gd name="T26" fmla="*/ 2 w 101"/>
                <a:gd name="T27" fmla="*/ 29702 h 130"/>
                <a:gd name="T28" fmla="*/ 170 w 101"/>
                <a:gd name="T29" fmla="*/ 30017 h 130"/>
                <a:gd name="T30" fmla="*/ 170 w 101"/>
                <a:gd name="T31" fmla="*/ 34064 h 130"/>
                <a:gd name="T32" fmla="*/ 170 w 101"/>
                <a:gd name="T33" fmla="*/ 37860 h 130"/>
                <a:gd name="T34" fmla="*/ 170 w 101"/>
                <a:gd name="T35" fmla="*/ 41782 h 130"/>
                <a:gd name="T36" fmla="*/ 467 w 101"/>
                <a:gd name="T37" fmla="*/ 40357 h 130"/>
                <a:gd name="T38" fmla="*/ 467 w 101"/>
                <a:gd name="T39" fmla="*/ 34064 h 130"/>
                <a:gd name="T40" fmla="*/ 417 w 101"/>
                <a:gd name="T41" fmla="*/ 26455 h 130"/>
                <a:gd name="T42" fmla="*/ 688 w 101"/>
                <a:gd name="T43" fmla="*/ 24062 h 130"/>
                <a:gd name="T44" fmla="*/ 688 w 101"/>
                <a:gd name="T45" fmla="*/ 27241 h 130"/>
                <a:gd name="T46" fmla="*/ 723 w 101"/>
                <a:gd name="T47" fmla="*/ 30017 h 130"/>
                <a:gd name="T48" fmla="*/ 818 w 101"/>
                <a:gd name="T49" fmla="*/ 33420 h 130"/>
                <a:gd name="T50" fmla="*/ 915 w 101"/>
                <a:gd name="T51" fmla="*/ 36250 h 130"/>
                <a:gd name="T52" fmla="*/ 1013 w 101"/>
                <a:gd name="T53" fmla="*/ 36250 h 130"/>
                <a:gd name="T54" fmla="*/ 1223 w 101"/>
                <a:gd name="T55" fmla="*/ 34064 h 130"/>
                <a:gd name="T56" fmla="*/ 1282 w 101"/>
                <a:gd name="T57" fmla="*/ 33420 h 130"/>
                <a:gd name="T58" fmla="*/ 1089 w 101"/>
                <a:gd name="T59" fmla="*/ 28797 h 130"/>
                <a:gd name="T60" fmla="*/ 1146 w 101"/>
                <a:gd name="T61" fmla="*/ 27241 h 130"/>
                <a:gd name="T62" fmla="*/ 1013 w 101"/>
                <a:gd name="T63" fmla="*/ 23252 h 130"/>
                <a:gd name="T64" fmla="*/ 818 w 101"/>
                <a:gd name="T65" fmla="*/ 19570 h 130"/>
                <a:gd name="T66" fmla="*/ 915 w 101"/>
                <a:gd name="T67" fmla="*/ 19570 h 130"/>
                <a:gd name="T68" fmla="*/ 1146 w 101"/>
                <a:gd name="T69" fmla="*/ 17561 h 130"/>
                <a:gd name="T70" fmla="*/ 1414 w 101"/>
                <a:gd name="T71" fmla="*/ 14341 h 130"/>
                <a:gd name="T72" fmla="*/ 1525 w 101"/>
                <a:gd name="T73" fmla="*/ 14341 h 130"/>
                <a:gd name="T74" fmla="*/ 1452 w 101"/>
                <a:gd name="T75" fmla="*/ 12123 h 130"/>
                <a:gd name="T76" fmla="*/ 1282 w 101"/>
                <a:gd name="T77" fmla="*/ 12994 h 130"/>
                <a:gd name="T78" fmla="*/ 915 w 101"/>
                <a:gd name="T79" fmla="*/ 14341 h 130"/>
                <a:gd name="T80" fmla="*/ 688 w 101"/>
                <a:gd name="T81" fmla="*/ 17561 h 130"/>
                <a:gd name="T82" fmla="*/ 368 w 101"/>
                <a:gd name="T83" fmla="*/ 11245 h 130"/>
                <a:gd name="T84" fmla="*/ 522 w 101"/>
                <a:gd name="T85" fmla="*/ 6341 h 130"/>
                <a:gd name="T86" fmla="*/ 977 w 101"/>
                <a:gd name="T87" fmla="*/ 6841 h 130"/>
                <a:gd name="T88" fmla="*/ 1414 w 101"/>
                <a:gd name="T89" fmla="*/ 7332 h 130"/>
                <a:gd name="T90" fmla="*/ 1909 w 101"/>
                <a:gd name="T91" fmla="*/ 6341 h 130"/>
                <a:gd name="T92" fmla="*/ 2094 w 101"/>
                <a:gd name="T93" fmla="*/ 2 h 1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1"/>
                <a:gd name="T142" fmla="*/ 0 h 130"/>
                <a:gd name="T143" fmla="*/ 101 w 101"/>
                <a:gd name="T144" fmla="*/ 130 h 1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1" h="130">
                  <a:moveTo>
                    <a:pt x="101" y="2"/>
                  </a:moveTo>
                  <a:lnTo>
                    <a:pt x="97" y="0"/>
                  </a:lnTo>
                  <a:lnTo>
                    <a:pt x="80" y="14"/>
                  </a:lnTo>
                  <a:lnTo>
                    <a:pt x="61" y="12"/>
                  </a:lnTo>
                  <a:lnTo>
                    <a:pt x="40" y="7"/>
                  </a:lnTo>
                  <a:lnTo>
                    <a:pt x="33" y="7"/>
                  </a:lnTo>
                  <a:lnTo>
                    <a:pt x="26" y="14"/>
                  </a:lnTo>
                  <a:lnTo>
                    <a:pt x="23" y="14"/>
                  </a:lnTo>
                  <a:lnTo>
                    <a:pt x="14" y="28"/>
                  </a:lnTo>
                  <a:lnTo>
                    <a:pt x="16" y="42"/>
                  </a:lnTo>
                  <a:lnTo>
                    <a:pt x="14" y="42"/>
                  </a:lnTo>
                  <a:lnTo>
                    <a:pt x="7" y="59"/>
                  </a:lnTo>
                  <a:lnTo>
                    <a:pt x="0" y="75"/>
                  </a:lnTo>
                  <a:lnTo>
                    <a:pt x="2" y="92"/>
                  </a:lnTo>
                  <a:lnTo>
                    <a:pt x="9" y="94"/>
                  </a:lnTo>
                  <a:lnTo>
                    <a:pt x="9" y="106"/>
                  </a:lnTo>
                  <a:lnTo>
                    <a:pt x="9" y="118"/>
                  </a:lnTo>
                  <a:lnTo>
                    <a:pt x="9" y="130"/>
                  </a:lnTo>
                  <a:lnTo>
                    <a:pt x="23" y="125"/>
                  </a:lnTo>
                  <a:lnTo>
                    <a:pt x="23" y="106"/>
                  </a:lnTo>
                  <a:lnTo>
                    <a:pt x="21" y="82"/>
                  </a:lnTo>
                  <a:lnTo>
                    <a:pt x="33" y="75"/>
                  </a:lnTo>
                  <a:lnTo>
                    <a:pt x="33" y="85"/>
                  </a:lnTo>
                  <a:lnTo>
                    <a:pt x="35" y="94"/>
                  </a:lnTo>
                  <a:lnTo>
                    <a:pt x="40" y="104"/>
                  </a:lnTo>
                  <a:lnTo>
                    <a:pt x="45" y="113"/>
                  </a:lnTo>
                  <a:lnTo>
                    <a:pt x="49" y="113"/>
                  </a:lnTo>
                  <a:lnTo>
                    <a:pt x="59" y="106"/>
                  </a:lnTo>
                  <a:lnTo>
                    <a:pt x="63" y="104"/>
                  </a:lnTo>
                  <a:lnTo>
                    <a:pt x="52" y="90"/>
                  </a:lnTo>
                  <a:lnTo>
                    <a:pt x="56" y="85"/>
                  </a:lnTo>
                  <a:lnTo>
                    <a:pt x="49" y="73"/>
                  </a:lnTo>
                  <a:lnTo>
                    <a:pt x="40" y="61"/>
                  </a:lnTo>
                  <a:lnTo>
                    <a:pt x="45" y="61"/>
                  </a:lnTo>
                  <a:lnTo>
                    <a:pt x="56" y="54"/>
                  </a:lnTo>
                  <a:lnTo>
                    <a:pt x="68" y="45"/>
                  </a:lnTo>
                  <a:lnTo>
                    <a:pt x="73" y="45"/>
                  </a:lnTo>
                  <a:lnTo>
                    <a:pt x="71" y="38"/>
                  </a:lnTo>
                  <a:lnTo>
                    <a:pt x="63" y="40"/>
                  </a:lnTo>
                  <a:lnTo>
                    <a:pt x="45" y="45"/>
                  </a:lnTo>
                  <a:lnTo>
                    <a:pt x="33" y="54"/>
                  </a:lnTo>
                  <a:lnTo>
                    <a:pt x="18" y="35"/>
                  </a:lnTo>
                  <a:lnTo>
                    <a:pt x="26" y="19"/>
                  </a:lnTo>
                  <a:lnTo>
                    <a:pt x="47" y="21"/>
                  </a:lnTo>
                  <a:lnTo>
                    <a:pt x="68" y="23"/>
                  </a:lnTo>
                  <a:lnTo>
                    <a:pt x="92" y="19"/>
                  </a:lnTo>
                  <a:lnTo>
                    <a:pt x="101"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22" name="Freeform 3835"/>
            <p:cNvSpPr>
              <a:spLocks/>
            </p:cNvSpPr>
            <p:nvPr/>
          </p:nvSpPr>
          <p:spPr bwMode="auto">
            <a:xfrm>
              <a:off x="4367" y="2779"/>
              <a:ext cx="160" cy="62"/>
            </a:xfrm>
            <a:custGeom>
              <a:avLst/>
              <a:gdLst>
                <a:gd name="T0" fmla="*/ 3573 w 142"/>
                <a:gd name="T1" fmla="*/ 16580 h 50"/>
                <a:gd name="T2" fmla="*/ 3573 w 142"/>
                <a:gd name="T3" fmla="*/ 16027 h 50"/>
                <a:gd name="T4" fmla="*/ 3573 w 142"/>
                <a:gd name="T5" fmla="*/ 11156 h 50"/>
                <a:gd name="T6" fmla="*/ 3275 w 142"/>
                <a:gd name="T7" fmla="*/ 11156 h 50"/>
                <a:gd name="T8" fmla="*/ 2984 w 142"/>
                <a:gd name="T9" fmla="*/ 10060 h 50"/>
                <a:gd name="T10" fmla="*/ 2836 w 142"/>
                <a:gd name="T11" fmla="*/ 6494 h 50"/>
                <a:gd name="T12" fmla="*/ 2382 w 142"/>
                <a:gd name="T13" fmla="*/ 5237 h 50"/>
                <a:gd name="T14" fmla="*/ 2216 w 142"/>
                <a:gd name="T15" fmla="*/ 3406 h 50"/>
                <a:gd name="T16" fmla="*/ 2086 w 142"/>
                <a:gd name="T17" fmla="*/ 5656 h 50"/>
                <a:gd name="T18" fmla="*/ 1746 w 142"/>
                <a:gd name="T19" fmla="*/ 5656 h 50"/>
                <a:gd name="T20" fmla="*/ 1432 w 142"/>
                <a:gd name="T21" fmla="*/ 5656 h 50"/>
                <a:gd name="T22" fmla="*/ 1294 w 142"/>
                <a:gd name="T23" fmla="*/ 3406 h 50"/>
                <a:gd name="T24" fmla="*/ 763 w 142"/>
                <a:gd name="T25" fmla="*/ 1012 h 50"/>
                <a:gd name="T26" fmla="*/ 323 w 142"/>
                <a:gd name="T27" fmla="*/ 0 h 50"/>
                <a:gd name="T28" fmla="*/ 140 w 142"/>
                <a:gd name="T29" fmla="*/ 4223 h 50"/>
                <a:gd name="T30" fmla="*/ 0 w 142"/>
                <a:gd name="T31" fmla="*/ 5237 h 50"/>
                <a:gd name="T32" fmla="*/ 417 w 142"/>
                <a:gd name="T33" fmla="*/ 6494 h 50"/>
                <a:gd name="T34" fmla="*/ 417 w 142"/>
                <a:gd name="T35" fmla="*/ 7152 h 50"/>
                <a:gd name="T36" fmla="*/ 763 w 142"/>
                <a:gd name="T37" fmla="*/ 8696 h 50"/>
                <a:gd name="T38" fmla="*/ 1221 w 142"/>
                <a:gd name="T39" fmla="*/ 10060 h 50"/>
                <a:gd name="T40" fmla="*/ 1614 w 142"/>
                <a:gd name="T41" fmla="*/ 11156 h 50"/>
                <a:gd name="T42" fmla="*/ 1967 w 142"/>
                <a:gd name="T43" fmla="*/ 12474 h 50"/>
                <a:gd name="T44" fmla="*/ 2441 w 142"/>
                <a:gd name="T45" fmla="*/ 13635 h 50"/>
                <a:gd name="T46" fmla="*/ 2984 w 142"/>
                <a:gd name="T47" fmla="*/ 14205 h 50"/>
                <a:gd name="T48" fmla="*/ 3275 w 142"/>
                <a:gd name="T49" fmla="*/ 15143 h 50"/>
                <a:gd name="T50" fmla="*/ 3573 w 142"/>
                <a:gd name="T51" fmla="*/ 16580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2"/>
                <a:gd name="T79" fmla="*/ 0 h 50"/>
                <a:gd name="T80" fmla="*/ 142 w 142"/>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2" h="50">
                  <a:moveTo>
                    <a:pt x="142" y="50"/>
                  </a:moveTo>
                  <a:lnTo>
                    <a:pt x="142" y="48"/>
                  </a:lnTo>
                  <a:lnTo>
                    <a:pt x="142" y="34"/>
                  </a:lnTo>
                  <a:lnTo>
                    <a:pt x="130" y="34"/>
                  </a:lnTo>
                  <a:lnTo>
                    <a:pt x="119" y="31"/>
                  </a:lnTo>
                  <a:lnTo>
                    <a:pt x="114" y="19"/>
                  </a:lnTo>
                  <a:lnTo>
                    <a:pt x="95" y="15"/>
                  </a:lnTo>
                  <a:lnTo>
                    <a:pt x="88" y="10"/>
                  </a:lnTo>
                  <a:lnTo>
                    <a:pt x="83" y="17"/>
                  </a:lnTo>
                  <a:lnTo>
                    <a:pt x="69" y="17"/>
                  </a:lnTo>
                  <a:lnTo>
                    <a:pt x="57" y="17"/>
                  </a:lnTo>
                  <a:lnTo>
                    <a:pt x="52" y="10"/>
                  </a:lnTo>
                  <a:lnTo>
                    <a:pt x="31" y="3"/>
                  </a:lnTo>
                  <a:lnTo>
                    <a:pt x="12" y="0"/>
                  </a:lnTo>
                  <a:lnTo>
                    <a:pt x="5" y="12"/>
                  </a:lnTo>
                  <a:lnTo>
                    <a:pt x="0" y="15"/>
                  </a:lnTo>
                  <a:lnTo>
                    <a:pt x="17" y="19"/>
                  </a:lnTo>
                  <a:lnTo>
                    <a:pt x="17" y="22"/>
                  </a:lnTo>
                  <a:lnTo>
                    <a:pt x="31" y="26"/>
                  </a:lnTo>
                  <a:lnTo>
                    <a:pt x="48" y="31"/>
                  </a:lnTo>
                  <a:lnTo>
                    <a:pt x="64" y="34"/>
                  </a:lnTo>
                  <a:lnTo>
                    <a:pt x="78" y="38"/>
                  </a:lnTo>
                  <a:lnTo>
                    <a:pt x="97" y="41"/>
                  </a:lnTo>
                  <a:lnTo>
                    <a:pt x="119" y="43"/>
                  </a:lnTo>
                  <a:lnTo>
                    <a:pt x="130" y="45"/>
                  </a:lnTo>
                  <a:lnTo>
                    <a:pt x="142" y="5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23" name="Freeform 3836"/>
            <p:cNvSpPr>
              <a:spLocks/>
            </p:cNvSpPr>
            <p:nvPr/>
          </p:nvSpPr>
          <p:spPr bwMode="auto">
            <a:xfrm>
              <a:off x="4684" y="2835"/>
              <a:ext cx="67" cy="40"/>
            </a:xfrm>
            <a:custGeom>
              <a:avLst/>
              <a:gdLst>
                <a:gd name="T0" fmla="*/ 782 w 61"/>
                <a:gd name="T1" fmla="*/ 0 h 33"/>
                <a:gd name="T2" fmla="*/ 491 w 61"/>
                <a:gd name="T3" fmla="*/ 0 h 33"/>
                <a:gd name="T4" fmla="*/ 286 w 61"/>
                <a:gd name="T5" fmla="*/ 1845 h 33"/>
                <a:gd name="T6" fmla="*/ 90 w 61"/>
                <a:gd name="T7" fmla="*/ 3006 h 33"/>
                <a:gd name="T8" fmla="*/ 2 w 61"/>
                <a:gd name="T9" fmla="*/ 5131 h 33"/>
                <a:gd name="T10" fmla="*/ 0 w 61"/>
                <a:gd name="T11" fmla="*/ 5595 h 33"/>
                <a:gd name="T12" fmla="*/ 2 w 61"/>
                <a:gd name="T13" fmla="*/ 5851 h 33"/>
                <a:gd name="T14" fmla="*/ 260 w 61"/>
                <a:gd name="T15" fmla="*/ 4233 h 33"/>
                <a:gd name="T16" fmla="*/ 539 w 61"/>
                <a:gd name="T17" fmla="*/ 2236 h 33"/>
                <a:gd name="T18" fmla="*/ 782 w 61"/>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33"/>
                <a:gd name="T32" fmla="*/ 61 w 61"/>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33">
                  <a:moveTo>
                    <a:pt x="61" y="0"/>
                  </a:moveTo>
                  <a:lnTo>
                    <a:pt x="38" y="0"/>
                  </a:lnTo>
                  <a:lnTo>
                    <a:pt x="23" y="10"/>
                  </a:lnTo>
                  <a:lnTo>
                    <a:pt x="7" y="17"/>
                  </a:lnTo>
                  <a:lnTo>
                    <a:pt x="2" y="29"/>
                  </a:lnTo>
                  <a:lnTo>
                    <a:pt x="0" y="31"/>
                  </a:lnTo>
                  <a:lnTo>
                    <a:pt x="2" y="33"/>
                  </a:lnTo>
                  <a:lnTo>
                    <a:pt x="21" y="24"/>
                  </a:lnTo>
                  <a:lnTo>
                    <a:pt x="42" y="12"/>
                  </a:lnTo>
                  <a:lnTo>
                    <a:pt x="61"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24" name="Freeform 3837"/>
            <p:cNvSpPr>
              <a:spLocks/>
            </p:cNvSpPr>
            <p:nvPr/>
          </p:nvSpPr>
          <p:spPr bwMode="auto">
            <a:xfrm>
              <a:off x="4762" y="2600"/>
              <a:ext cx="24" cy="69"/>
            </a:xfrm>
            <a:custGeom>
              <a:avLst/>
              <a:gdLst>
                <a:gd name="T0" fmla="*/ 767 w 21"/>
                <a:gd name="T1" fmla="*/ 16126 h 55"/>
                <a:gd name="T2" fmla="*/ 514 w 21"/>
                <a:gd name="T3" fmla="*/ 10218 h 55"/>
                <a:gd name="T4" fmla="*/ 707 w 21"/>
                <a:gd name="T5" fmla="*/ 6510 h 55"/>
                <a:gd name="T6" fmla="*/ 514 w 21"/>
                <a:gd name="T7" fmla="*/ 4592 h 55"/>
                <a:gd name="T8" fmla="*/ 318 w 21"/>
                <a:gd name="T9" fmla="*/ 7413 h 55"/>
                <a:gd name="T10" fmla="*/ 163 w 21"/>
                <a:gd name="T11" fmla="*/ 10990 h 55"/>
                <a:gd name="T12" fmla="*/ 163 w 21"/>
                <a:gd name="T13" fmla="*/ 8760 h 55"/>
                <a:gd name="T14" fmla="*/ 243 w 21"/>
                <a:gd name="T15" fmla="*/ 3297 h 55"/>
                <a:gd name="T16" fmla="*/ 243 w 21"/>
                <a:gd name="T17" fmla="*/ 0 h 55"/>
                <a:gd name="T18" fmla="*/ 0 w 21"/>
                <a:gd name="T19" fmla="*/ 5566 h 55"/>
                <a:gd name="T20" fmla="*/ 2 w 21"/>
                <a:gd name="T21" fmla="*/ 10990 h 55"/>
                <a:gd name="T22" fmla="*/ 2 w 21"/>
                <a:gd name="T23" fmla="*/ 17296 h 55"/>
                <a:gd name="T24" fmla="*/ 514 w 21"/>
                <a:gd name="T25" fmla="*/ 25312 h 55"/>
                <a:gd name="T26" fmla="*/ 243 w 21"/>
                <a:gd name="T27" fmla="*/ 14637 h 55"/>
                <a:gd name="T28" fmla="*/ 767 w 21"/>
                <a:gd name="T29" fmla="*/ 16126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
                <a:gd name="T46" fmla="*/ 0 h 55"/>
                <a:gd name="T47" fmla="*/ 21 w 21"/>
                <a:gd name="T48" fmla="*/ 55 h 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 h="55">
                  <a:moveTo>
                    <a:pt x="21" y="36"/>
                  </a:moveTo>
                  <a:lnTo>
                    <a:pt x="14" y="22"/>
                  </a:lnTo>
                  <a:lnTo>
                    <a:pt x="19" y="14"/>
                  </a:lnTo>
                  <a:lnTo>
                    <a:pt x="14" y="10"/>
                  </a:lnTo>
                  <a:lnTo>
                    <a:pt x="9" y="17"/>
                  </a:lnTo>
                  <a:lnTo>
                    <a:pt x="4" y="24"/>
                  </a:lnTo>
                  <a:lnTo>
                    <a:pt x="4" y="19"/>
                  </a:lnTo>
                  <a:lnTo>
                    <a:pt x="7" y="7"/>
                  </a:lnTo>
                  <a:lnTo>
                    <a:pt x="7" y="0"/>
                  </a:lnTo>
                  <a:lnTo>
                    <a:pt x="0" y="12"/>
                  </a:lnTo>
                  <a:lnTo>
                    <a:pt x="2" y="24"/>
                  </a:lnTo>
                  <a:lnTo>
                    <a:pt x="2" y="38"/>
                  </a:lnTo>
                  <a:lnTo>
                    <a:pt x="14" y="55"/>
                  </a:lnTo>
                  <a:lnTo>
                    <a:pt x="7" y="33"/>
                  </a:lnTo>
                  <a:lnTo>
                    <a:pt x="21" y="36"/>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25" name="Freeform 3838"/>
            <p:cNvSpPr>
              <a:spLocks/>
            </p:cNvSpPr>
            <p:nvPr/>
          </p:nvSpPr>
          <p:spPr bwMode="auto">
            <a:xfrm>
              <a:off x="4770" y="2709"/>
              <a:ext cx="49" cy="24"/>
            </a:xfrm>
            <a:custGeom>
              <a:avLst/>
              <a:gdLst>
                <a:gd name="T0" fmla="*/ 448 w 45"/>
                <a:gd name="T1" fmla="*/ 8640 h 19"/>
                <a:gd name="T2" fmla="*/ 415 w 45"/>
                <a:gd name="T3" fmla="*/ 10391 h 19"/>
                <a:gd name="T4" fmla="*/ 229 w 45"/>
                <a:gd name="T5" fmla="*/ 5069 h 19"/>
                <a:gd name="T6" fmla="*/ 115 w 45"/>
                <a:gd name="T7" fmla="*/ 6512 h 19"/>
                <a:gd name="T8" fmla="*/ 0 w 45"/>
                <a:gd name="T9" fmla="*/ 4013 h 19"/>
                <a:gd name="T10" fmla="*/ 0 w 45"/>
                <a:gd name="T11" fmla="*/ 6512 h 19"/>
                <a:gd name="T12" fmla="*/ 0 w 45"/>
                <a:gd name="T13" fmla="*/ 2127 h 19"/>
                <a:gd name="T14" fmla="*/ 89 w 45"/>
                <a:gd name="T15" fmla="*/ 0 h 19"/>
                <a:gd name="T16" fmla="*/ 229 w 45"/>
                <a:gd name="T17" fmla="*/ 1333 h 19"/>
                <a:gd name="T18" fmla="*/ 377 w 45"/>
                <a:gd name="T19" fmla="*/ 2127 h 19"/>
                <a:gd name="T20" fmla="*/ 448 w 45"/>
                <a:gd name="T21" fmla="*/ 864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19"/>
                <a:gd name="T35" fmla="*/ 45 w 45"/>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19">
                  <a:moveTo>
                    <a:pt x="45" y="16"/>
                  </a:moveTo>
                  <a:lnTo>
                    <a:pt x="42" y="19"/>
                  </a:lnTo>
                  <a:lnTo>
                    <a:pt x="24" y="9"/>
                  </a:lnTo>
                  <a:lnTo>
                    <a:pt x="12" y="12"/>
                  </a:lnTo>
                  <a:lnTo>
                    <a:pt x="0" y="7"/>
                  </a:lnTo>
                  <a:lnTo>
                    <a:pt x="0" y="12"/>
                  </a:lnTo>
                  <a:lnTo>
                    <a:pt x="0" y="4"/>
                  </a:lnTo>
                  <a:lnTo>
                    <a:pt x="9" y="0"/>
                  </a:lnTo>
                  <a:lnTo>
                    <a:pt x="24" y="2"/>
                  </a:lnTo>
                  <a:lnTo>
                    <a:pt x="38" y="4"/>
                  </a:lnTo>
                  <a:lnTo>
                    <a:pt x="45" y="16"/>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26" name="Freeform 3839"/>
            <p:cNvSpPr>
              <a:spLocks/>
            </p:cNvSpPr>
            <p:nvPr/>
          </p:nvSpPr>
          <p:spPr bwMode="auto">
            <a:xfrm>
              <a:off x="4620" y="2830"/>
              <a:ext cx="57" cy="14"/>
            </a:xfrm>
            <a:custGeom>
              <a:avLst/>
              <a:gdLst>
                <a:gd name="T0" fmla="*/ 626 w 52"/>
                <a:gd name="T1" fmla="*/ 1714 h 11"/>
                <a:gd name="T2" fmla="*/ 571 w 52"/>
                <a:gd name="T3" fmla="*/ 0 h 11"/>
                <a:gd name="T4" fmla="*/ 521 w 52"/>
                <a:gd name="T5" fmla="*/ 2776 h 11"/>
                <a:gd name="T6" fmla="*/ 395 w 52"/>
                <a:gd name="T7" fmla="*/ 2776 h 11"/>
                <a:gd name="T8" fmla="*/ 249 w 52"/>
                <a:gd name="T9" fmla="*/ 1714 h 11"/>
                <a:gd name="T10" fmla="*/ 87 w 52"/>
                <a:gd name="T11" fmla="*/ 1714 h 11"/>
                <a:gd name="T12" fmla="*/ 0 w 52"/>
                <a:gd name="T13" fmla="*/ 5879 h 11"/>
                <a:gd name="T14" fmla="*/ 87 w 52"/>
                <a:gd name="T15" fmla="*/ 7482 h 11"/>
                <a:gd name="T16" fmla="*/ 285 w 52"/>
                <a:gd name="T17" fmla="*/ 5879 h 11"/>
                <a:gd name="T18" fmla="*/ 451 w 52"/>
                <a:gd name="T19" fmla="*/ 5879 h 11"/>
                <a:gd name="T20" fmla="*/ 626 w 52"/>
                <a:gd name="T21" fmla="*/ 1714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11"/>
                <a:gd name="T35" fmla="*/ 52 w 52"/>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11">
                  <a:moveTo>
                    <a:pt x="52" y="2"/>
                  </a:moveTo>
                  <a:lnTo>
                    <a:pt x="47" y="0"/>
                  </a:lnTo>
                  <a:lnTo>
                    <a:pt x="43" y="4"/>
                  </a:lnTo>
                  <a:lnTo>
                    <a:pt x="33" y="4"/>
                  </a:lnTo>
                  <a:lnTo>
                    <a:pt x="21" y="2"/>
                  </a:lnTo>
                  <a:lnTo>
                    <a:pt x="7" y="2"/>
                  </a:lnTo>
                  <a:lnTo>
                    <a:pt x="0" y="9"/>
                  </a:lnTo>
                  <a:lnTo>
                    <a:pt x="7" y="11"/>
                  </a:lnTo>
                  <a:lnTo>
                    <a:pt x="24" y="9"/>
                  </a:lnTo>
                  <a:lnTo>
                    <a:pt x="38" y="9"/>
                  </a:lnTo>
                  <a:lnTo>
                    <a:pt x="52"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27" name="Freeform 3840"/>
            <p:cNvSpPr>
              <a:spLocks/>
            </p:cNvSpPr>
            <p:nvPr/>
          </p:nvSpPr>
          <p:spPr bwMode="auto">
            <a:xfrm>
              <a:off x="4367" y="2683"/>
              <a:ext cx="29" cy="31"/>
            </a:xfrm>
            <a:custGeom>
              <a:avLst/>
              <a:gdLst>
                <a:gd name="T0" fmla="*/ 492 w 26"/>
                <a:gd name="T1" fmla="*/ 2056 h 26"/>
                <a:gd name="T2" fmla="*/ 454 w 26"/>
                <a:gd name="T3" fmla="*/ 2971 h 26"/>
                <a:gd name="T4" fmla="*/ 229 w 26"/>
                <a:gd name="T5" fmla="*/ 2056 h 26"/>
                <a:gd name="T6" fmla="*/ 133 w 26"/>
                <a:gd name="T7" fmla="*/ 1213 h 26"/>
                <a:gd name="T8" fmla="*/ 0 w 26"/>
                <a:gd name="T9" fmla="*/ 600 h 26"/>
                <a:gd name="T10" fmla="*/ 133 w 26"/>
                <a:gd name="T11" fmla="*/ 422 h 26"/>
                <a:gd name="T12" fmla="*/ 229 w 26"/>
                <a:gd name="T13" fmla="*/ 0 h 26"/>
                <a:gd name="T14" fmla="*/ 317 w 26"/>
                <a:gd name="T15" fmla="*/ 1728 h 26"/>
                <a:gd name="T16" fmla="*/ 492 w 26"/>
                <a:gd name="T17" fmla="*/ 2056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6"/>
                <a:gd name="T29" fmla="*/ 26 w 26"/>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6">
                  <a:moveTo>
                    <a:pt x="26" y="17"/>
                  </a:moveTo>
                  <a:lnTo>
                    <a:pt x="24" y="26"/>
                  </a:lnTo>
                  <a:lnTo>
                    <a:pt x="12" y="17"/>
                  </a:lnTo>
                  <a:lnTo>
                    <a:pt x="7" y="10"/>
                  </a:lnTo>
                  <a:lnTo>
                    <a:pt x="0" y="5"/>
                  </a:lnTo>
                  <a:lnTo>
                    <a:pt x="7" y="3"/>
                  </a:lnTo>
                  <a:lnTo>
                    <a:pt x="12" y="0"/>
                  </a:lnTo>
                  <a:lnTo>
                    <a:pt x="17" y="15"/>
                  </a:lnTo>
                  <a:lnTo>
                    <a:pt x="26" y="1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28" name="Freeform 3841"/>
            <p:cNvSpPr>
              <a:spLocks/>
            </p:cNvSpPr>
            <p:nvPr/>
          </p:nvSpPr>
          <p:spPr bwMode="auto">
            <a:xfrm>
              <a:off x="4567" y="2826"/>
              <a:ext cx="43" cy="21"/>
            </a:xfrm>
            <a:custGeom>
              <a:avLst/>
              <a:gdLst>
                <a:gd name="T0" fmla="*/ 1061 w 38"/>
                <a:gd name="T1" fmla="*/ 2910 h 17"/>
                <a:gd name="T2" fmla="*/ 1000 w 38"/>
                <a:gd name="T3" fmla="*/ 1451 h 17"/>
                <a:gd name="T4" fmla="*/ 829 w 38"/>
                <a:gd name="T5" fmla="*/ 2214 h 17"/>
                <a:gd name="T6" fmla="*/ 440 w 38"/>
                <a:gd name="T7" fmla="*/ 0 h 17"/>
                <a:gd name="T8" fmla="*/ 638 w 38"/>
                <a:gd name="T9" fmla="*/ 2910 h 17"/>
                <a:gd name="T10" fmla="*/ 440 w 38"/>
                <a:gd name="T11" fmla="*/ 2910 h 17"/>
                <a:gd name="T12" fmla="*/ 2 w 38"/>
                <a:gd name="T13" fmla="*/ 2214 h 17"/>
                <a:gd name="T14" fmla="*/ 0 w 38"/>
                <a:gd name="T15" fmla="*/ 5156 h 17"/>
                <a:gd name="T16" fmla="*/ 344 w 38"/>
                <a:gd name="T17" fmla="*/ 4174 h 17"/>
                <a:gd name="T18" fmla="*/ 722 w 38"/>
                <a:gd name="T19" fmla="*/ 3595 h 17"/>
                <a:gd name="T20" fmla="*/ 829 w 38"/>
                <a:gd name="T21" fmla="*/ 3595 h 17"/>
                <a:gd name="T22" fmla="*/ 829 w 38"/>
                <a:gd name="T23" fmla="*/ 3595 h 17"/>
                <a:gd name="T24" fmla="*/ 1061 w 38"/>
                <a:gd name="T25" fmla="*/ 291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17"/>
                <a:gd name="T41" fmla="*/ 38 w 38"/>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17">
                  <a:moveTo>
                    <a:pt x="38" y="10"/>
                  </a:moveTo>
                  <a:lnTo>
                    <a:pt x="35" y="5"/>
                  </a:lnTo>
                  <a:lnTo>
                    <a:pt x="30" y="7"/>
                  </a:lnTo>
                  <a:lnTo>
                    <a:pt x="16" y="0"/>
                  </a:lnTo>
                  <a:lnTo>
                    <a:pt x="23" y="10"/>
                  </a:lnTo>
                  <a:lnTo>
                    <a:pt x="16" y="10"/>
                  </a:lnTo>
                  <a:lnTo>
                    <a:pt x="2" y="7"/>
                  </a:lnTo>
                  <a:lnTo>
                    <a:pt x="0" y="17"/>
                  </a:lnTo>
                  <a:lnTo>
                    <a:pt x="12" y="14"/>
                  </a:lnTo>
                  <a:lnTo>
                    <a:pt x="26" y="12"/>
                  </a:lnTo>
                  <a:lnTo>
                    <a:pt x="30" y="12"/>
                  </a:lnTo>
                  <a:lnTo>
                    <a:pt x="38" y="1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29" name="Freeform 3842"/>
            <p:cNvSpPr>
              <a:spLocks/>
            </p:cNvSpPr>
            <p:nvPr/>
          </p:nvSpPr>
          <p:spPr bwMode="auto">
            <a:xfrm>
              <a:off x="4605" y="2855"/>
              <a:ext cx="29" cy="20"/>
            </a:xfrm>
            <a:custGeom>
              <a:avLst/>
              <a:gdLst>
                <a:gd name="T0" fmla="*/ 492 w 26"/>
                <a:gd name="T1" fmla="*/ 5250 h 16"/>
                <a:gd name="T2" fmla="*/ 317 w 26"/>
                <a:gd name="T3" fmla="*/ 6624 h 16"/>
                <a:gd name="T4" fmla="*/ 3 w 26"/>
                <a:gd name="T5" fmla="*/ 3154 h 16"/>
                <a:gd name="T6" fmla="*/ 0 w 26"/>
                <a:gd name="T7" fmla="*/ 0 h 16"/>
                <a:gd name="T8" fmla="*/ 317 w 26"/>
                <a:gd name="T9" fmla="*/ 0 h 16"/>
                <a:gd name="T10" fmla="*/ 492 w 26"/>
                <a:gd name="T11" fmla="*/ 5250 h 16"/>
                <a:gd name="T12" fmla="*/ 0 60000 65536"/>
                <a:gd name="T13" fmla="*/ 0 60000 65536"/>
                <a:gd name="T14" fmla="*/ 0 60000 65536"/>
                <a:gd name="T15" fmla="*/ 0 60000 65536"/>
                <a:gd name="T16" fmla="*/ 0 60000 65536"/>
                <a:gd name="T17" fmla="*/ 0 60000 65536"/>
                <a:gd name="T18" fmla="*/ 0 w 26"/>
                <a:gd name="T19" fmla="*/ 0 h 16"/>
                <a:gd name="T20" fmla="*/ 26 w 2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6" h="16">
                  <a:moveTo>
                    <a:pt x="26" y="12"/>
                  </a:moveTo>
                  <a:lnTo>
                    <a:pt x="17" y="16"/>
                  </a:lnTo>
                  <a:lnTo>
                    <a:pt x="3" y="7"/>
                  </a:lnTo>
                  <a:lnTo>
                    <a:pt x="0" y="0"/>
                  </a:lnTo>
                  <a:lnTo>
                    <a:pt x="17" y="0"/>
                  </a:lnTo>
                  <a:lnTo>
                    <a:pt x="26" y="1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30" name="Freeform 3843"/>
            <p:cNvSpPr>
              <a:spLocks/>
            </p:cNvSpPr>
            <p:nvPr/>
          </p:nvSpPr>
          <p:spPr bwMode="auto">
            <a:xfrm>
              <a:off x="4734" y="2714"/>
              <a:ext cx="22" cy="19"/>
            </a:xfrm>
            <a:custGeom>
              <a:avLst/>
              <a:gdLst>
                <a:gd name="T0" fmla="*/ 69 w 21"/>
                <a:gd name="T1" fmla="*/ 4650 h 15"/>
                <a:gd name="T2" fmla="*/ 50 w 21"/>
                <a:gd name="T3" fmla="*/ 8744 h 15"/>
                <a:gd name="T4" fmla="*/ 0 w 21"/>
                <a:gd name="T5" fmla="*/ 2898 h 15"/>
                <a:gd name="T6" fmla="*/ 9 w 21"/>
                <a:gd name="T7" fmla="*/ 0 h 15"/>
                <a:gd name="T8" fmla="*/ 69 w 21"/>
                <a:gd name="T9" fmla="*/ 4650 h 15"/>
                <a:gd name="T10" fmla="*/ 0 60000 65536"/>
                <a:gd name="T11" fmla="*/ 0 60000 65536"/>
                <a:gd name="T12" fmla="*/ 0 60000 65536"/>
                <a:gd name="T13" fmla="*/ 0 60000 65536"/>
                <a:gd name="T14" fmla="*/ 0 60000 65536"/>
                <a:gd name="T15" fmla="*/ 0 w 21"/>
                <a:gd name="T16" fmla="*/ 0 h 15"/>
                <a:gd name="T17" fmla="*/ 21 w 21"/>
                <a:gd name="T18" fmla="*/ 15 h 15"/>
              </a:gdLst>
              <a:ahLst/>
              <a:cxnLst>
                <a:cxn ang="T10">
                  <a:pos x="T0" y="T1"/>
                </a:cxn>
                <a:cxn ang="T11">
                  <a:pos x="T2" y="T3"/>
                </a:cxn>
                <a:cxn ang="T12">
                  <a:pos x="T4" y="T5"/>
                </a:cxn>
                <a:cxn ang="T13">
                  <a:pos x="T6" y="T7"/>
                </a:cxn>
                <a:cxn ang="T14">
                  <a:pos x="T8" y="T9"/>
                </a:cxn>
              </a:cxnLst>
              <a:rect l="T15" t="T16" r="T17" b="T18"/>
              <a:pathLst>
                <a:path w="21" h="15">
                  <a:moveTo>
                    <a:pt x="21" y="8"/>
                  </a:moveTo>
                  <a:lnTo>
                    <a:pt x="14" y="15"/>
                  </a:lnTo>
                  <a:lnTo>
                    <a:pt x="0" y="5"/>
                  </a:lnTo>
                  <a:lnTo>
                    <a:pt x="9" y="0"/>
                  </a:lnTo>
                  <a:lnTo>
                    <a:pt x="21" y="8"/>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31" name="Freeform 3844"/>
            <p:cNvSpPr>
              <a:spLocks/>
            </p:cNvSpPr>
            <p:nvPr/>
          </p:nvSpPr>
          <p:spPr bwMode="auto">
            <a:xfrm>
              <a:off x="4527" y="2826"/>
              <a:ext cx="21" cy="15"/>
            </a:xfrm>
            <a:custGeom>
              <a:avLst/>
              <a:gdLst>
                <a:gd name="T0" fmla="*/ 281 w 19"/>
                <a:gd name="T1" fmla="*/ 2170 h 12"/>
                <a:gd name="T2" fmla="*/ 254 w 19"/>
                <a:gd name="T3" fmla="*/ 1389 h 12"/>
                <a:gd name="T4" fmla="*/ 0 w 19"/>
                <a:gd name="T5" fmla="*/ 0 h 12"/>
                <a:gd name="T6" fmla="*/ 139 w 19"/>
                <a:gd name="T7" fmla="*/ 5250 h 12"/>
                <a:gd name="T8" fmla="*/ 281 w 19"/>
                <a:gd name="T9" fmla="*/ 2170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19" y="5"/>
                  </a:moveTo>
                  <a:lnTo>
                    <a:pt x="17" y="3"/>
                  </a:lnTo>
                  <a:lnTo>
                    <a:pt x="0" y="0"/>
                  </a:lnTo>
                  <a:lnTo>
                    <a:pt x="10" y="12"/>
                  </a:lnTo>
                  <a:lnTo>
                    <a:pt x="19" y="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32" name="Freeform 3845"/>
            <p:cNvSpPr>
              <a:spLocks/>
            </p:cNvSpPr>
            <p:nvPr/>
          </p:nvSpPr>
          <p:spPr bwMode="auto">
            <a:xfrm>
              <a:off x="4228" y="2616"/>
              <a:ext cx="13" cy="20"/>
            </a:xfrm>
            <a:custGeom>
              <a:avLst/>
              <a:gdLst>
                <a:gd name="T0" fmla="*/ 103 w 12"/>
                <a:gd name="T1" fmla="*/ 782 h 17"/>
                <a:gd name="T2" fmla="*/ 103 w 12"/>
                <a:gd name="T3" fmla="*/ 1396 h 17"/>
                <a:gd name="T4" fmla="*/ 0 w 12"/>
                <a:gd name="T5" fmla="*/ 0 h 17"/>
                <a:gd name="T6" fmla="*/ 2 w 12"/>
                <a:gd name="T7" fmla="*/ 0 h 17"/>
                <a:gd name="T8" fmla="*/ 103 w 12"/>
                <a:gd name="T9" fmla="*/ 782 h 17"/>
                <a:gd name="T10" fmla="*/ 0 60000 65536"/>
                <a:gd name="T11" fmla="*/ 0 60000 65536"/>
                <a:gd name="T12" fmla="*/ 0 60000 65536"/>
                <a:gd name="T13" fmla="*/ 0 60000 65536"/>
                <a:gd name="T14" fmla="*/ 0 60000 65536"/>
                <a:gd name="T15" fmla="*/ 0 w 12"/>
                <a:gd name="T16" fmla="*/ 0 h 17"/>
                <a:gd name="T17" fmla="*/ 12 w 12"/>
                <a:gd name="T18" fmla="*/ 17 h 17"/>
              </a:gdLst>
              <a:ahLst/>
              <a:cxnLst>
                <a:cxn ang="T10">
                  <a:pos x="T0" y="T1"/>
                </a:cxn>
                <a:cxn ang="T11">
                  <a:pos x="T2" y="T3"/>
                </a:cxn>
                <a:cxn ang="T12">
                  <a:pos x="T4" y="T5"/>
                </a:cxn>
                <a:cxn ang="T13">
                  <a:pos x="T6" y="T7"/>
                </a:cxn>
                <a:cxn ang="T14">
                  <a:pos x="T8" y="T9"/>
                </a:cxn>
              </a:cxnLst>
              <a:rect l="T15" t="T16" r="T17" b="T18"/>
              <a:pathLst>
                <a:path w="12" h="17">
                  <a:moveTo>
                    <a:pt x="12" y="10"/>
                  </a:moveTo>
                  <a:lnTo>
                    <a:pt x="12" y="17"/>
                  </a:lnTo>
                  <a:lnTo>
                    <a:pt x="0" y="0"/>
                  </a:lnTo>
                  <a:lnTo>
                    <a:pt x="2" y="0"/>
                  </a:lnTo>
                  <a:lnTo>
                    <a:pt x="12" y="1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33" name="Freeform 3846"/>
            <p:cNvSpPr>
              <a:spLocks/>
            </p:cNvSpPr>
            <p:nvPr/>
          </p:nvSpPr>
          <p:spPr bwMode="auto">
            <a:xfrm>
              <a:off x="4552" y="2830"/>
              <a:ext cx="15" cy="17"/>
            </a:xfrm>
            <a:custGeom>
              <a:avLst/>
              <a:gdLst>
                <a:gd name="T0" fmla="*/ 5250 w 12"/>
                <a:gd name="T1" fmla="*/ 2 h 14"/>
                <a:gd name="T2" fmla="*/ 3154 w 12"/>
                <a:gd name="T3" fmla="*/ 0 h 14"/>
                <a:gd name="T4" fmla="*/ 0 w 12"/>
                <a:gd name="T5" fmla="*/ 1651 h 14"/>
                <a:gd name="T6" fmla="*/ 2170 w 12"/>
                <a:gd name="T7" fmla="*/ 2777 h 14"/>
                <a:gd name="T8" fmla="*/ 5250 w 12"/>
                <a:gd name="T9" fmla="*/ 2 h 14"/>
                <a:gd name="T10" fmla="*/ 0 60000 65536"/>
                <a:gd name="T11" fmla="*/ 0 60000 65536"/>
                <a:gd name="T12" fmla="*/ 0 60000 65536"/>
                <a:gd name="T13" fmla="*/ 0 60000 65536"/>
                <a:gd name="T14" fmla="*/ 0 60000 65536"/>
                <a:gd name="T15" fmla="*/ 0 w 12"/>
                <a:gd name="T16" fmla="*/ 0 h 14"/>
                <a:gd name="T17" fmla="*/ 12 w 12"/>
                <a:gd name="T18" fmla="*/ 14 h 14"/>
              </a:gdLst>
              <a:ahLst/>
              <a:cxnLst>
                <a:cxn ang="T10">
                  <a:pos x="T0" y="T1"/>
                </a:cxn>
                <a:cxn ang="T11">
                  <a:pos x="T2" y="T3"/>
                </a:cxn>
                <a:cxn ang="T12">
                  <a:pos x="T4" y="T5"/>
                </a:cxn>
                <a:cxn ang="T13">
                  <a:pos x="T6" y="T7"/>
                </a:cxn>
                <a:cxn ang="T14">
                  <a:pos x="T8" y="T9"/>
                </a:cxn>
              </a:cxnLst>
              <a:rect l="T15" t="T16" r="T17" b="T18"/>
              <a:pathLst>
                <a:path w="12" h="14">
                  <a:moveTo>
                    <a:pt x="12" y="2"/>
                  </a:moveTo>
                  <a:lnTo>
                    <a:pt x="7" y="0"/>
                  </a:lnTo>
                  <a:lnTo>
                    <a:pt x="0" y="9"/>
                  </a:lnTo>
                  <a:lnTo>
                    <a:pt x="5" y="14"/>
                  </a:lnTo>
                  <a:lnTo>
                    <a:pt x="12"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34" name="Freeform 3847"/>
            <p:cNvSpPr>
              <a:spLocks/>
            </p:cNvSpPr>
            <p:nvPr/>
          </p:nvSpPr>
          <p:spPr bwMode="auto">
            <a:xfrm>
              <a:off x="4413" y="2706"/>
              <a:ext cx="11" cy="12"/>
            </a:xfrm>
            <a:custGeom>
              <a:avLst/>
              <a:gdLst>
                <a:gd name="T0" fmla="*/ 1965 w 9"/>
                <a:gd name="T1" fmla="*/ 446 h 10"/>
                <a:gd name="T2" fmla="*/ 2 w 9"/>
                <a:gd name="T3" fmla="*/ 1331 h 10"/>
                <a:gd name="T4" fmla="*/ 0 w 9"/>
                <a:gd name="T5" fmla="*/ 1331 h 10"/>
                <a:gd name="T6" fmla="*/ 0 w 9"/>
                <a:gd name="T7" fmla="*/ 0 h 10"/>
                <a:gd name="T8" fmla="*/ 1965 w 9"/>
                <a:gd name="T9" fmla="*/ 446 h 10"/>
                <a:gd name="T10" fmla="*/ 0 60000 65536"/>
                <a:gd name="T11" fmla="*/ 0 60000 65536"/>
                <a:gd name="T12" fmla="*/ 0 60000 65536"/>
                <a:gd name="T13" fmla="*/ 0 60000 65536"/>
                <a:gd name="T14" fmla="*/ 0 60000 65536"/>
                <a:gd name="T15" fmla="*/ 0 w 9"/>
                <a:gd name="T16" fmla="*/ 0 h 10"/>
                <a:gd name="T17" fmla="*/ 9 w 9"/>
                <a:gd name="T18" fmla="*/ 10 h 10"/>
              </a:gdLst>
              <a:ahLst/>
              <a:cxnLst>
                <a:cxn ang="T10">
                  <a:pos x="T0" y="T1"/>
                </a:cxn>
                <a:cxn ang="T11">
                  <a:pos x="T2" y="T3"/>
                </a:cxn>
                <a:cxn ang="T12">
                  <a:pos x="T4" y="T5"/>
                </a:cxn>
                <a:cxn ang="T13">
                  <a:pos x="T6" y="T7"/>
                </a:cxn>
                <a:cxn ang="T14">
                  <a:pos x="T8" y="T9"/>
                </a:cxn>
              </a:cxnLst>
              <a:rect l="T15" t="T16" r="T17" b="T18"/>
              <a:pathLst>
                <a:path w="9" h="10">
                  <a:moveTo>
                    <a:pt x="9" y="3"/>
                  </a:moveTo>
                  <a:lnTo>
                    <a:pt x="2" y="10"/>
                  </a:lnTo>
                  <a:lnTo>
                    <a:pt x="0" y="10"/>
                  </a:lnTo>
                  <a:lnTo>
                    <a:pt x="0" y="0"/>
                  </a:lnTo>
                  <a:lnTo>
                    <a:pt x="9" y="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35" name="Freeform 3848"/>
            <p:cNvSpPr>
              <a:spLocks/>
            </p:cNvSpPr>
            <p:nvPr/>
          </p:nvSpPr>
          <p:spPr bwMode="auto">
            <a:xfrm>
              <a:off x="4671" y="2746"/>
              <a:ext cx="14" cy="28"/>
            </a:xfrm>
            <a:custGeom>
              <a:avLst/>
              <a:gdLst>
                <a:gd name="T0" fmla="*/ 775 w 12"/>
                <a:gd name="T1" fmla="*/ 10093 h 22"/>
                <a:gd name="T2" fmla="*/ 480 w 12"/>
                <a:gd name="T3" fmla="*/ 7930 h 22"/>
                <a:gd name="T4" fmla="*/ 664 w 12"/>
                <a:gd name="T5" fmla="*/ 3533 h 22"/>
                <a:gd name="T6" fmla="*/ 664 w 12"/>
                <a:gd name="T7" fmla="*/ 0 h 22"/>
                <a:gd name="T8" fmla="*/ 0 w 12"/>
                <a:gd name="T9" fmla="*/ 15017 h 22"/>
                <a:gd name="T10" fmla="*/ 775 w 12"/>
                <a:gd name="T11" fmla="*/ 10093 h 22"/>
                <a:gd name="T12" fmla="*/ 0 60000 65536"/>
                <a:gd name="T13" fmla="*/ 0 60000 65536"/>
                <a:gd name="T14" fmla="*/ 0 60000 65536"/>
                <a:gd name="T15" fmla="*/ 0 60000 65536"/>
                <a:gd name="T16" fmla="*/ 0 60000 65536"/>
                <a:gd name="T17" fmla="*/ 0 60000 65536"/>
                <a:gd name="T18" fmla="*/ 0 w 12"/>
                <a:gd name="T19" fmla="*/ 0 h 22"/>
                <a:gd name="T20" fmla="*/ 12 w 12"/>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2" h="22">
                  <a:moveTo>
                    <a:pt x="12" y="15"/>
                  </a:moveTo>
                  <a:lnTo>
                    <a:pt x="7" y="12"/>
                  </a:lnTo>
                  <a:lnTo>
                    <a:pt x="10" y="5"/>
                  </a:lnTo>
                  <a:lnTo>
                    <a:pt x="10" y="0"/>
                  </a:lnTo>
                  <a:lnTo>
                    <a:pt x="0" y="22"/>
                  </a:lnTo>
                  <a:lnTo>
                    <a:pt x="12" y="1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36" name="Freeform 3849"/>
            <p:cNvSpPr>
              <a:spLocks/>
            </p:cNvSpPr>
            <p:nvPr/>
          </p:nvSpPr>
          <p:spPr bwMode="auto">
            <a:xfrm>
              <a:off x="4879" y="2770"/>
              <a:ext cx="6" cy="19"/>
            </a:xfrm>
            <a:custGeom>
              <a:avLst/>
              <a:gdLst>
                <a:gd name="T0" fmla="*/ 3 w 7"/>
                <a:gd name="T1" fmla="*/ 5890 h 15"/>
                <a:gd name="T2" fmla="*/ 3 w 7"/>
                <a:gd name="T3" fmla="*/ 0 h 15"/>
                <a:gd name="T4" fmla="*/ 0 w 7"/>
                <a:gd name="T5" fmla="*/ 1806 h 15"/>
                <a:gd name="T6" fmla="*/ 0 w 7"/>
                <a:gd name="T7" fmla="*/ 8744 h 15"/>
                <a:gd name="T8" fmla="*/ 3 w 7"/>
                <a:gd name="T9" fmla="*/ 5890 h 15"/>
                <a:gd name="T10" fmla="*/ 0 60000 65536"/>
                <a:gd name="T11" fmla="*/ 0 60000 65536"/>
                <a:gd name="T12" fmla="*/ 0 60000 65536"/>
                <a:gd name="T13" fmla="*/ 0 60000 65536"/>
                <a:gd name="T14" fmla="*/ 0 60000 65536"/>
                <a:gd name="T15" fmla="*/ 0 w 7"/>
                <a:gd name="T16" fmla="*/ 0 h 15"/>
                <a:gd name="T17" fmla="*/ 7 w 7"/>
                <a:gd name="T18" fmla="*/ 15 h 15"/>
              </a:gdLst>
              <a:ahLst/>
              <a:cxnLst>
                <a:cxn ang="T10">
                  <a:pos x="T0" y="T1"/>
                </a:cxn>
                <a:cxn ang="T11">
                  <a:pos x="T2" y="T3"/>
                </a:cxn>
                <a:cxn ang="T12">
                  <a:pos x="T4" y="T5"/>
                </a:cxn>
                <a:cxn ang="T13">
                  <a:pos x="T6" y="T7"/>
                </a:cxn>
                <a:cxn ang="T14">
                  <a:pos x="T8" y="T9"/>
                </a:cxn>
              </a:cxnLst>
              <a:rect l="T15" t="T16" r="T17" b="T18"/>
              <a:pathLst>
                <a:path w="7" h="15">
                  <a:moveTo>
                    <a:pt x="7" y="10"/>
                  </a:moveTo>
                  <a:lnTo>
                    <a:pt x="5" y="0"/>
                  </a:lnTo>
                  <a:lnTo>
                    <a:pt x="0" y="3"/>
                  </a:lnTo>
                  <a:lnTo>
                    <a:pt x="0" y="15"/>
                  </a:lnTo>
                  <a:lnTo>
                    <a:pt x="7" y="1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37" name="Freeform 3850"/>
            <p:cNvSpPr>
              <a:spLocks/>
            </p:cNvSpPr>
            <p:nvPr/>
          </p:nvSpPr>
          <p:spPr bwMode="auto">
            <a:xfrm>
              <a:off x="4254" y="2669"/>
              <a:ext cx="11" cy="17"/>
            </a:xfrm>
            <a:custGeom>
              <a:avLst/>
              <a:gdLst>
                <a:gd name="T0" fmla="*/ 1965 w 9"/>
                <a:gd name="T1" fmla="*/ 2777 h 14"/>
                <a:gd name="T2" fmla="*/ 2 w 9"/>
                <a:gd name="T3" fmla="*/ 2777 h 14"/>
                <a:gd name="T4" fmla="*/ 0 w 9"/>
                <a:gd name="T5" fmla="*/ 0 h 14"/>
                <a:gd name="T6" fmla="*/ 1965 w 9"/>
                <a:gd name="T7" fmla="*/ 2777 h 14"/>
                <a:gd name="T8" fmla="*/ 0 60000 65536"/>
                <a:gd name="T9" fmla="*/ 0 60000 65536"/>
                <a:gd name="T10" fmla="*/ 0 60000 65536"/>
                <a:gd name="T11" fmla="*/ 0 60000 65536"/>
                <a:gd name="T12" fmla="*/ 0 w 9"/>
                <a:gd name="T13" fmla="*/ 0 h 14"/>
                <a:gd name="T14" fmla="*/ 9 w 9"/>
                <a:gd name="T15" fmla="*/ 14 h 14"/>
              </a:gdLst>
              <a:ahLst/>
              <a:cxnLst>
                <a:cxn ang="T8">
                  <a:pos x="T0" y="T1"/>
                </a:cxn>
                <a:cxn ang="T9">
                  <a:pos x="T2" y="T3"/>
                </a:cxn>
                <a:cxn ang="T10">
                  <a:pos x="T4" y="T5"/>
                </a:cxn>
                <a:cxn ang="T11">
                  <a:pos x="T6" y="T7"/>
                </a:cxn>
              </a:cxnLst>
              <a:rect l="T12" t="T13" r="T14" b="T15"/>
              <a:pathLst>
                <a:path w="9" h="14">
                  <a:moveTo>
                    <a:pt x="9" y="14"/>
                  </a:moveTo>
                  <a:lnTo>
                    <a:pt x="2" y="14"/>
                  </a:lnTo>
                  <a:lnTo>
                    <a:pt x="0" y="0"/>
                  </a:lnTo>
                  <a:lnTo>
                    <a:pt x="9" y="1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38" name="Freeform 3851"/>
            <p:cNvSpPr>
              <a:spLocks/>
            </p:cNvSpPr>
            <p:nvPr/>
          </p:nvSpPr>
          <p:spPr bwMode="auto">
            <a:xfrm>
              <a:off x="4670" y="2750"/>
              <a:ext cx="7" cy="18"/>
            </a:xfrm>
            <a:custGeom>
              <a:avLst/>
              <a:gdLst>
                <a:gd name="T0" fmla="*/ 7 w 7"/>
                <a:gd name="T1" fmla="*/ 6057 h 14"/>
                <a:gd name="T2" fmla="*/ 7 w 7"/>
                <a:gd name="T3" fmla="*/ 0 h 14"/>
                <a:gd name="T4" fmla="*/ 2 w 7"/>
                <a:gd name="T5" fmla="*/ 1992 h 14"/>
                <a:gd name="T6" fmla="*/ 0 w 7"/>
                <a:gd name="T7" fmla="*/ 12492 h 14"/>
                <a:gd name="T8" fmla="*/ 7 w 7"/>
                <a:gd name="T9" fmla="*/ 6057 h 14"/>
                <a:gd name="T10" fmla="*/ 0 60000 65536"/>
                <a:gd name="T11" fmla="*/ 0 60000 65536"/>
                <a:gd name="T12" fmla="*/ 0 60000 65536"/>
                <a:gd name="T13" fmla="*/ 0 60000 65536"/>
                <a:gd name="T14" fmla="*/ 0 60000 65536"/>
                <a:gd name="T15" fmla="*/ 0 w 7"/>
                <a:gd name="T16" fmla="*/ 0 h 14"/>
                <a:gd name="T17" fmla="*/ 7 w 7"/>
                <a:gd name="T18" fmla="*/ 14 h 14"/>
              </a:gdLst>
              <a:ahLst/>
              <a:cxnLst>
                <a:cxn ang="T10">
                  <a:pos x="T0" y="T1"/>
                </a:cxn>
                <a:cxn ang="T11">
                  <a:pos x="T2" y="T3"/>
                </a:cxn>
                <a:cxn ang="T12">
                  <a:pos x="T4" y="T5"/>
                </a:cxn>
                <a:cxn ang="T13">
                  <a:pos x="T6" y="T7"/>
                </a:cxn>
                <a:cxn ang="T14">
                  <a:pos x="T8" y="T9"/>
                </a:cxn>
              </a:cxnLst>
              <a:rect l="T15" t="T16" r="T17" b="T18"/>
              <a:pathLst>
                <a:path w="7" h="14">
                  <a:moveTo>
                    <a:pt x="7" y="7"/>
                  </a:moveTo>
                  <a:lnTo>
                    <a:pt x="7" y="0"/>
                  </a:lnTo>
                  <a:lnTo>
                    <a:pt x="2" y="2"/>
                  </a:lnTo>
                  <a:lnTo>
                    <a:pt x="0" y="14"/>
                  </a:lnTo>
                  <a:lnTo>
                    <a:pt x="7" y="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39" name="Freeform 3852"/>
            <p:cNvSpPr>
              <a:spLocks/>
            </p:cNvSpPr>
            <p:nvPr/>
          </p:nvSpPr>
          <p:spPr bwMode="auto">
            <a:xfrm>
              <a:off x="4706" y="2686"/>
              <a:ext cx="17" cy="2"/>
            </a:xfrm>
            <a:custGeom>
              <a:avLst/>
              <a:gdLst>
                <a:gd name="T0" fmla="*/ 2777 w 14"/>
                <a:gd name="T1" fmla="*/ 2 h 2"/>
                <a:gd name="T2" fmla="*/ 1360 w 14"/>
                <a:gd name="T3" fmla="*/ 0 h 2"/>
                <a:gd name="T4" fmla="*/ 0 w 14"/>
                <a:gd name="T5" fmla="*/ 2 h 2"/>
                <a:gd name="T6" fmla="*/ 2777 w 14"/>
                <a:gd name="T7" fmla="*/ 2 h 2"/>
                <a:gd name="T8" fmla="*/ 0 60000 65536"/>
                <a:gd name="T9" fmla="*/ 0 60000 65536"/>
                <a:gd name="T10" fmla="*/ 0 60000 65536"/>
                <a:gd name="T11" fmla="*/ 0 60000 65536"/>
                <a:gd name="T12" fmla="*/ 0 w 14"/>
                <a:gd name="T13" fmla="*/ 0 h 2"/>
                <a:gd name="T14" fmla="*/ 14 w 14"/>
                <a:gd name="T15" fmla="*/ 2 h 2"/>
              </a:gdLst>
              <a:ahLst/>
              <a:cxnLst>
                <a:cxn ang="T8">
                  <a:pos x="T0" y="T1"/>
                </a:cxn>
                <a:cxn ang="T9">
                  <a:pos x="T2" y="T3"/>
                </a:cxn>
                <a:cxn ang="T10">
                  <a:pos x="T4" y="T5"/>
                </a:cxn>
                <a:cxn ang="T11">
                  <a:pos x="T6" y="T7"/>
                </a:cxn>
              </a:cxnLst>
              <a:rect l="T12" t="T13" r="T14" b="T15"/>
              <a:pathLst>
                <a:path w="14" h="2">
                  <a:moveTo>
                    <a:pt x="14" y="2"/>
                  </a:moveTo>
                  <a:lnTo>
                    <a:pt x="7" y="0"/>
                  </a:lnTo>
                  <a:lnTo>
                    <a:pt x="0" y="2"/>
                  </a:lnTo>
                  <a:lnTo>
                    <a:pt x="14"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40" name="Freeform 3853"/>
            <p:cNvSpPr>
              <a:spLocks/>
            </p:cNvSpPr>
            <p:nvPr/>
          </p:nvSpPr>
          <p:spPr bwMode="auto">
            <a:xfrm>
              <a:off x="4874" y="2789"/>
              <a:ext cx="7" cy="10"/>
            </a:xfrm>
            <a:custGeom>
              <a:avLst/>
              <a:gdLst>
                <a:gd name="T0" fmla="*/ 45860 w 5"/>
                <a:gd name="T1" fmla="*/ 4 h 9"/>
                <a:gd name="T2" fmla="*/ 0 w 5"/>
                <a:gd name="T3" fmla="*/ 148 h 9"/>
                <a:gd name="T4" fmla="*/ 0 w 5"/>
                <a:gd name="T5" fmla="*/ 0 h 9"/>
                <a:gd name="T6" fmla="*/ 45860 w 5"/>
                <a:gd name="T7" fmla="*/ 4 h 9"/>
                <a:gd name="T8" fmla="*/ 0 60000 65536"/>
                <a:gd name="T9" fmla="*/ 0 60000 65536"/>
                <a:gd name="T10" fmla="*/ 0 60000 65536"/>
                <a:gd name="T11" fmla="*/ 0 60000 65536"/>
                <a:gd name="T12" fmla="*/ 0 w 5"/>
                <a:gd name="T13" fmla="*/ 0 h 9"/>
                <a:gd name="T14" fmla="*/ 5 w 5"/>
                <a:gd name="T15" fmla="*/ 9 h 9"/>
              </a:gdLst>
              <a:ahLst/>
              <a:cxnLst>
                <a:cxn ang="T8">
                  <a:pos x="T0" y="T1"/>
                </a:cxn>
                <a:cxn ang="T9">
                  <a:pos x="T2" y="T3"/>
                </a:cxn>
                <a:cxn ang="T10">
                  <a:pos x="T4" y="T5"/>
                </a:cxn>
                <a:cxn ang="T11">
                  <a:pos x="T6" y="T7"/>
                </a:cxn>
              </a:cxnLst>
              <a:rect l="T12" t="T13" r="T14" b="T15"/>
              <a:pathLst>
                <a:path w="5" h="9">
                  <a:moveTo>
                    <a:pt x="5" y="4"/>
                  </a:moveTo>
                  <a:lnTo>
                    <a:pt x="0" y="9"/>
                  </a:lnTo>
                  <a:lnTo>
                    <a:pt x="0" y="0"/>
                  </a:lnTo>
                  <a:lnTo>
                    <a:pt x="5" y="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41" name="Freeform 3854"/>
            <p:cNvSpPr>
              <a:spLocks/>
            </p:cNvSpPr>
            <p:nvPr/>
          </p:nvSpPr>
          <p:spPr bwMode="auto">
            <a:xfrm>
              <a:off x="4497" y="2802"/>
              <a:ext cx="25" cy="4"/>
            </a:xfrm>
            <a:custGeom>
              <a:avLst/>
              <a:gdLst>
                <a:gd name="T0" fmla="*/ 689 w 22"/>
                <a:gd name="T1" fmla="*/ 0 h 3"/>
                <a:gd name="T2" fmla="*/ 217 w 22"/>
                <a:gd name="T3" fmla="*/ 6540 h 3"/>
                <a:gd name="T4" fmla="*/ 0 w 22"/>
                <a:gd name="T5" fmla="*/ 0 h 3"/>
                <a:gd name="T6" fmla="*/ 689 w 22"/>
                <a:gd name="T7" fmla="*/ 0 h 3"/>
                <a:gd name="T8" fmla="*/ 0 60000 65536"/>
                <a:gd name="T9" fmla="*/ 0 60000 65536"/>
                <a:gd name="T10" fmla="*/ 0 60000 65536"/>
                <a:gd name="T11" fmla="*/ 0 60000 65536"/>
                <a:gd name="T12" fmla="*/ 0 w 22"/>
                <a:gd name="T13" fmla="*/ 0 h 3"/>
                <a:gd name="T14" fmla="*/ 22 w 22"/>
                <a:gd name="T15" fmla="*/ 3 h 3"/>
              </a:gdLst>
              <a:ahLst/>
              <a:cxnLst>
                <a:cxn ang="T8">
                  <a:pos x="T0" y="T1"/>
                </a:cxn>
                <a:cxn ang="T9">
                  <a:pos x="T2" y="T3"/>
                </a:cxn>
                <a:cxn ang="T10">
                  <a:pos x="T4" y="T5"/>
                </a:cxn>
                <a:cxn ang="T11">
                  <a:pos x="T6" y="T7"/>
                </a:cxn>
              </a:cxnLst>
              <a:rect l="T12" t="T13" r="T14" b="T15"/>
              <a:pathLst>
                <a:path w="22" h="3">
                  <a:moveTo>
                    <a:pt x="22" y="0"/>
                  </a:moveTo>
                  <a:lnTo>
                    <a:pt x="7" y="3"/>
                  </a:lnTo>
                  <a:lnTo>
                    <a:pt x="0" y="0"/>
                  </a:lnTo>
                  <a:lnTo>
                    <a:pt x="22"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42" name="Freeform 3855"/>
            <p:cNvSpPr>
              <a:spLocks/>
            </p:cNvSpPr>
            <p:nvPr/>
          </p:nvSpPr>
          <p:spPr bwMode="auto">
            <a:xfrm>
              <a:off x="4523" y="2540"/>
              <a:ext cx="17" cy="17"/>
            </a:xfrm>
            <a:custGeom>
              <a:avLst/>
              <a:gdLst>
                <a:gd name="T0" fmla="*/ 1360 w 14"/>
                <a:gd name="T1" fmla="*/ 2777 h 14"/>
                <a:gd name="T2" fmla="*/ 0 w 14"/>
                <a:gd name="T3" fmla="*/ 1360 h 14"/>
                <a:gd name="T4" fmla="*/ 2777 w 14"/>
                <a:gd name="T5" fmla="*/ 0 h 14"/>
                <a:gd name="T6" fmla="*/ 2777 w 14"/>
                <a:gd name="T7" fmla="*/ 0 h 14"/>
                <a:gd name="T8" fmla="*/ 2404 w 14"/>
                <a:gd name="T9" fmla="*/ 1360 h 14"/>
                <a:gd name="T10" fmla="*/ 1360 w 14"/>
                <a:gd name="T11" fmla="*/ 2777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7" y="14"/>
                  </a:moveTo>
                  <a:lnTo>
                    <a:pt x="0" y="7"/>
                  </a:lnTo>
                  <a:lnTo>
                    <a:pt x="14" y="0"/>
                  </a:lnTo>
                  <a:lnTo>
                    <a:pt x="12" y="7"/>
                  </a:lnTo>
                  <a:lnTo>
                    <a:pt x="7" y="14"/>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43" name="Freeform 3856"/>
            <p:cNvSpPr>
              <a:spLocks/>
            </p:cNvSpPr>
            <p:nvPr/>
          </p:nvSpPr>
          <p:spPr bwMode="auto">
            <a:xfrm>
              <a:off x="5296" y="2495"/>
              <a:ext cx="2" cy="4"/>
            </a:xfrm>
            <a:custGeom>
              <a:avLst/>
              <a:gdLst>
                <a:gd name="T0" fmla="*/ 0 w 2"/>
                <a:gd name="T1" fmla="*/ 0 h 3"/>
                <a:gd name="T2" fmla="*/ 0 w 2"/>
                <a:gd name="T3" fmla="*/ 0 h 3"/>
                <a:gd name="T4" fmla="*/ 0 w 2"/>
                <a:gd name="T5" fmla="*/ 6540 h 3"/>
                <a:gd name="T6" fmla="*/ 2 w 2"/>
                <a:gd name="T7" fmla="*/ 6540 h 3"/>
                <a:gd name="T8" fmla="*/ 2 w 2"/>
                <a:gd name="T9" fmla="*/ 6540 h 3"/>
                <a:gd name="T10" fmla="*/ 2 w 2"/>
                <a:gd name="T11" fmla="*/ 0 h 3"/>
                <a:gd name="T12" fmla="*/ 2 w 2"/>
                <a:gd name="T13" fmla="*/ 0 h 3"/>
                <a:gd name="T14" fmla="*/ 2 w 2"/>
                <a:gd name="T15" fmla="*/ 0 h 3"/>
                <a:gd name="T16" fmla="*/ 0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0" y="0"/>
                  </a:moveTo>
                  <a:lnTo>
                    <a:pt x="0" y="0"/>
                  </a:lnTo>
                  <a:lnTo>
                    <a:pt x="0" y="3"/>
                  </a:lnTo>
                  <a:lnTo>
                    <a:pt x="2" y="3"/>
                  </a:lnTo>
                  <a:lnTo>
                    <a:pt x="2" y="0"/>
                  </a:ln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44" name="Freeform 3857"/>
            <p:cNvSpPr>
              <a:spLocks/>
            </p:cNvSpPr>
            <p:nvPr/>
          </p:nvSpPr>
          <p:spPr bwMode="auto">
            <a:xfrm>
              <a:off x="5385" y="2527"/>
              <a:ext cx="1" cy="4"/>
            </a:xfrm>
            <a:custGeom>
              <a:avLst/>
              <a:gdLst>
                <a:gd name="T0" fmla="*/ 1 w 2"/>
                <a:gd name="T1" fmla="*/ 6540 h 3"/>
                <a:gd name="T2" fmla="*/ 0 w 2"/>
                <a:gd name="T3" fmla="*/ 6540 h 3"/>
                <a:gd name="T4" fmla="*/ 0 w 2"/>
                <a:gd name="T5" fmla="*/ 0 h 3"/>
                <a:gd name="T6" fmla="*/ 1 w 2"/>
                <a:gd name="T7" fmla="*/ 654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0" y="3"/>
                  </a:lnTo>
                  <a:lnTo>
                    <a:pt x="0" y="0"/>
                  </a:lnTo>
                  <a:lnTo>
                    <a:pt x="2" y="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45" name="Freeform 3858"/>
            <p:cNvSpPr>
              <a:spLocks/>
            </p:cNvSpPr>
            <p:nvPr/>
          </p:nvSpPr>
          <p:spPr bwMode="auto">
            <a:xfrm>
              <a:off x="4939" y="2437"/>
              <a:ext cx="3" cy="2"/>
            </a:xfrm>
            <a:custGeom>
              <a:avLst/>
              <a:gdLst>
                <a:gd name="T0" fmla="*/ 3 w 3"/>
                <a:gd name="T1" fmla="*/ 0 h 2"/>
                <a:gd name="T2" fmla="*/ 0 w 3"/>
                <a:gd name="T3" fmla="*/ 2 h 2"/>
                <a:gd name="T4" fmla="*/ 0 w 3"/>
                <a:gd name="T5" fmla="*/ 0 h 2"/>
                <a:gd name="T6" fmla="*/ 3 w 3"/>
                <a:gd name="T7" fmla="*/ 0 h 2"/>
                <a:gd name="T8" fmla="*/ 3 w 3"/>
                <a:gd name="T9" fmla="*/ 0 h 2"/>
                <a:gd name="T10" fmla="*/ 3 w 3"/>
                <a:gd name="T11" fmla="*/ 0 h 2"/>
                <a:gd name="T12" fmla="*/ 3 w 3"/>
                <a:gd name="T13" fmla="*/ 0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0"/>
                  </a:moveTo>
                  <a:lnTo>
                    <a:pt x="0" y="2"/>
                  </a:lnTo>
                  <a:lnTo>
                    <a:pt x="0" y="0"/>
                  </a:lnTo>
                  <a:lnTo>
                    <a:pt x="3"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46" name="Freeform 3859"/>
            <p:cNvSpPr>
              <a:spLocks/>
            </p:cNvSpPr>
            <p:nvPr/>
          </p:nvSpPr>
          <p:spPr bwMode="auto">
            <a:xfrm>
              <a:off x="5180" y="2484"/>
              <a:ext cx="2" cy="2"/>
            </a:xfrm>
            <a:custGeom>
              <a:avLst/>
              <a:gdLst>
                <a:gd name="T0" fmla="*/ 0 w 2"/>
                <a:gd name="T1" fmla="*/ 0 h 2"/>
                <a:gd name="T2" fmla="*/ 0 w 2"/>
                <a:gd name="T3" fmla="*/ 2 h 2"/>
                <a:gd name="T4" fmla="*/ 0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0"/>
                  </a:moveTo>
                  <a:lnTo>
                    <a:pt x="0" y="2"/>
                  </a:ln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47" name="Freeform 3861"/>
            <p:cNvSpPr>
              <a:spLocks/>
            </p:cNvSpPr>
            <p:nvPr/>
          </p:nvSpPr>
          <p:spPr bwMode="auto">
            <a:xfrm>
              <a:off x="4275" y="2504"/>
              <a:ext cx="77" cy="112"/>
            </a:xfrm>
            <a:custGeom>
              <a:avLst/>
              <a:gdLst>
                <a:gd name="T0" fmla="*/ 1711 w 68"/>
                <a:gd name="T1" fmla="*/ 33056 h 90"/>
                <a:gd name="T2" fmla="*/ 1152 w 68"/>
                <a:gd name="T3" fmla="*/ 28676 h 90"/>
                <a:gd name="T4" fmla="*/ 618 w 68"/>
                <a:gd name="T5" fmla="*/ 23578 h 90"/>
                <a:gd name="T6" fmla="*/ 307 w 68"/>
                <a:gd name="T7" fmla="*/ 15675 h 90"/>
                <a:gd name="T8" fmla="*/ 186 w 68"/>
                <a:gd name="T9" fmla="*/ 8735 h 90"/>
                <a:gd name="T10" fmla="*/ 0 w 68"/>
                <a:gd name="T11" fmla="*/ 1059 h 90"/>
                <a:gd name="T12" fmla="*/ 2 w 68"/>
                <a:gd name="T13" fmla="*/ 0 h 90"/>
                <a:gd name="T14" fmla="*/ 394 w 68"/>
                <a:gd name="T15" fmla="*/ 1640 h 90"/>
                <a:gd name="T16" fmla="*/ 394 w 68"/>
                <a:gd name="T17" fmla="*/ 4532 h 90"/>
                <a:gd name="T18" fmla="*/ 734 w 68"/>
                <a:gd name="T19" fmla="*/ 4532 h 90"/>
                <a:gd name="T20" fmla="*/ 886 w 68"/>
                <a:gd name="T21" fmla="*/ 1640 h 90"/>
                <a:gd name="T22" fmla="*/ 1207 w 68"/>
                <a:gd name="T23" fmla="*/ 6093 h 90"/>
                <a:gd name="T24" fmla="*/ 1511 w 68"/>
                <a:gd name="T25" fmla="*/ 9435 h 90"/>
                <a:gd name="T26" fmla="*/ 1548 w 68"/>
                <a:gd name="T27" fmla="*/ 15675 h 90"/>
                <a:gd name="T28" fmla="*/ 1548 w 68"/>
                <a:gd name="T29" fmla="*/ 21428 h 90"/>
                <a:gd name="T30" fmla="*/ 1786 w 68"/>
                <a:gd name="T31" fmla="*/ 27951 h 90"/>
                <a:gd name="T32" fmla="*/ 1953 w 68"/>
                <a:gd name="T33" fmla="*/ 33056 h 90"/>
                <a:gd name="T34" fmla="*/ 1786 w 68"/>
                <a:gd name="T35" fmla="*/ 32443 h 90"/>
                <a:gd name="T36" fmla="*/ 1711 w 68"/>
                <a:gd name="T37" fmla="*/ 33056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
                <a:gd name="T58" fmla="*/ 0 h 90"/>
                <a:gd name="T59" fmla="*/ 68 w 68"/>
                <a:gd name="T60" fmla="*/ 90 h 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 h="90">
                  <a:moveTo>
                    <a:pt x="59" y="90"/>
                  </a:moveTo>
                  <a:lnTo>
                    <a:pt x="40" y="78"/>
                  </a:lnTo>
                  <a:lnTo>
                    <a:pt x="21" y="64"/>
                  </a:lnTo>
                  <a:lnTo>
                    <a:pt x="11" y="43"/>
                  </a:lnTo>
                  <a:lnTo>
                    <a:pt x="7" y="24"/>
                  </a:lnTo>
                  <a:lnTo>
                    <a:pt x="0" y="3"/>
                  </a:lnTo>
                  <a:lnTo>
                    <a:pt x="2" y="0"/>
                  </a:lnTo>
                  <a:lnTo>
                    <a:pt x="14" y="5"/>
                  </a:lnTo>
                  <a:lnTo>
                    <a:pt x="14" y="12"/>
                  </a:lnTo>
                  <a:lnTo>
                    <a:pt x="26" y="12"/>
                  </a:lnTo>
                  <a:lnTo>
                    <a:pt x="30" y="5"/>
                  </a:lnTo>
                  <a:lnTo>
                    <a:pt x="42" y="17"/>
                  </a:lnTo>
                  <a:lnTo>
                    <a:pt x="52" y="26"/>
                  </a:lnTo>
                  <a:lnTo>
                    <a:pt x="54" y="43"/>
                  </a:lnTo>
                  <a:lnTo>
                    <a:pt x="54" y="59"/>
                  </a:lnTo>
                  <a:lnTo>
                    <a:pt x="63" y="76"/>
                  </a:lnTo>
                  <a:lnTo>
                    <a:pt x="68" y="90"/>
                  </a:lnTo>
                  <a:lnTo>
                    <a:pt x="63" y="88"/>
                  </a:lnTo>
                  <a:lnTo>
                    <a:pt x="59" y="9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48" name="Freeform 3862"/>
            <p:cNvSpPr>
              <a:spLocks/>
            </p:cNvSpPr>
            <p:nvPr/>
          </p:nvSpPr>
          <p:spPr bwMode="auto">
            <a:xfrm>
              <a:off x="5480" y="2484"/>
              <a:ext cx="3" cy="2"/>
            </a:xfrm>
            <a:custGeom>
              <a:avLst/>
              <a:gdLst>
                <a:gd name="T0" fmla="*/ 3 w 3"/>
                <a:gd name="T1" fmla="*/ 2 h 2"/>
                <a:gd name="T2" fmla="*/ 0 w 3"/>
                <a:gd name="T3" fmla="*/ 2 h 2"/>
                <a:gd name="T4" fmla="*/ 0 w 3"/>
                <a:gd name="T5" fmla="*/ 0 h 2"/>
                <a:gd name="T6" fmla="*/ 3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2"/>
                  </a:moveTo>
                  <a:lnTo>
                    <a:pt x="0" y="2"/>
                  </a:lnTo>
                  <a:lnTo>
                    <a:pt x="0" y="0"/>
                  </a:lnTo>
                  <a:lnTo>
                    <a:pt x="3"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49" name="Freeform 3863"/>
            <p:cNvSpPr>
              <a:spLocks/>
            </p:cNvSpPr>
            <p:nvPr/>
          </p:nvSpPr>
          <p:spPr bwMode="auto">
            <a:xfrm>
              <a:off x="5536" y="2489"/>
              <a:ext cx="3" cy="1"/>
            </a:xfrm>
            <a:custGeom>
              <a:avLst/>
              <a:gdLst>
                <a:gd name="T0" fmla="*/ 0 w 2"/>
                <a:gd name="T1" fmla="*/ 0 h 1"/>
                <a:gd name="T2" fmla="*/ 138254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50" name="Freeform 3864"/>
            <p:cNvSpPr>
              <a:spLocks/>
            </p:cNvSpPr>
            <p:nvPr/>
          </p:nvSpPr>
          <p:spPr bwMode="auto">
            <a:xfrm>
              <a:off x="5483" y="2480"/>
              <a:ext cx="2" cy="1"/>
            </a:xfrm>
            <a:custGeom>
              <a:avLst/>
              <a:gdLst>
                <a:gd name="T0" fmla="*/ 2 w 2"/>
                <a:gd name="T1" fmla="*/ 0 h 1"/>
                <a:gd name="T2" fmla="*/ 0 w 2"/>
                <a:gd name="T3" fmla="*/ 0 h 1"/>
                <a:gd name="T4" fmla="*/ 2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0"/>
                  </a:moveTo>
                  <a:lnTo>
                    <a:pt x="0" y="0"/>
                  </a:lnTo>
                  <a:lnTo>
                    <a:pt x="2"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51" name="Freeform 3865"/>
            <p:cNvSpPr>
              <a:spLocks/>
            </p:cNvSpPr>
            <p:nvPr/>
          </p:nvSpPr>
          <p:spPr bwMode="auto">
            <a:xfrm>
              <a:off x="5457" y="2660"/>
              <a:ext cx="2" cy="1"/>
            </a:xfrm>
            <a:custGeom>
              <a:avLst/>
              <a:gdLst>
                <a:gd name="T0" fmla="*/ 0 w 2"/>
                <a:gd name="T1" fmla="*/ 0 h 1"/>
                <a:gd name="T2" fmla="*/ 0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52" name="Freeform 3866"/>
            <p:cNvSpPr>
              <a:spLocks/>
            </p:cNvSpPr>
            <p:nvPr/>
          </p:nvSpPr>
          <p:spPr bwMode="auto">
            <a:xfrm>
              <a:off x="4879" y="2478"/>
              <a:ext cx="2" cy="6"/>
            </a:xfrm>
            <a:custGeom>
              <a:avLst/>
              <a:gdLst>
                <a:gd name="T0" fmla="*/ 0 w 2"/>
                <a:gd name="T1" fmla="*/ 642 h 5"/>
                <a:gd name="T2" fmla="*/ 0 w 2"/>
                <a:gd name="T3" fmla="*/ 2 h 5"/>
                <a:gd name="T4" fmla="*/ 0 w 2"/>
                <a:gd name="T5" fmla="*/ 2 h 5"/>
                <a:gd name="T6" fmla="*/ 2 w 2"/>
                <a:gd name="T7" fmla="*/ 2 h 5"/>
                <a:gd name="T8" fmla="*/ 2 w 2"/>
                <a:gd name="T9" fmla="*/ 0 h 5"/>
                <a:gd name="T10" fmla="*/ 2 w 2"/>
                <a:gd name="T11" fmla="*/ 2 h 5"/>
                <a:gd name="T12" fmla="*/ 2 w 2"/>
                <a:gd name="T13" fmla="*/ 2 h 5"/>
                <a:gd name="T14" fmla="*/ 2 w 2"/>
                <a:gd name="T15" fmla="*/ 642 h 5"/>
                <a:gd name="T16" fmla="*/ 2 w 2"/>
                <a:gd name="T17" fmla="*/ 642 h 5"/>
                <a:gd name="T18" fmla="*/ 0 w 2"/>
                <a:gd name="T19" fmla="*/ 642 h 5"/>
                <a:gd name="T20" fmla="*/ 0 w 2"/>
                <a:gd name="T21" fmla="*/ 642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5"/>
                <a:gd name="T35" fmla="*/ 2 w 2"/>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5">
                  <a:moveTo>
                    <a:pt x="0" y="5"/>
                  </a:moveTo>
                  <a:lnTo>
                    <a:pt x="0" y="2"/>
                  </a:lnTo>
                  <a:lnTo>
                    <a:pt x="2" y="2"/>
                  </a:lnTo>
                  <a:lnTo>
                    <a:pt x="2" y="0"/>
                  </a:lnTo>
                  <a:lnTo>
                    <a:pt x="2" y="2"/>
                  </a:lnTo>
                  <a:lnTo>
                    <a:pt x="2" y="5"/>
                  </a:lnTo>
                  <a:lnTo>
                    <a:pt x="0" y="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53" name="Freeform 3867"/>
            <p:cNvSpPr>
              <a:spLocks/>
            </p:cNvSpPr>
            <p:nvPr/>
          </p:nvSpPr>
          <p:spPr bwMode="auto">
            <a:xfrm>
              <a:off x="4879" y="2486"/>
              <a:ext cx="1" cy="3"/>
            </a:xfrm>
            <a:custGeom>
              <a:avLst/>
              <a:gdLst>
                <a:gd name="T0" fmla="*/ 0 w 1"/>
                <a:gd name="T1" fmla="*/ 138254 h 2"/>
                <a:gd name="T2" fmla="*/ 0 w 1"/>
                <a:gd name="T3" fmla="*/ 0 h 2"/>
                <a:gd name="T4" fmla="*/ 0 w 1"/>
                <a:gd name="T5" fmla="*/ 138254 h 2"/>
                <a:gd name="T6" fmla="*/ 0 w 1"/>
                <a:gd name="T7" fmla="*/ 0 h 2"/>
                <a:gd name="T8" fmla="*/ 0 w 1"/>
                <a:gd name="T9" fmla="*/ 0 h 2"/>
                <a:gd name="T10" fmla="*/ 0 w 1"/>
                <a:gd name="T11" fmla="*/ 138254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2"/>
                  </a:moveTo>
                  <a:lnTo>
                    <a:pt x="0" y="0"/>
                  </a:lnTo>
                  <a:lnTo>
                    <a:pt x="0" y="2"/>
                  </a:lnTo>
                  <a:lnTo>
                    <a:pt x="0" y="0"/>
                  </a:lnTo>
                  <a:lnTo>
                    <a:pt x="0"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54" name="Freeform 3868"/>
            <p:cNvSpPr>
              <a:spLocks/>
            </p:cNvSpPr>
            <p:nvPr/>
          </p:nvSpPr>
          <p:spPr bwMode="auto">
            <a:xfrm>
              <a:off x="4879" y="2484"/>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2"/>
                  </a:moveTo>
                  <a:lnTo>
                    <a:pt x="0" y="0"/>
                  </a:lnTo>
                  <a:lnTo>
                    <a:pt x="0"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55" name="Freeform 3869"/>
            <p:cNvSpPr>
              <a:spLocks/>
            </p:cNvSpPr>
            <p:nvPr/>
          </p:nvSpPr>
          <p:spPr bwMode="auto">
            <a:xfrm>
              <a:off x="4872" y="2495"/>
              <a:ext cx="2" cy="1"/>
            </a:xfrm>
            <a:custGeom>
              <a:avLst/>
              <a:gdLst>
                <a:gd name="T0" fmla="*/ 2 w 2"/>
                <a:gd name="T1" fmla="*/ 0 h 1"/>
                <a:gd name="T2" fmla="*/ 2 w 2"/>
                <a:gd name="T3" fmla="*/ 0 h 1"/>
                <a:gd name="T4" fmla="*/ 0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2" y="0"/>
                  </a:lnTo>
                  <a:lnTo>
                    <a:pt x="0" y="0"/>
                  </a:lnTo>
                  <a:lnTo>
                    <a:pt x="2"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56" name="Freeform 3870"/>
            <p:cNvSpPr>
              <a:spLocks/>
            </p:cNvSpPr>
            <p:nvPr/>
          </p:nvSpPr>
          <p:spPr bwMode="auto">
            <a:xfrm>
              <a:off x="4874" y="2493"/>
              <a:ext cx="1" cy="2"/>
            </a:xfrm>
            <a:custGeom>
              <a:avLst/>
              <a:gdLst>
                <a:gd name="T0" fmla="*/ 0 w 1"/>
                <a:gd name="T1" fmla="*/ 0 h 2"/>
                <a:gd name="T2" fmla="*/ 0 w 1"/>
                <a:gd name="T3" fmla="*/ 2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lnTo>
                    <a:pt x="0" y="2"/>
                  </a:ln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57" name="Freeform 3871"/>
            <p:cNvSpPr>
              <a:spLocks/>
            </p:cNvSpPr>
            <p:nvPr/>
          </p:nvSpPr>
          <p:spPr bwMode="auto">
            <a:xfrm>
              <a:off x="4989" y="2703"/>
              <a:ext cx="172" cy="179"/>
            </a:xfrm>
            <a:custGeom>
              <a:avLst/>
              <a:gdLst>
                <a:gd name="T0" fmla="*/ 3042 w 154"/>
                <a:gd name="T1" fmla="*/ 49508 h 144"/>
                <a:gd name="T2" fmla="*/ 2940 w 154"/>
                <a:gd name="T3" fmla="*/ 50410 h 144"/>
                <a:gd name="T4" fmla="*/ 2940 w 154"/>
                <a:gd name="T5" fmla="*/ 51315 h 144"/>
                <a:gd name="T6" fmla="*/ 2745 w 154"/>
                <a:gd name="T7" fmla="*/ 50410 h 144"/>
                <a:gd name="T8" fmla="*/ 2473 w 154"/>
                <a:gd name="T9" fmla="*/ 49508 h 144"/>
                <a:gd name="T10" fmla="*/ 2184 w 154"/>
                <a:gd name="T11" fmla="*/ 48265 h 144"/>
                <a:gd name="T12" fmla="*/ 2019 w 154"/>
                <a:gd name="T13" fmla="*/ 45532 h 144"/>
                <a:gd name="T14" fmla="*/ 1864 w 154"/>
                <a:gd name="T15" fmla="*/ 42074 h 144"/>
                <a:gd name="T16" fmla="*/ 1669 w 154"/>
                <a:gd name="T17" fmla="*/ 37965 h 144"/>
                <a:gd name="T18" fmla="*/ 1547 w 154"/>
                <a:gd name="T19" fmla="*/ 34456 h 144"/>
                <a:gd name="T20" fmla="*/ 1117 w 154"/>
                <a:gd name="T21" fmla="*/ 32040 h 144"/>
                <a:gd name="T22" fmla="*/ 1117 w 154"/>
                <a:gd name="T23" fmla="*/ 33847 h 144"/>
                <a:gd name="T24" fmla="*/ 957 w 154"/>
                <a:gd name="T25" fmla="*/ 32040 h 144"/>
                <a:gd name="T26" fmla="*/ 957 w 154"/>
                <a:gd name="T27" fmla="*/ 35108 h 144"/>
                <a:gd name="T28" fmla="*/ 857 w 154"/>
                <a:gd name="T29" fmla="*/ 35108 h 144"/>
                <a:gd name="T30" fmla="*/ 857 w 154"/>
                <a:gd name="T31" fmla="*/ 36777 h 144"/>
                <a:gd name="T32" fmla="*/ 410 w 154"/>
                <a:gd name="T33" fmla="*/ 36384 h 144"/>
                <a:gd name="T34" fmla="*/ 797 w 154"/>
                <a:gd name="T35" fmla="*/ 39605 h 144"/>
                <a:gd name="T36" fmla="*/ 617 w 154"/>
                <a:gd name="T37" fmla="*/ 42074 h 144"/>
                <a:gd name="T38" fmla="*/ 329 w 154"/>
                <a:gd name="T39" fmla="*/ 42074 h 144"/>
                <a:gd name="T40" fmla="*/ 0 w 154"/>
                <a:gd name="T41" fmla="*/ 42074 h 144"/>
                <a:gd name="T42" fmla="*/ 3 w 154"/>
                <a:gd name="T43" fmla="*/ 36777 h 144"/>
                <a:gd name="T44" fmla="*/ 108 w 154"/>
                <a:gd name="T45" fmla="*/ 32040 h 144"/>
                <a:gd name="T46" fmla="*/ 108 w 154"/>
                <a:gd name="T47" fmla="*/ 26885 h 144"/>
                <a:gd name="T48" fmla="*/ 135 w 154"/>
                <a:gd name="T49" fmla="*/ 20845 h 144"/>
                <a:gd name="T50" fmla="*/ 135 w 154"/>
                <a:gd name="T51" fmla="*/ 16162 h 144"/>
                <a:gd name="T52" fmla="*/ 135 w 154"/>
                <a:gd name="T53" fmla="*/ 11189 h 144"/>
                <a:gd name="T54" fmla="*/ 135 w 154"/>
                <a:gd name="T55" fmla="*/ 5983 h 144"/>
                <a:gd name="T56" fmla="*/ 135 w 154"/>
                <a:gd name="T57" fmla="*/ 0 h 144"/>
                <a:gd name="T58" fmla="*/ 481 w 154"/>
                <a:gd name="T59" fmla="*/ 3115 h 144"/>
                <a:gd name="T60" fmla="*/ 797 w 154"/>
                <a:gd name="T61" fmla="*/ 5983 h 144"/>
                <a:gd name="T62" fmla="*/ 1073 w 154"/>
                <a:gd name="T63" fmla="*/ 7437 h 144"/>
                <a:gd name="T64" fmla="*/ 1374 w 154"/>
                <a:gd name="T65" fmla="*/ 10291 h 144"/>
                <a:gd name="T66" fmla="*/ 1650 w 154"/>
                <a:gd name="T67" fmla="*/ 16162 h 144"/>
                <a:gd name="T68" fmla="*/ 1650 w 154"/>
                <a:gd name="T69" fmla="*/ 19070 h 144"/>
                <a:gd name="T70" fmla="*/ 1930 w 154"/>
                <a:gd name="T71" fmla="*/ 20845 h 144"/>
                <a:gd name="T72" fmla="*/ 2184 w 154"/>
                <a:gd name="T73" fmla="*/ 23547 h 144"/>
                <a:gd name="T74" fmla="*/ 2184 w 154"/>
                <a:gd name="T75" fmla="*/ 26885 h 144"/>
                <a:gd name="T76" fmla="*/ 1971 w 154"/>
                <a:gd name="T77" fmla="*/ 27719 h 144"/>
                <a:gd name="T78" fmla="*/ 2138 w 154"/>
                <a:gd name="T79" fmla="*/ 32624 h 144"/>
                <a:gd name="T80" fmla="*/ 2299 w 154"/>
                <a:gd name="T81" fmla="*/ 36777 h 144"/>
                <a:gd name="T82" fmla="*/ 2424 w 154"/>
                <a:gd name="T83" fmla="*/ 42074 h 144"/>
                <a:gd name="T84" fmla="*/ 2632 w 154"/>
                <a:gd name="T85" fmla="*/ 42074 h 144"/>
                <a:gd name="T86" fmla="*/ 2632 w 154"/>
                <a:gd name="T87" fmla="*/ 44399 h 144"/>
                <a:gd name="T88" fmla="*/ 2813 w 154"/>
                <a:gd name="T89" fmla="*/ 46388 h 144"/>
                <a:gd name="T90" fmla="*/ 2707 w 154"/>
                <a:gd name="T91" fmla="*/ 47193 h 144"/>
                <a:gd name="T92" fmla="*/ 3042 w 154"/>
                <a:gd name="T93" fmla="*/ 49508 h 1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4"/>
                <a:gd name="T142" fmla="*/ 0 h 144"/>
                <a:gd name="T143" fmla="*/ 154 w 154"/>
                <a:gd name="T144" fmla="*/ 144 h 1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4" h="144">
                  <a:moveTo>
                    <a:pt x="154" y="139"/>
                  </a:moveTo>
                  <a:lnTo>
                    <a:pt x="149" y="142"/>
                  </a:lnTo>
                  <a:lnTo>
                    <a:pt x="149" y="144"/>
                  </a:lnTo>
                  <a:lnTo>
                    <a:pt x="140" y="142"/>
                  </a:lnTo>
                  <a:lnTo>
                    <a:pt x="126" y="139"/>
                  </a:lnTo>
                  <a:lnTo>
                    <a:pt x="111" y="135"/>
                  </a:lnTo>
                  <a:lnTo>
                    <a:pt x="102" y="128"/>
                  </a:lnTo>
                  <a:lnTo>
                    <a:pt x="95" y="118"/>
                  </a:lnTo>
                  <a:lnTo>
                    <a:pt x="85" y="106"/>
                  </a:lnTo>
                  <a:lnTo>
                    <a:pt x="78" y="97"/>
                  </a:lnTo>
                  <a:lnTo>
                    <a:pt x="57" y="90"/>
                  </a:lnTo>
                  <a:lnTo>
                    <a:pt x="57" y="95"/>
                  </a:lnTo>
                  <a:lnTo>
                    <a:pt x="48" y="90"/>
                  </a:lnTo>
                  <a:lnTo>
                    <a:pt x="48" y="99"/>
                  </a:lnTo>
                  <a:lnTo>
                    <a:pt x="43" y="99"/>
                  </a:lnTo>
                  <a:lnTo>
                    <a:pt x="43" y="104"/>
                  </a:lnTo>
                  <a:lnTo>
                    <a:pt x="21" y="102"/>
                  </a:lnTo>
                  <a:lnTo>
                    <a:pt x="40" y="111"/>
                  </a:lnTo>
                  <a:lnTo>
                    <a:pt x="31" y="118"/>
                  </a:lnTo>
                  <a:lnTo>
                    <a:pt x="17" y="118"/>
                  </a:lnTo>
                  <a:lnTo>
                    <a:pt x="0" y="118"/>
                  </a:lnTo>
                  <a:lnTo>
                    <a:pt x="3" y="104"/>
                  </a:lnTo>
                  <a:lnTo>
                    <a:pt x="5" y="90"/>
                  </a:lnTo>
                  <a:lnTo>
                    <a:pt x="5" y="76"/>
                  </a:lnTo>
                  <a:lnTo>
                    <a:pt x="7" y="59"/>
                  </a:lnTo>
                  <a:lnTo>
                    <a:pt x="7" y="45"/>
                  </a:lnTo>
                  <a:lnTo>
                    <a:pt x="7" y="31"/>
                  </a:lnTo>
                  <a:lnTo>
                    <a:pt x="7" y="17"/>
                  </a:lnTo>
                  <a:lnTo>
                    <a:pt x="7" y="0"/>
                  </a:lnTo>
                  <a:lnTo>
                    <a:pt x="24" y="9"/>
                  </a:lnTo>
                  <a:lnTo>
                    <a:pt x="40" y="17"/>
                  </a:lnTo>
                  <a:lnTo>
                    <a:pt x="55" y="21"/>
                  </a:lnTo>
                  <a:lnTo>
                    <a:pt x="69" y="28"/>
                  </a:lnTo>
                  <a:lnTo>
                    <a:pt x="83" y="45"/>
                  </a:lnTo>
                  <a:lnTo>
                    <a:pt x="83" y="54"/>
                  </a:lnTo>
                  <a:lnTo>
                    <a:pt x="97" y="59"/>
                  </a:lnTo>
                  <a:lnTo>
                    <a:pt x="111" y="66"/>
                  </a:lnTo>
                  <a:lnTo>
                    <a:pt x="111" y="76"/>
                  </a:lnTo>
                  <a:lnTo>
                    <a:pt x="100" y="78"/>
                  </a:lnTo>
                  <a:lnTo>
                    <a:pt x="107" y="92"/>
                  </a:lnTo>
                  <a:lnTo>
                    <a:pt x="116" y="104"/>
                  </a:lnTo>
                  <a:lnTo>
                    <a:pt x="123" y="118"/>
                  </a:lnTo>
                  <a:lnTo>
                    <a:pt x="133" y="118"/>
                  </a:lnTo>
                  <a:lnTo>
                    <a:pt x="133" y="125"/>
                  </a:lnTo>
                  <a:lnTo>
                    <a:pt x="142" y="130"/>
                  </a:lnTo>
                  <a:lnTo>
                    <a:pt x="137" y="132"/>
                  </a:lnTo>
                  <a:lnTo>
                    <a:pt x="154" y="13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58" name="Freeform 3872"/>
            <p:cNvSpPr>
              <a:spLocks/>
            </p:cNvSpPr>
            <p:nvPr/>
          </p:nvSpPr>
          <p:spPr bwMode="auto">
            <a:xfrm>
              <a:off x="5127" y="2744"/>
              <a:ext cx="71" cy="45"/>
            </a:xfrm>
            <a:custGeom>
              <a:avLst/>
              <a:gdLst>
                <a:gd name="T0" fmla="*/ 1066 w 64"/>
                <a:gd name="T1" fmla="*/ 0 h 36"/>
                <a:gd name="T2" fmla="*/ 965 w 64"/>
                <a:gd name="T3" fmla="*/ 5250 h 36"/>
                <a:gd name="T4" fmla="*/ 957 w 64"/>
                <a:gd name="T5" fmla="*/ 6161 h 36"/>
                <a:gd name="T6" fmla="*/ 965 w 64"/>
                <a:gd name="T7" fmla="*/ 8204 h 36"/>
                <a:gd name="T8" fmla="*/ 784 w 64"/>
                <a:gd name="T9" fmla="*/ 10255 h 36"/>
                <a:gd name="T10" fmla="*/ 434 w 64"/>
                <a:gd name="T11" fmla="*/ 15041 h 36"/>
                <a:gd name="T12" fmla="*/ 190 w 64"/>
                <a:gd name="T13" fmla="*/ 12938 h 36"/>
                <a:gd name="T14" fmla="*/ 3 w 64"/>
                <a:gd name="T15" fmla="*/ 10838 h 36"/>
                <a:gd name="T16" fmla="*/ 0 w 64"/>
                <a:gd name="T17" fmla="*/ 8204 h 36"/>
                <a:gd name="T18" fmla="*/ 352 w 64"/>
                <a:gd name="T19" fmla="*/ 8670 h 36"/>
                <a:gd name="T20" fmla="*/ 434 w 64"/>
                <a:gd name="T21" fmla="*/ 5250 h 36"/>
                <a:gd name="T22" fmla="*/ 434 w 64"/>
                <a:gd name="T23" fmla="*/ 6936 h 36"/>
                <a:gd name="T24" fmla="*/ 592 w 64"/>
                <a:gd name="T25" fmla="*/ 8670 h 36"/>
                <a:gd name="T26" fmla="*/ 814 w 64"/>
                <a:gd name="T27" fmla="*/ 4239 h 36"/>
                <a:gd name="T28" fmla="*/ 814 w 64"/>
                <a:gd name="T29" fmla="*/ 0 h 36"/>
                <a:gd name="T30" fmla="*/ 965 w 64"/>
                <a:gd name="T31" fmla="*/ 0 h 36"/>
                <a:gd name="T32" fmla="*/ 1066 w 64"/>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4"/>
                <a:gd name="T52" fmla="*/ 0 h 36"/>
                <a:gd name="T53" fmla="*/ 64 w 64"/>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4" h="36">
                  <a:moveTo>
                    <a:pt x="64" y="0"/>
                  </a:moveTo>
                  <a:lnTo>
                    <a:pt x="59" y="12"/>
                  </a:lnTo>
                  <a:lnTo>
                    <a:pt x="57" y="14"/>
                  </a:lnTo>
                  <a:lnTo>
                    <a:pt x="59" y="19"/>
                  </a:lnTo>
                  <a:lnTo>
                    <a:pt x="48" y="24"/>
                  </a:lnTo>
                  <a:lnTo>
                    <a:pt x="26" y="36"/>
                  </a:lnTo>
                  <a:lnTo>
                    <a:pt x="12" y="31"/>
                  </a:lnTo>
                  <a:lnTo>
                    <a:pt x="3" y="26"/>
                  </a:lnTo>
                  <a:lnTo>
                    <a:pt x="0" y="19"/>
                  </a:lnTo>
                  <a:lnTo>
                    <a:pt x="21" y="21"/>
                  </a:lnTo>
                  <a:lnTo>
                    <a:pt x="26" y="12"/>
                  </a:lnTo>
                  <a:lnTo>
                    <a:pt x="26" y="17"/>
                  </a:lnTo>
                  <a:lnTo>
                    <a:pt x="36" y="21"/>
                  </a:lnTo>
                  <a:lnTo>
                    <a:pt x="50" y="10"/>
                  </a:lnTo>
                  <a:lnTo>
                    <a:pt x="50" y="0"/>
                  </a:lnTo>
                  <a:lnTo>
                    <a:pt x="59" y="0"/>
                  </a:lnTo>
                  <a:lnTo>
                    <a:pt x="64"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59" name="Freeform 3873"/>
            <p:cNvSpPr>
              <a:spLocks/>
            </p:cNvSpPr>
            <p:nvPr/>
          </p:nvSpPr>
          <p:spPr bwMode="auto">
            <a:xfrm>
              <a:off x="5238" y="2768"/>
              <a:ext cx="20" cy="31"/>
            </a:xfrm>
            <a:custGeom>
              <a:avLst/>
              <a:gdLst>
                <a:gd name="T0" fmla="*/ 308 w 18"/>
                <a:gd name="T1" fmla="*/ 2922 h 26"/>
                <a:gd name="T2" fmla="*/ 249 w 18"/>
                <a:gd name="T3" fmla="*/ 2971 h 26"/>
                <a:gd name="T4" fmla="*/ 2 w 18"/>
                <a:gd name="T5" fmla="*/ 1724 h 26"/>
                <a:gd name="T6" fmla="*/ 0 w 18"/>
                <a:gd name="T7" fmla="*/ 0 h 26"/>
                <a:gd name="T8" fmla="*/ 148 w 18"/>
                <a:gd name="T9" fmla="*/ 1446 h 26"/>
                <a:gd name="T10" fmla="*/ 308 w 18"/>
                <a:gd name="T11" fmla="*/ 2922 h 26"/>
                <a:gd name="T12" fmla="*/ 0 60000 65536"/>
                <a:gd name="T13" fmla="*/ 0 60000 65536"/>
                <a:gd name="T14" fmla="*/ 0 60000 65536"/>
                <a:gd name="T15" fmla="*/ 0 60000 65536"/>
                <a:gd name="T16" fmla="*/ 0 60000 65536"/>
                <a:gd name="T17" fmla="*/ 0 60000 65536"/>
                <a:gd name="T18" fmla="*/ 0 w 18"/>
                <a:gd name="T19" fmla="*/ 0 h 26"/>
                <a:gd name="T20" fmla="*/ 18 w 18"/>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8" h="26">
                  <a:moveTo>
                    <a:pt x="18" y="24"/>
                  </a:moveTo>
                  <a:lnTo>
                    <a:pt x="14" y="26"/>
                  </a:lnTo>
                  <a:lnTo>
                    <a:pt x="2" y="14"/>
                  </a:lnTo>
                  <a:lnTo>
                    <a:pt x="0" y="0"/>
                  </a:lnTo>
                  <a:lnTo>
                    <a:pt x="9" y="12"/>
                  </a:lnTo>
                  <a:lnTo>
                    <a:pt x="18" y="2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60" name="Freeform 3874"/>
            <p:cNvSpPr>
              <a:spLocks/>
            </p:cNvSpPr>
            <p:nvPr/>
          </p:nvSpPr>
          <p:spPr bwMode="auto">
            <a:xfrm>
              <a:off x="5174" y="2709"/>
              <a:ext cx="37" cy="43"/>
            </a:xfrm>
            <a:custGeom>
              <a:avLst/>
              <a:gdLst>
                <a:gd name="T0" fmla="*/ 720 w 33"/>
                <a:gd name="T1" fmla="*/ 7285 h 35"/>
                <a:gd name="T2" fmla="*/ 613 w 33"/>
                <a:gd name="T3" fmla="*/ 9040 h 35"/>
                <a:gd name="T4" fmla="*/ 346 w 33"/>
                <a:gd name="T5" fmla="*/ 3568 h 35"/>
                <a:gd name="T6" fmla="*/ 151 w 33"/>
                <a:gd name="T7" fmla="*/ 1924 h 35"/>
                <a:gd name="T8" fmla="*/ 0 w 33"/>
                <a:gd name="T9" fmla="*/ 0 h 35"/>
                <a:gd name="T10" fmla="*/ 267 w 33"/>
                <a:gd name="T11" fmla="*/ 1924 h 35"/>
                <a:gd name="T12" fmla="*/ 511 w 33"/>
                <a:gd name="T13" fmla="*/ 4345 h 35"/>
                <a:gd name="T14" fmla="*/ 720 w 33"/>
                <a:gd name="T15" fmla="*/ 7285 h 3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35"/>
                <a:gd name="T26" fmla="*/ 33 w 33"/>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35">
                  <a:moveTo>
                    <a:pt x="33" y="28"/>
                  </a:moveTo>
                  <a:lnTo>
                    <a:pt x="28" y="35"/>
                  </a:lnTo>
                  <a:lnTo>
                    <a:pt x="16" y="14"/>
                  </a:lnTo>
                  <a:lnTo>
                    <a:pt x="7" y="7"/>
                  </a:lnTo>
                  <a:lnTo>
                    <a:pt x="0" y="0"/>
                  </a:lnTo>
                  <a:lnTo>
                    <a:pt x="12" y="7"/>
                  </a:lnTo>
                  <a:lnTo>
                    <a:pt x="23" y="16"/>
                  </a:lnTo>
                  <a:lnTo>
                    <a:pt x="33" y="28"/>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61" name="Freeform 3875"/>
            <p:cNvSpPr>
              <a:spLocks/>
            </p:cNvSpPr>
            <p:nvPr/>
          </p:nvSpPr>
          <p:spPr bwMode="auto">
            <a:xfrm>
              <a:off x="5164" y="2864"/>
              <a:ext cx="4" cy="6"/>
            </a:xfrm>
            <a:custGeom>
              <a:avLst/>
              <a:gdLst>
                <a:gd name="T0" fmla="*/ 2 w 5"/>
                <a:gd name="T1" fmla="*/ 2 h 5"/>
                <a:gd name="T2" fmla="*/ 2 w 5"/>
                <a:gd name="T3" fmla="*/ 642 h 5"/>
                <a:gd name="T4" fmla="*/ 0 w 5"/>
                <a:gd name="T5" fmla="*/ 0 h 5"/>
                <a:gd name="T6" fmla="*/ 2 w 5"/>
                <a:gd name="T7" fmla="*/ 2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2"/>
                  </a:moveTo>
                  <a:lnTo>
                    <a:pt x="3" y="5"/>
                  </a:lnTo>
                  <a:lnTo>
                    <a:pt x="0" y="0"/>
                  </a:lnTo>
                  <a:lnTo>
                    <a:pt x="5"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62" name="Freeform 3876"/>
            <p:cNvSpPr>
              <a:spLocks/>
            </p:cNvSpPr>
            <p:nvPr/>
          </p:nvSpPr>
          <p:spPr bwMode="auto">
            <a:xfrm>
              <a:off x="5058" y="2310"/>
              <a:ext cx="2" cy="4"/>
            </a:xfrm>
            <a:custGeom>
              <a:avLst/>
              <a:gdLst>
                <a:gd name="T0" fmla="*/ 2 w 2"/>
                <a:gd name="T1" fmla="*/ 0 h 3"/>
                <a:gd name="T2" fmla="*/ 0 w 2"/>
                <a:gd name="T3" fmla="*/ 0 h 3"/>
                <a:gd name="T4" fmla="*/ 0 w 2"/>
                <a:gd name="T5" fmla="*/ 6540 h 3"/>
                <a:gd name="T6" fmla="*/ 0 w 2"/>
                <a:gd name="T7" fmla="*/ 6540 h 3"/>
                <a:gd name="T8" fmla="*/ 2 w 2"/>
                <a:gd name="T9" fmla="*/ 6540 h 3"/>
                <a:gd name="T10" fmla="*/ 0 w 2"/>
                <a:gd name="T11" fmla="*/ 0 h 3"/>
                <a:gd name="T12" fmla="*/ 2 w 2"/>
                <a:gd name="T13" fmla="*/ 0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2" y="0"/>
                  </a:moveTo>
                  <a:lnTo>
                    <a:pt x="0" y="0"/>
                  </a:lnTo>
                  <a:lnTo>
                    <a:pt x="0" y="3"/>
                  </a:lnTo>
                  <a:lnTo>
                    <a:pt x="2" y="3"/>
                  </a:lnTo>
                  <a:lnTo>
                    <a:pt x="0" y="0"/>
                  </a:lnTo>
                  <a:lnTo>
                    <a:pt x="2"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63" name="Freeform 3877"/>
            <p:cNvSpPr>
              <a:spLocks/>
            </p:cNvSpPr>
            <p:nvPr/>
          </p:nvSpPr>
          <p:spPr bwMode="auto">
            <a:xfrm>
              <a:off x="5055" y="2314"/>
              <a:ext cx="3" cy="5"/>
            </a:xfrm>
            <a:custGeom>
              <a:avLst/>
              <a:gdLst>
                <a:gd name="T0" fmla="*/ 0 w 3"/>
                <a:gd name="T1" fmla="*/ 0 h 4"/>
                <a:gd name="T2" fmla="*/ 0 w 3"/>
                <a:gd name="T3" fmla="*/ 1111 h 4"/>
                <a:gd name="T4" fmla="*/ 0 w 3"/>
                <a:gd name="T5" fmla="*/ 1736 h 4"/>
                <a:gd name="T6" fmla="*/ 3 w 3"/>
                <a:gd name="T7" fmla="*/ 1111 h 4"/>
                <a:gd name="T8" fmla="*/ 0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0" y="0"/>
                  </a:moveTo>
                  <a:lnTo>
                    <a:pt x="0" y="2"/>
                  </a:lnTo>
                  <a:lnTo>
                    <a:pt x="0" y="4"/>
                  </a:lnTo>
                  <a:lnTo>
                    <a:pt x="3" y="2"/>
                  </a:ln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64" name="Freeform 3878"/>
            <p:cNvSpPr>
              <a:spLocks/>
            </p:cNvSpPr>
            <p:nvPr/>
          </p:nvSpPr>
          <p:spPr bwMode="auto">
            <a:xfrm>
              <a:off x="5049" y="2334"/>
              <a:ext cx="4" cy="4"/>
            </a:xfrm>
            <a:custGeom>
              <a:avLst/>
              <a:gdLst>
                <a:gd name="T0" fmla="*/ 0 w 2"/>
                <a:gd name="T1" fmla="*/ 6540 h 3"/>
                <a:gd name="T2" fmla="*/ 0 w 2"/>
                <a:gd name="T3" fmla="*/ 0 h 3"/>
                <a:gd name="T4" fmla="*/ 0 w 2"/>
                <a:gd name="T5" fmla="*/ 0 h 3"/>
                <a:gd name="T6" fmla="*/ 268435456 w 2"/>
                <a:gd name="T7" fmla="*/ 0 h 3"/>
                <a:gd name="T8" fmla="*/ 0 w 2"/>
                <a:gd name="T9" fmla="*/ 6540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3"/>
                  </a:moveTo>
                  <a:lnTo>
                    <a:pt x="0" y="0"/>
                  </a:lnTo>
                  <a:lnTo>
                    <a:pt x="2" y="0"/>
                  </a:lnTo>
                  <a:lnTo>
                    <a:pt x="0" y="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65" name="Freeform 3879"/>
            <p:cNvSpPr>
              <a:spLocks/>
            </p:cNvSpPr>
            <p:nvPr/>
          </p:nvSpPr>
          <p:spPr bwMode="auto">
            <a:xfrm>
              <a:off x="5047" y="2247"/>
              <a:ext cx="0" cy="4"/>
            </a:xfrm>
            <a:custGeom>
              <a:avLst/>
              <a:gdLst>
                <a:gd name="T0" fmla="*/ 0 h 3"/>
                <a:gd name="T1" fmla="*/ 6540 h 3"/>
                <a:gd name="T2" fmla="*/ 0 h 3"/>
                <a:gd name="T3" fmla="*/ 0 h 3"/>
                <a:gd name="T4" fmla="*/ 0 60000 65536"/>
                <a:gd name="T5" fmla="*/ 0 60000 65536"/>
                <a:gd name="T6" fmla="*/ 0 60000 65536"/>
                <a:gd name="T7" fmla="*/ 0 60000 65536"/>
                <a:gd name="T8" fmla="*/ 0 h 3"/>
                <a:gd name="T9" fmla="*/ 3 h 3"/>
              </a:gdLst>
              <a:ahLst/>
              <a:cxnLst>
                <a:cxn ang="T4">
                  <a:pos x="0" y="T0"/>
                </a:cxn>
                <a:cxn ang="T5">
                  <a:pos x="0" y="T1"/>
                </a:cxn>
                <a:cxn ang="T6">
                  <a:pos x="0" y="T2"/>
                </a:cxn>
                <a:cxn ang="T7">
                  <a:pos x="0" y="T3"/>
                </a:cxn>
              </a:cxnLst>
              <a:rect l="0" t="T8" r="0" b="T9"/>
              <a:pathLst>
                <a:path h="3">
                  <a:moveTo>
                    <a:pt x="0" y="0"/>
                  </a:moveTo>
                  <a:lnTo>
                    <a:pt x="0" y="3"/>
                  </a:ln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66" name="Rectangle 3880"/>
            <p:cNvSpPr>
              <a:spLocks noChangeArrowheads="1"/>
            </p:cNvSpPr>
            <p:nvPr/>
          </p:nvSpPr>
          <p:spPr bwMode="auto">
            <a:xfrm>
              <a:off x="5044" y="2232"/>
              <a:ext cx="0" cy="3"/>
            </a:xfrm>
            <a:prstGeom prst="rect">
              <a:avLst/>
            </a:prstGeom>
            <a:solidFill>
              <a:srgbClr val="E1E1E1"/>
            </a:solidFill>
            <a:ln w="317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p>
          </p:txBody>
        </p:sp>
        <p:sp>
          <p:nvSpPr>
            <p:cNvPr id="68667" name="Freeform 3881"/>
            <p:cNvSpPr>
              <a:spLocks/>
            </p:cNvSpPr>
            <p:nvPr/>
          </p:nvSpPr>
          <p:spPr bwMode="auto">
            <a:xfrm>
              <a:off x="5049" y="2285"/>
              <a:ext cx="4" cy="2"/>
            </a:xfrm>
            <a:custGeom>
              <a:avLst/>
              <a:gdLst>
                <a:gd name="T0" fmla="*/ 268435456 w 2"/>
                <a:gd name="T1" fmla="*/ 0 h 2"/>
                <a:gd name="T2" fmla="*/ 0 w 2"/>
                <a:gd name="T3" fmla="*/ 2 h 2"/>
                <a:gd name="T4" fmla="*/ 0 w 2"/>
                <a:gd name="T5" fmla="*/ 0 h 2"/>
                <a:gd name="T6" fmla="*/ 268435456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2"/>
                  </a:lnTo>
                  <a:lnTo>
                    <a:pt x="0" y="0"/>
                  </a:lnTo>
                  <a:lnTo>
                    <a:pt x="2"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68" name="Freeform 3882"/>
            <p:cNvSpPr>
              <a:spLocks/>
            </p:cNvSpPr>
            <p:nvPr/>
          </p:nvSpPr>
          <p:spPr bwMode="auto">
            <a:xfrm>
              <a:off x="4024" y="2059"/>
              <a:ext cx="89" cy="129"/>
            </a:xfrm>
            <a:custGeom>
              <a:avLst/>
              <a:gdLst>
                <a:gd name="T0" fmla="*/ 1003 w 78"/>
                <a:gd name="T1" fmla="*/ 28363 h 104"/>
                <a:gd name="T2" fmla="*/ 1003 w 78"/>
                <a:gd name="T3" fmla="*/ 29356 h 104"/>
                <a:gd name="T4" fmla="*/ 818 w 78"/>
                <a:gd name="T5" fmla="*/ 27926 h 104"/>
                <a:gd name="T6" fmla="*/ 818 w 78"/>
                <a:gd name="T7" fmla="*/ 27926 h 104"/>
                <a:gd name="T8" fmla="*/ 685 w 78"/>
                <a:gd name="T9" fmla="*/ 23681 h 104"/>
                <a:gd name="T10" fmla="*/ 551 w 78"/>
                <a:gd name="T11" fmla="*/ 19092 h 104"/>
                <a:gd name="T12" fmla="*/ 483 w 78"/>
                <a:gd name="T13" fmla="*/ 15602 h 104"/>
                <a:gd name="T14" fmla="*/ 2 w 78"/>
                <a:gd name="T15" fmla="*/ 11707 h 104"/>
                <a:gd name="T16" fmla="*/ 238 w 78"/>
                <a:gd name="T17" fmla="*/ 9438 h 104"/>
                <a:gd name="T18" fmla="*/ 423 w 78"/>
                <a:gd name="T19" fmla="*/ 8890 h 104"/>
                <a:gd name="T20" fmla="*/ 0 w 78"/>
                <a:gd name="T21" fmla="*/ 4658 h 104"/>
                <a:gd name="T22" fmla="*/ 0 w 78"/>
                <a:gd name="T23" fmla="*/ 0 h 104"/>
                <a:gd name="T24" fmla="*/ 423 w 78"/>
                <a:gd name="T25" fmla="*/ 1586 h 104"/>
                <a:gd name="T26" fmla="*/ 551 w 78"/>
                <a:gd name="T27" fmla="*/ 4226 h 104"/>
                <a:gd name="T28" fmla="*/ 685 w 78"/>
                <a:gd name="T29" fmla="*/ 3027 h 104"/>
                <a:gd name="T30" fmla="*/ 1003 w 78"/>
                <a:gd name="T31" fmla="*/ 8065 h 104"/>
                <a:gd name="T32" fmla="*/ 1489 w 78"/>
                <a:gd name="T33" fmla="*/ 8065 h 104"/>
                <a:gd name="T34" fmla="*/ 2064 w 78"/>
                <a:gd name="T35" fmla="*/ 8890 h 104"/>
                <a:gd name="T36" fmla="*/ 2348 w 78"/>
                <a:gd name="T37" fmla="*/ 11056 h 104"/>
                <a:gd name="T38" fmla="*/ 2348 w 78"/>
                <a:gd name="T39" fmla="*/ 13678 h 104"/>
                <a:gd name="T40" fmla="*/ 1919 w 78"/>
                <a:gd name="T41" fmla="*/ 15602 h 104"/>
                <a:gd name="T42" fmla="*/ 2004 w 78"/>
                <a:gd name="T43" fmla="*/ 20630 h 104"/>
                <a:gd name="T44" fmla="*/ 2064 w 78"/>
                <a:gd name="T45" fmla="*/ 21402 h 104"/>
                <a:gd name="T46" fmla="*/ 2348 w 78"/>
                <a:gd name="T47" fmla="*/ 17653 h 104"/>
                <a:gd name="T48" fmla="*/ 2564 w 78"/>
                <a:gd name="T49" fmla="*/ 22671 h 104"/>
                <a:gd name="T50" fmla="*/ 2752 w 78"/>
                <a:gd name="T51" fmla="*/ 27926 h 104"/>
                <a:gd name="T52" fmla="*/ 2752 w 78"/>
                <a:gd name="T53" fmla="*/ 31740 h 104"/>
                <a:gd name="T54" fmla="*/ 2679 w 78"/>
                <a:gd name="T55" fmla="*/ 32463 h 104"/>
                <a:gd name="T56" fmla="*/ 2752 w 78"/>
                <a:gd name="T57" fmla="*/ 34881 h 104"/>
                <a:gd name="T58" fmla="*/ 2412 w 78"/>
                <a:gd name="T59" fmla="*/ 28363 h 104"/>
                <a:gd name="T60" fmla="*/ 2064 w 78"/>
                <a:gd name="T61" fmla="*/ 22671 h 104"/>
                <a:gd name="T62" fmla="*/ 1726 w 78"/>
                <a:gd name="T63" fmla="*/ 22671 h 104"/>
                <a:gd name="T64" fmla="*/ 1489 w 78"/>
                <a:gd name="T65" fmla="*/ 19092 h 104"/>
                <a:gd name="T66" fmla="*/ 1003 w 78"/>
                <a:gd name="T67" fmla="*/ 15602 h 104"/>
                <a:gd name="T68" fmla="*/ 818 w 78"/>
                <a:gd name="T69" fmla="*/ 15602 h 104"/>
                <a:gd name="T70" fmla="*/ 1389 w 78"/>
                <a:gd name="T71" fmla="*/ 19898 h 104"/>
                <a:gd name="T72" fmla="*/ 1581 w 78"/>
                <a:gd name="T73" fmla="*/ 22671 h 104"/>
                <a:gd name="T74" fmla="*/ 1682 w 78"/>
                <a:gd name="T75" fmla="*/ 24681 h 104"/>
                <a:gd name="T76" fmla="*/ 1489 w 78"/>
                <a:gd name="T77" fmla="*/ 29356 h 104"/>
                <a:gd name="T78" fmla="*/ 1389 w 78"/>
                <a:gd name="T79" fmla="*/ 26944 h 104"/>
                <a:gd name="T80" fmla="*/ 1217 w 78"/>
                <a:gd name="T81" fmla="*/ 27926 h 104"/>
                <a:gd name="T82" fmla="*/ 1162 w 78"/>
                <a:gd name="T83" fmla="*/ 28363 h 104"/>
                <a:gd name="T84" fmla="*/ 1003 w 78"/>
                <a:gd name="T85" fmla="*/ 28363 h 1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8"/>
                <a:gd name="T130" fmla="*/ 0 h 104"/>
                <a:gd name="T131" fmla="*/ 78 w 78"/>
                <a:gd name="T132" fmla="*/ 104 h 10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8" h="104">
                  <a:moveTo>
                    <a:pt x="28" y="85"/>
                  </a:moveTo>
                  <a:lnTo>
                    <a:pt x="28" y="87"/>
                  </a:lnTo>
                  <a:lnTo>
                    <a:pt x="23" y="83"/>
                  </a:lnTo>
                  <a:lnTo>
                    <a:pt x="19" y="71"/>
                  </a:lnTo>
                  <a:lnTo>
                    <a:pt x="16" y="57"/>
                  </a:lnTo>
                  <a:lnTo>
                    <a:pt x="14" y="47"/>
                  </a:lnTo>
                  <a:lnTo>
                    <a:pt x="2" y="35"/>
                  </a:lnTo>
                  <a:lnTo>
                    <a:pt x="7" y="28"/>
                  </a:lnTo>
                  <a:lnTo>
                    <a:pt x="12" y="26"/>
                  </a:lnTo>
                  <a:lnTo>
                    <a:pt x="0" y="14"/>
                  </a:lnTo>
                  <a:lnTo>
                    <a:pt x="0" y="0"/>
                  </a:lnTo>
                  <a:lnTo>
                    <a:pt x="12" y="5"/>
                  </a:lnTo>
                  <a:lnTo>
                    <a:pt x="16" y="12"/>
                  </a:lnTo>
                  <a:lnTo>
                    <a:pt x="19" y="9"/>
                  </a:lnTo>
                  <a:lnTo>
                    <a:pt x="28" y="24"/>
                  </a:lnTo>
                  <a:lnTo>
                    <a:pt x="42" y="24"/>
                  </a:lnTo>
                  <a:lnTo>
                    <a:pt x="59" y="26"/>
                  </a:lnTo>
                  <a:lnTo>
                    <a:pt x="66" y="33"/>
                  </a:lnTo>
                  <a:lnTo>
                    <a:pt x="66" y="40"/>
                  </a:lnTo>
                  <a:lnTo>
                    <a:pt x="54" y="47"/>
                  </a:lnTo>
                  <a:lnTo>
                    <a:pt x="57" y="61"/>
                  </a:lnTo>
                  <a:lnTo>
                    <a:pt x="59" y="64"/>
                  </a:lnTo>
                  <a:lnTo>
                    <a:pt x="66" y="52"/>
                  </a:lnTo>
                  <a:lnTo>
                    <a:pt x="73" y="68"/>
                  </a:lnTo>
                  <a:lnTo>
                    <a:pt x="78" y="83"/>
                  </a:lnTo>
                  <a:lnTo>
                    <a:pt x="78" y="94"/>
                  </a:lnTo>
                  <a:lnTo>
                    <a:pt x="75" y="97"/>
                  </a:lnTo>
                  <a:lnTo>
                    <a:pt x="78" y="104"/>
                  </a:lnTo>
                  <a:lnTo>
                    <a:pt x="68" y="85"/>
                  </a:lnTo>
                  <a:lnTo>
                    <a:pt x="59" y="68"/>
                  </a:lnTo>
                  <a:lnTo>
                    <a:pt x="49" y="68"/>
                  </a:lnTo>
                  <a:lnTo>
                    <a:pt x="42" y="57"/>
                  </a:lnTo>
                  <a:lnTo>
                    <a:pt x="28" y="47"/>
                  </a:lnTo>
                  <a:lnTo>
                    <a:pt x="23" y="47"/>
                  </a:lnTo>
                  <a:lnTo>
                    <a:pt x="40" y="59"/>
                  </a:lnTo>
                  <a:lnTo>
                    <a:pt x="45" y="68"/>
                  </a:lnTo>
                  <a:lnTo>
                    <a:pt x="47" y="73"/>
                  </a:lnTo>
                  <a:lnTo>
                    <a:pt x="42" y="87"/>
                  </a:lnTo>
                  <a:lnTo>
                    <a:pt x="40" y="80"/>
                  </a:lnTo>
                  <a:lnTo>
                    <a:pt x="35" y="83"/>
                  </a:lnTo>
                  <a:lnTo>
                    <a:pt x="33" y="85"/>
                  </a:lnTo>
                  <a:lnTo>
                    <a:pt x="28" y="8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69" name="Freeform 3883"/>
            <p:cNvSpPr>
              <a:spLocks/>
            </p:cNvSpPr>
            <p:nvPr/>
          </p:nvSpPr>
          <p:spPr bwMode="auto">
            <a:xfrm>
              <a:off x="4031" y="2025"/>
              <a:ext cx="54" cy="32"/>
            </a:xfrm>
            <a:custGeom>
              <a:avLst/>
              <a:gdLst>
                <a:gd name="T0" fmla="*/ 450 w 49"/>
                <a:gd name="T1" fmla="*/ 2 h 26"/>
                <a:gd name="T2" fmla="*/ 145 w 49"/>
                <a:gd name="T3" fmla="*/ 0 h 26"/>
                <a:gd name="T4" fmla="*/ 0 w 49"/>
                <a:gd name="T5" fmla="*/ 4501 h 26"/>
                <a:gd name="T6" fmla="*/ 2 w 49"/>
                <a:gd name="T7" fmla="*/ 6158 h 26"/>
                <a:gd name="T8" fmla="*/ 316 w 49"/>
                <a:gd name="T9" fmla="*/ 7110 h 26"/>
                <a:gd name="T10" fmla="*/ 514 w 49"/>
                <a:gd name="T11" fmla="*/ 6158 h 26"/>
                <a:gd name="T12" fmla="*/ 681 w 49"/>
                <a:gd name="T13" fmla="*/ 6158 h 26"/>
                <a:gd name="T14" fmla="*/ 647 w 49"/>
                <a:gd name="T15" fmla="*/ 3814 h 26"/>
                <a:gd name="T16" fmla="*/ 574 w 49"/>
                <a:gd name="T17" fmla="*/ 2518 h 26"/>
                <a:gd name="T18" fmla="*/ 450 w 49"/>
                <a:gd name="T19" fmla="*/ 2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26"/>
                <a:gd name="T32" fmla="*/ 49 w 49"/>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26">
                  <a:moveTo>
                    <a:pt x="33" y="2"/>
                  </a:moveTo>
                  <a:lnTo>
                    <a:pt x="11" y="0"/>
                  </a:lnTo>
                  <a:lnTo>
                    <a:pt x="0" y="16"/>
                  </a:lnTo>
                  <a:lnTo>
                    <a:pt x="2" y="23"/>
                  </a:lnTo>
                  <a:lnTo>
                    <a:pt x="23" y="26"/>
                  </a:lnTo>
                  <a:lnTo>
                    <a:pt x="37" y="23"/>
                  </a:lnTo>
                  <a:lnTo>
                    <a:pt x="49" y="23"/>
                  </a:lnTo>
                  <a:lnTo>
                    <a:pt x="47" y="14"/>
                  </a:lnTo>
                  <a:lnTo>
                    <a:pt x="42" y="9"/>
                  </a:lnTo>
                  <a:lnTo>
                    <a:pt x="33"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70" name="Freeform 3884"/>
            <p:cNvSpPr>
              <a:spLocks/>
            </p:cNvSpPr>
            <p:nvPr/>
          </p:nvSpPr>
          <p:spPr bwMode="auto">
            <a:xfrm>
              <a:off x="4306" y="2323"/>
              <a:ext cx="88" cy="93"/>
            </a:xfrm>
            <a:custGeom>
              <a:avLst/>
              <a:gdLst>
                <a:gd name="T0" fmla="*/ 794 w 80"/>
                <a:gd name="T1" fmla="*/ 18777 h 75"/>
                <a:gd name="T2" fmla="*/ 822 w 80"/>
                <a:gd name="T3" fmla="*/ 23610 h 75"/>
                <a:gd name="T4" fmla="*/ 679 w 80"/>
                <a:gd name="T5" fmla="*/ 22546 h 75"/>
                <a:gd name="T6" fmla="*/ 617 w 80"/>
                <a:gd name="T7" fmla="*/ 23610 h 75"/>
                <a:gd name="T8" fmla="*/ 495 w 80"/>
                <a:gd name="T9" fmla="*/ 24872 h 75"/>
                <a:gd name="T10" fmla="*/ 372 w 80"/>
                <a:gd name="T11" fmla="*/ 24872 h 75"/>
                <a:gd name="T12" fmla="*/ 307 w 80"/>
                <a:gd name="T13" fmla="*/ 23610 h 75"/>
                <a:gd name="T14" fmla="*/ 279 w 80"/>
                <a:gd name="T15" fmla="*/ 21270 h 75"/>
                <a:gd name="T16" fmla="*/ 216 w 80"/>
                <a:gd name="T17" fmla="*/ 22546 h 75"/>
                <a:gd name="T18" fmla="*/ 191 w 80"/>
                <a:gd name="T19" fmla="*/ 18777 h 75"/>
                <a:gd name="T20" fmla="*/ 144 w 80"/>
                <a:gd name="T21" fmla="*/ 18054 h 75"/>
                <a:gd name="T22" fmla="*/ 4 w 80"/>
                <a:gd name="T23" fmla="*/ 13371 h 75"/>
                <a:gd name="T24" fmla="*/ 0 w 80"/>
                <a:gd name="T25" fmla="*/ 8696 h 75"/>
                <a:gd name="T26" fmla="*/ 119 w 80"/>
                <a:gd name="T27" fmla="*/ 2392 h 75"/>
                <a:gd name="T28" fmla="*/ 349 w 80"/>
                <a:gd name="T29" fmla="*/ 2392 h 75"/>
                <a:gd name="T30" fmla="*/ 560 w 80"/>
                <a:gd name="T31" fmla="*/ 2392 h 75"/>
                <a:gd name="T32" fmla="*/ 746 w 80"/>
                <a:gd name="T33" fmla="*/ 4561 h 75"/>
                <a:gd name="T34" fmla="*/ 746 w 80"/>
                <a:gd name="T35" fmla="*/ 2966 h 75"/>
                <a:gd name="T36" fmla="*/ 799 w 80"/>
                <a:gd name="T37" fmla="*/ 1255 h 75"/>
                <a:gd name="T38" fmla="*/ 903 w 80"/>
                <a:gd name="T39" fmla="*/ 2392 h 75"/>
                <a:gd name="T40" fmla="*/ 1048 w 80"/>
                <a:gd name="T41" fmla="*/ 0 h 75"/>
                <a:gd name="T42" fmla="*/ 1059 w 80"/>
                <a:gd name="T43" fmla="*/ 5277 h 75"/>
                <a:gd name="T44" fmla="*/ 1059 w 80"/>
                <a:gd name="T45" fmla="*/ 9986 h 75"/>
                <a:gd name="T46" fmla="*/ 1059 w 80"/>
                <a:gd name="T47" fmla="*/ 15143 h 75"/>
                <a:gd name="T48" fmla="*/ 875 w 80"/>
                <a:gd name="T49" fmla="*/ 17153 h 75"/>
                <a:gd name="T50" fmla="*/ 794 w 80"/>
                <a:gd name="T51" fmla="*/ 18777 h 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0"/>
                <a:gd name="T79" fmla="*/ 0 h 75"/>
                <a:gd name="T80" fmla="*/ 80 w 80"/>
                <a:gd name="T81" fmla="*/ 75 h 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0" h="75">
                  <a:moveTo>
                    <a:pt x="59" y="56"/>
                  </a:moveTo>
                  <a:lnTo>
                    <a:pt x="63" y="71"/>
                  </a:lnTo>
                  <a:lnTo>
                    <a:pt x="52" y="68"/>
                  </a:lnTo>
                  <a:lnTo>
                    <a:pt x="47" y="71"/>
                  </a:lnTo>
                  <a:lnTo>
                    <a:pt x="37" y="75"/>
                  </a:lnTo>
                  <a:lnTo>
                    <a:pt x="28" y="75"/>
                  </a:lnTo>
                  <a:lnTo>
                    <a:pt x="23" y="71"/>
                  </a:lnTo>
                  <a:lnTo>
                    <a:pt x="21" y="64"/>
                  </a:lnTo>
                  <a:lnTo>
                    <a:pt x="16" y="68"/>
                  </a:lnTo>
                  <a:lnTo>
                    <a:pt x="14" y="56"/>
                  </a:lnTo>
                  <a:lnTo>
                    <a:pt x="11" y="54"/>
                  </a:lnTo>
                  <a:lnTo>
                    <a:pt x="4" y="40"/>
                  </a:lnTo>
                  <a:lnTo>
                    <a:pt x="0" y="26"/>
                  </a:lnTo>
                  <a:lnTo>
                    <a:pt x="9" y="7"/>
                  </a:lnTo>
                  <a:lnTo>
                    <a:pt x="26" y="7"/>
                  </a:lnTo>
                  <a:lnTo>
                    <a:pt x="42" y="7"/>
                  </a:lnTo>
                  <a:lnTo>
                    <a:pt x="56" y="14"/>
                  </a:lnTo>
                  <a:lnTo>
                    <a:pt x="56" y="9"/>
                  </a:lnTo>
                  <a:lnTo>
                    <a:pt x="61" y="4"/>
                  </a:lnTo>
                  <a:lnTo>
                    <a:pt x="68" y="7"/>
                  </a:lnTo>
                  <a:lnTo>
                    <a:pt x="78" y="0"/>
                  </a:lnTo>
                  <a:lnTo>
                    <a:pt x="80" y="16"/>
                  </a:lnTo>
                  <a:lnTo>
                    <a:pt x="80" y="30"/>
                  </a:lnTo>
                  <a:lnTo>
                    <a:pt x="80" y="45"/>
                  </a:lnTo>
                  <a:lnTo>
                    <a:pt x="66" y="52"/>
                  </a:lnTo>
                  <a:lnTo>
                    <a:pt x="59" y="56"/>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71" name="Freeform 3885"/>
            <p:cNvSpPr>
              <a:spLocks/>
            </p:cNvSpPr>
            <p:nvPr/>
          </p:nvSpPr>
          <p:spPr bwMode="auto">
            <a:xfrm>
              <a:off x="5046" y="2349"/>
              <a:ext cx="3" cy="7"/>
            </a:xfrm>
            <a:custGeom>
              <a:avLst/>
              <a:gdLst>
                <a:gd name="T0" fmla="*/ 0 w 5"/>
                <a:gd name="T1" fmla="*/ 45860 h 5"/>
                <a:gd name="T2" fmla="*/ 0 w 5"/>
                <a:gd name="T3" fmla="*/ 17450 h 5"/>
                <a:gd name="T4" fmla="*/ 1 w 5"/>
                <a:gd name="T5" fmla="*/ 0 h 5"/>
                <a:gd name="T6" fmla="*/ 1 w 5"/>
                <a:gd name="T7" fmla="*/ 0 h 5"/>
                <a:gd name="T8" fmla="*/ 0 w 5"/>
                <a:gd name="T9" fmla="*/ 45860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0" y="5"/>
                  </a:moveTo>
                  <a:lnTo>
                    <a:pt x="0" y="2"/>
                  </a:lnTo>
                  <a:lnTo>
                    <a:pt x="2" y="0"/>
                  </a:lnTo>
                  <a:lnTo>
                    <a:pt x="5" y="0"/>
                  </a:lnTo>
                  <a:lnTo>
                    <a:pt x="0" y="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72" name="Freeform 3886"/>
            <p:cNvSpPr>
              <a:spLocks/>
            </p:cNvSpPr>
            <p:nvPr/>
          </p:nvSpPr>
          <p:spPr bwMode="auto">
            <a:xfrm>
              <a:off x="4479" y="2153"/>
              <a:ext cx="3" cy="5"/>
            </a:xfrm>
            <a:custGeom>
              <a:avLst/>
              <a:gdLst>
                <a:gd name="T0" fmla="*/ 138254 w 2"/>
                <a:gd name="T1" fmla="*/ 0 h 4"/>
                <a:gd name="T2" fmla="*/ 0 w 2"/>
                <a:gd name="T3" fmla="*/ 1736 h 4"/>
                <a:gd name="T4" fmla="*/ 0 w 2"/>
                <a:gd name="T5" fmla="*/ 1111 h 4"/>
                <a:gd name="T6" fmla="*/ 138254 w 2"/>
                <a:gd name="T7" fmla="*/ 0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2" y="0"/>
                  </a:moveTo>
                  <a:lnTo>
                    <a:pt x="0" y="4"/>
                  </a:lnTo>
                  <a:lnTo>
                    <a:pt x="0" y="2"/>
                  </a:lnTo>
                  <a:lnTo>
                    <a:pt x="2" y="0"/>
                  </a:lnTo>
                  <a:close/>
                </a:path>
              </a:pathLst>
            </a:custGeom>
            <a:solidFill>
              <a:srgbClr val="C0C0C0"/>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73" name="Freeform 3887"/>
            <p:cNvSpPr>
              <a:spLocks/>
            </p:cNvSpPr>
            <p:nvPr/>
          </p:nvSpPr>
          <p:spPr bwMode="auto">
            <a:xfrm>
              <a:off x="4246" y="2153"/>
              <a:ext cx="146" cy="188"/>
            </a:xfrm>
            <a:custGeom>
              <a:avLst/>
              <a:gdLst>
                <a:gd name="T0" fmla="*/ 1369 w 131"/>
                <a:gd name="T1" fmla="*/ 14942 h 151"/>
                <a:gd name="T2" fmla="*/ 1291 w 131"/>
                <a:gd name="T3" fmla="*/ 12095 h 151"/>
                <a:gd name="T4" fmla="*/ 1158 w 131"/>
                <a:gd name="T5" fmla="*/ 9639 h 151"/>
                <a:gd name="T6" fmla="*/ 989 w 131"/>
                <a:gd name="T7" fmla="*/ 10509 h 151"/>
                <a:gd name="T8" fmla="*/ 796 w 131"/>
                <a:gd name="T9" fmla="*/ 6508 h 151"/>
                <a:gd name="T10" fmla="*/ 702 w 131"/>
                <a:gd name="T11" fmla="*/ 4011 h 151"/>
                <a:gd name="T12" fmla="*/ 493 w 131"/>
                <a:gd name="T13" fmla="*/ 0 h 151"/>
                <a:gd name="T14" fmla="*/ 351 w 131"/>
                <a:gd name="T15" fmla="*/ 0 h 151"/>
                <a:gd name="T16" fmla="*/ 415 w 131"/>
                <a:gd name="T17" fmla="*/ 7742 h 151"/>
                <a:gd name="T18" fmla="*/ 315 w 131"/>
                <a:gd name="T19" fmla="*/ 6508 h 151"/>
                <a:gd name="T20" fmla="*/ 283 w 131"/>
                <a:gd name="T21" fmla="*/ 6128 h 151"/>
                <a:gd name="T22" fmla="*/ 140 w 131"/>
                <a:gd name="T23" fmla="*/ 10509 h 151"/>
                <a:gd name="T24" fmla="*/ 0 w 131"/>
                <a:gd name="T25" fmla="*/ 13084 h 151"/>
                <a:gd name="T26" fmla="*/ 140 w 131"/>
                <a:gd name="T27" fmla="*/ 14942 h 151"/>
                <a:gd name="T28" fmla="*/ 140 w 131"/>
                <a:gd name="T29" fmla="*/ 18334 h 151"/>
                <a:gd name="T30" fmla="*/ 351 w 131"/>
                <a:gd name="T31" fmla="*/ 18334 h 151"/>
                <a:gd name="T32" fmla="*/ 415 w 131"/>
                <a:gd name="T33" fmla="*/ 25252 h 151"/>
                <a:gd name="T34" fmla="*/ 415 w 131"/>
                <a:gd name="T35" fmla="*/ 32094 h 151"/>
                <a:gd name="T36" fmla="*/ 673 w 131"/>
                <a:gd name="T37" fmla="*/ 27754 h 151"/>
                <a:gd name="T38" fmla="*/ 836 w 131"/>
                <a:gd name="T39" fmla="*/ 29063 h 151"/>
                <a:gd name="T40" fmla="*/ 989 w 131"/>
                <a:gd name="T41" fmla="*/ 27754 h 151"/>
                <a:gd name="T42" fmla="*/ 1158 w 131"/>
                <a:gd name="T43" fmla="*/ 25778 h 151"/>
                <a:gd name="T44" fmla="*/ 1456 w 131"/>
                <a:gd name="T45" fmla="*/ 32094 h 151"/>
                <a:gd name="T46" fmla="*/ 1505 w 131"/>
                <a:gd name="T47" fmla="*/ 36577 h 151"/>
                <a:gd name="T48" fmla="*/ 1803 w 131"/>
                <a:gd name="T49" fmla="*/ 44053 h 151"/>
                <a:gd name="T50" fmla="*/ 1869 w 131"/>
                <a:gd name="T51" fmla="*/ 49749 h 151"/>
                <a:gd name="T52" fmla="*/ 1785 w 131"/>
                <a:gd name="T53" fmla="*/ 53564 h 151"/>
                <a:gd name="T54" fmla="*/ 2016 w 131"/>
                <a:gd name="T55" fmla="*/ 56089 h 151"/>
                <a:gd name="T56" fmla="*/ 2016 w 131"/>
                <a:gd name="T57" fmla="*/ 54392 h 151"/>
                <a:gd name="T58" fmla="*/ 2128 w 131"/>
                <a:gd name="T59" fmla="*/ 52534 h 151"/>
                <a:gd name="T60" fmla="*/ 2247 w 131"/>
                <a:gd name="T61" fmla="*/ 53564 h 151"/>
                <a:gd name="T62" fmla="*/ 2462 w 131"/>
                <a:gd name="T63" fmla="*/ 51018 h 151"/>
                <a:gd name="T64" fmla="*/ 2386 w 131"/>
                <a:gd name="T65" fmla="*/ 45195 h 151"/>
                <a:gd name="T66" fmla="*/ 2355 w 131"/>
                <a:gd name="T67" fmla="*/ 44053 h 151"/>
                <a:gd name="T68" fmla="*/ 2355 w 131"/>
                <a:gd name="T69" fmla="*/ 42195 h 151"/>
                <a:gd name="T70" fmla="*/ 2093 w 131"/>
                <a:gd name="T71" fmla="*/ 37578 h 151"/>
                <a:gd name="T72" fmla="*/ 1966 w 131"/>
                <a:gd name="T73" fmla="*/ 33027 h 151"/>
                <a:gd name="T74" fmla="*/ 1727 w 131"/>
                <a:gd name="T75" fmla="*/ 29063 h 151"/>
                <a:gd name="T76" fmla="*/ 1604 w 131"/>
                <a:gd name="T77" fmla="*/ 24464 h 151"/>
                <a:gd name="T78" fmla="*/ 1172 w 131"/>
                <a:gd name="T79" fmla="*/ 19471 h 151"/>
                <a:gd name="T80" fmla="*/ 1274 w 131"/>
                <a:gd name="T81" fmla="*/ 17561 h 151"/>
                <a:gd name="T82" fmla="*/ 1437 w 131"/>
                <a:gd name="T83" fmla="*/ 16290 h 151"/>
                <a:gd name="T84" fmla="*/ 1369 w 131"/>
                <a:gd name="T85" fmla="*/ 14942 h 1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1"/>
                <a:gd name="T130" fmla="*/ 0 h 151"/>
                <a:gd name="T131" fmla="*/ 131 w 131"/>
                <a:gd name="T132" fmla="*/ 151 h 1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1" h="151">
                  <a:moveTo>
                    <a:pt x="74" y="40"/>
                  </a:moveTo>
                  <a:lnTo>
                    <a:pt x="69" y="33"/>
                  </a:lnTo>
                  <a:lnTo>
                    <a:pt x="62" y="26"/>
                  </a:lnTo>
                  <a:lnTo>
                    <a:pt x="53" y="28"/>
                  </a:lnTo>
                  <a:lnTo>
                    <a:pt x="43" y="18"/>
                  </a:lnTo>
                  <a:lnTo>
                    <a:pt x="38" y="11"/>
                  </a:lnTo>
                  <a:lnTo>
                    <a:pt x="27" y="0"/>
                  </a:lnTo>
                  <a:lnTo>
                    <a:pt x="19" y="0"/>
                  </a:lnTo>
                  <a:lnTo>
                    <a:pt x="22" y="21"/>
                  </a:lnTo>
                  <a:lnTo>
                    <a:pt x="17" y="18"/>
                  </a:lnTo>
                  <a:lnTo>
                    <a:pt x="15" y="16"/>
                  </a:lnTo>
                  <a:lnTo>
                    <a:pt x="8" y="28"/>
                  </a:lnTo>
                  <a:lnTo>
                    <a:pt x="0" y="35"/>
                  </a:lnTo>
                  <a:lnTo>
                    <a:pt x="8" y="40"/>
                  </a:lnTo>
                  <a:lnTo>
                    <a:pt x="8" y="49"/>
                  </a:lnTo>
                  <a:lnTo>
                    <a:pt x="19" y="49"/>
                  </a:lnTo>
                  <a:lnTo>
                    <a:pt x="22" y="68"/>
                  </a:lnTo>
                  <a:lnTo>
                    <a:pt x="22" y="87"/>
                  </a:lnTo>
                  <a:lnTo>
                    <a:pt x="36" y="75"/>
                  </a:lnTo>
                  <a:lnTo>
                    <a:pt x="45" y="78"/>
                  </a:lnTo>
                  <a:lnTo>
                    <a:pt x="53" y="75"/>
                  </a:lnTo>
                  <a:lnTo>
                    <a:pt x="62" y="70"/>
                  </a:lnTo>
                  <a:lnTo>
                    <a:pt x="79" y="87"/>
                  </a:lnTo>
                  <a:lnTo>
                    <a:pt x="81" y="99"/>
                  </a:lnTo>
                  <a:lnTo>
                    <a:pt x="97" y="118"/>
                  </a:lnTo>
                  <a:lnTo>
                    <a:pt x="100" y="134"/>
                  </a:lnTo>
                  <a:lnTo>
                    <a:pt x="95" y="144"/>
                  </a:lnTo>
                  <a:lnTo>
                    <a:pt x="109" y="151"/>
                  </a:lnTo>
                  <a:lnTo>
                    <a:pt x="109" y="146"/>
                  </a:lnTo>
                  <a:lnTo>
                    <a:pt x="114" y="141"/>
                  </a:lnTo>
                  <a:lnTo>
                    <a:pt x="121" y="144"/>
                  </a:lnTo>
                  <a:lnTo>
                    <a:pt x="131" y="137"/>
                  </a:lnTo>
                  <a:lnTo>
                    <a:pt x="128" y="122"/>
                  </a:lnTo>
                  <a:lnTo>
                    <a:pt x="126" y="118"/>
                  </a:lnTo>
                  <a:lnTo>
                    <a:pt x="126" y="113"/>
                  </a:lnTo>
                  <a:lnTo>
                    <a:pt x="112" y="101"/>
                  </a:lnTo>
                  <a:lnTo>
                    <a:pt x="105" y="89"/>
                  </a:lnTo>
                  <a:lnTo>
                    <a:pt x="93" y="78"/>
                  </a:lnTo>
                  <a:lnTo>
                    <a:pt x="86" y="66"/>
                  </a:lnTo>
                  <a:lnTo>
                    <a:pt x="64" y="52"/>
                  </a:lnTo>
                  <a:lnTo>
                    <a:pt x="67" y="47"/>
                  </a:lnTo>
                  <a:lnTo>
                    <a:pt x="76" y="44"/>
                  </a:lnTo>
                  <a:lnTo>
                    <a:pt x="74" y="4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74" name="Freeform 3888"/>
            <p:cNvSpPr>
              <a:spLocks/>
            </p:cNvSpPr>
            <p:nvPr/>
          </p:nvSpPr>
          <p:spPr bwMode="auto">
            <a:xfrm>
              <a:off x="4108" y="2015"/>
              <a:ext cx="155" cy="407"/>
            </a:xfrm>
            <a:custGeom>
              <a:avLst/>
              <a:gdLst>
                <a:gd name="T0" fmla="*/ 1683 w 138"/>
                <a:gd name="T1" fmla="*/ 25871 h 329"/>
                <a:gd name="T2" fmla="*/ 1683 w 138"/>
                <a:gd name="T3" fmla="*/ 21409 h 329"/>
                <a:gd name="T4" fmla="*/ 1890 w 138"/>
                <a:gd name="T5" fmla="*/ 14751 h 329"/>
                <a:gd name="T6" fmla="*/ 1826 w 138"/>
                <a:gd name="T7" fmla="*/ 6230 h 329"/>
                <a:gd name="T8" fmla="*/ 1319 w 138"/>
                <a:gd name="T9" fmla="*/ 0 h 329"/>
                <a:gd name="T10" fmla="*/ 1289 w 138"/>
                <a:gd name="T11" fmla="*/ 5305 h 329"/>
                <a:gd name="T12" fmla="*/ 1289 w 138"/>
                <a:gd name="T13" fmla="*/ 8119 h 329"/>
                <a:gd name="T14" fmla="*/ 685 w 138"/>
                <a:gd name="T15" fmla="*/ 12824 h 329"/>
                <a:gd name="T16" fmla="*/ 631 w 138"/>
                <a:gd name="T17" fmla="*/ 19508 h 329"/>
                <a:gd name="T18" fmla="*/ 280 w 138"/>
                <a:gd name="T19" fmla="*/ 25871 h 329"/>
                <a:gd name="T20" fmla="*/ 222 w 138"/>
                <a:gd name="T21" fmla="*/ 37155 h 329"/>
                <a:gd name="T22" fmla="*/ 3 w 138"/>
                <a:gd name="T23" fmla="*/ 40532 h 329"/>
                <a:gd name="T24" fmla="*/ 222 w 138"/>
                <a:gd name="T25" fmla="*/ 46595 h 329"/>
                <a:gd name="T26" fmla="*/ 353 w 138"/>
                <a:gd name="T27" fmla="*/ 45964 h 329"/>
                <a:gd name="T28" fmla="*/ 445 w 138"/>
                <a:gd name="T29" fmla="*/ 48824 h 329"/>
                <a:gd name="T30" fmla="*/ 721 w 138"/>
                <a:gd name="T31" fmla="*/ 51408 h 329"/>
                <a:gd name="T32" fmla="*/ 721 w 138"/>
                <a:gd name="T33" fmla="*/ 54141 h 329"/>
                <a:gd name="T34" fmla="*/ 894 w 138"/>
                <a:gd name="T35" fmla="*/ 56240 h 329"/>
                <a:gd name="T36" fmla="*/ 1004 w 138"/>
                <a:gd name="T37" fmla="*/ 65977 h 329"/>
                <a:gd name="T38" fmla="*/ 1159 w 138"/>
                <a:gd name="T39" fmla="*/ 67370 h 329"/>
                <a:gd name="T40" fmla="*/ 1289 w 138"/>
                <a:gd name="T41" fmla="*/ 72189 h 329"/>
                <a:gd name="T42" fmla="*/ 1448 w 138"/>
                <a:gd name="T43" fmla="*/ 70342 h 329"/>
                <a:gd name="T44" fmla="*/ 1642 w 138"/>
                <a:gd name="T45" fmla="*/ 68715 h 329"/>
                <a:gd name="T46" fmla="*/ 1826 w 138"/>
                <a:gd name="T47" fmla="*/ 68153 h 329"/>
                <a:gd name="T48" fmla="*/ 2016 w 138"/>
                <a:gd name="T49" fmla="*/ 65977 h 329"/>
                <a:gd name="T50" fmla="*/ 2356 w 138"/>
                <a:gd name="T51" fmla="*/ 75608 h 329"/>
                <a:gd name="T52" fmla="*/ 2508 w 138"/>
                <a:gd name="T53" fmla="*/ 81991 h 329"/>
                <a:gd name="T54" fmla="*/ 2757 w 138"/>
                <a:gd name="T55" fmla="*/ 90448 h 329"/>
                <a:gd name="T56" fmla="*/ 2802 w 138"/>
                <a:gd name="T57" fmla="*/ 99002 h 329"/>
                <a:gd name="T58" fmla="*/ 2818 w 138"/>
                <a:gd name="T59" fmla="*/ 102314 h 329"/>
                <a:gd name="T60" fmla="*/ 3143 w 138"/>
                <a:gd name="T61" fmla="*/ 94619 h 329"/>
                <a:gd name="T62" fmla="*/ 2907 w 138"/>
                <a:gd name="T63" fmla="*/ 84311 h 329"/>
                <a:gd name="T64" fmla="*/ 2508 w 138"/>
                <a:gd name="T65" fmla="*/ 77757 h 329"/>
                <a:gd name="T66" fmla="*/ 2588 w 138"/>
                <a:gd name="T67" fmla="*/ 72189 h 329"/>
                <a:gd name="T68" fmla="*/ 2588 w 138"/>
                <a:gd name="T69" fmla="*/ 68153 h 329"/>
                <a:gd name="T70" fmla="*/ 1988 w 138"/>
                <a:gd name="T71" fmla="*/ 56240 h 329"/>
                <a:gd name="T72" fmla="*/ 2218 w 138"/>
                <a:gd name="T73" fmla="*/ 50141 h 329"/>
                <a:gd name="T74" fmla="*/ 2638 w 138"/>
                <a:gd name="T75" fmla="*/ 46595 h 329"/>
                <a:gd name="T76" fmla="*/ 3009 w 138"/>
                <a:gd name="T77" fmla="*/ 43765 h 329"/>
                <a:gd name="T78" fmla="*/ 3051 w 138"/>
                <a:gd name="T79" fmla="*/ 38336 h 329"/>
                <a:gd name="T80" fmla="*/ 2638 w 138"/>
                <a:gd name="T81" fmla="*/ 36296 h 329"/>
                <a:gd name="T82" fmla="*/ 2491 w 138"/>
                <a:gd name="T83" fmla="*/ 31218 h 329"/>
                <a:gd name="T84" fmla="*/ 2123 w 138"/>
                <a:gd name="T85" fmla="*/ 25871 h 3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8"/>
                <a:gd name="T130" fmla="*/ 0 h 329"/>
                <a:gd name="T131" fmla="*/ 138 w 138"/>
                <a:gd name="T132" fmla="*/ 329 h 32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8" h="329">
                  <a:moveTo>
                    <a:pt x="93" y="81"/>
                  </a:moveTo>
                  <a:lnTo>
                    <a:pt x="74" y="83"/>
                  </a:lnTo>
                  <a:lnTo>
                    <a:pt x="74" y="76"/>
                  </a:lnTo>
                  <a:lnTo>
                    <a:pt x="74" y="69"/>
                  </a:lnTo>
                  <a:lnTo>
                    <a:pt x="81" y="55"/>
                  </a:lnTo>
                  <a:lnTo>
                    <a:pt x="83" y="48"/>
                  </a:lnTo>
                  <a:lnTo>
                    <a:pt x="81" y="34"/>
                  </a:lnTo>
                  <a:lnTo>
                    <a:pt x="79" y="19"/>
                  </a:lnTo>
                  <a:lnTo>
                    <a:pt x="71" y="15"/>
                  </a:lnTo>
                  <a:lnTo>
                    <a:pt x="57" y="0"/>
                  </a:lnTo>
                  <a:lnTo>
                    <a:pt x="55" y="8"/>
                  </a:lnTo>
                  <a:lnTo>
                    <a:pt x="55" y="17"/>
                  </a:lnTo>
                  <a:lnTo>
                    <a:pt x="50" y="22"/>
                  </a:lnTo>
                  <a:lnTo>
                    <a:pt x="55" y="26"/>
                  </a:lnTo>
                  <a:lnTo>
                    <a:pt x="43" y="24"/>
                  </a:lnTo>
                  <a:lnTo>
                    <a:pt x="29" y="41"/>
                  </a:lnTo>
                  <a:lnTo>
                    <a:pt x="27" y="55"/>
                  </a:lnTo>
                  <a:lnTo>
                    <a:pt x="27" y="62"/>
                  </a:lnTo>
                  <a:lnTo>
                    <a:pt x="19" y="83"/>
                  </a:lnTo>
                  <a:lnTo>
                    <a:pt x="12" y="83"/>
                  </a:lnTo>
                  <a:lnTo>
                    <a:pt x="10" y="100"/>
                  </a:lnTo>
                  <a:lnTo>
                    <a:pt x="10" y="119"/>
                  </a:lnTo>
                  <a:lnTo>
                    <a:pt x="3" y="119"/>
                  </a:lnTo>
                  <a:lnTo>
                    <a:pt x="3" y="130"/>
                  </a:lnTo>
                  <a:lnTo>
                    <a:pt x="0" y="133"/>
                  </a:lnTo>
                  <a:lnTo>
                    <a:pt x="10" y="149"/>
                  </a:lnTo>
                  <a:lnTo>
                    <a:pt x="12" y="152"/>
                  </a:lnTo>
                  <a:lnTo>
                    <a:pt x="15" y="147"/>
                  </a:lnTo>
                  <a:lnTo>
                    <a:pt x="17" y="156"/>
                  </a:lnTo>
                  <a:lnTo>
                    <a:pt x="19" y="156"/>
                  </a:lnTo>
                  <a:lnTo>
                    <a:pt x="27" y="156"/>
                  </a:lnTo>
                  <a:lnTo>
                    <a:pt x="31" y="164"/>
                  </a:lnTo>
                  <a:lnTo>
                    <a:pt x="27" y="166"/>
                  </a:lnTo>
                  <a:lnTo>
                    <a:pt x="31" y="173"/>
                  </a:lnTo>
                  <a:lnTo>
                    <a:pt x="34" y="166"/>
                  </a:lnTo>
                  <a:lnTo>
                    <a:pt x="38" y="180"/>
                  </a:lnTo>
                  <a:lnTo>
                    <a:pt x="43" y="194"/>
                  </a:lnTo>
                  <a:lnTo>
                    <a:pt x="43" y="211"/>
                  </a:lnTo>
                  <a:lnTo>
                    <a:pt x="43" y="225"/>
                  </a:lnTo>
                  <a:lnTo>
                    <a:pt x="50" y="216"/>
                  </a:lnTo>
                  <a:lnTo>
                    <a:pt x="50" y="225"/>
                  </a:lnTo>
                  <a:lnTo>
                    <a:pt x="55" y="230"/>
                  </a:lnTo>
                  <a:lnTo>
                    <a:pt x="57" y="227"/>
                  </a:lnTo>
                  <a:lnTo>
                    <a:pt x="62" y="225"/>
                  </a:lnTo>
                  <a:lnTo>
                    <a:pt x="62" y="227"/>
                  </a:lnTo>
                  <a:lnTo>
                    <a:pt x="71" y="220"/>
                  </a:lnTo>
                  <a:lnTo>
                    <a:pt x="74" y="213"/>
                  </a:lnTo>
                  <a:lnTo>
                    <a:pt x="79" y="218"/>
                  </a:lnTo>
                  <a:lnTo>
                    <a:pt x="83" y="201"/>
                  </a:lnTo>
                  <a:lnTo>
                    <a:pt x="88" y="211"/>
                  </a:lnTo>
                  <a:lnTo>
                    <a:pt x="95" y="218"/>
                  </a:lnTo>
                  <a:lnTo>
                    <a:pt x="102" y="242"/>
                  </a:lnTo>
                  <a:lnTo>
                    <a:pt x="109" y="268"/>
                  </a:lnTo>
                  <a:lnTo>
                    <a:pt x="109" y="263"/>
                  </a:lnTo>
                  <a:lnTo>
                    <a:pt x="114" y="275"/>
                  </a:lnTo>
                  <a:lnTo>
                    <a:pt x="119" y="289"/>
                  </a:lnTo>
                  <a:lnTo>
                    <a:pt x="121" y="301"/>
                  </a:lnTo>
                  <a:lnTo>
                    <a:pt x="121" y="317"/>
                  </a:lnTo>
                  <a:lnTo>
                    <a:pt x="121" y="329"/>
                  </a:lnTo>
                  <a:lnTo>
                    <a:pt x="123" y="327"/>
                  </a:lnTo>
                  <a:lnTo>
                    <a:pt x="131" y="315"/>
                  </a:lnTo>
                  <a:lnTo>
                    <a:pt x="135" y="303"/>
                  </a:lnTo>
                  <a:lnTo>
                    <a:pt x="131" y="287"/>
                  </a:lnTo>
                  <a:lnTo>
                    <a:pt x="126" y="270"/>
                  </a:lnTo>
                  <a:lnTo>
                    <a:pt x="119" y="261"/>
                  </a:lnTo>
                  <a:lnTo>
                    <a:pt x="109" y="249"/>
                  </a:lnTo>
                  <a:lnTo>
                    <a:pt x="109" y="237"/>
                  </a:lnTo>
                  <a:lnTo>
                    <a:pt x="112" y="230"/>
                  </a:lnTo>
                  <a:lnTo>
                    <a:pt x="116" y="220"/>
                  </a:lnTo>
                  <a:lnTo>
                    <a:pt x="112" y="218"/>
                  </a:lnTo>
                  <a:lnTo>
                    <a:pt x="97" y="199"/>
                  </a:lnTo>
                  <a:lnTo>
                    <a:pt x="86" y="180"/>
                  </a:lnTo>
                  <a:lnTo>
                    <a:pt x="90" y="180"/>
                  </a:lnTo>
                  <a:lnTo>
                    <a:pt x="95" y="161"/>
                  </a:lnTo>
                  <a:lnTo>
                    <a:pt x="109" y="159"/>
                  </a:lnTo>
                  <a:lnTo>
                    <a:pt x="114" y="149"/>
                  </a:lnTo>
                  <a:lnTo>
                    <a:pt x="123" y="147"/>
                  </a:lnTo>
                  <a:lnTo>
                    <a:pt x="131" y="140"/>
                  </a:lnTo>
                  <a:lnTo>
                    <a:pt x="138" y="128"/>
                  </a:lnTo>
                  <a:lnTo>
                    <a:pt x="133" y="123"/>
                  </a:lnTo>
                  <a:lnTo>
                    <a:pt x="121" y="128"/>
                  </a:lnTo>
                  <a:lnTo>
                    <a:pt x="114" y="116"/>
                  </a:lnTo>
                  <a:lnTo>
                    <a:pt x="107" y="114"/>
                  </a:lnTo>
                  <a:lnTo>
                    <a:pt x="107" y="100"/>
                  </a:lnTo>
                  <a:lnTo>
                    <a:pt x="97" y="95"/>
                  </a:lnTo>
                  <a:lnTo>
                    <a:pt x="93" y="83"/>
                  </a:lnTo>
                  <a:lnTo>
                    <a:pt x="93" y="81"/>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75" name="Freeform 3889"/>
            <p:cNvSpPr>
              <a:spLocks/>
            </p:cNvSpPr>
            <p:nvPr/>
          </p:nvSpPr>
          <p:spPr bwMode="auto">
            <a:xfrm>
              <a:off x="4603" y="2235"/>
              <a:ext cx="85" cy="135"/>
            </a:xfrm>
            <a:custGeom>
              <a:avLst/>
              <a:gdLst>
                <a:gd name="T0" fmla="*/ 294 w 76"/>
                <a:gd name="T1" fmla="*/ 21798 h 109"/>
                <a:gd name="T2" fmla="*/ 294 w 76"/>
                <a:gd name="T3" fmla="*/ 24071 h 109"/>
                <a:gd name="T4" fmla="*/ 2 w 76"/>
                <a:gd name="T5" fmla="*/ 17767 h 109"/>
                <a:gd name="T6" fmla="*/ 0 w 76"/>
                <a:gd name="T7" fmla="*/ 14345 h 109"/>
                <a:gd name="T8" fmla="*/ 169 w 76"/>
                <a:gd name="T9" fmla="*/ 14345 h 109"/>
                <a:gd name="T10" fmla="*/ 135 w 76"/>
                <a:gd name="T11" fmla="*/ 8475 h 109"/>
                <a:gd name="T12" fmla="*/ 108 w 76"/>
                <a:gd name="T13" fmla="*/ 2908 h 109"/>
                <a:gd name="T14" fmla="*/ 135 w 76"/>
                <a:gd name="T15" fmla="*/ 0 h 109"/>
                <a:gd name="T16" fmla="*/ 577 w 76"/>
                <a:gd name="T17" fmla="*/ 1236 h 109"/>
                <a:gd name="T18" fmla="*/ 645 w 76"/>
                <a:gd name="T19" fmla="*/ 2908 h 109"/>
                <a:gd name="T20" fmla="*/ 721 w 76"/>
                <a:gd name="T21" fmla="*/ 7358 h 109"/>
                <a:gd name="T22" fmla="*/ 782 w 76"/>
                <a:gd name="T23" fmla="*/ 10801 h 109"/>
                <a:gd name="T24" fmla="*/ 688 w 76"/>
                <a:gd name="T25" fmla="*/ 14345 h 109"/>
                <a:gd name="T26" fmla="*/ 577 w 76"/>
                <a:gd name="T27" fmla="*/ 16590 h 109"/>
                <a:gd name="T28" fmla="*/ 577 w 76"/>
                <a:gd name="T29" fmla="*/ 20547 h 109"/>
                <a:gd name="T30" fmla="*/ 782 w 76"/>
                <a:gd name="T31" fmla="*/ 26976 h 109"/>
                <a:gd name="T32" fmla="*/ 870 w 76"/>
                <a:gd name="T33" fmla="*/ 26976 h 109"/>
                <a:gd name="T34" fmla="*/ 870 w 76"/>
                <a:gd name="T35" fmla="*/ 25827 h 109"/>
                <a:gd name="T36" fmla="*/ 1078 w 76"/>
                <a:gd name="T37" fmla="*/ 25827 h 109"/>
                <a:gd name="T38" fmla="*/ 1217 w 76"/>
                <a:gd name="T39" fmla="*/ 28146 h 109"/>
                <a:gd name="T40" fmla="*/ 1256 w 76"/>
                <a:gd name="T41" fmla="*/ 26976 h 109"/>
                <a:gd name="T42" fmla="*/ 1405 w 76"/>
                <a:gd name="T43" fmla="*/ 28828 h 109"/>
                <a:gd name="T44" fmla="*/ 1345 w 76"/>
                <a:gd name="T45" fmla="*/ 29722 h 109"/>
                <a:gd name="T46" fmla="*/ 1443 w 76"/>
                <a:gd name="T47" fmla="*/ 31988 h 109"/>
                <a:gd name="T48" fmla="*/ 1571 w 76"/>
                <a:gd name="T49" fmla="*/ 32661 h 109"/>
                <a:gd name="T50" fmla="*/ 1443 w 76"/>
                <a:gd name="T51" fmla="*/ 35110 h 109"/>
                <a:gd name="T52" fmla="*/ 1443 w 76"/>
                <a:gd name="T53" fmla="*/ 33438 h 109"/>
                <a:gd name="T54" fmla="*/ 1256 w 76"/>
                <a:gd name="T55" fmla="*/ 31988 h 109"/>
                <a:gd name="T56" fmla="*/ 1095 w 76"/>
                <a:gd name="T57" fmla="*/ 28828 h 109"/>
                <a:gd name="T58" fmla="*/ 973 w 76"/>
                <a:gd name="T59" fmla="*/ 28146 h 109"/>
                <a:gd name="T60" fmla="*/ 1012 w 76"/>
                <a:gd name="T61" fmla="*/ 31988 h 109"/>
                <a:gd name="T62" fmla="*/ 688 w 76"/>
                <a:gd name="T63" fmla="*/ 27254 h 109"/>
                <a:gd name="T64" fmla="*/ 462 w 76"/>
                <a:gd name="T65" fmla="*/ 28828 h 109"/>
                <a:gd name="T66" fmla="*/ 369 w 76"/>
                <a:gd name="T67" fmla="*/ 28146 h 109"/>
                <a:gd name="T68" fmla="*/ 369 w 76"/>
                <a:gd name="T69" fmla="*/ 25415 h 109"/>
                <a:gd name="T70" fmla="*/ 413 w 76"/>
                <a:gd name="T71" fmla="*/ 22888 h 109"/>
                <a:gd name="T72" fmla="*/ 294 w 76"/>
                <a:gd name="T73" fmla="*/ 21798 h 1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6"/>
                <a:gd name="T112" fmla="*/ 0 h 109"/>
                <a:gd name="T113" fmla="*/ 76 w 76"/>
                <a:gd name="T114" fmla="*/ 109 h 10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6" h="109">
                  <a:moveTo>
                    <a:pt x="14" y="68"/>
                  </a:moveTo>
                  <a:lnTo>
                    <a:pt x="14" y="75"/>
                  </a:lnTo>
                  <a:lnTo>
                    <a:pt x="2" y="56"/>
                  </a:lnTo>
                  <a:lnTo>
                    <a:pt x="0" y="45"/>
                  </a:lnTo>
                  <a:lnTo>
                    <a:pt x="9" y="45"/>
                  </a:lnTo>
                  <a:lnTo>
                    <a:pt x="7" y="26"/>
                  </a:lnTo>
                  <a:lnTo>
                    <a:pt x="5" y="9"/>
                  </a:lnTo>
                  <a:lnTo>
                    <a:pt x="7" y="0"/>
                  </a:lnTo>
                  <a:lnTo>
                    <a:pt x="28" y="4"/>
                  </a:lnTo>
                  <a:lnTo>
                    <a:pt x="31" y="9"/>
                  </a:lnTo>
                  <a:lnTo>
                    <a:pt x="35" y="23"/>
                  </a:lnTo>
                  <a:lnTo>
                    <a:pt x="38" y="33"/>
                  </a:lnTo>
                  <a:lnTo>
                    <a:pt x="33" y="45"/>
                  </a:lnTo>
                  <a:lnTo>
                    <a:pt x="28" y="52"/>
                  </a:lnTo>
                  <a:lnTo>
                    <a:pt x="28" y="64"/>
                  </a:lnTo>
                  <a:lnTo>
                    <a:pt x="38" y="83"/>
                  </a:lnTo>
                  <a:lnTo>
                    <a:pt x="42" y="83"/>
                  </a:lnTo>
                  <a:lnTo>
                    <a:pt x="42" y="80"/>
                  </a:lnTo>
                  <a:lnTo>
                    <a:pt x="52" y="80"/>
                  </a:lnTo>
                  <a:lnTo>
                    <a:pt x="59" y="87"/>
                  </a:lnTo>
                  <a:lnTo>
                    <a:pt x="61" y="83"/>
                  </a:lnTo>
                  <a:lnTo>
                    <a:pt x="68" y="90"/>
                  </a:lnTo>
                  <a:lnTo>
                    <a:pt x="64" y="92"/>
                  </a:lnTo>
                  <a:lnTo>
                    <a:pt x="71" y="99"/>
                  </a:lnTo>
                  <a:lnTo>
                    <a:pt x="76" y="101"/>
                  </a:lnTo>
                  <a:lnTo>
                    <a:pt x="71" y="109"/>
                  </a:lnTo>
                  <a:lnTo>
                    <a:pt x="71" y="104"/>
                  </a:lnTo>
                  <a:lnTo>
                    <a:pt x="61" y="99"/>
                  </a:lnTo>
                  <a:lnTo>
                    <a:pt x="54" y="90"/>
                  </a:lnTo>
                  <a:lnTo>
                    <a:pt x="47" y="87"/>
                  </a:lnTo>
                  <a:lnTo>
                    <a:pt x="50" y="99"/>
                  </a:lnTo>
                  <a:lnTo>
                    <a:pt x="33" y="85"/>
                  </a:lnTo>
                  <a:lnTo>
                    <a:pt x="23" y="90"/>
                  </a:lnTo>
                  <a:lnTo>
                    <a:pt x="19" y="87"/>
                  </a:lnTo>
                  <a:lnTo>
                    <a:pt x="19" y="78"/>
                  </a:lnTo>
                  <a:lnTo>
                    <a:pt x="21" y="71"/>
                  </a:lnTo>
                  <a:lnTo>
                    <a:pt x="14" y="68"/>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76" name="Freeform 3890"/>
            <p:cNvSpPr>
              <a:spLocks/>
            </p:cNvSpPr>
            <p:nvPr/>
          </p:nvSpPr>
          <p:spPr bwMode="auto">
            <a:xfrm>
              <a:off x="4660" y="2434"/>
              <a:ext cx="80" cy="91"/>
            </a:xfrm>
            <a:custGeom>
              <a:avLst/>
              <a:gdLst>
                <a:gd name="T0" fmla="*/ 651 w 73"/>
                <a:gd name="T1" fmla="*/ 27891 h 73"/>
                <a:gd name="T2" fmla="*/ 647 w 73"/>
                <a:gd name="T3" fmla="*/ 25228 h 73"/>
                <a:gd name="T4" fmla="*/ 613 w 73"/>
                <a:gd name="T5" fmla="*/ 26293 h 73"/>
                <a:gd name="T6" fmla="*/ 387 w 73"/>
                <a:gd name="T7" fmla="*/ 21425 h 73"/>
                <a:gd name="T8" fmla="*/ 411 w 73"/>
                <a:gd name="T9" fmla="*/ 16037 h 73"/>
                <a:gd name="T10" fmla="*/ 340 w 73"/>
                <a:gd name="T11" fmla="*/ 12792 h 73"/>
                <a:gd name="T12" fmla="*/ 268 w 73"/>
                <a:gd name="T13" fmla="*/ 14099 h 73"/>
                <a:gd name="T14" fmla="*/ 214 w 73"/>
                <a:gd name="T15" fmla="*/ 14099 h 73"/>
                <a:gd name="T16" fmla="*/ 195 w 73"/>
                <a:gd name="T17" fmla="*/ 15353 h 73"/>
                <a:gd name="T18" fmla="*/ 123 w 73"/>
                <a:gd name="T19" fmla="*/ 12792 h 73"/>
                <a:gd name="T20" fmla="*/ 4 w 73"/>
                <a:gd name="T21" fmla="*/ 17010 h 73"/>
                <a:gd name="T22" fmla="*/ 0 w 73"/>
                <a:gd name="T23" fmla="*/ 18719 h 73"/>
                <a:gd name="T24" fmla="*/ 2 w 73"/>
                <a:gd name="T25" fmla="*/ 13645 h 73"/>
                <a:gd name="T26" fmla="*/ 195 w 73"/>
                <a:gd name="T27" fmla="*/ 9880 h 73"/>
                <a:gd name="T28" fmla="*/ 268 w 73"/>
                <a:gd name="T29" fmla="*/ 6641 h 73"/>
                <a:gd name="T30" fmla="*/ 340 w 73"/>
                <a:gd name="T31" fmla="*/ 10946 h 73"/>
                <a:gd name="T32" fmla="*/ 411 w 73"/>
                <a:gd name="T33" fmla="*/ 9880 h 73"/>
                <a:gd name="T34" fmla="*/ 481 w 73"/>
                <a:gd name="T35" fmla="*/ 7926 h 73"/>
                <a:gd name="T36" fmla="*/ 493 w 73"/>
                <a:gd name="T37" fmla="*/ 5100 h 73"/>
                <a:gd name="T38" fmla="*/ 590 w 73"/>
                <a:gd name="T39" fmla="*/ 5100 h 73"/>
                <a:gd name="T40" fmla="*/ 613 w 73"/>
                <a:gd name="T41" fmla="*/ 5100 h 73"/>
                <a:gd name="T42" fmla="*/ 613 w 73"/>
                <a:gd name="T43" fmla="*/ 0 h 73"/>
                <a:gd name="T44" fmla="*/ 755 w 73"/>
                <a:gd name="T45" fmla="*/ 2633 h 73"/>
                <a:gd name="T46" fmla="*/ 779 w 73"/>
                <a:gd name="T47" fmla="*/ 7926 h 73"/>
                <a:gd name="T48" fmla="*/ 856 w 73"/>
                <a:gd name="T49" fmla="*/ 16037 h 73"/>
                <a:gd name="T50" fmla="*/ 807 w 73"/>
                <a:gd name="T51" fmla="*/ 19991 h 73"/>
                <a:gd name="T52" fmla="*/ 807 w 73"/>
                <a:gd name="T53" fmla="*/ 22720 h 73"/>
                <a:gd name="T54" fmla="*/ 713 w 73"/>
                <a:gd name="T55" fmla="*/ 17010 h 73"/>
                <a:gd name="T56" fmla="*/ 647 w 73"/>
                <a:gd name="T57" fmla="*/ 18719 h 73"/>
                <a:gd name="T58" fmla="*/ 709 w 73"/>
                <a:gd name="T59" fmla="*/ 22720 h 73"/>
                <a:gd name="T60" fmla="*/ 651 w 73"/>
                <a:gd name="T61" fmla="*/ 27891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3"/>
                <a:gd name="T94" fmla="*/ 0 h 73"/>
                <a:gd name="T95" fmla="*/ 73 w 73"/>
                <a:gd name="T96" fmla="*/ 73 h 7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3" h="73">
                  <a:moveTo>
                    <a:pt x="56" y="73"/>
                  </a:moveTo>
                  <a:lnTo>
                    <a:pt x="54" y="66"/>
                  </a:lnTo>
                  <a:lnTo>
                    <a:pt x="52" y="68"/>
                  </a:lnTo>
                  <a:lnTo>
                    <a:pt x="33" y="56"/>
                  </a:lnTo>
                  <a:lnTo>
                    <a:pt x="35" y="42"/>
                  </a:lnTo>
                  <a:lnTo>
                    <a:pt x="28" y="33"/>
                  </a:lnTo>
                  <a:lnTo>
                    <a:pt x="23" y="37"/>
                  </a:lnTo>
                  <a:lnTo>
                    <a:pt x="18" y="37"/>
                  </a:lnTo>
                  <a:lnTo>
                    <a:pt x="16" y="40"/>
                  </a:lnTo>
                  <a:lnTo>
                    <a:pt x="11" y="33"/>
                  </a:lnTo>
                  <a:lnTo>
                    <a:pt x="4" y="44"/>
                  </a:lnTo>
                  <a:lnTo>
                    <a:pt x="0" y="49"/>
                  </a:lnTo>
                  <a:lnTo>
                    <a:pt x="2" y="35"/>
                  </a:lnTo>
                  <a:lnTo>
                    <a:pt x="16" y="26"/>
                  </a:lnTo>
                  <a:lnTo>
                    <a:pt x="23" y="18"/>
                  </a:lnTo>
                  <a:lnTo>
                    <a:pt x="28" y="28"/>
                  </a:lnTo>
                  <a:lnTo>
                    <a:pt x="35" y="26"/>
                  </a:lnTo>
                  <a:lnTo>
                    <a:pt x="40" y="21"/>
                  </a:lnTo>
                  <a:lnTo>
                    <a:pt x="42" y="14"/>
                  </a:lnTo>
                  <a:lnTo>
                    <a:pt x="49" y="14"/>
                  </a:lnTo>
                  <a:lnTo>
                    <a:pt x="52" y="14"/>
                  </a:lnTo>
                  <a:lnTo>
                    <a:pt x="52" y="0"/>
                  </a:lnTo>
                  <a:lnTo>
                    <a:pt x="63" y="7"/>
                  </a:lnTo>
                  <a:lnTo>
                    <a:pt x="66" y="21"/>
                  </a:lnTo>
                  <a:lnTo>
                    <a:pt x="73" y="42"/>
                  </a:lnTo>
                  <a:lnTo>
                    <a:pt x="68" y="52"/>
                  </a:lnTo>
                  <a:lnTo>
                    <a:pt x="68" y="59"/>
                  </a:lnTo>
                  <a:lnTo>
                    <a:pt x="61" y="44"/>
                  </a:lnTo>
                  <a:lnTo>
                    <a:pt x="54" y="49"/>
                  </a:lnTo>
                  <a:lnTo>
                    <a:pt x="59" y="59"/>
                  </a:lnTo>
                  <a:lnTo>
                    <a:pt x="56" y="7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77" name="Freeform 3891"/>
            <p:cNvSpPr>
              <a:spLocks/>
            </p:cNvSpPr>
            <p:nvPr/>
          </p:nvSpPr>
          <p:spPr bwMode="auto">
            <a:xfrm>
              <a:off x="4663" y="2408"/>
              <a:ext cx="16" cy="38"/>
            </a:xfrm>
            <a:custGeom>
              <a:avLst/>
              <a:gdLst>
                <a:gd name="T0" fmla="*/ 514 w 14"/>
                <a:gd name="T1" fmla="*/ 0 h 31"/>
                <a:gd name="T2" fmla="*/ 450 w 14"/>
                <a:gd name="T3" fmla="*/ 5758 h 31"/>
                <a:gd name="T4" fmla="*/ 450 w 14"/>
                <a:gd name="T5" fmla="*/ 7681 h 31"/>
                <a:gd name="T6" fmla="*/ 0 w 14"/>
                <a:gd name="T7" fmla="*/ 5365 h 31"/>
                <a:gd name="T8" fmla="*/ 3 w 14"/>
                <a:gd name="T9" fmla="*/ 4231 h 31"/>
                <a:gd name="T10" fmla="*/ 243 w 14"/>
                <a:gd name="T11" fmla="*/ 0 h 31"/>
                <a:gd name="T12" fmla="*/ 514 w 14"/>
                <a:gd name="T13" fmla="*/ 0 h 31"/>
                <a:gd name="T14" fmla="*/ 0 60000 65536"/>
                <a:gd name="T15" fmla="*/ 0 60000 65536"/>
                <a:gd name="T16" fmla="*/ 0 60000 65536"/>
                <a:gd name="T17" fmla="*/ 0 60000 65536"/>
                <a:gd name="T18" fmla="*/ 0 60000 65536"/>
                <a:gd name="T19" fmla="*/ 0 60000 65536"/>
                <a:gd name="T20" fmla="*/ 0 60000 65536"/>
                <a:gd name="T21" fmla="*/ 0 w 14"/>
                <a:gd name="T22" fmla="*/ 0 h 31"/>
                <a:gd name="T23" fmla="*/ 14 w 1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1">
                  <a:moveTo>
                    <a:pt x="14" y="0"/>
                  </a:moveTo>
                  <a:lnTo>
                    <a:pt x="12" y="24"/>
                  </a:lnTo>
                  <a:lnTo>
                    <a:pt x="12" y="31"/>
                  </a:lnTo>
                  <a:lnTo>
                    <a:pt x="0" y="22"/>
                  </a:lnTo>
                  <a:lnTo>
                    <a:pt x="3" y="17"/>
                  </a:lnTo>
                  <a:lnTo>
                    <a:pt x="7" y="0"/>
                  </a:lnTo>
                  <a:lnTo>
                    <a:pt x="14"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78" name="Freeform 3892"/>
            <p:cNvSpPr>
              <a:spLocks/>
            </p:cNvSpPr>
            <p:nvPr/>
          </p:nvSpPr>
          <p:spPr bwMode="auto">
            <a:xfrm>
              <a:off x="4691" y="2370"/>
              <a:ext cx="28" cy="35"/>
            </a:xfrm>
            <a:custGeom>
              <a:avLst/>
              <a:gdLst>
                <a:gd name="T0" fmla="*/ 140 w 26"/>
                <a:gd name="T1" fmla="*/ 10838 h 28"/>
                <a:gd name="T2" fmla="*/ 84 w 26"/>
                <a:gd name="T3" fmla="*/ 7701 h 28"/>
                <a:gd name="T4" fmla="*/ 0 w 26"/>
                <a:gd name="T5" fmla="*/ 1111 h 28"/>
                <a:gd name="T6" fmla="*/ 97 w 26"/>
                <a:gd name="T7" fmla="*/ 0 h 28"/>
                <a:gd name="T8" fmla="*/ 140 w 26"/>
                <a:gd name="T9" fmla="*/ 4929 h 28"/>
                <a:gd name="T10" fmla="*/ 190 w 26"/>
                <a:gd name="T11" fmla="*/ 11735 h 28"/>
                <a:gd name="T12" fmla="*/ 140 w 26"/>
                <a:gd name="T13" fmla="*/ 10838 h 28"/>
                <a:gd name="T14" fmla="*/ 0 60000 65536"/>
                <a:gd name="T15" fmla="*/ 0 60000 65536"/>
                <a:gd name="T16" fmla="*/ 0 60000 65536"/>
                <a:gd name="T17" fmla="*/ 0 60000 65536"/>
                <a:gd name="T18" fmla="*/ 0 60000 65536"/>
                <a:gd name="T19" fmla="*/ 0 60000 65536"/>
                <a:gd name="T20" fmla="*/ 0 60000 65536"/>
                <a:gd name="T21" fmla="*/ 0 w 26"/>
                <a:gd name="T22" fmla="*/ 0 h 28"/>
                <a:gd name="T23" fmla="*/ 26 w 26"/>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8">
                  <a:moveTo>
                    <a:pt x="19" y="26"/>
                  </a:moveTo>
                  <a:lnTo>
                    <a:pt x="12" y="18"/>
                  </a:lnTo>
                  <a:lnTo>
                    <a:pt x="0" y="2"/>
                  </a:lnTo>
                  <a:lnTo>
                    <a:pt x="14" y="0"/>
                  </a:lnTo>
                  <a:lnTo>
                    <a:pt x="19" y="11"/>
                  </a:lnTo>
                  <a:lnTo>
                    <a:pt x="26" y="28"/>
                  </a:lnTo>
                  <a:lnTo>
                    <a:pt x="19" y="26"/>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79" name="Freeform 3893"/>
            <p:cNvSpPr>
              <a:spLocks/>
            </p:cNvSpPr>
            <p:nvPr/>
          </p:nvSpPr>
          <p:spPr bwMode="auto">
            <a:xfrm>
              <a:off x="4651" y="2387"/>
              <a:ext cx="20" cy="29"/>
            </a:xfrm>
            <a:custGeom>
              <a:avLst/>
              <a:gdLst>
                <a:gd name="T0" fmla="*/ 71 w 19"/>
                <a:gd name="T1" fmla="*/ 2034 h 23"/>
                <a:gd name="T2" fmla="*/ 3 w 19"/>
                <a:gd name="T3" fmla="*/ 0 h 23"/>
                <a:gd name="T4" fmla="*/ 0 w 19"/>
                <a:gd name="T5" fmla="*/ 0 h 23"/>
                <a:gd name="T6" fmla="*/ 5 w 19"/>
                <a:gd name="T7" fmla="*/ 12176 h 23"/>
                <a:gd name="T8" fmla="*/ 71 w 19"/>
                <a:gd name="T9" fmla="*/ 3820 h 23"/>
                <a:gd name="T10" fmla="*/ 71 w 19"/>
                <a:gd name="T11" fmla="*/ 2034 h 23"/>
                <a:gd name="T12" fmla="*/ 0 60000 65536"/>
                <a:gd name="T13" fmla="*/ 0 60000 65536"/>
                <a:gd name="T14" fmla="*/ 0 60000 65536"/>
                <a:gd name="T15" fmla="*/ 0 60000 65536"/>
                <a:gd name="T16" fmla="*/ 0 60000 65536"/>
                <a:gd name="T17" fmla="*/ 0 60000 65536"/>
                <a:gd name="T18" fmla="*/ 0 w 19"/>
                <a:gd name="T19" fmla="*/ 0 h 23"/>
                <a:gd name="T20" fmla="*/ 19 w 19"/>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9" h="23">
                  <a:moveTo>
                    <a:pt x="19" y="4"/>
                  </a:moveTo>
                  <a:lnTo>
                    <a:pt x="3" y="0"/>
                  </a:lnTo>
                  <a:lnTo>
                    <a:pt x="0" y="0"/>
                  </a:lnTo>
                  <a:lnTo>
                    <a:pt x="5" y="23"/>
                  </a:lnTo>
                  <a:lnTo>
                    <a:pt x="19" y="7"/>
                  </a:lnTo>
                  <a:lnTo>
                    <a:pt x="19" y="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80" name="Freeform 3894"/>
            <p:cNvSpPr>
              <a:spLocks/>
            </p:cNvSpPr>
            <p:nvPr/>
          </p:nvSpPr>
          <p:spPr bwMode="auto">
            <a:xfrm>
              <a:off x="4575" y="2399"/>
              <a:ext cx="39" cy="62"/>
            </a:xfrm>
            <a:custGeom>
              <a:avLst/>
              <a:gdLst>
                <a:gd name="T0" fmla="*/ 640 w 35"/>
                <a:gd name="T1" fmla="*/ 4561 h 50"/>
                <a:gd name="T2" fmla="*/ 391 w 35"/>
                <a:gd name="T3" fmla="*/ 9848 h 50"/>
                <a:gd name="T4" fmla="*/ 216 w 35"/>
                <a:gd name="T5" fmla="*/ 12474 h 50"/>
                <a:gd name="T6" fmla="*/ 0 w 35"/>
                <a:gd name="T7" fmla="*/ 16580 h 50"/>
                <a:gd name="T8" fmla="*/ 0 w 35"/>
                <a:gd name="T9" fmla="*/ 15468 h 50"/>
                <a:gd name="T10" fmla="*/ 216 w 35"/>
                <a:gd name="T11" fmla="*/ 10996 h 50"/>
                <a:gd name="T12" fmla="*/ 436 w 35"/>
                <a:gd name="T13" fmla="*/ 6494 h 50"/>
                <a:gd name="T14" fmla="*/ 515 w 35"/>
                <a:gd name="T15" fmla="*/ 2392 h 50"/>
                <a:gd name="T16" fmla="*/ 574 w 35"/>
                <a:gd name="T17" fmla="*/ 0 h 50"/>
                <a:gd name="T18" fmla="*/ 640 w 35"/>
                <a:gd name="T19" fmla="*/ 4561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50"/>
                <a:gd name="T32" fmla="*/ 35 w 35"/>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50">
                  <a:moveTo>
                    <a:pt x="35" y="14"/>
                  </a:moveTo>
                  <a:lnTo>
                    <a:pt x="21" y="29"/>
                  </a:lnTo>
                  <a:lnTo>
                    <a:pt x="12" y="38"/>
                  </a:lnTo>
                  <a:lnTo>
                    <a:pt x="0" y="50"/>
                  </a:lnTo>
                  <a:lnTo>
                    <a:pt x="0" y="47"/>
                  </a:lnTo>
                  <a:lnTo>
                    <a:pt x="12" y="33"/>
                  </a:lnTo>
                  <a:lnTo>
                    <a:pt x="23" y="19"/>
                  </a:lnTo>
                  <a:lnTo>
                    <a:pt x="28" y="7"/>
                  </a:lnTo>
                  <a:lnTo>
                    <a:pt x="31" y="0"/>
                  </a:lnTo>
                  <a:lnTo>
                    <a:pt x="35" y="1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81" name="Freeform 3895"/>
            <p:cNvSpPr>
              <a:spLocks/>
            </p:cNvSpPr>
            <p:nvPr/>
          </p:nvSpPr>
          <p:spPr bwMode="auto">
            <a:xfrm>
              <a:off x="4620" y="2352"/>
              <a:ext cx="21" cy="27"/>
            </a:xfrm>
            <a:custGeom>
              <a:avLst/>
              <a:gdLst>
                <a:gd name="T0" fmla="*/ 281 w 19"/>
                <a:gd name="T1" fmla="*/ 3695 h 22"/>
                <a:gd name="T2" fmla="*/ 254 w 19"/>
                <a:gd name="T3" fmla="*/ 5566 h 22"/>
                <a:gd name="T4" fmla="*/ 103 w 19"/>
                <a:gd name="T5" fmla="*/ 2453 h 22"/>
                <a:gd name="T6" fmla="*/ 0 w 19"/>
                <a:gd name="T7" fmla="*/ 0 h 22"/>
                <a:gd name="T8" fmla="*/ 254 w 19"/>
                <a:gd name="T9" fmla="*/ 0 h 22"/>
                <a:gd name="T10" fmla="*/ 281 w 19"/>
                <a:gd name="T11" fmla="*/ 3695 h 22"/>
                <a:gd name="T12" fmla="*/ 0 60000 65536"/>
                <a:gd name="T13" fmla="*/ 0 60000 65536"/>
                <a:gd name="T14" fmla="*/ 0 60000 65536"/>
                <a:gd name="T15" fmla="*/ 0 60000 65536"/>
                <a:gd name="T16" fmla="*/ 0 60000 65536"/>
                <a:gd name="T17" fmla="*/ 0 60000 65536"/>
                <a:gd name="T18" fmla="*/ 0 w 19"/>
                <a:gd name="T19" fmla="*/ 0 h 22"/>
                <a:gd name="T20" fmla="*/ 19 w 19"/>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9" h="22">
                  <a:moveTo>
                    <a:pt x="19" y="15"/>
                  </a:moveTo>
                  <a:lnTo>
                    <a:pt x="17" y="22"/>
                  </a:lnTo>
                  <a:lnTo>
                    <a:pt x="7" y="10"/>
                  </a:lnTo>
                  <a:lnTo>
                    <a:pt x="0" y="0"/>
                  </a:lnTo>
                  <a:lnTo>
                    <a:pt x="17" y="0"/>
                  </a:lnTo>
                  <a:lnTo>
                    <a:pt x="19" y="1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82" name="Freeform 3896"/>
            <p:cNvSpPr>
              <a:spLocks/>
            </p:cNvSpPr>
            <p:nvPr/>
          </p:nvSpPr>
          <p:spPr bwMode="auto">
            <a:xfrm>
              <a:off x="4694" y="2396"/>
              <a:ext cx="18" cy="28"/>
            </a:xfrm>
            <a:custGeom>
              <a:avLst/>
              <a:gdLst>
                <a:gd name="T0" fmla="*/ 56 w 17"/>
                <a:gd name="T1" fmla="*/ 2 h 23"/>
                <a:gd name="T2" fmla="*/ 74 w 17"/>
                <a:gd name="T3" fmla="*/ 4282 h 23"/>
                <a:gd name="T4" fmla="*/ 56 w 17"/>
                <a:gd name="T5" fmla="*/ 4282 h 23"/>
                <a:gd name="T6" fmla="*/ 56 w 17"/>
                <a:gd name="T7" fmla="*/ 4614 h 23"/>
                <a:gd name="T8" fmla="*/ 5 w 17"/>
                <a:gd name="T9" fmla="*/ 1725 h 23"/>
                <a:gd name="T10" fmla="*/ 0 w 17"/>
                <a:gd name="T11" fmla="*/ 0 h 23"/>
                <a:gd name="T12" fmla="*/ 56 w 17"/>
                <a:gd name="T13" fmla="*/ 2 h 23"/>
                <a:gd name="T14" fmla="*/ 0 60000 65536"/>
                <a:gd name="T15" fmla="*/ 0 60000 65536"/>
                <a:gd name="T16" fmla="*/ 0 60000 65536"/>
                <a:gd name="T17" fmla="*/ 0 60000 65536"/>
                <a:gd name="T18" fmla="*/ 0 60000 65536"/>
                <a:gd name="T19" fmla="*/ 0 60000 65536"/>
                <a:gd name="T20" fmla="*/ 0 60000 65536"/>
                <a:gd name="T21" fmla="*/ 0 w 17"/>
                <a:gd name="T22" fmla="*/ 0 h 23"/>
                <a:gd name="T23" fmla="*/ 17 w 17"/>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3">
                  <a:moveTo>
                    <a:pt x="12" y="2"/>
                  </a:moveTo>
                  <a:lnTo>
                    <a:pt x="17" y="21"/>
                  </a:lnTo>
                  <a:lnTo>
                    <a:pt x="12" y="21"/>
                  </a:lnTo>
                  <a:lnTo>
                    <a:pt x="12" y="23"/>
                  </a:lnTo>
                  <a:lnTo>
                    <a:pt x="5" y="9"/>
                  </a:lnTo>
                  <a:lnTo>
                    <a:pt x="0" y="0"/>
                  </a:lnTo>
                  <a:lnTo>
                    <a:pt x="12"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83" name="Freeform 3897"/>
            <p:cNvSpPr>
              <a:spLocks/>
            </p:cNvSpPr>
            <p:nvPr/>
          </p:nvSpPr>
          <p:spPr bwMode="auto">
            <a:xfrm>
              <a:off x="4671" y="2372"/>
              <a:ext cx="17" cy="15"/>
            </a:xfrm>
            <a:custGeom>
              <a:avLst/>
              <a:gdLst>
                <a:gd name="T0" fmla="*/ 435 w 15"/>
                <a:gd name="T1" fmla="*/ 5250 h 12"/>
                <a:gd name="T2" fmla="*/ 3 w 15"/>
                <a:gd name="T3" fmla="*/ 3154 h 12"/>
                <a:gd name="T4" fmla="*/ 0 w 15"/>
                <a:gd name="T5" fmla="*/ 3154 h 12"/>
                <a:gd name="T6" fmla="*/ 0 w 15"/>
                <a:gd name="T7" fmla="*/ 0 h 12"/>
                <a:gd name="T8" fmla="*/ 435 w 15"/>
                <a:gd name="T9" fmla="*/ 5250 h 12"/>
                <a:gd name="T10" fmla="*/ 435 w 15"/>
                <a:gd name="T11" fmla="*/ 5250 h 12"/>
                <a:gd name="T12" fmla="*/ 0 60000 65536"/>
                <a:gd name="T13" fmla="*/ 0 60000 65536"/>
                <a:gd name="T14" fmla="*/ 0 60000 65536"/>
                <a:gd name="T15" fmla="*/ 0 60000 65536"/>
                <a:gd name="T16" fmla="*/ 0 60000 65536"/>
                <a:gd name="T17" fmla="*/ 0 60000 65536"/>
                <a:gd name="T18" fmla="*/ 0 w 15"/>
                <a:gd name="T19" fmla="*/ 0 h 12"/>
                <a:gd name="T20" fmla="*/ 15 w 1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5" h="12">
                  <a:moveTo>
                    <a:pt x="15" y="12"/>
                  </a:moveTo>
                  <a:lnTo>
                    <a:pt x="3" y="7"/>
                  </a:lnTo>
                  <a:lnTo>
                    <a:pt x="0" y="7"/>
                  </a:lnTo>
                  <a:lnTo>
                    <a:pt x="0" y="0"/>
                  </a:lnTo>
                  <a:lnTo>
                    <a:pt x="15" y="1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84" name="Freeform 3898"/>
            <p:cNvSpPr>
              <a:spLocks/>
            </p:cNvSpPr>
            <p:nvPr/>
          </p:nvSpPr>
          <p:spPr bwMode="auto">
            <a:xfrm>
              <a:off x="4688" y="2424"/>
              <a:ext cx="16" cy="7"/>
            </a:xfrm>
            <a:custGeom>
              <a:avLst/>
              <a:gdLst>
                <a:gd name="T0" fmla="*/ 514 w 14"/>
                <a:gd name="T1" fmla="*/ 45860 h 5"/>
                <a:gd name="T2" fmla="*/ 318 w 14"/>
                <a:gd name="T3" fmla="*/ 0 h 5"/>
                <a:gd name="T4" fmla="*/ 0 w 14"/>
                <a:gd name="T5" fmla="*/ 45860 h 5"/>
                <a:gd name="T6" fmla="*/ 514 w 14"/>
                <a:gd name="T7" fmla="*/ 45860 h 5"/>
                <a:gd name="T8" fmla="*/ 0 60000 65536"/>
                <a:gd name="T9" fmla="*/ 0 60000 65536"/>
                <a:gd name="T10" fmla="*/ 0 60000 65536"/>
                <a:gd name="T11" fmla="*/ 0 60000 65536"/>
                <a:gd name="T12" fmla="*/ 0 w 14"/>
                <a:gd name="T13" fmla="*/ 0 h 5"/>
                <a:gd name="T14" fmla="*/ 14 w 14"/>
                <a:gd name="T15" fmla="*/ 5 h 5"/>
              </a:gdLst>
              <a:ahLst/>
              <a:cxnLst>
                <a:cxn ang="T8">
                  <a:pos x="T0" y="T1"/>
                </a:cxn>
                <a:cxn ang="T9">
                  <a:pos x="T2" y="T3"/>
                </a:cxn>
                <a:cxn ang="T10">
                  <a:pos x="T4" y="T5"/>
                </a:cxn>
                <a:cxn ang="T11">
                  <a:pos x="T6" y="T7"/>
                </a:cxn>
              </a:cxnLst>
              <a:rect l="T12" t="T13" r="T14" b="T15"/>
              <a:pathLst>
                <a:path w="14" h="5">
                  <a:moveTo>
                    <a:pt x="14" y="5"/>
                  </a:moveTo>
                  <a:lnTo>
                    <a:pt x="9" y="0"/>
                  </a:lnTo>
                  <a:lnTo>
                    <a:pt x="0" y="5"/>
                  </a:lnTo>
                  <a:lnTo>
                    <a:pt x="14" y="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85" name="Freeform 3899"/>
            <p:cNvSpPr>
              <a:spLocks/>
            </p:cNvSpPr>
            <p:nvPr/>
          </p:nvSpPr>
          <p:spPr bwMode="auto">
            <a:xfrm>
              <a:off x="4679" y="2399"/>
              <a:ext cx="12" cy="40"/>
            </a:xfrm>
            <a:custGeom>
              <a:avLst/>
              <a:gdLst>
                <a:gd name="T0" fmla="*/ 1331 w 10"/>
                <a:gd name="T1" fmla="*/ 0 h 33"/>
                <a:gd name="T2" fmla="*/ 1331 w 10"/>
                <a:gd name="T3" fmla="*/ 1845 h 33"/>
                <a:gd name="T4" fmla="*/ 642 w 10"/>
                <a:gd name="T5" fmla="*/ 3644 h 33"/>
                <a:gd name="T6" fmla="*/ 0 w 10"/>
                <a:gd name="T7" fmla="*/ 5851 h 33"/>
                <a:gd name="T8" fmla="*/ 642 w 10"/>
                <a:gd name="T9" fmla="*/ 3006 h 33"/>
                <a:gd name="T10" fmla="*/ 1331 w 10"/>
                <a:gd name="T11" fmla="*/ 0 h 33"/>
                <a:gd name="T12" fmla="*/ 0 60000 65536"/>
                <a:gd name="T13" fmla="*/ 0 60000 65536"/>
                <a:gd name="T14" fmla="*/ 0 60000 65536"/>
                <a:gd name="T15" fmla="*/ 0 60000 65536"/>
                <a:gd name="T16" fmla="*/ 0 60000 65536"/>
                <a:gd name="T17" fmla="*/ 0 60000 65536"/>
                <a:gd name="T18" fmla="*/ 0 w 10"/>
                <a:gd name="T19" fmla="*/ 0 h 33"/>
                <a:gd name="T20" fmla="*/ 10 w 10"/>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10" h="33">
                  <a:moveTo>
                    <a:pt x="10" y="0"/>
                  </a:moveTo>
                  <a:lnTo>
                    <a:pt x="10" y="10"/>
                  </a:lnTo>
                  <a:lnTo>
                    <a:pt x="5" y="21"/>
                  </a:lnTo>
                  <a:lnTo>
                    <a:pt x="0" y="33"/>
                  </a:lnTo>
                  <a:lnTo>
                    <a:pt x="5" y="17"/>
                  </a:lnTo>
                  <a:lnTo>
                    <a:pt x="1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86" name="Freeform 3900"/>
            <p:cNvSpPr>
              <a:spLocks/>
            </p:cNvSpPr>
            <p:nvPr/>
          </p:nvSpPr>
          <p:spPr bwMode="auto">
            <a:xfrm>
              <a:off x="4205" y="2197"/>
              <a:ext cx="152" cy="322"/>
            </a:xfrm>
            <a:custGeom>
              <a:avLst/>
              <a:gdLst>
                <a:gd name="T0" fmla="*/ 734 w 137"/>
                <a:gd name="T1" fmla="*/ 59185 h 260"/>
                <a:gd name="T2" fmla="*/ 868 w 137"/>
                <a:gd name="T3" fmla="*/ 49846 h 260"/>
                <a:gd name="T4" fmla="*/ 868 w 137"/>
                <a:gd name="T5" fmla="*/ 40357 h 260"/>
                <a:gd name="T6" fmla="*/ 1112 w 137"/>
                <a:gd name="T7" fmla="*/ 44168 h 260"/>
                <a:gd name="T8" fmla="*/ 1551 w 137"/>
                <a:gd name="T9" fmla="*/ 48234 h 260"/>
                <a:gd name="T10" fmla="*/ 1551 w 137"/>
                <a:gd name="T11" fmla="*/ 45707 h 260"/>
                <a:gd name="T12" fmla="*/ 1622 w 137"/>
                <a:gd name="T13" fmla="*/ 35092 h 260"/>
                <a:gd name="T14" fmla="*/ 2183 w 137"/>
                <a:gd name="T15" fmla="*/ 35092 h 260"/>
                <a:gd name="T16" fmla="*/ 2211 w 137"/>
                <a:gd name="T17" fmla="*/ 26935 h 260"/>
                <a:gd name="T18" fmla="*/ 1911 w 137"/>
                <a:gd name="T19" fmla="*/ 16582 h 260"/>
                <a:gd name="T20" fmla="*/ 1488 w 137"/>
                <a:gd name="T21" fmla="*/ 12994 h 260"/>
                <a:gd name="T22" fmla="*/ 1209 w 137"/>
                <a:gd name="T23" fmla="*/ 12994 h 260"/>
                <a:gd name="T24" fmla="*/ 965 w 137"/>
                <a:gd name="T25" fmla="*/ 10794 h 260"/>
                <a:gd name="T26" fmla="*/ 734 w 137"/>
                <a:gd name="T27" fmla="*/ 4460 h 260"/>
                <a:gd name="T28" fmla="*/ 597 w 137"/>
                <a:gd name="T29" fmla="*/ 0 h 260"/>
                <a:gd name="T30" fmla="*/ 392 w 137"/>
                <a:gd name="T31" fmla="*/ 4134 h 260"/>
                <a:gd name="T32" fmla="*/ 4 w 137"/>
                <a:gd name="T33" fmla="*/ 10794 h 260"/>
                <a:gd name="T34" fmla="*/ 171 w 137"/>
                <a:gd name="T35" fmla="*/ 16582 h 260"/>
                <a:gd name="T36" fmla="*/ 485 w 137"/>
                <a:gd name="T37" fmla="*/ 23252 h 260"/>
                <a:gd name="T38" fmla="*/ 392 w 137"/>
                <a:gd name="T39" fmla="*/ 28797 h 260"/>
                <a:gd name="T40" fmla="*/ 538 w 137"/>
                <a:gd name="T41" fmla="*/ 36785 h 260"/>
                <a:gd name="T42" fmla="*/ 734 w 137"/>
                <a:gd name="T43" fmla="*/ 44894 h 260"/>
                <a:gd name="T44" fmla="*/ 734 w 137"/>
                <a:gd name="T45" fmla="*/ 54173 h 260"/>
                <a:gd name="T46" fmla="*/ 597 w 137"/>
                <a:gd name="T47" fmla="*/ 58698 h 260"/>
                <a:gd name="T48" fmla="*/ 538 w 137"/>
                <a:gd name="T49" fmla="*/ 70104 h 260"/>
                <a:gd name="T50" fmla="*/ 734 w 137"/>
                <a:gd name="T51" fmla="*/ 72695 h 260"/>
                <a:gd name="T52" fmla="*/ 923 w 137"/>
                <a:gd name="T53" fmla="*/ 77077 h 260"/>
                <a:gd name="T54" fmla="*/ 1090 w 137"/>
                <a:gd name="T55" fmla="*/ 79748 h 260"/>
                <a:gd name="T56" fmla="*/ 1311 w 137"/>
                <a:gd name="T57" fmla="*/ 83763 h 260"/>
                <a:gd name="T58" fmla="*/ 1551 w 137"/>
                <a:gd name="T59" fmla="*/ 81554 h 260"/>
                <a:gd name="T60" fmla="*/ 1234 w 137"/>
                <a:gd name="T61" fmla="*/ 77436 h 260"/>
                <a:gd name="T62" fmla="*/ 1068 w 137"/>
                <a:gd name="T63" fmla="*/ 70104 h 260"/>
                <a:gd name="T64" fmla="*/ 812 w 137"/>
                <a:gd name="T65" fmla="*/ 64706 h 2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260"/>
                <a:gd name="T101" fmla="*/ 137 w 137"/>
                <a:gd name="T102" fmla="*/ 260 h 2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260">
                  <a:moveTo>
                    <a:pt x="49" y="201"/>
                  </a:moveTo>
                  <a:lnTo>
                    <a:pt x="45" y="184"/>
                  </a:lnTo>
                  <a:lnTo>
                    <a:pt x="47" y="170"/>
                  </a:lnTo>
                  <a:lnTo>
                    <a:pt x="52" y="154"/>
                  </a:lnTo>
                  <a:lnTo>
                    <a:pt x="52" y="142"/>
                  </a:lnTo>
                  <a:lnTo>
                    <a:pt x="52" y="125"/>
                  </a:lnTo>
                  <a:lnTo>
                    <a:pt x="68" y="123"/>
                  </a:lnTo>
                  <a:lnTo>
                    <a:pt x="68" y="137"/>
                  </a:lnTo>
                  <a:lnTo>
                    <a:pt x="80" y="137"/>
                  </a:lnTo>
                  <a:lnTo>
                    <a:pt x="94" y="149"/>
                  </a:lnTo>
                  <a:lnTo>
                    <a:pt x="101" y="156"/>
                  </a:lnTo>
                  <a:lnTo>
                    <a:pt x="94" y="142"/>
                  </a:lnTo>
                  <a:lnTo>
                    <a:pt x="90" y="128"/>
                  </a:lnTo>
                  <a:lnTo>
                    <a:pt x="99" y="109"/>
                  </a:lnTo>
                  <a:lnTo>
                    <a:pt x="116" y="109"/>
                  </a:lnTo>
                  <a:lnTo>
                    <a:pt x="132" y="109"/>
                  </a:lnTo>
                  <a:lnTo>
                    <a:pt x="137" y="99"/>
                  </a:lnTo>
                  <a:lnTo>
                    <a:pt x="134" y="83"/>
                  </a:lnTo>
                  <a:lnTo>
                    <a:pt x="118" y="64"/>
                  </a:lnTo>
                  <a:lnTo>
                    <a:pt x="116" y="52"/>
                  </a:lnTo>
                  <a:lnTo>
                    <a:pt x="99" y="35"/>
                  </a:lnTo>
                  <a:lnTo>
                    <a:pt x="90" y="40"/>
                  </a:lnTo>
                  <a:lnTo>
                    <a:pt x="82" y="43"/>
                  </a:lnTo>
                  <a:lnTo>
                    <a:pt x="73" y="40"/>
                  </a:lnTo>
                  <a:lnTo>
                    <a:pt x="59" y="52"/>
                  </a:lnTo>
                  <a:lnTo>
                    <a:pt x="59" y="33"/>
                  </a:lnTo>
                  <a:lnTo>
                    <a:pt x="56" y="14"/>
                  </a:lnTo>
                  <a:lnTo>
                    <a:pt x="45" y="14"/>
                  </a:lnTo>
                  <a:lnTo>
                    <a:pt x="45" y="5"/>
                  </a:lnTo>
                  <a:lnTo>
                    <a:pt x="37" y="0"/>
                  </a:lnTo>
                  <a:lnTo>
                    <a:pt x="28" y="2"/>
                  </a:lnTo>
                  <a:lnTo>
                    <a:pt x="23" y="12"/>
                  </a:lnTo>
                  <a:lnTo>
                    <a:pt x="9" y="14"/>
                  </a:lnTo>
                  <a:lnTo>
                    <a:pt x="4" y="33"/>
                  </a:lnTo>
                  <a:lnTo>
                    <a:pt x="0" y="33"/>
                  </a:lnTo>
                  <a:lnTo>
                    <a:pt x="11" y="52"/>
                  </a:lnTo>
                  <a:lnTo>
                    <a:pt x="26" y="71"/>
                  </a:lnTo>
                  <a:lnTo>
                    <a:pt x="30" y="73"/>
                  </a:lnTo>
                  <a:lnTo>
                    <a:pt x="26" y="83"/>
                  </a:lnTo>
                  <a:lnTo>
                    <a:pt x="23" y="90"/>
                  </a:lnTo>
                  <a:lnTo>
                    <a:pt x="23" y="102"/>
                  </a:lnTo>
                  <a:lnTo>
                    <a:pt x="33" y="114"/>
                  </a:lnTo>
                  <a:lnTo>
                    <a:pt x="40" y="123"/>
                  </a:lnTo>
                  <a:lnTo>
                    <a:pt x="45" y="140"/>
                  </a:lnTo>
                  <a:lnTo>
                    <a:pt x="49" y="156"/>
                  </a:lnTo>
                  <a:lnTo>
                    <a:pt x="45" y="168"/>
                  </a:lnTo>
                  <a:lnTo>
                    <a:pt x="37" y="180"/>
                  </a:lnTo>
                  <a:lnTo>
                    <a:pt x="37" y="182"/>
                  </a:lnTo>
                  <a:lnTo>
                    <a:pt x="35" y="201"/>
                  </a:lnTo>
                  <a:lnTo>
                    <a:pt x="33" y="218"/>
                  </a:lnTo>
                  <a:lnTo>
                    <a:pt x="35" y="215"/>
                  </a:lnTo>
                  <a:lnTo>
                    <a:pt x="45" y="225"/>
                  </a:lnTo>
                  <a:lnTo>
                    <a:pt x="52" y="234"/>
                  </a:lnTo>
                  <a:lnTo>
                    <a:pt x="56" y="239"/>
                  </a:lnTo>
                  <a:lnTo>
                    <a:pt x="64" y="251"/>
                  </a:lnTo>
                  <a:lnTo>
                    <a:pt x="66" y="248"/>
                  </a:lnTo>
                  <a:lnTo>
                    <a:pt x="78" y="253"/>
                  </a:lnTo>
                  <a:lnTo>
                    <a:pt x="78" y="260"/>
                  </a:lnTo>
                  <a:lnTo>
                    <a:pt x="90" y="260"/>
                  </a:lnTo>
                  <a:lnTo>
                    <a:pt x="94" y="253"/>
                  </a:lnTo>
                  <a:lnTo>
                    <a:pt x="87" y="241"/>
                  </a:lnTo>
                  <a:lnTo>
                    <a:pt x="75" y="241"/>
                  </a:lnTo>
                  <a:lnTo>
                    <a:pt x="68" y="229"/>
                  </a:lnTo>
                  <a:lnTo>
                    <a:pt x="64" y="218"/>
                  </a:lnTo>
                  <a:lnTo>
                    <a:pt x="56" y="201"/>
                  </a:lnTo>
                  <a:lnTo>
                    <a:pt x="49" y="201"/>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87" name="Freeform 3901"/>
            <p:cNvSpPr>
              <a:spLocks/>
            </p:cNvSpPr>
            <p:nvPr/>
          </p:nvSpPr>
          <p:spPr bwMode="auto">
            <a:xfrm>
              <a:off x="4275" y="2133"/>
              <a:ext cx="154" cy="322"/>
            </a:xfrm>
            <a:custGeom>
              <a:avLst/>
              <a:gdLst>
                <a:gd name="T0" fmla="*/ 987 w 137"/>
                <a:gd name="T1" fmla="*/ 16093 h 260"/>
                <a:gd name="T2" fmla="*/ 618 w 137"/>
                <a:gd name="T3" fmla="*/ 14341 h 260"/>
                <a:gd name="T4" fmla="*/ 253 w 137"/>
                <a:gd name="T5" fmla="*/ 9080 h 260"/>
                <a:gd name="T6" fmla="*/ 4 w 137"/>
                <a:gd name="T7" fmla="*/ 4134 h 260"/>
                <a:gd name="T8" fmla="*/ 363 w 137"/>
                <a:gd name="T9" fmla="*/ 4134 h 260"/>
                <a:gd name="T10" fmla="*/ 618 w 137"/>
                <a:gd name="T11" fmla="*/ 4134 h 260"/>
                <a:gd name="T12" fmla="*/ 781 w 137"/>
                <a:gd name="T13" fmla="*/ 4134 h 260"/>
                <a:gd name="T14" fmla="*/ 1170 w 137"/>
                <a:gd name="T15" fmla="*/ 2 h 260"/>
                <a:gd name="T16" fmla="*/ 1661 w 137"/>
                <a:gd name="T17" fmla="*/ 6841 h 260"/>
                <a:gd name="T18" fmla="*/ 2156 w 137"/>
                <a:gd name="T19" fmla="*/ 10794 h 260"/>
                <a:gd name="T20" fmla="*/ 1772 w 137"/>
                <a:gd name="T21" fmla="*/ 13927 h 260"/>
                <a:gd name="T22" fmla="*/ 1661 w 137"/>
                <a:gd name="T23" fmla="*/ 18775 h 260"/>
                <a:gd name="T24" fmla="*/ 1772 w 137"/>
                <a:gd name="T25" fmla="*/ 29702 h 260"/>
                <a:gd name="T26" fmla="*/ 2099 w 137"/>
                <a:gd name="T27" fmla="*/ 35092 h 260"/>
                <a:gd name="T28" fmla="*/ 2624 w 137"/>
                <a:gd name="T29" fmla="*/ 41782 h 260"/>
                <a:gd name="T30" fmla="*/ 3063 w 137"/>
                <a:gd name="T31" fmla="*/ 53430 h 260"/>
                <a:gd name="T32" fmla="*/ 3201 w 137"/>
                <a:gd name="T33" fmla="*/ 63175 h 260"/>
                <a:gd name="T34" fmla="*/ 3180 w 137"/>
                <a:gd name="T35" fmla="*/ 67635 h 260"/>
                <a:gd name="T36" fmla="*/ 2624 w 137"/>
                <a:gd name="T37" fmla="*/ 73981 h 260"/>
                <a:gd name="T38" fmla="*/ 2394 w 137"/>
                <a:gd name="T39" fmla="*/ 74599 h 260"/>
                <a:gd name="T40" fmla="*/ 2334 w 137"/>
                <a:gd name="T41" fmla="*/ 77077 h 260"/>
                <a:gd name="T42" fmla="*/ 2156 w 137"/>
                <a:gd name="T43" fmla="*/ 79366 h 260"/>
                <a:gd name="T44" fmla="*/ 1706 w 137"/>
                <a:gd name="T45" fmla="*/ 83763 h 260"/>
                <a:gd name="T46" fmla="*/ 1500 w 137"/>
                <a:gd name="T47" fmla="*/ 73981 h 260"/>
                <a:gd name="T48" fmla="*/ 1847 w 137"/>
                <a:gd name="T49" fmla="*/ 71649 h 260"/>
                <a:gd name="T50" fmla="*/ 1995 w 137"/>
                <a:gd name="T51" fmla="*/ 67635 h 260"/>
                <a:gd name="T52" fmla="*/ 2517 w 137"/>
                <a:gd name="T53" fmla="*/ 64084 h 260"/>
                <a:gd name="T54" fmla="*/ 2517 w 137"/>
                <a:gd name="T55" fmla="*/ 54700 h 260"/>
                <a:gd name="T56" fmla="*/ 2394 w 137"/>
                <a:gd name="T57" fmla="*/ 44817 h 260"/>
                <a:gd name="T58" fmla="*/ 2334 w 137"/>
                <a:gd name="T59" fmla="*/ 41782 h 260"/>
                <a:gd name="T60" fmla="*/ 1847 w 137"/>
                <a:gd name="T61" fmla="*/ 34064 h 260"/>
                <a:gd name="T62" fmla="*/ 1399 w 137"/>
                <a:gd name="T63" fmla="*/ 26935 h 260"/>
                <a:gd name="T64" fmla="*/ 943 w 137"/>
                <a:gd name="T65" fmla="*/ 20536 h 260"/>
                <a:gd name="T66" fmla="*/ 1109 w 137"/>
                <a:gd name="T67" fmla="*/ 18474 h 2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7"/>
                <a:gd name="T103" fmla="*/ 0 h 260"/>
                <a:gd name="T104" fmla="*/ 137 w 137"/>
                <a:gd name="T105" fmla="*/ 260 h 2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7" h="260">
                  <a:moveTo>
                    <a:pt x="47" y="57"/>
                  </a:moveTo>
                  <a:lnTo>
                    <a:pt x="42" y="50"/>
                  </a:lnTo>
                  <a:lnTo>
                    <a:pt x="35" y="43"/>
                  </a:lnTo>
                  <a:lnTo>
                    <a:pt x="26" y="45"/>
                  </a:lnTo>
                  <a:lnTo>
                    <a:pt x="16" y="35"/>
                  </a:lnTo>
                  <a:lnTo>
                    <a:pt x="11" y="28"/>
                  </a:lnTo>
                  <a:lnTo>
                    <a:pt x="0" y="17"/>
                  </a:lnTo>
                  <a:lnTo>
                    <a:pt x="4" y="12"/>
                  </a:lnTo>
                  <a:lnTo>
                    <a:pt x="11" y="14"/>
                  </a:lnTo>
                  <a:lnTo>
                    <a:pt x="16" y="12"/>
                  </a:lnTo>
                  <a:lnTo>
                    <a:pt x="21" y="12"/>
                  </a:lnTo>
                  <a:lnTo>
                    <a:pt x="26" y="12"/>
                  </a:lnTo>
                  <a:lnTo>
                    <a:pt x="28" y="12"/>
                  </a:lnTo>
                  <a:lnTo>
                    <a:pt x="33" y="12"/>
                  </a:lnTo>
                  <a:lnTo>
                    <a:pt x="42" y="0"/>
                  </a:lnTo>
                  <a:lnTo>
                    <a:pt x="49" y="2"/>
                  </a:lnTo>
                  <a:lnTo>
                    <a:pt x="68" y="9"/>
                  </a:lnTo>
                  <a:lnTo>
                    <a:pt x="70" y="21"/>
                  </a:lnTo>
                  <a:lnTo>
                    <a:pt x="78" y="26"/>
                  </a:lnTo>
                  <a:lnTo>
                    <a:pt x="92" y="33"/>
                  </a:lnTo>
                  <a:lnTo>
                    <a:pt x="85" y="38"/>
                  </a:lnTo>
                  <a:lnTo>
                    <a:pt x="75" y="43"/>
                  </a:lnTo>
                  <a:lnTo>
                    <a:pt x="75" y="45"/>
                  </a:lnTo>
                  <a:lnTo>
                    <a:pt x="70" y="59"/>
                  </a:lnTo>
                  <a:lnTo>
                    <a:pt x="63" y="76"/>
                  </a:lnTo>
                  <a:lnTo>
                    <a:pt x="75" y="92"/>
                  </a:lnTo>
                  <a:lnTo>
                    <a:pt x="78" y="99"/>
                  </a:lnTo>
                  <a:lnTo>
                    <a:pt x="89" y="109"/>
                  </a:lnTo>
                  <a:lnTo>
                    <a:pt x="99" y="118"/>
                  </a:lnTo>
                  <a:lnTo>
                    <a:pt x="111" y="130"/>
                  </a:lnTo>
                  <a:lnTo>
                    <a:pt x="123" y="142"/>
                  </a:lnTo>
                  <a:lnTo>
                    <a:pt x="130" y="166"/>
                  </a:lnTo>
                  <a:lnTo>
                    <a:pt x="137" y="189"/>
                  </a:lnTo>
                  <a:lnTo>
                    <a:pt x="137" y="196"/>
                  </a:lnTo>
                  <a:lnTo>
                    <a:pt x="137" y="201"/>
                  </a:lnTo>
                  <a:lnTo>
                    <a:pt x="134" y="210"/>
                  </a:lnTo>
                  <a:lnTo>
                    <a:pt x="123" y="220"/>
                  </a:lnTo>
                  <a:lnTo>
                    <a:pt x="111" y="229"/>
                  </a:lnTo>
                  <a:lnTo>
                    <a:pt x="101" y="227"/>
                  </a:lnTo>
                  <a:lnTo>
                    <a:pt x="101" y="232"/>
                  </a:lnTo>
                  <a:lnTo>
                    <a:pt x="101" y="236"/>
                  </a:lnTo>
                  <a:lnTo>
                    <a:pt x="99" y="239"/>
                  </a:lnTo>
                  <a:lnTo>
                    <a:pt x="99" y="246"/>
                  </a:lnTo>
                  <a:lnTo>
                    <a:pt x="92" y="246"/>
                  </a:lnTo>
                  <a:lnTo>
                    <a:pt x="80" y="258"/>
                  </a:lnTo>
                  <a:lnTo>
                    <a:pt x="73" y="260"/>
                  </a:lnTo>
                  <a:lnTo>
                    <a:pt x="75" y="239"/>
                  </a:lnTo>
                  <a:lnTo>
                    <a:pt x="63" y="229"/>
                  </a:lnTo>
                  <a:lnTo>
                    <a:pt x="73" y="225"/>
                  </a:lnTo>
                  <a:lnTo>
                    <a:pt x="78" y="222"/>
                  </a:lnTo>
                  <a:lnTo>
                    <a:pt x="89" y="225"/>
                  </a:lnTo>
                  <a:lnTo>
                    <a:pt x="85" y="210"/>
                  </a:lnTo>
                  <a:lnTo>
                    <a:pt x="92" y="206"/>
                  </a:lnTo>
                  <a:lnTo>
                    <a:pt x="106" y="199"/>
                  </a:lnTo>
                  <a:lnTo>
                    <a:pt x="106" y="184"/>
                  </a:lnTo>
                  <a:lnTo>
                    <a:pt x="106" y="170"/>
                  </a:lnTo>
                  <a:lnTo>
                    <a:pt x="104" y="154"/>
                  </a:lnTo>
                  <a:lnTo>
                    <a:pt x="101" y="139"/>
                  </a:lnTo>
                  <a:lnTo>
                    <a:pt x="99" y="135"/>
                  </a:lnTo>
                  <a:lnTo>
                    <a:pt x="99" y="130"/>
                  </a:lnTo>
                  <a:lnTo>
                    <a:pt x="85" y="118"/>
                  </a:lnTo>
                  <a:lnTo>
                    <a:pt x="78" y="106"/>
                  </a:lnTo>
                  <a:lnTo>
                    <a:pt x="66" y="95"/>
                  </a:lnTo>
                  <a:lnTo>
                    <a:pt x="59" y="83"/>
                  </a:lnTo>
                  <a:lnTo>
                    <a:pt x="37" y="69"/>
                  </a:lnTo>
                  <a:lnTo>
                    <a:pt x="40" y="64"/>
                  </a:lnTo>
                  <a:lnTo>
                    <a:pt x="49" y="61"/>
                  </a:lnTo>
                  <a:lnTo>
                    <a:pt x="47" y="5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88" name="Freeform 3902"/>
            <p:cNvSpPr>
              <a:spLocks/>
            </p:cNvSpPr>
            <p:nvPr/>
          </p:nvSpPr>
          <p:spPr bwMode="auto">
            <a:xfrm>
              <a:off x="3388" y="2071"/>
              <a:ext cx="10" cy="31"/>
            </a:xfrm>
            <a:custGeom>
              <a:avLst/>
              <a:gdLst>
                <a:gd name="T0" fmla="*/ 120 w 9"/>
                <a:gd name="T1" fmla="*/ 2971 h 26"/>
                <a:gd name="T2" fmla="*/ 4 w 9"/>
                <a:gd name="T3" fmla="*/ 2971 h 26"/>
                <a:gd name="T4" fmla="*/ 0 w 9"/>
                <a:gd name="T5" fmla="*/ 2922 h 26"/>
                <a:gd name="T6" fmla="*/ 0 w 9"/>
                <a:gd name="T7" fmla="*/ 853 h 26"/>
                <a:gd name="T8" fmla="*/ 4 w 9"/>
                <a:gd name="T9" fmla="*/ 0 h 26"/>
                <a:gd name="T10" fmla="*/ 148 w 9"/>
                <a:gd name="T11" fmla="*/ 1728 h 26"/>
                <a:gd name="T12" fmla="*/ 120 w 9"/>
                <a:gd name="T13" fmla="*/ 2971 h 26"/>
                <a:gd name="T14" fmla="*/ 0 60000 65536"/>
                <a:gd name="T15" fmla="*/ 0 60000 65536"/>
                <a:gd name="T16" fmla="*/ 0 60000 65536"/>
                <a:gd name="T17" fmla="*/ 0 60000 65536"/>
                <a:gd name="T18" fmla="*/ 0 60000 65536"/>
                <a:gd name="T19" fmla="*/ 0 60000 65536"/>
                <a:gd name="T20" fmla="*/ 0 60000 65536"/>
                <a:gd name="T21" fmla="*/ 0 w 9"/>
                <a:gd name="T22" fmla="*/ 0 h 26"/>
                <a:gd name="T23" fmla="*/ 9 w 9"/>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26">
                  <a:moveTo>
                    <a:pt x="7" y="26"/>
                  </a:moveTo>
                  <a:lnTo>
                    <a:pt x="4" y="26"/>
                  </a:lnTo>
                  <a:lnTo>
                    <a:pt x="0" y="24"/>
                  </a:lnTo>
                  <a:lnTo>
                    <a:pt x="0" y="7"/>
                  </a:lnTo>
                  <a:lnTo>
                    <a:pt x="4" y="0"/>
                  </a:lnTo>
                  <a:lnTo>
                    <a:pt x="9" y="15"/>
                  </a:lnTo>
                  <a:lnTo>
                    <a:pt x="7" y="26"/>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89" name="Freeform 3903"/>
            <p:cNvSpPr>
              <a:spLocks/>
            </p:cNvSpPr>
            <p:nvPr/>
          </p:nvSpPr>
          <p:spPr bwMode="auto">
            <a:xfrm>
              <a:off x="3237" y="1772"/>
              <a:ext cx="356" cy="320"/>
            </a:xfrm>
            <a:custGeom>
              <a:avLst/>
              <a:gdLst>
                <a:gd name="T0" fmla="*/ 683 w 319"/>
                <a:gd name="T1" fmla="*/ 34850 h 258"/>
                <a:gd name="T2" fmla="*/ 720 w 319"/>
                <a:gd name="T3" fmla="*/ 26132 h 258"/>
                <a:gd name="T4" fmla="*/ 548 w 319"/>
                <a:gd name="T5" fmla="*/ 21363 h 258"/>
                <a:gd name="T6" fmla="*/ 107 w 319"/>
                <a:gd name="T7" fmla="*/ 10094 h 258"/>
                <a:gd name="T8" fmla="*/ 0 w 319"/>
                <a:gd name="T9" fmla="*/ 1586 h 258"/>
                <a:gd name="T10" fmla="*/ 133 w 319"/>
                <a:gd name="T11" fmla="*/ 0 h 258"/>
                <a:gd name="T12" fmla="*/ 494 w 319"/>
                <a:gd name="T13" fmla="*/ 4655 h 258"/>
                <a:gd name="T14" fmla="*/ 1056 w 319"/>
                <a:gd name="T15" fmla="*/ 0 h 258"/>
                <a:gd name="T16" fmla="*/ 1101 w 319"/>
                <a:gd name="T17" fmla="*/ 4226 h 258"/>
                <a:gd name="T18" fmla="*/ 1520 w 319"/>
                <a:gd name="T19" fmla="*/ 12520 h 258"/>
                <a:gd name="T20" fmla="*/ 2128 w 319"/>
                <a:gd name="T21" fmla="*/ 16950 h 258"/>
                <a:gd name="T22" fmla="*/ 2661 w 319"/>
                <a:gd name="T23" fmla="*/ 17224 h 258"/>
                <a:gd name="T24" fmla="*/ 2864 w 319"/>
                <a:gd name="T25" fmla="*/ 16100 h 258"/>
                <a:gd name="T26" fmla="*/ 2994 w 319"/>
                <a:gd name="T27" fmla="*/ 13666 h 258"/>
                <a:gd name="T28" fmla="*/ 3479 w 319"/>
                <a:gd name="T29" fmla="*/ 9908 h 258"/>
                <a:gd name="T30" fmla="*/ 4177 w 319"/>
                <a:gd name="T31" fmla="*/ 12289 h 258"/>
                <a:gd name="T32" fmla="*/ 4728 w 319"/>
                <a:gd name="T33" fmla="*/ 17224 h 258"/>
                <a:gd name="T34" fmla="*/ 5082 w 319"/>
                <a:gd name="T35" fmla="*/ 23671 h 258"/>
                <a:gd name="T36" fmla="*/ 5042 w 319"/>
                <a:gd name="T37" fmla="*/ 31759 h 258"/>
                <a:gd name="T38" fmla="*/ 5125 w 319"/>
                <a:gd name="T39" fmla="*/ 36414 h 258"/>
                <a:gd name="T40" fmla="*/ 5184 w 319"/>
                <a:gd name="T41" fmla="*/ 41906 h 258"/>
                <a:gd name="T42" fmla="*/ 5498 w 319"/>
                <a:gd name="T43" fmla="*/ 49053 h 258"/>
                <a:gd name="T44" fmla="*/ 5365 w 319"/>
                <a:gd name="T45" fmla="*/ 58287 h 258"/>
                <a:gd name="T46" fmla="*/ 5785 w 319"/>
                <a:gd name="T47" fmla="*/ 66693 h 258"/>
                <a:gd name="T48" fmla="*/ 6073 w 319"/>
                <a:gd name="T49" fmla="*/ 73739 h 258"/>
                <a:gd name="T50" fmla="*/ 6174 w 319"/>
                <a:gd name="T51" fmla="*/ 77777 h 258"/>
                <a:gd name="T52" fmla="*/ 5802 w 319"/>
                <a:gd name="T53" fmla="*/ 81888 h 258"/>
                <a:gd name="T54" fmla="*/ 5498 w 319"/>
                <a:gd name="T55" fmla="*/ 85944 h 258"/>
                <a:gd name="T56" fmla="*/ 4807 w 319"/>
                <a:gd name="T57" fmla="*/ 83170 h 258"/>
                <a:gd name="T58" fmla="*/ 4399 w 319"/>
                <a:gd name="T59" fmla="*/ 78479 h 258"/>
                <a:gd name="T60" fmla="*/ 4029 w 319"/>
                <a:gd name="T61" fmla="*/ 76894 h 258"/>
                <a:gd name="T62" fmla="*/ 3300 w 319"/>
                <a:gd name="T63" fmla="*/ 76207 h 258"/>
                <a:gd name="T64" fmla="*/ 2793 w 319"/>
                <a:gd name="T65" fmla="*/ 70784 h 258"/>
                <a:gd name="T66" fmla="*/ 2384 w 319"/>
                <a:gd name="T67" fmla="*/ 62708 h 258"/>
                <a:gd name="T68" fmla="*/ 2010 w 319"/>
                <a:gd name="T69" fmla="*/ 57070 h 258"/>
                <a:gd name="T70" fmla="*/ 1893 w 319"/>
                <a:gd name="T71" fmla="*/ 54722 h 258"/>
                <a:gd name="T72" fmla="*/ 1733 w 319"/>
                <a:gd name="T73" fmla="*/ 58287 h 258"/>
                <a:gd name="T74" fmla="*/ 1520 w 319"/>
                <a:gd name="T75" fmla="*/ 51769 h 258"/>
                <a:gd name="T76" fmla="*/ 1392 w 319"/>
                <a:gd name="T77" fmla="*/ 47038 h 258"/>
                <a:gd name="T78" fmla="*/ 1101 w 319"/>
                <a:gd name="T79" fmla="*/ 41392 h 2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19"/>
                <a:gd name="T121" fmla="*/ 0 h 258"/>
                <a:gd name="T122" fmla="*/ 319 w 319"/>
                <a:gd name="T123" fmla="*/ 258 h 25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19" h="258">
                  <a:moveTo>
                    <a:pt x="42" y="116"/>
                  </a:moveTo>
                  <a:lnTo>
                    <a:pt x="35" y="104"/>
                  </a:lnTo>
                  <a:lnTo>
                    <a:pt x="35" y="95"/>
                  </a:lnTo>
                  <a:lnTo>
                    <a:pt x="38" y="78"/>
                  </a:lnTo>
                  <a:lnTo>
                    <a:pt x="38" y="71"/>
                  </a:lnTo>
                  <a:lnTo>
                    <a:pt x="28" y="64"/>
                  </a:lnTo>
                  <a:lnTo>
                    <a:pt x="14" y="43"/>
                  </a:lnTo>
                  <a:lnTo>
                    <a:pt x="5" y="31"/>
                  </a:lnTo>
                  <a:lnTo>
                    <a:pt x="0" y="14"/>
                  </a:lnTo>
                  <a:lnTo>
                    <a:pt x="0" y="5"/>
                  </a:lnTo>
                  <a:lnTo>
                    <a:pt x="7" y="0"/>
                  </a:lnTo>
                  <a:lnTo>
                    <a:pt x="9" y="5"/>
                  </a:lnTo>
                  <a:lnTo>
                    <a:pt x="26" y="14"/>
                  </a:lnTo>
                  <a:lnTo>
                    <a:pt x="38" y="7"/>
                  </a:lnTo>
                  <a:lnTo>
                    <a:pt x="54" y="0"/>
                  </a:lnTo>
                  <a:lnTo>
                    <a:pt x="59" y="7"/>
                  </a:lnTo>
                  <a:lnTo>
                    <a:pt x="57" y="12"/>
                  </a:lnTo>
                  <a:lnTo>
                    <a:pt x="71" y="22"/>
                  </a:lnTo>
                  <a:lnTo>
                    <a:pt x="78" y="38"/>
                  </a:lnTo>
                  <a:lnTo>
                    <a:pt x="94" y="43"/>
                  </a:lnTo>
                  <a:lnTo>
                    <a:pt x="109" y="50"/>
                  </a:lnTo>
                  <a:lnTo>
                    <a:pt x="123" y="55"/>
                  </a:lnTo>
                  <a:lnTo>
                    <a:pt x="137" y="52"/>
                  </a:lnTo>
                  <a:lnTo>
                    <a:pt x="147" y="50"/>
                  </a:lnTo>
                  <a:lnTo>
                    <a:pt x="149" y="48"/>
                  </a:lnTo>
                  <a:lnTo>
                    <a:pt x="147" y="40"/>
                  </a:lnTo>
                  <a:lnTo>
                    <a:pt x="154" y="40"/>
                  </a:lnTo>
                  <a:lnTo>
                    <a:pt x="163" y="31"/>
                  </a:lnTo>
                  <a:lnTo>
                    <a:pt x="180" y="29"/>
                  </a:lnTo>
                  <a:lnTo>
                    <a:pt x="194" y="26"/>
                  </a:lnTo>
                  <a:lnTo>
                    <a:pt x="217" y="36"/>
                  </a:lnTo>
                  <a:lnTo>
                    <a:pt x="232" y="43"/>
                  </a:lnTo>
                  <a:lnTo>
                    <a:pt x="244" y="52"/>
                  </a:lnTo>
                  <a:lnTo>
                    <a:pt x="258" y="52"/>
                  </a:lnTo>
                  <a:lnTo>
                    <a:pt x="262" y="71"/>
                  </a:lnTo>
                  <a:lnTo>
                    <a:pt x="260" y="92"/>
                  </a:lnTo>
                  <a:lnTo>
                    <a:pt x="260" y="95"/>
                  </a:lnTo>
                  <a:lnTo>
                    <a:pt x="260" y="104"/>
                  </a:lnTo>
                  <a:lnTo>
                    <a:pt x="265" y="109"/>
                  </a:lnTo>
                  <a:lnTo>
                    <a:pt x="262" y="111"/>
                  </a:lnTo>
                  <a:lnTo>
                    <a:pt x="267" y="126"/>
                  </a:lnTo>
                  <a:lnTo>
                    <a:pt x="270" y="142"/>
                  </a:lnTo>
                  <a:lnTo>
                    <a:pt x="284" y="147"/>
                  </a:lnTo>
                  <a:lnTo>
                    <a:pt x="286" y="154"/>
                  </a:lnTo>
                  <a:lnTo>
                    <a:pt x="277" y="173"/>
                  </a:lnTo>
                  <a:lnTo>
                    <a:pt x="286" y="185"/>
                  </a:lnTo>
                  <a:lnTo>
                    <a:pt x="298" y="199"/>
                  </a:lnTo>
                  <a:lnTo>
                    <a:pt x="310" y="204"/>
                  </a:lnTo>
                  <a:lnTo>
                    <a:pt x="314" y="220"/>
                  </a:lnTo>
                  <a:lnTo>
                    <a:pt x="319" y="225"/>
                  </a:lnTo>
                  <a:lnTo>
                    <a:pt x="319" y="232"/>
                  </a:lnTo>
                  <a:lnTo>
                    <a:pt x="307" y="237"/>
                  </a:lnTo>
                  <a:lnTo>
                    <a:pt x="300" y="244"/>
                  </a:lnTo>
                  <a:lnTo>
                    <a:pt x="298" y="258"/>
                  </a:lnTo>
                  <a:lnTo>
                    <a:pt x="284" y="256"/>
                  </a:lnTo>
                  <a:lnTo>
                    <a:pt x="267" y="253"/>
                  </a:lnTo>
                  <a:lnTo>
                    <a:pt x="248" y="248"/>
                  </a:lnTo>
                  <a:lnTo>
                    <a:pt x="232" y="248"/>
                  </a:lnTo>
                  <a:lnTo>
                    <a:pt x="227" y="234"/>
                  </a:lnTo>
                  <a:lnTo>
                    <a:pt x="220" y="222"/>
                  </a:lnTo>
                  <a:lnTo>
                    <a:pt x="208" y="230"/>
                  </a:lnTo>
                  <a:lnTo>
                    <a:pt x="194" y="232"/>
                  </a:lnTo>
                  <a:lnTo>
                    <a:pt x="170" y="227"/>
                  </a:lnTo>
                  <a:lnTo>
                    <a:pt x="156" y="218"/>
                  </a:lnTo>
                  <a:lnTo>
                    <a:pt x="144" y="211"/>
                  </a:lnTo>
                  <a:lnTo>
                    <a:pt x="130" y="199"/>
                  </a:lnTo>
                  <a:lnTo>
                    <a:pt x="123" y="187"/>
                  </a:lnTo>
                  <a:lnTo>
                    <a:pt x="109" y="168"/>
                  </a:lnTo>
                  <a:lnTo>
                    <a:pt x="104" y="170"/>
                  </a:lnTo>
                  <a:lnTo>
                    <a:pt x="97" y="166"/>
                  </a:lnTo>
                  <a:lnTo>
                    <a:pt x="97" y="163"/>
                  </a:lnTo>
                  <a:lnTo>
                    <a:pt x="92" y="170"/>
                  </a:lnTo>
                  <a:lnTo>
                    <a:pt x="90" y="173"/>
                  </a:lnTo>
                  <a:lnTo>
                    <a:pt x="85" y="166"/>
                  </a:lnTo>
                  <a:lnTo>
                    <a:pt x="78" y="154"/>
                  </a:lnTo>
                  <a:lnTo>
                    <a:pt x="73" y="154"/>
                  </a:lnTo>
                  <a:lnTo>
                    <a:pt x="73" y="140"/>
                  </a:lnTo>
                  <a:lnTo>
                    <a:pt x="68" y="133"/>
                  </a:lnTo>
                  <a:lnTo>
                    <a:pt x="57" y="123"/>
                  </a:lnTo>
                  <a:lnTo>
                    <a:pt x="42" y="116"/>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90" name="Freeform 3904"/>
            <p:cNvSpPr>
              <a:spLocks/>
            </p:cNvSpPr>
            <p:nvPr/>
          </p:nvSpPr>
          <p:spPr bwMode="auto">
            <a:xfrm>
              <a:off x="3165" y="1825"/>
              <a:ext cx="173" cy="181"/>
            </a:xfrm>
            <a:custGeom>
              <a:avLst/>
              <a:gdLst>
                <a:gd name="T0" fmla="*/ 2282 w 154"/>
                <a:gd name="T1" fmla="*/ 20292 h 146"/>
                <a:gd name="T2" fmla="*/ 2282 w 154"/>
                <a:gd name="T3" fmla="*/ 16988 h 146"/>
                <a:gd name="T4" fmla="*/ 2362 w 154"/>
                <a:gd name="T5" fmla="*/ 11432 h 146"/>
                <a:gd name="T6" fmla="*/ 2362 w 154"/>
                <a:gd name="T7" fmla="*/ 9221 h 146"/>
                <a:gd name="T8" fmla="*/ 2123 w 154"/>
                <a:gd name="T9" fmla="*/ 7002 h 146"/>
                <a:gd name="T10" fmla="*/ 1808 w 154"/>
                <a:gd name="T11" fmla="*/ 0 h 146"/>
                <a:gd name="T12" fmla="*/ 1609 w 154"/>
                <a:gd name="T13" fmla="*/ 2 h 146"/>
                <a:gd name="T14" fmla="*/ 1503 w 154"/>
                <a:gd name="T15" fmla="*/ 0 h 146"/>
                <a:gd name="T16" fmla="*/ 1102 w 154"/>
                <a:gd name="T17" fmla="*/ 0 h 146"/>
                <a:gd name="T18" fmla="*/ 1010 w 154"/>
                <a:gd name="T19" fmla="*/ 2 h 146"/>
                <a:gd name="T20" fmla="*/ 646 w 154"/>
                <a:gd name="T21" fmla="*/ 5261 h 146"/>
                <a:gd name="T22" fmla="*/ 646 w 154"/>
                <a:gd name="T23" fmla="*/ 10959 h 146"/>
                <a:gd name="T24" fmla="*/ 646 w 154"/>
                <a:gd name="T25" fmla="*/ 16368 h 146"/>
                <a:gd name="T26" fmla="*/ 321 w 154"/>
                <a:gd name="T27" fmla="*/ 19717 h 146"/>
                <a:gd name="T28" fmla="*/ 0 w 154"/>
                <a:gd name="T29" fmla="*/ 22339 h 146"/>
                <a:gd name="T30" fmla="*/ 157 w 154"/>
                <a:gd name="T31" fmla="*/ 29756 h 146"/>
                <a:gd name="T32" fmla="*/ 564 w 154"/>
                <a:gd name="T33" fmla="*/ 31188 h 146"/>
                <a:gd name="T34" fmla="*/ 899 w 154"/>
                <a:gd name="T35" fmla="*/ 34333 h 146"/>
                <a:gd name="T36" fmla="*/ 1187 w 154"/>
                <a:gd name="T37" fmla="*/ 36061 h 146"/>
                <a:gd name="T38" fmla="*/ 1503 w 154"/>
                <a:gd name="T39" fmla="*/ 38548 h 146"/>
                <a:gd name="T40" fmla="*/ 1856 w 154"/>
                <a:gd name="T41" fmla="*/ 43012 h 146"/>
                <a:gd name="T42" fmla="*/ 2233 w 154"/>
                <a:gd name="T43" fmla="*/ 46836 h 146"/>
                <a:gd name="T44" fmla="*/ 2880 w 154"/>
                <a:gd name="T45" fmla="*/ 48436 h 146"/>
                <a:gd name="T46" fmla="*/ 3045 w 154"/>
                <a:gd name="T47" fmla="*/ 43012 h 146"/>
                <a:gd name="T48" fmla="*/ 3334 w 154"/>
                <a:gd name="T49" fmla="*/ 42071 h 146"/>
                <a:gd name="T50" fmla="*/ 3558 w 154"/>
                <a:gd name="T51" fmla="*/ 43012 h 146"/>
                <a:gd name="T52" fmla="*/ 3439 w 154"/>
                <a:gd name="T53" fmla="*/ 40421 h 146"/>
                <a:gd name="T54" fmla="*/ 3295 w 154"/>
                <a:gd name="T55" fmla="*/ 36871 h 146"/>
                <a:gd name="T56" fmla="*/ 3167 w 154"/>
                <a:gd name="T57" fmla="*/ 36871 h 146"/>
                <a:gd name="T58" fmla="*/ 3167 w 154"/>
                <a:gd name="T59" fmla="*/ 32093 h 146"/>
                <a:gd name="T60" fmla="*/ 3045 w 154"/>
                <a:gd name="T61" fmla="*/ 29756 h 146"/>
                <a:gd name="T62" fmla="*/ 2813 w 154"/>
                <a:gd name="T63" fmla="*/ 26300 h 146"/>
                <a:gd name="T64" fmla="*/ 2489 w 154"/>
                <a:gd name="T65" fmla="*/ 24444 h 146"/>
                <a:gd name="T66" fmla="*/ 2282 w 154"/>
                <a:gd name="T67" fmla="*/ 20292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4"/>
                <a:gd name="T103" fmla="*/ 0 h 146"/>
                <a:gd name="T104" fmla="*/ 154 w 154"/>
                <a:gd name="T105" fmla="*/ 146 h 1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4" h="146">
                  <a:moveTo>
                    <a:pt x="99" y="61"/>
                  </a:moveTo>
                  <a:lnTo>
                    <a:pt x="99" y="52"/>
                  </a:lnTo>
                  <a:lnTo>
                    <a:pt x="102" y="35"/>
                  </a:lnTo>
                  <a:lnTo>
                    <a:pt x="102" y="28"/>
                  </a:lnTo>
                  <a:lnTo>
                    <a:pt x="92" y="21"/>
                  </a:lnTo>
                  <a:lnTo>
                    <a:pt x="78" y="0"/>
                  </a:lnTo>
                  <a:lnTo>
                    <a:pt x="69" y="2"/>
                  </a:lnTo>
                  <a:lnTo>
                    <a:pt x="66" y="0"/>
                  </a:lnTo>
                  <a:lnTo>
                    <a:pt x="47" y="0"/>
                  </a:lnTo>
                  <a:lnTo>
                    <a:pt x="43" y="2"/>
                  </a:lnTo>
                  <a:lnTo>
                    <a:pt x="28" y="16"/>
                  </a:lnTo>
                  <a:lnTo>
                    <a:pt x="28" y="33"/>
                  </a:lnTo>
                  <a:lnTo>
                    <a:pt x="28" y="49"/>
                  </a:lnTo>
                  <a:lnTo>
                    <a:pt x="14" y="59"/>
                  </a:lnTo>
                  <a:lnTo>
                    <a:pt x="0" y="68"/>
                  </a:lnTo>
                  <a:lnTo>
                    <a:pt x="7" y="90"/>
                  </a:lnTo>
                  <a:lnTo>
                    <a:pt x="24" y="94"/>
                  </a:lnTo>
                  <a:lnTo>
                    <a:pt x="38" y="104"/>
                  </a:lnTo>
                  <a:lnTo>
                    <a:pt x="52" y="109"/>
                  </a:lnTo>
                  <a:lnTo>
                    <a:pt x="66" y="116"/>
                  </a:lnTo>
                  <a:lnTo>
                    <a:pt x="80" y="130"/>
                  </a:lnTo>
                  <a:lnTo>
                    <a:pt x="97" y="142"/>
                  </a:lnTo>
                  <a:lnTo>
                    <a:pt x="125" y="146"/>
                  </a:lnTo>
                  <a:lnTo>
                    <a:pt x="132" y="130"/>
                  </a:lnTo>
                  <a:lnTo>
                    <a:pt x="144" y="127"/>
                  </a:lnTo>
                  <a:lnTo>
                    <a:pt x="154" y="130"/>
                  </a:lnTo>
                  <a:lnTo>
                    <a:pt x="149" y="123"/>
                  </a:lnTo>
                  <a:lnTo>
                    <a:pt x="142" y="111"/>
                  </a:lnTo>
                  <a:lnTo>
                    <a:pt x="137" y="111"/>
                  </a:lnTo>
                  <a:lnTo>
                    <a:pt x="137" y="97"/>
                  </a:lnTo>
                  <a:lnTo>
                    <a:pt x="132" y="90"/>
                  </a:lnTo>
                  <a:lnTo>
                    <a:pt x="121" y="80"/>
                  </a:lnTo>
                  <a:lnTo>
                    <a:pt x="106" y="73"/>
                  </a:lnTo>
                  <a:lnTo>
                    <a:pt x="99" y="61"/>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91" name="Freeform 3905"/>
            <p:cNvSpPr>
              <a:spLocks/>
            </p:cNvSpPr>
            <p:nvPr/>
          </p:nvSpPr>
          <p:spPr bwMode="auto">
            <a:xfrm>
              <a:off x="3306" y="1983"/>
              <a:ext cx="32" cy="32"/>
            </a:xfrm>
            <a:custGeom>
              <a:avLst/>
              <a:gdLst>
                <a:gd name="T0" fmla="*/ 339 w 29"/>
                <a:gd name="T1" fmla="*/ 2620 h 26"/>
                <a:gd name="T2" fmla="*/ 274 w 29"/>
                <a:gd name="T3" fmla="*/ 2620 h 26"/>
                <a:gd name="T4" fmla="*/ 274 w 29"/>
                <a:gd name="T5" fmla="*/ 3969 h 26"/>
                <a:gd name="T6" fmla="*/ 413 w 29"/>
                <a:gd name="T7" fmla="*/ 7110 h 26"/>
                <a:gd name="T8" fmla="*/ 248 w 29"/>
                <a:gd name="T9" fmla="*/ 6714 h 26"/>
                <a:gd name="T10" fmla="*/ 225 w 29"/>
                <a:gd name="T11" fmla="*/ 5003 h 26"/>
                <a:gd name="T12" fmla="*/ 0 w 29"/>
                <a:gd name="T13" fmla="*/ 5003 h 26"/>
                <a:gd name="T14" fmla="*/ 102 w 29"/>
                <a:gd name="T15" fmla="*/ 891 h 26"/>
                <a:gd name="T16" fmla="*/ 274 w 29"/>
                <a:gd name="T17" fmla="*/ 0 h 26"/>
                <a:gd name="T18" fmla="*/ 339 w 29"/>
                <a:gd name="T19" fmla="*/ 262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6"/>
                <a:gd name="T32" fmla="*/ 29 w 29"/>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6">
                  <a:moveTo>
                    <a:pt x="24" y="10"/>
                  </a:moveTo>
                  <a:lnTo>
                    <a:pt x="19" y="10"/>
                  </a:lnTo>
                  <a:lnTo>
                    <a:pt x="19" y="15"/>
                  </a:lnTo>
                  <a:lnTo>
                    <a:pt x="29" y="26"/>
                  </a:lnTo>
                  <a:lnTo>
                    <a:pt x="17" y="24"/>
                  </a:lnTo>
                  <a:lnTo>
                    <a:pt x="15" y="19"/>
                  </a:lnTo>
                  <a:lnTo>
                    <a:pt x="0" y="19"/>
                  </a:lnTo>
                  <a:lnTo>
                    <a:pt x="7" y="3"/>
                  </a:lnTo>
                  <a:lnTo>
                    <a:pt x="19" y="0"/>
                  </a:lnTo>
                  <a:lnTo>
                    <a:pt x="24" y="1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92" name="Freeform 3906"/>
            <p:cNvSpPr>
              <a:spLocks/>
            </p:cNvSpPr>
            <p:nvPr/>
          </p:nvSpPr>
          <p:spPr bwMode="auto">
            <a:xfrm>
              <a:off x="3876" y="1974"/>
              <a:ext cx="144" cy="88"/>
            </a:xfrm>
            <a:custGeom>
              <a:avLst/>
              <a:gdLst>
                <a:gd name="T0" fmla="*/ 1784 w 128"/>
                <a:gd name="T1" fmla="*/ 18823 h 71"/>
                <a:gd name="T2" fmla="*/ 1346 w 128"/>
                <a:gd name="T3" fmla="*/ 17961 h 71"/>
                <a:gd name="T4" fmla="*/ 927 w 128"/>
                <a:gd name="T5" fmla="*/ 16442 h 71"/>
                <a:gd name="T6" fmla="*/ 458 w 128"/>
                <a:gd name="T7" fmla="*/ 13495 h 71"/>
                <a:gd name="T8" fmla="*/ 0 w 128"/>
                <a:gd name="T9" fmla="*/ 9946 h 71"/>
                <a:gd name="T10" fmla="*/ 0 w 128"/>
                <a:gd name="T11" fmla="*/ 6435 h 71"/>
                <a:gd name="T12" fmla="*/ 178 w 128"/>
                <a:gd name="T13" fmla="*/ 1551 h 71"/>
                <a:gd name="T14" fmla="*/ 253 w 128"/>
                <a:gd name="T15" fmla="*/ 2382 h 71"/>
                <a:gd name="T16" fmla="*/ 407 w 128"/>
                <a:gd name="T17" fmla="*/ 0 h 71"/>
                <a:gd name="T18" fmla="*/ 731 w 128"/>
                <a:gd name="T19" fmla="*/ 2382 h 71"/>
                <a:gd name="T20" fmla="*/ 1205 w 128"/>
                <a:gd name="T21" fmla="*/ 7976 h 71"/>
                <a:gd name="T22" fmla="*/ 1346 w 128"/>
                <a:gd name="T23" fmla="*/ 7088 h 71"/>
                <a:gd name="T24" fmla="*/ 1410 w 128"/>
                <a:gd name="T25" fmla="*/ 8635 h 71"/>
                <a:gd name="T26" fmla="*/ 1784 w 128"/>
                <a:gd name="T27" fmla="*/ 10888 h 71"/>
                <a:gd name="T28" fmla="*/ 1844 w 128"/>
                <a:gd name="T29" fmla="*/ 12327 h 71"/>
                <a:gd name="T30" fmla="*/ 2258 w 128"/>
                <a:gd name="T31" fmla="*/ 14097 h 71"/>
                <a:gd name="T32" fmla="*/ 2539 w 128"/>
                <a:gd name="T33" fmla="*/ 14980 h 71"/>
                <a:gd name="T34" fmla="*/ 3059 w 128"/>
                <a:gd name="T35" fmla="*/ 14980 h 71"/>
                <a:gd name="T36" fmla="*/ 3096 w 128"/>
                <a:gd name="T37" fmla="*/ 23330 h 71"/>
                <a:gd name="T38" fmla="*/ 2752 w 128"/>
                <a:gd name="T39" fmla="*/ 23330 h 71"/>
                <a:gd name="T40" fmla="*/ 2258 w 128"/>
                <a:gd name="T41" fmla="*/ 23013 h 71"/>
                <a:gd name="T42" fmla="*/ 1935 w 128"/>
                <a:gd name="T43" fmla="*/ 22120 h 71"/>
                <a:gd name="T44" fmla="*/ 1784 w 128"/>
                <a:gd name="T45" fmla="*/ 18823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8"/>
                <a:gd name="T70" fmla="*/ 0 h 71"/>
                <a:gd name="T71" fmla="*/ 128 w 128"/>
                <a:gd name="T72" fmla="*/ 71 h 7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8" h="71">
                  <a:moveTo>
                    <a:pt x="74" y="57"/>
                  </a:moveTo>
                  <a:lnTo>
                    <a:pt x="55" y="55"/>
                  </a:lnTo>
                  <a:lnTo>
                    <a:pt x="38" y="50"/>
                  </a:lnTo>
                  <a:lnTo>
                    <a:pt x="19" y="41"/>
                  </a:lnTo>
                  <a:lnTo>
                    <a:pt x="0" y="31"/>
                  </a:lnTo>
                  <a:lnTo>
                    <a:pt x="0" y="19"/>
                  </a:lnTo>
                  <a:lnTo>
                    <a:pt x="7" y="5"/>
                  </a:lnTo>
                  <a:lnTo>
                    <a:pt x="10" y="7"/>
                  </a:lnTo>
                  <a:lnTo>
                    <a:pt x="17" y="0"/>
                  </a:lnTo>
                  <a:lnTo>
                    <a:pt x="29" y="7"/>
                  </a:lnTo>
                  <a:lnTo>
                    <a:pt x="50" y="24"/>
                  </a:lnTo>
                  <a:lnTo>
                    <a:pt x="55" y="22"/>
                  </a:lnTo>
                  <a:lnTo>
                    <a:pt x="59" y="26"/>
                  </a:lnTo>
                  <a:lnTo>
                    <a:pt x="74" y="33"/>
                  </a:lnTo>
                  <a:lnTo>
                    <a:pt x="76" y="38"/>
                  </a:lnTo>
                  <a:lnTo>
                    <a:pt x="93" y="43"/>
                  </a:lnTo>
                  <a:lnTo>
                    <a:pt x="104" y="45"/>
                  </a:lnTo>
                  <a:lnTo>
                    <a:pt x="126" y="45"/>
                  </a:lnTo>
                  <a:lnTo>
                    <a:pt x="128" y="71"/>
                  </a:lnTo>
                  <a:lnTo>
                    <a:pt x="114" y="71"/>
                  </a:lnTo>
                  <a:lnTo>
                    <a:pt x="93" y="69"/>
                  </a:lnTo>
                  <a:lnTo>
                    <a:pt x="81" y="67"/>
                  </a:lnTo>
                  <a:lnTo>
                    <a:pt x="74" y="5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93" name="Freeform 3907"/>
            <p:cNvSpPr>
              <a:spLocks/>
            </p:cNvSpPr>
            <p:nvPr/>
          </p:nvSpPr>
          <p:spPr bwMode="auto">
            <a:xfrm>
              <a:off x="3546" y="1831"/>
              <a:ext cx="259" cy="293"/>
            </a:xfrm>
            <a:custGeom>
              <a:avLst/>
              <a:gdLst>
                <a:gd name="T0" fmla="*/ 2202 w 231"/>
                <a:gd name="T1" fmla="*/ 73884 h 236"/>
                <a:gd name="T2" fmla="*/ 2542 w 231"/>
                <a:gd name="T3" fmla="*/ 79620 h 236"/>
                <a:gd name="T4" fmla="*/ 2933 w 231"/>
                <a:gd name="T5" fmla="*/ 79620 h 236"/>
                <a:gd name="T6" fmla="*/ 3257 w 231"/>
                <a:gd name="T7" fmla="*/ 77962 h 236"/>
                <a:gd name="T8" fmla="*/ 3688 w 231"/>
                <a:gd name="T9" fmla="*/ 76919 h 236"/>
                <a:gd name="T10" fmla="*/ 3359 w 231"/>
                <a:gd name="T11" fmla="*/ 68615 h 236"/>
                <a:gd name="T12" fmla="*/ 3068 w 231"/>
                <a:gd name="T13" fmla="*/ 62795 h 236"/>
                <a:gd name="T14" fmla="*/ 3359 w 231"/>
                <a:gd name="T15" fmla="*/ 55178 h 236"/>
                <a:gd name="T16" fmla="*/ 3918 w 231"/>
                <a:gd name="T17" fmla="*/ 50175 h 236"/>
                <a:gd name="T18" fmla="*/ 4325 w 231"/>
                <a:gd name="T19" fmla="*/ 40862 h 236"/>
                <a:gd name="T20" fmla="*/ 4363 w 231"/>
                <a:gd name="T21" fmla="*/ 32324 h 236"/>
                <a:gd name="T22" fmla="*/ 4479 w 231"/>
                <a:gd name="T23" fmla="*/ 27536 h 236"/>
                <a:gd name="T24" fmla="*/ 4161 w 231"/>
                <a:gd name="T25" fmla="*/ 24051 h 236"/>
                <a:gd name="T26" fmla="*/ 4095 w 231"/>
                <a:gd name="T27" fmla="*/ 18486 h 236"/>
                <a:gd name="T28" fmla="*/ 3918 w 231"/>
                <a:gd name="T29" fmla="*/ 13875 h 236"/>
                <a:gd name="T30" fmla="*/ 4736 w 231"/>
                <a:gd name="T31" fmla="*/ 13875 h 236"/>
                <a:gd name="T32" fmla="*/ 4591 w 231"/>
                <a:gd name="T33" fmla="*/ 6095 h 236"/>
                <a:gd name="T34" fmla="*/ 4266 w 231"/>
                <a:gd name="T35" fmla="*/ 1285 h 236"/>
                <a:gd name="T36" fmla="*/ 3470 w 231"/>
                <a:gd name="T37" fmla="*/ 1285 h 236"/>
                <a:gd name="T38" fmla="*/ 2897 w 231"/>
                <a:gd name="T39" fmla="*/ 6095 h 236"/>
                <a:gd name="T40" fmla="*/ 3027 w 231"/>
                <a:gd name="T41" fmla="*/ 15929 h 236"/>
                <a:gd name="T42" fmla="*/ 2633 w 231"/>
                <a:gd name="T43" fmla="*/ 18486 h 236"/>
                <a:gd name="T44" fmla="*/ 2584 w 231"/>
                <a:gd name="T45" fmla="*/ 25732 h 236"/>
                <a:gd name="T46" fmla="*/ 2202 w 231"/>
                <a:gd name="T47" fmla="*/ 32324 h 236"/>
                <a:gd name="T48" fmla="*/ 1798 w 231"/>
                <a:gd name="T49" fmla="*/ 36649 h 236"/>
                <a:gd name="T50" fmla="*/ 1752 w 231"/>
                <a:gd name="T51" fmla="*/ 42715 h 236"/>
                <a:gd name="T52" fmla="*/ 1085 w 231"/>
                <a:gd name="T53" fmla="*/ 46026 h 236"/>
                <a:gd name="T54" fmla="*/ 238 w 231"/>
                <a:gd name="T55" fmla="*/ 44515 h 236"/>
                <a:gd name="T56" fmla="*/ 189 w 231"/>
                <a:gd name="T57" fmla="*/ 46984 h 236"/>
                <a:gd name="T58" fmla="*/ 720 w 231"/>
                <a:gd name="T59" fmla="*/ 53727 h 236"/>
                <a:gd name="T60" fmla="*/ 916 w 231"/>
                <a:gd name="T61" fmla="*/ 61062 h 236"/>
                <a:gd name="T62" fmla="*/ 666 w 231"/>
                <a:gd name="T63" fmla="*/ 65323 h 236"/>
                <a:gd name="T64" fmla="*/ 473 w 231"/>
                <a:gd name="T65" fmla="*/ 72401 h 236"/>
                <a:gd name="T66" fmla="*/ 1138 w 231"/>
                <a:gd name="T67" fmla="*/ 71444 h 236"/>
                <a:gd name="T68" fmla="*/ 1752 w 231"/>
                <a:gd name="T69" fmla="*/ 71444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31"/>
                <a:gd name="T106" fmla="*/ 0 h 236"/>
                <a:gd name="T107" fmla="*/ 231 w 231"/>
                <a:gd name="T108" fmla="*/ 236 h 2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31" h="236">
                  <a:moveTo>
                    <a:pt x="94" y="205"/>
                  </a:moveTo>
                  <a:lnTo>
                    <a:pt x="101" y="215"/>
                  </a:lnTo>
                  <a:lnTo>
                    <a:pt x="106" y="217"/>
                  </a:lnTo>
                  <a:lnTo>
                    <a:pt x="116" y="231"/>
                  </a:lnTo>
                  <a:lnTo>
                    <a:pt x="127" y="236"/>
                  </a:lnTo>
                  <a:lnTo>
                    <a:pt x="134" y="231"/>
                  </a:lnTo>
                  <a:lnTo>
                    <a:pt x="134" y="224"/>
                  </a:lnTo>
                  <a:lnTo>
                    <a:pt x="149" y="226"/>
                  </a:lnTo>
                  <a:lnTo>
                    <a:pt x="163" y="224"/>
                  </a:lnTo>
                  <a:lnTo>
                    <a:pt x="168" y="224"/>
                  </a:lnTo>
                  <a:lnTo>
                    <a:pt x="160" y="200"/>
                  </a:lnTo>
                  <a:lnTo>
                    <a:pt x="153" y="200"/>
                  </a:lnTo>
                  <a:lnTo>
                    <a:pt x="151" y="189"/>
                  </a:lnTo>
                  <a:lnTo>
                    <a:pt x="139" y="182"/>
                  </a:lnTo>
                  <a:lnTo>
                    <a:pt x="149" y="160"/>
                  </a:lnTo>
                  <a:lnTo>
                    <a:pt x="153" y="160"/>
                  </a:lnTo>
                  <a:lnTo>
                    <a:pt x="168" y="160"/>
                  </a:lnTo>
                  <a:lnTo>
                    <a:pt x="179" y="146"/>
                  </a:lnTo>
                  <a:lnTo>
                    <a:pt x="187" y="132"/>
                  </a:lnTo>
                  <a:lnTo>
                    <a:pt x="196" y="118"/>
                  </a:lnTo>
                  <a:lnTo>
                    <a:pt x="203" y="106"/>
                  </a:lnTo>
                  <a:lnTo>
                    <a:pt x="198" y="94"/>
                  </a:lnTo>
                  <a:lnTo>
                    <a:pt x="208" y="87"/>
                  </a:lnTo>
                  <a:lnTo>
                    <a:pt x="203" y="80"/>
                  </a:lnTo>
                  <a:lnTo>
                    <a:pt x="196" y="75"/>
                  </a:lnTo>
                  <a:lnTo>
                    <a:pt x="189" y="70"/>
                  </a:lnTo>
                  <a:lnTo>
                    <a:pt x="187" y="59"/>
                  </a:lnTo>
                  <a:lnTo>
                    <a:pt x="187" y="54"/>
                  </a:lnTo>
                  <a:lnTo>
                    <a:pt x="179" y="47"/>
                  </a:lnTo>
                  <a:lnTo>
                    <a:pt x="179" y="40"/>
                  </a:lnTo>
                  <a:lnTo>
                    <a:pt x="201" y="42"/>
                  </a:lnTo>
                  <a:lnTo>
                    <a:pt x="217" y="40"/>
                  </a:lnTo>
                  <a:lnTo>
                    <a:pt x="231" y="26"/>
                  </a:lnTo>
                  <a:lnTo>
                    <a:pt x="210" y="18"/>
                  </a:lnTo>
                  <a:lnTo>
                    <a:pt x="201" y="16"/>
                  </a:lnTo>
                  <a:lnTo>
                    <a:pt x="194" y="4"/>
                  </a:lnTo>
                  <a:lnTo>
                    <a:pt x="175" y="0"/>
                  </a:lnTo>
                  <a:lnTo>
                    <a:pt x="158" y="4"/>
                  </a:lnTo>
                  <a:lnTo>
                    <a:pt x="139" y="7"/>
                  </a:lnTo>
                  <a:lnTo>
                    <a:pt x="132" y="18"/>
                  </a:lnTo>
                  <a:lnTo>
                    <a:pt x="142" y="33"/>
                  </a:lnTo>
                  <a:lnTo>
                    <a:pt x="137" y="47"/>
                  </a:lnTo>
                  <a:lnTo>
                    <a:pt x="134" y="54"/>
                  </a:lnTo>
                  <a:lnTo>
                    <a:pt x="120" y="54"/>
                  </a:lnTo>
                  <a:lnTo>
                    <a:pt x="130" y="63"/>
                  </a:lnTo>
                  <a:lnTo>
                    <a:pt x="118" y="75"/>
                  </a:lnTo>
                  <a:lnTo>
                    <a:pt x="116" y="94"/>
                  </a:lnTo>
                  <a:lnTo>
                    <a:pt x="101" y="94"/>
                  </a:lnTo>
                  <a:lnTo>
                    <a:pt x="97" y="99"/>
                  </a:lnTo>
                  <a:lnTo>
                    <a:pt x="82" y="106"/>
                  </a:lnTo>
                  <a:lnTo>
                    <a:pt x="80" y="118"/>
                  </a:lnTo>
                  <a:lnTo>
                    <a:pt x="80" y="125"/>
                  </a:lnTo>
                  <a:lnTo>
                    <a:pt x="66" y="130"/>
                  </a:lnTo>
                  <a:lnTo>
                    <a:pt x="49" y="134"/>
                  </a:lnTo>
                  <a:lnTo>
                    <a:pt x="26" y="134"/>
                  </a:lnTo>
                  <a:lnTo>
                    <a:pt x="11" y="130"/>
                  </a:lnTo>
                  <a:lnTo>
                    <a:pt x="0" y="125"/>
                  </a:lnTo>
                  <a:lnTo>
                    <a:pt x="9" y="137"/>
                  </a:lnTo>
                  <a:lnTo>
                    <a:pt x="21" y="151"/>
                  </a:lnTo>
                  <a:lnTo>
                    <a:pt x="33" y="156"/>
                  </a:lnTo>
                  <a:lnTo>
                    <a:pt x="37" y="172"/>
                  </a:lnTo>
                  <a:lnTo>
                    <a:pt x="42" y="177"/>
                  </a:lnTo>
                  <a:lnTo>
                    <a:pt x="42" y="184"/>
                  </a:lnTo>
                  <a:lnTo>
                    <a:pt x="30" y="189"/>
                  </a:lnTo>
                  <a:lnTo>
                    <a:pt x="23" y="196"/>
                  </a:lnTo>
                  <a:lnTo>
                    <a:pt x="21" y="210"/>
                  </a:lnTo>
                  <a:lnTo>
                    <a:pt x="37" y="208"/>
                  </a:lnTo>
                  <a:lnTo>
                    <a:pt x="52" y="208"/>
                  </a:lnTo>
                  <a:lnTo>
                    <a:pt x="64" y="208"/>
                  </a:lnTo>
                  <a:lnTo>
                    <a:pt x="80" y="208"/>
                  </a:lnTo>
                  <a:lnTo>
                    <a:pt x="94" y="20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94" name="Freeform 3908"/>
            <p:cNvSpPr>
              <a:spLocks/>
            </p:cNvSpPr>
            <p:nvPr/>
          </p:nvSpPr>
          <p:spPr bwMode="auto">
            <a:xfrm>
              <a:off x="2935" y="1948"/>
              <a:ext cx="196" cy="219"/>
            </a:xfrm>
            <a:custGeom>
              <a:avLst/>
              <a:gdLst>
                <a:gd name="T0" fmla="*/ 3007 w 175"/>
                <a:gd name="T1" fmla="*/ 20763 h 177"/>
                <a:gd name="T2" fmla="*/ 2701 w 175"/>
                <a:gd name="T3" fmla="*/ 14679 h 177"/>
                <a:gd name="T4" fmla="*/ 2513 w 175"/>
                <a:gd name="T5" fmla="*/ 9589 h 177"/>
                <a:gd name="T6" fmla="*/ 2501 w 175"/>
                <a:gd name="T7" fmla="*/ 10451 h 177"/>
                <a:gd name="T8" fmla="*/ 2638 w 175"/>
                <a:gd name="T9" fmla="*/ 14679 h 177"/>
                <a:gd name="T10" fmla="*/ 2701 w 175"/>
                <a:gd name="T11" fmla="*/ 19599 h 177"/>
                <a:gd name="T12" fmla="*/ 2867 w 175"/>
                <a:gd name="T13" fmla="*/ 22744 h 177"/>
                <a:gd name="T14" fmla="*/ 3024 w 175"/>
                <a:gd name="T15" fmla="*/ 27714 h 177"/>
                <a:gd name="T16" fmla="*/ 3158 w 175"/>
                <a:gd name="T17" fmla="*/ 30994 h 177"/>
                <a:gd name="T18" fmla="*/ 3338 w 175"/>
                <a:gd name="T19" fmla="*/ 34819 h 177"/>
                <a:gd name="T20" fmla="*/ 3531 w 175"/>
                <a:gd name="T21" fmla="*/ 39328 h 177"/>
                <a:gd name="T22" fmla="*/ 3739 w 175"/>
                <a:gd name="T23" fmla="*/ 43081 h 177"/>
                <a:gd name="T24" fmla="*/ 3699 w 175"/>
                <a:gd name="T25" fmla="*/ 43081 h 177"/>
                <a:gd name="T26" fmla="*/ 3699 w 175"/>
                <a:gd name="T27" fmla="*/ 48324 h 177"/>
                <a:gd name="T28" fmla="*/ 3531 w 175"/>
                <a:gd name="T29" fmla="*/ 49421 h 177"/>
                <a:gd name="T30" fmla="*/ 3504 w 175"/>
                <a:gd name="T31" fmla="*/ 49421 h 177"/>
                <a:gd name="T32" fmla="*/ 3387 w 175"/>
                <a:gd name="T33" fmla="*/ 52665 h 177"/>
                <a:gd name="T34" fmla="*/ 3241 w 175"/>
                <a:gd name="T35" fmla="*/ 53304 h 177"/>
                <a:gd name="T36" fmla="*/ 3151 w 175"/>
                <a:gd name="T37" fmla="*/ 55387 h 177"/>
                <a:gd name="T38" fmla="*/ 2701 w 175"/>
                <a:gd name="T39" fmla="*/ 55072 h 177"/>
                <a:gd name="T40" fmla="*/ 2323 w 175"/>
                <a:gd name="T41" fmla="*/ 54250 h 177"/>
                <a:gd name="T42" fmla="*/ 2323 w 175"/>
                <a:gd name="T43" fmla="*/ 53304 h 177"/>
                <a:gd name="T44" fmla="*/ 2285 w 175"/>
                <a:gd name="T45" fmla="*/ 54250 h 177"/>
                <a:gd name="T46" fmla="*/ 2007 w 175"/>
                <a:gd name="T47" fmla="*/ 54250 h 177"/>
                <a:gd name="T48" fmla="*/ 1780 w 175"/>
                <a:gd name="T49" fmla="*/ 54250 h 177"/>
                <a:gd name="T50" fmla="*/ 1532 w 175"/>
                <a:gd name="T51" fmla="*/ 54250 h 177"/>
                <a:gd name="T52" fmla="*/ 1267 w 175"/>
                <a:gd name="T53" fmla="*/ 54250 h 177"/>
                <a:gd name="T54" fmla="*/ 1015 w 175"/>
                <a:gd name="T55" fmla="*/ 54250 h 177"/>
                <a:gd name="T56" fmla="*/ 702 w 175"/>
                <a:gd name="T57" fmla="*/ 54250 h 177"/>
                <a:gd name="T58" fmla="*/ 459 w 175"/>
                <a:gd name="T59" fmla="*/ 54250 h 177"/>
                <a:gd name="T60" fmla="*/ 208 w 175"/>
                <a:gd name="T61" fmla="*/ 54250 h 177"/>
                <a:gd name="T62" fmla="*/ 208 w 175"/>
                <a:gd name="T63" fmla="*/ 48940 h 177"/>
                <a:gd name="T64" fmla="*/ 208 w 175"/>
                <a:gd name="T65" fmla="*/ 43846 h 177"/>
                <a:gd name="T66" fmla="*/ 148 w 175"/>
                <a:gd name="T67" fmla="*/ 38516 h 177"/>
                <a:gd name="T68" fmla="*/ 118 w 175"/>
                <a:gd name="T69" fmla="*/ 33162 h 177"/>
                <a:gd name="T70" fmla="*/ 118 w 175"/>
                <a:gd name="T71" fmla="*/ 28141 h 177"/>
                <a:gd name="T72" fmla="*/ 118 w 175"/>
                <a:gd name="T73" fmla="*/ 22399 h 177"/>
                <a:gd name="T74" fmla="*/ 3 w 175"/>
                <a:gd name="T75" fmla="*/ 16936 h 177"/>
                <a:gd name="T76" fmla="*/ 0 w 175"/>
                <a:gd name="T77" fmla="*/ 12462 h 177"/>
                <a:gd name="T78" fmla="*/ 0 w 175"/>
                <a:gd name="T79" fmla="*/ 8140 h 177"/>
                <a:gd name="T80" fmla="*/ 0 w 175"/>
                <a:gd name="T81" fmla="*/ 4078 h 177"/>
                <a:gd name="T82" fmla="*/ 3 w 175"/>
                <a:gd name="T83" fmla="*/ 0 h 177"/>
                <a:gd name="T84" fmla="*/ 261 w 175"/>
                <a:gd name="T85" fmla="*/ 0 h 177"/>
                <a:gd name="T86" fmla="*/ 776 w 175"/>
                <a:gd name="T87" fmla="*/ 2269 h 177"/>
                <a:gd name="T88" fmla="*/ 1267 w 175"/>
                <a:gd name="T89" fmla="*/ 4297 h 177"/>
                <a:gd name="T90" fmla="*/ 1717 w 175"/>
                <a:gd name="T91" fmla="*/ 2269 h 177"/>
                <a:gd name="T92" fmla="*/ 1922 w 175"/>
                <a:gd name="T93" fmla="*/ 2 h 177"/>
                <a:gd name="T94" fmla="*/ 1792 w 175"/>
                <a:gd name="T95" fmla="*/ 1482 h 177"/>
                <a:gd name="T96" fmla="*/ 1944 w 175"/>
                <a:gd name="T97" fmla="*/ 2 h 177"/>
                <a:gd name="T98" fmla="*/ 2285 w 175"/>
                <a:gd name="T99" fmla="*/ 2269 h 177"/>
                <a:gd name="T100" fmla="*/ 2376 w 175"/>
                <a:gd name="T101" fmla="*/ 3296 h 177"/>
                <a:gd name="T102" fmla="*/ 2513 w 175"/>
                <a:gd name="T103" fmla="*/ 4078 h 177"/>
                <a:gd name="T104" fmla="*/ 3007 w 175"/>
                <a:gd name="T105" fmla="*/ 2269 h 177"/>
                <a:gd name="T106" fmla="*/ 3151 w 175"/>
                <a:gd name="T107" fmla="*/ 7724 h 177"/>
                <a:gd name="T108" fmla="*/ 3279 w 175"/>
                <a:gd name="T109" fmla="*/ 12462 h 177"/>
                <a:gd name="T110" fmla="*/ 3241 w 175"/>
                <a:gd name="T111" fmla="*/ 16936 h 177"/>
                <a:gd name="T112" fmla="*/ 3151 w 175"/>
                <a:gd name="T113" fmla="*/ 21472 h 177"/>
                <a:gd name="T114" fmla="*/ 3007 w 175"/>
                <a:gd name="T115" fmla="*/ 20763 h 1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5"/>
                <a:gd name="T175" fmla="*/ 0 h 177"/>
                <a:gd name="T176" fmla="*/ 175 w 175"/>
                <a:gd name="T177" fmla="*/ 177 h 17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5" h="177">
                  <a:moveTo>
                    <a:pt x="140" y="66"/>
                  </a:moveTo>
                  <a:lnTo>
                    <a:pt x="128" y="47"/>
                  </a:lnTo>
                  <a:lnTo>
                    <a:pt x="118" y="31"/>
                  </a:lnTo>
                  <a:lnTo>
                    <a:pt x="116" y="33"/>
                  </a:lnTo>
                  <a:lnTo>
                    <a:pt x="123" y="47"/>
                  </a:lnTo>
                  <a:lnTo>
                    <a:pt x="128" y="62"/>
                  </a:lnTo>
                  <a:lnTo>
                    <a:pt x="135" y="73"/>
                  </a:lnTo>
                  <a:lnTo>
                    <a:pt x="142" y="88"/>
                  </a:lnTo>
                  <a:lnTo>
                    <a:pt x="149" y="99"/>
                  </a:lnTo>
                  <a:lnTo>
                    <a:pt x="156" y="111"/>
                  </a:lnTo>
                  <a:lnTo>
                    <a:pt x="166" y="125"/>
                  </a:lnTo>
                  <a:lnTo>
                    <a:pt x="175" y="137"/>
                  </a:lnTo>
                  <a:lnTo>
                    <a:pt x="173" y="137"/>
                  </a:lnTo>
                  <a:lnTo>
                    <a:pt x="173" y="154"/>
                  </a:lnTo>
                  <a:lnTo>
                    <a:pt x="166" y="158"/>
                  </a:lnTo>
                  <a:lnTo>
                    <a:pt x="163" y="158"/>
                  </a:lnTo>
                  <a:lnTo>
                    <a:pt x="159" y="168"/>
                  </a:lnTo>
                  <a:lnTo>
                    <a:pt x="152" y="170"/>
                  </a:lnTo>
                  <a:lnTo>
                    <a:pt x="147" y="177"/>
                  </a:lnTo>
                  <a:lnTo>
                    <a:pt x="128" y="175"/>
                  </a:lnTo>
                  <a:lnTo>
                    <a:pt x="109" y="173"/>
                  </a:lnTo>
                  <a:lnTo>
                    <a:pt x="109" y="170"/>
                  </a:lnTo>
                  <a:lnTo>
                    <a:pt x="107" y="173"/>
                  </a:lnTo>
                  <a:lnTo>
                    <a:pt x="95" y="173"/>
                  </a:lnTo>
                  <a:lnTo>
                    <a:pt x="83" y="173"/>
                  </a:lnTo>
                  <a:lnTo>
                    <a:pt x="71" y="173"/>
                  </a:lnTo>
                  <a:lnTo>
                    <a:pt x="59" y="173"/>
                  </a:lnTo>
                  <a:lnTo>
                    <a:pt x="48" y="173"/>
                  </a:lnTo>
                  <a:lnTo>
                    <a:pt x="33" y="173"/>
                  </a:lnTo>
                  <a:lnTo>
                    <a:pt x="21" y="173"/>
                  </a:lnTo>
                  <a:lnTo>
                    <a:pt x="10" y="173"/>
                  </a:lnTo>
                  <a:lnTo>
                    <a:pt x="10" y="156"/>
                  </a:lnTo>
                  <a:lnTo>
                    <a:pt x="10" y="140"/>
                  </a:lnTo>
                  <a:lnTo>
                    <a:pt x="7" y="123"/>
                  </a:lnTo>
                  <a:lnTo>
                    <a:pt x="5" y="106"/>
                  </a:lnTo>
                  <a:lnTo>
                    <a:pt x="5" y="90"/>
                  </a:lnTo>
                  <a:lnTo>
                    <a:pt x="5" y="71"/>
                  </a:lnTo>
                  <a:lnTo>
                    <a:pt x="3" y="54"/>
                  </a:lnTo>
                  <a:lnTo>
                    <a:pt x="0" y="40"/>
                  </a:lnTo>
                  <a:lnTo>
                    <a:pt x="0" y="26"/>
                  </a:lnTo>
                  <a:lnTo>
                    <a:pt x="0" y="12"/>
                  </a:lnTo>
                  <a:lnTo>
                    <a:pt x="3" y="0"/>
                  </a:lnTo>
                  <a:lnTo>
                    <a:pt x="12" y="0"/>
                  </a:lnTo>
                  <a:lnTo>
                    <a:pt x="36" y="7"/>
                  </a:lnTo>
                  <a:lnTo>
                    <a:pt x="59" y="14"/>
                  </a:lnTo>
                  <a:lnTo>
                    <a:pt x="81" y="7"/>
                  </a:lnTo>
                  <a:lnTo>
                    <a:pt x="90" y="2"/>
                  </a:lnTo>
                  <a:lnTo>
                    <a:pt x="85" y="5"/>
                  </a:lnTo>
                  <a:lnTo>
                    <a:pt x="92" y="2"/>
                  </a:lnTo>
                  <a:lnTo>
                    <a:pt x="107" y="7"/>
                  </a:lnTo>
                  <a:lnTo>
                    <a:pt x="111" y="10"/>
                  </a:lnTo>
                  <a:lnTo>
                    <a:pt x="118" y="12"/>
                  </a:lnTo>
                  <a:lnTo>
                    <a:pt x="140" y="7"/>
                  </a:lnTo>
                  <a:lnTo>
                    <a:pt x="147" y="24"/>
                  </a:lnTo>
                  <a:lnTo>
                    <a:pt x="154" y="40"/>
                  </a:lnTo>
                  <a:lnTo>
                    <a:pt x="152" y="54"/>
                  </a:lnTo>
                  <a:lnTo>
                    <a:pt x="147" y="69"/>
                  </a:lnTo>
                  <a:lnTo>
                    <a:pt x="140" y="66"/>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95" name="Freeform 3909"/>
            <p:cNvSpPr>
              <a:spLocks/>
            </p:cNvSpPr>
            <p:nvPr/>
          </p:nvSpPr>
          <p:spPr bwMode="auto">
            <a:xfrm>
              <a:off x="3689" y="1864"/>
              <a:ext cx="481" cy="606"/>
            </a:xfrm>
            <a:custGeom>
              <a:avLst/>
              <a:gdLst>
                <a:gd name="T0" fmla="*/ 1446 w 431"/>
                <a:gd name="T1" fmla="*/ 5217 h 489"/>
                <a:gd name="T2" fmla="*/ 1179 w 431"/>
                <a:gd name="T3" fmla="*/ 9171 h 489"/>
                <a:gd name="T4" fmla="*/ 1327 w 431"/>
                <a:gd name="T5" fmla="*/ 16165 h 489"/>
                <a:gd name="T6" fmla="*/ 1373 w 431"/>
                <a:gd name="T7" fmla="*/ 22220 h 489"/>
                <a:gd name="T8" fmla="*/ 1179 w 431"/>
                <a:gd name="T9" fmla="*/ 34717 h 489"/>
                <a:gd name="T10" fmla="*/ 494 w 431"/>
                <a:gd name="T11" fmla="*/ 43928 h 489"/>
                <a:gd name="T12" fmla="*/ 458 w 431"/>
                <a:gd name="T13" fmla="*/ 53410 h 489"/>
                <a:gd name="T14" fmla="*/ 792 w 431"/>
                <a:gd name="T15" fmla="*/ 64946 h 489"/>
                <a:gd name="T16" fmla="*/ 133 w 431"/>
                <a:gd name="T17" fmla="*/ 64946 h 489"/>
                <a:gd name="T18" fmla="*/ 0 w 431"/>
                <a:gd name="T19" fmla="*/ 68560 h 489"/>
                <a:gd name="T20" fmla="*/ 319 w 431"/>
                <a:gd name="T21" fmla="*/ 74091 h 489"/>
                <a:gd name="T22" fmla="*/ 440 w 431"/>
                <a:gd name="T23" fmla="*/ 76477 h 489"/>
                <a:gd name="T24" fmla="*/ 848 w 431"/>
                <a:gd name="T25" fmla="*/ 85812 h 489"/>
                <a:gd name="T26" fmla="*/ 1316 w 431"/>
                <a:gd name="T27" fmla="*/ 77245 h 489"/>
                <a:gd name="T28" fmla="*/ 1373 w 431"/>
                <a:gd name="T29" fmla="*/ 80485 h 489"/>
                <a:gd name="T30" fmla="*/ 1472 w 431"/>
                <a:gd name="T31" fmla="*/ 83990 h 489"/>
                <a:gd name="T32" fmla="*/ 1567 w 431"/>
                <a:gd name="T33" fmla="*/ 96116 h 489"/>
                <a:gd name="T34" fmla="*/ 1834 w 431"/>
                <a:gd name="T35" fmla="*/ 110726 h 489"/>
                <a:gd name="T36" fmla="*/ 2178 w 431"/>
                <a:gd name="T37" fmla="*/ 124712 h 489"/>
                <a:gd name="T38" fmla="*/ 2632 w 431"/>
                <a:gd name="T39" fmla="*/ 141012 h 489"/>
                <a:gd name="T40" fmla="*/ 2994 w 431"/>
                <a:gd name="T41" fmla="*/ 153939 h 489"/>
                <a:gd name="T42" fmla="*/ 3459 w 431"/>
                <a:gd name="T43" fmla="*/ 156898 h 489"/>
                <a:gd name="T44" fmla="*/ 3686 w 431"/>
                <a:gd name="T45" fmla="*/ 151619 h 489"/>
                <a:gd name="T46" fmla="*/ 3883 w 431"/>
                <a:gd name="T47" fmla="*/ 142482 h 489"/>
                <a:gd name="T48" fmla="*/ 3998 w 431"/>
                <a:gd name="T49" fmla="*/ 128990 h 489"/>
                <a:gd name="T50" fmla="*/ 4082 w 431"/>
                <a:gd name="T51" fmla="*/ 115223 h 489"/>
                <a:gd name="T52" fmla="*/ 4287 w 431"/>
                <a:gd name="T53" fmla="*/ 112021 h 489"/>
                <a:gd name="T54" fmla="*/ 4813 w 431"/>
                <a:gd name="T55" fmla="*/ 101476 h 489"/>
                <a:gd name="T56" fmla="*/ 5558 w 431"/>
                <a:gd name="T57" fmla="*/ 90393 h 489"/>
                <a:gd name="T58" fmla="*/ 5994 w 431"/>
                <a:gd name="T59" fmla="*/ 79085 h 489"/>
                <a:gd name="T60" fmla="*/ 6246 w 431"/>
                <a:gd name="T61" fmla="*/ 80485 h 489"/>
                <a:gd name="T62" fmla="*/ 6203 w 431"/>
                <a:gd name="T63" fmla="*/ 75026 h 489"/>
                <a:gd name="T64" fmla="*/ 5885 w 431"/>
                <a:gd name="T65" fmla="*/ 63222 h 489"/>
                <a:gd name="T66" fmla="*/ 5849 w 431"/>
                <a:gd name="T67" fmla="*/ 56246 h 489"/>
                <a:gd name="T68" fmla="*/ 6139 w 431"/>
                <a:gd name="T69" fmla="*/ 55609 h 489"/>
                <a:gd name="T70" fmla="*/ 6649 w 431"/>
                <a:gd name="T71" fmla="*/ 59786 h 489"/>
                <a:gd name="T72" fmla="*/ 7121 w 431"/>
                <a:gd name="T73" fmla="*/ 64946 h 489"/>
                <a:gd name="T74" fmla="*/ 6975 w 431"/>
                <a:gd name="T75" fmla="*/ 72664 h 489"/>
                <a:gd name="T76" fmla="*/ 7341 w 431"/>
                <a:gd name="T77" fmla="*/ 79085 h 489"/>
                <a:gd name="T78" fmla="*/ 7523 w 431"/>
                <a:gd name="T79" fmla="*/ 67130 h 489"/>
                <a:gd name="T80" fmla="*/ 7810 w 431"/>
                <a:gd name="T81" fmla="*/ 57805 h 489"/>
                <a:gd name="T82" fmla="*/ 8331 w 431"/>
                <a:gd name="T83" fmla="*/ 48267 h 489"/>
                <a:gd name="T84" fmla="*/ 8331 w 431"/>
                <a:gd name="T85" fmla="*/ 42667 h 489"/>
                <a:gd name="T86" fmla="*/ 7947 w 431"/>
                <a:gd name="T87" fmla="*/ 37639 h 489"/>
                <a:gd name="T88" fmla="*/ 7646 w 431"/>
                <a:gd name="T89" fmla="*/ 37639 h 489"/>
                <a:gd name="T90" fmla="*/ 6975 w 431"/>
                <a:gd name="T91" fmla="*/ 43377 h 489"/>
                <a:gd name="T92" fmla="*/ 6858 w 431"/>
                <a:gd name="T93" fmla="*/ 50132 h 489"/>
                <a:gd name="T94" fmla="*/ 5974 w 431"/>
                <a:gd name="T95" fmla="*/ 50132 h 489"/>
                <a:gd name="T96" fmla="*/ 5682 w 431"/>
                <a:gd name="T97" fmla="*/ 43928 h 489"/>
                <a:gd name="T98" fmla="*/ 5047 w 431"/>
                <a:gd name="T99" fmla="*/ 51856 h 489"/>
                <a:gd name="T100" fmla="*/ 4313 w 431"/>
                <a:gd name="T101" fmla="*/ 47249 h 489"/>
                <a:gd name="T102" fmla="*/ 3250 w 431"/>
                <a:gd name="T103" fmla="*/ 39420 h 489"/>
                <a:gd name="T104" fmla="*/ 3117 w 431"/>
                <a:gd name="T105" fmla="*/ 27782 h 489"/>
                <a:gd name="T106" fmla="*/ 2491 w 431"/>
                <a:gd name="T107" fmla="*/ 16830 h 489"/>
                <a:gd name="T108" fmla="*/ 2509 w 431"/>
                <a:gd name="T109" fmla="*/ 10882 h 489"/>
                <a:gd name="T110" fmla="*/ 2509 w 431"/>
                <a:gd name="T111" fmla="*/ 6952 h 489"/>
                <a:gd name="T112" fmla="*/ 2384 w 431"/>
                <a:gd name="T113" fmla="*/ 3653 h 489"/>
                <a:gd name="T114" fmla="*/ 2129 w 431"/>
                <a:gd name="T115" fmla="*/ 2 h 4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31"/>
                <a:gd name="T175" fmla="*/ 0 h 489"/>
                <a:gd name="T176" fmla="*/ 431 w 431"/>
                <a:gd name="T177" fmla="*/ 489 h 48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31" h="489">
                  <a:moveTo>
                    <a:pt x="104" y="0"/>
                  </a:moveTo>
                  <a:lnTo>
                    <a:pt x="90" y="14"/>
                  </a:lnTo>
                  <a:lnTo>
                    <a:pt x="74" y="16"/>
                  </a:lnTo>
                  <a:lnTo>
                    <a:pt x="52" y="14"/>
                  </a:lnTo>
                  <a:lnTo>
                    <a:pt x="52" y="21"/>
                  </a:lnTo>
                  <a:lnTo>
                    <a:pt x="60" y="28"/>
                  </a:lnTo>
                  <a:lnTo>
                    <a:pt x="60" y="33"/>
                  </a:lnTo>
                  <a:lnTo>
                    <a:pt x="62" y="44"/>
                  </a:lnTo>
                  <a:lnTo>
                    <a:pt x="69" y="49"/>
                  </a:lnTo>
                  <a:lnTo>
                    <a:pt x="76" y="54"/>
                  </a:lnTo>
                  <a:lnTo>
                    <a:pt x="81" y="61"/>
                  </a:lnTo>
                  <a:lnTo>
                    <a:pt x="71" y="68"/>
                  </a:lnTo>
                  <a:lnTo>
                    <a:pt x="76" y="80"/>
                  </a:lnTo>
                  <a:lnTo>
                    <a:pt x="69" y="92"/>
                  </a:lnTo>
                  <a:lnTo>
                    <a:pt x="60" y="106"/>
                  </a:lnTo>
                  <a:lnTo>
                    <a:pt x="52" y="120"/>
                  </a:lnTo>
                  <a:lnTo>
                    <a:pt x="41" y="134"/>
                  </a:lnTo>
                  <a:lnTo>
                    <a:pt x="26" y="134"/>
                  </a:lnTo>
                  <a:lnTo>
                    <a:pt x="22" y="134"/>
                  </a:lnTo>
                  <a:lnTo>
                    <a:pt x="12" y="156"/>
                  </a:lnTo>
                  <a:lnTo>
                    <a:pt x="24" y="163"/>
                  </a:lnTo>
                  <a:lnTo>
                    <a:pt x="26" y="174"/>
                  </a:lnTo>
                  <a:lnTo>
                    <a:pt x="33" y="174"/>
                  </a:lnTo>
                  <a:lnTo>
                    <a:pt x="41" y="198"/>
                  </a:lnTo>
                  <a:lnTo>
                    <a:pt x="36" y="198"/>
                  </a:lnTo>
                  <a:lnTo>
                    <a:pt x="22" y="200"/>
                  </a:lnTo>
                  <a:lnTo>
                    <a:pt x="7" y="198"/>
                  </a:lnTo>
                  <a:lnTo>
                    <a:pt x="7" y="205"/>
                  </a:lnTo>
                  <a:lnTo>
                    <a:pt x="0" y="210"/>
                  </a:lnTo>
                  <a:lnTo>
                    <a:pt x="5" y="208"/>
                  </a:lnTo>
                  <a:lnTo>
                    <a:pt x="3" y="212"/>
                  </a:lnTo>
                  <a:lnTo>
                    <a:pt x="17" y="226"/>
                  </a:lnTo>
                  <a:lnTo>
                    <a:pt x="36" y="222"/>
                  </a:lnTo>
                  <a:lnTo>
                    <a:pt x="33" y="226"/>
                  </a:lnTo>
                  <a:lnTo>
                    <a:pt x="22" y="234"/>
                  </a:lnTo>
                  <a:lnTo>
                    <a:pt x="15" y="234"/>
                  </a:lnTo>
                  <a:lnTo>
                    <a:pt x="29" y="248"/>
                  </a:lnTo>
                  <a:lnTo>
                    <a:pt x="43" y="262"/>
                  </a:lnTo>
                  <a:lnTo>
                    <a:pt x="64" y="257"/>
                  </a:lnTo>
                  <a:lnTo>
                    <a:pt x="64" y="245"/>
                  </a:lnTo>
                  <a:lnTo>
                    <a:pt x="67" y="236"/>
                  </a:lnTo>
                  <a:lnTo>
                    <a:pt x="74" y="236"/>
                  </a:lnTo>
                  <a:lnTo>
                    <a:pt x="71" y="241"/>
                  </a:lnTo>
                  <a:lnTo>
                    <a:pt x="71" y="245"/>
                  </a:lnTo>
                  <a:lnTo>
                    <a:pt x="81" y="245"/>
                  </a:lnTo>
                  <a:lnTo>
                    <a:pt x="74" y="250"/>
                  </a:lnTo>
                  <a:lnTo>
                    <a:pt x="76" y="257"/>
                  </a:lnTo>
                  <a:lnTo>
                    <a:pt x="76" y="271"/>
                  </a:lnTo>
                  <a:lnTo>
                    <a:pt x="81" y="288"/>
                  </a:lnTo>
                  <a:lnTo>
                    <a:pt x="81" y="293"/>
                  </a:lnTo>
                  <a:lnTo>
                    <a:pt x="83" y="297"/>
                  </a:lnTo>
                  <a:lnTo>
                    <a:pt x="88" y="321"/>
                  </a:lnTo>
                  <a:lnTo>
                    <a:pt x="95" y="338"/>
                  </a:lnTo>
                  <a:lnTo>
                    <a:pt x="100" y="354"/>
                  </a:lnTo>
                  <a:lnTo>
                    <a:pt x="104" y="359"/>
                  </a:lnTo>
                  <a:lnTo>
                    <a:pt x="112" y="380"/>
                  </a:lnTo>
                  <a:lnTo>
                    <a:pt x="121" y="399"/>
                  </a:lnTo>
                  <a:lnTo>
                    <a:pt x="128" y="416"/>
                  </a:lnTo>
                  <a:lnTo>
                    <a:pt x="135" y="430"/>
                  </a:lnTo>
                  <a:lnTo>
                    <a:pt x="142" y="444"/>
                  </a:lnTo>
                  <a:lnTo>
                    <a:pt x="147" y="456"/>
                  </a:lnTo>
                  <a:lnTo>
                    <a:pt x="154" y="470"/>
                  </a:lnTo>
                  <a:lnTo>
                    <a:pt x="159" y="484"/>
                  </a:lnTo>
                  <a:lnTo>
                    <a:pt x="171" y="489"/>
                  </a:lnTo>
                  <a:lnTo>
                    <a:pt x="178" y="479"/>
                  </a:lnTo>
                  <a:lnTo>
                    <a:pt x="187" y="470"/>
                  </a:lnTo>
                  <a:lnTo>
                    <a:pt x="197" y="468"/>
                  </a:lnTo>
                  <a:lnTo>
                    <a:pt x="190" y="463"/>
                  </a:lnTo>
                  <a:lnTo>
                    <a:pt x="199" y="449"/>
                  </a:lnTo>
                  <a:lnTo>
                    <a:pt x="204" y="449"/>
                  </a:lnTo>
                  <a:lnTo>
                    <a:pt x="201" y="435"/>
                  </a:lnTo>
                  <a:lnTo>
                    <a:pt x="201" y="423"/>
                  </a:lnTo>
                  <a:lnTo>
                    <a:pt x="204" y="409"/>
                  </a:lnTo>
                  <a:lnTo>
                    <a:pt x="206" y="394"/>
                  </a:lnTo>
                  <a:lnTo>
                    <a:pt x="204" y="378"/>
                  </a:lnTo>
                  <a:lnTo>
                    <a:pt x="201" y="356"/>
                  </a:lnTo>
                  <a:lnTo>
                    <a:pt x="211" y="352"/>
                  </a:lnTo>
                  <a:lnTo>
                    <a:pt x="213" y="349"/>
                  </a:lnTo>
                  <a:lnTo>
                    <a:pt x="216" y="347"/>
                  </a:lnTo>
                  <a:lnTo>
                    <a:pt x="220" y="342"/>
                  </a:lnTo>
                  <a:lnTo>
                    <a:pt x="232" y="335"/>
                  </a:lnTo>
                  <a:lnTo>
                    <a:pt x="235" y="326"/>
                  </a:lnTo>
                  <a:lnTo>
                    <a:pt x="249" y="309"/>
                  </a:lnTo>
                  <a:lnTo>
                    <a:pt x="265" y="295"/>
                  </a:lnTo>
                  <a:lnTo>
                    <a:pt x="277" y="281"/>
                  </a:lnTo>
                  <a:lnTo>
                    <a:pt x="287" y="276"/>
                  </a:lnTo>
                  <a:lnTo>
                    <a:pt x="296" y="262"/>
                  </a:lnTo>
                  <a:lnTo>
                    <a:pt x="296" y="250"/>
                  </a:lnTo>
                  <a:lnTo>
                    <a:pt x="310" y="241"/>
                  </a:lnTo>
                  <a:lnTo>
                    <a:pt x="315" y="245"/>
                  </a:lnTo>
                  <a:lnTo>
                    <a:pt x="320" y="248"/>
                  </a:lnTo>
                  <a:lnTo>
                    <a:pt x="322" y="245"/>
                  </a:lnTo>
                  <a:lnTo>
                    <a:pt x="327" y="245"/>
                  </a:lnTo>
                  <a:lnTo>
                    <a:pt x="324" y="241"/>
                  </a:lnTo>
                  <a:lnTo>
                    <a:pt x="320" y="229"/>
                  </a:lnTo>
                  <a:lnTo>
                    <a:pt x="317" y="215"/>
                  </a:lnTo>
                  <a:lnTo>
                    <a:pt x="315" y="205"/>
                  </a:lnTo>
                  <a:lnTo>
                    <a:pt x="303" y="193"/>
                  </a:lnTo>
                  <a:lnTo>
                    <a:pt x="308" y="186"/>
                  </a:lnTo>
                  <a:lnTo>
                    <a:pt x="313" y="184"/>
                  </a:lnTo>
                  <a:lnTo>
                    <a:pt x="301" y="172"/>
                  </a:lnTo>
                  <a:lnTo>
                    <a:pt x="301" y="158"/>
                  </a:lnTo>
                  <a:lnTo>
                    <a:pt x="313" y="163"/>
                  </a:lnTo>
                  <a:lnTo>
                    <a:pt x="317" y="170"/>
                  </a:lnTo>
                  <a:lnTo>
                    <a:pt x="320" y="167"/>
                  </a:lnTo>
                  <a:lnTo>
                    <a:pt x="329" y="182"/>
                  </a:lnTo>
                  <a:lnTo>
                    <a:pt x="343" y="182"/>
                  </a:lnTo>
                  <a:lnTo>
                    <a:pt x="360" y="184"/>
                  </a:lnTo>
                  <a:lnTo>
                    <a:pt x="367" y="191"/>
                  </a:lnTo>
                  <a:lnTo>
                    <a:pt x="367" y="198"/>
                  </a:lnTo>
                  <a:lnTo>
                    <a:pt x="355" y="205"/>
                  </a:lnTo>
                  <a:lnTo>
                    <a:pt x="358" y="219"/>
                  </a:lnTo>
                  <a:lnTo>
                    <a:pt x="360" y="222"/>
                  </a:lnTo>
                  <a:lnTo>
                    <a:pt x="367" y="210"/>
                  </a:lnTo>
                  <a:lnTo>
                    <a:pt x="374" y="226"/>
                  </a:lnTo>
                  <a:lnTo>
                    <a:pt x="379" y="241"/>
                  </a:lnTo>
                  <a:lnTo>
                    <a:pt x="386" y="241"/>
                  </a:lnTo>
                  <a:lnTo>
                    <a:pt x="386" y="222"/>
                  </a:lnTo>
                  <a:lnTo>
                    <a:pt x="388" y="205"/>
                  </a:lnTo>
                  <a:lnTo>
                    <a:pt x="395" y="205"/>
                  </a:lnTo>
                  <a:lnTo>
                    <a:pt x="403" y="184"/>
                  </a:lnTo>
                  <a:lnTo>
                    <a:pt x="403" y="177"/>
                  </a:lnTo>
                  <a:lnTo>
                    <a:pt x="405" y="163"/>
                  </a:lnTo>
                  <a:lnTo>
                    <a:pt x="419" y="146"/>
                  </a:lnTo>
                  <a:lnTo>
                    <a:pt x="431" y="148"/>
                  </a:lnTo>
                  <a:lnTo>
                    <a:pt x="426" y="144"/>
                  </a:lnTo>
                  <a:lnTo>
                    <a:pt x="431" y="139"/>
                  </a:lnTo>
                  <a:lnTo>
                    <a:pt x="431" y="130"/>
                  </a:lnTo>
                  <a:lnTo>
                    <a:pt x="414" y="122"/>
                  </a:lnTo>
                  <a:lnTo>
                    <a:pt x="414" y="115"/>
                  </a:lnTo>
                  <a:lnTo>
                    <a:pt x="410" y="115"/>
                  </a:lnTo>
                  <a:lnTo>
                    <a:pt x="412" y="111"/>
                  </a:lnTo>
                  <a:lnTo>
                    <a:pt x="403" y="108"/>
                  </a:lnTo>
                  <a:lnTo>
                    <a:pt x="395" y="115"/>
                  </a:lnTo>
                  <a:lnTo>
                    <a:pt x="384" y="111"/>
                  </a:lnTo>
                  <a:lnTo>
                    <a:pt x="372" y="122"/>
                  </a:lnTo>
                  <a:lnTo>
                    <a:pt x="360" y="132"/>
                  </a:lnTo>
                  <a:lnTo>
                    <a:pt x="348" y="139"/>
                  </a:lnTo>
                  <a:lnTo>
                    <a:pt x="353" y="144"/>
                  </a:lnTo>
                  <a:lnTo>
                    <a:pt x="355" y="153"/>
                  </a:lnTo>
                  <a:lnTo>
                    <a:pt x="343" y="153"/>
                  </a:lnTo>
                  <a:lnTo>
                    <a:pt x="329" y="156"/>
                  </a:lnTo>
                  <a:lnTo>
                    <a:pt x="308" y="153"/>
                  </a:lnTo>
                  <a:lnTo>
                    <a:pt x="306" y="146"/>
                  </a:lnTo>
                  <a:lnTo>
                    <a:pt x="301" y="132"/>
                  </a:lnTo>
                  <a:lnTo>
                    <a:pt x="294" y="134"/>
                  </a:lnTo>
                  <a:lnTo>
                    <a:pt x="296" y="160"/>
                  </a:lnTo>
                  <a:lnTo>
                    <a:pt x="282" y="160"/>
                  </a:lnTo>
                  <a:lnTo>
                    <a:pt x="261" y="158"/>
                  </a:lnTo>
                  <a:lnTo>
                    <a:pt x="249" y="156"/>
                  </a:lnTo>
                  <a:lnTo>
                    <a:pt x="242" y="146"/>
                  </a:lnTo>
                  <a:lnTo>
                    <a:pt x="223" y="144"/>
                  </a:lnTo>
                  <a:lnTo>
                    <a:pt x="206" y="139"/>
                  </a:lnTo>
                  <a:lnTo>
                    <a:pt x="187" y="130"/>
                  </a:lnTo>
                  <a:lnTo>
                    <a:pt x="168" y="120"/>
                  </a:lnTo>
                  <a:lnTo>
                    <a:pt x="168" y="108"/>
                  </a:lnTo>
                  <a:lnTo>
                    <a:pt x="175" y="94"/>
                  </a:lnTo>
                  <a:lnTo>
                    <a:pt x="161" y="85"/>
                  </a:lnTo>
                  <a:lnTo>
                    <a:pt x="142" y="73"/>
                  </a:lnTo>
                  <a:lnTo>
                    <a:pt x="135" y="73"/>
                  </a:lnTo>
                  <a:lnTo>
                    <a:pt x="128" y="52"/>
                  </a:lnTo>
                  <a:lnTo>
                    <a:pt x="140" y="52"/>
                  </a:lnTo>
                  <a:lnTo>
                    <a:pt x="140" y="47"/>
                  </a:lnTo>
                  <a:lnTo>
                    <a:pt x="130" y="33"/>
                  </a:lnTo>
                  <a:lnTo>
                    <a:pt x="130" y="26"/>
                  </a:lnTo>
                  <a:lnTo>
                    <a:pt x="130" y="21"/>
                  </a:lnTo>
                  <a:lnTo>
                    <a:pt x="128" y="18"/>
                  </a:lnTo>
                  <a:lnTo>
                    <a:pt x="123" y="16"/>
                  </a:lnTo>
                  <a:lnTo>
                    <a:pt x="123" y="11"/>
                  </a:lnTo>
                  <a:lnTo>
                    <a:pt x="121" y="7"/>
                  </a:lnTo>
                  <a:lnTo>
                    <a:pt x="116" y="4"/>
                  </a:lnTo>
                  <a:lnTo>
                    <a:pt x="109" y="2"/>
                  </a:lnTo>
                  <a:lnTo>
                    <a:pt x="104"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96" name="Freeform 3910"/>
            <p:cNvSpPr>
              <a:spLocks/>
            </p:cNvSpPr>
            <p:nvPr/>
          </p:nvSpPr>
          <p:spPr bwMode="auto">
            <a:xfrm>
              <a:off x="3092" y="1914"/>
              <a:ext cx="21" cy="83"/>
            </a:xfrm>
            <a:custGeom>
              <a:avLst/>
              <a:gdLst>
                <a:gd name="T0" fmla="*/ 208 w 19"/>
                <a:gd name="T1" fmla="*/ 14631 h 68"/>
                <a:gd name="T2" fmla="*/ 103 w 19"/>
                <a:gd name="T3" fmla="*/ 11253 h 68"/>
                <a:gd name="T4" fmla="*/ 0 w 19"/>
                <a:gd name="T5" fmla="*/ 7553 h 68"/>
                <a:gd name="T6" fmla="*/ 4 w 19"/>
                <a:gd name="T7" fmla="*/ 4135 h 68"/>
                <a:gd name="T8" fmla="*/ 170 w 19"/>
                <a:gd name="T9" fmla="*/ 2 h 68"/>
                <a:gd name="T10" fmla="*/ 281 w 19"/>
                <a:gd name="T11" fmla="*/ 0 h 68"/>
                <a:gd name="T12" fmla="*/ 281 w 19"/>
                <a:gd name="T13" fmla="*/ 1871 h 68"/>
                <a:gd name="T14" fmla="*/ 281 w 19"/>
                <a:gd name="T15" fmla="*/ 5047 h 68"/>
                <a:gd name="T16" fmla="*/ 242 w 19"/>
                <a:gd name="T17" fmla="*/ 8046 h 68"/>
                <a:gd name="T18" fmla="*/ 208 w 19"/>
                <a:gd name="T19" fmla="*/ 11253 h 68"/>
                <a:gd name="T20" fmla="*/ 208 w 19"/>
                <a:gd name="T21" fmla="*/ 14590 h 68"/>
                <a:gd name="T22" fmla="*/ 208 w 19"/>
                <a:gd name="T23" fmla="*/ 14631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68"/>
                <a:gd name="T38" fmla="*/ 19 w 19"/>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68">
                  <a:moveTo>
                    <a:pt x="14" y="68"/>
                  </a:moveTo>
                  <a:lnTo>
                    <a:pt x="7" y="52"/>
                  </a:lnTo>
                  <a:lnTo>
                    <a:pt x="0" y="35"/>
                  </a:lnTo>
                  <a:lnTo>
                    <a:pt x="4" y="19"/>
                  </a:lnTo>
                  <a:lnTo>
                    <a:pt x="12" y="2"/>
                  </a:lnTo>
                  <a:lnTo>
                    <a:pt x="19" y="0"/>
                  </a:lnTo>
                  <a:lnTo>
                    <a:pt x="19" y="9"/>
                  </a:lnTo>
                  <a:lnTo>
                    <a:pt x="19" y="23"/>
                  </a:lnTo>
                  <a:lnTo>
                    <a:pt x="16" y="38"/>
                  </a:lnTo>
                  <a:lnTo>
                    <a:pt x="14" y="52"/>
                  </a:lnTo>
                  <a:lnTo>
                    <a:pt x="14" y="66"/>
                  </a:lnTo>
                  <a:lnTo>
                    <a:pt x="14" y="68"/>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97" name="Freeform 3911"/>
            <p:cNvSpPr>
              <a:spLocks/>
            </p:cNvSpPr>
            <p:nvPr/>
          </p:nvSpPr>
          <p:spPr bwMode="auto">
            <a:xfrm>
              <a:off x="3108" y="1910"/>
              <a:ext cx="66" cy="94"/>
            </a:xfrm>
            <a:custGeom>
              <a:avLst/>
              <a:gdLst>
                <a:gd name="T0" fmla="*/ 500 w 59"/>
                <a:gd name="T1" fmla="*/ 6218 h 76"/>
                <a:gd name="T2" fmla="*/ 109 w 59"/>
                <a:gd name="T3" fmla="*/ 4064 h 76"/>
                <a:gd name="T4" fmla="*/ 109 w 59"/>
                <a:gd name="T5" fmla="*/ 8100 h 76"/>
                <a:gd name="T6" fmla="*/ 2 w 59"/>
                <a:gd name="T7" fmla="*/ 12768 h 76"/>
                <a:gd name="T8" fmla="*/ 0 w 59"/>
                <a:gd name="T9" fmla="*/ 17206 h 76"/>
                <a:gd name="T10" fmla="*/ 0 w 59"/>
                <a:gd name="T11" fmla="*/ 21301 h 76"/>
                <a:gd name="T12" fmla="*/ 0 w 59"/>
                <a:gd name="T13" fmla="*/ 22263 h 76"/>
                <a:gd name="T14" fmla="*/ 333 w 59"/>
                <a:gd name="T15" fmla="*/ 23486 h 76"/>
                <a:gd name="T16" fmla="*/ 577 w 59"/>
                <a:gd name="T17" fmla="*/ 19423 h 76"/>
                <a:gd name="T18" fmla="*/ 782 w 59"/>
                <a:gd name="T19" fmla="*/ 19423 h 76"/>
                <a:gd name="T20" fmla="*/ 912 w 59"/>
                <a:gd name="T21" fmla="*/ 16095 h 76"/>
                <a:gd name="T22" fmla="*/ 577 w 59"/>
                <a:gd name="T23" fmla="*/ 11258 h 76"/>
                <a:gd name="T24" fmla="*/ 912 w 59"/>
                <a:gd name="T25" fmla="*/ 8100 h 76"/>
                <a:gd name="T26" fmla="*/ 1219 w 59"/>
                <a:gd name="T27" fmla="*/ 6748 h 76"/>
                <a:gd name="T28" fmla="*/ 1078 w 59"/>
                <a:gd name="T29" fmla="*/ 0 h 76"/>
                <a:gd name="T30" fmla="*/ 722 w 59"/>
                <a:gd name="T31" fmla="*/ 3286 h 76"/>
                <a:gd name="T32" fmla="*/ 500 w 59"/>
                <a:gd name="T33" fmla="*/ 6218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
                <a:gd name="T52" fmla="*/ 0 h 76"/>
                <a:gd name="T53" fmla="*/ 59 w 59"/>
                <a:gd name="T54" fmla="*/ 76 h 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 h="76">
                  <a:moveTo>
                    <a:pt x="24" y="19"/>
                  </a:moveTo>
                  <a:lnTo>
                    <a:pt x="5" y="12"/>
                  </a:lnTo>
                  <a:lnTo>
                    <a:pt x="5" y="26"/>
                  </a:lnTo>
                  <a:lnTo>
                    <a:pt x="2" y="41"/>
                  </a:lnTo>
                  <a:lnTo>
                    <a:pt x="0" y="55"/>
                  </a:lnTo>
                  <a:lnTo>
                    <a:pt x="0" y="69"/>
                  </a:lnTo>
                  <a:lnTo>
                    <a:pt x="0" y="71"/>
                  </a:lnTo>
                  <a:lnTo>
                    <a:pt x="17" y="76"/>
                  </a:lnTo>
                  <a:lnTo>
                    <a:pt x="28" y="62"/>
                  </a:lnTo>
                  <a:lnTo>
                    <a:pt x="38" y="62"/>
                  </a:lnTo>
                  <a:lnTo>
                    <a:pt x="45" y="52"/>
                  </a:lnTo>
                  <a:lnTo>
                    <a:pt x="28" y="36"/>
                  </a:lnTo>
                  <a:lnTo>
                    <a:pt x="45" y="26"/>
                  </a:lnTo>
                  <a:lnTo>
                    <a:pt x="59" y="22"/>
                  </a:lnTo>
                  <a:lnTo>
                    <a:pt x="52" y="0"/>
                  </a:lnTo>
                  <a:lnTo>
                    <a:pt x="35" y="10"/>
                  </a:lnTo>
                  <a:lnTo>
                    <a:pt x="24" y="1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98" name="Freeform 3912"/>
            <p:cNvSpPr>
              <a:spLocks/>
            </p:cNvSpPr>
            <p:nvPr/>
          </p:nvSpPr>
          <p:spPr bwMode="auto">
            <a:xfrm>
              <a:off x="3416" y="2094"/>
              <a:ext cx="130" cy="185"/>
            </a:xfrm>
            <a:custGeom>
              <a:avLst/>
              <a:gdLst>
                <a:gd name="T0" fmla="*/ 2526 w 116"/>
                <a:gd name="T1" fmla="*/ 16610 h 149"/>
                <a:gd name="T2" fmla="*/ 2256 w 116"/>
                <a:gd name="T3" fmla="*/ 12574 h 149"/>
                <a:gd name="T4" fmla="*/ 2005 w 116"/>
                <a:gd name="T5" fmla="*/ 9022 h 149"/>
                <a:gd name="T6" fmla="*/ 1735 w 116"/>
                <a:gd name="T7" fmla="*/ 6669 h 149"/>
                <a:gd name="T8" fmla="*/ 1430 w 116"/>
                <a:gd name="T9" fmla="*/ 4713 h 149"/>
                <a:gd name="T10" fmla="*/ 1276 w 116"/>
                <a:gd name="T11" fmla="*/ 0 h 149"/>
                <a:gd name="T12" fmla="*/ 1159 w 116"/>
                <a:gd name="T13" fmla="*/ 1597 h 149"/>
                <a:gd name="T14" fmla="*/ 1134 w 116"/>
                <a:gd name="T15" fmla="*/ 0 h 149"/>
                <a:gd name="T16" fmla="*/ 1159 w 116"/>
                <a:gd name="T17" fmla="*/ 5852 h 149"/>
                <a:gd name="T18" fmla="*/ 1016 w 116"/>
                <a:gd name="T19" fmla="*/ 6669 h 149"/>
                <a:gd name="T20" fmla="*/ 981 w 116"/>
                <a:gd name="T21" fmla="*/ 14888 h 149"/>
                <a:gd name="T22" fmla="*/ 1134 w 116"/>
                <a:gd name="T23" fmla="*/ 18738 h 149"/>
                <a:gd name="T24" fmla="*/ 1053 w 116"/>
                <a:gd name="T25" fmla="*/ 24432 h 149"/>
                <a:gd name="T26" fmla="*/ 981 w 116"/>
                <a:gd name="T27" fmla="*/ 31285 h 149"/>
                <a:gd name="T28" fmla="*/ 749 w 116"/>
                <a:gd name="T29" fmla="*/ 32964 h 149"/>
                <a:gd name="T30" fmla="*/ 511 w 116"/>
                <a:gd name="T31" fmla="*/ 34334 h 149"/>
                <a:gd name="T32" fmla="*/ 263 w 116"/>
                <a:gd name="T33" fmla="*/ 35865 h 149"/>
                <a:gd name="T34" fmla="*/ 0 w 116"/>
                <a:gd name="T35" fmla="*/ 37664 h 149"/>
                <a:gd name="T36" fmla="*/ 0 w 116"/>
                <a:gd name="T37" fmla="*/ 40119 h 149"/>
                <a:gd name="T38" fmla="*/ 187 w 116"/>
                <a:gd name="T39" fmla="*/ 46053 h 149"/>
                <a:gd name="T40" fmla="*/ 416 w 116"/>
                <a:gd name="T41" fmla="*/ 51496 h 149"/>
                <a:gd name="T42" fmla="*/ 719 w 116"/>
                <a:gd name="T43" fmla="*/ 50817 h 149"/>
                <a:gd name="T44" fmla="*/ 981 w 116"/>
                <a:gd name="T45" fmla="*/ 49812 h 149"/>
                <a:gd name="T46" fmla="*/ 1159 w 116"/>
                <a:gd name="T47" fmla="*/ 47242 h 149"/>
                <a:gd name="T48" fmla="*/ 1276 w 116"/>
                <a:gd name="T49" fmla="*/ 43999 h 149"/>
                <a:gd name="T50" fmla="*/ 1596 w 116"/>
                <a:gd name="T51" fmla="*/ 42548 h 149"/>
                <a:gd name="T52" fmla="*/ 1705 w 116"/>
                <a:gd name="T53" fmla="*/ 38201 h 149"/>
                <a:gd name="T54" fmla="*/ 1944 w 116"/>
                <a:gd name="T55" fmla="*/ 37091 h 149"/>
                <a:gd name="T56" fmla="*/ 1944 w 116"/>
                <a:gd name="T57" fmla="*/ 29542 h 149"/>
                <a:gd name="T58" fmla="*/ 2037 w 116"/>
                <a:gd name="T59" fmla="*/ 28541 h 149"/>
                <a:gd name="T60" fmla="*/ 2148 w 116"/>
                <a:gd name="T61" fmla="*/ 27868 h 149"/>
                <a:gd name="T62" fmla="*/ 2375 w 116"/>
                <a:gd name="T63" fmla="*/ 21816 h 149"/>
                <a:gd name="T64" fmla="*/ 2526 w 116"/>
                <a:gd name="T65" fmla="*/ 16610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6"/>
                <a:gd name="T100" fmla="*/ 0 h 149"/>
                <a:gd name="T101" fmla="*/ 116 w 116"/>
                <a:gd name="T102" fmla="*/ 149 h 1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6" h="149">
                  <a:moveTo>
                    <a:pt x="116" y="48"/>
                  </a:moveTo>
                  <a:lnTo>
                    <a:pt x="104" y="36"/>
                  </a:lnTo>
                  <a:lnTo>
                    <a:pt x="92" y="26"/>
                  </a:lnTo>
                  <a:lnTo>
                    <a:pt x="80" y="19"/>
                  </a:lnTo>
                  <a:lnTo>
                    <a:pt x="66" y="14"/>
                  </a:lnTo>
                  <a:lnTo>
                    <a:pt x="59" y="0"/>
                  </a:lnTo>
                  <a:lnTo>
                    <a:pt x="54" y="5"/>
                  </a:lnTo>
                  <a:lnTo>
                    <a:pt x="52" y="0"/>
                  </a:lnTo>
                  <a:lnTo>
                    <a:pt x="54" y="17"/>
                  </a:lnTo>
                  <a:lnTo>
                    <a:pt x="47" y="19"/>
                  </a:lnTo>
                  <a:lnTo>
                    <a:pt x="45" y="43"/>
                  </a:lnTo>
                  <a:lnTo>
                    <a:pt x="52" y="55"/>
                  </a:lnTo>
                  <a:lnTo>
                    <a:pt x="49" y="71"/>
                  </a:lnTo>
                  <a:lnTo>
                    <a:pt x="45" y="90"/>
                  </a:lnTo>
                  <a:lnTo>
                    <a:pt x="35" y="95"/>
                  </a:lnTo>
                  <a:lnTo>
                    <a:pt x="23" y="100"/>
                  </a:lnTo>
                  <a:lnTo>
                    <a:pt x="12" y="104"/>
                  </a:lnTo>
                  <a:lnTo>
                    <a:pt x="0" y="109"/>
                  </a:lnTo>
                  <a:lnTo>
                    <a:pt x="0" y="116"/>
                  </a:lnTo>
                  <a:lnTo>
                    <a:pt x="9" y="133"/>
                  </a:lnTo>
                  <a:lnTo>
                    <a:pt x="19" y="149"/>
                  </a:lnTo>
                  <a:lnTo>
                    <a:pt x="33" y="147"/>
                  </a:lnTo>
                  <a:lnTo>
                    <a:pt x="45" y="144"/>
                  </a:lnTo>
                  <a:lnTo>
                    <a:pt x="54" y="137"/>
                  </a:lnTo>
                  <a:lnTo>
                    <a:pt x="59" y="128"/>
                  </a:lnTo>
                  <a:lnTo>
                    <a:pt x="73" y="123"/>
                  </a:lnTo>
                  <a:lnTo>
                    <a:pt x="78" y="111"/>
                  </a:lnTo>
                  <a:lnTo>
                    <a:pt x="90" y="107"/>
                  </a:lnTo>
                  <a:lnTo>
                    <a:pt x="90" y="85"/>
                  </a:lnTo>
                  <a:lnTo>
                    <a:pt x="94" y="83"/>
                  </a:lnTo>
                  <a:lnTo>
                    <a:pt x="99" y="81"/>
                  </a:lnTo>
                  <a:lnTo>
                    <a:pt x="109" y="64"/>
                  </a:lnTo>
                  <a:lnTo>
                    <a:pt x="116" y="48"/>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699" name="Freeform 3913"/>
            <p:cNvSpPr>
              <a:spLocks/>
            </p:cNvSpPr>
            <p:nvPr/>
          </p:nvSpPr>
          <p:spPr bwMode="auto">
            <a:xfrm>
              <a:off x="3474" y="2068"/>
              <a:ext cx="6" cy="11"/>
            </a:xfrm>
            <a:custGeom>
              <a:avLst/>
              <a:gdLst>
                <a:gd name="T0" fmla="*/ 240096 w 4"/>
                <a:gd name="T1" fmla="*/ 0 h 9"/>
                <a:gd name="T2" fmla="*/ 0 w 4"/>
                <a:gd name="T3" fmla="*/ 1077 h 9"/>
                <a:gd name="T4" fmla="*/ 138254 w 4"/>
                <a:gd name="T5" fmla="*/ 1965 h 9"/>
                <a:gd name="T6" fmla="*/ 240096 w 4"/>
                <a:gd name="T7" fmla="*/ 0 h 9"/>
                <a:gd name="T8" fmla="*/ 0 60000 65536"/>
                <a:gd name="T9" fmla="*/ 0 60000 65536"/>
                <a:gd name="T10" fmla="*/ 0 60000 65536"/>
                <a:gd name="T11" fmla="*/ 0 60000 65536"/>
                <a:gd name="T12" fmla="*/ 0 w 4"/>
                <a:gd name="T13" fmla="*/ 0 h 9"/>
                <a:gd name="T14" fmla="*/ 4 w 4"/>
                <a:gd name="T15" fmla="*/ 9 h 9"/>
              </a:gdLst>
              <a:ahLst/>
              <a:cxnLst>
                <a:cxn ang="T8">
                  <a:pos x="T0" y="T1"/>
                </a:cxn>
                <a:cxn ang="T9">
                  <a:pos x="T2" y="T3"/>
                </a:cxn>
                <a:cxn ang="T10">
                  <a:pos x="T4" y="T5"/>
                </a:cxn>
                <a:cxn ang="T11">
                  <a:pos x="T6" y="T7"/>
                </a:cxn>
              </a:cxnLst>
              <a:rect l="T12" t="T13" r="T14" b="T15"/>
              <a:pathLst>
                <a:path w="4" h="9">
                  <a:moveTo>
                    <a:pt x="4" y="0"/>
                  </a:moveTo>
                  <a:lnTo>
                    <a:pt x="0" y="5"/>
                  </a:lnTo>
                  <a:lnTo>
                    <a:pt x="2" y="9"/>
                  </a:lnTo>
                  <a:lnTo>
                    <a:pt x="4"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00" name="Freeform 3914"/>
            <p:cNvSpPr>
              <a:spLocks/>
            </p:cNvSpPr>
            <p:nvPr/>
          </p:nvSpPr>
          <p:spPr bwMode="auto">
            <a:xfrm>
              <a:off x="3105" y="1936"/>
              <a:ext cx="369" cy="366"/>
            </a:xfrm>
            <a:custGeom>
              <a:avLst/>
              <a:gdLst>
                <a:gd name="T0" fmla="*/ 1360 w 331"/>
                <a:gd name="T1" fmla="*/ 60280 h 295"/>
                <a:gd name="T2" fmla="*/ 1172 w 331"/>
                <a:gd name="T3" fmla="*/ 50961 h 295"/>
                <a:gd name="T4" fmla="*/ 783 w 331"/>
                <a:gd name="T5" fmla="*/ 44556 h 295"/>
                <a:gd name="T6" fmla="*/ 353 w 331"/>
                <a:gd name="T7" fmla="*/ 31889 h 295"/>
                <a:gd name="T8" fmla="*/ 0 w 331"/>
                <a:gd name="T9" fmla="*/ 24821 h 295"/>
                <a:gd name="T10" fmla="*/ 353 w 331"/>
                <a:gd name="T11" fmla="*/ 18226 h 295"/>
                <a:gd name="T12" fmla="*/ 756 w 331"/>
                <a:gd name="T13" fmla="*/ 13713 h 295"/>
                <a:gd name="T14" fmla="*/ 556 w 331"/>
                <a:gd name="T15" fmla="*/ 4665 h 295"/>
                <a:gd name="T16" fmla="*/ 1157 w 331"/>
                <a:gd name="T17" fmla="*/ 0 h 295"/>
                <a:gd name="T18" fmla="*/ 1728 w 331"/>
                <a:gd name="T19" fmla="*/ 4665 h 295"/>
                <a:gd name="T20" fmla="*/ 2250 w 331"/>
                <a:gd name="T21" fmla="*/ 8909 h 295"/>
                <a:gd name="T22" fmla="*/ 2828 w 331"/>
                <a:gd name="T23" fmla="*/ 17702 h 295"/>
                <a:gd name="T24" fmla="*/ 3649 w 331"/>
                <a:gd name="T25" fmla="*/ 18982 h 295"/>
                <a:gd name="T26" fmla="*/ 3919 w 331"/>
                <a:gd name="T27" fmla="*/ 21324 h 295"/>
                <a:gd name="T28" fmla="*/ 4213 w 331"/>
                <a:gd name="T29" fmla="*/ 28570 h 295"/>
                <a:gd name="T30" fmla="*/ 4494 w 331"/>
                <a:gd name="T31" fmla="*/ 36547 h 295"/>
                <a:gd name="T32" fmla="*/ 4752 w 331"/>
                <a:gd name="T33" fmla="*/ 44556 h 295"/>
                <a:gd name="T34" fmla="*/ 4875 w 331"/>
                <a:gd name="T35" fmla="*/ 45343 h 295"/>
                <a:gd name="T36" fmla="*/ 4933 w 331"/>
                <a:gd name="T37" fmla="*/ 46776 h 295"/>
                <a:gd name="T38" fmla="*/ 4933 w 331"/>
                <a:gd name="T39" fmla="*/ 48586 h 295"/>
                <a:gd name="T40" fmla="*/ 5149 w 331"/>
                <a:gd name="T41" fmla="*/ 55010 h 295"/>
                <a:gd name="T42" fmla="*/ 6041 w 331"/>
                <a:gd name="T43" fmla="*/ 58034 h 295"/>
                <a:gd name="T44" fmla="*/ 6226 w 331"/>
                <a:gd name="T45" fmla="*/ 61519 h 295"/>
                <a:gd name="T46" fmla="*/ 6071 w 331"/>
                <a:gd name="T47" fmla="*/ 73452 h 295"/>
                <a:gd name="T48" fmla="*/ 5690 w 331"/>
                <a:gd name="T49" fmla="*/ 76721 h 295"/>
                <a:gd name="T50" fmla="*/ 5236 w 331"/>
                <a:gd name="T51" fmla="*/ 80039 h 295"/>
                <a:gd name="T52" fmla="*/ 4798 w 331"/>
                <a:gd name="T53" fmla="*/ 81287 h 295"/>
                <a:gd name="T54" fmla="*/ 4360 w 331"/>
                <a:gd name="T55" fmla="*/ 83985 h 295"/>
                <a:gd name="T56" fmla="*/ 3984 w 331"/>
                <a:gd name="T57" fmla="*/ 91298 h 295"/>
                <a:gd name="T58" fmla="*/ 3692 w 331"/>
                <a:gd name="T59" fmla="*/ 99724 h 295"/>
                <a:gd name="T60" fmla="*/ 3389 w 331"/>
                <a:gd name="T61" fmla="*/ 91130 h 295"/>
                <a:gd name="T62" fmla="*/ 2759 w 331"/>
                <a:gd name="T63" fmla="*/ 88433 h 295"/>
                <a:gd name="T64" fmla="*/ 2626 w 331"/>
                <a:gd name="T65" fmla="*/ 94988 h 295"/>
                <a:gd name="T66" fmla="*/ 2324 w 331"/>
                <a:gd name="T67" fmla="*/ 86937 h 295"/>
                <a:gd name="T68" fmla="*/ 1810 w 331"/>
                <a:gd name="T69" fmla="*/ 73452 h 2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1"/>
                <a:gd name="T106" fmla="*/ 0 h 295"/>
                <a:gd name="T107" fmla="*/ 331 w 331"/>
                <a:gd name="T108" fmla="*/ 295 h 29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1" h="295">
                  <a:moveTo>
                    <a:pt x="82" y="203"/>
                  </a:moveTo>
                  <a:lnTo>
                    <a:pt x="73" y="179"/>
                  </a:lnTo>
                  <a:lnTo>
                    <a:pt x="71" y="163"/>
                  </a:lnTo>
                  <a:lnTo>
                    <a:pt x="63" y="151"/>
                  </a:lnTo>
                  <a:lnTo>
                    <a:pt x="54" y="141"/>
                  </a:lnTo>
                  <a:lnTo>
                    <a:pt x="42" y="132"/>
                  </a:lnTo>
                  <a:lnTo>
                    <a:pt x="35" y="115"/>
                  </a:lnTo>
                  <a:lnTo>
                    <a:pt x="19" y="94"/>
                  </a:lnTo>
                  <a:lnTo>
                    <a:pt x="4" y="73"/>
                  </a:lnTo>
                  <a:lnTo>
                    <a:pt x="0" y="73"/>
                  </a:lnTo>
                  <a:lnTo>
                    <a:pt x="2" y="49"/>
                  </a:lnTo>
                  <a:lnTo>
                    <a:pt x="19" y="54"/>
                  </a:lnTo>
                  <a:lnTo>
                    <a:pt x="30" y="40"/>
                  </a:lnTo>
                  <a:lnTo>
                    <a:pt x="40" y="40"/>
                  </a:lnTo>
                  <a:lnTo>
                    <a:pt x="47" y="30"/>
                  </a:lnTo>
                  <a:lnTo>
                    <a:pt x="30" y="14"/>
                  </a:lnTo>
                  <a:lnTo>
                    <a:pt x="47" y="4"/>
                  </a:lnTo>
                  <a:lnTo>
                    <a:pt x="61" y="0"/>
                  </a:lnTo>
                  <a:lnTo>
                    <a:pt x="78" y="4"/>
                  </a:lnTo>
                  <a:lnTo>
                    <a:pt x="92" y="14"/>
                  </a:lnTo>
                  <a:lnTo>
                    <a:pt x="106" y="19"/>
                  </a:lnTo>
                  <a:lnTo>
                    <a:pt x="120" y="26"/>
                  </a:lnTo>
                  <a:lnTo>
                    <a:pt x="134" y="40"/>
                  </a:lnTo>
                  <a:lnTo>
                    <a:pt x="151" y="52"/>
                  </a:lnTo>
                  <a:lnTo>
                    <a:pt x="179" y="56"/>
                  </a:lnTo>
                  <a:lnTo>
                    <a:pt x="194" y="56"/>
                  </a:lnTo>
                  <a:lnTo>
                    <a:pt x="196" y="61"/>
                  </a:lnTo>
                  <a:lnTo>
                    <a:pt x="208" y="63"/>
                  </a:lnTo>
                  <a:lnTo>
                    <a:pt x="217" y="80"/>
                  </a:lnTo>
                  <a:lnTo>
                    <a:pt x="224" y="85"/>
                  </a:lnTo>
                  <a:lnTo>
                    <a:pt x="239" y="99"/>
                  </a:lnTo>
                  <a:lnTo>
                    <a:pt x="239" y="108"/>
                  </a:lnTo>
                  <a:lnTo>
                    <a:pt x="246" y="120"/>
                  </a:lnTo>
                  <a:lnTo>
                    <a:pt x="253" y="132"/>
                  </a:lnTo>
                  <a:lnTo>
                    <a:pt x="257" y="134"/>
                  </a:lnTo>
                  <a:lnTo>
                    <a:pt x="260" y="134"/>
                  </a:lnTo>
                  <a:lnTo>
                    <a:pt x="262" y="134"/>
                  </a:lnTo>
                  <a:lnTo>
                    <a:pt x="262" y="139"/>
                  </a:lnTo>
                  <a:lnTo>
                    <a:pt x="262" y="141"/>
                  </a:lnTo>
                  <a:lnTo>
                    <a:pt x="262" y="144"/>
                  </a:lnTo>
                  <a:lnTo>
                    <a:pt x="267" y="149"/>
                  </a:lnTo>
                  <a:lnTo>
                    <a:pt x="274" y="163"/>
                  </a:lnTo>
                  <a:lnTo>
                    <a:pt x="298" y="167"/>
                  </a:lnTo>
                  <a:lnTo>
                    <a:pt x="321" y="172"/>
                  </a:lnTo>
                  <a:lnTo>
                    <a:pt x="324" y="170"/>
                  </a:lnTo>
                  <a:lnTo>
                    <a:pt x="331" y="182"/>
                  </a:lnTo>
                  <a:lnTo>
                    <a:pt x="328" y="198"/>
                  </a:lnTo>
                  <a:lnTo>
                    <a:pt x="324" y="217"/>
                  </a:lnTo>
                  <a:lnTo>
                    <a:pt x="314" y="222"/>
                  </a:lnTo>
                  <a:lnTo>
                    <a:pt x="302" y="227"/>
                  </a:lnTo>
                  <a:lnTo>
                    <a:pt x="291" y="231"/>
                  </a:lnTo>
                  <a:lnTo>
                    <a:pt x="279" y="236"/>
                  </a:lnTo>
                  <a:lnTo>
                    <a:pt x="267" y="238"/>
                  </a:lnTo>
                  <a:lnTo>
                    <a:pt x="255" y="241"/>
                  </a:lnTo>
                  <a:lnTo>
                    <a:pt x="243" y="245"/>
                  </a:lnTo>
                  <a:lnTo>
                    <a:pt x="231" y="248"/>
                  </a:lnTo>
                  <a:lnTo>
                    <a:pt x="222" y="260"/>
                  </a:lnTo>
                  <a:lnTo>
                    <a:pt x="212" y="271"/>
                  </a:lnTo>
                  <a:lnTo>
                    <a:pt x="203" y="283"/>
                  </a:lnTo>
                  <a:lnTo>
                    <a:pt x="196" y="295"/>
                  </a:lnTo>
                  <a:lnTo>
                    <a:pt x="194" y="276"/>
                  </a:lnTo>
                  <a:lnTo>
                    <a:pt x="179" y="269"/>
                  </a:lnTo>
                  <a:lnTo>
                    <a:pt x="165" y="264"/>
                  </a:lnTo>
                  <a:lnTo>
                    <a:pt x="146" y="262"/>
                  </a:lnTo>
                  <a:lnTo>
                    <a:pt x="144" y="276"/>
                  </a:lnTo>
                  <a:lnTo>
                    <a:pt x="139" y="281"/>
                  </a:lnTo>
                  <a:lnTo>
                    <a:pt x="132" y="269"/>
                  </a:lnTo>
                  <a:lnTo>
                    <a:pt x="123" y="257"/>
                  </a:lnTo>
                  <a:lnTo>
                    <a:pt x="111" y="236"/>
                  </a:lnTo>
                  <a:lnTo>
                    <a:pt x="97" y="217"/>
                  </a:lnTo>
                  <a:lnTo>
                    <a:pt x="82" y="20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01" name="Freeform 3915"/>
            <p:cNvSpPr>
              <a:spLocks/>
            </p:cNvSpPr>
            <p:nvPr/>
          </p:nvSpPr>
          <p:spPr bwMode="auto">
            <a:xfrm>
              <a:off x="3398" y="2074"/>
              <a:ext cx="85" cy="75"/>
            </a:xfrm>
            <a:custGeom>
              <a:avLst/>
              <a:gdLst>
                <a:gd name="T0" fmla="*/ 0 w 76"/>
                <a:gd name="T1" fmla="*/ 8642 h 61"/>
                <a:gd name="T2" fmla="*/ 108 w 76"/>
                <a:gd name="T3" fmla="*/ 10080 h 61"/>
                <a:gd name="T4" fmla="*/ 236 w 76"/>
                <a:gd name="T5" fmla="*/ 13786 h 61"/>
                <a:gd name="T6" fmla="*/ 723 w 76"/>
                <a:gd name="T7" fmla="*/ 14964 h 61"/>
                <a:gd name="T8" fmla="*/ 1217 w 76"/>
                <a:gd name="T9" fmla="*/ 16062 h 61"/>
                <a:gd name="T10" fmla="*/ 1260 w 76"/>
                <a:gd name="T11" fmla="*/ 15659 h 61"/>
                <a:gd name="T12" fmla="*/ 1345 w 76"/>
                <a:gd name="T13" fmla="*/ 9214 h 61"/>
                <a:gd name="T14" fmla="*/ 1443 w 76"/>
                <a:gd name="T15" fmla="*/ 8642 h 61"/>
                <a:gd name="T16" fmla="*/ 1409 w 76"/>
                <a:gd name="T17" fmla="*/ 4411 h 61"/>
                <a:gd name="T18" fmla="*/ 1443 w 76"/>
                <a:gd name="T19" fmla="*/ 5573 h 61"/>
                <a:gd name="T20" fmla="*/ 1571 w 76"/>
                <a:gd name="T21" fmla="*/ 4411 h 61"/>
                <a:gd name="T22" fmla="*/ 1443 w 76"/>
                <a:gd name="T23" fmla="*/ 1068 h 61"/>
                <a:gd name="T24" fmla="*/ 1409 w 76"/>
                <a:gd name="T25" fmla="*/ 0 h 61"/>
                <a:gd name="T26" fmla="*/ 1127 w 76"/>
                <a:gd name="T27" fmla="*/ 4411 h 61"/>
                <a:gd name="T28" fmla="*/ 809 w 76"/>
                <a:gd name="T29" fmla="*/ 8642 h 61"/>
                <a:gd name="T30" fmla="*/ 330 w 76"/>
                <a:gd name="T31" fmla="*/ 9214 h 61"/>
                <a:gd name="T32" fmla="*/ 108 w 76"/>
                <a:gd name="T33" fmla="*/ 8642 h 61"/>
                <a:gd name="T34" fmla="*/ 0 w 76"/>
                <a:gd name="T35" fmla="*/ 7918 h 61"/>
                <a:gd name="T36" fmla="*/ 0 w 76"/>
                <a:gd name="T37" fmla="*/ 8642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
                <a:gd name="T58" fmla="*/ 0 h 61"/>
                <a:gd name="T59" fmla="*/ 76 w 76"/>
                <a:gd name="T60" fmla="*/ 61 h 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 h="61">
                  <a:moveTo>
                    <a:pt x="0" y="33"/>
                  </a:moveTo>
                  <a:lnTo>
                    <a:pt x="5" y="38"/>
                  </a:lnTo>
                  <a:lnTo>
                    <a:pt x="12" y="52"/>
                  </a:lnTo>
                  <a:lnTo>
                    <a:pt x="36" y="56"/>
                  </a:lnTo>
                  <a:lnTo>
                    <a:pt x="59" y="61"/>
                  </a:lnTo>
                  <a:lnTo>
                    <a:pt x="62" y="59"/>
                  </a:lnTo>
                  <a:lnTo>
                    <a:pt x="64" y="35"/>
                  </a:lnTo>
                  <a:lnTo>
                    <a:pt x="71" y="33"/>
                  </a:lnTo>
                  <a:lnTo>
                    <a:pt x="69" y="16"/>
                  </a:lnTo>
                  <a:lnTo>
                    <a:pt x="71" y="21"/>
                  </a:lnTo>
                  <a:lnTo>
                    <a:pt x="76" y="16"/>
                  </a:lnTo>
                  <a:lnTo>
                    <a:pt x="71" y="4"/>
                  </a:lnTo>
                  <a:lnTo>
                    <a:pt x="69" y="0"/>
                  </a:lnTo>
                  <a:lnTo>
                    <a:pt x="55" y="16"/>
                  </a:lnTo>
                  <a:lnTo>
                    <a:pt x="40" y="33"/>
                  </a:lnTo>
                  <a:lnTo>
                    <a:pt x="17" y="35"/>
                  </a:lnTo>
                  <a:lnTo>
                    <a:pt x="5" y="33"/>
                  </a:lnTo>
                  <a:lnTo>
                    <a:pt x="0" y="30"/>
                  </a:lnTo>
                  <a:lnTo>
                    <a:pt x="0" y="3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02" name="Freeform 3916"/>
            <p:cNvSpPr>
              <a:spLocks/>
            </p:cNvSpPr>
            <p:nvPr/>
          </p:nvSpPr>
          <p:spPr bwMode="auto">
            <a:xfrm>
              <a:off x="3260" y="2229"/>
              <a:ext cx="179" cy="137"/>
            </a:xfrm>
            <a:custGeom>
              <a:avLst/>
              <a:gdLst>
                <a:gd name="T0" fmla="*/ 140 w 159"/>
                <a:gd name="T1" fmla="*/ 11455 h 111"/>
                <a:gd name="T2" fmla="*/ 0 w 159"/>
                <a:gd name="T3" fmla="*/ 13242 h 111"/>
                <a:gd name="T4" fmla="*/ 0 w 159"/>
                <a:gd name="T5" fmla="*/ 19268 h 111"/>
                <a:gd name="T6" fmla="*/ 178 w 159"/>
                <a:gd name="T7" fmla="*/ 26395 h 111"/>
                <a:gd name="T8" fmla="*/ 361 w 159"/>
                <a:gd name="T9" fmla="*/ 32578 h 111"/>
                <a:gd name="T10" fmla="*/ 826 w 159"/>
                <a:gd name="T11" fmla="*/ 32578 h 111"/>
                <a:gd name="T12" fmla="*/ 1263 w 159"/>
                <a:gd name="T13" fmla="*/ 29090 h 111"/>
                <a:gd name="T14" fmla="*/ 1706 w 159"/>
                <a:gd name="T15" fmla="*/ 27203 h 111"/>
                <a:gd name="T16" fmla="*/ 2084 w 159"/>
                <a:gd name="T17" fmla="*/ 25925 h 111"/>
                <a:gd name="T18" fmla="*/ 2368 w 159"/>
                <a:gd name="T19" fmla="*/ 24434 h 111"/>
                <a:gd name="T20" fmla="*/ 2741 w 159"/>
                <a:gd name="T21" fmla="*/ 22280 h 111"/>
                <a:gd name="T22" fmla="*/ 3001 w 159"/>
                <a:gd name="T23" fmla="*/ 21386 h 111"/>
                <a:gd name="T24" fmla="*/ 3319 w 159"/>
                <a:gd name="T25" fmla="*/ 19268 h 111"/>
                <a:gd name="T26" fmla="*/ 3577 w 159"/>
                <a:gd name="T27" fmla="*/ 17972 h 111"/>
                <a:gd name="T28" fmla="*/ 3577 w 159"/>
                <a:gd name="T29" fmla="*/ 15269 h 111"/>
                <a:gd name="T30" fmla="*/ 3911 w 159"/>
                <a:gd name="T31" fmla="*/ 11455 h 111"/>
                <a:gd name="T32" fmla="*/ 3649 w 159"/>
                <a:gd name="T33" fmla="*/ 7154 h 111"/>
                <a:gd name="T34" fmla="*/ 3425 w 159"/>
                <a:gd name="T35" fmla="*/ 2112 h 111"/>
                <a:gd name="T36" fmla="*/ 3425 w 159"/>
                <a:gd name="T37" fmla="*/ 0 h 111"/>
                <a:gd name="T38" fmla="*/ 3140 w 159"/>
                <a:gd name="T39" fmla="*/ 2 h 111"/>
                <a:gd name="T40" fmla="*/ 2822 w 159"/>
                <a:gd name="T41" fmla="*/ 1386 h 111"/>
                <a:gd name="T42" fmla="*/ 2557 w 159"/>
                <a:gd name="T43" fmla="*/ 2607 h 111"/>
                <a:gd name="T44" fmla="*/ 2271 w 159"/>
                <a:gd name="T45" fmla="*/ 3546 h 111"/>
                <a:gd name="T46" fmla="*/ 2029 w 159"/>
                <a:gd name="T47" fmla="*/ 7154 h 111"/>
                <a:gd name="T48" fmla="*/ 1792 w 159"/>
                <a:gd name="T49" fmla="*/ 10157 h 111"/>
                <a:gd name="T50" fmla="*/ 1552 w 159"/>
                <a:gd name="T51" fmla="*/ 13911 h 111"/>
                <a:gd name="T52" fmla="*/ 1379 w 159"/>
                <a:gd name="T53" fmla="*/ 17327 h 111"/>
                <a:gd name="T54" fmla="*/ 1362 w 159"/>
                <a:gd name="T55" fmla="*/ 11455 h 111"/>
                <a:gd name="T56" fmla="*/ 966 w 159"/>
                <a:gd name="T57" fmla="*/ 9810 h 111"/>
                <a:gd name="T58" fmla="*/ 652 w 159"/>
                <a:gd name="T59" fmla="*/ 8229 h 111"/>
                <a:gd name="T60" fmla="*/ 178 w 159"/>
                <a:gd name="T61" fmla="*/ 7467 h 111"/>
                <a:gd name="T62" fmla="*/ 140 w 159"/>
                <a:gd name="T63" fmla="*/ 11455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9"/>
                <a:gd name="T97" fmla="*/ 0 h 111"/>
                <a:gd name="T98" fmla="*/ 159 w 159"/>
                <a:gd name="T99" fmla="*/ 111 h 1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9" h="111">
                  <a:moveTo>
                    <a:pt x="5" y="40"/>
                  </a:moveTo>
                  <a:lnTo>
                    <a:pt x="0" y="45"/>
                  </a:lnTo>
                  <a:lnTo>
                    <a:pt x="0" y="66"/>
                  </a:lnTo>
                  <a:lnTo>
                    <a:pt x="7" y="90"/>
                  </a:lnTo>
                  <a:lnTo>
                    <a:pt x="14" y="111"/>
                  </a:lnTo>
                  <a:lnTo>
                    <a:pt x="33" y="111"/>
                  </a:lnTo>
                  <a:lnTo>
                    <a:pt x="52" y="99"/>
                  </a:lnTo>
                  <a:lnTo>
                    <a:pt x="69" y="92"/>
                  </a:lnTo>
                  <a:lnTo>
                    <a:pt x="85" y="88"/>
                  </a:lnTo>
                  <a:lnTo>
                    <a:pt x="97" y="83"/>
                  </a:lnTo>
                  <a:lnTo>
                    <a:pt x="111" y="76"/>
                  </a:lnTo>
                  <a:lnTo>
                    <a:pt x="123" y="73"/>
                  </a:lnTo>
                  <a:lnTo>
                    <a:pt x="135" y="66"/>
                  </a:lnTo>
                  <a:lnTo>
                    <a:pt x="147" y="61"/>
                  </a:lnTo>
                  <a:lnTo>
                    <a:pt x="147" y="52"/>
                  </a:lnTo>
                  <a:lnTo>
                    <a:pt x="159" y="40"/>
                  </a:lnTo>
                  <a:lnTo>
                    <a:pt x="149" y="24"/>
                  </a:lnTo>
                  <a:lnTo>
                    <a:pt x="140" y="7"/>
                  </a:lnTo>
                  <a:lnTo>
                    <a:pt x="140" y="0"/>
                  </a:lnTo>
                  <a:lnTo>
                    <a:pt x="128" y="2"/>
                  </a:lnTo>
                  <a:lnTo>
                    <a:pt x="116" y="5"/>
                  </a:lnTo>
                  <a:lnTo>
                    <a:pt x="104" y="9"/>
                  </a:lnTo>
                  <a:lnTo>
                    <a:pt x="92" y="12"/>
                  </a:lnTo>
                  <a:lnTo>
                    <a:pt x="83" y="24"/>
                  </a:lnTo>
                  <a:lnTo>
                    <a:pt x="73" y="35"/>
                  </a:lnTo>
                  <a:lnTo>
                    <a:pt x="64" y="47"/>
                  </a:lnTo>
                  <a:lnTo>
                    <a:pt x="57" y="59"/>
                  </a:lnTo>
                  <a:lnTo>
                    <a:pt x="55" y="40"/>
                  </a:lnTo>
                  <a:lnTo>
                    <a:pt x="40" y="33"/>
                  </a:lnTo>
                  <a:lnTo>
                    <a:pt x="26" y="28"/>
                  </a:lnTo>
                  <a:lnTo>
                    <a:pt x="7" y="26"/>
                  </a:lnTo>
                  <a:lnTo>
                    <a:pt x="5" y="4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03" name="Freeform 3917"/>
            <p:cNvSpPr>
              <a:spLocks/>
            </p:cNvSpPr>
            <p:nvPr/>
          </p:nvSpPr>
          <p:spPr bwMode="auto">
            <a:xfrm>
              <a:off x="3916" y="2431"/>
              <a:ext cx="37" cy="86"/>
            </a:xfrm>
            <a:custGeom>
              <a:avLst/>
              <a:gdLst>
                <a:gd name="T0" fmla="*/ 151 w 33"/>
                <a:gd name="T1" fmla="*/ 1086 h 69"/>
                <a:gd name="T2" fmla="*/ 309 w 33"/>
                <a:gd name="T3" fmla="*/ 4629 h 69"/>
                <a:gd name="T4" fmla="*/ 473 w 33"/>
                <a:gd name="T5" fmla="*/ 8961 h 69"/>
                <a:gd name="T6" fmla="*/ 613 w 33"/>
                <a:gd name="T7" fmla="*/ 13714 h 69"/>
                <a:gd name="T8" fmla="*/ 720 w 33"/>
                <a:gd name="T9" fmla="*/ 19031 h 69"/>
                <a:gd name="T10" fmla="*/ 573 w 33"/>
                <a:gd name="T11" fmla="*/ 24746 h 69"/>
                <a:gd name="T12" fmla="*/ 189 w 33"/>
                <a:gd name="T13" fmla="*/ 26307 h 69"/>
                <a:gd name="T14" fmla="*/ 2 w 33"/>
                <a:gd name="T15" fmla="*/ 17093 h 69"/>
                <a:gd name="T16" fmla="*/ 0 w 33"/>
                <a:gd name="T17" fmla="*/ 11003 h 69"/>
                <a:gd name="T18" fmla="*/ 2 w 33"/>
                <a:gd name="T19" fmla="*/ 12023 h 69"/>
                <a:gd name="T20" fmla="*/ 2 w 33"/>
                <a:gd name="T21" fmla="*/ 6327 h 69"/>
                <a:gd name="T22" fmla="*/ 151 w 33"/>
                <a:gd name="T23" fmla="*/ 1688 h 69"/>
                <a:gd name="T24" fmla="*/ 151 w 33"/>
                <a:gd name="T25" fmla="*/ 1688 h 69"/>
                <a:gd name="T26" fmla="*/ 2 w 33"/>
                <a:gd name="T27" fmla="*/ 0 h 69"/>
                <a:gd name="T28" fmla="*/ 151 w 33"/>
                <a:gd name="T29" fmla="*/ 1086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69"/>
                <a:gd name="T47" fmla="*/ 33 w 33"/>
                <a:gd name="T48" fmla="*/ 69 h 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69">
                  <a:moveTo>
                    <a:pt x="7" y="3"/>
                  </a:moveTo>
                  <a:lnTo>
                    <a:pt x="14" y="12"/>
                  </a:lnTo>
                  <a:lnTo>
                    <a:pt x="21" y="24"/>
                  </a:lnTo>
                  <a:lnTo>
                    <a:pt x="28" y="36"/>
                  </a:lnTo>
                  <a:lnTo>
                    <a:pt x="33" y="50"/>
                  </a:lnTo>
                  <a:lnTo>
                    <a:pt x="26" y="64"/>
                  </a:lnTo>
                  <a:lnTo>
                    <a:pt x="9" y="69"/>
                  </a:lnTo>
                  <a:lnTo>
                    <a:pt x="2" y="45"/>
                  </a:lnTo>
                  <a:lnTo>
                    <a:pt x="0" y="29"/>
                  </a:lnTo>
                  <a:lnTo>
                    <a:pt x="2" y="31"/>
                  </a:lnTo>
                  <a:lnTo>
                    <a:pt x="2" y="17"/>
                  </a:lnTo>
                  <a:lnTo>
                    <a:pt x="7" y="5"/>
                  </a:lnTo>
                  <a:lnTo>
                    <a:pt x="2" y="0"/>
                  </a:lnTo>
                  <a:lnTo>
                    <a:pt x="7" y="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04" name="Freeform 3918"/>
            <p:cNvSpPr>
              <a:spLocks/>
            </p:cNvSpPr>
            <p:nvPr/>
          </p:nvSpPr>
          <p:spPr bwMode="auto">
            <a:xfrm>
              <a:off x="3026" y="2671"/>
              <a:ext cx="33" cy="38"/>
            </a:xfrm>
            <a:custGeom>
              <a:avLst/>
              <a:gdLst>
                <a:gd name="T0" fmla="*/ 144 w 30"/>
                <a:gd name="T1" fmla="*/ 1847 h 31"/>
                <a:gd name="T2" fmla="*/ 2 w 30"/>
                <a:gd name="T3" fmla="*/ 4497 h 31"/>
                <a:gd name="T4" fmla="*/ 0 w 30"/>
                <a:gd name="T5" fmla="*/ 6757 h 31"/>
                <a:gd name="T6" fmla="*/ 0 w 30"/>
                <a:gd name="T7" fmla="*/ 7681 h 31"/>
                <a:gd name="T8" fmla="*/ 2 w 30"/>
                <a:gd name="T9" fmla="*/ 7681 h 31"/>
                <a:gd name="T10" fmla="*/ 191 w 30"/>
                <a:gd name="T11" fmla="*/ 6757 h 31"/>
                <a:gd name="T12" fmla="*/ 216 w 30"/>
                <a:gd name="T13" fmla="*/ 5758 h 31"/>
                <a:gd name="T14" fmla="*/ 349 w 30"/>
                <a:gd name="T15" fmla="*/ 5758 h 31"/>
                <a:gd name="T16" fmla="*/ 389 w 30"/>
                <a:gd name="T17" fmla="*/ 5758 h 31"/>
                <a:gd name="T18" fmla="*/ 307 w 30"/>
                <a:gd name="T19" fmla="*/ 0 h 31"/>
                <a:gd name="T20" fmla="*/ 191 w 30"/>
                <a:gd name="T21" fmla="*/ 1847 h 31"/>
                <a:gd name="T22" fmla="*/ 144 w 30"/>
                <a:gd name="T23" fmla="*/ 1847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31"/>
                <a:gd name="T38" fmla="*/ 30 w 30"/>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31">
                  <a:moveTo>
                    <a:pt x="11" y="7"/>
                  </a:moveTo>
                  <a:lnTo>
                    <a:pt x="2" y="19"/>
                  </a:lnTo>
                  <a:lnTo>
                    <a:pt x="0" y="28"/>
                  </a:lnTo>
                  <a:lnTo>
                    <a:pt x="0" y="31"/>
                  </a:lnTo>
                  <a:lnTo>
                    <a:pt x="2" y="31"/>
                  </a:lnTo>
                  <a:lnTo>
                    <a:pt x="14" y="28"/>
                  </a:lnTo>
                  <a:lnTo>
                    <a:pt x="16" y="24"/>
                  </a:lnTo>
                  <a:lnTo>
                    <a:pt x="26" y="24"/>
                  </a:lnTo>
                  <a:lnTo>
                    <a:pt x="30" y="24"/>
                  </a:lnTo>
                  <a:lnTo>
                    <a:pt x="23" y="0"/>
                  </a:lnTo>
                  <a:lnTo>
                    <a:pt x="14" y="7"/>
                  </a:lnTo>
                  <a:lnTo>
                    <a:pt x="11" y="7"/>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05" name="Rectangle 3919"/>
            <p:cNvSpPr>
              <a:spLocks noChangeArrowheads="1"/>
            </p:cNvSpPr>
            <p:nvPr/>
          </p:nvSpPr>
          <p:spPr bwMode="auto">
            <a:xfrm>
              <a:off x="3813" y="2607"/>
              <a:ext cx="0" cy="0"/>
            </a:xfrm>
            <a:prstGeom prst="rect">
              <a:avLst/>
            </a:prstGeom>
            <a:solidFill>
              <a:srgbClr val="E1E1E1"/>
            </a:solidFill>
            <a:ln w="317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p>
          </p:txBody>
        </p:sp>
        <p:sp>
          <p:nvSpPr>
            <p:cNvPr id="68706" name="Freeform 3920"/>
            <p:cNvSpPr>
              <a:spLocks/>
            </p:cNvSpPr>
            <p:nvPr/>
          </p:nvSpPr>
          <p:spPr bwMode="auto">
            <a:xfrm>
              <a:off x="3815" y="2656"/>
              <a:ext cx="3" cy="1"/>
            </a:xfrm>
            <a:custGeom>
              <a:avLst/>
              <a:gdLst>
                <a:gd name="T0" fmla="*/ 0 w 2"/>
                <a:gd name="T1" fmla="*/ 0 h 1"/>
                <a:gd name="T2" fmla="*/ 138254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07" name="Freeform 3921"/>
            <p:cNvSpPr>
              <a:spLocks/>
            </p:cNvSpPr>
            <p:nvPr/>
          </p:nvSpPr>
          <p:spPr bwMode="auto">
            <a:xfrm>
              <a:off x="3813" y="2645"/>
              <a:ext cx="1" cy="2"/>
            </a:xfrm>
            <a:custGeom>
              <a:avLst/>
              <a:gdLst>
                <a:gd name="T0" fmla="*/ 0 w 1"/>
                <a:gd name="T1" fmla="*/ 0 h 2"/>
                <a:gd name="T2" fmla="*/ 0 w 1"/>
                <a:gd name="T3" fmla="*/ 2 h 2"/>
                <a:gd name="T4" fmla="*/ 0 w 1"/>
                <a:gd name="T5" fmla="*/ 0 h 2"/>
                <a:gd name="T6" fmla="*/ 0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0"/>
                  </a:moveTo>
                  <a:lnTo>
                    <a:pt x="0" y="2"/>
                  </a:ln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08" name="Freeform 3922"/>
            <p:cNvSpPr>
              <a:spLocks/>
            </p:cNvSpPr>
            <p:nvPr/>
          </p:nvSpPr>
          <p:spPr bwMode="auto">
            <a:xfrm>
              <a:off x="3805" y="2662"/>
              <a:ext cx="3" cy="3"/>
            </a:xfrm>
            <a:custGeom>
              <a:avLst/>
              <a:gdLst>
                <a:gd name="T0" fmla="*/ 3 w 3"/>
                <a:gd name="T1" fmla="*/ 0 h 2"/>
                <a:gd name="T2" fmla="*/ 0 w 3"/>
                <a:gd name="T3" fmla="*/ 138254 h 2"/>
                <a:gd name="T4" fmla="*/ 0 w 3"/>
                <a:gd name="T5" fmla="*/ 0 h 2"/>
                <a:gd name="T6" fmla="*/ 3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lnTo>
                    <a:pt x="0" y="2"/>
                  </a:lnTo>
                  <a:lnTo>
                    <a:pt x="0" y="0"/>
                  </a:lnTo>
                  <a:lnTo>
                    <a:pt x="3"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09" name="Freeform 3923"/>
            <p:cNvSpPr>
              <a:spLocks/>
            </p:cNvSpPr>
            <p:nvPr/>
          </p:nvSpPr>
          <p:spPr bwMode="auto">
            <a:xfrm>
              <a:off x="3808" y="2665"/>
              <a:ext cx="1" cy="4"/>
            </a:xfrm>
            <a:custGeom>
              <a:avLst/>
              <a:gdLst>
                <a:gd name="T0" fmla="*/ 0 w 1"/>
                <a:gd name="T1" fmla="*/ 6540 h 3"/>
                <a:gd name="T2" fmla="*/ 0 w 1"/>
                <a:gd name="T3" fmla="*/ 0 h 3"/>
                <a:gd name="T4" fmla="*/ 0 w 1"/>
                <a:gd name="T5" fmla="*/ 6540 h 3"/>
                <a:gd name="T6" fmla="*/ 0 w 1"/>
                <a:gd name="T7" fmla="*/ 6540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3"/>
                  </a:moveTo>
                  <a:lnTo>
                    <a:pt x="0" y="0"/>
                  </a:lnTo>
                  <a:lnTo>
                    <a:pt x="0" y="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10" name="Freeform 3924"/>
            <p:cNvSpPr>
              <a:spLocks/>
            </p:cNvSpPr>
            <p:nvPr/>
          </p:nvSpPr>
          <p:spPr bwMode="auto">
            <a:xfrm>
              <a:off x="3808" y="2522"/>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11" name="Freeform 3925"/>
            <p:cNvSpPr>
              <a:spLocks/>
            </p:cNvSpPr>
            <p:nvPr/>
          </p:nvSpPr>
          <p:spPr bwMode="auto">
            <a:xfrm>
              <a:off x="3810" y="2662"/>
              <a:ext cx="3" cy="3"/>
            </a:xfrm>
            <a:custGeom>
              <a:avLst/>
              <a:gdLst>
                <a:gd name="T0" fmla="*/ 0 w 3"/>
                <a:gd name="T1" fmla="*/ 138254 h 2"/>
                <a:gd name="T2" fmla="*/ 3 w 3"/>
                <a:gd name="T3" fmla="*/ 0 h 2"/>
                <a:gd name="T4" fmla="*/ 0 w 3"/>
                <a:gd name="T5" fmla="*/ 0 h 2"/>
                <a:gd name="T6" fmla="*/ 0 w 3"/>
                <a:gd name="T7" fmla="*/ 138254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2"/>
                  </a:moveTo>
                  <a:lnTo>
                    <a:pt x="3" y="0"/>
                  </a:lnTo>
                  <a:lnTo>
                    <a:pt x="0" y="0"/>
                  </a:lnTo>
                  <a:lnTo>
                    <a:pt x="0"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12" name="Freeform 3926"/>
            <p:cNvSpPr>
              <a:spLocks/>
            </p:cNvSpPr>
            <p:nvPr/>
          </p:nvSpPr>
          <p:spPr bwMode="auto">
            <a:xfrm>
              <a:off x="3815" y="2600"/>
              <a:ext cx="3" cy="2"/>
            </a:xfrm>
            <a:custGeom>
              <a:avLst/>
              <a:gdLst>
                <a:gd name="T0" fmla="*/ 138254 w 2"/>
                <a:gd name="T1" fmla="*/ 0 h 2"/>
                <a:gd name="T2" fmla="*/ 138254 w 2"/>
                <a:gd name="T3" fmla="*/ 0 h 2"/>
                <a:gd name="T4" fmla="*/ 0 w 2"/>
                <a:gd name="T5" fmla="*/ 0 h 2"/>
                <a:gd name="T6" fmla="*/ 138254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2" y="0"/>
                  </a:lnTo>
                  <a:lnTo>
                    <a:pt x="0" y="0"/>
                  </a:lnTo>
                  <a:lnTo>
                    <a:pt x="2"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13" name="Freeform 3927"/>
            <p:cNvSpPr>
              <a:spLocks/>
            </p:cNvSpPr>
            <p:nvPr/>
          </p:nvSpPr>
          <p:spPr bwMode="auto">
            <a:xfrm>
              <a:off x="3803" y="2493"/>
              <a:ext cx="2" cy="2"/>
            </a:xfrm>
            <a:custGeom>
              <a:avLst/>
              <a:gdLst>
                <a:gd name="T0" fmla="*/ 2 w 2"/>
                <a:gd name="T1" fmla="*/ 2 h 2"/>
                <a:gd name="T2" fmla="*/ 0 w 2"/>
                <a:gd name="T3" fmla="*/ 0 h 2"/>
                <a:gd name="T4" fmla="*/ 0 w 2"/>
                <a:gd name="T5" fmla="*/ 2 h 2"/>
                <a:gd name="T6" fmla="*/ 2 w 2"/>
                <a:gd name="T7" fmla="*/ 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lnTo>
                    <a:pt x="0" y="0"/>
                  </a:lnTo>
                  <a:lnTo>
                    <a:pt x="0" y="2"/>
                  </a:lnTo>
                  <a:lnTo>
                    <a:pt x="2"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14" name="Freeform 3928"/>
            <p:cNvSpPr>
              <a:spLocks/>
            </p:cNvSpPr>
            <p:nvPr/>
          </p:nvSpPr>
          <p:spPr bwMode="auto">
            <a:xfrm>
              <a:off x="3808" y="2607"/>
              <a:ext cx="2" cy="6"/>
            </a:xfrm>
            <a:custGeom>
              <a:avLst/>
              <a:gdLst>
                <a:gd name="T0" fmla="*/ 2 w 2"/>
                <a:gd name="T1" fmla="*/ 2 h 5"/>
                <a:gd name="T2" fmla="*/ 2 w 2"/>
                <a:gd name="T3" fmla="*/ 0 h 5"/>
                <a:gd name="T4" fmla="*/ 0 w 2"/>
                <a:gd name="T5" fmla="*/ 642 h 5"/>
                <a:gd name="T6" fmla="*/ 2 w 2"/>
                <a:gd name="T7" fmla="*/ 2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2"/>
                  </a:moveTo>
                  <a:lnTo>
                    <a:pt x="2" y="0"/>
                  </a:lnTo>
                  <a:lnTo>
                    <a:pt x="0" y="5"/>
                  </a:lnTo>
                  <a:lnTo>
                    <a:pt x="2"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15" name="Freeform 3929"/>
            <p:cNvSpPr>
              <a:spLocks/>
            </p:cNvSpPr>
            <p:nvPr/>
          </p:nvSpPr>
          <p:spPr bwMode="auto">
            <a:xfrm>
              <a:off x="3813" y="2595"/>
              <a:ext cx="1" cy="3"/>
            </a:xfrm>
            <a:custGeom>
              <a:avLst/>
              <a:gdLst>
                <a:gd name="T0" fmla="*/ 0 w 1"/>
                <a:gd name="T1" fmla="*/ 138254 h 2"/>
                <a:gd name="T2" fmla="*/ 0 w 1"/>
                <a:gd name="T3" fmla="*/ 0 h 2"/>
                <a:gd name="T4" fmla="*/ 0 w 1"/>
                <a:gd name="T5" fmla="*/ 138254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16" name="Freeform 3930"/>
            <p:cNvSpPr>
              <a:spLocks/>
            </p:cNvSpPr>
            <p:nvPr/>
          </p:nvSpPr>
          <p:spPr bwMode="auto">
            <a:xfrm>
              <a:off x="3810" y="2522"/>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3" y="3"/>
                  </a:lnTo>
                  <a:lnTo>
                    <a:pt x="0" y="3"/>
                  </a:ln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17" name="Freeform 3931"/>
            <p:cNvSpPr>
              <a:spLocks/>
            </p:cNvSpPr>
            <p:nvPr/>
          </p:nvSpPr>
          <p:spPr bwMode="auto">
            <a:xfrm>
              <a:off x="3803" y="2499"/>
              <a:ext cx="2" cy="2"/>
            </a:xfrm>
            <a:custGeom>
              <a:avLst/>
              <a:gdLst>
                <a:gd name="T0" fmla="*/ 2 w 2"/>
                <a:gd name="T1" fmla="*/ 2 h 2"/>
                <a:gd name="T2" fmla="*/ 2 w 2"/>
                <a:gd name="T3" fmla="*/ 0 h 2"/>
                <a:gd name="T4" fmla="*/ 0 w 2"/>
                <a:gd name="T5" fmla="*/ 0 h 2"/>
                <a:gd name="T6" fmla="*/ 2 w 2"/>
                <a:gd name="T7" fmla="*/ 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lnTo>
                    <a:pt x="2" y="0"/>
                  </a:lnTo>
                  <a:lnTo>
                    <a:pt x="0" y="0"/>
                  </a:lnTo>
                  <a:lnTo>
                    <a:pt x="2"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18" name="Freeform 3932"/>
            <p:cNvSpPr>
              <a:spLocks/>
            </p:cNvSpPr>
            <p:nvPr/>
          </p:nvSpPr>
          <p:spPr bwMode="auto">
            <a:xfrm>
              <a:off x="3796" y="2585"/>
              <a:ext cx="4" cy="2"/>
            </a:xfrm>
            <a:custGeom>
              <a:avLst/>
              <a:gdLst>
                <a:gd name="T0" fmla="*/ 6540 w 3"/>
                <a:gd name="T1" fmla="*/ 0 h 2"/>
                <a:gd name="T2" fmla="*/ 0 w 3"/>
                <a:gd name="T3" fmla="*/ 0 h 2"/>
                <a:gd name="T4" fmla="*/ 6540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0"/>
                  </a:moveTo>
                  <a:lnTo>
                    <a:pt x="0" y="0"/>
                  </a:lnTo>
                  <a:lnTo>
                    <a:pt x="3"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19" name="Freeform 3933"/>
            <p:cNvSpPr>
              <a:spLocks/>
            </p:cNvSpPr>
            <p:nvPr/>
          </p:nvSpPr>
          <p:spPr bwMode="auto">
            <a:xfrm>
              <a:off x="3800" y="2489"/>
              <a:ext cx="3" cy="4"/>
            </a:xfrm>
            <a:custGeom>
              <a:avLst/>
              <a:gdLst>
                <a:gd name="T0" fmla="*/ 138254 w 2"/>
                <a:gd name="T1" fmla="*/ 6540 h 3"/>
                <a:gd name="T2" fmla="*/ 138254 w 2"/>
                <a:gd name="T3" fmla="*/ 0 h 3"/>
                <a:gd name="T4" fmla="*/ 0 w 2"/>
                <a:gd name="T5" fmla="*/ 6540 h 3"/>
                <a:gd name="T6" fmla="*/ 138254 w 2"/>
                <a:gd name="T7" fmla="*/ 654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2" y="0"/>
                  </a:lnTo>
                  <a:lnTo>
                    <a:pt x="0" y="3"/>
                  </a:lnTo>
                  <a:lnTo>
                    <a:pt x="2" y="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20" name="Freeform 3934"/>
            <p:cNvSpPr>
              <a:spLocks/>
            </p:cNvSpPr>
            <p:nvPr/>
          </p:nvSpPr>
          <p:spPr bwMode="auto">
            <a:xfrm>
              <a:off x="3810" y="2583"/>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21" name="Rectangle 3935"/>
            <p:cNvSpPr>
              <a:spLocks noChangeArrowheads="1"/>
            </p:cNvSpPr>
            <p:nvPr/>
          </p:nvSpPr>
          <p:spPr bwMode="auto">
            <a:xfrm>
              <a:off x="3813" y="2636"/>
              <a:ext cx="0" cy="0"/>
            </a:xfrm>
            <a:prstGeom prst="rect">
              <a:avLst/>
            </a:prstGeom>
            <a:solidFill>
              <a:srgbClr val="E1E1E1"/>
            </a:solidFill>
            <a:ln w="317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p>
          </p:txBody>
        </p:sp>
        <p:sp>
          <p:nvSpPr>
            <p:cNvPr id="68722" name="Freeform 3936"/>
            <p:cNvSpPr>
              <a:spLocks/>
            </p:cNvSpPr>
            <p:nvPr/>
          </p:nvSpPr>
          <p:spPr bwMode="auto">
            <a:xfrm>
              <a:off x="3800" y="2495"/>
              <a:ext cx="3" cy="1"/>
            </a:xfrm>
            <a:custGeom>
              <a:avLst/>
              <a:gdLst>
                <a:gd name="T0" fmla="*/ 0 w 2"/>
                <a:gd name="T1" fmla="*/ 0 h 1"/>
                <a:gd name="T2" fmla="*/ 138254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lnTo>
                    <a:pt x="2" y="0"/>
                  </a:ln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23" name="Freeform 3937"/>
            <p:cNvSpPr>
              <a:spLocks/>
            </p:cNvSpPr>
            <p:nvPr/>
          </p:nvSpPr>
          <p:spPr bwMode="auto">
            <a:xfrm>
              <a:off x="3813" y="2592"/>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24" name="Freeform 3938"/>
            <p:cNvSpPr>
              <a:spLocks/>
            </p:cNvSpPr>
            <p:nvPr/>
          </p:nvSpPr>
          <p:spPr bwMode="auto">
            <a:xfrm>
              <a:off x="3810" y="2545"/>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3" y="3"/>
                  </a:lnTo>
                  <a:lnTo>
                    <a:pt x="0" y="3"/>
                  </a:ln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25" name="Freeform 3939"/>
            <p:cNvSpPr>
              <a:spLocks/>
            </p:cNvSpPr>
            <p:nvPr/>
          </p:nvSpPr>
          <p:spPr bwMode="auto">
            <a:xfrm>
              <a:off x="3491" y="2746"/>
              <a:ext cx="3" cy="6"/>
            </a:xfrm>
            <a:custGeom>
              <a:avLst/>
              <a:gdLst>
                <a:gd name="T0" fmla="*/ 138254 w 2"/>
                <a:gd name="T1" fmla="*/ 642 h 5"/>
                <a:gd name="T2" fmla="*/ 0 w 2"/>
                <a:gd name="T3" fmla="*/ 0 h 5"/>
                <a:gd name="T4" fmla="*/ 0 w 2"/>
                <a:gd name="T5" fmla="*/ 446 h 5"/>
                <a:gd name="T6" fmla="*/ 138254 w 2"/>
                <a:gd name="T7" fmla="*/ 642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0" y="0"/>
                  </a:lnTo>
                  <a:lnTo>
                    <a:pt x="0" y="3"/>
                  </a:lnTo>
                  <a:lnTo>
                    <a:pt x="2" y="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26" name="Freeform 3940"/>
            <p:cNvSpPr>
              <a:spLocks/>
            </p:cNvSpPr>
            <p:nvPr/>
          </p:nvSpPr>
          <p:spPr bwMode="auto">
            <a:xfrm>
              <a:off x="3326" y="2855"/>
              <a:ext cx="6" cy="1"/>
            </a:xfrm>
            <a:custGeom>
              <a:avLst/>
              <a:gdLst>
                <a:gd name="T0" fmla="*/ 642 w 5"/>
                <a:gd name="T1" fmla="*/ 0 h 1"/>
                <a:gd name="T2" fmla="*/ 0 w 5"/>
                <a:gd name="T3" fmla="*/ 0 h 1"/>
                <a:gd name="T4" fmla="*/ 642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27" name="Freeform 3941"/>
            <p:cNvSpPr>
              <a:spLocks/>
            </p:cNvSpPr>
            <p:nvPr/>
          </p:nvSpPr>
          <p:spPr bwMode="auto">
            <a:xfrm>
              <a:off x="3380" y="2071"/>
              <a:ext cx="2" cy="3"/>
            </a:xfrm>
            <a:custGeom>
              <a:avLst/>
              <a:gdLst>
                <a:gd name="T0" fmla="*/ 2 w 2"/>
                <a:gd name="T1" fmla="*/ 0 h 3"/>
                <a:gd name="T2" fmla="*/ 0 w 2"/>
                <a:gd name="T3" fmla="*/ 3 h 3"/>
                <a:gd name="T4" fmla="*/ 2 w 2"/>
                <a:gd name="T5" fmla="*/ 3 h 3"/>
                <a:gd name="T6" fmla="*/ 2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0" y="3"/>
                  </a:lnTo>
                  <a:lnTo>
                    <a:pt x="2" y="3"/>
                  </a:lnTo>
                  <a:lnTo>
                    <a:pt x="2"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28" name="Freeform 3942"/>
            <p:cNvSpPr>
              <a:spLocks/>
            </p:cNvSpPr>
            <p:nvPr/>
          </p:nvSpPr>
          <p:spPr bwMode="auto">
            <a:xfrm>
              <a:off x="2753" y="2130"/>
              <a:ext cx="180" cy="350"/>
            </a:xfrm>
            <a:custGeom>
              <a:avLst/>
              <a:gdLst>
                <a:gd name="T0" fmla="*/ 3276 w 161"/>
                <a:gd name="T1" fmla="*/ 22223 h 283"/>
                <a:gd name="T2" fmla="*/ 2930 w 161"/>
                <a:gd name="T3" fmla="*/ 18937 h 283"/>
                <a:gd name="T4" fmla="*/ 2608 w 161"/>
                <a:gd name="T5" fmla="*/ 16063 h 283"/>
                <a:gd name="T6" fmla="*/ 2312 w 161"/>
                <a:gd name="T7" fmla="*/ 12988 h 283"/>
                <a:gd name="T8" fmla="*/ 1969 w 161"/>
                <a:gd name="T9" fmla="*/ 10852 h 283"/>
                <a:gd name="T10" fmla="*/ 1633 w 161"/>
                <a:gd name="T11" fmla="*/ 8095 h 283"/>
                <a:gd name="T12" fmla="*/ 1347 w 161"/>
                <a:gd name="T13" fmla="*/ 5032 h 283"/>
                <a:gd name="T14" fmla="*/ 1008 w 161"/>
                <a:gd name="T15" fmla="*/ 2262 h 283"/>
                <a:gd name="T16" fmla="*/ 670 w 161"/>
                <a:gd name="T17" fmla="*/ 0 h 283"/>
                <a:gd name="T18" fmla="*/ 369 w 161"/>
                <a:gd name="T19" fmla="*/ 2262 h 283"/>
                <a:gd name="T20" fmla="*/ 413 w 161"/>
                <a:gd name="T21" fmla="*/ 6545 h 283"/>
                <a:gd name="T22" fmla="*/ 413 w 161"/>
                <a:gd name="T23" fmla="*/ 10852 h 283"/>
                <a:gd name="T24" fmla="*/ 716 w 161"/>
                <a:gd name="T25" fmla="*/ 16805 h 283"/>
                <a:gd name="T26" fmla="*/ 640 w 161"/>
                <a:gd name="T27" fmla="*/ 18937 h 283"/>
                <a:gd name="T28" fmla="*/ 640 w 161"/>
                <a:gd name="T29" fmla="*/ 23420 h 283"/>
                <a:gd name="T30" fmla="*/ 640 w 161"/>
                <a:gd name="T31" fmla="*/ 27540 h 283"/>
                <a:gd name="T32" fmla="*/ 640 w 161"/>
                <a:gd name="T33" fmla="*/ 32529 h 283"/>
                <a:gd name="T34" fmla="*/ 572 w 161"/>
                <a:gd name="T35" fmla="*/ 36733 h 283"/>
                <a:gd name="T36" fmla="*/ 413 w 161"/>
                <a:gd name="T37" fmla="*/ 39317 h 283"/>
                <a:gd name="T38" fmla="*/ 293 w 161"/>
                <a:gd name="T39" fmla="*/ 42395 h 283"/>
                <a:gd name="T40" fmla="*/ 135 w 161"/>
                <a:gd name="T41" fmla="*/ 46231 h 283"/>
                <a:gd name="T42" fmla="*/ 0 w 161"/>
                <a:gd name="T43" fmla="*/ 49754 h 283"/>
                <a:gd name="T44" fmla="*/ 0 w 161"/>
                <a:gd name="T45" fmla="*/ 53372 h 283"/>
                <a:gd name="T46" fmla="*/ 135 w 161"/>
                <a:gd name="T47" fmla="*/ 57176 h 283"/>
                <a:gd name="T48" fmla="*/ 293 w 161"/>
                <a:gd name="T49" fmla="*/ 57176 h 283"/>
                <a:gd name="T50" fmla="*/ 413 w 161"/>
                <a:gd name="T51" fmla="*/ 62881 h 283"/>
                <a:gd name="T52" fmla="*/ 494 w 161"/>
                <a:gd name="T53" fmla="*/ 68747 h 283"/>
                <a:gd name="T54" fmla="*/ 670 w 161"/>
                <a:gd name="T55" fmla="*/ 73901 h 283"/>
                <a:gd name="T56" fmla="*/ 293 w 161"/>
                <a:gd name="T57" fmla="*/ 73901 h 283"/>
                <a:gd name="T58" fmla="*/ 135 w 161"/>
                <a:gd name="T59" fmla="*/ 75452 h 283"/>
                <a:gd name="T60" fmla="*/ 413 w 161"/>
                <a:gd name="T61" fmla="*/ 81222 h 283"/>
                <a:gd name="T62" fmla="*/ 640 w 161"/>
                <a:gd name="T63" fmla="*/ 87899 h 283"/>
                <a:gd name="T64" fmla="*/ 902 w 161"/>
                <a:gd name="T65" fmla="*/ 86683 h 283"/>
                <a:gd name="T66" fmla="*/ 1008 w 161"/>
                <a:gd name="T67" fmla="*/ 87295 h 283"/>
                <a:gd name="T68" fmla="*/ 1169 w 161"/>
                <a:gd name="T69" fmla="*/ 86683 h 283"/>
                <a:gd name="T70" fmla="*/ 1633 w 161"/>
                <a:gd name="T71" fmla="*/ 85004 h 283"/>
                <a:gd name="T72" fmla="*/ 1783 w 161"/>
                <a:gd name="T73" fmla="*/ 82837 h 283"/>
                <a:gd name="T74" fmla="*/ 1747 w 161"/>
                <a:gd name="T75" fmla="*/ 80592 h 283"/>
                <a:gd name="T76" fmla="*/ 2183 w 161"/>
                <a:gd name="T77" fmla="*/ 78996 h 283"/>
                <a:gd name="T78" fmla="*/ 2385 w 161"/>
                <a:gd name="T79" fmla="*/ 74815 h 283"/>
                <a:gd name="T80" fmla="*/ 2631 w 161"/>
                <a:gd name="T81" fmla="*/ 70584 h 283"/>
                <a:gd name="T82" fmla="*/ 2977 w 161"/>
                <a:gd name="T83" fmla="*/ 69488 h 283"/>
                <a:gd name="T84" fmla="*/ 2930 w 161"/>
                <a:gd name="T85" fmla="*/ 66622 h 283"/>
                <a:gd name="T86" fmla="*/ 2890 w 161"/>
                <a:gd name="T87" fmla="*/ 62881 h 283"/>
                <a:gd name="T88" fmla="*/ 2751 w 161"/>
                <a:gd name="T89" fmla="*/ 59216 h 283"/>
                <a:gd name="T90" fmla="*/ 2608 w 161"/>
                <a:gd name="T91" fmla="*/ 58661 h 283"/>
                <a:gd name="T92" fmla="*/ 2751 w 161"/>
                <a:gd name="T93" fmla="*/ 54837 h 283"/>
                <a:gd name="T94" fmla="*/ 2776 w 161"/>
                <a:gd name="T95" fmla="*/ 52097 h 283"/>
                <a:gd name="T96" fmla="*/ 2776 w 161"/>
                <a:gd name="T97" fmla="*/ 50568 h 283"/>
                <a:gd name="T98" fmla="*/ 2776 w 161"/>
                <a:gd name="T99" fmla="*/ 48578 h 283"/>
                <a:gd name="T100" fmla="*/ 2977 w 161"/>
                <a:gd name="T101" fmla="*/ 44570 h 283"/>
                <a:gd name="T102" fmla="*/ 3076 w 161"/>
                <a:gd name="T103" fmla="*/ 43155 h 283"/>
                <a:gd name="T104" fmla="*/ 3276 w 161"/>
                <a:gd name="T105" fmla="*/ 42395 h 283"/>
                <a:gd name="T106" fmla="*/ 3276 w 161"/>
                <a:gd name="T107" fmla="*/ 37065 h 283"/>
                <a:gd name="T108" fmla="*/ 3276 w 161"/>
                <a:gd name="T109" fmla="*/ 32529 h 283"/>
                <a:gd name="T110" fmla="*/ 3276 w 161"/>
                <a:gd name="T111" fmla="*/ 27217 h 283"/>
                <a:gd name="T112" fmla="*/ 3276 w 161"/>
                <a:gd name="T113" fmla="*/ 22223 h 2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1"/>
                <a:gd name="T172" fmla="*/ 0 h 283"/>
                <a:gd name="T173" fmla="*/ 161 w 161"/>
                <a:gd name="T174" fmla="*/ 283 h 28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1" h="283">
                  <a:moveTo>
                    <a:pt x="161" y="71"/>
                  </a:moveTo>
                  <a:lnTo>
                    <a:pt x="144" y="61"/>
                  </a:lnTo>
                  <a:lnTo>
                    <a:pt x="128" y="52"/>
                  </a:lnTo>
                  <a:lnTo>
                    <a:pt x="114" y="42"/>
                  </a:lnTo>
                  <a:lnTo>
                    <a:pt x="97" y="35"/>
                  </a:lnTo>
                  <a:lnTo>
                    <a:pt x="80" y="26"/>
                  </a:lnTo>
                  <a:lnTo>
                    <a:pt x="66" y="16"/>
                  </a:lnTo>
                  <a:lnTo>
                    <a:pt x="50" y="7"/>
                  </a:lnTo>
                  <a:lnTo>
                    <a:pt x="33" y="0"/>
                  </a:lnTo>
                  <a:lnTo>
                    <a:pt x="19" y="7"/>
                  </a:lnTo>
                  <a:lnTo>
                    <a:pt x="21" y="21"/>
                  </a:lnTo>
                  <a:lnTo>
                    <a:pt x="21" y="35"/>
                  </a:lnTo>
                  <a:lnTo>
                    <a:pt x="35" y="54"/>
                  </a:lnTo>
                  <a:lnTo>
                    <a:pt x="31" y="61"/>
                  </a:lnTo>
                  <a:lnTo>
                    <a:pt x="31" y="75"/>
                  </a:lnTo>
                  <a:lnTo>
                    <a:pt x="31" y="89"/>
                  </a:lnTo>
                  <a:lnTo>
                    <a:pt x="31" y="104"/>
                  </a:lnTo>
                  <a:lnTo>
                    <a:pt x="28" y="118"/>
                  </a:lnTo>
                  <a:lnTo>
                    <a:pt x="21" y="127"/>
                  </a:lnTo>
                  <a:lnTo>
                    <a:pt x="14" y="137"/>
                  </a:lnTo>
                  <a:lnTo>
                    <a:pt x="7" y="149"/>
                  </a:lnTo>
                  <a:lnTo>
                    <a:pt x="0" y="160"/>
                  </a:lnTo>
                  <a:lnTo>
                    <a:pt x="0" y="172"/>
                  </a:lnTo>
                  <a:lnTo>
                    <a:pt x="7" y="184"/>
                  </a:lnTo>
                  <a:lnTo>
                    <a:pt x="14" y="184"/>
                  </a:lnTo>
                  <a:lnTo>
                    <a:pt x="21" y="203"/>
                  </a:lnTo>
                  <a:lnTo>
                    <a:pt x="24" y="222"/>
                  </a:lnTo>
                  <a:lnTo>
                    <a:pt x="33" y="238"/>
                  </a:lnTo>
                  <a:lnTo>
                    <a:pt x="14" y="238"/>
                  </a:lnTo>
                  <a:lnTo>
                    <a:pt x="7" y="243"/>
                  </a:lnTo>
                  <a:lnTo>
                    <a:pt x="21" y="262"/>
                  </a:lnTo>
                  <a:lnTo>
                    <a:pt x="31" y="283"/>
                  </a:lnTo>
                  <a:lnTo>
                    <a:pt x="45" y="279"/>
                  </a:lnTo>
                  <a:lnTo>
                    <a:pt x="50" y="281"/>
                  </a:lnTo>
                  <a:lnTo>
                    <a:pt x="57" y="279"/>
                  </a:lnTo>
                  <a:lnTo>
                    <a:pt x="80" y="274"/>
                  </a:lnTo>
                  <a:lnTo>
                    <a:pt x="88" y="267"/>
                  </a:lnTo>
                  <a:lnTo>
                    <a:pt x="85" y="260"/>
                  </a:lnTo>
                  <a:lnTo>
                    <a:pt x="106" y="255"/>
                  </a:lnTo>
                  <a:lnTo>
                    <a:pt x="118" y="241"/>
                  </a:lnTo>
                  <a:lnTo>
                    <a:pt x="130" y="227"/>
                  </a:lnTo>
                  <a:lnTo>
                    <a:pt x="147" y="224"/>
                  </a:lnTo>
                  <a:lnTo>
                    <a:pt x="144" y="215"/>
                  </a:lnTo>
                  <a:lnTo>
                    <a:pt x="142" y="203"/>
                  </a:lnTo>
                  <a:lnTo>
                    <a:pt x="135" y="191"/>
                  </a:lnTo>
                  <a:lnTo>
                    <a:pt x="128" y="189"/>
                  </a:lnTo>
                  <a:lnTo>
                    <a:pt x="135" y="177"/>
                  </a:lnTo>
                  <a:lnTo>
                    <a:pt x="137" y="168"/>
                  </a:lnTo>
                  <a:lnTo>
                    <a:pt x="137" y="163"/>
                  </a:lnTo>
                  <a:lnTo>
                    <a:pt x="137" y="156"/>
                  </a:lnTo>
                  <a:lnTo>
                    <a:pt x="147" y="144"/>
                  </a:lnTo>
                  <a:lnTo>
                    <a:pt x="151" y="139"/>
                  </a:lnTo>
                  <a:lnTo>
                    <a:pt x="161" y="137"/>
                  </a:lnTo>
                  <a:lnTo>
                    <a:pt x="161" y="120"/>
                  </a:lnTo>
                  <a:lnTo>
                    <a:pt x="161" y="104"/>
                  </a:lnTo>
                  <a:lnTo>
                    <a:pt x="161" y="87"/>
                  </a:lnTo>
                  <a:lnTo>
                    <a:pt x="161" y="71"/>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29" name="Freeform 3943"/>
            <p:cNvSpPr>
              <a:spLocks/>
            </p:cNvSpPr>
            <p:nvPr/>
          </p:nvSpPr>
          <p:spPr bwMode="auto">
            <a:xfrm>
              <a:off x="3247" y="2370"/>
              <a:ext cx="27" cy="35"/>
            </a:xfrm>
            <a:custGeom>
              <a:avLst/>
              <a:gdLst>
                <a:gd name="T0" fmla="*/ 0 w 24"/>
                <a:gd name="T1" fmla="*/ 11735 h 28"/>
                <a:gd name="T2" fmla="*/ 458 w 24"/>
                <a:gd name="T3" fmla="*/ 11735 h 28"/>
                <a:gd name="T4" fmla="*/ 579 w 24"/>
                <a:gd name="T5" fmla="*/ 7701 h 28"/>
                <a:gd name="T6" fmla="*/ 407 w 24"/>
                <a:gd name="T7" fmla="*/ 0 h 28"/>
                <a:gd name="T8" fmla="*/ 321 w 24"/>
                <a:gd name="T9" fmla="*/ 1111 h 28"/>
                <a:gd name="T10" fmla="*/ 0 w 24"/>
                <a:gd name="T11" fmla="*/ 11735 h 28"/>
                <a:gd name="T12" fmla="*/ 0 60000 65536"/>
                <a:gd name="T13" fmla="*/ 0 60000 65536"/>
                <a:gd name="T14" fmla="*/ 0 60000 65536"/>
                <a:gd name="T15" fmla="*/ 0 60000 65536"/>
                <a:gd name="T16" fmla="*/ 0 60000 65536"/>
                <a:gd name="T17" fmla="*/ 0 60000 65536"/>
                <a:gd name="T18" fmla="*/ 0 w 24"/>
                <a:gd name="T19" fmla="*/ 0 h 28"/>
                <a:gd name="T20" fmla="*/ 24 w 2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24" h="28">
                  <a:moveTo>
                    <a:pt x="0" y="28"/>
                  </a:moveTo>
                  <a:lnTo>
                    <a:pt x="19" y="28"/>
                  </a:lnTo>
                  <a:lnTo>
                    <a:pt x="24" y="18"/>
                  </a:lnTo>
                  <a:lnTo>
                    <a:pt x="17" y="0"/>
                  </a:lnTo>
                  <a:lnTo>
                    <a:pt x="12" y="2"/>
                  </a:lnTo>
                  <a:lnTo>
                    <a:pt x="0" y="28"/>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30" name="Freeform 3944"/>
            <p:cNvSpPr>
              <a:spLocks/>
            </p:cNvSpPr>
            <p:nvPr/>
          </p:nvSpPr>
          <p:spPr bwMode="auto">
            <a:xfrm>
              <a:off x="3150" y="2251"/>
              <a:ext cx="117" cy="128"/>
            </a:xfrm>
            <a:custGeom>
              <a:avLst/>
              <a:gdLst>
                <a:gd name="T0" fmla="*/ 0 w 104"/>
                <a:gd name="T1" fmla="*/ 21707 h 104"/>
                <a:gd name="T2" fmla="*/ 2 w 104"/>
                <a:gd name="T3" fmla="*/ 17153 h 104"/>
                <a:gd name="T4" fmla="*/ 140 w 104"/>
                <a:gd name="T5" fmla="*/ 10794 h 104"/>
                <a:gd name="T6" fmla="*/ 225 w 104"/>
                <a:gd name="T7" fmla="*/ 4501 h 104"/>
                <a:gd name="T8" fmla="*/ 515 w 104"/>
                <a:gd name="T9" fmla="*/ 2518 h 104"/>
                <a:gd name="T10" fmla="*/ 752 w 104"/>
                <a:gd name="T11" fmla="*/ 2 h 104"/>
                <a:gd name="T12" fmla="*/ 822 w 104"/>
                <a:gd name="T13" fmla="*/ 0 h 104"/>
                <a:gd name="T14" fmla="*/ 927 w 104"/>
                <a:gd name="T15" fmla="*/ 3099 h 104"/>
                <a:gd name="T16" fmla="*/ 1041 w 104"/>
                <a:gd name="T17" fmla="*/ 7110 h 104"/>
                <a:gd name="T18" fmla="*/ 1171 w 104"/>
                <a:gd name="T19" fmla="*/ 10794 h 104"/>
                <a:gd name="T20" fmla="*/ 1253 w 104"/>
                <a:gd name="T21" fmla="*/ 14130 h 104"/>
                <a:gd name="T22" fmla="*/ 1320 w 104"/>
                <a:gd name="T23" fmla="*/ 12710 h 104"/>
                <a:gd name="T24" fmla="*/ 1359 w 104"/>
                <a:gd name="T25" fmla="*/ 13285 h 104"/>
                <a:gd name="T26" fmla="*/ 1667 w 104"/>
                <a:gd name="T27" fmla="*/ 16314 h 104"/>
                <a:gd name="T28" fmla="*/ 2109 w 104"/>
                <a:gd name="T29" fmla="*/ 20213 h 104"/>
                <a:gd name="T30" fmla="*/ 2539 w 104"/>
                <a:gd name="T31" fmla="*/ 24878 h 104"/>
                <a:gd name="T32" fmla="*/ 2539 w 104"/>
                <a:gd name="T33" fmla="*/ 25716 h 104"/>
                <a:gd name="T34" fmla="*/ 2539 w 104"/>
                <a:gd name="T35" fmla="*/ 26343 h 104"/>
                <a:gd name="T36" fmla="*/ 2379 w 104"/>
                <a:gd name="T37" fmla="*/ 27063 h 104"/>
                <a:gd name="T38" fmla="*/ 2174 w 104"/>
                <a:gd name="T39" fmla="*/ 28382 h 104"/>
                <a:gd name="T40" fmla="*/ 2174 w 104"/>
                <a:gd name="T41" fmla="*/ 27063 h 104"/>
                <a:gd name="T42" fmla="*/ 1844 w 104"/>
                <a:gd name="T43" fmla="*/ 25716 h 104"/>
                <a:gd name="T44" fmla="*/ 1586 w 104"/>
                <a:gd name="T45" fmla="*/ 22235 h 104"/>
                <a:gd name="T46" fmla="*/ 1485 w 104"/>
                <a:gd name="T47" fmla="*/ 20213 h 104"/>
                <a:gd name="T48" fmla="*/ 1253 w 104"/>
                <a:gd name="T49" fmla="*/ 19253 h 104"/>
                <a:gd name="T50" fmla="*/ 1041 w 104"/>
                <a:gd name="T51" fmla="*/ 19253 h 104"/>
                <a:gd name="T52" fmla="*/ 822 w 104"/>
                <a:gd name="T53" fmla="*/ 19253 h 104"/>
                <a:gd name="T54" fmla="*/ 650 w 104"/>
                <a:gd name="T55" fmla="*/ 17153 h 104"/>
                <a:gd name="T56" fmla="*/ 515 w 104"/>
                <a:gd name="T57" fmla="*/ 21111 h 104"/>
                <a:gd name="T58" fmla="*/ 361 w 104"/>
                <a:gd name="T59" fmla="*/ 19253 h 104"/>
                <a:gd name="T60" fmla="*/ 225 w 104"/>
                <a:gd name="T61" fmla="*/ 21707 h 104"/>
                <a:gd name="T62" fmla="*/ 0 w 104"/>
                <a:gd name="T63" fmla="*/ 21707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4"/>
                <a:gd name="T97" fmla="*/ 0 h 104"/>
                <a:gd name="T98" fmla="*/ 104 w 104"/>
                <a:gd name="T99" fmla="*/ 104 h 1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4" h="104">
                  <a:moveTo>
                    <a:pt x="0" y="80"/>
                  </a:moveTo>
                  <a:lnTo>
                    <a:pt x="2" y="63"/>
                  </a:lnTo>
                  <a:lnTo>
                    <a:pt x="5" y="40"/>
                  </a:lnTo>
                  <a:lnTo>
                    <a:pt x="9" y="16"/>
                  </a:lnTo>
                  <a:lnTo>
                    <a:pt x="21" y="9"/>
                  </a:lnTo>
                  <a:lnTo>
                    <a:pt x="31" y="2"/>
                  </a:lnTo>
                  <a:lnTo>
                    <a:pt x="33" y="0"/>
                  </a:lnTo>
                  <a:lnTo>
                    <a:pt x="38" y="11"/>
                  </a:lnTo>
                  <a:lnTo>
                    <a:pt x="42" y="26"/>
                  </a:lnTo>
                  <a:lnTo>
                    <a:pt x="47" y="40"/>
                  </a:lnTo>
                  <a:lnTo>
                    <a:pt x="52" y="52"/>
                  </a:lnTo>
                  <a:lnTo>
                    <a:pt x="54" y="47"/>
                  </a:lnTo>
                  <a:lnTo>
                    <a:pt x="57" y="49"/>
                  </a:lnTo>
                  <a:lnTo>
                    <a:pt x="68" y="59"/>
                  </a:lnTo>
                  <a:lnTo>
                    <a:pt x="87" y="75"/>
                  </a:lnTo>
                  <a:lnTo>
                    <a:pt x="104" y="92"/>
                  </a:lnTo>
                  <a:lnTo>
                    <a:pt x="104" y="94"/>
                  </a:lnTo>
                  <a:lnTo>
                    <a:pt x="104" y="97"/>
                  </a:lnTo>
                  <a:lnTo>
                    <a:pt x="99" y="99"/>
                  </a:lnTo>
                  <a:lnTo>
                    <a:pt x="90" y="104"/>
                  </a:lnTo>
                  <a:lnTo>
                    <a:pt x="90" y="99"/>
                  </a:lnTo>
                  <a:lnTo>
                    <a:pt x="76" y="94"/>
                  </a:lnTo>
                  <a:lnTo>
                    <a:pt x="66" y="82"/>
                  </a:lnTo>
                  <a:lnTo>
                    <a:pt x="61" y="75"/>
                  </a:lnTo>
                  <a:lnTo>
                    <a:pt x="52" y="71"/>
                  </a:lnTo>
                  <a:lnTo>
                    <a:pt x="42" y="71"/>
                  </a:lnTo>
                  <a:lnTo>
                    <a:pt x="33" y="71"/>
                  </a:lnTo>
                  <a:lnTo>
                    <a:pt x="26" y="63"/>
                  </a:lnTo>
                  <a:lnTo>
                    <a:pt x="21" y="78"/>
                  </a:lnTo>
                  <a:lnTo>
                    <a:pt x="14" y="71"/>
                  </a:lnTo>
                  <a:lnTo>
                    <a:pt x="9" y="80"/>
                  </a:lnTo>
                  <a:lnTo>
                    <a:pt x="0" y="8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31" name="Freeform 3945"/>
            <p:cNvSpPr>
              <a:spLocks/>
            </p:cNvSpPr>
            <p:nvPr/>
          </p:nvSpPr>
          <p:spPr bwMode="auto">
            <a:xfrm>
              <a:off x="3093" y="2328"/>
              <a:ext cx="266" cy="244"/>
            </a:xfrm>
            <a:custGeom>
              <a:avLst/>
              <a:gdLst>
                <a:gd name="T0" fmla="*/ 91 w 266"/>
                <a:gd name="T1" fmla="*/ 238 h 244"/>
                <a:gd name="T2" fmla="*/ 70 w 266"/>
                <a:gd name="T3" fmla="*/ 220 h 244"/>
                <a:gd name="T4" fmla="*/ 53 w 266"/>
                <a:gd name="T5" fmla="*/ 217 h 244"/>
                <a:gd name="T6" fmla="*/ 51 w 266"/>
                <a:gd name="T7" fmla="*/ 199 h 244"/>
                <a:gd name="T8" fmla="*/ 40 w 266"/>
                <a:gd name="T9" fmla="*/ 197 h 244"/>
                <a:gd name="T10" fmla="*/ 33 w 266"/>
                <a:gd name="T11" fmla="*/ 182 h 244"/>
                <a:gd name="T12" fmla="*/ 27 w 266"/>
                <a:gd name="T13" fmla="*/ 167 h 244"/>
                <a:gd name="T14" fmla="*/ 8 w 266"/>
                <a:gd name="T15" fmla="*/ 150 h 244"/>
                <a:gd name="T16" fmla="*/ 0 w 266"/>
                <a:gd name="T17" fmla="*/ 141 h 244"/>
                <a:gd name="T18" fmla="*/ 8 w 266"/>
                <a:gd name="T19" fmla="*/ 133 h 244"/>
                <a:gd name="T20" fmla="*/ 15 w 266"/>
                <a:gd name="T21" fmla="*/ 117 h 244"/>
                <a:gd name="T22" fmla="*/ 24 w 266"/>
                <a:gd name="T23" fmla="*/ 107 h 244"/>
                <a:gd name="T24" fmla="*/ 24 w 266"/>
                <a:gd name="T25" fmla="*/ 83 h 244"/>
                <a:gd name="T26" fmla="*/ 35 w 266"/>
                <a:gd name="T27" fmla="*/ 79 h 244"/>
                <a:gd name="T28" fmla="*/ 40 w 266"/>
                <a:gd name="T29" fmla="*/ 53 h 244"/>
                <a:gd name="T30" fmla="*/ 56 w 266"/>
                <a:gd name="T31" fmla="*/ 21 h 244"/>
                <a:gd name="T32" fmla="*/ 66 w 266"/>
                <a:gd name="T33" fmla="*/ 21 h 244"/>
                <a:gd name="T34" fmla="*/ 72 w 266"/>
                <a:gd name="T35" fmla="*/ 10 h 244"/>
                <a:gd name="T36" fmla="*/ 80 w 266"/>
                <a:gd name="T37" fmla="*/ 19 h 244"/>
                <a:gd name="T38" fmla="*/ 85 w 266"/>
                <a:gd name="T39" fmla="*/ 0 h 244"/>
                <a:gd name="T40" fmla="*/ 93 w 266"/>
                <a:gd name="T41" fmla="*/ 10 h 244"/>
                <a:gd name="T42" fmla="*/ 103 w 266"/>
                <a:gd name="T43" fmla="*/ 10 h 244"/>
                <a:gd name="T44" fmla="*/ 114 w 266"/>
                <a:gd name="T45" fmla="*/ 10 h 244"/>
                <a:gd name="T46" fmla="*/ 125 w 266"/>
                <a:gd name="T47" fmla="*/ 15 h 244"/>
                <a:gd name="T48" fmla="*/ 130 w 266"/>
                <a:gd name="T49" fmla="*/ 24 h 244"/>
                <a:gd name="T50" fmla="*/ 141 w 266"/>
                <a:gd name="T51" fmla="*/ 38 h 244"/>
                <a:gd name="T52" fmla="*/ 157 w 266"/>
                <a:gd name="T53" fmla="*/ 45 h 244"/>
                <a:gd name="T54" fmla="*/ 157 w 266"/>
                <a:gd name="T55" fmla="*/ 51 h 244"/>
                <a:gd name="T56" fmla="*/ 167 w 266"/>
                <a:gd name="T57" fmla="*/ 45 h 244"/>
                <a:gd name="T58" fmla="*/ 154 w 266"/>
                <a:gd name="T59" fmla="*/ 77 h 244"/>
                <a:gd name="T60" fmla="*/ 175 w 266"/>
                <a:gd name="T61" fmla="*/ 77 h 244"/>
                <a:gd name="T62" fmla="*/ 173 w 266"/>
                <a:gd name="T63" fmla="*/ 88 h 244"/>
                <a:gd name="T64" fmla="*/ 183 w 266"/>
                <a:gd name="T65" fmla="*/ 107 h 244"/>
                <a:gd name="T66" fmla="*/ 196 w 266"/>
                <a:gd name="T67" fmla="*/ 120 h 244"/>
                <a:gd name="T68" fmla="*/ 210 w 266"/>
                <a:gd name="T69" fmla="*/ 126 h 244"/>
                <a:gd name="T70" fmla="*/ 223 w 266"/>
                <a:gd name="T71" fmla="*/ 133 h 244"/>
                <a:gd name="T72" fmla="*/ 237 w 266"/>
                <a:gd name="T73" fmla="*/ 139 h 244"/>
                <a:gd name="T74" fmla="*/ 249 w 266"/>
                <a:gd name="T75" fmla="*/ 141 h 244"/>
                <a:gd name="T76" fmla="*/ 266 w 266"/>
                <a:gd name="T77" fmla="*/ 141 h 244"/>
                <a:gd name="T78" fmla="*/ 253 w 266"/>
                <a:gd name="T79" fmla="*/ 161 h 244"/>
                <a:gd name="T80" fmla="*/ 239 w 266"/>
                <a:gd name="T81" fmla="*/ 176 h 244"/>
                <a:gd name="T82" fmla="*/ 226 w 266"/>
                <a:gd name="T83" fmla="*/ 193 h 244"/>
                <a:gd name="T84" fmla="*/ 212 w 266"/>
                <a:gd name="T85" fmla="*/ 212 h 244"/>
                <a:gd name="T86" fmla="*/ 200 w 266"/>
                <a:gd name="T87" fmla="*/ 214 h 244"/>
                <a:gd name="T88" fmla="*/ 186 w 266"/>
                <a:gd name="T89" fmla="*/ 214 h 244"/>
                <a:gd name="T90" fmla="*/ 171 w 266"/>
                <a:gd name="T91" fmla="*/ 225 h 244"/>
                <a:gd name="T92" fmla="*/ 159 w 266"/>
                <a:gd name="T93" fmla="*/ 232 h 244"/>
                <a:gd name="T94" fmla="*/ 144 w 266"/>
                <a:gd name="T95" fmla="*/ 229 h 244"/>
                <a:gd name="T96" fmla="*/ 125 w 266"/>
                <a:gd name="T97" fmla="*/ 235 h 244"/>
                <a:gd name="T98" fmla="*/ 117 w 266"/>
                <a:gd name="T99" fmla="*/ 244 h 244"/>
                <a:gd name="T100" fmla="*/ 91 w 266"/>
                <a:gd name="T101" fmla="*/ 238 h 2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6"/>
                <a:gd name="T154" fmla="*/ 0 h 244"/>
                <a:gd name="T155" fmla="*/ 266 w 266"/>
                <a:gd name="T156" fmla="*/ 244 h 24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6" h="244">
                  <a:moveTo>
                    <a:pt x="91" y="238"/>
                  </a:moveTo>
                  <a:lnTo>
                    <a:pt x="70" y="220"/>
                  </a:lnTo>
                  <a:lnTo>
                    <a:pt x="53" y="217"/>
                  </a:lnTo>
                  <a:lnTo>
                    <a:pt x="51" y="199"/>
                  </a:lnTo>
                  <a:lnTo>
                    <a:pt x="40" y="197"/>
                  </a:lnTo>
                  <a:lnTo>
                    <a:pt x="33" y="182"/>
                  </a:lnTo>
                  <a:lnTo>
                    <a:pt x="27" y="167"/>
                  </a:lnTo>
                  <a:lnTo>
                    <a:pt x="8" y="150"/>
                  </a:lnTo>
                  <a:lnTo>
                    <a:pt x="0" y="141"/>
                  </a:lnTo>
                  <a:lnTo>
                    <a:pt x="8" y="133"/>
                  </a:lnTo>
                  <a:lnTo>
                    <a:pt x="15" y="117"/>
                  </a:lnTo>
                  <a:lnTo>
                    <a:pt x="24" y="107"/>
                  </a:lnTo>
                  <a:lnTo>
                    <a:pt x="24" y="83"/>
                  </a:lnTo>
                  <a:lnTo>
                    <a:pt x="35" y="79"/>
                  </a:lnTo>
                  <a:lnTo>
                    <a:pt x="40" y="53"/>
                  </a:lnTo>
                  <a:lnTo>
                    <a:pt x="56" y="21"/>
                  </a:lnTo>
                  <a:lnTo>
                    <a:pt x="66" y="21"/>
                  </a:lnTo>
                  <a:lnTo>
                    <a:pt x="72" y="10"/>
                  </a:lnTo>
                  <a:lnTo>
                    <a:pt x="80" y="19"/>
                  </a:lnTo>
                  <a:lnTo>
                    <a:pt x="85" y="0"/>
                  </a:lnTo>
                  <a:lnTo>
                    <a:pt x="93" y="10"/>
                  </a:lnTo>
                  <a:lnTo>
                    <a:pt x="103" y="10"/>
                  </a:lnTo>
                  <a:lnTo>
                    <a:pt x="114" y="10"/>
                  </a:lnTo>
                  <a:lnTo>
                    <a:pt x="125" y="15"/>
                  </a:lnTo>
                  <a:lnTo>
                    <a:pt x="130" y="24"/>
                  </a:lnTo>
                  <a:lnTo>
                    <a:pt x="141" y="38"/>
                  </a:lnTo>
                  <a:lnTo>
                    <a:pt x="157" y="45"/>
                  </a:lnTo>
                  <a:lnTo>
                    <a:pt x="157" y="51"/>
                  </a:lnTo>
                  <a:lnTo>
                    <a:pt x="167" y="45"/>
                  </a:lnTo>
                  <a:lnTo>
                    <a:pt x="154" y="77"/>
                  </a:lnTo>
                  <a:lnTo>
                    <a:pt x="175" y="77"/>
                  </a:lnTo>
                  <a:lnTo>
                    <a:pt x="173" y="88"/>
                  </a:lnTo>
                  <a:lnTo>
                    <a:pt x="183" y="107"/>
                  </a:lnTo>
                  <a:lnTo>
                    <a:pt x="196" y="120"/>
                  </a:lnTo>
                  <a:lnTo>
                    <a:pt x="210" y="126"/>
                  </a:lnTo>
                  <a:lnTo>
                    <a:pt x="223" y="133"/>
                  </a:lnTo>
                  <a:lnTo>
                    <a:pt x="237" y="139"/>
                  </a:lnTo>
                  <a:lnTo>
                    <a:pt x="249" y="141"/>
                  </a:lnTo>
                  <a:lnTo>
                    <a:pt x="266" y="141"/>
                  </a:lnTo>
                  <a:lnTo>
                    <a:pt x="253" y="161"/>
                  </a:lnTo>
                  <a:lnTo>
                    <a:pt x="239" y="176"/>
                  </a:lnTo>
                  <a:lnTo>
                    <a:pt x="226" y="193"/>
                  </a:lnTo>
                  <a:lnTo>
                    <a:pt x="212" y="212"/>
                  </a:lnTo>
                  <a:lnTo>
                    <a:pt x="200" y="214"/>
                  </a:lnTo>
                  <a:lnTo>
                    <a:pt x="186" y="214"/>
                  </a:lnTo>
                  <a:lnTo>
                    <a:pt x="171" y="225"/>
                  </a:lnTo>
                  <a:lnTo>
                    <a:pt x="159" y="232"/>
                  </a:lnTo>
                  <a:lnTo>
                    <a:pt x="144" y="229"/>
                  </a:lnTo>
                  <a:lnTo>
                    <a:pt x="125" y="235"/>
                  </a:lnTo>
                  <a:lnTo>
                    <a:pt x="117" y="244"/>
                  </a:lnTo>
                  <a:lnTo>
                    <a:pt x="91" y="238"/>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32" name="Freeform 3946"/>
            <p:cNvSpPr>
              <a:spLocks/>
            </p:cNvSpPr>
            <p:nvPr/>
          </p:nvSpPr>
          <p:spPr bwMode="auto">
            <a:xfrm>
              <a:off x="3237" y="2384"/>
              <a:ext cx="177" cy="302"/>
            </a:xfrm>
            <a:custGeom>
              <a:avLst/>
              <a:gdLst>
                <a:gd name="T0" fmla="*/ 3316 w 158"/>
                <a:gd name="T1" fmla="*/ 10586 h 244"/>
                <a:gd name="T2" fmla="*/ 3190 w 158"/>
                <a:gd name="T3" fmla="*/ 17405 h 244"/>
                <a:gd name="T4" fmla="*/ 2928 w 158"/>
                <a:gd name="T5" fmla="*/ 23705 h 244"/>
                <a:gd name="T6" fmla="*/ 2738 w 158"/>
                <a:gd name="T7" fmla="*/ 30277 h 244"/>
                <a:gd name="T8" fmla="*/ 2518 w 158"/>
                <a:gd name="T9" fmla="*/ 36765 h 244"/>
                <a:gd name="T10" fmla="*/ 2269 w 158"/>
                <a:gd name="T11" fmla="*/ 43481 h 244"/>
                <a:gd name="T12" fmla="*/ 2083 w 158"/>
                <a:gd name="T13" fmla="*/ 47102 h 244"/>
                <a:gd name="T14" fmla="*/ 1859 w 158"/>
                <a:gd name="T15" fmla="*/ 50501 h 244"/>
                <a:gd name="T16" fmla="*/ 1659 w 158"/>
                <a:gd name="T17" fmla="*/ 53225 h 244"/>
                <a:gd name="T18" fmla="*/ 1441 w 158"/>
                <a:gd name="T19" fmla="*/ 56321 h 244"/>
                <a:gd name="T20" fmla="*/ 1236 w 158"/>
                <a:gd name="T21" fmla="*/ 59212 h 244"/>
                <a:gd name="T22" fmla="*/ 1014 w 158"/>
                <a:gd name="T23" fmla="*/ 62799 h 244"/>
                <a:gd name="T24" fmla="*/ 744 w 158"/>
                <a:gd name="T25" fmla="*/ 66819 h 244"/>
                <a:gd name="T26" fmla="*/ 514 w 158"/>
                <a:gd name="T27" fmla="*/ 69709 h 244"/>
                <a:gd name="T28" fmla="*/ 336 w 158"/>
                <a:gd name="T29" fmla="*/ 73303 h 244"/>
                <a:gd name="T30" fmla="*/ 186 w 158"/>
                <a:gd name="T31" fmla="*/ 77363 h 244"/>
                <a:gd name="T32" fmla="*/ 0 w 158"/>
                <a:gd name="T33" fmla="*/ 71940 h 244"/>
                <a:gd name="T34" fmla="*/ 0 w 158"/>
                <a:gd name="T35" fmla="*/ 66819 h 244"/>
                <a:gd name="T36" fmla="*/ 0 w 158"/>
                <a:gd name="T37" fmla="*/ 62505 h 244"/>
                <a:gd name="T38" fmla="*/ 0 w 158"/>
                <a:gd name="T39" fmla="*/ 57142 h 244"/>
                <a:gd name="T40" fmla="*/ 0 w 158"/>
                <a:gd name="T41" fmla="*/ 51537 h 244"/>
                <a:gd name="T42" fmla="*/ 148 w 158"/>
                <a:gd name="T43" fmla="*/ 48128 h 244"/>
                <a:gd name="T44" fmla="*/ 300 w 158"/>
                <a:gd name="T45" fmla="*/ 44970 h 244"/>
                <a:gd name="T46" fmla="*/ 514 w 158"/>
                <a:gd name="T47" fmla="*/ 43481 h 244"/>
                <a:gd name="T48" fmla="*/ 810 w 158"/>
                <a:gd name="T49" fmla="*/ 40713 h 244"/>
                <a:gd name="T50" fmla="*/ 1096 w 158"/>
                <a:gd name="T51" fmla="*/ 40713 h 244"/>
                <a:gd name="T52" fmla="*/ 1286 w 158"/>
                <a:gd name="T53" fmla="*/ 39916 h 244"/>
                <a:gd name="T54" fmla="*/ 1564 w 158"/>
                <a:gd name="T55" fmla="*/ 35130 h 244"/>
                <a:gd name="T56" fmla="*/ 1808 w 158"/>
                <a:gd name="T57" fmla="*/ 30747 h 244"/>
                <a:gd name="T58" fmla="*/ 2083 w 158"/>
                <a:gd name="T59" fmla="*/ 26760 h 244"/>
                <a:gd name="T60" fmla="*/ 2333 w 158"/>
                <a:gd name="T61" fmla="*/ 21621 h 244"/>
                <a:gd name="T62" fmla="*/ 2007 w 158"/>
                <a:gd name="T63" fmla="*/ 21621 h 244"/>
                <a:gd name="T64" fmla="*/ 1789 w 158"/>
                <a:gd name="T65" fmla="*/ 21145 h 244"/>
                <a:gd name="T66" fmla="*/ 1541 w 158"/>
                <a:gd name="T67" fmla="*/ 19764 h 244"/>
                <a:gd name="T68" fmla="*/ 1273 w 158"/>
                <a:gd name="T69" fmla="*/ 18217 h 244"/>
                <a:gd name="T70" fmla="*/ 1014 w 158"/>
                <a:gd name="T71" fmla="*/ 16422 h 244"/>
                <a:gd name="T72" fmla="*/ 744 w 158"/>
                <a:gd name="T73" fmla="*/ 13102 h 244"/>
                <a:gd name="T74" fmla="*/ 553 w 158"/>
                <a:gd name="T75" fmla="*/ 8421 h 244"/>
                <a:gd name="T76" fmla="*/ 593 w 158"/>
                <a:gd name="T77" fmla="*/ 5497 h 244"/>
                <a:gd name="T78" fmla="*/ 706 w 158"/>
                <a:gd name="T79" fmla="*/ 2342 h 244"/>
                <a:gd name="T80" fmla="*/ 905 w 158"/>
                <a:gd name="T81" fmla="*/ 6271 h 244"/>
                <a:gd name="T82" fmla="*/ 1112 w 158"/>
                <a:gd name="T83" fmla="*/ 8421 h 244"/>
                <a:gd name="T84" fmla="*/ 1541 w 158"/>
                <a:gd name="T85" fmla="*/ 6271 h 244"/>
                <a:gd name="T86" fmla="*/ 1808 w 158"/>
                <a:gd name="T87" fmla="*/ 6910 h 244"/>
                <a:gd name="T88" fmla="*/ 2182 w 158"/>
                <a:gd name="T89" fmla="*/ 5067 h 244"/>
                <a:gd name="T90" fmla="*/ 2649 w 158"/>
                <a:gd name="T91" fmla="*/ 3308 h 244"/>
                <a:gd name="T92" fmla="*/ 3074 w 158"/>
                <a:gd name="T93" fmla="*/ 1529 h 244"/>
                <a:gd name="T94" fmla="*/ 3316 w 158"/>
                <a:gd name="T95" fmla="*/ 0 h 244"/>
                <a:gd name="T96" fmla="*/ 3357 w 158"/>
                <a:gd name="T97" fmla="*/ 1529 h 244"/>
                <a:gd name="T98" fmla="*/ 3357 w 158"/>
                <a:gd name="T99" fmla="*/ 8421 h 244"/>
                <a:gd name="T100" fmla="*/ 3390 w 158"/>
                <a:gd name="T101" fmla="*/ 8421 h 244"/>
                <a:gd name="T102" fmla="*/ 3316 w 158"/>
                <a:gd name="T103" fmla="*/ 10586 h 2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8"/>
                <a:gd name="T157" fmla="*/ 0 h 244"/>
                <a:gd name="T158" fmla="*/ 158 w 158"/>
                <a:gd name="T159" fmla="*/ 244 h 2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8" h="244">
                  <a:moveTo>
                    <a:pt x="154" y="33"/>
                  </a:moveTo>
                  <a:lnTo>
                    <a:pt x="149" y="55"/>
                  </a:lnTo>
                  <a:lnTo>
                    <a:pt x="137" y="74"/>
                  </a:lnTo>
                  <a:lnTo>
                    <a:pt x="128" y="95"/>
                  </a:lnTo>
                  <a:lnTo>
                    <a:pt x="118" y="116"/>
                  </a:lnTo>
                  <a:lnTo>
                    <a:pt x="106" y="137"/>
                  </a:lnTo>
                  <a:lnTo>
                    <a:pt x="97" y="149"/>
                  </a:lnTo>
                  <a:lnTo>
                    <a:pt x="87" y="159"/>
                  </a:lnTo>
                  <a:lnTo>
                    <a:pt x="78" y="168"/>
                  </a:lnTo>
                  <a:lnTo>
                    <a:pt x="68" y="178"/>
                  </a:lnTo>
                  <a:lnTo>
                    <a:pt x="57" y="187"/>
                  </a:lnTo>
                  <a:lnTo>
                    <a:pt x="47" y="199"/>
                  </a:lnTo>
                  <a:lnTo>
                    <a:pt x="35" y="211"/>
                  </a:lnTo>
                  <a:lnTo>
                    <a:pt x="24" y="220"/>
                  </a:lnTo>
                  <a:lnTo>
                    <a:pt x="16" y="232"/>
                  </a:lnTo>
                  <a:lnTo>
                    <a:pt x="9" y="244"/>
                  </a:lnTo>
                  <a:lnTo>
                    <a:pt x="0" y="227"/>
                  </a:lnTo>
                  <a:lnTo>
                    <a:pt x="0" y="211"/>
                  </a:lnTo>
                  <a:lnTo>
                    <a:pt x="0" y="197"/>
                  </a:lnTo>
                  <a:lnTo>
                    <a:pt x="0" y="180"/>
                  </a:lnTo>
                  <a:lnTo>
                    <a:pt x="0" y="163"/>
                  </a:lnTo>
                  <a:lnTo>
                    <a:pt x="7" y="152"/>
                  </a:lnTo>
                  <a:lnTo>
                    <a:pt x="14" y="142"/>
                  </a:lnTo>
                  <a:lnTo>
                    <a:pt x="24" y="137"/>
                  </a:lnTo>
                  <a:lnTo>
                    <a:pt x="38" y="128"/>
                  </a:lnTo>
                  <a:lnTo>
                    <a:pt x="50" y="128"/>
                  </a:lnTo>
                  <a:lnTo>
                    <a:pt x="61" y="126"/>
                  </a:lnTo>
                  <a:lnTo>
                    <a:pt x="73" y="111"/>
                  </a:lnTo>
                  <a:lnTo>
                    <a:pt x="85" y="97"/>
                  </a:lnTo>
                  <a:lnTo>
                    <a:pt x="97" y="85"/>
                  </a:lnTo>
                  <a:lnTo>
                    <a:pt x="109" y="69"/>
                  </a:lnTo>
                  <a:lnTo>
                    <a:pt x="94" y="69"/>
                  </a:lnTo>
                  <a:lnTo>
                    <a:pt x="83" y="67"/>
                  </a:lnTo>
                  <a:lnTo>
                    <a:pt x="71" y="62"/>
                  </a:lnTo>
                  <a:lnTo>
                    <a:pt x="59" y="57"/>
                  </a:lnTo>
                  <a:lnTo>
                    <a:pt x="47" y="52"/>
                  </a:lnTo>
                  <a:lnTo>
                    <a:pt x="35" y="41"/>
                  </a:lnTo>
                  <a:lnTo>
                    <a:pt x="26" y="26"/>
                  </a:lnTo>
                  <a:lnTo>
                    <a:pt x="28" y="17"/>
                  </a:lnTo>
                  <a:lnTo>
                    <a:pt x="33" y="7"/>
                  </a:lnTo>
                  <a:lnTo>
                    <a:pt x="42" y="19"/>
                  </a:lnTo>
                  <a:lnTo>
                    <a:pt x="52" y="26"/>
                  </a:lnTo>
                  <a:lnTo>
                    <a:pt x="71" y="19"/>
                  </a:lnTo>
                  <a:lnTo>
                    <a:pt x="85" y="22"/>
                  </a:lnTo>
                  <a:lnTo>
                    <a:pt x="102" y="15"/>
                  </a:lnTo>
                  <a:lnTo>
                    <a:pt x="123" y="10"/>
                  </a:lnTo>
                  <a:lnTo>
                    <a:pt x="144" y="5"/>
                  </a:lnTo>
                  <a:lnTo>
                    <a:pt x="154" y="0"/>
                  </a:lnTo>
                  <a:lnTo>
                    <a:pt x="156" y="5"/>
                  </a:lnTo>
                  <a:lnTo>
                    <a:pt x="156" y="26"/>
                  </a:lnTo>
                  <a:lnTo>
                    <a:pt x="158" y="26"/>
                  </a:lnTo>
                  <a:lnTo>
                    <a:pt x="154" y="3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33" name="Freeform 3947"/>
            <p:cNvSpPr>
              <a:spLocks/>
            </p:cNvSpPr>
            <p:nvPr/>
          </p:nvSpPr>
          <p:spPr bwMode="auto">
            <a:xfrm>
              <a:off x="3026" y="2701"/>
              <a:ext cx="33" cy="45"/>
            </a:xfrm>
            <a:custGeom>
              <a:avLst/>
              <a:gdLst>
                <a:gd name="T0" fmla="*/ 349 w 30"/>
                <a:gd name="T1" fmla="*/ 1699 h 37"/>
                <a:gd name="T2" fmla="*/ 349 w 30"/>
                <a:gd name="T3" fmla="*/ 0 h 37"/>
                <a:gd name="T4" fmla="*/ 216 w 30"/>
                <a:gd name="T5" fmla="*/ 0 h 37"/>
                <a:gd name="T6" fmla="*/ 191 w 30"/>
                <a:gd name="T7" fmla="*/ 777 h 37"/>
                <a:gd name="T8" fmla="*/ 2 w 30"/>
                <a:gd name="T9" fmla="*/ 1397 h 37"/>
                <a:gd name="T10" fmla="*/ 0 w 30"/>
                <a:gd name="T11" fmla="*/ 1397 h 37"/>
                <a:gd name="T12" fmla="*/ 2 w 30"/>
                <a:gd name="T13" fmla="*/ 1397 h 37"/>
                <a:gd name="T14" fmla="*/ 4 w 30"/>
                <a:gd name="T15" fmla="*/ 4521 h 37"/>
                <a:gd name="T16" fmla="*/ 98 w 30"/>
                <a:gd name="T17" fmla="*/ 7323 h 37"/>
                <a:gd name="T18" fmla="*/ 144 w 30"/>
                <a:gd name="T19" fmla="*/ 7323 h 37"/>
                <a:gd name="T20" fmla="*/ 254 w 30"/>
                <a:gd name="T21" fmla="*/ 5134 h 37"/>
                <a:gd name="T22" fmla="*/ 389 w 30"/>
                <a:gd name="T23" fmla="*/ 2854 h 37"/>
                <a:gd name="T24" fmla="*/ 349 w 30"/>
                <a:gd name="T25" fmla="*/ 1699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37"/>
                <a:gd name="T41" fmla="*/ 30 w 30"/>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37">
                  <a:moveTo>
                    <a:pt x="26" y="9"/>
                  </a:moveTo>
                  <a:lnTo>
                    <a:pt x="26" y="0"/>
                  </a:lnTo>
                  <a:lnTo>
                    <a:pt x="16" y="0"/>
                  </a:lnTo>
                  <a:lnTo>
                    <a:pt x="14" y="4"/>
                  </a:lnTo>
                  <a:lnTo>
                    <a:pt x="2" y="7"/>
                  </a:lnTo>
                  <a:lnTo>
                    <a:pt x="0" y="7"/>
                  </a:lnTo>
                  <a:lnTo>
                    <a:pt x="2" y="7"/>
                  </a:lnTo>
                  <a:lnTo>
                    <a:pt x="4" y="23"/>
                  </a:lnTo>
                  <a:lnTo>
                    <a:pt x="7" y="37"/>
                  </a:lnTo>
                  <a:lnTo>
                    <a:pt x="11" y="37"/>
                  </a:lnTo>
                  <a:lnTo>
                    <a:pt x="19" y="26"/>
                  </a:lnTo>
                  <a:lnTo>
                    <a:pt x="30" y="14"/>
                  </a:lnTo>
                  <a:lnTo>
                    <a:pt x="26" y="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34" name="Freeform 3948"/>
            <p:cNvSpPr>
              <a:spLocks/>
            </p:cNvSpPr>
            <p:nvPr/>
          </p:nvSpPr>
          <p:spPr bwMode="auto">
            <a:xfrm>
              <a:off x="2711" y="2569"/>
              <a:ext cx="132" cy="190"/>
            </a:xfrm>
            <a:custGeom>
              <a:avLst/>
              <a:gdLst>
                <a:gd name="T0" fmla="*/ 417 w 118"/>
                <a:gd name="T1" fmla="*/ 31112 h 154"/>
                <a:gd name="T2" fmla="*/ 190 w 118"/>
                <a:gd name="T3" fmla="*/ 31670 h 154"/>
                <a:gd name="T4" fmla="*/ 190 w 118"/>
                <a:gd name="T5" fmla="*/ 33172 h 154"/>
                <a:gd name="T6" fmla="*/ 190 w 118"/>
                <a:gd name="T7" fmla="*/ 34322 h 154"/>
                <a:gd name="T8" fmla="*/ 238 w 118"/>
                <a:gd name="T9" fmla="*/ 36543 h 154"/>
                <a:gd name="T10" fmla="*/ 190 w 118"/>
                <a:gd name="T11" fmla="*/ 37577 h 154"/>
                <a:gd name="T12" fmla="*/ 109 w 118"/>
                <a:gd name="T13" fmla="*/ 36543 h 154"/>
                <a:gd name="T14" fmla="*/ 0 w 118"/>
                <a:gd name="T15" fmla="*/ 39198 h 154"/>
                <a:gd name="T16" fmla="*/ 294 w 118"/>
                <a:gd name="T17" fmla="*/ 44734 h 154"/>
                <a:gd name="T18" fmla="*/ 500 w 118"/>
                <a:gd name="T19" fmla="*/ 41883 h 154"/>
                <a:gd name="T20" fmla="*/ 645 w 118"/>
                <a:gd name="T21" fmla="*/ 42571 h 154"/>
                <a:gd name="T22" fmla="*/ 815 w 118"/>
                <a:gd name="T23" fmla="*/ 43352 h 154"/>
                <a:gd name="T24" fmla="*/ 912 w 118"/>
                <a:gd name="T25" fmla="*/ 41883 h 154"/>
                <a:gd name="T26" fmla="*/ 1078 w 118"/>
                <a:gd name="T27" fmla="*/ 41883 h 154"/>
                <a:gd name="T28" fmla="*/ 1131 w 118"/>
                <a:gd name="T29" fmla="*/ 44296 h 154"/>
                <a:gd name="T30" fmla="*/ 1415 w 118"/>
                <a:gd name="T31" fmla="*/ 40665 h 154"/>
                <a:gd name="T32" fmla="*/ 1687 w 118"/>
                <a:gd name="T33" fmla="*/ 37251 h 154"/>
                <a:gd name="T34" fmla="*/ 1687 w 118"/>
                <a:gd name="T35" fmla="*/ 33172 h 154"/>
                <a:gd name="T36" fmla="*/ 1707 w 118"/>
                <a:gd name="T37" fmla="*/ 29100 h 154"/>
                <a:gd name="T38" fmla="*/ 1977 w 118"/>
                <a:gd name="T39" fmla="*/ 24686 h 154"/>
                <a:gd name="T40" fmla="*/ 2137 w 118"/>
                <a:gd name="T41" fmla="*/ 20805 h 154"/>
                <a:gd name="T42" fmla="*/ 2216 w 118"/>
                <a:gd name="T43" fmla="*/ 17201 h 154"/>
                <a:gd name="T44" fmla="*/ 2279 w 118"/>
                <a:gd name="T45" fmla="*/ 13145 h 154"/>
                <a:gd name="T46" fmla="*/ 2279 w 118"/>
                <a:gd name="T47" fmla="*/ 9088 h 154"/>
                <a:gd name="T48" fmla="*/ 2391 w 118"/>
                <a:gd name="T49" fmla="*/ 4877 h 154"/>
                <a:gd name="T50" fmla="*/ 2459 w 118"/>
                <a:gd name="T51" fmla="*/ 909 h 154"/>
                <a:gd name="T52" fmla="*/ 2216 w 118"/>
                <a:gd name="T53" fmla="*/ 0 h 154"/>
                <a:gd name="T54" fmla="*/ 1977 w 118"/>
                <a:gd name="T55" fmla="*/ 0 h 154"/>
                <a:gd name="T56" fmla="*/ 1767 w 118"/>
                <a:gd name="T57" fmla="*/ 1383 h 154"/>
                <a:gd name="T58" fmla="*/ 1687 w 118"/>
                <a:gd name="T59" fmla="*/ 7118 h 154"/>
                <a:gd name="T60" fmla="*/ 1596 w 118"/>
                <a:gd name="T61" fmla="*/ 9731 h 154"/>
                <a:gd name="T62" fmla="*/ 1348 w 118"/>
                <a:gd name="T63" fmla="*/ 8398 h 154"/>
                <a:gd name="T64" fmla="*/ 1020 w 118"/>
                <a:gd name="T65" fmla="*/ 7424 h 154"/>
                <a:gd name="T66" fmla="*/ 729 w 118"/>
                <a:gd name="T67" fmla="*/ 7424 h 154"/>
                <a:gd name="T68" fmla="*/ 688 w 118"/>
                <a:gd name="T69" fmla="*/ 12412 h 154"/>
                <a:gd name="T70" fmla="*/ 1078 w 118"/>
                <a:gd name="T71" fmla="*/ 11370 h 154"/>
                <a:gd name="T72" fmla="*/ 1078 w 118"/>
                <a:gd name="T73" fmla="*/ 15069 h 154"/>
                <a:gd name="T74" fmla="*/ 912 w 118"/>
                <a:gd name="T75" fmla="*/ 17893 h 154"/>
                <a:gd name="T76" fmla="*/ 1131 w 118"/>
                <a:gd name="T77" fmla="*/ 22548 h 154"/>
                <a:gd name="T78" fmla="*/ 1020 w 118"/>
                <a:gd name="T79" fmla="*/ 30193 h 154"/>
                <a:gd name="T80" fmla="*/ 912 w 118"/>
                <a:gd name="T81" fmla="*/ 31670 h 154"/>
                <a:gd name="T82" fmla="*/ 815 w 118"/>
                <a:gd name="T83" fmla="*/ 29619 h 154"/>
                <a:gd name="T84" fmla="*/ 688 w 118"/>
                <a:gd name="T85" fmla="*/ 31112 h 154"/>
                <a:gd name="T86" fmla="*/ 500 w 118"/>
                <a:gd name="T87" fmla="*/ 28300 h 154"/>
                <a:gd name="T88" fmla="*/ 417 w 118"/>
                <a:gd name="T89" fmla="*/ 31112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8"/>
                <a:gd name="T136" fmla="*/ 0 h 154"/>
                <a:gd name="T137" fmla="*/ 118 w 118"/>
                <a:gd name="T138" fmla="*/ 154 h 1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8" h="154">
                  <a:moveTo>
                    <a:pt x="21" y="107"/>
                  </a:moveTo>
                  <a:lnTo>
                    <a:pt x="10" y="109"/>
                  </a:lnTo>
                  <a:lnTo>
                    <a:pt x="10" y="114"/>
                  </a:lnTo>
                  <a:lnTo>
                    <a:pt x="10" y="118"/>
                  </a:lnTo>
                  <a:lnTo>
                    <a:pt x="12" y="126"/>
                  </a:lnTo>
                  <a:lnTo>
                    <a:pt x="10" y="130"/>
                  </a:lnTo>
                  <a:lnTo>
                    <a:pt x="5" y="126"/>
                  </a:lnTo>
                  <a:lnTo>
                    <a:pt x="0" y="135"/>
                  </a:lnTo>
                  <a:lnTo>
                    <a:pt x="14" y="154"/>
                  </a:lnTo>
                  <a:lnTo>
                    <a:pt x="24" y="144"/>
                  </a:lnTo>
                  <a:lnTo>
                    <a:pt x="31" y="147"/>
                  </a:lnTo>
                  <a:lnTo>
                    <a:pt x="40" y="149"/>
                  </a:lnTo>
                  <a:lnTo>
                    <a:pt x="45" y="144"/>
                  </a:lnTo>
                  <a:lnTo>
                    <a:pt x="52" y="144"/>
                  </a:lnTo>
                  <a:lnTo>
                    <a:pt x="55" y="152"/>
                  </a:lnTo>
                  <a:lnTo>
                    <a:pt x="69" y="140"/>
                  </a:lnTo>
                  <a:lnTo>
                    <a:pt x="81" y="128"/>
                  </a:lnTo>
                  <a:lnTo>
                    <a:pt x="81" y="114"/>
                  </a:lnTo>
                  <a:lnTo>
                    <a:pt x="83" y="100"/>
                  </a:lnTo>
                  <a:lnTo>
                    <a:pt x="95" y="85"/>
                  </a:lnTo>
                  <a:lnTo>
                    <a:pt x="104" y="71"/>
                  </a:lnTo>
                  <a:lnTo>
                    <a:pt x="107" y="59"/>
                  </a:lnTo>
                  <a:lnTo>
                    <a:pt x="111" y="45"/>
                  </a:lnTo>
                  <a:lnTo>
                    <a:pt x="111" y="31"/>
                  </a:lnTo>
                  <a:lnTo>
                    <a:pt x="116" y="17"/>
                  </a:lnTo>
                  <a:lnTo>
                    <a:pt x="118" y="3"/>
                  </a:lnTo>
                  <a:lnTo>
                    <a:pt x="107" y="0"/>
                  </a:lnTo>
                  <a:lnTo>
                    <a:pt x="95" y="0"/>
                  </a:lnTo>
                  <a:lnTo>
                    <a:pt x="85" y="5"/>
                  </a:lnTo>
                  <a:lnTo>
                    <a:pt x="81" y="24"/>
                  </a:lnTo>
                  <a:lnTo>
                    <a:pt x="78" y="33"/>
                  </a:lnTo>
                  <a:lnTo>
                    <a:pt x="64" y="29"/>
                  </a:lnTo>
                  <a:lnTo>
                    <a:pt x="50" y="26"/>
                  </a:lnTo>
                  <a:lnTo>
                    <a:pt x="36" y="26"/>
                  </a:lnTo>
                  <a:lnTo>
                    <a:pt x="33" y="43"/>
                  </a:lnTo>
                  <a:lnTo>
                    <a:pt x="52" y="40"/>
                  </a:lnTo>
                  <a:lnTo>
                    <a:pt x="52" y="52"/>
                  </a:lnTo>
                  <a:lnTo>
                    <a:pt x="45" y="62"/>
                  </a:lnTo>
                  <a:lnTo>
                    <a:pt x="55" y="78"/>
                  </a:lnTo>
                  <a:lnTo>
                    <a:pt x="50" y="104"/>
                  </a:lnTo>
                  <a:lnTo>
                    <a:pt x="45" y="109"/>
                  </a:lnTo>
                  <a:lnTo>
                    <a:pt x="40" y="102"/>
                  </a:lnTo>
                  <a:lnTo>
                    <a:pt x="33" y="107"/>
                  </a:lnTo>
                  <a:lnTo>
                    <a:pt x="24" y="97"/>
                  </a:lnTo>
                  <a:lnTo>
                    <a:pt x="21" y="107"/>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35" name="Freeform 3949"/>
            <p:cNvSpPr>
              <a:spLocks/>
            </p:cNvSpPr>
            <p:nvPr/>
          </p:nvSpPr>
          <p:spPr bwMode="auto">
            <a:xfrm>
              <a:off x="3113" y="2545"/>
              <a:ext cx="140" cy="205"/>
            </a:xfrm>
            <a:custGeom>
              <a:avLst/>
              <a:gdLst>
                <a:gd name="T0" fmla="*/ 1267 w 125"/>
                <a:gd name="T1" fmla="*/ 40868 h 166"/>
                <a:gd name="T2" fmla="*/ 902 w 125"/>
                <a:gd name="T3" fmla="*/ 38215 h 166"/>
                <a:gd name="T4" fmla="*/ 592 w 125"/>
                <a:gd name="T5" fmla="*/ 35675 h 166"/>
                <a:gd name="T6" fmla="*/ 336 w 125"/>
                <a:gd name="T7" fmla="*/ 32652 h 166"/>
                <a:gd name="T8" fmla="*/ 0 w 125"/>
                <a:gd name="T9" fmla="*/ 30481 h 166"/>
                <a:gd name="T10" fmla="*/ 0 w 125"/>
                <a:gd name="T11" fmla="*/ 24113 h 166"/>
                <a:gd name="T12" fmla="*/ 261 w 125"/>
                <a:gd name="T13" fmla="*/ 19048 h 166"/>
                <a:gd name="T14" fmla="*/ 336 w 125"/>
                <a:gd name="T15" fmla="*/ 15035 h 166"/>
                <a:gd name="T16" fmla="*/ 261 w 125"/>
                <a:gd name="T17" fmla="*/ 10709 h 166"/>
                <a:gd name="T18" fmla="*/ 148 w 125"/>
                <a:gd name="T19" fmla="*/ 6595 h 166"/>
                <a:gd name="T20" fmla="*/ 0 w 125"/>
                <a:gd name="T21" fmla="*/ 2206 h 166"/>
                <a:gd name="T22" fmla="*/ 148 w 125"/>
                <a:gd name="T23" fmla="*/ 0 h 166"/>
                <a:gd name="T24" fmla="*/ 410 w 125"/>
                <a:gd name="T25" fmla="*/ 0 h 166"/>
                <a:gd name="T26" fmla="*/ 645 w 125"/>
                <a:gd name="T27" fmla="*/ 0 h 166"/>
                <a:gd name="T28" fmla="*/ 973 w 125"/>
                <a:gd name="T29" fmla="*/ 948 h 166"/>
                <a:gd name="T30" fmla="*/ 1369 w 125"/>
                <a:gd name="T31" fmla="*/ 5130 h 166"/>
                <a:gd name="T32" fmla="*/ 1852 w 125"/>
                <a:gd name="T33" fmla="*/ 6595 h 166"/>
                <a:gd name="T34" fmla="*/ 2004 w 125"/>
                <a:gd name="T35" fmla="*/ 4416 h 166"/>
                <a:gd name="T36" fmla="*/ 2376 w 125"/>
                <a:gd name="T37" fmla="*/ 2896 h 166"/>
                <a:gd name="T38" fmla="*/ 2685 w 125"/>
                <a:gd name="T39" fmla="*/ 3576 h 166"/>
                <a:gd name="T40" fmla="*/ 2513 w 125"/>
                <a:gd name="T41" fmla="*/ 6595 h 166"/>
                <a:gd name="T42" fmla="*/ 2376 w 125"/>
                <a:gd name="T43" fmla="*/ 10057 h 166"/>
                <a:gd name="T44" fmla="*/ 2376 w 125"/>
                <a:gd name="T45" fmla="*/ 15035 h 166"/>
                <a:gd name="T46" fmla="*/ 2376 w 125"/>
                <a:gd name="T47" fmla="*/ 20169 h 166"/>
                <a:gd name="T48" fmla="*/ 2376 w 125"/>
                <a:gd name="T49" fmla="*/ 24113 h 166"/>
                <a:gd name="T50" fmla="*/ 2376 w 125"/>
                <a:gd name="T51" fmla="*/ 29033 h 166"/>
                <a:gd name="T52" fmla="*/ 2559 w 125"/>
                <a:gd name="T53" fmla="*/ 34003 h 166"/>
                <a:gd name="T54" fmla="*/ 2376 w 125"/>
                <a:gd name="T55" fmla="*/ 34559 h 166"/>
                <a:gd name="T56" fmla="*/ 2248 w 125"/>
                <a:gd name="T57" fmla="*/ 38215 h 166"/>
                <a:gd name="T58" fmla="*/ 2121 w 125"/>
                <a:gd name="T59" fmla="*/ 40323 h 166"/>
                <a:gd name="T60" fmla="*/ 1922 w 125"/>
                <a:gd name="T61" fmla="*/ 44302 h 166"/>
                <a:gd name="T62" fmla="*/ 1792 w 125"/>
                <a:gd name="T63" fmla="*/ 49340 h 166"/>
                <a:gd name="T64" fmla="*/ 1736 w 125"/>
                <a:gd name="T65" fmla="*/ 49340 h 166"/>
                <a:gd name="T66" fmla="*/ 1532 w 125"/>
                <a:gd name="T67" fmla="*/ 45827 h 166"/>
                <a:gd name="T68" fmla="*/ 1267 w 125"/>
                <a:gd name="T69" fmla="*/ 42321 h 166"/>
                <a:gd name="T70" fmla="*/ 1267 w 125"/>
                <a:gd name="T71" fmla="*/ 40868 h 1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5"/>
                <a:gd name="T109" fmla="*/ 0 h 166"/>
                <a:gd name="T110" fmla="*/ 125 w 125"/>
                <a:gd name="T111" fmla="*/ 166 h 1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5" h="166">
                  <a:moveTo>
                    <a:pt x="59" y="137"/>
                  </a:moveTo>
                  <a:lnTo>
                    <a:pt x="42" y="128"/>
                  </a:lnTo>
                  <a:lnTo>
                    <a:pt x="28" y="119"/>
                  </a:lnTo>
                  <a:lnTo>
                    <a:pt x="16" y="109"/>
                  </a:lnTo>
                  <a:lnTo>
                    <a:pt x="0" y="102"/>
                  </a:lnTo>
                  <a:lnTo>
                    <a:pt x="0" y="81"/>
                  </a:lnTo>
                  <a:lnTo>
                    <a:pt x="12" y="64"/>
                  </a:lnTo>
                  <a:lnTo>
                    <a:pt x="16" y="50"/>
                  </a:lnTo>
                  <a:lnTo>
                    <a:pt x="12" y="36"/>
                  </a:lnTo>
                  <a:lnTo>
                    <a:pt x="7" y="22"/>
                  </a:lnTo>
                  <a:lnTo>
                    <a:pt x="0" y="7"/>
                  </a:lnTo>
                  <a:lnTo>
                    <a:pt x="7" y="0"/>
                  </a:lnTo>
                  <a:lnTo>
                    <a:pt x="19" y="0"/>
                  </a:lnTo>
                  <a:lnTo>
                    <a:pt x="30" y="0"/>
                  </a:lnTo>
                  <a:lnTo>
                    <a:pt x="45" y="3"/>
                  </a:lnTo>
                  <a:lnTo>
                    <a:pt x="64" y="17"/>
                  </a:lnTo>
                  <a:lnTo>
                    <a:pt x="87" y="22"/>
                  </a:lnTo>
                  <a:lnTo>
                    <a:pt x="94" y="15"/>
                  </a:lnTo>
                  <a:lnTo>
                    <a:pt x="111" y="10"/>
                  </a:lnTo>
                  <a:lnTo>
                    <a:pt x="125" y="12"/>
                  </a:lnTo>
                  <a:lnTo>
                    <a:pt x="118" y="22"/>
                  </a:lnTo>
                  <a:lnTo>
                    <a:pt x="111" y="33"/>
                  </a:lnTo>
                  <a:lnTo>
                    <a:pt x="111" y="50"/>
                  </a:lnTo>
                  <a:lnTo>
                    <a:pt x="111" y="67"/>
                  </a:lnTo>
                  <a:lnTo>
                    <a:pt x="111" y="81"/>
                  </a:lnTo>
                  <a:lnTo>
                    <a:pt x="111" y="97"/>
                  </a:lnTo>
                  <a:lnTo>
                    <a:pt x="120" y="114"/>
                  </a:lnTo>
                  <a:lnTo>
                    <a:pt x="111" y="116"/>
                  </a:lnTo>
                  <a:lnTo>
                    <a:pt x="106" y="128"/>
                  </a:lnTo>
                  <a:lnTo>
                    <a:pt x="99" y="135"/>
                  </a:lnTo>
                  <a:lnTo>
                    <a:pt x="90" y="149"/>
                  </a:lnTo>
                  <a:lnTo>
                    <a:pt x="85" y="166"/>
                  </a:lnTo>
                  <a:lnTo>
                    <a:pt x="82" y="166"/>
                  </a:lnTo>
                  <a:lnTo>
                    <a:pt x="71" y="154"/>
                  </a:lnTo>
                  <a:lnTo>
                    <a:pt x="59" y="142"/>
                  </a:lnTo>
                  <a:lnTo>
                    <a:pt x="59" y="13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36" name="Freeform 3950"/>
            <p:cNvSpPr>
              <a:spLocks/>
            </p:cNvSpPr>
            <p:nvPr/>
          </p:nvSpPr>
          <p:spPr bwMode="auto">
            <a:xfrm>
              <a:off x="5557" y="2580"/>
              <a:ext cx="3" cy="3"/>
            </a:xfrm>
            <a:custGeom>
              <a:avLst/>
              <a:gdLst>
                <a:gd name="T0" fmla="*/ 138254 w 2"/>
                <a:gd name="T1" fmla="*/ 0 h 2"/>
                <a:gd name="T2" fmla="*/ 0 w 2"/>
                <a:gd name="T3" fmla="*/ 138254 h 2"/>
                <a:gd name="T4" fmla="*/ 0 w 2"/>
                <a:gd name="T5" fmla="*/ 0 h 2"/>
                <a:gd name="T6" fmla="*/ 138254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2"/>
                  </a:lnTo>
                  <a:lnTo>
                    <a:pt x="0" y="0"/>
                  </a:lnTo>
                  <a:lnTo>
                    <a:pt x="2"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37" name="Freeform 3951"/>
            <p:cNvSpPr>
              <a:spLocks/>
            </p:cNvSpPr>
            <p:nvPr/>
          </p:nvSpPr>
          <p:spPr bwMode="auto">
            <a:xfrm>
              <a:off x="5563" y="2607"/>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2"/>
                  </a:moveTo>
                  <a:lnTo>
                    <a:pt x="0" y="0"/>
                  </a:lnTo>
                  <a:lnTo>
                    <a:pt x="0"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38" name="Rectangle 3952"/>
            <p:cNvSpPr>
              <a:spLocks noChangeArrowheads="1"/>
            </p:cNvSpPr>
            <p:nvPr/>
          </p:nvSpPr>
          <p:spPr bwMode="auto">
            <a:xfrm>
              <a:off x="5565" y="2616"/>
              <a:ext cx="0" cy="2"/>
            </a:xfrm>
            <a:prstGeom prst="rect">
              <a:avLst/>
            </a:prstGeom>
            <a:solidFill>
              <a:srgbClr val="E1E1E1"/>
            </a:solidFill>
            <a:ln w="317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p>
          </p:txBody>
        </p:sp>
        <p:sp>
          <p:nvSpPr>
            <p:cNvPr id="68739" name="Freeform 3953"/>
            <p:cNvSpPr>
              <a:spLocks/>
            </p:cNvSpPr>
            <p:nvPr/>
          </p:nvSpPr>
          <p:spPr bwMode="auto">
            <a:xfrm>
              <a:off x="5567" y="2604"/>
              <a:ext cx="5" cy="3"/>
            </a:xfrm>
            <a:custGeom>
              <a:avLst/>
              <a:gdLst>
                <a:gd name="T0" fmla="*/ 0 w 3"/>
                <a:gd name="T1" fmla="*/ 138254 h 2"/>
                <a:gd name="T2" fmla="*/ 2823855 w 3"/>
                <a:gd name="T3" fmla="*/ 0 h 2"/>
                <a:gd name="T4" fmla="*/ 0 w 3"/>
                <a:gd name="T5" fmla="*/ 0 h 2"/>
                <a:gd name="T6" fmla="*/ 0 w 3"/>
                <a:gd name="T7" fmla="*/ 138254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2"/>
                  </a:moveTo>
                  <a:lnTo>
                    <a:pt x="3" y="0"/>
                  </a:lnTo>
                  <a:lnTo>
                    <a:pt x="0" y="0"/>
                  </a:lnTo>
                  <a:lnTo>
                    <a:pt x="0"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40" name="Freeform 3954"/>
            <p:cNvSpPr>
              <a:spLocks/>
            </p:cNvSpPr>
            <p:nvPr/>
          </p:nvSpPr>
          <p:spPr bwMode="auto">
            <a:xfrm>
              <a:off x="5563" y="2613"/>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41" name="Freeform 3955"/>
            <p:cNvSpPr>
              <a:spLocks/>
            </p:cNvSpPr>
            <p:nvPr/>
          </p:nvSpPr>
          <p:spPr bwMode="auto">
            <a:xfrm>
              <a:off x="2564" y="2343"/>
              <a:ext cx="207" cy="208"/>
            </a:xfrm>
            <a:custGeom>
              <a:avLst/>
              <a:gdLst>
                <a:gd name="T0" fmla="*/ 1915 w 187"/>
                <a:gd name="T1" fmla="*/ 38808 h 168"/>
                <a:gd name="T2" fmla="*/ 1730 w 187"/>
                <a:gd name="T3" fmla="*/ 40207 h 168"/>
                <a:gd name="T4" fmla="*/ 1648 w 187"/>
                <a:gd name="T5" fmla="*/ 42998 h 168"/>
                <a:gd name="T6" fmla="*/ 1509 w 187"/>
                <a:gd name="T7" fmla="*/ 46915 h 168"/>
                <a:gd name="T8" fmla="*/ 1467 w 187"/>
                <a:gd name="T9" fmla="*/ 51364 h 168"/>
                <a:gd name="T10" fmla="*/ 1345 w 187"/>
                <a:gd name="T11" fmla="*/ 50789 h 168"/>
                <a:gd name="T12" fmla="*/ 1345 w 187"/>
                <a:gd name="T13" fmla="*/ 53148 h 168"/>
                <a:gd name="T14" fmla="*/ 1153 w 187"/>
                <a:gd name="T15" fmla="*/ 53148 h 168"/>
                <a:gd name="T16" fmla="*/ 1098 w 187"/>
                <a:gd name="T17" fmla="*/ 52146 h 168"/>
                <a:gd name="T18" fmla="*/ 1052 w 187"/>
                <a:gd name="T19" fmla="*/ 53148 h 168"/>
                <a:gd name="T20" fmla="*/ 1042 w 187"/>
                <a:gd name="T21" fmla="*/ 53148 h 168"/>
                <a:gd name="T22" fmla="*/ 992 w 187"/>
                <a:gd name="T23" fmla="*/ 51364 h 168"/>
                <a:gd name="T24" fmla="*/ 992 w 187"/>
                <a:gd name="T25" fmla="*/ 53636 h 168"/>
                <a:gd name="T26" fmla="*/ 950 w 187"/>
                <a:gd name="T27" fmla="*/ 53148 h 168"/>
                <a:gd name="T28" fmla="*/ 950 w 187"/>
                <a:gd name="T29" fmla="*/ 53148 h 168"/>
                <a:gd name="T30" fmla="*/ 860 w 187"/>
                <a:gd name="T31" fmla="*/ 53148 h 168"/>
                <a:gd name="T32" fmla="*/ 768 w 187"/>
                <a:gd name="T33" fmla="*/ 53636 h 168"/>
                <a:gd name="T34" fmla="*/ 634 w 187"/>
                <a:gd name="T35" fmla="*/ 47424 h 168"/>
                <a:gd name="T36" fmla="*/ 700 w 187"/>
                <a:gd name="T37" fmla="*/ 47424 h 168"/>
                <a:gd name="T38" fmla="*/ 627 w 187"/>
                <a:gd name="T39" fmla="*/ 46915 h 168"/>
                <a:gd name="T40" fmla="*/ 634 w 187"/>
                <a:gd name="T41" fmla="*/ 46915 h 168"/>
                <a:gd name="T42" fmla="*/ 573 w 187"/>
                <a:gd name="T43" fmla="*/ 45493 h 168"/>
                <a:gd name="T44" fmla="*/ 312 w 187"/>
                <a:gd name="T45" fmla="*/ 42511 h 168"/>
                <a:gd name="T46" fmla="*/ 208 w 187"/>
                <a:gd name="T47" fmla="*/ 41486 h 168"/>
                <a:gd name="T48" fmla="*/ 253 w 187"/>
                <a:gd name="T49" fmla="*/ 40993 h 168"/>
                <a:gd name="T50" fmla="*/ 0 w 187"/>
                <a:gd name="T51" fmla="*/ 42511 h 168"/>
                <a:gd name="T52" fmla="*/ 2 w 187"/>
                <a:gd name="T53" fmla="*/ 34729 h 168"/>
                <a:gd name="T54" fmla="*/ 2 w 187"/>
                <a:gd name="T55" fmla="*/ 26743 h 168"/>
                <a:gd name="T56" fmla="*/ 208 w 187"/>
                <a:gd name="T57" fmla="*/ 20448 h 168"/>
                <a:gd name="T58" fmla="*/ 253 w 187"/>
                <a:gd name="T59" fmla="*/ 15064 h 168"/>
                <a:gd name="T60" fmla="*/ 208 w 187"/>
                <a:gd name="T61" fmla="*/ 12027 h 168"/>
                <a:gd name="T62" fmla="*/ 208 w 187"/>
                <a:gd name="T63" fmla="*/ 9714 h 168"/>
                <a:gd name="T64" fmla="*/ 282 w 187"/>
                <a:gd name="T65" fmla="*/ 6290 h 168"/>
                <a:gd name="T66" fmla="*/ 345 w 187"/>
                <a:gd name="T67" fmla="*/ 1530 h 168"/>
                <a:gd name="T68" fmla="*/ 573 w 187"/>
                <a:gd name="T69" fmla="*/ 0 h 168"/>
                <a:gd name="T70" fmla="*/ 850 w 187"/>
                <a:gd name="T71" fmla="*/ 998 h 168"/>
                <a:gd name="T72" fmla="*/ 992 w 187"/>
                <a:gd name="T73" fmla="*/ 4103 h 168"/>
                <a:gd name="T74" fmla="*/ 1269 w 187"/>
                <a:gd name="T75" fmla="*/ 2345 h 168"/>
                <a:gd name="T76" fmla="*/ 1428 w 187"/>
                <a:gd name="T77" fmla="*/ 4103 h 168"/>
                <a:gd name="T78" fmla="*/ 1624 w 187"/>
                <a:gd name="T79" fmla="*/ 5510 h 168"/>
                <a:gd name="T80" fmla="*/ 1861 w 187"/>
                <a:gd name="T81" fmla="*/ 2345 h 168"/>
                <a:gd name="T82" fmla="*/ 2134 w 187"/>
                <a:gd name="T83" fmla="*/ 3314 h 168"/>
                <a:gd name="T84" fmla="*/ 2373 w 187"/>
                <a:gd name="T85" fmla="*/ 4103 h 168"/>
                <a:gd name="T86" fmla="*/ 2630 w 187"/>
                <a:gd name="T87" fmla="*/ 0 h 168"/>
                <a:gd name="T88" fmla="*/ 2753 w 187"/>
                <a:gd name="T89" fmla="*/ 4103 h 168"/>
                <a:gd name="T90" fmla="*/ 2782 w 187"/>
                <a:gd name="T91" fmla="*/ 8446 h 168"/>
                <a:gd name="T92" fmla="*/ 2908 w 187"/>
                <a:gd name="T93" fmla="*/ 9714 h 168"/>
                <a:gd name="T94" fmla="*/ 2863 w 187"/>
                <a:gd name="T95" fmla="*/ 13821 h 168"/>
                <a:gd name="T96" fmla="*/ 2654 w 187"/>
                <a:gd name="T97" fmla="*/ 16516 h 168"/>
                <a:gd name="T98" fmla="*/ 2615 w 187"/>
                <a:gd name="T99" fmla="*/ 21186 h 168"/>
                <a:gd name="T100" fmla="*/ 2508 w 187"/>
                <a:gd name="T101" fmla="*/ 24988 h 168"/>
                <a:gd name="T102" fmla="*/ 2439 w 187"/>
                <a:gd name="T103" fmla="*/ 29479 h 168"/>
                <a:gd name="T104" fmla="*/ 2335 w 187"/>
                <a:gd name="T105" fmla="*/ 32475 h 168"/>
                <a:gd name="T106" fmla="*/ 2235 w 187"/>
                <a:gd name="T107" fmla="*/ 37665 h 168"/>
                <a:gd name="T108" fmla="*/ 2051 w 187"/>
                <a:gd name="T109" fmla="*/ 41486 h 168"/>
                <a:gd name="T110" fmla="*/ 1915 w 187"/>
                <a:gd name="T111" fmla="*/ 38808 h 1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7"/>
                <a:gd name="T169" fmla="*/ 0 h 168"/>
                <a:gd name="T170" fmla="*/ 187 w 187"/>
                <a:gd name="T171" fmla="*/ 168 h 1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7" h="168">
                  <a:moveTo>
                    <a:pt x="123" y="121"/>
                  </a:moveTo>
                  <a:lnTo>
                    <a:pt x="111" y="126"/>
                  </a:lnTo>
                  <a:lnTo>
                    <a:pt x="106" y="135"/>
                  </a:lnTo>
                  <a:lnTo>
                    <a:pt x="97" y="147"/>
                  </a:lnTo>
                  <a:lnTo>
                    <a:pt x="94" y="161"/>
                  </a:lnTo>
                  <a:lnTo>
                    <a:pt x="87" y="159"/>
                  </a:lnTo>
                  <a:lnTo>
                    <a:pt x="87" y="166"/>
                  </a:lnTo>
                  <a:lnTo>
                    <a:pt x="73" y="166"/>
                  </a:lnTo>
                  <a:lnTo>
                    <a:pt x="71" y="163"/>
                  </a:lnTo>
                  <a:lnTo>
                    <a:pt x="68" y="166"/>
                  </a:lnTo>
                  <a:lnTo>
                    <a:pt x="66" y="166"/>
                  </a:lnTo>
                  <a:lnTo>
                    <a:pt x="64" y="161"/>
                  </a:lnTo>
                  <a:lnTo>
                    <a:pt x="64" y="168"/>
                  </a:lnTo>
                  <a:lnTo>
                    <a:pt x="61" y="166"/>
                  </a:lnTo>
                  <a:lnTo>
                    <a:pt x="56" y="166"/>
                  </a:lnTo>
                  <a:lnTo>
                    <a:pt x="49" y="168"/>
                  </a:lnTo>
                  <a:lnTo>
                    <a:pt x="42" y="149"/>
                  </a:lnTo>
                  <a:lnTo>
                    <a:pt x="45" y="149"/>
                  </a:lnTo>
                  <a:lnTo>
                    <a:pt x="40" y="147"/>
                  </a:lnTo>
                  <a:lnTo>
                    <a:pt x="42" y="147"/>
                  </a:lnTo>
                  <a:lnTo>
                    <a:pt x="38" y="142"/>
                  </a:lnTo>
                  <a:lnTo>
                    <a:pt x="21" y="133"/>
                  </a:lnTo>
                  <a:lnTo>
                    <a:pt x="14" y="130"/>
                  </a:lnTo>
                  <a:lnTo>
                    <a:pt x="16" y="128"/>
                  </a:lnTo>
                  <a:lnTo>
                    <a:pt x="0" y="133"/>
                  </a:lnTo>
                  <a:lnTo>
                    <a:pt x="2" y="109"/>
                  </a:lnTo>
                  <a:lnTo>
                    <a:pt x="2" y="83"/>
                  </a:lnTo>
                  <a:lnTo>
                    <a:pt x="14" y="64"/>
                  </a:lnTo>
                  <a:lnTo>
                    <a:pt x="16" y="48"/>
                  </a:lnTo>
                  <a:lnTo>
                    <a:pt x="14" y="38"/>
                  </a:lnTo>
                  <a:lnTo>
                    <a:pt x="14" y="31"/>
                  </a:lnTo>
                  <a:lnTo>
                    <a:pt x="19" y="19"/>
                  </a:lnTo>
                  <a:lnTo>
                    <a:pt x="23" y="5"/>
                  </a:lnTo>
                  <a:lnTo>
                    <a:pt x="38" y="0"/>
                  </a:lnTo>
                  <a:lnTo>
                    <a:pt x="54" y="3"/>
                  </a:lnTo>
                  <a:lnTo>
                    <a:pt x="64" y="12"/>
                  </a:lnTo>
                  <a:lnTo>
                    <a:pt x="80" y="7"/>
                  </a:lnTo>
                  <a:lnTo>
                    <a:pt x="92" y="12"/>
                  </a:lnTo>
                  <a:lnTo>
                    <a:pt x="104" y="17"/>
                  </a:lnTo>
                  <a:lnTo>
                    <a:pt x="120" y="7"/>
                  </a:lnTo>
                  <a:lnTo>
                    <a:pt x="137" y="10"/>
                  </a:lnTo>
                  <a:lnTo>
                    <a:pt x="153" y="12"/>
                  </a:lnTo>
                  <a:lnTo>
                    <a:pt x="170" y="0"/>
                  </a:lnTo>
                  <a:lnTo>
                    <a:pt x="177" y="12"/>
                  </a:lnTo>
                  <a:lnTo>
                    <a:pt x="179" y="26"/>
                  </a:lnTo>
                  <a:lnTo>
                    <a:pt x="187" y="31"/>
                  </a:lnTo>
                  <a:lnTo>
                    <a:pt x="184" y="43"/>
                  </a:lnTo>
                  <a:lnTo>
                    <a:pt x="172" y="52"/>
                  </a:lnTo>
                  <a:lnTo>
                    <a:pt x="168" y="66"/>
                  </a:lnTo>
                  <a:lnTo>
                    <a:pt x="161" y="78"/>
                  </a:lnTo>
                  <a:lnTo>
                    <a:pt x="156" y="92"/>
                  </a:lnTo>
                  <a:lnTo>
                    <a:pt x="149" y="102"/>
                  </a:lnTo>
                  <a:lnTo>
                    <a:pt x="144" y="118"/>
                  </a:lnTo>
                  <a:lnTo>
                    <a:pt x="132" y="130"/>
                  </a:lnTo>
                  <a:lnTo>
                    <a:pt x="123" y="121"/>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42" name="Freeform 3956"/>
            <p:cNvSpPr>
              <a:spLocks/>
            </p:cNvSpPr>
            <p:nvPr/>
          </p:nvSpPr>
          <p:spPr bwMode="auto">
            <a:xfrm>
              <a:off x="2529" y="2375"/>
              <a:ext cx="52" cy="135"/>
            </a:xfrm>
            <a:custGeom>
              <a:avLst/>
              <a:gdLst>
                <a:gd name="T0" fmla="*/ 2 w 47"/>
                <a:gd name="T1" fmla="*/ 7854 h 109"/>
                <a:gd name="T2" fmla="*/ 0 w 47"/>
                <a:gd name="T3" fmla="*/ 9796 h 109"/>
                <a:gd name="T4" fmla="*/ 126 w 47"/>
                <a:gd name="T5" fmla="*/ 13001 h 109"/>
                <a:gd name="T6" fmla="*/ 170 w 47"/>
                <a:gd name="T7" fmla="*/ 18480 h 109"/>
                <a:gd name="T8" fmla="*/ 170 w 47"/>
                <a:gd name="T9" fmla="*/ 22005 h 109"/>
                <a:gd name="T10" fmla="*/ 208 w 47"/>
                <a:gd name="T11" fmla="*/ 26976 h 109"/>
                <a:gd name="T12" fmla="*/ 208 w 47"/>
                <a:gd name="T13" fmla="*/ 31477 h 109"/>
                <a:gd name="T14" fmla="*/ 208 w 47"/>
                <a:gd name="T15" fmla="*/ 35110 h 109"/>
                <a:gd name="T16" fmla="*/ 467 w 47"/>
                <a:gd name="T17" fmla="*/ 34695 h 109"/>
                <a:gd name="T18" fmla="*/ 511 w 47"/>
                <a:gd name="T19" fmla="*/ 26976 h 109"/>
                <a:gd name="T20" fmla="*/ 511 w 47"/>
                <a:gd name="T21" fmla="*/ 18480 h 109"/>
                <a:gd name="T22" fmla="*/ 691 w 47"/>
                <a:gd name="T23" fmla="*/ 12133 h 109"/>
                <a:gd name="T24" fmla="*/ 722 w 47"/>
                <a:gd name="T25" fmla="*/ 7041 h 109"/>
                <a:gd name="T26" fmla="*/ 691 w 47"/>
                <a:gd name="T27" fmla="*/ 4134 h 109"/>
                <a:gd name="T28" fmla="*/ 467 w 47"/>
                <a:gd name="T29" fmla="*/ 0 h 109"/>
                <a:gd name="T30" fmla="*/ 403 w 47"/>
                <a:gd name="T31" fmla="*/ 1531 h 109"/>
                <a:gd name="T32" fmla="*/ 403 w 47"/>
                <a:gd name="T33" fmla="*/ 2348 h 109"/>
                <a:gd name="T34" fmla="*/ 403 w 47"/>
                <a:gd name="T35" fmla="*/ 3338 h 109"/>
                <a:gd name="T36" fmla="*/ 403 w 47"/>
                <a:gd name="T37" fmla="*/ 3338 h 109"/>
                <a:gd name="T38" fmla="*/ 208 w 47"/>
                <a:gd name="T39" fmla="*/ 5525 h 109"/>
                <a:gd name="T40" fmla="*/ 2 w 47"/>
                <a:gd name="T41" fmla="*/ 7854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109"/>
                <a:gd name="T65" fmla="*/ 47 w 47"/>
                <a:gd name="T66" fmla="*/ 109 h 10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109">
                  <a:moveTo>
                    <a:pt x="2" y="24"/>
                  </a:moveTo>
                  <a:lnTo>
                    <a:pt x="0" y="31"/>
                  </a:lnTo>
                  <a:lnTo>
                    <a:pt x="9" y="40"/>
                  </a:lnTo>
                  <a:lnTo>
                    <a:pt x="12" y="57"/>
                  </a:lnTo>
                  <a:lnTo>
                    <a:pt x="12" y="69"/>
                  </a:lnTo>
                  <a:lnTo>
                    <a:pt x="14" y="83"/>
                  </a:lnTo>
                  <a:lnTo>
                    <a:pt x="14" y="97"/>
                  </a:lnTo>
                  <a:lnTo>
                    <a:pt x="14" y="109"/>
                  </a:lnTo>
                  <a:lnTo>
                    <a:pt x="31" y="107"/>
                  </a:lnTo>
                  <a:lnTo>
                    <a:pt x="33" y="83"/>
                  </a:lnTo>
                  <a:lnTo>
                    <a:pt x="33" y="57"/>
                  </a:lnTo>
                  <a:lnTo>
                    <a:pt x="45" y="38"/>
                  </a:lnTo>
                  <a:lnTo>
                    <a:pt x="47" y="22"/>
                  </a:lnTo>
                  <a:lnTo>
                    <a:pt x="45" y="12"/>
                  </a:lnTo>
                  <a:lnTo>
                    <a:pt x="31" y="0"/>
                  </a:lnTo>
                  <a:lnTo>
                    <a:pt x="26" y="5"/>
                  </a:lnTo>
                  <a:lnTo>
                    <a:pt x="26" y="7"/>
                  </a:lnTo>
                  <a:lnTo>
                    <a:pt x="26" y="10"/>
                  </a:lnTo>
                  <a:lnTo>
                    <a:pt x="14" y="17"/>
                  </a:lnTo>
                  <a:lnTo>
                    <a:pt x="2" y="24"/>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43" name="Freeform 3957"/>
            <p:cNvSpPr>
              <a:spLocks/>
            </p:cNvSpPr>
            <p:nvPr/>
          </p:nvSpPr>
          <p:spPr bwMode="auto">
            <a:xfrm>
              <a:off x="2419" y="2314"/>
              <a:ext cx="138" cy="123"/>
            </a:xfrm>
            <a:custGeom>
              <a:avLst/>
              <a:gdLst>
                <a:gd name="T0" fmla="*/ 1465 w 125"/>
                <a:gd name="T1" fmla="*/ 25574 h 99"/>
                <a:gd name="T2" fmla="*/ 1403 w 125"/>
                <a:gd name="T3" fmla="*/ 25574 h 99"/>
                <a:gd name="T4" fmla="*/ 1240 w 125"/>
                <a:gd name="T5" fmla="*/ 24793 h 99"/>
                <a:gd name="T6" fmla="*/ 1151 w 125"/>
                <a:gd name="T7" fmla="*/ 24793 h 99"/>
                <a:gd name="T8" fmla="*/ 881 w 125"/>
                <a:gd name="T9" fmla="*/ 25574 h 99"/>
                <a:gd name="T10" fmla="*/ 603 w 125"/>
                <a:gd name="T11" fmla="*/ 25574 h 99"/>
                <a:gd name="T12" fmla="*/ 655 w 125"/>
                <a:gd name="T13" fmla="*/ 30355 h 99"/>
                <a:gd name="T14" fmla="*/ 655 w 125"/>
                <a:gd name="T15" fmla="*/ 34708 h 99"/>
                <a:gd name="T16" fmla="*/ 429 w 125"/>
                <a:gd name="T17" fmla="*/ 32291 h 99"/>
                <a:gd name="T18" fmla="*/ 231 w 125"/>
                <a:gd name="T19" fmla="*/ 34134 h 99"/>
                <a:gd name="T20" fmla="*/ 102 w 125"/>
                <a:gd name="T21" fmla="*/ 30355 h 99"/>
                <a:gd name="T22" fmla="*/ 0 w 125"/>
                <a:gd name="T23" fmla="*/ 28870 h 99"/>
                <a:gd name="T24" fmla="*/ 4 w 125"/>
                <a:gd name="T25" fmla="*/ 20584 h 99"/>
                <a:gd name="T26" fmla="*/ 125 w 125"/>
                <a:gd name="T27" fmla="*/ 18869 h 99"/>
                <a:gd name="T28" fmla="*/ 255 w 125"/>
                <a:gd name="T29" fmla="*/ 16247 h 99"/>
                <a:gd name="T30" fmla="*/ 302 w 125"/>
                <a:gd name="T31" fmla="*/ 14206 h 99"/>
                <a:gd name="T32" fmla="*/ 333 w 125"/>
                <a:gd name="T33" fmla="*/ 10405 h 99"/>
                <a:gd name="T34" fmla="*/ 509 w 125"/>
                <a:gd name="T35" fmla="*/ 12117 h 99"/>
                <a:gd name="T36" fmla="*/ 509 w 125"/>
                <a:gd name="T37" fmla="*/ 9753 h 99"/>
                <a:gd name="T38" fmla="*/ 577 w 125"/>
                <a:gd name="T39" fmla="*/ 9203 h 99"/>
                <a:gd name="T40" fmla="*/ 684 w 125"/>
                <a:gd name="T41" fmla="*/ 5754 h 99"/>
                <a:gd name="T42" fmla="*/ 776 w 125"/>
                <a:gd name="T43" fmla="*/ 5754 h 99"/>
                <a:gd name="T44" fmla="*/ 811 w 125"/>
                <a:gd name="T45" fmla="*/ 3109 h 99"/>
                <a:gd name="T46" fmla="*/ 1091 w 125"/>
                <a:gd name="T47" fmla="*/ 0 h 99"/>
                <a:gd name="T48" fmla="*/ 1273 w 125"/>
                <a:gd name="T49" fmla="*/ 2 h 99"/>
                <a:gd name="T50" fmla="*/ 1369 w 125"/>
                <a:gd name="T51" fmla="*/ 5754 h 99"/>
                <a:gd name="T52" fmla="*/ 1531 w 125"/>
                <a:gd name="T53" fmla="*/ 10405 h 99"/>
                <a:gd name="T54" fmla="*/ 1511 w 125"/>
                <a:gd name="T55" fmla="*/ 10405 h 99"/>
                <a:gd name="T56" fmla="*/ 1465 w 125"/>
                <a:gd name="T57" fmla="*/ 12117 h 99"/>
                <a:gd name="T58" fmla="*/ 1620 w 125"/>
                <a:gd name="T59" fmla="*/ 14835 h 99"/>
                <a:gd name="T60" fmla="*/ 1710 w 125"/>
                <a:gd name="T61" fmla="*/ 14835 h 99"/>
                <a:gd name="T62" fmla="*/ 1737 w 125"/>
                <a:gd name="T63" fmla="*/ 16247 h 99"/>
                <a:gd name="T64" fmla="*/ 1788 w 125"/>
                <a:gd name="T65" fmla="*/ 19665 h 99"/>
                <a:gd name="T66" fmla="*/ 1788 w 125"/>
                <a:gd name="T67" fmla="*/ 20584 h 99"/>
                <a:gd name="T68" fmla="*/ 1788 w 125"/>
                <a:gd name="T69" fmla="*/ 20584 h 99"/>
                <a:gd name="T70" fmla="*/ 1620 w 125"/>
                <a:gd name="T71" fmla="*/ 23237 h 99"/>
                <a:gd name="T72" fmla="*/ 1465 w 125"/>
                <a:gd name="T73" fmla="*/ 25574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5"/>
                <a:gd name="T112" fmla="*/ 0 h 99"/>
                <a:gd name="T113" fmla="*/ 125 w 125"/>
                <a:gd name="T114" fmla="*/ 99 h 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5" h="99">
                  <a:moveTo>
                    <a:pt x="101" y="73"/>
                  </a:moveTo>
                  <a:lnTo>
                    <a:pt x="97" y="73"/>
                  </a:lnTo>
                  <a:lnTo>
                    <a:pt x="85" y="71"/>
                  </a:lnTo>
                  <a:lnTo>
                    <a:pt x="80" y="71"/>
                  </a:lnTo>
                  <a:lnTo>
                    <a:pt x="61" y="73"/>
                  </a:lnTo>
                  <a:lnTo>
                    <a:pt x="42" y="73"/>
                  </a:lnTo>
                  <a:lnTo>
                    <a:pt x="45" y="87"/>
                  </a:lnTo>
                  <a:lnTo>
                    <a:pt x="45" y="99"/>
                  </a:lnTo>
                  <a:lnTo>
                    <a:pt x="30" y="92"/>
                  </a:lnTo>
                  <a:lnTo>
                    <a:pt x="16" y="97"/>
                  </a:lnTo>
                  <a:lnTo>
                    <a:pt x="7" y="87"/>
                  </a:lnTo>
                  <a:lnTo>
                    <a:pt x="0" y="82"/>
                  </a:lnTo>
                  <a:lnTo>
                    <a:pt x="4" y="59"/>
                  </a:lnTo>
                  <a:lnTo>
                    <a:pt x="9" y="54"/>
                  </a:lnTo>
                  <a:lnTo>
                    <a:pt x="18" y="47"/>
                  </a:lnTo>
                  <a:lnTo>
                    <a:pt x="21" y="40"/>
                  </a:lnTo>
                  <a:lnTo>
                    <a:pt x="23" y="30"/>
                  </a:lnTo>
                  <a:lnTo>
                    <a:pt x="35" y="35"/>
                  </a:lnTo>
                  <a:lnTo>
                    <a:pt x="35" y="28"/>
                  </a:lnTo>
                  <a:lnTo>
                    <a:pt x="40" y="26"/>
                  </a:lnTo>
                  <a:lnTo>
                    <a:pt x="47" y="16"/>
                  </a:lnTo>
                  <a:lnTo>
                    <a:pt x="54" y="16"/>
                  </a:lnTo>
                  <a:lnTo>
                    <a:pt x="56" y="9"/>
                  </a:lnTo>
                  <a:lnTo>
                    <a:pt x="75" y="0"/>
                  </a:lnTo>
                  <a:lnTo>
                    <a:pt x="89" y="2"/>
                  </a:lnTo>
                  <a:lnTo>
                    <a:pt x="94" y="16"/>
                  </a:lnTo>
                  <a:lnTo>
                    <a:pt x="106" y="30"/>
                  </a:lnTo>
                  <a:lnTo>
                    <a:pt x="104" y="30"/>
                  </a:lnTo>
                  <a:lnTo>
                    <a:pt x="101" y="35"/>
                  </a:lnTo>
                  <a:lnTo>
                    <a:pt x="113" y="42"/>
                  </a:lnTo>
                  <a:lnTo>
                    <a:pt x="118" y="42"/>
                  </a:lnTo>
                  <a:lnTo>
                    <a:pt x="120" y="47"/>
                  </a:lnTo>
                  <a:lnTo>
                    <a:pt x="125" y="56"/>
                  </a:lnTo>
                  <a:lnTo>
                    <a:pt x="125" y="59"/>
                  </a:lnTo>
                  <a:lnTo>
                    <a:pt x="113" y="66"/>
                  </a:lnTo>
                  <a:lnTo>
                    <a:pt x="101" y="73"/>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44" name="Freeform 3958"/>
            <p:cNvSpPr>
              <a:spLocks/>
            </p:cNvSpPr>
            <p:nvPr/>
          </p:nvSpPr>
          <p:spPr bwMode="auto">
            <a:xfrm>
              <a:off x="2666" y="2358"/>
              <a:ext cx="135" cy="251"/>
            </a:xfrm>
            <a:custGeom>
              <a:avLst/>
              <a:gdLst>
                <a:gd name="T0" fmla="*/ 2132 w 121"/>
                <a:gd name="T1" fmla="*/ 16747 h 203"/>
                <a:gd name="T2" fmla="*/ 1788 w 121"/>
                <a:gd name="T3" fmla="*/ 16747 h 203"/>
                <a:gd name="T4" fmla="*/ 1637 w 121"/>
                <a:gd name="T5" fmla="*/ 17969 h 203"/>
                <a:gd name="T6" fmla="*/ 1907 w 121"/>
                <a:gd name="T7" fmla="*/ 23958 h 203"/>
                <a:gd name="T8" fmla="*/ 2115 w 121"/>
                <a:gd name="T9" fmla="*/ 30561 h 203"/>
                <a:gd name="T10" fmla="*/ 1954 w 121"/>
                <a:gd name="T11" fmla="*/ 35103 h 203"/>
                <a:gd name="T12" fmla="*/ 1788 w 121"/>
                <a:gd name="T13" fmla="*/ 40124 h 203"/>
                <a:gd name="T14" fmla="*/ 1907 w 121"/>
                <a:gd name="T15" fmla="*/ 47469 h 203"/>
                <a:gd name="T16" fmla="*/ 2115 w 121"/>
                <a:gd name="T17" fmla="*/ 51074 h 203"/>
                <a:gd name="T18" fmla="*/ 2228 w 121"/>
                <a:gd name="T19" fmla="*/ 54633 h 203"/>
                <a:gd name="T20" fmla="*/ 2325 w 121"/>
                <a:gd name="T21" fmla="*/ 59841 h 203"/>
                <a:gd name="T22" fmla="*/ 2273 w 121"/>
                <a:gd name="T23" fmla="*/ 62499 h 203"/>
                <a:gd name="T24" fmla="*/ 1997 w 121"/>
                <a:gd name="T25" fmla="*/ 61342 h 203"/>
                <a:gd name="T26" fmla="*/ 1729 w 121"/>
                <a:gd name="T27" fmla="*/ 60246 h 203"/>
                <a:gd name="T28" fmla="*/ 1467 w 121"/>
                <a:gd name="T29" fmla="*/ 60246 h 203"/>
                <a:gd name="T30" fmla="*/ 1155 w 121"/>
                <a:gd name="T31" fmla="*/ 60246 h 203"/>
                <a:gd name="T32" fmla="*/ 852 w 121"/>
                <a:gd name="T33" fmla="*/ 60246 h 203"/>
                <a:gd name="T34" fmla="*/ 634 w 121"/>
                <a:gd name="T35" fmla="*/ 59841 h 203"/>
                <a:gd name="T36" fmla="*/ 396 w 121"/>
                <a:gd name="T37" fmla="*/ 59841 h 203"/>
                <a:gd name="T38" fmla="*/ 396 w 121"/>
                <a:gd name="T39" fmla="*/ 53621 h 203"/>
                <a:gd name="T40" fmla="*/ 316 w 121"/>
                <a:gd name="T41" fmla="*/ 51074 h 203"/>
                <a:gd name="T42" fmla="*/ 316 w 121"/>
                <a:gd name="T43" fmla="*/ 49611 h 203"/>
                <a:gd name="T44" fmla="*/ 133 w 121"/>
                <a:gd name="T45" fmla="*/ 49611 h 203"/>
                <a:gd name="T46" fmla="*/ 2 w 121"/>
                <a:gd name="T47" fmla="*/ 46722 h 203"/>
                <a:gd name="T48" fmla="*/ 0 w 121"/>
                <a:gd name="T49" fmla="*/ 46722 h 203"/>
                <a:gd name="T50" fmla="*/ 2 w 121"/>
                <a:gd name="T51" fmla="*/ 46062 h 203"/>
                <a:gd name="T52" fmla="*/ 107 w 121"/>
                <a:gd name="T53" fmla="*/ 41531 h 203"/>
                <a:gd name="T54" fmla="*/ 283 w 121"/>
                <a:gd name="T55" fmla="*/ 37869 h 203"/>
                <a:gd name="T56" fmla="*/ 355 w 121"/>
                <a:gd name="T57" fmla="*/ 35103 h 203"/>
                <a:gd name="T58" fmla="*/ 611 w 121"/>
                <a:gd name="T59" fmla="*/ 33589 h 203"/>
                <a:gd name="T60" fmla="*/ 764 w 121"/>
                <a:gd name="T61" fmla="*/ 36509 h 203"/>
                <a:gd name="T62" fmla="*/ 1000 w 121"/>
                <a:gd name="T63" fmla="*/ 32458 h 203"/>
                <a:gd name="T64" fmla="*/ 1096 w 121"/>
                <a:gd name="T65" fmla="*/ 27472 h 203"/>
                <a:gd name="T66" fmla="*/ 1223 w 121"/>
                <a:gd name="T67" fmla="*/ 24717 h 203"/>
                <a:gd name="T68" fmla="*/ 1321 w 121"/>
                <a:gd name="T69" fmla="*/ 20445 h 203"/>
                <a:gd name="T70" fmla="*/ 1467 w 121"/>
                <a:gd name="T71" fmla="*/ 16747 h 203"/>
                <a:gd name="T72" fmla="*/ 1532 w 121"/>
                <a:gd name="T73" fmla="*/ 12332 h 203"/>
                <a:gd name="T74" fmla="*/ 1788 w 121"/>
                <a:gd name="T75" fmla="*/ 9491 h 203"/>
                <a:gd name="T76" fmla="*/ 1826 w 121"/>
                <a:gd name="T77" fmla="*/ 5722 h 203"/>
                <a:gd name="T78" fmla="*/ 1661 w 121"/>
                <a:gd name="T79" fmla="*/ 4267 h 203"/>
                <a:gd name="T80" fmla="*/ 1637 w 121"/>
                <a:gd name="T81" fmla="*/ 0 h 203"/>
                <a:gd name="T82" fmla="*/ 1788 w 121"/>
                <a:gd name="T83" fmla="*/ 0 h 203"/>
                <a:gd name="T84" fmla="*/ 1907 w 121"/>
                <a:gd name="T85" fmla="*/ 5722 h 203"/>
                <a:gd name="T86" fmla="*/ 1954 w 121"/>
                <a:gd name="T87" fmla="*/ 11735 h 203"/>
                <a:gd name="T88" fmla="*/ 2132 w 121"/>
                <a:gd name="T89" fmla="*/ 16747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1"/>
                <a:gd name="T136" fmla="*/ 0 h 203"/>
                <a:gd name="T137" fmla="*/ 121 w 121"/>
                <a:gd name="T138" fmla="*/ 203 h 2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1" h="203">
                  <a:moveTo>
                    <a:pt x="111" y="54"/>
                  </a:moveTo>
                  <a:lnTo>
                    <a:pt x="92" y="54"/>
                  </a:lnTo>
                  <a:lnTo>
                    <a:pt x="85" y="59"/>
                  </a:lnTo>
                  <a:lnTo>
                    <a:pt x="99" y="78"/>
                  </a:lnTo>
                  <a:lnTo>
                    <a:pt x="109" y="99"/>
                  </a:lnTo>
                  <a:lnTo>
                    <a:pt x="102" y="114"/>
                  </a:lnTo>
                  <a:lnTo>
                    <a:pt x="92" y="130"/>
                  </a:lnTo>
                  <a:lnTo>
                    <a:pt x="99" y="154"/>
                  </a:lnTo>
                  <a:lnTo>
                    <a:pt x="109" y="166"/>
                  </a:lnTo>
                  <a:lnTo>
                    <a:pt x="116" y="177"/>
                  </a:lnTo>
                  <a:lnTo>
                    <a:pt x="121" y="194"/>
                  </a:lnTo>
                  <a:lnTo>
                    <a:pt x="118" y="203"/>
                  </a:lnTo>
                  <a:lnTo>
                    <a:pt x="104" y="199"/>
                  </a:lnTo>
                  <a:lnTo>
                    <a:pt x="90" y="196"/>
                  </a:lnTo>
                  <a:lnTo>
                    <a:pt x="76" y="196"/>
                  </a:lnTo>
                  <a:lnTo>
                    <a:pt x="59" y="196"/>
                  </a:lnTo>
                  <a:lnTo>
                    <a:pt x="45" y="196"/>
                  </a:lnTo>
                  <a:lnTo>
                    <a:pt x="33" y="194"/>
                  </a:lnTo>
                  <a:lnTo>
                    <a:pt x="21" y="194"/>
                  </a:lnTo>
                  <a:lnTo>
                    <a:pt x="21" y="173"/>
                  </a:lnTo>
                  <a:lnTo>
                    <a:pt x="16" y="166"/>
                  </a:lnTo>
                  <a:lnTo>
                    <a:pt x="16" y="161"/>
                  </a:lnTo>
                  <a:lnTo>
                    <a:pt x="7" y="161"/>
                  </a:lnTo>
                  <a:lnTo>
                    <a:pt x="2" y="151"/>
                  </a:lnTo>
                  <a:lnTo>
                    <a:pt x="0" y="151"/>
                  </a:lnTo>
                  <a:lnTo>
                    <a:pt x="2" y="149"/>
                  </a:lnTo>
                  <a:lnTo>
                    <a:pt x="5" y="135"/>
                  </a:lnTo>
                  <a:lnTo>
                    <a:pt x="14" y="123"/>
                  </a:lnTo>
                  <a:lnTo>
                    <a:pt x="19" y="114"/>
                  </a:lnTo>
                  <a:lnTo>
                    <a:pt x="31" y="109"/>
                  </a:lnTo>
                  <a:lnTo>
                    <a:pt x="40" y="118"/>
                  </a:lnTo>
                  <a:lnTo>
                    <a:pt x="52" y="106"/>
                  </a:lnTo>
                  <a:lnTo>
                    <a:pt x="57" y="90"/>
                  </a:lnTo>
                  <a:lnTo>
                    <a:pt x="64" y="80"/>
                  </a:lnTo>
                  <a:lnTo>
                    <a:pt x="69" y="66"/>
                  </a:lnTo>
                  <a:lnTo>
                    <a:pt x="76" y="54"/>
                  </a:lnTo>
                  <a:lnTo>
                    <a:pt x="80" y="40"/>
                  </a:lnTo>
                  <a:lnTo>
                    <a:pt x="92" y="31"/>
                  </a:lnTo>
                  <a:lnTo>
                    <a:pt x="95" y="19"/>
                  </a:lnTo>
                  <a:lnTo>
                    <a:pt x="87" y="14"/>
                  </a:lnTo>
                  <a:lnTo>
                    <a:pt x="85" y="0"/>
                  </a:lnTo>
                  <a:lnTo>
                    <a:pt x="92" y="0"/>
                  </a:lnTo>
                  <a:lnTo>
                    <a:pt x="99" y="19"/>
                  </a:lnTo>
                  <a:lnTo>
                    <a:pt x="102" y="38"/>
                  </a:lnTo>
                  <a:lnTo>
                    <a:pt x="111" y="54"/>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45" name="Freeform 3959"/>
            <p:cNvSpPr>
              <a:spLocks/>
            </p:cNvSpPr>
            <p:nvPr/>
          </p:nvSpPr>
          <p:spPr bwMode="auto">
            <a:xfrm>
              <a:off x="2769" y="2408"/>
              <a:ext cx="230" cy="190"/>
            </a:xfrm>
            <a:custGeom>
              <a:avLst/>
              <a:gdLst>
                <a:gd name="T0" fmla="*/ 1473 w 206"/>
                <a:gd name="T1" fmla="*/ 12412 h 154"/>
                <a:gd name="T2" fmla="*/ 1382 w 206"/>
                <a:gd name="T3" fmla="*/ 10361 h 154"/>
                <a:gd name="T4" fmla="*/ 1805 w 206"/>
                <a:gd name="T5" fmla="*/ 9088 h 154"/>
                <a:gd name="T6" fmla="*/ 2051 w 206"/>
                <a:gd name="T7" fmla="*/ 4877 h 154"/>
                <a:gd name="T8" fmla="*/ 2290 w 206"/>
                <a:gd name="T9" fmla="*/ 909 h 154"/>
                <a:gd name="T10" fmla="*/ 2588 w 206"/>
                <a:gd name="T11" fmla="*/ 0 h 154"/>
                <a:gd name="T12" fmla="*/ 2693 w 206"/>
                <a:gd name="T13" fmla="*/ 3519 h 154"/>
                <a:gd name="T14" fmla="*/ 2876 w 206"/>
                <a:gd name="T15" fmla="*/ 6393 h 154"/>
                <a:gd name="T16" fmla="*/ 2799 w 206"/>
                <a:gd name="T17" fmla="*/ 11212 h 154"/>
                <a:gd name="T18" fmla="*/ 3019 w 206"/>
                <a:gd name="T19" fmla="*/ 12412 h 154"/>
                <a:gd name="T20" fmla="*/ 3050 w 206"/>
                <a:gd name="T21" fmla="*/ 13942 h 154"/>
                <a:gd name="T22" fmla="*/ 3337 w 206"/>
                <a:gd name="T23" fmla="*/ 16493 h 154"/>
                <a:gd name="T24" fmla="*/ 3372 w 206"/>
                <a:gd name="T25" fmla="*/ 18592 h 154"/>
                <a:gd name="T26" fmla="*/ 3703 w 206"/>
                <a:gd name="T27" fmla="*/ 22548 h 154"/>
                <a:gd name="T28" fmla="*/ 3802 w 206"/>
                <a:gd name="T29" fmla="*/ 25669 h 154"/>
                <a:gd name="T30" fmla="*/ 4003 w 206"/>
                <a:gd name="T31" fmla="*/ 29100 h 154"/>
                <a:gd name="T32" fmla="*/ 4036 w 206"/>
                <a:gd name="T33" fmla="*/ 30193 h 154"/>
                <a:gd name="T34" fmla="*/ 3872 w 206"/>
                <a:gd name="T35" fmla="*/ 29619 h 154"/>
                <a:gd name="T36" fmla="*/ 3640 w 206"/>
                <a:gd name="T37" fmla="*/ 29619 h 154"/>
                <a:gd name="T38" fmla="*/ 3372 w 206"/>
                <a:gd name="T39" fmla="*/ 29100 h 154"/>
                <a:gd name="T40" fmla="*/ 3260 w 206"/>
                <a:gd name="T41" fmla="*/ 31112 h 154"/>
                <a:gd name="T42" fmla="*/ 3050 w 206"/>
                <a:gd name="T43" fmla="*/ 31112 h 154"/>
                <a:gd name="T44" fmla="*/ 2732 w 206"/>
                <a:gd name="T45" fmla="*/ 32304 h 154"/>
                <a:gd name="T46" fmla="*/ 2588 w 206"/>
                <a:gd name="T47" fmla="*/ 31670 h 154"/>
                <a:gd name="T48" fmla="*/ 2452 w 206"/>
                <a:gd name="T49" fmla="*/ 35138 h 154"/>
                <a:gd name="T50" fmla="*/ 2169 w 206"/>
                <a:gd name="T51" fmla="*/ 33604 h 154"/>
                <a:gd name="T52" fmla="*/ 1850 w 206"/>
                <a:gd name="T53" fmla="*/ 32304 h 154"/>
                <a:gd name="T54" fmla="*/ 1533 w 206"/>
                <a:gd name="T55" fmla="*/ 29619 h 154"/>
                <a:gd name="T56" fmla="*/ 1319 w 206"/>
                <a:gd name="T57" fmla="*/ 34322 h 154"/>
                <a:gd name="T58" fmla="*/ 1319 w 206"/>
                <a:gd name="T59" fmla="*/ 38484 h 154"/>
                <a:gd name="T60" fmla="*/ 1066 w 206"/>
                <a:gd name="T61" fmla="*/ 37577 h 154"/>
                <a:gd name="T62" fmla="*/ 850 w 206"/>
                <a:gd name="T63" fmla="*/ 37577 h 154"/>
                <a:gd name="T64" fmla="*/ 639 w 206"/>
                <a:gd name="T65" fmla="*/ 39198 h 154"/>
                <a:gd name="T66" fmla="*/ 569 w 206"/>
                <a:gd name="T67" fmla="*/ 44734 h 154"/>
                <a:gd name="T68" fmla="*/ 459 w 206"/>
                <a:gd name="T69" fmla="*/ 39856 h 154"/>
                <a:gd name="T70" fmla="*/ 328 w 206"/>
                <a:gd name="T71" fmla="*/ 36543 h 154"/>
                <a:gd name="T72" fmla="*/ 135 w 206"/>
                <a:gd name="T73" fmla="*/ 33172 h 154"/>
                <a:gd name="T74" fmla="*/ 0 w 206"/>
                <a:gd name="T75" fmla="*/ 26183 h 154"/>
                <a:gd name="T76" fmla="*/ 189 w 206"/>
                <a:gd name="T77" fmla="*/ 21353 h 154"/>
                <a:gd name="T78" fmla="*/ 328 w 206"/>
                <a:gd name="T79" fmla="*/ 17201 h 154"/>
                <a:gd name="T80" fmla="*/ 614 w 206"/>
                <a:gd name="T81" fmla="*/ 16077 h 154"/>
                <a:gd name="T82" fmla="*/ 709 w 206"/>
                <a:gd name="T83" fmla="*/ 16493 h 154"/>
                <a:gd name="T84" fmla="*/ 850 w 206"/>
                <a:gd name="T85" fmla="*/ 16077 h 154"/>
                <a:gd name="T86" fmla="*/ 1319 w 206"/>
                <a:gd name="T87" fmla="*/ 14503 h 154"/>
                <a:gd name="T88" fmla="*/ 1473 w 206"/>
                <a:gd name="T89" fmla="*/ 12412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6"/>
                <a:gd name="T136" fmla="*/ 0 h 154"/>
                <a:gd name="T137" fmla="*/ 206 w 206"/>
                <a:gd name="T138" fmla="*/ 154 h 1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6" h="154">
                  <a:moveTo>
                    <a:pt x="74" y="43"/>
                  </a:moveTo>
                  <a:lnTo>
                    <a:pt x="71" y="36"/>
                  </a:lnTo>
                  <a:lnTo>
                    <a:pt x="92" y="31"/>
                  </a:lnTo>
                  <a:lnTo>
                    <a:pt x="104" y="17"/>
                  </a:lnTo>
                  <a:lnTo>
                    <a:pt x="116" y="3"/>
                  </a:lnTo>
                  <a:lnTo>
                    <a:pt x="133" y="0"/>
                  </a:lnTo>
                  <a:lnTo>
                    <a:pt x="137" y="12"/>
                  </a:lnTo>
                  <a:lnTo>
                    <a:pt x="147" y="22"/>
                  </a:lnTo>
                  <a:lnTo>
                    <a:pt x="142" y="38"/>
                  </a:lnTo>
                  <a:lnTo>
                    <a:pt x="154" y="43"/>
                  </a:lnTo>
                  <a:lnTo>
                    <a:pt x="156" y="48"/>
                  </a:lnTo>
                  <a:lnTo>
                    <a:pt x="170" y="57"/>
                  </a:lnTo>
                  <a:lnTo>
                    <a:pt x="173" y="64"/>
                  </a:lnTo>
                  <a:lnTo>
                    <a:pt x="189" y="78"/>
                  </a:lnTo>
                  <a:lnTo>
                    <a:pt x="194" y="88"/>
                  </a:lnTo>
                  <a:lnTo>
                    <a:pt x="204" y="100"/>
                  </a:lnTo>
                  <a:lnTo>
                    <a:pt x="206" y="104"/>
                  </a:lnTo>
                  <a:lnTo>
                    <a:pt x="197" y="102"/>
                  </a:lnTo>
                  <a:lnTo>
                    <a:pt x="185" y="102"/>
                  </a:lnTo>
                  <a:lnTo>
                    <a:pt x="173" y="100"/>
                  </a:lnTo>
                  <a:lnTo>
                    <a:pt x="166" y="107"/>
                  </a:lnTo>
                  <a:lnTo>
                    <a:pt x="156" y="107"/>
                  </a:lnTo>
                  <a:lnTo>
                    <a:pt x="140" y="111"/>
                  </a:lnTo>
                  <a:lnTo>
                    <a:pt x="133" y="109"/>
                  </a:lnTo>
                  <a:lnTo>
                    <a:pt x="126" y="121"/>
                  </a:lnTo>
                  <a:lnTo>
                    <a:pt x="111" y="116"/>
                  </a:lnTo>
                  <a:lnTo>
                    <a:pt x="95" y="111"/>
                  </a:lnTo>
                  <a:lnTo>
                    <a:pt x="78" y="102"/>
                  </a:lnTo>
                  <a:lnTo>
                    <a:pt x="66" y="118"/>
                  </a:lnTo>
                  <a:lnTo>
                    <a:pt x="66" y="133"/>
                  </a:lnTo>
                  <a:lnTo>
                    <a:pt x="55" y="130"/>
                  </a:lnTo>
                  <a:lnTo>
                    <a:pt x="43" y="130"/>
                  </a:lnTo>
                  <a:lnTo>
                    <a:pt x="33" y="135"/>
                  </a:lnTo>
                  <a:lnTo>
                    <a:pt x="29" y="154"/>
                  </a:lnTo>
                  <a:lnTo>
                    <a:pt x="24" y="137"/>
                  </a:lnTo>
                  <a:lnTo>
                    <a:pt x="17" y="126"/>
                  </a:lnTo>
                  <a:lnTo>
                    <a:pt x="7" y="114"/>
                  </a:lnTo>
                  <a:lnTo>
                    <a:pt x="0" y="90"/>
                  </a:lnTo>
                  <a:lnTo>
                    <a:pt x="10" y="74"/>
                  </a:lnTo>
                  <a:lnTo>
                    <a:pt x="17" y="59"/>
                  </a:lnTo>
                  <a:lnTo>
                    <a:pt x="31" y="55"/>
                  </a:lnTo>
                  <a:lnTo>
                    <a:pt x="36" y="57"/>
                  </a:lnTo>
                  <a:lnTo>
                    <a:pt x="43" y="55"/>
                  </a:lnTo>
                  <a:lnTo>
                    <a:pt x="66" y="50"/>
                  </a:lnTo>
                  <a:lnTo>
                    <a:pt x="74" y="43"/>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46" name="Freeform 3960"/>
            <p:cNvSpPr>
              <a:spLocks/>
            </p:cNvSpPr>
            <p:nvPr/>
          </p:nvSpPr>
          <p:spPr bwMode="auto">
            <a:xfrm>
              <a:off x="2223" y="2343"/>
              <a:ext cx="48" cy="15"/>
            </a:xfrm>
            <a:custGeom>
              <a:avLst/>
              <a:gdLst>
                <a:gd name="T0" fmla="*/ 2 w 44"/>
                <a:gd name="T1" fmla="*/ 2170 h 12"/>
                <a:gd name="T2" fmla="*/ 0 w 44"/>
                <a:gd name="T3" fmla="*/ 5250 h 12"/>
                <a:gd name="T4" fmla="*/ 106 w 44"/>
                <a:gd name="T5" fmla="*/ 3154 h 12"/>
                <a:gd name="T6" fmla="*/ 235 w 44"/>
                <a:gd name="T7" fmla="*/ 2170 h 12"/>
                <a:gd name="T8" fmla="*/ 458 w 44"/>
                <a:gd name="T9" fmla="*/ 3154 h 12"/>
                <a:gd name="T10" fmla="*/ 441 w 44"/>
                <a:gd name="T11" fmla="*/ 2170 h 12"/>
                <a:gd name="T12" fmla="*/ 215 w 44"/>
                <a:gd name="T13" fmla="*/ 0 h 12"/>
                <a:gd name="T14" fmla="*/ 215 w 44"/>
                <a:gd name="T15" fmla="*/ 2170 h 12"/>
                <a:gd name="T16" fmla="*/ 4 w 44"/>
                <a:gd name="T17" fmla="*/ 2170 h 12"/>
                <a:gd name="T18" fmla="*/ 4 w 44"/>
                <a:gd name="T19" fmla="*/ 2170 h 12"/>
                <a:gd name="T20" fmla="*/ 192 w 44"/>
                <a:gd name="T21" fmla="*/ 2170 h 12"/>
                <a:gd name="T22" fmla="*/ 89 w 44"/>
                <a:gd name="T23" fmla="*/ 4239 h 12"/>
                <a:gd name="T24" fmla="*/ 2 w 44"/>
                <a:gd name="T25" fmla="*/ 217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12"/>
                <a:gd name="T41" fmla="*/ 44 w 44"/>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12">
                  <a:moveTo>
                    <a:pt x="2" y="5"/>
                  </a:moveTo>
                  <a:lnTo>
                    <a:pt x="0" y="12"/>
                  </a:lnTo>
                  <a:lnTo>
                    <a:pt x="11" y="7"/>
                  </a:lnTo>
                  <a:lnTo>
                    <a:pt x="23" y="5"/>
                  </a:lnTo>
                  <a:lnTo>
                    <a:pt x="44" y="7"/>
                  </a:lnTo>
                  <a:lnTo>
                    <a:pt x="42" y="5"/>
                  </a:lnTo>
                  <a:lnTo>
                    <a:pt x="21" y="0"/>
                  </a:lnTo>
                  <a:lnTo>
                    <a:pt x="21" y="5"/>
                  </a:lnTo>
                  <a:lnTo>
                    <a:pt x="4" y="5"/>
                  </a:lnTo>
                  <a:lnTo>
                    <a:pt x="18" y="5"/>
                  </a:lnTo>
                  <a:lnTo>
                    <a:pt x="9" y="10"/>
                  </a:lnTo>
                  <a:lnTo>
                    <a:pt x="2" y="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47" name="Freeform 3961"/>
            <p:cNvSpPr>
              <a:spLocks/>
            </p:cNvSpPr>
            <p:nvPr/>
          </p:nvSpPr>
          <p:spPr bwMode="auto">
            <a:xfrm>
              <a:off x="2459" y="2403"/>
              <a:ext cx="77" cy="139"/>
            </a:xfrm>
            <a:custGeom>
              <a:avLst/>
              <a:gdLst>
                <a:gd name="T0" fmla="*/ 1178 w 69"/>
                <a:gd name="T1" fmla="*/ 25609 h 113"/>
                <a:gd name="T2" fmla="*/ 954 w 69"/>
                <a:gd name="T3" fmla="*/ 26601 h 113"/>
                <a:gd name="T4" fmla="*/ 720 w 69"/>
                <a:gd name="T5" fmla="*/ 27798 h 113"/>
                <a:gd name="T6" fmla="*/ 494 w 69"/>
                <a:gd name="T7" fmla="*/ 28955 h 113"/>
                <a:gd name="T8" fmla="*/ 319 w 69"/>
                <a:gd name="T9" fmla="*/ 30163 h 113"/>
                <a:gd name="T10" fmla="*/ 0 w 69"/>
                <a:gd name="T11" fmla="*/ 28955 h 113"/>
                <a:gd name="T12" fmla="*/ 107 w 69"/>
                <a:gd name="T13" fmla="*/ 27798 h 113"/>
                <a:gd name="T14" fmla="*/ 3 w 69"/>
                <a:gd name="T15" fmla="*/ 23800 h 113"/>
                <a:gd name="T16" fmla="*/ 0 w 69"/>
                <a:gd name="T17" fmla="*/ 20819 h 113"/>
                <a:gd name="T18" fmla="*/ 107 w 69"/>
                <a:gd name="T19" fmla="*/ 16877 h 113"/>
                <a:gd name="T20" fmla="*/ 229 w 69"/>
                <a:gd name="T21" fmla="*/ 13941 h 113"/>
                <a:gd name="T22" fmla="*/ 148 w 69"/>
                <a:gd name="T23" fmla="*/ 7490 h 113"/>
                <a:gd name="T24" fmla="*/ 148 w 69"/>
                <a:gd name="T25" fmla="*/ 4444 h 113"/>
                <a:gd name="T26" fmla="*/ 107 w 69"/>
                <a:gd name="T27" fmla="*/ 2 h 113"/>
                <a:gd name="T28" fmla="*/ 458 w 69"/>
                <a:gd name="T29" fmla="*/ 2 h 113"/>
                <a:gd name="T30" fmla="*/ 848 w 69"/>
                <a:gd name="T31" fmla="*/ 0 h 113"/>
                <a:gd name="T32" fmla="*/ 946 w 69"/>
                <a:gd name="T33" fmla="*/ 0 h 113"/>
                <a:gd name="T34" fmla="*/ 954 w 69"/>
                <a:gd name="T35" fmla="*/ 1091 h 113"/>
                <a:gd name="T36" fmla="*/ 1100 w 69"/>
                <a:gd name="T37" fmla="*/ 5720 h 113"/>
                <a:gd name="T38" fmla="*/ 1100 w 69"/>
                <a:gd name="T39" fmla="*/ 7490 h 113"/>
                <a:gd name="T40" fmla="*/ 1100 w 69"/>
                <a:gd name="T41" fmla="*/ 11333 h 113"/>
                <a:gd name="T42" fmla="*/ 1178 w 69"/>
                <a:gd name="T43" fmla="*/ 14441 h 113"/>
                <a:gd name="T44" fmla="*/ 1178 w 69"/>
                <a:gd name="T45" fmla="*/ 17764 h 113"/>
                <a:gd name="T46" fmla="*/ 1178 w 69"/>
                <a:gd name="T47" fmla="*/ 21384 h 113"/>
                <a:gd name="T48" fmla="*/ 1326 w 69"/>
                <a:gd name="T49" fmla="*/ 23800 h 113"/>
                <a:gd name="T50" fmla="*/ 1178 w 69"/>
                <a:gd name="T51" fmla="*/ 25277 h 113"/>
                <a:gd name="T52" fmla="*/ 1059 w 69"/>
                <a:gd name="T53" fmla="*/ 23800 h 113"/>
                <a:gd name="T54" fmla="*/ 1178 w 69"/>
                <a:gd name="T55" fmla="*/ 25609 h 1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9"/>
                <a:gd name="T85" fmla="*/ 0 h 113"/>
                <a:gd name="T86" fmla="*/ 69 w 69"/>
                <a:gd name="T87" fmla="*/ 113 h 11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9" h="113">
                  <a:moveTo>
                    <a:pt x="60" y="96"/>
                  </a:moveTo>
                  <a:lnTo>
                    <a:pt x="50" y="99"/>
                  </a:lnTo>
                  <a:lnTo>
                    <a:pt x="38" y="104"/>
                  </a:lnTo>
                  <a:lnTo>
                    <a:pt x="26" y="108"/>
                  </a:lnTo>
                  <a:lnTo>
                    <a:pt x="17" y="113"/>
                  </a:lnTo>
                  <a:lnTo>
                    <a:pt x="0" y="108"/>
                  </a:lnTo>
                  <a:lnTo>
                    <a:pt x="5" y="104"/>
                  </a:lnTo>
                  <a:lnTo>
                    <a:pt x="3" y="89"/>
                  </a:lnTo>
                  <a:lnTo>
                    <a:pt x="0" y="78"/>
                  </a:lnTo>
                  <a:lnTo>
                    <a:pt x="5" y="63"/>
                  </a:lnTo>
                  <a:lnTo>
                    <a:pt x="12" y="52"/>
                  </a:lnTo>
                  <a:lnTo>
                    <a:pt x="8" y="28"/>
                  </a:lnTo>
                  <a:lnTo>
                    <a:pt x="8" y="16"/>
                  </a:lnTo>
                  <a:lnTo>
                    <a:pt x="5" y="2"/>
                  </a:lnTo>
                  <a:lnTo>
                    <a:pt x="24" y="2"/>
                  </a:lnTo>
                  <a:lnTo>
                    <a:pt x="43" y="0"/>
                  </a:lnTo>
                  <a:lnTo>
                    <a:pt x="48" y="0"/>
                  </a:lnTo>
                  <a:lnTo>
                    <a:pt x="50" y="4"/>
                  </a:lnTo>
                  <a:lnTo>
                    <a:pt x="57" y="21"/>
                  </a:lnTo>
                  <a:lnTo>
                    <a:pt x="57" y="28"/>
                  </a:lnTo>
                  <a:lnTo>
                    <a:pt x="57" y="42"/>
                  </a:lnTo>
                  <a:lnTo>
                    <a:pt x="60" y="54"/>
                  </a:lnTo>
                  <a:lnTo>
                    <a:pt x="60" y="66"/>
                  </a:lnTo>
                  <a:lnTo>
                    <a:pt x="60" y="80"/>
                  </a:lnTo>
                  <a:lnTo>
                    <a:pt x="69" y="89"/>
                  </a:lnTo>
                  <a:lnTo>
                    <a:pt x="60" y="94"/>
                  </a:lnTo>
                  <a:lnTo>
                    <a:pt x="55" y="89"/>
                  </a:lnTo>
                  <a:lnTo>
                    <a:pt x="60" y="96"/>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48" name="Freeform 3962"/>
            <p:cNvSpPr>
              <a:spLocks/>
            </p:cNvSpPr>
            <p:nvPr/>
          </p:nvSpPr>
          <p:spPr bwMode="auto">
            <a:xfrm>
              <a:off x="2252" y="2366"/>
              <a:ext cx="128" cy="120"/>
            </a:xfrm>
            <a:custGeom>
              <a:avLst/>
              <a:gdLst>
                <a:gd name="T0" fmla="*/ 1877 w 115"/>
                <a:gd name="T1" fmla="*/ 7707 h 97"/>
                <a:gd name="T2" fmla="*/ 1821 w 115"/>
                <a:gd name="T3" fmla="*/ 9141 h 97"/>
                <a:gd name="T4" fmla="*/ 1877 w 115"/>
                <a:gd name="T5" fmla="*/ 9141 h 97"/>
                <a:gd name="T6" fmla="*/ 2015 w 115"/>
                <a:gd name="T7" fmla="*/ 13989 h 97"/>
                <a:gd name="T8" fmla="*/ 1952 w 115"/>
                <a:gd name="T9" fmla="*/ 18254 h 97"/>
                <a:gd name="T10" fmla="*/ 2040 w 115"/>
                <a:gd name="T11" fmla="*/ 19520 h 97"/>
                <a:gd name="T12" fmla="*/ 2040 w 115"/>
                <a:gd name="T13" fmla="*/ 20724 h 97"/>
                <a:gd name="T14" fmla="*/ 2067 w 115"/>
                <a:gd name="T15" fmla="*/ 22332 h 97"/>
                <a:gd name="T16" fmla="*/ 2040 w 115"/>
                <a:gd name="T17" fmla="*/ 23732 h 97"/>
                <a:gd name="T18" fmla="*/ 1952 w 115"/>
                <a:gd name="T19" fmla="*/ 24281 h 97"/>
                <a:gd name="T20" fmla="*/ 1952 w 115"/>
                <a:gd name="T21" fmla="*/ 26485 h 97"/>
                <a:gd name="T22" fmla="*/ 1877 w 115"/>
                <a:gd name="T23" fmla="*/ 28721 h 97"/>
                <a:gd name="T24" fmla="*/ 1877 w 115"/>
                <a:gd name="T25" fmla="*/ 28721 h 97"/>
                <a:gd name="T26" fmla="*/ 1771 w 115"/>
                <a:gd name="T27" fmla="*/ 28721 h 97"/>
                <a:gd name="T28" fmla="*/ 1664 w 115"/>
                <a:gd name="T29" fmla="*/ 30130 h 97"/>
                <a:gd name="T30" fmla="*/ 1591 w 115"/>
                <a:gd name="T31" fmla="*/ 29874 h 97"/>
                <a:gd name="T32" fmla="*/ 1535 w 115"/>
                <a:gd name="T33" fmla="*/ 23732 h 97"/>
                <a:gd name="T34" fmla="*/ 1343 w 115"/>
                <a:gd name="T35" fmla="*/ 23732 h 97"/>
                <a:gd name="T36" fmla="*/ 1239 w 115"/>
                <a:gd name="T37" fmla="*/ 24281 h 97"/>
                <a:gd name="T38" fmla="*/ 1273 w 115"/>
                <a:gd name="T39" fmla="*/ 20149 h 97"/>
                <a:gd name="T40" fmla="*/ 1113 w 115"/>
                <a:gd name="T41" fmla="*/ 14626 h 97"/>
                <a:gd name="T42" fmla="*/ 737 w 115"/>
                <a:gd name="T43" fmla="*/ 17266 h 97"/>
                <a:gd name="T44" fmla="*/ 500 w 115"/>
                <a:gd name="T45" fmla="*/ 20724 h 97"/>
                <a:gd name="T46" fmla="*/ 481 w 115"/>
                <a:gd name="T47" fmla="*/ 18254 h 97"/>
                <a:gd name="T48" fmla="*/ 388 w 115"/>
                <a:gd name="T49" fmla="*/ 18052 h 97"/>
                <a:gd name="T50" fmla="*/ 388 w 115"/>
                <a:gd name="T51" fmla="*/ 16287 h 97"/>
                <a:gd name="T52" fmla="*/ 255 w 115"/>
                <a:gd name="T53" fmla="*/ 14626 h 97"/>
                <a:gd name="T54" fmla="*/ 120 w 115"/>
                <a:gd name="T55" fmla="*/ 11823 h 97"/>
                <a:gd name="T56" fmla="*/ 120 w 115"/>
                <a:gd name="T57" fmla="*/ 11308 h 97"/>
                <a:gd name="T58" fmla="*/ 120 w 115"/>
                <a:gd name="T59" fmla="*/ 11308 h 97"/>
                <a:gd name="T60" fmla="*/ 4 w 115"/>
                <a:gd name="T61" fmla="*/ 9557 h 97"/>
                <a:gd name="T62" fmla="*/ 0 w 115"/>
                <a:gd name="T63" fmla="*/ 10366 h 97"/>
                <a:gd name="T64" fmla="*/ 2 w 115"/>
                <a:gd name="T65" fmla="*/ 10366 h 97"/>
                <a:gd name="T66" fmla="*/ 4 w 115"/>
                <a:gd name="T67" fmla="*/ 7707 h 97"/>
                <a:gd name="T68" fmla="*/ 316 w 115"/>
                <a:gd name="T69" fmla="*/ 6230 h 97"/>
                <a:gd name="T70" fmla="*/ 316 w 115"/>
                <a:gd name="T71" fmla="*/ 3291 h 97"/>
                <a:gd name="T72" fmla="*/ 388 w 115"/>
                <a:gd name="T73" fmla="*/ 0 h 97"/>
                <a:gd name="T74" fmla="*/ 620 w 115"/>
                <a:gd name="T75" fmla="*/ 1480 h 97"/>
                <a:gd name="T76" fmla="*/ 1016 w 115"/>
                <a:gd name="T77" fmla="*/ 1480 h 97"/>
                <a:gd name="T78" fmla="*/ 1016 w 115"/>
                <a:gd name="T79" fmla="*/ 3291 h 97"/>
                <a:gd name="T80" fmla="*/ 1180 w 115"/>
                <a:gd name="T81" fmla="*/ 3291 h 97"/>
                <a:gd name="T82" fmla="*/ 1273 w 115"/>
                <a:gd name="T83" fmla="*/ 4071 h 97"/>
                <a:gd name="T84" fmla="*/ 1429 w 115"/>
                <a:gd name="T85" fmla="*/ 4071 h 97"/>
                <a:gd name="T86" fmla="*/ 1591 w 115"/>
                <a:gd name="T87" fmla="*/ 2265 h 97"/>
                <a:gd name="T88" fmla="*/ 1664 w 115"/>
                <a:gd name="T89" fmla="*/ 1480 h 97"/>
                <a:gd name="T90" fmla="*/ 1754 w 115"/>
                <a:gd name="T91" fmla="*/ 6230 h 97"/>
                <a:gd name="T92" fmla="*/ 1877 w 115"/>
                <a:gd name="T93" fmla="*/ 7707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5"/>
                <a:gd name="T142" fmla="*/ 0 h 97"/>
                <a:gd name="T143" fmla="*/ 115 w 115"/>
                <a:gd name="T144" fmla="*/ 97 h 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5" h="97">
                  <a:moveTo>
                    <a:pt x="104" y="24"/>
                  </a:moveTo>
                  <a:lnTo>
                    <a:pt x="101" y="29"/>
                  </a:lnTo>
                  <a:lnTo>
                    <a:pt x="104" y="29"/>
                  </a:lnTo>
                  <a:lnTo>
                    <a:pt x="111" y="45"/>
                  </a:lnTo>
                  <a:lnTo>
                    <a:pt x="108" y="59"/>
                  </a:lnTo>
                  <a:lnTo>
                    <a:pt x="113" y="62"/>
                  </a:lnTo>
                  <a:lnTo>
                    <a:pt x="113" y="66"/>
                  </a:lnTo>
                  <a:lnTo>
                    <a:pt x="115" y="71"/>
                  </a:lnTo>
                  <a:lnTo>
                    <a:pt x="113" y="76"/>
                  </a:lnTo>
                  <a:lnTo>
                    <a:pt x="108" y="78"/>
                  </a:lnTo>
                  <a:lnTo>
                    <a:pt x="108" y="85"/>
                  </a:lnTo>
                  <a:lnTo>
                    <a:pt x="104" y="92"/>
                  </a:lnTo>
                  <a:lnTo>
                    <a:pt x="99" y="92"/>
                  </a:lnTo>
                  <a:lnTo>
                    <a:pt x="92" y="97"/>
                  </a:lnTo>
                  <a:lnTo>
                    <a:pt x="89" y="95"/>
                  </a:lnTo>
                  <a:lnTo>
                    <a:pt x="85" y="76"/>
                  </a:lnTo>
                  <a:lnTo>
                    <a:pt x="75" y="76"/>
                  </a:lnTo>
                  <a:lnTo>
                    <a:pt x="68" y="78"/>
                  </a:lnTo>
                  <a:lnTo>
                    <a:pt x="71" y="64"/>
                  </a:lnTo>
                  <a:lnTo>
                    <a:pt x="61" y="47"/>
                  </a:lnTo>
                  <a:lnTo>
                    <a:pt x="40" y="55"/>
                  </a:lnTo>
                  <a:lnTo>
                    <a:pt x="28" y="66"/>
                  </a:lnTo>
                  <a:lnTo>
                    <a:pt x="26" y="59"/>
                  </a:lnTo>
                  <a:lnTo>
                    <a:pt x="21" y="57"/>
                  </a:lnTo>
                  <a:lnTo>
                    <a:pt x="21" y="52"/>
                  </a:lnTo>
                  <a:lnTo>
                    <a:pt x="14" y="47"/>
                  </a:lnTo>
                  <a:lnTo>
                    <a:pt x="7" y="38"/>
                  </a:lnTo>
                  <a:lnTo>
                    <a:pt x="7" y="36"/>
                  </a:lnTo>
                  <a:lnTo>
                    <a:pt x="4" y="31"/>
                  </a:lnTo>
                  <a:lnTo>
                    <a:pt x="0" y="33"/>
                  </a:lnTo>
                  <a:lnTo>
                    <a:pt x="2" y="33"/>
                  </a:lnTo>
                  <a:lnTo>
                    <a:pt x="4" y="24"/>
                  </a:lnTo>
                  <a:lnTo>
                    <a:pt x="18" y="19"/>
                  </a:lnTo>
                  <a:lnTo>
                    <a:pt x="18" y="10"/>
                  </a:lnTo>
                  <a:lnTo>
                    <a:pt x="21" y="0"/>
                  </a:lnTo>
                  <a:lnTo>
                    <a:pt x="35" y="5"/>
                  </a:lnTo>
                  <a:lnTo>
                    <a:pt x="56" y="5"/>
                  </a:lnTo>
                  <a:lnTo>
                    <a:pt x="56" y="10"/>
                  </a:lnTo>
                  <a:lnTo>
                    <a:pt x="66" y="10"/>
                  </a:lnTo>
                  <a:lnTo>
                    <a:pt x="71" y="12"/>
                  </a:lnTo>
                  <a:lnTo>
                    <a:pt x="80" y="12"/>
                  </a:lnTo>
                  <a:lnTo>
                    <a:pt x="89" y="7"/>
                  </a:lnTo>
                  <a:lnTo>
                    <a:pt x="92" y="5"/>
                  </a:lnTo>
                  <a:lnTo>
                    <a:pt x="97" y="19"/>
                  </a:lnTo>
                  <a:lnTo>
                    <a:pt x="104" y="24"/>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49" name="Freeform 3963"/>
            <p:cNvSpPr>
              <a:spLocks/>
            </p:cNvSpPr>
            <p:nvPr/>
          </p:nvSpPr>
          <p:spPr bwMode="auto">
            <a:xfrm>
              <a:off x="2223" y="2366"/>
              <a:ext cx="51" cy="42"/>
            </a:xfrm>
            <a:custGeom>
              <a:avLst/>
              <a:gdLst>
                <a:gd name="T0" fmla="*/ 207 w 47"/>
                <a:gd name="T1" fmla="*/ 12846 h 33"/>
                <a:gd name="T2" fmla="*/ 191 w 47"/>
                <a:gd name="T3" fmla="*/ 16349 h 33"/>
                <a:gd name="T4" fmla="*/ 232 w 47"/>
                <a:gd name="T5" fmla="*/ 19632 h 33"/>
                <a:gd name="T6" fmla="*/ 252 w 47"/>
                <a:gd name="T7" fmla="*/ 21588 h 33"/>
                <a:gd name="T8" fmla="*/ 273 w 47"/>
                <a:gd name="T9" fmla="*/ 16349 h 33"/>
                <a:gd name="T10" fmla="*/ 403 w 47"/>
                <a:gd name="T11" fmla="*/ 12846 h 33"/>
                <a:gd name="T12" fmla="*/ 403 w 47"/>
                <a:gd name="T13" fmla="*/ 7284 h 33"/>
                <a:gd name="T14" fmla="*/ 434 w 47"/>
                <a:gd name="T15" fmla="*/ 0 h 33"/>
                <a:gd name="T16" fmla="*/ 315 w 47"/>
                <a:gd name="T17" fmla="*/ 2181 h 33"/>
                <a:gd name="T18" fmla="*/ 191 w 47"/>
                <a:gd name="T19" fmla="*/ 2181 h 33"/>
                <a:gd name="T20" fmla="*/ 0 w 47"/>
                <a:gd name="T21" fmla="*/ 4619 h 33"/>
                <a:gd name="T22" fmla="*/ 81 w 47"/>
                <a:gd name="T23" fmla="*/ 7284 h 33"/>
                <a:gd name="T24" fmla="*/ 69 w 47"/>
                <a:gd name="T25" fmla="*/ 7930 h 33"/>
                <a:gd name="T26" fmla="*/ 122 w 47"/>
                <a:gd name="T27" fmla="*/ 7930 h 33"/>
                <a:gd name="T28" fmla="*/ 95 w 47"/>
                <a:gd name="T29" fmla="*/ 9523 h 33"/>
                <a:gd name="T30" fmla="*/ 207 w 47"/>
                <a:gd name="T31" fmla="*/ 9523 h 33"/>
                <a:gd name="T32" fmla="*/ 252 w 47"/>
                <a:gd name="T33" fmla="*/ 11799 h 33"/>
                <a:gd name="T34" fmla="*/ 168 w 47"/>
                <a:gd name="T35" fmla="*/ 11799 h 33"/>
                <a:gd name="T36" fmla="*/ 207 w 47"/>
                <a:gd name="T37" fmla="*/ 12846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
                <a:gd name="T58" fmla="*/ 0 h 33"/>
                <a:gd name="T59" fmla="*/ 47 w 47"/>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 h="33">
                  <a:moveTo>
                    <a:pt x="23" y="19"/>
                  </a:moveTo>
                  <a:lnTo>
                    <a:pt x="21" y="24"/>
                  </a:lnTo>
                  <a:lnTo>
                    <a:pt x="26" y="29"/>
                  </a:lnTo>
                  <a:lnTo>
                    <a:pt x="28" y="33"/>
                  </a:lnTo>
                  <a:lnTo>
                    <a:pt x="30" y="24"/>
                  </a:lnTo>
                  <a:lnTo>
                    <a:pt x="44" y="19"/>
                  </a:lnTo>
                  <a:lnTo>
                    <a:pt x="44" y="10"/>
                  </a:lnTo>
                  <a:lnTo>
                    <a:pt x="47" y="0"/>
                  </a:lnTo>
                  <a:lnTo>
                    <a:pt x="35" y="3"/>
                  </a:lnTo>
                  <a:lnTo>
                    <a:pt x="21" y="3"/>
                  </a:lnTo>
                  <a:lnTo>
                    <a:pt x="0" y="7"/>
                  </a:lnTo>
                  <a:lnTo>
                    <a:pt x="9" y="10"/>
                  </a:lnTo>
                  <a:lnTo>
                    <a:pt x="7" y="12"/>
                  </a:lnTo>
                  <a:lnTo>
                    <a:pt x="14" y="12"/>
                  </a:lnTo>
                  <a:lnTo>
                    <a:pt x="11" y="14"/>
                  </a:lnTo>
                  <a:lnTo>
                    <a:pt x="23" y="14"/>
                  </a:lnTo>
                  <a:lnTo>
                    <a:pt x="28" y="17"/>
                  </a:lnTo>
                  <a:lnTo>
                    <a:pt x="18" y="17"/>
                  </a:lnTo>
                  <a:lnTo>
                    <a:pt x="23" y="19"/>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50" name="Freeform 3964"/>
            <p:cNvSpPr>
              <a:spLocks/>
            </p:cNvSpPr>
            <p:nvPr/>
          </p:nvSpPr>
          <p:spPr bwMode="auto">
            <a:xfrm>
              <a:off x="2367" y="2411"/>
              <a:ext cx="106" cy="140"/>
            </a:xfrm>
            <a:custGeom>
              <a:avLst/>
              <a:gdLst>
                <a:gd name="T0" fmla="*/ 1372 w 94"/>
                <a:gd name="T1" fmla="*/ 2930 h 113"/>
                <a:gd name="T2" fmla="*/ 1147 w 94"/>
                <a:gd name="T3" fmla="*/ 1244 h 113"/>
                <a:gd name="T4" fmla="*/ 885 w 94"/>
                <a:gd name="T5" fmla="*/ 2365 h 113"/>
                <a:gd name="T6" fmla="*/ 856 w 94"/>
                <a:gd name="T7" fmla="*/ 0 h 113"/>
                <a:gd name="T8" fmla="*/ 753 w 94"/>
                <a:gd name="T9" fmla="*/ 1244 h 113"/>
                <a:gd name="T10" fmla="*/ 530 w 94"/>
                <a:gd name="T11" fmla="*/ 2930 h 113"/>
                <a:gd name="T12" fmla="*/ 290 w 94"/>
                <a:gd name="T13" fmla="*/ 2365 h 113"/>
                <a:gd name="T14" fmla="*/ 179 w 94"/>
                <a:gd name="T15" fmla="*/ 2930 h 113"/>
                <a:gd name="T16" fmla="*/ 125 w 94"/>
                <a:gd name="T17" fmla="*/ 7383 h 113"/>
                <a:gd name="T18" fmla="*/ 228 w 94"/>
                <a:gd name="T19" fmla="*/ 8552 h 113"/>
                <a:gd name="T20" fmla="*/ 228 w 94"/>
                <a:gd name="T21" fmla="*/ 9764 h 113"/>
                <a:gd name="T22" fmla="*/ 290 w 94"/>
                <a:gd name="T23" fmla="*/ 11333 h 113"/>
                <a:gd name="T24" fmla="*/ 228 w 94"/>
                <a:gd name="T25" fmla="*/ 13127 h 113"/>
                <a:gd name="T26" fmla="*/ 125 w 94"/>
                <a:gd name="T27" fmla="*/ 13447 h 113"/>
                <a:gd name="T28" fmla="*/ 125 w 94"/>
                <a:gd name="T29" fmla="*/ 16028 h 113"/>
                <a:gd name="T30" fmla="*/ 0 w 94"/>
                <a:gd name="T31" fmla="*/ 17909 h 113"/>
                <a:gd name="T32" fmla="*/ 0 w 94"/>
                <a:gd name="T33" fmla="*/ 17909 h 113"/>
                <a:gd name="T34" fmla="*/ 0 w 94"/>
                <a:gd name="T35" fmla="*/ 23752 h 113"/>
                <a:gd name="T36" fmla="*/ 0 w 94"/>
                <a:gd name="T37" fmla="*/ 24348 h 113"/>
                <a:gd name="T38" fmla="*/ 228 w 94"/>
                <a:gd name="T39" fmla="*/ 27490 h 113"/>
                <a:gd name="T40" fmla="*/ 416 w 94"/>
                <a:gd name="T41" fmla="*/ 29988 h 113"/>
                <a:gd name="T42" fmla="*/ 369 w 94"/>
                <a:gd name="T43" fmla="*/ 36494 h 113"/>
                <a:gd name="T44" fmla="*/ 856 w 94"/>
                <a:gd name="T45" fmla="*/ 34335 h 113"/>
                <a:gd name="T46" fmla="*/ 1385 w 94"/>
                <a:gd name="T47" fmla="*/ 32242 h 113"/>
                <a:gd name="T48" fmla="*/ 1234 w 94"/>
                <a:gd name="T49" fmla="*/ 32242 h 113"/>
                <a:gd name="T50" fmla="*/ 1760 w 94"/>
                <a:gd name="T51" fmla="*/ 32242 h 113"/>
                <a:gd name="T52" fmla="*/ 1547 w 94"/>
                <a:gd name="T53" fmla="*/ 32242 h 113"/>
                <a:gd name="T54" fmla="*/ 1820 w 94"/>
                <a:gd name="T55" fmla="*/ 31640 h 113"/>
                <a:gd name="T56" fmla="*/ 2052 w 94"/>
                <a:gd name="T57" fmla="*/ 32242 h 113"/>
                <a:gd name="T58" fmla="*/ 2091 w 94"/>
                <a:gd name="T59" fmla="*/ 32800 h 113"/>
                <a:gd name="T60" fmla="*/ 2238 w 94"/>
                <a:gd name="T61" fmla="*/ 31640 h 113"/>
                <a:gd name="T62" fmla="*/ 2180 w 94"/>
                <a:gd name="T63" fmla="*/ 26703 h 113"/>
                <a:gd name="T64" fmla="*/ 2091 w 94"/>
                <a:gd name="T65" fmla="*/ 23005 h 113"/>
                <a:gd name="T66" fmla="*/ 2238 w 94"/>
                <a:gd name="T67" fmla="*/ 17909 h 113"/>
                <a:gd name="T68" fmla="*/ 2403 w 94"/>
                <a:gd name="T69" fmla="*/ 14455 h 113"/>
                <a:gd name="T70" fmla="*/ 2314 w 94"/>
                <a:gd name="T71" fmla="*/ 6903 h 113"/>
                <a:gd name="T72" fmla="*/ 1933 w 94"/>
                <a:gd name="T73" fmla="*/ 4497 h 113"/>
                <a:gd name="T74" fmla="*/ 1562 w 94"/>
                <a:gd name="T75" fmla="*/ 6361 h 113"/>
                <a:gd name="T76" fmla="*/ 1372 w 94"/>
                <a:gd name="T77" fmla="*/ 293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4"/>
                <a:gd name="T118" fmla="*/ 0 h 113"/>
                <a:gd name="T119" fmla="*/ 94 w 94"/>
                <a:gd name="T120" fmla="*/ 113 h 1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4" h="113">
                  <a:moveTo>
                    <a:pt x="52" y="9"/>
                  </a:moveTo>
                  <a:lnTo>
                    <a:pt x="45" y="4"/>
                  </a:lnTo>
                  <a:lnTo>
                    <a:pt x="35" y="7"/>
                  </a:lnTo>
                  <a:lnTo>
                    <a:pt x="33" y="0"/>
                  </a:lnTo>
                  <a:lnTo>
                    <a:pt x="28" y="4"/>
                  </a:lnTo>
                  <a:lnTo>
                    <a:pt x="21" y="9"/>
                  </a:lnTo>
                  <a:lnTo>
                    <a:pt x="11" y="7"/>
                  </a:lnTo>
                  <a:lnTo>
                    <a:pt x="7" y="9"/>
                  </a:lnTo>
                  <a:lnTo>
                    <a:pt x="4" y="23"/>
                  </a:lnTo>
                  <a:lnTo>
                    <a:pt x="9" y="26"/>
                  </a:lnTo>
                  <a:lnTo>
                    <a:pt x="9" y="30"/>
                  </a:lnTo>
                  <a:lnTo>
                    <a:pt x="11" y="35"/>
                  </a:lnTo>
                  <a:lnTo>
                    <a:pt x="9" y="40"/>
                  </a:lnTo>
                  <a:lnTo>
                    <a:pt x="4" y="42"/>
                  </a:lnTo>
                  <a:lnTo>
                    <a:pt x="4" y="49"/>
                  </a:lnTo>
                  <a:lnTo>
                    <a:pt x="0" y="56"/>
                  </a:lnTo>
                  <a:lnTo>
                    <a:pt x="0" y="73"/>
                  </a:lnTo>
                  <a:lnTo>
                    <a:pt x="0" y="75"/>
                  </a:lnTo>
                  <a:lnTo>
                    <a:pt x="9" y="85"/>
                  </a:lnTo>
                  <a:lnTo>
                    <a:pt x="16" y="92"/>
                  </a:lnTo>
                  <a:lnTo>
                    <a:pt x="14" y="113"/>
                  </a:lnTo>
                  <a:lnTo>
                    <a:pt x="33" y="106"/>
                  </a:lnTo>
                  <a:lnTo>
                    <a:pt x="54" y="99"/>
                  </a:lnTo>
                  <a:lnTo>
                    <a:pt x="49" y="99"/>
                  </a:lnTo>
                  <a:lnTo>
                    <a:pt x="68" y="99"/>
                  </a:lnTo>
                  <a:lnTo>
                    <a:pt x="59" y="99"/>
                  </a:lnTo>
                  <a:lnTo>
                    <a:pt x="71" y="97"/>
                  </a:lnTo>
                  <a:lnTo>
                    <a:pt x="80" y="99"/>
                  </a:lnTo>
                  <a:lnTo>
                    <a:pt x="82" y="101"/>
                  </a:lnTo>
                  <a:lnTo>
                    <a:pt x="87" y="97"/>
                  </a:lnTo>
                  <a:lnTo>
                    <a:pt x="85" y="82"/>
                  </a:lnTo>
                  <a:lnTo>
                    <a:pt x="82" y="71"/>
                  </a:lnTo>
                  <a:lnTo>
                    <a:pt x="87" y="56"/>
                  </a:lnTo>
                  <a:lnTo>
                    <a:pt x="94" y="45"/>
                  </a:lnTo>
                  <a:lnTo>
                    <a:pt x="90" y="21"/>
                  </a:lnTo>
                  <a:lnTo>
                    <a:pt x="75" y="14"/>
                  </a:lnTo>
                  <a:lnTo>
                    <a:pt x="61" y="19"/>
                  </a:lnTo>
                  <a:lnTo>
                    <a:pt x="52" y="9"/>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51" name="Freeform 3965"/>
            <p:cNvSpPr>
              <a:spLocks/>
            </p:cNvSpPr>
            <p:nvPr/>
          </p:nvSpPr>
          <p:spPr bwMode="auto">
            <a:xfrm>
              <a:off x="2283" y="2424"/>
              <a:ext cx="53" cy="71"/>
            </a:xfrm>
            <a:custGeom>
              <a:avLst/>
              <a:gdLst>
                <a:gd name="T0" fmla="*/ 1227 w 47"/>
                <a:gd name="T1" fmla="*/ 10899 h 57"/>
                <a:gd name="T2" fmla="*/ 1017 w 47"/>
                <a:gd name="T3" fmla="*/ 15691 h 57"/>
                <a:gd name="T4" fmla="*/ 856 w 47"/>
                <a:gd name="T5" fmla="*/ 18750 h 57"/>
                <a:gd name="T6" fmla="*/ 753 w 47"/>
                <a:gd name="T7" fmla="*/ 21426 h 57"/>
                <a:gd name="T8" fmla="*/ 327 w 47"/>
                <a:gd name="T9" fmla="*/ 18048 h 57"/>
                <a:gd name="T10" fmla="*/ 369 w 47"/>
                <a:gd name="T11" fmla="*/ 16910 h 57"/>
                <a:gd name="T12" fmla="*/ 327 w 47"/>
                <a:gd name="T13" fmla="*/ 16044 h 57"/>
                <a:gd name="T14" fmla="*/ 0 w 47"/>
                <a:gd name="T15" fmla="*/ 11891 h 57"/>
                <a:gd name="T16" fmla="*/ 141 w 47"/>
                <a:gd name="T17" fmla="*/ 10899 h 57"/>
                <a:gd name="T18" fmla="*/ 0 w 47"/>
                <a:gd name="T19" fmla="*/ 8900 h 57"/>
                <a:gd name="T20" fmla="*/ 141 w 47"/>
                <a:gd name="T21" fmla="*/ 8201 h 57"/>
                <a:gd name="T22" fmla="*/ 0 w 47"/>
                <a:gd name="T23" fmla="*/ 7145 h 57"/>
                <a:gd name="T24" fmla="*/ 327 w 47"/>
                <a:gd name="T25" fmla="*/ 2968 h 57"/>
                <a:gd name="T26" fmla="*/ 856 w 47"/>
                <a:gd name="T27" fmla="*/ 0 h 57"/>
                <a:gd name="T28" fmla="*/ 1089 w 47"/>
                <a:gd name="T29" fmla="*/ 6253 h 57"/>
                <a:gd name="T30" fmla="*/ 1017 w 47"/>
                <a:gd name="T31" fmla="*/ 11891 h 57"/>
                <a:gd name="T32" fmla="*/ 1227 w 47"/>
                <a:gd name="T33" fmla="*/ 10899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57"/>
                <a:gd name="T53" fmla="*/ 47 w 47"/>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57">
                  <a:moveTo>
                    <a:pt x="47" y="29"/>
                  </a:moveTo>
                  <a:lnTo>
                    <a:pt x="40" y="41"/>
                  </a:lnTo>
                  <a:lnTo>
                    <a:pt x="33" y="50"/>
                  </a:lnTo>
                  <a:lnTo>
                    <a:pt x="28" y="57"/>
                  </a:lnTo>
                  <a:lnTo>
                    <a:pt x="12" y="48"/>
                  </a:lnTo>
                  <a:lnTo>
                    <a:pt x="14" y="45"/>
                  </a:lnTo>
                  <a:lnTo>
                    <a:pt x="12" y="43"/>
                  </a:lnTo>
                  <a:lnTo>
                    <a:pt x="0" y="31"/>
                  </a:lnTo>
                  <a:lnTo>
                    <a:pt x="5" y="29"/>
                  </a:lnTo>
                  <a:lnTo>
                    <a:pt x="0" y="24"/>
                  </a:lnTo>
                  <a:lnTo>
                    <a:pt x="5" y="22"/>
                  </a:lnTo>
                  <a:lnTo>
                    <a:pt x="0" y="19"/>
                  </a:lnTo>
                  <a:lnTo>
                    <a:pt x="12" y="8"/>
                  </a:lnTo>
                  <a:lnTo>
                    <a:pt x="33" y="0"/>
                  </a:lnTo>
                  <a:lnTo>
                    <a:pt x="43" y="17"/>
                  </a:lnTo>
                  <a:lnTo>
                    <a:pt x="40" y="31"/>
                  </a:lnTo>
                  <a:lnTo>
                    <a:pt x="47" y="2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52" name="Freeform 3966"/>
            <p:cNvSpPr>
              <a:spLocks/>
            </p:cNvSpPr>
            <p:nvPr/>
          </p:nvSpPr>
          <p:spPr bwMode="auto">
            <a:xfrm>
              <a:off x="2513" y="2403"/>
              <a:ext cx="31" cy="110"/>
            </a:xfrm>
            <a:custGeom>
              <a:avLst/>
              <a:gdLst>
                <a:gd name="T0" fmla="*/ 187 w 28"/>
                <a:gd name="T1" fmla="*/ 2 h 89"/>
                <a:gd name="T2" fmla="*/ 0 w 28"/>
                <a:gd name="T3" fmla="*/ 0 h 89"/>
                <a:gd name="T4" fmla="*/ 2 w 28"/>
                <a:gd name="T5" fmla="*/ 1184 h 89"/>
                <a:gd name="T6" fmla="*/ 138 w 28"/>
                <a:gd name="T7" fmla="*/ 6447 h 89"/>
                <a:gd name="T8" fmla="*/ 138 w 28"/>
                <a:gd name="T9" fmla="*/ 8578 h 89"/>
                <a:gd name="T10" fmla="*/ 138 w 28"/>
                <a:gd name="T11" fmla="*/ 12829 h 89"/>
                <a:gd name="T12" fmla="*/ 187 w 28"/>
                <a:gd name="T13" fmla="*/ 16636 h 89"/>
                <a:gd name="T14" fmla="*/ 187 w 28"/>
                <a:gd name="T15" fmla="*/ 20018 h 89"/>
                <a:gd name="T16" fmla="*/ 187 w 28"/>
                <a:gd name="T17" fmla="*/ 24408 h 89"/>
                <a:gd name="T18" fmla="*/ 324 w 28"/>
                <a:gd name="T19" fmla="*/ 27237 h 89"/>
                <a:gd name="T20" fmla="*/ 440 w 28"/>
                <a:gd name="T21" fmla="*/ 26500 h 89"/>
                <a:gd name="T22" fmla="*/ 440 w 28"/>
                <a:gd name="T23" fmla="*/ 22981 h 89"/>
                <a:gd name="T24" fmla="*/ 440 w 28"/>
                <a:gd name="T25" fmla="*/ 18594 h 89"/>
                <a:gd name="T26" fmla="*/ 415 w 28"/>
                <a:gd name="T27" fmla="*/ 14426 h 89"/>
                <a:gd name="T28" fmla="*/ 415 w 28"/>
                <a:gd name="T29" fmla="*/ 10602 h 89"/>
                <a:gd name="T30" fmla="*/ 359 w 28"/>
                <a:gd name="T31" fmla="*/ 5395 h 89"/>
                <a:gd name="T32" fmla="*/ 229 w 28"/>
                <a:gd name="T33" fmla="*/ 2762 h 89"/>
                <a:gd name="T34" fmla="*/ 254 w 28"/>
                <a:gd name="T35" fmla="*/ 2 h 89"/>
                <a:gd name="T36" fmla="*/ 187 w 28"/>
                <a:gd name="T37" fmla="*/ 2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89"/>
                <a:gd name="T59" fmla="*/ 28 w 28"/>
                <a:gd name="T60" fmla="*/ 89 h 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89">
                  <a:moveTo>
                    <a:pt x="12" y="2"/>
                  </a:moveTo>
                  <a:lnTo>
                    <a:pt x="0" y="0"/>
                  </a:lnTo>
                  <a:lnTo>
                    <a:pt x="2" y="4"/>
                  </a:lnTo>
                  <a:lnTo>
                    <a:pt x="9" y="21"/>
                  </a:lnTo>
                  <a:lnTo>
                    <a:pt x="9" y="28"/>
                  </a:lnTo>
                  <a:lnTo>
                    <a:pt x="9" y="42"/>
                  </a:lnTo>
                  <a:lnTo>
                    <a:pt x="12" y="54"/>
                  </a:lnTo>
                  <a:lnTo>
                    <a:pt x="12" y="66"/>
                  </a:lnTo>
                  <a:lnTo>
                    <a:pt x="12" y="80"/>
                  </a:lnTo>
                  <a:lnTo>
                    <a:pt x="21" y="89"/>
                  </a:lnTo>
                  <a:lnTo>
                    <a:pt x="28" y="87"/>
                  </a:lnTo>
                  <a:lnTo>
                    <a:pt x="28" y="75"/>
                  </a:lnTo>
                  <a:lnTo>
                    <a:pt x="28" y="61"/>
                  </a:lnTo>
                  <a:lnTo>
                    <a:pt x="26" y="47"/>
                  </a:lnTo>
                  <a:lnTo>
                    <a:pt x="26" y="35"/>
                  </a:lnTo>
                  <a:lnTo>
                    <a:pt x="23" y="18"/>
                  </a:lnTo>
                  <a:lnTo>
                    <a:pt x="14" y="9"/>
                  </a:lnTo>
                  <a:lnTo>
                    <a:pt x="16" y="2"/>
                  </a:lnTo>
                  <a:lnTo>
                    <a:pt x="12" y="2"/>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53" name="Freeform 3967"/>
            <p:cNvSpPr>
              <a:spLocks/>
            </p:cNvSpPr>
            <p:nvPr/>
          </p:nvSpPr>
          <p:spPr bwMode="auto">
            <a:xfrm>
              <a:off x="2367" y="1831"/>
              <a:ext cx="355" cy="396"/>
            </a:xfrm>
            <a:custGeom>
              <a:avLst/>
              <a:gdLst>
                <a:gd name="T0" fmla="*/ 0 w 317"/>
                <a:gd name="T1" fmla="*/ 56419 h 319"/>
                <a:gd name="T2" fmla="*/ 300 w 317"/>
                <a:gd name="T3" fmla="*/ 62584 h 319"/>
                <a:gd name="T4" fmla="*/ 973 w 317"/>
                <a:gd name="T5" fmla="*/ 69844 h 319"/>
                <a:gd name="T6" fmla="*/ 1531 w 317"/>
                <a:gd name="T7" fmla="*/ 76535 h 319"/>
                <a:gd name="T8" fmla="*/ 1942 w 317"/>
                <a:gd name="T9" fmla="*/ 82599 h 319"/>
                <a:gd name="T10" fmla="*/ 2496 w 317"/>
                <a:gd name="T11" fmla="*/ 87717 h 319"/>
                <a:gd name="T12" fmla="*/ 2954 w 317"/>
                <a:gd name="T13" fmla="*/ 93939 h 319"/>
                <a:gd name="T14" fmla="*/ 3207 w 317"/>
                <a:gd name="T15" fmla="*/ 98822 h 319"/>
                <a:gd name="T16" fmla="*/ 3791 w 317"/>
                <a:gd name="T17" fmla="*/ 104152 h 319"/>
                <a:gd name="T18" fmla="*/ 4226 w 317"/>
                <a:gd name="T19" fmla="*/ 109457 h 319"/>
                <a:gd name="T20" fmla="*/ 4733 w 317"/>
                <a:gd name="T21" fmla="*/ 106961 h 319"/>
                <a:gd name="T22" fmla="*/ 5276 w 317"/>
                <a:gd name="T23" fmla="*/ 98822 h 319"/>
                <a:gd name="T24" fmla="*/ 5962 w 317"/>
                <a:gd name="T25" fmla="*/ 90511 h 319"/>
                <a:gd name="T26" fmla="*/ 6747 w 317"/>
                <a:gd name="T27" fmla="*/ 82599 h 319"/>
                <a:gd name="T28" fmla="*/ 6218 w 317"/>
                <a:gd name="T29" fmla="*/ 76535 h 319"/>
                <a:gd name="T30" fmla="*/ 5852 w 317"/>
                <a:gd name="T31" fmla="*/ 66365 h 319"/>
                <a:gd name="T32" fmla="*/ 6025 w 317"/>
                <a:gd name="T33" fmla="*/ 56419 h 319"/>
                <a:gd name="T34" fmla="*/ 5852 w 317"/>
                <a:gd name="T35" fmla="*/ 42569 h 319"/>
                <a:gd name="T36" fmla="*/ 5792 w 317"/>
                <a:gd name="T37" fmla="*/ 35706 h 319"/>
                <a:gd name="T38" fmla="*/ 5468 w 317"/>
                <a:gd name="T39" fmla="*/ 25155 h 319"/>
                <a:gd name="T40" fmla="*/ 5322 w 317"/>
                <a:gd name="T41" fmla="*/ 14440 h 319"/>
                <a:gd name="T42" fmla="*/ 5468 w 317"/>
                <a:gd name="T43" fmla="*/ 2458 h 319"/>
                <a:gd name="T44" fmla="*/ 5013 w 317"/>
                <a:gd name="T45" fmla="*/ 0 h 319"/>
                <a:gd name="T46" fmla="*/ 4422 w 317"/>
                <a:gd name="T47" fmla="*/ 1285 h 319"/>
                <a:gd name="T48" fmla="*/ 3705 w 317"/>
                <a:gd name="T49" fmla="*/ 1285 h 319"/>
                <a:gd name="T50" fmla="*/ 2846 w 317"/>
                <a:gd name="T51" fmla="*/ 5399 h 319"/>
                <a:gd name="T52" fmla="*/ 2409 w 317"/>
                <a:gd name="T53" fmla="*/ 9611 h 319"/>
                <a:gd name="T54" fmla="*/ 2229 w 317"/>
                <a:gd name="T55" fmla="*/ 12738 h 319"/>
                <a:gd name="T56" fmla="*/ 2245 w 317"/>
                <a:gd name="T57" fmla="*/ 21579 h 319"/>
                <a:gd name="T58" fmla="*/ 2409 w 317"/>
                <a:gd name="T59" fmla="*/ 29472 h 319"/>
                <a:gd name="T60" fmla="*/ 1644 w 317"/>
                <a:gd name="T61" fmla="*/ 32242 h 319"/>
                <a:gd name="T62" fmla="*/ 1417 w 317"/>
                <a:gd name="T63" fmla="*/ 37960 h 319"/>
                <a:gd name="T64" fmla="*/ 901 w 317"/>
                <a:gd name="T65" fmla="*/ 42569 h 319"/>
                <a:gd name="T66" fmla="*/ 336 w 317"/>
                <a:gd name="T67" fmla="*/ 46919 h 3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7"/>
                <a:gd name="T103" fmla="*/ 0 h 319"/>
                <a:gd name="T104" fmla="*/ 317 w 317"/>
                <a:gd name="T105" fmla="*/ 319 h 3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7" h="319">
                  <a:moveTo>
                    <a:pt x="4" y="146"/>
                  </a:moveTo>
                  <a:lnTo>
                    <a:pt x="0" y="165"/>
                  </a:lnTo>
                  <a:lnTo>
                    <a:pt x="0" y="172"/>
                  </a:lnTo>
                  <a:lnTo>
                    <a:pt x="14" y="182"/>
                  </a:lnTo>
                  <a:lnTo>
                    <a:pt x="28" y="193"/>
                  </a:lnTo>
                  <a:lnTo>
                    <a:pt x="45" y="203"/>
                  </a:lnTo>
                  <a:lnTo>
                    <a:pt x="59" y="212"/>
                  </a:lnTo>
                  <a:lnTo>
                    <a:pt x="71" y="222"/>
                  </a:lnTo>
                  <a:lnTo>
                    <a:pt x="82" y="231"/>
                  </a:lnTo>
                  <a:lnTo>
                    <a:pt x="92" y="241"/>
                  </a:lnTo>
                  <a:lnTo>
                    <a:pt x="104" y="248"/>
                  </a:lnTo>
                  <a:lnTo>
                    <a:pt x="116" y="255"/>
                  </a:lnTo>
                  <a:lnTo>
                    <a:pt x="127" y="264"/>
                  </a:lnTo>
                  <a:lnTo>
                    <a:pt x="139" y="274"/>
                  </a:lnTo>
                  <a:lnTo>
                    <a:pt x="151" y="283"/>
                  </a:lnTo>
                  <a:lnTo>
                    <a:pt x="151" y="288"/>
                  </a:lnTo>
                  <a:lnTo>
                    <a:pt x="158" y="295"/>
                  </a:lnTo>
                  <a:lnTo>
                    <a:pt x="179" y="304"/>
                  </a:lnTo>
                  <a:lnTo>
                    <a:pt x="182" y="319"/>
                  </a:lnTo>
                  <a:lnTo>
                    <a:pt x="198" y="319"/>
                  </a:lnTo>
                  <a:lnTo>
                    <a:pt x="210" y="314"/>
                  </a:lnTo>
                  <a:lnTo>
                    <a:pt x="222" y="312"/>
                  </a:lnTo>
                  <a:lnTo>
                    <a:pt x="236" y="300"/>
                  </a:lnTo>
                  <a:lnTo>
                    <a:pt x="248" y="288"/>
                  </a:lnTo>
                  <a:lnTo>
                    <a:pt x="265" y="276"/>
                  </a:lnTo>
                  <a:lnTo>
                    <a:pt x="281" y="264"/>
                  </a:lnTo>
                  <a:lnTo>
                    <a:pt x="300" y="252"/>
                  </a:lnTo>
                  <a:lnTo>
                    <a:pt x="317" y="241"/>
                  </a:lnTo>
                  <a:lnTo>
                    <a:pt x="309" y="226"/>
                  </a:lnTo>
                  <a:lnTo>
                    <a:pt x="293" y="222"/>
                  </a:lnTo>
                  <a:lnTo>
                    <a:pt x="286" y="208"/>
                  </a:lnTo>
                  <a:lnTo>
                    <a:pt x="276" y="193"/>
                  </a:lnTo>
                  <a:lnTo>
                    <a:pt x="283" y="186"/>
                  </a:lnTo>
                  <a:lnTo>
                    <a:pt x="283" y="165"/>
                  </a:lnTo>
                  <a:lnTo>
                    <a:pt x="281" y="146"/>
                  </a:lnTo>
                  <a:lnTo>
                    <a:pt x="276" y="125"/>
                  </a:lnTo>
                  <a:lnTo>
                    <a:pt x="276" y="120"/>
                  </a:lnTo>
                  <a:lnTo>
                    <a:pt x="272" y="104"/>
                  </a:lnTo>
                  <a:lnTo>
                    <a:pt x="269" y="87"/>
                  </a:lnTo>
                  <a:lnTo>
                    <a:pt x="257" y="73"/>
                  </a:lnTo>
                  <a:lnTo>
                    <a:pt x="246" y="56"/>
                  </a:lnTo>
                  <a:lnTo>
                    <a:pt x="250" y="42"/>
                  </a:lnTo>
                  <a:lnTo>
                    <a:pt x="257" y="30"/>
                  </a:lnTo>
                  <a:lnTo>
                    <a:pt x="257" y="7"/>
                  </a:lnTo>
                  <a:lnTo>
                    <a:pt x="260" y="0"/>
                  </a:lnTo>
                  <a:lnTo>
                    <a:pt x="236" y="0"/>
                  </a:lnTo>
                  <a:lnTo>
                    <a:pt x="224" y="0"/>
                  </a:lnTo>
                  <a:lnTo>
                    <a:pt x="208" y="4"/>
                  </a:lnTo>
                  <a:lnTo>
                    <a:pt x="191" y="4"/>
                  </a:lnTo>
                  <a:lnTo>
                    <a:pt x="175" y="4"/>
                  </a:lnTo>
                  <a:lnTo>
                    <a:pt x="153" y="9"/>
                  </a:lnTo>
                  <a:lnTo>
                    <a:pt x="134" y="16"/>
                  </a:lnTo>
                  <a:lnTo>
                    <a:pt x="127" y="18"/>
                  </a:lnTo>
                  <a:lnTo>
                    <a:pt x="113" y="28"/>
                  </a:lnTo>
                  <a:lnTo>
                    <a:pt x="99" y="33"/>
                  </a:lnTo>
                  <a:lnTo>
                    <a:pt x="104" y="37"/>
                  </a:lnTo>
                  <a:lnTo>
                    <a:pt x="106" y="52"/>
                  </a:lnTo>
                  <a:lnTo>
                    <a:pt x="106" y="63"/>
                  </a:lnTo>
                  <a:lnTo>
                    <a:pt x="118" y="78"/>
                  </a:lnTo>
                  <a:lnTo>
                    <a:pt x="113" y="85"/>
                  </a:lnTo>
                  <a:lnTo>
                    <a:pt x="97" y="87"/>
                  </a:lnTo>
                  <a:lnTo>
                    <a:pt x="78" y="94"/>
                  </a:lnTo>
                  <a:lnTo>
                    <a:pt x="78" y="104"/>
                  </a:lnTo>
                  <a:lnTo>
                    <a:pt x="66" y="111"/>
                  </a:lnTo>
                  <a:lnTo>
                    <a:pt x="56" y="120"/>
                  </a:lnTo>
                  <a:lnTo>
                    <a:pt x="42" y="125"/>
                  </a:lnTo>
                  <a:lnTo>
                    <a:pt x="28" y="130"/>
                  </a:lnTo>
                  <a:lnTo>
                    <a:pt x="16" y="137"/>
                  </a:lnTo>
                  <a:lnTo>
                    <a:pt x="4" y="146"/>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54" name="Freeform 3968"/>
            <p:cNvSpPr>
              <a:spLocks/>
            </p:cNvSpPr>
            <p:nvPr/>
          </p:nvSpPr>
          <p:spPr bwMode="auto">
            <a:xfrm>
              <a:off x="2271" y="2010"/>
              <a:ext cx="12" cy="11"/>
            </a:xfrm>
            <a:custGeom>
              <a:avLst/>
              <a:gdLst>
                <a:gd name="T0" fmla="*/ 1331 w 10"/>
                <a:gd name="T1" fmla="*/ 0 h 9"/>
                <a:gd name="T2" fmla="*/ 1331 w 10"/>
                <a:gd name="T3" fmla="*/ 1608 h 9"/>
                <a:gd name="T4" fmla="*/ 0 w 10"/>
                <a:gd name="T5" fmla="*/ 1965 h 9"/>
                <a:gd name="T6" fmla="*/ 1331 w 10"/>
                <a:gd name="T7" fmla="*/ 0 h 9"/>
                <a:gd name="T8" fmla="*/ 0 60000 65536"/>
                <a:gd name="T9" fmla="*/ 0 60000 65536"/>
                <a:gd name="T10" fmla="*/ 0 60000 65536"/>
                <a:gd name="T11" fmla="*/ 0 60000 65536"/>
                <a:gd name="T12" fmla="*/ 0 w 10"/>
                <a:gd name="T13" fmla="*/ 0 h 9"/>
                <a:gd name="T14" fmla="*/ 10 w 10"/>
                <a:gd name="T15" fmla="*/ 9 h 9"/>
              </a:gdLst>
              <a:ahLst/>
              <a:cxnLst>
                <a:cxn ang="T8">
                  <a:pos x="T0" y="T1"/>
                </a:cxn>
                <a:cxn ang="T9">
                  <a:pos x="T2" y="T3"/>
                </a:cxn>
                <a:cxn ang="T10">
                  <a:pos x="T4" y="T5"/>
                </a:cxn>
                <a:cxn ang="T11">
                  <a:pos x="T6" y="T7"/>
                </a:cxn>
              </a:cxnLst>
              <a:rect l="T12" t="T13" r="T14" b="T15"/>
              <a:pathLst>
                <a:path w="10" h="9">
                  <a:moveTo>
                    <a:pt x="10" y="0"/>
                  </a:moveTo>
                  <a:lnTo>
                    <a:pt x="10" y="7"/>
                  </a:lnTo>
                  <a:lnTo>
                    <a:pt x="0" y="9"/>
                  </a:lnTo>
                  <a:lnTo>
                    <a:pt x="1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55" name="Freeform 3969"/>
            <p:cNvSpPr>
              <a:spLocks/>
            </p:cNvSpPr>
            <p:nvPr/>
          </p:nvSpPr>
          <p:spPr bwMode="auto">
            <a:xfrm>
              <a:off x="2232" y="2019"/>
              <a:ext cx="9" cy="9"/>
            </a:xfrm>
            <a:custGeom>
              <a:avLst/>
              <a:gdLst>
                <a:gd name="T0" fmla="*/ 6057 w 7"/>
                <a:gd name="T1" fmla="*/ 0 h 7"/>
                <a:gd name="T2" fmla="*/ 0 w 7"/>
                <a:gd name="T3" fmla="*/ 6057 h 7"/>
                <a:gd name="T4" fmla="*/ 0 w 7"/>
                <a:gd name="T5" fmla="*/ 1992 h 7"/>
                <a:gd name="T6" fmla="*/ 6057 w 7"/>
                <a:gd name="T7" fmla="*/ 0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7" y="0"/>
                  </a:moveTo>
                  <a:lnTo>
                    <a:pt x="0" y="7"/>
                  </a:lnTo>
                  <a:lnTo>
                    <a:pt x="0" y="2"/>
                  </a:lnTo>
                  <a:lnTo>
                    <a:pt x="7"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56" name="Freeform 3970"/>
            <p:cNvSpPr>
              <a:spLocks/>
            </p:cNvSpPr>
            <p:nvPr/>
          </p:nvSpPr>
          <p:spPr bwMode="auto">
            <a:xfrm>
              <a:off x="2245" y="2030"/>
              <a:ext cx="9" cy="4"/>
            </a:xfrm>
            <a:custGeom>
              <a:avLst/>
              <a:gdLst>
                <a:gd name="T0" fmla="*/ 6057 w 7"/>
                <a:gd name="T1" fmla="*/ 0 h 3"/>
                <a:gd name="T2" fmla="*/ 6057 w 7"/>
                <a:gd name="T3" fmla="*/ 6540 h 3"/>
                <a:gd name="T4" fmla="*/ 0 w 7"/>
                <a:gd name="T5" fmla="*/ 0 h 3"/>
                <a:gd name="T6" fmla="*/ 6057 w 7"/>
                <a:gd name="T7" fmla="*/ 0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7" y="0"/>
                  </a:moveTo>
                  <a:lnTo>
                    <a:pt x="7" y="3"/>
                  </a:lnTo>
                  <a:lnTo>
                    <a:pt x="0" y="0"/>
                  </a:lnTo>
                  <a:lnTo>
                    <a:pt x="7"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57" name="Freeform 3971"/>
            <p:cNvSpPr>
              <a:spLocks/>
            </p:cNvSpPr>
            <p:nvPr/>
          </p:nvSpPr>
          <p:spPr bwMode="auto">
            <a:xfrm>
              <a:off x="2283" y="2001"/>
              <a:ext cx="5" cy="3"/>
            </a:xfrm>
            <a:custGeom>
              <a:avLst/>
              <a:gdLst>
                <a:gd name="T0" fmla="*/ 5 w 5"/>
                <a:gd name="T1" fmla="*/ 138254 h 2"/>
                <a:gd name="T2" fmla="*/ 5 w 5"/>
                <a:gd name="T3" fmla="*/ 0 h 2"/>
                <a:gd name="T4" fmla="*/ 0 w 5"/>
                <a:gd name="T5" fmla="*/ 138254 h 2"/>
                <a:gd name="T6" fmla="*/ 5 w 5"/>
                <a:gd name="T7" fmla="*/ 138254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5" y="2"/>
                  </a:moveTo>
                  <a:lnTo>
                    <a:pt x="5" y="0"/>
                  </a:lnTo>
                  <a:lnTo>
                    <a:pt x="0" y="2"/>
                  </a:lnTo>
                  <a:lnTo>
                    <a:pt x="5"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58" name="Freeform 3972"/>
            <p:cNvSpPr>
              <a:spLocks/>
            </p:cNvSpPr>
            <p:nvPr/>
          </p:nvSpPr>
          <p:spPr bwMode="auto">
            <a:xfrm>
              <a:off x="2093" y="2279"/>
              <a:ext cx="4" cy="3"/>
            </a:xfrm>
            <a:custGeom>
              <a:avLst/>
              <a:gdLst>
                <a:gd name="T0" fmla="*/ 4 w 4"/>
                <a:gd name="T1" fmla="*/ 3 h 3"/>
                <a:gd name="T2" fmla="*/ 2 w 4"/>
                <a:gd name="T3" fmla="*/ 3 h 3"/>
                <a:gd name="T4" fmla="*/ 0 w 4"/>
                <a:gd name="T5" fmla="*/ 0 h 3"/>
                <a:gd name="T6" fmla="*/ 4 w 4"/>
                <a:gd name="T7" fmla="*/ 3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3"/>
                  </a:moveTo>
                  <a:lnTo>
                    <a:pt x="2" y="3"/>
                  </a:lnTo>
                  <a:lnTo>
                    <a:pt x="0" y="0"/>
                  </a:lnTo>
                  <a:lnTo>
                    <a:pt x="4" y="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59" name="Freeform 3973"/>
            <p:cNvSpPr>
              <a:spLocks/>
            </p:cNvSpPr>
            <p:nvPr/>
          </p:nvSpPr>
          <p:spPr bwMode="auto">
            <a:xfrm>
              <a:off x="2426" y="1849"/>
              <a:ext cx="1" cy="2"/>
            </a:xfrm>
            <a:custGeom>
              <a:avLst/>
              <a:gdLst>
                <a:gd name="T0" fmla="*/ 0 w 1"/>
                <a:gd name="T1" fmla="*/ 2 h 2"/>
                <a:gd name="T2" fmla="*/ 0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close/>
                </a:path>
              </a:pathLst>
            </a:custGeom>
            <a:solidFill>
              <a:srgbClr val="C0C0C0"/>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60" name="Freeform 3974"/>
            <p:cNvSpPr>
              <a:spLocks/>
            </p:cNvSpPr>
            <p:nvPr/>
          </p:nvSpPr>
          <p:spPr bwMode="auto">
            <a:xfrm>
              <a:off x="2676" y="1914"/>
              <a:ext cx="272" cy="304"/>
            </a:xfrm>
            <a:custGeom>
              <a:avLst/>
              <a:gdLst>
                <a:gd name="T0" fmla="*/ 4307 w 244"/>
                <a:gd name="T1" fmla="*/ 74909 h 246"/>
                <a:gd name="T2" fmla="*/ 4307 w 244"/>
                <a:gd name="T3" fmla="*/ 71788 h 246"/>
                <a:gd name="T4" fmla="*/ 4579 w 244"/>
                <a:gd name="T5" fmla="*/ 71788 h 246"/>
                <a:gd name="T6" fmla="*/ 4579 w 244"/>
                <a:gd name="T7" fmla="*/ 65742 h 246"/>
                <a:gd name="T8" fmla="*/ 4556 w 244"/>
                <a:gd name="T9" fmla="*/ 60802 h 246"/>
                <a:gd name="T10" fmla="*/ 4556 w 244"/>
                <a:gd name="T11" fmla="*/ 55827 h 246"/>
                <a:gd name="T12" fmla="*/ 4556 w 244"/>
                <a:gd name="T13" fmla="*/ 51196 h 246"/>
                <a:gd name="T14" fmla="*/ 4494 w 244"/>
                <a:gd name="T15" fmla="*/ 45915 h 246"/>
                <a:gd name="T16" fmla="*/ 4455 w 244"/>
                <a:gd name="T17" fmla="*/ 40766 h 246"/>
                <a:gd name="T18" fmla="*/ 4455 w 244"/>
                <a:gd name="T19" fmla="*/ 35715 h 246"/>
                <a:gd name="T20" fmla="*/ 4455 w 244"/>
                <a:gd name="T21" fmla="*/ 30066 h 246"/>
                <a:gd name="T22" fmla="*/ 4417 w 244"/>
                <a:gd name="T23" fmla="*/ 24678 h 246"/>
                <a:gd name="T24" fmla="*/ 4363 w 244"/>
                <a:gd name="T25" fmla="*/ 20605 h 246"/>
                <a:gd name="T26" fmla="*/ 4363 w 244"/>
                <a:gd name="T27" fmla="*/ 16584 h 246"/>
                <a:gd name="T28" fmla="*/ 4363 w 244"/>
                <a:gd name="T29" fmla="*/ 12067 h 246"/>
                <a:gd name="T30" fmla="*/ 4417 w 244"/>
                <a:gd name="T31" fmla="*/ 8442 h 246"/>
                <a:gd name="T32" fmla="*/ 4238 w 244"/>
                <a:gd name="T33" fmla="*/ 6831 h 246"/>
                <a:gd name="T34" fmla="*/ 3779 w 244"/>
                <a:gd name="T35" fmla="*/ 4988 h 246"/>
                <a:gd name="T36" fmla="*/ 3733 w 244"/>
                <a:gd name="T37" fmla="*/ 2742 h 246"/>
                <a:gd name="T38" fmla="*/ 3390 w 244"/>
                <a:gd name="T39" fmla="*/ 1176 h 246"/>
                <a:gd name="T40" fmla="*/ 3216 w 244"/>
                <a:gd name="T41" fmla="*/ 3620 h 246"/>
                <a:gd name="T42" fmla="*/ 2974 w 244"/>
                <a:gd name="T43" fmla="*/ 6394 h 246"/>
                <a:gd name="T44" fmla="*/ 2974 w 244"/>
                <a:gd name="T45" fmla="*/ 13773 h 246"/>
                <a:gd name="T46" fmla="*/ 2660 w 244"/>
                <a:gd name="T47" fmla="*/ 15828 h 246"/>
                <a:gd name="T48" fmla="*/ 2361 w 244"/>
                <a:gd name="T49" fmla="*/ 13773 h 246"/>
                <a:gd name="T50" fmla="*/ 2044 w 244"/>
                <a:gd name="T51" fmla="*/ 10432 h 246"/>
                <a:gd name="T52" fmla="*/ 1690 w 244"/>
                <a:gd name="T53" fmla="*/ 10178 h 246"/>
                <a:gd name="T54" fmla="*/ 1582 w 244"/>
                <a:gd name="T55" fmla="*/ 4988 h 246"/>
                <a:gd name="T56" fmla="*/ 1284 w 244"/>
                <a:gd name="T57" fmla="*/ 3620 h 246"/>
                <a:gd name="T58" fmla="*/ 973 w 244"/>
                <a:gd name="T59" fmla="*/ 2219 h 246"/>
                <a:gd name="T60" fmla="*/ 545 w 244"/>
                <a:gd name="T61" fmla="*/ 0 h 246"/>
                <a:gd name="T62" fmla="*/ 545 w 244"/>
                <a:gd name="T63" fmla="*/ 4988 h 246"/>
                <a:gd name="T64" fmla="*/ 353 w 244"/>
                <a:gd name="T65" fmla="*/ 6831 h 246"/>
                <a:gd name="T66" fmla="*/ 130 w 244"/>
                <a:gd name="T67" fmla="*/ 10178 h 246"/>
                <a:gd name="T68" fmla="*/ 130 w 244"/>
                <a:gd name="T69" fmla="*/ 14375 h 246"/>
                <a:gd name="T70" fmla="*/ 0 w 244"/>
                <a:gd name="T71" fmla="*/ 16584 h 246"/>
                <a:gd name="T72" fmla="*/ 0 w 244"/>
                <a:gd name="T73" fmla="*/ 17807 h 246"/>
                <a:gd name="T74" fmla="*/ 105 w 244"/>
                <a:gd name="T75" fmla="*/ 24330 h 246"/>
                <a:gd name="T76" fmla="*/ 130 w 244"/>
                <a:gd name="T77" fmla="*/ 30066 h 246"/>
                <a:gd name="T78" fmla="*/ 130 w 244"/>
                <a:gd name="T79" fmla="*/ 36254 h 246"/>
                <a:gd name="T80" fmla="*/ 0 w 244"/>
                <a:gd name="T81" fmla="*/ 38676 h 246"/>
                <a:gd name="T82" fmla="*/ 181 w 244"/>
                <a:gd name="T83" fmla="*/ 42976 h 246"/>
                <a:gd name="T84" fmla="*/ 317 w 244"/>
                <a:gd name="T85" fmla="*/ 47431 h 246"/>
                <a:gd name="T86" fmla="*/ 620 w 244"/>
                <a:gd name="T87" fmla="*/ 48714 h 246"/>
                <a:gd name="T88" fmla="*/ 770 w 244"/>
                <a:gd name="T89" fmla="*/ 53109 h 246"/>
                <a:gd name="T90" fmla="*/ 1188 w 244"/>
                <a:gd name="T91" fmla="*/ 54173 h 246"/>
                <a:gd name="T92" fmla="*/ 1438 w 244"/>
                <a:gd name="T93" fmla="*/ 57351 h 246"/>
                <a:gd name="T94" fmla="*/ 1645 w 244"/>
                <a:gd name="T95" fmla="*/ 55360 h 246"/>
                <a:gd name="T96" fmla="*/ 1920 w 244"/>
                <a:gd name="T97" fmla="*/ 53109 h 246"/>
                <a:gd name="T98" fmla="*/ 2242 w 244"/>
                <a:gd name="T99" fmla="*/ 55360 h 246"/>
                <a:gd name="T100" fmla="*/ 2532 w 244"/>
                <a:gd name="T101" fmla="*/ 58092 h 246"/>
                <a:gd name="T102" fmla="*/ 2789 w 244"/>
                <a:gd name="T103" fmla="*/ 60802 h 246"/>
                <a:gd name="T104" fmla="*/ 3109 w 244"/>
                <a:gd name="T105" fmla="*/ 63976 h 246"/>
                <a:gd name="T106" fmla="*/ 3430 w 244"/>
                <a:gd name="T107" fmla="*/ 65742 h 246"/>
                <a:gd name="T108" fmla="*/ 3695 w 244"/>
                <a:gd name="T109" fmla="*/ 68989 h 246"/>
                <a:gd name="T110" fmla="*/ 3996 w 244"/>
                <a:gd name="T111" fmla="*/ 71788 h 246"/>
                <a:gd name="T112" fmla="*/ 4307 w 244"/>
                <a:gd name="T113" fmla="*/ 74909 h 2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4"/>
                <a:gd name="T172" fmla="*/ 0 h 246"/>
                <a:gd name="T173" fmla="*/ 244 w 244"/>
                <a:gd name="T174" fmla="*/ 246 h 2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4" h="246">
                  <a:moveTo>
                    <a:pt x="230" y="246"/>
                  </a:moveTo>
                  <a:lnTo>
                    <a:pt x="230" y="236"/>
                  </a:lnTo>
                  <a:lnTo>
                    <a:pt x="244" y="236"/>
                  </a:lnTo>
                  <a:lnTo>
                    <a:pt x="244" y="217"/>
                  </a:lnTo>
                  <a:lnTo>
                    <a:pt x="242" y="201"/>
                  </a:lnTo>
                  <a:lnTo>
                    <a:pt x="242" y="184"/>
                  </a:lnTo>
                  <a:lnTo>
                    <a:pt x="242" y="168"/>
                  </a:lnTo>
                  <a:lnTo>
                    <a:pt x="239" y="151"/>
                  </a:lnTo>
                  <a:lnTo>
                    <a:pt x="237" y="134"/>
                  </a:lnTo>
                  <a:lnTo>
                    <a:pt x="237" y="118"/>
                  </a:lnTo>
                  <a:lnTo>
                    <a:pt x="237" y="99"/>
                  </a:lnTo>
                  <a:lnTo>
                    <a:pt x="235" y="82"/>
                  </a:lnTo>
                  <a:lnTo>
                    <a:pt x="232" y="68"/>
                  </a:lnTo>
                  <a:lnTo>
                    <a:pt x="232" y="54"/>
                  </a:lnTo>
                  <a:lnTo>
                    <a:pt x="232" y="40"/>
                  </a:lnTo>
                  <a:lnTo>
                    <a:pt x="235" y="28"/>
                  </a:lnTo>
                  <a:lnTo>
                    <a:pt x="225" y="23"/>
                  </a:lnTo>
                  <a:lnTo>
                    <a:pt x="201" y="16"/>
                  </a:lnTo>
                  <a:lnTo>
                    <a:pt x="199" y="9"/>
                  </a:lnTo>
                  <a:lnTo>
                    <a:pt x="180" y="4"/>
                  </a:lnTo>
                  <a:lnTo>
                    <a:pt x="171" y="12"/>
                  </a:lnTo>
                  <a:lnTo>
                    <a:pt x="159" y="21"/>
                  </a:lnTo>
                  <a:lnTo>
                    <a:pt x="159" y="45"/>
                  </a:lnTo>
                  <a:lnTo>
                    <a:pt x="142" y="52"/>
                  </a:lnTo>
                  <a:lnTo>
                    <a:pt x="126" y="45"/>
                  </a:lnTo>
                  <a:lnTo>
                    <a:pt x="109" y="35"/>
                  </a:lnTo>
                  <a:lnTo>
                    <a:pt x="90" y="33"/>
                  </a:lnTo>
                  <a:lnTo>
                    <a:pt x="83" y="16"/>
                  </a:lnTo>
                  <a:lnTo>
                    <a:pt x="67" y="12"/>
                  </a:lnTo>
                  <a:lnTo>
                    <a:pt x="52" y="7"/>
                  </a:lnTo>
                  <a:lnTo>
                    <a:pt x="29" y="0"/>
                  </a:lnTo>
                  <a:lnTo>
                    <a:pt x="29" y="16"/>
                  </a:lnTo>
                  <a:lnTo>
                    <a:pt x="19" y="23"/>
                  </a:lnTo>
                  <a:lnTo>
                    <a:pt x="7" y="33"/>
                  </a:lnTo>
                  <a:lnTo>
                    <a:pt x="7" y="47"/>
                  </a:lnTo>
                  <a:lnTo>
                    <a:pt x="0" y="54"/>
                  </a:lnTo>
                  <a:lnTo>
                    <a:pt x="0" y="59"/>
                  </a:lnTo>
                  <a:lnTo>
                    <a:pt x="5" y="80"/>
                  </a:lnTo>
                  <a:lnTo>
                    <a:pt x="7" y="99"/>
                  </a:lnTo>
                  <a:lnTo>
                    <a:pt x="7" y="120"/>
                  </a:lnTo>
                  <a:lnTo>
                    <a:pt x="0" y="127"/>
                  </a:lnTo>
                  <a:lnTo>
                    <a:pt x="10" y="142"/>
                  </a:lnTo>
                  <a:lnTo>
                    <a:pt x="17" y="156"/>
                  </a:lnTo>
                  <a:lnTo>
                    <a:pt x="33" y="160"/>
                  </a:lnTo>
                  <a:lnTo>
                    <a:pt x="41" y="175"/>
                  </a:lnTo>
                  <a:lnTo>
                    <a:pt x="64" y="179"/>
                  </a:lnTo>
                  <a:lnTo>
                    <a:pt x="76" y="189"/>
                  </a:lnTo>
                  <a:lnTo>
                    <a:pt x="88" y="182"/>
                  </a:lnTo>
                  <a:lnTo>
                    <a:pt x="102" y="175"/>
                  </a:lnTo>
                  <a:lnTo>
                    <a:pt x="119" y="182"/>
                  </a:lnTo>
                  <a:lnTo>
                    <a:pt x="135" y="191"/>
                  </a:lnTo>
                  <a:lnTo>
                    <a:pt x="149" y="201"/>
                  </a:lnTo>
                  <a:lnTo>
                    <a:pt x="166" y="210"/>
                  </a:lnTo>
                  <a:lnTo>
                    <a:pt x="183" y="217"/>
                  </a:lnTo>
                  <a:lnTo>
                    <a:pt x="197" y="227"/>
                  </a:lnTo>
                  <a:lnTo>
                    <a:pt x="213" y="236"/>
                  </a:lnTo>
                  <a:lnTo>
                    <a:pt x="230" y="246"/>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61" name="Freeform 3975"/>
            <p:cNvSpPr>
              <a:spLocks/>
            </p:cNvSpPr>
            <p:nvPr/>
          </p:nvSpPr>
          <p:spPr bwMode="auto">
            <a:xfrm>
              <a:off x="2301" y="2094"/>
              <a:ext cx="287" cy="328"/>
            </a:xfrm>
            <a:custGeom>
              <a:avLst/>
              <a:gdLst>
                <a:gd name="T0" fmla="*/ 1016 w 258"/>
                <a:gd name="T1" fmla="*/ 78870 h 265"/>
                <a:gd name="T2" fmla="*/ 1185 w 258"/>
                <a:gd name="T3" fmla="*/ 84133 h 265"/>
                <a:gd name="T4" fmla="*/ 1418 w 258"/>
                <a:gd name="T5" fmla="*/ 84133 h 265"/>
                <a:gd name="T6" fmla="*/ 1653 w 258"/>
                <a:gd name="T7" fmla="*/ 81148 h 265"/>
                <a:gd name="T8" fmla="*/ 1859 w 258"/>
                <a:gd name="T9" fmla="*/ 82562 h 265"/>
                <a:gd name="T10" fmla="*/ 2019 w 258"/>
                <a:gd name="T11" fmla="*/ 73340 h 265"/>
                <a:gd name="T12" fmla="*/ 2245 w 258"/>
                <a:gd name="T13" fmla="*/ 68946 h 265"/>
                <a:gd name="T14" fmla="*/ 2497 w 258"/>
                <a:gd name="T15" fmla="*/ 67631 h 265"/>
                <a:gd name="T16" fmla="*/ 2559 w 258"/>
                <a:gd name="T17" fmla="*/ 64591 h 265"/>
                <a:gd name="T18" fmla="*/ 2819 w 258"/>
                <a:gd name="T19" fmla="*/ 61434 h 265"/>
                <a:gd name="T20" fmla="*/ 3170 w 258"/>
                <a:gd name="T21" fmla="*/ 56328 h 265"/>
                <a:gd name="T22" fmla="*/ 3523 w 258"/>
                <a:gd name="T23" fmla="*/ 57154 h 265"/>
                <a:gd name="T24" fmla="*/ 4098 w 258"/>
                <a:gd name="T25" fmla="*/ 54917 h 265"/>
                <a:gd name="T26" fmla="*/ 4559 w 258"/>
                <a:gd name="T27" fmla="*/ 50527 h 265"/>
                <a:gd name="T28" fmla="*/ 4575 w 258"/>
                <a:gd name="T29" fmla="*/ 41067 h 265"/>
                <a:gd name="T30" fmla="*/ 4575 w 258"/>
                <a:gd name="T31" fmla="*/ 33652 h 265"/>
                <a:gd name="T32" fmla="*/ 4242 w 258"/>
                <a:gd name="T33" fmla="*/ 29352 h 265"/>
                <a:gd name="T34" fmla="*/ 3743 w 258"/>
                <a:gd name="T35" fmla="*/ 24000 h 265"/>
                <a:gd name="T36" fmla="*/ 3523 w 258"/>
                <a:gd name="T37" fmla="*/ 19765 h 265"/>
                <a:gd name="T38" fmla="*/ 3134 w 258"/>
                <a:gd name="T39" fmla="*/ 13709 h 265"/>
                <a:gd name="T40" fmla="*/ 2685 w 258"/>
                <a:gd name="T41" fmla="*/ 9227 h 265"/>
                <a:gd name="T42" fmla="*/ 2303 w 258"/>
                <a:gd name="T43" fmla="*/ 3310 h 265"/>
                <a:gd name="T44" fmla="*/ 1859 w 258"/>
                <a:gd name="T45" fmla="*/ 0 h 265"/>
                <a:gd name="T46" fmla="*/ 1653 w 258"/>
                <a:gd name="T47" fmla="*/ 6277 h 265"/>
                <a:gd name="T48" fmla="*/ 1673 w 258"/>
                <a:gd name="T49" fmla="*/ 18552 h 265"/>
                <a:gd name="T50" fmla="*/ 1754 w 258"/>
                <a:gd name="T51" fmla="*/ 30280 h 265"/>
                <a:gd name="T52" fmla="*/ 1859 w 258"/>
                <a:gd name="T53" fmla="*/ 42795 h 265"/>
                <a:gd name="T54" fmla="*/ 1944 w 258"/>
                <a:gd name="T55" fmla="*/ 49418 h 265"/>
                <a:gd name="T56" fmla="*/ 1653 w 258"/>
                <a:gd name="T57" fmla="*/ 53892 h 265"/>
                <a:gd name="T58" fmla="*/ 1110 w 258"/>
                <a:gd name="T59" fmla="*/ 53892 h 265"/>
                <a:gd name="T60" fmla="*/ 806 w 258"/>
                <a:gd name="T61" fmla="*/ 53892 h 265"/>
                <a:gd name="T62" fmla="*/ 389 w 258"/>
                <a:gd name="T63" fmla="*/ 55657 h 265"/>
                <a:gd name="T64" fmla="*/ 97 w 258"/>
                <a:gd name="T65" fmla="*/ 58473 h 265"/>
                <a:gd name="T66" fmla="*/ 97 w 258"/>
                <a:gd name="T67" fmla="*/ 63721 h 265"/>
                <a:gd name="T68" fmla="*/ 205 w 258"/>
                <a:gd name="T69" fmla="*/ 71130 h 265"/>
                <a:gd name="T70" fmla="*/ 389 w 258"/>
                <a:gd name="T71" fmla="*/ 73096 h 265"/>
                <a:gd name="T72" fmla="*/ 642 w 258"/>
                <a:gd name="T73" fmla="*/ 73340 h 265"/>
                <a:gd name="T74" fmla="*/ 832 w 258"/>
                <a:gd name="T75" fmla="*/ 71130 h 265"/>
                <a:gd name="T76" fmla="*/ 1065 w 258"/>
                <a:gd name="T77" fmla="*/ 77407 h 2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8"/>
                <a:gd name="T118" fmla="*/ 0 h 265"/>
                <a:gd name="T119" fmla="*/ 258 w 258"/>
                <a:gd name="T120" fmla="*/ 265 h 26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8" h="265">
                  <a:moveTo>
                    <a:pt x="60" y="244"/>
                  </a:moveTo>
                  <a:lnTo>
                    <a:pt x="57" y="249"/>
                  </a:lnTo>
                  <a:lnTo>
                    <a:pt x="60" y="249"/>
                  </a:lnTo>
                  <a:lnTo>
                    <a:pt x="67" y="265"/>
                  </a:lnTo>
                  <a:lnTo>
                    <a:pt x="71" y="263"/>
                  </a:lnTo>
                  <a:lnTo>
                    <a:pt x="81" y="265"/>
                  </a:lnTo>
                  <a:lnTo>
                    <a:pt x="88" y="260"/>
                  </a:lnTo>
                  <a:lnTo>
                    <a:pt x="93" y="256"/>
                  </a:lnTo>
                  <a:lnTo>
                    <a:pt x="95" y="263"/>
                  </a:lnTo>
                  <a:lnTo>
                    <a:pt x="105" y="260"/>
                  </a:lnTo>
                  <a:lnTo>
                    <a:pt x="109" y="237"/>
                  </a:lnTo>
                  <a:lnTo>
                    <a:pt x="114" y="232"/>
                  </a:lnTo>
                  <a:lnTo>
                    <a:pt x="123" y="225"/>
                  </a:lnTo>
                  <a:lnTo>
                    <a:pt x="126" y="218"/>
                  </a:lnTo>
                  <a:lnTo>
                    <a:pt x="128" y="208"/>
                  </a:lnTo>
                  <a:lnTo>
                    <a:pt x="140" y="213"/>
                  </a:lnTo>
                  <a:lnTo>
                    <a:pt x="140" y="206"/>
                  </a:lnTo>
                  <a:lnTo>
                    <a:pt x="145" y="204"/>
                  </a:lnTo>
                  <a:lnTo>
                    <a:pt x="152" y="194"/>
                  </a:lnTo>
                  <a:lnTo>
                    <a:pt x="159" y="194"/>
                  </a:lnTo>
                  <a:lnTo>
                    <a:pt x="161" y="187"/>
                  </a:lnTo>
                  <a:lnTo>
                    <a:pt x="180" y="178"/>
                  </a:lnTo>
                  <a:lnTo>
                    <a:pt x="194" y="180"/>
                  </a:lnTo>
                  <a:lnTo>
                    <a:pt x="199" y="180"/>
                  </a:lnTo>
                  <a:lnTo>
                    <a:pt x="213" y="173"/>
                  </a:lnTo>
                  <a:lnTo>
                    <a:pt x="230" y="173"/>
                  </a:lnTo>
                  <a:lnTo>
                    <a:pt x="246" y="173"/>
                  </a:lnTo>
                  <a:lnTo>
                    <a:pt x="256" y="159"/>
                  </a:lnTo>
                  <a:lnTo>
                    <a:pt x="256" y="144"/>
                  </a:lnTo>
                  <a:lnTo>
                    <a:pt x="258" y="130"/>
                  </a:lnTo>
                  <a:lnTo>
                    <a:pt x="258" y="118"/>
                  </a:lnTo>
                  <a:lnTo>
                    <a:pt x="258" y="107"/>
                  </a:lnTo>
                  <a:lnTo>
                    <a:pt x="242" y="107"/>
                  </a:lnTo>
                  <a:lnTo>
                    <a:pt x="239" y="92"/>
                  </a:lnTo>
                  <a:lnTo>
                    <a:pt x="218" y="83"/>
                  </a:lnTo>
                  <a:lnTo>
                    <a:pt x="211" y="76"/>
                  </a:lnTo>
                  <a:lnTo>
                    <a:pt x="211" y="71"/>
                  </a:lnTo>
                  <a:lnTo>
                    <a:pt x="199" y="62"/>
                  </a:lnTo>
                  <a:lnTo>
                    <a:pt x="187" y="52"/>
                  </a:lnTo>
                  <a:lnTo>
                    <a:pt x="176" y="43"/>
                  </a:lnTo>
                  <a:lnTo>
                    <a:pt x="164" y="36"/>
                  </a:lnTo>
                  <a:lnTo>
                    <a:pt x="152" y="29"/>
                  </a:lnTo>
                  <a:lnTo>
                    <a:pt x="142" y="19"/>
                  </a:lnTo>
                  <a:lnTo>
                    <a:pt x="131" y="10"/>
                  </a:lnTo>
                  <a:lnTo>
                    <a:pt x="119" y="0"/>
                  </a:lnTo>
                  <a:lnTo>
                    <a:pt x="105" y="0"/>
                  </a:lnTo>
                  <a:lnTo>
                    <a:pt x="93" y="0"/>
                  </a:lnTo>
                  <a:lnTo>
                    <a:pt x="93" y="19"/>
                  </a:lnTo>
                  <a:lnTo>
                    <a:pt x="95" y="40"/>
                  </a:lnTo>
                  <a:lnTo>
                    <a:pt x="95" y="59"/>
                  </a:lnTo>
                  <a:lnTo>
                    <a:pt x="97" y="76"/>
                  </a:lnTo>
                  <a:lnTo>
                    <a:pt x="100" y="95"/>
                  </a:lnTo>
                  <a:lnTo>
                    <a:pt x="102" y="114"/>
                  </a:lnTo>
                  <a:lnTo>
                    <a:pt x="105" y="135"/>
                  </a:lnTo>
                  <a:lnTo>
                    <a:pt x="105" y="154"/>
                  </a:lnTo>
                  <a:lnTo>
                    <a:pt x="109" y="156"/>
                  </a:lnTo>
                  <a:lnTo>
                    <a:pt x="107" y="170"/>
                  </a:lnTo>
                  <a:lnTo>
                    <a:pt x="93" y="170"/>
                  </a:lnTo>
                  <a:lnTo>
                    <a:pt x="76" y="170"/>
                  </a:lnTo>
                  <a:lnTo>
                    <a:pt x="62" y="170"/>
                  </a:lnTo>
                  <a:lnTo>
                    <a:pt x="45" y="170"/>
                  </a:lnTo>
                  <a:lnTo>
                    <a:pt x="24" y="173"/>
                  </a:lnTo>
                  <a:lnTo>
                    <a:pt x="22" y="175"/>
                  </a:lnTo>
                  <a:lnTo>
                    <a:pt x="12" y="170"/>
                  </a:lnTo>
                  <a:lnTo>
                    <a:pt x="5" y="185"/>
                  </a:lnTo>
                  <a:lnTo>
                    <a:pt x="0" y="185"/>
                  </a:lnTo>
                  <a:lnTo>
                    <a:pt x="5" y="201"/>
                  </a:lnTo>
                  <a:lnTo>
                    <a:pt x="10" y="208"/>
                  </a:lnTo>
                  <a:lnTo>
                    <a:pt x="12" y="225"/>
                  </a:lnTo>
                  <a:lnTo>
                    <a:pt x="12" y="230"/>
                  </a:lnTo>
                  <a:lnTo>
                    <a:pt x="22" y="230"/>
                  </a:lnTo>
                  <a:lnTo>
                    <a:pt x="27" y="232"/>
                  </a:lnTo>
                  <a:lnTo>
                    <a:pt x="36" y="232"/>
                  </a:lnTo>
                  <a:lnTo>
                    <a:pt x="45" y="227"/>
                  </a:lnTo>
                  <a:lnTo>
                    <a:pt x="48" y="225"/>
                  </a:lnTo>
                  <a:lnTo>
                    <a:pt x="53" y="239"/>
                  </a:lnTo>
                  <a:lnTo>
                    <a:pt x="60" y="244"/>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62" name="Freeform 3976"/>
            <p:cNvSpPr>
              <a:spLocks/>
            </p:cNvSpPr>
            <p:nvPr/>
          </p:nvSpPr>
          <p:spPr bwMode="auto">
            <a:xfrm>
              <a:off x="2753" y="1854"/>
              <a:ext cx="3" cy="1"/>
            </a:xfrm>
            <a:custGeom>
              <a:avLst/>
              <a:gdLst>
                <a:gd name="T0" fmla="*/ 138254 w 2"/>
                <a:gd name="T1" fmla="*/ 0 h 1"/>
                <a:gd name="T2" fmla="*/ 138254 w 2"/>
                <a:gd name="T3" fmla="*/ 0 h 1"/>
                <a:gd name="T4" fmla="*/ 0 w 2"/>
                <a:gd name="T5" fmla="*/ 0 h 1"/>
                <a:gd name="T6" fmla="*/ 138254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2" y="0"/>
                  </a:lnTo>
                  <a:lnTo>
                    <a:pt x="0" y="0"/>
                  </a:lnTo>
                  <a:lnTo>
                    <a:pt x="2" y="0"/>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63" name="Freeform 3977"/>
            <p:cNvSpPr>
              <a:spLocks/>
            </p:cNvSpPr>
            <p:nvPr/>
          </p:nvSpPr>
          <p:spPr bwMode="auto">
            <a:xfrm>
              <a:off x="2223" y="2044"/>
              <a:ext cx="209" cy="279"/>
            </a:xfrm>
            <a:custGeom>
              <a:avLst/>
              <a:gdLst>
                <a:gd name="T0" fmla="*/ 126 w 189"/>
                <a:gd name="T1" fmla="*/ 64778 h 225"/>
                <a:gd name="T2" fmla="*/ 4 w 189"/>
                <a:gd name="T3" fmla="*/ 66794 h 225"/>
                <a:gd name="T4" fmla="*/ 126 w 189"/>
                <a:gd name="T5" fmla="*/ 59842 h 225"/>
                <a:gd name="T6" fmla="*/ 154 w 189"/>
                <a:gd name="T7" fmla="*/ 52591 h 225"/>
                <a:gd name="T8" fmla="*/ 126 w 189"/>
                <a:gd name="T9" fmla="*/ 47165 h 225"/>
                <a:gd name="T10" fmla="*/ 126 w 189"/>
                <a:gd name="T11" fmla="*/ 41241 h 225"/>
                <a:gd name="T12" fmla="*/ 0 w 189"/>
                <a:gd name="T13" fmla="*/ 36988 h 225"/>
                <a:gd name="T14" fmla="*/ 0 w 189"/>
                <a:gd name="T15" fmla="*/ 38774 h 225"/>
                <a:gd name="T16" fmla="*/ 0 w 189"/>
                <a:gd name="T17" fmla="*/ 35032 h 225"/>
                <a:gd name="T18" fmla="*/ 248 w 189"/>
                <a:gd name="T19" fmla="*/ 35032 h 225"/>
                <a:gd name="T20" fmla="*/ 452 w 189"/>
                <a:gd name="T21" fmla="*/ 35032 h 225"/>
                <a:gd name="T22" fmla="*/ 720 w 189"/>
                <a:gd name="T23" fmla="*/ 35032 h 225"/>
                <a:gd name="T24" fmla="*/ 929 w 189"/>
                <a:gd name="T25" fmla="*/ 35032 h 225"/>
                <a:gd name="T26" fmla="*/ 929 w 189"/>
                <a:gd name="T27" fmla="*/ 30557 h 225"/>
                <a:gd name="T28" fmla="*/ 944 w 189"/>
                <a:gd name="T29" fmla="*/ 25311 h 225"/>
                <a:gd name="T30" fmla="*/ 1168 w 189"/>
                <a:gd name="T31" fmla="*/ 23283 h 225"/>
                <a:gd name="T32" fmla="*/ 1168 w 189"/>
                <a:gd name="T33" fmla="*/ 15143 h 225"/>
                <a:gd name="T34" fmla="*/ 1198 w 189"/>
                <a:gd name="T35" fmla="*/ 8053 h 225"/>
                <a:gd name="T36" fmla="*/ 1400 w 189"/>
                <a:gd name="T37" fmla="*/ 8053 h 225"/>
                <a:gd name="T38" fmla="*/ 1560 w 189"/>
                <a:gd name="T39" fmla="*/ 8053 h 225"/>
                <a:gd name="T40" fmla="*/ 1791 w 189"/>
                <a:gd name="T41" fmla="*/ 8053 h 225"/>
                <a:gd name="T42" fmla="*/ 1981 w 189"/>
                <a:gd name="T43" fmla="*/ 8053 h 225"/>
                <a:gd name="T44" fmla="*/ 1981 w 189"/>
                <a:gd name="T45" fmla="*/ 0 h 225"/>
                <a:gd name="T46" fmla="*/ 2191 w 189"/>
                <a:gd name="T47" fmla="*/ 3406 h 225"/>
                <a:gd name="T48" fmla="*/ 2405 w 189"/>
                <a:gd name="T49" fmla="*/ 7013 h 225"/>
                <a:gd name="T50" fmla="*/ 2659 w 189"/>
                <a:gd name="T51" fmla="*/ 10060 h 225"/>
                <a:gd name="T52" fmla="*/ 2853 w 189"/>
                <a:gd name="T53" fmla="*/ 13371 h 225"/>
                <a:gd name="T54" fmla="*/ 2659 w 189"/>
                <a:gd name="T55" fmla="*/ 13371 h 225"/>
                <a:gd name="T56" fmla="*/ 2449 w 189"/>
                <a:gd name="T57" fmla="*/ 13371 h 225"/>
                <a:gd name="T58" fmla="*/ 2449 w 189"/>
                <a:gd name="T59" fmla="*/ 19811 h 225"/>
                <a:gd name="T60" fmla="*/ 2485 w 189"/>
                <a:gd name="T61" fmla="*/ 26822 h 225"/>
                <a:gd name="T62" fmla="*/ 2485 w 189"/>
                <a:gd name="T63" fmla="*/ 33259 h 225"/>
                <a:gd name="T64" fmla="*/ 2541 w 189"/>
                <a:gd name="T65" fmla="*/ 38774 h 225"/>
                <a:gd name="T66" fmla="*/ 2561 w 189"/>
                <a:gd name="T67" fmla="*/ 45014 h 225"/>
                <a:gd name="T68" fmla="*/ 2598 w 189"/>
                <a:gd name="T69" fmla="*/ 51464 h 225"/>
                <a:gd name="T70" fmla="*/ 2659 w 189"/>
                <a:gd name="T71" fmla="*/ 58261 h 225"/>
                <a:gd name="T72" fmla="*/ 2659 w 189"/>
                <a:gd name="T73" fmla="*/ 64778 h 225"/>
                <a:gd name="T74" fmla="*/ 2707 w 189"/>
                <a:gd name="T75" fmla="*/ 65213 h 225"/>
                <a:gd name="T76" fmla="*/ 2682 w 189"/>
                <a:gd name="T77" fmla="*/ 69724 h 225"/>
                <a:gd name="T78" fmla="*/ 2449 w 189"/>
                <a:gd name="T79" fmla="*/ 69724 h 225"/>
                <a:gd name="T80" fmla="*/ 2201 w 189"/>
                <a:gd name="T81" fmla="*/ 69724 h 225"/>
                <a:gd name="T82" fmla="*/ 1990 w 189"/>
                <a:gd name="T83" fmla="*/ 69724 h 225"/>
                <a:gd name="T84" fmla="*/ 1725 w 189"/>
                <a:gd name="T85" fmla="*/ 69724 h 225"/>
                <a:gd name="T86" fmla="*/ 1725 w 189"/>
                <a:gd name="T87" fmla="*/ 69724 h 225"/>
                <a:gd name="T88" fmla="*/ 1411 w 189"/>
                <a:gd name="T89" fmla="*/ 70583 h 225"/>
                <a:gd name="T90" fmla="*/ 1400 w 189"/>
                <a:gd name="T91" fmla="*/ 71480 h 225"/>
                <a:gd name="T92" fmla="*/ 1256 w 189"/>
                <a:gd name="T93" fmla="*/ 69724 h 225"/>
                <a:gd name="T94" fmla="*/ 1145 w 189"/>
                <a:gd name="T95" fmla="*/ 74880 h 225"/>
                <a:gd name="T96" fmla="*/ 1044 w 189"/>
                <a:gd name="T97" fmla="*/ 74880 h 225"/>
                <a:gd name="T98" fmla="*/ 885 w 189"/>
                <a:gd name="T99" fmla="*/ 69724 h 225"/>
                <a:gd name="T100" fmla="*/ 720 w 189"/>
                <a:gd name="T101" fmla="*/ 66240 h 225"/>
                <a:gd name="T102" fmla="*/ 500 w 189"/>
                <a:gd name="T103" fmla="*/ 62838 h 225"/>
                <a:gd name="T104" fmla="*/ 311 w 189"/>
                <a:gd name="T105" fmla="*/ 63994 h 225"/>
                <a:gd name="T106" fmla="*/ 126 w 189"/>
                <a:gd name="T107" fmla="*/ 64778 h 2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9"/>
                <a:gd name="T163" fmla="*/ 0 h 225"/>
                <a:gd name="T164" fmla="*/ 189 w 189"/>
                <a:gd name="T165" fmla="*/ 225 h 22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9" h="225">
                  <a:moveTo>
                    <a:pt x="9" y="194"/>
                  </a:moveTo>
                  <a:lnTo>
                    <a:pt x="4" y="201"/>
                  </a:lnTo>
                  <a:lnTo>
                    <a:pt x="9" y="180"/>
                  </a:lnTo>
                  <a:lnTo>
                    <a:pt x="11" y="158"/>
                  </a:lnTo>
                  <a:lnTo>
                    <a:pt x="9" y="142"/>
                  </a:lnTo>
                  <a:lnTo>
                    <a:pt x="9" y="123"/>
                  </a:lnTo>
                  <a:lnTo>
                    <a:pt x="0" y="111"/>
                  </a:lnTo>
                  <a:lnTo>
                    <a:pt x="0" y="116"/>
                  </a:lnTo>
                  <a:lnTo>
                    <a:pt x="0" y="106"/>
                  </a:lnTo>
                  <a:lnTo>
                    <a:pt x="16" y="106"/>
                  </a:lnTo>
                  <a:lnTo>
                    <a:pt x="30" y="106"/>
                  </a:lnTo>
                  <a:lnTo>
                    <a:pt x="47" y="106"/>
                  </a:lnTo>
                  <a:lnTo>
                    <a:pt x="61" y="106"/>
                  </a:lnTo>
                  <a:lnTo>
                    <a:pt x="61" y="92"/>
                  </a:lnTo>
                  <a:lnTo>
                    <a:pt x="63" y="76"/>
                  </a:lnTo>
                  <a:lnTo>
                    <a:pt x="78" y="69"/>
                  </a:lnTo>
                  <a:lnTo>
                    <a:pt x="78" y="45"/>
                  </a:lnTo>
                  <a:lnTo>
                    <a:pt x="80" y="24"/>
                  </a:lnTo>
                  <a:lnTo>
                    <a:pt x="92" y="24"/>
                  </a:lnTo>
                  <a:lnTo>
                    <a:pt x="104" y="24"/>
                  </a:lnTo>
                  <a:lnTo>
                    <a:pt x="118" y="24"/>
                  </a:lnTo>
                  <a:lnTo>
                    <a:pt x="130" y="24"/>
                  </a:lnTo>
                  <a:lnTo>
                    <a:pt x="130" y="0"/>
                  </a:lnTo>
                  <a:lnTo>
                    <a:pt x="144" y="10"/>
                  </a:lnTo>
                  <a:lnTo>
                    <a:pt x="158" y="21"/>
                  </a:lnTo>
                  <a:lnTo>
                    <a:pt x="175" y="31"/>
                  </a:lnTo>
                  <a:lnTo>
                    <a:pt x="189" y="40"/>
                  </a:lnTo>
                  <a:lnTo>
                    <a:pt x="175" y="40"/>
                  </a:lnTo>
                  <a:lnTo>
                    <a:pt x="163" y="40"/>
                  </a:lnTo>
                  <a:lnTo>
                    <a:pt x="163" y="59"/>
                  </a:lnTo>
                  <a:lnTo>
                    <a:pt x="165" y="80"/>
                  </a:lnTo>
                  <a:lnTo>
                    <a:pt x="165" y="99"/>
                  </a:lnTo>
                  <a:lnTo>
                    <a:pt x="167" y="116"/>
                  </a:lnTo>
                  <a:lnTo>
                    <a:pt x="170" y="135"/>
                  </a:lnTo>
                  <a:lnTo>
                    <a:pt x="172" y="154"/>
                  </a:lnTo>
                  <a:lnTo>
                    <a:pt x="175" y="175"/>
                  </a:lnTo>
                  <a:lnTo>
                    <a:pt x="175" y="194"/>
                  </a:lnTo>
                  <a:lnTo>
                    <a:pt x="179" y="196"/>
                  </a:lnTo>
                  <a:lnTo>
                    <a:pt x="177" y="210"/>
                  </a:lnTo>
                  <a:lnTo>
                    <a:pt x="163" y="210"/>
                  </a:lnTo>
                  <a:lnTo>
                    <a:pt x="146" y="210"/>
                  </a:lnTo>
                  <a:lnTo>
                    <a:pt x="132" y="210"/>
                  </a:lnTo>
                  <a:lnTo>
                    <a:pt x="115" y="210"/>
                  </a:lnTo>
                  <a:lnTo>
                    <a:pt x="94" y="213"/>
                  </a:lnTo>
                  <a:lnTo>
                    <a:pt x="92" y="215"/>
                  </a:lnTo>
                  <a:lnTo>
                    <a:pt x="82" y="210"/>
                  </a:lnTo>
                  <a:lnTo>
                    <a:pt x="75" y="225"/>
                  </a:lnTo>
                  <a:lnTo>
                    <a:pt x="70" y="225"/>
                  </a:lnTo>
                  <a:lnTo>
                    <a:pt x="59" y="210"/>
                  </a:lnTo>
                  <a:lnTo>
                    <a:pt x="47" y="199"/>
                  </a:lnTo>
                  <a:lnTo>
                    <a:pt x="33" y="189"/>
                  </a:lnTo>
                  <a:lnTo>
                    <a:pt x="21" y="192"/>
                  </a:lnTo>
                  <a:lnTo>
                    <a:pt x="9" y="194"/>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64" name="Freeform 3978"/>
            <p:cNvSpPr>
              <a:spLocks/>
            </p:cNvSpPr>
            <p:nvPr/>
          </p:nvSpPr>
          <p:spPr bwMode="auto">
            <a:xfrm>
              <a:off x="2291" y="1854"/>
              <a:ext cx="209" cy="182"/>
            </a:xfrm>
            <a:custGeom>
              <a:avLst/>
              <a:gdLst>
                <a:gd name="T0" fmla="*/ 1951 w 187"/>
                <a:gd name="T1" fmla="*/ 11518 h 147"/>
                <a:gd name="T2" fmla="*/ 1594 w 187"/>
                <a:gd name="T3" fmla="*/ 14260 h 147"/>
                <a:gd name="T4" fmla="*/ 1393 w 187"/>
                <a:gd name="T5" fmla="*/ 17513 h 147"/>
                <a:gd name="T6" fmla="*/ 1246 w 187"/>
                <a:gd name="T7" fmla="*/ 21859 h 147"/>
                <a:gd name="T8" fmla="*/ 1079 w 187"/>
                <a:gd name="T9" fmla="*/ 26743 h 147"/>
                <a:gd name="T10" fmla="*/ 1079 w 187"/>
                <a:gd name="T11" fmla="*/ 30938 h 147"/>
                <a:gd name="T12" fmla="*/ 960 w 187"/>
                <a:gd name="T13" fmla="*/ 35886 h 147"/>
                <a:gd name="T14" fmla="*/ 802 w 187"/>
                <a:gd name="T15" fmla="*/ 39181 h 147"/>
                <a:gd name="T16" fmla="*/ 626 w 187"/>
                <a:gd name="T17" fmla="*/ 41486 h 147"/>
                <a:gd name="T18" fmla="*/ 369 w 187"/>
                <a:gd name="T19" fmla="*/ 44584 h 147"/>
                <a:gd name="T20" fmla="*/ 0 w 187"/>
                <a:gd name="T21" fmla="*/ 46915 h 147"/>
                <a:gd name="T22" fmla="*/ 369 w 187"/>
                <a:gd name="T23" fmla="*/ 46915 h 147"/>
                <a:gd name="T24" fmla="*/ 655 w 187"/>
                <a:gd name="T25" fmla="*/ 46915 h 147"/>
                <a:gd name="T26" fmla="*/ 1066 w 187"/>
                <a:gd name="T27" fmla="*/ 46915 h 147"/>
                <a:gd name="T28" fmla="*/ 1393 w 187"/>
                <a:gd name="T29" fmla="*/ 46915 h 147"/>
                <a:gd name="T30" fmla="*/ 1488 w 187"/>
                <a:gd name="T31" fmla="*/ 40993 h 147"/>
                <a:gd name="T32" fmla="*/ 1703 w 187"/>
                <a:gd name="T33" fmla="*/ 37893 h 147"/>
                <a:gd name="T34" fmla="*/ 1951 w 187"/>
                <a:gd name="T35" fmla="*/ 35886 h 147"/>
                <a:gd name="T36" fmla="*/ 2226 w 187"/>
                <a:gd name="T37" fmla="*/ 34018 h 147"/>
                <a:gd name="T38" fmla="*/ 2518 w 187"/>
                <a:gd name="T39" fmla="*/ 32475 h 147"/>
                <a:gd name="T40" fmla="*/ 2725 w 187"/>
                <a:gd name="T41" fmla="*/ 29678 h 147"/>
                <a:gd name="T42" fmla="*/ 2966 w 187"/>
                <a:gd name="T43" fmla="*/ 27295 h 147"/>
                <a:gd name="T44" fmla="*/ 2966 w 187"/>
                <a:gd name="T45" fmla="*/ 24109 h 147"/>
                <a:gd name="T46" fmla="*/ 3332 w 187"/>
                <a:gd name="T47" fmla="*/ 21859 h 147"/>
                <a:gd name="T48" fmla="*/ 3666 w 187"/>
                <a:gd name="T49" fmla="*/ 21600 h 147"/>
                <a:gd name="T50" fmla="*/ 3779 w 187"/>
                <a:gd name="T51" fmla="*/ 19231 h 147"/>
                <a:gd name="T52" fmla="*/ 3533 w 187"/>
                <a:gd name="T53" fmla="*/ 14260 h 147"/>
                <a:gd name="T54" fmla="*/ 3533 w 187"/>
                <a:gd name="T55" fmla="*/ 10775 h 147"/>
                <a:gd name="T56" fmla="*/ 3474 w 187"/>
                <a:gd name="T57" fmla="*/ 6290 h 147"/>
                <a:gd name="T58" fmla="*/ 3393 w 187"/>
                <a:gd name="T59" fmla="*/ 5080 h 147"/>
                <a:gd name="T60" fmla="*/ 3208 w 187"/>
                <a:gd name="T61" fmla="*/ 4103 h 147"/>
                <a:gd name="T62" fmla="*/ 3098 w 187"/>
                <a:gd name="T63" fmla="*/ 4103 h 147"/>
                <a:gd name="T64" fmla="*/ 2584 w 187"/>
                <a:gd name="T65" fmla="*/ 3314 h 147"/>
                <a:gd name="T66" fmla="*/ 2438 w 187"/>
                <a:gd name="T67" fmla="*/ 0 h 147"/>
                <a:gd name="T68" fmla="*/ 2226 w 187"/>
                <a:gd name="T69" fmla="*/ 2677 h 147"/>
                <a:gd name="T70" fmla="*/ 2091 w 187"/>
                <a:gd name="T71" fmla="*/ 6938 h 147"/>
                <a:gd name="T72" fmla="*/ 1951 w 187"/>
                <a:gd name="T73" fmla="*/ 11518 h 1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7"/>
                <a:gd name="T112" fmla="*/ 0 h 147"/>
                <a:gd name="T113" fmla="*/ 187 w 187"/>
                <a:gd name="T114" fmla="*/ 147 h 1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7" h="147">
                  <a:moveTo>
                    <a:pt x="97" y="36"/>
                  </a:moveTo>
                  <a:lnTo>
                    <a:pt x="80" y="45"/>
                  </a:lnTo>
                  <a:lnTo>
                    <a:pt x="69" y="55"/>
                  </a:lnTo>
                  <a:lnTo>
                    <a:pt x="62" y="69"/>
                  </a:lnTo>
                  <a:lnTo>
                    <a:pt x="54" y="83"/>
                  </a:lnTo>
                  <a:lnTo>
                    <a:pt x="54" y="97"/>
                  </a:lnTo>
                  <a:lnTo>
                    <a:pt x="47" y="112"/>
                  </a:lnTo>
                  <a:lnTo>
                    <a:pt x="40" y="123"/>
                  </a:lnTo>
                  <a:lnTo>
                    <a:pt x="31" y="130"/>
                  </a:lnTo>
                  <a:lnTo>
                    <a:pt x="19" y="140"/>
                  </a:lnTo>
                  <a:lnTo>
                    <a:pt x="0" y="147"/>
                  </a:lnTo>
                  <a:lnTo>
                    <a:pt x="19" y="147"/>
                  </a:lnTo>
                  <a:lnTo>
                    <a:pt x="33" y="147"/>
                  </a:lnTo>
                  <a:lnTo>
                    <a:pt x="52" y="147"/>
                  </a:lnTo>
                  <a:lnTo>
                    <a:pt x="69" y="147"/>
                  </a:lnTo>
                  <a:lnTo>
                    <a:pt x="73" y="128"/>
                  </a:lnTo>
                  <a:lnTo>
                    <a:pt x="85" y="119"/>
                  </a:lnTo>
                  <a:lnTo>
                    <a:pt x="97" y="112"/>
                  </a:lnTo>
                  <a:lnTo>
                    <a:pt x="111" y="107"/>
                  </a:lnTo>
                  <a:lnTo>
                    <a:pt x="125" y="102"/>
                  </a:lnTo>
                  <a:lnTo>
                    <a:pt x="135" y="93"/>
                  </a:lnTo>
                  <a:lnTo>
                    <a:pt x="147" y="86"/>
                  </a:lnTo>
                  <a:lnTo>
                    <a:pt x="147" y="76"/>
                  </a:lnTo>
                  <a:lnTo>
                    <a:pt x="166" y="69"/>
                  </a:lnTo>
                  <a:lnTo>
                    <a:pt x="182" y="67"/>
                  </a:lnTo>
                  <a:lnTo>
                    <a:pt x="187" y="60"/>
                  </a:lnTo>
                  <a:lnTo>
                    <a:pt x="175" y="45"/>
                  </a:lnTo>
                  <a:lnTo>
                    <a:pt x="175" y="34"/>
                  </a:lnTo>
                  <a:lnTo>
                    <a:pt x="173" y="19"/>
                  </a:lnTo>
                  <a:lnTo>
                    <a:pt x="168" y="15"/>
                  </a:lnTo>
                  <a:lnTo>
                    <a:pt x="159" y="12"/>
                  </a:lnTo>
                  <a:lnTo>
                    <a:pt x="154" y="12"/>
                  </a:lnTo>
                  <a:lnTo>
                    <a:pt x="128" y="10"/>
                  </a:lnTo>
                  <a:lnTo>
                    <a:pt x="121" y="0"/>
                  </a:lnTo>
                  <a:lnTo>
                    <a:pt x="111" y="8"/>
                  </a:lnTo>
                  <a:lnTo>
                    <a:pt x="104" y="22"/>
                  </a:lnTo>
                  <a:lnTo>
                    <a:pt x="97" y="36"/>
                  </a:lnTo>
                  <a:close/>
                </a:path>
              </a:pathLst>
            </a:custGeom>
            <a:solidFill>
              <a:srgbClr val="CC0000"/>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65" name="Freeform 3979"/>
            <p:cNvSpPr>
              <a:spLocks/>
            </p:cNvSpPr>
            <p:nvPr/>
          </p:nvSpPr>
          <p:spPr bwMode="auto">
            <a:xfrm>
              <a:off x="2518" y="2130"/>
              <a:ext cx="275" cy="260"/>
            </a:xfrm>
            <a:custGeom>
              <a:avLst/>
              <a:gdLst>
                <a:gd name="T0" fmla="*/ 577 w 246"/>
                <a:gd name="T1" fmla="*/ 60986 h 210"/>
                <a:gd name="T2" fmla="*/ 494 w 246"/>
                <a:gd name="T3" fmla="*/ 60986 h 210"/>
                <a:gd name="T4" fmla="*/ 236 w 246"/>
                <a:gd name="T5" fmla="*/ 58715 h 210"/>
                <a:gd name="T6" fmla="*/ 295 w 246"/>
                <a:gd name="T7" fmla="*/ 57200 h 210"/>
                <a:gd name="T8" fmla="*/ 330 w 246"/>
                <a:gd name="T9" fmla="*/ 57200 h 210"/>
                <a:gd name="T10" fmla="*/ 108 w 246"/>
                <a:gd name="T11" fmla="*/ 52633 h 210"/>
                <a:gd name="T12" fmla="*/ 0 w 246"/>
                <a:gd name="T13" fmla="*/ 48375 h 210"/>
                <a:gd name="T14" fmla="*/ 108 w 246"/>
                <a:gd name="T15" fmla="*/ 48375 h 210"/>
                <a:gd name="T16" fmla="*/ 369 w 246"/>
                <a:gd name="T17" fmla="*/ 45755 h 210"/>
                <a:gd name="T18" fmla="*/ 721 w 246"/>
                <a:gd name="T19" fmla="*/ 45755 h 210"/>
                <a:gd name="T20" fmla="*/ 1071 w 246"/>
                <a:gd name="T21" fmla="*/ 45755 h 210"/>
                <a:gd name="T22" fmla="*/ 1253 w 246"/>
                <a:gd name="T23" fmla="*/ 41486 h 210"/>
                <a:gd name="T24" fmla="*/ 1253 w 246"/>
                <a:gd name="T25" fmla="*/ 36744 h 210"/>
                <a:gd name="T26" fmla="*/ 1280 w 246"/>
                <a:gd name="T27" fmla="*/ 32379 h 210"/>
                <a:gd name="T28" fmla="*/ 1280 w 246"/>
                <a:gd name="T29" fmla="*/ 28261 h 210"/>
                <a:gd name="T30" fmla="*/ 1280 w 246"/>
                <a:gd name="T31" fmla="*/ 24988 h 210"/>
                <a:gd name="T32" fmla="*/ 1527 w 246"/>
                <a:gd name="T33" fmla="*/ 23092 h 210"/>
                <a:gd name="T34" fmla="*/ 1780 w 246"/>
                <a:gd name="T35" fmla="*/ 22656 h 210"/>
                <a:gd name="T36" fmla="*/ 2065 w 246"/>
                <a:gd name="T37" fmla="*/ 18651 h 210"/>
                <a:gd name="T38" fmla="*/ 2308 w 246"/>
                <a:gd name="T39" fmla="*/ 14891 h 210"/>
                <a:gd name="T40" fmla="*/ 2632 w 246"/>
                <a:gd name="T41" fmla="*/ 11163 h 210"/>
                <a:gd name="T42" fmla="*/ 2977 w 246"/>
                <a:gd name="T43" fmla="*/ 7282 h 210"/>
                <a:gd name="T44" fmla="*/ 3382 w 246"/>
                <a:gd name="T45" fmla="*/ 3594 h 210"/>
                <a:gd name="T46" fmla="*/ 3720 w 246"/>
                <a:gd name="T47" fmla="*/ 0 h 210"/>
                <a:gd name="T48" fmla="*/ 4162 w 246"/>
                <a:gd name="T49" fmla="*/ 1236 h 210"/>
                <a:gd name="T50" fmla="*/ 4422 w 246"/>
                <a:gd name="T51" fmla="*/ 4450 h 210"/>
                <a:gd name="T52" fmla="*/ 4653 w 246"/>
                <a:gd name="T53" fmla="*/ 2345 h 210"/>
                <a:gd name="T54" fmla="*/ 4700 w 246"/>
                <a:gd name="T55" fmla="*/ 6822 h 210"/>
                <a:gd name="T56" fmla="*/ 4700 w 246"/>
                <a:gd name="T57" fmla="*/ 11163 h 210"/>
                <a:gd name="T58" fmla="*/ 4959 w 246"/>
                <a:gd name="T59" fmla="*/ 17446 h 210"/>
                <a:gd name="T60" fmla="*/ 4918 w 246"/>
                <a:gd name="T61" fmla="*/ 19473 h 210"/>
                <a:gd name="T62" fmla="*/ 4918 w 246"/>
                <a:gd name="T63" fmla="*/ 23971 h 210"/>
                <a:gd name="T64" fmla="*/ 4918 w 246"/>
                <a:gd name="T65" fmla="*/ 28261 h 210"/>
                <a:gd name="T66" fmla="*/ 4918 w 246"/>
                <a:gd name="T67" fmla="*/ 33238 h 210"/>
                <a:gd name="T68" fmla="*/ 4834 w 246"/>
                <a:gd name="T69" fmla="*/ 37665 h 210"/>
                <a:gd name="T70" fmla="*/ 4700 w 246"/>
                <a:gd name="T71" fmla="*/ 40482 h 210"/>
                <a:gd name="T72" fmla="*/ 4558 w 246"/>
                <a:gd name="T73" fmla="*/ 43825 h 210"/>
                <a:gd name="T74" fmla="*/ 4422 w 246"/>
                <a:gd name="T75" fmla="*/ 47424 h 210"/>
                <a:gd name="T76" fmla="*/ 4289 w 246"/>
                <a:gd name="T77" fmla="*/ 50950 h 210"/>
                <a:gd name="T78" fmla="*/ 4289 w 246"/>
                <a:gd name="T79" fmla="*/ 55009 h 210"/>
                <a:gd name="T80" fmla="*/ 3947 w 246"/>
                <a:gd name="T81" fmla="*/ 58715 h 210"/>
                <a:gd name="T82" fmla="*/ 3604 w 246"/>
                <a:gd name="T83" fmla="*/ 58085 h 210"/>
                <a:gd name="T84" fmla="*/ 3262 w 246"/>
                <a:gd name="T85" fmla="*/ 57200 h 210"/>
                <a:gd name="T86" fmla="*/ 2940 w 246"/>
                <a:gd name="T87" fmla="*/ 60409 h 210"/>
                <a:gd name="T88" fmla="*/ 2718 w 246"/>
                <a:gd name="T89" fmla="*/ 58715 h 210"/>
                <a:gd name="T90" fmla="*/ 2456 w 246"/>
                <a:gd name="T91" fmla="*/ 57200 h 210"/>
                <a:gd name="T92" fmla="*/ 2106 w 246"/>
                <a:gd name="T93" fmla="*/ 58715 h 210"/>
                <a:gd name="T94" fmla="*/ 1908 w 246"/>
                <a:gd name="T95" fmla="*/ 55947 h 210"/>
                <a:gd name="T96" fmla="*/ 1592 w 246"/>
                <a:gd name="T97" fmla="*/ 55009 h 210"/>
                <a:gd name="T98" fmla="*/ 1280 w 246"/>
                <a:gd name="T99" fmla="*/ 56561 h 210"/>
                <a:gd name="T100" fmla="*/ 1206 w 246"/>
                <a:gd name="T101" fmla="*/ 60986 h 210"/>
                <a:gd name="T102" fmla="*/ 1093 w 246"/>
                <a:gd name="T103" fmla="*/ 64915 h 210"/>
                <a:gd name="T104" fmla="*/ 1093 w 246"/>
                <a:gd name="T105" fmla="*/ 67179 h 210"/>
                <a:gd name="T106" fmla="*/ 819 w 246"/>
                <a:gd name="T107" fmla="*/ 63081 h 210"/>
                <a:gd name="T108" fmla="*/ 721 w 246"/>
                <a:gd name="T109" fmla="*/ 64915 h 210"/>
                <a:gd name="T110" fmla="*/ 721 w 246"/>
                <a:gd name="T111" fmla="*/ 65574 h 210"/>
                <a:gd name="T112" fmla="*/ 626 w 246"/>
                <a:gd name="T113" fmla="*/ 62837 h 210"/>
                <a:gd name="T114" fmla="*/ 577 w 246"/>
                <a:gd name="T115" fmla="*/ 60986 h 2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6"/>
                <a:gd name="T175" fmla="*/ 0 h 210"/>
                <a:gd name="T176" fmla="*/ 246 w 246"/>
                <a:gd name="T177" fmla="*/ 210 h 2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6" h="210">
                  <a:moveTo>
                    <a:pt x="29" y="191"/>
                  </a:moveTo>
                  <a:lnTo>
                    <a:pt x="24" y="191"/>
                  </a:lnTo>
                  <a:lnTo>
                    <a:pt x="12" y="184"/>
                  </a:lnTo>
                  <a:lnTo>
                    <a:pt x="15" y="179"/>
                  </a:lnTo>
                  <a:lnTo>
                    <a:pt x="17" y="179"/>
                  </a:lnTo>
                  <a:lnTo>
                    <a:pt x="5" y="165"/>
                  </a:lnTo>
                  <a:lnTo>
                    <a:pt x="0" y="151"/>
                  </a:lnTo>
                  <a:lnTo>
                    <a:pt x="5" y="151"/>
                  </a:lnTo>
                  <a:lnTo>
                    <a:pt x="19" y="144"/>
                  </a:lnTo>
                  <a:lnTo>
                    <a:pt x="36" y="144"/>
                  </a:lnTo>
                  <a:lnTo>
                    <a:pt x="52" y="144"/>
                  </a:lnTo>
                  <a:lnTo>
                    <a:pt x="62" y="130"/>
                  </a:lnTo>
                  <a:lnTo>
                    <a:pt x="62" y="115"/>
                  </a:lnTo>
                  <a:lnTo>
                    <a:pt x="64" y="101"/>
                  </a:lnTo>
                  <a:lnTo>
                    <a:pt x="64" y="89"/>
                  </a:lnTo>
                  <a:lnTo>
                    <a:pt x="64" y="78"/>
                  </a:lnTo>
                  <a:lnTo>
                    <a:pt x="76" y="73"/>
                  </a:lnTo>
                  <a:lnTo>
                    <a:pt x="88" y="71"/>
                  </a:lnTo>
                  <a:lnTo>
                    <a:pt x="102" y="59"/>
                  </a:lnTo>
                  <a:lnTo>
                    <a:pt x="114" y="47"/>
                  </a:lnTo>
                  <a:lnTo>
                    <a:pt x="131" y="35"/>
                  </a:lnTo>
                  <a:lnTo>
                    <a:pt x="147" y="23"/>
                  </a:lnTo>
                  <a:lnTo>
                    <a:pt x="166" y="11"/>
                  </a:lnTo>
                  <a:lnTo>
                    <a:pt x="183" y="0"/>
                  </a:lnTo>
                  <a:lnTo>
                    <a:pt x="206" y="4"/>
                  </a:lnTo>
                  <a:lnTo>
                    <a:pt x="218" y="14"/>
                  </a:lnTo>
                  <a:lnTo>
                    <a:pt x="230" y="7"/>
                  </a:lnTo>
                  <a:lnTo>
                    <a:pt x="232" y="21"/>
                  </a:lnTo>
                  <a:lnTo>
                    <a:pt x="232" y="35"/>
                  </a:lnTo>
                  <a:lnTo>
                    <a:pt x="246" y="54"/>
                  </a:lnTo>
                  <a:lnTo>
                    <a:pt x="242" y="61"/>
                  </a:lnTo>
                  <a:lnTo>
                    <a:pt x="242" y="75"/>
                  </a:lnTo>
                  <a:lnTo>
                    <a:pt x="242" y="89"/>
                  </a:lnTo>
                  <a:lnTo>
                    <a:pt x="242" y="104"/>
                  </a:lnTo>
                  <a:lnTo>
                    <a:pt x="239" y="118"/>
                  </a:lnTo>
                  <a:lnTo>
                    <a:pt x="232" y="127"/>
                  </a:lnTo>
                  <a:lnTo>
                    <a:pt x="225" y="137"/>
                  </a:lnTo>
                  <a:lnTo>
                    <a:pt x="218" y="149"/>
                  </a:lnTo>
                  <a:lnTo>
                    <a:pt x="211" y="160"/>
                  </a:lnTo>
                  <a:lnTo>
                    <a:pt x="211" y="172"/>
                  </a:lnTo>
                  <a:lnTo>
                    <a:pt x="194" y="184"/>
                  </a:lnTo>
                  <a:lnTo>
                    <a:pt x="178" y="182"/>
                  </a:lnTo>
                  <a:lnTo>
                    <a:pt x="161" y="179"/>
                  </a:lnTo>
                  <a:lnTo>
                    <a:pt x="145" y="189"/>
                  </a:lnTo>
                  <a:lnTo>
                    <a:pt x="133" y="184"/>
                  </a:lnTo>
                  <a:lnTo>
                    <a:pt x="121" y="179"/>
                  </a:lnTo>
                  <a:lnTo>
                    <a:pt x="105" y="184"/>
                  </a:lnTo>
                  <a:lnTo>
                    <a:pt x="95" y="175"/>
                  </a:lnTo>
                  <a:lnTo>
                    <a:pt x="79" y="172"/>
                  </a:lnTo>
                  <a:lnTo>
                    <a:pt x="64" y="177"/>
                  </a:lnTo>
                  <a:lnTo>
                    <a:pt x="60" y="191"/>
                  </a:lnTo>
                  <a:lnTo>
                    <a:pt x="55" y="203"/>
                  </a:lnTo>
                  <a:lnTo>
                    <a:pt x="55" y="210"/>
                  </a:lnTo>
                  <a:lnTo>
                    <a:pt x="41" y="198"/>
                  </a:lnTo>
                  <a:lnTo>
                    <a:pt x="36" y="203"/>
                  </a:lnTo>
                  <a:lnTo>
                    <a:pt x="36" y="205"/>
                  </a:lnTo>
                  <a:lnTo>
                    <a:pt x="31" y="196"/>
                  </a:lnTo>
                  <a:lnTo>
                    <a:pt x="29" y="191"/>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66" name="Freeform 3980"/>
            <p:cNvSpPr>
              <a:spLocks/>
            </p:cNvSpPr>
            <p:nvPr/>
          </p:nvSpPr>
          <p:spPr bwMode="auto">
            <a:xfrm>
              <a:off x="2212" y="2279"/>
              <a:ext cx="102" cy="96"/>
            </a:xfrm>
            <a:custGeom>
              <a:avLst/>
              <a:gdLst>
                <a:gd name="T0" fmla="*/ 308 w 92"/>
                <a:gd name="T1" fmla="*/ 1350 h 78"/>
                <a:gd name="T2" fmla="*/ 234 w 92"/>
                <a:gd name="T3" fmla="*/ 3225 h 78"/>
                <a:gd name="T4" fmla="*/ 113 w 92"/>
                <a:gd name="T5" fmla="*/ 6714 h 78"/>
                <a:gd name="T6" fmla="*/ 0 w 92"/>
                <a:gd name="T7" fmla="*/ 9615 h 78"/>
                <a:gd name="T8" fmla="*/ 154 w 92"/>
                <a:gd name="T9" fmla="*/ 13793 h 78"/>
                <a:gd name="T10" fmla="*/ 234 w 92"/>
                <a:gd name="T11" fmla="*/ 12161 h 78"/>
                <a:gd name="T12" fmla="*/ 154 w 92"/>
                <a:gd name="T13" fmla="*/ 13255 h 78"/>
                <a:gd name="T14" fmla="*/ 234 w 92"/>
                <a:gd name="T15" fmla="*/ 14130 h 78"/>
                <a:gd name="T16" fmla="*/ 234 w 92"/>
                <a:gd name="T17" fmla="*/ 15406 h 78"/>
                <a:gd name="T18" fmla="*/ 512 w 92"/>
                <a:gd name="T19" fmla="*/ 15406 h 78"/>
                <a:gd name="T20" fmla="*/ 512 w 92"/>
                <a:gd name="T21" fmla="*/ 14130 h 78"/>
                <a:gd name="T22" fmla="*/ 858 w 92"/>
                <a:gd name="T23" fmla="*/ 15406 h 78"/>
                <a:gd name="T24" fmla="*/ 881 w 92"/>
                <a:gd name="T25" fmla="*/ 16314 h 78"/>
                <a:gd name="T26" fmla="*/ 533 w 92"/>
                <a:gd name="T27" fmla="*/ 15406 h 78"/>
                <a:gd name="T28" fmla="*/ 341 w 92"/>
                <a:gd name="T29" fmla="*/ 16314 h 78"/>
                <a:gd name="T30" fmla="*/ 154 w 92"/>
                <a:gd name="T31" fmla="*/ 17391 h 78"/>
                <a:gd name="T32" fmla="*/ 190 w 92"/>
                <a:gd name="T33" fmla="*/ 19253 h 78"/>
                <a:gd name="T34" fmla="*/ 341 w 92"/>
                <a:gd name="T35" fmla="*/ 19253 h 78"/>
                <a:gd name="T36" fmla="*/ 512 w 92"/>
                <a:gd name="T37" fmla="*/ 18894 h 78"/>
                <a:gd name="T38" fmla="*/ 512 w 92"/>
                <a:gd name="T39" fmla="*/ 19253 h 78"/>
                <a:gd name="T40" fmla="*/ 234 w 92"/>
                <a:gd name="T41" fmla="*/ 20124 h 78"/>
                <a:gd name="T42" fmla="*/ 154 w 92"/>
                <a:gd name="T43" fmla="*/ 21111 h 78"/>
                <a:gd name="T44" fmla="*/ 512 w 92"/>
                <a:gd name="T45" fmla="*/ 20124 h 78"/>
                <a:gd name="T46" fmla="*/ 726 w 92"/>
                <a:gd name="T47" fmla="*/ 20124 h 78"/>
                <a:gd name="T48" fmla="*/ 912 w 92"/>
                <a:gd name="T49" fmla="*/ 19253 h 78"/>
                <a:gd name="T50" fmla="*/ 1169 w 92"/>
                <a:gd name="T51" fmla="*/ 20894 h 78"/>
                <a:gd name="T52" fmla="*/ 1496 w 92"/>
                <a:gd name="T53" fmla="*/ 20894 h 78"/>
                <a:gd name="T54" fmla="*/ 1451 w 92"/>
                <a:gd name="T55" fmla="*/ 16314 h 78"/>
                <a:gd name="T56" fmla="*/ 1370 w 92"/>
                <a:gd name="T57" fmla="*/ 14130 h 78"/>
                <a:gd name="T58" fmla="*/ 1305 w 92"/>
                <a:gd name="T59" fmla="*/ 9615 h 78"/>
                <a:gd name="T60" fmla="*/ 1115 w 92"/>
                <a:gd name="T61" fmla="*/ 5777 h 78"/>
                <a:gd name="T62" fmla="*/ 912 w 92"/>
                <a:gd name="T63" fmla="*/ 2620 h 78"/>
                <a:gd name="T64" fmla="*/ 703 w 92"/>
                <a:gd name="T65" fmla="*/ 0 h 78"/>
                <a:gd name="T66" fmla="*/ 512 w 92"/>
                <a:gd name="T67" fmla="*/ 891 h 78"/>
                <a:gd name="T68" fmla="*/ 308 w 92"/>
                <a:gd name="T69" fmla="*/ 1350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2"/>
                <a:gd name="T106" fmla="*/ 0 h 78"/>
                <a:gd name="T107" fmla="*/ 92 w 92"/>
                <a:gd name="T108" fmla="*/ 78 h 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2" h="78">
                  <a:moveTo>
                    <a:pt x="19" y="5"/>
                  </a:moveTo>
                  <a:lnTo>
                    <a:pt x="14" y="12"/>
                  </a:lnTo>
                  <a:lnTo>
                    <a:pt x="7" y="24"/>
                  </a:lnTo>
                  <a:lnTo>
                    <a:pt x="0" y="36"/>
                  </a:lnTo>
                  <a:lnTo>
                    <a:pt x="10" y="50"/>
                  </a:lnTo>
                  <a:lnTo>
                    <a:pt x="14" y="45"/>
                  </a:lnTo>
                  <a:lnTo>
                    <a:pt x="10" y="48"/>
                  </a:lnTo>
                  <a:lnTo>
                    <a:pt x="14" y="52"/>
                  </a:lnTo>
                  <a:lnTo>
                    <a:pt x="14" y="57"/>
                  </a:lnTo>
                  <a:lnTo>
                    <a:pt x="31" y="57"/>
                  </a:lnTo>
                  <a:lnTo>
                    <a:pt x="31" y="52"/>
                  </a:lnTo>
                  <a:lnTo>
                    <a:pt x="52" y="57"/>
                  </a:lnTo>
                  <a:lnTo>
                    <a:pt x="54" y="59"/>
                  </a:lnTo>
                  <a:lnTo>
                    <a:pt x="33" y="57"/>
                  </a:lnTo>
                  <a:lnTo>
                    <a:pt x="21" y="59"/>
                  </a:lnTo>
                  <a:lnTo>
                    <a:pt x="10" y="64"/>
                  </a:lnTo>
                  <a:lnTo>
                    <a:pt x="12" y="71"/>
                  </a:lnTo>
                  <a:lnTo>
                    <a:pt x="21" y="71"/>
                  </a:lnTo>
                  <a:lnTo>
                    <a:pt x="31" y="69"/>
                  </a:lnTo>
                  <a:lnTo>
                    <a:pt x="31" y="71"/>
                  </a:lnTo>
                  <a:lnTo>
                    <a:pt x="14" y="74"/>
                  </a:lnTo>
                  <a:lnTo>
                    <a:pt x="10" y="78"/>
                  </a:lnTo>
                  <a:lnTo>
                    <a:pt x="31" y="74"/>
                  </a:lnTo>
                  <a:lnTo>
                    <a:pt x="45" y="74"/>
                  </a:lnTo>
                  <a:lnTo>
                    <a:pt x="57" y="71"/>
                  </a:lnTo>
                  <a:lnTo>
                    <a:pt x="71" y="76"/>
                  </a:lnTo>
                  <a:lnTo>
                    <a:pt x="92" y="76"/>
                  </a:lnTo>
                  <a:lnTo>
                    <a:pt x="90" y="59"/>
                  </a:lnTo>
                  <a:lnTo>
                    <a:pt x="85" y="52"/>
                  </a:lnTo>
                  <a:lnTo>
                    <a:pt x="80" y="36"/>
                  </a:lnTo>
                  <a:lnTo>
                    <a:pt x="69" y="21"/>
                  </a:lnTo>
                  <a:lnTo>
                    <a:pt x="57" y="10"/>
                  </a:lnTo>
                  <a:lnTo>
                    <a:pt x="43" y="0"/>
                  </a:lnTo>
                  <a:lnTo>
                    <a:pt x="31" y="3"/>
                  </a:lnTo>
                  <a:lnTo>
                    <a:pt x="19" y="5"/>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67" name="Freeform 3981"/>
            <p:cNvSpPr>
              <a:spLocks/>
            </p:cNvSpPr>
            <p:nvPr/>
          </p:nvSpPr>
          <p:spPr bwMode="auto">
            <a:xfrm>
              <a:off x="2643" y="1825"/>
              <a:ext cx="65" cy="156"/>
            </a:xfrm>
            <a:custGeom>
              <a:avLst/>
              <a:gdLst>
                <a:gd name="T0" fmla="*/ 511 w 59"/>
                <a:gd name="T1" fmla="*/ 46524 h 125"/>
                <a:gd name="T2" fmla="*/ 408 w 59"/>
                <a:gd name="T3" fmla="*/ 49450 h 125"/>
                <a:gd name="T4" fmla="*/ 358 w 59"/>
                <a:gd name="T5" fmla="*/ 43272 h 125"/>
                <a:gd name="T6" fmla="*/ 315 w 59"/>
                <a:gd name="T7" fmla="*/ 36835 h 125"/>
                <a:gd name="T8" fmla="*/ 145 w 59"/>
                <a:gd name="T9" fmla="*/ 30731 h 125"/>
                <a:gd name="T10" fmla="*/ 0 w 59"/>
                <a:gd name="T11" fmla="*/ 24393 h 125"/>
                <a:gd name="T12" fmla="*/ 4 w 59"/>
                <a:gd name="T13" fmla="*/ 18950 h 125"/>
                <a:gd name="T14" fmla="*/ 145 w 59"/>
                <a:gd name="T15" fmla="*/ 13980 h 125"/>
                <a:gd name="T16" fmla="*/ 145 w 59"/>
                <a:gd name="T17" fmla="*/ 4811 h 125"/>
                <a:gd name="T18" fmla="*/ 194 w 59"/>
                <a:gd name="T19" fmla="*/ 1710 h 125"/>
                <a:gd name="T20" fmla="*/ 408 w 59"/>
                <a:gd name="T21" fmla="*/ 0 h 125"/>
                <a:gd name="T22" fmla="*/ 478 w 59"/>
                <a:gd name="T23" fmla="*/ 1710 h 125"/>
                <a:gd name="T24" fmla="*/ 545 w 59"/>
                <a:gd name="T25" fmla="*/ 3323 h 125"/>
                <a:gd name="T26" fmla="*/ 665 w 59"/>
                <a:gd name="T27" fmla="*/ 1710 h 125"/>
                <a:gd name="T28" fmla="*/ 568 w 59"/>
                <a:gd name="T29" fmla="*/ 9177 h 125"/>
                <a:gd name="T30" fmla="*/ 705 w 59"/>
                <a:gd name="T31" fmla="*/ 13980 h 125"/>
                <a:gd name="T32" fmla="*/ 620 w 59"/>
                <a:gd name="T33" fmla="*/ 18950 h 125"/>
                <a:gd name="T34" fmla="*/ 478 w 59"/>
                <a:gd name="T35" fmla="*/ 22684 h 125"/>
                <a:gd name="T36" fmla="*/ 665 w 59"/>
                <a:gd name="T37" fmla="*/ 25795 h 125"/>
                <a:gd name="T38" fmla="*/ 808 w 59"/>
                <a:gd name="T39" fmla="*/ 28310 h 125"/>
                <a:gd name="T40" fmla="*/ 808 w 59"/>
                <a:gd name="T41" fmla="*/ 34673 h 125"/>
                <a:gd name="T42" fmla="*/ 665 w 59"/>
                <a:gd name="T43" fmla="*/ 36996 h 125"/>
                <a:gd name="T44" fmla="*/ 511 w 59"/>
                <a:gd name="T45" fmla="*/ 41065 h 125"/>
                <a:gd name="T46" fmla="*/ 511 w 59"/>
                <a:gd name="T47" fmla="*/ 46524 h 1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9"/>
                <a:gd name="T73" fmla="*/ 0 h 125"/>
                <a:gd name="T74" fmla="*/ 59 w 59"/>
                <a:gd name="T75" fmla="*/ 125 h 1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9" h="125">
                  <a:moveTo>
                    <a:pt x="37" y="118"/>
                  </a:moveTo>
                  <a:lnTo>
                    <a:pt x="30" y="125"/>
                  </a:lnTo>
                  <a:lnTo>
                    <a:pt x="26" y="109"/>
                  </a:lnTo>
                  <a:lnTo>
                    <a:pt x="23" y="92"/>
                  </a:lnTo>
                  <a:lnTo>
                    <a:pt x="11" y="78"/>
                  </a:lnTo>
                  <a:lnTo>
                    <a:pt x="0" y="61"/>
                  </a:lnTo>
                  <a:lnTo>
                    <a:pt x="4" y="47"/>
                  </a:lnTo>
                  <a:lnTo>
                    <a:pt x="11" y="35"/>
                  </a:lnTo>
                  <a:lnTo>
                    <a:pt x="11" y="12"/>
                  </a:lnTo>
                  <a:lnTo>
                    <a:pt x="14" y="5"/>
                  </a:lnTo>
                  <a:lnTo>
                    <a:pt x="30" y="0"/>
                  </a:lnTo>
                  <a:lnTo>
                    <a:pt x="35" y="5"/>
                  </a:lnTo>
                  <a:lnTo>
                    <a:pt x="40" y="9"/>
                  </a:lnTo>
                  <a:lnTo>
                    <a:pt x="49" y="5"/>
                  </a:lnTo>
                  <a:lnTo>
                    <a:pt x="42" y="23"/>
                  </a:lnTo>
                  <a:lnTo>
                    <a:pt x="52" y="35"/>
                  </a:lnTo>
                  <a:lnTo>
                    <a:pt x="45" y="47"/>
                  </a:lnTo>
                  <a:lnTo>
                    <a:pt x="35" y="57"/>
                  </a:lnTo>
                  <a:lnTo>
                    <a:pt x="49" y="66"/>
                  </a:lnTo>
                  <a:lnTo>
                    <a:pt x="59" y="71"/>
                  </a:lnTo>
                  <a:lnTo>
                    <a:pt x="59" y="87"/>
                  </a:lnTo>
                  <a:lnTo>
                    <a:pt x="49" y="94"/>
                  </a:lnTo>
                  <a:lnTo>
                    <a:pt x="37" y="104"/>
                  </a:lnTo>
                  <a:lnTo>
                    <a:pt x="37" y="118"/>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68" name="Freeform 3982"/>
            <p:cNvSpPr>
              <a:spLocks/>
            </p:cNvSpPr>
            <p:nvPr/>
          </p:nvSpPr>
          <p:spPr bwMode="auto">
            <a:xfrm>
              <a:off x="2314" y="2461"/>
              <a:ext cx="71" cy="90"/>
            </a:xfrm>
            <a:custGeom>
              <a:avLst/>
              <a:gdLst>
                <a:gd name="T0" fmla="*/ 1024 w 64"/>
                <a:gd name="T1" fmla="*/ 20827 h 73"/>
                <a:gd name="T2" fmla="*/ 734 w 64"/>
                <a:gd name="T3" fmla="*/ 18144 h 73"/>
                <a:gd name="T4" fmla="*/ 481 w 64"/>
                <a:gd name="T5" fmla="*/ 15513 h 73"/>
                <a:gd name="T6" fmla="*/ 258 w 64"/>
                <a:gd name="T7" fmla="*/ 11214 h 73"/>
                <a:gd name="T8" fmla="*/ 0 w 64"/>
                <a:gd name="T9" fmla="*/ 7992 h 73"/>
                <a:gd name="T10" fmla="*/ 92 w 64"/>
                <a:gd name="T11" fmla="*/ 5931 h 73"/>
                <a:gd name="T12" fmla="*/ 190 w 64"/>
                <a:gd name="T13" fmla="*/ 3350 h 73"/>
                <a:gd name="T14" fmla="*/ 317 w 64"/>
                <a:gd name="T15" fmla="*/ 0 h 73"/>
                <a:gd name="T16" fmla="*/ 481 w 64"/>
                <a:gd name="T17" fmla="*/ 0 h 73"/>
                <a:gd name="T18" fmla="*/ 538 w 64"/>
                <a:gd name="T19" fmla="*/ 5258 h 73"/>
                <a:gd name="T20" fmla="*/ 592 w 64"/>
                <a:gd name="T21" fmla="*/ 5931 h 73"/>
                <a:gd name="T22" fmla="*/ 707 w 64"/>
                <a:gd name="T23" fmla="*/ 4771 h 73"/>
                <a:gd name="T24" fmla="*/ 784 w 64"/>
                <a:gd name="T25" fmla="*/ 4771 h 73"/>
                <a:gd name="T26" fmla="*/ 784 w 64"/>
                <a:gd name="T27" fmla="*/ 9542 h 73"/>
                <a:gd name="T28" fmla="*/ 784 w 64"/>
                <a:gd name="T29" fmla="*/ 9853 h 73"/>
                <a:gd name="T30" fmla="*/ 957 w 64"/>
                <a:gd name="T31" fmla="*/ 12811 h 73"/>
                <a:gd name="T32" fmla="*/ 1066 w 64"/>
                <a:gd name="T33" fmla="*/ 14717 h 73"/>
                <a:gd name="T34" fmla="*/ 1024 w 64"/>
                <a:gd name="T35" fmla="*/ 20827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4"/>
                <a:gd name="T55" fmla="*/ 0 h 73"/>
                <a:gd name="T56" fmla="*/ 64 w 64"/>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4" h="73">
                  <a:moveTo>
                    <a:pt x="62" y="73"/>
                  </a:moveTo>
                  <a:lnTo>
                    <a:pt x="45" y="64"/>
                  </a:lnTo>
                  <a:lnTo>
                    <a:pt x="29" y="54"/>
                  </a:lnTo>
                  <a:lnTo>
                    <a:pt x="15" y="40"/>
                  </a:lnTo>
                  <a:lnTo>
                    <a:pt x="0" y="28"/>
                  </a:lnTo>
                  <a:lnTo>
                    <a:pt x="5" y="21"/>
                  </a:lnTo>
                  <a:lnTo>
                    <a:pt x="12" y="12"/>
                  </a:lnTo>
                  <a:lnTo>
                    <a:pt x="19" y="0"/>
                  </a:lnTo>
                  <a:lnTo>
                    <a:pt x="29" y="0"/>
                  </a:lnTo>
                  <a:lnTo>
                    <a:pt x="33" y="19"/>
                  </a:lnTo>
                  <a:lnTo>
                    <a:pt x="36" y="21"/>
                  </a:lnTo>
                  <a:lnTo>
                    <a:pt x="43" y="16"/>
                  </a:lnTo>
                  <a:lnTo>
                    <a:pt x="48" y="16"/>
                  </a:lnTo>
                  <a:lnTo>
                    <a:pt x="48" y="33"/>
                  </a:lnTo>
                  <a:lnTo>
                    <a:pt x="48" y="35"/>
                  </a:lnTo>
                  <a:lnTo>
                    <a:pt x="57" y="45"/>
                  </a:lnTo>
                  <a:lnTo>
                    <a:pt x="64" y="52"/>
                  </a:lnTo>
                  <a:lnTo>
                    <a:pt x="62" y="7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69" name="Freeform 3983"/>
            <p:cNvSpPr>
              <a:spLocks/>
            </p:cNvSpPr>
            <p:nvPr/>
          </p:nvSpPr>
          <p:spPr bwMode="auto">
            <a:xfrm>
              <a:off x="1060" y="2437"/>
              <a:ext cx="53" cy="52"/>
            </a:xfrm>
            <a:custGeom>
              <a:avLst/>
              <a:gdLst>
                <a:gd name="T0" fmla="*/ 0 w 49"/>
                <a:gd name="T1" fmla="*/ 8446 h 42"/>
                <a:gd name="T2" fmla="*/ 0 w 49"/>
                <a:gd name="T3" fmla="*/ 4450 h 42"/>
                <a:gd name="T4" fmla="*/ 0 w 49"/>
                <a:gd name="T5" fmla="*/ 2 h 42"/>
                <a:gd name="T6" fmla="*/ 64 w 49"/>
                <a:gd name="T7" fmla="*/ 0 h 42"/>
                <a:gd name="T8" fmla="*/ 95 w 49"/>
                <a:gd name="T9" fmla="*/ 2345 h 42"/>
                <a:gd name="T10" fmla="*/ 130 w 49"/>
                <a:gd name="T11" fmla="*/ 2903 h 42"/>
                <a:gd name="T12" fmla="*/ 193 w 49"/>
                <a:gd name="T13" fmla="*/ 4450 h 42"/>
                <a:gd name="T14" fmla="*/ 373 w 49"/>
                <a:gd name="T15" fmla="*/ 2345 h 42"/>
                <a:gd name="T16" fmla="*/ 390 w 49"/>
                <a:gd name="T17" fmla="*/ 2345 h 42"/>
                <a:gd name="T18" fmla="*/ 403 w 49"/>
                <a:gd name="T19" fmla="*/ 4450 h 42"/>
                <a:gd name="T20" fmla="*/ 316 w 49"/>
                <a:gd name="T21" fmla="*/ 7788 h 42"/>
                <a:gd name="T22" fmla="*/ 373 w 49"/>
                <a:gd name="T23" fmla="*/ 11163 h 42"/>
                <a:gd name="T24" fmla="*/ 273 w 49"/>
                <a:gd name="T25" fmla="*/ 13340 h 42"/>
                <a:gd name="T26" fmla="*/ 231 w 49"/>
                <a:gd name="T27" fmla="*/ 9714 h 42"/>
                <a:gd name="T28" fmla="*/ 214 w 49"/>
                <a:gd name="T29" fmla="*/ 11163 h 42"/>
                <a:gd name="T30" fmla="*/ 165 w 49"/>
                <a:gd name="T31" fmla="*/ 8446 h 42"/>
                <a:gd name="T32" fmla="*/ 4 w 49"/>
                <a:gd name="T33" fmla="*/ 7788 h 42"/>
                <a:gd name="T34" fmla="*/ 0 w 49"/>
                <a:gd name="T35" fmla="*/ 8446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
                <a:gd name="T55" fmla="*/ 0 h 42"/>
                <a:gd name="T56" fmla="*/ 49 w 49"/>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 h="42">
                  <a:moveTo>
                    <a:pt x="0" y="26"/>
                  </a:moveTo>
                  <a:lnTo>
                    <a:pt x="0" y="14"/>
                  </a:lnTo>
                  <a:lnTo>
                    <a:pt x="0" y="2"/>
                  </a:lnTo>
                  <a:lnTo>
                    <a:pt x="7" y="0"/>
                  </a:lnTo>
                  <a:lnTo>
                    <a:pt x="12" y="7"/>
                  </a:lnTo>
                  <a:lnTo>
                    <a:pt x="16" y="9"/>
                  </a:lnTo>
                  <a:lnTo>
                    <a:pt x="23" y="14"/>
                  </a:lnTo>
                  <a:lnTo>
                    <a:pt x="45" y="7"/>
                  </a:lnTo>
                  <a:lnTo>
                    <a:pt x="47" y="7"/>
                  </a:lnTo>
                  <a:lnTo>
                    <a:pt x="49" y="14"/>
                  </a:lnTo>
                  <a:lnTo>
                    <a:pt x="38" y="24"/>
                  </a:lnTo>
                  <a:lnTo>
                    <a:pt x="45" y="35"/>
                  </a:lnTo>
                  <a:lnTo>
                    <a:pt x="33" y="42"/>
                  </a:lnTo>
                  <a:lnTo>
                    <a:pt x="28" y="31"/>
                  </a:lnTo>
                  <a:lnTo>
                    <a:pt x="26" y="35"/>
                  </a:lnTo>
                  <a:lnTo>
                    <a:pt x="19" y="26"/>
                  </a:lnTo>
                  <a:lnTo>
                    <a:pt x="4" y="24"/>
                  </a:lnTo>
                  <a:lnTo>
                    <a:pt x="0" y="26"/>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70" name="Freeform 3984"/>
            <p:cNvSpPr>
              <a:spLocks/>
            </p:cNvSpPr>
            <p:nvPr/>
          </p:nvSpPr>
          <p:spPr bwMode="auto">
            <a:xfrm>
              <a:off x="1117" y="2439"/>
              <a:ext cx="39" cy="50"/>
            </a:xfrm>
            <a:custGeom>
              <a:avLst/>
              <a:gdLst>
                <a:gd name="T0" fmla="*/ 351 w 35"/>
                <a:gd name="T1" fmla="*/ 9388 h 40"/>
                <a:gd name="T2" fmla="*/ 486 w 35"/>
                <a:gd name="T3" fmla="*/ 9388 h 40"/>
                <a:gd name="T4" fmla="*/ 436 w 35"/>
                <a:gd name="T5" fmla="*/ 8204 h 40"/>
                <a:gd name="T6" fmla="*/ 351 w 35"/>
                <a:gd name="T7" fmla="*/ 6936 h 40"/>
                <a:gd name="T8" fmla="*/ 300 w 35"/>
                <a:gd name="T9" fmla="*/ 5250 h 40"/>
                <a:gd name="T10" fmla="*/ 4 w 35"/>
                <a:gd name="T11" fmla="*/ 3154 h 40"/>
                <a:gd name="T12" fmla="*/ 0 w 35"/>
                <a:gd name="T13" fmla="*/ 2170 h 40"/>
                <a:gd name="T14" fmla="*/ 0 w 35"/>
                <a:gd name="T15" fmla="*/ 0 h 40"/>
                <a:gd name="T16" fmla="*/ 269 w 35"/>
                <a:gd name="T17" fmla="*/ 0 h 40"/>
                <a:gd name="T18" fmla="*/ 436 w 35"/>
                <a:gd name="T19" fmla="*/ 3154 h 40"/>
                <a:gd name="T20" fmla="*/ 640 w 35"/>
                <a:gd name="T21" fmla="*/ 5250 h 40"/>
                <a:gd name="T22" fmla="*/ 640 w 35"/>
                <a:gd name="T23" fmla="*/ 12033 h 40"/>
                <a:gd name="T24" fmla="*/ 547 w 35"/>
                <a:gd name="T25" fmla="*/ 13548 h 40"/>
                <a:gd name="T26" fmla="*/ 486 w 35"/>
                <a:gd name="T27" fmla="*/ 16904 h 40"/>
                <a:gd name="T28" fmla="*/ 436 w 35"/>
                <a:gd name="T29" fmla="*/ 13548 h 40"/>
                <a:gd name="T30" fmla="*/ 351 w 35"/>
                <a:gd name="T31" fmla="*/ 9388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
                <a:gd name="T49" fmla="*/ 0 h 40"/>
                <a:gd name="T50" fmla="*/ 35 w 35"/>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 h="40">
                  <a:moveTo>
                    <a:pt x="19" y="22"/>
                  </a:moveTo>
                  <a:lnTo>
                    <a:pt x="26" y="22"/>
                  </a:lnTo>
                  <a:lnTo>
                    <a:pt x="23" y="19"/>
                  </a:lnTo>
                  <a:lnTo>
                    <a:pt x="19" y="17"/>
                  </a:lnTo>
                  <a:lnTo>
                    <a:pt x="16" y="12"/>
                  </a:lnTo>
                  <a:lnTo>
                    <a:pt x="4" y="7"/>
                  </a:lnTo>
                  <a:lnTo>
                    <a:pt x="0" y="5"/>
                  </a:lnTo>
                  <a:lnTo>
                    <a:pt x="0" y="0"/>
                  </a:lnTo>
                  <a:lnTo>
                    <a:pt x="14" y="0"/>
                  </a:lnTo>
                  <a:lnTo>
                    <a:pt x="23" y="7"/>
                  </a:lnTo>
                  <a:lnTo>
                    <a:pt x="35" y="12"/>
                  </a:lnTo>
                  <a:lnTo>
                    <a:pt x="35" y="29"/>
                  </a:lnTo>
                  <a:lnTo>
                    <a:pt x="30" y="33"/>
                  </a:lnTo>
                  <a:lnTo>
                    <a:pt x="26" y="40"/>
                  </a:lnTo>
                  <a:lnTo>
                    <a:pt x="23" y="33"/>
                  </a:lnTo>
                  <a:lnTo>
                    <a:pt x="19" y="2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71" name="Freeform 3985"/>
            <p:cNvSpPr>
              <a:spLocks/>
            </p:cNvSpPr>
            <p:nvPr/>
          </p:nvSpPr>
          <p:spPr bwMode="auto">
            <a:xfrm>
              <a:off x="1553" y="2522"/>
              <a:ext cx="53" cy="78"/>
            </a:xfrm>
            <a:custGeom>
              <a:avLst/>
              <a:gdLst>
                <a:gd name="T0" fmla="*/ 966 w 47"/>
                <a:gd name="T1" fmla="*/ 3743 h 64"/>
                <a:gd name="T2" fmla="*/ 598 w 47"/>
                <a:gd name="T3" fmla="*/ 685 h 64"/>
                <a:gd name="T4" fmla="*/ 327 w 47"/>
                <a:gd name="T5" fmla="*/ 0 h 64"/>
                <a:gd name="T6" fmla="*/ 179 w 47"/>
                <a:gd name="T7" fmla="*/ 1018 h 64"/>
                <a:gd name="T8" fmla="*/ 141 w 47"/>
                <a:gd name="T9" fmla="*/ 4658 h 64"/>
                <a:gd name="T10" fmla="*/ 257 w 47"/>
                <a:gd name="T11" fmla="*/ 8970 h 64"/>
                <a:gd name="T12" fmla="*/ 0 w 47"/>
                <a:gd name="T13" fmla="*/ 13078 h 64"/>
                <a:gd name="T14" fmla="*/ 327 w 47"/>
                <a:gd name="T15" fmla="*/ 13078 h 64"/>
                <a:gd name="T16" fmla="*/ 673 w 47"/>
                <a:gd name="T17" fmla="*/ 13348 h 64"/>
                <a:gd name="T18" fmla="*/ 957 w 47"/>
                <a:gd name="T19" fmla="*/ 10064 h 64"/>
                <a:gd name="T20" fmla="*/ 1227 w 47"/>
                <a:gd name="T21" fmla="*/ 6039 h 64"/>
                <a:gd name="T22" fmla="*/ 1089 w 47"/>
                <a:gd name="T23" fmla="*/ 3874 h 64"/>
                <a:gd name="T24" fmla="*/ 1089 w 47"/>
                <a:gd name="T25" fmla="*/ 4955 h 64"/>
                <a:gd name="T26" fmla="*/ 966 w 47"/>
                <a:gd name="T27" fmla="*/ 3743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
                <a:gd name="T43" fmla="*/ 0 h 64"/>
                <a:gd name="T44" fmla="*/ 47 w 47"/>
                <a:gd name="T45" fmla="*/ 64 h 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 h="64">
                  <a:moveTo>
                    <a:pt x="38" y="17"/>
                  </a:moveTo>
                  <a:lnTo>
                    <a:pt x="24" y="3"/>
                  </a:lnTo>
                  <a:lnTo>
                    <a:pt x="12" y="0"/>
                  </a:lnTo>
                  <a:lnTo>
                    <a:pt x="7" y="5"/>
                  </a:lnTo>
                  <a:lnTo>
                    <a:pt x="5" y="22"/>
                  </a:lnTo>
                  <a:lnTo>
                    <a:pt x="10" y="43"/>
                  </a:lnTo>
                  <a:lnTo>
                    <a:pt x="0" y="62"/>
                  </a:lnTo>
                  <a:lnTo>
                    <a:pt x="12" y="62"/>
                  </a:lnTo>
                  <a:lnTo>
                    <a:pt x="26" y="64"/>
                  </a:lnTo>
                  <a:lnTo>
                    <a:pt x="36" y="48"/>
                  </a:lnTo>
                  <a:lnTo>
                    <a:pt x="47" y="29"/>
                  </a:lnTo>
                  <a:lnTo>
                    <a:pt x="43" y="19"/>
                  </a:lnTo>
                  <a:lnTo>
                    <a:pt x="43" y="24"/>
                  </a:lnTo>
                  <a:lnTo>
                    <a:pt x="38" y="1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72" name="Freeform 3986"/>
            <p:cNvSpPr>
              <a:spLocks/>
            </p:cNvSpPr>
            <p:nvPr/>
          </p:nvSpPr>
          <p:spPr bwMode="auto">
            <a:xfrm>
              <a:off x="1125" y="2375"/>
              <a:ext cx="212" cy="367"/>
            </a:xfrm>
            <a:custGeom>
              <a:avLst/>
              <a:gdLst>
                <a:gd name="T0" fmla="*/ 1688 w 189"/>
                <a:gd name="T1" fmla="*/ 9843 h 296"/>
                <a:gd name="T2" fmla="*/ 1505 w 189"/>
                <a:gd name="T3" fmla="*/ 8690 h 296"/>
                <a:gd name="T4" fmla="*/ 1196 w 189"/>
                <a:gd name="T5" fmla="*/ 17114 h 296"/>
                <a:gd name="T6" fmla="*/ 786 w 189"/>
                <a:gd name="T7" fmla="*/ 25974 h 296"/>
                <a:gd name="T8" fmla="*/ 625 w 189"/>
                <a:gd name="T9" fmla="*/ 21219 h 296"/>
                <a:gd name="T10" fmla="*/ 520 w 189"/>
                <a:gd name="T11" fmla="*/ 28032 h 296"/>
                <a:gd name="T12" fmla="*/ 520 w 189"/>
                <a:gd name="T13" fmla="*/ 33421 h 296"/>
                <a:gd name="T14" fmla="*/ 520 w 189"/>
                <a:gd name="T15" fmla="*/ 41124 h 296"/>
                <a:gd name="T16" fmla="*/ 583 w 189"/>
                <a:gd name="T17" fmla="*/ 49507 h 296"/>
                <a:gd name="T18" fmla="*/ 352 w 189"/>
                <a:gd name="T19" fmla="*/ 56693 h 296"/>
                <a:gd name="T20" fmla="*/ 120 w 189"/>
                <a:gd name="T21" fmla="*/ 61382 h 296"/>
                <a:gd name="T22" fmla="*/ 0 w 189"/>
                <a:gd name="T23" fmla="*/ 64609 h 296"/>
                <a:gd name="T24" fmla="*/ 520 w 189"/>
                <a:gd name="T25" fmla="*/ 70435 h 296"/>
                <a:gd name="T26" fmla="*/ 1279 w 189"/>
                <a:gd name="T27" fmla="*/ 73618 h 296"/>
                <a:gd name="T28" fmla="*/ 1460 w 189"/>
                <a:gd name="T29" fmla="*/ 76208 h 296"/>
                <a:gd name="T30" fmla="*/ 1944 w 189"/>
                <a:gd name="T31" fmla="*/ 83970 h 296"/>
                <a:gd name="T32" fmla="*/ 2471 w 189"/>
                <a:gd name="T33" fmla="*/ 87263 h 296"/>
                <a:gd name="T34" fmla="*/ 3088 w 189"/>
                <a:gd name="T35" fmla="*/ 88479 h 296"/>
                <a:gd name="T36" fmla="*/ 3135 w 189"/>
                <a:gd name="T37" fmla="*/ 98203 h 296"/>
                <a:gd name="T38" fmla="*/ 3318 w 189"/>
                <a:gd name="T39" fmla="*/ 81574 h 296"/>
                <a:gd name="T40" fmla="*/ 3088 w 189"/>
                <a:gd name="T41" fmla="*/ 70292 h 296"/>
                <a:gd name="T42" fmla="*/ 3422 w 189"/>
                <a:gd name="T43" fmla="*/ 68353 h 296"/>
                <a:gd name="T44" fmla="*/ 3135 w 189"/>
                <a:gd name="T45" fmla="*/ 62702 h 296"/>
                <a:gd name="T46" fmla="*/ 3776 w 189"/>
                <a:gd name="T47" fmla="*/ 62702 h 296"/>
                <a:gd name="T48" fmla="*/ 3838 w 189"/>
                <a:gd name="T49" fmla="*/ 62702 h 296"/>
                <a:gd name="T50" fmla="*/ 4175 w 189"/>
                <a:gd name="T51" fmla="*/ 65987 h 296"/>
                <a:gd name="T52" fmla="*/ 4175 w 189"/>
                <a:gd name="T53" fmla="*/ 60445 h 296"/>
                <a:gd name="T54" fmla="*/ 4036 w 189"/>
                <a:gd name="T55" fmla="*/ 53976 h 296"/>
                <a:gd name="T56" fmla="*/ 3923 w 189"/>
                <a:gd name="T57" fmla="*/ 41124 h 296"/>
                <a:gd name="T58" fmla="*/ 3776 w 189"/>
                <a:gd name="T59" fmla="*/ 36926 h 296"/>
                <a:gd name="T60" fmla="*/ 3135 w 189"/>
                <a:gd name="T61" fmla="*/ 32204 h 296"/>
                <a:gd name="T62" fmla="*/ 2584 w 189"/>
                <a:gd name="T63" fmla="*/ 31568 h 296"/>
                <a:gd name="T64" fmla="*/ 2351 w 189"/>
                <a:gd name="T65" fmla="*/ 25199 h 296"/>
                <a:gd name="T66" fmla="*/ 2054 w 189"/>
                <a:gd name="T67" fmla="*/ 18995 h 296"/>
                <a:gd name="T68" fmla="*/ 2351 w 189"/>
                <a:gd name="T69" fmla="*/ 8690 h 296"/>
                <a:gd name="T70" fmla="*/ 2860 w 189"/>
                <a:gd name="T71" fmla="*/ 3401 h 296"/>
                <a:gd name="T72" fmla="*/ 2612 w 189"/>
                <a:gd name="T73" fmla="*/ 1012 h 296"/>
                <a:gd name="T74" fmla="*/ 1981 w 189"/>
                <a:gd name="T75" fmla="*/ 6483 h 2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9"/>
                <a:gd name="T115" fmla="*/ 0 h 296"/>
                <a:gd name="T116" fmla="*/ 189 w 189"/>
                <a:gd name="T117" fmla="*/ 296 h 2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9" h="296">
                  <a:moveTo>
                    <a:pt x="80" y="19"/>
                  </a:moveTo>
                  <a:lnTo>
                    <a:pt x="76" y="29"/>
                  </a:lnTo>
                  <a:lnTo>
                    <a:pt x="76" y="24"/>
                  </a:lnTo>
                  <a:lnTo>
                    <a:pt x="68" y="26"/>
                  </a:lnTo>
                  <a:lnTo>
                    <a:pt x="57" y="38"/>
                  </a:lnTo>
                  <a:lnTo>
                    <a:pt x="54" y="52"/>
                  </a:lnTo>
                  <a:lnTo>
                    <a:pt x="35" y="69"/>
                  </a:lnTo>
                  <a:lnTo>
                    <a:pt x="35" y="78"/>
                  </a:lnTo>
                  <a:lnTo>
                    <a:pt x="33" y="69"/>
                  </a:lnTo>
                  <a:lnTo>
                    <a:pt x="28" y="64"/>
                  </a:lnTo>
                  <a:lnTo>
                    <a:pt x="28" y="81"/>
                  </a:lnTo>
                  <a:lnTo>
                    <a:pt x="23" y="85"/>
                  </a:lnTo>
                  <a:lnTo>
                    <a:pt x="19" y="92"/>
                  </a:lnTo>
                  <a:lnTo>
                    <a:pt x="23" y="100"/>
                  </a:lnTo>
                  <a:lnTo>
                    <a:pt x="28" y="116"/>
                  </a:lnTo>
                  <a:lnTo>
                    <a:pt x="23" y="123"/>
                  </a:lnTo>
                  <a:lnTo>
                    <a:pt x="23" y="135"/>
                  </a:lnTo>
                  <a:lnTo>
                    <a:pt x="26" y="149"/>
                  </a:lnTo>
                  <a:lnTo>
                    <a:pt x="28" y="152"/>
                  </a:lnTo>
                  <a:lnTo>
                    <a:pt x="16" y="170"/>
                  </a:lnTo>
                  <a:lnTo>
                    <a:pt x="9" y="175"/>
                  </a:lnTo>
                  <a:lnTo>
                    <a:pt x="5" y="185"/>
                  </a:lnTo>
                  <a:lnTo>
                    <a:pt x="0" y="187"/>
                  </a:lnTo>
                  <a:lnTo>
                    <a:pt x="0" y="194"/>
                  </a:lnTo>
                  <a:lnTo>
                    <a:pt x="14" y="204"/>
                  </a:lnTo>
                  <a:lnTo>
                    <a:pt x="23" y="213"/>
                  </a:lnTo>
                  <a:lnTo>
                    <a:pt x="40" y="213"/>
                  </a:lnTo>
                  <a:lnTo>
                    <a:pt x="57" y="222"/>
                  </a:lnTo>
                  <a:lnTo>
                    <a:pt x="57" y="220"/>
                  </a:lnTo>
                  <a:lnTo>
                    <a:pt x="66" y="230"/>
                  </a:lnTo>
                  <a:lnTo>
                    <a:pt x="76" y="239"/>
                  </a:lnTo>
                  <a:lnTo>
                    <a:pt x="87" y="253"/>
                  </a:lnTo>
                  <a:lnTo>
                    <a:pt x="92" y="260"/>
                  </a:lnTo>
                  <a:lnTo>
                    <a:pt x="111" y="263"/>
                  </a:lnTo>
                  <a:lnTo>
                    <a:pt x="123" y="263"/>
                  </a:lnTo>
                  <a:lnTo>
                    <a:pt x="139" y="267"/>
                  </a:lnTo>
                  <a:lnTo>
                    <a:pt x="132" y="289"/>
                  </a:lnTo>
                  <a:lnTo>
                    <a:pt x="142" y="296"/>
                  </a:lnTo>
                  <a:lnTo>
                    <a:pt x="146" y="270"/>
                  </a:lnTo>
                  <a:lnTo>
                    <a:pt x="149" y="246"/>
                  </a:lnTo>
                  <a:lnTo>
                    <a:pt x="142" y="227"/>
                  </a:lnTo>
                  <a:lnTo>
                    <a:pt x="139" y="211"/>
                  </a:lnTo>
                  <a:lnTo>
                    <a:pt x="151" y="208"/>
                  </a:lnTo>
                  <a:lnTo>
                    <a:pt x="154" y="206"/>
                  </a:lnTo>
                  <a:lnTo>
                    <a:pt x="144" y="201"/>
                  </a:lnTo>
                  <a:lnTo>
                    <a:pt x="142" y="189"/>
                  </a:lnTo>
                  <a:lnTo>
                    <a:pt x="156" y="189"/>
                  </a:lnTo>
                  <a:lnTo>
                    <a:pt x="170" y="189"/>
                  </a:lnTo>
                  <a:lnTo>
                    <a:pt x="168" y="187"/>
                  </a:lnTo>
                  <a:lnTo>
                    <a:pt x="173" y="189"/>
                  </a:lnTo>
                  <a:lnTo>
                    <a:pt x="182" y="182"/>
                  </a:lnTo>
                  <a:lnTo>
                    <a:pt x="187" y="199"/>
                  </a:lnTo>
                  <a:lnTo>
                    <a:pt x="189" y="199"/>
                  </a:lnTo>
                  <a:lnTo>
                    <a:pt x="187" y="182"/>
                  </a:lnTo>
                  <a:lnTo>
                    <a:pt x="177" y="170"/>
                  </a:lnTo>
                  <a:lnTo>
                    <a:pt x="182" y="163"/>
                  </a:lnTo>
                  <a:lnTo>
                    <a:pt x="175" y="140"/>
                  </a:lnTo>
                  <a:lnTo>
                    <a:pt x="177" y="123"/>
                  </a:lnTo>
                  <a:lnTo>
                    <a:pt x="182" y="109"/>
                  </a:lnTo>
                  <a:lnTo>
                    <a:pt x="170" y="111"/>
                  </a:lnTo>
                  <a:lnTo>
                    <a:pt x="154" y="111"/>
                  </a:lnTo>
                  <a:lnTo>
                    <a:pt x="142" y="97"/>
                  </a:lnTo>
                  <a:lnTo>
                    <a:pt x="130" y="95"/>
                  </a:lnTo>
                  <a:lnTo>
                    <a:pt x="116" y="95"/>
                  </a:lnTo>
                  <a:lnTo>
                    <a:pt x="106" y="88"/>
                  </a:lnTo>
                  <a:lnTo>
                    <a:pt x="106" y="76"/>
                  </a:lnTo>
                  <a:lnTo>
                    <a:pt x="99" y="57"/>
                  </a:lnTo>
                  <a:lnTo>
                    <a:pt x="92" y="57"/>
                  </a:lnTo>
                  <a:lnTo>
                    <a:pt x="99" y="40"/>
                  </a:lnTo>
                  <a:lnTo>
                    <a:pt x="106" y="26"/>
                  </a:lnTo>
                  <a:lnTo>
                    <a:pt x="116" y="12"/>
                  </a:lnTo>
                  <a:lnTo>
                    <a:pt x="128" y="10"/>
                  </a:lnTo>
                  <a:lnTo>
                    <a:pt x="128" y="0"/>
                  </a:lnTo>
                  <a:lnTo>
                    <a:pt x="118" y="3"/>
                  </a:lnTo>
                  <a:lnTo>
                    <a:pt x="104" y="10"/>
                  </a:lnTo>
                  <a:lnTo>
                    <a:pt x="90" y="19"/>
                  </a:lnTo>
                  <a:lnTo>
                    <a:pt x="80" y="1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73" name="Freeform 3987"/>
            <p:cNvSpPr>
              <a:spLocks/>
            </p:cNvSpPr>
            <p:nvPr/>
          </p:nvSpPr>
          <p:spPr bwMode="auto">
            <a:xfrm>
              <a:off x="1436" y="2461"/>
              <a:ext cx="86" cy="157"/>
            </a:xfrm>
            <a:custGeom>
              <a:avLst/>
              <a:gdLst>
                <a:gd name="T0" fmla="*/ 1717 w 76"/>
                <a:gd name="T1" fmla="*/ 28298 h 127"/>
                <a:gd name="T2" fmla="*/ 1469 w 76"/>
                <a:gd name="T3" fmla="*/ 25548 h 127"/>
                <a:gd name="T4" fmla="*/ 1469 w 76"/>
                <a:gd name="T5" fmla="*/ 20385 h 127"/>
                <a:gd name="T6" fmla="*/ 1717 w 76"/>
                <a:gd name="T7" fmla="*/ 19668 h 127"/>
                <a:gd name="T8" fmla="*/ 1806 w 76"/>
                <a:gd name="T9" fmla="*/ 16717 h 127"/>
                <a:gd name="T10" fmla="*/ 1806 w 76"/>
                <a:gd name="T11" fmla="*/ 12253 h 127"/>
                <a:gd name="T12" fmla="*/ 1281 w 76"/>
                <a:gd name="T13" fmla="*/ 8728 h 127"/>
                <a:gd name="T14" fmla="*/ 1201 w 76"/>
                <a:gd name="T15" fmla="*/ 10790 h 127"/>
                <a:gd name="T16" fmla="*/ 1281 w 76"/>
                <a:gd name="T17" fmla="*/ 5711 h 127"/>
                <a:gd name="T18" fmla="*/ 1000 w 76"/>
                <a:gd name="T19" fmla="*/ 2777 h 127"/>
                <a:gd name="T20" fmla="*/ 722 w 76"/>
                <a:gd name="T21" fmla="*/ 2 h 127"/>
                <a:gd name="T22" fmla="*/ 792 w 76"/>
                <a:gd name="T23" fmla="*/ 1470 h 127"/>
                <a:gd name="T24" fmla="*/ 610 w 76"/>
                <a:gd name="T25" fmla="*/ 0 h 127"/>
                <a:gd name="T26" fmla="*/ 722 w 76"/>
                <a:gd name="T27" fmla="*/ 1470 h 127"/>
                <a:gd name="T28" fmla="*/ 238 w 76"/>
                <a:gd name="T29" fmla="*/ 5013 h 127"/>
                <a:gd name="T30" fmla="*/ 483 w 76"/>
                <a:gd name="T31" fmla="*/ 7060 h 127"/>
                <a:gd name="T32" fmla="*/ 145 w 76"/>
                <a:gd name="T33" fmla="*/ 9471 h 127"/>
                <a:gd name="T34" fmla="*/ 0 w 76"/>
                <a:gd name="T35" fmla="*/ 13844 h 127"/>
                <a:gd name="T36" fmla="*/ 238 w 76"/>
                <a:gd name="T37" fmla="*/ 17917 h 127"/>
                <a:gd name="T38" fmla="*/ 483 w 76"/>
                <a:gd name="T39" fmla="*/ 17917 h 127"/>
                <a:gd name="T40" fmla="*/ 547 w 76"/>
                <a:gd name="T41" fmla="*/ 20989 h 127"/>
                <a:gd name="T42" fmla="*/ 722 w 76"/>
                <a:gd name="T43" fmla="*/ 23855 h 127"/>
                <a:gd name="T44" fmla="*/ 610 w 76"/>
                <a:gd name="T45" fmla="*/ 28803 h 127"/>
                <a:gd name="T46" fmla="*/ 690 w 76"/>
                <a:gd name="T47" fmla="*/ 34781 h 127"/>
                <a:gd name="T48" fmla="*/ 925 w 76"/>
                <a:gd name="T49" fmla="*/ 39044 h 127"/>
                <a:gd name="T50" fmla="*/ 1201 w 76"/>
                <a:gd name="T51" fmla="*/ 39044 h 127"/>
                <a:gd name="T52" fmla="*/ 1662 w 76"/>
                <a:gd name="T53" fmla="*/ 36253 h 127"/>
                <a:gd name="T54" fmla="*/ 2129 w 76"/>
                <a:gd name="T55" fmla="*/ 35607 h 127"/>
                <a:gd name="T56" fmla="*/ 1943 w 76"/>
                <a:gd name="T57" fmla="*/ 32076 h 127"/>
                <a:gd name="T58" fmla="*/ 1717 w 76"/>
                <a:gd name="T59" fmla="*/ 28298 h 1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
                <a:gd name="T91" fmla="*/ 0 h 127"/>
                <a:gd name="T92" fmla="*/ 76 w 76"/>
                <a:gd name="T93" fmla="*/ 127 h 12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 h="127">
                  <a:moveTo>
                    <a:pt x="61" y="92"/>
                  </a:moveTo>
                  <a:lnTo>
                    <a:pt x="52" y="83"/>
                  </a:lnTo>
                  <a:lnTo>
                    <a:pt x="52" y="66"/>
                  </a:lnTo>
                  <a:lnTo>
                    <a:pt x="61" y="64"/>
                  </a:lnTo>
                  <a:lnTo>
                    <a:pt x="64" y="54"/>
                  </a:lnTo>
                  <a:lnTo>
                    <a:pt x="64" y="40"/>
                  </a:lnTo>
                  <a:lnTo>
                    <a:pt x="45" y="28"/>
                  </a:lnTo>
                  <a:lnTo>
                    <a:pt x="43" y="35"/>
                  </a:lnTo>
                  <a:lnTo>
                    <a:pt x="45" y="19"/>
                  </a:lnTo>
                  <a:lnTo>
                    <a:pt x="35" y="9"/>
                  </a:lnTo>
                  <a:lnTo>
                    <a:pt x="26" y="2"/>
                  </a:lnTo>
                  <a:lnTo>
                    <a:pt x="28" y="5"/>
                  </a:lnTo>
                  <a:lnTo>
                    <a:pt x="21" y="0"/>
                  </a:lnTo>
                  <a:lnTo>
                    <a:pt x="26" y="5"/>
                  </a:lnTo>
                  <a:lnTo>
                    <a:pt x="9" y="16"/>
                  </a:lnTo>
                  <a:lnTo>
                    <a:pt x="17" y="23"/>
                  </a:lnTo>
                  <a:lnTo>
                    <a:pt x="5" y="31"/>
                  </a:lnTo>
                  <a:lnTo>
                    <a:pt x="0" y="45"/>
                  </a:lnTo>
                  <a:lnTo>
                    <a:pt x="9" y="59"/>
                  </a:lnTo>
                  <a:lnTo>
                    <a:pt x="17" y="59"/>
                  </a:lnTo>
                  <a:lnTo>
                    <a:pt x="19" y="68"/>
                  </a:lnTo>
                  <a:lnTo>
                    <a:pt x="26" y="78"/>
                  </a:lnTo>
                  <a:lnTo>
                    <a:pt x="21" y="94"/>
                  </a:lnTo>
                  <a:lnTo>
                    <a:pt x="24" y="113"/>
                  </a:lnTo>
                  <a:lnTo>
                    <a:pt x="33" y="127"/>
                  </a:lnTo>
                  <a:lnTo>
                    <a:pt x="43" y="127"/>
                  </a:lnTo>
                  <a:lnTo>
                    <a:pt x="59" y="118"/>
                  </a:lnTo>
                  <a:lnTo>
                    <a:pt x="76" y="116"/>
                  </a:lnTo>
                  <a:lnTo>
                    <a:pt x="69" y="104"/>
                  </a:lnTo>
                  <a:lnTo>
                    <a:pt x="61" y="9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74" name="Freeform 3988"/>
            <p:cNvSpPr>
              <a:spLocks/>
            </p:cNvSpPr>
            <p:nvPr/>
          </p:nvSpPr>
          <p:spPr bwMode="auto">
            <a:xfrm>
              <a:off x="1495" y="2519"/>
              <a:ext cx="69" cy="88"/>
            </a:xfrm>
            <a:custGeom>
              <a:avLst/>
              <a:gdLst>
                <a:gd name="T0" fmla="*/ 149 w 62"/>
                <a:gd name="T1" fmla="*/ 14980 h 71"/>
                <a:gd name="T2" fmla="*/ 0 w 62"/>
                <a:gd name="T3" fmla="*/ 12086 h 71"/>
                <a:gd name="T4" fmla="*/ 0 w 62"/>
                <a:gd name="T5" fmla="*/ 6435 h 71"/>
                <a:gd name="T6" fmla="*/ 149 w 62"/>
                <a:gd name="T7" fmla="*/ 5621 h 71"/>
                <a:gd name="T8" fmla="*/ 206 w 62"/>
                <a:gd name="T9" fmla="*/ 2382 h 71"/>
                <a:gd name="T10" fmla="*/ 255 w 62"/>
                <a:gd name="T11" fmla="*/ 0 h 71"/>
                <a:gd name="T12" fmla="*/ 601 w 62"/>
                <a:gd name="T13" fmla="*/ 0 h 71"/>
                <a:gd name="T14" fmla="*/ 831 w 62"/>
                <a:gd name="T15" fmla="*/ 0 h 71"/>
                <a:gd name="T16" fmla="*/ 1131 w 62"/>
                <a:gd name="T17" fmla="*/ 0 h 71"/>
                <a:gd name="T18" fmla="*/ 1057 w 62"/>
                <a:gd name="T19" fmla="*/ 2382 h 71"/>
                <a:gd name="T20" fmla="*/ 1027 w 62"/>
                <a:gd name="T21" fmla="*/ 7976 h 71"/>
                <a:gd name="T22" fmla="*/ 1131 w 62"/>
                <a:gd name="T23" fmla="*/ 14980 h 71"/>
                <a:gd name="T24" fmla="*/ 925 w 62"/>
                <a:gd name="T25" fmla="*/ 20904 h 71"/>
                <a:gd name="T26" fmla="*/ 767 w 62"/>
                <a:gd name="T27" fmla="*/ 19308 h 71"/>
                <a:gd name="T28" fmla="*/ 499 w 62"/>
                <a:gd name="T29" fmla="*/ 20904 h 71"/>
                <a:gd name="T30" fmla="*/ 555 w 62"/>
                <a:gd name="T31" fmla="*/ 23330 h 71"/>
                <a:gd name="T32" fmla="*/ 436 w 62"/>
                <a:gd name="T33" fmla="*/ 23013 h 71"/>
                <a:gd name="T34" fmla="*/ 314 w 62"/>
                <a:gd name="T35" fmla="*/ 18823 h 71"/>
                <a:gd name="T36" fmla="*/ 149 w 62"/>
                <a:gd name="T37" fmla="*/ 14980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
                <a:gd name="T58" fmla="*/ 0 h 71"/>
                <a:gd name="T59" fmla="*/ 62 w 62"/>
                <a:gd name="T60" fmla="*/ 71 h 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 h="71">
                  <a:moveTo>
                    <a:pt x="9" y="45"/>
                  </a:moveTo>
                  <a:lnTo>
                    <a:pt x="0" y="36"/>
                  </a:lnTo>
                  <a:lnTo>
                    <a:pt x="0" y="19"/>
                  </a:lnTo>
                  <a:lnTo>
                    <a:pt x="9" y="17"/>
                  </a:lnTo>
                  <a:lnTo>
                    <a:pt x="12" y="7"/>
                  </a:lnTo>
                  <a:lnTo>
                    <a:pt x="14" y="0"/>
                  </a:lnTo>
                  <a:lnTo>
                    <a:pt x="33" y="0"/>
                  </a:lnTo>
                  <a:lnTo>
                    <a:pt x="47" y="0"/>
                  </a:lnTo>
                  <a:lnTo>
                    <a:pt x="62" y="0"/>
                  </a:lnTo>
                  <a:lnTo>
                    <a:pt x="59" y="7"/>
                  </a:lnTo>
                  <a:lnTo>
                    <a:pt x="57" y="24"/>
                  </a:lnTo>
                  <a:lnTo>
                    <a:pt x="62" y="45"/>
                  </a:lnTo>
                  <a:lnTo>
                    <a:pt x="52" y="64"/>
                  </a:lnTo>
                  <a:lnTo>
                    <a:pt x="43" y="59"/>
                  </a:lnTo>
                  <a:lnTo>
                    <a:pt x="28" y="64"/>
                  </a:lnTo>
                  <a:lnTo>
                    <a:pt x="31" y="71"/>
                  </a:lnTo>
                  <a:lnTo>
                    <a:pt x="24" y="69"/>
                  </a:lnTo>
                  <a:lnTo>
                    <a:pt x="17" y="57"/>
                  </a:lnTo>
                  <a:lnTo>
                    <a:pt x="9" y="45"/>
                  </a:lnTo>
                  <a:close/>
                </a:path>
              </a:pathLst>
            </a:custGeom>
            <a:solidFill>
              <a:srgbClr val="CC0000"/>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75" name="Freeform 3989"/>
            <p:cNvSpPr>
              <a:spLocks/>
            </p:cNvSpPr>
            <p:nvPr/>
          </p:nvSpPr>
          <p:spPr bwMode="auto">
            <a:xfrm>
              <a:off x="1432" y="2411"/>
              <a:ext cx="16" cy="13"/>
            </a:xfrm>
            <a:custGeom>
              <a:avLst/>
              <a:gdLst>
                <a:gd name="T0" fmla="*/ 3 w 14"/>
                <a:gd name="T1" fmla="*/ 0 h 11"/>
                <a:gd name="T2" fmla="*/ 514 w 14"/>
                <a:gd name="T3" fmla="*/ 0 h 11"/>
                <a:gd name="T4" fmla="*/ 363 w 14"/>
                <a:gd name="T5" fmla="*/ 968 h 11"/>
                <a:gd name="T6" fmla="*/ 0 w 14"/>
                <a:gd name="T7" fmla="*/ 968 h 11"/>
                <a:gd name="T8" fmla="*/ 243 w 14"/>
                <a:gd name="T9" fmla="*/ 355 h 11"/>
                <a:gd name="T10" fmla="*/ 3 w 14"/>
                <a:gd name="T11" fmla="*/ 0 h 11"/>
                <a:gd name="T12" fmla="*/ 0 60000 65536"/>
                <a:gd name="T13" fmla="*/ 0 60000 65536"/>
                <a:gd name="T14" fmla="*/ 0 60000 65536"/>
                <a:gd name="T15" fmla="*/ 0 60000 65536"/>
                <a:gd name="T16" fmla="*/ 0 60000 65536"/>
                <a:gd name="T17" fmla="*/ 0 60000 65536"/>
                <a:gd name="T18" fmla="*/ 0 w 14"/>
                <a:gd name="T19" fmla="*/ 0 h 11"/>
                <a:gd name="T20" fmla="*/ 14 w 1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4" h="11">
                  <a:moveTo>
                    <a:pt x="3" y="0"/>
                  </a:moveTo>
                  <a:lnTo>
                    <a:pt x="14" y="0"/>
                  </a:lnTo>
                  <a:lnTo>
                    <a:pt x="10" y="11"/>
                  </a:lnTo>
                  <a:lnTo>
                    <a:pt x="0" y="11"/>
                  </a:lnTo>
                  <a:lnTo>
                    <a:pt x="7" y="4"/>
                  </a:lnTo>
                  <a:lnTo>
                    <a:pt x="3"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76" name="Freeform 3990"/>
            <p:cNvSpPr>
              <a:spLocks/>
            </p:cNvSpPr>
            <p:nvPr/>
          </p:nvSpPr>
          <p:spPr bwMode="auto">
            <a:xfrm>
              <a:off x="1228" y="2379"/>
              <a:ext cx="238" cy="252"/>
            </a:xfrm>
            <a:custGeom>
              <a:avLst/>
              <a:gdLst>
                <a:gd name="T0" fmla="*/ 3519 w 213"/>
                <a:gd name="T1" fmla="*/ 14440 h 203"/>
                <a:gd name="T2" fmla="*/ 3315 w 213"/>
                <a:gd name="T3" fmla="*/ 12738 h 203"/>
                <a:gd name="T4" fmla="*/ 3315 w 213"/>
                <a:gd name="T5" fmla="*/ 11280 h 203"/>
                <a:gd name="T6" fmla="*/ 3256 w 213"/>
                <a:gd name="T7" fmla="*/ 9611 h 203"/>
                <a:gd name="T8" fmla="*/ 3029 w 213"/>
                <a:gd name="T9" fmla="*/ 10261 h 203"/>
                <a:gd name="T10" fmla="*/ 2284 w 213"/>
                <a:gd name="T11" fmla="*/ 10261 h 203"/>
                <a:gd name="T12" fmla="*/ 1681 w 213"/>
                <a:gd name="T13" fmla="*/ 10261 h 203"/>
                <a:gd name="T14" fmla="*/ 1246 w 213"/>
                <a:gd name="T15" fmla="*/ 3787 h 203"/>
                <a:gd name="T16" fmla="*/ 999 w 213"/>
                <a:gd name="T17" fmla="*/ 2458 h 203"/>
                <a:gd name="T18" fmla="*/ 1074 w 213"/>
                <a:gd name="T19" fmla="*/ 3787 h 203"/>
                <a:gd name="T20" fmla="*/ 619 w 213"/>
                <a:gd name="T21" fmla="*/ 8994 h 203"/>
                <a:gd name="T22" fmla="*/ 554 w 213"/>
                <a:gd name="T23" fmla="*/ 19344 h 203"/>
                <a:gd name="T24" fmla="*/ 554 w 213"/>
                <a:gd name="T25" fmla="*/ 9611 h 203"/>
                <a:gd name="T26" fmla="*/ 716 w 213"/>
                <a:gd name="T27" fmla="*/ 2458 h 203"/>
                <a:gd name="T28" fmla="*/ 285 w 213"/>
                <a:gd name="T29" fmla="*/ 8146 h 203"/>
                <a:gd name="T30" fmla="*/ 0 w 213"/>
                <a:gd name="T31" fmla="*/ 18468 h 203"/>
                <a:gd name="T32" fmla="*/ 285 w 213"/>
                <a:gd name="T33" fmla="*/ 25155 h 203"/>
                <a:gd name="T34" fmla="*/ 492 w 213"/>
                <a:gd name="T35" fmla="*/ 31520 h 203"/>
                <a:gd name="T36" fmla="*/ 999 w 213"/>
                <a:gd name="T37" fmla="*/ 32242 h 203"/>
                <a:gd name="T38" fmla="*/ 1556 w 213"/>
                <a:gd name="T39" fmla="*/ 37004 h 203"/>
                <a:gd name="T40" fmla="*/ 1681 w 213"/>
                <a:gd name="T41" fmla="*/ 41281 h 203"/>
                <a:gd name="T42" fmla="*/ 1815 w 213"/>
                <a:gd name="T43" fmla="*/ 55024 h 203"/>
                <a:gd name="T44" fmla="*/ 1878 w 213"/>
                <a:gd name="T45" fmla="*/ 61653 h 203"/>
                <a:gd name="T46" fmla="*/ 2173 w 213"/>
                <a:gd name="T47" fmla="*/ 69844 h 203"/>
                <a:gd name="T48" fmla="*/ 2426 w 213"/>
                <a:gd name="T49" fmla="*/ 69844 h 203"/>
                <a:gd name="T50" fmla="*/ 2967 w 213"/>
                <a:gd name="T51" fmla="*/ 61653 h 203"/>
                <a:gd name="T52" fmla="*/ 2876 w 213"/>
                <a:gd name="T53" fmla="*/ 58244 h 203"/>
                <a:gd name="T54" fmla="*/ 2655 w 213"/>
                <a:gd name="T55" fmla="*/ 48239 h 203"/>
                <a:gd name="T56" fmla="*/ 3256 w 213"/>
                <a:gd name="T57" fmla="*/ 52606 h 203"/>
                <a:gd name="T58" fmla="*/ 3591 w 213"/>
                <a:gd name="T59" fmla="*/ 48239 h 203"/>
                <a:gd name="T60" fmla="*/ 3932 w 213"/>
                <a:gd name="T61" fmla="*/ 42569 h 203"/>
                <a:gd name="T62" fmla="*/ 3748 w 213"/>
                <a:gd name="T63" fmla="*/ 37960 h 203"/>
                <a:gd name="T64" fmla="*/ 4082 w 213"/>
                <a:gd name="T65" fmla="*/ 30447 h 203"/>
                <a:gd name="T66" fmla="*/ 4267 w 213"/>
                <a:gd name="T67" fmla="*/ 24368 h 203"/>
                <a:gd name="T68" fmla="*/ 3871 w 213"/>
                <a:gd name="T69" fmla="*/ 22824 h 203"/>
                <a:gd name="T70" fmla="*/ 3748 w 213"/>
                <a:gd name="T71" fmla="*/ 21579 h 203"/>
                <a:gd name="T72" fmla="*/ 3932 w 213"/>
                <a:gd name="T73" fmla="*/ 17926 h 203"/>
                <a:gd name="T74" fmla="*/ 3591 w 213"/>
                <a:gd name="T75" fmla="*/ 14440 h 203"/>
                <a:gd name="T76" fmla="*/ 3532 w 213"/>
                <a:gd name="T77" fmla="*/ 15583 h 2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3"/>
                <a:gd name="T118" fmla="*/ 0 h 203"/>
                <a:gd name="T119" fmla="*/ 213 w 213"/>
                <a:gd name="T120" fmla="*/ 203 h 20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3" h="203">
                  <a:moveTo>
                    <a:pt x="177" y="45"/>
                  </a:moveTo>
                  <a:lnTo>
                    <a:pt x="175" y="42"/>
                  </a:lnTo>
                  <a:lnTo>
                    <a:pt x="173" y="37"/>
                  </a:lnTo>
                  <a:lnTo>
                    <a:pt x="166" y="37"/>
                  </a:lnTo>
                  <a:lnTo>
                    <a:pt x="168" y="37"/>
                  </a:lnTo>
                  <a:lnTo>
                    <a:pt x="166" y="33"/>
                  </a:lnTo>
                  <a:lnTo>
                    <a:pt x="180" y="26"/>
                  </a:lnTo>
                  <a:lnTo>
                    <a:pt x="163" y="28"/>
                  </a:lnTo>
                  <a:lnTo>
                    <a:pt x="144" y="28"/>
                  </a:lnTo>
                  <a:lnTo>
                    <a:pt x="151" y="30"/>
                  </a:lnTo>
                  <a:lnTo>
                    <a:pt x="137" y="37"/>
                  </a:lnTo>
                  <a:lnTo>
                    <a:pt x="114" y="30"/>
                  </a:lnTo>
                  <a:lnTo>
                    <a:pt x="99" y="30"/>
                  </a:lnTo>
                  <a:lnTo>
                    <a:pt x="85" y="30"/>
                  </a:lnTo>
                  <a:lnTo>
                    <a:pt x="81" y="19"/>
                  </a:lnTo>
                  <a:lnTo>
                    <a:pt x="62" y="11"/>
                  </a:lnTo>
                  <a:lnTo>
                    <a:pt x="54" y="0"/>
                  </a:lnTo>
                  <a:lnTo>
                    <a:pt x="50" y="7"/>
                  </a:lnTo>
                  <a:lnTo>
                    <a:pt x="59" y="11"/>
                  </a:lnTo>
                  <a:lnTo>
                    <a:pt x="54" y="11"/>
                  </a:lnTo>
                  <a:lnTo>
                    <a:pt x="36" y="21"/>
                  </a:lnTo>
                  <a:lnTo>
                    <a:pt x="31" y="26"/>
                  </a:lnTo>
                  <a:lnTo>
                    <a:pt x="36" y="47"/>
                  </a:lnTo>
                  <a:lnTo>
                    <a:pt x="28" y="56"/>
                  </a:lnTo>
                  <a:lnTo>
                    <a:pt x="19" y="42"/>
                  </a:lnTo>
                  <a:lnTo>
                    <a:pt x="28" y="28"/>
                  </a:lnTo>
                  <a:lnTo>
                    <a:pt x="24" y="14"/>
                  </a:lnTo>
                  <a:lnTo>
                    <a:pt x="36" y="7"/>
                  </a:lnTo>
                  <a:lnTo>
                    <a:pt x="24" y="9"/>
                  </a:lnTo>
                  <a:lnTo>
                    <a:pt x="14" y="23"/>
                  </a:lnTo>
                  <a:lnTo>
                    <a:pt x="7" y="37"/>
                  </a:lnTo>
                  <a:lnTo>
                    <a:pt x="0" y="54"/>
                  </a:lnTo>
                  <a:lnTo>
                    <a:pt x="7" y="54"/>
                  </a:lnTo>
                  <a:lnTo>
                    <a:pt x="14" y="73"/>
                  </a:lnTo>
                  <a:lnTo>
                    <a:pt x="14" y="85"/>
                  </a:lnTo>
                  <a:lnTo>
                    <a:pt x="24" y="92"/>
                  </a:lnTo>
                  <a:lnTo>
                    <a:pt x="38" y="92"/>
                  </a:lnTo>
                  <a:lnTo>
                    <a:pt x="50" y="94"/>
                  </a:lnTo>
                  <a:lnTo>
                    <a:pt x="62" y="108"/>
                  </a:lnTo>
                  <a:lnTo>
                    <a:pt x="78" y="108"/>
                  </a:lnTo>
                  <a:lnTo>
                    <a:pt x="90" y="106"/>
                  </a:lnTo>
                  <a:lnTo>
                    <a:pt x="85" y="120"/>
                  </a:lnTo>
                  <a:lnTo>
                    <a:pt x="83" y="137"/>
                  </a:lnTo>
                  <a:lnTo>
                    <a:pt x="90" y="160"/>
                  </a:lnTo>
                  <a:lnTo>
                    <a:pt x="85" y="167"/>
                  </a:lnTo>
                  <a:lnTo>
                    <a:pt x="95" y="179"/>
                  </a:lnTo>
                  <a:lnTo>
                    <a:pt x="97" y="196"/>
                  </a:lnTo>
                  <a:lnTo>
                    <a:pt x="109" y="203"/>
                  </a:lnTo>
                  <a:lnTo>
                    <a:pt x="118" y="203"/>
                  </a:lnTo>
                  <a:lnTo>
                    <a:pt x="121" y="203"/>
                  </a:lnTo>
                  <a:lnTo>
                    <a:pt x="137" y="191"/>
                  </a:lnTo>
                  <a:lnTo>
                    <a:pt x="149" y="179"/>
                  </a:lnTo>
                  <a:lnTo>
                    <a:pt x="154" y="175"/>
                  </a:lnTo>
                  <a:lnTo>
                    <a:pt x="144" y="170"/>
                  </a:lnTo>
                  <a:lnTo>
                    <a:pt x="137" y="151"/>
                  </a:lnTo>
                  <a:lnTo>
                    <a:pt x="133" y="141"/>
                  </a:lnTo>
                  <a:lnTo>
                    <a:pt x="149" y="146"/>
                  </a:lnTo>
                  <a:lnTo>
                    <a:pt x="163" y="153"/>
                  </a:lnTo>
                  <a:lnTo>
                    <a:pt x="166" y="144"/>
                  </a:lnTo>
                  <a:lnTo>
                    <a:pt x="180" y="141"/>
                  </a:lnTo>
                  <a:lnTo>
                    <a:pt x="192" y="134"/>
                  </a:lnTo>
                  <a:lnTo>
                    <a:pt x="196" y="125"/>
                  </a:lnTo>
                  <a:lnTo>
                    <a:pt x="187" y="111"/>
                  </a:lnTo>
                  <a:lnTo>
                    <a:pt x="192" y="97"/>
                  </a:lnTo>
                  <a:lnTo>
                    <a:pt x="204" y="89"/>
                  </a:lnTo>
                  <a:lnTo>
                    <a:pt x="196" y="82"/>
                  </a:lnTo>
                  <a:lnTo>
                    <a:pt x="213" y="71"/>
                  </a:lnTo>
                  <a:lnTo>
                    <a:pt x="208" y="66"/>
                  </a:lnTo>
                  <a:lnTo>
                    <a:pt x="194" y="66"/>
                  </a:lnTo>
                  <a:lnTo>
                    <a:pt x="185" y="66"/>
                  </a:lnTo>
                  <a:lnTo>
                    <a:pt x="187" y="63"/>
                  </a:lnTo>
                  <a:lnTo>
                    <a:pt x="192" y="54"/>
                  </a:lnTo>
                  <a:lnTo>
                    <a:pt x="196" y="52"/>
                  </a:lnTo>
                  <a:lnTo>
                    <a:pt x="187" y="42"/>
                  </a:lnTo>
                  <a:lnTo>
                    <a:pt x="180" y="42"/>
                  </a:lnTo>
                  <a:lnTo>
                    <a:pt x="175" y="40"/>
                  </a:lnTo>
                  <a:lnTo>
                    <a:pt x="177" y="4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77" name="Freeform 3991"/>
            <p:cNvSpPr>
              <a:spLocks/>
            </p:cNvSpPr>
            <p:nvPr/>
          </p:nvSpPr>
          <p:spPr bwMode="auto">
            <a:xfrm>
              <a:off x="1388" y="2403"/>
              <a:ext cx="8" cy="2"/>
            </a:xfrm>
            <a:custGeom>
              <a:avLst/>
              <a:gdLst>
                <a:gd name="T0" fmla="*/ 243 w 7"/>
                <a:gd name="T1" fmla="*/ 2 h 2"/>
                <a:gd name="T2" fmla="*/ 0 w 7"/>
                <a:gd name="T3" fmla="*/ 0 h 2"/>
                <a:gd name="T4" fmla="*/ 243 w 7"/>
                <a:gd name="T5" fmla="*/ 2 h 2"/>
                <a:gd name="T6" fmla="*/ 0 60000 65536"/>
                <a:gd name="T7" fmla="*/ 0 60000 65536"/>
                <a:gd name="T8" fmla="*/ 0 60000 65536"/>
                <a:gd name="T9" fmla="*/ 0 w 7"/>
                <a:gd name="T10" fmla="*/ 0 h 2"/>
                <a:gd name="T11" fmla="*/ 7 w 7"/>
                <a:gd name="T12" fmla="*/ 2 h 2"/>
              </a:gdLst>
              <a:ahLst/>
              <a:cxnLst>
                <a:cxn ang="T6">
                  <a:pos x="T0" y="T1"/>
                </a:cxn>
                <a:cxn ang="T7">
                  <a:pos x="T2" y="T3"/>
                </a:cxn>
                <a:cxn ang="T8">
                  <a:pos x="T4" y="T5"/>
                </a:cxn>
              </a:cxnLst>
              <a:rect l="T9" t="T10" r="T11" b="T12"/>
              <a:pathLst>
                <a:path w="7" h="2">
                  <a:moveTo>
                    <a:pt x="7" y="2"/>
                  </a:moveTo>
                  <a:lnTo>
                    <a:pt x="0" y="0"/>
                  </a:lnTo>
                  <a:lnTo>
                    <a:pt x="7"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78" name="Freeform 3992"/>
            <p:cNvSpPr>
              <a:spLocks/>
            </p:cNvSpPr>
            <p:nvPr/>
          </p:nvSpPr>
          <p:spPr bwMode="auto">
            <a:xfrm>
              <a:off x="1052" y="2135"/>
              <a:ext cx="178" cy="70"/>
            </a:xfrm>
            <a:custGeom>
              <a:avLst/>
              <a:gdLst>
                <a:gd name="T0" fmla="*/ 2018 w 160"/>
                <a:gd name="T1" fmla="*/ 6056 h 57"/>
                <a:gd name="T2" fmla="*/ 2018 w 160"/>
                <a:gd name="T3" fmla="*/ 6600 h 57"/>
                <a:gd name="T4" fmla="*/ 1751 w 160"/>
                <a:gd name="T5" fmla="*/ 4797 h 57"/>
                <a:gd name="T6" fmla="*/ 1454 w 160"/>
                <a:gd name="T7" fmla="*/ 2472 h 57"/>
                <a:gd name="T8" fmla="*/ 1269 w 160"/>
                <a:gd name="T9" fmla="*/ 1275 h 57"/>
                <a:gd name="T10" fmla="*/ 1034 w 160"/>
                <a:gd name="T11" fmla="*/ 845 h 57"/>
                <a:gd name="T12" fmla="*/ 957 w 160"/>
                <a:gd name="T13" fmla="*/ 0 h 57"/>
                <a:gd name="T14" fmla="*/ 607 w 160"/>
                <a:gd name="T15" fmla="*/ 1275 h 57"/>
                <a:gd name="T16" fmla="*/ 284 w 160"/>
                <a:gd name="T17" fmla="*/ 1923 h 57"/>
                <a:gd name="T18" fmla="*/ 149 w 160"/>
                <a:gd name="T19" fmla="*/ 4797 h 57"/>
                <a:gd name="T20" fmla="*/ 0 w 160"/>
                <a:gd name="T21" fmla="*/ 6600 h 57"/>
                <a:gd name="T22" fmla="*/ 120 w 160"/>
                <a:gd name="T23" fmla="*/ 5622 h 57"/>
                <a:gd name="T24" fmla="*/ 344 w 160"/>
                <a:gd name="T25" fmla="*/ 4376 h 57"/>
                <a:gd name="T26" fmla="*/ 540 w 160"/>
                <a:gd name="T27" fmla="*/ 3036 h 57"/>
                <a:gd name="T28" fmla="*/ 923 w 160"/>
                <a:gd name="T29" fmla="*/ 2472 h 57"/>
                <a:gd name="T30" fmla="*/ 746 w 160"/>
                <a:gd name="T31" fmla="*/ 3728 h 57"/>
                <a:gd name="T32" fmla="*/ 999 w 160"/>
                <a:gd name="T33" fmla="*/ 4797 h 57"/>
                <a:gd name="T34" fmla="*/ 1150 w 160"/>
                <a:gd name="T35" fmla="*/ 5622 h 57"/>
                <a:gd name="T36" fmla="*/ 1269 w 160"/>
                <a:gd name="T37" fmla="*/ 6056 h 57"/>
                <a:gd name="T38" fmla="*/ 1631 w 160"/>
                <a:gd name="T39" fmla="*/ 7437 h 57"/>
                <a:gd name="T40" fmla="*/ 1747 w 160"/>
                <a:gd name="T41" fmla="*/ 9783 h 57"/>
                <a:gd name="T42" fmla="*/ 2067 w 160"/>
                <a:gd name="T43" fmla="*/ 12224 h 57"/>
                <a:gd name="T44" fmla="*/ 1882 w 160"/>
                <a:gd name="T45" fmla="*/ 14705 h 57"/>
                <a:gd name="T46" fmla="*/ 2179 w 160"/>
                <a:gd name="T47" fmla="*/ 14705 h 57"/>
                <a:gd name="T48" fmla="*/ 2424 w 160"/>
                <a:gd name="T49" fmla="*/ 14705 h 57"/>
                <a:gd name="T50" fmla="*/ 2677 w 160"/>
                <a:gd name="T51" fmla="*/ 14705 h 57"/>
                <a:gd name="T52" fmla="*/ 2847 w 160"/>
                <a:gd name="T53" fmla="*/ 14171 h 57"/>
                <a:gd name="T54" fmla="*/ 2682 w 160"/>
                <a:gd name="T55" fmla="*/ 12224 h 57"/>
                <a:gd name="T56" fmla="*/ 2479 w 160"/>
                <a:gd name="T57" fmla="*/ 11006 h 57"/>
                <a:gd name="T58" fmla="*/ 2424 w 160"/>
                <a:gd name="T59" fmla="*/ 9783 h 57"/>
                <a:gd name="T60" fmla="*/ 2265 w 160"/>
                <a:gd name="T61" fmla="*/ 8479 h 57"/>
                <a:gd name="T62" fmla="*/ 2067 w 160"/>
                <a:gd name="T63" fmla="*/ 7437 h 57"/>
                <a:gd name="T64" fmla="*/ 2018 w 160"/>
                <a:gd name="T65" fmla="*/ 6056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57"/>
                <a:gd name="T101" fmla="*/ 160 w 16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57">
                  <a:moveTo>
                    <a:pt x="113" y="24"/>
                  </a:moveTo>
                  <a:lnTo>
                    <a:pt x="113" y="26"/>
                  </a:lnTo>
                  <a:lnTo>
                    <a:pt x="99" y="19"/>
                  </a:lnTo>
                  <a:lnTo>
                    <a:pt x="82" y="10"/>
                  </a:lnTo>
                  <a:lnTo>
                    <a:pt x="71" y="5"/>
                  </a:lnTo>
                  <a:lnTo>
                    <a:pt x="59" y="3"/>
                  </a:lnTo>
                  <a:lnTo>
                    <a:pt x="54" y="0"/>
                  </a:lnTo>
                  <a:lnTo>
                    <a:pt x="35" y="5"/>
                  </a:lnTo>
                  <a:lnTo>
                    <a:pt x="16" y="7"/>
                  </a:lnTo>
                  <a:lnTo>
                    <a:pt x="9" y="19"/>
                  </a:lnTo>
                  <a:lnTo>
                    <a:pt x="0" y="26"/>
                  </a:lnTo>
                  <a:lnTo>
                    <a:pt x="7" y="22"/>
                  </a:lnTo>
                  <a:lnTo>
                    <a:pt x="19" y="17"/>
                  </a:lnTo>
                  <a:lnTo>
                    <a:pt x="30" y="12"/>
                  </a:lnTo>
                  <a:lnTo>
                    <a:pt x="52" y="10"/>
                  </a:lnTo>
                  <a:lnTo>
                    <a:pt x="42" y="15"/>
                  </a:lnTo>
                  <a:lnTo>
                    <a:pt x="56" y="19"/>
                  </a:lnTo>
                  <a:lnTo>
                    <a:pt x="66" y="22"/>
                  </a:lnTo>
                  <a:lnTo>
                    <a:pt x="71" y="24"/>
                  </a:lnTo>
                  <a:lnTo>
                    <a:pt x="92" y="29"/>
                  </a:lnTo>
                  <a:lnTo>
                    <a:pt x="97" y="38"/>
                  </a:lnTo>
                  <a:lnTo>
                    <a:pt x="116" y="48"/>
                  </a:lnTo>
                  <a:lnTo>
                    <a:pt x="106" y="57"/>
                  </a:lnTo>
                  <a:lnTo>
                    <a:pt x="123" y="57"/>
                  </a:lnTo>
                  <a:lnTo>
                    <a:pt x="137" y="57"/>
                  </a:lnTo>
                  <a:lnTo>
                    <a:pt x="149" y="57"/>
                  </a:lnTo>
                  <a:lnTo>
                    <a:pt x="160" y="55"/>
                  </a:lnTo>
                  <a:lnTo>
                    <a:pt x="151" y="48"/>
                  </a:lnTo>
                  <a:lnTo>
                    <a:pt x="139" y="43"/>
                  </a:lnTo>
                  <a:lnTo>
                    <a:pt x="137" y="38"/>
                  </a:lnTo>
                  <a:lnTo>
                    <a:pt x="127" y="33"/>
                  </a:lnTo>
                  <a:lnTo>
                    <a:pt x="116" y="29"/>
                  </a:lnTo>
                  <a:lnTo>
                    <a:pt x="113" y="2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79" name="Freeform 3993"/>
            <p:cNvSpPr>
              <a:spLocks/>
            </p:cNvSpPr>
            <p:nvPr/>
          </p:nvSpPr>
          <p:spPr bwMode="auto">
            <a:xfrm>
              <a:off x="1083" y="2162"/>
              <a:ext cx="8" cy="11"/>
            </a:xfrm>
            <a:custGeom>
              <a:avLst/>
              <a:gdLst>
                <a:gd name="T0" fmla="*/ 0 w 7"/>
                <a:gd name="T1" fmla="*/ 1965 h 9"/>
                <a:gd name="T2" fmla="*/ 243 w 7"/>
                <a:gd name="T3" fmla="*/ 1965 h 9"/>
                <a:gd name="T4" fmla="*/ 0 w 7"/>
                <a:gd name="T5" fmla="*/ 0 h 9"/>
                <a:gd name="T6" fmla="*/ 0 w 7"/>
                <a:gd name="T7" fmla="*/ 1965 h 9"/>
                <a:gd name="T8" fmla="*/ 0 60000 65536"/>
                <a:gd name="T9" fmla="*/ 0 60000 65536"/>
                <a:gd name="T10" fmla="*/ 0 60000 65536"/>
                <a:gd name="T11" fmla="*/ 0 60000 65536"/>
                <a:gd name="T12" fmla="*/ 0 w 7"/>
                <a:gd name="T13" fmla="*/ 0 h 9"/>
                <a:gd name="T14" fmla="*/ 7 w 7"/>
                <a:gd name="T15" fmla="*/ 9 h 9"/>
              </a:gdLst>
              <a:ahLst/>
              <a:cxnLst>
                <a:cxn ang="T8">
                  <a:pos x="T0" y="T1"/>
                </a:cxn>
                <a:cxn ang="T9">
                  <a:pos x="T2" y="T3"/>
                </a:cxn>
                <a:cxn ang="T10">
                  <a:pos x="T4" y="T5"/>
                </a:cxn>
                <a:cxn ang="T11">
                  <a:pos x="T6" y="T7"/>
                </a:cxn>
              </a:cxnLst>
              <a:rect l="T12" t="T13" r="T14" b="T15"/>
              <a:pathLst>
                <a:path w="7" h="9">
                  <a:moveTo>
                    <a:pt x="0" y="9"/>
                  </a:moveTo>
                  <a:lnTo>
                    <a:pt x="7" y="9"/>
                  </a:lnTo>
                  <a:lnTo>
                    <a:pt x="0" y="0"/>
                  </a:lnTo>
                  <a:lnTo>
                    <a:pt x="0" y="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80" name="Freeform 3994"/>
            <p:cNvSpPr>
              <a:spLocks/>
            </p:cNvSpPr>
            <p:nvPr/>
          </p:nvSpPr>
          <p:spPr bwMode="auto">
            <a:xfrm>
              <a:off x="1104" y="2220"/>
              <a:ext cx="5" cy="2"/>
            </a:xfrm>
            <a:custGeom>
              <a:avLst/>
              <a:gdLst>
                <a:gd name="T0" fmla="*/ 5 w 5"/>
                <a:gd name="T1" fmla="*/ 0 h 2"/>
                <a:gd name="T2" fmla="*/ 5 w 5"/>
                <a:gd name="T3" fmla="*/ 0 h 2"/>
                <a:gd name="T4" fmla="*/ 5 w 5"/>
                <a:gd name="T5" fmla="*/ 0 h 2"/>
                <a:gd name="T6" fmla="*/ 2 w 5"/>
                <a:gd name="T7" fmla="*/ 0 h 2"/>
                <a:gd name="T8" fmla="*/ 2 w 5"/>
                <a:gd name="T9" fmla="*/ 0 h 2"/>
                <a:gd name="T10" fmla="*/ 0 w 5"/>
                <a:gd name="T11" fmla="*/ 0 h 2"/>
                <a:gd name="T12" fmla="*/ 0 w 5"/>
                <a:gd name="T13" fmla="*/ 0 h 2"/>
                <a:gd name="T14" fmla="*/ 0 w 5"/>
                <a:gd name="T15" fmla="*/ 0 h 2"/>
                <a:gd name="T16" fmla="*/ 2 w 5"/>
                <a:gd name="T17" fmla="*/ 0 h 2"/>
                <a:gd name="T18" fmla="*/ 5 w 5"/>
                <a:gd name="T19" fmla="*/ 0 h 2"/>
                <a:gd name="T20" fmla="*/ 5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5" y="0"/>
                  </a:moveTo>
                  <a:lnTo>
                    <a:pt x="5" y="0"/>
                  </a:lnTo>
                  <a:lnTo>
                    <a:pt x="2" y="0"/>
                  </a:lnTo>
                  <a:lnTo>
                    <a:pt x="0" y="0"/>
                  </a:lnTo>
                  <a:lnTo>
                    <a:pt x="2" y="0"/>
                  </a:lnTo>
                  <a:lnTo>
                    <a:pt x="5"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81" name="Freeform 3995"/>
            <p:cNvSpPr>
              <a:spLocks/>
            </p:cNvSpPr>
            <p:nvPr/>
          </p:nvSpPr>
          <p:spPr bwMode="auto">
            <a:xfrm>
              <a:off x="1131" y="2211"/>
              <a:ext cx="5" cy="2"/>
            </a:xfrm>
            <a:custGeom>
              <a:avLst/>
              <a:gdLst>
                <a:gd name="T0" fmla="*/ 1736 w 4"/>
                <a:gd name="T1" fmla="*/ 0 h 2"/>
                <a:gd name="T2" fmla="*/ 1736 w 4"/>
                <a:gd name="T3" fmla="*/ 0 h 2"/>
                <a:gd name="T4" fmla="*/ 1111 w 4"/>
                <a:gd name="T5" fmla="*/ 0 h 2"/>
                <a:gd name="T6" fmla="*/ 1111 w 4"/>
                <a:gd name="T7" fmla="*/ 0 h 2"/>
                <a:gd name="T8" fmla="*/ 0 w 4"/>
                <a:gd name="T9" fmla="*/ 0 h 2"/>
                <a:gd name="T10" fmla="*/ 1111 w 4"/>
                <a:gd name="T11" fmla="*/ 0 h 2"/>
                <a:gd name="T12" fmla="*/ 1736 w 4"/>
                <a:gd name="T13" fmla="*/ 0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4" y="0"/>
                  </a:moveTo>
                  <a:lnTo>
                    <a:pt x="4" y="0"/>
                  </a:lnTo>
                  <a:lnTo>
                    <a:pt x="2" y="0"/>
                  </a:lnTo>
                  <a:lnTo>
                    <a:pt x="0" y="0"/>
                  </a:lnTo>
                  <a:lnTo>
                    <a:pt x="2" y="0"/>
                  </a:lnTo>
                  <a:lnTo>
                    <a:pt x="4"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82" name="Freeform 3996"/>
            <p:cNvSpPr>
              <a:spLocks/>
            </p:cNvSpPr>
            <p:nvPr/>
          </p:nvSpPr>
          <p:spPr bwMode="auto">
            <a:xfrm>
              <a:off x="1127" y="2211"/>
              <a:ext cx="4" cy="3"/>
            </a:xfrm>
            <a:custGeom>
              <a:avLst/>
              <a:gdLst>
                <a:gd name="T0" fmla="*/ 6540 w 3"/>
                <a:gd name="T1" fmla="*/ 0 h 2"/>
                <a:gd name="T2" fmla="*/ 6540 w 3"/>
                <a:gd name="T3" fmla="*/ 0 h 2"/>
                <a:gd name="T4" fmla="*/ 0 w 3"/>
                <a:gd name="T5" fmla="*/ 0 h 2"/>
                <a:gd name="T6" fmla="*/ 0 w 3"/>
                <a:gd name="T7" fmla="*/ 138254 h 2"/>
                <a:gd name="T8" fmla="*/ 0 w 3"/>
                <a:gd name="T9" fmla="*/ 0 h 2"/>
                <a:gd name="T10" fmla="*/ 6540 w 3"/>
                <a:gd name="T11" fmla="*/ 0 h 2"/>
                <a:gd name="T12" fmla="*/ 6540 w 3"/>
                <a:gd name="T13" fmla="*/ 0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0"/>
                  </a:moveTo>
                  <a:lnTo>
                    <a:pt x="3" y="0"/>
                  </a:lnTo>
                  <a:lnTo>
                    <a:pt x="0" y="0"/>
                  </a:lnTo>
                  <a:lnTo>
                    <a:pt x="0" y="2"/>
                  </a:lnTo>
                  <a:lnTo>
                    <a:pt x="0" y="0"/>
                  </a:lnTo>
                  <a:lnTo>
                    <a:pt x="3"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83" name="Freeform 3997"/>
            <p:cNvSpPr>
              <a:spLocks/>
            </p:cNvSpPr>
            <p:nvPr/>
          </p:nvSpPr>
          <p:spPr bwMode="auto">
            <a:xfrm>
              <a:off x="1393" y="2240"/>
              <a:ext cx="2" cy="2"/>
            </a:xfrm>
            <a:custGeom>
              <a:avLst/>
              <a:gdLst>
                <a:gd name="T0" fmla="*/ 2 w 2"/>
                <a:gd name="T1" fmla="*/ 0 h 2"/>
                <a:gd name="T2" fmla="*/ 2 w 2"/>
                <a:gd name="T3" fmla="*/ 0 h 2"/>
                <a:gd name="T4" fmla="*/ 2 w 2"/>
                <a:gd name="T5" fmla="*/ 0 h 2"/>
                <a:gd name="T6" fmla="*/ 0 w 2"/>
                <a:gd name="T7" fmla="*/ 0 h 2"/>
                <a:gd name="T8" fmla="*/ 2 w 2"/>
                <a:gd name="T9" fmla="*/ 0 h 2"/>
                <a:gd name="T10" fmla="*/ 2 w 2"/>
                <a:gd name="T11" fmla="*/ 0 h 2"/>
                <a:gd name="T12" fmla="*/ 2 w 2"/>
                <a:gd name="T13" fmla="*/ 0 h 2"/>
                <a:gd name="T14" fmla="*/ 2 w 2"/>
                <a:gd name="T15" fmla="*/ 0 h 2"/>
                <a:gd name="T16" fmla="*/ 2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2" y="0"/>
                  </a:moveTo>
                  <a:lnTo>
                    <a:pt x="2" y="0"/>
                  </a:lnTo>
                  <a:lnTo>
                    <a:pt x="0" y="0"/>
                  </a:lnTo>
                  <a:lnTo>
                    <a:pt x="2"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84" name="Freeform 3998"/>
            <p:cNvSpPr>
              <a:spLocks/>
            </p:cNvSpPr>
            <p:nvPr/>
          </p:nvSpPr>
          <p:spPr bwMode="auto">
            <a:xfrm>
              <a:off x="1401" y="2235"/>
              <a:ext cx="1" cy="2"/>
            </a:xfrm>
            <a:custGeom>
              <a:avLst/>
              <a:gdLst>
                <a:gd name="T0" fmla="*/ 0 w 1"/>
                <a:gd name="T1" fmla="*/ 0 h 2"/>
                <a:gd name="T2" fmla="*/ 0 w 1"/>
                <a:gd name="T3" fmla="*/ 0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85" name="Freeform 3999"/>
            <p:cNvSpPr>
              <a:spLocks/>
            </p:cNvSpPr>
            <p:nvPr/>
          </p:nvSpPr>
          <p:spPr bwMode="auto">
            <a:xfrm>
              <a:off x="1396" y="2238"/>
              <a:ext cx="5" cy="2"/>
            </a:xfrm>
            <a:custGeom>
              <a:avLst/>
              <a:gdLst>
                <a:gd name="T0" fmla="*/ 2823855 w 3"/>
                <a:gd name="T1" fmla="*/ 0 h 2"/>
                <a:gd name="T2" fmla="*/ 2823855 w 3"/>
                <a:gd name="T3" fmla="*/ 2 h 2"/>
                <a:gd name="T4" fmla="*/ 0 w 3"/>
                <a:gd name="T5" fmla="*/ 2 h 2"/>
                <a:gd name="T6" fmla="*/ 0 w 3"/>
                <a:gd name="T7" fmla="*/ 0 h 2"/>
                <a:gd name="T8" fmla="*/ 0 w 3"/>
                <a:gd name="T9" fmla="*/ 2 h 2"/>
                <a:gd name="T10" fmla="*/ 2823855 w 3"/>
                <a:gd name="T11" fmla="*/ 2 h 2"/>
                <a:gd name="T12" fmla="*/ 2823855 w 3"/>
                <a:gd name="T13" fmla="*/ 0 h 2"/>
                <a:gd name="T14" fmla="*/ 2823855 w 3"/>
                <a:gd name="T15" fmla="*/ 2 h 2"/>
                <a:gd name="T16" fmla="*/ 2823855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3" y="0"/>
                  </a:moveTo>
                  <a:lnTo>
                    <a:pt x="3" y="2"/>
                  </a:lnTo>
                  <a:lnTo>
                    <a:pt x="0" y="2"/>
                  </a:lnTo>
                  <a:lnTo>
                    <a:pt x="0" y="0"/>
                  </a:lnTo>
                  <a:lnTo>
                    <a:pt x="0" y="2"/>
                  </a:lnTo>
                  <a:lnTo>
                    <a:pt x="3" y="2"/>
                  </a:lnTo>
                  <a:lnTo>
                    <a:pt x="3" y="0"/>
                  </a:lnTo>
                  <a:lnTo>
                    <a:pt x="3" y="2"/>
                  </a:lnTo>
                  <a:lnTo>
                    <a:pt x="3"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86" name="Freeform 4000"/>
            <p:cNvSpPr>
              <a:spLocks/>
            </p:cNvSpPr>
            <p:nvPr/>
          </p:nvSpPr>
          <p:spPr bwMode="auto">
            <a:xfrm>
              <a:off x="1388" y="2240"/>
              <a:ext cx="5" cy="2"/>
            </a:xfrm>
            <a:custGeom>
              <a:avLst/>
              <a:gdLst>
                <a:gd name="T0" fmla="*/ 2823855 w 3"/>
                <a:gd name="T1" fmla="*/ 0 h 2"/>
                <a:gd name="T2" fmla="*/ 0 w 3"/>
                <a:gd name="T3" fmla="*/ 0 h 2"/>
                <a:gd name="T4" fmla="*/ 2823855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0"/>
                  </a:moveTo>
                  <a:lnTo>
                    <a:pt x="0" y="0"/>
                  </a:lnTo>
                  <a:lnTo>
                    <a:pt x="3"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87" name="Rectangle 4001"/>
            <p:cNvSpPr>
              <a:spLocks noChangeArrowheads="1"/>
            </p:cNvSpPr>
            <p:nvPr/>
          </p:nvSpPr>
          <p:spPr bwMode="auto">
            <a:xfrm>
              <a:off x="1395" y="2240"/>
              <a:ext cx="0" cy="4"/>
            </a:xfrm>
            <a:prstGeom prst="rect">
              <a:avLst/>
            </a:prstGeom>
            <a:solidFill>
              <a:srgbClr val="E1E1E1"/>
            </a:solidFill>
            <a:ln w="317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p>
          </p:txBody>
        </p:sp>
        <p:sp>
          <p:nvSpPr>
            <p:cNvPr id="68788" name="Freeform 4002"/>
            <p:cNvSpPr>
              <a:spLocks/>
            </p:cNvSpPr>
            <p:nvPr/>
          </p:nvSpPr>
          <p:spPr bwMode="auto">
            <a:xfrm>
              <a:off x="1268" y="2208"/>
              <a:ext cx="61" cy="50"/>
            </a:xfrm>
            <a:custGeom>
              <a:avLst/>
              <a:gdLst>
                <a:gd name="T0" fmla="*/ 125 w 54"/>
                <a:gd name="T1" fmla="*/ 687 h 41"/>
                <a:gd name="T2" fmla="*/ 2 w 54"/>
                <a:gd name="T3" fmla="*/ 3807 h 41"/>
                <a:gd name="T4" fmla="*/ 0 w 54"/>
                <a:gd name="T5" fmla="*/ 4734 h 41"/>
                <a:gd name="T6" fmla="*/ 0 w 54"/>
                <a:gd name="T7" fmla="*/ 7089 h 41"/>
                <a:gd name="T8" fmla="*/ 180 w 54"/>
                <a:gd name="T9" fmla="*/ 8645 h 41"/>
                <a:gd name="T10" fmla="*/ 293 w 54"/>
                <a:gd name="T11" fmla="*/ 6505 h 41"/>
                <a:gd name="T12" fmla="*/ 596 w 54"/>
                <a:gd name="T13" fmla="*/ 5662 h 41"/>
                <a:gd name="T14" fmla="*/ 766 w 54"/>
                <a:gd name="T15" fmla="*/ 6098 h 41"/>
                <a:gd name="T16" fmla="*/ 1266 w 54"/>
                <a:gd name="T17" fmla="*/ 6098 h 41"/>
                <a:gd name="T18" fmla="*/ 1456 w 54"/>
                <a:gd name="T19" fmla="*/ 4734 h 41"/>
                <a:gd name="T20" fmla="*/ 992 w 54"/>
                <a:gd name="T21" fmla="*/ 3183 h 41"/>
                <a:gd name="T22" fmla="*/ 1121 w 54"/>
                <a:gd name="T23" fmla="*/ 2140 h 41"/>
                <a:gd name="T24" fmla="*/ 878 w 54"/>
                <a:gd name="T25" fmla="*/ 1755 h 41"/>
                <a:gd name="T26" fmla="*/ 293 w 54"/>
                <a:gd name="T27" fmla="*/ 0 h 41"/>
                <a:gd name="T28" fmla="*/ 125 w 54"/>
                <a:gd name="T29" fmla="*/ 687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41"/>
                <a:gd name="T47" fmla="*/ 54 w 54"/>
                <a:gd name="T48" fmla="*/ 41 h 4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41">
                  <a:moveTo>
                    <a:pt x="4" y="3"/>
                  </a:moveTo>
                  <a:lnTo>
                    <a:pt x="2" y="17"/>
                  </a:lnTo>
                  <a:lnTo>
                    <a:pt x="0" y="22"/>
                  </a:lnTo>
                  <a:lnTo>
                    <a:pt x="0" y="34"/>
                  </a:lnTo>
                  <a:lnTo>
                    <a:pt x="7" y="41"/>
                  </a:lnTo>
                  <a:lnTo>
                    <a:pt x="11" y="31"/>
                  </a:lnTo>
                  <a:lnTo>
                    <a:pt x="21" y="26"/>
                  </a:lnTo>
                  <a:lnTo>
                    <a:pt x="28" y="29"/>
                  </a:lnTo>
                  <a:lnTo>
                    <a:pt x="47" y="29"/>
                  </a:lnTo>
                  <a:lnTo>
                    <a:pt x="54" y="22"/>
                  </a:lnTo>
                  <a:lnTo>
                    <a:pt x="37" y="15"/>
                  </a:lnTo>
                  <a:lnTo>
                    <a:pt x="42" y="10"/>
                  </a:lnTo>
                  <a:lnTo>
                    <a:pt x="33" y="8"/>
                  </a:lnTo>
                  <a:lnTo>
                    <a:pt x="11" y="0"/>
                  </a:lnTo>
                  <a:lnTo>
                    <a:pt x="4" y="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89" name="Freeform 4003"/>
            <p:cNvSpPr>
              <a:spLocks/>
            </p:cNvSpPr>
            <p:nvPr/>
          </p:nvSpPr>
          <p:spPr bwMode="auto">
            <a:xfrm>
              <a:off x="1221" y="2208"/>
              <a:ext cx="52" cy="43"/>
            </a:xfrm>
            <a:custGeom>
              <a:avLst/>
              <a:gdLst>
                <a:gd name="T0" fmla="*/ 2192 w 45"/>
                <a:gd name="T1" fmla="*/ 1748 h 34"/>
                <a:gd name="T2" fmla="*/ 2146 w 45"/>
                <a:gd name="T3" fmla="*/ 9850 h 34"/>
                <a:gd name="T4" fmla="*/ 2010 w 45"/>
                <a:gd name="T5" fmla="*/ 12457 h 34"/>
                <a:gd name="T6" fmla="*/ 2010 w 45"/>
                <a:gd name="T7" fmla="*/ 19213 h 34"/>
                <a:gd name="T8" fmla="*/ 1272 w 45"/>
                <a:gd name="T9" fmla="*/ 17361 h 34"/>
                <a:gd name="T10" fmla="*/ 506 w 45"/>
                <a:gd name="T11" fmla="*/ 17361 h 34"/>
                <a:gd name="T12" fmla="*/ 0 w 45"/>
                <a:gd name="T13" fmla="*/ 14989 h 34"/>
                <a:gd name="T14" fmla="*/ 328 w 45"/>
                <a:gd name="T15" fmla="*/ 12457 h 34"/>
                <a:gd name="T16" fmla="*/ 1064 w 45"/>
                <a:gd name="T17" fmla="*/ 13455 h 34"/>
                <a:gd name="T18" fmla="*/ 1639 w 45"/>
                <a:gd name="T19" fmla="*/ 13455 h 34"/>
                <a:gd name="T20" fmla="*/ 1421 w 45"/>
                <a:gd name="T21" fmla="*/ 5656 h 34"/>
                <a:gd name="T22" fmla="*/ 1064 w 45"/>
                <a:gd name="T23" fmla="*/ 2796 h 34"/>
                <a:gd name="T24" fmla="*/ 921 w 45"/>
                <a:gd name="T25" fmla="*/ 0 h 34"/>
                <a:gd name="T26" fmla="*/ 1836 w 45"/>
                <a:gd name="T27" fmla="*/ 1748 h 34"/>
                <a:gd name="T28" fmla="*/ 2192 w 45"/>
                <a:gd name="T29" fmla="*/ 1748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34"/>
                <a:gd name="T47" fmla="*/ 45 w 45"/>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34">
                  <a:moveTo>
                    <a:pt x="45" y="3"/>
                  </a:moveTo>
                  <a:lnTo>
                    <a:pt x="43" y="17"/>
                  </a:lnTo>
                  <a:lnTo>
                    <a:pt x="41" y="22"/>
                  </a:lnTo>
                  <a:lnTo>
                    <a:pt x="41" y="34"/>
                  </a:lnTo>
                  <a:lnTo>
                    <a:pt x="26" y="31"/>
                  </a:lnTo>
                  <a:lnTo>
                    <a:pt x="10" y="31"/>
                  </a:lnTo>
                  <a:lnTo>
                    <a:pt x="0" y="26"/>
                  </a:lnTo>
                  <a:lnTo>
                    <a:pt x="7" y="22"/>
                  </a:lnTo>
                  <a:lnTo>
                    <a:pt x="22" y="24"/>
                  </a:lnTo>
                  <a:lnTo>
                    <a:pt x="33" y="24"/>
                  </a:lnTo>
                  <a:lnTo>
                    <a:pt x="29" y="10"/>
                  </a:lnTo>
                  <a:lnTo>
                    <a:pt x="22" y="5"/>
                  </a:lnTo>
                  <a:lnTo>
                    <a:pt x="19" y="0"/>
                  </a:lnTo>
                  <a:lnTo>
                    <a:pt x="36" y="3"/>
                  </a:lnTo>
                  <a:lnTo>
                    <a:pt x="45" y="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90" name="Freeform 4004"/>
            <p:cNvSpPr>
              <a:spLocks/>
            </p:cNvSpPr>
            <p:nvPr/>
          </p:nvSpPr>
          <p:spPr bwMode="auto">
            <a:xfrm>
              <a:off x="1268" y="2164"/>
              <a:ext cx="2" cy="3"/>
            </a:xfrm>
            <a:custGeom>
              <a:avLst/>
              <a:gdLst>
                <a:gd name="T0" fmla="*/ 2 w 2"/>
                <a:gd name="T1" fmla="*/ 138254 h 2"/>
                <a:gd name="T2" fmla="*/ 0 w 2"/>
                <a:gd name="T3" fmla="*/ 138254 h 2"/>
                <a:gd name="T4" fmla="*/ 0 w 2"/>
                <a:gd name="T5" fmla="*/ 0 h 2"/>
                <a:gd name="T6" fmla="*/ 2 w 2"/>
                <a:gd name="T7" fmla="*/ 138254 h 2"/>
                <a:gd name="T8" fmla="*/ 2 w 2"/>
                <a:gd name="T9" fmla="*/ 138254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2"/>
                  </a:moveTo>
                  <a:lnTo>
                    <a:pt x="0" y="2"/>
                  </a:lnTo>
                  <a:lnTo>
                    <a:pt x="0" y="0"/>
                  </a:lnTo>
                  <a:lnTo>
                    <a:pt x="2"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91" name="Freeform 4005"/>
            <p:cNvSpPr>
              <a:spLocks/>
            </p:cNvSpPr>
            <p:nvPr/>
          </p:nvSpPr>
          <p:spPr bwMode="auto">
            <a:xfrm>
              <a:off x="1276" y="2164"/>
              <a:ext cx="5" cy="3"/>
            </a:xfrm>
            <a:custGeom>
              <a:avLst/>
              <a:gdLst>
                <a:gd name="T0" fmla="*/ 1736 w 4"/>
                <a:gd name="T1" fmla="*/ 138254 h 2"/>
                <a:gd name="T2" fmla="*/ 0 w 4"/>
                <a:gd name="T3" fmla="*/ 0 h 2"/>
                <a:gd name="T4" fmla="*/ 1111 w 4"/>
                <a:gd name="T5" fmla="*/ 138254 h 2"/>
                <a:gd name="T6" fmla="*/ 1736 w 4"/>
                <a:gd name="T7" fmla="*/ 138254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4" y="2"/>
                  </a:moveTo>
                  <a:lnTo>
                    <a:pt x="0" y="0"/>
                  </a:lnTo>
                  <a:lnTo>
                    <a:pt x="2" y="2"/>
                  </a:lnTo>
                  <a:lnTo>
                    <a:pt x="4"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92" name="Freeform 4006"/>
            <p:cNvSpPr>
              <a:spLocks/>
            </p:cNvSpPr>
            <p:nvPr/>
          </p:nvSpPr>
          <p:spPr bwMode="auto">
            <a:xfrm>
              <a:off x="1448" y="2338"/>
              <a:ext cx="4" cy="5"/>
            </a:xfrm>
            <a:custGeom>
              <a:avLst/>
              <a:gdLst>
                <a:gd name="T0" fmla="*/ 2 w 5"/>
                <a:gd name="T1" fmla="*/ 1736 h 4"/>
                <a:gd name="T2" fmla="*/ 0 w 5"/>
                <a:gd name="T3" fmla="*/ 1111 h 4"/>
                <a:gd name="T4" fmla="*/ 2 w 5"/>
                <a:gd name="T5" fmla="*/ 0 h 4"/>
                <a:gd name="T6" fmla="*/ 2 w 5"/>
                <a:gd name="T7" fmla="*/ 1736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3" y="4"/>
                  </a:moveTo>
                  <a:lnTo>
                    <a:pt x="0" y="2"/>
                  </a:lnTo>
                  <a:lnTo>
                    <a:pt x="5" y="0"/>
                  </a:lnTo>
                  <a:lnTo>
                    <a:pt x="3" y="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93" name="Freeform 4007"/>
            <p:cNvSpPr>
              <a:spLocks/>
            </p:cNvSpPr>
            <p:nvPr/>
          </p:nvSpPr>
          <p:spPr bwMode="auto">
            <a:xfrm>
              <a:off x="1009" y="2403"/>
              <a:ext cx="57" cy="67"/>
            </a:xfrm>
            <a:custGeom>
              <a:avLst/>
              <a:gdLst>
                <a:gd name="T0" fmla="*/ 137 w 52"/>
                <a:gd name="T1" fmla="*/ 9528 h 54"/>
                <a:gd name="T2" fmla="*/ 0 w 52"/>
                <a:gd name="T3" fmla="*/ 4680 h 54"/>
                <a:gd name="T4" fmla="*/ 2 w 52"/>
                <a:gd name="T5" fmla="*/ 2450 h 54"/>
                <a:gd name="T6" fmla="*/ 2 w 52"/>
                <a:gd name="T7" fmla="*/ 1283 h 54"/>
                <a:gd name="T8" fmla="*/ 4 w 52"/>
                <a:gd name="T9" fmla="*/ 0 h 54"/>
                <a:gd name="T10" fmla="*/ 312 w 52"/>
                <a:gd name="T11" fmla="*/ 1283 h 54"/>
                <a:gd name="T12" fmla="*/ 411 w 52"/>
                <a:gd name="T13" fmla="*/ 1283 h 54"/>
                <a:gd name="T14" fmla="*/ 539 w 52"/>
                <a:gd name="T15" fmla="*/ 5353 h 54"/>
                <a:gd name="T16" fmla="*/ 626 w 52"/>
                <a:gd name="T17" fmla="*/ 9528 h 54"/>
                <a:gd name="T18" fmla="*/ 539 w 52"/>
                <a:gd name="T19" fmla="*/ 10102 h 54"/>
                <a:gd name="T20" fmla="*/ 539 w 52"/>
                <a:gd name="T21" fmla="*/ 14323 h 54"/>
                <a:gd name="T22" fmla="*/ 539 w 52"/>
                <a:gd name="T23" fmla="*/ 18259 h 54"/>
                <a:gd name="T24" fmla="*/ 451 w 52"/>
                <a:gd name="T25" fmla="*/ 14323 h 54"/>
                <a:gd name="T26" fmla="*/ 451 w 52"/>
                <a:gd name="T27" fmla="*/ 15741 h 54"/>
                <a:gd name="T28" fmla="*/ 395 w 52"/>
                <a:gd name="T29" fmla="*/ 14323 h 54"/>
                <a:gd name="T30" fmla="*/ 374 w 52"/>
                <a:gd name="T31" fmla="*/ 11172 h 54"/>
                <a:gd name="T32" fmla="*/ 227 w 52"/>
                <a:gd name="T33" fmla="*/ 8014 h 54"/>
                <a:gd name="T34" fmla="*/ 104 w 52"/>
                <a:gd name="T35" fmla="*/ 5353 h 54"/>
                <a:gd name="T36" fmla="*/ 164 w 52"/>
                <a:gd name="T37" fmla="*/ 8014 h 54"/>
                <a:gd name="T38" fmla="*/ 137 w 52"/>
                <a:gd name="T39" fmla="*/ 9528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54"/>
                <a:gd name="T62" fmla="*/ 52 w 52"/>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54">
                  <a:moveTo>
                    <a:pt x="12" y="28"/>
                  </a:moveTo>
                  <a:lnTo>
                    <a:pt x="0" y="14"/>
                  </a:lnTo>
                  <a:lnTo>
                    <a:pt x="2" y="7"/>
                  </a:lnTo>
                  <a:lnTo>
                    <a:pt x="2" y="4"/>
                  </a:lnTo>
                  <a:lnTo>
                    <a:pt x="4" y="0"/>
                  </a:lnTo>
                  <a:lnTo>
                    <a:pt x="26" y="4"/>
                  </a:lnTo>
                  <a:lnTo>
                    <a:pt x="35" y="4"/>
                  </a:lnTo>
                  <a:lnTo>
                    <a:pt x="45" y="16"/>
                  </a:lnTo>
                  <a:lnTo>
                    <a:pt x="52" y="28"/>
                  </a:lnTo>
                  <a:lnTo>
                    <a:pt x="45" y="30"/>
                  </a:lnTo>
                  <a:lnTo>
                    <a:pt x="45" y="42"/>
                  </a:lnTo>
                  <a:lnTo>
                    <a:pt x="45" y="54"/>
                  </a:lnTo>
                  <a:lnTo>
                    <a:pt x="38" y="42"/>
                  </a:lnTo>
                  <a:lnTo>
                    <a:pt x="38" y="47"/>
                  </a:lnTo>
                  <a:lnTo>
                    <a:pt x="33" y="42"/>
                  </a:lnTo>
                  <a:lnTo>
                    <a:pt x="31" y="33"/>
                  </a:lnTo>
                  <a:lnTo>
                    <a:pt x="19" y="23"/>
                  </a:lnTo>
                  <a:lnTo>
                    <a:pt x="9" y="16"/>
                  </a:lnTo>
                  <a:lnTo>
                    <a:pt x="14" y="23"/>
                  </a:lnTo>
                  <a:lnTo>
                    <a:pt x="12" y="28"/>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94" name="Freeform 4008"/>
            <p:cNvSpPr>
              <a:spLocks/>
            </p:cNvSpPr>
            <p:nvPr/>
          </p:nvSpPr>
          <p:spPr bwMode="auto">
            <a:xfrm>
              <a:off x="1288" y="2370"/>
              <a:ext cx="6" cy="2"/>
            </a:xfrm>
            <a:custGeom>
              <a:avLst/>
              <a:gdLst>
                <a:gd name="T0" fmla="*/ 0 w 5"/>
                <a:gd name="T1" fmla="*/ 0 h 2"/>
                <a:gd name="T2" fmla="*/ 642 w 5"/>
                <a:gd name="T3" fmla="*/ 2 h 2"/>
                <a:gd name="T4" fmla="*/ 0 w 5"/>
                <a:gd name="T5" fmla="*/ 0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0"/>
                  </a:moveTo>
                  <a:lnTo>
                    <a:pt x="5" y="2"/>
                  </a:ln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95" name="Freeform 4009"/>
            <p:cNvSpPr>
              <a:spLocks/>
            </p:cNvSpPr>
            <p:nvPr/>
          </p:nvSpPr>
          <p:spPr bwMode="auto">
            <a:xfrm>
              <a:off x="1475" y="2352"/>
              <a:ext cx="1" cy="6"/>
            </a:xfrm>
            <a:custGeom>
              <a:avLst/>
              <a:gdLst>
                <a:gd name="T0" fmla="*/ 1 w 2"/>
                <a:gd name="T1" fmla="*/ 642 h 5"/>
                <a:gd name="T2" fmla="*/ 0 w 2"/>
                <a:gd name="T3" fmla="*/ 642 h 5"/>
                <a:gd name="T4" fmla="*/ 0 w 2"/>
                <a:gd name="T5" fmla="*/ 0 h 5"/>
                <a:gd name="T6" fmla="*/ 1 w 2"/>
                <a:gd name="T7" fmla="*/ 642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0" y="5"/>
                  </a:lnTo>
                  <a:lnTo>
                    <a:pt x="0" y="0"/>
                  </a:lnTo>
                  <a:lnTo>
                    <a:pt x="2" y="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96" name="Freeform 4010"/>
            <p:cNvSpPr>
              <a:spLocks/>
            </p:cNvSpPr>
            <p:nvPr/>
          </p:nvSpPr>
          <p:spPr bwMode="auto">
            <a:xfrm>
              <a:off x="1443" y="2305"/>
              <a:ext cx="5" cy="5"/>
            </a:xfrm>
            <a:custGeom>
              <a:avLst/>
              <a:gdLst>
                <a:gd name="T0" fmla="*/ 1736 w 4"/>
                <a:gd name="T1" fmla="*/ 3 h 5"/>
                <a:gd name="T2" fmla="*/ 1111 w 4"/>
                <a:gd name="T3" fmla="*/ 5 h 5"/>
                <a:gd name="T4" fmla="*/ 0 w 4"/>
                <a:gd name="T5" fmla="*/ 0 h 5"/>
                <a:gd name="T6" fmla="*/ 1736 w 4"/>
                <a:gd name="T7" fmla="*/ 0 h 5"/>
                <a:gd name="T8" fmla="*/ 1736 w 4"/>
                <a:gd name="T9" fmla="*/ 3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4" y="3"/>
                  </a:moveTo>
                  <a:lnTo>
                    <a:pt x="2" y="5"/>
                  </a:lnTo>
                  <a:lnTo>
                    <a:pt x="0" y="0"/>
                  </a:lnTo>
                  <a:lnTo>
                    <a:pt x="4" y="0"/>
                  </a:lnTo>
                  <a:lnTo>
                    <a:pt x="4" y="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97" name="Freeform 4011"/>
            <p:cNvSpPr>
              <a:spLocks/>
            </p:cNvSpPr>
            <p:nvPr/>
          </p:nvSpPr>
          <p:spPr bwMode="auto">
            <a:xfrm>
              <a:off x="940" y="2328"/>
              <a:ext cx="40" cy="30"/>
            </a:xfrm>
            <a:custGeom>
              <a:avLst/>
              <a:gdLst>
                <a:gd name="T0" fmla="*/ 603 w 36"/>
                <a:gd name="T1" fmla="*/ 8204 h 24"/>
                <a:gd name="T2" fmla="*/ 579 w 36"/>
                <a:gd name="T3" fmla="*/ 10255 h 24"/>
                <a:gd name="T4" fmla="*/ 422 w 36"/>
                <a:gd name="T5" fmla="*/ 9388 h 24"/>
                <a:gd name="T6" fmla="*/ 202 w 36"/>
                <a:gd name="T7" fmla="*/ 6936 h 24"/>
                <a:gd name="T8" fmla="*/ 0 w 36"/>
                <a:gd name="T9" fmla="*/ 5250 h 24"/>
                <a:gd name="T10" fmla="*/ 249 w 36"/>
                <a:gd name="T11" fmla="*/ 0 h 24"/>
                <a:gd name="T12" fmla="*/ 422 w 36"/>
                <a:gd name="T13" fmla="*/ 3391 h 24"/>
                <a:gd name="T14" fmla="*/ 603 w 36"/>
                <a:gd name="T15" fmla="*/ 4239 h 24"/>
                <a:gd name="T16" fmla="*/ 603 w 36"/>
                <a:gd name="T17" fmla="*/ 8204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24"/>
                <a:gd name="T29" fmla="*/ 36 w 36"/>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24">
                  <a:moveTo>
                    <a:pt x="36" y="19"/>
                  </a:moveTo>
                  <a:lnTo>
                    <a:pt x="33" y="24"/>
                  </a:lnTo>
                  <a:lnTo>
                    <a:pt x="24" y="22"/>
                  </a:lnTo>
                  <a:lnTo>
                    <a:pt x="12" y="17"/>
                  </a:lnTo>
                  <a:lnTo>
                    <a:pt x="0" y="12"/>
                  </a:lnTo>
                  <a:lnTo>
                    <a:pt x="14" y="0"/>
                  </a:lnTo>
                  <a:lnTo>
                    <a:pt x="24" y="8"/>
                  </a:lnTo>
                  <a:lnTo>
                    <a:pt x="36" y="10"/>
                  </a:lnTo>
                  <a:lnTo>
                    <a:pt x="36" y="1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98" name="Freeform 4012"/>
            <p:cNvSpPr>
              <a:spLocks/>
            </p:cNvSpPr>
            <p:nvPr/>
          </p:nvSpPr>
          <p:spPr bwMode="auto">
            <a:xfrm>
              <a:off x="1435" y="2379"/>
              <a:ext cx="1" cy="2"/>
            </a:xfrm>
            <a:custGeom>
              <a:avLst/>
              <a:gdLst>
                <a:gd name="T0" fmla="*/ 1 w 2"/>
                <a:gd name="T1" fmla="*/ 2 h 2"/>
                <a:gd name="T2" fmla="*/ 1 w 2"/>
                <a:gd name="T3" fmla="*/ 0 h 2"/>
                <a:gd name="T4" fmla="*/ 1 w 2"/>
                <a:gd name="T5" fmla="*/ 0 h 2"/>
                <a:gd name="T6" fmla="*/ 0 w 2"/>
                <a:gd name="T7" fmla="*/ 0 h 2"/>
                <a:gd name="T8" fmla="*/ 0 w 2"/>
                <a:gd name="T9" fmla="*/ 0 h 2"/>
                <a:gd name="T10" fmla="*/ 0 w 2"/>
                <a:gd name="T11" fmla="*/ 2 h 2"/>
                <a:gd name="T12" fmla="*/ 0 w 2"/>
                <a:gd name="T13" fmla="*/ 2 h 2"/>
                <a:gd name="T14" fmla="*/ 0 w 2"/>
                <a:gd name="T15" fmla="*/ 2 h 2"/>
                <a:gd name="T16" fmla="*/ 0 w 2"/>
                <a:gd name="T17" fmla="*/ 2 h 2"/>
                <a:gd name="T18" fmla="*/ 1 w 2"/>
                <a:gd name="T19" fmla="*/ 2 h 2"/>
                <a:gd name="T20" fmla="*/ 1 w 2"/>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2"/>
                <a:gd name="T35" fmla="*/ 2 w 2"/>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2">
                  <a:moveTo>
                    <a:pt x="2" y="2"/>
                  </a:moveTo>
                  <a:lnTo>
                    <a:pt x="2" y="0"/>
                  </a:lnTo>
                  <a:lnTo>
                    <a:pt x="0" y="0"/>
                  </a:lnTo>
                  <a:lnTo>
                    <a:pt x="0" y="2"/>
                  </a:lnTo>
                  <a:lnTo>
                    <a:pt x="2"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799" name="Freeform 4013"/>
            <p:cNvSpPr>
              <a:spLocks/>
            </p:cNvSpPr>
            <p:nvPr/>
          </p:nvSpPr>
          <p:spPr bwMode="auto">
            <a:xfrm>
              <a:off x="1436" y="2375"/>
              <a:ext cx="3" cy="4"/>
            </a:xfrm>
            <a:custGeom>
              <a:avLst/>
              <a:gdLst>
                <a:gd name="T0" fmla="*/ 138254 w 2"/>
                <a:gd name="T1" fmla="*/ 0 h 3"/>
                <a:gd name="T2" fmla="*/ 138254 w 2"/>
                <a:gd name="T3" fmla="*/ 6540 h 3"/>
                <a:gd name="T4" fmla="*/ 0 w 2"/>
                <a:gd name="T5" fmla="*/ 0 h 3"/>
                <a:gd name="T6" fmla="*/ 138254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2" y="3"/>
                  </a:lnTo>
                  <a:lnTo>
                    <a:pt x="0" y="0"/>
                  </a:lnTo>
                  <a:lnTo>
                    <a:pt x="2"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00" name="Freeform 4014"/>
            <p:cNvSpPr>
              <a:spLocks/>
            </p:cNvSpPr>
            <p:nvPr/>
          </p:nvSpPr>
          <p:spPr bwMode="auto">
            <a:xfrm>
              <a:off x="955" y="2296"/>
              <a:ext cx="109" cy="65"/>
            </a:xfrm>
            <a:custGeom>
              <a:avLst/>
              <a:gdLst>
                <a:gd name="T0" fmla="*/ 1191 w 97"/>
                <a:gd name="T1" fmla="*/ 15041 h 52"/>
                <a:gd name="T2" fmla="*/ 1055 w 97"/>
                <a:gd name="T3" fmla="*/ 16024 h 52"/>
                <a:gd name="T4" fmla="*/ 899 w 97"/>
                <a:gd name="T5" fmla="*/ 18064 h 52"/>
                <a:gd name="T6" fmla="*/ 800 w 97"/>
                <a:gd name="T7" fmla="*/ 21555 h 52"/>
                <a:gd name="T8" fmla="*/ 732 w 97"/>
                <a:gd name="T9" fmla="*/ 21555 h 52"/>
                <a:gd name="T10" fmla="*/ 693 w 97"/>
                <a:gd name="T11" fmla="*/ 18801 h 52"/>
                <a:gd name="T12" fmla="*/ 515 w 97"/>
                <a:gd name="T13" fmla="*/ 18801 h 52"/>
                <a:gd name="T14" fmla="*/ 515 w 97"/>
                <a:gd name="T15" fmla="*/ 15041 h 52"/>
                <a:gd name="T16" fmla="*/ 222 w 97"/>
                <a:gd name="T17" fmla="*/ 14451 h 52"/>
                <a:gd name="T18" fmla="*/ 0 w 97"/>
                <a:gd name="T19" fmla="*/ 10838 h 52"/>
                <a:gd name="T20" fmla="*/ 222 w 97"/>
                <a:gd name="T21" fmla="*/ 5250 h 52"/>
                <a:gd name="T22" fmla="*/ 447 w 97"/>
                <a:gd name="T23" fmla="*/ 1389 h 52"/>
                <a:gd name="T24" fmla="*/ 515 w 97"/>
                <a:gd name="T25" fmla="*/ 1389 h 52"/>
                <a:gd name="T26" fmla="*/ 899 w 97"/>
                <a:gd name="T27" fmla="*/ 1389 h 52"/>
                <a:gd name="T28" fmla="*/ 1191 w 97"/>
                <a:gd name="T29" fmla="*/ 0 h 52"/>
                <a:gd name="T30" fmla="*/ 1498 w 97"/>
                <a:gd name="T31" fmla="*/ 0 h 52"/>
                <a:gd name="T32" fmla="*/ 1861 w 97"/>
                <a:gd name="T33" fmla="*/ 1389 h 52"/>
                <a:gd name="T34" fmla="*/ 2033 w 97"/>
                <a:gd name="T35" fmla="*/ 3154 h 52"/>
                <a:gd name="T36" fmla="*/ 1993 w 97"/>
                <a:gd name="T37" fmla="*/ 3154 h 52"/>
                <a:gd name="T38" fmla="*/ 1993 w 97"/>
                <a:gd name="T39" fmla="*/ 4239 h 52"/>
                <a:gd name="T40" fmla="*/ 2099 w 97"/>
                <a:gd name="T41" fmla="*/ 4239 h 52"/>
                <a:gd name="T42" fmla="*/ 2240 w 97"/>
                <a:gd name="T43" fmla="*/ 6936 h 52"/>
                <a:gd name="T44" fmla="*/ 1993 w 97"/>
                <a:gd name="T45" fmla="*/ 8204 h 52"/>
                <a:gd name="T46" fmla="*/ 1662 w 97"/>
                <a:gd name="T47" fmla="*/ 9388 h 52"/>
                <a:gd name="T48" fmla="*/ 1191 w 97"/>
                <a:gd name="T49" fmla="*/ 15041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7"/>
                <a:gd name="T76" fmla="*/ 0 h 52"/>
                <a:gd name="T77" fmla="*/ 97 w 97"/>
                <a:gd name="T78" fmla="*/ 52 h 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7" h="52">
                  <a:moveTo>
                    <a:pt x="52" y="36"/>
                  </a:moveTo>
                  <a:lnTo>
                    <a:pt x="45" y="38"/>
                  </a:lnTo>
                  <a:lnTo>
                    <a:pt x="38" y="43"/>
                  </a:lnTo>
                  <a:lnTo>
                    <a:pt x="34" y="52"/>
                  </a:lnTo>
                  <a:lnTo>
                    <a:pt x="31" y="52"/>
                  </a:lnTo>
                  <a:lnTo>
                    <a:pt x="29" y="45"/>
                  </a:lnTo>
                  <a:lnTo>
                    <a:pt x="22" y="45"/>
                  </a:lnTo>
                  <a:lnTo>
                    <a:pt x="22" y="36"/>
                  </a:lnTo>
                  <a:lnTo>
                    <a:pt x="10" y="34"/>
                  </a:lnTo>
                  <a:lnTo>
                    <a:pt x="0" y="26"/>
                  </a:lnTo>
                  <a:lnTo>
                    <a:pt x="10" y="12"/>
                  </a:lnTo>
                  <a:lnTo>
                    <a:pt x="19" y="3"/>
                  </a:lnTo>
                  <a:lnTo>
                    <a:pt x="22" y="3"/>
                  </a:lnTo>
                  <a:lnTo>
                    <a:pt x="38" y="3"/>
                  </a:lnTo>
                  <a:lnTo>
                    <a:pt x="52" y="0"/>
                  </a:lnTo>
                  <a:lnTo>
                    <a:pt x="64" y="0"/>
                  </a:lnTo>
                  <a:lnTo>
                    <a:pt x="79" y="3"/>
                  </a:lnTo>
                  <a:lnTo>
                    <a:pt x="88" y="7"/>
                  </a:lnTo>
                  <a:lnTo>
                    <a:pt x="86" y="7"/>
                  </a:lnTo>
                  <a:lnTo>
                    <a:pt x="86" y="10"/>
                  </a:lnTo>
                  <a:lnTo>
                    <a:pt x="90" y="10"/>
                  </a:lnTo>
                  <a:lnTo>
                    <a:pt x="97" y="17"/>
                  </a:lnTo>
                  <a:lnTo>
                    <a:pt x="86" y="19"/>
                  </a:lnTo>
                  <a:lnTo>
                    <a:pt x="71" y="22"/>
                  </a:lnTo>
                  <a:lnTo>
                    <a:pt x="52" y="36"/>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01" name="Freeform 4015"/>
            <p:cNvSpPr>
              <a:spLocks/>
            </p:cNvSpPr>
            <p:nvPr/>
          </p:nvSpPr>
          <p:spPr bwMode="auto">
            <a:xfrm>
              <a:off x="1448" y="2319"/>
              <a:ext cx="4" cy="9"/>
            </a:xfrm>
            <a:custGeom>
              <a:avLst/>
              <a:gdLst>
                <a:gd name="T0" fmla="*/ 2 w 5"/>
                <a:gd name="T1" fmla="*/ 6057 h 7"/>
                <a:gd name="T2" fmla="*/ 0 w 5"/>
                <a:gd name="T3" fmla="*/ 0 h 7"/>
                <a:gd name="T4" fmla="*/ 2 w 5"/>
                <a:gd name="T5" fmla="*/ 6057 h 7"/>
                <a:gd name="T6" fmla="*/ 0 60000 65536"/>
                <a:gd name="T7" fmla="*/ 0 60000 65536"/>
                <a:gd name="T8" fmla="*/ 0 60000 65536"/>
                <a:gd name="T9" fmla="*/ 0 w 5"/>
                <a:gd name="T10" fmla="*/ 0 h 7"/>
                <a:gd name="T11" fmla="*/ 5 w 5"/>
                <a:gd name="T12" fmla="*/ 7 h 7"/>
              </a:gdLst>
              <a:ahLst/>
              <a:cxnLst>
                <a:cxn ang="T6">
                  <a:pos x="T0" y="T1"/>
                </a:cxn>
                <a:cxn ang="T7">
                  <a:pos x="T2" y="T3"/>
                </a:cxn>
                <a:cxn ang="T8">
                  <a:pos x="T4" y="T5"/>
                </a:cxn>
              </a:cxnLst>
              <a:rect l="T9" t="T10" r="T11" b="T12"/>
              <a:pathLst>
                <a:path w="5" h="7">
                  <a:moveTo>
                    <a:pt x="5" y="7"/>
                  </a:moveTo>
                  <a:lnTo>
                    <a:pt x="0" y="0"/>
                  </a:lnTo>
                  <a:lnTo>
                    <a:pt x="5" y="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02" name="Freeform 4016"/>
            <p:cNvSpPr>
              <a:spLocks/>
            </p:cNvSpPr>
            <p:nvPr/>
          </p:nvSpPr>
          <p:spPr bwMode="auto">
            <a:xfrm>
              <a:off x="982" y="2317"/>
              <a:ext cx="82" cy="91"/>
            </a:xfrm>
            <a:custGeom>
              <a:avLst/>
              <a:gdLst>
                <a:gd name="T0" fmla="*/ 646 w 73"/>
                <a:gd name="T1" fmla="*/ 7278 h 73"/>
                <a:gd name="T2" fmla="*/ 502 w 73"/>
                <a:gd name="T3" fmla="*/ 7926 h 73"/>
                <a:gd name="T4" fmla="*/ 321 w 73"/>
                <a:gd name="T5" fmla="*/ 9880 h 73"/>
                <a:gd name="T6" fmla="*/ 222 w 73"/>
                <a:gd name="T7" fmla="*/ 13645 h 73"/>
                <a:gd name="T8" fmla="*/ 157 w 73"/>
                <a:gd name="T9" fmla="*/ 13645 h 73"/>
                <a:gd name="T10" fmla="*/ 0 w 73"/>
                <a:gd name="T11" fmla="*/ 14621 h 73"/>
                <a:gd name="T12" fmla="*/ 321 w 73"/>
                <a:gd name="T13" fmla="*/ 19991 h 73"/>
                <a:gd name="T14" fmla="*/ 646 w 73"/>
                <a:gd name="T15" fmla="*/ 26432 h 73"/>
                <a:gd name="T16" fmla="*/ 1165 w 73"/>
                <a:gd name="T17" fmla="*/ 27891 h 73"/>
                <a:gd name="T18" fmla="*/ 1338 w 73"/>
                <a:gd name="T19" fmla="*/ 27891 h 73"/>
                <a:gd name="T20" fmla="*/ 1338 w 73"/>
                <a:gd name="T21" fmla="*/ 23335 h 73"/>
                <a:gd name="T22" fmla="*/ 1460 w 73"/>
                <a:gd name="T23" fmla="*/ 19991 h 73"/>
                <a:gd name="T24" fmla="*/ 1482 w 73"/>
                <a:gd name="T25" fmla="*/ 15353 h 73"/>
                <a:gd name="T26" fmla="*/ 1503 w 73"/>
                <a:gd name="T27" fmla="*/ 17187 h 73"/>
                <a:gd name="T28" fmla="*/ 1503 w 73"/>
                <a:gd name="T29" fmla="*/ 12046 h 73"/>
                <a:gd name="T30" fmla="*/ 1609 w 73"/>
                <a:gd name="T31" fmla="*/ 6358 h 73"/>
                <a:gd name="T32" fmla="*/ 1609 w 73"/>
                <a:gd name="T33" fmla="*/ 2 h 73"/>
                <a:gd name="T34" fmla="*/ 1682 w 73"/>
                <a:gd name="T35" fmla="*/ 0 h 73"/>
                <a:gd name="T36" fmla="*/ 1460 w 73"/>
                <a:gd name="T37" fmla="*/ 2 h 73"/>
                <a:gd name="T38" fmla="*/ 1102 w 73"/>
                <a:gd name="T39" fmla="*/ 1694 h 73"/>
                <a:gd name="T40" fmla="*/ 646 w 73"/>
                <a:gd name="T41" fmla="*/ 7278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3"/>
                <a:gd name="T64" fmla="*/ 0 h 73"/>
                <a:gd name="T65" fmla="*/ 73 w 73"/>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3" h="73">
                  <a:moveTo>
                    <a:pt x="28" y="19"/>
                  </a:moveTo>
                  <a:lnTo>
                    <a:pt x="21" y="21"/>
                  </a:lnTo>
                  <a:lnTo>
                    <a:pt x="14" y="26"/>
                  </a:lnTo>
                  <a:lnTo>
                    <a:pt x="10" y="35"/>
                  </a:lnTo>
                  <a:lnTo>
                    <a:pt x="7" y="35"/>
                  </a:lnTo>
                  <a:lnTo>
                    <a:pt x="0" y="38"/>
                  </a:lnTo>
                  <a:lnTo>
                    <a:pt x="14" y="52"/>
                  </a:lnTo>
                  <a:lnTo>
                    <a:pt x="28" y="69"/>
                  </a:lnTo>
                  <a:lnTo>
                    <a:pt x="50" y="73"/>
                  </a:lnTo>
                  <a:lnTo>
                    <a:pt x="59" y="73"/>
                  </a:lnTo>
                  <a:lnTo>
                    <a:pt x="59" y="61"/>
                  </a:lnTo>
                  <a:lnTo>
                    <a:pt x="62" y="52"/>
                  </a:lnTo>
                  <a:lnTo>
                    <a:pt x="64" y="40"/>
                  </a:lnTo>
                  <a:lnTo>
                    <a:pt x="66" y="45"/>
                  </a:lnTo>
                  <a:lnTo>
                    <a:pt x="66" y="31"/>
                  </a:lnTo>
                  <a:lnTo>
                    <a:pt x="69" y="17"/>
                  </a:lnTo>
                  <a:lnTo>
                    <a:pt x="69" y="2"/>
                  </a:lnTo>
                  <a:lnTo>
                    <a:pt x="73" y="0"/>
                  </a:lnTo>
                  <a:lnTo>
                    <a:pt x="62" y="2"/>
                  </a:lnTo>
                  <a:lnTo>
                    <a:pt x="47" y="5"/>
                  </a:lnTo>
                  <a:lnTo>
                    <a:pt x="28" y="1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03" name="Freeform 4017"/>
            <p:cNvSpPr>
              <a:spLocks/>
            </p:cNvSpPr>
            <p:nvPr/>
          </p:nvSpPr>
          <p:spPr bwMode="auto">
            <a:xfrm>
              <a:off x="1445" y="2352"/>
              <a:ext cx="3" cy="6"/>
            </a:xfrm>
            <a:custGeom>
              <a:avLst/>
              <a:gdLst>
                <a:gd name="T0" fmla="*/ 138254 w 2"/>
                <a:gd name="T1" fmla="*/ 642 h 5"/>
                <a:gd name="T2" fmla="*/ 138254 w 2"/>
                <a:gd name="T3" fmla="*/ 0 h 5"/>
                <a:gd name="T4" fmla="*/ 0 w 2"/>
                <a:gd name="T5" fmla="*/ 446 h 5"/>
                <a:gd name="T6" fmla="*/ 138254 w 2"/>
                <a:gd name="T7" fmla="*/ 642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2" y="0"/>
                  </a:lnTo>
                  <a:lnTo>
                    <a:pt x="0" y="3"/>
                  </a:lnTo>
                  <a:lnTo>
                    <a:pt x="2" y="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04" name="Freeform 4018"/>
            <p:cNvSpPr>
              <a:spLocks/>
            </p:cNvSpPr>
            <p:nvPr/>
          </p:nvSpPr>
          <p:spPr bwMode="auto">
            <a:xfrm>
              <a:off x="1425" y="2270"/>
              <a:ext cx="4" cy="1"/>
            </a:xfrm>
            <a:custGeom>
              <a:avLst/>
              <a:gdLst>
                <a:gd name="T0" fmla="*/ 0 w 3"/>
                <a:gd name="T1" fmla="*/ 0 h 1"/>
                <a:gd name="T2" fmla="*/ 0 w 3"/>
                <a:gd name="T3" fmla="*/ 0 h 1"/>
                <a:gd name="T4" fmla="*/ 6540 w 3"/>
                <a:gd name="T5" fmla="*/ 0 h 1"/>
                <a:gd name="T6" fmla="*/ 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0"/>
                  </a:moveTo>
                  <a:lnTo>
                    <a:pt x="0" y="0"/>
                  </a:lnTo>
                  <a:lnTo>
                    <a:pt x="3" y="0"/>
                  </a:ln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05" name="Freeform 4019"/>
            <p:cNvSpPr>
              <a:spLocks/>
            </p:cNvSpPr>
            <p:nvPr/>
          </p:nvSpPr>
          <p:spPr bwMode="auto">
            <a:xfrm>
              <a:off x="1423" y="2263"/>
              <a:ext cx="2" cy="4"/>
            </a:xfrm>
            <a:custGeom>
              <a:avLst/>
              <a:gdLst>
                <a:gd name="T0" fmla="*/ 2 w 2"/>
                <a:gd name="T1" fmla="*/ 6540 h 3"/>
                <a:gd name="T2" fmla="*/ 0 w 2"/>
                <a:gd name="T3" fmla="*/ 0 h 3"/>
                <a:gd name="T4" fmla="*/ 2 w 2"/>
                <a:gd name="T5" fmla="*/ 0 h 3"/>
                <a:gd name="T6" fmla="*/ 2 w 2"/>
                <a:gd name="T7" fmla="*/ 654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0" y="0"/>
                  </a:lnTo>
                  <a:lnTo>
                    <a:pt x="2" y="0"/>
                  </a:lnTo>
                  <a:lnTo>
                    <a:pt x="2" y="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06" name="Freeform 4020"/>
            <p:cNvSpPr>
              <a:spLocks/>
            </p:cNvSpPr>
            <p:nvPr/>
          </p:nvSpPr>
          <p:spPr bwMode="auto">
            <a:xfrm>
              <a:off x="1439" y="2287"/>
              <a:ext cx="4" cy="7"/>
            </a:xfrm>
            <a:custGeom>
              <a:avLst/>
              <a:gdLst>
                <a:gd name="T0" fmla="*/ 6540 w 3"/>
                <a:gd name="T1" fmla="*/ 0 h 5"/>
                <a:gd name="T2" fmla="*/ 6540 w 3"/>
                <a:gd name="T3" fmla="*/ 24430 h 5"/>
                <a:gd name="T4" fmla="*/ 0 w 3"/>
                <a:gd name="T5" fmla="*/ 45860 h 5"/>
                <a:gd name="T6" fmla="*/ 6540 w 3"/>
                <a:gd name="T7" fmla="*/ 0 h 5"/>
                <a:gd name="T8" fmla="*/ 0 60000 65536"/>
                <a:gd name="T9" fmla="*/ 0 60000 65536"/>
                <a:gd name="T10" fmla="*/ 0 60000 65536"/>
                <a:gd name="T11" fmla="*/ 0 60000 65536"/>
                <a:gd name="T12" fmla="*/ 0 w 3"/>
                <a:gd name="T13" fmla="*/ 0 h 5"/>
                <a:gd name="T14" fmla="*/ 3 w 3"/>
                <a:gd name="T15" fmla="*/ 5 h 5"/>
              </a:gdLst>
              <a:ahLst/>
              <a:cxnLst>
                <a:cxn ang="T8">
                  <a:pos x="T0" y="T1"/>
                </a:cxn>
                <a:cxn ang="T9">
                  <a:pos x="T2" y="T3"/>
                </a:cxn>
                <a:cxn ang="T10">
                  <a:pos x="T4" y="T5"/>
                </a:cxn>
                <a:cxn ang="T11">
                  <a:pos x="T6" y="T7"/>
                </a:cxn>
              </a:cxnLst>
              <a:rect l="T12" t="T13" r="T14" b="T15"/>
              <a:pathLst>
                <a:path w="3" h="5">
                  <a:moveTo>
                    <a:pt x="3" y="0"/>
                  </a:moveTo>
                  <a:lnTo>
                    <a:pt x="3" y="3"/>
                  </a:lnTo>
                  <a:lnTo>
                    <a:pt x="0" y="5"/>
                  </a:lnTo>
                  <a:lnTo>
                    <a:pt x="3"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07" name="Freeform 4021"/>
            <p:cNvSpPr>
              <a:spLocks/>
            </p:cNvSpPr>
            <p:nvPr/>
          </p:nvSpPr>
          <p:spPr bwMode="auto">
            <a:xfrm>
              <a:off x="1417" y="2244"/>
              <a:ext cx="5" cy="3"/>
            </a:xfrm>
            <a:custGeom>
              <a:avLst/>
              <a:gdLst>
                <a:gd name="T0" fmla="*/ 2823855 w 3"/>
                <a:gd name="T1" fmla="*/ 0 h 2"/>
                <a:gd name="T2" fmla="*/ 2823855 w 3"/>
                <a:gd name="T3" fmla="*/ 0 h 2"/>
                <a:gd name="T4" fmla="*/ 2823855 w 3"/>
                <a:gd name="T5" fmla="*/ 138254 h 2"/>
                <a:gd name="T6" fmla="*/ 0 w 3"/>
                <a:gd name="T7" fmla="*/ 138254 h 2"/>
                <a:gd name="T8" fmla="*/ 0 w 3"/>
                <a:gd name="T9" fmla="*/ 138254 h 2"/>
                <a:gd name="T10" fmla="*/ 0 w 3"/>
                <a:gd name="T11" fmla="*/ 138254 h 2"/>
                <a:gd name="T12" fmla="*/ 2823855 w 3"/>
                <a:gd name="T13" fmla="*/ 138254 h 2"/>
                <a:gd name="T14" fmla="*/ 2823855 w 3"/>
                <a:gd name="T15" fmla="*/ 138254 h 2"/>
                <a:gd name="T16" fmla="*/ 2823855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3" y="0"/>
                  </a:moveTo>
                  <a:lnTo>
                    <a:pt x="3" y="0"/>
                  </a:lnTo>
                  <a:lnTo>
                    <a:pt x="3" y="2"/>
                  </a:lnTo>
                  <a:lnTo>
                    <a:pt x="0" y="2"/>
                  </a:lnTo>
                  <a:lnTo>
                    <a:pt x="3" y="2"/>
                  </a:lnTo>
                  <a:lnTo>
                    <a:pt x="3"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08" name="Freeform 4022"/>
            <p:cNvSpPr>
              <a:spLocks/>
            </p:cNvSpPr>
            <p:nvPr/>
          </p:nvSpPr>
          <p:spPr bwMode="auto">
            <a:xfrm>
              <a:off x="1439" y="2270"/>
              <a:ext cx="4" cy="2"/>
            </a:xfrm>
            <a:custGeom>
              <a:avLst/>
              <a:gdLst>
                <a:gd name="T0" fmla="*/ 6540 w 3"/>
                <a:gd name="T1" fmla="*/ 0 h 2"/>
                <a:gd name="T2" fmla="*/ 0 w 3"/>
                <a:gd name="T3" fmla="*/ 0 h 2"/>
                <a:gd name="T4" fmla="*/ 0 w 3"/>
                <a:gd name="T5" fmla="*/ 2 h 2"/>
                <a:gd name="T6" fmla="*/ 6540 w 3"/>
                <a:gd name="T7" fmla="*/ 0 h 2"/>
                <a:gd name="T8" fmla="*/ 6540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3" y="0"/>
                  </a:moveTo>
                  <a:lnTo>
                    <a:pt x="0" y="0"/>
                  </a:lnTo>
                  <a:lnTo>
                    <a:pt x="0" y="2"/>
                  </a:lnTo>
                  <a:lnTo>
                    <a:pt x="3"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09" name="Freeform 4023"/>
            <p:cNvSpPr>
              <a:spLocks/>
            </p:cNvSpPr>
            <p:nvPr/>
          </p:nvSpPr>
          <p:spPr bwMode="auto">
            <a:xfrm>
              <a:off x="1439" y="2255"/>
              <a:ext cx="4" cy="6"/>
            </a:xfrm>
            <a:custGeom>
              <a:avLst/>
              <a:gdLst>
                <a:gd name="T0" fmla="*/ 6540 w 3"/>
                <a:gd name="T1" fmla="*/ 642 h 5"/>
                <a:gd name="T2" fmla="*/ 6540 w 3"/>
                <a:gd name="T3" fmla="*/ 642 h 5"/>
                <a:gd name="T4" fmla="*/ 0 w 3"/>
                <a:gd name="T5" fmla="*/ 446 h 5"/>
                <a:gd name="T6" fmla="*/ 0 w 3"/>
                <a:gd name="T7" fmla="*/ 0 h 5"/>
                <a:gd name="T8" fmla="*/ 6540 w 3"/>
                <a:gd name="T9" fmla="*/ 446 h 5"/>
                <a:gd name="T10" fmla="*/ 6540 w 3"/>
                <a:gd name="T11" fmla="*/ 642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3" y="5"/>
                  </a:moveTo>
                  <a:lnTo>
                    <a:pt x="3" y="5"/>
                  </a:lnTo>
                  <a:lnTo>
                    <a:pt x="0" y="3"/>
                  </a:lnTo>
                  <a:lnTo>
                    <a:pt x="0" y="0"/>
                  </a:lnTo>
                  <a:lnTo>
                    <a:pt x="3" y="3"/>
                  </a:lnTo>
                  <a:lnTo>
                    <a:pt x="3" y="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10" name="Freeform 4024"/>
            <p:cNvSpPr>
              <a:spLocks/>
            </p:cNvSpPr>
            <p:nvPr/>
          </p:nvSpPr>
          <p:spPr bwMode="auto">
            <a:xfrm>
              <a:off x="961" y="2240"/>
              <a:ext cx="23" cy="56"/>
            </a:xfrm>
            <a:custGeom>
              <a:avLst/>
              <a:gdLst>
                <a:gd name="T0" fmla="*/ 162 w 21"/>
                <a:gd name="T1" fmla="*/ 13271 h 45"/>
                <a:gd name="T2" fmla="*/ 5 w 21"/>
                <a:gd name="T3" fmla="*/ 16515 h 45"/>
                <a:gd name="T4" fmla="*/ 0 w 21"/>
                <a:gd name="T5" fmla="*/ 16515 h 45"/>
                <a:gd name="T6" fmla="*/ 3 w 21"/>
                <a:gd name="T7" fmla="*/ 10664 h 45"/>
                <a:gd name="T8" fmla="*/ 5 w 21"/>
                <a:gd name="T9" fmla="*/ 4532 h 45"/>
                <a:gd name="T10" fmla="*/ 217 w 21"/>
                <a:gd name="T11" fmla="*/ 0 h 45"/>
                <a:gd name="T12" fmla="*/ 238 w 21"/>
                <a:gd name="T13" fmla="*/ 1059 h 45"/>
                <a:gd name="T14" fmla="*/ 198 w 21"/>
                <a:gd name="T15" fmla="*/ 7019 h 45"/>
                <a:gd name="T16" fmla="*/ 162 w 21"/>
                <a:gd name="T17" fmla="*/ 13271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45"/>
                <a:gd name="T29" fmla="*/ 21 w 21"/>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45">
                  <a:moveTo>
                    <a:pt x="14" y="36"/>
                  </a:moveTo>
                  <a:lnTo>
                    <a:pt x="5" y="45"/>
                  </a:lnTo>
                  <a:lnTo>
                    <a:pt x="0" y="45"/>
                  </a:lnTo>
                  <a:lnTo>
                    <a:pt x="3" y="29"/>
                  </a:lnTo>
                  <a:lnTo>
                    <a:pt x="5" y="12"/>
                  </a:lnTo>
                  <a:lnTo>
                    <a:pt x="19" y="0"/>
                  </a:lnTo>
                  <a:lnTo>
                    <a:pt x="21" y="3"/>
                  </a:lnTo>
                  <a:lnTo>
                    <a:pt x="17" y="19"/>
                  </a:lnTo>
                  <a:lnTo>
                    <a:pt x="14" y="36"/>
                  </a:lnTo>
                  <a:close/>
                </a:path>
              </a:pathLst>
            </a:custGeom>
            <a:solidFill>
              <a:srgbClr val="CC0000"/>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11" name="Freeform 4025"/>
            <p:cNvSpPr>
              <a:spLocks/>
            </p:cNvSpPr>
            <p:nvPr/>
          </p:nvSpPr>
          <p:spPr bwMode="auto">
            <a:xfrm>
              <a:off x="906" y="2255"/>
              <a:ext cx="71" cy="88"/>
            </a:xfrm>
            <a:custGeom>
              <a:avLst/>
              <a:gdLst>
                <a:gd name="T0" fmla="*/ 92 w 64"/>
                <a:gd name="T1" fmla="*/ 20904 h 71"/>
                <a:gd name="T2" fmla="*/ 0 w 64"/>
                <a:gd name="T3" fmla="*/ 18823 h 71"/>
                <a:gd name="T4" fmla="*/ 0 w 64"/>
                <a:gd name="T5" fmla="*/ 14980 h 71"/>
                <a:gd name="T6" fmla="*/ 190 w 64"/>
                <a:gd name="T7" fmla="*/ 9946 h 71"/>
                <a:gd name="T8" fmla="*/ 516 w 64"/>
                <a:gd name="T9" fmla="*/ 9751 h 71"/>
                <a:gd name="T10" fmla="*/ 317 w 64"/>
                <a:gd name="T11" fmla="*/ 3380 h 71"/>
                <a:gd name="T12" fmla="*/ 394 w 64"/>
                <a:gd name="T13" fmla="*/ 3380 h 71"/>
                <a:gd name="T14" fmla="*/ 437 w 64"/>
                <a:gd name="T15" fmla="*/ 0 h 71"/>
                <a:gd name="T16" fmla="*/ 662 w 64"/>
                <a:gd name="T17" fmla="*/ 0 h 71"/>
                <a:gd name="T18" fmla="*/ 903 w 64"/>
                <a:gd name="T19" fmla="*/ 0 h 71"/>
                <a:gd name="T20" fmla="*/ 870 w 64"/>
                <a:gd name="T21" fmla="*/ 5621 h 71"/>
                <a:gd name="T22" fmla="*/ 814 w 64"/>
                <a:gd name="T23" fmla="*/ 10888 h 71"/>
                <a:gd name="T24" fmla="*/ 903 w 64"/>
                <a:gd name="T25" fmla="*/ 10888 h 71"/>
                <a:gd name="T26" fmla="*/ 995 w 64"/>
                <a:gd name="T27" fmla="*/ 12086 h 71"/>
                <a:gd name="T28" fmla="*/ 1066 w 64"/>
                <a:gd name="T29" fmla="*/ 12086 h 71"/>
                <a:gd name="T30" fmla="*/ 903 w 64"/>
                <a:gd name="T31" fmla="*/ 14980 h 71"/>
                <a:gd name="T32" fmla="*/ 734 w 64"/>
                <a:gd name="T33" fmla="*/ 19308 h 71"/>
                <a:gd name="T34" fmla="*/ 516 w 64"/>
                <a:gd name="T35" fmla="*/ 23330 h 71"/>
                <a:gd name="T36" fmla="*/ 317 w 64"/>
                <a:gd name="T37" fmla="*/ 22120 h 71"/>
                <a:gd name="T38" fmla="*/ 92 w 64"/>
                <a:gd name="T39" fmla="*/ 20904 h 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4"/>
                <a:gd name="T61" fmla="*/ 0 h 71"/>
                <a:gd name="T62" fmla="*/ 64 w 64"/>
                <a:gd name="T63" fmla="*/ 71 h 7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4" h="71">
                  <a:moveTo>
                    <a:pt x="5" y="64"/>
                  </a:moveTo>
                  <a:lnTo>
                    <a:pt x="0" y="57"/>
                  </a:lnTo>
                  <a:lnTo>
                    <a:pt x="0" y="45"/>
                  </a:lnTo>
                  <a:lnTo>
                    <a:pt x="12" y="31"/>
                  </a:lnTo>
                  <a:lnTo>
                    <a:pt x="31" y="29"/>
                  </a:lnTo>
                  <a:lnTo>
                    <a:pt x="19" y="10"/>
                  </a:lnTo>
                  <a:lnTo>
                    <a:pt x="24" y="10"/>
                  </a:lnTo>
                  <a:lnTo>
                    <a:pt x="27" y="0"/>
                  </a:lnTo>
                  <a:lnTo>
                    <a:pt x="41" y="0"/>
                  </a:lnTo>
                  <a:lnTo>
                    <a:pt x="55" y="0"/>
                  </a:lnTo>
                  <a:lnTo>
                    <a:pt x="53" y="17"/>
                  </a:lnTo>
                  <a:lnTo>
                    <a:pt x="50" y="33"/>
                  </a:lnTo>
                  <a:lnTo>
                    <a:pt x="55" y="33"/>
                  </a:lnTo>
                  <a:lnTo>
                    <a:pt x="60" y="36"/>
                  </a:lnTo>
                  <a:lnTo>
                    <a:pt x="64" y="36"/>
                  </a:lnTo>
                  <a:lnTo>
                    <a:pt x="55" y="45"/>
                  </a:lnTo>
                  <a:lnTo>
                    <a:pt x="45" y="59"/>
                  </a:lnTo>
                  <a:lnTo>
                    <a:pt x="31" y="71"/>
                  </a:lnTo>
                  <a:lnTo>
                    <a:pt x="19" y="67"/>
                  </a:lnTo>
                  <a:lnTo>
                    <a:pt x="5" y="6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12" name="Freeform 4026"/>
            <p:cNvSpPr>
              <a:spLocks/>
            </p:cNvSpPr>
            <p:nvPr/>
          </p:nvSpPr>
          <p:spPr bwMode="auto">
            <a:xfrm>
              <a:off x="1154" y="2240"/>
              <a:ext cx="37" cy="15"/>
            </a:xfrm>
            <a:custGeom>
              <a:avLst/>
              <a:gdLst>
                <a:gd name="T0" fmla="*/ 309 w 33"/>
                <a:gd name="T1" fmla="*/ 0 h 12"/>
                <a:gd name="T2" fmla="*/ 0 w 33"/>
                <a:gd name="T3" fmla="*/ 2170 h 12"/>
                <a:gd name="T4" fmla="*/ 422 w 33"/>
                <a:gd name="T5" fmla="*/ 5250 h 12"/>
                <a:gd name="T6" fmla="*/ 720 w 33"/>
                <a:gd name="T7" fmla="*/ 4239 h 12"/>
                <a:gd name="T8" fmla="*/ 309 w 33"/>
                <a:gd name="T9" fmla="*/ 0 h 12"/>
                <a:gd name="T10" fmla="*/ 0 60000 65536"/>
                <a:gd name="T11" fmla="*/ 0 60000 65536"/>
                <a:gd name="T12" fmla="*/ 0 60000 65536"/>
                <a:gd name="T13" fmla="*/ 0 60000 65536"/>
                <a:gd name="T14" fmla="*/ 0 60000 65536"/>
                <a:gd name="T15" fmla="*/ 0 w 33"/>
                <a:gd name="T16" fmla="*/ 0 h 12"/>
                <a:gd name="T17" fmla="*/ 33 w 33"/>
                <a:gd name="T18" fmla="*/ 12 h 12"/>
              </a:gdLst>
              <a:ahLst/>
              <a:cxnLst>
                <a:cxn ang="T10">
                  <a:pos x="T0" y="T1"/>
                </a:cxn>
                <a:cxn ang="T11">
                  <a:pos x="T2" y="T3"/>
                </a:cxn>
                <a:cxn ang="T12">
                  <a:pos x="T4" y="T5"/>
                </a:cxn>
                <a:cxn ang="T13">
                  <a:pos x="T6" y="T7"/>
                </a:cxn>
                <a:cxn ang="T14">
                  <a:pos x="T8" y="T9"/>
                </a:cxn>
              </a:cxnLst>
              <a:rect l="T15" t="T16" r="T17" b="T18"/>
              <a:pathLst>
                <a:path w="33" h="12">
                  <a:moveTo>
                    <a:pt x="14" y="0"/>
                  </a:moveTo>
                  <a:lnTo>
                    <a:pt x="0" y="5"/>
                  </a:lnTo>
                  <a:lnTo>
                    <a:pt x="19" y="12"/>
                  </a:lnTo>
                  <a:lnTo>
                    <a:pt x="33" y="10"/>
                  </a:lnTo>
                  <a:lnTo>
                    <a:pt x="14"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13" name="Freeform 4027"/>
            <p:cNvSpPr>
              <a:spLocks/>
            </p:cNvSpPr>
            <p:nvPr/>
          </p:nvSpPr>
          <p:spPr bwMode="auto">
            <a:xfrm>
              <a:off x="1350" y="2238"/>
              <a:ext cx="26" cy="13"/>
            </a:xfrm>
            <a:custGeom>
              <a:avLst/>
              <a:gdLst>
                <a:gd name="T0" fmla="*/ 212 w 24"/>
                <a:gd name="T1" fmla="*/ 8700 h 10"/>
                <a:gd name="T2" fmla="*/ 182 w 24"/>
                <a:gd name="T3" fmla="*/ 8700 h 10"/>
                <a:gd name="T4" fmla="*/ 5 w 24"/>
                <a:gd name="T5" fmla="*/ 12128 h 10"/>
                <a:gd name="T6" fmla="*/ 0 w 24"/>
                <a:gd name="T7" fmla="*/ 8700 h 10"/>
                <a:gd name="T8" fmla="*/ 0 w 24"/>
                <a:gd name="T9" fmla="*/ 0 h 10"/>
                <a:gd name="T10" fmla="*/ 212 w 24"/>
                <a:gd name="T11" fmla="*/ 8700 h 10"/>
                <a:gd name="T12" fmla="*/ 0 60000 65536"/>
                <a:gd name="T13" fmla="*/ 0 60000 65536"/>
                <a:gd name="T14" fmla="*/ 0 60000 65536"/>
                <a:gd name="T15" fmla="*/ 0 60000 65536"/>
                <a:gd name="T16" fmla="*/ 0 60000 65536"/>
                <a:gd name="T17" fmla="*/ 0 60000 65536"/>
                <a:gd name="T18" fmla="*/ 0 w 24"/>
                <a:gd name="T19" fmla="*/ 0 h 10"/>
                <a:gd name="T20" fmla="*/ 24 w 24"/>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24" h="10">
                  <a:moveTo>
                    <a:pt x="24" y="7"/>
                  </a:moveTo>
                  <a:lnTo>
                    <a:pt x="21" y="7"/>
                  </a:lnTo>
                  <a:lnTo>
                    <a:pt x="5" y="10"/>
                  </a:lnTo>
                  <a:lnTo>
                    <a:pt x="0" y="7"/>
                  </a:lnTo>
                  <a:lnTo>
                    <a:pt x="0" y="0"/>
                  </a:lnTo>
                  <a:lnTo>
                    <a:pt x="24" y="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14" name="Rectangle 4028"/>
            <p:cNvSpPr>
              <a:spLocks noChangeArrowheads="1"/>
            </p:cNvSpPr>
            <p:nvPr/>
          </p:nvSpPr>
          <p:spPr bwMode="auto">
            <a:xfrm>
              <a:off x="1388" y="2255"/>
              <a:ext cx="7" cy="0"/>
            </a:xfrm>
            <a:prstGeom prst="rect">
              <a:avLst/>
            </a:prstGeom>
            <a:solidFill>
              <a:srgbClr val="E1E1E1"/>
            </a:solidFill>
            <a:ln w="317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p>
          </p:txBody>
        </p:sp>
        <p:sp>
          <p:nvSpPr>
            <p:cNvPr id="68815" name="Freeform 4029"/>
            <p:cNvSpPr>
              <a:spLocks/>
            </p:cNvSpPr>
            <p:nvPr/>
          </p:nvSpPr>
          <p:spPr bwMode="auto">
            <a:xfrm>
              <a:off x="553" y="1929"/>
              <a:ext cx="464" cy="396"/>
            </a:xfrm>
            <a:custGeom>
              <a:avLst/>
              <a:gdLst>
                <a:gd name="T0" fmla="*/ 998 w 416"/>
                <a:gd name="T1" fmla="*/ 44333 h 321"/>
                <a:gd name="T2" fmla="*/ 629 w 416"/>
                <a:gd name="T3" fmla="*/ 32120 h 321"/>
                <a:gd name="T4" fmla="*/ 283 w 416"/>
                <a:gd name="T5" fmla="*/ 26388 h 321"/>
                <a:gd name="T6" fmla="*/ 395 w 416"/>
                <a:gd name="T7" fmla="*/ 19798 h 321"/>
                <a:gd name="T8" fmla="*/ 2 w 416"/>
                <a:gd name="T9" fmla="*/ 6605 h 321"/>
                <a:gd name="T10" fmla="*/ 702 w 416"/>
                <a:gd name="T11" fmla="*/ 0 h 321"/>
                <a:gd name="T12" fmla="*/ 1384 w 416"/>
                <a:gd name="T13" fmla="*/ 4838 h 321"/>
                <a:gd name="T14" fmla="*/ 2414 w 416"/>
                <a:gd name="T15" fmla="*/ 6605 h 321"/>
                <a:gd name="T16" fmla="*/ 3174 w 416"/>
                <a:gd name="T17" fmla="*/ 9714 h 321"/>
                <a:gd name="T18" fmla="*/ 3641 w 416"/>
                <a:gd name="T19" fmla="*/ 18238 h 321"/>
                <a:gd name="T20" fmla="*/ 4373 w 416"/>
                <a:gd name="T21" fmla="*/ 19798 h 321"/>
                <a:gd name="T22" fmla="*/ 4832 w 416"/>
                <a:gd name="T23" fmla="*/ 33337 h 321"/>
                <a:gd name="T24" fmla="*/ 4832 w 416"/>
                <a:gd name="T25" fmla="*/ 48147 h 321"/>
                <a:gd name="T26" fmla="*/ 4953 w 416"/>
                <a:gd name="T27" fmla="*/ 64285 h 321"/>
                <a:gd name="T28" fmla="*/ 5187 w 416"/>
                <a:gd name="T29" fmla="*/ 71808 h 321"/>
                <a:gd name="T30" fmla="*/ 6088 w 416"/>
                <a:gd name="T31" fmla="*/ 72421 h 321"/>
                <a:gd name="T32" fmla="*/ 6492 w 416"/>
                <a:gd name="T33" fmla="*/ 71808 h 321"/>
                <a:gd name="T34" fmla="*/ 6828 w 416"/>
                <a:gd name="T35" fmla="*/ 60951 h 321"/>
                <a:gd name="T36" fmla="*/ 7747 w 416"/>
                <a:gd name="T37" fmla="*/ 57318 h 321"/>
                <a:gd name="T38" fmla="*/ 7946 w 416"/>
                <a:gd name="T39" fmla="*/ 59406 h 321"/>
                <a:gd name="T40" fmla="*/ 7602 w 416"/>
                <a:gd name="T41" fmla="*/ 67974 h 321"/>
                <a:gd name="T42" fmla="*/ 7392 w 416"/>
                <a:gd name="T43" fmla="*/ 71808 h 321"/>
                <a:gd name="T44" fmla="*/ 6809 w 416"/>
                <a:gd name="T45" fmla="*/ 76549 h 321"/>
                <a:gd name="T46" fmla="*/ 6413 w 416"/>
                <a:gd name="T47" fmla="*/ 79305 h 321"/>
                <a:gd name="T48" fmla="*/ 6014 w 416"/>
                <a:gd name="T49" fmla="*/ 89534 h 321"/>
                <a:gd name="T50" fmla="*/ 5458 w 416"/>
                <a:gd name="T51" fmla="*/ 84148 h 321"/>
                <a:gd name="T52" fmla="*/ 5268 w 416"/>
                <a:gd name="T53" fmla="*/ 84696 h 321"/>
                <a:gd name="T54" fmla="*/ 4754 w 416"/>
                <a:gd name="T55" fmla="*/ 86934 h 321"/>
                <a:gd name="T56" fmla="*/ 3738 w 416"/>
                <a:gd name="T57" fmla="*/ 79827 h 321"/>
                <a:gd name="T58" fmla="*/ 3004 w 416"/>
                <a:gd name="T59" fmla="*/ 74394 h 321"/>
                <a:gd name="T60" fmla="*/ 2390 w 416"/>
                <a:gd name="T61" fmla="*/ 66518 h 321"/>
                <a:gd name="T62" fmla="*/ 2414 w 416"/>
                <a:gd name="T63" fmla="*/ 60951 h 321"/>
                <a:gd name="T64" fmla="*/ 2284 w 416"/>
                <a:gd name="T65" fmla="*/ 49407 h 321"/>
                <a:gd name="T66" fmla="*/ 2018 w 416"/>
                <a:gd name="T67" fmla="*/ 42241 h 321"/>
                <a:gd name="T68" fmla="*/ 1891 w 416"/>
                <a:gd name="T69" fmla="*/ 39028 h 321"/>
                <a:gd name="T70" fmla="*/ 1559 w 416"/>
                <a:gd name="T71" fmla="*/ 35430 h 321"/>
                <a:gd name="T72" fmla="*/ 1384 w 416"/>
                <a:gd name="T73" fmla="*/ 25132 h 321"/>
                <a:gd name="T74" fmla="*/ 1057 w 416"/>
                <a:gd name="T75" fmla="*/ 17109 h 321"/>
                <a:gd name="T76" fmla="*/ 762 w 416"/>
                <a:gd name="T77" fmla="*/ 5988 h 321"/>
                <a:gd name="T78" fmla="*/ 492 w 416"/>
                <a:gd name="T79" fmla="*/ 14017 h 321"/>
                <a:gd name="T80" fmla="*/ 843 w 416"/>
                <a:gd name="T81" fmla="*/ 26388 h 321"/>
                <a:gd name="T82" fmla="*/ 998 w 416"/>
                <a:gd name="T83" fmla="*/ 35430 h 321"/>
                <a:gd name="T84" fmla="*/ 1304 w 416"/>
                <a:gd name="T85" fmla="*/ 45856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6"/>
                <a:gd name="T130" fmla="*/ 0 h 321"/>
                <a:gd name="T131" fmla="*/ 416 w 416"/>
                <a:gd name="T132" fmla="*/ 321 h 3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6" h="321">
                  <a:moveTo>
                    <a:pt x="73" y="165"/>
                  </a:moveTo>
                  <a:lnTo>
                    <a:pt x="61" y="170"/>
                  </a:lnTo>
                  <a:lnTo>
                    <a:pt x="52" y="153"/>
                  </a:lnTo>
                  <a:lnTo>
                    <a:pt x="37" y="139"/>
                  </a:lnTo>
                  <a:lnTo>
                    <a:pt x="40" y="125"/>
                  </a:lnTo>
                  <a:lnTo>
                    <a:pt x="33" y="111"/>
                  </a:lnTo>
                  <a:lnTo>
                    <a:pt x="28" y="101"/>
                  </a:lnTo>
                  <a:lnTo>
                    <a:pt x="21" y="101"/>
                  </a:lnTo>
                  <a:lnTo>
                    <a:pt x="14" y="92"/>
                  </a:lnTo>
                  <a:lnTo>
                    <a:pt x="4" y="85"/>
                  </a:lnTo>
                  <a:lnTo>
                    <a:pt x="16" y="87"/>
                  </a:lnTo>
                  <a:lnTo>
                    <a:pt x="21" y="68"/>
                  </a:lnTo>
                  <a:lnTo>
                    <a:pt x="14" y="56"/>
                  </a:lnTo>
                  <a:lnTo>
                    <a:pt x="4" y="44"/>
                  </a:lnTo>
                  <a:lnTo>
                    <a:pt x="2" y="23"/>
                  </a:lnTo>
                  <a:lnTo>
                    <a:pt x="0" y="0"/>
                  </a:lnTo>
                  <a:lnTo>
                    <a:pt x="18" y="0"/>
                  </a:lnTo>
                  <a:lnTo>
                    <a:pt x="37" y="0"/>
                  </a:lnTo>
                  <a:lnTo>
                    <a:pt x="49" y="4"/>
                  </a:lnTo>
                  <a:lnTo>
                    <a:pt x="61" y="11"/>
                  </a:lnTo>
                  <a:lnTo>
                    <a:pt x="73" y="16"/>
                  </a:lnTo>
                  <a:lnTo>
                    <a:pt x="85" y="23"/>
                  </a:lnTo>
                  <a:lnTo>
                    <a:pt x="104" y="23"/>
                  </a:lnTo>
                  <a:lnTo>
                    <a:pt x="127" y="23"/>
                  </a:lnTo>
                  <a:lnTo>
                    <a:pt x="130" y="14"/>
                  </a:lnTo>
                  <a:lnTo>
                    <a:pt x="156" y="14"/>
                  </a:lnTo>
                  <a:lnTo>
                    <a:pt x="167" y="33"/>
                  </a:lnTo>
                  <a:lnTo>
                    <a:pt x="172" y="49"/>
                  </a:lnTo>
                  <a:lnTo>
                    <a:pt x="182" y="56"/>
                  </a:lnTo>
                  <a:lnTo>
                    <a:pt x="191" y="63"/>
                  </a:lnTo>
                  <a:lnTo>
                    <a:pt x="203" y="52"/>
                  </a:lnTo>
                  <a:lnTo>
                    <a:pt x="222" y="52"/>
                  </a:lnTo>
                  <a:lnTo>
                    <a:pt x="229" y="68"/>
                  </a:lnTo>
                  <a:lnTo>
                    <a:pt x="236" y="85"/>
                  </a:lnTo>
                  <a:lnTo>
                    <a:pt x="241" y="106"/>
                  </a:lnTo>
                  <a:lnTo>
                    <a:pt x="253" y="115"/>
                  </a:lnTo>
                  <a:lnTo>
                    <a:pt x="269" y="118"/>
                  </a:lnTo>
                  <a:lnTo>
                    <a:pt x="262" y="141"/>
                  </a:lnTo>
                  <a:lnTo>
                    <a:pt x="253" y="165"/>
                  </a:lnTo>
                  <a:lnTo>
                    <a:pt x="250" y="189"/>
                  </a:lnTo>
                  <a:lnTo>
                    <a:pt x="253" y="205"/>
                  </a:lnTo>
                  <a:lnTo>
                    <a:pt x="260" y="222"/>
                  </a:lnTo>
                  <a:lnTo>
                    <a:pt x="264" y="234"/>
                  </a:lnTo>
                  <a:lnTo>
                    <a:pt x="269" y="245"/>
                  </a:lnTo>
                  <a:lnTo>
                    <a:pt x="272" y="248"/>
                  </a:lnTo>
                  <a:lnTo>
                    <a:pt x="288" y="255"/>
                  </a:lnTo>
                  <a:lnTo>
                    <a:pt x="300" y="252"/>
                  </a:lnTo>
                  <a:lnTo>
                    <a:pt x="319" y="250"/>
                  </a:lnTo>
                  <a:lnTo>
                    <a:pt x="328" y="250"/>
                  </a:lnTo>
                  <a:lnTo>
                    <a:pt x="335" y="252"/>
                  </a:lnTo>
                  <a:lnTo>
                    <a:pt x="340" y="248"/>
                  </a:lnTo>
                  <a:lnTo>
                    <a:pt x="340" y="245"/>
                  </a:lnTo>
                  <a:lnTo>
                    <a:pt x="352" y="231"/>
                  </a:lnTo>
                  <a:lnTo>
                    <a:pt x="359" y="210"/>
                  </a:lnTo>
                  <a:lnTo>
                    <a:pt x="376" y="200"/>
                  </a:lnTo>
                  <a:lnTo>
                    <a:pt x="390" y="198"/>
                  </a:lnTo>
                  <a:lnTo>
                    <a:pt x="406" y="198"/>
                  </a:lnTo>
                  <a:lnTo>
                    <a:pt x="409" y="198"/>
                  </a:lnTo>
                  <a:lnTo>
                    <a:pt x="416" y="200"/>
                  </a:lnTo>
                  <a:lnTo>
                    <a:pt x="416" y="205"/>
                  </a:lnTo>
                  <a:lnTo>
                    <a:pt x="402" y="224"/>
                  </a:lnTo>
                  <a:lnTo>
                    <a:pt x="399" y="234"/>
                  </a:lnTo>
                  <a:lnTo>
                    <a:pt x="399" y="236"/>
                  </a:lnTo>
                  <a:lnTo>
                    <a:pt x="392" y="252"/>
                  </a:lnTo>
                  <a:lnTo>
                    <a:pt x="387" y="248"/>
                  </a:lnTo>
                  <a:lnTo>
                    <a:pt x="385" y="252"/>
                  </a:lnTo>
                  <a:lnTo>
                    <a:pt x="371" y="264"/>
                  </a:lnTo>
                  <a:lnTo>
                    <a:pt x="357" y="264"/>
                  </a:lnTo>
                  <a:lnTo>
                    <a:pt x="343" y="264"/>
                  </a:lnTo>
                  <a:lnTo>
                    <a:pt x="340" y="274"/>
                  </a:lnTo>
                  <a:lnTo>
                    <a:pt x="335" y="274"/>
                  </a:lnTo>
                  <a:lnTo>
                    <a:pt x="347" y="293"/>
                  </a:lnTo>
                  <a:lnTo>
                    <a:pt x="328" y="295"/>
                  </a:lnTo>
                  <a:lnTo>
                    <a:pt x="316" y="309"/>
                  </a:lnTo>
                  <a:lnTo>
                    <a:pt x="316" y="321"/>
                  </a:lnTo>
                  <a:lnTo>
                    <a:pt x="300" y="307"/>
                  </a:lnTo>
                  <a:lnTo>
                    <a:pt x="286" y="290"/>
                  </a:lnTo>
                  <a:lnTo>
                    <a:pt x="293" y="295"/>
                  </a:lnTo>
                  <a:lnTo>
                    <a:pt x="283" y="290"/>
                  </a:lnTo>
                  <a:lnTo>
                    <a:pt x="276" y="293"/>
                  </a:lnTo>
                  <a:lnTo>
                    <a:pt x="279" y="293"/>
                  </a:lnTo>
                  <a:lnTo>
                    <a:pt x="264" y="295"/>
                  </a:lnTo>
                  <a:lnTo>
                    <a:pt x="248" y="300"/>
                  </a:lnTo>
                  <a:lnTo>
                    <a:pt x="231" y="293"/>
                  </a:lnTo>
                  <a:lnTo>
                    <a:pt x="215" y="283"/>
                  </a:lnTo>
                  <a:lnTo>
                    <a:pt x="196" y="276"/>
                  </a:lnTo>
                  <a:lnTo>
                    <a:pt x="179" y="269"/>
                  </a:lnTo>
                  <a:lnTo>
                    <a:pt x="170" y="262"/>
                  </a:lnTo>
                  <a:lnTo>
                    <a:pt x="158" y="257"/>
                  </a:lnTo>
                  <a:lnTo>
                    <a:pt x="146" y="250"/>
                  </a:lnTo>
                  <a:lnTo>
                    <a:pt x="134" y="238"/>
                  </a:lnTo>
                  <a:lnTo>
                    <a:pt x="125" y="229"/>
                  </a:lnTo>
                  <a:lnTo>
                    <a:pt x="123" y="217"/>
                  </a:lnTo>
                  <a:lnTo>
                    <a:pt x="127" y="212"/>
                  </a:lnTo>
                  <a:lnTo>
                    <a:pt x="127" y="210"/>
                  </a:lnTo>
                  <a:lnTo>
                    <a:pt x="132" y="198"/>
                  </a:lnTo>
                  <a:lnTo>
                    <a:pt x="125" y="184"/>
                  </a:lnTo>
                  <a:lnTo>
                    <a:pt x="120" y="170"/>
                  </a:lnTo>
                  <a:lnTo>
                    <a:pt x="111" y="158"/>
                  </a:lnTo>
                  <a:lnTo>
                    <a:pt x="101" y="144"/>
                  </a:lnTo>
                  <a:lnTo>
                    <a:pt x="106" y="146"/>
                  </a:lnTo>
                  <a:lnTo>
                    <a:pt x="99" y="137"/>
                  </a:lnTo>
                  <a:lnTo>
                    <a:pt x="97" y="134"/>
                  </a:lnTo>
                  <a:lnTo>
                    <a:pt x="99" y="134"/>
                  </a:lnTo>
                  <a:lnTo>
                    <a:pt x="87" y="127"/>
                  </a:lnTo>
                  <a:lnTo>
                    <a:pt x="87" y="122"/>
                  </a:lnTo>
                  <a:lnTo>
                    <a:pt x="82" y="122"/>
                  </a:lnTo>
                  <a:lnTo>
                    <a:pt x="87" y="111"/>
                  </a:lnTo>
                  <a:lnTo>
                    <a:pt x="80" y="106"/>
                  </a:lnTo>
                  <a:lnTo>
                    <a:pt x="73" y="87"/>
                  </a:lnTo>
                  <a:lnTo>
                    <a:pt x="73" y="82"/>
                  </a:lnTo>
                  <a:lnTo>
                    <a:pt x="61" y="75"/>
                  </a:lnTo>
                  <a:lnTo>
                    <a:pt x="56" y="59"/>
                  </a:lnTo>
                  <a:lnTo>
                    <a:pt x="49" y="44"/>
                  </a:lnTo>
                  <a:lnTo>
                    <a:pt x="49" y="23"/>
                  </a:lnTo>
                  <a:lnTo>
                    <a:pt x="40" y="21"/>
                  </a:lnTo>
                  <a:lnTo>
                    <a:pt x="28" y="11"/>
                  </a:lnTo>
                  <a:lnTo>
                    <a:pt x="26" y="30"/>
                  </a:lnTo>
                  <a:lnTo>
                    <a:pt x="26" y="49"/>
                  </a:lnTo>
                  <a:lnTo>
                    <a:pt x="33" y="63"/>
                  </a:lnTo>
                  <a:lnTo>
                    <a:pt x="40" y="80"/>
                  </a:lnTo>
                  <a:lnTo>
                    <a:pt x="44" y="92"/>
                  </a:lnTo>
                  <a:lnTo>
                    <a:pt x="49" y="106"/>
                  </a:lnTo>
                  <a:lnTo>
                    <a:pt x="52" y="104"/>
                  </a:lnTo>
                  <a:lnTo>
                    <a:pt x="52" y="122"/>
                  </a:lnTo>
                  <a:lnTo>
                    <a:pt x="56" y="146"/>
                  </a:lnTo>
                  <a:lnTo>
                    <a:pt x="61" y="148"/>
                  </a:lnTo>
                  <a:lnTo>
                    <a:pt x="68" y="158"/>
                  </a:lnTo>
                  <a:lnTo>
                    <a:pt x="73" y="16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16" name="Freeform 4030"/>
            <p:cNvSpPr>
              <a:spLocks/>
            </p:cNvSpPr>
            <p:nvPr/>
          </p:nvSpPr>
          <p:spPr bwMode="auto">
            <a:xfrm>
              <a:off x="1173" y="2092"/>
              <a:ext cx="8" cy="17"/>
            </a:xfrm>
            <a:custGeom>
              <a:avLst/>
              <a:gdLst>
                <a:gd name="T0" fmla="*/ 8 w 8"/>
                <a:gd name="T1" fmla="*/ 2777 h 14"/>
                <a:gd name="T2" fmla="*/ 5 w 8"/>
                <a:gd name="T3" fmla="*/ 0 h 14"/>
                <a:gd name="T4" fmla="*/ 0 w 8"/>
                <a:gd name="T5" fmla="*/ 1651 h 14"/>
                <a:gd name="T6" fmla="*/ 3 w 8"/>
                <a:gd name="T7" fmla="*/ 2777 h 14"/>
                <a:gd name="T8" fmla="*/ 8 w 8"/>
                <a:gd name="T9" fmla="*/ 2777 h 14"/>
                <a:gd name="T10" fmla="*/ 0 60000 65536"/>
                <a:gd name="T11" fmla="*/ 0 60000 65536"/>
                <a:gd name="T12" fmla="*/ 0 60000 65536"/>
                <a:gd name="T13" fmla="*/ 0 60000 65536"/>
                <a:gd name="T14" fmla="*/ 0 60000 65536"/>
                <a:gd name="T15" fmla="*/ 0 w 8"/>
                <a:gd name="T16" fmla="*/ 0 h 14"/>
                <a:gd name="T17" fmla="*/ 8 w 8"/>
                <a:gd name="T18" fmla="*/ 14 h 14"/>
              </a:gdLst>
              <a:ahLst/>
              <a:cxnLst>
                <a:cxn ang="T10">
                  <a:pos x="T0" y="T1"/>
                </a:cxn>
                <a:cxn ang="T11">
                  <a:pos x="T2" y="T3"/>
                </a:cxn>
                <a:cxn ang="T12">
                  <a:pos x="T4" y="T5"/>
                </a:cxn>
                <a:cxn ang="T13">
                  <a:pos x="T6" y="T7"/>
                </a:cxn>
                <a:cxn ang="T14">
                  <a:pos x="T8" y="T9"/>
                </a:cxn>
              </a:cxnLst>
              <a:rect l="T15" t="T16" r="T17" b="T18"/>
              <a:pathLst>
                <a:path w="8" h="14">
                  <a:moveTo>
                    <a:pt x="8" y="14"/>
                  </a:moveTo>
                  <a:lnTo>
                    <a:pt x="5" y="0"/>
                  </a:lnTo>
                  <a:lnTo>
                    <a:pt x="0" y="9"/>
                  </a:lnTo>
                  <a:lnTo>
                    <a:pt x="3" y="14"/>
                  </a:lnTo>
                  <a:lnTo>
                    <a:pt x="8" y="1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17" name="Freeform 4031"/>
            <p:cNvSpPr>
              <a:spLocks/>
            </p:cNvSpPr>
            <p:nvPr/>
          </p:nvSpPr>
          <p:spPr bwMode="auto">
            <a:xfrm>
              <a:off x="1189" y="2053"/>
              <a:ext cx="10" cy="21"/>
            </a:xfrm>
            <a:custGeom>
              <a:avLst/>
              <a:gdLst>
                <a:gd name="T0" fmla="*/ 4 w 9"/>
                <a:gd name="T1" fmla="*/ 5156 h 17"/>
                <a:gd name="T2" fmla="*/ 120 w 9"/>
                <a:gd name="T3" fmla="*/ 2910 h 17"/>
                <a:gd name="T4" fmla="*/ 0 w 9"/>
                <a:gd name="T5" fmla="*/ 0 h 17"/>
                <a:gd name="T6" fmla="*/ 148 w 9"/>
                <a:gd name="T7" fmla="*/ 2910 h 17"/>
                <a:gd name="T8" fmla="*/ 4 w 9"/>
                <a:gd name="T9" fmla="*/ 5156 h 17"/>
                <a:gd name="T10" fmla="*/ 0 60000 65536"/>
                <a:gd name="T11" fmla="*/ 0 60000 65536"/>
                <a:gd name="T12" fmla="*/ 0 60000 65536"/>
                <a:gd name="T13" fmla="*/ 0 60000 65536"/>
                <a:gd name="T14" fmla="*/ 0 60000 65536"/>
                <a:gd name="T15" fmla="*/ 0 w 9"/>
                <a:gd name="T16" fmla="*/ 0 h 17"/>
                <a:gd name="T17" fmla="*/ 9 w 9"/>
                <a:gd name="T18" fmla="*/ 17 h 17"/>
              </a:gdLst>
              <a:ahLst/>
              <a:cxnLst>
                <a:cxn ang="T10">
                  <a:pos x="T0" y="T1"/>
                </a:cxn>
                <a:cxn ang="T11">
                  <a:pos x="T2" y="T3"/>
                </a:cxn>
                <a:cxn ang="T12">
                  <a:pos x="T4" y="T5"/>
                </a:cxn>
                <a:cxn ang="T13">
                  <a:pos x="T6" y="T7"/>
                </a:cxn>
                <a:cxn ang="T14">
                  <a:pos x="T8" y="T9"/>
                </a:cxn>
              </a:cxnLst>
              <a:rect l="T15" t="T16" r="T17" b="T18"/>
              <a:pathLst>
                <a:path w="9" h="17">
                  <a:moveTo>
                    <a:pt x="4" y="17"/>
                  </a:moveTo>
                  <a:lnTo>
                    <a:pt x="7" y="10"/>
                  </a:lnTo>
                  <a:lnTo>
                    <a:pt x="0" y="0"/>
                  </a:lnTo>
                  <a:lnTo>
                    <a:pt x="9" y="10"/>
                  </a:lnTo>
                  <a:lnTo>
                    <a:pt x="4" y="1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18" name="Freeform 4032"/>
            <p:cNvSpPr>
              <a:spLocks/>
            </p:cNvSpPr>
            <p:nvPr/>
          </p:nvSpPr>
          <p:spPr bwMode="auto">
            <a:xfrm>
              <a:off x="1201" y="2086"/>
              <a:ext cx="9" cy="14"/>
            </a:xfrm>
            <a:custGeom>
              <a:avLst/>
              <a:gdLst>
                <a:gd name="T0" fmla="*/ 140 w 8"/>
                <a:gd name="T1" fmla="*/ 775 h 12"/>
                <a:gd name="T2" fmla="*/ 200 w 8"/>
                <a:gd name="T3" fmla="*/ 480 h 12"/>
                <a:gd name="T4" fmla="*/ 0 w 8"/>
                <a:gd name="T5" fmla="*/ 0 h 12"/>
                <a:gd name="T6" fmla="*/ 0 w 8"/>
                <a:gd name="T7" fmla="*/ 0 h 12"/>
                <a:gd name="T8" fmla="*/ 140 w 8"/>
                <a:gd name="T9" fmla="*/ 352 h 12"/>
                <a:gd name="T10" fmla="*/ 200 w 8"/>
                <a:gd name="T11" fmla="*/ 480 h 12"/>
                <a:gd name="T12" fmla="*/ 140 w 8"/>
                <a:gd name="T13" fmla="*/ 775 h 12"/>
                <a:gd name="T14" fmla="*/ 0 60000 65536"/>
                <a:gd name="T15" fmla="*/ 0 60000 65536"/>
                <a:gd name="T16" fmla="*/ 0 60000 65536"/>
                <a:gd name="T17" fmla="*/ 0 60000 65536"/>
                <a:gd name="T18" fmla="*/ 0 60000 65536"/>
                <a:gd name="T19" fmla="*/ 0 60000 65536"/>
                <a:gd name="T20" fmla="*/ 0 60000 65536"/>
                <a:gd name="T21" fmla="*/ 0 w 8"/>
                <a:gd name="T22" fmla="*/ 0 h 12"/>
                <a:gd name="T23" fmla="*/ 8 w 8"/>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2">
                  <a:moveTo>
                    <a:pt x="5" y="12"/>
                  </a:moveTo>
                  <a:lnTo>
                    <a:pt x="8" y="7"/>
                  </a:lnTo>
                  <a:lnTo>
                    <a:pt x="0" y="0"/>
                  </a:lnTo>
                  <a:lnTo>
                    <a:pt x="5" y="5"/>
                  </a:lnTo>
                  <a:lnTo>
                    <a:pt x="8" y="7"/>
                  </a:lnTo>
                  <a:lnTo>
                    <a:pt x="5" y="1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19" name="Freeform 4033"/>
            <p:cNvSpPr>
              <a:spLocks/>
            </p:cNvSpPr>
            <p:nvPr/>
          </p:nvSpPr>
          <p:spPr bwMode="auto">
            <a:xfrm>
              <a:off x="1244" y="2176"/>
              <a:ext cx="11" cy="10"/>
            </a:xfrm>
            <a:custGeom>
              <a:avLst/>
              <a:gdLst>
                <a:gd name="T0" fmla="*/ 131 w 10"/>
                <a:gd name="T1" fmla="*/ 0 h 8"/>
                <a:gd name="T2" fmla="*/ 131 w 10"/>
                <a:gd name="T3" fmla="*/ 1389 h 8"/>
                <a:gd name="T4" fmla="*/ 0 w 10"/>
                <a:gd name="T5" fmla="*/ 3391 h 8"/>
                <a:gd name="T6" fmla="*/ 131 w 10"/>
                <a:gd name="T7" fmla="*/ 0 h 8"/>
                <a:gd name="T8" fmla="*/ 0 60000 65536"/>
                <a:gd name="T9" fmla="*/ 0 60000 65536"/>
                <a:gd name="T10" fmla="*/ 0 60000 65536"/>
                <a:gd name="T11" fmla="*/ 0 60000 65536"/>
                <a:gd name="T12" fmla="*/ 0 w 10"/>
                <a:gd name="T13" fmla="*/ 0 h 8"/>
                <a:gd name="T14" fmla="*/ 10 w 10"/>
                <a:gd name="T15" fmla="*/ 8 h 8"/>
              </a:gdLst>
              <a:ahLst/>
              <a:cxnLst>
                <a:cxn ang="T8">
                  <a:pos x="T0" y="T1"/>
                </a:cxn>
                <a:cxn ang="T9">
                  <a:pos x="T2" y="T3"/>
                </a:cxn>
                <a:cxn ang="T10">
                  <a:pos x="T4" y="T5"/>
                </a:cxn>
                <a:cxn ang="T11">
                  <a:pos x="T6" y="T7"/>
                </a:cxn>
              </a:cxnLst>
              <a:rect l="T12" t="T13" r="T14" b="T15"/>
              <a:pathLst>
                <a:path w="10" h="8">
                  <a:moveTo>
                    <a:pt x="10" y="0"/>
                  </a:moveTo>
                  <a:lnTo>
                    <a:pt x="10" y="3"/>
                  </a:lnTo>
                  <a:lnTo>
                    <a:pt x="0" y="8"/>
                  </a:lnTo>
                  <a:lnTo>
                    <a:pt x="1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20" name="Freeform 4034"/>
            <p:cNvSpPr>
              <a:spLocks/>
            </p:cNvSpPr>
            <p:nvPr/>
          </p:nvSpPr>
          <p:spPr bwMode="auto">
            <a:xfrm>
              <a:off x="1236" y="2147"/>
              <a:ext cx="8" cy="9"/>
            </a:xfrm>
            <a:custGeom>
              <a:avLst/>
              <a:gdLst>
                <a:gd name="T0" fmla="*/ 243 w 7"/>
                <a:gd name="T1" fmla="*/ 1992 h 7"/>
                <a:gd name="T2" fmla="*/ 186 w 7"/>
                <a:gd name="T3" fmla="*/ 0 h 7"/>
                <a:gd name="T4" fmla="*/ 0 w 7"/>
                <a:gd name="T5" fmla="*/ 6057 h 7"/>
                <a:gd name="T6" fmla="*/ 243 w 7"/>
                <a:gd name="T7" fmla="*/ 1992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7" y="2"/>
                  </a:moveTo>
                  <a:lnTo>
                    <a:pt x="5" y="0"/>
                  </a:lnTo>
                  <a:lnTo>
                    <a:pt x="0" y="7"/>
                  </a:lnTo>
                  <a:lnTo>
                    <a:pt x="7"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21" name="Freeform 4035"/>
            <p:cNvSpPr>
              <a:spLocks/>
            </p:cNvSpPr>
            <p:nvPr/>
          </p:nvSpPr>
          <p:spPr bwMode="auto">
            <a:xfrm>
              <a:off x="1167" y="2059"/>
              <a:ext cx="18" cy="2"/>
            </a:xfrm>
            <a:custGeom>
              <a:avLst/>
              <a:gdLst>
                <a:gd name="T0" fmla="*/ 178 w 16"/>
                <a:gd name="T1" fmla="*/ 0 h 2"/>
                <a:gd name="T2" fmla="*/ 406 w 16"/>
                <a:gd name="T3" fmla="*/ 0 h 2"/>
                <a:gd name="T4" fmla="*/ 225 w 16"/>
                <a:gd name="T5" fmla="*/ 0 h 2"/>
                <a:gd name="T6" fmla="*/ 0 w 16"/>
                <a:gd name="T7" fmla="*/ 0 h 2"/>
                <a:gd name="T8" fmla="*/ 178 w 16"/>
                <a:gd name="T9" fmla="*/ 0 h 2"/>
                <a:gd name="T10" fmla="*/ 0 60000 65536"/>
                <a:gd name="T11" fmla="*/ 0 60000 65536"/>
                <a:gd name="T12" fmla="*/ 0 60000 65536"/>
                <a:gd name="T13" fmla="*/ 0 60000 65536"/>
                <a:gd name="T14" fmla="*/ 0 60000 65536"/>
                <a:gd name="T15" fmla="*/ 0 w 16"/>
                <a:gd name="T16" fmla="*/ 0 h 2"/>
                <a:gd name="T17" fmla="*/ 16 w 16"/>
                <a:gd name="T18" fmla="*/ 2 h 2"/>
              </a:gdLst>
              <a:ahLst/>
              <a:cxnLst>
                <a:cxn ang="T10">
                  <a:pos x="T0" y="T1"/>
                </a:cxn>
                <a:cxn ang="T11">
                  <a:pos x="T2" y="T3"/>
                </a:cxn>
                <a:cxn ang="T12">
                  <a:pos x="T4" y="T5"/>
                </a:cxn>
                <a:cxn ang="T13">
                  <a:pos x="T6" y="T7"/>
                </a:cxn>
                <a:cxn ang="T14">
                  <a:pos x="T8" y="T9"/>
                </a:cxn>
              </a:cxnLst>
              <a:rect l="T15" t="T16" r="T17" b="T18"/>
              <a:pathLst>
                <a:path w="16" h="2">
                  <a:moveTo>
                    <a:pt x="7" y="0"/>
                  </a:moveTo>
                  <a:lnTo>
                    <a:pt x="16" y="0"/>
                  </a:lnTo>
                  <a:lnTo>
                    <a:pt x="9" y="0"/>
                  </a:lnTo>
                  <a:lnTo>
                    <a:pt x="0" y="0"/>
                  </a:lnTo>
                  <a:lnTo>
                    <a:pt x="7"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22" name="Freeform 4036"/>
            <p:cNvSpPr>
              <a:spLocks/>
            </p:cNvSpPr>
            <p:nvPr/>
          </p:nvSpPr>
          <p:spPr bwMode="auto">
            <a:xfrm>
              <a:off x="1179" y="2115"/>
              <a:ext cx="4" cy="6"/>
            </a:xfrm>
            <a:custGeom>
              <a:avLst/>
              <a:gdLst>
                <a:gd name="T0" fmla="*/ 2 w 5"/>
                <a:gd name="T1" fmla="*/ 2 h 5"/>
                <a:gd name="T2" fmla="*/ 2 w 5"/>
                <a:gd name="T3" fmla="*/ 0 h 5"/>
                <a:gd name="T4" fmla="*/ 0 w 5"/>
                <a:gd name="T5" fmla="*/ 0 h 5"/>
                <a:gd name="T6" fmla="*/ 2 w 5"/>
                <a:gd name="T7" fmla="*/ 642 h 5"/>
                <a:gd name="T8" fmla="*/ 2 w 5"/>
                <a:gd name="T9" fmla="*/ 2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5" y="2"/>
                  </a:moveTo>
                  <a:lnTo>
                    <a:pt x="3" y="0"/>
                  </a:lnTo>
                  <a:lnTo>
                    <a:pt x="0" y="0"/>
                  </a:lnTo>
                  <a:lnTo>
                    <a:pt x="3" y="5"/>
                  </a:lnTo>
                  <a:lnTo>
                    <a:pt x="5"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23" name="Freeform 4037"/>
            <p:cNvSpPr>
              <a:spLocks/>
            </p:cNvSpPr>
            <p:nvPr/>
          </p:nvSpPr>
          <p:spPr bwMode="auto">
            <a:xfrm>
              <a:off x="3506" y="3092"/>
              <a:ext cx="8" cy="6"/>
            </a:xfrm>
            <a:custGeom>
              <a:avLst/>
              <a:gdLst>
                <a:gd name="T0" fmla="*/ 243 w 7"/>
                <a:gd name="T1" fmla="*/ 0 h 5"/>
                <a:gd name="T2" fmla="*/ 0 w 7"/>
                <a:gd name="T3" fmla="*/ 642 h 5"/>
                <a:gd name="T4" fmla="*/ 243 w 7"/>
                <a:gd name="T5" fmla="*/ 446 h 5"/>
                <a:gd name="T6" fmla="*/ 243 w 7"/>
                <a:gd name="T7" fmla="*/ 0 h 5"/>
                <a:gd name="T8" fmla="*/ 0 60000 65536"/>
                <a:gd name="T9" fmla="*/ 0 60000 65536"/>
                <a:gd name="T10" fmla="*/ 0 60000 65536"/>
                <a:gd name="T11" fmla="*/ 0 60000 65536"/>
                <a:gd name="T12" fmla="*/ 0 w 7"/>
                <a:gd name="T13" fmla="*/ 0 h 5"/>
                <a:gd name="T14" fmla="*/ 7 w 7"/>
                <a:gd name="T15" fmla="*/ 5 h 5"/>
              </a:gdLst>
              <a:ahLst/>
              <a:cxnLst>
                <a:cxn ang="T8">
                  <a:pos x="T0" y="T1"/>
                </a:cxn>
                <a:cxn ang="T9">
                  <a:pos x="T2" y="T3"/>
                </a:cxn>
                <a:cxn ang="T10">
                  <a:pos x="T4" y="T5"/>
                </a:cxn>
                <a:cxn ang="T11">
                  <a:pos x="T6" y="T7"/>
                </a:cxn>
              </a:cxnLst>
              <a:rect l="T12" t="T13" r="T14" b="T15"/>
              <a:pathLst>
                <a:path w="7" h="5">
                  <a:moveTo>
                    <a:pt x="7" y="0"/>
                  </a:moveTo>
                  <a:lnTo>
                    <a:pt x="0" y="5"/>
                  </a:lnTo>
                  <a:lnTo>
                    <a:pt x="7" y="3"/>
                  </a:lnTo>
                  <a:lnTo>
                    <a:pt x="7"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24" name="Freeform 4038"/>
            <p:cNvSpPr>
              <a:spLocks/>
            </p:cNvSpPr>
            <p:nvPr/>
          </p:nvSpPr>
          <p:spPr bwMode="auto">
            <a:xfrm>
              <a:off x="4433" y="2885"/>
              <a:ext cx="700" cy="623"/>
            </a:xfrm>
            <a:custGeom>
              <a:avLst/>
              <a:gdLst>
                <a:gd name="T0" fmla="*/ 6917 w 627"/>
                <a:gd name="T1" fmla="*/ 3602 h 503"/>
                <a:gd name="T2" fmla="*/ 7042 w 627"/>
                <a:gd name="T3" fmla="*/ 8476 h 503"/>
                <a:gd name="T4" fmla="*/ 6498 w 627"/>
                <a:gd name="T5" fmla="*/ 10802 h 503"/>
                <a:gd name="T6" fmla="*/ 6259 w 627"/>
                <a:gd name="T7" fmla="*/ 15028 h 503"/>
                <a:gd name="T8" fmla="*/ 6124 w 627"/>
                <a:gd name="T9" fmla="*/ 22746 h 503"/>
                <a:gd name="T10" fmla="*/ 5901 w 627"/>
                <a:gd name="T11" fmla="*/ 25420 h 503"/>
                <a:gd name="T12" fmla="*/ 5485 w 627"/>
                <a:gd name="T13" fmla="*/ 27265 h 503"/>
                <a:gd name="T14" fmla="*/ 5238 w 627"/>
                <a:gd name="T15" fmla="*/ 17773 h 503"/>
                <a:gd name="T16" fmla="*/ 4969 w 627"/>
                <a:gd name="T17" fmla="*/ 18798 h 503"/>
                <a:gd name="T18" fmla="*/ 4672 w 627"/>
                <a:gd name="T19" fmla="*/ 25420 h 503"/>
                <a:gd name="T20" fmla="*/ 4401 w 627"/>
                <a:gd name="T21" fmla="*/ 28553 h 503"/>
                <a:gd name="T22" fmla="*/ 4355 w 627"/>
                <a:gd name="T23" fmla="*/ 31992 h 503"/>
                <a:gd name="T24" fmla="*/ 4126 w 627"/>
                <a:gd name="T25" fmla="*/ 31992 h 503"/>
                <a:gd name="T26" fmla="*/ 4028 w 627"/>
                <a:gd name="T27" fmla="*/ 40800 h 503"/>
                <a:gd name="T28" fmla="*/ 3573 w 627"/>
                <a:gd name="T29" fmla="*/ 39624 h 503"/>
                <a:gd name="T30" fmla="*/ 2798 w 627"/>
                <a:gd name="T31" fmla="*/ 52709 h 503"/>
                <a:gd name="T32" fmla="*/ 1832 w 627"/>
                <a:gd name="T33" fmla="*/ 56548 h 503"/>
                <a:gd name="T34" fmla="*/ 850 w 627"/>
                <a:gd name="T35" fmla="*/ 63278 h 503"/>
                <a:gd name="T36" fmla="*/ 569 w 627"/>
                <a:gd name="T37" fmla="*/ 84727 h 503"/>
                <a:gd name="T38" fmla="*/ 442 w 627"/>
                <a:gd name="T39" fmla="*/ 85330 h 503"/>
                <a:gd name="T40" fmla="*/ 366 w 627"/>
                <a:gd name="T41" fmla="*/ 93596 h 503"/>
                <a:gd name="T42" fmla="*/ 459 w 627"/>
                <a:gd name="T43" fmla="*/ 113660 h 503"/>
                <a:gd name="T44" fmla="*/ 151 w 627"/>
                <a:gd name="T45" fmla="*/ 132160 h 503"/>
                <a:gd name="T46" fmla="*/ 442 w 627"/>
                <a:gd name="T47" fmla="*/ 140444 h 503"/>
                <a:gd name="T48" fmla="*/ 1382 w 627"/>
                <a:gd name="T49" fmla="*/ 134102 h 503"/>
                <a:gd name="T50" fmla="*/ 2798 w 627"/>
                <a:gd name="T51" fmla="*/ 128806 h 503"/>
                <a:gd name="T52" fmla="*/ 4252 w 627"/>
                <a:gd name="T53" fmla="*/ 121911 h 503"/>
                <a:gd name="T54" fmla="*/ 5656 w 627"/>
                <a:gd name="T55" fmla="*/ 123422 h 503"/>
                <a:gd name="T56" fmla="*/ 5823 w 627"/>
                <a:gd name="T57" fmla="*/ 133298 h 503"/>
                <a:gd name="T58" fmla="*/ 6048 w 627"/>
                <a:gd name="T59" fmla="*/ 137776 h 503"/>
                <a:gd name="T60" fmla="*/ 6766 w 627"/>
                <a:gd name="T61" fmla="*/ 130385 h 503"/>
                <a:gd name="T62" fmla="*/ 6387 w 627"/>
                <a:gd name="T63" fmla="*/ 140947 h 503"/>
                <a:gd name="T64" fmla="*/ 6668 w 627"/>
                <a:gd name="T65" fmla="*/ 142458 h 503"/>
                <a:gd name="T66" fmla="*/ 6714 w 627"/>
                <a:gd name="T67" fmla="*/ 156018 h 503"/>
                <a:gd name="T68" fmla="*/ 7871 w 627"/>
                <a:gd name="T69" fmla="*/ 158558 h 503"/>
                <a:gd name="T70" fmla="*/ 7961 w 627"/>
                <a:gd name="T71" fmla="*/ 159535 h 503"/>
                <a:gd name="T72" fmla="*/ 8303 w 627"/>
                <a:gd name="T73" fmla="*/ 160717 h 503"/>
                <a:gd name="T74" fmla="*/ 9622 w 627"/>
                <a:gd name="T75" fmla="*/ 150995 h 503"/>
                <a:gd name="T76" fmla="*/ 10710 w 627"/>
                <a:gd name="T77" fmla="*/ 131086 h 503"/>
                <a:gd name="T78" fmla="*/ 11711 w 627"/>
                <a:gd name="T79" fmla="*/ 113867 h 503"/>
                <a:gd name="T80" fmla="*/ 12120 w 627"/>
                <a:gd name="T81" fmla="*/ 96016 h 503"/>
                <a:gd name="T82" fmla="*/ 12120 w 627"/>
                <a:gd name="T83" fmla="*/ 79881 h 503"/>
                <a:gd name="T84" fmla="*/ 11805 w 627"/>
                <a:gd name="T85" fmla="*/ 67792 h 503"/>
                <a:gd name="T86" fmla="*/ 11592 w 627"/>
                <a:gd name="T87" fmla="*/ 62509 h 503"/>
                <a:gd name="T88" fmla="*/ 11213 w 627"/>
                <a:gd name="T89" fmla="*/ 51090 h 503"/>
                <a:gd name="T90" fmla="*/ 10791 w 627"/>
                <a:gd name="T91" fmla="*/ 31484 h 503"/>
                <a:gd name="T92" fmla="*/ 10383 w 627"/>
                <a:gd name="T93" fmla="*/ 21446 h 503"/>
                <a:gd name="T94" fmla="*/ 10244 w 627"/>
                <a:gd name="T95" fmla="*/ 4461 h 503"/>
                <a:gd name="T96" fmla="*/ 9923 w 627"/>
                <a:gd name="T97" fmla="*/ 7358 h 503"/>
                <a:gd name="T98" fmla="*/ 9785 w 627"/>
                <a:gd name="T99" fmla="*/ 13395 h 503"/>
                <a:gd name="T100" fmla="*/ 9622 w 627"/>
                <a:gd name="T101" fmla="*/ 25830 h 503"/>
                <a:gd name="T102" fmla="*/ 8787 w 627"/>
                <a:gd name="T103" fmla="*/ 36311 h 503"/>
                <a:gd name="T104" fmla="*/ 7794 w 627"/>
                <a:gd name="T105" fmla="*/ 22746 h 503"/>
                <a:gd name="T106" fmla="*/ 8244 w 627"/>
                <a:gd name="T107" fmla="*/ 13002 h 503"/>
                <a:gd name="T108" fmla="*/ 8063 w 627"/>
                <a:gd name="T109" fmla="*/ 8476 h 503"/>
                <a:gd name="T110" fmla="*/ 7554 w 627"/>
                <a:gd name="T111" fmla="*/ 7358 h 5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27"/>
                <a:gd name="T169" fmla="*/ 0 h 503"/>
                <a:gd name="T170" fmla="*/ 627 w 627"/>
                <a:gd name="T171" fmla="*/ 503 h 50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27" h="503">
                  <a:moveTo>
                    <a:pt x="367" y="11"/>
                  </a:moveTo>
                  <a:lnTo>
                    <a:pt x="360" y="11"/>
                  </a:lnTo>
                  <a:lnTo>
                    <a:pt x="355" y="9"/>
                  </a:lnTo>
                  <a:lnTo>
                    <a:pt x="355" y="11"/>
                  </a:lnTo>
                  <a:lnTo>
                    <a:pt x="351" y="11"/>
                  </a:lnTo>
                  <a:lnTo>
                    <a:pt x="355" y="14"/>
                  </a:lnTo>
                  <a:lnTo>
                    <a:pt x="362" y="18"/>
                  </a:lnTo>
                  <a:lnTo>
                    <a:pt x="360" y="26"/>
                  </a:lnTo>
                  <a:lnTo>
                    <a:pt x="355" y="28"/>
                  </a:lnTo>
                  <a:lnTo>
                    <a:pt x="341" y="26"/>
                  </a:lnTo>
                  <a:lnTo>
                    <a:pt x="336" y="28"/>
                  </a:lnTo>
                  <a:lnTo>
                    <a:pt x="332" y="33"/>
                  </a:lnTo>
                  <a:lnTo>
                    <a:pt x="327" y="30"/>
                  </a:lnTo>
                  <a:lnTo>
                    <a:pt x="327" y="35"/>
                  </a:lnTo>
                  <a:lnTo>
                    <a:pt x="320" y="44"/>
                  </a:lnTo>
                  <a:lnTo>
                    <a:pt x="320" y="47"/>
                  </a:lnTo>
                  <a:lnTo>
                    <a:pt x="313" y="54"/>
                  </a:lnTo>
                  <a:lnTo>
                    <a:pt x="306" y="66"/>
                  </a:lnTo>
                  <a:lnTo>
                    <a:pt x="310" y="68"/>
                  </a:lnTo>
                  <a:lnTo>
                    <a:pt x="313" y="70"/>
                  </a:lnTo>
                  <a:lnTo>
                    <a:pt x="308" y="78"/>
                  </a:lnTo>
                  <a:lnTo>
                    <a:pt x="313" y="82"/>
                  </a:lnTo>
                  <a:lnTo>
                    <a:pt x="301" y="75"/>
                  </a:lnTo>
                  <a:lnTo>
                    <a:pt x="301" y="78"/>
                  </a:lnTo>
                  <a:lnTo>
                    <a:pt x="289" y="73"/>
                  </a:lnTo>
                  <a:lnTo>
                    <a:pt x="287" y="82"/>
                  </a:lnTo>
                  <a:lnTo>
                    <a:pt x="284" y="82"/>
                  </a:lnTo>
                  <a:lnTo>
                    <a:pt x="280" y="85"/>
                  </a:lnTo>
                  <a:lnTo>
                    <a:pt x="280" y="80"/>
                  </a:lnTo>
                  <a:lnTo>
                    <a:pt x="284" y="70"/>
                  </a:lnTo>
                  <a:lnTo>
                    <a:pt x="268" y="54"/>
                  </a:lnTo>
                  <a:lnTo>
                    <a:pt x="268" y="56"/>
                  </a:lnTo>
                  <a:lnTo>
                    <a:pt x="261" y="59"/>
                  </a:lnTo>
                  <a:lnTo>
                    <a:pt x="256" y="59"/>
                  </a:lnTo>
                  <a:lnTo>
                    <a:pt x="254" y="59"/>
                  </a:lnTo>
                  <a:lnTo>
                    <a:pt x="249" y="68"/>
                  </a:lnTo>
                  <a:lnTo>
                    <a:pt x="246" y="63"/>
                  </a:lnTo>
                  <a:lnTo>
                    <a:pt x="239" y="73"/>
                  </a:lnTo>
                  <a:lnTo>
                    <a:pt x="239" y="78"/>
                  </a:lnTo>
                  <a:lnTo>
                    <a:pt x="232" y="78"/>
                  </a:lnTo>
                  <a:lnTo>
                    <a:pt x="237" y="87"/>
                  </a:lnTo>
                  <a:lnTo>
                    <a:pt x="230" y="82"/>
                  </a:lnTo>
                  <a:lnTo>
                    <a:pt x="225" y="89"/>
                  </a:lnTo>
                  <a:lnTo>
                    <a:pt x="228" y="89"/>
                  </a:lnTo>
                  <a:lnTo>
                    <a:pt x="223" y="94"/>
                  </a:lnTo>
                  <a:lnTo>
                    <a:pt x="223" y="99"/>
                  </a:lnTo>
                  <a:lnTo>
                    <a:pt x="228" y="101"/>
                  </a:lnTo>
                  <a:lnTo>
                    <a:pt x="218" y="99"/>
                  </a:lnTo>
                  <a:lnTo>
                    <a:pt x="213" y="99"/>
                  </a:lnTo>
                  <a:lnTo>
                    <a:pt x="211" y="99"/>
                  </a:lnTo>
                  <a:lnTo>
                    <a:pt x="209" y="101"/>
                  </a:lnTo>
                  <a:lnTo>
                    <a:pt x="211" y="111"/>
                  </a:lnTo>
                  <a:lnTo>
                    <a:pt x="206" y="113"/>
                  </a:lnTo>
                  <a:lnTo>
                    <a:pt x="206" y="127"/>
                  </a:lnTo>
                  <a:lnTo>
                    <a:pt x="202" y="113"/>
                  </a:lnTo>
                  <a:lnTo>
                    <a:pt x="197" y="101"/>
                  </a:lnTo>
                  <a:lnTo>
                    <a:pt x="194" y="106"/>
                  </a:lnTo>
                  <a:lnTo>
                    <a:pt x="183" y="123"/>
                  </a:lnTo>
                  <a:lnTo>
                    <a:pt x="183" y="132"/>
                  </a:lnTo>
                  <a:lnTo>
                    <a:pt x="166" y="149"/>
                  </a:lnTo>
                  <a:lnTo>
                    <a:pt x="154" y="158"/>
                  </a:lnTo>
                  <a:lnTo>
                    <a:pt x="142" y="163"/>
                  </a:lnTo>
                  <a:lnTo>
                    <a:pt x="126" y="167"/>
                  </a:lnTo>
                  <a:lnTo>
                    <a:pt x="112" y="172"/>
                  </a:lnTo>
                  <a:lnTo>
                    <a:pt x="97" y="177"/>
                  </a:lnTo>
                  <a:lnTo>
                    <a:pt x="93" y="175"/>
                  </a:lnTo>
                  <a:lnTo>
                    <a:pt x="71" y="189"/>
                  </a:lnTo>
                  <a:lnTo>
                    <a:pt x="50" y="203"/>
                  </a:lnTo>
                  <a:lnTo>
                    <a:pt x="43" y="208"/>
                  </a:lnTo>
                  <a:lnTo>
                    <a:pt x="43" y="196"/>
                  </a:lnTo>
                  <a:lnTo>
                    <a:pt x="36" y="215"/>
                  </a:lnTo>
                  <a:lnTo>
                    <a:pt x="29" y="234"/>
                  </a:lnTo>
                  <a:lnTo>
                    <a:pt x="29" y="250"/>
                  </a:lnTo>
                  <a:lnTo>
                    <a:pt x="29" y="262"/>
                  </a:lnTo>
                  <a:lnTo>
                    <a:pt x="31" y="276"/>
                  </a:lnTo>
                  <a:lnTo>
                    <a:pt x="26" y="279"/>
                  </a:lnTo>
                  <a:lnTo>
                    <a:pt x="26" y="274"/>
                  </a:lnTo>
                  <a:lnTo>
                    <a:pt x="22" y="264"/>
                  </a:lnTo>
                  <a:lnTo>
                    <a:pt x="22" y="283"/>
                  </a:lnTo>
                  <a:lnTo>
                    <a:pt x="17" y="276"/>
                  </a:lnTo>
                  <a:lnTo>
                    <a:pt x="19" y="290"/>
                  </a:lnTo>
                  <a:lnTo>
                    <a:pt x="19" y="307"/>
                  </a:lnTo>
                  <a:lnTo>
                    <a:pt x="24" y="323"/>
                  </a:lnTo>
                  <a:lnTo>
                    <a:pt x="24" y="338"/>
                  </a:lnTo>
                  <a:lnTo>
                    <a:pt x="24" y="352"/>
                  </a:lnTo>
                  <a:lnTo>
                    <a:pt x="22" y="366"/>
                  </a:lnTo>
                  <a:lnTo>
                    <a:pt x="19" y="378"/>
                  </a:lnTo>
                  <a:lnTo>
                    <a:pt x="19" y="390"/>
                  </a:lnTo>
                  <a:lnTo>
                    <a:pt x="8" y="409"/>
                  </a:lnTo>
                  <a:lnTo>
                    <a:pt x="0" y="409"/>
                  </a:lnTo>
                  <a:lnTo>
                    <a:pt x="0" y="420"/>
                  </a:lnTo>
                  <a:lnTo>
                    <a:pt x="10" y="427"/>
                  </a:lnTo>
                  <a:lnTo>
                    <a:pt x="22" y="435"/>
                  </a:lnTo>
                  <a:lnTo>
                    <a:pt x="41" y="432"/>
                  </a:lnTo>
                  <a:lnTo>
                    <a:pt x="60" y="425"/>
                  </a:lnTo>
                  <a:lnTo>
                    <a:pt x="62" y="423"/>
                  </a:lnTo>
                  <a:lnTo>
                    <a:pt x="71" y="416"/>
                  </a:lnTo>
                  <a:lnTo>
                    <a:pt x="88" y="416"/>
                  </a:lnTo>
                  <a:lnTo>
                    <a:pt x="107" y="413"/>
                  </a:lnTo>
                  <a:lnTo>
                    <a:pt x="126" y="413"/>
                  </a:lnTo>
                  <a:lnTo>
                    <a:pt x="142" y="399"/>
                  </a:lnTo>
                  <a:lnTo>
                    <a:pt x="161" y="392"/>
                  </a:lnTo>
                  <a:lnTo>
                    <a:pt x="180" y="385"/>
                  </a:lnTo>
                  <a:lnTo>
                    <a:pt x="199" y="383"/>
                  </a:lnTo>
                  <a:lnTo>
                    <a:pt x="218" y="378"/>
                  </a:lnTo>
                  <a:lnTo>
                    <a:pt x="237" y="373"/>
                  </a:lnTo>
                  <a:lnTo>
                    <a:pt x="256" y="371"/>
                  </a:lnTo>
                  <a:lnTo>
                    <a:pt x="268" y="373"/>
                  </a:lnTo>
                  <a:lnTo>
                    <a:pt x="289" y="383"/>
                  </a:lnTo>
                  <a:lnTo>
                    <a:pt x="291" y="387"/>
                  </a:lnTo>
                  <a:lnTo>
                    <a:pt x="294" y="392"/>
                  </a:lnTo>
                  <a:lnTo>
                    <a:pt x="296" y="399"/>
                  </a:lnTo>
                  <a:lnTo>
                    <a:pt x="298" y="413"/>
                  </a:lnTo>
                  <a:lnTo>
                    <a:pt x="301" y="425"/>
                  </a:lnTo>
                  <a:lnTo>
                    <a:pt x="296" y="425"/>
                  </a:lnTo>
                  <a:lnTo>
                    <a:pt x="303" y="430"/>
                  </a:lnTo>
                  <a:lnTo>
                    <a:pt x="308" y="427"/>
                  </a:lnTo>
                  <a:lnTo>
                    <a:pt x="325" y="413"/>
                  </a:lnTo>
                  <a:lnTo>
                    <a:pt x="343" y="399"/>
                  </a:lnTo>
                  <a:lnTo>
                    <a:pt x="351" y="390"/>
                  </a:lnTo>
                  <a:lnTo>
                    <a:pt x="346" y="404"/>
                  </a:lnTo>
                  <a:lnTo>
                    <a:pt x="336" y="418"/>
                  </a:lnTo>
                  <a:lnTo>
                    <a:pt x="325" y="432"/>
                  </a:lnTo>
                  <a:lnTo>
                    <a:pt x="317" y="437"/>
                  </a:lnTo>
                  <a:lnTo>
                    <a:pt x="327" y="437"/>
                  </a:lnTo>
                  <a:lnTo>
                    <a:pt x="341" y="420"/>
                  </a:lnTo>
                  <a:lnTo>
                    <a:pt x="346" y="430"/>
                  </a:lnTo>
                  <a:lnTo>
                    <a:pt x="332" y="442"/>
                  </a:lnTo>
                  <a:lnTo>
                    <a:pt x="341" y="442"/>
                  </a:lnTo>
                  <a:lnTo>
                    <a:pt x="343" y="444"/>
                  </a:lnTo>
                  <a:lnTo>
                    <a:pt x="348" y="451"/>
                  </a:lnTo>
                  <a:lnTo>
                    <a:pt x="341" y="468"/>
                  </a:lnTo>
                  <a:lnTo>
                    <a:pt x="343" y="484"/>
                  </a:lnTo>
                  <a:lnTo>
                    <a:pt x="358" y="491"/>
                  </a:lnTo>
                  <a:lnTo>
                    <a:pt x="369" y="496"/>
                  </a:lnTo>
                  <a:lnTo>
                    <a:pt x="379" y="501"/>
                  </a:lnTo>
                  <a:lnTo>
                    <a:pt x="403" y="491"/>
                  </a:lnTo>
                  <a:lnTo>
                    <a:pt x="400" y="489"/>
                  </a:lnTo>
                  <a:lnTo>
                    <a:pt x="410" y="484"/>
                  </a:lnTo>
                  <a:lnTo>
                    <a:pt x="405" y="491"/>
                  </a:lnTo>
                  <a:lnTo>
                    <a:pt x="407" y="494"/>
                  </a:lnTo>
                  <a:lnTo>
                    <a:pt x="414" y="494"/>
                  </a:lnTo>
                  <a:lnTo>
                    <a:pt x="417" y="501"/>
                  </a:lnTo>
                  <a:lnTo>
                    <a:pt x="419" y="503"/>
                  </a:lnTo>
                  <a:lnTo>
                    <a:pt x="424" y="498"/>
                  </a:lnTo>
                  <a:lnTo>
                    <a:pt x="452" y="484"/>
                  </a:lnTo>
                  <a:lnTo>
                    <a:pt x="466" y="484"/>
                  </a:lnTo>
                  <a:lnTo>
                    <a:pt x="485" y="477"/>
                  </a:lnTo>
                  <a:lnTo>
                    <a:pt x="492" y="468"/>
                  </a:lnTo>
                  <a:lnTo>
                    <a:pt x="509" y="449"/>
                  </a:lnTo>
                  <a:lnTo>
                    <a:pt x="526" y="432"/>
                  </a:lnTo>
                  <a:lnTo>
                    <a:pt x="540" y="413"/>
                  </a:lnTo>
                  <a:lnTo>
                    <a:pt x="547" y="406"/>
                  </a:lnTo>
                  <a:lnTo>
                    <a:pt x="563" y="394"/>
                  </a:lnTo>
                  <a:lnTo>
                    <a:pt x="571" y="390"/>
                  </a:lnTo>
                  <a:lnTo>
                    <a:pt x="585" y="371"/>
                  </a:lnTo>
                  <a:lnTo>
                    <a:pt x="597" y="354"/>
                  </a:lnTo>
                  <a:lnTo>
                    <a:pt x="608" y="338"/>
                  </a:lnTo>
                  <a:lnTo>
                    <a:pt x="618" y="323"/>
                  </a:lnTo>
                  <a:lnTo>
                    <a:pt x="618" y="309"/>
                  </a:lnTo>
                  <a:lnTo>
                    <a:pt x="620" y="297"/>
                  </a:lnTo>
                  <a:lnTo>
                    <a:pt x="623" y="283"/>
                  </a:lnTo>
                  <a:lnTo>
                    <a:pt x="627" y="269"/>
                  </a:lnTo>
                  <a:lnTo>
                    <a:pt x="625" y="257"/>
                  </a:lnTo>
                  <a:lnTo>
                    <a:pt x="620" y="248"/>
                  </a:lnTo>
                  <a:lnTo>
                    <a:pt x="613" y="238"/>
                  </a:lnTo>
                  <a:lnTo>
                    <a:pt x="604" y="229"/>
                  </a:lnTo>
                  <a:lnTo>
                    <a:pt x="608" y="208"/>
                  </a:lnTo>
                  <a:lnTo>
                    <a:pt x="604" y="210"/>
                  </a:lnTo>
                  <a:lnTo>
                    <a:pt x="597" y="205"/>
                  </a:lnTo>
                  <a:lnTo>
                    <a:pt x="597" y="212"/>
                  </a:lnTo>
                  <a:lnTo>
                    <a:pt x="592" y="208"/>
                  </a:lnTo>
                  <a:lnTo>
                    <a:pt x="592" y="193"/>
                  </a:lnTo>
                  <a:lnTo>
                    <a:pt x="585" y="177"/>
                  </a:lnTo>
                  <a:lnTo>
                    <a:pt x="587" y="172"/>
                  </a:lnTo>
                  <a:lnTo>
                    <a:pt x="582" y="167"/>
                  </a:lnTo>
                  <a:lnTo>
                    <a:pt x="573" y="158"/>
                  </a:lnTo>
                  <a:lnTo>
                    <a:pt x="554" y="144"/>
                  </a:lnTo>
                  <a:lnTo>
                    <a:pt x="554" y="125"/>
                  </a:lnTo>
                  <a:lnTo>
                    <a:pt x="552" y="111"/>
                  </a:lnTo>
                  <a:lnTo>
                    <a:pt x="552" y="97"/>
                  </a:lnTo>
                  <a:lnTo>
                    <a:pt x="552" y="80"/>
                  </a:lnTo>
                  <a:lnTo>
                    <a:pt x="549" y="73"/>
                  </a:lnTo>
                  <a:lnTo>
                    <a:pt x="540" y="63"/>
                  </a:lnTo>
                  <a:lnTo>
                    <a:pt x="530" y="66"/>
                  </a:lnTo>
                  <a:lnTo>
                    <a:pt x="528" y="52"/>
                  </a:lnTo>
                  <a:lnTo>
                    <a:pt x="528" y="40"/>
                  </a:lnTo>
                  <a:lnTo>
                    <a:pt x="526" y="23"/>
                  </a:lnTo>
                  <a:lnTo>
                    <a:pt x="523" y="14"/>
                  </a:lnTo>
                  <a:lnTo>
                    <a:pt x="521" y="4"/>
                  </a:lnTo>
                  <a:lnTo>
                    <a:pt x="518" y="0"/>
                  </a:lnTo>
                  <a:lnTo>
                    <a:pt x="509" y="16"/>
                  </a:lnTo>
                  <a:lnTo>
                    <a:pt x="507" y="23"/>
                  </a:lnTo>
                  <a:lnTo>
                    <a:pt x="502" y="33"/>
                  </a:lnTo>
                  <a:lnTo>
                    <a:pt x="504" y="35"/>
                  </a:lnTo>
                  <a:lnTo>
                    <a:pt x="500" y="42"/>
                  </a:lnTo>
                  <a:lnTo>
                    <a:pt x="500" y="52"/>
                  </a:lnTo>
                  <a:lnTo>
                    <a:pt x="497" y="52"/>
                  </a:lnTo>
                  <a:lnTo>
                    <a:pt x="495" y="66"/>
                  </a:lnTo>
                  <a:lnTo>
                    <a:pt x="492" y="80"/>
                  </a:lnTo>
                  <a:lnTo>
                    <a:pt x="483" y="101"/>
                  </a:lnTo>
                  <a:lnTo>
                    <a:pt x="471" y="120"/>
                  </a:lnTo>
                  <a:lnTo>
                    <a:pt x="459" y="123"/>
                  </a:lnTo>
                  <a:lnTo>
                    <a:pt x="450" y="113"/>
                  </a:lnTo>
                  <a:lnTo>
                    <a:pt x="433" y="101"/>
                  </a:lnTo>
                  <a:lnTo>
                    <a:pt x="417" y="92"/>
                  </a:lnTo>
                  <a:lnTo>
                    <a:pt x="407" y="82"/>
                  </a:lnTo>
                  <a:lnTo>
                    <a:pt x="398" y="70"/>
                  </a:lnTo>
                  <a:lnTo>
                    <a:pt x="410" y="54"/>
                  </a:lnTo>
                  <a:lnTo>
                    <a:pt x="414" y="42"/>
                  </a:lnTo>
                  <a:lnTo>
                    <a:pt x="417" y="44"/>
                  </a:lnTo>
                  <a:lnTo>
                    <a:pt x="422" y="40"/>
                  </a:lnTo>
                  <a:lnTo>
                    <a:pt x="429" y="28"/>
                  </a:lnTo>
                  <a:lnTo>
                    <a:pt x="422" y="23"/>
                  </a:lnTo>
                  <a:lnTo>
                    <a:pt x="414" y="30"/>
                  </a:lnTo>
                  <a:lnTo>
                    <a:pt x="412" y="26"/>
                  </a:lnTo>
                  <a:lnTo>
                    <a:pt x="407" y="26"/>
                  </a:lnTo>
                  <a:lnTo>
                    <a:pt x="410" y="23"/>
                  </a:lnTo>
                  <a:lnTo>
                    <a:pt x="395" y="26"/>
                  </a:lnTo>
                  <a:lnTo>
                    <a:pt x="386" y="23"/>
                  </a:lnTo>
                  <a:lnTo>
                    <a:pt x="379" y="18"/>
                  </a:lnTo>
                  <a:lnTo>
                    <a:pt x="367" y="11"/>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25" name="Freeform 4039"/>
            <p:cNvSpPr>
              <a:spLocks/>
            </p:cNvSpPr>
            <p:nvPr/>
          </p:nvSpPr>
          <p:spPr bwMode="auto">
            <a:xfrm>
              <a:off x="4844" y="3549"/>
              <a:ext cx="68" cy="61"/>
            </a:xfrm>
            <a:custGeom>
              <a:avLst/>
              <a:gdLst>
                <a:gd name="T0" fmla="*/ 287 w 62"/>
                <a:gd name="T1" fmla="*/ 8006 h 50"/>
                <a:gd name="T2" fmla="*/ 87 w 62"/>
                <a:gd name="T3" fmla="*/ 10605 h 50"/>
                <a:gd name="T4" fmla="*/ 0 w 62"/>
                <a:gd name="T5" fmla="*/ 9725 h 50"/>
                <a:gd name="T6" fmla="*/ 0 w 62"/>
                <a:gd name="T7" fmla="*/ 9126 h 50"/>
                <a:gd name="T8" fmla="*/ 0 w 62"/>
                <a:gd name="T9" fmla="*/ 5723 h 50"/>
                <a:gd name="T10" fmla="*/ 2 w 62"/>
                <a:gd name="T11" fmla="*/ 5723 h 50"/>
                <a:gd name="T12" fmla="*/ 5 w 62"/>
                <a:gd name="T13" fmla="*/ 5723 h 50"/>
                <a:gd name="T14" fmla="*/ 87 w 62"/>
                <a:gd name="T15" fmla="*/ 3152 h 50"/>
                <a:gd name="T16" fmla="*/ 87 w 62"/>
                <a:gd name="T17" fmla="*/ 688 h 50"/>
                <a:gd name="T18" fmla="*/ 137 w 62"/>
                <a:gd name="T19" fmla="*/ 0 h 50"/>
                <a:gd name="T20" fmla="*/ 315 w 62"/>
                <a:gd name="T21" fmla="*/ 1024 h 50"/>
                <a:gd name="T22" fmla="*/ 455 w 62"/>
                <a:gd name="T23" fmla="*/ 2157 h 50"/>
                <a:gd name="T24" fmla="*/ 528 w 62"/>
                <a:gd name="T25" fmla="*/ 688 h 50"/>
                <a:gd name="T26" fmla="*/ 760 w 62"/>
                <a:gd name="T27" fmla="*/ 688 h 50"/>
                <a:gd name="T28" fmla="*/ 579 w 62"/>
                <a:gd name="T29" fmla="*/ 5025 h 50"/>
                <a:gd name="T30" fmla="*/ 542 w 62"/>
                <a:gd name="T31" fmla="*/ 5025 h 50"/>
                <a:gd name="T32" fmla="*/ 315 w 62"/>
                <a:gd name="T33" fmla="*/ 9126 h 50"/>
                <a:gd name="T34" fmla="*/ 341 w 62"/>
                <a:gd name="T35" fmla="*/ 8006 h 50"/>
                <a:gd name="T36" fmla="*/ 315 w 62"/>
                <a:gd name="T37" fmla="*/ 8006 h 50"/>
                <a:gd name="T38" fmla="*/ 287 w 62"/>
                <a:gd name="T39" fmla="*/ 8006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2"/>
                <a:gd name="T61" fmla="*/ 0 h 50"/>
                <a:gd name="T62" fmla="*/ 62 w 62"/>
                <a:gd name="T63" fmla="*/ 50 h 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2" h="50">
                  <a:moveTo>
                    <a:pt x="24" y="38"/>
                  </a:moveTo>
                  <a:lnTo>
                    <a:pt x="7" y="50"/>
                  </a:lnTo>
                  <a:lnTo>
                    <a:pt x="0" y="45"/>
                  </a:lnTo>
                  <a:lnTo>
                    <a:pt x="0" y="43"/>
                  </a:lnTo>
                  <a:lnTo>
                    <a:pt x="0" y="26"/>
                  </a:lnTo>
                  <a:lnTo>
                    <a:pt x="2" y="26"/>
                  </a:lnTo>
                  <a:lnTo>
                    <a:pt x="5" y="26"/>
                  </a:lnTo>
                  <a:lnTo>
                    <a:pt x="7" y="14"/>
                  </a:lnTo>
                  <a:lnTo>
                    <a:pt x="7" y="3"/>
                  </a:lnTo>
                  <a:lnTo>
                    <a:pt x="12" y="0"/>
                  </a:lnTo>
                  <a:lnTo>
                    <a:pt x="26" y="5"/>
                  </a:lnTo>
                  <a:lnTo>
                    <a:pt x="38" y="10"/>
                  </a:lnTo>
                  <a:lnTo>
                    <a:pt x="43" y="3"/>
                  </a:lnTo>
                  <a:lnTo>
                    <a:pt x="62" y="3"/>
                  </a:lnTo>
                  <a:lnTo>
                    <a:pt x="47" y="24"/>
                  </a:lnTo>
                  <a:lnTo>
                    <a:pt x="45" y="24"/>
                  </a:lnTo>
                  <a:lnTo>
                    <a:pt x="26" y="43"/>
                  </a:lnTo>
                  <a:lnTo>
                    <a:pt x="28" y="38"/>
                  </a:lnTo>
                  <a:lnTo>
                    <a:pt x="26" y="38"/>
                  </a:lnTo>
                  <a:lnTo>
                    <a:pt x="24" y="38"/>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26" name="Freeform 4040"/>
            <p:cNvSpPr>
              <a:spLocks/>
            </p:cNvSpPr>
            <p:nvPr/>
          </p:nvSpPr>
          <p:spPr bwMode="auto">
            <a:xfrm>
              <a:off x="5597" y="3031"/>
              <a:ext cx="21" cy="18"/>
            </a:xfrm>
            <a:custGeom>
              <a:avLst/>
              <a:gdLst>
                <a:gd name="T0" fmla="*/ 281 w 19"/>
                <a:gd name="T1" fmla="*/ 10013 h 14"/>
                <a:gd name="T2" fmla="*/ 0 w 19"/>
                <a:gd name="T3" fmla="*/ 12492 h 14"/>
                <a:gd name="T4" fmla="*/ 0 w 19"/>
                <a:gd name="T5" fmla="*/ 6057 h 14"/>
                <a:gd name="T6" fmla="*/ 208 w 19"/>
                <a:gd name="T7" fmla="*/ 0 h 14"/>
                <a:gd name="T8" fmla="*/ 281 w 19"/>
                <a:gd name="T9" fmla="*/ 10013 h 14"/>
                <a:gd name="T10" fmla="*/ 0 60000 65536"/>
                <a:gd name="T11" fmla="*/ 0 60000 65536"/>
                <a:gd name="T12" fmla="*/ 0 60000 65536"/>
                <a:gd name="T13" fmla="*/ 0 60000 65536"/>
                <a:gd name="T14" fmla="*/ 0 60000 65536"/>
                <a:gd name="T15" fmla="*/ 0 w 19"/>
                <a:gd name="T16" fmla="*/ 0 h 14"/>
                <a:gd name="T17" fmla="*/ 19 w 19"/>
                <a:gd name="T18" fmla="*/ 14 h 14"/>
              </a:gdLst>
              <a:ahLst/>
              <a:cxnLst>
                <a:cxn ang="T10">
                  <a:pos x="T0" y="T1"/>
                </a:cxn>
                <a:cxn ang="T11">
                  <a:pos x="T2" y="T3"/>
                </a:cxn>
                <a:cxn ang="T12">
                  <a:pos x="T4" y="T5"/>
                </a:cxn>
                <a:cxn ang="T13">
                  <a:pos x="T6" y="T7"/>
                </a:cxn>
                <a:cxn ang="T14">
                  <a:pos x="T8" y="T9"/>
                </a:cxn>
              </a:cxnLst>
              <a:rect l="T15" t="T16" r="T17" b="T18"/>
              <a:pathLst>
                <a:path w="19" h="14">
                  <a:moveTo>
                    <a:pt x="19" y="12"/>
                  </a:moveTo>
                  <a:lnTo>
                    <a:pt x="0" y="14"/>
                  </a:lnTo>
                  <a:lnTo>
                    <a:pt x="0" y="7"/>
                  </a:lnTo>
                  <a:lnTo>
                    <a:pt x="14" y="0"/>
                  </a:lnTo>
                  <a:lnTo>
                    <a:pt x="19" y="1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27" name="Freeform 4041"/>
            <p:cNvSpPr>
              <a:spLocks/>
            </p:cNvSpPr>
            <p:nvPr/>
          </p:nvSpPr>
          <p:spPr bwMode="auto">
            <a:xfrm>
              <a:off x="5625" y="3008"/>
              <a:ext cx="22" cy="14"/>
            </a:xfrm>
            <a:custGeom>
              <a:avLst/>
              <a:gdLst>
                <a:gd name="T0" fmla="*/ 54 w 21"/>
                <a:gd name="T1" fmla="*/ 480 h 12"/>
                <a:gd name="T2" fmla="*/ 69 w 21"/>
                <a:gd name="T3" fmla="*/ 0 h 12"/>
                <a:gd name="T4" fmla="*/ 0 w 21"/>
                <a:gd name="T5" fmla="*/ 480 h 12"/>
                <a:gd name="T6" fmla="*/ 0 w 21"/>
                <a:gd name="T7" fmla="*/ 775 h 12"/>
                <a:gd name="T8" fmla="*/ 54 w 21"/>
                <a:gd name="T9" fmla="*/ 480 h 12"/>
                <a:gd name="T10" fmla="*/ 0 60000 65536"/>
                <a:gd name="T11" fmla="*/ 0 60000 65536"/>
                <a:gd name="T12" fmla="*/ 0 60000 65536"/>
                <a:gd name="T13" fmla="*/ 0 60000 65536"/>
                <a:gd name="T14" fmla="*/ 0 60000 65536"/>
                <a:gd name="T15" fmla="*/ 0 w 21"/>
                <a:gd name="T16" fmla="*/ 0 h 12"/>
                <a:gd name="T17" fmla="*/ 21 w 21"/>
                <a:gd name="T18" fmla="*/ 12 h 12"/>
              </a:gdLst>
              <a:ahLst/>
              <a:cxnLst>
                <a:cxn ang="T10">
                  <a:pos x="T0" y="T1"/>
                </a:cxn>
                <a:cxn ang="T11">
                  <a:pos x="T2" y="T3"/>
                </a:cxn>
                <a:cxn ang="T12">
                  <a:pos x="T4" y="T5"/>
                </a:cxn>
                <a:cxn ang="T13">
                  <a:pos x="T6" y="T7"/>
                </a:cxn>
                <a:cxn ang="T14">
                  <a:pos x="T8" y="T9"/>
                </a:cxn>
              </a:cxnLst>
              <a:rect l="T15" t="T16" r="T17" b="T18"/>
              <a:pathLst>
                <a:path w="21" h="12">
                  <a:moveTo>
                    <a:pt x="16" y="7"/>
                  </a:moveTo>
                  <a:lnTo>
                    <a:pt x="21" y="0"/>
                  </a:lnTo>
                  <a:lnTo>
                    <a:pt x="0" y="7"/>
                  </a:lnTo>
                  <a:lnTo>
                    <a:pt x="0" y="12"/>
                  </a:lnTo>
                  <a:lnTo>
                    <a:pt x="16" y="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28" name="Freeform 4042"/>
            <p:cNvSpPr>
              <a:spLocks/>
            </p:cNvSpPr>
            <p:nvPr/>
          </p:nvSpPr>
          <p:spPr bwMode="auto">
            <a:xfrm>
              <a:off x="5355" y="3096"/>
              <a:ext cx="39" cy="43"/>
            </a:xfrm>
            <a:custGeom>
              <a:avLst/>
              <a:gdLst>
                <a:gd name="T0" fmla="*/ 640 w 35"/>
                <a:gd name="T1" fmla="*/ 9040 h 35"/>
                <a:gd name="T2" fmla="*/ 515 w 35"/>
                <a:gd name="T3" fmla="*/ 9040 h 35"/>
                <a:gd name="T4" fmla="*/ 300 w 35"/>
                <a:gd name="T5" fmla="*/ 5386 h 35"/>
                <a:gd name="T6" fmla="*/ 4 w 35"/>
                <a:gd name="T7" fmla="*/ 2364 h 35"/>
                <a:gd name="T8" fmla="*/ 0 w 35"/>
                <a:gd name="T9" fmla="*/ 0 h 35"/>
                <a:gd name="T10" fmla="*/ 156 w 35"/>
                <a:gd name="T11" fmla="*/ 1924 h 35"/>
                <a:gd name="T12" fmla="*/ 351 w 35"/>
                <a:gd name="T13" fmla="*/ 4345 h 35"/>
                <a:gd name="T14" fmla="*/ 515 w 35"/>
                <a:gd name="T15" fmla="*/ 6617 h 35"/>
                <a:gd name="T16" fmla="*/ 640 w 35"/>
                <a:gd name="T17" fmla="*/ 904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35"/>
                <a:gd name="T29" fmla="*/ 35 w 35"/>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35">
                  <a:moveTo>
                    <a:pt x="35" y="35"/>
                  </a:moveTo>
                  <a:lnTo>
                    <a:pt x="28" y="35"/>
                  </a:lnTo>
                  <a:lnTo>
                    <a:pt x="16" y="21"/>
                  </a:lnTo>
                  <a:lnTo>
                    <a:pt x="4" y="9"/>
                  </a:lnTo>
                  <a:lnTo>
                    <a:pt x="0" y="0"/>
                  </a:lnTo>
                  <a:lnTo>
                    <a:pt x="9" y="7"/>
                  </a:lnTo>
                  <a:lnTo>
                    <a:pt x="19" y="16"/>
                  </a:lnTo>
                  <a:lnTo>
                    <a:pt x="28" y="26"/>
                  </a:lnTo>
                  <a:lnTo>
                    <a:pt x="35" y="3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29" name="Freeform 4043"/>
            <p:cNvSpPr>
              <a:spLocks/>
            </p:cNvSpPr>
            <p:nvPr/>
          </p:nvSpPr>
          <p:spPr bwMode="auto">
            <a:xfrm>
              <a:off x="5129" y="3543"/>
              <a:ext cx="198" cy="132"/>
            </a:xfrm>
            <a:custGeom>
              <a:avLst/>
              <a:gdLst>
                <a:gd name="T0" fmla="*/ 2363 w 177"/>
                <a:gd name="T1" fmla="*/ 16474 h 107"/>
                <a:gd name="T2" fmla="*/ 2279 w 177"/>
                <a:gd name="T3" fmla="*/ 13869 h 107"/>
                <a:gd name="T4" fmla="*/ 2218 w 177"/>
                <a:gd name="T5" fmla="*/ 13869 h 107"/>
                <a:gd name="T6" fmla="*/ 2137 w 177"/>
                <a:gd name="T7" fmla="*/ 14481 h 107"/>
                <a:gd name="T8" fmla="*/ 2279 w 177"/>
                <a:gd name="T9" fmla="*/ 17292 h 107"/>
                <a:gd name="T10" fmla="*/ 1997 w 177"/>
                <a:gd name="T11" fmla="*/ 18559 h 107"/>
                <a:gd name="T12" fmla="*/ 1854 w 177"/>
                <a:gd name="T13" fmla="*/ 18559 h 107"/>
                <a:gd name="T14" fmla="*/ 1785 w 177"/>
                <a:gd name="T15" fmla="*/ 20787 h 107"/>
                <a:gd name="T16" fmla="*/ 1688 w 177"/>
                <a:gd name="T17" fmla="*/ 22499 h 107"/>
                <a:gd name="T18" fmla="*/ 1657 w 177"/>
                <a:gd name="T19" fmla="*/ 22499 h 107"/>
                <a:gd name="T20" fmla="*/ 1262 w 177"/>
                <a:gd name="T21" fmla="*/ 27451 h 107"/>
                <a:gd name="T22" fmla="*/ 521 w 177"/>
                <a:gd name="T23" fmla="*/ 31004 h 107"/>
                <a:gd name="T24" fmla="*/ 368 w 177"/>
                <a:gd name="T25" fmla="*/ 30425 h 107"/>
                <a:gd name="T26" fmla="*/ 136 w 177"/>
                <a:gd name="T27" fmla="*/ 29570 h 107"/>
                <a:gd name="T28" fmla="*/ 0 w 177"/>
                <a:gd name="T29" fmla="*/ 29039 h 107"/>
                <a:gd name="T30" fmla="*/ 2 w 177"/>
                <a:gd name="T31" fmla="*/ 28244 h 107"/>
                <a:gd name="T32" fmla="*/ 0 w 177"/>
                <a:gd name="T33" fmla="*/ 27451 h 107"/>
                <a:gd name="T34" fmla="*/ 170 w 177"/>
                <a:gd name="T35" fmla="*/ 26037 h 107"/>
                <a:gd name="T36" fmla="*/ 213 w 177"/>
                <a:gd name="T37" fmla="*/ 25644 h 107"/>
                <a:gd name="T38" fmla="*/ 329 w 177"/>
                <a:gd name="T39" fmla="*/ 25071 h 107"/>
                <a:gd name="T40" fmla="*/ 466 w 177"/>
                <a:gd name="T41" fmla="*/ 22499 h 107"/>
                <a:gd name="T42" fmla="*/ 625 w 177"/>
                <a:gd name="T43" fmla="*/ 22038 h 107"/>
                <a:gd name="T44" fmla="*/ 815 w 177"/>
                <a:gd name="T45" fmla="*/ 20787 h 107"/>
                <a:gd name="T46" fmla="*/ 1219 w 177"/>
                <a:gd name="T47" fmla="*/ 17864 h 107"/>
                <a:gd name="T48" fmla="*/ 1364 w 177"/>
                <a:gd name="T49" fmla="*/ 17292 h 107"/>
                <a:gd name="T50" fmla="*/ 1918 w 177"/>
                <a:gd name="T51" fmla="*/ 13869 h 107"/>
                <a:gd name="T52" fmla="*/ 2212 w 177"/>
                <a:gd name="T53" fmla="*/ 11984 h 107"/>
                <a:gd name="T54" fmla="*/ 2544 w 177"/>
                <a:gd name="T55" fmla="*/ 9082 h 107"/>
                <a:gd name="T56" fmla="*/ 2459 w 177"/>
                <a:gd name="T57" fmla="*/ 9082 h 107"/>
                <a:gd name="T58" fmla="*/ 2751 w 177"/>
                <a:gd name="T59" fmla="*/ 6383 h 107"/>
                <a:gd name="T60" fmla="*/ 3304 w 177"/>
                <a:gd name="T61" fmla="*/ 0 h 107"/>
                <a:gd name="T62" fmla="*/ 3470 w 177"/>
                <a:gd name="T63" fmla="*/ 0 h 107"/>
                <a:gd name="T64" fmla="*/ 3355 w 177"/>
                <a:gd name="T65" fmla="*/ 1377 h 107"/>
                <a:gd name="T66" fmla="*/ 3304 w 177"/>
                <a:gd name="T67" fmla="*/ 3518 h 107"/>
                <a:gd name="T68" fmla="*/ 3618 w 177"/>
                <a:gd name="T69" fmla="*/ 2312 h 107"/>
                <a:gd name="T70" fmla="*/ 3562 w 177"/>
                <a:gd name="T71" fmla="*/ 2852 h 107"/>
                <a:gd name="T72" fmla="*/ 3618 w 177"/>
                <a:gd name="T73" fmla="*/ 3518 h 107"/>
                <a:gd name="T74" fmla="*/ 3562 w 177"/>
                <a:gd name="T75" fmla="*/ 3518 h 107"/>
                <a:gd name="T76" fmla="*/ 3636 w 177"/>
                <a:gd name="T77" fmla="*/ 3518 h 107"/>
                <a:gd name="T78" fmla="*/ 3498 w 177"/>
                <a:gd name="T79" fmla="*/ 5354 h 107"/>
                <a:gd name="T80" fmla="*/ 3104 w 177"/>
                <a:gd name="T81" fmla="*/ 9082 h 107"/>
                <a:gd name="T82" fmla="*/ 2751 w 177"/>
                <a:gd name="T83" fmla="*/ 13137 h 107"/>
                <a:gd name="T84" fmla="*/ 2544 w 177"/>
                <a:gd name="T85" fmla="*/ 13869 h 107"/>
                <a:gd name="T86" fmla="*/ 2544 w 177"/>
                <a:gd name="T87" fmla="*/ 15044 h 107"/>
                <a:gd name="T88" fmla="*/ 2363 w 177"/>
                <a:gd name="T89" fmla="*/ 15044 h 107"/>
                <a:gd name="T90" fmla="*/ 2544 w 177"/>
                <a:gd name="T91" fmla="*/ 16048 h 107"/>
                <a:gd name="T92" fmla="*/ 2544 w 177"/>
                <a:gd name="T93" fmla="*/ 17292 h 107"/>
                <a:gd name="T94" fmla="*/ 2363 w 177"/>
                <a:gd name="T95" fmla="*/ 16474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7"/>
                <a:gd name="T145" fmla="*/ 0 h 107"/>
                <a:gd name="T146" fmla="*/ 177 w 177"/>
                <a:gd name="T147" fmla="*/ 107 h 10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7" h="107">
                  <a:moveTo>
                    <a:pt x="115" y="57"/>
                  </a:moveTo>
                  <a:lnTo>
                    <a:pt x="111" y="48"/>
                  </a:lnTo>
                  <a:lnTo>
                    <a:pt x="108" y="48"/>
                  </a:lnTo>
                  <a:lnTo>
                    <a:pt x="104" y="50"/>
                  </a:lnTo>
                  <a:lnTo>
                    <a:pt x="111" y="60"/>
                  </a:lnTo>
                  <a:lnTo>
                    <a:pt x="97" y="64"/>
                  </a:lnTo>
                  <a:lnTo>
                    <a:pt x="89" y="64"/>
                  </a:lnTo>
                  <a:lnTo>
                    <a:pt x="87" y="71"/>
                  </a:lnTo>
                  <a:lnTo>
                    <a:pt x="82" y="78"/>
                  </a:lnTo>
                  <a:lnTo>
                    <a:pt x="80" y="78"/>
                  </a:lnTo>
                  <a:lnTo>
                    <a:pt x="61" y="95"/>
                  </a:lnTo>
                  <a:lnTo>
                    <a:pt x="26" y="107"/>
                  </a:lnTo>
                  <a:lnTo>
                    <a:pt x="18" y="105"/>
                  </a:lnTo>
                  <a:lnTo>
                    <a:pt x="7" y="102"/>
                  </a:lnTo>
                  <a:lnTo>
                    <a:pt x="0" y="100"/>
                  </a:lnTo>
                  <a:lnTo>
                    <a:pt x="2" y="97"/>
                  </a:lnTo>
                  <a:lnTo>
                    <a:pt x="0" y="95"/>
                  </a:lnTo>
                  <a:lnTo>
                    <a:pt x="9" y="90"/>
                  </a:lnTo>
                  <a:lnTo>
                    <a:pt x="11" y="88"/>
                  </a:lnTo>
                  <a:lnTo>
                    <a:pt x="16" y="86"/>
                  </a:lnTo>
                  <a:lnTo>
                    <a:pt x="23" y="78"/>
                  </a:lnTo>
                  <a:lnTo>
                    <a:pt x="30" y="76"/>
                  </a:lnTo>
                  <a:lnTo>
                    <a:pt x="40" y="71"/>
                  </a:lnTo>
                  <a:lnTo>
                    <a:pt x="59" y="62"/>
                  </a:lnTo>
                  <a:lnTo>
                    <a:pt x="66" y="60"/>
                  </a:lnTo>
                  <a:lnTo>
                    <a:pt x="94" y="48"/>
                  </a:lnTo>
                  <a:lnTo>
                    <a:pt x="106" y="41"/>
                  </a:lnTo>
                  <a:lnTo>
                    <a:pt x="123" y="31"/>
                  </a:lnTo>
                  <a:lnTo>
                    <a:pt x="118" y="31"/>
                  </a:lnTo>
                  <a:lnTo>
                    <a:pt x="132" y="22"/>
                  </a:lnTo>
                  <a:lnTo>
                    <a:pt x="160" y="0"/>
                  </a:lnTo>
                  <a:lnTo>
                    <a:pt x="168" y="0"/>
                  </a:lnTo>
                  <a:lnTo>
                    <a:pt x="163" y="5"/>
                  </a:lnTo>
                  <a:lnTo>
                    <a:pt x="160" y="12"/>
                  </a:lnTo>
                  <a:lnTo>
                    <a:pt x="175" y="8"/>
                  </a:lnTo>
                  <a:lnTo>
                    <a:pt x="172" y="10"/>
                  </a:lnTo>
                  <a:lnTo>
                    <a:pt x="175" y="12"/>
                  </a:lnTo>
                  <a:lnTo>
                    <a:pt x="172" y="12"/>
                  </a:lnTo>
                  <a:lnTo>
                    <a:pt x="177" y="12"/>
                  </a:lnTo>
                  <a:lnTo>
                    <a:pt x="170" y="19"/>
                  </a:lnTo>
                  <a:lnTo>
                    <a:pt x="151" y="31"/>
                  </a:lnTo>
                  <a:lnTo>
                    <a:pt x="132" y="45"/>
                  </a:lnTo>
                  <a:lnTo>
                    <a:pt x="123" y="48"/>
                  </a:lnTo>
                  <a:lnTo>
                    <a:pt x="123" y="52"/>
                  </a:lnTo>
                  <a:lnTo>
                    <a:pt x="115" y="52"/>
                  </a:lnTo>
                  <a:lnTo>
                    <a:pt x="123" y="55"/>
                  </a:lnTo>
                  <a:lnTo>
                    <a:pt x="123" y="60"/>
                  </a:lnTo>
                  <a:lnTo>
                    <a:pt x="115" y="5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30" name="Freeform 4044"/>
            <p:cNvSpPr>
              <a:spLocks/>
            </p:cNvSpPr>
            <p:nvPr/>
          </p:nvSpPr>
          <p:spPr bwMode="auto">
            <a:xfrm>
              <a:off x="5333" y="3409"/>
              <a:ext cx="113" cy="157"/>
            </a:xfrm>
            <a:custGeom>
              <a:avLst/>
              <a:gdLst>
                <a:gd name="T0" fmla="*/ 238 w 101"/>
                <a:gd name="T1" fmla="*/ 26155 h 127"/>
                <a:gd name="T2" fmla="*/ 373 w 101"/>
                <a:gd name="T3" fmla="*/ 28803 h 127"/>
                <a:gd name="T4" fmla="*/ 467 w 101"/>
                <a:gd name="T5" fmla="*/ 31153 h 127"/>
                <a:gd name="T6" fmla="*/ 0 w 101"/>
                <a:gd name="T7" fmla="*/ 37732 h 127"/>
                <a:gd name="T8" fmla="*/ 4 w 101"/>
                <a:gd name="T9" fmla="*/ 39044 h 127"/>
                <a:gd name="T10" fmla="*/ 522 w 101"/>
                <a:gd name="T11" fmla="*/ 34781 h 127"/>
                <a:gd name="T12" fmla="*/ 977 w 101"/>
                <a:gd name="T13" fmla="*/ 31153 h 127"/>
                <a:gd name="T14" fmla="*/ 1223 w 101"/>
                <a:gd name="T15" fmla="*/ 26899 h 127"/>
                <a:gd name="T16" fmla="*/ 1546 w 101"/>
                <a:gd name="T17" fmla="*/ 25200 h 127"/>
                <a:gd name="T18" fmla="*/ 1713 w 101"/>
                <a:gd name="T19" fmla="*/ 23148 h 127"/>
                <a:gd name="T20" fmla="*/ 2094 w 101"/>
                <a:gd name="T21" fmla="*/ 17114 h 127"/>
                <a:gd name="T22" fmla="*/ 2071 w 101"/>
                <a:gd name="T23" fmla="*/ 17114 h 127"/>
                <a:gd name="T24" fmla="*/ 1713 w 101"/>
                <a:gd name="T25" fmla="*/ 18725 h 127"/>
                <a:gd name="T26" fmla="*/ 1368 w 101"/>
                <a:gd name="T27" fmla="*/ 16717 h 127"/>
                <a:gd name="T28" fmla="*/ 1452 w 101"/>
                <a:gd name="T29" fmla="*/ 11708 h 127"/>
                <a:gd name="T30" fmla="*/ 1348 w 101"/>
                <a:gd name="T31" fmla="*/ 14474 h 127"/>
                <a:gd name="T32" fmla="*/ 1146 w 101"/>
                <a:gd name="T33" fmla="*/ 12870 h 127"/>
                <a:gd name="T34" fmla="*/ 1223 w 101"/>
                <a:gd name="T35" fmla="*/ 11708 h 127"/>
                <a:gd name="T36" fmla="*/ 1348 w 101"/>
                <a:gd name="T37" fmla="*/ 7060 h 127"/>
                <a:gd name="T38" fmla="*/ 1368 w 101"/>
                <a:gd name="T39" fmla="*/ 5013 h 127"/>
                <a:gd name="T40" fmla="*/ 1348 w 101"/>
                <a:gd name="T41" fmla="*/ 5013 h 127"/>
                <a:gd name="T42" fmla="*/ 1223 w 101"/>
                <a:gd name="T43" fmla="*/ 2246 h 127"/>
                <a:gd name="T44" fmla="*/ 1104 w 101"/>
                <a:gd name="T45" fmla="*/ 2 h 127"/>
                <a:gd name="T46" fmla="*/ 1104 w 101"/>
                <a:gd name="T47" fmla="*/ 0 h 127"/>
                <a:gd name="T48" fmla="*/ 1089 w 101"/>
                <a:gd name="T49" fmla="*/ 4244 h 127"/>
                <a:gd name="T50" fmla="*/ 1104 w 101"/>
                <a:gd name="T51" fmla="*/ 5711 h 127"/>
                <a:gd name="T52" fmla="*/ 1089 w 101"/>
                <a:gd name="T53" fmla="*/ 10214 h 127"/>
                <a:gd name="T54" fmla="*/ 1089 w 101"/>
                <a:gd name="T55" fmla="*/ 8018 h 127"/>
                <a:gd name="T56" fmla="*/ 1104 w 101"/>
                <a:gd name="T57" fmla="*/ 9316 h 127"/>
                <a:gd name="T58" fmla="*/ 1104 w 101"/>
                <a:gd name="T59" fmla="*/ 10214 h 127"/>
                <a:gd name="T60" fmla="*/ 1089 w 101"/>
                <a:gd name="T61" fmla="*/ 11708 h 127"/>
                <a:gd name="T62" fmla="*/ 1013 w 101"/>
                <a:gd name="T63" fmla="*/ 13844 h 127"/>
                <a:gd name="T64" fmla="*/ 1104 w 101"/>
                <a:gd name="T65" fmla="*/ 13844 h 127"/>
                <a:gd name="T66" fmla="*/ 1089 w 101"/>
                <a:gd name="T67" fmla="*/ 15147 h 127"/>
                <a:gd name="T68" fmla="*/ 977 w 101"/>
                <a:gd name="T69" fmla="*/ 17114 h 127"/>
                <a:gd name="T70" fmla="*/ 688 w 101"/>
                <a:gd name="T71" fmla="*/ 23148 h 127"/>
                <a:gd name="T72" fmla="*/ 238 w 101"/>
                <a:gd name="T73" fmla="*/ 26155 h 1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1"/>
                <a:gd name="T112" fmla="*/ 0 h 127"/>
                <a:gd name="T113" fmla="*/ 101 w 101"/>
                <a:gd name="T114" fmla="*/ 127 h 1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1" h="127">
                  <a:moveTo>
                    <a:pt x="12" y="85"/>
                  </a:moveTo>
                  <a:lnTo>
                    <a:pt x="19" y="94"/>
                  </a:lnTo>
                  <a:lnTo>
                    <a:pt x="23" y="101"/>
                  </a:lnTo>
                  <a:lnTo>
                    <a:pt x="0" y="123"/>
                  </a:lnTo>
                  <a:lnTo>
                    <a:pt x="4" y="127"/>
                  </a:lnTo>
                  <a:lnTo>
                    <a:pt x="26" y="113"/>
                  </a:lnTo>
                  <a:lnTo>
                    <a:pt x="47" y="101"/>
                  </a:lnTo>
                  <a:lnTo>
                    <a:pt x="59" y="87"/>
                  </a:lnTo>
                  <a:lnTo>
                    <a:pt x="75" y="82"/>
                  </a:lnTo>
                  <a:lnTo>
                    <a:pt x="83" y="75"/>
                  </a:lnTo>
                  <a:lnTo>
                    <a:pt x="101" y="56"/>
                  </a:lnTo>
                  <a:lnTo>
                    <a:pt x="99" y="56"/>
                  </a:lnTo>
                  <a:lnTo>
                    <a:pt x="83" y="61"/>
                  </a:lnTo>
                  <a:lnTo>
                    <a:pt x="66" y="54"/>
                  </a:lnTo>
                  <a:lnTo>
                    <a:pt x="71" y="38"/>
                  </a:lnTo>
                  <a:lnTo>
                    <a:pt x="64" y="47"/>
                  </a:lnTo>
                  <a:lnTo>
                    <a:pt x="56" y="42"/>
                  </a:lnTo>
                  <a:lnTo>
                    <a:pt x="59" y="38"/>
                  </a:lnTo>
                  <a:lnTo>
                    <a:pt x="64" y="23"/>
                  </a:lnTo>
                  <a:lnTo>
                    <a:pt x="66" y="16"/>
                  </a:lnTo>
                  <a:lnTo>
                    <a:pt x="64" y="16"/>
                  </a:lnTo>
                  <a:lnTo>
                    <a:pt x="59" y="7"/>
                  </a:lnTo>
                  <a:lnTo>
                    <a:pt x="54" y="2"/>
                  </a:lnTo>
                  <a:lnTo>
                    <a:pt x="54" y="0"/>
                  </a:lnTo>
                  <a:lnTo>
                    <a:pt x="52" y="14"/>
                  </a:lnTo>
                  <a:lnTo>
                    <a:pt x="54" y="19"/>
                  </a:lnTo>
                  <a:lnTo>
                    <a:pt x="52" y="33"/>
                  </a:lnTo>
                  <a:lnTo>
                    <a:pt x="52" y="26"/>
                  </a:lnTo>
                  <a:lnTo>
                    <a:pt x="54" y="30"/>
                  </a:lnTo>
                  <a:lnTo>
                    <a:pt x="54" y="33"/>
                  </a:lnTo>
                  <a:lnTo>
                    <a:pt x="52" y="38"/>
                  </a:lnTo>
                  <a:lnTo>
                    <a:pt x="49" y="45"/>
                  </a:lnTo>
                  <a:lnTo>
                    <a:pt x="54" y="45"/>
                  </a:lnTo>
                  <a:lnTo>
                    <a:pt x="52" y="49"/>
                  </a:lnTo>
                  <a:lnTo>
                    <a:pt x="47" y="56"/>
                  </a:lnTo>
                  <a:lnTo>
                    <a:pt x="33" y="75"/>
                  </a:lnTo>
                  <a:lnTo>
                    <a:pt x="12" y="8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31" name="Freeform 4045"/>
            <p:cNvSpPr>
              <a:spLocks/>
            </p:cNvSpPr>
            <p:nvPr/>
          </p:nvSpPr>
          <p:spPr bwMode="auto">
            <a:xfrm>
              <a:off x="5129" y="3681"/>
              <a:ext cx="11" cy="5"/>
            </a:xfrm>
            <a:custGeom>
              <a:avLst/>
              <a:gdLst>
                <a:gd name="T0" fmla="*/ 1965 w 9"/>
                <a:gd name="T1" fmla="*/ 1111 h 4"/>
                <a:gd name="T2" fmla="*/ 1965 w 9"/>
                <a:gd name="T3" fmla="*/ 0 h 4"/>
                <a:gd name="T4" fmla="*/ 881 w 9"/>
                <a:gd name="T5" fmla="*/ 0 h 4"/>
                <a:gd name="T6" fmla="*/ 0 w 9"/>
                <a:gd name="T7" fmla="*/ 1736 h 4"/>
                <a:gd name="T8" fmla="*/ 1965 w 9"/>
                <a:gd name="T9" fmla="*/ 1111 h 4"/>
                <a:gd name="T10" fmla="*/ 0 60000 65536"/>
                <a:gd name="T11" fmla="*/ 0 60000 65536"/>
                <a:gd name="T12" fmla="*/ 0 60000 65536"/>
                <a:gd name="T13" fmla="*/ 0 60000 65536"/>
                <a:gd name="T14" fmla="*/ 0 60000 65536"/>
                <a:gd name="T15" fmla="*/ 0 w 9"/>
                <a:gd name="T16" fmla="*/ 0 h 4"/>
                <a:gd name="T17" fmla="*/ 9 w 9"/>
                <a:gd name="T18" fmla="*/ 4 h 4"/>
              </a:gdLst>
              <a:ahLst/>
              <a:cxnLst>
                <a:cxn ang="T10">
                  <a:pos x="T0" y="T1"/>
                </a:cxn>
                <a:cxn ang="T11">
                  <a:pos x="T2" y="T3"/>
                </a:cxn>
                <a:cxn ang="T12">
                  <a:pos x="T4" y="T5"/>
                </a:cxn>
                <a:cxn ang="T13">
                  <a:pos x="T6" y="T7"/>
                </a:cxn>
                <a:cxn ang="T14">
                  <a:pos x="T8" y="T9"/>
                </a:cxn>
              </a:cxnLst>
              <a:rect l="T15" t="T16" r="T17" b="T18"/>
              <a:pathLst>
                <a:path w="9" h="4">
                  <a:moveTo>
                    <a:pt x="9" y="2"/>
                  </a:moveTo>
                  <a:lnTo>
                    <a:pt x="9" y="0"/>
                  </a:lnTo>
                  <a:lnTo>
                    <a:pt x="4" y="0"/>
                  </a:lnTo>
                  <a:lnTo>
                    <a:pt x="0" y="4"/>
                  </a:lnTo>
                  <a:lnTo>
                    <a:pt x="9"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32" name="Freeform 4046"/>
            <p:cNvSpPr>
              <a:spLocks/>
            </p:cNvSpPr>
            <p:nvPr/>
          </p:nvSpPr>
          <p:spPr bwMode="auto">
            <a:xfrm>
              <a:off x="3471" y="3111"/>
              <a:ext cx="9" cy="9"/>
            </a:xfrm>
            <a:custGeom>
              <a:avLst/>
              <a:gdLst>
                <a:gd name="T0" fmla="*/ 2561 w 7"/>
                <a:gd name="T1" fmla="*/ 0 h 7"/>
                <a:gd name="T2" fmla="*/ 0 w 7"/>
                <a:gd name="T3" fmla="*/ 6057 h 7"/>
                <a:gd name="T4" fmla="*/ 6057 w 7"/>
                <a:gd name="T5" fmla="*/ 3293 h 7"/>
                <a:gd name="T6" fmla="*/ 2561 w 7"/>
                <a:gd name="T7" fmla="*/ 0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3" y="0"/>
                  </a:moveTo>
                  <a:lnTo>
                    <a:pt x="0" y="7"/>
                  </a:lnTo>
                  <a:lnTo>
                    <a:pt x="7" y="4"/>
                  </a:lnTo>
                  <a:lnTo>
                    <a:pt x="3"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33" name="Freeform 4047"/>
            <p:cNvSpPr>
              <a:spLocks/>
            </p:cNvSpPr>
            <p:nvPr/>
          </p:nvSpPr>
          <p:spPr bwMode="auto">
            <a:xfrm>
              <a:off x="5317" y="2853"/>
              <a:ext cx="20" cy="13"/>
            </a:xfrm>
            <a:custGeom>
              <a:avLst/>
              <a:gdLst>
                <a:gd name="T0" fmla="*/ 308 w 18"/>
                <a:gd name="T1" fmla="*/ 968 h 11"/>
                <a:gd name="T2" fmla="*/ 308 w 18"/>
                <a:gd name="T3" fmla="*/ 819 h 11"/>
                <a:gd name="T4" fmla="*/ 2 w 18"/>
                <a:gd name="T5" fmla="*/ 0 h 11"/>
                <a:gd name="T6" fmla="*/ 0 w 18"/>
                <a:gd name="T7" fmla="*/ 586 h 11"/>
                <a:gd name="T8" fmla="*/ 308 w 18"/>
                <a:gd name="T9" fmla="*/ 968 h 11"/>
                <a:gd name="T10" fmla="*/ 0 60000 65536"/>
                <a:gd name="T11" fmla="*/ 0 60000 65536"/>
                <a:gd name="T12" fmla="*/ 0 60000 65536"/>
                <a:gd name="T13" fmla="*/ 0 60000 65536"/>
                <a:gd name="T14" fmla="*/ 0 60000 65536"/>
                <a:gd name="T15" fmla="*/ 0 w 18"/>
                <a:gd name="T16" fmla="*/ 0 h 11"/>
                <a:gd name="T17" fmla="*/ 18 w 18"/>
                <a:gd name="T18" fmla="*/ 11 h 11"/>
              </a:gdLst>
              <a:ahLst/>
              <a:cxnLst>
                <a:cxn ang="T10">
                  <a:pos x="T0" y="T1"/>
                </a:cxn>
                <a:cxn ang="T11">
                  <a:pos x="T2" y="T3"/>
                </a:cxn>
                <a:cxn ang="T12">
                  <a:pos x="T4" y="T5"/>
                </a:cxn>
                <a:cxn ang="T13">
                  <a:pos x="T6" y="T7"/>
                </a:cxn>
                <a:cxn ang="T14">
                  <a:pos x="T8" y="T9"/>
                </a:cxn>
              </a:cxnLst>
              <a:rect l="T15" t="T16" r="T17" b="T18"/>
              <a:pathLst>
                <a:path w="18" h="11">
                  <a:moveTo>
                    <a:pt x="18" y="11"/>
                  </a:moveTo>
                  <a:lnTo>
                    <a:pt x="18" y="9"/>
                  </a:lnTo>
                  <a:lnTo>
                    <a:pt x="2" y="0"/>
                  </a:lnTo>
                  <a:lnTo>
                    <a:pt x="0" y="7"/>
                  </a:lnTo>
                  <a:lnTo>
                    <a:pt x="18" y="11"/>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34" name="Freeform 4048"/>
            <p:cNvSpPr>
              <a:spLocks/>
            </p:cNvSpPr>
            <p:nvPr/>
          </p:nvSpPr>
          <p:spPr bwMode="auto">
            <a:xfrm>
              <a:off x="5269" y="2794"/>
              <a:ext cx="16" cy="17"/>
            </a:xfrm>
            <a:custGeom>
              <a:avLst/>
              <a:gdLst>
                <a:gd name="T0" fmla="*/ 0 w 14"/>
                <a:gd name="T1" fmla="*/ 0 h 14"/>
                <a:gd name="T2" fmla="*/ 514 w 14"/>
                <a:gd name="T3" fmla="*/ 2777 h 14"/>
                <a:gd name="T4" fmla="*/ 2 w 14"/>
                <a:gd name="T5" fmla="*/ 1980 h 14"/>
                <a:gd name="T6" fmla="*/ 0 w 14"/>
                <a:gd name="T7" fmla="*/ 0 h 14"/>
                <a:gd name="T8" fmla="*/ 0 60000 65536"/>
                <a:gd name="T9" fmla="*/ 0 60000 65536"/>
                <a:gd name="T10" fmla="*/ 0 60000 65536"/>
                <a:gd name="T11" fmla="*/ 0 60000 65536"/>
                <a:gd name="T12" fmla="*/ 0 w 14"/>
                <a:gd name="T13" fmla="*/ 0 h 14"/>
                <a:gd name="T14" fmla="*/ 14 w 14"/>
                <a:gd name="T15" fmla="*/ 14 h 14"/>
              </a:gdLst>
              <a:ahLst/>
              <a:cxnLst>
                <a:cxn ang="T8">
                  <a:pos x="T0" y="T1"/>
                </a:cxn>
                <a:cxn ang="T9">
                  <a:pos x="T2" y="T3"/>
                </a:cxn>
                <a:cxn ang="T10">
                  <a:pos x="T4" y="T5"/>
                </a:cxn>
                <a:cxn ang="T11">
                  <a:pos x="T6" y="T7"/>
                </a:cxn>
              </a:cxnLst>
              <a:rect l="T12" t="T13" r="T14" b="T15"/>
              <a:pathLst>
                <a:path w="14" h="14">
                  <a:moveTo>
                    <a:pt x="0" y="0"/>
                  </a:moveTo>
                  <a:lnTo>
                    <a:pt x="14" y="14"/>
                  </a:lnTo>
                  <a:lnTo>
                    <a:pt x="2" y="10"/>
                  </a:ln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35" name="Freeform 4049"/>
            <p:cNvSpPr>
              <a:spLocks/>
            </p:cNvSpPr>
            <p:nvPr/>
          </p:nvSpPr>
          <p:spPr bwMode="auto">
            <a:xfrm>
              <a:off x="5346" y="2873"/>
              <a:ext cx="12" cy="15"/>
            </a:xfrm>
            <a:custGeom>
              <a:avLst/>
              <a:gdLst>
                <a:gd name="T0" fmla="*/ 106 w 11"/>
                <a:gd name="T1" fmla="*/ 5250 h 12"/>
                <a:gd name="T2" fmla="*/ 0 w 11"/>
                <a:gd name="T3" fmla="*/ 2170 h 12"/>
                <a:gd name="T4" fmla="*/ 0 w 11"/>
                <a:gd name="T5" fmla="*/ 0 h 12"/>
                <a:gd name="T6" fmla="*/ 106 w 11"/>
                <a:gd name="T7" fmla="*/ 4239 h 12"/>
                <a:gd name="T8" fmla="*/ 106 w 11"/>
                <a:gd name="T9" fmla="*/ 5250 h 12"/>
                <a:gd name="T10" fmla="*/ 0 60000 65536"/>
                <a:gd name="T11" fmla="*/ 0 60000 65536"/>
                <a:gd name="T12" fmla="*/ 0 60000 65536"/>
                <a:gd name="T13" fmla="*/ 0 60000 65536"/>
                <a:gd name="T14" fmla="*/ 0 60000 65536"/>
                <a:gd name="T15" fmla="*/ 0 w 11"/>
                <a:gd name="T16" fmla="*/ 0 h 12"/>
                <a:gd name="T17" fmla="*/ 11 w 11"/>
                <a:gd name="T18" fmla="*/ 12 h 12"/>
              </a:gdLst>
              <a:ahLst/>
              <a:cxnLst>
                <a:cxn ang="T10">
                  <a:pos x="T0" y="T1"/>
                </a:cxn>
                <a:cxn ang="T11">
                  <a:pos x="T2" y="T3"/>
                </a:cxn>
                <a:cxn ang="T12">
                  <a:pos x="T4" y="T5"/>
                </a:cxn>
                <a:cxn ang="T13">
                  <a:pos x="T6" y="T7"/>
                </a:cxn>
                <a:cxn ang="T14">
                  <a:pos x="T8" y="T9"/>
                </a:cxn>
              </a:cxnLst>
              <a:rect l="T15" t="T16" r="T17" b="T18"/>
              <a:pathLst>
                <a:path w="11" h="12">
                  <a:moveTo>
                    <a:pt x="11" y="12"/>
                  </a:moveTo>
                  <a:lnTo>
                    <a:pt x="0" y="5"/>
                  </a:lnTo>
                  <a:lnTo>
                    <a:pt x="0" y="0"/>
                  </a:lnTo>
                  <a:lnTo>
                    <a:pt x="11" y="10"/>
                  </a:lnTo>
                  <a:lnTo>
                    <a:pt x="11" y="1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36" name="Freeform 4050"/>
            <p:cNvSpPr>
              <a:spLocks/>
            </p:cNvSpPr>
            <p:nvPr/>
          </p:nvSpPr>
          <p:spPr bwMode="auto">
            <a:xfrm>
              <a:off x="5279" y="2826"/>
              <a:ext cx="8" cy="9"/>
            </a:xfrm>
            <a:custGeom>
              <a:avLst/>
              <a:gdLst>
                <a:gd name="T0" fmla="*/ 243 w 7"/>
                <a:gd name="T1" fmla="*/ 6057 h 7"/>
                <a:gd name="T2" fmla="*/ 186 w 7"/>
                <a:gd name="T3" fmla="*/ 0 h 7"/>
                <a:gd name="T4" fmla="*/ 0 w 7"/>
                <a:gd name="T5" fmla="*/ 2561 h 7"/>
                <a:gd name="T6" fmla="*/ 3 w 7"/>
                <a:gd name="T7" fmla="*/ 4234 h 7"/>
                <a:gd name="T8" fmla="*/ 243 w 7"/>
                <a:gd name="T9" fmla="*/ 6057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7"/>
                  </a:moveTo>
                  <a:lnTo>
                    <a:pt x="5" y="0"/>
                  </a:lnTo>
                  <a:lnTo>
                    <a:pt x="0" y="3"/>
                  </a:lnTo>
                  <a:lnTo>
                    <a:pt x="3" y="5"/>
                  </a:lnTo>
                  <a:lnTo>
                    <a:pt x="7" y="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37" name="Freeform 4051"/>
            <p:cNvSpPr>
              <a:spLocks/>
            </p:cNvSpPr>
            <p:nvPr/>
          </p:nvSpPr>
          <p:spPr bwMode="auto">
            <a:xfrm>
              <a:off x="5337" y="2832"/>
              <a:ext cx="9" cy="29"/>
            </a:xfrm>
            <a:custGeom>
              <a:avLst/>
              <a:gdLst>
                <a:gd name="T0" fmla="*/ 0 w 8"/>
                <a:gd name="T1" fmla="*/ 0 h 24"/>
                <a:gd name="T2" fmla="*/ 200 w 8"/>
                <a:gd name="T3" fmla="*/ 4035 h 24"/>
                <a:gd name="T4" fmla="*/ 0 w 8"/>
                <a:gd name="T5" fmla="*/ 2 h 24"/>
                <a:gd name="T6" fmla="*/ 0 w 8"/>
                <a:gd name="T7" fmla="*/ 0 h 24"/>
                <a:gd name="T8" fmla="*/ 0 60000 65536"/>
                <a:gd name="T9" fmla="*/ 0 60000 65536"/>
                <a:gd name="T10" fmla="*/ 0 60000 65536"/>
                <a:gd name="T11" fmla="*/ 0 60000 65536"/>
                <a:gd name="T12" fmla="*/ 0 w 8"/>
                <a:gd name="T13" fmla="*/ 0 h 24"/>
                <a:gd name="T14" fmla="*/ 8 w 8"/>
                <a:gd name="T15" fmla="*/ 24 h 24"/>
              </a:gdLst>
              <a:ahLst/>
              <a:cxnLst>
                <a:cxn ang="T8">
                  <a:pos x="T0" y="T1"/>
                </a:cxn>
                <a:cxn ang="T9">
                  <a:pos x="T2" y="T3"/>
                </a:cxn>
                <a:cxn ang="T10">
                  <a:pos x="T4" y="T5"/>
                </a:cxn>
                <a:cxn ang="T11">
                  <a:pos x="T6" y="T7"/>
                </a:cxn>
              </a:cxnLst>
              <a:rect l="T12" t="T13" r="T14" b="T15"/>
              <a:pathLst>
                <a:path w="8" h="24">
                  <a:moveTo>
                    <a:pt x="0" y="0"/>
                  </a:moveTo>
                  <a:lnTo>
                    <a:pt x="8" y="24"/>
                  </a:lnTo>
                  <a:lnTo>
                    <a:pt x="0" y="2"/>
                  </a:ln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38" name="Freeform 4052"/>
            <p:cNvSpPr>
              <a:spLocks/>
            </p:cNvSpPr>
            <p:nvPr/>
          </p:nvSpPr>
          <p:spPr bwMode="auto">
            <a:xfrm>
              <a:off x="5302" y="2817"/>
              <a:ext cx="23" cy="18"/>
            </a:xfrm>
            <a:custGeom>
              <a:avLst/>
              <a:gdLst>
                <a:gd name="T0" fmla="*/ 61 w 22"/>
                <a:gd name="T1" fmla="*/ 12492 h 14"/>
                <a:gd name="T2" fmla="*/ 70 w 22"/>
                <a:gd name="T3" fmla="*/ 12492 h 14"/>
                <a:gd name="T4" fmla="*/ 45 w 22"/>
                <a:gd name="T5" fmla="*/ 6057 h 14"/>
                <a:gd name="T6" fmla="*/ 0 w 22"/>
                <a:gd name="T7" fmla="*/ 0 h 14"/>
                <a:gd name="T8" fmla="*/ 10 w 22"/>
                <a:gd name="T9" fmla="*/ 6057 h 14"/>
                <a:gd name="T10" fmla="*/ 61 w 22"/>
                <a:gd name="T11" fmla="*/ 12492 h 14"/>
                <a:gd name="T12" fmla="*/ 0 60000 65536"/>
                <a:gd name="T13" fmla="*/ 0 60000 65536"/>
                <a:gd name="T14" fmla="*/ 0 60000 65536"/>
                <a:gd name="T15" fmla="*/ 0 60000 65536"/>
                <a:gd name="T16" fmla="*/ 0 60000 65536"/>
                <a:gd name="T17" fmla="*/ 0 60000 65536"/>
                <a:gd name="T18" fmla="*/ 0 w 22"/>
                <a:gd name="T19" fmla="*/ 0 h 14"/>
                <a:gd name="T20" fmla="*/ 22 w 22"/>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2" h="14">
                  <a:moveTo>
                    <a:pt x="19" y="14"/>
                  </a:moveTo>
                  <a:lnTo>
                    <a:pt x="22" y="14"/>
                  </a:lnTo>
                  <a:lnTo>
                    <a:pt x="12" y="7"/>
                  </a:lnTo>
                  <a:lnTo>
                    <a:pt x="0" y="0"/>
                  </a:lnTo>
                  <a:lnTo>
                    <a:pt x="10" y="7"/>
                  </a:lnTo>
                  <a:lnTo>
                    <a:pt x="19" y="1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39" name="Freeform 4053"/>
            <p:cNvSpPr>
              <a:spLocks/>
            </p:cNvSpPr>
            <p:nvPr/>
          </p:nvSpPr>
          <p:spPr bwMode="auto">
            <a:xfrm>
              <a:off x="5613" y="2922"/>
              <a:ext cx="3" cy="1"/>
            </a:xfrm>
            <a:custGeom>
              <a:avLst/>
              <a:gdLst>
                <a:gd name="T0" fmla="*/ 3 w 3"/>
                <a:gd name="T1" fmla="*/ 0 h 1"/>
                <a:gd name="T2" fmla="*/ 0 w 3"/>
                <a:gd name="T3" fmla="*/ 0 h 1"/>
                <a:gd name="T4" fmla="*/ 3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3" y="0"/>
                  </a:moveTo>
                  <a:lnTo>
                    <a:pt x="0" y="0"/>
                  </a:lnTo>
                  <a:lnTo>
                    <a:pt x="3"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40" name="Freeform 4054"/>
            <p:cNvSpPr>
              <a:spLocks/>
            </p:cNvSpPr>
            <p:nvPr/>
          </p:nvSpPr>
          <p:spPr bwMode="auto">
            <a:xfrm>
              <a:off x="5420" y="2972"/>
              <a:ext cx="11" cy="21"/>
            </a:xfrm>
            <a:custGeom>
              <a:avLst/>
              <a:gdLst>
                <a:gd name="T0" fmla="*/ 1965 w 9"/>
                <a:gd name="T1" fmla="*/ 4441 h 17"/>
                <a:gd name="T2" fmla="*/ 1965 w 9"/>
                <a:gd name="T3" fmla="*/ 2356 h 17"/>
                <a:gd name="T4" fmla="*/ 1965 w 9"/>
                <a:gd name="T5" fmla="*/ 2356 h 17"/>
                <a:gd name="T6" fmla="*/ 1077 w 9"/>
                <a:gd name="T7" fmla="*/ 0 h 17"/>
                <a:gd name="T8" fmla="*/ 0 w 9"/>
                <a:gd name="T9" fmla="*/ 5156 h 17"/>
                <a:gd name="T10" fmla="*/ 1965 w 9"/>
                <a:gd name="T11" fmla="*/ 4441 h 17"/>
                <a:gd name="T12" fmla="*/ 0 60000 65536"/>
                <a:gd name="T13" fmla="*/ 0 60000 65536"/>
                <a:gd name="T14" fmla="*/ 0 60000 65536"/>
                <a:gd name="T15" fmla="*/ 0 60000 65536"/>
                <a:gd name="T16" fmla="*/ 0 60000 65536"/>
                <a:gd name="T17" fmla="*/ 0 60000 65536"/>
                <a:gd name="T18" fmla="*/ 0 w 9"/>
                <a:gd name="T19" fmla="*/ 0 h 17"/>
                <a:gd name="T20" fmla="*/ 9 w 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9" h="17">
                  <a:moveTo>
                    <a:pt x="9" y="15"/>
                  </a:moveTo>
                  <a:lnTo>
                    <a:pt x="9" y="8"/>
                  </a:lnTo>
                  <a:lnTo>
                    <a:pt x="5" y="0"/>
                  </a:lnTo>
                  <a:lnTo>
                    <a:pt x="0" y="17"/>
                  </a:lnTo>
                  <a:lnTo>
                    <a:pt x="9" y="1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41" name="Freeform 4055"/>
            <p:cNvSpPr>
              <a:spLocks/>
            </p:cNvSpPr>
            <p:nvPr/>
          </p:nvSpPr>
          <p:spPr bwMode="auto">
            <a:xfrm>
              <a:off x="5431" y="2999"/>
              <a:ext cx="5" cy="12"/>
            </a:xfrm>
            <a:custGeom>
              <a:avLst/>
              <a:gdLst>
                <a:gd name="T0" fmla="*/ 5 w 5"/>
                <a:gd name="T1" fmla="*/ 20671 h 9"/>
                <a:gd name="T2" fmla="*/ 0 w 5"/>
                <a:gd name="T3" fmla="*/ 20671 h 9"/>
                <a:gd name="T4" fmla="*/ 0 w 5"/>
                <a:gd name="T5" fmla="*/ 0 h 9"/>
                <a:gd name="T6" fmla="*/ 5 w 5"/>
                <a:gd name="T7" fmla="*/ 20671 h 9"/>
                <a:gd name="T8" fmla="*/ 0 60000 65536"/>
                <a:gd name="T9" fmla="*/ 0 60000 65536"/>
                <a:gd name="T10" fmla="*/ 0 60000 65536"/>
                <a:gd name="T11" fmla="*/ 0 60000 65536"/>
                <a:gd name="T12" fmla="*/ 0 w 5"/>
                <a:gd name="T13" fmla="*/ 0 h 9"/>
                <a:gd name="T14" fmla="*/ 5 w 5"/>
                <a:gd name="T15" fmla="*/ 9 h 9"/>
              </a:gdLst>
              <a:ahLst/>
              <a:cxnLst>
                <a:cxn ang="T8">
                  <a:pos x="T0" y="T1"/>
                </a:cxn>
                <a:cxn ang="T9">
                  <a:pos x="T2" y="T3"/>
                </a:cxn>
                <a:cxn ang="T10">
                  <a:pos x="T4" y="T5"/>
                </a:cxn>
                <a:cxn ang="T11">
                  <a:pos x="T6" y="T7"/>
                </a:cxn>
              </a:cxnLst>
              <a:rect l="T12" t="T13" r="T14" b="T15"/>
              <a:pathLst>
                <a:path w="5" h="9">
                  <a:moveTo>
                    <a:pt x="5" y="9"/>
                  </a:moveTo>
                  <a:lnTo>
                    <a:pt x="0" y="9"/>
                  </a:lnTo>
                  <a:lnTo>
                    <a:pt x="0" y="0"/>
                  </a:lnTo>
                  <a:lnTo>
                    <a:pt x="5" y="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42" name="Freeform 4056"/>
            <p:cNvSpPr>
              <a:spLocks/>
            </p:cNvSpPr>
            <p:nvPr/>
          </p:nvSpPr>
          <p:spPr bwMode="auto">
            <a:xfrm>
              <a:off x="5443" y="3002"/>
              <a:ext cx="1" cy="9"/>
            </a:xfrm>
            <a:custGeom>
              <a:avLst/>
              <a:gdLst>
                <a:gd name="T0" fmla="*/ 0 w 1"/>
                <a:gd name="T1" fmla="*/ 0 h 7"/>
                <a:gd name="T2" fmla="*/ 0 w 1"/>
                <a:gd name="T3" fmla="*/ 6057 h 7"/>
                <a:gd name="T4" fmla="*/ 0 w 1"/>
                <a:gd name="T5" fmla="*/ 4234 h 7"/>
                <a:gd name="T6" fmla="*/ 0 w 1"/>
                <a:gd name="T7" fmla="*/ 0 h 7"/>
                <a:gd name="T8" fmla="*/ 0 60000 65536"/>
                <a:gd name="T9" fmla="*/ 0 60000 65536"/>
                <a:gd name="T10" fmla="*/ 0 60000 65536"/>
                <a:gd name="T11" fmla="*/ 0 60000 65536"/>
                <a:gd name="T12" fmla="*/ 0 w 1"/>
                <a:gd name="T13" fmla="*/ 0 h 7"/>
                <a:gd name="T14" fmla="*/ 1 w 1"/>
                <a:gd name="T15" fmla="*/ 7 h 7"/>
              </a:gdLst>
              <a:ahLst/>
              <a:cxnLst>
                <a:cxn ang="T8">
                  <a:pos x="T0" y="T1"/>
                </a:cxn>
                <a:cxn ang="T9">
                  <a:pos x="T2" y="T3"/>
                </a:cxn>
                <a:cxn ang="T10">
                  <a:pos x="T4" y="T5"/>
                </a:cxn>
                <a:cxn ang="T11">
                  <a:pos x="T6" y="T7"/>
                </a:cxn>
              </a:cxnLst>
              <a:rect l="T12" t="T13" r="T14" b="T15"/>
              <a:pathLst>
                <a:path w="1" h="7">
                  <a:moveTo>
                    <a:pt x="0" y="0"/>
                  </a:moveTo>
                  <a:lnTo>
                    <a:pt x="0" y="7"/>
                  </a:lnTo>
                  <a:lnTo>
                    <a:pt x="0" y="5"/>
                  </a:ln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43" name="Freeform 4057"/>
            <p:cNvSpPr>
              <a:spLocks/>
            </p:cNvSpPr>
            <p:nvPr/>
          </p:nvSpPr>
          <p:spPr bwMode="auto">
            <a:xfrm>
              <a:off x="5446" y="3060"/>
              <a:ext cx="6" cy="6"/>
            </a:xfrm>
            <a:custGeom>
              <a:avLst/>
              <a:gdLst>
                <a:gd name="T0" fmla="*/ 642 w 5"/>
                <a:gd name="T1" fmla="*/ 446 h 5"/>
                <a:gd name="T2" fmla="*/ 642 w 5"/>
                <a:gd name="T3" fmla="*/ 0 h 5"/>
                <a:gd name="T4" fmla="*/ 0 w 5"/>
                <a:gd name="T5" fmla="*/ 642 h 5"/>
                <a:gd name="T6" fmla="*/ 642 w 5"/>
                <a:gd name="T7" fmla="*/ 446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3"/>
                  </a:moveTo>
                  <a:lnTo>
                    <a:pt x="5" y="0"/>
                  </a:lnTo>
                  <a:lnTo>
                    <a:pt x="0" y="5"/>
                  </a:lnTo>
                  <a:lnTo>
                    <a:pt x="5" y="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44" name="Freeform 4058"/>
            <p:cNvSpPr>
              <a:spLocks/>
            </p:cNvSpPr>
            <p:nvPr/>
          </p:nvSpPr>
          <p:spPr bwMode="auto">
            <a:xfrm>
              <a:off x="1619" y="3774"/>
              <a:ext cx="24" cy="24"/>
            </a:xfrm>
            <a:custGeom>
              <a:avLst/>
              <a:gdLst>
                <a:gd name="T0" fmla="*/ 767 w 21"/>
                <a:gd name="T1" fmla="*/ 4013 h 19"/>
                <a:gd name="T2" fmla="*/ 619 w 21"/>
                <a:gd name="T3" fmla="*/ 2687 h 19"/>
                <a:gd name="T4" fmla="*/ 450 w 21"/>
                <a:gd name="T5" fmla="*/ 2687 h 19"/>
                <a:gd name="T6" fmla="*/ 363 w 21"/>
                <a:gd name="T7" fmla="*/ 1684 h 19"/>
                <a:gd name="T8" fmla="*/ 186 w 21"/>
                <a:gd name="T9" fmla="*/ 0 h 19"/>
                <a:gd name="T10" fmla="*/ 186 w 21"/>
                <a:gd name="T11" fmla="*/ 4013 h 19"/>
                <a:gd name="T12" fmla="*/ 0 w 21"/>
                <a:gd name="T13" fmla="*/ 6512 h 19"/>
                <a:gd name="T14" fmla="*/ 186 w 21"/>
                <a:gd name="T15" fmla="*/ 10391 h 19"/>
                <a:gd name="T16" fmla="*/ 243 w 21"/>
                <a:gd name="T17" fmla="*/ 8088 h 19"/>
                <a:gd name="T18" fmla="*/ 363 w 21"/>
                <a:gd name="T19" fmla="*/ 8088 h 19"/>
                <a:gd name="T20" fmla="*/ 363 w 21"/>
                <a:gd name="T21" fmla="*/ 6512 h 19"/>
                <a:gd name="T22" fmla="*/ 767 w 21"/>
                <a:gd name="T23" fmla="*/ 4013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
                <a:gd name="T37" fmla="*/ 0 h 19"/>
                <a:gd name="T38" fmla="*/ 21 w 21"/>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 h="19">
                  <a:moveTo>
                    <a:pt x="21" y="7"/>
                  </a:moveTo>
                  <a:lnTo>
                    <a:pt x="17" y="5"/>
                  </a:lnTo>
                  <a:lnTo>
                    <a:pt x="12" y="5"/>
                  </a:lnTo>
                  <a:lnTo>
                    <a:pt x="10" y="3"/>
                  </a:lnTo>
                  <a:lnTo>
                    <a:pt x="5" y="0"/>
                  </a:lnTo>
                  <a:lnTo>
                    <a:pt x="5" y="7"/>
                  </a:lnTo>
                  <a:lnTo>
                    <a:pt x="0" y="12"/>
                  </a:lnTo>
                  <a:lnTo>
                    <a:pt x="5" y="19"/>
                  </a:lnTo>
                  <a:lnTo>
                    <a:pt x="7" y="14"/>
                  </a:lnTo>
                  <a:lnTo>
                    <a:pt x="10" y="14"/>
                  </a:lnTo>
                  <a:lnTo>
                    <a:pt x="10" y="12"/>
                  </a:lnTo>
                  <a:lnTo>
                    <a:pt x="21" y="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45" name="Freeform 4059"/>
            <p:cNvSpPr>
              <a:spLocks/>
            </p:cNvSpPr>
            <p:nvPr/>
          </p:nvSpPr>
          <p:spPr bwMode="auto">
            <a:xfrm>
              <a:off x="1598" y="3778"/>
              <a:ext cx="21" cy="13"/>
            </a:xfrm>
            <a:custGeom>
              <a:avLst/>
              <a:gdLst>
                <a:gd name="T0" fmla="*/ 103 w 19"/>
                <a:gd name="T1" fmla="*/ 355 h 11"/>
                <a:gd name="T2" fmla="*/ 3 w 19"/>
                <a:gd name="T3" fmla="*/ 0 h 11"/>
                <a:gd name="T4" fmla="*/ 281 w 19"/>
                <a:gd name="T5" fmla="*/ 0 h 11"/>
                <a:gd name="T6" fmla="*/ 170 w 19"/>
                <a:gd name="T7" fmla="*/ 819 h 11"/>
                <a:gd name="T8" fmla="*/ 0 w 19"/>
                <a:gd name="T9" fmla="*/ 968 h 11"/>
                <a:gd name="T10" fmla="*/ 103 w 19"/>
                <a:gd name="T11" fmla="*/ 586 h 11"/>
                <a:gd name="T12" fmla="*/ 3 w 19"/>
                <a:gd name="T13" fmla="*/ 586 h 11"/>
                <a:gd name="T14" fmla="*/ 103 w 19"/>
                <a:gd name="T15" fmla="*/ 355 h 11"/>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1"/>
                <a:gd name="T26" fmla="*/ 19 w 19"/>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1">
                  <a:moveTo>
                    <a:pt x="7" y="4"/>
                  </a:moveTo>
                  <a:lnTo>
                    <a:pt x="3" y="0"/>
                  </a:lnTo>
                  <a:lnTo>
                    <a:pt x="19" y="0"/>
                  </a:lnTo>
                  <a:lnTo>
                    <a:pt x="12" y="9"/>
                  </a:lnTo>
                  <a:lnTo>
                    <a:pt x="0" y="11"/>
                  </a:lnTo>
                  <a:lnTo>
                    <a:pt x="7" y="7"/>
                  </a:lnTo>
                  <a:lnTo>
                    <a:pt x="3" y="7"/>
                  </a:lnTo>
                  <a:lnTo>
                    <a:pt x="7" y="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46" name="Freeform 4060"/>
            <p:cNvSpPr>
              <a:spLocks/>
            </p:cNvSpPr>
            <p:nvPr/>
          </p:nvSpPr>
          <p:spPr bwMode="auto">
            <a:xfrm>
              <a:off x="2718" y="3022"/>
              <a:ext cx="237" cy="263"/>
            </a:xfrm>
            <a:custGeom>
              <a:avLst/>
              <a:gdLst>
                <a:gd name="T0" fmla="*/ 2907 w 211"/>
                <a:gd name="T1" fmla="*/ 46706 h 212"/>
                <a:gd name="T2" fmla="*/ 2907 w 211"/>
                <a:gd name="T3" fmla="*/ 38104 h 212"/>
                <a:gd name="T4" fmla="*/ 2963 w 211"/>
                <a:gd name="T5" fmla="*/ 30348 h 212"/>
                <a:gd name="T6" fmla="*/ 3265 w 211"/>
                <a:gd name="T7" fmla="*/ 30348 h 212"/>
                <a:gd name="T8" fmla="*/ 3344 w 211"/>
                <a:gd name="T9" fmla="*/ 24759 h 212"/>
                <a:gd name="T10" fmla="*/ 3344 w 211"/>
                <a:gd name="T11" fmla="*/ 18955 h 212"/>
                <a:gd name="T12" fmla="*/ 3344 w 211"/>
                <a:gd name="T13" fmla="*/ 13706 h 212"/>
                <a:gd name="T14" fmla="*/ 3344 w 211"/>
                <a:gd name="T15" fmla="*/ 8003 h 212"/>
                <a:gd name="T16" fmla="*/ 3756 w 211"/>
                <a:gd name="T17" fmla="*/ 8003 h 212"/>
                <a:gd name="T18" fmla="*/ 4136 w 211"/>
                <a:gd name="T19" fmla="*/ 6530 h 212"/>
                <a:gd name="T20" fmla="*/ 4313 w 211"/>
                <a:gd name="T21" fmla="*/ 8906 h 212"/>
                <a:gd name="T22" fmla="*/ 4588 w 211"/>
                <a:gd name="T23" fmla="*/ 6530 h 212"/>
                <a:gd name="T24" fmla="*/ 4856 w 211"/>
                <a:gd name="T25" fmla="*/ 4665 h 212"/>
                <a:gd name="T26" fmla="*/ 4484 w 211"/>
                <a:gd name="T27" fmla="*/ 3031 h 212"/>
                <a:gd name="T28" fmla="*/ 4199 w 211"/>
                <a:gd name="T29" fmla="*/ 4243 h 212"/>
                <a:gd name="T30" fmla="*/ 3667 w 211"/>
                <a:gd name="T31" fmla="*/ 4665 h 212"/>
                <a:gd name="T32" fmla="*/ 3144 w 211"/>
                <a:gd name="T33" fmla="*/ 6530 h 212"/>
                <a:gd name="T34" fmla="*/ 2804 w 211"/>
                <a:gd name="T35" fmla="*/ 4665 h 212"/>
                <a:gd name="T36" fmla="*/ 2492 w 211"/>
                <a:gd name="T37" fmla="*/ 4243 h 212"/>
                <a:gd name="T38" fmla="*/ 2392 w 211"/>
                <a:gd name="T39" fmla="*/ 2443 h 212"/>
                <a:gd name="T40" fmla="*/ 1976 w 211"/>
                <a:gd name="T41" fmla="*/ 2443 h 212"/>
                <a:gd name="T42" fmla="*/ 1604 w 211"/>
                <a:gd name="T43" fmla="*/ 2443 h 212"/>
                <a:gd name="T44" fmla="*/ 1159 w 211"/>
                <a:gd name="T45" fmla="*/ 2443 h 212"/>
                <a:gd name="T46" fmla="*/ 769 w 211"/>
                <a:gd name="T47" fmla="*/ 2443 h 212"/>
                <a:gd name="T48" fmla="*/ 509 w 211"/>
                <a:gd name="T49" fmla="*/ 0 h 212"/>
                <a:gd name="T50" fmla="*/ 3 w 211"/>
                <a:gd name="T51" fmla="*/ 1279 h 212"/>
                <a:gd name="T52" fmla="*/ 0 w 211"/>
                <a:gd name="T53" fmla="*/ 4665 h 212"/>
                <a:gd name="T54" fmla="*/ 280 w 211"/>
                <a:gd name="T55" fmla="*/ 12665 h 212"/>
                <a:gd name="T56" fmla="*/ 509 w 211"/>
                <a:gd name="T57" fmla="*/ 19958 h 212"/>
                <a:gd name="T58" fmla="*/ 769 w 211"/>
                <a:gd name="T59" fmla="*/ 26997 h 212"/>
                <a:gd name="T60" fmla="*/ 1008 w 211"/>
                <a:gd name="T61" fmla="*/ 33784 h 212"/>
                <a:gd name="T62" fmla="*/ 1045 w 211"/>
                <a:gd name="T63" fmla="*/ 37402 h 212"/>
                <a:gd name="T64" fmla="*/ 930 w 211"/>
                <a:gd name="T65" fmla="*/ 36505 h 212"/>
                <a:gd name="T66" fmla="*/ 1008 w 211"/>
                <a:gd name="T67" fmla="*/ 43777 h 212"/>
                <a:gd name="T68" fmla="*/ 1045 w 211"/>
                <a:gd name="T69" fmla="*/ 49198 h 212"/>
                <a:gd name="T70" fmla="*/ 1159 w 211"/>
                <a:gd name="T71" fmla="*/ 55696 h 212"/>
                <a:gd name="T72" fmla="*/ 1187 w 211"/>
                <a:gd name="T73" fmla="*/ 61977 h 212"/>
                <a:gd name="T74" fmla="*/ 1448 w 211"/>
                <a:gd name="T75" fmla="*/ 65787 h 212"/>
                <a:gd name="T76" fmla="*/ 1604 w 211"/>
                <a:gd name="T77" fmla="*/ 70243 h 212"/>
                <a:gd name="T78" fmla="*/ 1759 w 211"/>
                <a:gd name="T79" fmla="*/ 66833 h 212"/>
                <a:gd name="T80" fmla="*/ 1896 w 211"/>
                <a:gd name="T81" fmla="*/ 70243 h 212"/>
                <a:gd name="T82" fmla="*/ 2492 w 211"/>
                <a:gd name="T83" fmla="*/ 71409 h 212"/>
                <a:gd name="T84" fmla="*/ 2804 w 211"/>
                <a:gd name="T85" fmla="*/ 69095 h 212"/>
                <a:gd name="T86" fmla="*/ 2804 w 211"/>
                <a:gd name="T87" fmla="*/ 63761 h 212"/>
                <a:gd name="T88" fmla="*/ 2818 w 211"/>
                <a:gd name="T89" fmla="*/ 57942 h 212"/>
                <a:gd name="T90" fmla="*/ 2818 w 211"/>
                <a:gd name="T91" fmla="*/ 52745 h 212"/>
                <a:gd name="T92" fmla="*/ 2907 w 211"/>
                <a:gd name="T93" fmla="*/ 46706 h 2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11"/>
                <a:gd name="T142" fmla="*/ 0 h 212"/>
                <a:gd name="T143" fmla="*/ 211 w 211"/>
                <a:gd name="T144" fmla="*/ 212 h 21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11" h="212">
                  <a:moveTo>
                    <a:pt x="126" y="139"/>
                  </a:moveTo>
                  <a:lnTo>
                    <a:pt x="126" y="113"/>
                  </a:lnTo>
                  <a:lnTo>
                    <a:pt x="128" y="90"/>
                  </a:lnTo>
                  <a:lnTo>
                    <a:pt x="142" y="90"/>
                  </a:lnTo>
                  <a:lnTo>
                    <a:pt x="145" y="73"/>
                  </a:lnTo>
                  <a:lnTo>
                    <a:pt x="145" y="56"/>
                  </a:lnTo>
                  <a:lnTo>
                    <a:pt x="145" y="40"/>
                  </a:lnTo>
                  <a:lnTo>
                    <a:pt x="145" y="23"/>
                  </a:lnTo>
                  <a:lnTo>
                    <a:pt x="163" y="23"/>
                  </a:lnTo>
                  <a:lnTo>
                    <a:pt x="180" y="19"/>
                  </a:lnTo>
                  <a:lnTo>
                    <a:pt x="187" y="26"/>
                  </a:lnTo>
                  <a:lnTo>
                    <a:pt x="199" y="19"/>
                  </a:lnTo>
                  <a:lnTo>
                    <a:pt x="211" y="14"/>
                  </a:lnTo>
                  <a:lnTo>
                    <a:pt x="194" y="9"/>
                  </a:lnTo>
                  <a:lnTo>
                    <a:pt x="182" y="12"/>
                  </a:lnTo>
                  <a:lnTo>
                    <a:pt x="159" y="14"/>
                  </a:lnTo>
                  <a:lnTo>
                    <a:pt x="135" y="19"/>
                  </a:lnTo>
                  <a:lnTo>
                    <a:pt x="121" y="14"/>
                  </a:lnTo>
                  <a:lnTo>
                    <a:pt x="107" y="12"/>
                  </a:lnTo>
                  <a:lnTo>
                    <a:pt x="104" y="7"/>
                  </a:lnTo>
                  <a:lnTo>
                    <a:pt x="85" y="7"/>
                  </a:lnTo>
                  <a:lnTo>
                    <a:pt x="69" y="7"/>
                  </a:lnTo>
                  <a:lnTo>
                    <a:pt x="50" y="7"/>
                  </a:lnTo>
                  <a:lnTo>
                    <a:pt x="33" y="7"/>
                  </a:lnTo>
                  <a:lnTo>
                    <a:pt x="22" y="0"/>
                  </a:lnTo>
                  <a:lnTo>
                    <a:pt x="3" y="4"/>
                  </a:lnTo>
                  <a:lnTo>
                    <a:pt x="0" y="14"/>
                  </a:lnTo>
                  <a:lnTo>
                    <a:pt x="12" y="38"/>
                  </a:lnTo>
                  <a:lnTo>
                    <a:pt x="22" y="59"/>
                  </a:lnTo>
                  <a:lnTo>
                    <a:pt x="33" y="80"/>
                  </a:lnTo>
                  <a:lnTo>
                    <a:pt x="43" y="101"/>
                  </a:lnTo>
                  <a:lnTo>
                    <a:pt x="45" y="111"/>
                  </a:lnTo>
                  <a:lnTo>
                    <a:pt x="40" y="108"/>
                  </a:lnTo>
                  <a:lnTo>
                    <a:pt x="43" y="130"/>
                  </a:lnTo>
                  <a:lnTo>
                    <a:pt x="45" y="146"/>
                  </a:lnTo>
                  <a:lnTo>
                    <a:pt x="50" y="165"/>
                  </a:lnTo>
                  <a:lnTo>
                    <a:pt x="52" y="184"/>
                  </a:lnTo>
                  <a:lnTo>
                    <a:pt x="62" y="196"/>
                  </a:lnTo>
                  <a:lnTo>
                    <a:pt x="69" y="208"/>
                  </a:lnTo>
                  <a:lnTo>
                    <a:pt x="76" y="198"/>
                  </a:lnTo>
                  <a:lnTo>
                    <a:pt x="83" y="208"/>
                  </a:lnTo>
                  <a:lnTo>
                    <a:pt x="107" y="212"/>
                  </a:lnTo>
                  <a:lnTo>
                    <a:pt x="121" y="205"/>
                  </a:lnTo>
                  <a:lnTo>
                    <a:pt x="121" y="189"/>
                  </a:lnTo>
                  <a:lnTo>
                    <a:pt x="123" y="172"/>
                  </a:lnTo>
                  <a:lnTo>
                    <a:pt x="123" y="156"/>
                  </a:lnTo>
                  <a:lnTo>
                    <a:pt x="126" y="139"/>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47" name="Freeform 4061"/>
            <p:cNvSpPr>
              <a:spLocks/>
            </p:cNvSpPr>
            <p:nvPr/>
          </p:nvSpPr>
          <p:spPr bwMode="auto">
            <a:xfrm>
              <a:off x="1299" y="2864"/>
              <a:ext cx="217" cy="290"/>
            </a:xfrm>
            <a:custGeom>
              <a:avLst/>
              <a:gdLst>
                <a:gd name="T0" fmla="*/ 2024 w 196"/>
                <a:gd name="T1" fmla="*/ 60481 h 234"/>
                <a:gd name="T2" fmla="*/ 2001 w 196"/>
                <a:gd name="T3" fmla="*/ 66706 h 234"/>
                <a:gd name="T4" fmla="*/ 1935 w 196"/>
                <a:gd name="T5" fmla="*/ 72739 h 234"/>
                <a:gd name="T6" fmla="*/ 1862 w 196"/>
                <a:gd name="T7" fmla="*/ 71430 h 234"/>
                <a:gd name="T8" fmla="*/ 1632 w 196"/>
                <a:gd name="T9" fmla="*/ 72739 h 234"/>
                <a:gd name="T10" fmla="*/ 1515 w 196"/>
                <a:gd name="T11" fmla="*/ 75065 h 234"/>
                <a:gd name="T12" fmla="*/ 1406 w 196"/>
                <a:gd name="T13" fmla="*/ 72183 h 234"/>
                <a:gd name="T14" fmla="*/ 1099 w 196"/>
                <a:gd name="T15" fmla="*/ 71430 h 234"/>
                <a:gd name="T16" fmla="*/ 1053 w 196"/>
                <a:gd name="T17" fmla="*/ 69880 h 234"/>
                <a:gd name="T18" fmla="*/ 879 w 196"/>
                <a:gd name="T19" fmla="*/ 76570 h 234"/>
                <a:gd name="T20" fmla="*/ 701 w 196"/>
                <a:gd name="T21" fmla="*/ 75065 h 234"/>
                <a:gd name="T22" fmla="*/ 572 w 196"/>
                <a:gd name="T23" fmla="*/ 70425 h 234"/>
                <a:gd name="T24" fmla="*/ 467 w 196"/>
                <a:gd name="T25" fmla="*/ 65327 h 234"/>
                <a:gd name="T26" fmla="*/ 415 w 196"/>
                <a:gd name="T27" fmla="*/ 59832 h 234"/>
                <a:gd name="T28" fmla="*/ 440 w 196"/>
                <a:gd name="T29" fmla="*/ 55670 h 234"/>
                <a:gd name="T30" fmla="*/ 293 w 196"/>
                <a:gd name="T31" fmla="*/ 51896 h 234"/>
                <a:gd name="T32" fmla="*/ 229 w 196"/>
                <a:gd name="T33" fmla="*/ 48278 h 234"/>
                <a:gd name="T34" fmla="*/ 138 w 196"/>
                <a:gd name="T35" fmla="*/ 44920 h 234"/>
                <a:gd name="T36" fmla="*/ 138 w 196"/>
                <a:gd name="T37" fmla="*/ 42683 h 234"/>
                <a:gd name="T38" fmla="*/ 254 w 196"/>
                <a:gd name="T39" fmla="*/ 38149 h 234"/>
                <a:gd name="T40" fmla="*/ 169 w 196"/>
                <a:gd name="T41" fmla="*/ 37398 h 234"/>
                <a:gd name="T42" fmla="*/ 138 w 196"/>
                <a:gd name="T43" fmla="*/ 32438 h 234"/>
                <a:gd name="T44" fmla="*/ 138 w 196"/>
                <a:gd name="T45" fmla="*/ 27386 h 234"/>
                <a:gd name="T46" fmla="*/ 169 w 196"/>
                <a:gd name="T47" fmla="*/ 24838 h 234"/>
                <a:gd name="T48" fmla="*/ 169 w 196"/>
                <a:gd name="T49" fmla="*/ 16849 h 234"/>
                <a:gd name="T50" fmla="*/ 254 w 196"/>
                <a:gd name="T51" fmla="*/ 15256 h 234"/>
                <a:gd name="T52" fmla="*/ 113 w 196"/>
                <a:gd name="T53" fmla="*/ 11366 h 234"/>
                <a:gd name="T54" fmla="*/ 0 w 196"/>
                <a:gd name="T55" fmla="*/ 6955 h 234"/>
                <a:gd name="T56" fmla="*/ 324 w 196"/>
                <a:gd name="T57" fmla="*/ 6955 h 234"/>
                <a:gd name="T58" fmla="*/ 415 w 196"/>
                <a:gd name="T59" fmla="*/ 5612 h 234"/>
                <a:gd name="T60" fmla="*/ 630 w 196"/>
                <a:gd name="T61" fmla="*/ 2948 h 234"/>
                <a:gd name="T62" fmla="*/ 810 w 196"/>
                <a:gd name="T63" fmla="*/ 0 h 234"/>
                <a:gd name="T64" fmla="*/ 983 w 196"/>
                <a:gd name="T65" fmla="*/ 0 h 234"/>
                <a:gd name="T66" fmla="*/ 1050 w 196"/>
                <a:gd name="T67" fmla="*/ 5612 h 234"/>
                <a:gd name="T68" fmla="*/ 1053 w 196"/>
                <a:gd name="T69" fmla="*/ 9933 h 234"/>
                <a:gd name="T70" fmla="*/ 1270 w 196"/>
                <a:gd name="T71" fmla="*/ 14921 h 234"/>
                <a:gd name="T72" fmla="*/ 1429 w 196"/>
                <a:gd name="T73" fmla="*/ 15256 h 234"/>
                <a:gd name="T74" fmla="*/ 1651 w 196"/>
                <a:gd name="T75" fmla="*/ 17831 h 234"/>
                <a:gd name="T76" fmla="*/ 1935 w 196"/>
                <a:gd name="T77" fmla="*/ 21635 h 234"/>
                <a:gd name="T78" fmla="*/ 2219 w 196"/>
                <a:gd name="T79" fmla="*/ 22917 h 234"/>
                <a:gd name="T80" fmla="*/ 2280 w 196"/>
                <a:gd name="T81" fmla="*/ 24838 h 234"/>
                <a:gd name="T82" fmla="*/ 2280 w 196"/>
                <a:gd name="T83" fmla="*/ 31228 h 234"/>
                <a:gd name="T84" fmla="*/ 2241 w 196"/>
                <a:gd name="T85" fmla="*/ 31228 h 234"/>
                <a:gd name="T86" fmla="*/ 2372 w 196"/>
                <a:gd name="T87" fmla="*/ 33230 h 234"/>
                <a:gd name="T88" fmla="*/ 2378 w 196"/>
                <a:gd name="T89" fmla="*/ 38149 h 234"/>
                <a:gd name="T90" fmla="*/ 2592 w 196"/>
                <a:gd name="T91" fmla="*/ 38149 h 234"/>
                <a:gd name="T92" fmla="*/ 2851 w 196"/>
                <a:gd name="T93" fmla="*/ 38701 h 234"/>
                <a:gd name="T94" fmla="*/ 2851 w 196"/>
                <a:gd name="T95" fmla="*/ 44317 h 234"/>
                <a:gd name="T96" fmla="*/ 3039 w 196"/>
                <a:gd name="T97" fmla="*/ 47279 h 234"/>
                <a:gd name="T98" fmla="*/ 3077 w 196"/>
                <a:gd name="T99" fmla="*/ 49559 h 234"/>
                <a:gd name="T100" fmla="*/ 3039 w 196"/>
                <a:gd name="T101" fmla="*/ 53433 h 234"/>
                <a:gd name="T102" fmla="*/ 2943 w 196"/>
                <a:gd name="T103" fmla="*/ 57864 h 234"/>
                <a:gd name="T104" fmla="*/ 2987 w 196"/>
                <a:gd name="T105" fmla="*/ 59832 h 234"/>
                <a:gd name="T106" fmla="*/ 2943 w 196"/>
                <a:gd name="T107" fmla="*/ 61419 h 234"/>
                <a:gd name="T108" fmla="*/ 2943 w 196"/>
                <a:gd name="T109" fmla="*/ 59832 h 234"/>
                <a:gd name="T110" fmla="*/ 2745 w 196"/>
                <a:gd name="T111" fmla="*/ 55670 h 234"/>
                <a:gd name="T112" fmla="*/ 2378 w 196"/>
                <a:gd name="T113" fmla="*/ 57440 h 234"/>
                <a:gd name="T114" fmla="*/ 2059 w 196"/>
                <a:gd name="T115" fmla="*/ 57440 h 234"/>
                <a:gd name="T116" fmla="*/ 2024 w 196"/>
                <a:gd name="T117" fmla="*/ 60481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6"/>
                <a:gd name="T178" fmla="*/ 0 h 234"/>
                <a:gd name="T179" fmla="*/ 196 w 196"/>
                <a:gd name="T180" fmla="*/ 234 h 23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6" h="234">
                  <a:moveTo>
                    <a:pt x="130" y="184"/>
                  </a:moveTo>
                  <a:lnTo>
                    <a:pt x="127" y="203"/>
                  </a:lnTo>
                  <a:lnTo>
                    <a:pt x="123" y="222"/>
                  </a:lnTo>
                  <a:lnTo>
                    <a:pt x="120" y="218"/>
                  </a:lnTo>
                  <a:lnTo>
                    <a:pt x="104" y="222"/>
                  </a:lnTo>
                  <a:lnTo>
                    <a:pt x="97" y="229"/>
                  </a:lnTo>
                  <a:lnTo>
                    <a:pt x="89" y="220"/>
                  </a:lnTo>
                  <a:lnTo>
                    <a:pt x="71" y="218"/>
                  </a:lnTo>
                  <a:lnTo>
                    <a:pt x="68" y="213"/>
                  </a:lnTo>
                  <a:lnTo>
                    <a:pt x="56" y="234"/>
                  </a:lnTo>
                  <a:lnTo>
                    <a:pt x="45" y="229"/>
                  </a:lnTo>
                  <a:lnTo>
                    <a:pt x="37" y="215"/>
                  </a:lnTo>
                  <a:lnTo>
                    <a:pt x="30" y="199"/>
                  </a:lnTo>
                  <a:lnTo>
                    <a:pt x="26" y="182"/>
                  </a:lnTo>
                  <a:lnTo>
                    <a:pt x="28" y="170"/>
                  </a:lnTo>
                  <a:lnTo>
                    <a:pt x="19" y="158"/>
                  </a:lnTo>
                  <a:lnTo>
                    <a:pt x="14" y="147"/>
                  </a:lnTo>
                  <a:lnTo>
                    <a:pt x="9" y="137"/>
                  </a:lnTo>
                  <a:lnTo>
                    <a:pt x="9" y="130"/>
                  </a:lnTo>
                  <a:lnTo>
                    <a:pt x="16" y="116"/>
                  </a:lnTo>
                  <a:lnTo>
                    <a:pt x="11" y="114"/>
                  </a:lnTo>
                  <a:lnTo>
                    <a:pt x="9" y="99"/>
                  </a:lnTo>
                  <a:lnTo>
                    <a:pt x="9" y="83"/>
                  </a:lnTo>
                  <a:lnTo>
                    <a:pt x="11" y="76"/>
                  </a:lnTo>
                  <a:lnTo>
                    <a:pt x="11" y="52"/>
                  </a:lnTo>
                  <a:lnTo>
                    <a:pt x="16" y="47"/>
                  </a:lnTo>
                  <a:lnTo>
                    <a:pt x="7" y="35"/>
                  </a:lnTo>
                  <a:lnTo>
                    <a:pt x="0" y="21"/>
                  </a:lnTo>
                  <a:lnTo>
                    <a:pt x="21" y="21"/>
                  </a:lnTo>
                  <a:lnTo>
                    <a:pt x="26" y="17"/>
                  </a:lnTo>
                  <a:lnTo>
                    <a:pt x="40" y="9"/>
                  </a:lnTo>
                  <a:lnTo>
                    <a:pt x="52" y="0"/>
                  </a:lnTo>
                  <a:lnTo>
                    <a:pt x="63" y="0"/>
                  </a:lnTo>
                  <a:lnTo>
                    <a:pt x="66" y="17"/>
                  </a:lnTo>
                  <a:lnTo>
                    <a:pt x="68" y="31"/>
                  </a:lnTo>
                  <a:lnTo>
                    <a:pt x="80" y="45"/>
                  </a:lnTo>
                  <a:lnTo>
                    <a:pt x="92" y="47"/>
                  </a:lnTo>
                  <a:lnTo>
                    <a:pt x="106" y="54"/>
                  </a:lnTo>
                  <a:lnTo>
                    <a:pt x="123" y="66"/>
                  </a:lnTo>
                  <a:lnTo>
                    <a:pt x="142" y="69"/>
                  </a:lnTo>
                  <a:lnTo>
                    <a:pt x="146" y="76"/>
                  </a:lnTo>
                  <a:lnTo>
                    <a:pt x="146" y="95"/>
                  </a:lnTo>
                  <a:lnTo>
                    <a:pt x="144" y="95"/>
                  </a:lnTo>
                  <a:lnTo>
                    <a:pt x="151" y="102"/>
                  </a:lnTo>
                  <a:lnTo>
                    <a:pt x="153" y="116"/>
                  </a:lnTo>
                  <a:lnTo>
                    <a:pt x="165" y="116"/>
                  </a:lnTo>
                  <a:lnTo>
                    <a:pt x="182" y="118"/>
                  </a:lnTo>
                  <a:lnTo>
                    <a:pt x="182" y="135"/>
                  </a:lnTo>
                  <a:lnTo>
                    <a:pt x="194" y="144"/>
                  </a:lnTo>
                  <a:lnTo>
                    <a:pt x="196" y="151"/>
                  </a:lnTo>
                  <a:lnTo>
                    <a:pt x="194" y="163"/>
                  </a:lnTo>
                  <a:lnTo>
                    <a:pt x="189" y="177"/>
                  </a:lnTo>
                  <a:lnTo>
                    <a:pt x="191" y="182"/>
                  </a:lnTo>
                  <a:lnTo>
                    <a:pt x="189" y="187"/>
                  </a:lnTo>
                  <a:lnTo>
                    <a:pt x="189" y="182"/>
                  </a:lnTo>
                  <a:lnTo>
                    <a:pt x="175" y="170"/>
                  </a:lnTo>
                  <a:lnTo>
                    <a:pt x="153" y="175"/>
                  </a:lnTo>
                  <a:lnTo>
                    <a:pt x="132" y="175"/>
                  </a:lnTo>
                  <a:lnTo>
                    <a:pt x="130" y="18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48" name="Freeform 4062"/>
            <p:cNvSpPr>
              <a:spLocks/>
            </p:cNvSpPr>
            <p:nvPr/>
          </p:nvSpPr>
          <p:spPr bwMode="auto">
            <a:xfrm>
              <a:off x="2860" y="3040"/>
              <a:ext cx="160" cy="202"/>
            </a:xfrm>
            <a:custGeom>
              <a:avLst/>
              <a:gdLst>
                <a:gd name="T0" fmla="*/ 0 w 144"/>
                <a:gd name="T1" fmla="*/ 41108 h 163"/>
                <a:gd name="T2" fmla="*/ 0 w 144"/>
                <a:gd name="T3" fmla="*/ 32420 h 163"/>
                <a:gd name="T4" fmla="*/ 2 w 144"/>
                <a:gd name="T5" fmla="*/ 24826 h 163"/>
                <a:gd name="T6" fmla="*/ 277 w 144"/>
                <a:gd name="T7" fmla="*/ 24826 h 163"/>
                <a:gd name="T8" fmla="*/ 320 w 144"/>
                <a:gd name="T9" fmla="*/ 19243 h 163"/>
                <a:gd name="T10" fmla="*/ 320 w 144"/>
                <a:gd name="T11" fmla="*/ 13581 h 163"/>
                <a:gd name="T12" fmla="*/ 320 w 144"/>
                <a:gd name="T13" fmla="*/ 8615 h 163"/>
                <a:gd name="T14" fmla="*/ 320 w 144"/>
                <a:gd name="T15" fmla="*/ 2948 h 163"/>
                <a:gd name="T16" fmla="*/ 643 w 144"/>
                <a:gd name="T17" fmla="*/ 2948 h 163"/>
                <a:gd name="T18" fmla="*/ 919 w 144"/>
                <a:gd name="T19" fmla="*/ 1549 h 163"/>
                <a:gd name="T20" fmla="*/ 1038 w 144"/>
                <a:gd name="T21" fmla="*/ 4168 h 163"/>
                <a:gd name="T22" fmla="*/ 1254 w 144"/>
                <a:gd name="T23" fmla="*/ 1549 h 163"/>
                <a:gd name="T24" fmla="*/ 1457 w 144"/>
                <a:gd name="T25" fmla="*/ 0 h 163"/>
                <a:gd name="T26" fmla="*/ 1619 w 144"/>
                <a:gd name="T27" fmla="*/ 6401 h 163"/>
                <a:gd name="T28" fmla="*/ 1799 w 144"/>
                <a:gd name="T29" fmla="*/ 11365 h 163"/>
                <a:gd name="T30" fmla="*/ 1999 w 144"/>
                <a:gd name="T31" fmla="*/ 14913 h 163"/>
                <a:gd name="T32" fmla="*/ 2030 w 144"/>
                <a:gd name="T33" fmla="*/ 15249 h 163"/>
                <a:gd name="T34" fmla="*/ 2047 w 144"/>
                <a:gd name="T35" fmla="*/ 17747 h 163"/>
                <a:gd name="T36" fmla="*/ 2169 w 144"/>
                <a:gd name="T37" fmla="*/ 22220 h 163"/>
                <a:gd name="T38" fmla="*/ 2376 w 144"/>
                <a:gd name="T39" fmla="*/ 24826 h 163"/>
                <a:gd name="T40" fmla="*/ 2474 w 144"/>
                <a:gd name="T41" fmla="*/ 25668 h 163"/>
                <a:gd name="T42" fmla="*/ 2474 w 144"/>
                <a:gd name="T43" fmla="*/ 26161 h 163"/>
                <a:gd name="T44" fmla="*/ 2123 w 144"/>
                <a:gd name="T45" fmla="*/ 30172 h 163"/>
                <a:gd name="T46" fmla="*/ 1842 w 144"/>
                <a:gd name="T47" fmla="*/ 34717 h 163"/>
                <a:gd name="T48" fmla="*/ 1713 w 144"/>
                <a:gd name="T49" fmla="*/ 40177 h 163"/>
                <a:gd name="T50" fmla="*/ 1542 w 144"/>
                <a:gd name="T51" fmla="*/ 41857 h 163"/>
                <a:gd name="T52" fmla="*/ 1388 w 144"/>
                <a:gd name="T53" fmla="*/ 46471 h 163"/>
                <a:gd name="T54" fmla="*/ 978 w 144"/>
                <a:gd name="T55" fmla="*/ 45387 h 163"/>
                <a:gd name="T56" fmla="*/ 792 w 144"/>
                <a:gd name="T57" fmla="*/ 44130 h 163"/>
                <a:gd name="T58" fmla="*/ 643 w 144"/>
                <a:gd name="T59" fmla="*/ 47921 h 163"/>
                <a:gd name="T60" fmla="*/ 521 w 144"/>
                <a:gd name="T61" fmla="*/ 51856 h 163"/>
                <a:gd name="T62" fmla="*/ 249 w 144"/>
                <a:gd name="T63" fmla="*/ 53410 h 163"/>
                <a:gd name="T64" fmla="*/ 120 w 144"/>
                <a:gd name="T65" fmla="*/ 51856 h 163"/>
                <a:gd name="T66" fmla="*/ 148 w 144"/>
                <a:gd name="T67" fmla="*/ 46471 h 163"/>
                <a:gd name="T68" fmla="*/ 0 w 144"/>
                <a:gd name="T69" fmla="*/ 41108 h 1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4"/>
                <a:gd name="T106" fmla="*/ 0 h 163"/>
                <a:gd name="T107" fmla="*/ 144 w 144"/>
                <a:gd name="T108" fmla="*/ 163 h 1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4" h="163">
                  <a:moveTo>
                    <a:pt x="0" y="125"/>
                  </a:moveTo>
                  <a:lnTo>
                    <a:pt x="0" y="99"/>
                  </a:lnTo>
                  <a:lnTo>
                    <a:pt x="2" y="76"/>
                  </a:lnTo>
                  <a:lnTo>
                    <a:pt x="16" y="76"/>
                  </a:lnTo>
                  <a:lnTo>
                    <a:pt x="19" y="59"/>
                  </a:lnTo>
                  <a:lnTo>
                    <a:pt x="19" y="42"/>
                  </a:lnTo>
                  <a:lnTo>
                    <a:pt x="19" y="26"/>
                  </a:lnTo>
                  <a:lnTo>
                    <a:pt x="19" y="9"/>
                  </a:lnTo>
                  <a:lnTo>
                    <a:pt x="37" y="9"/>
                  </a:lnTo>
                  <a:lnTo>
                    <a:pt x="54" y="5"/>
                  </a:lnTo>
                  <a:lnTo>
                    <a:pt x="61" y="12"/>
                  </a:lnTo>
                  <a:lnTo>
                    <a:pt x="73" y="5"/>
                  </a:lnTo>
                  <a:lnTo>
                    <a:pt x="85" y="0"/>
                  </a:lnTo>
                  <a:lnTo>
                    <a:pt x="94" y="19"/>
                  </a:lnTo>
                  <a:lnTo>
                    <a:pt x="104" y="35"/>
                  </a:lnTo>
                  <a:lnTo>
                    <a:pt x="116" y="45"/>
                  </a:lnTo>
                  <a:lnTo>
                    <a:pt x="118" y="47"/>
                  </a:lnTo>
                  <a:lnTo>
                    <a:pt x="120" y="54"/>
                  </a:lnTo>
                  <a:lnTo>
                    <a:pt x="127" y="68"/>
                  </a:lnTo>
                  <a:lnTo>
                    <a:pt x="139" y="76"/>
                  </a:lnTo>
                  <a:lnTo>
                    <a:pt x="144" y="78"/>
                  </a:lnTo>
                  <a:lnTo>
                    <a:pt x="144" y="80"/>
                  </a:lnTo>
                  <a:lnTo>
                    <a:pt x="123" y="92"/>
                  </a:lnTo>
                  <a:lnTo>
                    <a:pt x="108" y="106"/>
                  </a:lnTo>
                  <a:lnTo>
                    <a:pt x="99" y="123"/>
                  </a:lnTo>
                  <a:lnTo>
                    <a:pt x="89" y="128"/>
                  </a:lnTo>
                  <a:lnTo>
                    <a:pt x="80" y="142"/>
                  </a:lnTo>
                  <a:lnTo>
                    <a:pt x="56" y="139"/>
                  </a:lnTo>
                  <a:lnTo>
                    <a:pt x="45" y="135"/>
                  </a:lnTo>
                  <a:lnTo>
                    <a:pt x="37" y="146"/>
                  </a:lnTo>
                  <a:lnTo>
                    <a:pt x="30" y="158"/>
                  </a:lnTo>
                  <a:lnTo>
                    <a:pt x="14" y="163"/>
                  </a:lnTo>
                  <a:lnTo>
                    <a:pt x="7" y="158"/>
                  </a:lnTo>
                  <a:lnTo>
                    <a:pt x="9" y="142"/>
                  </a:lnTo>
                  <a:lnTo>
                    <a:pt x="0" y="125"/>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49" name="Freeform 4063"/>
            <p:cNvSpPr>
              <a:spLocks/>
            </p:cNvSpPr>
            <p:nvPr/>
          </p:nvSpPr>
          <p:spPr bwMode="auto">
            <a:xfrm>
              <a:off x="3274" y="2899"/>
              <a:ext cx="2" cy="12"/>
            </a:xfrm>
            <a:custGeom>
              <a:avLst/>
              <a:gdLst>
                <a:gd name="T0" fmla="*/ 2 w 2"/>
                <a:gd name="T1" fmla="*/ 1331 h 10"/>
                <a:gd name="T2" fmla="*/ 2 w 2"/>
                <a:gd name="T3" fmla="*/ 924 h 10"/>
                <a:gd name="T4" fmla="*/ 0 w 2"/>
                <a:gd name="T5" fmla="*/ 0 h 10"/>
                <a:gd name="T6" fmla="*/ 2 w 2"/>
                <a:gd name="T7" fmla="*/ 1331 h 10"/>
                <a:gd name="T8" fmla="*/ 0 60000 65536"/>
                <a:gd name="T9" fmla="*/ 0 60000 65536"/>
                <a:gd name="T10" fmla="*/ 0 60000 65536"/>
                <a:gd name="T11" fmla="*/ 0 60000 65536"/>
                <a:gd name="T12" fmla="*/ 0 w 2"/>
                <a:gd name="T13" fmla="*/ 0 h 10"/>
                <a:gd name="T14" fmla="*/ 2 w 2"/>
                <a:gd name="T15" fmla="*/ 10 h 10"/>
              </a:gdLst>
              <a:ahLst/>
              <a:cxnLst>
                <a:cxn ang="T8">
                  <a:pos x="T0" y="T1"/>
                </a:cxn>
                <a:cxn ang="T9">
                  <a:pos x="T2" y="T3"/>
                </a:cxn>
                <a:cxn ang="T10">
                  <a:pos x="T4" y="T5"/>
                </a:cxn>
                <a:cxn ang="T11">
                  <a:pos x="T6" y="T7"/>
                </a:cxn>
              </a:cxnLst>
              <a:rect l="T12" t="T13" r="T14" b="T15"/>
              <a:pathLst>
                <a:path w="2" h="10">
                  <a:moveTo>
                    <a:pt x="2" y="10"/>
                  </a:moveTo>
                  <a:lnTo>
                    <a:pt x="2" y="7"/>
                  </a:lnTo>
                  <a:lnTo>
                    <a:pt x="0" y="0"/>
                  </a:lnTo>
                  <a:lnTo>
                    <a:pt x="2" y="1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50" name="Freeform 4064"/>
            <p:cNvSpPr>
              <a:spLocks/>
            </p:cNvSpPr>
            <p:nvPr/>
          </p:nvSpPr>
          <p:spPr bwMode="auto">
            <a:xfrm>
              <a:off x="2975" y="3281"/>
              <a:ext cx="37" cy="43"/>
            </a:xfrm>
            <a:custGeom>
              <a:avLst/>
              <a:gdLst>
                <a:gd name="T0" fmla="*/ 309 w 33"/>
                <a:gd name="T1" fmla="*/ 1038 h 35"/>
                <a:gd name="T2" fmla="*/ 0 w 33"/>
                <a:gd name="T3" fmla="*/ 4827 h 35"/>
                <a:gd name="T4" fmla="*/ 189 w 33"/>
                <a:gd name="T5" fmla="*/ 9040 h 35"/>
                <a:gd name="T6" fmla="*/ 346 w 33"/>
                <a:gd name="T7" fmla="*/ 7805 h 35"/>
                <a:gd name="T8" fmla="*/ 666 w 33"/>
                <a:gd name="T9" fmla="*/ 4827 h 35"/>
                <a:gd name="T10" fmla="*/ 720 w 33"/>
                <a:gd name="T11" fmla="*/ 1924 h 35"/>
                <a:gd name="T12" fmla="*/ 473 w 33"/>
                <a:gd name="T13" fmla="*/ 0 h 35"/>
                <a:gd name="T14" fmla="*/ 309 w 33"/>
                <a:gd name="T15" fmla="*/ 1038 h 3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35"/>
                <a:gd name="T26" fmla="*/ 33 w 33"/>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51" name="Freeform 4065"/>
            <p:cNvSpPr>
              <a:spLocks/>
            </p:cNvSpPr>
            <p:nvPr/>
          </p:nvSpPr>
          <p:spPr bwMode="auto">
            <a:xfrm>
              <a:off x="3265" y="2913"/>
              <a:ext cx="130" cy="299"/>
            </a:xfrm>
            <a:custGeom>
              <a:avLst/>
              <a:gdLst>
                <a:gd name="T0" fmla="*/ 568 w 118"/>
                <a:gd name="T1" fmla="*/ 23537 h 241"/>
                <a:gd name="T2" fmla="*/ 511 w 118"/>
                <a:gd name="T3" fmla="*/ 23837 h 241"/>
                <a:gd name="T4" fmla="*/ 315 w 118"/>
                <a:gd name="T5" fmla="*/ 25703 h 241"/>
                <a:gd name="T6" fmla="*/ 243 w 118"/>
                <a:gd name="T7" fmla="*/ 30386 h 241"/>
                <a:gd name="T8" fmla="*/ 194 w 118"/>
                <a:gd name="T9" fmla="*/ 36230 h 241"/>
                <a:gd name="T10" fmla="*/ 243 w 118"/>
                <a:gd name="T11" fmla="*/ 41906 h 241"/>
                <a:gd name="T12" fmla="*/ 243 w 118"/>
                <a:gd name="T13" fmla="*/ 47790 h 241"/>
                <a:gd name="T14" fmla="*/ 145 w 118"/>
                <a:gd name="T15" fmla="*/ 52022 h 241"/>
                <a:gd name="T16" fmla="*/ 2 w 118"/>
                <a:gd name="T17" fmla="*/ 56253 h 241"/>
                <a:gd name="T18" fmla="*/ 0 w 118"/>
                <a:gd name="T19" fmla="*/ 63843 h 241"/>
                <a:gd name="T20" fmla="*/ 2 w 118"/>
                <a:gd name="T21" fmla="*/ 70330 h 241"/>
                <a:gd name="T22" fmla="*/ 99 w 118"/>
                <a:gd name="T23" fmla="*/ 78436 h 241"/>
                <a:gd name="T24" fmla="*/ 382 w 118"/>
                <a:gd name="T25" fmla="*/ 81257 h 241"/>
                <a:gd name="T26" fmla="*/ 568 w 118"/>
                <a:gd name="T27" fmla="*/ 79208 h 241"/>
                <a:gd name="T28" fmla="*/ 733 w 118"/>
                <a:gd name="T29" fmla="*/ 76693 h 241"/>
                <a:gd name="T30" fmla="*/ 828 w 118"/>
                <a:gd name="T31" fmla="*/ 71256 h 241"/>
                <a:gd name="T32" fmla="*/ 910 w 118"/>
                <a:gd name="T33" fmla="*/ 65495 h 241"/>
                <a:gd name="T34" fmla="*/ 1003 w 118"/>
                <a:gd name="T35" fmla="*/ 60219 h 241"/>
                <a:gd name="T36" fmla="*/ 1073 w 118"/>
                <a:gd name="T37" fmla="*/ 54558 h 241"/>
                <a:gd name="T38" fmla="*/ 1107 w 118"/>
                <a:gd name="T39" fmla="*/ 49579 h 241"/>
                <a:gd name="T40" fmla="*/ 1218 w 118"/>
                <a:gd name="T41" fmla="*/ 43975 h 241"/>
                <a:gd name="T42" fmla="*/ 1293 w 118"/>
                <a:gd name="T43" fmla="*/ 38453 h 241"/>
                <a:gd name="T44" fmla="*/ 1373 w 118"/>
                <a:gd name="T45" fmla="*/ 32822 h 241"/>
                <a:gd name="T46" fmla="*/ 1445 w 118"/>
                <a:gd name="T47" fmla="*/ 29574 h 241"/>
                <a:gd name="T48" fmla="*/ 1445 w 118"/>
                <a:gd name="T49" fmla="*/ 21107 h 241"/>
                <a:gd name="T50" fmla="*/ 1569 w 118"/>
                <a:gd name="T51" fmla="*/ 23537 h 241"/>
                <a:gd name="T52" fmla="*/ 1627 w 118"/>
                <a:gd name="T53" fmla="*/ 19967 h 241"/>
                <a:gd name="T54" fmla="*/ 1550 w 118"/>
                <a:gd name="T55" fmla="*/ 12325 h 241"/>
                <a:gd name="T56" fmla="*/ 1478 w 118"/>
                <a:gd name="T57" fmla="*/ 4665 h 241"/>
                <a:gd name="T58" fmla="*/ 1424 w 118"/>
                <a:gd name="T59" fmla="*/ 0 h 241"/>
                <a:gd name="T60" fmla="*/ 1373 w 118"/>
                <a:gd name="T61" fmla="*/ 0 h 241"/>
                <a:gd name="T62" fmla="*/ 1341 w 118"/>
                <a:gd name="T63" fmla="*/ 2443 h 241"/>
                <a:gd name="T64" fmla="*/ 1293 w 118"/>
                <a:gd name="T65" fmla="*/ 8109 h 241"/>
                <a:gd name="T66" fmla="*/ 1191 w 118"/>
                <a:gd name="T67" fmla="*/ 9934 h 241"/>
                <a:gd name="T68" fmla="*/ 1174 w 118"/>
                <a:gd name="T69" fmla="*/ 10212 h 241"/>
                <a:gd name="T70" fmla="*/ 1105 w 118"/>
                <a:gd name="T71" fmla="*/ 9934 h 241"/>
                <a:gd name="T72" fmla="*/ 1107 w 118"/>
                <a:gd name="T73" fmla="*/ 12670 h 241"/>
                <a:gd name="T74" fmla="*/ 1073 w 118"/>
                <a:gd name="T75" fmla="*/ 15291 h 241"/>
                <a:gd name="T76" fmla="*/ 1073 w 118"/>
                <a:gd name="T77" fmla="*/ 15719 h 241"/>
                <a:gd name="T78" fmla="*/ 968 w 118"/>
                <a:gd name="T79" fmla="*/ 17698 h 241"/>
                <a:gd name="T80" fmla="*/ 968 w 118"/>
                <a:gd name="T81" fmla="*/ 15719 h 241"/>
                <a:gd name="T82" fmla="*/ 910 w 118"/>
                <a:gd name="T83" fmla="*/ 19967 h 241"/>
                <a:gd name="T84" fmla="*/ 856 w 118"/>
                <a:gd name="T85" fmla="*/ 19967 h 241"/>
                <a:gd name="T86" fmla="*/ 828 w 118"/>
                <a:gd name="T87" fmla="*/ 19967 h 241"/>
                <a:gd name="T88" fmla="*/ 733 w 118"/>
                <a:gd name="T89" fmla="*/ 22437 h 241"/>
                <a:gd name="T90" fmla="*/ 568 w 118"/>
                <a:gd name="T91" fmla="*/ 23537 h 2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8"/>
                <a:gd name="T139" fmla="*/ 0 h 241"/>
                <a:gd name="T140" fmla="*/ 118 w 118"/>
                <a:gd name="T141" fmla="*/ 241 h 24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8" h="241">
                  <a:moveTo>
                    <a:pt x="42" y="69"/>
                  </a:moveTo>
                  <a:lnTo>
                    <a:pt x="37" y="71"/>
                  </a:lnTo>
                  <a:lnTo>
                    <a:pt x="23" y="76"/>
                  </a:lnTo>
                  <a:lnTo>
                    <a:pt x="18" y="90"/>
                  </a:lnTo>
                  <a:lnTo>
                    <a:pt x="14" y="107"/>
                  </a:lnTo>
                  <a:lnTo>
                    <a:pt x="18" y="123"/>
                  </a:lnTo>
                  <a:lnTo>
                    <a:pt x="18" y="142"/>
                  </a:lnTo>
                  <a:lnTo>
                    <a:pt x="11" y="154"/>
                  </a:lnTo>
                  <a:lnTo>
                    <a:pt x="2" y="166"/>
                  </a:lnTo>
                  <a:lnTo>
                    <a:pt x="0" y="189"/>
                  </a:lnTo>
                  <a:lnTo>
                    <a:pt x="2" y="208"/>
                  </a:lnTo>
                  <a:lnTo>
                    <a:pt x="7" y="232"/>
                  </a:lnTo>
                  <a:lnTo>
                    <a:pt x="28" y="241"/>
                  </a:lnTo>
                  <a:lnTo>
                    <a:pt x="42" y="234"/>
                  </a:lnTo>
                  <a:lnTo>
                    <a:pt x="54" y="227"/>
                  </a:lnTo>
                  <a:lnTo>
                    <a:pt x="61" y="211"/>
                  </a:lnTo>
                  <a:lnTo>
                    <a:pt x="66" y="194"/>
                  </a:lnTo>
                  <a:lnTo>
                    <a:pt x="73" y="178"/>
                  </a:lnTo>
                  <a:lnTo>
                    <a:pt x="78" y="161"/>
                  </a:lnTo>
                  <a:lnTo>
                    <a:pt x="82" y="147"/>
                  </a:lnTo>
                  <a:lnTo>
                    <a:pt x="89" y="130"/>
                  </a:lnTo>
                  <a:lnTo>
                    <a:pt x="94" y="114"/>
                  </a:lnTo>
                  <a:lnTo>
                    <a:pt x="101" y="97"/>
                  </a:lnTo>
                  <a:lnTo>
                    <a:pt x="106" y="88"/>
                  </a:lnTo>
                  <a:lnTo>
                    <a:pt x="106" y="62"/>
                  </a:lnTo>
                  <a:lnTo>
                    <a:pt x="115" y="69"/>
                  </a:lnTo>
                  <a:lnTo>
                    <a:pt x="118" y="59"/>
                  </a:lnTo>
                  <a:lnTo>
                    <a:pt x="113" y="36"/>
                  </a:lnTo>
                  <a:lnTo>
                    <a:pt x="108" y="14"/>
                  </a:lnTo>
                  <a:lnTo>
                    <a:pt x="104" y="0"/>
                  </a:lnTo>
                  <a:lnTo>
                    <a:pt x="101" y="0"/>
                  </a:lnTo>
                  <a:lnTo>
                    <a:pt x="97" y="7"/>
                  </a:lnTo>
                  <a:lnTo>
                    <a:pt x="94" y="24"/>
                  </a:lnTo>
                  <a:lnTo>
                    <a:pt x="87" y="29"/>
                  </a:lnTo>
                  <a:lnTo>
                    <a:pt x="85" y="31"/>
                  </a:lnTo>
                  <a:lnTo>
                    <a:pt x="80" y="29"/>
                  </a:lnTo>
                  <a:lnTo>
                    <a:pt x="82" y="38"/>
                  </a:lnTo>
                  <a:lnTo>
                    <a:pt x="78" y="45"/>
                  </a:lnTo>
                  <a:lnTo>
                    <a:pt x="78" y="47"/>
                  </a:lnTo>
                  <a:lnTo>
                    <a:pt x="70" y="52"/>
                  </a:lnTo>
                  <a:lnTo>
                    <a:pt x="70" y="47"/>
                  </a:lnTo>
                  <a:lnTo>
                    <a:pt x="66" y="59"/>
                  </a:lnTo>
                  <a:lnTo>
                    <a:pt x="63" y="59"/>
                  </a:lnTo>
                  <a:lnTo>
                    <a:pt x="61" y="59"/>
                  </a:lnTo>
                  <a:lnTo>
                    <a:pt x="54" y="66"/>
                  </a:lnTo>
                  <a:lnTo>
                    <a:pt x="42" y="6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52" name="Freeform 4066"/>
            <p:cNvSpPr>
              <a:spLocks/>
            </p:cNvSpPr>
            <p:nvPr/>
          </p:nvSpPr>
          <p:spPr bwMode="auto">
            <a:xfrm>
              <a:off x="3085" y="2855"/>
              <a:ext cx="57" cy="170"/>
            </a:xfrm>
            <a:custGeom>
              <a:avLst/>
              <a:gdLst>
                <a:gd name="T0" fmla="*/ 976 w 50"/>
                <a:gd name="T1" fmla="*/ 32888 h 137"/>
                <a:gd name="T2" fmla="*/ 814 w 50"/>
                <a:gd name="T3" fmla="*/ 38347 h 137"/>
                <a:gd name="T4" fmla="*/ 1058 w 50"/>
                <a:gd name="T5" fmla="*/ 42184 h 137"/>
                <a:gd name="T6" fmla="*/ 1301 w 50"/>
                <a:gd name="T7" fmla="*/ 46420 h 137"/>
                <a:gd name="T8" fmla="*/ 1269 w 50"/>
                <a:gd name="T9" fmla="*/ 43335 h 137"/>
                <a:gd name="T10" fmla="*/ 1534 w 50"/>
                <a:gd name="T11" fmla="*/ 41052 h 137"/>
                <a:gd name="T12" fmla="*/ 1650 w 50"/>
                <a:gd name="T13" fmla="*/ 36301 h 137"/>
                <a:gd name="T14" fmla="*/ 1696 w 50"/>
                <a:gd name="T15" fmla="*/ 32021 h 137"/>
                <a:gd name="T16" fmla="*/ 1375 w 50"/>
                <a:gd name="T17" fmla="*/ 28144 h 137"/>
                <a:gd name="T18" fmla="*/ 1058 w 50"/>
                <a:gd name="T19" fmla="*/ 24904 h 137"/>
                <a:gd name="T20" fmla="*/ 976 w 50"/>
                <a:gd name="T21" fmla="*/ 18278 h 137"/>
                <a:gd name="T22" fmla="*/ 1058 w 50"/>
                <a:gd name="T23" fmla="*/ 14338 h 137"/>
                <a:gd name="T24" fmla="*/ 1301 w 50"/>
                <a:gd name="T25" fmla="*/ 13777 h 137"/>
                <a:gd name="T26" fmla="*/ 1140 w 50"/>
                <a:gd name="T27" fmla="*/ 8159 h 137"/>
                <a:gd name="T28" fmla="*/ 976 w 50"/>
                <a:gd name="T29" fmla="*/ 2451 h 137"/>
                <a:gd name="T30" fmla="*/ 814 w 50"/>
                <a:gd name="T31" fmla="*/ 2 h 137"/>
                <a:gd name="T32" fmla="*/ 236 w 50"/>
                <a:gd name="T33" fmla="*/ 0 h 137"/>
                <a:gd name="T34" fmla="*/ 236 w 50"/>
                <a:gd name="T35" fmla="*/ 1592 h 137"/>
                <a:gd name="T36" fmla="*/ 592 w 50"/>
                <a:gd name="T37" fmla="*/ 6575 h 137"/>
                <a:gd name="T38" fmla="*/ 481 w 50"/>
                <a:gd name="T39" fmla="*/ 8159 h 137"/>
                <a:gd name="T40" fmla="*/ 422 w 50"/>
                <a:gd name="T41" fmla="*/ 13777 h 137"/>
                <a:gd name="T42" fmla="*/ 422 w 50"/>
                <a:gd name="T43" fmla="*/ 17792 h 137"/>
                <a:gd name="T44" fmla="*/ 307 w 50"/>
                <a:gd name="T45" fmla="*/ 19344 h 137"/>
                <a:gd name="T46" fmla="*/ 0 w 50"/>
                <a:gd name="T47" fmla="*/ 25805 h 137"/>
                <a:gd name="T48" fmla="*/ 236 w 50"/>
                <a:gd name="T49" fmla="*/ 28144 h 137"/>
                <a:gd name="T50" fmla="*/ 481 w 50"/>
                <a:gd name="T51" fmla="*/ 30483 h 137"/>
                <a:gd name="T52" fmla="*/ 814 w 50"/>
                <a:gd name="T53" fmla="*/ 30483 h 137"/>
                <a:gd name="T54" fmla="*/ 976 w 50"/>
                <a:gd name="T55" fmla="*/ 32888 h 1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0"/>
                <a:gd name="T85" fmla="*/ 0 h 137"/>
                <a:gd name="T86" fmla="*/ 50 w 50"/>
                <a:gd name="T87" fmla="*/ 137 h 13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0" h="137">
                  <a:moveTo>
                    <a:pt x="28" y="97"/>
                  </a:moveTo>
                  <a:lnTo>
                    <a:pt x="24" y="113"/>
                  </a:lnTo>
                  <a:lnTo>
                    <a:pt x="31" y="125"/>
                  </a:lnTo>
                  <a:lnTo>
                    <a:pt x="38" y="137"/>
                  </a:lnTo>
                  <a:lnTo>
                    <a:pt x="36" y="128"/>
                  </a:lnTo>
                  <a:lnTo>
                    <a:pt x="45" y="121"/>
                  </a:lnTo>
                  <a:lnTo>
                    <a:pt x="47" y="106"/>
                  </a:lnTo>
                  <a:lnTo>
                    <a:pt x="50" y="94"/>
                  </a:lnTo>
                  <a:lnTo>
                    <a:pt x="40" y="83"/>
                  </a:lnTo>
                  <a:lnTo>
                    <a:pt x="31" y="73"/>
                  </a:lnTo>
                  <a:lnTo>
                    <a:pt x="28" y="54"/>
                  </a:lnTo>
                  <a:lnTo>
                    <a:pt x="31" y="42"/>
                  </a:lnTo>
                  <a:lnTo>
                    <a:pt x="38" y="40"/>
                  </a:lnTo>
                  <a:lnTo>
                    <a:pt x="33" y="24"/>
                  </a:lnTo>
                  <a:lnTo>
                    <a:pt x="28" y="7"/>
                  </a:lnTo>
                  <a:lnTo>
                    <a:pt x="24" y="2"/>
                  </a:lnTo>
                  <a:lnTo>
                    <a:pt x="7" y="0"/>
                  </a:lnTo>
                  <a:lnTo>
                    <a:pt x="7" y="5"/>
                  </a:lnTo>
                  <a:lnTo>
                    <a:pt x="17" y="19"/>
                  </a:lnTo>
                  <a:lnTo>
                    <a:pt x="14" y="24"/>
                  </a:lnTo>
                  <a:lnTo>
                    <a:pt x="12" y="40"/>
                  </a:lnTo>
                  <a:lnTo>
                    <a:pt x="12" y="52"/>
                  </a:lnTo>
                  <a:lnTo>
                    <a:pt x="9" y="57"/>
                  </a:lnTo>
                  <a:lnTo>
                    <a:pt x="0" y="76"/>
                  </a:lnTo>
                  <a:lnTo>
                    <a:pt x="7" y="83"/>
                  </a:lnTo>
                  <a:lnTo>
                    <a:pt x="14" y="90"/>
                  </a:lnTo>
                  <a:lnTo>
                    <a:pt x="24" y="90"/>
                  </a:lnTo>
                  <a:lnTo>
                    <a:pt x="28" y="9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53" name="Freeform 4067"/>
            <p:cNvSpPr>
              <a:spLocks/>
            </p:cNvSpPr>
            <p:nvPr/>
          </p:nvSpPr>
          <p:spPr bwMode="auto">
            <a:xfrm>
              <a:off x="3040" y="2879"/>
              <a:ext cx="187" cy="363"/>
            </a:xfrm>
            <a:custGeom>
              <a:avLst/>
              <a:gdLst>
                <a:gd name="T0" fmla="*/ 1996 w 165"/>
                <a:gd name="T1" fmla="*/ 55224 h 293"/>
                <a:gd name="T2" fmla="*/ 2149 w 165"/>
                <a:gd name="T3" fmla="*/ 53510 h 293"/>
                <a:gd name="T4" fmla="*/ 3060 w 165"/>
                <a:gd name="T5" fmla="*/ 43745 h 293"/>
                <a:gd name="T6" fmla="*/ 3814 w 165"/>
                <a:gd name="T7" fmla="*/ 38310 h 293"/>
                <a:gd name="T8" fmla="*/ 4794 w 165"/>
                <a:gd name="T9" fmla="*/ 27485 h 293"/>
                <a:gd name="T10" fmla="*/ 4844 w 165"/>
                <a:gd name="T11" fmla="*/ 23004 h 293"/>
                <a:gd name="T12" fmla="*/ 4844 w 165"/>
                <a:gd name="T13" fmla="*/ 11321 h 293"/>
                <a:gd name="T14" fmla="*/ 4844 w 165"/>
                <a:gd name="T15" fmla="*/ 0 h 293"/>
                <a:gd name="T16" fmla="*/ 4274 w 165"/>
                <a:gd name="T17" fmla="*/ 2930 h 293"/>
                <a:gd name="T18" fmla="*/ 3616 w 165"/>
                <a:gd name="T19" fmla="*/ 5179 h 293"/>
                <a:gd name="T20" fmla="*/ 2700 w 165"/>
                <a:gd name="T21" fmla="*/ 6361 h 293"/>
                <a:gd name="T22" fmla="*/ 2284 w 165"/>
                <a:gd name="T23" fmla="*/ 6902 h 293"/>
                <a:gd name="T24" fmla="*/ 1996 w 165"/>
                <a:gd name="T25" fmla="*/ 11321 h 293"/>
                <a:gd name="T26" fmla="*/ 2368 w 165"/>
                <a:gd name="T27" fmla="*/ 20632 h 293"/>
                <a:gd name="T28" fmla="*/ 2564 w 165"/>
                <a:gd name="T29" fmla="*/ 28391 h 293"/>
                <a:gd name="T30" fmla="*/ 2218 w 165"/>
                <a:gd name="T31" fmla="*/ 35309 h 293"/>
                <a:gd name="T32" fmla="*/ 2089 w 165"/>
                <a:gd name="T33" fmla="*/ 34329 h 293"/>
                <a:gd name="T34" fmla="*/ 1996 w 165"/>
                <a:gd name="T35" fmla="*/ 25536 h 293"/>
                <a:gd name="T36" fmla="*/ 1569 w 165"/>
                <a:gd name="T37" fmla="*/ 23004 h 293"/>
                <a:gd name="T38" fmla="*/ 1042 w 165"/>
                <a:gd name="T39" fmla="*/ 22087 h 293"/>
                <a:gd name="T40" fmla="*/ 348 w 165"/>
                <a:gd name="T41" fmla="*/ 25536 h 293"/>
                <a:gd name="T42" fmla="*/ 145 w 165"/>
                <a:gd name="T43" fmla="*/ 29967 h 293"/>
                <a:gd name="T44" fmla="*/ 348 w 165"/>
                <a:gd name="T45" fmla="*/ 32238 h 293"/>
                <a:gd name="T46" fmla="*/ 1221 w 165"/>
                <a:gd name="T47" fmla="*/ 36398 h 293"/>
                <a:gd name="T48" fmla="*/ 1181 w 165"/>
                <a:gd name="T49" fmla="*/ 48559 h 293"/>
                <a:gd name="T50" fmla="*/ 1042 w 165"/>
                <a:gd name="T51" fmla="*/ 58398 h 293"/>
                <a:gd name="T52" fmla="*/ 632 w 165"/>
                <a:gd name="T53" fmla="*/ 65859 h 293"/>
                <a:gd name="T54" fmla="*/ 447 w 165"/>
                <a:gd name="T55" fmla="*/ 72850 h 293"/>
                <a:gd name="T56" fmla="*/ 559 w 165"/>
                <a:gd name="T57" fmla="*/ 83895 h 293"/>
                <a:gd name="T58" fmla="*/ 632 w 165"/>
                <a:gd name="T59" fmla="*/ 95356 h 293"/>
                <a:gd name="T60" fmla="*/ 950 w 165"/>
                <a:gd name="T61" fmla="*/ 91399 h 293"/>
                <a:gd name="T62" fmla="*/ 1371 w 165"/>
                <a:gd name="T63" fmla="*/ 84362 h 293"/>
                <a:gd name="T64" fmla="*/ 2149 w 165"/>
                <a:gd name="T65" fmla="*/ 80162 h 293"/>
                <a:gd name="T66" fmla="*/ 2218 w 165"/>
                <a:gd name="T67" fmla="*/ 72850 h 293"/>
                <a:gd name="T68" fmla="*/ 2149 w 165"/>
                <a:gd name="T69" fmla="*/ 69307 h 293"/>
                <a:gd name="T70" fmla="*/ 1996 w 165"/>
                <a:gd name="T71" fmla="*/ 59147 h 2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5"/>
                <a:gd name="T109" fmla="*/ 0 h 293"/>
                <a:gd name="T110" fmla="*/ 165 w 165"/>
                <a:gd name="T111" fmla="*/ 293 h 29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5" h="293">
                  <a:moveTo>
                    <a:pt x="68" y="182"/>
                  </a:moveTo>
                  <a:lnTo>
                    <a:pt x="68" y="170"/>
                  </a:lnTo>
                  <a:lnTo>
                    <a:pt x="68" y="165"/>
                  </a:lnTo>
                  <a:lnTo>
                    <a:pt x="73" y="165"/>
                  </a:lnTo>
                  <a:lnTo>
                    <a:pt x="92" y="151"/>
                  </a:lnTo>
                  <a:lnTo>
                    <a:pt x="104" y="135"/>
                  </a:lnTo>
                  <a:lnTo>
                    <a:pt x="116" y="128"/>
                  </a:lnTo>
                  <a:lnTo>
                    <a:pt x="130" y="118"/>
                  </a:lnTo>
                  <a:lnTo>
                    <a:pt x="151" y="106"/>
                  </a:lnTo>
                  <a:lnTo>
                    <a:pt x="163" y="85"/>
                  </a:lnTo>
                  <a:lnTo>
                    <a:pt x="165" y="71"/>
                  </a:lnTo>
                  <a:lnTo>
                    <a:pt x="163" y="45"/>
                  </a:lnTo>
                  <a:lnTo>
                    <a:pt x="165" y="35"/>
                  </a:lnTo>
                  <a:lnTo>
                    <a:pt x="165" y="12"/>
                  </a:lnTo>
                  <a:lnTo>
                    <a:pt x="165" y="0"/>
                  </a:lnTo>
                  <a:lnTo>
                    <a:pt x="163" y="0"/>
                  </a:lnTo>
                  <a:lnTo>
                    <a:pt x="146" y="9"/>
                  </a:lnTo>
                  <a:lnTo>
                    <a:pt x="130" y="16"/>
                  </a:lnTo>
                  <a:lnTo>
                    <a:pt x="123" y="16"/>
                  </a:lnTo>
                  <a:lnTo>
                    <a:pt x="111" y="21"/>
                  </a:lnTo>
                  <a:lnTo>
                    <a:pt x="92" y="19"/>
                  </a:lnTo>
                  <a:lnTo>
                    <a:pt x="85" y="21"/>
                  </a:lnTo>
                  <a:lnTo>
                    <a:pt x="78" y="21"/>
                  </a:lnTo>
                  <a:lnTo>
                    <a:pt x="71" y="23"/>
                  </a:lnTo>
                  <a:lnTo>
                    <a:pt x="68" y="35"/>
                  </a:lnTo>
                  <a:lnTo>
                    <a:pt x="71" y="54"/>
                  </a:lnTo>
                  <a:lnTo>
                    <a:pt x="80" y="64"/>
                  </a:lnTo>
                  <a:lnTo>
                    <a:pt x="90" y="75"/>
                  </a:lnTo>
                  <a:lnTo>
                    <a:pt x="87" y="87"/>
                  </a:lnTo>
                  <a:lnTo>
                    <a:pt x="85" y="102"/>
                  </a:lnTo>
                  <a:lnTo>
                    <a:pt x="76" y="109"/>
                  </a:lnTo>
                  <a:lnTo>
                    <a:pt x="78" y="118"/>
                  </a:lnTo>
                  <a:lnTo>
                    <a:pt x="71" y="106"/>
                  </a:lnTo>
                  <a:lnTo>
                    <a:pt x="64" y="94"/>
                  </a:lnTo>
                  <a:lnTo>
                    <a:pt x="68" y="78"/>
                  </a:lnTo>
                  <a:lnTo>
                    <a:pt x="64" y="71"/>
                  </a:lnTo>
                  <a:lnTo>
                    <a:pt x="54" y="71"/>
                  </a:lnTo>
                  <a:lnTo>
                    <a:pt x="47" y="64"/>
                  </a:lnTo>
                  <a:lnTo>
                    <a:pt x="35" y="68"/>
                  </a:lnTo>
                  <a:lnTo>
                    <a:pt x="23" y="73"/>
                  </a:lnTo>
                  <a:lnTo>
                    <a:pt x="12" y="78"/>
                  </a:lnTo>
                  <a:lnTo>
                    <a:pt x="0" y="83"/>
                  </a:lnTo>
                  <a:lnTo>
                    <a:pt x="5" y="92"/>
                  </a:lnTo>
                  <a:lnTo>
                    <a:pt x="5" y="99"/>
                  </a:lnTo>
                  <a:lnTo>
                    <a:pt x="12" y="99"/>
                  </a:lnTo>
                  <a:lnTo>
                    <a:pt x="26" y="106"/>
                  </a:lnTo>
                  <a:lnTo>
                    <a:pt x="42" y="111"/>
                  </a:lnTo>
                  <a:lnTo>
                    <a:pt x="42" y="135"/>
                  </a:lnTo>
                  <a:lnTo>
                    <a:pt x="40" y="149"/>
                  </a:lnTo>
                  <a:lnTo>
                    <a:pt x="40" y="165"/>
                  </a:lnTo>
                  <a:lnTo>
                    <a:pt x="35" y="180"/>
                  </a:lnTo>
                  <a:lnTo>
                    <a:pt x="33" y="194"/>
                  </a:lnTo>
                  <a:lnTo>
                    <a:pt x="21" y="203"/>
                  </a:lnTo>
                  <a:lnTo>
                    <a:pt x="12" y="213"/>
                  </a:lnTo>
                  <a:lnTo>
                    <a:pt x="16" y="224"/>
                  </a:lnTo>
                  <a:lnTo>
                    <a:pt x="19" y="239"/>
                  </a:lnTo>
                  <a:lnTo>
                    <a:pt x="19" y="258"/>
                  </a:lnTo>
                  <a:lnTo>
                    <a:pt x="19" y="276"/>
                  </a:lnTo>
                  <a:lnTo>
                    <a:pt x="21" y="293"/>
                  </a:lnTo>
                  <a:lnTo>
                    <a:pt x="33" y="293"/>
                  </a:lnTo>
                  <a:lnTo>
                    <a:pt x="33" y="281"/>
                  </a:lnTo>
                  <a:lnTo>
                    <a:pt x="28" y="276"/>
                  </a:lnTo>
                  <a:lnTo>
                    <a:pt x="47" y="260"/>
                  </a:lnTo>
                  <a:lnTo>
                    <a:pt x="59" y="253"/>
                  </a:lnTo>
                  <a:lnTo>
                    <a:pt x="73" y="246"/>
                  </a:lnTo>
                  <a:lnTo>
                    <a:pt x="73" y="239"/>
                  </a:lnTo>
                  <a:lnTo>
                    <a:pt x="76" y="224"/>
                  </a:lnTo>
                  <a:lnTo>
                    <a:pt x="78" y="208"/>
                  </a:lnTo>
                  <a:lnTo>
                    <a:pt x="73" y="213"/>
                  </a:lnTo>
                  <a:lnTo>
                    <a:pt x="71" y="198"/>
                  </a:lnTo>
                  <a:lnTo>
                    <a:pt x="68" y="18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54" name="Freeform 4068"/>
            <p:cNvSpPr>
              <a:spLocks/>
            </p:cNvSpPr>
            <p:nvPr/>
          </p:nvSpPr>
          <p:spPr bwMode="auto">
            <a:xfrm>
              <a:off x="2796" y="3139"/>
              <a:ext cx="283" cy="279"/>
            </a:xfrm>
            <a:custGeom>
              <a:avLst/>
              <a:gdLst>
                <a:gd name="T0" fmla="*/ 1095 w 253"/>
                <a:gd name="T1" fmla="*/ 20559 h 225"/>
                <a:gd name="T2" fmla="*/ 1078 w 253"/>
                <a:gd name="T3" fmla="*/ 31611 h 225"/>
                <a:gd name="T4" fmla="*/ 782 w 253"/>
                <a:gd name="T5" fmla="*/ 39198 h 225"/>
                <a:gd name="T6" fmla="*/ 136 w 253"/>
                <a:gd name="T7" fmla="*/ 34667 h 225"/>
                <a:gd name="T8" fmla="*/ 136 w 253"/>
                <a:gd name="T9" fmla="*/ 43438 h 225"/>
                <a:gd name="T10" fmla="*/ 372 w 253"/>
                <a:gd name="T11" fmla="*/ 54074 h 225"/>
                <a:gd name="T12" fmla="*/ 372 w 253"/>
                <a:gd name="T13" fmla="*/ 62356 h 225"/>
                <a:gd name="T14" fmla="*/ 465 w 253"/>
                <a:gd name="T15" fmla="*/ 70583 h 225"/>
                <a:gd name="T16" fmla="*/ 782 w 253"/>
                <a:gd name="T17" fmla="*/ 72521 h 225"/>
                <a:gd name="T18" fmla="*/ 1348 w 253"/>
                <a:gd name="T19" fmla="*/ 72521 h 225"/>
                <a:gd name="T20" fmla="*/ 1917 w 253"/>
                <a:gd name="T21" fmla="*/ 70583 h 225"/>
                <a:gd name="T22" fmla="*/ 2747 w 253"/>
                <a:gd name="T23" fmla="*/ 69255 h 225"/>
                <a:gd name="T24" fmla="*/ 3249 w 253"/>
                <a:gd name="T25" fmla="*/ 65213 h 225"/>
                <a:gd name="T26" fmla="*/ 3790 w 253"/>
                <a:gd name="T27" fmla="*/ 59456 h 225"/>
                <a:gd name="T28" fmla="*/ 4239 w 253"/>
                <a:gd name="T29" fmla="*/ 51464 h 225"/>
                <a:gd name="T30" fmla="*/ 4625 w 253"/>
                <a:gd name="T31" fmla="*/ 43438 h 225"/>
                <a:gd name="T32" fmla="*/ 4992 w 253"/>
                <a:gd name="T33" fmla="*/ 33470 h 225"/>
                <a:gd name="T34" fmla="*/ 4973 w 253"/>
                <a:gd name="T35" fmla="*/ 27760 h 225"/>
                <a:gd name="T36" fmla="*/ 4568 w 253"/>
                <a:gd name="T37" fmla="*/ 28251 h 225"/>
                <a:gd name="T38" fmla="*/ 4803 w 253"/>
                <a:gd name="T39" fmla="*/ 20559 h 225"/>
                <a:gd name="T40" fmla="*/ 4921 w 253"/>
                <a:gd name="T41" fmla="*/ 16027 h 225"/>
                <a:gd name="T42" fmla="*/ 4860 w 253"/>
                <a:gd name="T43" fmla="*/ 4561 h 225"/>
                <a:gd name="T44" fmla="*/ 4463 w 253"/>
                <a:gd name="T45" fmla="*/ 0 h 225"/>
                <a:gd name="T46" fmla="*/ 4135 w 253"/>
                <a:gd name="T47" fmla="*/ 0 h 225"/>
                <a:gd name="T48" fmla="*/ 3432 w 253"/>
                <a:gd name="T49" fmla="*/ 8696 h 225"/>
                <a:gd name="T50" fmla="*/ 2999 w 253"/>
                <a:gd name="T51" fmla="*/ 16027 h 225"/>
                <a:gd name="T52" fmla="*/ 2322 w 253"/>
                <a:gd name="T53" fmla="*/ 19811 h 225"/>
                <a:gd name="T54" fmla="*/ 1917 w 253"/>
                <a:gd name="T55" fmla="*/ 21841 h 225"/>
                <a:gd name="T56" fmla="*/ 1443 w 253"/>
                <a:gd name="T57" fmla="*/ 27760 h 225"/>
                <a:gd name="T58" fmla="*/ 1362 w 253"/>
                <a:gd name="T59" fmla="*/ 20559 h 225"/>
                <a:gd name="T60" fmla="*/ 3604 w 253"/>
                <a:gd name="T61" fmla="*/ 39198 h 225"/>
                <a:gd name="T62" fmla="*/ 3496 w 253"/>
                <a:gd name="T63" fmla="*/ 49567 h 225"/>
                <a:gd name="T64" fmla="*/ 3933 w 253"/>
                <a:gd name="T65" fmla="*/ 44392 h 225"/>
                <a:gd name="T66" fmla="*/ 3753 w 253"/>
                <a:gd name="T67" fmla="*/ 37891 h 225"/>
                <a:gd name="T68" fmla="*/ 1205 w 253"/>
                <a:gd name="T69" fmla="*/ 15143 h 2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3"/>
                <a:gd name="T106" fmla="*/ 0 h 225"/>
                <a:gd name="T107" fmla="*/ 253 w 253"/>
                <a:gd name="T108" fmla="*/ 225 h 22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lnTo>
                    <a:pt x="175" y="118"/>
                  </a:lnTo>
                  <a:lnTo>
                    <a:pt x="161" y="133"/>
                  </a:lnTo>
                  <a:lnTo>
                    <a:pt x="170" y="149"/>
                  </a:lnTo>
                  <a:lnTo>
                    <a:pt x="177" y="144"/>
                  </a:lnTo>
                  <a:lnTo>
                    <a:pt x="191" y="133"/>
                  </a:lnTo>
                  <a:lnTo>
                    <a:pt x="194" y="121"/>
                  </a:lnTo>
                  <a:lnTo>
                    <a:pt x="182" y="114"/>
                  </a:lnTo>
                  <a:lnTo>
                    <a:pt x="175" y="118"/>
                  </a:lnTo>
                  <a:lnTo>
                    <a:pt x="57" y="45"/>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55" name="Freeform 4069"/>
            <p:cNvSpPr>
              <a:spLocks/>
            </p:cNvSpPr>
            <p:nvPr/>
          </p:nvSpPr>
          <p:spPr bwMode="auto">
            <a:xfrm>
              <a:off x="2796" y="3139"/>
              <a:ext cx="283" cy="279"/>
            </a:xfrm>
            <a:custGeom>
              <a:avLst/>
              <a:gdLst>
                <a:gd name="T0" fmla="*/ 1205 w 253"/>
                <a:gd name="T1" fmla="*/ 15143 h 225"/>
                <a:gd name="T2" fmla="*/ 1095 w 253"/>
                <a:gd name="T3" fmla="*/ 20559 h 225"/>
                <a:gd name="T4" fmla="*/ 1095 w 253"/>
                <a:gd name="T5" fmla="*/ 25997 h 225"/>
                <a:gd name="T6" fmla="*/ 1078 w 253"/>
                <a:gd name="T7" fmla="*/ 31611 h 225"/>
                <a:gd name="T8" fmla="*/ 1078 w 253"/>
                <a:gd name="T9" fmla="*/ 36988 h 225"/>
                <a:gd name="T10" fmla="*/ 782 w 253"/>
                <a:gd name="T11" fmla="*/ 39198 h 225"/>
                <a:gd name="T12" fmla="*/ 294 w 253"/>
                <a:gd name="T13" fmla="*/ 37891 h 225"/>
                <a:gd name="T14" fmla="*/ 136 w 253"/>
                <a:gd name="T15" fmla="*/ 34667 h 225"/>
                <a:gd name="T16" fmla="*/ 0 w 253"/>
                <a:gd name="T17" fmla="*/ 37891 h 225"/>
                <a:gd name="T18" fmla="*/ 136 w 253"/>
                <a:gd name="T19" fmla="*/ 43438 h 225"/>
                <a:gd name="T20" fmla="*/ 238 w 253"/>
                <a:gd name="T21" fmla="*/ 48839 h 225"/>
                <a:gd name="T22" fmla="*/ 372 w 253"/>
                <a:gd name="T23" fmla="*/ 54074 h 225"/>
                <a:gd name="T24" fmla="*/ 465 w 253"/>
                <a:gd name="T25" fmla="*/ 59842 h 225"/>
                <a:gd name="T26" fmla="*/ 372 w 253"/>
                <a:gd name="T27" fmla="*/ 62356 h 225"/>
                <a:gd name="T28" fmla="*/ 372 w 253"/>
                <a:gd name="T29" fmla="*/ 65213 h 225"/>
                <a:gd name="T30" fmla="*/ 465 w 253"/>
                <a:gd name="T31" fmla="*/ 70583 h 225"/>
                <a:gd name="T32" fmla="*/ 645 w 253"/>
                <a:gd name="T33" fmla="*/ 70583 h 225"/>
                <a:gd name="T34" fmla="*/ 782 w 253"/>
                <a:gd name="T35" fmla="*/ 72521 h 225"/>
                <a:gd name="T36" fmla="*/ 974 w 253"/>
                <a:gd name="T37" fmla="*/ 74880 h 225"/>
                <a:gd name="T38" fmla="*/ 1348 w 253"/>
                <a:gd name="T39" fmla="*/ 72521 h 225"/>
                <a:gd name="T40" fmla="*/ 1595 w 253"/>
                <a:gd name="T41" fmla="*/ 70583 h 225"/>
                <a:gd name="T42" fmla="*/ 1917 w 253"/>
                <a:gd name="T43" fmla="*/ 70583 h 225"/>
                <a:gd name="T44" fmla="*/ 2279 w 253"/>
                <a:gd name="T45" fmla="*/ 70583 h 225"/>
                <a:gd name="T46" fmla="*/ 2747 w 253"/>
                <a:gd name="T47" fmla="*/ 69255 h 225"/>
                <a:gd name="T48" fmla="*/ 2934 w 253"/>
                <a:gd name="T49" fmla="*/ 68553 h 225"/>
                <a:gd name="T50" fmla="*/ 3249 w 253"/>
                <a:gd name="T51" fmla="*/ 65213 h 225"/>
                <a:gd name="T52" fmla="*/ 3604 w 253"/>
                <a:gd name="T53" fmla="*/ 62356 h 225"/>
                <a:gd name="T54" fmla="*/ 3790 w 253"/>
                <a:gd name="T55" fmla="*/ 59456 h 225"/>
                <a:gd name="T56" fmla="*/ 3990 w 253"/>
                <a:gd name="T57" fmla="*/ 55285 h 225"/>
                <a:gd name="T58" fmla="*/ 4239 w 253"/>
                <a:gd name="T59" fmla="*/ 51464 h 225"/>
                <a:gd name="T60" fmla="*/ 4375 w 253"/>
                <a:gd name="T61" fmla="*/ 48080 h 225"/>
                <a:gd name="T62" fmla="*/ 4625 w 253"/>
                <a:gd name="T63" fmla="*/ 43438 h 225"/>
                <a:gd name="T64" fmla="*/ 4860 w 253"/>
                <a:gd name="T65" fmla="*/ 39198 h 225"/>
                <a:gd name="T66" fmla="*/ 4992 w 253"/>
                <a:gd name="T67" fmla="*/ 33470 h 225"/>
                <a:gd name="T68" fmla="*/ 5227 w 253"/>
                <a:gd name="T69" fmla="*/ 27760 h 225"/>
                <a:gd name="T70" fmla="*/ 4973 w 253"/>
                <a:gd name="T71" fmla="*/ 27760 h 225"/>
                <a:gd name="T72" fmla="*/ 4860 w 253"/>
                <a:gd name="T73" fmla="*/ 29855 h 225"/>
                <a:gd name="T74" fmla="*/ 4568 w 253"/>
                <a:gd name="T75" fmla="*/ 28251 h 225"/>
                <a:gd name="T76" fmla="*/ 4568 w 253"/>
                <a:gd name="T77" fmla="*/ 23610 h 225"/>
                <a:gd name="T78" fmla="*/ 4803 w 253"/>
                <a:gd name="T79" fmla="*/ 20559 h 225"/>
                <a:gd name="T80" fmla="*/ 4921 w 253"/>
                <a:gd name="T81" fmla="*/ 21841 h 225"/>
                <a:gd name="T82" fmla="*/ 4921 w 253"/>
                <a:gd name="T83" fmla="*/ 16027 h 225"/>
                <a:gd name="T84" fmla="*/ 4921 w 253"/>
                <a:gd name="T85" fmla="*/ 9848 h 225"/>
                <a:gd name="T86" fmla="*/ 4860 w 253"/>
                <a:gd name="T87" fmla="*/ 4561 h 225"/>
                <a:gd name="T88" fmla="*/ 4803 w 253"/>
                <a:gd name="T89" fmla="*/ 1012 h 225"/>
                <a:gd name="T90" fmla="*/ 4463 w 253"/>
                <a:gd name="T91" fmla="*/ 0 h 225"/>
                <a:gd name="T92" fmla="*/ 4189 w 253"/>
                <a:gd name="T93" fmla="*/ 0 h 225"/>
                <a:gd name="T94" fmla="*/ 4135 w 253"/>
                <a:gd name="T95" fmla="*/ 0 h 225"/>
                <a:gd name="T96" fmla="*/ 3697 w 253"/>
                <a:gd name="T97" fmla="*/ 4223 h 225"/>
                <a:gd name="T98" fmla="*/ 3432 w 253"/>
                <a:gd name="T99" fmla="*/ 8696 h 225"/>
                <a:gd name="T100" fmla="*/ 3208 w 253"/>
                <a:gd name="T101" fmla="*/ 14205 h 225"/>
                <a:gd name="T102" fmla="*/ 2999 w 253"/>
                <a:gd name="T103" fmla="*/ 16027 h 225"/>
                <a:gd name="T104" fmla="*/ 2810 w 253"/>
                <a:gd name="T105" fmla="*/ 20559 h 225"/>
                <a:gd name="T106" fmla="*/ 2322 w 253"/>
                <a:gd name="T107" fmla="*/ 19811 h 225"/>
                <a:gd name="T108" fmla="*/ 2111 w 253"/>
                <a:gd name="T109" fmla="*/ 18182 h 225"/>
                <a:gd name="T110" fmla="*/ 1917 w 253"/>
                <a:gd name="T111" fmla="*/ 21841 h 225"/>
                <a:gd name="T112" fmla="*/ 1784 w 253"/>
                <a:gd name="T113" fmla="*/ 25997 h 225"/>
                <a:gd name="T114" fmla="*/ 1443 w 253"/>
                <a:gd name="T115" fmla="*/ 27760 h 225"/>
                <a:gd name="T116" fmla="*/ 1348 w 253"/>
                <a:gd name="T117" fmla="*/ 25997 h 225"/>
                <a:gd name="T118" fmla="*/ 1362 w 253"/>
                <a:gd name="T119" fmla="*/ 20559 h 225"/>
                <a:gd name="T120" fmla="*/ 1205 w 253"/>
                <a:gd name="T121" fmla="*/ 15143 h 2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3"/>
                <a:gd name="T184" fmla="*/ 0 h 225"/>
                <a:gd name="T185" fmla="*/ 253 w 253"/>
                <a:gd name="T186" fmla="*/ 225 h 22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56" name="Freeform 4070"/>
            <p:cNvSpPr>
              <a:spLocks/>
            </p:cNvSpPr>
            <p:nvPr/>
          </p:nvSpPr>
          <p:spPr bwMode="auto">
            <a:xfrm>
              <a:off x="2975" y="3281"/>
              <a:ext cx="37" cy="43"/>
            </a:xfrm>
            <a:custGeom>
              <a:avLst/>
              <a:gdLst>
                <a:gd name="T0" fmla="*/ 309 w 33"/>
                <a:gd name="T1" fmla="*/ 1038 h 35"/>
                <a:gd name="T2" fmla="*/ 0 w 33"/>
                <a:gd name="T3" fmla="*/ 4827 h 35"/>
                <a:gd name="T4" fmla="*/ 189 w 33"/>
                <a:gd name="T5" fmla="*/ 9040 h 35"/>
                <a:gd name="T6" fmla="*/ 346 w 33"/>
                <a:gd name="T7" fmla="*/ 7805 h 35"/>
                <a:gd name="T8" fmla="*/ 666 w 33"/>
                <a:gd name="T9" fmla="*/ 4827 h 35"/>
                <a:gd name="T10" fmla="*/ 720 w 33"/>
                <a:gd name="T11" fmla="*/ 1924 h 35"/>
                <a:gd name="T12" fmla="*/ 473 w 33"/>
                <a:gd name="T13" fmla="*/ 0 h 35"/>
                <a:gd name="T14" fmla="*/ 309 w 33"/>
                <a:gd name="T15" fmla="*/ 1038 h 3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35"/>
                <a:gd name="T26" fmla="*/ 33 w 33"/>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57" name="Freeform 4071"/>
            <p:cNvSpPr>
              <a:spLocks/>
            </p:cNvSpPr>
            <p:nvPr/>
          </p:nvSpPr>
          <p:spPr bwMode="auto">
            <a:xfrm>
              <a:off x="2763" y="3148"/>
              <a:ext cx="6" cy="12"/>
            </a:xfrm>
            <a:custGeom>
              <a:avLst/>
              <a:gdLst>
                <a:gd name="T0" fmla="*/ 642 w 5"/>
                <a:gd name="T1" fmla="*/ 1331 h 10"/>
                <a:gd name="T2" fmla="*/ 0 w 5"/>
                <a:gd name="T3" fmla="*/ 924 h 10"/>
                <a:gd name="T4" fmla="*/ 446 w 5"/>
                <a:gd name="T5" fmla="*/ 0 h 10"/>
                <a:gd name="T6" fmla="*/ 642 w 5"/>
                <a:gd name="T7" fmla="*/ 1331 h 10"/>
                <a:gd name="T8" fmla="*/ 0 60000 65536"/>
                <a:gd name="T9" fmla="*/ 0 60000 65536"/>
                <a:gd name="T10" fmla="*/ 0 60000 65536"/>
                <a:gd name="T11" fmla="*/ 0 60000 65536"/>
                <a:gd name="T12" fmla="*/ 0 w 5"/>
                <a:gd name="T13" fmla="*/ 0 h 10"/>
                <a:gd name="T14" fmla="*/ 5 w 5"/>
                <a:gd name="T15" fmla="*/ 10 h 10"/>
              </a:gdLst>
              <a:ahLst/>
              <a:cxnLst>
                <a:cxn ang="T8">
                  <a:pos x="T0" y="T1"/>
                </a:cxn>
                <a:cxn ang="T9">
                  <a:pos x="T2" y="T3"/>
                </a:cxn>
                <a:cxn ang="T10">
                  <a:pos x="T4" y="T5"/>
                </a:cxn>
                <a:cxn ang="T11">
                  <a:pos x="T6" y="T7"/>
                </a:cxn>
              </a:cxnLst>
              <a:rect l="T12" t="T13" r="T14" b="T15"/>
              <a:pathLst>
                <a:path w="5" h="10">
                  <a:moveTo>
                    <a:pt x="5" y="10"/>
                  </a:moveTo>
                  <a:lnTo>
                    <a:pt x="0" y="7"/>
                  </a:lnTo>
                  <a:lnTo>
                    <a:pt x="3" y="0"/>
                  </a:lnTo>
                  <a:lnTo>
                    <a:pt x="5" y="1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58" name="Freeform 4072"/>
            <p:cNvSpPr>
              <a:spLocks/>
            </p:cNvSpPr>
            <p:nvPr/>
          </p:nvSpPr>
          <p:spPr bwMode="auto">
            <a:xfrm>
              <a:off x="3043" y="3216"/>
              <a:ext cx="22" cy="34"/>
            </a:xfrm>
            <a:custGeom>
              <a:avLst/>
              <a:gdLst>
                <a:gd name="T0" fmla="*/ 544 w 19"/>
                <a:gd name="T1" fmla="*/ 0 h 28"/>
                <a:gd name="T2" fmla="*/ 0 w 19"/>
                <a:gd name="T3" fmla="*/ 1651 h 28"/>
                <a:gd name="T4" fmla="*/ 0 w 19"/>
                <a:gd name="T5" fmla="*/ 4361 h 28"/>
                <a:gd name="T6" fmla="*/ 729 w 19"/>
                <a:gd name="T7" fmla="*/ 5296 h 28"/>
                <a:gd name="T8" fmla="*/ 977 w 19"/>
                <a:gd name="T9" fmla="*/ 3796 h 28"/>
                <a:gd name="T10" fmla="*/ 923 w 19"/>
                <a:gd name="T11" fmla="*/ 759 h 28"/>
                <a:gd name="T12" fmla="*/ 544 w 19"/>
                <a:gd name="T13" fmla="*/ 0 h 28"/>
                <a:gd name="T14" fmla="*/ 0 60000 65536"/>
                <a:gd name="T15" fmla="*/ 0 60000 65536"/>
                <a:gd name="T16" fmla="*/ 0 60000 65536"/>
                <a:gd name="T17" fmla="*/ 0 60000 65536"/>
                <a:gd name="T18" fmla="*/ 0 60000 65536"/>
                <a:gd name="T19" fmla="*/ 0 60000 65536"/>
                <a:gd name="T20" fmla="*/ 0 60000 65536"/>
                <a:gd name="T21" fmla="*/ 0 w 19"/>
                <a:gd name="T22" fmla="*/ 0 h 28"/>
                <a:gd name="T23" fmla="*/ 19 w 1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8">
                  <a:moveTo>
                    <a:pt x="10" y="0"/>
                  </a:moveTo>
                  <a:lnTo>
                    <a:pt x="0" y="9"/>
                  </a:lnTo>
                  <a:lnTo>
                    <a:pt x="0" y="23"/>
                  </a:lnTo>
                  <a:lnTo>
                    <a:pt x="14" y="28"/>
                  </a:lnTo>
                  <a:lnTo>
                    <a:pt x="19" y="21"/>
                  </a:lnTo>
                  <a:lnTo>
                    <a:pt x="17" y="4"/>
                  </a:lnTo>
                  <a:lnTo>
                    <a:pt x="1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59" name="Freeform 4073"/>
            <p:cNvSpPr>
              <a:spLocks/>
            </p:cNvSpPr>
            <p:nvPr/>
          </p:nvSpPr>
          <p:spPr bwMode="auto">
            <a:xfrm>
              <a:off x="2722" y="2776"/>
              <a:ext cx="213" cy="270"/>
            </a:xfrm>
            <a:custGeom>
              <a:avLst/>
              <a:gdLst>
                <a:gd name="T0" fmla="*/ 3635 w 191"/>
                <a:gd name="T1" fmla="*/ 41381 h 218"/>
                <a:gd name="T2" fmla="*/ 3340 w 191"/>
                <a:gd name="T3" fmla="*/ 41381 h 218"/>
                <a:gd name="T4" fmla="*/ 3049 w 191"/>
                <a:gd name="T5" fmla="*/ 41381 h 218"/>
                <a:gd name="T6" fmla="*/ 3049 w 191"/>
                <a:gd name="T7" fmla="*/ 45732 h 218"/>
                <a:gd name="T8" fmla="*/ 3049 w 191"/>
                <a:gd name="T9" fmla="*/ 50457 h 218"/>
                <a:gd name="T10" fmla="*/ 2986 w 191"/>
                <a:gd name="T11" fmla="*/ 54769 h 218"/>
                <a:gd name="T12" fmla="*/ 2986 w 191"/>
                <a:gd name="T13" fmla="*/ 59801 h 218"/>
                <a:gd name="T14" fmla="*/ 3224 w 191"/>
                <a:gd name="T15" fmla="*/ 64130 h 218"/>
                <a:gd name="T16" fmla="*/ 3420 w 191"/>
                <a:gd name="T17" fmla="*/ 67833 h 218"/>
                <a:gd name="T18" fmla="*/ 2968 w 191"/>
                <a:gd name="T19" fmla="*/ 68834 h 218"/>
                <a:gd name="T20" fmla="*/ 2484 w 191"/>
                <a:gd name="T21" fmla="*/ 70152 h 218"/>
                <a:gd name="T22" fmla="*/ 2227 w 191"/>
                <a:gd name="T23" fmla="*/ 68834 h 218"/>
                <a:gd name="T24" fmla="*/ 1989 w 191"/>
                <a:gd name="T25" fmla="*/ 67833 h 218"/>
                <a:gd name="T26" fmla="*/ 1925 w 191"/>
                <a:gd name="T27" fmla="*/ 66229 h 218"/>
                <a:gd name="T28" fmla="*/ 1548 w 191"/>
                <a:gd name="T29" fmla="*/ 66229 h 218"/>
                <a:gd name="T30" fmla="*/ 1287 w 191"/>
                <a:gd name="T31" fmla="*/ 66229 h 218"/>
                <a:gd name="T32" fmla="*/ 881 w 191"/>
                <a:gd name="T33" fmla="*/ 66229 h 218"/>
                <a:gd name="T34" fmla="*/ 564 w 191"/>
                <a:gd name="T35" fmla="*/ 66229 h 218"/>
                <a:gd name="T36" fmla="*/ 354 w 191"/>
                <a:gd name="T37" fmla="*/ 64130 h 218"/>
                <a:gd name="T38" fmla="*/ 0 w 191"/>
                <a:gd name="T39" fmla="*/ 65413 h 218"/>
                <a:gd name="T40" fmla="*/ 0 w 191"/>
                <a:gd name="T41" fmla="*/ 60970 h 218"/>
                <a:gd name="T42" fmla="*/ 2 w 191"/>
                <a:gd name="T43" fmla="*/ 56468 h 218"/>
                <a:gd name="T44" fmla="*/ 162 w 191"/>
                <a:gd name="T45" fmla="*/ 49876 h 218"/>
                <a:gd name="T46" fmla="*/ 280 w 191"/>
                <a:gd name="T47" fmla="*/ 41807 h 218"/>
                <a:gd name="T48" fmla="*/ 440 w 191"/>
                <a:gd name="T49" fmla="*/ 37889 h 218"/>
                <a:gd name="T50" fmla="*/ 564 w 191"/>
                <a:gd name="T51" fmla="*/ 34083 h 218"/>
                <a:gd name="T52" fmla="*/ 539 w 191"/>
                <a:gd name="T53" fmla="*/ 26976 h 218"/>
                <a:gd name="T54" fmla="*/ 440 w 191"/>
                <a:gd name="T55" fmla="*/ 22005 h 218"/>
                <a:gd name="T56" fmla="*/ 395 w 191"/>
                <a:gd name="T57" fmla="*/ 18480 h 218"/>
                <a:gd name="T58" fmla="*/ 491 w 191"/>
                <a:gd name="T59" fmla="*/ 15027 h 218"/>
                <a:gd name="T60" fmla="*/ 354 w 191"/>
                <a:gd name="T61" fmla="*/ 8475 h 218"/>
                <a:gd name="T62" fmla="*/ 202 w 191"/>
                <a:gd name="T63" fmla="*/ 1531 h 218"/>
                <a:gd name="T64" fmla="*/ 440 w 191"/>
                <a:gd name="T65" fmla="*/ 0 h 218"/>
                <a:gd name="T66" fmla="*/ 670 w 191"/>
                <a:gd name="T67" fmla="*/ 0 h 218"/>
                <a:gd name="T68" fmla="*/ 931 w 191"/>
                <a:gd name="T69" fmla="*/ 2 h 218"/>
                <a:gd name="T70" fmla="*/ 1180 w 191"/>
                <a:gd name="T71" fmla="*/ 2 h 218"/>
                <a:gd name="T72" fmla="*/ 1468 w 191"/>
                <a:gd name="T73" fmla="*/ 2 h 218"/>
                <a:gd name="T74" fmla="*/ 1548 w 191"/>
                <a:gd name="T75" fmla="*/ 6843 h 218"/>
                <a:gd name="T76" fmla="*/ 1694 w 191"/>
                <a:gd name="T77" fmla="*/ 11582 h 218"/>
                <a:gd name="T78" fmla="*/ 1925 w 191"/>
                <a:gd name="T79" fmla="*/ 13001 h 218"/>
                <a:gd name="T80" fmla="*/ 2271 w 191"/>
                <a:gd name="T81" fmla="*/ 11582 h 218"/>
                <a:gd name="T82" fmla="*/ 2350 w 191"/>
                <a:gd name="T83" fmla="*/ 6843 h 218"/>
                <a:gd name="T84" fmla="*/ 2641 w 191"/>
                <a:gd name="T85" fmla="*/ 6843 h 218"/>
                <a:gd name="T86" fmla="*/ 2621 w 191"/>
                <a:gd name="T87" fmla="*/ 8475 h 218"/>
                <a:gd name="T88" fmla="*/ 2986 w 191"/>
                <a:gd name="T89" fmla="*/ 9113 h 218"/>
                <a:gd name="T90" fmla="*/ 3049 w 191"/>
                <a:gd name="T91" fmla="*/ 16102 h 218"/>
                <a:gd name="T92" fmla="*/ 3049 w 191"/>
                <a:gd name="T93" fmla="*/ 22888 h 218"/>
                <a:gd name="T94" fmla="*/ 3129 w 191"/>
                <a:gd name="T95" fmla="*/ 28348 h 218"/>
                <a:gd name="T96" fmla="*/ 3129 w 191"/>
                <a:gd name="T97" fmla="*/ 30592 h 218"/>
                <a:gd name="T98" fmla="*/ 3420 w 191"/>
                <a:gd name="T99" fmla="*/ 29722 h 218"/>
                <a:gd name="T100" fmla="*/ 3635 w 191"/>
                <a:gd name="T101" fmla="*/ 28828 h 218"/>
                <a:gd name="T102" fmla="*/ 3635 w 191"/>
                <a:gd name="T103" fmla="*/ 35110 h 218"/>
                <a:gd name="T104" fmla="*/ 3635 w 191"/>
                <a:gd name="T105" fmla="*/ 41381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1"/>
                <a:gd name="T160" fmla="*/ 0 h 218"/>
                <a:gd name="T161" fmla="*/ 191 w 191"/>
                <a:gd name="T162" fmla="*/ 218 h 21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1" h="218">
                  <a:moveTo>
                    <a:pt x="191" y="128"/>
                  </a:moveTo>
                  <a:lnTo>
                    <a:pt x="177" y="128"/>
                  </a:lnTo>
                  <a:lnTo>
                    <a:pt x="160" y="128"/>
                  </a:lnTo>
                  <a:lnTo>
                    <a:pt x="160" y="142"/>
                  </a:lnTo>
                  <a:lnTo>
                    <a:pt x="160" y="156"/>
                  </a:lnTo>
                  <a:lnTo>
                    <a:pt x="158" y="170"/>
                  </a:lnTo>
                  <a:lnTo>
                    <a:pt x="158" y="185"/>
                  </a:lnTo>
                  <a:lnTo>
                    <a:pt x="170" y="199"/>
                  </a:lnTo>
                  <a:lnTo>
                    <a:pt x="179" y="211"/>
                  </a:lnTo>
                  <a:lnTo>
                    <a:pt x="156" y="213"/>
                  </a:lnTo>
                  <a:lnTo>
                    <a:pt x="132" y="218"/>
                  </a:lnTo>
                  <a:lnTo>
                    <a:pt x="118" y="213"/>
                  </a:lnTo>
                  <a:lnTo>
                    <a:pt x="104" y="211"/>
                  </a:lnTo>
                  <a:lnTo>
                    <a:pt x="101" y="206"/>
                  </a:lnTo>
                  <a:lnTo>
                    <a:pt x="82" y="206"/>
                  </a:lnTo>
                  <a:lnTo>
                    <a:pt x="66" y="206"/>
                  </a:lnTo>
                  <a:lnTo>
                    <a:pt x="47" y="206"/>
                  </a:lnTo>
                  <a:lnTo>
                    <a:pt x="30" y="206"/>
                  </a:lnTo>
                  <a:lnTo>
                    <a:pt x="19" y="199"/>
                  </a:lnTo>
                  <a:lnTo>
                    <a:pt x="0" y="203"/>
                  </a:lnTo>
                  <a:lnTo>
                    <a:pt x="0" y="189"/>
                  </a:lnTo>
                  <a:lnTo>
                    <a:pt x="2" y="175"/>
                  </a:lnTo>
                  <a:lnTo>
                    <a:pt x="9" y="154"/>
                  </a:lnTo>
                  <a:lnTo>
                    <a:pt x="14" y="130"/>
                  </a:lnTo>
                  <a:lnTo>
                    <a:pt x="23" y="118"/>
                  </a:lnTo>
                  <a:lnTo>
                    <a:pt x="30" y="106"/>
                  </a:lnTo>
                  <a:lnTo>
                    <a:pt x="28" y="83"/>
                  </a:lnTo>
                  <a:lnTo>
                    <a:pt x="23" y="69"/>
                  </a:lnTo>
                  <a:lnTo>
                    <a:pt x="21" y="57"/>
                  </a:lnTo>
                  <a:lnTo>
                    <a:pt x="26" y="47"/>
                  </a:lnTo>
                  <a:lnTo>
                    <a:pt x="19" y="26"/>
                  </a:lnTo>
                  <a:lnTo>
                    <a:pt x="11" y="5"/>
                  </a:lnTo>
                  <a:lnTo>
                    <a:pt x="23" y="0"/>
                  </a:lnTo>
                  <a:lnTo>
                    <a:pt x="35" y="0"/>
                  </a:lnTo>
                  <a:lnTo>
                    <a:pt x="49" y="2"/>
                  </a:lnTo>
                  <a:lnTo>
                    <a:pt x="63" y="2"/>
                  </a:lnTo>
                  <a:lnTo>
                    <a:pt x="78" y="2"/>
                  </a:lnTo>
                  <a:lnTo>
                    <a:pt x="82" y="21"/>
                  </a:lnTo>
                  <a:lnTo>
                    <a:pt x="89" y="36"/>
                  </a:lnTo>
                  <a:lnTo>
                    <a:pt x="101" y="40"/>
                  </a:lnTo>
                  <a:lnTo>
                    <a:pt x="120" y="36"/>
                  </a:lnTo>
                  <a:lnTo>
                    <a:pt x="123" y="21"/>
                  </a:lnTo>
                  <a:lnTo>
                    <a:pt x="139" y="21"/>
                  </a:lnTo>
                  <a:lnTo>
                    <a:pt x="137" y="26"/>
                  </a:lnTo>
                  <a:lnTo>
                    <a:pt x="158" y="28"/>
                  </a:lnTo>
                  <a:lnTo>
                    <a:pt x="160" y="50"/>
                  </a:lnTo>
                  <a:lnTo>
                    <a:pt x="160" y="71"/>
                  </a:lnTo>
                  <a:lnTo>
                    <a:pt x="165" y="88"/>
                  </a:lnTo>
                  <a:lnTo>
                    <a:pt x="165" y="95"/>
                  </a:lnTo>
                  <a:lnTo>
                    <a:pt x="179" y="92"/>
                  </a:lnTo>
                  <a:lnTo>
                    <a:pt x="191" y="90"/>
                  </a:lnTo>
                  <a:lnTo>
                    <a:pt x="191" y="109"/>
                  </a:lnTo>
                  <a:lnTo>
                    <a:pt x="191" y="128"/>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60" name="Freeform 4074"/>
            <p:cNvSpPr>
              <a:spLocks/>
            </p:cNvSpPr>
            <p:nvPr/>
          </p:nvSpPr>
          <p:spPr bwMode="auto">
            <a:xfrm>
              <a:off x="2727" y="2746"/>
              <a:ext cx="18" cy="30"/>
            </a:xfrm>
            <a:custGeom>
              <a:avLst/>
              <a:gdLst>
                <a:gd name="T0" fmla="*/ 3 w 17"/>
                <a:gd name="T1" fmla="*/ 10255 h 24"/>
                <a:gd name="T2" fmla="*/ 0 w 17"/>
                <a:gd name="T3" fmla="*/ 4239 h 24"/>
                <a:gd name="T4" fmla="*/ 50 w 17"/>
                <a:gd name="T5" fmla="*/ 0 h 24"/>
                <a:gd name="T6" fmla="*/ 74 w 17"/>
                <a:gd name="T7" fmla="*/ 1389 h 24"/>
                <a:gd name="T8" fmla="*/ 50 w 17"/>
                <a:gd name="T9" fmla="*/ 4239 h 24"/>
                <a:gd name="T10" fmla="*/ 7 w 17"/>
                <a:gd name="T11" fmla="*/ 9388 h 24"/>
                <a:gd name="T12" fmla="*/ 3 w 17"/>
                <a:gd name="T13" fmla="*/ 10255 h 24"/>
                <a:gd name="T14" fmla="*/ 0 60000 65536"/>
                <a:gd name="T15" fmla="*/ 0 60000 65536"/>
                <a:gd name="T16" fmla="*/ 0 60000 65536"/>
                <a:gd name="T17" fmla="*/ 0 60000 65536"/>
                <a:gd name="T18" fmla="*/ 0 60000 65536"/>
                <a:gd name="T19" fmla="*/ 0 60000 65536"/>
                <a:gd name="T20" fmla="*/ 0 60000 65536"/>
                <a:gd name="T21" fmla="*/ 0 w 17"/>
                <a:gd name="T22" fmla="*/ 0 h 24"/>
                <a:gd name="T23" fmla="*/ 17 w 17"/>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4">
                  <a:moveTo>
                    <a:pt x="3" y="24"/>
                  </a:moveTo>
                  <a:lnTo>
                    <a:pt x="0" y="10"/>
                  </a:lnTo>
                  <a:lnTo>
                    <a:pt x="10" y="0"/>
                  </a:lnTo>
                  <a:lnTo>
                    <a:pt x="17" y="3"/>
                  </a:lnTo>
                  <a:lnTo>
                    <a:pt x="10" y="10"/>
                  </a:lnTo>
                  <a:lnTo>
                    <a:pt x="7" y="22"/>
                  </a:lnTo>
                  <a:lnTo>
                    <a:pt x="3" y="2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61" name="Freeform 4075"/>
            <p:cNvSpPr>
              <a:spLocks/>
            </p:cNvSpPr>
            <p:nvPr/>
          </p:nvSpPr>
          <p:spPr bwMode="auto">
            <a:xfrm>
              <a:off x="1219" y="2533"/>
              <a:ext cx="686" cy="861"/>
            </a:xfrm>
            <a:custGeom>
              <a:avLst/>
              <a:gdLst>
                <a:gd name="T0" fmla="*/ 8785 w 615"/>
                <a:gd name="T1" fmla="*/ 43709 h 695"/>
                <a:gd name="T2" fmla="*/ 8654 w 615"/>
                <a:gd name="T3" fmla="*/ 39158 h 695"/>
                <a:gd name="T4" fmla="*/ 8260 w 615"/>
                <a:gd name="T5" fmla="*/ 36213 h 695"/>
                <a:gd name="T6" fmla="*/ 7847 w 615"/>
                <a:gd name="T7" fmla="*/ 34293 h 695"/>
                <a:gd name="T8" fmla="*/ 7453 w 615"/>
                <a:gd name="T9" fmla="*/ 39907 h 695"/>
                <a:gd name="T10" fmla="*/ 7081 w 615"/>
                <a:gd name="T11" fmla="*/ 40597 h 695"/>
                <a:gd name="T12" fmla="*/ 6458 w 615"/>
                <a:gd name="T13" fmla="*/ 39907 h 695"/>
                <a:gd name="T14" fmla="*/ 6950 w 615"/>
                <a:gd name="T15" fmla="*/ 27118 h 695"/>
                <a:gd name="T16" fmla="*/ 6835 w 615"/>
                <a:gd name="T17" fmla="*/ 13119 h 695"/>
                <a:gd name="T18" fmla="*/ 6682 w 615"/>
                <a:gd name="T19" fmla="*/ 6359 h 695"/>
                <a:gd name="T20" fmla="*/ 6231 w 615"/>
                <a:gd name="T21" fmla="*/ 17670 h 695"/>
                <a:gd name="T22" fmla="*/ 5269 w 615"/>
                <a:gd name="T23" fmla="*/ 16648 h 695"/>
                <a:gd name="T24" fmla="*/ 4561 w 615"/>
                <a:gd name="T25" fmla="*/ 22068 h 695"/>
                <a:gd name="T26" fmla="*/ 4265 w 615"/>
                <a:gd name="T27" fmla="*/ 6359 h 695"/>
                <a:gd name="T28" fmla="*/ 3921 w 615"/>
                <a:gd name="T29" fmla="*/ 0 h 695"/>
                <a:gd name="T30" fmla="*/ 3287 w 615"/>
                <a:gd name="T31" fmla="*/ 9130 h 695"/>
                <a:gd name="T32" fmla="*/ 2931 w 615"/>
                <a:gd name="T33" fmla="*/ 14450 h 695"/>
                <a:gd name="T34" fmla="*/ 2483 w 615"/>
                <a:gd name="T35" fmla="*/ 25514 h 695"/>
                <a:gd name="T36" fmla="*/ 1993 w 615"/>
                <a:gd name="T37" fmla="*/ 22989 h 695"/>
                <a:gd name="T38" fmla="*/ 1646 w 615"/>
                <a:gd name="T39" fmla="*/ 19843 h 695"/>
                <a:gd name="T40" fmla="*/ 1351 w 615"/>
                <a:gd name="T41" fmla="*/ 25514 h 695"/>
                <a:gd name="T42" fmla="*/ 1287 w 615"/>
                <a:gd name="T43" fmla="*/ 38282 h 695"/>
                <a:gd name="T44" fmla="*/ 762 w 615"/>
                <a:gd name="T45" fmla="*/ 55168 h 695"/>
                <a:gd name="T46" fmla="*/ 133 w 615"/>
                <a:gd name="T47" fmla="*/ 68059 h 695"/>
                <a:gd name="T48" fmla="*/ 205 w 615"/>
                <a:gd name="T49" fmla="*/ 84315 h 695"/>
                <a:gd name="T50" fmla="*/ 998 w 615"/>
                <a:gd name="T51" fmla="*/ 85287 h 695"/>
                <a:gd name="T52" fmla="*/ 1780 w 615"/>
                <a:gd name="T53" fmla="*/ 93581 h 695"/>
                <a:gd name="T54" fmla="*/ 2548 w 615"/>
                <a:gd name="T55" fmla="*/ 86570 h 695"/>
                <a:gd name="T56" fmla="*/ 3093 w 615"/>
                <a:gd name="T57" fmla="*/ 102025 h 695"/>
                <a:gd name="T58" fmla="*/ 4148 w 615"/>
                <a:gd name="T59" fmla="*/ 111434 h 695"/>
                <a:gd name="T60" fmla="*/ 4281 w 615"/>
                <a:gd name="T61" fmla="*/ 124200 h 695"/>
                <a:gd name="T62" fmla="*/ 5061 w 615"/>
                <a:gd name="T63" fmla="*/ 133543 h 695"/>
                <a:gd name="T64" fmla="*/ 5008 w 615"/>
                <a:gd name="T65" fmla="*/ 145920 h 695"/>
                <a:gd name="T66" fmla="*/ 5485 w 615"/>
                <a:gd name="T67" fmla="*/ 158788 h 695"/>
                <a:gd name="T68" fmla="*/ 6070 w 615"/>
                <a:gd name="T69" fmla="*/ 168959 h 695"/>
                <a:gd name="T70" fmla="*/ 6422 w 615"/>
                <a:gd name="T71" fmla="*/ 177927 h 695"/>
                <a:gd name="T72" fmla="*/ 5990 w 615"/>
                <a:gd name="T73" fmla="*/ 194311 h 695"/>
                <a:gd name="T74" fmla="*/ 5675 w 615"/>
                <a:gd name="T75" fmla="*/ 204955 h 695"/>
                <a:gd name="T76" fmla="*/ 6627 w 615"/>
                <a:gd name="T77" fmla="*/ 215160 h 695"/>
                <a:gd name="T78" fmla="*/ 7081 w 615"/>
                <a:gd name="T79" fmla="*/ 221666 h 695"/>
                <a:gd name="T80" fmla="*/ 7405 w 615"/>
                <a:gd name="T81" fmla="*/ 208824 h 695"/>
                <a:gd name="T82" fmla="*/ 7577 w 615"/>
                <a:gd name="T83" fmla="*/ 205447 h 695"/>
                <a:gd name="T84" fmla="*/ 7265 w 615"/>
                <a:gd name="T85" fmla="*/ 215831 h 695"/>
                <a:gd name="T86" fmla="*/ 7898 w 615"/>
                <a:gd name="T87" fmla="*/ 197257 h 695"/>
                <a:gd name="T88" fmla="*/ 7990 w 615"/>
                <a:gd name="T89" fmla="*/ 185089 h 695"/>
                <a:gd name="T90" fmla="*/ 7948 w 615"/>
                <a:gd name="T91" fmla="*/ 177184 h 695"/>
                <a:gd name="T92" fmla="*/ 8785 w 615"/>
                <a:gd name="T93" fmla="*/ 167293 h 695"/>
                <a:gd name="T94" fmla="*/ 9273 w 615"/>
                <a:gd name="T95" fmla="*/ 163203 h 695"/>
                <a:gd name="T96" fmla="*/ 9941 w 615"/>
                <a:gd name="T97" fmla="*/ 158788 h 695"/>
                <a:gd name="T98" fmla="*/ 10389 w 615"/>
                <a:gd name="T99" fmla="*/ 141755 h 695"/>
                <a:gd name="T100" fmla="*/ 10564 w 615"/>
                <a:gd name="T101" fmla="*/ 119608 h 695"/>
                <a:gd name="T102" fmla="*/ 10564 w 615"/>
                <a:gd name="T103" fmla="*/ 104405 h 695"/>
                <a:gd name="T104" fmla="*/ 11025 w 615"/>
                <a:gd name="T105" fmla="*/ 95626 h 695"/>
                <a:gd name="T106" fmla="*/ 11420 w 615"/>
                <a:gd name="T107" fmla="*/ 85837 h 695"/>
                <a:gd name="T108" fmla="*/ 11443 w 615"/>
                <a:gd name="T109" fmla="*/ 59533 h 695"/>
                <a:gd name="T110" fmla="*/ 10344 w 615"/>
                <a:gd name="T111" fmla="*/ 48511 h 695"/>
                <a:gd name="T112" fmla="*/ 9098 w 615"/>
                <a:gd name="T113" fmla="*/ 44532 h 6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5"/>
                <a:gd name="T172" fmla="*/ 0 h 695"/>
                <a:gd name="T173" fmla="*/ 615 w 615"/>
                <a:gd name="T174" fmla="*/ 695 h 69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5" h="695">
                  <a:moveTo>
                    <a:pt x="466" y="135"/>
                  </a:moveTo>
                  <a:lnTo>
                    <a:pt x="461" y="137"/>
                  </a:lnTo>
                  <a:lnTo>
                    <a:pt x="456" y="149"/>
                  </a:lnTo>
                  <a:lnTo>
                    <a:pt x="461" y="135"/>
                  </a:lnTo>
                  <a:lnTo>
                    <a:pt x="459" y="132"/>
                  </a:lnTo>
                  <a:lnTo>
                    <a:pt x="456" y="135"/>
                  </a:lnTo>
                  <a:lnTo>
                    <a:pt x="459" y="125"/>
                  </a:lnTo>
                  <a:lnTo>
                    <a:pt x="454" y="120"/>
                  </a:lnTo>
                  <a:lnTo>
                    <a:pt x="447" y="120"/>
                  </a:lnTo>
                  <a:lnTo>
                    <a:pt x="444" y="118"/>
                  </a:lnTo>
                  <a:lnTo>
                    <a:pt x="437" y="113"/>
                  </a:lnTo>
                  <a:lnTo>
                    <a:pt x="433" y="111"/>
                  </a:lnTo>
                  <a:lnTo>
                    <a:pt x="425" y="109"/>
                  </a:lnTo>
                  <a:lnTo>
                    <a:pt x="421" y="106"/>
                  </a:lnTo>
                  <a:lnTo>
                    <a:pt x="414" y="102"/>
                  </a:lnTo>
                  <a:lnTo>
                    <a:pt x="411" y="106"/>
                  </a:lnTo>
                  <a:lnTo>
                    <a:pt x="402" y="106"/>
                  </a:lnTo>
                  <a:lnTo>
                    <a:pt x="397" y="118"/>
                  </a:lnTo>
                  <a:lnTo>
                    <a:pt x="395" y="120"/>
                  </a:lnTo>
                  <a:lnTo>
                    <a:pt x="390" y="123"/>
                  </a:lnTo>
                  <a:lnTo>
                    <a:pt x="378" y="139"/>
                  </a:lnTo>
                  <a:lnTo>
                    <a:pt x="380" y="125"/>
                  </a:lnTo>
                  <a:lnTo>
                    <a:pt x="376" y="130"/>
                  </a:lnTo>
                  <a:lnTo>
                    <a:pt x="371" y="125"/>
                  </a:lnTo>
                  <a:lnTo>
                    <a:pt x="364" y="125"/>
                  </a:lnTo>
                  <a:lnTo>
                    <a:pt x="359" y="111"/>
                  </a:lnTo>
                  <a:lnTo>
                    <a:pt x="347" y="116"/>
                  </a:lnTo>
                  <a:lnTo>
                    <a:pt x="338" y="123"/>
                  </a:lnTo>
                  <a:lnTo>
                    <a:pt x="331" y="120"/>
                  </a:lnTo>
                  <a:lnTo>
                    <a:pt x="343" y="113"/>
                  </a:lnTo>
                  <a:lnTo>
                    <a:pt x="354" y="94"/>
                  </a:lnTo>
                  <a:lnTo>
                    <a:pt x="364" y="83"/>
                  </a:lnTo>
                  <a:lnTo>
                    <a:pt x="376" y="71"/>
                  </a:lnTo>
                  <a:lnTo>
                    <a:pt x="371" y="59"/>
                  </a:lnTo>
                  <a:lnTo>
                    <a:pt x="364" y="54"/>
                  </a:lnTo>
                  <a:lnTo>
                    <a:pt x="359" y="40"/>
                  </a:lnTo>
                  <a:lnTo>
                    <a:pt x="354" y="24"/>
                  </a:lnTo>
                  <a:lnTo>
                    <a:pt x="350" y="16"/>
                  </a:lnTo>
                  <a:lnTo>
                    <a:pt x="350" y="19"/>
                  </a:lnTo>
                  <a:lnTo>
                    <a:pt x="347" y="19"/>
                  </a:lnTo>
                  <a:lnTo>
                    <a:pt x="336" y="38"/>
                  </a:lnTo>
                  <a:lnTo>
                    <a:pt x="326" y="54"/>
                  </a:lnTo>
                  <a:lnTo>
                    <a:pt x="312" y="52"/>
                  </a:lnTo>
                  <a:lnTo>
                    <a:pt x="300" y="52"/>
                  </a:lnTo>
                  <a:lnTo>
                    <a:pt x="291" y="47"/>
                  </a:lnTo>
                  <a:lnTo>
                    <a:pt x="276" y="52"/>
                  </a:lnTo>
                  <a:lnTo>
                    <a:pt x="279" y="59"/>
                  </a:lnTo>
                  <a:lnTo>
                    <a:pt x="272" y="57"/>
                  </a:lnTo>
                  <a:lnTo>
                    <a:pt x="255" y="59"/>
                  </a:lnTo>
                  <a:lnTo>
                    <a:pt x="239" y="68"/>
                  </a:lnTo>
                  <a:lnTo>
                    <a:pt x="229" y="68"/>
                  </a:lnTo>
                  <a:lnTo>
                    <a:pt x="220" y="54"/>
                  </a:lnTo>
                  <a:lnTo>
                    <a:pt x="217" y="35"/>
                  </a:lnTo>
                  <a:lnTo>
                    <a:pt x="222" y="19"/>
                  </a:lnTo>
                  <a:lnTo>
                    <a:pt x="215" y="9"/>
                  </a:lnTo>
                  <a:lnTo>
                    <a:pt x="213" y="0"/>
                  </a:lnTo>
                  <a:lnTo>
                    <a:pt x="205" y="0"/>
                  </a:lnTo>
                  <a:lnTo>
                    <a:pt x="201" y="9"/>
                  </a:lnTo>
                  <a:lnTo>
                    <a:pt x="189" y="16"/>
                  </a:lnTo>
                  <a:lnTo>
                    <a:pt x="175" y="19"/>
                  </a:lnTo>
                  <a:lnTo>
                    <a:pt x="172" y="28"/>
                  </a:lnTo>
                  <a:lnTo>
                    <a:pt x="158" y="21"/>
                  </a:lnTo>
                  <a:lnTo>
                    <a:pt x="142" y="16"/>
                  </a:lnTo>
                  <a:lnTo>
                    <a:pt x="146" y="26"/>
                  </a:lnTo>
                  <a:lnTo>
                    <a:pt x="153" y="45"/>
                  </a:lnTo>
                  <a:lnTo>
                    <a:pt x="163" y="50"/>
                  </a:lnTo>
                  <a:lnTo>
                    <a:pt x="158" y="54"/>
                  </a:lnTo>
                  <a:lnTo>
                    <a:pt x="146" y="66"/>
                  </a:lnTo>
                  <a:lnTo>
                    <a:pt x="130" y="78"/>
                  </a:lnTo>
                  <a:lnTo>
                    <a:pt x="127" y="78"/>
                  </a:lnTo>
                  <a:lnTo>
                    <a:pt x="118" y="78"/>
                  </a:lnTo>
                  <a:lnTo>
                    <a:pt x="106" y="71"/>
                  </a:lnTo>
                  <a:lnTo>
                    <a:pt x="104" y="71"/>
                  </a:lnTo>
                  <a:lnTo>
                    <a:pt x="99" y="54"/>
                  </a:lnTo>
                  <a:lnTo>
                    <a:pt x="90" y="61"/>
                  </a:lnTo>
                  <a:lnTo>
                    <a:pt x="85" y="59"/>
                  </a:lnTo>
                  <a:lnTo>
                    <a:pt x="87" y="61"/>
                  </a:lnTo>
                  <a:lnTo>
                    <a:pt x="73" y="61"/>
                  </a:lnTo>
                  <a:lnTo>
                    <a:pt x="59" y="61"/>
                  </a:lnTo>
                  <a:lnTo>
                    <a:pt x="61" y="73"/>
                  </a:lnTo>
                  <a:lnTo>
                    <a:pt x="71" y="78"/>
                  </a:lnTo>
                  <a:lnTo>
                    <a:pt x="68" y="80"/>
                  </a:lnTo>
                  <a:lnTo>
                    <a:pt x="56" y="83"/>
                  </a:lnTo>
                  <a:lnTo>
                    <a:pt x="59" y="99"/>
                  </a:lnTo>
                  <a:lnTo>
                    <a:pt x="66" y="118"/>
                  </a:lnTo>
                  <a:lnTo>
                    <a:pt x="63" y="142"/>
                  </a:lnTo>
                  <a:lnTo>
                    <a:pt x="59" y="168"/>
                  </a:lnTo>
                  <a:lnTo>
                    <a:pt x="54" y="168"/>
                  </a:lnTo>
                  <a:lnTo>
                    <a:pt x="40" y="170"/>
                  </a:lnTo>
                  <a:lnTo>
                    <a:pt x="28" y="177"/>
                  </a:lnTo>
                  <a:lnTo>
                    <a:pt x="16" y="182"/>
                  </a:lnTo>
                  <a:lnTo>
                    <a:pt x="11" y="196"/>
                  </a:lnTo>
                  <a:lnTo>
                    <a:pt x="7" y="210"/>
                  </a:lnTo>
                  <a:lnTo>
                    <a:pt x="0" y="224"/>
                  </a:lnTo>
                  <a:lnTo>
                    <a:pt x="7" y="236"/>
                  </a:lnTo>
                  <a:lnTo>
                    <a:pt x="11" y="250"/>
                  </a:lnTo>
                  <a:lnTo>
                    <a:pt x="11" y="260"/>
                  </a:lnTo>
                  <a:lnTo>
                    <a:pt x="19" y="260"/>
                  </a:lnTo>
                  <a:lnTo>
                    <a:pt x="28" y="267"/>
                  </a:lnTo>
                  <a:lnTo>
                    <a:pt x="40" y="272"/>
                  </a:lnTo>
                  <a:lnTo>
                    <a:pt x="52" y="262"/>
                  </a:lnTo>
                  <a:lnTo>
                    <a:pt x="52" y="276"/>
                  </a:lnTo>
                  <a:lnTo>
                    <a:pt x="54" y="288"/>
                  </a:lnTo>
                  <a:lnTo>
                    <a:pt x="71" y="288"/>
                  </a:lnTo>
                  <a:lnTo>
                    <a:pt x="92" y="288"/>
                  </a:lnTo>
                  <a:lnTo>
                    <a:pt x="97" y="284"/>
                  </a:lnTo>
                  <a:lnTo>
                    <a:pt x="111" y="276"/>
                  </a:lnTo>
                  <a:lnTo>
                    <a:pt x="123" y="267"/>
                  </a:lnTo>
                  <a:lnTo>
                    <a:pt x="134" y="267"/>
                  </a:lnTo>
                  <a:lnTo>
                    <a:pt x="137" y="284"/>
                  </a:lnTo>
                  <a:lnTo>
                    <a:pt x="139" y="298"/>
                  </a:lnTo>
                  <a:lnTo>
                    <a:pt x="151" y="312"/>
                  </a:lnTo>
                  <a:lnTo>
                    <a:pt x="163" y="314"/>
                  </a:lnTo>
                  <a:lnTo>
                    <a:pt x="177" y="321"/>
                  </a:lnTo>
                  <a:lnTo>
                    <a:pt x="194" y="333"/>
                  </a:lnTo>
                  <a:lnTo>
                    <a:pt x="213" y="336"/>
                  </a:lnTo>
                  <a:lnTo>
                    <a:pt x="217" y="343"/>
                  </a:lnTo>
                  <a:lnTo>
                    <a:pt x="217" y="362"/>
                  </a:lnTo>
                  <a:lnTo>
                    <a:pt x="215" y="362"/>
                  </a:lnTo>
                  <a:lnTo>
                    <a:pt x="222" y="369"/>
                  </a:lnTo>
                  <a:lnTo>
                    <a:pt x="224" y="383"/>
                  </a:lnTo>
                  <a:lnTo>
                    <a:pt x="236" y="383"/>
                  </a:lnTo>
                  <a:lnTo>
                    <a:pt x="253" y="385"/>
                  </a:lnTo>
                  <a:lnTo>
                    <a:pt x="253" y="402"/>
                  </a:lnTo>
                  <a:lnTo>
                    <a:pt x="265" y="411"/>
                  </a:lnTo>
                  <a:lnTo>
                    <a:pt x="267" y="418"/>
                  </a:lnTo>
                  <a:lnTo>
                    <a:pt x="265" y="430"/>
                  </a:lnTo>
                  <a:lnTo>
                    <a:pt x="260" y="444"/>
                  </a:lnTo>
                  <a:lnTo>
                    <a:pt x="262" y="449"/>
                  </a:lnTo>
                  <a:lnTo>
                    <a:pt x="260" y="454"/>
                  </a:lnTo>
                  <a:lnTo>
                    <a:pt x="265" y="461"/>
                  </a:lnTo>
                  <a:lnTo>
                    <a:pt x="267" y="485"/>
                  </a:lnTo>
                  <a:lnTo>
                    <a:pt x="288" y="489"/>
                  </a:lnTo>
                  <a:lnTo>
                    <a:pt x="300" y="489"/>
                  </a:lnTo>
                  <a:lnTo>
                    <a:pt x="305" y="503"/>
                  </a:lnTo>
                  <a:lnTo>
                    <a:pt x="307" y="520"/>
                  </a:lnTo>
                  <a:lnTo>
                    <a:pt x="317" y="520"/>
                  </a:lnTo>
                  <a:lnTo>
                    <a:pt x="326" y="520"/>
                  </a:lnTo>
                  <a:lnTo>
                    <a:pt x="324" y="534"/>
                  </a:lnTo>
                  <a:lnTo>
                    <a:pt x="324" y="548"/>
                  </a:lnTo>
                  <a:lnTo>
                    <a:pt x="336" y="548"/>
                  </a:lnTo>
                  <a:lnTo>
                    <a:pt x="340" y="572"/>
                  </a:lnTo>
                  <a:lnTo>
                    <a:pt x="331" y="581"/>
                  </a:lnTo>
                  <a:lnTo>
                    <a:pt x="321" y="589"/>
                  </a:lnTo>
                  <a:lnTo>
                    <a:pt x="314" y="598"/>
                  </a:lnTo>
                  <a:lnTo>
                    <a:pt x="305" y="610"/>
                  </a:lnTo>
                  <a:lnTo>
                    <a:pt x="295" y="619"/>
                  </a:lnTo>
                  <a:lnTo>
                    <a:pt x="288" y="631"/>
                  </a:lnTo>
                  <a:lnTo>
                    <a:pt x="298" y="631"/>
                  </a:lnTo>
                  <a:lnTo>
                    <a:pt x="317" y="645"/>
                  </a:lnTo>
                  <a:lnTo>
                    <a:pt x="319" y="645"/>
                  </a:lnTo>
                  <a:lnTo>
                    <a:pt x="331" y="650"/>
                  </a:lnTo>
                  <a:lnTo>
                    <a:pt x="347" y="662"/>
                  </a:lnTo>
                  <a:lnTo>
                    <a:pt x="362" y="674"/>
                  </a:lnTo>
                  <a:lnTo>
                    <a:pt x="359" y="681"/>
                  </a:lnTo>
                  <a:lnTo>
                    <a:pt x="364" y="695"/>
                  </a:lnTo>
                  <a:lnTo>
                    <a:pt x="371" y="683"/>
                  </a:lnTo>
                  <a:lnTo>
                    <a:pt x="376" y="674"/>
                  </a:lnTo>
                  <a:lnTo>
                    <a:pt x="376" y="662"/>
                  </a:lnTo>
                  <a:lnTo>
                    <a:pt x="380" y="650"/>
                  </a:lnTo>
                  <a:lnTo>
                    <a:pt x="388" y="643"/>
                  </a:lnTo>
                  <a:lnTo>
                    <a:pt x="385" y="631"/>
                  </a:lnTo>
                  <a:lnTo>
                    <a:pt x="388" y="631"/>
                  </a:lnTo>
                  <a:lnTo>
                    <a:pt x="392" y="633"/>
                  </a:lnTo>
                  <a:lnTo>
                    <a:pt x="397" y="633"/>
                  </a:lnTo>
                  <a:lnTo>
                    <a:pt x="390" y="645"/>
                  </a:lnTo>
                  <a:lnTo>
                    <a:pt x="383" y="659"/>
                  </a:lnTo>
                  <a:lnTo>
                    <a:pt x="378" y="662"/>
                  </a:lnTo>
                  <a:lnTo>
                    <a:pt x="380" y="664"/>
                  </a:lnTo>
                  <a:lnTo>
                    <a:pt x="390" y="650"/>
                  </a:lnTo>
                  <a:lnTo>
                    <a:pt x="399" y="636"/>
                  </a:lnTo>
                  <a:lnTo>
                    <a:pt x="406" y="622"/>
                  </a:lnTo>
                  <a:lnTo>
                    <a:pt x="414" y="607"/>
                  </a:lnTo>
                  <a:lnTo>
                    <a:pt x="418" y="598"/>
                  </a:lnTo>
                  <a:lnTo>
                    <a:pt x="418" y="584"/>
                  </a:lnTo>
                  <a:lnTo>
                    <a:pt x="418" y="570"/>
                  </a:lnTo>
                  <a:lnTo>
                    <a:pt x="416" y="560"/>
                  </a:lnTo>
                  <a:lnTo>
                    <a:pt x="414" y="553"/>
                  </a:lnTo>
                  <a:lnTo>
                    <a:pt x="418" y="548"/>
                  </a:lnTo>
                  <a:lnTo>
                    <a:pt x="416" y="546"/>
                  </a:lnTo>
                  <a:lnTo>
                    <a:pt x="423" y="544"/>
                  </a:lnTo>
                  <a:lnTo>
                    <a:pt x="435" y="532"/>
                  </a:lnTo>
                  <a:lnTo>
                    <a:pt x="449" y="520"/>
                  </a:lnTo>
                  <a:lnTo>
                    <a:pt x="461" y="515"/>
                  </a:lnTo>
                  <a:lnTo>
                    <a:pt x="473" y="508"/>
                  </a:lnTo>
                  <a:lnTo>
                    <a:pt x="480" y="503"/>
                  </a:lnTo>
                  <a:lnTo>
                    <a:pt x="489" y="503"/>
                  </a:lnTo>
                  <a:lnTo>
                    <a:pt x="485" y="503"/>
                  </a:lnTo>
                  <a:lnTo>
                    <a:pt x="494" y="501"/>
                  </a:lnTo>
                  <a:lnTo>
                    <a:pt x="496" y="501"/>
                  </a:lnTo>
                  <a:lnTo>
                    <a:pt x="515" y="501"/>
                  </a:lnTo>
                  <a:lnTo>
                    <a:pt x="520" y="489"/>
                  </a:lnTo>
                  <a:lnTo>
                    <a:pt x="529" y="485"/>
                  </a:lnTo>
                  <a:lnTo>
                    <a:pt x="529" y="466"/>
                  </a:lnTo>
                  <a:lnTo>
                    <a:pt x="537" y="449"/>
                  </a:lnTo>
                  <a:lnTo>
                    <a:pt x="544" y="437"/>
                  </a:lnTo>
                  <a:lnTo>
                    <a:pt x="548" y="414"/>
                  </a:lnTo>
                  <a:lnTo>
                    <a:pt x="553" y="404"/>
                  </a:lnTo>
                  <a:lnTo>
                    <a:pt x="553" y="385"/>
                  </a:lnTo>
                  <a:lnTo>
                    <a:pt x="553" y="369"/>
                  </a:lnTo>
                  <a:lnTo>
                    <a:pt x="553" y="357"/>
                  </a:lnTo>
                  <a:lnTo>
                    <a:pt x="553" y="343"/>
                  </a:lnTo>
                  <a:lnTo>
                    <a:pt x="551" y="338"/>
                  </a:lnTo>
                  <a:lnTo>
                    <a:pt x="553" y="321"/>
                  </a:lnTo>
                  <a:lnTo>
                    <a:pt x="558" y="319"/>
                  </a:lnTo>
                  <a:lnTo>
                    <a:pt x="560" y="324"/>
                  </a:lnTo>
                  <a:lnTo>
                    <a:pt x="567" y="312"/>
                  </a:lnTo>
                  <a:lnTo>
                    <a:pt x="577" y="295"/>
                  </a:lnTo>
                  <a:lnTo>
                    <a:pt x="579" y="291"/>
                  </a:lnTo>
                  <a:lnTo>
                    <a:pt x="589" y="279"/>
                  </a:lnTo>
                  <a:lnTo>
                    <a:pt x="598" y="265"/>
                  </a:lnTo>
                  <a:lnTo>
                    <a:pt x="612" y="243"/>
                  </a:lnTo>
                  <a:lnTo>
                    <a:pt x="615" y="220"/>
                  </a:lnTo>
                  <a:lnTo>
                    <a:pt x="608" y="201"/>
                  </a:lnTo>
                  <a:lnTo>
                    <a:pt x="600" y="184"/>
                  </a:lnTo>
                  <a:lnTo>
                    <a:pt x="589" y="182"/>
                  </a:lnTo>
                  <a:lnTo>
                    <a:pt x="574" y="180"/>
                  </a:lnTo>
                  <a:lnTo>
                    <a:pt x="558" y="165"/>
                  </a:lnTo>
                  <a:lnTo>
                    <a:pt x="541" y="149"/>
                  </a:lnTo>
                  <a:lnTo>
                    <a:pt x="520" y="142"/>
                  </a:lnTo>
                  <a:lnTo>
                    <a:pt x="506" y="144"/>
                  </a:lnTo>
                  <a:lnTo>
                    <a:pt x="489" y="139"/>
                  </a:lnTo>
                  <a:lnTo>
                    <a:pt x="477" y="137"/>
                  </a:lnTo>
                  <a:lnTo>
                    <a:pt x="466" y="142"/>
                  </a:lnTo>
                  <a:lnTo>
                    <a:pt x="466" y="13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62" name="Freeform 4076"/>
            <p:cNvSpPr>
              <a:spLocks/>
            </p:cNvSpPr>
            <p:nvPr/>
          </p:nvSpPr>
          <p:spPr bwMode="auto">
            <a:xfrm>
              <a:off x="1623" y="2650"/>
              <a:ext cx="41" cy="38"/>
            </a:xfrm>
            <a:custGeom>
              <a:avLst/>
              <a:gdLst>
                <a:gd name="T0" fmla="*/ 285 w 37"/>
                <a:gd name="T1" fmla="*/ 7058 h 31"/>
                <a:gd name="T2" fmla="*/ 257 w 37"/>
                <a:gd name="T3" fmla="*/ 7058 h 31"/>
                <a:gd name="T4" fmla="*/ 113 w 37"/>
                <a:gd name="T5" fmla="*/ 6357 h 31"/>
                <a:gd name="T6" fmla="*/ 4 w 37"/>
                <a:gd name="T7" fmla="*/ 7681 h 31"/>
                <a:gd name="T8" fmla="*/ 0 w 37"/>
                <a:gd name="T9" fmla="*/ 4231 h 31"/>
                <a:gd name="T10" fmla="*/ 2 w 37"/>
                <a:gd name="T11" fmla="*/ 4231 h 31"/>
                <a:gd name="T12" fmla="*/ 0 w 37"/>
                <a:gd name="T13" fmla="*/ 2376 h 31"/>
                <a:gd name="T14" fmla="*/ 4 w 37"/>
                <a:gd name="T15" fmla="*/ 0 h 31"/>
                <a:gd name="T16" fmla="*/ 338 w 37"/>
                <a:gd name="T17" fmla="*/ 818 h 31"/>
                <a:gd name="T18" fmla="*/ 584 w 37"/>
                <a:gd name="T19" fmla="*/ 1229 h 31"/>
                <a:gd name="T20" fmla="*/ 461 w 37"/>
                <a:gd name="T21" fmla="*/ 4497 h 31"/>
                <a:gd name="T22" fmla="*/ 461 w 37"/>
                <a:gd name="T23" fmla="*/ 5365 h 31"/>
                <a:gd name="T24" fmla="*/ 418 w 37"/>
                <a:gd name="T25" fmla="*/ 6357 h 31"/>
                <a:gd name="T26" fmla="*/ 375 w 37"/>
                <a:gd name="T27" fmla="*/ 6357 h 31"/>
                <a:gd name="T28" fmla="*/ 285 w 37"/>
                <a:gd name="T29" fmla="*/ 7058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
                <a:gd name="T46" fmla="*/ 0 h 31"/>
                <a:gd name="T47" fmla="*/ 37 w 37"/>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 h="31">
                  <a:moveTo>
                    <a:pt x="18" y="29"/>
                  </a:moveTo>
                  <a:lnTo>
                    <a:pt x="16" y="29"/>
                  </a:lnTo>
                  <a:lnTo>
                    <a:pt x="7" y="26"/>
                  </a:lnTo>
                  <a:lnTo>
                    <a:pt x="4" y="31"/>
                  </a:lnTo>
                  <a:lnTo>
                    <a:pt x="0" y="17"/>
                  </a:lnTo>
                  <a:lnTo>
                    <a:pt x="2" y="17"/>
                  </a:lnTo>
                  <a:lnTo>
                    <a:pt x="0" y="10"/>
                  </a:lnTo>
                  <a:lnTo>
                    <a:pt x="4" y="0"/>
                  </a:lnTo>
                  <a:lnTo>
                    <a:pt x="21" y="3"/>
                  </a:lnTo>
                  <a:lnTo>
                    <a:pt x="37" y="5"/>
                  </a:lnTo>
                  <a:lnTo>
                    <a:pt x="28" y="19"/>
                  </a:lnTo>
                  <a:lnTo>
                    <a:pt x="28" y="22"/>
                  </a:lnTo>
                  <a:lnTo>
                    <a:pt x="26" y="26"/>
                  </a:lnTo>
                  <a:lnTo>
                    <a:pt x="23" y="26"/>
                  </a:lnTo>
                  <a:lnTo>
                    <a:pt x="18" y="2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63" name="Freeform 4077"/>
            <p:cNvSpPr>
              <a:spLocks/>
            </p:cNvSpPr>
            <p:nvPr/>
          </p:nvSpPr>
          <p:spPr bwMode="auto">
            <a:xfrm>
              <a:off x="2681" y="2598"/>
              <a:ext cx="35" cy="30"/>
            </a:xfrm>
            <a:custGeom>
              <a:avLst/>
              <a:gdLst>
                <a:gd name="T0" fmla="*/ 180 w 31"/>
                <a:gd name="T1" fmla="*/ 10255 h 24"/>
                <a:gd name="T2" fmla="*/ 0 w 31"/>
                <a:gd name="T3" fmla="*/ 8204 h 24"/>
                <a:gd name="T4" fmla="*/ 2 w 31"/>
                <a:gd name="T5" fmla="*/ 6161 h 24"/>
                <a:gd name="T6" fmla="*/ 180 w 31"/>
                <a:gd name="T7" fmla="*/ 0 h 24"/>
                <a:gd name="T8" fmla="*/ 488 w 31"/>
                <a:gd name="T9" fmla="*/ 0 h 24"/>
                <a:gd name="T10" fmla="*/ 826 w 31"/>
                <a:gd name="T11" fmla="*/ 1111 h 24"/>
                <a:gd name="T12" fmla="*/ 826 w 31"/>
                <a:gd name="T13" fmla="*/ 10255 h 24"/>
                <a:gd name="T14" fmla="*/ 488 w 31"/>
                <a:gd name="T15" fmla="*/ 10255 h 24"/>
                <a:gd name="T16" fmla="*/ 180 w 31"/>
                <a:gd name="T17" fmla="*/ 10255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24"/>
                <a:gd name="T29" fmla="*/ 31 w 31"/>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24">
                  <a:moveTo>
                    <a:pt x="7" y="24"/>
                  </a:moveTo>
                  <a:lnTo>
                    <a:pt x="0" y="19"/>
                  </a:lnTo>
                  <a:lnTo>
                    <a:pt x="2" y="14"/>
                  </a:lnTo>
                  <a:lnTo>
                    <a:pt x="7" y="0"/>
                  </a:lnTo>
                  <a:lnTo>
                    <a:pt x="19" y="0"/>
                  </a:lnTo>
                  <a:lnTo>
                    <a:pt x="31" y="2"/>
                  </a:lnTo>
                  <a:lnTo>
                    <a:pt x="31" y="24"/>
                  </a:lnTo>
                  <a:lnTo>
                    <a:pt x="19" y="24"/>
                  </a:lnTo>
                  <a:lnTo>
                    <a:pt x="7" y="24"/>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64" name="Freeform 4078"/>
            <p:cNvSpPr>
              <a:spLocks/>
            </p:cNvSpPr>
            <p:nvPr/>
          </p:nvSpPr>
          <p:spPr bwMode="auto">
            <a:xfrm>
              <a:off x="2666" y="2566"/>
              <a:ext cx="9" cy="11"/>
            </a:xfrm>
            <a:custGeom>
              <a:avLst/>
              <a:gdLst>
                <a:gd name="T0" fmla="*/ 6057 w 7"/>
                <a:gd name="T1" fmla="*/ 0 h 9"/>
                <a:gd name="T2" fmla="*/ 4234 w 7"/>
                <a:gd name="T3" fmla="*/ 0 h 9"/>
                <a:gd name="T4" fmla="*/ 0 w 7"/>
                <a:gd name="T5" fmla="*/ 1965 h 9"/>
                <a:gd name="T6" fmla="*/ 6057 w 7"/>
                <a:gd name="T7" fmla="*/ 0 h 9"/>
                <a:gd name="T8" fmla="*/ 0 60000 65536"/>
                <a:gd name="T9" fmla="*/ 0 60000 65536"/>
                <a:gd name="T10" fmla="*/ 0 60000 65536"/>
                <a:gd name="T11" fmla="*/ 0 60000 65536"/>
                <a:gd name="T12" fmla="*/ 0 w 7"/>
                <a:gd name="T13" fmla="*/ 0 h 9"/>
                <a:gd name="T14" fmla="*/ 7 w 7"/>
                <a:gd name="T15" fmla="*/ 9 h 9"/>
              </a:gdLst>
              <a:ahLst/>
              <a:cxnLst>
                <a:cxn ang="T8">
                  <a:pos x="T0" y="T1"/>
                </a:cxn>
                <a:cxn ang="T9">
                  <a:pos x="T2" y="T3"/>
                </a:cxn>
                <a:cxn ang="T10">
                  <a:pos x="T4" y="T5"/>
                </a:cxn>
                <a:cxn ang="T11">
                  <a:pos x="T6" y="T7"/>
                </a:cxn>
              </a:cxnLst>
              <a:rect l="T12" t="T13" r="T14" b="T15"/>
              <a:pathLst>
                <a:path w="7" h="9">
                  <a:moveTo>
                    <a:pt x="7" y="0"/>
                  </a:moveTo>
                  <a:lnTo>
                    <a:pt x="5" y="0"/>
                  </a:lnTo>
                  <a:lnTo>
                    <a:pt x="0" y="9"/>
                  </a:lnTo>
                  <a:lnTo>
                    <a:pt x="7"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65" name="Freeform 4079"/>
            <p:cNvSpPr>
              <a:spLocks/>
            </p:cNvSpPr>
            <p:nvPr/>
          </p:nvSpPr>
          <p:spPr bwMode="auto">
            <a:xfrm>
              <a:off x="2671" y="2600"/>
              <a:ext cx="100" cy="136"/>
            </a:xfrm>
            <a:custGeom>
              <a:avLst/>
              <a:gdLst>
                <a:gd name="T0" fmla="*/ 249 w 90"/>
                <a:gd name="T1" fmla="*/ 8463 h 109"/>
                <a:gd name="T2" fmla="*/ 182 w 90"/>
                <a:gd name="T3" fmla="*/ 10037 h 109"/>
                <a:gd name="T4" fmla="*/ 120 w 90"/>
                <a:gd name="T5" fmla="*/ 11422 h 109"/>
                <a:gd name="T6" fmla="*/ 277 w 90"/>
                <a:gd name="T7" fmla="*/ 14251 h 109"/>
                <a:gd name="T8" fmla="*/ 148 w 90"/>
                <a:gd name="T9" fmla="*/ 13041 h 109"/>
                <a:gd name="T10" fmla="*/ 4 w 90"/>
                <a:gd name="T11" fmla="*/ 20511 h 109"/>
                <a:gd name="T12" fmla="*/ 0 w 90"/>
                <a:gd name="T13" fmla="*/ 20511 h 109"/>
                <a:gd name="T14" fmla="*/ 4 w 90"/>
                <a:gd name="T15" fmla="*/ 25330 h 109"/>
                <a:gd name="T16" fmla="*/ 148 w 90"/>
                <a:gd name="T17" fmla="*/ 25660 h 109"/>
                <a:gd name="T18" fmla="*/ 4 w 90"/>
                <a:gd name="T19" fmla="*/ 24324 h 109"/>
                <a:gd name="T20" fmla="*/ 148 w 90"/>
                <a:gd name="T21" fmla="*/ 27950 h 109"/>
                <a:gd name="T22" fmla="*/ 148 w 90"/>
                <a:gd name="T23" fmla="*/ 27950 h 109"/>
                <a:gd name="T24" fmla="*/ 320 w 90"/>
                <a:gd name="T25" fmla="*/ 32764 h 109"/>
                <a:gd name="T26" fmla="*/ 277 w 90"/>
                <a:gd name="T27" fmla="*/ 32764 h 109"/>
                <a:gd name="T28" fmla="*/ 440 w 90"/>
                <a:gd name="T29" fmla="*/ 37481 h 109"/>
                <a:gd name="T30" fmla="*/ 600 w 90"/>
                <a:gd name="T31" fmla="*/ 43092 h 109"/>
                <a:gd name="T32" fmla="*/ 670 w 90"/>
                <a:gd name="T33" fmla="*/ 39433 h 109"/>
                <a:gd name="T34" fmla="*/ 792 w 90"/>
                <a:gd name="T35" fmla="*/ 40880 h 109"/>
                <a:gd name="T36" fmla="*/ 803 w 90"/>
                <a:gd name="T37" fmla="*/ 39433 h 109"/>
                <a:gd name="T38" fmla="*/ 792 w 90"/>
                <a:gd name="T39" fmla="*/ 36155 h 109"/>
                <a:gd name="T40" fmla="*/ 792 w 90"/>
                <a:gd name="T41" fmla="*/ 34636 h 109"/>
                <a:gd name="T42" fmla="*/ 792 w 90"/>
                <a:gd name="T43" fmla="*/ 32764 h 109"/>
                <a:gd name="T44" fmla="*/ 978 w 90"/>
                <a:gd name="T45" fmla="*/ 31931 h 109"/>
                <a:gd name="T46" fmla="*/ 1016 w 90"/>
                <a:gd name="T47" fmla="*/ 27950 h 109"/>
                <a:gd name="T48" fmla="*/ 1153 w 90"/>
                <a:gd name="T49" fmla="*/ 31931 h 109"/>
                <a:gd name="T50" fmla="*/ 1274 w 90"/>
                <a:gd name="T51" fmla="*/ 30040 h 109"/>
                <a:gd name="T52" fmla="*/ 1388 w 90"/>
                <a:gd name="T53" fmla="*/ 32764 h 109"/>
                <a:gd name="T54" fmla="*/ 1457 w 90"/>
                <a:gd name="T55" fmla="*/ 30614 h 109"/>
                <a:gd name="T56" fmla="*/ 1548 w 90"/>
                <a:gd name="T57" fmla="*/ 20511 h 109"/>
                <a:gd name="T58" fmla="*/ 1388 w 90"/>
                <a:gd name="T59" fmla="*/ 14251 h 109"/>
                <a:gd name="T60" fmla="*/ 1492 w 90"/>
                <a:gd name="T61" fmla="*/ 10037 h 109"/>
                <a:gd name="T62" fmla="*/ 1492 w 90"/>
                <a:gd name="T63" fmla="*/ 5167 h 109"/>
                <a:gd name="T64" fmla="*/ 1153 w 90"/>
                <a:gd name="T65" fmla="*/ 6447 h 109"/>
                <a:gd name="T66" fmla="*/ 1223 w 90"/>
                <a:gd name="T67" fmla="*/ 0 h 109"/>
                <a:gd name="T68" fmla="*/ 919 w 90"/>
                <a:gd name="T69" fmla="*/ 0 h 109"/>
                <a:gd name="T70" fmla="*/ 670 w 90"/>
                <a:gd name="T71" fmla="*/ 0 h 109"/>
                <a:gd name="T72" fmla="*/ 670 w 90"/>
                <a:gd name="T73" fmla="*/ 8463 h 109"/>
                <a:gd name="T74" fmla="*/ 474 w 90"/>
                <a:gd name="T75" fmla="*/ 8463 h 109"/>
                <a:gd name="T76" fmla="*/ 277 w 90"/>
                <a:gd name="T77" fmla="*/ 8463 h 109"/>
                <a:gd name="T78" fmla="*/ 249 w 90"/>
                <a:gd name="T79" fmla="*/ 8463 h 1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0"/>
                <a:gd name="T121" fmla="*/ 0 h 109"/>
                <a:gd name="T122" fmla="*/ 90 w 90"/>
                <a:gd name="T123" fmla="*/ 109 h 10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0" h="109">
                  <a:moveTo>
                    <a:pt x="14" y="22"/>
                  </a:moveTo>
                  <a:lnTo>
                    <a:pt x="11" y="26"/>
                  </a:lnTo>
                  <a:lnTo>
                    <a:pt x="7" y="29"/>
                  </a:lnTo>
                  <a:lnTo>
                    <a:pt x="16" y="36"/>
                  </a:lnTo>
                  <a:lnTo>
                    <a:pt x="9" y="33"/>
                  </a:lnTo>
                  <a:lnTo>
                    <a:pt x="4" y="52"/>
                  </a:lnTo>
                  <a:lnTo>
                    <a:pt x="0" y="52"/>
                  </a:lnTo>
                  <a:lnTo>
                    <a:pt x="4" y="64"/>
                  </a:lnTo>
                  <a:lnTo>
                    <a:pt x="9" y="66"/>
                  </a:lnTo>
                  <a:lnTo>
                    <a:pt x="4" y="62"/>
                  </a:lnTo>
                  <a:lnTo>
                    <a:pt x="9" y="71"/>
                  </a:lnTo>
                  <a:lnTo>
                    <a:pt x="19" y="83"/>
                  </a:lnTo>
                  <a:lnTo>
                    <a:pt x="16" y="83"/>
                  </a:lnTo>
                  <a:lnTo>
                    <a:pt x="26" y="95"/>
                  </a:lnTo>
                  <a:lnTo>
                    <a:pt x="35" y="109"/>
                  </a:lnTo>
                  <a:lnTo>
                    <a:pt x="40" y="100"/>
                  </a:lnTo>
                  <a:lnTo>
                    <a:pt x="45" y="104"/>
                  </a:lnTo>
                  <a:lnTo>
                    <a:pt x="47" y="100"/>
                  </a:lnTo>
                  <a:lnTo>
                    <a:pt x="45" y="92"/>
                  </a:lnTo>
                  <a:lnTo>
                    <a:pt x="45" y="88"/>
                  </a:lnTo>
                  <a:lnTo>
                    <a:pt x="45" y="83"/>
                  </a:lnTo>
                  <a:lnTo>
                    <a:pt x="56" y="81"/>
                  </a:lnTo>
                  <a:lnTo>
                    <a:pt x="59" y="71"/>
                  </a:lnTo>
                  <a:lnTo>
                    <a:pt x="68" y="81"/>
                  </a:lnTo>
                  <a:lnTo>
                    <a:pt x="75" y="76"/>
                  </a:lnTo>
                  <a:lnTo>
                    <a:pt x="80" y="83"/>
                  </a:lnTo>
                  <a:lnTo>
                    <a:pt x="85" y="78"/>
                  </a:lnTo>
                  <a:lnTo>
                    <a:pt x="90" y="52"/>
                  </a:lnTo>
                  <a:lnTo>
                    <a:pt x="80" y="36"/>
                  </a:lnTo>
                  <a:lnTo>
                    <a:pt x="87" y="26"/>
                  </a:lnTo>
                  <a:lnTo>
                    <a:pt x="87" y="14"/>
                  </a:lnTo>
                  <a:lnTo>
                    <a:pt x="68" y="17"/>
                  </a:lnTo>
                  <a:lnTo>
                    <a:pt x="71" y="0"/>
                  </a:lnTo>
                  <a:lnTo>
                    <a:pt x="54" y="0"/>
                  </a:lnTo>
                  <a:lnTo>
                    <a:pt x="40" y="0"/>
                  </a:lnTo>
                  <a:lnTo>
                    <a:pt x="40" y="22"/>
                  </a:lnTo>
                  <a:lnTo>
                    <a:pt x="28" y="22"/>
                  </a:lnTo>
                  <a:lnTo>
                    <a:pt x="16" y="22"/>
                  </a:lnTo>
                  <a:lnTo>
                    <a:pt x="14" y="22"/>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66" name="Freeform 4080"/>
            <p:cNvSpPr>
              <a:spLocks/>
            </p:cNvSpPr>
            <p:nvPr/>
          </p:nvSpPr>
          <p:spPr bwMode="auto">
            <a:xfrm>
              <a:off x="1435" y="3074"/>
              <a:ext cx="147" cy="183"/>
            </a:xfrm>
            <a:custGeom>
              <a:avLst/>
              <a:gdLst>
                <a:gd name="T0" fmla="*/ 125 w 132"/>
                <a:gd name="T1" fmla="*/ 4924 h 147"/>
                <a:gd name="T2" fmla="*/ 4 w 132"/>
                <a:gd name="T3" fmla="*/ 12041 h 147"/>
                <a:gd name="T4" fmla="*/ 0 w 132"/>
                <a:gd name="T5" fmla="*/ 19449 h 147"/>
                <a:gd name="T6" fmla="*/ 296 w 132"/>
                <a:gd name="T7" fmla="*/ 24421 h 147"/>
                <a:gd name="T8" fmla="*/ 542 w 132"/>
                <a:gd name="T9" fmla="*/ 30141 h 147"/>
                <a:gd name="T10" fmla="*/ 829 w 132"/>
                <a:gd name="T11" fmla="*/ 32864 h 147"/>
                <a:gd name="T12" fmla="*/ 1028 w 132"/>
                <a:gd name="T13" fmla="*/ 34278 h 147"/>
                <a:gd name="T14" fmla="*/ 1291 w 132"/>
                <a:gd name="T15" fmla="*/ 37847 h 147"/>
                <a:gd name="T16" fmla="*/ 1576 w 132"/>
                <a:gd name="T17" fmla="*/ 40262 h 147"/>
                <a:gd name="T18" fmla="*/ 1430 w 132"/>
                <a:gd name="T19" fmla="*/ 46711 h 147"/>
                <a:gd name="T20" fmla="*/ 1332 w 132"/>
                <a:gd name="T21" fmla="*/ 52618 h 147"/>
                <a:gd name="T22" fmla="*/ 1684 w 132"/>
                <a:gd name="T23" fmla="*/ 53476 h 147"/>
                <a:gd name="T24" fmla="*/ 2049 w 132"/>
                <a:gd name="T25" fmla="*/ 54585 h 147"/>
                <a:gd name="T26" fmla="*/ 2198 w 132"/>
                <a:gd name="T27" fmla="*/ 52618 h 147"/>
                <a:gd name="T28" fmla="*/ 2429 w 132"/>
                <a:gd name="T29" fmla="*/ 45487 h 147"/>
                <a:gd name="T30" fmla="*/ 2369 w 132"/>
                <a:gd name="T31" fmla="*/ 41006 h 147"/>
                <a:gd name="T32" fmla="*/ 2369 w 132"/>
                <a:gd name="T33" fmla="*/ 36002 h 147"/>
                <a:gd name="T34" fmla="*/ 2429 w 132"/>
                <a:gd name="T35" fmla="*/ 30433 h 147"/>
                <a:gd name="T36" fmla="*/ 2248 w 132"/>
                <a:gd name="T37" fmla="*/ 30433 h 147"/>
                <a:gd name="T38" fmla="*/ 2069 w 132"/>
                <a:gd name="T39" fmla="*/ 30433 h 147"/>
                <a:gd name="T40" fmla="*/ 2049 w 132"/>
                <a:gd name="T41" fmla="*/ 24421 h 147"/>
                <a:gd name="T42" fmla="*/ 1954 w 132"/>
                <a:gd name="T43" fmla="*/ 19449 h 147"/>
                <a:gd name="T44" fmla="*/ 1715 w 132"/>
                <a:gd name="T45" fmla="*/ 19449 h 147"/>
                <a:gd name="T46" fmla="*/ 1332 w 132"/>
                <a:gd name="T47" fmla="*/ 17885 h 147"/>
                <a:gd name="T48" fmla="*/ 1291 w 132"/>
                <a:gd name="T49" fmla="*/ 8829 h 147"/>
                <a:gd name="T50" fmla="*/ 1204 w 132"/>
                <a:gd name="T51" fmla="*/ 6130 h 147"/>
                <a:gd name="T52" fmla="*/ 1204 w 132"/>
                <a:gd name="T53" fmla="*/ 4576 h 147"/>
                <a:gd name="T54" fmla="*/ 951 w 132"/>
                <a:gd name="T55" fmla="*/ 0 h 147"/>
                <a:gd name="T56" fmla="*/ 542 w 132"/>
                <a:gd name="T57" fmla="*/ 1647 h 147"/>
                <a:gd name="T58" fmla="*/ 155 w 132"/>
                <a:gd name="T59" fmla="*/ 1647 h 147"/>
                <a:gd name="T60" fmla="*/ 125 w 132"/>
                <a:gd name="T61" fmla="*/ 4924 h 1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32"/>
                <a:gd name="T94" fmla="*/ 0 h 147"/>
                <a:gd name="T95" fmla="*/ 132 w 132"/>
                <a:gd name="T96" fmla="*/ 147 h 14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32" h="147">
                  <a:moveTo>
                    <a:pt x="7" y="14"/>
                  </a:moveTo>
                  <a:lnTo>
                    <a:pt x="4" y="33"/>
                  </a:lnTo>
                  <a:lnTo>
                    <a:pt x="0" y="52"/>
                  </a:lnTo>
                  <a:lnTo>
                    <a:pt x="16" y="66"/>
                  </a:lnTo>
                  <a:lnTo>
                    <a:pt x="30" y="81"/>
                  </a:lnTo>
                  <a:lnTo>
                    <a:pt x="45" y="88"/>
                  </a:lnTo>
                  <a:lnTo>
                    <a:pt x="56" y="92"/>
                  </a:lnTo>
                  <a:lnTo>
                    <a:pt x="71" y="102"/>
                  </a:lnTo>
                  <a:lnTo>
                    <a:pt x="85" y="109"/>
                  </a:lnTo>
                  <a:lnTo>
                    <a:pt x="78" y="126"/>
                  </a:lnTo>
                  <a:lnTo>
                    <a:pt x="73" y="142"/>
                  </a:lnTo>
                  <a:lnTo>
                    <a:pt x="92" y="144"/>
                  </a:lnTo>
                  <a:lnTo>
                    <a:pt x="111" y="147"/>
                  </a:lnTo>
                  <a:lnTo>
                    <a:pt x="120" y="142"/>
                  </a:lnTo>
                  <a:lnTo>
                    <a:pt x="132" y="123"/>
                  </a:lnTo>
                  <a:lnTo>
                    <a:pt x="130" y="111"/>
                  </a:lnTo>
                  <a:lnTo>
                    <a:pt x="130" y="97"/>
                  </a:lnTo>
                  <a:lnTo>
                    <a:pt x="132" y="83"/>
                  </a:lnTo>
                  <a:lnTo>
                    <a:pt x="123" y="83"/>
                  </a:lnTo>
                  <a:lnTo>
                    <a:pt x="113" y="83"/>
                  </a:lnTo>
                  <a:lnTo>
                    <a:pt x="111" y="66"/>
                  </a:lnTo>
                  <a:lnTo>
                    <a:pt x="106" y="52"/>
                  </a:lnTo>
                  <a:lnTo>
                    <a:pt x="94" y="52"/>
                  </a:lnTo>
                  <a:lnTo>
                    <a:pt x="73" y="48"/>
                  </a:lnTo>
                  <a:lnTo>
                    <a:pt x="71" y="24"/>
                  </a:lnTo>
                  <a:lnTo>
                    <a:pt x="66" y="17"/>
                  </a:lnTo>
                  <a:lnTo>
                    <a:pt x="66" y="12"/>
                  </a:lnTo>
                  <a:lnTo>
                    <a:pt x="52" y="0"/>
                  </a:lnTo>
                  <a:lnTo>
                    <a:pt x="30" y="5"/>
                  </a:lnTo>
                  <a:lnTo>
                    <a:pt x="9" y="5"/>
                  </a:lnTo>
                  <a:lnTo>
                    <a:pt x="7" y="1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67" name="Freeform 4081"/>
            <p:cNvSpPr>
              <a:spLocks/>
            </p:cNvSpPr>
            <p:nvPr/>
          </p:nvSpPr>
          <p:spPr bwMode="auto">
            <a:xfrm>
              <a:off x="2629" y="2638"/>
              <a:ext cx="5" cy="9"/>
            </a:xfrm>
            <a:custGeom>
              <a:avLst/>
              <a:gdLst>
                <a:gd name="T0" fmla="*/ 5 w 5"/>
                <a:gd name="T1" fmla="*/ 1992 h 7"/>
                <a:gd name="T2" fmla="*/ 2 w 5"/>
                <a:gd name="T3" fmla="*/ 6057 h 7"/>
                <a:gd name="T4" fmla="*/ 0 w 5"/>
                <a:gd name="T5" fmla="*/ 4234 h 7"/>
                <a:gd name="T6" fmla="*/ 2 w 5"/>
                <a:gd name="T7" fmla="*/ 0 h 7"/>
                <a:gd name="T8" fmla="*/ 5 w 5"/>
                <a:gd name="T9" fmla="*/ 1992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5" y="2"/>
                  </a:moveTo>
                  <a:lnTo>
                    <a:pt x="2" y="7"/>
                  </a:lnTo>
                  <a:lnTo>
                    <a:pt x="0" y="5"/>
                  </a:lnTo>
                  <a:lnTo>
                    <a:pt x="2" y="0"/>
                  </a:lnTo>
                  <a:lnTo>
                    <a:pt x="5" y="2"/>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68" name="Freeform 4082"/>
            <p:cNvSpPr>
              <a:spLocks/>
            </p:cNvSpPr>
            <p:nvPr/>
          </p:nvSpPr>
          <p:spPr bwMode="auto">
            <a:xfrm>
              <a:off x="2646" y="2613"/>
              <a:ext cx="2" cy="1"/>
            </a:xfrm>
            <a:custGeom>
              <a:avLst/>
              <a:gdLst>
                <a:gd name="T0" fmla="*/ 0 w 2"/>
                <a:gd name="T1" fmla="*/ 0 h 1"/>
                <a:gd name="T2" fmla="*/ 0 w 2"/>
                <a:gd name="T3" fmla="*/ 0 h 1"/>
                <a:gd name="T4" fmla="*/ 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lnTo>
                    <a:pt x="0" y="0"/>
                  </a:lnTo>
                  <a:lnTo>
                    <a:pt x="2" y="0"/>
                  </a:ln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69" name="Freeform 4083"/>
            <p:cNvSpPr>
              <a:spLocks/>
            </p:cNvSpPr>
            <p:nvPr/>
          </p:nvSpPr>
          <p:spPr bwMode="auto">
            <a:xfrm>
              <a:off x="3034" y="2671"/>
              <a:ext cx="190" cy="234"/>
            </a:xfrm>
            <a:custGeom>
              <a:avLst/>
              <a:gdLst>
                <a:gd name="T0" fmla="*/ 2612 w 170"/>
                <a:gd name="T1" fmla="*/ 12947 h 189"/>
                <a:gd name="T2" fmla="*/ 2612 w 170"/>
                <a:gd name="T3" fmla="*/ 11163 h 189"/>
                <a:gd name="T4" fmla="*/ 2271 w 170"/>
                <a:gd name="T5" fmla="*/ 8446 h 189"/>
                <a:gd name="T6" fmla="*/ 1992 w 170"/>
                <a:gd name="T7" fmla="*/ 5510 h 189"/>
                <a:gd name="T8" fmla="*/ 1746 w 170"/>
                <a:gd name="T9" fmla="*/ 2345 h 189"/>
                <a:gd name="T10" fmla="*/ 1410 w 170"/>
                <a:gd name="T11" fmla="*/ 0 h 189"/>
                <a:gd name="T12" fmla="*/ 1199 w 170"/>
                <a:gd name="T13" fmla="*/ 0 h 189"/>
                <a:gd name="T14" fmla="*/ 859 w 170"/>
                <a:gd name="T15" fmla="*/ 0 h 189"/>
                <a:gd name="T16" fmla="*/ 616 w 170"/>
                <a:gd name="T17" fmla="*/ 0 h 189"/>
                <a:gd name="T18" fmla="*/ 321 w 170"/>
                <a:gd name="T19" fmla="*/ 0 h 189"/>
                <a:gd name="T20" fmla="*/ 460 w 170"/>
                <a:gd name="T21" fmla="*/ 7788 h 189"/>
                <a:gd name="T22" fmla="*/ 369 w 170"/>
                <a:gd name="T23" fmla="*/ 7788 h 189"/>
                <a:gd name="T24" fmla="*/ 369 w 170"/>
                <a:gd name="T25" fmla="*/ 10635 h 189"/>
                <a:gd name="T26" fmla="*/ 460 w 170"/>
                <a:gd name="T27" fmla="*/ 12027 h 189"/>
                <a:gd name="T28" fmla="*/ 236 w 170"/>
                <a:gd name="T29" fmla="*/ 16030 h 189"/>
                <a:gd name="T30" fmla="*/ 4 w 170"/>
                <a:gd name="T31" fmla="*/ 19473 h 189"/>
                <a:gd name="T32" fmla="*/ 0 w 170"/>
                <a:gd name="T33" fmla="*/ 19473 h 189"/>
                <a:gd name="T34" fmla="*/ 0 w 170"/>
                <a:gd name="T35" fmla="*/ 23092 h 189"/>
                <a:gd name="T36" fmla="*/ 0 w 170"/>
                <a:gd name="T37" fmla="*/ 27064 h 189"/>
                <a:gd name="T38" fmla="*/ 135 w 170"/>
                <a:gd name="T39" fmla="*/ 32475 h 189"/>
                <a:gd name="T40" fmla="*/ 287 w 170"/>
                <a:gd name="T41" fmla="*/ 36010 h 189"/>
                <a:gd name="T42" fmla="*/ 369 w 170"/>
                <a:gd name="T43" fmla="*/ 40993 h 189"/>
                <a:gd name="T44" fmla="*/ 412 w 170"/>
                <a:gd name="T45" fmla="*/ 41486 h 189"/>
                <a:gd name="T46" fmla="*/ 769 w 170"/>
                <a:gd name="T47" fmla="*/ 44430 h 189"/>
                <a:gd name="T48" fmla="*/ 1079 w 170"/>
                <a:gd name="T49" fmla="*/ 47424 h 189"/>
                <a:gd name="T50" fmla="*/ 1410 w 170"/>
                <a:gd name="T51" fmla="*/ 48375 h 189"/>
                <a:gd name="T52" fmla="*/ 1507 w 170"/>
                <a:gd name="T53" fmla="*/ 49780 h 189"/>
                <a:gd name="T54" fmla="*/ 1594 w 170"/>
                <a:gd name="T55" fmla="*/ 55199 h 189"/>
                <a:gd name="T56" fmla="*/ 1703 w 170"/>
                <a:gd name="T57" fmla="*/ 60409 h 189"/>
                <a:gd name="T58" fmla="*/ 1859 w 170"/>
                <a:gd name="T59" fmla="*/ 60409 h 189"/>
                <a:gd name="T60" fmla="*/ 1992 w 170"/>
                <a:gd name="T61" fmla="*/ 59893 h 189"/>
                <a:gd name="T62" fmla="*/ 2377 w 170"/>
                <a:gd name="T63" fmla="*/ 60409 h 189"/>
                <a:gd name="T64" fmla="*/ 2612 w 170"/>
                <a:gd name="T65" fmla="*/ 58715 h 189"/>
                <a:gd name="T66" fmla="*/ 2748 w 170"/>
                <a:gd name="T67" fmla="*/ 58715 h 189"/>
                <a:gd name="T68" fmla="*/ 3071 w 170"/>
                <a:gd name="T69" fmla="*/ 56561 h 189"/>
                <a:gd name="T70" fmla="*/ 3428 w 170"/>
                <a:gd name="T71" fmla="*/ 53636 h 189"/>
                <a:gd name="T72" fmla="*/ 3241 w 170"/>
                <a:gd name="T73" fmla="*/ 49780 h 189"/>
                <a:gd name="T74" fmla="*/ 3171 w 170"/>
                <a:gd name="T75" fmla="*/ 45493 h 189"/>
                <a:gd name="T76" fmla="*/ 3145 w 170"/>
                <a:gd name="T77" fmla="*/ 40088 h 189"/>
                <a:gd name="T78" fmla="*/ 3071 w 170"/>
                <a:gd name="T79" fmla="*/ 38808 h 189"/>
                <a:gd name="T80" fmla="*/ 3171 w 170"/>
                <a:gd name="T81" fmla="*/ 33238 h 189"/>
                <a:gd name="T82" fmla="*/ 2935 w 170"/>
                <a:gd name="T83" fmla="*/ 28004 h 189"/>
                <a:gd name="T84" fmla="*/ 3071 w 170"/>
                <a:gd name="T85" fmla="*/ 20448 h 189"/>
                <a:gd name="T86" fmla="*/ 2870 w 170"/>
                <a:gd name="T87" fmla="*/ 16516 h 189"/>
                <a:gd name="T88" fmla="*/ 2612 w 170"/>
                <a:gd name="T89" fmla="*/ 12947 h 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
                <a:gd name="T136" fmla="*/ 0 h 189"/>
                <a:gd name="T137" fmla="*/ 170 w 170"/>
                <a:gd name="T138" fmla="*/ 189 h 18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 h="189">
                  <a:moveTo>
                    <a:pt x="130" y="40"/>
                  </a:moveTo>
                  <a:lnTo>
                    <a:pt x="130" y="35"/>
                  </a:lnTo>
                  <a:lnTo>
                    <a:pt x="113" y="26"/>
                  </a:lnTo>
                  <a:lnTo>
                    <a:pt x="99" y="17"/>
                  </a:lnTo>
                  <a:lnTo>
                    <a:pt x="87" y="7"/>
                  </a:lnTo>
                  <a:lnTo>
                    <a:pt x="71" y="0"/>
                  </a:lnTo>
                  <a:lnTo>
                    <a:pt x="59" y="0"/>
                  </a:lnTo>
                  <a:lnTo>
                    <a:pt x="42" y="0"/>
                  </a:lnTo>
                  <a:lnTo>
                    <a:pt x="30" y="0"/>
                  </a:lnTo>
                  <a:lnTo>
                    <a:pt x="16" y="0"/>
                  </a:lnTo>
                  <a:lnTo>
                    <a:pt x="23" y="24"/>
                  </a:lnTo>
                  <a:lnTo>
                    <a:pt x="19" y="24"/>
                  </a:lnTo>
                  <a:lnTo>
                    <a:pt x="19" y="33"/>
                  </a:lnTo>
                  <a:lnTo>
                    <a:pt x="23" y="38"/>
                  </a:lnTo>
                  <a:lnTo>
                    <a:pt x="12" y="50"/>
                  </a:lnTo>
                  <a:lnTo>
                    <a:pt x="4" y="61"/>
                  </a:lnTo>
                  <a:lnTo>
                    <a:pt x="0" y="61"/>
                  </a:lnTo>
                  <a:lnTo>
                    <a:pt x="0" y="73"/>
                  </a:lnTo>
                  <a:lnTo>
                    <a:pt x="0" y="85"/>
                  </a:lnTo>
                  <a:lnTo>
                    <a:pt x="7" y="102"/>
                  </a:lnTo>
                  <a:lnTo>
                    <a:pt x="14" y="113"/>
                  </a:lnTo>
                  <a:lnTo>
                    <a:pt x="19" y="128"/>
                  </a:lnTo>
                  <a:lnTo>
                    <a:pt x="21" y="130"/>
                  </a:lnTo>
                  <a:lnTo>
                    <a:pt x="38" y="139"/>
                  </a:lnTo>
                  <a:lnTo>
                    <a:pt x="54" y="149"/>
                  </a:lnTo>
                  <a:lnTo>
                    <a:pt x="71" y="151"/>
                  </a:lnTo>
                  <a:lnTo>
                    <a:pt x="75" y="156"/>
                  </a:lnTo>
                  <a:lnTo>
                    <a:pt x="80" y="173"/>
                  </a:lnTo>
                  <a:lnTo>
                    <a:pt x="85" y="189"/>
                  </a:lnTo>
                  <a:lnTo>
                    <a:pt x="92" y="189"/>
                  </a:lnTo>
                  <a:lnTo>
                    <a:pt x="99" y="187"/>
                  </a:lnTo>
                  <a:lnTo>
                    <a:pt x="118" y="189"/>
                  </a:lnTo>
                  <a:lnTo>
                    <a:pt x="130" y="184"/>
                  </a:lnTo>
                  <a:lnTo>
                    <a:pt x="137" y="184"/>
                  </a:lnTo>
                  <a:lnTo>
                    <a:pt x="153" y="177"/>
                  </a:lnTo>
                  <a:lnTo>
                    <a:pt x="170" y="168"/>
                  </a:lnTo>
                  <a:lnTo>
                    <a:pt x="161" y="156"/>
                  </a:lnTo>
                  <a:lnTo>
                    <a:pt x="158" y="142"/>
                  </a:lnTo>
                  <a:lnTo>
                    <a:pt x="156" y="125"/>
                  </a:lnTo>
                  <a:lnTo>
                    <a:pt x="153" y="121"/>
                  </a:lnTo>
                  <a:lnTo>
                    <a:pt x="158" y="104"/>
                  </a:lnTo>
                  <a:lnTo>
                    <a:pt x="146" y="87"/>
                  </a:lnTo>
                  <a:lnTo>
                    <a:pt x="153" y="64"/>
                  </a:lnTo>
                  <a:lnTo>
                    <a:pt x="142" y="52"/>
                  </a:lnTo>
                  <a:lnTo>
                    <a:pt x="130" y="4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70" name="Freeform 4084"/>
            <p:cNvSpPr>
              <a:spLocks/>
            </p:cNvSpPr>
            <p:nvPr/>
          </p:nvSpPr>
          <p:spPr bwMode="auto">
            <a:xfrm>
              <a:off x="3204" y="2776"/>
              <a:ext cx="6" cy="16"/>
            </a:xfrm>
            <a:custGeom>
              <a:avLst/>
              <a:gdLst>
                <a:gd name="T0" fmla="*/ 642 w 5"/>
                <a:gd name="T1" fmla="*/ 27561 h 12"/>
                <a:gd name="T2" fmla="*/ 446 w 5"/>
                <a:gd name="T3" fmla="*/ 0 h 12"/>
                <a:gd name="T4" fmla="*/ 0 w 5"/>
                <a:gd name="T5" fmla="*/ 11627 h 12"/>
                <a:gd name="T6" fmla="*/ 642 w 5"/>
                <a:gd name="T7" fmla="*/ 27561 h 12"/>
                <a:gd name="T8" fmla="*/ 0 60000 65536"/>
                <a:gd name="T9" fmla="*/ 0 60000 65536"/>
                <a:gd name="T10" fmla="*/ 0 60000 65536"/>
                <a:gd name="T11" fmla="*/ 0 60000 65536"/>
                <a:gd name="T12" fmla="*/ 0 w 5"/>
                <a:gd name="T13" fmla="*/ 0 h 12"/>
                <a:gd name="T14" fmla="*/ 5 w 5"/>
                <a:gd name="T15" fmla="*/ 12 h 12"/>
              </a:gdLst>
              <a:ahLst/>
              <a:cxnLst>
                <a:cxn ang="T8">
                  <a:pos x="T0" y="T1"/>
                </a:cxn>
                <a:cxn ang="T9">
                  <a:pos x="T2" y="T3"/>
                </a:cxn>
                <a:cxn ang="T10">
                  <a:pos x="T4" y="T5"/>
                </a:cxn>
                <a:cxn ang="T11">
                  <a:pos x="T6" y="T7"/>
                </a:cxn>
              </a:cxnLst>
              <a:rect l="T12" t="T13" r="T14" b="T15"/>
              <a:pathLst>
                <a:path w="5" h="12">
                  <a:moveTo>
                    <a:pt x="5" y="12"/>
                  </a:moveTo>
                  <a:lnTo>
                    <a:pt x="3" y="0"/>
                  </a:lnTo>
                  <a:lnTo>
                    <a:pt x="0" y="5"/>
                  </a:lnTo>
                  <a:lnTo>
                    <a:pt x="5" y="1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71" name="Freeform 4085"/>
            <p:cNvSpPr>
              <a:spLocks/>
            </p:cNvSpPr>
            <p:nvPr/>
          </p:nvSpPr>
          <p:spPr bwMode="auto">
            <a:xfrm>
              <a:off x="3038" y="2553"/>
              <a:ext cx="93" cy="127"/>
            </a:xfrm>
            <a:custGeom>
              <a:avLst/>
              <a:gdLst>
                <a:gd name="T0" fmla="*/ 1599 w 83"/>
                <a:gd name="T1" fmla="*/ 5700 h 102"/>
                <a:gd name="T2" fmla="*/ 1431 w 83"/>
                <a:gd name="T3" fmla="*/ 0 h 102"/>
                <a:gd name="T4" fmla="*/ 1277 w 83"/>
                <a:gd name="T5" fmla="*/ 3677 h 102"/>
                <a:gd name="T6" fmla="*/ 921 w 83"/>
                <a:gd name="T7" fmla="*/ 3677 h 102"/>
                <a:gd name="T8" fmla="*/ 780 w 83"/>
                <a:gd name="T9" fmla="*/ 4578 h 102"/>
                <a:gd name="T10" fmla="*/ 664 w 83"/>
                <a:gd name="T11" fmla="*/ 3677 h 102"/>
                <a:gd name="T12" fmla="*/ 416 w 83"/>
                <a:gd name="T13" fmla="*/ 4578 h 102"/>
                <a:gd name="T14" fmla="*/ 416 w 83"/>
                <a:gd name="T15" fmla="*/ 5700 h 102"/>
                <a:gd name="T16" fmla="*/ 371 w 83"/>
                <a:gd name="T17" fmla="*/ 10732 h 102"/>
                <a:gd name="T18" fmla="*/ 554 w 83"/>
                <a:gd name="T19" fmla="*/ 14112 h 102"/>
                <a:gd name="T20" fmla="*/ 331 w 83"/>
                <a:gd name="T21" fmla="*/ 18620 h 102"/>
                <a:gd name="T22" fmla="*/ 119 w 83"/>
                <a:gd name="T23" fmla="*/ 23184 h 102"/>
                <a:gd name="T24" fmla="*/ 3 w 83"/>
                <a:gd name="T25" fmla="*/ 30191 h 102"/>
                <a:gd name="T26" fmla="*/ 0 w 83"/>
                <a:gd name="T27" fmla="*/ 37937 h 102"/>
                <a:gd name="T28" fmla="*/ 3 w 83"/>
                <a:gd name="T29" fmla="*/ 37937 h 102"/>
                <a:gd name="T30" fmla="*/ 263 w 83"/>
                <a:gd name="T31" fmla="*/ 35394 h 102"/>
                <a:gd name="T32" fmla="*/ 554 w 83"/>
                <a:gd name="T33" fmla="*/ 35394 h 102"/>
                <a:gd name="T34" fmla="*/ 822 w 83"/>
                <a:gd name="T35" fmla="*/ 35394 h 102"/>
                <a:gd name="T36" fmla="*/ 1173 w 83"/>
                <a:gd name="T37" fmla="*/ 35394 h 102"/>
                <a:gd name="T38" fmla="*/ 1431 w 83"/>
                <a:gd name="T39" fmla="*/ 35394 h 102"/>
                <a:gd name="T40" fmla="*/ 1431 w 83"/>
                <a:gd name="T41" fmla="*/ 27579 h 102"/>
                <a:gd name="T42" fmla="*/ 1712 w 83"/>
                <a:gd name="T43" fmla="*/ 21238 h 102"/>
                <a:gd name="T44" fmla="*/ 1792 w 83"/>
                <a:gd name="T45" fmla="*/ 15925 h 102"/>
                <a:gd name="T46" fmla="*/ 1712 w 83"/>
                <a:gd name="T47" fmla="*/ 10732 h 102"/>
                <a:gd name="T48" fmla="*/ 1599 w 83"/>
                <a:gd name="T49" fmla="*/ 5700 h 1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3"/>
                <a:gd name="T76" fmla="*/ 0 h 102"/>
                <a:gd name="T77" fmla="*/ 83 w 83"/>
                <a:gd name="T78" fmla="*/ 102 h 10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3" h="102">
                  <a:moveTo>
                    <a:pt x="74" y="15"/>
                  </a:moveTo>
                  <a:lnTo>
                    <a:pt x="67" y="0"/>
                  </a:lnTo>
                  <a:lnTo>
                    <a:pt x="60" y="10"/>
                  </a:lnTo>
                  <a:lnTo>
                    <a:pt x="43" y="10"/>
                  </a:lnTo>
                  <a:lnTo>
                    <a:pt x="36" y="12"/>
                  </a:lnTo>
                  <a:lnTo>
                    <a:pt x="31" y="10"/>
                  </a:lnTo>
                  <a:lnTo>
                    <a:pt x="19" y="12"/>
                  </a:lnTo>
                  <a:lnTo>
                    <a:pt x="19" y="15"/>
                  </a:lnTo>
                  <a:lnTo>
                    <a:pt x="17" y="29"/>
                  </a:lnTo>
                  <a:lnTo>
                    <a:pt x="26" y="38"/>
                  </a:lnTo>
                  <a:lnTo>
                    <a:pt x="15" y="50"/>
                  </a:lnTo>
                  <a:lnTo>
                    <a:pt x="5" y="62"/>
                  </a:lnTo>
                  <a:lnTo>
                    <a:pt x="3" y="81"/>
                  </a:lnTo>
                  <a:lnTo>
                    <a:pt x="0" y="102"/>
                  </a:lnTo>
                  <a:lnTo>
                    <a:pt x="3" y="102"/>
                  </a:lnTo>
                  <a:lnTo>
                    <a:pt x="12" y="95"/>
                  </a:lnTo>
                  <a:lnTo>
                    <a:pt x="26" y="95"/>
                  </a:lnTo>
                  <a:lnTo>
                    <a:pt x="38" y="95"/>
                  </a:lnTo>
                  <a:lnTo>
                    <a:pt x="55" y="95"/>
                  </a:lnTo>
                  <a:lnTo>
                    <a:pt x="67" y="95"/>
                  </a:lnTo>
                  <a:lnTo>
                    <a:pt x="67" y="74"/>
                  </a:lnTo>
                  <a:lnTo>
                    <a:pt x="79" y="57"/>
                  </a:lnTo>
                  <a:lnTo>
                    <a:pt x="83" y="43"/>
                  </a:lnTo>
                  <a:lnTo>
                    <a:pt x="79" y="29"/>
                  </a:lnTo>
                  <a:lnTo>
                    <a:pt x="74" y="1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72" name="Freeform 4086"/>
            <p:cNvSpPr>
              <a:spLocks/>
            </p:cNvSpPr>
            <p:nvPr/>
          </p:nvSpPr>
          <p:spPr bwMode="auto">
            <a:xfrm>
              <a:off x="2729" y="2531"/>
              <a:ext cx="338" cy="413"/>
            </a:xfrm>
            <a:custGeom>
              <a:avLst/>
              <a:gdLst>
                <a:gd name="T0" fmla="*/ 5595 w 302"/>
                <a:gd name="T1" fmla="*/ 44269 h 333"/>
                <a:gd name="T2" fmla="*/ 5555 w 302"/>
                <a:gd name="T3" fmla="*/ 48247 h 333"/>
                <a:gd name="T4" fmla="*/ 5623 w 302"/>
                <a:gd name="T5" fmla="*/ 53525 h 333"/>
                <a:gd name="T6" fmla="*/ 5684 w 302"/>
                <a:gd name="T7" fmla="*/ 62263 h 333"/>
                <a:gd name="T8" fmla="*/ 5843 w 302"/>
                <a:gd name="T9" fmla="*/ 72229 h 333"/>
                <a:gd name="T10" fmla="*/ 6104 w 302"/>
                <a:gd name="T11" fmla="*/ 80789 h 333"/>
                <a:gd name="T12" fmla="*/ 5555 w 302"/>
                <a:gd name="T13" fmla="*/ 82047 h 333"/>
                <a:gd name="T14" fmla="*/ 5406 w 302"/>
                <a:gd name="T15" fmla="*/ 92255 h 333"/>
                <a:gd name="T16" fmla="*/ 5346 w 302"/>
                <a:gd name="T17" fmla="*/ 101758 h 333"/>
                <a:gd name="T18" fmla="*/ 5777 w 302"/>
                <a:gd name="T19" fmla="*/ 104366 h 333"/>
                <a:gd name="T20" fmla="*/ 5595 w 302"/>
                <a:gd name="T21" fmla="*/ 111436 h 333"/>
                <a:gd name="T22" fmla="*/ 5183 w 302"/>
                <a:gd name="T23" fmla="*/ 105893 h 333"/>
                <a:gd name="T24" fmla="*/ 4873 w 302"/>
                <a:gd name="T25" fmla="*/ 101272 h 333"/>
                <a:gd name="T26" fmla="*/ 4276 w 302"/>
                <a:gd name="T27" fmla="*/ 100299 h 333"/>
                <a:gd name="T28" fmla="*/ 3962 w 302"/>
                <a:gd name="T29" fmla="*/ 99299 h 333"/>
                <a:gd name="T30" fmla="*/ 3598 w 302"/>
                <a:gd name="T31" fmla="*/ 96961 h 333"/>
                <a:gd name="T32" fmla="*/ 3303 w 302"/>
                <a:gd name="T33" fmla="*/ 95773 h 333"/>
                <a:gd name="T34" fmla="*/ 3202 w 302"/>
                <a:gd name="T35" fmla="*/ 83095 h 333"/>
                <a:gd name="T36" fmla="*/ 2691 w 302"/>
                <a:gd name="T37" fmla="*/ 75097 h 333"/>
                <a:gd name="T38" fmla="*/ 2404 w 302"/>
                <a:gd name="T39" fmla="*/ 73178 h 333"/>
                <a:gd name="T40" fmla="*/ 1988 w 302"/>
                <a:gd name="T41" fmla="*/ 79618 h 333"/>
                <a:gd name="T42" fmla="*/ 1587 w 302"/>
                <a:gd name="T43" fmla="*/ 73178 h 333"/>
                <a:gd name="T44" fmla="*/ 1168 w 302"/>
                <a:gd name="T45" fmla="*/ 66999 h 333"/>
                <a:gd name="T46" fmla="*/ 578 w 302"/>
                <a:gd name="T47" fmla="*/ 66384 h 333"/>
                <a:gd name="T48" fmla="*/ 4 w 302"/>
                <a:gd name="T49" fmla="*/ 66999 h 333"/>
                <a:gd name="T50" fmla="*/ 4 w 302"/>
                <a:gd name="T51" fmla="*/ 65456 h 333"/>
                <a:gd name="T52" fmla="*/ 294 w 302"/>
                <a:gd name="T53" fmla="*/ 59385 h 333"/>
                <a:gd name="T54" fmla="*/ 578 w 302"/>
                <a:gd name="T55" fmla="*/ 58276 h 333"/>
                <a:gd name="T56" fmla="*/ 807 w 302"/>
                <a:gd name="T57" fmla="*/ 60799 h 333"/>
                <a:gd name="T58" fmla="*/ 1356 w 302"/>
                <a:gd name="T59" fmla="*/ 52777 h 333"/>
                <a:gd name="T60" fmla="*/ 1369 w 302"/>
                <a:gd name="T61" fmla="*/ 43557 h 333"/>
                <a:gd name="T62" fmla="*/ 1824 w 302"/>
                <a:gd name="T63" fmla="*/ 33651 h 333"/>
                <a:gd name="T64" fmla="*/ 1988 w 302"/>
                <a:gd name="T65" fmla="*/ 25099 h 333"/>
                <a:gd name="T66" fmla="*/ 2081 w 302"/>
                <a:gd name="T67" fmla="*/ 15524 h 333"/>
                <a:gd name="T68" fmla="*/ 2105 w 302"/>
                <a:gd name="T69" fmla="*/ 5783 h 333"/>
                <a:gd name="T70" fmla="*/ 2691 w 302"/>
                <a:gd name="T71" fmla="*/ 3686 h 333"/>
                <a:gd name="T72" fmla="*/ 3364 w 302"/>
                <a:gd name="T73" fmla="*/ 7032 h 333"/>
                <a:gd name="T74" fmla="*/ 3655 w 302"/>
                <a:gd name="T75" fmla="*/ 3686 h 333"/>
                <a:gd name="T76" fmla="*/ 4214 w 302"/>
                <a:gd name="T77" fmla="*/ 2396 h 333"/>
                <a:gd name="T78" fmla="*/ 4597 w 302"/>
                <a:gd name="T79" fmla="*/ 2 h 333"/>
                <a:gd name="T80" fmla="*/ 5035 w 302"/>
                <a:gd name="T81" fmla="*/ 1256 h 333"/>
                <a:gd name="T82" fmla="*/ 5406 w 302"/>
                <a:gd name="T83" fmla="*/ 5290 h 333"/>
                <a:gd name="T84" fmla="*/ 5684 w 302"/>
                <a:gd name="T85" fmla="*/ 3686 h 333"/>
                <a:gd name="T86" fmla="*/ 6161 w 302"/>
                <a:gd name="T87" fmla="*/ 11032 h 333"/>
                <a:gd name="T88" fmla="*/ 6307 w 302"/>
                <a:gd name="T89" fmla="*/ 18850 h 333"/>
                <a:gd name="T90" fmla="*/ 5867 w 302"/>
                <a:gd name="T91" fmla="*/ 26887 h 333"/>
                <a:gd name="T92" fmla="*/ 5777 w 302"/>
                <a:gd name="T93" fmla="*/ 40150 h 3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02"/>
                <a:gd name="T142" fmla="*/ 0 h 333"/>
                <a:gd name="T143" fmla="*/ 302 w 302"/>
                <a:gd name="T144" fmla="*/ 333 h 3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02" h="333">
                  <a:moveTo>
                    <a:pt x="276" y="120"/>
                  </a:moveTo>
                  <a:lnTo>
                    <a:pt x="267" y="132"/>
                  </a:lnTo>
                  <a:lnTo>
                    <a:pt x="265" y="141"/>
                  </a:lnTo>
                  <a:lnTo>
                    <a:pt x="265" y="144"/>
                  </a:lnTo>
                  <a:lnTo>
                    <a:pt x="267" y="144"/>
                  </a:lnTo>
                  <a:lnTo>
                    <a:pt x="269" y="160"/>
                  </a:lnTo>
                  <a:lnTo>
                    <a:pt x="272" y="174"/>
                  </a:lnTo>
                  <a:lnTo>
                    <a:pt x="272" y="186"/>
                  </a:lnTo>
                  <a:lnTo>
                    <a:pt x="272" y="198"/>
                  </a:lnTo>
                  <a:lnTo>
                    <a:pt x="279" y="215"/>
                  </a:lnTo>
                  <a:lnTo>
                    <a:pt x="286" y="226"/>
                  </a:lnTo>
                  <a:lnTo>
                    <a:pt x="291" y="241"/>
                  </a:lnTo>
                  <a:lnTo>
                    <a:pt x="276" y="243"/>
                  </a:lnTo>
                  <a:lnTo>
                    <a:pt x="265" y="245"/>
                  </a:lnTo>
                  <a:lnTo>
                    <a:pt x="255" y="260"/>
                  </a:lnTo>
                  <a:lnTo>
                    <a:pt x="258" y="276"/>
                  </a:lnTo>
                  <a:lnTo>
                    <a:pt x="255" y="290"/>
                  </a:lnTo>
                  <a:lnTo>
                    <a:pt x="255" y="304"/>
                  </a:lnTo>
                  <a:lnTo>
                    <a:pt x="269" y="316"/>
                  </a:lnTo>
                  <a:lnTo>
                    <a:pt x="276" y="312"/>
                  </a:lnTo>
                  <a:lnTo>
                    <a:pt x="272" y="333"/>
                  </a:lnTo>
                  <a:lnTo>
                    <a:pt x="267" y="333"/>
                  </a:lnTo>
                  <a:lnTo>
                    <a:pt x="262" y="333"/>
                  </a:lnTo>
                  <a:lnTo>
                    <a:pt x="248" y="316"/>
                  </a:lnTo>
                  <a:lnTo>
                    <a:pt x="239" y="309"/>
                  </a:lnTo>
                  <a:lnTo>
                    <a:pt x="232" y="302"/>
                  </a:lnTo>
                  <a:lnTo>
                    <a:pt x="227" y="309"/>
                  </a:lnTo>
                  <a:lnTo>
                    <a:pt x="205" y="300"/>
                  </a:lnTo>
                  <a:lnTo>
                    <a:pt x="203" y="295"/>
                  </a:lnTo>
                  <a:lnTo>
                    <a:pt x="189" y="297"/>
                  </a:lnTo>
                  <a:lnTo>
                    <a:pt x="184" y="288"/>
                  </a:lnTo>
                  <a:lnTo>
                    <a:pt x="172" y="290"/>
                  </a:lnTo>
                  <a:lnTo>
                    <a:pt x="158" y="293"/>
                  </a:lnTo>
                  <a:lnTo>
                    <a:pt x="158" y="286"/>
                  </a:lnTo>
                  <a:lnTo>
                    <a:pt x="153" y="269"/>
                  </a:lnTo>
                  <a:lnTo>
                    <a:pt x="153" y="248"/>
                  </a:lnTo>
                  <a:lnTo>
                    <a:pt x="151" y="226"/>
                  </a:lnTo>
                  <a:lnTo>
                    <a:pt x="130" y="224"/>
                  </a:lnTo>
                  <a:lnTo>
                    <a:pt x="132" y="219"/>
                  </a:lnTo>
                  <a:lnTo>
                    <a:pt x="116" y="219"/>
                  </a:lnTo>
                  <a:lnTo>
                    <a:pt x="113" y="234"/>
                  </a:lnTo>
                  <a:lnTo>
                    <a:pt x="94" y="238"/>
                  </a:lnTo>
                  <a:lnTo>
                    <a:pt x="82" y="234"/>
                  </a:lnTo>
                  <a:lnTo>
                    <a:pt x="75" y="219"/>
                  </a:lnTo>
                  <a:lnTo>
                    <a:pt x="71" y="200"/>
                  </a:lnTo>
                  <a:lnTo>
                    <a:pt x="56" y="200"/>
                  </a:lnTo>
                  <a:lnTo>
                    <a:pt x="42" y="200"/>
                  </a:lnTo>
                  <a:lnTo>
                    <a:pt x="28" y="198"/>
                  </a:lnTo>
                  <a:lnTo>
                    <a:pt x="16" y="198"/>
                  </a:lnTo>
                  <a:lnTo>
                    <a:pt x="4" y="200"/>
                  </a:lnTo>
                  <a:lnTo>
                    <a:pt x="0" y="198"/>
                  </a:lnTo>
                  <a:lnTo>
                    <a:pt x="4" y="196"/>
                  </a:lnTo>
                  <a:lnTo>
                    <a:pt x="7" y="184"/>
                  </a:lnTo>
                  <a:lnTo>
                    <a:pt x="14" y="177"/>
                  </a:lnTo>
                  <a:lnTo>
                    <a:pt x="23" y="179"/>
                  </a:lnTo>
                  <a:lnTo>
                    <a:pt x="28" y="174"/>
                  </a:lnTo>
                  <a:lnTo>
                    <a:pt x="35" y="174"/>
                  </a:lnTo>
                  <a:lnTo>
                    <a:pt x="38" y="182"/>
                  </a:lnTo>
                  <a:lnTo>
                    <a:pt x="52" y="170"/>
                  </a:lnTo>
                  <a:lnTo>
                    <a:pt x="64" y="158"/>
                  </a:lnTo>
                  <a:lnTo>
                    <a:pt x="64" y="144"/>
                  </a:lnTo>
                  <a:lnTo>
                    <a:pt x="66" y="130"/>
                  </a:lnTo>
                  <a:lnTo>
                    <a:pt x="78" y="115"/>
                  </a:lnTo>
                  <a:lnTo>
                    <a:pt x="87" y="101"/>
                  </a:lnTo>
                  <a:lnTo>
                    <a:pt x="90" y="89"/>
                  </a:lnTo>
                  <a:lnTo>
                    <a:pt x="94" y="75"/>
                  </a:lnTo>
                  <a:lnTo>
                    <a:pt x="94" y="61"/>
                  </a:lnTo>
                  <a:lnTo>
                    <a:pt x="99" y="47"/>
                  </a:lnTo>
                  <a:lnTo>
                    <a:pt x="101" y="33"/>
                  </a:lnTo>
                  <a:lnTo>
                    <a:pt x="101" y="18"/>
                  </a:lnTo>
                  <a:lnTo>
                    <a:pt x="113" y="2"/>
                  </a:lnTo>
                  <a:lnTo>
                    <a:pt x="130" y="11"/>
                  </a:lnTo>
                  <a:lnTo>
                    <a:pt x="146" y="16"/>
                  </a:lnTo>
                  <a:lnTo>
                    <a:pt x="161" y="21"/>
                  </a:lnTo>
                  <a:lnTo>
                    <a:pt x="168" y="9"/>
                  </a:lnTo>
                  <a:lnTo>
                    <a:pt x="175" y="11"/>
                  </a:lnTo>
                  <a:lnTo>
                    <a:pt x="191" y="7"/>
                  </a:lnTo>
                  <a:lnTo>
                    <a:pt x="201" y="7"/>
                  </a:lnTo>
                  <a:lnTo>
                    <a:pt x="208" y="0"/>
                  </a:lnTo>
                  <a:lnTo>
                    <a:pt x="220" y="2"/>
                  </a:lnTo>
                  <a:lnTo>
                    <a:pt x="232" y="2"/>
                  </a:lnTo>
                  <a:lnTo>
                    <a:pt x="241" y="4"/>
                  </a:lnTo>
                  <a:lnTo>
                    <a:pt x="243" y="9"/>
                  </a:lnTo>
                  <a:lnTo>
                    <a:pt x="258" y="16"/>
                  </a:lnTo>
                  <a:lnTo>
                    <a:pt x="267" y="14"/>
                  </a:lnTo>
                  <a:lnTo>
                    <a:pt x="272" y="11"/>
                  </a:lnTo>
                  <a:lnTo>
                    <a:pt x="284" y="21"/>
                  </a:lnTo>
                  <a:lnTo>
                    <a:pt x="295" y="33"/>
                  </a:lnTo>
                  <a:lnTo>
                    <a:pt x="293" y="47"/>
                  </a:lnTo>
                  <a:lnTo>
                    <a:pt x="302" y="56"/>
                  </a:lnTo>
                  <a:lnTo>
                    <a:pt x="291" y="68"/>
                  </a:lnTo>
                  <a:lnTo>
                    <a:pt x="281" y="80"/>
                  </a:lnTo>
                  <a:lnTo>
                    <a:pt x="279" y="99"/>
                  </a:lnTo>
                  <a:lnTo>
                    <a:pt x="276" y="12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73" name="Freeform 4087"/>
            <p:cNvSpPr>
              <a:spLocks/>
            </p:cNvSpPr>
            <p:nvPr/>
          </p:nvSpPr>
          <p:spPr bwMode="auto">
            <a:xfrm>
              <a:off x="2898" y="2830"/>
              <a:ext cx="207" cy="216"/>
            </a:xfrm>
            <a:custGeom>
              <a:avLst/>
              <a:gdLst>
                <a:gd name="T0" fmla="*/ 690 w 185"/>
                <a:gd name="T1" fmla="*/ 24905 h 175"/>
                <a:gd name="T2" fmla="*/ 375 w 185"/>
                <a:gd name="T3" fmla="*/ 24905 h 175"/>
                <a:gd name="T4" fmla="*/ 2 w 185"/>
                <a:gd name="T5" fmla="*/ 24905 h 175"/>
                <a:gd name="T6" fmla="*/ 2 w 185"/>
                <a:gd name="T7" fmla="*/ 29100 h 175"/>
                <a:gd name="T8" fmla="*/ 2 w 185"/>
                <a:gd name="T9" fmla="*/ 33084 h 175"/>
                <a:gd name="T10" fmla="*/ 0 w 185"/>
                <a:gd name="T11" fmla="*/ 37314 h 175"/>
                <a:gd name="T12" fmla="*/ 0 w 185"/>
                <a:gd name="T13" fmla="*/ 41727 h 175"/>
                <a:gd name="T14" fmla="*/ 239 w 185"/>
                <a:gd name="T15" fmla="*/ 46034 h 175"/>
                <a:gd name="T16" fmla="*/ 420 w 185"/>
                <a:gd name="T17" fmla="*/ 49201 h 175"/>
                <a:gd name="T18" fmla="*/ 690 w 185"/>
                <a:gd name="T19" fmla="*/ 48631 h 175"/>
                <a:gd name="T20" fmla="*/ 1033 w 185"/>
                <a:gd name="T21" fmla="*/ 50032 h 175"/>
                <a:gd name="T22" fmla="*/ 1528 w 185"/>
                <a:gd name="T23" fmla="*/ 51503 h 175"/>
                <a:gd name="T24" fmla="*/ 1819 w 185"/>
                <a:gd name="T25" fmla="*/ 47906 h 175"/>
                <a:gd name="T26" fmla="*/ 2145 w 185"/>
                <a:gd name="T27" fmla="*/ 43752 h 175"/>
                <a:gd name="T28" fmla="*/ 2268 w 185"/>
                <a:gd name="T29" fmla="*/ 40835 h 175"/>
                <a:gd name="T30" fmla="*/ 2493 w 185"/>
                <a:gd name="T31" fmla="*/ 39400 h 175"/>
                <a:gd name="T32" fmla="*/ 2773 w 185"/>
                <a:gd name="T33" fmla="*/ 38813 h 175"/>
                <a:gd name="T34" fmla="*/ 2660 w 185"/>
                <a:gd name="T35" fmla="*/ 36240 h 175"/>
                <a:gd name="T36" fmla="*/ 2915 w 185"/>
                <a:gd name="T37" fmla="*/ 34711 h 175"/>
                <a:gd name="T38" fmla="*/ 3121 w 185"/>
                <a:gd name="T39" fmla="*/ 33084 h 175"/>
                <a:gd name="T40" fmla="*/ 3366 w 185"/>
                <a:gd name="T41" fmla="*/ 31500 h 175"/>
                <a:gd name="T42" fmla="*/ 3639 w 185"/>
                <a:gd name="T43" fmla="*/ 30512 h 175"/>
                <a:gd name="T44" fmla="*/ 3485 w 185"/>
                <a:gd name="T45" fmla="*/ 28629 h 175"/>
                <a:gd name="T46" fmla="*/ 3675 w 185"/>
                <a:gd name="T47" fmla="*/ 22784 h 175"/>
                <a:gd name="T48" fmla="*/ 3754 w 185"/>
                <a:gd name="T49" fmla="*/ 21449 h 175"/>
                <a:gd name="T50" fmla="*/ 3754 w 185"/>
                <a:gd name="T51" fmla="*/ 17979 h 175"/>
                <a:gd name="T52" fmla="*/ 3766 w 185"/>
                <a:gd name="T53" fmla="*/ 13245 h 175"/>
                <a:gd name="T54" fmla="*/ 3861 w 185"/>
                <a:gd name="T55" fmla="*/ 11464 h 175"/>
                <a:gd name="T56" fmla="*/ 3639 w 185"/>
                <a:gd name="T57" fmla="*/ 7488 h 175"/>
                <a:gd name="T58" fmla="*/ 3639 w 185"/>
                <a:gd name="T59" fmla="*/ 6067 h 175"/>
                <a:gd name="T60" fmla="*/ 3308 w 185"/>
                <a:gd name="T61" fmla="*/ 3226 h 175"/>
                <a:gd name="T62" fmla="*/ 2956 w 185"/>
                <a:gd name="T63" fmla="*/ 2 h 175"/>
                <a:gd name="T64" fmla="*/ 2915 w 185"/>
                <a:gd name="T65" fmla="*/ 0 h 175"/>
                <a:gd name="T66" fmla="*/ 2605 w 185"/>
                <a:gd name="T67" fmla="*/ 2 h 175"/>
                <a:gd name="T68" fmla="*/ 2377 w 185"/>
                <a:gd name="T69" fmla="*/ 1126 h 175"/>
                <a:gd name="T70" fmla="*/ 2145 w 185"/>
                <a:gd name="T71" fmla="*/ 5402 h 175"/>
                <a:gd name="T72" fmla="*/ 2224 w 185"/>
                <a:gd name="T73" fmla="*/ 10158 h 175"/>
                <a:gd name="T74" fmla="*/ 2145 w 185"/>
                <a:gd name="T75" fmla="*/ 14150 h 175"/>
                <a:gd name="T76" fmla="*/ 2145 w 185"/>
                <a:gd name="T77" fmla="*/ 18459 h 175"/>
                <a:gd name="T78" fmla="*/ 2476 w 185"/>
                <a:gd name="T79" fmla="*/ 22191 h 175"/>
                <a:gd name="T80" fmla="*/ 2605 w 185"/>
                <a:gd name="T81" fmla="*/ 21147 h 175"/>
                <a:gd name="T82" fmla="*/ 2493 w 185"/>
                <a:gd name="T83" fmla="*/ 27221 h 175"/>
                <a:gd name="T84" fmla="*/ 2400 w 185"/>
                <a:gd name="T85" fmla="*/ 27221 h 175"/>
                <a:gd name="T86" fmla="*/ 2321 w 185"/>
                <a:gd name="T87" fmla="*/ 27221 h 175"/>
                <a:gd name="T88" fmla="*/ 2027 w 185"/>
                <a:gd name="T89" fmla="*/ 22191 h 175"/>
                <a:gd name="T90" fmla="*/ 1819 w 185"/>
                <a:gd name="T91" fmla="*/ 20028 h 175"/>
                <a:gd name="T92" fmla="*/ 1696 w 185"/>
                <a:gd name="T93" fmla="*/ 17979 h 175"/>
                <a:gd name="T94" fmla="*/ 1582 w 185"/>
                <a:gd name="T95" fmla="*/ 20028 h 175"/>
                <a:gd name="T96" fmla="*/ 1108 w 185"/>
                <a:gd name="T97" fmla="*/ 17378 h 175"/>
                <a:gd name="T98" fmla="*/ 1091 w 185"/>
                <a:gd name="T99" fmla="*/ 16069 h 175"/>
                <a:gd name="T100" fmla="*/ 791 w 185"/>
                <a:gd name="T101" fmla="*/ 16348 h 175"/>
                <a:gd name="T102" fmla="*/ 690 w 185"/>
                <a:gd name="T103" fmla="*/ 13915 h 175"/>
                <a:gd name="T104" fmla="*/ 690 w 185"/>
                <a:gd name="T105" fmla="*/ 19273 h 175"/>
                <a:gd name="T106" fmla="*/ 690 w 185"/>
                <a:gd name="T107" fmla="*/ 24905 h 1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5"/>
                <a:gd name="T163" fmla="*/ 0 h 175"/>
                <a:gd name="T164" fmla="*/ 185 w 185"/>
                <a:gd name="T165" fmla="*/ 175 h 17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5" h="175">
                  <a:moveTo>
                    <a:pt x="33" y="85"/>
                  </a:moveTo>
                  <a:lnTo>
                    <a:pt x="19" y="85"/>
                  </a:lnTo>
                  <a:lnTo>
                    <a:pt x="2" y="85"/>
                  </a:lnTo>
                  <a:lnTo>
                    <a:pt x="2" y="99"/>
                  </a:lnTo>
                  <a:lnTo>
                    <a:pt x="2" y="113"/>
                  </a:lnTo>
                  <a:lnTo>
                    <a:pt x="0" y="127"/>
                  </a:lnTo>
                  <a:lnTo>
                    <a:pt x="0" y="142"/>
                  </a:lnTo>
                  <a:lnTo>
                    <a:pt x="12" y="156"/>
                  </a:lnTo>
                  <a:lnTo>
                    <a:pt x="21" y="168"/>
                  </a:lnTo>
                  <a:lnTo>
                    <a:pt x="33" y="165"/>
                  </a:lnTo>
                  <a:lnTo>
                    <a:pt x="50" y="170"/>
                  </a:lnTo>
                  <a:lnTo>
                    <a:pt x="73" y="175"/>
                  </a:lnTo>
                  <a:lnTo>
                    <a:pt x="88" y="163"/>
                  </a:lnTo>
                  <a:lnTo>
                    <a:pt x="104" y="149"/>
                  </a:lnTo>
                  <a:lnTo>
                    <a:pt x="109" y="139"/>
                  </a:lnTo>
                  <a:lnTo>
                    <a:pt x="121" y="134"/>
                  </a:lnTo>
                  <a:lnTo>
                    <a:pt x="133" y="132"/>
                  </a:lnTo>
                  <a:lnTo>
                    <a:pt x="128" y="123"/>
                  </a:lnTo>
                  <a:lnTo>
                    <a:pt x="140" y="118"/>
                  </a:lnTo>
                  <a:lnTo>
                    <a:pt x="151" y="113"/>
                  </a:lnTo>
                  <a:lnTo>
                    <a:pt x="163" y="108"/>
                  </a:lnTo>
                  <a:lnTo>
                    <a:pt x="175" y="104"/>
                  </a:lnTo>
                  <a:lnTo>
                    <a:pt x="168" y="97"/>
                  </a:lnTo>
                  <a:lnTo>
                    <a:pt x="177" y="78"/>
                  </a:lnTo>
                  <a:lnTo>
                    <a:pt x="180" y="73"/>
                  </a:lnTo>
                  <a:lnTo>
                    <a:pt x="180" y="61"/>
                  </a:lnTo>
                  <a:lnTo>
                    <a:pt x="182" y="45"/>
                  </a:lnTo>
                  <a:lnTo>
                    <a:pt x="185" y="40"/>
                  </a:lnTo>
                  <a:lnTo>
                    <a:pt x="175" y="26"/>
                  </a:lnTo>
                  <a:lnTo>
                    <a:pt x="175" y="21"/>
                  </a:lnTo>
                  <a:lnTo>
                    <a:pt x="159" y="11"/>
                  </a:lnTo>
                  <a:lnTo>
                    <a:pt x="142" y="2"/>
                  </a:lnTo>
                  <a:lnTo>
                    <a:pt x="140" y="0"/>
                  </a:lnTo>
                  <a:lnTo>
                    <a:pt x="125" y="2"/>
                  </a:lnTo>
                  <a:lnTo>
                    <a:pt x="114" y="4"/>
                  </a:lnTo>
                  <a:lnTo>
                    <a:pt x="104" y="19"/>
                  </a:lnTo>
                  <a:lnTo>
                    <a:pt x="107" y="35"/>
                  </a:lnTo>
                  <a:lnTo>
                    <a:pt x="104" y="49"/>
                  </a:lnTo>
                  <a:lnTo>
                    <a:pt x="104" y="63"/>
                  </a:lnTo>
                  <a:lnTo>
                    <a:pt x="118" y="75"/>
                  </a:lnTo>
                  <a:lnTo>
                    <a:pt x="125" y="71"/>
                  </a:lnTo>
                  <a:lnTo>
                    <a:pt x="121" y="92"/>
                  </a:lnTo>
                  <a:lnTo>
                    <a:pt x="116" y="92"/>
                  </a:lnTo>
                  <a:lnTo>
                    <a:pt x="111" y="92"/>
                  </a:lnTo>
                  <a:lnTo>
                    <a:pt x="97" y="75"/>
                  </a:lnTo>
                  <a:lnTo>
                    <a:pt x="88" y="68"/>
                  </a:lnTo>
                  <a:lnTo>
                    <a:pt x="81" y="61"/>
                  </a:lnTo>
                  <a:lnTo>
                    <a:pt x="76" y="68"/>
                  </a:lnTo>
                  <a:lnTo>
                    <a:pt x="54" y="59"/>
                  </a:lnTo>
                  <a:lnTo>
                    <a:pt x="52" y="54"/>
                  </a:lnTo>
                  <a:lnTo>
                    <a:pt x="38" y="56"/>
                  </a:lnTo>
                  <a:lnTo>
                    <a:pt x="33" y="47"/>
                  </a:lnTo>
                  <a:lnTo>
                    <a:pt x="33" y="66"/>
                  </a:lnTo>
                  <a:lnTo>
                    <a:pt x="33" y="8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74" name="Freeform 4088"/>
            <p:cNvSpPr>
              <a:spLocks/>
            </p:cNvSpPr>
            <p:nvPr/>
          </p:nvSpPr>
          <p:spPr bwMode="auto">
            <a:xfrm>
              <a:off x="2955" y="2993"/>
              <a:ext cx="134" cy="150"/>
            </a:xfrm>
            <a:custGeom>
              <a:avLst/>
              <a:gdLst>
                <a:gd name="T0" fmla="*/ 1183 w 120"/>
                <a:gd name="T1" fmla="*/ 38519 h 121"/>
                <a:gd name="T2" fmla="*/ 1062 w 120"/>
                <a:gd name="T3" fmla="*/ 37659 h 121"/>
                <a:gd name="T4" fmla="*/ 835 w 120"/>
                <a:gd name="T5" fmla="*/ 34902 h 121"/>
                <a:gd name="T6" fmla="*/ 688 w 120"/>
                <a:gd name="T7" fmla="*/ 30378 h 121"/>
                <a:gd name="T8" fmla="*/ 642 w 120"/>
                <a:gd name="T9" fmla="*/ 27957 h 121"/>
                <a:gd name="T10" fmla="*/ 616 w 120"/>
                <a:gd name="T11" fmla="*/ 27526 h 121"/>
                <a:gd name="T12" fmla="*/ 367 w 120"/>
                <a:gd name="T13" fmla="*/ 23988 h 121"/>
                <a:gd name="T14" fmla="*/ 169 w 120"/>
                <a:gd name="T15" fmla="*/ 18853 h 121"/>
                <a:gd name="T16" fmla="*/ 0 w 120"/>
                <a:gd name="T17" fmla="*/ 12415 h 121"/>
                <a:gd name="T18" fmla="*/ 458 w 120"/>
                <a:gd name="T19" fmla="*/ 14160 h 121"/>
                <a:gd name="T20" fmla="*/ 748 w 120"/>
                <a:gd name="T21" fmla="*/ 10015 h 121"/>
                <a:gd name="T22" fmla="*/ 1062 w 120"/>
                <a:gd name="T23" fmla="*/ 5647 h 121"/>
                <a:gd name="T24" fmla="*/ 1183 w 120"/>
                <a:gd name="T25" fmla="*/ 2391 h 121"/>
                <a:gd name="T26" fmla="*/ 1389 w 120"/>
                <a:gd name="T27" fmla="*/ 2 h 121"/>
                <a:gd name="T28" fmla="*/ 1647 w 120"/>
                <a:gd name="T29" fmla="*/ 0 h 121"/>
                <a:gd name="T30" fmla="*/ 1647 w 120"/>
                <a:gd name="T31" fmla="*/ 2391 h 121"/>
                <a:gd name="T32" fmla="*/ 1764 w 120"/>
                <a:gd name="T33" fmla="*/ 2391 h 121"/>
                <a:gd name="T34" fmla="*/ 2054 w 120"/>
                <a:gd name="T35" fmla="*/ 4555 h 121"/>
                <a:gd name="T36" fmla="*/ 2383 w 120"/>
                <a:gd name="T37" fmla="*/ 6440 h 121"/>
                <a:gd name="T38" fmla="*/ 2383 w 120"/>
                <a:gd name="T39" fmla="*/ 14160 h 121"/>
                <a:gd name="T40" fmla="*/ 2317 w 120"/>
                <a:gd name="T41" fmla="*/ 18853 h 121"/>
                <a:gd name="T42" fmla="*/ 2317 w 120"/>
                <a:gd name="T43" fmla="*/ 23988 h 121"/>
                <a:gd name="T44" fmla="*/ 2200 w 120"/>
                <a:gd name="T45" fmla="*/ 28972 h 121"/>
                <a:gd name="T46" fmla="*/ 2171 w 120"/>
                <a:gd name="T47" fmla="*/ 33441 h 121"/>
                <a:gd name="T48" fmla="*/ 1944 w 120"/>
                <a:gd name="T49" fmla="*/ 36842 h 121"/>
                <a:gd name="T50" fmla="*/ 1764 w 120"/>
                <a:gd name="T51" fmla="*/ 40080 h 121"/>
                <a:gd name="T52" fmla="*/ 1478 w 120"/>
                <a:gd name="T53" fmla="*/ 39043 h 121"/>
                <a:gd name="T54" fmla="*/ 1195 w 120"/>
                <a:gd name="T55" fmla="*/ 39043 h 121"/>
                <a:gd name="T56" fmla="*/ 1183 w 120"/>
                <a:gd name="T57" fmla="*/ 38519 h 1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0"/>
                <a:gd name="T88" fmla="*/ 0 h 121"/>
                <a:gd name="T89" fmla="*/ 120 w 120"/>
                <a:gd name="T90" fmla="*/ 121 h 1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0" h="121">
                  <a:moveTo>
                    <a:pt x="59" y="116"/>
                  </a:moveTo>
                  <a:lnTo>
                    <a:pt x="54" y="114"/>
                  </a:lnTo>
                  <a:lnTo>
                    <a:pt x="42" y="106"/>
                  </a:lnTo>
                  <a:lnTo>
                    <a:pt x="35" y="92"/>
                  </a:lnTo>
                  <a:lnTo>
                    <a:pt x="33" y="85"/>
                  </a:lnTo>
                  <a:lnTo>
                    <a:pt x="31" y="83"/>
                  </a:lnTo>
                  <a:lnTo>
                    <a:pt x="19" y="73"/>
                  </a:lnTo>
                  <a:lnTo>
                    <a:pt x="9" y="57"/>
                  </a:lnTo>
                  <a:lnTo>
                    <a:pt x="0" y="38"/>
                  </a:lnTo>
                  <a:lnTo>
                    <a:pt x="23" y="43"/>
                  </a:lnTo>
                  <a:lnTo>
                    <a:pt x="38" y="31"/>
                  </a:lnTo>
                  <a:lnTo>
                    <a:pt x="54" y="17"/>
                  </a:lnTo>
                  <a:lnTo>
                    <a:pt x="59" y="7"/>
                  </a:lnTo>
                  <a:lnTo>
                    <a:pt x="71" y="2"/>
                  </a:lnTo>
                  <a:lnTo>
                    <a:pt x="83" y="0"/>
                  </a:lnTo>
                  <a:lnTo>
                    <a:pt x="83" y="7"/>
                  </a:lnTo>
                  <a:lnTo>
                    <a:pt x="90" y="7"/>
                  </a:lnTo>
                  <a:lnTo>
                    <a:pt x="104" y="14"/>
                  </a:lnTo>
                  <a:lnTo>
                    <a:pt x="120" y="19"/>
                  </a:lnTo>
                  <a:lnTo>
                    <a:pt x="120" y="43"/>
                  </a:lnTo>
                  <a:lnTo>
                    <a:pt x="118" y="57"/>
                  </a:lnTo>
                  <a:lnTo>
                    <a:pt x="118" y="73"/>
                  </a:lnTo>
                  <a:lnTo>
                    <a:pt x="113" y="88"/>
                  </a:lnTo>
                  <a:lnTo>
                    <a:pt x="111" y="102"/>
                  </a:lnTo>
                  <a:lnTo>
                    <a:pt x="99" y="111"/>
                  </a:lnTo>
                  <a:lnTo>
                    <a:pt x="90" y="121"/>
                  </a:lnTo>
                  <a:lnTo>
                    <a:pt x="75" y="118"/>
                  </a:lnTo>
                  <a:lnTo>
                    <a:pt x="61" y="118"/>
                  </a:lnTo>
                  <a:lnTo>
                    <a:pt x="59" y="116"/>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75" name="Freeform 4089"/>
            <p:cNvSpPr>
              <a:spLocks/>
            </p:cNvSpPr>
            <p:nvPr/>
          </p:nvSpPr>
          <p:spPr bwMode="auto">
            <a:xfrm>
              <a:off x="1540" y="3315"/>
              <a:ext cx="84" cy="105"/>
            </a:xfrm>
            <a:custGeom>
              <a:avLst/>
              <a:gdLst>
                <a:gd name="T0" fmla="*/ 1115 w 76"/>
                <a:gd name="T1" fmla="*/ 12775 h 85"/>
                <a:gd name="T2" fmla="*/ 881 w 76"/>
                <a:gd name="T3" fmla="*/ 9331 h 85"/>
                <a:gd name="T4" fmla="*/ 652 w 76"/>
                <a:gd name="T5" fmla="*/ 5486 h 85"/>
                <a:gd name="T6" fmla="*/ 464 w 76"/>
                <a:gd name="T7" fmla="*/ 4174 h 85"/>
                <a:gd name="T8" fmla="*/ 437 w 76"/>
                <a:gd name="T9" fmla="*/ 4174 h 85"/>
                <a:gd name="T10" fmla="*/ 139 w 76"/>
                <a:gd name="T11" fmla="*/ 0 h 85"/>
                <a:gd name="T12" fmla="*/ 0 w 76"/>
                <a:gd name="T13" fmla="*/ 0 h 85"/>
                <a:gd name="T14" fmla="*/ 0 w 76"/>
                <a:gd name="T15" fmla="*/ 2 h 85"/>
                <a:gd name="T16" fmla="*/ 0 w 76"/>
                <a:gd name="T17" fmla="*/ 6369 h 85"/>
                <a:gd name="T18" fmla="*/ 0 w 76"/>
                <a:gd name="T19" fmla="*/ 12006 h 85"/>
                <a:gd name="T20" fmla="*/ 0 w 76"/>
                <a:gd name="T21" fmla="*/ 12775 h 85"/>
                <a:gd name="T22" fmla="*/ 0 w 76"/>
                <a:gd name="T23" fmla="*/ 16954 h 85"/>
                <a:gd name="T24" fmla="*/ 103 w 76"/>
                <a:gd name="T25" fmla="*/ 21472 h 85"/>
                <a:gd name="T26" fmla="*/ 395 w 76"/>
                <a:gd name="T27" fmla="*/ 24081 h 85"/>
                <a:gd name="T28" fmla="*/ 767 w 76"/>
                <a:gd name="T29" fmla="*/ 25710 h 85"/>
                <a:gd name="T30" fmla="*/ 938 w 76"/>
                <a:gd name="T31" fmla="*/ 23485 h 85"/>
                <a:gd name="T32" fmla="*/ 1144 w 76"/>
                <a:gd name="T33" fmla="*/ 19142 h 85"/>
                <a:gd name="T34" fmla="*/ 1037 w 76"/>
                <a:gd name="T35" fmla="*/ 15095 h 85"/>
                <a:gd name="T36" fmla="*/ 1115 w 76"/>
                <a:gd name="T37" fmla="*/ 12775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
                <a:gd name="T58" fmla="*/ 0 h 85"/>
                <a:gd name="T59" fmla="*/ 76 w 76"/>
                <a:gd name="T60" fmla="*/ 85 h 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 h="85">
                  <a:moveTo>
                    <a:pt x="74" y="43"/>
                  </a:moveTo>
                  <a:lnTo>
                    <a:pt x="59" y="31"/>
                  </a:lnTo>
                  <a:lnTo>
                    <a:pt x="43" y="19"/>
                  </a:lnTo>
                  <a:lnTo>
                    <a:pt x="31" y="14"/>
                  </a:lnTo>
                  <a:lnTo>
                    <a:pt x="29" y="14"/>
                  </a:lnTo>
                  <a:lnTo>
                    <a:pt x="10" y="0"/>
                  </a:lnTo>
                  <a:lnTo>
                    <a:pt x="0" y="0"/>
                  </a:lnTo>
                  <a:lnTo>
                    <a:pt x="0" y="2"/>
                  </a:lnTo>
                  <a:lnTo>
                    <a:pt x="0" y="21"/>
                  </a:lnTo>
                  <a:lnTo>
                    <a:pt x="0" y="40"/>
                  </a:lnTo>
                  <a:lnTo>
                    <a:pt x="0" y="43"/>
                  </a:lnTo>
                  <a:lnTo>
                    <a:pt x="0" y="57"/>
                  </a:lnTo>
                  <a:lnTo>
                    <a:pt x="7" y="71"/>
                  </a:lnTo>
                  <a:lnTo>
                    <a:pt x="26" y="80"/>
                  </a:lnTo>
                  <a:lnTo>
                    <a:pt x="52" y="85"/>
                  </a:lnTo>
                  <a:lnTo>
                    <a:pt x="64" y="78"/>
                  </a:lnTo>
                  <a:lnTo>
                    <a:pt x="76" y="64"/>
                  </a:lnTo>
                  <a:lnTo>
                    <a:pt x="71" y="50"/>
                  </a:lnTo>
                  <a:lnTo>
                    <a:pt x="74" y="4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76" name="Freeform 4090"/>
            <p:cNvSpPr>
              <a:spLocks/>
            </p:cNvSpPr>
            <p:nvPr/>
          </p:nvSpPr>
          <p:spPr bwMode="auto">
            <a:xfrm>
              <a:off x="1329" y="3128"/>
              <a:ext cx="269" cy="670"/>
            </a:xfrm>
            <a:custGeom>
              <a:avLst/>
              <a:gdLst>
                <a:gd name="T0" fmla="*/ 2653 w 241"/>
                <a:gd name="T1" fmla="*/ 110279 h 541"/>
                <a:gd name="T2" fmla="*/ 2524 w 241"/>
                <a:gd name="T3" fmla="*/ 117210 h 541"/>
                <a:gd name="T4" fmla="*/ 2734 w 241"/>
                <a:gd name="T5" fmla="*/ 117794 h 541"/>
                <a:gd name="T6" fmla="*/ 2876 w 241"/>
                <a:gd name="T7" fmla="*/ 121092 h 541"/>
                <a:gd name="T8" fmla="*/ 2556 w 241"/>
                <a:gd name="T9" fmla="*/ 119987 h 541"/>
                <a:gd name="T10" fmla="*/ 2556 w 241"/>
                <a:gd name="T11" fmla="*/ 126089 h 541"/>
                <a:gd name="T12" fmla="*/ 2556 w 241"/>
                <a:gd name="T13" fmla="*/ 132937 h 541"/>
                <a:gd name="T14" fmla="*/ 2248 w 241"/>
                <a:gd name="T15" fmla="*/ 141668 h 541"/>
                <a:gd name="T16" fmla="*/ 2853 w 241"/>
                <a:gd name="T17" fmla="*/ 146927 h 541"/>
                <a:gd name="T18" fmla="*/ 2853 w 241"/>
                <a:gd name="T19" fmla="*/ 149966 h 541"/>
                <a:gd name="T20" fmla="*/ 2556 w 241"/>
                <a:gd name="T21" fmla="*/ 157424 h 541"/>
                <a:gd name="T22" fmla="*/ 2403 w 241"/>
                <a:gd name="T23" fmla="*/ 160502 h 541"/>
                <a:gd name="T24" fmla="*/ 2432 w 241"/>
                <a:gd name="T25" fmla="*/ 163018 h 541"/>
                <a:gd name="T26" fmla="*/ 2377 w 241"/>
                <a:gd name="T27" fmla="*/ 166855 h 541"/>
                <a:gd name="T28" fmla="*/ 2403 w 241"/>
                <a:gd name="T29" fmla="*/ 170039 h 541"/>
                <a:gd name="T30" fmla="*/ 2734 w 241"/>
                <a:gd name="T31" fmla="*/ 174267 h 541"/>
                <a:gd name="T32" fmla="*/ 1749 w 241"/>
                <a:gd name="T33" fmla="*/ 171317 h 541"/>
                <a:gd name="T34" fmla="*/ 1404 w 241"/>
                <a:gd name="T35" fmla="*/ 164893 h 541"/>
                <a:gd name="T36" fmla="*/ 1010 w 241"/>
                <a:gd name="T37" fmla="*/ 157424 h 541"/>
                <a:gd name="T38" fmla="*/ 1162 w 241"/>
                <a:gd name="T39" fmla="*/ 146147 h 541"/>
                <a:gd name="T40" fmla="*/ 1058 w 241"/>
                <a:gd name="T41" fmla="*/ 136160 h 541"/>
                <a:gd name="T42" fmla="*/ 883 w 241"/>
                <a:gd name="T43" fmla="*/ 132125 h 541"/>
                <a:gd name="T44" fmla="*/ 849 w 241"/>
                <a:gd name="T45" fmla="*/ 128394 h 541"/>
                <a:gd name="T46" fmla="*/ 549 w 241"/>
                <a:gd name="T47" fmla="*/ 119245 h 541"/>
                <a:gd name="T48" fmla="*/ 409 w 241"/>
                <a:gd name="T49" fmla="*/ 107149 h 541"/>
                <a:gd name="T50" fmla="*/ 459 w 241"/>
                <a:gd name="T51" fmla="*/ 98277 h 541"/>
                <a:gd name="T52" fmla="*/ 328 w 241"/>
                <a:gd name="T53" fmla="*/ 90019 h 541"/>
                <a:gd name="T54" fmla="*/ 366 w 241"/>
                <a:gd name="T55" fmla="*/ 81547 h 541"/>
                <a:gd name="T56" fmla="*/ 366 w 241"/>
                <a:gd name="T57" fmla="*/ 69861 h 541"/>
                <a:gd name="T58" fmla="*/ 135 w 241"/>
                <a:gd name="T59" fmla="*/ 61707 h 541"/>
                <a:gd name="T60" fmla="*/ 0 w 241"/>
                <a:gd name="T61" fmla="*/ 53168 h 541"/>
                <a:gd name="T62" fmla="*/ 2 w 241"/>
                <a:gd name="T63" fmla="*/ 45702 h 541"/>
                <a:gd name="T64" fmla="*/ 135 w 241"/>
                <a:gd name="T65" fmla="*/ 36246 h 541"/>
                <a:gd name="T66" fmla="*/ 366 w 241"/>
                <a:gd name="T67" fmla="*/ 29698 h 541"/>
                <a:gd name="T68" fmla="*/ 236 w 241"/>
                <a:gd name="T69" fmla="*/ 18474 h 541"/>
                <a:gd name="T70" fmla="*/ 549 w 241"/>
                <a:gd name="T71" fmla="*/ 12993 h 541"/>
                <a:gd name="T72" fmla="*/ 549 w 241"/>
                <a:gd name="T73" fmla="*/ 6840 h 541"/>
                <a:gd name="T74" fmla="*/ 849 w 241"/>
                <a:gd name="T75" fmla="*/ 1531 h 541"/>
                <a:gd name="T76" fmla="*/ 1327 w 241"/>
                <a:gd name="T77" fmla="*/ 5153 h 541"/>
                <a:gd name="T78" fmla="*/ 1800 w 241"/>
                <a:gd name="T79" fmla="*/ 1531 h 541"/>
                <a:gd name="T80" fmla="*/ 2159 w 241"/>
                <a:gd name="T81" fmla="*/ 7328 h 541"/>
                <a:gd name="T82" fmla="*/ 2715 w 241"/>
                <a:gd name="T83" fmla="*/ 14340 h 541"/>
                <a:gd name="T84" fmla="*/ 3210 w 241"/>
                <a:gd name="T85" fmla="*/ 18775 h 541"/>
                <a:gd name="T86" fmla="*/ 3355 w 241"/>
                <a:gd name="T87" fmla="*/ 26933 h 541"/>
                <a:gd name="T88" fmla="*/ 3635 w 241"/>
                <a:gd name="T89" fmla="*/ 32584 h 541"/>
                <a:gd name="T90" fmla="*/ 4180 w 241"/>
                <a:gd name="T91" fmla="*/ 31957 h 541"/>
                <a:gd name="T92" fmla="*/ 4372 w 241"/>
                <a:gd name="T93" fmla="*/ 21787 h 541"/>
                <a:gd name="T94" fmla="*/ 4673 w 241"/>
                <a:gd name="T95" fmla="*/ 29698 h 541"/>
                <a:gd name="T96" fmla="*/ 4313 w 241"/>
                <a:gd name="T97" fmla="*/ 35090 h 541"/>
                <a:gd name="T98" fmla="*/ 3999 w 241"/>
                <a:gd name="T99" fmla="*/ 41777 h 541"/>
                <a:gd name="T100" fmla="*/ 3689 w 241"/>
                <a:gd name="T101" fmla="*/ 48628 h 541"/>
                <a:gd name="T102" fmla="*/ 3689 w 241"/>
                <a:gd name="T103" fmla="*/ 55497 h 541"/>
                <a:gd name="T104" fmla="*/ 3689 w 241"/>
                <a:gd name="T105" fmla="*/ 65338 h 541"/>
                <a:gd name="T106" fmla="*/ 3775 w 241"/>
                <a:gd name="T107" fmla="*/ 74100 h 541"/>
                <a:gd name="T108" fmla="*/ 4180 w 241"/>
                <a:gd name="T109" fmla="*/ 82570 h 541"/>
                <a:gd name="T110" fmla="*/ 4294 w 241"/>
                <a:gd name="T111" fmla="*/ 90449 h 541"/>
                <a:gd name="T112" fmla="*/ 3894 w 241"/>
                <a:gd name="T113" fmla="*/ 96806 h 541"/>
                <a:gd name="T114" fmla="*/ 3395 w 241"/>
                <a:gd name="T115" fmla="*/ 98277 h 541"/>
                <a:gd name="T116" fmla="*/ 2961 w 241"/>
                <a:gd name="T117" fmla="*/ 98744 h 541"/>
                <a:gd name="T118" fmla="*/ 3052 w 241"/>
                <a:gd name="T119" fmla="*/ 107989 h 5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1"/>
                <a:gd name="T181" fmla="*/ 0 h 541"/>
                <a:gd name="T182" fmla="*/ 241 w 241"/>
                <a:gd name="T183" fmla="*/ 541 h 5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1" h="541">
                  <a:moveTo>
                    <a:pt x="156" y="343"/>
                  </a:moveTo>
                  <a:lnTo>
                    <a:pt x="135" y="343"/>
                  </a:lnTo>
                  <a:lnTo>
                    <a:pt x="118" y="340"/>
                  </a:lnTo>
                  <a:lnTo>
                    <a:pt x="130" y="364"/>
                  </a:lnTo>
                  <a:lnTo>
                    <a:pt x="135" y="366"/>
                  </a:lnTo>
                  <a:lnTo>
                    <a:pt x="142" y="366"/>
                  </a:lnTo>
                  <a:lnTo>
                    <a:pt x="147" y="364"/>
                  </a:lnTo>
                  <a:lnTo>
                    <a:pt x="149" y="376"/>
                  </a:lnTo>
                  <a:lnTo>
                    <a:pt x="142" y="373"/>
                  </a:lnTo>
                  <a:lnTo>
                    <a:pt x="132" y="373"/>
                  </a:lnTo>
                  <a:lnTo>
                    <a:pt x="142" y="378"/>
                  </a:lnTo>
                  <a:lnTo>
                    <a:pt x="132" y="392"/>
                  </a:lnTo>
                  <a:lnTo>
                    <a:pt x="135" y="406"/>
                  </a:lnTo>
                  <a:lnTo>
                    <a:pt x="132" y="413"/>
                  </a:lnTo>
                  <a:lnTo>
                    <a:pt x="116" y="423"/>
                  </a:lnTo>
                  <a:lnTo>
                    <a:pt x="116" y="440"/>
                  </a:lnTo>
                  <a:lnTo>
                    <a:pt x="137" y="449"/>
                  </a:lnTo>
                  <a:lnTo>
                    <a:pt x="147" y="456"/>
                  </a:lnTo>
                  <a:lnTo>
                    <a:pt x="142" y="463"/>
                  </a:lnTo>
                  <a:lnTo>
                    <a:pt x="147" y="466"/>
                  </a:lnTo>
                  <a:lnTo>
                    <a:pt x="140" y="477"/>
                  </a:lnTo>
                  <a:lnTo>
                    <a:pt x="132" y="489"/>
                  </a:lnTo>
                  <a:lnTo>
                    <a:pt x="130" y="501"/>
                  </a:lnTo>
                  <a:lnTo>
                    <a:pt x="123" y="499"/>
                  </a:lnTo>
                  <a:lnTo>
                    <a:pt x="118" y="501"/>
                  </a:lnTo>
                  <a:lnTo>
                    <a:pt x="125" y="506"/>
                  </a:lnTo>
                  <a:lnTo>
                    <a:pt x="121" y="513"/>
                  </a:lnTo>
                  <a:lnTo>
                    <a:pt x="121" y="518"/>
                  </a:lnTo>
                  <a:lnTo>
                    <a:pt x="128" y="529"/>
                  </a:lnTo>
                  <a:lnTo>
                    <a:pt x="123" y="529"/>
                  </a:lnTo>
                  <a:lnTo>
                    <a:pt x="135" y="532"/>
                  </a:lnTo>
                  <a:lnTo>
                    <a:pt x="142" y="541"/>
                  </a:lnTo>
                  <a:lnTo>
                    <a:pt x="118" y="536"/>
                  </a:lnTo>
                  <a:lnTo>
                    <a:pt x="90" y="532"/>
                  </a:lnTo>
                  <a:lnTo>
                    <a:pt x="83" y="525"/>
                  </a:lnTo>
                  <a:lnTo>
                    <a:pt x="73" y="513"/>
                  </a:lnTo>
                  <a:lnTo>
                    <a:pt x="66" y="513"/>
                  </a:lnTo>
                  <a:lnTo>
                    <a:pt x="52" y="489"/>
                  </a:lnTo>
                  <a:lnTo>
                    <a:pt x="61" y="477"/>
                  </a:lnTo>
                  <a:lnTo>
                    <a:pt x="59" y="454"/>
                  </a:lnTo>
                  <a:lnTo>
                    <a:pt x="54" y="435"/>
                  </a:lnTo>
                  <a:lnTo>
                    <a:pt x="54" y="423"/>
                  </a:lnTo>
                  <a:lnTo>
                    <a:pt x="52" y="413"/>
                  </a:lnTo>
                  <a:lnTo>
                    <a:pt x="45" y="411"/>
                  </a:lnTo>
                  <a:lnTo>
                    <a:pt x="54" y="406"/>
                  </a:lnTo>
                  <a:lnTo>
                    <a:pt x="43" y="399"/>
                  </a:lnTo>
                  <a:lnTo>
                    <a:pt x="35" y="380"/>
                  </a:lnTo>
                  <a:lnTo>
                    <a:pt x="28" y="371"/>
                  </a:lnTo>
                  <a:lnTo>
                    <a:pt x="28" y="357"/>
                  </a:lnTo>
                  <a:lnTo>
                    <a:pt x="21" y="333"/>
                  </a:lnTo>
                  <a:lnTo>
                    <a:pt x="19" y="314"/>
                  </a:lnTo>
                  <a:lnTo>
                    <a:pt x="24" y="305"/>
                  </a:lnTo>
                  <a:lnTo>
                    <a:pt x="21" y="293"/>
                  </a:lnTo>
                  <a:lnTo>
                    <a:pt x="17" y="279"/>
                  </a:lnTo>
                  <a:lnTo>
                    <a:pt x="12" y="265"/>
                  </a:lnTo>
                  <a:lnTo>
                    <a:pt x="19" y="253"/>
                  </a:lnTo>
                  <a:lnTo>
                    <a:pt x="17" y="241"/>
                  </a:lnTo>
                  <a:lnTo>
                    <a:pt x="19" y="217"/>
                  </a:lnTo>
                  <a:lnTo>
                    <a:pt x="17" y="205"/>
                  </a:lnTo>
                  <a:lnTo>
                    <a:pt x="7" y="191"/>
                  </a:lnTo>
                  <a:lnTo>
                    <a:pt x="0" y="177"/>
                  </a:lnTo>
                  <a:lnTo>
                    <a:pt x="0" y="165"/>
                  </a:lnTo>
                  <a:lnTo>
                    <a:pt x="5" y="153"/>
                  </a:lnTo>
                  <a:lnTo>
                    <a:pt x="2" y="142"/>
                  </a:lnTo>
                  <a:lnTo>
                    <a:pt x="2" y="130"/>
                  </a:lnTo>
                  <a:lnTo>
                    <a:pt x="7" y="113"/>
                  </a:lnTo>
                  <a:lnTo>
                    <a:pt x="17" y="97"/>
                  </a:lnTo>
                  <a:lnTo>
                    <a:pt x="19" y="92"/>
                  </a:lnTo>
                  <a:lnTo>
                    <a:pt x="14" y="83"/>
                  </a:lnTo>
                  <a:lnTo>
                    <a:pt x="12" y="57"/>
                  </a:lnTo>
                  <a:lnTo>
                    <a:pt x="14" y="47"/>
                  </a:lnTo>
                  <a:lnTo>
                    <a:pt x="28" y="40"/>
                  </a:lnTo>
                  <a:lnTo>
                    <a:pt x="31" y="23"/>
                  </a:lnTo>
                  <a:lnTo>
                    <a:pt x="28" y="21"/>
                  </a:lnTo>
                  <a:lnTo>
                    <a:pt x="40" y="0"/>
                  </a:lnTo>
                  <a:lnTo>
                    <a:pt x="43" y="5"/>
                  </a:lnTo>
                  <a:lnTo>
                    <a:pt x="61" y="7"/>
                  </a:lnTo>
                  <a:lnTo>
                    <a:pt x="69" y="16"/>
                  </a:lnTo>
                  <a:lnTo>
                    <a:pt x="76" y="9"/>
                  </a:lnTo>
                  <a:lnTo>
                    <a:pt x="92" y="5"/>
                  </a:lnTo>
                  <a:lnTo>
                    <a:pt x="95" y="9"/>
                  </a:lnTo>
                  <a:lnTo>
                    <a:pt x="111" y="23"/>
                  </a:lnTo>
                  <a:lnTo>
                    <a:pt x="125" y="38"/>
                  </a:lnTo>
                  <a:lnTo>
                    <a:pt x="140" y="45"/>
                  </a:lnTo>
                  <a:lnTo>
                    <a:pt x="151" y="49"/>
                  </a:lnTo>
                  <a:lnTo>
                    <a:pt x="166" y="59"/>
                  </a:lnTo>
                  <a:lnTo>
                    <a:pt x="180" y="66"/>
                  </a:lnTo>
                  <a:lnTo>
                    <a:pt x="173" y="83"/>
                  </a:lnTo>
                  <a:lnTo>
                    <a:pt x="168" y="99"/>
                  </a:lnTo>
                  <a:lnTo>
                    <a:pt x="187" y="101"/>
                  </a:lnTo>
                  <a:lnTo>
                    <a:pt x="206" y="104"/>
                  </a:lnTo>
                  <a:lnTo>
                    <a:pt x="215" y="99"/>
                  </a:lnTo>
                  <a:lnTo>
                    <a:pt x="227" y="80"/>
                  </a:lnTo>
                  <a:lnTo>
                    <a:pt x="225" y="68"/>
                  </a:lnTo>
                  <a:lnTo>
                    <a:pt x="237" y="68"/>
                  </a:lnTo>
                  <a:lnTo>
                    <a:pt x="241" y="92"/>
                  </a:lnTo>
                  <a:lnTo>
                    <a:pt x="232" y="101"/>
                  </a:lnTo>
                  <a:lnTo>
                    <a:pt x="222" y="109"/>
                  </a:lnTo>
                  <a:lnTo>
                    <a:pt x="215" y="118"/>
                  </a:lnTo>
                  <a:lnTo>
                    <a:pt x="206" y="130"/>
                  </a:lnTo>
                  <a:lnTo>
                    <a:pt x="196" y="139"/>
                  </a:lnTo>
                  <a:lnTo>
                    <a:pt x="189" y="151"/>
                  </a:lnTo>
                  <a:lnTo>
                    <a:pt x="189" y="153"/>
                  </a:lnTo>
                  <a:lnTo>
                    <a:pt x="189" y="172"/>
                  </a:lnTo>
                  <a:lnTo>
                    <a:pt x="189" y="191"/>
                  </a:lnTo>
                  <a:lnTo>
                    <a:pt x="189" y="203"/>
                  </a:lnTo>
                  <a:lnTo>
                    <a:pt x="187" y="210"/>
                  </a:lnTo>
                  <a:lnTo>
                    <a:pt x="194" y="231"/>
                  </a:lnTo>
                  <a:lnTo>
                    <a:pt x="213" y="246"/>
                  </a:lnTo>
                  <a:lnTo>
                    <a:pt x="215" y="257"/>
                  </a:lnTo>
                  <a:lnTo>
                    <a:pt x="225" y="265"/>
                  </a:lnTo>
                  <a:lnTo>
                    <a:pt x="220" y="281"/>
                  </a:lnTo>
                  <a:lnTo>
                    <a:pt x="213" y="295"/>
                  </a:lnTo>
                  <a:lnTo>
                    <a:pt x="201" y="300"/>
                  </a:lnTo>
                  <a:lnTo>
                    <a:pt x="189" y="302"/>
                  </a:lnTo>
                  <a:lnTo>
                    <a:pt x="175" y="305"/>
                  </a:lnTo>
                  <a:lnTo>
                    <a:pt x="163" y="307"/>
                  </a:lnTo>
                  <a:lnTo>
                    <a:pt x="151" y="307"/>
                  </a:lnTo>
                  <a:lnTo>
                    <a:pt x="156" y="314"/>
                  </a:lnTo>
                  <a:lnTo>
                    <a:pt x="158" y="335"/>
                  </a:lnTo>
                  <a:lnTo>
                    <a:pt x="156" y="34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77" name="Freeform 4091"/>
            <p:cNvSpPr>
              <a:spLocks/>
            </p:cNvSpPr>
            <p:nvPr/>
          </p:nvSpPr>
          <p:spPr bwMode="auto">
            <a:xfrm>
              <a:off x="1294" y="3034"/>
              <a:ext cx="194" cy="796"/>
            </a:xfrm>
            <a:custGeom>
              <a:avLst/>
              <a:gdLst>
                <a:gd name="T0" fmla="*/ 379 w 173"/>
                <a:gd name="T1" fmla="*/ 81324 h 643"/>
                <a:gd name="T2" fmla="*/ 425 w 173"/>
                <a:gd name="T3" fmla="*/ 95110 h 643"/>
                <a:gd name="T4" fmla="*/ 310 w 173"/>
                <a:gd name="T5" fmla="*/ 109973 h 643"/>
                <a:gd name="T6" fmla="*/ 490 w 173"/>
                <a:gd name="T7" fmla="*/ 121959 h 643"/>
                <a:gd name="T8" fmla="*/ 724 w 173"/>
                <a:gd name="T9" fmla="*/ 136823 h 643"/>
                <a:gd name="T10" fmla="*/ 990 w 173"/>
                <a:gd name="T11" fmla="*/ 136823 h 643"/>
                <a:gd name="T12" fmla="*/ 1146 w 173"/>
                <a:gd name="T13" fmla="*/ 140643 h 643"/>
                <a:gd name="T14" fmla="*/ 1146 w 173"/>
                <a:gd name="T15" fmla="*/ 145293 h 643"/>
                <a:gd name="T16" fmla="*/ 1374 w 173"/>
                <a:gd name="T17" fmla="*/ 153673 h 643"/>
                <a:gd name="T18" fmla="*/ 1297 w 173"/>
                <a:gd name="T19" fmla="*/ 157953 h 643"/>
                <a:gd name="T20" fmla="*/ 1297 w 173"/>
                <a:gd name="T21" fmla="*/ 162991 h 643"/>
                <a:gd name="T22" fmla="*/ 1225 w 173"/>
                <a:gd name="T23" fmla="*/ 163378 h 643"/>
                <a:gd name="T24" fmla="*/ 1065 w 173"/>
                <a:gd name="T25" fmla="*/ 160931 h 643"/>
                <a:gd name="T26" fmla="*/ 847 w 173"/>
                <a:gd name="T27" fmla="*/ 165722 h 643"/>
                <a:gd name="T28" fmla="*/ 1374 w 173"/>
                <a:gd name="T29" fmla="*/ 168676 h 643"/>
                <a:gd name="T30" fmla="*/ 1225 w 173"/>
                <a:gd name="T31" fmla="*/ 170943 h 643"/>
                <a:gd name="T32" fmla="*/ 1630 w 173"/>
                <a:gd name="T33" fmla="*/ 172652 h 643"/>
                <a:gd name="T34" fmla="*/ 1297 w 173"/>
                <a:gd name="T35" fmla="*/ 173006 h 643"/>
                <a:gd name="T36" fmla="*/ 1630 w 173"/>
                <a:gd name="T37" fmla="*/ 181882 h 643"/>
                <a:gd name="T38" fmla="*/ 1828 w 173"/>
                <a:gd name="T39" fmla="*/ 185932 h 643"/>
                <a:gd name="T40" fmla="*/ 2117 w 173"/>
                <a:gd name="T41" fmla="*/ 191387 h 643"/>
                <a:gd name="T42" fmla="*/ 2258 w 173"/>
                <a:gd name="T43" fmla="*/ 193754 h 643"/>
                <a:gd name="T44" fmla="*/ 2413 w 173"/>
                <a:gd name="T45" fmla="*/ 198471 h 643"/>
                <a:gd name="T46" fmla="*/ 2590 w 173"/>
                <a:gd name="T47" fmla="*/ 200999 h 643"/>
                <a:gd name="T48" fmla="*/ 3242 w 173"/>
                <a:gd name="T49" fmla="*/ 198132 h 643"/>
                <a:gd name="T50" fmla="*/ 3283 w 173"/>
                <a:gd name="T51" fmla="*/ 194821 h 643"/>
                <a:gd name="T52" fmla="*/ 2299 w 173"/>
                <a:gd name="T53" fmla="*/ 187446 h 643"/>
                <a:gd name="T54" fmla="*/ 2032 w 173"/>
                <a:gd name="T55" fmla="*/ 176195 h 643"/>
                <a:gd name="T56" fmla="*/ 1888 w 173"/>
                <a:gd name="T57" fmla="*/ 158873 h 643"/>
                <a:gd name="T58" fmla="*/ 1888 w 173"/>
                <a:gd name="T59" fmla="*/ 153673 h 643"/>
                <a:gd name="T60" fmla="*/ 1297 w 173"/>
                <a:gd name="T61" fmla="*/ 142328 h 643"/>
                <a:gd name="T62" fmla="*/ 1110 w 173"/>
                <a:gd name="T63" fmla="*/ 124230 h 643"/>
                <a:gd name="T64" fmla="*/ 1065 w 173"/>
                <a:gd name="T65" fmla="*/ 112730 h 643"/>
                <a:gd name="T66" fmla="*/ 1065 w 173"/>
                <a:gd name="T67" fmla="*/ 100774 h 643"/>
                <a:gd name="T68" fmla="*/ 847 w 173"/>
                <a:gd name="T69" fmla="*/ 85198 h 643"/>
                <a:gd name="T70" fmla="*/ 787 w 173"/>
                <a:gd name="T71" fmla="*/ 72726 h 643"/>
                <a:gd name="T72" fmla="*/ 847 w 173"/>
                <a:gd name="T73" fmla="*/ 60206 h 643"/>
                <a:gd name="T74" fmla="*/ 990 w 173"/>
                <a:gd name="T75" fmla="*/ 50674 h 643"/>
                <a:gd name="T76" fmla="*/ 1297 w 173"/>
                <a:gd name="T77" fmla="*/ 36866 h 643"/>
                <a:gd name="T78" fmla="*/ 1065 w 173"/>
                <a:gd name="T79" fmla="*/ 29436 h 643"/>
                <a:gd name="T80" fmla="*/ 646 w 173"/>
                <a:gd name="T81" fmla="*/ 14238 h 643"/>
                <a:gd name="T82" fmla="*/ 379 w 173"/>
                <a:gd name="T83" fmla="*/ 3312 h 643"/>
                <a:gd name="T84" fmla="*/ 3 w 173"/>
                <a:gd name="T85" fmla="*/ 4445 h 643"/>
                <a:gd name="T86" fmla="*/ 151 w 173"/>
                <a:gd name="T87" fmla="*/ 19806 h 643"/>
                <a:gd name="T88" fmla="*/ 151 w 173"/>
                <a:gd name="T89" fmla="*/ 34661 h 643"/>
                <a:gd name="T90" fmla="*/ 213 w 173"/>
                <a:gd name="T91" fmla="*/ 55845 h 643"/>
                <a:gd name="T92" fmla="*/ 268 w 173"/>
                <a:gd name="T93" fmla="*/ 72726 h 6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73"/>
                <a:gd name="T142" fmla="*/ 0 h 643"/>
                <a:gd name="T143" fmla="*/ 173 w 173"/>
                <a:gd name="T144" fmla="*/ 643 h 6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73" h="643">
                  <a:moveTo>
                    <a:pt x="12" y="229"/>
                  </a:moveTo>
                  <a:lnTo>
                    <a:pt x="14" y="241"/>
                  </a:lnTo>
                  <a:lnTo>
                    <a:pt x="17" y="255"/>
                  </a:lnTo>
                  <a:lnTo>
                    <a:pt x="19" y="270"/>
                  </a:lnTo>
                  <a:lnTo>
                    <a:pt x="22" y="281"/>
                  </a:lnTo>
                  <a:lnTo>
                    <a:pt x="19" y="298"/>
                  </a:lnTo>
                  <a:lnTo>
                    <a:pt x="17" y="315"/>
                  </a:lnTo>
                  <a:lnTo>
                    <a:pt x="14" y="329"/>
                  </a:lnTo>
                  <a:lnTo>
                    <a:pt x="14" y="345"/>
                  </a:lnTo>
                  <a:lnTo>
                    <a:pt x="12" y="352"/>
                  </a:lnTo>
                  <a:lnTo>
                    <a:pt x="14" y="367"/>
                  </a:lnTo>
                  <a:lnTo>
                    <a:pt x="22" y="383"/>
                  </a:lnTo>
                  <a:lnTo>
                    <a:pt x="24" y="400"/>
                  </a:lnTo>
                  <a:lnTo>
                    <a:pt x="24" y="416"/>
                  </a:lnTo>
                  <a:lnTo>
                    <a:pt x="33" y="430"/>
                  </a:lnTo>
                  <a:lnTo>
                    <a:pt x="33" y="433"/>
                  </a:lnTo>
                  <a:lnTo>
                    <a:pt x="38" y="430"/>
                  </a:lnTo>
                  <a:lnTo>
                    <a:pt x="45" y="430"/>
                  </a:lnTo>
                  <a:lnTo>
                    <a:pt x="50" y="428"/>
                  </a:lnTo>
                  <a:lnTo>
                    <a:pt x="48" y="437"/>
                  </a:lnTo>
                  <a:lnTo>
                    <a:pt x="52" y="442"/>
                  </a:lnTo>
                  <a:lnTo>
                    <a:pt x="50" y="440"/>
                  </a:lnTo>
                  <a:lnTo>
                    <a:pt x="50" y="447"/>
                  </a:lnTo>
                  <a:lnTo>
                    <a:pt x="52" y="456"/>
                  </a:lnTo>
                  <a:lnTo>
                    <a:pt x="55" y="466"/>
                  </a:lnTo>
                  <a:lnTo>
                    <a:pt x="55" y="475"/>
                  </a:lnTo>
                  <a:lnTo>
                    <a:pt x="62" y="482"/>
                  </a:lnTo>
                  <a:lnTo>
                    <a:pt x="59" y="492"/>
                  </a:lnTo>
                  <a:lnTo>
                    <a:pt x="62" y="497"/>
                  </a:lnTo>
                  <a:lnTo>
                    <a:pt x="59" y="497"/>
                  </a:lnTo>
                  <a:lnTo>
                    <a:pt x="59" y="501"/>
                  </a:lnTo>
                  <a:lnTo>
                    <a:pt x="59" y="511"/>
                  </a:lnTo>
                  <a:lnTo>
                    <a:pt x="62" y="511"/>
                  </a:lnTo>
                  <a:lnTo>
                    <a:pt x="57" y="518"/>
                  </a:lnTo>
                  <a:lnTo>
                    <a:pt x="55" y="513"/>
                  </a:lnTo>
                  <a:lnTo>
                    <a:pt x="50" y="511"/>
                  </a:lnTo>
                  <a:lnTo>
                    <a:pt x="50" y="506"/>
                  </a:lnTo>
                  <a:lnTo>
                    <a:pt x="48" y="506"/>
                  </a:lnTo>
                  <a:lnTo>
                    <a:pt x="43" y="506"/>
                  </a:lnTo>
                  <a:lnTo>
                    <a:pt x="36" y="523"/>
                  </a:lnTo>
                  <a:lnTo>
                    <a:pt x="38" y="520"/>
                  </a:lnTo>
                  <a:lnTo>
                    <a:pt x="43" y="518"/>
                  </a:lnTo>
                  <a:lnTo>
                    <a:pt x="52" y="523"/>
                  </a:lnTo>
                  <a:lnTo>
                    <a:pt x="62" y="530"/>
                  </a:lnTo>
                  <a:lnTo>
                    <a:pt x="59" y="532"/>
                  </a:lnTo>
                  <a:lnTo>
                    <a:pt x="62" y="534"/>
                  </a:lnTo>
                  <a:lnTo>
                    <a:pt x="55" y="537"/>
                  </a:lnTo>
                  <a:lnTo>
                    <a:pt x="69" y="537"/>
                  </a:lnTo>
                  <a:lnTo>
                    <a:pt x="74" y="542"/>
                  </a:lnTo>
                  <a:lnTo>
                    <a:pt x="74" y="546"/>
                  </a:lnTo>
                  <a:lnTo>
                    <a:pt x="64" y="544"/>
                  </a:lnTo>
                  <a:lnTo>
                    <a:pt x="59" y="544"/>
                  </a:lnTo>
                  <a:lnTo>
                    <a:pt x="66" y="553"/>
                  </a:lnTo>
                  <a:lnTo>
                    <a:pt x="74" y="565"/>
                  </a:lnTo>
                  <a:lnTo>
                    <a:pt x="74" y="572"/>
                  </a:lnTo>
                  <a:lnTo>
                    <a:pt x="78" y="579"/>
                  </a:lnTo>
                  <a:lnTo>
                    <a:pt x="74" y="582"/>
                  </a:lnTo>
                  <a:lnTo>
                    <a:pt x="83" y="584"/>
                  </a:lnTo>
                  <a:lnTo>
                    <a:pt x="88" y="594"/>
                  </a:lnTo>
                  <a:lnTo>
                    <a:pt x="85" y="596"/>
                  </a:lnTo>
                  <a:lnTo>
                    <a:pt x="95" y="601"/>
                  </a:lnTo>
                  <a:lnTo>
                    <a:pt x="97" y="605"/>
                  </a:lnTo>
                  <a:lnTo>
                    <a:pt x="95" y="603"/>
                  </a:lnTo>
                  <a:lnTo>
                    <a:pt x="102" y="608"/>
                  </a:lnTo>
                  <a:lnTo>
                    <a:pt x="102" y="615"/>
                  </a:lnTo>
                  <a:lnTo>
                    <a:pt x="107" y="622"/>
                  </a:lnTo>
                  <a:lnTo>
                    <a:pt x="109" y="624"/>
                  </a:lnTo>
                  <a:lnTo>
                    <a:pt x="118" y="629"/>
                  </a:lnTo>
                  <a:lnTo>
                    <a:pt x="118" y="631"/>
                  </a:lnTo>
                  <a:lnTo>
                    <a:pt x="126" y="636"/>
                  </a:lnTo>
                  <a:lnTo>
                    <a:pt x="145" y="643"/>
                  </a:lnTo>
                  <a:lnTo>
                    <a:pt x="147" y="622"/>
                  </a:lnTo>
                  <a:lnTo>
                    <a:pt x="159" y="617"/>
                  </a:lnTo>
                  <a:lnTo>
                    <a:pt x="173" y="617"/>
                  </a:lnTo>
                  <a:lnTo>
                    <a:pt x="149" y="612"/>
                  </a:lnTo>
                  <a:lnTo>
                    <a:pt x="121" y="608"/>
                  </a:lnTo>
                  <a:lnTo>
                    <a:pt x="114" y="601"/>
                  </a:lnTo>
                  <a:lnTo>
                    <a:pt x="104" y="589"/>
                  </a:lnTo>
                  <a:lnTo>
                    <a:pt x="97" y="589"/>
                  </a:lnTo>
                  <a:lnTo>
                    <a:pt x="83" y="565"/>
                  </a:lnTo>
                  <a:lnTo>
                    <a:pt x="92" y="553"/>
                  </a:lnTo>
                  <a:lnTo>
                    <a:pt x="90" y="530"/>
                  </a:lnTo>
                  <a:lnTo>
                    <a:pt x="85" y="511"/>
                  </a:lnTo>
                  <a:lnTo>
                    <a:pt x="85" y="499"/>
                  </a:lnTo>
                  <a:lnTo>
                    <a:pt x="83" y="489"/>
                  </a:lnTo>
                  <a:lnTo>
                    <a:pt x="76" y="487"/>
                  </a:lnTo>
                  <a:lnTo>
                    <a:pt x="85" y="482"/>
                  </a:lnTo>
                  <a:lnTo>
                    <a:pt x="74" y="475"/>
                  </a:lnTo>
                  <a:lnTo>
                    <a:pt x="66" y="456"/>
                  </a:lnTo>
                  <a:lnTo>
                    <a:pt x="59" y="447"/>
                  </a:lnTo>
                  <a:lnTo>
                    <a:pt x="59" y="433"/>
                  </a:lnTo>
                  <a:lnTo>
                    <a:pt x="52" y="409"/>
                  </a:lnTo>
                  <a:lnTo>
                    <a:pt x="50" y="390"/>
                  </a:lnTo>
                  <a:lnTo>
                    <a:pt x="55" y="381"/>
                  </a:lnTo>
                  <a:lnTo>
                    <a:pt x="52" y="369"/>
                  </a:lnTo>
                  <a:lnTo>
                    <a:pt x="48" y="355"/>
                  </a:lnTo>
                  <a:lnTo>
                    <a:pt x="43" y="341"/>
                  </a:lnTo>
                  <a:lnTo>
                    <a:pt x="50" y="329"/>
                  </a:lnTo>
                  <a:lnTo>
                    <a:pt x="48" y="317"/>
                  </a:lnTo>
                  <a:lnTo>
                    <a:pt x="50" y="293"/>
                  </a:lnTo>
                  <a:lnTo>
                    <a:pt x="48" y="281"/>
                  </a:lnTo>
                  <a:lnTo>
                    <a:pt x="38" y="267"/>
                  </a:lnTo>
                  <a:lnTo>
                    <a:pt x="31" y="253"/>
                  </a:lnTo>
                  <a:lnTo>
                    <a:pt x="31" y="241"/>
                  </a:lnTo>
                  <a:lnTo>
                    <a:pt x="36" y="229"/>
                  </a:lnTo>
                  <a:lnTo>
                    <a:pt x="33" y="218"/>
                  </a:lnTo>
                  <a:lnTo>
                    <a:pt x="33" y="206"/>
                  </a:lnTo>
                  <a:lnTo>
                    <a:pt x="38" y="189"/>
                  </a:lnTo>
                  <a:lnTo>
                    <a:pt x="48" y="173"/>
                  </a:lnTo>
                  <a:lnTo>
                    <a:pt x="50" y="168"/>
                  </a:lnTo>
                  <a:lnTo>
                    <a:pt x="45" y="159"/>
                  </a:lnTo>
                  <a:lnTo>
                    <a:pt x="43" y="133"/>
                  </a:lnTo>
                  <a:lnTo>
                    <a:pt x="45" y="123"/>
                  </a:lnTo>
                  <a:lnTo>
                    <a:pt x="59" y="116"/>
                  </a:lnTo>
                  <a:lnTo>
                    <a:pt x="62" y="99"/>
                  </a:lnTo>
                  <a:lnTo>
                    <a:pt x="59" y="97"/>
                  </a:lnTo>
                  <a:lnTo>
                    <a:pt x="48" y="92"/>
                  </a:lnTo>
                  <a:lnTo>
                    <a:pt x="40" y="78"/>
                  </a:lnTo>
                  <a:lnTo>
                    <a:pt x="33" y="62"/>
                  </a:lnTo>
                  <a:lnTo>
                    <a:pt x="29" y="45"/>
                  </a:lnTo>
                  <a:lnTo>
                    <a:pt x="31" y="33"/>
                  </a:lnTo>
                  <a:lnTo>
                    <a:pt x="22" y="21"/>
                  </a:lnTo>
                  <a:lnTo>
                    <a:pt x="17" y="10"/>
                  </a:lnTo>
                  <a:lnTo>
                    <a:pt x="12" y="0"/>
                  </a:lnTo>
                  <a:lnTo>
                    <a:pt x="7" y="7"/>
                  </a:lnTo>
                  <a:lnTo>
                    <a:pt x="3" y="14"/>
                  </a:lnTo>
                  <a:lnTo>
                    <a:pt x="0" y="17"/>
                  </a:lnTo>
                  <a:lnTo>
                    <a:pt x="3" y="38"/>
                  </a:lnTo>
                  <a:lnTo>
                    <a:pt x="7" y="62"/>
                  </a:lnTo>
                  <a:lnTo>
                    <a:pt x="7" y="81"/>
                  </a:lnTo>
                  <a:lnTo>
                    <a:pt x="7" y="99"/>
                  </a:lnTo>
                  <a:lnTo>
                    <a:pt x="7" y="109"/>
                  </a:lnTo>
                  <a:lnTo>
                    <a:pt x="10" y="130"/>
                  </a:lnTo>
                  <a:lnTo>
                    <a:pt x="12" y="149"/>
                  </a:lnTo>
                  <a:lnTo>
                    <a:pt x="10" y="175"/>
                  </a:lnTo>
                  <a:lnTo>
                    <a:pt x="10" y="199"/>
                  </a:lnTo>
                  <a:lnTo>
                    <a:pt x="12" y="211"/>
                  </a:lnTo>
                  <a:lnTo>
                    <a:pt x="12" y="22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78" name="Freeform 4092"/>
            <p:cNvSpPr>
              <a:spLocks/>
            </p:cNvSpPr>
            <p:nvPr/>
          </p:nvSpPr>
          <p:spPr bwMode="auto">
            <a:xfrm>
              <a:off x="1327" y="3572"/>
              <a:ext cx="12" cy="33"/>
            </a:xfrm>
            <a:custGeom>
              <a:avLst/>
              <a:gdLst>
                <a:gd name="T0" fmla="*/ 4 w 11"/>
                <a:gd name="T1" fmla="*/ 0 h 26"/>
                <a:gd name="T2" fmla="*/ 0 w 11"/>
                <a:gd name="T3" fmla="*/ 0 h 26"/>
                <a:gd name="T4" fmla="*/ 75 w 11"/>
                <a:gd name="T5" fmla="*/ 16206 h 26"/>
                <a:gd name="T6" fmla="*/ 89 w 11"/>
                <a:gd name="T7" fmla="*/ 14562 h 26"/>
                <a:gd name="T8" fmla="*/ 106 w 11"/>
                <a:gd name="T9" fmla="*/ 11473 h 26"/>
                <a:gd name="T10" fmla="*/ 89 w 11"/>
                <a:gd name="T11" fmla="*/ 4357 h 26"/>
                <a:gd name="T12" fmla="*/ 89 w 11"/>
                <a:gd name="T13" fmla="*/ 4357 h 26"/>
                <a:gd name="T14" fmla="*/ 4 w 11"/>
                <a:gd name="T15" fmla="*/ 0 h 26"/>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26"/>
                <a:gd name="T26" fmla="*/ 11 w 1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26">
                  <a:moveTo>
                    <a:pt x="4" y="0"/>
                  </a:moveTo>
                  <a:lnTo>
                    <a:pt x="0" y="0"/>
                  </a:lnTo>
                  <a:lnTo>
                    <a:pt x="7" y="26"/>
                  </a:lnTo>
                  <a:lnTo>
                    <a:pt x="9" y="24"/>
                  </a:lnTo>
                  <a:lnTo>
                    <a:pt x="11" y="19"/>
                  </a:lnTo>
                  <a:lnTo>
                    <a:pt x="9" y="7"/>
                  </a:lnTo>
                  <a:lnTo>
                    <a:pt x="4"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79" name="Freeform 4093"/>
            <p:cNvSpPr>
              <a:spLocks/>
            </p:cNvSpPr>
            <p:nvPr/>
          </p:nvSpPr>
          <p:spPr bwMode="auto">
            <a:xfrm>
              <a:off x="1357" y="3722"/>
              <a:ext cx="17" cy="26"/>
            </a:xfrm>
            <a:custGeom>
              <a:avLst/>
              <a:gdLst>
                <a:gd name="T0" fmla="*/ 1360 w 14"/>
                <a:gd name="T1" fmla="*/ 0 h 21"/>
                <a:gd name="T2" fmla="*/ 0 w 14"/>
                <a:gd name="T3" fmla="*/ 2903 h 21"/>
                <a:gd name="T4" fmla="*/ 1360 w 14"/>
                <a:gd name="T5" fmla="*/ 6290 h 21"/>
                <a:gd name="T6" fmla="*/ 2777 w 14"/>
                <a:gd name="T7" fmla="*/ 6822 h 21"/>
                <a:gd name="T8" fmla="*/ 2777 w 14"/>
                <a:gd name="T9" fmla="*/ 4450 h 21"/>
                <a:gd name="T10" fmla="*/ 1360 w 14"/>
                <a:gd name="T11" fmla="*/ 0 h 21"/>
                <a:gd name="T12" fmla="*/ 0 60000 65536"/>
                <a:gd name="T13" fmla="*/ 0 60000 65536"/>
                <a:gd name="T14" fmla="*/ 0 60000 65536"/>
                <a:gd name="T15" fmla="*/ 0 60000 65536"/>
                <a:gd name="T16" fmla="*/ 0 60000 65536"/>
                <a:gd name="T17" fmla="*/ 0 60000 65536"/>
                <a:gd name="T18" fmla="*/ 0 w 14"/>
                <a:gd name="T19" fmla="*/ 0 h 21"/>
                <a:gd name="T20" fmla="*/ 14 w 14"/>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4" h="21">
                  <a:moveTo>
                    <a:pt x="7" y="0"/>
                  </a:moveTo>
                  <a:lnTo>
                    <a:pt x="0" y="9"/>
                  </a:lnTo>
                  <a:lnTo>
                    <a:pt x="7" y="19"/>
                  </a:lnTo>
                  <a:lnTo>
                    <a:pt x="14" y="21"/>
                  </a:lnTo>
                  <a:lnTo>
                    <a:pt x="14" y="14"/>
                  </a:lnTo>
                  <a:lnTo>
                    <a:pt x="7"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80" name="Freeform 4094"/>
            <p:cNvSpPr>
              <a:spLocks/>
            </p:cNvSpPr>
            <p:nvPr/>
          </p:nvSpPr>
          <p:spPr bwMode="auto">
            <a:xfrm>
              <a:off x="1091" y="2616"/>
              <a:ext cx="100" cy="143"/>
            </a:xfrm>
            <a:custGeom>
              <a:avLst/>
              <a:gdLst>
                <a:gd name="T0" fmla="*/ 0 w 90"/>
                <a:gd name="T1" fmla="*/ 13583 h 116"/>
                <a:gd name="T2" fmla="*/ 2 w 90"/>
                <a:gd name="T3" fmla="*/ 18110 h 116"/>
                <a:gd name="T4" fmla="*/ 0 w 90"/>
                <a:gd name="T5" fmla="*/ 19543 h 116"/>
                <a:gd name="T6" fmla="*/ 202 w 90"/>
                <a:gd name="T7" fmla="*/ 20141 h 116"/>
                <a:gd name="T8" fmla="*/ 249 w 90"/>
                <a:gd name="T9" fmla="*/ 19543 h 116"/>
                <a:gd name="T10" fmla="*/ 288 w 90"/>
                <a:gd name="T11" fmla="*/ 20141 h 116"/>
                <a:gd name="T12" fmla="*/ 288 w 90"/>
                <a:gd name="T13" fmla="*/ 23503 h 116"/>
                <a:gd name="T14" fmla="*/ 164 w 90"/>
                <a:gd name="T15" fmla="*/ 24829 h 116"/>
                <a:gd name="T16" fmla="*/ 164 w 90"/>
                <a:gd name="T17" fmla="*/ 27521 h 116"/>
                <a:gd name="T18" fmla="*/ 120 w 90"/>
                <a:gd name="T19" fmla="*/ 29569 h 116"/>
                <a:gd name="T20" fmla="*/ 202 w 90"/>
                <a:gd name="T21" fmla="*/ 29569 h 116"/>
                <a:gd name="T22" fmla="*/ 527 w 90"/>
                <a:gd name="T23" fmla="*/ 33002 h 116"/>
                <a:gd name="T24" fmla="*/ 603 w 90"/>
                <a:gd name="T25" fmla="*/ 30728 h 116"/>
                <a:gd name="T26" fmla="*/ 603 w 90"/>
                <a:gd name="T27" fmla="*/ 28974 h 116"/>
                <a:gd name="T28" fmla="*/ 670 w 90"/>
                <a:gd name="T29" fmla="*/ 26996 h 116"/>
                <a:gd name="T30" fmla="*/ 741 w 90"/>
                <a:gd name="T31" fmla="*/ 23503 h 116"/>
                <a:gd name="T32" fmla="*/ 741 w 90"/>
                <a:gd name="T33" fmla="*/ 23503 h 116"/>
                <a:gd name="T34" fmla="*/ 741 w 90"/>
                <a:gd name="T35" fmla="*/ 24829 h 116"/>
                <a:gd name="T36" fmla="*/ 803 w 90"/>
                <a:gd name="T37" fmla="*/ 24829 h 116"/>
                <a:gd name="T38" fmla="*/ 792 w 90"/>
                <a:gd name="T39" fmla="*/ 23503 h 116"/>
                <a:gd name="T40" fmla="*/ 880 w 90"/>
                <a:gd name="T41" fmla="*/ 22714 h 116"/>
                <a:gd name="T42" fmla="*/ 1016 w 90"/>
                <a:gd name="T43" fmla="*/ 21716 h 116"/>
                <a:gd name="T44" fmla="*/ 1281 w 90"/>
                <a:gd name="T45" fmla="*/ 18110 h 116"/>
                <a:gd name="T46" fmla="*/ 1457 w 90"/>
                <a:gd name="T47" fmla="*/ 12803 h 116"/>
                <a:gd name="T48" fmla="*/ 1548 w 90"/>
                <a:gd name="T49" fmla="*/ 12803 h 116"/>
                <a:gd name="T50" fmla="*/ 1416 w 90"/>
                <a:gd name="T51" fmla="*/ 7978 h 116"/>
                <a:gd name="T52" fmla="*/ 1510 w 90"/>
                <a:gd name="T53" fmla="*/ 7978 h 116"/>
                <a:gd name="T54" fmla="*/ 1223 w 90"/>
                <a:gd name="T55" fmla="*/ 5250 h 116"/>
                <a:gd name="T56" fmla="*/ 919 w 90"/>
                <a:gd name="T57" fmla="*/ 5250 h 116"/>
                <a:gd name="T58" fmla="*/ 792 w 90"/>
                <a:gd name="T59" fmla="*/ 2712 h 116"/>
                <a:gd name="T60" fmla="*/ 527 w 90"/>
                <a:gd name="T61" fmla="*/ 0 h 116"/>
                <a:gd name="T62" fmla="*/ 440 w 90"/>
                <a:gd name="T63" fmla="*/ 2082 h 116"/>
                <a:gd name="T64" fmla="*/ 202 w 90"/>
                <a:gd name="T65" fmla="*/ 3900 h 116"/>
                <a:gd name="T66" fmla="*/ 120 w 90"/>
                <a:gd name="T67" fmla="*/ 7978 h 116"/>
                <a:gd name="T68" fmla="*/ 120 w 90"/>
                <a:gd name="T69" fmla="*/ 10176 h 116"/>
                <a:gd name="T70" fmla="*/ 0 w 90"/>
                <a:gd name="T71" fmla="*/ 13583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
                <a:gd name="T109" fmla="*/ 0 h 116"/>
                <a:gd name="T110" fmla="*/ 90 w 90"/>
                <a:gd name="T111" fmla="*/ 116 h 11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 h="116">
                  <a:moveTo>
                    <a:pt x="0" y="47"/>
                  </a:moveTo>
                  <a:lnTo>
                    <a:pt x="2" y="64"/>
                  </a:lnTo>
                  <a:lnTo>
                    <a:pt x="0" y="69"/>
                  </a:lnTo>
                  <a:lnTo>
                    <a:pt x="12" y="71"/>
                  </a:lnTo>
                  <a:lnTo>
                    <a:pt x="14" y="69"/>
                  </a:lnTo>
                  <a:lnTo>
                    <a:pt x="17" y="71"/>
                  </a:lnTo>
                  <a:lnTo>
                    <a:pt x="17" y="83"/>
                  </a:lnTo>
                  <a:lnTo>
                    <a:pt x="10" y="88"/>
                  </a:lnTo>
                  <a:lnTo>
                    <a:pt x="10" y="97"/>
                  </a:lnTo>
                  <a:lnTo>
                    <a:pt x="7" y="104"/>
                  </a:lnTo>
                  <a:lnTo>
                    <a:pt x="12" y="104"/>
                  </a:lnTo>
                  <a:lnTo>
                    <a:pt x="31" y="116"/>
                  </a:lnTo>
                  <a:lnTo>
                    <a:pt x="36" y="109"/>
                  </a:lnTo>
                  <a:lnTo>
                    <a:pt x="36" y="102"/>
                  </a:lnTo>
                  <a:lnTo>
                    <a:pt x="40" y="95"/>
                  </a:lnTo>
                  <a:lnTo>
                    <a:pt x="43" y="83"/>
                  </a:lnTo>
                  <a:lnTo>
                    <a:pt x="43" y="88"/>
                  </a:lnTo>
                  <a:lnTo>
                    <a:pt x="47" y="88"/>
                  </a:lnTo>
                  <a:lnTo>
                    <a:pt x="45" y="83"/>
                  </a:lnTo>
                  <a:lnTo>
                    <a:pt x="50" y="80"/>
                  </a:lnTo>
                  <a:lnTo>
                    <a:pt x="59" y="76"/>
                  </a:lnTo>
                  <a:lnTo>
                    <a:pt x="76" y="64"/>
                  </a:lnTo>
                  <a:lnTo>
                    <a:pt x="85" y="45"/>
                  </a:lnTo>
                  <a:lnTo>
                    <a:pt x="90" y="45"/>
                  </a:lnTo>
                  <a:lnTo>
                    <a:pt x="83" y="28"/>
                  </a:lnTo>
                  <a:lnTo>
                    <a:pt x="88" y="28"/>
                  </a:lnTo>
                  <a:lnTo>
                    <a:pt x="71" y="19"/>
                  </a:lnTo>
                  <a:lnTo>
                    <a:pt x="54" y="19"/>
                  </a:lnTo>
                  <a:lnTo>
                    <a:pt x="45" y="10"/>
                  </a:lnTo>
                  <a:lnTo>
                    <a:pt x="31" y="0"/>
                  </a:lnTo>
                  <a:lnTo>
                    <a:pt x="26" y="7"/>
                  </a:lnTo>
                  <a:lnTo>
                    <a:pt x="12" y="14"/>
                  </a:lnTo>
                  <a:lnTo>
                    <a:pt x="7" y="28"/>
                  </a:lnTo>
                  <a:lnTo>
                    <a:pt x="7" y="36"/>
                  </a:lnTo>
                  <a:lnTo>
                    <a:pt x="0" y="4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81" name="Freeform 4095"/>
            <p:cNvSpPr>
              <a:spLocks/>
            </p:cNvSpPr>
            <p:nvPr/>
          </p:nvSpPr>
          <p:spPr bwMode="auto">
            <a:xfrm>
              <a:off x="903" y="2647"/>
              <a:ext cx="11" cy="22"/>
            </a:xfrm>
            <a:custGeom>
              <a:avLst/>
              <a:gdLst>
                <a:gd name="T0" fmla="*/ 0 w 10"/>
                <a:gd name="T1" fmla="*/ 0 h 17"/>
                <a:gd name="T2" fmla="*/ 98 w 10"/>
                <a:gd name="T3" fmla="*/ 10564 h 17"/>
                <a:gd name="T4" fmla="*/ 0 w 10"/>
                <a:gd name="T5" fmla="*/ 14570 h 17"/>
                <a:gd name="T6" fmla="*/ 131 w 10"/>
                <a:gd name="T7" fmla="*/ 17692 h 17"/>
                <a:gd name="T8" fmla="*/ 81 w 10"/>
                <a:gd name="T9" fmla="*/ 0 h 17"/>
                <a:gd name="T10" fmla="*/ 0 w 10"/>
                <a:gd name="T11" fmla="*/ 0 h 17"/>
                <a:gd name="T12" fmla="*/ 0 60000 65536"/>
                <a:gd name="T13" fmla="*/ 0 60000 65536"/>
                <a:gd name="T14" fmla="*/ 0 60000 65536"/>
                <a:gd name="T15" fmla="*/ 0 60000 65536"/>
                <a:gd name="T16" fmla="*/ 0 60000 65536"/>
                <a:gd name="T17" fmla="*/ 0 60000 65536"/>
                <a:gd name="T18" fmla="*/ 0 w 10"/>
                <a:gd name="T19" fmla="*/ 0 h 17"/>
                <a:gd name="T20" fmla="*/ 10 w 10"/>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0" h="17">
                  <a:moveTo>
                    <a:pt x="0" y="0"/>
                  </a:moveTo>
                  <a:lnTo>
                    <a:pt x="7" y="10"/>
                  </a:lnTo>
                  <a:lnTo>
                    <a:pt x="0" y="14"/>
                  </a:lnTo>
                  <a:lnTo>
                    <a:pt x="10" y="17"/>
                  </a:lnTo>
                  <a:lnTo>
                    <a:pt x="5" y="0"/>
                  </a:ln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82" name="Freeform 4096"/>
            <p:cNvSpPr>
              <a:spLocks/>
            </p:cNvSpPr>
            <p:nvPr/>
          </p:nvSpPr>
          <p:spPr bwMode="auto">
            <a:xfrm>
              <a:off x="1104" y="2709"/>
              <a:ext cx="5" cy="3"/>
            </a:xfrm>
            <a:custGeom>
              <a:avLst/>
              <a:gdLst>
                <a:gd name="T0" fmla="*/ 5 w 5"/>
                <a:gd name="T1" fmla="*/ 0 h 2"/>
                <a:gd name="T2" fmla="*/ 0 w 5"/>
                <a:gd name="T3" fmla="*/ 138254 h 2"/>
                <a:gd name="T4" fmla="*/ 0 w 5"/>
                <a:gd name="T5" fmla="*/ 0 h 2"/>
                <a:gd name="T6" fmla="*/ 5 w 5"/>
                <a:gd name="T7" fmla="*/ 0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5" y="0"/>
                  </a:moveTo>
                  <a:lnTo>
                    <a:pt x="0" y="2"/>
                  </a:lnTo>
                  <a:lnTo>
                    <a:pt x="0" y="0"/>
                  </a:lnTo>
                  <a:lnTo>
                    <a:pt x="5"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83" name="Freeform 4097"/>
            <p:cNvSpPr>
              <a:spLocks/>
            </p:cNvSpPr>
            <p:nvPr/>
          </p:nvSpPr>
          <p:spPr bwMode="auto">
            <a:xfrm>
              <a:off x="918" y="2660"/>
              <a:ext cx="8" cy="2"/>
            </a:xfrm>
            <a:custGeom>
              <a:avLst/>
              <a:gdLst>
                <a:gd name="T0" fmla="*/ 243 w 7"/>
                <a:gd name="T1" fmla="*/ 2 h 2"/>
                <a:gd name="T2" fmla="*/ 186 w 7"/>
                <a:gd name="T3" fmla="*/ 2 h 2"/>
                <a:gd name="T4" fmla="*/ 0 w 7"/>
                <a:gd name="T5" fmla="*/ 0 h 2"/>
                <a:gd name="T6" fmla="*/ 243 w 7"/>
                <a:gd name="T7" fmla="*/ 2 h 2"/>
                <a:gd name="T8" fmla="*/ 0 60000 65536"/>
                <a:gd name="T9" fmla="*/ 0 60000 65536"/>
                <a:gd name="T10" fmla="*/ 0 60000 65536"/>
                <a:gd name="T11" fmla="*/ 0 60000 65536"/>
                <a:gd name="T12" fmla="*/ 0 w 7"/>
                <a:gd name="T13" fmla="*/ 0 h 2"/>
                <a:gd name="T14" fmla="*/ 7 w 7"/>
                <a:gd name="T15" fmla="*/ 2 h 2"/>
              </a:gdLst>
              <a:ahLst/>
              <a:cxnLst>
                <a:cxn ang="T8">
                  <a:pos x="T0" y="T1"/>
                </a:cxn>
                <a:cxn ang="T9">
                  <a:pos x="T2" y="T3"/>
                </a:cxn>
                <a:cxn ang="T10">
                  <a:pos x="T4" y="T5"/>
                </a:cxn>
                <a:cxn ang="T11">
                  <a:pos x="T6" y="T7"/>
                </a:cxn>
              </a:cxnLst>
              <a:rect l="T12" t="T13" r="T14" b="T15"/>
              <a:pathLst>
                <a:path w="7" h="2">
                  <a:moveTo>
                    <a:pt x="7" y="2"/>
                  </a:moveTo>
                  <a:lnTo>
                    <a:pt x="5" y="2"/>
                  </a:lnTo>
                  <a:lnTo>
                    <a:pt x="0" y="0"/>
                  </a:lnTo>
                  <a:lnTo>
                    <a:pt x="7"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84" name="Freeform 4098"/>
            <p:cNvSpPr>
              <a:spLocks/>
            </p:cNvSpPr>
            <p:nvPr/>
          </p:nvSpPr>
          <p:spPr bwMode="auto">
            <a:xfrm>
              <a:off x="1084" y="2647"/>
              <a:ext cx="230" cy="408"/>
            </a:xfrm>
            <a:custGeom>
              <a:avLst/>
              <a:gdLst>
                <a:gd name="T0" fmla="*/ 3895 w 206"/>
                <a:gd name="T1" fmla="*/ 86026 h 329"/>
                <a:gd name="T2" fmla="*/ 3940 w 206"/>
                <a:gd name="T3" fmla="*/ 96372 h 329"/>
                <a:gd name="T4" fmla="*/ 3895 w 206"/>
                <a:gd name="T5" fmla="*/ 101932 h 329"/>
                <a:gd name="T6" fmla="*/ 3802 w 206"/>
                <a:gd name="T7" fmla="*/ 106612 h 329"/>
                <a:gd name="T8" fmla="*/ 3665 w 206"/>
                <a:gd name="T9" fmla="*/ 110011 h 329"/>
                <a:gd name="T10" fmla="*/ 3357 w 206"/>
                <a:gd name="T11" fmla="*/ 103315 h 329"/>
                <a:gd name="T12" fmla="*/ 2799 w 206"/>
                <a:gd name="T13" fmla="*/ 98638 h 329"/>
                <a:gd name="T14" fmla="*/ 2290 w 206"/>
                <a:gd name="T15" fmla="*/ 93022 h 329"/>
                <a:gd name="T16" fmla="*/ 1723 w 206"/>
                <a:gd name="T17" fmla="*/ 84470 h 329"/>
                <a:gd name="T18" fmla="*/ 1533 w 206"/>
                <a:gd name="T19" fmla="*/ 74063 h 329"/>
                <a:gd name="T20" fmla="*/ 1181 w 206"/>
                <a:gd name="T21" fmla="*/ 64116 h 329"/>
                <a:gd name="T22" fmla="*/ 884 w 206"/>
                <a:gd name="T23" fmla="*/ 55937 h 329"/>
                <a:gd name="T24" fmla="*/ 639 w 206"/>
                <a:gd name="T25" fmla="*/ 46888 h 329"/>
                <a:gd name="T26" fmla="*/ 294 w 206"/>
                <a:gd name="T27" fmla="*/ 39307 h 329"/>
                <a:gd name="T28" fmla="*/ 108 w 206"/>
                <a:gd name="T29" fmla="*/ 34752 h 329"/>
                <a:gd name="T30" fmla="*/ 135 w 206"/>
                <a:gd name="T31" fmla="*/ 23635 h 329"/>
                <a:gd name="T32" fmla="*/ 294 w 206"/>
                <a:gd name="T33" fmla="*/ 23635 h 329"/>
                <a:gd name="T34" fmla="*/ 328 w 206"/>
                <a:gd name="T35" fmla="*/ 26075 h 329"/>
                <a:gd name="T36" fmla="*/ 796 w 206"/>
                <a:gd name="T37" fmla="*/ 27815 h 329"/>
                <a:gd name="T38" fmla="*/ 884 w 206"/>
                <a:gd name="T39" fmla="*/ 23314 h 329"/>
                <a:gd name="T40" fmla="*/ 949 w 206"/>
                <a:gd name="T41" fmla="*/ 19059 h 329"/>
                <a:gd name="T42" fmla="*/ 1041 w 206"/>
                <a:gd name="T43" fmla="*/ 20610 h 329"/>
                <a:gd name="T44" fmla="*/ 1066 w 206"/>
                <a:gd name="T45" fmla="*/ 18086 h 329"/>
                <a:gd name="T46" fmla="*/ 1575 w 206"/>
                <a:gd name="T47" fmla="*/ 12493 h 329"/>
                <a:gd name="T48" fmla="*/ 1850 w 206"/>
                <a:gd name="T49" fmla="*/ 6498 h 329"/>
                <a:gd name="T50" fmla="*/ 1837 w 206"/>
                <a:gd name="T51" fmla="*/ 2 h 329"/>
                <a:gd name="T52" fmla="*/ 2011 w 206"/>
                <a:gd name="T53" fmla="*/ 3407 h 329"/>
                <a:gd name="T54" fmla="*/ 2412 w 206"/>
                <a:gd name="T55" fmla="*/ 11025 h 329"/>
                <a:gd name="T56" fmla="*/ 2876 w 206"/>
                <a:gd name="T57" fmla="*/ 14219 h 329"/>
                <a:gd name="T58" fmla="*/ 3413 w 206"/>
                <a:gd name="T59" fmla="*/ 15493 h 329"/>
                <a:gd name="T60" fmla="*/ 3489 w 206"/>
                <a:gd name="T61" fmla="*/ 25509 h 329"/>
                <a:gd name="T62" fmla="*/ 3125 w 206"/>
                <a:gd name="T63" fmla="*/ 26075 h 329"/>
                <a:gd name="T64" fmla="*/ 2661 w 206"/>
                <a:gd name="T65" fmla="*/ 30070 h 329"/>
                <a:gd name="T66" fmla="*/ 2452 w 206"/>
                <a:gd name="T67" fmla="*/ 39307 h 329"/>
                <a:gd name="T68" fmla="*/ 2452 w 206"/>
                <a:gd name="T69" fmla="*/ 48158 h 329"/>
                <a:gd name="T70" fmla="*/ 2557 w 206"/>
                <a:gd name="T71" fmla="*/ 55937 h 329"/>
                <a:gd name="T72" fmla="*/ 2876 w 206"/>
                <a:gd name="T73" fmla="*/ 58353 h 329"/>
                <a:gd name="T74" fmla="*/ 3357 w 206"/>
                <a:gd name="T75" fmla="*/ 56923 h 329"/>
                <a:gd name="T76" fmla="*/ 3372 w 206"/>
                <a:gd name="T77" fmla="*/ 65342 h 329"/>
                <a:gd name="T78" fmla="*/ 3872 w 206"/>
                <a:gd name="T79" fmla="*/ 69883 h 329"/>
                <a:gd name="T80" fmla="*/ 3940 w 206"/>
                <a:gd name="T81" fmla="*/ 75925 h 3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6"/>
                <a:gd name="T124" fmla="*/ 0 h 329"/>
                <a:gd name="T125" fmla="*/ 206 w 206"/>
                <a:gd name="T126" fmla="*/ 329 h 3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6" h="329">
                  <a:moveTo>
                    <a:pt x="201" y="251"/>
                  </a:moveTo>
                  <a:lnTo>
                    <a:pt x="199" y="258"/>
                  </a:lnTo>
                  <a:lnTo>
                    <a:pt x="199" y="274"/>
                  </a:lnTo>
                  <a:lnTo>
                    <a:pt x="201" y="289"/>
                  </a:lnTo>
                  <a:lnTo>
                    <a:pt x="206" y="291"/>
                  </a:lnTo>
                  <a:lnTo>
                    <a:pt x="199" y="305"/>
                  </a:lnTo>
                  <a:lnTo>
                    <a:pt x="199" y="312"/>
                  </a:lnTo>
                  <a:lnTo>
                    <a:pt x="194" y="319"/>
                  </a:lnTo>
                  <a:lnTo>
                    <a:pt x="190" y="326"/>
                  </a:lnTo>
                  <a:lnTo>
                    <a:pt x="187" y="329"/>
                  </a:lnTo>
                  <a:lnTo>
                    <a:pt x="175" y="319"/>
                  </a:lnTo>
                  <a:lnTo>
                    <a:pt x="171" y="310"/>
                  </a:lnTo>
                  <a:lnTo>
                    <a:pt x="154" y="303"/>
                  </a:lnTo>
                  <a:lnTo>
                    <a:pt x="142" y="296"/>
                  </a:lnTo>
                  <a:lnTo>
                    <a:pt x="128" y="286"/>
                  </a:lnTo>
                  <a:lnTo>
                    <a:pt x="116" y="279"/>
                  </a:lnTo>
                  <a:lnTo>
                    <a:pt x="102" y="267"/>
                  </a:lnTo>
                  <a:lnTo>
                    <a:pt x="88" y="253"/>
                  </a:lnTo>
                  <a:lnTo>
                    <a:pt x="88" y="244"/>
                  </a:lnTo>
                  <a:lnTo>
                    <a:pt x="78" y="222"/>
                  </a:lnTo>
                  <a:lnTo>
                    <a:pt x="69" y="203"/>
                  </a:lnTo>
                  <a:lnTo>
                    <a:pt x="59" y="192"/>
                  </a:lnTo>
                  <a:lnTo>
                    <a:pt x="52" y="180"/>
                  </a:lnTo>
                  <a:lnTo>
                    <a:pt x="45" y="168"/>
                  </a:lnTo>
                  <a:lnTo>
                    <a:pt x="41" y="154"/>
                  </a:lnTo>
                  <a:lnTo>
                    <a:pt x="33" y="140"/>
                  </a:lnTo>
                  <a:lnTo>
                    <a:pt x="26" y="128"/>
                  </a:lnTo>
                  <a:lnTo>
                    <a:pt x="15" y="118"/>
                  </a:lnTo>
                  <a:lnTo>
                    <a:pt x="3" y="109"/>
                  </a:lnTo>
                  <a:lnTo>
                    <a:pt x="5" y="104"/>
                  </a:lnTo>
                  <a:lnTo>
                    <a:pt x="0" y="80"/>
                  </a:lnTo>
                  <a:lnTo>
                    <a:pt x="7" y="71"/>
                  </a:lnTo>
                  <a:lnTo>
                    <a:pt x="15" y="62"/>
                  </a:lnTo>
                  <a:lnTo>
                    <a:pt x="15" y="71"/>
                  </a:lnTo>
                  <a:lnTo>
                    <a:pt x="12" y="78"/>
                  </a:lnTo>
                  <a:lnTo>
                    <a:pt x="17" y="78"/>
                  </a:lnTo>
                  <a:lnTo>
                    <a:pt x="36" y="90"/>
                  </a:lnTo>
                  <a:lnTo>
                    <a:pt x="41" y="83"/>
                  </a:lnTo>
                  <a:lnTo>
                    <a:pt x="41" y="76"/>
                  </a:lnTo>
                  <a:lnTo>
                    <a:pt x="45" y="69"/>
                  </a:lnTo>
                  <a:lnTo>
                    <a:pt x="48" y="57"/>
                  </a:lnTo>
                  <a:lnTo>
                    <a:pt x="48" y="62"/>
                  </a:lnTo>
                  <a:lnTo>
                    <a:pt x="52" y="62"/>
                  </a:lnTo>
                  <a:lnTo>
                    <a:pt x="50" y="57"/>
                  </a:lnTo>
                  <a:lnTo>
                    <a:pt x="55" y="54"/>
                  </a:lnTo>
                  <a:lnTo>
                    <a:pt x="64" y="50"/>
                  </a:lnTo>
                  <a:lnTo>
                    <a:pt x="81" y="38"/>
                  </a:lnTo>
                  <a:lnTo>
                    <a:pt x="90" y="19"/>
                  </a:lnTo>
                  <a:lnTo>
                    <a:pt x="95" y="19"/>
                  </a:lnTo>
                  <a:lnTo>
                    <a:pt x="88" y="2"/>
                  </a:lnTo>
                  <a:lnTo>
                    <a:pt x="93" y="2"/>
                  </a:lnTo>
                  <a:lnTo>
                    <a:pt x="93" y="0"/>
                  </a:lnTo>
                  <a:lnTo>
                    <a:pt x="102" y="10"/>
                  </a:lnTo>
                  <a:lnTo>
                    <a:pt x="112" y="19"/>
                  </a:lnTo>
                  <a:lnTo>
                    <a:pt x="123" y="33"/>
                  </a:lnTo>
                  <a:lnTo>
                    <a:pt x="128" y="40"/>
                  </a:lnTo>
                  <a:lnTo>
                    <a:pt x="147" y="43"/>
                  </a:lnTo>
                  <a:lnTo>
                    <a:pt x="159" y="43"/>
                  </a:lnTo>
                  <a:lnTo>
                    <a:pt x="175" y="47"/>
                  </a:lnTo>
                  <a:lnTo>
                    <a:pt x="168" y="69"/>
                  </a:lnTo>
                  <a:lnTo>
                    <a:pt x="178" y="76"/>
                  </a:lnTo>
                  <a:lnTo>
                    <a:pt x="173" y="76"/>
                  </a:lnTo>
                  <a:lnTo>
                    <a:pt x="159" y="78"/>
                  </a:lnTo>
                  <a:lnTo>
                    <a:pt x="147" y="85"/>
                  </a:lnTo>
                  <a:lnTo>
                    <a:pt x="135" y="90"/>
                  </a:lnTo>
                  <a:lnTo>
                    <a:pt x="130" y="104"/>
                  </a:lnTo>
                  <a:lnTo>
                    <a:pt x="126" y="118"/>
                  </a:lnTo>
                  <a:lnTo>
                    <a:pt x="119" y="132"/>
                  </a:lnTo>
                  <a:lnTo>
                    <a:pt x="126" y="144"/>
                  </a:lnTo>
                  <a:lnTo>
                    <a:pt x="130" y="158"/>
                  </a:lnTo>
                  <a:lnTo>
                    <a:pt x="130" y="168"/>
                  </a:lnTo>
                  <a:lnTo>
                    <a:pt x="138" y="168"/>
                  </a:lnTo>
                  <a:lnTo>
                    <a:pt x="147" y="175"/>
                  </a:lnTo>
                  <a:lnTo>
                    <a:pt x="159" y="180"/>
                  </a:lnTo>
                  <a:lnTo>
                    <a:pt x="171" y="170"/>
                  </a:lnTo>
                  <a:lnTo>
                    <a:pt x="171" y="184"/>
                  </a:lnTo>
                  <a:lnTo>
                    <a:pt x="173" y="196"/>
                  </a:lnTo>
                  <a:lnTo>
                    <a:pt x="190" y="196"/>
                  </a:lnTo>
                  <a:lnTo>
                    <a:pt x="197" y="210"/>
                  </a:lnTo>
                  <a:lnTo>
                    <a:pt x="206" y="222"/>
                  </a:lnTo>
                  <a:lnTo>
                    <a:pt x="201" y="227"/>
                  </a:lnTo>
                  <a:lnTo>
                    <a:pt x="201" y="251"/>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85" name="Freeform 4099"/>
            <p:cNvSpPr>
              <a:spLocks/>
            </p:cNvSpPr>
            <p:nvPr/>
          </p:nvSpPr>
          <p:spPr bwMode="auto">
            <a:xfrm>
              <a:off x="3714" y="1474"/>
              <a:ext cx="900" cy="726"/>
            </a:xfrm>
            <a:custGeom>
              <a:avLst/>
              <a:gdLst>
                <a:gd name="T0" fmla="*/ 6626 w 804"/>
                <a:gd name="T1" fmla="*/ 145404 h 586"/>
                <a:gd name="T2" fmla="*/ 5224 w 804"/>
                <a:gd name="T3" fmla="*/ 146059 h 586"/>
                <a:gd name="T4" fmla="*/ 4190 w 804"/>
                <a:gd name="T5" fmla="*/ 138530 h 586"/>
                <a:gd name="T6" fmla="*/ 3170 w 804"/>
                <a:gd name="T7" fmla="*/ 132962 h 586"/>
                <a:gd name="T8" fmla="*/ 2432 w 804"/>
                <a:gd name="T9" fmla="*/ 119486 h 586"/>
                <a:gd name="T10" fmla="*/ 2173 w 804"/>
                <a:gd name="T11" fmla="*/ 108362 h 586"/>
                <a:gd name="T12" fmla="*/ 1778 w 804"/>
                <a:gd name="T13" fmla="*/ 103059 h 586"/>
                <a:gd name="T14" fmla="*/ 514 w 804"/>
                <a:gd name="T15" fmla="*/ 94095 h 586"/>
                <a:gd name="T16" fmla="*/ 186 w 804"/>
                <a:gd name="T17" fmla="*/ 84362 h 586"/>
                <a:gd name="T18" fmla="*/ 694 w 804"/>
                <a:gd name="T19" fmla="*/ 74533 h 586"/>
                <a:gd name="T20" fmla="*/ 1588 w 804"/>
                <a:gd name="T21" fmla="*/ 60817 h 586"/>
                <a:gd name="T22" fmla="*/ 1220 w 804"/>
                <a:gd name="T23" fmla="*/ 48559 h 586"/>
                <a:gd name="T24" fmla="*/ 1734 w 804"/>
                <a:gd name="T25" fmla="*/ 34329 h 586"/>
                <a:gd name="T26" fmla="*/ 2635 w 804"/>
                <a:gd name="T27" fmla="*/ 24601 h 586"/>
                <a:gd name="T28" fmla="*/ 3671 w 804"/>
                <a:gd name="T29" fmla="*/ 31637 h 586"/>
                <a:gd name="T30" fmla="*/ 5036 w 804"/>
                <a:gd name="T31" fmla="*/ 47741 h 586"/>
                <a:gd name="T32" fmla="*/ 6873 w 804"/>
                <a:gd name="T33" fmla="*/ 60817 h 586"/>
                <a:gd name="T34" fmla="*/ 8651 w 804"/>
                <a:gd name="T35" fmla="*/ 64752 h 586"/>
                <a:gd name="T36" fmla="*/ 10051 w 804"/>
                <a:gd name="T37" fmla="*/ 62937 h 586"/>
                <a:gd name="T38" fmla="*/ 10697 w 804"/>
                <a:gd name="T39" fmla="*/ 46780 h 586"/>
                <a:gd name="T40" fmla="*/ 12133 w 804"/>
                <a:gd name="T41" fmla="*/ 38310 h 586"/>
                <a:gd name="T42" fmla="*/ 11646 w 804"/>
                <a:gd name="T43" fmla="*/ 31637 h 586"/>
                <a:gd name="T44" fmla="*/ 11044 w 804"/>
                <a:gd name="T45" fmla="*/ 20146 h 586"/>
                <a:gd name="T46" fmla="*/ 11404 w 804"/>
                <a:gd name="T47" fmla="*/ 4497 h 586"/>
                <a:gd name="T48" fmla="*/ 12922 w 804"/>
                <a:gd name="T49" fmla="*/ 4144 h 586"/>
                <a:gd name="T50" fmla="*/ 14465 w 804"/>
                <a:gd name="T51" fmla="*/ 22185 h 586"/>
                <a:gd name="T52" fmla="*/ 16604 w 804"/>
                <a:gd name="T53" fmla="*/ 28500 h 586"/>
                <a:gd name="T54" fmla="*/ 16407 w 804"/>
                <a:gd name="T55" fmla="*/ 49089 h 586"/>
                <a:gd name="T56" fmla="*/ 16452 w 804"/>
                <a:gd name="T57" fmla="*/ 59147 h 586"/>
                <a:gd name="T58" fmla="*/ 15903 w 804"/>
                <a:gd name="T59" fmla="*/ 66886 h 586"/>
                <a:gd name="T60" fmla="*/ 15057 w 804"/>
                <a:gd name="T61" fmla="*/ 80162 h 586"/>
                <a:gd name="T62" fmla="*/ 14612 w 804"/>
                <a:gd name="T63" fmla="*/ 73278 h 586"/>
                <a:gd name="T64" fmla="*/ 13719 w 804"/>
                <a:gd name="T65" fmla="*/ 81593 h 586"/>
                <a:gd name="T66" fmla="*/ 14518 w 804"/>
                <a:gd name="T67" fmla="*/ 91399 h 586"/>
                <a:gd name="T68" fmla="*/ 15161 w 804"/>
                <a:gd name="T69" fmla="*/ 94733 h 586"/>
                <a:gd name="T70" fmla="*/ 15161 w 804"/>
                <a:gd name="T71" fmla="*/ 110869 h 586"/>
                <a:gd name="T72" fmla="*/ 15505 w 804"/>
                <a:gd name="T73" fmla="*/ 123040 h 586"/>
                <a:gd name="T74" fmla="*/ 15843 w 804"/>
                <a:gd name="T75" fmla="*/ 133723 h 586"/>
                <a:gd name="T76" fmla="*/ 16251 w 804"/>
                <a:gd name="T77" fmla="*/ 138530 h 586"/>
                <a:gd name="T78" fmla="*/ 16251 w 804"/>
                <a:gd name="T79" fmla="*/ 143738 h 586"/>
                <a:gd name="T80" fmla="*/ 15903 w 804"/>
                <a:gd name="T81" fmla="*/ 154217 h 586"/>
                <a:gd name="T82" fmla="*/ 15903 w 804"/>
                <a:gd name="T83" fmla="*/ 157936 h 586"/>
                <a:gd name="T84" fmla="*/ 15767 w 804"/>
                <a:gd name="T85" fmla="*/ 163803 h 586"/>
                <a:gd name="T86" fmla="*/ 15425 w 804"/>
                <a:gd name="T87" fmla="*/ 170171 h 586"/>
                <a:gd name="T88" fmla="*/ 14851 w 804"/>
                <a:gd name="T89" fmla="*/ 175765 h 586"/>
                <a:gd name="T90" fmla="*/ 14518 w 804"/>
                <a:gd name="T91" fmla="*/ 178296 h 586"/>
                <a:gd name="T92" fmla="*/ 14143 w 804"/>
                <a:gd name="T93" fmla="*/ 178296 h 586"/>
                <a:gd name="T94" fmla="*/ 13896 w 804"/>
                <a:gd name="T95" fmla="*/ 181988 h 586"/>
                <a:gd name="T96" fmla="*/ 13267 w 804"/>
                <a:gd name="T97" fmla="*/ 187748 h 586"/>
                <a:gd name="T98" fmla="*/ 12885 w 804"/>
                <a:gd name="T99" fmla="*/ 183695 h 586"/>
                <a:gd name="T100" fmla="*/ 12187 w 804"/>
                <a:gd name="T101" fmla="*/ 181328 h 586"/>
                <a:gd name="T102" fmla="*/ 11251 w 804"/>
                <a:gd name="T103" fmla="*/ 176797 h 586"/>
                <a:gd name="T104" fmla="*/ 10792 w 804"/>
                <a:gd name="T105" fmla="*/ 177511 h 586"/>
                <a:gd name="T106" fmla="*/ 10350 w 804"/>
                <a:gd name="T107" fmla="*/ 184385 h 586"/>
                <a:gd name="T108" fmla="*/ 9643 w 804"/>
                <a:gd name="T109" fmla="*/ 179136 h 586"/>
                <a:gd name="T110" fmla="*/ 8949 w 804"/>
                <a:gd name="T111" fmla="*/ 169158 h 586"/>
                <a:gd name="T112" fmla="*/ 9112 w 804"/>
                <a:gd name="T113" fmla="*/ 153300 h 586"/>
                <a:gd name="T114" fmla="*/ 8203 w 804"/>
                <a:gd name="T115" fmla="*/ 141871 h 586"/>
                <a:gd name="T116" fmla="*/ 7806 w 804"/>
                <a:gd name="T117" fmla="*/ 139791 h 5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04"/>
                <a:gd name="T178" fmla="*/ 0 h 586"/>
                <a:gd name="T179" fmla="*/ 804 w 804"/>
                <a:gd name="T180" fmla="*/ 586 h 58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04" h="586">
                  <a:moveTo>
                    <a:pt x="360" y="426"/>
                  </a:moveTo>
                  <a:lnTo>
                    <a:pt x="348" y="437"/>
                  </a:lnTo>
                  <a:lnTo>
                    <a:pt x="336" y="447"/>
                  </a:lnTo>
                  <a:lnTo>
                    <a:pt x="324" y="454"/>
                  </a:lnTo>
                  <a:lnTo>
                    <a:pt x="315" y="447"/>
                  </a:lnTo>
                  <a:lnTo>
                    <a:pt x="293" y="445"/>
                  </a:lnTo>
                  <a:lnTo>
                    <a:pt x="282" y="461"/>
                  </a:lnTo>
                  <a:lnTo>
                    <a:pt x="277" y="447"/>
                  </a:lnTo>
                  <a:lnTo>
                    <a:pt x="270" y="449"/>
                  </a:lnTo>
                  <a:lnTo>
                    <a:pt x="248" y="449"/>
                  </a:lnTo>
                  <a:lnTo>
                    <a:pt x="237" y="447"/>
                  </a:lnTo>
                  <a:lnTo>
                    <a:pt x="220" y="442"/>
                  </a:lnTo>
                  <a:lnTo>
                    <a:pt x="218" y="437"/>
                  </a:lnTo>
                  <a:lnTo>
                    <a:pt x="203" y="430"/>
                  </a:lnTo>
                  <a:lnTo>
                    <a:pt x="199" y="426"/>
                  </a:lnTo>
                  <a:lnTo>
                    <a:pt x="194" y="428"/>
                  </a:lnTo>
                  <a:lnTo>
                    <a:pt x="173" y="411"/>
                  </a:lnTo>
                  <a:lnTo>
                    <a:pt x="161" y="404"/>
                  </a:lnTo>
                  <a:lnTo>
                    <a:pt x="154" y="411"/>
                  </a:lnTo>
                  <a:lnTo>
                    <a:pt x="151" y="409"/>
                  </a:lnTo>
                  <a:lnTo>
                    <a:pt x="137" y="400"/>
                  </a:lnTo>
                  <a:lnTo>
                    <a:pt x="118" y="388"/>
                  </a:lnTo>
                  <a:lnTo>
                    <a:pt x="111" y="388"/>
                  </a:lnTo>
                  <a:lnTo>
                    <a:pt x="104" y="367"/>
                  </a:lnTo>
                  <a:lnTo>
                    <a:pt x="116" y="367"/>
                  </a:lnTo>
                  <a:lnTo>
                    <a:pt x="116" y="362"/>
                  </a:lnTo>
                  <a:lnTo>
                    <a:pt x="106" y="348"/>
                  </a:lnTo>
                  <a:lnTo>
                    <a:pt x="106" y="341"/>
                  </a:lnTo>
                  <a:lnTo>
                    <a:pt x="106" y="336"/>
                  </a:lnTo>
                  <a:lnTo>
                    <a:pt x="104" y="333"/>
                  </a:lnTo>
                  <a:lnTo>
                    <a:pt x="99" y="331"/>
                  </a:lnTo>
                  <a:lnTo>
                    <a:pt x="99" y="326"/>
                  </a:lnTo>
                  <a:lnTo>
                    <a:pt x="97" y="322"/>
                  </a:lnTo>
                  <a:lnTo>
                    <a:pt x="92" y="319"/>
                  </a:lnTo>
                  <a:lnTo>
                    <a:pt x="85" y="317"/>
                  </a:lnTo>
                  <a:lnTo>
                    <a:pt x="80" y="315"/>
                  </a:lnTo>
                  <a:lnTo>
                    <a:pt x="59" y="307"/>
                  </a:lnTo>
                  <a:lnTo>
                    <a:pt x="50" y="305"/>
                  </a:lnTo>
                  <a:lnTo>
                    <a:pt x="43" y="293"/>
                  </a:lnTo>
                  <a:lnTo>
                    <a:pt x="24" y="289"/>
                  </a:lnTo>
                  <a:lnTo>
                    <a:pt x="24" y="284"/>
                  </a:lnTo>
                  <a:lnTo>
                    <a:pt x="28" y="284"/>
                  </a:lnTo>
                  <a:lnTo>
                    <a:pt x="33" y="281"/>
                  </a:lnTo>
                  <a:lnTo>
                    <a:pt x="21" y="263"/>
                  </a:lnTo>
                  <a:lnTo>
                    <a:pt x="9" y="260"/>
                  </a:lnTo>
                  <a:lnTo>
                    <a:pt x="0" y="246"/>
                  </a:lnTo>
                  <a:lnTo>
                    <a:pt x="5" y="234"/>
                  </a:lnTo>
                  <a:lnTo>
                    <a:pt x="17" y="227"/>
                  </a:lnTo>
                  <a:lnTo>
                    <a:pt x="24" y="225"/>
                  </a:lnTo>
                  <a:lnTo>
                    <a:pt x="33" y="229"/>
                  </a:lnTo>
                  <a:lnTo>
                    <a:pt x="40" y="218"/>
                  </a:lnTo>
                  <a:lnTo>
                    <a:pt x="57" y="213"/>
                  </a:lnTo>
                  <a:lnTo>
                    <a:pt x="69" y="203"/>
                  </a:lnTo>
                  <a:lnTo>
                    <a:pt x="80" y="194"/>
                  </a:lnTo>
                  <a:lnTo>
                    <a:pt x="76" y="187"/>
                  </a:lnTo>
                  <a:lnTo>
                    <a:pt x="78" y="182"/>
                  </a:lnTo>
                  <a:lnTo>
                    <a:pt x="78" y="180"/>
                  </a:lnTo>
                  <a:lnTo>
                    <a:pt x="71" y="166"/>
                  </a:lnTo>
                  <a:lnTo>
                    <a:pt x="66" y="154"/>
                  </a:lnTo>
                  <a:lnTo>
                    <a:pt x="57" y="149"/>
                  </a:lnTo>
                  <a:lnTo>
                    <a:pt x="73" y="142"/>
                  </a:lnTo>
                  <a:lnTo>
                    <a:pt x="92" y="144"/>
                  </a:lnTo>
                  <a:lnTo>
                    <a:pt x="88" y="137"/>
                  </a:lnTo>
                  <a:lnTo>
                    <a:pt x="85" y="123"/>
                  </a:lnTo>
                  <a:lnTo>
                    <a:pt x="83" y="106"/>
                  </a:lnTo>
                  <a:lnTo>
                    <a:pt x="106" y="111"/>
                  </a:lnTo>
                  <a:lnTo>
                    <a:pt x="118" y="111"/>
                  </a:lnTo>
                  <a:lnTo>
                    <a:pt x="111" y="92"/>
                  </a:lnTo>
                  <a:lnTo>
                    <a:pt x="118" y="88"/>
                  </a:lnTo>
                  <a:lnTo>
                    <a:pt x="125" y="76"/>
                  </a:lnTo>
                  <a:lnTo>
                    <a:pt x="135" y="73"/>
                  </a:lnTo>
                  <a:lnTo>
                    <a:pt x="137" y="76"/>
                  </a:lnTo>
                  <a:lnTo>
                    <a:pt x="142" y="83"/>
                  </a:lnTo>
                  <a:lnTo>
                    <a:pt x="163" y="95"/>
                  </a:lnTo>
                  <a:lnTo>
                    <a:pt x="175" y="97"/>
                  </a:lnTo>
                  <a:lnTo>
                    <a:pt x="196" y="111"/>
                  </a:lnTo>
                  <a:lnTo>
                    <a:pt x="201" y="128"/>
                  </a:lnTo>
                  <a:lnTo>
                    <a:pt x="206" y="142"/>
                  </a:lnTo>
                  <a:lnTo>
                    <a:pt x="222" y="144"/>
                  </a:lnTo>
                  <a:lnTo>
                    <a:pt x="239" y="147"/>
                  </a:lnTo>
                  <a:lnTo>
                    <a:pt x="260" y="154"/>
                  </a:lnTo>
                  <a:lnTo>
                    <a:pt x="282" y="159"/>
                  </a:lnTo>
                  <a:lnTo>
                    <a:pt x="293" y="173"/>
                  </a:lnTo>
                  <a:lnTo>
                    <a:pt x="308" y="187"/>
                  </a:lnTo>
                  <a:lnTo>
                    <a:pt x="326" y="187"/>
                  </a:lnTo>
                  <a:lnTo>
                    <a:pt x="348" y="189"/>
                  </a:lnTo>
                  <a:lnTo>
                    <a:pt x="367" y="189"/>
                  </a:lnTo>
                  <a:lnTo>
                    <a:pt x="388" y="192"/>
                  </a:lnTo>
                  <a:lnTo>
                    <a:pt x="393" y="196"/>
                  </a:lnTo>
                  <a:lnTo>
                    <a:pt x="412" y="199"/>
                  </a:lnTo>
                  <a:lnTo>
                    <a:pt x="428" y="201"/>
                  </a:lnTo>
                  <a:lnTo>
                    <a:pt x="438" y="208"/>
                  </a:lnTo>
                  <a:lnTo>
                    <a:pt x="449" y="201"/>
                  </a:lnTo>
                  <a:lnTo>
                    <a:pt x="459" y="194"/>
                  </a:lnTo>
                  <a:lnTo>
                    <a:pt x="478" y="194"/>
                  </a:lnTo>
                  <a:lnTo>
                    <a:pt x="494" y="192"/>
                  </a:lnTo>
                  <a:lnTo>
                    <a:pt x="506" y="182"/>
                  </a:lnTo>
                  <a:lnTo>
                    <a:pt x="520" y="170"/>
                  </a:lnTo>
                  <a:lnTo>
                    <a:pt x="511" y="161"/>
                  </a:lnTo>
                  <a:lnTo>
                    <a:pt x="509" y="144"/>
                  </a:lnTo>
                  <a:lnTo>
                    <a:pt x="530" y="151"/>
                  </a:lnTo>
                  <a:lnTo>
                    <a:pt x="542" y="142"/>
                  </a:lnTo>
                  <a:lnTo>
                    <a:pt x="556" y="140"/>
                  </a:lnTo>
                  <a:lnTo>
                    <a:pt x="561" y="128"/>
                  </a:lnTo>
                  <a:lnTo>
                    <a:pt x="577" y="118"/>
                  </a:lnTo>
                  <a:lnTo>
                    <a:pt x="601" y="118"/>
                  </a:lnTo>
                  <a:lnTo>
                    <a:pt x="596" y="109"/>
                  </a:lnTo>
                  <a:lnTo>
                    <a:pt x="565" y="95"/>
                  </a:lnTo>
                  <a:lnTo>
                    <a:pt x="558" y="99"/>
                  </a:lnTo>
                  <a:lnTo>
                    <a:pt x="554" y="97"/>
                  </a:lnTo>
                  <a:lnTo>
                    <a:pt x="537" y="99"/>
                  </a:lnTo>
                  <a:lnTo>
                    <a:pt x="525" y="92"/>
                  </a:lnTo>
                  <a:lnTo>
                    <a:pt x="530" y="90"/>
                  </a:lnTo>
                  <a:lnTo>
                    <a:pt x="528" y="76"/>
                  </a:lnTo>
                  <a:lnTo>
                    <a:pt x="525" y="62"/>
                  </a:lnTo>
                  <a:lnTo>
                    <a:pt x="546" y="66"/>
                  </a:lnTo>
                  <a:lnTo>
                    <a:pt x="556" y="54"/>
                  </a:lnTo>
                  <a:lnTo>
                    <a:pt x="554" y="43"/>
                  </a:lnTo>
                  <a:lnTo>
                    <a:pt x="551" y="21"/>
                  </a:lnTo>
                  <a:lnTo>
                    <a:pt x="542" y="14"/>
                  </a:lnTo>
                  <a:lnTo>
                    <a:pt x="535" y="12"/>
                  </a:lnTo>
                  <a:lnTo>
                    <a:pt x="544" y="2"/>
                  </a:lnTo>
                  <a:lnTo>
                    <a:pt x="563" y="2"/>
                  </a:lnTo>
                  <a:lnTo>
                    <a:pt x="580" y="0"/>
                  </a:lnTo>
                  <a:lnTo>
                    <a:pt x="615" y="12"/>
                  </a:lnTo>
                  <a:lnTo>
                    <a:pt x="632" y="24"/>
                  </a:lnTo>
                  <a:lnTo>
                    <a:pt x="643" y="36"/>
                  </a:lnTo>
                  <a:lnTo>
                    <a:pt x="660" y="47"/>
                  </a:lnTo>
                  <a:lnTo>
                    <a:pt x="674" y="59"/>
                  </a:lnTo>
                  <a:lnTo>
                    <a:pt x="688" y="69"/>
                  </a:lnTo>
                  <a:lnTo>
                    <a:pt x="714" y="73"/>
                  </a:lnTo>
                  <a:lnTo>
                    <a:pt x="729" y="80"/>
                  </a:lnTo>
                  <a:lnTo>
                    <a:pt x="745" y="99"/>
                  </a:lnTo>
                  <a:lnTo>
                    <a:pt x="769" y="97"/>
                  </a:lnTo>
                  <a:lnTo>
                    <a:pt x="790" y="88"/>
                  </a:lnTo>
                  <a:lnTo>
                    <a:pt x="797" y="104"/>
                  </a:lnTo>
                  <a:lnTo>
                    <a:pt x="802" y="125"/>
                  </a:lnTo>
                  <a:lnTo>
                    <a:pt x="804" y="147"/>
                  </a:lnTo>
                  <a:lnTo>
                    <a:pt x="785" y="142"/>
                  </a:lnTo>
                  <a:lnTo>
                    <a:pt x="781" y="151"/>
                  </a:lnTo>
                  <a:lnTo>
                    <a:pt x="792" y="168"/>
                  </a:lnTo>
                  <a:lnTo>
                    <a:pt x="802" y="182"/>
                  </a:lnTo>
                  <a:lnTo>
                    <a:pt x="797" y="187"/>
                  </a:lnTo>
                  <a:lnTo>
                    <a:pt x="800" y="192"/>
                  </a:lnTo>
                  <a:lnTo>
                    <a:pt x="783" y="182"/>
                  </a:lnTo>
                  <a:lnTo>
                    <a:pt x="783" y="192"/>
                  </a:lnTo>
                  <a:lnTo>
                    <a:pt x="774" y="199"/>
                  </a:lnTo>
                  <a:lnTo>
                    <a:pt x="769" y="201"/>
                  </a:lnTo>
                  <a:lnTo>
                    <a:pt x="774" y="211"/>
                  </a:lnTo>
                  <a:lnTo>
                    <a:pt x="757" y="206"/>
                  </a:lnTo>
                  <a:lnTo>
                    <a:pt x="750" y="208"/>
                  </a:lnTo>
                  <a:lnTo>
                    <a:pt x="743" y="225"/>
                  </a:lnTo>
                  <a:lnTo>
                    <a:pt x="733" y="234"/>
                  </a:lnTo>
                  <a:lnTo>
                    <a:pt x="726" y="237"/>
                  </a:lnTo>
                  <a:lnTo>
                    <a:pt x="717" y="246"/>
                  </a:lnTo>
                  <a:lnTo>
                    <a:pt x="707" y="251"/>
                  </a:lnTo>
                  <a:lnTo>
                    <a:pt x="695" y="255"/>
                  </a:lnTo>
                  <a:lnTo>
                    <a:pt x="703" y="246"/>
                  </a:lnTo>
                  <a:lnTo>
                    <a:pt x="693" y="241"/>
                  </a:lnTo>
                  <a:lnTo>
                    <a:pt x="695" y="225"/>
                  </a:lnTo>
                  <a:lnTo>
                    <a:pt x="688" y="220"/>
                  </a:lnTo>
                  <a:lnTo>
                    <a:pt x="679" y="222"/>
                  </a:lnTo>
                  <a:lnTo>
                    <a:pt x="672" y="234"/>
                  </a:lnTo>
                  <a:lnTo>
                    <a:pt x="662" y="246"/>
                  </a:lnTo>
                  <a:lnTo>
                    <a:pt x="653" y="251"/>
                  </a:lnTo>
                  <a:lnTo>
                    <a:pt x="646" y="253"/>
                  </a:lnTo>
                  <a:lnTo>
                    <a:pt x="651" y="265"/>
                  </a:lnTo>
                  <a:lnTo>
                    <a:pt x="672" y="270"/>
                  </a:lnTo>
                  <a:lnTo>
                    <a:pt x="679" y="284"/>
                  </a:lnTo>
                  <a:lnTo>
                    <a:pt x="691" y="281"/>
                  </a:lnTo>
                  <a:lnTo>
                    <a:pt x="703" y="272"/>
                  </a:lnTo>
                  <a:lnTo>
                    <a:pt x="722" y="281"/>
                  </a:lnTo>
                  <a:lnTo>
                    <a:pt x="731" y="281"/>
                  </a:lnTo>
                  <a:lnTo>
                    <a:pt x="731" y="291"/>
                  </a:lnTo>
                  <a:lnTo>
                    <a:pt x="722" y="291"/>
                  </a:lnTo>
                  <a:lnTo>
                    <a:pt x="712" y="296"/>
                  </a:lnTo>
                  <a:lnTo>
                    <a:pt x="707" y="305"/>
                  </a:lnTo>
                  <a:lnTo>
                    <a:pt x="705" y="310"/>
                  </a:lnTo>
                  <a:lnTo>
                    <a:pt x="700" y="329"/>
                  </a:lnTo>
                  <a:lnTo>
                    <a:pt x="722" y="341"/>
                  </a:lnTo>
                  <a:lnTo>
                    <a:pt x="733" y="355"/>
                  </a:lnTo>
                  <a:lnTo>
                    <a:pt x="743" y="367"/>
                  </a:lnTo>
                  <a:lnTo>
                    <a:pt x="759" y="383"/>
                  </a:lnTo>
                  <a:lnTo>
                    <a:pt x="736" y="376"/>
                  </a:lnTo>
                  <a:lnTo>
                    <a:pt x="738" y="378"/>
                  </a:lnTo>
                  <a:lnTo>
                    <a:pt x="752" y="388"/>
                  </a:lnTo>
                  <a:lnTo>
                    <a:pt x="766" y="395"/>
                  </a:lnTo>
                  <a:lnTo>
                    <a:pt x="752" y="407"/>
                  </a:lnTo>
                  <a:lnTo>
                    <a:pt x="745" y="409"/>
                  </a:lnTo>
                  <a:lnTo>
                    <a:pt x="755" y="411"/>
                  </a:lnTo>
                  <a:lnTo>
                    <a:pt x="766" y="409"/>
                  </a:lnTo>
                  <a:lnTo>
                    <a:pt x="776" y="414"/>
                  </a:lnTo>
                  <a:lnTo>
                    <a:pt x="769" y="423"/>
                  </a:lnTo>
                  <a:lnTo>
                    <a:pt x="776" y="423"/>
                  </a:lnTo>
                  <a:lnTo>
                    <a:pt x="774" y="426"/>
                  </a:lnTo>
                  <a:lnTo>
                    <a:pt x="769" y="430"/>
                  </a:lnTo>
                  <a:lnTo>
                    <a:pt x="771" y="430"/>
                  </a:lnTo>
                  <a:lnTo>
                    <a:pt x="774" y="435"/>
                  </a:lnTo>
                  <a:lnTo>
                    <a:pt x="769" y="435"/>
                  </a:lnTo>
                  <a:lnTo>
                    <a:pt x="774" y="442"/>
                  </a:lnTo>
                  <a:lnTo>
                    <a:pt x="771" y="442"/>
                  </a:lnTo>
                  <a:lnTo>
                    <a:pt x="762" y="447"/>
                  </a:lnTo>
                  <a:lnTo>
                    <a:pt x="766" y="454"/>
                  </a:lnTo>
                  <a:lnTo>
                    <a:pt x="762" y="461"/>
                  </a:lnTo>
                  <a:lnTo>
                    <a:pt x="757" y="475"/>
                  </a:lnTo>
                  <a:lnTo>
                    <a:pt x="755" y="475"/>
                  </a:lnTo>
                  <a:lnTo>
                    <a:pt x="759" y="480"/>
                  </a:lnTo>
                  <a:lnTo>
                    <a:pt x="752" y="482"/>
                  </a:lnTo>
                  <a:lnTo>
                    <a:pt x="750" y="482"/>
                  </a:lnTo>
                  <a:lnTo>
                    <a:pt x="757" y="485"/>
                  </a:lnTo>
                  <a:lnTo>
                    <a:pt x="757" y="494"/>
                  </a:lnTo>
                  <a:lnTo>
                    <a:pt x="755" y="494"/>
                  </a:lnTo>
                  <a:lnTo>
                    <a:pt x="755" y="497"/>
                  </a:lnTo>
                  <a:lnTo>
                    <a:pt x="750" y="501"/>
                  </a:lnTo>
                  <a:lnTo>
                    <a:pt x="750" y="504"/>
                  </a:lnTo>
                  <a:lnTo>
                    <a:pt x="748" y="508"/>
                  </a:lnTo>
                  <a:lnTo>
                    <a:pt x="740" y="511"/>
                  </a:lnTo>
                  <a:lnTo>
                    <a:pt x="738" y="513"/>
                  </a:lnTo>
                  <a:lnTo>
                    <a:pt x="738" y="518"/>
                  </a:lnTo>
                  <a:lnTo>
                    <a:pt x="733" y="523"/>
                  </a:lnTo>
                  <a:lnTo>
                    <a:pt x="722" y="532"/>
                  </a:lnTo>
                  <a:lnTo>
                    <a:pt x="719" y="539"/>
                  </a:lnTo>
                  <a:lnTo>
                    <a:pt x="710" y="541"/>
                  </a:lnTo>
                  <a:lnTo>
                    <a:pt x="707" y="541"/>
                  </a:lnTo>
                  <a:lnTo>
                    <a:pt x="705" y="541"/>
                  </a:lnTo>
                  <a:lnTo>
                    <a:pt x="698" y="544"/>
                  </a:lnTo>
                  <a:lnTo>
                    <a:pt x="695" y="541"/>
                  </a:lnTo>
                  <a:lnTo>
                    <a:pt x="691" y="546"/>
                  </a:lnTo>
                  <a:lnTo>
                    <a:pt x="691" y="549"/>
                  </a:lnTo>
                  <a:lnTo>
                    <a:pt x="684" y="549"/>
                  </a:lnTo>
                  <a:lnTo>
                    <a:pt x="677" y="537"/>
                  </a:lnTo>
                  <a:lnTo>
                    <a:pt x="674" y="541"/>
                  </a:lnTo>
                  <a:lnTo>
                    <a:pt x="677" y="553"/>
                  </a:lnTo>
                  <a:lnTo>
                    <a:pt x="672" y="549"/>
                  </a:lnTo>
                  <a:lnTo>
                    <a:pt x="674" y="556"/>
                  </a:lnTo>
                  <a:lnTo>
                    <a:pt x="669" y="553"/>
                  </a:lnTo>
                  <a:lnTo>
                    <a:pt x="665" y="560"/>
                  </a:lnTo>
                  <a:lnTo>
                    <a:pt x="660" y="556"/>
                  </a:lnTo>
                  <a:lnTo>
                    <a:pt x="660" y="560"/>
                  </a:lnTo>
                  <a:lnTo>
                    <a:pt x="655" y="560"/>
                  </a:lnTo>
                  <a:lnTo>
                    <a:pt x="643" y="565"/>
                  </a:lnTo>
                  <a:lnTo>
                    <a:pt x="636" y="567"/>
                  </a:lnTo>
                  <a:lnTo>
                    <a:pt x="632" y="567"/>
                  </a:lnTo>
                  <a:lnTo>
                    <a:pt x="632" y="577"/>
                  </a:lnTo>
                  <a:lnTo>
                    <a:pt x="636" y="586"/>
                  </a:lnTo>
                  <a:lnTo>
                    <a:pt x="627" y="584"/>
                  </a:lnTo>
                  <a:lnTo>
                    <a:pt x="625" y="567"/>
                  </a:lnTo>
                  <a:lnTo>
                    <a:pt x="620" y="563"/>
                  </a:lnTo>
                  <a:lnTo>
                    <a:pt x="613" y="565"/>
                  </a:lnTo>
                  <a:lnTo>
                    <a:pt x="608" y="560"/>
                  </a:lnTo>
                  <a:lnTo>
                    <a:pt x="601" y="560"/>
                  </a:lnTo>
                  <a:lnTo>
                    <a:pt x="594" y="565"/>
                  </a:lnTo>
                  <a:lnTo>
                    <a:pt x="580" y="558"/>
                  </a:lnTo>
                  <a:lnTo>
                    <a:pt x="572" y="553"/>
                  </a:lnTo>
                  <a:lnTo>
                    <a:pt x="570" y="541"/>
                  </a:lnTo>
                  <a:lnTo>
                    <a:pt x="551" y="534"/>
                  </a:lnTo>
                  <a:lnTo>
                    <a:pt x="544" y="532"/>
                  </a:lnTo>
                  <a:lnTo>
                    <a:pt x="535" y="544"/>
                  </a:lnTo>
                  <a:lnTo>
                    <a:pt x="530" y="544"/>
                  </a:lnTo>
                  <a:lnTo>
                    <a:pt x="528" y="544"/>
                  </a:lnTo>
                  <a:lnTo>
                    <a:pt x="523" y="544"/>
                  </a:lnTo>
                  <a:lnTo>
                    <a:pt x="518" y="544"/>
                  </a:lnTo>
                  <a:lnTo>
                    <a:pt x="513" y="546"/>
                  </a:lnTo>
                  <a:lnTo>
                    <a:pt x="506" y="544"/>
                  </a:lnTo>
                  <a:lnTo>
                    <a:pt x="502" y="549"/>
                  </a:lnTo>
                  <a:lnTo>
                    <a:pt x="494" y="549"/>
                  </a:lnTo>
                  <a:lnTo>
                    <a:pt x="497" y="570"/>
                  </a:lnTo>
                  <a:lnTo>
                    <a:pt x="492" y="567"/>
                  </a:lnTo>
                  <a:lnTo>
                    <a:pt x="490" y="565"/>
                  </a:lnTo>
                  <a:lnTo>
                    <a:pt x="485" y="560"/>
                  </a:lnTo>
                  <a:lnTo>
                    <a:pt x="473" y="565"/>
                  </a:lnTo>
                  <a:lnTo>
                    <a:pt x="466" y="553"/>
                  </a:lnTo>
                  <a:lnTo>
                    <a:pt x="459" y="551"/>
                  </a:lnTo>
                  <a:lnTo>
                    <a:pt x="459" y="537"/>
                  </a:lnTo>
                  <a:lnTo>
                    <a:pt x="449" y="532"/>
                  </a:lnTo>
                  <a:lnTo>
                    <a:pt x="445" y="520"/>
                  </a:lnTo>
                  <a:lnTo>
                    <a:pt x="445" y="518"/>
                  </a:lnTo>
                  <a:lnTo>
                    <a:pt x="426" y="520"/>
                  </a:lnTo>
                  <a:lnTo>
                    <a:pt x="426" y="513"/>
                  </a:lnTo>
                  <a:lnTo>
                    <a:pt x="426" y="506"/>
                  </a:lnTo>
                  <a:lnTo>
                    <a:pt x="433" y="492"/>
                  </a:lnTo>
                  <a:lnTo>
                    <a:pt x="435" y="485"/>
                  </a:lnTo>
                  <a:lnTo>
                    <a:pt x="433" y="471"/>
                  </a:lnTo>
                  <a:lnTo>
                    <a:pt x="431" y="456"/>
                  </a:lnTo>
                  <a:lnTo>
                    <a:pt x="423" y="452"/>
                  </a:lnTo>
                  <a:lnTo>
                    <a:pt x="409" y="437"/>
                  </a:lnTo>
                  <a:lnTo>
                    <a:pt x="407" y="445"/>
                  </a:lnTo>
                  <a:lnTo>
                    <a:pt x="390" y="437"/>
                  </a:lnTo>
                  <a:lnTo>
                    <a:pt x="390" y="430"/>
                  </a:lnTo>
                  <a:lnTo>
                    <a:pt x="386" y="430"/>
                  </a:lnTo>
                  <a:lnTo>
                    <a:pt x="388" y="426"/>
                  </a:lnTo>
                  <a:lnTo>
                    <a:pt x="379" y="423"/>
                  </a:lnTo>
                  <a:lnTo>
                    <a:pt x="371" y="430"/>
                  </a:lnTo>
                  <a:lnTo>
                    <a:pt x="360" y="426"/>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86" name="Freeform 4100"/>
            <p:cNvSpPr>
              <a:spLocks/>
            </p:cNvSpPr>
            <p:nvPr/>
          </p:nvSpPr>
          <p:spPr bwMode="auto">
            <a:xfrm>
              <a:off x="4400" y="2205"/>
              <a:ext cx="39" cy="39"/>
            </a:xfrm>
            <a:custGeom>
              <a:avLst/>
              <a:gdLst>
                <a:gd name="T0" fmla="*/ 486 w 35"/>
                <a:gd name="T1" fmla="*/ 0 h 31"/>
                <a:gd name="T2" fmla="*/ 216 w 35"/>
                <a:gd name="T3" fmla="*/ 1220 h 31"/>
                <a:gd name="T4" fmla="*/ 0 w 35"/>
                <a:gd name="T5" fmla="*/ 4837 h 31"/>
                <a:gd name="T6" fmla="*/ 2 w 35"/>
                <a:gd name="T7" fmla="*/ 11573 h 31"/>
                <a:gd name="T8" fmla="*/ 269 w 35"/>
                <a:gd name="T9" fmla="*/ 15241 h 31"/>
                <a:gd name="T10" fmla="*/ 351 w 35"/>
                <a:gd name="T11" fmla="*/ 13470 h 31"/>
                <a:gd name="T12" fmla="*/ 515 w 35"/>
                <a:gd name="T13" fmla="*/ 9199 h 31"/>
                <a:gd name="T14" fmla="*/ 640 w 35"/>
                <a:gd name="T15" fmla="*/ 3544 h 31"/>
                <a:gd name="T16" fmla="*/ 610 w 35"/>
                <a:gd name="T17" fmla="*/ 0 h 31"/>
                <a:gd name="T18" fmla="*/ 486 w 35"/>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31"/>
                <a:gd name="T32" fmla="*/ 35 w 35"/>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31">
                  <a:moveTo>
                    <a:pt x="26" y="0"/>
                  </a:moveTo>
                  <a:lnTo>
                    <a:pt x="12" y="2"/>
                  </a:lnTo>
                  <a:lnTo>
                    <a:pt x="0" y="10"/>
                  </a:lnTo>
                  <a:lnTo>
                    <a:pt x="2" y="24"/>
                  </a:lnTo>
                  <a:lnTo>
                    <a:pt x="14" y="31"/>
                  </a:lnTo>
                  <a:lnTo>
                    <a:pt x="19" y="28"/>
                  </a:lnTo>
                  <a:lnTo>
                    <a:pt x="28" y="19"/>
                  </a:lnTo>
                  <a:lnTo>
                    <a:pt x="35" y="7"/>
                  </a:lnTo>
                  <a:lnTo>
                    <a:pt x="33" y="0"/>
                  </a:lnTo>
                  <a:lnTo>
                    <a:pt x="26"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87" name="Freeform 4101"/>
            <p:cNvSpPr>
              <a:spLocks/>
            </p:cNvSpPr>
            <p:nvPr/>
          </p:nvSpPr>
          <p:spPr bwMode="auto">
            <a:xfrm>
              <a:off x="4698" y="1735"/>
              <a:ext cx="148" cy="175"/>
            </a:xfrm>
            <a:custGeom>
              <a:avLst/>
              <a:gdLst>
                <a:gd name="T0" fmla="*/ 2710 w 132"/>
                <a:gd name="T1" fmla="*/ 36437 h 141"/>
                <a:gd name="T2" fmla="*/ 2662 w 132"/>
                <a:gd name="T3" fmla="*/ 34139 h 141"/>
                <a:gd name="T4" fmla="*/ 2662 w 132"/>
                <a:gd name="T5" fmla="*/ 36862 h 141"/>
                <a:gd name="T6" fmla="*/ 2528 w 132"/>
                <a:gd name="T7" fmla="*/ 38660 h 141"/>
                <a:gd name="T8" fmla="*/ 2528 w 132"/>
                <a:gd name="T9" fmla="*/ 39960 h 141"/>
                <a:gd name="T10" fmla="*/ 2408 w 132"/>
                <a:gd name="T11" fmla="*/ 37829 h 141"/>
                <a:gd name="T12" fmla="*/ 2311 w 132"/>
                <a:gd name="T13" fmla="*/ 40976 h 141"/>
                <a:gd name="T14" fmla="*/ 1964 w 132"/>
                <a:gd name="T15" fmla="*/ 40976 h 141"/>
                <a:gd name="T16" fmla="*/ 1819 w 132"/>
                <a:gd name="T17" fmla="*/ 39960 h 141"/>
                <a:gd name="T18" fmla="*/ 1715 w 132"/>
                <a:gd name="T19" fmla="*/ 38660 h 141"/>
                <a:gd name="T20" fmla="*/ 1819 w 132"/>
                <a:gd name="T21" fmla="*/ 40976 h 141"/>
                <a:gd name="T22" fmla="*/ 1868 w 132"/>
                <a:gd name="T23" fmla="*/ 42371 h 141"/>
                <a:gd name="T24" fmla="*/ 1715 w 132"/>
                <a:gd name="T25" fmla="*/ 45223 h 141"/>
                <a:gd name="T26" fmla="*/ 1666 w 132"/>
                <a:gd name="T27" fmla="*/ 48024 h 141"/>
                <a:gd name="T28" fmla="*/ 1427 w 132"/>
                <a:gd name="T29" fmla="*/ 44204 h 141"/>
                <a:gd name="T30" fmla="*/ 1325 w 132"/>
                <a:gd name="T31" fmla="*/ 39960 h 141"/>
                <a:gd name="T32" fmla="*/ 940 w 132"/>
                <a:gd name="T33" fmla="*/ 40976 h 141"/>
                <a:gd name="T34" fmla="*/ 473 w 132"/>
                <a:gd name="T35" fmla="*/ 42371 h 141"/>
                <a:gd name="T36" fmla="*/ 376 w 132"/>
                <a:gd name="T37" fmla="*/ 45223 h 141"/>
                <a:gd name="T38" fmla="*/ 0 w 132"/>
                <a:gd name="T39" fmla="*/ 44204 h 141"/>
                <a:gd name="T40" fmla="*/ 2 w 132"/>
                <a:gd name="T41" fmla="*/ 41396 h 141"/>
                <a:gd name="T42" fmla="*/ 267 w 132"/>
                <a:gd name="T43" fmla="*/ 38660 h 141"/>
                <a:gd name="T44" fmla="*/ 473 w 132"/>
                <a:gd name="T45" fmla="*/ 35613 h 141"/>
                <a:gd name="T46" fmla="*/ 770 w 132"/>
                <a:gd name="T47" fmla="*/ 34139 h 141"/>
                <a:gd name="T48" fmla="*/ 1138 w 132"/>
                <a:gd name="T49" fmla="*/ 34139 h 141"/>
                <a:gd name="T50" fmla="*/ 1182 w 132"/>
                <a:gd name="T51" fmla="*/ 35613 h 141"/>
                <a:gd name="T52" fmla="*/ 1427 w 132"/>
                <a:gd name="T53" fmla="*/ 33975 h 141"/>
                <a:gd name="T54" fmla="*/ 1325 w 132"/>
                <a:gd name="T55" fmla="*/ 30321 h 141"/>
                <a:gd name="T56" fmla="*/ 1291 w 132"/>
                <a:gd name="T57" fmla="*/ 25528 h 141"/>
                <a:gd name="T58" fmla="*/ 1447 w 132"/>
                <a:gd name="T59" fmla="*/ 23930 h 141"/>
                <a:gd name="T60" fmla="*/ 1447 w 132"/>
                <a:gd name="T61" fmla="*/ 25528 h 141"/>
                <a:gd name="T62" fmla="*/ 1563 w 132"/>
                <a:gd name="T63" fmla="*/ 28177 h 141"/>
                <a:gd name="T64" fmla="*/ 1715 w 132"/>
                <a:gd name="T65" fmla="*/ 25097 h 141"/>
                <a:gd name="T66" fmla="*/ 1868 w 132"/>
                <a:gd name="T67" fmla="*/ 22703 h 141"/>
                <a:gd name="T68" fmla="*/ 1941 w 132"/>
                <a:gd name="T69" fmla="*/ 18428 h 141"/>
                <a:gd name="T70" fmla="*/ 1941 w 132"/>
                <a:gd name="T71" fmla="*/ 13805 h 141"/>
                <a:gd name="T72" fmla="*/ 1752 w 132"/>
                <a:gd name="T73" fmla="*/ 8962 h 141"/>
                <a:gd name="T74" fmla="*/ 1666 w 132"/>
                <a:gd name="T75" fmla="*/ 3777 h 141"/>
                <a:gd name="T76" fmla="*/ 1666 w 132"/>
                <a:gd name="T77" fmla="*/ 2 h 141"/>
                <a:gd name="T78" fmla="*/ 1819 w 132"/>
                <a:gd name="T79" fmla="*/ 2452 h 141"/>
                <a:gd name="T80" fmla="*/ 1941 w 132"/>
                <a:gd name="T81" fmla="*/ 1283 h 141"/>
                <a:gd name="T82" fmla="*/ 1868 w 132"/>
                <a:gd name="T83" fmla="*/ 2 h 141"/>
                <a:gd name="T84" fmla="*/ 1715 w 132"/>
                <a:gd name="T85" fmla="*/ 2 h 141"/>
                <a:gd name="T86" fmla="*/ 1752 w 132"/>
                <a:gd name="T87" fmla="*/ 0 h 141"/>
                <a:gd name="T88" fmla="*/ 1941 w 132"/>
                <a:gd name="T89" fmla="*/ 0 h 141"/>
                <a:gd name="T90" fmla="*/ 2255 w 132"/>
                <a:gd name="T91" fmla="*/ 5385 h 141"/>
                <a:gd name="T92" fmla="*/ 2542 w 132"/>
                <a:gd name="T93" fmla="*/ 11211 h 141"/>
                <a:gd name="T94" fmla="*/ 2584 w 132"/>
                <a:gd name="T95" fmla="*/ 18428 h 141"/>
                <a:gd name="T96" fmla="*/ 2528 w 132"/>
                <a:gd name="T97" fmla="*/ 20221 h 141"/>
                <a:gd name="T98" fmla="*/ 2710 w 132"/>
                <a:gd name="T99" fmla="*/ 28177 h 141"/>
                <a:gd name="T100" fmla="*/ 2897 w 132"/>
                <a:gd name="T101" fmla="*/ 33975 h 141"/>
                <a:gd name="T102" fmla="*/ 2741 w 132"/>
                <a:gd name="T103" fmla="*/ 38660 h 141"/>
                <a:gd name="T104" fmla="*/ 2710 w 132"/>
                <a:gd name="T105" fmla="*/ 36437 h 1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
                <a:gd name="T160" fmla="*/ 0 h 141"/>
                <a:gd name="T161" fmla="*/ 132 w 132"/>
                <a:gd name="T162" fmla="*/ 141 h 1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 h="141">
                  <a:moveTo>
                    <a:pt x="123" y="106"/>
                  </a:moveTo>
                  <a:lnTo>
                    <a:pt x="121" y="101"/>
                  </a:lnTo>
                  <a:lnTo>
                    <a:pt x="121" y="108"/>
                  </a:lnTo>
                  <a:lnTo>
                    <a:pt x="114" y="113"/>
                  </a:lnTo>
                  <a:lnTo>
                    <a:pt x="114" y="118"/>
                  </a:lnTo>
                  <a:lnTo>
                    <a:pt x="109" y="111"/>
                  </a:lnTo>
                  <a:lnTo>
                    <a:pt x="106" y="120"/>
                  </a:lnTo>
                  <a:lnTo>
                    <a:pt x="90" y="120"/>
                  </a:lnTo>
                  <a:lnTo>
                    <a:pt x="83" y="118"/>
                  </a:lnTo>
                  <a:lnTo>
                    <a:pt x="78" y="113"/>
                  </a:lnTo>
                  <a:lnTo>
                    <a:pt x="83" y="120"/>
                  </a:lnTo>
                  <a:lnTo>
                    <a:pt x="85" y="125"/>
                  </a:lnTo>
                  <a:lnTo>
                    <a:pt x="78" y="132"/>
                  </a:lnTo>
                  <a:lnTo>
                    <a:pt x="76" y="141"/>
                  </a:lnTo>
                  <a:lnTo>
                    <a:pt x="64" y="130"/>
                  </a:lnTo>
                  <a:lnTo>
                    <a:pt x="61" y="118"/>
                  </a:lnTo>
                  <a:lnTo>
                    <a:pt x="43" y="120"/>
                  </a:lnTo>
                  <a:lnTo>
                    <a:pt x="21" y="125"/>
                  </a:lnTo>
                  <a:lnTo>
                    <a:pt x="17" y="132"/>
                  </a:lnTo>
                  <a:lnTo>
                    <a:pt x="0" y="130"/>
                  </a:lnTo>
                  <a:lnTo>
                    <a:pt x="2" y="122"/>
                  </a:lnTo>
                  <a:lnTo>
                    <a:pt x="12" y="113"/>
                  </a:lnTo>
                  <a:lnTo>
                    <a:pt x="21" y="104"/>
                  </a:lnTo>
                  <a:lnTo>
                    <a:pt x="35" y="101"/>
                  </a:lnTo>
                  <a:lnTo>
                    <a:pt x="52" y="101"/>
                  </a:lnTo>
                  <a:lnTo>
                    <a:pt x="54" y="104"/>
                  </a:lnTo>
                  <a:lnTo>
                    <a:pt x="64" y="99"/>
                  </a:lnTo>
                  <a:lnTo>
                    <a:pt x="61" y="89"/>
                  </a:lnTo>
                  <a:lnTo>
                    <a:pt x="59" y="75"/>
                  </a:lnTo>
                  <a:lnTo>
                    <a:pt x="66" y="70"/>
                  </a:lnTo>
                  <a:lnTo>
                    <a:pt x="66" y="75"/>
                  </a:lnTo>
                  <a:lnTo>
                    <a:pt x="71" y="82"/>
                  </a:lnTo>
                  <a:lnTo>
                    <a:pt x="78" y="73"/>
                  </a:lnTo>
                  <a:lnTo>
                    <a:pt x="85" y="66"/>
                  </a:lnTo>
                  <a:lnTo>
                    <a:pt x="88" y="54"/>
                  </a:lnTo>
                  <a:lnTo>
                    <a:pt x="88" y="40"/>
                  </a:lnTo>
                  <a:lnTo>
                    <a:pt x="80" y="26"/>
                  </a:lnTo>
                  <a:lnTo>
                    <a:pt x="76" y="11"/>
                  </a:lnTo>
                  <a:lnTo>
                    <a:pt x="76" y="2"/>
                  </a:lnTo>
                  <a:lnTo>
                    <a:pt x="83" y="7"/>
                  </a:lnTo>
                  <a:lnTo>
                    <a:pt x="88" y="4"/>
                  </a:lnTo>
                  <a:lnTo>
                    <a:pt x="85" y="2"/>
                  </a:lnTo>
                  <a:lnTo>
                    <a:pt x="78" y="2"/>
                  </a:lnTo>
                  <a:lnTo>
                    <a:pt x="80" y="0"/>
                  </a:lnTo>
                  <a:lnTo>
                    <a:pt x="88" y="0"/>
                  </a:lnTo>
                  <a:lnTo>
                    <a:pt x="102" y="16"/>
                  </a:lnTo>
                  <a:lnTo>
                    <a:pt x="116" y="33"/>
                  </a:lnTo>
                  <a:lnTo>
                    <a:pt x="118" y="54"/>
                  </a:lnTo>
                  <a:lnTo>
                    <a:pt x="114" y="59"/>
                  </a:lnTo>
                  <a:lnTo>
                    <a:pt x="123" y="82"/>
                  </a:lnTo>
                  <a:lnTo>
                    <a:pt x="132" y="99"/>
                  </a:lnTo>
                  <a:lnTo>
                    <a:pt x="125" y="113"/>
                  </a:lnTo>
                  <a:lnTo>
                    <a:pt x="123" y="106"/>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88" name="Freeform 4102"/>
            <p:cNvSpPr>
              <a:spLocks/>
            </p:cNvSpPr>
            <p:nvPr/>
          </p:nvSpPr>
          <p:spPr bwMode="auto">
            <a:xfrm>
              <a:off x="4751" y="1644"/>
              <a:ext cx="85" cy="91"/>
            </a:xfrm>
            <a:custGeom>
              <a:avLst/>
              <a:gdLst>
                <a:gd name="T0" fmla="*/ 1217 w 76"/>
                <a:gd name="T1" fmla="*/ 7721 h 74"/>
                <a:gd name="T2" fmla="*/ 905 w 76"/>
                <a:gd name="T3" fmla="*/ 6980 h 74"/>
                <a:gd name="T4" fmla="*/ 500 w 76"/>
                <a:gd name="T5" fmla="*/ 3754 h 74"/>
                <a:gd name="T6" fmla="*/ 0 w 76"/>
                <a:gd name="T7" fmla="*/ 0 h 74"/>
                <a:gd name="T8" fmla="*/ 3 w 76"/>
                <a:gd name="T9" fmla="*/ 2510 h 74"/>
                <a:gd name="T10" fmla="*/ 189 w 76"/>
                <a:gd name="T11" fmla="*/ 6980 h 74"/>
                <a:gd name="T12" fmla="*/ 330 w 76"/>
                <a:gd name="T13" fmla="*/ 10630 h 74"/>
                <a:gd name="T14" fmla="*/ 135 w 76"/>
                <a:gd name="T15" fmla="*/ 10630 h 74"/>
                <a:gd name="T16" fmla="*/ 108 w 76"/>
                <a:gd name="T17" fmla="*/ 10630 h 74"/>
                <a:gd name="T18" fmla="*/ 108 w 76"/>
                <a:gd name="T19" fmla="*/ 13127 h 74"/>
                <a:gd name="T20" fmla="*/ 135 w 76"/>
                <a:gd name="T21" fmla="*/ 15963 h 74"/>
                <a:gd name="T22" fmla="*/ 369 w 76"/>
                <a:gd name="T23" fmla="*/ 19768 h 74"/>
                <a:gd name="T24" fmla="*/ 500 w 76"/>
                <a:gd name="T25" fmla="*/ 18568 h 74"/>
                <a:gd name="T26" fmla="*/ 645 w 76"/>
                <a:gd name="T27" fmla="*/ 18568 h 74"/>
                <a:gd name="T28" fmla="*/ 236 w 76"/>
                <a:gd name="T29" fmla="*/ 15113 h 74"/>
                <a:gd name="T30" fmla="*/ 369 w 76"/>
                <a:gd name="T31" fmla="*/ 14779 h 74"/>
                <a:gd name="T32" fmla="*/ 517 w 76"/>
                <a:gd name="T33" fmla="*/ 13834 h 74"/>
                <a:gd name="T34" fmla="*/ 1127 w 76"/>
                <a:gd name="T35" fmla="*/ 16346 h 74"/>
                <a:gd name="T36" fmla="*/ 1203 w 76"/>
                <a:gd name="T37" fmla="*/ 15113 h 74"/>
                <a:gd name="T38" fmla="*/ 1345 w 76"/>
                <a:gd name="T39" fmla="*/ 12018 h 74"/>
                <a:gd name="T40" fmla="*/ 1571 w 76"/>
                <a:gd name="T41" fmla="*/ 10630 h 74"/>
                <a:gd name="T42" fmla="*/ 1409 w 76"/>
                <a:gd name="T43" fmla="*/ 8681 h 74"/>
                <a:gd name="T44" fmla="*/ 1345 w 76"/>
                <a:gd name="T45" fmla="*/ 5740 h 74"/>
                <a:gd name="T46" fmla="*/ 1217 w 76"/>
                <a:gd name="T47" fmla="*/ 7721 h 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6"/>
                <a:gd name="T73" fmla="*/ 0 h 74"/>
                <a:gd name="T74" fmla="*/ 76 w 76"/>
                <a:gd name="T75" fmla="*/ 74 h 7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6" h="74">
                  <a:moveTo>
                    <a:pt x="59" y="29"/>
                  </a:moveTo>
                  <a:lnTo>
                    <a:pt x="45" y="26"/>
                  </a:lnTo>
                  <a:lnTo>
                    <a:pt x="24" y="14"/>
                  </a:lnTo>
                  <a:lnTo>
                    <a:pt x="0" y="0"/>
                  </a:lnTo>
                  <a:lnTo>
                    <a:pt x="3" y="10"/>
                  </a:lnTo>
                  <a:lnTo>
                    <a:pt x="10" y="26"/>
                  </a:lnTo>
                  <a:lnTo>
                    <a:pt x="17" y="40"/>
                  </a:lnTo>
                  <a:lnTo>
                    <a:pt x="7" y="40"/>
                  </a:lnTo>
                  <a:lnTo>
                    <a:pt x="5" y="40"/>
                  </a:lnTo>
                  <a:lnTo>
                    <a:pt x="5" y="50"/>
                  </a:lnTo>
                  <a:lnTo>
                    <a:pt x="7" y="59"/>
                  </a:lnTo>
                  <a:lnTo>
                    <a:pt x="19" y="74"/>
                  </a:lnTo>
                  <a:lnTo>
                    <a:pt x="24" y="69"/>
                  </a:lnTo>
                  <a:lnTo>
                    <a:pt x="31" y="69"/>
                  </a:lnTo>
                  <a:lnTo>
                    <a:pt x="12" y="57"/>
                  </a:lnTo>
                  <a:lnTo>
                    <a:pt x="19" y="55"/>
                  </a:lnTo>
                  <a:lnTo>
                    <a:pt x="26" y="52"/>
                  </a:lnTo>
                  <a:lnTo>
                    <a:pt x="55" y="62"/>
                  </a:lnTo>
                  <a:lnTo>
                    <a:pt x="57" y="57"/>
                  </a:lnTo>
                  <a:lnTo>
                    <a:pt x="64" y="45"/>
                  </a:lnTo>
                  <a:lnTo>
                    <a:pt x="76" y="40"/>
                  </a:lnTo>
                  <a:lnTo>
                    <a:pt x="69" y="33"/>
                  </a:lnTo>
                  <a:lnTo>
                    <a:pt x="64" y="22"/>
                  </a:lnTo>
                  <a:lnTo>
                    <a:pt x="59" y="2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89" name="Freeform 4103"/>
            <p:cNvSpPr>
              <a:spLocks/>
            </p:cNvSpPr>
            <p:nvPr/>
          </p:nvSpPr>
          <p:spPr bwMode="auto">
            <a:xfrm>
              <a:off x="4684" y="1898"/>
              <a:ext cx="43" cy="62"/>
            </a:xfrm>
            <a:custGeom>
              <a:avLst/>
              <a:gdLst>
                <a:gd name="T0" fmla="*/ 283 w 40"/>
                <a:gd name="T1" fmla="*/ 5277 h 50"/>
                <a:gd name="T2" fmla="*/ 266 w 40"/>
                <a:gd name="T3" fmla="*/ 10060 h 50"/>
                <a:gd name="T4" fmla="*/ 266 w 40"/>
                <a:gd name="T5" fmla="*/ 15143 h 50"/>
                <a:gd name="T6" fmla="*/ 230 w 40"/>
                <a:gd name="T7" fmla="*/ 16580 h 50"/>
                <a:gd name="T8" fmla="*/ 183 w 40"/>
                <a:gd name="T9" fmla="*/ 13371 h 50"/>
                <a:gd name="T10" fmla="*/ 197 w 40"/>
                <a:gd name="T11" fmla="*/ 15468 h 50"/>
                <a:gd name="T12" fmla="*/ 160 w 40"/>
                <a:gd name="T13" fmla="*/ 15143 h 50"/>
                <a:gd name="T14" fmla="*/ 137 w 40"/>
                <a:gd name="T15" fmla="*/ 10060 h 50"/>
                <a:gd name="T16" fmla="*/ 137 w 40"/>
                <a:gd name="T17" fmla="*/ 8053 h 50"/>
                <a:gd name="T18" fmla="*/ 66 w 40"/>
                <a:gd name="T19" fmla="*/ 4561 h 50"/>
                <a:gd name="T20" fmla="*/ 95 w 40"/>
                <a:gd name="T21" fmla="*/ 8053 h 50"/>
                <a:gd name="T22" fmla="*/ 66 w 40"/>
                <a:gd name="T23" fmla="*/ 8053 h 50"/>
                <a:gd name="T24" fmla="*/ 5 w 40"/>
                <a:gd name="T25" fmla="*/ 5277 h 50"/>
                <a:gd name="T26" fmla="*/ 57 w 40"/>
                <a:gd name="T27" fmla="*/ 5277 h 50"/>
                <a:gd name="T28" fmla="*/ 0 w 40"/>
                <a:gd name="T29" fmla="*/ 2966 h 50"/>
                <a:gd name="T30" fmla="*/ 110 w 40"/>
                <a:gd name="T31" fmla="*/ 0 h 50"/>
                <a:gd name="T32" fmla="*/ 183 w 40"/>
                <a:gd name="T33" fmla="*/ 1556 h 50"/>
                <a:gd name="T34" fmla="*/ 214 w 40"/>
                <a:gd name="T35" fmla="*/ 2966 h 50"/>
                <a:gd name="T36" fmla="*/ 214 w 40"/>
                <a:gd name="T37" fmla="*/ 4223 h 50"/>
                <a:gd name="T38" fmla="*/ 283 w 40"/>
                <a:gd name="T39" fmla="*/ 5277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
                <a:gd name="T61" fmla="*/ 0 h 50"/>
                <a:gd name="T62" fmla="*/ 40 w 40"/>
                <a:gd name="T63" fmla="*/ 50 h 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 h="50">
                  <a:moveTo>
                    <a:pt x="40" y="16"/>
                  </a:moveTo>
                  <a:lnTo>
                    <a:pt x="38" y="31"/>
                  </a:lnTo>
                  <a:lnTo>
                    <a:pt x="38" y="45"/>
                  </a:lnTo>
                  <a:lnTo>
                    <a:pt x="33" y="50"/>
                  </a:lnTo>
                  <a:lnTo>
                    <a:pt x="26" y="40"/>
                  </a:lnTo>
                  <a:lnTo>
                    <a:pt x="28" y="47"/>
                  </a:lnTo>
                  <a:lnTo>
                    <a:pt x="23" y="45"/>
                  </a:lnTo>
                  <a:lnTo>
                    <a:pt x="19" y="31"/>
                  </a:lnTo>
                  <a:lnTo>
                    <a:pt x="19" y="24"/>
                  </a:lnTo>
                  <a:lnTo>
                    <a:pt x="9" y="14"/>
                  </a:lnTo>
                  <a:lnTo>
                    <a:pt x="14" y="24"/>
                  </a:lnTo>
                  <a:lnTo>
                    <a:pt x="9" y="24"/>
                  </a:lnTo>
                  <a:lnTo>
                    <a:pt x="5" y="16"/>
                  </a:lnTo>
                  <a:lnTo>
                    <a:pt x="7" y="16"/>
                  </a:lnTo>
                  <a:lnTo>
                    <a:pt x="0" y="9"/>
                  </a:lnTo>
                  <a:lnTo>
                    <a:pt x="16" y="0"/>
                  </a:lnTo>
                  <a:lnTo>
                    <a:pt x="26" y="5"/>
                  </a:lnTo>
                  <a:lnTo>
                    <a:pt x="31" y="9"/>
                  </a:lnTo>
                  <a:lnTo>
                    <a:pt x="31" y="12"/>
                  </a:lnTo>
                  <a:lnTo>
                    <a:pt x="40" y="16"/>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90" name="Freeform 4104"/>
            <p:cNvSpPr>
              <a:spLocks/>
            </p:cNvSpPr>
            <p:nvPr/>
          </p:nvSpPr>
          <p:spPr bwMode="auto">
            <a:xfrm>
              <a:off x="4725" y="1890"/>
              <a:ext cx="39" cy="35"/>
            </a:xfrm>
            <a:custGeom>
              <a:avLst/>
              <a:gdLst>
                <a:gd name="T0" fmla="*/ 515 w 35"/>
                <a:gd name="T1" fmla="*/ 6624 h 28"/>
                <a:gd name="T2" fmla="*/ 300 w 35"/>
                <a:gd name="T3" fmla="*/ 6624 h 28"/>
                <a:gd name="T4" fmla="*/ 269 w 35"/>
                <a:gd name="T5" fmla="*/ 11735 h 28"/>
                <a:gd name="T6" fmla="*/ 4 w 35"/>
                <a:gd name="T7" fmla="*/ 8204 h 28"/>
                <a:gd name="T8" fmla="*/ 0 w 35"/>
                <a:gd name="T9" fmla="*/ 6624 h 28"/>
                <a:gd name="T10" fmla="*/ 0 w 35"/>
                <a:gd name="T11" fmla="*/ 6624 h 28"/>
                <a:gd name="T12" fmla="*/ 126 w 35"/>
                <a:gd name="T13" fmla="*/ 2170 h 28"/>
                <a:gd name="T14" fmla="*/ 300 w 35"/>
                <a:gd name="T15" fmla="*/ 2170 h 28"/>
                <a:gd name="T16" fmla="*/ 436 w 35"/>
                <a:gd name="T17" fmla="*/ 0 h 28"/>
                <a:gd name="T18" fmla="*/ 547 w 35"/>
                <a:gd name="T19" fmla="*/ 2170 h 28"/>
                <a:gd name="T20" fmla="*/ 640 w 35"/>
                <a:gd name="T21" fmla="*/ 3943 h 28"/>
                <a:gd name="T22" fmla="*/ 515 w 35"/>
                <a:gd name="T23" fmla="*/ 6624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28"/>
                <a:gd name="T38" fmla="*/ 35 w 35"/>
                <a:gd name="T39" fmla="*/ 28 h 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28">
                  <a:moveTo>
                    <a:pt x="28" y="16"/>
                  </a:moveTo>
                  <a:lnTo>
                    <a:pt x="16" y="16"/>
                  </a:lnTo>
                  <a:lnTo>
                    <a:pt x="14" y="28"/>
                  </a:lnTo>
                  <a:lnTo>
                    <a:pt x="4" y="19"/>
                  </a:lnTo>
                  <a:lnTo>
                    <a:pt x="0" y="16"/>
                  </a:lnTo>
                  <a:lnTo>
                    <a:pt x="7" y="5"/>
                  </a:lnTo>
                  <a:lnTo>
                    <a:pt x="16" y="5"/>
                  </a:lnTo>
                  <a:lnTo>
                    <a:pt x="23" y="0"/>
                  </a:lnTo>
                  <a:lnTo>
                    <a:pt x="30" y="5"/>
                  </a:lnTo>
                  <a:lnTo>
                    <a:pt x="35" y="9"/>
                  </a:lnTo>
                  <a:lnTo>
                    <a:pt x="28" y="16"/>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91" name="Freeform 4105"/>
            <p:cNvSpPr>
              <a:spLocks/>
            </p:cNvSpPr>
            <p:nvPr/>
          </p:nvSpPr>
          <p:spPr bwMode="auto">
            <a:xfrm>
              <a:off x="4698" y="2057"/>
              <a:ext cx="8" cy="14"/>
            </a:xfrm>
            <a:custGeom>
              <a:avLst/>
              <a:gdLst>
                <a:gd name="T0" fmla="*/ 0 w 7"/>
                <a:gd name="T1" fmla="*/ 7482 h 11"/>
                <a:gd name="T2" fmla="*/ 243 w 7"/>
                <a:gd name="T3" fmla="*/ 0 h 11"/>
                <a:gd name="T4" fmla="*/ 186 w 7"/>
                <a:gd name="T5" fmla="*/ 0 h 11"/>
                <a:gd name="T6" fmla="*/ 0 w 7"/>
                <a:gd name="T7" fmla="*/ 7482 h 11"/>
                <a:gd name="T8" fmla="*/ 0 60000 65536"/>
                <a:gd name="T9" fmla="*/ 0 60000 65536"/>
                <a:gd name="T10" fmla="*/ 0 60000 65536"/>
                <a:gd name="T11" fmla="*/ 0 60000 65536"/>
                <a:gd name="T12" fmla="*/ 0 w 7"/>
                <a:gd name="T13" fmla="*/ 0 h 11"/>
                <a:gd name="T14" fmla="*/ 7 w 7"/>
                <a:gd name="T15" fmla="*/ 11 h 11"/>
              </a:gdLst>
              <a:ahLst/>
              <a:cxnLst>
                <a:cxn ang="T8">
                  <a:pos x="T0" y="T1"/>
                </a:cxn>
                <a:cxn ang="T9">
                  <a:pos x="T2" y="T3"/>
                </a:cxn>
                <a:cxn ang="T10">
                  <a:pos x="T4" y="T5"/>
                </a:cxn>
                <a:cxn ang="T11">
                  <a:pos x="T6" y="T7"/>
                </a:cxn>
              </a:cxnLst>
              <a:rect l="T12" t="T13" r="T14" b="T15"/>
              <a:pathLst>
                <a:path w="7" h="11">
                  <a:moveTo>
                    <a:pt x="0" y="11"/>
                  </a:moveTo>
                  <a:lnTo>
                    <a:pt x="7" y="0"/>
                  </a:lnTo>
                  <a:lnTo>
                    <a:pt x="5" y="0"/>
                  </a:lnTo>
                  <a:lnTo>
                    <a:pt x="0" y="11"/>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92" name="Freeform 4106"/>
            <p:cNvSpPr>
              <a:spLocks/>
            </p:cNvSpPr>
            <p:nvPr/>
          </p:nvSpPr>
          <p:spPr bwMode="auto">
            <a:xfrm>
              <a:off x="4783" y="1802"/>
              <a:ext cx="3" cy="6"/>
            </a:xfrm>
            <a:custGeom>
              <a:avLst/>
              <a:gdLst>
                <a:gd name="T0" fmla="*/ 138254 w 2"/>
                <a:gd name="T1" fmla="*/ 642 h 5"/>
                <a:gd name="T2" fmla="*/ 0 w 2"/>
                <a:gd name="T3" fmla="*/ 0 h 5"/>
                <a:gd name="T4" fmla="*/ 0 w 2"/>
                <a:gd name="T5" fmla="*/ 642 h 5"/>
                <a:gd name="T6" fmla="*/ 138254 w 2"/>
                <a:gd name="T7" fmla="*/ 642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0" y="0"/>
                  </a:lnTo>
                  <a:lnTo>
                    <a:pt x="0" y="5"/>
                  </a:lnTo>
                  <a:lnTo>
                    <a:pt x="2" y="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93" name="Freeform 4107"/>
            <p:cNvSpPr>
              <a:spLocks/>
            </p:cNvSpPr>
            <p:nvPr/>
          </p:nvSpPr>
          <p:spPr bwMode="auto">
            <a:xfrm>
              <a:off x="4697" y="1930"/>
              <a:ext cx="1" cy="3"/>
            </a:xfrm>
            <a:custGeom>
              <a:avLst/>
              <a:gdLst>
                <a:gd name="T0" fmla="*/ 1 w 2"/>
                <a:gd name="T1" fmla="*/ 0 h 2"/>
                <a:gd name="T2" fmla="*/ 1 w 2"/>
                <a:gd name="T3" fmla="*/ 138254 h 2"/>
                <a:gd name="T4" fmla="*/ 0 w 2"/>
                <a:gd name="T5" fmla="*/ 138254 h 2"/>
                <a:gd name="T6" fmla="*/ 1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2" y="2"/>
                  </a:lnTo>
                  <a:lnTo>
                    <a:pt x="0" y="2"/>
                  </a:lnTo>
                  <a:lnTo>
                    <a:pt x="2"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94" name="Freeform 4108"/>
            <p:cNvSpPr>
              <a:spLocks/>
            </p:cNvSpPr>
            <p:nvPr/>
          </p:nvSpPr>
          <p:spPr bwMode="auto">
            <a:xfrm>
              <a:off x="4534" y="1699"/>
              <a:ext cx="80" cy="112"/>
            </a:xfrm>
            <a:custGeom>
              <a:avLst/>
              <a:gdLst>
                <a:gd name="T0" fmla="*/ 470 w 71"/>
                <a:gd name="T1" fmla="*/ 22628 h 90"/>
                <a:gd name="T2" fmla="*/ 255 w 71"/>
                <a:gd name="T3" fmla="*/ 21428 h 90"/>
                <a:gd name="T4" fmla="*/ 0 w 71"/>
                <a:gd name="T5" fmla="*/ 19242 h 90"/>
                <a:gd name="T6" fmla="*/ 255 w 71"/>
                <a:gd name="T7" fmla="*/ 15675 h 90"/>
                <a:gd name="T8" fmla="*/ 417 w 71"/>
                <a:gd name="T9" fmla="*/ 9435 h 90"/>
                <a:gd name="T10" fmla="*/ 597 w 71"/>
                <a:gd name="T11" fmla="*/ 8735 h 90"/>
                <a:gd name="T12" fmla="*/ 1019 w 71"/>
                <a:gd name="T13" fmla="*/ 10664 h 90"/>
                <a:gd name="T14" fmla="*/ 904 w 71"/>
                <a:gd name="T15" fmla="*/ 7019 h 90"/>
                <a:gd name="T16" fmla="*/ 1019 w 71"/>
                <a:gd name="T17" fmla="*/ 6093 h 90"/>
                <a:gd name="T18" fmla="*/ 1230 w 71"/>
                <a:gd name="T19" fmla="*/ 3642 h 90"/>
                <a:gd name="T20" fmla="*/ 1230 w 71"/>
                <a:gd name="T21" fmla="*/ 0 h 90"/>
                <a:gd name="T22" fmla="*/ 1683 w 71"/>
                <a:gd name="T23" fmla="*/ 3642 h 90"/>
                <a:gd name="T24" fmla="*/ 1746 w 71"/>
                <a:gd name="T25" fmla="*/ 4532 h 90"/>
                <a:gd name="T26" fmla="*/ 1553 w 71"/>
                <a:gd name="T27" fmla="*/ 7582 h 90"/>
                <a:gd name="T28" fmla="*/ 1746 w 71"/>
                <a:gd name="T29" fmla="*/ 14611 h 90"/>
                <a:gd name="T30" fmla="*/ 1458 w 71"/>
                <a:gd name="T31" fmla="*/ 18183 h 90"/>
                <a:gd name="T32" fmla="*/ 1294 w 71"/>
                <a:gd name="T33" fmla="*/ 21428 h 90"/>
                <a:gd name="T34" fmla="*/ 1378 w 71"/>
                <a:gd name="T35" fmla="*/ 25436 h 90"/>
                <a:gd name="T36" fmla="*/ 1760 w 71"/>
                <a:gd name="T37" fmla="*/ 28676 h 90"/>
                <a:gd name="T38" fmla="*/ 1614 w 71"/>
                <a:gd name="T39" fmla="*/ 30209 h 90"/>
                <a:gd name="T40" fmla="*/ 1294 w 71"/>
                <a:gd name="T41" fmla="*/ 32443 h 90"/>
                <a:gd name="T42" fmla="*/ 1294 w 71"/>
                <a:gd name="T43" fmla="*/ 33056 h 90"/>
                <a:gd name="T44" fmla="*/ 1019 w 71"/>
                <a:gd name="T45" fmla="*/ 33056 h 90"/>
                <a:gd name="T46" fmla="*/ 904 w 71"/>
                <a:gd name="T47" fmla="*/ 33056 h 90"/>
                <a:gd name="T48" fmla="*/ 745 w 71"/>
                <a:gd name="T49" fmla="*/ 32443 h 90"/>
                <a:gd name="T50" fmla="*/ 597 w 71"/>
                <a:gd name="T51" fmla="*/ 31203 h 90"/>
                <a:gd name="T52" fmla="*/ 661 w 71"/>
                <a:gd name="T53" fmla="*/ 27951 h 90"/>
                <a:gd name="T54" fmla="*/ 745 w 71"/>
                <a:gd name="T55" fmla="*/ 27951 h 90"/>
                <a:gd name="T56" fmla="*/ 561 w 71"/>
                <a:gd name="T57" fmla="*/ 26070 h 90"/>
                <a:gd name="T58" fmla="*/ 470 w 71"/>
                <a:gd name="T59" fmla="*/ 22628 h 9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
                <a:gd name="T91" fmla="*/ 0 h 90"/>
                <a:gd name="T92" fmla="*/ 71 w 71"/>
                <a:gd name="T93" fmla="*/ 90 h 9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 h="90">
                  <a:moveTo>
                    <a:pt x="19" y="62"/>
                  </a:moveTo>
                  <a:lnTo>
                    <a:pt x="10" y="59"/>
                  </a:lnTo>
                  <a:lnTo>
                    <a:pt x="0" y="52"/>
                  </a:lnTo>
                  <a:lnTo>
                    <a:pt x="10" y="43"/>
                  </a:lnTo>
                  <a:lnTo>
                    <a:pt x="17" y="26"/>
                  </a:lnTo>
                  <a:lnTo>
                    <a:pt x="24" y="24"/>
                  </a:lnTo>
                  <a:lnTo>
                    <a:pt x="41" y="29"/>
                  </a:lnTo>
                  <a:lnTo>
                    <a:pt x="36" y="19"/>
                  </a:lnTo>
                  <a:lnTo>
                    <a:pt x="41" y="17"/>
                  </a:lnTo>
                  <a:lnTo>
                    <a:pt x="50" y="10"/>
                  </a:lnTo>
                  <a:lnTo>
                    <a:pt x="50" y="0"/>
                  </a:lnTo>
                  <a:lnTo>
                    <a:pt x="67" y="10"/>
                  </a:lnTo>
                  <a:lnTo>
                    <a:pt x="69" y="12"/>
                  </a:lnTo>
                  <a:lnTo>
                    <a:pt x="62" y="21"/>
                  </a:lnTo>
                  <a:lnTo>
                    <a:pt x="69" y="40"/>
                  </a:lnTo>
                  <a:lnTo>
                    <a:pt x="59" y="50"/>
                  </a:lnTo>
                  <a:lnTo>
                    <a:pt x="52" y="59"/>
                  </a:lnTo>
                  <a:lnTo>
                    <a:pt x="55" y="69"/>
                  </a:lnTo>
                  <a:lnTo>
                    <a:pt x="71" y="78"/>
                  </a:lnTo>
                  <a:lnTo>
                    <a:pt x="64" y="83"/>
                  </a:lnTo>
                  <a:lnTo>
                    <a:pt x="52" y="88"/>
                  </a:lnTo>
                  <a:lnTo>
                    <a:pt x="52" y="90"/>
                  </a:lnTo>
                  <a:lnTo>
                    <a:pt x="41" y="90"/>
                  </a:lnTo>
                  <a:lnTo>
                    <a:pt x="36" y="90"/>
                  </a:lnTo>
                  <a:lnTo>
                    <a:pt x="29" y="88"/>
                  </a:lnTo>
                  <a:lnTo>
                    <a:pt x="24" y="85"/>
                  </a:lnTo>
                  <a:lnTo>
                    <a:pt x="26" y="76"/>
                  </a:lnTo>
                  <a:lnTo>
                    <a:pt x="29" y="76"/>
                  </a:lnTo>
                  <a:lnTo>
                    <a:pt x="22" y="71"/>
                  </a:lnTo>
                  <a:lnTo>
                    <a:pt x="19" y="62"/>
                  </a:lnTo>
                  <a:close/>
                </a:path>
              </a:pathLst>
            </a:custGeom>
            <a:solidFill>
              <a:srgbClr val="CC0000"/>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95" name="Freeform 4109"/>
            <p:cNvSpPr>
              <a:spLocks/>
            </p:cNvSpPr>
            <p:nvPr/>
          </p:nvSpPr>
          <p:spPr bwMode="auto">
            <a:xfrm>
              <a:off x="4592" y="1796"/>
              <a:ext cx="69" cy="90"/>
            </a:xfrm>
            <a:custGeom>
              <a:avLst/>
              <a:gdLst>
                <a:gd name="T0" fmla="*/ 662 w 62"/>
                <a:gd name="T1" fmla="*/ 20196 h 73"/>
                <a:gd name="T2" fmla="*/ 662 w 62"/>
                <a:gd name="T3" fmla="*/ 19577 h 73"/>
                <a:gd name="T4" fmla="*/ 535 w 62"/>
                <a:gd name="T5" fmla="*/ 20196 h 73"/>
                <a:gd name="T6" fmla="*/ 481 w 62"/>
                <a:gd name="T7" fmla="*/ 20827 h 73"/>
                <a:gd name="T8" fmla="*/ 436 w 62"/>
                <a:gd name="T9" fmla="*/ 20196 h 73"/>
                <a:gd name="T10" fmla="*/ 436 w 62"/>
                <a:gd name="T11" fmla="*/ 19577 h 73"/>
                <a:gd name="T12" fmla="*/ 436 w 62"/>
                <a:gd name="T13" fmla="*/ 19577 h 73"/>
                <a:gd name="T14" fmla="*/ 349 w 62"/>
                <a:gd name="T15" fmla="*/ 18144 h 73"/>
                <a:gd name="T16" fmla="*/ 314 w 62"/>
                <a:gd name="T17" fmla="*/ 14717 h 73"/>
                <a:gd name="T18" fmla="*/ 314 w 62"/>
                <a:gd name="T19" fmla="*/ 13590 h 73"/>
                <a:gd name="T20" fmla="*/ 314 w 62"/>
                <a:gd name="T21" fmla="*/ 12811 h 73"/>
                <a:gd name="T22" fmla="*/ 120 w 62"/>
                <a:gd name="T23" fmla="*/ 10206 h 73"/>
                <a:gd name="T24" fmla="*/ 97 w 62"/>
                <a:gd name="T25" fmla="*/ 9542 h 73"/>
                <a:gd name="T26" fmla="*/ 97 w 62"/>
                <a:gd name="T27" fmla="*/ 8278 h 73"/>
                <a:gd name="T28" fmla="*/ 206 w 62"/>
                <a:gd name="T29" fmla="*/ 9542 h 73"/>
                <a:gd name="T30" fmla="*/ 206 w 62"/>
                <a:gd name="T31" fmla="*/ 8278 h 73"/>
                <a:gd name="T32" fmla="*/ 3 w 62"/>
                <a:gd name="T33" fmla="*/ 4811 h 73"/>
                <a:gd name="T34" fmla="*/ 0 w 62"/>
                <a:gd name="T35" fmla="*/ 3350 h 73"/>
                <a:gd name="T36" fmla="*/ 0 w 62"/>
                <a:gd name="T37" fmla="*/ 2717 h 73"/>
                <a:gd name="T38" fmla="*/ 206 w 62"/>
                <a:gd name="T39" fmla="*/ 1370 h 73"/>
                <a:gd name="T40" fmla="*/ 349 w 62"/>
                <a:gd name="T41" fmla="*/ 0 h 73"/>
                <a:gd name="T42" fmla="*/ 662 w 62"/>
                <a:gd name="T43" fmla="*/ 4811 h 73"/>
                <a:gd name="T44" fmla="*/ 925 w 62"/>
                <a:gd name="T45" fmla="*/ 9542 h 73"/>
                <a:gd name="T46" fmla="*/ 1131 w 62"/>
                <a:gd name="T47" fmla="*/ 16893 h 73"/>
                <a:gd name="T48" fmla="*/ 997 w 62"/>
                <a:gd name="T49" fmla="*/ 17638 h 73"/>
                <a:gd name="T50" fmla="*/ 854 w 62"/>
                <a:gd name="T51" fmla="*/ 18741 h 73"/>
                <a:gd name="T52" fmla="*/ 767 w 62"/>
                <a:gd name="T53" fmla="*/ 18144 h 73"/>
                <a:gd name="T54" fmla="*/ 767 w 62"/>
                <a:gd name="T55" fmla="*/ 18741 h 73"/>
                <a:gd name="T56" fmla="*/ 745 w 62"/>
                <a:gd name="T57" fmla="*/ 19577 h 73"/>
                <a:gd name="T58" fmla="*/ 671 w 62"/>
                <a:gd name="T59" fmla="*/ 19577 h 73"/>
                <a:gd name="T60" fmla="*/ 662 w 62"/>
                <a:gd name="T61" fmla="*/ 20196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2"/>
                <a:gd name="T94" fmla="*/ 0 h 73"/>
                <a:gd name="T95" fmla="*/ 62 w 62"/>
                <a:gd name="T96" fmla="*/ 73 h 7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2" h="73">
                  <a:moveTo>
                    <a:pt x="36" y="71"/>
                  </a:moveTo>
                  <a:lnTo>
                    <a:pt x="36" y="69"/>
                  </a:lnTo>
                  <a:lnTo>
                    <a:pt x="29" y="71"/>
                  </a:lnTo>
                  <a:lnTo>
                    <a:pt x="26" y="73"/>
                  </a:lnTo>
                  <a:lnTo>
                    <a:pt x="24" y="71"/>
                  </a:lnTo>
                  <a:lnTo>
                    <a:pt x="24" y="69"/>
                  </a:lnTo>
                  <a:lnTo>
                    <a:pt x="19" y="64"/>
                  </a:lnTo>
                  <a:lnTo>
                    <a:pt x="17" y="52"/>
                  </a:lnTo>
                  <a:lnTo>
                    <a:pt x="17" y="47"/>
                  </a:lnTo>
                  <a:lnTo>
                    <a:pt x="17" y="45"/>
                  </a:lnTo>
                  <a:lnTo>
                    <a:pt x="7" y="36"/>
                  </a:lnTo>
                  <a:lnTo>
                    <a:pt x="5" y="33"/>
                  </a:lnTo>
                  <a:lnTo>
                    <a:pt x="5" y="29"/>
                  </a:lnTo>
                  <a:lnTo>
                    <a:pt x="12" y="33"/>
                  </a:lnTo>
                  <a:lnTo>
                    <a:pt x="12" y="29"/>
                  </a:lnTo>
                  <a:lnTo>
                    <a:pt x="3" y="17"/>
                  </a:lnTo>
                  <a:lnTo>
                    <a:pt x="0" y="12"/>
                  </a:lnTo>
                  <a:lnTo>
                    <a:pt x="0" y="10"/>
                  </a:lnTo>
                  <a:lnTo>
                    <a:pt x="12" y="5"/>
                  </a:lnTo>
                  <a:lnTo>
                    <a:pt x="19" y="0"/>
                  </a:lnTo>
                  <a:lnTo>
                    <a:pt x="36" y="17"/>
                  </a:lnTo>
                  <a:lnTo>
                    <a:pt x="52" y="33"/>
                  </a:lnTo>
                  <a:lnTo>
                    <a:pt x="62" y="59"/>
                  </a:lnTo>
                  <a:lnTo>
                    <a:pt x="55" y="62"/>
                  </a:lnTo>
                  <a:lnTo>
                    <a:pt x="48" y="66"/>
                  </a:lnTo>
                  <a:lnTo>
                    <a:pt x="43" y="64"/>
                  </a:lnTo>
                  <a:lnTo>
                    <a:pt x="43" y="66"/>
                  </a:lnTo>
                  <a:lnTo>
                    <a:pt x="41" y="69"/>
                  </a:lnTo>
                  <a:lnTo>
                    <a:pt x="38" y="69"/>
                  </a:lnTo>
                  <a:lnTo>
                    <a:pt x="36" y="71"/>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96" name="Freeform 4110"/>
            <p:cNvSpPr>
              <a:spLocks/>
            </p:cNvSpPr>
            <p:nvPr/>
          </p:nvSpPr>
          <p:spPr bwMode="auto">
            <a:xfrm>
              <a:off x="4583" y="2092"/>
              <a:ext cx="27" cy="70"/>
            </a:xfrm>
            <a:custGeom>
              <a:avLst/>
              <a:gdLst>
                <a:gd name="T0" fmla="*/ 406 w 24"/>
                <a:gd name="T1" fmla="*/ 14705 h 57"/>
                <a:gd name="T2" fmla="*/ 2 w 24"/>
                <a:gd name="T3" fmla="*/ 10911 h 57"/>
                <a:gd name="T4" fmla="*/ 0 w 24"/>
                <a:gd name="T5" fmla="*/ 5374 h 57"/>
                <a:gd name="T6" fmla="*/ 178 w 24"/>
                <a:gd name="T7" fmla="*/ 3036 h 57"/>
                <a:gd name="T8" fmla="*/ 361 w 24"/>
                <a:gd name="T9" fmla="*/ 0 h 57"/>
                <a:gd name="T10" fmla="*/ 579 w 24"/>
                <a:gd name="T11" fmla="*/ 2 h 57"/>
                <a:gd name="T12" fmla="*/ 515 w 24"/>
                <a:gd name="T13" fmla="*/ 4301 h 57"/>
                <a:gd name="T14" fmla="*/ 458 w 24"/>
                <a:gd name="T15" fmla="*/ 7966 h 57"/>
                <a:gd name="T16" fmla="*/ 406 w 24"/>
                <a:gd name="T17" fmla="*/ 10911 h 57"/>
                <a:gd name="T18" fmla="*/ 406 w 24"/>
                <a:gd name="T19" fmla="*/ 14705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57"/>
                <a:gd name="T32" fmla="*/ 24 w 24"/>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57">
                  <a:moveTo>
                    <a:pt x="16" y="57"/>
                  </a:moveTo>
                  <a:lnTo>
                    <a:pt x="2" y="42"/>
                  </a:lnTo>
                  <a:lnTo>
                    <a:pt x="0" y="21"/>
                  </a:lnTo>
                  <a:lnTo>
                    <a:pt x="7" y="12"/>
                  </a:lnTo>
                  <a:lnTo>
                    <a:pt x="14" y="0"/>
                  </a:lnTo>
                  <a:lnTo>
                    <a:pt x="24" y="2"/>
                  </a:lnTo>
                  <a:lnTo>
                    <a:pt x="21" y="16"/>
                  </a:lnTo>
                  <a:lnTo>
                    <a:pt x="19" y="31"/>
                  </a:lnTo>
                  <a:lnTo>
                    <a:pt x="16" y="42"/>
                  </a:lnTo>
                  <a:lnTo>
                    <a:pt x="16" y="5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97" name="Freeform 4111"/>
            <p:cNvSpPr>
              <a:spLocks/>
            </p:cNvSpPr>
            <p:nvPr/>
          </p:nvSpPr>
          <p:spPr bwMode="auto">
            <a:xfrm>
              <a:off x="3866" y="1503"/>
              <a:ext cx="520" cy="228"/>
            </a:xfrm>
            <a:custGeom>
              <a:avLst/>
              <a:gdLst>
                <a:gd name="T0" fmla="*/ 5351 w 466"/>
                <a:gd name="T1" fmla="*/ 57269 h 184"/>
                <a:gd name="T2" fmla="*/ 4901 w 466"/>
                <a:gd name="T3" fmla="*/ 55072 h 184"/>
                <a:gd name="T4" fmla="*/ 4120 w 466"/>
                <a:gd name="T5" fmla="*/ 53916 h 184"/>
                <a:gd name="T6" fmla="*/ 3341 w 466"/>
                <a:gd name="T7" fmla="*/ 53291 h 184"/>
                <a:gd name="T8" fmla="*/ 2839 w 466"/>
                <a:gd name="T9" fmla="*/ 44067 h 184"/>
                <a:gd name="T10" fmla="*/ 2010 w 466"/>
                <a:gd name="T11" fmla="*/ 40055 h 184"/>
                <a:gd name="T12" fmla="*/ 1369 w 466"/>
                <a:gd name="T13" fmla="*/ 38430 h 184"/>
                <a:gd name="T14" fmla="*/ 1181 w 466"/>
                <a:gd name="T15" fmla="*/ 28546 h 184"/>
                <a:gd name="T16" fmla="*/ 548 w 466"/>
                <a:gd name="T17" fmla="*/ 23161 h 184"/>
                <a:gd name="T18" fmla="*/ 2 w 466"/>
                <a:gd name="T19" fmla="*/ 16763 h 184"/>
                <a:gd name="T20" fmla="*/ 133 w 466"/>
                <a:gd name="T21" fmla="*/ 14894 h 184"/>
                <a:gd name="T22" fmla="*/ 683 w 466"/>
                <a:gd name="T23" fmla="*/ 9824 h 184"/>
                <a:gd name="T24" fmla="*/ 1471 w 466"/>
                <a:gd name="T25" fmla="*/ 8567 h 184"/>
                <a:gd name="T26" fmla="*/ 1965 w 466"/>
                <a:gd name="T27" fmla="*/ 11348 h 184"/>
                <a:gd name="T28" fmla="*/ 2607 w 466"/>
                <a:gd name="T29" fmla="*/ 9824 h 184"/>
                <a:gd name="T30" fmla="*/ 2381 w 466"/>
                <a:gd name="T31" fmla="*/ 0 h 184"/>
                <a:gd name="T32" fmla="*/ 3341 w 466"/>
                <a:gd name="T33" fmla="*/ 4167 h 184"/>
                <a:gd name="T34" fmla="*/ 3936 w 466"/>
                <a:gd name="T35" fmla="*/ 10859 h 184"/>
                <a:gd name="T36" fmla="*/ 4795 w 466"/>
                <a:gd name="T37" fmla="*/ 10859 h 184"/>
                <a:gd name="T38" fmla="*/ 5279 w 466"/>
                <a:gd name="T39" fmla="*/ 13528 h 184"/>
                <a:gd name="T40" fmla="*/ 6138 w 466"/>
                <a:gd name="T41" fmla="*/ 15230 h 184"/>
                <a:gd name="T42" fmla="*/ 6747 w 466"/>
                <a:gd name="T43" fmla="*/ 10859 h 184"/>
                <a:gd name="T44" fmla="*/ 7515 w 466"/>
                <a:gd name="T45" fmla="*/ 12291 h 184"/>
                <a:gd name="T46" fmla="*/ 7633 w 466"/>
                <a:gd name="T47" fmla="*/ 21592 h 184"/>
                <a:gd name="T48" fmla="*/ 7765 w 466"/>
                <a:gd name="T49" fmla="*/ 24421 h 184"/>
                <a:gd name="T50" fmla="*/ 8178 w 466"/>
                <a:gd name="T51" fmla="*/ 24421 h 184"/>
                <a:gd name="T52" fmla="*/ 8894 w 466"/>
                <a:gd name="T53" fmla="*/ 27731 h 184"/>
                <a:gd name="T54" fmla="*/ 8528 w 466"/>
                <a:gd name="T55" fmla="*/ 30727 h 184"/>
                <a:gd name="T56" fmla="*/ 8127 w 466"/>
                <a:gd name="T57" fmla="*/ 38075 h 184"/>
                <a:gd name="T58" fmla="*/ 7633 w 466"/>
                <a:gd name="T59" fmla="*/ 41612 h 184"/>
                <a:gd name="T60" fmla="*/ 7281 w 466"/>
                <a:gd name="T61" fmla="*/ 44812 h 184"/>
                <a:gd name="T62" fmla="*/ 7181 w 466"/>
                <a:gd name="T63" fmla="*/ 51652 h 184"/>
                <a:gd name="T64" fmla="*/ 6627 w 466"/>
                <a:gd name="T65" fmla="*/ 55528 h 184"/>
                <a:gd name="T66" fmla="*/ 6046 w 466"/>
                <a:gd name="T67" fmla="*/ 57575 h 184"/>
                <a:gd name="T68" fmla="*/ 5668 w 466"/>
                <a:gd name="T69" fmla="*/ 57575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6"/>
                <a:gd name="T106" fmla="*/ 0 h 184"/>
                <a:gd name="T107" fmla="*/ 466 w 466"/>
                <a:gd name="T108" fmla="*/ 184 h 1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6" h="184">
                  <a:moveTo>
                    <a:pt x="293" y="177"/>
                  </a:moveTo>
                  <a:lnTo>
                    <a:pt x="277" y="175"/>
                  </a:lnTo>
                  <a:lnTo>
                    <a:pt x="258" y="172"/>
                  </a:lnTo>
                  <a:lnTo>
                    <a:pt x="253" y="168"/>
                  </a:lnTo>
                  <a:lnTo>
                    <a:pt x="232" y="165"/>
                  </a:lnTo>
                  <a:lnTo>
                    <a:pt x="213" y="165"/>
                  </a:lnTo>
                  <a:lnTo>
                    <a:pt x="191" y="163"/>
                  </a:lnTo>
                  <a:lnTo>
                    <a:pt x="173" y="163"/>
                  </a:lnTo>
                  <a:lnTo>
                    <a:pt x="158" y="149"/>
                  </a:lnTo>
                  <a:lnTo>
                    <a:pt x="147" y="135"/>
                  </a:lnTo>
                  <a:lnTo>
                    <a:pt x="125" y="130"/>
                  </a:lnTo>
                  <a:lnTo>
                    <a:pt x="104" y="123"/>
                  </a:lnTo>
                  <a:lnTo>
                    <a:pt x="87" y="120"/>
                  </a:lnTo>
                  <a:lnTo>
                    <a:pt x="71" y="118"/>
                  </a:lnTo>
                  <a:lnTo>
                    <a:pt x="66" y="104"/>
                  </a:lnTo>
                  <a:lnTo>
                    <a:pt x="61" y="87"/>
                  </a:lnTo>
                  <a:lnTo>
                    <a:pt x="40" y="73"/>
                  </a:lnTo>
                  <a:lnTo>
                    <a:pt x="28" y="71"/>
                  </a:lnTo>
                  <a:lnTo>
                    <a:pt x="7" y="59"/>
                  </a:lnTo>
                  <a:lnTo>
                    <a:pt x="2" y="52"/>
                  </a:lnTo>
                  <a:lnTo>
                    <a:pt x="0" y="49"/>
                  </a:lnTo>
                  <a:lnTo>
                    <a:pt x="7" y="45"/>
                  </a:lnTo>
                  <a:lnTo>
                    <a:pt x="19" y="40"/>
                  </a:lnTo>
                  <a:lnTo>
                    <a:pt x="35" y="30"/>
                  </a:lnTo>
                  <a:lnTo>
                    <a:pt x="47" y="23"/>
                  </a:lnTo>
                  <a:lnTo>
                    <a:pt x="76" y="26"/>
                  </a:lnTo>
                  <a:lnTo>
                    <a:pt x="83" y="33"/>
                  </a:lnTo>
                  <a:lnTo>
                    <a:pt x="102" y="35"/>
                  </a:lnTo>
                  <a:lnTo>
                    <a:pt x="123" y="40"/>
                  </a:lnTo>
                  <a:lnTo>
                    <a:pt x="135" y="30"/>
                  </a:lnTo>
                  <a:lnTo>
                    <a:pt x="120" y="19"/>
                  </a:lnTo>
                  <a:lnTo>
                    <a:pt x="123" y="0"/>
                  </a:lnTo>
                  <a:lnTo>
                    <a:pt x="149" y="7"/>
                  </a:lnTo>
                  <a:lnTo>
                    <a:pt x="173" y="12"/>
                  </a:lnTo>
                  <a:lnTo>
                    <a:pt x="182" y="21"/>
                  </a:lnTo>
                  <a:lnTo>
                    <a:pt x="203" y="33"/>
                  </a:lnTo>
                  <a:lnTo>
                    <a:pt x="229" y="28"/>
                  </a:lnTo>
                  <a:lnTo>
                    <a:pt x="248" y="33"/>
                  </a:lnTo>
                  <a:lnTo>
                    <a:pt x="267" y="35"/>
                  </a:lnTo>
                  <a:lnTo>
                    <a:pt x="274" y="42"/>
                  </a:lnTo>
                  <a:lnTo>
                    <a:pt x="303" y="49"/>
                  </a:lnTo>
                  <a:lnTo>
                    <a:pt x="319" y="47"/>
                  </a:lnTo>
                  <a:lnTo>
                    <a:pt x="336" y="45"/>
                  </a:lnTo>
                  <a:lnTo>
                    <a:pt x="350" y="33"/>
                  </a:lnTo>
                  <a:lnTo>
                    <a:pt x="378" y="38"/>
                  </a:lnTo>
                  <a:lnTo>
                    <a:pt x="390" y="38"/>
                  </a:lnTo>
                  <a:lnTo>
                    <a:pt x="393" y="52"/>
                  </a:lnTo>
                  <a:lnTo>
                    <a:pt x="395" y="66"/>
                  </a:lnTo>
                  <a:lnTo>
                    <a:pt x="390" y="68"/>
                  </a:lnTo>
                  <a:lnTo>
                    <a:pt x="402" y="75"/>
                  </a:lnTo>
                  <a:lnTo>
                    <a:pt x="419" y="73"/>
                  </a:lnTo>
                  <a:lnTo>
                    <a:pt x="423" y="75"/>
                  </a:lnTo>
                  <a:lnTo>
                    <a:pt x="430" y="71"/>
                  </a:lnTo>
                  <a:lnTo>
                    <a:pt x="461" y="85"/>
                  </a:lnTo>
                  <a:lnTo>
                    <a:pt x="466" y="94"/>
                  </a:lnTo>
                  <a:lnTo>
                    <a:pt x="442" y="94"/>
                  </a:lnTo>
                  <a:lnTo>
                    <a:pt x="426" y="104"/>
                  </a:lnTo>
                  <a:lnTo>
                    <a:pt x="421" y="116"/>
                  </a:lnTo>
                  <a:lnTo>
                    <a:pt x="407" y="118"/>
                  </a:lnTo>
                  <a:lnTo>
                    <a:pt x="395" y="127"/>
                  </a:lnTo>
                  <a:lnTo>
                    <a:pt x="374" y="120"/>
                  </a:lnTo>
                  <a:lnTo>
                    <a:pt x="376" y="137"/>
                  </a:lnTo>
                  <a:lnTo>
                    <a:pt x="385" y="146"/>
                  </a:lnTo>
                  <a:lnTo>
                    <a:pt x="371" y="158"/>
                  </a:lnTo>
                  <a:lnTo>
                    <a:pt x="359" y="168"/>
                  </a:lnTo>
                  <a:lnTo>
                    <a:pt x="343" y="170"/>
                  </a:lnTo>
                  <a:lnTo>
                    <a:pt x="324" y="170"/>
                  </a:lnTo>
                  <a:lnTo>
                    <a:pt x="314" y="177"/>
                  </a:lnTo>
                  <a:lnTo>
                    <a:pt x="303" y="184"/>
                  </a:lnTo>
                  <a:lnTo>
                    <a:pt x="293" y="177"/>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98" name="Freeform 4112"/>
            <p:cNvSpPr>
              <a:spLocks/>
            </p:cNvSpPr>
            <p:nvPr/>
          </p:nvSpPr>
          <p:spPr bwMode="auto">
            <a:xfrm>
              <a:off x="3237" y="1433"/>
              <a:ext cx="618" cy="302"/>
            </a:xfrm>
            <a:custGeom>
              <a:avLst/>
              <a:gdLst>
                <a:gd name="T0" fmla="*/ 1273 w 553"/>
                <a:gd name="T1" fmla="*/ 45504 h 244"/>
                <a:gd name="T2" fmla="*/ 894 w 553"/>
                <a:gd name="T3" fmla="*/ 48702 h 244"/>
                <a:gd name="T4" fmla="*/ 321 w 553"/>
                <a:gd name="T5" fmla="*/ 39784 h 244"/>
                <a:gd name="T6" fmla="*/ 2 w 553"/>
                <a:gd name="T7" fmla="*/ 29340 h 244"/>
                <a:gd name="T8" fmla="*/ 412 w 553"/>
                <a:gd name="T9" fmla="*/ 25383 h 244"/>
                <a:gd name="T10" fmla="*/ 700 w 553"/>
                <a:gd name="T11" fmla="*/ 20982 h 244"/>
                <a:gd name="T12" fmla="*/ 1273 w 553"/>
                <a:gd name="T13" fmla="*/ 18217 h 244"/>
                <a:gd name="T14" fmla="*/ 2050 w 553"/>
                <a:gd name="T15" fmla="*/ 22932 h 244"/>
                <a:gd name="T16" fmla="*/ 3024 w 553"/>
                <a:gd name="T17" fmla="*/ 22547 h 244"/>
                <a:gd name="T18" fmla="*/ 3613 w 553"/>
                <a:gd name="T19" fmla="*/ 22547 h 244"/>
                <a:gd name="T20" fmla="*/ 3419 w 553"/>
                <a:gd name="T21" fmla="*/ 10586 h 244"/>
                <a:gd name="T22" fmla="*/ 3316 w 553"/>
                <a:gd name="T23" fmla="*/ 8421 h 244"/>
                <a:gd name="T24" fmla="*/ 4038 w 553"/>
                <a:gd name="T25" fmla="*/ 6804 h 244"/>
                <a:gd name="T26" fmla="*/ 4736 w 553"/>
                <a:gd name="T27" fmla="*/ 2899 h 244"/>
                <a:gd name="T28" fmla="*/ 5353 w 553"/>
                <a:gd name="T29" fmla="*/ 2 h 244"/>
                <a:gd name="T30" fmla="*/ 5853 w 553"/>
                <a:gd name="T31" fmla="*/ 2899 h 244"/>
                <a:gd name="T32" fmla="*/ 6543 w 553"/>
                <a:gd name="T33" fmla="*/ 8421 h 244"/>
                <a:gd name="T34" fmla="*/ 7165 w 553"/>
                <a:gd name="T35" fmla="*/ 6804 h 244"/>
                <a:gd name="T36" fmla="*/ 7587 w 553"/>
                <a:gd name="T37" fmla="*/ 5497 h 244"/>
                <a:gd name="T38" fmla="*/ 7912 w 553"/>
                <a:gd name="T39" fmla="*/ 11962 h 244"/>
                <a:gd name="T40" fmla="*/ 8656 w 553"/>
                <a:gd name="T41" fmla="*/ 20326 h 244"/>
                <a:gd name="T42" fmla="*/ 9070 w 553"/>
                <a:gd name="T43" fmla="*/ 22547 h 244"/>
                <a:gd name="T44" fmla="*/ 9630 w 553"/>
                <a:gd name="T45" fmla="*/ 22932 h 244"/>
                <a:gd name="T46" fmla="*/ 10414 w 553"/>
                <a:gd name="T47" fmla="*/ 30747 h 244"/>
                <a:gd name="T48" fmla="*/ 11123 w 553"/>
                <a:gd name="T49" fmla="*/ 34541 h 244"/>
                <a:gd name="T50" fmla="*/ 10817 w 553"/>
                <a:gd name="T51" fmla="*/ 39784 h 244"/>
                <a:gd name="T52" fmla="*/ 10725 w 553"/>
                <a:gd name="T53" fmla="*/ 45504 h 244"/>
                <a:gd name="T54" fmla="*/ 10287 w 553"/>
                <a:gd name="T55" fmla="*/ 49404 h 244"/>
                <a:gd name="T56" fmla="*/ 10427 w 553"/>
                <a:gd name="T57" fmla="*/ 56049 h 244"/>
                <a:gd name="T58" fmla="*/ 9745 w 553"/>
                <a:gd name="T59" fmla="*/ 57456 h 244"/>
                <a:gd name="T60" fmla="*/ 10037 w 553"/>
                <a:gd name="T61" fmla="*/ 62799 h 244"/>
                <a:gd name="T62" fmla="*/ 10169 w 553"/>
                <a:gd name="T63" fmla="*/ 68040 h 244"/>
                <a:gd name="T64" fmla="*/ 9745 w 553"/>
                <a:gd name="T65" fmla="*/ 65877 h 244"/>
                <a:gd name="T66" fmla="*/ 8997 w 553"/>
                <a:gd name="T67" fmla="*/ 66610 h 244"/>
                <a:gd name="T68" fmla="*/ 8321 w 553"/>
                <a:gd name="T69" fmla="*/ 66610 h 244"/>
                <a:gd name="T70" fmla="*/ 7824 w 553"/>
                <a:gd name="T71" fmla="*/ 69709 h 244"/>
                <a:gd name="T72" fmla="*/ 7365 w 553"/>
                <a:gd name="T73" fmla="*/ 71114 h 244"/>
                <a:gd name="T74" fmla="*/ 6789 w 553"/>
                <a:gd name="T75" fmla="*/ 77363 h 244"/>
                <a:gd name="T76" fmla="*/ 6227 w 553"/>
                <a:gd name="T77" fmla="*/ 73303 h 244"/>
                <a:gd name="T78" fmla="*/ 5960 w 553"/>
                <a:gd name="T79" fmla="*/ 64321 h 244"/>
                <a:gd name="T80" fmla="*/ 5270 w 553"/>
                <a:gd name="T81" fmla="*/ 64321 h 244"/>
                <a:gd name="T82" fmla="*/ 4716 w 553"/>
                <a:gd name="T83" fmla="*/ 63707 h 244"/>
                <a:gd name="T84" fmla="*/ 4038 w 553"/>
                <a:gd name="T85" fmla="*/ 54900 h 244"/>
                <a:gd name="T86" fmla="*/ 3276 w 553"/>
                <a:gd name="T87" fmla="*/ 53817 h 244"/>
                <a:gd name="T88" fmla="*/ 3024 w 553"/>
                <a:gd name="T89" fmla="*/ 60946 h 244"/>
                <a:gd name="T90" fmla="*/ 3169 w 553"/>
                <a:gd name="T91" fmla="*/ 71114 h 244"/>
                <a:gd name="T92" fmla="*/ 2893 w 553"/>
                <a:gd name="T93" fmla="*/ 74240 h 244"/>
                <a:gd name="T94" fmla="*/ 2609 w 553"/>
                <a:gd name="T95" fmla="*/ 68891 h 244"/>
                <a:gd name="T96" fmla="*/ 1855 w 553"/>
                <a:gd name="T97" fmla="*/ 67608 h 244"/>
                <a:gd name="T98" fmla="*/ 1485 w 553"/>
                <a:gd name="T99" fmla="*/ 60946 h 244"/>
                <a:gd name="T100" fmla="*/ 1672 w 553"/>
                <a:gd name="T101" fmla="*/ 59212 h 244"/>
                <a:gd name="T102" fmla="*/ 1702 w 553"/>
                <a:gd name="T103" fmla="*/ 54900 h 244"/>
                <a:gd name="T104" fmla="*/ 1946 w 553"/>
                <a:gd name="T105" fmla="*/ 52152 h 244"/>
                <a:gd name="T106" fmla="*/ 1523 w 553"/>
                <a:gd name="T107" fmla="*/ 45504 h 2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53"/>
                <a:gd name="T163" fmla="*/ 0 h 244"/>
                <a:gd name="T164" fmla="*/ 553 w 553"/>
                <a:gd name="T165" fmla="*/ 244 h 2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53" h="244">
                  <a:moveTo>
                    <a:pt x="76" y="144"/>
                  </a:moveTo>
                  <a:lnTo>
                    <a:pt x="64" y="144"/>
                  </a:lnTo>
                  <a:lnTo>
                    <a:pt x="47" y="151"/>
                  </a:lnTo>
                  <a:lnTo>
                    <a:pt x="45" y="154"/>
                  </a:lnTo>
                  <a:lnTo>
                    <a:pt x="33" y="137"/>
                  </a:lnTo>
                  <a:lnTo>
                    <a:pt x="16" y="125"/>
                  </a:lnTo>
                  <a:lnTo>
                    <a:pt x="0" y="111"/>
                  </a:lnTo>
                  <a:lnTo>
                    <a:pt x="2" y="92"/>
                  </a:lnTo>
                  <a:lnTo>
                    <a:pt x="5" y="73"/>
                  </a:lnTo>
                  <a:lnTo>
                    <a:pt x="21" y="80"/>
                  </a:lnTo>
                  <a:lnTo>
                    <a:pt x="24" y="73"/>
                  </a:lnTo>
                  <a:lnTo>
                    <a:pt x="35" y="66"/>
                  </a:lnTo>
                  <a:lnTo>
                    <a:pt x="45" y="57"/>
                  </a:lnTo>
                  <a:lnTo>
                    <a:pt x="64" y="57"/>
                  </a:lnTo>
                  <a:lnTo>
                    <a:pt x="83" y="66"/>
                  </a:lnTo>
                  <a:lnTo>
                    <a:pt x="102" y="73"/>
                  </a:lnTo>
                  <a:lnTo>
                    <a:pt x="123" y="71"/>
                  </a:lnTo>
                  <a:lnTo>
                    <a:pt x="149" y="71"/>
                  </a:lnTo>
                  <a:lnTo>
                    <a:pt x="177" y="76"/>
                  </a:lnTo>
                  <a:lnTo>
                    <a:pt x="180" y="71"/>
                  </a:lnTo>
                  <a:lnTo>
                    <a:pt x="165" y="54"/>
                  </a:lnTo>
                  <a:lnTo>
                    <a:pt x="170" y="33"/>
                  </a:lnTo>
                  <a:lnTo>
                    <a:pt x="184" y="33"/>
                  </a:lnTo>
                  <a:lnTo>
                    <a:pt x="165" y="26"/>
                  </a:lnTo>
                  <a:lnTo>
                    <a:pt x="184" y="21"/>
                  </a:lnTo>
                  <a:lnTo>
                    <a:pt x="201" y="21"/>
                  </a:lnTo>
                  <a:lnTo>
                    <a:pt x="220" y="14"/>
                  </a:lnTo>
                  <a:lnTo>
                    <a:pt x="236" y="9"/>
                  </a:lnTo>
                  <a:lnTo>
                    <a:pt x="251" y="7"/>
                  </a:lnTo>
                  <a:lnTo>
                    <a:pt x="267" y="2"/>
                  </a:lnTo>
                  <a:lnTo>
                    <a:pt x="281" y="0"/>
                  </a:lnTo>
                  <a:lnTo>
                    <a:pt x="291" y="9"/>
                  </a:lnTo>
                  <a:lnTo>
                    <a:pt x="317" y="19"/>
                  </a:lnTo>
                  <a:lnTo>
                    <a:pt x="326" y="26"/>
                  </a:lnTo>
                  <a:lnTo>
                    <a:pt x="338" y="26"/>
                  </a:lnTo>
                  <a:lnTo>
                    <a:pt x="357" y="21"/>
                  </a:lnTo>
                  <a:lnTo>
                    <a:pt x="374" y="14"/>
                  </a:lnTo>
                  <a:lnTo>
                    <a:pt x="378" y="17"/>
                  </a:lnTo>
                  <a:lnTo>
                    <a:pt x="374" y="26"/>
                  </a:lnTo>
                  <a:lnTo>
                    <a:pt x="393" y="38"/>
                  </a:lnTo>
                  <a:lnTo>
                    <a:pt x="411" y="50"/>
                  </a:lnTo>
                  <a:lnTo>
                    <a:pt x="430" y="64"/>
                  </a:lnTo>
                  <a:lnTo>
                    <a:pt x="449" y="76"/>
                  </a:lnTo>
                  <a:lnTo>
                    <a:pt x="452" y="71"/>
                  </a:lnTo>
                  <a:lnTo>
                    <a:pt x="464" y="76"/>
                  </a:lnTo>
                  <a:lnTo>
                    <a:pt x="480" y="73"/>
                  </a:lnTo>
                  <a:lnTo>
                    <a:pt x="499" y="85"/>
                  </a:lnTo>
                  <a:lnTo>
                    <a:pt x="518" y="97"/>
                  </a:lnTo>
                  <a:lnTo>
                    <a:pt x="537" y="92"/>
                  </a:lnTo>
                  <a:lnTo>
                    <a:pt x="553" y="109"/>
                  </a:lnTo>
                  <a:lnTo>
                    <a:pt x="546" y="121"/>
                  </a:lnTo>
                  <a:lnTo>
                    <a:pt x="539" y="125"/>
                  </a:lnTo>
                  <a:lnTo>
                    <a:pt x="546" y="144"/>
                  </a:lnTo>
                  <a:lnTo>
                    <a:pt x="534" y="144"/>
                  </a:lnTo>
                  <a:lnTo>
                    <a:pt x="511" y="139"/>
                  </a:lnTo>
                  <a:lnTo>
                    <a:pt x="513" y="156"/>
                  </a:lnTo>
                  <a:lnTo>
                    <a:pt x="516" y="170"/>
                  </a:lnTo>
                  <a:lnTo>
                    <a:pt x="520" y="177"/>
                  </a:lnTo>
                  <a:lnTo>
                    <a:pt x="501" y="175"/>
                  </a:lnTo>
                  <a:lnTo>
                    <a:pt x="485" y="182"/>
                  </a:lnTo>
                  <a:lnTo>
                    <a:pt x="494" y="187"/>
                  </a:lnTo>
                  <a:lnTo>
                    <a:pt x="499" y="199"/>
                  </a:lnTo>
                  <a:lnTo>
                    <a:pt x="506" y="213"/>
                  </a:lnTo>
                  <a:lnTo>
                    <a:pt x="506" y="215"/>
                  </a:lnTo>
                  <a:lnTo>
                    <a:pt x="504" y="220"/>
                  </a:lnTo>
                  <a:lnTo>
                    <a:pt x="485" y="208"/>
                  </a:lnTo>
                  <a:lnTo>
                    <a:pt x="466" y="210"/>
                  </a:lnTo>
                  <a:lnTo>
                    <a:pt x="447" y="210"/>
                  </a:lnTo>
                  <a:lnTo>
                    <a:pt x="426" y="213"/>
                  </a:lnTo>
                  <a:lnTo>
                    <a:pt x="414" y="210"/>
                  </a:lnTo>
                  <a:lnTo>
                    <a:pt x="404" y="222"/>
                  </a:lnTo>
                  <a:lnTo>
                    <a:pt x="390" y="220"/>
                  </a:lnTo>
                  <a:lnTo>
                    <a:pt x="376" y="215"/>
                  </a:lnTo>
                  <a:lnTo>
                    <a:pt x="367" y="225"/>
                  </a:lnTo>
                  <a:lnTo>
                    <a:pt x="352" y="234"/>
                  </a:lnTo>
                  <a:lnTo>
                    <a:pt x="338" y="244"/>
                  </a:lnTo>
                  <a:lnTo>
                    <a:pt x="324" y="239"/>
                  </a:lnTo>
                  <a:lnTo>
                    <a:pt x="310" y="232"/>
                  </a:lnTo>
                  <a:lnTo>
                    <a:pt x="310" y="215"/>
                  </a:lnTo>
                  <a:lnTo>
                    <a:pt x="296" y="203"/>
                  </a:lnTo>
                  <a:lnTo>
                    <a:pt x="279" y="203"/>
                  </a:lnTo>
                  <a:lnTo>
                    <a:pt x="262" y="203"/>
                  </a:lnTo>
                  <a:lnTo>
                    <a:pt x="248" y="201"/>
                  </a:lnTo>
                  <a:lnTo>
                    <a:pt x="234" y="201"/>
                  </a:lnTo>
                  <a:lnTo>
                    <a:pt x="220" y="184"/>
                  </a:lnTo>
                  <a:lnTo>
                    <a:pt x="201" y="173"/>
                  </a:lnTo>
                  <a:lnTo>
                    <a:pt x="180" y="163"/>
                  </a:lnTo>
                  <a:lnTo>
                    <a:pt x="163" y="170"/>
                  </a:lnTo>
                  <a:lnTo>
                    <a:pt x="147" y="177"/>
                  </a:lnTo>
                  <a:lnTo>
                    <a:pt x="149" y="192"/>
                  </a:lnTo>
                  <a:lnTo>
                    <a:pt x="154" y="208"/>
                  </a:lnTo>
                  <a:lnTo>
                    <a:pt x="158" y="225"/>
                  </a:lnTo>
                  <a:lnTo>
                    <a:pt x="161" y="241"/>
                  </a:lnTo>
                  <a:lnTo>
                    <a:pt x="144" y="234"/>
                  </a:lnTo>
                  <a:lnTo>
                    <a:pt x="128" y="232"/>
                  </a:lnTo>
                  <a:lnTo>
                    <a:pt x="130" y="218"/>
                  </a:lnTo>
                  <a:lnTo>
                    <a:pt x="106" y="218"/>
                  </a:lnTo>
                  <a:lnTo>
                    <a:pt x="92" y="213"/>
                  </a:lnTo>
                  <a:lnTo>
                    <a:pt x="85" y="210"/>
                  </a:lnTo>
                  <a:lnTo>
                    <a:pt x="73" y="192"/>
                  </a:lnTo>
                  <a:lnTo>
                    <a:pt x="66" y="187"/>
                  </a:lnTo>
                  <a:lnTo>
                    <a:pt x="83" y="187"/>
                  </a:lnTo>
                  <a:lnTo>
                    <a:pt x="76" y="180"/>
                  </a:lnTo>
                  <a:lnTo>
                    <a:pt x="85" y="173"/>
                  </a:lnTo>
                  <a:lnTo>
                    <a:pt x="102" y="173"/>
                  </a:lnTo>
                  <a:lnTo>
                    <a:pt x="97" y="165"/>
                  </a:lnTo>
                  <a:lnTo>
                    <a:pt x="94" y="147"/>
                  </a:lnTo>
                  <a:lnTo>
                    <a:pt x="76" y="14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899" name="Freeform 4113"/>
            <p:cNvSpPr>
              <a:spLocks/>
            </p:cNvSpPr>
            <p:nvPr/>
          </p:nvSpPr>
          <p:spPr bwMode="auto">
            <a:xfrm>
              <a:off x="3139" y="1675"/>
              <a:ext cx="135" cy="60"/>
            </a:xfrm>
            <a:custGeom>
              <a:avLst/>
              <a:gdLst>
                <a:gd name="T0" fmla="*/ 456 w 121"/>
                <a:gd name="T1" fmla="*/ 6936 h 48"/>
                <a:gd name="T2" fmla="*/ 0 w 121"/>
                <a:gd name="T3" fmla="*/ 1389 h 48"/>
                <a:gd name="T4" fmla="*/ 3 w 121"/>
                <a:gd name="T5" fmla="*/ 0 h 48"/>
                <a:gd name="T6" fmla="*/ 355 w 121"/>
                <a:gd name="T7" fmla="*/ 1389 h 48"/>
                <a:gd name="T8" fmla="*/ 685 w 121"/>
                <a:gd name="T9" fmla="*/ 1389 h 48"/>
                <a:gd name="T10" fmla="*/ 1057 w 121"/>
                <a:gd name="T11" fmla="*/ 5250 h 48"/>
                <a:gd name="T12" fmla="*/ 1489 w 121"/>
                <a:gd name="T13" fmla="*/ 9388 h 48"/>
                <a:gd name="T14" fmla="*/ 1929 w 121"/>
                <a:gd name="T15" fmla="*/ 12033 h 48"/>
                <a:gd name="T16" fmla="*/ 2325 w 121"/>
                <a:gd name="T17" fmla="*/ 16024 h 48"/>
                <a:gd name="T18" fmla="*/ 2228 w 121"/>
                <a:gd name="T19" fmla="*/ 20030 h 48"/>
                <a:gd name="T20" fmla="*/ 1954 w 121"/>
                <a:gd name="T21" fmla="*/ 18801 h 48"/>
                <a:gd name="T22" fmla="*/ 1550 w 121"/>
                <a:gd name="T23" fmla="*/ 18064 h 48"/>
                <a:gd name="T24" fmla="*/ 1155 w 121"/>
                <a:gd name="T25" fmla="*/ 18064 h 48"/>
                <a:gd name="T26" fmla="*/ 789 w 121"/>
                <a:gd name="T27" fmla="*/ 18801 h 48"/>
                <a:gd name="T28" fmla="*/ 789 w 121"/>
                <a:gd name="T29" fmla="*/ 12938 h 48"/>
                <a:gd name="T30" fmla="*/ 456 w 121"/>
                <a:gd name="T31" fmla="*/ 6936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1"/>
                <a:gd name="T49" fmla="*/ 0 h 48"/>
                <a:gd name="T50" fmla="*/ 121 w 121"/>
                <a:gd name="T51" fmla="*/ 48 h 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1" h="48">
                  <a:moveTo>
                    <a:pt x="24" y="17"/>
                  </a:moveTo>
                  <a:lnTo>
                    <a:pt x="0" y="3"/>
                  </a:lnTo>
                  <a:lnTo>
                    <a:pt x="3" y="0"/>
                  </a:lnTo>
                  <a:lnTo>
                    <a:pt x="19" y="3"/>
                  </a:lnTo>
                  <a:lnTo>
                    <a:pt x="36" y="3"/>
                  </a:lnTo>
                  <a:lnTo>
                    <a:pt x="55" y="12"/>
                  </a:lnTo>
                  <a:lnTo>
                    <a:pt x="78" y="22"/>
                  </a:lnTo>
                  <a:lnTo>
                    <a:pt x="100" y="29"/>
                  </a:lnTo>
                  <a:lnTo>
                    <a:pt x="121" y="38"/>
                  </a:lnTo>
                  <a:lnTo>
                    <a:pt x="116" y="48"/>
                  </a:lnTo>
                  <a:lnTo>
                    <a:pt x="102" y="45"/>
                  </a:lnTo>
                  <a:lnTo>
                    <a:pt x="81" y="43"/>
                  </a:lnTo>
                  <a:lnTo>
                    <a:pt x="59" y="43"/>
                  </a:lnTo>
                  <a:lnTo>
                    <a:pt x="41" y="45"/>
                  </a:lnTo>
                  <a:lnTo>
                    <a:pt x="41" y="31"/>
                  </a:lnTo>
                  <a:lnTo>
                    <a:pt x="24" y="17"/>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00" name="Freeform 4114"/>
            <p:cNvSpPr>
              <a:spLocks/>
            </p:cNvSpPr>
            <p:nvPr/>
          </p:nvSpPr>
          <p:spPr bwMode="auto">
            <a:xfrm>
              <a:off x="3647" y="1691"/>
              <a:ext cx="158" cy="87"/>
            </a:xfrm>
            <a:custGeom>
              <a:avLst/>
              <a:gdLst>
                <a:gd name="T0" fmla="*/ 1016 w 141"/>
                <a:gd name="T1" fmla="*/ 10527 h 71"/>
                <a:gd name="T2" fmla="*/ 656 w 141"/>
                <a:gd name="T3" fmla="*/ 7603 h 71"/>
                <a:gd name="T4" fmla="*/ 187 w 141"/>
                <a:gd name="T5" fmla="*/ 7603 h 71"/>
                <a:gd name="T6" fmla="*/ 0 w 141"/>
                <a:gd name="T7" fmla="*/ 4193 h 71"/>
                <a:gd name="T8" fmla="*/ 187 w 141"/>
                <a:gd name="T9" fmla="*/ 1834 h 71"/>
                <a:gd name="T10" fmla="*/ 495 w 141"/>
                <a:gd name="T11" fmla="*/ 2891 h 71"/>
                <a:gd name="T12" fmla="*/ 803 w 141"/>
                <a:gd name="T13" fmla="*/ 3422 h 71"/>
                <a:gd name="T14" fmla="*/ 1016 w 141"/>
                <a:gd name="T15" fmla="*/ 2 h 71"/>
                <a:gd name="T16" fmla="*/ 1275 w 141"/>
                <a:gd name="T17" fmla="*/ 1222 h 71"/>
                <a:gd name="T18" fmla="*/ 1730 w 141"/>
                <a:gd name="T19" fmla="*/ 2 h 71"/>
                <a:gd name="T20" fmla="*/ 2148 w 141"/>
                <a:gd name="T21" fmla="*/ 2 h 71"/>
                <a:gd name="T22" fmla="*/ 2529 w 141"/>
                <a:gd name="T23" fmla="*/ 0 h 71"/>
                <a:gd name="T24" fmla="*/ 2977 w 141"/>
                <a:gd name="T25" fmla="*/ 2891 h 71"/>
                <a:gd name="T26" fmla="*/ 3050 w 141"/>
                <a:gd name="T27" fmla="*/ 4442 h 71"/>
                <a:gd name="T28" fmla="*/ 2824 w 141"/>
                <a:gd name="T29" fmla="*/ 6670 h 71"/>
                <a:gd name="T30" fmla="*/ 2529 w 141"/>
                <a:gd name="T31" fmla="*/ 9316 h 71"/>
                <a:gd name="T32" fmla="*/ 2173 w 141"/>
                <a:gd name="T33" fmla="*/ 10527 h 71"/>
                <a:gd name="T34" fmla="*/ 2014 w 141"/>
                <a:gd name="T35" fmla="*/ 12907 h 71"/>
                <a:gd name="T36" fmla="*/ 1829 w 141"/>
                <a:gd name="T37" fmla="*/ 12066 h 71"/>
                <a:gd name="T38" fmla="*/ 1685 w 141"/>
                <a:gd name="T39" fmla="*/ 12697 h 71"/>
                <a:gd name="T40" fmla="*/ 1429 w 141"/>
                <a:gd name="T41" fmla="*/ 14194 h 71"/>
                <a:gd name="T42" fmla="*/ 1299 w 141"/>
                <a:gd name="T43" fmla="*/ 17139 h 71"/>
                <a:gd name="T44" fmla="*/ 746 w 141"/>
                <a:gd name="T45" fmla="*/ 16719 h 71"/>
                <a:gd name="T46" fmla="*/ 235 w 141"/>
                <a:gd name="T47" fmla="*/ 15816 h 71"/>
                <a:gd name="T48" fmla="*/ 187 w 141"/>
                <a:gd name="T49" fmla="*/ 12907 h 71"/>
                <a:gd name="T50" fmla="*/ 594 w 141"/>
                <a:gd name="T51" fmla="*/ 11415 h 71"/>
                <a:gd name="T52" fmla="*/ 1016 w 141"/>
                <a:gd name="T53" fmla="*/ 10527 h 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1"/>
                <a:gd name="T82" fmla="*/ 0 h 71"/>
                <a:gd name="T83" fmla="*/ 141 w 141"/>
                <a:gd name="T84" fmla="*/ 71 h 7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1" h="71">
                  <a:moveTo>
                    <a:pt x="47" y="43"/>
                  </a:moveTo>
                  <a:lnTo>
                    <a:pt x="30" y="31"/>
                  </a:lnTo>
                  <a:lnTo>
                    <a:pt x="9" y="31"/>
                  </a:lnTo>
                  <a:lnTo>
                    <a:pt x="0" y="17"/>
                  </a:lnTo>
                  <a:lnTo>
                    <a:pt x="9" y="7"/>
                  </a:lnTo>
                  <a:lnTo>
                    <a:pt x="23" y="12"/>
                  </a:lnTo>
                  <a:lnTo>
                    <a:pt x="37" y="14"/>
                  </a:lnTo>
                  <a:lnTo>
                    <a:pt x="47" y="2"/>
                  </a:lnTo>
                  <a:lnTo>
                    <a:pt x="59" y="5"/>
                  </a:lnTo>
                  <a:lnTo>
                    <a:pt x="80" y="2"/>
                  </a:lnTo>
                  <a:lnTo>
                    <a:pt x="99" y="2"/>
                  </a:lnTo>
                  <a:lnTo>
                    <a:pt x="118" y="0"/>
                  </a:lnTo>
                  <a:lnTo>
                    <a:pt x="137" y="12"/>
                  </a:lnTo>
                  <a:lnTo>
                    <a:pt x="141" y="19"/>
                  </a:lnTo>
                  <a:lnTo>
                    <a:pt x="130" y="28"/>
                  </a:lnTo>
                  <a:lnTo>
                    <a:pt x="118" y="38"/>
                  </a:lnTo>
                  <a:lnTo>
                    <a:pt x="101" y="43"/>
                  </a:lnTo>
                  <a:lnTo>
                    <a:pt x="94" y="54"/>
                  </a:lnTo>
                  <a:lnTo>
                    <a:pt x="85" y="50"/>
                  </a:lnTo>
                  <a:lnTo>
                    <a:pt x="78" y="52"/>
                  </a:lnTo>
                  <a:lnTo>
                    <a:pt x="66" y="59"/>
                  </a:lnTo>
                  <a:lnTo>
                    <a:pt x="61" y="71"/>
                  </a:lnTo>
                  <a:lnTo>
                    <a:pt x="35" y="69"/>
                  </a:lnTo>
                  <a:lnTo>
                    <a:pt x="11" y="66"/>
                  </a:lnTo>
                  <a:lnTo>
                    <a:pt x="9" y="54"/>
                  </a:lnTo>
                  <a:lnTo>
                    <a:pt x="28" y="47"/>
                  </a:lnTo>
                  <a:lnTo>
                    <a:pt x="47" y="43"/>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01" name="Freeform 4115"/>
            <p:cNvSpPr>
              <a:spLocks/>
            </p:cNvSpPr>
            <p:nvPr/>
          </p:nvSpPr>
          <p:spPr bwMode="auto">
            <a:xfrm>
              <a:off x="3356" y="1703"/>
              <a:ext cx="237" cy="166"/>
            </a:xfrm>
            <a:custGeom>
              <a:avLst/>
              <a:gdLst>
                <a:gd name="T0" fmla="*/ 3655 w 213"/>
                <a:gd name="T1" fmla="*/ 33839 h 134"/>
                <a:gd name="T2" fmla="*/ 3523 w 213"/>
                <a:gd name="T3" fmla="*/ 38140 h 134"/>
                <a:gd name="T4" fmla="*/ 3316 w 213"/>
                <a:gd name="T5" fmla="*/ 40575 h 134"/>
                <a:gd name="T6" fmla="*/ 3223 w 213"/>
                <a:gd name="T7" fmla="*/ 43441 h 134"/>
                <a:gd name="T8" fmla="*/ 3036 w 213"/>
                <a:gd name="T9" fmla="*/ 42821 h 134"/>
                <a:gd name="T10" fmla="*/ 2786 w 213"/>
                <a:gd name="T11" fmla="*/ 40929 h 134"/>
                <a:gd name="T12" fmla="*/ 2712 w 213"/>
                <a:gd name="T13" fmla="*/ 35067 h 134"/>
                <a:gd name="T14" fmla="*/ 2453 w 213"/>
                <a:gd name="T15" fmla="*/ 35067 h 134"/>
                <a:gd name="T16" fmla="*/ 2250 w 213"/>
                <a:gd name="T17" fmla="*/ 32101 h 134"/>
                <a:gd name="T18" fmla="*/ 1982 w 213"/>
                <a:gd name="T19" fmla="*/ 29902 h 134"/>
                <a:gd name="T20" fmla="*/ 1573 w 213"/>
                <a:gd name="T21" fmla="*/ 26637 h 134"/>
                <a:gd name="T22" fmla="*/ 1314 w 213"/>
                <a:gd name="T23" fmla="*/ 27454 h 134"/>
                <a:gd name="T24" fmla="*/ 1025 w 213"/>
                <a:gd name="T25" fmla="*/ 28307 h 134"/>
                <a:gd name="T26" fmla="*/ 843 w 213"/>
                <a:gd name="T27" fmla="*/ 31078 h 134"/>
                <a:gd name="T28" fmla="*/ 744 w 213"/>
                <a:gd name="T29" fmla="*/ 31078 h 134"/>
                <a:gd name="T30" fmla="*/ 671 w 213"/>
                <a:gd name="T31" fmla="*/ 26637 h 134"/>
                <a:gd name="T32" fmla="*/ 601 w 213"/>
                <a:gd name="T33" fmla="*/ 22050 h 134"/>
                <a:gd name="T34" fmla="*/ 436 w 213"/>
                <a:gd name="T35" fmla="*/ 19831 h 134"/>
                <a:gd name="T36" fmla="*/ 436 w 213"/>
                <a:gd name="T37" fmla="*/ 19831 h 134"/>
                <a:gd name="T38" fmla="*/ 475 w 213"/>
                <a:gd name="T39" fmla="*/ 19043 h 134"/>
                <a:gd name="T40" fmla="*/ 529 w 213"/>
                <a:gd name="T41" fmla="*/ 17890 h 134"/>
                <a:gd name="T42" fmla="*/ 436 w 213"/>
                <a:gd name="T43" fmla="*/ 16008 h 134"/>
                <a:gd name="T44" fmla="*/ 345 w 213"/>
                <a:gd name="T45" fmla="*/ 16631 h 134"/>
                <a:gd name="T46" fmla="*/ 345 w 213"/>
                <a:gd name="T47" fmla="*/ 16631 h 134"/>
                <a:gd name="T48" fmla="*/ 279 w 213"/>
                <a:gd name="T49" fmla="*/ 11310 h 134"/>
                <a:gd name="T50" fmla="*/ 279 w 213"/>
                <a:gd name="T51" fmla="*/ 10826 h 134"/>
                <a:gd name="T52" fmla="*/ 436 w 213"/>
                <a:gd name="T53" fmla="*/ 11310 h 134"/>
                <a:gd name="T54" fmla="*/ 542 w 213"/>
                <a:gd name="T55" fmla="*/ 12087 h 134"/>
                <a:gd name="T56" fmla="*/ 655 w 213"/>
                <a:gd name="T57" fmla="*/ 12087 h 134"/>
                <a:gd name="T58" fmla="*/ 655 w 213"/>
                <a:gd name="T59" fmla="*/ 11310 h 134"/>
                <a:gd name="T60" fmla="*/ 671 w 213"/>
                <a:gd name="T61" fmla="*/ 9130 h 134"/>
                <a:gd name="T62" fmla="*/ 436 w 213"/>
                <a:gd name="T63" fmla="*/ 5176 h 134"/>
                <a:gd name="T64" fmla="*/ 206 w 213"/>
                <a:gd name="T65" fmla="*/ 4481 h 134"/>
                <a:gd name="T66" fmla="*/ 206 w 213"/>
                <a:gd name="T67" fmla="*/ 9130 h 134"/>
                <a:gd name="T68" fmla="*/ 206 w 213"/>
                <a:gd name="T69" fmla="*/ 9130 h 134"/>
                <a:gd name="T70" fmla="*/ 3 w 213"/>
                <a:gd name="T71" fmla="*/ 3617 h 134"/>
                <a:gd name="T72" fmla="*/ 3 w 213"/>
                <a:gd name="T73" fmla="*/ 2 h 134"/>
                <a:gd name="T74" fmla="*/ 0 w 213"/>
                <a:gd name="T75" fmla="*/ 0 h 134"/>
                <a:gd name="T76" fmla="*/ 436 w 213"/>
                <a:gd name="T77" fmla="*/ 0 h 134"/>
                <a:gd name="T78" fmla="*/ 392 w 213"/>
                <a:gd name="T79" fmla="*/ 4481 h 134"/>
                <a:gd name="T80" fmla="*/ 671 w 213"/>
                <a:gd name="T81" fmla="*/ 5176 h 134"/>
                <a:gd name="T82" fmla="*/ 996 w 213"/>
                <a:gd name="T83" fmla="*/ 7370 h 134"/>
                <a:gd name="T84" fmla="*/ 1372 w 213"/>
                <a:gd name="T85" fmla="*/ 9130 h 134"/>
                <a:gd name="T86" fmla="*/ 1314 w 213"/>
                <a:gd name="T87" fmla="*/ 5176 h 134"/>
                <a:gd name="T88" fmla="*/ 1439 w 213"/>
                <a:gd name="T89" fmla="*/ 4481 h 134"/>
                <a:gd name="T90" fmla="*/ 1662 w 213"/>
                <a:gd name="T91" fmla="*/ 0 h 134"/>
                <a:gd name="T92" fmla="*/ 1982 w 213"/>
                <a:gd name="T93" fmla="*/ 4481 h 134"/>
                <a:gd name="T94" fmla="*/ 2166 w 213"/>
                <a:gd name="T95" fmla="*/ 9757 h 134"/>
                <a:gd name="T96" fmla="*/ 2547 w 213"/>
                <a:gd name="T97" fmla="*/ 13073 h 134"/>
                <a:gd name="T98" fmla="*/ 2729 w 213"/>
                <a:gd name="T99" fmla="*/ 14368 h 134"/>
                <a:gd name="T100" fmla="*/ 3223 w 213"/>
                <a:gd name="T101" fmla="*/ 19831 h 134"/>
                <a:gd name="T102" fmla="*/ 3655 w 213"/>
                <a:gd name="T103" fmla="*/ 24242 h 134"/>
                <a:gd name="T104" fmla="*/ 3823 w 213"/>
                <a:gd name="T105" fmla="*/ 30434 h 134"/>
                <a:gd name="T106" fmla="*/ 3707 w 213"/>
                <a:gd name="T107" fmla="*/ 32101 h 134"/>
                <a:gd name="T108" fmla="*/ 3655 w 213"/>
                <a:gd name="T109" fmla="*/ 33839 h 1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3"/>
                <a:gd name="T166" fmla="*/ 0 h 134"/>
                <a:gd name="T167" fmla="*/ 213 w 213"/>
                <a:gd name="T168" fmla="*/ 134 h 13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3" h="134">
                  <a:moveTo>
                    <a:pt x="204" y="104"/>
                  </a:moveTo>
                  <a:lnTo>
                    <a:pt x="197" y="118"/>
                  </a:lnTo>
                  <a:lnTo>
                    <a:pt x="185" y="125"/>
                  </a:lnTo>
                  <a:lnTo>
                    <a:pt x="180" y="134"/>
                  </a:lnTo>
                  <a:lnTo>
                    <a:pt x="171" y="132"/>
                  </a:lnTo>
                  <a:lnTo>
                    <a:pt x="156" y="127"/>
                  </a:lnTo>
                  <a:lnTo>
                    <a:pt x="152" y="108"/>
                  </a:lnTo>
                  <a:lnTo>
                    <a:pt x="138" y="108"/>
                  </a:lnTo>
                  <a:lnTo>
                    <a:pt x="126" y="99"/>
                  </a:lnTo>
                  <a:lnTo>
                    <a:pt x="111" y="92"/>
                  </a:lnTo>
                  <a:lnTo>
                    <a:pt x="88" y="82"/>
                  </a:lnTo>
                  <a:lnTo>
                    <a:pt x="74" y="85"/>
                  </a:lnTo>
                  <a:lnTo>
                    <a:pt x="57" y="87"/>
                  </a:lnTo>
                  <a:lnTo>
                    <a:pt x="48" y="96"/>
                  </a:lnTo>
                  <a:lnTo>
                    <a:pt x="41" y="96"/>
                  </a:lnTo>
                  <a:lnTo>
                    <a:pt x="38" y="82"/>
                  </a:lnTo>
                  <a:lnTo>
                    <a:pt x="33" y="68"/>
                  </a:lnTo>
                  <a:lnTo>
                    <a:pt x="24" y="61"/>
                  </a:lnTo>
                  <a:lnTo>
                    <a:pt x="26" y="59"/>
                  </a:lnTo>
                  <a:lnTo>
                    <a:pt x="29" y="56"/>
                  </a:lnTo>
                  <a:lnTo>
                    <a:pt x="24" y="49"/>
                  </a:lnTo>
                  <a:lnTo>
                    <a:pt x="19" y="52"/>
                  </a:lnTo>
                  <a:lnTo>
                    <a:pt x="15" y="35"/>
                  </a:lnTo>
                  <a:lnTo>
                    <a:pt x="15" y="33"/>
                  </a:lnTo>
                  <a:lnTo>
                    <a:pt x="24" y="35"/>
                  </a:lnTo>
                  <a:lnTo>
                    <a:pt x="31" y="37"/>
                  </a:lnTo>
                  <a:lnTo>
                    <a:pt x="36" y="37"/>
                  </a:lnTo>
                  <a:lnTo>
                    <a:pt x="36" y="35"/>
                  </a:lnTo>
                  <a:lnTo>
                    <a:pt x="38" y="28"/>
                  </a:lnTo>
                  <a:lnTo>
                    <a:pt x="24" y="16"/>
                  </a:lnTo>
                  <a:lnTo>
                    <a:pt x="12" y="14"/>
                  </a:lnTo>
                  <a:lnTo>
                    <a:pt x="12" y="28"/>
                  </a:lnTo>
                  <a:lnTo>
                    <a:pt x="3" y="11"/>
                  </a:lnTo>
                  <a:lnTo>
                    <a:pt x="3" y="2"/>
                  </a:lnTo>
                  <a:lnTo>
                    <a:pt x="0" y="0"/>
                  </a:lnTo>
                  <a:lnTo>
                    <a:pt x="24" y="0"/>
                  </a:lnTo>
                  <a:lnTo>
                    <a:pt x="22" y="14"/>
                  </a:lnTo>
                  <a:lnTo>
                    <a:pt x="38" y="16"/>
                  </a:lnTo>
                  <a:lnTo>
                    <a:pt x="55" y="23"/>
                  </a:lnTo>
                  <a:lnTo>
                    <a:pt x="76" y="28"/>
                  </a:lnTo>
                  <a:lnTo>
                    <a:pt x="74" y="16"/>
                  </a:lnTo>
                  <a:lnTo>
                    <a:pt x="81" y="14"/>
                  </a:lnTo>
                  <a:lnTo>
                    <a:pt x="93" y="0"/>
                  </a:lnTo>
                  <a:lnTo>
                    <a:pt x="111" y="14"/>
                  </a:lnTo>
                  <a:lnTo>
                    <a:pt x="121" y="30"/>
                  </a:lnTo>
                  <a:lnTo>
                    <a:pt x="142" y="40"/>
                  </a:lnTo>
                  <a:lnTo>
                    <a:pt x="154" y="44"/>
                  </a:lnTo>
                  <a:lnTo>
                    <a:pt x="180" y="61"/>
                  </a:lnTo>
                  <a:lnTo>
                    <a:pt x="204" y="75"/>
                  </a:lnTo>
                  <a:lnTo>
                    <a:pt x="213" y="94"/>
                  </a:lnTo>
                  <a:lnTo>
                    <a:pt x="208" y="99"/>
                  </a:lnTo>
                  <a:lnTo>
                    <a:pt x="204" y="10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02" name="Freeform 4116"/>
            <p:cNvSpPr>
              <a:spLocks/>
            </p:cNvSpPr>
            <p:nvPr/>
          </p:nvSpPr>
          <p:spPr bwMode="auto">
            <a:xfrm>
              <a:off x="3527" y="1799"/>
              <a:ext cx="219" cy="198"/>
            </a:xfrm>
            <a:custGeom>
              <a:avLst/>
              <a:gdLst>
                <a:gd name="T0" fmla="*/ 0 w 196"/>
                <a:gd name="T1" fmla="*/ 22264 h 160"/>
                <a:gd name="T2" fmla="*/ 0 w 196"/>
                <a:gd name="T3" fmla="*/ 22850 h 160"/>
                <a:gd name="T4" fmla="*/ 0 w 196"/>
                <a:gd name="T5" fmla="*/ 25889 h 160"/>
                <a:gd name="T6" fmla="*/ 108 w 196"/>
                <a:gd name="T7" fmla="*/ 27552 h 160"/>
                <a:gd name="T8" fmla="*/ 2 w 196"/>
                <a:gd name="T9" fmla="*/ 27944 h 160"/>
                <a:gd name="T10" fmla="*/ 135 w 196"/>
                <a:gd name="T11" fmla="*/ 32918 h 160"/>
                <a:gd name="T12" fmla="*/ 189 w 196"/>
                <a:gd name="T13" fmla="*/ 37958 h 160"/>
                <a:gd name="T14" fmla="*/ 492 w 196"/>
                <a:gd name="T15" fmla="*/ 39647 h 160"/>
                <a:gd name="T16" fmla="*/ 514 w 196"/>
                <a:gd name="T17" fmla="*/ 41502 h 160"/>
                <a:gd name="T18" fmla="*/ 330 w 196"/>
                <a:gd name="T19" fmla="*/ 47584 h 160"/>
                <a:gd name="T20" fmla="*/ 554 w 196"/>
                <a:gd name="T21" fmla="*/ 49204 h 160"/>
                <a:gd name="T22" fmla="*/ 860 w 196"/>
                <a:gd name="T23" fmla="*/ 50411 h 160"/>
                <a:gd name="T24" fmla="*/ 1339 w 196"/>
                <a:gd name="T25" fmla="*/ 50411 h 160"/>
                <a:gd name="T26" fmla="*/ 1672 w 196"/>
                <a:gd name="T27" fmla="*/ 49204 h 160"/>
                <a:gd name="T28" fmla="*/ 1943 w 196"/>
                <a:gd name="T29" fmla="*/ 47584 h 160"/>
                <a:gd name="T30" fmla="*/ 1943 w 196"/>
                <a:gd name="T31" fmla="*/ 45385 h 160"/>
                <a:gd name="T32" fmla="*/ 1983 w 196"/>
                <a:gd name="T33" fmla="*/ 41502 h 160"/>
                <a:gd name="T34" fmla="*/ 2284 w 196"/>
                <a:gd name="T35" fmla="*/ 39647 h 160"/>
                <a:gd name="T36" fmla="*/ 2343 w 196"/>
                <a:gd name="T37" fmla="*/ 37958 h 160"/>
                <a:gd name="T38" fmla="*/ 2654 w 196"/>
                <a:gd name="T39" fmla="*/ 37958 h 160"/>
                <a:gd name="T40" fmla="*/ 2711 w 196"/>
                <a:gd name="T41" fmla="*/ 32038 h 160"/>
                <a:gd name="T42" fmla="*/ 2925 w 196"/>
                <a:gd name="T43" fmla="*/ 27944 h 160"/>
                <a:gd name="T44" fmla="*/ 2736 w 196"/>
                <a:gd name="T45" fmla="*/ 25319 h 160"/>
                <a:gd name="T46" fmla="*/ 3029 w 196"/>
                <a:gd name="T47" fmla="*/ 25319 h 160"/>
                <a:gd name="T48" fmla="*/ 3070 w 196"/>
                <a:gd name="T49" fmla="*/ 22850 h 160"/>
                <a:gd name="T50" fmla="*/ 3186 w 196"/>
                <a:gd name="T51" fmla="*/ 18465 h 160"/>
                <a:gd name="T52" fmla="*/ 2965 w 196"/>
                <a:gd name="T53" fmla="*/ 13781 h 160"/>
                <a:gd name="T54" fmla="*/ 3100 w 196"/>
                <a:gd name="T55" fmla="*/ 10569 h 160"/>
                <a:gd name="T56" fmla="*/ 3519 w 196"/>
                <a:gd name="T57" fmla="*/ 9576 h 160"/>
                <a:gd name="T58" fmla="*/ 3833 w 196"/>
                <a:gd name="T59" fmla="*/ 8380 h 160"/>
                <a:gd name="T60" fmla="*/ 3833 w 196"/>
                <a:gd name="T61" fmla="*/ 6772 h 160"/>
                <a:gd name="T62" fmla="*/ 3932 w 196"/>
                <a:gd name="T63" fmla="*/ 6772 h 160"/>
                <a:gd name="T64" fmla="*/ 3702 w 196"/>
                <a:gd name="T65" fmla="*/ 5577 h 160"/>
                <a:gd name="T66" fmla="*/ 3590 w 196"/>
                <a:gd name="T67" fmla="*/ 5577 h 160"/>
                <a:gd name="T68" fmla="*/ 3381 w 196"/>
                <a:gd name="T69" fmla="*/ 6772 h 160"/>
                <a:gd name="T70" fmla="*/ 2965 w 196"/>
                <a:gd name="T71" fmla="*/ 9576 h 160"/>
                <a:gd name="T72" fmla="*/ 2876 w 196"/>
                <a:gd name="T73" fmla="*/ 2887 h 160"/>
                <a:gd name="T74" fmla="*/ 2774 w 196"/>
                <a:gd name="T75" fmla="*/ 2333 h 160"/>
                <a:gd name="T76" fmla="*/ 2711 w 196"/>
                <a:gd name="T77" fmla="*/ 0 h 160"/>
                <a:gd name="T78" fmla="*/ 2564 w 196"/>
                <a:gd name="T79" fmla="*/ 2 h 160"/>
                <a:gd name="T80" fmla="*/ 2483 w 196"/>
                <a:gd name="T81" fmla="*/ 4422 h 160"/>
                <a:gd name="T82" fmla="*/ 2332 w 196"/>
                <a:gd name="T83" fmla="*/ 5577 h 160"/>
                <a:gd name="T84" fmla="*/ 2216 w 196"/>
                <a:gd name="T85" fmla="*/ 6772 h 160"/>
                <a:gd name="T86" fmla="*/ 2044 w 196"/>
                <a:gd name="T87" fmla="*/ 6772 h 160"/>
                <a:gd name="T88" fmla="*/ 1877 w 196"/>
                <a:gd name="T89" fmla="*/ 7208 h 160"/>
                <a:gd name="T90" fmla="*/ 1811 w 196"/>
                <a:gd name="T91" fmla="*/ 6772 h 160"/>
                <a:gd name="T92" fmla="*/ 1472 w 196"/>
                <a:gd name="T93" fmla="*/ 5577 h 160"/>
                <a:gd name="T94" fmla="*/ 1198 w 196"/>
                <a:gd name="T95" fmla="*/ 5080 h 160"/>
                <a:gd name="T96" fmla="*/ 1074 w 196"/>
                <a:gd name="T97" fmla="*/ 6772 h 160"/>
                <a:gd name="T98" fmla="*/ 999 w 196"/>
                <a:gd name="T99" fmla="*/ 8380 h 160"/>
                <a:gd name="T100" fmla="*/ 860 w 196"/>
                <a:gd name="T101" fmla="*/ 12833 h 160"/>
                <a:gd name="T102" fmla="*/ 619 w 196"/>
                <a:gd name="T103" fmla="*/ 14745 h 160"/>
                <a:gd name="T104" fmla="*/ 514 w 196"/>
                <a:gd name="T105" fmla="*/ 17389 h 160"/>
                <a:gd name="T106" fmla="*/ 330 w 196"/>
                <a:gd name="T107" fmla="*/ 17054 h 160"/>
                <a:gd name="T108" fmla="*/ 2 w 196"/>
                <a:gd name="T109" fmla="*/ 15455 h 160"/>
                <a:gd name="T110" fmla="*/ 0 w 196"/>
                <a:gd name="T111" fmla="*/ 22264 h 1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6"/>
                <a:gd name="T169" fmla="*/ 0 h 160"/>
                <a:gd name="T170" fmla="*/ 196 w 196"/>
                <a:gd name="T171" fmla="*/ 160 h 16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6" h="160">
                  <a:moveTo>
                    <a:pt x="0" y="70"/>
                  </a:moveTo>
                  <a:lnTo>
                    <a:pt x="0" y="73"/>
                  </a:lnTo>
                  <a:lnTo>
                    <a:pt x="0" y="82"/>
                  </a:lnTo>
                  <a:lnTo>
                    <a:pt x="5" y="87"/>
                  </a:lnTo>
                  <a:lnTo>
                    <a:pt x="2" y="89"/>
                  </a:lnTo>
                  <a:lnTo>
                    <a:pt x="7" y="104"/>
                  </a:lnTo>
                  <a:lnTo>
                    <a:pt x="10" y="120"/>
                  </a:lnTo>
                  <a:lnTo>
                    <a:pt x="24" y="125"/>
                  </a:lnTo>
                  <a:lnTo>
                    <a:pt x="26" y="132"/>
                  </a:lnTo>
                  <a:lnTo>
                    <a:pt x="17" y="151"/>
                  </a:lnTo>
                  <a:lnTo>
                    <a:pt x="28" y="156"/>
                  </a:lnTo>
                  <a:lnTo>
                    <a:pt x="43" y="160"/>
                  </a:lnTo>
                  <a:lnTo>
                    <a:pt x="66" y="160"/>
                  </a:lnTo>
                  <a:lnTo>
                    <a:pt x="83" y="156"/>
                  </a:lnTo>
                  <a:lnTo>
                    <a:pt x="97" y="151"/>
                  </a:lnTo>
                  <a:lnTo>
                    <a:pt x="97" y="144"/>
                  </a:lnTo>
                  <a:lnTo>
                    <a:pt x="99" y="132"/>
                  </a:lnTo>
                  <a:lnTo>
                    <a:pt x="114" y="125"/>
                  </a:lnTo>
                  <a:lnTo>
                    <a:pt x="118" y="120"/>
                  </a:lnTo>
                  <a:lnTo>
                    <a:pt x="133" y="120"/>
                  </a:lnTo>
                  <a:lnTo>
                    <a:pt x="135" y="101"/>
                  </a:lnTo>
                  <a:lnTo>
                    <a:pt x="147" y="89"/>
                  </a:lnTo>
                  <a:lnTo>
                    <a:pt x="137" y="80"/>
                  </a:lnTo>
                  <a:lnTo>
                    <a:pt x="151" y="80"/>
                  </a:lnTo>
                  <a:lnTo>
                    <a:pt x="154" y="73"/>
                  </a:lnTo>
                  <a:lnTo>
                    <a:pt x="159" y="59"/>
                  </a:lnTo>
                  <a:lnTo>
                    <a:pt x="149" y="44"/>
                  </a:lnTo>
                  <a:lnTo>
                    <a:pt x="156" y="33"/>
                  </a:lnTo>
                  <a:lnTo>
                    <a:pt x="175" y="30"/>
                  </a:lnTo>
                  <a:lnTo>
                    <a:pt x="192" y="26"/>
                  </a:lnTo>
                  <a:lnTo>
                    <a:pt x="192" y="21"/>
                  </a:lnTo>
                  <a:lnTo>
                    <a:pt x="196" y="21"/>
                  </a:lnTo>
                  <a:lnTo>
                    <a:pt x="185" y="18"/>
                  </a:lnTo>
                  <a:lnTo>
                    <a:pt x="180" y="18"/>
                  </a:lnTo>
                  <a:lnTo>
                    <a:pt x="168" y="21"/>
                  </a:lnTo>
                  <a:lnTo>
                    <a:pt x="149" y="30"/>
                  </a:lnTo>
                  <a:lnTo>
                    <a:pt x="144" y="9"/>
                  </a:lnTo>
                  <a:lnTo>
                    <a:pt x="140" y="7"/>
                  </a:lnTo>
                  <a:lnTo>
                    <a:pt x="135" y="0"/>
                  </a:lnTo>
                  <a:lnTo>
                    <a:pt x="128" y="2"/>
                  </a:lnTo>
                  <a:lnTo>
                    <a:pt x="125" y="14"/>
                  </a:lnTo>
                  <a:lnTo>
                    <a:pt x="116" y="18"/>
                  </a:lnTo>
                  <a:lnTo>
                    <a:pt x="111" y="21"/>
                  </a:lnTo>
                  <a:lnTo>
                    <a:pt x="102" y="21"/>
                  </a:lnTo>
                  <a:lnTo>
                    <a:pt x="95" y="23"/>
                  </a:lnTo>
                  <a:lnTo>
                    <a:pt x="90" y="21"/>
                  </a:lnTo>
                  <a:lnTo>
                    <a:pt x="73" y="18"/>
                  </a:lnTo>
                  <a:lnTo>
                    <a:pt x="59" y="16"/>
                  </a:lnTo>
                  <a:lnTo>
                    <a:pt x="54" y="21"/>
                  </a:lnTo>
                  <a:lnTo>
                    <a:pt x="50" y="26"/>
                  </a:lnTo>
                  <a:lnTo>
                    <a:pt x="43" y="40"/>
                  </a:lnTo>
                  <a:lnTo>
                    <a:pt x="31" y="47"/>
                  </a:lnTo>
                  <a:lnTo>
                    <a:pt x="26" y="56"/>
                  </a:lnTo>
                  <a:lnTo>
                    <a:pt x="17" y="54"/>
                  </a:lnTo>
                  <a:lnTo>
                    <a:pt x="2" y="49"/>
                  </a:lnTo>
                  <a:lnTo>
                    <a:pt x="0" y="7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03" name="Freeform 4117"/>
            <p:cNvSpPr>
              <a:spLocks/>
            </p:cNvSpPr>
            <p:nvPr/>
          </p:nvSpPr>
          <p:spPr bwMode="auto">
            <a:xfrm>
              <a:off x="3054" y="1860"/>
              <a:ext cx="35" cy="23"/>
            </a:xfrm>
            <a:custGeom>
              <a:avLst/>
              <a:gdLst>
                <a:gd name="T0" fmla="*/ 1954 w 30"/>
                <a:gd name="T1" fmla="*/ 0 h 19"/>
                <a:gd name="T2" fmla="*/ 762 w 30"/>
                <a:gd name="T3" fmla="*/ 849 h 19"/>
                <a:gd name="T4" fmla="*/ 0 w 30"/>
                <a:gd name="T5" fmla="*/ 2207 h 19"/>
                <a:gd name="T6" fmla="*/ 302 w 30"/>
                <a:gd name="T7" fmla="*/ 3404 h 19"/>
                <a:gd name="T8" fmla="*/ 1412 w 30"/>
                <a:gd name="T9" fmla="*/ 2207 h 19"/>
                <a:gd name="T10" fmla="*/ 1412 w 30"/>
                <a:gd name="T11" fmla="*/ 1244 h 19"/>
                <a:gd name="T12" fmla="*/ 1954 w 30"/>
                <a:gd name="T13" fmla="*/ 0 h 19"/>
                <a:gd name="T14" fmla="*/ 0 60000 65536"/>
                <a:gd name="T15" fmla="*/ 0 60000 65536"/>
                <a:gd name="T16" fmla="*/ 0 60000 65536"/>
                <a:gd name="T17" fmla="*/ 0 60000 65536"/>
                <a:gd name="T18" fmla="*/ 0 60000 65536"/>
                <a:gd name="T19" fmla="*/ 0 60000 65536"/>
                <a:gd name="T20" fmla="*/ 0 60000 65536"/>
                <a:gd name="T21" fmla="*/ 0 w 30"/>
                <a:gd name="T22" fmla="*/ 0 h 19"/>
                <a:gd name="T23" fmla="*/ 30 w 30"/>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19">
                  <a:moveTo>
                    <a:pt x="30" y="0"/>
                  </a:moveTo>
                  <a:lnTo>
                    <a:pt x="11" y="5"/>
                  </a:lnTo>
                  <a:lnTo>
                    <a:pt x="0" y="12"/>
                  </a:lnTo>
                  <a:lnTo>
                    <a:pt x="4" y="19"/>
                  </a:lnTo>
                  <a:lnTo>
                    <a:pt x="21" y="12"/>
                  </a:lnTo>
                  <a:lnTo>
                    <a:pt x="21" y="7"/>
                  </a:lnTo>
                  <a:lnTo>
                    <a:pt x="30" y="0"/>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04" name="Line 4118"/>
            <p:cNvSpPr>
              <a:spLocks noChangeShapeType="1"/>
            </p:cNvSpPr>
            <p:nvPr/>
          </p:nvSpPr>
          <p:spPr bwMode="auto">
            <a:xfrm>
              <a:off x="3736" y="1831"/>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905" name="Line 4119"/>
            <p:cNvSpPr>
              <a:spLocks noChangeShapeType="1"/>
            </p:cNvSpPr>
            <p:nvPr/>
          </p:nvSpPr>
          <p:spPr bwMode="auto">
            <a:xfrm>
              <a:off x="3739" y="1834"/>
              <a:ext cx="1"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906" name="Line 4120"/>
            <p:cNvSpPr>
              <a:spLocks noChangeShapeType="1"/>
            </p:cNvSpPr>
            <p:nvPr/>
          </p:nvSpPr>
          <p:spPr bwMode="auto">
            <a:xfrm flipH="1">
              <a:off x="3734" y="1836"/>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907" name="Line 4121"/>
            <p:cNvSpPr>
              <a:spLocks noChangeShapeType="1"/>
            </p:cNvSpPr>
            <p:nvPr/>
          </p:nvSpPr>
          <p:spPr bwMode="auto">
            <a:xfrm flipH="1">
              <a:off x="3729" y="1840"/>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908" name="Line 4122"/>
            <p:cNvSpPr>
              <a:spLocks noChangeShapeType="1"/>
            </p:cNvSpPr>
            <p:nvPr/>
          </p:nvSpPr>
          <p:spPr bwMode="auto">
            <a:xfrm flipH="1">
              <a:off x="3726" y="1845"/>
              <a:ext cx="5"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909" name="Line 4123"/>
            <p:cNvSpPr>
              <a:spLocks noChangeShapeType="1"/>
            </p:cNvSpPr>
            <p:nvPr/>
          </p:nvSpPr>
          <p:spPr bwMode="auto">
            <a:xfrm flipH="1">
              <a:off x="3723" y="1845"/>
              <a:ext cx="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910" name="Line 4124"/>
            <p:cNvSpPr>
              <a:spLocks noChangeShapeType="1"/>
            </p:cNvSpPr>
            <p:nvPr/>
          </p:nvSpPr>
          <p:spPr bwMode="auto">
            <a:xfrm>
              <a:off x="3726" y="1851"/>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911" name="Line 4125"/>
            <p:cNvSpPr>
              <a:spLocks noChangeShapeType="1"/>
            </p:cNvSpPr>
            <p:nvPr/>
          </p:nvSpPr>
          <p:spPr bwMode="auto">
            <a:xfrm>
              <a:off x="3726" y="1858"/>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912" name="Freeform 4126"/>
            <p:cNvSpPr>
              <a:spLocks/>
            </p:cNvSpPr>
            <p:nvPr/>
          </p:nvSpPr>
          <p:spPr bwMode="auto">
            <a:xfrm>
              <a:off x="3726" y="1864"/>
              <a:ext cx="5" cy="11"/>
            </a:xfrm>
            <a:custGeom>
              <a:avLst/>
              <a:gdLst>
                <a:gd name="T0" fmla="*/ 0 w 2"/>
                <a:gd name="T1" fmla="*/ 0 h 4"/>
                <a:gd name="T2" fmla="*/ 2147483647 w 2"/>
                <a:gd name="T3" fmla="*/ 2147483647 h 4"/>
                <a:gd name="T4" fmla="*/ 2147483647 w 2"/>
                <a:gd name="T5" fmla="*/ 2147483647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0" y="0"/>
                  </a:moveTo>
                  <a:lnTo>
                    <a:pt x="1" y="2"/>
                  </a:lnTo>
                  <a:lnTo>
                    <a:pt x="2" y="4"/>
                  </a:lnTo>
                </a:path>
              </a:pathLst>
            </a:custGeom>
            <a:solidFill>
              <a:srgbClr val="C0C0C0"/>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13" name="Line 4127"/>
            <p:cNvSpPr>
              <a:spLocks noChangeShapeType="1"/>
            </p:cNvSpPr>
            <p:nvPr/>
          </p:nvSpPr>
          <p:spPr bwMode="auto">
            <a:xfrm>
              <a:off x="3741" y="1898"/>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914" name="Freeform 4128"/>
            <p:cNvSpPr>
              <a:spLocks/>
            </p:cNvSpPr>
            <p:nvPr/>
          </p:nvSpPr>
          <p:spPr bwMode="auto">
            <a:xfrm>
              <a:off x="3746" y="1901"/>
              <a:ext cx="1" cy="15"/>
            </a:xfrm>
            <a:custGeom>
              <a:avLst/>
              <a:gdLst>
                <a:gd name="T0" fmla="*/ 0 w 1"/>
                <a:gd name="T1" fmla="*/ 0 h 5"/>
                <a:gd name="T2" fmla="*/ 0 w 1"/>
                <a:gd name="T3" fmla="*/ 2147483647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3"/>
                  </a:lnTo>
                  <a:lnTo>
                    <a:pt x="0" y="5"/>
                  </a:lnTo>
                </a:path>
              </a:pathLst>
            </a:custGeom>
            <a:solidFill>
              <a:srgbClr val="C0C0C0"/>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15" name="Freeform 4129"/>
            <p:cNvSpPr>
              <a:spLocks/>
            </p:cNvSpPr>
            <p:nvPr/>
          </p:nvSpPr>
          <p:spPr bwMode="auto">
            <a:xfrm>
              <a:off x="3746" y="1914"/>
              <a:ext cx="14" cy="5"/>
            </a:xfrm>
            <a:custGeom>
              <a:avLst/>
              <a:gdLst>
                <a:gd name="T0" fmla="*/ 0 w 5"/>
                <a:gd name="T1" fmla="*/ 0 h 2"/>
                <a:gd name="T2" fmla="*/ 2147483647 w 5"/>
                <a:gd name="T3" fmla="*/ 2147483647 h 2"/>
                <a:gd name="T4" fmla="*/ 2147483647 w 5"/>
                <a:gd name="T5" fmla="*/ 2147483647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0"/>
                  </a:moveTo>
                  <a:lnTo>
                    <a:pt x="3" y="2"/>
                  </a:lnTo>
                  <a:lnTo>
                    <a:pt x="5" y="2"/>
                  </a:lnTo>
                </a:path>
              </a:pathLst>
            </a:custGeom>
            <a:solidFill>
              <a:srgbClr val="C0C0C0"/>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16" name="Line 4130"/>
            <p:cNvSpPr>
              <a:spLocks noChangeShapeType="1"/>
            </p:cNvSpPr>
            <p:nvPr/>
          </p:nvSpPr>
          <p:spPr bwMode="auto">
            <a:xfrm flipV="1">
              <a:off x="3834" y="1890"/>
              <a:ext cx="12"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917" name="Freeform 4131"/>
            <p:cNvSpPr>
              <a:spLocks/>
            </p:cNvSpPr>
            <p:nvPr/>
          </p:nvSpPr>
          <p:spPr bwMode="auto">
            <a:xfrm>
              <a:off x="3843" y="1860"/>
              <a:ext cx="5" cy="32"/>
            </a:xfrm>
            <a:custGeom>
              <a:avLst/>
              <a:gdLst>
                <a:gd name="T0" fmla="*/ 0 w 2"/>
                <a:gd name="T1" fmla="*/ 2147483647 h 11"/>
                <a:gd name="T2" fmla="*/ 2147483647 w 2"/>
                <a:gd name="T3" fmla="*/ 2147483647 h 11"/>
                <a:gd name="T4" fmla="*/ 2147483647 w 2"/>
                <a:gd name="T5" fmla="*/ 0 h 11"/>
                <a:gd name="T6" fmla="*/ 0 60000 65536"/>
                <a:gd name="T7" fmla="*/ 0 60000 65536"/>
                <a:gd name="T8" fmla="*/ 0 60000 65536"/>
                <a:gd name="T9" fmla="*/ 0 w 2"/>
                <a:gd name="T10" fmla="*/ 0 h 11"/>
                <a:gd name="T11" fmla="*/ 2 w 2"/>
                <a:gd name="T12" fmla="*/ 11 h 11"/>
              </a:gdLst>
              <a:ahLst/>
              <a:cxnLst>
                <a:cxn ang="T6">
                  <a:pos x="T0" y="T1"/>
                </a:cxn>
                <a:cxn ang="T7">
                  <a:pos x="T2" y="T3"/>
                </a:cxn>
                <a:cxn ang="T8">
                  <a:pos x="T4" y="T5"/>
                </a:cxn>
              </a:cxnLst>
              <a:rect l="T9" t="T10" r="T11" b="T12"/>
              <a:pathLst>
                <a:path w="2" h="11">
                  <a:moveTo>
                    <a:pt x="0" y="11"/>
                  </a:moveTo>
                  <a:lnTo>
                    <a:pt x="1" y="7"/>
                  </a:lnTo>
                  <a:lnTo>
                    <a:pt x="2" y="0"/>
                  </a:lnTo>
                </a:path>
              </a:pathLst>
            </a:custGeom>
            <a:solidFill>
              <a:srgbClr val="C0C0C0"/>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18" name="Line 4132"/>
            <p:cNvSpPr>
              <a:spLocks noChangeShapeType="1"/>
            </p:cNvSpPr>
            <p:nvPr/>
          </p:nvSpPr>
          <p:spPr bwMode="auto">
            <a:xfrm flipH="1" flipV="1">
              <a:off x="3832" y="1858"/>
              <a:ext cx="1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919" name="Line 4133"/>
            <p:cNvSpPr>
              <a:spLocks noChangeShapeType="1"/>
            </p:cNvSpPr>
            <p:nvPr/>
          </p:nvSpPr>
          <p:spPr bwMode="auto">
            <a:xfrm flipH="1" flipV="1">
              <a:off x="3826" y="1854"/>
              <a:ext cx="8"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920" name="Freeform 4134"/>
            <p:cNvSpPr>
              <a:spLocks/>
            </p:cNvSpPr>
            <p:nvPr/>
          </p:nvSpPr>
          <p:spPr bwMode="auto">
            <a:xfrm>
              <a:off x="3105" y="1883"/>
              <a:ext cx="17" cy="33"/>
            </a:xfrm>
            <a:custGeom>
              <a:avLst/>
              <a:gdLst>
                <a:gd name="T0" fmla="*/ 70 w 16"/>
                <a:gd name="T1" fmla="*/ 7122 h 26"/>
                <a:gd name="T2" fmla="*/ 7 w 16"/>
                <a:gd name="T3" fmla="*/ 14562 h 26"/>
                <a:gd name="T4" fmla="*/ 0 w 16"/>
                <a:gd name="T5" fmla="*/ 16206 h 26"/>
                <a:gd name="T6" fmla="*/ 2 w 16"/>
                <a:gd name="T7" fmla="*/ 7122 h 26"/>
                <a:gd name="T8" fmla="*/ 7 w 16"/>
                <a:gd name="T9" fmla="*/ 0 h 26"/>
                <a:gd name="T10" fmla="*/ 79 w 16"/>
                <a:gd name="T11" fmla="*/ 1641 h 26"/>
                <a:gd name="T12" fmla="*/ 70 w 16"/>
                <a:gd name="T13" fmla="*/ 7122 h 26"/>
                <a:gd name="T14" fmla="*/ 0 60000 65536"/>
                <a:gd name="T15" fmla="*/ 0 60000 65536"/>
                <a:gd name="T16" fmla="*/ 0 60000 65536"/>
                <a:gd name="T17" fmla="*/ 0 60000 65536"/>
                <a:gd name="T18" fmla="*/ 0 60000 65536"/>
                <a:gd name="T19" fmla="*/ 0 60000 65536"/>
                <a:gd name="T20" fmla="*/ 0 60000 65536"/>
                <a:gd name="T21" fmla="*/ 0 w 16"/>
                <a:gd name="T22" fmla="*/ 0 h 26"/>
                <a:gd name="T23" fmla="*/ 16 w 16"/>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26">
                  <a:moveTo>
                    <a:pt x="14" y="12"/>
                  </a:moveTo>
                  <a:lnTo>
                    <a:pt x="7" y="24"/>
                  </a:lnTo>
                  <a:lnTo>
                    <a:pt x="0" y="26"/>
                  </a:lnTo>
                  <a:lnTo>
                    <a:pt x="2" y="12"/>
                  </a:lnTo>
                  <a:lnTo>
                    <a:pt x="7" y="0"/>
                  </a:lnTo>
                  <a:lnTo>
                    <a:pt x="16" y="2"/>
                  </a:lnTo>
                  <a:lnTo>
                    <a:pt x="14" y="1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21" name="Freeform 4135"/>
            <p:cNvSpPr>
              <a:spLocks/>
            </p:cNvSpPr>
            <p:nvPr/>
          </p:nvSpPr>
          <p:spPr bwMode="auto">
            <a:xfrm>
              <a:off x="3110" y="1825"/>
              <a:ext cx="104" cy="108"/>
            </a:xfrm>
            <a:custGeom>
              <a:avLst/>
              <a:gdLst>
                <a:gd name="T0" fmla="*/ 1186 w 93"/>
                <a:gd name="T1" fmla="*/ 2458 h 87"/>
                <a:gd name="T2" fmla="*/ 722 w 93"/>
                <a:gd name="T3" fmla="*/ 2458 h 87"/>
                <a:gd name="T4" fmla="*/ 295 w 93"/>
                <a:gd name="T5" fmla="*/ 3051 h 87"/>
                <a:gd name="T6" fmla="*/ 135 w 93"/>
                <a:gd name="T7" fmla="*/ 4321 h 87"/>
                <a:gd name="T8" fmla="*/ 135 w 93"/>
                <a:gd name="T9" fmla="*/ 6659 h 87"/>
                <a:gd name="T10" fmla="*/ 3 w 93"/>
                <a:gd name="T11" fmla="*/ 8146 h 87"/>
                <a:gd name="T12" fmla="*/ 0 w 93"/>
                <a:gd name="T13" fmla="*/ 8146 h 87"/>
                <a:gd name="T14" fmla="*/ 3 w 93"/>
                <a:gd name="T15" fmla="*/ 15916 h 87"/>
                <a:gd name="T16" fmla="*/ 236 w 93"/>
                <a:gd name="T17" fmla="*/ 16855 h 87"/>
                <a:gd name="T18" fmla="*/ 189 w 93"/>
                <a:gd name="T19" fmla="*/ 20264 h 87"/>
                <a:gd name="T20" fmla="*/ 3 w 93"/>
                <a:gd name="T21" fmla="*/ 24368 h 87"/>
                <a:gd name="T22" fmla="*/ 3 w 93"/>
                <a:gd name="T23" fmla="*/ 27499 h 87"/>
                <a:gd name="T24" fmla="*/ 461 w 93"/>
                <a:gd name="T25" fmla="*/ 29809 h 87"/>
                <a:gd name="T26" fmla="*/ 679 w 93"/>
                <a:gd name="T27" fmla="*/ 26788 h 87"/>
                <a:gd name="T28" fmla="*/ 1009 w 93"/>
                <a:gd name="T29" fmla="*/ 23170 h 87"/>
                <a:gd name="T30" fmla="*/ 1326 w 93"/>
                <a:gd name="T31" fmla="*/ 20264 h 87"/>
                <a:gd name="T32" fmla="*/ 1577 w 93"/>
                <a:gd name="T33" fmla="*/ 16855 h 87"/>
                <a:gd name="T34" fmla="*/ 1577 w 93"/>
                <a:gd name="T35" fmla="*/ 11280 h 87"/>
                <a:gd name="T36" fmla="*/ 1577 w 93"/>
                <a:gd name="T37" fmla="*/ 5399 h 87"/>
                <a:gd name="T38" fmla="*/ 1889 w 93"/>
                <a:gd name="T39" fmla="*/ 2 h 87"/>
                <a:gd name="T40" fmla="*/ 1789 w 93"/>
                <a:gd name="T41" fmla="*/ 0 h 87"/>
                <a:gd name="T42" fmla="*/ 1510 w 93"/>
                <a:gd name="T43" fmla="*/ 1595 h 87"/>
                <a:gd name="T44" fmla="*/ 1186 w 93"/>
                <a:gd name="T45" fmla="*/ 2458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3"/>
                <a:gd name="T70" fmla="*/ 0 h 87"/>
                <a:gd name="T71" fmla="*/ 93 w 93"/>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3" h="87">
                  <a:moveTo>
                    <a:pt x="57" y="7"/>
                  </a:moveTo>
                  <a:lnTo>
                    <a:pt x="36" y="7"/>
                  </a:lnTo>
                  <a:lnTo>
                    <a:pt x="15" y="9"/>
                  </a:lnTo>
                  <a:lnTo>
                    <a:pt x="7" y="12"/>
                  </a:lnTo>
                  <a:lnTo>
                    <a:pt x="7" y="19"/>
                  </a:lnTo>
                  <a:lnTo>
                    <a:pt x="3" y="23"/>
                  </a:lnTo>
                  <a:lnTo>
                    <a:pt x="0" y="23"/>
                  </a:lnTo>
                  <a:lnTo>
                    <a:pt x="3" y="47"/>
                  </a:lnTo>
                  <a:lnTo>
                    <a:pt x="12" y="49"/>
                  </a:lnTo>
                  <a:lnTo>
                    <a:pt x="10" y="59"/>
                  </a:lnTo>
                  <a:lnTo>
                    <a:pt x="3" y="71"/>
                  </a:lnTo>
                  <a:lnTo>
                    <a:pt x="3" y="80"/>
                  </a:lnTo>
                  <a:lnTo>
                    <a:pt x="22" y="87"/>
                  </a:lnTo>
                  <a:lnTo>
                    <a:pt x="33" y="78"/>
                  </a:lnTo>
                  <a:lnTo>
                    <a:pt x="50" y="68"/>
                  </a:lnTo>
                  <a:lnTo>
                    <a:pt x="64" y="59"/>
                  </a:lnTo>
                  <a:lnTo>
                    <a:pt x="78" y="49"/>
                  </a:lnTo>
                  <a:lnTo>
                    <a:pt x="78" y="33"/>
                  </a:lnTo>
                  <a:lnTo>
                    <a:pt x="78" y="16"/>
                  </a:lnTo>
                  <a:lnTo>
                    <a:pt x="93" y="2"/>
                  </a:lnTo>
                  <a:lnTo>
                    <a:pt x="88" y="0"/>
                  </a:lnTo>
                  <a:lnTo>
                    <a:pt x="74" y="5"/>
                  </a:lnTo>
                  <a:lnTo>
                    <a:pt x="57" y="7"/>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22" name="Freeform 4136"/>
            <p:cNvSpPr>
              <a:spLocks/>
            </p:cNvSpPr>
            <p:nvPr/>
          </p:nvSpPr>
          <p:spPr bwMode="auto">
            <a:xfrm>
              <a:off x="3612" y="1729"/>
              <a:ext cx="141" cy="107"/>
            </a:xfrm>
            <a:custGeom>
              <a:avLst/>
              <a:gdLst>
                <a:gd name="T0" fmla="*/ 2681 w 125"/>
                <a:gd name="T1" fmla="*/ 19884 h 87"/>
                <a:gd name="T2" fmla="*/ 2377 w 125"/>
                <a:gd name="T3" fmla="*/ 20758 h 87"/>
                <a:gd name="T4" fmla="*/ 1868 w 125"/>
                <a:gd name="T5" fmla="*/ 23242 h 87"/>
                <a:gd name="T6" fmla="*/ 1765 w 125"/>
                <a:gd name="T7" fmla="*/ 17720 h 87"/>
                <a:gd name="T8" fmla="*/ 1646 w 125"/>
                <a:gd name="T9" fmla="*/ 17087 h 87"/>
                <a:gd name="T10" fmla="*/ 1558 w 125"/>
                <a:gd name="T11" fmla="*/ 15215 h 87"/>
                <a:gd name="T12" fmla="*/ 1381 w 125"/>
                <a:gd name="T13" fmla="*/ 16002 h 87"/>
                <a:gd name="T14" fmla="*/ 1250 w 125"/>
                <a:gd name="T15" fmla="*/ 18898 h 87"/>
                <a:gd name="T16" fmla="*/ 1022 w 125"/>
                <a:gd name="T17" fmla="*/ 19884 h 87"/>
                <a:gd name="T18" fmla="*/ 896 w 125"/>
                <a:gd name="T19" fmla="*/ 20758 h 87"/>
                <a:gd name="T20" fmla="*/ 673 w 125"/>
                <a:gd name="T21" fmla="*/ 20758 h 87"/>
                <a:gd name="T22" fmla="*/ 476 w 125"/>
                <a:gd name="T23" fmla="*/ 21347 h 87"/>
                <a:gd name="T24" fmla="*/ 369 w 125"/>
                <a:gd name="T25" fmla="*/ 20758 h 87"/>
                <a:gd name="T26" fmla="*/ 476 w 125"/>
                <a:gd name="T27" fmla="*/ 17720 h 87"/>
                <a:gd name="T28" fmla="*/ 537 w 125"/>
                <a:gd name="T29" fmla="*/ 14408 h 87"/>
                <a:gd name="T30" fmla="*/ 416 w 125"/>
                <a:gd name="T31" fmla="*/ 12494 h 87"/>
                <a:gd name="T32" fmla="*/ 179 w 125"/>
                <a:gd name="T33" fmla="*/ 11296 h 87"/>
                <a:gd name="T34" fmla="*/ 0 w 125"/>
                <a:gd name="T35" fmla="*/ 9330 h 87"/>
                <a:gd name="T36" fmla="*/ 369 w 125"/>
                <a:gd name="T37" fmla="*/ 5687 h 87"/>
                <a:gd name="T38" fmla="*/ 794 w 125"/>
                <a:gd name="T39" fmla="*/ 2021 h 87"/>
                <a:gd name="T40" fmla="*/ 1022 w 125"/>
                <a:gd name="T41" fmla="*/ 0 h 87"/>
                <a:gd name="T42" fmla="*/ 1568 w 125"/>
                <a:gd name="T43" fmla="*/ 0 h 87"/>
                <a:gd name="T44" fmla="*/ 1995 w 125"/>
                <a:gd name="T45" fmla="*/ 3088 h 87"/>
                <a:gd name="T46" fmla="*/ 1558 w 125"/>
                <a:gd name="T47" fmla="*/ 4440 h 87"/>
                <a:gd name="T48" fmla="*/ 1022 w 125"/>
                <a:gd name="T49" fmla="*/ 6072 h 87"/>
                <a:gd name="T50" fmla="*/ 1090 w 125"/>
                <a:gd name="T51" fmla="*/ 9330 h 87"/>
                <a:gd name="T52" fmla="*/ 1684 w 125"/>
                <a:gd name="T53" fmla="*/ 10159 h 87"/>
                <a:gd name="T54" fmla="*/ 2377 w 125"/>
                <a:gd name="T55" fmla="*/ 10641 h 87"/>
                <a:gd name="T56" fmla="*/ 2627 w 125"/>
                <a:gd name="T57" fmla="*/ 14408 h 87"/>
                <a:gd name="T58" fmla="*/ 2905 w 125"/>
                <a:gd name="T59" fmla="*/ 15215 h 87"/>
                <a:gd name="T60" fmla="*/ 3223 w 125"/>
                <a:gd name="T61" fmla="*/ 19884 h 87"/>
                <a:gd name="T62" fmla="*/ 3075 w 125"/>
                <a:gd name="T63" fmla="*/ 20758 h 87"/>
                <a:gd name="T64" fmla="*/ 2845 w 125"/>
                <a:gd name="T65" fmla="*/ 19884 h 87"/>
                <a:gd name="T66" fmla="*/ 2681 w 125"/>
                <a:gd name="T67" fmla="*/ 19884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5"/>
                <a:gd name="T103" fmla="*/ 0 h 87"/>
                <a:gd name="T104" fmla="*/ 125 w 125"/>
                <a:gd name="T105" fmla="*/ 87 h 8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5" h="87">
                  <a:moveTo>
                    <a:pt x="104" y="75"/>
                  </a:moveTo>
                  <a:lnTo>
                    <a:pt x="92" y="78"/>
                  </a:lnTo>
                  <a:lnTo>
                    <a:pt x="73" y="87"/>
                  </a:lnTo>
                  <a:lnTo>
                    <a:pt x="68" y="66"/>
                  </a:lnTo>
                  <a:lnTo>
                    <a:pt x="64" y="64"/>
                  </a:lnTo>
                  <a:lnTo>
                    <a:pt x="59" y="57"/>
                  </a:lnTo>
                  <a:lnTo>
                    <a:pt x="52" y="59"/>
                  </a:lnTo>
                  <a:lnTo>
                    <a:pt x="49" y="71"/>
                  </a:lnTo>
                  <a:lnTo>
                    <a:pt x="40" y="75"/>
                  </a:lnTo>
                  <a:lnTo>
                    <a:pt x="35" y="78"/>
                  </a:lnTo>
                  <a:lnTo>
                    <a:pt x="26" y="78"/>
                  </a:lnTo>
                  <a:lnTo>
                    <a:pt x="19" y="80"/>
                  </a:lnTo>
                  <a:lnTo>
                    <a:pt x="14" y="78"/>
                  </a:lnTo>
                  <a:lnTo>
                    <a:pt x="19" y="66"/>
                  </a:lnTo>
                  <a:lnTo>
                    <a:pt x="21" y="54"/>
                  </a:lnTo>
                  <a:lnTo>
                    <a:pt x="16" y="47"/>
                  </a:lnTo>
                  <a:lnTo>
                    <a:pt x="7" y="42"/>
                  </a:lnTo>
                  <a:lnTo>
                    <a:pt x="0" y="35"/>
                  </a:lnTo>
                  <a:lnTo>
                    <a:pt x="14" y="21"/>
                  </a:lnTo>
                  <a:lnTo>
                    <a:pt x="31" y="7"/>
                  </a:lnTo>
                  <a:lnTo>
                    <a:pt x="40" y="0"/>
                  </a:lnTo>
                  <a:lnTo>
                    <a:pt x="61" y="0"/>
                  </a:lnTo>
                  <a:lnTo>
                    <a:pt x="78" y="12"/>
                  </a:lnTo>
                  <a:lnTo>
                    <a:pt x="59" y="16"/>
                  </a:lnTo>
                  <a:lnTo>
                    <a:pt x="40" y="23"/>
                  </a:lnTo>
                  <a:lnTo>
                    <a:pt x="42" y="35"/>
                  </a:lnTo>
                  <a:lnTo>
                    <a:pt x="66" y="38"/>
                  </a:lnTo>
                  <a:lnTo>
                    <a:pt x="92" y="40"/>
                  </a:lnTo>
                  <a:lnTo>
                    <a:pt x="101" y="54"/>
                  </a:lnTo>
                  <a:lnTo>
                    <a:pt x="113" y="57"/>
                  </a:lnTo>
                  <a:lnTo>
                    <a:pt x="125" y="75"/>
                  </a:lnTo>
                  <a:lnTo>
                    <a:pt x="120" y="78"/>
                  </a:lnTo>
                  <a:lnTo>
                    <a:pt x="109" y="75"/>
                  </a:lnTo>
                  <a:lnTo>
                    <a:pt x="104" y="75"/>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23" name="Freeform 4137"/>
            <p:cNvSpPr>
              <a:spLocks/>
            </p:cNvSpPr>
            <p:nvPr/>
          </p:nvSpPr>
          <p:spPr bwMode="auto">
            <a:xfrm>
              <a:off x="3402" y="1635"/>
              <a:ext cx="255" cy="190"/>
            </a:xfrm>
            <a:custGeom>
              <a:avLst/>
              <a:gdLst>
                <a:gd name="T0" fmla="*/ 3001 w 229"/>
                <a:gd name="T1" fmla="*/ 37577 h 154"/>
                <a:gd name="T2" fmla="*/ 2541 w 229"/>
                <a:gd name="T3" fmla="*/ 33604 h 154"/>
                <a:gd name="T4" fmla="*/ 2068 w 229"/>
                <a:gd name="T5" fmla="*/ 28760 h 154"/>
                <a:gd name="T6" fmla="*/ 1840 w 229"/>
                <a:gd name="T7" fmla="*/ 27515 h 154"/>
                <a:gd name="T8" fmla="*/ 1439 w 229"/>
                <a:gd name="T9" fmla="*/ 24686 h 154"/>
                <a:gd name="T10" fmla="*/ 1282 w 229"/>
                <a:gd name="T11" fmla="*/ 20009 h 154"/>
                <a:gd name="T12" fmla="*/ 936 w 229"/>
                <a:gd name="T13" fmla="*/ 16077 h 154"/>
                <a:gd name="T14" fmla="*/ 744 w 229"/>
                <a:gd name="T15" fmla="*/ 20009 h 154"/>
                <a:gd name="T16" fmla="*/ 604 w 229"/>
                <a:gd name="T17" fmla="*/ 20805 h 154"/>
                <a:gd name="T18" fmla="*/ 621 w 229"/>
                <a:gd name="T19" fmla="*/ 24007 h 154"/>
                <a:gd name="T20" fmla="*/ 255 w 229"/>
                <a:gd name="T21" fmla="*/ 22548 h 154"/>
                <a:gd name="T22" fmla="*/ 185 w 229"/>
                <a:gd name="T23" fmla="*/ 17893 h 154"/>
                <a:gd name="T24" fmla="*/ 120 w 229"/>
                <a:gd name="T25" fmla="*/ 13145 h 154"/>
                <a:gd name="T26" fmla="*/ 2 w 229"/>
                <a:gd name="T27" fmla="*/ 8398 h 154"/>
                <a:gd name="T28" fmla="*/ 0 w 229"/>
                <a:gd name="T29" fmla="*/ 3953 h 154"/>
                <a:gd name="T30" fmla="*/ 284 w 229"/>
                <a:gd name="T31" fmla="*/ 2105 h 154"/>
                <a:gd name="T32" fmla="*/ 604 w 229"/>
                <a:gd name="T33" fmla="*/ 0 h 154"/>
                <a:gd name="T34" fmla="*/ 998 w 229"/>
                <a:gd name="T35" fmla="*/ 2852 h 154"/>
                <a:gd name="T36" fmla="*/ 1322 w 229"/>
                <a:gd name="T37" fmla="*/ 6017 h 154"/>
                <a:gd name="T38" fmla="*/ 1590 w 229"/>
                <a:gd name="T39" fmla="*/ 11212 h 154"/>
                <a:gd name="T40" fmla="*/ 1840 w 229"/>
                <a:gd name="T41" fmla="*/ 11212 h 154"/>
                <a:gd name="T42" fmla="*/ 2097 w 229"/>
                <a:gd name="T43" fmla="*/ 11370 h 154"/>
                <a:gd name="T44" fmla="*/ 2424 w 229"/>
                <a:gd name="T45" fmla="*/ 11370 h 154"/>
                <a:gd name="T46" fmla="*/ 2723 w 229"/>
                <a:gd name="T47" fmla="*/ 11370 h 154"/>
                <a:gd name="T48" fmla="*/ 3001 w 229"/>
                <a:gd name="T49" fmla="*/ 15069 h 154"/>
                <a:gd name="T50" fmla="*/ 3001 w 229"/>
                <a:gd name="T51" fmla="*/ 20009 h 154"/>
                <a:gd name="T52" fmla="*/ 3224 w 229"/>
                <a:gd name="T53" fmla="*/ 22076 h 154"/>
                <a:gd name="T54" fmla="*/ 3481 w 229"/>
                <a:gd name="T55" fmla="*/ 23586 h 154"/>
                <a:gd name="T56" fmla="*/ 3735 w 229"/>
                <a:gd name="T57" fmla="*/ 20805 h 154"/>
                <a:gd name="T58" fmla="*/ 4021 w 229"/>
                <a:gd name="T59" fmla="*/ 17893 h 154"/>
                <a:gd name="T60" fmla="*/ 4186 w 229"/>
                <a:gd name="T61" fmla="*/ 22076 h 154"/>
                <a:gd name="T62" fmla="*/ 4021 w 229"/>
                <a:gd name="T63" fmla="*/ 24007 h 154"/>
                <a:gd name="T64" fmla="*/ 3721 w 229"/>
                <a:gd name="T65" fmla="*/ 28300 h 154"/>
                <a:gd name="T66" fmla="*/ 3455 w 229"/>
                <a:gd name="T67" fmla="*/ 32304 h 154"/>
                <a:gd name="T68" fmla="*/ 3576 w 229"/>
                <a:gd name="T69" fmla="*/ 34322 h 154"/>
                <a:gd name="T70" fmla="*/ 3735 w 229"/>
                <a:gd name="T71" fmla="*/ 35903 h 154"/>
                <a:gd name="T72" fmla="*/ 3847 w 229"/>
                <a:gd name="T73" fmla="*/ 37577 h 154"/>
                <a:gd name="T74" fmla="*/ 3789 w 229"/>
                <a:gd name="T75" fmla="*/ 41205 h 154"/>
                <a:gd name="T76" fmla="*/ 3721 w 229"/>
                <a:gd name="T77" fmla="*/ 44734 h 154"/>
                <a:gd name="T78" fmla="*/ 3390 w 229"/>
                <a:gd name="T79" fmla="*/ 43778 h 154"/>
                <a:gd name="T80" fmla="*/ 3130 w 229"/>
                <a:gd name="T81" fmla="*/ 43352 h 154"/>
                <a:gd name="T82" fmla="*/ 3001 w 229"/>
                <a:gd name="T83" fmla="*/ 37577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9"/>
                <a:gd name="T127" fmla="*/ 0 h 154"/>
                <a:gd name="T128" fmla="*/ 229 w 229"/>
                <a:gd name="T129" fmla="*/ 154 h 15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9" h="154">
                  <a:moveTo>
                    <a:pt x="163" y="130"/>
                  </a:moveTo>
                  <a:lnTo>
                    <a:pt x="139" y="116"/>
                  </a:lnTo>
                  <a:lnTo>
                    <a:pt x="113" y="99"/>
                  </a:lnTo>
                  <a:lnTo>
                    <a:pt x="101" y="95"/>
                  </a:lnTo>
                  <a:lnTo>
                    <a:pt x="80" y="85"/>
                  </a:lnTo>
                  <a:lnTo>
                    <a:pt x="70" y="69"/>
                  </a:lnTo>
                  <a:lnTo>
                    <a:pt x="52" y="55"/>
                  </a:lnTo>
                  <a:lnTo>
                    <a:pt x="40" y="69"/>
                  </a:lnTo>
                  <a:lnTo>
                    <a:pt x="33" y="71"/>
                  </a:lnTo>
                  <a:lnTo>
                    <a:pt x="35" y="83"/>
                  </a:lnTo>
                  <a:lnTo>
                    <a:pt x="14" y="78"/>
                  </a:lnTo>
                  <a:lnTo>
                    <a:pt x="11" y="62"/>
                  </a:lnTo>
                  <a:lnTo>
                    <a:pt x="7" y="45"/>
                  </a:lnTo>
                  <a:lnTo>
                    <a:pt x="2" y="29"/>
                  </a:lnTo>
                  <a:lnTo>
                    <a:pt x="0" y="14"/>
                  </a:lnTo>
                  <a:lnTo>
                    <a:pt x="16" y="7"/>
                  </a:lnTo>
                  <a:lnTo>
                    <a:pt x="33" y="0"/>
                  </a:lnTo>
                  <a:lnTo>
                    <a:pt x="54" y="10"/>
                  </a:lnTo>
                  <a:lnTo>
                    <a:pt x="73" y="21"/>
                  </a:lnTo>
                  <a:lnTo>
                    <a:pt x="87" y="38"/>
                  </a:lnTo>
                  <a:lnTo>
                    <a:pt x="101" y="38"/>
                  </a:lnTo>
                  <a:lnTo>
                    <a:pt x="115" y="40"/>
                  </a:lnTo>
                  <a:lnTo>
                    <a:pt x="132" y="40"/>
                  </a:lnTo>
                  <a:lnTo>
                    <a:pt x="149" y="40"/>
                  </a:lnTo>
                  <a:lnTo>
                    <a:pt x="163" y="52"/>
                  </a:lnTo>
                  <a:lnTo>
                    <a:pt x="163" y="69"/>
                  </a:lnTo>
                  <a:lnTo>
                    <a:pt x="177" y="76"/>
                  </a:lnTo>
                  <a:lnTo>
                    <a:pt x="191" y="81"/>
                  </a:lnTo>
                  <a:lnTo>
                    <a:pt x="205" y="71"/>
                  </a:lnTo>
                  <a:lnTo>
                    <a:pt x="220" y="62"/>
                  </a:lnTo>
                  <a:lnTo>
                    <a:pt x="229" y="76"/>
                  </a:lnTo>
                  <a:lnTo>
                    <a:pt x="220" y="83"/>
                  </a:lnTo>
                  <a:lnTo>
                    <a:pt x="203" y="97"/>
                  </a:lnTo>
                  <a:lnTo>
                    <a:pt x="189" y="111"/>
                  </a:lnTo>
                  <a:lnTo>
                    <a:pt x="196" y="118"/>
                  </a:lnTo>
                  <a:lnTo>
                    <a:pt x="205" y="123"/>
                  </a:lnTo>
                  <a:lnTo>
                    <a:pt x="210" y="130"/>
                  </a:lnTo>
                  <a:lnTo>
                    <a:pt x="208" y="142"/>
                  </a:lnTo>
                  <a:lnTo>
                    <a:pt x="203" y="154"/>
                  </a:lnTo>
                  <a:lnTo>
                    <a:pt x="186" y="151"/>
                  </a:lnTo>
                  <a:lnTo>
                    <a:pt x="172" y="149"/>
                  </a:lnTo>
                  <a:lnTo>
                    <a:pt x="163" y="13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24" name="Freeform 4138"/>
            <p:cNvSpPr>
              <a:spLocks/>
            </p:cNvSpPr>
            <p:nvPr/>
          </p:nvSpPr>
          <p:spPr bwMode="auto">
            <a:xfrm>
              <a:off x="2843" y="1714"/>
              <a:ext cx="40" cy="32"/>
            </a:xfrm>
            <a:custGeom>
              <a:avLst/>
              <a:gdLst>
                <a:gd name="T0" fmla="*/ 164 w 36"/>
                <a:gd name="T1" fmla="*/ 7110 h 26"/>
                <a:gd name="T2" fmla="*/ 0 w 36"/>
                <a:gd name="T3" fmla="*/ 2046 h 26"/>
                <a:gd name="T4" fmla="*/ 97 w 36"/>
                <a:gd name="T5" fmla="*/ 2046 h 26"/>
                <a:gd name="T6" fmla="*/ 97 w 36"/>
                <a:gd name="T7" fmla="*/ 1350 h 26"/>
                <a:gd name="T8" fmla="*/ 164 w 36"/>
                <a:gd name="T9" fmla="*/ 2 h 26"/>
                <a:gd name="T10" fmla="*/ 202 w 36"/>
                <a:gd name="T11" fmla="*/ 1350 h 26"/>
                <a:gd name="T12" fmla="*/ 259 w 36"/>
                <a:gd name="T13" fmla="*/ 0 h 26"/>
                <a:gd name="T14" fmla="*/ 288 w 36"/>
                <a:gd name="T15" fmla="*/ 0 h 26"/>
                <a:gd name="T16" fmla="*/ 380 w 36"/>
                <a:gd name="T17" fmla="*/ 2 h 26"/>
                <a:gd name="T18" fmla="*/ 380 w 36"/>
                <a:gd name="T19" fmla="*/ 0 h 26"/>
                <a:gd name="T20" fmla="*/ 440 w 36"/>
                <a:gd name="T21" fmla="*/ 0 h 26"/>
                <a:gd name="T22" fmla="*/ 527 w 36"/>
                <a:gd name="T23" fmla="*/ 1350 h 26"/>
                <a:gd name="T24" fmla="*/ 586 w 36"/>
                <a:gd name="T25" fmla="*/ 2 h 26"/>
                <a:gd name="T26" fmla="*/ 603 w 36"/>
                <a:gd name="T27" fmla="*/ 1350 h 26"/>
                <a:gd name="T28" fmla="*/ 603 w 36"/>
                <a:gd name="T29" fmla="*/ 5003 h 26"/>
                <a:gd name="T30" fmla="*/ 164 w 36"/>
                <a:gd name="T31" fmla="*/ 7110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26"/>
                <a:gd name="T50" fmla="*/ 36 w 36"/>
                <a:gd name="T51" fmla="*/ 26 h 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26">
                  <a:moveTo>
                    <a:pt x="10" y="26"/>
                  </a:moveTo>
                  <a:lnTo>
                    <a:pt x="0" y="7"/>
                  </a:lnTo>
                  <a:lnTo>
                    <a:pt x="5" y="7"/>
                  </a:lnTo>
                  <a:lnTo>
                    <a:pt x="5" y="5"/>
                  </a:lnTo>
                  <a:lnTo>
                    <a:pt x="10" y="2"/>
                  </a:lnTo>
                  <a:lnTo>
                    <a:pt x="12" y="5"/>
                  </a:lnTo>
                  <a:lnTo>
                    <a:pt x="15" y="0"/>
                  </a:lnTo>
                  <a:lnTo>
                    <a:pt x="17" y="0"/>
                  </a:lnTo>
                  <a:lnTo>
                    <a:pt x="22" y="2"/>
                  </a:lnTo>
                  <a:lnTo>
                    <a:pt x="22" y="0"/>
                  </a:lnTo>
                  <a:lnTo>
                    <a:pt x="26" y="0"/>
                  </a:lnTo>
                  <a:lnTo>
                    <a:pt x="31" y="5"/>
                  </a:lnTo>
                  <a:lnTo>
                    <a:pt x="34" y="2"/>
                  </a:lnTo>
                  <a:lnTo>
                    <a:pt x="36" y="5"/>
                  </a:lnTo>
                  <a:lnTo>
                    <a:pt x="36" y="19"/>
                  </a:lnTo>
                  <a:lnTo>
                    <a:pt x="10" y="26"/>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25" name="Freeform 4139"/>
            <p:cNvSpPr>
              <a:spLocks/>
            </p:cNvSpPr>
            <p:nvPr/>
          </p:nvSpPr>
          <p:spPr bwMode="auto">
            <a:xfrm>
              <a:off x="2876" y="1673"/>
              <a:ext cx="94" cy="64"/>
            </a:xfrm>
            <a:custGeom>
              <a:avLst/>
              <a:gdLst>
                <a:gd name="T0" fmla="*/ 84 w 85"/>
                <a:gd name="T1" fmla="*/ 1350 h 52"/>
                <a:gd name="T2" fmla="*/ 0 w 85"/>
                <a:gd name="T3" fmla="*/ 0 h 52"/>
                <a:gd name="T4" fmla="*/ 0 w 85"/>
                <a:gd name="T5" fmla="*/ 2518 h 52"/>
                <a:gd name="T6" fmla="*/ 84 w 85"/>
                <a:gd name="T7" fmla="*/ 5777 h 52"/>
                <a:gd name="T8" fmla="*/ 0 w 85"/>
                <a:gd name="T9" fmla="*/ 7579 h 52"/>
                <a:gd name="T10" fmla="*/ 84 w 85"/>
                <a:gd name="T11" fmla="*/ 9460 h 52"/>
                <a:gd name="T12" fmla="*/ 103 w 85"/>
                <a:gd name="T13" fmla="*/ 10327 h 52"/>
                <a:gd name="T14" fmla="*/ 103 w 85"/>
                <a:gd name="T15" fmla="*/ 14130 h 52"/>
                <a:gd name="T16" fmla="*/ 344 w 85"/>
                <a:gd name="T17" fmla="*/ 13793 h 52"/>
                <a:gd name="T18" fmla="*/ 749 w 85"/>
                <a:gd name="T19" fmla="*/ 14130 h 52"/>
                <a:gd name="T20" fmla="*/ 828 w 85"/>
                <a:gd name="T21" fmla="*/ 12161 h 52"/>
                <a:gd name="T22" fmla="*/ 885 w 85"/>
                <a:gd name="T23" fmla="*/ 12161 h 52"/>
                <a:gd name="T24" fmla="*/ 885 w 85"/>
                <a:gd name="T25" fmla="*/ 10794 h 52"/>
                <a:gd name="T26" fmla="*/ 1198 w 85"/>
                <a:gd name="T27" fmla="*/ 10327 h 52"/>
                <a:gd name="T28" fmla="*/ 1145 w 85"/>
                <a:gd name="T29" fmla="*/ 8391 h 52"/>
                <a:gd name="T30" fmla="*/ 1168 w 85"/>
                <a:gd name="T31" fmla="*/ 7110 h 52"/>
                <a:gd name="T32" fmla="*/ 1266 w 85"/>
                <a:gd name="T33" fmla="*/ 3814 h 52"/>
                <a:gd name="T34" fmla="*/ 1277 w 85"/>
                <a:gd name="T35" fmla="*/ 2046 h 52"/>
                <a:gd name="T36" fmla="*/ 885 w 85"/>
                <a:gd name="T37" fmla="*/ 2 h 52"/>
                <a:gd name="T38" fmla="*/ 534 w 85"/>
                <a:gd name="T39" fmla="*/ 2518 h 52"/>
                <a:gd name="T40" fmla="*/ 281 w 85"/>
                <a:gd name="T41" fmla="*/ 1350 h 52"/>
                <a:gd name="T42" fmla="*/ 84 w 85"/>
                <a:gd name="T43" fmla="*/ 135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5"/>
                <a:gd name="T67" fmla="*/ 0 h 52"/>
                <a:gd name="T68" fmla="*/ 85 w 85"/>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5" h="52">
                  <a:moveTo>
                    <a:pt x="5" y="5"/>
                  </a:moveTo>
                  <a:lnTo>
                    <a:pt x="0" y="0"/>
                  </a:lnTo>
                  <a:lnTo>
                    <a:pt x="0" y="9"/>
                  </a:lnTo>
                  <a:lnTo>
                    <a:pt x="5" y="21"/>
                  </a:lnTo>
                  <a:lnTo>
                    <a:pt x="0" y="28"/>
                  </a:lnTo>
                  <a:lnTo>
                    <a:pt x="5" y="35"/>
                  </a:lnTo>
                  <a:lnTo>
                    <a:pt x="7" y="38"/>
                  </a:lnTo>
                  <a:lnTo>
                    <a:pt x="7" y="52"/>
                  </a:lnTo>
                  <a:lnTo>
                    <a:pt x="23" y="50"/>
                  </a:lnTo>
                  <a:lnTo>
                    <a:pt x="49" y="52"/>
                  </a:lnTo>
                  <a:lnTo>
                    <a:pt x="54" y="45"/>
                  </a:lnTo>
                  <a:lnTo>
                    <a:pt x="59" y="45"/>
                  </a:lnTo>
                  <a:lnTo>
                    <a:pt x="59" y="40"/>
                  </a:lnTo>
                  <a:lnTo>
                    <a:pt x="80" y="38"/>
                  </a:lnTo>
                  <a:lnTo>
                    <a:pt x="75" y="31"/>
                  </a:lnTo>
                  <a:lnTo>
                    <a:pt x="78" y="26"/>
                  </a:lnTo>
                  <a:lnTo>
                    <a:pt x="83" y="14"/>
                  </a:lnTo>
                  <a:lnTo>
                    <a:pt x="85" y="7"/>
                  </a:lnTo>
                  <a:lnTo>
                    <a:pt x="59" y="2"/>
                  </a:lnTo>
                  <a:lnTo>
                    <a:pt x="35" y="9"/>
                  </a:lnTo>
                  <a:lnTo>
                    <a:pt x="19" y="5"/>
                  </a:lnTo>
                  <a:lnTo>
                    <a:pt x="5" y="5"/>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26" name="Freeform 4140"/>
            <p:cNvSpPr>
              <a:spLocks/>
            </p:cNvSpPr>
            <p:nvPr/>
          </p:nvSpPr>
          <p:spPr bwMode="auto">
            <a:xfrm>
              <a:off x="2826" y="1708"/>
              <a:ext cx="27" cy="64"/>
            </a:xfrm>
            <a:custGeom>
              <a:avLst/>
              <a:gdLst>
                <a:gd name="T0" fmla="*/ 0 w 24"/>
                <a:gd name="T1" fmla="*/ 3225 h 52"/>
                <a:gd name="T2" fmla="*/ 3 w 24"/>
                <a:gd name="T3" fmla="*/ 9615 h 52"/>
                <a:gd name="T4" fmla="*/ 361 w 24"/>
                <a:gd name="T5" fmla="*/ 14130 h 52"/>
                <a:gd name="T6" fmla="*/ 407 w 24"/>
                <a:gd name="T7" fmla="*/ 13255 h 52"/>
                <a:gd name="T8" fmla="*/ 579 w 24"/>
                <a:gd name="T9" fmla="*/ 9106 h 52"/>
                <a:gd name="T10" fmla="*/ 579 w 24"/>
                <a:gd name="T11" fmla="*/ 8391 h 52"/>
                <a:gd name="T12" fmla="*/ 361 w 24"/>
                <a:gd name="T13" fmla="*/ 3225 h 52"/>
                <a:gd name="T14" fmla="*/ 321 w 24"/>
                <a:gd name="T15" fmla="*/ 891 h 52"/>
                <a:gd name="T16" fmla="*/ 3 w 24"/>
                <a:gd name="T17" fmla="*/ 0 h 52"/>
                <a:gd name="T18" fmla="*/ 0 w 24"/>
                <a:gd name="T19" fmla="*/ 3225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52"/>
                <a:gd name="T32" fmla="*/ 24 w 24"/>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52">
                  <a:moveTo>
                    <a:pt x="0" y="12"/>
                  </a:moveTo>
                  <a:lnTo>
                    <a:pt x="3" y="36"/>
                  </a:lnTo>
                  <a:lnTo>
                    <a:pt x="14" y="52"/>
                  </a:lnTo>
                  <a:lnTo>
                    <a:pt x="17" y="48"/>
                  </a:lnTo>
                  <a:lnTo>
                    <a:pt x="24" y="33"/>
                  </a:lnTo>
                  <a:lnTo>
                    <a:pt x="24" y="31"/>
                  </a:lnTo>
                  <a:lnTo>
                    <a:pt x="14" y="12"/>
                  </a:lnTo>
                  <a:lnTo>
                    <a:pt x="12" y="3"/>
                  </a:lnTo>
                  <a:lnTo>
                    <a:pt x="3" y="0"/>
                  </a:lnTo>
                  <a:lnTo>
                    <a:pt x="0" y="12"/>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27" name="Freeform 4141"/>
            <p:cNvSpPr>
              <a:spLocks/>
            </p:cNvSpPr>
            <p:nvPr/>
          </p:nvSpPr>
          <p:spPr bwMode="auto">
            <a:xfrm>
              <a:off x="3204" y="1729"/>
              <a:ext cx="75" cy="58"/>
            </a:xfrm>
            <a:custGeom>
              <a:avLst/>
              <a:gdLst>
                <a:gd name="T0" fmla="*/ 208 w 67"/>
                <a:gd name="T1" fmla="*/ 2109 h 47"/>
                <a:gd name="T2" fmla="*/ 0 w 67"/>
                <a:gd name="T3" fmla="*/ 0 h 47"/>
                <a:gd name="T4" fmla="*/ 461 w 67"/>
                <a:gd name="T5" fmla="*/ 0 h 47"/>
                <a:gd name="T6" fmla="*/ 903 w 67"/>
                <a:gd name="T7" fmla="*/ 2 h 47"/>
                <a:gd name="T8" fmla="*/ 1220 w 67"/>
                <a:gd name="T9" fmla="*/ 1385 h 47"/>
                <a:gd name="T10" fmla="*/ 1136 w 67"/>
                <a:gd name="T11" fmla="*/ 5392 h 47"/>
                <a:gd name="T12" fmla="*/ 1272 w 67"/>
                <a:gd name="T13" fmla="*/ 6654 h 47"/>
                <a:gd name="T14" fmla="*/ 1220 w 67"/>
                <a:gd name="T15" fmla="*/ 8211 h 47"/>
                <a:gd name="T16" fmla="*/ 1418 w 67"/>
                <a:gd name="T17" fmla="*/ 12287 h 47"/>
                <a:gd name="T18" fmla="*/ 1272 w 67"/>
                <a:gd name="T19" fmla="*/ 13871 h 47"/>
                <a:gd name="T20" fmla="*/ 1220 w 67"/>
                <a:gd name="T21" fmla="*/ 12287 h 47"/>
                <a:gd name="T22" fmla="*/ 1136 w 67"/>
                <a:gd name="T23" fmla="*/ 11419 h 47"/>
                <a:gd name="T24" fmla="*/ 1104 w 67"/>
                <a:gd name="T25" fmla="*/ 11240 h 47"/>
                <a:gd name="T26" fmla="*/ 1011 w 67"/>
                <a:gd name="T27" fmla="*/ 11240 h 47"/>
                <a:gd name="T28" fmla="*/ 903 w 67"/>
                <a:gd name="T29" fmla="*/ 10133 h 47"/>
                <a:gd name="T30" fmla="*/ 870 w 67"/>
                <a:gd name="T31" fmla="*/ 10133 h 47"/>
                <a:gd name="T32" fmla="*/ 757 w 67"/>
                <a:gd name="T33" fmla="*/ 10133 h 47"/>
                <a:gd name="T34" fmla="*/ 461 w 67"/>
                <a:gd name="T35" fmla="*/ 8211 h 47"/>
                <a:gd name="T36" fmla="*/ 366 w 67"/>
                <a:gd name="T37" fmla="*/ 5392 h 47"/>
                <a:gd name="T38" fmla="*/ 208 w 67"/>
                <a:gd name="T39" fmla="*/ 2109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7"/>
                <a:gd name="T61" fmla="*/ 0 h 47"/>
                <a:gd name="T62" fmla="*/ 67 w 67"/>
                <a:gd name="T63" fmla="*/ 47 h 4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7" h="47">
                  <a:moveTo>
                    <a:pt x="10" y="7"/>
                  </a:moveTo>
                  <a:lnTo>
                    <a:pt x="0" y="0"/>
                  </a:lnTo>
                  <a:lnTo>
                    <a:pt x="22" y="0"/>
                  </a:lnTo>
                  <a:lnTo>
                    <a:pt x="43" y="2"/>
                  </a:lnTo>
                  <a:lnTo>
                    <a:pt x="57" y="5"/>
                  </a:lnTo>
                  <a:lnTo>
                    <a:pt x="55" y="19"/>
                  </a:lnTo>
                  <a:lnTo>
                    <a:pt x="62" y="23"/>
                  </a:lnTo>
                  <a:lnTo>
                    <a:pt x="57" y="28"/>
                  </a:lnTo>
                  <a:lnTo>
                    <a:pt x="67" y="42"/>
                  </a:lnTo>
                  <a:lnTo>
                    <a:pt x="62" y="47"/>
                  </a:lnTo>
                  <a:lnTo>
                    <a:pt x="57" y="42"/>
                  </a:lnTo>
                  <a:lnTo>
                    <a:pt x="55" y="40"/>
                  </a:lnTo>
                  <a:lnTo>
                    <a:pt x="53" y="38"/>
                  </a:lnTo>
                  <a:lnTo>
                    <a:pt x="48" y="38"/>
                  </a:lnTo>
                  <a:lnTo>
                    <a:pt x="43" y="35"/>
                  </a:lnTo>
                  <a:lnTo>
                    <a:pt x="41" y="35"/>
                  </a:lnTo>
                  <a:lnTo>
                    <a:pt x="36" y="35"/>
                  </a:lnTo>
                  <a:lnTo>
                    <a:pt x="22" y="28"/>
                  </a:lnTo>
                  <a:lnTo>
                    <a:pt x="17" y="19"/>
                  </a:lnTo>
                  <a:lnTo>
                    <a:pt x="10" y="7"/>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28" name="Freeform 4142"/>
            <p:cNvSpPr>
              <a:spLocks/>
            </p:cNvSpPr>
            <p:nvPr/>
          </p:nvSpPr>
          <p:spPr bwMode="auto">
            <a:xfrm>
              <a:off x="3267" y="1722"/>
              <a:ext cx="65" cy="77"/>
            </a:xfrm>
            <a:custGeom>
              <a:avLst/>
              <a:gdLst>
                <a:gd name="T0" fmla="*/ 160 w 59"/>
                <a:gd name="T1" fmla="*/ 16134 h 62"/>
                <a:gd name="T2" fmla="*/ 2 w 59"/>
                <a:gd name="T3" fmla="*/ 11394 h 62"/>
                <a:gd name="T4" fmla="*/ 99 w 59"/>
                <a:gd name="T5" fmla="*/ 9680 h 62"/>
                <a:gd name="T6" fmla="*/ 0 w 59"/>
                <a:gd name="T7" fmla="*/ 8328 h 62"/>
                <a:gd name="T8" fmla="*/ 2 w 59"/>
                <a:gd name="T9" fmla="*/ 3501 h 62"/>
                <a:gd name="T10" fmla="*/ 99 w 59"/>
                <a:gd name="T11" fmla="*/ 0 h 62"/>
                <a:gd name="T12" fmla="*/ 421 w 59"/>
                <a:gd name="T13" fmla="*/ 1608 h 62"/>
                <a:gd name="T14" fmla="*/ 545 w 59"/>
                <a:gd name="T15" fmla="*/ 5899 h 62"/>
                <a:gd name="T16" fmla="*/ 808 w 59"/>
                <a:gd name="T17" fmla="*/ 9680 h 62"/>
                <a:gd name="T18" fmla="*/ 683 w 59"/>
                <a:gd name="T19" fmla="*/ 9680 h 62"/>
                <a:gd name="T20" fmla="*/ 620 w 59"/>
                <a:gd name="T21" fmla="*/ 17428 h 62"/>
                <a:gd name="T22" fmla="*/ 620 w 59"/>
                <a:gd name="T23" fmla="*/ 21644 h 62"/>
                <a:gd name="T24" fmla="*/ 421 w 59"/>
                <a:gd name="T25" fmla="*/ 18292 h 62"/>
                <a:gd name="T26" fmla="*/ 449 w 59"/>
                <a:gd name="T27" fmla="*/ 16134 h 62"/>
                <a:gd name="T28" fmla="*/ 382 w 59"/>
                <a:gd name="T29" fmla="*/ 14033 h 62"/>
                <a:gd name="T30" fmla="*/ 160 w 59"/>
                <a:gd name="T31" fmla="*/ 16134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
                <a:gd name="T49" fmla="*/ 0 h 62"/>
                <a:gd name="T50" fmla="*/ 59 w 59"/>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 h="62">
                  <a:moveTo>
                    <a:pt x="12" y="47"/>
                  </a:moveTo>
                  <a:lnTo>
                    <a:pt x="2" y="33"/>
                  </a:lnTo>
                  <a:lnTo>
                    <a:pt x="7" y="28"/>
                  </a:lnTo>
                  <a:lnTo>
                    <a:pt x="0" y="24"/>
                  </a:lnTo>
                  <a:lnTo>
                    <a:pt x="2" y="10"/>
                  </a:lnTo>
                  <a:lnTo>
                    <a:pt x="7" y="0"/>
                  </a:lnTo>
                  <a:lnTo>
                    <a:pt x="31" y="5"/>
                  </a:lnTo>
                  <a:lnTo>
                    <a:pt x="40" y="17"/>
                  </a:lnTo>
                  <a:lnTo>
                    <a:pt x="59" y="28"/>
                  </a:lnTo>
                  <a:lnTo>
                    <a:pt x="50" y="28"/>
                  </a:lnTo>
                  <a:lnTo>
                    <a:pt x="45" y="50"/>
                  </a:lnTo>
                  <a:lnTo>
                    <a:pt x="45" y="62"/>
                  </a:lnTo>
                  <a:lnTo>
                    <a:pt x="31" y="52"/>
                  </a:lnTo>
                  <a:lnTo>
                    <a:pt x="33" y="47"/>
                  </a:lnTo>
                  <a:lnTo>
                    <a:pt x="28" y="40"/>
                  </a:lnTo>
                  <a:lnTo>
                    <a:pt x="12" y="47"/>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29" name="Freeform 4143"/>
            <p:cNvSpPr>
              <a:spLocks/>
            </p:cNvSpPr>
            <p:nvPr/>
          </p:nvSpPr>
          <p:spPr bwMode="auto">
            <a:xfrm>
              <a:off x="3245" y="1772"/>
              <a:ext cx="29" cy="17"/>
            </a:xfrm>
            <a:custGeom>
              <a:avLst/>
              <a:gdLst>
                <a:gd name="T0" fmla="*/ 492 w 26"/>
                <a:gd name="T1" fmla="*/ 2404 h 14"/>
                <a:gd name="T2" fmla="*/ 354 w 26"/>
                <a:gd name="T3" fmla="*/ 2777 h 14"/>
                <a:gd name="T4" fmla="*/ 2 w 26"/>
                <a:gd name="T5" fmla="*/ 922 h 14"/>
                <a:gd name="T6" fmla="*/ 0 w 26"/>
                <a:gd name="T7" fmla="*/ 0 h 14"/>
                <a:gd name="T8" fmla="*/ 0 w 26"/>
                <a:gd name="T9" fmla="*/ 0 h 14"/>
                <a:gd name="T10" fmla="*/ 107 w 26"/>
                <a:gd name="T11" fmla="*/ 0 h 14"/>
                <a:gd name="T12" fmla="*/ 133 w 26"/>
                <a:gd name="T13" fmla="*/ 0 h 14"/>
                <a:gd name="T14" fmla="*/ 229 w 26"/>
                <a:gd name="T15" fmla="*/ 625 h 14"/>
                <a:gd name="T16" fmla="*/ 317 w 26"/>
                <a:gd name="T17" fmla="*/ 625 h 14"/>
                <a:gd name="T18" fmla="*/ 354 w 26"/>
                <a:gd name="T19" fmla="*/ 922 h 14"/>
                <a:gd name="T20" fmla="*/ 395 w 26"/>
                <a:gd name="T21" fmla="*/ 1360 h 14"/>
                <a:gd name="T22" fmla="*/ 492 w 26"/>
                <a:gd name="T23" fmla="*/ 2404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14"/>
                <a:gd name="T38" fmla="*/ 26 w 26"/>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14">
                  <a:moveTo>
                    <a:pt x="26" y="12"/>
                  </a:moveTo>
                  <a:lnTo>
                    <a:pt x="19" y="14"/>
                  </a:lnTo>
                  <a:lnTo>
                    <a:pt x="2" y="5"/>
                  </a:lnTo>
                  <a:lnTo>
                    <a:pt x="0" y="0"/>
                  </a:lnTo>
                  <a:lnTo>
                    <a:pt x="5" y="0"/>
                  </a:lnTo>
                  <a:lnTo>
                    <a:pt x="7" y="0"/>
                  </a:lnTo>
                  <a:lnTo>
                    <a:pt x="12" y="3"/>
                  </a:lnTo>
                  <a:lnTo>
                    <a:pt x="17" y="3"/>
                  </a:lnTo>
                  <a:lnTo>
                    <a:pt x="19" y="5"/>
                  </a:lnTo>
                  <a:lnTo>
                    <a:pt x="21" y="7"/>
                  </a:lnTo>
                  <a:lnTo>
                    <a:pt x="26" y="12"/>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30" name="Freeform 4144"/>
            <p:cNvSpPr>
              <a:spLocks/>
            </p:cNvSpPr>
            <p:nvPr/>
          </p:nvSpPr>
          <p:spPr bwMode="auto">
            <a:xfrm>
              <a:off x="2843" y="1729"/>
              <a:ext cx="101" cy="111"/>
            </a:xfrm>
            <a:custGeom>
              <a:avLst/>
              <a:gdLst>
                <a:gd name="T0" fmla="*/ 382 w 90"/>
                <a:gd name="T1" fmla="*/ 13747 h 90"/>
                <a:gd name="T2" fmla="*/ 120 w 90"/>
                <a:gd name="T3" fmla="*/ 12167 h 90"/>
                <a:gd name="T4" fmla="*/ 0 w 90"/>
                <a:gd name="T5" fmla="*/ 9939 h 90"/>
                <a:gd name="T6" fmla="*/ 3 w 90"/>
                <a:gd name="T7" fmla="*/ 9037 h 90"/>
                <a:gd name="T8" fmla="*/ 215 w 90"/>
                <a:gd name="T9" fmla="*/ 4817 h 90"/>
                <a:gd name="T10" fmla="*/ 215 w 90"/>
                <a:gd name="T11" fmla="*/ 3924 h 90"/>
                <a:gd name="T12" fmla="*/ 812 w 90"/>
                <a:gd name="T13" fmla="*/ 2092 h 90"/>
                <a:gd name="T14" fmla="*/ 1160 w 90"/>
                <a:gd name="T15" fmla="*/ 1375 h 90"/>
                <a:gd name="T16" fmla="*/ 1764 w 90"/>
                <a:gd name="T17" fmla="*/ 2092 h 90"/>
                <a:gd name="T18" fmla="*/ 1855 w 90"/>
                <a:gd name="T19" fmla="*/ 0 h 90"/>
                <a:gd name="T20" fmla="*/ 1980 w 90"/>
                <a:gd name="T21" fmla="*/ 0 h 90"/>
                <a:gd name="T22" fmla="*/ 2028 w 90"/>
                <a:gd name="T23" fmla="*/ 1375 h 90"/>
                <a:gd name="T24" fmla="*/ 1855 w 90"/>
                <a:gd name="T25" fmla="*/ 4817 h 90"/>
                <a:gd name="T26" fmla="*/ 1487 w 90"/>
                <a:gd name="T27" fmla="*/ 3483 h 90"/>
                <a:gd name="T28" fmla="*/ 1160 w 90"/>
                <a:gd name="T29" fmla="*/ 5298 h 90"/>
                <a:gd name="T30" fmla="*/ 1325 w 90"/>
                <a:gd name="T31" fmla="*/ 7362 h 90"/>
                <a:gd name="T32" fmla="*/ 1160 w 90"/>
                <a:gd name="T33" fmla="*/ 7362 h 90"/>
                <a:gd name="T34" fmla="*/ 1160 w 90"/>
                <a:gd name="T35" fmla="*/ 8059 h 90"/>
                <a:gd name="T36" fmla="*/ 1078 w 90"/>
                <a:gd name="T37" fmla="*/ 8059 h 90"/>
                <a:gd name="T38" fmla="*/ 1140 w 90"/>
                <a:gd name="T39" fmla="*/ 9037 h 90"/>
                <a:gd name="T40" fmla="*/ 921 w 90"/>
                <a:gd name="T41" fmla="*/ 5298 h 90"/>
                <a:gd name="T42" fmla="*/ 812 w 90"/>
                <a:gd name="T43" fmla="*/ 6534 h 90"/>
                <a:gd name="T44" fmla="*/ 961 w 90"/>
                <a:gd name="T45" fmla="*/ 11146 h 90"/>
                <a:gd name="T46" fmla="*/ 1022 w 90"/>
                <a:gd name="T47" fmla="*/ 13076 h 90"/>
                <a:gd name="T48" fmla="*/ 921 w 90"/>
                <a:gd name="T49" fmla="*/ 12167 h 90"/>
                <a:gd name="T50" fmla="*/ 921 w 90"/>
                <a:gd name="T51" fmla="*/ 13747 h 90"/>
                <a:gd name="T52" fmla="*/ 856 w 90"/>
                <a:gd name="T53" fmla="*/ 13896 h 90"/>
                <a:gd name="T54" fmla="*/ 1325 w 90"/>
                <a:gd name="T55" fmla="*/ 18507 h 90"/>
                <a:gd name="T56" fmla="*/ 1287 w 90"/>
                <a:gd name="T57" fmla="*/ 19642 h 90"/>
                <a:gd name="T58" fmla="*/ 1140 w 90"/>
                <a:gd name="T59" fmla="*/ 18907 h 90"/>
                <a:gd name="T60" fmla="*/ 1078 w 90"/>
                <a:gd name="T61" fmla="*/ 18907 h 90"/>
                <a:gd name="T62" fmla="*/ 1140 w 90"/>
                <a:gd name="T63" fmla="*/ 21815 h 90"/>
                <a:gd name="T64" fmla="*/ 961 w 90"/>
                <a:gd name="T65" fmla="*/ 21815 h 90"/>
                <a:gd name="T66" fmla="*/ 1078 w 90"/>
                <a:gd name="T67" fmla="*/ 25912 h 90"/>
                <a:gd name="T68" fmla="*/ 921 w 90"/>
                <a:gd name="T69" fmla="*/ 25019 h 90"/>
                <a:gd name="T70" fmla="*/ 812 w 90"/>
                <a:gd name="T71" fmla="*/ 25912 h 90"/>
                <a:gd name="T72" fmla="*/ 708 w 90"/>
                <a:gd name="T73" fmla="*/ 23800 h 90"/>
                <a:gd name="T74" fmla="*/ 658 w 90"/>
                <a:gd name="T75" fmla="*/ 25019 h 90"/>
                <a:gd name="T76" fmla="*/ 501 w 90"/>
                <a:gd name="T77" fmla="*/ 20693 h 90"/>
                <a:gd name="T78" fmla="*/ 429 w 90"/>
                <a:gd name="T79" fmla="*/ 18507 h 90"/>
                <a:gd name="T80" fmla="*/ 708 w 90"/>
                <a:gd name="T81" fmla="*/ 17035 h 90"/>
                <a:gd name="T82" fmla="*/ 1022 w 90"/>
                <a:gd name="T83" fmla="*/ 18507 h 90"/>
                <a:gd name="T84" fmla="*/ 1022 w 90"/>
                <a:gd name="T85" fmla="*/ 17688 h 90"/>
                <a:gd name="T86" fmla="*/ 812 w 90"/>
                <a:gd name="T87" fmla="*/ 16391 h 90"/>
                <a:gd name="T88" fmla="*/ 501 w 90"/>
                <a:gd name="T89" fmla="*/ 16391 h 90"/>
                <a:gd name="T90" fmla="*/ 382 w 90"/>
                <a:gd name="T91" fmla="*/ 16391 h 90"/>
                <a:gd name="T92" fmla="*/ 270 w 90"/>
                <a:gd name="T93" fmla="*/ 13747 h 90"/>
                <a:gd name="T94" fmla="*/ 382 w 90"/>
                <a:gd name="T95" fmla="*/ 13747 h 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0"/>
                <a:gd name="T145" fmla="*/ 0 h 90"/>
                <a:gd name="T146" fmla="*/ 90 w 90"/>
                <a:gd name="T147" fmla="*/ 90 h 9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0" h="90">
                  <a:moveTo>
                    <a:pt x="17" y="47"/>
                  </a:moveTo>
                  <a:lnTo>
                    <a:pt x="5" y="42"/>
                  </a:lnTo>
                  <a:lnTo>
                    <a:pt x="0" y="35"/>
                  </a:lnTo>
                  <a:lnTo>
                    <a:pt x="3" y="31"/>
                  </a:lnTo>
                  <a:lnTo>
                    <a:pt x="10" y="16"/>
                  </a:lnTo>
                  <a:lnTo>
                    <a:pt x="10" y="14"/>
                  </a:lnTo>
                  <a:lnTo>
                    <a:pt x="36" y="7"/>
                  </a:lnTo>
                  <a:lnTo>
                    <a:pt x="52" y="5"/>
                  </a:lnTo>
                  <a:lnTo>
                    <a:pt x="78" y="7"/>
                  </a:lnTo>
                  <a:lnTo>
                    <a:pt x="83" y="0"/>
                  </a:lnTo>
                  <a:lnTo>
                    <a:pt x="88" y="0"/>
                  </a:lnTo>
                  <a:lnTo>
                    <a:pt x="90" y="5"/>
                  </a:lnTo>
                  <a:lnTo>
                    <a:pt x="83" y="16"/>
                  </a:lnTo>
                  <a:lnTo>
                    <a:pt x="67" y="12"/>
                  </a:lnTo>
                  <a:lnTo>
                    <a:pt x="52" y="19"/>
                  </a:lnTo>
                  <a:lnTo>
                    <a:pt x="60" y="26"/>
                  </a:lnTo>
                  <a:lnTo>
                    <a:pt x="52" y="26"/>
                  </a:lnTo>
                  <a:lnTo>
                    <a:pt x="52" y="28"/>
                  </a:lnTo>
                  <a:lnTo>
                    <a:pt x="48" y="28"/>
                  </a:lnTo>
                  <a:lnTo>
                    <a:pt x="50" y="31"/>
                  </a:lnTo>
                  <a:lnTo>
                    <a:pt x="41" y="19"/>
                  </a:lnTo>
                  <a:lnTo>
                    <a:pt x="36" y="23"/>
                  </a:lnTo>
                  <a:lnTo>
                    <a:pt x="43" y="38"/>
                  </a:lnTo>
                  <a:lnTo>
                    <a:pt x="45" y="45"/>
                  </a:lnTo>
                  <a:lnTo>
                    <a:pt x="41" y="42"/>
                  </a:lnTo>
                  <a:lnTo>
                    <a:pt x="41" y="47"/>
                  </a:lnTo>
                  <a:lnTo>
                    <a:pt x="38" y="49"/>
                  </a:lnTo>
                  <a:lnTo>
                    <a:pt x="60" y="64"/>
                  </a:lnTo>
                  <a:lnTo>
                    <a:pt x="57" y="68"/>
                  </a:lnTo>
                  <a:lnTo>
                    <a:pt x="50" y="66"/>
                  </a:lnTo>
                  <a:lnTo>
                    <a:pt x="48" y="66"/>
                  </a:lnTo>
                  <a:lnTo>
                    <a:pt x="50" y="75"/>
                  </a:lnTo>
                  <a:lnTo>
                    <a:pt x="43" y="75"/>
                  </a:lnTo>
                  <a:lnTo>
                    <a:pt x="48" y="90"/>
                  </a:lnTo>
                  <a:lnTo>
                    <a:pt x="41" y="87"/>
                  </a:lnTo>
                  <a:lnTo>
                    <a:pt x="36" y="90"/>
                  </a:lnTo>
                  <a:lnTo>
                    <a:pt x="31" y="83"/>
                  </a:lnTo>
                  <a:lnTo>
                    <a:pt x="29" y="87"/>
                  </a:lnTo>
                  <a:lnTo>
                    <a:pt x="22" y="71"/>
                  </a:lnTo>
                  <a:lnTo>
                    <a:pt x="19" y="64"/>
                  </a:lnTo>
                  <a:lnTo>
                    <a:pt x="31" y="59"/>
                  </a:lnTo>
                  <a:lnTo>
                    <a:pt x="45" y="64"/>
                  </a:lnTo>
                  <a:lnTo>
                    <a:pt x="45" y="61"/>
                  </a:lnTo>
                  <a:lnTo>
                    <a:pt x="36" y="57"/>
                  </a:lnTo>
                  <a:lnTo>
                    <a:pt x="22" y="57"/>
                  </a:lnTo>
                  <a:lnTo>
                    <a:pt x="17" y="57"/>
                  </a:lnTo>
                  <a:lnTo>
                    <a:pt x="12" y="47"/>
                  </a:lnTo>
                  <a:lnTo>
                    <a:pt x="17" y="47"/>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31" name="Freeform 4145"/>
            <p:cNvSpPr>
              <a:spLocks/>
            </p:cNvSpPr>
            <p:nvPr/>
          </p:nvSpPr>
          <p:spPr bwMode="auto">
            <a:xfrm>
              <a:off x="2906" y="1864"/>
              <a:ext cx="49" cy="11"/>
            </a:xfrm>
            <a:custGeom>
              <a:avLst/>
              <a:gdLst>
                <a:gd name="T0" fmla="*/ 1042 w 43"/>
                <a:gd name="T1" fmla="*/ 881 h 9"/>
                <a:gd name="T2" fmla="*/ 342 w 43"/>
                <a:gd name="T3" fmla="*/ 0 h 9"/>
                <a:gd name="T4" fmla="*/ 3 w 43"/>
                <a:gd name="T5" fmla="*/ 0 h 9"/>
                <a:gd name="T6" fmla="*/ 0 w 43"/>
                <a:gd name="T7" fmla="*/ 881 h 9"/>
                <a:gd name="T8" fmla="*/ 476 w 43"/>
                <a:gd name="T9" fmla="*/ 1608 h 9"/>
                <a:gd name="T10" fmla="*/ 1042 w 43"/>
                <a:gd name="T11" fmla="*/ 1965 h 9"/>
                <a:gd name="T12" fmla="*/ 1472 w 43"/>
                <a:gd name="T13" fmla="*/ 881 h 9"/>
                <a:gd name="T14" fmla="*/ 1042 w 43"/>
                <a:gd name="T15" fmla="*/ 881 h 9"/>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9"/>
                <a:gd name="T26" fmla="*/ 43 w 43"/>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9">
                  <a:moveTo>
                    <a:pt x="31" y="4"/>
                  </a:moveTo>
                  <a:lnTo>
                    <a:pt x="10" y="0"/>
                  </a:lnTo>
                  <a:lnTo>
                    <a:pt x="3" y="0"/>
                  </a:lnTo>
                  <a:lnTo>
                    <a:pt x="0" y="4"/>
                  </a:lnTo>
                  <a:lnTo>
                    <a:pt x="14" y="7"/>
                  </a:lnTo>
                  <a:lnTo>
                    <a:pt x="31" y="9"/>
                  </a:lnTo>
                  <a:lnTo>
                    <a:pt x="43" y="4"/>
                  </a:lnTo>
                  <a:lnTo>
                    <a:pt x="31" y="4"/>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32" name="Freeform 4146"/>
            <p:cNvSpPr>
              <a:spLocks/>
            </p:cNvSpPr>
            <p:nvPr/>
          </p:nvSpPr>
          <p:spPr bwMode="auto">
            <a:xfrm>
              <a:off x="2892" y="1787"/>
              <a:ext cx="26" cy="21"/>
            </a:xfrm>
            <a:custGeom>
              <a:avLst/>
              <a:gdLst>
                <a:gd name="T0" fmla="*/ 2007 w 22"/>
                <a:gd name="T1" fmla="*/ 5156 h 17"/>
                <a:gd name="T2" fmla="*/ 935 w 22"/>
                <a:gd name="T3" fmla="*/ 1451 h 17"/>
                <a:gd name="T4" fmla="*/ 0 w 22"/>
                <a:gd name="T5" fmla="*/ 0 h 17"/>
                <a:gd name="T6" fmla="*/ 935 w 22"/>
                <a:gd name="T7" fmla="*/ 2214 h 17"/>
                <a:gd name="T8" fmla="*/ 2007 w 22"/>
                <a:gd name="T9" fmla="*/ 5156 h 17"/>
                <a:gd name="T10" fmla="*/ 0 60000 65536"/>
                <a:gd name="T11" fmla="*/ 0 60000 65536"/>
                <a:gd name="T12" fmla="*/ 0 60000 65536"/>
                <a:gd name="T13" fmla="*/ 0 60000 65536"/>
                <a:gd name="T14" fmla="*/ 0 60000 65536"/>
                <a:gd name="T15" fmla="*/ 0 w 22"/>
                <a:gd name="T16" fmla="*/ 0 h 17"/>
                <a:gd name="T17" fmla="*/ 22 w 22"/>
                <a:gd name="T18" fmla="*/ 17 h 17"/>
              </a:gdLst>
              <a:ahLst/>
              <a:cxnLst>
                <a:cxn ang="T10">
                  <a:pos x="T0" y="T1"/>
                </a:cxn>
                <a:cxn ang="T11">
                  <a:pos x="T2" y="T3"/>
                </a:cxn>
                <a:cxn ang="T12">
                  <a:pos x="T4" y="T5"/>
                </a:cxn>
                <a:cxn ang="T13">
                  <a:pos x="T6" y="T7"/>
                </a:cxn>
                <a:cxn ang="T14">
                  <a:pos x="T8" y="T9"/>
                </a:cxn>
              </a:cxnLst>
              <a:rect l="T15" t="T16" r="T17" b="T18"/>
              <a:pathLst>
                <a:path w="22" h="17">
                  <a:moveTo>
                    <a:pt x="22" y="17"/>
                  </a:moveTo>
                  <a:lnTo>
                    <a:pt x="10" y="5"/>
                  </a:lnTo>
                  <a:lnTo>
                    <a:pt x="0" y="0"/>
                  </a:lnTo>
                  <a:lnTo>
                    <a:pt x="10" y="7"/>
                  </a:lnTo>
                  <a:lnTo>
                    <a:pt x="22" y="17"/>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33" name="Freeform 4147"/>
            <p:cNvSpPr>
              <a:spLocks/>
            </p:cNvSpPr>
            <p:nvPr/>
          </p:nvSpPr>
          <p:spPr bwMode="auto">
            <a:xfrm>
              <a:off x="2938" y="1778"/>
              <a:ext cx="10" cy="6"/>
            </a:xfrm>
            <a:custGeom>
              <a:avLst/>
              <a:gdLst>
                <a:gd name="T0" fmla="*/ 148 w 9"/>
                <a:gd name="T1" fmla="*/ 642 h 5"/>
                <a:gd name="T2" fmla="*/ 2 w 9"/>
                <a:gd name="T3" fmla="*/ 2 h 5"/>
                <a:gd name="T4" fmla="*/ 0 w 9"/>
                <a:gd name="T5" fmla="*/ 0 h 5"/>
                <a:gd name="T6" fmla="*/ 120 w 9"/>
                <a:gd name="T7" fmla="*/ 2 h 5"/>
                <a:gd name="T8" fmla="*/ 148 w 9"/>
                <a:gd name="T9" fmla="*/ 642 h 5"/>
                <a:gd name="T10" fmla="*/ 0 60000 65536"/>
                <a:gd name="T11" fmla="*/ 0 60000 65536"/>
                <a:gd name="T12" fmla="*/ 0 60000 65536"/>
                <a:gd name="T13" fmla="*/ 0 60000 65536"/>
                <a:gd name="T14" fmla="*/ 0 60000 65536"/>
                <a:gd name="T15" fmla="*/ 0 w 9"/>
                <a:gd name="T16" fmla="*/ 0 h 5"/>
                <a:gd name="T17" fmla="*/ 9 w 9"/>
                <a:gd name="T18" fmla="*/ 5 h 5"/>
              </a:gdLst>
              <a:ahLst/>
              <a:cxnLst>
                <a:cxn ang="T10">
                  <a:pos x="T0" y="T1"/>
                </a:cxn>
                <a:cxn ang="T11">
                  <a:pos x="T2" y="T3"/>
                </a:cxn>
                <a:cxn ang="T12">
                  <a:pos x="T4" y="T5"/>
                </a:cxn>
                <a:cxn ang="T13">
                  <a:pos x="T6" y="T7"/>
                </a:cxn>
                <a:cxn ang="T14">
                  <a:pos x="T8" y="T9"/>
                </a:cxn>
              </a:cxnLst>
              <a:rect l="T15" t="T16" r="T17" b="T18"/>
              <a:pathLst>
                <a:path w="9" h="5">
                  <a:moveTo>
                    <a:pt x="9" y="5"/>
                  </a:moveTo>
                  <a:lnTo>
                    <a:pt x="2" y="2"/>
                  </a:lnTo>
                  <a:lnTo>
                    <a:pt x="0" y="0"/>
                  </a:lnTo>
                  <a:lnTo>
                    <a:pt x="7" y="2"/>
                  </a:lnTo>
                  <a:lnTo>
                    <a:pt x="9" y="5"/>
                  </a:lnTo>
                  <a:close/>
                </a:path>
              </a:pathLst>
            </a:custGeom>
            <a:solidFill>
              <a:srgbClr val="C0C0C0"/>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34" name="Freeform 4148"/>
            <p:cNvSpPr>
              <a:spLocks/>
            </p:cNvSpPr>
            <p:nvPr/>
          </p:nvSpPr>
          <p:spPr bwMode="auto">
            <a:xfrm>
              <a:off x="2851" y="1802"/>
              <a:ext cx="4" cy="6"/>
            </a:xfrm>
            <a:custGeom>
              <a:avLst/>
              <a:gdLst>
                <a:gd name="T0" fmla="*/ 0 w 4"/>
                <a:gd name="T1" fmla="*/ 0 h 5"/>
                <a:gd name="T2" fmla="*/ 4 w 4"/>
                <a:gd name="T3" fmla="*/ 2 h 5"/>
                <a:gd name="T4" fmla="*/ 0 w 4"/>
                <a:gd name="T5" fmla="*/ 642 h 5"/>
                <a:gd name="T6" fmla="*/ 0 w 4"/>
                <a:gd name="T7" fmla="*/ 0 h 5"/>
                <a:gd name="T8" fmla="*/ 0 60000 65536"/>
                <a:gd name="T9" fmla="*/ 0 60000 65536"/>
                <a:gd name="T10" fmla="*/ 0 60000 65536"/>
                <a:gd name="T11" fmla="*/ 0 60000 65536"/>
                <a:gd name="T12" fmla="*/ 0 w 4"/>
                <a:gd name="T13" fmla="*/ 0 h 5"/>
                <a:gd name="T14" fmla="*/ 4 w 4"/>
                <a:gd name="T15" fmla="*/ 5 h 5"/>
              </a:gdLst>
              <a:ahLst/>
              <a:cxnLst>
                <a:cxn ang="T8">
                  <a:pos x="T0" y="T1"/>
                </a:cxn>
                <a:cxn ang="T9">
                  <a:pos x="T2" y="T3"/>
                </a:cxn>
                <a:cxn ang="T10">
                  <a:pos x="T4" y="T5"/>
                </a:cxn>
                <a:cxn ang="T11">
                  <a:pos x="T6" y="T7"/>
                </a:cxn>
              </a:cxnLst>
              <a:rect l="T12" t="T13" r="T14" b="T15"/>
              <a:pathLst>
                <a:path w="4" h="5">
                  <a:moveTo>
                    <a:pt x="0" y="0"/>
                  </a:moveTo>
                  <a:lnTo>
                    <a:pt x="4" y="2"/>
                  </a:lnTo>
                  <a:lnTo>
                    <a:pt x="0" y="5"/>
                  </a:lnTo>
                  <a:lnTo>
                    <a:pt x="0" y="0"/>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35" name="Freeform 4149"/>
            <p:cNvSpPr>
              <a:spLocks/>
            </p:cNvSpPr>
            <p:nvPr/>
          </p:nvSpPr>
          <p:spPr bwMode="auto">
            <a:xfrm>
              <a:off x="2941" y="1796"/>
              <a:ext cx="3" cy="6"/>
            </a:xfrm>
            <a:custGeom>
              <a:avLst/>
              <a:gdLst>
                <a:gd name="T0" fmla="*/ 138254 w 2"/>
                <a:gd name="T1" fmla="*/ 0 h 5"/>
                <a:gd name="T2" fmla="*/ 0 w 2"/>
                <a:gd name="T3" fmla="*/ 642 h 5"/>
                <a:gd name="T4" fmla="*/ 0 w 2"/>
                <a:gd name="T5" fmla="*/ 0 h 5"/>
                <a:gd name="T6" fmla="*/ 138254 w 2"/>
                <a:gd name="T7" fmla="*/ 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0"/>
                  </a:moveTo>
                  <a:lnTo>
                    <a:pt x="0" y="5"/>
                  </a:lnTo>
                  <a:lnTo>
                    <a:pt x="0" y="0"/>
                  </a:lnTo>
                  <a:lnTo>
                    <a:pt x="2" y="0"/>
                  </a:lnTo>
                  <a:close/>
                </a:path>
              </a:pathLst>
            </a:custGeom>
            <a:solidFill>
              <a:srgbClr val="C0C0C0"/>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36" name="Freeform 4150"/>
            <p:cNvSpPr>
              <a:spLocks/>
            </p:cNvSpPr>
            <p:nvPr/>
          </p:nvSpPr>
          <p:spPr bwMode="auto">
            <a:xfrm>
              <a:off x="2623" y="1615"/>
              <a:ext cx="190" cy="196"/>
            </a:xfrm>
            <a:custGeom>
              <a:avLst/>
              <a:gdLst>
                <a:gd name="T0" fmla="*/ 1903 w 170"/>
                <a:gd name="T1" fmla="*/ 1279 h 158"/>
                <a:gd name="T2" fmla="*/ 1488 w 170"/>
                <a:gd name="T3" fmla="*/ 0 h 158"/>
                <a:gd name="T4" fmla="*/ 1199 w 170"/>
                <a:gd name="T5" fmla="*/ 2 h 158"/>
                <a:gd name="T6" fmla="*/ 1001 w 170"/>
                <a:gd name="T7" fmla="*/ 0 h 158"/>
                <a:gd name="T8" fmla="*/ 1001 w 170"/>
                <a:gd name="T9" fmla="*/ 2 h 158"/>
                <a:gd name="T10" fmla="*/ 960 w 170"/>
                <a:gd name="T11" fmla="*/ 1279 h 158"/>
                <a:gd name="T12" fmla="*/ 863 w 170"/>
                <a:gd name="T13" fmla="*/ 3031 h 158"/>
                <a:gd name="T14" fmla="*/ 655 w 170"/>
                <a:gd name="T15" fmla="*/ 3031 h 158"/>
                <a:gd name="T16" fmla="*/ 560 w 170"/>
                <a:gd name="T17" fmla="*/ 5343 h 158"/>
                <a:gd name="T18" fmla="*/ 369 w 170"/>
                <a:gd name="T19" fmla="*/ 3031 h 158"/>
                <a:gd name="T20" fmla="*/ 236 w 170"/>
                <a:gd name="T21" fmla="*/ 5343 h 158"/>
                <a:gd name="T22" fmla="*/ 2 w 170"/>
                <a:gd name="T23" fmla="*/ 5343 h 158"/>
                <a:gd name="T24" fmla="*/ 2 w 170"/>
                <a:gd name="T25" fmla="*/ 8003 h 158"/>
                <a:gd name="T26" fmla="*/ 0 w 170"/>
                <a:gd name="T27" fmla="*/ 10026 h 158"/>
                <a:gd name="T28" fmla="*/ 0 w 170"/>
                <a:gd name="T29" fmla="*/ 11724 h 158"/>
                <a:gd name="T30" fmla="*/ 0 w 170"/>
                <a:gd name="T31" fmla="*/ 14247 h 158"/>
                <a:gd name="T32" fmla="*/ 236 w 170"/>
                <a:gd name="T33" fmla="*/ 15695 h 158"/>
                <a:gd name="T34" fmla="*/ 236 w 170"/>
                <a:gd name="T35" fmla="*/ 18163 h 158"/>
                <a:gd name="T36" fmla="*/ 493 w 170"/>
                <a:gd name="T37" fmla="*/ 15278 h 158"/>
                <a:gd name="T38" fmla="*/ 863 w 170"/>
                <a:gd name="T39" fmla="*/ 16653 h 158"/>
                <a:gd name="T40" fmla="*/ 1079 w 170"/>
                <a:gd name="T41" fmla="*/ 22381 h 158"/>
                <a:gd name="T42" fmla="*/ 1340 w 170"/>
                <a:gd name="T43" fmla="*/ 26233 h 158"/>
                <a:gd name="T44" fmla="*/ 1562 w 170"/>
                <a:gd name="T45" fmla="*/ 29962 h 158"/>
                <a:gd name="T46" fmla="*/ 1674 w 170"/>
                <a:gd name="T47" fmla="*/ 30851 h 158"/>
                <a:gd name="T48" fmla="*/ 1703 w 170"/>
                <a:gd name="T49" fmla="*/ 30851 h 158"/>
                <a:gd name="T50" fmla="*/ 1903 w 170"/>
                <a:gd name="T51" fmla="*/ 33456 h 158"/>
                <a:gd name="T52" fmla="*/ 2298 w 170"/>
                <a:gd name="T53" fmla="*/ 37276 h 158"/>
                <a:gd name="T54" fmla="*/ 2438 w 170"/>
                <a:gd name="T55" fmla="*/ 38036 h 158"/>
                <a:gd name="T56" fmla="*/ 2584 w 170"/>
                <a:gd name="T57" fmla="*/ 40369 h 158"/>
                <a:gd name="T58" fmla="*/ 2748 w 170"/>
                <a:gd name="T59" fmla="*/ 46504 h 158"/>
                <a:gd name="T60" fmla="*/ 2707 w 170"/>
                <a:gd name="T61" fmla="*/ 51483 h 158"/>
                <a:gd name="T62" fmla="*/ 2814 w 170"/>
                <a:gd name="T63" fmla="*/ 52999 h 158"/>
                <a:gd name="T64" fmla="*/ 2966 w 170"/>
                <a:gd name="T65" fmla="*/ 49134 h 158"/>
                <a:gd name="T66" fmla="*/ 3046 w 170"/>
                <a:gd name="T67" fmla="*/ 46504 h 158"/>
                <a:gd name="T68" fmla="*/ 3098 w 170"/>
                <a:gd name="T69" fmla="*/ 45216 h 158"/>
                <a:gd name="T70" fmla="*/ 2966 w 170"/>
                <a:gd name="T71" fmla="*/ 42724 h 158"/>
                <a:gd name="T72" fmla="*/ 3025 w 170"/>
                <a:gd name="T73" fmla="*/ 38036 h 158"/>
                <a:gd name="T74" fmla="*/ 3208 w 170"/>
                <a:gd name="T75" fmla="*/ 38910 h 158"/>
                <a:gd name="T76" fmla="*/ 3393 w 170"/>
                <a:gd name="T77" fmla="*/ 41502 h 158"/>
                <a:gd name="T78" fmla="*/ 3428 w 170"/>
                <a:gd name="T79" fmla="*/ 38910 h 158"/>
                <a:gd name="T80" fmla="*/ 3046 w 170"/>
                <a:gd name="T81" fmla="*/ 35670 h 158"/>
                <a:gd name="T82" fmla="*/ 2725 w 170"/>
                <a:gd name="T83" fmla="*/ 32542 h 158"/>
                <a:gd name="T84" fmla="*/ 2748 w 170"/>
                <a:gd name="T85" fmla="*/ 29962 h 158"/>
                <a:gd name="T86" fmla="*/ 2612 w 170"/>
                <a:gd name="T87" fmla="*/ 29383 h 158"/>
                <a:gd name="T88" fmla="*/ 2226 w 170"/>
                <a:gd name="T89" fmla="*/ 27764 h 158"/>
                <a:gd name="T90" fmla="*/ 2091 w 170"/>
                <a:gd name="T91" fmla="*/ 23742 h 158"/>
                <a:gd name="T92" fmla="*/ 1951 w 170"/>
                <a:gd name="T93" fmla="*/ 19925 h 158"/>
                <a:gd name="T94" fmla="*/ 1674 w 170"/>
                <a:gd name="T95" fmla="*/ 17673 h 158"/>
                <a:gd name="T96" fmla="*/ 1562 w 170"/>
                <a:gd name="T97" fmla="*/ 12437 h 158"/>
                <a:gd name="T98" fmla="*/ 1524 w 170"/>
                <a:gd name="T99" fmla="*/ 9451 h 158"/>
                <a:gd name="T100" fmla="*/ 1761 w 170"/>
                <a:gd name="T101" fmla="*/ 7178 h 158"/>
                <a:gd name="T102" fmla="*/ 1951 w 170"/>
                <a:gd name="T103" fmla="*/ 8003 h 158"/>
                <a:gd name="T104" fmla="*/ 1859 w 170"/>
                <a:gd name="T105" fmla="*/ 3760 h 158"/>
                <a:gd name="T106" fmla="*/ 1903 w 170"/>
                <a:gd name="T107" fmla="*/ 1279 h 158"/>
                <a:gd name="T108" fmla="*/ 1594 w 170"/>
                <a:gd name="T109" fmla="*/ 17673 h 158"/>
                <a:gd name="T110" fmla="*/ 1562 w 170"/>
                <a:gd name="T111" fmla="*/ 17673 h 158"/>
                <a:gd name="T112" fmla="*/ 1594 w 170"/>
                <a:gd name="T113" fmla="*/ 17673 h 158"/>
                <a:gd name="T114" fmla="*/ 1594 w 170"/>
                <a:gd name="T115" fmla="*/ 17673 h 158"/>
                <a:gd name="T116" fmla="*/ 1903 w 170"/>
                <a:gd name="T117" fmla="*/ 1279 h 158"/>
                <a:gd name="T118" fmla="*/ 1703 w 170"/>
                <a:gd name="T119" fmla="*/ 30851 h 158"/>
                <a:gd name="T120" fmla="*/ 1903 w 170"/>
                <a:gd name="T121" fmla="*/ 1279 h 1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0"/>
                <a:gd name="T184" fmla="*/ 0 h 158"/>
                <a:gd name="T185" fmla="*/ 170 w 170"/>
                <a:gd name="T186" fmla="*/ 158 h 1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lnTo>
                    <a:pt x="80" y="52"/>
                  </a:lnTo>
                  <a:lnTo>
                    <a:pt x="78" y="52"/>
                  </a:lnTo>
                  <a:lnTo>
                    <a:pt x="80" y="52"/>
                  </a:lnTo>
                  <a:lnTo>
                    <a:pt x="95" y="4"/>
                  </a:lnTo>
                  <a:lnTo>
                    <a:pt x="85" y="92"/>
                  </a:lnTo>
                  <a:lnTo>
                    <a:pt x="95" y="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37" name="Freeform 4151"/>
            <p:cNvSpPr>
              <a:spLocks/>
            </p:cNvSpPr>
            <p:nvPr/>
          </p:nvSpPr>
          <p:spPr bwMode="auto">
            <a:xfrm>
              <a:off x="2623" y="1615"/>
              <a:ext cx="190" cy="196"/>
            </a:xfrm>
            <a:custGeom>
              <a:avLst/>
              <a:gdLst>
                <a:gd name="T0" fmla="*/ 1903 w 170"/>
                <a:gd name="T1" fmla="*/ 1279 h 158"/>
                <a:gd name="T2" fmla="*/ 1488 w 170"/>
                <a:gd name="T3" fmla="*/ 0 h 158"/>
                <a:gd name="T4" fmla="*/ 1199 w 170"/>
                <a:gd name="T5" fmla="*/ 2 h 158"/>
                <a:gd name="T6" fmla="*/ 1001 w 170"/>
                <a:gd name="T7" fmla="*/ 0 h 158"/>
                <a:gd name="T8" fmla="*/ 1001 w 170"/>
                <a:gd name="T9" fmla="*/ 2 h 158"/>
                <a:gd name="T10" fmla="*/ 960 w 170"/>
                <a:gd name="T11" fmla="*/ 1279 h 158"/>
                <a:gd name="T12" fmla="*/ 863 w 170"/>
                <a:gd name="T13" fmla="*/ 3031 h 158"/>
                <a:gd name="T14" fmla="*/ 655 w 170"/>
                <a:gd name="T15" fmla="*/ 3031 h 158"/>
                <a:gd name="T16" fmla="*/ 560 w 170"/>
                <a:gd name="T17" fmla="*/ 5343 h 158"/>
                <a:gd name="T18" fmla="*/ 369 w 170"/>
                <a:gd name="T19" fmla="*/ 3031 h 158"/>
                <a:gd name="T20" fmla="*/ 236 w 170"/>
                <a:gd name="T21" fmla="*/ 5343 h 158"/>
                <a:gd name="T22" fmla="*/ 2 w 170"/>
                <a:gd name="T23" fmla="*/ 5343 h 158"/>
                <a:gd name="T24" fmla="*/ 2 w 170"/>
                <a:gd name="T25" fmla="*/ 8003 h 158"/>
                <a:gd name="T26" fmla="*/ 0 w 170"/>
                <a:gd name="T27" fmla="*/ 10026 h 158"/>
                <a:gd name="T28" fmla="*/ 0 w 170"/>
                <a:gd name="T29" fmla="*/ 11724 h 158"/>
                <a:gd name="T30" fmla="*/ 0 w 170"/>
                <a:gd name="T31" fmla="*/ 14247 h 158"/>
                <a:gd name="T32" fmla="*/ 236 w 170"/>
                <a:gd name="T33" fmla="*/ 15695 h 158"/>
                <a:gd name="T34" fmla="*/ 236 w 170"/>
                <a:gd name="T35" fmla="*/ 18163 h 158"/>
                <a:gd name="T36" fmla="*/ 493 w 170"/>
                <a:gd name="T37" fmla="*/ 15278 h 158"/>
                <a:gd name="T38" fmla="*/ 863 w 170"/>
                <a:gd name="T39" fmla="*/ 16653 h 158"/>
                <a:gd name="T40" fmla="*/ 1079 w 170"/>
                <a:gd name="T41" fmla="*/ 22381 h 158"/>
                <a:gd name="T42" fmla="*/ 1340 w 170"/>
                <a:gd name="T43" fmla="*/ 26233 h 158"/>
                <a:gd name="T44" fmla="*/ 1562 w 170"/>
                <a:gd name="T45" fmla="*/ 29962 h 158"/>
                <a:gd name="T46" fmla="*/ 1674 w 170"/>
                <a:gd name="T47" fmla="*/ 30851 h 158"/>
                <a:gd name="T48" fmla="*/ 1703 w 170"/>
                <a:gd name="T49" fmla="*/ 30851 h 158"/>
                <a:gd name="T50" fmla="*/ 1903 w 170"/>
                <a:gd name="T51" fmla="*/ 33456 h 158"/>
                <a:gd name="T52" fmla="*/ 2298 w 170"/>
                <a:gd name="T53" fmla="*/ 37276 h 158"/>
                <a:gd name="T54" fmla="*/ 2438 w 170"/>
                <a:gd name="T55" fmla="*/ 38036 h 158"/>
                <a:gd name="T56" fmla="*/ 2584 w 170"/>
                <a:gd name="T57" fmla="*/ 40369 h 158"/>
                <a:gd name="T58" fmla="*/ 2748 w 170"/>
                <a:gd name="T59" fmla="*/ 46504 h 158"/>
                <a:gd name="T60" fmla="*/ 2707 w 170"/>
                <a:gd name="T61" fmla="*/ 51483 h 158"/>
                <a:gd name="T62" fmla="*/ 2814 w 170"/>
                <a:gd name="T63" fmla="*/ 52999 h 158"/>
                <a:gd name="T64" fmla="*/ 2966 w 170"/>
                <a:gd name="T65" fmla="*/ 49134 h 158"/>
                <a:gd name="T66" fmla="*/ 3046 w 170"/>
                <a:gd name="T67" fmla="*/ 46504 h 158"/>
                <a:gd name="T68" fmla="*/ 3098 w 170"/>
                <a:gd name="T69" fmla="*/ 45216 h 158"/>
                <a:gd name="T70" fmla="*/ 2966 w 170"/>
                <a:gd name="T71" fmla="*/ 42724 h 158"/>
                <a:gd name="T72" fmla="*/ 3025 w 170"/>
                <a:gd name="T73" fmla="*/ 38036 h 158"/>
                <a:gd name="T74" fmla="*/ 3208 w 170"/>
                <a:gd name="T75" fmla="*/ 38910 h 158"/>
                <a:gd name="T76" fmla="*/ 3393 w 170"/>
                <a:gd name="T77" fmla="*/ 41502 h 158"/>
                <a:gd name="T78" fmla="*/ 3428 w 170"/>
                <a:gd name="T79" fmla="*/ 38910 h 158"/>
                <a:gd name="T80" fmla="*/ 3046 w 170"/>
                <a:gd name="T81" fmla="*/ 35670 h 158"/>
                <a:gd name="T82" fmla="*/ 2725 w 170"/>
                <a:gd name="T83" fmla="*/ 32542 h 158"/>
                <a:gd name="T84" fmla="*/ 2748 w 170"/>
                <a:gd name="T85" fmla="*/ 29962 h 158"/>
                <a:gd name="T86" fmla="*/ 2612 w 170"/>
                <a:gd name="T87" fmla="*/ 29383 h 158"/>
                <a:gd name="T88" fmla="*/ 2226 w 170"/>
                <a:gd name="T89" fmla="*/ 27764 h 158"/>
                <a:gd name="T90" fmla="*/ 2091 w 170"/>
                <a:gd name="T91" fmla="*/ 23742 h 158"/>
                <a:gd name="T92" fmla="*/ 1951 w 170"/>
                <a:gd name="T93" fmla="*/ 19925 h 158"/>
                <a:gd name="T94" fmla="*/ 1674 w 170"/>
                <a:gd name="T95" fmla="*/ 17673 h 158"/>
                <a:gd name="T96" fmla="*/ 1562 w 170"/>
                <a:gd name="T97" fmla="*/ 12437 h 158"/>
                <a:gd name="T98" fmla="*/ 1524 w 170"/>
                <a:gd name="T99" fmla="*/ 9451 h 158"/>
                <a:gd name="T100" fmla="*/ 1761 w 170"/>
                <a:gd name="T101" fmla="*/ 7178 h 158"/>
                <a:gd name="T102" fmla="*/ 1951 w 170"/>
                <a:gd name="T103" fmla="*/ 8003 h 158"/>
                <a:gd name="T104" fmla="*/ 1859 w 170"/>
                <a:gd name="T105" fmla="*/ 3760 h 158"/>
                <a:gd name="T106" fmla="*/ 1903 w 170"/>
                <a:gd name="T107" fmla="*/ 1279 h 1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0"/>
                <a:gd name="T163" fmla="*/ 0 h 158"/>
                <a:gd name="T164" fmla="*/ 170 w 170"/>
                <a:gd name="T165" fmla="*/ 158 h 15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38" name="Freeform 4152"/>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0" y="0"/>
                  </a:lnTo>
                  <a:lnTo>
                    <a:pt x="2" y="0"/>
                  </a:lnTo>
                  <a:close/>
                </a:path>
              </a:pathLst>
            </a:custGeom>
            <a:solidFill>
              <a:srgbClr val="C0C0C0"/>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39" name="Freeform 4153"/>
            <p:cNvSpPr>
              <a:spLocks/>
            </p:cNvSpPr>
            <p:nvPr/>
          </p:nvSpPr>
          <p:spPr bwMode="auto">
            <a:xfrm>
              <a:off x="2722" y="1802"/>
              <a:ext cx="49" cy="34"/>
            </a:xfrm>
            <a:custGeom>
              <a:avLst/>
              <a:gdLst>
                <a:gd name="T0" fmla="*/ 375 w 45"/>
                <a:gd name="T1" fmla="*/ 3591 h 28"/>
                <a:gd name="T2" fmla="*/ 375 w 45"/>
                <a:gd name="T3" fmla="*/ 5296 h 28"/>
                <a:gd name="T4" fmla="*/ 208 w 45"/>
                <a:gd name="T5" fmla="*/ 3796 h 28"/>
                <a:gd name="T6" fmla="*/ 2 w 45"/>
                <a:gd name="T7" fmla="*/ 2404 h 28"/>
                <a:gd name="T8" fmla="*/ 0 w 45"/>
                <a:gd name="T9" fmla="*/ 922 h 28"/>
                <a:gd name="T10" fmla="*/ 106 w 45"/>
                <a:gd name="T11" fmla="*/ 922 h 28"/>
                <a:gd name="T12" fmla="*/ 271 w 45"/>
                <a:gd name="T13" fmla="*/ 2 h 28"/>
                <a:gd name="T14" fmla="*/ 448 w 45"/>
                <a:gd name="T15" fmla="*/ 0 h 28"/>
                <a:gd name="T16" fmla="*/ 375 w 45"/>
                <a:gd name="T17" fmla="*/ 3591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28"/>
                <a:gd name="T29" fmla="*/ 45 w 45"/>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28">
                  <a:moveTo>
                    <a:pt x="37" y="19"/>
                  </a:moveTo>
                  <a:lnTo>
                    <a:pt x="37" y="28"/>
                  </a:lnTo>
                  <a:lnTo>
                    <a:pt x="21" y="21"/>
                  </a:lnTo>
                  <a:lnTo>
                    <a:pt x="2" y="12"/>
                  </a:lnTo>
                  <a:lnTo>
                    <a:pt x="0" y="5"/>
                  </a:lnTo>
                  <a:lnTo>
                    <a:pt x="11" y="5"/>
                  </a:lnTo>
                  <a:lnTo>
                    <a:pt x="28" y="2"/>
                  </a:lnTo>
                  <a:lnTo>
                    <a:pt x="45" y="0"/>
                  </a:lnTo>
                  <a:lnTo>
                    <a:pt x="37" y="19"/>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40" name="Freeform 4154"/>
            <p:cNvSpPr>
              <a:spLocks/>
            </p:cNvSpPr>
            <p:nvPr/>
          </p:nvSpPr>
          <p:spPr bwMode="auto">
            <a:xfrm>
              <a:off x="2650" y="1737"/>
              <a:ext cx="25" cy="52"/>
            </a:xfrm>
            <a:custGeom>
              <a:avLst/>
              <a:gdLst>
                <a:gd name="T0" fmla="*/ 1371 w 21"/>
                <a:gd name="T1" fmla="*/ 11163 h 42"/>
                <a:gd name="T2" fmla="*/ 482 w 21"/>
                <a:gd name="T3" fmla="*/ 13340 h 42"/>
                <a:gd name="T4" fmla="*/ 2 w 21"/>
                <a:gd name="T5" fmla="*/ 10635 h 42"/>
                <a:gd name="T6" fmla="*/ 0 w 21"/>
                <a:gd name="T7" fmla="*/ 6290 h 42"/>
                <a:gd name="T8" fmla="*/ 0 w 21"/>
                <a:gd name="T9" fmla="*/ 1530 h 42"/>
                <a:gd name="T10" fmla="*/ 1371 w 21"/>
                <a:gd name="T11" fmla="*/ 0 h 42"/>
                <a:gd name="T12" fmla="*/ 2420 w 21"/>
                <a:gd name="T13" fmla="*/ 4103 h 42"/>
                <a:gd name="T14" fmla="*/ 2069 w 21"/>
                <a:gd name="T15" fmla="*/ 11163 h 42"/>
                <a:gd name="T16" fmla="*/ 1371 w 21"/>
                <a:gd name="T17" fmla="*/ 11163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42"/>
                <a:gd name="T29" fmla="*/ 21 w 21"/>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42">
                  <a:moveTo>
                    <a:pt x="12" y="35"/>
                  </a:moveTo>
                  <a:lnTo>
                    <a:pt x="4" y="42"/>
                  </a:lnTo>
                  <a:lnTo>
                    <a:pt x="2" y="33"/>
                  </a:lnTo>
                  <a:lnTo>
                    <a:pt x="0" y="19"/>
                  </a:lnTo>
                  <a:lnTo>
                    <a:pt x="0" y="5"/>
                  </a:lnTo>
                  <a:lnTo>
                    <a:pt x="12" y="0"/>
                  </a:lnTo>
                  <a:lnTo>
                    <a:pt x="21" y="12"/>
                  </a:lnTo>
                  <a:lnTo>
                    <a:pt x="19" y="35"/>
                  </a:lnTo>
                  <a:lnTo>
                    <a:pt x="12" y="35"/>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41" name="Freeform 4155"/>
            <p:cNvSpPr>
              <a:spLocks/>
            </p:cNvSpPr>
            <p:nvPr/>
          </p:nvSpPr>
          <p:spPr bwMode="auto">
            <a:xfrm>
              <a:off x="2632" y="1682"/>
              <a:ext cx="2" cy="2"/>
            </a:xfrm>
            <a:custGeom>
              <a:avLst/>
              <a:gdLst>
                <a:gd name="T0" fmla="*/ 1 w 3"/>
                <a:gd name="T1" fmla="*/ 0 h 2"/>
                <a:gd name="T2" fmla="*/ 0 w 3"/>
                <a:gd name="T3" fmla="*/ 0 h 2"/>
                <a:gd name="T4" fmla="*/ 0 w 3"/>
                <a:gd name="T5" fmla="*/ 2 h 2"/>
                <a:gd name="T6" fmla="*/ 1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lnTo>
                    <a:pt x="0" y="0"/>
                  </a:lnTo>
                  <a:lnTo>
                    <a:pt x="0" y="2"/>
                  </a:lnTo>
                  <a:lnTo>
                    <a:pt x="3" y="0"/>
                  </a:lnTo>
                  <a:close/>
                </a:path>
              </a:pathLst>
            </a:custGeom>
            <a:solidFill>
              <a:srgbClr val="C0C0C0"/>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42" name="Freeform 4156"/>
            <p:cNvSpPr>
              <a:spLocks/>
            </p:cNvSpPr>
            <p:nvPr/>
          </p:nvSpPr>
          <p:spPr bwMode="auto">
            <a:xfrm>
              <a:off x="2944" y="1722"/>
              <a:ext cx="309" cy="132"/>
            </a:xfrm>
            <a:custGeom>
              <a:avLst/>
              <a:gdLst>
                <a:gd name="T0" fmla="*/ 3541 w 277"/>
                <a:gd name="T1" fmla="*/ 33413 h 106"/>
                <a:gd name="T2" fmla="*/ 2988 w 277"/>
                <a:gd name="T3" fmla="*/ 35459 h 106"/>
                <a:gd name="T4" fmla="*/ 2907 w 277"/>
                <a:gd name="T5" fmla="*/ 39497 h 106"/>
                <a:gd name="T6" fmla="*/ 2845 w 277"/>
                <a:gd name="T7" fmla="*/ 39160 h 106"/>
                <a:gd name="T8" fmla="*/ 2772 w 277"/>
                <a:gd name="T9" fmla="*/ 34464 h 106"/>
                <a:gd name="T10" fmla="*/ 2320 w 277"/>
                <a:gd name="T11" fmla="*/ 36301 h 106"/>
                <a:gd name="T12" fmla="*/ 1824 w 277"/>
                <a:gd name="T13" fmla="*/ 37019 h 106"/>
                <a:gd name="T14" fmla="*/ 1316 w 277"/>
                <a:gd name="T15" fmla="*/ 36301 h 106"/>
                <a:gd name="T16" fmla="*/ 934 w 277"/>
                <a:gd name="T17" fmla="*/ 35459 h 106"/>
                <a:gd name="T18" fmla="*/ 611 w 277"/>
                <a:gd name="T19" fmla="*/ 34464 h 106"/>
                <a:gd name="T20" fmla="*/ 629 w 277"/>
                <a:gd name="T21" fmla="*/ 33059 h 106"/>
                <a:gd name="T22" fmla="*/ 440 w 277"/>
                <a:gd name="T23" fmla="*/ 30861 h 106"/>
                <a:gd name="T24" fmla="*/ 317 w 277"/>
                <a:gd name="T25" fmla="*/ 26547 h 106"/>
                <a:gd name="T26" fmla="*/ 3 w 277"/>
                <a:gd name="T27" fmla="*/ 21932 h 106"/>
                <a:gd name="T28" fmla="*/ 229 w 277"/>
                <a:gd name="T29" fmla="*/ 24247 h 106"/>
                <a:gd name="T30" fmla="*/ 184 w 277"/>
                <a:gd name="T31" fmla="*/ 19669 h 106"/>
                <a:gd name="T32" fmla="*/ 0 w 277"/>
                <a:gd name="T33" fmla="*/ 15981 h 106"/>
                <a:gd name="T34" fmla="*/ 283 w 277"/>
                <a:gd name="T35" fmla="*/ 10591 h 106"/>
                <a:gd name="T36" fmla="*/ 720 w 277"/>
                <a:gd name="T37" fmla="*/ 9658 h 106"/>
                <a:gd name="T38" fmla="*/ 850 w 277"/>
                <a:gd name="T39" fmla="*/ 7756 h 106"/>
                <a:gd name="T40" fmla="*/ 1213 w 277"/>
                <a:gd name="T41" fmla="*/ 5001 h 106"/>
                <a:gd name="T42" fmla="*/ 1928 w 277"/>
                <a:gd name="T43" fmla="*/ 0 h 106"/>
                <a:gd name="T44" fmla="*/ 2362 w 277"/>
                <a:gd name="T45" fmla="*/ 0 h 106"/>
                <a:gd name="T46" fmla="*/ 2635 w 277"/>
                <a:gd name="T47" fmla="*/ 3687 h 106"/>
                <a:gd name="T48" fmla="*/ 3340 w 277"/>
                <a:gd name="T49" fmla="*/ 6228 h 106"/>
                <a:gd name="T50" fmla="*/ 4148 w 277"/>
                <a:gd name="T51" fmla="*/ 2590 h 106"/>
                <a:gd name="T52" fmla="*/ 4671 w 277"/>
                <a:gd name="T53" fmla="*/ 4591 h 106"/>
                <a:gd name="T54" fmla="*/ 4907 w 277"/>
                <a:gd name="T55" fmla="*/ 12556 h 106"/>
                <a:gd name="T56" fmla="*/ 5022 w 277"/>
                <a:gd name="T57" fmla="*/ 16759 h 106"/>
                <a:gd name="T58" fmla="*/ 5157 w 277"/>
                <a:gd name="T59" fmla="*/ 26547 h 106"/>
                <a:gd name="T60" fmla="*/ 5157 w 277"/>
                <a:gd name="T61" fmla="*/ 31717 h 106"/>
                <a:gd name="T62" fmla="*/ 4696 w 277"/>
                <a:gd name="T63" fmla="*/ 30861 h 106"/>
                <a:gd name="T64" fmla="*/ 4528 w 277"/>
                <a:gd name="T65" fmla="*/ 30861 h 106"/>
                <a:gd name="T66" fmla="*/ 3950 w 277"/>
                <a:gd name="T67" fmla="*/ 33413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7"/>
                <a:gd name="T103" fmla="*/ 0 h 106"/>
                <a:gd name="T104" fmla="*/ 277 w 277"/>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7" h="106">
                  <a:moveTo>
                    <a:pt x="206" y="90"/>
                  </a:moveTo>
                  <a:lnTo>
                    <a:pt x="185" y="90"/>
                  </a:lnTo>
                  <a:lnTo>
                    <a:pt x="164" y="92"/>
                  </a:lnTo>
                  <a:lnTo>
                    <a:pt x="156" y="95"/>
                  </a:lnTo>
                  <a:lnTo>
                    <a:pt x="156" y="102"/>
                  </a:lnTo>
                  <a:lnTo>
                    <a:pt x="152" y="106"/>
                  </a:lnTo>
                  <a:lnTo>
                    <a:pt x="149" y="106"/>
                  </a:lnTo>
                  <a:lnTo>
                    <a:pt x="149" y="104"/>
                  </a:lnTo>
                  <a:lnTo>
                    <a:pt x="149" y="90"/>
                  </a:lnTo>
                  <a:lnTo>
                    <a:pt x="145" y="92"/>
                  </a:lnTo>
                  <a:lnTo>
                    <a:pt x="133" y="92"/>
                  </a:lnTo>
                  <a:lnTo>
                    <a:pt x="121" y="97"/>
                  </a:lnTo>
                  <a:lnTo>
                    <a:pt x="107" y="104"/>
                  </a:lnTo>
                  <a:lnTo>
                    <a:pt x="95" y="99"/>
                  </a:lnTo>
                  <a:lnTo>
                    <a:pt x="71" y="90"/>
                  </a:lnTo>
                  <a:lnTo>
                    <a:pt x="69" y="97"/>
                  </a:lnTo>
                  <a:lnTo>
                    <a:pt x="62" y="102"/>
                  </a:lnTo>
                  <a:lnTo>
                    <a:pt x="48" y="95"/>
                  </a:lnTo>
                  <a:lnTo>
                    <a:pt x="38" y="92"/>
                  </a:lnTo>
                  <a:lnTo>
                    <a:pt x="31" y="92"/>
                  </a:lnTo>
                  <a:lnTo>
                    <a:pt x="24" y="92"/>
                  </a:lnTo>
                  <a:lnTo>
                    <a:pt x="33" y="88"/>
                  </a:lnTo>
                  <a:lnTo>
                    <a:pt x="22" y="88"/>
                  </a:lnTo>
                  <a:lnTo>
                    <a:pt x="22" y="83"/>
                  </a:lnTo>
                  <a:lnTo>
                    <a:pt x="17" y="76"/>
                  </a:lnTo>
                  <a:lnTo>
                    <a:pt x="17" y="71"/>
                  </a:lnTo>
                  <a:lnTo>
                    <a:pt x="5" y="66"/>
                  </a:lnTo>
                  <a:lnTo>
                    <a:pt x="3" y="59"/>
                  </a:lnTo>
                  <a:lnTo>
                    <a:pt x="7" y="62"/>
                  </a:lnTo>
                  <a:lnTo>
                    <a:pt x="12" y="64"/>
                  </a:lnTo>
                  <a:lnTo>
                    <a:pt x="10" y="57"/>
                  </a:lnTo>
                  <a:lnTo>
                    <a:pt x="10" y="52"/>
                  </a:lnTo>
                  <a:lnTo>
                    <a:pt x="7" y="45"/>
                  </a:lnTo>
                  <a:lnTo>
                    <a:pt x="0" y="43"/>
                  </a:lnTo>
                  <a:lnTo>
                    <a:pt x="0" y="31"/>
                  </a:lnTo>
                  <a:lnTo>
                    <a:pt x="14" y="28"/>
                  </a:lnTo>
                  <a:lnTo>
                    <a:pt x="19" y="24"/>
                  </a:lnTo>
                  <a:lnTo>
                    <a:pt x="38" y="26"/>
                  </a:lnTo>
                  <a:lnTo>
                    <a:pt x="50" y="21"/>
                  </a:lnTo>
                  <a:lnTo>
                    <a:pt x="45" y="21"/>
                  </a:lnTo>
                  <a:lnTo>
                    <a:pt x="38" y="14"/>
                  </a:lnTo>
                  <a:lnTo>
                    <a:pt x="64" y="14"/>
                  </a:lnTo>
                  <a:lnTo>
                    <a:pt x="85" y="2"/>
                  </a:lnTo>
                  <a:lnTo>
                    <a:pt x="100" y="0"/>
                  </a:lnTo>
                  <a:lnTo>
                    <a:pt x="111" y="0"/>
                  </a:lnTo>
                  <a:lnTo>
                    <a:pt x="123" y="0"/>
                  </a:lnTo>
                  <a:lnTo>
                    <a:pt x="133" y="5"/>
                  </a:lnTo>
                  <a:lnTo>
                    <a:pt x="137" y="10"/>
                  </a:lnTo>
                  <a:lnTo>
                    <a:pt x="156" y="12"/>
                  </a:lnTo>
                  <a:lnTo>
                    <a:pt x="175" y="17"/>
                  </a:lnTo>
                  <a:lnTo>
                    <a:pt x="194" y="17"/>
                  </a:lnTo>
                  <a:lnTo>
                    <a:pt x="216" y="7"/>
                  </a:lnTo>
                  <a:lnTo>
                    <a:pt x="234" y="5"/>
                  </a:lnTo>
                  <a:lnTo>
                    <a:pt x="244" y="12"/>
                  </a:lnTo>
                  <a:lnTo>
                    <a:pt x="251" y="24"/>
                  </a:lnTo>
                  <a:lnTo>
                    <a:pt x="256" y="33"/>
                  </a:lnTo>
                  <a:lnTo>
                    <a:pt x="270" y="40"/>
                  </a:lnTo>
                  <a:lnTo>
                    <a:pt x="263" y="45"/>
                  </a:lnTo>
                  <a:lnTo>
                    <a:pt x="263" y="54"/>
                  </a:lnTo>
                  <a:lnTo>
                    <a:pt x="268" y="71"/>
                  </a:lnTo>
                  <a:lnTo>
                    <a:pt x="277" y="83"/>
                  </a:lnTo>
                  <a:lnTo>
                    <a:pt x="268" y="85"/>
                  </a:lnTo>
                  <a:lnTo>
                    <a:pt x="265" y="83"/>
                  </a:lnTo>
                  <a:lnTo>
                    <a:pt x="246" y="83"/>
                  </a:lnTo>
                  <a:lnTo>
                    <a:pt x="242" y="85"/>
                  </a:lnTo>
                  <a:lnTo>
                    <a:pt x="237" y="83"/>
                  </a:lnTo>
                  <a:lnTo>
                    <a:pt x="223" y="88"/>
                  </a:lnTo>
                  <a:lnTo>
                    <a:pt x="206" y="90"/>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43" name="Freeform 4157"/>
            <p:cNvSpPr>
              <a:spLocks/>
            </p:cNvSpPr>
            <p:nvPr/>
          </p:nvSpPr>
          <p:spPr bwMode="auto">
            <a:xfrm>
              <a:off x="2935" y="1720"/>
              <a:ext cx="50" cy="41"/>
            </a:xfrm>
            <a:custGeom>
              <a:avLst/>
              <a:gdLst>
                <a:gd name="T0" fmla="*/ 97 w 45"/>
                <a:gd name="T1" fmla="*/ 2 h 33"/>
                <a:gd name="T2" fmla="*/ 97 w 45"/>
                <a:gd name="T3" fmla="*/ 2502 h 33"/>
                <a:gd name="T4" fmla="*/ 120 w 45"/>
                <a:gd name="T5" fmla="*/ 4367 h 33"/>
                <a:gd name="T6" fmla="*/ 0 w 45"/>
                <a:gd name="T7" fmla="*/ 8253 h 33"/>
                <a:gd name="T8" fmla="*/ 164 w 45"/>
                <a:gd name="T9" fmla="*/ 9203 h 33"/>
                <a:gd name="T10" fmla="*/ 97 w 45"/>
                <a:gd name="T11" fmla="*/ 11530 h 33"/>
                <a:gd name="T12" fmla="*/ 356 w 45"/>
                <a:gd name="T13" fmla="*/ 7407 h 33"/>
                <a:gd name="T14" fmla="*/ 792 w 45"/>
                <a:gd name="T15" fmla="*/ 6741 h 33"/>
                <a:gd name="T16" fmla="*/ 603 w 45"/>
                <a:gd name="T17" fmla="*/ 4367 h 33"/>
                <a:gd name="T18" fmla="*/ 440 w 45"/>
                <a:gd name="T19" fmla="*/ 0 h 33"/>
                <a:gd name="T20" fmla="*/ 97 w 45"/>
                <a:gd name="T21" fmla="*/ 2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33"/>
                <a:gd name="T35" fmla="*/ 45 w 45"/>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33">
                  <a:moveTo>
                    <a:pt x="5" y="2"/>
                  </a:moveTo>
                  <a:lnTo>
                    <a:pt x="5" y="7"/>
                  </a:lnTo>
                  <a:lnTo>
                    <a:pt x="7" y="12"/>
                  </a:lnTo>
                  <a:lnTo>
                    <a:pt x="0" y="23"/>
                  </a:lnTo>
                  <a:lnTo>
                    <a:pt x="10" y="26"/>
                  </a:lnTo>
                  <a:lnTo>
                    <a:pt x="5" y="33"/>
                  </a:lnTo>
                  <a:lnTo>
                    <a:pt x="21" y="21"/>
                  </a:lnTo>
                  <a:lnTo>
                    <a:pt x="45" y="19"/>
                  </a:lnTo>
                  <a:lnTo>
                    <a:pt x="36" y="12"/>
                  </a:lnTo>
                  <a:lnTo>
                    <a:pt x="26" y="0"/>
                  </a:lnTo>
                  <a:lnTo>
                    <a:pt x="5" y="2"/>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44" name="Freeform 4158"/>
            <p:cNvSpPr>
              <a:spLocks/>
            </p:cNvSpPr>
            <p:nvPr/>
          </p:nvSpPr>
          <p:spPr bwMode="auto">
            <a:xfrm>
              <a:off x="2862" y="1422"/>
              <a:ext cx="136" cy="96"/>
            </a:xfrm>
            <a:custGeom>
              <a:avLst/>
              <a:gdLst>
                <a:gd name="T0" fmla="*/ 2832 w 121"/>
                <a:gd name="T1" fmla="*/ 11481 h 78"/>
                <a:gd name="T2" fmla="*/ 2703 w 121"/>
                <a:gd name="T3" fmla="*/ 12710 h 78"/>
                <a:gd name="T4" fmla="*/ 2832 w 121"/>
                <a:gd name="T5" fmla="*/ 17153 h 78"/>
                <a:gd name="T6" fmla="*/ 2447 w 121"/>
                <a:gd name="T7" fmla="*/ 18961 h 78"/>
                <a:gd name="T8" fmla="*/ 2447 w 121"/>
                <a:gd name="T9" fmla="*/ 21111 h 78"/>
                <a:gd name="T10" fmla="*/ 1893 w 121"/>
                <a:gd name="T11" fmla="*/ 20079 h 78"/>
                <a:gd name="T12" fmla="*/ 1338 w 121"/>
                <a:gd name="T13" fmla="*/ 18421 h 78"/>
                <a:gd name="T14" fmla="*/ 781 w 121"/>
                <a:gd name="T15" fmla="*/ 18421 h 78"/>
                <a:gd name="T16" fmla="*/ 198 w 121"/>
                <a:gd name="T17" fmla="*/ 18421 h 78"/>
                <a:gd name="T18" fmla="*/ 2 w 121"/>
                <a:gd name="T19" fmla="*/ 17153 h 78"/>
                <a:gd name="T20" fmla="*/ 282 w 121"/>
                <a:gd name="T21" fmla="*/ 14130 h 78"/>
                <a:gd name="T22" fmla="*/ 0 w 121"/>
                <a:gd name="T23" fmla="*/ 7579 h 78"/>
                <a:gd name="T24" fmla="*/ 450 w 121"/>
                <a:gd name="T25" fmla="*/ 4501 h 78"/>
                <a:gd name="T26" fmla="*/ 942 w 121"/>
                <a:gd name="T27" fmla="*/ 2 h 78"/>
                <a:gd name="T28" fmla="*/ 1369 w 121"/>
                <a:gd name="T29" fmla="*/ 0 h 78"/>
                <a:gd name="T30" fmla="*/ 1832 w 121"/>
                <a:gd name="T31" fmla="*/ 1097 h 78"/>
                <a:gd name="T32" fmla="*/ 2314 w 121"/>
                <a:gd name="T33" fmla="*/ 2046 h 78"/>
                <a:gd name="T34" fmla="*/ 2401 w 121"/>
                <a:gd name="T35" fmla="*/ 7579 h 78"/>
                <a:gd name="T36" fmla="*/ 2832 w 121"/>
                <a:gd name="T37" fmla="*/ 11481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1"/>
                <a:gd name="T58" fmla="*/ 0 h 78"/>
                <a:gd name="T59" fmla="*/ 121 w 121"/>
                <a:gd name="T60" fmla="*/ 78 h 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1" h="78">
                  <a:moveTo>
                    <a:pt x="121" y="42"/>
                  </a:moveTo>
                  <a:lnTo>
                    <a:pt x="116" y="47"/>
                  </a:lnTo>
                  <a:lnTo>
                    <a:pt x="121" y="63"/>
                  </a:lnTo>
                  <a:lnTo>
                    <a:pt x="104" y="70"/>
                  </a:lnTo>
                  <a:lnTo>
                    <a:pt x="104" y="78"/>
                  </a:lnTo>
                  <a:lnTo>
                    <a:pt x="80" y="73"/>
                  </a:lnTo>
                  <a:lnTo>
                    <a:pt x="57" y="68"/>
                  </a:lnTo>
                  <a:lnTo>
                    <a:pt x="33" y="68"/>
                  </a:lnTo>
                  <a:lnTo>
                    <a:pt x="9" y="68"/>
                  </a:lnTo>
                  <a:lnTo>
                    <a:pt x="2" y="63"/>
                  </a:lnTo>
                  <a:lnTo>
                    <a:pt x="12" y="52"/>
                  </a:lnTo>
                  <a:lnTo>
                    <a:pt x="0" y="28"/>
                  </a:lnTo>
                  <a:lnTo>
                    <a:pt x="19" y="16"/>
                  </a:lnTo>
                  <a:lnTo>
                    <a:pt x="40" y="2"/>
                  </a:lnTo>
                  <a:lnTo>
                    <a:pt x="59" y="0"/>
                  </a:lnTo>
                  <a:lnTo>
                    <a:pt x="78" y="4"/>
                  </a:lnTo>
                  <a:lnTo>
                    <a:pt x="99" y="7"/>
                  </a:lnTo>
                  <a:lnTo>
                    <a:pt x="102" y="28"/>
                  </a:lnTo>
                  <a:lnTo>
                    <a:pt x="121" y="4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45" name="Freeform 4159"/>
            <p:cNvSpPr>
              <a:spLocks/>
            </p:cNvSpPr>
            <p:nvPr/>
          </p:nvSpPr>
          <p:spPr bwMode="auto">
            <a:xfrm>
              <a:off x="2637" y="1400"/>
              <a:ext cx="34" cy="44"/>
            </a:xfrm>
            <a:custGeom>
              <a:avLst/>
              <a:gdLst>
                <a:gd name="T0" fmla="*/ 199 w 31"/>
                <a:gd name="T1" fmla="*/ 15765 h 35"/>
                <a:gd name="T2" fmla="*/ 199 w 31"/>
                <a:gd name="T3" fmla="*/ 16744 h 35"/>
                <a:gd name="T4" fmla="*/ 5 w 31"/>
                <a:gd name="T5" fmla="*/ 16744 h 35"/>
                <a:gd name="T6" fmla="*/ 5 w 31"/>
                <a:gd name="T7" fmla="*/ 15765 h 35"/>
                <a:gd name="T8" fmla="*/ 0 w 31"/>
                <a:gd name="T9" fmla="*/ 11458 h 35"/>
                <a:gd name="T10" fmla="*/ 0 w 31"/>
                <a:gd name="T11" fmla="*/ 3516 h 35"/>
                <a:gd name="T12" fmla="*/ 87 w 31"/>
                <a:gd name="T13" fmla="*/ 2416 h 35"/>
                <a:gd name="T14" fmla="*/ 104 w 31"/>
                <a:gd name="T15" fmla="*/ 3516 h 35"/>
                <a:gd name="T16" fmla="*/ 137 w 31"/>
                <a:gd name="T17" fmla="*/ 2416 h 35"/>
                <a:gd name="T18" fmla="*/ 231 w 31"/>
                <a:gd name="T19" fmla="*/ 0 h 35"/>
                <a:gd name="T20" fmla="*/ 287 w 31"/>
                <a:gd name="T21" fmla="*/ 3516 h 35"/>
                <a:gd name="T22" fmla="*/ 374 w 31"/>
                <a:gd name="T23" fmla="*/ 3516 h 35"/>
                <a:gd name="T24" fmla="*/ 341 w 31"/>
                <a:gd name="T25" fmla="*/ 6986 h 35"/>
                <a:gd name="T26" fmla="*/ 231 w 31"/>
                <a:gd name="T27" fmla="*/ 9975 h 35"/>
                <a:gd name="T28" fmla="*/ 231 w 31"/>
                <a:gd name="T29" fmla="*/ 11458 h 35"/>
                <a:gd name="T30" fmla="*/ 199 w 31"/>
                <a:gd name="T31" fmla="*/ 15765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
                <a:gd name="T49" fmla="*/ 0 h 35"/>
                <a:gd name="T50" fmla="*/ 31 w 31"/>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 h="35">
                  <a:moveTo>
                    <a:pt x="16" y="33"/>
                  </a:moveTo>
                  <a:lnTo>
                    <a:pt x="16" y="35"/>
                  </a:lnTo>
                  <a:lnTo>
                    <a:pt x="5" y="35"/>
                  </a:lnTo>
                  <a:lnTo>
                    <a:pt x="5" y="33"/>
                  </a:lnTo>
                  <a:lnTo>
                    <a:pt x="0" y="24"/>
                  </a:lnTo>
                  <a:lnTo>
                    <a:pt x="0" y="7"/>
                  </a:lnTo>
                  <a:lnTo>
                    <a:pt x="7" y="5"/>
                  </a:lnTo>
                  <a:lnTo>
                    <a:pt x="9" y="7"/>
                  </a:lnTo>
                  <a:lnTo>
                    <a:pt x="12" y="5"/>
                  </a:lnTo>
                  <a:lnTo>
                    <a:pt x="19" y="0"/>
                  </a:lnTo>
                  <a:lnTo>
                    <a:pt x="24" y="7"/>
                  </a:lnTo>
                  <a:lnTo>
                    <a:pt x="31" y="7"/>
                  </a:lnTo>
                  <a:lnTo>
                    <a:pt x="28" y="14"/>
                  </a:lnTo>
                  <a:lnTo>
                    <a:pt x="19" y="21"/>
                  </a:lnTo>
                  <a:lnTo>
                    <a:pt x="19" y="24"/>
                  </a:lnTo>
                  <a:lnTo>
                    <a:pt x="16" y="33"/>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46" name="Freeform 4160"/>
            <p:cNvSpPr>
              <a:spLocks/>
            </p:cNvSpPr>
            <p:nvPr/>
          </p:nvSpPr>
          <p:spPr bwMode="auto">
            <a:xfrm>
              <a:off x="2676" y="1422"/>
              <a:ext cx="25" cy="20"/>
            </a:xfrm>
            <a:custGeom>
              <a:avLst/>
              <a:gdLst>
                <a:gd name="T0" fmla="*/ 689 w 22"/>
                <a:gd name="T1" fmla="*/ 1736 h 16"/>
                <a:gd name="T2" fmla="*/ 606 w 22"/>
                <a:gd name="T3" fmla="*/ 1111 h 16"/>
                <a:gd name="T4" fmla="*/ 469 w 22"/>
                <a:gd name="T5" fmla="*/ 0 h 16"/>
                <a:gd name="T6" fmla="*/ 469 w 22"/>
                <a:gd name="T7" fmla="*/ 1736 h 16"/>
                <a:gd name="T8" fmla="*/ 319 w 22"/>
                <a:gd name="T9" fmla="*/ 1736 h 16"/>
                <a:gd name="T10" fmla="*/ 168 w 22"/>
                <a:gd name="T11" fmla="*/ 0 h 16"/>
                <a:gd name="T12" fmla="*/ 3 w 22"/>
                <a:gd name="T13" fmla="*/ 1736 h 16"/>
                <a:gd name="T14" fmla="*/ 0 w 22"/>
                <a:gd name="T15" fmla="*/ 3154 h 16"/>
                <a:gd name="T16" fmla="*/ 390 w 22"/>
                <a:gd name="T17" fmla="*/ 6624 h 16"/>
                <a:gd name="T18" fmla="*/ 533 w 22"/>
                <a:gd name="T19" fmla="*/ 4929 h 16"/>
                <a:gd name="T20" fmla="*/ 533 w 22"/>
                <a:gd name="T21" fmla="*/ 3943 h 16"/>
                <a:gd name="T22" fmla="*/ 689 w 22"/>
                <a:gd name="T23" fmla="*/ 1736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16"/>
                <a:gd name="T38" fmla="*/ 22 w 22"/>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16">
                  <a:moveTo>
                    <a:pt x="22" y="4"/>
                  </a:moveTo>
                  <a:lnTo>
                    <a:pt x="19" y="2"/>
                  </a:lnTo>
                  <a:lnTo>
                    <a:pt x="15" y="0"/>
                  </a:lnTo>
                  <a:lnTo>
                    <a:pt x="15" y="4"/>
                  </a:lnTo>
                  <a:lnTo>
                    <a:pt x="10" y="4"/>
                  </a:lnTo>
                  <a:lnTo>
                    <a:pt x="5" y="0"/>
                  </a:lnTo>
                  <a:lnTo>
                    <a:pt x="3" y="4"/>
                  </a:lnTo>
                  <a:lnTo>
                    <a:pt x="0" y="7"/>
                  </a:lnTo>
                  <a:lnTo>
                    <a:pt x="12" y="16"/>
                  </a:lnTo>
                  <a:lnTo>
                    <a:pt x="17" y="11"/>
                  </a:lnTo>
                  <a:lnTo>
                    <a:pt x="17" y="9"/>
                  </a:lnTo>
                  <a:lnTo>
                    <a:pt x="22" y="4"/>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47" name="Freeform 4161"/>
            <p:cNvSpPr>
              <a:spLocks/>
            </p:cNvSpPr>
            <p:nvPr/>
          </p:nvSpPr>
          <p:spPr bwMode="auto">
            <a:xfrm>
              <a:off x="2639" y="1386"/>
              <a:ext cx="29" cy="21"/>
            </a:xfrm>
            <a:custGeom>
              <a:avLst/>
              <a:gdLst>
                <a:gd name="T0" fmla="*/ 438 w 26"/>
                <a:gd name="T1" fmla="*/ 3595 h 17"/>
                <a:gd name="T2" fmla="*/ 3 w 26"/>
                <a:gd name="T3" fmla="*/ 3595 h 17"/>
                <a:gd name="T4" fmla="*/ 0 w 26"/>
                <a:gd name="T5" fmla="*/ 5156 h 17"/>
                <a:gd name="T6" fmla="*/ 0 w 26"/>
                <a:gd name="T7" fmla="*/ 2910 h 17"/>
                <a:gd name="T8" fmla="*/ 283 w 26"/>
                <a:gd name="T9" fmla="*/ 2910 h 17"/>
                <a:gd name="T10" fmla="*/ 492 w 26"/>
                <a:gd name="T11" fmla="*/ 0 h 17"/>
                <a:gd name="T12" fmla="*/ 438 w 26"/>
                <a:gd name="T13" fmla="*/ 3595 h 17"/>
                <a:gd name="T14" fmla="*/ 0 60000 65536"/>
                <a:gd name="T15" fmla="*/ 0 60000 65536"/>
                <a:gd name="T16" fmla="*/ 0 60000 65536"/>
                <a:gd name="T17" fmla="*/ 0 60000 65536"/>
                <a:gd name="T18" fmla="*/ 0 60000 65536"/>
                <a:gd name="T19" fmla="*/ 0 60000 65536"/>
                <a:gd name="T20" fmla="*/ 0 60000 65536"/>
                <a:gd name="T21" fmla="*/ 0 w 26"/>
                <a:gd name="T22" fmla="*/ 0 h 17"/>
                <a:gd name="T23" fmla="*/ 26 w 26"/>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7">
                  <a:moveTo>
                    <a:pt x="22" y="12"/>
                  </a:moveTo>
                  <a:lnTo>
                    <a:pt x="3" y="12"/>
                  </a:lnTo>
                  <a:lnTo>
                    <a:pt x="0" y="17"/>
                  </a:lnTo>
                  <a:lnTo>
                    <a:pt x="0" y="10"/>
                  </a:lnTo>
                  <a:lnTo>
                    <a:pt x="14" y="10"/>
                  </a:lnTo>
                  <a:lnTo>
                    <a:pt x="26" y="0"/>
                  </a:lnTo>
                  <a:lnTo>
                    <a:pt x="22" y="12"/>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48" name="Freeform 4162"/>
            <p:cNvSpPr>
              <a:spLocks/>
            </p:cNvSpPr>
            <p:nvPr/>
          </p:nvSpPr>
          <p:spPr bwMode="auto">
            <a:xfrm>
              <a:off x="2658" y="1431"/>
              <a:ext cx="17" cy="11"/>
            </a:xfrm>
            <a:custGeom>
              <a:avLst/>
              <a:gdLst>
                <a:gd name="T0" fmla="*/ 2777 w 14"/>
                <a:gd name="T1" fmla="*/ 881 h 9"/>
                <a:gd name="T2" fmla="*/ 1651 w 14"/>
                <a:gd name="T3" fmla="*/ 0 h 9"/>
                <a:gd name="T4" fmla="*/ 0 w 14"/>
                <a:gd name="T5" fmla="*/ 2 h 9"/>
                <a:gd name="T6" fmla="*/ 2404 w 14"/>
                <a:gd name="T7" fmla="*/ 1965 h 9"/>
                <a:gd name="T8" fmla="*/ 2777 w 14"/>
                <a:gd name="T9" fmla="*/ 881 h 9"/>
                <a:gd name="T10" fmla="*/ 0 60000 65536"/>
                <a:gd name="T11" fmla="*/ 0 60000 65536"/>
                <a:gd name="T12" fmla="*/ 0 60000 65536"/>
                <a:gd name="T13" fmla="*/ 0 60000 65536"/>
                <a:gd name="T14" fmla="*/ 0 60000 65536"/>
                <a:gd name="T15" fmla="*/ 0 w 14"/>
                <a:gd name="T16" fmla="*/ 0 h 9"/>
                <a:gd name="T17" fmla="*/ 14 w 14"/>
                <a:gd name="T18" fmla="*/ 9 h 9"/>
              </a:gdLst>
              <a:ahLst/>
              <a:cxnLst>
                <a:cxn ang="T10">
                  <a:pos x="T0" y="T1"/>
                </a:cxn>
                <a:cxn ang="T11">
                  <a:pos x="T2" y="T3"/>
                </a:cxn>
                <a:cxn ang="T12">
                  <a:pos x="T4" y="T5"/>
                </a:cxn>
                <a:cxn ang="T13">
                  <a:pos x="T6" y="T7"/>
                </a:cxn>
                <a:cxn ang="T14">
                  <a:pos x="T8" y="T9"/>
                </a:cxn>
              </a:cxnLst>
              <a:rect l="T15" t="T16" r="T17" b="T18"/>
              <a:pathLst>
                <a:path w="14" h="9">
                  <a:moveTo>
                    <a:pt x="14" y="4"/>
                  </a:moveTo>
                  <a:lnTo>
                    <a:pt x="9" y="0"/>
                  </a:lnTo>
                  <a:lnTo>
                    <a:pt x="0" y="2"/>
                  </a:lnTo>
                  <a:lnTo>
                    <a:pt x="12" y="9"/>
                  </a:lnTo>
                  <a:lnTo>
                    <a:pt x="14" y="4"/>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49" name="Freeform 4163"/>
            <p:cNvSpPr>
              <a:spLocks/>
            </p:cNvSpPr>
            <p:nvPr/>
          </p:nvSpPr>
          <p:spPr bwMode="auto">
            <a:xfrm>
              <a:off x="2689" y="1444"/>
              <a:ext cx="6" cy="3"/>
            </a:xfrm>
            <a:custGeom>
              <a:avLst/>
              <a:gdLst>
                <a:gd name="T0" fmla="*/ 642 w 5"/>
                <a:gd name="T1" fmla="*/ 0 h 3"/>
                <a:gd name="T2" fmla="*/ 446 w 5"/>
                <a:gd name="T3" fmla="*/ 0 h 3"/>
                <a:gd name="T4" fmla="*/ 0 w 5"/>
                <a:gd name="T5" fmla="*/ 3 h 3"/>
                <a:gd name="T6" fmla="*/ 642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5" y="0"/>
                  </a:moveTo>
                  <a:lnTo>
                    <a:pt x="3" y="0"/>
                  </a:lnTo>
                  <a:lnTo>
                    <a:pt x="0" y="3"/>
                  </a:lnTo>
                  <a:lnTo>
                    <a:pt x="5"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50" name="Freeform 4164"/>
            <p:cNvSpPr>
              <a:spLocks/>
            </p:cNvSpPr>
            <p:nvPr/>
          </p:nvSpPr>
          <p:spPr bwMode="auto">
            <a:xfrm>
              <a:off x="2847" y="1347"/>
              <a:ext cx="68" cy="37"/>
            </a:xfrm>
            <a:custGeom>
              <a:avLst/>
              <a:gdLst>
                <a:gd name="T0" fmla="*/ 2710 w 59"/>
                <a:gd name="T1" fmla="*/ 13747 h 29"/>
                <a:gd name="T2" fmla="*/ 2546 w 59"/>
                <a:gd name="T3" fmla="*/ 2271 h 29"/>
                <a:gd name="T4" fmla="*/ 1156 w 59"/>
                <a:gd name="T5" fmla="*/ 0 h 29"/>
                <a:gd name="T6" fmla="*/ 0 w 59"/>
                <a:gd name="T7" fmla="*/ 6017 h 29"/>
                <a:gd name="T8" fmla="*/ 3 w 59"/>
                <a:gd name="T9" fmla="*/ 8445 h 29"/>
                <a:gd name="T10" fmla="*/ 568 w 59"/>
                <a:gd name="T11" fmla="*/ 15944 h 29"/>
                <a:gd name="T12" fmla="*/ 795 w 59"/>
                <a:gd name="T13" fmla="*/ 15944 h 29"/>
                <a:gd name="T14" fmla="*/ 1617 w 59"/>
                <a:gd name="T15" fmla="*/ 17539 h 29"/>
                <a:gd name="T16" fmla="*/ 2421 w 59"/>
                <a:gd name="T17" fmla="*/ 20749 h 29"/>
                <a:gd name="T18" fmla="*/ 2710 w 59"/>
                <a:gd name="T19" fmla="*/ 13747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29"/>
                <a:gd name="T32" fmla="*/ 59 w 59"/>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29">
                  <a:moveTo>
                    <a:pt x="59" y="19"/>
                  </a:moveTo>
                  <a:lnTo>
                    <a:pt x="55" y="3"/>
                  </a:lnTo>
                  <a:lnTo>
                    <a:pt x="24" y="0"/>
                  </a:lnTo>
                  <a:lnTo>
                    <a:pt x="0" y="8"/>
                  </a:lnTo>
                  <a:lnTo>
                    <a:pt x="3" y="12"/>
                  </a:lnTo>
                  <a:lnTo>
                    <a:pt x="12" y="22"/>
                  </a:lnTo>
                  <a:lnTo>
                    <a:pt x="17" y="22"/>
                  </a:lnTo>
                  <a:lnTo>
                    <a:pt x="36" y="24"/>
                  </a:lnTo>
                  <a:lnTo>
                    <a:pt x="52" y="29"/>
                  </a:lnTo>
                  <a:lnTo>
                    <a:pt x="59" y="19"/>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51" name="Freeform 4165"/>
            <p:cNvSpPr>
              <a:spLocks/>
            </p:cNvSpPr>
            <p:nvPr/>
          </p:nvSpPr>
          <p:spPr bwMode="auto">
            <a:xfrm>
              <a:off x="2822" y="1375"/>
              <a:ext cx="105" cy="49"/>
            </a:xfrm>
            <a:custGeom>
              <a:avLst/>
              <a:gdLst>
                <a:gd name="T0" fmla="*/ 721 w 95"/>
                <a:gd name="T1" fmla="*/ 6261 h 40"/>
                <a:gd name="T2" fmla="*/ 398 w 95"/>
                <a:gd name="T3" fmla="*/ 7163 h 40"/>
                <a:gd name="T4" fmla="*/ 84 w 95"/>
                <a:gd name="T5" fmla="*/ 7909 h 40"/>
                <a:gd name="T6" fmla="*/ 0 w 95"/>
                <a:gd name="T7" fmla="*/ 7909 h 40"/>
                <a:gd name="T8" fmla="*/ 84 w 95"/>
                <a:gd name="T9" fmla="*/ 2867 h 40"/>
                <a:gd name="T10" fmla="*/ 254 w 95"/>
                <a:gd name="T11" fmla="*/ 2867 h 40"/>
                <a:gd name="T12" fmla="*/ 513 w 95"/>
                <a:gd name="T13" fmla="*/ 5111 h 40"/>
                <a:gd name="T14" fmla="*/ 612 w 95"/>
                <a:gd name="T15" fmla="*/ 3406 h 40"/>
                <a:gd name="T16" fmla="*/ 612 w 95"/>
                <a:gd name="T17" fmla="*/ 0 h 40"/>
                <a:gd name="T18" fmla="*/ 886 w 95"/>
                <a:gd name="T19" fmla="*/ 2 h 40"/>
                <a:gd name="T20" fmla="*/ 1144 w 95"/>
                <a:gd name="T21" fmla="*/ 1825 h 40"/>
                <a:gd name="T22" fmla="*/ 1267 w 95"/>
                <a:gd name="T23" fmla="*/ 4417 h 40"/>
                <a:gd name="T24" fmla="*/ 1400 w 95"/>
                <a:gd name="T25" fmla="*/ 9256 h 40"/>
                <a:gd name="T26" fmla="*/ 1144 w 95"/>
                <a:gd name="T27" fmla="*/ 9689 h 40"/>
                <a:gd name="T28" fmla="*/ 721 w 95"/>
                <a:gd name="T29" fmla="*/ 6261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5"/>
                <a:gd name="T46" fmla="*/ 0 h 40"/>
                <a:gd name="T47" fmla="*/ 95 w 95"/>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5" h="40">
                  <a:moveTo>
                    <a:pt x="48" y="26"/>
                  </a:moveTo>
                  <a:lnTo>
                    <a:pt x="27" y="30"/>
                  </a:lnTo>
                  <a:lnTo>
                    <a:pt x="5" y="33"/>
                  </a:lnTo>
                  <a:lnTo>
                    <a:pt x="0" y="33"/>
                  </a:lnTo>
                  <a:lnTo>
                    <a:pt x="5" y="12"/>
                  </a:lnTo>
                  <a:lnTo>
                    <a:pt x="17" y="12"/>
                  </a:lnTo>
                  <a:lnTo>
                    <a:pt x="34" y="21"/>
                  </a:lnTo>
                  <a:lnTo>
                    <a:pt x="41" y="14"/>
                  </a:lnTo>
                  <a:lnTo>
                    <a:pt x="41" y="0"/>
                  </a:lnTo>
                  <a:lnTo>
                    <a:pt x="60" y="2"/>
                  </a:lnTo>
                  <a:lnTo>
                    <a:pt x="76" y="7"/>
                  </a:lnTo>
                  <a:lnTo>
                    <a:pt x="86" y="19"/>
                  </a:lnTo>
                  <a:lnTo>
                    <a:pt x="95" y="38"/>
                  </a:lnTo>
                  <a:lnTo>
                    <a:pt x="76" y="40"/>
                  </a:lnTo>
                  <a:lnTo>
                    <a:pt x="48" y="26"/>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52" name="Freeform 4166"/>
            <p:cNvSpPr>
              <a:spLocks/>
            </p:cNvSpPr>
            <p:nvPr/>
          </p:nvSpPr>
          <p:spPr bwMode="auto">
            <a:xfrm>
              <a:off x="2822" y="1407"/>
              <a:ext cx="84" cy="49"/>
            </a:xfrm>
            <a:custGeom>
              <a:avLst/>
              <a:gdLst>
                <a:gd name="T0" fmla="*/ 3 w 76"/>
                <a:gd name="T1" fmla="*/ 7163 h 40"/>
                <a:gd name="T2" fmla="*/ 0 w 76"/>
                <a:gd name="T3" fmla="*/ 1825 h 40"/>
                <a:gd name="T4" fmla="*/ 84 w 76"/>
                <a:gd name="T5" fmla="*/ 1825 h 40"/>
                <a:gd name="T6" fmla="*/ 398 w 76"/>
                <a:gd name="T7" fmla="*/ 993 h 40"/>
                <a:gd name="T8" fmla="*/ 721 w 76"/>
                <a:gd name="T9" fmla="*/ 0 h 40"/>
                <a:gd name="T10" fmla="*/ 1144 w 76"/>
                <a:gd name="T11" fmla="*/ 3406 h 40"/>
                <a:gd name="T12" fmla="*/ 826 w 76"/>
                <a:gd name="T13" fmla="*/ 6628 h 40"/>
                <a:gd name="T14" fmla="*/ 537 w 76"/>
                <a:gd name="T15" fmla="*/ 9689 h 40"/>
                <a:gd name="T16" fmla="*/ 360 w 76"/>
                <a:gd name="T17" fmla="*/ 9689 h 40"/>
                <a:gd name="T18" fmla="*/ 360 w 76"/>
                <a:gd name="T19" fmla="*/ 7909 h 40"/>
                <a:gd name="T20" fmla="*/ 170 w 76"/>
                <a:gd name="T21" fmla="*/ 7163 h 40"/>
                <a:gd name="T22" fmla="*/ 3 w 76"/>
                <a:gd name="T23" fmla="*/ 7163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
                <a:gd name="T37" fmla="*/ 0 h 40"/>
                <a:gd name="T38" fmla="*/ 76 w 76"/>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 h="40">
                  <a:moveTo>
                    <a:pt x="3" y="30"/>
                  </a:moveTo>
                  <a:lnTo>
                    <a:pt x="0" y="7"/>
                  </a:lnTo>
                  <a:lnTo>
                    <a:pt x="5" y="7"/>
                  </a:lnTo>
                  <a:lnTo>
                    <a:pt x="27" y="4"/>
                  </a:lnTo>
                  <a:lnTo>
                    <a:pt x="48" y="0"/>
                  </a:lnTo>
                  <a:lnTo>
                    <a:pt x="76" y="14"/>
                  </a:lnTo>
                  <a:lnTo>
                    <a:pt x="55" y="28"/>
                  </a:lnTo>
                  <a:lnTo>
                    <a:pt x="36" y="40"/>
                  </a:lnTo>
                  <a:lnTo>
                    <a:pt x="24" y="40"/>
                  </a:lnTo>
                  <a:lnTo>
                    <a:pt x="24" y="33"/>
                  </a:lnTo>
                  <a:lnTo>
                    <a:pt x="12" y="30"/>
                  </a:lnTo>
                  <a:lnTo>
                    <a:pt x="3" y="30"/>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53" name="Freeform 4167"/>
            <p:cNvSpPr>
              <a:spLocks/>
            </p:cNvSpPr>
            <p:nvPr/>
          </p:nvSpPr>
          <p:spPr bwMode="auto">
            <a:xfrm>
              <a:off x="2566" y="1474"/>
              <a:ext cx="57" cy="58"/>
            </a:xfrm>
            <a:custGeom>
              <a:avLst/>
              <a:gdLst>
                <a:gd name="T0" fmla="*/ 482 w 52"/>
                <a:gd name="T1" fmla="*/ 8211 h 47"/>
                <a:gd name="T2" fmla="*/ 594 w 52"/>
                <a:gd name="T3" fmla="*/ 6037 h 47"/>
                <a:gd name="T4" fmla="*/ 571 w 52"/>
                <a:gd name="T5" fmla="*/ 3964 h 47"/>
                <a:gd name="T6" fmla="*/ 626 w 52"/>
                <a:gd name="T7" fmla="*/ 1385 h 47"/>
                <a:gd name="T8" fmla="*/ 433 w 52"/>
                <a:gd name="T9" fmla="*/ 0 h 47"/>
                <a:gd name="T10" fmla="*/ 207 w 52"/>
                <a:gd name="T11" fmla="*/ 3540 h 47"/>
                <a:gd name="T12" fmla="*/ 5 w 52"/>
                <a:gd name="T13" fmla="*/ 8211 h 47"/>
                <a:gd name="T14" fmla="*/ 0 w 52"/>
                <a:gd name="T15" fmla="*/ 10393 h 47"/>
                <a:gd name="T16" fmla="*/ 137 w 52"/>
                <a:gd name="T17" fmla="*/ 10393 h 47"/>
                <a:gd name="T18" fmla="*/ 374 w 52"/>
                <a:gd name="T19" fmla="*/ 10393 h 47"/>
                <a:gd name="T20" fmla="*/ 395 w 52"/>
                <a:gd name="T21" fmla="*/ 12505 h 47"/>
                <a:gd name="T22" fmla="*/ 433 w 52"/>
                <a:gd name="T23" fmla="*/ 13871 h 47"/>
                <a:gd name="T24" fmla="*/ 482 w 52"/>
                <a:gd name="T25" fmla="*/ 8211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
                <a:gd name="T40" fmla="*/ 0 h 47"/>
                <a:gd name="T41" fmla="*/ 52 w 52"/>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 h="47">
                  <a:moveTo>
                    <a:pt x="40" y="28"/>
                  </a:moveTo>
                  <a:lnTo>
                    <a:pt x="50" y="21"/>
                  </a:lnTo>
                  <a:lnTo>
                    <a:pt x="47" y="14"/>
                  </a:lnTo>
                  <a:lnTo>
                    <a:pt x="52" y="5"/>
                  </a:lnTo>
                  <a:lnTo>
                    <a:pt x="36" y="0"/>
                  </a:lnTo>
                  <a:lnTo>
                    <a:pt x="17" y="12"/>
                  </a:lnTo>
                  <a:lnTo>
                    <a:pt x="5" y="28"/>
                  </a:lnTo>
                  <a:lnTo>
                    <a:pt x="0" y="36"/>
                  </a:lnTo>
                  <a:lnTo>
                    <a:pt x="12" y="36"/>
                  </a:lnTo>
                  <a:lnTo>
                    <a:pt x="31" y="36"/>
                  </a:lnTo>
                  <a:lnTo>
                    <a:pt x="33" y="43"/>
                  </a:lnTo>
                  <a:lnTo>
                    <a:pt x="36" y="47"/>
                  </a:lnTo>
                  <a:lnTo>
                    <a:pt x="40" y="28"/>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54" name="Freeform 4168"/>
            <p:cNvSpPr>
              <a:spLocks/>
            </p:cNvSpPr>
            <p:nvPr/>
          </p:nvSpPr>
          <p:spPr bwMode="auto">
            <a:xfrm>
              <a:off x="2727" y="1447"/>
              <a:ext cx="154" cy="121"/>
            </a:xfrm>
            <a:custGeom>
              <a:avLst/>
              <a:gdLst>
                <a:gd name="T0" fmla="*/ 1100 w 138"/>
                <a:gd name="T1" fmla="*/ 1705 h 97"/>
                <a:gd name="T2" fmla="*/ 1059 w 138"/>
                <a:gd name="T3" fmla="*/ 0 h 97"/>
                <a:gd name="T4" fmla="*/ 686 w 138"/>
                <a:gd name="T5" fmla="*/ 2 h 97"/>
                <a:gd name="T6" fmla="*/ 356 w 138"/>
                <a:gd name="T7" fmla="*/ 2653 h 97"/>
                <a:gd name="T8" fmla="*/ 0 w 138"/>
                <a:gd name="T9" fmla="*/ 4748 h 97"/>
                <a:gd name="T10" fmla="*/ 107 w 138"/>
                <a:gd name="T11" fmla="*/ 6354 h 97"/>
                <a:gd name="T12" fmla="*/ 3 w 138"/>
                <a:gd name="T13" fmla="*/ 7388 h 97"/>
                <a:gd name="T14" fmla="*/ 3 w 138"/>
                <a:gd name="T15" fmla="*/ 13014 h 97"/>
                <a:gd name="T16" fmla="*/ 184 w 138"/>
                <a:gd name="T17" fmla="*/ 20274 h 97"/>
                <a:gd name="T18" fmla="*/ 229 w 138"/>
                <a:gd name="T19" fmla="*/ 25538 h 97"/>
                <a:gd name="T20" fmla="*/ 286 w 138"/>
                <a:gd name="T21" fmla="*/ 25538 h 97"/>
                <a:gd name="T22" fmla="*/ 636 w 138"/>
                <a:gd name="T23" fmla="*/ 27835 h 97"/>
                <a:gd name="T24" fmla="*/ 720 w 138"/>
                <a:gd name="T25" fmla="*/ 30395 h 97"/>
                <a:gd name="T26" fmla="*/ 848 w 138"/>
                <a:gd name="T27" fmla="*/ 29357 h 97"/>
                <a:gd name="T28" fmla="*/ 1059 w 138"/>
                <a:gd name="T29" fmla="*/ 29357 h 97"/>
                <a:gd name="T30" fmla="*/ 1326 w 138"/>
                <a:gd name="T31" fmla="*/ 35233 h 97"/>
                <a:gd name="T32" fmla="*/ 1643 w 138"/>
                <a:gd name="T33" fmla="*/ 35233 h 97"/>
                <a:gd name="T34" fmla="*/ 1706 w 138"/>
                <a:gd name="T35" fmla="*/ 35938 h 97"/>
                <a:gd name="T36" fmla="*/ 1965 w 138"/>
                <a:gd name="T37" fmla="*/ 35938 h 97"/>
                <a:gd name="T38" fmla="*/ 2356 w 138"/>
                <a:gd name="T39" fmla="*/ 37915 h 97"/>
                <a:gd name="T40" fmla="*/ 2383 w 138"/>
                <a:gd name="T41" fmla="*/ 35938 h 97"/>
                <a:gd name="T42" fmla="*/ 2682 w 138"/>
                <a:gd name="T43" fmla="*/ 28611 h 97"/>
                <a:gd name="T44" fmla="*/ 2682 w 138"/>
                <a:gd name="T45" fmla="*/ 25538 h 97"/>
                <a:gd name="T46" fmla="*/ 2504 w 138"/>
                <a:gd name="T47" fmla="*/ 18515 h 97"/>
                <a:gd name="T48" fmla="*/ 2383 w 138"/>
                <a:gd name="T49" fmla="*/ 16253 h 97"/>
                <a:gd name="T50" fmla="*/ 2563 w 138"/>
                <a:gd name="T51" fmla="*/ 12333 h 97"/>
                <a:gd name="T52" fmla="*/ 2356 w 138"/>
                <a:gd name="T53" fmla="*/ 2653 h 97"/>
                <a:gd name="T54" fmla="*/ 1833 w 138"/>
                <a:gd name="T55" fmla="*/ 2653 h 97"/>
                <a:gd name="T56" fmla="*/ 1370 w 138"/>
                <a:gd name="T57" fmla="*/ 1705 h 97"/>
                <a:gd name="T58" fmla="*/ 1100 w 138"/>
                <a:gd name="T59" fmla="*/ 1705 h 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8"/>
                <a:gd name="T91" fmla="*/ 0 h 97"/>
                <a:gd name="T92" fmla="*/ 138 w 138"/>
                <a:gd name="T93" fmla="*/ 97 h 9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8" h="97">
                  <a:moveTo>
                    <a:pt x="57" y="5"/>
                  </a:moveTo>
                  <a:lnTo>
                    <a:pt x="55" y="0"/>
                  </a:lnTo>
                  <a:lnTo>
                    <a:pt x="36" y="2"/>
                  </a:lnTo>
                  <a:lnTo>
                    <a:pt x="19" y="7"/>
                  </a:lnTo>
                  <a:lnTo>
                    <a:pt x="0" y="12"/>
                  </a:lnTo>
                  <a:lnTo>
                    <a:pt x="5" y="16"/>
                  </a:lnTo>
                  <a:lnTo>
                    <a:pt x="3" y="19"/>
                  </a:lnTo>
                  <a:lnTo>
                    <a:pt x="3" y="33"/>
                  </a:lnTo>
                  <a:lnTo>
                    <a:pt x="10" y="52"/>
                  </a:lnTo>
                  <a:lnTo>
                    <a:pt x="12" y="66"/>
                  </a:lnTo>
                  <a:lnTo>
                    <a:pt x="15" y="66"/>
                  </a:lnTo>
                  <a:lnTo>
                    <a:pt x="33" y="71"/>
                  </a:lnTo>
                  <a:lnTo>
                    <a:pt x="38" y="78"/>
                  </a:lnTo>
                  <a:lnTo>
                    <a:pt x="43" y="75"/>
                  </a:lnTo>
                  <a:lnTo>
                    <a:pt x="55" y="75"/>
                  </a:lnTo>
                  <a:lnTo>
                    <a:pt x="69" y="90"/>
                  </a:lnTo>
                  <a:lnTo>
                    <a:pt x="85" y="90"/>
                  </a:lnTo>
                  <a:lnTo>
                    <a:pt x="88" y="92"/>
                  </a:lnTo>
                  <a:lnTo>
                    <a:pt x="102" y="92"/>
                  </a:lnTo>
                  <a:lnTo>
                    <a:pt x="121" y="97"/>
                  </a:lnTo>
                  <a:lnTo>
                    <a:pt x="123" y="92"/>
                  </a:lnTo>
                  <a:lnTo>
                    <a:pt x="138" y="73"/>
                  </a:lnTo>
                  <a:lnTo>
                    <a:pt x="138" y="66"/>
                  </a:lnTo>
                  <a:lnTo>
                    <a:pt x="130" y="47"/>
                  </a:lnTo>
                  <a:lnTo>
                    <a:pt x="123" y="42"/>
                  </a:lnTo>
                  <a:lnTo>
                    <a:pt x="133" y="31"/>
                  </a:lnTo>
                  <a:lnTo>
                    <a:pt x="121" y="7"/>
                  </a:lnTo>
                  <a:lnTo>
                    <a:pt x="95" y="7"/>
                  </a:lnTo>
                  <a:lnTo>
                    <a:pt x="71" y="5"/>
                  </a:lnTo>
                  <a:lnTo>
                    <a:pt x="57" y="5"/>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55" name="Freeform 4169"/>
            <p:cNvSpPr>
              <a:spLocks/>
            </p:cNvSpPr>
            <p:nvPr/>
          </p:nvSpPr>
          <p:spPr bwMode="auto">
            <a:xfrm>
              <a:off x="2833" y="1585"/>
              <a:ext cx="152" cy="99"/>
            </a:xfrm>
            <a:custGeom>
              <a:avLst/>
              <a:gdLst>
                <a:gd name="T0" fmla="*/ 2074 w 137"/>
                <a:gd name="T1" fmla="*/ 20244 h 80"/>
                <a:gd name="T2" fmla="*/ 2033 w 137"/>
                <a:gd name="T3" fmla="*/ 24786 h 80"/>
                <a:gd name="T4" fmla="*/ 1614 w 137"/>
                <a:gd name="T5" fmla="*/ 22850 h 80"/>
                <a:gd name="T6" fmla="*/ 1209 w 137"/>
                <a:gd name="T7" fmla="*/ 25319 h 80"/>
                <a:gd name="T8" fmla="*/ 960 w 137"/>
                <a:gd name="T9" fmla="*/ 23948 h 80"/>
                <a:gd name="T10" fmla="*/ 707 w 137"/>
                <a:gd name="T11" fmla="*/ 23948 h 80"/>
                <a:gd name="T12" fmla="*/ 635 w 137"/>
                <a:gd name="T13" fmla="*/ 22457 h 80"/>
                <a:gd name="T14" fmla="*/ 635 w 137"/>
                <a:gd name="T15" fmla="*/ 20244 h 80"/>
                <a:gd name="T16" fmla="*/ 538 w 137"/>
                <a:gd name="T17" fmla="*/ 19126 h 80"/>
                <a:gd name="T18" fmla="*/ 465 w 137"/>
                <a:gd name="T19" fmla="*/ 19126 h 80"/>
                <a:gd name="T20" fmla="*/ 353 w 137"/>
                <a:gd name="T21" fmla="*/ 18465 h 80"/>
                <a:gd name="T22" fmla="*/ 0 w 137"/>
                <a:gd name="T23" fmla="*/ 11915 h 80"/>
                <a:gd name="T24" fmla="*/ 139 w 137"/>
                <a:gd name="T25" fmla="*/ 10569 h 80"/>
                <a:gd name="T26" fmla="*/ 353 w 137"/>
                <a:gd name="T27" fmla="*/ 6253 h 80"/>
                <a:gd name="T28" fmla="*/ 538 w 137"/>
                <a:gd name="T29" fmla="*/ 1523 h 80"/>
                <a:gd name="T30" fmla="*/ 538 w 137"/>
                <a:gd name="T31" fmla="*/ 1523 h 80"/>
                <a:gd name="T32" fmla="*/ 1002 w 137"/>
                <a:gd name="T33" fmla="*/ 2333 h 80"/>
                <a:gd name="T34" fmla="*/ 1398 w 137"/>
                <a:gd name="T35" fmla="*/ 0 h 80"/>
                <a:gd name="T36" fmla="*/ 1398 w 137"/>
                <a:gd name="T37" fmla="*/ 0 h 80"/>
                <a:gd name="T38" fmla="*/ 1614 w 137"/>
                <a:gd name="T39" fmla="*/ 2887 h 80"/>
                <a:gd name="T40" fmla="*/ 1770 w 137"/>
                <a:gd name="T41" fmla="*/ 6772 h 80"/>
                <a:gd name="T42" fmla="*/ 1832 w 137"/>
                <a:gd name="T43" fmla="*/ 11039 h 80"/>
                <a:gd name="T44" fmla="*/ 1911 w 137"/>
                <a:gd name="T45" fmla="*/ 15881 h 80"/>
                <a:gd name="T46" fmla="*/ 2074 w 137"/>
                <a:gd name="T47" fmla="*/ 15881 h 80"/>
                <a:gd name="T48" fmla="*/ 2216 w 137"/>
                <a:gd name="T49" fmla="*/ 16359 h 80"/>
                <a:gd name="T50" fmla="*/ 2270 w 137"/>
                <a:gd name="T51" fmla="*/ 18147 h 80"/>
                <a:gd name="T52" fmla="*/ 2118 w 137"/>
                <a:gd name="T53" fmla="*/ 19126 h 80"/>
                <a:gd name="T54" fmla="*/ 2118 w 137"/>
                <a:gd name="T55" fmla="*/ 18465 h 80"/>
                <a:gd name="T56" fmla="*/ 2074 w 137"/>
                <a:gd name="T57" fmla="*/ 20244 h 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7"/>
                <a:gd name="T88" fmla="*/ 0 h 80"/>
                <a:gd name="T89" fmla="*/ 137 w 137"/>
                <a:gd name="T90" fmla="*/ 80 h 8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7" h="80">
                  <a:moveTo>
                    <a:pt x="125" y="64"/>
                  </a:moveTo>
                  <a:lnTo>
                    <a:pt x="123" y="78"/>
                  </a:lnTo>
                  <a:lnTo>
                    <a:pt x="97" y="73"/>
                  </a:lnTo>
                  <a:lnTo>
                    <a:pt x="73" y="80"/>
                  </a:lnTo>
                  <a:lnTo>
                    <a:pt x="57" y="76"/>
                  </a:lnTo>
                  <a:lnTo>
                    <a:pt x="43" y="76"/>
                  </a:lnTo>
                  <a:lnTo>
                    <a:pt x="38" y="71"/>
                  </a:lnTo>
                  <a:lnTo>
                    <a:pt x="38" y="64"/>
                  </a:lnTo>
                  <a:lnTo>
                    <a:pt x="33" y="61"/>
                  </a:lnTo>
                  <a:lnTo>
                    <a:pt x="28" y="61"/>
                  </a:lnTo>
                  <a:lnTo>
                    <a:pt x="21" y="59"/>
                  </a:lnTo>
                  <a:lnTo>
                    <a:pt x="0" y="38"/>
                  </a:lnTo>
                  <a:lnTo>
                    <a:pt x="9" y="33"/>
                  </a:lnTo>
                  <a:lnTo>
                    <a:pt x="21" y="19"/>
                  </a:lnTo>
                  <a:lnTo>
                    <a:pt x="33" y="5"/>
                  </a:lnTo>
                  <a:lnTo>
                    <a:pt x="61" y="7"/>
                  </a:lnTo>
                  <a:lnTo>
                    <a:pt x="85" y="0"/>
                  </a:lnTo>
                  <a:lnTo>
                    <a:pt x="97" y="9"/>
                  </a:lnTo>
                  <a:lnTo>
                    <a:pt x="106" y="21"/>
                  </a:lnTo>
                  <a:lnTo>
                    <a:pt x="111" y="35"/>
                  </a:lnTo>
                  <a:lnTo>
                    <a:pt x="116" y="50"/>
                  </a:lnTo>
                  <a:lnTo>
                    <a:pt x="125" y="50"/>
                  </a:lnTo>
                  <a:lnTo>
                    <a:pt x="135" y="52"/>
                  </a:lnTo>
                  <a:lnTo>
                    <a:pt x="137" y="57"/>
                  </a:lnTo>
                  <a:lnTo>
                    <a:pt x="128" y="61"/>
                  </a:lnTo>
                  <a:lnTo>
                    <a:pt x="128" y="59"/>
                  </a:lnTo>
                  <a:lnTo>
                    <a:pt x="125" y="64"/>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56" name="Freeform 4170"/>
            <p:cNvSpPr>
              <a:spLocks/>
            </p:cNvSpPr>
            <p:nvPr/>
          </p:nvSpPr>
          <p:spPr bwMode="auto">
            <a:xfrm>
              <a:off x="2702" y="1527"/>
              <a:ext cx="102" cy="50"/>
            </a:xfrm>
            <a:custGeom>
              <a:avLst/>
              <a:gdLst>
                <a:gd name="T0" fmla="*/ 2218 w 90"/>
                <a:gd name="T1" fmla="*/ 4929 h 40"/>
                <a:gd name="T2" fmla="*/ 2636 w 90"/>
                <a:gd name="T3" fmla="*/ 10838 h 40"/>
                <a:gd name="T4" fmla="*/ 2636 w 90"/>
                <a:gd name="T5" fmla="*/ 10838 h 40"/>
                <a:gd name="T6" fmla="*/ 2589 w 90"/>
                <a:gd name="T7" fmla="*/ 11735 h 40"/>
                <a:gd name="T8" fmla="*/ 2436 w 90"/>
                <a:gd name="T9" fmla="*/ 12819 h 40"/>
                <a:gd name="T10" fmla="*/ 2436 w 90"/>
                <a:gd name="T11" fmla="*/ 13548 h 40"/>
                <a:gd name="T12" fmla="*/ 2284 w 90"/>
                <a:gd name="T13" fmla="*/ 15585 h 40"/>
                <a:gd name="T14" fmla="*/ 2089 w 90"/>
                <a:gd name="T15" fmla="*/ 15585 h 40"/>
                <a:gd name="T16" fmla="*/ 1947 w 90"/>
                <a:gd name="T17" fmla="*/ 16904 h 40"/>
                <a:gd name="T18" fmla="*/ 1811 w 90"/>
                <a:gd name="T19" fmla="*/ 15585 h 40"/>
                <a:gd name="T20" fmla="*/ 1181 w 90"/>
                <a:gd name="T21" fmla="*/ 14669 h 40"/>
                <a:gd name="T22" fmla="*/ 919 w 90"/>
                <a:gd name="T23" fmla="*/ 16904 h 40"/>
                <a:gd name="T24" fmla="*/ 716 w 90"/>
                <a:gd name="T25" fmla="*/ 15585 h 40"/>
                <a:gd name="T26" fmla="*/ 145 w 90"/>
                <a:gd name="T27" fmla="*/ 8204 h 40"/>
                <a:gd name="T28" fmla="*/ 0 w 90"/>
                <a:gd name="T29" fmla="*/ 6161 h 40"/>
                <a:gd name="T30" fmla="*/ 919 w 90"/>
                <a:gd name="T31" fmla="*/ 0 h 40"/>
                <a:gd name="T32" fmla="*/ 950 w 90"/>
                <a:gd name="T33" fmla="*/ 1111 h 40"/>
                <a:gd name="T34" fmla="*/ 1047 w 90"/>
                <a:gd name="T35" fmla="*/ 1111 h 40"/>
                <a:gd name="T36" fmla="*/ 1569 w 90"/>
                <a:gd name="T37" fmla="*/ 3154 h 40"/>
                <a:gd name="T38" fmla="*/ 1727 w 90"/>
                <a:gd name="T39" fmla="*/ 6161 h 40"/>
                <a:gd name="T40" fmla="*/ 1896 w 90"/>
                <a:gd name="T41" fmla="*/ 4929 h 40"/>
                <a:gd name="T42" fmla="*/ 2218 w 90"/>
                <a:gd name="T43" fmla="*/ 4929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0"/>
                <a:gd name="T67" fmla="*/ 0 h 40"/>
                <a:gd name="T68" fmla="*/ 90 w 90"/>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0" h="40">
                  <a:moveTo>
                    <a:pt x="76" y="11"/>
                  </a:moveTo>
                  <a:lnTo>
                    <a:pt x="90" y="26"/>
                  </a:lnTo>
                  <a:lnTo>
                    <a:pt x="88" y="28"/>
                  </a:lnTo>
                  <a:lnTo>
                    <a:pt x="83" y="30"/>
                  </a:lnTo>
                  <a:lnTo>
                    <a:pt x="83" y="33"/>
                  </a:lnTo>
                  <a:lnTo>
                    <a:pt x="78" y="37"/>
                  </a:lnTo>
                  <a:lnTo>
                    <a:pt x="71" y="37"/>
                  </a:lnTo>
                  <a:lnTo>
                    <a:pt x="66" y="40"/>
                  </a:lnTo>
                  <a:lnTo>
                    <a:pt x="62" y="37"/>
                  </a:lnTo>
                  <a:lnTo>
                    <a:pt x="40" y="35"/>
                  </a:lnTo>
                  <a:lnTo>
                    <a:pt x="31" y="40"/>
                  </a:lnTo>
                  <a:lnTo>
                    <a:pt x="24" y="37"/>
                  </a:lnTo>
                  <a:lnTo>
                    <a:pt x="5" y="19"/>
                  </a:lnTo>
                  <a:lnTo>
                    <a:pt x="0" y="14"/>
                  </a:lnTo>
                  <a:lnTo>
                    <a:pt x="31" y="0"/>
                  </a:lnTo>
                  <a:lnTo>
                    <a:pt x="33" y="2"/>
                  </a:lnTo>
                  <a:lnTo>
                    <a:pt x="36" y="2"/>
                  </a:lnTo>
                  <a:lnTo>
                    <a:pt x="54" y="7"/>
                  </a:lnTo>
                  <a:lnTo>
                    <a:pt x="59" y="14"/>
                  </a:lnTo>
                  <a:lnTo>
                    <a:pt x="64" y="11"/>
                  </a:lnTo>
                  <a:lnTo>
                    <a:pt x="76" y="11"/>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57" name="Freeform 4171"/>
            <p:cNvSpPr>
              <a:spLocks/>
            </p:cNvSpPr>
            <p:nvPr/>
          </p:nvSpPr>
          <p:spPr bwMode="auto">
            <a:xfrm>
              <a:off x="2552" y="1518"/>
              <a:ext cx="58" cy="41"/>
            </a:xfrm>
            <a:custGeom>
              <a:avLst/>
              <a:gdLst>
                <a:gd name="T0" fmla="*/ 229 w 52"/>
                <a:gd name="T1" fmla="*/ 0 h 33"/>
                <a:gd name="T2" fmla="*/ 0 w 52"/>
                <a:gd name="T3" fmla="*/ 1305 h 33"/>
                <a:gd name="T4" fmla="*/ 133 w 52"/>
                <a:gd name="T5" fmla="*/ 3863 h 33"/>
                <a:gd name="T6" fmla="*/ 454 w 52"/>
                <a:gd name="T7" fmla="*/ 8253 h 33"/>
                <a:gd name="T8" fmla="*/ 629 w 52"/>
                <a:gd name="T9" fmla="*/ 7407 h 33"/>
                <a:gd name="T10" fmla="*/ 629 w 52"/>
                <a:gd name="T11" fmla="*/ 8253 h 33"/>
                <a:gd name="T12" fmla="*/ 930 w 52"/>
                <a:gd name="T13" fmla="*/ 11530 h 33"/>
                <a:gd name="T14" fmla="*/ 930 w 52"/>
                <a:gd name="T15" fmla="*/ 9753 h 33"/>
                <a:gd name="T16" fmla="*/ 998 w 52"/>
                <a:gd name="T17" fmla="*/ 7407 h 33"/>
                <a:gd name="T18" fmla="*/ 998 w 52"/>
                <a:gd name="T19" fmla="*/ 3863 h 33"/>
                <a:gd name="T20" fmla="*/ 930 w 52"/>
                <a:gd name="T21" fmla="*/ 3863 h 33"/>
                <a:gd name="T22" fmla="*/ 850 w 52"/>
                <a:gd name="T23" fmla="*/ 2502 h 33"/>
                <a:gd name="T24" fmla="*/ 834 w 52"/>
                <a:gd name="T25" fmla="*/ 0 h 33"/>
                <a:gd name="T26" fmla="*/ 454 w 52"/>
                <a:gd name="T27" fmla="*/ 0 h 33"/>
                <a:gd name="T28" fmla="*/ 229 w 52"/>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
                <a:gd name="T46" fmla="*/ 0 h 33"/>
                <a:gd name="T47" fmla="*/ 52 w 52"/>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 h="33">
                  <a:moveTo>
                    <a:pt x="12" y="0"/>
                  </a:moveTo>
                  <a:lnTo>
                    <a:pt x="0" y="4"/>
                  </a:lnTo>
                  <a:lnTo>
                    <a:pt x="7" y="11"/>
                  </a:lnTo>
                  <a:lnTo>
                    <a:pt x="24" y="23"/>
                  </a:lnTo>
                  <a:lnTo>
                    <a:pt x="33" y="21"/>
                  </a:lnTo>
                  <a:lnTo>
                    <a:pt x="33" y="23"/>
                  </a:lnTo>
                  <a:lnTo>
                    <a:pt x="48" y="33"/>
                  </a:lnTo>
                  <a:lnTo>
                    <a:pt x="48" y="28"/>
                  </a:lnTo>
                  <a:lnTo>
                    <a:pt x="52" y="21"/>
                  </a:lnTo>
                  <a:lnTo>
                    <a:pt x="52" y="11"/>
                  </a:lnTo>
                  <a:lnTo>
                    <a:pt x="48" y="11"/>
                  </a:lnTo>
                  <a:lnTo>
                    <a:pt x="45" y="7"/>
                  </a:lnTo>
                  <a:lnTo>
                    <a:pt x="43" y="0"/>
                  </a:lnTo>
                  <a:lnTo>
                    <a:pt x="24" y="0"/>
                  </a:lnTo>
                  <a:lnTo>
                    <a:pt x="12" y="0"/>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58" name="Freeform 4172"/>
            <p:cNvSpPr>
              <a:spLocks/>
            </p:cNvSpPr>
            <p:nvPr/>
          </p:nvSpPr>
          <p:spPr bwMode="auto">
            <a:xfrm>
              <a:off x="2606" y="1444"/>
              <a:ext cx="134" cy="159"/>
            </a:xfrm>
            <a:custGeom>
              <a:avLst/>
              <a:gdLst>
                <a:gd name="T0" fmla="*/ 600 w 120"/>
                <a:gd name="T1" fmla="*/ 8349 h 128"/>
                <a:gd name="T2" fmla="*/ 642 w 120"/>
                <a:gd name="T3" fmla="*/ 8349 h 128"/>
                <a:gd name="T4" fmla="*/ 642 w 120"/>
                <a:gd name="T5" fmla="*/ 7705 h 128"/>
                <a:gd name="T6" fmla="*/ 717 w 120"/>
                <a:gd name="T7" fmla="*/ 5914 h 128"/>
                <a:gd name="T8" fmla="*/ 932 w 120"/>
                <a:gd name="T9" fmla="*/ 7705 h 128"/>
                <a:gd name="T10" fmla="*/ 835 w 120"/>
                <a:gd name="T11" fmla="*/ 5914 h 128"/>
                <a:gd name="T12" fmla="*/ 717 w 120"/>
                <a:gd name="T13" fmla="*/ 3507 h 128"/>
                <a:gd name="T14" fmla="*/ 688 w 120"/>
                <a:gd name="T15" fmla="*/ 3507 h 128"/>
                <a:gd name="T16" fmla="*/ 642 w 120"/>
                <a:gd name="T17" fmla="*/ 0 h 128"/>
                <a:gd name="T18" fmla="*/ 858 w 120"/>
                <a:gd name="T19" fmla="*/ 0 h 128"/>
                <a:gd name="T20" fmla="*/ 932 w 120"/>
                <a:gd name="T21" fmla="*/ 0 h 128"/>
                <a:gd name="T22" fmla="*/ 958 w 120"/>
                <a:gd name="T23" fmla="*/ 2823 h 128"/>
                <a:gd name="T24" fmla="*/ 1237 w 120"/>
                <a:gd name="T25" fmla="*/ 3507 h 128"/>
                <a:gd name="T26" fmla="*/ 1237 w 120"/>
                <a:gd name="T27" fmla="*/ 4356 h 128"/>
                <a:gd name="T28" fmla="*/ 1334 w 120"/>
                <a:gd name="T29" fmla="*/ 5411 h 128"/>
                <a:gd name="T30" fmla="*/ 1722 w 120"/>
                <a:gd name="T31" fmla="*/ 2823 h 128"/>
                <a:gd name="T32" fmla="*/ 1722 w 120"/>
                <a:gd name="T33" fmla="*/ 3507 h 128"/>
                <a:gd name="T34" fmla="*/ 2054 w 120"/>
                <a:gd name="T35" fmla="*/ 5411 h 128"/>
                <a:gd name="T36" fmla="*/ 2147 w 120"/>
                <a:gd name="T37" fmla="*/ 5411 h 128"/>
                <a:gd name="T38" fmla="*/ 2200 w 120"/>
                <a:gd name="T39" fmla="*/ 6721 h 128"/>
                <a:gd name="T40" fmla="*/ 2171 w 120"/>
                <a:gd name="T41" fmla="*/ 7705 h 128"/>
                <a:gd name="T42" fmla="*/ 2171 w 120"/>
                <a:gd name="T43" fmla="*/ 12710 h 128"/>
                <a:gd name="T44" fmla="*/ 2317 w 120"/>
                <a:gd name="T45" fmla="*/ 18895 h 128"/>
                <a:gd name="T46" fmla="*/ 2383 w 120"/>
                <a:gd name="T47" fmla="*/ 24243 h 128"/>
                <a:gd name="T48" fmla="*/ 2317 w 120"/>
                <a:gd name="T49" fmla="*/ 23397 h 128"/>
                <a:gd name="T50" fmla="*/ 1722 w 120"/>
                <a:gd name="T51" fmla="*/ 28307 h 128"/>
                <a:gd name="T52" fmla="*/ 1807 w 120"/>
                <a:gd name="T53" fmla="*/ 30114 h 128"/>
                <a:gd name="T54" fmla="*/ 2171 w 120"/>
                <a:gd name="T55" fmla="*/ 36216 h 128"/>
                <a:gd name="T56" fmla="*/ 1944 w 120"/>
                <a:gd name="T57" fmla="*/ 39916 h 128"/>
                <a:gd name="T58" fmla="*/ 1970 w 120"/>
                <a:gd name="T59" fmla="*/ 42975 h 128"/>
                <a:gd name="T60" fmla="*/ 1880 w 120"/>
                <a:gd name="T61" fmla="*/ 44208 h 128"/>
                <a:gd name="T62" fmla="*/ 1559 w 120"/>
                <a:gd name="T63" fmla="*/ 44208 h 128"/>
                <a:gd name="T64" fmla="*/ 1334 w 120"/>
                <a:gd name="T65" fmla="*/ 44208 h 128"/>
                <a:gd name="T66" fmla="*/ 1237 w 120"/>
                <a:gd name="T67" fmla="*/ 44845 h 128"/>
                <a:gd name="T68" fmla="*/ 1041 w 120"/>
                <a:gd name="T69" fmla="*/ 44845 h 128"/>
                <a:gd name="T70" fmla="*/ 795 w 120"/>
                <a:gd name="T71" fmla="*/ 42975 h 128"/>
                <a:gd name="T72" fmla="*/ 458 w 120"/>
                <a:gd name="T73" fmla="*/ 44208 h 128"/>
                <a:gd name="T74" fmla="*/ 600 w 120"/>
                <a:gd name="T75" fmla="*/ 34633 h 128"/>
                <a:gd name="T76" fmla="*/ 169 w 120"/>
                <a:gd name="T77" fmla="*/ 33294 h 128"/>
                <a:gd name="T78" fmla="*/ 135 w 120"/>
                <a:gd name="T79" fmla="*/ 32601 h 128"/>
                <a:gd name="T80" fmla="*/ 135 w 120"/>
                <a:gd name="T81" fmla="*/ 32601 h 128"/>
                <a:gd name="T82" fmla="*/ 4 w 120"/>
                <a:gd name="T83" fmla="*/ 28307 h 128"/>
                <a:gd name="T84" fmla="*/ 4 w 120"/>
                <a:gd name="T85" fmla="*/ 24693 h 128"/>
                <a:gd name="T86" fmla="*/ 0 w 120"/>
                <a:gd name="T87" fmla="*/ 24693 h 128"/>
                <a:gd name="T88" fmla="*/ 4 w 120"/>
                <a:gd name="T89" fmla="*/ 18345 h 128"/>
                <a:gd name="T90" fmla="*/ 285 w 120"/>
                <a:gd name="T91" fmla="*/ 15788 h 128"/>
                <a:gd name="T92" fmla="*/ 211 w 120"/>
                <a:gd name="T93" fmla="*/ 13043 h 128"/>
                <a:gd name="T94" fmla="*/ 318 w 120"/>
                <a:gd name="T95" fmla="*/ 10232 h 128"/>
                <a:gd name="T96" fmla="*/ 285 w 120"/>
                <a:gd name="T97" fmla="*/ 9125 h 128"/>
                <a:gd name="T98" fmla="*/ 318 w 120"/>
                <a:gd name="T99" fmla="*/ 7705 h 128"/>
                <a:gd name="T100" fmla="*/ 600 w 120"/>
                <a:gd name="T101" fmla="*/ 8349 h 1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0"/>
                <a:gd name="T154" fmla="*/ 0 h 128"/>
                <a:gd name="T155" fmla="*/ 120 w 120"/>
                <a:gd name="T156" fmla="*/ 128 h 12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0" h="128">
                  <a:moveTo>
                    <a:pt x="30" y="24"/>
                  </a:moveTo>
                  <a:lnTo>
                    <a:pt x="33" y="24"/>
                  </a:lnTo>
                  <a:lnTo>
                    <a:pt x="33" y="22"/>
                  </a:lnTo>
                  <a:lnTo>
                    <a:pt x="37" y="17"/>
                  </a:lnTo>
                  <a:lnTo>
                    <a:pt x="47" y="22"/>
                  </a:lnTo>
                  <a:lnTo>
                    <a:pt x="42" y="17"/>
                  </a:lnTo>
                  <a:lnTo>
                    <a:pt x="37" y="10"/>
                  </a:lnTo>
                  <a:lnTo>
                    <a:pt x="35" y="10"/>
                  </a:lnTo>
                  <a:lnTo>
                    <a:pt x="33" y="0"/>
                  </a:lnTo>
                  <a:lnTo>
                    <a:pt x="44" y="0"/>
                  </a:lnTo>
                  <a:lnTo>
                    <a:pt x="47" y="0"/>
                  </a:lnTo>
                  <a:lnTo>
                    <a:pt x="49" y="8"/>
                  </a:lnTo>
                  <a:lnTo>
                    <a:pt x="63" y="10"/>
                  </a:lnTo>
                  <a:lnTo>
                    <a:pt x="63" y="12"/>
                  </a:lnTo>
                  <a:lnTo>
                    <a:pt x="68" y="15"/>
                  </a:lnTo>
                  <a:lnTo>
                    <a:pt x="87" y="8"/>
                  </a:lnTo>
                  <a:lnTo>
                    <a:pt x="87" y="10"/>
                  </a:lnTo>
                  <a:lnTo>
                    <a:pt x="104" y="15"/>
                  </a:lnTo>
                  <a:lnTo>
                    <a:pt x="108" y="15"/>
                  </a:lnTo>
                  <a:lnTo>
                    <a:pt x="113" y="19"/>
                  </a:lnTo>
                  <a:lnTo>
                    <a:pt x="111" y="22"/>
                  </a:lnTo>
                  <a:lnTo>
                    <a:pt x="111" y="36"/>
                  </a:lnTo>
                  <a:lnTo>
                    <a:pt x="118" y="55"/>
                  </a:lnTo>
                  <a:lnTo>
                    <a:pt x="120" y="69"/>
                  </a:lnTo>
                  <a:lnTo>
                    <a:pt x="118" y="67"/>
                  </a:lnTo>
                  <a:lnTo>
                    <a:pt x="87" y="81"/>
                  </a:lnTo>
                  <a:lnTo>
                    <a:pt x="92" y="86"/>
                  </a:lnTo>
                  <a:lnTo>
                    <a:pt x="111" y="104"/>
                  </a:lnTo>
                  <a:lnTo>
                    <a:pt x="99" y="114"/>
                  </a:lnTo>
                  <a:lnTo>
                    <a:pt x="101" y="123"/>
                  </a:lnTo>
                  <a:lnTo>
                    <a:pt x="96" y="126"/>
                  </a:lnTo>
                  <a:lnTo>
                    <a:pt x="80" y="126"/>
                  </a:lnTo>
                  <a:lnTo>
                    <a:pt x="68" y="126"/>
                  </a:lnTo>
                  <a:lnTo>
                    <a:pt x="63" y="128"/>
                  </a:lnTo>
                  <a:lnTo>
                    <a:pt x="52" y="128"/>
                  </a:lnTo>
                  <a:lnTo>
                    <a:pt x="40" y="123"/>
                  </a:lnTo>
                  <a:lnTo>
                    <a:pt x="23" y="126"/>
                  </a:lnTo>
                  <a:lnTo>
                    <a:pt x="30" y="100"/>
                  </a:lnTo>
                  <a:lnTo>
                    <a:pt x="9" y="95"/>
                  </a:lnTo>
                  <a:lnTo>
                    <a:pt x="7" y="93"/>
                  </a:lnTo>
                  <a:lnTo>
                    <a:pt x="4" y="81"/>
                  </a:lnTo>
                  <a:lnTo>
                    <a:pt x="4" y="71"/>
                  </a:lnTo>
                  <a:lnTo>
                    <a:pt x="0" y="71"/>
                  </a:lnTo>
                  <a:lnTo>
                    <a:pt x="4" y="52"/>
                  </a:lnTo>
                  <a:lnTo>
                    <a:pt x="14" y="45"/>
                  </a:lnTo>
                  <a:lnTo>
                    <a:pt x="11" y="38"/>
                  </a:lnTo>
                  <a:lnTo>
                    <a:pt x="16" y="29"/>
                  </a:lnTo>
                  <a:lnTo>
                    <a:pt x="14" y="26"/>
                  </a:lnTo>
                  <a:lnTo>
                    <a:pt x="16" y="22"/>
                  </a:lnTo>
                  <a:lnTo>
                    <a:pt x="30" y="24"/>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59" name="Freeform 4173"/>
            <p:cNvSpPr>
              <a:spLocks/>
            </p:cNvSpPr>
            <p:nvPr/>
          </p:nvSpPr>
          <p:spPr bwMode="auto">
            <a:xfrm>
              <a:off x="2708" y="1450"/>
              <a:ext cx="10" cy="6"/>
            </a:xfrm>
            <a:custGeom>
              <a:avLst/>
              <a:gdLst>
                <a:gd name="T0" fmla="*/ 0 w 9"/>
                <a:gd name="T1" fmla="*/ 642 h 5"/>
                <a:gd name="T2" fmla="*/ 148 w 9"/>
                <a:gd name="T3" fmla="*/ 642 h 5"/>
                <a:gd name="T4" fmla="*/ 4 w 9"/>
                <a:gd name="T5" fmla="*/ 0 h 5"/>
                <a:gd name="T6" fmla="*/ 0 w 9"/>
                <a:gd name="T7" fmla="*/ 642 h 5"/>
                <a:gd name="T8" fmla="*/ 0 60000 65536"/>
                <a:gd name="T9" fmla="*/ 0 60000 65536"/>
                <a:gd name="T10" fmla="*/ 0 60000 65536"/>
                <a:gd name="T11" fmla="*/ 0 60000 65536"/>
                <a:gd name="T12" fmla="*/ 0 w 9"/>
                <a:gd name="T13" fmla="*/ 0 h 5"/>
                <a:gd name="T14" fmla="*/ 9 w 9"/>
                <a:gd name="T15" fmla="*/ 5 h 5"/>
              </a:gdLst>
              <a:ahLst/>
              <a:cxnLst>
                <a:cxn ang="T8">
                  <a:pos x="T0" y="T1"/>
                </a:cxn>
                <a:cxn ang="T9">
                  <a:pos x="T2" y="T3"/>
                </a:cxn>
                <a:cxn ang="T10">
                  <a:pos x="T4" y="T5"/>
                </a:cxn>
                <a:cxn ang="T11">
                  <a:pos x="T6" y="T7"/>
                </a:cxn>
              </a:cxnLst>
              <a:rect l="T12" t="T13" r="T14" b="T15"/>
              <a:pathLst>
                <a:path w="9" h="5">
                  <a:moveTo>
                    <a:pt x="0" y="5"/>
                  </a:moveTo>
                  <a:lnTo>
                    <a:pt x="9" y="5"/>
                  </a:lnTo>
                  <a:lnTo>
                    <a:pt x="4" y="0"/>
                  </a:lnTo>
                  <a:lnTo>
                    <a:pt x="0" y="5"/>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60" name="Freeform 4174"/>
            <p:cNvSpPr>
              <a:spLocks/>
            </p:cNvSpPr>
            <p:nvPr/>
          </p:nvSpPr>
          <p:spPr bwMode="auto">
            <a:xfrm>
              <a:off x="2606" y="1545"/>
              <a:ext cx="7" cy="14"/>
            </a:xfrm>
            <a:custGeom>
              <a:avLst/>
              <a:gdLst>
                <a:gd name="T0" fmla="*/ 4 w 7"/>
                <a:gd name="T1" fmla="*/ 0 h 12"/>
                <a:gd name="T2" fmla="*/ 0 w 7"/>
                <a:gd name="T3" fmla="*/ 480 h 12"/>
                <a:gd name="T4" fmla="*/ 0 w 7"/>
                <a:gd name="T5" fmla="*/ 775 h 12"/>
                <a:gd name="T6" fmla="*/ 7 w 7"/>
                <a:gd name="T7" fmla="*/ 775 h 12"/>
                <a:gd name="T8" fmla="*/ 7 w 7"/>
                <a:gd name="T9" fmla="*/ 775 h 12"/>
                <a:gd name="T10" fmla="*/ 4 w 7"/>
                <a:gd name="T11" fmla="*/ 0 h 12"/>
                <a:gd name="T12" fmla="*/ 0 60000 65536"/>
                <a:gd name="T13" fmla="*/ 0 60000 65536"/>
                <a:gd name="T14" fmla="*/ 0 60000 65536"/>
                <a:gd name="T15" fmla="*/ 0 60000 65536"/>
                <a:gd name="T16" fmla="*/ 0 60000 65536"/>
                <a:gd name="T17" fmla="*/ 0 60000 65536"/>
                <a:gd name="T18" fmla="*/ 0 w 7"/>
                <a:gd name="T19" fmla="*/ 0 h 12"/>
                <a:gd name="T20" fmla="*/ 7 w 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7" h="12">
                  <a:moveTo>
                    <a:pt x="4" y="0"/>
                  </a:moveTo>
                  <a:lnTo>
                    <a:pt x="0" y="7"/>
                  </a:lnTo>
                  <a:lnTo>
                    <a:pt x="0" y="12"/>
                  </a:lnTo>
                  <a:lnTo>
                    <a:pt x="7" y="12"/>
                  </a:lnTo>
                  <a:lnTo>
                    <a:pt x="4" y="0"/>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61" name="Freeform 4175"/>
            <p:cNvSpPr>
              <a:spLocks/>
            </p:cNvSpPr>
            <p:nvPr/>
          </p:nvSpPr>
          <p:spPr bwMode="auto">
            <a:xfrm>
              <a:off x="2927" y="1573"/>
              <a:ext cx="71" cy="77"/>
            </a:xfrm>
            <a:custGeom>
              <a:avLst/>
              <a:gdLst>
                <a:gd name="T0" fmla="*/ 476 w 62"/>
                <a:gd name="T1" fmla="*/ 0 h 62"/>
                <a:gd name="T2" fmla="*/ 0 w 62"/>
                <a:gd name="T3" fmla="*/ 3501 h 62"/>
                <a:gd name="T4" fmla="*/ 0 w 62"/>
                <a:gd name="T5" fmla="*/ 3501 h 62"/>
                <a:gd name="T6" fmla="*/ 476 w 62"/>
                <a:gd name="T7" fmla="*/ 6706 h 62"/>
                <a:gd name="T8" fmla="*/ 819 w 62"/>
                <a:gd name="T9" fmla="*/ 10980 h 62"/>
                <a:gd name="T10" fmla="*/ 1042 w 62"/>
                <a:gd name="T11" fmla="*/ 15742 h 62"/>
                <a:gd name="T12" fmla="*/ 1230 w 62"/>
                <a:gd name="T13" fmla="*/ 21032 h 62"/>
                <a:gd name="T14" fmla="*/ 1571 w 62"/>
                <a:gd name="T15" fmla="*/ 21032 h 62"/>
                <a:gd name="T16" fmla="*/ 1916 w 62"/>
                <a:gd name="T17" fmla="*/ 21644 h 62"/>
                <a:gd name="T18" fmla="*/ 1916 w 62"/>
                <a:gd name="T19" fmla="*/ 18803 h 62"/>
                <a:gd name="T20" fmla="*/ 2423 w 62"/>
                <a:gd name="T21" fmla="*/ 14931 h 62"/>
                <a:gd name="T22" fmla="*/ 1916 w 62"/>
                <a:gd name="T23" fmla="*/ 11860 h 62"/>
                <a:gd name="T24" fmla="*/ 1461 w 62"/>
                <a:gd name="T25" fmla="*/ 8328 h 62"/>
                <a:gd name="T26" fmla="*/ 1090 w 62"/>
                <a:gd name="T27" fmla="*/ 4348 h 62"/>
                <a:gd name="T28" fmla="*/ 648 w 62"/>
                <a:gd name="T29" fmla="*/ 1043 h 62"/>
                <a:gd name="T30" fmla="*/ 476 w 62"/>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62"/>
                <a:gd name="T50" fmla="*/ 62 w 62"/>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62">
                  <a:moveTo>
                    <a:pt x="12" y="0"/>
                  </a:moveTo>
                  <a:lnTo>
                    <a:pt x="0" y="10"/>
                  </a:lnTo>
                  <a:lnTo>
                    <a:pt x="12" y="19"/>
                  </a:lnTo>
                  <a:lnTo>
                    <a:pt x="21" y="31"/>
                  </a:lnTo>
                  <a:lnTo>
                    <a:pt x="26" y="45"/>
                  </a:lnTo>
                  <a:lnTo>
                    <a:pt x="31" y="60"/>
                  </a:lnTo>
                  <a:lnTo>
                    <a:pt x="40" y="60"/>
                  </a:lnTo>
                  <a:lnTo>
                    <a:pt x="50" y="62"/>
                  </a:lnTo>
                  <a:lnTo>
                    <a:pt x="50" y="55"/>
                  </a:lnTo>
                  <a:lnTo>
                    <a:pt x="62" y="43"/>
                  </a:lnTo>
                  <a:lnTo>
                    <a:pt x="50" y="34"/>
                  </a:lnTo>
                  <a:lnTo>
                    <a:pt x="38" y="24"/>
                  </a:lnTo>
                  <a:lnTo>
                    <a:pt x="28" y="12"/>
                  </a:lnTo>
                  <a:lnTo>
                    <a:pt x="17" y="3"/>
                  </a:lnTo>
                  <a:lnTo>
                    <a:pt x="12" y="0"/>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62" name="Freeform 4176"/>
            <p:cNvSpPr>
              <a:spLocks/>
            </p:cNvSpPr>
            <p:nvPr/>
          </p:nvSpPr>
          <p:spPr bwMode="auto">
            <a:xfrm>
              <a:off x="2586" y="1126"/>
              <a:ext cx="320" cy="251"/>
            </a:xfrm>
            <a:custGeom>
              <a:avLst/>
              <a:gdLst>
                <a:gd name="T0" fmla="*/ 3466 w 286"/>
                <a:gd name="T1" fmla="*/ 8067 h 203"/>
                <a:gd name="T2" fmla="*/ 3284 w 286"/>
                <a:gd name="T3" fmla="*/ 7075 h 203"/>
                <a:gd name="T4" fmla="*/ 3248 w 286"/>
                <a:gd name="T5" fmla="*/ 8067 h 203"/>
                <a:gd name="T6" fmla="*/ 2992 w 286"/>
                <a:gd name="T7" fmla="*/ 8067 h 203"/>
                <a:gd name="T8" fmla="*/ 2915 w 286"/>
                <a:gd name="T9" fmla="*/ 10816 h 203"/>
                <a:gd name="T10" fmla="*/ 2839 w 286"/>
                <a:gd name="T11" fmla="*/ 12936 h 203"/>
                <a:gd name="T12" fmla="*/ 2605 w 286"/>
                <a:gd name="T13" fmla="*/ 13884 h 203"/>
                <a:gd name="T14" fmla="*/ 2400 w 286"/>
                <a:gd name="T15" fmla="*/ 13884 h 203"/>
                <a:gd name="T16" fmla="*/ 2400 w 286"/>
                <a:gd name="T17" fmla="*/ 15995 h 203"/>
                <a:gd name="T18" fmla="*/ 2267 w 286"/>
                <a:gd name="T19" fmla="*/ 17673 h 203"/>
                <a:gd name="T20" fmla="*/ 2073 w 286"/>
                <a:gd name="T21" fmla="*/ 19777 h 203"/>
                <a:gd name="T22" fmla="*/ 1909 w 286"/>
                <a:gd name="T23" fmla="*/ 22218 h 203"/>
                <a:gd name="T24" fmla="*/ 1770 w 286"/>
                <a:gd name="T25" fmla="*/ 24717 h 203"/>
                <a:gd name="T26" fmla="*/ 1811 w 286"/>
                <a:gd name="T27" fmla="*/ 27472 h 203"/>
                <a:gd name="T28" fmla="*/ 1582 w 286"/>
                <a:gd name="T29" fmla="*/ 30561 h 203"/>
                <a:gd name="T30" fmla="*/ 1223 w 286"/>
                <a:gd name="T31" fmla="*/ 33589 h 203"/>
                <a:gd name="T32" fmla="*/ 1419 w 286"/>
                <a:gd name="T33" fmla="*/ 33968 h 203"/>
                <a:gd name="T34" fmla="*/ 1264 w 286"/>
                <a:gd name="T35" fmla="*/ 35735 h 203"/>
                <a:gd name="T36" fmla="*/ 977 w 286"/>
                <a:gd name="T37" fmla="*/ 35735 h 203"/>
                <a:gd name="T38" fmla="*/ 825 w 286"/>
                <a:gd name="T39" fmla="*/ 38647 h 203"/>
                <a:gd name="T40" fmla="*/ 502 w 286"/>
                <a:gd name="T41" fmla="*/ 38647 h 203"/>
                <a:gd name="T42" fmla="*/ 688 w 286"/>
                <a:gd name="T43" fmla="*/ 39142 h 203"/>
                <a:gd name="T44" fmla="*/ 502 w 286"/>
                <a:gd name="T45" fmla="*/ 42000 h 203"/>
                <a:gd name="T46" fmla="*/ 335 w 286"/>
                <a:gd name="T47" fmla="*/ 42000 h 203"/>
                <a:gd name="T48" fmla="*/ 109 w 286"/>
                <a:gd name="T49" fmla="*/ 42878 h 203"/>
                <a:gd name="T50" fmla="*/ 335 w 286"/>
                <a:gd name="T51" fmla="*/ 44192 h 203"/>
                <a:gd name="T52" fmla="*/ 2 w 286"/>
                <a:gd name="T53" fmla="*/ 46722 h 203"/>
                <a:gd name="T54" fmla="*/ 335 w 286"/>
                <a:gd name="T55" fmla="*/ 46722 h 203"/>
                <a:gd name="T56" fmla="*/ 577 w 286"/>
                <a:gd name="T57" fmla="*/ 48264 h 203"/>
                <a:gd name="T58" fmla="*/ 0 w 286"/>
                <a:gd name="T59" fmla="*/ 48264 h 203"/>
                <a:gd name="T60" fmla="*/ 0 w 286"/>
                <a:gd name="T61" fmla="*/ 49611 h 203"/>
                <a:gd name="T62" fmla="*/ 2 w 286"/>
                <a:gd name="T63" fmla="*/ 51847 h 203"/>
                <a:gd name="T64" fmla="*/ 335 w 286"/>
                <a:gd name="T65" fmla="*/ 50963 h 203"/>
                <a:gd name="T66" fmla="*/ 335 w 286"/>
                <a:gd name="T67" fmla="*/ 50963 h 203"/>
                <a:gd name="T68" fmla="*/ 109 w 286"/>
                <a:gd name="T69" fmla="*/ 55130 h 203"/>
                <a:gd name="T70" fmla="*/ 294 w 286"/>
                <a:gd name="T71" fmla="*/ 55130 h 203"/>
                <a:gd name="T72" fmla="*/ 171 w 286"/>
                <a:gd name="T73" fmla="*/ 58095 h 203"/>
                <a:gd name="T74" fmla="*/ 788 w 286"/>
                <a:gd name="T75" fmla="*/ 62499 h 203"/>
                <a:gd name="T76" fmla="*/ 1419 w 286"/>
                <a:gd name="T77" fmla="*/ 54633 h 203"/>
                <a:gd name="T78" fmla="*/ 1673 w 286"/>
                <a:gd name="T79" fmla="*/ 58095 h 203"/>
                <a:gd name="T80" fmla="*/ 1909 w 286"/>
                <a:gd name="T81" fmla="*/ 48264 h 203"/>
                <a:gd name="T82" fmla="*/ 1770 w 286"/>
                <a:gd name="T83" fmla="*/ 39142 h 203"/>
                <a:gd name="T84" fmla="*/ 2267 w 286"/>
                <a:gd name="T85" fmla="*/ 32433 h 203"/>
                <a:gd name="T86" fmla="*/ 2267 w 286"/>
                <a:gd name="T87" fmla="*/ 23311 h 203"/>
                <a:gd name="T88" fmla="*/ 2685 w 286"/>
                <a:gd name="T89" fmla="*/ 14510 h 203"/>
                <a:gd name="T90" fmla="*/ 3485 w 286"/>
                <a:gd name="T91" fmla="*/ 11735 h 203"/>
                <a:gd name="T92" fmla="*/ 3746 w 286"/>
                <a:gd name="T93" fmla="*/ 8067 h 203"/>
                <a:gd name="T94" fmla="*/ 4600 w 286"/>
                <a:gd name="T95" fmla="*/ 10816 h 203"/>
                <a:gd name="T96" fmla="*/ 5147 w 286"/>
                <a:gd name="T97" fmla="*/ 4267 h 203"/>
                <a:gd name="T98" fmla="*/ 5783 w 286"/>
                <a:gd name="T99" fmla="*/ 7075 h 203"/>
                <a:gd name="T100" fmla="*/ 5816 w 286"/>
                <a:gd name="T101" fmla="*/ 5722 h 203"/>
                <a:gd name="T102" fmla="*/ 5950 w 286"/>
                <a:gd name="T103" fmla="*/ 3743 h 203"/>
                <a:gd name="T104" fmla="*/ 5349 w 286"/>
                <a:gd name="T105" fmla="*/ 2257 h 203"/>
                <a:gd name="T106" fmla="*/ 5265 w 286"/>
                <a:gd name="T107" fmla="*/ 2257 h 203"/>
                <a:gd name="T108" fmla="*/ 5064 w 286"/>
                <a:gd name="T109" fmla="*/ 2 h 203"/>
                <a:gd name="T110" fmla="*/ 4526 w 286"/>
                <a:gd name="T111" fmla="*/ 4267 h 203"/>
                <a:gd name="T112" fmla="*/ 4420 w 286"/>
                <a:gd name="T113" fmla="*/ 2 h 203"/>
                <a:gd name="T114" fmla="*/ 3993 w 286"/>
                <a:gd name="T115" fmla="*/ 4267 h 203"/>
                <a:gd name="T116" fmla="*/ 3885 w 286"/>
                <a:gd name="T117" fmla="*/ 4267 h 203"/>
                <a:gd name="T118" fmla="*/ 3530 w 286"/>
                <a:gd name="T119" fmla="*/ 6524 h 2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6"/>
                <a:gd name="T181" fmla="*/ 0 h 203"/>
                <a:gd name="T182" fmla="*/ 286 w 286"/>
                <a:gd name="T183" fmla="*/ 203 h 2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6" h="203">
                  <a:moveTo>
                    <a:pt x="170" y="21"/>
                  </a:moveTo>
                  <a:lnTo>
                    <a:pt x="170" y="21"/>
                  </a:lnTo>
                  <a:lnTo>
                    <a:pt x="166" y="26"/>
                  </a:lnTo>
                  <a:lnTo>
                    <a:pt x="166" y="16"/>
                  </a:lnTo>
                  <a:lnTo>
                    <a:pt x="163" y="21"/>
                  </a:lnTo>
                  <a:lnTo>
                    <a:pt x="158" y="23"/>
                  </a:lnTo>
                  <a:lnTo>
                    <a:pt x="158" y="19"/>
                  </a:lnTo>
                  <a:lnTo>
                    <a:pt x="156" y="21"/>
                  </a:lnTo>
                  <a:lnTo>
                    <a:pt x="156" y="26"/>
                  </a:lnTo>
                  <a:lnTo>
                    <a:pt x="147" y="23"/>
                  </a:lnTo>
                  <a:lnTo>
                    <a:pt x="149" y="26"/>
                  </a:lnTo>
                  <a:lnTo>
                    <a:pt x="144" y="26"/>
                  </a:lnTo>
                  <a:lnTo>
                    <a:pt x="140" y="31"/>
                  </a:lnTo>
                  <a:lnTo>
                    <a:pt x="140" y="33"/>
                  </a:lnTo>
                  <a:lnTo>
                    <a:pt x="140" y="35"/>
                  </a:lnTo>
                  <a:lnTo>
                    <a:pt x="125" y="38"/>
                  </a:lnTo>
                  <a:lnTo>
                    <a:pt x="140" y="40"/>
                  </a:lnTo>
                  <a:lnTo>
                    <a:pt x="137" y="42"/>
                  </a:lnTo>
                  <a:lnTo>
                    <a:pt x="128" y="42"/>
                  </a:lnTo>
                  <a:lnTo>
                    <a:pt x="125" y="45"/>
                  </a:lnTo>
                  <a:lnTo>
                    <a:pt x="123" y="47"/>
                  </a:lnTo>
                  <a:lnTo>
                    <a:pt x="121" y="45"/>
                  </a:lnTo>
                  <a:lnTo>
                    <a:pt x="116" y="45"/>
                  </a:lnTo>
                  <a:lnTo>
                    <a:pt x="109" y="52"/>
                  </a:lnTo>
                  <a:lnTo>
                    <a:pt x="121" y="49"/>
                  </a:lnTo>
                  <a:lnTo>
                    <a:pt x="116" y="52"/>
                  </a:lnTo>
                  <a:lnTo>
                    <a:pt x="118" y="54"/>
                  </a:lnTo>
                  <a:lnTo>
                    <a:pt x="109" y="54"/>
                  </a:lnTo>
                  <a:lnTo>
                    <a:pt x="109" y="57"/>
                  </a:lnTo>
                  <a:lnTo>
                    <a:pt x="118" y="61"/>
                  </a:lnTo>
                  <a:lnTo>
                    <a:pt x="109" y="61"/>
                  </a:lnTo>
                  <a:lnTo>
                    <a:pt x="99" y="64"/>
                  </a:lnTo>
                  <a:lnTo>
                    <a:pt x="92" y="68"/>
                  </a:lnTo>
                  <a:lnTo>
                    <a:pt x="90" y="73"/>
                  </a:lnTo>
                  <a:lnTo>
                    <a:pt x="92" y="73"/>
                  </a:lnTo>
                  <a:lnTo>
                    <a:pt x="99" y="73"/>
                  </a:lnTo>
                  <a:lnTo>
                    <a:pt x="90" y="78"/>
                  </a:lnTo>
                  <a:lnTo>
                    <a:pt x="85" y="80"/>
                  </a:lnTo>
                  <a:lnTo>
                    <a:pt x="87" y="85"/>
                  </a:lnTo>
                  <a:lnTo>
                    <a:pt x="87" y="87"/>
                  </a:lnTo>
                  <a:lnTo>
                    <a:pt x="87" y="90"/>
                  </a:lnTo>
                  <a:lnTo>
                    <a:pt x="76" y="94"/>
                  </a:lnTo>
                  <a:lnTo>
                    <a:pt x="80" y="92"/>
                  </a:lnTo>
                  <a:lnTo>
                    <a:pt x="76" y="99"/>
                  </a:lnTo>
                  <a:lnTo>
                    <a:pt x="71" y="101"/>
                  </a:lnTo>
                  <a:lnTo>
                    <a:pt x="66" y="101"/>
                  </a:lnTo>
                  <a:lnTo>
                    <a:pt x="59" y="109"/>
                  </a:lnTo>
                  <a:lnTo>
                    <a:pt x="57" y="113"/>
                  </a:lnTo>
                  <a:lnTo>
                    <a:pt x="61" y="116"/>
                  </a:lnTo>
                  <a:lnTo>
                    <a:pt x="69" y="111"/>
                  </a:lnTo>
                  <a:lnTo>
                    <a:pt x="73" y="109"/>
                  </a:lnTo>
                  <a:lnTo>
                    <a:pt x="73" y="113"/>
                  </a:lnTo>
                  <a:lnTo>
                    <a:pt x="61" y="116"/>
                  </a:lnTo>
                  <a:lnTo>
                    <a:pt x="57" y="116"/>
                  </a:lnTo>
                  <a:lnTo>
                    <a:pt x="50" y="116"/>
                  </a:lnTo>
                  <a:lnTo>
                    <a:pt x="47" y="116"/>
                  </a:lnTo>
                  <a:lnTo>
                    <a:pt x="40" y="120"/>
                  </a:lnTo>
                  <a:lnTo>
                    <a:pt x="38" y="125"/>
                  </a:lnTo>
                  <a:lnTo>
                    <a:pt x="40" y="125"/>
                  </a:lnTo>
                  <a:lnTo>
                    <a:pt x="35" y="125"/>
                  </a:lnTo>
                  <a:lnTo>
                    <a:pt x="40" y="127"/>
                  </a:lnTo>
                  <a:lnTo>
                    <a:pt x="24" y="125"/>
                  </a:lnTo>
                  <a:lnTo>
                    <a:pt x="21" y="127"/>
                  </a:lnTo>
                  <a:lnTo>
                    <a:pt x="28" y="127"/>
                  </a:lnTo>
                  <a:lnTo>
                    <a:pt x="33" y="127"/>
                  </a:lnTo>
                  <a:lnTo>
                    <a:pt x="26" y="130"/>
                  </a:lnTo>
                  <a:lnTo>
                    <a:pt x="17" y="132"/>
                  </a:lnTo>
                  <a:lnTo>
                    <a:pt x="24" y="137"/>
                  </a:lnTo>
                  <a:lnTo>
                    <a:pt x="17" y="132"/>
                  </a:lnTo>
                  <a:lnTo>
                    <a:pt x="17" y="137"/>
                  </a:lnTo>
                  <a:lnTo>
                    <a:pt x="9" y="137"/>
                  </a:lnTo>
                  <a:lnTo>
                    <a:pt x="9" y="139"/>
                  </a:lnTo>
                  <a:lnTo>
                    <a:pt x="5" y="139"/>
                  </a:lnTo>
                  <a:lnTo>
                    <a:pt x="0" y="139"/>
                  </a:lnTo>
                  <a:lnTo>
                    <a:pt x="0" y="142"/>
                  </a:lnTo>
                  <a:lnTo>
                    <a:pt x="17" y="144"/>
                  </a:lnTo>
                  <a:lnTo>
                    <a:pt x="0" y="144"/>
                  </a:lnTo>
                  <a:lnTo>
                    <a:pt x="5" y="149"/>
                  </a:lnTo>
                  <a:lnTo>
                    <a:pt x="2" y="151"/>
                  </a:lnTo>
                  <a:lnTo>
                    <a:pt x="2" y="153"/>
                  </a:lnTo>
                  <a:lnTo>
                    <a:pt x="17" y="151"/>
                  </a:lnTo>
                  <a:lnTo>
                    <a:pt x="26" y="151"/>
                  </a:lnTo>
                  <a:lnTo>
                    <a:pt x="28" y="151"/>
                  </a:lnTo>
                  <a:lnTo>
                    <a:pt x="28" y="156"/>
                  </a:lnTo>
                  <a:lnTo>
                    <a:pt x="26" y="156"/>
                  </a:lnTo>
                  <a:lnTo>
                    <a:pt x="17" y="156"/>
                  </a:lnTo>
                  <a:lnTo>
                    <a:pt x="0" y="156"/>
                  </a:lnTo>
                  <a:lnTo>
                    <a:pt x="2" y="161"/>
                  </a:lnTo>
                  <a:lnTo>
                    <a:pt x="0" y="161"/>
                  </a:lnTo>
                  <a:lnTo>
                    <a:pt x="7" y="163"/>
                  </a:lnTo>
                  <a:lnTo>
                    <a:pt x="5" y="165"/>
                  </a:lnTo>
                  <a:lnTo>
                    <a:pt x="2" y="168"/>
                  </a:lnTo>
                  <a:lnTo>
                    <a:pt x="7" y="168"/>
                  </a:lnTo>
                  <a:lnTo>
                    <a:pt x="9" y="172"/>
                  </a:lnTo>
                  <a:lnTo>
                    <a:pt x="17" y="165"/>
                  </a:lnTo>
                  <a:lnTo>
                    <a:pt x="21" y="163"/>
                  </a:lnTo>
                  <a:lnTo>
                    <a:pt x="17" y="170"/>
                  </a:lnTo>
                  <a:lnTo>
                    <a:pt x="17" y="165"/>
                  </a:lnTo>
                  <a:lnTo>
                    <a:pt x="12" y="175"/>
                  </a:lnTo>
                  <a:lnTo>
                    <a:pt x="14" y="175"/>
                  </a:lnTo>
                  <a:lnTo>
                    <a:pt x="5" y="179"/>
                  </a:lnTo>
                  <a:lnTo>
                    <a:pt x="5" y="184"/>
                  </a:lnTo>
                  <a:lnTo>
                    <a:pt x="9" y="182"/>
                  </a:lnTo>
                  <a:lnTo>
                    <a:pt x="14" y="179"/>
                  </a:lnTo>
                  <a:lnTo>
                    <a:pt x="17" y="184"/>
                  </a:lnTo>
                  <a:lnTo>
                    <a:pt x="14" y="189"/>
                  </a:lnTo>
                  <a:lnTo>
                    <a:pt x="9" y="189"/>
                  </a:lnTo>
                  <a:lnTo>
                    <a:pt x="9" y="198"/>
                  </a:lnTo>
                  <a:lnTo>
                    <a:pt x="21" y="203"/>
                  </a:lnTo>
                  <a:lnTo>
                    <a:pt x="38" y="203"/>
                  </a:lnTo>
                  <a:lnTo>
                    <a:pt x="59" y="187"/>
                  </a:lnTo>
                  <a:lnTo>
                    <a:pt x="69" y="187"/>
                  </a:lnTo>
                  <a:lnTo>
                    <a:pt x="69" y="177"/>
                  </a:lnTo>
                  <a:lnTo>
                    <a:pt x="73" y="175"/>
                  </a:lnTo>
                  <a:lnTo>
                    <a:pt x="76" y="187"/>
                  </a:lnTo>
                  <a:lnTo>
                    <a:pt x="80" y="189"/>
                  </a:lnTo>
                  <a:lnTo>
                    <a:pt x="90" y="175"/>
                  </a:lnTo>
                  <a:lnTo>
                    <a:pt x="92" y="161"/>
                  </a:lnTo>
                  <a:lnTo>
                    <a:pt x="92" y="156"/>
                  </a:lnTo>
                  <a:lnTo>
                    <a:pt x="97" y="151"/>
                  </a:lnTo>
                  <a:lnTo>
                    <a:pt x="87" y="144"/>
                  </a:lnTo>
                  <a:lnTo>
                    <a:pt x="85" y="127"/>
                  </a:lnTo>
                  <a:lnTo>
                    <a:pt x="85" y="113"/>
                  </a:lnTo>
                  <a:lnTo>
                    <a:pt x="97" y="106"/>
                  </a:lnTo>
                  <a:lnTo>
                    <a:pt x="109" y="104"/>
                  </a:lnTo>
                  <a:lnTo>
                    <a:pt x="99" y="99"/>
                  </a:lnTo>
                  <a:lnTo>
                    <a:pt x="111" y="80"/>
                  </a:lnTo>
                  <a:lnTo>
                    <a:pt x="109" y="75"/>
                  </a:lnTo>
                  <a:lnTo>
                    <a:pt x="121" y="73"/>
                  </a:lnTo>
                  <a:lnTo>
                    <a:pt x="123" y="64"/>
                  </a:lnTo>
                  <a:lnTo>
                    <a:pt x="130" y="47"/>
                  </a:lnTo>
                  <a:lnTo>
                    <a:pt x="147" y="42"/>
                  </a:lnTo>
                  <a:lnTo>
                    <a:pt x="147" y="38"/>
                  </a:lnTo>
                  <a:lnTo>
                    <a:pt x="168" y="38"/>
                  </a:lnTo>
                  <a:lnTo>
                    <a:pt x="168" y="31"/>
                  </a:lnTo>
                  <a:lnTo>
                    <a:pt x="173" y="31"/>
                  </a:lnTo>
                  <a:lnTo>
                    <a:pt x="180" y="26"/>
                  </a:lnTo>
                  <a:lnTo>
                    <a:pt x="194" y="33"/>
                  </a:lnTo>
                  <a:lnTo>
                    <a:pt x="206" y="35"/>
                  </a:lnTo>
                  <a:lnTo>
                    <a:pt x="222" y="35"/>
                  </a:lnTo>
                  <a:lnTo>
                    <a:pt x="227" y="33"/>
                  </a:lnTo>
                  <a:lnTo>
                    <a:pt x="232" y="21"/>
                  </a:lnTo>
                  <a:lnTo>
                    <a:pt x="248" y="14"/>
                  </a:lnTo>
                  <a:lnTo>
                    <a:pt x="267" y="21"/>
                  </a:lnTo>
                  <a:lnTo>
                    <a:pt x="267" y="31"/>
                  </a:lnTo>
                  <a:lnTo>
                    <a:pt x="279" y="23"/>
                  </a:lnTo>
                  <a:lnTo>
                    <a:pt x="286" y="21"/>
                  </a:lnTo>
                  <a:lnTo>
                    <a:pt x="286" y="19"/>
                  </a:lnTo>
                  <a:lnTo>
                    <a:pt x="281" y="19"/>
                  </a:lnTo>
                  <a:lnTo>
                    <a:pt x="274" y="19"/>
                  </a:lnTo>
                  <a:lnTo>
                    <a:pt x="265" y="14"/>
                  </a:lnTo>
                  <a:lnTo>
                    <a:pt x="286" y="12"/>
                  </a:lnTo>
                  <a:lnTo>
                    <a:pt x="277" y="7"/>
                  </a:lnTo>
                  <a:lnTo>
                    <a:pt x="265" y="5"/>
                  </a:lnTo>
                  <a:lnTo>
                    <a:pt x="258" y="7"/>
                  </a:lnTo>
                  <a:lnTo>
                    <a:pt x="255" y="14"/>
                  </a:lnTo>
                  <a:lnTo>
                    <a:pt x="253" y="9"/>
                  </a:lnTo>
                  <a:lnTo>
                    <a:pt x="253" y="7"/>
                  </a:lnTo>
                  <a:lnTo>
                    <a:pt x="251" y="7"/>
                  </a:lnTo>
                  <a:lnTo>
                    <a:pt x="251" y="0"/>
                  </a:lnTo>
                  <a:lnTo>
                    <a:pt x="244" y="2"/>
                  </a:lnTo>
                  <a:lnTo>
                    <a:pt x="237" y="9"/>
                  </a:lnTo>
                  <a:lnTo>
                    <a:pt x="232" y="2"/>
                  </a:lnTo>
                  <a:lnTo>
                    <a:pt x="218" y="14"/>
                  </a:lnTo>
                  <a:lnTo>
                    <a:pt x="225" y="5"/>
                  </a:lnTo>
                  <a:lnTo>
                    <a:pt x="220" y="2"/>
                  </a:lnTo>
                  <a:lnTo>
                    <a:pt x="213" y="2"/>
                  </a:lnTo>
                  <a:lnTo>
                    <a:pt x="210" y="7"/>
                  </a:lnTo>
                  <a:lnTo>
                    <a:pt x="199" y="14"/>
                  </a:lnTo>
                  <a:lnTo>
                    <a:pt x="192" y="14"/>
                  </a:lnTo>
                  <a:lnTo>
                    <a:pt x="192" y="12"/>
                  </a:lnTo>
                  <a:lnTo>
                    <a:pt x="180" y="14"/>
                  </a:lnTo>
                  <a:lnTo>
                    <a:pt x="187" y="14"/>
                  </a:lnTo>
                  <a:lnTo>
                    <a:pt x="184" y="19"/>
                  </a:lnTo>
                  <a:lnTo>
                    <a:pt x="177" y="19"/>
                  </a:lnTo>
                  <a:lnTo>
                    <a:pt x="170" y="21"/>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63" name="Freeform 4177"/>
            <p:cNvSpPr>
              <a:spLocks/>
            </p:cNvSpPr>
            <p:nvPr/>
          </p:nvSpPr>
          <p:spPr bwMode="auto">
            <a:xfrm>
              <a:off x="2637" y="973"/>
              <a:ext cx="119" cy="59"/>
            </a:xfrm>
            <a:custGeom>
              <a:avLst/>
              <a:gdLst>
                <a:gd name="T0" fmla="*/ 599 w 106"/>
                <a:gd name="T1" fmla="*/ 2360 h 47"/>
                <a:gd name="T2" fmla="*/ 272 w 106"/>
                <a:gd name="T3" fmla="*/ 2360 h 47"/>
                <a:gd name="T4" fmla="*/ 0 w 106"/>
                <a:gd name="T5" fmla="*/ 2360 h 47"/>
                <a:gd name="T6" fmla="*/ 2 w 106"/>
                <a:gd name="T7" fmla="*/ 5630 h 47"/>
                <a:gd name="T8" fmla="*/ 272 w 106"/>
                <a:gd name="T9" fmla="*/ 4154 h 47"/>
                <a:gd name="T10" fmla="*/ 272 w 106"/>
                <a:gd name="T11" fmla="*/ 6546 h 47"/>
                <a:gd name="T12" fmla="*/ 120 w 106"/>
                <a:gd name="T13" fmla="*/ 6546 h 47"/>
                <a:gd name="T14" fmla="*/ 354 w 106"/>
                <a:gd name="T15" fmla="*/ 8871 h 47"/>
                <a:gd name="T16" fmla="*/ 631 w 106"/>
                <a:gd name="T17" fmla="*/ 11136 h 47"/>
                <a:gd name="T18" fmla="*/ 795 w 106"/>
                <a:gd name="T19" fmla="*/ 9475 h 47"/>
                <a:gd name="T20" fmla="*/ 950 w 106"/>
                <a:gd name="T21" fmla="*/ 7359 h 47"/>
                <a:gd name="T22" fmla="*/ 1037 w 106"/>
                <a:gd name="T23" fmla="*/ 8871 h 47"/>
                <a:gd name="T24" fmla="*/ 1307 w 106"/>
                <a:gd name="T25" fmla="*/ 7359 h 47"/>
                <a:gd name="T26" fmla="*/ 1334 w 106"/>
                <a:gd name="T27" fmla="*/ 9475 h 47"/>
                <a:gd name="T28" fmla="*/ 754 w 106"/>
                <a:gd name="T29" fmla="*/ 11894 h 47"/>
                <a:gd name="T30" fmla="*/ 708 w 106"/>
                <a:gd name="T31" fmla="*/ 12945 h 47"/>
                <a:gd name="T32" fmla="*/ 1334 w 106"/>
                <a:gd name="T33" fmla="*/ 12945 h 47"/>
                <a:gd name="T34" fmla="*/ 1067 w 106"/>
                <a:gd name="T35" fmla="*/ 14558 h 47"/>
                <a:gd name="T36" fmla="*/ 1221 w 106"/>
                <a:gd name="T37" fmla="*/ 14931 h 47"/>
                <a:gd name="T38" fmla="*/ 795 w 106"/>
                <a:gd name="T39" fmla="*/ 16250 h 47"/>
                <a:gd name="T40" fmla="*/ 1221 w 106"/>
                <a:gd name="T41" fmla="*/ 18526 h 47"/>
                <a:gd name="T42" fmla="*/ 1467 w 106"/>
                <a:gd name="T43" fmla="*/ 21854 h 47"/>
                <a:gd name="T44" fmla="*/ 1498 w 106"/>
                <a:gd name="T45" fmla="*/ 19666 h 47"/>
                <a:gd name="T46" fmla="*/ 1728 w 106"/>
                <a:gd name="T47" fmla="*/ 14931 h 47"/>
                <a:gd name="T48" fmla="*/ 1827 w 106"/>
                <a:gd name="T49" fmla="*/ 11894 h 47"/>
                <a:gd name="T50" fmla="*/ 1888 w 106"/>
                <a:gd name="T51" fmla="*/ 11136 h 47"/>
                <a:gd name="T52" fmla="*/ 2398 w 106"/>
                <a:gd name="T53" fmla="*/ 7359 h 47"/>
                <a:gd name="T54" fmla="*/ 1785 w 106"/>
                <a:gd name="T55" fmla="*/ 5630 h 47"/>
                <a:gd name="T56" fmla="*/ 1728 w 106"/>
                <a:gd name="T57" fmla="*/ 3309 h 47"/>
                <a:gd name="T58" fmla="*/ 1539 w 106"/>
                <a:gd name="T59" fmla="*/ 3309 h 47"/>
                <a:gd name="T60" fmla="*/ 1498 w 106"/>
                <a:gd name="T61" fmla="*/ 2360 h 47"/>
                <a:gd name="T62" fmla="*/ 1221 w 106"/>
                <a:gd name="T63" fmla="*/ 0 h 47"/>
                <a:gd name="T64" fmla="*/ 1221 w 106"/>
                <a:gd name="T65" fmla="*/ 6546 h 47"/>
                <a:gd name="T66" fmla="*/ 863 w 106"/>
                <a:gd name="T67" fmla="*/ 1193 h 47"/>
                <a:gd name="T68" fmla="*/ 708 w 106"/>
                <a:gd name="T69" fmla="*/ 3309 h 47"/>
                <a:gd name="T70" fmla="*/ 543 w 106"/>
                <a:gd name="T71" fmla="*/ 3309 h 47"/>
                <a:gd name="T72" fmla="*/ 599 w 106"/>
                <a:gd name="T73" fmla="*/ 2360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6"/>
                <a:gd name="T112" fmla="*/ 0 h 47"/>
                <a:gd name="T113" fmla="*/ 106 w 106"/>
                <a:gd name="T114" fmla="*/ 47 h 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6" h="47">
                  <a:moveTo>
                    <a:pt x="26" y="5"/>
                  </a:moveTo>
                  <a:lnTo>
                    <a:pt x="12" y="5"/>
                  </a:lnTo>
                  <a:lnTo>
                    <a:pt x="0" y="5"/>
                  </a:lnTo>
                  <a:lnTo>
                    <a:pt x="2" y="12"/>
                  </a:lnTo>
                  <a:lnTo>
                    <a:pt x="12" y="9"/>
                  </a:lnTo>
                  <a:lnTo>
                    <a:pt x="12" y="14"/>
                  </a:lnTo>
                  <a:lnTo>
                    <a:pt x="5" y="14"/>
                  </a:lnTo>
                  <a:lnTo>
                    <a:pt x="16" y="19"/>
                  </a:lnTo>
                  <a:lnTo>
                    <a:pt x="28" y="24"/>
                  </a:lnTo>
                  <a:lnTo>
                    <a:pt x="35" y="21"/>
                  </a:lnTo>
                  <a:lnTo>
                    <a:pt x="42" y="16"/>
                  </a:lnTo>
                  <a:lnTo>
                    <a:pt x="45" y="19"/>
                  </a:lnTo>
                  <a:lnTo>
                    <a:pt x="57" y="16"/>
                  </a:lnTo>
                  <a:lnTo>
                    <a:pt x="59" y="21"/>
                  </a:lnTo>
                  <a:lnTo>
                    <a:pt x="33" y="26"/>
                  </a:lnTo>
                  <a:lnTo>
                    <a:pt x="31" y="28"/>
                  </a:lnTo>
                  <a:lnTo>
                    <a:pt x="59" y="28"/>
                  </a:lnTo>
                  <a:lnTo>
                    <a:pt x="47" y="31"/>
                  </a:lnTo>
                  <a:lnTo>
                    <a:pt x="54" y="33"/>
                  </a:lnTo>
                  <a:lnTo>
                    <a:pt x="35" y="35"/>
                  </a:lnTo>
                  <a:lnTo>
                    <a:pt x="54" y="40"/>
                  </a:lnTo>
                  <a:lnTo>
                    <a:pt x="64" y="47"/>
                  </a:lnTo>
                  <a:lnTo>
                    <a:pt x="66" y="42"/>
                  </a:lnTo>
                  <a:lnTo>
                    <a:pt x="76" y="33"/>
                  </a:lnTo>
                  <a:lnTo>
                    <a:pt x="80" y="26"/>
                  </a:lnTo>
                  <a:lnTo>
                    <a:pt x="83" y="24"/>
                  </a:lnTo>
                  <a:lnTo>
                    <a:pt x="106" y="16"/>
                  </a:lnTo>
                  <a:lnTo>
                    <a:pt x="78" y="12"/>
                  </a:lnTo>
                  <a:lnTo>
                    <a:pt x="76" y="7"/>
                  </a:lnTo>
                  <a:lnTo>
                    <a:pt x="68" y="7"/>
                  </a:lnTo>
                  <a:lnTo>
                    <a:pt x="66" y="5"/>
                  </a:lnTo>
                  <a:lnTo>
                    <a:pt x="54" y="0"/>
                  </a:lnTo>
                  <a:lnTo>
                    <a:pt x="54" y="14"/>
                  </a:lnTo>
                  <a:lnTo>
                    <a:pt x="38" y="2"/>
                  </a:lnTo>
                  <a:lnTo>
                    <a:pt x="31" y="7"/>
                  </a:lnTo>
                  <a:lnTo>
                    <a:pt x="24" y="7"/>
                  </a:lnTo>
                  <a:lnTo>
                    <a:pt x="26" y="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64" name="Freeform 4178"/>
            <p:cNvSpPr>
              <a:spLocks/>
            </p:cNvSpPr>
            <p:nvPr/>
          </p:nvSpPr>
          <p:spPr bwMode="auto">
            <a:xfrm>
              <a:off x="2716" y="967"/>
              <a:ext cx="97" cy="18"/>
            </a:xfrm>
            <a:custGeom>
              <a:avLst/>
              <a:gdLst>
                <a:gd name="T0" fmla="*/ 702 w 87"/>
                <a:gd name="T1" fmla="*/ 4234 h 14"/>
                <a:gd name="T2" fmla="*/ 280 w 87"/>
                <a:gd name="T3" fmla="*/ 1992 h 14"/>
                <a:gd name="T4" fmla="*/ 130 w 87"/>
                <a:gd name="T5" fmla="*/ 4234 h 14"/>
                <a:gd name="T6" fmla="*/ 0 w 87"/>
                <a:gd name="T7" fmla="*/ 4234 h 14"/>
                <a:gd name="T8" fmla="*/ 0 w 87"/>
                <a:gd name="T9" fmla="*/ 6057 h 14"/>
                <a:gd name="T10" fmla="*/ 670 w 87"/>
                <a:gd name="T11" fmla="*/ 8999 h 14"/>
                <a:gd name="T12" fmla="*/ 353 w 87"/>
                <a:gd name="T13" fmla="*/ 10013 h 14"/>
                <a:gd name="T14" fmla="*/ 843 w 87"/>
                <a:gd name="T15" fmla="*/ 12492 h 14"/>
                <a:gd name="T16" fmla="*/ 1438 w 87"/>
                <a:gd name="T17" fmla="*/ 10013 h 14"/>
                <a:gd name="T18" fmla="*/ 1632 w 87"/>
                <a:gd name="T19" fmla="*/ 6057 h 14"/>
                <a:gd name="T20" fmla="*/ 1504 w 87"/>
                <a:gd name="T21" fmla="*/ 4234 h 14"/>
                <a:gd name="T22" fmla="*/ 973 w 87"/>
                <a:gd name="T23" fmla="*/ 1992 h 14"/>
                <a:gd name="T24" fmla="*/ 873 w 87"/>
                <a:gd name="T25" fmla="*/ 1992 h 14"/>
                <a:gd name="T26" fmla="*/ 783 w 87"/>
                <a:gd name="T27" fmla="*/ 0 h 14"/>
                <a:gd name="T28" fmla="*/ 756 w 87"/>
                <a:gd name="T29" fmla="*/ 1992 h 14"/>
                <a:gd name="T30" fmla="*/ 702 w 87"/>
                <a:gd name="T31" fmla="*/ 4234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7"/>
                <a:gd name="T49" fmla="*/ 0 h 14"/>
                <a:gd name="T50" fmla="*/ 87 w 87"/>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7" h="14">
                  <a:moveTo>
                    <a:pt x="38" y="5"/>
                  </a:moveTo>
                  <a:lnTo>
                    <a:pt x="14" y="2"/>
                  </a:lnTo>
                  <a:lnTo>
                    <a:pt x="7" y="5"/>
                  </a:lnTo>
                  <a:lnTo>
                    <a:pt x="0" y="5"/>
                  </a:lnTo>
                  <a:lnTo>
                    <a:pt x="0" y="7"/>
                  </a:lnTo>
                  <a:lnTo>
                    <a:pt x="35" y="10"/>
                  </a:lnTo>
                  <a:lnTo>
                    <a:pt x="19" y="12"/>
                  </a:lnTo>
                  <a:lnTo>
                    <a:pt x="45" y="14"/>
                  </a:lnTo>
                  <a:lnTo>
                    <a:pt x="76" y="12"/>
                  </a:lnTo>
                  <a:lnTo>
                    <a:pt x="87" y="7"/>
                  </a:lnTo>
                  <a:lnTo>
                    <a:pt x="80" y="5"/>
                  </a:lnTo>
                  <a:lnTo>
                    <a:pt x="52" y="2"/>
                  </a:lnTo>
                  <a:lnTo>
                    <a:pt x="47" y="2"/>
                  </a:lnTo>
                  <a:lnTo>
                    <a:pt x="42" y="0"/>
                  </a:lnTo>
                  <a:lnTo>
                    <a:pt x="40" y="2"/>
                  </a:lnTo>
                  <a:lnTo>
                    <a:pt x="38" y="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65" name="Freeform 4179"/>
            <p:cNvSpPr>
              <a:spLocks/>
            </p:cNvSpPr>
            <p:nvPr/>
          </p:nvSpPr>
          <p:spPr bwMode="auto">
            <a:xfrm>
              <a:off x="2751" y="1006"/>
              <a:ext cx="47" cy="11"/>
            </a:xfrm>
            <a:custGeom>
              <a:avLst/>
              <a:gdLst>
                <a:gd name="T0" fmla="*/ 690 w 42"/>
                <a:gd name="T1" fmla="*/ 1965 h 9"/>
                <a:gd name="T2" fmla="*/ 410 w 42"/>
                <a:gd name="T3" fmla="*/ 1965 h 9"/>
                <a:gd name="T4" fmla="*/ 4 w 42"/>
                <a:gd name="T5" fmla="*/ 1965 h 9"/>
                <a:gd name="T6" fmla="*/ 186 w 42"/>
                <a:gd name="T7" fmla="*/ 2 h 9"/>
                <a:gd name="T8" fmla="*/ 0 w 42"/>
                <a:gd name="T9" fmla="*/ 0 h 9"/>
                <a:gd name="T10" fmla="*/ 529 w 42"/>
                <a:gd name="T11" fmla="*/ 0 h 9"/>
                <a:gd name="T12" fmla="*/ 873 w 42"/>
                <a:gd name="T13" fmla="*/ 1077 h 9"/>
                <a:gd name="T14" fmla="*/ 690 w 42"/>
                <a:gd name="T15" fmla="*/ 1965 h 9"/>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9"/>
                <a:gd name="T26" fmla="*/ 42 w 42"/>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9">
                  <a:moveTo>
                    <a:pt x="33" y="9"/>
                  </a:moveTo>
                  <a:lnTo>
                    <a:pt x="19" y="9"/>
                  </a:lnTo>
                  <a:lnTo>
                    <a:pt x="4" y="9"/>
                  </a:lnTo>
                  <a:lnTo>
                    <a:pt x="9" y="2"/>
                  </a:lnTo>
                  <a:lnTo>
                    <a:pt x="0" y="0"/>
                  </a:lnTo>
                  <a:lnTo>
                    <a:pt x="26" y="0"/>
                  </a:lnTo>
                  <a:lnTo>
                    <a:pt x="42" y="5"/>
                  </a:lnTo>
                  <a:lnTo>
                    <a:pt x="33" y="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66" name="Freeform 4180"/>
            <p:cNvSpPr>
              <a:spLocks/>
            </p:cNvSpPr>
            <p:nvPr/>
          </p:nvSpPr>
          <p:spPr bwMode="auto">
            <a:xfrm>
              <a:off x="2711" y="1167"/>
              <a:ext cx="16" cy="8"/>
            </a:xfrm>
            <a:custGeom>
              <a:avLst/>
              <a:gdLst>
                <a:gd name="T0" fmla="*/ 243 w 14"/>
                <a:gd name="T1" fmla="*/ 0 h 7"/>
                <a:gd name="T2" fmla="*/ 2 w 14"/>
                <a:gd name="T3" fmla="*/ 186 h 7"/>
                <a:gd name="T4" fmla="*/ 0 w 14"/>
                <a:gd name="T5" fmla="*/ 243 h 7"/>
                <a:gd name="T6" fmla="*/ 186 w 14"/>
                <a:gd name="T7" fmla="*/ 186 h 7"/>
                <a:gd name="T8" fmla="*/ 363 w 14"/>
                <a:gd name="T9" fmla="*/ 243 h 7"/>
                <a:gd name="T10" fmla="*/ 514 w 14"/>
                <a:gd name="T11" fmla="*/ 0 h 7"/>
                <a:gd name="T12" fmla="*/ 363 w 14"/>
                <a:gd name="T13" fmla="*/ 2 h 7"/>
                <a:gd name="T14" fmla="*/ 243 w 14"/>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7"/>
                <a:gd name="T26" fmla="*/ 14 w 14"/>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7">
                  <a:moveTo>
                    <a:pt x="7" y="0"/>
                  </a:moveTo>
                  <a:lnTo>
                    <a:pt x="2" y="5"/>
                  </a:lnTo>
                  <a:lnTo>
                    <a:pt x="0" y="7"/>
                  </a:lnTo>
                  <a:lnTo>
                    <a:pt x="5" y="5"/>
                  </a:lnTo>
                  <a:lnTo>
                    <a:pt x="10" y="7"/>
                  </a:lnTo>
                  <a:lnTo>
                    <a:pt x="14" y="0"/>
                  </a:lnTo>
                  <a:lnTo>
                    <a:pt x="10" y="2"/>
                  </a:lnTo>
                  <a:lnTo>
                    <a:pt x="7"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67" name="Freeform 4181"/>
            <p:cNvSpPr>
              <a:spLocks/>
            </p:cNvSpPr>
            <p:nvPr/>
          </p:nvSpPr>
          <p:spPr bwMode="auto">
            <a:xfrm>
              <a:off x="2780" y="1143"/>
              <a:ext cx="166" cy="199"/>
            </a:xfrm>
            <a:custGeom>
              <a:avLst/>
              <a:gdLst>
                <a:gd name="T0" fmla="*/ 2314 w 149"/>
                <a:gd name="T1" fmla="*/ 26514 h 161"/>
                <a:gd name="T2" fmla="*/ 2219 w 149"/>
                <a:gd name="T3" fmla="*/ 24533 h 161"/>
                <a:gd name="T4" fmla="*/ 2219 w 149"/>
                <a:gd name="T5" fmla="*/ 20265 h 161"/>
                <a:gd name="T6" fmla="*/ 1916 w 149"/>
                <a:gd name="T7" fmla="*/ 15300 h 161"/>
                <a:gd name="T8" fmla="*/ 2084 w 149"/>
                <a:gd name="T9" fmla="*/ 12176 h 161"/>
                <a:gd name="T10" fmla="*/ 1788 w 149"/>
                <a:gd name="T11" fmla="*/ 8682 h 161"/>
                <a:gd name="T12" fmla="*/ 1752 w 149"/>
                <a:gd name="T13" fmla="*/ 5683 h 161"/>
                <a:gd name="T14" fmla="*/ 1752 w 149"/>
                <a:gd name="T15" fmla="*/ 5217 h 161"/>
                <a:gd name="T16" fmla="*/ 1752 w 149"/>
                <a:gd name="T17" fmla="*/ 2235 h 161"/>
                <a:gd name="T18" fmla="*/ 1412 w 149"/>
                <a:gd name="T19" fmla="*/ 0 h 161"/>
                <a:gd name="T20" fmla="*/ 1090 w 149"/>
                <a:gd name="T21" fmla="*/ 2235 h 161"/>
                <a:gd name="T22" fmla="*/ 1021 w 149"/>
                <a:gd name="T23" fmla="*/ 5683 h 161"/>
                <a:gd name="T24" fmla="*/ 921 w 149"/>
                <a:gd name="T25" fmla="*/ 6448 h 161"/>
                <a:gd name="T26" fmla="*/ 609 w 149"/>
                <a:gd name="T27" fmla="*/ 6448 h 161"/>
                <a:gd name="T28" fmla="*/ 391 w 149"/>
                <a:gd name="T29" fmla="*/ 5683 h 161"/>
                <a:gd name="T30" fmla="*/ 126 w 149"/>
                <a:gd name="T31" fmla="*/ 3720 h 161"/>
                <a:gd name="T32" fmla="*/ 0 w 149"/>
                <a:gd name="T33" fmla="*/ 5217 h 161"/>
                <a:gd name="T34" fmla="*/ 609 w 149"/>
                <a:gd name="T35" fmla="*/ 9446 h 161"/>
                <a:gd name="T36" fmla="*/ 834 w 149"/>
                <a:gd name="T37" fmla="*/ 15873 h 161"/>
                <a:gd name="T38" fmla="*/ 921 w 149"/>
                <a:gd name="T39" fmla="*/ 20265 h 161"/>
                <a:gd name="T40" fmla="*/ 1035 w 149"/>
                <a:gd name="T41" fmla="*/ 19619 h 161"/>
                <a:gd name="T42" fmla="*/ 1143 w 149"/>
                <a:gd name="T43" fmla="*/ 21095 h 161"/>
                <a:gd name="T44" fmla="*/ 1214 w 149"/>
                <a:gd name="T45" fmla="*/ 24533 h 161"/>
                <a:gd name="T46" fmla="*/ 834 w 149"/>
                <a:gd name="T47" fmla="*/ 28891 h 161"/>
                <a:gd name="T48" fmla="*/ 635 w 149"/>
                <a:gd name="T49" fmla="*/ 31770 h 161"/>
                <a:gd name="T50" fmla="*/ 486 w 149"/>
                <a:gd name="T51" fmla="*/ 33297 h 161"/>
                <a:gd name="T52" fmla="*/ 512 w 149"/>
                <a:gd name="T53" fmla="*/ 38962 h 161"/>
                <a:gd name="T54" fmla="*/ 547 w 149"/>
                <a:gd name="T55" fmla="*/ 44933 h 161"/>
                <a:gd name="T56" fmla="*/ 834 w 149"/>
                <a:gd name="T57" fmla="*/ 46326 h 161"/>
                <a:gd name="T58" fmla="*/ 834 w 149"/>
                <a:gd name="T59" fmla="*/ 46758 h 161"/>
                <a:gd name="T60" fmla="*/ 957 w 149"/>
                <a:gd name="T61" fmla="*/ 46758 h 161"/>
                <a:gd name="T62" fmla="*/ 1035 w 149"/>
                <a:gd name="T63" fmla="*/ 49237 h 161"/>
                <a:gd name="T64" fmla="*/ 1090 w 149"/>
                <a:gd name="T65" fmla="*/ 48158 h 161"/>
                <a:gd name="T66" fmla="*/ 1666 w 149"/>
                <a:gd name="T67" fmla="*/ 46326 h 161"/>
                <a:gd name="T68" fmla="*/ 1788 w 149"/>
                <a:gd name="T69" fmla="*/ 45371 h 161"/>
                <a:gd name="T70" fmla="*/ 2084 w 149"/>
                <a:gd name="T71" fmla="*/ 45371 h 161"/>
                <a:gd name="T72" fmla="*/ 2272 w 149"/>
                <a:gd name="T73" fmla="*/ 42539 h 161"/>
                <a:gd name="T74" fmla="*/ 2441 w 149"/>
                <a:gd name="T75" fmla="*/ 39835 h 161"/>
                <a:gd name="T76" fmla="*/ 2578 w 149"/>
                <a:gd name="T77" fmla="*/ 37049 h 161"/>
                <a:gd name="T78" fmla="*/ 2754 w 149"/>
                <a:gd name="T79" fmla="*/ 33745 h 161"/>
                <a:gd name="T80" fmla="*/ 2346 w 149"/>
                <a:gd name="T81" fmla="*/ 30323 h 161"/>
                <a:gd name="T82" fmla="*/ 2441 w 149"/>
                <a:gd name="T83" fmla="*/ 28891 h 161"/>
                <a:gd name="T84" fmla="*/ 2314 w 149"/>
                <a:gd name="T85" fmla="*/ 26514 h 1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9"/>
                <a:gd name="T130" fmla="*/ 0 h 161"/>
                <a:gd name="T131" fmla="*/ 149 w 149"/>
                <a:gd name="T132" fmla="*/ 161 h 1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9" h="161">
                  <a:moveTo>
                    <a:pt x="125" y="87"/>
                  </a:moveTo>
                  <a:lnTo>
                    <a:pt x="120" y="80"/>
                  </a:lnTo>
                  <a:lnTo>
                    <a:pt x="120" y="66"/>
                  </a:lnTo>
                  <a:lnTo>
                    <a:pt x="104" y="50"/>
                  </a:lnTo>
                  <a:lnTo>
                    <a:pt x="113" y="40"/>
                  </a:lnTo>
                  <a:lnTo>
                    <a:pt x="97" y="28"/>
                  </a:lnTo>
                  <a:lnTo>
                    <a:pt x="94" y="19"/>
                  </a:lnTo>
                  <a:lnTo>
                    <a:pt x="94" y="17"/>
                  </a:lnTo>
                  <a:lnTo>
                    <a:pt x="94" y="7"/>
                  </a:lnTo>
                  <a:lnTo>
                    <a:pt x="75" y="0"/>
                  </a:lnTo>
                  <a:lnTo>
                    <a:pt x="59" y="7"/>
                  </a:lnTo>
                  <a:lnTo>
                    <a:pt x="54" y="19"/>
                  </a:lnTo>
                  <a:lnTo>
                    <a:pt x="49" y="21"/>
                  </a:lnTo>
                  <a:lnTo>
                    <a:pt x="33" y="21"/>
                  </a:lnTo>
                  <a:lnTo>
                    <a:pt x="21" y="19"/>
                  </a:lnTo>
                  <a:lnTo>
                    <a:pt x="7" y="12"/>
                  </a:lnTo>
                  <a:lnTo>
                    <a:pt x="0" y="17"/>
                  </a:lnTo>
                  <a:lnTo>
                    <a:pt x="33" y="31"/>
                  </a:lnTo>
                  <a:lnTo>
                    <a:pt x="45" y="52"/>
                  </a:lnTo>
                  <a:lnTo>
                    <a:pt x="49" y="66"/>
                  </a:lnTo>
                  <a:lnTo>
                    <a:pt x="56" y="64"/>
                  </a:lnTo>
                  <a:lnTo>
                    <a:pt x="61" y="69"/>
                  </a:lnTo>
                  <a:lnTo>
                    <a:pt x="66" y="80"/>
                  </a:lnTo>
                  <a:lnTo>
                    <a:pt x="45" y="95"/>
                  </a:lnTo>
                  <a:lnTo>
                    <a:pt x="35" y="104"/>
                  </a:lnTo>
                  <a:lnTo>
                    <a:pt x="26" y="109"/>
                  </a:lnTo>
                  <a:lnTo>
                    <a:pt x="28" y="128"/>
                  </a:lnTo>
                  <a:lnTo>
                    <a:pt x="30" y="147"/>
                  </a:lnTo>
                  <a:lnTo>
                    <a:pt x="45" y="151"/>
                  </a:lnTo>
                  <a:lnTo>
                    <a:pt x="45" y="154"/>
                  </a:lnTo>
                  <a:lnTo>
                    <a:pt x="52" y="154"/>
                  </a:lnTo>
                  <a:lnTo>
                    <a:pt x="56" y="161"/>
                  </a:lnTo>
                  <a:lnTo>
                    <a:pt x="59" y="158"/>
                  </a:lnTo>
                  <a:lnTo>
                    <a:pt x="90" y="151"/>
                  </a:lnTo>
                  <a:lnTo>
                    <a:pt x="97" y="149"/>
                  </a:lnTo>
                  <a:lnTo>
                    <a:pt x="113" y="149"/>
                  </a:lnTo>
                  <a:lnTo>
                    <a:pt x="123" y="139"/>
                  </a:lnTo>
                  <a:lnTo>
                    <a:pt x="132" y="130"/>
                  </a:lnTo>
                  <a:lnTo>
                    <a:pt x="139" y="121"/>
                  </a:lnTo>
                  <a:lnTo>
                    <a:pt x="149" y="111"/>
                  </a:lnTo>
                  <a:lnTo>
                    <a:pt x="127" y="99"/>
                  </a:lnTo>
                  <a:lnTo>
                    <a:pt x="132" y="95"/>
                  </a:lnTo>
                  <a:lnTo>
                    <a:pt x="125" y="87"/>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68" name="Freeform 4182"/>
            <p:cNvSpPr>
              <a:spLocks/>
            </p:cNvSpPr>
            <p:nvPr/>
          </p:nvSpPr>
          <p:spPr bwMode="auto">
            <a:xfrm>
              <a:off x="2664" y="1605"/>
              <a:ext cx="2" cy="6"/>
            </a:xfrm>
            <a:custGeom>
              <a:avLst/>
              <a:gdLst>
                <a:gd name="T0" fmla="*/ 0 w 2"/>
                <a:gd name="T1" fmla="*/ 0 h 5"/>
                <a:gd name="T2" fmla="*/ 0 w 2"/>
                <a:gd name="T3" fmla="*/ 642 h 5"/>
                <a:gd name="T4" fmla="*/ 2 w 2"/>
                <a:gd name="T5" fmla="*/ 642 h 5"/>
                <a:gd name="T6" fmla="*/ 0 w 2"/>
                <a:gd name="T7" fmla="*/ 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0" y="0"/>
                  </a:moveTo>
                  <a:lnTo>
                    <a:pt x="0" y="5"/>
                  </a:lnTo>
                  <a:lnTo>
                    <a:pt x="2" y="5"/>
                  </a:lnTo>
                  <a:lnTo>
                    <a:pt x="0" y="0"/>
                  </a:lnTo>
                  <a:close/>
                </a:path>
              </a:pathLst>
            </a:custGeom>
            <a:solidFill>
              <a:srgbClr val="C0C0C0"/>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69" name="Freeform 4183"/>
            <p:cNvSpPr>
              <a:spLocks/>
            </p:cNvSpPr>
            <p:nvPr/>
          </p:nvSpPr>
          <p:spPr bwMode="auto">
            <a:xfrm>
              <a:off x="2664" y="1570"/>
              <a:ext cx="118" cy="53"/>
            </a:xfrm>
            <a:custGeom>
              <a:avLst/>
              <a:gdLst>
                <a:gd name="T0" fmla="*/ 669 w 106"/>
                <a:gd name="T1" fmla="*/ 10114 h 43"/>
                <a:gd name="T2" fmla="*/ 434 w 106"/>
                <a:gd name="T3" fmla="*/ 10718 h 43"/>
                <a:gd name="T4" fmla="*/ 255 w 106"/>
                <a:gd name="T5" fmla="*/ 10114 h 43"/>
                <a:gd name="T6" fmla="*/ 2 w 106"/>
                <a:gd name="T7" fmla="*/ 9509 h 43"/>
                <a:gd name="T8" fmla="*/ 0 w 106"/>
                <a:gd name="T9" fmla="*/ 8696 h 43"/>
                <a:gd name="T10" fmla="*/ 0 w 106"/>
                <a:gd name="T11" fmla="*/ 7941 h 43"/>
                <a:gd name="T12" fmla="*/ 0 w 106"/>
                <a:gd name="T13" fmla="*/ 7252 h 43"/>
                <a:gd name="T14" fmla="*/ 149 w 106"/>
                <a:gd name="T15" fmla="*/ 7252 h 43"/>
                <a:gd name="T16" fmla="*/ 185 w 106"/>
                <a:gd name="T17" fmla="*/ 7252 h 43"/>
                <a:gd name="T18" fmla="*/ 284 w 106"/>
                <a:gd name="T19" fmla="*/ 6918 h 43"/>
                <a:gd name="T20" fmla="*/ 501 w 106"/>
                <a:gd name="T21" fmla="*/ 6918 h 43"/>
                <a:gd name="T22" fmla="*/ 809 w 106"/>
                <a:gd name="T23" fmla="*/ 6918 h 43"/>
                <a:gd name="T24" fmla="*/ 901 w 106"/>
                <a:gd name="T25" fmla="*/ 5884 h 43"/>
                <a:gd name="T26" fmla="*/ 838 w 106"/>
                <a:gd name="T27" fmla="*/ 3343 h 43"/>
                <a:gd name="T28" fmla="*/ 1061 w 106"/>
                <a:gd name="T29" fmla="*/ 2 h 43"/>
                <a:gd name="T30" fmla="*/ 1181 w 106"/>
                <a:gd name="T31" fmla="*/ 1361 h 43"/>
                <a:gd name="T32" fmla="*/ 1345 w 106"/>
                <a:gd name="T33" fmla="*/ 0 h 43"/>
                <a:gd name="T34" fmla="*/ 1754 w 106"/>
                <a:gd name="T35" fmla="*/ 2 h 43"/>
                <a:gd name="T36" fmla="*/ 1909 w 106"/>
                <a:gd name="T37" fmla="*/ 4774 h 43"/>
                <a:gd name="T38" fmla="*/ 1832 w 106"/>
                <a:gd name="T39" fmla="*/ 5884 h 43"/>
                <a:gd name="T40" fmla="*/ 1777 w 106"/>
                <a:gd name="T41" fmla="*/ 6918 h 43"/>
                <a:gd name="T42" fmla="*/ 1704 w 106"/>
                <a:gd name="T43" fmla="*/ 9509 h 43"/>
                <a:gd name="T44" fmla="*/ 1666 w 106"/>
                <a:gd name="T45" fmla="*/ 10114 h 43"/>
                <a:gd name="T46" fmla="*/ 1181 w 106"/>
                <a:gd name="T47" fmla="*/ 12064 h 43"/>
                <a:gd name="T48" fmla="*/ 1061 w 106"/>
                <a:gd name="T49" fmla="*/ 11152 h 43"/>
                <a:gd name="T50" fmla="*/ 669 w 106"/>
                <a:gd name="T51" fmla="*/ 10114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43"/>
                <a:gd name="T80" fmla="*/ 106 w 106"/>
                <a:gd name="T81" fmla="*/ 43 h 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43">
                  <a:moveTo>
                    <a:pt x="37" y="36"/>
                  </a:moveTo>
                  <a:lnTo>
                    <a:pt x="23" y="38"/>
                  </a:lnTo>
                  <a:lnTo>
                    <a:pt x="14" y="36"/>
                  </a:lnTo>
                  <a:lnTo>
                    <a:pt x="2" y="33"/>
                  </a:lnTo>
                  <a:lnTo>
                    <a:pt x="0" y="31"/>
                  </a:lnTo>
                  <a:lnTo>
                    <a:pt x="0" y="28"/>
                  </a:lnTo>
                  <a:lnTo>
                    <a:pt x="0" y="26"/>
                  </a:lnTo>
                  <a:lnTo>
                    <a:pt x="9" y="26"/>
                  </a:lnTo>
                  <a:lnTo>
                    <a:pt x="11" y="26"/>
                  </a:lnTo>
                  <a:lnTo>
                    <a:pt x="16" y="24"/>
                  </a:lnTo>
                  <a:lnTo>
                    <a:pt x="28" y="24"/>
                  </a:lnTo>
                  <a:lnTo>
                    <a:pt x="44" y="24"/>
                  </a:lnTo>
                  <a:lnTo>
                    <a:pt x="49" y="21"/>
                  </a:lnTo>
                  <a:lnTo>
                    <a:pt x="47" y="12"/>
                  </a:lnTo>
                  <a:lnTo>
                    <a:pt x="59" y="2"/>
                  </a:lnTo>
                  <a:lnTo>
                    <a:pt x="66" y="5"/>
                  </a:lnTo>
                  <a:lnTo>
                    <a:pt x="75" y="0"/>
                  </a:lnTo>
                  <a:lnTo>
                    <a:pt x="97" y="2"/>
                  </a:lnTo>
                  <a:lnTo>
                    <a:pt x="106" y="17"/>
                  </a:lnTo>
                  <a:lnTo>
                    <a:pt x="101" y="21"/>
                  </a:lnTo>
                  <a:lnTo>
                    <a:pt x="99" y="24"/>
                  </a:lnTo>
                  <a:lnTo>
                    <a:pt x="94" y="33"/>
                  </a:lnTo>
                  <a:lnTo>
                    <a:pt x="92" y="36"/>
                  </a:lnTo>
                  <a:lnTo>
                    <a:pt x="66" y="43"/>
                  </a:lnTo>
                  <a:lnTo>
                    <a:pt x="59" y="40"/>
                  </a:lnTo>
                  <a:lnTo>
                    <a:pt x="37" y="36"/>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70" name="Freeform 4184"/>
            <p:cNvSpPr>
              <a:spLocks/>
            </p:cNvSpPr>
            <p:nvPr/>
          </p:nvSpPr>
          <p:spPr bwMode="auto">
            <a:xfrm>
              <a:off x="2763" y="1650"/>
              <a:ext cx="63" cy="58"/>
            </a:xfrm>
            <a:custGeom>
              <a:avLst/>
              <a:gdLst>
                <a:gd name="T0" fmla="*/ 767 w 57"/>
                <a:gd name="T1" fmla="*/ 2109 h 47"/>
                <a:gd name="T2" fmla="*/ 767 w 57"/>
                <a:gd name="T3" fmla="*/ 2603 h 47"/>
                <a:gd name="T4" fmla="*/ 767 w 57"/>
                <a:gd name="T5" fmla="*/ 3540 h 47"/>
                <a:gd name="T6" fmla="*/ 721 w 57"/>
                <a:gd name="T7" fmla="*/ 3964 h 47"/>
                <a:gd name="T8" fmla="*/ 721 w 57"/>
                <a:gd name="T9" fmla="*/ 4892 h 47"/>
                <a:gd name="T10" fmla="*/ 767 w 57"/>
                <a:gd name="T11" fmla="*/ 4892 h 47"/>
                <a:gd name="T12" fmla="*/ 848 w 57"/>
                <a:gd name="T13" fmla="*/ 6037 h 47"/>
                <a:gd name="T14" fmla="*/ 767 w 57"/>
                <a:gd name="T15" fmla="*/ 7144 h 47"/>
                <a:gd name="T16" fmla="*/ 848 w 57"/>
                <a:gd name="T17" fmla="*/ 7450 h 47"/>
                <a:gd name="T18" fmla="*/ 848 w 57"/>
                <a:gd name="T19" fmla="*/ 9108 h 47"/>
                <a:gd name="T20" fmla="*/ 721 w 57"/>
                <a:gd name="T21" fmla="*/ 9793 h 47"/>
                <a:gd name="T22" fmla="*/ 767 w 57"/>
                <a:gd name="T23" fmla="*/ 10133 h 47"/>
                <a:gd name="T24" fmla="*/ 747 w 57"/>
                <a:gd name="T25" fmla="*/ 10133 h 47"/>
                <a:gd name="T26" fmla="*/ 721 w 57"/>
                <a:gd name="T27" fmla="*/ 10133 h 47"/>
                <a:gd name="T28" fmla="*/ 676 w 57"/>
                <a:gd name="T29" fmla="*/ 11419 h 47"/>
                <a:gd name="T30" fmla="*/ 652 w 57"/>
                <a:gd name="T31" fmla="*/ 11419 h 47"/>
                <a:gd name="T32" fmla="*/ 676 w 57"/>
                <a:gd name="T33" fmla="*/ 13871 h 47"/>
                <a:gd name="T34" fmla="*/ 652 w 57"/>
                <a:gd name="T35" fmla="*/ 13871 h 47"/>
                <a:gd name="T36" fmla="*/ 567 w 57"/>
                <a:gd name="T37" fmla="*/ 13218 h 47"/>
                <a:gd name="T38" fmla="*/ 537 w 57"/>
                <a:gd name="T39" fmla="*/ 12505 h 47"/>
                <a:gd name="T40" fmla="*/ 464 w 57"/>
                <a:gd name="T41" fmla="*/ 11419 h 47"/>
                <a:gd name="T42" fmla="*/ 464 w 57"/>
                <a:gd name="T43" fmla="*/ 11419 h 47"/>
                <a:gd name="T44" fmla="*/ 360 w 57"/>
                <a:gd name="T45" fmla="*/ 10133 h 47"/>
                <a:gd name="T46" fmla="*/ 360 w 57"/>
                <a:gd name="T47" fmla="*/ 9793 h 47"/>
                <a:gd name="T48" fmla="*/ 326 w 57"/>
                <a:gd name="T49" fmla="*/ 9108 h 47"/>
                <a:gd name="T50" fmla="*/ 139 w 57"/>
                <a:gd name="T51" fmla="*/ 6037 h 47"/>
                <a:gd name="T52" fmla="*/ 139 w 57"/>
                <a:gd name="T53" fmla="*/ 5392 h 47"/>
                <a:gd name="T54" fmla="*/ 114 w 57"/>
                <a:gd name="T55" fmla="*/ 5392 h 47"/>
                <a:gd name="T56" fmla="*/ 84 w 57"/>
                <a:gd name="T57" fmla="*/ 2603 h 47"/>
                <a:gd name="T58" fmla="*/ 0 w 57"/>
                <a:gd name="T59" fmla="*/ 2603 h 47"/>
                <a:gd name="T60" fmla="*/ 0 w 57"/>
                <a:gd name="T61" fmla="*/ 0 h 47"/>
                <a:gd name="T62" fmla="*/ 84 w 57"/>
                <a:gd name="T63" fmla="*/ 0 h 47"/>
                <a:gd name="T64" fmla="*/ 139 w 57"/>
                <a:gd name="T65" fmla="*/ 1385 h 47"/>
                <a:gd name="T66" fmla="*/ 170 w 57"/>
                <a:gd name="T67" fmla="*/ 0 h 47"/>
                <a:gd name="T68" fmla="*/ 254 w 57"/>
                <a:gd name="T69" fmla="*/ 0 h 47"/>
                <a:gd name="T70" fmla="*/ 326 w 57"/>
                <a:gd name="T71" fmla="*/ 0 h 47"/>
                <a:gd name="T72" fmla="*/ 464 w 57"/>
                <a:gd name="T73" fmla="*/ 1385 h 47"/>
                <a:gd name="T74" fmla="*/ 513 w 57"/>
                <a:gd name="T75" fmla="*/ 0 h 47"/>
                <a:gd name="T76" fmla="*/ 513 w 57"/>
                <a:gd name="T77" fmla="*/ 2 h 47"/>
                <a:gd name="T78" fmla="*/ 537 w 57"/>
                <a:gd name="T79" fmla="*/ 2 h 47"/>
                <a:gd name="T80" fmla="*/ 612 w 57"/>
                <a:gd name="T81" fmla="*/ 2 h 47"/>
                <a:gd name="T82" fmla="*/ 612 w 57"/>
                <a:gd name="T83" fmla="*/ 2 h 47"/>
                <a:gd name="T84" fmla="*/ 676 w 57"/>
                <a:gd name="T85" fmla="*/ 1385 h 47"/>
                <a:gd name="T86" fmla="*/ 721 w 57"/>
                <a:gd name="T87" fmla="*/ 2109 h 47"/>
                <a:gd name="T88" fmla="*/ 767 w 57"/>
                <a:gd name="T89" fmla="*/ 2109 h 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7"/>
                <a:gd name="T136" fmla="*/ 0 h 47"/>
                <a:gd name="T137" fmla="*/ 57 w 57"/>
                <a:gd name="T138" fmla="*/ 47 h 4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7" h="47">
                  <a:moveTo>
                    <a:pt x="52" y="7"/>
                  </a:moveTo>
                  <a:lnTo>
                    <a:pt x="52" y="9"/>
                  </a:lnTo>
                  <a:lnTo>
                    <a:pt x="52" y="12"/>
                  </a:lnTo>
                  <a:lnTo>
                    <a:pt x="48" y="14"/>
                  </a:lnTo>
                  <a:lnTo>
                    <a:pt x="48" y="17"/>
                  </a:lnTo>
                  <a:lnTo>
                    <a:pt x="52" y="17"/>
                  </a:lnTo>
                  <a:lnTo>
                    <a:pt x="57" y="21"/>
                  </a:lnTo>
                  <a:lnTo>
                    <a:pt x="52" y="24"/>
                  </a:lnTo>
                  <a:lnTo>
                    <a:pt x="57" y="26"/>
                  </a:lnTo>
                  <a:lnTo>
                    <a:pt x="57" y="31"/>
                  </a:lnTo>
                  <a:lnTo>
                    <a:pt x="48" y="33"/>
                  </a:lnTo>
                  <a:lnTo>
                    <a:pt x="52" y="35"/>
                  </a:lnTo>
                  <a:lnTo>
                    <a:pt x="50" y="35"/>
                  </a:lnTo>
                  <a:lnTo>
                    <a:pt x="48" y="35"/>
                  </a:lnTo>
                  <a:lnTo>
                    <a:pt x="45" y="40"/>
                  </a:lnTo>
                  <a:lnTo>
                    <a:pt x="43" y="40"/>
                  </a:lnTo>
                  <a:lnTo>
                    <a:pt x="45" y="47"/>
                  </a:lnTo>
                  <a:lnTo>
                    <a:pt x="43" y="47"/>
                  </a:lnTo>
                  <a:lnTo>
                    <a:pt x="38" y="45"/>
                  </a:lnTo>
                  <a:lnTo>
                    <a:pt x="36" y="43"/>
                  </a:lnTo>
                  <a:lnTo>
                    <a:pt x="31" y="40"/>
                  </a:lnTo>
                  <a:lnTo>
                    <a:pt x="24" y="35"/>
                  </a:lnTo>
                  <a:lnTo>
                    <a:pt x="24" y="33"/>
                  </a:lnTo>
                  <a:lnTo>
                    <a:pt x="22" y="31"/>
                  </a:lnTo>
                  <a:lnTo>
                    <a:pt x="10" y="21"/>
                  </a:lnTo>
                  <a:lnTo>
                    <a:pt x="10" y="19"/>
                  </a:lnTo>
                  <a:lnTo>
                    <a:pt x="8" y="19"/>
                  </a:lnTo>
                  <a:lnTo>
                    <a:pt x="5" y="9"/>
                  </a:lnTo>
                  <a:lnTo>
                    <a:pt x="0" y="9"/>
                  </a:lnTo>
                  <a:lnTo>
                    <a:pt x="0" y="0"/>
                  </a:lnTo>
                  <a:lnTo>
                    <a:pt x="5" y="0"/>
                  </a:lnTo>
                  <a:lnTo>
                    <a:pt x="10" y="5"/>
                  </a:lnTo>
                  <a:lnTo>
                    <a:pt x="12" y="0"/>
                  </a:lnTo>
                  <a:lnTo>
                    <a:pt x="17" y="0"/>
                  </a:lnTo>
                  <a:lnTo>
                    <a:pt x="22" y="0"/>
                  </a:lnTo>
                  <a:lnTo>
                    <a:pt x="31" y="5"/>
                  </a:lnTo>
                  <a:lnTo>
                    <a:pt x="34" y="0"/>
                  </a:lnTo>
                  <a:lnTo>
                    <a:pt x="34" y="2"/>
                  </a:lnTo>
                  <a:lnTo>
                    <a:pt x="36" y="2"/>
                  </a:lnTo>
                  <a:lnTo>
                    <a:pt x="41" y="2"/>
                  </a:lnTo>
                  <a:lnTo>
                    <a:pt x="45" y="5"/>
                  </a:lnTo>
                  <a:lnTo>
                    <a:pt x="48" y="7"/>
                  </a:lnTo>
                  <a:lnTo>
                    <a:pt x="52" y="7"/>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71" name="Freeform 4185"/>
            <p:cNvSpPr>
              <a:spLocks/>
            </p:cNvSpPr>
            <p:nvPr/>
          </p:nvSpPr>
          <p:spPr bwMode="auto">
            <a:xfrm>
              <a:off x="2731" y="1620"/>
              <a:ext cx="91" cy="79"/>
            </a:xfrm>
            <a:custGeom>
              <a:avLst/>
              <a:gdLst>
                <a:gd name="T0" fmla="*/ 2364 w 80"/>
                <a:gd name="T1" fmla="*/ 8548 h 64"/>
                <a:gd name="T2" fmla="*/ 2424 w 80"/>
                <a:gd name="T3" fmla="*/ 9173 h 64"/>
                <a:gd name="T4" fmla="*/ 2424 w 80"/>
                <a:gd name="T5" fmla="*/ 7528 h 64"/>
                <a:gd name="T6" fmla="*/ 2594 w 80"/>
                <a:gd name="T7" fmla="*/ 7173 h 64"/>
                <a:gd name="T8" fmla="*/ 2594 w 80"/>
                <a:gd name="T9" fmla="*/ 7173 h 64"/>
                <a:gd name="T10" fmla="*/ 2424 w 80"/>
                <a:gd name="T11" fmla="*/ 6455 h 64"/>
                <a:gd name="T12" fmla="*/ 2364 w 80"/>
                <a:gd name="T13" fmla="*/ 6455 h 64"/>
                <a:gd name="T14" fmla="*/ 2424 w 80"/>
                <a:gd name="T15" fmla="*/ 6455 h 64"/>
                <a:gd name="T16" fmla="*/ 2364 w 80"/>
                <a:gd name="T17" fmla="*/ 5408 h 64"/>
                <a:gd name="T18" fmla="*/ 2290 w 80"/>
                <a:gd name="T19" fmla="*/ 3549 h 64"/>
                <a:gd name="T20" fmla="*/ 1627 w 80"/>
                <a:gd name="T21" fmla="*/ 3549 h 64"/>
                <a:gd name="T22" fmla="*/ 1241 w 80"/>
                <a:gd name="T23" fmla="*/ 0 h 64"/>
                <a:gd name="T24" fmla="*/ 1241 w 80"/>
                <a:gd name="T25" fmla="*/ 917 h 64"/>
                <a:gd name="T26" fmla="*/ 1160 w 80"/>
                <a:gd name="T27" fmla="*/ 917 h 64"/>
                <a:gd name="T28" fmla="*/ 984 w 80"/>
                <a:gd name="T29" fmla="*/ 1397 h 64"/>
                <a:gd name="T30" fmla="*/ 897 w 80"/>
                <a:gd name="T31" fmla="*/ 1397 h 64"/>
                <a:gd name="T32" fmla="*/ 854 w 80"/>
                <a:gd name="T33" fmla="*/ 1397 h 64"/>
                <a:gd name="T34" fmla="*/ 854 w 80"/>
                <a:gd name="T35" fmla="*/ 2875 h 64"/>
                <a:gd name="T36" fmla="*/ 854 w 80"/>
                <a:gd name="T37" fmla="*/ 3549 h 64"/>
                <a:gd name="T38" fmla="*/ 897 w 80"/>
                <a:gd name="T39" fmla="*/ 4003 h 64"/>
                <a:gd name="T40" fmla="*/ 854 w 80"/>
                <a:gd name="T41" fmla="*/ 4003 h 64"/>
                <a:gd name="T42" fmla="*/ 668 w 80"/>
                <a:gd name="T43" fmla="*/ 4941 h 64"/>
                <a:gd name="T44" fmla="*/ 668 w 80"/>
                <a:gd name="T45" fmla="*/ 4941 h 64"/>
                <a:gd name="T46" fmla="*/ 668 w 80"/>
                <a:gd name="T47" fmla="*/ 6455 h 64"/>
                <a:gd name="T48" fmla="*/ 536 w 80"/>
                <a:gd name="T49" fmla="*/ 6455 h 64"/>
                <a:gd name="T50" fmla="*/ 448 w 80"/>
                <a:gd name="T51" fmla="*/ 5408 h 64"/>
                <a:gd name="T52" fmla="*/ 448 w 80"/>
                <a:gd name="T53" fmla="*/ 5408 h 64"/>
                <a:gd name="T54" fmla="*/ 394 w 80"/>
                <a:gd name="T55" fmla="*/ 4941 h 64"/>
                <a:gd name="T56" fmla="*/ 320 w 80"/>
                <a:gd name="T57" fmla="*/ 6455 h 64"/>
                <a:gd name="T58" fmla="*/ 2 w 80"/>
                <a:gd name="T59" fmla="*/ 6455 h 64"/>
                <a:gd name="T60" fmla="*/ 0 w 80"/>
                <a:gd name="T61" fmla="*/ 5408 h 64"/>
                <a:gd name="T62" fmla="*/ 2 w 80"/>
                <a:gd name="T63" fmla="*/ 7173 h 64"/>
                <a:gd name="T64" fmla="*/ 168 w 80"/>
                <a:gd name="T65" fmla="*/ 8548 h 64"/>
                <a:gd name="T66" fmla="*/ 320 w 80"/>
                <a:gd name="T67" fmla="*/ 7173 h 64"/>
                <a:gd name="T68" fmla="*/ 610 w 80"/>
                <a:gd name="T69" fmla="*/ 12556 h 64"/>
                <a:gd name="T70" fmla="*/ 760 w 80"/>
                <a:gd name="T71" fmla="*/ 14089 h 64"/>
                <a:gd name="T72" fmla="*/ 1241 w 80"/>
                <a:gd name="T73" fmla="*/ 16258 h 64"/>
                <a:gd name="T74" fmla="*/ 1714 w 80"/>
                <a:gd name="T75" fmla="*/ 18912 h 64"/>
                <a:gd name="T76" fmla="*/ 1851 w 80"/>
                <a:gd name="T77" fmla="*/ 18912 h 64"/>
                <a:gd name="T78" fmla="*/ 1873 w 80"/>
                <a:gd name="T79" fmla="*/ 18912 h 64"/>
                <a:gd name="T80" fmla="*/ 1873 w 80"/>
                <a:gd name="T81" fmla="*/ 18912 h 64"/>
                <a:gd name="T82" fmla="*/ 1647 w 80"/>
                <a:gd name="T83" fmla="*/ 17391 h 64"/>
                <a:gd name="T84" fmla="*/ 1647 w 80"/>
                <a:gd name="T85" fmla="*/ 16652 h 64"/>
                <a:gd name="T86" fmla="*/ 1627 w 80"/>
                <a:gd name="T87" fmla="*/ 16258 h 64"/>
                <a:gd name="T88" fmla="*/ 1241 w 80"/>
                <a:gd name="T89" fmla="*/ 13353 h 64"/>
                <a:gd name="T90" fmla="*/ 1241 w 80"/>
                <a:gd name="T91" fmla="*/ 12556 h 64"/>
                <a:gd name="T92" fmla="*/ 1160 w 80"/>
                <a:gd name="T93" fmla="*/ 12556 h 64"/>
                <a:gd name="T94" fmla="*/ 1091 w 80"/>
                <a:gd name="T95" fmla="*/ 9836 h 64"/>
                <a:gd name="T96" fmla="*/ 897 w 80"/>
                <a:gd name="T97" fmla="*/ 9836 h 64"/>
                <a:gd name="T98" fmla="*/ 897 w 80"/>
                <a:gd name="T99" fmla="*/ 7173 h 64"/>
                <a:gd name="T100" fmla="*/ 1091 w 80"/>
                <a:gd name="T101" fmla="*/ 7173 h 64"/>
                <a:gd name="T102" fmla="*/ 1241 w 80"/>
                <a:gd name="T103" fmla="*/ 8548 h 64"/>
                <a:gd name="T104" fmla="*/ 1273 w 80"/>
                <a:gd name="T105" fmla="*/ 7173 h 64"/>
                <a:gd name="T106" fmla="*/ 1446 w 80"/>
                <a:gd name="T107" fmla="*/ 7173 h 64"/>
                <a:gd name="T108" fmla="*/ 1627 w 80"/>
                <a:gd name="T109" fmla="*/ 7173 h 64"/>
                <a:gd name="T110" fmla="*/ 1873 w 80"/>
                <a:gd name="T111" fmla="*/ 8548 h 64"/>
                <a:gd name="T112" fmla="*/ 2013 w 80"/>
                <a:gd name="T113" fmla="*/ 7173 h 64"/>
                <a:gd name="T114" fmla="*/ 2013 w 80"/>
                <a:gd name="T115" fmla="*/ 7528 h 64"/>
                <a:gd name="T116" fmla="*/ 2078 w 80"/>
                <a:gd name="T117" fmla="*/ 7528 h 64"/>
                <a:gd name="T118" fmla="*/ 2218 w 80"/>
                <a:gd name="T119" fmla="*/ 7528 h 64"/>
                <a:gd name="T120" fmla="*/ 2218 w 80"/>
                <a:gd name="T121" fmla="*/ 7528 h 64"/>
                <a:gd name="T122" fmla="*/ 2364 w 80"/>
                <a:gd name="T123" fmla="*/ 8548 h 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0"/>
                <a:gd name="T187" fmla="*/ 0 h 64"/>
                <a:gd name="T188" fmla="*/ 80 w 80"/>
                <a:gd name="T189" fmla="*/ 64 h 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0" h="64">
                  <a:moveTo>
                    <a:pt x="73" y="29"/>
                  </a:moveTo>
                  <a:lnTo>
                    <a:pt x="76" y="31"/>
                  </a:lnTo>
                  <a:lnTo>
                    <a:pt x="76" y="26"/>
                  </a:lnTo>
                  <a:lnTo>
                    <a:pt x="80" y="24"/>
                  </a:lnTo>
                  <a:lnTo>
                    <a:pt x="76" y="22"/>
                  </a:lnTo>
                  <a:lnTo>
                    <a:pt x="73" y="22"/>
                  </a:lnTo>
                  <a:lnTo>
                    <a:pt x="76" y="22"/>
                  </a:lnTo>
                  <a:lnTo>
                    <a:pt x="73" y="19"/>
                  </a:lnTo>
                  <a:lnTo>
                    <a:pt x="71" y="12"/>
                  </a:lnTo>
                  <a:lnTo>
                    <a:pt x="50" y="12"/>
                  </a:lnTo>
                  <a:lnTo>
                    <a:pt x="38" y="0"/>
                  </a:lnTo>
                  <a:lnTo>
                    <a:pt x="38" y="3"/>
                  </a:lnTo>
                  <a:lnTo>
                    <a:pt x="36" y="3"/>
                  </a:lnTo>
                  <a:lnTo>
                    <a:pt x="31" y="5"/>
                  </a:lnTo>
                  <a:lnTo>
                    <a:pt x="28" y="5"/>
                  </a:lnTo>
                  <a:lnTo>
                    <a:pt x="26" y="5"/>
                  </a:lnTo>
                  <a:lnTo>
                    <a:pt x="26" y="10"/>
                  </a:lnTo>
                  <a:lnTo>
                    <a:pt x="26" y="12"/>
                  </a:lnTo>
                  <a:lnTo>
                    <a:pt x="28" y="14"/>
                  </a:lnTo>
                  <a:lnTo>
                    <a:pt x="26" y="14"/>
                  </a:lnTo>
                  <a:lnTo>
                    <a:pt x="21" y="17"/>
                  </a:lnTo>
                  <a:lnTo>
                    <a:pt x="21" y="22"/>
                  </a:lnTo>
                  <a:lnTo>
                    <a:pt x="17" y="22"/>
                  </a:lnTo>
                  <a:lnTo>
                    <a:pt x="14" y="19"/>
                  </a:lnTo>
                  <a:lnTo>
                    <a:pt x="12" y="17"/>
                  </a:lnTo>
                  <a:lnTo>
                    <a:pt x="10" y="22"/>
                  </a:lnTo>
                  <a:lnTo>
                    <a:pt x="2" y="22"/>
                  </a:lnTo>
                  <a:lnTo>
                    <a:pt x="0" y="19"/>
                  </a:lnTo>
                  <a:lnTo>
                    <a:pt x="2" y="24"/>
                  </a:lnTo>
                  <a:lnTo>
                    <a:pt x="5" y="29"/>
                  </a:lnTo>
                  <a:lnTo>
                    <a:pt x="10" y="24"/>
                  </a:lnTo>
                  <a:lnTo>
                    <a:pt x="19" y="43"/>
                  </a:lnTo>
                  <a:lnTo>
                    <a:pt x="24" y="48"/>
                  </a:lnTo>
                  <a:lnTo>
                    <a:pt x="38" y="55"/>
                  </a:lnTo>
                  <a:lnTo>
                    <a:pt x="54" y="64"/>
                  </a:lnTo>
                  <a:lnTo>
                    <a:pt x="57" y="64"/>
                  </a:lnTo>
                  <a:lnTo>
                    <a:pt x="59" y="64"/>
                  </a:lnTo>
                  <a:lnTo>
                    <a:pt x="52" y="59"/>
                  </a:lnTo>
                  <a:lnTo>
                    <a:pt x="52" y="57"/>
                  </a:lnTo>
                  <a:lnTo>
                    <a:pt x="50" y="55"/>
                  </a:lnTo>
                  <a:lnTo>
                    <a:pt x="38" y="45"/>
                  </a:lnTo>
                  <a:lnTo>
                    <a:pt x="38" y="43"/>
                  </a:lnTo>
                  <a:lnTo>
                    <a:pt x="36" y="43"/>
                  </a:lnTo>
                  <a:lnTo>
                    <a:pt x="33" y="33"/>
                  </a:lnTo>
                  <a:lnTo>
                    <a:pt x="28" y="33"/>
                  </a:lnTo>
                  <a:lnTo>
                    <a:pt x="28" y="24"/>
                  </a:lnTo>
                  <a:lnTo>
                    <a:pt x="33" y="24"/>
                  </a:lnTo>
                  <a:lnTo>
                    <a:pt x="38" y="29"/>
                  </a:lnTo>
                  <a:lnTo>
                    <a:pt x="40" y="24"/>
                  </a:lnTo>
                  <a:lnTo>
                    <a:pt x="45" y="24"/>
                  </a:lnTo>
                  <a:lnTo>
                    <a:pt x="50" y="24"/>
                  </a:lnTo>
                  <a:lnTo>
                    <a:pt x="59" y="29"/>
                  </a:lnTo>
                  <a:lnTo>
                    <a:pt x="62" y="24"/>
                  </a:lnTo>
                  <a:lnTo>
                    <a:pt x="62" y="26"/>
                  </a:lnTo>
                  <a:lnTo>
                    <a:pt x="64" y="26"/>
                  </a:lnTo>
                  <a:lnTo>
                    <a:pt x="69" y="26"/>
                  </a:lnTo>
                  <a:lnTo>
                    <a:pt x="73" y="29"/>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72" name="Freeform 4186"/>
            <p:cNvSpPr>
              <a:spLocks/>
            </p:cNvSpPr>
            <p:nvPr/>
          </p:nvSpPr>
          <p:spPr bwMode="auto">
            <a:xfrm>
              <a:off x="2788" y="1699"/>
              <a:ext cx="22" cy="13"/>
            </a:xfrm>
            <a:custGeom>
              <a:avLst/>
              <a:gdLst>
                <a:gd name="T0" fmla="*/ 63 w 21"/>
                <a:gd name="T1" fmla="*/ 12128 h 10"/>
                <a:gd name="T2" fmla="*/ 69 w 21"/>
                <a:gd name="T3" fmla="*/ 8700 h 10"/>
                <a:gd name="T4" fmla="*/ 54 w 21"/>
                <a:gd name="T5" fmla="*/ 6692 h 10"/>
                <a:gd name="T6" fmla="*/ 50 w 21"/>
                <a:gd name="T7" fmla="*/ 3960 h 10"/>
                <a:gd name="T8" fmla="*/ 9 w 21"/>
                <a:gd name="T9" fmla="*/ 0 h 10"/>
                <a:gd name="T10" fmla="*/ 7 w 21"/>
                <a:gd name="T11" fmla="*/ 0 h 10"/>
                <a:gd name="T12" fmla="*/ 0 w 21"/>
                <a:gd name="T13" fmla="*/ 0 h 10"/>
                <a:gd name="T14" fmla="*/ 63 w 21"/>
                <a:gd name="T15" fmla="*/ 12128 h 10"/>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0"/>
                <a:gd name="T26" fmla="*/ 21 w 21"/>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0">
                  <a:moveTo>
                    <a:pt x="19" y="10"/>
                  </a:moveTo>
                  <a:lnTo>
                    <a:pt x="21" y="7"/>
                  </a:lnTo>
                  <a:lnTo>
                    <a:pt x="16" y="5"/>
                  </a:lnTo>
                  <a:lnTo>
                    <a:pt x="14" y="3"/>
                  </a:lnTo>
                  <a:lnTo>
                    <a:pt x="9" y="0"/>
                  </a:lnTo>
                  <a:lnTo>
                    <a:pt x="7" y="0"/>
                  </a:lnTo>
                  <a:lnTo>
                    <a:pt x="0" y="0"/>
                  </a:lnTo>
                  <a:lnTo>
                    <a:pt x="19" y="10"/>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73" name="Freeform 4187"/>
            <p:cNvSpPr>
              <a:spLocks/>
            </p:cNvSpPr>
            <p:nvPr/>
          </p:nvSpPr>
          <p:spPr bwMode="auto">
            <a:xfrm>
              <a:off x="2441" y="1523"/>
              <a:ext cx="198" cy="189"/>
            </a:xfrm>
            <a:custGeom>
              <a:avLst/>
              <a:gdLst>
                <a:gd name="T0" fmla="*/ 3618 w 177"/>
                <a:gd name="T1" fmla="*/ 43551 h 152"/>
                <a:gd name="T2" fmla="*/ 3618 w 177"/>
                <a:gd name="T3" fmla="*/ 45862 h 152"/>
                <a:gd name="T4" fmla="*/ 3567 w 177"/>
                <a:gd name="T5" fmla="*/ 45862 h 152"/>
                <a:gd name="T6" fmla="*/ 3498 w 177"/>
                <a:gd name="T7" fmla="*/ 45862 h 152"/>
                <a:gd name="T8" fmla="*/ 3498 w 177"/>
                <a:gd name="T9" fmla="*/ 46690 h 152"/>
                <a:gd name="T10" fmla="*/ 3250 w 177"/>
                <a:gd name="T11" fmla="*/ 50049 h 152"/>
                <a:gd name="T12" fmla="*/ 2851 w 177"/>
                <a:gd name="T13" fmla="*/ 48521 h 152"/>
                <a:gd name="T14" fmla="*/ 2775 w 177"/>
                <a:gd name="T15" fmla="*/ 47483 h 152"/>
                <a:gd name="T16" fmla="*/ 2751 w 177"/>
                <a:gd name="T17" fmla="*/ 48521 h 152"/>
                <a:gd name="T18" fmla="*/ 2479 w 177"/>
                <a:gd name="T19" fmla="*/ 48521 h 152"/>
                <a:gd name="T20" fmla="*/ 2279 w 177"/>
                <a:gd name="T21" fmla="*/ 50049 h 152"/>
                <a:gd name="T22" fmla="*/ 2279 w 177"/>
                <a:gd name="T23" fmla="*/ 54484 h 152"/>
                <a:gd name="T24" fmla="*/ 1888 w 177"/>
                <a:gd name="T25" fmla="*/ 53498 h 152"/>
                <a:gd name="T26" fmla="*/ 1888 w 177"/>
                <a:gd name="T27" fmla="*/ 53498 h 152"/>
                <a:gd name="T28" fmla="*/ 1785 w 177"/>
                <a:gd name="T29" fmla="*/ 53498 h 152"/>
                <a:gd name="T30" fmla="*/ 1020 w 177"/>
                <a:gd name="T31" fmla="*/ 50049 h 152"/>
                <a:gd name="T32" fmla="*/ 815 w 177"/>
                <a:gd name="T33" fmla="*/ 48521 h 152"/>
                <a:gd name="T34" fmla="*/ 974 w 177"/>
                <a:gd name="T35" fmla="*/ 45181 h 152"/>
                <a:gd name="T36" fmla="*/ 1020 w 177"/>
                <a:gd name="T37" fmla="*/ 39991 h 152"/>
                <a:gd name="T38" fmla="*/ 1020 w 177"/>
                <a:gd name="T39" fmla="*/ 35579 h 152"/>
                <a:gd name="T40" fmla="*/ 1205 w 177"/>
                <a:gd name="T41" fmla="*/ 38187 h 152"/>
                <a:gd name="T42" fmla="*/ 1020 w 177"/>
                <a:gd name="T43" fmla="*/ 33034 h 152"/>
                <a:gd name="T44" fmla="*/ 1078 w 177"/>
                <a:gd name="T45" fmla="*/ 31511 h 152"/>
                <a:gd name="T46" fmla="*/ 912 w 177"/>
                <a:gd name="T47" fmla="*/ 29663 h 152"/>
                <a:gd name="T48" fmla="*/ 782 w 177"/>
                <a:gd name="T49" fmla="*/ 25342 h 152"/>
                <a:gd name="T50" fmla="*/ 815 w 177"/>
                <a:gd name="T51" fmla="*/ 23660 h 152"/>
                <a:gd name="T52" fmla="*/ 688 w 177"/>
                <a:gd name="T53" fmla="*/ 22834 h 152"/>
                <a:gd name="T54" fmla="*/ 500 w 177"/>
                <a:gd name="T55" fmla="*/ 22210 h 152"/>
                <a:gd name="T56" fmla="*/ 238 w 177"/>
                <a:gd name="T57" fmla="*/ 20381 h 152"/>
                <a:gd name="T58" fmla="*/ 2 w 177"/>
                <a:gd name="T59" fmla="*/ 19856 h 152"/>
                <a:gd name="T60" fmla="*/ 109 w 177"/>
                <a:gd name="T61" fmla="*/ 17862 h 152"/>
                <a:gd name="T62" fmla="*/ 136 w 177"/>
                <a:gd name="T63" fmla="*/ 17373 h 152"/>
                <a:gd name="T64" fmla="*/ 0 w 177"/>
                <a:gd name="T65" fmla="*/ 17373 h 152"/>
                <a:gd name="T66" fmla="*/ 329 w 177"/>
                <a:gd name="T67" fmla="*/ 14365 h 152"/>
                <a:gd name="T68" fmla="*/ 577 w 177"/>
                <a:gd name="T69" fmla="*/ 15303 h 152"/>
                <a:gd name="T70" fmla="*/ 912 w 177"/>
                <a:gd name="T71" fmla="*/ 15303 h 152"/>
                <a:gd name="T72" fmla="*/ 815 w 177"/>
                <a:gd name="T73" fmla="*/ 9291 h 152"/>
                <a:gd name="T74" fmla="*/ 912 w 177"/>
                <a:gd name="T75" fmla="*/ 8526 h 152"/>
                <a:gd name="T76" fmla="*/ 1020 w 177"/>
                <a:gd name="T77" fmla="*/ 11237 h 152"/>
                <a:gd name="T78" fmla="*/ 1509 w 177"/>
                <a:gd name="T79" fmla="*/ 10487 h 152"/>
                <a:gd name="T80" fmla="*/ 1412 w 177"/>
                <a:gd name="T81" fmla="*/ 10487 h 152"/>
                <a:gd name="T82" fmla="*/ 1767 w 177"/>
                <a:gd name="T83" fmla="*/ 6009 h 152"/>
                <a:gd name="T84" fmla="*/ 1785 w 177"/>
                <a:gd name="T85" fmla="*/ 1626 h 152"/>
                <a:gd name="T86" fmla="*/ 2037 w 177"/>
                <a:gd name="T87" fmla="*/ 0 h 152"/>
                <a:gd name="T88" fmla="*/ 2212 w 177"/>
                <a:gd name="T89" fmla="*/ 2514 h 152"/>
                <a:gd name="T90" fmla="*/ 2544 w 177"/>
                <a:gd name="T91" fmla="*/ 6857 h 152"/>
                <a:gd name="T92" fmla="*/ 2751 w 177"/>
                <a:gd name="T93" fmla="*/ 6009 h 152"/>
                <a:gd name="T94" fmla="*/ 2751 w 177"/>
                <a:gd name="T95" fmla="*/ 6857 h 152"/>
                <a:gd name="T96" fmla="*/ 3005 w 177"/>
                <a:gd name="T97" fmla="*/ 10487 h 152"/>
                <a:gd name="T98" fmla="*/ 3184 w 177"/>
                <a:gd name="T99" fmla="*/ 10487 h 152"/>
                <a:gd name="T100" fmla="*/ 3234 w 177"/>
                <a:gd name="T101" fmla="*/ 11237 h 152"/>
                <a:gd name="T102" fmla="*/ 3636 w 177"/>
                <a:gd name="T103" fmla="*/ 13040 h 152"/>
                <a:gd name="T104" fmla="*/ 3498 w 177"/>
                <a:gd name="T105" fmla="*/ 22210 h 152"/>
                <a:gd name="T106" fmla="*/ 3470 w 177"/>
                <a:gd name="T107" fmla="*/ 22834 h 152"/>
                <a:gd name="T108" fmla="*/ 3355 w 177"/>
                <a:gd name="T109" fmla="*/ 23660 h 152"/>
                <a:gd name="T110" fmla="*/ 3104 w 177"/>
                <a:gd name="T111" fmla="*/ 29663 h 152"/>
                <a:gd name="T112" fmla="*/ 3250 w 177"/>
                <a:gd name="T113" fmla="*/ 29223 h 152"/>
                <a:gd name="T114" fmla="*/ 3436 w 177"/>
                <a:gd name="T115" fmla="*/ 32279 h 152"/>
                <a:gd name="T116" fmla="*/ 3436 w 177"/>
                <a:gd name="T117" fmla="*/ 35025 h 152"/>
                <a:gd name="T118" fmla="*/ 3355 w 177"/>
                <a:gd name="T119" fmla="*/ 37104 h 152"/>
                <a:gd name="T120" fmla="*/ 3355 w 177"/>
                <a:gd name="T121" fmla="*/ 39181 h 152"/>
                <a:gd name="T122" fmla="*/ 3355 w 177"/>
                <a:gd name="T123" fmla="*/ 41528 h 152"/>
                <a:gd name="T124" fmla="*/ 3618 w 177"/>
                <a:gd name="T125" fmla="*/ 43551 h 1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7"/>
                <a:gd name="T190" fmla="*/ 0 h 152"/>
                <a:gd name="T191" fmla="*/ 177 w 177"/>
                <a:gd name="T192" fmla="*/ 152 h 15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7" h="152">
                  <a:moveTo>
                    <a:pt x="175" y="121"/>
                  </a:moveTo>
                  <a:lnTo>
                    <a:pt x="175" y="128"/>
                  </a:lnTo>
                  <a:lnTo>
                    <a:pt x="173" y="128"/>
                  </a:lnTo>
                  <a:lnTo>
                    <a:pt x="170" y="128"/>
                  </a:lnTo>
                  <a:lnTo>
                    <a:pt x="170" y="130"/>
                  </a:lnTo>
                  <a:lnTo>
                    <a:pt x="158" y="140"/>
                  </a:lnTo>
                  <a:lnTo>
                    <a:pt x="139" y="135"/>
                  </a:lnTo>
                  <a:lnTo>
                    <a:pt x="135" y="133"/>
                  </a:lnTo>
                  <a:lnTo>
                    <a:pt x="132" y="135"/>
                  </a:lnTo>
                  <a:lnTo>
                    <a:pt x="120" y="135"/>
                  </a:lnTo>
                  <a:lnTo>
                    <a:pt x="111" y="140"/>
                  </a:lnTo>
                  <a:lnTo>
                    <a:pt x="111" y="152"/>
                  </a:lnTo>
                  <a:lnTo>
                    <a:pt x="92" y="149"/>
                  </a:lnTo>
                  <a:lnTo>
                    <a:pt x="87" y="149"/>
                  </a:lnTo>
                  <a:lnTo>
                    <a:pt x="50" y="140"/>
                  </a:lnTo>
                  <a:lnTo>
                    <a:pt x="40" y="135"/>
                  </a:lnTo>
                  <a:lnTo>
                    <a:pt x="47" y="126"/>
                  </a:lnTo>
                  <a:lnTo>
                    <a:pt x="50" y="111"/>
                  </a:lnTo>
                  <a:lnTo>
                    <a:pt x="50" y="100"/>
                  </a:lnTo>
                  <a:lnTo>
                    <a:pt x="57" y="107"/>
                  </a:lnTo>
                  <a:lnTo>
                    <a:pt x="50" y="92"/>
                  </a:lnTo>
                  <a:lnTo>
                    <a:pt x="52" y="88"/>
                  </a:lnTo>
                  <a:lnTo>
                    <a:pt x="45" y="83"/>
                  </a:lnTo>
                  <a:lnTo>
                    <a:pt x="38" y="71"/>
                  </a:lnTo>
                  <a:lnTo>
                    <a:pt x="40" y="66"/>
                  </a:lnTo>
                  <a:lnTo>
                    <a:pt x="33" y="64"/>
                  </a:lnTo>
                  <a:lnTo>
                    <a:pt x="24" y="62"/>
                  </a:lnTo>
                  <a:lnTo>
                    <a:pt x="12" y="57"/>
                  </a:lnTo>
                  <a:lnTo>
                    <a:pt x="2" y="55"/>
                  </a:lnTo>
                  <a:lnTo>
                    <a:pt x="5" y="50"/>
                  </a:lnTo>
                  <a:lnTo>
                    <a:pt x="7" y="48"/>
                  </a:lnTo>
                  <a:lnTo>
                    <a:pt x="0" y="48"/>
                  </a:lnTo>
                  <a:lnTo>
                    <a:pt x="16" y="40"/>
                  </a:lnTo>
                  <a:lnTo>
                    <a:pt x="28" y="43"/>
                  </a:lnTo>
                  <a:lnTo>
                    <a:pt x="45" y="43"/>
                  </a:lnTo>
                  <a:lnTo>
                    <a:pt x="40" y="26"/>
                  </a:lnTo>
                  <a:lnTo>
                    <a:pt x="45" y="24"/>
                  </a:lnTo>
                  <a:lnTo>
                    <a:pt x="50" y="31"/>
                  </a:lnTo>
                  <a:lnTo>
                    <a:pt x="73" y="29"/>
                  </a:lnTo>
                  <a:lnTo>
                    <a:pt x="68" y="29"/>
                  </a:lnTo>
                  <a:lnTo>
                    <a:pt x="85" y="17"/>
                  </a:lnTo>
                  <a:lnTo>
                    <a:pt x="87" y="5"/>
                  </a:lnTo>
                  <a:lnTo>
                    <a:pt x="99" y="0"/>
                  </a:lnTo>
                  <a:lnTo>
                    <a:pt x="106" y="7"/>
                  </a:lnTo>
                  <a:lnTo>
                    <a:pt x="123" y="19"/>
                  </a:lnTo>
                  <a:lnTo>
                    <a:pt x="132" y="17"/>
                  </a:lnTo>
                  <a:lnTo>
                    <a:pt x="132" y="19"/>
                  </a:lnTo>
                  <a:lnTo>
                    <a:pt x="147" y="29"/>
                  </a:lnTo>
                  <a:lnTo>
                    <a:pt x="154" y="29"/>
                  </a:lnTo>
                  <a:lnTo>
                    <a:pt x="156" y="31"/>
                  </a:lnTo>
                  <a:lnTo>
                    <a:pt x="177" y="36"/>
                  </a:lnTo>
                  <a:lnTo>
                    <a:pt x="170" y="62"/>
                  </a:lnTo>
                  <a:lnTo>
                    <a:pt x="168" y="64"/>
                  </a:lnTo>
                  <a:lnTo>
                    <a:pt x="163" y="66"/>
                  </a:lnTo>
                  <a:lnTo>
                    <a:pt x="151" y="83"/>
                  </a:lnTo>
                  <a:lnTo>
                    <a:pt x="158" y="81"/>
                  </a:lnTo>
                  <a:lnTo>
                    <a:pt x="165" y="90"/>
                  </a:lnTo>
                  <a:lnTo>
                    <a:pt x="165" y="97"/>
                  </a:lnTo>
                  <a:lnTo>
                    <a:pt x="163" y="104"/>
                  </a:lnTo>
                  <a:lnTo>
                    <a:pt x="163" y="109"/>
                  </a:lnTo>
                  <a:lnTo>
                    <a:pt x="163" y="116"/>
                  </a:lnTo>
                  <a:lnTo>
                    <a:pt x="175" y="121"/>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74" name="Freeform 4188"/>
            <p:cNvSpPr>
              <a:spLocks/>
            </p:cNvSpPr>
            <p:nvPr/>
          </p:nvSpPr>
          <p:spPr bwMode="auto">
            <a:xfrm>
              <a:off x="2655" y="1703"/>
              <a:ext cx="13" cy="28"/>
            </a:xfrm>
            <a:custGeom>
              <a:avLst/>
              <a:gdLst>
                <a:gd name="T0" fmla="*/ 74 w 12"/>
                <a:gd name="T1" fmla="*/ 4614 h 23"/>
                <a:gd name="T2" fmla="*/ 3 w 12"/>
                <a:gd name="T3" fmla="*/ 4282 h 23"/>
                <a:gd name="T4" fmla="*/ 0 w 12"/>
                <a:gd name="T5" fmla="*/ 1725 h 23"/>
                <a:gd name="T6" fmla="*/ 74 w 12"/>
                <a:gd name="T7" fmla="*/ 0 h 23"/>
                <a:gd name="T8" fmla="*/ 103 w 12"/>
                <a:gd name="T9" fmla="*/ 1725 h 23"/>
                <a:gd name="T10" fmla="*/ 74 w 12"/>
                <a:gd name="T11" fmla="*/ 4614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8" y="23"/>
                  </a:moveTo>
                  <a:lnTo>
                    <a:pt x="3" y="21"/>
                  </a:lnTo>
                  <a:lnTo>
                    <a:pt x="0" y="9"/>
                  </a:lnTo>
                  <a:lnTo>
                    <a:pt x="8" y="0"/>
                  </a:lnTo>
                  <a:lnTo>
                    <a:pt x="12" y="9"/>
                  </a:lnTo>
                  <a:lnTo>
                    <a:pt x="8" y="23"/>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75" name="Freeform 4189"/>
            <p:cNvSpPr>
              <a:spLocks/>
            </p:cNvSpPr>
            <p:nvPr/>
          </p:nvSpPr>
          <p:spPr bwMode="auto">
            <a:xfrm>
              <a:off x="2768" y="1583"/>
              <a:ext cx="102" cy="52"/>
            </a:xfrm>
            <a:custGeom>
              <a:avLst/>
              <a:gdLst>
                <a:gd name="T0" fmla="*/ 647 w 92"/>
                <a:gd name="T1" fmla="*/ 13340 h 42"/>
                <a:gd name="T2" fmla="*/ 308 w 92"/>
                <a:gd name="T3" fmla="*/ 13340 h 42"/>
                <a:gd name="T4" fmla="*/ 113 w 92"/>
                <a:gd name="T5" fmla="*/ 9642 h 42"/>
                <a:gd name="T6" fmla="*/ 2 w 92"/>
                <a:gd name="T7" fmla="*/ 9016 h 42"/>
                <a:gd name="T8" fmla="*/ 0 w 92"/>
                <a:gd name="T9" fmla="*/ 8446 h 42"/>
                <a:gd name="T10" fmla="*/ 2 w 92"/>
                <a:gd name="T11" fmla="*/ 7282 h 42"/>
                <a:gd name="T12" fmla="*/ 113 w 92"/>
                <a:gd name="T13" fmla="*/ 4450 h 42"/>
                <a:gd name="T14" fmla="*/ 139 w 92"/>
                <a:gd name="T15" fmla="*/ 3594 h 42"/>
                <a:gd name="T16" fmla="*/ 234 w 92"/>
                <a:gd name="T17" fmla="*/ 2345 h 42"/>
                <a:gd name="T18" fmla="*/ 308 w 92"/>
                <a:gd name="T19" fmla="*/ 2345 h 42"/>
                <a:gd name="T20" fmla="*/ 572 w 92"/>
                <a:gd name="T21" fmla="*/ 2345 h 42"/>
                <a:gd name="T22" fmla="*/ 912 w 92"/>
                <a:gd name="T23" fmla="*/ 0 h 42"/>
                <a:gd name="T24" fmla="*/ 1305 w 92"/>
                <a:gd name="T25" fmla="*/ 0 h 42"/>
                <a:gd name="T26" fmla="*/ 1496 w 92"/>
                <a:gd name="T27" fmla="*/ 2345 h 42"/>
                <a:gd name="T28" fmla="*/ 1305 w 92"/>
                <a:gd name="T29" fmla="*/ 6822 h 42"/>
                <a:gd name="T30" fmla="*/ 1098 w 92"/>
                <a:gd name="T31" fmla="*/ 11163 h 42"/>
                <a:gd name="T32" fmla="*/ 958 w 92"/>
                <a:gd name="T33" fmla="*/ 12947 h 42"/>
                <a:gd name="T34" fmla="*/ 647 w 92"/>
                <a:gd name="T35" fmla="*/ 13340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2"/>
                <a:gd name="T55" fmla="*/ 0 h 42"/>
                <a:gd name="T56" fmla="*/ 92 w 92"/>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2" h="42">
                  <a:moveTo>
                    <a:pt x="40" y="42"/>
                  </a:moveTo>
                  <a:lnTo>
                    <a:pt x="19" y="42"/>
                  </a:lnTo>
                  <a:lnTo>
                    <a:pt x="7" y="30"/>
                  </a:lnTo>
                  <a:lnTo>
                    <a:pt x="2" y="28"/>
                  </a:lnTo>
                  <a:lnTo>
                    <a:pt x="0" y="26"/>
                  </a:lnTo>
                  <a:lnTo>
                    <a:pt x="2" y="23"/>
                  </a:lnTo>
                  <a:lnTo>
                    <a:pt x="7" y="14"/>
                  </a:lnTo>
                  <a:lnTo>
                    <a:pt x="9" y="11"/>
                  </a:lnTo>
                  <a:lnTo>
                    <a:pt x="14" y="7"/>
                  </a:lnTo>
                  <a:lnTo>
                    <a:pt x="19" y="7"/>
                  </a:lnTo>
                  <a:lnTo>
                    <a:pt x="35" y="7"/>
                  </a:lnTo>
                  <a:lnTo>
                    <a:pt x="57" y="0"/>
                  </a:lnTo>
                  <a:lnTo>
                    <a:pt x="80" y="0"/>
                  </a:lnTo>
                  <a:lnTo>
                    <a:pt x="92" y="7"/>
                  </a:lnTo>
                  <a:lnTo>
                    <a:pt x="80" y="21"/>
                  </a:lnTo>
                  <a:lnTo>
                    <a:pt x="68" y="35"/>
                  </a:lnTo>
                  <a:lnTo>
                    <a:pt x="59" y="40"/>
                  </a:lnTo>
                  <a:lnTo>
                    <a:pt x="40" y="42"/>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76" name="Freeform 4190"/>
            <p:cNvSpPr>
              <a:spLocks/>
            </p:cNvSpPr>
            <p:nvPr/>
          </p:nvSpPr>
          <p:spPr bwMode="auto">
            <a:xfrm>
              <a:off x="2884" y="1011"/>
              <a:ext cx="2095" cy="718"/>
            </a:xfrm>
            <a:custGeom>
              <a:avLst/>
              <a:gdLst>
                <a:gd name="T0" fmla="*/ 32789 w 1874"/>
                <a:gd name="T1" fmla="*/ 41663 h 579"/>
                <a:gd name="T2" fmla="*/ 29717 w 1874"/>
                <a:gd name="T3" fmla="*/ 33270 h 579"/>
                <a:gd name="T4" fmla="*/ 26812 w 1874"/>
                <a:gd name="T5" fmla="*/ 27104 h 579"/>
                <a:gd name="T6" fmla="*/ 24662 w 1874"/>
                <a:gd name="T7" fmla="*/ 23618 h 579"/>
                <a:gd name="T8" fmla="*/ 23908 w 1874"/>
                <a:gd name="T9" fmla="*/ 27104 h 579"/>
                <a:gd name="T10" fmla="*/ 21655 w 1874"/>
                <a:gd name="T11" fmla="*/ 24892 h 579"/>
                <a:gd name="T12" fmla="*/ 17961 w 1874"/>
                <a:gd name="T13" fmla="*/ 17166 h 579"/>
                <a:gd name="T14" fmla="*/ 17603 w 1874"/>
                <a:gd name="T15" fmla="*/ 9988 h 579"/>
                <a:gd name="T16" fmla="*/ 15677 w 1874"/>
                <a:gd name="T17" fmla="*/ 5280 h 579"/>
                <a:gd name="T18" fmla="*/ 14190 w 1874"/>
                <a:gd name="T19" fmla="*/ 6495 h 579"/>
                <a:gd name="T20" fmla="*/ 12051 w 1874"/>
                <a:gd name="T21" fmla="*/ 13377 h 579"/>
                <a:gd name="T22" fmla="*/ 11420 w 1874"/>
                <a:gd name="T23" fmla="*/ 24576 h 579"/>
                <a:gd name="T24" fmla="*/ 12051 w 1874"/>
                <a:gd name="T25" fmla="*/ 27104 h 579"/>
                <a:gd name="T26" fmla="*/ 10331 w 1874"/>
                <a:gd name="T27" fmla="*/ 29023 h 579"/>
                <a:gd name="T28" fmla="*/ 11109 w 1874"/>
                <a:gd name="T29" fmla="*/ 40060 h 579"/>
                <a:gd name="T30" fmla="*/ 10957 w 1874"/>
                <a:gd name="T31" fmla="*/ 47033 h 579"/>
                <a:gd name="T32" fmla="*/ 10331 w 1874"/>
                <a:gd name="T33" fmla="*/ 51162 h 579"/>
                <a:gd name="T34" fmla="*/ 8636 w 1874"/>
                <a:gd name="T35" fmla="*/ 21857 h 579"/>
                <a:gd name="T36" fmla="*/ 9396 w 1874"/>
                <a:gd name="T37" fmla="*/ 41663 h 579"/>
                <a:gd name="T38" fmla="*/ 7260 w 1874"/>
                <a:gd name="T39" fmla="*/ 44631 h 579"/>
                <a:gd name="T40" fmla="*/ 5964 w 1874"/>
                <a:gd name="T41" fmla="*/ 41257 h 579"/>
                <a:gd name="T42" fmla="*/ 3953 w 1874"/>
                <a:gd name="T43" fmla="*/ 48643 h 579"/>
                <a:gd name="T44" fmla="*/ 3660 w 1874"/>
                <a:gd name="T45" fmla="*/ 54134 h 579"/>
                <a:gd name="T46" fmla="*/ 2630 w 1874"/>
                <a:gd name="T47" fmla="*/ 66904 h 579"/>
                <a:gd name="T48" fmla="*/ 1115 w 1874"/>
                <a:gd name="T49" fmla="*/ 51162 h 579"/>
                <a:gd name="T50" fmla="*/ 965 w 1874"/>
                <a:gd name="T51" fmla="*/ 41257 h 579"/>
                <a:gd name="T52" fmla="*/ 236 w 1874"/>
                <a:gd name="T53" fmla="*/ 38278 h 579"/>
                <a:gd name="T54" fmla="*/ 771 w 1874"/>
                <a:gd name="T55" fmla="*/ 66904 h 579"/>
                <a:gd name="T56" fmla="*/ 577 w 1874"/>
                <a:gd name="T57" fmla="*/ 85885 h 579"/>
                <a:gd name="T58" fmla="*/ 1145 w 1874"/>
                <a:gd name="T59" fmla="*/ 111753 h 579"/>
                <a:gd name="T60" fmla="*/ 3077 w 1874"/>
                <a:gd name="T61" fmla="*/ 137578 h 579"/>
                <a:gd name="T62" fmla="*/ 4163 w 1874"/>
                <a:gd name="T63" fmla="*/ 162836 h 579"/>
                <a:gd name="T64" fmla="*/ 4230 w 1874"/>
                <a:gd name="T65" fmla="*/ 176089 h 579"/>
                <a:gd name="T66" fmla="*/ 7554 w 1874"/>
                <a:gd name="T67" fmla="*/ 193166 h 579"/>
                <a:gd name="T68" fmla="*/ 7350 w 1874"/>
                <a:gd name="T69" fmla="*/ 166108 h 579"/>
                <a:gd name="T70" fmla="*/ 7112 w 1874"/>
                <a:gd name="T71" fmla="*/ 135331 h 579"/>
                <a:gd name="T72" fmla="*/ 9746 w 1874"/>
                <a:gd name="T73" fmla="*/ 131312 h 579"/>
                <a:gd name="T74" fmla="*/ 11817 w 1874"/>
                <a:gd name="T75" fmla="*/ 114074 h 579"/>
                <a:gd name="T76" fmla="*/ 13988 w 1874"/>
                <a:gd name="T77" fmla="*/ 122174 h 579"/>
                <a:gd name="T78" fmla="*/ 16890 w 1874"/>
                <a:gd name="T79" fmla="*/ 145675 h 579"/>
                <a:gd name="T80" fmla="*/ 19488 w 1874"/>
                <a:gd name="T81" fmla="*/ 143383 h 579"/>
                <a:gd name="T82" fmla="*/ 21904 w 1874"/>
                <a:gd name="T83" fmla="*/ 143383 h 579"/>
                <a:gd name="T84" fmla="*/ 25470 w 1874"/>
                <a:gd name="T85" fmla="*/ 144856 h 579"/>
                <a:gd name="T86" fmla="*/ 26475 w 1874"/>
                <a:gd name="T87" fmla="*/ 125189 h 579"/>
                <a:gd name="T88" fmla="*/ 29879 w 1874"/>
                <a:gd name="T89" fmla="*/ 151017 h 579"/>
                <a:gd name="T90" fmla="*/ 31137 w 1874"/>
                <a:gd name="T91" fmla="*/ 180425 h 579"/>
                <a:gd name="T92" fmla="*/ 31716 w 1874"/>
                <a:gd name="T93" fmla="*/ 186046 h 579"/>
                <a:gd name="T94" fmla="*/ 32458 w 1874"/>
                <a:gd name="T95" fmla="*/ 149781 h 579"/>
                <a:gd name="T96" fmla="*/ 30574 w 1874"/>
                <a:gd name="T97" fmla="*/ 119807 h 579"/>
                <a:gd name="T98" fmla="*/ 29717 w 1874"/>
                <a:gd name="T99" fmla="*/ 107733 h 579"/>
                <a:gd name="T100" fmla="*/ 30924 w 1874"/>
                <a:gd name="T101" fmla="*/ 91565 h 579"/>
                <a:gd name="T102" fmla="*/ 32809 w 1874"/>
                <a:gd name="T103" fmla="*/ 92920 h 579"/>
                <a:gd name="T104" fmla="*/ 33729 w 1874"/>
                <a:gd name="T105" fmla="*/ 82899 h 579"/>
                <a:gd name="T106" fmla="*/ 34361 w 1874"/>
                <a:gd name="T107" fmla="*/ 75700 h 579"/>
                <a:gd name="T108" fmla="*/ 34361 w 1874"/>
                <a:gd name="T109" fmla="*/ 105542 h 579"/>
                <a:gd name="T110" fmla="*/ 36470 w 1874"/>
                <a:gd name="T111" fmla="*/ 126189 h 579"/>
                <a:gd name="T112" fmla="*/ 36470 w 1874"/>
                <a:gd name="T113" fmla="*/ 110016 h 579"/>
                <a:gd name="T114" fmla="*/ 35456 w 1874"/>
                <a:gd name="T115" fmla="*/ 88718 h 579"/>
                <a:gd name="T116" fmla="*/ 36902 w 1874"/>
                <a:gd name="T117" fmla="*/ 82899 h 579"/>
                <a:gd name="T118" fmla="*/ 37797 w 1874"/>
                <a:gd name="T119" fmla="*/ 72326 h 579"/>
                <a:gd name="T120" fmla="*/ 36097 w 1874"/>
                <a:gd name="T121" fmla="*/ 51162 h 5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74"/>
                <a:gd name="T184" fmla="*/ 0 h 579"/>
                <a:gd name="T185" fmla="*/ 1874 w 1874"/>
                <a:gd name="T186" fmla="*/ 579 h 57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74" h="579">
                  <a:moveTo>
                    <a:pt x="1734" y="123"/>
                  </a:moveTo>
                  <a:lnTo>
                    <a:pt x="1699" y="115"/>
                  </a:lnTo>
                  <a:lnTo>
                    <a:pt x="1663" y="111"/>
                  </a:lnTo>
                  <a:lnTo>
                    <a:pt x="1630" y="108"/>
                  </a:lnTo>
                  <a:lnTo>
                    <a:pt x="1602" y="106"/>
                  </a:lnTo>
                  <a:lnTo>
                    <a:pt x="1611" y="113"/>
                  </a:lnTo>
                  <a:lnTo>
                    <a:pt x="1630" y="123"/>
                  </a:lnTo>
                  <a:lnTo>
                    <a:pt x="1628" y="125"/>
                  </a:lnTo>
                  <a:lnTo>
                    <a:pt x="1616" y="125"/>
                  </a:lnTo>
                  <a:lnTo>
                    <a:pt x="1599" y="120"/>
                  </a:lnTo>
                  <a:lnTo>
                    <a:pt x="1595" y="118"/>
                  </a:lnTo>
                  <a:lnTo>
                    <a:pt x="1576" y="111"/>
                  </a:lnTo>
                  <a:lnTo>
                    <a:pt x="1564" y="113"/>
                  </a:lnTo>
                  <a:lnTo>
                    <a:pt x="1517" y="113"/>
                  </a:lnTo>
                  <a:lnTo>
                    <a:pt x="1517" y="120"/>
                  </a:lnTo>
                  <a:lnTo>
                    <a:pt x="1500" y="113"/>
                  </a:lnTo>
                  <a:lnTo>
                    <a:pt x="1481" y="108"/>
                  </a:lnTo>
                  <a:lnTo>
                    <a:pt x="1465" y="99"/>
                  </a:lnTo>
                  <a:lnTo>
                    <a:pt x="1436" y="92"/>
                  </a:lnTo>
                  <a:lnTo>
                    <a:pt x="1408" y="94"/>
                  </a:lnTo>
                  <a:lnTo>
                    <a:pt x="1379" y="94"/>
                  </a:lnTo>
                  <a:lnTo>
                    <a:pt x="1372" y="94"/>
                  </a:lnTo>
                  <a:lnTo>
                    <a:pt x="1351" y="87"/>
                  </a:lnTo>
                  <a:lnTo>
                    <a:pt x="1344" y="89"/>
                  </a:lnTo>
                  <a:lnTo>
                    <a:pt x="1344" y="87"/>
                  </a:lnTo>
                  <a:lnTo>
                    <a:pt x="1337" y="85"/>
                  </a:lnTo>
                  <a:lnTo>
                    <a:pt x="1323" y="82"/>
                  </a:lnTo>
                  <a:lnTo>
                    <a:pt x="1330" y="80"/>
                  </a:lnTo>
                  <a:lnTo>
                    <a:pt x="1304" y="75"/>
                  </a:lnTo>
                  <a:lnTo>
                    <a:pt x="1287" y="78"/>
                  </a:lnTo>
                  <a:lnTo>
                    <a:pt x="1285" y="78"/>
                  </a:lnTo>
                  <a:lnTo>
                    <a:pt x="1287" y="75"/>
                  </a:lnTo>
                  <a:lnTo>
                    <a:pt x="1285" y="73"/>
                  </a:lnTo>
                  <a:lnTo>
                    <a:pt x="1245" y="71"/>
                  </a:lnTo>
                  <a:lnTo>
                    <a:pt x="1207" y="66"/>
                  </a:lnTo>
                  <a:lnTo>
                    <a:pt x="1216" y="71"/>
                  </a:lnTo>
                  <a:lnTo>
                    <a:pt x="1202" y="75"/>
                  </a:lnTo>
                  <a:lnTo>
                    <a:pt x="1207" y="75"/>
                  </a:lnTo>
                  <a:lnTo>
                    <a:pt x="1211" y="75"/>
                  </a:lnTo>
                  <a:lnTo>
                    <a:pt x="1216" y="80"/>
                  </a:lnTo>
                  <a:lnTo>
                    <a:pt x="1223" y="87"/>
                  </a:lnTo>
                  <a:lnTo>
                    <a:pt x="1204" y="85"/>
                  </a:lnTo>
                  <a:lnTo>
                    <a:pt x="1207" y="87"/>
                  </a:lnTo>
                  <a:lnTo>
                    <a:pt x="1209" y="92"/>
                  </a:lnTo>
                  <a:lnTo>
                    <a:pt x="1178" y="82"/>
                  </a:lnTo>
                  <a:lnTo>
                    <a:pt x="1166" y="87"/>
                  </a:lnTo>
                  <a:lnTo>
                    <a:pt x="1140" y="82"/>
                  </a:lnTo>
                  <a:lnTo>
                    <a:pt x="1136" y="80"/>
                  </a:lnTo>
                  <a:lnTo>
                    <a:pt x="1143" y="89"/>
                  </a:lnTo>
                  <a:lnTo>
                    <a:pt x="1138" y="97"/>
                  </a:lnTo>
                  <a:lnTo>
                    <a:pt x="1122" y="92"/>
                  </a:lnTo>
                  <a:lnTo>
                    <a:pt x="1098" y="82"/>
                  </a:lnTo>
                  <a:lnTo>
                    <a:pt x="1074" y="73"/>
                  </a:lnTo>
                  <a:lnTo>
                    <a:pt x="1067" y="75"/>
                  </a:lnTo>
                  <a:lnTo>
                    <a:pt x="1086" y="87"/>
                  </a:lnTo>
                  <a:lnTo>
                    <a:pt x="1060" y="73"/>
                  </a:lnTo>
                  <a:lnTo>
                    <a:pt x="1017" y="68"/>
                  </a:lnTo>
                  <a:lnTo>
                    <a:pt x="977" y="63"/>
                  </a:lnTo>
                  <a:lnTo>
                    <a:pt x="954" y="59"/>
                  </a:lnTo>
                  <a:lnTo>
                    <a:pt x="956" y="56"/>
                  </a:lnTo>
                  <a:lnTo>
                    <a:pt x="937" y="54"/>
                  </a:lnTo>
                  <a:lnTo>
                    <a:pt x="899" y="56"/>
                  </a:lnTo>
                  <a:lnTo>
                    <a:pt x="885" y="52"/>
                  </a:lnTo>
                  <a:lnTo>
                    <a:pt x="871" y="52"/>
                  </a:lnTo>
                  <a:lnTo>
                    <a:pt x="871" y="49"/>
                  </a:lnTo>
                  <a:lnTo>
                    <a:pt x="849" y="52"/>
                  </a:lnTo>
                  <a:lnTo>
                    <a:pt x="868" y="54"/>
                  </a:lnTo>
                  <a:lnTo>
                    <a:pt x="847" y="61"/>
                  </a:lnTo>
                  <a:lnTo>
                    <a:pt x="826" y="63"/>
                  </a:lnTo>
                  <a:lnTo>
                    <a:pt x="826" y="59"/>
                  </a:lnTo>
                  <a:lnTo>
                    <a:pt x="847" y="45"/>
                  </a:lnTo>
                  <a:lnTo>
                    <a:pt x="868" y="30"/>
                  </a:lnTo>
                  <a:lnTo>
                    <a:pt x="859" y="28"/>
                  </a:lnTo>
                  <a:lnTo>
                    <a:pt x="849" y="23"/>
                  </a:lnTo>
                  <a:lnTo>
                    <a:pt x="866" y="28"/>
                  </a:lnTo>
                  <a:lnTo>
                    <a:pt x="852" y="19"/>
                  </a:lnTo>
                  <a:lnTo>
                    <a:pt x="849" y="21"/>
                  </a:lnTo>
                  <a:lnTo>
                    <a:pt x="842" y="19"/>
                  </a:lnTo>
                  <a:lnTo>
                    <a:pt x="823" y="14"/>
                  </a:lnTo>
                  <a:lnTo>
                    <a:pt x="788" y="14"/>
                  </a:lnTo>
                  <a:lnTo>
                    <a:pt x="774" y="16"/>
                  </a:lnTo>
                  <a:lnTo>
                    <a:pt x="774" y="9"/>
                  </a:lnTo>
                  <a:lnTo>
                    <a:pt x="757" y="7"/>
                  </a:lnTo>
                  <a:lnTo>
                    <a:pt x="741" y="7"/>
                  </a:lnTo>
                  <a:lnTo>
                    <a:pt x="752" y="4"/>
                  </a:lnTo>
                  <a:lnTo>
                    <a:pt x="724" y="0"/>
                  </a:lnTo>
                  <a:lnTo>
                    <a:pt x="708" y="9"/>
                  </a:lnTo>
                  <a:lnTo>
                    <a:pt x="715" y="16"/>
                  </a:lnTo>
                  <a:lnTo>
                    <a:pt x="724" y="16"/>
                  </a:lnTo>
                  <a:lnTo>
                    <a:pt x="700" y="19"/>
                  </a:lnTo>
                  <a:lnTo>
                    <a:pt x="708" y="19"/>
                  </a:lnTo>
                  <a:lnTo>
                    <a:pt x="691" y="21"/>
                  </a:lnTo>
                  <a:lnTo>
                    <a:pt x="672" y="23"/>
                  </a:lnTo>
                  <a:lnTo>
                    <a:pt x="641" y="23"/>
                  </a:lnTo>
                  <a:lnTo>
                    <a:pt x="656" y="23"/>
                  </a:lnTo>
                  <a:lnTo>
                    <a:pt x="629" y="28"/>
                  </a:lnTo>
                  <a:lnTo>
                    <a:pt x="603" y="33"/>
                  </a:lnTo>
                  <a:lnTo>
                    <a:pt x="594" y="35"/>
                  </a:lnTo>
                  <a:lnTo>
                    <a:pt x="594" y="40"/>
                  </a:lnTo>
                  <a:lnTo>
                    <a:pt x="587" y="40"/>
                  </a:lnTo>
                  <a:lnTo>
                    <a:pt x="601" y="45"/>
                  </a:lnTo>
                  <a:lnTo>
                    <a:pt x="589" y="47"/>
                  </a:lnTo>
                  <a:lnTo>
                    <a:pt x="606" y="49"/>
                  </a:lnTo>
                  <a:lnTo>
                    <a:pt x="606" y="52"/>
                  </a:lnTo>
                  <a:lnTo>
                    <a:pt x="575" y="54"/>
                  </a:lnTo>
                  <a:lnTo>
                    <a:pt x="542" y="56"/>
                  </a:lnTo>
                  <a:lnTo>
                    <a:pt x="549" y="63"/>
                  </a:lnTo>
                  <a:lnTo>
                    <a:pt x="563" y="73"/>
                  </a:lnTo>
                  <a:lnTo>
                    <a:pt x="577" y="78"/>
                  </a:lnTo>
                  <a:lnTo>
                    <a:pt x="599" y="85"/>
                  </a:lnTo>
                  <a:lnTo>
                    <a:pt x="608" y="99"/>
                  </a:lnTo>
                  <a:lnTo>
                    <a:pt x="613" y="101"/>
                  </a:lnTo>
                  <a:lnTo>
                    <a:pt x="606" y="101"/>
                  </a:lnTo>
                  <a:lnTo>
                    <a:pt x="596" y="94"/>
                  </a:lnTo>
                  <a:lnTo>
                    <a:pt x="594" y="99"/>
                  </a:lnTo>
                  <a:lnTo>
                    <a:pt x="587" y="89"/>
                  </a:lnTo>
                  <a:lnTo>
                    <a:pt x="594" y="82"/>
                  </a:lnTo>
                  <a:lnTo>
                    <a:pt x="568" y="80"/>
                  </a:lnTo>
                  <a:lnTo>
                    <a:pt x="542" y="73"/>
                  </a:lnTo>
                  <a:lnTo>
                    <a:pt x="523" y="75"/>
                  </a:lnTo>
                  <a:lnTo>
                    <a:pt x="535" y="80"/>
                  </a:lnTo>
                  <a:lnTo>
                    <a:pt x="511" y="80"/>
                  </a:lnTo>
                  <a:lnTo>
                    <a:pt x="516" y="85"/>
                  </a:lnTo>
                  <a:lnTo>
                    <a:pt x="542" y="89"/>
                  </a:lnTo>
                  <a:lnTo>
                    <a:pt x="549" y="94"/>
                  </a:lnTo>
                  <a:lnTo>
                    <a:pt x="509" y="87"/>
                  </a:lnTo>
                  <a:lnTo>
                    <a:pt x="495" y="68"/>
                  </a:lnTo>
                  <a:lnTo>
                    <a:pt x="488" y="66"/>
                  </a:lnTo>
                  <a:lnTo>
                    <a:pt x="495" y="78"/>
                  </a:lnTo>
                  <a:lnTo>
                    <a:pt x="485" y="82"/>
                  </a:lnTo>
                  <a:lnTo>
                    <a:pt x="490" y="89"/>
                  </a:lnTo>
                  <a:lnTo>
                    <a:pt x="506" y="99"/>
                  </a:lnTo>
                  <a:lnTo>
                    <a:pt x="504" y="111"/>
                  </a:lnTo>
                  <a:lnTo>
                    <a:pt x="516" y="123"/>
                  </a:lnTo>
                  <a:lnTo>
                    <a:pt x="547" y="120"/>
                  </a:lnTo>
                  <a:lnTo>
                    <a:pt x="563" y="125"/>
                  </a:lnTo>
                  <a:lnTo>
                    <a:pt x="568" y="134"/>
                  </a:lnTo>
                  <a:lnTo>
                    <a:pt x="573" y="141"/>
                  </a:lnTo>
                  <a:lnTo>
                    <a:pt x="589" y="146"/>
                  </a:lnTo>
                  <a:lnTo>
                    <a:pt x="566" y="141"/>
                  </a:lnTo>
                  <a:lnTo>
                    <a:pt x="556" y="127"/>
                  </a:lnTo>
                  <a:lnTo>
                    <a:pt x="547" y="123"/>
                  </a:lnTo>
                  <a:lnTo>
                    <a:pt x="528" y="127"/>
                  </a:lnTo>
                  <a:lnTo>
                    <a:pt x="540" y="141"/>
                  </a:lnTo>
                  <a:lnTo>
                    <a:pt x="528" y="158"/>
                  </a:lnTo>
                  <a:lnTo>
                    <a:pt x="523" y="160"/>
                  </a:lnTo>
                  <a:lnTo>
                    <a:pt x="516" y="165"/>
                  </a:lnTo>
                  <a:lnTo>
                    <a:pt x="483" y="160"/>
                  </a:lnTo>
                  <a:lnTo>
                    <a:pt x="480" y="158"/>
                  </a:lnTo>
                  <a:lnTo>
                    <a:pt x="502" y="158"/>
                  </a:lnTo>
                  <a:lnTo>
                    <a:pt x="497" y="158"/>
                  </a:lnTo>
                  <a:lnTo>
                    <a:pt x="511" y="158"/>
                  </a:lnTo>
                  <a:lnTo>
                    <a:pt x="509" y="153"/>
                  </a:lnTo>
                  <a:lnTo>
                    <a:pt x="518" y="139"/>
                  </a:lnTo>
                  <a:lnTo>
                    <a:pt x="518" y="132"/>
                  </a:lnTo>
                  <a:lnTo>
                    <a:pt x="499" y="120"/>
                  </a:lnTo>
                  <a:lnTo>
                    <a:pt x="490" y="106"/>
                  </a:lnTo>
                  <a:lnTo>
                    <a:pt x="480" y="89"/>
                  </a:lnTo>
                  <a:lnTo>
                    <a:pt x="469" y="85"/>
                  </a:lnTo>
                  <a:lnTo>
                    <a:pt x="469" y="71"/>
                  </a:lnTo>
                  <a:lnTo>
                    <a:pt x="450" y="66"/>
                  </a:lnTo>
                  <a:lnTo>
                    <a:pt x="426" y="66"/>
                  </a:lnTo>
                  <a:lnTo>
                    <a:pt x="424" y="87"/>
                  </a:lnTo>
                  <a:lnTo>
                    <a:pt x="414" y="94"/>
                  </a:lnTo>
                  <a:lnTo>
                    <a:pt x="417" y="97"/>
                  </a:lnTo>
                  <a:lnTo>
                    <a:pt x="424" y="97"/>
                  </a:lnTo>
                  <a:lnTo>
                    <a:pt x="428" y="106"/>
                  </a:lnTo>
                  <a:lnTo>
                    <a:pt x="433" y="113"/>
                  </a:lnTo>
                  <a:lnTo>
                    <a:pt x="447" y="118"/>
                  </a:lnTo>
                  <a:lnTo>
                    <a:pt x="457" y="125"/>
                  </a:lnTo>
                  <a:lnTo>
                    <a:pt x="464" y="125"/>
                  </a:lnTo>
                  <a:lnTo>
                    <a:pt x="457" y="134"/>
                  </a:lnTo>
                  <a:lnTo>
                    <a:pt x="440" y="125"/>
                  </a:lnTo>
                  <a:lnTo>
                    <a:pt x="412" y="118"/>
                  </a:lnTo>
                  <a:lnTo>
                    <a:pt x="386" y="113"/>
                  </a:lnTo>
                  <a:lnTo>
                    <a:pt x="360" y="111"/>
                  </a:lnTo>
                  <a:lnTo>
                    <a:pt x="353" y="113"/>
                  </a:lnTo>
                  <a:lnTo>
                    <a:pt x="367" y="125"/>
                  </a:lnTo>
                  <a:lnTo>
                    <a:pt x="357" y="130"/>
                  </a:lnTo>
                  <a:lnTo>
                    <a:pt x="357" y="134"/>
                  </a:lnTo>
                  <a:lnTo>
                    <a:pt x="350" y="132"/>
                  </a:lnTo>
                  <a:lnTo>
                    <a:pt x="348" y="125"/>
                  </a:lnTo>
                  <a:lnTo>
                    <a:pt x="331" y="127"/>
                  </a:lnTo>
                  <a:lnTo>
                    <a:pt x="317" y="130"/>
                  </a:lnTo>
                  <a:lnTo>
                    <a:pt x="303" y="134"/>
                  </a:lnTo>
                  <a:lnTo>
                    <a:pt x="286" y="134"/>
                  </a:lnTo>
                  <a:lnTo>
                    <a:pt x="291" y="130"/>
                  </a:lnTo>
                  <a:lnTo>
                    <a:pt x="286" y="125"/>
                  </a:lnTo>
                  <a:lnTo>
                    <a:pt x="294" y="123"/>
                  </a:lnTo>
                  <a:lnTo>
                    <a:pt x="275" y="130"/>
                  </a:lnTo>
                  <a:lnTo>
                    <a:pt x="272" y="130"/>
                  </a:lnTo>
                  <a:lnTo>
                    <a:pt x="249" y="137"/>
                  </a:lnTo>
                  <a:lnTo>
                    <a:pt x="234" y="141"/>
                  </a:lnTo>
                  <a:lnTo>
                    <a:pt x="237" y="141"/>
                  </a:lnTo>
                  <a:lnTo>
                    <a:pt x="227" y="146"/>
                  </a:lnTo>
                  <a:lnTo>
                    <a:pt x="225" y="153"/>
                  </a:lnTo>
                  <a:lnTo>
                    <a:pt x="208" y="156"/>
                  </a:lnTo>
                  <a:lnTo>
                    <a:pt x="194" y="146"/>
                  </a:lnTo>
                  <a:lnTo>
                    <a:pt x="211" y="139"/>
                  </a:lnTo>
                  <a:lnTo>
                    <a:pt x="192" y="130"/>
                  </a:lnTo>
                  <a:lnTo>
                    <a:pt x="168" y="127"/>
                  </a:lnTo>
                  <a:lnTo>
                    <a:pt x="180" y="134"/>
                  </a:lnTo>
                  <a:lnTo>
                    <a:pt x="187" y="151"/>
                  </a:lnTo>
                  <a:lnTo>
                    <a:pt x="192" y="160"/>
                  </a:lnTo>
                  <a:lnTo>
                    <a:pt x="192" y="170"/>
                  </a:lnTo>
                  <a:lnTo>
                    <a:pt x="185" y="170"/>
                  </a:lnTo>
                  <a:lnTo>
                    <a:pt x="180" y="163"/>
                  </a:lnTo>
                  <a:lnTo>
                    <a:pt x="168" y="160"/>
                  </a:lnTo>
                  <a:lnTo>
                    <a:pt x="156" y="170"/>
                  </a:lnTo>
                  <a:lnTo>
                    <a:pt x="145" y="177"/>
                  </a:lnTo>
                  <a:lnTo>
                    <a:pt x="156" y="191"/>
                  </a:lnTo>
                  <a:lnTo>
                    <a:pt x="128" y="189"/>
                  </a:lnTo>
                  <a:lnTo>
                    <a:pt x="109" y="182"/>
                  </a:lnTo>
                  <a:lnTo>
                    <a:pt x="109" y="189"/>
                  </a:lnTo>
                  <a:lnTo>
                    <a:pt x="123" y="193"/>
                  </a:lnTo>
                  <a:lnTo>
                    <a:pt x="130" y="201"/>
                  </a:lnTo>
                  <a:lnTo>
                    <a:pt x="114" y="201"/>
                  </a:lnTo>
                  <a:lnTo>
                    <a:pt x="90" y="189"/>
                  </a:lnTo>
                  <a:lnTo>
                    <a:pt x="81" y="177"/>
                  </a:lnTo>
                  <a:lnTo>
                    <a:pt x="81" y="172"/>
                  </a:lnTo>
                  <a:lnTo>
                    <a:pt x="83" y="172"/>
                  </a:lnTo>
                  <a:lnTo>
                    <a:pt x="66" y="165"/>
                  </a:lnTo>
                  <a:lnTo>
                    <a:pt x="59" y="160"/>
                  </a:lnTo>
                  <a:lnTo>
                    <a:pt x="45" y="151"/>
                  </a:lnTo>
                  <a:lnTo>
                    <a:pt x="55" y="153"/>
                  </a:lnTo>
                  <a:lnTo>
                    <a:pt x="85" y="160"/>
                  </a:lnTo>
                  <a:lnTo>
                    <a:pt x="119" y="167"/>
                  </a:lnTo>
                  <a:lnTo>
                    <a:pt x="149" y="160"/>
                  </a:lnTo>
                  <a:lnTo>
                    <a:pt x="152" y="149"/>
                  </a:lnTo>
                  <a:lnTo>
                    <a:pt x="140" y="141"/>
                  </a:lnTo>
                  <a:lnTo>
                    <a:pt x="107" y="130"/>
                  </a:lnTo>
                  <a:lnTo>
                    <a:pt x="74" y="120"/>
                  </a:lnTo>
                  <a:lnTo>
                    <a:pt x="52" y="120"/>
                  </a:lnTo>
                  <a:lnTo>
                    <a:pt x="48" y="123"/>
                  </a:lnTo>
                  <a:lnTo>
                    <a:pt x="52" y="115"/>
                  </a:lnTo>
                  <a:lnTo>
                    <a:pt x="45" y="118"/>
                  </a:lnTo>
                  <a:lnTo>
                    <a:pt x="33" y="113"/>
                  </a:lnTo>
                  <a:lnTo>
                    <a:pt x="45" y="111"/>
                  </a:lnTo>
                  <a:lnTo>
                    <a:pt x="31" y="108"/>
                  </a:lnTo>
                  <a:lnTo>
                    <a:pt x="26" y="111"/>
                  </a:lnTo>
                  <a:lnTo>
                    <a:pt x="19" y="111"/>
                  </a:lnTo>
                  <a:lnTo>
                    <a:pt x="19" y="113"/>
                  </a:lnTo>
                  <a:lnTo>
                    <a:pt x="12" y="115"/>
                  </a:lnTo>
                  <a:lnTo>
                    <a:pt x="0" y="123"/>
                  </a:lnTo>
                  <a:lnTo>
                    <a:pt x="0" y="125"/>
                  </a:lnTo>
                  <a:lnTo>
                    <a:pt x="3" y="134"/>
                  </a:lnTo>
                  <a:lnTo>
                    <a:pt x="19" y="146"/>
                  </a:lnTo>
                  <a:lnTo>
                    <a:pt x="10" y="156"/>
                  </a:lnTo>
                  <a:lnTo>
                    <a:pt x="26" y="172"/>
                  </a:lnTo>
                  <a:lnTo>
                    <a:pt x="26" y="186"/>
                  </a:lnTo>
                  <a:lnTo>
                    <a:pt x="31" y="193"/>
                  </a:lnTo>
                  <a:lnTo>
                    <a:pt x="38" y="201"/>
                  </a:lnTo>
                  <a:lnTo>
                    <a:pt x="33" y="205"/>
                  </a:lnTo>
                  <a:lnTo>
                    <a:pt x="55" y="217"/>
                  </a:lnTo>
                  <a:lnTo>
                    <a:pt x="45" y="227"/>
                  </a:lnTo>
                  <a:lnTo>
                    <a:pt x="38" y="236"/>
                  </a:lnTo>
                  <a:lnTo>
                    <a:pt x="29" y="245"/>
                  </a:lnTo>
                  <a:lnTo>
                    <a:pt x="19" y="255"/>
                  </a:lnTo>
                  <a:lnTo>
                    <a:pt x="26" y="255"/>
                  </a:lnTo>
                  <a:lnTo>
                    <a:pt x="29" y="257"/>
                  </a:lnTo>
                  <a:lnTo>
                    <a:pt x="50" y="264"/>
                  </a:lnTo>
                  <a:lnTo>
                    <a:pt x="38" y="264"/>
                  </a:lnTo>
                  <a:lnTo>
                    <a:pt x="26" y="269"/>
                  </a:lnTo>
                  <a:lnTo>
                    <a:pt x="22" y="274"/>
                  </a:lnTo>
                  <a:lnTo>
                    <a:pt x="26" y="290"/>
                  </a:lnTo>
                  <a:lnTo>
                    <a:pt x="19" y="300"/>
                  </a:lnTo>
                  <a:lnTo>
                    <a:pt x="29" y="312"/>
                  </a:lnTo>
                  <a:lnTo>
                    <a:pt x="38" y="331"/>
                  </a:lnTo>
                  <a:lnTo>
                    <a:pt x="57" y="335"/>
                  </a:lnTo>
                  <a:lnTo>
                    <a:pt x="78" y="338"/>
                  </a:lnTo>
                  <a:lnTo>
                    <a:pt x="81" y="359"/>
                  </a:lnTo>
                  <a:lnTo>
                    <a:pt x="100" y="373"/>
                  </a:lnTo>
                  <a:lnTo>
                    <a:pt x="95" y="378"/>
                  </a:lnTo>
                  <a:lnTo>
                    <a:pt x="100" y="394"/>
                  </a:lnTo>
                  <a:lnTo>
                    <a:pt x="109" y="390"/>
                  </a:lnTo>
                  <a:lnTo>
                    <a:pt x="133" y="392"/>
                  </a:lnTo>
                  <a:lnTo>
                    <a:pt x="135" y="397"/>
                  </a:lnTo>
                  <a:lnTo>
                    <a:pt x="152" y="413"/>
                  </a:lnTo>
                  <a:lnTo>
                    <a:pt x="171" y="430"/>
                  </a:lnTo>
                  <a:lnTo>
                    <a:pt x="180" y="425"/>
                  </a:lnTo>
                  <a:lnTo>
                    <a:pt x="199" y="432"/>
                  </a:lnTo>
                  <a:lnTo>
                    <a:pt x="220" y="439"/>
                  </a:lnTo>
                  <a:lnTo>
                    <a:pt x="230" y="465"/>
                  </a:lnTo>
                  <a:lnTo>
                    <a:pt x="220" y="470"/>
                  </a:lnTo>
                  <a:lnTo>
                    <a:pt x="213" y="479"/>
                  </a:lnTo>
                  <a:lnTo>
                    <a:pt x="218" y="484"/>
                  </a:lnTo>
                  <a:lnTo>
                    <a:pt x="206" y="489"/>
                  </a:lnTo>
                  <a:lnTo>
                    <a:pt x="199" y="491"/>
                  </a:lnTo>
                  <a:lnTo>
                    <a:pt x="211" y="501"/>
                  </a:lnTo>
                  <a:lnTo>
                    <a:pt x="206" y="501"/>
                  </a:lnTo>
                  <a:lnTo>
                    <a:pt x="204" y="505"/>
                  </a:lnTo>
                  <a:lnTo>
                    <a:pt x="201" y="501"/>
                  </a:lnTo>
                  <a:lnTo>
                    <a:pt x="201" y="513"/>
                  </a:lnTo>
                  <a:lnTo>
                    <a:pt x="189" y="513"/>
                  </a:lnTo>
                  <a:lnTo>
                    <a:pt x="185" y="515"/>
                  </a:lnTo>
                  <a:lnTo>
                    <a:pt x="208" y="527"/>
                  </a:lnTo>
                  <a:lnTo>
                    <a:pt x="227" y="539"/>
                  </a:lnTo>
                  <a:lnTo>
                    <a:pt x="230" y="536"/>
                  </a:lnTo>
                  <a:lnTo>
                    <a:pt x="246" y="539"/>
                  </a:lnTo>
                  <a:lnTo>
                    <a:pt x="263" y="539"/>
                  </a:lnTo>
                  <a:lnTo>
                    <a:pt x="282" y="548"/>
                  </a:lnTo>
                  <a:lnTo>
                    <a:pt x="305" y="558"/>
                  </a:lnTo>
                  <a:lnTo>
                    <a:pt x="327" y="565"/>
                  </a:lnTo>
                  <a:lnTo>
                    <a:pt x="348" y="574"/>
                  </a:lnTo>
                  <a:lnTo>
                    <a:pt x="372" y="579"/>
                  </a:lnTo>
                  <a:lnTo>
                    <a:pt x="360" y="565"/>
                  </a:lnTo>
                  <a:lnTo>
                    <a:pt x="348" y="550"/>
                  </a:lnTo>
                  <a:lnTo>
                    <a:pt x="346" y="539"/>
                  </a:lnTo>
                  <a:lnTo>
                    <a:pt x="346" y="543"/>
                  </a:lnTo>
                  <a:lnTo>
                    <a:pt x="336" y="532"/>
                  </a:lnTo>
                  <a:lnTo>
                    <a:pt x="331" y="527"/>
                  </a:lnTo>
                  <a:lnTo>
                    <a:pt x="339" y="508"/>
                  </a:lnTo>
                  <a:lnTo>
                    <a:pt x="353" y="501"/>
                  </a:lnTo>
                  <a:lnTo>
                    <a:pt x="362" y="498"/>
                  </a:lnTo>
                  <a:lnTo>
                    <a:pt x="360" y="494"/>
                  </a:lnTo>
                  <a:lnTo>
                    <a:pt x="348" y="477"/>
                  </a:lnTo>
                  <a:lnTo>
                    <a:pt x="331" y="465"/>
                  </a:lnTo>
                  <a:lnTo>
                    <a:pt x="315" y="451"/>
                  </a:lnTo>
                  <a:lnTo>
                    <a:pt x="317" y="432"/>
                  </a:lnTo>
                  <a:lnTo>
                    <a:pt x="320" y="413"/>
                  </a:lnTo>
                  <a:lnTo>
                    <a:pt x="336" y="420"/>
                  </a:lnTo>
                  <a:lnTo>
                    <a:pt x="339" y="413"/>
                  </a:lnTo>
                  <a:lnTo>
                    <a:pt x="350" y="406"/>
                  </a:lnTo>
                  <a:lnTo>
                    <a:pt x="360" y="397"/>
                  </a:lnTo>
                  <a:lnTo>
                    <a:pt x="379" y="397"/>
                  </a:lnTo>
                  <a:lnTo>
                    <a:pt x="398" y="406"/>
                  </a:lnTo>
                  <a:lnTo>
                    <a:pt x="417" y="413"/>
                  </a:lnTo>
                  <a:lnTo>
                    <a:pt x="438" y="411"/>
                  </a:lnTo>
                  <a:lnTo>
                    <a:pt x="464" y="411"/>
                  </a:lnTo>
                  <a:lnTo>
                    <a:pt x="492" y="416"/>
                  </a:lnTo>
                  <a:lnTo>
                    <a:pt x="495" y="411"/>
                  </a:lnTo>
                  <a:lnTo>
                    <a:pt x="480" y="394"/>
                  </a:lnTo>
                  <a:lnTo>
                    <a:pt x="485" y="373"/>
                  </a:lnTo>
                  <a:lnTo>
                    <a:pt x="499" y="373"/>
                  </a:lnTo>
                  <a:lnTo>
                    <a:pt x="480" y="366"/>
                  </a:lnTo>
                  <a:lnTo>
                    <a:pt x="499" y="361"/>
                  </a:lnTo>
                  <a:lnTo>
                    <a:pt x="516" y="361"/>
                  </a:lnTo>
                  <a:lnTo>
                    <a:pt x="535" y="354"/>
                  </a:lnTo>
                  <a:lnTo>
                    <a:pt x="551" y="349"/>
                  </a:lnTo>
                  <a:lnTo>
                    <a:pt x="566" y="347"/>
                  </a:lnTo>
                  <a:lnTo>
                    <a:pt x="582" y="342"/>
                  </a:lnTo>
                  <a:lnTo>
                    <a:pt x="596" y="340"/>
                  </a:lnTo>
                  <a:lnTo>
                    <a:pt x="606" y="349"/>
                  </a:lnTo>
                  <a:lnTo>
                    <a:pt x="632" y="359"/>
                  </a:lnTo>
                  <a:lnTo>
                    <a:pt x="641" y="366"/>
                  </a:lnTo>
                  <a:lnTo>
                    <a:pt x="653" y="366"/>
                  </a:lnTo>
                  <a:lnTo>
                    <a:pt x="672" y="361"/>
                  </a:lnTo>
                  <a:lnTo>
                    <a:pt x="689" y="354"/>
                  </a:lnTo>
                  <a:lnTo>
                    <a:pt x="693" y="357"/>
                  </a:lnTo>
                  <a:lnTo>
                    <a:pt x="689" y="366"/>
                  </a:lnTo>
                  <a:lnTo>
                    <a:pt x="708" y="378"/>
                  </a:lnTo>
                  <a:lnTo>
                    <a:pt x="726" y="390"/>
                  </a:lnTo>
                  <a:lnTo>
                    <a:pt x="745" y="404"/>
                  </a:lnTo>
                  <a:lnTo>
                    <a:pt x="764" y="416"/>
                  </a:lnTo>
                  <a:lnTo>
                    <a:pt x="767" y="411"/>
                  </a:lnTo>
                  <a:lnTo>
                    <a:pt x="779" y="416"/>
                  </a:lnTo>
                  <a:lnTo>
                    <a:pt x="795" y="413"/>
                  </a:lnTo>
                  <a:lnTo>
                    <a:pt x="814" y="425"/>
                  </a:lnTo>
                  <a:lnTo>
                    <a:pt x="833" y="437"/>
                  </a:lnTo>
                  <a:lnTo>
                    <a:pt x="852" y="432"/>
                  </a:lnTo>
                  <a:lnTo>
                    <a:pt x="868" y="449"/>
                  </a:lnTo>
                  <a:lnTo>
                    <a:pt x="878" y="446"/>
                  </a:lnTo>
                  <a:lnTo>
                    <a:pt x="885" y="442"/>
                  </a:lnTo>
                  <a:lnTo>
                    <a:pt x="897" y="437"/>
                  </a:lnTo>
                  <a:lnTo>
                    <a:pt x="913" y="427"/>
                  </a:lnTo>
                  <a:lnTo>
                    <a:pt x="925" y="420"/>
                  </a:lnTo>
                  <a:lnTo>
                    <a:pt x="954" y="423"/>
                  </a:lnTo>
                  <a:lnTo>
                    <a:pt x="961" y="430"/>
                  </a:lnTo>
                  <a:lnTo>
                    <a:pt x="980" y="432"/>
                  </a:lnTo>
                  <a:lnTo>
                    <a:pt x="1001" y="437"/>
                  </a:lnTo>
                  <a:lnTo>
                    <a:pt x="1013" y="427"/>
                  </a:lnTo>
                  <a:lnTo>
                    <a:pt x="998" y="416"/>
                  </a:lnTo>
                  <a:lnTo>
                    <a:pt x="1001" y="397"/>
                  </a:lnTo>
                  <a:lnTo>
                    <a:pt x="1027" y="404"/>
                  </a:lnTo>
                  <a:lnTo>
                    <a:pt x="1051" y="409"/>
                  </a:lnTo>
                  <a:lnTo>
                    <a:pt x="1060" y="418"/>
                  </a:lnTo>
                  <a:lnTo>
                    <a:pt x="1081" y="430"/>
                  </a:lnTo>
                  <a:lnTo>
                    <a:pt x="1107" y="425"/>
                  </a:lnTo>
                  <a:lnTo>
                    <a:pt x="1126" y="430"/>
                  </a:lnTo>
                  <a:lnTo>
                    <a:pt x="1145" y="432"/>
                  </a:lnTo>
                  <a:lnTo>
                    <a:pt x="1152" y="439"/>
                  </a:lnTo>
                  <a:lnTo>
                    <a:pt x="1181" y="446"/>
                  </a:lnTo>
                  <a:lnTo>
                    <a:pt x="1197" y="444"/>
                  </a:lnTo>
                  <a:lnTo>
                    <a:pt x="1214" y="442"/>
                  </a:lnTo>
                  <a:lnTo>
                    <a:pt x="1228" y="430"/>
                  </a:lnTo>
                  <a:lnTo>
                    <a:pt x="1256" y="435"/>
                  </a:lnTo>
                  <a:lnTo>
                    <a:pt x="1268" y="435"/>
                  </a:lnTo>
                  <a:lnTo>
                    <a:pt x="1289" y="439"/>
                  </a:lnTo>
                  <a:lnTo>
                    <a:pt x="1299" y="427"/>
                  </a:lnTo>
                  <a:lnTo>
                    <a:pt x="1297" y="416"/>
                  </a:lnTo>
                  <a:lnTo>
                    <a:pt x="1294" y="394"/>
                  </a:lnTo>
                  <a:lnTo>
                    <a:pt x="1285" y="387"/>
                  </a:lnTo>
                  <a:lnTo>
                    <a:pt x="1278" y="385"/>
                  </a:lnTo>
                  <a:lnTo>
                    <a:pt x="1287" y="375"/>
                  </a:lnTo>
                  <a:lnTo>
                    <a:pt x="1306" y="375"/>
                  </a:lnTo>
                  <a:lnTo>
                    <a:pt x="1323" y="373"/>
                  </a:lnTo>
                  <a:lnTo>
                    <a:pt x="1358" y="385"/>
                  </a:lnTo>
                  <a:lnTo>
                    <a:pt x="1375" y="397"/>
                  </a:lnTo>
                  <a:lnTo>
                    <a:pt x="1386" y="409"/>
                  </a:lnTo>
                  <a:lnTo>
                    <a:pt x="1403" y="420"/>
                  </a:lnTo>
                  <a:lnTo>
                    <a:pt x="1417" y="432"/>
                  </a:lnTo>
                  <a:lnTo>
                    <a:pt x="1431" y="442"/>
                  </a:lnTo>
                  <a:lnTo>
                    <a:pt x="1457" y="446"/>
                  </a:lnTo>
                  <a:lnTo>
                    <a:pt x="1472" y="453"/>
                  </a:lnTo>
                  <a:lnTo>
                    <a:pt x="1488" y="472"/>
                  </a:lnTo>
                  <a:lnTo>
                    <a:pt x="1512" y="470"/>
                  </a:lnTo>
                  <a:lnTo>
                    <a:pt x="1533" y="461"/>
                  </a:lnTo>
                  <a:lnTo>
                    <a:pt x="1540" y="477"/>
                  </a:lnTo>
                  <a:lnTo>
                    <a:pt x="1545" y="498"/>
                  </a:lnTo>
                  <a:lnTo>
                    <a:pt x="1547" y="520"/>
                  </a:lnTo>
                  <a:lnTo>
                    <a:pt x="1528" y="515"/>
                  </a:lnTo>
                  <a:lnTo>
                    <a:pt x="1524" y="524"/>
                  </a:lnTo>
                  <a:lnTo>
                    <a:pt x="1535" y="541"/>
                  </a:lnTo>
                  <a:lnTo>
                    <a:pt x="1545" y="555"/>
                  </a:lnTo>
                  <a:lnTo>
                    <a:pt x="1540" y="560"/>
                  </a:lnTo>
                  <a:lnTo>
                    <a:pt x="1543" y="565"/>
                  </a:lnTo>
                  <a:lnTo>
                    <a:pt x="1545" y="567"/>
                  </a:lnTo>
                  <a:lnTo>
                    <a:pt x="1545" y="562"/>
                  </a:lnTo>
                  <a:lnTo>
                    <a:pt x="1552" y="550"/>
                  </a:lnTo>
                  <a:lnTo>
                    <a:pt x="1557" y="550"/>
                  </a:lnTo>
                  <a:lnTo>
                    <a:pt x="1564" y="558"/>
                  </a:lnTo>
                  <a:lnTo>
                    <a:pt x="1573" y="560"/>
                  </a:lnTo>
                  <a:lnTo>
                    <a:pt x="1590" y="550"/>
                  </a:lnTo>
                  <a:lnTo>
                    <a:pt x="1595" y="539"/>
                  </a:lnTo>
                  <a:lnTo>
                    <a:pt x="1599" y="527"/>
                  </a:lnTo>
                  <a:lnTo>
                    <a:pt x="1602" y="513"/>
                  </a:lnTo>
                  <a:lnTo>
                    <a:pt x="1604" y="496"/>
                  </a:lnTo>
                  <a:lnTo>
                    <a:pt x="1604" y="479"/>
                  </a:lnTo>
                  <a:lnTo>
                    <a:pt x="1606" y="461"/>
                  </a:lnTo>
                  <a:lnTo>
                    <a:pt x="1599" y="449"/>
                  </a:lnTo>
                  <a:lnTo>
                    <a:pt x="1592" y="432"/>
                  </a:lnTo>
                  <a:lnTo>
                    <a:pt x="1583" y="423"/>
                  </a:lnTo>
                  <a:lnTo>
                    <a:pt x="1580" y="413"/>
                  </a:lnTo>
                  <a:lnTo>
                    <a:pt x="1576" y="401"/>
                  </a:lnTo>
                  <a:lnTo>
                    <a:pt x="1566" y="390"/>
                  </a:lnTo>
                  <a:lnTo>
                    <a:pt x="1550" y="378"/>
                  </a:lnTo>
                  <a:lnTo>
                    <a:pt x="1559" y="380"/>
                  </a:lnTo>
                  <a:lnTo>
                    <a:pt x="1524" y="361"/>
                  </a:lnTo>
                  <a:lnTo>
                    <a:pt x="1507" y="359"/>
                  </a:lnTo>
                  <a:lnTo>
                    <a:pt x="1512" y="366"/>
                  </a:lnTo>
                  <a:lnTo>
                    <a:pt x="1500" y="373"/>
                  </a:lnTo>
                  <a:lnTo>
                    <a:pt x="1500" y="366"/>
                  </a:lnTo>
                  <a:lnTo>
                    <a:pt x="1491" y="364"/>
                  </a:lnTo>
                  <a:lnTo>
                    <a:pt x="1488" y="366"/>
                  </a:lnTo>
                  <a:lnTo>
                    <a:pt x="1479" y="354"/>
                  </a:lnTo>
                  <a:lnTo>
                    <a:pt x="1455" y="352"/>
                  </a:lnTo>
                  <a:lnTo>
                    <a:pt x="1462" y="338"/>
                  </a:lnTo>
                  <a:lnTo>
                    <a:pt x="1465" y="323"/>
                  </a:lnTo>
                  <a:lnTo>
                    <a:pt x="1469" y="312"/>
                  </a:lnTo>
                  <a:lnTo>
                    <a:pt x="1474" y="302"/>
                  </a:lnTo>
                  <a:lnTo>
                    <a:pt x="1469" y="293"/>
                  </a:lnTo>
                  <a:lnTo>
                    <a:pt x="1476" y="279"/>
                  </a:lnTo>
                  <a:lnTo>
                    <a:pt x="1493" y="276"/>
                  </a:lnTo>
                  <a:lnTo>
                    <a:pt x="1509" y="274"/>
                  </a:lnTo>
                  <a:lnTo>
                    <a:pt x="1514" y="274"/>
                  </a:lnTo>
                  <a:lnTo>
                    <a:pt x="1521" y="276"/>
                  </a:lnTo>
                  <a:lnTo>
                    <a:pt x="1524" y="274"/>
                  </a:lnTo>
                  <a:lnTo>
                    <a:pt x="1554" y="276"/>
                  </a:lnTo>
                  <a:lnTo>
                    <a:pt x="1557" y="274"/>
                  </a:lnTo>
                  <a:lnTo>
                    <a:pt x="1552" y="271"/>
                  </a:lnTo>
                  <a:lnTo>
                    <a:pt x="1578" y="271"/>
                  </a:lnTo>
                  <a:lnTo>
                    <a:pt x="1597" y="276"/>
                  </a:lnTo>
                  <a:lnTo>
                    <a:pt x="1592" y="279"/>
                  </a:lnTo>
                  <a:lnTo>
                    <a:pt x="1595" y="283"/>
                  </a:lnTo>
                  <a:lnTo>
                    <a:pt x="1609" y="281"/>
                  </a:lnTo>
                  <a:lnTo>
                    <a:pt x="1618" y="279"/>
                  </a:lnTo>
                  <a:lnTo>
                    <a:pt x="1640" y="279"/>
                  </a:lnTo>
                  <a:lnTo>
                    <a:pt x="1635" y="276"/>
                  </a:lnTo>
                  <a:lnTo>
                    <a:pt x="1623" y="274"/>
                  </a:lnTo>
                  <a:lnTo>
                    <a:pt x="1618" y="269"/>
                  </a:lnTo>
                  <a:lnTo>
                    <a:pt x="1618" y="253"/>
                  </a:lnTo>
                  <a:lnTo>
                    <a:pt x="1616" y="236"/>
                  </a:lnTo>
                  <a:lnTo>
                    <a:pt x="1642" y="236"/>
                  </a:lnTo>
                  <a:lnTo>
                    <a:pt x="1651" y="234"/>
                  </a:lnTo>
                  <a:lnTo>
                    <a:pt x="1663" y="248"/>
                  </a:lnTo>
                  <a:lnTo>
                    <a:pt x="1666" y="248"/>
                  </a:lnTo>
                  <a:lnTo>
                    <a:pt x="1675" y="255"/>
                  </a:lnTo>
                  <a:lnTo>
                    <a:pt x="1682" y="238"/>
                  </a:lnTo>
                  <a:lnTo>
                    <a:pt x="1689" y="238"/>
                  </a:lnTo>
                  <a:lnTo>
                    <a:pt x="1675" y="224"/>
                  </a:lnTo>
                  <a:lnTo>
                    <a:pt x="1680" y="222"/>
                  </a:lnTo>
                  <a:lnTo>
                    <a:pt x="1701" y="224"/>
                  </a:lnTo>
                  <a:lnTo>
                    <a:pt x="1706" y="227"/>
                  </a:lnTo>
                  <a:lnTo>
                    <a:pt x="1694" y="227"/>
                  </a:lnTo>
                  <a:lnTo>
                    <a:pt x="1703" y="238"/>
                  </a:lnTo>
                  <a:lnTo>
                    <a:pt x="1713" y="248"/>
                  </a:lnTo>
                  <a:lnTo>
                    <a:pt x="1706" y="255"/>
                  </a:lnTo>
                  <a:lnTo>
                    <a:pt x="1703" y="267"/>
                  </a:lnTo>
                  <a:lnTo>
                    <a:pt x="1699" y="281"/>
                  </a:lnTo>
                  <a:lnTo>
                    <a:pt x="1699" y="297"/>
                  </a:lnTo>
                  <a:lnTo>
                    <a:pt x="1687" y="300"/>
                  </a:lnTo>
                  <a:lnTo>
                    <a:pt x="1692" y="305"/>
                  </a:lnTo>
                  <a:lnTo>
                    <a:pt x="1694" y="316"/>
                  </a:lnTo>
                  <a:lnTo>
                    <a:pt x="1706" y="331"/>
                  </a:lnTo>
                  <a:lnTo>
                    <a:pt x="1715" y="345"/>
                  </a:lnTo>
                  <a:lnTo>
                    <a:pt x="1737" y="361"/>
                  </a:lnTo>
                  <a:lnTo>
                    <a:pt x="1758" y="380"/>
                  </a:lnTo>
                  <a:lnTo>
                    <a:pt x="1779" y="397"/>
                  </a:lnTo>
                  <a:lnTo>
                    <a:pt x="1800" y="416"/>
                  </a:lnTo>
                  <a:lnTo>
                    <a:pt x="1805" y="406"/>
                  </a:lnTo>
                  <a:lnTo>
                    <a:pt x="1793" y="383"/>
                  </a:lnTo>
                  <a:lnTo>
                    <a:pt x="1798" y="378"/>
                  </a:lnTo>
                  <a:lnTo>
                    <a:pt x="1808" y="380"/>
                  </a:lnTo>
                  <a:lnTo>
                    <a:pt x="1805" y="378"/>
                  </a:lnTo>
                  <a:lnTo>
                    <a:pt x="1793" y="359"/>
                  </a:lnTo>
                  <a:lnTo>
                    <a:pt x="1808" y="354"/>
                  </a:lnTo>
                  <a:lnTo>
                    <a:pt x="1789" y="335"/>
                  </a:lnTo>
                  <a:lnTo>
                    <a:pt x="1786" y="326"/>
                  </a:lnTo>
                  <a:lnTo>
                    <a:pt x="1789" y="323"/>
                  </a:lnTo>
                  <a:lnTo>
                    <a:pt x="1789" y="326"/>
                  </a:lnTo>
                  <a:lnTo>
                    <a:pt x="1798" y="331"/>
                  </a:lnTo>
                  <a:lnTo>
                    <a:pt x="1786" y="319"/>
                  </a:lnTo>
                  <a:lnTo>
                    <a:pt x="1781" y="319"/>
                  </a:lnTo>
                  <a:lnTo>
                    <a:pt x="1765" y="300"/>
                  </a:lnTo>
                  <a:lnTo>
                    <a:pt x="1758" y="302"/>
                  </a:lnTo>
                  <a:lnTo>
                    <a:pt x="1746" y="295"/>
                  </a:lnTo>
                  <a:lnTo>
                    <a:pt x="1739" y="279"/>
                  </a:lnTo>
                  <a:lnTo>
                    <a:pt x="1729" y="267"/>
                  </a:lnTo>
                  <a:lnTo>
                    <a:pt x="1739" y="264"/>
                  </a:lnTo>
                  <a:lnTo>
                    <a:pt x="1748" y="267"/>
                  </a:lnTo>
                  <a:lnTo>
                    <a:pt x="1746" y="264"/>
                  </a:lnTo>
                  <a:lnTo>
                    <a:pt x="1753" y="255"/>
                  </a:lnTo>
                  <a:lnTo>
                    <a:pt x="1765" y="267"/>
                  </a:lnTo>
                  <a:lnTo>
                    <a:pt x="1767" y="260"/>
                  </a:lnTo>
                  <a:lnTo>
                    <a:pt x="1789" y="255"/>
                  </a:lnTo>
                  <a:lnTo>
                    <a:pt x="1812" y="264"/>
                  </a:lnTo>
                  <a:lnTo>
                    <a:pt x="1812" y="260"/>
                  </a:lnTo>
                  <a:lnTo>
                    <a:pt x="1819" y="248"/>
                  </a:lnTo>
                  <a:lnTo>
                    <a:pt x="1819" y="243"/>
                  </a:lnTo>
                  <a:lnTo>
                    <a:pt x="1819" y="241"/>
                  </a:lnTo>
                  <a:lnTo>
                    <a:pt x="1834" y="231"/>
                  </a:lnTo>
                  <a:lnTo>
                    <a:pt x="1848" y="224"/>
                  </a:lnTo>
                  <a:lnTo>
                    <a:pt x="1841" y="219"/>
                  </a:lnTo>
                  <a:lnTo>
                    <a:pt x="1843" y="219"/>
                  </a:lnTo>
                  <a:lnTo>
                    <a:pt x="1871" y="227"/>
                  </a:lnTo>
                  <a:lnTo>
                    <a:pt x="1874" y="224"/>
                  </a:lnTo>
                  <a:lnTo>
                    <a:pt x="1862" y="217"/>
                  </a:lnTo>
                  <a:lnTo>
                    <a:pt x="1848" y="208"/>
                  </a:lnTo>
                  <a:lnTo>
                    <a:pt x="1841" y="208"/>
                  </a:lnTo>
                  <a:lnTo>
                    <a:pt x="1817" y="193"/>
                  </a:lnTo>
                  <a:lnTo>
                    <a:pt x="1817" y="196"/>
                  </a:lnTo>
                  <a:lnTo>
                    <a:pt x="1800" y="189"/>
                  </a:lnTo>
                  <a:lnTo>
                    <a:pt x="1810" y="189"/>
                  </a:lnTo>
                  <a:lnTo>
                    <a:pt x="1824" y="186"/>
                  </a:lnTo>
                  <a:lnTo>
                    <a:pt x="1800" y="170"/>
                  </a:lnTo>
                  <a:lnTo>
                    <a:pt x="1779" y="153"/>
                  </a:lnTo>
                  <a:lnTo>
                    <a:pt x="1755" y="139"/>
                  </a:lnTo>
                  <a:lnTo>
                    <a:pt x="1734" y="12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77" name="Freeform 4191"/>
            <p:cNvSpPr>
              <a:spLocks/>
            </p:cNvSpPr>
            <p:nvPr/>
          </p:nvSpPr>
          <p:spPr bwMode="auto">
            <a:xfrm>
              <a:off x="4622" y="1454"/>
              <a:ext cx="145" cy="178"/>
            </a:xfrm>
            <a:custGeom>
              <a:avLst/>
              <a:gdLst>
                <a:gd name="T0" fmla="*/ 2164 w 130"/>
                <a:gd name="T1" fmla="*/ 30364 h 144"/>
                <a:gd name="T2" fmla="*/ 1836 w 130"/>
                <a:gd name="T3" fmla="*/ 26133 h 144"/>
                <a:gd name="T4" fmla="*/ 1544 w 130"/>
                <a:gd name="T5" fmla="*/ 20924 h 144"/>
                <a:gd name="T6" fmla="*/ 1179 w 130"/>
                <a:gd name="T7" fmla="*/ 16662 h 144"/>
                <a:gd name="T8" fmla="*/ 834 w 130"/>
                <a:gd name="T9" fmla="*/ 12239 h 144"/>
                <a:gd name="T10" fmla="*/ 783 w 130"/>
                <a:gd name="T11" fmla="*/ 10198 h 144"/>
                <a:gd name="T12" fmla="*/ 438 w 130"/>
                <a:gd name="T13" fmla="*/ 5003 h 144"/>
                <a:gd name="T14" fmla="*/ 3 w 130"/>
                <a:gd name="T15" fmla="*/ 0 h 144"/>
                <a:gd name="T16" fmla="*/ 0 w 130"/>
                <a:gd name="T17" fmla="*/ 2 h 144"/>
                <a:gd name="T18" fmla="*/ 284 w 130"/>
                <a:gd name="T19" fmla="*/ 4241 h 144"/>
                <a:gd name="T20" fmla="*/ 284 w 130"/>
                <a:gd name="T21" fmla="*/ 5003 h 144"/>
                <a:gd name="T22" fmla="*/ 107 w 130"/>
                <a:gd name="T23" fmla="*/ 5399 h 144"/>
                <a:gd name="T24" fmla="*/ 438 w 130"/>
                <a:gd name="T25" fmla="*/ 10198 h 144"/>
                <a:gd name="T26" fmla="*/ 683 w 130"/>
                <a:gd name="T27" fmla="*/ 15129 h 144"/>
                <a:gd name="T28" fmla="*/ 948 w 130"/>
                <a:gd name="T29" fmla="*/ 19261 h 144"/>
                <a:gd name="T30" fmla="*/ 1179 w 130"/>
                <a:gd name="T31" fmla="*/ 24564 h 144"/>
                <a:gd name="T32" fmla="*/ 1436 w 130"/>
                <a:gd name="T33" fmla="*/ 29431 h 144"/>
                <a:gd name="T34" fmla="*/ 1636 w 130"/>
                <a:gd name="T35" fmla="*/ 33783 h 144"/>
                <a:gd name="T36" fmla="*/ 1836 w 130"/>
                <a:gd name="T37" fmla="*/ 38900 h 144"/>
                <a:gd name="T38" fmla="*/ 2091 w 130"/>
                <a:gd name="T39" fmla="*/ 43998 h 144"/>
                <a:gd name="T40" fmla="*/ 2143 w 130"/>
                <a:gd name="T41" fmla="*/ 43998 h 144"/>
                <a:gd name="T42" fmla="*/ 2143 w 130"/>
                <a:gd name="T43" fmla="*/ 40174 h 144"/>
                <a:gd name="T44" fmla="*/ 2352 w 130"/>
                <a:gd name="T45" fmla="*/ 42570 h 144"/>
                <a:gd name="T46" fmla="*/ 2482 w 130"/>
                <a:gd name="T47" fmla="*/ 43998 h 144"/>
                <a:gd name="T48" fmla="*/ 2307 w 130"/>
                <a:gd name="T49" fmla="*/ 40174 h 144"/>
                <a:gd name="T50" fmla="*/ 1787 w 130"/>
                <a:gd name="T51" fmla="*/ 33783 h 144"/>
                <a:gd name="T52" fmla="*/ 1636 w 130"/>
                <a:gd name="T53" fmla="*/ 26852 h 144"/>
                <a:gd name="T54" fmla="*/ 1787 w 130"/>
                <a:gd name="T55" fmla="*/ 26852 h 144"/>
                <a:gd name="T56" fmla="*/ 2091 w 130"/>
                <a:gd name="T57" fmla="*/ 28725 h 144"/>
                <a:gd name="T58" fmla="*/ 2164 w 130"/>
                <a:gd name="T59" fmla="*/ 30364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0"/>
                <a:gd name="T91" fmla="*/ 0 h 144"/>
                <a:gd name="T92" fmla="*/ 130 w 130"/>
                <a:gd name="T93" fmla="*/ 144 h 1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0" h="144">
                  <a:moveTo>
                    <a:pt x="114" y="99"/>
                  </a:moveTo>
                  <a:lnTo>
                    <a:pt x="97" y="85"/>
                  </a:lnTo>
                  <a:lnTo>
                    <a:pt x="81" y="68"/>
                  </a:lnTo>
                  <a:lnTo>
                    <a:pt x="62" y="54"/>
                  </a:lnTo>
                  <a:lnTo>
                    <a:pt x="43" y="40"/>
                  </a:lnTo>
                  <a:lnTo>
                    <a:pt x="41" y="33"/>
                  </a:lnTo>
                  <a:lnTo>
                    <a:pt x="22" y="16"/>
                  </a:lnTo>
                  <a:lnTo>
                    <a:pt x="3" y="0"/>
                  </a:lnTo>
                  <a:lnTo>
                    <a:pt x="0" y="2"/>
                  </a:lnTo>
                  <a:lnTo>
                    <a:pt x="15" y="14"/>
                  </a:lnTo>
                  <a:lnTo>
                    <a:pt x="15" y="16"/>
                  </a:lnTo>
                  <a:lnTo>
                    <a:pt x="5" y="18"/>
                  </a:lnTo>
                  <a:lnTo>
                    <a:pt x="22" y="33"/>
                  </a:lnTo>
                  <a:lnTo>
                    <a:pt x="36" y="49"/>
                  </a:lnTo>
                  <a:lnTo>
                    <a:pt x="50" y="63"/>
                  </a:lnTo>
                  <a:lnTo>
                    <a:pt x="62" y="80"/>
                  </a:lnTo>
                  <a:lnTo>
                    <a:pt x="74" y="96"/>
                  </a:lnTo>
                  <a:lnTo>
                    <a:pt x="86" y="111"/>
                  </a:lnTo>
                  <a:lnTo>
                    <a:pt x="97" y="127"/>
                  </a:lnTo>
                  <a:lnTo>
                    <a:pt x="109" y="144"/>
                  </a:lnTo>
                  <a:lnTo>
                    <a:pt x="112" y="144"/>
                  </a:lnTo>
                  <a:lnTo>
                    <a:pt x="112" y="132"/>
                  </a:lnTo>
                  <a:lnTo>
                    <a:pt x="123" y="139"/>
                  </a:lnTo>
                  <a:lnTo>
                    <a:pt x="130" y="144"/>
                  </a:lnTo>
                  <a:lnTo>
                    <a:pt x="121" y="132"/>
                  </a:lnTo>
                  <a:lnTo>
                    <a:pt x="93" y="111"/>
                  </a:lnTo>
                  <a:lnTo>
                    <a:pt x="86" y="87"/>
                  </a:lnTo>
                  <a:lnTo>
                    <a:pt x="93" y="87"/>
                  </a:lnTo>
                  <a:lnTo>
                    <a:pt x="109" y="94"/>
                  </a:lnTo>
                  <a:lnTo>
                    <a:pt x="114" y="9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78" name="Freeform 4192"/>
            <p:cNvSpPr>
              <a:spLocks/>
            </p:cNvSpPr>
            <p:nvPr/>
          </p:nvSpPr>
          <p:spPr bwMode="auto">
            <a:xfrm>
              <a:off x="3163" y="1023"/>
              <a:ext cx="149" cy="62"/>
            </a:xfrm>
            <a:custGeom>
              <a:avLst/>
              <a:gdLst>
                <a:gd name="T0" fmla="*/ 2372 w 134"/>
                <a:gd name="T1" fmla="*/ 2 h 50"/>
                <a:gd name="T2" fmla="*/ 2188 w 134"/>
                <a:gd name="T3" fmla="*/ 3406 h 50"/>
                <a:gd name="T4" fmla="*/ 1667 w 134"/>
                <a:gd name="T5" fmla="*/ 6494 h 50"/>
                <a:gd name="T6" fmla="*/ 1142 w 134"/>
                <a:gd name="T7" fmla="*/ 8696 h 50"/>
                <a:gd name="T8" fmla="*/ 987 w 134"/>
                <a:gd name="T9" fmla="*/ 8696 h 50"/>
                <a:gd name="T10" fmla="*/ 1092 w 134"/>
                <a:gd name="T11" fmla="*/ 9239 h 50"/>
                <a:gd name="T12" fmla="*/ 1027 w 134"/>
                <a:gd name="T13" fmla="*/ 10060 h 50"/>
                <a:gd name="T14" fmla="*/ 945 w 134"/>
                <a:gd name="T15" fmla="*/ 10060 h 50"/>
                <a:gd name="T16" fmla="*/ 945 w 134"/>
                <a:gd name="T17" fmla="*/ 10996 h 50"/>
                <a:gd name="T18" fmla="*/ 739 w 134"/>
                <a:gd name="T19" fmla="*/ 10996 h 50"/>
                <a:gd name="T20" fmla="*/ 799 w 134"/>
                <a:gd name="T21" fmla="*/ 12474 h 50"/>
                <a:gd name="T22" fmla="*/ 739 w 134"/>
                <a:gd name="T23" fmla="*/ 13371 h 50"/>
                <a:gd name="T24" fmla="*/ 799 w 134"/>
                <a:gd name="T25" fmla="*/ 15143 h 50"/>
                <a:gd name="T26" fmla="*/ 528 w 134"/>
                <a:gd name="T27" fmla="*/ 14205 h 50"/>
                <a:gd name="T28" fmla="*/ 739 w 134"/>
                <a:gd name="T29" fmla="*/ 15143 h 50"/>
                <a:gd name="T30" fmla="*/ 604 w 134"/>
                <a:gd name="T31" fmla="*/ 15143 h 50"/>
                <a:gd name="T32" fmla="*/ 653 w 134"/>
                <a:gd name="T33" fmla="*/ 16580 h 50"/>
                <a:gd name="T34" fmla="*/ 120 w 134"/>
                <a:gd name="T35" fmla="*/ 15468 h 50"/>
                <a:gd name="T36" fmla="*/ 251 w 134"/>
                <a:gd name="T37" fmla="*/ 15143 h 50"/>
                <a:gd name="T38" fmla="*/ 0 w 134"/>
                <a:gd name="T39" fmla="*/ 15143 h 50"/>
                <a:gd name="T40" fmla="*/ 251 w 134"/>
                <a:gd name="T41" fmla="*/ 12474 h 50"/>
                <a:gd name="T42" fmla="*/ 327 w 134"/>
                <a:gd name="T43" fmla="*/ 12474 h 50"/>
                <a:gd name="T44" fmla="*/ 183 w 134"/>
                <a:gd name="T45" fmla="*/ 12212 h 50"/>
                <a:gd name="T46" fmla="*/ 251 w 134"/>
                <a:gd name="T47" fmla="*/ 10996 h 50"/>
                <a:gd name="T48" fmla="*/ 364 w 134"/>
                <a:gd name="T49" fmla="*/ 10060 h 50"/>
                <a:gd name="T50" fmla="*/ 327 w 134"/>
                <a:gd name="T51" fmla="*/ 9239 h 50"/>
                <a:gd name="T52" fmla="*/ 327 w 134"/>
                <a:gd name="T53" fmla="*/ 8696 h 50"/>
                <a:gd name="T54" fmla="*/ 183 w 134"/>
                <a:gd name="T55" fmla="*/ 8696 h 50"/>
                <a:gd name="T56" fmla="*/ 364 w 134"/>
                <a:gd name="T57" fmla="*/ 7013 h 50"/>
                <a:gd name="T58" fmla="*/ 484 w 134"/>
                <a:gd name="T59" fmla="*/ 7013 h 50"/>
                <a:gd name="T60" fmla="*/ 945 w 134"/>
                <a:gd name="T61" fmla="*/ 4561 h 50"/>
                <a:gd name="T62" fmla="*/ 987 w 134"/>
                <a:gd name="T63" fmla="*/ 3406 h 50"/>
                <a:gd name="T64" fmla="*/ 1770 w 134"/>
                <a:gd name="T65" fmla="*/ 1556 h 50"/>
                <a:gd name="T66" fmla="*/ 2158 w 134"/>
                <a:gd name="T67" fmla="*/ 0 h 50"/>
                <a:gd name="T68" fmla="*/ 2372 w 134"/>
                <a:gd name="T69" fmla="*/ 2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4"/>
                <a:gd name="T106" fmla="*/ 0 h 50"/>
                <a:gd name="T107" fmla="*/ 134 w 134"/>
                <a:gd name="T108" fmla="*/ 50 h 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4" h="50">
                  <a:moveTo>
                    <a:pt x="134" y="2"/>
                  </a:moveTo>
                  <a:lnTo>
                    <a:pt x="125" y="10"/>
                  </a:lnTo>
                  <a:lnTo>
                    <a:pt x="94" y="19"/>
                  </a:lnTo>
                  <a:lnTo>
                    <a:pt x="66" y="26"/>
                  </a:lnTo>
                  <a:lnTo>
                    <a:pt x="56" y="26"/>
                  </a:lnTo>
                  <a:lnTo>
                    <a:pt x="61" y="28"/>
                  </a:lnTo>
                  <a:lnTo>
                    <a:pt x="59" y="31"/>
                  </a:lnTo>
                  <a:lnTo>
                    <a:pt x="54" y="31"/>
                  </a:lnTo>
                  <a:lnTo>
                    <a:pt x="54" y="33"/>
                  </a:lnTo>
                  <a:lnTo>
                    <a:pt x="42" y="33"/>
                  </a:lnTo>
                  <a:lnTo>
                    <a:pt x="45" y="38"/>
                  </a:lnTo>
                  <a:lnTo>
                    <a:pt x="42" y="40"/>
                  </a:lnTo>
                  <a:lnTo>
                    <a:pt x="45" y="45"/>
                  </a:lnTo>
                  <a:lnTo>
                    <a:pt x="30" y="43"/>
                  </a:lnTo>
                  <a:lnTo>
                    <a:pt x="42" y="45"/>
                  </a:lnTo>
                  <a:lnTo>
                    <a:pt x="35" y="45"/>
                  </a:lnTo>
                  <a:lnTo>
                    <a:pt x="37" y="50"/>
                  </a:lnTo>
                  <a:lnTo>
                    <a:pt x="7" y="47"/>
                  </a:lnTo>
                  <a:lnTo>
                    <a:pt x="14" y="45"/>
                  </a:lnTo>
                  <a:lnTo>
                    <a:pt x="0" y="45"/>
                  </a:lnTo>
                  <a:lnTo>
                    <a:pt x="14" y="38"/>
                  </a:lnTo>
                  <a:lnTo>
                    <a:pt x="19" y="38"/>
                  </a:lnTo>
                  <a:lnTo>
                    <a:pt x="11" y="36"/>
                  </a:lnTo>
                  <a:lnTo>
                    <a:pt x="14" y="33"/>
                  </a:lnTo>
                  <a:lnTo>
                    <a:pt x="21" y="31"/>
                  </a:lnTo>
                  <a:lnTo>
                    <a:pt x="19" y="28"/>
                  </a:lnTo>
                  <a:lnTo>
                    <a:pt x="19" y="26"/>
                  </a:lnTo>
                  <a:lnTo>
                    <a:pt x="11" y="26"/>
                  </a:lnTo>
                  <a:lnTo>
                    <a:pt x="21" y="21"/>
                  </a:lnTo>
                  <a:lnTo>
                    <a:pt x="28" y="21"/>
                  </a:lnTo>
                  <a:lnTo>
                    <a:pt x="54" y="14"/>
                  </a:lnTo>
                  <a:lnTo>
                    <a:pt x="56" y="10"/>
                  </a:lnTo>
                  <a:lnTo>
                    <a:pt x="101" y="5"/>
                  </a:lnTo>
                  <a:lnTo>
                    <a:pt x="123" y="0"/>
                  </a:lnTo>
                  <a:lnTo>
                    <a:pt x="134"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79" name="Freeform 4193"/>
            <p:cNvSpPr>
              <a:spLocks/>
            </p:cNvSpPr>
            <p:nvPr/>
          </p:nvSpPr>
          <p:spPr bwMode="auto">
            <a:xfrm>
              <a:off x="3153" y="1085"/>
              <a:ext cx="86" cy="49"/>
            </a:xfrm>
            <a:custGeom>
              <a:avLst/>
              <a:gdLst>
                <a:gd name="T0" fmla="*/ 1089 w 78"/>
                <a:gd name="T1" fmla="*/ 9256 h 40"/>
                <a:gd name="T2" fmla="*/ 663 w 78"/>
                <a:gd name="T3" fmla="*/ 6261 h 40"/>
                <a:gd name="T4" fmla="*/ 561 w 78"/>
                <a:gd name="T5" fmla="*/ 2867 h 40"/>
                <a:gd name="T6" fmla="*/ 561 w 78"/>
                <a:gd name="T7" fmla="*/ 1825 h 40"/>
                <a:gd name="T8" fmla="*/ 561 w 78"/>
                <a:gd name="T9" fmla="*/ 1825 h 40"/>
                <a:gd name="T10" fmla="*/ 601 w 78"/>
                <a:gd name="T11" fmla="*/ 2 h 40"/>
                <a:gd name="T12" fmla="*/ 196 w 78"/>
                <a:gd name="T13" fmla="*/ 0 h 40"/>
                <a:gd name="T14" fmla="*/ 132 w 78"/>
                <a:gd name="T15" fmla="*/ 993 h 40"/>
                <a:gd name="T16" fmla="*/ 82 w 78"/>
                <a:gd name="T17" fmla="*/ 2236 h 40"/>
                <a:gd name="T18" fmla="*/ 132 w 78"/>
                <a:gd name="T19" fmla="*/ 2867 h 40"/>
                <a:gd name="T20" fmla="*/ 82 w 78"/>
                <a:gd name="T21" fmla="*/ 4417 h 40"/>
                <a:gd name="T22" fmla="*/ 0 w 78"/>
                <a:gd name="T23" fmla="*/ 5111 h 40"/>
                <a:gd name="T24" fmla="*/ 99 w 78"/>
                <a:gd name="T25" fmla="*/ 6628 h 40"/>
                <a:gd name="T26" fmla="*/ 238 w 78"/>
                <a:gd name="T27" fmla="*/ 6628 h 40"/>
                <a:gd name="T28" fmla="*/ 334 w 78"/>
                <a:gd name="T29" fmla="*/ 6628 h 40"/>
                <a:gd name="T30" fmla="*/ 406 w 78"/>
                <a:gd name="T31" fmla="*/ 6628 h 40"/>
                <a:gd name="T32" fmla="*/ 462 w 78"/>
                <a:gd name="T33" fmla="*/ 7909 h 40"/>
                <a:gd name="T34" fmla="*/ 428 w 78"/>
                <a:gd name="T35" fmla="*/ 8536 h 40"/>
                <a:gd name="T36" fmla="*/ 601 w 78"/>
                <a:gd name="T37" fmla="*/ 9256 h 40"/>
                <a:gd name="T38" fmla="*/ 731 w 78"/>
                <a:gd name="T39" fmla="*/ 9689 h 40"/>
                <a:gd name="T40" fmla="*/ 896 w 78"/>
                <a:gd name="T41" fmla="*/ 9689 h 40"/>
                <a:gd name="T42" fmla="*/ 1030 w 78"/>
                <a:gd name="T43" fmla="*/ 9689 h 40"/>
                <a:gd name="T44" fmla="*/ 1089 w 78"/>
                <a:gd name="T45" fmla="*/ 9256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8"/>
                <a:gd name="T70" fmla="*/ 0 h 40"/>
                <a:gd name="T71" fmla="*/ 78 w 78"/>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8" h="40">
                  <a:moveTo>
                    <a:pt x="78" y="38"/>
                  </a:moveTo>
                  <a:lnTo>
                    <a:pt x="47" y="26"/>
                  </a:lnTo>
                  <a:lnTo>
                    <a:pt x="40" y="12"/>
                  </a:lnTo>
                  <a:lnTo>
                    <a:pt x="40" y="7"/>
                  </a:lnTo>
                  <a:lnTo>
                    <a:pt x="43" y="2"/>
                  </a:lnTo>
                  <a:lnTo>
                    <a:pt x="14" y="0"/>
                  </a:lnTo>
                  <a:lnTo>
                    <a:pt x="10" y="4"/>
                  </a:lnTo>
                  <a:lnTo>
                    <a:pt x="5" y="9"/>
                  </a:lnTo>
                  <a:lnTo>
                    <a:pt x="10" y="12"/>
                  </a:lnTo>
                  <a:lnTo>
                    <a:pt x="5" y="19"/>
                  </a:lnTo>
                  <a:lnTo>
                    <a:pt x="0" y="21"/>
                  </a:lnTo>
                  <a:lnTo>
                    <a:pt x="7" y="28"/>
                  </a:lnTo>
                  <a:lnTo>
                    <a:pt x="17" y="28"/>
                  </a:lnTo>
                  <a:lnTo>
                    <a:pt x="24" y="28"/>
                  </a:lnTo>
                  <a:lnTo>
                    <a:pt x="29" y="28"/>
                  </a:lnTo>
                  <a:lnTo>
                    <a:pt x="33" y="33"/>
                  </a:lnTo>
                  <a:lnTo>
                    <a:pt x="31" y="35"/>
                  </a:lnTo>
                  <a:lnTo>
                    <a:pt x="43" y="38"/>
                  </a:lnTo>
                  <a:lnTo>
                    <a:pt x="52" y="40"/>
                  </a:lnTo>
                  <a:lnTo>
                    <a:pt x="64" y="40"/>
                  </a:lnTo>
                  <a:lnTo>
                    <a:pt x="74" y="40"/>
                  </a:lnTo>
                  <a:lnTo>
                    <a:pt x="78" y="38"/>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80" name="Freeform 4194"/>
            <p:cNvSpPr>
              <a:spLocks/>
            </p:cNvSpPr>
            <p:nvPr/>
          </p:nvSpPr>
          <p:spPr bwMode="auto">
            <a:xfrm>
              <a:off x="4125" y="1035"/>
              <a:ext cx="103" cy="27"/>
            </a:xfrm>
            <a:custGeom>
              <a:avLst/>
              <a:gdLst>
                <a:gd name="T0" fmla="*/ 1922 w 92"/>
                <a:gd name="T1" fmla="*/ 7788 h 21"/>
                <a:gd name="T2" fmla="*/ 696 w 92"/>
                <a:gd name="T3" fmla="*/ 0 h 21"/>
                <a:gd name="T4" fmla="*/ 850 w 92"/>
                <a:gd name="T5" fmla="*/ 3293 h 21"/>
                <a:gd name="T6" fmla="*/ 696 w 92"/>
                <a:gd name="T7" fmla="*/ 1992 h 21"/>
                <a:gd name="T8" fmla="*/ 807 w 92"/>
                <a:gd name="T9" fmla="*/ 6057 h 21"/>
                <a:gd name="T10" fmla="*/ 186 w 92"/>
                <a:gd name="T11" fmla="*/ 1992 h 21"/>
                <a:gd name="T12" fmla="*/ 0 w 92"/>
                <a:gd name="T13" fmla="*/ 3293 h 21"/>
                <a:gd name="T14" fmla="*/ 0 w 92"/>
                <a:gd name="T15" fmla="*/ 6057 h 21"/>
                <a:gd name="T16" fmla="*/ 4 w 92"/>
                <a:gd name="T17" fmla="*/ 7788 h 21"/>
                <a:gd name="T18" fmla="*/ 148 w 92"/>
                <a:gd name="T19" fmla="*/ 9716 h 21"/>
                <a:gd name="T20" fmla="*/ 952 w 92"/>
                <a:gd name="T21" fmla="*/ 18717 h 21"/>
                <a:gd name="T22" fmla="*/ 952 w 92"/>
                <a:gd name="T23" fmla="*/ 16061 h 21"/>
                <a:gd name="T24" fmla="*/ 1534 w 92"/>
                <a:gd name="T25" fmla="*/ 14558 h 21"/>
                <a:gd name="T26" fmla="*/ 1828 w 92"/>
                <a:gd name="T27" fmla="*/ 14558 h 21"/>
                <a:gd name="T28" fmla="*/ 1703 w 92"/>
                <a:gd name="T29" fmla="*/ 14558 h 21"/>
                <a:gd name="T30" fmla="*/ 1922 w 92"/>
                <a:gd name="T31" fmla="*/ 9716 h 21"/>
                <a:gd name="T32" fmla="*/ 1922 w 92"/>
                <a:gd name="T33" fmla="*/ 7788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2"/>
                <a:gd name="T52" fmla="*/ 0 h 21"/>
                <a:gd name="T53" fmla="*/ 92 w 92"/>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2" h="21">
                  <a:moveTo>
                    <a:pt x="92" y="9"/>
                  </a:moveTo>
                  <a:lnTo>
                    <a:pt x="33" y="0"/>
                  </a:lnTo>
                  <a:lnTo>
                    <a:pt x="40" y="4"/>
                  </a:lnTo>
                  <a:lnTo>
                    <a:pt x="33" y="2"/>
                  </a:lnTo>
                  <a:lnTo>
                    <a:pt x="38" y="7"/>
                  </a:lnTo>
                  <a:lnTo>
                    <a:pt x="9" y="2"/>
                  </a:lnTo>
                  <a:lnTo>
                    <a:pt x="0" y="4"/>
                  </a:lnTo>
                  <a:lnTo>
                    <a:pt x="0" y="7"/>
                  </a:lnTo>
                  <a:lnTo>
                    <a:pt x="4" y="9"/>
                  </a:lnTo>
                  <a:lnTo>
                    <a:pt x="7" y="11"/>
                  </a:lnTo>
                  <a:lnTo>
                    <a:pt x="45" y="21"/>
                  </a:lnTo>
                  <a:lnTo>
                    <a:pt x="45" y="18"/>
                  </a:lnTo>
                  <a:lnTo>
                    <a:pt x="73" y="16"/>
                  </a:lnTo>
                  <a:lnTo>
                    <a:pt x="87" y="16"/>
                  </a:lnTo>
                  <a:lnTo>
                    <a:pt x="80" y="16"/>
                  </a:lnTo>
                  <a:lnTo>
                    <a:pt x="92" y="11"/>
                  </a:lnTo>
                  <a:lnTo>
                    <a:pt x="92" y="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81" name="Freeform 4195"/>
            <p:cNvSpPr>
              <a:spLocks/>
            </p:cNvSpPr>
            <p:nvPr/>
          </p:nvSpPr>
          <p:spPr bwMode="auto">
            <a:xfrm>
              <a:off x="3548" y="973"/>
              <a:ext cx="80" cy="18"/>
            </a:xfrm>
            <a:custGeom>
              <a:avLst/>
              <a:gdLst>
                <a:gd name="T0" fmla="*/ 1458 w 71"/>
                <a:gd name="T1" fmla="*/ 1992 h 14"/>
                <a:gd name="T2" fmla="*/ 1084 w 71"/>
                <a:gd name="T3" fmla="*/ 0 h 14"/>
                <a:gd name="T4" fmla="*/ 860 w 71"/>
                <a:gd name="T5" fmla="*/ 1992 h 14"/>
                <a:gd name="T6" fmla="*/ 712 w 71"/>
                <a:gd name="T7" fmla="*/ 0 h 14"/>
                <a:gd name="T8" fmla="*/ 2 w 71"/>
                <a:gd name="T9" fmla="*/ 1992 h 14"/>
                <a:gd name="T10" fmla="*/ 0 w 71"/>
                <a:gd name="T11" fmla="*/ 6057 h 14"/>
                <a:gd name="T12" fmla="*/ 178 w 71"/>
                <a:gd name="T13" fmla="*/ 6057 h 14"/>
                <a:gd name="T14" fmla="*/ 530 w 71"/>
                <a:gd name="T15" fmla="*/ 12492 h 14"/>
                <a:gd name="T16" fmla="*/ 1760 w 71"/>
                <a:gd name="T17" fmla="*/ 12492 h 14"/>
                <a:gd name="T18" fmla="*/ 1614 w 71"/>
                <a:gd name="T19" fmla="*/ 10013 h 14"/>
                <a:gd name="T20" fmla="*/ 1458 w 71"/>
                <a:gd name="T21" fmla="*/ 1992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
                <a:gd name="T34" fmla="*/ 0 h 14"/>
                <a:gd name="T35" fmla="*/ 71 w 71"/>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 h="14">
                  <a:moveTo>
                    <a:pt x="59" y="2"/>
                  </a:moveTo>
                  <a:lnTo>
                    <a:pt x="43" y="0"/>
                  </a:lnTo>
                  <a:lnTo>
                    <a:pt x="35" y="2"/>
                  </a:lnTo>
                  <a:lnTo>
                    <a:pt x="28" y="0"/>
                  </a:lnTo>
                  <a:lnTo>
                    <a:pt x="2" y="2"/>
                  </a:lnTo>
                  <a:lnTo>
                    <a:pt x="0" y="7"/>
                  </a:lnTo>
                  <a:lnTo>
                    <a:pt x="7" y="7"/>
                  </a:lnTo>
                  <a:lnTo>
                    <a:pt x="21" y="14"/>
                  </a:lnTo>
                  <a:lnTo>
                    <a:pt x="71" y="14"/>
                  </a:lnTo>
                  <a:lnTo>
                    <a:pt x="64" y="12"/>
                  </a:lnTo>
                  <a:lnTo>
                    <a:pt x="59"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82" name="Freeform 4196"/>
            <p:cNvSpPr>
              <a:spLocks/>
            </p:cNvSpPr>
            <p:nvPr/>
          </p:nvSpPr>
          <p:spPr bwMode="auto">
            <a:xfrm>
              <a:off x="3638" y="982"/>
              <a:ext cx="62" cy="24"/>
            </a:xfrm>
            <a:custGeom>
              <a:avLst/>
              <a:gdLst>
                <a:gd name="T0" fmla="*/ 1357 w 55"/>
                <a:gd name="T1" fmla="*/ 6512 h 19"/>
                <a:gd name="T2" fmla="*/ 668 w 55"/>
                <a:gd name="T3" fmla="*/ 2687 h 19"/>
                <a:gd name="T4" fmla="*/ 470 w 55"/>
                <a:gd name="T5" fmla="*/ 5069 h 19"/>
                <a:gd name="T6" fmla="*/ 370 w 55"/>
                <a:gd name="T7" fmla="*/ 1333 h 19"/>
                <a:gd name="T8" fmla="*/ 201 w 55"/>
                <a:gd name="T9" fmla="*/ 0 h 19"/>
                <a:gd name="T10" fmla="*/ 256 w 55"/>
                <a:gd name="T11" fmla="*/ 2687 h 19"/>
                <a:gd name="T12" fmla="*/ 0 w 55"/>
                <a:gd name="T13" fmla="*/ 2687 h 19"/>
                <a:gd name="T14" fmla="*/ 3 w 55"/>
                <a:gd name="T15" fmla="*/ 4013 h 19"/>
                <a:gd name="T16" fmla="*/ 201 w 55"/>
                <a:gd name="T17" fmla="*/ 5069 h 19"/>
                <a:gd name="T18" fmla="*/ 3 w 55"/>
                <a:gd name="T19" fmla="*/ 6512 h 19"/>
                <a:gd name="T20" fmla="*/ 140 w 55"/>
                <a:gd name="T21" fmla="*/ 10391 h 19"/>
                <a:gd name="T22" fmla="*/ 1385 w 55"/>
                <a:gd name="T23" fmla="*/ 6512 h 19"/>
                <a:gd name="T24" fmla="*/ 1357 w 55"/>
                <a:gd name="T25" fmla="*/ 6512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19"/>
                <a:gd name="T41" fmla="*/ 55 w 55"/>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19">
                  <a:moveTo>
                    <a:pt x="52" y="12"/>
                  </a:moveTo>
                  <a:lnTo>
                    <a:pt x="26" y="5"/>
                  </a:lnTo>
                  <a:lnTo>
                    <a:pt x="19" y="9"/>
                  </a:lnTo>
                  <a:lnTo>
                    <a:pt x="15" y="2"/>
                  </a:lnTo>
                  <a:lnTo>
                    <a:pt x="8" y="0"/>
                  </a:lnTo>
                  <a:lnTo>
                    <a:pt x="10" y="5"/>
                  </a:lnTo>
                  <a:lnTo>
                    <a:pt x="0" y="5"/>
                  </a:lnTo>
                  <a:lnTo>
                    <a:pt x="3" y="7"/>
                  </a:lnTo>
                  <a:lnTo>
                    <a:pt x="8" y="9"/>
                  </a:lnTo>
                  <a:lnTo>
                    <a:pt x="3" y="12"/>
                  </a:lnTo>
                  <a:lnTo>
                    <a:pt x="5" y="19"/>
                  </a:lnTo>
                  <a:lnTo>
                    <a:pt x="55" y="12"/>
                  </a:lnTo>
                  <a:lnTo>
                    <a:pt x="52" y="1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83" name="Freeform 4197"/>
            <p:cNvSpPr>
              <a:spLocks/>
            </p:cNvSpPr>
            <p:nvPr/>
          </p:nvSpPr>
          <p:spPr bwMode="auto">
            <a:xfrm>
              <a:off x="3514" y="958"/>
              <a:ext cx="63" cy="15"/>
            </a:xfrm>
            <a:custGeom>
              <a:avLst/>
              <a:gdLst>
                <a:gd name="T0" fmla="*/ 2164 w 55"/>
                <a:gd name="T1" fmla="*/ 2170 h 12"/>
                <a:gd name="T2" fmla="*/ 1244 w 55"/>
                <a:gd name="T3" fmla="*/ 0 h 12"/>
                <a:gd name="T4" fmla="*/ 3 w 55"/>
                <a:gd name="T5" fmla="*/ 1111 h 12"/>
                <a:gd name="T6" fmla="*/ 376 w 55"/>
                <a:gd name="T7" fmla="*/ 1111 h 12"/>
                <a:gd name="T8" fmla="*/ 250 w 55"/>
                <a:gd name="T9" fmla="*/ 3154 h 12"/>
                <a:gd name="T10" fmla="*/ 0 w 55"/>
                <a:gd name="T11" fmla="*/ 3154 h 12"/>
                <a:gd name="T12" fmla="*/ 551 w 55"/>
                <a:gd name="T13" fmla="*/ 3943 h 12"/>
                <a:gd name="T14" fmla="*/ 481 w 55"/>
                <a:gd name="T15" fmla="*/ 5250 h 12"/>
                <a:gd name="T16" fmla="*/ 2164 w 55"/>
                <a:gd name="T17" fmla="*/ 3943 h 12"/>
                <a:gd name="T18" fmla="*/ 1921 w 55"/>
                <a:gd name="T19" fmla="*/ 3154 h 12"/>
                <a:gd name="T20" fmla="*/ 2164 w 55"/>
                <a:gd name="T21" fmla="*/ 217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12"/>
                <a:gd name="T35" fmla="*/ 55 w 55"/>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12">
                  <a:moveTo>
                    <a:pt x="55" y="5"/>
                  </a:moveTo>
                  <a:lnTo>
                    <a:pt x="31" y="0"/>
                  </a:lnTo>
                  <a:lnTo>
                    <a:pt x="3" y="2"/>
                  </a:lnTo>
                  <a:lnTo>
                    <a:pt x="10" y="2"/>
                  </a:lnTo>
                  <a:lnTo>
                    <a:pt x="7" y="7"/>
                  </a:lnTo>
                  <a:lnTo>
                    <a:pt x="0" y="7"/>
                  </a:lnTo>
                  <a:lnTo>
                    <a:pt x="14" y="9"/>
                  </a:lnTo>
                  <a:lnTo>
                    <a:pt x="12" y="12"/>
                  </a:lnTo>
                  <a:lnTo>
                    <a:pt x="55" y="9"/>
                  </a:lnTo>
                  <a:lnTo>
                    <a:pt x="50" y="7"/>
                  </a:lnTo>
                  <a:lnTo>
                    <a:pt x="55" y="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84" name="Freeform 4198"/>
            <p:cNvSpPr>
              <a:spLocks/>
            </p:cNvSpPr>
            <p:nvPr/>
          </p:nvSpPr>
          <p:spPr bwMode="auto">
            <a:xfrm>
              <a:off x="4236" y="1047"/>
              <a:ext cx="66" cy="15"/>
            </a:xfrm>
            <a:custGeom>
              <a:avLst/>
              <a:gdLst>
                <a:gd name="T0" fmla="*/ 1219 w 59"/>
                <a:gd name="T1" fmla="*/ 2170 h 12"/>
                <a:gd name="T2" fmla="*/ 294 w 59"/>
                <a:gd name="T3" fmla="*/ 1111 h 12"/>
                <a:gd name="T4" fmla="*/ 0 w 59"/>
                <a:gd name="T5" fmla="*/ 0 h 12"/>
                <a:gd name="T6" fmla="*/ 136 w 59"/>
                <a:gd name="T7" fmla="*/ 2170 h 12"/>
                <a:gd name="T8" fmla="*/ 1095 w 59"/>
                <a:gd name="T9" fmla="*/ 5250 h 12"/>
                <a:gd name="T10" fmla="*/ 1219 w 59"/>
                <a:gd name="T11" fmla="*/ 2170 h 12"/>
                <a:gd name="T12" fmla="*/ 0 60000 65536"/>
                <a:gd name="T13" fmla="*/ 0 60000 65536"/>
                <a:gd name="T14" fmla="*/ 0 60000 65536"/>
                <a:gd name="T15" fmla="*/ 0 60000 65536"/>
                <a:gd name="T16" fmla="*/ 0 60000 65536"/>
                <a:gd name="T17" fmla="*/ 0 60000 65536"/>
                <a:gd name="T18" fmla="*/ 0 w 59"/>
                <a:gd name="T19" fmla="*/ 0 h 12"/>
                <a:gd name="T20" fmla="*/ 59 w 59"/>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59" h="12">
                  <a:moveTo>
                    <a:pt x="59" y="5"/>
                  </a:moveTo>
                  <a:lnTo>
                    <a:pt x="14" y="2"/>
                  </a:lnTo>
                  <a:lnTo>
                    <a:pt x="0" y="0"/>
                  </a:lnTo>
                  <a:lnTo>
                    <a:pt x="7" y="5"/>
                  </a:lnTo>
                  <a:lnTo>
                    <a:pt x="54" y="12"/>
                  </a:lnTo>
                  <a:lnTo>
                    <a:pt x="59" y="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85" name="Freeform 4199"/>
            <p:cNvSpPr>
              <a:spLocks/>
            </p:cNvSpPr>
            <p:nvPr/>
          </p:nvSpPr>
          <p:spPr bwMode="auto">
            <a:xfrm>
              <a:off x="2813" y="1444"/>
              <a:ext cx="34" cy="12"/>
            </a:xfrm>
            <a:custGeom>
              <a:avLst/>
              <a:gdLst>
                <a:gd name="T0" fmla="*/ 114 w 31"/>
                <a:gd name="T1" fmla="*/ 0 h 10"/>
                <a:gd name="T2" fmla="*/ 114 w 31"/>
                <a:gd name="T3" fmla="*/ 446 h 10"/>
                <a:gd name="T4" fmla="*/ 3 w 31"/>
                <a:gd name="T5" fmla="*/ 0 h 10"/>
                <a:gd name="T6" fmla="*/ 0 w 31"/>
                <a:gd name="T7" fmla="*/ 446 h 10"/>
                <a:gd name="T8" fmla="*/ 3 w 31"/>
                <a:gd name="T9" fmla="*/ 642 h 10"/>
                <a:gd name="T10" fmla="*/ 3 w 31"/>
                <a:gd name="T11" fmla="*/ 642 h 10"/>
                <a:gd name="T12" fmla="*/ 0 w 31"/>
                <a:gd name="T13" fmla="*/ 1109 h 10"/>
                <a:gd name="T14" fmla="*/ 87 w 31"/>
                <a:gd name="T15" fmla="*/ 1331 h 10"/>
                <a:gd name="T16" fmla="*/ 374 w 31"/>
                <a:gd name="T17" fmla="*/ 1331 h 10"/>
                <a:gd name="T18" fmla="*/ 374 w 31"/>
                <a:gd name="T19" fmla="*/ 446 h 10"/>
                <a:gd name="T20" fmla="*/ 231 w 31"/>
                <a:gd name="T21" fmla="*/ 0 h 10"/>
                <a:gd name="T22" fmla="*/ 114 w 31"/>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0"/>
                <a:gd name="T38" fmla="*/ 31 w 31"/>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0">
                  <a:moveTo>
                    <a:pt x="10" y="0"/>
                  </a:moveTo>
                  <a:lnTo>
                    <a:pt x="10" y="3"/>
                  </a:lnTo>
                  <a:lnTo>
                    <a:pt x="3" y="0"/>
                  </a:lnTo>
                  <a:lnTo>
                    <a:pt x="0" y="3"/>
                  </a:lnTo>
                  <a:lnTo>
                    <a:pt x="3" y="5"/>
                  </a:lnTo>
                  <a:lnTo>
                    <a:pt x="0" y="8"/>
                  </a:lnTo>
                  <a:lnTo>
                    <a:pt x="7" y="10"/>
                  </a:lnTo>
                  <a:lnTo>
                    <a:pt x="31" y="10"/>
                  </a:lnTo>
                  <a:lnTo>
                    <a:pt x="31" y="3"/>
                  </a:lnTo>
                  <a:lnTo>
                    <a:pt x="19" y="0"/>
                  </a:lnTo>
                  <a:lnTo>
                    <a:pt x="1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86" name="Freeform 4200"/>
            <p:cNvSpPr>
              <a:spLocks/>
            </p:cNvSpPr>
            <p:nvPr/>
          </p:nvSpPr>
          <p:spPr bwMode="auto">
            <a:xfrm>
              <a:off x="4209" y="1076"/>
              <a:ext cx="51" cy="11"/>
            </a:xfrm>
            <a:custGeom>
              <a:avLst/>
              <a:gdLst>
                <a:gd name="T0" fmla="*/ 1338 w 45"/>
                <a:gd name="T1" fmla="*/ 1965 h 9"/>
                <a:gd name="T2" fmla="*/ 0 w 45"/>
                <a:gd name="T3" fmla="*/ 1608 h 9"/>
                <a:gd name="T4" fmla="*/ 435 w 45"/>
                <a:gd name="T5" fmla="*/ 0 h 9"/>
                <a:gd name="T6" fmla="*/ 1187 w 45"/>
                <a:gd name="T7" fmla="*/ 1608 h 9"/>
                <a:gd name="T8" fmla="*/ 1338 w 45"/>
                <a:gd name="T9" fmla="*/ 1965 h 9"/>
                <a:gd name="T10" fmla="*/ 0 60000 65536"/>
                <a:gd name="T11" fmla="*/ 0 60000 65536"/>
                <a:gd name="T12" fmla="*/ 0 60000 65536"/>
                <a:gd name="T13" fmla="*/ 0 60000 65536"/>
                <a:gd name="T14" fmla="*/ 0 60000 65536"/>
                <a:gd name="T15" fmla="*/ 0 w 45"/>
                <a:gd name="T16" fmla="*/ 0 h 9"/>
                <a:gd name="T17" fmla="*/ 45 w 45"/>
                <a:gd name="T18" fmla="*/ 9 h 9"/>
              </a:gdLst>
              <a:ahLst/>
              <a:cxnLst>
                <a:cxn ang="T10">
                  <a:pos x="T0" y="T1"/>
                </a:cxn>
                <a:cxn ang="T11">
                  <a:pos x="T2" y="T3"/>
                </a:cxn>
                <a:cxn ang="T12">
                  <a:pos x="T4" y="T5"/>
                </a:cxn>
                <a:cxn ang="T13">
                  <a:pos x="T6" y="T7"/>
                </a:cxn>
                <a:cxn ang="T14">
                  <a:pos x="T8" y="T9"/>
                </a:cxn>
              </a:cxnLst>
              <a:rect l="T15" t="T16" r="T17" b="T18"/>
              <a:pathLst>
                <a:path w="45" h="9">
                  <a:moveTo>
                    <a:pt x="45" y="9"/>
                  </a:moveTo>
                  <a:lnTo>
                    <a:pt x="0" y="7"/>
                  </a:lnTo>
                  <a:lnTo>
                    <a:pt x="15" y="0"/>
                  </a:lnTo>
                  <a:lnTo>
                    <a:pt x="41" y="7"/>
                  </a:lnTo>
                  <a:lnTo>
                    <a:pt x="45" y="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87" name="Freeform 4201"/>
            <p:cNvSpPr>
              <a:spLocks/>
            </p:cNvSpPr>
            <p:nvPr/>
          </p:nvSpPr>
          <p:spPr bwMode="auto">
            <a:xfrm>
              <a:off x="3131" y="1155"/>
              <a:ext cx="29" cy="15"/>
            </a:xfrm>
            <a:custGeom>
              <a:avLst/>
              <a:gdLst>
                <a:gd name="T0" fmla="*/ 492 w 26"/>
                <a:gd name="T1" fmla="*/ 3391 h 12"/>
                <a:gd name="T2" fmla="*/ 133 w 26"/>
                <a:gd name="T3" fmla="*/ 5250 h 12"/>
                <a:gd name="T4" fmla="*/ 0 w 26"/>
                <a:gd name="T5" fmla="*/ 1389 h 12"/>
                <a:gd name="T6" fmla="*/ 133 w 26"/>
                <a:gd name="T7" fmla="*/ 0 h 12"/>
                <a:gd name="T8" fmla="*/ 492 w 26"/>
                <a:gd name="T9" fmla="*/ 3391 h 12"/>
                <a:gd name="T10" fmla="*/ 0 60000 65536"/>
                <a:gd name="T11" fmla="*/ 0 60000 65536"/>
                <a:gd name="T12" fmla="*/ 0 60000 65536"/>
                <a:gd name="T13" fmla="*/ 0 60000 65536"/>
                <a:gd name="T14" fmla="*/ 0 60000 65536"/>
                <a:gd name="T15" fmla="*/ 0 w 26"/>
                <a:gd name="T16" fmla="*/ 0 h 12"/>
                <a:gd name="T17" fmla="*/ 26 w 26"/>
                <a:gd name="T18" fmla="*/ 12 h 12"/>
              </a:gdLst>
              <a:ahLst/>
              <a:cxnLst>
                <a:cxn ang="T10">
                  <a:pos x="T0" y="T1"/>
                </a:cxn>
                <a:cxn ang="T11">
                  <a:pos x="T2" y="T3"/>
                </a:cxn>
                <a:cxn ang="T12">
                  <a:pos x="T4" y="T5"/>
                </a:cxn>
                <a:cxn ang="T13">
                  <a:pos x="T6" y="T7"/>
                </a:cxn>
                <a:cxn ang="T14">
                  <a:pos x="T8" y="T9"/>
                </a:cxn>
              </a:cxnLst>
              <a:rect l="T15" t="T16" r="T17" b="T18"/>
              <a:pathLst>
                <a:path w="26" h="12">
                  <a:moveTo>
                    <a:pt x="26" y="8"/>
                  </a:moveTo>
                  <a:lnTo>
                    <a:pt x="7" y="12"/>
                  </a:lnTo>
                  <a:lnTo>
                    <a:pt x="0" y="3"/>
                  </a:lnTo>
                  <a:lnTo>
                    <a:pt x="7" y="0"/>
                  </a:lnTo>
                  <a:lnTo>
                    <a:pt x="26" y="8"/>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88" name="Freeform 4202"/>
            <p:cNvSpPr>
              <a:spLocks/>
            </p:cNvSpPr>
            <p:nvPr/>
          </p:nvSpPr>
          <p:spPr bwMode="auto">
            <a:xfrm>
              <a:off x="3028" y="961"/>
              <a:ext cx="48" cy="12"/>
            </a:xfrm>
            <a:custGeom>
              <a:avLst/>
              <a:gdLst>
                <a:gd name="T0" fmla="*/ 849 w 43"/>
                <a:gd name="T1" fmla="*/ 446 h 10"/>
                <a:gd name="T2" fmla="*/ 328 w 43"/>
                <a:gd name="T3" fmla="*/ 924 h 10"/>
                <a:gd name="T4" fmla="*/ 135 w 43"/>
                <a:gd name="T5" fmla="*/ 1331 h 10"/>
                <a:gd name="T6" fmla="*/ 0 w 43"/>
                <a:gd name="T7" fmla="*/ 1331 h 10"/>
                <a:gd name="T8" fmla="*/ 169 w 43"/>
                <a:gd name="T9" fmla="*/ 642 h 10"/>
                <a:gd name="T10" fmla="*/ 459 w 43"/>
                <a:gd name="T11" fmla="*/ 446 h 10"/>
                <a:gd name="T12" fmla="*/ 685 w 43"/>
                <a:gd name="T13" fmla="*/ 0 h 10"/>
                <a:gd name="T14" fmla="*/ 849 w 43"/>
                <a:gd name="T15" fmla="*/ 446 h 10"/>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10"/>
                <a:gd name="T26" fmla="*/ 43 w 4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10">
                  <a:moveTo>
                    <a:pt x="43" y="3"/>
                  </a:moveTo>
                  <a:lnTo>
                    <a:pt x="17" y="7"/>
                  </a:lnTo>
                  <a:lnTo>
                    <a:pt x="7" y="10"/>
                  </a:lnTo>
                  <a:lnTo>
                    <a:pt x="0" y="10"/>
                  </a:lnTo>
                  <a:lnTo>
                    <a:pt x="9" y="5"/>
                  </a:lnTo>
                  <a:lnTo>
                    <a:pt x="24" y="3"/>
                  </a:lnTo>
                  <a:lnTo>
                    <a:pt x="35" y="0"/>
                  </a:lnTo>
                  <a:lnTo>
                    <a:pt x="43" y="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89" name="Freeform 4203"/>
            <p:cNvSpPr>
              <a:spLocks/>
            </p:cNvSpPr>
            <p:nvPr/>
          </p:nvSpPr>
          <p:spPr bwMode="auto">
            <a:xfrm>
              <a:off x="4844" y="1647"/>
              <a:ext cx="15" cy="23"/>
            </a:xfrm>
            <a:custGeom>
              <a:avLst/>
              <a:gdLst>
                <a:gd name="T0" fmla="*/ 87 w 14"/>
                <a:gd name="T1" fmla="*/ 0 h 19"/>
                <a:gd name="T2" fmla="*/ 2 w 14"/>
                <a:gd name="T3" fmla="*/ 2 h 19"/>
                <a:gd name="T4" fmla="*/ 0 w 14"/>
                <a:gd name="T5" fmla="*/ 3404 h 19"/>
                <a:gd name="T6" fmla="*/ 54 w 14"/>
                <a:gd name="T7" fmla="*/ 1585 h 19"/>
                <a:gd name="T8" fmla="*/ 76 w 14"/>
                <a:gd name="T9" fmla="*/ 2 h 19"/>
                <a:gd name="T10" fmla="*/ 87 w 14"/>
                <a:gd name="T11" fmla="*/ 0 h 19"/>
                <a:gd name="T12" fmla="*/ 0 60000 65536"/>
                <a:gd name="T13" fmla="*/ 0 60000 65536"/>
                <a:gd name="T14" fmla="*/ 0 60000 65536"/>
                <a:gd name="T15" fmla="*/ 0 60000 65536"/>
                <a:gd name="T16" fmla="*/ 0 60000 65536"/>
                <a:gd name="T17" fmla="*/ 0 60000 65536"/>
                <a:gd name="T18" fmla="*/ 0 w 14"/>
                <a:gd name="T19" fmla="*/ 0 h 19"/>
                <a:gd name="T20" fmla="*/ 14 w 14"/>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4" h="19">
                  <a:moveTo>
                    <a:pt x="14" y="0"/>
                  </a:moveTo>
                  <a:lnTo>
                    <a:pt x="2" y="2"/>
                  </a:lnTo>
                  <a:lnTo>
                    <a:pt x="0" y="19"/>
                  </a:lnTo>
                  <a:lnTo>
                    <a:pt x="7" y="9"/>
                  </a:lnTo>
                  <a:lnTo>
                    <a:pt x="12" y="2"/>
                  </a:lnTo>
                  <a:lnTo>
                    <a:pt x="14"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90" name="Freeform 4204"/>
            <p:cNvSpPr>
              <a:spLocks/>
            </p:cNvSpPr>
            <p:nvPr/>
          </p:nvSpPr>
          <p:spPr bwMode="auto">
            <a:xfrm>
              <a:off x="4746" y="1118"/>
              <a:ext cx="18" cy="14"/>
            </a:xfrm>
            <a:custGeom>
              <a:avLst/>
              <a:gdLst>
                <a:gd name="T0" fmla="*/ 124 w 16"/>
                <a:gd name="T1" fmla="*/ 0 h 12"/>
                <a:gd name="T2" fmla="*/ 0 w 16"/>
                <a:gd name="T3" fmla="*/ 302 h 12"/>
                <a:gd name="T4" fmla="*/ 225 w 16"/>
                <a:gd name="T5" fmla="*/ 775 h 12"/>
                <a:gd name="T6" fmla="*/ 406 w 16"/>
                <a:gd name="T7" fmla="*/ 653 h 12"/>
                <a:gd name="T8" fmla="*/ 124 w 16"/>
                <a:gd name="T9" fmla="*/ 0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4" y="0"/>
                  </a:moveTo>
                  <a:lnTo>
                    <a:pt x="0" y="4"/>
                  </a:lnTo>
                  <a:lnTo>
                    <a:pt x="9" y="12"/>
                  </a:lnTo>
                  <a:lnTo>
                    <a:pt x="16" y="9"/>
                  </a:lnTo>
                  <a:lnTo>
                    <a:pt x="4"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91" name="Freeform 4205"/>
            <p:cNvSpPr>
              <a:spLocks/>
            </p:cNvSpPr>
            <p:nvPr/>
          </p:nvSpPr>
          <p:spPr bwMode="auto">
            <a:xfrm>
              <a:off x="3253" y="1137"/>
              <a:ext cx="31" cy="12"/>
            </a:xfrm>
            <a:custGeom>
              <a:avLst/>
              <a:gdLst>
                <a:gd name="T0" fmla="*/ 440 w 28"/>
                <a:gd name="T1" fmla="*/ 1331 h 10"/>
                <a:gd name="T2" fmla="*/ 2 w 28"/>
                <a:gd name="T3" fmla="*/ 0 h 10"/>
                <a:gd name="T4" fmla="*/ 0 w 28"/>
                <a:gd name="T5" fmla="*/ 446 h 10"/>
                <a:gd name="T6" fmla="*/ 265 w 28"/>
                <a:gd name="T7" fmla="*/ 1331 h 10"/>
                <a:gd name="T8" fmla="*/ 440 w 28"/>
                <a:gd name="T9" fmla="*/ 1331 h 10"/>
                <a:gd name="T10" fmla="*/ 0 60000 65536"/>
                <a:gd name="T11" fmla="*/ 0 60000 65536"/>
                <a:gd name="T12" fmla="*/ 0 60000 65536"/>
                <a:gd name="T13" fmla="*/ 0 60000 65536"/>
                <a:gd name="T14" fmla="*/ 0 60000 65536"/>
                <a:gd name="T15" fmla="*/ 0 w 28"/>
                <a:gd name="T16" fmla="*/ 0 h 10"/>
                <a:gd name="T17" fmla="*/ 28 w 28"/>
                <a:gd name="T18" fmla="*/ 10 h 10"/>
              </a:gdLst>
              <a:ahLst/>
              <a:cxnLst>
                <a:cxn ang="T10">
                  <a:pos x="T0" y="T1"/>
                </a:cxn>
                <a:cxn ang="T11">
                  <a:pos x="T2" y="T3"/>
                </a:cxn>
                <a:cxn ang="T12">
                  <a:pos x="T4" y="T5"/>
                </a:cxn>
                <a:cxn ang="T13">
                  <a:pos x="T6" y="T7"/>
                </a:cxn>
                <a:cxn ang="T14">
                  <a:pos x="T8" y="T9"/>
                </a:cxn>
              </a:cxnLst>
              <a:rect l="T15" t="T16" r="T17" b="T18"/>
              <a:pathLst>
                <a:path w="28" h="10">
                  <a:moveTo>
                    <a:pt x="28" y="10"/>
                  </a:moveTo>
                  <a:lnTo>
                    <a:pt x="2" y="0"/>
                  </a:lnTo>
                  <a:lnTo>
                    <a:pt x="0" y="3"/>
                  </a:lnTo>
                  <a:lnTo>
                    <a:pt x="17" y="10"/>
                  </a:lnTo>
                  <a:lnTo>
                    <a:pt x="28" y="1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92" name="Freeform 4206"/>
            <p:cNvSpPr>
              <a:spLocks/>
            </p:cNvSpPr>
            <p:nvPr/>
          </p:nvSpPr>
          <p:spPr bwMode="auto">
            <a:xfrm>
              <a:off x="2831" y="1369"/>
              <a:ext cx="16" cy="8"/>
            </a:xfrm>
            <a:custGeom>
              <a:avLst/>
              <a:gdLst>
                <a:gd name="T0" fmla="*/ 16 w 16"/>
                <a:gd name="T1" fmla="*/ 2 h 7"/>
                <a:gd name="T2" fmla="*/ 2 w 16"/>
                <a:gd name="T3" fmla="*/ 243 h 7"/>
                <a:gd name="T4" fmla="*/ 0 w 16"/>
                <a:gd name="T5" fmla="*/ 2 h 7"/>
                <a:gd name="T6" fmla="*/ 14 w 16"/>
                <a:gd name="T7" fmla="*/ 0 h 7"/>
                <a:gd name="T8" fmla="*/ 16 w 16"/>
                <a:gd name="T9" fmla="*/ 2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16" y="2"/>
                  </a:moveTo>
                  <a:lnTo>
                    <a:pt x="2" y="7"/>
                  </a:lnTo>
                  <a:lnTo>
                    <a:pt x="0" y="2"/>
                  </a:lnTo>
                  <a:lnTo>
                    <a:pt x="14" y="0"/>
                  </a:lnTo>
                  <a:lnTo>
                    <a:pt x="16" y="2"/>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93" name="Freeform 4207"/>
            <p:cNvSpPr>
              <a:spLocks/>
            </p:cNvSpPr>
            <p:nvPr/>
          </p:nvSpPr>
          <p:spPr bwMode="auto">
            <a:xfrm>
              <a:off x="4844" y="1354"/>
              <a:ext cx="11" cy="15"/>
            </a:xfrm>
            <a:custGeom>
              <a:avLst/>
              <a:gdLst>
                <a:gd name="T0" fmla="*/ 131 w 10"/>
                <a:gd name="T1" fmla="*/ 1389 h 12"/>
                <a:gd name="T2" fmla="*/ 81 w 10"/>
                <a:gd name="T3" fmla="*/ 5250 h 12"/>
                <a:gd name="T4" fmla="*/ 0 w 10"/>
                <a:gd name="T5" fmla="*/ 3154 h 12"/>
                <a:gd name="T6" fmla="*/ 81 w 10"/>
                <a:gd name="T7" fmla="*/ 0 h 12"/>
                <a:gd name="T8" fmla="*/ 131 w 10"/>
                <a:gd name="T9" fmla="*/ 1389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10" y="3"/>
                  </a:moveTo>
                  <a:lnTo>
                    <a:pt x="5" y="12"/>
                  </a:lnTo>
                  <a:lnTo>
                    <a:pt x="0" y="7"/>
                  </a:lnTo>
                  <a:lnTo>
                    <a:pt x="5" y="0"/>
                  </a:lnTo>
                  <a:lnTo>
                    <a:pt x="10" y="3"/>
                  </a:lnTo>
                  <a:close/>
                </a:path>
              </a:pathLst>
            </a:custGeom>
            <a:solidFill>
              <a:srgbClr val="C0C0C0"/>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94" name="Freeform 4208"/>
            <p:cNvSpPr>
              <a:spLocks/>
            </p:cNvSpPr>
            <p:nvPr/>
          </p:nvSpPr>
          <p:spPr bwMode="auto">
            <a:xfrm>
              <a:off x="4645" y="1149"/>
              <a:ext cx="22" cy="3"/>
            </a:xfrm>
            <a:custGeom>
              <a:avLst/>
              <a:gdLst>
                <a:gd name="T0" fmla="*/ 977 w 19"/>
                <a:gd name="T1" fmla="*/ 0 h 2"/>
                <a:gd name="T2" fmla="*/ 844 w 19"/>
                <a:gd name="T3" fmla="*/ 138254 h 2"/>
                <a:gd name="T4" fmla="*/ 0 w 19"/>
                <a:gd name="T5" fmla="*/ 0 h 2"/>
                <a:gd name="T6" fmla="*/ 844 w 19"/>
                <a:gd name="T7" fmla="*/ 0 h 2"/>
                <a:gd name="T8" fmla="*/ 977 w 19"/>
                <a:gd name="T9" fmla="*/ 0 h 2"/>
                <a:gd name="T10" fmla="*/ 0 60000 65536"/>
                <a:gd name="T11" fmla="*/ 0 60000 65536"/>
                <a:gd name="T12" fmla="*/ 0 60000 65536"/>
                <a:gd name="T13" fmla="*/ 0 60000 65536"/>
                <a:gd name="T14" fmla="*/ 0 60000 65536"/>
                <a:gd name="T15" fmla="*/ 0 w 19"/>
                <a:gd name="T16" fmla="*/ 0 h 2"/>
                <a:gd name="T17" fmla="*/ 19 w 19"/>
                <a:gd name="T18" fmla="*/ 2 h 2"/>
              </a:gdLst>
              <a:ahLst/>
              <a:cxnLst>
                <a:cxn ang="T10">
                  <a:pos x="T0" y="T1"/>
                </a:cxn>
                <a:cxn ang="T11">
                  <a:pos x="T2" y="T3"/>
                </a:cxn>
                <a:cxn ang="T12">
                  <a:pos x="T4" y="T5"/>
                </a:cxn>
                <a:cxn ang="T13">
                  <a:pos x="T6" y="T7"/>
                </a:cxn>
                <a:cxn ang="T14">
                  <a:pos x="T8" y="T9"/>
                </a:cxn>
              </a:cxnLst>
              <a:rect l="T15" t="T16" r="T17" b="T18"/>
              <a:pathLst>
                <a:path w="19" h="2">
                  <a:moveTo>
                    <a:pt x="19" y="0"/>
                  </a:moveTo>
                  <a:lnTo>
                    <a:pt x="16" y="2"/>
                  </a:lnTo>
                  <a:lnTo>
                    <a:pt x="0" y="0"/>
                  </a:lnTo>
                  <a:lnTo>
                    <a:pt x="16" y="0"/>
                  </a:lnTo>
                  <a:lnTo>
                    <a:pt x="19"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95" name="Freeform 4209"/>
            <p:cNvSpPr>
              <a:spLocks/>
            </p:cNvSpPr>
            <p:nvPr/>
          </p:nvSpPr>
          <p:spPr bwMode="auto">
            <a:xfrm>
              <a:off x="3367" y="1081"/>
              <a:ext cx="21" cy="9"/>
            </a:xfrm>
            <a:custGeom>
              <a:avLst/>
              <a:gdLst>
                <a:gd name="T0" fmla="*/ 281 w 19"/>
                <a:gd name="T1" fmla="*/ 4234 h 7"/>
                <a:gd name="T2" fmla="*/ 0 w 19"/>
                <a:gd name="T3" fmla="*/ 6057 h 7"/>
                <a:gd name="T4" fmla="*/ 2 w 19"/>
                <a:gd name="T5" fmla="*/ 0 h 7"/>
                <a:gd name="T6" fmla="*/ 126 w 19"/>
                <a:gd name="T7" fmla="*/ 2561 h 7"/>
                <a:gd name="T8" fmla="*/ 281 w 19"/>
                <a:gd name="T9" fmla="*/ 4234 h 7"/>
                <a:gd name="T10" fmla="*/ 0 60000 65536"/>
                <a:gd name="T11" fmla="*/ 0 60000 65536"/>
                <a:gd name="T12" fmla="*/ 0 60000 65536"/>
                <a:gd name="T13" fmla="*/ 0 60000 65536"/>
                <a:gd name="T14" fmla="*/ 0 60000 65536"/>
                <a:gd name="T15" fmla="*/ 0 w 19"/>
                <a:gd name="T16" fmla="*/ 0 h 7"/>
                <a:gd name="T17" fmla="*/ 19 w 19"/>
                <a:gd name="T18" fmla="*/ 7 h 7"/>
              </a:gdLst>
              <a:ahLst/>
              <a:cxnLst>
                <a:cxn ang="T10">
                  <a:pos x="T0" y="T1"/>
                </a:cxn>
                <a:cxn ang="T11">
                  <a:pos x="T2" y="T3"/>
                </a:cxn>
                <a:cxn ang="T12">
                  <a:pos x="T4" y="T5"/>
                </a:cxn>
                <a:cxn ang="T13">
                  <a:pos x="T6" y="T7"/>
                </a:cxn>
                <a:cxn ang="T14">
                  <a:pos x="T8" y="T9"/>
                </a:cxn>
              </a:cxnLst>
              <a:rect l="T15" t="T16" r="T17" b="T18"/>
              <a:pathLst>
                <a:path w="19" h="7">
                  <a:moveTo>
                    <a:pt x="19" y="5"/>
                  </a:moveTo>
                  <a:lnTo>
                    <a:pt x="0" y="7"/>
                  </a:lnTo>
                  <a:lnTo>
                    <a:pt x="2" y="0"/>
                  </a:lnTo>
                  <a:lnTo>
                    <a:pt x="9" y="3"/>
                  </a:lnTo>
                  <a:lnTo>
                    <a:pt x="19" y="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96" name="Freeform 4210"/>
            <p:cNvSpPr>
              <a:spLocks/>
            </p:cNvSpPr>
            <p:nvPr/>
          </p:nvSpPr>
          <p:spPr bwMode="auto">
            <a:xfrm>
              <a:off x="3157" y="965"/>
              <a:ext cx="31" cy="2"/>
            </a:xfrm>
            <a:custGeom>
              <a:avLst/>
              <a:gdLst>
                <a:gd name="T0" fmla="*/ 440 w 28"/>
                <a:gd name="T1" fmla="*/ 0 h 2"/>
                <a:gd name="T2" fmla="*/ 0 w 28"/>
                <a:gd name="T3" fmla="*/ 0 h 2"/>
                <a:gd name="T4" fmla="*/ 229 w 28"/>
                <a:gd name="T5" fmla="*/ 2 h 2"/>
                <a:gd name="T6" fmla="*/ 440 w 28"/>
                <a:gd name="T7" fmla="*/ 0 h 2"/>
                <a:gd name="T8" fmla="*/ 0 60000 65536"/>
                <a:gd name="T9" fmla="*/ 0 60000 65536"/>
                <a:gd name="T10" fmla="*/ 0 60000 65536"/>
                <a:gd name="T11" fmla="*/ 0 60000 65536"/>
                <a:gd name="T12" fmla="*/ 0 w 28"/>
                <a:gd name="T13" fmla="*/ 0 h 2"/>
                <a:gd name="T14" fmla="*/ 28 w 28"/>
                <a:gd name="T15" fmla="*/ 2 h 2"/>
              </a:gdLst>
              <a:ahLst/>
              <a:cxnLst>
                <a:cxn ang="T8">
                  <a:pos x="T0" y="T1"/>
                </a:cxn>
                <a:cxn ang="T9">
                  <a:pos x="T2" y="T3"/>
                </a:cxn>
                <a:cxn ang="T10">
                  <a:pos x="T4" y="T5"/>
                </a:cxn>
                <a:cxn ang="T11">
                  <a:pos x="T6" y="T7"/>
                </a:cxn>
              </a:cxnLst>
              <a:rect l="T12" t="T13" r="T14" b="T15"/>
              <a:pathLst>
                <a:path w="28" h="2">
                  <a:moveTo>
                    <a:pt x="28" y="0"/>
                  </a:moveTo>
                  <a:lnTo>
                    <a:pt x="0" y="0"/>
                  </a:lnTo>
                  <a:lnTo>
                    <a:pt x="14" y="2"/>
                  </a:lnTo>
                  <a:lnTo>
                    <a:pt x="28"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97" name="Freeform 4211"/>
            <p:cNvSpPr>
              <a:spLocks/>
            </p:cNvSpPr>
            <p:nvPr/>
          </p:nvSpPr>
          <p:spPr bwMode="auto">
            <a:xfrm>
              <a:off x="3192" y="958"/>
              <a:ext cx="32" cy="3"/>
            </a:xfrm>
            <a:custGeom>
              <a:avLst/>
              <a:gdLst>
                <a:gd name="T0" fmla="*/ 1034 w 28"/>
                <a:gd name="T1" fmla="*/ 138254 h 2"/>
                <a:gd name="T2" fmla="*/ 0 w 28"/>
                <a:gd name="T3" fmla="*/ 138254 h 2"/>
                <a:gd name="T4" fmla="*/ 832 w 28"/>
                <a:gd name="T5" fmla="*/ 0 h 2"/>
                <a:gd name="T6" fmla="*/ 1034 w 28"/>
                <a:gd name="T7" fmla="*/ 138254 h 2"/>
                <a:gd name="T8" fmla="*/ 0 60000 65536"/>
                <a:gd name="T9" fmla="*/ 0 60000 65536"/>
                <a:gd name="T10" fmla="*/ 0 60000 65536"/>
                <a:gd name="T11" fmla="*/ 0 60000 65536"/>
                <a:gd name="T12" fmla="*/ 0 w 28"/>
                <a:gd name="T13" fmla="*/ 0 h 2"/>
                <a:gd name="T14" fmla="*/ 28 w 28"/>
                <a:gd name="T15" fmla="*/ 2 h 2"/>
              </a:gdLst>
              <a:ahLst/>
              <a:cxnLst>
                <a:cxn ang="T8">
                  <a:pos x="T0" y="T1"/>
                </a:cxn>
                <a:cxn ang="T9">
                  <a:pos x="T2" y="T3"/>
                </a:cxn>
                <a:cxn ang="T10">
                  <a:pos x="T4" y="T5"/>
                </a:cxn>
                <a:cxn ang="T11">
                  <a:pos x="T6" y="T7"/>
                </a:cxn>
              </a:cxnLst>
              <a:rect l="T12" t="T13" r="T14" b="T15"/>
              <a:pathLst>
                <a:path w="28" h="2">
                  <a:moveTo>
                    <a:pt x="28" y="2"/>
                  </a:moveTo>
                  <a:lnTo>
                    <a:pt x="0" y="2"/>
                  </a:lnTo>
                  <a:lnTo>
                    <a:pt x="23" y="0"/>
                  </a:lnTo>
                  <a:lnTo>
                    <a:pt x="28"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98" name="Freeform 4212"/>
            <p:cNvSpPr>
              <a:spLocks/>
            </p:cNvSpPr>
            <p:nvPr/>
          </p:nvSpPr>
          <p:spPr bwMode="auto">
            <a:xfrm>
              <a:off x="3849" y="1064"/>
              <a:ext cx="22" cy="6"/>
            </a:xfrm>
            <a:custGeom>
              <a:avLst/>
              <a:gdLst>
                <a:gd name="T0" fmla="*/ 977 w 19"/>
                <a:gd name="T1" fmla="*/ 0 h 5"/>
                <a:gd name="T2" fmla="*/ 0 w 19"/>
                <a:gd name="T3" fmla="*/ 446 h 5"/>
                <a:gd name="T4" fmla="*/ 977 w 19"/>
                <a:gd name="T5" fmla="*/ 642 h 5"/>
                <a:gd name="T6" fmla="*/ 977 w 19"/>
                <a:gd name="T7" fmla="*/ 0 h 5"/>
                <a:gd name="T8" fmla="*/ 0 60000 65536"/>
                <a:gd name="T9" fmla="*/ 0 60000 65536"/>
                <a:gd name="T10" fmla="*/ 0 60000 65536"/>
                <a:gd name="T11" fmla="*/ 0 60000 65536"/>
                <a:gd name="T12" fmla="*/ 0 w 19"/>
                <a:gd name="T13" fmla="*/ 0 h 5"/>
                <a:gd name="T14" fmla="*/ 19 w 19"/>
                <a:gd name="T15" fmla="*/ 5 h 5"/>
              </a:gdLst>
              <a:ahLst/>
              <a:cxnLst>
                <a:cxn ang="T8">
                  <a:pos x="T0" y="T1"/>
                </a:cxn>
                <a:cxn ang="T9">
                  <a:pos x="T2" y="T3"/>
                </a:cxn>
                <a:cxn ang="T10">
                  <a:pos x="T4" y="T5"/>
                </a:cxn>
                <a:cxn ang="T11">
                  <a:pos x="T6" y="T7"/>
                </a:cxn>
              </a:cxnLst>
              <a:rect l="T12" t="T13" r="T14" b="T15"/>
              <a:pathLst>
                <a:path w="19" h="5">
                  <a:moveTo>
                    <a:pt x="19" y="0"/>
                  </a:moveTo>
                  <a:lnTo>
                    <a:pt x="0" y="3"/>
                  </a:lnTo>
                  <a:lnTo>
                    <a:pt x="19" y="5"/>
                  </a:lnTo>
                  <a:lnTo>
                    <a:pt x="19"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8999" name="Freeform 4213"/>
            <p:cNvSpPr>
              <a:spLocks/>
            </p:cNvSpPr>
            <p:nvPr/>
          </p:nvSpPr>
          <p:spPr bwMode="auto">
            <a:xfrm>
              <a:off x="4889" y="1532"/>
              <a:ext cx="4" cy="15"/>
            </a:xfrm>
            <a:custGeom>
              <a:avLst/>
              <a:gdLst>
                <a:gd name="T0" fmla="*/ 2 w 5"/>
                <a:gd name="T1" fmla="*/ 1389 h 12"/>
                <a:gd name="T2" fmla="*/ 0 w 5"/>
                <a:gd name="T3" fmla="*/ 5250 h 12"/>
                <a:gd name="T4" fmla="*/ 0 w 5"/>
                <a:gd name="T5" fmla="*/ 0 h 12"/>
                <a:gd name="T6" fmla="*/ 2 w 5"/>
                <a:gd name="T7" fmla="*/ 1389 h 12"/>
                <a:gd name="T8" fmla="*/ 0 60000 65536"/>
                <a:gd name="T9" fmla="*/ 0 60000 65536"/>
                <a:gd name="T10" fmla="*/ 0 60000 65536"/>
                <a:gd name="T11" fmla="*/ 0 60000 65536"/>
                <a:gd name="T12" fmla="*/ 0 w 5"/>
                <a:gd name="T13" fmla="*/ 0 h 12"/>
                <a:gd name="T14" fmla="*/ 5 w 5"/>
                <a:gd name="T15" fmla="*/ 12 h 12"/>
              </a:gdLst>
              <a:ahLst/>
              <a:cxnLst>
                <a:cxn ang="T8">
                  <a:pos x="T0" y="T1"/>
                </a:cxn>
                <a:cxn ang="T9">
                  <a:pos x="T2" y="T3"/>
                </a:cxn>
                <a:cxn ang="T10">
                  <a:pos x="T4" y="T5"/>
                </a:cxn>
                <a:cxn ang="T11">
                  <a:pos x="T6" y="T7"/>
                </a:cxn>
              </a:cxnLst>
              <a:rect l="T12" t="T13" r="T14" b="T15"/>
              <a:pathLst>
                <a:path w="5" h="12">
                  <a:moveTo>
                    <a:pt x="5" y="3"/>
                  </a:moveTo>
                  <a:lnTo>
                    <a:pt x="0" y="12"/>
                  </a:lnTo>
                  <a:lnTo>
                    <a:pt x="0" y="0"/>
                  </a:lnTo>
                  <a:lnTo>
                    <a:pt x="5" y="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00" name="Freeform 4214"/>
            <p:cNvSpPr>
              <a:spLocks/>
            </p:cNvSpPr>
            <p:nvPr/>
          </p:nvSpPr>
          <p:spPr bwMode="auto">
            <a:xfrm>
              <a:off x="4830" y="1667"/>
              <a:ext cx="8" cy="15"/>
            </a:xfrm>
            <a:custGeom>
              <a:avLst/>
              <a:gdLst>
                <a:gd name="T0" fmla="*/ 243 w 7"/>
                <a:gd name="T1" fmla="*/ 0 h 12"/>
                <a:gd name="T2" fmla="*/ 0 w 7"/>
                <a:gd name="T3" fmla="*/ 5250 h 12"/>
                <a:gd name="T4" fmla="*/ 0 w 7"/>
                <a:gd name="T5" fmla="*/ 1389 h 12"/>
                <a:gd name="T6" fmla="*/ 243 w 7"/>
                <a:gd name="T7" fmla="*/ 0 h 12"/>
                <a:gd name="T8" fmla="*/ 0 60000 65536"/>
                <a:gd name="T9" fmla="*/ 0 60000 65536"/>
                <a:gd name="T10" fmla="*/ 0 60000 65536"/>
                <a:gd name="T11" fmla="*/ 0 60000 65536"/>
                <a:gd name="T12" fmla="*/ 0 w 7"/>
                <a:gd name="T13" fmla="*/ 0 h 12"/>
                <a:gd name="T14" fmla="*/ 7 w 7"/>
                <a:gd name="T15" fmla="*/ 12 h 12"/>
              </a:gdLst>
              <a:ahLst/>
              <a:cxnLst>
                <a:cxn ang="T8">
                  <a:pos x="T0" y="T1"/>
                </a:cxn>
                <a:cxn ang="T9">
                  <a:pos x="T2" y="T3"/>
                </a:cxn>
                <a:cxn ang="T10">
                  <a:pos x="T4" y="T5"/>
                </a:cxn>
                <a:cxn ang="T11">
                  <a:pos x="T6" y="T7"/>
                </a:cxn>
              </a:cxnLst>
              <a:rect l="T12" t="T13" r="T14" b="T15"/>
              <a:pathLst>
                <a:path w="7" h="12">
                  <a:moveTo>
                    <a:pt x="7" y="0"/>
                  </a:moveTo>
                  <a:lnTo>
                    <a:pt x="0" y="12"/>
                  </a:lnTo>
                  <a:lnTo>
                    <a:pt x="0" y="3"/>
                  </a:lnTo>
                  <a:lnTo>
                    <a:pt x="7"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01" name="Freeform 4215"/>
            <p:cNvSpPr>
              <a:spLocks/>
            </p:cNvSpPr>
            <p:nvPr/>
          </p:nvSpPr>
          <p:spPr bwMode="auto">
            <a:xfrm>
              <a:off x="4198" y="1070"/>
              <a:ext cx="9" cy="6"/>
            </a:xfrm>
            <a:custGeom>
              <a:avLst/>
              <a:gdLst>
                <a:gd name="T0" fmla="*/ 9 w 9"/>
                <a:gd name="T1" fmla="*/ 0 h 5"/>
                <a:gd name="T2" fmla="*/ 0 w 9"/>
                <a:gd name="T3" fmla="*/ 0 h 5"/>
                <a:gd name="T4" fmla="*/ 9 w 9"/>
                <a:gd name="T5" fmla="*/ 642 h 5"/>
                <a:gd name="T6" fmla="*/ 9 w 9"/>
                <a:gd name="T7" fmla="*/ 0 h 5"/>
                <a:gd name="T8" fmla="*/ 0 60000 65536"/>
                <a:gd name="T9" fmla="*/ 0 60000 65536"/>
                <a:gd name="T10" fmla="*/ 0 60000 65536"/>
                <a:gd name="T11" fmla="*/ 0 60000 65536"/>
                <a:gd name="T12" fmla="*/ 0 w 9"/>
                <a:gd name="T13" fmla="*/ 0 h 5"/>
                <a:gd name="T14" fmla="*/ 9 w 9"/>
                <a:gd name="T15" fmla="*/ 5 h 5"/>
              </a:gdLst>
              <a:ahLst/>
              <a:cxnLst>
                <a:cxn ang="T8">
                  <a:pos x="T0" y="T1"/>
                </a:cxn>
                <a:cxn ang="T9">
                  <a:pos x="T2" y="T3"/>
                </a:cxn>
                <a:cxn ang="T10">
                  <a:pos x="T4" y="T5"/>
                </a:cxn>
                <a:cxn ang="T11">
                  <a:pos x="T6" y="T7"/>
                </a:cxn>
              </a:cxnLst>
              <a:rect l="T12" t="T13" r="T14" b="T15"/>
              <a:pathLst>
                <a:path w="9" h="5">
                  <a:moveTo>
                    <a:pt x="9" y="0"/>
                  </a:moveTo>
                  <a:lnTo>
                    <a:pt x="0" y="0"/>
                  </a:lnTo>
                  <a:lnTo>
                    <a:pt x="9" y="5"/>
                  </a:lnTo>
                  <a:lnTo>
                    <a:pt x="9"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02" name="Freeform 4216"/>
            <p:cNvSpPr>
              <a:spLocks/>
            </p:cNvSpPr>
            <p:nvPr/>
          </p:nvSpPr>
          <p:spPr bwMode="auto">
            <a:xfrm>
              <a:off x="3012" y="965"/>
              <a:ext cx="31" cy="2"/>
            </a:xfrm>
            <a:custGeom>
              <a:avLst/>
              <a:gdLst>
                <a:gd name="T0" fmla="*/ 440 w 28"/>
                <a:gd name="T1" fmla="*/ 0 h 2"/>
                <a:gd name="T2" fmla="*/ 0 w 28"/>
                <a:gd name="T3" fmla="*/ 2 h 2"/>
                <a:gd name="T4" fmla="*/ 113 w 28"/>
                <a:gd name="T5" fmla="*/ 0 h 2"/>
                <a:gd name="T6" fmla="*/ 440 w 28"/>
                <a:gd name="T7" fmla="*/ 0 h 2"/>
                <a:gd name="T8" fmla="*/ 0 60000 65536"/>
                <a:gd name="T9" fmla="*/ 0 60000 65536"/>
                <a:gd name="T10" fmla="*/ 0 60000 65536"/>
                <a:gd name="T11" fmla="*/ 0 60000 65536"/>
                <a:gd name="T12" fmla="*/ 0 w 28"/>
                <a:gd name="T13" fmla="*/ 0 h 2"/>
                <a:gd name="T14" fmla="*/ 28 w 28"/>
                <a:gd name="T15" fmla="*/ 2 h 2"/>
              </a:gdLst>
              <a:ahLst/>
              <a:cxnLst>
                <a:cxn ang="T8">
                  <a:pos x="T0" y="T1"/>
                </a:cxn>
                <a:cxn ang="T9">
                  <a:pos x="T2" y="T3"/>
                </a:cxn>
                <a:cxn ang="T10">
                  <a:pos x="T4" y="T5"/>
                </a:cxn>
                <a:cxn ang="T11">
                  <a:pos x="T6" y="T7"/>
                </a:cxn>
              </a:cxnLst>
              <a:rect l="T12" t="T13" r="T14" b="T15"/>
              <a:pathLst>
                <a:path w="28" h="2">
                  <a:moveTo>
                    <a:pt x="28" y="0"/>
                  </a:moveTo>
                  <a:lnTo>
                    <a:pt x="0" y="2"/>
                  </a:lnTo>
                  <a:lnTo>
                    <a:pt x="7" y="0"/>
                  </a:lnTo>
                  <a:lnTo>
                    <a:pt x="28"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03" name="Freeform 4217"/>
            <p:cNvSpPr>
              <a:spLocks/>
            </p:cNvSpPr>
            <p:nvPr/>
          </p:nvSpPr>
          <p:spPr bwMode="auto">
            <a:xfrm>
              <a:off x="3463" y="1100"/>
              <a:ext cx="14" cy="5"/>
            </a:xfrm>
            <a:custGeom>
              <a:avLst/>
              <a:gdLst>
                <a:gd name="T0" fmla="*/ 775 w 12"/>
                <a:gd name="T1" fmla="*/ 0 h 4"/>
                <a:gd name="T2" fmla="*/ 0 w 12"/>
                <a:gd name="T3" fmla="*/ 1736 h 4"/>
                <a:gd name="T4" fmla="*/ 0 w 12"/>
                <a:gd name="T5" fmla="*/ 0 h 4"/>
                <a:gd name="T6" fmla="*/ 775 w 12"/>
                <a:gd name="T7" fmla="*/ 0 h 4"/>
                <a:gd name="T8" fmla="*/ 0 60000 65536"/>
                <a:gd name="T9" fmla="*/ 0 60000 65536"/>
                <a:gd name="T10" fmla="*/ 0 60000 65536"/>
                <a:gd name="T11" fmla="*/ 0 60000 65536"/>
                <a:gd name="T12" fmla="*/ 0 w 12"/>
                <a:gd name="T13" fmla="*/ 0 h 4"/>
                <a:gd name="T14" fmla="*/ 12 w 12"/>
                <a:gd name="T15" fmla="*/ 4 h 4"/>
              </a:gdLst>
              <a:ahLst/>
              <a:cxnLst>
                <a:cxn ang="T8">
                  <a:pos x="T0" y="T1"/>
                </a:cxn>
                <a:cxn ang="T9">
                  <a:pos x="T2" y="T3"/>
                </a:cxn>
                <a:cxn ang="T10">
                  <a:pos x="T4" y="T5"/>
                </a:cxn>
                <a:cxn ang="T11">
                  <a:pos x="T6" y="T7"/>
                </a:cxn>
              </a:cxnLst>
              <a:rect l="T12" t="T13" r="T14" b="T15"/>
              <a:pathLst>
                <a:path w="12" h="4">
                  <a:moveTo>
                    <a:pt x="12" y="0"/>
                  </a:moveTo>
                  <a:lnTo>
                    <a:pt x="0" y="4"/>
                  </a:lnTo>
                  <a:lnTo>
                    <a:pt x="0" y="0"/>
                  </a:lnTo>
                  <a:lnTo>
                    <a:pt x="12"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04" name="Freeform 4218"/>
            <p:cNvSpPr>
              <a:spLocks/>
            </p:cNvSpPr>
            <p:nvPr/>
          </p:nvSpPr>
          <p:spPr bwMode="auto">
            <a:xfrm>
              <a:off x="3139" y="970"/>
              <a:ext cx="21" cy="3"/>
            </a:xfrm>
            <a:custGeom>
              <a:avLst/>
              <a:gdLst>
                <a:gd name="T0" fmla="*/ 281 w 19"/>
                <a:gd name="T1" fmla="*/ 0 h 3"/>
                <a:gd name="T2" fmla="*/ 0 w 19"/>
                <a:gd name="T3" fmla="*/ 0 h 3"/>
                <a:gd name="T4" fmla="*/ 139 w 19"/>
                <a:gd name="T5" fmla="*/ 3 h 3"/>
                <a:gd name="T6" fmla="*/ 281 w 19"/>
                <a:gd name="T7" fmla="*/ 0 h 3"/>
                <a:gd name="T8" fmla="*/ 0 60000 65536"/>
                <a:gd name="T9" fmla="*/ 0 60000 65536"/>
                <a:gd name="T10" fmla="*/ 0 60000 65536"/>
                <a:gd name="T11" fmla="*/ 0 60000 65536"/>
                <a:gd name="T12" fmla="*/ 0 w 19"/>
                <a:gd name="T13" fmla="*/ 0 h 3"/>
                <a:gd name="T14" fmla="*/ 19 w 19"/>
                <a:gd name="T15" fmla="*/ 3 h 3"/>
              </a:gdLst>
              <a:ahLst/>
              <a:cxnLst>
                <a:cxn ang="T8">
                  <a:pos x="T0" y="T1"/>
                </a:cxn>
                <a:cxn ang="T9">
                  <a:pos x="T2" y="T3"/>
                </a:cxn>
                <a:cxn ang="T10">
                  <a:pos x="T4" y="T5"/>
                </a:cxn>
                <a:cxn ang="T11">
                  <a:pos x="T6" y="T7"/>
                </a:cxn>
              </a:cxnLst>
              <a:rect l="T12" t="T13" r="T14" b="T15"/>
              <a:pathLst>
                <a:path w="19" h="3">
                  <a:moveTo>
                    <a:pt x="19" y="0"/>
                  </a:moveTo>
                  <a:lnTo>
                    <a:pt x="0" y="0"/>
                  </a:lnTo>
                  <a:lnTo>
                    <a:pt x="10" y="3"/>
                  </a:lnTo>
                  <a:lnTo>
                    <a:pt x="19"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05" name="Freeform 4219"/>
            <p:cNvSpPr>
              <a:spLocks/>
            </p:cNvSpPr>
            <p:nvPr/>
          </p:nvSpPr>
          <p:spPr bwMode="auto">
            <a:xfrm>
              <a:off x="4950" y="1436"/>
              <a:ext cx="25" cy="14"/>
            </a:xfrm>
            <a:custGeom>
              <a:avLst/>
              <a:gdLst>
                <a:gd name="T0" fmla="*/ 221 w 23"/>
                <a:gd name="T1" fmla="*/ 775 h 12"/>
                <a:gd name="T2" fmla="*/ 0 w 23"/>
                <a:gd name="T3" fmla="*/ 0 h 12"/>
                <a:gd name="T4" fmla="*/ 187 w 23"/>
                <a:gd name="T5" fmla="*/ 480 h 12"/>
                <a:gd name="T6" fmla="*/ 221 w 23"/>
                <a:gd name="T7" fmla="*/ 775 h 12"/>
                <a:gd name="T8" fmla="*/ 0 60000 65536"/>
                <a:gd name="T9" fmla="*/ 0 60000 65536"/>
                <a:gd name="T10" fmla="*/ 0 60000 65536"/>
                <a:gd name="T11" fmla="*/ 0 60000 65536"/>
                <a:gd name="T12" fmla="*/ 0 w 23"/>
                <a:gd name="T13" fmla="*/ 0 h 12"/>
                <a:gd name="T14" fmla="*/ 23 w 23"/>
                <a:gd name="T15" fmla="*/ 12 h 12"/>
              </a:gdLst>
              <a:ahLst/>
              <a:cxnLst>
                <a:cxn ang="T8">
                  <a:pos x="T0" y="T1"/>
                </a:cxn>
                <a:cxn ang="T9">
                  <a:pos x="T2" y="T3"/>
                </a:cxn>
                <a:cxn ang="T10">
                  <a:pos x="T4" y="T5"/>
                </a:cxn>
                <a:cxn ang="T11">
                  <a:pos x="T6" y="T7"/>
                </a:cxn>
              </a:cxnLst>
              <a:rect l="T12" t="T13" r="T14" b="T15"/>
              <a:pathLst>
                <a:path w="23" h="12">
                  <a:moveTo>
                    <a:pt x="23" y="12"/>
                  </a:moveTo>
                  <a:lnTo>
                    <a:pt x="0" y="0"/>
                  </a:lnTo>
                  <a:lnTo>
                    <a:pt x="19" y="7"/>
                  </a:lnTo>
                  <a:lnTo>
                    <a:pt x="23" y="12"/>
                  </a:lnTo>
                  <a:close/>
                </a:path>
              </a:pathLst>
            </a:custGeom>
            <a:solidFill>
              <a:srgbClr val="C0C0C0"/>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06" name="Freeform 4220"/>
            <p:cNvSpPr>
              <a:spLocks/>
            </p:cNvSpPr>
            <p:nvPr/>
          </p:nvSpPr>
          <p:spPr bwMode="auto">
            <a:xfrm>
              <a:off x="4104" y="1040"/>
              <a:ext cx="13" cy="9"/>
            </a:xfrm>
            <a:custGeom>
              <a:avLst/>
              <a:gdLst>
                <a:gd name="T0" fmla="*/ 103 w 12"/>
                <a:gd name="T1" fmla="*/ 4234 h 7"/>
                <a:gd name="T2" fmla="*/ 0 w 12"/>
                <a:gd name="T3" fmla="*/ 0 h 7"/>
                <a:gd name="T4" fmla="*/ 103 w 12"/>
                <a:gd name="T5" fmla="*/ 6057 h 7"/>
                <a:gd name="T6" fmla="*/ 103 w 12"/>
                <a:gd name="T7" fmla="*/ 4234 h 7"/>
                <a:gd name="T8" fmla="*/ 0 60000 65536"/>
                <a:gd name="T9" fmla="*/ 0 60000 65536"/>
                <a:gd name="T10" fmla="*/ 0 60000 65536"/>
                <a:gd name="T11" fmla="*/ 0 60000 65536"/>
                <a:gd name="T12" fmla="*/ 0 w 12"/>
                <a:gd name="T13" fmla="*/ 0 h 7"/>
                <a:gd name="T14" fmla="*/ 12 w 12"/>
                <a:gd name="T15" fmla="*/ 7 h 7"/>
              </a:gdLst>
              <a:ahLst/>
              <a:cxnLst>
                <a:cxn ang="T8">
                  <a:pos x="T0" y="T1"/>
                </a:cxn>
                <a:cxn ang="T9">
                  <a:pos x="T2" y="T3"/>
                </a:cxn>
                <a:cxn ang="T10">
                  <a:pos x="T4" y="T5"/>
                </a:cxn>
                <a:cxn ang="T11">
                  <a:pos x="T6" y="T7"/>
                </a:cxn>
              </a:cxnLst>
              <a:rect l="T12" t="T13" r="T14" b="T15"/>
              <a:pathLst>
                <a:path w="12" h="7">
                  <a:moveTo>
                    <a:pt x="12" y="5"/>
                  </a:moveTo>
                  <a:lnTo>
                    <a:pt x="0" y="0"/>
                  </a:lnTo>
                  <a:lnTo>
                    <a:pt x="12" y="7"/>
                  </a:lnTo>
                  <a:lnTo>
                    <a:pt x="12" y="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07" name="Freeform 4221"/>
            <p:cNvSpPr>
              <a:spLocks/>
            </p:cNvSpPr>
            <p:nvPr/>
          </p:nvSpPr>
          <p:spPr bwMode="auto">
            <a:xfrm>
              <a:off x="2831" y="1360"/>
              <a:ext cx="12" cy="2"/>
            </a:xfrm>
            <a:custGeom>
              <a:avLst/>
              <a:gdLst>
                <a:gd name="T0" fmla="*/ 106 w 11"/>
                <a:gd name="T1" fmla="*/ 2 h 2"/>
                <a:gd name="T2" fmla="*/ 0 w 11"/>
                <a:gd name="T3" fmla="*/ 2 h 2"/>
                <a:gd name="T4" fmla="*/ 4 w 11"/>
                <a:gd name="T5" fmla="*/ 0 h 2"/>
                <a:gd name="T6" fmla="*/ 106 w 11"/>
                <a:gd name="T7" fmla="*/ 2 h 2"/>
                <a:gd name="T8" fmla="*/ 0 60000 65536"/>
                <a:gd name="T9" fmla="*/ 0 60000 65536"/>
                <a:gd name="T10" fmla="*/ 0 60000 65536"/>
                <a:gd name="T11" fmla="*/ 0 60000 65536"/>
                <a:gd name="T12" fmla="*/ 0 w 11"/>
                <a:gd name="T13" fmla="*/ 0 h 2"/>
                <a:gd name="T14" fmla="*/ 11 w 11"/>
                <a:gd name="T15" fmla="*/ 2 h 2"/>
              </a:gdLst>
              <a:ahLst/>
              <a:cxnLst>
                <a:cxn ang="T8">
                  <a:pos x="T0" y="T1"/>
                </a:cxn>
                <a:cxn ang="T9">
                  <a:pos x="T2" y="T3"/>
                </a:cxn>
                <a:cxn ang="T10">
                  <a:pos x="T4" y="T5"/>
                </a:cxn>
                <a:cxn ang="T11">
                  <a:pos x="T6" y="T7"/>
                </a:cxn>
              </a:cxnLst>
              <a:rect l="T12" t="T13" r="T14" b="T15"/>
              <a:pathLst>
                <a:path w="11" h="2">
                  <a:moveTo>
                    <a:pt x="11" y="2"/>
                  </a:moveTo>
                  <a:lnTo>
                    <a:pt x="0" y="2"/>
                  </a:lnTo>
                  <a:lnTo>
                    <a:pt x="4" y="0"/>
                  </a:lnTo>
                  <a:lnTo>
                    <a:pt x="11" y="2"/>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08" name="Freeform 4222"/>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0" y="0"/>
                  </a:lnTo>
                  <a:lnTo>
                    <a:pt x="2" y="0"/>
                  </a:lnTo>
                  <a:close/>
                </a:path>
              </a:pathLst>
            </a:custGeom>
            <a:solidFill>
              <a:srgbClr val="C0C0C0"/>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09" name="Freeform 4223"/>
            <p:cNvSpPr>
              <a:spLocks/>
            </p:cNvSpPr>
            <p:nvPr/>
          </p:nvSpPr>
          <p:spPr bwMode="auto">
            <a:xfrm>
              <a:off x="2771" y="1559"/>
              <a:ext cx="91" cy="33"/>
            </a:xfrm>
            <a:custGeom>
              <a:avLst/>
              <a:gdLst>
                <a:gd name="T0" fmla="*/ 897 w 80"/>
                <a:gd name="T1" fmla="*/ 0 h 26"/>
                <a:gd name="T2" fmla="*/ 897 w 80"/>
                <a:gd name="T3" fmla="*/ 0 h 26"/>
                <a:gd name="T4" fmla="*/ 854 w 80"/>
                <a:gd name="T5" fmla="*/ 1641 h 26"/>
                <a:gd name="T6" fmla="*/ 668 w 80"/>
                <a:gd name="T7" fmla="*/ 2644 h 26"/>
                <a:gd name="T8" fmla="*/ 668 w 80"/>
                <a:gd name="T9" fmla="*/ 4357 h 26"/>
                <a:gd name="T10" fmla="*/ 510 w 80"/>
                <a:gd name="T11" fmla="*/ 7019 h 26"/>
                <a:gd name="T12" fmla="*/ 281 w 80"/>
                <a:gd name="T13" fmla="*/ 7019 h 26"/>
                <a:gd name="T14" fmla="*/ 148 w 80"/>
                <a:gd name="T15" fmla="*/ 8909 h 26"/>
                <a:gd name="T16" fmla="*/ 0 w 80"/>
                <a:gd name="T17" fmla="*/ 7019 h 26"/>
                <a:gd name="T18" fmla="*/ 281 w 80"/>
                <a:gd name="T19" fmla="*/ 16206 h 26"/>
                <a:gd name="T20" fmla="*/ 448 w 80"/>
                <a:gd name="T21" fmla="*/ 16206 h 26"/>
                <a:gd name="T22" fmla="*/ 971 w 80"/>
                <a:gd name="T23" fmla="*/ 16206 h 26"/>
                <a:gd name="T24" fmla="*/ 1647 w 80"/>
                <a:gd name="T25" fmla="*/ 11473 h 26"/>
                <a:gd name="T26" fmla="*/ 2421 w 80"/>
                <a:gd name="T27" fmla="*/ 11473 h 26"/>
                <a:gd name="T28" fmla="*/ 2594 w 80"/>
                <a:gd name="T29" fmla="*/ 4357 h 26"/>
                <a:gd name="T30" fmla="*/ 1950 w 80"/>
                <a:gd name="T31" fmla="*/ 1641 h 26"/>
                <a:gd name="T32" fmla="*/ 1502 w 80"/>
                <a:gd name="T33" fmla="*/ 1641 h 26"/>
                <a:gd name="T34" fmla="*/ 1430 w 80"/>
                <a:gd name="T35" fmla="*/ 0 h 26"/>
                <a:gd name="T36" fmla="*/ 897 w 80"/>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0"/>
                <a:gd name="T58" fmla="*/ 0 h 26"/>
                <a:gd name="T59" fmla="*/ 80 w 80"/>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0" h="26">
                  <a:moveTo>
                    <a:pt x="28" y="0"/>
                  </a:moveTo>
                  <a:lnTo>
                    <a:pt x="28" y="0"/>
                  </a:lnTo>
                  <a:lnTo>
                    <a:pt x="26" y="2"/>
                  </a:lnTo>
                  <a:lnTo>
                    <a:pt x="21" y="4"/>
                  </a:lnTo>
                  <a:lnTo>
                    <a:pt x="21" y="7"/>
                  </a:lnTo>
                  <a:lnTo>
                    <a:pt x="16" y="11"/>
                  </a:lnTo>
                  <a:lnTo>
                    <a:pt x="9" y="11"/>
                  </a:lnTo>
                  <a:lnTo>
                    <a:pt x="4" y="14"/>
                  </a:lnTo>
                  <a:lnTo>
                    <a:pt x="0" y="11"/>
                  </a:lnTo>
                  <a:lnTo>
                    <a:pt x="9" y="26"/>
                  </a:lnTo>
                  <a:lnTo>
                    <a:pt x="14" y="26"/>
                  </a:lnTo>
                  <a:lnTo>
                    <a:pt x="30" y="26"/>
                  </a:lnTo>
                  <a:lnTo>
                    <a:pt x="52" y="19"/>
                  </a:lnTo>
                  <a:lnTo>
                    <a:pt x="75" y="19"/>
                  </a:lnTo>
                  <a:lnTo>
                    <a:pt x="80" y="7"/>
                  </a:lnTo>
                  <a:lnTo>
                    <a:pt x="61" y="2"/>
                  </a:lnTo>
                  <a:lnTo>
                    <a:pt x="47" y="2"/>
                  </a:lnTo>
                  <a:lnTo>
                    <a:pt x="44" y="0"/>
                  </a:lnTo>
                  <a:lnTo>
                    <a:pt x="28" y="0"/>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10" name="Freeform 4224"/>
            <p:cNvSpPr>
              <a:spLocks/>
            </p:cNvSpPr>
            <p:nvPr/>
          </p:nvSpPr>
          <p:spPr bwMode="auto">
            <a:xfrm>
              <a:off x="2727" y="1615"/>
              <a:ext cx="46" cy="32"/>
            </a:xfrm>
            <a:custGeom>
              <a:avLst/>
              <a:gdLst>
                <a:gd name="T0" fmla="*/ 7 w 43"/>
                <a:gd name="T1" fmla="*/ 7110 h 26"/>
                <a:gd name="T2" fmla="*/ 88 w 43"/>
                <a:gd name="T3" fmla="*/ 7110 h 26"/>
                <a:gd name="T4" fmla="*/ 101 w 43"/>
                <a:gd name="T5" fmla="*/ 5777 h 26"/>
                <a:gd name="T6" fmla="*/ 116 w 43"/>
                <a:gd name="T7" fmla="*/ 6158 h 26"/>
                <a:gd name="T8" fmla="*/ 116 w 43"/>
                <a:gd name="T9" fmla="*/ 6158 h 26"/>
                <a:gd name="T10" fmla="*/ 142 w 43"/>
                <a:gd name="T11" fmla="*/ 7110 h 26"/>
                <a:gd name="T12" fmla="*/ 163 w 43"/>
                <a:gd name="T13" fmla="*/ 7110 h 26"/>
                <a:gd name="T14" fmla="*/ 163 w 43"/>
                <a:gd name="T15" fmla="*/ 5777 h 26"/>
                <a:gd name="T16" fmla="*/ 163 w 43"/>
                <a:gd name="T17" fmla="*/ 5777 h 26"/>
                <a:gd name="T18" fmla="*/ 187 w 43"/>
                <a:gd name="T19" fmla="*/ 4885 h 26"/>
                <a:gd name="T20" fmla="*/ 200 w 43"/>
                <a:gd name="T21" fmla="*/ 4885 h 26"/>
                <a:gd name="T22" fmla="*/ 187 w 43"/>
                <a:gd name="T23" fmla="*/ 4501 h 26"/>
                <a:gd name="T24" fmla="*/ 187 w 43"/>
                <a:gd name="T25" fmla="*/ 3814 h 26"/>
                <a:gd name="T26" fmla="*/ 187 w 43"/>
                <a:gd name="T27" fmla="*/ 2518 h 26"/>
                <a:gd name="T28" fmla="*/ 200 w 43"/>
                <a:gd name="T29" fmla="*/ 2518 h 26"/>
                <a:gd name="T30" fmla="*/ 228 w 43"/>
                <a:gd name="T31" fmla="*/ 2518 h 26"/>
                <a:gd name="T32" fmla="*/ 251 w 43"/>
                <a:gd name="T33" fmla="*/ 2046 h 26"/>
                <a:gd name="T34" fmla="*/ 262 w 43"/>
                <a:gd name="T35" fmla="*/ 2046 h 26"/>
                <a:gd name="T36" fmla="*/ 262 w 43"/>
                <a:gd name="T37" fmla="*/ 1097 h 26"/>
                <a:gd name="T38" fmla="*/ 235 w 43"/>
                <a:gd name="T39" fmla="*/ 2 h 26"/>
                <a:gd name="T40" fmla="*/ 228 w 43"/>
                <a:gd name="T41" fmla="*/ 0 h 26"/>
                <a:gd name="T42" fmla="*/ 63 w 43"/>
                <a:gd name="T43" fmla="*/ 2046 h 26"/>
                <a:gd name="T44" fmla="*/ 3 w 43"/>
                <a:gd name="T45" fmla="*/ 1097 h 26"/>
                <a:gd name="T46" fmla="*/ 0 w 43"/>
                <a:gd name="T47" fmla="*/ 3099 h 26"/>
                <a:gd name="T48" fmla="*/ 5 w 43"/>
                <a:gd name="T49" fmla="*/ 6158 h 26"/>
                <a:gd name="T50" fmla="*/ 7 w 43"/>
                <a:gd name="T51" fmla="*/ 7110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
                <a:gd name="T79" fmla="*/ 0 h 26"/>
                <a:gd name="T80" fmla="*/ 43 w 43"/>
                <a:gd name="T81" fmla="*/ 26 h 2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 h="26">
                  <a:moveTo>
                    <a:pt x="7" y="26"/>
                  </a:moveTo>
                  <a:lnTo>
                    <a:pt x="15" y="26"/>
                  </a:lnTo>
                  <a:lnTo>
                    <a:pt x="17" y="21"/>
                  </a:lnTo>
                  <a:lnTo>
                    <a:pt x="19" y="23"/>
                  </a:lnTo>
                  <a:lnTo>
                    <a:pt x="22" y="26"/>
                  </a:lnTo>
                  <a:lnTo>
                    <a:pt x="26" y="26"/>
                  </a:lnTo>
                  <a:lnTo>
                    <a:pt x="26" y="21"/>
                  </a:lnTo>
                  <a:lnTo>
                    <a:pt x="31" y="18"/>
                  </a:lnTo>
                  <a:lnTo>
                    <a:pt x="33" y="18"/>
                  </a:lnTo>
                  <a:lnTo>
                    <a:pt x="31" y="16"/>
                  </a:lnTo>
                  <a:lnTo>
                    <a:pt x="31" y="14"/>
                  </a:lnTo>
                  <a:lnTo>
                    <a:pt x="31" y="9"/>
                  </a:lnTo>
                  <a:lnTo>
                    <a:pt x="33" y="9"/>
                  </a:lnTo>
                  <a:lnTo>
                    <a:pt x="36" y="9"/>
                  </a:lnTo>
                  <a:lnTo>
                    <a:pt x="41" y="7"/>
                  </a:lnTo>
                  <a:lnTo>
                    <a:pt x="43" y="7"/>
                  </a:lnTo>
                  <a:lnTo>
                    <a:pt x="43" y="4"/>
                  </a:lnTo>
                  <a:lnTo>
                    <a:pt x="38" y="2"/>
                  </a:lnTo>
                  <a:lnTo>
                    <a:pt x="36" y="0"/>
                  </a:lnTo>
                  <a:lnTo>
                    <a:pt x="10" y="7"/>
                  </a:lnTo>
                  <a:lnTo>
                    <a:pt x="3" y="4"/>
                  </a:lnTo>
                  <a:lnTo>
                    <a:pt x="0" y="11"/>
                  </a:lnTo>
                  <a:lnTo>
                    <a:pt x="5" y="23"/>
                  </a:lnTo>
                  <a:lnTo>
                    <a:pt x="7" y="26"/>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11" name="Freeform 4225"/>
            <p:cNvSpPr>
              <a:spLocks/>
            </p:cNvSpPr>
            <p:nvPr/>
          </p:nvSpPr>
          <p:spPr bwMode="auto">
            <a:xfrm>
              <a:off x="2675" y="1165"/>
              <a:ext cx="160" cy="268"/>
            </a:xfrm>
            <a:custGeom>
              <a:avLst/>
              <a:gdLst>
                <a:gd name="T0" fmla="*/ 1748 w 144"/>
                <a:gd name="T1" fmla="*/ 24388 h 217"/>
                <a:gd name="T2" fmla="*/ 1457 w 144"/>
                <a:gd name="T3" fmla="*/ 28024 h 217"/>
                <a:gd name="T4" fmla="*/ 1281 w 144"/>
                <a:gd name="T5" fmla="*/ 30120 h 217"/>
                <a:gd name="T6" fmla="*/ 1254 w 144"/>
                <a:gd name="T7" fmla="*/ 34009 h 217"/>
                <a:gd name="T8" fmla="*/ 1548 w 144"/>
                <a:gd name="T9" fmla="*/ 40919 h 217"/>
                <a:gd name="T10" fmla="*/ 1457 w 144"/>
                <a:gd name="T11" fmla="*/ 45745 h 217"/>
                <a:gd name="T12" fmla="*/ 1388 w 144"/>
                <a:gd name="T13" fmla="*/ 44326 h 217"/>
                <a:gd name="T14" fmla="*/ 1573 w 144"/>
                <a:gd name="T15" fmla="*/ 45745 h 217"/>
                <a:gd name="T16" fmla="*/ 1388 w 144"/>
                <a:gd name="T17" fmla="*/ 46521 h 217"/>
                <a:gd name="T18" fmla="*/ 1208 w 144"/>
                <a:gd name="T19" fmla="*/ 49242 h 217"/>
                <a:gd name="T20" fmla="*/ 1223 w 144"/>
                <a:gd name="T21" fmla="*/ 52077 h 217"/>
                <a:gd name="T22" fmla="*/ 1223 w 144"/>
                <a:gd name="T23" fmla="*/ 52790 h 217"/>
                <a:gd name="T24" fmla="*/ 1129 w 144"/>
                <a:gd name="T25" fmla="*/ 60637 h 217"/>
                <a:gd name="T26" fmla="*/ 741 w 144"/>
                <a:gd name="T27" fmla="*/ 64868 h 217"/>
                <a:gd name="T28" fmla="*/ 422 w 144"/>
                <a:gd name="T29" fmla="*/ 60637 h 217"/>
                <a:gd name="T30" fmla="*/ 148 w 144"/>
                <a:gd name="T31" fmla="*/ 52790 h 217"/>
                <a:gd name="T32" fmla="*/ 120 w 144"/>
                <a:gd name="T33" fmla="*/ 50759 h 217"/>
                <a:gd name="T34" fmla="*/ 0 w 144"/>
                <a:gd name="T35" fmla="*/ 48060 h 217"/>
                <a:gd name="T36" fmla="*/ 202 w 144"/>
                <a:gd name="T37" fmla="*/ 43211 h 217"/>
                <a:gd name="T38" fmla="*/ 249 w 144"/>
                <a:gd name="T39" fmla="*/ 37199 h 217"/>
                <a:gd name="T40" fmla="*/ 148 w 144"/>
                <a:gd name="T41" fmla="*/ 34009 h 217"/>
                <a:gd name="T42" fmla="*/ 120 w 144"/>
                <a:gd name="T43" fmla="*/ 24388 h 217"/>
                <a:gd name="T44" fmla="*/ 527 w 144"/>
                <a:gd name="T45" fmla="*/ 21722 h 217"/>
                <a:gd name="T46" fmla="*/ 579 w 144"/>
                <a:gd name="T47" fmla="*/ 14746 h 217"/>
                <a:gd name="T48" fmla="*/ 741 w 144"/>
                <a:gd name="T49" fmla="*/ 12498 h 217"/>
                <a:gd name="T50" fmla="*/ 892 w 144"/>
                <a:gd name="T51" fmla="*/ 4912 h 217"/>
                <a:gd name="T52" fmla="*/ 1208 w 144"/>
                <a:gd name="T53" fmla="*/ 2206 h 217"/>
                <a:gd name="T54" fmla="*/ 1548 w 144"/>
                <a:gd name="T55" fmla="*/ 0 h 217"/>
                <a:gd name="T56" fmla="*/ 2218 w 144"/>
                <a:gd name="T57" fmla="*/ 4155 h 217"/>
                <a:gd name="T58" fmla="*/ 2474 w 144"/>
                <a:gd name="T59" fmla="*/ 14746 h 217"/>
                <a:gd name="T60" fmla="*/ 2138 w 144"/>
                <a:gd name="T61" fmla="*/ 14746 h 217"/>
                <a:gd name="T62" fmla="*/ 2071 w 144"/>
                <a:gd name="T63" fmla="*/ 15435 h 217"/>
                <a:gd name="T64" fmla="*/ 1911 w 144"/>
                <a:gd name="T65" fmla="*/ 18961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4"/>
                <a:gd name="T100" fmla="*/ 0 h 217"/>
                <a:gd name="T101" fmla="*/ 144 w 144"/>
                <a:gd name="T102" fmla="*/ 217 h 2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4" h="217">
                  <a:moveTo>
                    <a:pt x="116" y="73"/>
                  </a:moveTo>
                  <a:lnTo>
                    <a:pt x="102" y="82"/>
                  </a:lnTo>
                  <a:lnTo>
                    <a:pt x="90" y="89"/>
                  </a:lnTo>
                  <a:lnTo>
                    <a:pt x="85" y="94"/>
                  </a:lnTo>
                  <a:lnTo>
                    <a:pt x="78" y="94"/>
                  </a:lnTo>
                  <a:lnTo>
                    <a:pt x="76" y="101"/>
                  </a:lnTo>
                  <a:lnTo>
                    <a:pt x="73" y="104"/>
                  </a:lnTo>
                  <a:lnTo>
                    <a:pt x="73" y="113"/>
                  </a:lnTo>
                  <a:lnTo>
                    <a:pt x="76" y="132"/>
                  </a:lnTo>
                  <a:lnTo>
                    <a:pt x="90" y="137"/>
                  </a:lnTo>
                  <a:lnTo>
                    <a:pt x="97" y="144"/>
                  </a:lnTo>
                  <a:lnTo>
                    <a:pt x="85" y="153"/>
                  </a:lnTo>
                  <a:lnTo>
                    <a:pt x="78" y="146"/>
                  </a:lnTo>
                  <a:lnTo>
                    <a:pt x="80" y="148"/>
                  </a:lnTo>
                  <a:lnTo>
                    <a:pt x="64" y="151"/>
                  </a:lnTo>
                  <a:lnTo>
                    <a:pt x="92" y="153"/>
                  </a:lnTo>
                  <a:lnTo>
                    <a:pt x="85" y="160"/>
                  </a:lnTo>
                  <a:lnTo>
                    <a:pt x="80" y="156"/>
                  </a:lnTo>
                  <a:lnTo>
                    <a:pt x="73" y="165"/>
                  </a:lnTo>
                  <a:lnTo>
                    <a:pt x="69" y="165"/>
                  </a:lnTo>
                  <a:lnTo>
                    <a:pt x="73" y="167"/>
                  </a:lnTo>
                  <a:lnTo>
                    <a:pt x="71" y="174"/>
                  </a:lnTo>
                  <a:lnTo>
                    <a:pt x="73" y="179"/>
                  </a:lnTo>
                  <a:lnTo>
                    <a:pt x="71" y="177"/>
                  </a:lnTo>
                  <a:lnTo>
                    <a:pt x="69" y="191"/>
                  </a:lnTo>
                  <a:lnTo>
                    <a:pt x="66" y="203"/>
                  </a:lnTo>
                  <a:lnTo>
                    <a:pt x="45" y="208"/>
                  </a:lnTo>
                  <a:lnTo>
                    <a:pt x="43" y="217"/>
                  </a:lnTo>
                  <a:lnTo>
                    <a:pt x="28" y="217"/>
                  </a:lnTo>
                  <a:lnTo>
                    <a:pt x="24" y="203"/>
                  </a:lnTo>
                  <a:lnTo>
                    <a:pt x="21" y="193"/>
                  </a:lnTo>
                  <a:lnTo>
                    <a:pt x="9" y="177"/>
                  </a:lnTo>
                  <a:lnTo>
                    <a:pt x="9" y="172"/>
                  </a:lnTo>
                  <a:lnTo>
                    <a:pt x="7" y="170"/>
                  </a:lnTo>
                  <a:lnTo>
                    <a:pt x="5" y="170"/>
                  </a:lnTo>
                  <a:lnTo>
                    <a:pt x="0" y="160"/>
                  </a:lnTo>
                  <a:lnTo>
                    <a:pt x="2" y="158"/>
                  </a:lnTo>
                  <a:lnTo>
                    <a:pt x="12" y="144"/>
                  </a:lnTo>
                  <a:lnTo>
                    <a:pt x="14" y="130"/>
                  </a:lnTo>
                  <a:lnTo>
                    <a:pt x="14" y="125"/>
                  </a:lnTo>
                  <a:lnTo>
                    <a:pt x="19" y="120"/>
                  </a:lnTo>
                  <a:lnTo>
                    <a:pt x="9" y="113"/>
                  </a:lnTo>
                  <a:lnTo>
                    <a:pt x="7" y="96"/>
                  </a:lnTo>
                  <a:lnTo>
                    <a:pt x="7" y="82"/>
                  </a:lnTo>
                  <a:lnTo>
                    <a:pt x="19" y="75"/>
                  </a:lnTo>
                  <a:lnTo>
                    <a:pt x="31" y="73"/>
                  </a:lnTo>
                  <a:lnTo>
                    <a:pt x="21" y="68"/>
                  </a:lnTo>
                  <a:lnTo>
                    <a:pt x="33" y="49"/>
                  </a:lnTo>
                  <a:lnTo>
                    <a:pt x="31" y="44"/>
                  </a:lnTo>
                  <a:lnTo>
                    <a:pt x="43" y="42"/>
                  </a:lnTo>
                  <a:lnTo>
                    <a:pt x="45" y="33"/>
                  </a:lnTo>
                  <a:lnTo>
                    <a:pt x="52" y="16"/>
                  </a:lnTo>
                  <a:lnTo>
                    <a:pt x="69" y="11"/>
                  </a:lnTo>
                  <a:lnTo>
                    <a:pt x="69" y="7"/>
                  </a:lnTo>
                  <a:lnTo>
                    <a:pt x="90" y="7"/>
                  </a:lnTo>
                  <a:lnTo>
                    <a:pt x="90" y="0"/>
                  </a:lnTo>
                  <a:lnTo>
                    <a:pt x="95" y="0"/>
                  </a:lnTo>
                  <a:lnTo>
                    <a:pt x="128" y="14"/>
                  </a:lnTo>
                  <a:lnTo>
                    <a:pt x="140" y="35"/>
                  </a:lnTo>
                  <a:lnTo>
                    <a:pt x="144" y="49"/>
                  </a:lnTo>
                  <a:lnTo>
                    <a:pt x="128" y="47"/>
                  </a:lnTo>
                  <a:lnTo>
                    <a:pt x="125" y="49"/>
                  </a:lnTo>
                  <a:lnTo>
                    <a:pt x="123" y="54"/>
                  </a:lnTo>
                  <a:lnTo>
                    <a:pt x="121" y="52"/>
                  </a:lnTo>
                  <a:lnTo>
                    <a:pt x="114" y="56"/>
                  </a:lnTo>
                  <a:lnTo>
                    <a:pt x="111" y="63"/>
                  </a:lnTo>
                  <a:lnTo>
                    <a:pt x="116" y="73"/>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12" name="Freeform 4226"/>
            <p:cNvSpPr>
              <a:spLocks/>
            </p:cNvSpPr>
            <p:nvPr/>
          </p:nvSpPr>
          <p:spPr bwMode="auto">
            <a:xfrm>
              <a:off x="2777" y="1384"/>
              <a:ext cx="7" cy="16"/>
            </a:xfrm>
            <a:custGeom>
              <a:avLst/>
              <a:gdLst>
                <a:gd name="T0" fmla="*/ 7 w 7"/>
                <a:gd name="T1" fmla="*/ 0 h 14"/>
                <a:gd name="T2" fmla="*/ 7 w 7"/>
                <a:gd name="T3" fmla="*/ 2 h 14"/>
                <a:gd name="T4" fmla="*/ 5 w 7"/>
                <a:gd name="T5" fmla="*/ 450 h 14"/>
                <a:gd name="T6" fmla="*/ 5 w 7"/>
                <a:gd name="T7" fmla="*/ 514 h 14"/>
                <a:gd name="T8" fmla="*/ 0 w 7"/>
                <a:gd name="T9" fmla="*/ 243 h 14"/>
                <a:gd name="T10" fmla="*/ 7 w 7"/>
                <a:gd name="T11" fmla="*/ 0 h 14"/>
                <a:gd name="T12" fmla="*/ 0 60000 65536"/>
                <a:gd name="T13" fmla="*/ 0 60000 65536"/>
                <a:gd name="T14" fmla="*/ 0 60000 65536"/>
                <a:gd name="T15" fmla="*/ 0 60000 65536"/>
                <a:gd name="T16" fmla="*/ 0 60000 65536"/>
                <a:gd name="T17" fmla="*/ 0 60000 65536"/>
                <a:gd name="T18" fmla="*/ 0 w 7"/>
                <a:gd name="T19" fmla="*/ 0 h 14"/>
                <a:gd name="T20" fmla="*/ 7 w 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7" h="14">
                  <a:moveTo>
                    <a:pt x="7" y="0"/>
                  </a:moveTo>
                  <a:lnTo>
                    <a:pt x="7" y="2"/>
                  </a:lnTo>
                  <a:lnTo>
                    <a:pt x="5" y="12"/>
                  </a:lnTo>
                  <a:lnTo>
                    <a:pt x="5" y="14"/>
                  </a:lnTo>
                  <a:lnTo>
                    <a:pt x="0" y="7"/>
                  </a:lnTo>
                  <a:lnTo>
                    <a:pt x="7" y="0"/>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13" name="Freeform 4227"/>
            <p:cNvSpPr>
              <a:spLocks/>
            </p:cNvSpPr>
            <p:nvPr/>
          </p:nvSpPr>
          <p:spPr bwMode="auto">
            <a:xfrm>
              <a:off x="2610" y="1597"/>
              <a:ext cx="69" cy="38"/>
            </a:xfrm>
            <a:custGeom>
              <a:avLst/>
              <a:gdLst>
                <a:gd name="T0" fmla="*/ 1057 w 62"/>
                <a:gd name="T1" fmla="*/ 4497 h 31"/>
                <a:gd name="T2" fmla="*/ 997 w 62"/>
                <a:gd name="T3" fmla="*/ 5758 h 31"/>
                <a:gd name="T4" fmla="*/ 820 w 62"/>
                <a:gd name="T5" fmla="*/ 5758 h 31"/>
                <a:gd name="T6" fmla="*/ 737 w 62"/>
                <a:gd name="T7" fmla="*/ 7681 h 31"/>
                <a:gd name="T8" fmla="*/ 555 w 62"/>
                <a:gd name="T9" fmla="*/ 5758 h 31"/>
                <a:gd name="T10" fmla="*/ 436 w 62"/>
                <a:gd name="T11" fmla="*/ 7681 h 31"/>
                <a:gd name="T12" fmla="*/ 255 w 62"/>
                <a:gd name="T13" fmla="*/ 7681 h 31"/>
                <a:gd name="T14" fmla="*/ 120 w 62"/>
                <a:gd name="T15" fmla="*/ 5365 h 31"/>
                <a:gd name="T16" fmla="*/ 0 w 62"/>
                <a:gd name="T17" fmla="*/ 5758 h 31"/>
                <a:gd name="T18" fmla="*/ 206 w 62"/>
                <a:gd name="T19" fmla="*/ 1847 h 31"/>
                <a:gd name="T20" fmla="*/ 314 w 62"/>
                <a:gd name="T21" fmla="*/ 1229 h 31"/>
                <a:gd name="T22" fmla="*/ 349 w 62"/>
                <a:gd name="T23" fmla="*/ 818 h 31"/>
                <a:gd name="T24" fmla="*/ 662 w 62"/>
                <a:gd name="T25" fmla="*/ 0 h 31"/>
                <a:gd name="T26" fmla="*/ 854 w 62"/>
                <a:gd name="T27" fmla="*/ 1229 h 31"/>
                <a:gd name="T28" fmla="*/ 854 w 62"/>
                <a:gd name="T29" fmla="*/ 1847 h 31"/>
                <a:gd name="T30" fmla="*/ 854 w 62"/>
                <a:gd name="T31" fmla="*/ 2376 h 31"/>
                <a:gd name="T32" fmla="*/ 854 w 62"/>
                <a:gd name="T33" fmla="*/ 2913 h 31"/>
                <a:gd name="T34" fmla="*/ 913 w 62"/>
                <a:gd name="T35" fmla="*/ 2913 h 31"/>
                <a:gd name="T36" fmla="*/ 1131 w 62"/>
                <a:gd name="T37" fmla="*/ 3571 h 31"/>
                <a:gd name="T38" fmla="*/ 1131 w 62"/>
                <a:gd name="T39" fmla="*/ 4231 h 31"/>
                <a:gd name="T40" fmla="*/ 1057 w 62"/>
                <a:gd name="T41" fmla="*/ 4497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
                <a:gd name="T64" fmla="*/ 0 h 31"/>
                <a:gd name="T65" fmla="*/ 62 w 62"/>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 h="31">
                  <a:moveTo>
                    <a:pt x="59" y="19"/>
                  </a:moveTo>
                  <a:lnTo>
                    <a:pt x="55" y="24"/>
                  </a:lnTo>
                  <a:lnTo>
                    <a:pt x="45" y="24"/>
                  </a:lnTo>
                  <a:lnTo>
                    <a:pt x="40" y="31"/>
                  </a:lnTo>
                  <a:lnTo>
                    <a:pt x="31" y="24"/>
                  </a:lnTo>
                  <a:lnTo>
                    <a:pt x="24" y="31"/>
                  </a:lnTo>
                  <a:lnTo>
                    <a:pt x="14" y="31"/>
                  </a:lnTo>
                  <a:lnTo>
                    <a:pt x="7" y="22"/>
                  </a:lnTo>
                  <a:lnTo>
                    <a:pt x="0" y="24"/>
                  </a:lnTo>
                  <a:lnTo>
                    <a:pt x="12" y="7"/>
                  </a:lnTo>
                  <a:lnTo>
                    <a:pt x="17" y="5"/>
                  </a:lnTo>
                  <a:lnTo>
                    <a:pt x="19" y="3"/>
                  </a:lnTo>
                  <a:lnTo>
                    <a:pt x="36" y="0"/>
                  </a:lnTo>
                  <a:lnTo>
                    <a:pt x="48" y="5"/>
                  </a:lnTo>
                  <a:lnTo>
                    <a:pt x="48" y="7"/>
                  </a:lnTo>
                  <a:lnTo>
                    <a:pt x="48" y="10"/>
                  </a:lnTo>
                  <a:lnTo>
                    <a:pt x="48" y="12"/>
                  </a:lnTo>
                  <a:lnTo>
                    <a:pt x="50" y="12"/>
                  </a:lnTo>
                  <a:lnTo>
                    <a:pt x="62" y="15"/>
                  </a:lnTo>
                  <a:lnTo>
                    <a:pt x="62" y="17"/>
                  </a:lnTo>
                  <a:lnTo>
                    <a:pt x="59" y="19"/>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14" name="Freeform 4228"/>
            <p:cNvSpPr>
              <a:spLocks/>
            </p:cNvSpPr>
            <p:nvPr/>
          </p:nvSpPr>
          <p:spPr bwMode="auto">
            <a:xfrm>
              <a:off x="2855" y="1495"/>
              <a:ext cx="287" cy="172"/>
            </a:xfrm>
            <a:custGeom>
              <a:avLst/>
              <a:gdLst>
                <a:gd name="T0" fmla="*/ 2941 w 256"/>
                <a:gd name="T1" fmla="*/ 0 h 139"/>
                <a:gd name="T2" fmla="*/ 2753 w 256"/>
                <a:gd name="T3" fmla="*/ 1198 h 139"/>
                <a:gd name="T4" fmla="*/ 2383 w 256"/>
                <a:gd name="T5" fmla="*/ 3475 h 139"/>
                <a:gd name="T6" fmla="*/ 2383 w 256"/>
                <a:gd name="T7" fmla="*/ 6245 h 139"/>
                <a:gd name="T8" fmla="*/ 1862 w 256"/>
                <a:gd name="T9" fmla="*/ 4300 h 139"/>
                <a:gd name="T10" fmla="*/ 1363 w 256"/>
                <a:gd name="T11" fmla="*/ 2808 h 139"/>
                <a:gd name="T12" fmla="*/ 837 w 256"/>
                <a:gd name="T13" fmla="*/ 2808 h 139"/>
                <a:gd name="T14" fmla="*/ 309 w 256"/>
                <a:gd name="T15" fmla="*/ 2808 h 139"/>
                <a:gd name="T16" fmla="*/ 488 w 256"/>
                <a:gd name="T17" fmla="*/ 8908 h 139"/>
                <a:gd name="T18" fmla="*/ 488 w 256"/>
                <a:gd name="T19" fmla="*/ 11023 h 139"/>
                <a:gd name="T20" fmla="*/ 151 w 256"/>
                <a:gd name="T21" fmla="*/ 17013 h 139"/>
                <a:gd name="T22" fmla="*/ 120 w 256"/>
                <a:gd name="T23" fmla="*/ 18414 h 139"/>
                <a:gd name="T24" fmla="*/ 0 w 256"/>
                <a:gd name="T25" fmla="*/ 22419 h 139"/>
                <a:gd name="T26" fmla="*/ 267 w 256"/>
                <a:gd name="T27" fmla="*/ 24533 h 139"/>
                <a:gd name="T28" fmla="*/ 267 w 256"/>
                <a:gd name="T29" fmla="*/ 24533 h 139"/>
                <a:gd name="T30" fmla="*/ 882 w 256"/>
                <a:gd name="T31" fmla="*/ 25239 h 139"/>
                <a:gd name="T32" fmla="*/ 1405 w 256"/>
                <a:gd name="T33" fmla="*/ 22786 h 139"/>
                <a:gd name="T34" fmla="*/ 1661 w 256"/>
                <a:gd name="T35" fmla="*/ 19826 h 139"/>
                <a:gd name="T36" fmla="*/ 1766 w 256"/>
                <a:gd name="T37" fmla="*/ 20885 h 139"/>
                <a:gd name="T38" fmla="*/ 2016 w 256"/>
                <a:gd name="T39" fmla="*/ 23633 h 139"/>
                <a:gd name="T40" fmla="*/ 2220 w 256"/>
                <a:gd name="T41" fmla="*/ 27522 h 139"/>
                <a:gd name="T42" fmla="*/ 2489 w 256"/>
                <a:gd name="T43" fmla="*/ 30357 h 139"/>
                <a:gd name="T44" fmla="*/ 2753 w 256"/>
                <a:gd name="T45" fmla="*/ 33223 h 139"/>
                <a:gd name="T46" fmla="*/ 2941 w 256"/>
                <a:gd name="T47" fmla="*/ 31231 h 139"/>
                <a:gd name="T48" fmla="*/ 3068 w 256"/>
                <a:gd name="T49" fmla="*/ 31978 h 139"/>
                <a:gd name="T50" fmla="*/ 3068 w 256"/>
                <a:gd name="T51" fmla="*/ 28868 h 139"/>
                <a:gd name="T52" fmla="*/ 3103 w 256"/>
                <a:gd name="T53" fmla="*/ 31231 h 139"/>
                <a:gd name="T54" fmla="*/ 3343 w 256"/>
                <a:gd name="T55" fmla="*/ 31978 h 139"/>
                <a:gd name="T56" fmla="*/ 2996 w 256"/>
                <a:gd name="T57" fmla="*/ 31978 h 139"/>
                <a:gd name="T58" fmla="*/ 3103 w 256"/>
                <a:gd name="T59" fmla="*/ 33223 h 139"/>
                <a:gd name="T60" fmla="*/ 3359 w 256"/>
                <a:gd name="T61" fmla="*/ 34890 h 139"/>
                <a:gd name="T62" fmla="*/ 3682 w 256"/>
                <a:gd name="T63" fmla="*/ 34890 h 139"/>
                <a:gd name="T64" fmla="*/ 3359 w 256"/>
                <a:gd name="T65" fmla="*/ 38646 h 139"/>
                <a:gd name="T66" fmla="*/ 3571 w 256"/>
                <a:gd name="T67" fmla="*/ 39570 h 139"/>
                <a:gd name="T68" fmla="*/ 3749 w 256"/>
                <a:gd name="T69" fmla="*/ 41459 h 139"/>
                <a:gd name="T70" fmla="*/ 3766 w 256"/>
                <a:gd name="T71" fmla="*/ 43916 h 139"/>
                <a:gd name="T72" fmla="*/ 4203 w 256"/>
                <a:gd name="T73" fmla="*/ 41459 h 139"/>
                <a:gd name="T74" fmla="*/ 4388 w 256"/>
                <a:gd name="T75" fmla="*/ 40755 h 139"/>
                <a:gd name="T76" fmla="*/ 4628 w 256"/>
                <a:gd name="T77" fmla="*/ 39570 h 139"/>
                <a:gd name="T78" fmla="*/ 4361 w 256"/>
                <a:gd name="T79" fmla="*/ 38646 h 139"/>
                <a:gd name="T80" fmla="*/ 4024 w 256"/>
                <a:gd name="T81" fmla="*/ 35520 h 139"/>
                <a:gd name="T82" fmla="*/ 4144 w 256"/>
                <a:gd name="T83" fmla="*/ 33223 h 139"/>
                <a:gd name="T84" fmla="*/ 4083 w 256"/>
                <a:gd name="T85" fmla="*/ 34890 h 139"/>
                <a:gd name="T86" fmla="*/ 4144 w 256"/>
                <a:gd name="T87" fmla="*/ 33223 h 139"/>
                <a:gd name="T88" fmla="*/ 4628 w 256"/>
                <a:gd name="T89" fmla="*/ 31231 h 139"/>
                <a:gd name="T90" fmla="*/ 5057 w 256"/>
                <a:gd name="T91" fmla="*/ 27852 h 139"/>
                <a:gd name="T92" fmla="*/ 5228 w 256"/>
                <a:gd name="T93" fmla="*/ 27852 h 139"/>
                <a:gd name="T94" fmla="*/ 5373 w 256"/>
                <a:gd name="T95" fmla="*/ 25239 h 139"/>
                <a:gd name="T96" fmla="*/ 5611 w 256"/>
                <a:gd name="T97" fmla="*/ 23633 h 139"/>
                <a:gd name="T98" fmla="*/ 5373 w 256"/>
                <a:gd name="T99" fmla="*/ 15435 h 139"/>
                <a:gd name="T100" fmla="*/ 4919 w 256"/>
                <a:gd name="T101" fmla="*/ 13202 h 139"/>
                <a:gd name="T102" fmla="*/ 4496 w 256"/>
                <a:gd name="T103" fmla="*/ 11023 h 139"/>
                <a:gd name="T104" fmla="*/ 4324 w 256"/>
                <a:gd name="T105" fmla="*/ 12474 h 139"/>
                <a:gd name="T106" fmla="*/ 3900 w 256"/>
                <a:gd name="T107" fmla="*/ 7199 h 139"/>
                <a:gd name="T108" fmla="*/ 3507 w 256"/>
                <a:gd name="T109" fmla="*/ 2269 h 139"/>
                <a:gd name="T110" fmla="*/ 3479 w 256"/>
                <a:gd name="T111" fmla="*/ 2 h 139"/>
                <a:gd name="T112" fmla="*/ 2941 w 256"/>
                <a:gd name="T113" fmla="*/ 0 h 1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56"/>
                <a:gd name="T172" fmla="*/ 0 h 139"/>
                <a:gd name="T173" fmla="*/ 256 w 256"/>
                <a:gd name="T174" fmla="*/ 139 h 1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56" h="139">
                  <a:moveTo>
                    <a:pt x="135" y="0"/>
                  </a:moveTo>
                  <a:lnTo>
                    <a:pt x="126" y="4"/>
                  </a:lnTo>
                  <a:lnTo>
                    <a:pt x="109" y="11"/>
                  </a:lnTo>
                  <a:lnTo>
                    <a:pt x="109" y="19"/>
                  </a:lnTo>
                  <a:lnTo>
                    <a:pt x="85" y="14"/>
                  </a:lnTo>
                  <a:lnTo>
                    <a:pt x="62" y="9"/>
                  </a:lnTo>
                  <a:lnTo>
                    <a:pt x="38" y="9"/>
                  </a:lnTo>
                  <a:lnTo>
                    <a:pt x="14" y="9"/>
                  </a:lnTo>
                  <a:lnTo>
                    <a:pt x="22" y="28"/>
                  </a:lnTo>
                  <a:lnTo>
                    <a:pt x="22" y="35"/>
                  </a:lnTo>
                  <a:lnTo>
                    <a:pt x="7" y="54"/>
                  </a:lnTo>
                  <a:lnTo>
                    <a:pt x="5" y="59"/>
                  </a:lnTo>
                  <a:lnTo>
                    <a:pt x="0" y="71"/>
                  </a:lnTo>
                  <a:lnTo>
                    <a:pt x="12" y="78"/>
                  </a:lnTo>
                  <a:lnTo>
                    <a:pt x="40" y="80"/>
                  </a:lnTo>
                  <a:lnTo>
                    <a:pt x="64" y="73"/>
                  </a:lnTo>
                  <a:lnTo>
                    <a:pt x="76" y="63"/>
                  </a:lnTo>
                  <a:lnTo>
                    <a:pt x="81" y="66"/>
                  </a:lnTo>
                  <a:lnTo>
                    <a:pt x="92" y="75"/>
                  </a:lnTo>
                  <a:lnTo>
                    <a:pt x="102" y="87"/>
                  </a:lnTo>
                  <a:lnTo>
                    <a:pt x="114" y="97"/>
                  </a:lnTo>
                  <a:lnTo>
                    <a:pt x="126" y="106"/>
                  </a:lnTo>
                  <a:lnTo>
                    <a:pt x="135" y="99"/>
                  </a:lnTo>
                  <a:lnTo>
                    <a:pt x="140" y="101"/>
                  </a:lnTo>
                  <a:lnTo>
                    <a:pt x="140" y="92"/>
                  </a:lnTo>
                  <a:lnTo>
                    <a:pt x="142" y="99"/>
                  </a:lnTo>
                  <a:lnTo>
                    <a:pt x="152" y="101"/>
                  </a:lnTo>
                  <a:lnTo>
                    <a:pt x="137" y="101"/>
                  </a:lnTo>
                  <a:lnTo>
                    <a:pt x="142" y="106"/>
                  </a:lnTo>
                  <a:lnTo>
                    <a:pt x="154" y="111"/>
                  </a:lnTo>
                  <a:lnTo>
                    <a:pt x="168" y="111"/>
                  </a:lnTo>
                  <a:lnTo>
                    <a:pt x="154" y="123"/>
                  </a:lnTo>
                  <a:lnTo>
                    <a:pt x="163" y="125"/>
                  </a:lnTo>
                  <a:lnTo>
                    <a:pt x="171" y="132"/>
                  </a:lnTo>
                  <a:lnTo>
                    <a:pt x="173" y="139"/>
                  </a:lnTo>
                  <a:lnTo>
                    <a:pt x="192" y="132"/>
                  </a:lnTo>
                  <a:lnTo>
                    <a:pt x="201" y="130"/>
                  </a:lnTo>
                  <a:lnTo>
                    <a:pt x="211" y="125"/>
                  </a:lnTo>
                  <a:lnTo>
                    <a:pt x="199" y="123"/>
                  </a:lnTo>
                  <a:lnTo>
                    <a:pt x="185" y="113"/>
                  </a:lnTo>
                  <a:lnTo>
                    <a:pt x="189" y="106"/>
                  </a:lnTo>
                  <a:lnTo>
                    <a:pt x="187" y="111"/>
                  </a:lnTo>
                  <a:lnTo>
                    <a:pt x="189" y="106"/>
                  </a:lnTo>
                  <a:lnTo>
                    <a:pt x="211" y="99"/>
                  </a:lnTo>
                  <a:lnTo>
                    <a:pt x="232" y="89"/>
                  </a:lnTo>
                  <a:lnTo>
                    <a:pt x="239" y="89"/>
                  </a:lnTo>
                  <a:lnTo>
                    <a:pt x="246" y="80"/>
                  </a:lnTo>
                  <a:lnTo>
                    <a:pt x="256" y="75"/>
                  </a:lnTo>
                  <a:lnTo>
                    <a:pt x="246" y="49"/>
                  </a:lnTo>
                  <a:lnTo>
                    <a:pt x="225" y="42"/>
                  </a:lnTo>
                  <a:lnTo>
                    <a:pt x="206" y="35"/>
                  </a:lnTo>
                  <a:lnTo>
                    <a:pt x="197" y="40"/>
                  </a:lnTo>
                  <a:lnTo>
                    <a:pt x="178" y="23"/>
                  </a:lnTo>
                  <a:lnTo>
                    <a:pt x="161" y="7"/>
                  </a:lnTo>
                  <a:lnTo>
                    <a:pt x="159" y="2"/>
                  </a:lnTo>
                  <a:lnTo>
                    <a:pt x="135" y="0"/>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15" name="Freeform 4229"/>
            <p:cNvSpPr>
              <a:spLocks/>
            </p:cNvSpPr>
            <p:nvPr/>
          </p:nvSpPr>
          <p:spPr bwMode="auto">
            <a:xfrm>
              <a:off x="2808" y="1689"/>
              <a:ext cx="22" cy="30"/>
            </a:xfrm>
            <a:custGeom>
              <a:avLst/>
              <a:gdLst>
                <a:gd name="T0" fmla="*/ 594 w 19"/>
                <a:gd name="T1" fmla="*/ 0 h 30"/>
                <a:gd name="T2" fmla="*/ 470 w 19"/>
                <a:gd name="T3" fmla="*/ 0 h 30"/>
                <a:gd name="T4" fmla="*/ 351 w 19"/>
                <a:gd name="T5" fmla="*/ 0 h 30"/>
                <a:gd name="T6" fmla="*/ 226 w 19"/>
                <a:gd name="T7" fmla="*/ 7 h 30"/>
                <a:gd name="T8" fmla="*/ 2 w 19"/>
                <a:gd name="T9" fmla="*/ 7 h 30"/>
                <a:gd name="T10" fmla="*/ 226 w 19"/>
                <a:gd name="T11" fmla="*/ 15 h 30"/>
                <a:gd name="T12" fmla="*/ 2 w 19"/>
                <a:gd name="T13" fmla="*/ 15 h 30"/>
                <a:gd name="T14" fmla="*/ 0 w 19"/>
                <a:gd name="T15" fmla="*/ 19 h 30"/>
                <a:gd name="T16" fmla="*/ 594 w 19"/>
                <a:gd name="T17" fmla="*/ 28 h 30"/>
                <a:gd name="T18" fmla="*/ 844 w 19"/>
                <a:gd name="T19" fmla="*/ 30 h 30"/>
                <a:gd name="T20" fmla="*/ 977 w 19"/>
                <a:gd name="T21" fmla="*/ 15 h 30"/>
                <a:gd name="T22" fmla="*/ 797 w 19"/>
                <a:gd name="T23" fmla="*/ 8 h 30"/>
                <a:gd name="T24" fmla="*/ 594 w 19"/>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30"/>
                <a:gd name="T41" fmla="*/ 19 w 19"/>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30">
                  <a:moveTo>
                    <a:pt x="11" y="0"/>
                  </a:moveTo>
                  <a:lnTo>
                    <a:pt x="9" y="0"/>
                  </a:lnTo>
                  <a:lnTo>
                    <a:pt x="7" y="0"/>
                  </a:lnTo>
                  <a:lnTo>
                    <a:pt x="4" y="7"/>
                  </a:lnTo>
                  <a:lnTo>
                    <a:pt x="2" y="7"/>
                  </a:lnTo>
                  <a:lnTo>
                    <a:pt x="4" y="15"/>
                  </a:lnTo>
                  <a:lnTo>
                    <a:pt x="2" y="15"/>
                  </a:lnTo>
                  <a:lnTo>
                    <a:pt x="0" y="19"/>
                  </a:lnTo>
                  <a:lnTo>
                    <a:pt x="11" y="28"/>
                  </a:lnTo>
                  <a:lnTo>
                    <a:pt x="16" y="30"/>
                  </a:lnTo>
                  <a:lnTo>
                    <a:pt x="19" y="15"/>
                  </a:lnTo>
                  <a:lnTo>
                    <a:pt x="15" y="8"/>
                  </a:lnTo>
                  <a:lnTo>
                    <a:pt x="11" y="0"/>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16" name="Freeform 4230"/>
            <p:cNvSpPr>
              <a:spLocks/>
            </p:cNvSpPr>
            <p:nvPr/>
          </p:nvSpPr>
          <p:spPr bwMode="auto">
            <a:xfrm>
              <a:off x="535" y="1109"/>
              <a:ext cx="1146" cy="620"/>
            </a:xfrm>
            <a:custGeom>
              <a:avLst/>
              <a:gdLst>
                <a:gd name="T0" fmla="*/ 16075 w 1025"/>
                <a:gd name="T1" fmla="*/ 26634 h 501"/>
                <a:gd name="T2" fmla="*/ 16988 w 1025"/>
                <a:gd name="T3" fmla="*/ 11042 h 501"/>
                <a:gd name="T4" fmla="*/ 15315 w 1025"/>
                <a:gd name="T5" fmla="*/ 17391 h 501"/>
                <a:gd name="T6" fmla="*/ 14632 w 1025"/>
                <a:gd name="T7" fmla="*/ 10573 h 501"/>
                <a:gd name="T8" fmla="*/ 14589 w 1025"/>
                <a:gd name="T9" fmla="*/ 1231 h 501"/>
                <a:gd name="T10" fmla="*/ 14336 w 1025"/>
                <a:gd name="T11" fmla="*/ 12836 h 501"/>
                <a:gd name="T12" fmla="*/ 13277 w 1025"/>
                <a:gd name="T13" fmla="*/ 23669 h 501"/>
                <a:gd name="T14" fmla="*/ 13487 w 1025"/>
                <a:gd name="T15" fmla="*/ 17391 h 501"/>
                <a:gd name="T16" fmla="*/ 12642 w 1025"/>
                <a:gd name="T17" fmla="*/ 20038 h 501"/>
                <a:gd name="T18" fmla="*/ 11024 w 1025"/>
                <a:gd name="T19" fmla="*/ 17061 h 501"/>
                <a:gd name="T20" fmla="*/ 10339 w 1025"/>
                <a:gd name="T21" fmla="*/ 20928 h 501"/>
                <a:gd name="T22" fmla="*/ 8849 w 1025"/>
                <a:gd name="T23" fmla="*/ 14745 h 501"/>
                <a:gd name="T24" fmla="*/ 6969 w 1025"/>
                <a:gd name="T25" fmla="*/ 11042 h 501"/>
                <a:gd name="T26" fmla="*/ 5889 w 1025"/>
                <a:gd name="T27" fmla="*/ 8923 h 501"/>
                <a:gd name="T28" fmla="*/ 2577 w 1025"/>
                <a:gd name="T29" fmla="*/ 22462 h 501"/>
                <a:gd name="T30" fmla="*/ 494 w 1025"/>
                <a:gd name="T31" fmla="*/ 59636 h 501"/>
                <a:gd name="T32" fmla="*/ 1506 w 1025"/>
                <a:gd name="T33" fmla="*/ 79782 h 501"/>
                <a:gd name="T34" fmla="*/ 974 w 1025"/>
                <a:gd name="T35" fmla="*/ 87003 h 501"/>
                <a:gd name="T36" fmla="*/ 1307 w 1025"/>
                <a:gd name="T37" fmla="*/ 93849 h 501"/>
                <a:gd name="T38" fmla="*/ 1307 w 1025"/>
                <a:gd name="T39" fmla="*/ 101228 h 501"/>
                <a:gd name="T40" fmla="*/ 771 w 1025"/>
                <a:gd name="T41" fmla="*/ 105794 h 501"/>
                <a:gd name="T42" fmla="*/ 1205 w 1025"/>
                <a:gd name="T43" fmla="*/ 107668 h 501"/>
                <a:gd name="T44" fmla="*/ 1428 w 1025"/>
                <a:gd name="T45" fmla="*/ 113024 h 501"/>
                <a:gd name="T46" fmla="*/ 1565 w 1025"/>
                <a:gd name="T47" fmla="*/ 117109 h 501"/>
                <a:gd name="T48" fmla="*/ 5504 w 1025"/>
                <a:gd name="T49" fmla="*/ 117109 h 501"/>
                <a:gd name="T50" fmla="*/ 9488 w 1025"/>
                <a:gd name="T51" fmla="*/ 115431 h 501"/>
                <a:gd name="T52" fmla="*/ 11786 w 1025"/>
                <a:gd name="T53" fmla="*/ 128998 h 501"/>
                <a:gd name="T54" fmla="*/ 11705 w 1025"/>
                <a:gd name="T55" fmla="*/ 155728 h 501"/>
                <a:gd name="T56" fmla="*/ 14099 w 1025"/>
                <a:gd name="T57" fmla="*/ 143741 h 501"/>
                <a:gd name="T58" fmla="*/ 16596 w 1025"/>
                <a:gd name="T59" fmla="*/ 126709 h 501"/>
                <a:gd name="T60" fmla="*/ 17565 w 1025"/>
                <a:gd name="T61" fmla="*/ 134163 h 501"/>
                <a:gd name="T62" fmla="*/ 17060 w 1025"/>
                <a:gd name="T63" fmla="*/ 141557 h 501"/>
                <a:gd name="T64" fmla="*/ 18532 w 1025"/>
                <a:gd name="T65" fmla="*/ 138078 h 501"/>
                <a:gd name="T66" fmla="*/ 17524 w 1025"/>
                <a:gd name="T67" fmla="*/ 127998 h 501"/>
                <a:gd name="T68" fmla="*/ 18064 w 1025"/>
                <a:gd name="T69" fmla="*/ 118252 h 501"/>
                <a:gd name="T70" fmla="*/ 16395 w 1025"/>
                <a:gd name="T71" fmla="*/ 122183 h 501"/>
                <a:gd name="T72" fmla="*/ 19835 w 1025"/>
                <a:gd name="T73" fmla="*/ 105794 h 501"/>
                <a:gd name="T74" fmla="*/ 20842 w 1025"/>
                <a:gd name="T75" fmla="*/ 93027 h 501"/>
                <a:gd name="T76" fmla="*/ 19812 w 1025"/>
                <a:gd name="T77" fmla="*/ 93027 h 501"/>
                <a:gd name="T78" fmla="*/ 19995 w 1025"/>
                <a:gd name="T79" fmla="*/ 85488 h 501"/>
                <a:gd name="T80" fmla="*/ 19865 w 1025"/>
                <a:gd name="T81" fmla="*/ 82079 h 501"/>
                <a:gd name="T82" fmla="*/ 19593 w 1025"/>
                <a:gd name="T83" fmla="*/ 75172 h 501"/>
                <a:gd name="T84" fmla="*/ 19593 w 1025"/>
                <a:gd name="T85" fmla="*/ 68639 h 501"/>
                <a:gd name="T86" fmla="*/ 19550 w 1025"/>
                <a:gd name="T87" fmla="*/ 58872 h 501"/>
                <a:gd name="T88" fmla="*/ 19116 w 1025"/>
                <a:gd name="T89" fmla="*/ 63297 h 501"/>
                <a:gd name="T90" fmla="*/ 18201 w 1025"/>
                <a:gd name="T91" fmla="*/ 69080 h 501"/>
                <a:gd name="T92" fmla="*/ 18090 w 1025"/>
                <a:gd name="T93" fmla="*/ 60906 h 501"/>
                <a:gd name="T94" fmla="*/ 17900 w 1025"/>
                <a:gd name="T95" fmla="*/ 50419 h 501"/>
                <a:gd name="T96" fmla="*/ 16411 w 1025"/>
                <a:gd name="T97" fmla="*/ 51386 h 501"/>
                <a:gd name="T98" fmla="*/ 15673 w 1025"/>
                <a:gd name="T99" fmla="*/ 79782 h 501"/>
                <a:gd name="T100" fmla="*/ 14277 w 1025"/>
                <a:gd name="T101" fmla="*/ 102832 h 501"/>
                <a:gd name="T102" fmla="*/ 13820 w 1025"/>
                <a:gd name="T103" fmla="*/ 89133 h 501"/>
                <a:gd name="T104" fmla="*/ 12121 w 1025"/>
                <a:gd name="T105" fmla="*/ 72889 h 501"/>
                <a:gd name="T106" fmla="*/ 11561 w 1025"/>
                <a:gd name="T107" fmla="*/ 63297 h 501"/>
                <a:gd name="T108" fmla="*/ 13116 w 1025"/>
                <a:gd name="T109" fmla="*/ 44258 h 501"/>
                <a:gd name="T110" fmla="*/ 13895 w 1025"/>
                <a:gd name="T111" fmla="*/ 38796 h 501"/>
                <a:gd name="T112" fmla="*/ 14632 w 1025"/>
                <a:gd name="T113" fmla="*/ 30688 h 5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25"/>
                <a:gd name="T172" fmla="*/ 0 h 501"/>
                <a:gd name="T173" fmla="*/ 1025 w 1025"/>
                <a:gd name="T174" fmla="*/ 501 h 50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25" h="501">
                  <a:moveTo>
                    <a:pt x="755" y="87"/>
                  </a:moveTo>
                  <a:lnTo>
                    <a:pt x="750" y="82"/>
                  </a:lnTo>
                  <a:lnTo>
                    <a:pt x="764" y="82"/>
                  </a:lnTo>
                  <a:lnTo>
                    <a:pt x="774" y="87"/>
                  </a:lnTo>
                  <a:lnTo>
                    <a:pt x="781" y="87"/>
                  </a:lnTo>
                  <a:lnTo>
                    <a:pt x="776" y="78"/>
                  </a:lnTo>
                  <a:lnTo>
                    <a:pt x="781" y="80"/>
                  </a:lnTo>
                  <a:lnTo>
                    <a:pt x="786" y="80"/>
                  </a:lnTo>
                  <a:lnTo>
                    <a:pt x="790" y="85"/>
                  </a:lnTo>
                  <a:lnTo>
                    <a:pt x="819" y="75"/>
                  </a:lnTo>
                  <a:lnTo>
                    <a:pt x="824" y="66"/>
                  </a:lnTo>
                  <a:lnTo>
                    <a:pt x="821" y="59"/>
                  </a:lnTo>
                  <a:lnTo>
                    <a:pt x="824" y="52"/>
                  </a:lnTo>
                  <a:lnTo>
                    <a:pt x="838" y="47"/>
                  </a:lnTo>
                  <a:lnTo>
                    <a:pt x="831" y="47"/>
                  </a:lnTo>
                  <a:lnTo>
                    <a:pt x="840" y="42"/>
                  </a:lnTo>
                  <a:lnTo>
                    <a:pt x="824" y="35"/>
                  </a:lnTo>
                  <a:lnTo>
                    <a:pt x="835" y="35"/>
                  </a:lnTo>
                  <a:lnTo>
                    <a:pt x="800" y="35"/>
                  </a:lnTo>
                  <a:lnTo>
                    <a:pt x="797" y="42"/>
                  </a:lnTo>
                  <a:lnTo>
                    <a:pt x="800" y="45"/>
                  </a:lnTo>
                  <a:lnTo>
                    <a:pt x="797" y="49"/>
                  </a:lnTo>
                  <a:lnTo>
                    <a:pt x="788" y="49"/>
                  </a:lnTo>
                  <a:lnTo>
                    <a:pt x="760" y="71"/>
                  </a:lnTo>
                  <a:lnTo>
                    <a:pt x="750" y="71"/>
                  </a:lnTo>
                  <a:lnTo>
                    <a:pt x="750" y="59"/>
                  </a:lnTo>
                  <a:lnTo>
                    <a:pt x="753" y="56"/>
                  </a:lnTo>
                  <a:lnTo>
                    <a:pt x="760" y="47"/>
                  </a:lnTo>
                  <a:lnTo>
                    <a:pt x="750" y="42"/>
                  </a:lnTo>
                  <a:lnTo>
                    <a:pt x="729" y="56"/>
                  </a:lnTo>
                  <a:lnTo>
                    <a:pt x="734" y="45"/>
                  </a:lnTo>
                  <a:lnTo>
                    <a:pt x="729" y="40"/>
                  </a:lnTo>
                  <a:lnTo>
                    <a:pt x="741" y="37"/>
                  </a:lnTo>
                  <a:lnTo>
                    <a:pt x="734" y="35"/>
                  </a:lnTo>
                  <a:lnTo>
                    <a:pt x="722" y="35"/>
                  </a:lnTo>
                  <a:lnTo>
                    <a:pt x="719" y="33"/>
                  </a:lnTo>
                  <a:lnTo>
                    <a:pt x="729" y="28"/>
                  </a:lnTo>
                  <a:lnTo>
                    <a:pt x="729" y="26"/>
                  </a:lnTo>
                  <a:lnTo>
                    <a:pt x="736" y="26"/>
                  </a:lnTo>
                  <a:lnTo>
                    <a:pt x="731" y="16"/>
                  </a:lnTo>
                  <a:lnTo>
                    <a:pt x="734" y="9"/>
                  </a:lnTo>
                  <a:lnTo>
                    <a:pt x="729" y="4"/>
                  </a:lnTo>
                  <a:lnTo>
                    <a:pt x="724" y="4"/>
                  </a:lnTo>
                  <a:lnTo>
                    <a:pt x="727" y="0"/>
                  </a:lnTo>
                  <a:lnTo>
                    <a:pt x="717" y="4"/>
                  </a:lnTo>
                  <a:lnTo>
                    <a:pt x="724" y="4"/>
                  </a:lnTo>
                  <a:lnTo>
                    <a:pt x="705" y="7"/>
                  </a:lnTo>
                  <a:lnTo>
                    <a:pt x="708" y="9"/>
                  </a:lnTo>
                  <a:lnTo>
                    <a:pt x="696" y="11"/>
                  </a:lnTo>
                  <a:lnTo>
                    <a:pt x="691" y="21"/>
                  </a:lnTo>
                  <a:lnTo>
                    <a:pt x="693" y="21"/>
                  </a:lnTo>
                  <a:lnTo>
                    <a:pt x="684" y="23"/>
                  </a:lnTo>
                  <a:lnTo>
                    <a:pt x="679" y="33"/>
                  </a:lnTo>
                  <a:lnTo>
                    <a:pt x="705" y="40"/>
                  </a:lnTo>
                  <a:lnTo>
                    <a:pt x="698" y="40"/>
                  </a:lnTo>
                  <a:lnTo>
                    <a:pt x="701" y="40"/>
                  </a:lnTo>
                  <a:lnTo>
                    <a:pt x="693" y="45"/>
                  </a:lnTo>
                  <a:lnTo>
                    <a:pt x="686" y="49"/>
                  </a:lnTo>
                  <a:lnTo>
                    <a:pt x="698" y="45"/>
                  </a:lnTo>
                  <a:lnTo>
                    <a:pt x="693" y="52"/>
                  </a:lnTo>
                  <a:lnTo>
                    <a:pt x="670" y="59"/>
                  </a:lnTo>
                  <a:lnTo>
                    <a:pt x="658" y="71"/>
                  </a:lnTo>
                  <a:lnTo>
                    <a:pt x="653" y="75"/>
                  </a:lnTo>
                  <a:lnTo>
                    <a:pt x="644" y="75"/>
                  </a:lnTo>
                  <a:lnTo>
                    <a:pt x="646" y="80"/>
                  </a:lnTo>
                  <a:lnTo>
                    <a:pt x="644" y="75"/>
                  </a:lnTo>
                  <a:lnTo>
                    <a:pt x="646" y="75"/>
                  </a:lnTo>
                  <a:lnTo>
                    <a:pt x="656" y="75"/>
                  </a:lnTo>
                  <a:lnTo>
                    <a:pt x="651" y="73"/>
                  </a:lnTo>
                  <a:lnTo>
                    <a:pt x="656" y="71"/>
                  </a:lnTo>
                  <a:lnTo>
                    <a:pt x="646" y="71"/>
                  </a:lnTo>
                  <a:lnTo>
                    <a:pt x="663" y="56"/>
                  </a:lnTo>
                  <a:lnTo>
                    <a:pt x="653" y="59"/>
                  </a:lnTo>
                  <a:lnTo>
                    <a:pt x="656" y="56"/>
                  </a:lnTo>
                  <a:lnTo>
                    <a:pt x="644" y="54"/>
                  </a:lnTo>
                  <a:lnTo>
                    <a:pt x="632" y="56"/>
                  </a:lnTo>
                  <a:lnTo>
                    <a:pt x="634" y="61"/>
                  </a:lnTo>
                  <a:lnTo>
                    <a:pt x="644" y="63"/>
                  </a:lnTo>
                  <a:lnTo>
                    <a:pt x="632" y="63"/>
                  </a:lnTo>
                  <a:lnTo>
                    <a:pt x="627" y="59"/>
                  </a:lnTo>
                  <a:lnTo>
                    <a:pt x="622" y="63"/>
                  </a:lnTo>
                  <a:lnTo>
                    <a:pt x="601" y="63"/>
                  </a:lnTo>
                  <a:lnTo>
                    <a:pt x="578" y="63"/>
                  </a:lnTo>
                  <a:lnTo>
                    <a:pt x="570" y="59"/>
                  </a:lnTo>
                  <a:lnTo>
                    <a:pt x="561" y="59"/>
                  </a:lnTo>
                  <a:lnTo>
                    <a:pt x="556" y="52"/>
                  </a:lnTo>
                  <a:lnTo>
                    <a:pt x="554" y="45"/>
                  </a:lnTo>
                  <a:lnTo>
                    <a:pt x="516" y="56"/>
                  </a:lnTo>
                  <a:lnTo>
                    <a:pt x="525" y="56"/>
                  </a:lnTo>
                  <a:lnTo>
                    <a:pt x="542" y="54"/>
                  </a:lnTo>
                  <a:lnTo>
                    <a:pt x="554" y="52"/>
                  </a:lnTo>
                  <a:lnTo>
                    <a:pt x="533" y="59"/>
                  </a:lnTo>
                  <a:lnTo>
                    <a:pt x="521" y="59"/>
                  </a:lnTo>
                  <a:lnTo>
                    <a:pt x="514" y="78"/>
                  </a:lnTo>
                  <a:lnTo>
                    <a:pt x="509" y="75"/>
                  </a:lnTo>
                  <a:lnTo>
                    <a:pt x="504" y="85"/>
                  </a:lnTo>
                  <a:lnTo>
                    <a:pt x="502" y="73"/>
                  </a:lnTo>
                  <a:lnTo>
                    <a:pt x="509" y="73"/>
                  </a:lnTo>
                  <a:lnTo>
                    <a:pt x="507" y="66"/>
                  </a:lnTo>
                  <a:lnTo>
                    <a:pt x="502" y="68"/>
                  </a:lnTo>
                  <a:lnTo>
                    <a:pt x="502" y="63"/>
                  </a:lnTo>
                  <a:lnTo>
                    <a:pt x="492" y="61"/>
                  </a:lnTo>
                  <a:lnTo>
                    <a:pt x="447" y="63"/>
                  </a:lnTo>
                  <a:lnTo>
                    <a:pt x="431" y="61"/>
                  </a:lnTo>
                  <a:lnTo>
                    <a:pt x="450" y="56"/>
                  </a:lnTo>
                  <a:lnTo>
                    <a:pt x="455" y="54"/>
                  </a:lnTo>
                  <a:lnTo>
                    <a:pt x="443" y="45"/>
                  </a:lnTo>
                  <a:lnTo>
                    <a:pt x="436" y="47"/>
                  </a:lnTo>
                  <a:lnTo>
                    <a:pt x="405" y="40"/>
                  </a:lnTo>
                  <a:lnTo>
                    <a:pt x="374" y="33"/>
                  </a:lnTo>
                  <a:lnTo>
                    <a:pt x="360" y="40"/>
                  </a:lnTo>
                  <a:lnTo>
                    <a:pt x="353" y="37"/>
                  </a:lnTo>
                  <a:lnTo>
                    <a:pt x="360" y="35"/>
                  </a:lnTo>
                  <a:lnTo>
                    <a:pt x="362" y="28"/>
                  </a:lnTo>
                  <a:lnTo>
                    <a:pt x="358" y="30"/>
                  </a:lnTo>
                  <a:lnTo>
                    <a:pt x="350" y="33"/>
                  </a:lnTo>
                  <a:lnTo>
                    <a:pt x="343" y="35"/>
                  </a:lnTo>
                  <a:lnTo>
                    <a:pt x="339" y="40"/>
                  </a:lnTo>
                  <a:lnTo>
                    <a:pt x="334" y="28"/>
                  </a:lnTo>
                  <a:lnTo>
                    <a:pt x="329" y="21"/>
                  </a:lnTo>
                  <a:lnTo>
                    <a:pt x="331" y="26"/>
                  </a:lnTo>
                  <a:lnTo>
                    <a:pt x="305" y="33"/>
                  </a:lnTo>
                  <a:lnTo>
                    <a:pt x="308" y="33"/>
                  </a:lnTo>
                  <a:lnTo>
                    <a:pt x="279" y="35"/>
                  </a:lnTo>
                  <a:lnTo>
                    <a:pt x="308" y="28"/>
                  </a:lnTo>
                  <a:lnTo>
                    <a:pt x="289" y="28"/>
                  </a:lnTo>
                  <a:lnTo>
                    <a:pt x="258" y="35"/>
                  </a:lnTo>
                  <a:lnTo>
                    <a:pt x="230" y="45"/>
                  </a:lnTo>
                  <a:lnTo>
                    <a:pt x="225" y="49"/>
                  </a:lnTo>
                  <a:lnTo>
                    <a:pt x="216" y="47"/>
                  </a:lnTo>
                  <a:lnTo>
                    <a:pt x="213" y="49"/>
                  </a:lnTo>
                  <a:lnTo>
                    <a:pt x="190" y="42"/>
                  </a:lnTo>
                  <a:lnTo>
                    <a:pt x="168" y="35"/>
                  </a:lnTo>
                  <a:lnTo>
                    <a:pt x="147" y="52"/>
                  </a:lnTo>
                  <a:lnTo>
                    <a:pt x="126" y="71"/>
                  </a:lnTo>
                  <a:lnTo>
                    <a:pt x="102" y="87"/>
                  </a:lnTo>
                  <a:lnTo>
                    <a:pt x="83" y="106"/>
                  </a:lnTo>
                  <a:lnTo>
                    <a:pt x="62" y="125"/>
                  </a:lnTo>
                  <a:lnTo>
                    <a:pt x="41" y="144"/>
                  </a:lnTo>
                  <a:lnTo>
                    <a:pt x="22" y="163"/>
                  </a:lnTo>
                  <a:lnTo>
                    <a:pt x="0" y="182"/>
                  </a:lnTo>
                  <a:lnTo>
                    <a:pt x="26" y="182"/>
                  </a:lnTo>
                  <a:lnTo>
                    <a:pt x="19" y="186"/>
                  </a:lnTo>
                  <a:lnTo>
                    <a:pt x="24" y="189"/>
                  </a:lnTo>
                  <a:lnTo>
                    <a:pt x="24" y="205"/>
                  </a:lnTo>
                  <a:lnTo>
                    <a:pt x="36" y="201"/>
                  </a:lnTo>
                  <a:lnTo>
                    <a:pt x="43" y="193"/>
                  </a:lnTo>
                  <a:lnTo>
                    <a:pt x="64" y="189"/>
                  </a:lnTo>
                  <a:lnTo>
                    <a:pt x="67" y="208"/>
                  </a:lnTo>
                  <a:lnTo>
                    <a:pt x="64" y="222"/>
                  </a:lnTo>
                  <a:lnTo>
                    <a:pt x="59" y="238"/>
                  </a:lnTo>
                  <a:lnTo>
                    <a:pt x="67" y="245"/>
                  </a:lnTo>
                  <a:lnTo>
                    <a:pt x="74" y="253"/>
                  </a:lnTo>
                  <a:lnTo>
                    <a:pt x="59" y="269"/>
                  </a:lnTo>
                  <a:lnTo>
                    <a:pt x="71" y="260"/>
                  </a:lnTo>
                  <a:lnTo>
                    <a:pt x="71" y="262"/>
                  </a:lnTo>
                  <a:lnTo>
                    <a:pt x="59" y="269"/>
                  </a:lnTo>
                  <a:lnTo>
                    <a:pt x="62" y="269"/>
                  </a:lnTo>
                  <a:lnTo>
                    <a:pt x="55" y="276"/>
                  </a:lnTo>
                  <a:lnTo>
                    <a:pt x="50" y="276"/>
                  </a:lnTo>
                  <a:lnTo>
                    <a:pt x="52" y="281"/>
                  </a:lnTo>
                  <a:lnTo>
                    <a:pt x="48" y="276"/>
                  </a:lnTo>
                  <a:lnTo>
                    <a:pt x="48" y="283"/>
                  </a:lnTo>
                  <a:lnTo>
                    <a:pt x="55" y="283"/>
                  </a:lnTo>
                  <a:lnTo>
                    <a:pt x="50" y="283"/>
                  </a:lnTo>
                  <a:lnTo>
                    <a:pt x="50" y="288"/>
                  </a:lnTo>
                  <a:lnTo>
                    <a:pt x="45" y="283"/>
                  </a:lnTo>
                  <a:lnTo>
                    <a:pt x="48" y="295"/>
                  </a:lnTo>
                  <a:lnTo>
                    <a:pt x="64" y="286"/>
                  </a:lnTo>
                  <a:lnTo>
                    <a:pt x="59" y="295"/>
                  </a:lnTo>
                  <a:lnTo>
                    <a:pt x="64" y="297"/>
                  </a:lnTo>
                  <a:lnTo>
                    <a:pt x="55" y="295"/>
                  </a:lnTo>
                  <a:lnTo>
                    <a:pt x="52" y="307"/>
                  </a:lnTo>
                  <a:lnTo>
                    <a:pt x="55" y="305"/>
                  </a:lnTo>
                  <a:lnTo>
                    <a:pt x="45" y="316"/>
                  </a:lnTo>
                  <a:lnTo>
                    <a:pt x="52" y="312"/>
                  </a:lnTo>
                  <a:lnTo>
                    <a:pt x="52" y="316"/>
                  </a:lnTo>
                  <a:lnTo>
                    <a:pt x="71" y="307"/>
                  </a:lnTo>
                  <a:lnTo>
                    <a:pt x="64" y="316"/>
                  </a:lnTo>
                  <a:lnTo>
                    <a:pt x="64" y="321"/>
                  </a:lnTo>
                  <a:lnTo>
                    <a:pt x="62" y="316"/>
                  </a:lnTo>
                  <a:lnTo>
                    <a:pt x="45" y="323"/>
                  </a:lnTo>
                  <a:lnTo>
                    <a:pt x="48" y="328"/>
                  </a:lnTo>
                  <a:lnTo>
                    <a:pt x="52" y="323"/>
                  </a:lnTo>
                  <a:lnTo>
                    <a:pt x="59" y="326"/>
                  </a:lnTo>
                  <a:lnTo>
                    <a:pt x="43" y="331"/>
                  </a:lnTo>
                  <a:lnTo>
                    <a:pt x="41" y="331"/>
                  </a:lnTo>
                  <a:lnTo>
                    <a:pt x="48" y="333"/>
                  </a:lnTo>
                  <a:lnTo>
                    <a:pt x="38" y="335"/>
                  </a:lnTo>
                  <a:lnTo>
                    <a:pt x="50" y="340"/>
                  </a:lnTo>
                  <a:lnTo>
                    <a:pt x="52" y="338"/>
                  </a:lnTo>
                  <a:lnTo>
                    <a:pt x="57" y="340"/>
                  </a:lnTo>
                  <a:lnTo>
                    <a:pt x="52" y="340"/>
                  </a:lnTo>
                  <a:lnTo>
                    <a:pt x="57" y="340"/>
                  </a:lnTo>
                  <a:lnTo>
                    <a:pt x="52" y="342"/>
                  </a:lnTo>
                  <a:lnTo>
                    <a:pt x="64" y="340"/>
                  </a:lnTo>
                  <a:lnTo>
                    <a:pt x="67" y="335"/>
                  </a:lnTo>
                  <a:lnTo>
                    <a:pt x="59" y="342"/>
                  </a:lnTo>
                  <a:lnTo>
                    <a:pt x="55" y="342"/>
                  </a:lnTo>
                  <a:lnTo>
                    <a:pt x="52" y="347"/>
                  </a:lnTo>
                  <a:lnTo>
                    <a:pt x="64" y="342"/>
                  </a:lnTo>
                  <a:lnTo>
                    <a:pt x="64" y="347"/>
                  </a:lnTo>
                  <a:lnTo>
                    <a:pt x="71" y="340"/>
                  </a:lnTo>
                  <a:lnTo>
                    <a:pt x="67" y="349"/>
                  </a:lnTo>
                  <a:lnTo>
                    <a:pt x="76" y="347"/>
                  </a:lnTo>
                  <a:lnTo>
                    <a:pt x="64" y="354"/>
                  </a:lnTo>
                  <a:lnTo>
                    <a:pt x="71" y="359"/>
                  </a:lnTo>
                  <a:lnTo>
                    <a:pt x="78" y="352"/>
                  </a:lnTo>
                  <a:lnTo>
                    <a:pt x="74" y="361"/>
                  </a:lnTo>
                  <a:lnTo>
                    <a:pt x="76" y="361"/>
                  </a:lnTo>
                  <a:lnTo>
                    <a:pt x="69" y="361"/>
                  </a:lnTo>
                  <a:lnTo>
                    <a:pt x="76" y="364"/>
                  </a:lnTo>
                  <a:lnTo>
                    <a:pt x="81" y="361"/>
                  </a:lnTo>
                  <a:lnTo>
                    <a:pt x="76" y="366"/>
                  </a:lnTo>
                  <a:lnTo>
                    <a:pt x="81" y="366"/>
                  </a:lnTo>
                  <a:lnTo>
                    <a:pt x="76" y="371"/>
                  </a:lnTo>
                  <a:lnTo>
                    <a:pt x="81" y="371"/>
                  </a:lnTo>
                  <a:lnTo>
                    <a:pt x="104" y="371"/>
                  </a:lnTo>
                  <a:lnTo>
                    <a:pt x="128" y="371"/>
                  </a:lnTo>
                  <a:lnTo>
                    <a:pt x="152" y="371"/>
                  </a:lnTo>
                  <a:lnTo>
                    <a:pt x="175" y="371"/>
                  </a:lnTo>
                  <a:lnTo>
                    <a:pt x="199" y="371"/>
                  </a:lnTo>
                  <a:lnTo>
                    <a:pt x="223" y="371"/>
                  </a:lnTo>
                  <a:lnTo>
                    <a:pt x="246" y="371"/>
                  </a:lnTo>
                  <a:lnTo>
                    <a:pt x="270" y="371"/>
                  </a:lnTo>
                  <a:lnTo>
                    <a:pt x="294" y="371"/>
                  </a:lnTo>
                  <a:lnTo>
                    <a:pt x="320" y="371"/>
                  </a:lnTo>
                  <a:lnTo>
                    <a:pt x="343" y="371"/>
                  </a:lnTo>
                  <a:lnTo>
                    <a:pt x="367" y="371"/>
                  </a:lnTo>
                  <a:lnTo>
                    <a:pt x="391" y="371"/>
                  </a:lnTo>
                  <a:lnTo>
                    <a:pt x="414" y="371"/>
                  </a:lnTo>
                  <a:lnTo>
                    <a:pt x="438" y="371"/>
                  </a:lnTo>
                  <a:lnTo>
                    <a:pt x="462" y="371"/>
                  </a:lnTo>
                  <a:lnTo>
                    <a:pt x="466" y="366"/>
                  </a:lnTo>
                  <a:lnTo>
                    <a:pt x="466" y="375"/>
                  </a:lnTo>
                  <a:lnTo>
                    <a:pt x="481" y="378"/>
                  </a:lnTo>
                  <a:lnTo>
                    <a:pt x="502" y="387"/>
                  </a:lnTo>
                  <a:lnTo>
                    <a:pt x="514" y="385"/>
                  </a:lnTo>
                  <a:lnTo>
                    <a:pt x="525" y="390"/>
                  </a:lnTo>
                  <a:lnTo>
                    <a:pt x="544" y="385"/>
                  </a:lnTo>
                  <a:lnTo>
                    <a:pt x="556" y="392"/>
                  </a:lnTo>
                  <a:lnTo>
                    <a:pt x="568" y="399"/>
                  </a:lnTo>
                  <a:lnTo>
                    <a:pt x="580" y="409"/>
                  </a:lnTo>
                  <a:lnTo>
                    <a:pt x="592" y="416"/>
                  </a:lnTo>
                  <a:lnTo>
                    <a:pt x="592" y="423"/>
                  </a:lnTo>
                  <a:lnTo>
                    <a:pt x="599" y="423"/>
                  </a:lnTo>
                  <a:lnTo>
                    <a:pt x="596" y="427"/>
                  </a:lnTo>
                  <a:lnTo>
                    <a:pt x="608" y="435"/>
                  </a:lnTo>
                  <a:lnTo>
                    <a:pt x="604" y="451"/>
                  </a:lnTo>
                  <a:lnTo>
                    <a:pt x="601" y="465"/>
                  </a:lnTo>
                  <a:lnTo>
                    <a:pt x="594" y="477"/>
                  </a:lnTo>
                  <a:lnTo>
                    <a:pt x="575" y="494"/>
                  </a:lnTo>
                  <a:lnTo>
                    <a:pt x="580" y="501"/>
                  </a:lnTo>
                  <a:lnTo>
                    <a:pt x="596" y="496"/>
                  </a:lnTo>
                  <a:lnTo>
                    <a:pt x="611" y="489"/>
                  </a:lnTo>
                  <a:lnTo>
                    <a:pt x="627" y="484"/>
                  </a:lnTo>
                  <a:lnTo>
                    <a:pt x="641" y="480"/>
                  </a:lnTo>
                  <a:lnTo>
                    <a:pt x="644" y="470"/>
                  </a:lnTo>
                  <a:lnTo>
                    <a:pt x="660" y="468"/>
                  </a:lnTo>
                  <a:lnTo>
                    <a:pt x="679" y="465"/>
                  </a:lnTo>
                  <a:lnTo>
                    <a:pt x="693" y="456"/>
                  </a:lnTo>
                  <a:lnTo>
                    <a:pt x="705" y="444"/>
                  </a:lnTo>
                  <a:lnTo>
                    <a:pt x="734" y="442"/>
                  </a:lnTo>
                  <a:lnTo>
                    <a:pt x="762" y="442"/>
                  </a:lnTo>
                  <a:lnTo>
                    <a:pt x="771" y="435"/>
                  </a:lnTo>
                  <a:lnTo>
                    <a:pt x="786" y="425"/>
                  </a:lnTo>
                  <a:lnTo>
                    <a:pt x="797" y="411"/>
                  </a:lnTo>
                  <a:lnTo>
                    <a:pt x="809" y="399"/>
                  </a:lnTo>
                  <a:lnTo>
                    <a:pt x="809" y="401"/>
                  </a:lnTo>
                  <a:lnTo>
                    <a:pt x="816" y="401"/>
                  </a:lnTo>
                  <a:lnTo>
                    <a:pt x="826" y="406"/>
                  </a:lnTo>
                  <a:lnTo>
                    <a:pt x="821" y="427"/>
                  </a:lnTo>
                  <a:lnTo>
                    <a:pt x="824" y="437"/>
                  </a:lnTo>
                  <a:lnTo>
                    <a:pt x="828" y="442"/>
                  </a:lnTo>
                  <a:lnTo>
                    <a:pt x="840" y="435"/>
                  </a:lnTo>
                  <a:lnTo>
                    <a:pt x="840" y="437"/>
                  </a:lnTo>
                  <a:lnTo>
                    <a:pt x="859" y="430"/>
                  </a:lnTo>
                  <a:lnTo>
                    <a:pt x="864" y="423"/>
                  </a:lnTo>
                  <a:lnTo>
                    <a:pt x="864" y="425"/>
                  </a:lnTo>
                  <a:lnTo>
                    <a:pt x="868" y="425"/>
                  </a:lnTo>
                  <a:lnTo>
                    <a:pt x="857" y="435"/>
                  </a:lnTo>
                  <a:lnTo>
                    <a:pt x="878" y="435"/>
                  </a:lnTo>
                  <a:lnTo>
                    <a:pt x="866" y="439"/>
                  </a:lnTo>
                  <a:lnTo>
                    <a:pt x="864" y="437"/>
                  </a:lnTo>
                  <a:lnTo>
                    <a:pt x="842" y="446"/>
                  </a:lnTo>
                  <a:lnTo>
                    <a:pt x="847" y="446"/>
                  </a:lnTo>
                  <a:lnTo>
                    <a:pt x="833" y="451"/>
                  </a:lnTo>
                  <a:lnTo>
                    <a:pt x="838" y="449"/>
                  </a:lnTo>
                  <a:lnTo>
                    <a:pt x="833" y="458"/>
                  </a:lnTo>
                  <a:lnTo>
                    <a:pt x="835" y="468"/>
                  </a:lnTo>
                  <a:lnTo>
                    <a:pt x="845" y="465"/>
                  </a:lnTo>
                  <a:lnTo>
                    <a:pt x="864" y="449"/>
                  </a:lnTo>
                  <a:lnTo>
                    <a:pt x="868" y="449"/>
                  </a:lnTo>
                  <a:lnTo>
                    <a:pt x="871" y="446"/>
                  </a:lnTo>
                  <a:lnTo>
                    <a:pt x="873" y="449"/>
                  </a:lnTo>
                  <a:lnTo>
                    <a:pt x="892" y="442"/>
                  </a:lnTo>
                  <a:lnTo>
                    <a:pt x="911" y="437"/>
                  </a:lnTo>
                  <a:lnTo>
                    <a:pt x="904" y="435"/>
                  </a:lnTo>
                  <a:lnTo>
                    <a:pt x="909" y="435"/>
                  </a:lnTo>
                  <a:lnTo>
                    <a:pt x="902" y="425"/>
                  </a:lnTo>
                  <a:lnTo>
                    <a:pt x="894" y="430"/>
                  </a:lnTo>
                  <a:lnTo>
                    <a:pt x="883" y="427"/>
                  </a:lnTo>
                  <a:lnTo>
                    <a:pt x="876" y="423"/>
                  </a:lnTo>
                  <a:lnTo>
                    <a:pt x="868" y="420"/>
                  </a:lnTo>
                  <a:lnTo>
                    <a:pt x="868" y="406"/>
                  </a:lnTo>
                  <a:lnTo>
                    <a:pt x="861" y="406"/>
                  </a:lnTo>
                  <a:lnTo>
                    <a:pt x="871" y="394"/>
                  </a:lnTo>
                  <a:lnTo>
                    <a:pt x="859" y="394"/>
                  </a:lnTo>
                  <a:lnTo>
                    <a:pt x="859" y="392"/>
                  </a:lnTo>
                  <a:lnTo>
                    <a:pt x="847" y="390"/>
                  </a:lnTo>
                  <a:lnTo>
                    <a:pt x="850" y="387"/>
                  </a:lnTo>
                  <a:lnTo>
                    <a:pt x="864" y="387"/>
                  </a:lnTo>
                  <a:lnTo>
                    <a:pt x="883" y="383"/>
                  </a:lnTo>
                  <a:lnTo>
                    <a:pt x="883" y="375"/>
                  </a:lnTo>
                  <a:lnTo>
                    <a:pt x="887" y="375"/>
                  </a:lnTo>
                  <a:lnTo>
                    <a:pt x="887" y="373"/>
                  </a:lnTo>
                  <a:lnTo>
                    <a:pt x="871" y="366"/>
                  </a:lnTo>
                  <a:lnTo>
                    <a:pt x="850" y="373"/>
                  </a:lnTo>
                  <a:lnTo>
                    <a:pt x="828" y="378"/>
                  </a:lnTo>
                  <a:lnTo>
                    <a:pt x="814" y="387"/>
                  </a:lnTo>
                  <a:lnTo>
                    <a:pt x="800" y="399"/>
                  </a:lnTo>
                  <a:lnTo>
                    <a:pt x="779" y="411"/>
                  </a:lnTo>
                  <a:lnTo>
                    <a:pt x="793" y="399"/>
                  </a:lnTo>
                  <a:lnTo>
                    <a:pt x="805" y="387"/>
                  </a:lnTo>
                  <a:lnTo>
                    <a:pt x="790" y="383"/>
                  </a:lnTo>
                  <a:lnTo>
                    <a:pt x="805" y="387"/>
                  </a:lnTo>
                  <a:lnTo>
                    <a:pt x="824" y="373"/>
                  </a:lnTo>
                  <a:lnTo>
                    <a:pt x="845" y="366"/>
                  </a:lnTo>
                  <a:lnTo>
                    <a:pt x="861" y="352"/>
                  </a:lnTo>
                  <a:lnTo>
                    <a:pt x="892" y="352"/>
                  </a:lnTo>
                  <a:lnTo>
                    <a:pt x="923" y="352"/>
                  </a:lnTo>
                  <a:lnTo>
                    <a:pt x="949" y="352"/>
                  </a:lnTo>
                  <a:lnTo>
                    <a:pt x="975" y="335"/>
                  </a:lnTo>
                  <a:lnTo>
                    <a:pt x="999" y="331"/>
                  </a:lnTo>
                  <a:lnTo>
                    <a:pt x="1025" y="316"/>
                  </a:lnTo>
                  <a:lnTo>
                    <a:pt x="1017" y="312"/>
                  </a:lnTo>
                  <a:lnTo>
                    <a:pt x="1022" y="312"/>
                  </a:lnTo>
                  <a:lnTo>
                    <a:pt x="1013" y="309"/>
                  </a:lnTo>
                  <a:lnTo>
                    <a:pt x="1022" y="307"/>
                  </a:lnTo>
                  <a:lnTo>
                    <a:pt x="1025" y="300"/>
                  </a:lnTo>
                  <a:lnTo>
                    <a:pt x="1025" y="295"/>
                  </a:lnTo>
                  <a:lnTo>
                    <a:pt x="1017" y="293"/>
                  </a:lnTo>
                  <a:lnTo>
                    <a:pt x="1010" y="293"/>
                  </a:lnTo>
                  <a:lnTo>
                    <a:pt x="1010" y="283"/>
                  </a:lnTo>
                  <a:lnTo>
                    <a:pt x="999" y="283"/>
                  </a:lnTo>
                  <a:lnTo>
                    <a:pt x="1006" y="283"/>
                  </a:lnTo>
                  <a:lnTo>
                    <a:pt x="982" y="293"/>
                  </a:lnTo>
                  <a:lnTo>
                    <a:pt x="965" y="297"/>
                  </a:lnTo>
                  <a:lnTo>
                    <a:pt x="973" y="295"/>
                  </a:lnTo>
                  <a:lnTo>
                    <a:pt x="965" y="290"/>
                  </a:lnTo>
                  <a:lnTo>
                    <a:pt x="975" y="293"/>
                  </a:lnTo>
                  <a:lnTo>
                    <a:pt x="999" y="283"/>
                  </a:lnTo>
                  <a:lnTo>
                    <a:pt x="982" y="286"/>
                  </a:lnTo>
                  <a:lnTo>
                    <a:pt x="1013" y="276"/>
                  </a:lnTo>
                  <a:lnTo>
                    <a:pt x="994" y="269"/>
                  </a:lnTo>
                  <a:lnTo>
                    <a:pt x="989" y="269"/>
                  </a:lnTo>
                  <a:lnTo>
                    <a:pt x="994" y="264"/>
                  </a:lnTo>
                  <a:lnTo>
                    <a:pt x="982" y="271"/>
                  </a:lnTo>
                  <a:lnTo>
                    <a:pt x="987" y="267"/>
                  </a:lnTo>
                  <a:lnTo>
                    <a:pt x="987" y="264"/>
                  </a:lnTo>
                  <a:lnTo>
                    <a:pt x="980" y="269"/>
                  </a:lnTo>
                  <a:lnTo>
                    <a:pt x="982" y="264"/>
                  </a:lnTo>
                  <a:lnTo>
                    <a:pt x="975" y="269"/>
                  </a:lnTo>
                  <a:lnTo>
                    <a:pt x="977" y="264"/>
                  </a:lnTo>
                  <a:lnTo>
                    <a:pt x="980" y="262"/>
                  </a:lnTo>
                  <a:lnTo>
                    <a:pt x="982" y="257"/>
                  </a:lnTo>
                  <a:lnTo>
                    <a:pt x="977" y="260"/>
                  </a:lnTo>
                  <a:lnTo>
                    <a:pt x="977" y="257"/>
                  </a:lnTo>
                  <a:lnTo>
                    <a:pt x="970" y="250"/>
                  </a:lnTo>
                  <a:lnTo>
                    <a:pt x="963" y="248"/>
                  </a:lnTo>
                  <a:lnTo>
                    <a:pt x="970" y="248"/>
                  </a:lnTo>
                  <a:lnTo>
                    <a:pt x="965" y="245"/>
                  </a:lnTo>
                  <a:lnTo>
                    <a:pt x="970" y="243"/>
                  </a:lnTo>
                  <a:lnTo>
                    <a:pt x="963" y="243"/>
                  </a:lnTo>
                  <a:lnTo>
                    <a:pt x="968" y="243"/>
                  </a:lnTo>
                  <a:lnTo>
                    <a:pt x="963" y="238"/>
                  </a:lnTo>
                  <a:lnTo>
                    <a:pt x="965" y="238"/>
                  </a:lnTo>
                  <a:lnTo>
                    <a:pt x="970" y="241"/>
                  </a:lnTo>
                  <a:lnTo>
                    <a:pt x="977" y="234"/>
                  </a:lnTo>
                  <a:lnTo>
                    <a:pt x="975" y="229"/>
                  </a:lnTo>
                  <a:lnTo>
                    <a:pt x="970" y="227"/>
                  </a:lnTo>
                  <a:lnTo>
                    <a:pt x="975" y="224"/>
                  </a:lnTo>
                  <a:lnTo>
                    <a:pt x="970" y="219"/>
                  </a:lnTo>
                  <a:lnTo>
                    <a:pt x="970" y="217"/>
                  </a:lnTo>
                  <a:lnTo>
                    <a:pt x="963" y="217"/>
                  </a:lnTo>
                  <a:lnTo>
                    <a:pt x="970" y="215"/>
                  </a:lnTo>
                  <a:lnTo>
                    <a:pt x="970" y="210"/>
                  </a:lnTo>
                  <a:lnTo>
                    <a:pt x="958" y="215"/>
                  </a:lnTo>
                  <a:lnTo>
                    <a:pt x="970" y="205"/>
                  </a:lnTo>
                  <a:lnTo>
                    <a:pt x="965" y="203"/>
                  </a:lnTo>
                  <a:lnTo>
                    <a:pt x="963" y="201"/>
                  </a:lnTo>
                  <a:lnTo>
                    <a:pt x="965" y="198"/>
                  </a:lnTo>
                  <a:lnTo>
                    <a:pt x="963" y="196"/>
                  </a:lnTo>
                  <a:lnTo>
                    <a:pt x="961" y="186"/>
                  </a:lnTo>
                  <a:lnTo>
                    <a:pt x="956" y="186"/>
                  </a:lnTo>
                  <a:lnTo>
                    <a:pt x="961" y="182"/>
                  </a:lnTo>
                  <a:lnTo>
                    <a:pt x="951" y="186"/>
                  </a:lnTo>
                  <a:lnTo>
                    <a:pt x="951" y="189"/>
                  </a:lnTo>
                  <a:lnTo>
                    <a:pt x="944" y="189"/>
                  </a:lnTo>
                  <a:lnTo>
                    <a:pt x="947" y="193"/>
                  </a:lnTo>
                  <a:lnTo>
                    <a:pt x="942" y="198"/>
                  </a:lnTo>
                  <a:lnTo>
                    <a:pt x="939" y="201"/>
                  </a:lnTo>
                  <a:lnTo>
                    <a:pt x="930" y="208"/>
                  </a:lnTo>
                  <a:lnTo>
                    <a:pt x="930" y="212"/>
                  </a:lnTo>
                  <a:lnTo>
                    <a:pt x="928" y="205"/>
                  </a:lnTo>
                  <a:lnTo>
                    <a:pt x="913" y="212"/>
                  </a:lnTo>
                  <a:lnTo>
                    <a:pt x="904" y="222"/>
                  </a:lnTo>
                  <a:lnTo>
                    <a:pt x="904" y="215"/>
                  </a:lnTo>
                  <a:lnTo>
                    <a:pt x="899" y="217"/>
                  </a:lnTo>
                  <a:lnTo>
                    <a:pt x="904" y="210"/>
                  </a:lnTo>
                  <a:lnTo>
                    <a:pt x="894" y="219"/>
                  </a:lnTo>
                  <a:lnTo>
                    <a:pt x="880" y="224"/>
                  </a:lnTo>
                  <a:lnTo>
                    <a:pt x="899" y="212"/>
                  </a:lnTo>
                  <a:lnTo>
                    <a:pt x="897" y="205"/>
                  </a:lnTo>
                  <a:lnTo>
                    <a:pt x="880" y="208"/>
                  </a:lnTo>
                  <a:lnTo>
                    <a:pt x="878" y="205"/>
                  </a:lnTo>
                  <a:lnTo>
                    <a:pt x="883" y="203"/>
                  </a:lnTo>
                  <a:lnTo>
                    <a:pt x="887" y="205"/>
                  </a:lnTo>
                  <a:lnTo>
                    <a:pt x="892" y="198"/>
                  </a:lnTo>
                  <a:lnTo>
                    <a:pt x="890" y="193"/>
                  </a:lnTo>
                  <a:lnTo>
                    <a:pt x="894" y="186"/>
                  </a:lnTo>
                  <a:lnTo>
                    <a:pt x="880" y="186"/>
                  </a:lnTo>
                  <a:lnTo>
                    <a:pt x="897" y="184"/>
                  </a:lnTo>
                  <a:lnTo>
                    <a:pt x="899" y="175"/>
                  </a:lnTo>
                  <a:lnTo>
                    <a:pt x="904" y="170"/>
                  </a:lnTo>
                  <a:lnTo>
                    <a:pt x="897" y="172"/>
                  </a:lnTo>
                  <a:lnTo>
                    <a:pt x="880" y="165"/>
                  </a:lnTo>
                  <a:lnTo>
                    <a:pt x="883" y="158"/>
                  </a:lnTo>
                  <a:lnTo>
                    <a:pt x="880" y="160"/>
                  </a:lnTo>
                  <a:lnTo>
                    <a:pt x="876" y="153"/>
                  </a:lnTo>
                  <a:lnTo>
                    <a:pt x="864" y="146"/>
                  </a:lnTo>
                  <a:lnTo>
                    <a:pt x="850" y="151"/>
                  </a:lnTo>
                  <a:lnTo>
                    <a:pt x="835" y="151"/>
                  </a:lnTo>
                  <a:lnTo>
                    <a:pt x="840" y="151"/>
                  </a:lnTo>
                  <a:lnTo>
                    <a:pt x="816" y="146"/>
                  </a:lnTo>
                  <a:lnTo>
                    <a:pt x="805" y="158"/>
                  </a:lnTo>
                  <a:lnTo>
                    <a:pt x="807" y="163"/>
                  </a:lnTo>
                  <a:lnTo>
                    <a:pt x="797" y="175"/>
                  </a:lnTo>
                  <a:lnTo>
                    <a:pt x="802" y="175"/>
                  </a:lnTo>
                  <a:lnTo>
                    <a:pt x="797" y="186"/>
                  </a:lnTo>
                  <a:lnTo>
                    <a:pt x="793" y="193"/>
                  </a:lnTo>
                  <a:lnTo>
                    <a:pt x="788" y="193"/>
                  </a:lnTo>
                  <a:lnTo>
                    <a:pt x="769" y="210"/>
                  </a:lnTo>
                  <a:lnTo>
                    <a:pt x="786" y="224"/>
                  </a:lnTo>
                  <a:lnTo>
                    <a:pt x="776" y="238"/>
                  </a:lnTo>
                  <a:lnTo>
                    <a:pt x="769" y="253"/>
                  </a:lnTo>
                  <a:lnTo>
                    <a:pt x="750" y="262"/>
                  </a:lnTo>
                  <a:lnTo>
                    <a:pt x="729" y="271"/>
                  </a:lnTo>
                  <a:lnTo>
                    <a:pt x="722" y="276"/>
                  </a:lnTo>
                  <a:lnTo>
                    <a:pt x="722" y="288"/>
                  </a:lnTo>
                  <a:lnTo>
                    <a:pt x="717" y="312"/>
                  </a:lnTo>
                  <a:lnTo>
                    <a:pt x="710" y="321"/>
                  </a:lnTo>
                  <a:lnTo>
                    <a:pt x="705" y="328"/>
                  </a:lnTo>
                  <a:lnTo>
                    <a:pt x="703" y="333"/>
                  </a:lnTo>
                  <a:lnTo>
                    <a:pt x="701" y="326"/>
                  </a:lnTo>
                  <a:lnTo>
                    <a:pt x="691" y="335"/>
                  </a:lnTo>
                  <a:lnTo>
                    <a:pt x="691" y="342"/>
                  </a:lnTo>
                  <a:lnTo>
                    <a:pt x="682" y="331"/>
                  </a:lnTo>
                  <a:lnTo>
                    <a:pt x="672" y="338"/>
                  </a:lnTo>
                  <a:lnTo>
                    <a:pt x="682" y="328"/>
                  </a:lnTo>
                  <a:lnTo>
                    <a:pt x="672" y="316"/>
                  </a:lnTo>
                  <a:lnTo>
                    <a:pt x="674" y="312"/>
                  </a:lnTo>
                  <a:lnTo>
                    <a:pt x="674" y="300"/>
                  </a:lnTo>
                  <a:lnTo>
                    <a:pt x="679" y="283"/>
                  </a:lnTo>
                  <a:lnTo>
                    <a:pt x="686" y="267"/>
                  </a:lnTo>
                  <a:lnTo>
                    <a:pt x="670" y="267"/>
                  </a:lnTo>
                  <a:lnTo>
                    <a:pt x="653" y="264"/>
                  </a:lnTo>
                  <a:lnTo>
                    <a:pt x="648" y="269"/>
                  </a:lnTo>
                  <a:lnTo>
                    <a:pt x="656" y="264"/>
                  </a:lnTo>
                  <a:lnTo>
                    <a:pt x="641" y="257"/>
                  </a:lnTo>
                  <a:lnTo>
                    <a:pt x="630" y="253"/>
                  </a:lnTo>
                  <a:lnTo>
                    <a:pt x="615" y="236"/>
                  </a:lnTo>
                  <a:lnTo>
                    <a:pt x="596" y="231"/>
                  </a:lnTo>
                  <a:lnTo>
                    <a:pt x="575" y="236"/>
                  </a:lnTo>
                  <a:lnTo>
                    <a:pt x="573" y="236"/>
                  </a:lnTo>
                  <a:lnTo>
                    <a:pt x="585" y="217"/>
                  </a:lnTo>
                  <a:lnTo>
                    <a:pt x="582" y="208"/>
                  </a:lnTo>
                  <a:lnTo>
                    <a:pt x="568" y="210"/>
                  </a:lnTo>
                  <a:lnTo>
                    <a:pt x="563" y="217"/>
                  </a:lnTo>
                  <a:lnTo>
                    <a:pt x="568" y="208"/>
                  </a:lnTo>
                  <a:lnTo>
                    <a:pt x="568" y="201"/>
                  </a:lnTo>
                  <a:lnTo>
                    <a:pt x="587" y="177"/>
                  </a:lnTo>
                  <a:lnTo>
                    <a:pt x="613" y="158"/>
                  </a:lnTo>
                  <a:lnTo>
                    <a:pt x="615" y="153"/>
                  </a:lnTo>
                  <a:lnTo>
                    <a:pt x="627" y="151"/>
                  </a:lnTo>
                  <a:lnTo>
                    <a:pt x="625" y="149"/>
                  </a:lnTo>
                  <a:lnTo>
                    <a:pt x="632" y="151"/>
                  </a:lnTo>
                  <a:lnTo>
                    <a:pt x="634" y="146"/>
                  </a:lnTo>
                  <a:lnTo>
                    <a:pt x="644" y="144"/>
                  </a:lnTo>
                  <a:lnTo>
                    <a:pt x="644" y="141"/>
                  </a:lnTo>
                  <a:lnTo>
                    <a:pt x="665" y="137"/>
                  </a:lnTo>
                  <a:lnTo>
                    <a:pt x="667" y="132"/>
                  </a:lnTo>
                  <a:lnTo>
                    <a:pt x="651" y="127"/>
                  </a:lnTo>
                  <a:lnTo>
                    <a:pt x="653" y="127"/>
                  </a:lnTo>
                  <a:lnTo>
                    <a:pt x="639" y="125"/>
                  </a:lnTo>
                  <a:lnTo>
                    <a:pt x="639" y="120"/>
                  </a:lnTo>
                  <a:lnTo>
                    <a:pt x="658" y="123"/>
                  </a:lnTo>
                  <a:lnTo>
                    <a:pt x="677" y="127"/>
                  </a:lnTo>
                  <a:lnTo>
                    <a:pt x="682" y="123"/>
                  </a:lnTo>
                  <a:lnTo>
                    <a:pt x="686" y="120"/>
                  </a:lnTo>
                  <a:lnTo>
                    <a:pt x="693" y="123"/>
                  </a:lnTo>
                  <a:lnTo>
                    <a:pt x="693" y="118"/>
                  </a:lnTo>
                  <a:lnTo>
                    <a:pt x="701" y="123"/>
                  </a:lnTo>
                  <a:lnTo>
                    <a:pt x="729" y="106"/>
                  </a:lnTo>
                  <a:lnTo>
                    <a:pt x="731" y="104"/>
                  </a:lnTo>
                  <a:lnTo>
                    <a:pt x="705" y="99"/>
                  </a:lnTo>
                  <a:lnTo>
                    <a:pt x="691" y="92"/>
                  </a:lnTo>
                  <a:lnTo>
                    <a:pt x="719" y="97"/>
                  </a:lnTo>
                  <a:lnTo>
                    <a:pt x="729" y="101"/>
                  </a:lnTo>
                  <a:lnTo>
                    <a:pt x="755" y="8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17" name="Freeform 4231"/>
            <p:cNvSpPr>
              <a:spLocks/>
            </p:cNvSpPr>
            <p:nvPr/>
          </p:nvSpPr>
          <p:spPr bwMode="auto">
            <a:xfrm>
              <a:off x="1396" y="1076"/>
              <a:ext cx="313" cy="226"/>
            </a:xfrm>
            <a:custGeom>
              <a:avLst/>
              <a:gdLst>
                <a:gd name="T0" fmla="*/ 4149 w 280"/>
                <a:gd name="T1" fmla="*/ 14578 h 182"/>
                <a:gd name="T2" fmla="*/ 3945 w 280"/>
                <a:gd name="T3" fmla="*/ 11342 h 182"/>
                <a:gd name="T4" fmla="*/ 3720 w 280"/>
                <a:gd name="T5" fmla="*/ 11342 h 182"/>
                <a:gd name="T6" fmla="*/ 3328 w 280"/>
                <a:gd name="T7" fmla="*/ 12799 h 182"/>
                <a:gd name="T8" fmla="*/ 3416 w 280"/>
                <a:gd name="T9" fmla="*/ 9026 h 182"/>
                <a:gd name="T10" fmla="*/ 3546 w 280"/>
                <a:gd name="T11" fmla="*/ 8181 h 182"/>
                <a:gd name="T12" fmla="*/ 2718 w 280"/>
                <a:gd name="T13" fmla="*/ 8181 h 182"/>
                <a:gd name="T14" fmla="*/ 2588 w 280"/>
                <a:gd name="T15" fmla="*/ 9026 h 182"/>
                <a:gd name="T16" fmla="*/ 2454 w 280"/>
                <a:gd name="T17" fmla="*/ 8181 h 182"/>
                <a:gd name="T18" fmla="*/ 2202 w 280"/>
                <a:gd name="T19" fmla="*/ 8181 h 182"/>
                <a:gd name="T20" fmla="*/ 1881 w 280"/>
                <a:gd name="T21" fmla="*/ 2462 h 182"/>
                <a:gd name="T22" fmla="*/ 1506 w 280"/>
                <a:gd name="T23" fmla="*/ 3796 h 182"/>
                <a:gd name="T24" fmla="*/ 1401 w 280"/>
                <a:gd name="T25" fmla="*/ 7269 h 182"/>
                <a:gd name="T26" fmla="*/ 1253 w 280"/>
                <a:gd name="T27" fmla="*/ 11999 h 182"/>
                <a:gd name="T28" fmla="*/ 900 w 280"/>
                <a:gd name="T29" fmla="*/ 9026 h 182"/>
                <a:gd name="T30" fmla="*/ 494 w 280"/>
                <a:gd name="T31" fmla="*/ 4714 h 182"/>
                <a:gd name="T32" fmla="*/ 108 w 280"/>
                <a:gd name="T33" fmla="*/ 16959 h 182"/>
                <a:gd name="T34" fmla="*/ 626 w 280"/>
                <a:gd name="T35" fmla="*/ 18548 h 182"/>
                <a:gd name="T36" fmla="*/ 1527 w 280"/>
                <a:gd name="T37" fmla="*/ 18548 h 182"/>
                <a:gd name="T38" fmla="*/ 2307 w 280"/>
                <a:gd name="T39" fmla="*/ 16959 h 182"/>
                <a:gd name="T40" fmla="*/ 2567 w 280"/>
                <a:gd name="T41" fmla="*/ 21059 h 182"/>
                <a:gd name="T42" fmla="*/ 2454 w 280"/>
                <a:gd name="T43" fmla="*/ 25810 h 182"/>
                <a:gd name="T44" fmla="*/ 3076 w 280"/>
                <a:gd name="T45" fmla="*/ 25810 h 182"/>
                <a:gd name="T46" fmla="*/ 2938 w 280"/>
                <a:gd name="T47" fmla="*/ 36756 h 182"/>
                <a:gd name="T48" fmla="*/ 3546 w 280"/>
                <a:gd name="T49" fmla="*/ 39022 h 182"/>
                <a:gd name="T50" fmla="*/ 2743 w 280"/>
                <a:gd name="T51" fmla="*/ 37247 h 182"/>
                <a:gd name="T52" fmla="*/ 1964 w 280"/>
                <a:gd name="T53" fmla="*/ 45642 h 182"/>
                <a:gd name="T54" fmla="*/ 1253 w 280"/>
                <a:gd name="T55" fmla="*/ 48327 h 182"/>
                <a:gd name="T56" fmla="*/ 2064 w 280"/>
                <a:gd name="T57" fmla="*/ 48327 h 182"/>
                <a:gd name="T58" fmla="*/ 2351 w 280"/>
                <a:gd name="T59" fmla="*/ 48327 h 182"/>
                <a:gd name="T60" fmla="*/ 2567 w 280"/>
                <a:gd name="T61" fmla="*/ 52998 h 182"/>
                <a:gd name="T62" fmla="*/ 2977 w 280"/>
                <a:gd name="T63" fmla="*/ 58779 h 182"/>
                <a:gd name="T64" fmla="*/ 3546 w 280"/>
                <a:gd name="T65" fmla="*/ 56283 h 182"/>
                <a:gd name="T66" fmla="*/ 3796 w 280"/>
                <a:gd name="T67" fmla="*/ 56283 h 182"/>
                <a:gd name="T68" fmla="*/ 4149 w 280"/>
                <a:gd name="T69" fmla="*/ 58779 h 182"/>
                <a:gd name="T70" fmla="*/ 4364 w 280"/>
                <a:gd name="T71" fmla="*/ 53985 h 182"/>
                <a:gd name="T72" fmla="*/ 4302 w 280"/>
                <a:gd name="T73" fmla="*/ 49922 h 182"/>
                <a:gd name="T74" fmla="*/ 4161 w 280"/>
                <a:gd name="T75" fmla="*/ 47335 h 182"/>
                <a:gd name="T76" fmla="*/ 4028 w 280"/>
                <a:gd name="T77" fmla="*/ 44783 h 182"/>
                <a:gd name="T78" fmla="*/ 3945 w 280"/>
                <a:gd name="T79" fmla="*/ 41582 h 182"/>
                <a:gd name="T80" fmla="*/ 4149 w 280"/>
                <a:gd name="T81" fmla="*/ 39798 h 182"/>
                <a:gd name="T82" fmla="*/ 4364 w 280"/>
                <a:gd name="T83" fmla="*/ 37247 h 182"/>
                <a:gd name="T84" fmla="*/ 4913 w 280"/>
                <a:gd name="T85" fmla="*/ 38319 h 182"/>
                <a:gd name="T86" fmla="*/ 4515 w 280"/>
                <a:gd name="T87" fmla="*/ 43039 h 182"/>
                <a:gd name="T88" fmla="*/ 4772 w 280"/>
                <a:gd name="T89" fmla="*/ 44783 h 182"/>
                <a:gd name="T90" fmla="*/ 5134 w 280"/>
                <a:gd name="T91" fmla="*/ 42680 h 182"/>
                <a:gd name="T92" fmla="*/ 5369 w 280"/>
                <a:gd name="T93" fmla="*/ 39798 h 182"/>
                <a:gd name="T94" fmla="*/ 5537 w 280"/>
                <a:gd name="T95" fmla="*/ 37247 h 182"/>
                <a:gd name="T96" fmla="*/ 5419 w 280"/>
                <a:gd name="T97" fmla="*/ 36756 h 182"/>
                <a:gd name="T98" fmla="*/ 5134 w 280"/>
                <a:gd name="T99" fmla="*/ 35915 h 182"/>
                <a:gd name="T100" fmla="*/ 5134 w 280"/>
                <a:gd name="T101" fmla="*/ 33486 h 182"/>
                <a:gd name="T102" fmla="*/ 5134 w 280"/>
                <a:gd name="T103" fmla="*/ 32472 h 182"/>
                <a:gd name="T104" fmla="*/ 4953 w 280"/>
                <a:gd name="T105" fmla="*/ 29600 h 182"/>
                <a:gd name="T106" fmla="*/ 4803 w 280"/>
                <a:gd name="T107" fmla="*/ 29600 h 182"/>
                <a:gd name="T108" fmla="*/ 4515 w 280"/>
                <a:gd name="T109" fmla="*/ 28529 h 182"/>
                <a:gd name="T110" fmla="*/ 4420 w 280"/>
                <a:gd name="T111" fmla="*/ 25810 h 182"/>
                <a:gd name="T112" fmla="*/ 4556 w 280"/>
                <a:gd name="T113" fmla="*/ 24506 h 182"/>
                <a:gd name="T114" fmla="*/ 4515 w 280"/>
                <a:gd name="T115" fmla="*/ 22975 h 182"/>
                <a:gd name="T116" fmla="*/ 4161 w 280"/>
                <a:gd name="T117" fmla="*/ 21059 h 182"/>
                <a:gd name="T118" fmla="*/ 4149 w 280"/>
                <a:gd name="T119" fmla="*/ 21059 h 182"/>
                <a:gd name="T120" fmla="*/ 4420 w 280"/>
                <a:gd name="T121" fmla="*/ 16117 h 182"/>
                <a:gd name="T122" fmla="*/ 3880 w 280"/>
                <a:gd name="T123" fmla="*/ 18548 h 1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0"/>
                <a:gd name="T187" fmla="*/ 0 h 182"/>
                <a:gd name="T188" fmla="*/ 280 w 280"/>
                <a:gd name="T189" fmla="*/ 182 h 18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0" h="182">
                  <a:moveTo>
                    <a:pt x="194" y="47"/>
                  </a:moveTo>
                  <a:lnTo>
                    <a:pt x="192" y="49"/>
                  </a:lnTo>
                  <a:lnTo>
                    <a:pt x="211" y="42"/>
                  </a:lnTo>
                  <a:lnTo>
                    <a:pt x="204" y="42"/>
                  </a:lnTo>
                  <a:lnTo>
                    <a:pt x="190" y="45"/>
                  </a:lnTo>
                  <a:lnTo>
                    <a:pt x="199" y="40"/>
                  </a:lnTo>
                  <a:lnTo>
                    <a:pt x="206" y="37"/>
                  </a:lnTo>
                  <a:lnTo>
                    <a:pt x="194" y="33"/>
                  </a:lnTo>
                  <a:lnTo>
                    <a:pt x="183" y="40"/>
                  </a:lnTo>
                  <a:lnTo>
                    <a:pt x="183" y="35"/>
                  </a:lnTo>
                  <a:lnTo>
                    <a:pt x="176" y="40"/>
                  </a:lnTo>
                  <a:lnTo>
                    <a:pt x="183" y="33"/>
                  </a:lnTo>
                  <a:lnTo>
                    <a:pt x="176" y="35"/>
                  </a:lnTo>
                  <a:lnTo>
                    <a:pt x="180" y="30"/>
                  </a:lnTo>
                  <a:lnTo>
                    <a:pt x="164" y="37"/>
                  </a:lnTo>
                  <a:lnTo>
                    <a:pt x="171" y="33"/>
                  </a:lnTo>
                  <a:lnTo>
                    <a:pt x="166" y="33"/>
                  </a:lnTo>
                  <a:lnTo>
                    <a:pt x="183" y="26"/>
                  </a:lnTo>
                  <a:lnTo>
                    <a:pt x="168" y="26"/>
                  </a:lnTo>
                  <a:lnTo>
                    <a:pt x="161" y="30"/>
                  </a:lnTo>
                  <a:lnTo>
                    <a:pt x="168" y="26"/>
                  </a:lnTo>
                  <a:lnTo>
                    <a:pt x="157" y="28"/>
                  </a:lnTo>
                  <a:lnTo>
                    <a:pt x="176" y="23"/>
                  </a:lnTo>
                  <a:lnTo>
                    <a:pt x="168" y="19"/>
                  </a:lnTo>
                  <a:lnTo>
                    <a:pt x="140" y="19"/>
                  </a:lnTo>
                  <a:lnTo>
                    <a:pt x="150" y="23"/>
                  </a:lnTo>
                  <a:lnTo>
                    <a:pt x="133" y="23"/>
                  </a:lnTo>
                  <a:lnTo>
                    <a:pt x="138" y="30"/>
                  </a:lnTo>
                  <a:lnTo>
                    <a:pt x="128" y="26"/>
                  </a:lnTo>
                  <a:lnTo>
                    <a:pt x="131" y="28"/>
                  </a:lnTo>
                  <a:lnTo>
                    <a:pt x="128" y="26"/>
                  </a:lnTo>
                  <a:lnTo>
                    <a:pt x="128" y="21"/>
                  </a:lnTo>
                  <a:lnTo>
                    <a:pt x="126" y="23"/>
                  </a:lnTo>
                  <a:lnTo>
                    <a:pt x="119" y="23"/>
                  </a:lnTo>
                  <a:lnTo>
                    <a:pt x="121" y="23"/>
                  </a:lnTo>
                  <a:lnTo>
                    <a:pt x="114" y="23"/>
                  </a:lnTo>
                  <a:lnTo>
                    <a:pt x="109" y="26"/>
                  </a:lnTo>
                  <a:lnTo>
                    <a:pt x="112" y="21"/>
                  </a:lnTo>
                  <a:lnTo>
                    <a:pt x="109" y="23"/>
                  </a:lnTo>
                  <a:lnTo>
                    <a:pt x="123" y="14"/>
                  </a:lnTo>
                  <a:lnTo>
                    <a:pt x="121" y="2"/>
                  </a:lnTo>
                  <a:lnTo>
                    <a:pt x="93" y="4"/>
                  </a:lnTo>
                  <a:lnTo>
                    <a:pt x="93" y="7"/>
                  </a:lnTo>
                  <a:lnTo>
                    <a:pt x="83" y="7"/>
                  </a:lnTo>
                  <a:lnTo>
                    <a:pt x="76" y="9"/>
                  </a:lnTo>
                  <a:lnTo>
                    <a:pt x="88" y="11"/>
                  </a:lnTo>
                  <a:lnTo>
                    <a:pt x="74" y="11"/>
                  </a:lnTo>
                  <a:lnTo>
                    <a:pt x="83" y="16"/>
                  </a:lnTo>
                  <a:lnTo>
                    <a:pt x="64" y="14"/>
                  </a:lnTo>
                  <a:lnTo>
                    <a:pt x="64" y="21"/>
                  </a:lnTo>
                  <a:lnTo>
                    <a:pt x="69" y="21"/>
                  </a:lnTo>
                  <a:lnTo>
                    <a:pt x="69" y="26"/>
                  </a:lnTo>
                  <a:lnTo>
                    <a:pt x="57" y="26"/>
                  </a:lnTo>
                  <a:lnTo>
                    <a:pt x="55" y="28"/>
                  </a:lnTo>
                  <a:lnTo>
                    <a:pt x="62" y="35"/>
                  </a:lnTo>
                  <a:lnTo>
                    <a:pt x="50" y="40"/>
                  </a:lnTo>
                  <a:lnTo>
                    <a:pt x="34" y="40"/>
                  </a:lnTo>
                  <a:lnTo>
                    <a:pt x="55" y="35"/>
                  </a:lnTo>
                  <a:lnTo>
                    <a:pt x="45" y="26"/>
                  </a:lnTo>
                  <a:lnTo>
                    <a:pt x="64" y="9"/>
                  </a:lnTo>
                  <a:lnTo>
                    <a:pt x="83" y="0"/>
                  </a:lnTo>
                  <a:lnTo>
                    <a:pt x="45" y="4"/>
                  </a:lnTo>
                  <a:lnTo>
                    <a:pt x="24" y="14"/>
                  </a:lnTo>
                  <a:lnTo>
                    <a:pt x="0" y="35"/>
                  </a:lnTo>
                  <a:lnTo>
                    <a:pt x="26" y="42"/>
                  </a:lnTo>
                  <a:lnTo>
                    <a:pt x="3" y="42"/>
                  </a:lnTo>
                  <a:lnTo>
                    <a:pt x="5" y="49"/>
                  </a:lnTo>
                  <a:lnTo>
                    <a:pt x="17" y="52"/>
                  </a:lnTo>
                  <a:lnTo>
                    <a:pt x="22" y="49"/>
                  </a:lnTo>
                  <a:lnTo>
                    <a:pt x="26" y="49"/>
                  </a:lnTo>
                  <a:lnTo>
                    <a:pt x="31" y="54"/>
                  </a:lnTo>
                  <a:lnTo>
                    <a:pt x="74" y="56"/>
                  </a:lnTo>
                  <a:lnTo>
                    <a:pt x="64" y="52"/>
                  </a:lnTo>
                  <a:lnTo>
                    <a:pt x="83" y="59"/>
                  </a:lnTo>
                  <a:lnTo>
                    <a:pt x="76" y="54"/>
                  </a:lnTo>
                  <a:lnTo>
                    <a:pt x="109" y="56"/>
                  </a:lnTo>
                  <a:lnTo>
                    <a:pt x="107" y="49"/>
                  </a:lnTo>
                  <a:lnTo>
                    <a:pt x="114" y="47"/>
                  </a:lnTo>
                  <a:lnTo>
                    <a:pt x="114" y="49"/>
                  </a:lnTo>
                  <a:lnTo>
                    <a:pt x="123" y="54"/>
                  </a:lnTo>
                  <a:lnTo>
                    <a:pt x="119" y="59"/>
                  </a:lnTo>
                  <a:lnTo>
                    <a:pt x="128" y="59"/>
                  </a:lnTo>
                  <a:lnTo>
                    <a:pt x="126" y="61"/>
                  </a:lnTo>
                  <a:lnTo>
                    <a:pt x="131" y="61"/>
                  </a:lnTo>
                  <a:lnTo>
                    <a:pt x="133" y="71"/>
                  </a:lnTo>
                  <a:lnTo>
                    <a:pt x="123" y="73"/>
                  </a:lnTo>
                  <a:lnTo>
                    <a:pt x="121" y="75"/>
                  </a:lnTo>
                  <a:lnTo>
                    <a:pt x="135" y="71"/>
                  </a:lnTo>
                  <a:lnTo>
                    <a:pt x="142" y="71"/>
                  </a:lnTo>
                  <a:lnTo>
                    <a:pt x="147" y="78"/>
                  </a:lnTo>
                  <a:lnTo>
                    <a:pt x="152" y="75"/>
                  </a:lnTo>
                  <a:lnTo>
                    <a:pt x="150" y="82"/>
                  </a:lnTo>
                  <a:lnTo>
                    <a:pt x="157" y="82"/>
                  </a:lnTo>
                  <a:lnTo>
                    <a:pt x="154" y="99"/>
                  </a:lnTo>
                  <a:lnTo>
                    <a:pt x="145" y="106"/>
                  </a:lnTo>
                  <a:lnTo>
                    <a:pt x="161" y="106"/>
                  </a:lnTo>
                  <a:lnTo>
                    <a:pt x="168" y="101"/>
                  </a:lnTo>
                  <a:lnTo>
                    <a:pt x="183" y="108"/>
                  </a:lnTo>
                  <a:lnTo>
                    <a:pt x="176" y="113"/>
                  </a:lnTo>
                  <a:lnTo>
                    <a:pt x="164" y="113"/>
                  </a:lnTo>
                  <a:lnTo>
                    <a:pt x="157" y="115"/>
                  </a:lnTo>
                  <a:lnTo>
                    <a:pt x="161" y="108"/>
                  </a:lnTo>
                  <a:lnTo>
                    <a:pt x="135" y="108"/>
                  </a:lnTo>
                  <a:lnTo>
                    <a:pt x="121" y="115"/>
                  </a:lnTo>
                  <a:lnTo>
                    <a:pt x="123" y="125"/>
                  </a:lnTo>
                  <a:lnTo>
                    <a:pt x="95" y="130"/>
                  </a:lnTo>
                  <a:lnTo>
                    <a:pt x="97" y="132"/>
                  </a:lnTo>
                  <a:lnTo>
                    <a:pt x="95" y="134"/>
                  </a:lnTo>
                  <a:lnTo>
                    <a:pt x="95" y="130"/>
                  </a:lnTo>
                  <a:lnTo>
                    <a:pt x="76" y="127"/>
                  </a:lnTo>
                  <a:lnTo>
                    <a:pt x="62" y="139"/>
                  </a:lnTo>
                  <a:lnTo>
                    <a:pt x="74" y="144"/>
                  </a:lnTo>
                  <a:lnTo>
                    <a:pt x="88" y="141"/>
                  </a:lnTo>
                  <a:lnTo>
                    <a:pt x="93" y="139"/>
                  </a:lnTo>
                  <a:lnTo>
                    <a:pt x="102" y="139"/>
                  </a:lnTo>
                  <a:lnTo>
                    <a:pt x="105" y="132"/>
                  </a:lnTo>
                  <a:lnTo>
                    <a:pt x="109" y="137"/>
                  </a:lnTo>
                  <a:lnTo>
                    <a:pt x="109" y="141"/>
                  </a:lnTo>
                  <a:lnTo>
                    <a:pt x="116" y="139"/>
                  </a:lnTo>
                  <a:lnTo>
                    <a:pt x="121" y="139"/>
                  </a:lnTo>
                  <a:lnTo>
                    <a:pt x="119" y="144"/>
                  </a:lnTo>
                  <a:lnTo>
                    <a:pt x="126" y="149"/>
                  </a:lnTo>
                  <a:lnTo>
                    <a:pt x="126" y="153"/>
                  </a:lnTo>
                  <a:lnTo>
                    <a:pt x="135" y="156"/>
                  </a:lnTo>
                  <a:lnTo>
                    <a:pt x="126" y="158"/>
                  </a:lnTo>
                  <a:lnTo>
                    <a:pt x="133" y="163"/>
                  </a:lnTo>
                  <a:lnTo>
                    <a:pt x="147" y="170"/>
                  </a:lnTo>
                  <a:lnTo>
                    <a:pt x="166" y="177"/>
                  </a:lnTo>
                  <a:lnTo>
                    <a:pt x="185" y="182"/>
                  </a:lnTo>
                  <a:lnTo>
                    <a:pt x="185" y="175"/>
                  </a:lnTo>
                  <a:lnTo>
                    <a:pt x="176" y="163"/>
                  </a:lnTo>
                  <a:lnTo>
                    <a:pt x="164" y="153"/>
                  </a:lnTo>
                  <a:lnTo>
                    <a:pt x="176" y="158"/>
                  </a:lnTo>
                  <a:lnTo>
                    <a:pt x="180" y="153"/>
                  </a:lnTo>
                  <a:lnTo>
                    <a:pt x="187" y="163"/>
                  </a:lnTo>
                  <a:lnTo>
                    <a:pt x="190" y="160"/>
                  </a:lnTo>
                  <a:lnTo>
                    <a:pt x="192" y="165"/>
                  </a:lnTo>
                  <a:lnTo>
                    <a:pt x="202" y="167"/>
                  </a:lnTo>
                  <a:lnTo>
                    <a:pt x="204" y="170"/>
                  </a:lnTo>
                  <a:lnTo>
                    <a:pt x="204" y="165"/>
                  </a:lnTo>
                  <a:lnTo>
                    <a:pt x="209" y="165"/>
                  </a:lnTo>
                  <a:lnTo>
                    <a:pt x="211" y="153"/>
                  </a:lnTo>
                  <a:lnTo>
                    <a:pt x="216" y="156"/>
                  </a:lnTo>
                  <a:lnTo>
                    <a:pt x="216" y="153"/>
                  </a:lnTo>
                  <a:lnTo>
                    <a:pt x="218" y="149"/>
                  </a:lnTo>
                  <a:lnTo>
                    <a:pt x="213" y="146"/>
                  </a:lnTo>
                  <a:lnTo>
                    <a:pt x="213" y="144"/>
                  </a:lnTo>
                  <a:lnTo>
                    <a:pt x="216" y="141"/>
                  </a:lnTo>
                  <a:lnTo>
                    <a:pt x="211" y="137"/>
                  </a:lnTo>
                  <a:lnTo>
                    <a:pt x="209" y="137"/>
                  </a:lnTo>
                  <a:lnTo>
                    <a:pt x="206" y="137"/>
                  </a:lnTo>
                  <a:lnTo>
                    <a:pt x="204" y="132"/>
                  </a:lnTo>
                  <a:lnTo>
                    <a:pt x="202" y="132"/>
                  </a:lnTo>
                  <a:lnTo>
                    <a:pt x="204" y="130"/>
                  </a:lnTo>
                  <a:lnTo>
                    <a:pt x="199" y="130"/>
                  </a:lnTo>
                  <a:lnTo>
                    <a:pt x="199" y="125"/>
                  </a:lnTo>
                  <a:lnTo>
                    <a:pt x="199" y="120"/>
                  </a:lnTo>
                  <a:lnTo>
                    <a:pt x="192" y="123"/>
                  </a:lnTo>
                  <a:lnTo>
                    <a:pt x="194" y="120"/>
                  </a:lnTo>
                  <a:lnTo>
                    <a:pt x="194" y="118"/>
                  </a:lnTo>
                  <a:lnTo>
                    <a:pt x="192" y="113"/>
                  </a:lnTo>
                  <a:lnTo>
                    <a:pt x="199" y="118"/>
                  </a:lnTo>
                  <a:lnTo>
                    <a:pt x="204" y="115"/>
                  </a:lnTo>
                  <a:lnTo>
                    <a:pt x="204" y="111"/>
                  </a:lnTo>
                  <a:lnTo>
                    <a:pt x="209" y="108"/>
                  </a:lnTo>
                  <a:lnTo>
                    <a:pt x="206" y="108"/>
                  </a:lnTo>
                  <a:lnTo>
                    <a:pt x="216" y="108"/>
                  </a:lnTo>
                  <a:lnTo>
                    <a:pt x="223" y="113"/>
                  </a:lnTo>
                  <a:lnTo>
                    <a:pt x="228" y="113"/>
                  </a:lnTo>
                  <a:lnTo>
                    <a:pt x="218" y="118"/>
                  </a:lnTo>
                  <a:lnTo>
                    <a:pt x="242" y="111"/>
                  </a:lnTo>
                  <a:lnTo>
                    <a:pt x="230" y="118"/>
                  </a:lnTo>
                  <a:lnTo>
                    <a:pt x="223" y="120"/>
                  </a:lnTo>
                  <a:lnTo>
                    <a:pt x="228" y="123"/>
                  </a:lnTo>
                  <a:lnTo>
                    <a:pt x="223" y="125"/>
                  </a:lnTo>
                  <a:lnTo>
                    <a:pt x="230" y="125"/>
                  </a:lnTo>
                  <a:lnTo>
                    <a:pt x="228" y="130"/>
                  </a:lnTo>
                  <a:lnTo>
                    <a:pt x="232" y="127"/>
                  </a:lnTo>
                  <a:lnTo>
                    <a:pt x="235" y="130"/>
                  </a:lnTo>
                  <a:lnTo>
                    <a:pt x="242" y="132"/>
                  </a:lnTo>
                  <a:lnTo>
                    <a:pt x="242" y="125"/>
                  </a:lnTo>
                  <a:lnTo>
                    <a:pt x="246" y="118"/>
                  </a:lnTo>
                  <a:lnTo>
                    <a:pt x="254" y="123"/>
                  </a:lnTo>
                  <a:lnTo>
                    <a:pt x="256" y="118"/>
                  </a:lnTo>
                  <a:lnTo>
                    <a:pt x="261" y="118"/>
                  </a:lnTo>
                  <a:lnTo>
                    <a:pt x="258" y="118"/>
                  </a:lnTo>
                  <a:lnTo>
                    <a:pt x="265" y="115"/>
                  </a:lnTo>
                  <a:lnTo>
                    <a:pt x="261" y="113"/>
                  </a:lnTo>
                  <a:lnTo>
                    <a:pt x="265" y="111"/>
                  </a:lnTo>
                  <a:lnTo>
                    <a:pt x="275" y="111"/>
                  </a:lnTo>
                  <a:lnTo>
                    <a:pt x="275" y="108"/>
                  </a:lnTo>
                  <a:lnTo>
                    <a:pt x="273" y="106"/>
                  </a:lnTo>
                  <a:lnTo>
                    <a:pt x="280" y="106"/>
                  </a:lnTo>
                  <a:lnTo>
                    <a:pt x="270" y="101"/>
                  </a:lnTo>
                  <a:lnTo>
                    <a:pt x="268" y="106"/>
                  </a:lnTo>
                  <a:lnTo>
                    <a:pt x="263" y="106"/>
                  </a:lnTo>
                  <a:lnTo>
                    <a:pt x="263" y="101"/>
                  </a:lnTo>
                  <a:lnTo>
                    <a:pt x="254" y="106"/>
                  </a:lnTo>
                  <a:lnTo>
                    <a:pt x="254" y="104"/>
                  </a:lnTo>
                  <a:lnTo>
                    <a:pt x="261" y="97"/>
                  </a:lnTo>
                  <a:lnTo>
                    <a:pt x="258" y="99"/>
                  </a:lnTo>
                  <a:lnTo>
                    <a:pt x="244" y="99"/>
                  </a:lnTo>
                  <a:lnTo>
                    <a:pt x="254" y="97"/>
                  </a:lnTo>
                  <a:lnTo>
                    <a:pt x="242" y="97"/>
                  </a:lnTo>
                  <a:lnTo>
                    <a:pt x="251" y="97"/>
                  </a:lnTo>
                  <a:lnTo>
                    <a:pt x="244" y="97"/>
                  </a:lnTo>
                  <a:lnTo>
                    <a:pt x="254" y="94"/>
                  </a:lnTo>
                  <a:lnTo>
                    <a:pt x="246" y="89"/>
                  </a:lnTo>
                  <a:lnTo>
                    <a:pt x="244" y="89"/>
                  </a:lnTo>
                  <a:lnTo>
                    <a:pt x="246" y="85"/>
                  </a:lnTo>
                  <a:lnTo>
                    <a:pt x="242" y="89"/>
                  </a:lnTo>
                  <a:lnTo>
                    <a:pt x="239" y="87"/>
                  </a:lnTo>
                  <a:lnTo>
                    <a:pt x="235" y="89"/>
                  </a:lnTo>
                  <a:lnTo>
                    <a:pt x="237" y="85"/>
                  </a:lnTo>
                  <a:lnTo>
                    <a:pt x="230" y="89"/>
                  </a:lnTo>
                  <a:lnTo>
                    <a:pt x="235" y="85"/>
                  </a:lnTo>
                  <a:lnTo>
                    <a:pt x="228" y="85"/>
                  </a:lnTo>
                  <a:lnTo>
                    <a:pt x="223" y="82"/>
                  </a:lnTo>
                  <a:lnTo>
                    <a:pt x="216" y="82"/>
                  </a:lnTo>
                  <a:lnTo>
                    <a:pt x="228" y="80"/>
                  </a:lnTo>
                  <a:lnTo>
                    <a:pt x="209" y="78"/>
                  </a:lnTo>
                  <a:lnTo>
                    <a:pt x="218" y="75"/>
                  </a:lnTo>
                  <a:lnTo>
                    <a:pt x="209" y="73"/>
                  </a:lnTo>
                  <a:lnTo>
                    <a:pt x="223" y="73"/>
                  </a:lnTo>
                  <a:lnTo>
                    <a:pt x="218" y="73"/>
                  </a:lnTo>
                  <a:lnTo>
                    <a:pt x="225" y="71"/>
                  </a:lnTo>
                  <a:lnTo>
                    <a:pt x="211" y="71"/>
                  </a:lnTo>
                  <a:lnTo>
                    <a:pt x="218" y="68"/>
                  </a:lnTo>
                  <a:lnTo>
                    <a:pt x="211" y="68"/>
                  </a:lnTo>
                  <a:lnTo>
                    <a:pt x="223" y="66"/>
                  </a:lnTo>
                  <a:lnTo>
                    <a:pt x="213" y="66"/>
                  </a:lnTo>
                  <a:lnTo>
                    <a:pt x="239" y="68"/>
                  </a:lnTo>
                  <a:lnTo>
                    <a:pt x="218" y="61"/>
                  </a:lnTo>
                  <a:lnTo>
                    <a:pt x="206" y="61"/>
                  </a:lnTo>
                  <a:lnTo>
                    <a:pt x="239" y="59"/>
                  </a:lnTo>
                  <a:lnTo>
                    <a:pt x="232" y="49"/>
                  </a:lnTo>
                  <a:lnTo>
                    <a:pt x="213" y="59"/>
                  </a:lnTo>
                  <a:lnTo>
                    <a:pt x="204" y="61"/>
                  </a:lnTo>
                  <a:lnTo>
                    <a:pt x="225" y="52"/>
                  </a:lnTo>
                  <a:lnTo>
                    <a:pt x="206" y="56"/>
                  </a:lnTo>
                  <a:lnTo>
                    <a:pt x="232" y="47"/>
                  </a:lnTo>
                  <a:lnTo>
                    <a:pt x="218" y="47"/>
                  </a:lnTo>
                  <a:lnTo>
                    <a:pt x="211" y="47"/>
                  </a:lnTo>
                  <a:lnTo>
                    <a:pt x="218" y="42"/>
                  </a:lnTo>
                  <a:lnTo>
                    <a:pt x="202" y="47"/>
                  </a:lnTo>
                  <a:lnTo>
                    <a:pt x="192" y="54"/>
                  </a:lnTo>
                  <a:lnTo>
                    <a:pt x="194" y="4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18" name="Freeform 4232"/>
            <p:cNvSpPr>
              <a:spLocks/>
            </p:cNvSpPr>
            <p:nvPr/>
          </p:nvSpPr>
          <p:spPr bwMode="auto">
            <a:xfrm>
              <a:off x="1489" y="935"/>
              <a:ext cx="382" cy="97"/>
            </a:xfrm>
            <a:custGeom>
              <a:avLst/>
              <a:gdLst>
                <a:gd name="T0" fmla="*/ 1808 w 341"/>
                <a:gd name="T1" fmla="*/ 20411 h 78"/>
                <a:gd name="T2" fmla="*/ 1312 w 341"/>
                <a:gd name="T3" fmla="*/ 22918 h 78"/>
                <a:gd name="T4" fmla="*/ 1090 w 341"/>
                <a:gd name="T5" fmla="*/ 20411 h 78"/>
                <a:gd name="T6" fmla="*/ 1312 w 341"/>
                <a:gd name="T7" fmla="*/ 19890 h 78"/>
                <a:gd name="T8" fmla="*/ 869 w 341"/>
                <a:gd name="T9" fmla="*/ 17899 h 78"/>
                <a:gd name="T10" fmla="*/ 2004 w 341"/>
                <a:gd name="T11" fmla="*/ 16272 h 78"/>
                <a:gd name="T12" fmla="*/ 1470 w 341"/>
                <a:gd name="T13" fmla="*/ 11554 h 78"/>
                <a:gd name="T14" fmla="*/ 2182 w 341"/>
                <a:gd name="T15" fmla="*/ 11554 h 78"/>
                <a:gd name="T16" fmla="*/ 2513 w 341"/>
                <a:gd name="T17" fmla="*/ 11803 h 78"/>
                <a:gd name="T18" fmla="*/ 2288 w 341"/>
                <a:gd name="T19" fmla="*/ 10342 h 78"/>
                <a:gd name="T20" fmla="*/ 3357 w 341"/>
                <a:gd name="T21" fmla="*/ 7484 h 78"/>
                <a:gd name="T22" fmla="*/ 3856 w 341"/>
                <a:gd name="T23" fmla="*/ 6018 h 78"/>
                <a:gd name="T24" fmla="*/ 2815 w 341"/>
                <a:gd name="T25" fmla="*/ 7484 h 78"/>
                <a:gd name="T26" fmla="*/ 1614 w 341"/>
                <a:gd name="T27" fmla="*/ 8534 h 78"/>
                <a:gd name="T28" fmla="*/ 2594 w 341"/>
                <a:gd name="T29" fmla="*/ 6862 h 78"/>
                <a:gd name="T30" fmla="*/ 1470 w 341"/>
                <a:gd name="T31" fmla="*/ 9307 h 78"/>
                <a:gd name="T32" fmla="*/ 1112 w 341"/>
                <a:gd name="T33" fmla="*/ 7484 h 78"/>
                <a:gd name="T34" fmla="*/ 2182 w 341"/>
                <a:gd name="T35" fmla="*/ 6862 h 78"/>
                <a:gd name="T36" fmla="*/ 1090 w 341"/>
                <a:gd name="T37" fmla="*/ 6862 h 78"/>
                <a:gd name="T38" fmla="*/ 1789 w 341"/>
                <a:gd name="T39" fmla="*/ 4839 h 78"/>
                <a:gd name="T40" fmla="*/ 907 w 341"/>
                <a:gd name="T41" fmla="*/ 4839 h 78"/>
                <a:gd name="T42" fmla="*/ 2081 w 341"/>
                <a:gd name="T43" fmla="*/ 2516 h 78"/>
                <a:gd name="T44" fmla="*/ 3516 w 341"/>
                <a:gd name="T45" fmla="*/ 4437 h 78"/>
                <a:gd name="T46" fmla="*/ 3357 w 341"/>
                <a:gd name="T47" fmla="*/ 2 h 78"/>
                <a:gd name="T48" fmla="*/ 4443 w 341"/>
                <a:gd name="T49" fmla="*/ 2 h 78"/>
                <a:gd name="T50" fmla="*/ 4162 w 341"/>
                <a:gd name="T51" fmla="*/ 0 h 78"/>
                <a:gd name="T52" fmla="*/ 5741 w 341"/>
                <a:gd name="T53" fmla="*/ 2 h 78"/>
                <a:gd name="T54" fmla="*/ 7318 w 341"/>
                <a:gd name="T55" fmla="*/ 2516 h 78"/>
                <a:gd name="T56" fmla="*/ 6301 w 341"/>
                <a:gd name="T57" fmla="*/ 4839 h 78"/>
                <a:gd name="T58" fmla="*/ 5229 w 341"/>
                <a:gd name="T59" fmla="*/ 6862 h 78"/>
                <a:gd name="T60" fmla="*/ 6469 w 341"/>
                <a:gd name="T61" fmla="*/ 4839 h 78"/>
                <a:gd name="T62" fmla="*/ 5340 w 341"/>
                <a:gd name="T63" fmla="*/ 9307 h 78"/>
                <a:gd name="T64" fmla="*/ 4162 w 341"/>
                <a:gd name="T65" fmla="*/ 13085 h 78"/>
                <a:gd name="T66" fmla="*/ 3156 w 341"/>
                <a:gd name="T67" fmla="*/ 14393 h 78"/>
                <a:gd name="T68" fmla="*/ 3761 w 341"/>
                <a:gd name="T69" fmla="*/ 16272 h 78"/>
                <a:gd name="T70" fmla="*/ 2879 w 341"/>
                <a:gd name="T71" fmla="*/ 16839 h 78"/>
                <a:gd name="T72" fmla="*/ 3603 w 341"/>
                <a:gd name="T73" fmla="*/ 17899 h 78"/>
                <a:gd name="T74" fmla="*/ 2647 w 341"/>
                <a:gd name="T75" fmla="*/ 20411 h 78"/>
                <a:gd name="T76" fmla="*/ 2594 w 341"/>
                <a:gd name="T77" fmla="*/ 23744 h 78"/>
                <a:gd name="T78" fmla="*/ 1808 w 341"/>
                <a:gd name="T79" fmla="*/ 23744 h 78"/>
                <a:gd name="T80" fmla="*/ 2444 w 341"/>
                <a:gd name="T81" fmla="*/ 27633 h 78"/>
                <a:gd name="T82" fmla="*/ 1659 w 341"/>
                <a:gd name="T83" fmla="*/ 28228 h 78"/>
                <a:gd name="T84" fmla="*/ 810 w 341"/>
                <a:gd name="T85" fmla="*/ 28228 h 78"/>
                <a:gd name="T86" fmla="*/ 0 w 341"/>
                <a:gd name="T87" fmla="*/ 27633 h 78"/>
                <a:gd name="T88" fmla="*/ 553 w 341"/>
                <a:gd name="T89" fmla="*/ 24754 h 78"/>
                <a:gd name="T90" fmla="*/ 472 w 341"/>
                <a:gd name="T91" fmla="*/ 22259 h 78"/>
                <a:gd name="T92" fmla="*/ 1312 w 341"/>
                <a:gd name="T93" fmla="*/ 23744 h 78"/>
                <a:gd name="T94" fmla="*/ 1808 w 341"/>
                <a:gd name="T95" fmla="*/ 20411 h 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1"/>
                <a:gd name="T145" fmla="*/ 0 h 78"/>
                <a:gd name="T146" fmla="*/ 341 w 341"/>
                <a:gd name="T147" fmla="*/ 78 h 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1" h="78">
                  <a:moveTo>
                    <a:pt x="85" y="57"/>
                  </a:moveTo>
                  <a:lnTo>
                    <a:pt x="62" y="64"/>
                  </a:lnTo>
                  <a:lnTo>
                    <a:pt x="50" y="57"/>
                  </a:lnTo>
                  <a:lnTo>
                    <a:pt x="62" y="55"/>
                  </a:lnTo>
                  <a:lnTo>
                    <a:pt x="40" y="50"/>
                  </a:lnTo>
                  <a:lnTo>
                    <a:pt x="93" y="45"/>
                  </a:lnTo>
                  <a:lnTo>
                    <a:pt x="69" y="31"/>
                  </a:lnTo>
                  <a:lnTo>
                    <a:pt x="102" y="31"/>
                  </a:lnTo>
                  <a:lnTo>
                    <a:pt x="116" y="33"/>
                  </a:lnTo>
                  <a:lnTo>
                    <a:pt x="107" y="28"/>
                  </a:lnTo>
                  <a:lnTo>
                    <a:pt x="156" y="21"/>
                  </a:lnTo>
                  <a:lnTo>
                    <a:pt x="180" y="17"/>
                  </a:lnTo>
                  <a:lnTo>
                    <a:pt x="130" y="21"/>
                  </a:lnTo>
                  <a:lnTo>
                    <a:pt x="76" y="24"/>
                  </a:lnTo>
                  <a:lnTo>
                    <a:pt x="121" y="19"/>
                  </a:lnTo>
                  <a:lnTo>
                    <a:pt x="69" y="26"/>
                  </a:lnTo>
                  <a:lnTo>
                    <a:pt x="52" y="21"/>
                  </a:lnTo>
                  <a:lnTo>
                    <a:pt x="102" y="19"/>
                  </a:lnTo>
                  <a:lnTo>
                    <a:pt x="50" y="19"/>
                  </a:lnTo>
                  <a:lnTo>
                    <a:pt x="83" y="14"/>
                  </a:lnTo>
                  <a:lnTo>
                    <a:pt x="43" y="14"/>
                  </a:lnTo>
                  <a:lnTo>
                    <a:pt x="97" y="7"/>
                  </a:lnTo>
                  <a:lnTo>
                    <a:pt x="163" y="12"/>
                  </a:lnTo>
                  <a:lnTo>
                    <a:pt x="156" y="2"/>
                  </a:lnTo>
                  <a:lnTo>
                    <a:pt x="208" y="2"/>
                  </a:lnTo>
                  <a:lnTo>
                    <a:pt x="194" y="0"/>
                  </a:lnTo>
                  <a:lnTo>
                    <a:pt x="268" y="2"/>
                  </a:lnTo>
                  <a:lnTo>
                    <a:pt x="341" y="7"/>
                  </a:lnTo>
                  <a:lnTo>
                    <a:pt x="294" y="14"/>
                  </a:lnTo>
                  <a:lnTo>
                    <a:pt x="244" y="19"/>
                  </a:lnTo>
                  <a:lnTo>
                    <a:pt x="301" y="14"/>
                  </a:lnTo>
                  <a:lnTo>
                    <a:pt x="249" y="26"/>
                  </a:lnTo>
                  <a:lnTo>
                    <a:pt x="194" y="36"/>
                  </a:lnTo>
                  <a:lnTo>
                    <a:pt x="147" y="40"/>
                  </a:lnTo>
                  <a:lnTo>
                    <a:pt x="175" y="45"/>
                  </a:lnTo>
                  <a:lnTo>
                    <a:pt x="135" y="47"/>
                  </a:lnTo>
                  <a:lnTo>
                    <a:pt x="168" y="50"/>
                  </a:lnTo>
                  <a:lnTo>
                    <a:pt x="123" y="57"/>
                  </a:lnTo>
                  <a:lnTo>
                    <a:pt x="121" y="66"/>
                  </a:lnTo>
                  <a:lnTo>
                    <a:pt x="85" y="66"/>
                  </a:lnTo>
                  <a:lnTo>
                    <a:pt x="114" y="76"/>
                  </a:lnTo>
                  <a:lnTo>
                    <a:pt x="78" y="78"/>
                  </a:lnTo>
                  <a:lnTo>
                    <a:pt x="38" y="78"/>
                  </a:lnTo>
                  <a:lnTo>
                    <a:pt x="0" y="76"/>
                  </a:lnTo>
                  <a:lnTo>
                    <a:pt x="26" y="69"/>
                  </a:lnTo>
                  <a:lnTo>
                    <a:pt x="22" y="62"/>
                  </a:lnTo>
                  <a:lnTo>
                    <a:pt x="62" y="66"/>
                  </a:lnTo>
                  <a:lnTo>
                    <a:pt x="85" y="5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19" name="Freeform 4233"/>
            <p:cNvSpPr>
              <a:spLocks/>
            </p:cNvSpPr>
            <p:nvPr/>
          </p:nvSpPr>
          <p:spPr bwMode="auto">
            <a:xfrm>
              <a:off x="1027" y="1085"/>
              <a:ext cx="212" cy="88"/>
            </a:xfrm>
            <a:custGeom>
              <a:avLst/>
              <a:gdLst>
                <a:gd name="T0" fmla="*/ 2378 w 190"/>
                <a:gd name="T1" fmla="*/ 20904 h 71"/>
                <a:gd name="T2" fmla="*/ 2288 w 190"/>
                <a:gd name="T3" fmla="*/ 19308 h 71"/>
                <a:gd name="T4" fmla="*/ 2180 w 190"/>
                <a:gd name="T5" fmla="*/ 19308 h 71"/>
                <a:gd name="T6" fmla="*/ 1791 w 190"/>
                <a:gd name="T7" fmla="*/ 20904 h 71"/>
                <a:gd name="T8" fmla="*/ 1186 w 190"/>
                <a:gd name="T9" fmla="*/ 22262 h 71"/>
                <a:gd name="T10" fmla="*/ 551 w 190"/>
                <a:gd name="T11" fmla="*/ 23330 h 71"/>
                <a:gd name="T12" fmla="*/ 551 w 190"/>
                <a:gd name="T13" fmla="*/ 20904 h 71"/>
                <a:gd name="T14" fmla="*/ 0 w 190"/>
                <a:gd name="T15" fmla="*/ 17847 h 71"/>
                <a:gd name="T16" fmla="*/ 133 w 190"/>
                <a:gd name="T17" fmla="*/ 15279 h 71"/>
                <a:gd name="T18" fmla="*/ 789 w 190"/>
                <a:gd name="T19" fmla="*/ 14980 h 71"/>
                <a:gd name="T20" fmla="*/ 1438 w 190"/>
                <a:gd name="T21" fmla="*/ 13608 h 71"/>
                <a:gd name="T22" fmla="*/ 845 w 190"/>
                <a:gd name="T23" fmla="*/ 13266 h 71"/>
                <a:gd name="T24" fmla="*/ 184 w 190"/>
                <a:gd name="T25" fmla="*/ 12327 h 71"/>
                <a:gd name="T26" fmla="*/ 133 w 190"/>
                <a:gd name="T27" fmla="*/ 11374 h 71"/>
                <a:gd name="T28" fmla="*/ 953 w 190"/>
                <a:gd name="T29" fmla="*/ 8635 h 71"/>
                <a:gd name="T30" fmla="*/ 319 w 190"/>
                <a:gd name="T31" fmla="*/ 9177 h 71"/>
                <a:gd name="T32" fmla="*/ 494 w 190"/>
                <a:gd name="T33" fmla="*/ 7867 h 71"/>
                <a:gd name="T34" fmla="*/ 184 w 190"/>
                <a:gd name="T35" fmla="*/ 7867 h 71"/>
                <a:gd name="T36" fmla="*/ 634 w 190"/>
                <a:gd name="T37" fmla="*/ 5224 h 71"/>
                <a:gd name="T38" fmla="*/ 611 w 190"/>
                <a:gd name="T39" fmla="*/ 4189 h 71"/>
                <a:gd name="T40" fmla="*/ 1186 w 190"/>
                <a:gd name="T41" fmla="*/ 2382 h 71"/>
                <a:gd name="T42" fmla="*/ 1699 w 190"/>
                <a:gd name="T43" fmla="*/ 0 h 71"/>
                <a:gd name="T44" fmla="*/ 1791 w 190"/>
                <a:gd name="T45" fmla="*/ 1251 h 71"/>
                <a:gd name="T46" fmla="*/ 1468 w 190"/>
                <a:gd name="T47" fmla="*/ 4189 h 71"/>
                <a:gd name="T48" fmla="*/ 1699 w 190"/>
                <a:gd name="T49" fmla="*/ 2952 h 71"/>
                <a:gd name="T50" fmla="*/ 1929 w 190"/>
                <a:gd name="T51" fmla="*/ 1251 h 71"/>
                <a:gd name="T52" fmla="*/ 2151 w 190"/>
                <a:gd name="T53" fmla="*/ 4189 h 71"/>
                <a:gd name="T54" fmla="*/ 1998 w 190"/>
                <a:gd name="T55" fmla="*/ 5224 h 71"/>
                <a:gd name="T56" fmla="*/ 2116 w 190"/>
                <a:gd name="T57" fmla="*/ 4535 h 71"/>
                <a:gd name="T58" fmla="*/ 2378 w 190"/>
                <a:gd name="T59" fmla="*/ 4189 h 71"/>
                <a:gd name="T60" fmla="*/ 2426 w 190"/>
                <a:gd name="T61" fmla="*/ 2952 h 71"/>
                <a:gd name="T62" fmla="*/ 2485 w 190"/>
                <a:gd name="T63" fmla="*/ 1251 h 71"/>
                <a:gd name="T64" fmla="*/ 2683 w 190"/>
                <a:gd name="T65" fmla="*/ 4189 h 71"/>
                <a:gd name="T66" fmla="*/ 2553 w 190"/>
                <a:gd name="T67" fmla="*/ 7867 h 71"/>
                <a:gd name="T68" fmla="*/ 2794 w 190"/>
                <a:gd name="T69" fmla="*/ 6435 h 71"/>
                <a:gd name="T70" fmla="*/ 2994 w 190"/>
                <a:gd name="T71" fmla="*/ 2 h 71"/>
                <a:gd name="T72" fmla="*/ 3370 w 190"/>
                <a:gd name="T73" fmla="*/ 2 h 71"/>
                <a:gd name="T74" fmla="*/ 3450 w 190"/>
                <a:gd name="T75" fmla="*/ 4189 h 71"/>
                <a:gd name="T76" fmla="*/ 3187 w 190"/>
                <a:gd name="T77" fmla="*/ 9886 h 71"/>
                <a:gd name="T78" fmla="*/ 3237 w 190"/>
                <a:gd name="T79" fmla="*/ 13266 h 71"/>
                <a:gd name="T80" fmla="*/ 3303 w 190"/>
                <a:gd name="T81" fmla="*/ 13266 h 71"/>
                <a:gd name="T82" fmla="*/ 3659 w 190"/>
                <a:gd name="T83" fmla="*/ 15279 h 71"/>
                <a:gd name="T84" fmla="*/ 3612 w 190"/>
                <a:gd name="T85" fmla="*/ 16309 h 71"/>
                <a:gd name="T86" fmla="*/ 3454 w 190"/>
                <a:gd name="T87" fmla="*/ 17847 h 71"/>
                <a:gd name="T88" fmla="*/ 3454 w 190"/>
                <a:gd name="T89" fmla="*/ 16309 h 71"/>
                <a:gd name="T90" fmla="*/ 3335 w 190"/>
                <a:gd name="T91" fmla="*/ 16866 h 71"/>
                <a:gd name="T92" fmla="*/ 3237 w 190"/>
                <a:gd name="T93" fmla="*/ 16866 h 71"/>
                <a:gd name="T94" fmla="*/ 3047 w 190"/>
                <a:gd name="T95" fmla="*/ 17847 h 71"/>
                <a:gd name="T96" fmla="*/ 2994 w 190"/>
                <a:gd name="T97" fmla="*/ 17847 h 71"/>
                <a:gd name="T98" fmla="*/ 2939 w 190"/>
                <a:gd name="T99" fmla="*/ 20904 h 71"/>
                <a:gd name="T100" fmla="*/ 3237 w 190"/>
                <a:gd name="T101" fmla="*/ 18567 h 71"/>
                <a:gd name="T102" fmla="*/ 3237 w 190"/>
                <a:gd name="T103" fmla="*/ 19308 h 71"/>
                <a:gd name="T104" fmla="*/ 3047 w 190"/>
                <a:gd name="T105" fmla="*/ 20904 h 71"/>
                <a:gd name="T106" fmla="*/ 2378 w 190"/>
                <a:gd name="T107" fmla="*/ 20904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90"/>
                <a:gd name="T163" fmla="*/ 0 h 71"/>
                <a:gd name="T164" fmla="*/ 190 w 190"/>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90" h="71">
                  <a:moveTo>
                    <a:pt x="123" y="64"/>
                  </a:moveTo>
                  <a:lnTo>
                    <a:pt x="119" y="59"/>
                  </a:lnTo>
                  <a:lnTo>
                    <a:pt x="114" y="59"/>
                  </a:lnTo>
                  <a:lnTo>
                    <a:pt x="93" y="64"/>
                  </a:lnTo>
                  <a:lnTo>
                    <a:pt x="62" y="68"/>
                  </a:lnTo>
                  <a:lnTo>
                    <a:pt x="29" y="71"/>
                  </a:lnTo>
                  <a:lnTo>
                    <a:pt x="29" y="64"/>
                  </a:lnTo>
                  <a:lnTo>
                    <a:pt x="0" y="54"/>
                  </a:lnTo>
                  <a:lnTo>
                    <a:pt x="7" y="47"/>
                  </a:lnTo>
                  <a:lnTo>
                    <a:pt x="41" y="45"/>
                  </a:lnTo>
                  <a:lnTo>
                    <a:pt x="74" y="42"/>
                  </a:lnTo>
                  <a:lnTo>
                    <a:pt x="43" y="40"/>
                  </a:lnTo>
                  <a:lnTo>
                    <a:pt x="10" y="38"/>
                  </a:lnTo>
                  <a:lnTo>
                    <a:pt x="7" y="35"/>
                  </a:lnTo>
                  <a:lnTo>
                    <a:pt x="50" y="26"/>
                  </a:lnTo>
                  <a:lnTo>
                    <a:pt x="17" y="28"/>
                  </a:lnTo>
                  <a:lnTo>
                    <a:pt x="26" y="23"/>
                  </a:lnTo>
                  <a:lnTo>
                    <a:pt x="10" y="23"/>
                  </a:lnTo>
                  <a:lnTo>
                    <a:pt x="33" y="16"/>
                  </a:lnTo>
                  <a:lnTo>
                    <a:pt x="31" y="12"/>
                  </a:lnTo>
                  <a:lnTo>
                    <a:pt x="62" y="7"/>
                  </a:lnTo>
                  <a:lnTo>
                    <a:pt x="88" y="0"/>
                  </a:lnTo>
                  <a:lnTo>
                    <a:pt x="93" y="4"/>
                  </a:lnTo>
                  <a:lnTo>
                    <a:pt x="76" y="12"/>
                  </a:lnTo>
                  <a:lnTo>
                    <a:pt x="88" y="9"/>
                  </a:lnTo>
                  <a:lnTo>
                    <a:pt x="100" y="4"/>
                  </a:lnTo>
                  <a:lnTo>
                    <a:pt x="111" y="12"/>
                  </a:lnTo>
                  <a:lnTo>
                    <a:pt x="104" y="16"/>
                  </a:lnTo>
                  <a:lnTo>
                    <a:pt x="109" y="14"/>
                  </a:lnTo>
                  <a:lnTo>
                    <a:pt x="123" y="12"/>
                  </a:lnTo>
                  <a:lnTo>
                    <a:pt x="126" y="9"/>
                  </a:lnTo>
                  <a:lnTo>
                    <a:pt x="128" y="4"/>
                  </a:lnTo>
                  <a:lnTo>
                    <a:pt x="140" y="12"/>
                  </a:lnTo>
                  <a:lnTo>
                    <a:pt x="133" y="23"/>
                  </a:lnTo>
                  <a:lnTo>
                    <a:pt x="145" y="19"/>
                  </a:lnTo>
                  <a:lnTo>
                    <a:pt x="156" y="2"/>
                  </a:lnTo>
                  <a:lnTo>
                    <a:pt x="175" y="2"/>
                  </a:lnTo>
                  <a:lnTo>
                    <a:pt x="178" y="12"/>
                  </a:lnTo>
                  <a:lnTo>
                    <a:pt x="166" y="30"/>
                  </a:lnTo>
                  <a:lnTo>
                    <a:pt x="168" y="40"/>
                  </a:lnTo>
                  <a:lnTo>
                    <a:pt x="171" y="40"/>
                  </a:lnTo>
                  <a:lnTo>
                    <a:pt x="190" y="47"/>
                  </a:lnTo>
                  <a:lnTo>
                    <a:pt x="187" y="49"/>
                  </a:lnTo>
                  <a:lnTo>
                    <a:pt x="180" y="54"/>
                  </a:lnTo>
                  <a:lnTo>
                    <a:pt x="180" y="49"/>
                  </a:lnTo>
                  <a:lnTo>
                    <a:pt x="173" y="52"/>
                  </a:lnTo>
                  <a:lnTo>
                    <a:pt x="168" y="52"/>
                  </a:lnTo>
                  <a:lnTo>
                    <a:pt x="159" y="54"/>
                  </a:lnTo>
                  <a:lnTo>
                    <a:pt x="156" y="54"/>
                  </a:lnTo>
                  <a:lnTo>
                    <a:pt x="152" y="64"/>
                  </a:lnTo>
                  <a:lnTo>
                    <a:pt x="168" y="56"/>
                  </a:lnTo>
                  <a:lnTo>
                    <a:pt x="168" y="59"/>
                  </a:lnTo>
                  <a:lnTo>
                    <a:pt x="159" y="64"/>
                  </a:lnTo>
                  <a:lnTo>
                    <a:pt x="123" y="6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20" name="Freeform 4234"/>
            <p:cNvSpPr>
              <a:spLocks/>
            </p:cNvSpPr>
            <p:nvPr/>
          </p:nvSpPr>
          <p:spPr bwMode="auto">
            <a:xfrm>
              <a:off x="967" y="1064"/>
              <a:ext cx="152" cy="62"/>
            </a:xfrm>
            <a:custGeom>
              <a:avLst/>
              <a:gdLst>
                <a:gd name="T0" fmla="*/ 1002 w 137"/>
                <a:gd name="T1" fmla="*/ 10996 h 50"/>
                <a:gd name="T2" fmla="*/ 660 w 137"/>
                <a:gd name="T3" fmla="*/ 15143 h 50"/>
                <a:gd name="T4" fmla="*/ 139 w 137"/>
                <a:gd name="T5" fmla="*/ 16580 h 50"/>
                <a:gd name="T6" fmla="*/ 92 w 137"/>
                <a:gd name="T7" fmla="*/ 13371 h 50"/>
                <a:gd name="T8" fmla="*/ 0 w 137"/>
                <a:gd name="T9" fmla="*/ 12212 h 50"/>
                <a:gd name="T10" fmla="*/ 318 w 137"/>
                <a:gd name="T11" fmla="*/ 8696 h 50"/>
                <a:gd name="T12" fmla="*/ 435 w 137"/>
                <a:gd name="T13" fmla="*/ 7013 h 50"/>
                <a:gd name="T14" fmla="*/ 814 w 137"/>
                <a:gd name="T15" fmla="*/ 3406 h 50"/>
                <a:gd name="T16" fmla="*/ 814 w 137"/>
                <a:gd name="T17" fmla="*/ 1012 h 50"/>
                <a:gd name="T18" fmla="*/ 1519 w 137"/>
                <a:gd name="T19" fmla="*/ 0 h 50"/>
                <a:gd name="T20" fmla="*/ 1685 w 137"/>
                <a:gd name="T21" fmla="*/ 1556 h 50"/>
                <a:gd name="T22" fmla="*/ 1721 w 137"/>
                <a:gd name="T23" fmla="*/ 2392 h 50"/>
                <a:gd name="T24" fmla="*/ 2118 w 137"/>
                <a:gd name="T25" fmla="*/ 1556 h 50"/>
                <a:gd name="T26" fmla="*/ 2270 w 137"/>
                <a:gd name="T27" fmla="*/ 4561 h 50"/>
                <a:gd name="T28" fmla="*/ 1770 w 137"/>
                <a:gd name="T29" fmla="*/ 8053 h 50"/>
                <a:gd name="T30" fmla="*/ 1242 w 137"/>
                <a:gd name="T31" fmla="*/ 10060 h 50"/>
                <a:gd name="T32" fmla="*/ 1002 w 137"/>
                <a:gd name="T33" fmla="*/ 10996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7"/>
                <a:gd name="T52" fmla="*/ 0 h 50"/>
                <a:gd name="T53" fmla="*/ 137 w 137"/>
                <a:gd name="T54" fmla="*/ 50 h 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7" h="50">
                  <a:moveTo>
                    <a:pt x="61" y="33"/>
                  </a:moveTo>
                  <a:lnTo>
                    <a:pt x="40" y="45"/>
                  </a:lnTo>
                  <a:lnTo>
                    <a:pt x="9" y="50"/>
                  </a:lnTo>
                  <a:lnTo>
                    <a:pt x="5" y="40"/>
                  </a:lnTo>
                  <a:lnTo>
                    <a:pt x="0" y="36"/>
                  </a:lnTo>
                  <a:lnTo>
                    <a:pt x="19" y="26"/>
                  </a:lnTo>
                  <a:lnTo>
                    <a:pt x="26" y="21"/>
                  </a:lnTo>
                  <a:lnTo>
                    <a:pt x="50" y="10"/>
                  </a:lnTo>
                  <a:lnTo>
                    <a:pt x="50" y="3"/>
                  </a:lnTo>
                  <a:lnTo>
                    <a:pt x="92" y="0"/>
                  </a:lnTo>
                  <a:lnTo>
                    <a:pt x="102" y="5"/>
                  </a:lnTo>
                  <a:lnTo>
                    <a:pt x="104" y="7"/>
                  </a:lnTo>
                  <a:lnTo>
                    <a:pt x="128" y="5"/>
                  </a:lnTo>
                  <a:lnTo>
                    <a:pt x="137" y="14"/>
                  </a:lnTo>
                  <a:lnTo>
                    <a:pt x="106" y="24"/>
                  </a:lnTo>
                  <a:lnTo>
                    <a:pt x="76" y="31"/>
                  </a:lnTo>
                  <a:lnTo>
                    <a:pt x="61" y="3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21" name="Freeform 4235"/>
            <p:cNvSpPr>
              <a:spLocks/>
            </p:cNvSpPr>
            <p:nvPr/>
          </p:nvSpPr>
          <p:spPr bwMode="auto">
            <a:xfrm>
              <a:off x="1596" y="1514"/>
              <a:ext cx="102" cy="106"/>
            </a:xfrm>
            <a:custGeom>
              <a:avLst/>
              <a:gdLst>
                <a:gd name="T0" fmla="*/ 774 w 92"/>
                <a:gd name="T1" fmla="*/ 26633 h 85"/>
                <a:gd name="T2" fmla="*/ 774 w 92"/>
                <a:gd name="T3" fmla="*/ 25063 h 85"/>
                <a:gd name="T4" fmla="*/ 341 w 92"/>
                <a:gd name="T5" fmla="*/ 26633 h 85"/>
                <a:gd name="T6" fmla="*/ 0 w 92"/>
                <a:gd name="T7" fmla="*/ 25433 h 85"/>
                <a:gd name="T8" fmla="*/ 92 w 92"/>
                <a:gd name="T9" fmla="*/ 22861 h 85"/>
                <a:gd name="T10" fmla="*/ 259 w 92"/>
                <a:gd name="T11" fmla="*/ 20204 h 85"/>
                <a:gd name="T12" fmla="*/ 92 w 92"/>
                <a:gd name="T13" fmla="*/ 20204 h 85"/>
                <a:gd name="T14" fmla="*/ 139 w 92"/>
                <a:gd name="T15" fmla="*/ 19337 h 85"/>
                <a:gd name="T16" fmla="*/ 341 w 92"/>
                <a:gd name="T17" fmla="*/ 16789 h 85"/>
                <a:gd name="T18" fmla="*/ 391 w 92"/>
                <a:gd name="T19" fmla="*/ 16789 h 85"/>
                <a:gd name="T20" fmla="*/ 419 w 92"/>
                <a:gd name="T21" fmla="*/ 14700 h 85"/>
                <a:gd name="T22" fmla="*/ 391 w 92"/>
                <a:gd name="T23" fmla="*/ 14700 h 85"/>
                <a:gd name="T24" fmla="*/ 462 w 92"/>
                <a:gd name="T25" fmla="*/ 13970 h 85"/>
                <a:gd name="T26" fmla="*/ 726 w 92"/>
                <a:gd name="T27" fmla="*/ 5142 h 85"/>
                <a:gd name="T28" fmla="*/ 958 w 92"/>
                <a:gd name="T29" fmla="*/ 1096 h 85"/>
                <a:gd name="T30" fmla="*/ 1065 w 92"/>
                <a:gd name="T31" fmla="*/ 0 h 85"/>
                <a:gd name="T32" fmla="*/ 1181 w 92"/>
                <a:gd name="T33" fmla="*/ 0 h 85"/>
                <a:gd name="T34" fmla="*/ 1054 w 92"/>
                <a:gd name="T35" fmla="*/ 1705 h 85"/>
                <a:gd name="T36" fmla="*/ 1054 w 92"/>
                <a:gd name="T37" fmla="*/ 2651 h 85"/>
                <a:gd name="T38" fmla="*/ 958 w 92"/>
                <a:gd name="T39" fmla="*/ 5142 h 85"/>
                <a:gd name="T40" fmla="*/ 698 w 92"/>
                <a:gd name="T41" fmla="*/ 13970 h 85"/>
                <a:gd name="T42" fmla="*/ 912 w 92"/>
                <a:gd name="T43" fmla="*/ 9145 h 85"/>
                <a:gd name="T44" fmla="*/ 858 w 92"/>
                <a:gd name="T45" fmla="*/ 9971 h 85"/>
                <a:gd name="T46" fmla="*/ 1054 w 92"/>
                <a:gd name="T47" fmla="*/ 9971 h 85"/>
                <a:gd name="T48" fmla="*/ 881 w 92"/>
                <a:gd name="T49" fmla="*/ 12082 h 85"/>
                <a:gd name="T50" fmla="*/ 881 w 92"/>
                <a:gd name="T51" fmla="*/ 13970 h 85"/>
                <a:gd name="T52" fmla="*/ 1054 w 92"/>
                <a:gd name="T53" fmla="*/ 14700 h 85"/>
                <a:gd name="T54" fmla="*/ 990 w 92"/>
                <a:gd name="T55" fmla="*/ 15506 h 85"/>
                <a:gd name="T56" fmla="*/ 1228 w 92"/>
                <a:gd name="T57" fmla="*/ 13970 h 85"/>
                <a:gd name="T58" fmla="*/ 1181 w 92"/>
                <a:gd name="T59" fmla="*/ 14700 h 85"/>
                <a:gd name="T60" fmla="*/ 1412 w 92"/>
                <a:gd name="T61" fmla="*/ 14700 h 85"/>
                <a:gd name="T62" fmla="*/ 1243 w 92"/>
                <a:gd name="T63" fmla="*/ 18332 h 85"/>
                <a:gd name="T64" fmla="*/ 1305 w 92"/>
                <a:gd name="T65" fmla="*/ 19337 h 85"/>
                <a:gd name="T66" fmla="*/ 1228 w 92"/>
                <a:gd name="T67" fmla="*/ 21357 h 85"/>
                <a:gd name="T68" fmla="*/ 1496 w 92"/>
                <a:gd name="T69" fmla="*/ 19337 h 85"/>
                <a:gd name="T70" fmla="*/ 1228 w 92"/>
                <a:gd name="T71" fmla="*/ 22861 h 85"/>
                <a:gd name="T72" fmla="*/ 1243 w 92"/>
                <a:gd name="T73" fmla="*/ 24114 h 85"/>
                <a:gd name="T74" fmla="*/ 1228 w 92"/>
                <a:gd name="T75" fmla="*/ 24114 h 85"/>
                <a:gd name="T76" fmla="*/ 1228 w 92"/>
                <a:gd name="T77" fmla="*/ 26633 h 85"/>
                <a:gd name="T78" fmla="*/ 1451 w 92"/>
                <a:gd name="T79" fmla="*/ 22861 h 85"/>
                <a:gd name="T80" fmla="*/ 1370 w 92"/>
                <a:gd name="T81" fmla="*/ 26633 h 85"/>
                <a:gd name="T82" fmla="*/ 1451 w 92"/>
                <a:gd name="T83" fmla="*/ 25063 h 85"/>
                <a:gd name="T84" fmla="*/ 1496 w 92"/>
                <a:gd name="T85" fmla="*/ 27579 h 85"/>
                <a:gd name="T86" fmla="*/ 1305 w 92"/>
                <a:gd name="T87" fmla="*/ 33001 h 85"/>
                <a:gd name="T88" fmla="*/ 1181 w 92"/>
                <a:gd name="T89" fmla="*/ 32443 h 85"/>
                <a:gd name="T90" fmla="*/ 1181 w 92"/>
                <a:gd name="T91" fmla="*/ 30083 h 85"/>
                <a:gd name="T92" fmla="*/ 1065 w 92"/>
                <a:gd name="T93" fmla="*/ 31421 h 85"/>
                <a:gd name="T94" fmla="*/ 1181 w 92"/>
                <a:gd name="T95" fmla="*/ 26633 h 85"/>
                <a:gd name="T96" fmla="*/ 1169 w 92"/>
                <a:gd name="T97" fmla="*/ 25063 h 85"/>
                <a:gd name="T98" fmla="*/ 1054 w 92"/>
                <a:gd name="T99" fmla="*/ 28135 h 85"/>
                <a:gd name="T100" fmla="*/ 1065 w 92"/>
                <a:gd name="T101" fmla="*/ 26633 h 85"/>
                <a:gd name="T102" fmla="*/ 726 w 92"/>
                <a:gd name="T103" fmla="*/ 32443 h 85"/>
                <a:gd name="T104" fmla="*/ 726 w 92"/>
                <a:gd name="T105" fmla="*/ 30083 h 85"/>
                <a:gd name="T106" fmla="*/ 990 w 92"/>
                <a:gd name="T107" fmla="*/ 25433 h 85"/>
                <a:gd name="T108" fmla="*/ 912 w 92"/>
                <a:gd name="T109" fmla="*/ 26633 h 85"/>
                <a:gd name="T110" fmla="*/ 990 w 92"/>
                <a:gd name="T111" fmla="*/ 25433 h 85"/>
                <a:gd name="T112" fmla="*/ 858 w 92"/>
                <a:gd name="T113" fmla="*/ 25433 h 85"/>
                <a:gd name="T114" fmla="*/ 774 w 92"/>
                <a:gd name="T115" fmla="*/ 27579 h 85"/>
                <a:gd name="T116" fmla="*/ 647 w 92"/>
                <a:gd name="T117" fmla="*/ 27579 h 85"/>
                <a:gd name="T118" fmla="*/ 774 w 92"/>
                <a:gd name="T119" fmla="*/ 26633 h 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2"/>
                <a:gd name="T181" fmla="*/ 0 h 85"/>
                <a:gd name="T182" fmla="*/ 92 w 92"/>
                <a:gd name="T183" fmla="*/ 85 h 8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2" h="85">
                  <a:moveTo>
                    <a:pt x="47" y="69"/>
                  </a:moveTo>
                  <a:lnTo>
                    <a:pt x="47" y="64"/>
                  </a:lnTo>
                  <a:lnTo>
                    <a:pt x="21" y="69"/>
                  </a:lnTo>
                  <a:lnTo>
                    <a:pt x="0" y="66"/>
                  </a:lnTo>
                  <a:lnTo>
                    <a:pt x="5" y="59"/>
                  </a:lnTo>
                  <a:lnTo>
                    <a:pt x="16" y="52"/>
                  </a:lnTo>
                  <a:lnTo>
                    <a:pt x="5" y="52"/>
                  </a:lnTo>
                  <a:lnTo>
                    <a:pt x="9" y="50"/>
                  </a:lnTo>
                  <a:lnTo>
                    <a:pt x="21" y="43"/>
                  </a:lnTo>
                  <a:lnTo>
                    <a:pt x="24" y="43"/>
                  </a:lnTo>
                  <a:lnTo>
                    <a:pt x="26" y="38"/>
                  </a:lnTo>
                  <a:lnTo>
                    <a:pt x="24" y="38"/>
                  </a:lnTo>
                  <a:lnTo>
                    <a:pt x="28" y="36"/>
                  </a:lnTo>
                  <a:lnTo>
                    <a:pt x="45" y="14"/>
                  </a:lnTo>
                  <a:lnTo>
                    <a:pt x="59" y="3"/>
                  </a:lnTo>
                  <a:lnTo>
                    <a:pt x="66" y="0"/>
                  </a:lnTo>
                  <a:lnTo>
                    <a:pt x="73" y="0"/>
                  </a:lnTo>
                  <a:lnTo>
                    <a:pt x="64" y="5"/>
                  </a:lnTo>
                  <a:lnTo>
                    <a:pt x="64" y="7"/>
                  </a:lnTo>
                  <a:lnTo>
                    <a:pt x="59" y="14"/>
                  </a:lnTo>
                  <a:lnTo>
                    <a:pt x="42" y="36"/>
                  </a:lnTo>
                  <a:lnTo>
                    <a:pt x="57" y="24"/>
                  </a:lnTo>
                  <a:lnTo>
                    <a:pt x="52" y="26"/>
                  </a:lnTo>
                  <a:lnTo>
                    <a:pt x="64" y="26"/>
                  </a:lnTo>
                  <a:lnTo>
                    <a:pt x="54" y="31"/>
                  </a:lnTo>
                  <a:lnTo>
                    <a:pt x="54" y="36"/>
                  </a:lnTo>
                  <a:lnTo>
                    <a:pt x="64" y="38"/>
                  </a:lnTo>
                  <a:lnTo>
                    <a:pt x="61" y="40"/>
                  </a:lnTo>
                  <a:lnTo>
                    <a:pt x="76" y="36"/>
                  </a:lnTo>
                  <a:lnTo>
                    <a:pt x="73" y="38"/>
                  </a:lnTo>
                  <a:lnTo>
                    <a:pt x="87" y="38"/>
                  </a:lnTo>
                  <a:lnTo>
                    <a:pt x="78" y="47"/>
                  </a:lnTo>
                  <a:lnTo>
                    <a:pt x="80" y="50"/>
                  </a:lnTo>
                  <a:lnTo>
                    <a:pt x="76" y="55"/>
                  </a:lnTo>
                  <a:lnTo>
                    <a:pt x="92" y="50"/>
                  </a:lnTo>
                  <a:lnTo>
                    <a:pt x="76" y="59"/>
                  </a:lnTo>
                  <a:lnTo>
                    <a:pt x="78" y="62"/>
                  </a:lnTo>
                  <a:lnTo>
                    <a:pt x="76" y="62"/>
                  </a:lnTo>
                  <a:lnTo>
                    <a:pt x="76" y="69"/>
                  </a:lnTo>
                  <a:lnTo>
                    <a:pt x="90" y="59"/>
                  </a:lnTo>
                  <a:lnTo>
                    <a:pt x="85" y="69"/>
                  </a:lnTo>
                  <a:lnTo>
                    <a:pt x="90" y="64"/>
                  </a:lnTo>
                  <a:lnTo>
                    <a:pt x="92" y="71"/>
                  </a:lnTo>
                  <a:lnTo>
                    <a:pt x="80" y="85"/>
                  </a:lnTo>
                  <a:lnTo>
                    <a:pt x="73" y="83"/>
                  </a:lnTo>
                  <a:lnTo>
                    <a:pt x="73" y="78"/>
                  </a:lnTo>
                  <a:lnTo>
                    <a:pt x="66" y="81"/>
                  </a:lnTo>
                  <a:lnTo>
                    <a:pt x="73" y="69"/>
                  </a:lnTo>
                  <a:lnTo>
                    <a:pt x="71" y="64"/>
                  </a:lnTo>
                  <a:lnTo>
                    <a:pt x="64" y="73"/>
                  </a:lnTo>
                  <a:lnTo>
                    <a:pt x="66" y="69"/>
                  </a:lnTo>
                  <a:lnTo>
                    <a:pt x="45" y="83"/>
                  </a:lnTo>
                  <a:lnTo>
                    <a:pt x="45" y="78"/>
                  </a:lnTo>
                  <a:lnTo>
                    <a:pt x="61" y="66"/>
                  </a:lnTo>
                  <a:lnTo>
                    <a:pt x="57" y="69"/>
                  </a:lnTo>
                  <a:lnTo>
                    <a:pt x="61" y="66"/>
                  </a:lnTo>
                  <a:lnTo>
                    <a:pt x="52" y="66"/>
                  </a:lnTo>
                  <a:lnTo>
                    <a:pt x="47" y="71"/>
                  </a:lnTo>
                  <a:lnTo>
                    <a:pt x="40" y="71"/>
                  </a:lnTo>
                  <a:lnTo>
                    <a:pt x="47" y="6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22" name="Freeform 4236"/>
            <p:cNvSpPr>
              <a:spLocks/>
            </p:cNvSpPr>
            <p:nvPr/>
          </p:nvSpPr>
          <p:spPr bwMode="auto">
            <a:xfrm>
              <a:off x="1396" y="1025"/>
              <a:ext cx="181" cy="37"/>
            </a:xfrm>
            <a:custGeom>
              <a:avLst/>
              <a:gdLst>
                <a:gd name="T0" fmla="*/ 1506 w 161"/>
                <a:gd name="T1" fmla="*/ 10775 h 29"/>
                <a:gd name="T2" fmla="*/ 1169 w 161"/>
                <a:gd name="T3" fmla="*/ 6017 h 29"/>
                <a:gd name="T4" fmla="*/ 1686 w 161"/>
                <a:gd name="T5" fmla="*/ 6017 h 29"/>
                <a:gd name="T6" fmla="*/ 695 w 161"/>
                <a:gd name="T7" fmla="*/ 3696 h 29"/>
                <a:gd name="T8" fmla="*/ 925 w 161"/>
                <a:gd name="T9" fmla="*/ 0 h 29"/>
                <a:gd name="T10" fmla="*/ 0 w 161"/>
                <a:gd name="T11" fmla="*/ 0 h 29"/>
                <a:gd name="T12" fmla="*/ 823 w 161"/>
                <a:gd name="T13" fmla="*/ 6017 h 29"/>
                <a:gd name="T14" fmla="*/ 618 w 161"/>
                <a:gd name="T15" fmla="*/ 12497 h 29"/>
                <a:gd name="T16" fmla="*/ 516 w 161"/>
                <a:gd name="T17" fmla="*/ 20749 h 29"/>
                <a:gd name="T18" fmla="*/ 1340 w 161"/>
                <a:gd name="T19" fmla="*/ 20749 h 29"/>
                <a:gd name="T20" fmla="*/ 2098 w 161"/>
                <a:gd name="T21" fmla="*/ 20749 h 29"/>
                <a:gd name="T22" fmla="*/ 2896 w 161"/>
                <a:gd name="T23" fmla="*/ 18639 h 29"/>
                <a:gd name="T24" fmla="*/ 3717 w 161"/>
                <a:gd name="T25" fmla="*/ 18639 h 29"/>
                <a:gd name="T26" fmla="*/ 3775 w 161"/>
                <a:gd name="T27" fmla="*/ 13747 h 29"/>
                <a:gd name="T28" fmla="*/ 3186 w 161"/>
                <a:gd name="T29" fmla="*/ 8445 h 29"/>
                <a:gd name="T30" fmla="*/ 2361 w 161"/>
                <a:gd name="T31" fmla="*/ 10775 h 29"/>
                <a:gd name="T32" fmla="*/ 1506 w 161"/>
                <a:gd name="T33" fmla="*/ 10775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1"/>
                <a:gd name="T52" fmla="*/ 0 h 29"/>
                <a:gd name="T53" fmla="*/ 161 w 161"/>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1" h="29">
                  <a:moveTo>
                    <a:pt x="64" y="15"/>
                  </a:moveTo>
                  <a:lnTo>
                    <a:pt x="48" y="8"/>
                  </a:lnTo>
                  <a:lnTo>
                    <a:pt x="71" y="8"/>
                  </a:lnTo>
                  <a:lnTo>
                    <a:pt x="29" y="5"/>
                  </a:lnTo>
                  <a:lnTo>
                    <a:pt x="38" y="0"/>
                  </a:lnTo>
                  <a:lnTo>
                    <a:pt x="0" y="0"/>
                  </a:lnTo>
                  <a:lnTo>
                    <a:pt x="34" y="8"/>
                  </a:lnTo>
                  <a:lnTo>
                    <a:pt x="26" y="17"/>
                  </a:lnTo>
                  <a:lnTo>
                    <a:pt x="22" y="29"/>
                  </a:lnTo>
                  <a:lnTo>
                    <a:pt x="57" y="29"/>
                  </a:lnTo>
                  <a:lnTo>
                    <a:pt x="88" y="29"/>
                  </a:lnTo>
                  <a:lnTo>
                    <a:pt x="123" y="26"/>
                  </a:lnTo>
                  <a:lnTo>
                    <a:pt x="157" y="26"/>
                  </a:lnTo>
                  <a:lnTo>
                    <a:pt x="161" y="19"/>
                  </a:lnTo>
                  <a:lnTo>
                    <a:pt x="135" y="12"/>
                  </a:lnTo>
                  <a:lnTo>
                    <a:pt x="100" y="15"/>
                  </a:lnTo>
                  <a:lnTo>
                    <a:pt x="64" y="1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23" name="Freeform 4237"/>
            <p:cNvSpPr>
              <a:spLocks/>
            </p:cNvSpPr>
            <p:nvPr/>
          </p:nvSpPr>
          <p:spPr bwMode="auto">
            <a:xfrm>
              <a:off x="1458" y="958"/>
              <a:ext cx="115" cy="46"/>
            </a:xfrm>
            <a:custGeom>
              <a:avLst/>
              <a:gdLst>
                <a:gd name="T0" fmla="*/ 311 w 104"/>
                <a:gd name="T1" fmla="*/ 8722 h 36"/>
                <a:gd name="T2" fmla="*/ 208 w 104"/>
                <a:gd name="T3" fmla="*/ 5342 h 36"/>
                <a:gd name="T4" fmla="*/ 760 w 104"/>
                <a:gd name="T5" fmla="*/ 0 h 36"/>
                <a:gd name="T6" fmla="*/ 1398 w 104"/>
                <a:gd name="T7" fmla="*/ 5342 h 36"/>
                <a:gd name="T8" fmla="*/ 1264 w 104"/>
                <a:gd name="T9" fmla="*/ 14241 h 36"/>
                <a:gd name="T10" fmla="*/ 1557 w 104"/>
                <a:gd name="T11" fmla="*/ 18197 h 36"/>
                <a:gd name="T12" fmla="*/ 1011 w 104"/>
                <a:gd name="T13" fmla="*/ 21150 h 36"/>
                <a:gd name="T14" fmla="*/ 760 w 104"/>
                <a:gd name="T15" fmla="*/ 27025 h 36"/>
                <a:gd name="T16" fmla="*/ 627 w 104"/>
                <a:gd name="T17" fmla="*/ 23252 h 36"/>
                <a:gd name="T18" fmla="*/ 627 w 104"/>
                <a:gd name="T19" fmla="*/ 27025 h 36"/>
                <a:gd name="T20" fmla="*/ 103 w 104"/>
                <a:gd name="T21" fmla="*/ 19287 h 36"/>
                <a:gd name="T22" fmla="*/ 760 w 104"/>
                <a:gd name="T23" fmla="*/ 18197 h 36"/>
                <a:gd name="T24" fmla="*/ 0 w 104"/>
                <a:gd name="T25" fmla="*/ 12954 h 36"/>
                <a:gd name="T26" fmla="*/ 311 w 104"/>
                <a:gd name="T27" fmla="*/ 8722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36"/>
                <a:gd name="T44" fmla="*/ 104 w 104"/>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36">
                  <a:moveTo>
                    <a:pt x="21" y="12"/>
                  </a:moveTo>
                  <a:lnTo>
                    <a:pt x="14" y="7"/>
                  </a:lnTo>
                  <a:lnTo>
                    <a:pt x="50" y="0"/>
                  </a:lnTo>
                  <a:lnTo>
                    <a:pt x="92" y="7"/>
                  </a:lnTo>
                  <a:lnTo>
                    <a:pt x="83" y="19"/>
                  </a:lnTo>
                  <a:lnTo>
                    <a:pt x="104" y="24"/>
                  </a:lnTo>
                  <a:lnTo>
                    <a:pt x="66" y="28"/>
                  </a:lnTo>
                  <a:lnTo>
                    <a:pt x="50" y="36"/>
                  </a:lnTo>
                  <a:lnTo>
                    <a:pt x="42" y="31"/>
                  </a:lnTo>
                  <a:lnTo>
                    <a:pt x="42" y="36"/>
                  </a:lnTo>
                  <a:lnTo>
                    <a:pt x="7" y="26"/>
                  </a:lnTo>
                  <a:lnTo>
                    <a:pt x="50" y="24"/>
                  </a:lnTo>
                  <a:lnTo>
                    <a:pt x="0" y="17"/>
                  </a:lnTo>
                  <a:lnTo>
                    <a:pt x="21" y="1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24" name="Freeform 4238"/>
            <p:cNvSpPr>
              <a:spLocks/>
            </p:cNvSpPr>
            <p:nvPr/>
          </p:nvSpPr>
          <p:spPr bwMode="auto">
            <a:xfrm>
              <a:off x="1125" y="1025"/>
              <a:ext cx="156" cy="39"/>
            </a:xfrm>
            <a:custGeom>
              <a:avLst/>
              <a:gdLst>
                <a:gd name="T0" fmla="*/ 856 w 139"/>
                <a:gd name="T1" fmla="*/ 15241 h 31"/>
                <a:gd name="T2" fmla="*/ 522 w 139"/>
                <a:gd name="T3" fmla="*/ 14053 h 31"/>
                <a:gd name="T4" fmla="*/ 1525 w 139"/>
                <a:gd name="T5" fmla="*/ 9199 h 31"/>
                <a:gd name="T6" fmla="*/ 795 w 139"/>
                <a:gd name="T7" fmla="*/ 9199 h 31"/>
                <a:gd name="T8" fmla="*/ 0 w 139"/>
                <a:gd name="T9" fmla="*/ 9199 h 31"/>
                <a:gd name="T10" fmla="*/ 738 w 139"/>
                <a:gd name="T11" fmla="*/ 8269 h 31"/>
                <a:gd name="T12" fmla="*/ 429 w 139"/>
                <a:gd name="T13" fmla="*/ 7312 h 31"/>
                <a:gd name="T14" fmla="*/ 914 w 139"/>
                <a:gd name="T15" fmla="*/ 5812 h 31"/>
                <a:gd name="T16" fmla="*/ 708 w 139"/>
                <a:gd name="T17" fmla="*/ 3845 h 31"/>
                <a:gd name="T18" fmla="*/ 1611 w 139"/>
                <a:gd name="T19" fmla="*/ 4837 h 31"/>
                <a:gd name="T20" fmla="*/ 2195 w 139"/>
                <a:gd name="T21" fmla="*/ 8269 h 31"/>
                <a:gd name="T22" fmla="*/ 2222 w 139"/>
                <a:gd name="T23" fmla="*/ 2429 h 31"/>
                <a:gd name="T24" fmla="*/ 2781 w 139"/>
                <a:gd name="T25" fmla="*/ 0 h 31"/>
                <a:gd name="T26" fmla="*/ 2494 w 139"/>
                <a:gd name="T27" fmla="*/ 7312 h 31"/>
                <a:gd name="T28" fmla="*/ 3131 w 139"/>
                <a:gd name="T29" fmla="*/ 5812 h 31"/>
                <a:gd name="T30" fmla="*/ 2648 w 139"/>
                <a:gd name="T31" fmla="*/ 11573 h 31"/>
                <a:gd name="T32" fmla="*/ 2300 w 139"/>
                <a:gd name="T33" fmla="*/ 11573 h 31"/>
                <a:gd name="T34" fmla="*/ 1525 w 139"/>
                <a:gd name="T35" fmla="*/ 14053 h 31"/>
                <a:gd name="T36" fmla="*/ 856 w 139"/>
                <a:gd name="T37" fmla="*/ 15241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
                <a:gd name="T58" fmla="*/ 0 h 31"/>
                <a:gd name="T59" fmla="*/ 139 w 139"/>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 h="31">
                  <a:moveTo>
                    <a:pt x="38" y="31"/>
                  </a:moveTo>
                  <a:lnTo>
                    <a:pt x="23" y="29"/>
                  </a:lnTo>
                  <a:lnTo>
                    <a:pt x="68" y="19"/>
                  </a:lnTo>
                  <a:lnTo>
                    <a:pt x="35" y="19"/>
                  </a:lnTo>
                  <a:lnTo>
                    <a:pt x="0" y="19"/>
                  </a:lnTo>
                  <a:lnTo>
                    <a:pt x="33" y="17"/>
                  </a:lnTo>
                  <a:lnTo>
                    <a:pt x="19" y="15"/>
                  </a:lnTo>
                  <a:lnTo>
                    <a:pt x="40" y="12"/>
                  </a:lnTo>
                  <a:lnTo>
                    <a:pt x="31" y="8"/>
                  </a:lnTo>
                  <a:lnTo>
                    <a:pt x="71" y="10"/>
                  </a:lnTo>
                  <a:lnTo>
                    <a:pt x="97" y="17"/>
                  </a:lnTo>
                  <a:lnTo>
                    <a:pt x="99" y="5"/>
                  </a:lnTo>
                  <a:lnTo>
                    <a:pt x="123" y="0"/>
                  </a:lnTo>
                  <a:lnTo>
                    <a:pt x="111" y="15"/>
                  </a:lnTo>
                  <a:lnTo>
                    <a:pt x="139" y="12"/>
                  </a:lnTo>
                  <a:lnTo>
                    <a:pt x="118" y="24"/>
                  </a:lnTo>
                  <a:lnTo>
                    <a:pt x="102" y="24"/>
                  </a:lnTo>
                  <a:lnTo>
                    <a:pt x="68" y="29"/>
                  </a:lnTo>
                  <a:lnTo>
                    <a:pt x="38" y="31"/>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25" name="Freeform 4239"/>
            <p:cNvSpPr>
              <a:spLocks/>
            </p:cNvSpPr>
            <p:nvPr/>
          </p:nvSpPr>
          <p:spPr bwMode="auto">
            <a:xfrm>
              <a:off x="1331" y="1223"/>
              <a:ext cx="98" cy="56"/>
            </a:xfrm>
            <a:custGeom>
              <a:avLst/>
              <a:gdLst>
                <a:gd name="T0" fmla="*/ 1145 w 88"/>
                <a:gd name="T1" fmla="*/ 11957 h 45"/>
                <a:gd name="T2" fmla="*/ 951 w 88"/>
                <a:gd name="T3" fmla="*/ 11655 h 45"/>
                <a:gd name="T4" fmla="*/ 1025 w 88"/>
                <a:gd name="T5" fmla="*/ 10455 h 45"/>
                <a:gd name="T6" fmla="*/ 872 w 88"/>
                <a:gd name="T7" fmla="*/ 11655 h 45"/>
                <a:gd name="T8" fmla="*/ 351 w 88"/>
                <a:gd name="T9" fmla="*/ 16515 h 45"/>
                <a:gd name="T10" fmla="*/ 315 w 88"/>
                <a:gd name="T11" fmla="*/ 13011 h 45"/>
                <a:gd name="T12" fmla="*/ 0 w 88"/>
                <a:gd name="T13" fmla="*/ 13011 h 45"/>
                <a:gd name="T14" fmla="*/ 315 w 88"/>
                <a:gd name="T15" fmla="*/ 9435 h 45"/>
                <a:gd name="T16" fmla="*/ 539 w 88"/>
                <a:gd name="T17" fmla="*/ 4896 h 45"/>
                <a:gd name="T18" fmla="*/ 749 w 88"/>
                <a:gd name="T19" fmla="*/ 0 h 45"/>
                <a:gd name="T20" fmla="*/ 872 w 88"/>
                <a:gd name="T21" fmla="*/ 1640 h 45"/>
                <a:gd name="T22" fmla="*/ 829 w 88"/>
                <a:gd name="T23" fmla="*/ 4532 h 45"/>
                <a:gd name="T24" fmla="*/ 951 w 88"/>
                <a:gd name="T25" fmla="*/ 2540 h 45"/>
                <a:gd name="T26" fmla="*/ 1415 w 88"/>
                <a:gd name="T27" fmla="*/ 8569 h 45"/>
                <a:gd name="T28" fmla="*/ 1275 w 88"/>
                <a:gd name="T29" fmla="*/ 11655 h 45"/>
                <a:gd name="T30" fmla="*/ 1576 w 88"/>
                <a:gd name="T31" fmla="*/ 11655 h 45"/>
                <a:gd name="T32" fmla="*/ 1601 w 88"/>
                <a:gd name="T33" fmla="*/ 13011 h 45"/>
                <a:gd name="T34" fmla="*/ 1341 w 88"/>
                <a:gd name="T35" fmla="*/ 13783 h 45"/>
                <a:gd name="T36" fmla="*/ 1145 w 88"/>
                <a:gd name="T37" fmla="*/ 1195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8"/>
                <a:gd name="T58" fmla="*/ 0 h 45"/>
                <a:gd name="T59" fmla="*/ 88 w 88"/>
                <a:gd name="T60" fmla="*/ 45 h 4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8" h="45">
                  <a:moveTo>
                    <a:pt x="62" y="33"/>
                  </a:moveTo>
                  <a:lnTo>
                    <a:pt x="52" y="31"/>
                  </a:lnTo>
                  <a:lnTo>
                    <a:pt x="55" y="28"/>
                  </a:lnTo>
                  <a:lnTo>
                    <a:pt x="48" y="31"/>
                  </a:lnTo>
                  <a:lnTo>
                    <a:pt x="19" y="45"/>
                  </a:lnTo>
                  <a:lnTo>
                    <a:pt x="17" y="35"/>
                  </a:lnTo>
                  <a:lnTo>
                    <a:pt x="0" y="35"/>
                  </a:lnTo>
                  <a:lnTo>
                    <a:pt x="17" y="26"/>
                  </a:lnTo>
                  <a:lnTo>
                    <a:pt x="29" y="14"/>
                  </a:lnTo>
                  <a:lnTo>
                    <a:pt x="41" y="0"/>
                  </a:lnTo>
                  <a:lnTo>
                    <a:pt x="48" y="5"/>
                  </a:lnTo>
                  <a:lnTo>
                    <a:pt x="45" y="12"/>
                  </a:lnTo>
                  <a:lnTo>
                    <a:pt x="52" y="7"/>
                  </a:lnTo>
                  <a:lnTo>
                    <a:pt x="76" y="23"/>
                  </a:lnTo>
                  <a:lnTo>
                    <a:pt x="69" y="31"/>
                  </a:lnTo>
                  <a:lnTo>
                    <a:pt x="85" y="31"/>
                  </a:lnTo>
                  <a:lnTo>
                    <a:pt x="88" y="35"/>
                  </a:lnTo>
                  <a:lnTo>
                    <a:pt x="74" y="38"/>
                  </a:lnTo>
                  <a:lnTo>
                    <a:pt x="62" y="3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26" name="Freeform 4240"/>
            <p:cNvSpPr>
              <a:spLocks/>
            </p:cNvSpPr>
            <p:nvPr/>
          </p:nvSpPr>
          <p:spPr bwMode="auto">
            <a:xfrm>
              <a:off x="1259" y="1079"/>
              <a:ext cx="88" cy="40"/>
            </a:xfrm>
            <a:custGeom>
              <a:avLst/>
              <a:gdLst>
                <a:gd name="T0" fmla="*/ 1441 w 79"/>
                <a:gd name="T1" fmla="*/ 0 h 33"/>
                <a:gd name="T2" fmla="*/ 570 w 79"/>
                <a:gd name="T3" fmla="*/ 0 h 33"/>
                <a:gd name="T4" fmla="*/ 691 w 79"/>
                <a:gd name="T5" fmla="*/ 1256 h 33"/>
                <a:gd name="T6" fmla="*/ 486 w 79"/>
                <a:gd name="T7" fmla="*/ 2236 h 33"/>
                <a:gd name="T8" fmla="*/ 0 w 79"/>
                <a:gd name="T9" fmla="*/ 2236 h 33"/>
                <a:gd name="T10" fmla="*/ 315 w 79"/>
                <a:gd name="T11" fmla="*/ 4233 h 33"/>
                <a:gd name="T12" fmla="*/ 620 w 79"/>
                <a:gd name="T13" fmla="*/ 5851 h 33"/>
                <a:gd name="T14" fmla="*/ 672 w 79"/>
                <a:gd name="T15" fmla="*/ 4810 h 33"/>
                <a:gd name="T16" fmla="*/ 1026 w 79"/>
                <a:gd name="T17" fmla="*/ 4810 h 33"/>
                <a:gd name="T18" fmla="*/ 1259 w 79"/>
                <a:gd name="T19" fmla="*/ 2236 h 33"/>
                <a:gd name="T20" fmla="*/ 1441 w 79"/>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9"/>
                <a:gd name="T34" fmla="*/ 0 h 33"/>
                <a:gd name="T35" fmla="*/ 79 w 79"/>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9" h="33">
                  <a:moveTo>
                    <a:pt x="79" y="0"/>
                  </a:moveTo>
                  <a:lnTo>
                    <a:pt x="31" y="0"/>
                  </a:lnTo>
                  <a:lnTo>
                    <a:pt x="38" y="7"/>
                  </a:lnTo>
                  <a:lnTo>
                    <a:pt x="26" y="12"/>
                  </a:lnTo>
                  <a:lnTo>
                    <a:pt x="0" y="12"/>
                  </a:lnTo>
                  <a:lnTo>
                    <a:pt x="17" y="24"/>
                  </a:lnTo>
                  <a:lnTo>
                    <a:pt x="34" y="33"/>
                  </a:lnTo>
                  <a:lnTo>
                    <a:pt x="36" y="26"/>
                  </a:lnTo>
                  <a:lnTo>
                    <a:pt x="55" y="26"/>
                  </a:lnTo>
                  <a:lnTo>
                    <a:pt x="67" y="12"/>
                  </a:lnTo>
                  <a:lnTo>
                    <a:pt x="79"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27" name="Freeform 4241"/>
            <p:cNvSpPr>
              <a:spLocks/>
            </p:cNvSpPr>
            <p:nvPr/>
          </p:nvSpPr>
          <p:spPr bwMode="auto">
            <a:xfrm>
              <a:off x="1339" y="1070"/>
              <a:ext cx="90" cy="39"/>
            </a:xfrm>
            <a:custGeom>
              <a:avLst/>
              <a:gdLst>
                <a:gd name="T0" fmla="*/ 880 w 81"/>
                <a:gd name="T1" fmla="*/ 9199 h 31"/>
                <a:gd name="T2" fmla="*/ 422 w 81"/>
                <a:gd name="T3" fmla="*/ 9199 h 31"/>
                <a:gd name="T4" fmla="*/ 440 w 81"/>
                <a:gd name="T5" fmla="*/ 11573 h 31"/>
                <a:gd name="T6" fmla="*/ 259 w 81"/>
                <a:gd name="T7" fmla="*/ 15241 h 31"/>
                <a:gd name="T8" fmla="*/ 0 w 81"/>
                <a:gd name="T9" fmla="*/ 15241 h 31"/>
                <a:gd name="T10" fmla="*/ 3 w 81"/>
                <a:gd name="T11" fmla="*/ 13470 h 31"/>
                <a:gd name="T12" fmla="*/ 320 w 81"/>
                <a:gd name="T13" fmla="*/ 4459 h 31"/>
                <a:gd name="T14" fmla="*/ 440 w 81"/>
                <a:gd name="T15" fmla="*/ 3544 h 31"/>
                <a:gd name="T16" fmla="*/ 440 w 81"/>
                <a:gd name="T17" fmla="*/ 2429 h 31"/>
                <a:gd name="T18" fmla="*/ 586 w 81"/>
                <a:gd name="T19" fmla="*/ 0 h 31"/>
                <a:gd name="T20" fmla="*/ 1393 w 81"/>
                <a:gd name="T21" fmla="*/ 2429 h 31"/>
                <a:gd name="T22" fmla="*/ 1208 w 81"/>
                <a:gd name="T23" fmla="*/ 4459 h 31"/>
                <a:gd name="T24" fmla="*/ 880 w 81"/>
                <a:gd name="T25" fmla="*/ 9199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31"/>
                <a:gd name="T41" fmla="*/ 81 w 81"/>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31">
                  <a:moveTo>
                    <a:pt x="50" y="19"/>
                  </a:moveTo>
                  <a:lnTo>
                    <a:pt x="24" y="19"/>
                  </a:lnTo>
                  <a:lnTo>
                    <a:pt x="26" y="24"/>
                  </a:lnTo>
                  <a:lnTo>
                    <a:pt x="15" y="31"/>
                  </a:lnTo>
                  <a:lnTo>
                    <a:pt x="0" y="31"/>
                  </a:lnTo>
                  <a:lnTo>
                    <a:pt x="3" y="28"/>
                  </a:lnTo>
                  <a:lnTo>
                    <a:pt x="19" y="9"/>
                  </a:lnTo>
                  <a:lnTo>
                    <a:pt x="26" y="7"/>
                  </a:lnTo>
                  <a:lnTo>
                    <a:pt x="26" y="5"/>
                  </a:lnTo>
                  <a:lnTo>
                    <a:pt x="34" y="0"/>
                  </a:lnTo>
                  <a:lnTo>
                    <a:pt x="81" y="5"/>
                  </a:lnTo>
                  <a:lnTo>
                    <a:pt x="69" y="9"/>
                  </a:lnTo>
                  <a:lnTo>
                    <a:pt x="50" y="1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28" name="Freeform 4242"/>
            <p:cNvSpPr>
              <a:spLocks/>
            </p:cNvSpPr>
            <p:nvPr/>
          </p:nvSpPr>
          <p:spPr bwMode="auto">
            <a:xfrm>
              <a:off x="563" y="1532"/>
              <a:ext cx="47" cy="51"/>
            </a:xfrm>
            <a:custGeom>
              <a:avLst/>
              <a:gdLst>
                <a:gd name="T0" fmla="*/ 337 w 43"/>
                <a:gd name="T1" fmla="*/ 10583 h 41"/>
                <a:gd name="T2" fmla="*/ 308 w 43"/>
                <a:gd name="T3" fmla="*/ 10583 h 41"/>
                <a:gd name="T4" fmla="*/ 196 w 43"/>
                <a:gd name="T5" fmla="*/ 10583 h 41"/>
                <a:gd name="T6" fmla="*/ 214 w 43"/>
                <a:gd name="T7" fmla="*/ 9390 h 41"/>
                <a:gd name="T8" fmla="*/ 196 w 43"/>
                <a:gd name="T9" fmla="*/ 8595 h 41"/>
                <a:gd name="T10" fmla="*/ 80 w 43"/>
                <a:gd name="T11" fmla="*/ 8595 h 41"/>
                <a:gd name="T12" fmla="*/ 214 w 43"/>
                <a:gd name="T13" fmla="*/ 6910 h 41"/>
                <a:gd name="T14" fmla="*/ 80 w 43"/>
                <a:gd name="T15" fmla="*/ 5555 h 41"/>
                <a:gd name="T16" fmla="*/ 80 w 43"/>
                <a:gd name="T17" fmla="*/ 4466 h 41"/>
                <a:gd name="T18" fmla="*/ 2 w 43"/>
                <a:gd name="T19" fmla="*/ 3590 h 41"/>
                <a:gd name="T20" fmla="*/ 2 w 43"/>
                <a:gd name="T21" fmla="*/ 2535 h 41"/>
                <a:gd name="T22" fmla="*/ 80 w 43"/>
                <a:gd name="T23" fmla="*/ 1059 h 41"/>
                <a:gd name="T24" fmla="*/ 5 w 43"/>
                <a:gd name="T25" fmla="*/ 1638 h 41"/>
                <a:gd name="T26" fmla="*/ 0 w 43"/>
                <a:gd name="T27" fmla="*/ 0 h 41"/>
                <a:gd name="T28" fmla="*/ 196 w 43"/>
                <a:gd name="T29" fmla="*/ 1059 h 41"/>
                <a:gd name="T30" fmla="*/ 337 w 43"/>
                <a:gd name="T31" fmla="*/ 1638 h 41"/>
                <a:gd name="T32" fmla="*/ 365 w 43"/>
                <a:gd name="T33" fmla="*/ 4466 h 41"/>
                <a:gd name="T34" fmla="*/ 439 w 43"/>
                <a:gd name="T35" fmla="*/ 8595 h 41"/>
                <a:gd name="T36" fmla="*/ 477 w 43"/>
                <a:gd name="T37" fmla="*/ 13164 h 41"/>
                <a:gd name="T38" fmla="*/ 477 w 43"/>
                <a:gd name="T39" fmla="*/ 14795 h 41"/>
                <a:gd name="T40" fmla="*/ 234 w 43"/>
                <a:gd name="T41" fmla="*/ 11894 h 41"/>
                <a:gd name="T42" fmla="*/ 337 w 43"/>
                <a:gd name="T43" fmla="*/ 10583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
                <a:gd name="T67" fmla="*/ 0 h 41"/>
                <a:gd name="T68" fmla="*/ 43 w 43"/>
                <a:gd name="T69" fmla="*/ 41 h 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 h="41">
                  <a:moveTo>
                    <a:pt x="31" y="29"/>
                  </a:moveTo>
                  <a:lnTo>
                    <a:pt x="28" y="29"/>
                  </a:lnTo>
                  <a:lnTo>
                    <a:pt x="17" y="29"/>
                  </a:lnTo>
                  <a:lnTo>
                    <a:pt x="19" y="26"/>
                  </a:lnTo>
                  <a:lnTo>
                    <a:pt x="17" y="24"/>
                  </a:lnTo>
                  <a:lnTo>
                    <a:pt x="7" y="24"/>
                  </a:lnTo>
                  <a:lnTo>
                    <a:pt x="19" y="19"/>
                  </a:lnTo>
                  <a:lnTo>
                    <a:pt x="7" y="15"/>
                  </a:lnTo>
                  <a:lnTo>
                    <a:pt x="7" y="12"/>
                  </a:lnTo>
                  <a:lnTo>
                    <a:pt x="2" y="10"/>
                  </a:lnTo>
                  <a:lnTo>
                    <a:pt x="2" y="7"/>
                  </a:lnTo>
                  <a:lnTo>
                    <a:pt x="7" y="3"/>
                  </a:lnTo>
                  <a:lnTo>
                    <a:pt x="5" y="5"/>
                  </a:lnTo>
                  <a:lnTo>
                    <a:pt x="0" y="0"/>
                  </a:lnTo>
                  <a:lnTo>
                    <a:pt x="17" y="3"/>
                  </a:lnTo>
                  <a:lnTo>
                    <a:pt x="31" y="5"/>
                  </a:lnTo>
                  <a:lnTo>
                    <a:pt x="33" y="12"/>
                  </a:lnTo>
                  <a:lnTo>
                    <a:pt x="40" y="24"/>
                  </a:lnTo>
                  <a:lnTo>
                    <a:pt x="43" y="36"/>
                  </a:lnTo>
                  <a:lnTo>
                    <a:pt x="43" y="41"/>
                  </a:lnTo>
                  <a:lnTo>
                    <a:pt x="21" y="33"/>
                  </a:lnTo>
                  <a:lnTo>
                    <a:pt x="31" y="2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29" name="Freeform 4243"/>
            <p:cNvSpPr>
              <a:spLocks/>
            </p:cNvSpPr>
            <p:nvPr/>
          </p:nvSpPr>
          <p:spPr bwMode="auto">
            <a:xfrm>
              <a:off x="1083" y="1017"/>
              <a:ext cx="113" cy="23"/>
            </a:xfrm>
            <a:custGeom>
              <a:avLst/>
              <a:gdLst>
                <a:gd name="T0" fmla="*/ 972 w 102"/>
                <a:gd name="T1" fmla="*/ 2207 h 19"/>
                <a:gd name="T2" fmla="*/ 972 w 102"/>
                <a:gd name="T3" fmla="*/ 1244 h 19"/>
                <a:gd name="T4" fmla="*/ 792 w 102"/>
                <a:gd name="T5" fmla="*/ 2207 h 19"/>
                <a:gd name="T6" fmla="*/ 610 w 102"/>
                <a:gd name="T7" fmla="*/ 2672 h 19"/>
                <a:gd name="T8" fmla="*/ 610 w 102"/>
                <a:gd name="T9" fmla="*/ 2672 h 19"/>
                <a:gd name="T10" fmla="*/ 449 w 102"/>
                <a:gd name="T11" fmla="*/ 3404 h 19"/>
                <a:gd name="T12" fmla="*/ 298 w 102"/>
                <a:gd name="T13" fmla="*/ 3404 h 19"/>
                <a:gd name="T14" fmla="*/ 298 w 102"/>
                <a:gd name="T15" fmla="*/ 2915 h 19"/>
                <a:gd name="T16" fmla="*/ 188 w 102"/>
                <a:gd name="T17" fmla="*/ 3404 h 19"/>
                <a:gd name="T18" fmla="*/ 0 w 102"/>
                <a:gd name="T19" fmla="*/ 3404 h 19"/>
                <a:gd name="T20" fmla="*/ 113 w 102"/>
                <a:gd name="T21" fmla="*/ 2672 h 19"/>
                <a:gd name="T22" fmla="*/ 697 w 102"/>
                <a:gd name="T23" fmla="*/ 1244 h 19"/>
                <a:gd name="T24" fmla="*/ 1089 w 102"/>
                <a:gd name="T25" fmla="*/ 0 h 19"/>
                <a:gd name="T26" fmla="*/ 1344 w 102"/>
                <a:gd name="T27" fmla="*/ 0 h 19"/>
                <a:gd name="T28" fmla="*/ 1623 w 102"/>
                <a:gd name="T29" fmla="*/ 0 h 19"/>
                <a:gd name="T30" fmla="*/ 1344 w 102"/>
                <a:gd name="T31" fmla="*/ 579 h 19"/>
                <a:gd name="T32" fmla="*/ 1427 w 102"/>
                <a:gd name="T33" fmla="*/ 1244 h 19"/>
                <a:gd name="T34" fmla="*/ 1344 w 102"/>
                <a:gd name="T35" fmla="*/ 1244 h 19"/>
                <a:gd name="T36" fmla="*/ 1089 w 102"/>
                <a:gd name="T37" fmla="*/ 2207 h 19"/>
                <a:gd name="T38" fmla="*/ 947 w 102"/>
                <a:gd name="T39" fmla="*/ 2672 h 19"/>
                <a:gd name="T40" fmla="*/ 972 w 102"/>
                <a:gd name="T41" fmla="*/ 2207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9"/>
                <a:gd name="T65" fmla="*/ 102 w 102"/>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9">
                  <a:moveTo>
                    <a:pt x="61" y="12"/>
                  </a:moveTo>
                  <a:lnTo>
                    <a:pt x="61" y="7"/>
                  </a:lnTo>
                  <a:lnTo>
                    <a:pt x="50" y="12"/>
                  </a:lnTo>
                  <a:lnTo>
                    <a:pt x="38" y="15"/>
                  </a:lnTo>
                  <a:lnTo>
                    <a:pt x="28" y="19"/>
                  </a:lnTo>
                  <a:lnTo>
                    <a:pt x="19" y="19"/>
                  </a:lnTo>
                  <a:lnTo>
                    <a:pt x="19" y="17"/>
                  </a:lnTo>
                  <a:lnTo>
                    <a:pt x="12" y="19"/>
                  </a:lnTo>
                  <a:lnTo>
                    <a:pt x="0" y="19"/>
                  </a:lnTo>
                  <a:lnTo>
                    <a:pt x="7" y="15"/>
                  </a:lnTo>
                  <a:lnTo>
                    <a:pt x="43" y="7"/>
                  </a:lnTo>
                  <a:lnTo>
                    <a:pt x="69" y="0"/>
                  </a:lnTo>
                  <a:lnTo>
                    <a:pt x="85" y="0"/>
                  </a:lnTo>
                  <a:lnTo>
                    <a:pt x="102" y="0"/>
                  </a:lnTo>
                  <a:lnTo>
                    <a:pt x="85" y="3"/>
                  </a:lnTo>
                  <a:lnTo>
                    <a:pt x="90" y="7"/>
                  </a:lnTo>
                  <a:lnTo>
                    <a:pt x="85" y="7"/>
                  </a:lnTo>
                  <a:lnTo>
                    <a:pt x="69" y="12"/>
                  </a:lnTo>
                  <a:lnTo>
                    <a:pt x="59" y="15"/>
                  </a:lnTo>
                  <a:lnTo>
                    <a:pt x="61" y="1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30" name="Freeform 4244"/>
            <p:cNvSpPr>
              <a:spLocks/>
            </p:cNvSpPr>
            <p:nvPr/>
          </p:nvSpPr>
          <p:spPr bwMode="auto">
            <a:xfrm>
              <a:off x="1310" y="1029"/>
              <a:ext cx="68" cy="27"/>
            </a:xfrm>
            <a:custGeom>
              <a:avLst/>
              <a:gdLst>
                <a:gd name="T0" fmla="*/ 345 w 62"/>
                <a:gd name="T1" fmla="*/ 6057 h 21"/>
                <a:gd name="T2" fmla="*/ 231 w 62"/>
                <a:gd name="T3" fmla="*/ 4234 h 21"/>
                <a:gd name="T4" fmla="*/ 287 w 62"/>
                <a:gd name="T5" fmla="*/ 4234 h 21"/>
                <a:gd name="T6" fmla="*/ 211 w 62"/>
                <a:gd name="T7" fmla="*/ 6057 h 21"/>
                <a:gd name="T8" fmla="*/ 181 w 62"/>
                <a:gd name="T9" fmla="*/ 7788 h 21"/>
                <a:gd name="T10" fmla="*/ 181 w 62"/>
                <a:gd name="T11" fmla="*/ 7788 h 21"/>
                <a:gd name="T12" fmla="*/ 0 w 62"/>
                <a:gd name="T13" fmla="*/ 12492 h 21"/>
                <a:gd name="T14" fmla="*/ 494 w 62"/>
                <a:gd name="T15" fmla="*/ 10013 h 21"/>
                <a:gd name="T16" fmla="*/ 211 w 62"/>
                <a:gd name="T17" fmla="*/ 14558 h 21"/>
                <a:gd name="T18" fmla="*/ 181 w 62"/>
                <a:gd name="T19" fmla="*/ 16552 h 21"/>
                <a:gd name="T20" fmla="*/ 455 w 62"/>
                <a:gd name="T21" fmla="*/ 18717 h 21"/>
                <a:gd name="T22" fmla="*/ 494 w 62"/>
                <a:gd name="T23" fmla="*/ 16552 h 21"/>
                <a:gd name="T24" fmla="*/ 542 w 62"/>
                <a:gd name="T25" fmla="*/ 14558 h 21"/>
                <a:gd name="T26" fmla="*/ 635 w 62"/>
                <a:gd name="T27" fmla="*/ 14558 h 21"/>
                <a:gd name="T28" fmla="*/ 696 w 62"/>
                <a:gd name="T29" fmla="*/ 12492 h 21"/>
                <a:gd name="T30" fmla="*/ 600 w 62"/>
                <a:gd name="T31" fmla="*/ 10013 h 21"/>
                <a:gd name="T32" fmla="*/ 760 w 62"/>
                <a:gd name="T33" fmla="*/ 4234 h 21"/>
                <a:gd name="T34" fmla="*/ 722 w 62"/>
                <a:gd name="T35" fmla="*/ 0 h 21"/>
                <a:gd name="T36" fmla="*/ 589 w 62"/>
                <a:gd name="T37" fmla="*/ 1992 h 21"/>
                <a:gd name="T38" fmla="*/ 410 w 62"/>
                <a:gd name="T39" fmla="*/ 1992 h 21"/>
                <a:gd name="T40" fmla="*/ 455 w 62"/>
                <a:gd name="T41" fmla="*/ 6057 h 21"/>
                <a:gd name="T42" fmla="*/ 410 w 62"/>
                <a:gd name="T43" fmla="*/ 6057 h 21"/>
                <a:gd name="T44" fmla="*/ 345 w 62"/>
                <a:gd name="T45" fmla="*/ 6057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2"/>
                <a:gd name="T70" fmla="*/ 0 h 21"/>
                <a:gd name="T71" fmla="*/ 62 w 62"/>
                <a:gd name="T72" fmla="*/ 21 h 2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2" h="21">
                  <a:moveTo>
                    <a:pt x="29" y="7"/>
                  </a:moveTo>
                  <a:lnTo>
                    <a:pt x="19" y="5"/>
                  </a:lnTo>
                  <a:lnTo>
                    <a:pt x="24" y="5"/>
                  </a:lnTo>
                  <a:lnTo>
                    <a:pt x="17" y="7"/>
                  </a:lnTo>
                  <a:lnTo>
                    <a:pt x="15" y="9"/>
                  </a:lnTo>
                  <a:lnTo>
                    <a:pt x="0" y="14"/>
                  </a:lnTo>
                  <a:lnTo>
                    <a:pt x="41" y="12"/>
                  </a:lnTo>
                  <a:lnTo>
                    <a:pt x="17" y="16"/>
                  </a:lnTo>
                  <a:lnTo>
                    <a:pt x="15" y="19"/>
                  </a:lnTo>
                  <a:lnTo>
                    <a:pt x="38" y="21"/>
                  </a:lnTo>
                  <a:lnTo>
                    <a:pt x="41" y="19"/>
                  </a:lnTo>
                  <a:lnTo>
                    <a:pt x="45" y="16"/>
                  </a:lnTo>
                  <a:lnTo>
                    <a:pt x="52" y="16"/>
                  </a:lnTo>
                  <a:lnTo>
                    <a:pt x="57" y="14"/>
                  </a:lnTo>
                  <a:lnTo>
                    <a:pt x="50" y="12"/>
                  </a:lnTo>
                  <a:lnTo>
                    <a:pt x="62" y="5"/>
                  </a:lnTo>
                  <a:lnTo>
                    <a:pt x="60" y="0"/>
                  </a:lnTo>
                  <a:lnTo>
                    <a:pt x="48" y="2"/>
                  </a:lnTo>
                  <a:lnTo>
                    <a:pt x="34" y="2"/>
                  </a:lnTo>
                  <a:lnTo>
                    <a:pt x="38" y="7"/>
                  </a:lnTo>
                  <a:lnTo>
                    <a:pt x="34" y="7"/>
                  </a:lnTo>
                  <a:lnTo>
                    <a:pt x="29" y="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31" name="Freeform 4245"/>
            <p:cNvSpPr>
              <a:spLocks/>
            </p:cNvSpPr>
            <p:nvPr/>
          </p:nvSpPr>
          <p:spPr bwMode="auto">
            <a:xfrm>
              <a:off x="1337" y="989"/>
              <a:ext cx="59" cy="22"/>
            </a:xfrm>
            <a:custGeom>
              <a:avLst/>
              <a:gdLst>
                <a:gd name="T0" fmla="*/ 365 w 54"/>
                <a:gd name="T1" fmla="*/ 2 h 19"/>
                <a:gd name="T2" fmla="*/ 399 w 54"/>
                <a:gd name="T3" fmla="*/ 2 h 19"/>
                <a:gd name="T4" fmla="*/ 520 w 54"/>
                <a:gd name="T5" fmla="*/ 2 h 19"/>
                <a:gd name="T6" fmla="*/ 573 w 54"/>
                <a:gd name="T7" fmla="*/ 2 h 19"/>
                <a:gd name="T8" fmla="*/ 573 w 54"/>
                <a:gd name="T9" fmla="*/ 470 h 19"/>
                <a:gd name="T10" fmla="*/ 581 w 54"/>
                <a:gd name="T11" fmla="*/ 729 h 19"/>
                <a:gd name="T12" fmla="*/ 439 w 54"/>
                <a:gd name="T13" fmla="*/ 977 h 19"/>
                <a:gd name="T14" fmla="*/ 258 w 54"/>
                <a:gd name="T15" fmla="*/ 630 h 19"/>
                <a:gd name="T16" fmla="*/ 0 w 54"/>
                <a:gd name="T17" fmla="*/ 630 h 19"/>
                <a:gd name="T18" fmla="*/ 5 w 54"/>
                <a:gd name="T19" fmla="*/ 351 h 19"/>
                <a:gd name="T20" fmla="*/ 214 w 54"/>
                <a:gd name="T21" fmla="*/ 351 h 19"/>
                <a:gd name="T22" fmla="*/ 196 w 54"/>
                <a:gd name="T23" fmla="*/ 2 h 19"/>
                <a:gd name="T24" fmla="*/ 104 w 54"/>
                <a:gd name="T25" fmla="*/ 2 h 19"/>
                <a:gd name="T26" fmla="*/ 5 w 54"/>
                <a:gd name="T27" fmla="*/ 0 h 19"/>
                <a:gd name="T28" fmla="*/ 365 w 54"/>
                <a:gd name="T29" fmla="*/ 0 h 19"/>
                <a:gd name="T30" fmla="*/ 365 w 54"/>
                <a:gd name="T31" fmla="*/ 2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19"/>
                <a:gd name="T50" fmla="*/ 54 w 54"/>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19">
                  <a:moveTo>
                    <a:pt x="33" y="2"/>
                  </a:moveTo>
                  <a:lnTo>
                    <a:pt x="36" y="2"/>
                  </a:lnTo>
                  <a:lnTo>
                    <a:pt x="47" y="2"/>
                  </a:lnTo>
                  <a:lnTo>
                    <a:pt x="52" y="2"/>
                  </a:lnTo>
                  <a:lnTo>
                    <a:pt x="52" y="9"/>
                  </a:lnTo>
                  <a:lnTo>
                    <a:pt x="54" y="14"/>
                  </a:lnTo>
                  <a:lnTo>
                    <a:pt x="40" y="19"/>
                  </a:lnTo>
                  <a:lnTo>
                    <a:pt x="24" y="12"/>
                  </a:lnTo>
                  <a:lnTo>
                    <a:pt x="0" y="12"/>
                  </a:lnTo>
                  <a:lnTo>
                    <a:pt x="5" y="7"/>
                  </a:lnTo>
                  <a:lnTo>
                    <a:pt x="19" y="7"/>
                  </a:lnTo>
                  <a:lnTo>
                    <a:pt x="17" y="2"/>
                  </a:lnTo>
                  <a:lnTo>
                    <a:pt x="10" y="2"/>
                  </a:lnTo>
                  <a:lnTo>
                    <a:pt x="5" y="0"/>
                  </a:lnTo>
                  <a:lnTo>
                    <a:pt x="33" y="0"/>
                  </a:lnTo>
                  <a:lnTo>
                    <a:pt x="33"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32" name="Freeform 4246"/>
            <p:cNvSpPr>
              <a:spLocks/>
            </p:cNvSpPr>
            <p:nvPr/>
          </p:nvSpPr>
          <p:spPr bwMode="auto">
            <a:xfrm>
              <a:off x="1241" y="1149"/>
              <a:ext cx="53" cy="24"/>
            </a:xfrm>
            <a:custGeom>
              <a:avLst/>
              <a:gdLst>
                <a:gd name="T0" fmla="*/ 1017 w 47"/>
                <a:gd name="T1" fmla="*/ 5069 h 19"/>
                <a:gd name="T2" fmla="*/ 1017 w 47"/>
                <a:gd name="T3" fmla="*/ 4013 h 19"/>
                <a:gd name="T4" fmla="*/ 673 w 47"/>
                <a:gd name="T5" fmla="*/ 0 h 19"/>
                <a:gd name="T6" fmla="*/ 530 w 47"/>
                <a:gd name="T7" fmla="*/ 2127 h 19"/>
                <a:gd name="T8" fmla="*/ 470 w 47"/>
                <a:gd name="T9" fmla="*/ 1333 h 19"/>
                <a:gd name="T10" fmla="*/ 369 w 47"/>
                <a:gd name="T11" fmla="*/ 4013 h 19"/>
                <a:gd name="T12" fmla="*/ 0 w 47"/>
                <a:gd name="T13" fmla="*/ 6512 h 19"/>
                <a:gd name="T14" fmla="*/ 673 w 47"/>
                <a:gd name="T15" fmla="*/ 10391 h 19"/>
                <a:gd name="T16" fmla="*/ 1227 w 47"/>
                <a:gd name="T17" fmla="*/ 8088 h 19"/>
                <a:gd name="T18" fmla="*/ 1088 w 47"/>
                <a:gd name="T19" fmla="*/ 8088 h 19"/>
                <a:gd name="T20" fmla="*/ 1017 w 47"/>
                <a:gd name="T21" fmla="*/ 5069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19"/>
                <a:gd name="T35" fmla="*/ 47 w 47"/>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19">
                  <a:moveTo>
                    <a:pt x="40" y="9"/>
                  </a:moveTo>
                  <a:lnTo>
                    <a:pt x="40" y="7"/>
                  </a:lnTo>
                  <a:lnTo>
                    <a:pt x="26" y="0"/>
                  </a:lnTo>
                  <a:lnTo>
                    <a:pt x="21" y="4"/>
                  </a:lnTo>
                  <a:lnTo>
                    <a:pt x="19" y="2"/>
                  </a:lnTo>
                  <a:lnTo>
                    <a:pt x="14" y="7"/>
                  </a:lnTo>
                  <a:lnTo>
                    <a:pt x="0" y="12"/>
                  </a:lnTo>
                  <a:lnTo>
                    <a:pt x="26" y="19"/>
                  </a:lnTo>
                  <a:lnTo>
                    <a:pt x="47" y="14"/>
                  </a:lnTo>
                  <a:lnTo>
                    <a:pt x="42" y="14"/>
                  </a:lnTo>
                  <a:lnTo>
                    <a:pt x="40" y="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33" name="Freeform 4247"/>
            <p:cNvSpPr>
              <a:spLocks/>
            </p:cNvSpPr>
            <p:nvPr/>
          </p:nvSpPr>
          <p:spPr bwMode="auto">
            <a:xfrm>
              <a:off x="1533" y="1079"/>
              <a:ext cx="55" cy="17"/>
            </a:xfrm>
            <a:custGeom>
              <a:avLst/>
              <a:gdLst>
                <a:gd name="T0" fmla="*/ 1378 w 48"/>
                <a:gd name="T1" fmla="*/ 0 h 14"/>
                <a:gd name="T2" fmla="*/ 3 w 48"/>
                <a:gd name="T3" fmla="*/ 0 h 14"/>
                <a:gd name="T4" fmla="*/ 0 w 48"/>
                <a:gd name="T5" fmla="*/ 922 h 14"/>
                <a:gd name="T6" fmla="*/ 191 w 48"/>
                <a:gd name="T7" fmla="*/ 1651 h 14"/>
                <a:gd name="T8" fmla="*/ 378 w 48"/>
                <a:gd name="T9" fmla="*/ 2777 h 14"/>
                <a:gd name="T10" fmla="*/ 1896 w 48"/>
                <a:gd name="T11" fmla="*/ 2404 h 14"/>
                <a:gd name="T12" fmla="*/ 1378 w 48"/>
                <a:gd name="T13" fmla="*/ 0 h 14"/>
                <a:gd name="T14" fmla="*/ 0 60000 65536"/>
                <a:gd name="T15" fmla="*/ 0 60000 65536"/>
                <a:gd name="T16" fmla="*/ 0 60000 65536"/>
                <a:gd name="T17" fmla="*/ 0 60000 65536"/>
                <a:gd name="T18" fmla="*/ 0 60000 65536"/>
                <a:gd name="T19" fmla="*/ 0 60000 65536"/>
                <a:gd name="T20" fmla="*/ 0 60000 65536"/>
                <a:gd name="T21" fmla="*/ 0 w 48"/>
                <a:gd name="T22" fmla="*/ 0 h 14"/>
                <a:gd name="T23" fmla="*/ 48 w 48"/>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14">
                  <a:moveTo>
                    <a:pt x="34" y="0"/>
                  </a:moveTo>
                  <a:lnTo>
                    <a:pt x="3" y="0"/>
                  </a:lnTo>
                  <a:lnTo>
                    <a:pt x="0" y="5"/>
                  </a:lnTo>
                  <a:lnTo>
                    <a:pt x="5" y="9"/>
                  </a:lnTo>
                  <a:lnTo>
                    <a:pt x="10" y="14"/>
                  </a:lnTo>
                  <a:lnTo>
                    <a:pt x="48" y="12"/>
                  </a:lnTo>
                  <a:lnTo>
                    <a:pt x="34"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34" name="Freeform 4248"/>
            <p:cNvSpPr>
              <a:spLocks/>
            </p:cNvSpPr>
            <p:nvPr/>
          </p:nvSpPr>
          <p:spPr bwMode="auto">
            <a:xfrm>
              <a:off x="1511" y="1177"/>
              <a:ext cx="34" cy="19"/>
            </a:xfrm>
            <a:custGeom>
              <a:avLst/>
              <a:gdLst>
                <a:gd name="T0" fmla="*/ 315 w 31"/>
                <a:gd name="T1" fmla="*/ 5890 h 15"/>
                <a:gd name="T2" fmla="*/ 3 w 31"/>
                <a:gd name="T3" fmla="*/ 8744 h 15"/>
                <a:gd name="T4" fmla="*/ 0 w 31"/>
                <a:gd name="T5" fmla="*/ 4228 h 15"/>
                <a:gd name="T6" fmla="*/ 231 w 31"/>
                <a:gd name="T7" fmla="*/ 0 h 15"/>
                <a:gd name="T8" fmla="*/ 374 w 31"/>
                <a:gd name="T9" fmla="*/ 1806 h 15"/>
                <a:gd name="T10" fmla="*/ 315 w 31"/>
                <a:gd name="T11" fmla="*/ 5890 h 15"/>
                <a:gd name="T12" fmla="*/ 0 60000 65536"/>
                <a:gd name="T13" fmla="*/ 0 60000 65536"/>
                <a:gd name="T14" fmla="*/ 0 60000 65536"/>
                <a:gd name="T15" fmla="*/ 0 60000 65536"/>
                <a:gd name="T16" fmla="*/ 0 60000 65536"/>
                <a:gd name="T17" fmla="*/ 0 60000 65536"/>
                <a:gd name="T18" fmla="*/ 0 w 31"/>
                <a:gd name="T19" fmla="*/ 0 h 15"/>
                <a:gd name="T20" fmla="*/ 31 w 31"/>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31" h="15">
                  <a:moveTo>
                    <a:pt x="26" y="10"/>
                  </a:moveTo>
                  <a:lnTo>
                    <a:pt x="3" y="15"/>
                  </a:lnTo>
                  <a:lnTo>
                    <a:pt x="0" y="7"/>
                  </a:lnTo>
                  <a:lnTo>
                    <a:pt x="19" y="0"/>
                  </a:lnTo>
                  <a:lnTo>
                    <a:pt x="31" y="3"/>
                  </a:lnTo>
                  <a:lnTo>
                    <a:pt x="26" y="1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35" name="Freeform 4249"/>
            <p:cNvSpPr>
              <a:spLocks/>
            </p:cNvSpPr>
            <p:nvPr/>
          </p:nvSpPr>
          <p:spPr bwMode="auto">
            <a:xfrm>
              <a:off x="1411" y="994"/>
              <a:ext cx="37" cy="17"/>
            </a:xfrm>
            <a:custGeom>
              <a:avLst/>
              <a:gdLst>
                <a:gd name="T0" fmla="*/ 0 w 33"/>
                <a:gd name="T1" fmla="*/ 211 h 15"/>
                <a:gd name="T2" fmla="*/ 120 w 33"/>
                <a:gd name="T3" fmla="*/ 0 h 15"/>
                <a:gd name="T4" fmla="*/ 720 w 33"/>
                <a:gd name="T5" fmla="*/ 211 h 15"/>
                <a:gd name="T6" fmla="*/ 642 w 33"/>
                <a:gd name="T7" fmla="*/ 271 h 15"/>
                <a:gd name="T8" fmla="*/ 120 w 33"/>
                <a:gd name="T9" fmla="*/ 435 h 15"/>
                <a:gd name="T10" fmla="*/ 3 w 33"/>
                <a:gd name="T11" fmla="*/ 271 h 15"/>
                <a:gd name="T12" fmla="*/ 0 w 33"/>
                <a:gd name="T13" fmla="*/ 211 h 15"/>
                <a:gd name="T14" fmla="*/ 0 60000 65536"/>
                <a:gd name="T15" fmla="*/ 0 60000 65536"/>
                <a:gd name="T16" fmla="*/ 0 60000 65536"/>
                <a:gd name="T17" fmla="*/ 0 60000 65536"/>
                <a:gd name="T18" fmla="*/ 0 60000 65536"/>
                <a:gd name="T19" fmla="*/ 0 60000 65536"/>
                <a:gd name="T20" fmla="*/ 0 60000 65536"/>
                <a:gd name="T21" fmla="*/ 0 w 33"/>
                <a:gd name="T22" fmla="*/ 0 h 15"/>
                <a:gd name="T23" fmla="*/ 33 w 33"/>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5">
                  <a:moveTo>
                    <a:pt x="0" y="8"/>
                  </a:moveTo>
                  <a:lnTo>
                    <a:pt x="5" y="0"/>
                  </a:lnTo>
                  <a:lnTo>
                    <a:pt x="33" y="8"/>
                  </a:lnTo>
                  <a:lnTo>
                    <a:pt x="29" y="10"/>
                  </a:lnTo>
                  <a:lnTo>
                    <a:pt x="5" y="15"/>
                  </a:lnTo>
                  <a:lnTo>
                    <a:pt x="3" y="10"/>
                  </a:lnTo>
                  <a:lnTo>
                    <a:pt x="0" y="8"/>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36" name="Freeform 4250"/>
            <p:cNvSpPr>
              <a:spLocks/>
            </p:cNvSpPr>
            <p:nvPr/>
          </p:nvSpPr>
          <p:spPr bwMode="auto">
            <a:xfrm>
              <a:off x="1368" y="1047"/>
              <a:ext cx="40" cy="15"/>
            </a:xfrm>
            <a:custGeom>
              <a:avLst/>
              <a:gdLst>
                <a:gd name="T0" fmla="*/ 164 w 36"/>
                <a:gd name="T1" fmla="*/ 3943 h 12"/>
                <a:gd name="T2" fmla="*/ 0 w 36"/>
                <a:gd name="T3" fmla="*/ 3154 h 12"/>
                <a:gd name="T4" fmla="*/ 489 w 36"/>
                <a:gd name="T5" fmla="*/ 0 h 12"/>
                <a:gd name="T6" fmla="*/ 603 w 36"/>
                <a:gd name="T7" fmla="*/ 3154 h 12"/>
                <a:gd name="T8" fmla="*/ 527 w 36"/>
                <a:gd name="T9" fmla="*/ 5250 h 12"/>
                <a:gd name="T10" fmla="*/ 164 w 36"/>
                <a:gd name="T11" fmla="*/ 3943 h 12"/>
                <a:gd name="T12" fmla="*/ 0 60000 65536"/>
                <a:gd name="T13" fmla="*/ 0 60000 65536"/>
                <a:gd name="T14" fmla="*/ 0 60000 65536"/>
                <a:gd name="T15" fmla="*/ 0 60000 65536"/>
                <a:gd name="T16" fmla="*/ 0 60000 65536"/>
                <a:gd name="T17" fmla="*/ 0 60000 65536"/>
                <a:gd name="T18" fmla="*/ 0 w 36"/>
                <a:gd name="T19" fmla="*/ 0 h 12"/>
                <a:gd name="T20" fmla="*/ 36 w 3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6" h="12">
                  <a:moveTo>
                    <a:pt x="10" y="9"/>
                  </a:moveTo>
                  <a:lnTo>
                    <a:pt x="0" y="7"/>
                  </a:lnTo>
                  <a:lnTo>
                    <a:pt x="29" y="0"/>
                  </a:lnTo>
                  <a:lnTo>
                    <a:pt x="36" y="7"/>
                  </a:lnTo>
                  <a:lnTo>
                    <a:pt x="31" y="12"/>
                  </a:lnTo>
                  <a:lnTo>
                    <a:pt x="10" y="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37" name="Freeform 4251"/>
            <p:cNvSpPr>
              <a:spLocks/>
            </p:cNvSpPr>
            <p:nvPr/>
          </p:nvSpPr>
          <p:spPr bwMode="auto">
            <a:xfrm>
              <a:off x="1219" y="1079"/>
              <a:ext cx="32" cy="15"/>
            </a:xfrm>
            <a:custGeom>
              <a:avLst/>
              <a:gdLst>
                <a:gd name="T0" fmla="*/ 54 w 30"/>
                <a:gd name="T1" fmla="*/ 5250 h 12"/>
                <a:gd name="T2" fmla="*/ 0 w 30"/>
                <a:gd name="T3" fmla="*/ 1111 h 12"/>
                <a:gd name="T4" fmla="*/ 150 w 30"/>
                <a:gd name="T5" fmla="*/ 0 h 12"/>
                <a:gd name="T6" fmla="*/ 171 w 30"/>
                <a:gd name="T7" fmla="*/ 1111 h 12"/>
                <a:gd name="T8" fmla="*/ 54 w 30"/>
                <a:gd name="T9" fmla="*/ 5250 h 12"/>
                <a:gd name="T10" fmla="*/ 0 60000 65536"/>
                <a:gd name="T11" fmla="*/ 0 60000 65536"/>
                <a:gd name="T12" fmla="*/ 0 60000 65536"/>
                <a:gd name="T13" fmla="*/ 0 60000 65536"/>
                <a:gd name="T14" fmla="*/ 0 60000 65536"/>
                <a:gd name="T15" fmla="*/ 0 w 30"/>
                <a:gd name="T16" fmla="*/ 0 h 12"/>
                <a:gd name="T17" fmla="*/ 30 w 30"/>
                <a:gd name="T18" fmla="*/ 12 h 12"/>
              </a:gdLst>
              <a:ahLst/>
              <a:cxnLst>
                <a:cxn ang="T10">
                  <a:pos x="T0" y="T1"/>
                </a:cxn>
                <a:cxn ang="T11">
                  <a:pos x="T2" y="T3"/>
                </a:cxn>
                <a:cxn ang="T12">
                  <a:pos x="T4" y="T5"/>
                </a:cxn>
                <a:cxn ang="T13">
                  <a:pos x="T6" y="T7"/>
                </a:cxn>
                <a:cxn ang="T14">
                  <a:pos x="T8" y="T9"/>
                </a:cxn>
              </a:cxnLst>
              <a:rect l="T15" t="T16" r="T17" b="T18"/>
              <a:pathLst>
                <a:path w="30" h="12">
                  <a:moveTo>
                    <a:pt x="9" y="12"/>
                  </a:moveTo>
                  <a:lnTo>
                    <a:pt x="0" y="2"/>
                  </a:lnTo>
                  <a:lnTo>
                    <a:pt x="26" y="0"/>
                  </a:lnTo>
                  <a:lnTo>
                    <a:pt x="30" y="2"/>
                  </a:lnTo>
                  <a:lnTo>
                    <a:pt x="9" y="1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38" name="Freeform 4252"/>
            <p:cNvSpPr>
              <a:spLocks/>
            </p:cNvSpPr>
            <p:nvPr/>
          </p:nvSpPr>
          <p:spPr bwMode="auto">
            <a:xfrm>
              <a:off x="1822" y="1137"/>
              <a:ext cx="35" cy="21"/>
            </a:xfrm>
            <a:custGeom>
              <a:avLst/>
              <a:gdLst>
                <a:gd name="T0" fmla="*/ 826 w 31"/>
                <a:gd name="T1" fmla="*/ 3595 h 17"/>
                <a:gd name="T2" fmla="*/ 180 w 31"/>
                <a:gd name="T3" fmla="*/ 0 h 17"/>
                <a:gd name="T4" fmla="*/ 0 w 31"/>
                <a:gd name="T5" fmla="*/ 1451 h 17"/>
                <a:gd name="T6" fmla="*/ 0 w 31"/>
                <a:gd name="T7" fmla="*/ 2214 h 17"/>
                <a:gd name="T8" fmla="*/ 0 w 31"/>
                <a:gd name="T9" fmla="*/ 2910 h 17"/>
                <a:gd name="T10" fmla="*/ 3 w 31"/>
                <a:gd name="T11" fmla="*/ 3595 h 17"/>
                <a:gd name="T12" fmla="*/ 180 w 31"/>
                <a:gd name="T13" fmla="*/ 4174 h 17"/>
                <a:gd name="T14" fmla="*/ 3 w 31"/>
                <a:gd name="T15" fmla="*/ 5156 h 17"/>
                <a:gd name="T16" fmla="*/ 826 w 31"/>
                <a:gd name="T17" fmla="*/ 3595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17"/>
                <a:gd name="T29" fmla="*/ 31 w 31"/>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17">
                  <a:moveTo>
                    <a:pt x="31" y="12"/>
                  </a:moveTo>
                  <a:lnTo>
                    <a:pt x="7" y="0"/>
                  </a:lnTo>
                  <a:lnTo>
                    <a:pt x="0" y="5"/>
                  </a:lnTo>
                  <a:lnTo>
                    <a:pt x="0" y="7"/>
                  </a:lnTo>
                  <a:lnTo>
                    <a:pt x="0" y="10"/>
                  </a:lnTo>
                  <a:lnTo>
                    <a:pt x="3" y="12"/>
                  </a:lnTo>
                  <a:lnTo>
                    <a:pt x="7" y="14"/>
                  </a:lnTo>
                  <a:lnTo>
                    <a:pt x="3" y="17"/>
                  </a:lnTo>
                  <a:lnTo>
                    <a:pt x="31" y="1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39" name="Freeform 4253"/>
            <p:cNvSpPr>
              <a:spLocks/>
            </p:cNvSpPr>
            <p:nvPr/>
          </p:nvSpPr>
          <p:spPr bwMode="auto">
            <a:xfrm>
              <a:off x="2191" y="1210"/>
              <a:ext cx="143" cy="60"/>
            </a:xfrm>
            <a:custGeom>
              <a:avLst/>
              <a:gdLst>
                <a:gd name="T0" fmla="*/ 2971 w 126"/>
                <a:gd name="T1" fmla="*/ 0 h 48"/>
                <a:gd name="T2" fmla="*/ 2914 w 126"/>
                <a:gd name="T3" fmla="*/ 2170 h 48"/>
                <a:gd name="T4" fmla="*/ 2529 w 126"/>
                <a:gd name="T5" fmla="*/ 3154 h 48"/>
                <a:gd name="T6" fmla="*/ 2263 w 126"/>
                <a:gd name="T7" fmla="*/ 2170 h 48"/>
                <a:gd name="T8" fmla="*/ 2263 w 126"/>
                <a:gd name="T9" fmla="*/ 5250 h 48"/>
                <a:gd name="T10" fmla="*/ 2263 w 126"/>
                <a:gd name="T11" fmla="*/ 4239 h 48"/>
                <a:gd name="T12" fmla="*/ 1884 w 126"/>
                <a:gd name="T13" fmla="*/ 3154 h 48"/>
                <a:gd name="T14" fmla="*/ 1797 w 126"/>
                <a:gd name="T15" fmla="*/ 5250 h 48"/>
                <a:gd name="T16" fmla="*/ 1548 w 126"/>
                <a:gd name="T17" fmla="*/ 3154 h 48"/>
                <a:gd name="T18" fmla="*/ 1343 w 126"/>
                <a:gd name="T19" fmla="*/ 6936 h 48"/>
                <a:gd name="T20" fmla="*/ 1183 w 126"/>
                <a:gd name="T21" fmla="*/ 8204 h 48"/>
                <a:gd name="T22" fmla="*/ 947 w 126"/>
                <a:gd name="T23" fmla="*/ 6563 h 48"/>
                <a:gd name="T24" fmla="*/ 1083 w 126"/>
                <a:gd name="T25" fmla="*/ 5250 h 48"/>
                <a:gd name="T26" fmla="*/ 575 w 126"/>
                <a:gd name="T27" fmla="*/ 0 h 48"/>
                <a:gd name="T28" fmla="*/ 653 w 126"/>
                <a:gd name="T29" fmla="*/ 2170 h 48"/>
                <a:gd name="T30" fmla="*/ 735 w 126"/>
                <a:gd name="T31" fmla="*/ 4239 h 48"/>
                <a:gd name="T32" fmla="*/ 447 w 126"/>
                <a:gd name="T33" fmla="*/ 2170 h 48"/>
                <a:gd name="T34" fmla="*/ 384 w 126"/>
                <a:gd name="T35" fmla="*/ 4239 h 48"/>
                <a:gd name="T36" fmla="*/ 384 w 126"/>
                <a:gd name="T37" fmla="*/ 4239 h 48"/>
                <a:gd name="T38" fmla="*/ 447 w 126"/>
                <a:gd name="T39" fmla="*/ 5250 h 48"/>
                <a:gd name="T40" fmla="*/ 384 w 126"/>
                <a:gd name="T41" fmla="*/ 5250 h 48"/>
                <a:gd name="T42" fmla="*/ 3 w 126"/>
                <a:gd name="T43" fmla="*/ 5250 h 48"/>
                <a:gd name="T44" fmla="*/ 159 w 126"/>
                <a:gd name="T45" fmla="*/ 6563 h 48"/>
                <a:gd name="T46" fmla="*/ 0 w 126"/>
                <a:gd name="T47" fmla="*/ 6563 h 48"/>
                <a:gd name="T48" fmla="*/ 834 w 126"/>
                <a:gd name="T49" fmla="*/ 6936 h 48"/>
                <a:gd name="T50" fmla="*/ 653 w 126"/>
                <a:gd name="T51" fmla="*/ 8204 h 48"/>
                <a:gd name="T52" fmla="*/ 735 w 126"/>
                <a:gd name="T53" fmla="*/ 9388 h 48"/>
                <a:gd name="T54" fmla="*/ 3 w 126"/>
                <a:gd name="T55" fmla="*/ 10255 h 48"/>
                <a:gd name="T56" fmla="*/ 575 w 126"/>
                <a:gd name="T57" fmla="*/ 12033 h 48"/>
                <a:gd name="T58" fmla="*/ 834 w 126"/>
                <a:gd name="T59" fmla="*/ 12938 h 48"/>
                <a:gd name="T60" fmla="*/ 735 w 126"/>
                <a:gd name="T61" fmla="*/ 13548 h 48"/>
                <a:gd name="T62" fmla="*/ 834 w 126"/>
                <a:gd name="T63" fmla="*/ 13548 h 48"/>
                <a:gd name="T64" fmla="*/ 735 w 126"/>
                <a:gd name="T65" fmla="*/ 15041 h 48"/>
                <a:gd name="T66" fmla="*/ 447 w 126"/>
                <a:gd name="T67" fmla="*/ 16935 h 48"/>
                <a:gd name="T68" fmla="*/ 735 w 126"/>
                <a:gd name="T69" fmla="*/ 18064 h 48"/>
                <a:gd name="T70" fmla="*/ 1183 w 126"/>
                <a:gd name="T71" fmla="*/ 18801 h 48"/>
                <a:gd name="T72" fmla="*/ 2034 w 126"/>
                <a:gd name="T73" fmla="*/ 20030 h 48"/>
                <a:gd name="T74" fmla="*/ 2619 w 126"/>
                <a:gd name="T75" fmla="*/ 18064 h 48"/>
                <a:gd name="T76" fmla="*/ 3257 w 126"/>
                <a:gd name="T77" fmla="*/ 15041 h 48"/>
                <a:gd name="T78" fmla="*/ 3545 w 126"/>
                <a:gd name="T79" fmla="*/ 12033 h 48"/>
                <a:gd name="T80" fmla="*/ 3812 w 126"/>
                <a:gd name="T81" fmla="*/ 10255 h 48"/>
                <a:gd name="T82" fmla="*/ 3828 w 126"/>
                <a:gd name="T83" fmla="*/ 10255 h 48"/>
                <a:gd name="T84" fmla="*/ 3696 w 126"/>
                <a:gd name="T85" fmla="*/ 9388 h 48"/>
                <a:gd name="T86" fmla="*/ 3828 w 126"/>
                <a:gd name="T87" fmla="*/ 8204 h 48"/>
                <a:gd name="T88" fmla="*/ 3828 w 126"/>
                <a:gd name="T89" fmla="*/ 6936 h 48"/>
                <a:gd name="T90" fmla="*/ 3545 w 126"/>
                <a:gd name="T91" fmla="*/ 6936 h 48"/>
                <a:gd name="T92" fmla="*/ 3616 w 126"/>
                <a:gd name="T93" fmla="*/ 6563 h 48"/>
                <a:gd name="T94" fmla="*/ 3456 w 126"/>
                <a:gd name="T95" fmla="*/ 5250 h 48"/>
                <a:gd name="T96" fmla="*/ 3382 w 126"/>
                <a:gd name="T97" fmla="*/ 3154 h 48"/>
                <a:gd name="T98" fmla="*/ 3616 w 126"/>
                <a:gd name="T99" fmla="*/ 1389 h 48"/>
                <a:gd name="T100" fmla="*/ 3257 w 126"/>
                <a:gd name="T101" fmla="*/ 2170 h 48"/>
                <a:gd name="T102" fmla="*/ 2971 w 126"/>
                <a:gd name="T103" fmla="*/ 0 h 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6"/>
                <a:gd name="T157" fmla="*/ 0 h 48"/>
                <a:gd name="T158" fmla="*/ 126 w 126"/>
                <a:gd name="T159" fmla="*/ 48 h 4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6" h="48">
                  <a:moveTo>
                    <a:pt x="97" y="0"/>
                  </a:moveTo>
                  <a:lnTo>
                    <a:pt x="95" y="5"/>
                  </a:lnTo>
                  <a:lnTo>
                    <a:pt x="83" y="7"/>
                  </a:lnTo>
                  <a:lnTo>
                    <a:pt x="74" y="5"/>
                  </a:lnTo>
                  <a:lnTo>
                    <a:pt x="74" y="12"/>
                  </a:lnTo>
                  <a:lnTo>
                    <a:pt x="74" y="10"/>
                  </a:lnTo>
                  <a:lnTo>
                    <a:pt x="62" y="7"/>
                  </a:lnTo>
                  <a:lnTo>
                    <a:pt x="60" y="12"/>
                  </a:lnTo>
                  <a:lnTo>
                    <a:pt x="50" y="7"/>
                  </a:lnTo>
                  <a:lnTo>
                    <a:pt x="43" y="17"/>
                  </a:lnTo>
                  <a:lnTo>
                    <a:pt x="38" y="19"/>
                  </a:lnTo>
                  <a:lnTo>
                    <a:pt x="31" y="15"/>
                  </a:lnTo>
                  <a:lnTo>
                    <a:pt x="36" y="12"/>
                  </a:lnTo>
                  <a:lnTo>
                    <a:pt x="19" y="0"/>
                  </a:lnTo>
                  <a:lnTo>
                    <a:pt x="22" y="5"/>
                  </a:lnTo>
                  <a:lnTo>
                    <a:pt x="24" y="10"/>
                  </a:lnTo>
                  <a:lnTo>
                    <a:pt x="15" y="5"/>
                  </a:lnTo>
                  <a:lnTo>
                    <a:pt x="12" y="10"/>
                  </a:lnTo>
                  <a:lnTo>
                    <a:pt x="15" y="12"/>
                  </a:lnTo>
                  <a:lnTo>
                    <a:pt x="12" y="12"/>
                  </a:lnTo>
                  <a:lnTo>
                    <a:pt x="3" y="12"/>
                  </a:lnTo>
                  <a:lnTo>
                    <a:pt x="5" y="15"/>
                  </a:lnTo>
                  <a:lnTo>
                    <a:pt x="0" y="15"/>
                  </a:lnTo>
                  <a:lnTo>
                    <a:pt x="27" y="17"/>
                  </a:lnTo>
                  <a:lnTo>
                    <a:pt x="22" y="19"/>
                  </a:lnTo>
                  <a:lnTo>
                    <a:pt x="24" y="22"/>
                  </a:lnTo>
                  <a:lnTo>
                    <a:pt x="3" y="24"/>
                  </a:lnTo>
                  <a:lnTo>
                    <a:pt x="19" y="29"/>
                  </a:lnTo>
                  <a:lnTo>
                    <a:pt x="27" y="31"/>
                  </a:lnTo>
                  <a:lnTo>
                    <a:pt x="24" y="33"/>
                  </a:lnTo>
                  <a:lnTo>
                    <a:pt x="27" y="33"/>
                  </a:lnTo>
                  <a:lnTo>
                    <a:pt x="24" y="36"/>
                  </a:lnTo>
                  <a:lnTo>
                    <a:pt x="15" y="41"/>
                  </a:lnTo>
                  <a:lnTo>
                    <a:pt x="24" y="43"/>
                  </a:lnTo>
                  <a:lnTo>
                    <a:pt x="38" y="45"/>
                  </a:lnTo>
                  <a:lnTo>
                    <a:pt x="67" y="48"/>
                  </a:lnTo>
                  <a:lnTo>
                    <a:pt x="86" y="43"/>
                  </a:lnTo>
                  <a:lnTo>
                    <a:pt x="107" y="36"/>
                  </a:lnTo>
                  <a:lnTo>
                    <a:pt x="116" y="29"/>
                  </a:lnTo>
                  <a:lnTo>
                    <a:pt x="124" y="24"/>
                  </a:lnTo>
                  <a:lnTo>
                    <a:pt x="126" y="24"/>
                  </a:lnTo>
                  <a:lnTo>
                    <a:pt x="121" y="22"/>
                  </a:lnTo>
                  <a:lnTo>
                    <a:pt x="126" y="19"/>
                  </a:lnTo>
                  <a:lnTo>
                    <a:pt x="126" y="17"/>
                  </a:lnTo>
                  <a:lnTo>
                    <a:pt x="116" y="17"/>
                  </a:lnTo>
                  <a:lnTo>
                    <a:pt x="119" y="15"/>
                  </a:lnTo>
                  <a:lnTo>
                    <a:pt x="114" y="12"/>
                  </a:lnTo>
                  <a:lnTo>
                    <a:pt x="112" y="7"/>
                  </a:lnTo>
                  <a:lnTo>
                    <a:pt x="119" y="3"/>
                  </a:lnTo>
                  <a:lnTo>
                    <a:pt x="107" y="5"/>
                  </a:lnTo>
                  <a:lnTo>
                    <a:pt x="97" y="0"/>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40" name="Freeform 4254"/>
            <p:cNvSpPr>
              <a:spLocks/>
            </p:cNvSpPr>
            <p:nvPr/>
          </p:nvSpPr>
          <p:spPr bwMode="auto">
            <a:xfrm>
              <a:off x="2360" y="1436"/>
              <a:ext cx="61" cy="78"/>
            </a:xfrm>
            <a:custGeom>
              <a:avLst/>
              <a:gdLst>
                <a:gd name="T0" fmla="*/ 563 w 56"/>
                <a:gd name="T1" fmla="*/ 10064 h 64"/>
                <a:gd name="T2" fmla="*/ 563 w 56"/>
                <a:gd name="T3" fmla="*/ 6919 h 64"/>
                <a:gd name="T4" fmla="*/ 563 w 56"/>
                <a:gd name="T5" fmla="*/ 3874 h 64"/>
                <a:gd name="T6" fmla="*/ 475 w 56"/>
                <a:gd name="T7" fmla="*/ 3743 h 64"/>
                <a:gd name="T8" fmla="*/ 447 w 56"/>
                <a:gd name="T9" fmla="*/ 3743 h 64"/>
                <a:gd name="T10" fmla="*/ 347 w 56"/>
                <a:gd name="T11" fmla="*/ 3743 h 64"/>
                <a:gd name="T12" fmla="*/ 419 w 56"/>
                <a:gd name="T13" fmla="*/ 1018 h 64"/>
                <a:gd name="T14" fmla="*/ 475 w 56"/>
                <a:gd name="T15" fmla="*/ 0 h 64"/>
                <a:gd name="T16" fmla="*/ 410 w 56"/>
                <a:gd name="T17" fmla="*/ 685 h 64"/>
                <a:gd name="T18" fmla="*/ 347 w 56"/>
                <a:gd name="T19" fmla="*/ 685 h 64"/>
                <a:gd name="T20" fmla="*/ 267 w 56"/>
                <a:gd name="T21" fmla="*/ 1512 h 64"/>
                <a:gd name="T22" fmla="*/ 273 w 56"/>
                <a:gd name="T23" fmla="*/ 2573 h 64"/>
                <a:gd name="T24" fmla="*/ 267 w 56"/>
                <a:gd name="T25" fmla="*/ 3743 h 64"/>
                <a:gd name="T26" fmla="*/ 75 w 56"/>
                <a:gd name="T27" fmla="*/ 3874 h 64"/>
                <a:gd name="T28" fmla="*/ 89 w 56"/>
                <a:gd name="T29" fmla="*/ 4955 h 64"/>
                <a:gd name="T30" fmla="*/ 4 w 56"/>
                <a:gd name="T31" fmla="*/ 6039 h 64"/>
                <a:gd name="T32" fmla="*/ 190 w 56"/>
                <a:gd name="T33" fmla="*/ 7606 h 64"/>
                <a:gd name="T34" fmla="*/ 75 w 56"/>
                <a:gd name="T35" fmla="*/ 9525 h 64"/>
                <a:gd name="T36" fmla="*/ 190 w 56"/>
                <a:gd name="T37" fmla="*/ 8970 h 64"/>
                <a:gd name="T38" fmla="*/ 75 w 56"/>
                <a:gd name="T39" fmla="*/ 10417 h 64"/>
                <a:gd name="T40" fmla="*/ 0 w 56"/>
                <a:gd name="T41" fmla="*/ 10932 h 64"/>
                <a:gd name="T42" fmla="*/ 4 w 56"/>
                <a:gd name="T43" fmla="*/ 11609 h 64"/>
                <a:gd name="T44" fmla="*/ 0 w 56"/>
                <a:gd name="T45" fmla="*/ 11727 h 64"/>
                <a:gd name="T46" fmla="*/ 75 w 56"/>
                <a:gd name="T47" fmla="*/ 12266 h 64"/>
                <a:gd name="T48" fmla="*/ 4 w 56"/>
                <a:gd name="T49" fmla="*/ 13078 h 64"/>
                <a:gd name="T50" fmla="*/ 89 w 56"/>
                <a:gd name="T51" fmla="*/ 13078 h 64"/>
                <a:gd name="T52" fmla="*/ 89 w 56"/>
                <a:gd name="T53" fmla="*/ 13348 h 64"/>
                <a:gd name="T54" fmla="*/ 227 w 56"/>
                <a:gd name="T55" fmla="*/ 13078 h 64"/>
                <a:gd name="T56" fmla="*/ 376 w 56"/>
                <a:gd name="T57" fmla="*/ 11609 h 64"/>
                <a:gd name="T58" fmla="*/ 530 w 56"/>
                <a:gd name="T59" fmla="*/ 10932 h 64"/>
                <a:gd name="T60" fmla="*/ 563 w 56"/>
                <a:gd name="T61" fmla="*/ 10064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6"/>
                <a:gd name="T94" fmla="*/ 0 h 64"/>
                <a:gd name="T95" fmla="*/ 56 w 56"/>
                <a:gd name="T96" fmla="*/ 64 h 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6" h="64">
                  <a:moveTo>
                    <a:pt x="56" y="48"/>
                  </a:moveTo>
                  <a:lnTo>
                    <a:pt x="56" y="33"/>
                  </a:lnTo>
                  <a:lnTo>
                    <a:pt x="56" y="19"/>
                  </a:lnTo>
                  <a:lnTo>
                    <a:pt x="47" y="17"/>
                  </a:lnTo>
                  <a:lnTo>
                    <a:pt x="44" y="17"/>
                  </a:lnTo>
                  <a:lnTo>
                    <a:pt x="35" y="17"/>
                  </a:lnTo>
                  <a:lnTo>
                    <a:pt x="42" y="5"/>
                  </a:lnTo>
                  <a:lnTo>
                    <a:pt x="47" y="0"/>
                  </a:lnTo>
                  <a:lnTo>
                    <a:pt x="40" y="3"/>
                  </a:lnTo>
                  <a:lnTo>
                    <a:pt x="35" y="3"/>
                  </a:lnTo>
                  <a:lnTo>
                    <a:pt x="26" y="7"/>
                  </a:lnTo>
                  <a:lnTo>
                    <a:pt x="28" y="12"/>
                  </a:lnTo>
                  <a:lnTo>
                    <a:pt x="26" y="17"/>
                  </a:lnTo>
                  <a:lnTo>
                    <a:pt x="7" y="19"/>
                  </a:lnTo>
                  <a:lnTo>
                    <a:pt x="9" y="24"/>
                  </a:lnTo>
                  <a:lnTo>
                    <a:pt x="4" y="29"/>
                  </a:lnTo>
                  <a:lnTo>
                    <a:pt x="18" y="36"/>
                  </a:lnTo>
                  <a:lnTo>
                    <a:pt x="7" y="45"/>
                  </a:lnTo>
                  <a:lnTo>
                    <a:pt x="18" y="43"/>
                  </a:lnTo>
                  <a:lnTo>
                    <a:pt x="7" y="50"/>
                  </a:lnTo>
                  <a:lnTo>
                    <a:pt x="0" y="52"/>
                  </a:lnTo>
                  <a:lnTo>
                    <a:pt x="4" y="55"/>
                  </a:lnTo>
                  <a:lnTo>
                    <a:pt x="0" y="57"/>
                  </a:lnTo>
                  <a:lnTo>
                    <a:pt x="7" y="59"/>
                  </a:lnTo>
                  <a:lnTo>
                    <a:pt x="4" y="62"/>
                  </a:lnTo>
                  <a:lnTo>
                    <a:pt x="9" y="62"/>
                  </a:lnTo>
                  <a:lnTo>
                    <a:pt x="9" y="64"/>
                  </a:lnTo>
                  <a:lnTo>
                    <a:pt x="23" y="62"/>
                  </a:lnTo>
                  <a:lnTo>
                    <a:pt x="37" y="55"/>
                  </a:lnTo>
                  <a:lnTo>
                    <a:pt x="52" y="52"/>
                  </a:lnTo>
                  <a:lnTo>
                    <a:pt x="56" y="48"/>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41" name="Freeform 4255"/>
            <p:cNvSpPr>
              <a:spLocks/>
            </p:cNvSpPr>
            <p:nvPr/>
          </p:nvSpPr>
          <p:spPr bwMode="auto">
            <a:xfrm>
              <a:off x="2428" y="1369"/>
              <a:ext cx="113" cy="176"/>
            </a:xfrm>
            <a:custGeom>
              <a:avLst/>
              <a:gdLst>
                <a:gd name="T0" fmla="*/ 138 w 102"/>
                <a:gd name="T1" fmla="*/ 14097 h 142"/>
                <a:gd name="T2" fmla="*/ 269 w 102"/>
                <a:gd name="T3" fmla="*/ 14097 h 142"/>
                <a:gd name="T4" fmla="*/ 188 w 102"/>
                <a:gd name="T5" fmla="*/ 18823 h 142"/>
                <a:gd name="T6" fmla="*/ 330 w 102"/>
                <a:gd name="T7" fmla="*/ 20214 h 142"/>
                <a:gd name="T8" fmla="*/ 497 w 102"/>
                <a:gd name="T9" fmla="*/ 21655 h 142"/>
                <a:gd name="T10" fmla="*/ 610 w 102"/>
                <a:gd name="T11" fmla="*/ 27892 h 142"/>
                <a:gd name="T12" fmla="*/ 269 w 102"/>
                <a:gd name="T13" fmla="*/ 31306 h 142"/>
                <a:gd name="T14" fmla="*/ 386 w 102"/>
                <a:gd name="T15" fmla="*/ 33266 h 142"/>
                <a:gd name="T16" fmla="*/ 138 w 102"/>
                <a:gd name="T17" fmla="*/ 37275 h 142"/>
                <a:gd name="T18" fmla="*/ 449 w 102"/>
                <a:gd name="T19" fmla="*/ 39802 h 142"/>
                <a:gd name="T20" fmla="*/ 610 w 102"/>
                <a:gd name="T21" fmla="*/ 39802 h 142"/>
                <a:gd name="T22" fmla="*/ 230 w 102"/>
                <a:gd name="T23" fmla="*/ 43522 h 142"/>
                <a:gd name="T24" fmla="*/ 92 w 102"/>
                <a:gd name="T25" fmla="*/ 46618 h 142"/>
                <a:gd name="T26" fmla="*/ 418 w 102"/>
                <a:gd name="T27" fmla="*/ 45565 h 142"/>
                <a:gd name="T28" fmla="*/ 697 w 102"/>
                <a:gd name="T29" fmla="*/ 43522 h 142"/>
                <a:gd name="T30" fmla="*/ 1287 w 102"/>
                <a:gd name="T31" fmla="*/ 43522 h 142"/>
                <a:gd name="T32" fmla="*/ 1344 w 102"/>
                <a:gd name="T33" fmla="*/ 38802 h 142"/>
                <a:gd name="T34" fmla="*/ 1623 w 102"/>
                <a:gd name="T35" fmla="*/ 33266 h 142"/>
                <a:gd name="T36" fmla="*/ 1287 w 102"/>
                <a:gd name="T37" fmla="*/ 31847 h 142"/>
                <a:gd name="T38" fmla="*/ 1163 w 102"/>
                <a:gd name="T39" fmla="*/ 27416 h 142"/>
                <a:gd name="T40" fmla="*/ 1206 w 102"/>
                <a:gd name="T41" fmla="*/ 25054 h 142"/>
                <a:gd name="T42" fmla="*/ 830 w 102"/>
                <a:gd name="T43" fmla="*/ 14980 h 142"/>
                <a:gd name="T44" fmla="*/ 697 w 102"/>
                <a:gd name="T45" fmla="*/ 12327 h 142"/>
                <a:gd name="T46" fmla="*/ 630 w 102"/>
                <a:gd name="T47" fmla="*/ 11374 h 142"/>
                <a:gd name="T48" fmla="*/ 449 w 102"/>
                <a:gd name="T49" fmla="*/ 5621 h 142"/>
                <a:gd name="T50" fmla="*/ 449 w 102"/>
                <a:gd name="T51" fmla="*/ 4189 h 142"/>
                <a:gd name="T52" fmla="*/ 269 w 102"/>
                <a:gd name="T53" fmla="*/ 0 h 142"/>
                <a:gd name="T54" fmla="*/ 188 w 102"/>
                <a:gd name="T55" fmla="*/ 4189 h 142"/>
                <a:gd name="T56" fmla="*/ 92 w 102"/>
                <a:gd name="T57" fmla="*/ 5621 h 142"/>
                <a:gd name="T58" fmla="*/ 92 w 102"/>
                <a:gd name="T59" fmla="*/ 7976 h 142"/>
                <a:gd name="T60" fmla="*/ 2 w 102"/>
                <a:gd name="T61" fmla="*/ 9946 h 142"/>
                <a:gd name="T62" fmla="*/ 138 w 102"/>
                <a:gd name="T63" fmla="*/ 9946 h 142"/>
                <a:gd name="T64" fmla="*/ 2 w 102"/>
                <a:gd name="T65" fmla="*/ 17847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2"/>
                <a:gd name="T100" fmla="*/ 0 h 142"/>
                <a:gd name="T101" fmla="*/ 102 w 102"/>
                <a:gd name="T102" fmla="*/ 142 h 1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2" h="142">
                  <a:moveTo>
                    <a:pt x="2" y="54"/>
                  </a:moveTo>
                  <a:lnTo>
                    <a:pt x="9" y="43"/>
                  </a:lnTo>
                  <a:lnTo>
                    <a:pt x="14" y="43"/>
                  </a:lnTo>
                  <a:lnTo>
                    <a:pt x="17" y="43"/>
                  </a:lnTo>
                  <a:lnTo>
                    <a:pt x="14" y="47"/>
                  </a:lnTo>
                  <a:lnTo>
                    <a:pt x="12" y="57"/>
                  </a:lnTo>
                  <a:lnTo>
                    <a:pt x="14" y="64"/>
                  </a:lnTo>
                  <a:lnTo>
                    <a:pt x="21" y="61"/>
                  </a:lnTo>
                  <a:lnTo>
                    <a:pt x="36" y="59"/>
                  </a:lnTo>
                  <a:lnTo>
                    <a:pt x="31" y="66"/>
                  </a:lnTo>
                  <a:lnTo>
                    <a:pt x="38" y="73"/>
                  </a:lnTo>
                  <a:lnTo>
                    <a:pt x="38" y="85"/>
                  </a:lnTo>
                  <a:lnTo>
                    <a:pt x="33" y="87"/>
                  </a:lnTo>
                  <a:lnTo>
                    <a:pt x="17" y="95"/>
                  </a:lnTo>
                  <a:lnTo>
                    <a:pt x="19" y="95"/>
                  </a:lnTo>
                  <a:lnTo>
                    <a:pt x="24" y="102"/>
                  </a:lnTo>
                  <a:lnTo>
                    <a:pt x="12" y="109"/>
                  </a:lnTo>
                  <a:lnTo>
                    <a:pt x="9" y="113"/>
                  </a:lnTo>
                  <a:lnTo>
                    <a:pt x="24" y="116"/>
                  </a:lnTo>
                  <a:lnTo>
                    <a:pt x="28" y="121"/>
                  </a:lnTo>
                  <a:lnTo>
                    <a:pt x="45" y="113"/>
                  </a:lnTo>
                  <a:lnTo>
                    <a:pt x="38" y="121"/>
                  </a:lnTo>
                  <a:lnTo>
                    <a:pt x="26" y="123"/>
                  </a:lnTo>
                  <a:lnTo>
                    <a:pt x="14" y="132"/>
                  </a:lnTo>
                  <a:lnTo>
                    <a:pt x="0" y="142"/>
                  </a:lnTo>
                  <a:lnTo>
                    <a:pt x="5" y="142"/>
                  </a:lnTo>
                  <a:lnTo>
                    <a:pt x="9" y="142"/>
                  </a:lnTo>
                  <a:lnTo>
                    <a:pt x="26" y="139"/>
                  </a:lnTo>
                  <a:lnTo>
                    <a:pt x="31" y="135"/>
                  </a:lnTo>
                  <a:lnTo>
                    <a:pt x="43" y="132"/>
                  </a:lnTo>
                  <a:lnTo>
                    <a:pt x="57" y="132"/>
                  </a:lnTo>
                  <a:lnTo>
                    <a:pt x="80" y="132"/>
                  </a:lnTo>
                  <a:lnTo>
                    <a:pt x="97" y="121"/>
                  </a:lnTo>
                  <a:lnTo>
                    <a:pt x="85" y="118"/>
                  </a:lnTo>
                  <a:lnTo>
                    <a:pt x="90" y="113"/>
                  </a:lnTo>
                  <a:lnTo>
                    <a:pt x="102" y="102"/>
                  </a:lnTo>
                  <a:lnTo>
                    <a:pt x="97" y="95"/>
                  </a:lnTo>
                  <a:lnTo>
                    <a:pt x="80" y="97"/>
                  </a:lnTo>
                  <a:lnTo>
                    <a:pt x="83" y="92"/>
                  </a:lnTo>
                  <a:lnTo>
                    <a:pt x="73" y="83"/>
                  </a:lnTo>
                  <a:lnTo>
                    <a:pt x="76" y="83"/>
                  </a:lnTo>
                  <a:lnTo>
                    <a:pt x="76" y="76"/>
                  </a:lnTo>
                  <a:lnTo>
                    <a:pt x="64" y="66"/>
                  </a:lnTo>
                  <a:lnTo>
                    <a:pt x="52" y="45"/>
                  </a:lnTo>
                  <a:lnTo>
                    <a:pt x="33" y="43"/>
                  </a:lnTo>
                  <a:lnTo>
                    <a:pt x="43" y="38"/>
                  </a:lnTo>
                  <a:lnTo>
                    <a:pt x="38" y="35"/>
                  </a:lnTo>
                  <a:lnTo>
                    <a:pt x="40" y="35"/>
                  </a:lnTo>
                  <a:lnTo>
                    <a:pt x="54" y="17"/>
                  </a:lnTo>
                  <a:lnTo>
                    <a:pt x="28" y="17"/>
                  </a:lnTo>
                  <a:lnTo>
                    <a:pt x="24" y="14"/>
                  </a:lnTo>
                  <a:lnTo>
                    <a:pt x="28" y="12"/>
                  </a:lnTo>
                  <a:lnTo>
                    <a:pt x="38" y="0"/>
                  </a:lnTo>
                  <a:lnTo>
                    <a:pt x="17" y="0"/>
                  </a:lnTo>
                  <a:lnTo>
                    <a:pt x="14" y="5"/>
                  </a:lnTo>
                  <a:lnTo>
                    <a:pt x="12" y="12"/>
                  </a:lnTo>
                  <a:lnTo>
                    <a:pt x="7" y="12"/>
                  </a:lnTo>
                  <a:lnTo>
                    <a:pt x="5" y="17"/>
                  </a:lnTo>
                  <a:lnTo>
                    <a:pt x="5" y="19"/>
                  </a:lnTo>
                  <a:lnTo>
                    <a:pt x="5" y="24"/>
                  </a:lnTo>
                  <a:lnTo>
                    <a:pt x="2" y="31"/>
                  </a:lnTo>
                  <a:lnTo>
                    <a:pt x="2" y="33"/>
                  </a:lnTo>
                  <a:lnTo>
                    <a:pt x="9" y="31"/>
                  </a:lnTo>
                  <a:lnTo>
                    <a:pt x="2" y="54"/>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42" name="Freeform 4256"/>
            <p:cNvSpPr>
              <a:spLocks/>
            </p:cNvSpPr>
            <p:nvPr/>
          </p:nvSpPr>
          <p:spPr bwMode="auto">
            <a:xfrm>
              <a:off x="2399" y="1436"/>
              <a:ext cx="33" cy="23"/>
            </a:xfrm>
            <a:custGeom>
              <a:avLst/>
              <a:gdLst>
                <a:gd name="T0" fmla="*/ 164 w 31"/>
                <a:gd name="T1" fmla="*/ 2672 h 19"/>
                <a:gd name="T2" fmla="*/ 152 w 31"/>
                <a:gd name="T3" fmla="*/ 1823 h 19"/>
                <a:gd name="T4" fmla="*/ 98 w 31"/>
                <a:gd name="T5" fmla="*/ 0 h 19"/>
                <a:gd name="T6" fmla="*/ 7 w 31"/>
                <a:gd name="T7" fmla="*/ 849 h 19"/>
                <a:gd name="T8" fmla="*/ 0 w 31"/>
                <a:gd name="T9" fmla="*/ 2915 h 19"/>
                <a:gd name="T10" fmla="*/ 52 w 31"/>
                <a:gd name="T11" fmla="*/ 2915 h 19"/>
                <a:gd name="T12" fmla="*/ 63 w 31"/>
                <a:gd name="T13" fmla="*/ 2915 h 19"/>
                <a:gd name="T14" fmla="*/ 111 w 31"/>
                <a:gd name="T15" fmla="*/ 3404 h 19"/>
                <a:gd name="T16" fmla="*/ 164 w 31"/>
                <a:gd name="T17" fmla="*/ 2672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19"/>
                <a:gd name="T29" fmla="*/ 31 w 31"/>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19">
                  <a:moveTo>
                    <a:pt x="31" y="15"/>
                  </a:moveTo>
                  <a:lnTo>
                    <a:pt x="28" y="10"/>
                  </a:lnTo>
                  <a:lnTo>
                    <a:pt x="19" y="0"/>
                  </a:lnTo>
                  <a:lnTo>
                    <a:pt x="7" y="5"/>
                  </a:lnTo>
                  <a:lnTo>
                    <a:pt x="0" y="17"/>
                  </a:lnTo>
                  <a:lnTo>
                    <a:pt x="9" y="17"/>
                  </a:lnTo>
                  <a:lnTo>
                    <a:pt x="12" y="17"/>
                  </a:lnTo>
                  <a:lnTo>
                    <a:pt x="21" y="19"/>
                  </a:lnTo>
                  <a:lnTo>
                    <a:pt x="31" y="15"/>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43" name="Freeform 4257"/>
            <p:cNvSpPr>
              <a:spLocks/>
            </p:cNvSpPr>
            <p:nvPr/>
          </p:nvSpPr>
          <p:spPr bwMode="auto">
            <a:xfrm>
              <a:off x="2419" y="1389"/>
              <a:ext cx="13" cy="9"/>
            </a:xfrm>
            <a:custGeom>
              <a:avLst/>
              <a:gdLst>
                <a:gd name="T0" fmla="*/ 68 w 12"/>
                <a:gd name="T1" fmla="*/ 1992 h 7"/>
                <a:gd name="T2" fmla="*/ 2 w 12"/>
                <a:gd name="T3" fmla="*/ 0 h 7"/>
                <a:gd name="T4" fmla="*/ 0 w 12"/>
                <a:gd name="T5" fmla="*/ 1992 h 7"/>
                <a:gd name="T6" fmla="*/ 81 w 12"/>
                <a:gd name="T7" fmla="*/ 6057 h 7"/>
                <a:gd name="T8" fmla="*/ 103 w 12"/>
                <a:gd name="T9" fmla="*/ 3293 h 7"/>
                <a:gd name="T10" fmla="*/ 68 w 12"/>
                <a:gd name="T11" fmla="*/ 1992 h 7"/>
                <a:gd name="T12" fmla="*/ 0 60000 65536"/>
                <a:gd name="T13" fmla="*/ 0 60000 65536"/>
                <a:gd name="T14" fmla="*/ 0 60000 65536"/>
                <a:gd name="T15" fmla="*/ 0 60000 65536"/>
                <a:gd name="T16" fmla="*/ 0 60000 65536"/>
                <a:gd name="T17" fmla="*/ 0 60000 65536"/>
                <a:gd name="T18" fmla="*/ 0 w 12"/>
                <a:gd name="T19" fmla="*/ 0 h 7"/>
                <a:gd name="T20" fmla="*/ 12 w 12"/>
                <a:gd name="T21" fmla="*/ 7 h 7"/>
              </a:gdLst>
              <a:ahLst/>
              <a:cxnLst>
                <a:cxn ang="T12">
                  <a:pos x="T0" y="T1"/>
                </a:cxn>
                <a:cxn ang="T13">
                  <a:pos x="T2" y="T3"/>
                </a:cxn>
                <a:cxn ang="T14">
                  <a:pos x="T4" y="T5"/>
                </a:cxn>
                <a:cxn ang="T15">
                  <a:pos x="T6" y="T7"/>
                </a:cxn>
                <a:cxn ang="T16">
                  <a:pos x="T8" y="T9"/>
                </a:cxn>
                <a:cxn ang="T17">
                  <a:pos x="T10" y="T11"/>
                </a:cxn>
              </a:cxnLst>
              <a:rect l="T18" t="T19" r="T20" b="T21"/>
              <a:pathLst>
                <a:path w="12" h="7">
                  <a:moveTo>
                    <a:pt x="7" y="2"/>
                  </a:moveTo>
                  <a:lnTo>
                    <a:pt x="2" y="0"/>
                  </a:lnTo>
                  <a:lnTo>
                    <a:pt x="0" y="2"/>
                  </a:lnTo>
                  <a:lnTo>
                    <a:pt x="9" y="7"/>
                  </a:lnTo>
                  <a:lnTo>
                    <a:pt x="12" y="4"/>
                  </a:lnTo>
                  <a:lnTo>
                    <a:pt x="7" y="2"/>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44" name="Freeform 4258"/>
            <p:cNvSpPr>
              <a:spLocks/>
            </p:cNvSpPr>
            <p:nvPr/>
          </p:nvSpPr>
          <p:spPr bwMode="auto">
            <a:xfrm>
              <a:off x="2416" y="1371"/>
              <a:ext cx="12" cy="13"/>
            </a:xfrm>
            <a:custGeom>
              <a:avLst/>
              <a:gdLst>
                <a:gd name="T0" fmla="*/ 12 w 12"/>
                <a:gd name="T1" fmla="*/ 6692 h 10"/>
                <a:gd name="T2" fmla="*/ 10 w 12"/>
                <a:gd name="T3" fmla="*/ 0 h 10"/>
                <a:gd name="T4" fmla="*/ 3 w 12"/>
                <a:gd name="T5" fmla="*/ 6692 h 10"/>
                <a:gd name="T6" fmla="*/ 0 w 12"/>
                <a:gd name="T7" fmla="*/ 12128 h 10"/>
                <a:gd name="T8" fmla="*/ 12 w 12"/>
                <a:gd name="T9" fmla="*/ 6692 h 10"/>
                <a:gd name="T10" fmla="*/ 0 60000 65536"/>
                <a:gd name="T11" fmla="*/ 0 60000 65536"/>
                <a:gd name="T12" fmla="*/ 0 60000 65536"/>
                <a:gd name="T13" fmla="*/ 0 60000 65536"/>
                <a:gd name="T14" fmla="*/ 0 60000 65536"/>
                <a:gd name="T15" fmla="*/ 0 w 12"/>
                <a:gd name="T16" fmla="*/ 0 h 10"/>
                <a:gd name="T17" fmla="*/ 12 w 12"/>
                <a:gd name="T18" fmla="*/ 10 h 10"/>
              </a:gdLst>
              <a:ahLst/>
              <a:cxnLst>
                <a:cxn ang="T10">
                  <a:pos x="T0" y="T1"/>
                </a:cxn>
                <a:cxn ang="T11">
                  <a:pos x="T2" y="T3"/>
                </a:cxn>
                <a:cxn ang="T12">
                  <a:pos x="T4" y="T5"/>
                </a:cxn>
                <a:cxn ang="T13">
                  <a:pos x="T6" y="T7"/>
                </a:cxn>
                <a:cxn ang="T14">
                  <a:pos x="T8" y="T9"/>
                </a:cxn>
              </a:cxnLst>
              <a:rect l="T15" t="T16" r="T17" b="T18"/>
              <a:pathLst>
                <a:path w="12" h="10">
                  <a:moveTo>
                    <a:pt x="12" y="5"/>
                  </a:moveTo>
                  <a:lnTo>
                    <a:pt x="10" y="0"/>
                  </a:lnTo>
                  <a:lnTo>
                    <a:pt x="3" y="5"/>
                  </a:lnTo>
                  <a:lnTo>
                    <a:pt x="0" y="10"/>
                  </a:lnTo>
                  <a:lnTo>
                    <a:pt x="12" y="5"/>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45" name="Freeform 4259"/>
            <p:cNvSpPr>
              <a:spLocks/>
            </p:cNvSpPr>
            <p:nvPr/>
          </p:nvSpPr>
          <p:spPr bwMode="auto">
            <a:xfrm>
              <a:off x="2498" y="1328"/>
              <a:ext cx="2" cy="10"/>
            </a:xfrm>
            <a:custGeom>
              <a:avLst/>
              <a:gdLst>
                <a:gd name="T0" fmla="*/ 0 w 2"/>
                <a:gd name="T1" fmla="*/ 0 h 9"/>
                <a:gd name="T2" fmla="*/ 0 w 2"/>
                <a:gd name="T3" fmla="*/ 97 h 9"/>
                <a:gd name="T4" fmla="*/ 0 w 2"/>
                <a:gd name="T5" fmla="*/ 120 h 9"/>
                <a:gd name="T6" fmla="*/ 0 w 2"/>
                <a:gd name="T7" fmla="*/ 148 h 9"/>
                <a:gd name="T8" fmla="*/ 2 w 2"/>
                <a:gd name="T9" fmla="*/ 2 h 9"/>
                <a:gd name="T10" fmla="*/ 0 w 2"/>
                <a:gd name="T11" fmla="*/ 0 h 9"/>
                <a:gd name="T12" fmla="*/ 0 60000 65536"/>
                <a:gd name="T13" fmla="*/ 0 60000 65536"/>
                <a:gd name="T14" fmla="*/ 0 60000 65536"/>
                <a:gd name="T15" fmla="*/ 0 60000 65536"/>
                <a:gd name="T16" fmla="*/ 0 60000 65536"/>
                <a:gd name="T17" fmla="*/ 0 60000 65536"/>
                <a:gd name="T18" fmla="*/ 0 w 2"/>
                <a:gd name="T19" fmla="*/ 0 h 9"/>
                <a:gd name="T20" fmla="*/ 2 w 2"/>
                <a:gd name="T21" fmla="*/ 9 h 9"/>
              </a:gdLst>
              <a:ahLst/>
              <a:cxnLst>
                <a:cxn ang="T12">
                  <a:pos x="T0" y="T1"/>
                </a:cxn>
                <a:cxn ang="T13">
                  <a:pos x="T2" y="T3"/>
                </a:cxn>
                <a:cxn ang="T14">
                  <a:pos x="T4" y="T5"/>
                </a:cxn>
                <a:cxn ang="T15">
                  <a:pos x="T6" y="T7"/>
                </a:cxn>
                <a:cxn ang="T16">
                  <a:pos x="T8" y="T9"/>
                </a:cxn>
                <a:cxn ang="T17">
                  <a:pos x="T10" y="T11"/>
                </a:cxn>
              </a:cxnLst>
              <a:rect l="T18" t="T19" r="T20" b="T21"/>
              <a:pathLst>
                <a:path w="2" h="9">
                  <a:moveTo>
                    <a:pt x="0" y="0"/>
                  </a:moveTo>
                  <a:lnTo>
                    <a:pt x="0" y="5"/>
                  </a:lnTo>
                  <a:lnTo>
                    <a:pt x="0" y="7"/>
                  </a:lnTo>
                  <a:lnTo>
                    <a:pt x="0" y="9"/>
                  </a:lnTo>
                  <a:lnTo>
                    <a:pt x="2" y="2"/>
                  </a:lnTo>
                  <a:lnTo>
                    <a:pt x="0" y="0"/>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46" name="Freeform 4260"/>
            <p:cNvSpPr>
              <a:spLocks/>
            </p:cNvSpPr>
            <p:nvPr/>
          </p:nvSpPr>
          <p:spPr bwMode="auto">
            <a:xfrm>
              <a:off x="2426" y="1412"/>
              <a:ext cx="6" cy="4"/>
            </a:xfrm>
            <a:custGeom>
              <a:avLst/>
              <a:gdLst>
                <a:gd name="T0" fmla="*/ 0 w 7"/>
                <a:gd name="T1" fmla="*/ 6540 h 3"/>
                <a:gd name="T2" fmla="*/ 3 w 7"/>
                <a:gd name="T3" fmla="*/ 0 h 3"/>
                <a:gd name="T4" fmla="*/ 0 w 7"/>
                <a:gd name="T5" fmla="*/ 0 h 3"/>
                <a:gd name="T6" fmla="*/ 0 w 7"/>
                <a:gd name="T7" fmla="*/ 6540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0" y="3"/>
                  </a:moveTo>
                  <a:lnTo>
                    <a:pt x="7" y="0"/>
                  </a:lnTo>
                  <a:lnTo>
                    <a:pt x="0" y="0"/>
                  </a:lnTo>
                  <a:lnTo>
                    <a:pt x="0" y="3"/>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47" name="Freeform 4261"/>
            <p:cNvSpPr>
              <a:spLocks/>
            </p:cNvSpPr>
            <p:nvPr/>
          </p:nvSpPr>
          <p:spPr bwMode="auto">
            <a:xfrm>
              <a:off x="2449" y="1474"/>
              <a:ext cx="6" cy="6"/>
            </a:xfrm>
            <a:custGeom>
              <a:avLst/>
              <a:gdLst>
                <a:gd name="T0" fmla="*/ 642 w 5"/>
                <a:gd name="T1" fmla="*/ 642 h 5"/>
                <a:gd name="T2" fmla="*/ 0 w 5"/>
                <a:gd name="T3" fmla="*/ 0 h 5"/>
                <a:gd name="T4" fmla="*/ 0 w 5"/>
                <a:gd name="T5" fmla="*/ 642 h 5"/>
                <a:gd name="T6" fmla="*/ 642 w 5"/>
                <a:gd name="T7" fmla="*/ 642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5"/>
                  </a:moveTo>
                  <a:lnTo>
                    <a:pt x="0" y="0"/>
                  </a:lnTo>
                  <a:lnTo>
                    <a:pt x="0" y="5"/>
                  </a:lnTo>
                  <a:lnTo>
                    <a:pt x="5" y="5"/>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48" name="Rectangle 4262"/>
            <p:cNvSpPr>
              <a:spLocks noChangeArrowheads="1"/>
            </p:cNvSpPr>
            <p:nvPr/>
          </p:nvSpPr>
          <p:spPr bwMode="auto">
            <a:xfrm>
              <a:off x="2539" y="1708"/>
              <a:ext cx="5" cy="0"/>
            </a:xfrm>
            <a:prstGeom prst="rect">
              <a:avLst/>
            </a:prstGeom>
            <a:solidFill>
              <a:srgbClr val="C0C0C0"/>
            </a:solidFill>
            <a:ln w="317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p>
          </p:txBody>
        </p:sp>
        <p:sp>
          <p:nvSpPr>
            <p:cNvPr id="69049" name="Freeform 4263"/>
            <p:cNvSpPr>
              <a:spLocks/>
            </p:cNvSpPr>
            <p:nvPr/>
          </p:nvSpPr>
          <p:spPr bwMode="auto">
            <a:xfrm>
              <a:off x="2089" y="1811"/>
              <a:ext cx="14" cy="2"/>
            </a:xfrm>
            <a:custGeom>
              <a:avLst/>
              <a:gdLst>
                <a:gd name="T0" fmla="*/ 352 w 12"/>
                <a:gd name="T1" fmla="*/ 2 h 2"/>
                <a:gd name="T2" fmla="*/ 0 w 12"/>
                <a:gd name="T3" fmla="*/ 0 h 2"/>
                <a:gd name="T4" fmla="*/ 775 w 12"/>
                <a:gd name="T5" fmla="*/ 0 h 2"/>
                <a:gd name="T6" fmla="*/ 352 w 12"/>
                <a:gd name="T7" fmla="*/ 2 h 2"/>
                <a:gd name="T8" fmla="*/ 0 60000 65536"/>
                <a:gd name="T9" fmla="*/ 0 60000 65536"/>
                <a:gd name="T10" fmla="*/ 0 60000 65536"/>
                <a:gd name="T11" fmla="*/ 0 60000 65536"/>
                <a:gd name="T12" fmla="*/ 0 w 12"/>
                <a:gd name="T13" fmla="*/ 0 h 2"/>
                <a:gd name="T14" fmla="*/ 12 w 12"/>
                <a:gd name="T15" fmla="*/ 2 h 2"/>
              </a:gdLst>
              <a:ahLst/>
              <a:cxnLst>
                <a:cxn ang="T8">
                  <a:pos x="T0" y="T1"/>
                </a:cxn>
                <a:cxn ang="T9">
                  <a:pos x="T2" y="T3"/>
                </a:cxn>
                <a:cxn ang="T10">
                  <a:pos x="T4" y="T5"/>
                </a:cxn>
                <a:cxn ang="T11">
                  <a:pos x="T6" y="T7"/>
                </a:cxn>
              </a:cxnLst>
              <a:rect l="T12" t="T13" r="T14" b="T15"/>
              <a:pathLst>
                <a:path w="12" h="2">
                  <a:moveTo>
                    <a:pt x="5" y="2"/>
                  </a:moveTo>
                  <a:lnTo>
                    <a:pt x="0" y="0"/>
                  </a:lnTo>
                  <a:lnTo>
                    <a:pt x="12" y="0"/>
                  </a:lnTo>
                  <a:lnTo>
                    <a:pt x="5"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50" name="Freeform 4264"/>
            <p:cNvSpPr>
              <a:spLocks/>
            </p:cNvSpPr>
            <p:nvPr/>
          </p:nvSpPr>
          <p:spPr bwMode="auto">
            <a:xfrm>
              <a:off x="2047" y="1796"/>
              <a:ext cx="7" cy="3"/>
            </a:xfrm>
            <a:custGeom>
              <a:avLst/>
              <a:gdLst>
                <a:gd name="T0" fmla="*/ 3 w 7"/>
                <a:gd name="T1" fmla="*/ 0 h 3"/>
                <a:gd name="T2" fmla="*/ 0 w 7"/>
                <a:gd name="T3" fmla="*/ 3 h 3"/>
                <a:gd name="T4" fmla="*/ 7 w 7"/>
                <a:gd name="T5" fmla="*/ 3 h 3"/>
                <a:gd name="T6" fmla="*/ 3 w 7"/>
                <a:gd name="T7" fmla="*/ 0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3" y="0"/>
                  </a:moveTo>
                  <a:lnTo>
                    <a:pt x="0" y="3"/>
                  </a:lnTo>
                  <a:lnTo>
                    <a:pt x="7" y="3"/>
                  </a:lnTo>
                  <a:lnTo>
                    <a:pt x="3"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51" name="Rectangle 4265"/>
            <p:cNvSpPr>
              <a:spLocks noChangeArrowheads="1"/>
            </p:cNvSpPr>
            <p:nvPr/>
          </p:nvSpPr>
          <p:spPr bwMode="auto">
            <a:xfrm>
              <a:off x="2069" y="1793"/>
              <a:ext cx="5" cy="0"/>
            </a:xfrm>
            <a:prstGeom prst="rect">
              <a:avLst/>
            </a:prstGeom>
            <a:solidFill>
              <a:srgbClr val="E1E1E1"/>
            </a:solidFill>
            <a:ln w="317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p>
          </p:txBody>
        </p:sp>
        <p:sp>
          <p:nvSpPr>
            <p:cNvPr id="69052" name="Freeform 4266"/>
            <p:cNvSpPr>
              <a:spLocks/>
            </p:cNvSpPr>
            <p:nvPr/>
          </p:nvSpPr>
          <p:spPr bwMode="auto">
            <a:xfrm>
              <a:off x="1425" y="1933"/>
              <a:ext cx="4" cy="1"/>
            </a:xfrm>
            <a:custGeom>
              <a:avLst/>
              <a:gdLst>
                <a:gd name="T0" fmla="*/ 6540 w 3"/>
                <a:gd name="T1" fmla="*/ 0 h 1"/>
                <a:gd name="T2" fmla="*/ 6540 w 3"/>
                <a:gd name="T3" fmla="*/ 0 h 1"/>
                <a:gd name="T4" fmla="*/ 0 w 3"/>
                <a:gd name="T5" fmla="*/ 0 h 1"/>
                <a:gd name="T6" fmla="*/ 6540 w 3"/>
                <a:gd name="T7" fmla="*/ 0 h 1"/>
                <a:gd name="T8" fmla="*/ 6540 w 3"/>
                <a:gd name="T9" fmla="*/ 0 h 1"/>
                <a:gd name="T10" fmla="*/ 0 60000 65536"/>
                <a:gd name="T11" fmla="*/ 0 60000 65536"/>
                <a:gd name="T12" fmla="*/ 0 60000 65536"/>
                <a:gd name="T13" fmla="*/ 0 60000 65536"/>
                <a:gd name="T14" fmla="*/ 0 60000 65536"/>
                <a:gd name="T15" fmla="*/ 0 w 3"/>
                <a:gd name="T16" fmla="*/ 0 h 1"/>
                <a:gd name="T17" fmla="*/ 3 w 3"/>
                <a:gd name="T18" fmla="*/ 1 h 1"/>
              </a:gdLst>
              <a:ahLst/>
              <a:cxnLst>
                <a:cxn ang="T10">
                  <a:pos x="T0" y="T1"/>
                </a:cxn>
                <a:cxn ang="T11">
                  <a:pos x="T2" y="T3"/>
                </a:cxn>
                <a:cxn ang="T12">
                  <a:pos x="T4" y="T5"/>
                </a:cxn>
                <a:cxn ang="T13">
                  <a:pos x="T6" y="T7"/>
                </a:cxn>
                <a:cxn ang="T14">
                  <a:pos x="T8" y="T9"/>
                </a:cxn>
              </a:cxnLst>
              <a:rect l="T15" t="T16" r="T17" b="T18"/>
              <a:pathLst>
                <a:path w="3" h="1">
                  <a:moveTo>
                    <a:pt x="3" y="0"/>
                  </a:moveTo>
                  <a:lnTo>
                    <a:pt x="3" y="0"/>
                  </a:lnTo>
                  <a:lnTo>
                    <a:pt x="0" y="0"/>
                  </a:lnTo>
                  <a:lnTo>
                    <a:pt x="3"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53" name="Freeform 4267"/>
            <p:cNvSpPr>
              <a:spLocks/>
            </p:cNvSpPr>
            <p:nvPr/>
          </p:nvSpPr>
          <p:spPr bwMode="auto">
            <a:xfrm>
              <a:off x="2360" y="1720"/>
              <a:ext cx="52" cy="111"/>
            </a:xfrm>
            <a:custGeom>
              <a:avLst/>
              <a:gdLst>
                <a:gd name="T0" fmla="*/ 311 w 47"/>
                <a:gd name="T1" fmla="*/ 0 h 90"/>
                <a:gd name="T2" fmla="*/ 208 w 47"/>
                <a:gd name="T3" fmla="*/ 2 h 90"/>
                <a:gd name="T4" fmla="*/ 208 w 47"/>
                <a:gd name="T5" fmla="*/ 6534 h 90"/>
                <a:gd name="T6" fmla="*/ 126 w 47"/>
                <a:gd name="T7" fmla="*/ 9939 h 90"/>
                <a:gd name="T8" fmla="*/ 4 w 47"/>
                <a:gd name="T9" fmla="*/ 13747 h 90"/>
                <a:gd name="T10" fmla="*/ 0 w 47"/>
                <a:gd name="T11" fmla="*/ 17035 h 90"/>
                <a:gd name="T12" fmla="*/ 103 w 47"/>
                <a:gd name="T13" fmla="*/ 18507 h 90"/>
                <a:gd name="T14" fmla="*/ 154 w 47"/>
                <a:gd name="T15" fmla="*/ 18507 h 90"/>
                <a:gd name="T16" fmla="*/ 126 w 47"/>
                <a:gd name="T17" fmla="*/ 25912 h 90"/>
                <a:gd name="T18" fmla="*/ 462 w 47"/>
                <a:gd name="T19" fmla="*/ 24531 h 90"/>
                <a:gd name="T20" fmla="*/ 462 w 47"/>
                <a:gd name="T21" fmla="*/ 23588 h 90"/>
                <a:gd name="T22" fmla="*/ 545 w 47"/>
                <a:gd name="T23" fmla="*/ 20693 h 90"/>
                <a:gd name="T24" fmla="*/ 545 w 47"/>
                <a:gd name="T25" fmla="*/ 18907 h 90"/>
                <a:gd name="T26" fmla="*/ 545 w 47"/>
                <a:gd name="T27" fmla="*/ 16127 h 90"/>
                <a:gd name="T28" fmla="*/ 462 w 47"/>
                <a:gd name="T29" fmla="*/ 12167 h 90"/>
                <a:gd name="T30" fmla="*/ 545 w 47"/>
                <a:gd name="T31" fmla="*/ 12167 h 90"/>
                <a:gd name="T32" fmla="*/ 622 w 47"/>
                <a:gd name="T33" fmla="*/ 5969 h 90"/>
                <a:gd name="T34" fmla="*/ 722 w 47"/>
                <a:gd name="T35" fmla="*/ 3483 h 90"/>
                <a:gd name="T36" fmla="*/ 722 w 47"/>
                <a:gd name="T37" fmla="*/ 2 h 90"/>
                <a:gd name="T38" fmla="*/ 422 w 47"/>
                <a:gd name="T39" fmla="*/ 2 h 90"/>
                <a:gd name="T40" fmla="*/ 311 w 47"/>
                <a:gd name="T41" fmla="*/ 0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90"/>
                <a:gd name="T65" fmla="*/ 47 w 47"/>
                <a:gd name="T66" fmla="*/ 90 h 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90">
                  <a:moveTo>
                    <a:pt x="21" y="0"/>
                  </a:moveTo>
                  <a:lnTo>
                    <a:pt x="14" y="2"/>
                  </a:lnTo>
                  <a:lnTo>
                    <a:pt x="14" y="23"/>
                  </a:lnTo>
                  <a:lnTo>
                    <a:pt x="9" y="35"/>
                  </a:lnTo>
                  <a:lnTo>
                    <a:pt x="4" y="47"/>
                  </a:lnTo>
                  <a:lnTo>
                    <a:pt x="0" y="59"/>
                  </a:lnTo>
                  <a:lnTo>
                    <a:pt x="7" y="64"/>
                  </a:lnTo>
                  <a:lnTo>
                    <a:pt x="11" y="64"/>
                  </a:lnTo>
                  <a:lnTo>
                    <a:pt x="9" y="90"/>
                  </a:lnTo>
                  <a:lnTo>
                    <a:pt x="30" y="85"/>
                  </a:lnTo>
                  <a:lnTo>
                    <a:pt x="30" y="82"/>
                  </a:lnTo>
                  <a:lnTo>
                    <a:pt x="35" y="71"/>
                  </a:lnTo>
                  <a:lnTo>
                    <a:pt x="35" y="66"/>
                  </a:lnTo>
                  <a:lnTo>
                    <a:pt x="35" y="56"/>
                  </a:lnTo>
                  <a:lnTo>
                    <a:pt x="30" y="42"/>
                  </a:lnTo>
                  <a:lnTo>
                    <a:pt x="35" y="42"/>
                  </a:lnTo>
                  <a:lnTo>
                    <a:pt x="40" y="21"/>
                  </a:lnTo>
                  <a:lnTo>
                    <a:pt x="47" y="12"/>
                  </a:lnTo>
                  <a:lnTo>
                    <a:pt x="47" y="2"/>
                  </a:lnTo>
                  <a:lnTo>
                    <a:pt x="28" y="2"/>
                  </a:lnTo>
                  <a:lnTo>
                    <a:pt x="21" y="0"/>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54" name="Freeform 4268"/>
            <p:cNvSpPr>
              <a:spLocks/>
            </p:cNvSpPr>
            <p:nvPr/>
          </p:nvSpPr>
          <p:spPr bwMode="auto">
            <a:xfrm>
              <a:off x="2370" y="1682"/>
              <a:ext cx="196" cy="167"/>
            </a:xfrm>
            <a:custGeom>
              <a:avLst/>
              <a:gdLst>
                <a:gd name="T0" fmla="*/ 809 w 175"/>
                <a:gd name="T1" fmla="*/ 10364 h 135"/>
                <a:gd name="T2" fmla="*/ 410 w 175"/>
                <a:gd name="T3" fmla="*/ 10364 h 135"/>
                <a:gd name="T4" fmla="*/ 261 w 175"/>
                <a:gd name="T5" fmla="*/ 9552 h 135"/>
                <a:gd name="T6" fmla="*/ 118 w 175"/>
                <a:gd name="T7" fmla="*/ 10364 h 135"/>
                <a:gd name="T8" fmla="*/ 118 w 175"/>
                <a:gd name="T9" fmla="*/ 8114 h 135"/>
                <a:gd name="T10" fmla="*/ 2 w 175"/>
                <a:gd name="T11" fmla="*/ 7707 h 135"/>
                <a:gd name="T12" fmla="*/ 2 w 175"/>
                <a:gd name="T13" fmla="*/ 6559 h 135"/>
                <a:gd name="T14" fmla="*/ 0 w 175"/>
                <a:gd name="T15" fmla="*/ 6230 h 135"/>
                <a:gd name="T16" fmla="*/ 0 w 175"/>
                <a:gd name="T17" fmla="*/ 2801 h 135"/>
                <a:gd name="T18" fmla="*/ 459 w 175"/>
                <a:gd name="T19" fmla="*/ 0 h 135"/>
                <a:gd name="T20" fmla="*/ 869 w 175"/>
                <a:gd name="T21" fmla="*/ 2 h 135"/>
                <a:gd name="T22" fmla="*/ 1222 w 175"/>
                <a:gd name="T23" fmla="*/ 1479 h 135"/>
                <a:gd name="T24" fmla="*/ 1550 w 175"/>
                <a:gd name="T25" fmla="*/ 1479 h 135"/>
                <a:gd name="T26" fmla="*/ 1922 w 175"/>
                <a:gd name="T27" fmla="*/ 2264 h 135"/>
                <a:gd name="T28" fmla="*/ 2233 w 175"/>
                <a:gd name="T29" fmla="*/ 2264 h 135"/>
                <a:gd name="T30" fmla="*/ 2412 w 175"/>
                <a:gd name="T31" fmla="*/ 4071 h 135"/>
                <a:gd name="T32" fmla="*/ 3211 w 175"/>
                <a:gd name="T33" fmla="*/ 6559 h 135"/>
                <a:gd name="T34" fmla="*/ 3211 w 175"/>
                <a:gd name="T35" fmla="*/ 6559 h 135"/>
                <a:gd name="T36" fmla="*/ 3338 w 175"/>
                <a:gd name="T37" fmla="*/ 6559 h 135"/>
                <a:gd name="T38" fmla="*/ 3739 w 175"/>
                <a:gd name="T39" fmla="*/ 7707 h 135"/>
                <a:gd name="T40" fmla="*/ 3699 w 175"/>
                <a:gd name="T41" fmla="*/ 10940 h 135"/>
                <a:gd name="T42" fmla="*/ 3338 w 175"/>
                <a:gd name="T43" fmla="*/ 13982 h 135"/>
                <a:gd name="T44" fmla="*/ 3024 w 175"/>
                <a:gd name="T45" fmla="*/ 16257 h 135"/>
                <a:gd name="T46" fmla="*/ 2815 w 175"/>
                <a:gd name="T47" fmla="*/ 20709 h 135"/>
                <a:gd name="T48" fmla="*/ 2685 w 175"/>
                <a:gd name="T49" fmla="*/ 24269 h 135"/>
                <a:gd name="T50" fmla="*/ 2815 w 175"/>
                <a:gd name="T51" fmla="*/ 27901 h 135"/>
                <a:gd name="T52" fmla="*/ 2513 w 175"/>
                <a:gd name="T53" fmla="*/ 32642 h 135"/>
                <a:gd name="T54" fmla="*/ 2501 w 175"/>
                <a:gd name="T55" fmla="*/ 34164 h 135"/>
                <a:gd name="T56" fmla="*/ 2233 w 175"/>
                <a:gd name="T57" fmla="*/ 36060 h 135"/>
                <a:gd name="T58" fmla="*/ 2074 w 175"/>
                <a:gd name="T59" fmla="*/ 39202 h 135"/>
                <a:gd name="T60" fmla="*/ 1716 w 175"/>
                <a:gd name="T61" fmla="*/ 39202 h 135"/>
                <a:gd name="T62" fmla="*/ 1276 w 175"/>
                <a:gd name="T63" fmla="*/ 39716 h 135"/>
                <a:gd name="T64" fmla="*/ 1090 w 175"/>
                <a:gd name="T65" fmla="*/ 42262 h 135"/>
                <a:gd name="T66" fmla="*/ 869 w 175"/>
                <a:gd name="T67" fmla="*/ 42262 h 135"/>
                <a:gd name="T68" fmla="*/ 809 w 175"/>
                <a:gd name="T69" fmla="*/ 38070 h 135"/>
                <a:gd name="T70" fmla="*/ 553 w 175"/>
                <a:gd name="T71" fmla="*/ 36060 h 135"/>
                <a:gd name="T72" fmla="*/ 459 w 175"/>
                <a:gd name="T73" fmla="*/ 36060 h 135"/>
                <a:gd name="T74" fmla="*/ 459 w 175"/>
                <a:gd name="T75" fmla="*/ 35331 h 135"/>
                <a:gd name="T76" fmla="*/ 553 w 175"/>
                <a:gd name="T77" fmla="*/ 31851 h 135"/>
                <a:gd name="T78" fmla="*/ 553 w 175"/>
                <a:gd name="T79" fmla="*/ 30084 h 135"/>
                <a:gd name="T80" fmla="*/ 553 w 175"/>
                <a:gd name="T81" fmla="*/ 27299 h 135"/>
                <a:gd name="T82" fmla="*/ 459 w 175"/>
                <a:gd name="T83" fmla="*/ 22555 h 135"/>
                <a:gd name="T84" fmla="*/ 553 w 175"/>
                <a:gd name="T85" fmla="*/ 22555 h 135"/>
                <a:gd name="T86" fmla="*/ 663 w 175"/>
                <a:gd name="T87" fmla="*/ 15765 h 135"/>
                <a:gd name="T88" fmla="*/ 809 w 175"/>
                <a:gd name="T89" fmla="*/ 13533 h 135"/>
                <a:gd name="T90" fmla="*/ 809 w 175"/>
                <a:gd name="T91" fmla="*/ 10364 h 1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5"/>
                <a:gd name="T139" fmla="*/ 0 h 135"/>
                <a:gd name="T140" fmla="*/ 175 w 175"/>
                <a:gd name="T141" fmla="*/ 135 h 13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5" h="135">
                  <a:moveTo>
                    <a:pt x="38" y="33"/>
                  </a:moveTo>
                  <a:lnTo>
                    <a:pt x="19" y="33"/>
                  </a:lnTo>
                  <a:lnTo>
                    <a:pt x="12" y="31"/>
                  </a:lnTo>
                  <a:lnTo>
                    <a:pt x="5" y="33"/>
                  </a:lnTo>
                  <a:lnTo>
                    <a:pt x="5" y="26"/>
                  </a:lnTo>
                  <a:lnTo>
                    <a:pt x="2" y="24"/>
                  </a:lnTo>
                  <a:lnTo>
                    <a:pt x="2" y="21"/>
                  </a:lnTo>
                  <a:lnTo>
                    <a:pt x="0" y="19"/>
                  </a:lnTo>
                  <a:lnTo>
                    <a:pt x="0" y="9"/>
                  </a:lnTo>
                  <a:lnTo>
                    <a:pt x="21" y="0"/>
                  </a:lnTo>
                  <a:lnTo>
                    <a:pt x="40" y="2"/>
                  </a:lnTo>
                  <a:lnTo>
                    <a:pt x="57" y="5"/>
                  </a:lnTo>
                  <a:lnTo>
                    <a:pt x="73" y="5"/>
                  </a:lnTo>
                  <a:lnTo>
                    <a:pt x="90" y="7"/>
                  </a:lnTo>
                  <a:lnTo>
                    <a:pt x="104" y="7"/>
                  </a:lnTo>
                  <a:lnTo>
                    <a:pt x="114" y="12"/>
                  </a:lnTo>
                  <a:lnTo>
                    <a:pt x="151" y="21"/>
                  </a:lnTo>
                  <a:lnTo>
                    <a:pt x="156" y="21"/>
                  </a:lnTo>
                  <a:lnTo>
                    <a:pt x="175" y="24"/>
                  </a:lnTo>
                  <a:lnTo>
                    <a:pt x="173" y="35"/>
                  </a:lnTo>
                  <a:lnTo>
                    <a:pt x="156" y="45"/>
                  </a:lnTo>
                  <a:lnTo>
                    <a:pt x="142" y="52"/>
                  </a:lnTo>
                  <a:lnTo>
                    <a:pt x="132" y="66"/>
                  </a:lnTo>
                  <a:lnTo>
                    <a:pt x="125" y="78"/>
                  </a:lnTo>
                  <a:lnTo>
                    <a:pt x="132" y="90"/>
                  </a:lnTo>
                  <a:lnTo>
                    <a:pt x="118" y="104"/>
                  </a:lnTo>
                  <a:lnTo>
                    <a:pt x="116" y="109"/>
                  </a:lnTo>
                  <a:lnTo>
                    <a:pt x="104" y="116"/>
                  </a:lnTo>
                  <a:lnTo>
                    <a:pt x="97" y="125"/>
                  </a:lnTo>
                  <a:lnTo>
                    <a:pt x="80" y="125"/>
                  </a:lnTo>
                  <a:lnTo>
                    <a:pt x="61" y="128"/>
                  </a:lnTo>
                  <a:lnTo>
                    <a:pt x="50" y="135"/>
                  </a:lnTo>
                  <a:lnTo>
                    <a:pt x="40" y="135"/>
                  </a:lnTo>
                  <a:lnTo>
                    <a:pt x="38" y="121"/>
                  </a:lnTo>
                  <a:lnTo>
                    <a:pt x="26" y="116"/>
                  </a:lnTo>
                  <a:lnTo>
                    <a:pt x="21" y="116"/>
                  </a:lnTo>
                  <a:lnTo>
                    <a:pt x="21" y="113"/>
                  </a:lnTo>
                  <a:lnTo>
                    <a:pt x="26" y="102"/>
                  </a:lnTo>
                  <a:lnTo>
                    <a:pt x="26" y="97"/>
                  </a:lnTo>
                  <a:lnTo>
                    <a:pt x="26" y="87"/>
                  </a:lnTo>
                  <a:lnTo>
                    <a:pt x="21" y="73"/>
                  </a:lnTo>
                  <a:lnTo>
                    <a:pt x="26" y="73"/>
                  </a:lnTo>
                  <a:lnTo>
                    <a:pt x="31" y="50"/>
                  </a:lnTo>
                  <a:lnTo>
                    <a:pt x="38" y="43"/>
                  </a:lnTo>
                  <a:lnTo>
                    <a:pt x="38" y="33"/>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55" name="Freeform 4269"/>
            <p:cNvSpPr>
              <a:spLocks/>
            </p:cNvSpPr>
            <p:nvPr/>
          </p:nvSpPr>
          <p:spPr bwMode="auto">
            <a:xfrm>
              <a:off x="2555" y="1768"/>
              <a:ext cx="17" cy="10"/>
            </a:xfrm>
            <a:custGeom>
              <a:avLst/>
              <a:gdLst>
                <a:gd name="T0" fmla="*/ 2777 w 14"/>
                <a:gd name="T1" fmla="*/ 2 h 9"/>
                <a:gd name="T2" fmla="*/ 1360 w 14"/>
                <a:gd name="T3" fmla="*/ 148 h 9"/>
                <a:gd name="T4" fmla="*/ 0 w 14"/>
                <a:gd name="T5" fmla="*/ 4 h 9"/>
                <a:gd name="T6" fmla="*/ 1651 w 14"/>
                <a:gd name="T7" fmla="*/ 0 h 9"/>
                <a:gd name="T8" fmla="*/ 2777 w 14"/>
                <a:gd name="T9" fmla="*/ 2 h 9"/>
                <a:gd name="T10" fmla="*/ 0 60000 65536"/>
                <a:gd name="T11" fmla="*/ 0 60000 65536"/>
                <a:gd name="T12" fmla="*/ 0 60000 65536"/>
                <a:gd name="T13" fmla="*/ 0 60000 65536"/>
                <a:gd name="T14" fmla="*/ 0 60000 65536"/>
                <a:gd name="T15" fmla="*/ 0 w 14"/>
                <a:gd name="T16" fmla="*/ 0 h 9"/>
                <a:gd name="T17" fmla="*/ 14 w 14"/>
                <a:gd name="T18" fmla="*/ 9 h 9"/>
              </a:gdLst>
              <a:ahLst/>
              <a:cxnLst>
                <a:cxn ang="T10">
                  <a:pos x="T0" y="T1"/>
                </a:cxn>
                <a:cxn ang="T11">
                  <a:pos x="T2" y="T3"/>
                </a:cxn>
                <a:cxn ang="T12">
                  <a:pos x="T4" y="T5"/>
                </a:cxn>
                <a:cxn ang="T13">
                  <a:pos x="T6" y="T7"/>
                </a:cxn>
                <a:cxn ang="T14">
                  <a:pos x="T8" y="T9"/>
                </a:cxn>
              </a:cxnLst>
              <a:rect l="T15" t="T16" r="T17" b="T18"/>
              <a:pathLst>
                <a:path w="14" h="9">
                  <a:moveTo>
                    <a:pt x="14" y="2"/>
                  </a:moveTo>
                  <a:lnTo>
                    <a:pt x="7" y="9"/>
                  </a:lnTo>
                  <a:lnTo>
                    <a:pt x="0" y="4"/>
                  </a:lnTo>
                  <a:lnTo>
                    <a:pt x="9" y="0"/>
                  </a:lnTo>
                  <a:lnTo>
                    <a:pt x="14" y="2"/>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56" name="Freeform 4270"/>
            <p:cNvSpPr>
              <a:spLocks/>
            </p:cNvSpPr>
            <p:nvPr/>
          </p:nvSpPr>
          <p:spPr bwMode="auto">
            <a:xfrm>
              <a:off x="498" y="1561"/>
              <a:ext cx="960" cy="529"/>
            </a:xfrm>
            <a:custGeom>
              <a:avLst/>
              <a:gdLst>
                <a:gd name="T0" fmla="*/ 17093 w 859"/>
                <a:gd name="T1" fmla="*/ 12001 h 426"/>
                <a:gd name="T2" fmla="*/ 16176 w 859"/>
                <a:gd name="T3" fmla="*/ 24093 h 426"/>
                <a:gd name="T4" fmla="*/ 14339 w 859"/>
                <a:gd name="T5" fmla="*/ 34376 h 426"/>
                <a:gd name="T6" fmla="*/ 12959 w 859"/>
                <a:gd name="T7" fmla="*/ 42688 h 426"/>
                <a:gd name="T8" fmla="*/ 12743 w 859"/>
                <a:gd name="T9" fmla="*/ 34376 h 426"/>
                <a:gd name="T10" fmla="*/ 12578 w 859"/>
                <a:gd name="T11" fmla="*/ 19738 h 426"/>
                <a:gd name="T12" fmla="*/ 11613 w 859"/>
                <a:gd name="T13" fmla="*/ 6685 h 426"/>
                <a:gd name="T14" fmla="*/ 10040 w 859"/>
                <a:gd name="T15" fmla="*/ 3057 h 426"/>
                <a:gd name="T16" fmla="*/ 8549 w 859"/>
                <a:gd name="T17" fmla="*/ 1597 h 426"/>
                <a:gd name="T18" fmla="*/ 6125 w 859"/>
                <a:gd name="T19" fmla="*/ 1597 h 426"/>
                <a:gd name="T20" fmla="*/ 3717 w 859"/>
                <a:gd name="T21" fmla="*/ 1597 h 426"/>
                <a:gd name="T22" fmla="*/ 2054 w 859"/>
                <a:gd name="T23" fmla="*/ 11347 h 426"/>
                <a:gd name="T24" fmla="*/ 1855 w 859"/>
                <a:gd name="T25" fmla="*/ 11347 h 426"/>
                <a:gd name="T26" fmla="*/ 1498 w 859"/>
                <a:gd name="T27" fmla="*/ 13920 h 426"/>
                <a:gd name="T28" fmla="*/ 1275 w 859"/>
                <a:gd name="T29" fmla="*/ 18119 h 426"/>
                <a:gd name="T30" fmla="*/ 514 w 859"/>
                <a:gd name="T31" fmla="*/ 38324 h 426"/>
                <a:gd name="T32" fmla="*/ 0 w 859"/>
                <a:gd name="T33" fmla="*/ 60428 h 426"/>
                <a:gd name="T34" fmla="*/ 189 w 859"/>
                <a:gd name="T35" fmla="*/ 68852 h 426"/>
                <a:gd name="T36" fmla="*/ 189 w 859"/>
                <a:gd name="T37" fmla="*/ 75473 h 426"/>
                <a:gd name="T38" fmla="*/ 330 w 859"/>
                <a:gd name="T39" fmla="*/ 90689 h 426"/>
                <a:gd name="T40" fmla="*/ 1702 w 859"/>
                <a:gd name="T41" fmla="*/ 102447 h 426"/>
                <a:gd name="T42" fmla="*/ 3067 w 859"/>
                <a:gd name="T43" fmla="*/ 110550 h 426"/>
                <a:gd name="T44" fmla="*/ 4414 w 859"/>
                <a:gd name="T45" fmla="*/ 119154 h 426"/>
                <a:gd name="T46" fmla="*/ 5588 w 859"/>
                <a:gd name="T47" fmla="*/ 126049 h 426"/>
                <a:gd name="T48" fmla="*/ 6382 w 859"/>
                <a:gd name="T49" fmla="*/ 136750 h 426"/>
                <a:gd name="T50" fmla="*/ 6522 w 859"/>
                <a:gd name="T51" fmla="*/ 130744 h 426"/>
                <a:gd name="T52" fmla="*/ 6854 w 859"/>
                <a:gd name="T53" fmla="*/ 127770 h 426"/>
                <a:gd name="T54" fmla="*/ 7479 w 859"/>
                <a:gd name="T55" fmla="*/ 121126 h 426"/>
                <a:gd name="T56" fmla="*/ 8172 w 859"/>
                <a:gd name="T57" fmla="*/ 120334 h 426"/>
                <a:gd name="T58" fmla="*/ 8794 w 859"/>
                <a:gd name="T59" fmla="*/ 121126 h 426"/>
                <a:gd name="T60" fmla="*/ 9074 w 859"/>
                <a:gd name="T61" fmla="*/ 118742 h 426"/>
                <a:gd name="T62" fmla="*/ 9460 w 859"/>
                <a:gd name="T63" fmla="*/ 116253 h 426"/>
                <a:gd name="T64" fmla="*/ 9815 w 859"/>
                <a:gd name="T65" fmla="*/ 116253 h 426"/>
                <a:gd name="T66" fmla="*/ 10279 w 859"/>
                <a:gd name="T67" fmla="*/ 117573 h 426"/>
                <a:gd name="T68" fmla="*/ 11055 w 859"/>
                <a:gd name="T69" fmla="*/ 126049 h 426"/>
                <a:gd name="T70" fmla="*/ 10994 w 859"/>
                <a:gd name="T71" fmla="*/ 134792 h 426"/>
                <a:gd name="T72" fmla="*/ 11147 w 859"/>
                <a:gd name="T73" fmla="*/ 139845 h 426"/>
                <a:gd name="T74" fmla="*/ 11687 w 859"/>
                <a:gd name="T75" fmla="*/ 137391 h 426"/>
                <a:gd name="T76" fmla="*/ 11613 w 859"/>
                <a:gd name="T77" fmla="*/ 121784 h 426"/>
                <a:gd name="T78" fmla="*/ 11803 w 859"/>
                <a:gd name="T79" fmla="*/ 106171 h 426"/>
                <a:gd name="T80" fmla="*/ 12474 w 859"/>
                <a:gd name="T81" fmla="*/ 98409 h 426"/>
                <a:gd name="T82" fmla="*/ 13280 w 859"/>
                <a:gd name="T83" fmla="*/ 85804 h 426"/>
                <a:gd name="T84" fmla="*/ 13743 w 859"/>
                <a:gd name="T85" fmla="*/ 81742 h 426"/>
                <a:gd name="T86" fmla="*/ 13615 w 859"/>
                <a:gd name="T87" fmla="*/ 80886 h 426"/>
                <a:gd name="T88" fmla="*/ 13700 w 859"/>
                <a:gd name="T89" fmla="*/ 75473 h 426"/>
                <a:gd name="T90" fmla="*/ 13743 w 859"/>
                <a:gd name="T91" fmla="*/ 72629 h 426"/>
                <a:gd name="T92" fmla="*/ 13665 w 859"/>
                <a:gd name="T93" fmla="*/ 64837 h 426"/>
                <a:gd name="T94" fmla="*/ 13850 w 859"/>
                <a:gd name="T95" fmla="*/ 61309 h 426"/>
                <a:gd name="T96" fmla="*/ 13941 w 859"/>
                <a:gd name="T97" fmla="*/ 67046 h 426"/>
                <a:gd name="T98" fmla="*/ 14201 w 859"/>
                <a:gd name="T99" fmla="*/ 66437 h 426"/>
                <a:gd name="T100" fmla="*/ 14247 w 859"/>
                <a:gd name="T101" fmla="*/ 63068 h 426"/>
                <a:gd name="T102" fmla="*/ 14820 w 859"/>
                <a:gd name="T103" fmla="*/ 51668 h 426"/>
                <a:gd name="T104" fmla="*/ 15645 w 859"/>
                <a:gd name="T105" fmla="*/ 46933 h 426"/>
                <a:gd name="T106" fmla="*/ 16036 w 859"/>
                <a:gd name="T107" fmla="*/ 44278 h 426"/>
                <a:gd name="T108" fmla="*/ 16265 w 859"/>
                <a:gd name="T109" fmla="*/ 33507 h 426"/>
                <a:gd name="T110" fmla="*/ 16755 w 859"/>
                <a:gd name="T111" fmla="*/ 29603 h 4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59"/>
                <a:gd name="T169" fmla="*/ 0 h 426"/>
                <a:gd name="T170" fmla="*/ 859 w 859"/>
                <a:gd name="T171" fmla="*/ 426 h 42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59" h="426">
                  <a:moveTo>
                    <a:pt x="857" y="78"/>
                  </a:moveTo>
                  <a:lnTo>
                    <a:pt x="857" y="71"/>
                  </a:lnTo>
                  <a:lnTo>
                    <a:pt x="854" y="61"/>
                  </a:lnTo>
                  <a:lnTo>
                    <a:pt x="859" y="40"/>
                  </a:lnTo>
                  <a:lnTo>
                    <a:pt x="849" y="35"/>
                  </a:lnTo>
                  <a:lnTo>
                    <a:pt x="842" y="35"/>
                  </a:lnTo>
                  <a:lnTo>
                    <a:pt x="842" y="33"/>
                  </a:lnTo>
                  <a:lnTo>
                    <a:pt x="830" y="45"/>
                  </a:lnTo>
                  <a:lnTo>
                    <a:pt x="819" y="59"/>
                  </a:lnTo>
                  <a:lnTo>
                    <a:pt x="804" y="69"/>
                  </a:lnTo>
                  <a:lnTo>
                    <a:pt x="795" y="76"/>
                  </a:lnTo>
                  <a:lnTo>
                    <a:pt x="767" y="76"/>
                  </a:lnTo>
                  <a:lnTo>
                    <a:pt x="738" y="78"/>
                  </a:lnTo>
                  <a:lnTo>
                    <a:pt x="726" y="90"/>
                  </a:lnTo>
                  <a:lnTo>
                    <a:pt x="712" y="99"/>
                  </a:lnTo>
                  <a:lnTo>
                    <a:pt x="693" y="102"/>
                  </a:lnTo>
                  <a:lnTo>
                    <a:pt x="677" y="104"/>
                  </a:lnTo>
                  <a:lnTo>
                    <a:pt x="674" y="114"/>
                  </a:lnTo>
                  <a:lnTo>
                    <a:pt x="660" y="118"/>
                  </a:lnTo>
                  <a:lnTo>
                    <a:pt x="644" y="123"/>
                  </a:lnTo>
                  <a:lnTo>
                    <a:pt x="629" y="130"/>
                  </a:lnTo>
                  <a:lnTo>
                    <a:pt x="613" y="135"/>
                  </a:lnTo>
                  <a:lnTo>
                    <a:pt x="608" y="128"/>
                  </a:lnTo>
                  <a:lnTo>
                    <a:pt x="627" y="111"/>
                  </a:lnTo>
                  <a:lnTo>
                    <a:pt x="634" y="99"/>
                  </a:lnTo>
                  <a:lnTo>
                    <a:pt x="637" y="85"/>
                  </a:lnTo>
                  <a:lnTo>
                    <a:pt x="641" y="69"/>
                  </a:lnTo>
                  <a:lnTo>
                    <a:pt x="629" y="61"/>
                  </a:lnTo>
                  <a:lnTo>
                    <a:pt x="632" y="57"/>
                  </a:lnTo>
                  <a:lnTo>
                    <a:pt x="625" y="57"/>
                  </a:lnTo>
                  <a:lnTo>
                    <a:pt x="625" y="50"/>
                  </a:lnTo>
                  <a:lnTo>
                    <a:pt x="613" y="43"/>
                  </a:lnTo>
                  <a:lnTo>
                    <a:pt x="601" y="33"/>
                  </a:lnTo>
                  <a:lnTo>
                    <a:pt x="589" y="26"/>
                  </a:lnTo>
                  <a:lnTo>
                    <a:pt x="577" y="19"/>
                  </a:lnTo>
                  <a:lnTo>
                    <a:pt x="558" y="24"/>
                  </a:lnTo>
                  <a:lnTo>
                    <a:pt x="547" y="19"/>
                  </a:lnTo>
                  <a:lnTo>
                    <a:pt x="535" y="21"/>
                  </a:lnTo>
                  <a:lnTo>
                    <a:pt x="514" y="12"/>
                  </a:lnTo>
                  <a:lnTo>
                    <a:pt x="499" y="9"/>
                  </a:lnTo>
                  <a:lnTo>
                    <a:pt x="499" y="0"/>
                  </a:lnTo>
                  <a:lnTo>
                    <a:pt x="495" y="5"/>
                  </a:lnTo>
                  <a:lnTo>
                    <a:pt x="471" y="5"/>
                  </a:lnTo>
                  <a:lnTo>
                    <a:pt x="447" y="5"/>
                  </a:lnTo>
                  <a:lnTo>
                    <a:pt x="424" y="5"/>
                  </a:lnTo>
                  <a:lnTo>
                    <a:pt x="400" y="5"/>
                  </a:lnTo>
                  <a:lnTo>
                    <a:pt x="376" y="5"/>
                  </a:lnTo>
                  <a:lnTo>
                    <a:pt x="353" y="5"/>
                  </a:lnTo>
                  <a:lnTo>
                    <a:pt x="327" y="5"/>
                  </a:lnTo>
                  <a:lnTo>
                    <a:pt x="303" y="5"/>
                  </a:lnTo>
                  <a:lnTo>
                    <a:pt x="279" y="5"/>
                  </a:lnTo>
                  <a:lnTo>
                    <a:pt x="256" y="5"/>
                  </a:lnTo>
                  <a:lnTo>
                    <a:pt x="232" y="5"/>
                  </a:lnTo>
                  <a:lnTo>
                    <a:pt x="208" y="5"/>
                  </a:lnTo>
                  <a:lnTo>
                    <a:pt x="185" y="5"/>
                  </a:lnTo>
                  <a:lnTo>
                    <a:pt x="161" y="5"/>
                  </a:lnTo>
                  <a:lnTo>
                    <a:pt x="137" y="5"/>
                  </a:lnTo>
                  <a:lnTo>
                    <a:pt x="114" y="5"/>
                  </a:lnTo>
                  <a:lnTo>
                    <a:pt x="109" y="21"/>
                  </a:lnTo>
                  <a:lnTo>
                    <a:pt x="102" y="33"/>
                  </a:lnTo>
                  <a:lnTo>
                    <a:pt x="90" y="40"/>
                  </a:lnTo>
                  <a:lnTo>
                    <a:pt x="92" y="35"/>
                  </a:lnTo>
                  <a:lnTo>
                    <a:pt x="92" y="38"/>
                  </a:lnTo>
                  <a:lnTo>
                    <a:pt x="104" y="24"/>
                  </a:lnTo>
                  <a:lnTo>
                    <a:pt x="92" y="33"/>
                  </a:lnTo>
                  <a:lnTo>
                    <a:pt x="90" y="35"/>
                  </a:lnTo>
                  <a:lnTo>
                    <a:pt x="100" y="28"/>
                  </a:lnTo>
                  <a:lnTo>
                    <a:pt x="104" y="21"/>
                  </a:lnTo>
                  <a:lnTo>
                    <a:pt x="81" y="17"/>
                  </a:lnTo>
                  <a:lnTo>
                    <a:pt x="74" y="40"/>
                  </a:lnTo>
                  <a:lnTo>
                    <a:pt x="74" y="43"/>
                  </a:lnTo>
                  <a:lnTo>
                    <a:pt x="74" y="45"/>
                  </a:lnTo>
                  <a:lnTo>
                    <a:pt x="71" y="47"/>
                  </a:lnTo>
                  <a:lnTo>
                    <a:pt x="69" y="47"/>
                  </a:lnTo>
                  <a:lnTo>
                    <a:pt x="64" y="52"/>
                  </a:lnTo>
                  <a:lnTo>
                    <a:pt x="76" y="57"/>
                  </a:lnTo>
                  <a:lnTo>
                    <a:pt x="69" y="57"/>
                  </a:lnTo>
                  <a:lnTo>
                    <a:pt x="62" y="64"/>
                  </a:lnTo>
                  <a:lnTo>
                    <a:pt x="43" y="88"/>
                  </a:lnTo>
                  <a:lnTo>
                    <a:pt x="26" y="111"/>
                  </a:lnTo>
                  <a:lnTo>
                    <a:pt x="21" y="125"/>
                  </a:lnTo>
                  <a:lnTo>
                    <a:pt x="17" y="140"/>
                  </a:lnTo>
                  <a:lnTo>
                    <a:pt x="3" y="156"/>
                  </a:lnTo>
                  <a:lnTo>
                    <a:pt x="3" y="163"/>
                  </a:lnTo>
                  <a:lnTo>
                    <a:pt x="0" y="175"/>
                  </a:lnTo>
                  <a:lnTo>
                    <a:pt x="3" y="187"/>
                  </a:lnTo>
                  <a:lnTo>
                    <a:pt x="5" y="199"/>
                  </a:lnTo>
                  <a:lnTo>
                    <a:pt x="3" y="194"/>
                  </a:lnTo>
                  <a:lnTo>
                    <a:pt x="3" y="199"/>
                  </a:lnTo>
                  <a:lnTo>
                    <a:pt x="10" y="199"/>
                  </a:lnTo>
                  <a:lnTo>
                    <a:pt x="12" y="199"/>
                  </a:lnTo>
                  <a:lnTo>
                    <a:pt x="10" y="208"/>
                  </a:lnTo>
                  <a:lnTo>
                    <a:pt x="7" y="206"/>
                  </a:lnTo>
                  <a:lnTo>
                    <a:pt x="5" y="208"/>
                  </a:lnTo>
                  <a:lnTo>
                    <a:pt x="10" y="218"/>
                  </a:lnTo>
                  <a:lnTo>
                    <a:pt x="5" y="225"/>
                  </a:lnTo>
                  <a:lnTo>
                    <a:pt x="7" y="234"/>
                  </a:lnTo>
                  <a:lnTo>
                    <a:pt x="12" y="246"/>
                  </a:lnTo>
                  <a:lnTo>
                    <a:pt x="10" y="260"/>
                  </a:lnTo>
                  <a:lnTo>
                    <a:pt x="17" y="262"/>
                  </a:lnTo>
                  <a:lnTo>
                    <a:pt x="33" y="270"/>
                  </a:lnTo>
                  <a:lnTo>
                    <a:pt x="48" y="281"/>
                  </a:lnTo>
                  <a:lnTo>
                    <a:pt x="48" y="296"/>
                  </a:lnTo>
                  <a:lnTo>
                    <a:pt x="66" y="296"/>
                  </a:lnTo>
                  <a:lnTo>
                    <a:pt x="85" y="296"/>
                  </a:lnTo>
                  <a:lnTo>
                    <a:pt x="97" y="300"/>
                  </a:lnTo>
                  <a:lnTo>
                    <a:pt x="109" y="307"/>
                  </a:lnTo>
                  <a:lnTo>
                    <a:pt x="121" y="312"/>
                  </a:lnTo>
                  <a:lnTo>
                    <a:pt x="133" y="319"/>
                  </a:lnTo>
                  <a:lnTo>
                    <a:pt x="152" y="319"/>
                  </a:lnTo>
                  <a:lnTo>
                    <a:pt x="175" y="319"/>
                  </a:lnTo>
                  <a:lnTo>
                    <a:pt x="178" y="310"/>
                  </a:lnTo>
                  <a:lnTo>
                    <a:pt x="204" y="310"/>
                  </a:lnTo>
                  <a:lnTo>
                    <a:pt x="215" y="329"/>
                  </a:lnTo>
                  <a:lnTo>
                    <a:pt x="220" y="345"/>
                  </a:lnTo>
                  <a:lnTo>
                    <a:pt x="230" y="352"/>
                  </a:lnTo>
                  <a:lnTo>
                    <a:pt x="239" y="359"/>
                  </a:lnTo>
                  <a:lnTo>
                    <a:pt x="251" y="348"/>
                  </a:lnTo>
                  <a:lnTo>
                    <a:pt x="270" y="348"/>
                  </a:lnTo>
                  <a:lnTo>
                    <a:pt x="277" y="364"/>
                  </a:lnTo>
                  <a:lnTo>
                    <a:pt x="284" y="381"/>
                  </a:lnTo>
                  <a:lnTo>
                    <a:pt x="289" y="402"/>
                  </a:lnTo>
                  <a:lnTo>
                    <a:pt x="301" y="411"/>
                  </a:lnTo>
                  <a:lnTo>
                    <a:pt x="317" y="414"/>
                  </a:lnTo>
                  <a:lnTo>
                    <a:pt x="317" y="395"/>
                  </a:lnTo>
                  <a:lnTo>
                    <a:pt x="315" y="390"/>
                  </a:lnTo>
                  <a:lnTo>
                    <a:pt x="315" y="388"/>
                  </a:lnTo>
                  <a:lnTo>
                    <a:pt x="320" y="390"/>
                  </a:lnTo>
                  <a:lnTo>
                    <a:pt x="322" y="381"/>
                  </a:lnTo>
                  <a:lnTo>
                    <a:pt x="324" y="378"/>
                  </a:lnTo>
                  <a:lnTo>
                    <a:pt x="334" y="371"/>
                  </a:lnTo>
                  <a:lnTo>
                    <a:pt x="338" y="369"/>
                  </a:lnTo>
                  <a:lnTo>
                    <a:pt x="338" y="366"/>
                  </a:lnTo>
                  <a:lnTo>
                    <a:pt x="346" y="366"/>
                  </a:lnTo>
                  <a:lnTo>
                    <a:pt x="341" y="369"/>
                  </a:lnTo>
                  <a:lnTo>
                    <a:pt x="350" y="364"/>
                  </a:lnTo>
                  <a:lnTo>
                    <a:pt x="348" y="364"/>
                  </a:lnTo>
                  <a:lnTo>
                    <a:pt x="364" y="352"/>
                  </a:lnTo>
                  <a:lnTo>
                    <a:pt x="367" y="348"/>
                  </a:lnTo>
                  <a:lnTo>
                    <a:pt x="372" y="350"/>
                  </a:lnTo>
                  <a:lnTo>
                    <a:pt x="369" y="352"/>
                  </a:lnTo>
                  <a:lnTo>
                    <a:pt x="381" y="345"/>
                  </a:lnTo>
                  <a:lnTo>
                    <a:pt x="383" y="345"/>
                  </a:lnTo>
                  <a:lnTo>
                    <a:pt x="395" y="348"/>
                  </a:lnTo>
                  <a:lnTo>
                    <a:pt x="407" y="348"/>
                  </a:lnTo>
                  <a:lnTo>
                    <a:pt x="417" y="348"/>
                  </a:lnTo>
                  <a:lnTo>
                    <a:pt x="421" y="352"/>
                  </a:lnTo>
                  <a:lnTo>
                    <a:pt x="431" y="355"/>
                  </a:lnTo>
                  <a:lnTo>
                    <a:pt x="440" y="355"/>
                  </a:lnTo>
                  <a:lnTo>
                    <a:pt x="438" y="350"/>
                  </a:lnTo>
                  <a:lnTo>
                    <a:pt x="450" y="357"/>
                  </a:lnTo>
                  <a:lnTo>
                    <a:pt x="447" y="362"/>
                  </a:lnTo>
                  <a:lnTo>
                    <a:pt x="452" y="355"/>
                  </a:lnTo>
                  <a:lnTo>
                    <a:pt x="445" y="348"/>
                  </a:lnTo>
                  <a:lnTo>
                    <a:pt x="452" y="343"/>
                  </a:lnTo>
                  <a:lnTo>
                    <a:pt x="447" y="343"/>
                  </a:lnTo>
                  <a:lnTo>
                    <a:pt x="447" y="340"/>
                  </a:lnTo>
                  <a:lnTo>
                    <a:pt x="435" y="338"/>
                  </a:lnTo>
                  <a:lnTo>
                    <a:pt x="447" y="338"/>
                  </a:lnTo>
                  <a:lnTo>
                    <a:pt x="471" y="336"/>
                  </a:lnTo>
                  <a:lnTo>
                    <a:pt x="476" y="329"/>
                  </a:lnTo>
                  <a:lnTo>
                    <a:pt x="476" y="336"/>
                  </a:lnTo>
                  <a:lnTo>
                    <a:pt x="483" y="336"/>
                  </a:lnTo>
                  <a:lnTo>
                    <a:pt x="490" y="333"/>
                  </a:lnTo>
                  <a:lnTo>
                    <a:pt x="488" y="336"/>
                  </a:lnTo>
                  <a:lnTo>
                    <a:pt x="502" y="336"/>
                  </a:lnTo>
                  <a:lnTo>
                    <a:pt x="497" y="336"/>
                  </a:lnTo>
                  <a:lnTo>
                    <a:pt x="506" y="338"/>
                  </a:lnTo>
                  <a:lnTo>
                    <a:pt x="509" y="338"/>
                  </a:lnTo>
                  <a:lnTo>
                    <a:pt x="511" y="340"/>
                  </a:lnTo>
                  <a:lnTo>
                    <a:pt x="509" y="340"/>
                  </a:lnTo>
                  <a:lnTo>
                    <a:pt x="511" y="348"/>
                  </a:lnTo>
                  <a:lnTo>
                    <a:pt x="535" y="340"/>
                  </a:lnTo>
                  <a:lnTo>
                    <a:pt x="542" y="352"/>
                  </a:lnTo>
                  <a:lnTo>
                    <a:pt x="549" y="364"/>
                  </a:lnTo>
                  <a:lnTo>
                    <a:pt x="544" y="383"/>
                  </a:lnTo>
                  <a:lnTo>
                    <a:pt x="544" y="381"/>
                  </a:lnTo>
                  <a:lnTo>
                    <a:pt x="547" y="383"/>
                  </a:lnTo>
                  <a:lnTo>
                    <a:pt x="549" y="378"/>
                  </a:lnTo>
                  <a:lnTo>
                    <a:pt x="547" y="390"/>
                  </a:lnTo>
                  <a:lnTo>
                    <a:pt x="549" y="397"/>
                  </a:lnTo>
                  <a:lnTo>
                    <a:pt x="551" y="400"/>
                  </a:lnTo>
                  <a:lnTo>
                    <a:pt x="554" y="402"/>
                  </a:lnTo>
                  <a:lnTo>
                    <a:pt x="556" y="400"/>
                  </a:lnTo>
                  <a:lnTo>
                    <a:pt x="554" y="404"/>
                  </a:lnTo>
                  <a:lnTo>
                    <a:pt x="556" y="414"/>
                  </a:lnTo>
                  <a:lnTo>
                    <a:pt x="563" y="426"/>
                  </a:lnTo>
                  <a:lnTo>
                    <a:pt x="573" y="426"/>
                  </a:lnTo>
                  <a:lnTo>
                    <a:pt x="577" y="411"/>
                  </a:lnTo>
                  <a:lnTo>
                    <a:pt x="582" y="397"/>
                  </a:lnTo>
                  <a:lnTo>
                    <a:pt x="580" y="381"/>
                  </a:lnTo>
                  <a:lnTo>
                    <a:pt x="577" y="366"/>
                  </a:lnTo>
                  <a:lnTo>
                    <a:pt x="580" y="378"/>
                  </a:lnTo>
                  <a:lnTo>
                    <a:pt x="577" y="366"/>
                  </a:lnTo>
                  <a:lnTo>
                    <a:pt x="577" y="352"/>
                  </a:lnTo>
                  <a:lnTo>
                    <a:pt x="577" y="336"/>
                  </a:lnTo>
                  <a:lnTo>
                    <a:pt x="575" y="324"/>
                  </a:lnTo>
                  <a:lnTo>
                    <a:pt x="580" y="319"/>
                  </a:lnTo>
                  <a:lnTo>
                    <a:pt x="582" y="317"/>
                  </a:lnTo>
                  <a:lnTo>
                    <a:pt x="587" y="307"/>
                  </a:lnTo>
                  <a:lnTo>
                    <a:pt x="592" y="300"/>
                  </a:lnTo>
                  <a:lnTo>
                    <a:pt x="594" y="300"/>
                  </a:lnTo>
                  <a:lnTo>
                    <a:pt x="596" y="298"/>
                  </a:lnTo>
                  <a:lnTo>
                    <a:pt x="618" y="284"/>
                  </a:lnTo>
                  <a:lnTo>
                    <a:pt x="620" y="284"/>
                  </a:lnTo>
                  <a:lnTo>
                    <a:pt x="637" y="272"/>
                  </a:lnTo>
                  <a:lnTo>
                    <a:pt x="641" y="270"/>
                  </a:lnTo>
                  <a:lnTo>
                    <a:pt x="653" y="260"/>
                  </a:lnTo>
                  <a:lnTo>
                    <a:pt x="672" y="253"/>
                  </a:lnTo>
                  <a:lnTo>
                    <a:pt x="660" y="248"/>
                  </a:lnTo>
                  <a:lnTo>
                    <a:pt x="667" y="251"/>
                  </a:lnTo>
                  <a:lnTo>
                    <a:pt x="670" y="248"/>
                  </a:lnTo>
                  <a:lnTo>
                    <a:pt x="663" y="244"/>
                  </a:lnTo>
                  <a:lnTo>
                    <a:pt x="679" y="244"/>
                  </a:lnTo>
                  <a:lnTo>
                    <a:pt x="684" y="236"/>
                  </a:lnTo>
                  <a:lnTo>
                    <a:pt x="679" y="239"/>
                  </a:lnTo>
                  <a:lnTo>
                    <a:pt x="674" y="234"/>
                  </a:lnTo>
                  <a:lnTo>
                    <a:pt x="670" y="234"/>
                  </a:lnTo>
                  <a:lnTo>
                    <a:pt x="670" y="232"/>
                  </a:lnTo>
                  <a:lnTo>
                    <a:pt x="677" y="234"/>
                  </a:lnTo>
                  <a:lnTo>
                    <a:pt x="679" y="232"/>
                  </a:lnTo>
                  <a:lnTo>
                    <a:pt x="684" y="234"/>
                  </a:lnTo>
                  <a:lnTo>
                    <a:pt x="684" y="222"/>
                  </a:lnTo>
                  <a:lnTo>
                    <a:pt x="686" y="239"/>
                  </a:lnTo>
                  <a:lnTo>
                    <a:pt x="681" y="218"/>
                  </a:lnTo>
                  <a:lnTo>
                    <a:pt x="677" y="218"/>
                  </a:lnTo>
                  <a:lnTo>
                    <a:pt x="672" y="210"/>
                  </a:lnTo>
                  <a:lnTo>
                    <a:pt x="679" y="215"/>
                  </a:lnTo>
                  <a:lnTo>
                    <a:pt x="677" y="208"/>
                  </a:lnTo>
                  <a:lnTo>
                    <a:pt x="684" y="210"/>
                  </a:lnTo>
                  <a:lnTo>
                    <a:pt x="677" y="199"/>
                  </a:lnTo>
                  <a:lnTo>
                    <a:pt x="684" y="203"/>
                  </a:lnTo>
                  <a:lnTo>
                    <a:pt x="677" y="192"/>
                  </a:lnTo>
                  <a:lnTo>
                    <a:pt x="672" y="192"/>
                  </a:lnTo>
                  <a:lnTo>
                    <a:pt x="679" y="187"/>
                  </a:lnTo>
                  <a:lnTo>
                    <a:pt x="677" y="192"/>
                  </a:lnTo>
                  <a:lnTo>
                    <a:pt x="686" y="196"/>
                  </a:lnTo>
                  <a:lnTo>
                    <a:pt x="684" y="187"/>
                  </a:lnTo>
                  <a:lnTo>
                    <a:pt x="686" y="194"/>
                  </a:lnTo>
                  <a:lnTo>
                    <a:pt x="689" y="177"/>
                  </a:lnTo>
                  <a:lnTo>
                    <a:pt x="700" y="175"/>
                  </a:lnTo>
                  <a:lnTo>
                    <a:pt x="691" y="182"/>
                  </a:lnTo>
                  <a:lnTo>
                    <a:pt x="691" y="187"/>
                  </a:lnTo>
                  <a:lnTo>
                    <a:pt x="689" y="194"/>
                  </a:lnTo>
                  <a:lnTo>
                    <a:pt x="693" y="194"/>
                  </a:lnTo>
                  <a:lnTo>
                    <a:pt x="691" y="201"/>
                  </a:lnTo>
                  <a:lnTo>
                    <a:pt x="693" y="203"/>
                  </a:lnTo>
                  <a:lnTo>
                    <a:pt x="689" y="206"/>
                  </a:lnTo>
                  <a:lnTo>
                    <a:pt x="686" y="213"/>
                  </a:lnTo>
                  <a:lnTo>
                    <a:pt x="705" y="192"/>
                  </a:lnTo>
                  <a:lnTo>
                    <a:pt x="703" y="175"/>
                  </a:lnTo>
                  <a:lnTo>
                    <a:pt x="712" y="166"/>
                  </a:lnTo>
                  <a:lnTo>
                    <a:pt x="705" y="170"/>
                  </a:lnTo>
                  <a:lnTo>
                    <a:pt x="710" y="177"/>
                  </a:lnTo>
                  <a:lnTo>
                    <a:pt x="710" y="182"/>
                  </a:lnTo>
                  <a:lnTo>
                    <a:pt x="726" y="166"/>
                  </a:lnTo>
                  <a:lnTo>
                    <a:pt x="726" y="168"/>
                  </a:lnTo>
                  <a:lnTo>
                    <a:pt x="731" y="156"/>
                  </a:lnTo>
                  <a:lnTo>
                    <a:pt x="738" y="142"/>
                  </a:lnTo>
                  <a:lnTo>
                    <a:pt x="736" y="149"/>
                  </a:lnTo>
                  <a:lnTo>
                    <a:pt x="741" y="147"/>
                  </a:lnTo>
                  <a:lnTo>
                    <a:pt x="757" y="142"/>
                  </a:lnTo>
                  <a:lnTo>
                    <a:pt x="774" y="140"/>
                  </a:lnTo>
                  <a:lnTo>
                    <a:pt x="776" y="135"/>
                  </a:lnTo>
                  <a:lnTo>
                    <a:pt x="778" y="135"/>
                  </a:lnTo>
                  <a:lnTo>
                    <a:pt x="786" y="140"/>
                  </a:lnTo>
                  <a:lnTo>
                    <a:pt x="788" y="140"/>
                  </a:lnTo>
                  <a:lnTo>
                    <a:pt x="797" y="135"/>
                  </a:lnTo>
                  <a:lnTo>
                    <a:pt x="797" y="128"/>
                  </a:lnTo>
                  <a:lnTo>
                    <a:pt x="797" y="130"/>
                  </a:lnTo>
                  <a:lnTo>
                    <a:pt x="790" y="128"/>
                  </a:lnTo>
                  <a:lnTo>
                    <a:pt x="790" y="118"/>
                  </a:lnTo>
                  <a:lnTo>
                    <a:pt x="790" y="116"/>
                  </a:lnTo>
                  <a:lnTo>
                    <a:pt x="809" y="97"/>
                  </a:lnTo>
                  <a:lnTo>
                    <a:pt x="814" y="95"/>
                  </a:lnTo>
                  <a:lnTo>
                    <a:pt x="816" y="95"/>
                  </a:lnTo>
                  <a:lnTo>
                    <a:pt x="830" y="83"/>
                  </a:lnTo>
                  <a:lnTo>
                    <a:pt x="830" y="88"/>
                  </a:lnTo>
                  <a:lnTo>
                    <a:pt x="833" y="85"/>
                  </a:lnTo>
                  <a:lnTo>
                    <a:pt x="840" y="88"/>
                  </a:lnTo>
                  <a:lnTo>
                    <a:pt x="857" y="78"/>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57" name="Freeform 4271"/>
            <p:cNvSpPr>
              <a:spLocks/>
            </p:cNvSpPr>
            <p:nvPr/>
          </p:nvSpPr>
          <p:spPr bwMode="auto">
            <a:xfrm>
              <a:off x="113" y="1122"/>
              <a:ext cx="609" cy="322"/>
            </a:xfrm>
            <a:custGeom>
              <a:avLst/>
              <a:gdLst>
                <a:gd name="T0" fmla="*/ 8343 w 546"/>
                <a:gd name="T1" fmla="*/ 73101 h 260"/>
                <a:gd name="T2" fmla="*/ 8030 w 546"/>
                <a:gd name="T3" fmla="*/ 58698 h 260"/>
                <a:gd name="T4" fmla="*/ 7573 w 546"/>
                <a:gd name="T5" fmla="*/ 56421 h 260"/>
                <a:gd name="T6" fmla="*/ 7990 w 546"/>
                <a:gd name="T7" fmla="*/ 42934 h 260"/>
                <a:gd name="T8" fmla="*/ 9606 w 546"/>
                <a:gd name="T9" fmla="*/ 19365 h 260"/>
                <a:gd name="T10" fmla="*/ 9422 w 546"/>
                <a:gd name="T11" fmla="*/ 5120 h 260"/>
                <a:gd name="T12" fmla="*/ 8130 w 546"/>
                <a:gd name="T13" fmla="*/ 1531 h 260"/>
                <a:gd name="T14" fmla="*/ 7809 w 546"/>
                <a:gd name="T15" fmla="*/ 0 h 260"/>
                <a:gd name="T16" fmla="*/ 6674 w 546"/>
                <a:gd name="T17" fmla="*/ 3338 h 260"/>
                <a:gd name="T18" fmla="*/ 6122 w 546"/>
                <a:gd name="T19" fmla="*/ 5120 h 260"/>
                <a:gd name="T20" fmla="*/ 4332 w 546"/>
                <a:gd name="T21" fmla="*/ 13927 h 260"/>
                <a:gd name="T22" fmla="*/ 4754 w 546"/>
                <a:gd name="T23" fmla="*/ 22879 h 260"/>
                <a:gd name="T24" fmla="*/ 4561 w 546"/>
                <a:gd name="T25" fmla="*/ 23983 h 260"/>
                <a:gd name="T26" fmla="*/ 4194 w 546"/>
                <a:gd name="T27" fmla="*/ 22879 h 260"/>
                <a:gd name="T28" fmla="*/ 2947 w 546"/>
                <a:gd name="T29" fmla="*/ 29800 h 260"/>
                <a:gd name="T30" fmla="*/ 4148 w 546"/>
                <a:gd name="T31" fmla="*/ 30570 h 260"/>
                <a:gd name="T32" fmla="*/ 3371 w 546"/>
                <a:gd name="T33" fmla="*/ 38270 h 260"/>
                <a:gd name="T34" fmla="*/ 2390 w 546"/>
                <a:gd name="T35" fmla="*/ 42934 h 260"/>
                <a:gd name="T36" fmla="*/ 1791 w 546"/>
                <a:gd name="T37" fmla="*/ 47396 h 260"/>
                <a:gd name="T38" fmla="*/ 2018 w 546"/>
                <a:gd name="T39" fmla="*/ 49020 h 260"/>
                <a:gd name="T40" fmla="*/ 1940 w 546"/>
                <a:gd name="T41" fmla="*/ 51745 h 260"/>
                <a:gd name="T42" fmla="*/ 1476 w 546"/>
                <a:gd name="T43" fmla="*/ 53430 h 260"/>
                <a:gd name="T44" fmla="*/ 2018 w 546"/>
                <a:gd name="T45" fmla="*/ 56421 h 260"/>
                <a:gd name="T46" fmla="*/ 2155 w 546"/>
                <a:gd name="T47" fmla="*/ 62467 h 260"/>
                <a:gd name="T48" fmla="*/ 2666 w 546"/>
                <a:gd name="T49" fmla="*/ 61900 h 260"/>
                <a:gd name="T50" fmla="*/ 2573 w 546"/>
                <a:gd name="T51" fmla="*/ 66171 h 260"/>
                <a:gd name="T52" fmla="*/ 2155 w 546"/>
                <a:gd name="T53" fmla="*/ 70104 h 260"/>
                <a:gd name="T54" fmla="*/ 948 w 546"/>
                <a:gd name="T55" fmla="*/ 78476 h 260"/>
                <a:gd name="T56" fmla="*/ 0 w 546"/>
                <a:gd name="T57" fmla="*/ 83090 h 260"/>
                <a:gd name="T58" fmla="*/ 283 w 546"/>
                <a:gd name="T59" fmla="*/ 83090 h 260"/>
                <a:gd name="T60" fmla="*/ 948 w 546"/>
                <a:gd name="T61" fmla="*/ 79366 h 260"/>
                <a:gd name="T62" fmla="*/ 1602 w 546"/>
                <a:gd name="T63" fmla="*/ 78182 h 260"/>
                <a:gd name="T64" fmla="*/ 3821 w 546"/>
                <a:gd name="T65" fmla="*/ 62467 h 260"/>
                <a:gd name="T66" fmla="*/ 4373 w 546"/>
                <a:gd name="T67" fmla="*/ 55322 h 260"/>
                <a:gd name="T68" fmla="*/ 5441 w 546"/>
                <a:gd name="T69" fmla="*/ 49846 h 260"/>
                <a:gd name="T70" fmla="*/ 4412 w 546"/>
                <a:gd name="T71" fmla="*/ 58048 h 260"/>
                <a:gd name="T72" fmla="*/ 4832 w 546"/>
                <a:gd name="T73" fmla="*/ 58048 h 260"/>
                <a:gd name="T74" fmla="*/ 4953 w 546"/>
                <a:gd name="T75" fmla="*/ 57019 h 260"/>
                <a:gd name="T76" fmla="*/ 5564 w 546"/>
                <a:gd name="T77" fmla="*/ 54173 h 260"/>
                <a:gd name="T78" fmla="*/ 5750 w 546"/>
                <a:gd name="T79" fmla="*/ 51745 h 260"/>
                <a:gd name="T80" fmla="*/ 5846 w 546"/>
                <a:gd name="T81" fmla="*/ 51745 h 260"/>
                <a:gd name="T82" fmla="*/ 6088 w 546"/>
                <a:gd name="T83" fmla="*/ 52763 h 260"/>
                <a:gd name="T84" fmla="*/ 6197 w 546"/>
                <a:gd name="T85" fmla="*/ 55322 h 260"/>
                <a:gd name="T86" fmla="*/ 6775 w 546"/>
                <a:gd name="T87" fmla="*/ 56421 h 260"/>
                <a:gd name="T88" fmla="*/ 7573 w 546"/>
                <a:gd name="T89" fmla="*/ 57019 h 260"/>
                <a:gd name="T90" fmla="*/ 7550 w 546"/>
                <a:gd name="T91" fmla="*/ 61900 h 260"/>
                <a:gd name="T92" fmla="*/ 7875 w 546"/>
                <a:gd name="T93" fmla="*/ 62467 h 260"/>
                <a:gd name="T94" fmla="*/ 7990 w 546"/>
                <a:gd name="T95" fmla="*/ 64706 h 260"/>
                <a:gd name="T96" fmla="*/ 8247 w 546"/>
                <a:gd name="T97" fmla="*/ 66171 h 260"/>
                <a:gd name="T98" fmla="*/ 8411 w 546"/>
                <a:gd name="T99" fmla="*/ 67744 h 260"/>
                <a:gd name="T100" fmla="*/ 8247 w 546"/>
                <a:gd name="T101" fmla="*/ 70104 h 260"/>
                <a:gd name="T102" fmla="*/ 8343 w 546"/>
                <a:gd name="T103" fmla="*/ 76453 h 260"/>
                <a:gd name="T104" fmla="*/ 8429 w 546"/>
                <a:gd name="T105" fmla="*/ 77077 h 260"/>
                <a:gd name="T106" fmla="*/ 8215 w 546"/>
                <a:gd name="T107" fmla="*/ 83090 h 2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46"/>
                <a:gd name="T163" fmla="*/ 0 h 260"/>
                <a:gd name="T164" fmla="*/ 546 w 546"/>
                <a:gd name="T165" fmla="*/ 260 h 26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46" h="260">
                  <a:moveTo>
                    <a:pt x="442" y="253"/>
                  </a:moveTo>
                  <a:lnTo>
                    <a:pt x="452" y="242"/>
                  </a:lnTo>
                  <a:lnTo>
                    <a:pt x="445" y="234"/>
                  </a:lnTo>
                  <a:lnTo>
                    <a:pt x="437" y="227"/>
                  </a:lnTo>
                  <a:lnTo>
                    <a:pt x="442" y="211"/>
                  </a:lnTo>
                  <a:lnTo>
                    <a:pt x="445" y="197"/>
                  </a:lnTo>
                  <a:lnTo>
                    <a:pt x="442" y="178"/>
                  </a:lnTo>
                  <a:lnTo>
                    <a:pt x="421" y="182"/>
                  </a:lnTo>
                  <a:lnTo>
                    <a:pt x="414" y="190"/>
                  </a:lnTo>
                  <a:lnTo>
                    <a:pt x="402" y="194"/>
                  </a:lnTo>
                  <a:lnTo>
                    <a:pt x="402" y="178"/>
                  </a:lnTo>
                  <a:lnTo>
                    <a:pt x="397" y="175"/>
                  </a:lnTo>
                  <a:lnTo>
                    <a:pt x="404" y="171"/>
                  </a:lnTo>
                  <a:lnTo>
                    <a:pt x="378" y="171"/>
                  </a:lnTo>
                  <a:lnTo>
                    <a:pt x="400" y="152"/>
                  </a:lnTo>
                  <a:lnTo>
                    <a:pt x="419" y="133"/>
                  </a:lnTo>
                  <a:lnTo>
                    <a:pt x="440" y="114"/>
                  </a:lnTo>
                  <a:lnTo>
                    <a:pt x="461" y="95"/>
                  </a:lnTo>
                  <a:lnTo>
                    <a:pt x="480" y="76"/>
                  </a:lnTo>
                  <a:lnTo>
                    <a:pt x="504" y="60"/>
                  </a:lnTo>
                  <a:lnTo>
                    <a:pt x="525" y="41"/>
                  </a:lnTo>
                  <a:lnTo>
                    <a:pt x="546" y="24"/>
                  </a:lnTo>
                  <a:lnTo>
                    <a:pt x="520" y="17"/>
                  </a:lnTo>
                  <a:lnTo>
                    <a:pt x="494" y="15"/>
                  </a:lnTo>
                  <a:lnTo>
                    <a:pt x="471" y="12"/>
                  </a:lnTo>
                  <a:lnTo>
                    <a:pt x="437" y="10"/>
                  </a:lnTo>
                  <a:lnTo>
                    <a:pt x="426" y="5"/>
                  </a:lnTo>
                  <a:lnTo>
                    <a:pt x="419" y="5"/>
                  </a:lnTo>
                  <a:lnTo>
                    <a:pt x="414" y="3"/>
                  </a:lnTo>
                  <a:lnTo>
                    <a:pt x="402" y="5"/>
                  </a:lnTo>
                  <a:lnTo>
                    <a:pt x="409" y="0"/>
                  </a:lnTo>
                  <a:lnTo>
                    <a:pt x="402" y="0"/>
                  </a:lnTo>
                  <a:lnTo>
                    <a:pt x="369" y="8"/>
                  </a:lnTo>
                  <a:lnTo>
                    <a:pt x="362" y="5"/>
                  </a:lnTo>
                  <a:lnTo>
                    <a:pt x="350" y="10"/>
                  </a:lnTo>
                  <a:lnTo>
                    <a:pt x="350" y="12"/>
                  </a:lnTo>
                  <a:lnTo>
                    <a:pt x="343" y="15"/>
                  </a:lnTo>
                  <a:lnTo>
                    <a:pt x="348" y="10"/>
                  </a:lnTo>
                  <a:lnTo>
                    <a:pt x="322" y="15"/>
                  </a:lnTo>
                  <a:lnTo>
                    <a:pt x="291" y="24"/>
                  </a:lnTo>
                  <a:lnTo>
                    <a:pt x="265" y="34"/>
                  </a:lnTo>
                  <a:lnTo>
                    <a:pt x="241" y="36"/>
                  </a:lnTo>
                  <a:lnTo>
                    <a:pt x="227" y="43"/>
                  </a:lnTo>
                  <a:lnTo>
                    <a:pt x="236" y="60"/>
                  </a:lnTo>
                  <a:lnTo>
                    <a:pt x="232" y="62"/>
                  </a:lnTo>
                  <a:lnTo>
                    <a:pt x="253" y="64"/>
                  </a:lnTo>
                  <a:lnTo>
                    <a:pt x="248" y="71"/>
                  </a:lnTo>
                  <a:lnTo>
                    <a:pt x="262" y="71"/>
                  </a:lnTo>
                  <a:lnTo>
                    <a:pt x="243" y="71"/>
                  </a:lnTo>
                  <a:lnTo>
                    <a:pt x="241" y="67"/>
                  </a:lnTo>
                  <a:lnTo>
                    <a:pt x="239" y="74"/>
                  </a:lnTo>
                  <a:lnTo>
                    <a:pt x="243" y="78"/>
                  </a:lnTo>
                  <a:lnTo>
                    <a:pt x="234" y="78"/>
                  </a:lnTo>
                  <a:lnTo>
                    <a:pt x="208" y="76"/>
                  </a:lnTo>
                  <a:lnTo>
                    <a:pt x="220" y="71"/>
                  </a:lnTo>
                  <a:lnTo>
                    <a:pt x="189" y="76"/>
                  </a:lnTo>
                  <a:lnTo>
                    <a:pt x="149" y="86"/>
                  </a:lnTo>
                  <a:lnTo>
                    <a:pt x="161" y="90"/>
                  </a:lnTo>
                  <a:lnTo>
                    <a:pt x="154" y="93"/>
                  </a:lnTo>
                  <a:lnTo>
                    <a:pt x="149" y="102"/>
                  </a:lnTo>
                  <a:lnTo>
                    <a:pt x="184" y="102"/>
                  </a:lnTo>
                  <a:lnTo>
                    <a:pt x="189" y="104"/>
                  </a:lnTo>
                  <a:lnTo>
                    <a:pt x="217" y="95"/>
                  </a:lnTo>
                  <a:lnTo>
                    <a:pt x="210" y="102"/>
                  </a:lnTo>
                  <a:lnTo>
                    <a:pt x="206" y="104"/>
                  </a:lnTo>
                  <a:lnTo>
                    <a:pt x="201" y="114"/>
                  </a:lnTo>
                  <a:lnTo>
                    <a:pt x="177" y="119"/>
                  </a:lnTo>
                  <a:lnTo>
                    <a:pt x="147" y="128"/>
                  </a:lnTo>
                  <a:lnTo>
                    <a:pt x="154" y="123"/>
                  </a:lnTo>
                  <a:lnTo>
                    <a:pt x="142" y="126"/>
                  </a:lnTo>
                  <a:lnTo>
                    <a:pt x="125" y="133"/>
                  </a:lnTo>
                  <a:lnTo>
                    <a:pt x="130" y="133"/>
                  </a:lnTo>
                  <a:lnTo>
                    <a:pt x="123" y="135"/>
                  </a:lnTo>
                  <a:lnTo>
                    <a:pt x="102" y="145"/>
                  </a:lnTo>
                  <a:lnTo>
                    <a:pt x="94" y="147"/>
                  </a:lnTo>
                  <a:lnTo>
                    <a:pt x="97" y="147"/>
                  </a:lnTo>
                  <a:lnTo>
                    <a:pt x="87" y="152"/>
                  </a:lnTo>
                  <a:lnTo>
                    <a:pt x="90" y="154"/>
                  </a:lnTo>
                  <a:lnTo>
                    <a:pt x="106" y="152"/>
                  </a:lnTo>
                  <a:lnTo>
                    <a:pt x="92" y="156"/>
                  </a:lnTo>
                  <a:lnTo>
                    <a:pt x="92" y="159"/>
                  </a:lnTo>
                  <a:lnTo>
                    <a:pt x="106" y="161"/>
                  </a:lnTo>
                  <a:lnTo>
                    <a:pt x="102" y="161"/>
                  </a:lnTo>
                  <a:lnTo>
                    <a:pt x="106" y="164"/>
                  </a:lnTo>
                  <a:lnTo>
                    <a:pt x="94" y="164"/>
                  </a:lnTo>
                  <a:lnTo>
                    <a:pt x="90" y="161"/>
                  </a:lnTo>
                  <a:lnTo>
                    <a:pt x="78" y="166"/>
                  </a:lnTo>
                  <a:lnTo>
                    <a:pt x="85" y="178"/>
                  </a:lnTo>
                  <a:lnTo>
                    <a:pt x="106" y="173"/>
                  </a:lnTo>
                  <a:lnTo>
                    <a:pt x="123" y="164"/>
                  </a:lnTo>
                  <a:lnTo>
                    <a:pt x="106" y="175"/>
                  </a:lnTo>
                  <a:lnTo>
                    <a:pt x="99" y="185"/>
                  </a:lnTo>
                  <a:lnTo>
                    <a:pt x="94" y="190"/>
                  </a:lnTo>
                  <a:lnTo>
                    <a:pt x="87" y="199"/>
                  </a:lnTo>
                  <a:lnTo>
                    <a:pt x="113" y="194"/>
                  </a:lnTo>
                  <a:lnTo>
                    <a:pt x="118" y="194"/>
                  </a:lnTo>
                  <a:lnTo>
                    <a:pt x="118" y="201"/>
                  </a:lnTo>
                  <a:lnTo>
                    <a:pt x="135" y="190"/>
                  </a:lnTo>
                  <a:lnTo>
                    <a:pt x="139" y="192"/>
                  </a:lnTo>
                  <a:lnTo>
                    <a:pt x="130" y="194"/>
                  </a:lnTo>
                  <a:lnTo>
                    <a:pt x="132" y="199"/>
                  </a:lnTo>
                  <a:lnTo>
                    <a:pt x="156" y="192"/>
                  </a:lnTo>
                  <a:lnTo>
                    <a:pt x="135" y="206"/>
                  </a:lnTo>
                  <a:lnTo>
                    <a:pt x="137" y="206"/>
                  </a:lnTo>
                  <a:lnTo>
                    <a:pt x="135" y="206"/>
                  </a:lnTo>
                  <a:lnTo>
                    <a:pt x="123" y="213"/>
                  </a:lnTo>
                  <a:lnTo>
                    <a:pt x="113" y="218"/>
                  </a:lnTo>
                  <a:lnTo>
                    <a:pt x="92" y="230"/>
                  </a:lnTo>
                  <a:lnTo>
                    <a:pt x="59" y="239"/>
                  </a:lnTo>
                  <a:lnTo>
                    <a:pt x="54" y="244"/>
                  </a:lnTo>
                  <a:lnTo>
                    <a:pt x="50" y="244"/>
                  </a:lnTo>
                  <a:lnTo>
                    <a:pt x="47" y="246"/>
                  </a:lnTo>
                  <a:lnTo>
                    <a:pt x="47" y="244"/>
                  </a:lnTo>
                  <a:lnTo>
                    <a:pt x="35" y="244"/>
                  </a:lnTo>
                  <a:lnTo>
                    <a:pt x="0" y="258"/>
                  </a:lnTo>
                  <a:lnTo>
                    <a:pt x="5" y="258"/>
                  </a:lnTo>
                  <a:lnTo>
                    <a:pt x="12" y="256"/>
                  </a:lnTo>
                  <a:lnTo>
                    <a:pt x="14" y="258"/>
                  </a:lnTo>
                  <a:lnTo>
                    <a:pt x="31" y="249"/>
                  </a:lnTo>
                  <a:lnTo>
                    <a:pt x="38" y="249"/>
                  </a:lnTo>
                  <a:lnTo>
                    <a:pt x="31" y="249"/>
                  </a:lnTo>
                  <a:lnTo>
                    <a:pt x="50" y="246"/>
                  </a:lnTo>
                  <a:lnTo>
                    <a:pt x="59" y="246"/>
                  </a:lnTo>
                  <a:lnTo>
                    <a:pt x="64" y="246"/>
                  </a:lnTo>
                  <a:lnTo>
                    <a:pt x="78" y="242"/>
                  </a:lnTo>
                  <a:lnTo>
                    <a:pt x="83" y="242"/>
                  </a:lnTo>
                  <a:lnTo>
                    <a:pt x="87" y="237"/>
                  </a:lnTo>
                  <a:lnTo>
                    <a:pt x="130" y="223"/>
                  </a:lnTo>
                  <a:lnTo>
                    <a:pt x="165" y="208"/>
                  </a:lnTo>
                  <a:lnTo>
                    <a:pt x="199" y="194"/>
                  </a:lnTo>
                  <a:lnTo>
                    <a:pt x="191" y="190"/>
                  </a:lnTo>
                  <a:lnTo>
                    <a:pt x="220" y="178"/>
                  </a:lnTo>
                  <a:lnTo>
                    <a:pt x="225" y="175"/>
                  </a:lnTo>
                  <a:lnTo>
                    <a:pt x="229" y="171"/>
                  </a:lnTo>
                  <a:lnTo>
                    <a:pt x="253" y="161"/>
                  </a:lnTo>
                  <a:lnTo>
                    <a:pt x="277" y="154"/>
                  </a:lnTo>
                  <a:lnTo>
                    <a:pt x="293" y="152"/>
                  </a:lnTo>
                  <a:lnTo>
                    <a:pt x="284" y="154"/>
                  </a:lnTo>
                  <a:lnTo>
                    <a:pt x="286" y="159"/>
                  </a:lnTo>
                  <a:lnTo>
                    <a:pt x="279" y="159"/>
                  </a:lnTo>
                  <a:lnTo>
                    <a:pt x="255" y="164"/>
                  </a:lnTo>
                  <a:lnTo>
                    <a:pt x="232" y="180"/>
                  </a:lnTo>
                  <a:lnTo>
                    <a:pt x="243" y="178"/>
                  </a:lnTo>
                  <a:lnTo>
                    <a:pt x="227" y="187"/>
                  </a:lnTo>
                  <a:lnTo>
                    <a:pt x="236" y="187"/>
                  </a:lnTo>
                  <a:lnTo>
                    <a:pt x="253" y="180"/>
                  </a:lnTo>
                  <a:lnTo>
                    <a:pt x="248" y="182"/>
                  </a:lnTo>
                  <a:lnTo>
                    <a:pt x="253" y="180"/>
                  </a:lnTo>
                  <a:lnTo>
                    <a:pt x="258" y="180"/>
                  </a:lnTo>
                  <a:lnTo>
                    <a:pt x="260" y="178"/>
                  </a:lnTo>
                  <a:lnTo>
                    <a:pt x="270" y="175"/>
                  </a:lnTo>
                  <a:lnTo>
                    <a:pt x="277" y="175"/>
                  </a:lnTo>
                  <a:lnTo>
                    <a:pt x="291" y="168"/>
                  </a:lnTo>
                  <a:lnTo>
                    <a:pt x="291" y="166"/>
                  </a:lnTo>
                  <a:lnTo>
                    <a:pt x="296" y="166"/>
                  </a:lnTo>
                  <a:lnTo>
                    <a:pt x="291" y="164"/>
                  </a:lnTo>
                  <a:lnTo>
                    <a:pt x="300" y="161"/>
                  </a:lnTo>
                  <a:lnTo>
                    <a:pt x="312" y="154"/>
                  </a:lnTo>
                  <a:lnTo>
                    <a:pt x="303" y="159"/>
                  </a:lnTo>
                  <a:lnTo>
                    <a:pt x="307" y="159"/>
                  </a:lnTo>
                  <a:lnTo>
                    <a:pt x="307" y="161"/>
                  </a:lnTo>
                  <a:lnTo>
                    <a:pt x="326" y="156"/>
                  </a:lnTo>
                  <a:lnTo>
                    <a:pt x="322" y="159"/>
                  </a:lnTo>
                  <a:lnTo>
                    <a:pt x="322" y="161"/>
                  </a:lnTo>
                  <a:lnTo>
                    <a:pt x="319" y="164"/>
                  </a:lnTo>
                  <a:lnTo>
                    <a:pt x="324" y="164"/>
                  </a:lnTo>
                  <a:lnTo>
                    <a:pt x="319" y="166"/>
                  </a:lnTo>
                  <a:lnTo>
                    <a:pt x="324" y="171"/>
                  </a:lnTo>
                  <a:lnTo>
                    <a:pt x="338" y="164"/>
                  </a:lnTo>
                  <a:lnTo>
                    <a:pt x="333" y="168"/>
                  </a:lnTo>
                  <a:lnTo>
                    <a:pt x="336" y="173"/>
                  </a:lnTo>
                  <a:lnTo>
                    <a:pt x="355" y="175"/>
                  </a:lnTo>
                  <a:lnTo>
                    <a:pt x="371" y="175"/>
                  </a:lnTo>
                  <a:lnTo>
                    <a:pt x="371" y="178"/>
                  </a:lnTo>
                  <a:lnTo>
                    <a:pt x="390" y="175"/>
                  </a:lnTo>
                  <a:lnTo>
                    <a:pt x="397" y="178"/>
                  </a:lnTo>
                  <a:lnTo>
                    <a:pt x="390" y="180"/>
                  </a:lnTo>
                  <a:lnTo>
                    <a:pt x="395" y="175"/>
                  </a:lnTo>
                  <a:lnTo>
                    <a:pt x="385" y="182"/>
                  </a:lnTo>
                  <a:lnTo>
                    <a:pt x="395" y="192"/>
                  </a:lnTo>
                  <a:lnTo>
                    <a:pt x="402" y="204"/>
                  </a:lnTo>
                  <a:lnTo>
                    <a:pt x="409" y="201"/>
                  </a:lnTo>
                  <a:lnTo>
                    <a:pt x="407" y="194"/>
                  </a:lnTo>
                  <a:lnTo>
                    <a:pt x="414" y="194"/>
                  </a:lnTo>
                  <a:lnTo>
                    <a:pt x="419" y="192"/>
                  </a:lnTo>
                  <a:lnTo>
                    <a:pt x="421" y="194"/>
                  </a:lnTo>
                  <a:lnTo>
                    <a:pt x="416" y="199"/>
                  </a:lnTo>
                  <a:lnTo>
                    <a:pt x="419" y="201"/>
                  </a:lnTo>
                  <a:lnTo>
                    <a:pt x="419" y="204"/>
                  </a:lnTo>
                  <a:lnTo>
                    <a:pt x="433" y="187"/>
                  </a:lnTo>
                  <a:lnTo>
                    <a:pt x="430" y="199"/>
                  </a:lnTo>
                  <a:lnTo>
                    <a:pt x="433" y="206"/>
                  </a:lnTo>
                  <a:lnTo>
                    <a:pt x="435" y="204"/>
                  </a:lnTo>
                  <a:lnTo>
                    <a:pt x="437" y="206"/>
                  </a:lnTo>
                  <a:lnTo>
                    <a:pt x="433" y="211"/>
                  </a:lnTo>
                  <a:lnTo>
                    <a:pt x="440" y="211"/>
                  </a:lnTo>
                  <a:lnTo>
                    <a:pt x="435" y="211"/>
                  </a:lnTo>
                  <a:lnTo>
                    <a:pt x="435" y="213"/>
                  </a:lnTo>
                  <a:lnTo>
                    <a:pt x="430" y="213"/>
                  </a:lnTo>
                  <a:lnTo>
                    <a:pt x="433" y="218"/>
                  </a:lnTo>
                  <a:lnTo>
                    <a:pt x="428" y="220"/>
                  </a:lnTo>
                  <a:lnTo>
                    <a:pt x="428" y="223"/>
                  </a:lnTo>
                  <a:lnTo>
                    <a:pt x="430" y="230"/>
                  </a:lnTo>
                  <a:lnTo>
                    <a:pt x="437" y="237"/>
                  </a:lnTo>
                  <a:lnTo>
                    <a:pt x="430" y="237"/>
                  </a:lnTo>
                  <a:lnTo>
                    <a:pt x="419" y="249"/>
                  </a:lnTo>
                  <a:lnTo>
                    <a:pt x="423" y="246"/>
                  </a:lnTo>
                  <a:lnTo>
                    <a:pt x="442" y="239"/>
                  </a:lnTo>
                  <a:lnTo>
                    <a:pt x="430" y="253"/>
                  </a:lnTo>
                  <a:lnTo>
                    <a:pt x="426" y="256"/>
                  </a:lnTo>
                  <a:lnTo>
                    <a:pt x="437" y="253"/>
                  </a:lnTo>
                  <a:lnTo>
                    <a:pt x="430" y="258"/>
                  </a:lnTo>
                  <a:lnTo>
                    <a:pt x="426" y="260"/>
                  </a:lnTo>
                  <a:lnTo>
                    <a:pt x="442" y="25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58" name="Freeform 4272"/>
            <p:cNvSpPr>
              <a:spLocks/>
            </p:cNvSpPr>
            <p:nvPr/>
          </p:nvSpPr>
          <p:spPr bwMode="auto">
            <a:xfrm>
              <a:off x="286" y="1380"/>
              <a:ext cx="41" cy="27"/>
            </a:xfrm>
            <a:custGeom>
              <a:avLst/>
              <a:gdLst>
                <a:gd name="T0" fmla="*/ 584 w 37"/>
                <a:gd name="T1" fmla="*/ 1260 h 22"/>
                <a:gd name="T2" fmla="*/ 568 w 37"/>
                <a:gd name="T3" fmla="*/ 1260 h 22"/>
                <a:gd name="T4" fmla="*/ 568 w 37"/>
                <a:gd name="T5" fmla="*/ 837 h 22"/>
                <a:gd name="T6" fmla="*/ 568 w 37"/>
                <a:gd name="T7" fmla="*/ 837 h 22"/>
                <a:gd name="T8" fmla="*/ 476 w 37"/>
                <a:gd name="T9" fmla="*/ 0 h 22"/>
                <a:gd name="T10" fmla="*/ 461 w 37"/>
                <a:gd name="T11" fmla="*/ 837 h 22"/>
                <a:gd name="T12" fmla="*/ 375 w 37"/>
                <a:gd name="T13" fmla="*/ 837 h 22"/>
                <a:gd name="T14" fmla="*/ 257 w 37"/>
                <a:gd name="T15" fmla="*/ 1260 h 22"/>
                <a:gd name="T16" fmla="*/ 171 w 37"/>
                <a:gd name="T17" fmla="*/ 3011 h 22"/>
                <a:gd name="T18" fmla="*/ 171 w 37"/>
                <a:gd name="T19" fmla="*/ 1260 h 22"/>
                <a:gd name="T20" fmla="*/ 0 w 37"/>
                <a:gd name="T21" fmla="*/ 3011 h 22"/>
                <a:gd name="T22" fmla="*/ 0 w 37"/>
                <a:gd name="T23" fmla="*/ 4303 h 22"/>
                <a:gd name="T24" fmla="*/ 2 w 37"/>
                <a:gd name="T25" fmla="*/ 3695 h 22"/>
                <a:gd name="T26" fmla="*/ 4 w 37"/>
                <a:gd name="T27" fmla="*/ 3695 h 22"/>
                <a:gd name="T28" fmla="*/ 0 w 37"/>
                <a:gd name="T29" fmla="*/ 5566 h 22"/>
                <a:gd name="T30" fmla="*/ 113 w 37"/>
                <a:gd name="T31" fmla="*/ 4303 h 22"/>
                <a:gd name="T32" fmla="*/ 375 w 37"/>
                <a:gd name="T33" fmla="*/ 2453 h 22"/>
                <a:gd name="T34" fmla="*/ 461 w 37"/>
                <a:gd name="T35" fmla="*/ 2453 h 22"/>
                <a:gd name="T36" fmla="*/ 584 w 37"/>
                <a:gd name="T37" fmla="*/ 1260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22"/>
                <a:gd name="T59" fmla="*/ 37 w 3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22">
                  <a:moveTo>
                    <a:pt x="37" y="5"/>
                  </a:moveTo>
                  <a:lnTo>
                    <a:pt x="35" y="5"/>
                  </a:lnTo>
                  <a:lnTo>
                    <a:pt x="35" y="3"/>
                  </a:lnTo>
                  <a:lnTo>
                    <a:pt x="30" y="0"/>
                  </a:lnTo>
                  <a:lnTo>
                    <a:pt x="28" y="3"/>
                  </a:lnTo>
                  <a:lnTo>
                    <a:pt x="23" y="3"/>
                  </a:lnTo>
                  <a:lnTo>
                    <a:pt x="16" y="5"/>
                  </a:lnTo>
                  <a:lnTo>
                    <a:pt x="11" y="12"/>
                  </a:lnTo>
                  <a:lnTo>
                    <a:pt x="11" y="5"/>
                  </a:lnTo>
                  <a:lnTo>
                    <a:pt x="0" y="12"/>
                  </a:lnTo>
                  <a:lnTo>
                    <a:pt x="0" y="17"/>
                  </a:lnTo>
                  <a:lnTo>
                    <a:pt x="2" y="15"/>
                  </a:lnTo>
                  <a:lnTo>
                    <a:pt x="4" y="15"/>
                  </a:lnTo>
                  <a:lnTo>
                    <a:pt x="0" y="22"/>
                  </a:lnTo>
                  <a:lnTo>
                    <a:pt x="7" y="17"/>
                  </a:lnTo>
                  <a:lnTo>
                    <a:pt x="23" y="10"/>
                  </a:lnTo>
                  <a:lnTo>
                    <a:pt x="28" y="10"/>
                  </a:lnTo>
                  <a:lnTo>
                    <a:pt x="37" y="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59" name="Freeform 4273"/>
            <p:cNvSpPr>
              <a:spLocks/>
            </p:cNvSpPr>
            <p:nvPr/>
          </p:nvSpPr>
          <p:spPr bwMode="auto">
            <a:xfrm>
              <a:off x="179" y="1266"/>
              <a:ext cx="38" cy="15"/>
            </a:xfrm>
            <a:custGeom>
              <a:avLst/>
              <a:gdLst>
                <a:gd name="T0" fmla="*/ 322 w 35"/>
                <a:gd name="T1" fmla="*/ 3154 h 12"/>
                <a:gd name="T2" fmla="*/ 157 w 35"/>
                <a:gd name="T3" fmla="*/ 5250 h 12"/>
                <a:gd name="T4" fmla="*/ 104 w 35"/>
                <a:gd name="T5" fmla="*/ 1389 h 12"/>
                <a:gd name="T6" fmla="*/ 123 w 35"/>
                <a:gd name="T7" fmla="*/ 3154 h 12"/>
                <a:gd name="T8" fmla="*/ 0 w 35"/>
                <a:gd name="T9" fmla="*/ 3154 h 12"/>
                <a:gd name="T10" fmla="*/ 5 w 35"/>
                <a:gd name="T11" fmla="*/ 0 h 12"/>
                <a:gd name="T12" fmla="*/ 176 w 35"/>
                <a:gd name="T13" fmla="*/ 0 h 12"/>
                <a:gd name="T14" fmla="*/ 322 w 35"/>
                <a:gd name="T15" fmla="*/ 3154 h 1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2"/>
                <a:gd name="T26" fmla="*/ 35 w 35"/>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2">
                  <a:moveTo>
                    <a:pt x="35" y="7"/>
                  </a:moveTo>
                  <a:lnTo>
                    <a:pt x="17" y="12"/>
                  </a:lnTo>
                  <a:lnTo>
                    <a:pt x="12" y="3"/>
                  </a:lnTo>
                  <a:lnTo>
                    <a:pt x="14" y="7"/>
                  </a:lnTo>
                  <a:lnTo>
                    <a:pt x="0" y="7"/>
                  </a:lnTo>
                  <a:lnTo>
                    <a:pt x="5" y="0"/>
                  </a:lnTo>
                  <a:lnTo>
                    <a:pt x="19" y="0"/>
                  </a:lnTo>
                  <a:lnTo>
                    <a:pt x="35" y="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60" name="Freeform 4274"/>
            <p:cNvSpPr>
              <a:spLocks/>
            </p:cNvSpPr>
            <p:nvPr/>
          </p:nvSpPr>
          <p:spPr bwMode="auto">
            <a:xfrm>
              <a:off x="559" y="1416"/>
              <a:ext cx="18" cy="31"/>
            </a:xfrm>
            <a:custGeom>
              <a:avLst/>
              <a:gdLst>
                <a:gd name="T0" fmla="*/ 225 w 16"/>
                <a:gd name="T1" fmla="*/ 2603 h 26"/>
                <a:gd name="T2" fmla="*/ 178 w 16"/>
                <a:gd name="T3" fmla="*/ 2971 h 26"/>
                <a:gd name="T4" fmla="*/ 178 w 16"/>
                <a:gd name="T5" fmla="*/ 2456 h 26"/>
                <a:gd name="T6" fmla="*/ 0 w 16"/>
                <a:gd name="T7" fmla="*/ 1831 h 26"/>
                <a:gd name="T8" fmla="*/ 178 w 16"/>
                <a:gd name="T9" fmla="*/ 1831 h 26"/>
                <a:gd name="T10" fmla="*/ 225 w 16"/>
                <a:gd name="T11" fmla="*/ 1446 h 26"/>
                <a:gd name="T12" fmla="*/ 124 w 16"/>
                <a:gd name="T13" fmla="*/ 1446 h 26"/>
                <a:gd name="T14" fmla="*/ 225 w 16"/>
                <a:gd name="T15" fmla="*/ 853 h 26"/>
                <a:gd name="T16" fmla="*/ 225 w 16"/>
                <a:gd name="T17" fmla="*/ 0 h 26"/>
                <a:gd name="T18" fmla="*/ 361 w 16"/>
                <a:gd name="T19" fmla="*/ 0 h 26"/>
                <a:gd name="T20" fmla="*/ 406 w 16"/>
                <a:gd name="T21" fmla="*/ 1446 h 26"/>
                <a:gd name="T22" fmla="*/ 361 w 16"/>
                <a:gd name="T23" fmla="*/ 1446 h 26"/>
                <a:gd name="T24" fmla="*/ 361 w 16"/>
                <a:gd name="T25" fmla="*/ 1724 h 26"/>
                <a:gd name="T26" fmla="*/ 225 w 16"/>
                <a:gd name="T27" fmla="*/ 2603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26"/>
                <a:gd name="T44" fmla="*/ 16 w 16"/>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26">
                  <a:moveTo>
                    <a:pt x="9" y="23"/>
                  </a:moveTo>
                  <a:lnTo>
                    <a:pt x="7" y="26"/>
                  </a:lnTo>
                  <a:lnTo>
                    <a:pt x="7" y="21"/>
                  </a:lnTo>
                  <a:lnTo>
                    <a:pt x="0" y="16"/>
                  </a:lnTo>
                  <a:lnTo>
                    <a:pt x="7" y="16"/>
                  </a:lnTo>
                  <a:lnTo>
                    <a:pt x="9" y="12"/>
                  </a:lnTo>
                  <a:lnTo>
                    <a:pt x="4" y="12"/>
                  </a:lnTo>
                  <a:lnTo>
                    <a:pt x="9" y="7"/>
                  </a:lnTo>
                  <a:lnTo>
                    <a:pt x="9" y="0"/>
                  </a:lnTo>
                  <a:lnTo>
                    <a:pt x="14" y="0"/>
                  </a:lnTo>
                  <a:lnTo>
                    <a:pt x="16" y="12"/>
                  </a:lnTo>
                  <a:lnTo>
                    <a:pt x="14" y="12"/>
                  </a:lnTo>
                  <a:lnTo>
                    <a:pt x="14" y="14"/>
                  </a:lnTo>
                  <a:lnTo>
                    <a:pt x="9" y="2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61" name="Freeform 4275"/>
            <p:cNvSpPr>
              <a:spLocks/>
            </p:cNvSpPr>
            <p:nvPr/>
          </p:nvSpPr>
          <p:spPr bwMode="auto">
            <a:xfrm>
              <a:off x="569" y="1375"/>
              <a:ext cx="22" cy="25"/>
            </a:xfrm>
            <a:custGeom>
              <a:avLst/>
              <a:gdLst>
                <a:gd name="T0" fmla="*/ 923 w 19"/>
                <a:gd name="T1" fmla="*/ 1371 h 21"/>
                <a:gd name="T2" fmla="*/ 729 w 19"/>
                <a:gd name="T3" fmla="*/ 1632 h 21"/>
                <a:gd name="T4" fmla="*/ 0 w 19"/>
                <a:gd name="T5" fmla="*/ 2420 h 21"/>
                <a:gd name="T6" fmla="*/ 262 w 19"/>
                <a:gd name="T7" fmla="*/ 1738 h 21"/>
                <a:gd name="T8" fmla="*/ 729 w 19"/>
                <a:gd name="T9" fmla="*/ 0 h 21"/>
                <a:gd name="T10" fmla="*/ 977 w 19"/>
                <a:gd name="T11" fmla="*/ 2 h 21"/>
                <a:gd name="T12" fmla="*/ 923 w 19"/>
                <a:gd name="T13" fmla="*/ 1371 h 21"/>
                <a:gd name="T14" fmla="*/ 0 60000 65536"/>
                <a:gd name="T15" fmla="*/ 0 60000 65536"/>
                <a:gd name="T16" fmla="*/ 0 60000 65536"/>
                <a:gd name="T17" fmla="*/ 0 60000 65536"/>
                <a:gd name="T18" fmla="*/ 0 60000 65536"/>
                <a:gd name="T19" fmla="*/ 0 60000 65536"/>
                <a:gd name="T20" fmla="*/ 0 60000 65536"/>
                <a:gd name="T21" fmla="*/ 0 w 19"/>
                <a:gd name="T22" fmla="*/ 0 h 21"/>
                <a:gd name="T23" fmla="*/ 19 w 1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1">
                  <a:moveTo>
                    <a:pt x="17" y="12"/>
                  </a:moveTo>
                  <a:lnTo>
                    <a:pt x="14" y="14"/>
                  </a:lnTo>
                  <a:lnTo>
                    <a:pt x="0" y="21"/>
                  </a:lnTo>
                  <a:lnTo>
                    <a:pt x="5" y="16"/>
                  </a:lnTo>
                  <a:lnTo>
                    <a:pt x="14" y="0"/>
                  </a:lnTo>
                  <a:lnTo>
                    <a:pt x="19" y="2"/>
                  </a:lnTo>
                  <a:lnTo>
                    <a:pt x="17" y="1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62" name="Freeform 4276"/>
            <p:cNvSpPr>
              <a:spLocks/>
            </p:cNvSpPr>
            <p:nvPr/>
          </p:nvSpPr>
          <p:spPr bwMode="auto">
            <a:xfrm>
              <a:off x="163" y="1331"/>
              <a:ext cx="21" cy="11"/>
            </a:xfrm>
            <a:custGeom>
              <a:avLst/>
              <a:gdLst>
                <a:gd name="T0" fmla="*/ 281 w 19"/>
                <a:gd name="T1" fmla="*/ 98 h 10"/>
                <a:gd name="T2" fmla="*/ 170 w 19"/>
                <a:gd name="T3" fmla="*/ 131 h 10"/>
                <a:gd name="T4" fmla="*/ 0 w 19"/>
                <a:gd name="T5" fmla="*/ 98 h 10"/>
                <a:gd name="T6" fmla="*/ 281 w 19"/>
                <a:gd name="T7" fmla="*/ 0 h 10"/>
                <a:gd name="T8" fmla="*/ 281 w 19"/>
                <a:gd name="T9" fmla="*/ 98 h 10"/>
                <a:gd name="T10" fmla="*/ 0 60000 65536"/>
                <a:gd name="T11" fmla="*/ 0 60000 65536"/>
                <a:gd name="T12" fmla="*/ 0 60000 65536"/>
                <a:gd name="T13" fmla="*/ 0 60000 65536"/>
                <a:gd name="T14" fmla="*/ 0 60000 65536"/>
                <a:gd name="T15" fmla="*/ 0 w 19"/>
                <a:gd name="T16" fmla="*/ 0 h 10"/>
                <a:gd name="T17" fmla="*/ 19 w 19"/>
                <a:gd name="T18" fmla="*/ 10 h 10"/>
              </a:gdLst>
              <a:ahLst/>
              <a:cxnLst>
                <a:cxn ang="T10">
                  <a:pos x="T0" y="T1"/>
                </a:cxn>
                <a:cxn ang="T11">
                  <a:pos x="T2" y="T3"/>
                </a:cxn>
                <a:cxn ang="T12">
                  <a:pos x="T4" y="T5"/>
                </a:cxn>
                <a:cxn ang="T13">
                  <a:pos x="T6" y="T7"/>
                </a:cxn>
                <a:cxn ang="T14">
                  <a:pos x="T8" y="T9"/>
                </a:cxn>
              </a:cxnLst>
              <a:rect l="T15" t="T16" r="T17" b="T18"/>
              <a:pathLst>
                <a:path w="19" h="10">
                  <a:moveTo>
                    <a:pt x="19" y="7"/>
                  </a:moveTo>
                  <a:lnTo>
                    <a:pt x="12" y="10"/>
                  </a:lnTo>
                  <a:lnTo>
                    <a:pt x="0" y="7"/>
                  </a:lnTo>
                  <a:lnTo>
                    <a:pt x="19" y="0"/>
                  </a:lnTo>
                  <a:lnTo>
                    <a:pt x="19" y="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63" name="Freeform 4277"/>
            <p:cNvSpPr>
              <a:spLocks/>
            </p:cNvSpPr>
            <p:nvPr/>
          </p:nvSpPr>
          <p:spPr bwMode="auto">
            <a:xfrm>
              <a:off x="557" y="1375"/>
              <a:ext cx="20" cy="17"/>
            </a:xfrm>
            <a:custGeom>
              <a:avLst/>
              <a:gdLst>
                <a:gd name="T0" fmla="*/ 64 w 19"/>
                <a:gd name="T1" fmla="*/ 2777 h 14"/>
                <a:gd name="T2" fmla="*/ 55 w 19"/>
                <a:gd name="T3" fmla="*/ 1651 h 14"/>
                <a:gd name="T4" fmla="*/ 45 w 19"/>
                <a:gd name="T5" fmla="*/ 759 h 14"/>
                <a:gd name="T6" fmla="*/ 71 w 19"/>
                <a:gd name="T7" fmla="*/ 1360 h 14"/>
                <a:gd name="T8" fmla="*/ 64 w 19"/>
                <a:gd name="T9" fmla="*/ 1360 h 14"/>
                <a:gd name="T10" fmla="*/ 49 w 19"/>
                <a:gd name="T11" fmla="*/ 759 h 14"/>
                <a:gd name="T12" fmla="*/ 64 w 19"/>
                <a:gd name="T13" fmla="*/ 0 h 14"/>
                <a:gd name="T14" fmla="*/ 7 w 19"/>
                <a:gd name="T15" fmla="*/ 2 h 14"/>
                <a:gd name="T16" fmla="*/ 5 w 19"/>
                <a:gd name="T17" fmla="*/ 1360 h 14"/>
                <a:gd name="T18" fmla="*/ 0 w 19"/>
                <a:gd name="T19" fmla="*/ 1360 h 14"/>
                <a:gd name="T20" fmla="*/ 5 w 19"/>
                <a:gd name="T21" fmla="*/ 2777 h 14"/>
                <a:gd name="T22" fmla="*/ 7 w 19"/>
                <a:gd name="T23" fmla="*/ 1651 h 14"/>
                <a:gd name="T24" fmla="*/ 64 w 19"/>
                <a:gd name="T25" fmla="*/ 2777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4"/>
                <a:gd name="T41" fmla="*/ 19 w 19"/>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4">
                  <a:moveTo>
                    <a:pt x="17" y="14"/>
                  </a:moveTo>
                  <a:lnTo>
                    <a:pt x="14" y="9"/>
                  </a:lnTo>
                  <a:lnTo>
                    <a:pt x="10" y="4"/>
                  </a:lnTo>
                  <a:lnTo>
                    <a:pt x="19" y="7"/>
                  </a:lnTo>
                  <a:lnTo>
                    <a:pt x="17" y="7"/>
                  </a:lnTo>
                  <a:lnTo>
                    <a:pt x="12" y="4"/>
                  </a:lnTo>
                  <a:lnTo>
                    <a:pt x="17" y="0"/>
                  </a:lnTo>
                  <a:lnTo>
                    <a:pt x="7" y="2"/>
                  </a:lnTo>
                  <a:lnTo>
                    <a:pt x="5" y="7"/>
                  </a:lnTo>
                  <a:lnTo>
                    <a:pt x="0" y="7"/>
                  </a:lnTo>
                  <a:lnTo>
                    <a:pt x="5" y="14"/>
                  </a:lnTo>
                  <a:lnTo>
                    <a:pt x="7" y="9"/>
                  </a:lnTo>
                  <a:lnTo>
                    <a:pt x="17" y="1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64" name="Freeform 4278"/>
            <p:cNvSpPr>
              <a:spLocks/>
            </p:cNvSpPr>
            <p:nvPr/>
          </p:nvSpPr>
          <p:spPr bwMode="auto">
            <a:xfrm>
              <a:off x="557" y="1392"/>
              <a:ext cx="10" cy="24"/>
            </a:xfrm>
            <a:custGeom>
              <a:avLst/>
              <a:gdLst>
                <a:gd name="T0" fmla="*/ 0 w 10"/>
                <a:gd name="T1" fmla="*/ 10391 h 19"/>
                <a:gd name="T2" fmla="*/ 10 w 10"/>
                <a:gd name="T3" fmla="*/ 0 h 19"/>
                <a:gd name="T4" fmla="*/ 3 w 10"/>
                <a:gd name="T5" fmla="*/ 1333 h 19"/>
                <a:gd name="T6" fmla="*/ 0 w 10"/>
                <a:gd name="T7" fmla="*/ 10391 h 19"/>
                <a:gd name="T8" fmla="*/ 0 60000 65536"/>
                <a:gd name="T9" fmla="*/ 0 60000 65536"/>
                <a:gd name="T10" fmla="*/ 0 60000 65536"/>
                <a:gd name="T11" fmla="*/ 0 60000 65536"/>
                <a:gd name="T12" fmla="*/ 0 w 10"/>
                <a:gd name="T13" fmla="*/ 0 h 19"/>
                <a:gd name="T14" fmla="*/ 10 w 10"/>
                <a:gd name="T15" fmla="*/ 19 h 19"/>
              </a:gdLst>
              <a:ahLst/>
              <a:cxnLst>
                <a:cxn ang="T8">
                  <a:pos x="T0" y="T1"/>
                </a:cxn>
                <a:cxn ang="T9">
                  <a:pos x="T2" y="T3"/>
                </a:cxn>
                <a:cxn ang="T10">
                  <a:pos x="T4" y="T5"/>
                </a:cxn>
                <a:cxn ang="T11">
                  <a:pos x="T6" y="T7"/>
                </a:cxn>
              </a:cxnLst>
              <a:rect l="T12" t="T13" r="T14" b="T15"/>
              <a:pathLst>
                <a:path w="10" h="19">
                  <a:moveTo>
                    <a:pt x="0" y="19"/>
                  </a:moveTo>
                  <a:lnTo>
                    <a:pt x="10" y="0"/>
                  </a:lnTo>
                  <a:lnTo>
                    <a:pt x="3" y="2"/>
                  </a:lnTo>
                  <a:lnTo>
                    <a:pt x="0" y="1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65" name="Freeform 4279"/>
            <p:cNvSpPr>
              <a:spLocks/>
            </p:cNvSpPr>
            <p:nvPr/>
          </p:nvSpPr>
          <p:spPr bwMode="auto">
            <a:xfrm>
              <a:off x="575" y="1398"/>
              <a:ext cx="14" cy="14"/>
            </a:xfrm>
            <a:custGeom>
              <a:avLst/>
              <a:gdLst>
                <a:gd name="T0" fmla="*/ 775 w 12"/>
                <a:gd name="T1" fmla="*/ 4619 h 11"/>
                <a:gd name="T2" fmla="*/ 775 w 12"/>
                <a:gd name="T3" fmla="*/ 2776 h 11"/>
                <a:gd name="T4" fmla="*/ 352 w 12"/>
                <a:gd name="T5" fmla="*/ 0 h 11"/>
                <a:gd name="T6" fmla="*/ 0 w 12"/>
                <a:gd name="T7" fmla="*/ 5879 h 11"/>
                <a:gd name="T8" fmla="*/ 352 w 12"/>
                <a:gd name="T9" fmla="*/ 7482 h 11"/>
                <a:gd name="T10" fmla="*/ 480 w 12"/>
                <a:gd name="T11" fmla="*/ 4619 h 11"/>
                <a:gd name="T12" fmla="*/ 775 w 12"/>
                <a:gd name="T13" fmla="*/ 4619 h 11"/>
                <a:gd name="T14" fmla="*/ 0 60000 65536"/>
                <a:gd name="T15" fmla="*/ 0 60000 65536"/>
                <a:gd name="T16" fmla="*/ 0 60000 65536"/>
                <a:gd name="T17" fmla="*/ 0 60000 65536"/>
                <a:gd name="T18" fmla="*/ 0 60000 65536"/>
                <a:gd name="T19" fmla="*/ 0 60000 65536"/>
                <a:gd name="T20" fmla="*/ 0 60000 65536"/>
                <a:gd name="T21" fmla="*/ 0 w 12"/>
                <a:gd name="T22" fmla="*/ 0 h 11"/>
                <a:gd name="T23" fmla="*/ 12 w 1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1">
                  <a:moveTo>
                    <a:pt x="12" y="7"/>
                  </a:moveTo>
                  <a:lnTo>
                    <a:pt x="12" y="4"/>
                  </a:lnTo>
                  <a:lnTo>
                    <a:pt x="5" y="0"/>
                  </a:lnTo>
                  <a:lnTo>
                    <a:pt x="0" y="9"/>
                  </a:lnTo>
                  <a:lnTo>
                    <a:pt x="5" y="11"/>
                  </a:lnTo>
                  <a:lnTo>
                    <a:pt x="7" y="7"/>
                  </a:lnTo>
                  <a:lnTo>
                    <a:pt x="12" y="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66" name="Freeform 4280"/>
            <p:cNvSpPr>
              <a:spLocks/>
            </p:cNvSpPr>
            <p:nvPr/>
          </p:nvSpPr>
          <p:spPr bwMode="auto">
            <a:xfrm>
              <a:off x="563" y="1403"/>
              <a:ext cx="12" cy="15"/>
            </a:xfrm>
            <a:custGeom>
              <a:avLst/>
              <a:gdLst>
                <a:gd name="T0" fmla="*/ 12 w 12"/>
                <a:gd name="T1" fmla="*/ 2170 h 12"/>
                <a:gd name="T2" fmla="*/ 0 w 12"/>
                <a:gd name="T3" fmla="*/ 5250 h 12"/>
                <a:gd name="T4" fmla="*/ 7 w 12"/>
                <a:gd name="T5" fmla="*/ 0 h 12"/>
                <a:gd name="T6" fmla="*/ 12 w 12"/>
                <a:gd name="T7" fmla="*/ 2170 h 12"/>
                <a:gd name="T8" fmla="*/ 0 60000 65536"/>
                <a:gd name="T9" fmla="*/ 0 60000 65536"/>
                <a:gd name="T10" fmla="*/ 0 60000 65536"/>
                <a:gd name="T11" fmla="*/ 0 60000 65536"/>
                <a:gd name="T12" fmla="*/ 0 w 12"/>
                <a:gd name="T13" fmla="*/ 0 h 12"/>
                <a:gd name="T14" fmla="*/ 12 w 12"/>
                <a:gd name="T15" fmla="*/ 12 h 12"/>
              </a:gdLst>
              <a:ahLst/>
              <a:cxnLst>
                <a:cxn ang="T8">
                  <a:pos x="T0" y="T1"/>
                </a:cxn>
                <a:cxn ang="T9">
                  <a:pos x="T2" y="T3"/>
                </a:cxn>
                <a:cxn ang="T10">
                  <a:pos x="T4" y="T5"/>
                </a:cxn>
                <a:cxn ang="T11">
                  <a:pos x="T6" y="T7"/>
                </a:cxn>
              </a:cxnLst>
              <a:rect l="T12" t="T13" r="T14" b="T15"/>
              <a:pathLst>
                <a:path w="12" h="12">
                  <a:moveTo>
                    <a:pt x="12" y="5"/>
                  </a:moveTo>
                  <a:lnTo>
                    <a:pt x="0" y="12"/>
                  </a:lnTo>
                  <a:lnTo>
                    <a:pt x="7" y="0"/>
                  </a:lnTo>
                  <a:lnTo>
                    <a:pt x="12" y="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67" name="Freeform 4281"/>
            <p:cNvSpPr>
              <a:spLocks/>
            </p:cNvSpPr>
            <p:nvPr/>
          </p:nvSpPr>
          <p:spPr bwMode="auto">
            <a:xfrm>
              <a:off x="1319" y="1740"/>
              <a:ext cx="36" cy="13"/>
            </a:xfrm>
            <a:custGeom>
              <a:avLst/>
              <a:gdLst>
                <a:gd name="T0" fmla="*/ 346 w 33"/>
                <a:gd name="T1" fmla="*/ 0 h 10"/>
                <a:gd name="T2" fmla="*/ 235 w 33"/>
                <a:gd name="T3" fmla="*/ 3960 h 10"/>
                <a:gd name="T4" fmla="*/ 272 w 33"/>
                <a:gd name="T5" fmla="*/ 0 h 10"/>
                <a:gd name="T6" fmla="*/ 0 w 33"/>
                <a:gd name="T7" fmla="*/ 12128 h 10"/>
                <a:gd name="T8" fmla="*/ 166 w 33"/>
                <a:gd name="T9" fmla="*/ 6692 h 10"/>
                <a:gd name="T10" fmla="*/ 346 w 33"/>
                <a:gd name="T11" fmla="*/ 0 h 10"/>
                <a:gd name="T12" fmla="*/ 0 60000 65536"/>
                <a:gd name="T13" fmla="*/ 0 60000 65536"/>
                <a:gd name="T14" fmla="*/ 0 60000 65536"/>
                <a:gd name="T15" fmla="*/ 0 60000 65536"/>
                <a:gd name="T16" fmla="*/ 0 60000 65536"/>
                <a:gd name="T17" fmla="*/ 0 60000 65536"/>
                <a:gd name="T18" fmla="*/ 0 w 33"/>
                <a:gd name="T19" fmla="*/ 0 h 10"/>
                <a:gd name="T20" fmla="*/ 33 w 3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3" h="10">
                  <a:moveTo>
                    <a:pt x="33" y="0"/>
                  </a:moveTo>
                  <a:lnTo>
                    <a:pt x="23" y="3"/>
                  </a:lnTo>
                  <a:lnTo>
                    <a:pt x="26" y="0"/>
                  </a:lnTo>
                  <a:lnTo>
                    <a:pt x="0" y="10"/>
                  </a:lnTo>
                  <a:lnTo>
                    <a:pt x="16" y="5"/>
                  </a:lnTo>
                  <a:lnTo>
                    <a:pt x="33"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68" name="Freeform 4282"/>
            <p:cNvSpPr>
              <a:spLocks/>
            </p:cNvSpPr>
            <p:nvPr/>
          </p:nvSpPr>
          <p:spPr bwMode="auto">
            <a:xfrm>
              <a:off x="2223" y="2036"/>
              <a:ext cx="144" cy="152"/>
            </a:xfrm>
            <a:custGeom>
              <a:avLst/>
              <a:gdLst>
                <a:gd name="T0" fmla="*/ 0 w 130"/>
                <a:gd name="T1" fmla="*/ 34311 h 123"/>
                <a:gd name="T2" fmla="*/ 0 w 130"/>
                <a:gd name="T3" fmla="*/ 37433 h 123"/>
                <a:gd name="T4" fmla="*/ 0 w 130"/>
                <a:gd name="T5" fmla="*/ 34311 h 123"/>
                <a:gd name="T6" fmla="*/ 138 w 130"/>
                <a:gd name="T7" fmla="*/ 28109 h 123"/>
                <a:gd name="T8" fmla="*/ 330 w 130"/>
                <a:gd name="T9" fmla="*/ 21724 h 123"/>
                <a:gd name="T10" fmla="*/ 254 w 130"/>
                <a:gd name="T11" fmla="*/ 21724 h 123"/>
                <a:gd name="T12" fmla="*/ 449 w 130"/>
                <a:gd name="T13" fmla="*/ 17307 h 123"/>
                <a:gd name="T14" fmla="*/ 568 w 130"/>
                <a:gd name="T15" fmla="*/ 12892 h 123"/>
                <a:gd name="T16" fmla="*/ 630 w 130"/>
                <a:gd name="T17" fmla="*/ 9413 h 123"/>
                <a:gd name="T18" fmla="*/ 830 w 130"/>
                <a:gd name="T19" fmla="*/ 5528 h 123"/>
                <a:gd name="T20" fmla="*/ 956 w 130"/>
                <a:gd name="T21" fmla="*/ 0 h 123"/>
                <a:gd name="T22" fmla="*/ 1287 w 130"/>
                <a:gd name="T23" fmla="*/ 0 h 123"/>
                <a:gd name="T24" fmla="*/ 1481 w 130"/>
                <a:gd name="T25" fmla="*/ 0 h 123"/>
                <a:gd name="T26" fmla="*/ 1766 w 130"/>
                <a:gd name="T27" fmla="*/ 0 h 123"/>
                <a:gd name="T28" fmla="*/ 2059 w 130"/>
                <a:gd name="T29" fmla="*/ 0 h 123"/>
                <a:gd name="T30" fmla="*/ 2059 w 130"/>
                <a:gd name="T31" fmla="*/ 2219 h 123"/>
                <a:gd name="T32" fmla="*/ 2059 w 130"/>
                <a:gd name="T33" fmla="*/ 9413 h 123"/>
                <a:gd name="T34" fmla="*/ 1864 w 130"/>
                <a:gd name="T35" fmla="*/ 9413 h 123"/>
                <a:gd name="T36" fmla="*/ 1640 w 130"/>
                <a:gd name="T37" fmla="*/ 9413 h 123"/>
                <a:gd name="T38" fmla="*/ 1439 w 130"/>
                <a:gd name="T39" fmla="*/ 9413 h 123"/>
                <a:gd name="T40" fmla="*/ 1287 w 130"/>
                <a:gd name="T41" fmla="*/ 9413 h 123"/>
                <a:gd name="T42" fmla="*/ 1217 w 130"/>
                <a:gd name="T43" fmla="*/ 15828 h 123"/>
                <a:gd name="T44" fmla="*/ 1217 w 130"/>
                <a:gd name="T45" fmla="*/ 23137 h 123"/>
                <a:gd name="T46" fmla="*/ 992 w 130"/>
                <a:gd name="T47" fmla="*/ 25326 h 123"/>
                <a:gd name="T48" fmla="*/ 956 w 130"/>
                <a:gd name="T49" fmla="*/ 30066 h 123"/>
                <a:gd name="T50" fmla="*/ 956 w 130"/>
                <a:gd name="T51" fmla="*/ 34311 h 123"/>
                <a:gd name="T52" fmla="*/ 749 w 130"/>
                <a:gd name="T53" fmla="*/ 34311 h 123"/>
                <a:gd name="T54" fmla="*/ 467 w 130"/>
                <a:gd name="T55" fmla="*/ 34311 h 123"/>
                <a:gd name="T56" fmla="*/ 254 w 130"/>
                <a:gd name="T57" fmla="*/ 34311 h 123"/>
                <a:gd name="T58" fmla="*/ 0 w 130"/>
                <a:gd name="T59" fmla="*/ 34311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0"/>
                <a:gd name="T91" fmla="*/ 0 h 123"/>
                <a:gd name="T92" fmla="*/ 130 w 130"/>
                <a:gd name="T93" fmla="*/ 123 h 1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0" h="123">
                  <a:moveTo>
                    <a:pt x="0" y="113"/>
                  </a:moveTo>
                  <a:lnTo>
                    <a:pt x="0" y="123"/>
                  </a:lnTo>
                  <a:lnTo>
                    <a:pt x="0" y="113"/>
                  </a:lnTo>
                  <a:lnTo>
                    <a:pt x="9" y="92"/>
                  </a:lnTo>
                  <a:lnTo>
                    <a:pt x="21" y="71"/>
                  </a:lnTo>
                  <a:lnTo>
                    <a:pt x="16" y="71"/>
                  </a:lnTo>
                  <a:lnTo>
                    <a:pt x="28" y="57"/>
                  </a:lnTo>
                  <a:lnTo>
                    <a:pt x="35" y="43"/>
                  </a:lnTo>
                  <a:lnTo>
                    <a:pt x="40" y="31"/>
                  </a:lnTo>
                  <a:lnTo>
                    <a:pt x="52" y="19"/>
                  </a:lnTo>
                  <a:lnTo>
                    <a:pt x="61" y="0"/>
                  </a:lnTo>
                  <a:lnTo>
                    <a:pt x="80" y="0"/>
                  </a:lnTo>
                  <a:lnTo>
                    <a:pt x="94" y="0"/>
                  </a:lnTo>
                  <a:lnTo>
                    <a:pt x="113" y="0"/>
                  </a:lnTo>
                  <a:lnTo>
                    <a:pt x="130" y="0"/>
                  </a:lnTo>
                  <a:lnTo>
                    <a:pt x="130" y="7"/>
                  </a:lnTo>
                  <a:lnTo>
                    <a:pt x="130" y="31"/>
                  </a:lnTo>
                  <a:lnTo>
                    <a:pt x="118" y="31"/>
                  </a:lnTo>
                  <a:lnTo>
                    <a:pt x="104" y="31"/>
                  </a:lnTo>
                  <a:lnTo>
                    <a:pt x="92" y="31"/>
                  </a:lnTo>
                  <a:lnTo>
                    <a:pt x="80" y="31"/>
                  </a:lnTo>
                  <a:lnTo>
                    <a:pt x="78" y="52"/>
                  </a:lnTo>
                  <a:lnTo>
                    <a:pt x="78" y="76"/>
                  </a:lnTo>
                  <a:lnTo>
                    <a:pt x="63" y="83"/>
                  </a:lnTo>
                  <a:lnTo>
                    <a:pt x="61" y="99"/>
                  </a:lnTo>
                  <a:lnTo>
                    <a:pt x="61" y="113"/>
                  </a:lnTo>
                  <a:lnTo>
                    <a:pt x="47" y="113"/>
                  </a:lnTo>
                  <a:lnTo>
                    <a:pt x="30" y="113"/>
                  </a:lnTo>
                  <a:lnTo>
                    <a:pt x="16" y="113"/>
                  </a:lnTo>
                  <a:lnTo>
                    <a:pt x="0" y="11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69" name="Freeform 4283"/>
            <p:cNvSpPr>
              <a:spLocks/>
            </p:cNvSpPr>
            <p:nvPr/>
          </p:nvSpPr>
          <p:spPr bwMode="auto">
            <a:xfrm>
              <a:off x="1342" y="2363"/>
              <a:ext cx="6" cy="6"/>
            </a:xfrm>
            <a:custGeom>
              <a:avLst/>
              <a:gdLst>
                <a:gd name="T0" fmla="*/ 6 w 6"/>
                <a:gd name="T1" fmla="*/ 6 h 6"/>
                <a:gd name="T2" fmla="*/ 0 w 6"/>
                <a:gd name="T3" fmla="*/ 6 h 6"/>
                <a:gd name="T4" fmla="*/ 0 w 6"/>
                <a:gd name="T5" fmla="*/ 0 h 6"/>
                <a:gd name="T6" fmla="*/ 6 w 6"/>
                <a:gd name="T7" fmla="*/ 6 h 6"/>
                <a:gd name="T8" fmla="*/ 6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6"/>
                  </a:lnTo>
                  <a:lnTo>
                    <a:pt x="0" y="0"/>
                  </a:lnTo>
                  <a:lnTo>
                    <a:pt x="6" y="6"/>
                  </a:lnTo>
                  <a:close/>
                </a:path>
              </a:pathLst>
            </a:custGeom>
            <a:solidFill>
              <a:srgbClr val="E1E1E1"/>
            </a:solidFill>
            <a:ln w="1270">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70" name="Freeform 4284"/>
            <p:cNvSpPr>
              <a:spLocks/>
            </p:cNvSpPr>
            <p:nvPr/>
          </p:nvSpPr>
          <p:spPr bwMode="auto">
            <a:xfrm>
              <a:off x="1319" y="2377"/>
              <a:ext cx="12" cy="6"/>
            </a:xfrm>
            <a:custGeom>
              <a:avLst/>
              <a:gdLst>
                <a:gd name="T0" fmla="*/ 12 w 12"/>
                <a:gd name="T1" fmla="*/ 0 h 6"/>
                <a:gd name="T2" fmla="*/ 12 w 12"/>
                <a:gd name="T3" fmla="*/ 6 h 6"/>
                <a:gd name="T4" fmla="*/ 0 w 12"/>
                <a:gd name="T5" fmla="*/ 6 h 6"/>
                <a:gd name="T6" fmla="*/ 12 w 12"/>
                <a:gd name="T7" fmla="*/ 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0"/>
                  </a:moveTo>
                  <a:lnTo>
                    <a:pt x="12" y="6"/>
                  </a:lnTo>
                  <a:lnTo>
                    <a:pt x="0" y="6"/>
                  </a:lnTo>
                  <a:lnTo>
                    <a:pt x="12" y="0"/>
                  </a:lnTo>
                  <a:close/>
                </a:path>
              </a:pathLst>
            </a:custGeom>
            <a:solidFill>
              <a:srgbClr val="E1E1E1"/>
            </a:solidFill>
            <a:ln w="1270">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71" name="Oval 4285"/>
            <p:cNvSpPr>
              <a:spLocks noChangeArrowheads="1"/>
            </p:cNvSpPr>
            <p:nvPr/>
          </p:nvSpPr>
          <p:spPr bwMode="auto">
            <a:xfrm flipV="1">
              <a:off x="4328" y="2593"/>
              <a:ext cx="38" cy="34"/>
            </a:xfrm>
            <a:prstGeom prst="ellipse">
              <a:avLst/>
            </a:prstGeom>
            <a:noFill/>
            <a:ln w="6350">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p>
          </p:txBody>
        </p:sp>
        <p:sp>
          <p:nvSpPr>
            <p:cNvPr id="69072" name="Freeform 4286"/>
            <p:cNvSpPr>
              <a:spLocks/>
            </p:cNvSpPr>
            <p:nvPr/>
          </p:nvSpPr>
          <p:spPr bwMode="auto">
            <a:xfrm>
              <a:off x="2810" y="1633"/>
              <a:ext cx="70" cy="90"/>
            </a:xfrm>
            <a:custGeom>
              <a:avLst/>
              <a:gdLst>
                <a:gd name="T0" fmla="*/ 229 w 62"/>
                <a:gd name="T1" fmla="*/ 17 h 90"/>
                <a:gd name="T2" fmla="*/ 229 w 62"/>
                <a:gd name="T3" fmla="*/ 17 h 90"/>
                <a:gd name="T4" fmla="*/ 141 w 62"/>
                <a:gd name="T5" fmla="*/ 20 h 90"/>
                <a:gd name="T6" fmla="*/ 141 w 62"/>
                <a:gd name="T7" fmla="*/ 26 h 90"/>
                <a:gd name="T8" fmla="*/ 229 w 62"/>
                <a:gd name="T9" fmla="*/ 26 h 90"/>
                <a:gd name="T10" fmla="*/ 229 w 62"/>
                <a:gd name="T11" fmla="*/ 28 h 90"/>
                <a:gd name="T12" fmla="*/ 229 w 62"/>
                <a:gd name="T13" fmla="*/ 32 h 90"/>
                <a:gd name="T14" fmla="*/ 141 w 62"/>
                <a:gd name="T15" fmla="*/ 35 h 90"/>
                <a:gd name="T16" fmla="*/ 141 w 62"/>
                <a:gd name="T17" fmla="*/ 38 h 90"/>
                <a:gd name="T18" fmla="*/ 229 w 62"/>
                <a:gd name="T19" fmla="*/ 38 h 90"/>
                <a:gd name="T20" fmla="*/ 373 w 62"/>
                <a:gd name="T21" fmla="*/ 43 h 90"/>
                <a:gd name="T22" fmla="*/ 229 w 62"/>
                <a:gd name="T23" fmla="*/ 47 h 90"/>
                <a:gd name="T24" fmla="*/ 373 w 62"/>
                <a:gd name="T25" fmla="*/ 49 h 90"/>
                <a:gd name="T26" fmla="*/ 229 w 62"/>
                <a:gd name="T27" fmla="*/ 61 h 90"/>
                <a:gd name="T28" fmla="*/ 229 w 62"/>
                <a:gd name="T29" fmla="*/ 57 h 90"/>
                <a:gd name="T30" fmla="*/ 330 w 62"/>
                <a:gd name="T31" fmla="*/ 62 h 90"/>
                <a:gd name="T32" fmla="*/ 330 w 62"/>
                <a:gd name="T33" fmla="*/ 60 h 90"/>
                <a:gd name="T34" fmla="*/ 330 w 62"/>
                <a:gd name="T35" fmla="*/ 62 h 90"/>
                <a:gd name="T36" fmla="*/ 259 w 62"/>
                <a:gd name="T37" fmla="*/ 65 h 90"/>
                <a:gd name="T38" fmla="*/ 330 w 62"/>
                <a:gd name="T39" fmla="*/ 65 h 90"/>
                <a:gd name="T40" fmla="*/ 339 w 62"/>
                <a:gd name="T41" fmla="*/ 63 h 90"/>
                <a:gd name="T42" fmla="*/ 339 w 62"/>
                <a:gd name="T43" fmla="*/ 68 h 90"/>
                <a:gd name="T44" fmla="*/ 339 w 62"/>
                <a:gd name="T45" fmla="*/ 71 h 90"/>
                <a:gd name="T46" fmla="*/ 383 w 62"/>
                <a:gd name="T47" fmla="*/ 71 h 90"/>
                <a:gd name="T48" fmla="*/ 488 w 62"/>
                <a:gd name="T49" fmla="*/ 74 h 90"/>
                <a:gd name="T50" fmla="*/ 432 w 62"/>
                <a:gd name="T51" fmla="*/ 75 h 90"/>
                <a:gd name="T52" fmla="*/ 683 w 62"/>
                <a:gd name="T53" fmla="*/ 79 h 90"/>
                <a:gd name="T54" fmla="*/ 762 w 62"/>
                <a:gd name="T55" fmla="*/ 90 h 90"/>
                <a:gd name="T56" fmla="*/ 870 w 62"/>
                <a:gd name="T57" fmla="*/ 90 h 90"/>
                <a:gd name="T58" fmla="*/ 870 w 62"/>
                <a:gd name="T59" fmla="*/ 88 h 90"/>
                <a:gd name="T60" fmla="*/ 1010 w 62"/>
                <a:gd name="T61" fmla="*/ 84 h 90"/>
                <a:gd name="T62" fmla="*/ 1053 w 62"/>
                <a:gd name="T63" fmla="*/ 88 h 90"/>
                <a:gd name="T64" fmla="*/ 1140 w 62"/>
                <a:gd name="T65" fmla="*/ 81 h 90"/>
                <a:gd name="T66" fmla="*/ 1189 w 62"/>
                <a:gd name="T67" fmla="*/ 81 h 90"/>
                <a:gd name="T68" fmla="*/ 1303 w 62"/>
                <a:gd name="T69" fmla="*/ 84 h 90"/>
                <a:gd name="T70" fmla="*/ 1303 w 62"/>
                <a:gd name="T71" fmla="*/ 81 h 90"/>
                <a:gd name="T72" fmla="*/ 1426 w 62"/>
                <a:gd name="T73" fmla="*/ 81 h 90"/>
                <a:gd name="T74" fmla="*/ 1577 w 62"/>
                <a:gd name="T75" fmla="*/ 88 h 90"/>
                <a:gd name="T76" fmla="*/ 1640 w 62"/>
                <a:gd name="T77" fmla="*/ 84 h 90"/>
                <a:gd name="T78" fmla="*/ 1481 w 62"/>
                <a:gd name="T79" fmla="*/ 75 h 90"/>
                <a:gd name="T80" fmla="*/ 1640 w 62"/>
                <a:gd name="T81" fmla="*/ 67 h 90"/>
                <a:gd name="T82" fmla="*/ 1481 w 62"/>
                <a:gd name="T83" fmla="*/ 52 h 90"/>
                <a:gd name="T84" fmla="*/ 1481 w 62"/>
                <a:gd name="T85" fmla="*/ 41 h 90"/>
                <a:gd name="T86" fmla="*/ 1481 w 62"/>
                <a:gd name="T87" fmla="*/ 32 h 90"/>
                <a:gd name="T88" fmla="*/ 1397 w 62"/>
                <a:gd name="T89" fmla="*/ 28 h 90"/>
                <a:gd name="T90" fmla="*/ 1252 w 62"/>
                <a:gd name="T91" fmla="*/ 28 h 90"/>
                <a:gd name="T92" fmla="*/ 1053 w 62"/>
                <a:gd name="T93" fmla="*/ 26 h 90"/>
                <a:gd name="T94" fmla="*/ 488 w 62"/>
                <a:gd name="T95" fmla="*/ 0 h 90"/>
                <a:gd name="T96" fmla="*/ 0 w 62"/>
                <a:gd name="T97" fmla="*/ 2 h 90"/>
                <a:gd name="T98" fmla="*/ 2 w 62"/>
                <a:gd name="T99" fmla="*/ 11 h 90"/>
                <a:gd name="T100" fmla="*/ 141 w 62"/>
                <a:gd name="T101" fmla="*/ 15 h 90"/>
                <a:gd name="T102" fmla="*/ 2 w 62"/>
                <a:gd name="T103" fmla="*/ 15 h 90"/>
                <a:gd name="T104" fmla="*/ 141 w 62"/>
                <a:gd name="T105" fmla="*/ 15 h 90"/>
                <a:gd name="T106" fmla="*/ 229 w 62"/>
                <a:gd name="T107" fmla="*/ 17 h 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
                <a:gd name="T163" fmla="*/ 0 h 90"/>
                <a:gd name="T164" fmla="*/ 62 w 62"/>
                <a:gd name="T165" fmla="*/ 90 h 9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 h="90">
                  <a:moveTo>
                    <a:pt x="9" y="17"/>
                  </a:moveTo>
                  <a:lnTo>
                    <a:pt x="9" y="17"/>
                  </a:lnTo>
                  <a:lnTo>
                    <a:pt x="5" y="20"/>
                  </a:lnTo>
                  <a:lnTo>
                    <a:pt x="5" y="26"/>
                  </a:lnTo>
                  <a:lnTo>
                    <a:pt x="9" y="26"/>
                  </a:lnTo>
                  <a:lnTo>
                    <a:pt x="9" y="28"/>
                  </a:lnTo>
                  <a:lnTo>
                    <a:pt x="9" y="32"/>
                  </a:lnTo>
                  <a:lnTo>
                    <a:pt x="5" y="35"/>
                  </a:lnTo>
                  <a:lnTo>
                    <a:pt x="5" y="38"/>
                  </a:lnTo>
                  <a:lnTo>
                    <a:pt x="9" y="38"/>
                  </a:lnTo>
                  <a:lnTo>
                    <a:pt x="14" y="43"/>
                  </a:lnTo>
                  <a:lnTo>
                    <a:pt x="9" y="47"/>
                  </a:lnTo>
                  <a:lnTo>
                    <a:pt x="14" y="49"/>
                  </a:lnTo>
                  <a:lnTo>
                    <a:pt x="9" y="61"/>
                  </a:lnTo>
                  <a:lnTo>
                    <a:pt x="9" y="57"/>
                  </a:lnTo>
                  <a:lnTo>
                    <a:pt x="12" y="62"/>
                  </a:lnTo>
                  <a:lnTo>
                    <a:pt x="12" y="60"/>
                  </a:lnTo>
                  <a:lnTo>
                    <a:pt x="12" y="62"/>
                  </a:lnTo>
                  <a:lnTo>
                    <a:pt x="10" y="65"/>
                  </a:lnTo>
                  <a:lnTo>
                    <a:pt x="12" y="65"/>
                  </a:lnTo>
                  <a:lnTo>
                    <a:pt x="13" y="63"/>
                  </a:lnTo>
                  <a:lnTo>
                    <a:pt x="13" y="68"/>
                  </a:lnTo>
                  <a:lnTo>
                    <a:pt x="13" y="71"/>
                  </a:lnTo>
                  <a:lnTo>
                    <a:pt x="15" y="71"/>
                  </a:lnTo>
                  <a:lnTo>
                    <a:pt x="19" y="74"/>
                  </a:lnTo>
                  <a:lnTo>
                    <a:pt x="17" y="75"/>
                  </a:lnTo>
                  <a:lnTo>
                    <a:pt x="26" y="79"/>
                  </a:lnTo>
                  <a:lnTo>
                    <a:pt x="28" y="90"/>
                  </a:lnTo>
                  <a:lnTo>
                    <a:pt x="33" y="90"/>
                  </a:lnTo>
                  <a:lnTo>
                    <a:pt x="33" y="88"/>
                  </a:lnTo>
                  <a:lnTo>
                    <a:pt x="38" y="84"/>
                  </a:lnTo>
                  <a:lnTo>
                    <a:pt x="40" y="88"/>
                  </a:lnTo>
                  <a:lnTo>
                    <a:pt x="43" y="81"/>
                  </a:lnTo>
                  <a:lnTo>
                    <a:pt x="45" y="81"/>
                  </a:lnTo>
                  <a:lnTo>
                    <a:pt x="50" y="84"/>
                  </a:lnTo>
                  <a:lnTo>
                    <a:pt x="50" y="81"/>
                  </a:lnTo>
                  <a:lnTo>
                    <a:pt x="54" y="81"/>
                  </a:lnTo>
                  <a:lnTo>
                    <a:pt x="59" y="88"/>
                  </a:lnTo>
                  <a:lnTo>
                    <a:pt x="62" y="84"/>
                  </a:lnTo>
                  <a:lnTo>
                    <a:pt x="57" y="75"/>
                  </a:lnTo>
                  <a:lnTo>
                    <a:pt x="62" y="67"/>
                  </a:lnTo>
                  <a:lnTo>
                    <a:pt x="57" y="52"/>
                  </a:lnTo>
                  <a:lnTo>
                    <a:pt x="57" y="41"/>
                  </a:lnTo>
                  <a:lnTo>
                    <a:pt x="57" y="32"/>
                  </a:lnTo>
                  <a:lnTo>
                    <a:pt x="52" y="28"/>
                  </a:lnTo>
                  <a:lnTo>
                    <a:pt x="47" y="28"/>
                  </a:lnTo>
                  <a:lnTo>
                    <a:pt x="40" y="26"/>
                  </a:lnTo>
                  <a:lnTo>
                    <a:pt x="19" y="0"/>
                  </a:lnTo>
                  <a:lnTo>
                    <a:pt x="0" y="2"/>
                  </a:lnTo>
                  <a:lnTo>
                    <a:pt x="2" y="11"/>
                  </a:lnTo>
                  <a:lnTo>
                    <a:pt x="5" y="15"/>
                  </a:lnTo>
                  <a:lnTo>
                    <a:pt x="2" y="15"/>
                  </a:lnTo>
                  <a:lnTo>
                    <a:pt x="5" y="15"/>
                  </a:lnTo>
                  <a:lnTo>
                    <a:pt x="9" y="17"/>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73" name="Freeform 4287"/>
            <p:cNvSpPr>
              <a:spLocks/>
            </p:cNvSpPr>
            <p:nvPr/>
          </p:nvSpPr>
          <p:spPr bwMode="auto">
            <a:xfrm>
              <a:off x="2893" y="2129"/>
              <a:ext cx="295" cy="333"/>
            </a:xfrm>
            <a:custGeom>
              <a:avLst/>
              <a:gdLst>
                <a:gd name="T0" fmla="*/ 63 w 290"/>
                <a:gd name="T1" fmla="*/ 186 h 322"/>
                <a:gd name="T2" fmla="*/ 81 w 290"/>
                <a:gd name="T3" fmla="*/ 117 h 322"/>
                <a:gd name="T4" fmla="*/ 257 w 290"/>
                <a:gd name="T5" fmla="*/ 64 h 322"/>
                <a:gd name="T6" fmla="*/ 257 w 290"/>
                <a:gd name="T7" fmla="*/ 64 h 322"/>
                <a:gd name="T8" fmla="*/ 327 w 290"/>
                <a:gd name="T9" fmla="*/ 80 h 322"/>
                <a:gd name="T10" fmla="*/ 345 w 290"/>
                <a:gd name="T11" fmla="*/ 50 h 322"/>
                <a:gd name="T12" fmla="*/ 363 w 290"/>
                <a:gd name="T13" fmla="*/ 7 h 322"/>
                <a:gd name="T14" fmla="*/ 393 w 290"/>
                <a:gd name="T15" fmla="*/ 13 h 322"/>
                <a:gd name="T16" fmla="*/ 423 w 290"/>
                <a:gd name="T17" fmla="*/ 117 h 322"/>
                <a:gd name="T18" fmla="*/ 431 w 290"/>
                <a:gd name="T19" fmla="*/ 252 h 322"/>
                <a:gd name="T20" fmla="*/ 440 w 290"/>
                <a:gd name="T21" fmla="*/ 320 h 322"/>
                <a:gd name="T22" fmla="*/ 414 w 290"/>
                <a:gd name="T23" fmla="*/ 419 h 322"/>
                <a:gd name="T24" fmla="*/ 403 w 290"/>
                <a:gd name="T25" fmla="*/ 532 h 322"/>
                <a:gd name="T26" fmla="*/ 371 w 290"/>
                <a:gd name="T27" fmla="*/ 684 h 322"/>
                <a:gd name="T28" fmla="*/ 353 w 290"/>
                <a:gd name="T29" fmla="*/ 746 h 322"/>
                <a:gd name="T30" fmla="*/ 278 w 290"/>
                <a:gd name="T31" fmla="*/ 674 h 322"/>
                <a:gd name="T32" fmla="*/ 251 w 290"/>
                <a:gd name="T33" fmla="*/ 712 h 322"/>
                <a:gd name="T34" fmla="*/ 247 w 290"/>
                <a:gd name="T35" fmla="*/ 718 h 322"/>
                <a:gd name="T36" fmla="*/ 239 w 290"/>
                <a:gd name="T37" fmla="*/ 712 h 322"/>
                <a:gd name="T38" fmla="*/ 223 w 290"/>
                <a:gd name="T39" fmla="*/ 719 h 322"/>
                <a:gd name="T40" fmla="*/ 217 w 290"/>
                <a:gd name="T41" fmla="*/ 733 h 322"/>
                <a:gd name="T42" fmla="*/ 210 w 290"/>
                <a:gd name="T43" fmla="*/ 736 h 322"/>
                <a:gd name="T44" fmla="*/ 188 w 290"/>
                <a:gd name="T45" fmla="*/ 740 h 322"/>
                <a:gd name="T46" fmla="*/ 91 w 290"/>
                <a:gd name="T47" fmla="*/ 746 h 322"/>
                <a:gd name="T48" fmla="*/ 78 w 290"/>
                <a:gd name="T49" fmla="*/ 771 h 322"/>
                <a:gd name="T50" fmla="*/ 86 w 290"/>
                <a:gd name="T51" fmla="*/ 746 h 322"/>
                <a:gd name="T52" fmla="*/ 200 w 290"/>
                <a:gd name="T53" fmla="*/ 744 h 322"/>
                <a:gd name="T54" fmla="*/ 266 w 290"/>
                <a:gd name="T55" fmla="*/ 694 h 322"/>
                <a:gd name="T56" fmla="*/ 345 w 290"/>
                <a:gd name="T57" fmla="*/ 744 h 322"/>
                <a:gd name="T58" fmla="*/ 298 w 290"/>
                <a:gd name="T59" fmla="*/ 643 h 322"/>
                <a:gd name="T60" fmla="*/ 185 w 290"/>
                <a:gd name="T61" fmla="*/ 754 h 322"/>
                <a:gd name="T62" fmla="*/ 86 w 290"/>
                <a:gd name="T63" fmla="*/ 746 h 322"/>
                <a:gd name="T64" fmla="*/ 57 w 290"/>
                <a:gd name="T65" fmla="*/ 795 h 322"/>
                <a:gd name="T66" fmla="*/ 57 w 290"/>
                <a:gd name="T67" fmla="*/ 716 h 322"/>
                <a:gd name="T68" fmla="*/ 18 w 290"/>
                <a:gd name="T69" fmla="*/ 649 h 322"/>
                <a:gd name="T70" fmla="*/ 6 w 290"/>
                <a:gd name="T71" fmla="*/ 585 h 322"/>
                <a:gd name="T72" fmla="*/ 6 w 290"/>
                <a:gd name="T73" fmla="*/ 532 h 322"/>
                <a:gd name="T74" fmla="*/ 12 w 290"/>
                <a:gd name="T75" fmla="*/ 498 h 322"/>
                <a:gd name="T76" fmla="*/ 18 w 290"/>
                <a:gd name="T77" fmla="*/ 434 h 322"/>
                <a:gd name="T78" fmla="*/ 63 w 290"/>
                <a:gd name="T79" fmla="*/ 419 h 322"/>
                <a:gd name="T80" fmla="*/ 63 w 290"/>
                <a:gd name="T81" fmla="*/ 320 h 322"/>
                <a:gd name="T82" fmla="*/ 63 w 290"/>
                <a:gd name="T83" fmla="*/ 200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0"/>
                <a:gd name="T127" fmla="*/ 0 h 322"/>
                <a:gd name="T128" fmla="*/ 290 w 290"/>
                <a:gd name="T129" fmla="*/ 322 h 3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74" name="Freeform 4288"/>
            <p:cNvSpPr>
              <a:spLocks/>
            </p:cNvSpPr>
            <p:nvPr/>
          </p:nvSpPr>
          <p:spPr bwMode="auto">
            <a:xfrm>
              <a:off x="2935" y="2394"/>
              <a:ext cx="217" cy="177"/>
            </a:xfrm>
            <a:custGeom>
              <a:avLst/>
              <a:gdLst>
                <a:gd name="T0" fmla="*/ 42 w 209"/>
                <a:gd name="T1" fmla="*/ 4 h 198"/>
                <a:gd name="T2" fmla="*/ 208 w 209"/>
                <a:gd name="T3" fmla="*/ 4 h 198"/>
                <a:gd name="T4" fmla="*/ 297 w 209"/>
                <a:gd name="T5" fmla="*/ 4 h 198"/>
                <a:gd name="T6" fmla="*/ 398 w 209"/>
                <a:gd name="T7" fmla="*/ 2 h 198"/>
                <a:gd name="T8" fmla="*/ 479 w 209"/>
                <a:gd name="T9" fmla="*/ 4 h 198"/>
                <a:gd name="T10" fmla="*/ 486 w 209"/>
                <a:gd name="T11" fmla="*/ 4 h 198"/>
                <a:gd name="T12" fmla="*/ 427 w 209"/>
                <a:gd name="T13" fmla="*/ 4 h 198"/>
                <a:gd name="T14" fmla="*/ 443 w 209"/>
                <a:gd name="T15" fmla="*/ 4 h 198"/>
                <a:gd name="T16" fmla="*/ 491 w 209"/>
                <a:gd name="T17" fmla="*/ 5 h 198"/>
                <a:gd name="T18" fmla="*/ 505 w 209"/>
                <a:gd name="T19" fmla="*/ 6 h 198"/>
                <a:gd name="T20" fmla="*/ 542 w 209"/>
                <a:gd name="T21" fmla="*/ 7 h 198"/>
                <a:gd name="T22" fmla="*/ 559 w 209"/>
                <a:gd name="T23" fmla="*/ 7 h 198"/>
                <a:gd name="T24" fmla="*/ 578 w 209"/>
                <a:gd name="T25" fmla="*/ 9 h 198"/>
                <a:gd name="T26" fmla="*/ 491 w 209"/>
                <a:gd name="T27" fmla="*/ 9 h 198"/>
                <a:gd name="T28" fmla="*/ 478 w 209"/>
                <a:gd name="T29" fmla="*/ 9 h 198"/>
                <a:gd name="T30" fmla="*/ 460 w 209"/>
                <a:gd name="T31" fmla="*/ 10 h 198"/>
                <a:gd name="T32" fmla="*/ 411 w 209"/>
                <a:gd name="T33" fmla="*/ 10 h 198"/>
                <a:gd name="T34" fmla="*/ 374 w 209"/>
                <a:gd name="T35" fmla="*/ 10 h 198"/>
                <a:gd name="T36" fmla="*/ 374 w 209"/>
                <a:gd name="T37" fmla="*/ 10 h 198"/>
                <a:gd name="T38" fmla="*/ 342 w 209"/>
                <a:gd name="T39" fmla="*/ 10 h 198"/>
                <a:gd name="T40" fmla="*/ 327 w 209"/>
                <a:gd name="T41" fmla="*/ 10 h 198"/>
                <a:gd name="T42" fmla="*/ 292 w 209"/>
                <a:gd name="T43" fmla="*/ 9 h 198"/>
                <a:gd name="T44" fmla="*/ 261 w 209"/>
                <a:gd name="T45" fmla="*/ 9 h 198"/>
                <a:gd name="T46" fmla="*/ 242 w 209"/>
                <a:gd name="T47" fmla="*/ 9 h 198"/>
                <a:gd name="T48" fmla="*/ 208 w 209"/>
                <a:gd name="T49" fmla="*/ 9 h 198"/>
                <a:gd name="T50" fmla="*/ 177 w 209"/>
                <a:gd name="T51" fmla="*/ 8 h 198"/>
                <a:gd name="T52" fmla="*/ 158 w 209"/>
                <a:gd name="T53" fmla="*/ 8 h 198"/>
                <a:gd name="T54" fmla="*/ 158 w 209"/>
                <a:gd name="T55" fmla="*/ 7 h 198"/>
                <a:gd name="T56" fmla="*/ 126 w 209"/>
                <a:gd name="T57" fmla="*/ 6 h 198"/>
                <a:gd name="T58" fmla="*/ 113 w 209"/>
                <a:gd name="T59" fmla="*/ 6 h 198"/>
                <a:gd name="T60" fmla="*/ 58 w 209"/>
                <a:gd name="T61" fmla="*/ 4 h 198"/>
                <a:gd name="T62" fmla="*/ 58 w 209"/>
                <a:gd name="T63" fmla="*/ 4 h 198"/>
                <a:gd name="T64" fmla="*/ 54 w 209"/>
                <a:gd name="T65" fmla="*/ 4 h 198"/>
                <a:gd name="T66" fmla="*/ 3 w 209"/>
                <a:gd name="T67" fmla="*/ 4 h 198"/>
                <a:gd name="T68" fmla="*/ 3 w 209"/>
                <a:gd name="T69" fmla="*/ 4 h 198"/>
                <a:gd name="T70" fmla="*/ 0 w 209"/>
                <a:gd name="T71" fmla="*/ 4 h 198"/>
                <a:gd name="T72" fmla="*/ 44 w 209"/>
                <a:gd name="T73" fmla="*/ 4 h 198"/>
                <a:gd name="T74" fmla="*/ 54 w 209"/>
                <a:gd name="T75" fmla="*/ 4 h 198"/>
                <a:gd name="T76" fmla="*/ 114 w 209"/>
                <a:gd name="T77" fmla="*/ 4 h 198"/>
                <a:gd name="T78" fmla="*/ 136 w 209"/>
                <a:gd name="T79" fmla="*/ 4 h 198"/>
                <a:gd name="T80" fmla="*/ 186 w 209"/>
                <a:gd name="T81" fmla="*/ 4 h 198"/>
                <a:gd name="T82" fmla="*/ 230 w 209"/>
                <a:gd name="T83" fmla="*/ 4 h 198"/>
                <a:gd name="T84" fmla="*/ 286 w 209"/>
                <a:gd name="T85" fmla="*/ 4 h 198"/>
                <a:gd name="T86" fmla="*/ 342 w 209"/>
                <a:gd name="T87" fmla="*/ 4 h 198"/>
                <a:gd name="T88" fmla="*/ 401 w 209"/>
                <a:gd name="T89" fmla="*/ 2 h 198"/>
                <a:gd name="T90" fmla="*/ 478 w 209"/>
                <a:gd name="T91" fmla="*/ 4 h 198"/>
                <a:gd name="T92" fmla="*/ 449 w 209"/>
                <a:gd name="T93" fmla="*/ 4 h 198"/>
                <a:gd name="T94" fmla="*/ 396 w 209"/>
                <a:gd name="T95" fmla="*/ 0 h 198"/>
                <a:gd name="T96" fmla="*/ 327 w 209"/>
                <a:gd name="T97" fmla="*/ 4 h 198"/>
                <a:gd name="T98" fmla="*/ 204 w 209"/>
                <a:gd name="T99" fmla="*/ 4 h 198"/>
                <a:gd name="T100" fmla="*/ 170 w 209"/>
                <a:gd name="T101" fmla="*/ 4 h 198"/>
                <a:gd name="T102" fmla="*/ 44 w 209"/>
                <a:gd name="T103" fmla="*/ 4 h 198"/>
                <a:gd name="T104" fmla="*/ 3 w 209"/>
                <a:gd name="T105" fmla="*/ 4 h 198"/>
                <a:gd name="T106" fmla="*/ 42 w 209"/>
                <a:gd name="T107" fmla="*/ 4 h 1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9"/>
                <a:gd name="T163" fmla="*/ 0 h 198"/>
                <a:gd name="T164" fmla="*/ 209 w 209"/>
                <a:gd name="T165" fmla="*/ 198 h 19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9" h="198">
                  <a:moveTo>
                    <a:pt x="14" y="44"/>
                  </a:moveTo>
                  <a:lnTo>
                    <a:pt x="76" y="48"/>
                  </a:lnTo>
                  <a:lnTo>
                    <a:pt x="108" y="36"/>
                  </a:lnTo>
                  <a:lnTo>
                    <a:pt x="144" y="2"/>
                  </a:lnTo>
                  <a:lnTo>
                    <a:pt x="173" y="45"/>
                  </a:lnTo>
                  <a:lnTo>
                    <a:pt x="177" y="48"/>
                  </a:lnTo>
                  <a:lnTo>
                    <a:pt x="154" y="89"/>
                  </a:lnTo>
                  <a:lnTo>
                    <a:pt x="160" y="96"/>
                  </a:lnTo>
                  <a:lnTo>
                    <a:pt x="178" y="110"/>
                  </a:lnTo>
                  <a:lnTo>
                    <a:pt x="184" y="126"/>
                  </a:lnTo>
                  <a:lnTo>
                    <a:pt x="196" y="147"/>
                  </a:lnTo>
                  <a:lnTo>
                    <a:pt x="203" y="147"/>
                  </a:lnTo>
                  <a:lnTo>
                    <a:pt x="209" y="169"/>
                  </a:lnTo>
                  <a:lnTo>
                    <a:pt x="178" y="169"/>
                  </a:lnTo>
                  <a:lnTo>
                    <a:pt x="172" y="176"/>
                  </a:lnTo>
                  <a:lnTo>
                    <a:pt x="166" y="190"/>
                  </a:lnTo>
                  <a:lnTo>
                    <a:pt x="148" y="190"/>
                  </a:lnTo>
                  <a:lnTo>
                    <a:pt x="136" y="190"/>
                  </a:lnTo>
                  <a:lnTo>
                    <a:pt x="124" y="190"/>
                  </a:lnTo>
                  <a:lnTo>
                    <a:pt x="118" y="198"/>
                  </a:lnTo>
                  <a:lnTo>
                    <a:pt x="106" y="184"/>
                  </a:lnTo>
                  <a:lnTo>
                    <a:pt x="94" y="169"/>
                  </a:lnTo>
                  <a:lnTo>
                    <a:pt x="88" y="176"/>
                  </a:lnTo>
                  <a:lnTo>
                    <a:pt x="76" y="176"/>
                  </a:lnTo>
                  <a:lnTo>
                    <a:pt x="64" y="161"/>
                  </a:lnTo>
                  <a:lnTo>
                    <a:pt x="58" y="161"/>
                  </a:lnTo>
                  <a:lnTo>
                    <a:pt x="58" y="147"/>
                  </a:lnTo>
                  <a:lnTo>
                    <a:pt x="46" y="132"/>
                  </a:lnTo>
                  <a:lnTo>
                    <a:pt x="40" y="126"/>
                  </a:lnTo>
                  <a:lnTo>
                    <a:pt x="22" y="104"/>
                  </a:lnTo>
                  <a:lnTo>
                    <a:pt x="22" y="96"/>
                  </a:lnTo>
                  <a:lnTo>
                    <a:pt x="20" y="91"/>
                  </a:lnTo>
                  <a:lnTo>
                    <a:pt x="3" y="81"/>
                  </a:lnTo>
                  <a:lnTo>
                    <a:pt x="3" y="75"/>
                  </a:lnTo>
                  <a:lnTo>
                    <a:pt x="0" y="71"/>
                  </a:lnTo>
                  <a:lnTo>
                    <a:pt x="15" y="45"/>
                  </a:lnTo>
                  <a:lnTo>
                    <a:pt x="20" y="44"/>
                  </a:lnTo>
                  <a:lnTo>
                    <a:pt x="41" y="44"/>
                  </a:lnTo>
                  <a:lnTo>
                    <a:pt x="50" y="45"/>
                  </a:lnTo>
                  <a:lnTo>
                    <a:pt x="67" y="49"/>
                  </a:lnTo>
                  <a:lnTo>
                    <a:pt x="84" y="44"/>
                  </a:lnTo>
                  <a:lnTo>
                    <a:pt x="104" y="36"/>
                  </a:lnTo>
                  <a:lnTo>
                    <a:pt x="124" y="22"/>
                  </a:lnTo>
                  <a:lnTo>
                    <a:pt x="145" y="2"/>
                  </a:lnTo>
                  <a:lnTo>
                    <a:pt x="172" y="44"/>
                  </a:lnTo>
                  <a:lnTo>
                    <a:pt x="163" y="31"/>
                  </a:lnTo>
                  <a:lnTo>
                    <a:pt x="143" y="0"/>
                  </a:lnTo>
                  <a:lnTo>
                    <a:pt x="118" y="29"/>
                  </a:lnTo>
                  <a:lnTo>
                    <a:pt x="74" y="48"/>
                  </a:lnTo>
                  <a:lnTo>
                    <a:pt x="62" y="49"/>
                  </a:lnTo>
                  <a:lnTo>
                    <a:pt x="15" y="45"/>
                  </a:lnTo>
                  <a:lnTo>
                    <a:pt x="3" y="65"/>
                  </a:lnTo>
                  <a:lnTo>
                    <a:pt x="14" y="4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69075" name="Freeform 4289"/>
            <p:cNvSpPr>
              <a:spLocks/>
            </p:cNvSpPr>
            <p:nvPr/>
          </p:nvSpPr>
          <p:spPr bwMode="auto">
            <a:xfrm>
              <a:off x="1691" y="919"/>
              <a:ext cx="703" cy="418"/>
            </a:xfrm>
            <a:custGeom>
              <a:avLst/>
              <a:gdLst>
                <a:gd name="T0" fmla="*/ 174 w 694"/>
                <a:gd name="T1" fmla="*/ 7336 h 371"/>
                <a:gd name="T2" fmla="*/ 200 w 694"/>
                <a:gd name="T3" fmla="*/ 7181 h 371"/>
                <a:gd name="T4" fmla="*/ 180 w 694"/>
                <a:gd name="T5" fmla="*/ 7628 h 371"/>
                <a:gd name="T6" fmla="*/ 192 w 694"/>
                <a:gd name="T7" fmla="*/ 7926 h 371"/>
                <a:gd name="T8" fmla="*/ 209 w 694"/>
                <a:gd name="T9" fmla="*/ 8386 h 371"/>
                <a:gd name="T10" fmla="*/ 209 w 694"/>
                <a:gd name="T11" fmla="*/ 8697 h 371"/>
                <a:gd name="T12" fmla="*/ 236 w 694"/>
                <a:gd name="T13" fmla="*/ 8829 h 371"/>
                <a:gd name="T14" fmla="*/ 272 w 694"/>
                <a:gd name="T15" fmla="*/ 8980 h 371"/>
                <a:gd name="T16" fmla="*/ 290 w 694"/>
                <a:gd name="T17" fmla="*/ 9141 h 371"/>
                <a:gd name="T18" fmla="*/ 314 w 694"/>
                <a:gd name="T19" fmla="*/ 8980 h 371"/>
                <a:gd name="T20" fmla="*/ 330 w 694"/>
                <a:gd name="T21" fmla="*/ 8697 h 371"/>
                <a:gd name="T22" fmla="*/ 338 w 694"/>
                <a:gd name="T23" fmla="*/ 8234 h 371"/>
                <a:gd name="T24" fmla="*/ 365 w 694"/>
                <a:gd name="T25" fmla="*/ 7755 h 371"/>
                <a:gd name="T26" fmla="*/ 385 w 694"/>
                <a:gd name="T27" fmla="*/ 7496 h 371"/>
                <a:gd name="T28" fmla="*/ 429 w 694"/>
                <a:gd name="T29" fmla="*/ 6765 h 371"/>
                <a:gd name="T30" fmla="*/ 500 w 694"/>
                <a:gd name="T31" fmla="*/ 6606 h 371"/>
                <a:gd name="T32" fmla="*/ 575 w 694"/>
                <a:gd name="T33" fmla="*/ 5734 h 371"/>
                <a:gd name="T34" fmla="*/ 705 w 694"/>
                <a:gd name="T35" fmla="*/ 5410 h 371"/>
                <a:gd name="T36" fmla="*/ 660 w 694"/>
                <a:gd name="T37" fmla="*/ 4802 h 371"/>
                <a:gd name="T38" fmla="*/ 714 w 694"/>
                <a:gd name="T39" fmla="*/ 4366 h 371"/>
                <a:gd name="T40" fmla="*/ 745 w 694"/>
                <a:gd name="T41" fmla="*/ 4802 h 371"/>
                <a:gd name="T42" fmla="*/ 771 w 694"/>
                <a:gd name="T43" fmla="*/ 4366 h 371"/>
                <a:gd name="T44" fmla="*/ 722 w 694"/>
                <a:gd name="T45" fmla="*/ 3896 h 371"/>
                <a:gd name="T46" fmla="*/ 696 w 694"/>
                <a:gd name="T47" fmla="*/ 3736 h 371"/>
                <a:gd name="T48" fmla="*/ 745 w 694"/>
                <a:gd name="T49" fmla="*/ 3457 h 371"/>
                <a:gd name="T50" fmla="*/ 797 w 694"/>
                <a:gd name="T51" fmla="*/ 3307 h 371"/>
                <a:gd name="T52" fmla="*/ 814 w 694"/>
                <a:gd name="T53" fmla="*/ 2836 h 371"/>
                <a:gd name="T54" fmla="*/ 805 w 694"/>
                <a:gd name="T55" fmla="*/ 2545 h 371"/>
                <a:gd name="T56" fmla="*/ 863 w 694"/>
                <a:gd name="T57" fmla="*/ 2234 h 371"/>
                <a:gd name="T58" fmla="*/ 814 w 694"/>
                <a:gd name="T59" fmla="*/ 1816 h 371"/>
                <a:gd name="T60" fmla="*/ 888 w 694"/>
                <a:gd name="T61" fmla="*/ 1065 h 371"/>
                <a:gd name="T62" fmla="*/ 941 w 694"/>
                <a:gd name="T63" fmla="*/ 758 h 371"/>
                <a:gd name="T64" fmla="*/ 824 w 694"/>
                <a:gd name="T65" fmla="*/ 597 h 371"/>
                <a:gd name="T66" fmla="*/ 678 w 694"/>
                <a:gd name="T67" fmla="*/ 597 h 371"/>
                <a:gd name="T68" fmla="*/ 669 w 694"/>
                <a:gd name="T69" fmla="*/ 158 h 371"/>
                <a:gd name="T70" fmla="*/ 559 w 694"/>
                <a:gd name="T71" fmla="*/ 158 h 371"/>
                <a:gd name="T72" fmla="*/ 541 w 694"/>
                <a:gd name="T73" fmla="*/ 323 h 371"/>
                <a:gd name="T74" fmla="*/ 407 w 694"/>
                <a:gd name="T75" fmla="*/ 462 h 371"/>
                <a:gd name="T76" fmla="*/ 306 w 694"/>
                <a:gd name="T77" fmla="*/ 597 h 371"/>
                <a:gd name="T78" fmla="*/ 192 w 694"/>
                <a:gd name="T79" fmla="*/ 758 h 371"/>
                <a:gd name="T80" fmla="*/ 6 w 694"/>
                <a:gd name="T81" fmla="*/ 1642 h 371"/>
                <a:gd name="T82" fmla="*/ 93 w 694"/>
                <a:gd name="T83" fmla="*/ 1967 h 371"/>
                <a:gd name="T84" fmla="*/ 30 w 694"/>
                <a:gd name="T85" fmla="*/ 2234 h 371"/>
                <a:gd name="T86" fmla="*/ 111 w 694"/>
                <a:gd name="T87" fmla="*/ 2404 h 371"/>
                <a:gd name="T88" fmla="*/ 209 w 694"/>
                <a:gd name="T89" fmla="*/ 3169 h 371"/>
                <a:gd name="T90" fmla="*/ 192 w 694"/>
                <a:gd name="T91" fmla="*/ 4056 h 371"/>
                <a:gd name="T92" fmla="*/ 245 w 694"/>
                <a:gd name="T93" fmla="*/ 4056 h 371"/>
                <a:gd name="T94" fmla="*/ 245 w 694"/>
                <a:gd name="T95" fmla="*/ 4366 h 371"/>
                <a:gd name="T96" fmla="*/ 200 w 694"/>
                <a:gd name="T97" fmla="*/ 4532 h 371"/>
                <a:gd name="T98" fmla="*/ 254 w 694"/>
                <a:gd name="T99" fmla="*/ 5254 h 371"/>
                <a:gd name="T100" fmla="*/ 227 w 694"/>
                <a:gd name="T101" fmla="*/ 5570 h 371"/>
                <a:gd name="T102" fmla="*/ 186 w 694"/>
                <a:gd name="T103" fmla="*/ 5734 h 371"/>
                <a:gd name="T104" fmla="*/ 227 w 694"/>
                <a:gd name="T105" fmla="*/ 5863 h 371"/>
                <a:gd name="T106" fmla="*/ 227 w 694"/>
                <a:gd name="T107" fmla="*/ 6172 h 371"/>
                <a:gd name="T108" fmla="*/ 180 w 694"/>
                <a:gd name="T109" fmla="*/ 6332 h 371"/>
                <a:gd name="T110" fmla="*/ 166 w 694"/>
                <a:gd name="T111" fmla="*/ 6606 h 371"/>
                <a:gd name="T112" fmla="*/ 209 w 694"/>
                <a:gd name="T113" fmla="*/ 6765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4"/>
                <a:gd name="T172" fmla="*/ 0 h 371"/>
                <a:gd name="T173" fmla="*/ 694 w 694"/>
                <a:gd name="T174" fmla="*/ 371 h 37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0033CC"/>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grpSp>
      <p:sp>
        <p:nvSpPr>
          <p:cNvPr id="2" name="Slide Number Placeholder 1"/>
          <p:cNvSpPr>
            <a:spLocks noGrp="1"/>
          </p:cNvSpPr>
          <p:nvPr>
            <p:ph type="sldNum" sz="quarter" idx="10"/>
          </p:nvPr>
        </p:nvSpPr>
        <p:spPr/>
        <p:txBody>
          <a:bodyPr/>
          <a:lstStyle/>
          <a:p>
            <a:pPr>
              <a:defRPr/>
            </a:pPr>
            <a:fld id="{886D60C8-7BA5-467F-BCD3-E871B6D034EA}" type="slidenum">
              <a:rPr lang="en-US" smtClean="0"/>
              <a:pPr>
                <a:defRPr/>
              </a:pPr>
              <a:t>102</a:t>
            </a:fld>
            <a:endParaRPr lang="en-US"/>
          </a:p>
        </p:txBody>
      </p:sp>
    </p:spTree>
    <p:extLst>
      <p:ext uri="{BB962C8B-B14F-4D97-AF65-F5344CB8AC3E}">
        <p14:creationId xmlns:p14="http://schemas.microsoft.com/office/powerpoint/2010/main" val="333155793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ltLang="en-US" smtClean="0"/>
              <a:t>Hague Union in 2015</a:t>
            </a:r>
            <a:endParaRPr lang="en-US" altLang="en-US" sz="1800" smtClean="0"/>
          </a:p>
        </p:txBody>
      </p:sp>
      <p:sp>
        <p:nvSpPr>
          <p:cNvPr id="70659" name="Rectangle 1971"/>
          <p:cNvSpPr>
            <a:spLocks noGrp="1" noChangeArrowheads="1"/>
          </p:cNvSpPr>
          <p:nvPr>
            <p:ph type="body" idx="1"/>
          </p:nvPr>
        </p:nvSpPr>
        <p:spPr>
          <a:xfrm>
            <a:off x="2843213" y="5734050"/>
            <a:ext cx="4465637" cy="936625"/>
          </a:xfrm>
          <a:noFill/>
        </p:spPr>
        <p:txBody>
          <a:bodyPr/>
          <a:lstStyle/>
          <a:p>
            <a:pPr marL="0" indent="0">
              <a:spcBef>
                <a:spcPct val="0"/>
              </a:spcBef>
              <a:buFontTx/>
              <a:buNone/>
              <a:tabLst>
                <a:tab pos="2857500" algn="l"/>
              </a:tabLst>
            </a:pPr>
            <a:r>
              <a:rPr lang="en-US" altLang="en-US" sz="1500" b="1" smtClean="0">
                <a:solidFill>
                  <a:srgbClr val="0033CC"/>
                </a:solidFill>
              </a:rPr>
              <a:t>49 Geneva Act (1999) </a:t>
            </a:r>
            <a:r>
              <a:rPr lang="en-US" altLang="en-US" sz="1200" b="1" smtClean="0">
                <a:solidFill>
                  <a:srgbClr val="0033CC"/>
                </a:solidFill>
              </a:rPr>
              <a:t>(including EU and OAPI)</a:t>
            </a:r>
            <a:r>
              <a:rPr lang="en-US" altLang="en-US" sz="1500" b="1" smtClean="0">
                <a:solidFill>
                  <a:srgbClr val="0033CC"/>
                </a:solidFill>
              </a:rPr>
              <a:t> </a:t>
            </a:r>
          </a:p>
          <a:p>
            <a:pPr marL="0" indent="0">
              <a:spcBef>
                <a:spcPct val="0"/>
              </a:spcBef>
              <a:buFontTx/>
              <a:buNone/>
              <a:tabLst>
                <a:tab pos="2857500" algn="l"/>
              </a:tabLst>
            </a:pPr>
            <a:r>
              <a:rPr lang="en-US" altLang="en-US" sz="1500" b="1" smtClean="0">
                <a:solidFill>
                  <a:srgbClr val="CC0000"/>
                </a:solidFill>
              </a:rPr>
              <a:t>15 Hague Act (1960)</a:t>
            </a:r>
            <a:br>
              <a:rPr lang="en-US" altLang="en-US" sz="1500" b="1" smtClean="0">
                <a:solidFill>
                  <a:srgbClr val="CC0000"/>
                </a:solidFill>
              </a:rPr>
            </a:br>
            <a:endParaRPr lang="en-US" altLang="en-US" sz="800" b="1" smtClean="0">
              <a:solidFill>
                <a:srgbClr val="CC0000"/>
              </a:solidFill>
            </a:endParaRPr>
          </a:p>
          <a:p>
            <a:pPr marL="0" indent="0">
              <a:spcBef>
                <a:spcPct val="0"/>
              </a:spcBef>
              <a:buFontTx/>
              <a:buNone/>
              <a:tabLst>
                <a:tab pos="2857500" algn="l"/>
              </a:tabLst>
            </a:pPr>
            <a:r>
              <a:rPr lang="fr-CH" altLang="en-US" sz="1500" b="1" smtClean="0"/>
              <a:t>64 Contracting Parties</a:t>
            </a:r>
            <a:endParaRPr lang="en-US" altLang="en-US" sz="1500" b="1" smtClean="0"/>
          </a:p>
        </p:txBody>
      </p:sp>
      <p:sp>
        <p:nvSpPr>
          <p:cNvPr id="70660" name="Line 1972"/>
          <p:cNvSpPr>
            <a:spLocks noChangeShapeType="1"/>
          </p:cNvSpPr>
          <p:nvPr/>
        </p:nvSpPr>
        <p:spPr bwMode="auto">
          <a:xfrm>
            <a:off x="2914650" y="6308725"/>
            <a:ext cx="37449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nvGrpSpPr>
          <p:cNvPr id="70661" name="Group 5681"/>
          <p:cNvGrpSpPr>
            <a:grpSpLocks/>
          </p:cNvGrpSpPr>
          <p:nvPr/>
        </p:nvGrpSpPr>
        <p:grpSpPr bwMode="auto">
          <a:xfrm>
            <a:off x="179388" y="1458913"/>
            <a:ext cx="8785225" cy="4654550"/>
            <a:chOff x="113" y="919"/>
            <a:chExt cx="5534" cy="2932"/>
          </a:xfrm>
        </p:grpSpPr>
        <p:sp>
          <p:nvSpPr>
            <p:cNvPr id="70662" name="Freeform 5219"/>
            <p:cNvSpPr>
              <a:spLocks/>
            </p:cNvSpPr>
            <p:nvPr/>
          </p:nvSpPr>
          <p:spPr bwMode="auto">
            <a:xfrm>
              <a:off x="1488" y="3804"/>
              <a:ext cx="65" cy="47"/>
            </a:xfrm>
            <a:custGeom>
              <a:avLst/>
              <a:gdLst>
                <a:gd name="T0" fmla="*/ 7 w 59"/>
                <a:gd name="T1" fmla="*/ 11 h 38"/>
                <a:gd name="T2" fmla="*/ 0 w 59"/>
                <a:gd name="T3" fmla="*/ 0 h 38"/>
                <a:gd name="T4" fmla="*/ 9 w 59"/>
                <a:gd name="T5" fmla="*/ 30 h 38"/>
                <a:gd name="T6" fmla="*/ 20 w 59"/>
                <a:gd name="T7" fmla="*/ 58 h 38"/>
                <a:gd name="T8" fmla="*/ 46 w 59"/>
                <a:gd name="T9" fmla="*/ 58 h 38"/>
                <a:gd name="T10" fmla="*/ 72 w 59"/>
                <a:gd name="T11" fmla="*/ 58 h 38"/>
                <a:gd name="T12" fmla="*/ 69 w 59"/>
                <a:gd name="T13" fmla="*/ 51 h 38"/>
                <a:gd name="T14" fmla="*/ 32 w 59"/>
                <a:gd name="T15" fmla="*/ 37 h 38"/>
                <a:gd name="T16" fmla="*/ 7 w 59"/>
                <a:gd name="T17" fmla="*/ 11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38"/>
                <a:gd name="T29" fmla="*/ 59 w 59"/>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38">
                  <a:moveTo>
                    <a:pt x="5" y="7"/>
                  </a:moveTo>
                  <a:lnTo>
                    <a:pt x="0" y="0"/>
                  </a:lnTo>
                  <a:lnTo>
                    <a:pt x="7" y="19"/>
                  </a:lnTo>
                  <a:lnTo>
                    <a:pt x="16" y="38"/>
                  </a:lnTo>
                  <a:lnTo>
                    <a:pt x="38" y="38"/>
                  </a:lnTo>
                  <a:lnTo>
                    <a:pt x="59" y="38"/>
                  </a:lnTo>
                  <a:lnTo>
                    <a:pt x="57" y="33"/>
                  </a:lnTo>
                  <a:lnTo>
                    <a:pt x="26" y="24"/>
                  </a:lnTo>
                  <a:lnTo>
                    <a:pt x="5" y="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63" name="Freeform 5220"/>
            <p:cNvSpPr>
              <a:spLocks/>
            </p:cNvSpPr>
            <p:nvPr/>
          </p:nvSpPr>
          <p:spPr bwMode="auto">
            <a:xfrm>
              <a:off x="1452" y="3802"/>
              <a:ext cx="53" cy="49"/>
            </a:xfrm>
            <a:custGeom>
              <a:avLst/>
              <a:gdLst>
                <a:gd name="T0" fmla="*/ 39 w 47"/>
                <a:gd name="T1" fmla="*/ 2 h 40"/>
                <a:gd name="T2" fmla="*/ 48 w 47"/>
                <a:gd name="T3" fmla="*/ 32 h 40"/>
                <a:gd name="T4" fmla="*/ 60 w 47"/>
                <a:gd name="T5" fmla="*/ 60 h 40"/>
                <a:gd name="T6" fmla="*/ 54 w 47"/>
                <a:gd name="T7" fmla="*/ 60 h 40"/>
                <a:gd name="T8" fmla="*/ 46 w 47"/>
                <a:gd name="T9" fmla="*/ 60 h 40"/>
                <a:gd name="T10" fmla="*/ 24 w 47"/>
                <a:gd name="T11" fmla="*/ 55 h 40"/>
                <a:gd name="T12" fmla="*/ 18 w 47"/>
                <a:gd name="T13" fmla="*/ 55 h 40"/>
                <a:gd name="T14" fmla="*/ 0 w 47"/>
                <a:gd name="T15" fmla="*/ 53 h 40"/>
                <a:gd name="T16" fmla="*/ 3 w 47"/>
                <a:gd name="T17" fmla="*/ 53 h 40"/>
                <a:gd name="T18" fmla="*/ 16 w 47"/>
                <a:gd name="T19" fmla="*/ 49 h 40"/>
                <a:gd name="T20" fmla="*/ 21 w 47"/>
                <a:gd name="T21" fmla="*/ 53 h 40"/>
                <a:gd name="T22" fmla="*/ 27 w 47"/>
                <a:gd name="T23" fmla="*/ 53 h 40"/>
                <a:gd name="T24" fmla="*/ 16 w 47"/>
                <a:gd name="T25" fmla="*/ 45 h 40"/>
                <a:gd name="T26" fmla="*/ 30 w 47"/>
                <a:gd name="T27" fmla="*/ 49 h 40"/>
                <a:gd name="T28" fmla="*/ 33 w 47"/>
                <a:gd name="T29" fmla="*/ 49 h 40"/>
                <a:gd name="T30" fmla="*/ 46 w 47"/>
                <a:gd name="T31" fmla="*/ 53 h 40"/>
                <a:gd name="T32" fmla="*/ 48 w 47"/>
                <a:gd name="T33" fmla="*/ 53 h 40"/>
                <a:gd name="T34" fmla="*/ 24 w 47"/>
                <a:gd name="T35" fmla="*/ 34 h 40"/>
                <a:gd name="T36" fmla="*/ 33 w 47"/>
                <a:gd name="T37" fmla="*/ 25 h 40"/>
                <a:gd name="T38" fmla="*/ 18 w 47"/>
                <a:gd name="T39" fmla="*/ 25 h 40"/>
                <a:gd name="T40" fmla="*/ 16 w 47"/>
                <a:gd name="T41" fmla="*/ 6 h 40"/>
                <a:gd name="T42" fmla="*/ 21 w 47"/>
                <a:gd name="T43" fmla="*/ 0 h 40"/>
                <a:gd name="T44" fmla="*/ 39 w 47"/>
                <a:gd name="T45" fmla="*/ 2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
                <a:gd name="T70" fmla="*/ 0 h 40"/>
                <a:gd name="T71" fmla="*/ 47 w 47"/>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 h="40">
                  <a:moveTo>
                    <a:pt x="31" y="2"/>
                  </a:moveTo>
                  <a:lnTo>
                    <a:pt x="38" y="21"/>
                  </a:lnTo>
                  <a:lnTo>
                    <a:pt x="47" y="40"/>
                  </a:lnTo>
                  <a:lnTo>
                    <a:pt x="43" y="40"/>
                  </a:lnTo>
                  <a:lnTo>
                    <a:pt x="36" y="40"/>
                  </a:lnTo>
                  <a:lnTo>
                    <a:pt x="19" y="37"/>
                  </a:lnTo>
                  <a:lnTo>
                    <a:pt x="14" y="37"/>
                  </a:lnTo>
                  <a:lnTo>
                    <a:pt x="0" y="35"/>
                  </a:lnTo>
                  <a:lnTo>
                    <a:pt x="3" y="35"/>
                  </a:lnTo>
                  <a:lnTo>
                    <a:pt x="12" y="33"/>
                  </a:lnTo>
                  <a:lnTo>
                    <a:pt x="17" y="35"/>
                  </a:lnTo>
                  <a:lnTo>
                    <a:pt x="21" y="35"/>
                  </a:lnTo>
                  <a:lnTo>
                    <a:pt x="12" y="30"/>
                  </a:lnTo>
                  <a:lnTo>
                    <a:pt x="24" y="33"/>
                  </a:lnTo>
                  <a:lnTo>
                    <a:pt x="26" y="33"/>
                  </a:lnTo>
                  <a:lnTo>
                    <a:pt x="36" y="35"/>
                  </a:lnTo>
                  <a:lnTo>
                    <a:pt x="38" y="35"/>
                  </a:lnTo>
                  <a:lnTo>
                    <a:pt x="19" y="23"/>
                  </a:lnTo>
                  <a:lnTo>
                    <a:pt x="26" y="16"/>
                  </a:lnTo>
                  <a:lnTo>
                    <a:pt x="14" y="16"/>
                  </a:lnTo>
                  <a:lnTo>
                    <a:pt x="12" y="4"/>
                  </a:lnTo>
                  <a:lnTo>
                    <a:pt x="17" y="0"/>
                  </a:lnTo>
                  <a:lnTo>
                    <a:pt x="31"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64" name="Freeform 5221"/>
            <p:cNvSpPr>
              <a:spLocks/>
            </p:cNvSpPr>
            <p:nvPr/>
          </p:nvSpPr>
          <p:spPr bwMode="auto">
            <a:xfrm>
              <a:off x="1294" y="3034"/>
              <a:ext cx="194" cy="796"/>
            </a:xfrm>
            <a:custGeom>
              <a:avLst/>
              <a:gdLst>
                <a:gd name="T0" fmla="*/ 21 w 173"/>
                <a:gd name="T1" fmla="*/ 391 h 643"/>
                <a:gd name="T2" fmla="*/ 24 w 173"/>
                <a:gd name="T3" fmla="*/ 457 h 643"/>
                <a:gd name="T4" fmla="*/ 18 w 173"/>
                <a:gd name="T5" fmla="*/ 529 h 643"/>
                <a:gd name="T6" fmla="*/ 28 w 173"/>
                <a:gd name="T7" fmla="*/ 587 h 643"/>
                <a:gd name="T8" fmla="*/ 41 w 173"/>
                <a:gd name="T9" fmla="*/ 659 h 643"/>
                <a:gd name="T10" fmla="*/ 56 w 173"/>
                <a:gd name="T11" fmla="*/ 659 h 643"/>
                <a:gd name="T12" fmla="*/ 65 w 173"/>
                <a:gd name="T13" fmla="*/ 677 h 643"/>
                <a:gd name="T14" fmla="*/ 65 w 173"/>
                <a:gd name="T15" fmla="*/ 699 h 643"/>
                <a:gd name="T16" fmla="*/ 78 w 173"/>
                <a:gd name="T17" fmla="*/ 739 h 643"/>
                <a:gd name="T18" fmla="*/ 74 w 173"/>
                <a:gd name="T19" fmla="*/ 761 h 643"/>
                <a:gd name="T20" fmla="*/ 74 w 173"/>
                <a:gd name="T21" fmla="*/ 784 h 643"/>
                <a:gd name="T22" fmla="*/ 70 w 173"/>
                <a:gd name="T23" fmla="*/ 786 h 643"/>
                <a:gd name="T24" fmla="*/ 61 w 173"/>
                <a:gd name="T25" fmla="*/ 775 h 643"/>
                <a:gd name="T26" fmla="*/ 48 w 173"/>
                <a:gd name="T27" fmla="*/ 797 h 643"/>
                <a:gd name="T28" fmla="*/ 78 w 173"/>
                <a:gd name="T29" fmla="*/ 812 h 643"/>
                <a:gd name="T30" fmla="*/ 70 w 173"/>
                <a:gd name="T31" fmla="*/ 823 h 643"/>
                <a:gd name="T32" fmla="*/ 93 w 173"/>
                <a:gd name="T33" fmla="*/ 831 h 643"/>
                <a:gd name="T34" fmla="*/ 74 w 173"/>
                <a:gd name="T35" fmla="*/ 833 h 643"/>
                <a:gd name="T36" fmla="*/ 93 w 173"/>
                <a:gd name="T37" fmla="*/ 876 h 643"/>
                <a:gd name="T38" fmla="*/ 104 w 173"/>
                <a:gd name="T39" fmla="*/ 895 h 643"/>
                <a:gd name="T40" fmla="*/ 120 w 173"/>
                <a:gd name="T41" fmla="*/ 921 h 643"/>
                <a:gd name="T42" fmla="*/ 128 w 173"/>
                <a:gd name="T43" fmla="*/ 932 h 643"/>
                <a:gd name="T44" fmla="*/ 137 w 173"/>
                <a:gd name="T45" fmla="*/ 956 h 643"/>
                <a:gd name="T46" fmla="*/ 148 w 173"/>
                <a:gd name="T47" fmla="*/ 967 h 643"/>
                <a:gd name="T48" fmla="*/ 185 w 173"/>
                <a:gd name="T49" fmla="*/ 953 h 643"/>
                <a:gd name="T50" fmla="*/ 187 w 173"/>
                <a:gd name="T51" fmla="*/ 938 h 643"/>
                <a:gd name="T52" fmla="*/ 131 w 173"/>
                <a:gd name="T53" fmla="*/ 902 h 643"/>
                <a:gd name="T54" fmla="*/ 116 w 173"/>
                <a:gd name="T55" fmla="*/ 848 h 643"/>
                <a:gd name="T56" fmla="*/ 107 w 173"/>
                <a:gd name="T57" fmla="*/ 765 h 643"/>
                <a:gd name="T58" fmla="*/ 107 w 173"/>
                <a:gd name="T59" fmla="*/ 739 h 643"/>
                <a:gd name="T60" fmla="*/ 74 w 173"/>
                <a:gd name="T61" fmla="*/ 685 h 643"/>
                <a:gd name="T62" fmla="*/ 63 w 173"/>
                <a:gd name="T63" fmla="*/ 598 h 643"/>
                <a:gd name="T64" fmla="*/ 61 w 173"/>
                <a:gd name="T65" fmla="*/ 543 h 643"/>
                <a:gd name="T66" fmla="*/ 61 w 173"/>
                <a:gd name="T67" fmla="*/ 485 h 643"/>
                <a:gd name="T68" fmla="*/ 48 w 173"/>
                <a:gd name="T69" fmla="*/ 410 h 643"/>
                <a:gd name="T70" fmla="*/ 45 w 173"/>
                <a:gd name="T71" fmla="*/ 350 h 643"/>
                <a:gd name="T72" fmla="*/ 48 w 173"/>
                <a:gd name="T73" fmla="*/ 290 h 643"/>
                <a:gd name="T74" fmla="*/ 56 w 173"/>
                <a:gd name="T75" fmla="*/ 244 h 643"/>
                <a:gd name="T76" fmla="*/ 74 w 173"/>
                <a:gd name="T77" fmla="*/ 178 h 643"/>
                <a:gd name="T78" fmla="*/ 61 w 173"/>
                <a:gd name="T79" fmla="*/ 141 h 643"/>
                <a:gd name="T80" fmla="*/ 37 w 173"/>
                <a:gd name="T81" fmla="*/ 69 h 643"/>
                <a:gd name="T82" fmla="*/ 21 w 173"/>
                <a:gd name="T83" fmla="*/ 15 h 643"/>
                <a:gd name="T84" fmla="*/ 3 w 173"/>
                <a:gd name="T85" fmla="*/ 21 h 643"/>
                <a:gd name="T86" fmla="*/ 9 w 173"/>
                <a:gd name="T87" fmla="*/ 95 h 643"/>
                <a:gd name="T88" fmla="*/ 9 w 173"/>
                <a:gd name="T89" fmla="*/ 167 h 643"/>
                <a:gd name="T90" fmla="*/ 12 w 173"/>
                <a:gd name="T91" fmla="*/ 269 h 643"/>
                <a:gd name="T92" fmla="*/ 15 w 173"/>
                <a:gd name="T93" fmla="*/ 350 h 6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73"/>
                <a:gd name="T142" fmla="*/ 0 h 643"/>
                <a:gd name="T143" fmla="*/ 173 w 173"/>
                <a:gd name="T144" fmla="*/ 643 h 6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73" h="643">
                  <a:moveTo>
                    <a:pt x="12" y="229"/>
                  </a:moveTo>
                  <a:lnTo>
                    <a:pt x="14" y="241"/>
                  </a:lnTo>
                  <a:lnTo>
                    <a:pt x="17" y="255"/>
                  </a:lnTo>
                  <a:lnTo>
                    <a:pt x="19" y="270"/>
                  </a:lnTo>
                  <a:lnTo>
                    <a:pt x="22" y="281"/>
                  </a:lnTo>
                  <a:lnTo>
                    <a:pt x="19" y="298"/>
                  </a:lnTo>
                  <a:lnTo>
                    <a:pt x="17" y="315"/>
                  </a:lnTo>
                  <a:lnTo>
                    <a:pt x="14" y="329"/>
                  </a:lnTo>
                  <a:lnTo>
                    <a:pt x="14" y="345"/>
                  </a:lnTo>
                  <a:lnTo>
                    <a:pt x="12" y="352"/>
                  </a:lnTo>
                  <a:lnTo>
                    <a:pt x="14" y="367"/>
                  </a:lnTo>
                  <a:lnTo>
                    <a:pt x="22" y="383"/>
                  </a:lnTo>
                  <a:lnTo>
                    <a:pt x="24" y="400"/>
                  </a:lnTo>
                  <a:lnTo>
                    <a:pt x="24" y="416"/>
                  </a:lnTo>
                  <a:lnTo>
                    <a:pt x="33" y="430"/>
                  </a:lnTo>
                  <a:lnTo>
                    <a:pt x="33" y="433"/>
                  </a:lnTo>
                  <a:lnTo>
                    <a:pt x="38" y="430"/>
                  </a:lnTo>
                  <a:lnTo>
                    <a:pt x="45" y="430"/>
                  </a:lnTo>
                  <a:lnTo>
                    <a:pt x="50" y="428"/>
                  </a:lnTo>
                  <a:lnTo>
                    <a:pt x="48" y="437"/>
                  </a:lnTo>
                  <a:lnTo>
                    <a:pt x="52" y="442"/>
                  </a:lnTo>
                  <a:lnTo>
                    <a:pt x="50" y="440"/>
                  </a:lnTo>
                  <a:lnTo>
                    <a:pt x="50" y="447"/>
                  </a:lnTo>
                  <a:lnTo>
                    <a:pt x="52" y="456"/>
                  </a:lnTo>
                  <a:lnTo>
                    <a:pt x="55" y="466"/>
                  </a:lnTo>
                  <a:lnTo>
                    <a:pt x="55" y="475"/>
                  </a:lnTo>
                  <a:lnTo>
                    <a:pt x="62" y="482"/>
                  </a:lnTo>
                  <a:lnTo>
                    <a:pt x="59" y="492"/>
                  </a:lnTo>
                  <a:lnTo>
                    <a:pt x="62" y="497"/>
                  </a:lnTo>
                  <a:lnTo>
                    <a:pt x="59" y="497"/>
                  </a:lnTo>
                  <a:lnTo>
                    <a:pt x="59" y="501"/>
                  </a:lnTo>
                  <a:lnTo>
                    <a:pt x="59" y="511"/>
                  </a:lnTo>
                  <a:lnTo>
                    <a:pt x="62" y="511"/>
                  </a:lnTo>
                  <a:lnTo>
                    <a:pt x="57" y="518"/>
                  </a:lnTo>
                  <a:lnTo>
                    <a:pt x="55" y="513"/>
                  </a:lnTo>
                  <a:lnTo>
                    <a:pt x="50" y="511"/>
                  </a:lnTo>
                  <a:lnTo>
                    <a:pt x="50" y="506"/>
                  </a:lnTo>
                  <a:lnTo>
                    <a:pt x="48" y="506"/>
                  </a:lnTo>
                  <a:lnTo>
                    <a:pt x="43" y="506"/>
                  </a:lnTo>
                  <a:lnTo>
                    <a:pt x="36" y="523"/>
                  </a:lnTo>
                  <a:lnTo>
                    <a:pt x="38" y="520"/>
                  </a:lnTo>
                  <a:lnTo>
                    <a:pt x="43" y="518"/>
                  </a:lnTo>
                  <a:lnTo>
                    <a:pt x="52" y="523"/>
                  </a:lnTo>
                  <a:lnTo>
                    <a:pt x="62" y="530"/>
                  </a:lnTo>
                  <a:lnTo>
                    <a:pt x="59" y="532"/>
                  </a:lnTo>
                  <a:lnTo>
                    <a:pt x="62" y="534"/>
                  </a:lnTo>
                  <a:lnTo>
                    <a:pt x="55" y="537"/>
                  </a:lnTo>
                  <a:lnTo>
                    <a:pt x="69" y="537"/>
                  </a:lnTo>
                  <a:lnTo>
                    <a:pt x="74" y="542"/>
                  </a:lnTo>
                  <a:lnTo>
                    <a:pt x="74" y="546"/>
                  </a:lnTo>
                  <a:lnTo>
                    <a:pt x="64" y="544"/>
                  </a:lnTo>
                  <a:lnTo>
                    <a:pt x="59" y="544"/>
                  </a:lnTo>
                  <a:lnTo>
                    <a:pt x="66" y="553"/>
                  </a:lnTo>
                  <a:lnTo>
                    <a:pt x="74" y="565"/>
                  </a:lnTo>
                  <a:lnTo>
                    <a:pt x="74" y="572"/>
                  </a:lnTo>
                  <a:lnTo>
                    <a:pt x="78" y="579"/>
                  </a:lnTo>
                  <a:lnTo>
                    <a:pt x="74" y="582"/>
                  </a:lnTo>
                  <a:lnTo>
                    <a:pt x="83" y="584"/>
                  </a:lnTo>
                  <a:lnTo>
                    <a:pt x="88" y="594"/>
                  </a:lnTo>
                  <a:lnTo>
                    <a:pt x="85" y="596"/>
                  </a:lnTo>
                  <a:lnTo>
                    <a:pt x="95" y="601"/>
                  </a:lnTo>
                  <a:lnTo>
                    <a:pt x="97" y="605"/>
                  </a:lnTo>
                  <a:lnTo>
                    <a:pt x="95" y="603"/>
                  </a:lnTo>
                  <a:lnTo>
                    <a:pt x="102" y="608"/>
                  </a:lnTo>
                  <a:lnTo>
                    <a:pt x="102" y="615"/>
                  </a:lnTo>
                  <a:lnTo>
                    <a:pt x="107" y="622"/>
                  </a:lnTo>
                  <a:lnTo>
                    <a:pt x="109" y="624"/>
                  </a:lnTo>
                  <a:lnTo>
                    <a:pt x="118" y="629"/>
                  </a:lnTo>
                  <a:lnTo>
                    <a:pt x="118" y="631"/>
                  </a:lnTo>
                  <a:lnTo>
                    <a:pt x="126" y="636"/>
                  </a:lnTo>
                  <a:lnTo>
                    <a:pt x="145" y="643"/>
                  </a:lnTo>
                  <a:lnTo>
                    <a:pt x="147" y="622"/>
                  </a:lnTo>
                  <a:lnTo>
                    <a:pt x="159" y="617"/>
                  </a:lnTo>
                  <a:lnTo>
                    <a:pt x="173" y="617"/>
                  </a:lnTo>
                  <a:lnTo>
                    <a:pt x="149" y="612"/>
                  </a:lnTo>
                  <a:lnTo>
                    <a:pt x="121" y="608"/>
                  </a:lnTo>
                  <a:lnTo>
                    <a:pt x="114" y="601"/>
                  </a:lnTo>
                  <a:lnTo>
                    <a:pt x="104" y="589"/>
                  </a:lnTo>
                  <a:lnTo>
                    <a:pt x="97" y="589"/>
                  </a:lnTo>
                  <a:lnTo>
                    <a:pt x="83" y="565"/>
                  </a:lnTo>
                  <a:lnTo>
                    <a:pt x="92" y="553"/>
                  </a:lnTo>
                  <a:lnTo>
                    <a:pt x="90" y="530"/>
                  </a:lnTo>
                  <a:lnTo>
                    <a:pt x="85" y="511"/>
                  </a:lnTo>
                  <a:lnTo>
                    <a:pt x="85" y="499"/>
                  </a:lnTo>
                  <a:lnTo>
                    <a:pt x="83" y="489"/>
                  </a:lnTo>
                  <a:lnTo>
                    <a:pt x="76" y="487"/>
                  </a:lnTo>
                  <a:lnTo>
                    <a:pt x="85" y="482"/>
                  </a:lnTo>
                  <a:lnTo>
                    <a:pt x="74" y="475"/>
                  </a:lnTo>
                  <a:lnTo>
                    <a:pt x="66" y="456"/>
                  </a:lnTo>
                  <a:lnTo>
                    <a:pt x="59" y="447"/>
                  </a:lnTo>
                  <a:lnTo>
                    <a:pt x="59" y="433"/>
                  </a:lnTo>
                  <a:lnTo>
                    <a:pt x="52" y="409"/>
                  </a:lnTo>
                  <a:lnTo>
                    <a:pt x="50" y="390"/>
                  </a:lnTo>
                  <a:lnTo>
                    <a:pt x="55" y="381"/>
                  </a:lnTo>
                  <a:lnTo>
                    <a:pt x="52" y="369"/>
                  </a:lnTo>
                  <a:lnTo>
                    <a:pt x="48" y="355"/>
                  </a:lnTo>
                  <a:lnTo>
                    <a:pt x="43" y="341"/>
                  </a:lnTo>
                  <a:lnTo>
                    <a:pt x="50" y="329"/>
                  </a:lnTo>
                  <a:lnTo>
                    <a:pt x="48" y="317"/>
                  </a:lnTo>
                  <a:lnTo>
                    <a:pt x="50" y="293"/>
                  </a:lnTo>
                  <a:lnTo>
                    <a:pt x="48" y="281"/>
                  </a:lnTo>
                  <a:lnTo>
                    <a:pt x="38" y="267"/>
                  </a:lnTo>
                  <a:lnTo>
                    <a:pt x="31" y="253"/>
                  </a:lnTo>
                  <a:lnTo>
                    <a:pt x="31" y="241"/>
                  </a:lnTo>
                  <a:lnTo>
                    <a:pt x="36" y="229"/>
                  </a:lnTo>
                  <a:lnTo>
                    <a:pt x="33" y="218"/>
                  </a:lnTo>
                  <a:lnTo>
                    <a:pt x="33" y="206"/>
                  </a:lnTo>
                  <a:lnTo>
                    <a:pt x="38" y="189"/>
                  </a:lnTo>
                  <a:lnTo>
                    <a:pt x="48" y="173"/>
                  </a:lnTo>
                  <a:lnTo>
                    <a:pt x="50" y="168"/>
                  </a:lnTo>
                  <a:lnTo>
                    <a:pt x="45" y="159"/>
                  </a:lnTo>
                  <a:lnTo>
                    <a:pt x="43" y="133"/>
                  </a:lnTo>
                  <a:lnTo>
                    <a:pt x="45" y="123"/>
                  </a:lnTo>
                  <a:lnTo>
                    <a:pt x="59" y="116"/>
                  </a:lnTo>
                  <a:lnTo>
                    <a:pt x="62" y="99"/>
                  </a:lnTo>
                  <a:lnTo>
                    <a:pt x="59" y="97"/>
                  </a:lnTo>
                  <a:lnTo>
                    <a:pt x="48" y="92"/>
                  </a:lnTo>
                  <a:lnTo>
                    <a:pt x="40" y="78"/>
                  </a:lnTo>
                  <a:lnTo>
                    <a:pt x="33" y="62"/>
                  </a:lnTo>
                  <a:lnTo>
                    <a:pt x="29" y="45"/>
                  </a:lnTo>
                  <a:lnTo>
                    <a:pt x="31" y="33"/>
                  </a:lnTo>
                  <a:lnTo>
                    <a:pt x="22" y="21"/>
                  </a:lnTo>
                  <a:lnTo>
                    <a:pt x="17" y="10"/>
                  </a:lnTo>
                  <a:lnTo>
                    <a:pt x="12" y="0"/>
                  </a:lnTo>
                  <a:lnTo>
                    <a:pt x="7" y="7"/>
                  </a:lnTo>
                  <a:lnTo>
                    <a:pt x="3" y="14"/>
                  </a:lnTo>
                  <a:lnTo>
                    <a:pt x="0" y="17"/>
                  </a:lnTo>
                  <a:lnTo>
                    <a:pt x="3" y="38"/>
                  </a:lnTo>
                  <a:lnTo>
                    <a:pt x="7" y="62"/>
                  </a:lnTo>
                  <a:lnTo>
                    <a:pt x="7" y="81"/>
                  </a:lnTo>
                  <a:lnTo>
                    <a:pt x="7" y="99"/>
                  </a:lnTo>
                  <a:lnTo>
                    <a:pt x="7" y="109"/>
                  </a:lnTo>
                  <a:lnTo>
                    <a:pt x="10" y="130"/>
                  </a:lnTo>
                  <a:lnTo>
                    <a:pt x="12" y="149"/>
                  </a:lnTo>
                  <a:lnTo>
                    <a:pt x="10" y="175"/>
                  </a:lnTo>
                  <a:lnTo>
                    <a:pt x="10" y="199"/>
                  </a:lnTo>
                  <a:lnTo>
                    <a:pt x="12" y="211"/>
                  </a:lnTo>
                  <a:lnTo>
                    <a:pt x="12" y="22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65" name="Freeform 5222"/>
            <p:cNvSpPr>
              <a:spLocks/>
            </p:cNvSpPr>
            <p:nvPr/>
          </p:nvSpPr>
          <p:spPr bwMode="auto">
            <a:xfrm>
              <a:off x="4447" y="2495"/>
              <a:ext cx="167" cy="133"/>
            </a:xfrm>
            <a:custGeom>
              <a:avLst/>
              <a:gdLst>
                <a:gd name="T0" fmla="*/ 143 w 149"/>
                <a:gd name="T1" fmla="*/ 0 h 107"/>
                <a:gd name="T2" fmla="*/ 155 w 149"/>
                <a:gd name="T3" fmla="*/ 11 h 107"/>
                <a:gd name="T4" fmla="*/ 152 w 149"/>
                <a:gd name="T5" fmla="*/ 30 h 107"/>
                <a:gd name="T6" fmla="*/ 160 w 149"/>
                <a:gd name="T7" fmla="*/ 21 h 107"/>
                <a:gd name="T8" fmla="*/ 160 w 149"/>
                <a:gd name="T9" fmla="*/ 30 h 107"/>
                <a:gd name="T10" fmla="*/ 164 w 149"/>
                <a:gd name="T11" fmla="*/ 32 h 107"/>
                <a:gd name="T12" fmla="*/ 187 w 149"/>
                <a:gd name="T13" fmla="*/ 45 h 107"/>
                <a:gd name="T14" fmla="*/ 169 w 149"/>
                <a:gd name="T15" fmla="*/ 56 h 107"/>
                <a:gd name="T16" fmla="*/ 173 w 149"/>
                <a:gd name="T17" fmla="*/ 66 h 107"/>
                <a:gd name="T18" fmla="*/ 158 w 149"/>
                <a:gd name="T19" fmla="*/ 72 h 107"/>
                <a:gd name="T20" fmla="*/ 155 w 149"/>
                <a:gd name="T21" fmla="*/ 77 h 107"/>
                <a:gd name="T22" fmla="*/ 139 w 149"/>
                <a:gd name="T23" fmla="*/ 72 h 107"/>
                <a:gd name="T24" fmla="*/ 122 w 149"/>
                <a:gd name="T25" fmla="*/ 70 h 107"/>
                <a:gd name="T26" fmla="*/ 117 w 149"/>
                <a:gd name="T27" fmla="*/ 91 h 107"/>
                <a:gd name="T28" fmla="*/ 113 w 149"/>
                <a:gd name="T29" fmla="*/ 109 h 107"/>
                <a:gd name="T30" fmla="*/ 106 w 149"/>
                <a:gd name="T31" fmla="*/ 121 h 107"/>
                <a:gd name="T32" fmla="*/ 98 w 149"/>
                <a:gd name="T33" fmla="*/ 147 h 107"/>
                <a:gd name="T34" fmla="*/ 84 w 149"/>
                <a:gd name="T35" fmla="*/ 153 h 107"/>
                <a:gd name="T36" fmla="*/ 56 w 149"/>
                <a:gd name="T37" fmla="*/ 147 h 107"/>
                <a:gd name="T38" fmla="*/ 50 w 149"/>
                <a:gd name="T39" fmla="*/ 158 h 107"/>
                <a:gd name="T40" fmla="*/ 24 w 149"/>
                <a:gd name="T41" fmla="*/ 165 h 107"/>
                <a:gd name="T42" fmla="*/ 7 w 149"/>
                <a:gd name="T43" fmla="*/ 150 h 107"/>
                <a:gd name="T44" fmla="*/ 0 w 149"/>
                <a:gd name="T45" fmla="*/ 132 h 107"/>
                <a:gd name="T46" fmla="*/ 0 w 149"/>
                <a:gd name="T47" fmla="*/ 135 h 107"/>
                <a:gd name="T48" fmla="*/ 15 w 149"/>
                <a:gd name="T49" fmla="*/ 147 h 107"/>
                <a:gd name="T50" fmla="*/ 33 w 149"/>
                <a:gd name="T51" fmla="*/ 150 h 107"/>
                <a:gd name="T52" fmla="*/ 30 w 149"/>
                <a:gd name="T53" fmla="*/ 150 h 107"/>
                <a:gd name="T54" fmla="*/ 30 w 149"/>
                <a:gd name="T55" fmla="*/ 147 h 107"/>
                <a:gd name="T56" fmla="*/ 33 w 149"/>
                <a:gd name="T57" fmla="*/ 132 h 107"/>
                <a:gd name="T58" fmla="*/ 33 w 149"/>
                <a:gd name="T59" fmla="*/ 128 h 107"/>
                <a:gd name="T60" fmla="*/ 37 w 149"/>
                <a:gd name="T61" fmla="*/ 117 h 107"/>
                <a:gd name="T62" fmla="*/ 50 w 149"/>
                <a:gd name="T63" fmla="*/ 109 h 107"/>
                <a:gd name="T64" fmla="*/ 63 w 149"/>
                <a:gd name="T65" fmla="*/ 107 h 107"/>
                <a:gd name="T66" fmla="*/ 74 w 149"/>
                <a:gd name="T67" fmla="*/ 85 h 107"/>
                <a:gd name="T68" fmla="*/ 86 w 149"/>
                <a:gd name="T69" fmla="*/ 66 h 107"/>
                <a:gd name="T70" fmla="*/ 95 w 149"/>
                <a:gd name="T71" fmla="*/ 77 h 107"/>
                <a:gd name="T72" fmla="*/ 102 w 149"/>
                <a:gd name="T73" fmla="*/ 66 h 107"/>
                <a:gd name="T74" fmla="*/ 104 w 149"/>
                <a:gd name="T75" fmla="*/ 56 h 107"/>
                <a:gd name="T76" fmla="*/ 111 w 149"/>
                <a:gd name="T77" fmla="*/ 70 h 107"/>
                <a:gd name="T78" fmla="*/ 111 w 149"/>
                <a:gd name="T79" fmla="*/ 58 h 107"/>
                <a:gd name="T80" fmla="*/ 113 w 149"/>
                <a:gd name="T81" fmla="*/ 51 h 107"/>
                <a:gd name="T82" fmla="*/ 111 w 149"/>
                <a:gd name="T83" fmla="*/ 45 h 107"/>
                <a:gd name="T84" fmla="*/ 117 w 149"/>
                <a:gd name="T85" fmla="*/ 37 h 107"/>
                <a:gd name="T86" fmla="*/ 126 w 149"/>
                <a:gd name="T87" fmla="*/ 19 h 107"/>
                <a:gd name="T88" fmla="*/ 134 w 149"/>
                <a:gd name="T89" fmla="*/ 0 h 107"/>
                <a:gd name="T90" fmla="*/ 137 w 149"/>
                <a:gd name="T91" fmla="*/ 7 h 107"/>
                <a:gd name="T92" fmla="*/ 143 w 149"/>
                <a:gd name="T93" fmla="*/ 0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49"/>
                <a:gd name="T142" fmla="*/ 0 h 107"/>
                <a:gd name="T143" fmla="*/ 149 w 149"/>
                <a:gd name="T144" fmla="*/ 107 h 10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49" h="107">
                  <a:moveTo>
                    <a:pt x="114" y="0"/>
                  </a:moveTo>
                  <a:lnTo>
                    <a:pt x="123" y="7"/>
                  </a:lnTo>
                  <a:lnTo>
                    <a:pt x="121" y="19"/>
                  </a:lnTo>
                  <a:lnTo>
                    <a:pt x="128" y="14"/>
                  </a:lnTo>
                  <a:lnTo>
                    <a:pt x="128" y="19"/>
                  </a:lnTo>
                  <a:lnTo>
                    <a:pt x="130" y="21"/>
                  </a:lnTo>
                  <a:lnTo>
                    <a:pt x="149" y="29"/>
                  </a:lnTo>
                  <a:lnTo>
                    <a:pt x="135" y="36"/>
                  </a:lnTo>
                  <a:lnTo>
                    <a:pt x="137" y="43"/>
                  </a:lnTo>
                  <a:lnTo>
                    <a:pt x="126" y="47"/>
                  </a:lnTo>
                  <a:lnTo>
                    <a:pt x="123" y="50"/>
                  </a:lnTo>
                  <a:lnTo>
                    <a:pt x="111" y="47"/>
                  </a:lnTo>
                  <a:lnTo>
                    <a:pt x="97" y="45"/>
                  </a:lnTo>
                  <a:lnTo>
                    <a:pt x="93" y="59"/>
                  </a:lnTo>
                  <a:lnTo>
                    <a:pt x="90" y="71"/>
                  </a:lnTo>
                  <a:lnTo>
                    <a:pt x="85" y="78"/>
                  </a:lnTo>
                  <a:lnTo>
                    <a:pt x="78" y="95"/>
                  </a:lnTo>
                  <a:lnTo>
                    <a:pt x="67" y="99"/>
                  </a:lnTo>
                  <a:lnTo>
                    <a:pt x="45" y="95"/>
                  </a:lnTo>
                  <a:lnTo>
                    <a:pt x="40" y="102"/>
                  </a:lnTo>
                  <a:lnTo>
                    <a:pt x="19" y="107"/>
                  </a:lnTo>
                  <a:lnTo>
                    <a:pt x="5" y="97"/>
                  </a:lnTo>
                  <a:lnTo>
                    <a:pt x="0" y="85"/>
                  </a:lnTo>
                  <a:lnTo>
                    <a:pt x="0" y="88"/>
                  </a:lnTo>
                  <a:lnTo>
                    <a:pt x="12" y="95"/>
                  </a:lnTo>
                  <a:lnTo>
                    <a:pt x="26" y="97"/>
                  </a:lnTo>
                  <a:lnTo>
                    <a:pt x="24" y="97"/>
                  </a:lnTo>
                  <a:lnTo>
                    <a:pt x="24" y="95"/>
                  </a:lnTo>
                  <a:lnTo>
                    <a:pt x="26" y="85"/>
                  </a:lnTo>
                  <a:lnTo>
                    <a:pt x="26" y="83"/>
                  </a:lnTo>
                  <a:lnTo>
                    <a:pt x="29" y="76"/>
                  </a:lnTo>
                  <a:lnTo>
                    <a:pt x="40" y="71"/>
                  </a:lnTo>
                  <a:lnTo>
                    <a:pt x="50" y="69"/>
                  </a:lnTo>
                  <a:lnTo>
                    <a:pt x="59" y="55"/>
                  </a:lnTo>
                  <a:lnTo>
                    <a:pt x="69" y="43"/>
                  </a:lnTo>
                  <a:lnTo>
                    <a:pt x="76" y="50"/>
                  </a:lnTo>
                  <a:lnTo>
                    <a:pt x="81" y="43"/>
                  </a:lnTo>
                  <a:lnTo>
                    <a:pt x="83" y="36"/>
                  </a:lnTo>
                  <a:lnTo>
                    <a:pt x="88" y="45"/>
                  </a:lnTo>
                  <a:lnTo>
                    <a:pt x="88" y="38"/>
                  </a:lnTo>
                  <a:lnTo>
                    <a:pt x="90" y="33"/>
                  </a:lnTo>
                  <a:lnTo>
                    <a:pt x="88" y="29"/>
                  </a:lnTo>
                  <a:lnTo>
                    <a:pt x="93" y="24"/>
                  </a:lnTo>
                  <a:lnTo>
                    <a:pt x="100" y="12"/>
                  </a:lnTo>
                  <a:lnTo>
                    <a:pt x="107" y="0"/>
                  </a:lnTo>
                  <a:lnTo>
                    <a:pt x="109" y="5"/>
                  </a:lnTo>
                  <a:lnTo>
                    <a:pt x="114"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66" name="Freeform 5223"/>
            <p:cNvSpPr>
              <a:spLocks/>
            </p:cNvSpPr>
            <p:nvPr/>
          </p:nvSpPr>
          <p:spPr bwMode="auto">
            <a:xfrm>
              <a:off x="4343" y="2616"/>
              <a:ext cx="3" cy="2"/>
            </a:xfrm>
            <a:custGeom>
              <a:avLst/>
              <a:gdLst>
                <a:gd name="T0" fmla="*/ 2 w 4"/>
                <a:gd name="T1" fmla="*/ 0 h 2"/>
                <a:gd name="T2" fmla="*/ 0 w 4"/>
                <a:gd name="T3" fmla="*/ 2 h 2"/>
                <a:gd name="T4" fmla="*/ 0 w 4"/>
                <a:gd name="T5" fmla="*/ 0 h 2"/>
                <a:gd name="T6" fmla="*/ 2 w 4"/>
                <a:gd name="T7" fmla="*/ 0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4" y="0"/>
                  </a:moveTo>
                  <a:lnTo>
                    <a:pt x="0" y="2"/>
                  </a:lnTo>
                  <a:lnTo>
                    <a:pt x="0" y="0"/>
                  </a:lnTo>
                  <a:lnTo>
                    <a:pt x="4"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67" name="Freeform 5224"/>
            <p:cNvSpPr>
              <a:spLocks/>
            </p:cNvSpPr>
            <p:nvPr/>
          </p:nvSpPr>
          <p:spPr bwMode="auto">
            <a:xfrm>
              <a:off x="4433" y="2551"/>
              <a:ext cx="179" cy="187"/>
            </a:xfrm>
            <a:custGeom>
              <a:avLst/>
              <a:gdLst>
                <a:gd name="T0" fmla="*/ 202 w 159"/>
                <a:gd name="T1" fmla="*/ 95 h 151"/>
                <a:gd name="T2" fmla="*/ 184 w 159"/>
                <a:gd name="T3" fmla="*/ 95 h 151"/>
                <a:gd name="T4" fmla="*/ 180 w 159"/>
                <a:gd name="T5" fmla="*/ 95 h 151"/>
                <a:gd name="T6" fmla="*/ 171 w 159"/>
                <a:gd name="T7" fmla="*/ 130 h 151"/>
                <a:gd name="T8" fmla="*/ 174 w 159"/>
                <a:gd name="T9" fmla="*/ 130 h 151"/>
                <a:gd name="T10" fmla="*/ 171 w 159"/>
                <a:gd name="T11" fmla="*/ 146 h 151"/>
                <a:gd name="T12" fmla="*/ 160 w 159"/>
                <a:gd name="T13" fmla="*/ 152 h 151"/>
                <a:gd name="T14" fmla="*/ 151 w 159"/>
                <a:gd name="T15" fmla="*/ 170 h 151"/>
                <a:gd name="T16" fmla="*/ 151 w 159"/>
                <a:gd name="T17" fmla="*/ 181 h 151"/>
                <a:gd name="T18" fmla="*/ 153 w 159"/>
                <a:gd name="T19" fmla="*/ 181 h 151"/>
                <a:gd name="T20" fmla="*/ 151 w 159"/>
                <a:gd name="T21" fmla="*/ 188 h 151"/>
                <a:gd name="T22" fmla="*/ 144 w 159"/>
                <a:gd name="T23" fmla="*/ 199 h 151"/>
                <a:gd name="T24" fmla="*/ 142 w 159"/>
                <a:gd name="T25" fmla="*/ 220 h 151"/>
                <a:gd name="T26" fmla="*/ 114 w 159"/>
                <a:gd name="T27" fmla="*/ 232 h 151"/>
                <a:gd name="T28" fmla="*/ 111 w 159"/>
                <a:gd name="T29" fmla="*/ 214 h 151"/>
                <a:gd name="T30" fmla="*/ 105 w 159"/>
                <a:gd name="T31" fmla="*/ 211 h 151"/>
                <a:gd name="T32" fmla="*/ 93 w 159"/>
                <a:gd name="T33" fmla="*/ 211 h 151"/>
                <a:gd name="T34" fmla="*/ 81 w 159"/>
                <a:gd name="T35" fmla="*/ 202 h 151"/>
                <a:gd name="T36" fmla="*/ 70 w 159"/>
                <a:gd name="T37" fmla="*/ 211 h 151"/>
                <a:gd name="T38" fmla="*/ 57 w 159"/>
                <a:gd name="T39" fmla="*/ 214 h 151"/>
                <a:gd name="T40" fmla="*/ 54 w 159"/>
                <a:gd name="T41" fmla="*/ 199 h 151"/>
                <a:gd name="T42" fmla="*/ 37 w 159"/>
                <a:gd name="T43" fmla="*/ 202 h 151"/>
                <a:gd name="T44" fmla="*/ 39 w 159"/>
                <a:gd name="T45" fmla="*/ 199 h 151"/>
                <a:gd name="T46" fmla="*/ 37 w 159"/>
                <a:gd name="T47" fmla="*/ 202 h 151"/>
                <a:gd name="T48" fmla="*/ 24 w 159"/>
                <a:gd name="T49" fmla="*/ 199 h 151"/>
                <a:gd name="T50" fmla="*/ 21 w 159"/>
                <a:gd name="T51" fmla="*/ 170 h 151"/>
                <a:gd name="T52" fmla="*/ 21 w 159"/>
                <a:gd name="T53" fmla="*/ 149 h 151"/>
                <a:gd name="T54" fmla="*/ 10 w 159"/>
                <a:gd name="T55" fmla="*/ 137 h 151"/>
                <a:gd name="T56" fmla="*/ 10 w 159"/>
                <a:gd name="T57" fmla="*/ 137 h 151"/>
                <a:gd name="T58" fmla="*/ 7 w 159"/>
                <a:gd name="T59" fmla="*/ 123 h 151"/>
                <a:gd name="T60" fmla="*/ 7 w 159"/>
                <a:gd name="T61" fmla="*/ 116 h 151"/>
                <a:gd name="T62" fmla="*/ 0 w 159"/>
                <a:gd name="T63" fmla="*/ 98 h 151"/>
                <a:gd name="T64" fmla="*/ 7 w 159"/>
                <a:gd name="T65" fmla="*/ 79 h 151"/>
                <a:gd name="T66" fmla="*/ 3 w 159"/>
                <a:gd name="T67" fmla="*/ 79 h 151"/>
                <a:gd name="T68" fmla="*/ 16 w 159"/>
                <a:gd name="T69" fmla="*/ 62 h 151"/>
                <a:gd name="T70" fmla="*/ 21 w 159"/>
                <a:gd name="T71" fmla="*/ 79 h 151"/>
                <a:gd name="T72" fmla="*/ 39 w 159"/>
                <a:gd name="T73" fmla="*/ 95 h 151"/>
                <a:gd name="T74" fmla="*/ 66 w 159"/>
                <a:gd name="T75" fmla="*/ 88 h 151"/>
                <a:gd name="T76" fmla="*/ 72 w 159"/>
                <a:gd name="T77" fmla="*/ 77 h 151"/>
                <a:gd name="T78" fmla="*/ 100 w 159"/>
                <a:gd name="T79" fmla="*/ 83 h 151"/>
                <a:gd name="T80" fmla="*/ 114 w 159"/>
                <a:gd name="T81" fmla="*/ 77 h 151"/>
                <a:gd name="T82" fmla="*/ 123 w 159"/>
                <a:gd name="T83" fmla="*/ 51 h 151"/>
                <a:gd name="T84" fmla="*/ 129 w 159"/>
                <a:gd name="T85" fmla="*/ 40 h 151"/>
                <a:gd name="T86" fmla="*/ 133 w 159"/>
                <a:gd name="T87" fmla="*/ 21 h 151"/>
                <a:gd name="T88" fmla="*/ 138 w 159"/>
                <a:gd name="T89" fmla="*/ 0 h 151"/>
                <a:gd name="T90" fmla="*/ 155 w 159"/>
                <a:gd name="T91" fmla="*/ 2 h 151"/>
                <a:gd name="T92" fmla="*/ 171 w 159"/>
                <a:gd name="T93" fmla="*/ 7 h 151"/>
                <a:gd name="T94" fmla="*/ 171 w 159"/>
                <a:gd name="T95" fmla="*/ 7 h 151"/>
                <a:gd name="T96" fmla="*/ 171 w 159"/>
                <a:gd name="T97" fmla="*/ 11 h 151"/>
                <a:gd name="T98" fmla="*/ 174 w 159"/>
                <a:gd name="T99" fmla="*/ 21 h 151"/>
                <a:gd name="T100" fmla="*/ 171 w 159"/>
                <a:gd name="T101" fmla="*/ 21 h 151"/>
                <a:gd name="T102" fmla="*/ 165 w 159"/>
                <a:gd name="T103" fmla="*/ 21 h 151"/>
                <a:gd name="T104" fmla="*/ 169 w 159"/>
                <a:gd name="T105" fmla="*/ 32 h 151"/>
                <a:gd name="T106" fmla="*/ 184 w 159"/>
                <a:gd name="T107" fmla="*/ 58 h 151"/>
                <a:gd name="T108" fmla="*/ 180 w 159"/>
                <a:gd name="T109" fmla="*/ 69 h 151"/>
                <a:gd name="T110" fmla="*/ 189 w 159"/>
                <a:gd name="T111" fmla="*/ 79 h 151"/>
                <a:gd name="T112" fmla="*/ 202 w 159"/>
                <a:gd name="T113" fmla="*/ 95 h 1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9"/>
                <a:gd name="T172" fmla="*/ 0 h 151"/>
                <a:gd name="T173" fmla="*/ 159 w 159"/>
                <a:gd name="T174" fmla="*/ 151 h 1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9" h="151">
                  <a:moveTo>
                    <a:pt x="159" y="62"/>
                  </a:moveTo>
                  <a:lnTo>
                    <a:pt x="145" y="62"/>
                  </a:lnTo>
                  <a:lnTo>
                    <a:pt x="142" y="62"/>
                  </a:lnTo>
                  <a:lnTo>
                    <a:pt x="135" y="85"/>
                  </a:lnTo>
                  <a:lnTo>
                    <a:pt x="138" y="85"/>
                  </a:lnTo>
                  <a:lnTo>
                    <a:pt x="135" y="95"/>
                  </a:lnTo>
                  <a:lnTo>
                    <a:pt x="126" y="99"/>
                  </a:lnTo>
                  <a:lnTo>
                    <a:pt x="119" y="111"/>
                  </a:lnTo>
                  <a:lnTo>
                    <a:pt x="119" y="118"/>
                  </a:lnTo>
                  <a:lnTo>
                    <a:pt x="121" y="118"/>
                  </a:lnTo>
                  <a:lnTo>
                    <a:pt x="119" y="123"/>
                  </a:lnTo>
                  <a:lnTo>
                    <a:pt x="114" y="130"/>
                  </a:lnTo>
                  <a:lnTo>
                    <a:pt x="112" y="144"/>
                  </a:lnTo>
                  <a:lnTo>
                    <a:pt x="90" y="151"/>
                  </a:lnTo>
                  <a:lnTo>
                    <a:pt x="88" y="140"/>
                  </a:lnTo>
                  <a:lnTo>
                    <a:pt x="83" y="137"/>
                  </a:lnTo>
                  <a:lnTo>
                    <a:pt x="74" y="137"/>
                  </a:lnTo>
                  <a:lnTo>
                    <a:pt x="64" y="132"/>
                  </a:lnTo>
                  <a:lnTo>
                    <a:pt x="55" y="137"/>
                  </a:lnTo>
                  <a:lnTo>
                    <a:pt x="45" y="140"/>
                  </a:lnTo>
                  <a:lnTo>
                    <a:pt x="43" y="130"/>
                  </a:lnTo>
                  <a:lnTo>
                    <a:pt x="29" y="132"/>
                  </a:lnTo>
                  <a:lnTo>
                    <a:pt x="31" y="130"/>
                  </a:lnTo>
                  <a:lnTo>
                    <a:pt x="29" y="132"/>
                  </a:lnTo>
                  <a:lnTo>
                    <a:pt x="19" y="130"/>
                  </a:lnTo>
                  <a:lnTo>
                    <a:pt x="17" y="111"/>
                  </a:lnTo>
                  <a:lnTo>
                    <a:pt x="17" y="97"/>
                  </a:lnTo>
                  <a:lnTo>
                    <a:pt x="8" y="90"/>
                  </a:lnTo>
                  <a:lnTo>
                    <a:pt x="5" y="80"/>
                  </a:lnTo>
                  <a:lnTo>
                    <a:pt x="5" y="76"/>
                  </a:lnTo>
                  <a:lnTo>
                    <a:pt x="0" y="64"/>
                  </a:lnTo>
                  <a:lnTo>
                    <a:pt x="5" y="52"/>
                  </a:lnTo>
                  <a:lnTo>
                    <a:pt x="3" y="52"/>
                  </a:lnTo>
                  <a:lnTo>
                    <a:pt x="12" y="40"/>
                  </a:lnTo>
                  <a:lnTo>
                    <a:pt x="17" y="52"/>
                  </a:lnTo>
                  <a:lnTo>
                    <a:pt x="31" y="62"/>
                  </a:lnTo>
                  <a:lnTo>
                    <a:pt x="52" y="57"/>
                  </a:lnTo>
                  <a:lnTo>
                    <a:pt x="57" y="50"/>
                  </a:lnTo>
                  <a:lnTo>
                    <a:pt x="79" y="54"/>
                  </a:lnTo>
                  <a:lnTo>
                    <a:pt x="90" y="50"/>
                  </a:lnTo>
                  <a:lnTo>
                    <a:pt x="97" y="33"/>
                  </a:lnTo>
                  <a:lnTo>
                    <a:pt x="102" y="26"/>
                  </a:lnTo>
                  <a:lnTo>
                    <a:pt x="105" y="14"/>
                  </a:lnTo>
                  <a:lnTo>
                    <a:pt x="109" y="0"/>
                  </a:lnTo>
                  <a:lnTo>
                    <a:pt x="123" y="2"/>
                  </a:lnTo>
                  <a:lnTo>
                    <a:pt x="135" y="5"/>
                  </a:lnTo>
                  <a:lnTo>
                    <a:pt x="135" y="7"/>
                  </a:lnTo>
                  <a:lnTo>
                    <a:pt x="138" y="14"/>
                  </a:lnTo>
                  <a:lnTo>
                    <a:pt x="135" y="14"/>
                  </a:lnTo>
                  <a:lnTo>
                    <a:pt x="131" y="14"/>
                  </a:lnTo>
                  <a:lnTo>
                    <a:pt x="133" y="21"/>
                  </a:lnTo>
                  <a:lnTo>
                    <a:pt x="145" y="38"/>
                  </a:lnTo>
                  <a:lnTo>
                    <a:pt x="142" y="45"/>
                  </a:lnTo>
                  <a:lnTo>
                    <a:pt x="149" y="52"/>
                  </a:lnTo>
                  <a:lnTo>
                    <a:pt x="159" y="6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68" name="Freeform 5225"/>
            <p:cNvSpPr>
              <a:spLocks/>
            </p:cNvSpPr>
            <p:nvPr/>
          </p:nvSpPr>
          <p:spPr bwMode="auto">
            <a:xfrm>
              <a:off x="4191" y="2525"/>
              <a:ext cx="193" cy="251"/>
            </a:xfrm>
            <a:custGeom>
              <a:avLst/>
              <a:gdLst>
                <a:gd name="T0" fmla="*/ 217 w 172"/>
                <a:gd name="T1" fmla="*/ 239 h 203"/>
                <a:gd name="T2" fmla="*/ 214 w 172"/>
                <a:gd name="T3" fmla="*/ 241 h 203"/>
                <a:gd name="T4" fmla="*/ 212 w 172"/>
                <a:gd name="T5" fmla="*/ 273 h 203"/>
                <a:gd name="T6" fmla="*/ 208 w 172"/>
                <a:gd name="T7" fmla="*/ 310 h 203"/>
                <a:gd name="T8" fmla="*/ 199 w 172"/>
                <a:gd name="T9" fmla="*/ 299 h 203"/>
                <a:gd name="T10" fmla="*/ 196 w 172"/>
                <a:gd name="T11" fmla="*/ 308 h 203"/>
                <a:gd name="T12" fmla="*/ 187 w 172"/>
                <a:gd name="T13" fmla="*/ 303 h 203"/>
                <a:gd name="T14" fmla="*/ 187 w 172"/>
                <a:gd name="T15" fmla="*/ 310 h 203"/>
                <a:gd name="T16" fmla="*/ 169 w 172"/>
                <a:gd name="T17" fmla="*/ 289 h 203"/>
                <a:gd name="T18" fmla="*/ 157 w 172"/>
                <a:gd name="T19" fmla="*/ 273 h 203"/>
                <a:gd name="T20" fmla="*/ 146 w 172"/>
                <a:gd name="T21" fmla="*/ 260 h 203"/>
                <a:gd name="T22" fmla="*/ 134 w 172"/>
                <a:gd name="T23" fmla="*/ 246 h 203"/>
                <a:gd name="T24" fmla="*/ 125 w 172"/>
                <a:gd name="T25" fmla="*/ 234 h 203"/>
                <a:gd name="T26" fmla="*/ 116 w 172"/>
                <a:gd name="T27" fmla="*/ 213 h 203"/>
                <a:gd name="T28" fmla="*/ 110 w 172"/>
                <a:gd name="T29" fmla="*/ 192 h 203"/>
                <a:gd name="T30" fmla="*/ 104 w 172"/>
                <a:gd name="T31" fmla="*/ 183 h 203"/>
                <a:gd name="T32" fmla="*/ 95 w 172"/>
                <a:gd name="T33" fmla="*/ 167 h 203"/>
                <a:gd name="T34" fmla="*/ 85 w 172"/>
                <a:gd name="T35" fmla="*/ 143 h 203"/>
                <a:gd name="T36" fmla="*/ 76 w 172"/>
                <a:gd name="T37" fmla="*/ 127 h 203"/>
                <a:gd name="T38" fmla="*/ 72 w 172"/>
                <a:gd name="T39" fmla="*/ 109 h 203"/>
                <a:gd name="T40" fmla="*/ 56 w 172"/>
                <a:gd name="T41" fmla="*/ 90 h 203"/>
                <a:gd name="T42" fmla="*/ 44 w 172"/>
                <a:gd name="T43" fmla="*/ 69 h 203"/>
                <a:gd name="T44" fmla="*/ 27 w 172"/>
                <a:gd name="T45" fmla="*/ 51 h 203"/>
                <a:gd name="T46" fmla="*/ 11 w 172"/>
                <a:gd name="T47" fmla="*/ 32 h 203"/>
                <a:gd name="T48" fmla="*/ 0 w 172"/>
                <a:gd name="T49" fmla="*/ 0 h 203"/>
                <a:gd name="T50" fmla="*/ 15 w 172"/>
                <a:gd name="T51" fmla="*/ 2 h 203"/>
                <a:gd name="T52" fmla="*/ 29 w 172"/>
                <a:gd name="T53" fmla="*/ 7 h 203"/>
                <a:gd name="T54" fmla="*/ 44 w 172"/>
                <a:gd name="T55" fmla="*/ 11 h 203"/>
                <a:gd name="T56" fmla="*/ 59 w 172"/>
                <a:gd name="T57" fmla="*/ 35 h 203"/>
                <a:gd name="T58" fmla="*/ 65 w 172"/>
                <a:gd name="T59" fmla="*/ 40 h 203"/>
                <a:gd name="T60" fmla="*/ 81 w 172"/>
                <a:gd name="T61" fmla="*/ 58 h 203"/>
                <a:gd name="T62" fmla="*/ 99 w 172"/>
                <a:gd name="T63" fmla="*/ 79 h 203"/>
                <a:gd name="T64" fmla="*/ 116 w 172"/>
                <a:gd name="T65" fmla="*/ 98 h 203"/>
                <a:gd name="T66" fmla="*/ 113 w 172"/>
                <a:gd name="T67" fmla="*/ 90 h 203"/>
                <a:gd name="T68" fmla="*/ 131 w 172"/>
                <a:gd name="T69" fmla="*/ 109 h 203"/>
                <a:gd name="T70" fmla="*/ 140 w 172"/>
                <a:gd name="T71" fmla="*/ 122 h 203"/>
                <a:gd name="T72" fmla="*/ 162 w 172"/>
                <a:gd name="T73" fmla="*/ 137 h 203"/>
                <a:gd name="T74" fmla="*/ 162 w 172"/>
                <a:gd name="T75" fmla="*/ 137 h 203"/>
                <a:gd name="T76" fmla="*/ 175 w 172"/>
                <a:gd name="T77" fmla="*/ 151 h 203"/>
                <a:gd name="T78" fmla="*/ 164 w 172"/>
                <a:gd name="T79" fmla="*/ 160 h 203"/>
                <a:gd name="T80" fmla="*/ 166 w 172"/>
                <a:gd name="T81" fmla="*/ 162 h 203"/>
                <a:gd name="T82" fmla="*/ 164 w 172"/>
                <a:gd name="T83" fmla="*/ 167 h 203"/>
                <a:gd name="T84" fmla="*/ 169 w 172"/>
                <a:gd name="T85" fmla="*/ 173 h 203"/>
                <a:gd name="T86" fmla="*/ 184 w 172"/>
                <a:gd name="T87" fmla="*/ 181 h 203"/>
                <a:gd name="T88" fmla="*/ 187 w 172"/>
                <a:gd name="T89" fmla="*/ 199 h 203"/>
                <a:gd name="T90" fmla="*/ 190 w 172"/>
                <a:gd name="T91" fmla="*/ 206 h 203"/>
                <a:gd name="T92" fmla="*/ 190 w 172"/>
                <a:gd name="T93" fmla="*/ 218 h 203"/>
                <a:gd name="T94" fmla="*/ 208 w 172"/>
                <a:gd name="T95" fmla="*/ 218 h 203"/>
                <a:gd name="T96" fmla="*/ 217 w 172"/>
                <a:gd name="T97" fmla="*/ 239 h 2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2"/>
                <a:gd name="T148" fmla="*/ 0 h 203"/>
                <a:gd name="T149" fmla="*/ 172 w 172"/>
                <a:gd name="T150" fmla="*/ 203 h 20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2" h="203">
                  <a:moveTo>
                    <a:pt x="172" y="156"/>
                  </a:moveTo>
                  <a:lnTo>
                    <a:pt x="170" y="158"/>
                  </a:lnTo>
                  <a:lnTo>
                    <a:pt x="168" y="179"/>
                  </a:lnTo>
                  <a:lnTo>
                    <a:pt x="165" y="203"/>
                  </a:lnTo>
                  <a:lnTo>
                    <a:pt x="158" y="196"/>
                  </a:lnTo>
                  <a:lnTo>
                    <a:pt x="156" y="201"/>
                  </a:lnTo>
                  <a:lnTo>
                    <a:pt x="149" y="198"/>
                  </a:lnTo>
                  <a:lnTo>
                    <a:pt x="149" y="203"/>
                  </a:lnTo>
                  <a:lnTo>
                    <a:pt x="135" y="189"/>
                  </a:lnTo>
                  <a:lnTo>
                    <a:pt x="125" y="179"/>
                  </a:lnTo>
                  <a:lnTo>
                    <a:pt x="116" y="170"/>
                  </a:lnTo>
                  <a:lnTo>
                    <a:pt x="106" y="161"/>
                  </a:lnTo>
                  <a:lnTo>
                    <a:pt x="99" y="153"/>
                  </a:lnTo>
                  <a:lnTo>
                    <a:pt x="92" y="139"/>
                  </a:lnTo>
                  <a:lnTo>
                    <a:pt x="87" y="125"/>
                  </a:lnTo>
                  <a:lnTo>
                    <a:pt x="83" y="120"/>
                  </a:lnTo>
                  <a:lnTo>
                    <a:pt x="76" y="109"/>
                  </a:lnTo>
                  <a:lnTo>
                    <a:pt x="68" y="94"/>
                  </a:lnTo>
                  <a:lnTo>
                    <a:pt x="61" y="83"/>
                  </a:lnTo>
                  <a:lnTo>
                    <a:pt x="57" y="71"/>
                  </a:lnTo>
                  <a:lnTo>
                    <a:pt x="45" y="59"/>
                  </a:lnTo>
                  <a:lnTo>
                    <a:pt x="35" y="45"/>
                  </a:lnTo>
                  <a:lnTo>
                    <a:pt x="21" y="33"/>
                  </a:lnTo>
                  <a:lnTo>
                    <a:pt x="9" y="21"/>
                  </a:lnTo>
                  <a:lnTo>
                    <a:pt x="0" y="0"/>
                  </a:lnTo>
                  <a:lnTo>
                    <a:pt x="12" y="2"/>
                  </a:lnTo>
                  <a:lnTo>
                    <a:pt x="23" y="5"/>
                  </a:lnTo>
                  <a:lnTo>
                    <a:pt x="35" y="7"/>
                  </a:lnTo>
                  <a:lnTo>
                    <a:pt x="47" y="23"/>
                  </a:lnTo>
                  <a:lnTo>
                    <a:pt x="52" y="26"/>
                  </a:lnTo>
                  <a:lnTo>
                    <a:pt x="64" y="38"/>
                  </a:lnTo>
                  <a:lnTo>
                    <a:pt x="78" y="52"/>
                  </a:lnTo>
                  <a:lnTo>
                    <a:pt x="92" y="64"/>
                  </a:lnTo>
                  <a:lnTo>
                    <a:pt x="90" y="59"/>
                  </a:lnTo>
                  <a:lnTo>
                    <a:pt x="104" y="71"/>
                  </a:lnTo>
                  <a:lnTo>
                    <a:pt x="111" y="80"/>
                  </a:lnTo>
                  <a:lnTo>
                    <a:pt x="128" y="90"/>
                  </a:lnTo>
                  <a:lnTo>
                    <a:pt x="139" y="99"/>
                  </a:lnTo>
                  <a:lnTo>
                    <a:pt x="130" y="104"/>
                  </a:lnTo>
                  <a:lnTo>
                    <a:pt x="132" y="106"/>
                  </a:lnTo>
                  <a:lnTo>
                    <a:pt x="130" y="109"/>
                  </a:lnTo>
                  <a:lnTo>
                    <a:pt x="135" y="113"/>
                  </a:lnTo>
                  <a:lnTo>
                    <a:pt x="146" y="118"/>
                  </a:lnTo>
                  <a:lnTo>
                    <a:pt x="149" y="130"/>
                  </a:lnTo>
                  <a:lnTo>
                    <a:pt x="151" y="135"/>
                  </a:lnTo>
                  <a:lnTo>
                    <a:pt x="151" y="142"/>
                  </a:lnTo>
                  <a:lnTo>
                    <a:pt x="165" y="142"/>
                  </a:lnTo>
                  <a:lnTo>
                    <a:pt x="172" y="156"/>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69" name="Freeform 5226"/>
            <p:cNvSpPr>
              <a:spLocks/>
            </p:cNvSpPr>
            <p:nvPr/>
          </p:nvSpPr>
          <p:spPr bwMode="auto">
            <a:xfrm>
              <a:off x="4826" y="2656"/>
              <a:ext cx="170" cy="194"/>
            </a:xfrm>
            <a:custGeom>
              <a:avLst/>
              <a:gdLst>
                <a:gd name="T0" fmla="*/ 146 w 153"/>
                <a:gd name="T1" fmla="*/ 205 h 156"/>
                <a:gd name="T2" fmla="*/ 152 w 153"/>
                <a:gd name="T3" fmla="*/ 211 h 156"/>
                <a:gd name="T4" fmla="*/ 171 w 153"/>
                <a:gd name="T5" fmla="*/ 223 h 156"/>
                <a:gd name="T6" fmla="*/ 184 w 153"/>
                <a:gd name="T7" fmla="*/ 220 h 156"/>
                <a:gd name="T8" fmla="*/ 187 w 153"/>
                <a:gd name="T9" fmla="*/ 177 h 156"/>
                <a:gd name="T10" fmla="*/ 189 w 153"/>
                <a:gd name="T11" fmla="*/ 128 h 156"/>
                <a:gd name="T12" fmla="*/ 189 w 153"/>
                <a:gd name="T13" fmla="*/ 85 h 156"/>
                <a:gd name="T14" fmla="*/ 178 w 153"/>
                <a:gd name="T15" fmla="*/ 58 h 156"/>
                <a:gd name="T16" fmla="*/ 131 w 153"/>
                <a:gd name="T17" fmla="*/ 30 h 156"/>
                <a:gd name="T18" fmla="*/ 99 w 153"/>
                <a:gd name="T19" fmla="*/ 56 h 156"/>
                <a:gd name="T20" fmla="*/ 73 w 153"/>
                <a:gd name="T21" fmla="*/ 72 h 156"/>
                <a:gd name="T22" fmla="*/ 64 w 153"/>
                <a:gd name="T23" fmla="*/ 66 h 156"/>
                <a:gd name="T24" fmla="*/ 58 w 153"/>
                <a:gd name="T25" fmla="*/ 21 h 156"/>
                <a:gd name="T26" fmla="*/ 41 w 153"/>
                <a:gd name="T27" fmla="*/ 5 h 156"/>
                <a:gd name="T28" fmla="*/ 2 w 153"/>
                <a:gd name="T29" fmla="*/ 19 h 156"/>
                <a:gd name="T30" fmla="*/ 13 w 153"/>
                <a:gd name="T31" fmla="*/ 37 h 156"/>
                <a:gd name="T32" fmla="*/ 41 w 153"/>
                <a:gd name="T33" fmla="*/ 51 h 156"/>
                <a:gd name="T34" fmla="*/ 52 w 153"/>
                <a:gd name="T35" fmla="*/ 56 h 156"/>
                <a:gd name="T36" fmla="*/ 49 w 153"/>
                <a:gd name="T37" fmla="*/ 58 h 156"/>
                <a:gd name="T38" fmla="*/ 26 w 153"/>
                <a:gd name="T39" fmla="*/ 66 h 156"/>
                <a:gd name="T40" fmla="*/ 34 w 153"/>
                <a:gd name="T41" fmla="*/ 88 h 156"/>
                <a:gd name="T42" fmla="*/ 41 w 153"/>
                <a:gd name="T43" fmla="*/ 102 h 156"/>
                <a:gd name="T44" fmla="*/ 49 w 153"/>
                <a:gd name="T45" fmla="*/ 91 h 156"/>
                <a:gd name="T46" fmla="*/ 69 w 153"/>
                <a:gd name="T47" fmla="*/ 99 h 156"/>
                <a:gd name="T48" fmla="*/ 84 w 153"/>
                <a:gd name="T49" fmla="*/ 113 h 156"/>
                <a:gd name="T50" fmla="*/ 113 w 153"/>
                <a:gd name="T51" fmla="*/ 128 h 156"/>
                <a:gd name="T52" fmla="*/ 133 w 153"/>
                <a:gd name="T53" fmla="*/ 147 h 156"/>
                <a:gd name="T54" fmla="*/ 148 w 153"/>
                <a:gd name="T55" fmla="*/ 183 h 156"/>
                <a:gd name="T56" fmla="*/ 152 w 153"/>
                <a:gd name="T57" fmla="*/ 187 h 156"/>
                <a:gd name="T58" fmla="*/ 146 w 153"/>
                <a:gd name="T59" fmla="*/ 198 h 156"/>
                <a:gd name="T60" fmla="*/ 120 w 153"/>
                <a:gd name="T61" fmla="*/ 220 h 156"/>
                <a:gd name="T62" fmla="*/ 146 w 153"/>
                <a:gd name="T63" fmla="*/ 201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3"/>
                <a:gd name="T97" fmla="*/ 0 h 156"/>
                <a:gd name="T98" fmla="*/ 153 w 153"/>
                <a:gd name="T99" fmla="*/ 156 h 1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3" h="156">
                  <a:moveTo>
                    <a:pt x="118" y="130"/>
                  </a:moveTo>
                  <a:lnTo>
                    <a:pt x="118" y="133"/>
                  </a:lnTo>
                  <a:lnTo>
                    <a:pt x="118" y="140"/>
                  </a:lnTo>
                  <a:lnTo>
                    <a:pt x="123" y="137"/>
                  </a:lnTo>
                  <a:lnTo>
                    <a:pt x="134" y="135"/>
                  </a:lnTo>
                  <a:lnTo>
                    <a:pt x="139" y="144"/>
                  </a:lnTo>
                  <a:lnTo>
                    <a:pt x="146" y="156"/>
                  </a:lnTo>
                  <a:lnTo>
                    <a:pt x="149" y="142"/>
                  </a:lnTo>
                  <a:lnTo>
                    <a:pt x="151" y="128"/>
                  </a:lnTo>
                  <a:lnTo>
                    <a:pt x="151" y="114"/>
                  </a:lnTo>
                  <a:lnTo>
                    <a:pt x="153" y="97"/>
                  </a:lnTo>
                  <a:lnTo>
                    <a:pt x="153" y="83"/>
                  </a:lnTo>
                  <a:lnTo>
                    <a:pt x="153" y="69"/>
                  </a:lnTo>
                  <a:lnTo>
                    <a:pt x="153" y="55"/>
                  </a:lnTo>
                  <a:lnTo>
                    <a:pt x="153" y="38"/>
                  </a:lnTo>
                  <a:lnTo>
                    <a:pt x="144" y="38"/>
                  </a:lnTo>
                  <a:lnTo>
                    <a:pt x="125" y="29"/>
                  </a:lnTo>
                  <a:lnTo>
                    <a:pt x="106" y="19"/>
                  </a:lnTo>
                  <a:lnTo>
                    <a:pt x="94" y="29"/>
                  </a:lnTo>
                  <a:lnTo>
                    <a:pt x="80" y="36"/>
                  </a:lnTo>
                  <a:lnTo>
                    <a:pt x="63" y="55"/>
                  </a:lnTo>
                  <a:lnTo>
                    <a:pt x="59" y="47"/>
                  </a:lnTo>
                  <a:lnTo>
                    <a:pt x="52" y="38"/>
                  </a:lnTo>
                  <a:lnTo>
                    <a:pt x="52" y="43"/>
                  </a:lnTo>
                  <a:lnTo>
                    <a:pt x="47" y="24"/>
                  </a:lnTo>
                  <a:lnTo>
                    <a:pt x="47" y="14"/>
                  </a:lnTo>
                  <a:lnTo>
                    <a:pt x="47" y="7"/>
                  </a:lnTo>
                  <a:lnTo>
                    <a:pt x="33" y="3"/>
                  </a:lnTo>
                  <a:lnTo>
                    <a:pt x="16" y="0"/>
                  </a:lnTo>
                  <a:lnTo>
                    <a:pt x="2" y="12"/>
                  </a:lnTo>
                  <a:lnTo>
                    <a:pt x="0" y="19"/>
                  </a:lnTo>
                  <a:lnTo>
                    <a:pt x="11" y="24"/>
                  </a:lnTo>
                  <a:lnTo>
                    <a:pt x="21" y="33"/>
                  </a:lnTo>
                  <a:lnTo>
                    <a:pt x="33" y="33"/>
                  </a:lnTo>
                  <a:lnTo>
                    <a:pt x="44" y="33"/>
                  </a:lnTo>
                  <a:lnTo>
                    <a:pt x="42" y="36"/>
                  </a:lnTo>
                  <a:lnTo>
                    <a:pt x="40" y="38"/>
                  </a:lnTo>
                  <a:lnTo>
                    <a:pt x="35" y="38"/>
                  </a:lnTo>
                  <a:lnTo>
                    <a:pt x="21" y="43"/>
                  </a:lnTo>
                  <a:lnTo>
                    <a:pt x="14" y="45"/>
                  </a:lnTo>
                  <a:lnTo>
                    <a:pt x="28" y="57"/>
                  </a:lnTo>
                  <a:lnTo>
                    <a:pt x="26" y="64"/>
                  </a:lnTo>
                  <a:lnTo>
                    <a:pt x="33" y="66"/>
                  </a:lnTo>
                  <a:lnTo>
                    <a:pt x="44" y="47"/>
                  </a:lnTo>
                  <a:lnTo>
                    <a:pt x="40" y="59"/>
                  </a:lnTo>
                  <a:lnTo>
                    <a:pt x="54" y="64"/>
                  </a:lnTo>
                  <a:lnTo>
                    <a:pt x="56" y="64"/>
                  </a:lnTo>
                  <a:lnTo>
                    <a:pt x="56" y="69"/>
                  </a:lnTo>
                  <a:lnTo>
                    <a:pt x="68" y="73"/>
                  </a:lnTo>
                  <a:lnTo>
                    <a:pt x="80" y="78"/>
                  </a:lnTo>
                  <a:lnTo>
                    <a:pt x="92" y="83"/>
                  </a:lnTo>
                  <a:lnTo>
                    <a:pt x="104" y="85"/>
                  </a:lnTo>
                  <a:lnTo>
                    <a:pt x="108" y="95"/>
                  </a:lnTo>
                  <a:lnTo>
                    <a:pt x="118" y="114"/>
                  </a:lnTo>
                  <a:lnTo>
                    <a:pt x="120" y="118"/>
                  </a:lnTo>
                  <a:lnTo>
                    <a:pt x="113" y="118"/>
                  </a:lnTo>
                  <a:lnTo>
                    <a:pt x="123" y="121"/>
                  </a:lnTo>
                  <a:lnTo>
                    <a:pt x="115" y="123"/>
                  </a:lnTo>
                  <a:lnTo>
                    <a:pt x="118" y="128"/>
                  </a:lnTo>
                  <a:lnTo>
                    <a:pt x="106" y="125"/>
                  </a:lnTo>
                  <a:lnTo>
                    <a:pt x="97" y="142"/>
                  </a:lnTo>
                  <a:lnTo>
                    <a:pt x="111" y="142"/>
                  </a:lnTo>
                  <a:lnTo>
                    <a:pt x="118" y="13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70" name="Freeform 5227"/>
            <p:cNvSpPr>
              <a:spLocks/>
            </p:cNvSpPr>
            <p:nvPr/>
          </p:nvSpPr>
          <p:spPr bwMode="auto">
            <a:xfrm>
              <a:off x="4610" y="2613"/>
              <a:ext cx="113" cy="161"/>
            </a:xfrm>
            <a:custGeom>
              <a:avLst/>
              <a:gdLst>
                <a:gd name="T0" fmla="*/ 126 w 101"/>
                <a:gd name="T1" fmla="*/ 2 h 130"/>
                <a:gd name="T2" fmla="*/ 122 w 101"/>
                <a:gd name="T3" fmla="*/ 0 h 130"/>
                <a:gd name="T4" fmla="*/ 101 w 101"/>
                <a:gd name="T5" fmla="*/ 21 h 130"/>
                <a:gd name="T6" fmla="*/ 76 w 101"/>
                <a:gd name="T7" fmla="*/ 19 h 130"/>
                <a:gd name="T8" fmla="*/ 50 w 101"/>
                <a:gd name="T9" fmla="*/ 11 h 130"/>
                <a:gd name="T10" fmla="*/ 41 w 101"/>
                <a:gd name="T11" fmla="*/ 11 h 130"/>
                <a:gd name="T12" fmla="*/ 32 w 101"/>
                <a:gd name="T13" fmla="*/ 21 h 130"/>
                <a:gd name="T14" fmla="*/ 29 w 101"/>
                <a:gd name="T15" fmla="*/ 21 h 130"/>
                <a:gd name="T16" fmla="*/ 18 w 101"/>
                <a:gd name="T17" fmla="*/ 43 h 130"/>
                <a:gd name="T18" fmla="*/ 20 w 101"/>
                <a:gd name="T19" fmla="*/ 64 h 130"/>
                <a:gd name="T20" fmla="*/ 18 w 101"/>
                <a:gd name="T21" fmla="*/ 64 h 130"/>
                <a:gd name="T22" fmla="*/ 9 w 101"/>
                <a:gd name="T23" fmla="*/ 90 h 130"/>
                <a:gd name="T24" fmla="*/ 0 w 101"/>
                <a:gd name="T25" fmla="*/ 115 h 130"/>
                <a:gd name="T26" fmla="*/ 2 w 101"/>
                <a:gd name="T27" fmla="*/ 141 h 130"/>
                <a:gd name="T28" fmla="*/ 11 w 101"/>
                <a:gd name="T29" fmla="*/ 144 h 130"/>
                <a:gd name="T30" fmla="*/ 11 w 101"/>
                <a:gd name="T31" fmla="*/ 162 h 130"/>
                <a:gd name="T32" fmla="*/ 11 w 101"/>
                <a:gd name="T33" fmla="*/ 181 h 130"/>
                <a:gd name="T34" fmla="*/ 11 w 101"/>
                <a:gd name="T35" fmla="*/ 199 h 130"/>
                <a:gd name="T36" fmla="*/ 29 w 101"/>
                <a:gd name="T37" fmla="*/ 192 h 130"/>
                <a:gd name="T38" fmla="*/ 29 w 101"/>
                <a:gd name="T39" fmla="*/ 162 h 130"/>
                <a:gd name="T40" fmla="*/ 26 w 101"/>
                <a:gd name="T41" fmla="*/ 126 h 130"/>
                <a:gd name="T42" fmla="*/ 41 w 101"/>
                <a:gd name="T43" fmla="*/ 115 h 130"/>
                <a:gd name="T44" fmla="*/ 41 w 101"/>
                <a:gd name="T45" fmla="*/ 130 h 130"/>
                <a:gd name="T46" fmla="*/ 44 w 101"/>
                <a:gd name="T47" fmla="*/ 144 h 130"/>
                <a:gd name="T48" fmla="*/ 50 w 101"/>
                <a:gd name="T49" fmla="*/ 160 h 130"/>
                <a:gd name="T50" fmla="*/ 56 w 101"/>
                <a:gd name="T51" fmla="*/ 173 h 130"/>
                <a:gd name="T52" fmla="*/ 62 w 101"/>
                <a:gd name="T53" fmla="*/ 173 h 130"/>
                <a:gd name="T54" fmla="*/ 74 w 101"/>
                <a:gd name="T55" fmla="*/ 162 h 130"/>
                <a:gd name="T56" fmla="*/ 78 w 101"/>
                <a:gd name="T57" fmla="*/ 160 h 130"/>
                <a:gd name="T58" fmla="*/ 65 w 101"/>
                <a:gd name="T59" fmla="*/ 137 h 130"/>
                <a:gd name="T60" fmla="*/ 70 w 101"/>
                <a:gd name="T61" fmla="*/ 130 h 130"/>
                <a:gd name="T62" fmla="*/ 62 w 101"/>
                <a:gd name="T63" fmla="*/ 111 h 130"/>
                <a:gd name="T64" fmla="*/ 50 w 101"/>
                <a:gd name="T65" fmla="*/ 94 h 130"/>
                <a:gd name="T66" fmla="*/ 56 w 101"/>
                <a:gd name="T67" fmla="*/ 94 h 130"/>
                <a:gd name="T68" fmla="*/ 70 w 101"/>
                <a:gd name="T69" fmla="*/ 83 h 130"/>
                <a:gd name="T70" fmla="*/ 85 w 101"/>
                <a:gd name="T71" fmla="*/ 69 h 130"/>
                <a:gd name="T72" fmla="*/ 92 w 101"/>
                <a:gd name="T73" fmla="*/ 69 h 130"/>
                <a:gd name="T74" fmla="*/ 88 w 101"/>
                <a:gd name="T75" fmla="*/ 58 h 130"/>
                <a:gd name="T76" fmla="*/ 78 w 101"/>
                <a:gd name="T77" fmla="*/ 62 h 130"/>
                <a:gd name="T78" fmla="*/ 56 w 101"/>
                <a:gd name="T79" fmla="*/ 69 h 130"/>
                <a:gd name="T80" fmla="*/ 41 w 101"/>
                <a:gd name="T81" fmla="*/ 83 h 130"/>
                <a:gd name="T82" fmla="*/ 22 w 101"/>
                <a:gd name="T83" fmla="*/ 53 h 130"/>
                <a:gd name="T84" fmla="*/ 32 w 101"/>
                <a:gd name="T85" fmla="*/ 30 h 130"/>
                <a:gd name="T86" fmla="*/ 59 w 101"/>
                <a:gd name="T87" fmla="*/ 32 h 130"/>
                <a:gd name="T88" fmla="*/ 85 w 101"/>
                <a:gd name="T89" fmla="*/ 35 h 130"/>
                <a:gd name="T90" fmla="*/ 115 w 101"/>
                <a:gd name="T91" fmla="*/ 30 h 130"/>
                <a:gd name="T92" fmla="*/ 126 w 101"/>
                <a:gd name="T93" fmla="*/ 2 h 1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1"/>
                <a:gd name="T142" fmla="*/ 0 h 130"/>
                <a:gd name="T143" fmla="*/ 101 w 101"/>
                <a:gd name="T144" fmla="*/ 130 h 1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1" h="130">
                  <a:moveTo>
                    <a:pt x="101" y="2"/>
                  </a:moveTo>
                  <a:lnTo>
                    <a:pt x="97" y="0"/>
                  </a:lnTo>
                  <a:lnTo>
                    <a:pt x="80" y="14"/>
                  </a:lnTo>
                  <a:lnTo>
                    <a:pt x="61" y="12"/>
                  </a:lnTo>
                  <a:lnTo>
                    <a:pt x="40" y="7"/>
                  </a:lnTo>
                  <a:lnTo>
                    <a:pt x="33" y="7"/>
                  </a:lnTo>
                  <a:lnTo>
                    <a:pt x="26" y="14"/>
                  </a:lnTo>
                  <a:lnTo>
                    <a:pt x="23" y="14"/>
                  </a:lnTo>
                  <a:lnTo>
                    <a:pt x="14" y="28"/>
                  </a:lnTo>
                  <a:lnTo>
                    <a:pt x="16" y="42"/>
                  </a:lnTo>
                  <a:lnTo>
                    <a:pt x="14" y="42"/>
                  </a:lnTo>
                  <a:lnTo>
                    <a:pt x="7" y="59"/>
                  </a:lnTo>
                  <a:lnTo>
                    <a:pt x="0" y="75"/>
                  </a:lnTo>
                  <a:lnTo>
                    <a:pt x="2" y="92"/>
                  </a:lnTo>
                  <a:lnTo>
                    <a:pt x="9" y="94"/>
                  </a:lnTo>
                  <a:lnTo>
                    <a:pt x="9" y="106"/>
                  </a:lnTo>
                  <a:lnTo>
                    <a:pt x="9" y="118"/>
                  </a:lnTo>
                  <a:lnTo>
                    <a:pt x="9" y="130"/>
                  </a:lnTo>
                  <a:lnTo>
                    <a:pt x="23" y="125"/>
                  </a:lnTo>
                  <a:lnTo>
                    <a:pt x="23" y="106"/>
                  </a:lnTo>
                  <a:lnTo>
                    <a:pt x="21" y="82"/>
                  </a:lnTo>
                  <a:lnTo>
                    <a:pt x="33" y="75"/>
                  </a:lnTo>
                  <a:lnTo>
                    <a:pt x="33" y="85"/>
                  </a:lnTo>
                  <a:lnTo>
                    <a:pt x="35" y="94"/>
                  </a:lnTo>
                  <a:lnTo>
                    <a:pt x="40" y="104"/>
                  </a:lnTo>
                  <a:lnTo>
                    <a:pt x="45" y="113"/>
                  </a:lnTo>
                  <a:lnTo>
                    <a:pt x="49" y="113"/>
                  </a:lnTo>
                  <a:lnTo>
                    <a:pt x="59" y="106"/>
                  </a:lnTo>
                  <a:lnTo>
                    <a:pt x="63" y="104"/>
                  </a:lnTo>
                  <a:lnTo>
                    <a:pt x="52" y="90"/>
                  </a:lnTo>
                  <a:lnTo>
                    <a:pt x="56" y="85"/>
                  </a:lnTo>
                  <a:lnTo>
                    <a:pt x="49" y="73"/>
                  </a:lnTo>
                  <a:lnTo>
                    <a:pt x="40" y="61"/>
                  </a:lnTo>
                  <a:lnTo>
                    <a:pt x="45" y="61"/>
                  </a:lnTo>
                  <a:lnTo>
                    <a:pt x="56" y="54"/>
                  </a:lnTo>
                  <a:lnTo>
                    <a:pt x="68" y="45"/>
                  </a:lnTo>
                  <a:lnTo>
                    <a:pt x="73" y="45"/>
                  </a:lnTo>
                  <a:lnTo>
                    <a:pt x="71" y="38"/>
                  </a:lnTo>
                  <a:lnTo>
                    <a:pt x="63" y="40"/>
                  </a:lnTo>
                  <a:lnTo>
                    <a:pt x="45" y="45"/>
                  </a:lnTo>
                  <a:lnTo>
                    <a:pt x="33" y="54"/>
                  </a:lnTo>
                  <a:lnTo>
                    <a:pt x="18" y="35"/>
                  </a:lnTo>
                  <a:lnTo>
                    <a:pt x="26" y="19"/>
                  </a:lnTo>
                  <a:lnTo>
                    <a:pt x="47" y="21"/>
                  </a:lnTo>
                  <a:lnTo>
                    <a:pt x="68" y="23"/>
                  </a:lnTo>
                  <a:lnTo>
                    <a:pt x="92" y="19"/>
                  </a:lnTo>
                  <a:lnTo>
                    <a:pt x="101"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71" name="Freeform 5228"/>
            <p:cNvSpPr>
              <a:spLocks/>
            </p:cNvSpPr>
            <p:nvPr/>
          </p:nvSpPr>
          <p:spPr bwMode="auto">
            <a:xfrm>
              <a:off x="4367" y="2779"/>
              <a:ext cx="160" cy="62"/>
            </a:xfrm>
            <a:custGeom>
              <a:avLst/>
              <a:gdLst>
                <a:gd name="T0" fmla="*/ 180 w 142"/>
                <a:gd name="T1" fmla="*/ 77 h 50"/>
                <a:gd name="T2" fmla="*/ 180 w 142"/>
                <a:gd name="T3" fmla="*/ 74 h 50"/>
                <a:gd name="T4" fmla="*/ 180 w 142"/>
                <a:gd name="T5" fmla="*/ 52 h 50"/>
                <a:gd name="T6" fmla="*/ 165 w 142"/>
                <a:gd name="T7" fmla="*/ 52 h 50"/>
                <a:gd name="T8" fmla="*/ 151 w 142"/>
                <a:gd name="T9" fmla="*/ 47 h 50"/>
                <a:gd name="T10" fmla="*/ 144 w 142"/>
                <a:gd name="T11" fmla="*/ 30 h 50"/>
                <a:gd name="T12" fmla="*/ 121 w 142"/>
                <a:gd name="T13" fmla="*/ 24 h 50"/>
                <a:gd name="T14" fmla="*/ 112 w 142"/>
                <a:gd name="T15" fmla="*/ 15 h 50"/>
                <a:gd name="T16" fmla="*/ 106 w 142"/>
                <a:gd name="T17" fmla="*/ 26 h 50"/>
                <a:gd name="T18" fmla="*/ 88 w 142"/>
                <a:gd name="T19" fmla="*/ 26 h 50"/>
                <a:gd name="T20" fmla="*/ 72 w 142"/>
                <a:gd name="T21" fmla="*/ 26 h 50"/>
                <a:gd name="T22" fmla="*/ 66 w 142"/>
                <a:gd name="T23" fmla="*/ 15 h 50"/>
                <a:gd name="T24" fmla="*/ 39 w 142"/>
                <a:gd name="T25" fmla="*/ 5 h 50"/>
                <a:gd name="T26" fmla="*/ 16 w 142"/>
                <a:gd name="T27" fmla="*/ 0 h 50"/>
                <a:gd name="T28" fmla="*/ 7 w 142"/>
                <a:gd name="T29" fmla="*/ 19 h 50"/>
                <a:gd name="T30" fmla="*/ 0 w 142"/>
                <a:gd name="T31" fmla="*/ 24 h 50"/>
                <a:gd name="T32" fmla="*/ 21 w 142"/>
                <a:gd name="T33" fmla="*/ 30 h 50"/>
                <a:gd name="T34" fmla="*/ 21 w 142"/>
                <a:gd name="T35" fmla="*/ 33 h 50"/>
                <a:gd name="T36" fmla="*/ 39 w 142"/>
                <a:gd name="T37" fmla="*/ 40 h 50"/>
                <a:gd name="T38" fmla="*/ 61 w 142"/>
                <a:gd name="T39" fmla="*/ 47 h 50"/>
                <a:gd name="T40" fmla="*/ 81 w 142"/>
                <a:gd name="T41" fmla="*/ 52 h 50"/>
                <a:gd name="T42" fmla="*/ 99 w 142"/>
                <a:gd name="T43" fmla="*/ 58 h 50"/>
                <a:gd name="T44" fmla="*/ 123 w 142"/>
                <a:gd name="T45" fmla="*/ 63 h 50"/>
                <a:gd name="T46" fmla="*/ 151 w 142"/>
                <a:gd name="T47" fmla="*/ 66 h 50"/>
                <a:gd name="T48" fmla="*/ 165 w 142"/>
                <a:gd name="T49" fmla="*/ 69 h 50"/>
                <a:gd name="T50" fmla="*/ 180 w 142"/>
                <a:gd name="T51" fmla="*/ 77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2"/>
                <a:gd name="T79" fmla="*/ 0 h 50"/>
                <a:gd name="T80" fmla="*/ 142 w 142"/>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2" h="50">
                  <a:moveTo>
                    <a:pt x="142" y="50"/>
                  </a:moveTo>
                  <a:lnTo>
                    <a:pt x="142" y="48"/>
                  </a:lnTo>
                  <a:lnTo>
                    <a:pt x="142" y="34"/>
                  </a:lnTo>
                  <a:lnTo>
                    <a:pt x="130" y="34"/>
                  </a:lnTo>
                  <a:lnTo>
                    <a:pt x="119" y="31"/>
                  </a:lnTo>
                  <a:lnTo>
                    <a:pt x="114" y="19"/>
                  </a:lnTo>
                  <a:lnTo>
                    <a:pt x="95" y="15"/>
                  </a:lnTo>
                  <a:lnTo>
                    <a:pt x="88" y="10"/>
                  </a:lnTo>
                  <a:lnTo>
                    <a:pt x="83" y="17"/>
                  </a:lnTo>
                  <a:lnTo>
                    <a:pt x="69" y="17"/>
                  </a:lnTo>
                  <a:lnTo>
                    <a:pt x="57" y="17"/>
                  </a:lnTo>
                  <a:lnTo>
                    <a:pt x="52" y="10"/>
                  </a:lnTo>
                  <a:lnTo>
                    <a:pt x="31" y="3"/>
                  </a:lnTo>
                  <a:lnTo>
                    <a:pt x="12" y="0"/>
                  </a:lnTo>
                  <a:lnTo>
                    <a:pt x="5" y="12"/>
                  </a:lnTo>
                  <a:lnTo>
                    <a:pt x="0" y="15"/>
                  </a:lnTo>
                  <a:lnTo>
                    <a:pt x="17" y="19"/>
                  </a:lnTo>
                  <a:lnTo>
                    <a:pt x="17" y="22"/>
                  </a:lnTo>
                  <a:lnTo>
                    <a:pt x="31" y="26"/>
                  </a:lnTo>
                  <a:lnTo>
                    <a:pt x="48" y="31"/>
                  </a:lnTo>
                  <a:lnTo>
                    <a:pt x="64" y="34"/>
                  </a:lnTo>
                  <a:lnTo>
                    <a:pt x="78" y="38"/>
                  </a:lnTo>
                  <a:lnTo>
                    <a:pt x="97" y="41"/>
                  </a:lnTo>
                  <a:lnTo>
                    <a:pt x="119" y="43"/>
                  </a:lnTo>
                  <a:lnTo>
                    <a:pt x="130" y="45"/>
                  </a:lnTo>
                  <a:lnTo>
                    <a:pt x="142" y="5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72" name="Freeform 5229"/>
            <p:cNvSpPr>
              <a:spLocks/>
            </p:cNvSpPr>
            <p:nvPr/>
          </p:nvSpPr>
          <p:spPr bwMode="auto">
            <a:xfrm>
              <a:off x="4684" y="2835"/>
              <a:ext cx="67" cy="40"/>
            </a:xfrm>
            <a:custGeom>
              <a:avLst/>
              <a:gdLst>
                <a:gd name="T0" fmla="*/ 74 w 61"/>
                <a:gd name="T1" fmla="*/ 0 h 33"/>
                <a:gd name="T2" fmla="*/ 46 w 61"/>
                <a:gd name="T3" fmla="*/ 0 h 33"/>
                <a:gd name="T4" fmla="*/ 27 w 61"/>
                <a:gd name="T5" fmla="*/ 15 h 33"/>
                <a:gd name="T6" fmla="*/ 9 w 61"/>
                <a:gd name="T7" fmla="*/ 25 h 33"/>
                <a:gd name="T8" fmla="*/ 2 w 61"/>
                <a:gd name="T9" fmla="*/ 42 h 33"/>
                <a:gd name="T10" fmla="*/ 0 w 61"/>
                <a:gd name="T11" fmla="*/ 46 h 33"/>
                <a:gd name="T12" fmla="*/ 2 w 61"/>
                <a:gd name="T13" fmla="*/ 48 h 33"/>
                <a:gd name="T14" fmla="*/ 25 w 61"/>
                <a:gd name="T15" fmla="*/ 35 h 33"/>
                <a:gd name="T16" fmla="*/ 51 w 61"/>
                <a:gd name="T17" fmla="*/ 18 h 33"/>
                <a:gd name="T18" fmla="*/ 74 w 61"/>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33"/>
                <a:gd name="T32" fmla="*/ 61 w 61"/>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33">
                  <a:moveTo>
                    <a:pt x="61" y="0"/>
                  </a:moveTo>
                  <a:lnTo>
                    <a:pt x="38" y="0"/>
                  </a:lnTo>
                  <a:lnTo>
                    <a:pt x="23" y="10"/>
                  </a:lnTo>
                  <a:lnTo>
                    <a:pt x="7" y="17"/>
                  </a:lnTo>
                  <a:lnTo>
                    <a:pt x="2" y="29"/>
                  </a:lnTo>
                  <a:lnTo>
                    <a:pt x="0" y="31"/>
                  </a:lnTo>
                  <a:lnTo>
                    <a:pt x="2" y="33"/>
                  </a:lnTo>
                  <a:lnTo>
                    <a:pt x="21" y="24"/>
                  </a:lnTo>
                  <a:lnTo>
                    <a:pt x="42" y="12"/>
                  </a:lnTo>
                  <a:lnTo>
                    <a:pt x="61"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73" name="Freeform 5230"/>
            <p:cNvSpPr>
              <a:spLocks/>
            </p:cNvSpPr>
            <p:nvPr/>
          </p:nvSpPr>
          <p:spPr bwMode="auto">
            <a:xfrm>
              <a:off x="4762" y="2600"/>
              <a:ext cx="24" cy="69"/>
            </a:xfrm>
            <a:custGeom>
              <a:avLst/>
              <a:gdLst>
                <a:gd name="T0" fmla="*/ 27 w 21"/>
                <a:gd name="T1" fmla="*/ 56 h 55"/>
                <a:gd name="T2" fmla="*/ 18 w 21"/>
                <a:gd name="T3" fmla="*/ 35 h 55"/>
                <a:gd name="T4" fmla="*/ 25 w 21"/>
                <a:gd name="T5" fmla="*/ 23 h 55"/>
                <a:gd name="T6" fmla="*/ 18 w 21"/>
                <a:gd name="T7" fmla="*/ 16 h 55"/>
                <a:gd name="T8" fmla="*/ 11 w 21"/>
                <a:gd name="T9" fmla="*/ 26 h 55"/>
                <a:gd name="T10" fmla="*/ 6 w 21"/>
                <a:gd name="T11" fmla="*/ 38 h 55"/>
                <a:gd name="T12" fmla="*/ 6 w 21"/>
                <a:gd name="T13" fmla="*/ 30 h 55"/>
                <a:gd name="T14" fmla="*/ 9 w 21"/>
                <a:gd name="T15" fmla="*/ 11 h 55"/>
                <a:gd name="T16" fmla="*/ 9 w 21"/>
                <a:gd name="T17" fmla="*/ 0 h 55"/>
                <a:gd name="T18" fmla="*/ 0 w 21"/>
                <a:gd name="T19" fmla="*/ 19 h 55"/>
                <a:gd name="T20" fmla="*/ 2 w 21"/>
                <a:gd name="T21" fmla="*/ 38 h 55"/>
                <a:gd name="T22" fmla="*/ 2 w 21"/>
                <a:gd name="T23" fmla="*/ 60 h 55"/>
                <a:gd name="T24" fmla="*/ 18 w 21"/>
                <a:gd name="T25" fmla="*/ 87 h 55"/>
                <a:gd name="T26" fmla="*/ 9 w 21"/>
                <a:gd name="T27" fmla="*/ 51 h 55"/>
                <a:gd name="T28" fmla="*/ 27 w 21"/>
                <a:gd name="T29" fmla="*/ 56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
                <a:gd name="T46" fmla="*/ 0 h 55"/>
                <a:gd name="T47" fmla="*/ 21 w 21"/>
                <a:gd name="T48" fmla="*/ 55 h 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 h="55">
                  <a:moveTo>
                    <a:pt x="21" y="36"/>
                  </a:moveTo>
                  <a:lnTo>
                    <a:pt x="14" y="22"/>
                  </a:lnTo>
                  <a:lnTo>
                    <a:pt x="19" y="14"/>
                  </a:lnTo>
                  <a:lnTo>
                    <a:pt x="14" y="10"/>
                  </a:lnTo>
                  <a:lnTo>
                    <a:pt x="9" y="17"/>
                  </a:lnTo>
                  <a:lnTo>
                    <a:pt x="4" y="24"/>
                  </a:lnTo>
                  <a:lnTo>
                    <a:pt x="4" y="19"/>
                  </a:lnTo>
                  <a:lnTo>
                    <a:pt x="7" y="7"/>
                  </a:lnTo>
                  <a:lnTo>
                    <a:pt x="7" y="0"/>
                  </a:lnTo>
                  <a:lnTo>
                    <a:pt x="0" y="12"/>
                  </a:lnTo>
                  <a:lnTo>
                    <a:pt x="2" y="24"/>
                  </a:lnTo>
                  <a:lnTo>
                    <a:pt x="2" y="38"/>
                  </a:lnTo>
                  <a:lnTo>
                    <a:pt x="14" y="55"/>
                  </a:lnTo>
                  <a:lnTo>
                    <a:pt x="7" y="33"/>
                  </a:lnTo>
                  <a:lnTo>
                    <a:pt x="21" y="36"/>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74" name="Freeform 5231"/>
            <p:cNvSpPr>
              <a:spLocks/>
            </p:cNvSpPr>
            <p:nvPr/>
          </p:nvSpPr>
          <p:spPr bwMode="auto">
            <a:xfrm>
              <a:off x="4770" y="2709"/>
              <a:ext cx="49" cy="24"/>
            </a:xfrm>
            <a:custGeom>
              <a:avLst/>
              <a:gdLst>
                <a:gd name="T0" fmla="*/ 53 w 45"/>
                <a:gd name="T1" fmla="*/ 25 h 19"/>
                <a:gd name="T2" fmla="*/ 50 w 45"/>
                <a:gd name="T3" fmla="*/ 30 h 19"/>
                <a:gd name="T4" fmla="*/ 28 w 45"/>
                <a:gd name="T5" fmla="*/ 14 h 19"/>
                <a:gd name="T6" fmla="*/ 14 w 45"/>
                <a:gd name="T7" fmla="*/ 19 h 19"/>
                <a:gd name="T8" fmla="*/ 0 w 45"/>
                <a:gd name="T9" fmla="*/ 11 h 19"/>
                <a:gd name="T10" fmla="*/ 0 w 45"/>
                <a:gd name="T11" fmla="*/ 19 h 19"/>
                <a:gd name="T12" fmla="*/ 0 w 45"/>
                <a:gd name="T13" fmla="*/ 6 h 19"/>
                <a:gd name="T14" fmla="*/ 11 w 45"/>
                <a:gd name="T15" fmla="*/ 0 h 19"/>
                <a:gd name="T16" fmla="*/ 28 w 45"/>
                <a:gd name="T17" fmla="*/ 4 h 19"/>
                <a:gd name="T18" fmla="*/ 45 w 45"/>
                <a:gd name="T19" fmla="*/ 6 h 19"/>
                <a:gd name="T20" fmla="*/ 53 w 45"/>
                <a:gd name="T21" fmla="*/ 25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19"/>
                <a:gd name="T35" fmla="*/ 45 w 45"/>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19">
                  <a:moveTo>
                    <a:pt x="45" y="16"/>
                  </a:moveTo>
                  <a:lnTo>
                    <a:pt x="42" y="19"/>
                  </a:lnTo>
                  <a:lnTo>
                    <a:pt x="24" y="9"/>
                  </a:lnTo>
                  <a:lnTo>
                    <a:pt x="12" y="12"/>
                  </a:lnTo>
                  <a:lnTo>
                    <a:pt x="0" y="7"/>
                  </a:lnTo>
                  <a:lnTo>
                    <a:pt x="0" y="12"/>
                  </a:lnTo>
                  <a:lnTo>
                    <a:pt x="0" y="4"/>
                  </a:lnTo>
                  <a:lnTo>
                    <a:pt x="9" y="0"/>
                  </a:lnTo>
                  <a:lnTo>
                    <a:pt x="24" y="2"/>
                  </a:lnTo>
                  <a:lnTo>
                    <a:pt x="38" y="4"/>
                  </a:lnTo>
                  <a:lnTo>
                    <a:pt x="45" y="16"/>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75" name="Freeform 5232"/>
            <p:cNvSpPr>
              <a:spLocks/>
            </p:cNvSpPr>
            <p:nvPr/>
          </p:nvSpPr>
          <p:spPr bwMode="auto">
            <a:xfrm>
              <a:off x="4620" y="2830"/>
              <a:ext cx="57" cy="14"/>
            </a:xfrm>
            <a:custGeom>
              <a:avLst/>
              <a:gdLst>
                <a:gd name="T0" fmla="*/ 62 w 52"/>
                <a:gd name="T1" fmla="*/ 4 h 11"/>
                <a:gd name="T2" fmla="*/ 57 w 52"/>
                <a:gd name="T3" fmla="*/ 0 h 11"/>
                <a:gd name="T4" fmla="*/ 52 w 52"/>
                <a:gd name="T5" fmla="*/ 6 h 11"/>
                <a:gd name="T6" fmla="*/ 39 w 52"/>
                <a:gd name="T7" fmla="*/ 6 h 11"/>
                <a:gd name="T8" fmla="*/ 25 w 52"/>
                <a:gd name="T9" fmla="*/ 4 h 11"/>
                <a:gd name="T10" fmla="*/ 9 w 52"/>
                <a:gd name="T11" fmla="*/ 4 h 11"/>
                <a:gd name="T12" fmla="*/ 0 w 52"/>
                <a:gd name="T13" fmla="*/ 14 h 11"/>
                <a:gd name="T14" fmla="*/ 9 w 52"/>
                <a:gd name="T15" fmla="*/ 18 h 11"/>
                <a:gd name="T16" fmla="*/ 29 w 52"/>
                <a:gd name="T17" fmla="*/ 14 h 11"/>
                <a:gd name="T18" fmla="*/ 46 w 52"/>
                <a:gd name="T19" fmla="*/ 14 h 11"/>
                <a:gd name="T20" fmla="*/ 62 w 52"/>
                <a:gd name="T21" fmla="*/ 4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11"/>
                <a:gd name="T35" fmla="*/ 52 w 52"/>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11">
                  <a:moveTo>
                    <a:pt x="52" y="2"/>
                  </a:moveTo>
                  <a:lnTo>
                    <a:pt x="47" y="0"/>
                  </a:lnTo>
                  <a:lnTo>
                    <a:pt x="43" y="4"/>
                  </a:lnTo>
                  <a:lnTo>
                    <a:pt x="33" y="4"/>
                  </a:lnTo>
                  <a:lnTo>
                    <a:pt x="21" y="2"/>
                  </a:lnTo>
                  <a:lnTo>
                    <a:pt x="7" y="2"/>
                  </a:lnTo>
                  <a:lnTo>
                    <a:pt x="0" y="9"/>
                  </a:lnTo>
                  <a:lnTo>
                    <a:pt x="7" y="11"/>
                  </a:lnTo>
                  <a:lnTo>
                    <a:pt x="24" y="9"/>
                  </a:lnTo>
                  <a:lnTo>
                    <a:pt x="38" y="9"/>
                  </a:lnTo>
                  <a:lnTo>
                    <a:pt x="52"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76" name="Freeform 5233"/>
            <p:cNvSpPr>
              <a:spLocks/>
            </p:cNvSpPr>
            <p:nvPr/>
          </p:nvSpPr>
          <p:spPr bwMode="auto">
            <a:xfrm>
              <a:off x="4367" y="2683"/>
              <a:ext cx="29" cy="31"/>
            </a:xfrm>
            <a:custGeom>
              <a:avLst/>
              <a:gdLst>
                <a:gd name="T0" fmla="*/ 32 w 26"/>
                <a:gd name="T1" fmla="*/ 24 h 26"/>
                <a:gd name="T2" fmla="*/ 30 w 26"/>
                <a:gd name="T3" fmla="*/ 37 h 26"/>
                <a:gd name="T4" fmla="*/ 15 w 26"/>
                <a:gd name="T5" fmla="*/ 24 h 26"/>
                <a:gd name="T6" fmla="*/ 9 w 26"/>
                <a:gd name="T7" fmla="*/ 14 h 26"/>
                <a:gd name="T8" fmla="*/ 0 w 26"/>
                <a:gd name="T9" fmla="*/ 7 h 26"/>
                <a:gd name="T10" fmla="*/ 9 w 26"/>
                <a:gd name="T11" fmla="*/ 5 h 26"/>
                <a:gd name="T12" fmla="*/ 15 w 26"/>
                <a:gd name="T13" fmla="*/ 0 h 26"/>
                <a:gd name="T14" fmla="*/ 21 w 26"/>
                <a:gd name="T15" fmla="*/ 21 h 26"/>
                <a:gd name="T16" fmla="*/ 32 w 26"/>
                <a:gd name="T17" fmla="*/ 24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6"/>
                <a:gd name="T29" fmla="*/ 26 w 26"/>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6">
                  <a:moveTo>
                    <a:pt x="26" y="17"/>
                  </a:moveTo>
                  <a:lnTo>
                    <a:pt x="24" y="26"/>
                  </a:lnTo>
                  <a:lnTo>
                    <a:pt x="12" y="17"/>
                  </a:lnTo>
                  <a:lnTo>
                    <a:pt x="7" y="10"/>
                  </a:lnTo>
                  <a:lnTo>
                    <a:pt x="0" y="5"/>
                  </a:lnTo>
                  <a:lnTo>
                    <a:pt x="7" y="3"/>
                  </a:lnTo>
                  <a:lnTo>
                    <a:pt x="12" y="0"/>
                  </a:lnTo>
                  <a:lnTo>
                    <a:pt x="17" y="15"/>
                  </a:lnTo>
                  <a:lnTo>
                    <a:pt x="26" y="1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77" name="Freeform 5234"/>
            <p:cNvSpPr>
              <a:spLocks/>
            </p:cNvSpPr>
            <p:nvPr/>
          </p:nvSpPr>
          <p:spPr bwMode="auto">
            <a:xfrm>
              <a:off x="4567" y="2826"/>
              <a:ext cx="43" cy="21"/>
            </a:xfrm>
            <a:custGeom>
              <a:avLst/>
              <a:gdLst>
                <a:gd name="T0" fmla="*/ 49 w 38"/>
                <a:gd name="T1" fmla="*/ 15 h 17"/>
                <a:gd name="T2" fmla="*/ 45 w 38"/>
                <a:gd name="T3" fmla="*/ 7 h 17"/>
                <a:gd name="T4" fmla="*/ 38 w 38"/>
                <a:gd name="T5" fmla="*/ 11 h 17"/>
                <a:gd name="T6" fmla="*/ 20 w 38"/>
                <a:gd name="T7" fmla="*/ 0 h 17"/>
                <a:gd name="T8" fmla="*/ 29 w 38"/>
                <a:gd name="T9" fmla="*/ 15 h 17"/>
                <a:gd name="T10" fmla="*/ 20 w 38"/>
                <a:gd name="T11" fmla="*/ 15 h 17"/>
                <a:gd name="T12" fmla="*/ 2 w 38"/>
                <a:gd name="T13" fmla="*/ 11 h 17"/>
                <a:gd name="T14" fmla="*/ 0 w 38"/>
                <a:gd name="T15" fmla="*/ 26 h 17"/>
                <a:gd name="T16" fmla="*/ 16 w 38"/>
                <a:gd name="T17" fmla="*/ 21 h 17"/>
                <a:gd name="T18" fmla="*/ 33 w 38"/>
                <a:gd name="T19" fmla="*/ 19 h 17"/>
                <a:gd name="T20" fmla="*/ 38 w 38"/>
                <a:gd name="T21" fmla="*/ 19 h 17"/>
                <a:gd name="T22" fmla="*/ 38 w 38"/>
                <a:gd name="T23" fmla="*/ 19 h 17"/>
                <a:gd name="T24" fmla="*/ 49 w 38"/>
                <a:gd name="T25" fmla="*/ 15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17"/>
                <a:gd name="T41" fmla="*/ 38 w 38"/>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17">
                  <a:moveTo>
                    <a:pt x="38" y="10"/>
                  </a:moveTo>
                  <a:lnTo>
                    <a:pt x="35" y="5"/>
                  </a:lnTo>
                  <a:lnTo>
                    <a:pt x="30" y="7"/>
                  </a:lnTo>
                  <a:lnTo>
                    <a:pt x="16" y="0"/>
                  </a:lnTo>
                  <a:lnTo>
                    <a:pt x="23" y="10"/>
                  </a:lnTo>
                  <a:lnTo>
                    <a:pt x="16" y="10"/>
                  </a:lnTo>
                  <a:lnTo>
                    <a:pt x="2" y="7"/>
                  </a:lnTo>
                  <a:lnTo>
                    <a:pt x="0" y="17"/>
                  </a:lnTo>
                  <a:lnTo>
                    <a:pt x="12" y="14"/>
                  </a:lnTo>
                  <a:lnTo>
                    <a:pt x="26" y="12"/>
                  </a:lnTo>
                  <a:lnTo>
                    <a:pt x="30" y="12"/>
                  </a:lnTo>
                  <a:lnTo>
                    <a:pt x="38" y="1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78" name="Freeform 5235"/>
            <p:cNvSpPr>
              <a:spLocks/>
            </p:cNvSpPr>
            <p:nvPr/>
          </p:nvSpPr>
          <p:spPr bwMode="auto">
            <a:xfrm>
              <a:off x="4605" y="2855"/>
              <a:ext cx="29" cy="20"/>
            </a:xfrm>
            <a:custGeom>
              <a:avLst/>
              <a:gdLst>
                <a:gd name="T0" fmla="*/ 32 w 26"/>
                <a:gd name="T1" fmla="*/ 19 h 16"/>
                <a:gd name="T2" fmla="*/ 21 w 26"/>
                <a:gd name="T3" fmla="*/ 25 h 16"/>
                <a:gd name="T4" fmla="*/ 3 w 26"/>
                <a:gd name="T5" fmla="*/ 11 h 16"/>
                <a:gd name="T6" fmla="*/ 0 w 26"/>
                <a:gd name="T7" fmla="*/ 0 h 16"/>
                <a:gd name="T8" fmla="*/ 21 w 26"/>
                <a:gd name="T9" fmla="*/ 0 h 16"/>
                <a:gd name="T10" fmla="*/ 32 w 26"/>
                <a:gd name="T11" fmla="*/ 19 h 16"/>
                <a:gd name="T12" fmla="*/ 0 60000 65536"/>
                <a:gd name="T13" fmla="*/ 0 60000 65536"/>
                <a:gd name="T14" fmla="*/ 0 60000 65536"/>
                <a:gd name="T15" fmla="*/ 0 60000 65536"/>
                <a:gd name="T16" fmla="*/ 0 60000 65536"/>
                <a:gd name="T17" fmla="*/ 0 60000 65536"/>
                <a:gd name="T18" fmla="*/ 0 w 26"/>
                <a:gd name="T19" fmla="*/ 0 h 16"/>
                <a:gd name="T20" fmla="*/ 26 w 2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6" h="16">
                  <a:moveTo>
                    <a:pt x="26" y="12"/>
                  </a:moveTo>
                  <a:lnTo>
                    <a:pt x="17" y="16"/>
                  </a:lnTo>
                  <a:lnTo>
                    <a:pt x="3" y="7"/>
                  </a:lnTo>
                  <a:lnTo>
                    <a:pt x="0" y="0"/>
                  </a:lnTo>
                  <a:lnTo>
                    <a:pt x="17" y="0"/>
                  </a:lnTo>
                  <a:lnTo>
                    <a:pt x="26" y="1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79" name="Freeform 5236"/>
            <p:cNvSpPr>
              <a:spLocks/>
            </p:cNvSpPr>
            <p:nvPr/>
          </p:nvSpPr>
          <p:spPr bwMode="auto">
            <a:xfrm>
              <a:off x="4734" y="2714"/>
              <a:ext cx="22" cy="19"/>
            </a:xfrm>
            <a:custGeom>
              <a:avLst/>
              <a:gdLst>
                <a:gd name="T0" fmla="*/ 23 w 21"/>
                <a:gd name="T1" fmla="*/ 13 h 15"/>
                <a:gd name="T2" fmla="*/ 16 w 21"/>
                <a:gd name="T3" fmla="*/ 24 h 15"/>
                <a:gd name="T4" fmla="*/ 0 w 21"/>
                <a:gd name="T5" fmla="*/ 8 h 15"/>
                <a:gd name="T6" fmla="*/ 9 w 21"/>
                <a:gd name="T7" fmla="*/ 0 h 15"/>
                <a:gd name="T8" fmla="*/ 23 w 21"/>
                <a:gd name="T9" fmla="*/ 13 h 15"/>
                <a:gd name="T10" fmla="*/ 0 60000 65536"/>
                <a:gd name="T11" fmla="*/ 0 60000 65536"/>
                <a:gd name="T12" fmla="*/ 0 60000 65536"/>
                <a:gd name="T13" fmla="*/ 0 60000 65536"/>
                <a:gd name="T14" fmla="*/ 0 60000 65536"/>
                <a:gd name="T15" fmla="*/ 0 w 21"/>
                <a:gd name="T16" fmla="*/ 0 h 15"/>
                <a:gd name="T17" fmla="*/ 21 w 21"/>
                <a:gd name="T18" fmla="*/ 15 h 15"/>
              </a:gdLst>
              <a:ahLst/>
              <a:cxnLst>
                <a:cxn ang="T10">
                  <a:pos x="T0" y="T1"/>
                </a:cxn>
                <a:cxn ang="T11">
                  <a:pos x="T2" y="T3"/>
                </a:cxn>
                <a:cxn ang="T12">
                  <a:pos x="T4" y="T5"/>
                </a:cxn>
                <a:cxn ang="T13">
                  <a:pos x="T6" y="T7"/>
                </a:cxn>
                <a:cxn ang="T14">
                  <a:pos x="T8" y="T9"/>
                </a:cxn>
              </a:cxnLst>
              <a:rect l="T15" t="T16" r="T17" b="T18"/>
              <a:pathLst>
                <a:path w="21" h="15">
                  <a:moveTo>
                    <a:pt x="21" y="8"/>
                  </a:moveTo>
                  <a:lnTo>
                    <a:pt x="14" y="15"/>
                  </a:lnTo>
                  <a:lnTo>
                    <a:pt x="0" y="5"/>
                  </a:lnTo>
                  <a:lnTo>
                    <a:pt x="9" y="0"/>
                  </a:lnTo>
                  <a:lnTo>
                    <a:pt x="21" y="8"/>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80" name="Freeform 5237"/>
            <p:cNvSpPr>
              <a:spLocks/>
            </p:cNvSpPr>
            <p:nvPr/>
          </p:nvSpPr>
          <p:spPr bwMode="auto">
            <a:xfrm>
              <a:off x="4527" y="2826"/>
              <a:ext cx="21" cy="15"/>
            </a:xfrm>
            <a:custGeom>
              <a:avLst/>
              <a:gdLst>
                <a:gd name="T0" fmla="*/ 23 w 19"/>
                <a:gd name="T1" fmla="*/ 8 h 12"/>
                <a:gd name="T2" fmla="*/ 21 w 19"/>
                <a:gd name="T3" fmla="*/ 5 h 12"/>
                <a:gd name="T4" fmla="*/ 0 w 19"/>
                <a:gd name="T5" fmla="*/ 0 h 12"/>
                <a:gd name="T6" fmla="*/ 12 w 19"/>
                <a:gd name="T7" fmla="*/ 19 h 12"/>
                <a:gd name="T8" fmla="*/ 23 w 19"/>
                <a:gd name="T9" fmla="*/ 8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19" y="5"/>
                  </a:moveTo>
                  <a:lnTo>
                    <a:pt x="17" y="3"/>
                  </a:lnTo>
                  <a:lnTo>
                    <a:pt x="0" y="0"/>
                  </a:lnTo>
                  <a:lnTo>
                    <a:pt x="10" y="12"/>
                  </a:lnTo>
                  <a:lnTo>
                    <a:pt x="19" y="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81" name="Freeform 5238"/>
            <p:cNvSpPr>
              <a:spLocks/>
            </p:cNvSpPr>
            <p:nvPr/>
          </p:nvSpPr>
          <p:spPr bwMode="auto">
            <a:xfrm>
              <a:off x="4228" y="2616"/>
              <a:ext cx="13" cy="20"/>
            </a:xfrm>
            <a:custGeom>
              <a:avLst/>
              <a:gdLst>
                <a:gd name="T0" fmla="*/ 14 w 12"/>
                <a:gd name="T1" fmla="*/ 14 h 17"/>
                <a:gd name="T2" fmla="*/ 14 w 12"/>
                <a:gd name="T3" fmla="*/ 24 h 17"/>
                <a:gd name="T4" fmla="*/ 0 w 12"/>
                <a:gd name="T5" fmla="*/ 0 h 17"/>
                <a:gd name="T6" fmla="*/ 2 w 12"/>
                <a:gd name="T7" fmla="*/ 0 h 17"/>
                <a:gd name="T8" fmla="*/ 14 w 12"/>
                <a:gd name="T9" fmla="*/ 14 h 17"/>
                <a:gd name="T10" fmla="*/ 0 60000 65536"/>
                <a:gd name="T11" fmla="*/ 0 60000 65536"/>
                <a:gd name="T12" fmla="*/ 0 60000 65536"/>
                <a:gd name="T13" fmla="*/ 0 60000 65536"/>
                <a:gd name="T14" fmla="*/ 0 60000 65536"/>
                <a:gd name="T15" fmla="*/ 0 w 12"/>
                <a:gd name="T16" fmla="*/ 0 h 17"/>
                <a:gd name="T17" fmla="*/ 12 w 12"/>
                <a:gd name="T18" fmla="*/ 17 h 17"/>
              </a:gdLst>
              <a:ahLst/>
              <a:cxnLst>
                <a:cxn ang="T10">
                  <a:pos x="T0" y="T1"/>
                </a:cxn>
                <a:cxn ang="T11">
                  <a:pos x="T2" y="T3"/>
                </a:cxn>
                <a:cxn ang="T12">
                  <a:pos x="T4" y="T5"/>
                </a:cxn>
                <a:cxn ang="T13">
                  <a:pos x="T6" y="T7"/>
                </a:cxn>
                <a:cxn ang="T14">
                  <a:pos x="T8" y="T9"/>
                </a:cxn>
              </a:cxnLst>
              <a:rect l="T15" t="T16" r="T17" b="T18"/>
              <a:pathLst>
                <a:path w="12" h="17">
                  <a:moveTo>
                    <a:pt x="12" y="10"/>
                  </a:moveTo>
                  <a:lnTo>
                    <a:pt x="12" y="17"/>
                  </a:lnTo>
                  <a:lnTo>
                    <a:pt x="0" y="0"/>
                  </a:lnTo>
                  <a:lnTo>
                    <a:pt x="2" y="0"/>
                  </a:lnTo>
                  <a:lnTo>
                    <a:pt x="12" y="1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82" name="Freeform 5239"/>
            <p:cNvSpPr>
              <a:spLocks/>
            </p:cNvSpPr>
            <p:nvPr/>
          </p:nvSpPr>
          <p:spPr bwMode="auto">
            <a:xfrm>
              <a:off x="4552" y="2830"/>
              <a:ext cx="15" cy="17"/>
            </a:xfrm>
            <a:custGeom>
              <a:avLst/>
              <a:gdLst>
                <a:gd name="T0" fmla="*/ 19 w 12"/>
                <a:gd name="T1" fmla="*/ 2 h 14"/>
                <a:gd name="T2" fmla="*/ 11 w 12"/>
                <a:gd name="T3" fmla="*/ 0 h 14"/>
                <a:gd name="T4" fmla="*/ 0 w 12"/>
                <a:gd name="T5" fmla="*/ 13 h 14"/>
                <a:gd name="T6" fmla="*/ 8 w 12"/>
                <a:gd name="T7" fmla="*/ 21 h 14"/>
                <a:gd name="T8" fmla="*/ 19 w 12"/>
                <a:gd name="T9" fmla="*/ 2 h 14"/>
                <a:gd name="T10" fmla="*/ 0 60000 65536"/>
                <a:gd name="T11" fmla="*/ 0 60000 65536"/>
                <a:gd name="T12" fmla="*/ 0 60000 65536"/>
                <a:gd name="T13" fmla="*/ 0 60000 65536"/>
                <a:gd name="T14" fmla="*/ 0 60000 65536"/>
                <a:gd name="T15" fmla="*/ 0 w 12"/>
                <a:gd name="T16" fmla="*/ 0 h 14"/>
                <a:gd name="T17" fmla="*/ 12 w 12"/>
                <a:gd name="T18" fmla="*/ 14 h 14"/>
              </a:gdLst>
              <a:ahLst/>
              <a:cxnLst>
                <a:cxn ang="T10">
                  <a:pos x="T0" y="T1"/>
                </a:cxn>
                <a:cxn ang="T11">
                  <a:pos x="T2" y="T3"/>
                </a:cxn>
                <a:cxn ang="T12">
                  <a:pos x="T4" y="T5"/>
                </a:cxn>
                <a:cxn ang="T13">
                  <a:pos x="T6" y="T7"/>
                </a:cxn>
                <a:cxn ang="T14">
                  <a:pos x="T8" y="T9"/>
                </a:cxn>
              </a:cxnLst>
              <a:rect l="T15" t="T16" r="T17" b="T18"/>
              <a:pathLst>
                <a:path w="12" h="14">
                  <a:moveTo>
                    <a:pt x="12" y="2"/>
                  </a:moveTo>
                  <a:lnTo>
                    <a:pt x="7" y="0"/>
                  </a:lnTo>
                  <a:lnTo>
                    <a:pt x="0" y="9"/>
                  </a:lnTo>
                  <a:lnTo>
                    <a:pt x="5" y="14"/>
                  </a:lnTo>
                  <a:lnTo>
                    <a:pt x="12"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83" name="Freeform 5240"/>
            <p:cNvSpPr>
              <a:spLocks/>
            </p:cNvSpPr>
            <p:nvPr/>
          </p:nvSpPr>
          <p:spPr bwMode="auto">
            <a:xfrm>
              <a:off x="4413" y="2706"/>
              <a:ext cx="11" cy="12"/>
            </a:xfrm>
            <a:custGeom>
              <a:avLst/>
              <a:gdLst>
                <a:gd name="T0" fmla="*/ 13 w 9"/>
                <a:gd name="T1" fmla="*/ 5 h 10"/>
                <a:gd name="T2" fmla="*/ 2 w 9"/>
                <a:gd name="T3" fmla="*/ 14 h 10"/>
                <a:gd name="T4" fmla="*/ 0 w 9"/>
                <a:gd name="T5" fmla="*/ 14 h 10"/>
                <a:gd name="T6" fmla="*/ 0 w 9"/>
                <a:gd name="T7" fmla="*/ 0 h 10"/>
                <a:gd name="T8" fmla="*/ 13 w 9"/>
                <a:gd name="T9" fmla="*/ 5 h 10"/>
                <a:gd name="T10" fmla="*/ 0 60000 65536"/>
                <a:gd name="T11" fmla="*/ 0 60000 65536"/>
                <a:gd name="T12" fmla="*/ 0 60000 65536"/>
                <a:gd name="T13" fmla="*/ 0 60000 65536"/>
                <a:gd name="T14" fmla="*/ 0 60000 65536"/>
                <a:gd name="T15" fmla="*/ 0 w 9"/>
                <a:gd name="T16" fmla="*/ 0 h 10"/>
                <a:gd name="T17" fmla="*/ 9 w 9"/>
                <a:gd name="T18" fmla="*/ 10 h 10"/>
              </a:gdLst>
              <a:ahLst/>
              <a:cxnLst>
                <a:cxn ang="T10">
                  <a:pos x="T0" y="T1"/>
                </a:cxn>
                <a:cxn ang="T11">
                  <a:pos x="T2" y="T3"/>
                </a:cxn>
                <a:cxn ang="T12">
                  <a:pos x="T4" y="T5"/>
                </a:cxn>
                <a:cxn ang="T13">
                  <a:pos x="T6" y="T7"/>
                </a:cxn>
                <a:cxn ang="T14">
                  <a:pos x="T8" y="T9"/>
                </a:cxn>
              </a:cxnLst>
              <a:rect l="T15" t="T16" r="T17" b="T18"/>
              <a:pathLst>
                <a:path w="9" h="10">
                  <a:moveTo>
                    <a:pt x="9" y="3"/>
                  </a:moveTo>
                  <a:lnTo>
                    <a:pt x="2" y="10"/>
                  </a:lnTo>
                  <a:lnTo>
                    <a:pt x="0" y="10"/>
                  </a:lnTo>
                  <a:lnTo>
                    <a:pt x="0" y="0"/>
                  </a:lnTo>
                  <a:lnTo>
                    <a:pt x="9" y="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84" name="Freeform 5241"/>
            <p:cNvSpPr>
              <a:spLocks/>
            </p:cNvSpPr>
            <p:nvPr/>
          </p:nvSpPr>
          <p:spPr bwMode="auto">
            <a:xfrm>
              <a:off x="4671" y="2746"/>
              <a:ext cx="14" cy="28"/>
            </a:xfrm>
            <a:custGeom>
              <a:avLst/>
              <a:gdLst>
                <a:gd name="T0" fmla="*/ 16 w 12"/>
                <a:gd name="T1" fmla="*/ 24 h 22"/>
                <a:gd name="T2" fmla="*/ 9 w 12"/>
                <a:gd name="T3" fmla="*/ 19 h 22"/>
                <a:gd name="T4" fmla="*/ 14 w 12"/>
                <a:gd name="T5" fmla="*/ 8 h 22"/>
                <a:gd name="T6" fmla="*/ 14 w 12"/>
                <a:gd name="T7" fmla="*/ 0 h 22"/>
                <a:gd name="T8" fmla="*/ 0 w 12"/>
                <a:gd name="T9" fmla="*/ 36 h 22"/>
                <a:gd name="T10" fmla="*/ 16 w 12"/>
                <a:gd name="T11" fmla="*/ 24 h 22"/>
                <a:gd name="T12" fmla="*/ 0 60000 65536"/>
                <a:gd name="T13" fmla="*/ 0 60000 65536"/>
                <a:gd name="T14" fmla="*/ 0 60000 65536"/>
                <a:gd name="T15" fmla="*/ 0 60000 65536"/>
                <a:gd name="T16" fmla="*/ 0 60000 65536"/>
                <a:gd name="T17" fmla="*/ 0 60000 65536"/>
                <a:gd name="T18" fmla="*/ 0 w 12"/>
                <a:gd name="T19" fmla="*/ 0 h 22"/>
                <a:gd name="T20" fmla="*/ 12 w 12"/>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2" h="22">
                  <a:moveTo>
                    <a:pt x="12" y="15"/>
                  </a:moveTo>
                  <a:lnTo>
                    <a:pt x="7" y="12"/>
                  </a:lnTo>
                  <a:lnTo>
                    <a:pt x="10" y="5"/>
                  </a:lnTo>
                  <a:lnTo>
                    <a:pt x="10" y="0"/>
                  </a:lnTo>
                  <a:lnTo>
                    <a:pt x="0" y="22"/>
                  </a:lnTo>
                  <a:lnTo>
                    <a:pt x="12" y="1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85" name="Freeform 5242"/>
            <p:cNvSpPr>
              <a:spLocks/>
            </p:cNvSpPr>
            <p:nvPr/>
          </p:nvSpPr>
          <p:spPr bwMode="auto">
            <a:xfrm>
              <a:off x="4879" y="2770"/>
              <a:ext cx="6" cy="19"/>
            </a:xfrm>
            <a:custGeom>
              <a:avLst/>
              <a:gdLst>
                <a:gd name="T0" fmla="*/ 5 w 7"/>
                <a:gd name="T1" fmla="*/ 16 h 15"/>
                <a:gd name="T2" fmla="*/ 3 w 7"/>
                <a:gd name="T3" fmla="*/ 0 h 15"/>
                <a:gd name="T4" fmla="*/ 0 w 7"/>
                <a:gd name="T5" fmla="*/ 5 h 15"/>
                <a:gd name="T6" fmla="*/ 0 w 7"/>
                <a:gd name="T7" fmla="*/ 24 h 15"/>
                <a:gd name="T8" fmla="*/ 5 w 7"/>
                <a:gd name="T9" fmla="*/ 16 h 15"/>
                <a:gd name="T10" fmla="*/ 0 60000 65536"/>
                <a:gd name="T11" fmla="*/ 0 60000 65536"/>
                <a:gd name="T12" fmla="*/ 0 60000 65536"/>
                <a:gd name="T13" fmla="*/ 0 60000 65536"/>
                <a:gd name="T14" fmla="*/ 0 60000 65536"/>
                <a:gd name="T15" fmla="*/ 0 w 7"/>
                <a:gd name="T16" fmla="*/ 0 h 15"/>
                <a:gd name="T17" fmla="*/ 7 w 7"/>
                <a:gd name="T18" fmla="*/ 15 h 15"/>
              </a:gdLst>
              <a:ahLst/>
              <a:cxnLst>
                <a:cxn ang="T10">
                  <a:pos x="T0" y="T1"/>
                </a:cxn>
                <a:cxn ang="T11">
                  <a:pos x="T2" y="T3"/>
                </a:cxn>
                <a:cxn ang="T12">
                  <a:pos x="T4" y="T5"/>
                </a:cxn>
                <a:cxn ang="T13">
                  <a:pos x="T6" y="T7"/>
                </a:cxn>
                <a:cxn ang="T14">
                  <a:pos x="T8" y="T9"/>
                </a:cxn>
              </a:cxnLst>
              <a:rect l="T15" t="T16" r="T17" b="T18"/>
              <a:pathLst>
                <a:path w="7" h="15">
                  <a:moveTo>
                    <a:pt x="7" y="10"/>
                  </a:moveTo>
                  <a:lnTo>
                    <a:pt x="5" y="0"/>
                  </a:lnTo>
                  <a:lnTo>
                    <a:pt x="0" y="3"/>
                  </a:lnTo>
                  <a:lnTo>
                    <a:pt x="0" y="15"/>
                  </a:lnTo>
                  <a:lnTo>
                    <a:pt x="7" y="1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86" name="Freeform 5243"/>
            <p:cNvSpPr>
              <a:spLocks/>
            </p:cNvSpPr>
            <p:nvPr/>
          </p:nvSpPr>
          <p:spPr bwMode="auto">
            <a:xfrm>
              <a:off x="4254" y="2669"/>
              <a:ext cx="11" cy="17"/>
            </a:xfrm>
            <a:custGeom>
              <a:avLst/>
              <a:gdLst>
                <a:gd name="T0" fmla="*/ 13 w 9"/>
                <a:gd name="T1" fmla="*/ 21 h 14"/>
                <a:gd name="T2" fmla="*/ 2 w 9"/>
                <a:gd name="T3" fmla="*/ 21 h 14"/>
                <a:gd name="T4" fmla="*/ 0 w 9"/>
                <a:gd name="T5" fmla="*/ 0 h 14"/>
                <a:gd name="T6" fmla="*/ 13 w 9"/>
                <a:gd name="T7" fmla="*/ 21 h 14"/>
                <a:gd name="T8" fmla="*/ 0 60000 65536"/>
                <a:gd name="T9" fmla="*/ 0 60000 65536"/>
                <a:gd name="T10" fmla="*/ 0 60000 65536"/>
                <a:gd name="T11" fmla="*/ 0 60000 65536"/>
                <a:gd name="T12" fmla="*/ 0 w 9"/>
                <a:gd name="T13" fmla="*/ 0 h 14"/>
                <a:gd name="T14" fmla="*/ 9 w 9"/>
                <a:gd name="T15" fmla="*/ 14 h 14"/>
              </a:gdLst>
              <a:ahLst/>
              <a:cxnLst>
                <a:cxn ang="T8">
                  <a:pos x="T0" y="T1"/>
                </a:cxn>
                <a:cxn ang="T9">
                  <a:pos x="T2" y="T3"/>
                </a:cxn>
                <a:cxn ang="T10">
                  <a:pos x="T4" y="T5"/>
                </a:cxn>
                <a:cxn ang="T11">
                  <a:pos x="T6" y="T7"/>
                </a:cxn>
              </a:cxnLst>
              <a:rect l="T12" t="T13" r="T14" b="T15"/>
              <a:pathLst>
                <a:path w="9" h="14">
                  <a:moveTo>
                    <a:pt x="9" y="14"/>
                  </a:moveTo>
                  <a:lnTo>
                    <a:pt x="2" y="14"/>
                  </a:lnTo>
                  <a:lnTo>
                    <a:pt x="0" y="0"/>
                  </a:lnTo>
                  <a:lnTo>
                    <a:pt x="9" y="1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87" name="Freeform 5244"/>
            <p:cNvSpPr>
              <a:spLocks/>
            </p:cNvSpPr>
            <p:nvPr/>
          </p:nvSpPr>
          <p:spPr bwMode="auto">
            <a:xfrm>
              <a:off x="4670" y="2750"/>
              <a:ext cx="7" cy="18"/>
            </a:xfrm>
            <a:custGeom>
              <a:avLst/>
              <a:gdLst>
                <a:gd name="T0" fmla="*/ 7 w 7"/>
                <a:gd name="T1" fmla="*/ 12 h 14"/>
                <a:gd name="T2" fmla="*/ 7 w 7"/>
                <a:gd name="T3" fmla="*/ 0 h 14"/>
                <a:gd name="T4" fmla="*/ 2 w 7"/>
                <a:gd name="T5" fmla="*/ 4 h 14"/>
                <a:gd name="T6" fmla="*/ 0 w 7"/>
                <a:gd name="T7" fmla="*/ 23 h 14"/>
                <a:gd name="T8" fmla="*/ 7 w 7"/>
                <a:gd name="T9" fmla="*/ 12 h 14"/>
                <a:gd name="T10" fmla="*/ 0 60000 65536"/>
                <a:gd name="T11" fmla="*/ 0 60000 65536"/>
                <a:gd name="T12" fmla="*/ 0 60000 65536"/>
                <a:gd name="T13" fmla="*/ 0 60000 65536"/>
                <a:gd name="T14" fmla="*/ 0 60000 65536"/>
                <a:gd name="T15" fmla="*/ 0 w 7"/>
                <a:gd name="T16" fmla="*/ 0 h 14"/>
                <a:gd name="T17" fmla="*/ 7 w 7"/>
                <a:gd name="T18" fmla="*/ 14 h 14"/>
              </a:gdLst>
              <a:ahLst/>
              <a:cxnLst>
                <a:cxn ang="T10">
                  <a:pos x="T0" y="T1"/>
                </a:cxn>
                <a:cxn ang="T11">
                  <a:pos x="T2" y="T3"/>
                </a:cxn>
                <a:cxn ang="T12">
                  <a:pos x="T4" y="T5"/>
                </a:cxn>
                <a:cxn ang="T13">
                  <a:pos x="T6" y="T7"/>
                </a:cxn>
                <a:cxn ang="T14">
                  <a:pos x="T8" y="T9"/>
                </a:cxn>
              </a:cxnLst>
              <a:rect l="T15" t="T16" r="T17" b="T18"/>
              <a:pathLst>
                <a:path w="7" h="14">
                  <a:moveTo>
                    <a:pt x="7" y="7"/>
                  </a:moveTo>
                  <a:lnTo>
                    <a:pt x="7" y="0"/>
                  </a:lnTo>
                  <a:lnTo>
                    <a:pt x="2" y="2"/>
                  </a:lnTo>
                  <a:lnTo>
                    <a:pt x="0" y="14"/>
                  </a:lnTo>
                  <a:lnTo>
                    <a:pt x="7" y="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88" name="Freeform 5245"/>
            <p:cNvSpPr>
              <a:spLocks/>
            </p:cNvSpPr>
            <p:nvPr/>
          </p:nvSpPr>
          <p:spPr bwMode="auto">
            <a:xfrm>
              <a:off x="4706" y="2686"/>
              <a:ext cx="17" cy="2"/>
            </a:xfrm>
            <a:custGeom>
              <a:avLst/>
              <a:gdLst>
                <a:gd name="T0" fmla="*/ 21 w 14"/>
                <a:gd name="T1" fmla="*/ 2 h 2"/>
                <a:gd name="T2" fmla="*/ 11 w 14"/>
                <a:gd name="T3" fmla="*/ 0 h 2"/>
                <a:gd name="T4" fmla="*/ 0 w 14"/>
                <a:gd name="T5" fmla="*/ 2 h 2"/>
                <a:gd name="T6" fmla="*/ 21 w 14"/>
                <a:gd name="T7" fmla="*/ 2 h 2"/>
                <a:gd name="T8" fmla="*/ 0 60000 65536"/>
                <a:gd name="T9" fmla="*/ 0 60000 65536"/>
                <a:gd name="T10" fmla="*/ 0 60000 65536"/>
                <a:gd name="T11" fmla="*/ 0 60000 65536"/>
                <a:gd name="T12" fmla="*/ 0 w 14"/>
                <a:gd name="T13" fmla="*/ 0 h 2"/>
                <a:gd name="T14" fmla="*/ 14 w 14"/>
                <a:gd name="T15" fmla="*/ 2 h 2"/>
              </a:gdLst>
              <a:ahLst/>
              <a:cxnLst>
                <a:cxn ang="T8">
                  <a:pos x="T0" y="T1"/>
                </a:cxn>
                <a:cxn ang="T9">
                  <a:pos x="T2" y="T3"/>
                </a:cxn>
                <a:cxn ang="T10">
                  <a:pos x="T4" y="T5"/>
                </a:cxn>
                <a:cxn ang="T11">
                  <a:pos x="T6" y="T7"/>
                </a:cxn>
              </a:cxnLst>
              <a:rect l="T12" t="T13" r="T14" b="T15"/>
              <a:pathLst>
                <a:path w="14" h="2">
                  <a:moveTo>
                    <a:pt x="14" y="2"/>
                  </a:moveTo>
                  <a:lnTo>
                    <a:pt x="7" y="0"/>
                  </a:lnTo>
                  <a:lnTo>
                    <a:pt x="0" y="2"/>
                  </a:lnTo>
                  <a:lnTo>
                    <a:pt x="14"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89" name="Freeform 5246"/>
            <p:cNvSpPr>
              <a:spLocks/>
            </p:cNvSpPr>
            <p:nvPr/>
          </p:nvSpPr>
          <p:spPr bwMode="auto">
            <a:xfrm>
              <a:off x="4874" y="2789"/>
              <a:ext cx="7" cy="10"/>
            </a:xfrm>
            <a:custGeom>
              <a:avLst/>
              <a:gdLst>
                <a:gd name="T0" fmla="*/ 10 w 5"/>
                <a:gd name="T1" fmla="*/ 4 h 9"/>
                <a:gd name="T2" fmla="*/ 0 w 5"/>
                <a:gd name="T3" fmla="*/ 11 h 9"/>
                <a:gd name="T4" fmla="*/ 0 w 5"/>
                <a:gd name="T5" fmla="*/ 0 h 9"/>
                <a:gd name="T6" fmla="*/ 10 w 5"/>
                <a:gd name="T7" fmla="*/ 4 h 9"/>
                <a:gd name="T8" fmla="*/ 0 60000 65536"/>
                <a:gd name="T9" fmla="*/ 0 60000 65536"/>
                <a:gd name="T10" fmla="*/ 0 60000 65536"/>
                <a:gd name="T11" fmla="*/ 0 60000 65536"/>
                <a:gd name="T12" fmla="*/ 0 w 5"/>
                <a:gd name="T13" fmla="*/ 0 h 9"/>
                <a:gd name="T14" fmla="*/ 5 w 5"/>
                <a:gd name="T15" fmla="*/ 9 h 9"/>
              </a:gdLst>
              <a:ahLst/>
              <a:cxnLst>
                <a:cxn ang="T8">
                  <a:pos x="T0" y="T1"/>
                </a:cxn>
                <a:cxn ang="T9">
                  <a:pos x="T2" y="T3"/>
                </a:cxn>
                <a:cxn ang="T10">
                  <a:pos x="T4" y="T5"/>
                </a:cxn>
                <a:cxn ang="T11">
                  <a:pos x="T6" y="T7"/>
                </a:cxn>
              </a:cxnLst>
              <a:rect l="T12" t="T13" r="T14" b="T15"/>
              <a:pathLst>
                <a:path w="5" h="9">
                  <a:moveTo>
                    <a:pt x="5" y="4"/>
                  </a:moveTo>
                  <a:lnTo>
                    <a:pt x="0" y="9"/>
                  </a:lnTo>
                  <a:lnTo>
                    <a:pt x="0" y="0"/>
                  </a:lnTo>
                  <a:lnTo>
                    <a:pt x="5" y="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90" name="Freeform 5247"/>
            <p:cNvSpPr>
              <a:spLocks/>
            </p:cNvSpPr>
            <p:nvPr/>
          </p:nvSpPr>
          <p:spPr bwMode="auto">
            <a:xfrm>
              <a:off x="4497" y="2802"/>
              <a:ext cx="25" cy="4"/>
            </a:xfrm>
            <a:custGeom>
              <a:avLst/>
              <a:gdLst>
                <a:gd name="T0" fmla="*/ 28 w 22"/>
                <a:gd name="T1" fmla="*/ 0 h 3"/>
                <a:gd name="T2" fmla="*/ 9 w 22"/>
                <a:gd name="T3" fmla="*/ 5 h 3"/>
                <a:gd name="T4" fmla="*/ 0 w 22"/>
                <a:gd name="T5" fmla="*/ 0 h 3"/>
                <a:gd name="T6" fmla="*/ 28 w 22"/>
                <a:gd name="T7" fmla="*/ 0 h 3"/>
                <a:gd name="T8" fmla="*/ 0 60000 65536"/>
                <a:gd name="T9" fmla="*/ 0 60000 65536"/>
                <a:gd name="T10" fmla="*/ 0 60000 65536"/>
                <a:gd name="T11" fmla="*/ 0 60000 65536"/>
                <a:gd name="T12" fmla="*/ 0 w 22"/>
                <a:gd name="T13" fmla="*/ 0 h 3"/>
                <a:gd name="T14" fmla="*/ 22 w 22"/>
                <a:gd name="T15" fmla="*/ 3 h 3"/>
              </a:gdLst>
              <a:ahLst/>
              <a:cxnLst>
                <a:cxn ang="T8">
                  <a:pos x="T0" y="T1"/>
                </a:cxn>
                <a:cxn ang="T9">
                  <a:pos x="T2" y="T3"/>
                </a:cxn>
                <a:cxn ang="T10">
                  <a:pos x="T4" y="T5"/>
                </a:cxn>
                <a:cxn ang="T11">
                  <a:pos x="T6" y="T7"/>
                </a:cxn>
              </a:cxnLst>
              <a:rect l="T12" t="T13" r="T14" b="T15"/>
              <a:pathLst>
                <a:path w="22" h="3">
                  <a:moveTo>
                    <a:pt x="22" y="0"/>
                  </a:moveTo>
                  <a:lnTo>
                    <a:pt x="7" y="3"/>
                  </a:lnTo>
                  <a:lnTo>
                    <a:pt x="0" y="0"/>
                  </a:lnTo>
                  <a:lnTo>
                    <a:pt x="22"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91" name="Freeform 5248"/>
            <p:cNvSpPr>
              <a:spLocks/>
            </p:cNvSpPr>
            <p:nvPr/>
          </p:nvSpPr>
          <p:spPr bwMode="auto">
            <a:xfrm>
              <a:off x="4523" y="2540"/>
              <a:ext cx="17" cy="17"/>
            </a:xfrm>
            <a:custGeom>
              <a:avLst/>
              <a:gdLst>
                <a:gd name="T0" fmla="*/ 11 w 14"/>
                <a:gd name="T1" fmla="*/ 21 h 14"/>
                <a:gd name="T2" fmla="*/ 0 w 14"/>
                <a:gd name="T3" fmla="*/ 11 h 14"/>
                <a:gd name="T4" fmla="*/ 21 w 14"/>
                <a:gd name="T5" fmla="*/ 0 h 14"/>
                <a:gd name="T6" fmla="*/ 21 w 14"/>
                <a:gd name="T7" fmla="*/ 0 h 14"/>
                <a:gd name="T8" fmla="*/ 18 w 14"/>
                <a:gd name="T9" fmla="*/ 11 h 14"/>
                <a:gd name="T10" fmla="*/ 11 w 14"/>
                <a:gd name="T11" fmla="*/ 21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7" y="14"/>
                  </a:moveTo>
                  <a:lnTo>
                    <a:pt x="0" y="7"/>
                  </a:lnTo>
                  <a:lnTo>
                    <a:pt x="14" y="0"/>
                  </a:lnTo>
                  <a:lnTo>
                    <a:pt x="12" y="7"/>
                  </a:lnTo>
                  <a:lnTo>
                    <a:pt x="7" y="14"/>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92" name="Freeform 5249"/>
            <p:cNvSpPr>
              <a:spLocks/>
            </p:cNvSpPr>
            <p:nvPr/>
          </p:nvSpPr>
          <p:spPr bwMode="auto">
            <a:xfrm>
              <a:off x="5296" y="2495"/>
              <a:ext cx="2" cy="4"/>
            </a:xfrm>
            <a:custGeom>
              <a:avLst/>
              <a:gdLst>
                <a:gd name="T0" fmla="*/ 0 w 2"/>
                <a:gd name="T1" fmla="*/ 0 h 3"/>
                <a:gd name="T2" fmla="*/ 0 w 2"/>
                <a:gd name="T3" fmla="*/ 0 h 3"/>
                <a:gd name="T4" fmla="*/ 0 w 2"/>
                <a:gd name="T5" fmla="*/ 5 h 3"/>
                <a:gd name="T6" fmla="*/ 2 w 2"/>
                <a:gd name="T7" fmla="*/ 5 h 3"/>
                <a:gd name="T8" fmla="*/ 2 w 2"/>
                <a:gd name="T9" fmla="*/ 5 h 3"/>
                <a:gd name="T10" fmla="*/ 2 w 2"/>
                <a:gd name="T11" fmla="*/ 0 h 3"/>
                <a:gd name="T12" fmla="*/ 2 w 2"/>
                <a:gd name="T13" fmla="*/ 0 h 3"/>
                <a:gd name="T14" fmla="*/ 2 w 2"/>
                <a:gd name="T15" fmla="*/ 0 h 3"/>
                <a:gd name="T16" fmla="*/ 0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0" y="0"/>
                  </a:moveTo>
                  <a:lnTo>
                    <a:pt x="0" y="0"/>
                  </a:lnTo>
                  <a:lnTo>
                    <a:pt x="0" y="3"/>
                  </a:lnTo>
                  <a:lnTo>
                    <a:pt x="2" y="3"/>
                  </a:lnTo>
                  <a:lnTo>
                    <a:pt x="2" y="0"/>
                  </a:ln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93" name="Freeform 5250"/>
            <p:cNvSpPr>
              <a:spLocks/>
            </p:cNvSpPr>
            <p:nvPr/>
          </p:nvSpPr>
          <p:spPr bwMode="auto">
            <a:xfrm>
              <a:off x="5385" y="2527"/>
              <a:ext cx="1" cy="4"/>
            </a:xfrm>
            <a:custGeom>
              <a:avLst/>
              <a:gdLst>
                <a:gd name="T0" fmla="*/ 1 w 2"/>
                <a:gd name="T1" fmla="*/ 5 h 3"/>
                <a:gd name="T2" fmla="*/ 0 w 2"/>
                <a:gd name="T3" fmla="*/ 5 h 3"/>
                <a:gd name="T4" fmla="*/ 0 w 2"/>
                <a:gd name="T5" fmla="*/ 0 h 3"/>
                <a:gd name="T6" fmla="*/ 1 w 2"/>
                <a:gd name="T7" fmla="*/ 5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0" y="3"/>
                  </a:lnTo>
                  <a:lnTo>
                    <a:pt x="0" y="0"/>
                  </a:lnTo>
                  <a:lnTo>
                    <a:pt x="2" y="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94" name="Freeform 5251"/>
            <p:cNvSpPr>
              <a:spLocks/>
            </p:cNvSpPr>
            <p:nvPr/>
          </p:nvSpPr>
          <p:spPr bwMode="auto">
            <a:xfrm>
              <a:off x="4939" y="2437"/>
              <a:ext cx="3" cy="2"/>
            </a:xfrm>
            <a:custGeom>
              <a:avLst/>
              <a:gdLst>
                <a:gd name="T0" fmla="*/ 3 w 3"/>
                <a:gd name="T1" fmla="*/ 0 h 2"/>
                <a:gd name="T2" fmla="*/ 0 w 3"/>
                <a:gd name="T3" fmla="*/ 2 h 2"/>
                <a:gd name="T4" fmla="*/ 0 w 3"/>
                <a:gd name="T5" fmla="*/ 0 h 2"/>
                <a:gd name="T6" fmla="*/ 3 w 3"/>
                <a:gd name="T7" fmla="*/ 0 h 2"/>
                <a:gd name="T8" fmla="*/ 3 w 3"/>
                <a:gd name="T9" fmla="*/ 0 h 2"/>
                <a:gd name="T10" fmla="*/ 3 w 3"/>
                <a:gd name="T11" fmla="*/ 0 h 2"/>
                <a:gd name="T12" fmla="*/ 3 w 3"/>
                <a:gd name="T13" fmla="*/ 0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0"/>
                  </a:moveTo>
                  <a:lnTo>
                    <a:pt x="0" y="2"/>
                  </a:lnTo>
                  <a:lnTo>
                    <a:pt x="0" y="0"/>
                  </a:lnTo>
                  <a:lnTo>
                    <a:pt x="3"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95" name="Freeform 5252"/>
            <p:cNvSpPr>
              <a:spLocks/>
            </p:cNvSpPr>
            <p:nvPr/>
          </p:nvSpPr>
          <p:spPr bwMode="auto">
            <a:xfrm>
              <a:off x="5180" y="2484"/>
              <a:ext cx="2" cy="2"/>
            </a:xfrm>
            <a:custGeom>
              <a:avLst/>
              <a:gdLst>
                <a:gd name="T0" fmla="*/ 0 w 2"/>
                <a:gd name="T1" fmla="*/ 0 h 2"/>
                <a:gd name="T2" fmla="*/ 0 w 2"/>
                <a:gd name="T3" fmla="*/ 2 h 2"/>
                <a:gd name="T4" fmla="*/ 0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0"/>
                  </a:moveTo>
                  <a:lnTo>
                    <a:pt x="0" y="2"/>
                  </a:ln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96" name="Freeform 5253"/>
            <p:cNvSpPr>
              <a:spLocks/>
            </p:cNvSpPr>
            <p:nvPr/>
          </p:nvSpPr>
          <p:spPr bwMode="auto">
            <a:xfrm>
              <a:off x="4275" y="2504"/>
              <a:ext cx="77" cy="112"/>
            </a:xfrm>
            <a:custGeom>
              <a:avLst/>
              <a:gdLst>
                <a:gd name="T0" fmla="*/ 76 w 68"/>
                <a:gd name="T1" fmla="*/ 139 h 90"/>
                <a:gd name="T2" fmla="*/ 51 w 68"/>
                <a:gd name="T3" fmla="*/ 121 h 90"/>
                <a:gd name="T4" fmla="*/ 27 w 68"/>
                <a:gd name="T5" fmla="*/ 100 h 90"/>
                <a:gd name="T6" fmla="*/ 14 w 68"/>
                <a:gd name="T7" fmla="*/ 67 h 90"/>
                <a:gd name="T8" fmla="*/ 9 w 68"/>
                <a:gd name="T9" fmla="*/ 37 h 90"/>
                <a:gd name="T10" fmla="*/ 0 w 68"/>
                <a:gd name="T11" fmla="*/ 5 h 90"/>
                <a:gd name="T12" fmla="*/ 2 w 68"/>
                <a:gd name="T13" fmla="*/ 0 h 90"/>
                <a:gd name="T14" fmla="*/ 18 w 68"/>
                <a:gd name="T15" fmla="*/ 7 h 90"/>
                <a:gd name="T16" fmla="*/ 18 w 68"/>
                <a:gd name="T17" fmla="*/ 19 h 90"/>
                <a:gd name="T18" fmla="*/ 33 w 68"/>
                <a:gd name="T19" fmla="*/ 19 h 90"/>
                <a:gd name="T20" fmla="*/ 39 w 68"/>
                <a:gd name="T21" fmla="*/ 7 h 90"/>
                <a:gd name="T22" fmla="*/ 54 w 68"/>
                <a:gd name="T23" fmla="*/ 26 h 90"/>
                <a:gd name="T24" fmla="*/ 67 w 68"/>
                <a:gd name="T25" fmla="*/ 40 h 90"/>
                <a:gd name="T26" fmla="*/ 69 w 68"/>
                <a:gd name="T27" fmla="*/ 67 h 90"/>
                <a:gd name="T28" fmla="*/ 69 w 68"/>
                <a:gd name="T29" fmla="*/ 91 h 90"/>
                <a:gd name="T30" fmla="*/ 80 w 68"/>
                <a:gd name="T31" fmla="*/ 118 h 90"/>
                <a:gd name="T32" fmla="*/ 87 w 68"/>
                <a:gd name="T33" fmla="*/ 139 h 90"/>
                <a:gd name="T34" fmla="*/ 80 w 68"/>
                <a:gd name="T35" fmla="*/ 137 h 90"/>
                <a:gd name="T36" fmla="*/ 76 w 68"/>
                <a:gd name="T37" fmla="*/ 139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
                <a:gd name="T58" fmla="*/ 0 h 90"/>
                <a:gd name="T59" fmla="*/ 68 w 68"/>
                <a:gd name="T60" fmla="*/ 90 h 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 h="90">
                  <a:moveTo>
                    <a:pt x="59" y="90"/>
                  </a:moveTo>
                  <a:lnTo>
                    <a:pt x="40" y="78"/>
                  </a:lnTo>
                  <a:lnTo>
                    <a:pt x="21" y="64"/>
                  </a:lnTo>
                  <a:lnTo>
                    <a:pt x="11" y="43"/>
                  </a:lnTo>
                  <a:lnTo>
                    <a:pt x="7" y="24"/>
                  </a:lnTo>
                  <a:lnTo>
                    <a:pt x="0" y="3"/>
                  </a:lnTo>
                  <a:lnTo>
                    <a:pt x="2" y="0"/>
                  </a:lnTo>
                  <a:lnTo>
                    <a:pt x="14" y="5"/>
                  </a:lnTo>
                  <a:lnTo>
                    <a:pt x="14" y="12"/>
                  </a:lnTo>
                  <a:lnTo>
                    <a:pt x="26" y="12"/>
                  </a:lnTo>
                  <a:lnTo>
                    <a:pt x="30" y="5"/>
                  </a:lnTo>
                  <a:lnTo>
                    <a:pt x="42" y="17"/>
                  </a:lnTo>
                  <a:lnTo>
                    <a:pt x="52" y="26"/>
                  </a:lnTo>
                  <a:lnTo>
                    <a:pt x="54" y="43"/>
                  </a:lnTo>
                  <a:lnTo>
                    <a:pt x="54" y="59"/>
                  </a:lnTo>
                  <a:lnTo>
                    <a:pt x="63" y="76"/>
                  </a:lnTo>
                  <a:lnTo>
                    <a:pt x="68" y="90"/>
                  </a:lnTo>
                  <a:lnTo>
                    <a:pt x="63" y="88"/>
                  </a:lnTo>
                  <a:lnTo>
                    <a:pt x="59" y="9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97" name="Freeform 5254"/>
            <p:cNvSpPr>
              <a:spLocks/>
            </p:cNvSpPr>
            <p:nvPr/>
          </p:nvSpPr>
          <p:spPr bwMode="auto">
            <a:xfrm>
              <a:off x="5480" y="2484"/>
              <a:ext cx="3" cy="2"/>
            </a:xfrm>
            <a:custGeom>
              <a:avLst/>
              <a:gdLst>
                <a:gd name="T0" fmla="*/ 3 w 3"/>
                <a:gd name="T1" fmla="*/ 2 h 2"/>
                <a:gd name="T2" fmla="*/ 0 w 3"/>
                <a:gd name="T3" fmla="*/ 2 h 2"/>
                <a:gd name="T4" fmla="*/ 0 w 3"/>
                <a:gd name="T5" fmla="*/ 0 h 2"/>
                <a:gd name="T6" fmla="*/ 3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2"/>
                  </a:moveTo>
                  <a:lnTo>
                    <a:pt x="0" y="2"/>
                  </a:lnTo>
                  <a:lnTo>
                    <a:pt x="0" y="0"/>
                  </a:lnTo>
                  <a:lnTo>
                    <a:pt x="3"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98" name="Freeform 5255"/>
            <p:cNvSpPr>
              <a:spLocks/>
            </p:cNvSpPr>
            <p:nvPr/>
          </p:nvSpPr>
          <p:spPr bwMode="auto">
            <a:xfrm>
              <a:off x="5536" y="2489"/>
              <a:ext cx="3" cy="1"/>
            </a:xfrm>
            <a:custGeom>
              <a:avLst/>
              <a:gdLst>
                <a:gd name="T0" fmla="*/ 0 w 2"/>
                <a:gd name="T1" fmla="*/ 0 h 1"/>
                <a:gd name="T2" fmla="*/ 5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699" name="Freeform 5256"/>
            <p:cNvSpPr>
              <a:spLocks/>
            </p:cNvSpPr>
            <p:nvPr/>
          </p:nvSpPr>
          <p:spPr bwMode="auto">
            <a:xfrm>
              <a:off x="5483" y="2480"/>
              <a:ext cx="2" cy="1"/>
            </a:xfrm>
            <a:custGeom>
              <a:avLst/>
              <a:gdLst>
                <a:gd name="T0" fmla="*/ 2 w 2"/>
                <a:gd name="T1" fmla="*/ 0 h 1"/>
                <a:gd name="T2" fmla="*/ 0 w 2"/>
                <a:gd name="T3" fmla="*/ 0 h 1"/>
                <a:gd name="T4" fmla="*/ 2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0"/>
                  </a:moveTo>
                  <a:lnTo>
                    <a:pt x="0" y="0"/>
                  </a:lnTo>
                  <a:lnTo>
                    <a:pt x="2"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00" name="Freeform 5257"/>
            <p:cNvSpPr>
              <a:spLocks/>
            </p:cNvSpPr>
            <p:nvPr/>
          </p:nvSpPr>
          <p:spPr bwMode="auto">
            <a:xfrm>
              <a:off x="5457" y="2660"/>
              <a:ext cx="2" cy="1"/>
            </a:xfrm>
            <a:custGeom>
              <a:avLst/>
              <a:gdLst>
                <a:gd name="T0" fmla="*/ 0 w 2"/>
                <a:gd name="T1" fmla="*/ 0 h 1"/>
                <a:gd name="T2" fmla="*/ 0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01" name="Freeform 5258"/>
            <p:cNvSpPr>
              <a:spLocks/>
            </p:cNvSpPr>
            <p:nvPr/>
          </p:nvSpPr>
          <p:spPr bwMode="auto">
            <a:xfrm>
              <a:off x="4879" y="2478"/>
              <a:ext cx="2" cy="6"/>
            </a:xfrm>
            <a:custGeom>
              <a:avLst/>
              <a:gdLst>
                <a:gd name="T0" fmla="*/ 0 w 2"/>
                <a:gd name="T1" fmla="*/ 7 h 5"/>
                <a:gd name="T2" fmla="*/ 0 w 2"/>
                <a:gd name="T3" fmla="*/ 2 h 5"/>
                <a:gd name="T4" fmla="*/ 0 w 2"/>
                <a:gd name="T5" fmla="*/ 2 h 5"/>
                <a:gd name="T6" fmla="*/ 2 w 2"/>
                <a:gd name="T7" fmla="*/ 2 h 5"/>
                <a:gd name="T8" fmla="*/ 2 w 2"/>
                <a:gd name="T9" fmla="*/ 0 h 5"/>
                <a:gd name="T10" fmla="*/ 2 w 2"/>
                <a:gd name="T11" fmla="*/ 2 h 5"/>
                <a:gd name="T12" fmla="*/ 2 w 2"/>
                <a:gd name="T13" fmla="*/ 2 h 5"/>
                <a:gd name="T14" fmla="*/ 2 w 2"/>
                <a:gd name="T15" fmla="*/ 7 h 5"/>
                <a:gd name="T16" fmla="*/ 2 w 2"/>
                <a:gd name="T17" fmla="*/ 7 h 5"/>
                <a:gd name="T18" fmla="*/ 0 w 2"/>
                <a:gd name="T19" fmla="*/ 7 h 5"/>
                <a:gd name="T20" fmla="*/ 0 w 2"/>
                <a:gd name="T21" fmla="*/ 7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5"/>
                <a:gd name="T35" fmla="*/ 2 w 2"/>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5">
                  <a:moveTo>
                    <a:pt x="0" y="5"/>
                  </a:moveTo>
                  <a:lnTo>
                    <a:pt x="0" y="2"/>
                  </a:lnTo>
                  <a:lnTo>
                    <a:pt x="2" y="2"/>
                  </a:lnTo>
                  <a:lnTo>
                    <a:pt x="2" y="0"/>
                  </a:lnTo>
                  <a:lnTo>
                    <a:pt x="2" y="2"/>
                  </a:lnTo>
                  <a:lnTo>
                    <a:pt x="2" y="5"/>
                  </a:lnTo>
                  <a:lnTo>
                    <a:pt x="0" y="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02" name="Freeform 5259"/>
            <p:cNvSpPr>
              <a:spLocks/>
            </p:cNvSpPr>
            <p:nvPr/>
          </p:nvSpPr>
          <p:spPr bwMode="auto">
            <a:xfrm>
              <a:off x="4879" y="2486"/>
              <a:ext cx="1" cy="3"/>
            </a:xfrm>
            <a:custGeom>
              <a:avLst/>
              <a:gdLst>
                <a:gd name="T0" fmla="*/ 0 w 1"/>
                <a:gd name="T1" fmla="*/ 5 h 2"/>
                <a:gd name="T2" fmla="*/ 0 w 1"/>
                <a:gd name="T3" fmla="*/ 0 h 2"/>
                <a:gd name="T4" fmla="*/ 0 w 1"/>
                <a:gd name="T5" fmla="*/ 5 h 2"/>
                <a:gd name="T6" fmla="*/ 0 w 1"/>
                <a:gd name="T7" fmla="*/ 0 h 2"/>
                <a:gd name="T8" fmla="*/ 0 w 1"/>
                <a:gd name="T9" fmla="*/ 0 h 2"/>
                <a:gd name="T10" fmla="*/ 0 w 1"/>
                <a:gd name="T11" fmla="*/ 5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2"/>
                  </a:moveTo>
                  <a:lnTo>
                    <a:pt x="0" y="0"/>
                  </a:lnTo>
                  <a:lnTo>
                    <a:pt x="0" y="2"/>
                  </a:lnTo>
                  <a:lnTo>
                    <a:pt x="0" y="0"/>
                  </a:lnTo>
                  <a:lnTo>
                    <a:pt x="0"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03" name="Freeform 5260"/>
            <p:cNvSpPr>
              <a:spLocks/>
            </p:cNvSpPr>
            <p:nvPr/>
          </p:nvSpPr>
          <p:spPr bwMode="auto">
            <a:xfrm>
              <a:off x="4879" y="2484"/>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2"/>
                  </a:moveTo>
                  <a:lnTo>
                    <a:pt x="0" y="0"/>
                  </a:lnTo>
                  <a:lnTo>
                    <a:pt x="0"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04" name="Freeform 5261"/>
            <p:cNvSpPr>
              <a:spLocks/>
            </p:cNvSpPr>
            <p:nvPr/>
          </p:nvSpPr>
          <p:spPr bwMode="auto">
            <a:xfrm>
              <a:off x="4872" y="2495"/>
              <a:ext cx="2" cy="1"/>
            </a:xfrm>
            <a:custGeom>
              <a:avLst/>
              <a:gdLst>
                <a:gd name="T0" fmla="*/ 2 w 2"/>
                <a:gd name="T1" fmla="*/ 0 h 1"/>
                <a:gd name="T2" fmla="*/ 2 w 2"/>
                <a:gd name="T3" fmla="*/ 0 h 1"/>
                <a:gd name="T4" fmla="*/ 0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2" y="0"/>
                  </a:lnTo>
                  <a:lnTo>
                    <a:pt x="0" y="0"/>
                  </a:lnTo>
                  <a:lnTo>
                    <a:pt x="2"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05" name="Freeform 5262"/>
            <p:cNvSpPr>
              <a:spLocks/>
            </p:cNvSpPr>
            <p:nvPr/>
          </p:nvSpPr>
          <p:spPr bwMode="auto">
            <a:xfrm>
              <a:off x="4874" y="2493"/>
              <a:ext cx="1" cy="2"/>
            </a:xfrm>
            <a:custGeom>
              <a:avLst/>
              <a:gdLst>
                <a:gd name="T0" fmla="*/ 0 w 1"/>
                <a:gd name="T1" fmla="*/ 0 h 2"/>
                <a:gd name="T2" fmla="*/ 0 w 1"/>
                <a:gd name="T3" fmla="*/ 2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lnTo>
                    <a:pt x="0" y="2"/>
                  </a:ln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06" name="Freeform 5263"/>
            <p:cNvSpPr>
              <a:spLocks/>
            </p:cNvSpPr>
            <p:nvPr/>
          </p:nvSpPr>
          <p:spPr bwMode="auto">
            <a:xfrm>
              <a:off x="4989" y="2703"/>
              <a:ext cx="172" cy="179"/>
            </a:xfrm>
            <a:custGeom>
              <a:avLst/>
              <a:gdLst>
                <a:gd name="T0" fmla="*/ 192 w 154"/>
                <a:gd name="T1" fmla="*/ 215 h 144"/>
                <a:gd name="T2" fmla="*/ 185 w 154"/>
                <a:gd name="T3" fmla="*/ 220 h 144"/>
                <a:gd name="T4" fmla="*/ 185 w 154"/>
                <a:gd name="T5" fmla="*/ 223 h 144"/>
                <a:gd name="T6" fmla="*/ 174 w 154"/>
                <a:gd name="T7" fmla="*/ 220 h 144"/>
                <a:gd name="T8" fmla="*/ 157 w 154"/>
                <a:gd name="T9" fmla="*/ 215 h 144"/>
                <a:gd name="T10" fmla="*/ 138 w 154"/>
                <a:gd name="T11" fmla="*/ 209 h 144"/>
                <a:gd name="T12" fmla="*/ 127 w 154"/>
                <a:gd name="T13" fmla="*/ 198 h 144"/>
                <a:gd name="T14" fmla="*/ 118 w 154"/>
                <a:gd name="T15" fmla="*/ 183 h 144"/>
                <a:gd name="T16" fmla="*/ 106 w 154"/>
                <a:gd name="T17" fmla="*/ 164 h 144"/>
                <a:gd name="T18" fmla="*/ 97 w 154"/>
                <a:gd name="T19" fmla="*/ 150 h 144"/>
                <a:gd name="T20" fmla="*/ 71 w 154"/>
                <a:gd name="T21" fmla="*/ 139 h 144"/>
                <a:gd name="T22" fmla="*/ 71 w 154"/>
                <a:gd name="T23" fmla="*/ 147 h 144"/>
                <a:gd name="T24" fmla="*/ 60 w 154"/>
                <a:gd name="T25" fmla="*/ 139 h 144"/>
                <a:gd name="T26" fmla="*/ 60 w 154"/>
                <a:gd name="T27" fmla="*/ 153 h 144"/>
                <a:gd name="T28" fmla="*/ 54 w 154"/>
                <a:gd name="T29" fmla="*/ 153 h 144"/>
                <a:gd name="T30" fmla="*/ 54 w 154"/>
                <a:gd name="T31" fmla="*/ 160 h 144"/>
                <a:gd name="T32" fmla="*/ 26 w 154"/>
                <a:gd name="T33" fmla="*/ 158 h 144"/>
                <a:gd name="T34" fmla="*/ 50 w 154"/>
                <a:gd name="T35" fmla="*/ 172 h 144"/>
                <a:gd name="T36" fmla="*/ 39 w 154"/>
                <a:gd name="T37" fmla="*/ 183 h 144"/>
                <a:gd name="T38" fmla="*/ 21 w 154"/>
                <a:gd name="T39" fmla="*/ 183 h 144"/>
                <a:gd name="T40" fmla="*/ 0 w 154"/>
                <a:gd name="T41" fmla="*/ 183 h 144"/>
                <a:gd name="T42" fmla="*/ 3 w 154"/>
                <a:gd name="T43" fmla="*/ 160 h 144"/>
                <a:gd name="T44" fmla="*/ 7 w 154"/>
                <a:gd name="T45" fmla="*/ 139 h 144"/>
                <a:gd name="T46" fmla="*/ 7 w 154"/>
                <a:gd name="T47" fmla="*/ 117 h 144"/>
                <a:gd name="T48" fmla="*/ 9 w 154"/>
                <a:gd name="T49" fmla="*/ 91 h 144"/>
                <a:gd name="T50" fmla="*/ 9 w 154"/>
                <a:gd name="T51" fmla="*/ 70 h 144"/>
                <a:gd name="T52" fmla="*/ 9 w 154"/>
                <a:gd name="T53" fmla="*/ 48 h 144"/>
                <a:gd name="T54" fmla="*/ 9 w 154"/>
                <a:gd name="T55" fmla="*/ 26 h 144"/>
                <a:gd name="T56" fmla="*/ 9 w 154"/>
                <a:gd name="T57" fmla="*/ 0 h 144"/>
                <a:gd name="T58" fmla="*/ 30 w 154"/>
                <a:gd name="T59" fmla="*/ 14 h 144"/>
                <a:gd name="T60" fmla="*/ 50 w 154"/>
                <a:gd name="T61" fmla="*/ 26 h 144"/>
                <a:gd name="T62" fmla="*/ 68 w 154"/>
                <a:gd name="T63" fmla="*/ 32 h 144"/>
                <a:gd name="T64" fmla="*/ 86 w 154"/>
                <a:gd name="T65" fmla="*/ 44 h 144"/>
                <a:gd name="T66" fmla="*/ 104 w 154"/>
                <a:gd name="T67" fmla="*/ 70 h 144"/>
                <a:gd name="T68" fmla="*/ 104 w 154"/>
                <a:gd name="T69" fmla="*/ 83 h 144"/>
                <a:gd name="T70" fmla="*/ 121 w 154"/>
                <a:gd name="T71" fmla="*/ 91 h 144"/>
                <a:gd name="T72" fmla="*/ 138 w 154"/>
                <a:gd name="T73" fmla="*/ 102 h 144"/>
                <a:gd name="T74" fmla="*/ 138 w 154"/>
                <a:gd name="T75" fmla="*/ 117 h 144"/>
                <a:gd name="T76" fmla="*/ 125 w 154"/>
                <a:gd name="T77" fmla="*/ 121 h 144"/>
                <a:gd name="T78" fmla="*/ 134 w 154"/>
                <a:gd name="T79" fmla="*/ 142 h 144"/>
                <a:gd name="T80" fmla="*/ 145 w 154"/>
                <a:gd name="T81" fmla="*/ 160 h 144"/>
                <a:gd name="T82" fmla="*/ 153 w 154"/>
                <a:gd name="T83" fmla="*/ 183 h 144"/>
                <a:gd name="T84" fmla="*/ 166 w 154"/>
                <a:gd name="T85" fmla="*/ 183 h 144"/>
                <a:gd name="T86" fmla="*/ 166 w 154"/>
                <a:gd name="T87" fmla="*/ 193 h 144"/>
                <a:gd name="T88" fmla="*/ 178 w 154"/>
                <a:gd name="T89" fmla="*/ 201 h 144"/>
                <a:gd name="T90" fmla="*/ 171 w 154"/>
                <a:gd name="T91" fmla="*/ 204 h 144"/>
                <a:gd name="T92" fmla="*/ 192 w 154"/>
                <a:gd name="T93" fmla="*/ 215 h 1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4"/>
                <a:gd name="T142" fmla="*/ 0 h 144"/>
                <a:gd name="T143" fmla="*/ 154 w 154"/>
                <a:gd name="T144" fmla="*/ 144 h 1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4" h="144">
                  <a:moveTo>
                    <a:pt x="154" y="139"/>
                  </a:moveTo>
                  <a:lnTo>
                    <a:pt x="149" y="142"/>
                  </a:lnTo>
                  <a:lnTo>
                    <a:pt x="149" y="144"/>
                  </a:lnTo>
                  <a:lnTo>
                    <a:pt x="140" y="142"/>
                  </a:lnTo>
                  <a:lnTo>
                    <a:pt x="126" y="139"/>
                  </a:lnTo>
                  <a:lnTo>
                    <a:pt x="111" y="135"/>
                  </a:lnTo>
                  <a:lnTo>
                    <a:pt x="102" y="128"/>
                  </a:lnTo>
                  <a:lnTo>
                    <a:pt x="95" y="118"/>
                  </a:lnTo>
                  <a:lnTo>
                    <a:pt x="85" y="106"/>
                  </a:lnTo>
                  <a:lnTo>
                    <a:pt x="78" y="97"/>
                  </a:lnTo>
                  <a:lnTo>
                    <a:pt x="57" y="90"/>
                  </a:lnTo>
                  <a:lnTo>
                    <a:pt x="57" y="95"/>
                  </a:lnTo>
                  <a:lnTo>
                    <a:pt x="48" y="90"/>
                  </a:lnTo>
                  <a:lnTo>
                    <a:pt x="48" y="99"/>
                  </a:lnTo>
                  <a:lnTo>
                    <a:pt x="43" y="99"/>
                  </a:lnTo>
                  <a:lnTo>
                    <a:pt x="43" y="104"/>
                  </a:lnTo>
                  <a:lnTo>
                    <a:pt x="21" y="102"/>
                  </a:lnTo>
                  <a:lnTo>
                    <a:pt x="40" y="111"/>
                  </a:lnTo>
                  <a:lnTo>
                    <a:pt x="31" y="118"/>
                  </a:lnTo>
                  <a:lnTo>
                    <a:pt x="17" y="118"/>
                  </a:lnTo>
                  <a:lnTo>
                    <a:pt x="0" y="118"/>
                  </a:lnTo>
                  <a:lnTo>
                    <a:pt x="3" y="104"/>
                  </a:lnTo>
                  <a:lnTo>
                    <a:pt x="5" y="90"/>
                  </a:lnTo>
                  <a:lnTo>
                    <a:pt x="5" y="76"/>
                  </a:lnTo>
                  <a:lnTo>
                    <a:pt x="7" y="59"/>
                  </a:lnTo>
                  <a:lnTo>
                    <a:pt x="7" y="45"/>
                  </a:lnTo>
                  <a:lnTo>
                    <a:pt x="7" y="31"/>
                  </a:lnTo>
                  <a:lnTo>
                    <a:pt x="7" y="17"/>
                  </a:lnTo>
                  <a:lnTo>
                    <a:pt x="7" y="0"/>
                  </a:lnTo>
                  <a:lnTo>
                    <a:pt x="24" y="9"/>
                  </a:lnTo>
                  <a:lnTo>
                    <a:pt x="40" y="17"/>
                  </a:lnTo>
                  <a:lnTo>
                    <a:pt x="55" y="21"/>
                  </a:lnTo>
                  <a:lnTo>
                    <a:pt x="69" y="28"/>
                  </a:lnTo>
                  <a:lnTo>
                    <a:pt x="83" y="45"/>
                  </a:lnTo>
                  <a:lnTo>
                    <a:pt x="83" y="54"/>
                  </a:lnTo>
                  <a:lnTo>
                    <a:pt x="97" y="59"/>
                  </a:lnTo>
                  <a:lnTo>
                    <a:pt x="111" y="66"/>
                  </a:lnTo>
                  <a:lnTo>
                    <a:pt x="111" y="76"/>
                  </a:lnTo>
                  <a:lnTo>
                    <a:pt x="100" y="78"/>
                  </a:lnTo>
                  <a:lnTo>
                    <a:pt x="107" y="92"/>
                  </a:lnTo>
                  <a:lnTo>
                    <a:pt x="116" y="104"/>
                  </a:lnTo>
                  <a:lnTo>
                    <a:pt x="123" y="118"/>
                  </a:lnTo>
                  <a:lnTo>
                    <a:pt x="133" y="118"/>
                  </a:lnTo>
                  <a:lnTo>
                    <a:pt x="133" y="125"/>
                  </a:lnTo>
                  <a:lnTo>
                    <a:pt x="142" y="130"/>
                  </a:lnTo>
                  <a:lnTo>
                    <a:pt x="137" y="132"/>
                  </a:lnTo>
                  <a:lnTo>
                    <a:pt x="154" y="13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07" name="Freeform 5264"/>
            <p:cNvSpPr>
              <a:spLocks/>
            </p:cNvSpPr>
            <p:nvPr/>
          </p:nvSpPr>
          <p:spPr bwMode="auto">
            <a:xfrm>
              <a:off x="5127" y="2744"/>
              <a:ext cx="71" cy="45"/>
            </a:xfrm>
            <a:custGeom>
              <a:avLst/>
              <a:gdLst>
                <a:gd name="T0" fmla="*/ 79 w 64"/>
                <a:gd name="T1" fmla="*/ 0 h 36"/>
                <a:gd name="T2" fmla="*/ 72 w 64"/>
                <a:gd name="T3" fmla="*/ 19 h 36"/>
                <a:gd name="T4" fmla="*/ 70 w 64"/>
                <a:gd name="T5" fmla="*/ 23 h 36"/>
                <a:gd name="T6" fmla="*/ 72 w 64"/>
                <a:gd name="T7" fmla="*/ 30 h 36"/>
                <a:gd name="T8" fmla="*/ 59 w 64"/>
                <a:gd name="T9" fmla="*/ 38 h 36"/>
                <a:gd name="T10" fmla="*/ 32 w 64"/>
                <a:gd name="T11" fmla="*/ 56 h 36"/>
                <a:gd name="T12" fmla="*/ 14 w 64"/>
                <a:gd name="T13" fmla="*/ 49 h 36"/>
                <a:gd name="T14" fmla="*/ 3 w 64"/>
                <a:gd name="T15" fmla="*/ 41 h 36"/>
                <a:gd name="T16" fmla="*/ 0 w 64"/>
                <a:gd name="T17" fmla="*/ 30 h 36"/>
                <a:gd name="T18" fmla="*/ 26 w 64"/>
                <a:gd name="T19" fmla="*/ 33 h 36"/>
                <a:gd name="T20" fmla="*/ 32 w 64"/>
                <a:gd name="T21" fmla="*/ 19 h 36"/>
                <a:gd name="T22" fmla="*/ 32 w 64"/>
                <a:gd name="T23" fmla="*/ 26 h 36"/>
                <a:gd name="T24" fmla="*/ 44 w 64"/>
                <a:gd name="T25" fmla="*/ 33 h 36"/>
                <a:gd name="T26" fmla="*/ 61 w 64"/>
                <a:gd name="T27" fmla="*/ 16 h 36"/>
                <a:gd name="T28" fmla="*/ 61 w 64"/>
                <a:gd name="T29" fmla="*/ 0 h 36"/>
                <a:gd name="T30" fmla="*/ 72 w 64"/>
                <a:gd name="T31" fmla="*/ 0 h 36"/>
                <a:gd name="T32" fmla="*/ 79 w 64"/>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4"/>
                <a:gd name="T52" fmla="*/ 0 h 36"/>
                <a:gd name="T53" fmla="*/ 64 w 64"/>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4" h="36">
                  <a:moveTo>
                    <a:pt x="64" y="0"/>
                  </a:moveTo>
                  <a:lnTo>
                    <a:pt x="59" y="12"/>
                  </a:lnTo>
                  <a:lnTo>
                    <a:pt x="57" y="14"/>
                  </a:lnTo>
                  <a:lnTo>
                    <a:pt x="59" y="19"/>
                  </a:lnTo>
                  <a:lnTo>
                    <a:pt x="48" y="24"/>
                  </a:lnTo>
                  <a:lnTo>
                    <a:pt x="26" y="36"/>
                  </a:lnTo>
                  <a:lnTo>
                    <a:pt x="12" y="31"/>
                  </a:lnTo>
                  <a:lnTo>
                    <a:pt x="3" y="26"/>
                  </a:lnTo>
                  <a:lnTo>
                    <a:pt x="0" y="19"/>
                  </a:lnTo>
                  <a:lnTo>
                    <a:pt x="21" y="21"/>
                  </a:lnTo>
                  <a:lnTo>
                    <a:pt x="26" y="12"/>
                  </a:lnTo>
                  <a:lnTo>
                    <a:pt x="26" y="17"/>
                  </a:lnTo>
                  <a:lnTo>
                    <a:pt x="36" y="21"/>
                  </a:lnTo>
                  <a:lnTo>
                    <a:pt x="50" y="10"/>
                  </a:lnTo>
                  <a:lnTo>
                    <a:pt x="50" y="0"/>
                  </a:lnTo>
                  <a:lnTo>
                    <a:pt x="59" y="0"/>
                  </a:lnTo>
                  <a:lnTo>
                    <a:pt x="64"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08" name="Freeform 5265"/>
            <p:cNvSpPr>
              <a:spLocks/>
            </p:cNvSpPr>
            <p:nvPr/>
          </p:nvSpPr>
          <p:spPr bwMode="auto">
            <a:xfrm>
              <a:off x="5238" y="2768"/>
              <a:ext cx="20" cy="31"/>
            </a:xfrm>
            <a:custGeom>
              <a:avLst/>
              <a:gdLst>
                <a:gd name="T0" fmla="*/ 22 w 18"/>
                <a:gd name="T1" fmla="*/ 35 h 26"/>
                <a:gd name="T2" fmla="*/ 18 w 18"/>
                <a:gd name="T3" fmla="*/ 37 h 26"/>
                <a:gd name="T4" fmla="*/ 2 w 18"/>
                <a:gd name="T5" fmla="*/ 20 h 26"/>
                <a:gd name="T6" fmla="*/ 0 w 18"/>
                <a:gd name="T7" fmla="*/ 0 h 26"/>
                <a:gd name="T8" fmla="*/ 11 w 18"/>
                <a:gd name="T9" fmla="*/ 17 h 26"/>
                <a:gd name="T10" fmla="*/ 22 w 18"/>
                <a:gd name="T11" fmla="*/ 35 h 26"/>
                <a:gd name="T12" fmla="*/ 0 60000 65536"/>
                <a:gd name="T13" fmla="*/ 0 60000 65536"/>
                <a:gd name="T14" fmla="*/ 0 60000 65536"/>
                <a:gd name="T15" fmla="*/ 0 60000 65536"/>
                <a:gd name="T16" fmla="*/ 0 60000 65536"/>
                <a:gd name="T17" fmla="*/ 0 60000 65536"/>
                <a:gd name="T18" fmla="*/ 0 w 18"/>
                <a:gd name="T19" fmla="*/ 0 h 26"/>
                <a:gd name="T20" fmla="*/ 18 w 18"/>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8" h="26">
                  <a:moveTo>
                    <a:pt x="18" y="24"/>
                  </a:moveTo>
                  <a:lnTo>
                    <a:pt x="14" y="26"/>
                  </a:lnTo>
                  <a:lnTo>
                    <a:pt x="2" y="14"/>
                  </a:lnTo>
                  <a:lnTo>
                    <a:pt x="0" y="0"/>
                  </a:lnTo>
                  <a:lnTo>
                    <a:pt x="9" y="12"/>
                  </a:lnTo>
                  <a:lnTo>
                    <a:pt x="18" y="2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09" name="Freeform 5266"/>
            <p:cNvSpPr>
              <a:spLocks/>
            </p:cNvSpPr>
            <p:nvPr/>
          </p:nvSpPr>
          <p:spPr bwMode="auto">
            <a:xfrm>
              <a:off x="5174" y="2709"/>
              <a:ext cx="37" cy="43"/>
            </a:xfrm>
            <a:custGeom>
              <a:avLst/>
              <a:gdLst>
                <a:gd name="T0" fmla="*/ 41 w 33"/>
                <a:gd name="T1" fmla="*/ 42 h 35"/>
                <a:gd name="T2" fmla="*/ 35 w 33"/>
                <a:gd name="T3" fmla="*/ 53 h 35"/>
                <a:gd name="T4" fmla="*/ 20 w 33"/>
                <a:gd name="T5" fmla="*/ 21 h 35"/>
                <a:gd name="T6" fmla="*/ 9 w 33"/>
                <a:gd name="T7" fmla="*/ 11 h 35"/>
                <a:gd name="T8" fmla="*/ 0 w 33"/>
                <a:gd name="T9" fmla="*/ 0 h 35"/>
                <a:gd name="T10" fmla="*/ 15 w 33"/>
                <a:gd name="T11" fmla="*/ 11 h 35"/>
                <a:gd name="T12" fmla="*/ 29 w 33"/>
                <a:gd name="T13" fmla="*/ 25 h 35"/>
                <a:gd name="T14" fmla="*/ 41 w 33"/>
                <a:gd name="T15" fmla="*/ 42 h 3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35"/>
                <a:gd name="T26" fmla="*/ 33 w 33"/>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35">
                  <a:moveTo>
                    <a:pt x="33" y="28"/>
                  </a:moveTo>
                  <a:lnTo>
                    <a:pt x="28" y="35"/>
                  </a:lnTo>
                  <a:lnTo>
                    <a:pt x="16" y="14"/>
                  </a:lnTo>
                  <a:lnTo>
                    <a:pt x="7" y="7"/>
                  </a:lnTo>
                  <a:lnTo>
                    <a:pt x="0" y="0"/>
                  </a:lnTo>
                  <a:lnTo>
                    <a:pt x="12" y="7"/>
                  </a:lnTo>
                  <a:lnTo>
                    <a:pt x="23" y="16"/>
                  </a:lnTo>
                  <a:lnTo>
                    <a:pt x="33" y="28"/>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10" name="Freeform 5267"/>
            <p:cNvSpPr>
              <a:spLocks/>
            </p:cNvSpPr>
            <p:nvPr/>
          </p:nvSpPr>
          <p:spPr bwMode="auto">
            <a:xfrm>
              <a:off x="5164" y="2864"/>
              <a:ext cx="4" cy="6"/>
            </a:xfrm>
            <a:custGeom>
              <a:avLst/>
              <a:gdLst>
                <a:gd name="T0" fmla="*/ 3 w 5"/>
                <a:gd name="T1" fmla="*/ 2 h 5"/>
                <a:gd name="T2" fmla="*/ 2 w 5"/>
                <a:gd name="T3" fmla="*/ 7 h 5"/>
                <a:gd name="T4" fmla="*/ 0 w 5"/>
                <a:gd name="T5" fmla="*/ 0 h 5"/>
                <a:gd name="T6" fmla="*/ 3 w 5"/>
                <a:gd name="T7" fmla="*/ 2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2"/>
                  </a:moveTo>
                  <a:lnTo>
                    <a:pt x="3" y="5"/>
                  </a:lnTo>
                  <a:lnTo>
                    <a:pt x="0" y="0"/>
                  </a:lnTo>
                  <a:lnTo>
                    <a:pt x="5"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11" name="Freeform 5268"/>
            <p:cNvSpPr>
              <a:spLocks/>
            </p:cNvSpPr>
            <p:nvPr/>
          </p:nvSpPr>
          <p:spPr bwMode="auto">
            <a:xfrm>
              <a:off x="5058" y="2310"/>
              <a:ext cx="2" cy="4"/>
            </a:xfrm>
            <a:custGeom>
              <a:avLst/>
              <a:gdLst>
                <a:gd name="T0" fmla="*/ 2 w 2"/>
                <a:gd name="T1" fmla="*/ 0 h 3"/>
                <a:gd name="T2" fmla="*/ 0 w 2"/>
                <a:gd name="T3" fmla="*/ 0 h 3"/>
                <a:gd name="T4" fmla="*/ 0 w 2"/>
                <a:gd name="T5" fmla="*/ 5 h 3"/>
                <a:gd name="T6" fmla="*/ 0 w 2"/>
                <a:gd name="T7" fmla="*/ 5 h 3"/>
                <a:gd name="T8" fmla="*/ 2 w 2"/>
                <a:gd name="T9" fmla="*/ 5 h 3"/>
                <a:gd name="T10" fmla="*/ 0 w 2"/>
                <a:gd name="T11" fmla="*/ 0 h 3"/>
                <a:gd name="T12" fmla="*/ 2 w 2"/>
                <a:gd name="T13" fmla="*/ 0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2" y="0"/>
                  </a:moveTo>
                  <a:lnTo>
                    <a:pt x="0" y="0"/>
                  </a:lnTo>
                  <a:lnTo>
                    <a:pt x="0" y="3"/>
                  </a:lnTo>
                  <a:lnTo>
                    <a:pt x="2" y="3"/>
                  </a:lnTo>
                  <a:lnTo>
                    <a:pt x="0" y="0"/>
                  </a:lnTo>
                  <a:lnTo>
                    <a:pt x="2"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12" name="Freeform 5269"/>
            <p:cNvSpPr>
              <a:spLocks/>
            </p:cNvSpPr>
            <p:nvPr/>
          </p:nvSpPr>
          <p:spPr bwMode="auto">
            <a:xfrm>
              <a:off x="5055" y="2314"/>
              <a:ext cx="3" cy="5"/>
            </a:xfrm>
            <a:custGeom>
              <a:avLst/>
              <a:gdLst>
                <a:gd name="T0" fmla="*/ 0 w 3"/>
                <a:gd name="T1" fmla="*/ 0 h 4"/>
                <a:gd name="T2" fmla="*/ 0 w 3"/>
                <a:gd name="T3" fmla="*/ 4 h 4"/>
                <a:gd name="T4" fmla="*/ 0 w 3"/>
                <a:gd name="T5" fmla="*/ 6 h 4"/>
                <a:gd name="T6" fmla="*/ 3 w 3"/>
                <a:gd name="T7" fmla="*/ 4 h 4"/>
                <a:gd name="T8" fmla="*/ 0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0" y="0"/>
                  </a:moveTo>
                  <a:lnTo>
                    <a:pt x="0" y="2"/>
                  </a:lnTo>
                  <a:lnTo>
                    <a:pt x="0" y="4"/>
                  </a:lnTo>
                  <a:lnTo>
                    <a:pt x="3" y="2"/>
                  </a:ln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13" name="Freeform 5270"/>
            <p:cNvSpPr>
              <a:spLocks/>
            </p:cNvSpPr>
            <p:nvPr/>
          </p:nvSpPr>
          <p:spPr bwMode="auto">
            <a:xfrm>
              <a:off x="5049" y="2334"/>
              <a:ext cx="4" cy="4"/>
            </a:xfrm>
            <a:custGeom>
              <a:avLst/>
              <a:gdLst>
                <a:gd name="T0" fmla="*/ 0 w 2"/>
                <a:gd name="T1" fmla="*/ 5 h 3"/>
                <a:gd name="T2" fmla="*/ 0 w 2"/>
                <a:gd name="T3" fmla="*/ 0 h 3"/>
                <a:gd name="T4" fmla="*/ 0 w 2"/>
                <a:gd name="T5" fmla="*/ 0 h 3"/>
                <a:gd name="T6" fmla="*/ 8 w 2"/>
                <a:gd name="T7" fmla="*/ 0 h 3"/>
                <a:gd name="T8" fmla="*/ 0 w 2"/>
                <a:gd name="T9" fmla="*/ 5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3"/>
                  </a:moveTo>
                  <a:lnTo>
                    <a:pt x="0" y="0"/>
                  </a:lnTo>
                  <a:lnTo>
                    <a:pt x="2" y="0"/>
                  </a:lnTo>
                  <a:lnTo>
                    <a:pt x="0" y="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14" name="Freeform 5271"/>
            <p:cNvSpPr>
              <a:spLocks/>
            </p:cNvSpPr>
            <p:nvPr/>
          </p:nvSpPr>
          <p:spPr bwMode="auto">
            <a:xfrm>
              <a:off x="5047" y="2247"/>
              <a:ext cx="0" cy="4"/>
            </a:xfrm>
            <a:custGeom>
              <a:avLst/>
              <a:gdLst>
                <a:gd name="T0" fmla="*/ 0 h 3"/>
                <a:gd name="T1" fmla="*/ 5 h 3"/>
                <a:gd name="T2" fmla="*/ 0 h 3"/>
                <a:gd name="T3" fmla="*/ 0 h 3"/>
                <a:gd name="T4" fmla="*/ 0 60000 65536"/>
                <a:gd name="T5" fmla="*/ 0 60000 65536"/>
                <a:gd name="T6" fmla="*/ 0 60000 65536"/>
                <a:gd name="T7" fmla="*/ 0 60000 65536"/>
                <a:gd name="T8" fmla="*/ 0 h 3"/>
                <a:gd name="T9" fmla="*/ 3 h 3"/>
              </a:gdLst>
              <a:ahLst/>
              <a:cxnLst>
                <a:cxn ang="T4">
                  <a:pos x="0" y="T0"/>
                </a:cxn>
                <a:cxn ang="T5">
                  <a:pos x="0" y="T1"/>
                </a:cxn>
                <a:cxn ang="T6">
                  <a:pos x="0" y="T2"/>
                </a:cxn>
                <a:cxn ang="T7">
                  <a:pos x="0" y="T3"/>
                </a:cxn>
              </a:cxnLst>
              <a:rect l="0" t="T8" r="0" b="T9"/>
              <a:pathLst>
                <a:path h="3">
                  <a:moveTo>
                    <a:pt x="0" y="0"/>
                  </a:moveTo>
                  <a:lnTo>
                    <a:pt x="0" y="3"/>
                  </a:ln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15" name="Rectangle 5272"/>
            <p:cNvSpPr>
              <a:spLocks noChangeArrowheads="1"/>
            </p:cNvSpPr>
            <p:nvPr/>
          </p:nvSpPr>
          <p:spPr bwMode="auto">
            <a:xfrm>
              <a:off x="5044" y="2232"/>
              <a:ext cx="0" cy="3"/>
            </a:xfrm>
            <a:prstGeom prst="rect">
              <a:avLst/>
            </a:prstGeom>
            <a:solidFill>
              <a:srgbClr val="E1E1E1"/>
            </a:solidFill>
            <a:ln w="317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16" name="Freeform 5273"/>
            <p:cNvSpPr>
              <a:spLocks/>
            </p:cNvSpPr>
            <p:nvPr/>
          </p:nvSpPr>
          <p:spPr bwMode="auto">
            <a:xfrm>
              <a:off x="5049" y="2285"/>
              <a:ext cx="4" cy="2"/>
            </a:xfrm>
            <a:custGeom>
              <a:avLst/>
              <a:gdLst>
                <a:gd name="T0" fmla="*/ 8 w 2"/>
                <a:gd name="T1" fmla="*/ 0 h 2"/>
                <a:gd name="T2" fmla="*/ 0 w 2"/>
                <a:gd name="T3" fmla="*/ 2 h 2"/>
                <a:gd name="T4" fmla="*/ 0 w 2"/>
                <a:gd name="T5" fmla="*/ 0 h 2"/>
                <a:gd name="T6" fmla="*/ 8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2"/>
                  </a:lnTo>
                  <a:lnTo>
                    <a:pt x="0" y="0"/>
                  </a:lnTo>
                  <a:lnTo>
                    <a:pt x="2"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17" name="Freeform 5274"/>
            <p:cNvSpPr>
              <a:spLocks/>
            </p:cNvSpPr>
            <p:nvPr/>
          </p:nvSpPr>
          <p:spPr bwMode="auto">
            <a:xfrm>
              <a:off x="4024" y="2059"/>
              <a:ext cx="89" cy="129"/>
            </a:xfrm>
            <a:custGeom>
              <a:avLst/>
              <a:gdLst>
                <a:gd name="T0" fmla="*/ 37 w 78"/>
                <a:gd name="T1" fmla="*/ 130 h 104"/>
                <a:gd name="T2" fmla="*/ 37 w 78"/>
                <a:gd name="T3" fmla="*/ 134 h 104"/>
                <a:gd name="T4" fmla="*/ 30 w 78"/>
                <a:gd name="T5" fmla="*/ 128 h 104"/>
                <a:gd name="T6" fmla="*/ 30 w 78"/>
                <a:gd name="T7" fmla="*/ 128 h 104"/>
                <a:gd name="T8" fmla="*/ 25 w 78"/>
                <a:gd name="T9" fmla="*/ 109 h 104"/>
                <a:gd name="T10" fmla="*/ 21 w 78"/>
                <a:gd name="T11" fmla="*/ 88 h 104"/>
                <a:gd name="T12" fmla="*/ 18 w 78"/>
                <a:gd name="T13" fmla="*/ 72 h 104"/>
                <a:gd name="T14" fmla="*/ 2 w 78"/>
                <a:gd name="T15" fmla="*/ 53 h 104"/>
                <a:gd name="T16" fmla="*/ 9 w 78"/>
                <a:gd name="T17" fmla="*/ 43 h 104"/>
                <a:gd name="T18" fmla="*/ 16 w 78"/>
                <a:gd name="T19" fmla="*/ 40 h 104"/>
                <a:gd name="T20" fmla="*/ 0 w 78"/>
                <a:gd name="T21" fmla="*/ 21 h 104"/>
                <a:gd name="T22" fmla="*/ 0 w 78"/>
                <a:gd name="T23" fmla="*/ 0 h 104"/>
                <a:gd name="T24" fmla="*/ 16 w 78"/>
                <a:gd name="T25" fmla="*/ 7 h 104"/>
                <a:gd name="T26" fmla="*/ 21 w 78"/>
                <a:gd name="T27" fmla="*/ 19 h 104"/>
                <a:gd name="T28" fmla="*/ 25 w 78"/>
                <a:gd name="T29" fmla="*/ 14 h 104"/>
                <a:gd name="T30" fmla="*/ 37 w 78"/>
                <a:gd name="T31" fmla="*/ 37 h 104"/>
                <a:gd name="T32" fmla="*/ 55 w 78"/>
                <a:gd name="T33" fmla="*/ 37 h 104"/>
                <a:gd name="T34" fmla="*/ 76 w 78"/>
                <a:gd name="T35" fmla="*/ 40 h 104"/>
                <a:gd name="T36" fmla="*/ 86 w 78"/>
                <a:gd name="T37" fmla="*/ 51 h 104"/>
                <a:gd name="T38" fmla="*/ 86 w 78"/>
                <a:gd name="T39" fmla="*/ 62 h 104"/>
                <a:gd name="T40" fmla="*/ 71 w 78"/>
                <a:gd name="T41" fmla="*/ 72 h 104"/>
                <a:gd name="T42" fmla="*/ 74 w 78"/>
                <a:gd name="T43" fmla="*/ 94 h 104"/>
                <a:gd name="T44" fmla="*/ 76 w 78"/>
                <a:gd name="T45" fmla="*/ 98 h 104"/>
                <a:gd name="T46" fmla="*/ 86 w 78"/>
                <a:gd name="T47" fmla="*/ 81 h 104"/>
                <a:gd name="T48" fmla="*/ 95 w 78"/>
                <a:gd name="T49" fmla="*/ 104 h 104"/>
                <a:gd name="T50" fmla="*/ 102 w 78"/>
                <a:gd name="T51" fmla="*/ 128 h 104"/>
                <a:gd name="T52" fmla="*/ 102 w 78"/>
                <a:gd name="T53" fmla="*/ 145 h 104"/>
                <a:gd name="T54" fmla="*/ 98 w 78"/>
                <a:gd name="T55" fmla="*/ 149 h 104"/>
                <a:gd name="T56" fmla="*/ 102 w 78"/>
                <a:gd name="T57" fmla="*/ 160 h 104"/>
                <a:gd name="T58" fmla="*/ 89 w 78"/>
                <a:gd name="T59" fmla="*/ 130 h 104"/>
                <a:gd name="T60" fmla="*/ 76 w 78"/>
                <a:gd name="T61" fmla="*/ 104 h 104"/>
                <a:gd name="T62" fmla="*/ 64 w 78"/>
                <a:gd name="T63" fmla="*/ 104 h 104"/>
                <a:gd name="T64" fmla="*/ 55 w 78"/>
                <a:gd name="T65" fmla="*/ 88 h 104"/>
                <a:gd name="T66" fmla="*/ 37 w 78"/>
                <a:gd name="T67" fmla="*/ 72 h 104"/>
                <a:gd name="T68" fmla="*/ 30 w 78"/>
                <a:gd name="T69" fmla="*/ 72 h 104"/>
                <a:gd name="T70" fmla="*/ 52 w 78"/>
                <a:gd name="T71" fmla="*/ 91 h 104"/>
                <a:gd name="T72" fmla="*/ 58 w 78"/>
                <a:gd name="T73" fmla="*/ 104 h 104"/>
                <a:gd name="T74" fmla="*/ 62 w 78"/>
                <a:gd name="T75" fmla="*/ 113 h 104"/>
                <a:gd name="T76" fmla="*/ 55 w 78"/>
                <a:gd name="T77" fmla="*/ 134 h 104"/>
                <a:gd name="T78" fmla="*/ 52 w 78"/>
                <a:gd name="T79" fmla="*/ 123 h 104"/>
                <a:gd name="T80" fmla="*/ 46 w 78"/>
                <a:gd name="T81" fmla="*/ 128 h 104"/>
                <a:gd name="T82" fmla="*/ 43 w 78"/>
                <a:gd name="T83" fmla="*/ 130 h 104"/>
                <a:gd name="T84" fmla="*/ 37 w 78"/>
                <a:gd name="T85" fmla="*/ 130 h 1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8"/>
                <a:gd name="T130" fmla="*/ 0 h 104"/>
                <a:gd name="T131" fmla="*/ 78 w 78"/>
                <a:gd name="T132" fmla="*/ 104 h 10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8" h="104">
                  <a:moveTo>
                    <a:pt x="28" y="85"/>
                  </a:moveTo>
                  <a:lnTo>
                    <a:pt x="28" y="87"/>
                  </a:lnTo>
                  <a:lnTo>
                    <a:pt x="23" y="83"/>
                  </a:lnTo>
                  <a:lnTo>
                    <a:pt x="19" y="71"/>
                  </a:lnTo>
                  <a:lnTo>
                    <a:pt x="16" y="57"/>
                  </a:lnTo>
                  <a:lnTo>
                    <a:pt x="14" y="47"/>
                  </a:lnTo>
                  <a:lnTo>
                    <a:pt x="2" y="35"/>
                  </a:lnTo>
                  <a:lnTo>
                    <a:pt x="7" y="28"/>
                  </a:lnTo>
                  <a:lnTo>
                    <a:pt x="12" y="26"/>
                  </a:lnTo>
                  <a:lnTo>
                    <a:pt x="0" y="14"/>
                  </a:lnTo>
                  <a:lnTo>
                    <a:pt x="0" y="0"/>
                  </a:lnTo>
                  <a:lnTo>
                    <a:pt x="12" y="5"/>
                  </a:lnTo>
                  <a:lnTo>
                    <a:pt x="16" y="12"/>
                  </a:lnTo>
                  <a:lnTo>
                    <a:pt x="19" y="9"/>
                  </a:lnTo>
                  <a:lnTo>
                    <a:pt x="28" y="24"/>
                  </a:lnTo>
                  <a:lnTo>
                    <a:pt x="42" y="24"/>
                  </a:lnTo>
                  <a:lnTo>
                    <a:pt x="59" y="26"/>
                  </a:lnTo>
                  <a:lnTo>
                    <a:pt x="66" y="33"/>
                  </a:lnTo>
                  <a:lnTo>
                    <a:pt x="66" y="40"/>
                  </a:lnTo>
                  <a:lnTo>
                    <a:pt x="54" y="47"/>
                  </a:lnTo>
                  <a:lnTo>
                    <a:pt x="57" y="61"/>
                  </a:lnTo>
                  <a:lnTo>
                    <a:pt x="59" y="64"/>
                  </a:lnTo>
                  <a:lnTo>
                    <a:pt x="66" y="52"/>
                  </a:lnTo>
                  <a:lnTo>
                    <a:pt x="73" y="68"/>
                  </a:lnTo>
                  <a:lnTo>
                    <a:pt x="78" y="83"/>
                  </a:lnTo>
                  <a:lnTo>
                    <a:pt x="78" y="94"/>
                  </a:lnTo>
                  <a:lnTo>
                    <a:pt x="75" y="97"/>
                  </a:lnTo>
                  <a:lnTo>
                    <a:pt x="78" y="104"/>
                  </a:lnTo>
                  <a:lnTo>
                    <a:pt x="68" y="85"/>
                  </a:lnTo>
                  <a:lnTo>
                    <a:pt x="59" y="68"/>
                  </a:lnTo>
                  <a:lnTo>
                    <a:pt x="49" y="68"/>
                  </a:lnTo>
                  <a:lnTo>
                    <a:pt x="42" y="57"/>
                  </a:lnTo>
                  <a:lnTo>
                    <a:pt x="28" y="47"/>
                  </a:lnTo>
                  <a:lnTo>
                    <a:pt x="23" y="47"/>
                  </a:lnTo>
                  <a:lnTo>
                    <a:pt x="40" y="59"/>
                  </a:lnTo>
                  <a:lnTo>
                    <a:pt x="45" y="68"/>
                  </a:lnTo>
                  <a:lnTo>
                    <a:pt x="47" y="73"/>
                  </a:lnTo>
                  <a:lnTo>
                    <a:pt x="42" y="87"/>
                  </a:lnTo>
                  <a:lnTo>
                    <a:pt x="40" y="80"/>
                  </a:lnTo>
                  <a:lnTo>
                    <a:pt x="35" y="83"/>
                  </a:lnTo>
                  <a:lnTo>
                    <a:pt x="33" y="85"/>
                  </a:lnTo>
                  <a:lnTo>
                    <a:pt x="28" y="8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18" name="Freeform 5275"/>
            <p:cNvSpPr>
              <a:spLocks/>
            </p:cNvSpPr>
            <p:nvPr/>
          </p:nvSpPr>
          <p:spPr bwMode="auto">
            <a:xfrm>
              <a:off x="4031" y="2025"/>
              <a:ext cx="54" cy="32"/>
            </a:xfrm>
            <a:custGeom>
              <a:avLst/>
              <a:gdLst>
                <a:gd name="T0" fmla="*/ 40 w 49"/>
                <a:gd name="T1" fmla="*/ 2 h 26"/>
                <a:gd name="T2" fmla="*/ 13 w 49"/>
                <a:gd name="T3" fmla="*/ 0 h 26"/>
                <a:gd name="T4" fmla="*/ 0 w 49"/>
                <a:gd name="T5" fmla="*/ 25 h 26"/>
                <a:gd name="T6" fmla="*/ 2 w 49"/>
                <a:gd name="T7" fmla="*/ 34 h 26"/>
                <a:gd name="T8" fmla="*/ 28 w 49"/>
                <a:gd name="T9" fmla="*/ 39 h 26"/>
                <a:gd name="T10" fmla="*/ 45 w 49"/>
                <a:gd name="T11" fmla="*/ 34 h 26"/>
                <a:gd name="T12" fmla="*/ 60 w 49"/>
                <a:gd name="T13" fmla="*/ 34 h 26"/>
                <a:gd name="T14" fmla="*/ 57 w 49"/>
                <a:gd name="T15" fmla="*/ 21 h 26"/>
                <a:gd name="T16" fmla="*/ 51 w 49"/>
                <a:gd name="T17" fmla="*/ 14 h 26"/>
                <a:gd name="T18" fmla="*/ 40 w 49"/>
                <a:gd name="T19" fmla="*/ 2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26"/>
                <a:gd name="T32" fmla="*/ 49 w 49"/>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26">
                  <a:moveTo>
                    <a:pt x="33" y="2"/>
                  </a:moveTo>
                  <a:lnTo>
                    <a:pt x="11" y="0"/>
                  </a:lnTo>
                  <a:lnTo>
                    <a:pt x="0" y="16"/>
                  </a:lnTo>
                  <a:lnTo>
                    <a:pt x="2" y="23"/>
                  </a:lnTo>
                  <a:lnTo>
                    <a:pt x="23" y="26"/>
                  </a:lnTo>
                  <a:lnTo>
                    <a:pt x="37" y="23"/>
                  </a:lnTo>
                  <a:lnTo>
                    <a:pt x="49" y="23"/>
                  </a:lnTo>
                  <a:lnTo>
                    <a:pt x="47" y="14"/>
                  </a:lnTo>
                  <a:lnTo>
                    <a:pt x="42" y="9"/>
                  </a:lnTo>
                  <a:lnTo>
                    <a:pt x="33"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19" name="Freeform 5276"/>
            <p:cNvSpPr>
              <a:spLocks/>
            </p:cNvSpPr>
            <p:nvPr/>
          </p:nvSpPr>
          <p:spPr bwMode="auto">
            <a:xfrm>
              <a:off x="4306" y="2323"/>
              <a:ext cx="88" cy="93"/>
            </a:xfrm>
            <a:custGeom>
              <a:avLst/>
              <a:gdLst>
                <a:gd name="T0" fmla="*/ 72 w 80"/>
                <a:gd name="T1" fmla="*/ 86 h 75"/>
                <a:gd name="T2" fmla="*/ 76 w 80"/>
                <a:gd name="T3" fmla="*/ 109 h 75"/>
                <a:gd name="T4" fmla="*/ 63 w 80"/>
                <a:gd name="T5" fmla="*/ 104 h 75"/>
                <a:gd name="T6" fmla="*/ 57 w 80"/>
                <a:gd name="T7" fmla="*/ 109 h 75"/>
                <a:gd name="T8" fmla="*/ 45 w 80"/>
                <a:gd name="T9" fmla="*/ 115 h 75"/>
                <a:gd name="T10" fmla="*/ 34 w 80"/>
                <a:gd name="T11" fmla="*/ 115 h 75"/>
                <a:gd name="T12" fmla="*/ 28 w 80"/>
                <a:gd name="T13" fmla="*/ 109 h 75"/>
                <a:gd name="T14" fmla="*/ 25 w 80"/>
                <a:gd name="T15" fmla="*/ 98 h 75"/>
                <a:gd name="T16" fmla="*/ 20 w 80"/>
                <a:gd name="T17" fmla="*/ 104 h 75"/>
                <a:gd name="T18" fmla="*/ 17 w 80"/>
                <a:gd name="T19" fmla="*/ 86 h 75"/>
                <a:gd name="T20" fmla="*/ 13 w 80"/>
                <a:gd name="T21" fmla="*/ 83 h 75"/>
                <a:gd name="T22" fmla="*/ 4 w 80"/>
                <a:gd name="T23" fmla="*/ 62 h 75"/>
                <a:gd name="T24" fmla="*/ 0 w 80"/>
                <a:gd name="T25" fmla="*/ 40 h 75"/>
                <a:gd name="T26" fmla="*/ 11 w 80"/>
                <a:gd name="T27" fmla="*/ 11 h 75"/>
                <a:gd name="T28" fmla="*/ 32 w 80"/>
                <a:gd name="T29" fmla="*/ 11 h 75"/>
                <a:gd name="T30" fmla="*/ 51 w 80"/>
                <a:gd name="T31" fmla="*/ 11 h 75"/>
                <a:gd name="T32" fmla="*/ 68 w 80"/>
                <a:gd name="T33" fmla="*/ 21 h 75"/>
                <a:gd name="T34" fmla="*/ 68 w 80"/>
                <a:gd name="T35" fmla="*/ 14 h 75"/>
                <a:gd name="T36" fmla="*/ 74 w 80"/>
                <a:gd name="T37" fmla="*/ 6 h 75"/>
                <a:gd name="T38" fmla="*/ 83 w 80"/>
                <a:gd name="T39" fmla="*/ 11 h 75"/>
                <a:gd name="T40" fmla="*/ 95 w 80"/>
                <a:gd name="T41" fmla="*/ 0 h 75"/>
                <a:gd name="T42" fmla="*/ 97 w 80"/>
                <a:gd name="T43" fmla="*/ 25 h 75"/>
                <a:gd name="T44" fmla="*/ 97 w 80"/>
                <a:gd name="T45" fmla="*/ 46 h 75"/>
                <a:gd name="T46" fmla="*/ 97 w 80"/>
                <a:gd name="T47" fmla="*/ 69 h 75"/>
                <a:gd name="T48" fmla="*/ 80 w 80"/>
                <a:gd name="T49" fmla="*/ 79 h 75"/>
                <a:gd name="T50" fmla="*/ 72 w 80"/>
                <a:gd name="T51" fmla="*/ 86 h 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0"/>
                <a:gd name="T79" fmla="*/ 0 h 75"/>
                <a:gd name="T80" fmla="*/ 80 w 80"/>
                <a:gd name="T81" fmla="*/ 75 h 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0" h="75">
                  <a:moveTo>
                    <a:pt x="59" y="56"/>
                  </a:moveTo>
                  <a:lnTo>
                    <a:pt x="63" y="71"/>
                  </a:lnTo>
                  <a:lnTo>
                    <a:pt x="52" y="68"/>
                  </a:lnTo>
                  <a:lnTo>
                    <a:pt x="47" y="71"/>
                  </a:lnTo>
                  <a:lnTo>
                    <a:pt x="37" y="75"/>
                  </a:lnTo>
                  <a:lnTo>
                    <a:pt x="28" y="75"/>
                  </a:lnTo>
                  <a:lnTo>
                    <a:pt x="23" y="71"/>
                  </a:lnTo>
                  <a:lnTo>
                    <a:pt x="21" y="64"/>
                  </a:lnTo>
                  <a:lnTo>
                    <a:pt x="16" y="68"/>
                  </a:lnTo>
                  <a:lnTo>
                    <a:pt x="14" y="56"/>
                  </a:lnTo>
                  <a:lnTo>
                    <a:pt x="11" y="54"/>
                  </a:lnTo>
                  <a:lnTo>
                    <a:pt x="4" y="40"/>
                  </a:lnTo>
                  <a:lnTo>
                    <a:pt x="0" y="26"/>
                  </a:lnTo>
                  <a:lnTo>
                    <a:pt x="9" y="7"/>
                  </a:lnTo>
                  <a:lnTo>
                    <a:pt x="26" y="7"/>
                  </a:lnTo>
                  <a:lnTo>
                    <a:pt x="42" y="7"/>
                  </a:lnTo>
                  <a:lnTo>
                    <a:pt x="56" y="14"/>
                  </a:lnTo>
                  <a:lnTo>
                    <a:pt x="56" y="9"/>
                  </a:lnTo>
                  <a:lnTo>
                    <a:pt x="61" y="4"/>
                  </a:lnTo>
                  <a:lnTo>
                    <a:pt x="68" y="7"/>
                  </a:lnTo>
                  <a:lnTo>
                    <a:pt x="78" y="0"/>
                  </a:lnTo>
                  <a:lnTo>
                    <a:pt x="80" y="16"/>
                  </a:lnTo>
                  <a:lnTo>
                    <a:pt x="80" y="30"/>
                  </a:lnTo>
                  <a:lnTo>
                    <a:pt x="80" y="45"/>
                  </a:lnTo>
                  <a:lnTo>
                    <a:pt x="66" y="52"/>
                  </a:lnTo>
                  <a:lnTo>
                    <a:pt x="59" y="56"/>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20" name="Freeform 5277"/>
            <p:cNvSpPr>
              <a:spLocks/>
            </p:cNvSpPr>
            <p:nvPr/>
          </p:nvSpPr>
          <p:spPr bwMode="auto">
            <a:xfrm>
              <a:off x="5046" y="2349"/>
              <a:ext cx="3" cy="7"/>
            </a:xfrm>
            <a:custGeom>
              <a:avLst/>
              <a:gdLst>
                <a:gd name="T0" fmla="*/ 0 w 5"/>
                <a:gd name="T1" fmla="*/ 10 h 5"/>
                <a:gd name="T2" fmla="*/ 0 w 5"/>
                <a:gd name="T3" fmla="*/ 4 h 5"/>
                <a:gd name="T4" fmla="*/ 1 w 5"/>
                <a:gd name="T5" fmla="*/ 0 h 5"/>
                <a:gd name="T6" fmla="*/ 2 w 5"/>
                <a:gd name="T7" fmla="*/ 0 h 5"/>
                <a:gd name="T8" fmla="*/ 0 w 5"/>
                <a:gd name="T9" fmla="*/ 10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0" y="5"/>
                  </a:moveTo>
                  <a:lnTo>
                    <a:pt x="0" y="2"/>
                  </a:lnTo>
                  <a:lnTo>
                    <a:pt x="2" y="0"/>
                  </a:lnTo>
                  <a:lnTo>
                    <a:pt x="5" y="0"/>
                  </a:lnTo>
                  <a:lnTo>
                    <a:pt x="0" y="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21" name="Freeform 5278"/>
            <p:cNvSpPr>
              <a:spLocks/>
            </p:cNvSpPr>
            <p:nvPr/>
          </p:nvSpPr>
          <p:spPr bwMode="auto">
            <a:xfrm>
              <a:off x="4479" y="2153"/>
              <a:ext cx="3" cy="5"/>
            </a:xfrm>
            <a:custGeom>
              <a:avLst/>
              <a:gdLst>
                <a:gd name="T0" fmla="*/ 5 w 2"/>
                <a:gd name="T1" fmla="*/ 0 h 4"/>
                <a:gd name="T2" fmla="*/ 0 w 2"/>
                <a:gd name="T3" fmla="*/ 6 h 4"/>
                <a:gd name="T4" fmla="*/ 0 w 2"/>
                <a:gd name="T5" fmla="*/ 4 h 4"/>
                <a:gd name="T6" fmla="*/ 5 w 2"/>
                <a:gd name="T7" fmla="*/ 0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2" y="0"/>
                  </a:moveTo>
                  <a:lnTo>
                    <a:pt x="0" y="4"/>
                  </a:lnTo>
                  <a:lnTo>
                    <a:pt x="0" y="2"/>
                  </a:lnTo>
                  <a:lnTo>
                    <a:pt x="2" y="0"/>
                  </a:lnTo>
                  <a:close/>
                </a:path>
              </a:pathLst>
            </a:custGeom>
            <a:solidFill>
              <a:srgbClr val="C0C0C0"/>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22" name="Freeform 5279"/>
            <p:cNvSpPr>
              <a:spLocks/>
            </p:cNvSpPr>
            <p:nvPr/>
          </p:nvSpPr>
          <p:spPr bwMode="auto">
            <a:xfrm>
              <a:off x="4246" y="2153"/>
              <a:ext cx="146" cy="188"/>
            </a:xfrm>
            <a:custGeom>
              <a:avLst/>
              <a:gdLst>
                <a:gd name="T0" fmla="*/ 91 w 131"/>
                <a:gd name="T1" fmla="*/ 62 h 151"/>
                <a:gd name="T2" fmla="*/ 86 w 131"/>
                <a:gd name="T3" fmla="*/ 51 h 151"/>
                <a:gd name="T4" fmla="*/ 77 w 131"/>
                <a:gd name="T5" fmla="*/ 40 h 151"/>
                <a:gd name="T6" fmla="*/ 66 w 131"/>
                <a:gd name="T7" fmla="*/ 44 h 151"/>
                <a:gd name="T8" fmla="*/ 53 w 131"/>
                <a:gd name="T9" fmla="*/ 27 h 151"/>
                <a:gd name="T10" fmla="*/ 47 w 131"/>
                <a:gd name="T11" fmla="*/ 17 h 151"/>
                <a:gd name="T12" fmla="*/ 33 w 131"/>
                <a:gd name="T13" fmla="*/ 0 h 151"/>
                <a:gd name="T14" fmla="*/ 23 w 131"/>
                <a:gd name="T15" fmla="*/ 0 h 151"/>
                <a:gd name="T16" fmla="*/ 28 w 131"/>
                <a:gd name="T17" fmla="*/ 32 h 151"/>
                <a:gd name="T18" fmla="*/ 21 w 131"/>
                <a:gd name="T19" fmla="*/ 27 h 151"/>
                <a:gd name="T20" fmla="*/ 19 w 131"/>
                <a:gd name="T21" fmla="*/ 25 h 151"/>
                <a:gd name="T22" fmla="*/ 10 w 131"/>
                <a:gd name="T23" fmla="*/ 44 h 151"/>
                <a:gd name="T24" fmla="*/ 0 w 131"/>
                <a:gd name="T25" fmla="*/ 55 h 151"/>
                <a:gd name="T26" fmla="*/ 10 w 131"/>
                <a:gd name="T27" fmla="*/ 62 h 151"/>
                <a:gd name="T28" fmla="*/ 10 w 131"/>
                <a:gd name="T29" fmla="*/ 76 h 151"/>
                <a:gd name="T30" fmla="*/ 23 w 131"/>
                <a:gd name="T31" fmla="*/ 76 h 151"/>
                <a:gd name="T32" fmla="*/ 28 w 131"/>
                <a:gd name="T33" fmla="*/ 106 h 151"/>
                <a:gd name="T34" fmla="*/ 28 w 131"/>
                <a:gd name="T35" fmla="*/ 134 h 151"/>
                <a:gd name="T36" fmla="*/ 45 w 131"/>
                <a:gd name="T37" fmla="*/ 116 h 151"/>
                <a:gd name="T38" fmla="*/ 56 w 131"/>
                <a:gd name="T39" fmla="*/ 121 h 151"/>
                <a:gd name="T40" fmla="*/ 66 w 131"/>
                <a:gd name="T41" fmla="*/ 116 h 151"/>
                <a:gd name="T42" fmla="*/ 77 w 131"/>
                <a:gd name="T43" fmla="*/ 108 h 151"/>
                <a:gd name="T44" fmla="*/ 98 w 131"/>
                <a:gd name="T45" fmla="*/ 134 h 151"/>
                <a:gd name="T46" fmla="*/ 100 w 131"/>
                <a:gd name="T47" fmla="*/ 153 h 151"/>
                <a:gd name="T48" fmla="*/ 120 w 131"/>
                <a:gd name="T49" fmla="*/ 183 h 151"/>
                <a:gd name="T50" fmla="*/ 124 w 131"/>
                <a:gd name="T51" fmla="*/ 208 h 151"/>
                <a:gd name="T52" fmla="*/ 118 w 131"/>
                <a:gd name="T53" fmla="*/ 223 h 151"/>
                <a:gd name="T54" fmla="*/ 135 w 131"/>
                <a:gd name="T55" fmla="*/ 234 h 151"/>
                <a:gd name="T56" fmla="*/ 135 w 131"/>
                <a:gd name="T57" fmla="*/ 227 h 151"/>
                <a:gd name="T58" fmla="*/ 142 w 131"/>
                <a:gd name="T59" fmla="*/ 219 h 151"/>
                <a:gd name="T60" fmla="*/ 150 w 131"/>
                <a:gd name="T61" fmla="*/ 223 h 151"/>
                <a:gd name="T62" fmla="*/ 163 w 131"/>
                <a:gd name="T63" fmla="*/ 213 h 151"/>
                <a:gd name="T64" fmla="*/ 159 w 131"/>
                <a:gd name="T65" fmla="*/ 189 h 151"/>
                <a:gd name="T66" fmla="*/ 156 w 131"/>
                <a:gd name="T67" fmla="*/ 183 h 151"/>
                <a:gd name="T68" fmla="*/ 156 w 131"/>
                <a:gd name="T69" fmla="*/ 176 h 151"/>
                <a:gd name="T70" fmla="*/ 139 w 131"/>
                <a:gd name="T71" fmla="*/ 157 h 151"/>
                <a:gd name="T72" fmla="*/ 130 w 131"/>
                <a:gd name="T73" fmla="*/ 138 h 151"/>
                <a:gd name="T74" fmla="*/ 116 w 131"/>
                <a:gd name="T75" fmla="*/ 121 h 151"/>
                <a:gd name="T76" fmla="*/ 107 w 131"/>
                <a:gd name="T77" fmla="*/ 102 h 151"/>
                <a:gd name="T78" fmla="*/ 79 w 131"/>
                <a:gd name="T79" fmla="*/ 81 h 151"/>
                <a:gd name="T80" fmla="*/ 84 w 131"/>
                <a:gd name="T81" fmla="*/ 73 h 151"/>
                <a:gd name="T82" fmla="*/ 95 w 131"/>
                <a:gd name="T83" fmla="*/ 68 h 151"/>
                <a:gd name="T84" fmla="*/ 91 w 131"/>
                <a:gd name="T85" fmla="*/ 62 h 1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1"/>
                <a:gd name="T130" fmla="*/ 0 h 151"/>
                <a:gd name="T131" fmla="*/ 131 w 131"/>
                <a:gd name="T132" fmla="*/ 151 h 1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1" h="151">
                  <a:moveTo>
                    <a:pt x="74" y="40"/>
                  </a:moveTo>
                  <a:lnTo>
                    <a:pt x="69" y="33"/>
                  </a:lnTo>
                  <a:lnTo>
                    <a:pt x="62" y="26"/>
                  </a:lnTo>
                  <a:lnTo>
                    <a:pt x="53" y="28"/>
                  </a:lnTo>
                  <a:lnTo>
                    <a:pt x="43" y="18"/>
                  </a:lnTo>
                  <a:lnTo>
                    <a:pt x="38" y="11"/>
                  </a:lnTo>
                  <a:lnTo>
                    <a:pt x="27" y="0"/>
                  </a:lnTo>
                  <a:lnTo>
                    <a:pt x="19" y="0"/>
                  </a:lnTo>
                  <a:lnTo>
                    <a:pt x="22" y="21"/>
                  </a:lnTo>
                  <a:lnTo>
                    <a:pt x="17" y="18"/>
                  </a:lnTo>
                  <a:lnTo>
                    <a:pt x="15" y="16"/>
                  </a:lnTo>
                  <a:lnTo>
                    <a:pt x="8" y="28"/>
                  </a:lnTo>
                  <a:lnTo>
                    <a:pt x="0" y="35"/>
                  </a:lnTo>
                  <a:lnTo>
                    <a:pt x="8" y="40"/>
                  </a:lnTo>
                  <a:lnTo>
                    <a:pt x="8" y="49"/>
                  </a:lnTo>
                  <a:lnTo>
                    <a:pt x="19" y="49"/>
                  </a:lnTo>
                  <a:lnTo>
                    <a:pt x="22" y="68"/>
                  </a:lnTo>
                  <a:lnTo>
                    <a:pt x="22" y="87"/>
                  </a:lnTo>
                  <a:lnTo>
                    <a:pt x="36" y="75"/>
                  </a:lnTo>
                  <a:lnTo>
                    <a:pt x="45" y="78"/>
                  </a:lnTo>
                  <a:lnTo>
                    <a:pt x="53" y="75"/>
                  </a:lnTo>
                  <a:lnTo>
                    <a:pt x="62" y="70"/>
                  </a:lnTo>
                  <a:lnTo>
                    <a:pt x="79" y="87"/>
                  </a:lnTo>
                  <a:lnTo>
                    <a:pt x="81" y="99"/>
                  </a:lnTo>
                  <a:lnTo>
                    <a:pt x="97" y="118"/>
                  </a:lnTo>
                  <a:lnTo>
                    <a:pt x="100" y="134"/>
                  </a:lnTo>
                  <a:lnTo>
                    <a:pt x="95" y="144"/>
                  </a:lnTo>
                  <a:lnTo>
                    <a:pt x="109" y="151"/>
                  </a:lnTo>
                  <a:lnTo>
                    <a:pt x="109" y="146"/>
                  </a:lnTo>
                  <a:lnTo>
                    <a:pt x="114" y="141"/>
                  </a:lnTo>
                  <a:lnTo>
                    <a:pt x="121" y="144"/>
                  </a:lnTo>
                  <a:lnTo>
                    <a:pt x="131" y="137"/>
                  </a:lnTo>
                  <a:lnTo>
                    <a:pt x="128" y="122"/>
                  </a:lnTo>
                  <a:lnTo>
                    <a:pt x="126" y="118"/>
                  </a:lnTo>
                  <a:lnTo>
                    <a:pt x="126" y="113"/>
                  </a:lnTo>
                  <a:lnTo>
                    <a:pt x="112" y="101"/>
                  </a:lnTo>
                  <a:lnTo>
                    <a:pt x="105" y="89"/>
                  </a:lnTo>
                  <a:lnTo>
                    <a:pt x="93" y="78"/>
                  </a:lnTo>
                  <a:lnTo>
                    <a:pt x="86" y="66"/>
                  </a:lnTo>
                  <a:lnTo>
                    <a:pt x="64" y="52"/>
                  </a:lnTo>
                  <a:lnTo>
                    <a:pt x="67" y="47"/>
                  </a:lnTo>
                  <a:lnTo>
                    <a:pt x="76" y="44"/>
                  </a:lnTo>
                  <a:lnTo>
                    <a:pt x="74" y="4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23" name="Freeform 5280"/>
            <p:cNvSpPr>
              <a:spLocks/>
            </p:cNvSpPr>
            <p:nvPr/>
          </p:nvSpPr>
          <p:spPr bwMode="auto">
            <a:xfrm>
              <a:off x="4108" y="2015"/>
              <a:ext cx="155" cy="407"/>
            </a:xfrm>
            <a:custGeom>
              <a:avLst/>
              <a:gdLst>
                <a:gd name="T0" fmla="*/ 93 w 138"/>
                <a:gd name="T1" fmla="*/ 127 h 329"/>
                <a:gd name="T2" fmla="*/ 93 w 138"/>
                <a:gd name="T3" fmla="*/ 105 h 329"/>
                <a:gd name="T4" fmla="*/ 104 w 138"/>
                <a:gd name="T5" fmla="*/ 73 h 329"/>
                <a:gd name="T6" fmla="*/ 100 w 138"/>
                <a:gd name="T7" fmla="*/ 30 h 329"/>
                <a:gd name="T8" fmla="*/ 72 w 138"/>
                <a:gd name="T9" fmla="*/ 0 h 329"/>
                <a:gd name="T10" fmla="*/ 70 w 138"/>
                <a:gd name="T11" fmla="*/ 26 h 329"/>
                <a:gd name="T12" fmla="*/ 70 w 138"/>
                <a:gd name="T13" fmla="*/ 40 h 329"/>
                <a:gd name="T14" fmla="*/ 37 w 138"/>
                <a:gd name="T15" fmla="*/ 63 h 329"/>
                <a:gd name="T16" fmla="*/ 34 w 138"/>
                <a:gd name="T17" fmla="*/ 95 h 329"/>
                <a:gd name="T18" fmla="*/ 15 w 138"/>
                <a:gd name="T19" fmla="*/ 127 h 329"/>
                <a:gd name="T20" fmla="*/ 12 w 138"/>
                <a:gd name="T21" fmla="*/ 182 h 329"/>
                <a:gd name="T22" fmla="*/ 3 w 138"/>
                <a:gd name="T23" fmla="*/ 199 h 329"/>
                <a:gd name="T24" fmla="*/ 12 w 138"/>
                <a:gd name="T25" fmla="*/ 228 h 329"/>
                <a:gd name="T26" fmla="*/ 19 w 138"/>
                <a:gd name="T27" fmla="*/ 225 h 329"/>
                <a:gd name="T28" fmla="*/ 24 w 138"/>
                <a:gd name="T29" fmla="*/ 239 h 329"/>
                <a:gd name="T30" fmla="*/ 39 w 138"/>
                <a:gd name="T31" fmla="*/ 251 h 329"/>
                <a:gd name="T32" fmla="*/ 39 w 138"/>
                <a:gd name="T33" fmla="*/ 265 h 329"/>
                <a:gd name="T34" fmla="*/ 48 w 138"/>
                <a:gd name="T35" fmla="*/ 276 h 329"/>
                <a:gd name="T36" fmla="*/ 54 w 138"/>
                <a:gd name="T37" fmla="*/ 323 h 329"/>
                <a:gd name="T38" fmla="*/ 63 w 138"/>
                <a:gd name="T39" fmla="*/ 330 h 329"/>
                <a:gd name="T40" fmla="*/ 70 w 138"/>
                <a:gd name="T41" fmla="*/ 353 h 329"/>
                <a:gd name="T42" fmla="*/ 79 w 138"/>
                <a:gd name="T43" fmla="*/ 344 h 329"/>
                <a:gd name="T44" fmla="*/ 90 w 138"/>
                <a:gd name="T45" fmla="*/ 336 h 329"/>
                <a:gd name="T46" fmla="*/ 100 w 138"/>
                <a:gd name="T47" fmla="*/ 334 h 329"/>
                <a:gd name="T48" fmla="*/ 111 w 138"/>
                <a:gd name="T49" fmla="*/ 323 h 329"/>
                <a:gd name="T50" fmla="*/ 129 w 138"/>
                <a:gd name="T51" fmla="*/ 370 h 329"/>
                <a:gd name="T52" fmla="*/ 137 w 138"/>
                <a:gd name="T53" fmla="*/ 402 h 329"/>
                <a:gd name="T54" fmla="*/ 151 w 138"/>
                <a:gd name="T55" fmla="*/ 443 h 329"/>
                <a:gd name="T56" fmla="*/ 153 w 138"/>
                <a:gd name="T57" fmla="*/ 485 h 329"/>
                <a:gd name="T58" fmla="*/ 155 w 138"/>
                <a:gd name="T59" fmla="*/ 501 h 329"/>
                <a:gd name="T60" fmla="*/ 171 w 138"/>
                <a:gd name="T61" fmla="*/ 464 h 329"/>
                <a:gd name="T62" fmla="*/ 159 w 138"/>
                <a:gd name="T63" fmla="*/ 413 h 329"/>
                <a:gd name="T64" fmla="*/ 137 w 138"/>
                <a:gd name="T65" fmla="*/ 381 h 329"/>
                <a:gd name="T66" fmla="*/ 142 w 138"/>
                <a:gd name="T67" fmla="*/ 353 h 329"/>
                <a:gd name="T68" fmla="*/ 142 w 138"/>
                <a:gd name="T69" fmla="*/ 334 h 329"/>
                <a:gd name="T70" fmla="*/ 109 w 138"/>
                <a:gd name="T71" fmla="*/ 276 h 329"/>
                <a:gd name="T72" fmla="*/ 120 w 138"/>
                <a:gd name="T73" fmla="*/ 246 h 329"/>
                <a:gd name="T74" fmla="*/ 144 w 138"/>
                <a:gd name="T75" fmla="*/ 228 h 329"/>
                <a:gd name="T76" fmla="*/ 165 w 138"/>
                <a:gd name="T77" fmla="*/ 214 h 329"/>
                <a:gd name="T78" fmla="*/ 167 w 138"/>
                <a:gd name="T79" fmla="*/ 188 h 329"/>
                <a:gd name="T80" fmla="*/ 144 w 138"/>
                <a:gd name="T81" fmla="*/ 178 h 329"/>
                <a:gd name="T82" fmla="*/ 135 w 138"/>
                <a:gd name="T83" fmla="*/ 153 h 329"/>
                <a:gd name="T84" fmla="*/ 117 w 138"/>
                <a:gd name="T85" fmla="*/ 127 h 3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8"/>
                <a:gd name="T130" fmla="*/ 0 h 329"/>
                <a:gd name="T131" fmla="*/ 138 w 138"/>
                <a:gd name="T132" fmla="*/ 329 h 32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8" h="329">
                  <a:moveTo>
                    <a:pt x="93" y="81"/>
                  </a:moveTo>
                  <a:lnTo>
                    <a:pt x="74" y="83"/>
                  </a:lnTo>
                  <a:lnTo>
                    <a:pt x="74" y="76"/>
                  </a:lnTo>
                  <a:lnTo>
                    <a:pt x="74" y="69"/>
                  </a:lnTo>
                  <a:lnTo>
                    <a:pt x="81" y="55"/>
                  </a:lnTo>
                  <a:lnTo>
                    <a:pt x="83" y="48"/>
                  </a:lnTo>
                  <a:lnTo>
                    <a:pt x="81" y="34"/>
                  </a:lnTo>
                  <a:lnTo>
                    <a:pt x="79" y="19"/>
                  </a:lnTo>
                  <a:lnTo>
                    <a:pt x="71" y="15"/>
                  </a:lnTo>
                  <a:lnTo>
                    <a:pt x="57" y="0"/>
                  </a:lnTo>
                  <a:lnTo>
                    <a:pt x="55" y="8"/>
                  </a:lnTo>
                  <a:lnTo>
                    <a:pt x="55" y="17"/>
                  </a:lnTo>
                  <a:lnTo>
                    <a:pt x="50" y="22"/>
                  </a:lnTo>
                  <a:lnTo>
                    <a:pt x="55" y="26"/>
                  </a:lnTo>
                  <a:lnTo>
                    <a:pt x="43" y="24"/>
                  </a:lnTo>
                  <a:lnTo>
                    <a:pt x="29" y="41"/>
                  </a:lnTo>
                  <a:lnTo>
                    <a:pt x="27" y="55"/>
                  </a:lnTo>
                  <a:lnTo>
                    <a:pt x="27" y="62"/>
                  </a:lnTo>
                  <a:lnTo>
                    <a:pt x="19" y="83"/>
                  </a:lnTo>
                  <a:lnTo>
                    <a:pt x="12" y="83"/>
                  </a:lnTo>
                  <a:lnTo>
                    <a:pt x="10" y="100"/>
                  </a:lnTo>
                  <a:lnTo>
                    <a:pt x="10" y="119"/>
                  </a:lnTo>
                  <a:lnTo>
                    <a:pt x="3" y="119"/>
                  </a:lnTo>
                  <a:lnTo>
                    <a:pt x="3" y="130"/>
                  </a:lnTo>
                  <a:lnTo>
                    <a:pt x="0" y="133"/>
                  </a:lnTo>
                  <a:lnTo>
                    <a:pt x="10" y="149"/>
                  </a:lnTo>
                  <a:lnTo>
                    <a:pt x="12" y="152"/>
                  </a:lnTo>
                  <a:lnTo>
                    <a:pt x="15" y="147"/>
                  </a:lnTo>
                  <a:lnTo>
                    <a:pt x="17" y="156"/>
                  </a:lnTo>
                  <a:lnTo>
                    <a:pt x="19" y="156"/>
                  </a:lnTo>
                  <a:lnTo>
                    <a:pt x="27" y="156"/>
                  </a:lnTo>
                  <a:lnTo>
                    <a:pt x="31" y="164"/>
                  </a:lnTo>
                  <a:lnTo>
                    <a:pt x="27" y="166"/>
                  </a:lnTo>
                  <a:lnTo>
                    <a:pt x="31" y="173"/>
                  </a:lnTo>
                  <a:lnTo>
                    <a:pt x="34" y="166"/>
                  </a:lnTo>
                  <a:lnTo>
                    <a:pt x="38" y="180"/>
                  </a:lnTo>
                  <a:lnTo>
                    <a:pt x="43" y="194"/>
                  </a:lnTo>
                  <a:lnTo>
                    <a:pt x="43" y="211"/>
                  </a:lnTo>
                  <a:lnTo>
                    <a:pt x="43" y="225"/>
                  </a:lnTo>
                  <a:lnTo>
                    <a:pt x="50" y="216"/>
                  </a:lnTo>
                  <a:lnTo>
                    <a:pt x="50" y="225"/>
                  </a:lnTo>
                  <a:lnTo>
                    <a:pt x="55" y="230"/>
                  </a:lnTo>
                  <a:lnTo>
                    <a:pt x="57" y="227"/>
                  </a:lnTo>
                  <a:lnTo>
                    <a:pt x="62" y="225"/>
                  </a:lnTo>
                  <a:lnTo>
                    <a:pt x="62" y="227"/>
                  </a:lnTo>
                  <a:lnTo>
                    <a:pt x="71" y="220"/>
                  </a:lnTo>
                  <a:lnTo>
                    <a:pt x="74" y="213"/>
                  </a:lnTo>
                  <a:lnTo>
                    <a:pt x="79" y="218"/>
                  </a:lnTo>
                  <a:lnTo>
                    <a:pt x="83" y="201"/>
                  </a:lnTo>
                  <a:lnTo>
                    <a:pt x="88" y="211"/>
                  </a:lnTo>
                  <a:lnTo>
                    <a:pt x="95" y="218"/>
                  </a:lnTo>
                  <a:lnTo>
                    <a:pt x="102" y="242"/>
                  </a:lnTo>
                  <a:lnTo>
                    <a:pt x="109" y="268"/>
                  </a:lnTo>
                  <a:lnTo>
                    <a:pt x="109" y="263"/>
                  </a:lnTo>
                  <a:lnTo>
                    <a:pt x="114" y="275"/>
                  </a:lnTo>
                  <a:lnTo>
                    <a:pt x="119" y="289"/>
                  </a:lnTo>
                  <a:lnTo>
                    <a:pt x="121" y="301"/>
                  </a:lnTo>
                  <a:lnTo>
                    <a:pt x="121" y="317"/>
                  </a:lnTo>
                  <a:lnTo>
                    <a:pt x="121" y="329"/>
                  </a:lnTo>
                  <a:lnTo>
                    <a:pt x="123" y="327"/>
                  </a:lnTo>
                  <a:lnTo>
                    <a:pt x="131" y="315"/>
                  </a:lnTo>
                  <a:lnTo>
                    <a:pt x="135" y="303"/>
                  </a:lnTo>
                  <a:lnTo>
                    <a:pt x="131" y="287"/>
                  </a:lnTo>
                  <a:lnTo>
                    <a:pt x="126" y="270"/>
                  </a:lnTo>
                  <a:lnTo>
                    <a:pt x="119" y="261"/>
                  </a:lnTo>
                  <a:lnTo>
                    <a:pt x="109" y="249"/>
                  </a:lnTo>
                  <a:lnTo>
                    <a:pt x="109" y="237"/>
                  </a:lnTo>
                  <a:lnTo>
                    <a:pt x="112" y="230"/>
                  </a:lnTo>
                  <a:lnTo>
                    <a:pt x="116" y="220"/>
                  </a:lnTo>
                  <a:lnTo>
                    <a:pt x="112" y="218"/>
                  </a:lnTo>
                  <a:lnTo>
                    <a:pt x="97" y="199"/>
                  </a:lnTo>
                  <a:lnTo>
                    <a:pt x="86" y="180"/>
                  </a:lnTo>
                  <a:lnTo>
                    <a:pt x="90" y="180"/>
                  </a:lnTo>
                  <a:lnTo>
                    <a:pt x="95" y="161"/>
                  </a:lnTo>
                  <a:lnTo>
                    <a:pt x="109" y="159"/>
                  </a:lnTo>
                  <a:lnTo>
                    <a:pt x="114" y="149"/>
                  </a:lnTo>
                  <a:lnTo>
                    <a:pt x="123" y="147"/>
                  </a:lnTo>
                  <a:lnTo>
                    <a:pt x="131" y="140"/>
                  </a:lnTo>
                  <a:lnTo>
                    <a:pt x="138" y="128"/>
                  </a:lnTo>
                  <a:lnTo>
                    <a:pt x="133" y="123"/>
                  </a:lnTo>
                  <a:lnTo>
                    <a:pt x="121" y="128"/>
                  </a:lnTo>
                  <a:lnTo>
                    <a:pt x="114" y="116"/>
                  </a:lnTo>
                  <a:lnTo>
                    <a:pt x="107" y="114"/>
                  </a:lnTo>
                  <a:lnTo>
                    <a:pt x="107" y="100"/>
                  </a:lnTo>
                  <a:lnTo>
                    <a:pt x="97" y="95"/>
                  </a:lnTo>
                  <a:lnTo>
                    <a:pt x="93" y="83"/>
                  </a:lnTo>
                  <a:lnTo>
                    <a:pt x="93" y="81"/>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24" name="Freeform 5281"/>
            <p:cNvSpPr>
              <a:spLocks/>
            </p:cNvSpPr>
            <p:nvPr/>
          </p:nvSpPr>
          <p:spPr bwMode="auto">
            <a:xfrm>
              <a:off x="4603" y="2235"/>
              <a:ext cx="85" cy="135"/>
            </a:xfrm>
            <a:custGeom>
              <a:avLst/>
              <a:gdLst>
                <a:gd name="T0" fmla="*/ 18 w 76"/>
                <a:gd name="T1" fmla="*/ 104 h 109"/>
                <a:gd name="T2" fmla="*/ 18 w 76"/>
                <a:gd name="T3" fmla="*/ 115 h 109"/>
                <a:gd name="T4" fmla="*/ 2 w 76"/>
                <a:gd name="T5" fmla="*/ 85 h 109"/>
                <a:gd name="T6" fmla="*/ 0 w 76"/>
                <a:gd name="T7" fmla="*/ 69 h 109"/>
                <a:gd name="T8" fmla="*/ 11 w 76"/>
                <a:gd name="T9" fmla="*/ 69 h 109"/>
                <a:gd name="T10" fmla="*/ 9 w 76"/>
                <a:gd name="T11" fmla="*/ 40 h 109"/>
                <a:gd name="T12" fmla="*/ 7 w 76"/>
                <a:gd name="T13" fmla="*/ 14 h 109"/>
                <a:gd name="T14" fmla="*/ 9 w 76"/>
                <a:gd name="T15" fmla="*/ 0 h 109"/>
                <a:gd name="T16" fmla="*/ 35 w 76"/>
                <a:gd name="T17" fmla="*/ 6 h 109"/>
                <a:gd name="T18" fmla="*/ 39 w 76"/>
                <a:gd name="T19" fmla="*/ 14 h 109"/>
                <a:gd name="T20" fmla="*/ 44 w 76"/>
                <a:gd name="T21" fmla="*/ 35 h 109"/>
                <a:gd name="T22" fmla="*/ 48 w 76"/>
                <a:gd name="T23" fmla="*/ 51 h 109"/>
                <a:gd name="T24" fmla="*/ 41 w 76"/>
                <a:gd name="T25" fmla="*/ 69 h 109"/>
                <a:gd name="T26" fmla="*/ 35 w 76"/>
                <a:gd name="T27" fmla="*/ 79 h 109"/>
                <a:gd name="T28" fmla="*/ 35 w 76"/>
                <a:gd name="T29" fmla="*/ 98 h 109"/>
                <a:gd name="T30" fmla="*/ 48 w 76"/>
                <a:gd name="T31" fmla="*/ 128 h 109"/>
                <a:gd name="T32" fmla="*/ 53 w 76"/>
                <a:gd name="T33" fmla="*/ 128 h 109"/>
                <a:gd name="T34" fmla="*/ 53 w 76"/>
                <a:gd name="T35" fmla="*/ 123 h 109"/>
                <a:gd name="T36" fmla="*/ 65 w 76"/>
                <a:gd name="T37" fmla="*/ 123 h 109"/>
                <a:gd name="T38" fmla="*/ 74 w 76"/>
                <a:gd name="T39" fmla="*/ 134 h 109"/>
                <a:gd name="T40" fmla="*/ 76 w 76"/>
                <a:gd name="T41" fmla="*/ 128 h 109"/>
                <a:gd name="T42" fmla="*/ 85 w 76"/>
                <a:gd name="T43" fmla="*/ 137 h 109"/>
                <a:gd name="T44" fmla="*/ 81 w 76"/>
                <a:gd name="T45" fmla="*/ 141 h 109"/>
                <a:gd name="T46" fmla="*/ 88 w 76"/>
                <a:gd name="T47" fmla="*/ 152 h 109"/>
                <a:gd name="T48" fmla="*/ 95 w 76"/>
                <a:gd name="T49" fmla="*/ 155 h 109"/>
                <a:gd name="T50" fmla="*/ 88 w 76"/>
                <a:gd name="T51" fmla="*/ 167 h 109"/>
                <a:gd name="T52" fmla="*/ 88 w 76"/>
                <a:gd name="T53" fmla="*/ 160 h 109"/>
                <a:gd name="T54" fmla="*/ 76 w 76"/>
                <a:gd name="T55" fmla="*/ 152 h 109"/>
                <a:gd name="T56" fmla="*/ 67 w 76"/>
                <a:gd name="T57" fmla="*/ 137 h 109"/>
                <a:gd name="T58" fmla="*/ 59 w 76"/>
                <a:gd name="T59" fmla="*/ 134 h 109"/>
                <a:gd name="T60" fmla="*/ 63 w 76"/>
                <a:gd name="T61" fmla="*/ 152 h 109"/>
                <a:gd name="T62" fmla="*/ 41 w 76"/>
                <a:gd name="T63" fmla="*/ 130 h 109"/>
                <a:gd name="T64" fmla="*/ 29 w 76"/>
                <a:gd name="T65" fmla="*/ 137 h 109"/>
                <a:gd name="T66" fmla="*/ 23 w 76"/>
                <a:gd name="T67" fmla="*/ 134 h 109"/>
                <a:gd name="T68" fmla="*/ 23 w 76"/>
                <a:gd name="T69" fmla="*/ 120 h 109"/>
                <a:gd name="T70" fmla="*/ 26 w 76"/>
                <a:gd name="T71" fmla="*/ 109 h 109"/>
                <a:gd name="T72" fmla="*/ 18 w 76"/>
                <a:gd name="T73" fmla="*/ 104 h 1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6"/>
                <a:gd name="T112" fmla="*/ 0 h 109"/>
                <a:gd name="T113" fmla="*/ 76 w 76"/>
                <a:gd name="T114" fmla="*/ 109 h 10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6" h="109">
                  <a:moveTo>
                    <a:pt x="14" y="68"/>
                  </a:moveTo>
                  <a:lnTo>
                    <a:pt x="14" y="75"/>
                  </a:lnTo>
                  <a:lnTo>
                    <a:pt x="2" y="56"/>
                  </a:lnTo>
                  <a:lnTo>
                    <a:pt x="0" y="45"/>
                  </a:lnTo>
                  <a:lnTo>
                    <a:pt x="9" y="45"/>
                  </a:lnTo>
                  <a:lnTo>
                    <a:pt x="7" y="26"/>
                  </a:lnTo>
                  <a:lnTo>
                    <a:pt x="5" y="9"/>
                  </a:lnTo>
                  <a:lnTo>
                    <a:pt x="7" y="0"/>
                  </a:lnTo>
                  <a:lnTo>
                    <a:pt x="28" y="4"/>
                  </a:lnTo>
                  <a:lnTo>
                    <a:pt x="31" y="9"/>
                  </a:lnTo>
                  <a:lnTo>
                    <a:pt x="35" y="23"/>
                  </a:lnTo>
                  <a:lnTo>
                    <a:pt x="38" y="33"/>
                  </a:lnTo>
                  <a:lnTo>
                    <a:pt x="33" y="45"/>
                  </a:lnTo>
                  <a:lnTo>
                    <a:pt x="28" y="52"/>
                  </a:lnTo>
                  <a:lnTo>
                    <a:pt x="28" y="64"/>
                  </a:lnTo>
                  <a:lnTo>
                    <a:pt x="38" y="83"/>
                  </a:lnTo>
                  <a:lnTo>
                    <a:pt x="42" y="83"/>
                  </a:lnTo>
                  <a:lnTo>
                    <a:pt x="42" y="80"/>
                  </a:lnTo>
                  <a:lnTo>
                    <a:pt x="52" y="80"/>
                  </a:lnTo>
                  <a:lnTo>
                    <a:pt x="59" y="87"/>
                  </a:lnTo>
                  <a:lnTo>
                    <a:pt x="61" y="83"/>
                  </a:lnTo>
                  <a:lnTo>
                    <a:pt x="68" y="90"/>
                  </a:lnTo>
                  <a:lnTo>
                    <a:pt x="64" y="92"/>
                  </a:lnTo>
                  <a:lnTo>
                    <a:pt x="71" y="99"/>
                  </a:lnTo>
                  <a:lnTo>
                    <a:pt x="76" y="101"/>
                  </a:lnTo>
                  <a:lnTo>
                    <a:pt x="71" y="109"/>
                  </a:lnTo>
                  <a:lnTo>
                    <a:pt x="71" y="104"/>
                  </a:lnTo>
                  <a:lnTo>
                    <a:pt x="61" y="99"/>
                  </a:lnTo>
                  <a:lnTo>
                    <a:pt x="54" y="90"/>
                  </a:lnTo>
                  <a:lnTo>
                    <a:pt x="47" y="87"/>
                  </a:lnTo>
                  <a:lnTo>
                    <a:pt x="50" y="99"/>
                  </a:lnTo>
                  <a:lnTo>
                    <a:pt x="33" y="85"/>
                  </a:lnTo>
                  <a:lnTo>
                    <a:pt x="23" y="90"/>
                  </a:lnTo>
                  <a:lnTo>
                    <a:pt x="19" y="87"/>
                  </a:lnTo>
                  <a:lnTo>
                    <a:pt x="19" y="78"/>
                  </a:lnTo>
                  <a:lnTo>
                    <a:pt x="21" y="71"/>
                  </a:lnTo>
                  <a:lnTo>
                    <a:pt x="14" y="68"/>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25" name="Freeform 5282"/>
            <p:cNvSpPr>
              <a:spLocks/>
            </p:cNvSpPr>
            <p:nvPr/>
          </p:nvSpPr>
          <p:spPr bwMode="auto">
            <a:xfrm>
              <a:off x="4660" y="2434"/>
              <a:ext cx="80" cy="91"/>
            </a:xfrm>
            <a:custGeom>
              <a:avLst/>
              <a:gdLst>
                <a:gd name="T0" fmla="*/ 67 w 73"/>
                <a:gd name="T1" fmla="*/ 113 h 73"/>
                <a:gd name="T2" fmla="*/ 65 w 73"/>
                <a:gd name="T3" fmla="*/ 102 h 73"/>
                <a:gd name="T4" fmla="*/ 62 w 73"/>
                <a:gd name="T5" fmla="*/ 106 h 73"/>
                <a:gd name="T6" fmla="*/ 39 w 73"/>
                <a:gd name="T7" fmla="*/ 87 h 73"/>
                <a:gd name="T8" fmla="*/ 42 w 73"/>
                <a:gd name="T9" fmla="*/ 65 h 73"/>
                <a:gd name="T10" fmla="*/ 34 w 73"/>
                <a:gd name="T11" fmla="*/ 51 h 73"/>
                <a:gd name="T12" fmla="*/ 27 w 73"/>
                <a:gd name="T13" fmla="*/ 57 h 73"/>
                <a:gd name="T14" fmla="*/ 22 w 73"/>
                <a:gd name="T15" fmla="*/ 57 h 73"/>
                <a:gd name="T16" fmla="*/ 20 w 73"/>
                <a:gd name="T17" fmla="*/ 62 h 73"/>
                <a:gd name="T18" fmla="*/ 13 w 73"/>
                <a:gd name="T19" fmla="*/ 51 h 73"/>
                <a:gd name="T20" fmla="*/ 4 w 73"/>
                <a:gd name="T21" fmla="*/ 69 h 73"/>
                <a:gd name="T22" fmla="*/ 0 w 73"/>
                <a:gd name="T23" fmla="*/ 76 h 73"/>
                <a:gd name="T24" fmla="*/ 2 w 73"/>
                <a:gd name="T25" fmla="*/ 55 h 73"/>
                <a:gd name="T26" fmla="*/ 20 w 73"/>
                <a:gd name="T27" fmla="*/ 40 h 73"/>
                <a:gd name="T28" fmla="*/ 27 w 73"/>
                <a:gd name="T29" fmla="*/ 27 h 73"/>
                <a:gd name="T30" fmla="*/ 34 w 73"/>
                <a:gd name="T31" fmla="*/ 44 h 73"/>
                <a:gd name="T32" fmla="*/ 42 w 73"/>
                <a:gd name="T33" fmla="*/ 40 h 73"/>
                <a:gd name="T34" fmla="*/ 48 w 73"/>
                <a:gd name="T35" fmla="*/ 32 h 73"/>
                <a:gd name="T36" fmla="*/ 50 w 73"/>
                <a:gd name="T37" fmla="*/ 21 h 73"/>
                <a:gd name="T38" fmla="*/ 59 w 73"/>
                <a:gd name="T39" fmla="*/ 21 h 73"/>
                <a:gd name="T40" fmla="*/ 62 w 73"/>
                <a:gd name="T41" fmla="*/ 21 h 73"/>
                <a:gd name="T42" fmla="*/ 62 w 73"/>
                <a:gd name="T43" fmla="*/ 0 h 73"/>
                <a:gd name="T44" fmla="*/ 76 w 73"/>
                <a:gd name="T45" fmla="*/ 11 h 73"/>
                <a:gd name="T46" fmla="*/ 79 w 73"/>
                <a:gd name="T47" fmla="*/ 32 h 73"/>
                <a:gd name="T48" fmla="*/ 88 w 73"/>
                <a:gd name="T49" fmla="*/ 65 h 73"/>
                <a:gd name="T50" fmla="*/ 82 w 73"/>
                <a:gd name="T51" fmla="*/ 81 h 73"/>
                <a:gd name="T52" fmla="*/ 82 w 73"/>
                <a:gd name="T53" fmla="*/ 92 h 73"/>
                <a:gd name="T54" fmla="*/ 73 w 73"/>
                <a:gd name="T55" fmla="*/ 69 h 73"/>
                <a:gd name="T56" fmla="*/ 65 w 73"/>
                <a:gd name="T57" fmla="*/ 76 h 73"/>
                <a:gd name="T58" fmla="*/ 71 w 73"/>
                <a:gd name="T59" fmla="*/ 92 h 73"/>
                <a:gd name="T60" fmla="*/ 67 w 73"/>
                <a:gd name="T61" fmla="*/ 113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3"/>
                <a:gd name="T94" fmla="*/ 0 h 73"/>
                <a:gd name="T95" fmla="*/ 73 w 73"/>
                <a:gd name="T96" fmla="*/ 73 h 7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3" h="73">
                  <a:moveTo>
                    <a:pt x="56" y="73"/>
                  </a:moveTo>
                  <a:lnTo>
                    <a:pt x="54" y="66"/>
                  </a:lnTo>
                  <a:lnTo>
                    <a:pt x="52" y="68"/>
                  </a:lnTo>
                  <a:lnTo>
                    <a:pt x="33" y="56"/>
                  </a:lnTo>
                  <a:lnTo>
                    <a:pt x="35" y="42"/>
                  </a:lnTo>
                  <a:lnTo>
                    <a:pt x="28" y="33"/>
                  </a:lnTo>
                  <a:lnTo>
                    <a:pt x="23" y="37"/>
                  </a:lnTo>
                  <a:lnTo>
                    <a:pt x="18" y="37"/>
                  </a:lnTo>
                  <a:lnTo>
                    <a:pt x="16" y="40"/>
                  </a:lnTo>
                  <a:lnTo>
                    <a:pt x="11" y="33"/>
                  </a:lnTo>
                  <a:lnTo>
                    <a:pt x="4" y="44"/>
                  </a:lnTo>
                  <a:lnTo>
                    <a:pt x="0" y="49"/>
                  </a:lnTo>
                  <a:lnTo>
                    <a:pt x="2" y="35"/>
                  </a:lnTo>
                  <a:lnTo>
                    <a:pt x="16" y="26"/>
                  </a:lnTo>
                  <a:lnTo>
                    <a:pt x="23" y="18"/>
                  </a:lnTo>
                  <a:lnTo>
                    <a:pt x="28" y="28"/>
                  </a:lnTo>
                  <a:lnTo>
                    <a:pt x="35" y="26"/>
                  </a:lnTo>
                  <a:lnTo>
                    <a:pt x="40" y="21"/>
                  </a:lnTo>
                  <a:lnTo>
                    <a:pt x="42" y="14"/>
                  </a:lnTo>
                  <a:lnTo>
                    <a:pt x="49" y="14"/>
                  </a:lnTo>
                  <a:lnTo>
                    <a:pt x="52" y="14"/>
                  </a:lnTo>
                  <a:lnTo>
                    <a:pt x="52" y="0"/>
                  </a:lnTo>
                  <a:lnTo>
                    <a:pt x="63" y="7"/>
                  </a:lnTo>
                  <a:lnTo>
                    <a:pt x="66" y="21"/>
                  </a:lnTo>
                  <a:lnTo>
                    <a:pt x="73" y="42"/>
                  </a:lnTo>
                  <a:lnTo>
                    <a:pt x="68" y="52"/>
                  </a:lnTo>
                  <a:lnTo>
                    <a:pt x="68" y="59"/>
                  </a:lnTo>
                  <a:lnTo>
                    <a:pt x="61" y="44"/>
                  </a:lnTo>
                  <a:lnTo>
                    <a:pt x="54" y="49"/>
                  </a:lnTo>
                  <a:lnTo>
                    <a:pt x="59" y="59"/>
                  </a:lnTo>
                  <a:lnTo>
                    <a:pt x="56" y="7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26" name="Freeform 5283"/>
            <p:cNvSpPr>
              <a:spLocks/>
            </p:cNvSpPr>
            <p:nvPr/>
          </p:nvSpPr>
          <p:spPr bwMode="auto">
            <a:xfrm>
              <a:off x="4663" y="2408"/>
              <a:ext cx="16" cy="38"/>
            </a:xfrm>
            <a:custGeom>
              <a:avLst/>
              <a:gdLst>
                <a:gd name="T0" fmla="*/ 18 w 14"/>
                <a:gd name="T1" fmla="*/ 0 h 31"/>
                <a:gd name="T2" fmla="*/ 16 w 14"/>
                <a:gd name="T3" fmla="*/ 36 h 31"/>
                <a:gd name="T4" fmla="*/ 16 w 14"/>
                <a:gd name="T5" fmla="*/ 47 h 31"/>
                <a:gd name="T6" fmla="*/ 0 w 14"/>
                <a:gd name="T7" fmla="*/ 33 h 31"/>
                <a:gd name="T8" fmla="*/ 3 w 14"/>
                <a:gd name="T9" fmla="*/ 26 h 31"/>
                <a:gd name="T10" fmla="*/ 9 w 14"/>
                <a:gd name="T11" fmla="*/ 0 h 31"/>
                <a:gd name="T12" fmla="*/ 18 w 14"/>
                <a:gd name="T13" fmla="*/ 0 h 31"/>
                <a:gd name="T14" fmla="*/ 0 60000 65536"/>
                <a:gd name="T15" fmla="*/ 0 60000 65536"/>
                <a:gd name="T16" fmla="*/ 0 60000 65536"/>
                <a:gd name="T17" fmla="*/ 0 60000 65536"/>
                <a:gd name="T18" fmla="*/ 0 60000 65536"/>
                <a:gd name="T19" fmla="*/ 0 60000 65536"/>
                <a:gd name="T20" fmla="*/ 0 60000 65536"/>
                <a:gd name="T21" fmla="*/ 0 w 14"/>
                <a:gd name="T22" fmla="*/ 0 h 31"/>
                <a:gd name="T23" fmla="*/ 14 w 1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1">
                  <a:moveTo>
                    <a:pt x="14" y="0"/>
                  </a:moveTo>
                  <a:lnTo>
                    <a:pt x="12" y="24"/>
                  </a:lnTo>
                  <a:lnTo>
                    <a:pt x="12" y="31"/>
                  </a:lnTo>
                  <a:lnTo>
                    <a:pt x="0" y="22"/>
                  </a:lnTo>
                  <a:lnTo>
                    <a:pt x="3" y="17"/>
                  </a:lnTo>
                  <a:lnTo>
                    <a:pt x="7" y="0"/>
                  </a:lnTo>
                  <a:lnTo>
                    <a:pt x="14"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27" name="Freeform 5284"/>
            <p:cNvSpPr>
              <a:spLocks/>
            </p:cNvSpPr>
            <p:nvPr/>
          </p:nvSpPr>
          <p:spPr bwMode="auto">
            <a:xfrm>
              <a:off x="4691" y="2370"/>
              <a:ext cx="28" cy="35"/>
            </a:xfrm>
            <a:custGeom>
              <a:avLst/>
              <a:gdLst>
                <a:gd name="T0" fmla="*/ 22 w 26"/>
                <a:gd name="T1" fmla="*/ 41 h 28"/>
                <a:gd name="T2" fmla="*/ 14 w 26"/>
                <a:gd name="T3" fmla="*/ 29 h 28"/>
                <a:gd name="T4" fmla="*/ 0 w 26"/>
                <a:gd name="T5" fmla="*/ 4 h 28"/>
                <a:gd name="T6" fmla="*/ 16 w 26"/>
                <a:gd name="T7" fmla="*/ 0 h 28"/>
                <a:gd name="T8" fmla="*/ 22 w 26"/>
                <a:gd name="T9" fmla="*/ 18 h 28"/>
                <a:gd name="T10" fmla="*/ 30 w 26"/>
                <a:gd name="T11" fmla="*/ 44 h 28"/>
                <a:gd name="T12" fmla="*/ 22 w 26"/>
                <a:gd name="T13" fmla="*/ 41 h 28"/>
                <a:gd name="T14" fmla="*/ 0 60000 65536"/>
                <a:gd name="T15" fmla="*/ 0 60000 65536"/>
                <a:gd name="T16" fmla="*/ 0 60000 65536"/>
                <a:gd name="T17" fmla="*/ 0 60000 65536"/>
                <a:gd name="T18" fmla="*/ 0 60000 65536"/>
                <a:gd name="T19" fmla="*/ 0 60000 65536"/>
                <a:gd name="T20" fmla="*/ 0 60000 65536"/>
                <a:gd name="T21" fmla="*/ 0 w 26"/>
                <a:gd name="T22" fmla="*/ 0 h 28"/>
                <a:gd name="T23" fmla="*/ 26 w 26"/>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8">
                  <a:moveTo>
                    <a:pt x="19" y="26"/>
                  </a:moveTo>
                  <a:lnTo>
                    <a:pt x="12" y="18"/>
                  </a:lnTo>
                  <a:lnTo>
                    <a:pt x="0" y="2"/>
                  </a:lnTo>
                  <a:lnTo>
                    <a:pt x="14" y="0"/>
                  </a:lnTo>
                  <a:lnTo>
                    <a:pt x="19" y="11"/>
                  </a:lnTo>
                  <a:lnTo>
                    <a:pt x="26" y="28"/>
                  </a:lnTo>
                  <a:lnTo>
                    <a:pt x="19" y="26"/>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28" name="Freeform 5285"/>
            <p:cNvSpPr>
              <a:spLocks/>
            </p:cNvSpPr>
            <p:nvPr/>
          </p:nvSpPr>
          <p:spPr bwMode="auto">
            <a:xfrm>
              <a:off x="4651" y="2387"/>
              <a:ext cx="20" cy="29"/>
            </a:xfrm>
            <a:custGeom>
              <a:avLst/>
              <a:gdLst>
                <a:gd name="T0" fmla="*/ 21 w 19"/>
                <a:gd name="T1" fmla="*/ 6 h 23"/>
                <a:gd name="T2" fmla="*/ 3 w 19"/>
                <a:gd name="T3" fmla="*/ 0 h 23"/>
                <a:gd name="T4" fmla="*/ 0 w 19"/>
                <a:gd name="T5" fmla="*/ 0 h 23"/>
                <a:gd name="T6" fmla="*/ 5 w 19"/>
                <a:gd name="T7" fmla="*/ 37 h 23"/>
                <a:gd name="T8" fmla="*/ 21 w 19"/>
                <a:gd name="T9" fmla="*/ 11 h 23"/>
                <a:gd name="T10" fmla="*/ 21 w 19"/>
                <a:gd name="T11" fmla="*/ 6 h 23"/>
                <a:gd name="T12" fmla="*/ 0 60000 65536"/>
                <a:gd name="T13" fmla="*/ 0 60000 65536"/>
                <a:gd name="T14" fmla="*/ 0 60000 65536"/>
                <a:gd name="T15" fmla="*/ 0 60000 65536"/>
                <a:gd name="T16" fmla="*/ 0 60000 65536"/>
                <a:gd name="T17" fmla="*/ 0 60000 65536"/>
                <a:gd name="T18" fmla="*/ 0 w 19"/>
                <a:gd name="T19" fmla="*/ 0 h 23"/>
                <a:gd name="T20" fmla="*/ 19 w 19"/>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9" h="23">
                  <a:moveTo>
                    <a:pt x="19" y="4"/>
                  </a:moveTo>
                  <a:lnTo>
                    <a:pt x="3" y="0"/>
                  </a:lnTo>
                  <a:lnTo>
                    <a:pt x="0" y="0"/>
                  </a:lnTo>
                  <a:lnTo>
                    <a:pt x="5" y="23"/>
                  </a:lnTo>
                  <a:lnTo>
                    <a:pt x="19" y="7"/>
                  </a:lnTo>
                  <a:lnTo>
                    <a:pt x="19" y="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29" name="Freeform 5286"/>
            <p:cNvSpPr>
              <a:spLocks/>
            </p:cNvSpPr>
            <p:nvPr/>
          </p:nvSpPr>
          <p:spPr bwMode="auto">
            <a:xfrm>
              <a:off x="4575" y="2399"/>
              <a:ext cx="39" cy="62"/>
            </a:xfrm>
            <a:custGeom>
              <a:avLst/>
              <a:gdLst>
                <a:gd name="T0" fmla="*/ 43 w 35"/>
                <a:gd name="T1" fmla="*/ 21 h 50"/>
                <a:gd name="T2" fmla="*/ 26 w 35"/>
                <a:gd name="T3" fmla="*/ 45 h 50"/>
                <a:gd name="T4" fmla="*/ 14 w 35"/>
                <a:gd name="T5" fmla="*/ 58 h 50"/>
                <a:gd name="T6" fmla="*/ 0 w 35"/>
                <a:gd name="T7" fmla="*/ 77 h 50"/>
                <a:gd name="T8" fmla="*/ 0 w 35"/>
                <a:gd name="T9" fmla="*/ 72 h 50"/>
                <a:gd name="T10" fmla="*/ 14 w 35"/>
                <a:gd name="T11" fmla="*/ 51 h 50"/>
                <a:gd name="T12" fmla="*/ 29 w 35"/>
                <a:gd name="T13" fmla="*/ 30 h 50"/>
                <a:gd name="T14" fmla="*/ 35 w 35"/>
                <a:gd name="T15" fmla="*/ 11 h 50"/>
                <a:gd name="T16" fmla="*/ 39 w 35"/>
                <a:gd name="T17" fmla="*/ 0 h 50"/>
                <a:gd name="T18" fmla="*/ 43 w 35"/>
                <a:gd name="T19" fmla="*/ 21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50"/>
                <a:gd name="T32" fmla="*/ 35 w 35"/>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50">
                  <a:moveTo>
                    <a:pt x="35" y="14"/>
                  </a:moveTo>
                  <a:lnTo>
                    <a:pt x="21" y="29"/>
                  </a:lnTo>
                  <a:lnTo>
                    <a:pt x="12" y="38"/>
                  </a:lnTo>
                  <a:lnTo>
                    <a:pt x="0" y="50"/>
                  </a:lnTo>
                  <a:lnTo>
                    <a:pt x="0" y="47"/>
                  </a:lnTo>
                  <a:lnTo>
                    <a:pt x="12" y="33"/>
                  </a:lnTo>
                  <a:lnTo>
                    <a:pt x="23" y="19"/>
                  </a:lnTo>
                  <a:lnTo>
                    <a:pt x="28" y="7"/>
                  </a:lnTo>
                  <a:lnTo>
                    <a:pt x="31" y="0"/>
                  </a:lnTo>
                  <a:lnTo>
                    <a:pt x="35" y="1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30" name="Freeform 5287"/>
            <p:cNvSpPr>
              <a:spLocks/>
            </p:cNvSpPr>
            <p:nvPr/>
          </p:nvSpPr>
          <p:spPr bwMode="auto">
            <a:xfrm>
              <a:off x="4620" y="2352"/>
              <a:ext cx="21" cy="27"/>
            </a:xfrm>
            <a:custGeom>
              <a:avLst/>
              <a:gdLst>
                <a:gd name="T0" fmla="*/ 23 w 19"/>
                <a:gd name="T1" fmla="*/ 22 h 22"/>
                <a:gd name="T2" fmla="*/ 21 w 19"/>
                <a:gd name="T3" fmla="*/ 33 h 22"/>
                <a:gd name="T4" fmla="*/ 9 w 19"/>
                <a:gd name="T5" fmla="*/ 15 h 22"/>
                <a:gd name="T6" fmla="*/ 0 w 19"/>
                <a:gd name="T7" fmla="*/ 0 h 22"/>
                <a:gd name="T8" fmla="*/ 21 w 19"/>
                <a:gd name="T9" fmla="*/ 0 h 22"/>
                <a:gd name="T10" fmla="*/ 23 w 19"/>
                <a:gd name="T11" fmla="*/ 22 h 22"/>
                <a:gd name="T12" fmla="*/ 0 60000 65536"/>
                <a:gd name="T13" fmla="*/ 0 60000 65536"/>
                <a:gd name="T14" fmla="*/ 0 60000 65536"/>
                <a:gd name="T15" fmla="*/ 0 60000 65536"/>
                <a:gd name="T16" fmla="*/ 0 60000 65536"/>
                <a:gd name="T17" fmla="*/ 0 60000 65536"/>
                <a:gd name="T18" fmla="*/ 0 w 19"/>
                <a:gd name="T19" fmla="*/ 0 h 22"/>
                <a:gd name="T20" fmla="*/ 19 w 19"/>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9" h="22">
                  <a:moveTo>
                    <a:pt x="19" y="15"/>
                  </a:moveTo>
                  <a:lnTo>
                    <a:pt x="17" y="22"/>
                  </a:lnTo>
                  <a:lnTo>
                    <a:pt x="7" y="10"/>
                  </a:lnTo>
                  <a:lnTo>
                    <a:pt x="0" y="0"/>
                  </a:lnTo>
                  <a:lnTo>
                    <a:pt x="17" y="0"/>
                  </a:lnTo>
                  <a:lnTo>
                    <a:pt x="19" y="1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31" name="Freeform 5288"/>
            <p:cNvSpPr>
              <a:spLocks/>
            </p:cNvSpPr>
            <p:nvPr/>
          </p:nvSpPr>
          <p:spPr bwMode="auto">
            <a:xfrm>
              <a:off x="4694" y="2396"/>
              <a:ext cx="18" cy="28"/>
            </a:xfrm>
            <a:custGeom>
              <a:avLst/>
              <a:gdLst>
                <a:gd name="T0" fmla="*/ 14 w 17"/>
                <a:gd name="T1" fmla="*/ 2 h 23"/>
                <a:gd name="T2" fmla="*/ 19 w 17"/>
                <a:gd name="T3" fmla="*/ 32 h 23"/>
                <a:gd name="T4" fmla="*/ 14 w 17"/>
                <a:gd name="T5" fmla="*/ 32 h 23"/>
                <a:gd name="T6" fmla="*/ 14 w 17"/>
                <a:gd name="T7" fmla="*/ 34 h 23"/>
                <a:gd name="T8" fmla="*/ 5 w 17"/>
                <a:gd name="T9" fmla="*/ 13 h 23"/>
                <a:gd name="T10" fmla="*/ 0 w 17"/>
                <a:gd name="T11" fmla="*/ 0 h 23"/>
                <a:gd name="T12" fmla="*/ 14 w 17"/>
                <a:gd name="T13" fmla="*/ 2 h 23"/>
                <a:gd name="T14" fmla="*/ 0 60000 65536"/>
                <a:gd name="T15" fmla="*/ 0 60000 65536"/>
                <a:gd name="T16" fmla="*/ 0 60000 65536"/>
                <a:gd name="T17" fmla="*/ 0 60000 65536"/>
                <a:gd name="T18" fmla="*/ 0 60000 65536"/>
                <a:gd name="T19" fmla="*/ 0 60000 65536"/>
                <a:gd name="T20" fmla="*/ 0 60000 65536"/>
                <a:gd name="T21" fmla="*/ 0 w 17"/>
                <a:gd name="T22" fmla="*/ 0 h 23"/>
                <a:gd name="T23" fmla="*/ 17 w 17"/>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3">
                  <a:moveTo>
                    <a:pt x="12" y="2"/>
                  </a:moveTo>
                  <a:lnTo>
                    <a:pt x="17" y="21"/>
                  </a:lnTo>
                  <a:lnTo>
                    <a:pt x="12" y="21"/>
                  </a:lnTo>
                  <a:lnTo>
                    <a:pt x="12" y="23"/>
                  </a:lnTo>
                  <a:lnTo>
                    <a:pt x="5" y="9"/>
                  </a:lnTo>
                  <a:lnTo>
                    <a:pt x="0" y="0"/>
                  </a:lnTo>
                  <a:lnTo>
                    <a:pt x="12"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32" name="Freeform 5289"/>
            <p:cNvSpPr>
              <a:spLocks/>
            </p:cNvSpPr>
            <p:nvPr/>
          </p:nvSpPr>
          <p:spPr bwMode="auto">
            <a:xfrm>
              <a:off x="4671" y="2372"/>
              <a:ext cx="17" cy="15"/>
            </a:xfrm>
            <a:custGeom>
              <a:avLst/>
              <a:gdLst>
                <a:gd name="T0" fmla="*/ 19 w 15"/>
                <a:gd name="T1" fmla="*/ 19 h 12"/>
                <a:gd name="T2" fmla="*/ 3 w 15"/>
                <a:gd name="T3" fmla="*/ 11 h 12"/>
                <a:gd name="T4" fmla="*/ 0 w 15"/>
                <a:gd name="T5" fmla="*/ 11 h 12"/>
                <a:gd name="T6" fmla="*/ 0 w 15"/>
                <a:gd name="T7" fmla="*/ 0 h 12"/>
                <a:gd name="T8" fmla="*/ 19 w 15"/>
                <a:gd name="T9" fmla="*/ 19 h 12"/>
                <a:gd name="T10" fmla="*/ 19 w 15"/>
                <a:gd name="T11" fmla="*/ 19 h 12"/>
                <a:gd name="T12" fmla="*/ 0 60000 65536"/>
                <a:gd name="T13" fmla="*/ 0 60000 65536"/>
                <a:gd name="T14" fmla="*/ 0 60000 65536"/>
                <a:gd name="T15" fmla="*/ 0 60000 65536"/>
                <a:gd name="T16" fmla="*/ 0 60000 65536"/>
                <a:gd name="T17" fmla="*/ 0 60000 65536"/>
                <a:gd name="T18" fmla="*/ 0 w 15"/>
                <a:gd name="T19" fmla="*/ 0 h 12"/>
                <a:gd name="T20" fmla="*/ 15 w 1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5" h="12">
                  <a:moveTo>
                    <a:pt x="15" y="12"/>
                  </a:moveTo>
                  <a:lnTo>
                    <a:pt x="3" y="7"/>
                  </a:lnTo>
                  <a:lnTo>
                    <a:pt x="0" y="7"/>
                  </a:lnTo>
                  <a:lnTo>
                    <a:pt x="0" y="0"/>
                  </a:lnTo>
                  <a:lnTo>
                    <a:pt x="15" y="1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33" name="Freeform 5290"/>
            <p:cNvSpPr>
              <a:spLocks/>
            </p:cNvSpPr>
            <p:nvPr/>
          </p:nvSpPr>
          <p:spPr bwMode="auto">
            <a:xfrm>
              <a:off x="4688" y="2424"/>
              <a:ext cx="16" cy="7"/>
            </a:xfrm>
            <a:custGeom>
              <a:avLst/>
              <a:gdLst>
                <a:gd name="T0" fmla="*/ 18 w 14"/>
                <a:gd name="T1" fmla="*/ 10 h 5"/>
                <a:gd name="T2" fmla="*/ 11 w 14"/>
                <a:gd name="T3" fmla="*/ 0 h 5"/>
                <a:gd name="T4" fmla="*/ 0 w 14"/>
                <a:gd name="T5" fmla="*/ 10 h 5"/>
                <a:gd name="T6" fmla="*/ 18 w 14"/>
                <a:gd name="T7" fmla="*/ 10 h 5"/>
                <a:gd name="T8" fmla="*/ 0 60000 65536"/>
                <a:gd name="T9" fmla="*/ 0 60000 65536"/>
                <a:gd name="T10" fmla="*/ 0 60000 65536"/>
                <a:gd name="T11" fmla="*/ 0 60000 65536"/>
                <a:gd name="T12" fmla="*/ 0 w 14"/>
                <a:gd name="T13" fmla="*/ 0 h 5"/>
                <a:gd name="T14" fmla="*/ 14 w 14"/>
                <a:gd name="T15" fmla="*/ 5 h 5"/>
              </a:gdLst>
              <a:ahLst/>
              <a:cxnLst>
                <a:cxn ang="T8">
                  <a:pos x="T0" y="T1"/>
                </a:cxn>
                <a:cxn ang="T9">
                  <a:pos x="T2" y="T3"/>
                </a:cxn>
                <a:cxn ang="T10">
                  <a:pos x="T4" y="T5"/>
                </a:cxn>
                <a:cxn ang="T11">
                  <a:pos x="T6" y="T7"/>
                </a:cxn>
              </a:cxnLst>
              <a:rect l="T12" t="T13" r="T14" b="T15"/>
              <a:pathLst>
                <a:path w="14" h="5">
                  <a:moveTo>
                    <a:pt x="14" y="5"/>
                  </a:moveTo>
                  <a:lnTo>
                    <a:pt x="9" y="0"/>
                  </a:lnTo>
                  <a:lnTo>
                    <a:pt x="0" y="5"/>
                  </a:lnTo>
                  <a:lnTo>
                    <a:pt x="14" y="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34" name="Freeform 5291"/>
            <p:cNvSpPr>
              <a:spLocks/>
            </p:cNvSpPr>
            <p:nvPr/>
          </p:nvSpPr>
          <p:spPr bwMode="auto">
            <a:xfrm>
              <a:off x="4679" y="2399"/>
              <a:ext cx="12" cy="40"/>
            </a:xfrm>
            <a:custGeom>
              <a:avLst/>
              <a:gdLst>
                <a:gd name="T0" fmla="*/ 14 w 10"/>
                <a:gd name="T1" fmla="*/ 0 h 33"/>
                <a:gd name="T2" fmla="*/ 14 w 10"/>
                <a:gd name="T3" fmla="*/ 15 h 33"/>
                <a:gd name="T4" fmla="*/ 7 w 10"/>
                <a:gd name="T5" fmla="*/ 30 h 33"/>
                <a:gd name="T6" fmla="*/ 0 w 10"/>
                <a:gd name="T7" fmla="*/ 48 h 33"/>
                <a:gd name="T8" fmla="*/ 7 w 10"/>
                <a:gd name="T9" fmla="*/ 25 h 33"/>
                <a:gd name="T10" fmla="*/ 14 w 10"/>
                <a:gd name="T11" fmla="*/ 0 h 33"/>
                <a:gd name="T12" fmla="*/ 0 60000 65536"/>
                <a:gd name="T13" fmla="*/ 0 60000 65536"/>
                <a:gd name="T14" fmla="*/ 0 60000 65536"/>
                <a:gd name="T15" fmla="*/ 0 60000 65536"/>
                <a:gd name="T16" fmla="*/ 0 60000 65536"/>
                <a:gd name="T17" fmla="*/ 0 60000 65536"/>
                <a:gd name="T18" fmla="*/ 0 w 10"/>
                <a:gd name="T19" fmla="*/ 0 h 33"/>
                <a:gd name="T20" fmla="*/ 10 w 10"/>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10" h="33">
                  <a:moveTo>
                    <a:pt x="10" y="0"/>
                  </a:moveTo>
                  <a:lnTo>
                    <a:pt x="10" y="10"/>
                  </a:lnTo>
                  <a:lnTo>
                    <a:pt x="5" y="21"/>
                  </a:lnTo>
                  <a:lnTo>
                    <a:pt x="0" y="33"/>
                  </a:lnTo>
                  <a:lnTo>
                    <a:pt x="5" y="17"/>
                  </a:lnTo>
                  <a:lnTo>
                    <a:pt x="1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35" name="Freeform 5292"/>
            <p:cNvSpPr>
              <a:spLocks/>
            </p:cNvSpPr>
            <p:nvPr/>
          </p:nvSpPr>
          <p:spPr bwMode="auto">
            <a:xfrm>
              <a:off x="4205" y="2197"/>
              <a:ext cx="152" cy="322"/>
            </a:xfrm>
            <a:custGeom>
              <a:avLst/>
              <a:gdLst>
                <a:gd name="T0" fmla="*/ 55 w 137"/>
                <a:gd name="T1" fmla="*/ 282 h 260"/>
                <a:gd name="T2" fmla="*/ 64 w 137"/>
                <a:gd name="T3" fmla="*/ 237 h 260"/>
                <a:gd name="T4" fmla="*/ 64 w 137"/>
                <a:gd name="T5" fmla="*/ 192 h 260"/>
                <a:gd name="T6" fmla="*/ 83 w 137"/>
                <a:gd name="T7" fmla="*/ 211 h 260"/>
                <a:gd name="T8" fmla="*/ 115 w 137"/>
                <a:gd name="T9" fmla="*/ 229 h 260"/>
                <a:gd name="T10" fmla="*/ 115 w 137"/>
                <a:gd name="T11" fmla="*/ 218 h 260"/>
                <a:gd name="T12" fmla="*/ 122 w 137"/>
                <a:gd name="T13" fmla="*/ 167 h 260"/>
                <a:gd name="T14" fmla="*/ 162 w 137"/>
                <a:gd name="T15" fmla="*/ 167 h 260"/>
                <a:gd name="T16" fmla="*/ 165 w 137"/>
                <a:gd name="T17" fmla="*/ 128 h 260"/>
                <a:gd name="T18" fmla="*/ 143 w 137"/>
                <a:gd name="T19" fmla="*/ 79 h 260"/>
                <a:gd name="T20" fmla="*/ 111 w 137"/>
                <a:gd name="T21" fmla="*/ 62 h 260"/>
                <a:gd name="T22" fmla="*/ 90 w 137"/>
                <a:gd name="T23" fmla="*/ 62 h 260"/>
                <a:gd name="T24" fmla="*/ 72 w 137"/>
                <a:gd name="T25" fmla="*/ 51 h 260"/>
                <a:gd name="T26" fmla="*/ 55 w 137"/>
                <a:gd name="T27" fmla="*/ 21 h 260"/>
                <a:gd name="T28" fmla="*/ 45 w 137"/>
                <a:gd name="T29" fmla="*/ 0 h 260"/>
                <a:gd name="T30" fmla="*/ 29 w 137"/>
                <a:gd name="T31" fmla="*/ 19 h 260"/>
                <a:gd name="T32" fmla="*/ 4 w 137"/>
                <a:gd name="T33" fmla="*/ 51 h 260"/>
                <a:gd name="T34" fmla="*/ 13 w 137"/>
                <a:gd name="T35" fmla="*/ 79 h 260"/>
                <a:gd name="T36" fmla="*/ 37 w 137"/>
                <a:gd name="T37" fmla="*/ 111 h 260"/>
                <a:gd name="T38" fmla="*/ 29 w 137"/>
                <a:gd name="T39" fmla="*/ 137 h 260"/>
                <a:gd name="T40" fmla="*/ 41 w 137"/>
                <a:gd name="T41" fmla="*/ 175 h 260"/>
                <a:gd name="T42" fmla="*/ 55 w 137"/>
                <a:gd name="T43" fmla="*/ 214 h 260"/>
                <a:gd name="T44" fmla="*/ 55 w 137"/>
                <a:gd name="T45" fmla="*/ 258 h 260"/>
                <a:gd name="T46" fmla="*/ 45 w 137"/>
                <a:gd name="T47" fmla="*/ 279 h 260"/>
                <a:gd name="T48" fmla="*/ 41 w 137"/>
                <a:gd name="T49" fmla="*/ 334 h 260"/>
                <a:gd name="T50" fmla="*/ 55 w 137"/>
                <a:gd name="T51" fmla="*/ 346 h 260"/>
                <a:gd name="T52" fmla="*/ 69 w 137"/>
                <a:gd name="T53" fmla="*/ 367 h 260"/>
                <a:gd name="T54" fmla="*/ 81 w 137"/>
                <a:gd name="T55" fmla="*/ 380 h 260"/>
                <a:gd name="T56" fmla="*/ 97 w 137"/>
                <a:gd name="T57" fmla="*/ 399 h 260"/>
                <a:gd name="T58" fmla="*/ 115 w 137"/>
                <a:gd name="T59" fmla="*/ 388 h 260"/>
                <a:gd name="T60" fmla="*/ 92 w 137"/>
                <a:gd name="T61" fmla="*/ 369 h 260"/>
                <a:gd name="T62" fmla="*/ 79 w 137"/>
                <a:gd name="T63" fmla="*/ 334 h 260"/>
                <a:gd name="T64" fmla="*/ 60 w 137"/>
                <a:gd name="T65" fmla="*/ 308 h 2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260"/>
                <a:gd name="T101" fmla="*/ 137 w 137"/>
                <a:gd name="T102" fmla="*/ 260 h 2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260">
                  <a:moveTo>
                    <a:pt x="49" y="201"/>
                  </a:moveTo>
                  <a:lnTo>
                    <a:pt x="45" y="184"/>
                  </a:lnTo>
                  <a:lnTo>
                    <a:pt x="47" y="170"/>
                  </a:lnTo>
                  <a:lnTo>
                    <a:pt x="52" y="154"/>
                  </a:lnTo>
                  <a:lnTo>
                    <a:pt x="52" y="142"/>
                  </a:lnTo>
                  <a:lnTo>
                    <a:pt x="52" y="125"/>
                  </a:lnTo>
                  <a:lnTo>
                    <a:pt x="68" y="123"/>
                  </a:lnTo>
                  <a:lnTo>
                    <a:pt x="68" y="137"/>
                  </a:lnTo>
                  <a:lnTo>
                    <a:pt x="80" y="137"/>
                  </a:lnTo>
                  <a:lnTo>
                    <a:pt x="94" y="149"/>
                  </a:lnTo>
                  <a:lnTo>
                    <a:pt x="101" y="156"/>
                  </a:lnTo>
                  <a:lnTo>
                    <a:pt x="94" y="142"/>
                  </a:lnTo>
                  <a:lnTo>
                    <a:pt x="90" y="128"/>
                  </a:lnTo>
                  <a:lnTo>
                    <a:pt x="99" y="109"/>
                  </a:lnTo>
                  <a:lnTo>
                    <a:pt x="116" y="109"/>
                  </a:lnTo>
                  <a:lnTo>
                    <a:pt x="132" y="109"/>
                  </a:lnTo>
                  <a:lnTo>
                    <a:pt x="137" y="99"/>
                  </a:lnTo>
                  <a:lnTo>
                    <a:pt x="134" y="83"/>
                  </a:lnTo>
                  <a:lnTo>
                    <a:pt x="118" y="64"/>
                  </a:lnTo>
                  <a:lnTo>
                    <a:pt x="116" y="52"/>
                  </a:lnTo>
                  <a:lnTo>
                    <a:pt x="99" y="35"/>
                  </a:lnTo>
                  <a:lnTo>
                    <a:pt x="90" y="40"/>
                  </a:lnTo>
                  <a:lnTo>
                    <a:pt x="82" y="43"/>
                  </a:lnTo>
                  <a:lnTo>
                    <a:pt x="73" y="40"/>
                  </a:lnTo>
                  <a:lnTo>
                    <a:pt x="59" y="52"/>
                  </a:lnTo>
                  <a:lnTo>
                    <a:pt x="59" y="33"/>
                  </a:lnTo>
                  <a:lnTo>
                    <a:pt x="56" y="14"/>
                  </a:lnTo>
                  <a:lnTo>
                    <a:pt x="45" y="14"/>
                  </a:lnTo>
                  <a:lnTo>
                    <a:pt x="45" y="5"/>
                  </a:lnTo>
                  <a:lnTo>
                    <a:pt x="37" y="0"/>
                  </a:lnTo>
                  <a:lnTo>
                    <a:pt x="28" y="2"/>
                  </a:lnTo>
                  <a:lnTo>
                    <a:pt x="23" y="12"/>
                  </a:lnTo>
                  <a:lnTo>
                    <a:pt x="9" y="14"/>
                  </a:lnTo>
                  <a:lnTo>
                    <a:pt x="4" y="33"/>
                  </a:lnTo>
                  <a:lnTo>
                    <a:pt x="0" y="33"/>
                  </a:lnTo>
                  <a:lnTo>
                    <a:pt x="11" y="52"/>
                  </a:lnTo>
                  <a:lnTo>
                    <a:pt x="26" y="71"/>
                  </a:lnTo>
                  <a:lnTo>
                    <a:pt x="30" y="73"/>
                  </a:lnTo>
                  <a:lnTo>
                    <a:pt x="26" y="83"/>
                  </a:lnTo>
                  <a:lnTo>
                    <a:pt x="23" y="90"/>
                  </a:lnTo>
                  <a:lnTo>
                    <a:pt x="23" y="102"/>
                  </a:lnTo>
                  <a:lnTo>
                    <a:pt x="33" y="114"/>
                  </a:lnTo>
                  <a:lnTo>
                    <a:pt x="40" y="123"/>
                  </a:lnTo>
                  <a:lnTo>
                    <a:pt x="45" y="140"/>
                  </a:lnTo>
                  <a:lnTo>
                    <a:pt x="49" y="156"/>
                  </a:lnTo>
                  <a:lnTo>
                    <a:pt x="45" y="168"/>
                  </a:lnTo>
                  <a:lnTo>
                    <a:pt x="37" y="180"/>
                  </a:lnTo>
                  <a:lnTo>
                    <a:pt x="37" y="182"/>
                  </a:lnTo>
                  <a:lnTo>
                    <a:pt x="35" y="201"/>
                  </a:lnTo>
                  <a:lnTo>
                    <a:pt x="33" y="218"/>
                  </a:lnTo>
                  <a:lnTo>
                    <a:pt x="35" y="215"/>
                  </a:lnTo>
                  <a:lnTo>
                    <a:pt x="45" y="225"/>
                  </a:lnTo>
                  <a:lnTo>
                    <a:pt x="52" y="234"/>
                  </a:lnTo>
                  <a:lnTo>
                    <a:pt x="56" y="239"/>
                  </a:lnTo>
                  <a:lnTo>
                    <a:pt x="64" y="251"/>
                  </a:lnTo>
                  <a:lnTo>
                    <a:pt x="66" y="248"/>
                  </a:lnTo>
                  <a:lnTo>
                    <a:pt x="78" y="253"/>
                  </a:lnTo>
                  <a:lnTo>
                    <a:pt x="78" y="260"/>
                  </a:lnTo>
                  <a:lnTo>
                    <a:pt x="90" y="260"/>
                  </a:lnTo>
                  <a:lnTo>
                    <a:pt x="94" y="253"/>
                  </a:lnTo>
                  <a:lnTo>
                    <a:pt x="87" y="241"/>
                  </a:lnTo>
                  <a:lnTo>
                    <a:pt x="75" y="241"/>
                  </a:lnTo>
                  <a:lnTo>
                    <a:pt x="68" y="229"/>
                  </a:lnTo>
                  <a:lnTo>
                    <a:pt x="64" y="218"/>
                  </a:lnTo>
                  <a:lnTo>
                    <a:pt x="56" y="201"/>
                  </a:lnTo>
                  <a:lnTo>
                    <a:pt x="49" y="201"/>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36" name="Freeform 5293"/>
            <p:cNvSpPr>
              <a:spLocks/>
            </p:cNvSpPr>
            <p:nvPr/>
          </p:nvSpPr>
          <p:spPr bwMode="auto">
            <a:xfrm>
              <a:off x="4275" y="2133"/>
              <a:ext cx="154" cy="322"/>
            </a:xfrm>
            <a:custGeom>
              <a:avLst/>
              <a:gdLst>
                <a:gd name="T0" fmla="*/ 53 w 137"/>
                <a:gd name="T1" fmla="*/ 77 h 260"/>
                <a:gd name="T2" fmla="*/ 33 w 137"/>
                <a:gd name="T3" fmla="*/ 69 h 260"/>
                <a:gd name="T4" fmla="*/ 13 w 137"/>
                <a:gd name="T5" fmla="*/ 43 h 260"/>
                <a:gd name="T6" fmla="*/ 4 w 137"/>
                <a:gd name="T7" fmla="*/ 19 h 260"/>
                <a:gd name="T8" fmla="*/ 20 w 137"/>
                <a:gd name="T9" fmla="*/ 19 h 260"/>
                <a:gd name="T10" fmla="*/ 33 w 137"/>
                <a:gd name="T11" fmla="*/ 19 h 260"/>
                <a:gd name="T12" fmla="*/ 42 w 137"/>
                <a:gd name="T13" fmla="*/ 19 h 260"/>
                <a:gd name="T14" fmla="*/ 62 w 137"/>
                <a:gd name="T15" fmla="*/ 2 h 260"/>
                <a:gd name="T16" fmla="*/ 89 w 137"/>
                <a:gd name="T17" fmla="*/ 32 h 260"/>
                <a:gd name="T18" fmla="*/ 116 w 137"/>
                <a:gd name="T19" fmla="*/ 51 h 260"/>
                <a:gd name="T20" fmla="*/ 94 w 137"/>
                <a:gd name="T21" fmla="*/ 66 h 260"/>
                <a:gd name="T22" fmla="*/ 89 w 137"/>
                <a:gd name="T23" fmla="*/ 90 h 260"/>
                <a:gd name="T24" fmla="*/ 94 w 137"/>
                <a:gd name="T25" fmla="*/ 141 h 260"/>
                <a:gd name="T26" fmla="*/ 112 w 137"/>
                <a:gd name="T27" fmla="*/ 167 h 260"/>
                <a:gd name="T28" fmla="*/ 141 w 137"/>
                <a:gd name="T29" fmla="*/ 199 h 260"/>
                <a:gd name="T30" fmla="*/ 164 w 137"/>
                <a:gd name="T31" fmla="*/ 255 h 260"/>
                <a:gd name="T32" fmla="*/ 173 w 137"/>
                <a:gd name="T33" fmla="*/ 301 h 260"/>
                <a:gd name="T34" fmla="*/ 170 w 137"/>
                <a:gd name="T35" fmla="*/ 322 h 260"/>
                <a:gd name="T36" fmla="*/ 141 w 137"/>
                <a:gd name="T37" fmla="*/ 352 h 260"/>
                <a:gd name="T38" fmla="*/ 128 w 137"/>
                <a:gd name="T39" fmla="*/ 355 h 260"/>
                <a:gd name="T40" fmla="*/ 125 w 137"/>
                <a:gd name="T41" fmla="*/ 367 h 260"/>
                <a:gd name="T42" fmla="*/ 116 w 137"/>
                <a:gd name="T43" fmla="*/ 378 h 260"/>
                <a:gd name="T44" fmla="*/ 92 w 137"/>
                <a:gd name="T45" fmla="*/ 399 h 260"/>
                <a:gd name="T46" fmla="*/ 80 w 137"/>
                <a:gd name="T47" fmla="*/ 352 h 260"/>
                <a:gd name="T48" fmla="*/ 99 w 137"/>
                <a:gd name="T49" fmla="*/ 341 h 260"/>
                <a:gd name="T50" fmla="*/ 108 w 137"/>
                <a:gd name="T51" fmla="*/ 322 h 260"/>
                <a:gd name="T52" fmla="*/ 134 w 137"/>
                <a:gd name="T53" fmla="*/ 305 h 260"/>
                <a:gd name="T54" fmla="*/ 134 w 137"/>
                <a:gd name="T55" fmla="*/ 261 h 260"/>
                <a:gd name="T56" fmla="*/ 128 w 137"/>
                <a:gd name="T57" fmla="*/ 213 h 260"/>
                <a:gd name="T58" fmla="*/ 125 w 137"/>
                <a:gd name="T59" fmla="*/ 199 h 260"/>
                <a:gd name="T60" fmla="*/ 99 w 137"/>
                <a:gd name="T61" fmla="*/ 162 h 260"/>
                <a:gd name="T62" fmla="*/ 74 w 137"/>
                <a:gd name="T63" fmla="*/ 128 h 260"/>
                <a:gd name="T64" fmla="*/ 51 w 137"/>
                <a:gd name="T65" fmla="*/ 98 h 260"/>
                <a:gd name="T66" fmla="*/ 60 w 137"/>
                <a:gd name="T67" fmla="*/ 88 h 2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7"/>
                <a:gd name="T103" fmla="*/ 0 h 260"/>
                <a:gd name="T104" fmla="*/ 137 w 137"/>
                <a:gd name="T105" fmla="*/ 260 h 2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7" h="260">
                  <a:moveTo>
                    <a:pt x="47" y="57"/>
                  </a:moveTo>
                  <a:lnTo>
                    <a:pt x="42" y="50"/>
                  </a:lnTo>
                  <a:lnTo>
                    <a:pt x="35" y="43"/>
                  </a:lnTo>
                  <a:lnTo>
                    <a:pt x="26" y="45"/>
                  </a:lnTo>
                  <a:lnTo>
                    <a:pt x="16" y="35"/>
                  </a:lnTo>
                  <a:lnTo>
                    <a:pt x="11" y="28"/>
                  </a:lnTo>
                  <a:lnTo>
                    <a:pt x="0" y="17"/>
                  </a:lnTo>
                  <a:lnTo>
                    <a:pt x="4" y="12"/>
                  </a:lnTo>
                  <a:lnTo>
                    <a:pt x="11" y="14"/>
                  </a:lnTo>
                  <a:lnTo>
                    <a:pt x="16" y="12"/>
                  </a:lnTo>
                  <a:lnTo>
                    <a:pt x="21" y="12"/>
                  </a:lnTo>
                  <a:lnTo>
                    <a:pt x="26" y="12"/>
                  </a:lnTo>
                  <a:lnTo>
                    <a:pt x="28" y="12"/>
                  </a:lnTo>
                  <a:lnTo>
                    <a:pt x="33" y="12"/>
                  </a:lnTo>
                  <a:lnTo>
                    <a:pt x="42" y="0"/>
                  </a:lnTo>
                  <a:lnTo>
                    <a:pt x="49" y="2"/>
                  </a:lnTo>
                  <a:lnTo>
                    <a:pt x="68" y="9"/>
                  </a:lnTo>
                  <a:lnTo>
                    <a:pt x="70" y="21"/>
                  </a:lnTo>
                  <a:lnTo>
                    <a:pt x="78" y="26"/>
                  </a:lnTo>
                  <a:lnTo>
                    <a:pt x="92" y="33"/>
                  </a:lnTo>
                  <a:lnTo>
                    <a:pt x="85" y="38"/>
                  </a:lnTo>
                  <a:lnTo>
                    <a:pt x="75" y="43"/>
                  </a:lnTo>
                  <a:lnTo>
                    <a:pt x="75" y="45"/>
                  </a:lnTo>
                  <a:lnTo>
                    <a:pt x="70" y="59"/>
                  </a:lnTo>
                  <a:lnTo>
                    <a:pt x="63" y="76"/>
                  </a:lnTo>
                  <a:lnTo>
                    <a:pt x="75" y="92"/>
                  </a:lnTo>
                  <a:lnTo>
                    <a:pt x="78" y="99"/>
                  </a:lnTo>
                  <a:lnTo>
                    <a:pt x="89" y="109"/>
                  </a:lnTo>
                  <a:lnTo>
                    <a:pt x="99" y="118"/>
                  </a:lnTo>
                  <a:lnTo>
                    <a:pt x="111" y="130"/>
                  </a:lnTo>
                  <a:lnTo>
                    <a:pt x="123" y="142"/>
                  </a:lnTo>
                  <a:lnTo>
                    <a:pt x="130" y="166"/>
                  </a:lnTo>
                  <a:lnTo>
                    <a:pt x="137" y="189"/>
                  </a:lnTo>
                  <a:lnTo>
                    <a:pt x="137" y="196"/>
                  </a:lnTo>
                  <a:lnTo>
                    <a:pt x="137" y="201"/>
                  </a:lnTo>
                  <a:lnTo>
                    <a:pt x="134" y="210"/>
                  </a:lnTo>
                  <a:lnTo>
                    <a:pt x="123" y="220"/>
                  </a:lnTo>
                  <a:lnTo>
                    <a:pt x="111" y="229"/>
                  </a:lnTo>
                  <a:lnTo>
                    <a:pt x="101" y="227"/>
                  </a:lnTo>
                  <a:lnTo>
                    <a:pt x="101" y="232"/>
                  </a:lnTo>
                  <a:lnTo>
                    <a:pt x="101" y="236"/>
                  </a:lnTo>
                  <a:lnTo>
                    <a:pt x="99" y="239"/>
                  </a:lnTo>
                  <a:lnTo>
                    <a:pt x="99" y="246"/>
                  </a:lnTo>
                  <a:lnTo>
                    <a:pt x="92" y="246"/>
                  </a:lnTo>
                  <a:lnTo>
                    <a:pt x="80" y="258"/>
                  </a:lnTo>
                  <a:lnTo>
                    <a:pt x="73" y="260"/>
                  </a:lnTo>
                  <a:lnTo>
                    <a:pt x="75" y="239"/>
                  </a:lnTo>
                  <a:lnTo>
                    <a:pt x="63" y="229"/>
                  </a:lnTo>
                  <a:lnTo>
                    <a:pt x="73" y="225"/>
                  </a:lnTo>
                  <a:lnTo>
                    <a:pt x="78" y="222"/>
                  </a:lnTo>
                  <a:lnTo>
                    <a:pt x="89" y="225"/>
                  </a:lnTo>
                  <a:lnTo>
                    <a:pt x="85" y="210"/>
                  </a:lnTo>
                  <a:lnTo>
                    <a:pt x="92" y="206"/>
                  </a:lnTo>
                  <a:lnTo>
                    <a:pt x="106" y="199"/>
                  </a:lnTo>
                  <a:lnTo>
                    <a:pt x="106" y="184"/>
                  </a:lnTo>
                  <a:lnTo>
                    <a:pt x="106" y="170"/>
                  </a:lnTo>
                  <a:lnTo>
                    <a:pt x="104" y="154"/>
                  </a:lnTo>
                  <a:lnTo>
                    <a:pt x="101" y="139"/>
                  </a:lnTo>
                  <a:lnTo>
                    <a:pt x="99" y="135"/>
                  </a:lnTo>
                  <a:lnTo>
                    <a:pt x="99" y="130"/>
                  </a:lnTo>
                  <a:lnTo>
                    <a:pt x="85" y="118"/>
                  </a:lnTo>
                  <a:lnTo>
                    <a:pt x="78" y="106"/>
                  </a:lnTo>
                  <a:lnTo>
                    <a:pt x="66" y="95"/>
                  </a:lnTo>
                  <a:lnTo>
                    <a:pt x="59" y="83"/>
                  </a:lnTo>
                  <a:lnTo>
                    <a:pt x="37" y="69"/>
                  </a:lnTo>
                  <a:lnTo>
                    <a:pt x="40" y="64"/>
                  </a:lnTo>
                  <a:lnTo>
                    <a:pt x="49" y="61"/>
                  </a:lnTo>
                  <a:lnTo>
                    <a:pt x="47" y="5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37" name="Freeform 5294"/>
            <p:cNvSpPr>
              <a:spLocks/>
            </p:cNvSpPr>
            <p:nvPr/>
          </p:nvSpPr>
          <p:spPr bwMode="auto">
            <a:xfrm>
              <a:off x="3388" y="2071"/>
              <a:ext cx="10" cy="31"/>
            </a:xfrm>
            <a:custGeom>
              <a:avLst/>
              <a:gdLst>
                <a:gd name="T0" fmla="*/ 9 w 9"/>
                <a:gd name="T1" fmla="*/ 37 h 26"/>
                <a:gd name="T2" fmla="*/ 4 w 9"/>
                <a:gd name="T3" fmla="*/ 37 h 26"/>
                <a:gd name="T4" fmla="*/ 0 w 9"/>
                <a:gd name="T5" fmla="*/ 35 h 26"/>
                <a:gd name="T6" fmla="*/ 0 w 9"/>
                <a:gd name="T7" fmla="*/ 10 h 26"/>
                <a:gd name="T8" fmla="*/ 4 w 9"/>
                <a:gd name="T9" fmla="*/ 0 h 26"/>
                <a:gd name="T10" fmla="*/ 11 w 9"/>
                <a:gd name="T11" fmla="*/ 21 h 26"/>
                <a:gd name="T12" fmla="*/ 9 w 9"/>
                <a:gd name="T13" fmla="*/ 37 h 26"/>
                <a:gd name="T14" fmla="*/ 0 60000 65536"/>
                <a:gd name="T15" fmla="*/ 0 60000 65536"/>
                <a:gd name="T16" fmla="*/ 0 60000 65536"/>
                <a:gd name="T17" fmla="*/ 0 60000 65536"/>
                <a:gd name="T18" fmla="*/ 0 60000 65536"/>
                <a:gd name="T19" fmla="*/ 0 60000 65536"/>
                <a:gd name="T20" fmla="*/ 0 60000 65536"/>
                <a:gd name="T21" fmla="*/ 0 w 9"/>
                <a:gd name="T22" fmla="*/ 0 h 26"/>
                <a:gd name="T23" fmla="*/ 9 w 9"/>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26">
                  <a:moveTo>
                    <a:pt x="7" y="26"/>
                  </a:moveTo>
                  <a:lnTo>
                    <a:pt x="4" y="26"/>
                  </a:lnTo>
                  <a:lnTo>
                    <a:pt x="0" y="24"/>
                  </a:lnTo>
                  <a:lnTo>
                    <a:pt x="0" y="7"/>
                  </a:lnTo>
                  <a:lnTo>
                    <a:pt x="4" y="0"/>
                  </a:lnTo>
                  <a:lnTo>
                    <a:pt x="9" y="15"/>
                  </a:lnTo>
                  <a:lnTo>
                    <a:pt x="7" y="26"/>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38" name="Freeform 5295"/>
            <p:cNvSpPr>
              <a:spLocks/>
            </p:cNvSpPr>
            <p:nvPr/>
          </p:nvSpPr>
          <p:spPr bwMode="auto">
            <a:xfrm>
              <a:off x="3237" y="1772"/>
              <a:ext cx="356" cy="320"/>
            </a:xfrm>
            <a:custGeom>
              <a:avLst/>
              <a:gdLst>
                <a:gd name="T0" fmla="*/ 44 w 319"/>
                <a:gd name="T1" fmla="*/ 160 h 258"/>
                <a:gd name="T2" fmla="*/ 47 w 319"/>
                <a:gd name="T3" fmla="*/ 120 h 258"/>
                <a:gd name="T4" fmla="*/ 35 w 319"/>
                <a:gd name="T5" fmla="*/ 98 h 258"/>
                <a:gd name="T6" fmla="*/ 7 w 319"/>
                <a:gd name="T7" fmla="*/ 47 h 258"/>
                <a:gd name="T8" fmla="*/ 0 w 319"/>
                <a:gd name="T9" fmla="*/ 7 h 258"/>
                <a:gd name="T10" fmla="*/ 9 w 319"/>
                <a:gd name="T11" fmla="*/ 0 h 258"/>
                <a:gd name="T12" fmla="*/ 32 w 319"/>
                <a:gd name="T13" fmla="*/ 21 h 258"/>
                <a:gd name="T14" fmla="*/ 67 w 319"/>
                <a:gd name="T15" fmla="*/ 0 h 258"/>
                <a:gd name="T16" fmla="*/ 71 w 319"/>
                <a:gd name="T17" fmla="*/ 19 h 258"/>
                <a:gd name="T18" fmla="*/ 97 w 319"/>
                <a:gd name="T19" fmla="*/ 58 h 258"/>
                <a:gd name="T20" fmla="*/ 136 w 319"/>
                <a:gd name="T21" fmla="*/ 77 h 258"/>
                <a:gd name="T22" fmla="*/ 171 w 319"/>
                <a:gd name="T23" fmla="*/ 79 h 258"/>
                <a:gd name="T24" fmla="*/ 185 w 319"/>
                <a:gd name="T25" fmla="*/ 74 h 258"/>
                <a:gd name="T26" fmla="*/ 192 w 319"/>
                <a:gd name="T27" fmla="*/ 62 h 258"/>
                <a:gd name="T28" fmla="*/ 224 w 319"/>
                <a:gd name="T29" fmla="*/ 45 h 258"/>
                <a:gd name="T30" fmla="*/ 270 w 319"/>
                <a:gd name="T31" fmla="*/ 56 h 258"/>
                <a:gd name="T32" fmla="*/ 304 w 319"/>
                <a:gd name="T33" fmla="*/ 79 h 258"/>
                <a:gd name="T34" fmla="*/ 326 w 319"/>
                <a:gd name="T35" fmla="*/ 109 h 258"/>
                <a:gd name="T36" fmla="*/ 324 w 319"/>
                <a:gd name="T37" fmla="*/ 146 h 258"/>
                <a:gd name="T38" fmla="*/ 330 w 319"/>
                <a:gd name="T39" fmla="*/ 167 h 258"/>
                <a:gd name="T40" fmla="*/ 333 w 319"/>
                <a:gd name="T41" fmla="*/ 193 h 258"/>
                <a:gd name="T42" fmla="*/ 354 w 319"/>
                <a:gd name="T43" fmla="*/ 226 h 258"/>
                <a:gd name="T44" fmla="*/ 345 w 319"/>
                <a:gd name="T45" fmla="*/ 267 h 258"/>
                <a:gd name="T46" fmla="*/ 372 w 319"/>
                <a:gd name="T47" fmla="*/ 306 h 258"/>
                <a:gd name="T48" fmla="*/ 391 w 319"/>
                <a:gd name="T49" fmla="*/ 339 h 258"/>
                <a:gd name="T50" fmla="*/ 397 w 319"/>
                <a:gd name="T51" fmla="*/ 357 h 258"/>
                <a:gd name="T52" fmla="*/ 374 w 319"/>
                <a:gd name="T53" fmla="*/ 376 h 258"/>
                <a:gd name="T54" fmla="*/ 354 w 319"/>
                <a:gd name="T55" fmla="*/ 394 h 258"/>
                <a:gd name="T56" fmla="*/ 309 w 319"/>
                <a:gd name="T57" fmla="*/ 382 h 258"/>
                <a:gd name="T58" fmla="*/ 282 w 319"/>
                <a:gd name="T59" fmla="*/ 360 h 258"/>
                <a:gd name="T60" fmla="*/ 259 w 319"/>
                <a:gd name="T61" fmla="*/ 353 h 258"/>
                <a:gd name="T62" fmla="*/ 212 w 319"/>
                <a:gd name="T63" fmla="*/ 350 h 258"/>
                <a:gd name="T64" fmla="*/ 180 w 319"/>
                <a:gd name="T65" fmla="*/ 325 h 258"/>
                <a:gd name="T66" fmla="*/ 153 w 319"/>
                <a:gd name="T67" fmla="*/ 288 h 258"/>
                <a:gd name="T68" fmla="*/ 129 w 319"/>
                <a:gd name="T69" fmla="*/ 262 h 258"/>
                <a:gd name="T70" fmla="*/ 121 w 319"/>
                <a:gd name="T71" fmla="*/ 251 h 258"/>
                <a:gd name="T72" fmla="*/ 112 w 319"/>
                <a:gd name="T73" fmla="*/ 267 h 258"/>
                <a:gd name="T74" fmla="*/ 97 w 319"/>
                <a:gd name="T75" fmla="*/ 237 h 258"/>
                <a:gd name="T76" fmla="*/ 90 w 319"/>
                <a:gd name="T77" fmla="*/ 216 h 258"/>
                <a:gd name="T78" fmla="*/ 71 w 319"/>
                <a:gd name="T79" fmla="*/ 190 h 2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19"/>
                <a:gd name="T121" fmla="*/ 0 h 258"/>
                <a:gd name="T122" fmla="*/ 319 w 319"/>
                <a:gd name="T123" fmla="*/ 258 h 25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19" h="258">
                  <a:moveTo>
                    <a:pt x="42" y="116"/>
                  </a:moveTo>
                  <a:lnTo>
                    <a:pt x="35" y="104"/>
                  </a:lnTo>
                  <a:lnTo>
                    <a:pt x="35" y="95"/>
                  </a:lnTo>
                  <a:lnTo>
                    <a:pt x="38" y="78"/>
                  </a:lnTo>
                  <a:lnTo>
                    <a:pt x="38" y="71"/>
                  </a:lnTo>
                  <a:lnTo>
                    <a:pt x="28" y="64"/>
                  </a:lnTo>
                  <a:lnTo>
                    <a:pt x="14" y="43"/>
                  </a:lnTo>
                  <a:lnTo>
                    <a:pt x="5" y="31"/>
                  </a:lnTo>
                  <a:lnTo>
                    <a:pt x="0" y="14"/>
                  </a:lnTo>
                  <a:lnTo>
                    <a:pt x="0" y="5"/>
                  </a:lnTo>
                  <a:lnTo>
                    <a:pt x="7" y="0"/>
                  </a:lnTo>
                  <a:lnTo>
                    <a:pt x="9" y="5"/>
                  </a:lnTo>
                  <a:lnTo>
                    <a:pt x="26" y="14"/>
                  </a:lnTo>
                  <a:lnTo>
                    <a:pt x="38" y="7"/>
                  </a:lnTo>
                  <a:lnTo>
                    <a:pt x="54" y="0"/>
                  </a:lnTo>
                  <a:lnTo>
                    <a:pt x="59" y="7"/>
                  </a:lnTo>
                  <a:lnTo>
                    <a:pt x="57" y="12"/>
                  </a:lnTo>
                  <a:lnTo>
                    <a:pt x="71" y="22"/>
                  </a:lnTo>
                  <a:lnTo>
                    <a:pt x="78" y="38"/>
                  </a:lnTo>
                  <a:lnTo>
                    <a:pt x="94" y="43"/>
                  </a:lnTo>
                  <a:lnTo>
                    <a:pt x="109" y="50"/>
                  </a:lnTo>
                  <a:lnTo>
                    <a:pt x="123" y="55"/>
                  </a:lnTo>
                  <a:lnTo>
                    <a:pt x="137" y="52"/>
                  </a:lnTo>
                  <a:lnTo>
                    <a:pt x="147" y="50"/>
                  </a:lnTo>
                  <a:lnTo>
                    <a:pt x="149" y="48"/>
                  </a:lnTo>
                  <a:lnTo>
                    <a:pt x="147" y="40"/>
                  </a:lnTo>
                  <a:lnTo>
                    <a:pt x="154" y="40"/>
                  </a:lnTo>
                  <a:lnTo>
                    <a:pt x="163" y="31"/>
                  </a:lnTo>
                  <a:lnTo>
                    <a:pt x="180" y="29"/>
                  </a:lnTo>
                  <a:lnTo>
                    <a:pt x="194" y="26"/>
                  </a:lnTo>
                  <a:lnTo>
                    <a:pt x="217" y="36"/>
                  </a:lnTo>
                  <a:lnTo>
                    <a:pt x="232" y="43"/>
                  </a:lnTo>
                  <a:lnTo>
                    <a:pt x="244" y="52"/>
                  </a:lnTo>
                  <a:lnTo>
                    <a:pt x="258" y="52"/>
                  </a:lnTo>
                  <a:lnTo>
                    <a:pt x="262" y="71"/>
                  </a:lnTo>
                  <a:lnTo>
                    <a:pt x="260" y="92"/>
                  </a:lnTo>
                  <a:lnTo>
                    <a:pt x="260" y="95"/>
                  </a:lnTo>
                  <a:lnTo>
                    <a:pt x="260" y="104"/>
                  </a:lnTo>
                  <a:lnTo>
                    <a:pt x="265" y="109"/>
                  </a:lnTo>
                  <a:lnTo>
                    <a:pt x="262" y="111"/>
                  </a:lnTo>
                  <a:lnTo>
                    <a:pt x="267" y="126"/>
                  </a:lnTo>
                  <a:lnTo>
                    <a:pt x="270" y="142"/>
                  </a:lnTo>
                  <a:lnTo>
                    <a:pt x="284" y="147"/>
                  </a:lnTo>
                  <a:lnTo>
                    <a:pt x="286" y="154"/>
                  </a:lnTo>
                  <a:lnTo>
                    <a:pt x="277" y="173"/>
                  </a:lnTo>
                  <a:lnTo>
                    <a:pt x="286" y="185"/>
                  </a:lnTo>
                  <a:lnTo>
                    <a:pt x="298" y="199"/>
                  </a:lnTo>
                  <a:lnTo>
                    <a:pt x="310" y="204"/>
                  </a:lnTo>
                  <a:lnTo>
                    <a:pt x="314" y="220"/>
                  </a:lnTo>
                  <a:lnTo>
                    <a:pt x="319" y="225"/>
                  </a:lnTo>
                  <a:lnTo>
                    <a:pt x="319" y="232"/>
                  </a:lnTo>
                  <a:lnTo>
                    <a:pt x="307" y="237"/>
                  </a:lnTo>
                  <a:lnTo>
                    <a:pt x="300" y="244"/>
                  </a:lnTo>
                  <a:lnTo>
                    <a:pt x="298" y="258"/>
                  </a:lnTo>
                  <a:lnTo>
                    <a:pt x="284" y="256"/>
                  </a:lnTo>
                  <a:lnTo>
                    <a:pt x="267" y="253"/>
                  </a:lnTo>
                  <a:lnTo>
                    <a:pt x="248" y="248"/>
                  </a:lnTo>
                  <a:lnTo>
                    <a:pt x="232" y="248"/>
                  </a:lnTo>
                  <a:lnTo>
                    <a:pt x="227" y="234"/>
                  </a:lnTo>
                  <a:lnTo>
                    <a:pt x="220" y="222"/>
                  </a:lnTo>
                  <a:lnTo>
                    <a:pt x="208" y="230"/>
                  </a:lnTo>
                  <a:lnTo>
                    <a:pt x="194" y="232"/>
                  </a:lnTo>
                  <a:lnTo>
                    <a:pt x="170" y="227"/>
                  </a:lnTo>
                  <a:lnTo>
                    <a:pt x="156" y="218"/>
                  </a:lnTo>
                  <a:lnTo>
                    <a:pt x="144" y="211"/>
                  </a:lnTo>
                  <a:lnTo>
                    <a:pt x="130" y="199"/>
                  </a:lnTo>
                  <a:lnTo>
                    <a:pt x="123" y="187"/>
                  </a:lnTo>
                  <a:lnTo>
                    <a:pt x="109" y="168"/>
                  </a:lnTo>
                  <a:lnTo>
                    <a:pt x="104" y="170"/>
                  </a:lnTo>
                  <a:lnTo>
                    <a:pt x="97" y="166"/>
                  </a:lnTo>
                  <a:lnTo>
                    <a:pt x="97" y="163"/>
                  </a:lnTo>
                  <a:lnTo>
                    <a:pt x="92" y="170"/>
                  </a:lnTo>
                  <a:lnTo>
                    <a:pt x="90" y="173"/>
                  </a:lnTo>
                  <a:lnTo>
                    <a:pt x="85" y="166"/>
                  </a:lnTo>
                  <a:lnTo>
                    <a:pt x="78" y="154"/>
                  </a:lnTo>
                  <a:lnTo>
                    <a:pt x="73" y="154"/>
                  </a:lnTo>
                  <a:lnTo>
                    <a:pt x="73" y="140"/>
                  </a:lnTo>
                  <a:lnTo>
                    <a:pt x="68" y="133"/>
                  </a:lnTo>
                  <a:lnTo>
                    <a:pt x="57" y="123"/>
                  </a:lnTo>
                  <a:lnTo>
                    <a:pt x="42" y="116"/>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39" name="Freeform 5296"/>
            <p:cNvSpPr>
              <a:spLocks/>
            </p:cNvSpPr>
            <p:nvPr/>
          </p:nvSpPr>
          <p:spPr bwMode="auto">
            <a:xfrm>
              <a:off x="3165" y="1825"/>
              <a:ext cx="173" cy="181"/>
            </a:xfrm>
            <a:custGeom>
              <a:avLst/>
              <a:gdLst>
                <a:gd name="T0" fmla="*/ 125 w 154"/>
                <a:gd name="T1" fmla="*/ 94 h 146"/>
                <a:gd name="T2" fmla="*/ 125 w 154"/>
                <a:gd name="T3" fmla="*/ 79 h 146"/>
                <a:gd name="T4" fmla="*/ 129 w 154"/>
                <a:gd name="T5" fmla="*/ 53 h 146"/>
                <a:gd name="T6" fmla="*/ 129 w 154"/>
                <a:gd name="T7" fmla="*/ 43 h 146"/>
                <a:gd name="T8" fmla="*/ 116 w 154"/>
                <a:gd name="T9" fmla="*/ 32 h 146"/>
                <a:gd name="T10" fmla="*/ 99 w 154"/>
                <a:gd name="T11" fmla="*/ 0 h 146"/>
                <a:gd name="T12" fmla="*/ 88 w 154"/>
                <a:gd name="T13" fmla="*/ 2 h 146"/>
                <a:gd name="T14" fmla="*/ 83 w 154"/>
                <a:gd name="T15" fmla="*/ 0 h 146"/>
                <a:gd name="T16" fmla="*/ 60 w 154"/>
                <a:gd name="T17" fmla="*/ 0 h 146"/>
                <a:gd name="T18" fmla="*/ 54 w 154"/>
                <a:gd name="T19" fmla="*/ 2 h 146"/>
                <a:gd name="T20" fmla="*/ 35 w 154"/>
                <a:gd name="T21" fmla="*/ 25 h 146"/>
                <a:gd name="T22" fmla="*/ 35 w 154"/>
                <a:gd name="T23" fmla="*/ 51 h 146"/>
                <a:gd name="T24" fmla="*/ 35 w 154"/>
                <a:gd name="T25" fmla="*/ 76 h 146"/>
                <a:gd name="T26" fmla="*/ 18 w 154"/>
                <a:gd name="T27" fmla="*/ 91 h 146"/>
                <a:gd name="T28" fmla="*/ 0 w 154"/>
                <a:gd name="T29" fmla="*/ 104 h 146"/>
                <a:gd name="T30" fmla="*/ 9 w 154"/>
                <a:gd name="T31" fmla="*/ 139 h 146"/>
                <a:gd name="T32" fmla="*/ 30 w 154"/>
                <a:gd name="T33" fmla="*/ 145 h 146"/>
                <a:gd name="T34" fmla="*/ 48 w 154"/>
                <a:gd name="T35" fmla="*/ 160 h 146"/>
                <a:gd name="T36" fmla="*/ 65 w 154"/>
                <a:gd name="T37" fmla="*/ 167 h 146"/>
                <a:gd name="T38" fmla="*/ 83 w 154"/>
                <a:gd name="T39" fmla="*/ 179 h 146"/>
                <a:gd name="T40" fmla="*/ 101 w 154"/>
                <a:gd name="T41" fmla="*/ 200 h 146"/>
                <a:gd name="T42" fmla="*/ 122 w 154"/>
                <a:gd name="T43" fmla="*/ 218 h 146"/>
                <a:gd name="T44" fmla="*/ 157 w 154"/>
                <a:gd name="T45" fmla="*/ 224 h 146"/>
                <a:gd name="T46" fmla="*/ 166 w 154"/>
                <a:gd name="T47" fmla="*/ 200 h 146"/>
                <a:gd name="T48" fmla="*/ 182 w 154"/>
                <a:gd name="T49" fmla="*/ 195 h 146"/>
                <a:gd name="T50" fmla="*/ 194 w 154"/>
                <a:gd name="T51" fmla="*/ 200 h 146"/>
                <a:gd name="T52" fmla="*/ 188 w 154"/>
                <a:gd name="T53" fmla="*/ 188 h 146"/>
                <a:gd name="T54" fmla="*/ 180 w 154"/>
                <a:gd name="T55" fmla="*/ 171 h 146"/>
                <a:gd name="T56" fmla="*/ 173 w 154"/>
                <a:gd name="T57" fmla="*/ 171 h 146"/>
                <a:gd name="T58" fmla="*/ 173 w 154"/>
                <a:gd name="T59" fmla="*/ 149 h 146"/>
                <a:gd name="T60" fmla="*/ 166 w 154"/>
                <a:gd name="T61" fmla="*/ 139 h 146"/>
                <a:gd name="T62" fmla="*/ 153 w 154"/>
                <a:gd name="T63" fmla="*/ 123 h 146"/>
                <a:gd name="T64" fmla="*/ 134 w 154"/>
                <a:gd name="T65" fmla="*/ 113 h 146"/>
                <a:gd name="T66" fmla="*/ 125 w 154"/>
                <a:gd name="T67" fmla="*/ 94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4"/>
                <a:gd name="T103" fmla="*/ 0 h 146"/>
                <a:gd name="T104" fmla="*/ 154 w 154"/>
                <a:gd name="T105" fmla="*/ 146 h 1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4" h="146">
                  <a:moveTo>
                    <a:pt x="99" y="61"/>
                  </a:moveTo>
                  <a:lnTo>
                    <a:pt x="99" y="52"/>
                  </a:lnTo>
                  <a:lnTo>
                    <a:pt x="102" y="35"/>
                  </a:lnTo>
                  <a:lnTo>
                    <a:pt x="102" y="28"/>
                  </a:lnTo>
                  <a:lnTo>
                    <a:pt x="92" y="21"/>
                  </a:lnTo>
                  <a:lnTo>
                    <a:pt x="78" y="0"/>
                  </a:lnTo>
                  <a:lnTo>
                    <a:pt x="69" y="2"/>
                  </a:lnTo>
                  <a:lnTo>
                    <a:pt x="66" y="0"/>
                  </a:lnTo>
                  <a:lnTo>
                    <a:pt x="47" y="0"/>
                  </a:lnTo>
                  <a:lnTo>
                    <a:pt x="43" y="2"/>
                  </a:lnTo>
                  <a:lnTo>
                    <a:pt x="28" y="16"/>
                  </a:lnTo>
                  <a:lnTo>
                    <a:pt x="28" y="33"/>
                  </a:lnTo>
                  <a:lnTo>
                    <a:pt x="28" y="49"/>
                  </a:lnTo>
                  <a:lnTo>
                    <a:pt x="14" y="59"/>
                  </a:lnTo>
                  <a:lnTo>
                    <a:pt x="0" y="68"/>
                  </a:lnTo>
                  <a:lnTo>
                    <a:pt x="7" y="90"/>
                  </a:lnTo>
                  <a:lnTo>
                    <a:pt x="24" y="94"/>
                  </a:lnTo>
                  <a:lnTo>
                    <a:pt x="38" y="104"/>
                  </a:lnTo>
                  <a:lnTo>
                    <a:pt x="52" y="109"/>
                  </a:lnTo>
                  <a:lnTo>
                    <a:pt x="66" y="116"/>
                  </a:lnTo>
                  <a:lnTo>
                    <a:pt x="80" y="130"/>
                  </a:lnTo>
                  <a:lnTo>
                    <a:pt x="97" y="142"/>
                  </a:lnTo>
                  <a:lnTo>
                    <a:pt x="125" y="146"/>
                  </a:lnTo>
                  <a:lnTo>
                    <a:pt x="132" y="130"/>
                  </a:lnTo>
                  <a:lnTo>
                    <a:pt x="144" y="127"/>
                  </a:lnTo>
                  <a:lnTo>
                    <a:pt x="154" y="130"/>
                  </a:lnTo>
                  <a:lnTo>
                    <a:pt x="149" y="123"/>
                  </a:lnTo>
                  <a:lnTo>
                    <a:pt x="142" y="111"/>
                  </a:lnTo>
                  <a:lnTo>
                    <a:pt x="137" y="111"/>
                  </a:lnTo>
                  <a:lnTo>
                    <a:pt x="137" y="97"/>
                  </a:lnTo>
                  <a:lnTo>
                    <a:pt x="132" y="90"/>
                  </a:lnTo>
                  <a:lnTo>
                    <a:pt x="121" y="80"/>
                  </a:lnTo>
                  <a:lnTo>
                    <a:pt x="106" y="73"/>
                  </a:lnTo>
                  <a:lnTo>
                    <a:pt x="99" y="61"/>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40" name="Freeform 5297"/>
            <p:cNvSpPr>
              <a:spLocks/>
            </p:cNvSpPr>
            <p:nvPr/>
          </p:nvSpPr>
          <p:spPr bwMode="auto">
            <a:xfrm>
              <a:off x="3306" y="1983"/>
              <a:ext cx="32" cy="32"/>
            </a:xfrm>
            <a:custGeom>
              <a:avLst/>
              <a:gdLst>
                <a:gd name="T0" fmla="*/ 29 w 29"/>
                <a:gd name="T1" fmla="*/ 15 h 26"/>
                <a:gd name="T2" fmla="*/ 23 w 29"/>
                <a:gd name="T3" fmla="*/ 15 h 26"/>
                <a:gd name="T4" fmla="*/ 23 w 29"/>
                <a:gd name="T5" fmla="*/ 22 h 26"/>
                <a:gd name="T6" fmla="*/ 35 w 29"/>
                <a:gd name="T7" fmla="*/ 39 h 26"/>
                <a:gd name="T8" fmla="*/ 21 w 29"/>
                <a:gd name="T9" fmla="*/ 37 h 26"/>
                <a:gd name="T10" fmla="*/ 19 w 29"/>
                <a:gd name="T11" fmla="*/ 28 h 26"/>
                <a:gd name="T12" fmla="*/ 0 w 29"/>
                <a:gd name="T13" fmla="*/ 28 h 26"/>
                <a:gd name="T14" fmla="*/ 9 w 29"/>
                <a:gd name="T15" fmla="*/ 5 h 26"/>
                <a:gd name="T16" fmla="*/ 23 w 29"/>
                <a:gd name="T17" fmla="*/ 0 h 26"/>
                <a:gd name="T18" fmla="*/ 29 w 29"/>
                <a:gd name="T19" fmla="*/ 15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6"/>
                <a:gd name="T32" fmla="*/ 29 w 29"/>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6">
                  <a:moveTo>
                    <a:pt x="24" y="10"/>
                  </a:moveTo>
                  <a:lnTo>
                    <a:pt x="19" y="10"/>
                  </a:lnTo>
                  <a:lnTo>
                    <a:pt x="19" y="15"/>
                  </a:lnTo>
                  <a:lnTo>
                    <a:pt x="29" y="26"/>
                  </a:lnTo>
                  <a:lnTo>
                    <a:pt x="17" y="24"/>
                  </a:lnTo>
                  <a:lnTo>
                    <a:pt x="15" y="19"/>
                  </a:lnTo>
                  <a:lnTo>
                    <a:pt x="0" y="19"/>
                  </a:lnTo>
                  <a:lnTo>
                    <a:pt x="7" y="3"/>
                  </a:lnTo>
                  <a:lnTo>
                    <a:pt x="19" y="0"/>
                  </a:lnTo>
                  <a:lnTo>
                    <a:pt x="24" y="1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41" name="Freeform 5298"/>
            <p:cNvSpPr>
              <a:spLocks/>
            </p:cNvSpPr>
            <p:nvPr/>
          </p:nvSpPr>
          <p:spPr bwMode="auto">
            <a:xfrm>
              <a:off x="3876" y="1974"/>
              <a:ext cx="144" cy="88"/>
            </a:xfrm>
            <a:custGeom>
              <a:avLst/>
              <a:gdLst>
                <a:gd name="T0" fmla="*/ 93 w 128"/>
                <a:gd name="T1" fmla="*/ 88 h 71"/>
                <a:gd name="T2" fmla="*/ 70 w 128"/>
                <a:gd name="T3" fmla="*/ 84 h 71"/>
                <a:gd name="T4" fmla="*/ 48 w 128"/>
                <a:gd name="T5" fmla="*/ 77 h 71"/>
                <a:gd name="T6" fmla="*/ 24 w 128"/>
                <a:gd name="T7" fmla="*/ 63 h 71"/>
                <a:gd name="T8" fmla="*/ 0 w 128"/>
                <a:gd name="T9" fmla="*/ 47 h 71"/>
                <a:gd name="T10" fmla="*/ 0 w 128"/>
                <a:gd name="T11" fmla="*/ 30 h 71"/>
                <a:gd name="T12" fmla="*/ 9 w 128"/>
                <a:gd name="T13" fmla="*/ 7 h 71"/>
                <a:gd name="T14" fmla="*/ 12 w 128"/>
                <a:gd name="T15" fmla="*/ 11 h 71"/>
                <a:gd name="T16" fmla="*/ 21 w 128"/>
                <a:gd name="T17" fmla="*/ 0 h 71"/>
                <a:gd name="T18" fmla="*/ 37 w 128"/>
                <a:gd name="T19" fmla="*/ 11 h 71"/>
                <a:gd name="T20" fmla="*/ 63 w 128"/>
                <a:gd name="T21" fmla="*/ 37 h 71"/>
                <a:gd name="T22" fmla="*/ 70 w 128"/>
                <a:gd name="T23" fmla="*/ 33 h 71"/>
                <a:gd name="T24" fmla="*/ 74 w 128"/>
                <a:gd name="T25" fmla="*/ 40 h 71"/>
                <a:gd name="T26" fmla="*/ 93 w 128"/>
                <a:gd name="T27" fmla="*/ 51 h 71"/>
                <a:gd name="T28" fmla="*/ 97 w 128"/>
                <a:gd name="T29" fmla="*/ 58 h 71"/>
                <a:gd name="T30" fmla="*/ 118 w 128"/>
                <a:gd name="T31" fmla="*/ 66 h 71"/>
                <a:gd name="T32" fmla="*/ 132 w 128"/>
                <a:gd name="T33" fmla="*/ 69 h 71"/>
                <a:gd name="T34" fmla="*/ 160 w 128"/>
                <a:gd name="T35" fmla="*/ 69 h 71"/>
                <a:gd name="T36" fmla="*/ 162 w 128"/>
                <a:gd name="T37" fmla="*/ 109 h 71"/>
                <a:gd name="T38" fmla="*/ 144 w 128"/>
                <a:gd name="T39" fmla="*/ 109 h 71"/>
                <a:gd name="T40" fmla="*/ 118 w 128"/>
                <a:gd name="T41" fmla="*/ 107 h 71"/>
                <a:gd name="T42" fmla="*/ 102 w 128"/>
                <a:gd name="T43" fmla="*/ 103 h 71"/>
                <a:gd name="T44" fmla="*/ 93 w 128"/>
                <a:gd name="T45" fmla="*/ 88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8"/>
                <a:gd name="T70" fmla="*/ 0 h 71"/>
                <a:gd name="T71" fmla="*/ 128 w 128"/>
                <a:gd name="T72" fmla="*/ 71 h 7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8" h="71">
                  <a:moveTo>
                    <a:pt x="74" y="57"/>
                  </a:moveTo>
                  <a:lnTo>
                    <a:pt x="55" y="55"/>
                  </a:lnTo>
                  <a:lnTo>
                    <a:pt x="38" y="50"/>
                  </a:lnTo>
                  <a:lnTo>
                    <a:pt x="19" y="41"/>
                  </a:lnTo>
                  <a:lnTo>
                    <a:pt x="0" y="31"/>
                  </a:lnTo>
                  <a:lnTo>
                    <a:pt x="0" y="19"/>
                  </a:lnTo>
                  <a:lnTo>
                    <a:pt x="7" y="5"/>
                  </a:lnTo>
                  <a:lnTo>
                    <a:pt x="10" y="7"/>
                  </a:lnTo>
                  <a:lnTo>
                    <a:pt x="17" y="0"/>
                  </a:lnTo>
                  <a:lnTo>
                    <a:pt x="29" y="7"/>
                  </a:lnTo>
                  <a:lnTo>
                    <a:pt x="50" y="24"/>
                  </a:lnTo>
                  <a:lnTo>
                    <a:pt x="55" y="22"/>
                  </a:lnTo>
                  <a:lnTo>
                    <a:pt x="59" y="26"/>
                  </a:lnTo>
                  <a:lnTo>
                    <a:pt x="74" y="33"/>
                  </a:lnTo>
                  <a:lnTo>
                    <a:pt x="76" y="38"/>
                  </a:lnTo>
                  <a:lnTo>
                    <a:pt x="93" y="43"/>
                  </a:lnTo>
                  <a:lnTo>
                    <a:pt x="104" y="45"/>
                  </a:lnTo>
                  <a:lnTo>
                    <a:pt x="126" y="45"/>
                  </a:lnTo>
                  <a:lnTo>
                    <a:pt x="128" y="71"/>
                  </a:lnTo>
                  <a:lnTo>
                    <a:pt x="114" y="71"/>
                  </a:lnTo>
                  <a:lnTo>
                    <a:pt x="93" y="69"/>
                  </a:lnTo>
                  <a:lnTo>
                    <a:pt x="81" y="67"/>
                  </a:lnTo>
                  <a:lnTo>
                    <a:pt x="74" y="5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42" name="Freeform 5299"/>
            <p:cNvSpPr>
              <a:spLocks/>
            </p:cNvSpPr>
            <p:nvPr/>
          </p:nvSpPr>
          <p:spPr bwMode="auto">
            <a:xfrm>
              <a:off x="3546" y="1831"/>
              <a:ext cx="259" cy="293"/>
            </a:xfrm>
            <a:custGeom>
              <a:avLst/>
              <a:gdLst>
                <a:gd name="T0" fmla="*/ 127 w 231"/>
                <a:gd name="T1" fmla="*/ 331 h 236"/>
                <a:gd name="T2" fmla="*/ 146 w 231"/>
                <a:gd name="T3" fmla="*/ 356 h 236"/>
                <a:gd name="T4" fmla="*/ 168 w 231"/>
                <a:gd name="T5" fmla="*/ 356 h 236"/>
                <a:gd name="T6" fmla="*/ 187 w 231"/>
                <a:gd name="T7" fmla="*/ 349 h 236"/>
                <a:gd name="T8" fmla="*/ 211 w 231"/>
                <a:gd name="T9" fmla="*/ 345 h 236"/>
                <a:gd name="T10" fmla="*/ 193 w 231"/>
                <a:gd name="T11" fmla="*/ 308 h 236"/>
                <a:gd name="T12" fmla="*/ 175 w 231"/>
                <a:gd name="T13" fmla="*/ 281 h 236"/>
                <a:gd name="T14" fmla="*/ 193 w 231"/>
                <a:gd name="T15" fmla="*/ 247 h 236"/>
                <a:gd name="T16" fmla="*/ 225 w 231"/>
                <a:gd name="T17" fmla="*/ 225 h 236"/>
                <a:gd name="T18" fmla="*/ 247 w 231"/>
                <a:gd name="T19" fmla="*/ 183 h 236"/>
                <a:gd name="T20" fmla="*/ 249 w 231"/>
                <a:gd name="T21" fmla="*/ 145 h 236"/>
                <a:gd name="T22" fmla="*/ 256 w 231"/>
                <a:gd name="T23" fmla="*/ 123 h 236"/>
                <a:gd name="T24" fmla="*/ 238 w 231"/>
                <a:gd name="T25" fmla="*/ 108 h 236"/>
                <a:gd name="T26" fmla="*/ 235 w 231"/>
                <a:gd name="T27" fmla="*/ 83 h 236"/>
                <a:gd name="T28" fmla="*/ 225 w 231"/>
                <a:gd name="T29" fmla="*/ 62 h 236"/>
                <a:gd name="T30" fmla="*/ 272 w 231"/>
                <a:gd name="T31" fmla="*/ 62 h 236"/>
                <a:gd name="T32" fmla="*/ 263 w 231"/>
                <a:gd name="T33" fmla="*/ 27 h 236"/>
                <a:gd name="T34" fmla="*/ 244 w 231"/>
                <a:gd name="T35" fmla="*/ 6 h 236"/>
                <a:gd name="T36" fmla="*/ 198 w 231"/>
                <a:gd name="T37" fmla="*/ 6 h 236"/>
                <a:gd name="T38" fmla="*/ 166 w 231"/>
                <a:gd name="T39" fmla="*/ 27 h 236"/>
                <a:gd name="T40" fmla="*/ 173 w 231"/>
                <a:gd name="T41" fmla="*/ 72 h 236"/>
                <a:gd name="T42" fmla="*/ 151 w 231"/>
                <a:gd name="T43" fmla="*/ 83 h 236"/>
                <a:gd name="T44" fmla="*/ 148 w 231"/>
                <a:gd name="T45" fmla="*/ 115 h 236"/>
                <a:gd name="T46" fmla="*/ 127 w 231"/>
                <a:gd name="T47" fmla="*/ 145 h 236"/>
                <a:gd name="T48" fmla="*/ 103 w 231"/>
                <a:gd name="T49" fmla="*/ 164 h 236"/>
                <a:gd name="T50" fmla="*/ 101 w 231"/>
                <a:gd name="T51" fmla="*/ 192 h 236"/>
                <a:gd name="T52" fmla="*/ 62 w 231"/>
                <a:gd name="T53" fmla="*/ 206 h 236"/>
                <a:gd name="T54" fmla="*/ 13 w 231"/>
                <a:gd name="T55" fmla="*/ 200 h 236"/>
                <a:gd name="T56" fmla="*/ 11 w 231"/>
                <a:gd name="T57" fmla="*/ 211 h 236"/>
                <a:gd name="T58" fmla="*/ 41 w 231"/>
                <a:gd name="T59" fmla="*/ 241 h 236"/>
                <a:gd name="T60" fmla="*/ 53 w 231"/>
                <a:gd name="T61" fmla="*/ 273 h 236"/>
                <a:gd name="T62" fmla="*/ 38 w 231"/>
                <a:gd name="T63" fmla="*/ 292 h 236"/>
                <a:gd name="T64" fmla="*/ 27 w 231"/>
                <a:gd name="T65" fmla="*/ 324 h 236"/>
                <a:gd name="T66" fmla="*/ 65 w 231"/>
                <a:gd name="T67" fmla="*/ 320 h 236"/>
                <a:gd name="T68" fmla="*/ 101 w 231"/>
                <a:gd name="T69" fmla="*/ 320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31"/>
                <a:gd name="T106" fmla="*/ 0 h 236"/>
                <a:gd name="T107" fmla="*/ 231 w 231"/>
                <a:gd name="T108" fmla="*/ 236 h 2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31" h="236">
                  <a:moveTo>
                    <a:pt x="94" y="205"/>
                  </a:moveTo>
                  <a:lnTo>
                    <a:pt x="101" y="215"/>
                  </a:lnTo>
                  <a:lnTo>
                    <a:pt x="106" y="217"/>
                  </a:lnTo>
                  <a:lnTo>
                    <a:pt x="116" y="231"/>
                  </a:lnTo>
                  <a:lnTo>
                    <a:pt x="127" y="236"/>
                  </a:lnTo>
                  <a:lnTo>
                    <a:pt x="134" y="231"/>
                  </a:lnTo>
                  <a:lnTo>
                    <a:pt x="134" y="224"/>
                  </a:lnTo>
                  <a:lnTo>
                    <a:pt x="149" y="226"/>
                  </a:lnTo>
                  <a:lnTo>
                    <a:pt x="163" y="224"/>
                  </a:lnTo>
                  <a:lnTo>
                    <a:pt x="168" y="224"/>
                  </a:lnTo>
                  <a:lnTo>
                    <a:pt x="160" y="200"/>
                  </a:lnTo>
                  <a:lnTo>
                    <a:pt x="153" y="200"/>
                  </a:lnTo>
                  <a:lnTo>
                    <a:pt x="151" y="189"/>
                  </a:lnTo>
                  <a:lnTo>
                    <a:pt x="139" y="182"/>
                  </a:lnTo>
                  <a:lnTo>
                    <a:pt x="149" y="160"/>
                  </a:lnTo>
                  <a:lnTo>
                    <a:pt x="153" y="160"/>
                  </a:lnTo>
                  <a:lnTo>
                    <a:pt x="168" y="160"/>
                  </a:lnTo>
                  <a:lnTo>
                    <a:pt x="179" y="146"/>
                  </a:lnTo>
                  <a:lnTo>
                    <a:pt x="187" y="132"/>
                  </a:lnTo>
                  <a:lnTo>
                    <a:pt x="196" y="118"/>
                  </a:lnTo>
                  <a:lnTo>
                    <a:pt x="203" y="106"/>
                  </a:lnTo>
                  <a:lnTo>
                    <a:pt x="198" y="94"/>
                  </a:lnTo>
                  <a:lnTo>
                    <a:pt x="208" y="87"/>
                  </a:lnTo>
                  <a:lnTo>
                    <a:pt x="203" y="80"/>
                  </a:lnTo>
                  <a:lnTo>
                    <a:pt x="196" y="75"/>
                  </a:lnTo>
                  <a:lnTo>
                    <a:pt x="189" y="70"/>
                  </a:lnTo>
                  <a:lnTo>
                    <a:pt x="187" y="59"/>
                  </a:lnTo>
                  <a:lnTo>
                    <a:pt x="187" y="54"/>
                  </a:lnTo>
                  <a:lnTo>
                    <a:pt x="179" y="47"/>
                  </a:lnTo>
                  <a:lnTo>
                    <a:pt x="179" y="40"/>
                  </a:lnTo>
                  <a:lnTo>
                    <a:pt x="201" y="42"/>
                  </a:lnTo>
                  <a:lnTo>
                    <a:pt x="217" y="40"/>
                  </a:lnTo>
                  <a:lnTo>
                    <a:pt x="231" y="26"/>
                  </a:lnTo>
                  <a:lnTo>
                    <a:pt x="210" y="18"/>
                  </a:lnTo>
                  <a:lnTo>
                    <a:pt x="201" y="16"/>
                  </a:lnTo>
                  <a:lnTo>
                    <a:pt x="194" y="4"/>
                  </a:lnTo>
                  <a:lnTo>
                    <a:pt x="175" y="0"/>
                  </a:lnTo>
                  <a:lnTo>
                    <a:pt x="158" y="4"/>
                  </a:lnTo>
                  <a:lnTo>
                    <a:pt x="139" y="7"/>
                  </a:lnTo>
                  <a:lnTo>
                    <a:pt x="132" y="18"/>
                  </a:lnTo>
                  <a:lnTo>
                    <a:pt x="142" y="33"/>
                  </a:lnTo>
                  <a:lnTo>
                    <a:pt x="137" y="47"/>
                  </a:lnTo>
                  <a:lnTo>
                    <a:pt x="134" y="54"/>
                  </a:lnTo>
                  <a:lnTo>
                    <a:pt x="120" y="54"/>
                  </a:lnTo>
                  <a:lnTo>
                    <a:pt x="130" y="63"/>
                  </a:lnTo>
                  <a:lnTo>
                    <a:pt x="118" y="75"/>
                  </a:lnTo>
                  <a:lnTo>
                    <a:pt x="116" y="94"/>
                  </a:lnTo>
                  <a:lnTo>
                    <a:pt x="101" y="94"/>
                  </a:lnTo>
                  <a:lnTo>
                    <a:pt x="97" y="99"/>
                  </a:lnTo>
                  <a:lnTo>
                    <a:pt x="82" y="106"/>
                  </a:lnTo>
                  <a:lnTo>
                    <a:pt x="80" y="118"/>
                  </a:lnTo>
                  <a:lnTo>
                    <a:pt x="80" y="125"/>
                  </a:lnTo>
                  <a:lnTo>
                    <a:pt x="66" y="130"/>
                  </a:lnTo>
                  <a:lnTo>
                    <a:pt x="49" y="134"/>
                  </a:lnTo>
                  <a:lnTo>
                    <a:pt x="26" y="134"/>
                  </a:lnTo>
                  <a:lnTo>
                    <a:pt x="11" y="130"/>
                  </a:lnTo>
                  <a:lnTo>
                    <a:pt x="0" y="125"/>
                  </a:lnTo>
                  <a:lnTo>
                    <a:pt x="9" y="137"/>
                  </a:lnTo>
                  <a:lnTo>
                    <a:pt x="21" y="151"/>
                  </a:lnTo>
                  <a:lnTo>
                    <a:pt x="33" y="156"/>
                  </a:lnTo>
                  <a:lnTo>
                    <a:pt x="37" y="172"/>
                  </a:lnTo>
                  <a:lnTo>
                    <a:pt x="42" y="177"/>
                  </a:lnTo>
                  <a:lnTo>
                    <a:pt x="42" y="184"/>
                  </a:lnTo>
                  <a:lnTo>
                    <a:pt x="30" y="189"/>
                  </a:lnTo>
                  <a:lnTo>
                    <a:pt x="23" y="196"/>
                  </a:lnTo>
                  <a:lnTo>
                    <a:pt x="21" y="210"/>
                  </a:lnTo>
                  <a:lnTo>
                    <a:pt x="37" y="208"/>
                  </a:lnTo>
                  <a:lnTo>
                    <a:pt x="52" y="208"/>
                  </a:lnTo>
                  <a:lnTo>
                    <a:pt x="64" y="208"/>
                  </a:lnTo>
                  <a:lnTo>
                    <a:pt x="80" y="208"/>
                  </a:lnTo>
                  <a:lnTo>
                    <a:pt x="94" y="20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43" name="Freeform 5300"/>
            <p:cNvSpPr>
              <a:spLocks/>
            </p:cNvSpPr>
            <p:nvPr/>
          </p:nvSpPr>
          <p:spPr bwMode="auto">
            <a:xfrm>
              <a:off x="2935" y="1948"/>
              <a:ext cx="196" cy="219"/>
            </a:xfrm>
            <a:custGeom>
              <a:avLst/>
              <a:gdLst>
                <a:gd name="T0" fmla="*/ 176 w 175"/>
                <a:gd name="T1" fmla="*/ 101 h 177"/>
                <a:gd name="T2" fmla="*/ 160 w 175"/>
                <a:gd name="T3" fmla="*/ 72 h 177"/>
                <a:gd name="T4" fmla="*/ 148 w 175"/>
                <a:gd name="T5" fmla="*/ 47 h 177"/>
                <a:gd name="T6" fmla="*/ 146 w 175"/>
                <a:gd name="T7" fmla="*/ 51 h 177"/>
                <a:gd name="T8" fmla="*/ 155 w 175"/>
                <a:gd name="T9" fmla="*/ 72 h 177"/>
                <a:gd name="T10" fmla="*/ 160 w 175"/>
                <a:gd name="T11" fmla="*/ 95 h 177"/>
                <a:gd name="T12" fmla="*/ 169 w 175"/>
                <a:gd name="T13" fmla="*/ 111 h 177"/>
                <a:gd name="T14" fmla="*/ 178 w 175"/>
                <a:gd name="T15" fmla="*/ 135 h 177"/>
                <a:gd name="T16" fmla="*/ 187 w 175"/>
                <a:gd name="T17" fmla="*/ 151 h 177"/>
                <a:gd name="T18" fmla="*/ 196 w 175"/>
                <a:gd name="T19" fmla="*/ 170 h 177"/>
                <a:gd name="T20" fmla="*/ 208 w 175"/>
                <a:gd name="T21" fmla="*/ 192 h 177"/>
                <a:gd name="T22" fmla="*/ 220 w 175"/>
                <a:gd name="T23" fmla="*/ 210 h 177"/>
                <a:gd name="T24" fmla="*/ 217 w 175"/>
                <a:gd name="T25" fmla="*/ 210 h 177"/>
                <a:gd name="T26" fmla="*/ 217 w 175"/>
                <a:gd name="T27" fmla="*/ 236 h 177"/>
                <a:gd name="T28" fmla="*/ 208 w 175"/>
                <a:gd name="T29" fmla="*/ 241 h 177"/>
                <a:gd name="T30" fmla="*/ 205 w 175"/>
                <a:gd name="T31" fmla="*/ 241 h 177"/>
                <a:gd name="T32" fmla="*/ 199 w 175"/>
                <a:gd name="T33" fmla="*/ 257 h 177"/>
                <a:gd name="T34" fmla="*/ 190 w 175"/>
                <a:gd name="T35" fmla="*/ 260 h 177"/>
                <a:gd name="T36" fmla="*/ 185 w 175"/>
                <a:gd name="T37" fmla="*/ 271 h 177"/>
                <a:gd name="T38" fmla="*/ 160 w 175"/>
                <a:gd name="T39" fmla="*/ 268 h 177"/>
                <a:gd name="T40" fmla="*/ 137 w 175"/>
                <a:gd name="T41" fmla="*/ 265 h 177"/>
                <a:gd name="T42" fmla="*/ 137 w 175"/>
                <a:gd name="T43" fmla="*/ 260 h 177"/>
                <a:gd name="T44" fmla="*/ 134 w 175"/>
                <a:gd name="T45" fmla="*/ 265 h 177"/>
                <a:gd name="T46" fmla="*/ 119 w 175"/>
                <a:gd name="T47" fmla="*/ 265 h 177"/>
                <a:gd name="T48" fmla="*/ 104 w 175"/>
                <a:gd name="T49" fmla="*/ 265 h 177"/>
                <a:gd name="T50" fmla="*/ 90 w 175"/>
                <a:gd name="T51" fmla="*/ 265 h 177"/>
                <a:gd name="T52" fmla="*/ 74 w 175"/>
                <a:gd name="T53" fmla="*/ 265 h 177"/>
                <a:gd name="T54" fmla="*/ 60 w 175"/>
                <a:gd name="T55" fmla="*/ 265 h 177"/>
                <a:gd name="T56" fmla="*/ 41 w 175"/>
                <a:gd name="T57" fmla="*/ 265 h 177"/>
                <a:gd name="T58" fmla="*/ 27 w 175"/>
                <a:gd name="T59" fmla="*/ 265 h 177"/>
                <a:gd name="T60" fmla="*/ 12 w 175"/>
                <a:gd name="T61" fmla="*/ 265 h 177"/>
                <a:gd name="T62" fmla="*/ 12 w 175"/>
                <a:gd name="T63" fmla="*/ 239 h 177"/>
                <a:gd name="T64" fmla="*/ 12 w 175"/>
                <a:gd name="T65" fmla="*/ 214 h 177"/>
                <a:gd name="T66" fmla="*/ 9 w 175"/>
                <a:gd name="T67" fmla="*/ 188 h 177"/>
                <a:gd name="T68" fmla="*/ 7 w 175"/>
                <a:gd name="T69" fmla="*/ 162 h 177"/>
                <a:gd name="T70" fmla="*/ 7 w 175"/>
                <a:gd name="T71" fmla="*/ 137 h 177"/>
                <a:gd name="T72" fmla="*/ 7 w 175"/>
                <a:gd name="T73" fmla="*/ 109 h 177"/>
                <a:gd name="T74" fmla="*/ 3 w 175"/>
                <a:gd name="T75" fmla="*/ 83 h 177"/>
                <a:gd name="T76" fmla="*/ 0 w 175"/>
                <a:gd name="T77" fmla="*/ 61 h 177"/>
                <a:gd name="T78" fmla="*/ 0 w 175"/>
                <a:gd name="T79" fmla="*/ 40 h 177"/>
                <a:gd name="T80" fmla="*/ 0 w 175"/>
                <a:gd name="T81" fmla="*/ 19 h 177"/>
                <a:gd name="T82" fmla="*/ 3 w 175"/>
                <a:gd name="T83" fmla="*/ 0 h 177"/>
                <a:gd name="T84" fmla="*/ 15 w 175"/>
                <a:gd name="T85" fmla="*/ 0 h 177"/>
                <a:gd name="T86" fmla="*/ 45 w 175"/>
                <a:gd name="T87" fmla="*/ 11 h 177"/>
                <a:gd name="T88" fmla="*/ 74 w 175"/>
                <a:gd name="T89" fmla="*/ 21 h 177"/>
                <a:gd name="T90" fmla="*/ 102 w 175"/>
                <a:gd name="T91" fmla="*/ 11 h 177"/>
                <a:gd name="T92" fmla="*/ 113 w 175"/>
                <a:gd name="T93" fmla="*/ 2 h 177"/>
                <a:gd name="T94" fmla="*/ 106 w 175"/>
                <a:gd name="T95" fmla="*/ 7 h 177"/>
                <a:gd name="T96" fmla="*/ 115 w 175"/>
                <a:gd name="T97" fmla="*/ 2 h 177"/>
                <a:gd name="T98" fmla="*/ 134 w 175"/>
                <a:gd name="T99" fmla="*/ 11 h 177"/>
                <a:gd name="T100" fmla="*/ 139 w 175"/>
                <a:gd name="T101" fmla="*/ 15 h 177"/>
                <a:gd name="T102" fmla="*/ 148 w 175"/>
                <a:gd name="T103" fmla="*/ 19 h 177"/>
                <a:gd name="T104" fmla="*/ 176 w 175"/>
                <a:gd name="T105" fmla="*/ 11 h 177"/>
                <a:gd name="T106" fmla="*/ 185 w 175"/>
                <a:gd name="T107" fmla="*/ 37 h 177"/>
                <a:gd name="T108" fmla="*/ 193 w 175"/>
                <a:gd name="T109" fmla="*/ 61 h 177"/>
                <a:gd name="T110" fmla="*/ 190 w 175"/>
                <a:gd name="T111" fmla="*/ 83 h 177"/>
                <a:gd name="T112" fmla="*/ 185 w 175"/>
                <a:gd name="T113" fmla="*/ 105 h 177"/>
                <a:gd name="T114" fmla="*/ 176 w 175"/>
                <a:gd name="T115" fmla="*/ 101 h 1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5"/>
                <a:gd name="T175" fmla="*/ 0 h 177"/>
                <a:gd name="T176" fmla="*/ 175 w 175"/>
                <a:gd name="T177" fmla="*/ 177 h 17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5" h="177">
                  <a:moveTo>
                    <a:pt x="140" y="66"/>
                  </a:moveTo>
                  <a:lnTo>
                    <a:pt x="128" y="47"/>
                  </a:lnTo>
                  <a:lnTo>
                    <a:pt x="118" y="31"/>
                  </a:lnTo>
                  <a:lnTo>
                    <a:pt x="116" y="33"/>
                  </a:lnTo>
                  <a:lnTo>
                    <a:pt x="123" y="47"/>
                  </a:lnTo>
                  <a:lnTo>
                    <a:pt x="128" y="62"/>
                  </a:lnTo>
                  <a:lnTo>
                    <a:pt x="135" y="73"/>
                  </a:lnTo>
                  <a:lnTo>
                    <a:pt x="142" y="88"/>
                  </a:lnTo>
                  <a:lnTo>
                    <a:pt x="149" y="99"/>
                  </a:lnTo>
                  <a:lnTo>
                    <a:pt x="156" y="111"/>
                  </a:lnTo>
                  <a:lnTo>
                    <a:pt x="166" y="125"/>
                  </a:lnTo>
                  <a:lnTo>
                    <a:pt x="175" y="137"/>
                  </a:lnTo>
                  <a:lnTo>
                    <a:pt x="173" y="137"/>
                  </a:lnTo>
                  <a:lnTo>
                    <a:pt x="173" y="154"/>
                  </a:lnTo>
                  <a:lnTo>
                    <a:pt x="166" y="158"/>
                  </a:lnTo>
                  <a:lnTo>
                    <a:pt x="163" y="158"/>
                  </a:lnTo>
                  <a:lnTo>
                    <a:pt x="159" y="168"/>
                  </a:lnTo>
                  <a:lnTo>
                    <a:pt x="152" y="170"/>
                  </a:lnTo>
                  <a:lnTo>
                    <a:pt x="147" y="177"/>
                  </a:lnTo>
                  <a:lnTo>
                    <a:pt x="128" y="175"/>
                  </a:lnTo>
                  <a:lnTo>
                    <a:pt x="109" y="173"/>
                  </a:lnTo>
                  <a:lnTo>
                    <a:pt x="109" y="170"/>
                  </a:lnTo>
                  <a:lnTo>
                    <a:pt x="107" y="173"/>
                  </a:lnTo>
                  <a:lnTo>
                    <a:pt x="95" y="173"/>
                  </a:lnTo>
                  <a:lnTo>
                    <a:pt x="83" y="173"/>
                  </a:lnTo>
                  <a:lnTo>
                    <a:pt x="71" y="173"/>
                  </a:lnTo>
                  <a:lnTo>
                    <a:pt x="59" y="173"/>
                  </a:lnTo>
                  <a:lnTo>
                    <a:pt x="48" y="173"/>
                  </a:lnTo>
                  <a:lnTo>
                    <a:pt x="33" y="173"/>
                  </a:lnTo>
                  <a:lnTo>
                    <a:pt x="21" y="173"/>
                  </a:lnTo>
                  <a:lnTo>
                    <a:pt x="10" y="173"/>
                  </a:lnTo>
                  <a:lnTo>
                    <a:pt x="10" y="156"/>
                  </a:lnTo>
                  <a:lnTo>
                    <a:pt x="10" y="140"/>
                  </a:lnTo>
                  <a:lnTo>
                    <a:pt x="7" y="123"/>
                  </a:lnTo>
                  <a:lnTo>
                    <a:pt x="5" y="106"/>
                  </a:lnTo>
                  <a:lnTo>
                    <a:pt x="5" y="90"/>
                  </a:lnTo>
                  <a:lnTo>
                    <a:pt x="5" y="71"/>
                  </a:lnTo>
                  <a:lnTo>
                    <a:pt x="3" y="54"/>
                  </a:lnTo>
                  <a:lnTo>
                    <a:pt x="0" y="40"/>
                  </a:lnTo>
                  <a:lnTo>
                    <a:pt x="0" y="26"/>
                  </a:lnTo>
                  <a:lnTo>
                    <a:pt x="0" y="12"/>
                  </a:lnTo>
                  <a:lnTo>
                    <a:pt x="3" y="0"/>
                  </a:lnTo>
                  <a:lnTo>
                    <a:pt x="12" y="0"/>
                  </a:lnTo>
                  <a:lnTo>
                    <a:pt x="36" y="7"/>
                  </a:lnTo>
                  <a:lnTo>
                    <a:pt x="59" y="14"/>
                  </a:lnTo>
                  <a:lnTo>
                    <a:pt x="81" y="7"/>
                  </a:lnTo>
                  <a:lnTo>
                    <a:pt x="90" y="2"/>
                  </a:lnTo>
                  <a:lnTo>
                    <a:pt x="85" y="5"/>
                  </a:lnTo>
                  <a:lnTo>
                    <a:pt x="92" y="2"/>
                  </a:lnTo>
                  <a:lnTo>
                    <a:pt x="107" y="7"/>
                  </a:lnTo>
                  <a:lnTo>
                    <a:pt x="111" y="10"/>
                  </a:lnTo>
                  <a:lnTo>
                    <a:pt x="118" y="12"/>
                  </a:lnTo>
                  <a:lnTo>
                    <a:pt x="140" y="7"/>
                  </a:lnTo>
                  <a:lnTo>
                    <a:pt x="147" y="24"/>
                  </a:lnTo>
                  <a:lnTo>
                    <a:pt x="154" y="40"/>
                  </a:lnTo>
                  <a:lnTo>
                    <a:pt x="152" y="54"/>
                  </a:lnTo>
                  <a:lnTo>
                    <a:pt x="147" y="69"/>
                  </a:lnTo>
                  <a:lnTo>
                    <a:pt x="140" y="66"/>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44" name="Freeform 5301"/>
            <p:cNvSpPr>
              <a:spLocks/>
            </p:cNvSpPr>
            <p:nvPr/>
          </p:nvSpPr>
          <p:spPr bwMode="auto">
            <a:xfrm>
              <a:off x="3689" y="1864"/>
              <a:ext cx="481" cy="606"/>
            </a:xfrm>
            <a:custGeom>
              <a:avLst/>
              <a:gdLst>
                <a:gd name="T0" fmla="*/ 93 w 431"/>
                <a:gd name="T1" fmla="*/ 25 h 489"/>
                <a:gd name="T2" fmla="*/ 75 w 431"/>
                <a:gd name="T3" fmla="*/ 43 h 489"/>
                <a:gd name="T4" fmla="*/ 86 w 431"/>
                <a:gd name="T5" fmla="*/ 76 h 489"/>
                <a:gd name="T6" fmla="*/ 88 w 431"/>
                <a:gd name="T7" fmla="*/ 104 h 489"/>
                <a:gd name="T8" fmla="*/ 75 w 431"/>
                <a:gd name="T9" fmla="*/ 162 h 489"/>
                <a:gd name="T10" fmla="*/ 32 w 431"/>
                <a:gd name="T11" fmla="*/ 206 h 489"/>
                <a:gd name="T12" fmla="*/ 30 w 431"/>
                <a:gd name="T13" fmla="*/ 250 h 489"/>
                <a:gd name="T14" fmla="*/ 51 w 431"/>
                <a:gd name="T15" fmla="*/ 304 h 489"/>
                <a:gd name="T16" fmla="*/ 9 w 431"/>
                <a:gd name="T17" fmla="*/ 304 h 489"/>
                <a:gd name="T18" fmla="*/ 0 w 431"/>
                <a:gd name="T19" fmla="*/ 322 h 489"/>
                <a:gd name="T20" fmla="*/ 21 w 431"/>
                <a:gd name="T21" fmla="*/ 347 h 489"/>
                <a:gd name="T22" fmla="*/ 28 w 431"/>
                <a:gd name="T23" fmla="*/ 359 h 489"/>
                <a:gd name="T24" fmla="*/ 54 w 431"/>
                <a:gd name="T25" fmla="*/ 403 h 489"/>
                <a:gd name="T26" fmla="*/ 84 w 431"/>
                <a:gd name="T27" fmla="*/ 362 h 489"/>
                <a:gd name="T28" fmla="*/ 88 w 431"/>
                <a:gd name="T29" fmla="*/ 377 h 489"/>
                <a:gd name="T30" fmla="*/ 95 w 431"/>
                <a:gd name="T31" fmla="*/ 394 h 489"/>
                <a:gd name="T32" fmla="*/ 100 w 431"/>
                <a:gd name="T33" fmla="*/ 450 h 489"/>
                <a:gd name="T34" fmla="*/ 118 w 431"/>
                <a:gd name="T35" fmla="*/ 519 h 489"/>
                <a:gd name="T36" fmla="*/ 140 w 431"/>
                <a:gd name="T37" fmla="*/ 584 h 489"/>
                <a:gd name="T38" fmla="*/ 169 w 431"/>
                <a:gd name="T39" fmla="*/ 661 h 489"/>
                <a:gd name="T40" fmla="*/ 192 w 431"/>
                <a:gd name="T41" fmla="*/ 721 h 489"/>
                <a:gd name="T42" fmla="*/ 222 w 431"/>
                <a:gd name="T43" fmla="*/ 736 h 489"/>
                <a:gd name="T44" fmla="*/ 237 w 431"/>
                <a:gd name="T45" fmla="*/ 711 h 489"/>
                <a:gd name="T46" fmla="*/ 250 w 431"/>
                <a:gd name="T47" fmla="*/ 668 h 489"/>
                <a:gd name="T48" fmla="*/ 257 w 431"/>
                <a:gd name="T49" fmla="*/ 605 h 489"/>
                <a:gd name="T50" fmla="*/ 262 w 431"/>
                <a:gd name="T51" fmla="*/ 540 h 489"/>
                <a:gd name="T52" fmla="*/ 275 w 431"/>
                <a:gd name="T53" fmla="*/ 525 h 489"/>
                <a:gd name="T54" fmla="*/ 310 w 431"/>
                <a:gd name="T55" fmla="*/ 475 h 489"/>
                <a:gd name="T56" fmla="*/ 357 w 431"/>
                <a:gd name="T57" fmla="*/ 424 h 489"/>
                <a:gd name="T58" fmla="*/ 386 w 431"/>
                <a:gd name="T59" fmla="*/ 371 h 489"/>
                <a:gd name="T60" fmla="*/ 401 w 431"/>
                <a:gd name="T61" fmla="*/ 377 h 489"/>
                <a:gd name="T62" fmla="*/ 398 w 431"/>
                <a:gd name="T63" fmla="*/ 352 h 489"/>
                <a:gd name="T64" fmla="*/ 377 w 431"/>
                <a:gd name="T65" fmla="*/ 296 h 489"/>
                <a:gd name="T66" fmla="*/ 375 w 431"/>
                <a:gd name="T67" fmla="*/ 264 h 489"/>
                <a:gd name="T68" fmla="*/ 395 w 431"/>
                <a:gd name="T69" fmla="*/ 261 h 489"/>
                <a:gd name="T70" fmla="*/ 427 w 431"/>
                <a:gd name="T71" fmla="*/ 280 h 489"/>
                <a:gd name="T72" fmla="*/ 458 w 431"/>
                <a:gd name="T73" fmla="*/ 304 h 489"/>
                <a:gd name="T74" fmla="*/ 449 w 431"/>
                <a:gd name="T75" fmla="*/ 341 h 489"/>
                <a:gd name="T76" fmla="*/ 472 w 431"/>
                <a:gd name="T77" fmla="*/ 371 h 489"/>
                <a:gd name="T78" fmla="*/ 483 w 431"/>
                <a:gd name="T79" fmla="*/ 315 h 489"/>
                <a:gd name="T80" fmla="*/ 502 w 431"/>
                <a:gd name="T81" fmla="*/ 271 h 489"/>
                <a:gd name="T82" fmla="*/ 537 w 431"/>
                <a:gd name="T83" fmla="*/ 227 h 489"/>
                <a:gd name="T84" fmla="*/ 537 w 431"/>
                <a:gd name="T85" fmla="*/ 200 h 489"/>
                <a:gd name="T86" fmla="*/ 511 w 431"/>
                <a:gd name="T87" fmla="*/ 177 h 489"/>
                <a:gd name="T88" fmla="*/ 492 w 431"/>
                <a:gd name="T89" fmla="*/ 177 h 489"/>
                <a:gd name="T90" fmla="*/ 449 w 431"/>
                <a:gd name="T91" fmla="*/ 203 h 489"/>
                <a:gd name="T92" fmla="*/ 442 w 431"/>
                <a:gd name="T93" fmla="*/ 235 h 489"/>
                <a:gd name="T94" fmla="*/ 384 w 431"/>
                <a:gd name="T95" fmla="*/ 235 h 489"/>
                <a:gd name="T96" fmla="*/ 366 w 431"/>
                <a:gd name="T97" fmla="*/ 206 h 489"/>
                <a:gd name="T98" fmla="*/ 325 w 431"/>
                <a:gd name="T99" fmla="*/ 243 h 489"/>
                <a:gd name="T100" fmla="*/ 278 w 431"/>
                <a:gd name="T101" fmla="*/ 221 h 489"/>
                <a:gd name="T102" fmla="*/ 209 w 431"/>
                <a:gd name="T103" fmla="*/ 185 h 489"/>
                <a:gd name="T104" fmla="*/ 201 w 431"/>
                <a:gd name="T105" fmla="*/ 130 h 489"/>
                <a:gd name="T106" fmla="*/ 160 w 431"/>
                <a:gd name="T107" fmla="*/ 79 h 489"/>
                <a:gd name="T108" fmla="*/ 162 w 431"/>
                <a:gd name="T109" fmla="*/ 51 h 489"/>
                <a:gd name="T110" fmla="*/ 162 w 431"/>
                <a:gd name="T111" fmla="*/ 32 h 489"/>
                <a:gd name="T112" fmla="*/ 153 w 431"/>
                <a:gd name="T113" fmla="*/ 17 h 489"/>
                <a:gd name="T114" fmla="*/ 136 w 431"/>
                <a:gd name="T115" fmla="*/ 2 h 4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31"/>
                <a:gd name="T175" fmla="*/ 0 h 489"/>
                <a:gd name="T176" fmla="*/ 431 w 431"/>
                <a:gd name="T177" fmla="*/ 489 h 48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31" h="489">
                  <a:moveTo>
                    <a:pt x="104" y="0"/>
                  </a:moveTo>
                  <a:lnTo>
                    <a:pt x="90" y="14"/>
                  </a:lnTo>
                  <a:lnTo>
                    <a:pt x="74" y="16"/>
                  </a:lnTo>
                  <a:lnTo>
                    <a:pt x="52" y="14"/>
                  </a:lnTo>
                  <a:lnTo>
                    <a:pt x="52" y="21"/>
                  </a:lnTo>
                  <a:lnTo>
                    <a:pt x="60" y="28"/>
                  </a:lnTo>
                  <a:lnTo>
                    <a:pt x="60" y="33"/>
                  </a:lnTo>
                  <a:lnTo>
                    <a:pt x="62" y="44"/>
                  </a:lnTo>
                  <a:lnTo>
                    <a:pt x="69" y="49"/>
                  </a:lnTo>
                  <a:lnTo>
                    <a:pt x="76" y="54"/>
                  </a:lnTo>
                  <a:lnTo>
                    <a:pt x="81" y="61"/>
                  </a:lnTo>
                  <a:lnTo>
                    <a:pt x="71" y="68"/>
                  </a:lnTo>
                  <a:lnTo>
                    <a:pt x="76" y="80"/>
                  </a:lnTo>
                  <a:lnTo>
                    <a:pt x="69" y="92"/>
                  </a:lnTo>
                  <a:lnTo>
                    <a:pt x="60" y="106"/>
                  </a:lnTo>
                  <a:lnTo>
                    <a:pt x="52" y="120"/>
                  </a:lnTo>
                  <a:lnTo>
                    <a:pt x="41" y="134"/>
                  </a:lnTo>
                  <a:lnTo>
                    <a:pt x="26" y="134"/>
                  </a:lnTo>
                  <a:lnTo>
                    <a:pt x="22" y="134"/>
                  </a:lnTo>
                  <a:lnTo>
                    <a:pt x="12" y="156"/>
                  </a:lnTo>
                  <a:lnTo>
                    <a:pt x="24" y="163"/>
                  </a:lnTo>
                  <a:lnTo>
                    <a:pt x="26" y="174"/>
                  </a:lnTo>
                  <a:lnTo>
                    <a:pt x="33" y="174"/>
                  </a:lnTo>
                  <a:lnTo>
                    <a:pt x="41" y="198"/>
                  </a:lnTo>
                  <a:lnTo>
                    <a:pt x="36" y="198"/>
                  </a:lnTo>
                  <a:lnTo>
                    <a:pt x="22" y="200"/>
                  </a:lnTo>
                  <a:lnTo>
                    <a:pt x="7" y="198"/>
                  </a:lnTo>
                  <a:lnTo>
                    <a:pt x="7" y="205"/>
                  </a:lnTo>
                  <a:lnTo>
                    <a:pt x="0" y="210"/>
                  </a:lnTo>
                  <a:lnTo>
                    <a:pt x="5" y="208"/>
                  </a:lnTo>
                  <a:lnTo>
                    <a:pt x="3" y="212"/>
                  </a:lnTo>
                  <a:lnTo>
                    <a:pt x="17" y="226"/>
                  </a:lnTo>
                  <a:lnTo>
                    <a:pt x="36" y="222"/>
                  </a:lnTo>
                  <a:lnTo>
                    <a:pt x="33" y="226"/>
                  </a:lnTo>
                  <a:lnTo>
                    <a:pt x="22" y="234"/>
                  </a:lnTo>
                  <a:lnTo>
                    <a:pt x="15" y="234"/>
                  </a:lnTo>
                  <a:lnTo>
                    <a:pt x="29" y="248"/>
                  </a:lnTo>
                  <a:lnTo>
                    <a:pt x="43" y="262"/>
                  </a:lnTo>
                  <a:lnTo>
                    <a:pt x="64" y="257"/>
                  </a:lnTo>
                  <a:lnTo>
                    <a:pt x="64" y="245"/>
                  </a:lnTo>
                  <a:lnTo>
                    <a:pt x="67" y="236"/>
                  </a:lnTo>
                  <a:lnTo>
                    <a:pt x="74" y="236"/>
                  </a:lnTo>
                  <a:lnTo>
                    <a:pt x="71" y="241"/>
                  </a:lnTo>
                  <a:lnTo>
                    <a:pt x="71" y="245"/>
                  </a:lnTo>
                  <a:lnTo>
                    <a:pt x="81" y="245"/>
                  </a:lnTo>
                  <a:lnTo>
                    <a:pt x="74" y="250"/>
                  </a:lnTo>
                  <a:lnTo>
                    <a:pt x="76" y="257"/>
                  </a:lnTo>
                  <a:lnTo>
                    <a:pt x="76" y="271"/>
                  </a:lnTo>
                  <a:lnTo>
                    <a:pt x="81" y="288"/>
                  </a:lnTo>
                  <a:lnTo>
                    <a:pt x="81" y="293"/>
                  </a:lnTo>
                  <a:lnTo>
                    <a:pt x="83" y="297"/>
                  </a:lnTo>
                  <a:lnTo>
                    <a:pt x="88" y="321"/>
                  </a:lnTo>
                  <a:lnTo>
                    <a:pt x="95" y="338"/>
                  </a:lnTo>
                  <a:lnTo>
                    <a:pt x="100" y="354"/>
                  </a:lnTo>
                  <a:lnTo>
                    <a:pt x="104" y="359"/>
                  </a:lnTo>
                  <a:lnTo>
                    <a:pt x="112" y="380"/>
                  </a:lnTo>
                  <a:lnTo>
                    <a:pt x="121" y="399"/>
                  </a:lnTo>
                  <a:lnTo>
                    <a:pt x="128" y="416"/>
                  </a:lnTo>
                  <a:lnTo>
                    <a:pt x="135" y="430"/>
                  </a:lnTo>
                  <a:lnTo>
                    <a:pt x="142" y="444"/>
                  </a:lnTo>
                  <a:lnTo>
                    <a:pt x="147" y="456"/>
                  </a:lnTo>
                  <a:lnTo>
                    <a:pt x="154" y="470"/>
                  </a:lnTo>
                  <a:lnTo>
                    <a:pt x="159" y="484"/>
                  </a:lnTo>
                  <a:lnTo>
                    <a:pt x="171" y="489"/>
                  </a:lnTo>
                  <a:lnTo>
                    <a:pt x="178" y="479"/>
                  </a:lnTo>
                  <a:lnTo>
                    <a:pt x="187" y="470"/>
                  </a:lnTo>
                  <a:lnTo>
                    <a:pt x="197" y="468"/>
                  </a:lnTo>
                  <a:lnTo>
                    <a:pt x="190" y="463"/>
                  </a:lnTo>
                  <a:lnTo>
                    <a:pt x="199" y="449"/>
                  </a:lnTo>
                  <a:lnTo>
                    <a:pt x="204" y="449"/>
                  </a:lnTo>
                  <a:lnTo>
                    <a:pt x="201" y="435"/>
                  </a:lnTo>
                  <a:lnTo>
                    <a:pt x="201" y="423"/>
                  </a:lnTo>
                  <a:lnTo>
                    <a:pt x="204" y="409"/>
                  </a:lnTo>
                  <a:lnTo>
                    <a:pt x="206" y="394"/>
                  </a:lnTo>
                  <a:lnTo>
                    <a:pt x="204" y="378"/>
                  </a:lnTo>
                  <a:lnTo>
                    <a:pt x="201" y="356"/>
                  </a:lnTo>
                  <a:lnTo>
                    <a:pt x="211" y="352"/>
                  </a:lnTo>
                  <a:lnTo>
                    <a:pt x="213" y="349"/>
                  </a:lnTo>
                  <a:lnTo>
                    <a:pt x="216" y="347"/>
                  </a:lnTo>
                  <a:lnTo>
                    <a:pt x="220" y="342"/>
                  </a:lnTo>
                  <a:lnTo>
                    <a:pt x="232" y="335"/>
                  </a:lnTo>
                  <a:lnTo>
                    <a:pt x="235" y="326"/>
                  </a:lnTo>
                  <a:lnTo>
                    <a:pt x="249" y="309"/>
                  </a:lnTo>
                  <a:lnTo>
                    <a:pt x="265" y="295"/>
                  </a:lnTo>
                  <a:lnTo>
                    <a:pt x="277" y="281"/>
                  </a:lnTo>
                  <a:lnTo>
                    <a:pt x="287" y="276"/>
                  </a:lnTo>
                  <a:lnTo>
                    <a:pt x="296" y="262"/>
                  </a:lnTo>
                  <a:lnTo>
                    <a:pt x="296" y="250"/>
                  </a:lnTo>
                  <a:lnTo>
                    <a:pt x="310" y="241"/>
                  </a:lnTo>
                  <a:lnTo>
                    <a:pt x="315" y="245"/>
                  </a:lnTo>
                  <a:lnTo>
                    <a:pt x="320" y="248"/>
                  </a:lnTo>
                  <a:lnTo>
                    <a:pt x="322" y="245"/>
                  </a:lnTo>
                  <a:lnTo>
                    <a:pt x="327" y="245"/>
                  </a:lnTo>
                  <a:lnTo>
                    <a:pt x="324" y="241"/>
                  </a:lnTo>
                  <a:lnTo>
                    <a:pt x="320" y="229"/>
                  </a:lnTo>
                  <a:lnTo>
                    <a:pt x="317" y="215"/>
                  </a:lnTo>
                  <a:lnTo>
                    <a:pt x="315" y="205"/>
                  </a:lnTo>
                  <a:lnTo>
                    <a:pt x="303" y="193"/>
                  </a:lnTo>
                  <a:lnTo>
                    <a:pt x="308" y="186"/>
                  </a:lnTo>
                  <a:lnTo>
                    <a:pt x="313" y="184"/>
                  </a:lnTo>
                  <a:lnTo>
                    <a:pt x="301" y="172"/>
                  </a:lnTo>
                  <a:lnTo>
                    <a:pt x="301" y="158"/>
                  </a:lnTo>
                  <a:lnTo>
                    <a:pt x="313" y="163"/>
                  </a:lnTo>
                  <a:lnTo>
                    <a:pt x="317" y="170"/>
                  </a:lnTo>
                  <a:lnTo>
                    <a:pt x="320" y="167"/>
                  </a:lnTo>
                  <a:lnTo>
                    <a:pt x="329" y="182"/>
                  </a:lnTo>
                  <a:lnTo>
                    <a:pt x="343" y="182"/>
                  </a:lnTo>
                  <a:lnTo>
                    <a:pt x="360" y="184"/>
                  </a:lnTo>
                  <a:lnTo>
                    <a:pt x="367" y="191"/>
                  </a:lnTo>
                  <a:lnTo>
                    <a:pt x="367" y="198"/>
                  </a:lnTo>
                  <a:lnTo>
                    <a:pt x="355" y="205"/>
                  </a:lnTo>
                  <a:lnTo>
                    <a:pt x="358" y="219"/>
                  </a:lnTo>
                  <a:lnTo>
                    <a:pt x="360" y="222"/>
                  </a:lnTo>
                  <a:lnTo>
                    <a:pt x="367" y="210"/>
                  </a:lnTo>
                  <a:lnTo>
                    <a:pt x="374" y="226"/>
                  </a:lnTo>
                  <a:lnTo>
                    <a:pt x="379" y="241"/>
                  </a:lnTo>
                  <a:lnTo>
                    <a:pt x="386" y="241"/>
                  </a:lnTo>
                  <a:lnTo>
                    <a:pt x="386" y="222"/>
                  </a:lnTo>
                  <a:lnTo>
                    <a:pt x="388" y="205"/>
                  </a:lnTo>
                  <a:lnTo>
                    <a:pt x="395" y="205"/>
                  </a:lnTo>
                  <a:lnTo>
                    <a:pt x="403" y="184"/>
                  </a:lnTo>
                  <a:lnTo>
                    <a:pt x="403" y="177"/>
                  </a:lnTo>
                  <a:lnTo>
                    <a:pt x="405" y="163"/>
                  </a:lnTo>
                  <a:lnTo>
                    <a:pt x="419" y="146"/>
                  </a:lnTo>
                  <a:lnTo>
                    <a:pt x="431" y="148"/>
                  </a:lnTo>
                  <a:lnTo>
                    <a:pt x="426" y="144"/>
                  </a:lnTo>
                  <a:lnTo>
                    <a:pt x="431" y="139"/>
                  </a:lnTo>
                  <a:lnTo>
                    <a:pt x="431" y="130"/>
                  </a:lnTo>
                  <a:lnTo>
                    <a:pt x="414" y="122"/>
                  </a:lnTo>
                  <a:lnTo>
                    <a:pt x="414" y="115"/>
                  </a:lnTo>
                  <a:lnTo>
                    <a:pt x="410" y="115"/>
                  </a:lnTo>
                  <a:lnTo>
                    <a:pt x="412" y="111"/>
                  </a:lnTo>
                  <a:lnTo>
                    <a:pt x="403" y="108"/>
                  </a:lnTo>
                  <a:lnTo>
                    <a:pt x="395" y="115"/>
                  </a:lnTo>
                  <a:lnTo>
                    <a:pt x="384" y="111"/>
                  </a:lnTo>
                  <a:lnTo>
                    <a:pt x="372" y="122"/>
                  </a:lnTo>
                  <a:lnTo>
                    <a:pt x="360" y="132"/>
                  </a:lnTo>
                  <a:lnTo>
                    <a:pt x="348" y="139"/>
                  </a:lnTo>
                  <a:lnTo>
                    <a:pt x="353" y="144"/>
                  </a:lnTo>
                  <a:lnTo>
                    <a:pt x="355" y="153"/>
                  </a:lnTo>
                  <a:lnTo>
                    <a:pt x="343" y="153"/>
                  </a:lnTo>
                  <a:lnTo>
                    <a:pt x="329" y="156"/>
                  </a:lnTo>
                  <a:lnTo>
                    <a:pt x="308" y="153"/>
                  </a:lnTo>
                  <a:lnTo>
                    <a:pt x="306" y="146"/>
                  </a:lnTo>
                  <a:lnTo>
                    <a:pt x="301" y="132"/>
                  </a:lnTo>
                  <a:lnTo>
                    <a:pt x="294" y="134"/>
                  </a:lnTo>
                  <a:lnTo>
                    <a:pt x="296" y="160"/>
                  </a:lnTo>
                  <a:lnTo>
                    <a:pt x="282" y="160"/>
                  </a:lnTo>
                  <a:lnTo>
                    <a:pt x="261" y="158"/>
                  </a:lnTo>
                  <a:lnTo>
                    <a:pt x="249" y="156"/>
                  </a:lnTo>
                  <a:lnTo>
                    <a:pt x="242" y="146"/>
                  </a:lnTo>
                  <a:lnTo>
                    <a:pt x="223" y="144"/>
                  </a:lnTo>
                  <a:lnTo>
                    <a:pt x="206" y="139"/>
                  </a:lnTo>
                  <a:lnTo>
                    <a:pt x="187" y="130"/>
                  </a:lnTo>
                  <a:lnTo>
                    <a:pt x="168" y="120"/>
                  </a:lnTo>
                  <a:lnTo>
                    <a:pt x="168" y="108"/>
                  </a:lnTo>
                  <a:lnTo>
                    <a:pt x="175" y="94"/>
                  </a:lnTo>
                  <a:lnTo>
                    <a:pt x="161" y="85"/>
                  </a:lnTo>
                  <a:lnTo>
                    <a:pt x="142" y="73"/>
                  </a:lnTo>
                  <a:lnTo>
                    <a:pt x="135" y="73"/>
                  </a:lnTo>
                  <a:lnTo>
                    <a:pt x="128" y="52"/>
                  </a:lnTo>
                  <a:lnTo>
                    <a:pt x="140" y="52"/>
                  </a:lnTo>
                  <a:lnTo>
                    <a:pt x="140" y="47"/>
                  </a:lnTo>
                  <a:lnTo>
                    <a:pt x="130" y="33"/>
                  </a:lnTo>
                  <a:lnTo>
                    <a:pt x="130" y="26"/>
                  </a:lnTo>
                  <a:lnTo>
                    <a:pt x="130" y="21"/>
                  </a:lnTo>
                  <a:lnTo>
                    <a:pt x="128" y="18"/>
                  </a:lnTo>
                  <a:lnTo>
                    <a:pt x="123" y="16"/>
                  </a:lnTo>
                  <a:lnTo>
                    <a:pt x="123" y="11"/>
                  </a:lnTo>
                  <a:lnTo>
                    <a:pt x="121" y="7"/>
                  </a:lnTo>
                  <a:lnTo>
                    <a:pt x="116" y="4"/>
                  </a:lnTo>
                  <a:lnTo>
                    <a:pt x="109" y="2"/>
                  </a:lnTo>
                  <a:lnTo>
                    <a:pt x="104"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45" name="Freeform 5302"/>
            <p:cNvSpPr>
              <a:spLocks/>
            </p:cNvSpPr>
            <p:nvPr/>
          </p:nvSpPr>
          <p:spPr bwMode="auto">
            <a:xfrm>
              <a:off x="3092" y="1914"/>
              <a:ext cx="21" cy="83"/>
            </a:xfrm>
            <a:custGeom>
              <a:avLst/>
              <a:gdLst>
                <a:gd name="T0" fmla="*/ 17 w 19"/>
                <a:gd name="T1" fmla="*/ 101 h 68"/>
                <a:gd name="T2" fmla="*/ 9 w 19"/>
                <a:gd name="T3" fmla="*/ 77 h 68"/>
                <a:gd name="T4" fmla="*/ 0 w 19"/>
                <a:gd name="T5" fmla="*/ 52 h 68"/>
                <a:gd name="T6" fmla="*/ 4 w 19"/>
                <a:gd name="T7" fmla="*/ 28 h 68"/>
                <a:gd name="T8" fmla="*/ 14 w 19"/>
                <a:gd name="T9" fmla="*/ 2 h 68"/>
                <a:gd name="T10" fmla="*/ 23 w 19"/>
                <a:gd name="T11" fmla="*/ 0 h 68"/>
                <a:gd name="T12" fmla="*/ 23 w 19"/>
                <a:gd name="T13" fmla="*/ 13 h 68"/>
                <a:gd name="T14" fmla="*/ 23 w 19"/>
                <a:gd name="T15" fmla="*/ 34 h 68"/>
                <a:gd name="T16" fmla="*/ 20 w 19"/>
                <a:gd name="T17" fmla="*/ 56 h 68"/>
                <a:gd name="T18" fmla="*/ 17 w 19"/>
                <a:gd name="T19" fmla="*/ 77 h 68"/>
                <a:gd name="T20" fmla="*/ 17 w 19"/>
                <a:gd name="T21" fmla="*/ 99 h 68"/>
                <a:gd name="T22" fmla="*/ 17 w 19"/>
                <a:gd name="T23" fmla="*/ 101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68"/>
                <a:gd name="T38" fmla="*/ 19 w 19"/>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68">
                  <a:moveTo>
                    <a:pt x="14" y="68"/>
                  </a:moveTo>
                  <a:lnTo>
                    <a:pt x="7" y="52"/>
                  </a:lnTo>
                  <a:lnTo>
                    <a:pt x="0" y="35"/>
                  </a:lnTo>
                  <a:lnTo>
                    <a:pt x="4" y="19"/>
                  </a:lnTo>
                  <a:lnTo>
                    <a:pt x="12" y="2"/>
                  </a:lnTo>
                  <a:lnTo>
                    <a:pt x="19" y="0"/>
                  </a:lnTo>
                  <a:lnTo>
                    <a:pt x="19" y="9"/>
                  </a:lnTo>
                  <a:lnTo>
                    <a:pt x="19" y="23"/>
                  </a:lnTo>
                  <a:lnTo>
                    <a:pt x="16" y="38"/>
                  </a:lnTo>
                  <a:lnTo>
                    <a:pt x="14" y="52"/>
                  </a:lnTo>
                  <a:lnTo>
                    <a:pt x="14" y="66"/>
                  </a:lnTo>
                  <a:lnTo>
                    <a:pt x="14" y="68"/>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46" name="Freeform 5303"/>
            <p:cNvSpPr>
              <a:spLocks/>
            </p:cNvSpPr>
            <p:nvPr/>
          </p:nvSpPr>
          <p:spPr bwMode="auto">
            <a:xfrm>
              <a:off x="3108" y="1910"/>
              <a:ext cx="66" cy="94"/>
            </a:xfrm>
            <a:custGeom>
              <a:avLst/>
              <a:gdLst>
                <a:gd name="T0" fmla="*/ 30 w 59"/>
                <a:gd name="T1" fmla="*/ 30 h 76"/>
                <a:gd name="T2" fmla="*/ 7 w 59"/>
                <a:gd name="T3" fmla="*/ 19 h 76"/>
                <a:gd name="T4" fmla="*/ 7 w 59"/>
                <a:gd name="T5" fmla="*/ 40 h 76"/>
                <a:gd name="T6" fmla="*/ 2 w 59"/>
                <a:gd name="T7" fmla="*/ 63 h 76"/>
                <a:gd name="T8" fmla="*/ 0 w 59"/>
                <a:gd name="T9" fmla="*/ 84 h 76"/>
                <a:gd name="T10" fmla="*/ 0 w 59"/>
                <a:gd name="T11" fmla="*/ 105 h 76"/>
                <a:gd name="T12" fmla="*/ 0 w 59"/>
                <a:gd name="T13" fmla="*/ 109 h 76"/>
                <a:gd name="T14" fmla="*/ 21 w 59"/>
                <a:gd name="T15" fmla="*/ 116 h 76"/>
                <a:gd name="T16" fmla="*/ 35 w 59"/>
                <a:gd name="T17" fmla="*/ 95 h 76"/>
                <a:gd name="T18" fmla="*/ 48 w 59"/>
                <a:gd name="T19" fmla="*/ 95 h 76"/>
                <a:gd name="T20" fmla="*/ 56 w 59"/>
                <a:gd name="T21" fmla="*/ 79 h 76"/>
                <a:gd name="T22" fmla="*/ 35 w 59"/>
                <a:gd name="T23" fmla="*/ 56 h 76"/>
                <a:gd name="T24" fmla="*/ 56 w 59"/>
                <a:gd name="T25" fmla="*/ 40 h 76"/>
                <a:gd name="T26" fmla="*/ 74 w 59"/>
                <a:gd name="T27" fmla="*/ 33 h 76"/>
                <a:gd name="T28" fmla="*/ 65 w 59"/>
                <a:gd name="T29" fmla="*/ 0 h 76"/>
                <a:gd name="T30" fmla="*/ 44 w 59"/>
                <a:gd name="T31" fmla="*/ 15 h 76"/>
                <a:gd name="T32" fmla="*/ 30 w 59"/>
                <a:gd name="T33" fmla="*/ 30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
                <a:gd name="T52" fmla="*/ 0 h 76"/>
                <a:gd name="T53" fmla="*/ 59 w 59"/>
                <a:gd name="T54" fmla="*/ 76 h 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 h="76">
                  <a:moveTo>
                    <a:pt x="24" y="19"/>
                  </a:moveTo>
                  <a:lnTo>
                    <a:pt x="5" y="12"/>
                  </a:lnTo>
                  <a:lnTo>
                    <a:pt x="5" y="26"/>
                  </a:lnTo>
                  <a:lnTo>
                    <a:pt x="2" y="41"/>
                  </a:lnTo>
                  <a:lnTo>
                    <a:pt x="0" y="55"/>
                  </a:lnTo>
                  <a:lnTo>
                    <a:pt x="0" y="69"/>
                  </a:lnTo>
                  <a:lnTo>
                    <a:pt x="0" y="71"/>
                  </a:lnTo>
                  <a:lnTo>
                    <a:pt x="17" y="76"/>
                  </a:lnTo>
                  <a:lnTo>
                    <a:pt x="28" y="62"/>
                  </a:lnTo>
                  <a:lnTo>
                    <a:pt x="38" y="62"/>
                  </a:lnTo>
                  <a:lnTo>
                    <a:pt x="45" y="52"/>
                  </a:lnTo>
                  <a:lnTo>
                    <a:pt x="28" y="36"/>
                  </a:lnTo>
                  <a:lnTo>
                    <a:pt x="45" y="26"/>
                  </a:lnTo>
                  <a:lnTo>
                    <a:pt x="59" y="22"/>
                  </a:lnTo>
                  <a:lnTo>
                    <a:pt x="52" y="0"/>
                  </a:lnTo>
                  <a:lnTo>
                    <a:pt x="35" y="10"/>
                  </a:lnTo>
                  <a:lnTo>
                    <a:pt x="24" y="1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47" name="Freeform 5304"/>
            <p:cNvSpPr>
              <a:spLocks/>
            </p:cNvSpPr>
            <p:nvPr/>
          </p:nvSpPr>
          <p:spPr bwMode="auto">
            <a:xfrm>
              <a:off x="3416" y="2094"/>
              <a:ext cx="130" cy="185"/>
            </a:xfrm>
            <a:custGeom>
              <a:avLst/>
              <a:gdLst>
                <a:gd name="T0" fmla="*/ 146 w 116"/>
                <a:gd name="T1" fmla="*/ 74 h 149"/>
                <a:gd name="T2" fmla="*/ 131 w 116"/>
                <a:gd name="T3" fmla="*/ 56 h 149"/>
                <a:gd name="T4" fmla="*/ 115 w 116"/>
                <a:gd name="T5" fmla="*/ 40 h 149"/>
                <a:gd name="T6" fmla="*/ 101 w 116"/>
                <a:gd name="T7" fmla="*/ 30 h 149"/>
                <a:gd name="T8" fmla="*/ 83 w 116"/>
                <a:gd name="T9" fmla="*/ 21 h 149"/>
                <a:gd name="T10" fmla="*/ 74 w 116"/>
                <a:gd name="T11" fmla="*/ 0 h 149"/>
                <a:gd name="T12" fmla="*/ 68 w 116"/>
                <a:gd name="T13" fmla="*/ 7 h 149"/>
                <a:gd name="T14" fmla="*/ 65 w 116"/>
                <a:gd name="T15" fmla="*/ 0 h 149"/>
                <a:gd name="T16" fmla="*/ 68 w 116"/>
                <a:gd name="T17" fmla="*/ 26 h 149"/>
                <a:gd name="T18" fmla="*/ 59 w 116"/>
                <a:gd name="T19" fmla="*/ 30 h 149"/>
                <a:gd name="T20" fmla="*/ 56 w 116"/>
                <a:gd name="T21" fmla="*/ 66 h 149"/>
                <a:gd name="T22" fmla="*/ 65 w 116"/>
                <a:gd name="T23" fmla="*/ 84 h 149"/>
                <a:gd name="T24" fmla="*/ 62 w 116"/>
                <a:gd name="T25" fmla="*/ 109 h 149"/>
                <a:gd name="T26" fmla="*/ 56 w 116"/>
                <a:gd name="T27" fmla="*/ 139 h 149"/>
                <a:gd name="T28" fmla="*/ 44 w 116"/>
                <a:gd name="T29" fmla="*/ 147 h 149"/>
                <a:gd name="T30" fmla="*/ 29 w 116"/>
                <a:gd name="T31" fmla="*/ 154 h 149"/>
                <a:gd name="T32" fmla="*/ 15 w 116"/>
                <a:gd name="T33" fmla="*/ 160 h 149"/>
                <a:gd name="T34" fmla="*/ 0 w 116"/>
                <a:gd name="T35" fmla="*/ 168 h 149"/>
                <a:gd name="T36" fmla="*/ 0 w 116"/>
                <a:gd name="T37" fmla="*/ 179 h 149"/>
                <a:gd name="T38" fmla="*/ 11 w 116"/>
                <a:gd name="T39" fmla="*/ 205 h 149"/>
                <a:gd name="T40" fmla="*/ 24 w 116"/>
                <a:gd name="T41" fmla="*/ 230 h 149"/>
                <a:gd name="T42" fmla="*/ 41 w 116"/>
                <a:gd name="T43" fmla="*/ 227 h 149"/>
                <a:gd name="T44" fmla="*/ 56 w 116"/>
                <a:gd name="T45" fmla="*/ 222 h 149"/>
                <a:gd name="T46" fmla="*/ 68 w 116"/>
                <a:gd name="T47" fmla="*/ 211 h 149"/>
                <a:gd name="T48" fmla="*/ 74 w 116"/>
                <a:gd name="T49" fmla="*/ 197 h 149"/>
                <a:gd name="T50" fmla="*/ 92 w 116"/>
                <a:gd name="T51" fmla="*/ 190 h 149"/>
                <a:gd name="T52" fmla="*/ 97 w 116"/>
                <a:gd name="T53" fmla="*/ 171 h 149"/>
                <a:gd name="T54" fmla="*/ 113 w 116"/>
                <a:gd name="T55" fmla="*/ 165 h 149"/>
                <a:gd name="T56" fmla="*/ 113 w 116"/>
                <a:gd name="T57" fmla="*/ 132 h 149"/>
                <a:gd name="T58" fmla="*/ 118 w 116"/>
                <a:gd name="T59" fmla="*/ 128 h 149"/>
                <a:gd name="T60" fmla="*/ 124 w 116"/>
                <a:gd name="T61" fmla="*/ 125 h 149"/>
                <a:gd name="T62" fmla="*/ 137 w 116"/>
                <a:gd name="T63" fmla="*/ 98 h 149"/>
                <a:gd name="T64" fmla="*/ 146 w 116"/>
                <a:gd name="T65" fmla="*/ 74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6"/>
                <a:gd name="T100" fmla="*/ 0 h 149"/>
                <a:gd name="T101" fmla="*/ 116 w 116"/>
                <a:gd name="T102" fmla="*/ 149 h 1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6" h="149">
                  <a:moveTo>
                    <a:pt x="116" y="48"/>
                  </a:moveTo>
                  <a:lnTo>
                    <a:pt x="104" y="36"/>
                  </a:lnTo>
                  <a:lnTo>
                    <a:pt x="92" y="26"/>
                  </a:lnTo>
                  <a:lnTo>
                    <a:pt x="80" y="19"/>
                  </a:lnTo>
                  <a:lnTo>
                    <a:pt x="66" y="14"/>
                  </a:lnTo>
                  <a:lnTo>
                    <a:pt x="59" y="0"/>
                  </a:lnTo>
                  <a:lnTo>
                    <a:pt x="54" y="5"/>
                  </a:lnTo>
                  <a:lnTo>
                    <a:pt x="52" y="0"/>
                  </a:lnTo>
                  <a:lnTo>
                    <a:pt x="54" y="17"/>
                  </a:lnTo>
                  <a:lnTo>
                    <a:pt x="47" y="19"/>
                  </a:lnTo>
                  <a:lnTo>
                    <a:pt x="45" y="43"/>
                  </a:lnTo>
                  <a:lnTo>
                    <a:pt x="52" y="55"/>
                  </a:lnTo>
                  <a:lnTo>
                    <a:pt x="49" y="71"/>
                  </a:lnTo>
                  <a:lnTo>
                    <a:pt x="45" y="90"/>
                  </a:lnTo>
                  <a:lnTo>
                    <a:pt x="35" y="95"/>
                  </a:lnTo>
                  <a:lnTo>
                    <a:pt x="23" y="100"/>
                  </a:lnTo>
                  <a:lnTo>
                    <a:pt x="12" y="104"/>
                  </a:lnTo>
                  <a:lnTo>
                    <a:pt x="0" y="109"/>
                  </a:lnTo>
                  <a:lnTo>
                    <a:pt x="0" y="116"/>
                  </a:lnTo>
                  <a:lnTo>
                    <a:pt x="9" y="133"/>
                  </a:lnTo>
                  <a:lnTo>
                    <a:pt x="19" y="149"/>
                  </a:lnTo>
                  <a:lnTo>
                    <a:pt x="33" y="147"/>
                  </a:lnTo>
                  <a:lnTo>
                    <a:pt x="45" y="144"/>
                  </a:lnTo>
                  <a:lnTo>
                    <a:pt x="54" y="137"/>
                  </a:lnTo>
                  <a:lnTo>
                    <a:pt x="59" y="128"/>
                  </a:lnTo>
                  <a:lnTo>
                    <a:pt x="73" y="123"/>
                  </a:lnTo>
                  <a:lnTo>
                    <a:pt x="78" y="111"/>
                  </a:lnTo>
                  <a:lnTo>
                    <a:pt x="90" y="107"/>
                  </a:lnTo>
                  <a:lnTo>
                    <a:pt x="90" y="85"/>
                  </a:lnTo>
                  <a:lnTo>
                    <a:pt x="94" y="83"/>
                  </a:lnTo>
                  <a:lnTo>
                    <a:pt x="99" y="81"/>
                  </a:lnTo>
                  <a:lnTo>
                    <a:pt x="109" y="64"/>
                  </a:lnTo>
                  <a:lnTo>
                    <a:pt x="116" y="48"/>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48" name="Freeform 5305"/>
            <p:cNvSpPr>
              <a:spLocks/>
            </p:cNvSpPr>
            <p:nvPr/>
          </p:nvSpPr>
          <p:spPr bwMode="auto">
            <a:xfrm>
              <a:off x="3474" y="2068"/>
              <a:ext cx="6" cy="11"/>
            </a:xfrm>
            <a:custGeom>
              <a:avLst/>
              <a:gdLst>
                <a:gd name="T0" fmla="*/ 9 w 4"/>
                <a:gd name="T1" fmla="*/ 0 h 9"/>
                <a:gd name="T2" fmla="*/ 0 w 4"/>
                <a:gd name="T3" fmla="*/ 7 h 9"/>
                <a:gd name="T4" fmla="*/ 5 w 4"/>
                <a:gd name="T5" fmla="*/ 13 h 9"/>
                <a:gd name="T6" fmla="*/ 9 w 4"/>
                <a:gd name="T7" fmla="*/ 0 h 9"/>
                <a:gd name="T8" fmla="*/ 0 60000 65536"/>
                <a:gd name="T9" fmla="*/ 0 60000 65536"/>
                <a:gd name="T10" fmla="*/ 0 60000 65536"/>
                <a:gd name="T11" fmla="*/ 0 60000 65536"/>
                <a:gd name="T12" fmla="*/ 0 w 4"/>
                <a:gd name="T13" fmla="*/ 0 h 9"/>
                <a:gd name="T14" fmla="*/ 4 w 4"/>
                <a:gd name="T15" fmla="*/ 9 h 9"/>
              </a:gdLst>
              <a:ahLst/>
              <a:cxnLst>
                <a:cxn ang="T8">
                  <a:pos x="T0" y="T1"/>
                </a:cxn>
                <a:cxn ang="T9">
                  <a:pos x="T2" y="T3"/>
                </a:cxn>
                <a:cxn ang="T10">
                  <a:pos x="T4" y="T5"/>
                </a:cxn>
                <a:cxn ang="T11">
                  <a:pos x="T6" y="T7"/>
                </a:cxn>
              </a:cxnLst>
              <a:rect l="T12" t="T13" r="T14" b="T15"/>
              <a:pathLst>
                <a:path w="4" h="9">
                  <a:moveTo>
                    <a:pt x="4" y="0"/>
                  </a:moveTo>
                  <a:lnTo>
                    <a:pt x="0" y="5"/>
                  </a:lnTo>
                  <a:lnTo>
                    <a:pt x="2" y="9"/>
                  </a:lnTo>
                  <a:lnTo>
                    <a:pt x="4"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49" name="Freeform 5306"/>
            <p:cNvSpPr>
              <a:spLocks/>
            </p:cNvSpPr>
            <p:nvPr/>
          </p:nvSpPr>
          <p:spPr bwMode="auto">
            <a:xfrm>
              <a:off x="3105" y="1936"/>
              <a:ext cx="369" cy="366"/>
            </a:xfrm>
            <a:custGeom>
              <a:avLst/>
              <a:gdLst>
                <a:gd name="T0" fmla="*/ 90 w 331"/>
                <a:gd name="T1" fmla="*/ 275 h 295"/>
                <a:gd name="T2" fmla="*/ 78 w 331"/>
                <a:gd name="T3" fmla="*/ 232 h 295"/>
                <a:gd name="T4" fmla="*/ 52 w 331"/>
                <a:gd name="T5" fmla="*/ 203 h 295"/>
                <a:gd name="T6" fmla="*/ 23 w 331"/>
                <a:gd name="T7" fmla="*/ 145 h 295"/>
                <a:gd name="T8" fmla="*/ 0 w 331"/>
                <a:gd name="T9" fmla="*/ 113 h 295"/>
                <a:gd name="T10" fmla="*/ 23 w 331"/>
                <a:gd name="T11" fmla="*/ 83 h 295"/>
                <a:gd name="T12" fmla="*/ 50 w 331"/>
                <a:gd name="T13" fmla="*/ 62 h 295"/>
                <a:gd name="T14" fmla="*/ 37 w 331"/>
                <a:gd name="T15" fmla="*/ 21 h 295"/>
                <a:gd name="T16" fmla="*/ 76 w 331"/>
                <a:gd name="T17" fmla="*/ 0 h 295"/>
                <a:gd name="T18" fmla="*/ 115 w 331"/>
                <a:gd name="T19" fmla="*/ 21 h 295"/>
                <a:gd name="T20" fmla="*/ 149 w 331"/>
                <a:gd name="T21" fmla="*/ 40 h 295"/>
                <a:gd name="T22" fmla="*/ 187 w 331"/>
                <a:gd name="T23" fmla="*/ 81 h 295"/>
                <a:gd name="T24" fmla="*/ 241 w 331"/>
                <a:gd name="T25" fmla="*/ 86 h 295"/>
                <a:gd name="T26" fmla="*/ 259 w 331"/>
                <a:gd name="T27" fmla="*/ 97 h 295"/>
                <a:gd name="T28" fmla="*/ 279 w 331"/>
                <a:gd name="T29" fmla="*/ 130 h 295"/>
                <a:gd name="T30" fmla="*/ 297 w 331"/>
                <a:gd name="T31" fmla="*/ 166 h 295"/>
                <a:gd name="T32" fmla="*/ 314 w 331"/>
                <a:gd name="T33" fmla="*/ 203 h 295"/>
                <a:gd name="T34" fmla="*/ 323 w 331"/>
                <a:gd name="T35" fmla="*/ 206 h 295"/>
                <a:gd name="T36" fmla="*/ 326 w 331"/>
                <a:gd name="T37" fmla="*/ 213 h 295"/>
                <a:gd name="T38" fmla="*/ 326 w 331"/>
                <a:gd name="T39" fmla="*/ 222 h 295"/>
                <a:gd name="T40" fmla="*/ 340 w 331"/>
                <a:gd name="T41" fmla="*/ 251 h 295"/>
                <a:gd name="T42" fmla="*/ 399 w 331"/>
                <a:gd name="T43" fmla="*/ 264 h 295"/>
                <a:gd name="T44" fmla="*/ 411 w 331"/>
                <a:gd name="T45" fmla="*/ 280 h 295"/>
                <a:gd name="T46" fmla="*/ 402 w 331"/>
                <a:gd name="T47" fmla="*/ 334 h 295"/>
                <a:gd name="T48" fmla="*/ 376 w 331"/>
                <a:gd name="T49" fmla="*/ 350 h 295"/>
                <a:gd name="T50" fmla="*/ 347 w 331"/>
                <a:gd name="T51" fmla="*/ 364 h 295"/>
                <a:gd name="T52" fmla="*/ 317 w 331"/>
                <a:gd name="T53" fmla="*/ 371 h 295"/>
                <a:gd name="T54" fmla="*/ 288 w 331"/>
                <a:gd name="T55" fmla="*/ 382 h 295"/>
                <a:gd name="T56" fmla="*/ 263 w 331"/>
                <a:gd name="T57" fmla="*/ 417 h 295"/>
                <a:gd name="T58" fmla="*/ 244 w 331"/>
                <a:gd name="T59" fmla="*/ 454 h 295"/>
                <a:gd name="T60" fmla="*/ 223 w 331"/>
                <a:gd name="T61" fmla="*/ 414 h 295"/>
                <a:gd name="T62" fmla="*/ 182 w 331"/>
                <a:gd name="T63" fmla="*/ 403 h 295"/>
                <a:gd name="T64" fmla="*/ 173 w 331"/>
                <a:gd name="T65" fmla="*/ 433 h 295"/>
                <a:gd name="T66" fmla="*/ 153 w 331"/>
                <a:gd name="T67" fmla="*/ 396 h 295"/>
                <a:gd name="T68" fmla="*/ 120 w 331"/>
                <a:gd name="T69" fmla="*/ 334 h 2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1"/>
                <a:gd name="T106" fmla="*/ 0 h 295"/>
                <a:gd name="T107" fmla="*/ 331 w 331"/>
                <a:gd name="T108" fmla="*/ 295 h 29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1" h="295">
                  <a:moveTo>
                    <a:pt x="82" y="203"/>
                  </a:moveTo>
                  <a:lnTo>
                    <a:pt x="73" y="179"/>
                  </a:lnTo>
                  <a:lnTo>
                    <a:pt x="71" y="163"/>
                  </a:lnTo>
                  <a:lnTo>
                    <a:pt x="63" y="151"/>
                  </a:lnTo>
                  <a:lnTo>
                    <a:pt x="54" y="141"/>
                  </a:lnTo>
                  <a:lnTo>
                    <a:pt x="42" y="132"/>
                  </a:lnTo>
                  <a:lnTo>
                    <a:pt x="35" y="115"/>
                  </a:lnTo>
                  <a:lnTo>
                    <a:pt x="19" y="94"/>
                  </a:lnTo>
                  <a:lnTo>
                    <a:pt x="4" y="73"/>
                  </a:lnTo>
                  <a:lnTo>
                    <a:pt x="0" y="73"/>
                  </a:lnTo>
                  <a:lnTo>
                    <a:pt x="2" y="49"/>
                  </a:lnTo>
                  <a:lnTo>
                    <a:pt x="19" y="54"/>
                  </a:lnTo>
                  <a:lnTo>
                    <a:pt x="30" y="40"/>
                  </a:lnTo>
                  <a:lnTo>
                    <a:pt x="40" y="40"/>
                  </a:lnTo>
                  <a:lnTo>
                    <a:pt x="47" y="30"/>
                  </a:lnTo>
                  <a:lnTo>
                    <a:pt x="30" y="14"/>
                  </a:lnTo>
                  <a:lnTo>
                    <a:pt x="47" y="4"/>
                  </a:lnTo>
                  <a:lnTo>
                    <a:pt x="61" y="0"/>
                  </a:lnTo>
                  <a:lnTo>
                    <a:pt x="78" y="4"/>
                  </a:lnTo>
                  <a:lnTo>
                    <a:pt x="92" y="14"/>
                  </a:lnTo>
                  <a:lnTo>
                    <a:pt x="106" y="19"/>
                  </a:lnTo>
                  <a:lnTo>
                    <a:pt x="120" y="26"/>
                  </a:lnTo>
                  <a:lnTo>
                    <a:pt x="134" y="40"/>
                  </a:lnTo>
                  <a:lnTo>
                    <a:pt x="151" y="52"/>
                  </a:lnTo>
                  <a:lnTo>
                    <a:pt x="179" y="56"/>
                  </a:lnTo>
                  <a:lnTo>
                    <a:pt x="194" y="56"/>
                  </a:lnTo>
                  <a:lnTo>
                    <a:pt x="196" y="61"/>
                  </a:lnTo>
                  <a:lnTo>
                    <a:pt x="208" y="63"/>
                  </a:lnTo>
                  <a:lnTo>
                    <a:pt x="217" y="80"/>
                  </a:lnTo>
                  <a:lnTo>
                    <a:pt x="224" y="85"/>
                  </a:lnTo>
                  <a:lnTo>
                    <a:pt x="239" y="99"/>
                  </a:lnTo>
                  <a:lnTo>
                    <a:pt x="239" y="108"/>
                  </a:lnTo>
                  <a:lnTo>
                    <a:pt x="246" y="120"/>
                  </a:lnTo>
                  <a:lnTo>
                    <a:pt x="253" y="132"/>
                  </a:lnTo>
                  <a:lnTo>
                    <a:pt x="257" y="134"/>
                  </a:lnTo>
                  <a:lnTo>
                    <a:pt x="260" y="134"/>
                  </a:lnTo>
                  <a:lnTo>
                    <a:pt x="262" y="134"/>
                  </a:lnTo>
                  <a:lnTo>
                    <a:pt x="262" y="139"/>
                  </a:lnTo>
                  <a:lnTo>
                    <a:pt x="262" y="141"/>
                  </a:lnTo>
                  <a:lnTo>
                    <a:pt x="262" y="144"/>
                  </a:lnTo>
                  <a:lnTo>
                    <a:pt x="267" y="149"/>
                  </a:lnTo>
                  <a:lnTo>
                    <a:pt x="274" y="163"/>
                  </a:lnTo>
                  <a:lnTo>
                    <a:pt x="298" y="167"/>
                  </a:lnTo>
                  <a:lnTo>
                    <a:pt x="321" y="172"/>
                  </a:lnTo>
                  <a:lnTo>
                    <a:pt x="324" y="170"/>
                  </a:lnTo>
                  <a:lnTo>
                    <a:pt x="331" y="182"/>
                  </a:lnTo>
                  <a:lnTo>
                    <a:pt x="328" y="198"/>
                  </a:lnTo>
                  <a:lnTo>
                    <a:pt x="324" y="217"/>
                  </a:lnTo>
                  <a:lnTo>
                    <a:pt x="314" y="222"/>
                  </a:lnTo>
                  <a:lnTo>
                    <a:pt x="302" y="227"/>
                  </a:lnTo>
                  <a:lnTo>
                    <a:pt x="291" y="231"/>
                  </a:lnTo>
                  <a:lnTo>
                    <a:pt x="279" y="236"/>
                  </a:lnTo>
                  <a:lnTo>
                    <a:pt x="267" y="238"/>
                  </a:lnTo>
                  <a:lnTo>
                    <a:pt x="255" y="241"/>
                  </a:lnTo>
                  <a:lnTo>
                    <a:pt x="243" y="245"/>
                  </a:lnTo>
                  <a:lnTo>
                    <a:pt x="231" y="248"/>
                  </a:lnTo>
                  <a:lnTo>
                    <a:pt x="222" y="260"/>
                  </a:lnTo>
                  <a:lnTo>
                    <a:pt x="212" y="271"/>
                  </a:lnTo>
                  <a:lnTo>
                    <a:pt x="203" y="283"/>
                  </a:lnTo>
                  <a:lnTo>
                    <a:pt x="196" y="295"/>
                  </a:lnTo>
                  <a:lnTo>
                    <a:pt x="194" y="276"/>
                  </a:lnTo>
                  <a:lnTo>
                    <a:pt x="179" y="269"/>
                  </a:lnTo>
                  <a:lnTo>
                    <a:pt x="165" y="264"/>
                  </a:lnTo>
                  <a:lnTo>
                    <a:pt x="146" y="262"/>
                  </a:lnTo>
                  <a:lnTo>
                    <a:pt x="144" y="276"/>
                  </a:lnTo>
                  <a:lnTo>
                    <a:pt x="139" y="281"/>
                  </a:lnTo>
                  <a:lnTo>
                    <a:pt x="132" y="269"/>
                  </a:lnTo>
                  <a:lnTo>
                    <a:pt x="123" y="257"/>
                  </a:lnTo>
                  <a:lnTo>
                    <a:pt x="111" y="236"/>
                  </a:lnTo>
                  <a:lnTo>
                    <a:pt x="97" y="217"/>
                  </a:lnTo>
                  <a:lnTo>
                    <a:pt x="82" y="20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50" name="Freeform 5307"/>
            <p:cNvSpPr>
              <a:spLocks/>
            </p:cNvSpPr>
            <p:nvPr/>
          </p:nvSpPr>
          <p:spPr bwMode="auto">
            <a:xfrm>
              <a:off x="3398" y="2074"/>
              <a:ext cx="85" cy="75"/>
            </a:xfrm>
            <a:custGeom>
              <a:avLst/>
              <a:gdLst>
                <a:gd name="T0" fmla="*/ 0 w 76"/>
                <a:gd name="T1" fmla="*/ 50 h 61"/>
                <a:gd name="T2" fmla="*/ 7 w 76"/>
                <a:gd name="T3" fmla="*/ 58 h 61"/>
                <a:gd name="T4" fmla="*/ 15 w 76"/>
                <a:gd name="T5" fmla="*/ 79 h 61"/>
                <a:gd name="T6" fmla="*/ 45 w 76"/>
                <a:gd name="T7" fmla="*/ 85 h 61"/>
                <a:gd name="T8" fmla="*/ 74 w 76"/>
                <a:gd name="T9" fmla="*/ 92 h 61"/>
                <a:gd name="T10" fmla="*/ 77 w 76"/>
                <a:gd name="T11" fmla="*/ 90 h 61"/>
                <a:gd name="T12" fmla="*/ 81 w 76"/>
                <a:gd name="T13" fmla="*/ 53 h 61"/>
                <a:gd name="T14" fmla="*/ 88 w 76"/>
                <a:gd name="T15" fmla="*/ 50 h 61"/>
                <a:gd name="T16" fmla="*/ 86 w 76"/>
                <a:gd name="T17" fmla="*/ 25 h 61"/>
                <a:gd name="T18" fmla="*/ 88 w 76"/>
                <a:gd name="T19" fmla="*/ 32 h 61"/>
                <a:gd name="T20" fmla="*/ 95 w 76"/>
                <a:gd name="T21" fmla="*/ 25 h 61"/>
                <a:gd name="T22" fmla="*/ 88 w 76"/>
                <a:gd name="T23" fmla="*/ 6 h 61"/>
                <a:gd name="T24" fmla="*/ 86 w 76"/>
                <a:gd name="T25" fmla="*/ 0 h 61"/>
                <a:gd name="T26" fmla="*/ 69 w 76"/>
                <a:gd name="T27" fmla="*/ 25 h 61"/>
                <a:gd name="T28" fmla="*/ 50 w 76"/>
                <a:gd name="T29" fmla="*/ 50 h 61"/>
                <a:gd name="T30" fmla="*/ 21 w 76"/>
                <a:gd name="T31" fmla="*/ 53 h 61"/>
                <a:gd name="T32" fmla="*/ 7 w 76"/>
                <a:gd name="T33" fmla="*/ 50 h 61"/>
                <a:gd name="T34" fmla="*/ 0 w 76"/>
                <a:gd name="T35" fmla="*/ 45 h 61"/>
                <a:gd name="T36" fmla="*/ 0 w 76"/>
                <a:gd name="T37" fmla="*/ 50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
                <a:gd name="T58" fmla="*/ 0 h 61"/>
                <a:gd name="T59" fmla="*/ 76 w 76"/>
                <a:gd name="T60" fmla="*/ 61 h 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 h="61">
                  <a:moveTo>
                    <a:pt x="0" y="33"/>
                  </a:moveTo>
                  <a:lnTo>
                    <a:pt x="5" y="38"/>
                  </a:lnTo>
                  <a:lnTo>
                    <a:pt x="12" y="52"/>
                  </a:lnTo>
                  <a:lnTo>
                    <a:pt x="36" y="56"/>
                  </a:lnTo>
                  <a:lnTo>
                    <a:pt x="59" y="61"/>
                  </a:lnTo>
                  <a:lnTo>
                    <a:pt x="62" y="59"/>
                  </a:lnTo>
                  <a:lnTo>
                    <a:pt x="64" y="35"/>
                  </a:lnTo>
                  <a:lnTo>
                    <a:pt x="71" y="33"/>
                  </a:lnTo>
                  <a:lnTo>
                    <a:pt x="69" y="16"/>
                  </a:lnTo>
                  <a:lnTo>
                    <a:pt x="71" y="21"/>
                  </a:lnTo>
                  <a:lnTo>
                    <a:pt x="76" y="16"/>
                  </a:lnTo>
                  <a:lnTo>
                    <a:pt x="71" y="4"/>
                  </a:lnTo>
                  <a:lnTo>
                    <a:pt x="69" y="0"/>
                  </a:lnTo>
                  <a:lnTo>
                    <a:pt x="55" y="16"/>
                  </a:lnTo>
                  <a:lnTo>
                    <a:pt x="40" y="33"/>
                  </a:lnTo>
                  <a:lnTo>
                    <a:pt x="17" y="35"/>
                  </a:lnTo>
                  <a:lnTo>
                    <a:pt x="5" y="33"/>
                  </a:lnTo>
                  <a:lnTo>
                    <a:pt x="0" y="30"/>
                  </a:lnTo>
                  <a:lnTo>
                    <a:pt x="0" y="3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51" name="Freeform 5308"/>
            <p:cNvSpPr>
              <a:spLocks/>
            </p:cNvSpPr>
            <p:nvPr/>
          </p:nvSpPr>
          <p:spPr bwMode="auto">
            <a:xfrm>
              <a:off x="3260" y="2229"/>
              <a:ext cx="179" cy="137"/>
            </a:xfrm>
            <a:custGeom>
              <a:avLst/>
              <a:gdLst>
                <a:gd name="T0" fmla="*/ 7 w 159"/>
                <a:gd name="T1" fmla="*/ 60 h 111"/>
                <a:gd name="T2" fmla="*/ 0 w 159"/>
                <a:gd name="T3" fmla="*/ 69 h 111"/>
                <a:gd name="T4" fmla="*/ 0 w 159"/>
                <a:gd name="T5" fmla="*/ 100 h 111"/>
                <a:gd name="T6" fmla="*/ 9 w 159"/>
                <a:gd name="T7" fmla="*/ 137 h 111"/>
                <a:gd name="T8" fmla="*/ 18 w 159"/>
                <a:gd name="T9" fmla="*/ 169 h 111"/>
                <a:gd name="T10" fmla="*/ 42 w 159"/>
                <a:gd name="T11" fmla="*/ 169 h 111"/>
                <a:gd name="T12" fmla="*/ 66 w 159"/>
                <a:gd name="T13" fmla="*/ 151 h 111"/>
                <a:gd name="T14" fmla="*/ 88 w 159"/>
                <a:gd name="T15" fmla="*/ 141 h 111"/>
                <a:gd name="T16" fmla="*/ 108 w 159"/>
                <a:gd name="T17" fmla="*/ 135 h 111"/>
                <a:gd name="T18" fmla="*/ 123 w 159"/>
                <a:gd name="T19" fmla="*/ 126 h 111"/>
                <a:gd name="T20" fmla="*/ 141 w 159"/>
                <a:gd name="T21" fmla="*/ 116 h 111"/>
                <a:gd name="T22" fmla="*/ 155 w 159"/>
                <a:gd name="T23" fmla="*/ 111 h 111"/>
                <a:gd name="T24" fmla="*/ 171 w 159"/>
                <a:gd name="T25" fmla="*/ 100 h 111"/>
                <a:gd name="T26" fmla="*/ 186 w 159"/>
                <a:gd name="T27" fmla="*/ 93 h 111"/>
                <a:gd name="T28" fmla="*/ 186 w 159"/>
                <a:gd name="T29" fmla="*/ 79 h 111"/>
                <a:gd name="T30" fmla="*/ 202 w 159"/>
                <a:gd name="T31" fmla="*/ 60 h 111"/>
                <a:gd name="T32" fmla="*/ 189 w 159"/>
                <a:gd name="T33" fmla="*/ 37 h 111"/>
                <a:gd name="T34" fmla="*/ 178 w 159"/>
                <a:gd name="T35" fmla="*/ 11 h 111"/>
                <a:gd name="T36" fmla="*/ 178 w 159"/>
                <a:gd name="T37" fmla="*/ 0 h 111"/>
                <a:gd name="T38" fmla="*/ 162 w 159"/>
                <a:gd name="T39" fmla="*/ 2 h 111"/>
                <a:gd name="T40" fmla="*/ 147 w 159"/>
                <a:gd name="T41" fmla="*/ 7 h 111"/>
                <a:gd name="T42" fmla="*/ 132 w 159"/>
                <a:gd name="T43" fmla="*/ 14 h 111"/>
                <a:gd name="T44" fmla="*/ 117 w 159"/>
                <a:gd name="T45" fmla="*/ 19 h 111"/>
                <a:gd name="T46" fmla="*/ 105 w 159"/>
                <a:gd name="T47" fmla="*/ 37 h 111"/>
                <a:gd name="T48" fmla="*/ 92 w 159"/>
                <a:gd name="T49" fmla="*/ 53 h 111"/>
                <a:gd name="T50" fmla="*/ 81 w 159"/>
                <a:gd name="T51" fmla="*/ 72 h 111"/>
                <a:gd name="T52" fmla="*/ 72 w 159"/>
                <a:gd name="T53" fmla="*/ 90 h 111"/>
                <a:gd name="T54" fmla="*/ 70 w 159"/>
                <a:gd name="T55" fmla="*/ 60 h 111"/>
                <a:gd name="T56" fmla="*/ 51 w 159"/>
                <a:gd name="T57" fmla="*/ 51 h 111"/>
                <a:gd name="T58" fmla="*/ 33 w 159"/>
                <a:gd name="T59" fmla="*/ 43 h 111"/>
                <a:gd name="T60" fmla="*/ 9 w 159"/>
                <a:gd name="T61" fmla="*/ 39 h 111"/>
                <a:gd name="T62" fmla="*/ 7 w 159"/>
                <a:gd name="T63" fmla="*/ 60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9"/>
                <a:gd name="T97" fmla="*/ 0 h 111"/>
                <a:gd name="T98" fmla="*/ 159 w 159"/>
                <a:gd name="T99" fmla="*/ 111 h 1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9" h="111">
                  <a:moveTo>
                    <a:pt x="5" y="40"/>
                  </a:moveTo>
                  <a:lnTo>
                    <a:pt x="0" y="45"/>
                  </a:lnTo>
                  <a:lnTo>
                    <a:pt x="0" y="66"/>
                  </a:lnTo>
                  <a:lnTo>
                    <a:pt x="7" y="90"/>
                  </a:lnTo>
                  <a:lnTo>
                    <a:pt x="14" y="111"/>
                  </a:lnTo>
                  <a:lnTo>
                    <a:pt x="33" y="111"/>
                  </a:lnTo>
                  <a:lnTo>
                    <a:pt x="52" y="99"/>
                  </a:lnTo>
                  <a:lnTo>
                    <a:pt x="69" y="92"/>
                  </a:lnTo>
                  <a:lnTo>
                    <a:pt x="85" y="88"/>
                  </a:lnTo>
                  <a:lnTo>
                    <a:pt x="97" y="83"/>
                  </a:lnTo>
                  <a:lnTo>
                    <a:pt x="111" y="76"/>
                  </a:lnTo>
                  <a:lnTo>
                    <a:pt x="123" y="73"/>
                  </a:lnTo>
                  <a:lnTo>
                    <a:pt x="135" y="66"/>
                  </a:lnTo>
                  <a:lnTo>
                    <a:pt x="147" y="61"/>
                  </a:lnTo>
                  <a:lnTo>
                    <a:pt x="147" y="52"/>
                  </a:lnTo>
                  <a:lnTo>
                    <a:pt x="159" y="40"/>
                  </a:lnTo>
                  <a:lnTo>
                    <a:pt x="149" y="24"/>
                  </a:lnTo>
                  <a:lnTo>
                    <a:pt x="140" y="7"/>
                  </a:lnTo>
                  <a:lnTo>
                    <a:pt x="140" y="0"/>
                  </a:lnTo>
                  <a:lnTo>
                    <a:pt x="128" y="2"/>
                  </a:lnTo>
                  <a:lnTo>
                    <a:pt x="116" y="5"/>
                  </a:lnTo>
                  <a:lnTo>
                    <a:pt x="104" y="9"/>
                  </a:lnTo>
                  <a:lnTo>
                    <a:pt x="92" y="12"/>
                  </a:lnTo>
                  <a:lnTo>
                    <a:pt x="83" y="24"/>
                  </a:lnTo>
                  <a:lnTo>
                    <a:pt x="73" y="35"/>
                  </a:lnTo>
                  <a:lnTo>
                    <a:pt x="64" y="47"/>
                  </a:lnTo>
                  <a:lnTo>
                    <a:pt x="57" y="59"/>
                  </a:lnTo>
                  <a:lnTo>
                    <a:pt x="55" y="40"/>
                  </a:lnTo>
                  <a:lnTo>
                    <a:pt x="40" y="33"/>
                  </a:lnTo>
                  <a:lnTo>
                    <a:pt x="26" y="28"/>
                  </a:lnTo>
                  <a:lnTo>
                    <a:pt x="7" y="26"/>
                  </a:lnTo>
                  <a:lnTo>
                    <a:pt x="5" y="4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52" name="Freeform 5309"/>
            <p:cNvSpPr>
              <a:spLocks/>
            </p:cNvSpPr>
            <p:nvPr/>
          </p:nvSpPr>
          <p:spPr bwMode="auto">
            <a:xfrm>
              <a:off x="3916" y="2431"/>
              <a:ext cx="37" cy="86"/>
            </a:xfrm>
            <a:custGeom>
              <a:avLst/>
              <a:gdLst>
                <a:gd name="T0" fmla="*/ 9 w 33"/>
                <a:gd name="T1" fmla="*/ 5 h 69"/>
                <a:gd name="T2" fmla="*/ 18 w 33"/>
                <a:gd name="T3" fmla="*/ 19 h 69"/>
                <a:gd name="T4" fmla="*/ 27 w 33"/>
                <a:gd name="T5" fmla="*/ 37 h 69"/>
                <a:gd name="T6" fmla="*/ 35 w 33"/>
                <a:gd name="T7" fmla="*/ 56 h 69"/>
                <a:gd name="T8" fmla="*/ 41 w 33"/>
                <a:gd name="T9" fmla="*/ 77 h 69"/>
                <a:gd name="T10" fmla="*/ 33 w 33"/>
                <a:gd name="T11" fmla="*/ 100 h 69"/>
                <a:gd name="T12" fmla="*/ 11 w 33"/>
                <a:gd name="T13" fmla="*/ 107 h 69"/>
                <a:gd name="T14" fmla="*/ 2 w 33"/>
                <a:gd name="T15" fmla="*/ 70 h 69"/>
                <a:gd name="T16" fmla="*/ 0 w 33"/>
                <a:gd name="T17" fmla="*/ 45 h 69"/>
                <a:gd name="T18" fmla="*/ 2 w 33"/>
                <a:gd name="T19" fmla="*/ 49 h 69"/>
                <a:gd name="T20" fmla="*/ 2 w 33"/>
                <a:gd name="T21" fmla="*/ 26 h 69"/>
                <a:gd name="T22" fmla="*/ 9 w 33"/>
                <a:gd name="T23" fmla="*/ 7 h 69"/>
                <a:gd name="T24" fmla="*/ 9 w 33"/>
                <a:gd name="T25" fmla="*/ 7 h 69"/>
                <a:gd name="T26" fmla="*/ 2 w 33"/>
                <a:gd name="T27" fmla="*/ 0 h 69"/>
                <a:gd name="T28" fmla="*/ 9 w 33"/>
                <a:gd name="T29" fmla="*/ 5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69"/>
                <a:gd name="T47" fmla="*/ 33 w 33"/>
                <a:gd name="T48" fmla="*/ 69 h 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69">
                  <a:moveTo>
                    <a:pt x="7" y="3"/>
                  </a:moveTo>
                  <a:lnTo>
                    <a:pt x="14" y="12"/>
                  </a:lnTo>
                  <a:lnTo>
                    <a:pt x="21" y="24"/>
                  </a:lnTo>
                  <a:lnTo>
                    <a:pt x="28" y="36"/>
                  </a:lnTo>
                  <a:lnTo>
                    <a:pt x="33" y="50"/>
                  </a:lnTo>
                  <a:lnTo>
                    <a:pt x="26" y="64"/>
                  </a:lnTo>
                  <a:lnTo>
                    <a:pt x="9" y="69"/>
                  </a:lnTo>
                  <a:lnTo>
                    <a:pt x="2" y="45"/>
                  </a:lnTo>
                  <a:lnTo>
                    <a:pt x="0" y="29"/>
                  </a:lnTo>
                  <a:lnTo>
                    <a:pt x="2" y="31"/>
                  </a:lnTo>
                  <a:lnTo>
                    <a:pt x="2" y="17"/>
                  </a:lnTo>
                  <a:lnTo>
                    <a:pt x="7" y="5"/>
                  </a:lnTo>
                  <a:lnTo>
                    <a:pt x="2" y="0"/>
                  </a:lnTo>
                  <a:lnTo>
                    <a:pt x="7" y="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53" name="Freeform 5310"/>
            <p:cNvSpPr>
              <a:spLocks/>
            </p:cNvSpPr>
            <p:nvPr/>
          </p:nvSpPr>
          <p:spPr bwMode="auto">
            <a:xfrm>
              <a:off x="3026" y="2671"/>
              <a:ext cx="33" cy="38"/>
            </a:xfrm>
            <a:custGeom>
              <a:avLst/>
              <a:gdLst>
                <a:gd name="T0" fmla="*/ 13 w 30"/>
                <a:gd name="T1" fmla="*/ 11 h 31"/>
                <a:gd name="T2" fmla="*/ 2 w 30"/>
                <a:gd name="T3" fmla="*/ 28 h 31"/>
                <a:gd name="T4" fmla="*/ 0 w 30"/>
                <a:gd name="T5" fmla="*/ 42 h 31"/>
                <a:gd name="T6" fmla="*/ 0 w 30"/>
                <a:gd name="T7" fmla="*/ 47 h 31"/>
                <a:gd name="T8" fmla="*/ 2 w 30"/>
                <a:gd name="T9" fmla="*/ 47 h 31"/>
                <a:gd name="T10" fmla="*/ 17 w 30"/>
                <a:gd name="T11" fmla="*/ 42 h 31"/>
                <a:gd name="T12" fmla="*/ 20 w 30"/>
                <a:gd name="T13" fmla="*/ 36 h 31"/>
                <a:gd name="T14" fmla="*/ 32 w 30"/>
                <a:gd name="T15" fmla="*/ 36 h 31"/>
                <a:gd name="T16" fmla="*/ 36 w 30"/>
                <a:gd name="T17" fmla="*/ 36 h 31"/>
                <a:gd name="T18" fmla="*/ 28 w 30"/>
                <a:gd name="T19" fmla="*/ 0 h 31"/>
                <a:gd name="T20" fmla="*/ 17 w 30"/>
                <a:gd name="T21" fmla="*/ 11 h 31"/>
                <a:gd name="T22" fmla="*/ 13 w 30"/>
                <a:gd name="T23" fmla="*/ 11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31"/>
                <a:gd name="T38" fmla="*/ 30 w 30"/>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31">
                  <a:moveTo>
                    <a:pt x="11" y="7"/>
                  </a:moveTo>
                  <a:lnTo>
                    <a:pt x="2" y="19"/>
                  </a:lnTo>
                  <a:lnTo>
                    <a:pt x="0" y="28"/>
                  </a:lnTo>
                  <a:lnTo>
                    <a:pt x="0" y="31"/>
                  </a:lnTo>
                  <a:lnTo>
                    <a:pt x="2" y="31"/>
                  </a:lnTo>
                  <a:lnTo>
                    <a:pt x="14" y="28"/>
                  </a:lnTo>
                  <a:lnTo>
                    <a:pt x="16" y="24"/>
                  </a:lnTo>
                  <a:lnTo>
                    <a:pt x="26" y="24"/>
                  </a:lnTo>
                  <a:lnTo>
                    <a:pt x="30" y="24"/>
                  </a:lnTo>
                  <a:lnTo>
                    <a:pt x="23" y="0"/>
                  </a:lnTo>
                  <a:lnTo>
                    <a:pt x="14" y="7"/>
                  </a:lnTo>
                  <a:lnTo>
                    <a:pt x="11" y="7"/>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54" name="Rectangle 5311"/>
            <p:cNvSpPr>
              <a:spLocks noChangeArrowheads="1"/>
            </p:cNvSpPr>
            <p:nvPr/>
          </p:nvSpPr>
          <p:spPr bwMode="auto">
            <a:xfrm>
              <a:off x="3813" y="2607"/>
              <a:ext cx="0" cy="0"/>
            </a:xfrm>
            <a:prstGeom prst="rect">
              <a:avLst/>
            </a:prstGeom>
            <a:solidFill>
              <a:srgbClr val="E1E1E1"/>
            </a:solidFill>
            <a:ln w="317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55" name="Freeform 5312"/>
            <p:cNvSpPr>
              <a:spLocks/>
            </p:cNvSpPr>
            <p:nvPr/>
          </p:nvSpPr>
          <p:spPr bwMode="auto">
            <a:xfrm>
              <a:off x="3815" y="2656"/>
              <a:ext cx="3" cy="1"/>
            </a:xfrm>
            <a:custGeom>
              <a:avLst/>
              <a:gdLst>
                <a:gd name="T0" fmla="*/ 0 w 2"/>
                <a:gd name="T1" fmla="*/ 0 h 1"/>
                <a:gd name="T2" fmla="*/ 5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56" name="Freeform 5313"/>
            <p:cNvSpPr>
              <a:spLocks/>
            </p:cNvSpPr>
            <p:nvPr/>
          </p:nvSpPr>
          <p:spPr bwMode="auto">
            <a:xfrm>
              <a:off x="3813" y="2645"/>
              <a:ext cx="1" cy="2"/>
            </a:xfrm>
            <a:custGeom>
              <a:avLst/>
              <a:gdLst>
                <a:gd name="T0" fmla="*/ 0 w 1"/>
                <a:gd name="T1" fmla="*/ 0 h 2"/>
                <a:gd name="T2" fmla="*/ 0 w 1"/>
                <a:gd name="T3" fmla="*/ 2 h 2"/>
                <a:gd name="T4" fmla="*/ 0 w 1"/>
                <a:gd name="T5" fmla="*/ 0 h 2"/>
                <a:gd name="T6" fmla="*/ 0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0"/>
                  </a:moveTo>
                  <a:lnTo>
                    <a:pt x="0" y="2"/>
                  </a:ln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57" name="Freeform 5314"/>
            <p:cNvSpPr>
              <a:spLocks/>
            </p:cNvSpPr>
            <p:nvPr/>
          </p:nvSpPr>
          <p:spPr bwMode="auto">
            <a:xfrm>
              <a:off x="3805" y="2662"/>
              <a:ext cx="3" cy="3"/>
            </a:xfrm>
            <a:custGeom>
              <a:avLst/>
              <a:gdLst>
                <a:gd name="T0" fmla="*/ 3 w 3"/>
                <a:gd name="T1" fmla="*/ 0 h 2"/>
                <a:gd name="T2" fmla="*/ 0 w 3"/>
                <a:gd name="T3" fmla="*/ 5 h 2"/>
                <a:gd name="T4" fmla="*/ 0 w 3"/>
                <a:gd name="T5" fmla="*/ 0 h 2"/>
                <a:gd name="T6" fmla="*/ 3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lnTo>
                    <a:pt x="0" y="2"/>
                  </a:lnTo>
                  <a:lnTo>
                    <a:pt x="0" y="0"/>
                  </a:lnTo>
                  <a:lnTo>
                    <a:pt x="3"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58" name="Freeform 5315"/>
            <p:cNvSpPr>
              <a:spLocks/>
            </p:cNvSpPr>
            <p:nvPr/>
          </p:nvSpPr>
          <p:spPr bwMode="auto">
            <a:xfrm>
              <a:off x="3808" y="2665"/>
              <a:ext cx="1" cy="4"/>
            </a:xfrm>
            <a:custGeom>
              <a:avLst/>
              <a:gdLst>
                <a:gd name="T0" fmla="*/ 0 w 1"/>
                <a:gd name="T1" fmla="*/ 5 h 3"/>
                <a:gd name="T2" fmla="*/ 0 w 1"/>
                <a:gd name="T3" fmla="*/ 0 h 3"/>
                <a:gd name="T4" fmla="*/ 0 w 1"/>
                <a:gd name="T5" fmla="*/ 5 h 3"/>
                <a:gd name="T6" fmla="*/ 0 w 1"/>
                <a:gd name="T7" fmla="*/ 5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3"/>
                  </a:moveTo>
                  <a:lnTo>
                    <a:pt x="0" y="0"/>
                  </a:lnTo>
                  <a:lnTo>
                    <a:pt x="0" y="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59" name="Freeform 5316"/>
            <p:cNvSpPr>
              <a:spLocks/>
            </p:cNvSpPr>
            <p:nvPr/>
          </p:nvSpPr>
          <p:spPr bwMode="auto">
            <a:xfrm>
              <a:off x="3808" y="2522"/>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60" name="Freeform 5317"/>
            <p:cNvSpPr>
              <a:spLocks/>
            </p:cNvSpPr>
            <p:nvPr/>
          </p:nvSpPr>
          <p:spPr bwMode="auto">
            <a:xfrm>
              <a:off x="3810" y="2662"/>
              <a:ext cx="3" cy="3"/>
            </a:xfrm>
            <a:custGeom>
              <a:avLst/>
              <a:gdLst>
                <a:gd name="T0" fmla="*/ 0 w 3"/>
                <a:gd name="T1" fmla="*/ 5 h 2"/>
                <a:gd name="T2" fmla="*/ 3 w 3"/>
                <a:gd name="T3" fmla="*/ 0 h 2"/>
                <a:gd name="T4" fmla="*/ 0 w 3"/>
                <a:gd name="T5" fmla="*/ 0 h 2"/>
                <a:gd name="T6" fmla="*/ 0 w 3"/>
                <a:gd name="T7" fmla="*/ 5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2"/>
                  </a:moveTo>
                  <a:lnTo>
                    <a:pt x="3" y="0"/>
                  </a:lnTo>
                  <a:lnTo>
                    <a:pt x="0" y="0"/>
                  </a:lnTo>
                  <a:lnTo>
                    <a:pt x="0"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61" name="Freeform 5318"/>
            <p:cNvSpPr>
              <a:spLocks/>
            </p:cNvSpPr>
            <p:nvPr/>
          </p:nvSpPr>
          <p:spPr bwMode="auto">
            <a:xfrm>
              <a:off x="3815" y="2600"/>
              <a:ext cx="3" cy="2"/>
            </a:xfrm>
            <a:custGeom>
              <a:avLst/>
              <a:gdLst>
                <a:gd name="T0" fmla="*/ 5 w 2"/>
                <a:gd name="T1" fmla="*/ 0 h 2"/>
                <a:gd name="T2" fmla="*/ 5 w 2"/>
                <a:gd name="T3" fmla="*/ 0 h 2"/>
                <a:gd name="T4" fmla="*/ 0 w 2"/>
                <a:gd name="T5" fmla="*/ 0 h 2"/>
                <a:gd name="T6" fmla="*/ 5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2" y="0"/>
                  </a:lnTo>
                  <a:lnTo>
                    <a:pt x="0" y="0"/>
                  </a:lnTo>
                  <a:lnTo>
                    <a:pt x="2"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62" name="Freeform 5319"/>
            <p:cNvSpPr>
              <a:spLocks/>
            </p:cNvSpPr>
            <p:nvPr/>
          </p:nvSpPr>
          <p:spPr bwMode="auto">
            <a:xfrm>
              <a:off x="3803" y="2493"/>
              <a:ext cx="2" cy="2"/>
            </a:xfrm>
            <a:custGeom>
              <a:avLst/>
              <a:gdLst>
                <a:gd name="T0" fmla="*/ 2 w 2"/>
                <a:gd name="T1" fmla="*/ 2 h 2"/>
                <a:gd name="T2" fmla="*/ 0 w 2"/>
                <a:gd name="T3" fmla="*/ 0 h 2"/>
                <a:gd name="T4" fmla="*/ 0 w 2"/>
                <a:gd name="T5" fmla="*/ 2 h 2"/>
                <a:gd name="T6" fmla="*/ 2 w 2"/>
                <a:gd name="T7" fmla="*/ 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lnTo>
                    <a:pt x="0" y="0"/>
                  </a:lnTo>
                  <a:lnTo>
                    <a:pt x="0" y="2"/>
                  </a:lnTo>
                  <a:lnTo>
                    <a:pt x="2"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63" name="Freeform 5320"/>
            <p:cNvSpPr>
              <a:spLocks/>
            </p:cNvSpPr>
            <p:nvPr/>
          </p:nvSpPr>
          <p:spPr bwMode="auto">
            <a:xfrm>
              <a:off x="3808" y="2607"/>
              <a:ext cx="2" cy="6"/>
            </a:xfrm>
            <a:custGeom>
              <a:avLst/>
              <a:gdLst>
                <a:gd name="T0" fmla="*/ 2 w 2"/>
                <a:gd name="T1" fmla="*/ 2 h 5"/>
                <a:gd name="T2" fmla="*/ 2 w 2"/>
                <a:gd name="T3" fmla="*/ 0 h 5"/>
                <a:gd name="T4" fmla="*/ 0 w 2"/>
                <a:gd name="T5" fmla="*/ 7 h 5"/>
                <a:gd name="T6" fmla="*/ 2 w 2"/>
                <a:gd name="T7" fmla="*/ 2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2"/>
                  </a:moveTo>
                  <a:lnTo>
                    <a:pt x="2" y="0"/>
                  </a:lnTo>
                  <a:lnTo>
                    <a:pt x="0" y="5"/>
                  </a:lnTo>
                  <a:lnTo>
                    <a:pt x="2"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64" name="Freeform 5321"/>
            <p:cNvSpPr>
              <a:spLocks/>
            </p:cNvSpPr>
            <p:nvPr/>
          </p:nvSpPr>
          <p:spPr bwMode="auto">
            <a:xfrm>
              <a:off x="3813" y="2595"/>
              <a:ext cx="1" cy="3"/>
            </a:xfrm>
            <a:custGeom>
              <a:avLst/>
              <a:gdLst>
                <a:gd name="T0" fmla="*/ 0 w 1"/>
                <a:gd name="T1" fmla="*/ 5 h 2"/>
                <a:gd name="T2" fmla="*/ 0 w 1"/>
                <a:gd name="T3" fmla="*/ 0 h 2"/>
                <a:gd name="T4" fmla="*/ 0 w 1"/>
                <a:gd name="T5" fmla="*/ 5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65" name="Freeform 5322"/>
            <p:cNvSpPr>
              <a:spLocks/>
            </p:cNvSpPr>
            <p:nvPr/>
          </p:nvSpPr>
          <p:spPr bwMode="auto">
            <a:xfrm>
              <a:off x="3810" y="2522"/>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3" y="3"/>
                  </a:lnTo>
                  <a:lnTo>
                    <a:pt x="0" y="3"/>
                  </a:ln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66" name="Freeform 5323"/>
            <p:cNvSpPr>
              <a:spLocks/>
            </p:cNvSpPr>
            <p:nvPr/>
          </p:nvSpPr>
          <p:spPr bwMode="auto">
            <a:xfrm>
              <a:off x="3803" y="2499"/>
              <a:ext cx="2" cy="2"/>
            </a:xfrm>
            <a:custGeom>
              <a:avLst/>
              <a:gdLst>
                <a:gd name="T0" fmla="*/ 2 w 2"/>
                <a:gd name="T1" fmla="*/ 2 h 2"/>
                <a:gd name="T2" fmla="*/ 2 w 2"/>
                <a:gd name="T3" fmla="*/ 0 h 2"/>
                <a:gd name="T4" fmla="*/ 0 w 2"/>
                <a:gd name="T5" fmla="*/ 0 h 2"/>
                <a:gd name="T6" fmla="*/ 2 w 2"/>
                <a:gd name="T7" fmla="*/ 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lnTo>
                    <a:pt x="2" y="0"/>
                  </a:lnTo>
                  <a:lnTo>
                    <a:pt x="0" y="0"/>
                  </a:lnTo>
                  <a:lnTo>
                    <a:pt x="2"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67" name="Freeform 5324"/>
            <p:cNvSpPr>
              <a:spLocks/>
            </p:cNvSpPr>
            <p:nvPr/>
          </p:nvSpPr>
          <p:spPr bwMode="auto">
            <a:xfrm>
              <a:off x="3796" y="2585"/>
              <a:ext cx="4" cy="2"/>
            </a:xfrm>
            <a:custGeom>
              <a:avLst/>
              <a:gdLst>
                <a:gd name="T0" fmla="*/ 5 w 3"/>
                <a:gd name="T1" fmla="*/ 0 h 2"/>
                <a:gd name="T2" fmla="*/ 0 w 3"/>
                <a:gd name="T3" fmla="*/ 0 h 2"/>
                <a:gd name="T4" fmla="*/ 5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0"/>
                  </a:moveTo>
                  <a:lnTo>
                    <a:pt x="0" y="0"/>
                  </a:lnTo>
                  <a:lnTo>
                    <a:pt x="3"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68" name="Freeform 5325"/>
            <p:cNvSpPr>
              <a:spLocks/>
            </p:cNvSpPr>
            <p:nvPr/>
          </p:nvSpPr>
          <p:spPr bwMode="auto">
            <a:xfrm>
              <a:off x="3800" y="2489"/>
              <a:ext cx="3" cy="4"/>
            </a:xfrm>
            <a:custGeom>
              <a:avLst/>
              <a:gdLst>
                <a:gd name="T0" fmla="*/ 5 w 2"/>
                <a:gd name="T1" fmla="*/ 5 h 3"/>
                <a:gd name="T2" fmla="*/ 5 w 2"/>
                <a:gd name="T3" fmla="*/ 0 h 3"/>
                <a:gd name="T4" fmla="*/ 0 w 2"/>
                <a:gd name="T5" fmla="*/ 5 h 3"/>
                <a:gd name="T6" fmla="*/ 5 w 2"/>
                <a:gd name="T7" fmla="*/ 5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2" y="0"/>
                  </a:lnTo>
                  <a:lnTo>
                    <a:pt x="0" y="3"/>
                  </a:lnTo>
                  <a:lnTo>
                    <a:pt x="2" y="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69" name="Freeform 5326"/>
            <p:cNvSpPr>
              <a:spLocks/>
            </p:cNvSpPr>
            <p:nvPr/>
          </p:nvSpPr>
          <p:spPr bwMode="auto">
            <a:xfrm>
              <a:off x="3810" y="2583"/>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70" name="Rectangle 5327"/>
            <p:cNvSpPr>
              <a:spLocks noChangeArrowheads="1"/>
            </p:cNvSpPr>
            <p:nvPr/>
          </p:nvSpPr>
          <p:spPr bwMode="auto">
            <a:xfrm>
              <a:off x="3813" y="2636"/>
              <a:ext cx="0" cy="0"/>
            </a:xfrm>
            <a:prstGeom prst="rect">
              <a:avLst/>
            </a:prstGeom>
            <a:solidFill>
              <a:srgbClr val="E1E1E1"/>
            </a:solidFill>
            <a:ln w="317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71" name="Freeform 5328"/>
            <p:cNvSpPr>
              <a:spLocks/>
            </p:cNvSpPr>
            <p:nvPr/>
          </p:nvSpPr>
          <p:spPr bwMode="auto">
            <a:xfrm>
              <a:off x="3800" y="2495"/>
              <a:ext cx="3" cy="1"/>
            </a:xfrm>
            <a:custGeom>
              <a:avLst/>
              <a:gdLst>
                <a:gd name="T0" fmla="*/ 0 w 2"/>
                <a:gd name="T1" fmla="*/ 0 h 1"/>
                <a:gd name="T2" fmla="*/ 5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lnTo>
                    <a:pt x="2" y="0"/>
                  </a:ln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72" name="Freeform 5329"/>
            <p:cNvSpPr>
              <a:spLocks/>
            </p:cNvSpPr>
            <p:nvPr/>
          </p:nvSpPr>
          <p:spPr bwMode="auto">
            <a:xfrm>
              <a:off x="3813" y="2592"/>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73" name="Freeform 5330"/>
            <p:cNvSpPr>
              <a:spLocks/>
            </p:cNvSpPr>
            <p:nvPr/>
          </p:nvSpPr>
          <p:spPr bwMode="auto">
            <a:xfrm>
              <a:off x="3810" y="2545"/>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3" y="3"/>
                  </a:lnTo>
                  <a:lnTo>
                    <a:pt x="0" y="3"/>
                  </a:ln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74" name="Freeform 5331"/>
            <p:cNvSpPr>
              <a:spLocks/>
            </p:cNvSpPr>
            <p:nvPr/>
          </p:nvSpPr>
          <p:spPr bwMode="auto">
            <a:xfrm>
              <a:off x="3491" y="2746"/>
              <a:ext cx="3" cy="6"/>
            </a:xfrm>
            <a:custGeom>
              <a:avLst/>
              <a:gdLst>
                <a:gd name="T0" fmla="*/ 5 w 2"/>
                <a:gd name="T1" fmla="*/ 7 h 5"/>
                <a:gd name="T2" fmla="*/ 0 w 2"/>
                <a:gd name="T3" fmla="*/ 0 h 5"/>
                <a:gd name="T4" fmla="*/ 0 w 2"/>
                <a:gd name="T5" fmla="*/ 5 h 5"/>
                <a:gd name="T6" fmla="*/ 5 w 2"/>
                <a:gd name="T7" fmla="*/ 7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0" y="0"/>
                  </a:lnTo>
                  <a:lnTo>
                    <a:pt x="0" y="3"/>
                  </a:lnTo>
                  <a:lnTo>
                    <a:pt x="2" y="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75" name="Freeform 5332"/>
            <p:cNvSpPr>
              <a:spLocks/>
            </p:cNvSpPr>
            <p:nvPr/>
          </p:nvSpPr>
          <p:spPr bwMode="auto">
            <a:xfrm>
              <a:off x="3326" y="2855"/>
              <a:ext cx="6" cy="1"/>
            </a:xfrm>
            <a:custGeom>
              <a:avLst/>
              <a:gdLst>
                <a:gd name="T0" fmla="*/ 7 w 5"/>
                <a:gd name="T1" fmla="*/ 0 h 1"/>
                <a:gd name="T2" fmla="*/ 0 w 5"/>
                <a:gd name="T3" fmla="*/ 0 h 1"/>
                <a:gd name="T4" fmla="*/ 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76" name="Freeform 5333"/>
            <p:cNvSpPr>
              <a:spLocks/>
            </p:cNvSpPr>
            <p:nvPr/>
          </p:nvSpPr>
          <p:spPr bwMode="auto">
            <a:xfrm>
              <a:off x="3380" y="2071"/>
              <a:ext cx="2" cy="3"/>
            </a:xfrm>
            <a:custGeom>
              <a:avLst/>
              <a:gdLst>
                <a:gd name="T0" fmla="*/ 2 w 2"/>
                <a:gd name="T1" fmla="*/ 0 h 3"/>
                <a:gd name="T2" fmla="*/ 0 w 2"/>
                <a:gd name="T3" fmla="*/ 3 h 3"/>
                <a:gd name="T4" fmla="*/ 2 w 2"/>
                <a:gd name="T5" fmla="*/ 3 h 3"/>
                <a:gd name="T6" fmla="*/ 2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0" y="3"/>
                  </a:lnTo>
                  <a:lnTo>
                    <a:pt x="2" y="3"/>
                  </a:lnTo>
                  <a:lnTo>
                    <a:pt x="2"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77" name="Freeform 5334"/>
            <p:cNvSpPr>
              <a:spLocks/>
            </p:cNvSpPr>
            <p:nvPr/>
          </p:nvSpPr>
          <p:spPr bwMode="auto">
            <a:xfrm>
              <a:off x="2753" y="2130"/>
              <a:ext cx="180" cy="350"/>
            </a:xfrm>
            <a:custGeom>
              <a:avLst/>
              <a:gdLst>
                <a:gd name="T0" fmla="*/ 201 w 161"/>
                <a:gd name="T1" fmla="*/ 109 h 283"/>
                <a:gd name="T2" fmla="*/ 180 w 161"/>
                <a:gd name="T3" fmla="*/ 93 h 283"/>
                <a:gd name="T4" fmla="*/ 160 w 161"/>
                <a:gd name="T5" fmla="*/ 79 h 283"/>
                <a:gd name="T6" fmla="*/ 142 w 161"/>
                <a:gd name="T7" fmla="*/ 64 h 283"/>
                <a:gd name="T8" fmla="*/ 121 w 161"/>
                <a:gd name="T9" fmla="*/ 53 h 283"/>
                <a:gd name="T10" fmla="*/ 100 w 161"/>
                <a:gd name="T11" fmla="*/ 40 h 283"/>
                <a:gd name="T12" fmla="*/ 83 w 161"/>
                <a:gd name="T13" fmla="*/ 25 h 283"/>
                <a:gd name="T14" fmla="*/ 63 w 161"/>
                <a:gd name="T15" fmla="*/ 11 h 283"/>
                <a:gd name="T16" fmla="*/ 41 w 161"/>
                <a:gd name="T17" fmla="*/ 0 h 283"/>
                <a:gd name="T18" fmla="*/ 23 w 161"/>
                <a:gd name="T19" fmla="*/ 11 h 283"/>
                <a:gd name="T20" fmla="*/ 26 w 161"/>
                <a:gd name="T21" fmla="*/ 32 h 283"/>
                <a:gd name="T22" fmla="*/ 26 w 161"/>
                <a:gd name="T23" fmla="*/ 53 h 283"/>
                <a:gd name="T24" fmla="*/ 44 w 161"/>
                <a:gd name="T25" fmla="*/ 83 h 283"/>
                <a:gd name="T26" fmla="*/ 39 w 161"/>
                <a:gd name="T27" fmla="*/ 93 h 283"/>
                <a:gd name="T28" fmla="*/ 39 w 161"/>
                <a:gd name="T29" fmla="*/ 115 h 283"/>
                <a:gd name="T30" fmla="*/ 39 w 161"/>
                <a:gd name="T31" fmla="*/ 136 h 283"/>
                <a:gd name="T32" fmla="*/ 39 w 161"/>
                <a:gd name="T33" fmla="*/ 160 h 283"/>
                <a:gd name="T34" fmla="*/ 35 w 161"/>
                <a:gd name="T35" fmla="*/ 181 h 283"/>
                <a:gd name="T36" fmla="*/ 26 w 161"/>
                <a:gd name="T37" fmla="*/ 194 h 283"/>
                <a:gd name="T38" fmla="*/ 18 w 161"/>
                <a:gd name="T39" fmla="*/ 209 h 283"/>
                <a:gd name="T40" fmla="*/ 9 w 161"/>
                <a:gd name="T41" fmla="*/ 228 h 283"/>
                <a:gd name="T42" fmla="*/ 0 w 161"/>
                <a:gd name="T43" fmla="*/ 245 h 283"/>
                <a:gd name="T44" fmla="*/ 0 w 161"/>
                <a:gd name="T45" fmla="*/ 263 h 283"/>
                <a:gd name="T46" fmla="*/ 9 w 161"/>
                <a:gd name="T47" fmla="*/ 282 h 283"/>
                <a:gd name="T48" fmla="*/ 18 w 161"/>
                <a:gd name="T49" fmla="*/ 282 h 283"/>
                <a:gd name="T50" fmla="*/ 26 w 161"/>
                <a:gd name="T51" fmla="*/ 310 h 283"/>
                <a:gd name="T52" fmla="*/ 30 w 161"/>
                <a:gd name="T53" fmla="*/ 340 h 283"/>
                <a:gd name="T54" fmla="*/ 41 w 161"/>
                <a:gd name="T55" fmla="*/ 364 h 283"/>
                <a:gd name="T56" fmla="*/ 18 w 161"/>
                <a:gd name="T57" fmla="*/ 364 h 283"/>
                <a:gd name="T58" fmla="*/ 9 w 161"/>
                <a:gd name="T59" fmla="*/ 372 h 283"/>
                <a:gd name="T60" fmla="*/ 26 w 161"/>
                <a:gd name="T61" fmla="*/ 401 h 283"/>
                <a:gd name="T62" fmla="*/ 39 w 161"/>
                <a:gd name="T63" fmla="*/ 433 h 283"/>
                <a:gd name="T64" fmla="*/ 56 w 161"/>
                <a:gd name="T65" fmla="*/ 427 h 283"/>
                <a:gd name="T66" fmla="*/ 63 w 161"/>
                <a:gd name="T67" fmla="*/ 430 h 283"/>
                <a:gd name="T68" fmla="*/ 72 w 161"/>
                <a:gd name="T69" fmla="*/ 427 h 283"/>
                <a:gd name="T70" fmla="*/ 100 w 161"/>
                <a:gd name="T71" fmla="*/ 419 h 283"/>
                <a:gd name="T72" fmla="*/ 110 w 161"/>
                <a:gd name="T73" fmla="*/ 408 h 283"/>
                <a:gd name="T74" fmla="*/ 106 w 161"/>
                <a:gd name="T75" fmla="*/ 398 h 283"/>
                <a:gd name="T76" fmla="*/ 133 w 161"/>
                <a:gd name="T77" fmla="*/ 390 h 283"/>
                <a:gd name="T78" fmla="*/ 148 w 161"/>
                <a:gd name="T79" fmla="*/ 369 h 283"/>
                <a:gd name="T80" fmla="*/ 162 w 161"/>
                <a:gd name="T81" fmla="*/ 348 h 283"/>
                <a:gd name="T82" fmla="*/ 183 w 161"/>
                <a:gd name="T83" fmla="*/ 343 h 283"/>
                <a:gd name="T84" fmla="*/ 180 w 161"/>
                <a:gd name="T85" fmla="*/ 329 h 283"/>
                <a:gd name="T86" fmla="*/ 178 w 161"/>
                <a:gd name="T87" fmla="*/ 310 h 283"/>
                <a:gd name="T88" fmla="*/ 169 w 161"/>
                <a:gd name="T89" fmla="*/ 292 h 283"/>
                <a:gd name="T90" fmla="*/ 160 w 161"/>
                <a:gd name="T91" fmla="*/ 289 h 283"/>
                <a:gd name="T92" fmla="*/ 169 w 161"/>
                <a:gd name="T93" fmla="*/ 271 h 283"/>
                <a:gd name="T94" fmla="*/ 171 w 161"/>
                <a:gd name="T95" fmla="*/ 257 h 283"/>
                <a:gd name="T96" fmla="*/ 171 w 161"/>
                <a:gd name="T97" fmla="*/ 250 h 283"/>
                <a:gd name="T98" fmla="*/ 171 w 161"/>
                <a:gd name="T99" fmla="*/ 239 h 283"/>
                <a:gd name="T100" fmla="*/ 183 w 161"/>
                <a:gd name="T101" fmla="*/ 220 h 283"/>
                <a:gd name="T102" fmla="*/ 189 w 161"/>
                <a:gd name="T103" fmla="*/ 213 h 283"/>
                <a:gd name="T104" fmla="*/ 201 w 161"/>
                <a:gd name="T105" fmla="*/ 209 h 283"/>
                <a:gd name="T106" fmla="*/ 201 w 161"/>
                <a:gd name="T107" fmla="*/ 183 h 283"/>
                <a:gd name="T108" fmla="*/ 201 w 161"/>
                <a:gd name="T109" fmla="*/ 160 h 283"/>
                <a:gd name="T110" fmla="*/ 201 w 161"/>
                <a:gd name="T111" fmla="*/ 134 h 283"/>
                <a:gd name="T112" fmla="*/ 201 w 161"/>
                <a:gd name="T113" fmla="*/ 109 h 2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1"/>
                <a:gd name="T172" fmla="*/ 0 h 283"/>
                <a:gd name="T173" fmla="*/ 161 w 161"/>
                <a:gd name="T174" fmla="*/ 283 h 28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1" h="283">
                  <a:moveTo>
                    <a:pt x="161" y="71"/>
                  </a:moveTo>
                  <a:lnTo>
                    <a:pt x="144" y="61"/>
                  </a:lnTo>
                  <a:lnTo>
                    <a:pt x="128" y="52"/>
                  </a:lnTo>
                  <a:lnTo>
                    <a:pt x="114" y="42"/>
                  </a:lnTo>
                  <a:lnTo>
                    <a:pt x="97" y="35"/>
                  </a:lnTo>
                  <a:lnTo>
                    <a:pt x="80" y="26"/>
                  </a:lnTo>
                  <a:lnTo>
                    <a:pt x="66" y="16"/>
                  </a:lnTo>
                  <a:lnTo>
                    <a:pt x="50" y="7"/>
                  </a:lnTo>
                  <a:lnTo>
                    <a:pt x="33" y="0"/>
                  </a:lnTo>
                  <a:lnTo>
                    <a:pt x="19" y="7"/>
                  </a:lnTo>
                  <a:lnTo>
                    <a:pt x="21" y="21"/>
                  </a:lnTo>
                  <a:lnTo>
                    <a:pt x="21" y="35"/>
                  </a:lnTo>
                  <a:lnTo>
                    <a:pt x="35" y="54"/>
                  </a:lnTo>
                  <a:lnTo>
                    <a:pt x="31" y="61"/>
                  </a:lnTo>
                  <a:lnTo>
                    <a:pt x="31" y="75"/>
                  </a:lnTo>
                  <a:lnTo>
                    <a:pt x="31" y="89"/>
                  </a:lnTo>
                  <a:lnTo>
                    <a:pt x="31" y="104"/>
                  </a:lnTo>
                  <a:lnTo>
                    <a:pt x="28" y="118"/>
                  </a:lnTo>
                  <a:lnTo>
                    <a:pt x="21" y="127"/>
                  </a:lnTo>
                  <a:lnTo>
                    <a:pt x="14" y="137"/>
                  </a:lnTo>
                  <a:lnTo>
                    <a:pt x="7" y="149"/>
                  </a:lnTo>
                  <a:lnTo>
                    <a:pt x="0" y="160"/>
                  </a:lnTo>
                  <a:lnTo>
                    <a:pt x="0" y="172"/>
                  </a:lnTo>
                  <a:lnTo>
                    <a:pt x="7" y="184"/>
                  </a:lnTo>
                  <a:lnTo>
                    <a:pt x="14" y="184"/>
                  </a:lnTo>
                  <a:lnTo>
                    <a:pt x="21" y="203"/>
                  </a:lnTo>
                  <a:lnTo>
                    <a:pt x="24" y="222"/>
                  </a:lnTo>
                  <a:lnTo>
                    <a:pt x="33" y="238"/>
                  </a:lnTo>
                  <a:lnTo>
                    <a:pt x="14" y="238"/>
                  </a:lnTo>
                  <a:lnTo>
                    <a:pt x="7" y="243"/>
                  </a:lnTo>
                  <a:lnTo>
                    <a:pt x="21" y="262"/>
                  </a:lnTo>
                  <a:lnTo>
                    <a:pt x="31" y="283"/>
                  </a:lnTo>
                  <a:lnTo>
                    <a:pt x="45" y="279"/>
                  </a:lnTo>
                  <a:lnTo>
                    <a:pt x="50" y="281"/>
                  </a:lnTo>
                  <a:lnTo>
                    <a:pt x="57" y="279"/>
                  </a:lnTo>
                  <a:lnTo>
                    <a:pt x="80" y="274"/>
                  </a:lnTo>
                  <a:lnTo>
                    <a:pt x="88" y="267"/>
                  </a:lnTo>
                  <a:lnTo>
                    <a:pt x="85" y="260"/>
                  </a:lnTo>
                  <a:lnTo>
                    <a:pt x="106" y="255"/>
                  </a:lnTo>
                  <a:lnTo>
                    <a:pt x="118" y="241"/>
                  </a:lnTo>
                  <a:lnTo>
                    <a:pt x="130" y="227"/>
                  </a:lnTo>
                  <a:lnTo>
                    <a:pt x="147" y="224"/>
                  </a:lnTo>
                  <a:lnTo>
                    <a:pt x="144" y="215"/>
                  </a:lnTo>
                  <a:lnTo>
                    <a:pt x="142" y="203"/>
                  </a:lnTo>
                  <a:lnTo>
                    <a:pt x="135" y="191"/>
                  </a:lnTo>
                  <a:lnTo>
                    <a:pt x="128" y="189"/>
                  </a:lnTo>
                  <a:lnTo>
                    <a:pt x="135" y="177"/>
                  </a:lnTo>
                  <a:lnTo>
                    <a:pt x="137" y="168"/>
                  </a:lnTo>
                  <a:lnTo>
                    <a:pt x="137" y="163"/>
                  </a:lnTo>
                  <a:lnTo>
                    <a:pt x="137" y="156"/>
                  </a:lnTo>
                  <a:lnTo>
                    <a:pt x="147" y="144"/>
                  </a:lnTo>
                  <a:lnTo>
                    <a:pt x="151" y="139"/>
                  </a:lnTo>
                  <a:lnTo>
                    <a:pt x="161" y="137"/>
                  </a:lnTo>
                  <a:lnTo>
                    <a:pt x="161" y="120"/>
                  </a:lnTo>
                  <a:lnTo>
                    <a:pt x="161" y="104"/>
                  </a:lnTo>
                  <a:lnTo>
                    <a:pt x="161" y="87"/>
                  </a:lnTo>
                  <a:lnTo>
                    <a:pt x="161" y="71"/>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78" name="Freeform 5335"/>
            <p:cNvSpPr>
              <a:spLocks/>
            </p:cNvSpPr>
            <p:nvPr/>
          </p:nvSpPr>
          <p:spPr bwMode="auto">
            <a:xfrm>
              <a:off x="3247" y="2370"/>
              <a:ext cx="27" cy="35"/>
            </a:xfrm>
            <a:custGeom>
              <a:avLst/>
              <a:gdLst>
                <a:gd name="T0" fmla="*/ 0 w 24"/>
                <a:gd name="T1" fmla="*/ 44 h 28"/>
                <a:gd name="T2" fmla="*/ 24 w 24"/>
                <a:gd name="T3" fmla="*/ 44 h 28"/>
                <a:gd name="T4" fmla="*/ 30 w 24"/>
                <a:gd name="T5" fmla="*/ 29 h 28"/>
                <a:gd name="T6" fmla="*/ 21 w 24"/>
                <a:gd name="T7" fmla="*/ 0 h 28"/>
                <a:gd name="T8" fmla="*/ 16 w 24"/>
                <a:gd name="T9" fmla="*/ 4 h 28"/>
                <a:gd name="T10" fmla="*/ 0 w 24"/>
                <a:gd name="T11" fmla="*/ 44 h 28"/>
                <a:gd name="T12" fmla="*/ 0 60000 65536"/>
                <a:gd name="T13" fmla="*/ 0 60000 65536"/>
                <a:gd name="T14" fmla="*/ 0 60000 65536"/>
                <a:gd name="T15" fmla="*/ 0 60000 65536"/>
                <a:gd name="T16" fmla="*/ 0 60000 65536"/>
                <a:gd name="T17" fmla="*/ 0 60000 65536"/>
                <a:gd name="T18" fmla="*/ 0 w 24"/>
                <a:gd name="T19" fmla="*/ 0 h 28"/>
                <a:gd name="T20" fmla="*/ 24 w 2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24" h="28">
                  <a:moveTo>
                    <a:pt x="0" y="28"/>
                  </a:moveTo>
                  <a:lnTo>
                    <a:pt x="19" y="28"/>
                  </a:lnTo>
                  <a:lnTo>
                    <a:pt x="24" y="18"/>
                  </a:lnTo>
                  <a:lnTo>
                    <a:pt x="17" y="0"/>
                  </a:lnTo>
                  <a:lnTo>
                    <a:pt x="12" y="2"/>
                  </a:lnTo>
                  <a:lnTo>
                    <a:pt x="0" y="28"/>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79" name="Freeform 5336"/>
            <p:cNvSpPr>
              <a:spLocks/>
            </p:cNvSpPr>
            <p:nvPr/>
          </p:nvSpPr>
          <p:spPr bwMode="auto">
            <a:xfrm>
              <a:off x="3150" y="2251"/>
              <a:ext cx="117" cy="128"/>
            </a:xfrm>
            <a:custGeom>
              <a:avLst/>
              <a:gdLst>
                <a:gd name="T0" fmla="*/ 0 w 104"/>
                <a:gd name="T1" fmla="*/ 121 h 104"/>
                <a:gd name="T2" fmla="*/ 2 w 104"/>
                <a:gd name="T3" fmla="*/ 96 h 104"/>
                <a:gd name="T4" fmla="*/ 7 w 104"/>
                <a:gd name="T5" fmla="*/ 60 h 104"/>
                <a:gd name="T6" fmla="*/ 11 w 104"/>
                <a:gd name="T7" fmla="*/ 25 h 104"/>
                <a:gd name="T8" fmla="*/ 27 w 104"/>
                <a:gd name="T9" fmla="*/ 14 h 104"/>
                <a:gd name="T10" fmla="*/ 39 w 104"/>
                <a:gd name="T11" fmla="*/ 2 h 104"/>
                <a:gd name="T12" fmla="*/ 42 w 104"/>
                <a:gd name="T13" fmla="*/ 0 h 104"/>
                <a:gd name="T14" fmla="*/ 48 w 104"/>
                <a:gd name="T15" fmla="*/ 17 h 104"/>
                <a:gd name="T16" fmla="*/ 53 w 104"/>
                <a:gd name="T17" fmla="*/ 39 h 104"/>
                <a:gd name="T18" fmla="*/ 60 w 104"/>
                <a:gd name="T19" fmla="*/ 60 h 104"/>
                <a:gd name="T20" fmla="*/ 66 w 104"/>
                <a:gd name="T21" fmla="*/ 79 h 104"/>
                <a:gd name="T22" fmla="*/ 69 w 104"/>
                <a:gd name="T23" fmla="*/ 71 h 104"/>
                <a:gd name="T24" fmla="*/ 72 w 104"/>
                <a:gd name="T25" fmla="*/ 74 h 104"/>
                <a:gd name="T26" fmla="*/ 87 w 104"/>
                <a:gd name="T27" fmla="*/ 90 h 104"/>
                <a:gd name="T28" fmla="*/ 110 w 104"/>
                <a:gd name="T29" fmla="*/ 113 h 104"/>
                <a:gd name="T30" fmla="*/ 132 w 104"/>
                <a:gd name="T31" fmla="*/ 139 h 104"/>
                <a:gd name="T32" fmla="*/ 132 w 104"/>
                <a:gd name="T33" fmla="*/ 143 h 104"/>
                <a:gd name="T34" fmla="*/ 132 w 104"/>
                <a:gd name="T35" fmla="*/ 146 h 104"/>
                <a:gd name="T36" fmla="*/ 125 w 104"/>
                <a:gd name="T37" fmla="*/ 150 h 104"/>
                <a:gd name="T38" fmla="*/ 114 w 104"/>
                <a:gd name="T39" fmla="*/ 158 h 104"/>
                <a:gd name="T40" fmla="*/ 114 w 104"/>
                <a:gd name="T41" fmla="*/ 150 h 104"/>
                <a:gd name="T42" fmla="*/ 97 w 104"/>
                <a:gd name="T43" fmla="*/ 143 h 104"/>
                <a:gd name="T44" fmla="*/ 83 w 104"/>
                <a:gd name="T45" fmla="*/ 124 h 104"/>
                <a:gd name="T46" fmla="*/ 78 w 104"/>
                <a:gd name="T47" fmla="*/ 113 h 104"/>
                <a:gd name="T48" fmla="*/ 66 w 104"/>
                <a:gd name="T49" fmla="*/ 107 h 104"/>
                <a:gd name="T50" fmla="*/ 53 w 104"/>
                <a:gd name="T51" fmla="*/ 107 h 104"/>
                <a:gd name="T52" fmla="*/ 42 w 104"/>
                <a:gd name="T53" fmla="*/ 107 h 104"/>
                <a:gd name="T54" fmla="*/ 33 w 104"/>
                <a:gd name="T55" fmla="*/ 96 h 104"/>
                <a:gd name="T56" fmla="*/ 27 w 104"/>
                <a:gd name="T57" fmla="*/ 118 h 104"/>
                <a:gd name="T58" fmla="*/ 18 w 104"/>
                <a:gd name="T59" fmla="*/ 107 h 104"/>
                <a:gd name="T60" fmla="*/ 11 w 104"/>
                <a:gd name="T61" fmla="*/ 121 h 104"/>
                <a:gd name="T62" fmla="*/ 0 w 104"/>
                <a:gd name="T63" fmla="*/ 121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4"/>
                <a:gd name="T97" fmla="*/ 0 h 104"/>
                <a:gd name="T98" fmla="*/ 104 w 104"/>
                <a:gd name="T99" fmla="*/ 104 h 1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4" h="104">
                  <a:moveTo>
                    <a:pt x="0" y="80"/>
                  </a:moveTo>
                  <a:lnTo>
                    <a:pt x="2" y="63"/>
                  </a:lnTo>
                  <a:lnTo>
                    <a:pt x="5" y="40"/>
                  </a:lnTo>
                  <a:lnTo>
                    <a:pt x="9" y="16"/>
                  </a:lnTo>
                  <a:lnTo>
                    <a:pt x="21" y="9"/>
                  </a:lnTo>
                  <a:lnTo>
                    <a:pt x="31" y="2"/>
                  </a:lnTo>
                  <a:lnTo>
                    <a:pt x="33" y="0"/>
                  </a:lnTo>
                  <a:lnTo>
                    <a:pt x="38" y="11"/>
                  </a:lnTo>
                  <a:lnTo>
                    <a:pt x="42" y="26"/>
                  </a:lnTo>
                  <a:lnTo>
                    <a:pt x="47" y="40"/>
                  </a:lnTo>
                  <a:lnTo>
                    <a:pt x="52" y="52"/>
                  </a:lnTo>
                  <a:lnTo>
                    <a:pt x="54" y="47"/>
                  </a:lnTo>
                  <a:lnTo>
                    <a:pt x="57" y="49"/>
                  </a:lnTo>
                  <a:lnTo>
                    <a:pt x="68" y="59"/>
                  </a:lnTo>
                  <a:lnTo>
                    <a:pt x="87" y="75"/>
                  </a:lnTo>
                  <a:lnTo>
                    <a:pt x="104" y="92"/>
                  </a:lnTo>
                  <a:lnTo>
                    <a:pt x="104" y="94"/>
                  </a:lnTo>
                  <a:lnTo>
                    <a:pt x="104" y="97"/>
                  </a:lnTo>
                  <a:lnTo>
                    <a:pt x="99" y="99"/>
                  </a:lnTo>
                  <a:lnTo>
                    <a:pt x="90" y="104"/>
                  </a:lnTo>
                  <a:lnTo>
                    <a:pt x="90" y="99"/>
                  </a:lnTo>
                  <a:lnTo>
                    <a:pt x="76" y="94"/>
                  </a:lnTo>
                  <a:lnTo>
                    <a:pt x="66" y="82"/>
                  </a:lnTo>
                  <a:lnTo>
                    <a:pt x="61" y="75"/>
                  </a:lnTo>
                  <a:lnTo>
                    <a:pt x="52" y="71"/>
                  </a:lnTo>
                  <a:lnTo>
                    <a:pt x="42" y="71"/>
                  </a:lnTo>
                  <a:lnTo>
                    <a:pt x="33" y="71"/>
                  </a:lnTo>
                  <a:lnTo>
                    <a:pt x="26" y="63"/>
                  </a:lnTo>
                  <a:lnTo>
                    <a:pt x="21" y="78"/>
                  </a:lnTo>
                  <a:lnTo>
                    <a:pt x="14" y="71"/>
                  </a:lnTo>
                  <a:lnTo>
                    <a:pt x="9" y="80"/>
                  </a:lnTo>
                  <a:lnTo>
                    <a:pt x="0" y="8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80" name="Freeform 5337"/>
            <p:cNvSpPr>
              <a:spLocks/>
            </p:cNvSpPr>
            <p:nvPr/>
          </p:nvSpPr>
          <p:spPr bwMode="auto">
            <a:xfrm>
              <a:off x="3093" y="2328"/>
              <a:ext cx="266" cy="244"/>
            </a:xfrm>
            <a:custGeom>
              <a:avLst/>
              <a:gdLst>
                <a:gd name="T0" fmla="*/ 91 w 266"/>
                <a:gd name="T1" fmla="*/ 238 h 244"/>
                <a:gd name="T2" fmla="*/ 70 w 266"/>
                <a:gd name="T3" fmla="*/ 220 h 244"/>
                <a:gd name="T4" fmla="*/ 53 w 266"/>
                <a:gd name="T5" fmla="*/ 217 h 244"/>
                <a:gd name="T6" fmla="*/ 51 w 266"/>
                <a:gd name="T7" fmla="*/ 199 h 244"/>
                <a:gd name="T8" fmla="*/ 40 w 266"/>
                <a:gd name="T9" fmla="*/ 197 h 244"/>
                <a:gd name="T10" fmla="*/ 33 w 266"/>
                <a:gd name="T11" fmla="*/ 182 h 244"/>
                <a:gd name="T12" fmla="*/ 27 w 266"/>
                <a:gd name="T13" fmla="*/ 167 h 244"/>
                <a:gd name="T14" fmla="*/ 8 w 266"/>
                <a:gd name="T15" fmla="*/ 150 h 244"/>
                <a:gd name="T16" fmla="*/ 0 w 266"/>
                <a:gd name="T17" fmla="*/ 141 h 244"/>
                <a:gd name="T18" fmla="*/ 8 w 266"/>
                <a:gd name="T19" fmla="*/ 133 h 244"/>
                <a:gd name="T20" fmla="*/ 15 w 266"/>
                <a:gd name="T21" fmla="*/ 117 h 244"/>
                <a:gd name="T22" fmla="*/ 24 w 266"/>
                <a:gd name="T23" fmla="*/ 107 h 244"/>
                <a:gd name="T24" fmla="*/ 24 w 266"/>
                <a:gd name="T25" fmla="*/ 83 h 244"/>
                <a:gd name="T26" fmla="*/ 35 w 266"/>
                <a:gd name="T27" fmla="*/ 79 h 244"/>
                <a:gd name="T28" fmla="*/ 40 w 266"/>
                <a:gd name="T29" fmla="*/ 53 h 244"/>
                <a:gd name="T30" fmla="*/ 56 w 266"/>
                <a:gd name="T31" fmla="*/ 21 h 244"/>
                <a:gd name="T32" fmla="*/ 66 w 266"/>
                <a:gd name="T33" fmla="*/ 21 h 244"/>
                <a:gd name="T34" fmla="*/ 72 w 266"/>
                <a:gd name="T35" fmla="*/ 10 h 244"/>
                <a:gd name="T36" fmla="*/ 80 w 266"/>
                <a:gd name="T37" fmla="*/ 19 h 244"/>
                <a:gd name="T38" fmla="*/ 85 w 266"/>
                <a:gd name="T39" fmla="*/ 0 h 244"/>
                <a:gd name="T40" fmla="*/ 93 w 266"/>
                <a:gd name="T41" fmla="*/ 10 h 244"/>
                <a:gd name="T42" fmla="*/ 103 w 266"/>
                <a:gd name="T43" fmla="*/ 10 h 244"/>
                <a:gd name="T44" fmla="*/ 114 w 266"/>
                <a:gd name="T45" fmla="*/ 10 h 244"/>
                <a:gd name="T46" fmla="*/ 125 w 266"/>
                <a:gd name="T47" fmla="*/ 15 h 244"/>
                <a:gd name="T48" fmla="*/ 130 w 266"/>
                <a:gd name="T49" fmla="*/ 24 h 244"/>
                <a:gd name="T50" fmla="*/ 141 w 266"/>
                <a:gd name="T51" fmla="*/ 38 h 244"/>
                <a:gd name="T52" fmla="*/ 157 w 266"/>
                <a:gd name="T53" fmla="*/ 45 h 244"/>
                <a:gd name="T54" fmla="*/ 157 w 266"/>
                <a:gd name="T55" fmla="*/ 51 h 244"/>
                <a:gd name="T56" fmla="*/ 167 w 266"/>
                <a:gd name="T57" fmla="*/ 45 h 244"/>
                <a:gd name="T58" fmla="*/ 154 w 266"/>
                <a:gd name="T59" fmla="*/ 77 h 244"/>
                <a:gd name="T60" fmla="*/ 175 w 266"/>
                <a:gd name="T61" fmla="*/ 77 h 244"/>
                <a:gd name="T62" fmla="*/ 173 w 266"/>
                <a:gd name="T63" fmla="*/ 88 h 244"/>
                <a:gd name="T64" fmla="*/ 183 w 266"/>
                <a:gd name="T65" fmla="*/ 107 h 244"/>
                <a:gd name="T66" fmla="*/ 196 w 266"/>
                <a:gd name="T67" fmla="*/ 120 h 244"/>
                <a:gd name="T68" fmla="*/ 210 w 266"/>
                <a:gd name="T69" fmla="*/ 126 h 244"/>
                <a:gd name="T70" fmla="*/ 223 w 266"/>
                <a:gd name="T71" fmla="*/ 133 h 244"/>
                <a:gd name="T72" fmla="*/ 237 w 266"/>
                <a:gd name="T73" fmla="*/ 139 h 244"/>
                <a:gd name="T74" fmla="*/ 249 w 266"/>
                <a:gd name="T75" fmla="*/ 141 h 244"/>
                <a:gd name="T76" fmla="*/ 266 w 266"/>
                <a:gd name="T77" fmla="*/ 141 h 244"/>
                <a:gd name="T78" fmla="*/ 253 w 266"/>
                <a:gd name="T79" fmla="*/ 161 h 244"/>
                <a:gd name="T80" fmla="*/ 239 w 266"/>
                <a:gd name="T81" fmla="*/ 176 h 244"/>
                <a:gd name="T82" fmla="*/ 226 w 266"/>
                <a:gd name="T83" fmla="*/ 193 h 244"/>
                <a:gd name="T84" fmla="*/ 212 w 266"/>
                <a:gd name="T85" fmla="*/ 212 h 244"/>
                <a:gd name="T86" fmla="*/ 200 w 266"/>
                <a:gd name="T87" fmla="*/ 214 h 244"/>
                <a:gd name="T88" fmla="*/ 186 w 266"/>
                <a:gd name="T89" fmla="*/ 214 h 244"/>
                <a:gd name="T90" fmla="*/ 171 w 266"/>
                <a:gd name="T91" fmla="*/ 225 h 244"/>
                <a:gd name="T92" fmla="*/ 159 w 266"/>
                <a:gd name="T93" fmla="*/ 232 h 244"/>
                <a:gd name="T94" fmla="*/ 144 w 266"/>
                <a:gd name="T95" fmla="*/ 229 h 244"/>
                <a:gd name="T96" fmla="*/ 125 w 266"/>
                <a:gd name="T97" fmla="*/ 235 h 244"/>
                <a:gd name="T98" fmla="*/ 117 w 266"/>
                <a:gd name="T99" fmla="*/ 244 h 244"/>
                <a:gd name="T100" fmla="*/ 91 w 266"/>
                <a:gd name="T101" fmla="*/ 238 h 2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6"/>
                <a:gd name="T154" fmla="*/ 0 h 244"/>
                <a:gd name="T155" fmla="*/ 266 w 266"/>
                <a:gd name="T156" fmla="*/ 244 h 24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6" h="244">
                  <a:moveTo>
                    <a:pt x="91" y="238"/>
                  </a:moveTo>
                  <a:lnTo>
                    <a:pt x="70" y="220"/>
                  </a:lnTo>
                  <a:lnTo>
                    <a:pt x="53" y="217"/>
                  </a:lnTo>
                  <a:lnTo>
                    <a:pt x="51" y="199"/>
                  </a:lnTo>
                  <a:lnTo>
                    <a:pt x="40" y="197"/>
                  </a:lnTo>
                  <a:lnTo>
                    <a:pt x="33" y="182"/>
                  </a:lnTo>
                  <a:lnTo>
                    <a:pt x="27" y="167"/>
                  </a:lnTo>
                  <a:lnTo>
                    <a:pt x="8" y="150"/>
                  </a:lnTo>
                  <a:lnTo>
                    <a:pt x="0" y="141"/>
                  </a:lnTo>
                  <a:lnTo>
                    <a:pt x="8" y="133"/>
                  </a:lnTo>
                  <a:lnTo>
                    <a:pt x="15" y="117"/>
                  </a:lnTo>
                  <a:lnTo>
                    <a:pt x="24" y="107"/>
                  </a:lnTo>
                  <a:lnTo>
                    <a:pt x="24" y="83"/>
                  </a:lnTo>
                  <a:lnTo>
                    <a:pt x="35" y="79"/>
                  </a:lnTo>
                  <a:lnTo>
                    <a:pt x="40" y="53"/>
                  </a:lnTo>
                  <a:lnTo>
                    <a:pt x="56" y="21"/>
                  </a:lnTo>
                  <a:lnTo>
                    <a:pt x="66" y="21"/>
                  </a:lnTo>
                  <a:lnTo>
                    <a:pt x="72" y="10"/>
                  </a:lnTo>
                  <a:lnTo>
                    <a:pt x="80" y="19"/>
                  </a:lnTo>
                  <a:lnTo>
                    <a:pt x="85" y="0"/>
                  </a:lnTo>
                  <a:lnTo>
                    <a:pt x="93" y="10"/>
                  </a:lnTo>
                  <a:lnTo>
                    <a:pt x="103" y="10"/>
                  </a:lnTo>
                  <a:lnTo>
                    <a:pt x="114" y="10"/>
                  </a:lnTo>
                  <a:lnTo>
                    <a:pt x="125" y="15"/>
                  </a:lnTo>
                  <a:lnTo>
                    <a:pt x="130" y="24"/>
                  </a:lnTo>
                  <a:lnTo>
                    <a:pt x="141" y="38"/>
                  </a:lnTo>
                  <a:lnTo>
                    <a:pt x="157" y="45"/>
                  </a:lnTo>
                  <a:lnTo>
                    <a:pt x="157" y="51"/>
                  </a:lnTo>
                  <a:lnTo>
                    <a:pt x="167" y="45"/>
                  </a:lnTo>
                  <a:lnTo>
                    <a:pt x="154" y="77"/>
                  </a:lnTo>
                  <a:lnTo>
                    <a:pt x="175" y="77"/>
                  </a:lnTo>
                  <a:lnTo>
                    <a:pt x="173" y="88"/>
                  </a:lnTo>
                  <a:lnTo>
                    <a:pt x="183" y="107"/>
                  </a:lnTo>
                  <a:lnTo>
                    <a:pt x="196" y="120"/>
                  </a:lnTo>
                  <a:lnTo>
                    <a:pt x="210" y="126"/>
                  </a:lnTo>
                  <a:lnTo>
                    <a:pt x="223" y="133"/>
                  </a:lnTo>
                  <a:lnTo>
                    <a:pt x="237" y="139"/>
                  </a:lnTo>
                  <a:lnTo>
                    <a:pt x="249" y="141"/>
                  </a:lnTo>
                  <a:lnTo>
                    <a:pt x="266" y="141"/>
                  </a:lnTo>
                  <a:lnTo>
                    <a:pt x="253" y="161"/>
                  </a:lnTo>
                  <a:lnTo>
                    <a:pt x="239" y="176"/>
                  </a:lnTo>
                  <a:lnTo>
                    <a:pt x="226" y="193"/>
                  </a:lnTo>
                  <a:lnTo>
                    <a:pt x="212" y="212"/>
                  </a:lnTo>
                  <a:lnTo>
                    <a:pt x="200" y="214"/>
                  </a:lnTo>
                  <a:lnTo>
                    <a:pt x="186" y="214"/>
                  </a:lnTo>
                  <a:lnTo>
                    <a:pt x="171" y="225"/>
                  </a:lnTo>
                  <a:lnTo>
                    <a:pt x="159" y="232"/>
                  </a:lnTo>
                  <a:lnTo>
                    <a:pt x="144" y="229"/>
                  </a:lnTo>
                  <a:lnTo>
                    <a:pt x="125" y="235"/>
                  </a:lnTo>
                  <a:lnTo>
                    <a:pt x="117" y="244"/>
                  </a:lnTo>
                  <a:lnTo>
                    <a:pt x="91" y="238"/>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81" name="Freeform 5338"/>
            <p:cNvSpPr>
              <a:spLocks/>
            </p:cNvSpPr>
            <p:nvPr/>
          </p:nvSpPr>
          <p:spPr bwMode="auto">
            <a:xfrm>
              <a:off x="3237" y="2384"/>
              <a:ext cx="177" cy="302"/>
            </a:xfrm>
            <a:custGeom>
              <a:avLst/>
              <a:gdLst>
                <a:gd name="T0" fmla="*/ 194 w 158"/>
                <a:gd name="T1" fmla="*/ 51 h 244"/>
                <a:gd name="T2" fmla="*/ 187 w 158"/>
                <a:gd name="T3" fmla="*/ 84 h 244"/>
                <a:gd name="T4" fmla="*/ 171 w 158"/>
                <a:gd name="T5" fmla="*/ 114 h 244"/>
                <a:gd name="T6" fmla="*/ 160 w 158"/>
                <a:gd name="T7" fmla="*/ 146 h 244"/>
                <a:gd name="T8" fmla="*/ 148 w 158"/>
                <a:gd name="T9" fmla="*/ 178 h 244"/>
                <a:gd name="T10" fmla="*/ 133 w 158"/>
                <a:gd name="T11" fmla="*/ 210 h 244"/>
                <a:gd name="T12" fmla="*/ 122 w 158"/>
                <a:gd name="T13" fmla="*/ 228 h 244"/>
                <a:gd name="T14" fmla="*/ 109 w 158"/>
                <a:gd name="T15" fmla="*/ 244 h 244"/>
                <a:gd name="T16" fmla="*/ 97 w 158"/>
                <a:gd name="T17" fmla="*/ 257 h 244"/>
                <a:gd name="T18" fmla="*/ 85 w 158"/>
                <a:gd name="T19" fmla="*/ 272 h 244"/>
                <a:gd name="T20" fmla="*/ 72 w 158"/>
                <a:gd name="T21" fmla="*/ 286 h 244"/>
                <a:gd name="T22" fmla="*/ 59 w 158"/>
                <a:gd name="T23" fmla="*/ 304 h 244"/>
                <a:gd name="T24" fmla="*/ 44 w 158"/>
                <a:gd name="T25" fmla="*/ 323 h 244"/>
                <a:gd name="T26" fmla="*/ 30 w 158"/>
                <a:gd name="T27" fmla="*/ 337 h 244"/>
                <a:gd name="T28" fmla="*/ 20 w 158"/>
                <a:gd name="T29" fmla="*/ 355 h 244"/>
                <a:gd name="T30" fmla="*/ 11 w 158"/>
                <a:gd name="T31" fmla="*/ 374 h 244"/>
                <a:gd name="T32" fmla="*/ 0 w 158"/>
                <a:gd name="T33" fmla="*/ 348 h 244"/>
                <a:gd name="T34" fmla="*/ 0 w 158"/>
                <a:gd name="T35" fmla="*/ 323 h 244"/>
                <a:gd name="T36" fmla="*/ 0 w 158"/>
                <a:gd name="T37" fmla="*/ 302 h 244"/>
                <a:gd name="T38" fmla="*/ 0 w 158"/>
                <a:gd name="T39" fmla="*/ 276 h 244"/>
                <a:gd name="T40" fmla="*/ 0 w 158"/>
                <a:gd name="T41" fmla="*/ 250 h 244"/>
                <a:gd name="T42" fmla="*/ 9 w 158"/>
                <a:gd name="T43" fmla="*/ 233 h 244"/>
                <a:gd name="T44" fmla="*/ 18 w 158"/>
                <a:gd name="T45" fmla="*/ 218 h 244"/>
                <a:gd name="T46" fmla="*/ 30 w 158"/>
                <a:gd name="T47" fmla="*/ 210 h 244"/>
                <a:gd name="T48" fmla="*/ 48 w 158"/>
                <a:gd name="T49" fmla="*/ 196 h 244"/>
                <a:gd name="T50" fmla="*/ 63 w 158"/>
                <a:gd name="T51" fmla="*/ 196 h 244"/>
                <a:gd name="T52" fmla="*/ 76 w 158"/>
                <a:gd name="T53" fmla="*/ 193 h 244"/>
                <a:gd name="T54" fmla="*/ 92 w 158"/>
                <a:gd name="T55" fmla="*/ 170 h 244"/>
                <a:gd name="T56" fmla="*/ 106 w 158"/>
                <a:gd name="T57" fmla="*/ 149 h 244"/>
                <a:gd name="T58" fmla="*/ 122 w 158"/>
                <a:gd name="T59" fmla="*/ 130 h 244"/>
                <a:gd name="T60" fmla="*/ 137 w 158"/>
                <a:gd name="T61" fmla="*/ 105 h 244"/>
                <a:gd name="T62" fmla="*/ 118 w 158"/>
                <a:gd name="T63" fmla="*/ 105 h 244"/>
                <a:gd name="T64" fmla="*/ 104 w 158"/>
                <a:gd name="T65" fmla="*/ 103 h 244"/>
                <a:gd name="T66" fmla="*/ 90 w 158"/>
                <a:gd name="T67" fmla="*/ 95 h 244"/>
                <a:gd name="T68" fmla="*/ 74 w 158"/>
                <a:gd name="T69" fmla="*/ 88 h 244"/>
                <a:gd name="T70" fmla="*/ 59 w 158"/>
                <a:gd name="T71" fmla="*/ 79 h 244"/>
                <a:gd name="T72" fmla="*/ 44 w 158"/>
                <a:gd name="T73" fmla="*/ 63 h 244"/>
                <a:gd name="T74" fmla="*/ 32 w 158"/>
                <a:gd name="T75" fmla="*/ 40 h 244"/>
                <a:gd name="T76" fmla="*/ 35 w 158"/>
                <a:gd name="T77" fmla="*/ 26 h 244"/>
                <a:gd name="T78" fmla="*/ 41 w 158"/>
                <a:gd name="T79" fmla="*/ 11 h 244"/>
                <a:gd name="T80" fmla="*/ 53 w 158"/>
                <a:gd name="T81" fmla="*/ 30 h 244"/>
                <a:gd name="T82" fmla="*/ 65 w 158"/>
                <a:gd name="T83" fmla="*/ 40 h 244"/>
                <a:gd name="T84" fmla="*/ 90 w 158"/>
                <a:gd name="T85" fmla="*/ 30 h 244"/>
                <a:gd name="T86" fmla="*/ 106 w 158"/>
                <a:gd name="T87" fmla="*/ 33 h 244"/>
                <a:gd name="T88" fmla="*/ 128 w 158"/>
                <a:gd name="T89" fmla="*/ 24 h 244"/>
                <a:gd name="T90" fmla="*/ 155 w 158"/>
                <a:gd name="T91" fmla="*/ 15 h 244"/>
                <a:gd name="T92" fmla="*/ 180 w 158"/>
                <a:gd name="T93" fmla="*/ 7 h 244"/>
                <a:gd name="T94" fmla="*/ 194 w 158"/>
                <a:gd name="T95" fmla="*/ 0 h 244"/>
                <a:gd name="T96" fmla="*/ 196 w 158"/>
                <a:gd name="T97" fmla="*/ 7 h 244"/>
                <a:gd name="T98" fmla="*/ 196 w 158"/>
                <a:gd name="T99" fmla="*/ 40 h 244"/>
                <a:gd name="T100" fmla="*/ 198 w 158"/>
                <a:gd name="T101" fmla="*/ 40 h 244"/>
                <a:gd name="T102" fmla="*/ 194 w 158"/>
                <a:gd name="T103" fmla="*/ 51 h 2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8"/>
                <a:gd name="T157" fmla="*/ 0 h 244"/>
                <a:gd name="T158" fmla="*/ 158 w 158"/>
                <a:gd name="T159" fmla="*/ 244 h 2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8" h="244">
                  <a:moveTo>
                    <a:pt x="154" y="33"/>
                  </a:moveTo>
                  <a:lnTo>
                    <a:pt x="149" y="55"/>
                  </a:lnTo>
                  <a:lnTo>
                    <a:pt x="137" y="74"/>
                  </a:lnTo>
                  <a:lnTo>
                    <a:pt x="128" y="95"/>
                  </a:lnTo>
                  <a:lnTo>
                    <a:pt x="118" y="116"/>
                  </a:lnTo>
                  <a:lnTo>
                    <a:pt x="106" y="137"/>
                  </a:lnTo>
                  <a:lnTo>
                    <a:pt x="97" y="149"/>
                  </a:lnTo>
                  <a:lnTo>
                    <a:pt x="87" y="159"/>
                  </a:lnTo>
                  <a:lnTo>
                    <a:pt x="78" y="168"/>
                  </a:lnTo>
                  <a:lnTo>
                    <a:pt x="68" y="178"/>
                  </a:lnTo>
                  <a:lnTo>
                    <a:pt x="57" y="187"/>
                  </a:lnTo>
                  <a:lnTo>
                    <a:pt x="47" y="199"/>
                  </a:lnTo>
                  <a:lnTo>
                    <a:pt x="35" y="211"/>
                  </a:lnTo>
                  <a:lnTo>
                    <a:pt x="24" y="220"/>
                  </a:lnTo>
                  <a:lnTo>
                    <a:pt x="16" y="232"/>
                  </a:lnTo>
                  <a:lnTo>
                    <a:pt x="9" y="244"/>
                  </a:lnTo>
                  <a:lnTo>
                    <a:pt x="0" y="227"/>
                  </a:lnTo>
                  <a:lnTo>
                    <a:pt x="0" y="211"/>
                  </a:lnTo>
                  <a:lnTo>
                    <a:pt x="0" y="197"/>
                  </a:lnTo>
                  <a:lnTo>
                    <a:pt x="0" y="180"/>
                  </a:lnTo>
                  <a:lnTo>
                    <a:pt x="0" y="163"/>
                  </a:lnTo>
                  <a:lnTo>
                    <a:pt x="7" y="152"/>
                  </a:lnTo>
                  <a:lnTo>
                    <a:pt x="14" y="142"/>
                  </a:lnTo>
                  <a:lnTo>
                    <a:pt x="24" y="137"/>
                  </a:lnTo>
                  <a:lnTo>
                    <a:pt x="38" y="128"/>
                  </a:lnTo>
                  <a:lnTo>
                    <a:pt x="50" y="128"/>
                  </a:lnTo>
                  <a:lnTo>
                    <a:pt x="61" y="126"/>
                  </a:lnTo>
                  <a:lnTo>
                    <a:pt x="73" y="111"/>
                  </a:lnTo>
                  <a:lnTo>
                    <a:pt x="85" y="97"/>
                  </a:lnTo>
                  <a:lnTo>
                    <a:pt x="97" y="85"/>
                  </a:lnTo>
                  <a:lnTo>
                    <a:pt x="109" y="69"/>
                  </a:lnTo>
                  <a:lnTo>
                    <a:pt x="94" y="69"/>
                  </a:lnTo>
                  <a:lnTo>
                    <a:pt x="83" y="67"/>
                  </a:lnTo>
                  <a:lnTo>
                    <a:pt x="71" y="62"/>
                  </a:lnTo>
                  <a:lnTo>
                    <a:pt x="59" y="57"/>
                  </a:lnTo>
                  <a:lnTo>
                    <a:pt x="47" y="52"/>
                  </a:lnTo>
                  <a:lnTo>
                    <a:pt x="35" y="41"/>
                  </a:lnTo>
                  <a:lnTo>
                    <a:pt x="26" y="26"/>
                  </a:lnTo>
                  <a:lnTo>
                    <a:pt x="28" y="17"/>
                  </a:lnTo>
                  <a:lnTo>
                    <a:pt x="33" y="7"/>
                  </a:lnTo>
                  <a:lnTo>
                    <a:pt x="42" y="19"/>
                  </a:lnTo>
                  <a:lnTo>
                    <a:pt x="52" y="26"/>
                  </a:lnTo>
                  <a:lnTo>
                    <a:pt x="71" y="19"/>
                  </a:lnTo>
                  <a:lnTo>
                    <a:pt x="85" y="22"/>
                  </a:lnTo>
                  <a:lnTo>
                    <a:pt x="102" y="15"/>
                  </a:lnTo>
                  <a:lnTo>
                    <a:pt x="123" y="10"/>
                  </a:lnTo>
                  <a:lnTo>
                    <a:pt x="144" y="5"/>
                  </a:lnTo>
                  <a:lnTo>
                    <a:pt x="154" y="0"/>
                  </a:lnTo>
                  <a:lnTo>
                    <a:pt x="156" y="5"/>
                  </a:lnTo>
                  <a:lnTo>
                    <a:pt x="156" y="26"/>
                  </a:lnTo>
                  <a:lnTo>
                    <a:pt x="158" y="26"/>
                  </a:lnTo>
                  <a:lnTo>
                    <a:pt x="154" y="3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82" name="Freeform 5339"/>
            <p:cNvSpPr>
              <a:spLocks/>
            </p:cNvSpPr>
            <p:nvPr/>
          </p:nvSpPr>
          <p:spPr bwMode="auto">
            <a:xfrm>
              <a:off x="3026" y="2701"/>
              <a:ext cx="33" cy="45"/>
            </a:xfrm>
            <a:custGeom>
              <a:avLst/>
              <a:gdLst>
                <a:gd name="T0" fmla="*/ 32 w 30"/>
                <a:gd name="T1" fmla="*/ 13 h 37"/>
                <a:gd name="T2" fmla="*/ 32 w 30"/>
                <a:gd name="T3" fmla="*/ 0 h 37"/>
                <a:gd name="T4" fmla="*/ 20 w 30"/>
                <a:gd name="T5" fmla="*/ 0 h 37"/>
                <a:gd name="T6" fmla="*/ 17 w 30"/>
                <a:gd name="T7" fmla="*/ 6 h 37"/>
                <a:gd name="T8" fmla="*/ 2 w 30"/>
                <a:gd name="T9" fmla="*/ 11 h 37"/>
                <a:gd name="T10" fmla="*/ 0 w 30"/>
                <a:gd name="T11" fmla="*/ 11 h 37"/>
                <a:gd name="T12" fmla="*/ 2 w 30"/>
                <a:gd name="T13" fmla="*/ 11 h 37"/>
                <a:gd name="T14" fmla="*/ 4 w 30"/>
                <a:gd name="T15" fmla="*/ 34 h 37"/>
                <a:gd name="T16" fmla="*/ 9 w 30"/>
                <a:gd name="T17" fmla="*/ 55 h 37"/>
                <a:gd name="T18" fmla="*/ 13 w 30"/>
                <a:gd name="T19" fmla="*/ 55 h 37"/>
                <a:gd name="T20" fmla="*/ 23 w 30"/>
                <a:gd name="T21" fmla="*/ 39 h 37"/>
                <a:gd name="T22" fmla="*/ 36 w 30"/>
                <a:gd name="T23" fmla="*/ 21 h 37"/>
                <a:gd name="T24" fmla="*/ 32 w 30"/>
                <a:gd name="T25" fmla="*/ 13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37"/>
                <a:gd name="T41" fmla="*/ 30 w 30"/>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37">
                  <a:moveTo>
                    <a:pt x="26" y="9"/>
                  </a:moveTo>
                  <a:lnTo>
                    <a:pt x="26" y="0"/>
                  </a:lnTo>
                  <a:lnTo>
                    <a:pt x="16" y="0"/>
                  </a:lnTo>
                  <a:lnTo>
                    <a:pt x="14" y="4"/>
                  </a:lnTo>
                  <a:lnTo>
                    <a:pt x="2" y="7"/>
                  </a:lnTo>
                  <a:lnTo>
                    <a:pt x="0" y="7"/>
                  </a:lnTo>
                  <a:lnTo>
                    <a:pt x="2" y="7"/>
                  </a:lnTo>
                  <a:lnTo>
                    <a:pt x="4" y="23"/>
                  </a:lnTo>
                  <a:lnTo>
                    <a:pt x="7" y="37"/>
                  </a:lnTo>
                  <a:lnTo>
                    <a:pt x="11" y="37"/>
                  </a:lnTo>
                  <a:lnTo>
                    <a:pt x="19" y="26"/>
                  </a:lnTo>
                  <a:lnTo>
                    <a:pt x="30" y="14"/>
                  </a:lnTo>
                  <a:lnTo>
                    <a:pt x="26" y="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83" name="Freeform 5340"/>
            <p:cNvSpPr>
              <a:spLocks/>
            </p:cNvSpPr>
            <p:nvPr/>
          </p:nvSpPr>
          <p:spPr bwMode="auto">
            <a:xfrm>
              <a:off x="2711" y="2569"/>
              <a:ext cx="132" cy="190"/>
            </a:xfrm>
            <a:custGeom>
              <a:avLst/>
              <a:gdLst>
                <a:gd name="T0" fmla="*/ 26 w 118"/>
                <a:gd name="T1" fmla="*/ 163 h 154"/>
                <a:gd name="T2" fmla="*/ 12 w 118"/>
                <a:gd name="T3" fmla="*/ 165 h 154"/>
                <a:gd name="T4" fmla="*/ 12 w 118"/>
                <a:gd name="T5" fmla="*/ 174 h 154"/>
                <a:gd name="T6" fmla="*/ 12 w 118"/>
                <a:gd name="T7" fmla="*/ 180 h 154"/>
                <a:gd name="T8" fmla="*/ 15 w 118"/>
                <a:gd name="T9" fmla="*/ 191 h 154"/>
                <a:gd name="T10" fmla="*/ 12 w 118"/>
                <a:gd name="T11" fmla="*/ 197 h 154"/>
                <a:gd name="T12" fmla="*/ 7 w 118"/>
                <a:gd name="T13" fmla="*/ 191 h 154"/>
                <a:gd name="T14" fmla="*/ 0 w 118"/>
                <a:gd name="T15" fmla="*/ 206 h 154"/>
                <a:gd name="T16" fmla="*/ 18 w 118"/>
                <a:gd name="T17" fmla="*/ 234 h 154"/>
                <a:gd name="T18" fmla="*/ 30 w 118"/>
                <a:gd name="T19" fmla="*/ 220 h 154"/>
                <a:gd name="T20" fmla="*/ 39 w 118"/>
                <a:gd name="T21" fmla="*/ 223 h 154"/>
                <a:gd name="T22" fmla="*/ 50 w 118"/>
                <a:gd name="T23" fmla="*/ 227 h 154"/>
                <a:gd name="T24" fmla="*/ 56 w 118"/>
                <a:gd name="T25" fmla="*/ 220 h 154"/>
                <a:gd name="T26" fmla="*/ 65 w 118"/>
                <a:gd name="T27" fmla="*/ 220 h 154"/>
                <a:gd name="T28" fmla="*/ 69 w 118"/>
                <a:gd name="T29" fmla="*/ 232 h 154"/>
                <a:gd name="T30" fmla="*/ 86 w 118"/>
                <a:gd name="T31" fmla="*/ 213 h 154"/>
                <a:gd name="T32" fmla="*/ 102 w 118"/>
                <a:gd name="T33" fmla="*/ 195 h 154"/>
                <a:gd name="T34" fmla="*/ 102 w 118"/>
                <a:gd name="T35" fmla="*/ 174 h 154"/>
                <a:gd name="T36" fmla="*/ 104 w 118"/>
                <a:gd name="T37" fmla="*/ 152 h 154"/>
                <a:gd name="T38" fmla="*/ 119 w 118"/>
                <a:gd name="T39" fmla="*/ 130 h 154"/>
                <a:gd name="T40" fmla="*/ 130 w 118"/>
                <a:gd name="T41" fmla="*/ 109 h 154"/>
                <a:gd name="T42" fmla="*/ 134 w 118"/>
                <a:gd name="T43" fmla="*/ 90 h 154"/>
                <a:gd name="T44" fmla="*/ 139 w 118"/>
                <a:gd name="T45" fmla="*/ 69 h 154"/>
                <a:gd name="T46" fmla="*/ 139 w 118"/>
                <a:gd name="T47" fmla="*/ 47 h 154"/>
                <a:gd name="T48" fmla="*/ 145 w 118"/>
                <a:gd name="T49" fmla="*/ 26 h 154"/>
                <a:gd name="T50" fmla="*/ 148 w 118"/>
                <a:gd name="T51" fmla="*/ 5 h 154"/>
                <a:gd name="T52" fmla="*/ 134 w 118"/>
                <a:gd name="T53" fmla="*/ 0 h 154"/>
                <a:gd name="T54" fmla="*/ 119 w 118"/>
                <a:gd name="T55" fmla="*/ 0 h 154"/>
                <a:gd name="T56" fmla="*/ 106 w 118"/>
                <a:gd name="T57" fmla="*/ 7 h 154"/>
                <a:gd name="T58" fmla="*/ 102 w 118"/>
                <a:gd name="T59" fmla="*/ 37 h 154"/>
                <a:gd name="T60" fmla="*/ 97 w 118"/>
                <a:gd name="T61" fmla="*/ 51 h 154"/>
                <a:gd name="T62" fmla="*/ 81 w 118"/>
                <a:gd name="T63" fmla="*/ 44 h 154"/>
                <a:gd name="T64" fmla="*/ 63 w 118"/>
                <a:gd name="T65" fmla="*/ 39 h 154"/>
                <a:gd name="T66" fmla="*/ 45 w 118"/>
                <a:gd name="T67" fmla="*/ 39 h 154"/>
                <a:gd name="T68" fmla="*/ 41 w 118"/>
                <a:gd name="T69" fmla="*/ 65 h 154"/>
                <a:gd name="T70" fmla="*/ 65 w 118"/>
                <a:gd name="T71" fmla="*/ 60 h 154"/>
                <a:gd name="T72" fmla="*/ 65 w 118"/>
                <a:gd name="T73" fmla="*/ 79 h 154"/>
                <a:gd name="T74" fmla="*/ 56 w 118"/>
                <a:gd name="T75" fmla="*/ 94 h 154"/>
                <a:gd name="T76" fmla="*/ 69 w 118"/>
                <a:gd name="T77" fmla="*/ 118 h 154"/>
                <a:gd name="T78" fmla="*/ 63 w 118"/>
                <a:gd name="T79" fmla="*/ 158 h 154"/>
                <a:gd name="T80" fmla="*/ 56 w 118"/>
                <a:gd name="T81" fmla="*/ 165 h 154"/>
                <a:gd name="T82" fmla="*/ 50 w 118"/>
                <a:gd name="T83" fmla="*/ 155 h 154"/>
                <a:gd name="T84" fmla="*/ 41 w 118"/>
                <a:gd name="T85" fmla="*/ 163 h 154"/>
                <a:gd name="T86" fmla="*/ 30 w 118"/>
                <a:gd name="T87" fmla="*/ 148 h 154"/>
                <a:gd name="T88" fmla="*/ 26 w 118"/>
                <a:gd name="T89" fmla="*/ 163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8"/>
                <a:gd name="T136" fmla="*/ 0 h 154"/>
                <a:gd name="T137" fmla="*/ 118 w 118"/>
                <a:gd name="T138" fmla="*/ 154 h 1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8" h="154">
                  <a:moveTo>
                    <a:pt x="21" y="107"/>
                  </a:moveTo>
                  <a:lnTo>
                    <a:pt x="10" y="109"/>
                  </a:lnTo>
                  <a:lnTo>
                    <a:pt x="10" y="114"/>
                  </a:lnTo>
                  <a:lnTo>
                    <a:pt x="10" y="118"/>
                  </a:lnTo>
                  <a:lnTo>
                    <a:pt x="12" y="126"/>
                  </a:lnTo>
                  <a:lnTo>
                    <a:pt x="10" y="130"/>
                  </a:lnTo>
                  <a:lnTo>
                    <a:pt x="5" y="126"/>
                  </a:lnTo>
                  <a:lnTo>
                    <a:pt x="0" y="135"/>
                  </a:lnTo>
                  <a:lnTo>
                    <a:pt x="14" y="154"/>
                  </a:lnTo>
                  <a:lnTo>
                    <a:pt x="24" y="144"/>
                  </a:lnTo>
                  <a:lnTo>
                    <a:pt x="31" y="147"/>
                  </a:lnTo>
                  <a:lnTo>
                    <a:pt x="40" y="149"/>
                  </a:lnTo>
                  <a:lnTo>
                    <a:pt x="45" y="144"/>
                  </a:lnTo>
                  <a:lnTo>
                    <a:pt x="52" y="144"/>
                  </a:lnTo>
                  <a:lnTo>
                    <a:pt x="55" y="152"/>
                  </a:lnTo>
                  <a:lnTo>
                    <a:pt x="69" y="140"/>
                  </a:lnTo>
                  <a:lnTo>
                    <a:pt x="81" y="128"/>
                  </a:lnTo>
                  <a:lnTo>
                    <a:pt x="81" y="114"/>
                  </a:lnTo>
                  <a:lnTo>
                    <a:pt x="83" y="100"/>
                  </a:lnTo>
                  <a:lnTo>
                    <a:pt x="95" y="85"/>
                  </a:lnTo>
                  <a:lnTo>
                    <a:pt x="104" y="71"/>
                  </a:lnTo>
                  <a:lnTo>
                    <a:pt x="107" y="59"/>
                  </a:lnTo>
                  <a:lnTo>
                    <a:pt x="111" y="45"/>
                  </a:lnTo>
                  <a:lnTo>
                    <a:pt x="111" y="31"/>
                  </a:lnTo>
                  <a:lnTo>
                    <a:pt x="116" y="17"/>
                  </a:lnTo>
                  <a:lnTo>
                    <a:pt x="118" y="3"/>
                  </a:lnTo>
                  <a:lnTo>
                    <a:pt x="107" y="0"/>
                  </a:lnTo>
                  <a:lnTo>
                    <a:pt x="95" y="0"/>
                  </a:lnTo>
                  <a:lnTo>
                    <a:pt x="85" y="5"/>
                  </a:lnTo>
                  <a:lnTo>
                    <a:pt x="81" y="24"/>
                  </a:lnTo>
                  <a:lnTo>
                    <a:pt x="78" y="33"/>
                  </a:lnTo>
                  <a:lnTo>
                    <a:pt x="64" y="29"/>
                  </a:lnTo>
                  <a:lnTo>
                    <a:pt x="50" y="26"/>
                  </a:lnTo>
                  <a:lnTo>
                    <a:pt x="36" y="26"/>
                  </a:lnTo>
                  <a:lnTo>
                    <a:pt x="33" y="43"/>
                  </a:lnTo>
                  <a:lnTo>
                    <a:pt x="52" y="40"/>
                  </a:lnTo>
                  <a:lnTo>
                    <a:pt x="52" y="52"/>
                  </a:lnTo>
                  <a:lnTo>
                    <a:pt x="45" y="62"/>
                  </a:lnTo>
                  <a:lnTo>
                    <a:pt x="55" y="78"/>
                  </a:lnTo>
                  <a:lnTo>
                    <a:pt x="50" y="104"/>
                  </a:lnTo>
                  <a:lnTo>
                    <a:pt x="45" y="109"/>
                  </a:lnTo>
                  <a:lnTo>
                    <a:pt x="40" y="102"/>
                  </a:lnTo>
                  <a:lnTo>
                    <a:pt x="33" y="107"/>
                  </a:lnTo>
                  <a:lnTo>
                    <a:pt x="24" y="97"/>
                  </a:lnTo>
                  <a:lnTo>
                    <a:pt x="21" y="107"/>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84" name="Freeform 5341"/>
            <p:cNvSpPr>
              <a:spLocks/>
            </p:cNvSpPr>
            <p:nvPr/>
          </p:nvSpPr>
          <p:spPr bwMode="auto">
            <a:xfrm>
              <a:off x="3113" y="2545"/>
              <a:ext cx="140" cy="205"/>
            </a:xfrm>
            <a:custGeom>
              <a:avLst/>
              <a:gdLst>
                <a:gd name="T0" fmla="*/ 74 w 125"/>
                <a:gd name="T1" fmla="*/ 209 h 166"/>
                <a:gd name="T2" fmla="*/ 53 w 125"/>
                <a:gd name="T3" fmla="*/ 195 h 166"/>
                <a:gd name="T4" fmla="*/ 35 w 125"/>
                <a:gd name="T5" fmla="*/ 182 h 166"/>
                <a:gd name="T6" fmla="*/ 20 w 125"/>
                <a:gd name="T7" fmla="*/ 167 h 166"/>
                <a:gd name="T8" fmla="*/ 0 w 125"/>
                <a:gd name="T9" fmla="*/ 156 h 166"/>
                <a:gd name="T10" fmla="*/ 0 w 125"/>
                <a:gd name="T11" fmla="*/ 123 h 166"/>
                <a:gd name="T12" fmla="*/ 15 w 125"/>
                <a:gd name="T13" fmla="*/ 98 h 166"/>
                <a:gd name="T14" fmla="*/ 20 w 125"/>
                <a:gd name="T15" fmla="*/ 77 h 166"/>
                <a:gd name="T16" fmla="*/ 15 w 125"/>
                <a:gd name="T17" fmla="*/ 54 h 166"/>
                <a:gd name="T18" fmla="*/ 9 w 125"/>
                <a:gd name="T19" fmla="*/ 33 h 166"/>
                <a:gd name="T20" fmla="*/ 0 w 125"/>
                <a:gd name="T21" fmla="*/ 11 h 166"/>
                <a:gd name="T22" fmla="*/ 9 w 125"/>
                <a:gd name="T23" fmla="*/ 0 h 166"/>
                <a:gd name="T24" fmla="*/ 24 w 125"/>
                <a:gd name="T25" fmla="*/ 0 h 166"/>
                <a:gd name="T26" fmla="*/ 38 w 125"/>
                <a:gd name="T27" fmla="*/ 0 h 166"/>
                <a:gd name="T28" fmla="*/ 56 w 125"/>
                <a:gd name="T29" fmla="*/ 5 h 166"/>
                <a:gd name="T30" fmla="*/ 81 w 125"/>
                <a:gd name="T31" fmla="*/ 26 h 166"/>
                <a:gd name="T32" fmla="*/ 109 w 125"/>
                <a:gd name="T33" fmla="*/ 33 h 166"/>
                <a:gd name="T34" fmla="*/ 118 w 125"/>
                <a:gd name="T35" fmla="*/ 23 h 166"/>
                <a:gd name="T36" fmla="*/ 139 w 125"/>
                <a:gd name="T37" fmla="*/ 15 h 166"/>
                <a:gd name="T38" fmla="*/ 157 w 125"/>
                <a:gd name="T39" fmla="*/ 19 h 166"/>
                <a:gd name="T40" fmla="*/ 148 w 125"/>
                <a:gd name="T41" fmla="*/ 33 h 166"/>
                <a:gd name="T42" fmla="*/ 139 w 125"/>
                <a:gd name="T43" fmla="*/ 51 h 166"/>
                <a:gd name="T44" fmla="*/ 139 w 125"/>
                <a:gd name="T45" fmla="*/ 77 h 166"/>
                <a:gd name="T46" fmla="*/ 139 w 125"/>
                <a:gd name="T47" fmla="*/ 103 h 166"/>
                <a:gd name="T48" fmla="*/ 139 w 125"/>
                <a:gd name="T49" fmla="*/ 123 h 166"/>
                <a:gd name="T50" fmla="*/ 139 w 125"/>
                <a:gd name="T51" fmla="*/ 148 h 166"/>
                <a:gd name="T52" fmla="*/ 150 w 125"/>
                <a:gd name="T53" fmla="*/ 174 h 166"/>
                <a:gd name="T54" fmla="*/ 139 w 125"/>
                <a:gd name="T55" fmla="*/ 177 h 166"/>
                <a:gd name="T56" fmla="*/ 133 w 125"/>
                <a:gd name="T57" fmla="*/ 195 h 166"/>
                <a:gd name="T58" fmla="*/ 124 w 125"/>
                <a:gd name="T59" fmla="*/ 206 h 166"/>
                <a:gd name="T60" fmla="*/ 113 w 125"/>
                <a:gd name="T61" fmla="*/ 227 h 166"/>
                <a:gd name="T62" fmla="*/ 106 w 125"/>
                <a:gd name="T63" fmla="*/ 253 h 166"/>
                <a:gd name="T64" fmla="*/ 103 w 125"/>
                <a:gd name="T65" fmla="*/ 253 h 166"/>
                <a:gd name="T66" fmla="*/ 90 w 125"/>
                <a:gd name="T67" fmla="*/ 235 h 166"/>
                <a:gd name="T68" fmla="*/ 74 w 125"/>
                <a:gd name="T69" fmla="*/ 216 h 166"/>
                <a:gd name="T70" fmla="*/ 74 w 125"/>
                <a:gd name="T71" fmla="*/ 209 h 1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5"/>
                <a:gd name="T109" fmla="*/ 0 h 166"/>
                <a:gd name="T110" fmla="*/ 125 w 125"/>
                <a:gd name="T111" fmla="*/ 166 h 1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5" h="166">
                  <a:moveTo>
                    <a:pt x="59" y="137"/>
                  </a:moveTo>
                  <a:lnTo>
                    <a:pt x="42" y="128"/>
                  </a:lnTo>
                  <a:lnTo>
                    <a:pt x="28" y="119"/>
                  </a:lnTo>
                  <a:lnTo>
                    <a:pt x="16" y="109"/>
                  </a:lnTo>
                  <a:lnTo>
                    <a:pt x="0" y="102"/>
                  </a:lnTo>
                  <a:lnTo>
                    <a:pt x="0" y="81"/>
                  </a:lnTo>
                  <a:lnTo>
                    <a:pt x="12" y="64"/>
                  </a:lnTo>
                  <a:lnTo>
                    <a:pt x="16" y="50"/>
                  </a:lnTo>
                  <a:lnTo>
                    <a:pt x="12" y="36"/>
                  </a:lnTo>
                  <a:lnTo>
                    <a:pt x="7" y="22"/>
                  </a:lnTo>
                  <a:lnTo>
                    <a:pt x="0" y="7"/>
                  </a:lnTo>
                  <a:lnTo>
                    <a:pt x="7" y="0"/>
                  </a:lnTo>
                  <a:lnTo>
                    <a:pt x="19" y="0"/>
                  </a:lnTo>
                  <a:lnTo>
                    <a:pt x="30" y="0"/>
                  </a:lnTo>
                  <a:lnTo>
                    <a:pt x="45" y="3"/>
                  </a:lnTo>
                  <a:lnTo>
                    <a:pt x="64" y="17"/>
                  </a:lnTo>
                  <a:lnTo>
                    <a:pt x="87" y="22"/>
                  </a:lnTo>
                  <a:lnTo>
                    <a:pt x="94" y="15"/>
                  </a:lnTo>
                  <a:lnTo>
                    <a:pt x="111" y="10"/>
                  </a:lnTo>
                  <a:lnTo>
                    <a:pt x="125" y="12"/>
                  </a:lnTo>
                  <a:lnTo>
                    <a:pt x="118" y="22"/>
                  </a:lnTo>
                  <a:lnTo>
                    <a:pt x="111" y="33"/>
                  </a:lnTo>
                  <a:lnTo>
                    <a:pt x="111" y="50"/>
                  </a:lnTo>
                  <a:lnTo>
                    <a:pt x="111" y="67"/>
                  </a:lnTo>
                  <a:lnTo>
                    <a:pt x="111" y="81"/>
                  </a:lnTo>
                  <a:lnTo>
                    <a:pt x="111" y="97"/>
                  </a:lnTo>
                  <a:lnTo>
                    <a:pt x="120" y="114"/>
                  </a:lnTo>
                  <a:lnTo>
                    <a:pt x="111" y="116"/>
                  </a:lnTo>
                  <a:lnTo>
                    <a:pt x="106" y="128"/>
                  </a:lnTo>
                  <a:lnTo>
                    <a:pt x="99" y="135"/>
                  </a:lnTo>
                  <a:lnTo>
                    <a:pt x="90" y="149"/>
                  </a:lnTo>
                  <a:lnTo>
                    <a:pt x="85" y="166"/>
                  </a:lnTo>
                  <a:lnTo>
                    <a:pt x="82" y="166"/>
                  </a:lnTo>
                  <a:lnTo>
                    <a:pt x="71" y="154"/>
                  </a:lnTo>
                  <a:lnTo>
                    <a:pt x="59" y="142"/>
                  </a:lnTo>
                  <a:lnTo>
                    <a:pt x="59" y="13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85" name="Freeform 5342"/>
            <p:cNvSpPr>
              <a:spLocks/>
            </p:cNvSpPr>
            <p:nvPr/>
          </p:nvSpPr>
          <p:spPr bwMode="auto">
            <a:xfrm>
              <a:off x="5557" y="2580"/>
              <a:ext cx="3" cy="3"/>
            </a:xfrm>
            <a:custGeom>
              <a:avLst/>
              <a:gdLst>
                <a:gd name="T0" fmla="*/ 5 w 2"/>
                <a:gd name="T1" fmla="*/ 0 h 2"/>
                <a:gd name="T2" fmla="*/ 0 w 2"/>
                <a:gd name="T3" fmla="*/ 5 h 2"/>
                <a:gd name="T4" fmla="*/ 0 w 2"/>
                <a:gd name="T5" fmla="*/ 0 h 2"/>
                <a:gd name="T6" fmla="*/ 5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2"/>
                  </a:lnTo>
                  <a:lnTo>
                    <a:pt x="0" y="0"/>
                  </a:lnTo>
                  <a:lnTo>
                    <a:pt x="2"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86" name="Freeform 5343"/>
            <p:cNvSpPr>
              <a:spLocks/>
            </p:cNvSpPr>
            <p:nvPr/>
          </p:nvSpPr>
          <p:spPr bwMode="auto">
            <a:xfrm>
              <a:off x="5563" y="2607"/>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2"/>
                  </a:moveTo>
                  <a:lnTo>
                    <a:pt x="0" y="0"/>
                  </a:lnTo>
                  <a:lnTo>
                    <a:pt x="0"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87" name="Rectangle 5344"/>
            <p:cNvSpPr>
              <a:spLocks noChangeArrowheads="1"/>
            </p:cNvSpPr>
            <p:nvPr/>
          </p:nvSpPr>
          <p:spPr bwMode="auto">
            <a:xfrm>
              <a:off x="5565" y="2616"/>
              <a:ext cx="0" cy="2"/>
            </a:xfrm>
            <a:prstGeom prst="rect">
              <a:avLst/>
            </a:prstGeom>
            <a:solidFill>
              <a:srgbClr val="E1E1E1"/>
            </a:solidFill>
            <a:ln w="317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88" name="Freeform 5345"/>
            <p:cNvSpPr>
              <a:spLocks/>
            </p:cNvSpPr>
            <p:nvPr/>
          </p:nvSpPr>
          <p:spPr bwMode="auto">
            <a:xfrm>
              <a:off x="5567" y="2604"/>
              <a:ext cx="5" cy="3"/>
            </a:xfrm>
            <a:custGeom>
              <a:avLst/>
              <a:gdLst>
                <a:gd name="T0" fmla="*/ 0 w 3"/>
                <a:gd name="T1" fmla="*/ 5 h 2"/>
                <a:gd name="T2" fmla="*/ 8 w 3"/>
                <a:gd name="T3" fmla="*/ 0 h 2"/>
                <a:gd name="T4" fmla="*/ 0 w 3"/>
                <a:gd name="T5" fmla="*/ 0 h 2"/>
                <a:gd name="T6" fmla="*/ 0 w 3"/>
                <a:gd name="T7" fmla="*/ 5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2"/>
                  </a:moveTo>
                  <a:lnTo>
                    <a:pt x="3" y="0"/>
                  </a:lnTo>
                  <a:lnTo>
                    <a:pt x="0" y="0"/>
                  </a:lnTo>
                  <a:lnTo>
                    <a:pt x="0"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89" name="Freeform 5346"/>
            <p:cNvSpPr>
              <a:spLocks/>
            </p:cNvSpPr>
            <p:nvPr/>
          </p:nvSpPr>
          <p:spPr bwMode="auto">
            <a:xfrm>
              <a:off x="5563" y="2613"/>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90" name="Freeform 5347"/>
            <p:cNvSpPr>
              <a:spLocks/>
            </p:cNvSpPr>
            <p:nvPr/>
          </p:nvSpPr>
          <p:spPr bwMode="auto">
            <a:xfrm>
              <a:off x="2564" y="2343"/>
              <a:ext cx="207" cy="208"/>
            </a:xfrm>
            <a:custGeom>
              <a:avLst/>
              <a:gdLst>
                <a:gd name="T0" fmla="*/ 151 w 187"/>
                <a:gd name="T1" fmla="*/ 186 h 168"/>
                <a:gd name="T2" fmla="*/ 136 w 187"/>
                <a:gd name="T3" fmla="*/ 193 h 168"/>
                <a:gd name="T4" fmla="*/ 130 w 187"/>
                <a:gd name="T5" fmla="*/ 207 h 168"/>
                <a:gd name="T6" fmla="*/ 118 w 187"/>
                <a:gd name="T7" fmla="*/ 225 h 168"/>
                <a:gd name="T8" fmla="*/ 115 w 187"/>
                <a:gd name="T9" fmla="*/ 246 h 168"/>
                <a:gd name="T10" fmla="*/ 106 w 187"/>
                <a:gd name="T11" fmla="*/ 244 h 168"/>
                <a:gd name="T12" fmla="*/ 106 w 187"/>
                <a:gd name="T13" fmla="*/ 255 h 168"/>
                <a:gd name="T14" fmla="*/ 90 w 187"/>
                <a:gd name="T15" fmla="*/ 255 h 168"/>
                <a:gd name="T16" fmla="*/ 87 w 187"/>
                <a:gd name="T17" fmla="*/ 250 h 168"/>
                <a:gd name="T18" fmla="*/ 83 w 187"/>
                <a:gd name="T19" fmla="*/ 255 h 168"/>
                <a:gd name="T20" fmla="*/ 81 w 187"/>
                <a:gd name="T21" fmla="*/ 255 h 168"/>
                <a:gd name="T22" fmla="*/ 79 w 187"/>
                <a:gd name="T23" fmla="*/ 246 h 168"/>
                <a:gd name="T24" fmla="*/ 79 w 187"/>
                <a:gd name="T25" fmla="*/ 258 h 168"/>
                <a:gd name="T26" fmla="*/ 75 w 187"/>
                <a:gd name="T27" fmla="*/ 255 h 168"/>
                <a:gd name="T28" fmla="*/ 75 w 187"/>
                <a:gd name="T29" fmla="*/ 255 h 168"/>
                <a:gd name="T30" fmla="*/ 69 w 187"/>
                <a:gd name="T31" fmla="*/ 255 h 168"/>
                <a:gd name="T32" fmla="*/ 60 w 187"/>
                <a:gd name="T33" fmla="*/ 258 h 168"/>
                <a:gd name="T34" fmla="*/ 51 w 187"/>
                <a:gd name="T35" fmla="*/ 228 h 168"/>
                <a:gd name="T36" fmla="*/ 55 w 187"/>
                <a:gd name="T37" fmla="*/ 228 h 168"/>
                <a:gd name="T38" fmla="*/ 49 w 187"/>
                <a:gd name="T39" fmla="*/ 225 h 168"/>
                <a:gd name="T40" fmla="*/ 51 w 187"/>
                <a:gd name="T41" fmla="*/ 225 h 168"/>
                <a:gd name="T42" fmla="*/ 46 w 187"/>
                <a:gd name="T43" fmla="*/ 218 h 168"/>
                <a:gd name="T44" fmla="*/ 25 w 187"/>
                <a:gd name="T45" fmla="*/ 204 h 168"/>
                <a:gd name="T46" fmla="*/ 17 w 187"/>
                <a:gd name="T47" fmla="*/ 199 h 168"/>
                <a:gd name="T48" fmla="*/ 20 w 187"/>
                <a:gd name="T49" fmla="*/ 196 h 168"/>
                <a:gd name="T50" fmla="*/ 0 w 187"/>
                <a:gd name="T51" fmla="*/ 204 h 168"/>
                <a:gd name="T52" fmla="*/ 2 w 187"/>
                <a:gd name="T53" fmla="*/ 167 h 168"/>
                <a:gd name="T54" fmla="*/ 2 w 187"/>
                <a:gd name="T55" fmla="*/ 128 h 168"/>
                <a:gd name="T56" fmla="*/ 17 w 187"/>
                <a:gd name="T57" fmla="*/ 98 h 168"/>
                <a:gd name="T58" fmla="*/ 20 w 187"/>
                <a:gd name="T59" fmla="*/ 73 h 168"/>
                <a:gd name="T60" fmla="*/ 17 w 187"/>
                <a:gd name="T61" fmla="*/ 58 h 168"/>
                <a:gd name="T62" fmla="*/ 17 w 187"/>
                <a:gd name="T63" fmla="*/ 47 h 168"/>
                <a:gd name="T64" fmla="*/ 23 w 187"/>
                <a:gd name="T65" fmla="*/ 30 h 168"/>
                <a:gd name="T66" fmla="*/ 28 w 187"/>
                <a:gd name="T67" fmla="*/ 7 h 168"/>
                <a:gd name="T68" fmla="*/ 46 w 187"/>
                <a:gd name="T69" fmla="*/ 0 h 168"/>
                <a:gd name="T70" fmla="*/ 66 w 187"/>
                <a:gd name="T71" fmla="*/ 5 h 168"/>
                <a:gd name="T72" fmla="*/ 79 w 187"/>
                <a:gd name="T73" fmla="*/ 19 h 168"/>
                <a:gd name="T74" fmla="*/ 99 w 187"/>
                <a:gd name="T75" fmla="*/ 11 h 168"/>
                <a:gd name="T76" fmla="*/ 113 w 187"/>
                <a:gd name="T77" fmla="*/ 19 h 168"/>
                <a:gd name="T78" fmla="*/ 127 w 187"/>
                <a:gd name="T79" fmla="*/ 26 h 168"/>
                <a:gd name="T80" fmla="*/ 147 w 187"/>
                <a:gd name="T81" fmla="*/ 11 h 168"/>
                <a:gd name="T82" fmla="*/ 168 w 187"/>
                <a:gd name="T83" fmla="*/ 15 h 168"/>
                <a:gd name="T84" fmla="*/ 187 w 187"/>
                <a:gd name="T85" fmla="*/ 19 h 168"/>
                <a:gd name="T86" fmla="*/ 208 w 187"/>
                <a:gd name="T87" fmla="*/ 0 h 168"/>
                <a:gd name="T88" fmla="*/ 217 w 187"/>
                <a:gd name="T89" fmla="*/ 19 h 168"/>
                <a:gd name="T90" fmla="*/ 219 w 187"/>
                <a:gd name="T91" fmla="*/ 40 h 168"/>
                <a:gd name="T92" fmla="*/ 229 w 187"/>
                <a:gd name="T93" fmla="*/ 47 h 168"/>
                <a:gd name="T94" fmla="*/ 226 w 187"/>
                <a:gd name="T95" fmla="*/ 66 h 168"/>
                <a:gd name="T96" fmla="*/ 210 w 187"/>
                <a:gd name="T97" fmla="*/ 79 h 168"/>
                <a:gd name="T98" fmla="*/ 206 w 187"/>
                <a:gd name="T99" fmla="*/ 102 h 168"/>
                <a:gd name="T100" fmla="*/ 197 w 187"/>
                <a:gd name="T101" fmla="*/ 120 h 168"/>
                <a:gd name="T102" fmla="*/ 192 w 187"/>
                <a:gd name="T103" fmla="*/ 141 h 168"/>
                <a:gd name="T104" fmla="*/ 183 w 187"/>
                <a:gd name="T105" fmla="*/ 156 h 168"/>
                <a:gd name="T106" fmla="*/ 176 w 187"/>
                <a:gd name="T107" fmla="*/ 181 h 168"/>
                <a:gd name="T108" fmla="*/ 162 w 187"/>
                <a:gd name="T109" fmla="*/ 199 h 168"/>
                <a:gd name="T110" fmla="*/ 151 w 187"/>
                <a:gd name="T111" fmla="*/ 186 h 1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7"/>
                <a:gd name="T169" fmla="*/ 0 h 168"/>
                <a:gd name="T170" fmla="*/ 187 w 187"/>
                <a:gd name="T171" fmla="*/ 168 h 1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7" h="168">
                  <a:moveTo>
                    <a:pt x="123" y="121"/>
                  </a:moveTo>
                  <a:lnTo>
                    <a:pt x="111" y="126"/>
                  </a:lnTo>
                  <a:lnTo>
                    <a:pt x="106" y="135"/>
                  </a:lnTo>
                  <a:lnTo>
                    <a:pt x="97" y="147"/>
                  </a:lnTo>
                  <a:lnTo>
                    <a:pt x="94" y="161"/>
                  </a:lnTo>
                  <a:lnTo>
                    <a:pt x="87" y="159"/>
                  </a:lnTo>
                  <a:lnTo>
                    <a:pt x="87" y="166"/>
                  </a:lnTo>
                  <a:lnTo>
                    <a:pt x="73" y="166"/>
                  </a:lnTo>
                  <a:lnTo>
                    <a:pt x="71" y="163"/>
                  </a:lnTo>
                  <a:lnTo>
                    <a:pt x="68" y="166"/>
                  </a:lnTo>
                  <a:lnTo>
                    <a:pt x="66" y="166"/>
                  </a:lnTo>
                  <a:lnTo>
                    <a:pt x="64" y="161"/>
                  </a:lnTo>
                  <a:lnTo>
                    <a:pt x="64" y="168"/>
                  </a:lnTo>
                  <a:lnTo>
                    <a:pt x="61" y="166"/>
                  </a:lnTo>
                  <a:lnTo>
                    <a:pt x="56" y="166"/>
                  </a:lnTo>
                  <a:lnTo>
                    <a:pt x="49" y="168"/>
                  </a:lnTo>
                  <a:lnTo>
                    <a:pt x="42" y="149"/>
                  </a:lnTo>
                  <a:lnTo>
                    <a:pt x="45" y="149"/>
                  </a:lnTo>
                  <a:lnTo>
                    <a:pt x="40" y="147"/>
                  </a:lnTo>
                  <a:lnTo>
                    <a:pt x="42" y="147"/>
                  </a:lnTo>
                  <a:lnTo>
                    <a:pt x="38" y="142"/>
                  </a:lnTo>
                  <a:lnTo>
                    <a:pt x="21" y="133"/>
                  </a:lnTo>
                  <a:lnTo>
                    <a:pt x="14" y="130"/>
                  </a:lnTo>
                  <a:lnTo>
                    <a:pt x="16" y="128"/>
                  </a:lnTo>
                  <a:lnTo>
                    <a:pt x="0" y="133"/>
                  </a:lnTo>
                  <a:lnTo>
                    <a:pt x="2" y="109"/>
                  </a:lnTo>
                  <a:lnTo>
                    <a:pt x="2" y="83"/>
                  </a:lnTo>
                  <a:lnTo>
                    <a:pt x="14" y="64"/>
                  </a:lnTo>
                  <a:lnTo>
                    <a:pt x="16" y="48"/>
                  </a:lnTo>
                  <a:lnTo>
                    <a:pt x="14" y="38"/>
                  </a:lnTo>
                  <a:lnTo>
                    <a:pt x="14" y="31"/>
                  </a:lnTo>
                  <a:lnTo>
                    <a:pt x="19" y="19"/>
                  </a:lnTo>
                  <a:lnTo>
                    <a:pt x="23" y="5"/>
                  </a:lnTo>
                  <a:lnTo>
                    <a:pt x="38" y="0"/>
                  </a:lnTo>
                  <a:lnTo>
                    <a:pt x="54" y="3"/>
                  </a:lnTo>
                  <a:lnTo>
                    <a:pt x="64" y="12"/>
                  </a:lnTo>
                  <a:lnTo>
                    <a:pt x="80" y="7"/>
                  </a:lnTo>
                  <a:lnTo>
                    <a:pt x="92" y="12"/>
                  </a:lnTo>
                  <a:lnTo>
                    <a:pt x="104" y="17"/>
                  </a:lnTo>
                  <a:lnTo>
                    <a:pt x="120" y="7"/>
                  </a:lnTo>
                  <a:lnTo>
                    <a:pt x="137" y="10"/>
                  </a:lnTo>
                  <a:lnTo>
                    <a:pt x="153" y="12"/>
                  </a:lnTo>
                  <a:lnTo>
                    <a:pt x="170" y="0"/>
                  </a:lnTo>
                  <a:lnTo>
                    <a:pt x="177" y="12"/>
                  </a:lnTo>
                  <a:lnTo>
                    <a:pt x="179" y="26"/>
                  </a:lnTo>
                  <a:lnTo>
                    <a:pt x="187" y="31"/>
                  </a:lnTo>
                  <a:lnTo>
                    <a:pt x="184" y="43"/>
                  </a:lnTo>
                  <a:lnTo>
                    <a:pt x="172" y="52"/>
                  </a:lnTo>
                  <a:lnTo>
                    <a:pt x="168" y="66"/>
                  </a:lnTo>
                  <a:lnTo>
                    <a:pt x="161" y="78"/>
                  </a:lnTo>
                  <a:lnTo>
                    <a:pt x="156" y="92"/>
                  </a:lnTo>
                  <a:lnTo>
                    <a:pt x="149" y="102"/>
                  </a:lnTo>
                  <a:lnTo>
                    <a:pt x="144" y="118"/>
                  </a:lnTo>
                  <a:lnTo>
                    <a:pt x="132" y="130"/>
                  </a:lnTo>
                  <a:lnTo>
                    <a:pt x="123" y="121"/>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91" name="Freeform 5348"/>
            <p:cNvSpPr>
              <a:spLocks/>
            </p:cNvSpPr>
            <p:nvPr/>
          </p:nvSpPr>
          <p:spPr bwMode="auto">
            <a:xfrm>
              <a:off x="2529" y="2375"/>
              <a:ext cx="52" cy="135"/>
            </a:xfrm>
            <a:custGeom>
              <a:avLst/>
              <a:gdLst>
                <a:gd name="T0" fmla="*/ 2 w 47"/>
                <a:gd name="T1" fmla="*/ 37 h 109"/>
                <a:gd name="T2" fmla="*/ 0 w 47"/>
                <a:gd name="T3" fmla="*/ 47 h 109"/>
                <a:gd name="T4" fmla="*/ 11 w 47"/>
                <a:gd name="T5" fmla="*/ 62 h 109"/>
                <a:gd name="T6" fmla="*/ 14 w 47"/>
                <a:gd name="T7" fmla="*/ 88 h 109"/>
                <a:gd name="T8" fmla="*/ 14 w 47"/>
                <a:gd name="T9" fmla="*/ 105 h 109"/>
                <a:gd name="T10" fmla="*/ 17 w 47"/>
                <a:gd name="T11" fmla="*/ 128 h 109"/>
                <a:gd name="T12" fmla="*/ 17 w 47"/>
                <a:gd name="T13" fmla="*/ 149 h 109"/>
                <a:gd name="T14" fmla="*/ 17 w 47"/>
                <a:gd name="T15" fmla="*/ 167 h 109"/>
                <a:gd name="T16" fmla="*/ 38 w 47"/>
                <a:gd name="T17" fmla="*/ 165 h 109"/>
                <a:gd name="T18" fmla="*/ 41 w 47"/>
                <a:gd name="T19" fmla="*/ 128 h 109"/>
                <a:gd name="T20" fmla="*/ 41 w 47"/>
                <a:gd name="T21" fmla="*/ 88 h 109"/>
                <a:gd name="T22" fmla="*/ 55 w 47"/>
                <a:gd name="T23" fmla="*/ 58 h 109"/>
                <a:gd name="T24" fmla="*/ 58 w 47"/>
                <a:gd name="T25" fmla="*/ 33 h 109"/>
                <a:gd name="T26" fmla="*/ 55 w 47"/>
                <a:gd name="T27" fmla="*/ 19 h 109"/>
                <a:gd name="T28" fmla="*/ 38 w 47"/>
                <a:gd name="T29" fmla="*/ 0 h 109"/>
                <a:gd name="T30" fmla="*/ 32 w 47"/>
                <a:gd name="T31" fmla="*/ 7 h 109"/>
                <a:gd name="T32" fmla="*/ 32 w 47"/>
                <a:gd name="T33" fmla="*/ 11 h 109"/>
                <a:gd name="T34" fmla="*/ 32 w 47"/>
                <a:gd name="T35" fmla="*/ 15 h 109"/>
                <a:gd name="T36" fmla="*/ 32 w 47"/>
                <a:gd name="T37" fmla="*/ 15 h 109"/>
                <a:gd name="T38" fmla="*/ 17 w 47"/>
                <a:gd name="T39" fmla="*/ 26 h 109"/>
                <a:gd name="T40" fmla="*/ 2 w 47"/>
                <a:gd name="T41" fmla="*/ 37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109"/>
                <a:gd name="T65" fmla="*/ 47 w 47"/>
                <a:gd name="T66" fmla="*/ 109 h 10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109">
                  <a:moveTo>
                    <a:pt x="2" y="24"/>
                  </a:moveTo>
                  <a:lnTo>
                    <a:pt x="0" y="31"/>
                  </a:lnTo>
                  <a:lnTo>
                    <a:pt x="9" y="40"/>
                  </a:lnTo>
                  <a:lnTo>
                    <a:pt x="12" y="57"/>
                  </a:lnTo>
                  <a:lnTo>
                    <a:pt x="12" y="69"/>
                  </a:lnTo>
                  <a:lnTo>
                    <a:pt x="14" y="83"/>
                  </a:lnTo>
                  <a:lnTo>
                    <a:pt x="14" y="97"/>
                  </a:lnTo>
                  <a:lnTo>
                    <a:pt x="14" y="109"/>
                  </a:lnTo>
                  <a:lnTo>
                    <a:pt x="31" y="107"/>
                  </a:lnTo>
                  <a:lnTo>
                    <a:pt x="33" y="83"/>
                  </a:lnTo>
                  <a:lnTo>
                    <a:pt x="33" y="57"/>
                  </a:lnTo>
                  <a:lnTo>
                    <a:pt x="45" y="38"/>
                  </a:lnTo>
                  <a:lnTo>
                    <a:pt x="47" y="22"/>
                  </a:lnTo>
                  <a:lnTo>
                    <a:pt x="45" y="12"/>
                  </a:lnTo>
                  <a:lnTo>
                    <a:pt x="31" y="0"/>
                  </a:lnTo>
                  <a:lnTo>
                    <a:pt x="26" y="5"/>
                  </a:lnTo>
                  <a:lnTo>
                    <a:pt x="26" y="7"/>
                  </a:lnTo>
                  <a:lnTo>
                    <a:pt x="26" y="10"/>
                  </a:lnTo>
                  <a:lnTo>
                    <a:pt x="14" y="17"/>
                  </a:lnTo>
                  <a:lnTo>
                    <a:pt x="2" y="24"/>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92" name="Freeform 5349"/>
            <p:cNvSpPr>
              <a:spLocks/>
            </p:cNvSpPr>
            <p:nvPr/>
          </p:nvSpPr>
          <p:spPr bwMode="auto">
            <a:xfrm>
              <a:off x="2419" y="2314"/>
              <a:ext cx="138" cy="123"/>
            </a:xfrm>
            <a:custGeom>
              <a:avLst/>
              <a:gdLst>
                <a:gd name="T0" fmla="*/ 124 w 125"/>
                <a:gd name="T1" fmla="*/ 113 h 99"/>
                <a:gd name="T2" fmla="*/ 118 w 125"/>
                <a:gd name="T3" fmla="*/ 113 h 99"/>
                <a:gd name="T4" fmla="*/ 104 w 125"/>
                <a:gd name="T5" fmla="*/ 109 h 99"/>
                <a:gd name="T6" fmla="*/ 97 w 125"/>
                <a:gd name="T7" fmla="*/ 109 h 99"/>
                <a:gd name="T8" fmla="*/ 74 w 125"/>
                <a:gd name="T9" fmla="*/ 113 h 99"/>
                <a:gd name="T10" fmla="*/ 51 w 125"/>
                <a:gd name="T11" fmla="*/ 113 h 99"/>
                <a:gd name="T12" fmla="*/ 55 w 125"/>
                <a:gd name="T13" fmla="*/ 134 h 99"/>
                <a:gd name="T14" fmla="*/ 55 w 125"/>
                <a:gd name="T15" fmla="*/ 153 h 99"/>
                <a:gd name="T16" fmla="*/ 36 w 125"/>
                <a:gd name="T17" fmla="*/ 142 h 99"/>
                <a:gd name="T18" fmla="*/ 20 w 125"/>
                <a:gd name="T19" fmla="*/ 150 h 99"/>
                <a:gd name="T20" fmla="*/ 9 w 125"/>
                <a:gd name="T21" fmla="*/ 134 h 99"/>
                <a:gd name="T22" fmla="*/ 0 w 125"/>
                <a:gd name="T23" fmla="*/ 127 h 99"/>
                <a:gd name="T24" fmla="*/ 4 w 125"/>
                <a:gd name="T25" fmla="*/ 91 h 99"/>
                <a:gd name="T26" fmla="*/ 11 w 125"/>
                <a:gd name="T27" fmla="*/ 83 h 99"/>
                <a:gd name="T28" fmla="*/ 22 w 125"/>
                <a:gd name="T29" fmla="*/ 72 h 99"/>
                <a:gd name="T30" fmla="*/ 25 w 125"/>
                <a:gd name="T31" fmla="*/ 62 h 99"/>
                <a:gd name="T32" fmla="*/ 28 w 125"/>
                <a:gd name="T33" fmla="*/ 46 h 99"/>
                <a:gd name="T34" fmla="*/ 43 w 125"/>
                <a:gd name="T35" fmla="*/ 53 h 99"/>
                <a:gd name="T36" fmla="*/ 43 w 125"/>
                <a:gd name="T37" fmla="*/ 43 h 99"/>
                <a:gd name="T38" fmla="*/ 49 w 125"/>
                <a:gd name="T39" fmla="*/ 40 h 99"/>
                <a:gd name="T40" fmla="*/ 57 w 125"/>
                <a:gd name="T41" fmla="*/ 25 h 99"/>
                <a:gd name="T42" fmla="*/ 66 w 125"/>
                <a:gd name="T43" fmla="*/ 25 h 99"/>
                <a:gd name="T44" fmla="*/ 68 w 125"/>
                <a:gd name="T45" fmla="*/ 14 h 99"/>
                <a:gd name="T46" fmla="*/ 92 w 125"/>
                <a:gd name="T47" fmla="*/ 0 h 99"/>
                <a:gd name="T48" fmla="*/ 108 w 125"/>
                <a:gd name="T49" fmla="*/ 2 h 99"/>
                <a:gd name="T50" fmla="*/ 115 w 125"/>
                <a:gd name="T51" fmla="*/ 25 h 99"/>
                <a:gd name="T52" fmla="*/ 129 w 125"/>
                <a:gd name="T53" fmla="*/ 46 h 99"/>
                <a:gd name="T54" fmla="*/ 127 w 125"/>
                <a:gd name="T55" fmla="*/ 46 h 99"/>
                <a:gd name="T56" fmla="*/ 124 w 125"/>
                <a:gd name="T57" fmla="*/ 53 h 99"/>
                <a:gd name="T58" fmla="*/ 138 w 125"/>
                <a:gd name="T59" fmla="*/ 65 h 99"/>
                <a:gd name="T60" fmla="*/ 144 w 125"/>
                <a:gd name="T61" fmla="*/ 65 h 99"/>
                <a:gd name="T62" fmla="*/ 146 w 125"/>
                <a:gd name="T63" fmla="*/ 72 h 99"/>
                <a:gd name="T64" fmla="*/ 152 w 125"/>
                <a:gd name="T65" fmla="*/ 87 h 99"/>
                <a:gd name="T66" fmla="*/ 152 w 125"/>
                <a:gd name="T67" fmla="*/ 91 h 99"/>
                <a:gd name="T68" fmla="*/ 152 w 125"/>
                <a:gd name="T69" fmla="*/ 91 h 99"/>
                <a:gd name="T70" fmla="*/ 138 w 125"/>
                <a:gd name="T71" fmla="*/ 102 h 99"/>
                <a:gd name="T72" fmla="*/ 124 w 125"/>
                <a:gd name="T73" fmla="*/ 113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5"/>
                <a:gd name="T112" fmla="*/ 0 h 99"/>
                <a:gd name="T113" fmla="*/ 125 w 125"/>
                <a:gd name="T114" fmla="*/ 99 h 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5" h="99">
                  <a:moveTo>
                    <a:pt x="101" y="73"/>
                  </a:moveTo>
                  <a:lnTo>
                    <a:pt x="97" y="73"/>
                  </a:lnTo>
                  <a:lnTo>
                    <a:pt x="85" y="71"/>
                  </a:lnTo>
                  <a:lnTo>
                    <a:pt x="80" y="71"/>
                  </a:lnTo>
                  <a:lnTo>
                    <a:pt x="61" y="73"/>
                  </a:lnTo>
                  <a:lnTo>
                    <a:pt x="42" y="73"/>
                  </a:lnTo>
                  <a:lnTo>
                    <a:pt x="45" y="87"/>
                  </a:lnTo>
                  <a:lnTo>
                    <a:pt x="45" y="99"/>
                  </a:lnTo>
                  <a:lnTo>
                    <a:pt x="30" y="92"/>
                  </a:lnTo>
                  <a:lnTo>
                    <a:pt x="16" y="97"/>
                  </a:lnTo>
                  <a:lnTo>
                    <a:pt x="7" y="87"/>
                  </a:lnTo>
                  <a:lnTo>
                    <a:pt x="0" y="82"/>
                  </a:lnTo>
                  <a:lnTo>
                    <a:pt x="4" y="59"/>
                  </a:lnTo>
                  <a:lnTo>
                    <a:pt x="9" y="54"/>
                  </a:lnTo>
                  <a:lnTo>
                    <a:pt x="18" y="47"/>
                  </a:lnTo>
                  <a:lnTo>
                    <a:pt x="21" y="40"/>
                  </a:lnTo>
                  <a:lnTo>
                    <a:pt x="23" y="30"/>
                  </a:lnTo>
                  <a:lnTo>
                    <a:pt x="35" y="35"/>
                  </a:lnTo>
                  <a:lnTo>
                    <a:pt x="35" y="28"/>
                  </a:lnTo>
                  <a:lnTo>
                    <a:pt x="40" y="26"/>
                  </a:lnTo>
                  <a:lnTo>
                    <a:pt x="47" y="16"/>
                  </a:lnTo>
                  <a:lnTo>
                    <a:pt x="54" y="16"/>
                  </a:lnTo>
                  <a:lnTo>
                    <a:pt x="56" y="9"/>
                  </a:lnTo>
                  <a:lnTo>
                    <a:pt x="75" y="0"/>
                  </a:lnTo>
                  <a:lnTo>
                    <a:pt x="89" y="2"/>
                  </a:lnTo>
                  <a:lnTo>
                    <a:pt x="94" y="16"/>
                  </a:lnTo>
                  <a:lnTo>
                    <a:pt x="106" y="30"/>
                  </a:lnTo>
                  <a:lnTo>
                    <a:pt x="104" y="30"/>
                  </a:lnTo>
                  <a:lnTo>
                    <a:pt x="101" y="35"/>
                  </a:lnTo>
                  <a:lnTo>
                    <a:pt x="113" y="42"/>
                  </a:lnTo>
                  <a:lnTo>
                    <a:pt x="118" y="42"/>
                  </a:lnTo>
                  <a:lnTo>
                    <a:pt x="120" y="47"/>
                  </a:lnTo>
                  <a:lnTo>
                    <a:pt x="125" y="56"/>
                  </a:lnTo>
                  <a:lnTo>
                    <a:pt x="125" y="59"/>
                  </a:lnTo>
                  <a:lnTo>
                    <a:pt x="113" y="66"/>
                  </a:lnTo>
                  <a:lnTo>
                    <a:pt x="101" y="73"/>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93" name="Freeform 5350"/>
            <p:cNvSpPr>
              <a:spLocks/>
            </p:cNvSpPr>
            <p:nvPr/>
          </p:nvSpPr>
          <p:spPr bwMode="auto">
            <a:xfrm>
              <a:off x="2666" y="2358"/>
              <a:ext cx="135" cy="251"/>
            </a:xfrm>
            <a:custGeom>
              <a:avLst/>
              <a:gdLst>
                <a:gd name="T0" fmla="*/ 138 w 121"/>
                <a:gd name="T1" fmla="*/ 83 h 203"/>
                <a:gd name="T2" fmla="*/ 115 w 121"/>
                <a:gd name="T3" fmla="*/ 83 h 203"/>
                <a:gd name="T4" fmla="*/ 106 w 121"/>
                <a:gd name="T5" fmla="*/ 90 h 203"/>
                <a:gd name="T6" fmla="*/ 123 w 121"/>
                <a:gd name="T7" fmla="*/ 119 h 203"/>
                <a:gd name="T8" fmla="*/ 136 w 121"/>
                <a:gd name="T9" fmla="*/ 151 h 203"/>
                <a:gd name="T10" fmla="*/ 127 w 121"/>
                <a:gd name="T11" fmla="*/ 174 h 203"/>
                <a:gd name="T12" fmla="*/ 115 w 121"/>
                <a:gd name="T13" fmla="*/ 199 h 203"/>
                <a:gd name="T14" fmla="*/ 123 w 121"/>
                <a:gd name="T15" fmla="*/ 235 h 203"/>
                <a:gd name="T16" fmla="*/ 136 w 121"/>
                <a:gd name="T17" fmla="*/ 253 h 203"/>
                <a:gd name="T18" fmla="*/ 144 w 121"/>
                <a:gd name="T19" fmla="*/ 271 h 203"/>
                <a:gd name="T20" fmla="*/ 151 w 121"/>
                <a:gd name="T21" fmla="*/ 297 h 203"/>
                <a:gd name="T22" fmla="*/ 147 w 121"/>
                <a:gd name="T23" fmla="*/ 310 h 203"/>
                <a:gd name="T24" fmla="*/ 129 w 121"/>
                <a:gd name="T25" fmla="*/ 304 h 203"/>
                <a:gd name="T26" fmla="*/ 112 w 121"/>
                <a:gd name="T27" fmla="*/ 299 h 203"/>
                <a:gd name="T28" fmla="*/ 95 w 121"/>
                <a:gd name="T29" fmla="*/ 299 h 203"/>
                <a:gd name="T30" fmla="*/ 74 w 121"/>
                <a:gd name="T31" fmla="*/ 299 h 203"/>
                <a:gd name="T32" fmla="*/ 56 w 121"/>
                <a:gd name="T33" fmla="*/ 299 h 203"/>
                <a:gd name="T34" fmla="*/ 41 w 121"/>
                <a:gd name="T35" fmla="*/ 297 h 203"/>
                <a:gd name="T36" fmla="*/ 26 w 121"/>
                <a:gd name="T37" fmla="*/ 297 h 203"/>
                <a:gd name="T38" fmla="*/ 26 w 121"/>
                <a:gd name="T39" fmla="*/ 265 h 203"/>
                <a:gd name="T40" fmla="*/ 20 w 121"/>
                <a:gd name="T41" fmla="*/ 253 h 203"/>
                <a:gd name="T42" fmla="*/ 20 w 121"/>
                <a:gd name="T43" fmla="*/ 246 h 203"/>
                <a:gd name="T44" fmla="*/ 9 w 121"/>
                <a:gd name="T45" fmla="*/ 246 h 203"/>
                <a:gd name="T46" fmla="*/ 2 w 121"/>
                <a:gd name="T47" fmla="*/ 231 h 203"/>
                <a:gd name="T48" fmla="*/ 0 w 121"/>
                <a:gd name="T49" fmla="*/ 231 h 203"/>
                <a:gd name="T50" fmla="*/ 2 w 121"/>
                <a:gd name="T51" fmla="*/ 228 h 203"/>
                <a:gd name="T52" fmla="*/ 7 w 121"/>
                <a:gd name="T53" fmla="*/ 206 h 203"/>
                <a:gd name="T54" fmla="*/ 18 w 121"/>
                <a:gd name="T55" fmla="*/ 188 h 203"/>
                <a:gd name="T56" fmla="*/ 23 w 121"/>
                <a:gd name="T57" fmla="*/ 174 h 203"/>
                <a:gd name="T58" fmla="*/ 39 w 121"/>
                <a:gd name="T59" fmla="*/ 167 h 203"/>
                <a:gd name="T60" fmla="*/ 50 w 121"/>
                <a:gd name="T61" fmla="*/ 181 h 203"/>
                <a:gd name="T62" fmla="*/ 65 w 121"/>
                <a:gd name="T63" fmla="*/ 162 h 203"/>
                <a:gd name="T64" fmla="*/ 71 w 121"/>
                <a:gd name="T65" fmla="*/ 137 h 203"/>
                <a:gd name="T66" fmla="*/ 79 w 121"/>
                <a:gd name="T67" fmla="*/ 122 h 203"/>
                <a:gd name="T68" fmla="*/ 86 w 121"/>
                <a:gd name="T69" fmla="*/ 101 h 203"/>
                <a:gd name="T70" fmla="*/ 95 w 121"/>
                <a:gd name="T71" fmla="*/ 83 h 203"/>
                <a:gd name="T72" fmla="*/ 99 w 121"/>
                <a:gd name="T73" fmla="*/ 61 h 203"/>
                <a:gd name="T74" fmla="*/ 115 w 121"/>
                <a:gd name="T75" fmla="*/ 47 h 203"/>
                <a:gd name="T76" fmla="*/ 118 w 121"/>
                <a:gd name="T77" fmla="*/ 28 h 203"/>
                <a:gd name="T78" fmla="*/ 108 w 121"/>
                <a:gd name="T79" fmla="*/ 21 h 203"/>
                <a:gd name="T80" fmla="*/ 106 w 121"/>
                <a:gd name="T81" fmla="*/ 0 h 203"/>
                <a:gd name="T82" fmla="*/ 115 w 121"/>
                <a:gd name="T83" fmla="*/ 0 h 203"/>
                <a:gd name="T84" fmla="*/ 123 w 121"/>
                <a:gd name="T85" fmla="*/ 28 h 203"/>
                <a:gd name="T86" fmla="*/ 127 w 121"/>
                <a:gd name="T87" fmla="*/ 58 h 203"/>
                <a:gd name="T88" fmla="*/ 138 w 121"/>
                <a:gd name="T89" fmla="*/ 83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1"/>
                <a:gd name="T136" fmla="*/ 0 h 203"/>
                <a:gd name="T137" fmla="*/ 121 w 121"/>
                <a:gd name="T138" fmla="*/ 203 h 2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1" h="203">
                  <a:moveTo>
                    <a:pt x="111" y="54"/>
                  </a:moveTo>
                  <a:lnTo>
                    <a:pt x="92" y="54"/>
                  </a:lnTo>
                  <a:lnTo>
                    <a:pt x="85" y="59"/>
                  </a:lnTo>
                  <a:lnTo>
                    <a:pt x="99" y="78"/>
                  </a:lnTo>
                  <a:lnTo>
                    <a:pt x="109" y="99"/>
                  </a:lnTo>
                  <a:lnTo>
                    <a:pt x="102" y="114"/>
                  </a:lnTo>
                  <a:lnTo>
                    <a:pt x="92" y="130"/>
                  </a:lnTo>
                  <a:lnTo>
                    <a:pt x="99" y="154"/>
                  </a:lnTo>
                  <a:lnTo>
                    <a:pt x="109" y="166"/>
                  </a:lnTo>
                  <a:lnTo>
                    <a:pt x="116" y="177"/>
                  </a:lnTo>
                  <a:lnTo>
                    <a:pt x="121" y="194"/>
                  </a:lnTo>
                  <a:lnTo>
                    <a:pt x="118" y="203"/>
                  </a:lnTo>
                  <a:lnTo>
                    <a:pt x="104" y="199"/>
                  </a:lnTo>
                  <a:lnTo>
                    <a:pt x="90" y="196"/>
                  </a:lnTo>
                  <a:lnTo>
                    <a:pt x="76" y="196"/>
                  </a:lnTo>
                  <a:lnTo>
                    <a:pt x="59" y="196"/>
                  </a:lnTo>
                  <a:lnTo>
                    <a:pt x="45" y="196"/>
                  </a:lnTo>
                  <a:lnTo>
                    <a:pt x="33" y="194"/>
                  </a:lnTo>
                  <a:lnTo>
                    <a:pt x="21" y="194"/>
                  </a:lnTo>
                  <a:lnTo>
                    <a:pt x="21" y="173"/>
                  </a:lnTo>
                  <a:lnTo>
                    <a:pt x="16" y="166"/>
                  </a:lnTo>
                  <a:lnTo>
                    <a:pt x="16" y="161"/>
                  </a:lnTo>
                  <a:lnTo>
                    <a:pt x="7" y="161"/>
                  </a:lnTo>
                  <a:lnTo>
                    <a:pt x="2" y="151"/>
                  </a:lnTo>
                  <a:lnTo>
                    <a:pt x="0" y="151"/>
                  </a:lnTo>
                  <a:lnTo>
                    <a:pt x="2" y="149"/>
                  </a:lnTo>
                  <a:lnTo>
                    <a:pt x="5" y="135"/>
                  </a:lnTo>
                  <a:lnTo>
                    <a:pt x="14" y="123"/>
                  </a:lnTo>
                  <a:lnTo>
                    <a:pt x="19" y="114"/>
                  </a:lnTo>
                  <a:lnTo>
                    <a:pt x="31" y="109"/>
                  </a:lnTo>
                  <a:lnTo>
                    <a:pt x="40" y="118"/>
                  </a:lnTo>
                  <a:lnTo>
                    <a:pt x="52" y="106"/>
                  </a:lnTo>
                  <a:lnTo>
                    <a:pt x="57" y="90"/>
                  </a:lnTo>
                  <a:lnTo>
                    <a:pt x="64" y="80"/>
                  </a:lnTo>
                  <a:lnTo>
                    <a:pt x="69" y="66"/>
                  </a:lnTo>
                  <a:lnTo>
                    <a:pt x="76" y="54"/>
                  </a:lnTo>
                  <a:lnTo>
                    <a:pt x="80" y="40"/>
                  </a:lnTo>
                  <a:lnTo>
                    <a:pt x="92" y="31"/>
                  </a:lnTo>
                  <a:lnTo>
                    <a:pt x="95" y="19"/>
                  </a:lnTo>
                  <a:lnTo>
                    <a:pt x="87" y="14"/>
                  </a:lnTo>
                  <a:lnTo>
                    <a:pt x="85" y="0"/>
                  </a:lnTo>
                  <a:lnTo>
                    <a:pt x="92" y="0"/>
                  </a:lnTo>
                  <a:lnTo>
                    <a:pt x="99" y="19"/>
                  </a:lnTo>
                  <a:lnTo>
                    <a:pt x="102" y="38"/>
                  </a:lnTo>
                  <a:lnTo>
                    <a:pt x="111" y="54"/>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94" name="Freeform 5351"/>
            <p:cNvSpPr>
              <a:spLocks/>
            </p:cNvSpPr>
            <p:nvPr/>
          </p:nvSpPr>
          <p:spPr bwMode="auto">
            <a:xfrm>
              <a:off x="2769" y="2408"/>
              <a:ext cx="230" cy="190"/>
            </a:xfrm>
            <a:custGeom>
              <a:avLst/>
              <a:gdLst>
                <a:gd name="T0" fmla="*/ 93 w 206"/>
                <a:gd name="T1" fmla="*/ 65 h 154"/>
                <a:gd name="T2" fmla="*/ 88 w 206"/>
                <a:gd name="T3" fmla="*/ 54 h 154"/>
                <a:gd name="T4" fmla="*/ 115 w 206"/>
                <a:gd name="T5" fmla="*/ 47 h 154"/>
                <a:gd name="T6" fmla="*/ 130 w 206"/>
                <a:gd name="T7" fmla="*/ 26 h 154"/>
                <a:gd name="T8" fmla="*/ 145 w 206"/>
                <a:gd name="T9" fmla="*/ 5 h 154"/>
                <a:gd name="T10" fmla="*/ 165 w 206"/>
                <a:gd name="T11" fmla="*/ 0 h 154"/>
                <a:gd name="T12" fmla="*/ 171 w 206"/>
                <a:gd name="T13" fmla="*/ 19 h 154"/>
                <a:gd name="T14" fmla="*/ 183 w 206"/>
                <a:gd name="T15" fmla="*/ 33 h 154"/>
                <a:gd name="T16" fmla="*/ 178 w 206"/>
                <a:gd name="T17" fmla="*/ 58 h 154"/>
                <a:gd name="T18" fmla="*/ 192 w 206"/>
                <a:gd name="T19" fmla="*/ 65 h 154"/>
                <a:gd name="T20" fmla="*/ 194 w 206"/>
                <a:gd name="T21" fmla="*/ 73 h 154"/>
                <a:gd name="T22" fmla="*/ 212 w 206"/>
                <a:gd name="T23" fmla="*/ 86 h 154"/>
                <a:gd name="T24" fmla="*/ 215 w 206"/>
                <a:gd name="T25" fmla="*/ 97 h 154"/>
                <a:gd name="T26" fmla="*/ 236 w 206"/>
                <a:gd name="T27" fmla="*/ 118 h 154"/>
                <a:gd name="T28" fmla="*/ 242 w 206"/>
                <a:gd name="T29" fmla="*/ 134 h 154"/>
                <a:gd name="T30" fmla="*/ 255 w 206"/>
                <a:gd name="T31" fmla="*/ 152 h 154"/>
                <a:gd name="T32" fmla="*/ 257 w 206"/>
                <a:gd name="T33" fmla="*/ 158 h 154"/>
                <a:gd name="T34" fmla="*/ 246 w 206"/>
                <a:gd name="T35" fmla="*/ 155 h 154"/>
                <a:gd name="T36" fmla="*/ 231 w 206"/>
                <a:gd name="T37" fmla="*/ 155 h 154"/>
                <a:gd name="T38" fmla="*/ 215 w 206"/>
                <a:gd name="T39" fmla="*/ 152 h 154"/>
                <a:gd name="T40" fmla="*/ 207 w 206"/>
                <a:gd name="T41" fmla="*/ 163 h 154"/>
                <a:gd name="T42" fmla="*/ 194 w 206"/>
                <a:gd name="T43" fmla="*/ 163 h 154"/>
                <a:gd name="T44" fmla="*/ 174 w 206"/>
                <a:gd name="T45" fmla="*/ 169 h 154"/>
                <a:gd name="T46" fmla="*/ 165 w 206"/>
                <a:gd name="T47" fmla="*/ 165 h 154"/>
                <a:gd name="T48" fmla="*/ 157 w 206"/>
                <a:gd name="T49" fmla="*/ 184 h 154"/>
                <a:gd name="T50" fmla="*/ 138 w 206"/>
                <a:gd name="T51" fmla="*/ 176 h 154"/>
                <a:gd name="T52" fmla="*/ 118 w 206"/>
                <a:gd name="T53" fmla="*/ 169 h 154"/>
                <a:gd name="T54" fmla="*/ 97 w 206"/>
                <a:gd name="T55" fmla="*/ 155 h 154"/>
                <a:gd name="T56" fmla="*/ 83 w 206"/>
                <a:gd name="T57" fmla="*/ 180 h 154"/>
                <a:gd name="T58" fmla="*/ 83 w 206"/>
                <a:gd name="T59" fmla="*/ 202 h 154"/>
                <a:gd name="T60" fmla="*/ 68 w 206"/>
                <a:gd name="T61" fmla="*/ 197 h 154"/>
                <a:gd name="T62" fmla="*/ 54 w 206"/>
                <a:gd name="T63" fmla="*/ 197 h 154"/>
                <a:gd name="T64" fmla="*/ 41 w 206"/>
                <a:gd name="T65" fmla="*/ 206 h 154"/>
                <a:gd name="T66" fmla="*/ 36 w 206"/>
                <a:gd name="T67" fmla="*/ 234 h 154"/>
                <a:gd name="T68" fmla="*/ 30 w 206"/>
                <a:gd name="T69" fmla="*/ 209 h 154"/>
                <a:gd name="T70" fmla="*/ 21 w 206"/>
                <a:gd name="T71" fmla="*/ 191 h 154"/>
                <a:gd name="T72" fmla="*/ 9 w 206"/>
                <a:gd name="T73" fmla="*/ 174 h 154"/>
                <a:gd name="T74" fmla="*/ 0 w 206"/>
                <a:gd name="T75" fmla="*/ 137 h 154"/>
                <a:gd name="T76" fmla="*/ 12 w 206"/>
                <a:gd name="T77" fmla="*/ 112 h 154"/>
                <a:gd name="T78" fmla="*/ 21 w 206"/>
                <a:gd name="T79" fmla="*/ 90 h 154"/>
                <a:gd name="T80" fmla="*/ 39 w 206"/>
                <a:gd name="T81" fmla="*/ 84 h 154"/>
                <a:gd name="T82" fmla="*/ 45 w 206"/>
                <a:gd name="T83" fmla="*/ 86 h 154"/>
                <a:gd name="T84" fmla="*/ 54 w 206"/>
                <a:gd name="T85" fmla="*/ 84 h 154"/>
                <a:gd name="T86" fmla="*/ 83 w 206"/>
                <a:gd name="T87" fmla="*/ 76 h 154"/>
                <a:gd name="T88" fmla="*/ 93 w 206"/>
                <a:gd name="T89" fmla="*/ 65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6"/>
                <a:gd name="T136" fmla="*/ 0 h 154"/>
                <a:gd name="T137" fmla="*/ 206 w 206"/>
                <a:gd name="T138" fmla="*/ 154 h 1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6" h="154">
                  <a:moveTo>
                    <a:pt x="74" y="43"/>
                  </a:moveTo>
                  <a:lnTo>
                    <a:pt x="71" y="36"/>
                  </a:lnTo>
                  <a:lnTo>
                    <a:pt x="92" y="31"/>
                  </a:lnTo>
                  <a:lnTo>
                    <a:pt x="104" y="17"/>
                  </a:lnTo>
                  <a:lnTo>
                    <a:pt x="116" y="3"/>
                  </a:lnTo>
                  <a:lnTo>
                    <a:pt x="133" y="0"/>
                  </a:lnTo>
                  <a:lnTo>
                    <a:pt x="137" y="12"/>
                  </a:lnTo>
                  <a:lnTo>
                    <a:pt x="147" y="22"/>
                  </a:lnTo>
                  <a:lnTo>
                    <a:pt x="142" y="38"/>
                  </a:lnTo>
                  <a:lnTo>
                    <a:pt x="154" y="43"/>
                  </a:lnTo>
                  <a:lnTo>
                    <a:pt x="156" y="48"/>
                  </a:lnTo>
                  <a:lnTo>
                    <a:pt x="170" y="57"/>
                  </a:lnTo>
                  <a:lnTo>
                    <a:pt x="173" y="64"/>
                  </a:lnTo>
                  <a:lnTo>
                    <a:pt x="189" y="78"/>
                  </a:lnTo>
                  <a:lnTo>
                    <a:pt x="194" y="88"/>
                  </a:lnTo>
                  <a:lnTo>
                    <a:pt x="204" y="100"/>
                  </a:lnTo>
                  <a:lnTo>
                    <a:pt x="206" y="104"/>
                  </a:lnTo>
                  <a:lnTo>
                    <a:pt x="197" y="102"/>
                  </a:lnTo>
                  <a:lnTo>
                    <a:pt x="185" y="102"/>
                  </a:lnTo>
                  <a:lnTo>
                    <a:pt x="173" y="100"/>
                  </a:lnTo>
                  <a:lnTo>
                    <a:pt x="166" y="107"/>
                  </a:lnTo>
                  <a:lnTo>
                    <a:pt x="156" y="107"/>
                  </a:lnTo>
                  <a:lnTo>
                    <a:pt x="140" y="111"/>
                  </a:lnTo>
                  <a:lnTo>
                    <a:pt x="133" y="109"/>
                  </a:lnTo>
                  <a:lnTo>
                    <a:pt x="126" y="121"/>
                  </a:lnTo>
                  <a:lnTo>
                    <a:pt x="111" y="116"/>
                  </a:lnTo>
                  <a:lnTo>
                    <a:pt x="95" y="111"/>
                  </a:lnTo>
                  <a:lnTo>
                    <a:pt x="78" y="102"/>
                  </a:lnTo>
                  <a:lnTo>
                    <a:pt x="66" y="118"/>
                  </a:lnTo>
                  <a:lnTo>
                    <a:pt x="66" y="133"/>
                  </a:lnTo>
                  <a:lnTo>
                    <a:pt x="55" y="130"/>
                  </a:lnTo>
                  <a:lnTo>
                    <a:pt x="43" y="130"/>
                  </a:lnTo>
                  <a:lnTo>
                    <a:pt x="33" y="135"/>
                  </a:lnTo>
                  <a:lnTo>
                    <a:pt x="29" y="154"/>
                  </a:lnTo>
                  <a:lnTo>
                    <a:pt x="24" y="137"/>
                  </a:lnTo>
                  <a:lnTo>
                    <a:pt x="17" y="126"/>
                  </a:lnTo>
                  <a:lnTo>
                    <a:pt x="7" y="114"/>
                  </a:lnTo>
                  <a:lnTo>
                    <a:pt x="0" y="90"/>
                  </a:lnTo>
                  <a:lnTo>
                    <a:pt x="10" y="74"/>
                  </a:lnTo>
                  <a:lnTo>
                    <a:pt x="17" y="59"/>
                  </a:lnTo>
                  <a:lnTo>
                    <a:pt x="31" y="55"/>
                  </a:lnTo>
                  <a:lnTo>
                    <a:pt x="36" y="57"/>
                  </a:lnTo>
                  <a:lnTo>
                    <a:pt x="43" y="55"/>
                  </a:lnTo>
                  <a:lnTo>
                    <a:pt x="66" y="50"/>
                  </a:lnTo>
                  <a:lnTo>
                    <a:pt x="74" y="43"/>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95" name="Freeform 5352"/>
            <p:cNvSpPr>
              <a:spLocks/>
            </p:cNvSpPr>
            <p:nvPr/>
          </p:nvSpPr>
          <p:spPr bwMode="auto">
            <a:xfrm>
              <a:off x="2223" y="2343"/>
              <a:ext cx="48" cy="15"/>
            </a:xfrm>
            <a:custGeom>
              <a:avLst/>
              <a:gdLst>
                <a:gd name="T0" fmla="*/ 2 w 44"/>
                <a:gd name="T1" fmla="*/ 8 h 12"/>
                <a:gd name="T2" fmla="*/ 0 w 44"/>
                <a:gd name="T3" fmla="*/ 19 h 12"/>
                <a:gd name="T4" fmla="*/ 13 w 44"/>
                <a:gd name="T5" fmla="*/ 11 h 12"/>
                <a:gd name="T6" fmla="*/ 27 w 44"/>
                <a:gd name="T7" fmla="*/ 8 h 12"/>
                <a:gd name="T8" fmla="*/ 52 w 44"/>
                <a:gd name="T9" fmla="*/ 11 h 12"/>
                <a:gd name="T10" fmla="*/ 50 w 44"/>
                <a:gd name="T11" fmla="*/ 8 h 12"/>
                <a:gd name="T12" fmla="*/ 25 w 44"/>
                <a:gd name="T13" fmla="*/ 0 h 12"/>
                <a:gd name="T14" fmla="*/ 25 w 44"/>
                <a:gd name="T15" fmla="*/ 8 h 12"/>
                <a:gd name="T16" fmla="*/ 4 w 44"/>
                <a:gd name="T17" fmla="*/ 8 h 12"/>
                <a:gd name="T18" fmla="*/ 4 w 44"/>
                <a:gd name="T19" fmla="*/ 8 h 12"/>
                <a:gd name="T20" fmla="*/ 22 w 44"/>
                <a:gd name="T21" fmla="*/ 8 h 12"/>
                <a:gd name="T22" fmla="*/ 11 w 44"/>
                <a:gd name="T23" fmla="*/ 16 h 12"/>
                <a:gd name="T24" fmla="*/ 2 w 44"/>
                <a:gd name="T25" fmla="*/ 8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12"/>
                <a:gd name="T41" fmla="*/ 44 w 44"/>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12">
                  <a:moveTo>
                    <a:pt x="2" y="5"/>
                  </a:moveTo>
                  <a:lnTo>
                    <a:pt x="0" y="12"/>
                  </a:lnTo>
                  <a:lnTo>
                    <a:pt x="11" y="7"/>
                  </a:lnTo>
                  <a:lnTo>
                    <a:pt x="23" y="5"/>
                  </a:lnTo>
                  <a:lnTo>
                    <a:pt x="44" y="7"/>
                  </a:lnTo>
                  <a:lnTo>
                    <a:pt x="42" y="5"/>
                  </a:lnTo>
                  <a:lnTo>
                    <a:pt x="21" y="0"/>
                  </a:lnTo>
                  <a:lnTo>
                    <a:pt x="21" y="5"/>
                  </a:lnTo>
                  <a:lnTo>
                    <a:pt x="4" y="5"/>
                  </a:lnTo>
                  <a:lnTo>
                    <a:pt x="18" y="5"/>
                  </a:lnTo>
                  <a:lnTo>
                    <a:pt x="9" y="10"/>
                  </a:lnTo>
                  <a:lnTo>
                    <a:pt x="2" y="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96" name="Freeform 5353"/>
            <p:cNvSpPr>
              <a:spLocks/>
            </p:cNvSpPr>
            <p:nvPr/>
          </p:nvSpPr>
          <p:spPr bwMode="auto">
            <a:xfrm>
              <a:off x="2459" y="2403"/>
              <a:ext cx="77" cy="139"/>
            </a:xfrm>
            <a:custGeom>
              <a:avLst/>
              <a:gdLst>
                <a:gd name="T0" fmla="*/ 75 w 69"/>
                <a:gd name="T1" fmla="*/ 145 h 113"/>
                <a:gd name="T2" fmla="*/ 62 w 69"/>
                <a:gd name="T3" fmla="*/ 150 h 113"/>
                <a:gd name="T4" fmla="*/ 47 w 69"/>
                <a:gd name="T5" fmla="*/ 157 h 113"/>
                <a:gd name="T6" fmla="*/ 32 w 69"/>
                <a:gd name="T7" fmla="*/ 164 h 113"/>
                <a:gd name="T8" fmla="*/ 21 w 69"/>
                <a:gd name="T9" fmla="*/ 171 h 113"/>
                <a:gd name="T10" fmla="*/ 0 w 69"/>
                <a:gd name="T11" fmla="*/ 164 h 113"/>
                <a:gd name="T12" fmla="*/ 7 w 69"/>
                <a:gd name="T13" fmla="*/ 157 h 113"/>
                <a:gd name="T14" fmla="*/ 3 w 69"/>
                <a:gd name="T15" fmla="*/ 134 h 113"/>
                <a:gd name="T16" fmla="*/ 0 w 69"/>
                <a:gd name="T17" fmla="*/ 118 h 113"/>
                <a:gd name="T18" fmla="*/ 7 w 69"/>
                <a:gd name="T19" fmla="*/ 95 h 113"/>
                <a:gd name="T20" fmla="*/ 15 w 69"/>
                <a:gd name="T21" fmla="*/ 79 h 113"/>
                <a:gd name="T22" fmla="*/ 10 w 69"/>
                <a:gd name="T23" fmla="*/ 42 h 113"/>
                <a:gd name="T24" fmla="*/ 10 w 69"/>
                <a:gd name="T25" fmla="*/ 25 h 113"/>
                <a:gd name="T26" fmla="*/ 7 w 69"/>
                <a:gd name="T27" fmla="*/ 2 h 113"/>
                <a:gd name="T28" fmla="*/ 30 w 69"/>
                <a:gd name="T29" fmla="*/ 2 h 113"/>
                <a:gd name="T30" fmla="*/ 54 w 69"/>
                <a:gd name="T31" fmla="*/ 0 h 113"/>
                <a:gd name="T32" fmla="*/ 60 w 69"/>
                <a:gd name="T33" fmla="*/ 0 h 113"/>
                <a:gd name="T34" fmla="*/ 62 w 69"/>
                <a:gd name="T35" fmla="*/ 6 h 113"/>
                <a:gd name="T36" fmla="*/ 71 w 69"/>
                <a:gd name="T37" fmla="*/ 32 h 113"/>
                <a:gd name="T38" fmla="*/ 71 w 69"/>
                <a:gd name="T39" fmla="*/ 42 h 113"/>
                <a:gd name="T40" fmla="*/ 71 w 69"/>
                <a:gd name="T41" fmla="*/ 64 h 113"/>
                <a:gd name="T42" fmla="*/ 75 w 69"/>
                <a:gd name="T43" fmla="*/ 81 h 113"/>
                <a:gd name="T44" fmla="*/ 75 w 69"/>
                <a:gd name="T45" fmla="*/ 100 h 113"/>
                <a:gd name="T46" fmla="*/ 75 w 69"/>
                <a:gd name="T47" fmla="*/ 121 h 113"/>
                <a:gd name="T48" fmla="*/ 86 w 69"/>
                <a:gd name="T49" fmla="*/ 134 h 113"/>
                <a:gd name="T50" fmla="*/ 75 w 69"/>
                <a:gd name="T51" fmla="*/ 143 h 113"/>
                <a:gd name="T52" fmla="*/ 68 w 69"/>
                <a:gd name="T53" fmla="*/ 134 h 113"/>
                <a:gd name="T54" fmla="*/ 75 w 69"/>
                <a:gd name="T55" fmla="*/ 145 h 1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9"/>
                <a:gd name="T85" fmla="*/ 0 h 113"/>
                <a:gd name="T86" fmla="*/ 69 w 69"/>
                <a:gd name="T87" fmla="*/ 113 h 11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9" h="113">
                  <a:moveTo>
                    <a:pt x="60" y="96"/>
                  </a:moveTo>
                  <a:lnTo>
                    <a:pt x="50" y="99"/>
                  </a:lnTo>
                  <a:lnTo>
                    <a:pt x="38" y="104"/>
                  </a:lnTo>
                  <a:lnTo>
                    <a:pt x="26" y="108"/>
                  </a:lnTo>
                  <a:lnTo>
                    <a:pt x="17" y="113"/>
                  </a:lnTo>
                  <a:lnTo>
                    <a:pt x="0" y="108"/>
                  </a:lnTo>
                  <a:lnTo>
                    <a:pt x="5" y="104"/>
                  </a:lnTo>
                  <a:lnTo>
                    <a:pt x="3" y="89"/>
                  </a:lnTo>
                  <a:lnTo>
                    <a:pt x="0" y="78"/>
                  </a:lnTo>
                  <a:lnTo>
                    <a:pt x="5" y="63"/>
                  </a:lnTo>
                  <a:lnTo>
                    <a:pt x="12" y="52"/>
                  </a:lnTo>
                  <a:lnTo>
                    <a:pt x="8" y="28"/>
                  </a:lnTo>
                  <a:lnTo>
                    <a:pt x="8" y="16"/>
                  </a:lnTo>
                  <a:lnTo>
                    <a:pt x="5" y="2"/>
                  </a:lnTo>
                  <a:lnTo>
                    <a:pt x="24" y="2"/>
                  </a:lnTo>
                  <a:lnTo>
                    <a:pt x="43" y="0"/>
                  </a:lnTo>
                  <a:lnTo>
                    <a:pt x="48" y="0"/>
                  </a:lnTo>
                  <a:lnTo>
                    <a:pt x="50" y="4"/>
                  </a:lnTo>
                  <a:lnTo>
                    <a:pt x="57" y="21"/>
                  </a:lnTo>
                  <a:lnTo>
                    <a:pt x="57" y="28"/>
                  </a:lnTo>
                  <a:lnTo>
                    <a:pt x="57" y="42"/>
                  </a:lnTo>
                  <a:lnTo>
                    <a:pt x="60" y="54"/>
                  </a:lnTo>
                  <a:lnTo>
                    <a:pt x="60" y="66"/>
                  </a:lnTo>
                  <a:lnTo>
                    <a:pt x="60" y="80"/>
                  </a:lnTo>
                  <a:lnTo>
                    <a:pt x="69" y="89"/>
                  </a:lnTo>
                  <a:lnTo>
                    <a:pt x="60" y="94"/>
                  </a:lnTo>
                  <a:lnTo>
                    <a:pt x="55" y="89"/>
                  </a:lnTo>
                  <a:lnTo>
                    <a:pt x="60" y="96"/>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97" name="Freeform 5354"/>
            <p:cNvSpPr>
              <a:spLocks/>
            </p:cNvSpPr>
            <p:nvPr/>
          </p:nvSpPr>
          <p:spPr bwMode="auto">
            <a:xfrm>
              <a:off x="2252" y="2366"/>
              <a:ext cx="128" cy="120"/>
            </a:xfrm>
            <a:custGeom>
              <a:avLst/>
              <a:gdLst>
                <a:gd name="T0" fmla="*/ 129 w 115"/>
                <a:gd name="T1" fmla="*/ 37 h 97"/>
                <a:gd name="T2" fmla="*/ 125 w 115"/>
                <a:gd name="T3" fmla="*/ 45 h 97"/>
                <a:gd name="T4" fmla="*/ 129 w 115"/>
                <a:gd name="T5" fmla="*/ 45 h 97"/>
                <a:gd name="T6" fmla="*/ 138 w 115"/>
                <a:gd name="T7" fmla="*/ 69 h 97"/>
                <a:gd name="T8" fmla="*/ 134 w 115"/>
                <a:gd name="T9" fmla="*/ 90 h 97"/>
                <a:gd name="T10" fmla="*/ 140 w 115"/>
                <a:gd name="T11" fmla="*/ 95 h 97"/>
                <a:gd name="T12" fmla="*/ 140 w 115"/>
                <a:gd name="T13" fmla="*/ 101 h 97"/>
                <a:gd name="T14" fmla="*/ 142 w 115"/>
                <a:gd name="T15" fmla="*/ 109 h 97"/>
                <a:gd name="T16" fmla="*/ 140 w 115"/>
                <a:gd name="T17" fmla="*/ 116 h 97"/>
                <a:gd name="T18" fmla="*/ 134 w 115"/>
                <a:gd name="T19" fmla="*/ 119 h 97"/>
                <a:gd name="T20" fmla="*/ 134 w 115"/>
                <a:gd name="T21" fmla="*/ 130 h 97"/>
                <a:gd name="T22" fmla="*/ 129 w 115"/>
                <a:gd name="T23" fmla="*/ 141 h 97"/>
                <a:gd name="T24" fmla="*/ 129 w 115"/>
                <a:gd name="T25" fmla="*/ 141 h 97"/>
                <a:gd name="T26" fmla="*/ 122 w 115"/>
                <a:gd name="T27" fmla="*/ 141 h 97"/>
                <a:gd name="T28" fmla="*/ 114 w 115"/>
                <a:gd name="T29" fmla="*/ 148 h 97"/>
                <a:gd name="T30" fmla="*/ 110 w 115"/>
                <a:gd name="T31" fmla="*/ 146 h 97"/>
                <a:gd name="T32" fmla="*/ 106 w 115"/>
                <a:gd name="T33" fmla="*/ 116 h 97"/>
                <a:gd name="T34" fmla="*/ 92 w 115"/>
                <a:gd name="T35" fmla="*/ 116 h 97"/>
                <a:gd name="T36" fmla="*/ 85 w 115"/>
                <a:gd name="T37" fmla="*/ 119 h 97"/>
                <a:gd name="T38" fmla="*/ 88 w 115"/>
                <a:gd name="T39" fmla="*/ 98 h 97"/>
                <a:gd name="T40" fmla="*/ 76 w 115"/>
                <a:gd name="T41" fmla="*/ 72 h 97"/>
                <a:gd name="T42" fmla="*/ 50 w 115"/>
                <a:gd name="T43" fmla="*/ 84 h 97"/>
                <a:gd name="T44" fmla="*/ 35 w 115"/>
                <a:gd name="T45" fmla="*/ 101 h 97"/>
                <a:gd name="T46" fmla="*/ 32 w 115"/>
                <a:gd name="T47" fmla="*/ 90 h 97"/>
                <a:gd name="T48" fmla="*/ 26 w 115"/>
                <a:gd name="T49" fmla="*/ 88 h 97"/>
                <a:gd name="T50" fmla="*/ 26 w 115"/>
                <a:gd name="T51" fmla="*/ 79 h 97"/>
                <a:gd name="T52" fmla="*/ 18 w 115"/>
                <a:gd name="T53" fmla="*/ 72 h 97"/>
                <a:gd name="T54" fmla="*/ 9 w 115"/>
                <a:gd name="T55" fmla="*/ 58 h 97"/>
                <a:gd name="T56" fmla="*/ 9 w 115"/>
                <a:gd name="T57" fmla="*/ 56 h 97"/>
                <a:gd name="T58" fmla="*/ 9 w 115"/>
                <a:gd name="T59" fmla="*/ 56 h 97"/>
                <a:gd name="T60" fmla="*/ 4 w 115"/>
                <a:gd name="T61" fmla="*/ 47 h 97"/>
                <a:gd name="T62" fmla="*/ 0 w 115"/>
                <a:gd name="T63" fmla="*/ 51 h 97"/>
                <a:gd name="T64" fmla="*/ 2 w 115"/>
                <a:gd name="T65" fmla="*/ 51 h 97"/>
                <a:gd name="T66" fmla="*/ 4 w 115"/>
                <a:gd name="T67" fmla="*/ 37 h 97"/>
                <a:gd name="T68" fmla="*/ 22 w 115"/>
                <a:gd name="T69" fmla="*/ 30 h 97"/>
                <a:gd name="T70" fmla="*/ 22 w 115"/>
                <a:gd name="T71" fmla="*/ 15 h 97"/>
                <a:gd name="T72" fmla="*/ 26 w 115"/>
                <a:gd name="T73" fmla="*/ 0 h 97"/>
                <a:gd name="T74" fmla="*/ 43 w 115"/>
                <a:gd name="T75" fmla="*/ 7 h 97"/>
                <a:gd name="T76" fmla="*/ 69 w 115"/>
                <a:gd name="T77" fmla="*/ 7 h 97"/>
                <a:gd name="T78" fmla="*/ 69 w 115"/>
                <a:gd name="T79" fmla="*/ 15 h 97"/>
                <a:gd name="T80" fmla="*/ 81 w 115"/>
                <a:gd name="T81" fmla="*/ 15 h 97"/>
                <a:gd name="T82" fmla="*/ 88 w 115"/>
                <a:gd name="T83" fmla="*/ 19 h 97"/>
                <a:gd name="T84" fmla="*/ 99 w 115"/>
                <a:gd name="T85" fmla="*/ 19 h 97"/>
                <a:gd name="T86" fmla="*/ 110 w 115"/>
                <a:gd name="T87" fmla="*/ 11 h 97"/>
                <a:gd name="T88" fmla="*/ 114 w 115"/>
                <a:gd name="T89" fmla="*/ 7 h 97"/>
                <a:gd name="T90" fmla="*/ 120 w 115"/>
                <a:gd name="T91" fmla="*/ 30 h 97"/>
                <a:gd name="T92" fmla="*/ 129 w 115"/>
                <a:gd name="T93" fmla="*/ 37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5"/>
                <a:gd name="T142" fmla="*/ 0 h 97"/>
                <a:gd name="T143" fmla="*/ 115 w 115"/>
                <a:gd name="T144" fmla="*/ 97 h 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5" h="97">
                  <a:moveTo>
                    <a:pt x="104" y="24"/>
                  </a:moveTo>
                  <a:lnTo>
                    <a:pt x="101" y="29"/>
                  </a:lnTo>
                  <a:lnTo>
                    <a:pt x="104" y="29"/>
                  </a:lnTo>
                  <a:lnTo>
                    <a:pt x="111" y="45"/>
                  </a:lnTo>
                  <a:lnTo>
                    <a:pt x="108" y="59"/>
                  </a:lnTo>
                  <a:lnTo>
                    <a:pt x="113" y="62"/>
                  </a:lnTo>
                  <a:lnTo>
                    <a:pt x="113" y="66"/>
                  </a:lnTo>
                  <a:lnTo>
                    <a:pt x="115" y="71"/>
                  </a:lnTo>
                  <a:lnTo>
                    <a:pt x="113" y="76"/>
                  </a:lnTo>
                  <a:lnTo>
                    <a:pt x="108" y="78"/>
                  </a:lnTo>
                  <a:lnTo>
                    <a:pt x="108" y="85"/>
                  </a:lnTo>
                  <a:lnTo>
                    <a:pt x="104" y="92"/>
                  </a:lnTo>
                  <a:lnTo>
                    <a:pt x="99" y="92"/>
                  </a:lnTo>
                  <a:lnTo>
                    <a:pt x="92" y="97"/>
                  </a:lnTo>
                  <a:lnTo>
                    <a:pt x="89" y="95"/>
                  </a:lnTo>
                  <a:lnTo>
                    <a:pt x="85" y="76"/>
                  </a:lnTo>
                  <a:lnTo>
                    <a:pt x="75" y="76"/>
                  </a:lnTo>
                  <a:lnTo>
                    <a:pt x="68" y="78"/>
                  </a:lnTo>
                  <a:lnTo>
                    <a:pt x="71" y="64"/>
                  </a:lnTo>
                  <a:lnTo>
                    <a:pt x="61" y="47"/>
                  </a:lnTo>
                  <a:lnTo>
                    <a:pt x="40" y="55"/>
                  </a:lnTo>
                  <a:lnTo>
                    <a:pt x="28" y="66"/>
                  </a:lnTo>
                  <a:lnTo>
                    <a:pt x="26" y="59"/>
                  </a:lnTo>
                  <a:lnTo>
                    <a:pt x="21" y="57"/>
                  </a:lnTo>
                  <a:lnTo>
                    <a:pt x="21" y="52"/>
                  </a:lnTo>
                  <a:lnTo>
                    <a:pt x="14" y="47"/>
                  </a:lnTo>
                  <a:lnTo>
                    <a:pt x="7" y="38"/>
                  </a:lnTo>
                  <a:lnTo>
                    <a:pt x="7" y="36"/>
                  </a:lnTo>
                  <a:lnTo>
                    <a:pt x="4" y="31"/>
                  </a:lnTo>
                  <a:lnTo>
                    <a:pt x="0" y="33"/>
                  </a:lnTo>
                  <a:lnTo>
                    <a:pt x="2" y="33"/>
                  </a:lnTo>
                  <a:lnTo>
                    <a:pt x="4" y="24"/>
                  </a:lnTo>
                  <a:lnTo>
                    <a:pt x="18" y="19"/>
                  </a:lnTo>
                  <a:lnTo>
                    <a:pt x="18" y="10"/>
                  </a:lnTo>
                  <a:lnTo>
                    <a:pt x="21" y="0"/>
                  </a:lnTo>
                  <a:lnTo>
                    <a:pt x="35" y="5"/>
                  </a:lnTo>
                  <a:lnTo>
                    <a:pt x="56" y="5"/>
                  </a:lnTo>
                  <a:lnTo>
                    <a:pt x="56" y="10"/>
                  </a:lnTo>
                  <a:lnTo>
                    <a:pt x="66" y="10"/>
                  </a:lnTo>
                  <a:lnTo>
                    <a:pt x="71" y="12"/>
                  </a:lnTo>
                  <a:lnTo>
                    <a:pt x="80" y="12"/>
                  </a:lnTo>
                  <a:lnTo>
                    <a:pt x="89" y="7"/>
                  </a:lnTo>
                  <a:lnTo>
                    <a:pt x="92" y="5"/>
                  </a:lnTo>
                  <a:lnTo>
                    <a:pt x="97" y="19"/>
                  </a:lnTo>
                  <a:lnTo>
                    <a:pt x="104" y="24"/>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98" name="Freeform 5355"/>
            <p:cNvSpPr>
              <a:spLocks/>
            </p:cNvSpPr>
            <p:nvPr/>
          </p:nvSpPr>
          <p:spPr bwMode="auto">
            <a:xfrm>
              <a:off x="2223" y="2366"/>
              <a:ext cx="51" cy="42"/>
            </a:xfrm>
            <a:custGeom>
              <a:avLst/>
              <a:gdLst>
                <a:gd name="T0" fmla="*/ 27 w 47"/>
                <a:gd name="T1" fmla="*/ 31 h 33"/>
                <a:gd name="T2" fmla="*/ 25 w 47"/>
                <a:gd name="T3" fmla="*/ 39 h 33"/>
                <a:gd name="T4" fmla="*/ 30 w 47"/>
                <a:gd name="T5" fmla="*/ 47 h 33"/>
                <a:gd name="T6" fmla="*/ 33 w 47"/>
                <a:gd name="T7" fmla="*/ 53 h 33"/>
                <a:gd name="T8" fmla="*/ 36 w 47"/>
                <a:gd name="T9" fmla="*/ 39 h 33"/>
                <a:gd name="T10" fmla="*/ 52 w 47"/>
                <a:gd name="T11" fmla="*/ 31 h 33"/>
                <a:gd name="T12" fmla="*/ 52 w 47"/>
                <a:gd name="T13" fmla="*/ 17 h 33"/>
                <a:gd name="T14" fmla="*/ 55 w 47"/>
                <a:gd name="T15" fmla="*/ 0 h 33"/>
                <a:gd name="T16" fmla="*/ 41 w 47"/>
                <a:gd name="T17" fmla="*/ 5 h 33"/>
                <a:gd name="T18" fmla="*/ 25 w 47"/>
                <a:gd name="T19" fmla="*/ 5 h 33"/>
                <a:gd name="T20" fmla="*/ 0 w 47"/>
                <a:gd name="T21" fmla="*/ 11 h 33"/>
                <a:gd name="T22" fmla="*/ 11 w 47"/>
                <a:gd name="T23" fmla="*/ 17 h 33"/>
                <a:gd name="T24" fmla="*/ 9 w 47"/>
                <a:gd name="T25" fmla="*/ 19 h 33"/>
                <a:gd name="T26" fmla="*/ 16 w 47"/>
                <a:gd name="T27" fmla="*/ 19 h 33"/>
                <a:gd name="T28" fmla="*/ 13 w 47"/>
                <a:gd name="T29" fmla="*/ 23 h 33"/>
                <a:gd name="T30" fmla="*/ 27 w 47"/>
                <a:gd name="T31" fmla="*/ 23 h 33"/>
                <a:gd name="T32" fmla="*/ 33 w 47"/>
                <a:gd name="T33" fmla="*/ 28 h 33"/>
                <a:gd name="T34" fmla="*/ 22 w 47"/>
                <a:gd name="T35" fmla="*/ 28 h 33"/>
                <a:gd name="T36" fmla="*/ 27 w 47"/>
                <a:gd name="T37" fmla="*/ 31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
                <a:gd name="T58" fmla="*/ 0 h 33"/>
                <a:gd name="T59" fmla="*/ 47 w 47"/>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 h="33">
                  <a:moveTo>
                    <a:pt x="23" y="19"/>
                  </a:moveTo>
                  <a:lnTo>
                    <a:pt x="21" y="24"/>
                  </a:lnTo>
                  <a:lnTo>
                    <a:pt x="26" y="29"/>
                  </a:lnTo>
                  <a:lnTo>
                    <a:pt x="28" y="33"/>
                  </a:lnTo>
                  <a:lnTo>
                    <a:pt x="30" y="24"/>
                  </a:lnTo>
                  <a:lnTo>
                    <a:pt x="44" y="19"/>
                  </a:lnTo>
                  <a:lnTo>
                    <a:pt x="44" y="10"/>
                  </a:lnTo>
                  <a:lnTo>
                    <a:pt x="47" y="0"/>
                  </a:lnTo>
                  <a:lnTo>
                    <a:pt x="35" y="3"/>
                  </a:lnTo>
                  <a:lnTo>
                    <a:pt x="21" y="3"/>
                  </a:lnTo>
                  <a:lnTo>
                    <a:pt x="0" y="7"/>
                  </a:lnTo>
                  <a:lnTo>
                    <a:pt x="9" y="10"/>
                  </a:lnTo>
                  <a:lnTo>
                    <a:pt x="7" y="12"/>
                  </a:lnTo>
                  <a:lnTo>
                    <a:pt x="14" y="12"/>
                  </a:lnTo>
                  <a:lnTo>
                    <a:pt x="11" y="14"/>
                  </a:lnTo>
                  <a:lnTo>
                    <a:pt x="23" y="14"/>
                  </a:lnTo>
                  <a:lnTo>
                    <a:pt x="28" y="17"/>
                  </a:lnTo>
                  <a:lnTo>
                    <a:pt x="18" y="17"/>
                  </a:lnTo>
                  <a:lnTo>
                    <a:pt x="23" y="19"/>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799" name="Freeform 5356"/>
            <p:cNvSpPr>
              <a:spLocks/>
            </p:cNvSpPr>
            <p:nvPr/>
          </p:nvSpPr>
          <p:spPr bwMode="auto">
            <a:xfrm>
              <a:off x="2367" y="2411"/>
              <a:ext cx="106" cy="140"/>
            </a:xfrm>
            <a:custGeom>
              <a:avLst/>
              <a:gdLst>
                <a:gd name="T0" fmla="*/ 67 w 94"/>
                <a:gd name="T1" fmla="*/ 14 h 113"/>
                <a:gd name="T2" fmla="*/ 58 w 94"/>
                <a:gd name="T3" fmla="*/ 6 h 113"/>
                <a:gd name="T4" fmla="*/ 44 w 94"/>
                <a:gd name="T5" fmla="*/ 11 h 113"/>
                <a:gd name="T6" fmla="*/ 42 w 94"/>
                <a:gd name="T7" fmla="*/ 0 h 113"/>
                <a:gd name="T8" fmla="*/ 36 w 94"/>
                <a:gd name="T9" fmla="*/ 6 h 113"/>
                <a:gd name="T10" fmla="*/ 27 w 94"/>
                <a:gd name="T11" fmla="*/ 14 h 113"/>
                <a:gd name="T12" fmla="*/ 14 w 94"/>
                <a:gd name="T13" fmla="*/ 11 h 113"/>
                <a:gd name="T14" fmla="*/ 9 w 94"/>
                <a:gd name="T15" fmla="*/ 14 h 113"/>
                <a:gd name="T16" fmla="*/ 6 w 94"/>
                <a:gd name="T17" fmla="*/ 35 h 113"/>
                <a:gd name="T18" fmla="*/ 11 w 94"/>
                <a:gd name="T19" fmla="*/ 40 h 113"/>
                <a:gd name="T20" fmla="*/ 11 w 94"/>
                <a:gd name="T21" fmla="*/ 46 h 113"/>
                <a:gd name="T22" fmla="*/ 14 w 94"/>
                <a:gd name="T23" fmla="*/ 53 h 113"/>
                <a:gd name="T24" fmla="*/ 11 w 94"/>
                <a:gd name="T25" fmla="*/ 62 h 113"/>
                <a:gd name="T26" fmla="*/ 6 w 94"/>
                <a:gd name="T27" fmla="*/ 64 h 113"/>
                <a:gd name="T28" fmla="*/ 6 w 94"/>
                <a:gd name="T29" fmla="*/ 76 h 113"/>
                <a:gd name="T30" fmla="*/ 0 w 94"/>
                <a:gd name="T31" fmla="*/ 85 h 113"/>
                <a:gd name="T32" fmla="*/ 0 w 94"/>
                <a:gd name="T33" fmla="*/ 85 h 113"/>
                <a:gd name="T34" fmla="*/ 0 w 94"/>
                <a:gd name="T35" fmla="*/ 112 h 113"/>
                <a:gd name="T36" fmla="*/ 0 w 94"/>
                <a:gd name="T37" fmla="*/ 115 h 113"/>
                <a:gd name="T38" fmla="*/ 11 w 94"/>
                <a:gd name="T39" fmla="*/ 130 h 113"/>
                <a:gd name="T40" fmla="*/ 20 w 94"/>
                <a:gd name="T41" fmla="*/ 141 h 113"/>
                <a:gd name="T42" fmla="*/ 18 w 94"/>
                <a:gd name="T43" fmla="*/ 173 h 113"/>
                <a:gd name="T44" fmla="*/ 42 w 94"/>
                <a:gd name="T45" fmla="*/ 162 h 113"/>
                <a:gd name="T46" fmla="*/ 69 w 94"/>
                <a:gd name="T47" fmla="*/ 152 h 113"/>
                <a:gd name="T48" fmla="*/ 62 w 94"/>
                <a:gd name="T49" fmla="*/ 152 h 113"/>
                <a:gd name="T50" fmla="*/ 87 w 94"/>
                <a:gd name="T51" fmla="*/ 152 h 113"/>
                <a:gd name="T52" fmla="*/ 76 w 94"/>
                <a:gd name="T53" fmla="*/ 152 h 113"/>
                <a:gd name="T54" fmla="*/ 90 w 94"/>
                <a:gd name="T55" fmla="*/ 149 h 113"/>
                <a:gd name="T56" fmla="*/ 101 w 94"/>
                <a:gd name="T57" fmla="*/ 152 h 113"/>
                <a:gd name="T58" fmla="*/ 104 w 94"/>
                <a:gd name="T59" fmla="*/ 155 h 113"/>
                <a:gd name="T60" fmla="*/ 111 w 94"/>
                <a:gd name="T61" fmla="*/ 149 h 113"/>
                <a:gd name="T62" fmla="*/ 108 w 94"/>
                <a:gd name="T63" fmla="*/ 126 h 113"/>
                <a:gd name="T64" fmla="*/ 104 w 94"/>
                <a:gd name="T65" fmla="*/ 109 h 113"/>
                <a:gd name="T66" fmla="*/ 111 w 94"/>
                <a:gd name="T67" fmla="*/ 85 h 113"/>
                <a:gd name="T68" fmla="*/ 120 w 94"/>
                <a:gd name="T69" fmla="*/ 69 h 113"/>
                <a:gd name="T70" fmla="*/ 114 w 94"/>
                <a:gd name="T71" fmla="*/ 32 h 113"/>
                <a:gd name="T72" fmla="*/ 96 w 94"/>
                <a:gd name="T73" fmla="*/ 21 h 113"/>
                <a:gd name="T74" fmla="*/ 78 w 94"/>
                <a:gd name="T75" fmla="*/ 30 h 113"/>
                <a:gd name="T76" fmla="*/ 67 w 94"/>
                <a:gd name="T77" fmla="*/ 14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4"/>
                <a:gd name="T118" fmla="*/ 0 h 113"/>
                <a:gd name="T119" fmla="*/ 94 w 94"/>
                <a:gd name="T120" fmla="*/ 113 h 1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4" h="113">
                  <a:moveTo>
                    <a:pt x="52" y="9"/>
                  </a:moveTo>
                  <a:lnTo>
                    <a:pt x="45" y="4"/>
                  </a:lnTo>
                  <a:lnTo>
                    <a:pt x="35" y="7"/>
                  </a:lnTo>
                  <a:lnTo>
                    <a:pt x="33" y="0"/>
                  </a:lnTo>
                  <a:lnTo>
                    <a:pt x="28" y="4"/>
                  </a:lnTo>
                  <a:lnTo>
                    <a:pt x="21" y="9"/>
                  </a:lnTo>
                  <a:lnTo>
                    <a:pt x="11" y="7"/>
                  </a:lnTo>
                  <a:lnTo>
                    <a:pt x="7" y="9"/>
                  </a:lnTo>
                  <a:lnTo>
                    <a:pt x="4" y="23"/>
                  </a:lnTo>
                  <a:lnTo>
                    <a:pt x="9" y="26"/>
                  </a:lnTo>
                  <a:lnTo>
                    <a:pt x="9" y="30"/>
                  </a:lnTo>
                  <a:lnTo>
                    <a:pt x="11" y="35"/>
                  </a:lnTo>
                  <a:lnTo>
                    <a:pt x="9" y="40"/>
                  </a:lnTo>
                  <a:lnTo>
                    <a:pt x="4" y="42"/>
                  </a:lnTo>
                  <a:lnTo>
                    <a:pt x="4" y="49"/>
                  </a:lnTo>
                  <a:lnTo>
                    <a:pt x="0" y="56"/>
                  </a:lnTo>
                  <a:lnTo>
                    <a:pt x="0" y="73"/>
                  </a:lnTo>
                  <a:lnTo>
                    <a:pt x="0" y="75"/>
                  </a:lnTo>
                  <a:lnTo>
                    <a:pt x="9" y="85"/>
                  </a:lnTo>
                  <a:lnTo>
                    <a:pt x="16" y="92"/>
                  </a:lnTo>
                  <a:lnTo>
                    <a:pt x="14" y="113"/>
                  </a:lnTo>
                  <a:lnTo>
                    <a:pt x="33" y="106"/>
                  </a:lnTo>
                  <a:lnTo>
                    <a:pt x="54" y="99"/>
                  </a:lnTo>
                  <a:lnTo>
                    <a:pt x="49" y="99"/>
                  </a:lnTo>
                  <a:lnTo>
                    <a:pt x="68" y="99"/>
                  </a:lnTo>
                  <a:lnTo>
                    <a:pt x="59" y="99"/>
                  </a:lnTo>
                  <a:lnTo>
                    <a:pt x="71" y="97"/>
                  </a:lnTo>
                  <a:lnTo>
                    <a:pt x="80" y="99"/>
                  </a:lnTo>
                  <a:lnTo>
                    <a:pt x="82" y="101"/>
                  </a:lnTo>
                  <a:lnTo>
                    <a:pt x="87" y="97"/>
                  </a:lnTo>
                  <a:lnTo>
                    <a:pt x="85" y="82"/>
                  </a:lnTo>
                  <a:lnTo>
                    <a:pt x="82" y="71"/>
                  </a:lnTo>
                  <a:lnTo>
                    <a:pt x="87" y="56"/>
                  </a:lnTo>
                  <a:lnTo>
                    <a:pt x="94" y="45"/>
                  </a:lnTo>
                  <a:lnTo>
                    <a:pt x="90" y="21"/>
                  </a:lnTo>
                  <a:lnTo>
                    <a:pt x="75" y="14"/>
                  </a:lnTo>
                  <a:lnTo>
                    <a:pt x="61" y="19"/>
                  </a:lnTo>
                  <a:lnTo>
                    <a:pt x="52" y="9"/>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00" name="Freeform 5357"/>
            <p:cNvSpPr>
              <a:spLocks/>
            </p:cNvSpPr>
            <p:nvPr/>
          </p:nvSpPr>
          <p:spPr bwMode="auto">
            <a:xfrm>
              <a:off x="2283" y="2424"/>
              <a:ext cx="53" cy="71"/>
            </a:xfrm>
            <a:custGeom>
              <a:avLst/>
              <a:gdLst>
                <a:gd name="T0" fmla="*/ 60 w 47"/>
                <a:gd name="T1" fmla="*/ 45 h 57"/>
                <a:gd name="T2" fmla="*/ 51 w 47"/>
                <a:gd name="T3" fmla="*/ 64 h 57"/>
                <a:gd name="T4" fmla="*/ 42 w 47"/>
                <a:gd name="T5" fmla="*/ 77 h 57"/>
                <a:gd name="T6" fmla="*/ 36 w 47"/>
                <a:gd name="T7" fmla="*/ 88 h 57"/>
                <a:gd name="T8" fmla="*/ 16 w 47"/>
                <a:gd name="T9" fmla="*/ 75 h 57"/>
                <a:gd name="T10" fmla="*/ 18 w 47"/>
                <a:gd name="T11" fmla="*/ 70 h 57"/>
                <a:gd name="T12" fmla="*/ 16 w 47"/>
                <a:gd name="T13" fmla="*/ 67 h 57"/>
                <a:gd name="T14" fmla="*/ 0 w 47"/>
                <a:gd name="T15" fmla="*/ 49 h 57"/>
                <a:gd name="T16" fmla="*/ 7 w 47"/>
                <a:gd name="T17" fmla="*/ 45 h 57"/>
                <a:gd name="T18" fmla="*/ 0 w 47"/>
                <a:gd name="T19" fmla="*/ 37 h 57"/>
                <a:gd name="T20" fmla="*/ 7 w 47"/>
                <a:gd name="T21" fmla="*/ 34 h 57"/>
                <a:gd name="T22" fmla="*/ 0 w 47"/>
                <a:gd name="T23" fmla="*/ 30 h 57"/>
                <a:gd name="T24" fmla="*/ 16 w 47"/>
                <a:gd name="T25" fmla="*/ 12 h 57"/>
                <a:gd name="T26" fmla="*/ 42 w 47"/>
                <a:gd name="T27" fmla="*/ 0 h 57"/>
                <a:gd name="T28" fmla="*/ 54 w 47"/>
                <a:gd name="T29" fmla="*/ 26 h 57"/>
                <a:gd name="T30" fmla="*/ 51 w 47"/>
                <a:gd name="T31" fmla="*/ 49 h 57"/>
                <a:gd name="T32" fmla="*/ 60 w 47"/>
                <a:gd name="T33" fmla="*/ 45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57"/>
                <a:gd name="T53" fmla="*/ 47 w 47"/>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57">
                  <a:moveTo>
                    <a:pt x="47" y="29"/>
                  </a:moveTo>
                  <a:lnTo>
                    <a:pt x="40" y="41"/>
                  </a:lnTo>
                  <a:lnTo>
                    <a:pt x="33" y="50"/>
                  </a:lnTo>
                  <a:lnTo>
                    <a:pt x="28" y="57"/>
                  </a:lnTo>
                  <a:lnTo>
                    <a:pt x="12" y="48"/>
                  </a:lnTo>
                  <a:lnTo>
                    <a:pt x="14" y="45"/>
                  </a:lnTo>
                  <a:lnTo>
                    <a:pt x="12" y="43"/>
                  </a:lnTo>
                  <a:lnTo>
                    <a:pt x="0" y="31"/>
                  </a:lnTo>
                  <a:lnTo>
                    <a:pt x="5" y="29"/>
                  </a:lnTo>
                  <a:lnTo>
                    <a:pt x="0" y="24"/>
                  </a:lnTo>
                  <a:lnTo>
                    <a:pt x="5" y="22"/>
                  </a:lnTo>
                  <a:lnTo>
                    <a:pt x="0" y="19"/>
                  </a:lnTo>
                  <a:lnTo>
                    <a:pt x="12" y="8"/>
                  </a:lnTo>
                  <a:lnTo>
                    <a:pt x="33" y="0"/>
                  </a:lnTo>
                  <a:lnTo>
                    <a:pt x="43" y="17"/>
                  </a:lnTo>
                  <a:lnTo>
                    <a:pt x="40" y="31"/>
                  </a:lnTo>
                  <a:lnTo>
                    <a:pt x="47" y="2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01" name="Freeform 5358"/>
            <p:cNvSpPr>
              <a:spLocks/>
            </p:cNvSpPr>
            <p:nvPr/>
          </p:nvSpPr>
          <p:spPr bwMode="auto">
            <a:xfrm>
              <a:off x="2513" y="2403"/>
              <a:ext cx="31" cy="110"/>
            </a:xfrm>
            <a:custGeom>
              <a:avLst/>
              <a:gdLst>
                <a:gd name="T0" fmla="*/ 14 w 28"/>
                <a:gd name="T1" fmla="*/ 2 h 89"/>
                <a:gd name="T2" fmla="*/ 0 w 28"/>
                <a:gd name="T3" fmla="*/ 0 h 89"/>
                <a:gd name="T4" fmla="*/ 2 w 28"/>
                <a:gd name="T5" fmla="*/ 6 h 89"/>
                <a:gd name="T6" fmla="*/ 11 w 28"/>
                <a:gd name="T7" fmla="*/ 32 h 89"/>
                <a:gd name="T8" fmla="*/ 11 w 28"/>
                <a:gd name="T9" fmla="*/ 43 h 89"/>
                <a:gd name="T10" fmla="*/ 11 w 28"/>
                <a:gd name="T11" fmla="*/ 64 h 89"/>
                <a:gd name="T12" fmla="*/ 14 w 28"/>
                <a:gd name="T13" fmla="*/ 83 h 89"/>
                <a:gd name="T14" fmla="*/ 14 w 28"/>
                <a:gd name="T15" fmla="*/ 101 h 89"/>
                <a:gd name="T16" fmla="*/ 14 w 28"/>
                <a:gd name="T17" fmla="*/ 122 h 89"/>
                <a:gd name="T18" fmla="*/ 25 w 28"/>
                <a:gd name="T19" fmla="*/ 136 h 89"/>
                <a:gd name="T20" fmla="*/ 34 w 28"/>
                <a:gd name="T21" fmla="*/ 133 h 89"/>
                <a:gd name="T22" fmla="*/ 34 w 28"/>
                <a:gd name="T23" fmla="*/ 115 h 89"/>
                <a:gd name="T24" fmla="*/ 34 w 28"/>
                <a:gd name="T25" fmla="*/ 93 h 89"/>
                <a:gd name="T26" fmla="*/ 32 w 28"/>
                <a:gd name="T27" fmla="*/ 72 h 89"/>
                <a:gd name="T28" fmla="*/ 32 w 28"/>
                <a:gd name="T29" fmla="*/ 53 h 89"/>
                <a:gd name="T30" fmla="*/ 28 w 28"/>
                <a:gd name="T31" fmla="*/ 27 h 89"/>
                <a:gd name="T32" fmla="*/ 18 w 28"/>
                <a:gd name="T33" fmla="*/ 14 h 89"/>
                <a:gd name="T34" fmla="*/ 20 w 28"/>
                <a:gd name="T35" fmla="*/ 2 h 89"/>
                <a:gd name="T36" fmla="*/ 14 w 28"/>
                <a:gd name="T37" fmla="*/ 2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89"/>
                <a:gd name="T59" fmla="*/ 28 w 28"/>
                <a:gd name="T60" fmla="*/ 89 h 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89">
                  <a:moveTo>
                    <a:pt x="12" y="2"/>
                  </a:moveTo>
                  <a:lnTo>
                    <a:pt x="0" y="0"/>
                  </a:lnTo>
                  <a:lnTo>
                    <a:pt x="2" y="4"/>
                  </a:lnTo>
                  <a:lnTo>
                    <a:pt x="9" y="21"/>
                  </a:lnTo>
                  <a:lnTo>
                    <a:pt x="9" y="28"/>
                  </a:lnTo>
                  <a:lnTo>
                    <a:pt x="9" y="42"/>
                  </a:lnTo>
                  <a:lnTo>
                    <a:pt x="12" y="54"/>
                  </a:lnTo>
                  <a:lnTo>
                    <a:pt x="12" y="66"/>
                  </a:lnTo>
                  <a:lnTo>
                    <a:pt x="12" y="80"/>
                  </a:lnTo>
                  <a:lnTo>
                    <a:pt x="21" y="89"/>
                  </a:lnTo>
                  <a:lnTo>
                    <a:pt x="28" y="87"/>
                  </a:lnTo>
                  <a:lnTo>
                    <a:pt x="28" y="75"/>
                  </a:lnTo>
                  <a:lnTo>
                    <a:pt x="28" y="61"/>
                  </a:lnTo>
                  <a:lnTo>
                    <a:pt x="26" y="47"/>
                  </a:lnTo>
                  <a:lnTo>
                    <a:pt x="26" y="35"/>
                  </a:lnTo>
                  <a:lnTo>
                    <a:pt x="23" y="18"/>
                  </a:lnTo>
                  <a:lnTo>
                    <a:pt x="14" y="9"/>
                  </a:lnTo>
                  <a:lnTo>
                    <a:pt x="16" y="2"/>
                  </a:lnTo>
                  <a:lnTo>
                    <a:pt x="12" y="2"/>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02" name="Freeform 5359"/>
            <p:cNvSpPr>
              <a:spLocks/>
            </p:cNvSpPr>
            <p:nvPr/>
          </p:nvSpPr>
          <p:spPr bwMode="auto">
            <a:xfrm>
              <a:off x="2367" y="1831"/>
              <a:ext cx="355" cy="396"/>
            </a:xfrm>
            <a:custGeom>
              <a:avLst/>
              <a:gdLst>
                <a:gd name="T0" fmla="*/ 0 w 317"/>
                <a:gd name="T1" fmla="*/ 254 h 319"/>
                <a:gd name="T2" fmla="*/ 18 w 317"/>
                <a:gd name="T3" fmla="*/ 281 h 319"/>
                <a:gd name="T4" fmla="*/ 56 w 317"/>
                <a:gd name="T5" fmla="*/ 313 h 319"/>
                <a:gd name="T6" fmla="*/ 90 w 317"/>
                <a:gd name="T7" fmla="*/ 343 h 319"/>
                <a:gd name="T8" fmla="*/ 115 w 317"/>
                <a:gd name="T9" fmla="*/ 371 h 319"/>
                <a:gd name="T10" fmla="*/ 146 w 317"/>
                <a:gd name="T11" fmla="*/ 394 h 319"/>
                <a:gd name="T12" fmla="*/ 175 w 317"/>
                <a:gd name="T13" fmla="*/ 422 h 319"/>
                <a:gd name="T14" fmla="*/ 189 w 317"/>
                <a:gd name="T15" fmla="*/ 444 h 319"/>
                <a:gd name="T16" fmla="*/ 224 w 317"/>
                <a:gd name="T17" fmla="*/ 468 h 319"/>
                <a:gd name="T18" fmla="*/ 249 w 317"/>
                <a:gd name="T19" fmla="*/ 492 h 319"/>
                <a:gd name="T20" fmla="*/ 279 w 317"/>
                <a:gd name="T21" fmla="*/ 480 h 319"/>
                <a:gd name="T22" fmla="*/ 311 w 317"/>
                <a:gd name="T23" fmla="*/ 444 h 319"/>
                <a:gd name="T24" fmla="*/ 353 w 317"/>
                <a:gd name="T25" fmla="*/ 407 h 319"/>
                <a:gd name="T26" fmla="*/ 398 w 317"/>
                <a:gd name="T27" fmla="*/ 371 h 319"/>
                <a:gd name="T28" fmla="*/ 367 w 317"/>
                <a:gd name="T29" fmla="*/ 343 h 319"/>
                <a:gd name="T30" fmla="*/ 346 w 317"/>
                <a:gd name="T31" fmla="*/ 298 h 319"/>
                <a:gd name="T32" fmla="*/ 355 w 317"/>
                <a:gd name="T33" fmla="*/ 254 h 319"/>
                <a:gd name="T34" fmla="*/ 346 w 317"/>
                <a:gd name="T35" fmla="*/ 192 h 319"/>
                <a:gd name="T36" fmla="*/ 342 w 317"/>
                <a:gd name="T37" fmla="*/ 160 h 319"/>
                <a:gd name="T38" fmla="*/ 323 w 317"/>
                <a:gd name="T39" fmla="*/ 113 h 319"/>
                <a:gd name="T40" fmla="*/ 314 w 317"/>
                <a:gd name="T41" fmla="*/ 65 h 319"/>
                <a:gd name="T42" fmla="*/ 323 w 317"/>
                <a:gd name="T43" fmla="*/ 11 h 319"/>
                <a:gd name="T44" fmla="*/ 296 w 317"/>
                <a:gd name="T45" fmla="*/ 0 h 319"/>
                <a:gd name="T46" fmla="*/ 261 w 317"/>
                <a:gd name="T47" fmla="*/ 6 h 319"/>
                <a:gd name="T48" fmla="*/ 219 w 317"/>
                <a:gd name="T49" fmla="*/ 6 h 319"/>
                <a:gd name="T50" fmla="*/ 168 w 317"/>
                <a:gd name="T51" fmla="*/ 25 h 319"/>
                <a:gd name="T52" fmla="*/ 142 w 317"/>
                <a:gd name="T53" fmla="*/ 43 h 319"/>
                <a:gd name="T54" fmla="*/ 130 w 317"/>
                <a:gd name="T55" fmla="*/ 57 h 319"/>
                <a:gd name="T56" fmla="*/ 133 w 317"/>
                <a:gd name="T57" fmla="*/ 97 h 319"/>
                <a:gd name="T58" fmla="*/ 142 w 317"/>
                <a:gd name="T59" fmla="*/ 132 h 319"/>
                <a:gd name="T60" fmla="*/ 97 w 317"/>
                <a:gd name="T61" fmla="*/ 145 h 319"/>
                <a:gd name="T62" fmla="*/ 83 w 317"/>
                <a:gd name="T63" fmla="*/ 171 h 319"/>
                <a:gd name="T64" fmla="*/ 53 w 317"/>
                <a:gd name="T65" fmla="*/ 192 h 319"/>
                <a:gd name="T66" fmla="*/ 20 w 317"/>
                <a:gd name="T67" fmla="*/ 211 h 3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7"/>
                <a:gd name="T103" fmla="*/ 0 h 319"/>
                <a:gd name="T104" fmla="*/ 317 w 317"/>
                <a:gd name="T105" fmla="*/ 319 h 3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7" h="319">
                  <a:moveTo>
                    <a:pt x="4" y="146"/>
                  </a:moveTo>
                  <a:lnTo>
                    <a:pt x="0" y="165"/>
                  </a:lnTo>
                  <a:lnTo>
                    <a:pt x="0" y="172"/>
                  </a:lnTo>
                  <a:lnTo>
                    <a:pt x="14" y="182"/>
                  </a:lnTo>
                  <a:lnTo>
                    <a:pt x="28" y="193"/>
                  </a:lnTo>
                  <a:lnTo>
                    <a:pt x="45" y="203"/>
                  </a:lnTo>
                  <a:lnTo>
                    <a:pt x="59" y="212"/>
                  </a:lnTo>
                  <a:lnTo>
                    <a:pt x="71" y="222"/>
                  </a:lnTo>
                  <a:lnTo>
                    <a:pt x="82" y="231"/>
                  </a:lnTo>
                  <a:lnTo>
                    <a:pt x="92" y="241"/>
                  </a:lnTo>
                  <a:lnTo>
                    <a:pt x="104" y="248"/>
                  </a:lnTo>
                  <a:lnTo>
                    <a:pt x="116" y="255"/>
                  </a:lnTo>
                  <a:lnTo>
                    <a:pt x="127" y="264"/>
                  </a:lnTo>
                  <a:lnTo>
                    <a:pt x="139" y="274"/>
                  </a:lnTo>
                  <a:lnTo>
                    <a:pt x="151" y="283"/>
                  </a:lnTo>
                  <a:lnTo>
                    <a:pt x="151" y="288"/>
                  </a:lnTo>
                  <a:lnTo>
                    <a:pt x="158" y="295"/>
                  </a:lnTo>
                  <a:lnTo>
                    <a:pt x="179" y="304"/>
                  </a:lnTo>
                  <a:lnTo>
                    <a:pt x="182" y="319"/>
                  </a:lnTo>
                  <a:lnTo>
                    <a:pt x="198" y="319"/>
                  </a:lnTo>
                  <a:lnTo>
                    <a:pt x="210" y="314"/>
                  </a:lnTo>
                  <a:lnTo>
                    <a:pt x="222" y="312"/>
                  </a:lnTo>
                  <a:lnTo>
                    <a:pt x="236" y="300"/>
                  </a:lnTo>
                  <a:lnTo>
                    <a:pt x="248" y="288"/>
                  </a:lnTo>
                  <a:lnTo>
                    <a:pt x="265" y="276"/>
                  </a:lnTo>
                  <a:lnTo>
                    <a:pt x="281" y="264"/>
                  </a:lnTo>
                  <a:lnTo>
                    <a:pt x="300" y="252"/>
                  </a:lnTo>
                  <a:lnTo>
                    <a:pt x="317" y="241"/>
                  </a:lnTo>
                  <a:lnTo>
                    <a:pt x="309" y="226"/>
                  </a:lnTo>
                  <a:lnTo>
                    <a:pt x="293" y="222"/>
                  </a:lnTo>
                  <a:lnTo>
                    <a:pt x="286" y="208"/>
                  </a:lnTo>
                  <a:lnTo>
                    <a:pt x="276" y="193"/>
                  </a:lnTo>
                  <a:lnTo>
                    <a:pt x="283" y="186"/>
                  </a:lnTo>
                  <a:lnTo>
                    <a:pt x="283" y="165"/>
                  </a:lnTo>
                  <a:lnTo>
                    <a:pt x="281" y="146"/>
                  </a:lnTo>
                  <a:lnTo>
                    <a:pt x="276" y="125"/>
                  </a:lnTo>
                  <a:lnTo>
                    <a:pt x="276" y="120"/>
                  </a:lnTo>
                  <a:lnTo>
                    <a:pt x="272" y="104"/>
                  </a:lnTo>
                  <a:lnTo>
                    <a:pt x="269" y="87"/>
                  </a:lnTo>
                  <a:lnTo>
                    <a:pt x="257" y="73"/>
                  </a:lnTo>
                  <a:lnTo>
                    <a:pt x="246" y="56"/>
                  </a:lnTo>
                  <a:lnTo>
                    <a:pt x="250" y="42"/>
                  </a:lnTo>
                  <a:lnTo>
                    <a:pt x="257" y="30"/>
                  </a:lnTo>
                  <a:lnTo>
                    <a:pt x="257" y="7"/>
                  </a:lnTo>
                  <a:lnTo>
                    <a:pt x="260" y="0"/>
                  </a:lnTo>
                  <a:lnTo>
                    <a:pt x="236" y="0"/>
                  </a:lnTo>
                  <a:lnTo>
                    <a:pt x="224" y="0"/>
                  </a:lnTo>
                  <a:lnTo>
                    <a:pt x="208" y="4"/>
                  </a:lnTo>
                  <a:lnTo>
                    <a:pt x="191" y="4"/>
                  </a:lnTo>
                  <a:lnTo>
                    <a:pt x="175" y="4"/>
                  </a:lnTo>
                  <a:lnTo>
                    <a:pt x="153" y="9"/>
                  </a:lnTo>
                  <a:lnTo>
                    <a:pt x="134" y="16"/>
                  </a:lnTo>
                  <a:lnTo>
                    <a:pt x="127" y="18"/>
                  </a:lnTo>
                  <a:lnTo>
                    <a:pt x="113" y="28"/>
                  </a:lnTo>
                  <a:lnTo>
                    <a:pt x="99" y="33"/>
                  </a:lnTo>
                  <a:lnTo>
                    <a:pt x="104" y="37"/>
                  </a:lnTo>
                  <a:lnTo>
                    <a:pt x="106" y="52"/>
                  </a:lnTo>
                  <a:lnTo>
                    <a:pt x="106" y="63"/>
                  </a:lnTo>
                  <a:lnTo>
                    <a:pt x="118" y="78"/>
                  </a:lnTo>
                  <a:lnTo>
                    <a:pt x="113" y="85"/>
                  </a:lnTo>
                  <a:lnTo>
                    <a:pt x="97" y="87"/>
                  </a:lnTo>
                  <a:lnTo>
                    <a:pt x="78" y="94"/>
                  </a:lnTo>
                  <a:lnTo>
                    <a:pt x="78" y="104"/>
                  </a:lnTo>
                  <a:lnTo>
                    <a:pt x="66" y="111"/>
                  </a:lnTo>
                  <a:lnTo>
                    <a:pt x="56" y="120"/>
                  </a:lnTo>
                  <a:lnTo>
                    <a:pt x="42" y="125"/>
                  </a:lnTo>
                  <a:lnTo>
                    <a:pt x="28" y="130"/>
                  </a:lnTo>
                  <a:lnTo>
                    <a:pt x="16" y="137"/>
                  </a:lnTo>
                  <a:lnTo>
                    <a:pt x="4" y="146"/>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03" name="Freeform 5360"/>
            <p:cNvSpPr>
              <a:spLocks/>
            </p:cNvSpPr>
            <p:nvPr/>
          </p:nvSpPr>
          <p:spPr bwMode="auto">
            <a:xfrm>
              <a:off x="2271" y="2010"/>
              <a:ext cx="12" cy="11"/>
            </a:xfrm>
            <a:custGeom>
              <a:avLst/>
              <a:gdLst>
                <a:gd name="T0" fmla="*/ 14 w 10"/>
                <a:gd name="T1" fmla="*/ 0 h 9"/>
                <a:gd name="T2" fmla="*/ 14 w 10"/>
                <a:gd name="T3" fmla="*/ 11 h 9"/>
                <a:gd name="T4" fmla="*/ 0 w 10"/>
                <a:gd name="T5" fmla="*/ 13 h 9"/>
                <a:gd name="T6" fmla="*/ 14 w 10"/>
                <a:gd name="T7" fmla="*/ 0 h 9"/>
                <a:gd name="T8" fmla="*/ 0 60000 65536"/>
                <a:gd name="T9" fmla="*/ 0 60000 65536"/>
                <a:gd name="T10" fmla="*/ 0 60000 65536"/>
                <a:gd name="T11" fmla="*/ 0 60000 65536"/>
                <a:gd name="T12" fmla="*/ 0 w 10"/>
                <a:gd name="T13" fmla="*/ 0 h 9"/>
                <a:gd name="T14" fmla="*/ 10 w 10"/>
                <a:gd name="T15" fmla="*/ 9 h 9"/>
              </a:gdLst>
              <a:ahLst/>
              <a:cxnLst>
                <a:cxn ang="T8">
                  <a:pos x="T0" y="T1"/>
                </a:cxn>
                <a:cxn ang="T9">
                  <a:pos x="T2" y="T3"/>
                </a:cxn>
                <a:cxn ang="T10">
                  <a:pos x="T4" y="T5"/>
                </a:cxn>
                <a:cxn ang="T11">
                  <a:pos x="T6" y="T7"/>
                </a:cxn>
              </a:cxnLst>
              <a:rect l="T12" t="T13" r="T14" b="T15"/>
              <a:pathLst>
                <a:path w="10" h="9">
                  <a:moveTo>
                    <a:pt x="10" y="0"/>
                  </a:moveTo>
                  <a:lnTo>
                    <a:pt x="10" y="7"/>
                  </a:lnTo>
                  <a:lnTo>
                    <a:pt x="0" y="9"/>
                  </a:lnTo>
                  <a:lnTo>
                    <a:pt x="1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04" name="Freeform 5361"/>
            <p:cNvSpPr>
              <a:spLocks/>
            </p:cNvSpPr>
            <p:nvPr/>
          </p:nvSpPr>
          <p:spPr bwMode="auto">
            <a:xfrm>
              <a:off x="2232" y="2019"/>
              <a:ext cx="9" cy="9"/>
            </a:xfrm>
            <a:custGeom>
              <a:avLst/>
              <a:gdLst>
                <a:gd name="T0" fmla="*/ 12 w 7"/>
                <a:gd name="T1" fmla="*/ 0 h 7"/>
                <a:gd name="T2" fmla="*/ 0 w 7"/>
                <a:gd name="T3" fmla="*/ 12 h 7"/>
                <a:gd name="T4" fmla="*/ 0 w 7"/>
                <a:gd name="T5" fmla="*/ 4 h 7"/>
                <a:gd name="T6" fmla="*/ 12 w 7"/>
                <a:gd name="T7" fmla="*/ 0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7" y="0"/>
                  </a:moveTo>
                  <a:lnTo>
                    <a:pt x="0" y="7"/>
                  </a:lnTo>
                  <a:lnTo>
                    <a:pt x="0" y="2"/>
                  </a:lnTo>
                  <a:lnTo>
                    <a:pt x="7"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05" name="Freeform 5362"/>
            <p:cNvSpPr>
              <a:spLocks/>
            </p:cNvSpPr>
            <p:nvPr/>
          </p:nvSpPr>
          <p:spPr bwMode="auto">
            <a:xfrm>
              <a:off x="2245" y="2030"/>
              <a:ext cx="9" cy="4"/>
            </a:xfrm>
            <a:custGeom>
              <a:avLst/>
              <a:gdLst>
                <a:gd name="T0" fmla="*/ 12 w 7"/>
                <a:gd name="T1" fmla="*/ 0 h 3"/>
                <a:gd name="T2" fmla="*/ 12 w 7"/>
                <a:gd name="T3" fmla="*/ 5 h 3"/>
                <a:gd name="T4" fmla="*/ 0 w 7"/>
                <a:gd name="T5" fmla="*/ 0 h 3"/>
                <a:gd name="T6" fmla="*/ 12 w 7"/>
                <a:gd name="T7" fmla="*/ 0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7" y="0"/>
                  </a:moveTo>
                  <a:lnTo>
                    <a:pt x="7" y="3"/>
                  </a:lnTo>
                  <a:lnTo>
                    <a:pt x="0" y="0"/>
                  </a:lnTo>
                  <a:lnTo>
                    <a:pt x="7"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06" name="Freeform 5363"/>
            <p:cNvSpPr>
              <a:spLocks/>
            </p:cNvSpPr>
            <p:nvPr/>
          </p:nvSpPr>
          <p:spPr bwMode="auto">
            <a:xfrm>
              <a:off x="2283" y="2001"/>
              <a:ext cx="5" cy="3"/>
            </a:xfrm>
            <a:custGeom>
              <a:avLst/>
              <a:gdLst>
                <a:gd name="T0" fmla="*/ 5 w 5"/>
                <a:gd name="T1" fmla="*/ 5 h 2"/>
                <a:gd name="T2" fmla="*/ 5 w 5"/>
                <a:gd name="T3" fmla="*/ 0 h 2"/>
                <a:gd name="T4" fmla="*/ 0 w 5"/>
                <a:gd name="T5" fmla="*/ 5 h 2"/>
                <a:gd name="T6" fmla="*/ 5 w 5"/>
                <a:gd name="T7" fmla="*/ 5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5" y="2"/>
                  </a:moveTo>
                  <a:lnTo>
                    <a:pt x="5" y="0"/>
                  </a:lnTo>
                  <a:lnTo>
                    <a:pt x="0" y="2"/>
                  </a:lnTo>
                  <a:lnTo>
                    <a:pt x="5"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07" name="Freeform 5364"/>
            <p:cNvSpPr>
              <a:spLocks/>
            </p:cNvSpPr>
            <p:nvPr/>
          </p:nvSpPr>
          <p:spPr bwMode="auto">
            <a:xfrm>
              <a:off x="2093" y="2279"/>
              <a:ext cx="4" cy="3"/>
            </a:xfrm>
            <a:custGeom>
              <a:avLst/>
              <a:gdLst>
                <a:gd name="T0" fmla="*/ 4 w 4"/>
                <a:gd name="T1" fmla="*/ 3 h 3"/>
                <a:gd name="T2" fmla="*/ 2 w 4"/>
                <a:gd name="T3" fmla="*/ 3 h 3"/>
                <a:gd name="T4" fmla="*/ 0 w 4"/>
                <a:gd name="T5" fmla="*/ 0 h 3"/>
                <a:gd name="T6" fmla="*/ 4 w 4"/>
                <a:gd name="T7" fmla="*/ 3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3"/>
                  </a:moveTo>
                  <a:lnTo>
                    <a:pt x="2" y="3"/>
                  </a:lnTo>
                  <a:lnTo>
                    <a:pt x="0" y="0"/>
                  </a:lnTo>
                  <a:lnTo>
                    <a:pt x="4" y="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08" name="Freeform 5365"/>
            <p:cNvSpPr>
              <a:spLocks/>
            </p:cNvSpPr>
            <p:nvPr/>
          </p:nvSpPr>
          <p:spPr bwMode="auto">
            <a:xfrm>
              <a:off x="2426" y="1849"/>
              <a:ext cx="1" cy="2"/>
            </a:xfrm>
            <a:custGeom>
              <a:avLst/>
              <a:gdLst>
                <a:gd name="T0" fmla="*/ 0 w 1"/>
                <a:gd name="T1" fmla="*/ 2 h 2"/>
                <a:gd name="T2" fmla="*/ 0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close/>
                </a:path>
              </a:pathLst>
            </a:custGeom>
            <a:solidFill>
              <a:srgbClr val="C0C0C0"/>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09" name="Freeform 5366"/>
            <p:cNvSpPr>
              <a:spLocks/>
            </p:cNvSpPr>
            <p:nvPr/>
          </p:nvSpPr>
          <p:spPr bwMode="auto">
            <a:xfrm>
              <a:off x="2676" y="1914"/>
              <a:ext cx="272" cy="304"/>
            </a:xfrm>
            <a:custGeom>
              <a:avLst/>
              <a:gdLst>
                <a:gd name="T0" fmla="*/ 285 w 244"/>
                <a:gd name="T1" fmla="*/ 376 h 246"/>
                <a:gd name="T2" fmla="*/ 285 w 244"/>
                <a:gd name="T3" fmla="*/ 361 h 246"/>
                <a:gd name="T4" fmla="*/ 303 w 244"/>
                <a:gd name="T5" fmla="*/ 361 h 246"/>
                <a:gd name="T6" fmla="*/ 303 w 244"/>
                <a:gd name="T7" fmla="*/ 331 h 246"/>
                <a:gd name="T8" fmla="*/ 301 w 244"/>
                <a:gd name="T9" fmla="*/ 306 h 246"/>
                <a:gd name="T10" fmla="*/ 301 w 244"/>
                <a:gd name="T11" fmla="*/ 281 h 246"/>
                <a:gd name="T12" fmla="*/ 301 w 244"/>
                <a:gd name="T13" fmla="*/ 257 h 246"/>
                <a:gd name="T14" fmla="*/ 297 w 244"/>
                <a:gd name="T15" fmla="*/ 231 h 246"/>
                <a:gd name="T16" fmla="*/ 294 w 244"/>
                <a:gd name="T17" fmla="*/ 205 h 246"/>
                <a:gd name="T18" fmla="*/ 294 w 244"/>
                <a:gd name="T19" fmla="*/ 180 h 246"/>
                <a:gd name="T20" fmla="*/ 294 w 244"/>
                <a:gd name="T21" fmla="*/ 151 h 246"/>
                <a:gd name="T22" fmla="*/ 292 w 244"/>
                <a:gd name="T23" fmla="*/ 125 h 246"/>
                <a:gd name="T24" fmla="*/ 289 w 244"/>
                <a:gd name="T25" fmla="*/ 104 h 246"/>
                <a:gd name="T26" fmla="*/ 289 w 244"/>
                <a:gd name="T27" fmla="*/ 83 h 246"/>
                <a:gd name="T28" fmla="*/ 289 w 244"/>
                <a:gd name="T29" fmla="*/ 61 h 246"/>
                <a:gd name="T30" fmla="*/ 292 w 244"/>
                <a:gd name="T31" fmla="*/ 43 h 246"/>
                <a:gd name="T32" fmla="*/ 280 w 244"/>
                <a:gd name="T33" fmla="*/ 35 h 246"/>
                <a:gd name="T34" fmla="*/ 250 w 244"/>
                <a:gd name="T35" fmla="*/ 25 h 246"/>
                <a:gd name="T36" fmla="*/ 247 w 244"/>
                <a:gd name="T37" fmla="*/ 14 h 246"/>
                <a:gd name="T38" fmla="*/ 224 w 244"/>
                <a:gd name="T39" fmla="*/ 6 h 246"/>
                <a:gd name="T40" fmla="*/ 213 w 244"/>
                <a:gd name="T41" fmla="*/ 19 h 246"/>
                <a:gd name="T42" fmla="*/ 197 w 244"/>
                <a:gd name="T43" fmla="*/ 32 h 246"/>
                <a:gd name="T44" fmla="*/ 197 w 244"/>
                <a:gd name="T45" fmla="*/ 69 h 246"/>
                <a:gd name="T46" fmla="*/ 176 w 244"/>
                <a:gd name="T47" fmla="*/ 79 h 246"/>
                <a:gd name="T48" fmla="*/ 156 w 244"/>
                <a:gd name="T49" fmla="*/ 69 h 246"/>
                <a:gd name="T50" fmla="*/ 136 w 244"/>
                <a:gd name="T51" fmla="*/ 53 h 246"/>
                <a:gd name="T52" fmla="*/ 111 w 244"/>
                <a:gd name="T53" fmla="*/ 51 h 246"/>
                <a:gd name="T54" fmla="*/ 104 w 244"/>
                <a:gd name="T55" fmla="*/ 25 h 246"/>
                <a:gd name="T56" fmla="*/ 84 w 244"/>
                <a:gd name="T57" fmla="*/ 19 h 246"/>
                <a:gd name="T58" fmla="*/ 65 w 244"/>
                <a:gd name="T59" fmla="*/ 11 h 246"/>
                <a:gd name="T60" fmla="*/ 36 w 244"/>
                <a:gd name="T61" fmla="*/ 0 h 246"/>
                <a:gd name="T62" fmla="*/ 36 w 244"/>
                <a:gd name="T63" fmla="*/ 25 h 246"/>
                <a:gd name="T64" fmla="*/ 23 w 244"/>
                <a:gd name="T65" fmla="*/ 35 h 246"/>
                <a:gd name="T66" fmla="*/ 9 w 244"/>
                <a:gd name="T67" fmla="*/ 51 h 246"/>
                <a:gd name="T68" fmla="*/ 9 w 244"/>
                <a:gd name="T69" fmla="*/ 72 h 246"/>
                <a:gd name="T70" fmla="*/ 0 w 244"/>
                <a:gd name="T71" fmla="*/ 83 h 246"/>
                <a:gd name="T72" fmla="*/ 0 w 244"/>
                <a:gd name="T73" fmla="*/ 90 h 246"/>
                <a:gd name="T74" fmla="*/ 7 w 244"/>
                <a:gd name="T75" fmla="*/ 122 h 246"/>
                <a:gd name="T76" fmla="*/ 9 w 244"/>
                <a:gd name="T77" fmla="*/ 151 h 246"/>
                <a:gd name="T78" fmla="*/ 9 w 244"/>
                <a:gd name="T79" fmla="*/ 183 h 246"/>
                <a:gd name="T80" fmla="*/ 0 w 244"/>
                <a:gd name="T81" fmla="*/ 194 h 246"/>
                <a:gd name="T82" fmla="*/ 12 w 244"/>
                <a:gd name="T83" fmla="*/ 216 h 246"/>
                <a:gd name="T84" fmla="*/ 21 w 244"/>
                <a:gd name="T85" fmla="*/ 239 h 246"/>
                <a:gd name="T86" fmla="*/ 41 w 244"/>
                <a:gd name="T87" fmla="*/ 245 h 246"/>
                <a:gd name="T88" fmla="*/ 51 w 244"/>
                <a:gd name="T89" fmla="*/ 267 h 246"/>
                <a:gd name="T90" fmla="*/ 79 w 244"/>
                <a:gd name="T91" fmla="*/ 273 h 246"/>
                <a:gd name="T92" fmla="*/ 95 w 244"/>
                <a:gd name="T93" fmla="*/ 289 h 246"/>
                <a:gd name="T94" fmla="*/ 109 w 244"/>
                <a:gd name="T95" fmla="*/ 278 h 246"/>
                <a:gd name="T96" fmla="*/ 127 w 244"/>
                <a:gd name="T97" fmla="*/ 267 h 246"/>
                <a:gd name="T98" fmla="*/ 148 w 244"/>
                <a:gd name="T99" fmla="*/ 278 h 246"/>
                <a:gd name="T100" fmla="*/ 167 w 244"/>
                <a:gd name="T101" fmla="*/ 292 h 246"/>
                <a:gd name="T102" fmla="*/ 185 w 244"/>
                <a:gd name="T103" fmla="*/ 306 h 246"/>
                <a:gd name="T104" fmla="*/ 206 w 244"/>
                <a:gd name="T105" fmla="*/ 321 h 246"/>
                <a:gd name="T106" fmla="*/ 227 w 244"/>
                <a:gd name="T107" fmla="*/ 331 h 246"/>
                <a:gd name="T108" fmla="*/ 245 w 244"/>
                <a:gd name="T109" fmla="*/ 347 h 246"/>
                <a:gd name="T110" fmla="*/ 264 w 244"/>
                <a:gd name="T111" fmla="*/ 361 h 246"/>
                <a:gd name="T112" fmla="*/ 285 w 244"/>
                <a:gd name="T113" fmla="*/ 376 h 2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4"/>
                <a:gd name="T172" fmla="*/ 0 h 246"/>
                <a:gd name="T173" fmla="*/ 244 w 244"/>
                <a:gd name="T174" fmla="*/ 246 h 2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4" h="246">
                  <a:moveTo>
                    <a:pt x="230" y="246"/>
                  </a:moveTo>
                  <a:lnTo>
                    <a:pt x="230" y="236"/>
                  </a:lnTo>
                  <a:lnTo>
                    <a:pt x="244" y="236"/>
                  </a:lnTo>
                  <a:lnTo>
                    <a:pt x="244" y="217"/>
                  </a:lnTo>
                  <a:lnTo>
                    <a:pt x="242" y="201"/>
                  </a:lnTo>
                  <a:lnTo>
                    <a:pt x="242" y="184"/>
                  </a:lnTo>
                  <a:lnTo>
                    <a:pt x="242" y="168"/>
                  </a:lnTo>
                  <a:lnTo>
                    <a:pt x="239" y="151"/>
                  </a:lnTo>
                  <a:lnTo>
                    <a:pt x="237" y="134"/>
                  </a:lnTo>
                  <a:lnTo>
                    <a:pt x="237" y="118"/>
                  </a:lnTo>
                  <a:lnTo>
                    <a:pt x="237" y="99"/>
                  </a:lnTo>
                  <a:lnTo>
                    <a:pt x="235" y="82"/>
                  </a:lnTo>
                  <a:lnTo>
                    <a:pt x="232" y="68"/>
                  </a:lnTo>
                  <a:lnTo>
                    <a:pt x="232" y="54"/>
                  </a:lnTo>
                  <a:lnTo>
                    <a:pt x="232" y="40"/>
                  </a:lnTo>
                  <a:lnTo>
                    <a:pt x="235" y="28"/>
                  </a:lnTo>
                  <a:lnTo>
                    <a:pt x="225" y="23"/>
                  </a:lnTo>
                  <a:lnTo>
                    <a:pt x="201" y="16"/>
                  </a:lnTo>
                  <a:lnTo>
                    <a:pt x="199" y="9"/>
                  </a:lnTo>
                  <a:lnTo>
                    <a:pt x="180" y="4"/>
                  </a:lnTo>
                  <a:lnTo>
                    <a:pt x="171" y="12"/>
                  </a:lnTo>
                  <a:lnTo>
                    <a:pt x="159" y="21"/>
                  </a:lnTo>
                  <a:lnTo>
                    <a:pt x="159" y="45"/>
                  </a:lnTo>
                  <a:lnTo>
                    <a:pt x="142" y="52"/>
                  </a:lnTo>
                  <a:lnTo>
                    <a:pt x="126" y="45"/>
                  </a:lnTo>
                  <a:lnTo>
                    <a:pt x="109" y="35"/>
                  </a:lnTo>
                  <a:lnTo>
                    <a:pt x="90" y="33"/>
                  </a:lnTo>
                  <a:lnTo>
                    <a:pt x="83" y="16"/>
                  </a:lnTo>
                  <a:lnTo>
                    <a:pt x="67" y="12"/>
                  </a:lnTo>
                  <a:lnTo>
                    <a:pt x="52" y="7"/>
                  </a:lnTo>
                  <a:lnTo>
                    <a:pt x="29" y="0"/>
                  </a:lnTo>
                  <a:lnTo>
                    <a:pt x="29" y="16"/>
                  </a:lnTo>
                  <a:lnTo>
                    <a:pt x="19" y="23"/>
                  </a:lnTo>
                  <a:lnTo>
                    <a:pt x="7" y="33"/>
                  </a:lnTo>
                  <a:lnTo>
                    <a:pt x="7" y="47"/>
                  </a:lnTo>
                  <a:lnTo>
                    <a:pt x="0" y="54"/>
                  </a:lnTo>
                  <a:lnTo>
                    <a:pt x="0" y="59"/>
                  </a:lnTo>
                  <a:lnTo>
                    <a:pt x="5" y="80"/>
                  </a:lnTo>
                  <a:lnTo>
                    <a:pt x="7" y="99"/>
                  </a:lnTo>
                  <a:lnTo>
                    <a:pt x="7" y="120"/>
                  </a:lnTo>
                  <a:lnTo>
                    <a:pt x="0" y="127"/>
                  </a:lnTo>
                  <a:lnTo>
                    <a:pt x="10" y="142"/>
                  </a:lnTo>
                  <a:lnTo>
                    <a:pt x="17" y="156"/>
                  </a:lnTo>
                  <a:lnTo>
                    <a:pt x="33" y="160"/>
                  </a:lnTo>
                  <a:lnTo>
                    <a:pt x="41" y="175"/>
                  </a:lnTo>
                  <a:lnTo>
                    <a:pt x="64" y="179"/>
                  </a:lnTo>
                  <a:lnTo>
                    <a:pt x="76" y="189"/>
                  </a:lnTo>
                  <a:lnTo>
                    <a:pt x="88" y="182"/>
                  </a:lnTo>
                  <a:lnTo>
                    <a:pt x="102" y="175"/>
                  </a:lnTo>
                  <a:lnTo>
                    <a:pt x="119" y="182"/>
                  </a:lnTo>
                  <a:lnTo>
                    <a:pt x="135" y="191"/>
                  </a:lnTo>
                  <a:lnTo>
                    <a:pt x="149" y="201"/>
                  </a:lnTo>
                  <a:lnTo>
                    <a:pt x="166" y="210"/>
                  </a:lnTo>
                  <a:lnTo>
                    <a:pt x="183" y="217"/>
                  </a:lnTo>
                  <a:lnTo>
                    <a:pt x="197" y="227"/>
                  </a:lnTo>
                  <a:lnTo>
                    <a:pt x="213" y="236"/>
                  </a:lnTo>
                  <a:lnTo>
                    <a:pt x="230" y="246"/>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10" name="Freeform 5367"/>
            <p:cNvSpPr>
              <a:spLocks/>
            </p:cNvSpPr>
            <p:nvPr/>
          </p:nvSpPr>
          <p:spPr bwMode="auto">
            <a:xfrm>
              <a:off x="2301" y="2094"/>
              <a:ext cx="287" cy="328"/>
            </a:xfrm>
            <a:custGeom>
              <a:avLst/>
              <a:gdLst>
                <a:gd name="T0" fmla="*/ 70 w 258"/>
                <a:gd name="T1" fmla="*/ 381 h 265"/>
                <a:gd name="T2" fmla="*/ 83 w 258"/>
                <a:gd name="T3" fmla="*/ 406 h 265"/>
                <a:gd name="T4" fmla="*/ 100 w 258"/>
                <a:gd name="T5" fmla="*/ 406 h 265"/>
                <a:gd name="T6" fmla="*/ 115 w 258"/>
                <a:gd name="T7" fmla="*/ 392 h 265"/>
                <a:gd name="T8" fmla="*/ 130 w 258"/>
                <a:gd name="T9" fmla="*/ 399 h 265"/>
                <a:gd name="T10" fmla="*/ 141 w 258"/>
                <a:gd name="T11" fmla="*/ 355 h 265"/>
                <a:gd name="T12" fmla="*/ 156 w 258"/>
                <a:gd name="T13" fmla="*/ 334 h 265"/>
                <a:gd name="T14" fmla="*/ 174 w 258"/>
                <a:gd name="T15" fmla="*/ 327 h 265"/>
                <a:gd name="T16" fmla="*/ 179 w 258"/>
                <a:gd name="T17" fmla="*/ 312 h 265"/>
                <a:gd name="T18" fmla="*/ 197 w 258"/>
                <a:gd name="T19" fmla="*/ 297 h 265"/>
                <a:gd name="T20" fmla="*/ 222 w 258"/>
                <a:gd name="T21" fmla="*/ 272 h 265"/>
                <a:gd name="T22" fmla="*/ 246 w 258"/>
                <a:gd name="T23" fmla="*/ 276 h 265"/>
                <a:gd name="T24" fmla="*/ 285 w 258"/>
                <a:gd name="T25" fmla="*/ 265 h 265"/>
                <a:gd name="T26" fmla="*/ 317 w 258"/>
                <a:gd name="T27" fmla="*/ 244 h 265"/>
                <a:gd name="T28" fmla="*/ 319 w 258"/>
                <a:gd name="T29" fmla="*/ 199 h 265"/>
                <a:gd name="T30" fmla="*/ 319 w 258"/>
                <a:gd name="T31" fmla="*/ 163 h 265"/>
                <a:gd name="T32" fmla="*/ 296 w 258"/>
                <a:gd name="T33" fmla="*/ 141 h 265"/>
                <a:gd name="T34" fmla="*/ 261 w 258"/>
                <a:gd name="T35" fmla="*/ 116 h 265"/>
                <a:gd name="T36" fmla="*/ 246 w 258"/>
                <a:gd name="T37" fmla="*/ 95 h 265"/>
                <a:gd name="T38" fmla="*/ 218 w 258"/>
                <a:gd name="T39" fmla="*/ 66 h 265"/>
                <a:gd name="T40" fmla="*/ 188 w 258"/>
                <a:gd name="T41" fmla="*/ 45 h 265"/>
                <a:gd name="T42" fmla="*/ 162 w 258"/>
                <a:gd name="T43" fmla="*/ 15 h 265"/>
                <a:gd name="T44" fmla="*/ 130 w 258"/>
                <a:gd name="T45" fmla="*/ 0 h 265"/>
                <a:gd name="T46" fmla="*/ 115 w 258"/>
                <a:gd name="T47" fmla="*/ 30 h 265"/>
                <a:gd name="T48" fmla="*/ 118 w 258"/>
                <a:gd name="T49" fmla="*/ 90 h 265"/>
                <a:gd name="T50" fmla="*/ 123 w 258"/>
                <a:gd name="T51" fmla="*/ 146 h 265"/>
                <a:gd name="T52" fmla="*/ 130 w 258"/>
                <a:gd name="T53" fmla="*/ 207 h 265"/>
                <a:gd name="T54" fmla="*/ 135 w 258"/>
                <a:gd name="T55" fmla="*/ 239 h 265"/>
                <a:gd name="T56" fmla="*/ 115 w 258"/>
                <a:gd name="T57" fmla="*/ 260 h 265"/>
                <a:gd name="T58" fmla="*/ 77 w 258"/>
                <a:gd name="T59" fmla="*/ 260 h 265"/>
                <a:gd name="T60" fmla="*/ 56 w 258"/>
                <a:gd name="T61" fmla="*/ 260 h 265"/>
                <a:gd name="T62" fmla="*/ 27 w 258"/>
                <a:gd name="T63" fmla="*/ 269 h 265"/>
                <a:gd name="T64" fmla="*/ 7 w 258"/>
                <a:gd name="T65" fmla="*/ 283 h 265"/>
                <a:gd name="T66" fmla="*/ 7 w 258"/>
                <a:gd name="T67" fmla="*/ 308 h 265"/>
                <a:gd name="T68" fmla="*/ 14 w 258"/>
                <a:gd name="T69" fmla="*/ 344 h 265"/>
                <a:gd name="T70" fmla="*/ 27 w 258"/>
                <a:gd name="T71" fmla="*/ 353 h 265"/>
                <a:gd name="T72" fmla="*/ 44 w 258"/>
                <a:gd name="T73" fmla="*/ 355 h 265"/>
                <a:gd name="T74" fmla="*/ 59 w 258"/>
                <a:gd name="T75" fmla="*/ 344 h 265"/>
                <a:gd name="T76" fmla="*/ 75 w 258"/>
                <a:gd name="T77" fmla="*/ 374 h 2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8"/>
                <a:gd name="T118" fmla="*/ 0 h 265"/>
                <a:gd name="T119" fmla="*/ 258 w 258"/>
                <a:gd name="T120" fmla="*/ 265 h 26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8" h="265">
                  <a:moveTo>
                    <a:pt x="60" y="244"/>
                  </a:moveTo>
                  <a:lnTo>
                    <a:pt x="57" y="249"/>
                  </a:lnTo>
                  <a:lnTo>
                    <a:pt x="60" y="249"/>
                  </a:lnTo>
                  <a:lnTo>
                    <a:pt x="67" y="265"/>
                  </a:lnTo>
                  <a:lnTo>
                    <a:pt x="71" y="263"/>
                  </a:lnTo>
                  <a:lnTo>
                    <a:pt x="81" y="265"/>
                  </a:lnTo>
                  <a:lnTo>
                    <a:pt x="88" y="260"/>
                  </a:lnTo>
                  <a:lnTo>
                    <a:pt x="93" y="256"/>
                  </a:lnTo>
                  <a:lnTo>
                    <a:pt x="95" y="263"/>
                  </a:lnTo>
                  <a:lnTo>
                    <a:pt x="105" y="260"/>
                  </a:lnTo>
                  <a:lnTo>
                    <a:pt x="109" y="237"/>
                  </a:lnTo>
                  <a:lnTo>
                    <a:pt x="114" y="232"/>
                  </a:lnTo>
                  <a:lnTo>
                    <a:pt x="123" y="225"/>
                  </a:lnTo>
                  <a:lnTo>
                    <a:pt x="126" y="218"/>
                  </a:lnTo>
                  <a:lnTo>
                    <a:pt x="128" y="208"/>
                  </a:lnTo>
                  <a:lnTo>
                    <a:pt x="140" y="213"/>
                  </a:lnTo>
                  <a:lnTo>
                    <a:pt x="140" y="206"/>
                  </a:lnTo>
                  <a:lnTo>
                    <a:pt x="145" y="204"/>
                  </a:lnTo>
                  <a:lnTo>
                    <a:pt x="152" y="194"/>
                  </a:lnTo>
                  <a:lnTo>
                    <a:pt x="159" y="194"/>
                  </a:lnTo>
                  <a:lnTo>
                    <a:pt x="161" y="187"/>
                  </a:lnTo>
                  <a:lnTo>
                    <a:pt x="180" y="178"/>
                  </a:lnTo>
                  <a:lnTo>
                    <a:pt x="194" y="180"/>
                  </a:lnTo>
                  <a:lnTo>
                    <a:pt x="199" y="180"/>
                  </a:lnTo>
                  <a:lnTo>
                    <a:pt x="213" y="173"/>
                  </a:lnTo>
                  <a:lnTo>
                    <a:pt x="230" y="173"/>
                  </a:lnTo>
                  <a:lnTo>
                    <a:pt x="246" y="173"/>
                  </a:lnTo>
                  <a:lnTo>
                    <a:pt x="256" y="159"/>
                  </a:lnTo>
                  <a:lnTo>
                    <a:pt x="256" y="144"/>
                  </a:lnTo>
                  <a:lnTo>
                    <a:pt x="258" y="130"/>
                  </a:lnTo>
                  <a:lnTo>
                    <a:pt x="258" y="118"/>
                  </a:lnTo>
                  <a:lnTo>
                    <a:pt x="258" y="107"/>
                  </a:lnTo>
                  <a:lnTo>
                    <a:pt x="242" y="107"/>
                  </a:lnTo>
                  <a:lnTo>
                    <a:pt x="239" y="92"/>
                  </a:lnTo>
                  <a:lnTo>
                    <a:pt x="218" y="83"/>
                  </a:lnTo>
                  <a:lnTo>
                    <a:pt x="211" y="76"/>
                  </a:lnTo>
                  <a:lnTo>
                    <a:pt x="211" y="71"/>
                  </a:lnTo>
                  <a:lnTo>
                    <a:pt x="199" y="62"/>
                  </a:lnTo>
                  <a:lnTo>
                    <a:pt x="187" y="52"/>
                  </a:lnTo>
                  <a:lnTo>
                    <a:pt x="176" y="43"/>
                  </a:lnTo>
                  <a:lnTo>
                    <a:pt x="164" y="36"/>
                  </a:lnTo>
                  <a:lnTo>
                    <a:pt x="152" y="29"/>
                  </a:lnTo>
                  <a:lnTo>
                    <a:pt x="142" y="19"/>
                  </a:lnTo>
                  <a:lnTo>
                    <a:pt x="131" y="10"/>
                  </a:lnTo>
                  <a:lnTo>
                    <a:pt x="119" y="0"/>
                  </a:lnTo>
                  <a:lnTo>
                    <a:pt x="105" y="0"/>
                  </a:lnTo>
                  <a:lnTo>
                    <a:pt x="93" y="0"/>
                  </a:lnTo>
                  <a:lnTo>
                    <a:pt x="93" y="19"/>
                  </a:lnTo>
                  <a:lnTo>
                    <a:pt x="95" y="40"/>
                  </a:lnTo>
                  <a:lnTo>
                    <a:pt x="95" y="59"/>
                  </a:lnTo>
                  <a:lnTo>
                    <a:pt x="97" y="76"/>
                  </a:lnTo>
                  <a:lnTo>
                    <a:pt x="100" y="95"/>
                  </a:lnTo>
                  <a:lnTo>
                    <a:pt x="102" y="114"/>
                  </a:lnTo>
                  <a:lnTo>
                    <a:pt x="105" y="135"/>
                  </a:lnTo>
                  <a:lnTo>
                    <a:pt x="105" y="154"/>
                  </a:lnTo>
                  <a:lnTo>
                    <a:pt x="109" y="156"/>
                  </a:lnTo>
                  <a:lnTo>
                    <a:pt x="107" y="170"/>
                  </a:lnTo>
                  <a:lnTo>
                    <a:pt x="93" y="170"/>
                  </a:lnTo>
                  <a:lnTo>
                    <a:pt x="76" y="170"/>
                  </a:lnTo>
                  <a:lnTo>
                    <a:pt x="62" y="170"/>
                  </a:lnTo>
                  <a:lnTo>
                    <a:pt x="45" y="170"/>
                  </a:lnTo>
                  <a:lnTo>
                    <a:pt x="24" y="173"/>
                  </a:lnTo>
                  <a:lnTo>
                    <a:pt x="22" y="175"/>
                  </a:lnTo>
                  <a:lnTo>
                    <a:pt x="12" y="170"/>
                  </a:lnTo>
                  <a:lnTo>
                    <a:pt x="5" y="185"/>
                  </a:lnTo>
                  <a:lnTo>
                    <a:pt x="0" y="185"/>
                  </a:lnTo>
                  <a:lnTo>
                    <a:pt x="5" y="201"/>
                  </a:lnTo>
                  <a:lnTo>
                    <a:pt x="10" y="208"/>
                  </a:lnTo>
                  <a:lnTo>
                    <a:pt x="12" y="225"/>
                  </a:lnTo>
                  <a:lnTo>
                    <a:pt x="12" y="230"/>
                  </a:lnTo>
                  <a:lnTo>
                    <a:pt x="22" y="230"/>
                  </a:lnTo>
                  <a:lnTo>
                    <a:pt x="27" y="232"/>
                  </a:lnTo>
                  <a:lnTo>
                    <a:pt x="36" y="232"/>
                  </a:lnTo>
                  <a:lnTo>
                    <a:pt x="45" y="227"/>
                  </a:lnTo>
                  <a:lnTo>
                    <a:pt x="48" y="225"/>
                  </a:lnTo>
                  <a:lnTo>
                    <a:pt x="53" y="239"/>
                  </a:lnTo>
                  <a:lnTo>
                    <a:pt x="60" y="244"/>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11" name="Freeform 5368"/>
            <p:cNvSpPr>
              <a:spLocks/>
            </p:cNvSpPr>
            <p:nvPr/>
          </p:nvSpPr>
          <p:spPr bwMode="auto">
            <a:xfrm>
              <a:off x="2753" y="1854"/>
              <a:ext cx="3" cy="1"/>
            </a:xfrm>
            <a:custGeom>
              <a:avLst/>
              <a:gdLst>
                <a:gd name="T0" fmla="*/ 5 w 2"/>
                <a:gd name="T1" fmla="*/ 0 h 1"/>
                <a:gd name="T2" fmla="*/ 5 w 2"/>
                <a:gd name="T3" fmla="*/ 0 h 1"/>
                <a:gd name="T4" fmla="*/ 0 w 2"/>
                <a:gd name="T5" fmla="*/ 0 h 1"/>
                <a:gd name="T6" fmla="*/ 5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2" y="0"/>
                  </a:lnTo>
                  <a:lnTo>
                    <a:pt x="0" y="0"/>
                  </a:lnTo>
                  <a:lnTo>
                    <a:pt x="2" y="0"/>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12" name="Freeform 5369"/>
            <p:cNvSpPr>
              <a:spLocks/>
            </p:cNvSpPr>
            <p:nvPr/>
          </p:nvSpPr>
          <p:spPr bwMode="auto">
            <a:xfrm>
              <a:off x="2223" y="2044"/>
              <a:ext cx="209" cy="279"/>
            </a:xfrm>
            <a:custGeom>
              <a:avLst/>
              <a:gdLst>
                <a:gd name="T0" fmla="*/ 11 w 189"/>
                <a:gd name="T1" fmla="*/ 299 h 225"/>
                <a:gd name="T2" fmla="*/ 4 w 189"/>
                <a:gd name="T3" fmla="*/ 309 h 225"/>
                <a:gd name="T4" fmla="*/ 11 w 189"/>
                <a:gd name="T5" fmla="*/ 277 h 225"/>
                <a:gd name="T6" fmla="*/ 13 w 189"/>
                <a:gd name="T7" fmla="*/ 243 h 225"/>
                <a:gd name="T8" fmla="*/ 11 w 189"/>
                <a:gd name="T9" fmla="*/ 218 h 225"/>
                <a:gd name="T10" fmla="*/ 11 w 189"/>
                <a:gd name="T11" fmla="*/ 190 h 225"/>
                <a:gd name="T12" fmla="*/ 0 w 189"/>
                <a:gd name="T13" fmla="*/ 171 h 225"/>
                <a:gd name="T14" fmla="*/ 0 w 189"/>
                <a:gd name="T15" fmla="*/ 179 h 225"/>
                <a:gd name="T16" fmla="*/ 0 w 189"/>
                <a:gd name="T17" fmla="*/ 162 h 225"/>
                <a:gd name="T18" fmla="*/ 20 w 189"/>
                <a:gd name="T19" fmla="*/ 162 h 225"/>
                <a:gd name="T20" fmla="*/ 36 w 189"/>
                <a:gd name="T21" fmla="*/ 162 h 225"/>
                <a:gd name="T22" fmla="*/ 58 w 189"/>
                <a:gd name="T23" fmla="*/ 162 h 225"/>
                <a:gd name="T24" fmla="*/ 74 w 189"/>
                <a:gd name="T25" fmla="*/ 162 h 225"/>
                <a:gd name="T26" fmla="*/ 74 w 189"/>
                <a:gd name="T27" fmla="*/ 141 h 225"/>
                <a:gd name="T28" fmla="*/ 77 w 189"/>
                <a:gd name="T29" fmla="*/ 117 h 225"/>
                <a:gd name="T30" fmla="*/ 95 w 189"/>
                <a:gd name="T31" fmla="*/ 107 h 225"/>
                <a:gd name="T32" fmla="*/ 95 w 189"/>
                <a:gd name="T33" fmla="*/ 69 h 225"/>
                <a:gd name="T34" fmla="*/ 97 w 189"/>
                <a:gd name="T35" fmla="*/ 37 h 225"/>
                <a:gd name="T36" fmla="*/ 113 w 189"/>
                <a:gd name="T37" fmla="*/ 37 h 225"/>
                <a:gd name="T38" fmla="*/ 127 w 189"/>
                <a:gd name="T39" fmla="*/ 37 h 225"/>
                <a:gd name="T40" fmla="*/ 144 w 189"/>
                <a:gd name="T41" fmla="*/ 37 h 225"/>
                <a:gd name="T42" fmla="*/ 159 w 189"/>
                <a:gd name="T43" fmla="*/ 37 h 225"/>
                <a:gd name="T44" fmla="*/ 159 w 189"/>
                <a:gd name="T45" fmla="*/ 0 h 225"/>
                <a:gd name="T46" fmla="*/ 176 w 189"/>
                <a:gd name="T47" fmla="*/ 15 h 225"/>
                <a:gd name="T48" fmla="*/ 194 w 189"/>
                <a:gd name="T49" fmla="*/ 32 h 225"/>
                <a:gd name="T50" fmla="*/ 215 w 189"/>
                <a:gd name="T51" fmla="*/ 47 h 225"/>
                <a:gd name="T52" fmla="*/ 231 w 189"/>
                <a:gd name="T53" fmla="*/ 62 h 225"/>
                <a:gd name="T54" fmla="*/ 215 w 189"/>
                <a:gd name="T55" fmla="*/ 62 h 225"/>
                <a:gd name="T56" fmla="*/ 199 w 189"/>
                <a:gd name="T57" fmla="*/ 62 h 225"/>
                <a:gd name="T58" fmla="*/ 199 w 189"/>
                <a:gd name="T59" fmla="*/ 91 h 225"/>
                <a:gd name="T60" fmla="*/ 201 w 189"/>
                <a:gd name="T61" fmla="*/ 123 h 225"/>
                <a:gd name="T62" fmla="*/ 201 w 189"/>
                <a:gd name="T63" fmla="*/ 153 h 225"/>
                <a:gd name="T64" fmla="*/ 205 w 189"/>
                <a:gd name="T65" fmla="*/ 179 h 225"/>
                <a:gd name="T66" fmla="*/ 208 w 189"/>
                <a:gd name="T67" fmla="*/ 207 h 225"/>
                <a:gd name="T68" fmla="*/ 210 w 189"/>
                <a:gd name="T69" fmla="*/ 237 h 225"/>
                <a:gd name="T70" fmla="*/ 215 w 189"/>
                <a:gd name="T71" fmla="*/ 269 h 225"/>
                <a:gd name="T72" fmla="*/ 215 w 189"/>
                <a:gd name="T73" fmla="*/ 299 h 225"/>
                <a:gd name="T74" fmla="*/ 219 w 189"/>
                <a:gd name="T75" fmla="*/ 301 h 225"/>
                <a:gd name="T76" fmla="*/ 217 w 189"/>
                <a:gd name="T77" fmla="*/ 322 h 225"/>
                <a:gd name="T78" fmla="*/ 199 w 189"/>
                <a:gd name="T79" fmla="*/ 322 h 225"/>
                <a:gd name="T80" fmla="*/ 178 w 189"/>
                <a:gd name="T81" fmla="*/ 322 h 225"/>
                <a:gd name="T82" fmla="*/ 161 w 189"/>
                <a:gd name="T83" fmla="*/ 322 h 225"/>
                <a:gd name="T84" fmla="*/ 140 w 189"/>
                <a:gd name="T85" fmla="*/ 322 h 225"/>
                <a:gd name="T86" fmla="*/ 140 w 189"/>
                <a:gd name="T87" fmla="*/ 322 h 225"/>
                <a:gd name="T88" fmla="*/ 115 w 189"/>
                <a:gd name="T89" fmla="*/ 327 h 225"/>
                <a:gd name="T90" fmla="*/ 113 w 189"/>
                <a:gd name="T91" fmla="*/ 331 h 225"/>
                <a:gd name="T92" fmla="*/ 101 w 189"/>
                <a:gd name="T93" fmla="*/ 322 h 225"/>
                <a:gd name="T94" fmla="*/ 92 w 189"/>
                <a:gd name="T95" fmla="*/ 346 h 225"/>
                <a:gd name="T96" fmla="*/ 85 w 189"/>
                <a:gd name="T97" fmla="*/ 346 h 225"/>
                <a:gd name="T98" fmla="*/ 72 w 189"/>
                <a:gd name="T99" fmla="*/ 322 h 225"/>
                <a:gd name="T100" fmla="*/ 58 w 189"/>
                <a:gd name="T101" fmla="*/ 306 h 225"/>
                <a:gd name="T102" fmla="*/ 40 w 189"/>
                <a:gd name="T103" fmla="*/ 290 h 225"/>
                <a:gd name="T104" fmla="*/ 25 w 189"/>
                <a:gd name="T105" fmla="*/ 295 h 225"/>
                <a:gd name="T106" fmla="*/ 11 w 189"/>
                <a:gd name="T107" fmla="*/ 299 h 2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9"/>
                <a:gd name="T163" fmla="*/ 0 h 225"/>
                <a:gd name="T164" fmla="*/ 189 w 189"/>
                <a:gd name="T165" fmla="*/ 225 h 22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9" h="225">
                  <a:moveTo>
                    <a:pt x="9" y="194"/>
                  </a:moveTo>
                  <a:lnTo>
                    <a:pt x="4" y="201"/>
                  </a:lnTo>
                  <a:lnTo>
                    <a:pt x="9" y="180"/>
                  </a:lnTo>
                  <a:lnTo>
                    <a:pt x="11" y="158"/>
                  </a:lnTo>
                  <a:lnTo>
                    <a:pt x="9" y="142"/>
                  </a:lnTo>
                  <a:lnTo>
                    <a:pt x="9" y="123"/>
                  </a:lnTo>
                  <a:lnTo>
                    <a:pt x="0" y="111"/>
                  </a:lnTo>
                  <a:lnTo>
                    <a:pt x="0" y="116"/>
                  </a:lnTo>
                  <a:lnTo>
                    <a:pt x="0" y="106"/>
                  </a:lnTo>
                  <a:lnTo>
                    <a:pt x="16" y="106"/>
                  </a:lnTo>
                  <a:lnTo>
                    <a:pt x="30" y="106"/>
                  </a:lnTo>
                  <a:lnTo>
                    <a:pt x="47" y="106"/>
                  </a:lnTo>
                  <a:lnTo>
                    <a:pt x="61" y="106"/>
                  </a:lnTo>
                  <a:lnTo>
                    <a:pt x="61" y="92"/>
                  </a:lnTo>
                  <a:lnTo>
                    <a:pt x="63" y="76"/>
                  </a:lnTo>
                  <a:lnTo>
                    <a:pt x="78" y="69"/>
                  </a:lnTo>
                  <a:lnTo>
                    <a:pt x="78" y="45"/>
                  </a:lnTo>
                  <a:lnTo>
                    <a:pt x="80" y="24"/>
                  </a:lnTo>
                  <a:lnTo>
                    <a:pt x="92" y="24"/>
                  </a:lnTo>
                  <a:lnTo>
                    <a:pt x="104" y="24"/>
                  </a:lnTo>
                  <a:lnTo>
                    <a:pt x="118" y="24"/>
                  </a:lnTo>
                  <a:lnTo>
                    <a:pt x="130" y="24"/>
                  </a:lnTo>
                  <a:lnTo>
                    <a:pt x="130" y="0"/>
                  </a:lnTo>
                  <a:lnTo>
                    <a:pt x="144" y="10"/>
                  </a:lnTo>
                  <a:lnTo>
                    <a:pt x="158" y="21"/>
                  </a:lnTo>
                  <a:lnTo>
                    <a:pt x="175" y="31"/>
                  </a:lnTo>
                  <a:lnTo>
                    <a:pt x="189" y="40"/>
                  </a:lnTo>
                  <a:lnTo>
                    <a:pt x="175" y="40"/>
                  </a:lnTo>
                  <a:lnTo>
                    <a:pt x="163" y="40"/>
                  </a:lnTo>
                  <a:lnTo>
                    <a:pt x="163" y="59"/>
                  </a:lnTo>
                  <a:lnTo>
                    <a:pt x="165" y="80"/>
                  </a:lnTo>
                  <a:lnTo>
                    <a:pt x="165" y="99"/>
                  </a:lnTo>
                  <a:lnTo>
                    <a:pt x="167" y="116"/>
                  </a:lnTo>
                  <a:lnTo>
                    <a:pt x="170" y="135"/>
                  </a:lnTo>
                  <a:lnTo>
                    <a:pt x="172" y="154"/>
                  </a:lnTo>
                  <a:lnTo>
                    <a:pt x="175" y="175"/>
                  </a:lnTo>
                  <a:lnTo>
                    <a:pt x="175" y="194"/>
                  </a:lnTo>
                  <a:lnTo>
                    <a:pt x="179" y="196"/>
                  </a:lnTo>
                  <a:lnTo>
                    <a:pt x="177" y="210"/>
                  </a:lnTo>
                  <a:lnTo>
                    <a:pt x="163" y="210"/>
                  </a:lnTo>
                  <a:lnTo>
                    <a:pt x="146" y="210"/>
                  </a:lnTo>
                  <a:lnTo>
                    <a:pt x="132" y="210"/>
                  </a:lnTo>
                  <a:lnTo>
                    <a:pt x="115" y="210"/>
                  </a:lnTo>
                  <a:lnTo>
                    <a:pt x="94" y="213"/>
                  </a:lnTo>
                  <a:lnTo>
                    <a:pt x="92" y="215"/>
                  </a:lnTo>
                  <a:lnTo>
                    <a:pt x="82" y="210"/>
                  </a:lnTo>
                  <a:lnTo>
                    <a:pt x="75" y="225"/>
                  </a:lnTo>
                  <a:lnTo>
                    <a:pt x="70" y="225"/>
                  </a:lnTo>
                  <a:lnTo>
                    <a:pt x="59" y="210"/>
                  </a:lnTo>
                  <a:lnTo>
                    <a:pt x="47" y="199"/>
                  </a:lnTo>
                  <a:lnTo>
                    <a:pt x="33" y="189"/>
                  </a:lnTo>
                  <a:lnTo>
                    <a:pt x="21" y="192"/>
                  </a:lnTo>
                  <a:lnTo>
                    <a:pt x="9" y="194"/>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13" name="Freeform 5370"/>
            <p:cNvSpPr>
              <a:spLocks/>
            </p:cNvSpPr>
            <p:nvPr/>
          </p:nvSpPr>
          <p:spPr bwMode="auto">
            <a:xfrm>
              <a:off x="2291" y="1854"/>
              <a:ext cx="209" cy="182"/>
            </a:xfrm>
            <a:custGeom>
              <a:avLst/>
              <a:gdLst>
                <a:gd name="T0" fmla="*/ 121 w 187"/>
                <a:gd name="T1" fmla="*/ 56 h 147"/>
                <a:gd name="T2" fmla="*/ 99 w 187"/>
                <a:gd name="T3" fmla="*/ 69 h 147"/>
                <a:gd name="T4" fmla="*/ 86 w 187"/>
                <a:gd name="T5" fmla="*/ 84 h 147"/>
                <a:gd name="T6" fmla="*/ 77 w 187"/>
                <a:gd name="T7" fmla="*/ 105 h 147"/>
                <a:gd name="T8" fmla="*/ 67 w 187"/>
                <a:gd name="T9" fmla="*/ 128 h 147"/>
                <a:gd name="T10" fmla="*/ 67 w 187"/>
                <a:gd name="T11" fmla="*/ 149 h 147"/>
                <a:gd name="T12" fmla="*/ 59 w 187"/>
                <a:gd name="T13" fmla="*/ 172 h 147"/>
                <a:gd name="T14" fmla="*/ 50 w 187"/>
                <a:gd name="T15" fmla="*/ 188 h 147"/>
                <a:gd name="T16" fmla="*/ 39 w 187"/>
                <a:gd name="T17" fmla="*/ 199 h 147"/>
                <a:gd name="T18" fmla="*/ 23 w 187"/>
                <a:gd name="T19" fmla="*/ 214 h 147"/>
                <a:gd name="T20" fmla="*/ 0 w 187"/>
                <a:gd name="T21" fmla="*/ 225 h 147"/>
                <a:gd name="T22" fmla="*/ 23 w 187"/>
                <a:gd name="T23" fmla="*/ 225 h 147"/>
                <a:gd name="T24" fmla="*/ 41 w 187"/>
                <a:gd name="T25" fmla="*/ 225 h 147"/>
                <a:gd name="T26" fmla="*/ 65 w 187"/>
                <a:gd name="T27" fmla="*/ 225 h 147"/>
                <a:gd name="T28" fmla="*/ 86 w 187"/>
                <a:gd name="T29" fmla="*/ 225 h 147"/>
                <a:gd name="T30" fmla="*/ 92 w 187"/>
                <a:gd name="T31" fmla="*/ 196 h 147"/>
                <a:gd name="T32" fmla="*/ 106 w 187"/>
                <a:gd name="T33" fmla="*/ 182 h 147"/>
                <a:gd name="T34" fmla="*/ 121 w 187"/>
                <a:gd name="T35" fmla="*/ 172 h 147"/>
                <a:gd name="T36" fmla="*/ 139 w 187"/>
                <a:gd name="T37" fmla="*/ 163 h 147"/>
                <a:gd name="T38" fmla="*/ 156 w 187"/>
                <a:gd name="T39" fmla="*/ 156 h 147"/>
                <a:gd name="T40" fmla="*/ 169 w 187"/>
                <a:gd name="T41" fmla="*/ 142 h 147"/>
                <a:gd name="T42" fmla="*/ 183 w 187"/>
                <a:gd name="T43" fmla="*/ 131 h 147"/>
                <a:gd name="T44" fmla="*/ 183 w 187"/>
                <a:gd name="T45" fmla="*/ 116 h 147"/>
                <a:gd name="T46" fmla="*/ 208 w 187"/>
                <a:gd name="T47" fmla="*/ 105 h 147"/>
                <a:gd name="T48" fmla="*/ 227 w 187"/>
                <a:gd name="T49" fmla="*/ 103 h 147"/>
                <a:gd name="T50" fmla="*/ 234 w 187"/>
                <a:gd name="T51" fmla="*/ 92 h 147"/>
                <a:gd name="T52" fmla="*/ 219 w 187"/>
                <a:gd name="T53" fmla="*/ 69 h 147"/>
                <a:gd name="T54" fmla="*/ 219 w 187"/>
                <a:gd name="T55" fmla="*/ 52 h 147"/>
                <a:gd name="T56" fmla="*/ 216 w 187"/>
                <a:gd name="T57" fmla="*/ 30 h 147"/>
                <a:gd name="T58" fmla="*/ 210 w 187"/>
                <a:gd name="T59" fmla="*/ 24 h 147"/>
                <a:gd name="T60" fmla="*/ 199 w 187"/>
                <a:gd name="T61" fmla="*/ 19 h 147"/>
                <a:gd name="T62" fmla="*/ 192 w 187"/>
                <a:gd name="T63" fmla="*/ 19 h 147"/>
                <a:gd name="T64" fmla="*/ 160 w 187"/>
                <a:gd name="T65" fmla="*/ 15 h 147"/>
                <a:gd name="T66" fmla="*/ 151 w 187"/>
                <a:gd name="T67" fmla="*/ 0 h 147"/>
                <a:gd name="T68" fmla="*/ 139 w 187"/>
                <a:gd name="T69" fmla="*/ 12 h 147"/>
                <a:gd name="T70" fmla="*/ 130 w 187"/>
                <a:gd name="T71" fmla="*/ 33 h 147"/>
                <a:gd name="T72" fmla="*/ 121 w 187"/>
                <a:gd name="T73" fmla="*/ 56 h 1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7"/>
                <a:gd name="T112" fmla="*/ 0 h 147"/>
                <a:gd name="T113" fmla="*/ 187 w 187"/>
                <a:gd name="T114" fmla="*/ 147 h 1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7" h="147">
                  <a:moveTo>
                    <a:pt x="97" y="36"/>
                  </a:moveTo>
                  <a:lnTo>
                    <a:pt x="80" y="45"/>
                  </a:lnTo>
                  <a:lnTo>
                    <a:pt x="69" y="55"/>
                  </a:lnTo>
                  <a:lnTo>
                    <a:pt x="62" y="69"/>
                  </a:lnTo>
                  <a:lnTo>
                    <a:pt x="54" y="83"/>
                  </a:lnTo>
                  <a:lnTo>
                    <a:pt x="54" y="97"/>
                  </a:lnTo>
                  <a:lnTo>
                    <a:pt x="47" y="112"/>
                  </a:lnTo>
                  <a:lnTo>
                    <a:pt x="40" y="123"/>
                  </a:lnTo>
                  <a:lnTo>
                    <a:pt x="31" y="130"/>
                  </a:lnTo>
                  <a:lnTo>
                    <a:pt x="19" y="140"/>
                  </a:lnTo>
                  <a:lnTo>
                    <a:pt x="0" y="147"/>
                  </a:lnTo>
                  <a:lnTo>
                    <a:pt x="19" y="147"/>
                  </a:lnTo>
                  <a:lnTo>
                    <a:pt x="33" y="147"/>
                  </a:lnTo>
                  <a:lnTo>
                    <a:pt x="52" y="147"/>
                  </a:lnTo>
                  <a:lnTo>
                    <a:pt x="69" y="147"/>
                  </a:lnTo>
                  <a:lnTo>
                    <a:pt x="73" y="128"/>
                  </a:lnTo>
                  <a:lnTo>
                    <a:pt x="85" y="119"/>
                  </a:lnTo>
                  <a:lnTo>
                    <a:pt x="97" y="112"/>
                  </a:lnTo>
                  <a:lnTo>
                    <a:pt x="111" y="107"/>
                  </a:lnTo>
                  <a:lnTo>
                    <a:pt x="125" y="102"/>
                  </a:lnTo>
                  <a:lnTo>
                    <a:pt x="135" y="93"/>
                  </a:lnTo>
                  <a:lnTo>
                    <a:pt x="147" y="86"/>
                  </a:lnTo>
                  <a:lnTo>
                    <a:pt x="147" y="76"/>
                  </a:lnTo>
                  <a:lnTo>
                    <a:pt x="166" y="69"/>
                  </a:lnTo>
                  <a:lnTo>
                    <a:pt x="182" y="67"/>
                  </a:lnTo>
                  <a:lnTo>
                    <a:pt x="187" y="60"/>
                  </a:lnTo>
                  <a:lnTo>
                    <a:pt x="175" y="45"/>
                  </a:lnTo>
                  <a:lnTo>
                    <a:pt x="175" y="34"/>
                  </a:lnTo>
                  <a:lnTo>
                    <a:pt x="173" y="19"/>
                  </a:lnTo>
                  <a:lnTo>
                    <a:pt x="168" y="15"/>
                  </a:lnTo>
                  <a:lnTo>
                    <a:pt x="159" y="12"/>
                  </a:lnTo>
                  <a:lnTo>
                    <a:pt x="154" y="12"/>
                  </a:lnTo>
                  <a:lnTo>
                    <a:pt x="128" y="10"/>
                  </a:lnTo>
                  <a:lnTo>
                    <a:pt x="121" y="0"/>
                  </a:lnTo>
                  <a:lnTo>
                    <a:pt x="111" y="8"/>
                  </a:lnTo>
                  <a:lnTo>
                    <a:pt x="104" y="22"/>
                  </a:lnTo>
                  <a:lnTo>
                    <a:pt x="97" y="36"/>
                  </a:lnTo>
                  <a:close/>
                </a:path>
              </a:pathLst>
            </a:custGeom>
            <a:solidFill>
              <a:srgbClr val="CC0000"/>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14" name="Freeform 5371"/>
            <p:cNvSpPr>
              <a:spLocks/>
            </p:cNvSpPr>
            <p:nvPr/>
          </p:nvSpPr>
          <p:spPr bwMode="auto">
            <a:xfrm>
              <a:off x="2518" y="2130"/>
              <a:ext cx="275" cy="260"/>
            </a:xfrm>
            <a:custGeom>
              <a:avLst/>
              <a:gdLst>
                <a:gd name="T0" fmla="*/ 36 w 246"/>
                <a:gd name="T1" fmla="*/ 292 h 210"/>
                <a:gd name="T2" fmla="*/ 30 w 246"/>
                <a:gd name="T3" fmla="*/ 292 h 210"/>
                <a:gd name="T4" fmla="*/ 15 w 246"/>
                <a:gd name="T5" fmla="*/ 282 h 210"/>
                <a:gd name="T6" fmla="*/ 19 w 246"/>
                <a:gd name="T7" fmla="*/ 275 h 210"/>
                <a:gd name="T8" fmla="*/ 21 w 246"/>
                <a:gd name="T9" fmla="*/ 275 h 210"/>
                <a:gd name="T10" fmla="*/ 7 w 246"/>
                <a:gd name="T11" fmla="*/ 253 h 210"/>
                <a:gd name="T12" fmla="*/ 0 w 246"/>
                <a:gd name="T13" fmla="*/ 232 h 210"/>
                <a:gd name="T14" fmla="*/ 7 w 246"/>
                <a:gd name="T15" fmla="*/ 232 h 210"/>
                <a:gd name="T16" fmla="*/ 23 w 246"/>
                <a:gd name="T17" fmla="*/ 220 h 210"/>
                <a:gd name="T18" fmla="*/ 45 w 246"/>
                <a:gd name="T19" fmla="*/ 220 h 210"/>
                <a:gd name="T20" fmla="*/ 65 w 246"/>
                <a:gd name="T21" fmla="*/ 220 h 210"/>
                <a:gd name="T22" fmla="*/ 77 w 246"/>
                <a:gd name="T23" fmla="*/ 199 h 210"/>
                <a:gd name="T24" fmla="*/ 77 w 246"/>
                <a:gd name="T25" fmla="*/ 176 h 210"/>
                <a:gd name="T26" fmla="*/ 80 w 246"/>
                <a:gd name="T27" fmla="*/ 155 h 210"/>
                <a:gd name="T28" fmla="*/ 80 w 246"/>
                <a:gd name="T29" fmla="*/ 136 h 210"/>
                <a:gd name="T30" fmla="*/ 80 w 246"/>
                <a:gd name="T31" fmla="*/ 120 h 210"/>
                <a:gd name="T32" fmla="*/ 95 w 246"/>
                <a:gd name="T33" fmla="*/ 111 h 210"/>
                <a:gd name="T34" fmla="*/ 110 w 246"/>
                <a:gd name="T35" fmla="*/ 109 h 210"/>
                <a:gd name="T36" fmla="*/ 127 w 246"/>
                <a:gd name="T37" fmla="*/ 90 h 210"/>
                <a:gd name="T38" fmla="*/ 142 w 246"/>
                <a:gd name="T39" fmla="*/ 72 h 210"/>
                <a:gd name="T40" fmla="*/ 163 w 246"/>
                <a:gd name="T41" fmla="*/ 53 h 210"/>
                <a:gd name="T42" fmla="*/ 183 w 246"/>
                <a:gd name="T43" fmla="*/ 35 h 210"/>
                <a:gd name="T44" fmla="*/ 208 w 246"/>
                <a:gd name="T45" fmla="*/ 17 h 210"/>
                <a:gd name="T46" fmla="*/ 229 w 246"/>
                <a:gd name="T47" fmla="*/ 0 h 210"/>
                <a:gd name="T48" fmla="*/ 257 w 246"/>
                <a:gd name="T49" fmla="*/ 6 h 210"/>
                <a:gd name="T50" fmla="*/ 273 w 246"/>
                <a:gd name="T51" fmla="*/ 21 h 210"/>
                <a:gd name="T52" fmla="*/ 287 w 246"/>
                <a:gd name="T53" fmla="*/ 11 h 210"/>
                <a:gd name="T54" fmla="*/ 290 w 246"/>
                <a:gd name="T55" fmla="*/ 32 h 210"/>
                <a:gd name="T56" fmla="*/ 290 w 246"/>
                <a:gd name="T57" fmla="*/ 53 h 210"/>
                <a:gd name="T58" fmla="*/ 307 w 246"/>
                <a:gd name="T59" fmla="*/ 83 h 210"/>
                <a:gd name="T60" fmla="*/ 303 w 246"/>
                <a:gd name="T61" fmla="*/ 94 h 210"/>
                <a:gd name="T62" fmla="*/ 303 w 246"/>
                <a:gd name="T63" fmla="*/ 115 h 210"/>
                <a:gd name="T64" fmla="*/ 303 w 246"/>
                <a:gd name="T65" fmla="*/ 136 h 210"/>
                <a:gd name="T66" fmla="*/ 303 w 246"/>
                <a:gd name="T67" fmla="*/ 160 h 210"/>
                <a:gd name="T68" fmla="*/ 298 w 246"/>
                <a:gd name="T69" fmla="*/ 181 h 210"/>
                <a:gd name="T70" fmla="*/ 290 w 246"/>
                <a:gd name="T71" fmla="*/ 194 h 210"/>
                <a:gd name="T72" fmla="*/ 282 w 246"/>
                <a:gd name="T73" fmla="*/ 210 h 210"/>
                <a:gd name="T74" fmla="*/ 273 w 246"/>
                <a:gd name="T75" fmla="*/ 228 h 210"/>
                <a:gd name="T76" fmla="*/ 264 w 246"/>
                <a:gd name="T77" fmla="*/ 245 h 210"/>
                <a:gd name="T78" fmla="*/ 264 w 246"/>
                <a:gd name="T79" fmla="*/ 264 h 210"/>
                <a:gd name="T80" fmla="*/ 243 w 246"/>
                <a:gd name="T81" fmla="*/ 282 h 210"/>
                <a:gd name="T82" fmla="*/ 222 w 246"/>
                <a:gd name="T83" fmla="*/ 279 h 210"/>
                <a:gd name="T84" fmla="*/ 201 w 246"/>
                <a:gd name="T85" fmla="*/ 275 h 210"/>
                <a:gd name="T86" fmla="*/ 181 w 246"/>
                <a:gd name="T87" fmla="*/ 290 h 210"/>
                <a:gd name="T88" fmla="*/ 167 w 246"/>
                <a:gd name="T89" fmla="*/ 282 h 210"/>
                <a:gd name="T90" fmla="*/ 151 w 246"/>
                <a:gd name="T91" fmla="*/ 275 h 210"/>
                <a:gd name="T92" fmla="*/ 131 w 246"/>
                <a:gd name="T93" fmla="*/ 282 h 210"/>
                <a:gd name="T94" fmla="*/ 118 w 246"/>
                <a:gd name="T95" fmla="*/ 269 h 210"/>
                <a:gd name="T96" fmla="*/ 98 w 246"/>
                <a:gd name="T97" fmla="*/ 264 h 210"/>
                <a:gd name="T98" fmla="*/ 80 w 246"/>
                <a:gd name="T99" fmla="*/ 271 h 210"/>
                <a:gd name="T100" fmla="*/ 75 w 246"/>
                <a:gd name="T101" fmla="*/ 292 h 210"/>
                <a:gd name="T102" fmla="*/ 68 w 246"/>
                <a:gd name="T103" fmla="*/ 311 h 210"/>
                <a:gd name="T104" fmla="*/ 68 w 246"/>
                <a:gd name="T105" fmla="*/ 322 h 210"/>
                <a:gd name="T106" fmla="*/ 51 w 246"/>
                <a:gd name="T107" fmla="*/ 303 h 210"/>
                <a:gd name="T108" fmla="*/ 45 w 246"/>
                <a:gd name="T109" fmla="*/ 311 h 210"/>
                <a:gd name="T110" fmla="*/ 45 w 246"/>
                <a:gd name="T111" fmla="*/ 314 h 210"/>
                <a:gd name="T112" fmla="*/ 39 w 246"/>
                <a:gd name="T113" fmla="*/ 301 h 210"/>
                <a:gd name="T114" fmla="*/ 36 w 246"/>
                <a:gd name="T115" fmla="*/ 292 h 2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6"/>
                <a:gd name="T175" fmla="*/ 0 h 210"/>
                <a:gd name="T176" fmla="*/ 246 w 246"/>
                <a:gd name="T177" fmla="*/ 210 h 2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6" h="210">
                  <a:moveTo>
                    <a:pt x="29" y="191"/>
                  </a:moveTo>
                  <a:lnTo>
                    <a:pt x="24" y="191"/>
                  </a:lnTo>
                  <a:lnTo>
                    <a:pt x="12" y="184"/>
                  </a:lnTo>
                  <a:lnTo>
                    <a:pt x="15" y="179"/>
                  </a:lnTo>
                  <a:lnTo>
                    <a:pt x="17" y="179"/>
                  </a:lnTo>
                  <a:lnTo>
                    <a:pt x="5" y="165"/>
                  </a:lnTo>
                  <a:lnTo>
                    <a:pt x="0" y="151"/>
                  </a:lnTo>
                  <a:lnTo>
                    <a:pt x="5" y="151"/>
                  </a:lnTo>
                  <a:lnTo>
                    <a:pt x="19" y="144"/>
                  </a:lnTo>
                  <a:lnTo>
                    <a:pt x="36" y="144"/>
                  </a:lnTo>
                  <a:lnTo>
                    <a:pt x="52" y="144"/>
                  </a:lnTo>
                  <a:lnTo>
                    <a:pt x="62" y="130"/>
                  </a:lnTo>
                  <a:lnTo>
                    <a:pt x="62" y="115"/>
                  </a:lnTo>
                  <a:lnTo>
                    <a:pt x="64" y="101"/>
                  </a:lnTo>
                  <a:lnTo>
                    <a:pt x="64" y="89"/>
                  </a:lnTo>
                  <a:lnTo>
                    <a:pt x="64" y="78"/>
                  </a:lnTo>
                  <a:lnTo>
                    <a:pt x="76" y="73"/>
                  </a:lnTo>
                  <a:lnTo>
                    <a:pt x="88" y="71"/>
                  </a:lnTo>
                  <a:lnTo>
                    <a:pt x="102" y="59"/>
                  </a:lnTo>
                  <a:lnTo>
                    <a:pt x="114" y="47"/>
                  </a:lnTo>
                  <a:lnTo>
                    <a:pt x="131" y="35"/>
                  </a:lnTo>
                  <a:lnTo>
                    <a:pt x="147" y="23"/>
                  </a:lnTo>
                  <a:lnTo>
                    <a:pt x="166" y="11"/>
                  </a:lnTo>
                  <a:lnTo>
                    <a:pt x="183" y="0"/>
                  </a:lnTo>
                  <a:lnTo>
                    <a:pt x="206" y="4"/>
                  </a:lnTo>
                  <a:lnTo>
                    <a:pt x="218" y="14"/>
                  </a:lnTo>
                  <a:lnTo>
                    <a:pt x="230" y="7"/>
                  </a:lnTo>
                  <a:lnTo>
                    <a:pt x="232" y="21"/>
                  </a:lnTo>
                  <a:lnTo>
                    <a:pt x="232" y="35"/>
                  </a:lnTo>
                  <a:lnTo>
                    <a:pt x="246" y="54"/>
                  </a:lnTo>
                  <a:lnTo>
                    <a:pt x="242" y="61"/>
                  </a:lnTo>
                  <a:lnTo>
                    <a:pt x="242" y="75"/>
                  </a:lnTo>
                  <a:lnTo>
                    <a:pt x="242" y="89"/>
                  </a:lnTo>
                  <a:lnTo>
                    <a:pt x="242" y="104"/>
                  </a:lnTo>
                  <a:lnTo>
                    <a:pt x="239" y="118"/>
                  </a:lnTo>
                  <a:lnTo>
                    <a:pt x="232" y="127"/>
                  </a:lnTo>
                  <a:lnTo>
                    <a:pt x="225" y="137"/>
                  </a:lnTo>
                  <a:lnTo>
                    <a:pt x="218" y="149"/>
                  </a:lnTo>
                  <a:lnTo>
                    <a:pt x="211" y="160"/>
                  </a:lnTo>
                  <a:lnTo>
                    <a:pt x="211" y="172"/>
                  </a:lnTo>
                  <a:lnTo>
                    <a:pt x="194" y="184"/>
                  </a:lnTo>
                  <a:lnTo>
                    <a:pt x="178" y="182"/>
                  </a:lnTo>
                  <a:lnTo>
                    <a:pt x="161" y="179"/>
                  </a:lnTo>
                  <a:lnTo>
                    <a:pt x="145" y="189"/>
                  </a:lnTo>
                  <a:lnTo>
                    <a:pt x="133" y="184"/>
                  </a:lnTo>
                  <a:lnTo>
                    <a:pt x="121" y="179"/>
                  </a:lnTo>
                  <a:lnTo>
                    <a:pt x="105" y="184"/>
                  </a:lnTo>
                  <a:lnTo>
                    <a:pt x="95" y="175"/>
                  </a:lnTo>
                  <a:lnTo>
                    <a:pt x="79" y="172"/>
                  </a:lnTo>
                  <a:lnTo>
                    <a:pt x="64" y="177"/>
                  </a:lnTo>
                  <a:lnTo>
                    <a:pt x="60" y="191"/>
                  </a:lnTo>
                  <a:lnTo>
                    <a:pt x="55" y="203"/>
                  </a:lnTo>
                  <a:lnTo>
                    <a:pt x="55" y="210"/>
                  </a:lnTo>
                  <a:lnTo>
                    <a:pt x="41" y="198"/>
                  </a:lnTo>
                  <a:lnTo>
                    <a:pt x="36" y="203"/>
                  </a:lnTo>
                  <a:lnTo>
                    <a:pt x="36" y="205"/>
                  </a:lnTo>
                  <a:lnTo>
                    <a:pt x="31" y="196"/>
                  </a:lnTo>
                  <a:lnTo>
                    <a:pt x="29" y="191"/>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15" name="Freeform 5372"/>
            <p:cNvSpPr>
              <a:spLocks/>
            </p:cNvSpPr>
            <p:nvPr/>
          </p:nvSpPr>
          <p:spPr bwMode="auto">
            <a:xfrm>
              <a:off x="2212" y="2279"/>
              <a:ext cx="102" cy="96"/>
            </a:xfrm>
            <a:custGeom>
              <a:avLst/>
              <a:gdLst>
                <a:gd name="T0" fmla="*/ 23 w 92"/>
                <a:gd name="T1" fmla="*/ 7 h 78"/>
                <a:gd name="T2" fmla="*/ 18 w 92"/>
                <a:gd name="T3" fmla="*/ 18 h 78"/>
                <a:gd name="T4" fmla="*/ 9 w 92"/>
                <a:gd name="T5" fmla="*/ 37 h 78"/>
                <a:gd name="T6" fmla="*/ 0 w 92"/>
                <a:gd name="T7" fmla="*/ 54 h 78"/>
                <a:gd name="T8" fmla="*/ 12 w 92"/>
                <a:gd name="T9" fmla="*/ 76 h 78"/>
                <a:gd name="T10" fmla="*/ 18 w 92"/>
                <a:gd name="T11" fmla="*/ 68 h 78"/>
                <a:gd name="T12" fmla="*/ 12 w 92"/>
                <a:gd name="T13" fmla="*/ 73 h 78"/>
                <a:gd name="T14" fmla="*/ 18 w 92"/>
                <a:gd name="T15" fmla="*/ 79 h 78"/>
                <a:gd name="T16" fmla="*/ 18 w 92"/>
                <a:gd name="T17" fmla="*/ 86 h 78"/>
                <a:gd name="T18" fmla="*/ 38 w 92"/>
                <a:gd name="T19" fmla="*/ 86 h 78"/>
                <a:gd name="T20" fmla="*/ 38 w 92"/>
                <a:gd name="T21" fmla="*/ 79 h 78"/>
                <a:gd name="T22" fmla="*/ 64 w 92"/>
                <a:gd name="T23" fmla="*/ 86 h 78"/>
                <a:gd name="T24" fmla="*/ 67 w 92"/>
                <a:gd name="T25" fmla="*/ 90 h 78"/>
                <a:gd name="T26" fmla="*/ 41 w 92"/>
                <a:gd name="T27" fmla="*/ 86 h 78"/>
                <a:gd name="T28" fmla="*/ 26 w 92"/>
                <a:gd name="T29" fmla="*/ 90 h 78"/>
                <a:gd name="T30" fmla="*/ 12 w 92"/>
                <a:gd name="T31" fmla="*/ 97 h 78"/>
                <a:gd name="T32" fmla="*/ 14 w 92"/>
                <a:gd name="T33" fmla="*/ 107 h 78"/>
                <a:gd name="T34" fmla="*/ 26 w 92"/>
                <a:gd name="T35" fmla="*/ 107 h 78"/>
                <a:gd name="T36" fmla="*/ 38 w 92"/>
                <a:gd name="T37" fmla="*/ 105 h 78"/>
                <a:gd name="T38" fmla="*/ 38 w 92"/>
                <a:gd name="T39" fmla="*/ 107 h 78"/>
                <a:gd name="T40" fmla="*/ 18 w 92"/>
                <a:gd name="T41" fmla="*/ 112 h 78"/>
                <a:gd name="T42" fmla="*/ 12 w 92"/>
                <a:gd name="T43" fmla="*/ 118 h 78"/>
                <a:gd name="T44" fmla="*/ 38 w 92"/>
                <a:gd name="T45" fmla="*/ 112 h 78"/>
                <a:gd name="T46" fmla="*/ 55 w 92"/>
                <a:gd name="T47" fmla="*/ 112 h 78"/>
                <a:gd name="T48" fmla="*/ 70 w 92"/>
                <a:gd name="T49" fmla="*/ 107 h 78"/>
                <a:gd name="T50" fmla="*/ 88 w 92"/>
                <a:gd name="T51" fmla="*/ 116 h 78"/>
                <a:gd name="T52" fmla="*/ 113 w 92"/>
                <a:gd name="T53" fmla="*/ 116 h 78"/>
                <a:gd name="T54" fmla="*/ 111 w 92"/>
                <a:gd name="T55" fmla="*/ 90 h 78"/>
                <a:gd name="T56" fmla="*/ 104 w 92"/>
                <a:gd name="T57" fmla="*/ 79 h 78"/>
                <a:gd name="T58" fmla="*/ 99 w 92"/>
                <a:gd name="T59" fmla="*/ 54 h 78"/>
                <a:gd name="T60" fmla="*/ 85 w 92"/>
                <a:gd name="T61" fmla="*/ 32 h 78"/>
                <a:gd name="T62" fmla="*/ 70 w 92"/>
                <a:gd name="T63" fmla="*/ 15 h 78"/>
                <a:gd name="T64" fmla="*/ 53 w 92"/>
                <a:gd name="T65" fmla="*/ 0 h 78"/>
                <a:gd name="T66" fmla="*/ 38 w 92"/>
                <a:gd name="T67" fmla="*/ 5 h 78"/>
                <a:gd name="T68" fmla="*/ 23 w 92"/>
                <a:gd name="T69" fmla="*/ 7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2"/>
                <a:gd name="T106" fmla="*/ 0 h 78"/>
                <a:gd name="T107" fmla="*/ 92 w 92"/>
                <a:gd name="T108" fmla="*/ 78 h 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2" h="78">
                  <a:moveTo>
                    <a:pt x="19" y="5"/>
                  </a:moveTo>
                  <a:lnTo>
                    <a:pt x="14" y="12"/>
                  </a:lnTo>
                  <a:lnTo>
                    <a:pt x="7" y="24"/>
                  </a:lnTo>
                  <a:lnTo>
                    <a:pt x="0" y="36"/>
                  </a:lnTo>
                  <a:lnTo>
                    <a:pt x="10" y="50"/>
                  </a:lnTo>
                  <a:lnTo>
                    <a:pt x="14" y="45"/>
                  </a:lnTo>
                  <a:lnTo>
                    <a:pt x="10" y="48"/>
                  </a:lnTo>
                  <a:lnTo>
                    <a:pt x="14" y="52"/>
                  </a:lnTo>
                  <a:lnTo>
                    <a:pt x="14" y="57"/>
                  </a:lnTo>
                  <a:lnTo>
                    <a:pt x="31" y="57"/>
                  </a:lnTo>
                  <a:lnTo>
                    <a:pt x="31" y="52"/>
                  </a:lnTo>
                  <a:lnTo>
                    <a:pt x="52" y="57"/>
                  </a:lnTo>
                  <a:lnTo>
                    <a:pt x="54" y="59"/>
                  </a:lnTo>
                  <a:lnTo>
                    <a:pt x="33" y="57"/>
                  </a:lnTo>
                  <a:lnTo>
                    <a:pt x="21" y="59"/>
                  </a:lnTo>
                  <a:lnTo>
                    <a:pt x="10" y="64"/>
                  </a:lnTo>
                  <a:lnTo>
                    <a:pt x="12" y="71"/>
                  </a:lnTo>
                  <a:lnTo>
                    <a:pt x="21" y="71"/>
                  </a:lnTo>
                  <a:lnTo>
                    <a:pt x="31" y="69"/>
                  </a:lnTo>
                  <a:lnTo>
                    <a:pt x="31" y="71"/>
                  </a:lnTo>
                  <a:lnTo>
                    <a:pt x="14" y="74"/>
                  </a:lnTo>
                  <a:lnTo>
                    <a:pt x="10" y="78"/>
                  </a:lnTo>
                  <a:lnTo>
                    <a:pt x="31" y="74"/>
                  </a:lnTo>
                  <a:lnTo>
                    <a:pt x="45" y="74"/>
                  </a:lnTo>
                  <a:lnTo>
                    <a:pt x="57" y="71"/>
                  </a:lnTo>
                  <a:lnTo>
                    <a:pt x="71" y="76"/>
                  </a:lnTo>
                  <a:lnTo>
                    <a:pt x="92" y="76"/>
                  </a:lnTo>
                  <a:lnTo>
                    <a:pt x="90" y="59"/>
                  </a:lnTo>
                  <a:lnTo>
                    <a:pt x="85" y="52"/>
                  </a:lnTo>
                  <a:lnTo>
                    <a:pt x="80" y="36"/>
                  </a:lnTo>
                  <a:lnTo>
                    <a:pt x="69" y="21"/>
                  </a:lnTo>
                  <a:lnTo>
                    <a:pt x="57" y="10"/>
                  </a:lnTo>
                  <a:lnTo>
                    <a:pt x="43" y="0"/>
                  </a:lnTo>
                  <a:lnTo>
                    <a:pt x="31" y="3"/>
                  </a:lnTo>
                  <a:lnTo>
                    <a:pt x="19" y="5"/>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16" name="Freeform 5373"/>
            <p:cNvSpPr>
              <a:spLocks/>
            </p:cNvSpPr>
            <p:nvPr/>
          </p:nvSpPr>
          <p:spPr bwMode="auto">
            <a:xfrm>
              <a:off x="2643" y="1825"/>
              <a:ext cx="65" cy="156"/>
            </a:xfrm>
            <a:custGeom>
              <a:avLst/>
              <a:gdLst>
                <a:gd name="T0" fmla="*/ 45 w 59"/>
                <a:gd name="T1" fmla="*/ 183 h 125"/>
                <a:gd name="T2" fmla="*/ 36 w 59"/>
                <a:gd name="T3" fmla="*/ 195 h 125"/>
                <a:gd name="T4" fmla="*/ 32 w 59"/>
                <a:gd name="T5" fmla="*/ 170 h 125"/>
                <a:gd name="T6" fmla="*/ 28 w 59"/>
                <a:gd name="T7" fmla="*/ 144 h 125"/>
                <a:gd name="T8" fmla="*/ 13 w 59"/>
                <a:gd name="T9" fmla="*/ 121 h 125"/>
                <a:gd name="T10" fmla="*/ 0 w 59"/>
                <a:gd name="T11" fmla="*/ 95 h 125"/>
                <a:gd name="T12" fmla="*/ 4 w 59"/>
                <a:gd name="T13" fmla="*/ 74 h 125"/>
                <a:gd name="T14" fmla="*/ 13 w 59"/>
                <a:gd name="T15" fmla="*/ 55 h 125"/>
                <a:gd name="T16" fmla="*/ 13 w 59"/>
                <a:gd name="T17" fmla="*/ 19 h 125"/>
                <a:gd name="T18" fmla="*/ 17 w 59"/>
                <a:gd name="T19" fmla="*/ 7 h 125"/>
                <a:gd name="T20" fmla="*/ 36 w 59"/>
                <a:gd name="T21" fmla="*/ 0 h 125"/>
                <a:gd name="T22" fmla="*/ 43 w 59"/>
                <a:gd name="T23" fmla="*/ 7 h 125"/>
                <a:gd name="T24" fmla="*/ 48 w 59"/>
                <a:gd name="T25" fmla="*/ 14 h 125"/>
                <a:gd name="T26" fmla="*/ 59 w 59"/>
                <a:gd name="T27" fmla="*/ 7 h 125"/>
                <a:gd name="T28" fmla="*/ 51 w 59"/>
                <a:gd name="T29" fmla="*/ 36 h 125"/>
                <a:gd name="T30" fmla="*/ 63 w 59"/>
                <a:gd name="T31" fmla="*/ 55 h 125"/>
                <a:gd name="T32" fmla="*/ 55 w 59"/>
                <a:gd name="T33" fmla="*/ 74 h 125"/>
                <a:gd name="T34" fmla="*/ 43 w 59"/>
                <a:gd name="T35" fmla="*/ 89 h 125"/>
                <a:gd name="T36" fmla="*/ 59 w 59"/>
                <a:gd name="T37" fmla="*/ 102 h 125"/>
                <a:gd name="T38" fmla="*/ 72 w 59"/>
                <a:gd name="T39" fmla="*/ 111 h 125"/>
                <a:gd name="T40" fmla="*/ 72 w 59"/>
                <a:gd name="T41" fmla="*/ 136 h 125"/>
                <a:gd name="T42" fmla="*/ 59 w 59"/>
                <a:gd name="T43" fmla="*/ 146 h 125"/>
                <a:gd name="T44" fmla="*/ 45 w 59"/>
                <a:gd name="T45" fmla="*/ 162 h 125"/>
                <a:gd name="T46" fmla="*/ 45 w 59"/>
                <a:gd name="T47" fmla="*/ 183 h 1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9"/>
                <a:gd name="T73" fmla="*/ 0 h 125"/>
                <a:gd name="T74" fmla="*/ 59 w 59"/>
                <a:gd name="T75" fmla="*/ 125 h 1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9" h="125">
                  <a:moveTo>
                    <a:pt x="37" y="118"/>
                  </a:moveTo>
                  <a:lnTo>
                    <a:pt x="30" y="125"/>
                  </a:lnTo>
                  <a:lnTo>
                    <a:pt x="26" y="109"/>
                  </a:lnTo>
                  <a:lnTo>
                    <a:pt x="23" y="92"/>
                  </a:lnTo>
                  <a:lnTo>
                    <a:pt x="11" y="78"/>
                  </a:lnTo>
                  <a:lnTo>
                    <a:pt x="0" y="61"/>
                  </a:lnTo>
                  <a:lnTo>
                    <a:pt x="4" y="47"/>
                  </a:lnTo>
                  <a:lnTo>
                    <a:pt x="11" y="35"/>
                  </a:lnTo>
                  <a:lnTo>
                    <a:pt x="11" y="12"/>
                  </a:lnTo>
                  <a:lnTo>
                    <a:pt x="14" y="5"/>
                  </a:lnTo>
                  <a:lnTo>
                    <a:pt x="30" y="0"/>
                  </a:lnTo>
                  <a:lnTo>
                    <a:pt x="35" y="5"/>
                  </a:lnTo>
                  <a:lnTo>
                    <a:pt x="40" y="9"/>
                  </a:lnTo>
                  <a:lnTo>
                    <a:pt x="49" y="5"/>
                  </a:lnTo>
                  <a:lnTo>
                    <a:pt x="42" y="23"/>
                  </a:lnTo>
                  <a:lnTo>
                    <a:pt x="52" y="35"/>
                  </a:lnTo>
                  <a:lnTo>
                    <a:pt x="45" y="47"/>
                  </a:lnTo>
                  <a:lnTo>
                    <a:pt x="35" y="57"/>
                  </a:lnTo>
                  <a:lnTo>
                    <a:pt x="49" y="66"/>
                  </a:lnTo>
                  <a:lnTo>
                    <a:pt x="59" y="71"/>
                  </a:lnTo>
                  <a:lnTo>
                    <a:pt x="59" y="87"/>
                  </a:lnTo>
                  <a:lnTo>
                    <a:pt x="49" y="94"/>
                  </a:lnTo>
                  <a:lnTo>
                    <a:pt x="37" y="104"/>
                  </a:lnTo>
                  <a:lnTo>
                    <a:pt x="37" y="118"/>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17" name="Freeform 5374"/>
            <p:cNvSpPr>
              <a:spLocks/>
            </p:cNvSpPr>
            <p:nvPr/>
          </p:nvSpPr>
          <p:spPr bwMode="auto">
            <a:xfrm>
              <a:off x="2314" y="2461"/>
              <a:ext cx="71" cy="90"/>
            </a:xfrm>
            <a:custGeom>
              <a:avLst/>
              <a:gdLst>
                <a:gd name="T0" fmla="*/ 77 w 64"/>
                <a:gd name="T1" fmla="*/ 111 h 73"/>
                <a:gd name="T2" fmla="*/ 55 w 64"/>
                <a:gd name="T3" fmla="*/ 97 h 73"/>
                <a:gd name="T4" fmla="*/ 36 w 64"/>
                <a:gd name="T5" fmla="*/ 83 h 73"/>
                <a:gd name="T6" fmla="*/ 19 w 64"/>
                <a:gd name="T7" fmla="*/ 60 h 73"/>
                <a:gd name="T8" fmla="*/ 0 w 64"/>
                <a:gd name="T9" fmla="*/ 43 h 73"/>
                <a:gd name="T10" fmla="*/ 7 w 64"/>
                <a:gd name="T11" fmla="*/ 32 h 73"/>
                <a:gd name="T12" fmla="*/ 14 w 64"/>
                <a:gd name="T13" fmla="*/ 18 h 73"/>
                <a:gd name="T14" fmla="*/ 23 w 64"/>
                <a:gd name="T15" fmla="*/ 0 h 73"/>
                <a:gd name="T16" fmla="*/ 36 w 64"/>
                <a:gd name="T17" fmla="*/ 0 h 73"/>
                <a:gd name="T18" fmla="*/ 41 w 64"/>
                <a:gd name="T19" fmla="*/ 28 h 73"/>
                <a:gd name="T20" fmla="*/ 44 w 64"/>
                <a:gd name="T21" fmla="*/ 32 h 73"/>
                <a:gd name="T22" fmla="*/ 53 w 64"/>
                <a:gd name="T23" fmla="*/ 25 h 73"/>
                <a:gd name="T24" fmla="*/ 59 w 64"/>
                <a:gd name="T25" fmla="*/ 25 h 73"/>
                <a:gd name="T26" fmla="*/ 59 w 64"/>
                <a:gd name="T27" fmla="*/ 51 h 73"/>
                <a:gd name="T28" fmla="*/ 59 w 64"/>
                <a:gd name="T29" fmla="*/ 53 h 73"/>
                <a:gd name="T30" fmla="*/ 70 w 64"/>
                <a:gd name="T31" fmla="*/ 68 h 73"/>
                <a:gd name="T32" fmla="*/ 79 w 64"/>
                <a:gd name="T33" fmla="*/ 79 h 73"/>
                <a:gd name="T34" fmla="*/ 77 w 64"/>
                <a:gd name="T35" fmla="*/ 111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4"/>
                <a:gd name="T55" fmla="*/ 0 h 73"/>
                <a:gd name="T56" fmla="*/ 64 w 64"/>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4" h="73">
                  <a:moveTo>
                    <a:pt x="62" y="73"/>
                  </a:moveTo>
                  <a:lnTo>
                    <a:pt x="45" y="64"/>
                  </a:lnTo>
                  <a:lnTo>
                    <a:pt x="29" y="54"/>
                  </a:lnTo>
                  <a:lnTo>
                    <a:pt x="15" y="40"/>
                  </a:lnTo>
                  <a:lnTo>
                    <a:pt x="0" y="28"/>
                  </a:lnTo>
                  <a:lnTo>
                    <a:pt x="5" y="21"/>
                  </a:lnTo>
                  <a:lnTo>
                    <a:pt x="12" y="12"/>
                  </a:lnTo>
                  <a:lnTo>
                    <a:pt x="19" y="0"/>
                  </a:lnTo>
                  <a:lnTo>
                    <a:pt x="29" y="0"/>
                  </a:lnTo>
                  <a:lnTo>
                    <a:pt x="33" y="19"/>
                  </a:lnTo>
                  <a:lnTo>
                    <a:pt x="36" y="21"/>
                  </a:lnTo>
                  <a:lnTo>
                    <a:pt x="43" y="16"/>
                  </a:lnTo>
                  <a:lnTo>
                    <a:pt x="48" y="16"/>
                  </a:lnTo>
                  <a:lnTo>
                    <a:pt x="48" y="33"/>
                  </a:lnTo>
                  <a:lnTo>
                    <a:pt x="48" y="35"/>
                  </a:lnTo>
                  <a:lnTo>
                    <a:pt x="57" y="45"/>
                  </a:lnTo>
                  <a:lnTo>
                    <a:pt x="64" y="52"/>
                  </a:lnTo>
                  <a:lnTo>
                    <a:pt x="62" y="7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18" name="Freeform 5375"/>
            <p:cNvSpPr>
              <a:spLocks/>
            </p:cNvSpPr>
            <p:nvPr/>
          </p:nvSpPr>
          <p:spPr bwMode="auto">
            <a:xfrm>
              <a:off x="1060" y="2437"/>
              <a:ext cx="53" cy="52"/>
            </a:xfrm>
            <a:custGeom>
              <a:avLst/>
              <a:gdLst>
                <a:gd name="T0" fmla="*/ 0 w 49"/>
                <a:gd name="T1" fmla="*/ 40 h 42"/>
                <a:gd name="T2" fmla="*/ 0 w 49"/>
                <a:gd name="T3" fmla="*/ 21 h 42"/>
                <a:gd name="T4" fmla="*/ 0 w 49"/>
                <a:gd name="T5" fmla="*/ 2 h 42"/>
                <a:gd name="T6" fmla="*/ 9 w 49"/>
                <a:gd name="T7" fmla="*/ 0 h 42"/>
                <a:gd name="T8" fmla="*/ 14 w 49"/>
                <a:gd name="T9" fmla="*/ 11 h 42"/>
                <a:gd name="T10" fmla="*/ 18 w 49"/>
                <a:gd name="T11" fmla="*/ 14 h 42"/>
                <a:gd name="T12" fmla="*/ 27 w 49"/>
                <a:gd name="T13" fmla="*/ 21 h 42"/>
                <a:gd name="T14" fmla="*/ 53 w 49"/>
                <a:gd name="T15" fmla="*/ 11 h 42"/>
                <a:gd name="T16" fmla="*/ 55 w 49"/>
                <a:gd name="T17" fmla="*/ 11 h 42"/>
                <a:gd name="T18" fmla="*/ 57 w 49"/>
                <a:gd name="T19" fmla="*/ 21 h 42"/>
                <a:gd name="T20" fmla="*/ 44 w 49"/>
                <a:gd name="T21" fmla="*/ 37 h 42"/>
                <a:gd name="T22" fmla="*/ 53 w 49"/>
                <a:gd name="T23" fmla="*/ 53 h 42"/>
                <a:gd name="T24" fmla="*/ 39 w 49"/>
                <a:gd name="T25" fmla="*/ 64 h 42"/>
                <a:gd name="T26" fmla="*/ 32 w 49"/>
                <a:gd name="T27" fmla="*/ 47 h 42"/>
                <a:gd name="T28" fmla="*/ 30 w 49"/>
                <a:gd name="T29" fmla="*/ 53 h 42"/>
                <a:gd name="T30" fmla="*/ 23 w 49"/>
                <a:gd name="T31" fmla="*/ 40 h 42"/>
                <a:gd name="T32" fmla="*/ 4 w 49"/>
                <a:gd name="T33" fmla="*/ 37 h 42"/>
                <a:gd name="T34" fmla="*/ 0 w 49"/>
                <a:gd name="T35" fmla="*/ 40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
                <a:gd name="T55" fmla="*/ 0 h 42"/>
                <a:gd name="T56" fmla="*/ 49 w 49"/>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 h="42">
                  <a:moveTo>
                    <a:pt x="0" y="26"/>
                  </a:moveTo>
                  <a:lnTo>
                    <a:pt x="0" y="14"/>
                  </a:lnTo>
                  <a:lnTo>
                    <a:pt x="0" y="2"/>
                  </a:lnTo>
                  <a:lnTo>
                    <a:pt x="7" y="0"/>
                  </a:lnTo>
                  <a:lnTo>
                    <a:pt x="12" y="7"/>
                  </a:lnTo>
                  <a:lnTo>
                    <a:pt x="16" y="9"/>
                  </a:lnTo>
                  <a:lnTo>
                    <a:pt x="23" y="14"/>
                  </a:lnTo>
                  <a:lnTo>
                    <a:pt x="45" y="7"/>
                  </a:lnTo>
                  <a:lnTo>
                    <a:pt x="47" y="7"/>
                  </a:lnTo>
                  <a:lnTo>
                    <a:pt x="49" y="14"/>
                  </a:lnTo>
                  <a:lnTo>
                    <a:pt x="38" y="24"/>
                  </a:lnTo>
                  <a:lnTo>
                    <a:pt x="45" y="35"/>
                  </a:lnTo>
                  <a:lnTo>
                    <a:pt x="33" y="42"/>
                  </a:lnTo>
                  <a:lnTo>
                    <a:pt x="28" y="31"/>
                  </a:lnTo>
                  <a:lnTo>
                    <a:pt x="26" y="35"/>
                  </a:lnTo>
                  <a:lnTo>
                    <a:pt x="19" y="26"/>
                  </a:lnTo>
                  <a:lnTo>
                    <a:pt x="4" y="24"/>
                  </a:lnTo>
                  <a:lnTo>
                    <a:pt x="0" y="26"/>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19" name="Freeform 5376"/>
            <p:cNvSpPr>
              <a:spLocks/>
            </p:cNvSpPr>
            <p:nvPr/>
          </p:nvSpPr>
          <p:spPr bwMode="auto">
            <a:xfrm>
              <a:off x="1117" y="2439"/>
              <a:ext cx="39" cy="50"/>
            </a:xfrm>
            <a:custGeom>
              <a:avLst/>
              <a:gdLst>
                <a:gd name="T0" fmla="*/ 23 w 35"/>
                <a:gd name="T1" fmla="*/ 35 h 40"/>
                <a:gd name="T2" fmla="*/ 32 w 35"/>
                <a:gd name="T3" fmla="*/ 35 h 40"/>
                <a:gd name="T4" fmla="*/ 29 w 35"/>
                <a:gd name="T5" fmla="*/ 30 h 40"/>
                <a:gd name="T6" fmla="*/ 23 w 35"/>
                <a:gd name="T7" fmla="*/ 26 h 40"/>
                <a:gd name="T8" fmla="*/ 20 w 35"/>
                <a:gd name="T9" fmla="*/ 19 h 40"/>
                <a:gd name="T10" fmla="*/ 4 w 35"/>
                <a:gd name="T11" fmla="*/ 11 h 40"/>
                <a:gd name="T12" fmla="*/ 0 w 35"/>
                <a:gd name="T13" fmla="*/ 8 h 40"/>
                <a:gd name="T14" fmla="*/ 0 w 35"/>
                <a:gd name="T15" fmla="*/ 0 h 40"/>
                <a:gd name="T16" fmla="*/ 18 w 35"/>
                <a:gd name="T17" fmla="*/ 0 h 40"/>
                <a:gd name="T18" fmla="*/ 29 w 35"/>
                <a:gd name="T19" fmla="*/ 11 h 40"/>
                <a:gd name="T20" fmla="*/ 43 w 35"/>
                <a:gd name="T21" fmla="*/ 19 h 40"/>
                <a:gd name="T22" fmla="*/ 43 w 35"/>
                <a:gd name="T23" fmla="*/ 45 h 40"/>
                <a:gd name="T24" fmla="*/ 37 w 35"/>
                <a:gd name="T25" fmla="*/ 51 h 40"/>
                <a:gd name="T26" fmla="*/ 32 w 35"/>
                <a:gd name="T27" fmla="*/ 63 h 40"/>
                <a:gd name="T28" fmla="*/ 29 w 35"/>
                <a:gd name="T29" fmla="*/ 51 h 40"/>
                <a:gd name="T30" fmla="*/ 23 w 35"/>
                <a:gd name="T31" fmla="*/ 35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
                <a:gd name="T49" fmla="*/ 0 h 40"/>
                <a:gd name="T50" fmla="*/ 35 w 35"/>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 h="40">
                  <a:moveTo>
                    <a:pt x="19" y="22"/>
                  </a:moveTo>
                  <a:lnTo>
                    <a:pt x="26" y="22"/>
                  </a:lnTo>
                  <a:lnTo>
                    <a:pt x="23" y="19"/>
                  </a:lnTo>
                  <a:lnTo>
                    <a:pt x="19" y="17"/>
                  </a:lnTo>
                  <a:lnTo>
                    <a:pt x="16" y="12"/>
                  </a:lnTo>
                  <a:lnTo>
                    <a:pt x="4" y="7"/>
                  </a:lnTo>
                  <a:lnTo>
                    <a:pt x="0" y="5"/>
                  </a:lnTo>
                  <a:lnTo>
                    <a:pt x="0" y="0"/>
                  </a:lnTo>
                  <a:lnTo>
                    <a:pt x="14" y="0"/>
                  </a:lnTo>
                  <a:lnTo>
                    <a:pt x="23" y="7"/>
                  </a:lnTo>
                  <a:lnTo>
                    <a:pt x="35" y="12"/>
                  </a:lnTo>
                  <a:lnTo>
                    <a:pt x="35" y="29"/>
                  </a:lnTo>
                  <a:lnTo>
                    <a:pt x="30" y="33"/>
                  </a:lnTo>
                  <a:lnTo>
                    <a:pt x="26" y="40"/>
                  </a:lnTo>
                  <a:lnTo>
                    <a:pt x="23" y="33"/>
                  </a:lnTo>
                  <a:lnTo>
                    <a:pt x="19" y="2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20" name="Freeform 5377"/>
            <p:cNvSpPr>
              <a:spLocks/>
            </p:cNvSpPr>
            <p:nvPr/>
          </p:nvSpPr>
          <p:spPr bwMode="auto">
            <a:xfrm>
              <a:off x="1553" y="2522"/>
              <a:ext cx="53" cy="78"/>
            </a:xfrm>
            <a:custGeom>
              <a:avLst/>
              <a:gdLst>
                <a:gd name="T0" fmla="*/ 48 w 47"/>
                <a:gd name="T1" fmla="*/ 26 h 64"/>
                <a:gd name="T2" fmla="*/ 30 w 47"/>
                <a:gd name="T3" fmla="*/ 5 h 64"/>
                <a:gd name="T4" fmla="*/ 16 w 47"/>
                <a:gd name="T5" fmla="*/ 0 h 64"/>
                <a:gd name="T6" fmla="*/ 9 w 47"/>
                <a:gd name="T7" fmla="*/ 7 h 64"/>
                <a:gd name="T8" fmla="*/ 7 w 47"/>
                <a:gd name="T9" fmla="*/ 33 h 64"/>
                <a:gd name="T10" fmla="*/ 12 w 47"/>
                <a:gd name="T11" fmla="*/ 63 h 64"/>
                <a:gd name="T12" fmla="*/ 0 w 47"/>
                <a:gd name="T13" fmla="*/ 93 h 64"/>
                <a:gd name="T14" fmla="*/ 16 w 47"/>
                <a:gd name="T15" fmla="*/ 93 h 64"/>
                <a:gd name="T16" fmla="*/ 33 w 47"/>
                <a:gd name="T17" fmla="*/ 95 h 64"/>
                <a:gd name="T18" fmla="*/ 46 w 47"/>
                <a:gd name="T19" fmla="*/ 72 h 64"/>
                <a:gd name="T20" fmla="*/ 60 w 47"/>
                <a:gd name="T21" fmla="*/ 43 h 64"/>
                <a:gd name="T22" fmla="*/ 54 w 47"/>
                <a:gd name="T23" fmla="*/ 28 h 64"/>
                <a:gd name="T24" fmla="*/ 54 w 47"/>
                <a:gd name="T25" fmla="*/ 35 h 64"/>
                <a:gd name="T26" fmla="*/ 48 w 47"/>
                <a:gd name="T27" fmla="*/ 26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
                <a:gd name="T43" fmla="*/ 0 h 64"/>
                <a:gd name="T44" fmla="*/ 47 w 47"/>
                <a:gd name="T45" fmla="*/ 64 h 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 h="64">
                  <a:moveTo>
                    <a:pt x="38" y="17"/>
                  </a:moveTo>
                  <a:lnTo>
                    <a:pt x="24" y="3"/>
                  </a:lnTo>
                  <a:lnTo>
                    <a:pt x="12" y="0"/>
                  </a:lnTo>
                  <a:lnTo>
                    <a:pt x="7" y="5"/>
                  </a:lnTo>
                  <a:lnTo>
                    <a:pt x="5" y="22"/>
                  </a:lnTo>
                  <a:lnTo>
                    <a:pt x="10" y="43"/>
                  </a:lnTo>
                  <a:lnTo>
                    <a:pt x="0" y="62"/>
                  </a:lnTo>
                  <a:lnTo>
                    <a:pt x="12" y="62"/>
                  </a:lnTo>
                  <a:lnTo>
                    <a:pt x="26" y="64"/>
                  </a:lnTo>
                  <a:lnTo>
                    <a:pt x="36" y="48"/>
                  </a:lnTo>
                  <a:lnTo>
                    <a:pt x="47" y="29"/>
                  </a:lnTo>
                  <a:lnTo>
                    <a:pt x="43" y="19"/>
                  </a:lnTo>
                  <a:lnTo>
                    <a:pt x="43" y="24"/>
                  </a:lnTo>
                  <a:lnTo>
                    <a:pt x="38" y="1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21" name="Freeform 5378"/>
            <p:cNvSpPr>
              <a:spLocks/>
            </p:cNvSpPr>
            <p:nvPr/>
          </p:nvSpPr>
          <p:spPr bwMode="auto">
            <a:xfrm>
              <a:off x="1125" y="2375"/>
              <a:ext cx="212" cy="367"/>
            </a:xfrm>
            <a:custGeom>
              <a:avLst/>
              <a:gdLst>
                <a:gd name="T0" fmla="*/ 95 w 189"/>
                <a:gd name="T1" fmla="*/ 45 h 296"/>
                <a:gd name="T2" fmla="*/ 85 w 189"/>
                <a:gd name="T3" fmla="*/ 40 h 296"/>
                <a:gd name="T4" fmla="*/ 68 w 189"/>
                <a:gd name="T5" fmla="*/ 79 h 296"/>
                <a:gd name="T6" fmla="*/ 44 w 189"/>
                <a:gd name="T7" fmla="*/ 120 h 296"/>
                <a:gd name="T8" fmla="*/ 35 w 189"/>
                <a:gd name="T9" fmla="*/ 98 h 296"/>
                <a:gd name="T10" fmla="*/ 29 w 189"/>
                <a:gd name="T11" fmla="*/ 130 h 296"/>
                <a:gd name="T12" fmla="*/ 29 w 189"/>
                <a:gd name="T13" fmla="*/ 154 h 296"/>
                <a:gd name="T14" fmla="*/ 29 w 189"/>
                <a:gd name="T15" fmla="*/ 190 h 296"/>
                <a:gd name="T16" fmla="*/ 33 w 189"/>
                <a:gd name="T17" fmla="*/ 229 h 296"/>
                <a:gd name="T18" fmla="*/ 20 w 189"/>
                <a:gd name="T19" fmla="*/ 262 h 296"/>
                <a:gd name="T20" fmla="*/ 7 w 189"/>
                <a:gd name="T21" fmla="*/ 284 h 296"/>
                <a:gd name="T22" fmla="*/ 0 w 189"/>
                <a:gd name="T23" fmla="*/ 299 h 296"/>
                <a:gd name="T24" fmla="*/ 29 w 189"/>
                <a:gd name="T25" fmla="*/ 327 h 296"/>
                <a:gd name="T26" fmla="*/ 72 w 189"/>
                <a:gd name="T27" fmla="*/ 341 h 296"/>
                <a:gd name="T28" fmla="*/ 83 w 189"/>
                <a:gd name="T29" fmla="*/ 353 h 296"/>
                <a:gd name="T30" fmla="*/ 110 w 189"/>
                <a:gd name="T31" fmla="*/ 389 h 296"/>
                <a:gd name="T32" fmla="*/ 140 w 189"/>
                <a:gd name="T33" fmla="*/ 404 h 296"/>
                <a:gd name="T34" fmla="*/ 175 w 189"/>
                <a:gd name="T35" fmla="*/ 410 h 296"/>
                <a:gd name="T36" fmla="*/ 178 w 189"/>
                <a:gd name="T37" fmla="*/ 455 h 296"/>
                <a:gd name="T38" fmla="*/ 187 w 189"/>
                <a:gd name="T39" fmla="*/ 378 h 296"/>
                <a:gd name="T40" fmla="*/ 175 w 189"/>
                <a:gd name="T41" fmla="*/ 325 h 296"/>
                <a:gd name="T42" fmla="*/ 194 w 189"/>
                <a:gd name="T43" fmla="*/ 316 h 296"/>
                <a:gd name="T44" fmla="*/ 178 w 189"/>
                <a:gd name="T45" fmla="*/ 290 h 296"/>
                <a:gd name="T46" fmla="*/ 214 w 189"/>
                <a:gd name="T47" fmla="*/ 290 h 296"/>
                <a:gd name="T48" fmla="*/ 218 w 189"/>
                <a:gd name="T49" fmla="*/ 290 h 296"/>
                <a:gd name="T50" fmla="*/ 236 w 189"/>
                <a:gd name="T51" fmla="*/ 306 h 296"/>
                <a:gd name="T52" fmla="*/ 236 w 189"/>
                <a:gd name="T53" fmla="*/ 280 h 296"/>
                <a:gd name="T54" fmla="*/ 229 w 189"/>
                <a:gd name="T55" fmla="*/ 250 h 296"/>
                <a:gd name="T56" fmla="*/ 223 w 189"/>
                <a:gd name="T57" fmla="*/ 190 h 296"/>
                <a:gd name="T58" fmla="*/ 214 w 189"/>
                <a:gd name="T59" fmla="*/ 171 h 296"/>
                <a:gd name="T60" fmla="*/ 178 w 189"/>
                <a:gd name="T61" fmla="*/ 149 h 296"/>
                <a:gd name="T62" fmla="*/ 146 w 189"/>
                <a:gd name="T63" fmla="*/ 146 h 296"/>
                <a:gd name="T64" fmla="*/ 133 w 189"/>
                <a:gd name="T65" fmla="*/ 117 h 296"/>
                <a:gd name="T66" fmla="*/ 116 w 189"/>
                <a:gd name="T67" fmla="*/ 88 h 296"/>
                <a:gd name="T68" fmla="*/ 133 w 189"/>
                <a:gd name="T69" fmla="*/ 40 h 296"/>
                <a:gd name="T70" fmla="*/ 162 w 189"/>
                <a:gd name="T71" fmla="*/ 15 h 296"/>
                <a:gd name="T72" fmla="*/ 148 w 189"/>
                <a:gd name="T73" fmla="*/ 5 h 296"/>
                <a:gd name="T74" fmla="*/ 113 w 189"/>
                <a:gd name="T75" fmla="*/ 30 h 2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9"/>
                <a:gd name="T115" fmla="*/ 0 h 296"/>
                <a:gd name="T116" fmla="*/ 189 w 189"/>
                <a:gd name="T117" fmla="*/ 296 h 2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9" h="296">
                  <a:moveTo>
                    <a:pt x="80" y="19"/>
                  </a:moveTo>
                  <a:lnTo>
                    <a:pt x="76" y="29"/>
                  </a:lnTo>
                  <a:lnTo>
                    <a:pt x="76" y="24"/>
                  </a:lnTo>
                  <a:lnTo>
                    <a:pt x="68" y="26"/>
                  </a:lnTo>
                  <a:lnTo>
                    <a:pt x="57" y="38"/>
                  </a:lnTo>
                  <a:lnTo>
                    <a:pt x="54" y="52"/>
                  </a:lnTo>
                  <a:lnTo>
                    <a:pt x="35" y="69"/>
                  </a:lnTo>
                  <a:lnTo>
                    <a:pt x="35" y="78"/>
                  </a:lnTo>
                  <a:lnTo>
                    <a:pt x="33" y="69"/>
                  </a:lnTo>
                  <a:lnTo>
                    <a:pt x="28" y="64"/>
                  </a:lnTo>
                  <a:lnTo>
                    <a:pt x="28" y="81"/>
                  </a:lnTo>
                  <a:lnTo>
                    <a:pt x="23" y="85"/>
                  </a:lnTo>
                  <a:lnTo>
                    <a:pt x="19" y="92"/>
                  </a:lnTo>
                  <a:lnTo>
                    <a:pt x="23" y="100"/>
                  </a:lnTo>
                  <a:lnTo>
                    <a:pt x="28" y="116"/>
                  </a:lnTo>
                  <a:lnTo>
                    <a:pt x="23" y="123"/>
                  </a:lnTo>
                  <a:lnTo>
                    <a:pt x="23" y="135"/>
                  </a:lnTo>
                  <a:lnTo>
                    <a:pt x="26" y="149"/>
                  </a:lnTo>
                  <a:lnTo>
                    <a:pt x="28" y="152"/>
                  </a:lnTo>
                  <a:lnTo>
                    <a:pt x="16" y="170"/>
                  </a:lnTo>
                  <a:lnTo>
                    <a:pt x="9" y="175"/>
                  </a:lnTo>
                  <a:lnTo>
                    <a:pt x="5" y="185"/>
                  </a:lnTo>
                  <a:lnTo>
                    <a:pt x="0" y="187"/>
                  </a:lnTo>
                  <a:lnTo>
                    <a:pt x="0" y="194"/>
                  </a:lnTo>
                  <a:lnTo>
                    <a:pt x="14" y="204"/>
                  </a:lnTo>
                  <a:lnTo>
                    <a:pt x="23" y="213"/>
                  </a:lnTo>
                  <a:lnTo>
                    <a:pt x="40" y="213"/>
                  </a:lnTo>
                  <a:lnTo>
                    <a:pt x="57" y="222"/>
                  </a:lnTo>
                  <a:lnTo>
                    <a:pt x="57" y="220"/>
                  </a:lnTo>
                  <a:lnTo>
                    <a:pt x="66" y="230"/>
                  </a:lnTo>
                  <a:lnTo>
                    <a:pt x="76" y="239"/>
                  </a:lnTo>
                  <a:lnTo>
                    <a:pt x="87" y="253"/>
                  </a:lnTo>
                  <a:lnTo>
                    <a:pt x="92" y="260"/>
                  </a:lnTo>
                  <a:lnTo>
                    <a:pt x="111" y="263"/>
                  </a:lnTo>
                  <a:lnTo>
                    <a:pt x="123" y="263"/>
                  </a:lnTo>
                  <a:lnTo>
                    <a:pt x="139" y="267"/>
                  </a:lnTo>
                  <a:lnTo>
                    <a:pt x="132" y="289"/>
                  </a:lnTo>
                  <a:lnTo>
                    <a:pt x="142" y="296"/>
                  </a:lnTo>
                  <a:lnTo>
                    <a:pt x="146" y="270"/>
                  </a:lnTo>
                  <a:lnTo>
                    <a:pt x="149" y="246"/>
                  </a:lnTo>
                  <a:lnTo>
                    <a:pt x="142" y="227"/>
                  </a:lnTo>
                  <a:lnTo>
                    <a:pt x="139" y="211"/>
                  </a:lnTo>
                  <a:lnTo>
                    <a:pt x="151" y="208"/>
                  </a:lnTo>
                  <a:lnTo>
                    <a:pt x="154" y="206"/>
                  </a:lnTo>
                  <a:lnTo>
                    <a:pt x="144" y="201"/>
                  </a:lnTo>
                  <a:lnTo>
                    <a:pt x="142" y="189"/>
                  </a:lnTo>
                  <a:lnTo>
                    <a:pt x="156" y="189"/>
                  </a:lnTo>
                  <a:lnTo>
                    <a:pt x="170" y="189"/>
                  </a:lnTo>
                  <a:lnTo>
                    <a:pt x="168" y="187"/>
                  </a:lnTo>
                  <a:lnTo>
                    <a:pt x="173" y="189"/>
                  </a:lnTo>
                  <a:lnTo>
                    <a:pt x="182" y="182"/>
                  </a:lnTo>
                  <a:lnTo>
                    <a:pt x="187" y="199"/>
                  </a:lnTo>
                  <a:lnTo>
                    <a:pt x="189" y="199"/>
                  </a:lnTo>
                  <a:lnTo>
                    <a:pt x="187" y="182"/>
                  </a:lnTo>
                  <a:lnTo>
                    <a:pt x="177" y="170"/>
                  </a:lnTo>
                  <a:lnTo>
                    <a:pt x="182" y="163"/>
                  </a:lnTo>
                  <a:lnTo>
                    <a:pt x="175" y="140"/>
                  </a:lnTo>
                  <a:lnTo>
                    <a:pt x="177" y="123"/>
                  </a:lnTo>
                  <a:lnTo>
                    <a:pt x="182" y="109"/>
                  </a:lnTo>
                  <a:lnTo>
                    <a:pt x="170" y="111"/>
                  </a:lnTo>
                  <a:lnTo>
                    <a:pt x="154" y="111"/>
                  </a:lnTo>
                  <a:lnTo>
                    <a:pt x="142" y="97"/>
                  </a:lnTo>
                  <a:lnTo>
                    <a:pt x="130" y="95"/>
                  </a:lnTo>
                  <a:lnTo>
                    <a:pt x="116" y="95"/>
                  </a:lnTo>
                  <a:lnTo>
                    <a:pt x="106" y="88"/>
                  </a:lnTo>
                  <a:lnTo>
                    <a:pt x="106" y="76"/>
                  </a:lnTo>
                  <a:lnTo>
                    <a:pt x="99" y="57"/>
                  </a:lnTo>
                  <a:lnTo>
                    <a:pt x="92" y="57"/>
                  </a:lnTo>
                  <a:lnTo>
                    <a:pt x="99" y="40"/>
                  </a:lnTo>
                  <a:lnTo>
                    <a:pt x="106" y="26"/>
                  </a:lnTo>
                  <a:lnTo>
                    <a:pt x="116" y="12"/>
                  </a:lnTo>
                  <a:lnTo>
                    <a:pt x="128" y="10"/>
                  </a:lnTo>
                  <a:lnTo>
                    <a:pt x="128" y="0"/>
                  </a:lnTo>
                  <a:lnTo>
                    <a:pt x="118" y="3"/>
                  </a:lnTo>
                  <a:lnTo>
                    <a:pt x="104" y="10"/>
                  </a:lnTo>
                  <a:lnTo>
                    <a:pt x="90" y="19"/>
                  </a:lnTo>
                  <a:lnTo>
                    <a:pt x="80" y="1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22" name="Freeform 5379"/>
            <p:cNvSpPr>
              <a:spLocks/>
            </p:cNvSpPr>
            <p:nvPr/>
          </p:nvSpPr>
          <p:spPr bwMode="auto">
            <a:xfrm>
              <a:off x="1436" y="2461"/>
              <a:ext cx="86" cy="157"/>
            </a:xfrm>
            <a:custGeom>
              <a:avLst/>
              <a:gdLst>
                <a:gd name="T0" fmla="*/ 78 w 76"/>
                <a:gd name="T1" fmla="*/ 141 h 127"/>
                <a:gd name="T2" fmla="*/ 67 w 76"/>
                <a:gd name="T3" fmla="*/ 127 h 127"/>
                <a:gd name="T4" fmla="*/ 67 w 76"/>
                <a:gd name="T5" fmla="*/ 101 h 127"/>
                <a:gd name="T6" fmla="*/ 78 w 76"/>
                <a:gd name="T7" fmla="*/ 98 h 127"/>
                <a:gd name="T8" fmla="*/ 81 w 76"/>
                <a:gd name="T9" fmla="*/ 83 h 127"/>
                <a:gd name="T10" fmla="*/ 81 w 76"/>
                <a:gd name="T11" fmla="*/ 61 h 127"/>
                <a:gd name="T12" fmla="*/ 58 w 76"/>
                <a:gd name="T13" fmla="*/ 43 h 127"/>
                <a:gd name="T14" fmla="*/ 55 w 76"/>
                <a:gd name="T15" fmla="*/ 53 h 127"/>
                <a:gd name="T16" fmla="*/ 58 w 76"/>
                <a:gd name="T17" fmla="*/ 28 h 127"/>
                <a:gd name="T18" fmla="*/ 45 w 76"/>
                <a:gd name="T19" fmla="*/ 14 h 127"/>
                <a:gd name="T20" fmla="*/ 33 w 76"/>
                <a:gd name="T21" fmla="*/ 2 h 127"/>
                <a:gd name="T22" fmla="*/ 36 w 76"/>
                <a:gd name="T23" fmla="*/ 7 h 127"/>
                <a:gd name="T24" fmla="*/ 27 w 76"/>
                <a:gd name="T25" fmla="*/ 0 h 127"/>
                <a:gd name="T26" fmla="*/ 33 w 76"/>
                <a:gd name="T27" fmla="*/ 7 h 127"/>
                <a:gd name="T28" fmla="*/ 11 w 76"/>
                <a:gd name="T29" fmla="*/ 25 h 127"/>
                <a:gd name="T30" fmla="*/ 22 w 76"/>
                <a:gd name="T31" fmla="*/ 35 h 127"/>
                <a:gd name="T32" fmla="*/ 7 w 76"/>
                <a:gd name="T33" fmla="*/ 47 h 127"/>
                <a:gd name="T34" fmla="*/ 0 w 76"/>
                <a:gd name="T35" fmla="*/ 69 h 127"/>
                <a:gd name="T36" fmla="*/ 11 w 76"/>
                <a:gd name="T37" fmla="*/ 90 h 127"/>
                <a:gd name="T38" fmla="*/ 22 w 76"/>
                <a:gd name="T39" fmla="*/ 90 h 127"/>
                <a:gd name="T40" fmla="*/ 25 w 76"/>
                <a:gd name="T41" fmla="*/ 104 h 127"/>
                <a:gd name="T42" fmla="*/ 33 w 76"/>
                <a:gd name="T43" fmla="*/ 119 h 127"/>
                <a:gd name="T44" fmla="*/ 27 w 76"/>
                <a:gd name="T45" fmla="*/ 143 h 127"/>
                <a:gd name="T46" fmla="*/ 31 w 76"/>
                <a:gd name="T47" fmla="*/ 173 h 127"/>
                <a:gd name="T48" fmla="*/ 42 w 76"/>
                <a:gd name="T49" fmla="*/ 194 h 127"/>
                <a:gd name="T50" fmla="*/ 55 w 76"/>
                <a:gd name="T51" fmla="*/ 194 h 127"/>
                <a:gd name="T52" fmla="*/ 76 w 76"/>
                <a:gd name="T53" fmla="*/ 180 h 127"/>
                <a:gd name="T54" fmla="*/ 97 w 76"/>
                <a:gd name="T55" fmla="*/ 177 h 127"/>
                <a:gd name="T56" fmla="*/ 88 w 76"/>
                <a:gd name="T57" fmla="*/ 159 h 127"/>
                <a:gd name="T58" fmla="*/ 78 w 76"/>
                <a:gd name="T59" fmla="*/ 141 h 1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
                <a:gd name="T91" fmla="*/ 0 h 127"/>
                <a:gd name="T92" fmla="*/ 76 w 76"/>
                <a:gd name="T93" fmla="*/ 127 h 12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 h="127">
                  <a:moveTo>
                    <a:pt x="61" y="92"/>
                  </a:moveTo>
                  <a:lnTo>
                    <a:pt x="52" y="83"/>
                  </a:lnTo>
                  <a:lnTo>
                    <a:pt x="52" y="66"/>
                  </a:lnTo>
                  <a:lnTo>
                    <a:pt x="61" y="64"/>
                  </a:lnTo>
                  <a:lnTo>
                    <a:pt x="64" y="54"/>
                  </a:lnTo>
                  <a:lnTo>
                    <a:pt x="64" y="40"/>
                  </a:lnTo>
                  <a:lnTo>
                    <a:pt x="45" y="28"/>
                  </a:lnTo>
                  <a:lnTo>
                    <a:pt x="43" y="35"/>
                  </a:lnTo>
                  <a:lnTo>
                    <a:pt x="45" y="19"/>
                  </a:lnTo>
                  <a:lnTo>
                    <a:pt x="35" y="9"/>
                  </a:lnTo>
                  <a:lnTo>
                    <a:pt x="26" y="2"/>
                  </a:lnTo>
                  <a:lnTo>
                    <a:pt x="28" y="5"/>
                  </a:lnTo>
                  <a:lnTo>
                    <a:pt x="21" y="0"/>
                  </a:lnTo>
                  <a:lnTo>
                    <a:pt x="26" y="5"/>
                  </a:lnTo>
                  <a:lnTo>
                    <a:pt x="9" y="16"/>
                  </a:lnTo>
                  <a:lnTo>
                    <a:pt x="17" y="23"/>
                  </a:lnTo>
                  <a:lnTo>
                    <a:pt x="5" y="31"/>
                  </a:lnTo>
                  <a:lnTo>
                    <a:pt x="0" y="45"/>
                  </a:lnTo>
                  <a:lnTo>
                    <a:pt x="9" y="59"/>
                  </a:lnTo>
                  <a:lnTo>
                    <a:pt x="17" y="59"/>
                  </a:lnTo>
                  <a:lnTo>
                    <a:pt x="19" y="68"/>
                  </a:lnTo>
                  <a:lnTo>
                    <a:pt x="26" y="78"/>
                  </a:lnTo>
                  <a:lnTo>
                    <a:pt x="21" y="94"/>
                  </a:lnTo>
                  <a:lnTo>
                    <a:pt x="24" y="113"/>
                  </a:lnTo>
                  <a:lnTo>
                    <a:pt x="33" y="127"/>
                  </a:lnTo>
                  <a:lnTo>
                    <a:pt x="43" y="127"/>
                  </a:lnTo>
                  <a:lnTo>
                    <a:pt x="59" y="118"/>
                  </a:lnTo>
                  <a:lnTo>
                    <a:pt x="76" y="116"/>
                  </a:lnTo>
                  <a:lnTo>
                    <a:pt x="69" y="104"/>
                  </a:lnTo>
                  <a:lnTo>
                    <a:pt x="61" y="9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23" name="Freeform 5380"/>
            <p:cNvSpPr>
              <a:spLocks/>
            </p:cNvSpPr>
            <p:nvPr/>
          </p:nvSpPr>
          <p:spPr bwMode="auto">
            <a:xfrm>
              <a:off x="1495" y="2519"/>
              <a:ext cx="69" cy="88"/>
            </a:xfrm>
            <a:custGeom>
              <a:avLst/>
              <a:gdLst>
                <a:gd name="T0" fmla="*/ 11 w 62"/>
                <a:gd name="T1" fmla="*/ 69 h 71"/>
                <a:gd name="T2" fmla="*/ 0 w 62"/>
                <a:gd name="T3" fmla="*/ 56 h 71"/>
                <a:gd name="T4" fmla="*/ 0 w 62"/>
                <a:gd name="T5" fmla="*/ 30 h 71"/>
                <a:gd name="T6" fmla="*/ 11 w 62"/>
                <a:gd name="T7" fmla="*/ 26 h 71"/>
                <a:gd name="T8" fmla="*/ 14 w 62"/>
                <a:gd name="T9" fmla="*/ 11 h 71"/>
                <a:gd name="T10" fmla="*/ 18 w 62"/>
                <a:gd name="T11" fmla="*/ 0 h 71"/>
                <a:gd name="T12" fmla="*/ 41 w 62"/>
                <a:gd name="T13" fmla="*/ 0 h 71"/>
                <a:gd name="T14" fmla="*/ 58 w 62"/>
                <a:gd name="T15" fmla="*/ 0 h 71"/>
                <a:gd name="T16" fmla="*/ 77 w 62"/>
                <a:gd name="T17" fmla="*/ 0 h 71"/>
                <a:gd name="T18" fmla="*/ 73 w 62"/>
                <a:gd name="T19" fmla="*/ 11 h 71"/>
                <a:gd name="T20" fmla="*/ 70 w 62"/>
                <a:gd name="T21" fmla="*/ 37 h 71"/>
                <a:gd name="T22" fmla="*/ 77 w 62"/>
                <a:gd name="T23" fmla="*/ 69 h 71"/>
                <a:gd name="T24" fmla="*/ 65 w 62"/>
                <a:gd name="T25" fmla="*/ 98 h 71"/>
                <a:gd name="T26" fmla="*/ 53 w 62"/>
                <a:gd name="T27" fmla="*/ 90 h 71"/>
                <a:gd name="T28" fmla="*/ 35 w 62"/>
                <a:gd name="T29" fmla="*/ 98 h 71"/>
                <a:gd name="T30" fmla="*/ 39 w 62"/>
                <a:gd name="T31" fmla="*/ 109 h 71"/>
                <a:gd name="T32" fmla="*/ 30 w 62"/>
                <a:gd name="T33" fmla="*/ 107 h 71"/>
                <a:gd name="T34" fmla="*/ 21 w 62"/>
                <a:gd name="T35" fmla="*/ 88 h 71"/>
                <a:gd name="T36" fmla="*/ 11 w 62"/>
                <a:gd name="T37" fmla="*/ 69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
                <a:gd name="T58" fmla="*/ 0 h 71"/>
                <a:gd name="T59" fmla="*/ 62 w 62"/>
                <a:gd name="T60" fmla="*/ 71 h 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 h="71">
                  <a:moveTo>
                    <a:pt x="9" y="45"/>
                  </a:moveTo>
                  <a:lnTo>
                    <a:pt x="0" y="36"/>
                  </a:lnTo>
                  <a:lnTo>
                    <a:pt x="0" y="19"/>
                  </a:lnTo>
                  <a:lnTo>
                    <a:pt x="9" y="17"/>
                  </a:lnTo>
                  <a:lnTo>
                    <a:pt x="12" y="7"/>
                  </a:lnTo>
                  <a:lnTo>
                    <a:pt x="14" y="0"/>
                  </a:lnTo>
                  <a:lnTo>
                    <a:pt x="33" y="0"/>
                  </a:lnTo>
                  <a:lnTo>
                    <a:pt x="47" y="0"/>
                  </a:lnTo>
                  <a:lnTo>
                    <a:pt x="62" y="0"/>
                  </a:lnTo>
                  <a:lnTo>
                    <a:pt x="59" y="7"/>
                  </a:lnTo>
                  <a:lnTo>
                    <a:pt x="57" y="24"/>
                  </a:lnTo>
                  <a:lnTo>
                    <a:pt x="62" y="45"/>
                  </a:lnTo>
                  <a:lnTo>
                    <a:pt x="52" y="64"/>
                  </a:lnTo>
                  <a:lnTo>
                    <a:pt x="43" y="59"/>
                  </a:lnTo>
                  <a:lnTo>
                    <a:pt x="28" y="64"/>
                  </a:lnTo>
                  <a:lnTo>
                    <a:pt x="31" y="71"/>
                  </a:lnTo>
                  <a:lnTo>
                    <a:pt x="24" y="69"/>
                  </a:lnTo>
                  <a:lnTo>
                    <a:pt x="17" y="57"/>
                  </a:lnTo>
                  <a:lnTo>
                    <a:pt x="9" y="45"/>
                  </a:lnTo>
                  <a:close/>
                </a:path>
              </a:pathLst>
            </a:custGeom>
            <a:solidFill>
              <a:srgbClr val="CC0000"/>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24" name="Freeform 5381"/>
            <p:cNvSpPr>
              <a:spLocks/>
            </p:cNvSpPr>
            <p:nvPr/>
          </p:nvSpPr>
          <p:spPr bwMode="auto">
            <a:xfrm>
              <a:off x="1432" y="2411"/>
              <a:ext cx="16" cy="13"/>
            </a:xfrm>
            <a:custGeom>
              <a:avLst/>
              <a:gdLst>
                <a:gd name="T0" fmla="*/ 3 w 14"/>
                <a:gd name="T1" fmla="*/ 0 h 11"/>
                <a:gd name="T2" fmla="*/ 18 w 14"/>
                <a:gd name="T3" fmla="*/ 0 h 11"/>
                <a:gd name="T4" fmla="*/ 13 w 14"/>
                <a:gd name="T5" fmla="*/ 15 h 11"/>
                <a:gd name="T6" fmla="*/ 0 w 14"/>
                <a:gd name="T7" fmla="*/ 15 h 11"/>
                <a:gd name="T8" fmla="*/ 9 w 14"/>
                <a:gd name="T9" fmla="*/ 6 h 11"/>
                <a:gd name="T10" fmla="*/ 3 w 14"/>
                <a:gd name="T11" fmla="*/ 0 h 11"/>
                <a:gd name="T12" fmla="*/ 0 60000 65536"/>
                <a:gd name="T13" fmla="*/ 0 60000 65536"/>
                <a:gd name="T14" fmla="*/ 0 60000 65536"/>
                <a:gd name="T15" fmla="*/ 0 60000 65536"/>
                <a:gd name="T16" fmla="*/ 0 60000 65536"/>
                <a:gd name="T17" fmla="*/ 0 60000 65536"/>
                <a:gd name="T18" fmla="*/ 0 w 14"/>
                <a:gd name="T19" fmla="*/ 0 h 11"/>
                <a:gd name="T20" fmla="*/ 14 w 1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4" h="11">
                  <a:moveTo>
                    <a:pt x="3" y="0"/>
                  </a:moveTo>
                  <a:lnTo>
                    <a:pt x="14" y="0"/>
                  </a:lnTo>
                  <a:lnTo>
                    <a:pt x="10" y="11"/>
                  </a:lnTo>
                  <a:lnTo>
                    <a:pt x="0" y="11"/>
                  </a:lnTo>
                  <a:lnTo>
                    <a:pt x="7" y="4"/>
                  </a:lnTo>
                  <a:lnTo>
                    <a:pt x="3"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25" name="Freeform 5382"/>
            <p:cNvSpPr>
              <a:spLocks/>
            </p:cNvSpPr>
            <p:nvPr/>
          </p:nvSpPr>
          <p:spPr bwMode="auto">
            <a:xfrm>
              <a:off x="1228" y="2379"/>
              <a:ext cx="238" cy="252"/>
            </a:xfrm>
            <a:custGeom>
              <a:avLst/>
              <a:gdLst>
                <a:gd name="T0" fmla="*/ 219 w 213"/>
                <a:gd name="T1" fmla="*/ 65 h 203"/>
                <a:gd name="T2" fmla="*/ 207 w 213"/>
                <a:gd name="T3" fmla="*/ 57 h 203"/>
                <a:gd name="T4" fmla="*/ 207 w 213"/>
                <a:gd name="T5" fmla="*/ 51 h 203"/>
                <a:gd name="T6" fmla="*/ 203 w 213"/>
                <a:gd name="T7" fmla="*/ 43 h 203"/>
                <a:gd name="T8" fmla="*/ 189 w 213"/>
                <a:gd name="T9" fmla="*/ 46 h 203"/>
                <a:gd name="T10" fmla="*/ 142 w 213"/>
                <a:gd name="T11" fmla="*/ 46 h 203"/>
                <a:gd name="T12" fmla="*/ 106 w 213"/>
                <a:gd name="T13" fmla="*/ 46 h 203"/>
                <a:gd name="T14" fmla="*/ 77 w 213"/>
                <a:gd name="T15" fmla="*/ 17 h 203"/>
                <a:gd name="T16" fmla="*/ 63 w 213"/>
                <a:gd name="T17" fmla="*/ 11 h 203"/>
                <a:gd name="T18" fmla="*/ 67 w 213"/>
                <a:gd name="T19" fmla="*/ 17 h 203"/>
                <a:gd name="T20" fmla="*/ 39 w 213"/>
                <a:gd name="T21" fmla="*/ 40 h 203"/>
                <a:gd name="T22" fmla="*/ 35 w 213"/>
                <a:gd name="T23" fmla="*/ 87 h 203"/>
                <a:gd name="T24" fmla="*/ 35 w 213"/>
                <a:gd name="T25" fmla="*/ 43 h 203"/>
                <a:gd name="T26" fmla="*/ 45 w 213"/>
                <a:gd name="T27" fmla="*/ 11 h 203"/>
                <a:gd name="T28" fmla="*/ 18 w 213"/>
                <a:gd name="T29" fmla="*/ 36 h 203"/>
                <a:gd name="T30" fmla="*/ 0 w 213"/>
                <a:gd name="T31" fmla="*/ 83 h 203"/>
                <a:gd name="T32" fmla="*/ 18 w 213"/>
                <a:gd name="T33" fmla="*/ 113 h 203"/>
                <a:gd name="T34" fmla="*/ 30 w 213"/>
                <a:gd name="T35" fmla="*/ 142 h 203"/>
                <a:gd name="T36" fmla="*/ 63 w 213"/>
                <a:gd name="T37" fmla="*/ 145 h 203"/>
                <a:gd name="T38" fmla="*/ 97 w 213"/>
                <a:gd name="T39" fmla="*/ 166 h 203"/>
                <a:gd name="T40" fmla="*/ 106 w 213"/>
                <a:gd name="T41" fmla="*/ 185 h 203"/>
                <a:gd name="T42" fmla="*/ 113 w 213"/>
                <a:gd name="T43" fmla="*/ 247 h 203"/>
                <a:gd name="T44" fmla="*/ 118 w 213"/>
                <a:gd name="T45" fmla="*/ 276 h 203"/>
                <a:gd name="T46" fmla="*/ 136 w 213"/>
                <a:gd name="T47" fmla="*/ 313 h 203"/>
                <a:gd name="T48" fmla="*/ 151 w 213"/>
                <a:gd name="T49" fmla="*/ 313 h 203"/>
                <a:gd name="T50" fmla="*/ 185 w 213"/>
                <a:gd name="T51" fmla="*/ 276 h 203"/>
                <a:gd name="T52" fmla="*/ 180 w 213"/>
                <a:gd name="T53" fmla="*/ 262 h 203"/>
                <a:gd name="T54" fmla="*/ 166 w 213"/>
                <a:gd name="T55" fmla="*/ 217 h 203"/>
                <a:gd name="T56" fmla="*/ 203 w 213"/>
                <a:gd name="T57" fmla="*/ 236 h 203"/>
                <a:gd name="T58" fmla="*/ 225 w 213"/>
                <a:gd name="T59" fmla="*/ 217 h 203"/>
                <a:gd name="T60" fmla="*/ 245 w 213"/>
                <a:gd name="T61" fmla="*/ 192 h 203"/>
                <a:gd name="T62" fmla="*/ 234 w 213"/>
                <a:gd name="T63" fmla="*/ 171 h 203"/>
                <a:gd name="T64" fmla="*/ 255 w 213"/>
                <a:gd name="T65" fmla="*/ 137 h 203"/>
                <a:gd name="T66" fmla="*/ 266 w 213"/>
                <a:gd name="T67" fmla="*/ 109 h 203"/>
                <a:gd name="T68" fmla="*/ 242 w 213"/>
                <a:gd name="T69" fmla="*/ 102 h 203"/>
                <a:gd name="T70" fmla="*/ 234 w 213"/>
                <a:gd name="T71" fmla="*/ 97 h 203"/>
                <a:gd name="T72" fmla="*/ 245 w 213"/>
                <a:gd name="T73" fmla="*/ 81 h 203"/>
                <a:gd name="T74" fmla="*/ 225 w 213"/>
                <a:gd name="T75" fmla="*/ 65 h 203"/>
                <a:gd name="T76" fmla="*/ 221 w 213"/>
                <a:gd name="T77" fmla="*/ 70 h 2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3"/>
                <a:gd name="T118" fmla="*/ 0 h 203"/>
                <a:gd name="T119" fmla="*/ 213 w 213"/>
                <a:gd name="T120" fmla="*/ 203 h 20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3" h="203">
                  <a:moveTo>
                    <a:pt x="177" y="45"/>
                  </a:moveTo>
                  <a:lnTo>
                    <a:pt x="175" y="42"/>
                  </a:lnTo>
                  <a:lnTo>
                    <a:pt x="173" y="37"/>
                  </a:lnTo>
                  <a:lnTo>
                    <a:pt x="166" y="37"/>
                  </a:lnTo>
                  <a:lnTo>
                    <a:pt x="168" y="37"/>
                  </a:lnTo>
                  <a:lnTo>
                    <a:pt x="166" y="33"/>
                  </a:lnTo>
                  <a:lnTo>
                    <a:pt x="180" y="26"/>
                  </a:lnTo>
                  <a:lnTo>
                    <a:pt x="163" y="28"/>
                  </a:lnTo>
                  <a:lnTo>
                    <a:pt x="144" y="28"/>
                  </a:lnTo>
                  <a:lnTo>
                    <a:pt x="151" y="30"/>
                  </a:lnTo>
                  <a:lnTo>
                    <a:pt x="137" y="37"/>
                  </a:lnTo>
                  <a:lnTo>
                    <a:pt x="114" y="30"/>
                  </a:lnTo>
                  <a:lnTo>
                    <a:pt x="99" y="30"/>
                  </a:lnTo>
                  <a:lnTo>
                    <a:pt x="85" y="30"/>
                  </a:lnTo>
                  <a:lnTo>
                    <a:pt x="81" y="19"/>
                  </a:lnTo>
                  <a:lnTo>
                    <a:pt x="62" y="11"/>
                  </a:lnTo>
                  <a:lnTo>
                    <a:pt x="54" y="0"/>
                  </a:lnTo>
                  <a:lnTo>
                    <a:pt x="50" y="7"/>
                  </a:lnTo>
                  <a:lnTo>
                    <a:pt x="59" y="11"/>
                  </a:lnTo>
                  <a:lnTo>
                    <a:pt x="54" y="11"/>
                  </a:lnTo>
                  <a:lnTo>
                    <a:pt x="36" y="21"/>
                  </a:lnTo>
                  <a:lnTo>
                    <a:pt x="31" y="26"/>
                  </a:lnTo>
                  <a:lnTo>
                    <a:pt x="36" y="47"/>
                  </a:lnTo>
                  <a:lnTo>
                    <a:pt x="28" y="56"/>
                  </a:lnTo>
                  <a:lnTo>
                    <a:pt x="19" y="42"/>
                  </a:lnTo>
                  <a:lnTo>
                    <a:pt x="28" y="28"/>
                  </a:lnTo>
                  <a:lnTo>
                    <a:pt x="24" y="14"/>
                  </a:lnTo>
                  <a:lnTo>
                    <a:pt x="36" y="7"/>
                  </a:lnTo>
                  <a:lnTo>
                    <a:pt x="24" y="9"/>
                  </a:lnTo>
                  <a:lnTo>
                    <a:pt x="14" y="23"/>
                  </a:lnTo>
                  <a:lnTo>
                    <a:pt x="7" y="37"/>
                  </a:lnTo>
                  <a:lnTo>
                    <a:pt x="0" y="54"/>
                  </a:lnTo>
                  <a:lnTo>
                    <a:pt x="7" y="54"/>
                  </a:lnTo>
                  <a:lnTo>
                    <a:pt x="14" y="73"/>
                  </a:lnTo>
                  <a:lnTo>
                    <a:pt x="14" y="85"/>
                  </a:lnTo>
                  <a:lnTo>
                    <a:pt x="24" y="92"/>
                  </a:lnTo>
                  <a:lnTo>
                    <a:pt x="38" y="92"/>
                  </a:lnTo>
                  <a:lnTo>
                    <a:pt x="50" y="94"/>
                  </a:lnTo>
                  <a:lnTo>
                    <a:pt x="62" y="108"/>
                  </a:lnTo>
                  <a:lnTo>
                    <a:pt x="78" y="108"/>
                  </a:lnTo>
                  <a:lnTo>
                    <a:pt x="90" y="106"/>
                  </a:lnTo>
                  <a:lnTo>
                    <a:pt x="85" y="120"/>
                  </a:lnTo>
                  <a:lnTo>
                    <a:pt x="83" y="137"/>
                  </a:lnTo>
                  <a:lnTo>
                    <a:pt x="90" y="160"/>
                  </a:lnTo>
                  <a:lnTo>
                    <a:pt x="85" y="167"/>
                  </a:lnTo>
                  <a:lnTo>
                    <a:pt x="95" y="179"/>
                  </a:lnTo>
                  <a:lnTo>
                    <a:pt x="97" y="196"/>
                  </a:lnTo>
                  <a:lnTo>
                    <a:pt x="109" y="203"/>
                  </a:lnTo>
                  <a:lnTo>
                    <a:pt x="118" y="203"/>
                  </a:lnTo>
                  <a:lnTo>
                    <a:pt x="121" y="203"/>
                  </a:lnTo>
                  <a:lnTo>
                    <a:pt x="137" y="191"/>
                  </a:lnTo>
                  <a:lnTo>
                    <a:pt x="149" y="179"/>
                  </a:lnTo>
                  <a:lnTo>
                    <a:pt x="154" y="175"/>
                  </a:lnTo>
                  <a:lnTo>
                    <a:pt x="144" y="170"/>
                  </a:lnTo>
                  <a:lnTo>
                    <a:pt x="137" y="151"/>
                  </a:lnTo>
                  <a:lnTo>
                    <a:pt x="133" y="141"/>
                  </a:lnTo>
                  <a:lnTo>
                    <a:pt x="149" y="146"/>
                  </a:lnTo>
                  <a:lnTo>
                    <a:pt x="163" y="153"/>
                  </a:lnTo>
                  <a:lnTo>
                    <a:pt x="166" y="144"/>
                  </a:lnTo>
                  <a:lnTo>
                    <a:pt x="180" y="141"/>
                  </a:lnTo>
                  <a:lnTo>
                    <a:pt x="192" y="134"/>
                  </a:lnTo>
                  <a:lnTo>
                    <a:pt x="196" y="125"/>
                  </a:lnTo>
                  <a:lnTo>
                    <a:pt x="187" y="111"/>
                  </a:lnTo>
                  <a:lnTo>
                    <a:pt x="192" y="97"/>
                  </a:lnTo>
                  <a:lnTo>
                    <a:pt x="204" y="89"/>
                  </a:lnTo>
                  <a:lnTo>
                    <a:pt x="196" y="82"/>
                  </a:lnTo>
                  <a:lnTo>
                    <a:pt x="213" y="71"/>
                  </a:lnTo>
                  <a:lnTo>
                    <a:pt x="208" y="66"/>
                  </a:lnTo>
                  <a:lnTo>
                    <a:pt x="194" y="66"/>
                  </a:lnTo>
                  <a:lnTo>
                    <a:pt x="185" y="66"/>
                  </a:lnTo>
                  <a:lnTo>
                    <a:pt x="187" y="63"/>
                  </a:lnTo>
                  <a:lnTo>
                    <a:pt x="192" y="54"/>
                  </a:lnTo>
                  <a:lnTo>
                    <a:pt x="196" y="52"/>
                  </a:lnTo>
                  <a:lnTo>
                    <a:pt x="187" y="42"/>
                  </a:lnTo>
                  <a:lnTo>
                    <a:pt x="180" y="42"/>
                  </a:lnTo>
                  <a:lnTo>
                    <a:pt x="175" y="40"/>
                  </a:lnTo>
                  <a:lnTo>
                    <a:pt x="177" y="4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26" name="Freeform 5383"/>
            <p:cNvSpPr>
              <a:spLocks/>
            </p:cNvSpPr>
            <p:nvPr/>
          </p:nvSpPr>
          <p:spPr bwMode="auto">
            <a:xfrm>
              <a:off x="1388" y="2403"/>
              <a:ext cx="8" cy="2"/>
            </a:xfrm>
            <a:custGeom>
              <a:avLst/>
              <a:gdLst>
                <a:gd name="T0" fmla="*/ 9 w 7"/>
                <a:gd name="T1" fmla="*/ 2 h 2"/>
                <a:gd name="T2" fmla="*/ 0 w 7"/>
                <a:gd name="T3" fmla="*/ 0 h 2"/>
                <a:gd name="T4" fmla="*/ 9 w 7"/>
                <a:gd name="T5" fmla="*/ 2 h 2"/>
                <a:gd name="T6" fmla="*/ 0 60000 65536"/>
                <a:gd name="T7" fmla="*/ 0 60000 65536"/>
                <a:gd name="T8" fmla="*/ 0 60000 65536"/>
                <a:gd name="T9" fmla="*/ 0 w 7"/>
                <a:gd name="T10" fmla="*/ 0 h 2"/>
                <a:gd name="T11" fmla="*/ 7 w 7"/>
                <a:gd name="T12" fmla="*/ 2 h 2"/>
              </a:gdLst>
              <a:ahLst/>
              <a:cxnLst>
                <a:cxn ang="T6">
                  <a:pos x="T0" y="T1"/>
                </a:cxn>
                <a:cxn ang="T7">
                  <a:pos x="T2" y="T3"/>
                </a:cxn>
                <a:cxn ang="T8">
                  <a:pos x="T4" y="T5"/>
                </a:cxn>
              </a:cxnLst>
              <a:rect l="T9" t="T10" r="T11" b="T12"/>
              <a:pathLst>
                <a:path w="7" h="2">
                  <a:moveTo>
                    <a:pt x="7" y="2"/>
                  </a:moveTo>
                  <a:lnTo>
                    <a:pt x="0" y="0"/>
                  </a:lnTo>
                  <a:lnTo>
                    <a:pt x="7"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27" name="Freeform 5384"/>
            <p:cNvSpPr>
              <a:spLocks/>
            </p:cNvSpPr>
            <p:nvPr/>
          </p:nvSpPr>
          <p:spPr bwMode="auto">
            <a:xfrm>
              <a:off x="1052" y="2135"/>
              <a:ext cx="178" cy="70"/>
            </a:xfrm>
            <a:custGeom>
              <a:avLst/>
              <a:gdLst>
                <a:gd name="T0" fmla="*/ 140 w 160"/>
                <a:gd name="T1" fmla="*/ 36 h 57"/>
                <a:gd name="T2" fmla="*/ 140 w 160"/>
                <a:gd name="T3" fmla="*/ 39 h 57"/>
                <a:gd name="T4" fmla="*/ 122 w 160"/>
                <a:gd name="T5" fmla="*/ 28 h 57"/>
                <a:gd name="T6" fmla="*/ 101 w 160"/>
                <a:gd name="T7" fmla="*/ 15 h 57"/>
                <a:gd name="T8" fmla="*/ 88 w 160"/>
                <a:gd name="T9" fmla="*/ 7 h 57"/>
                <a:gd name="T10" fmla="*/ 73 w 160"/>
                <a:gd name="T11" fmla="*/ 5 h 57"/>
                <a:gd name="T12" fmla="*/ 67 w 160"/>
                <a:gd name="T13" fmla="*/ 0 h 57"/>
                <a:gd name="T14" fmla="*/ 43 w 160"/>
                <a:gd name="T15" fmla="*/ 7 h 57"/>
                <a:gd name="T16" fmla="*/ 20 w 160"/>
                <a:gd name="T17" fmla="*/ 11 h 57"/>
                <a:gd name="T18" fmla="*/ 11 w 160"/>
                <a:gd name="T19" fmla="*/ 28 h 57"/>
                <a:gd name="T20" fmla="*/ 0 w 160"/>
                <a:gd name="T21" fmla="*/ 39 h 57"/>
                <a:gd name="T22" fmla="*/ 9 w 160"/>
                <a:gd name="T23" fmla="*/ 33 h 57"/>
                <a:gd name="T24" fmla="*/ 23 w 160"/>
                <a:gd name="T25" fmla="*/ 26 h 57"/>
                <a:gd name="T26" fmla="*/ 37 w 160"/>
                <a:gd name="T27" fmla="*/ 18 h 57"/>
                <a:gd name="T28" fmla="*/ 65 w 160"/>
                <a:gd name="T29" fmla="*/ 15 h 57"/>
                <a:gd name="T30" fmla="*/ 52 w 160"/>
                <a:gd name="T31" fmla="*/ 22 h 57"/>
                <a:gd name="T32" fmla="*/ 69 w 160"/>
                <a:gd name="T33" fmla="*/ 28 h 57"/>
                <a:gd name="T34" fmla="*/ 81 w 160"/>
                <a:gd name="T35" fmla="*/ 33 h 57"/>
                <a:gd name="T36" fmla="*/ 88 w 160"/>
                <a:gd name="T37" fmla="*/ 36 h 57"/>
                <a:gd name="T38" fmla="*/ 113 w 160"/>
                <a:gd name="T39" fmla="*/ 44 h 57"/>
                <a:gd name="T40" fmla="*/ 120 w 160"/>
                <a:gd name="T41" fmla="*/ 58 h 57"/>
                <a:gd name="T42" fmla="*/ 144 w 160"/>
                <a:gd name="T43" fmla="*/ 72 h 57"/>
                <a:gd name="T44" fmla="*/ 131 w 160"/>
                <a:gd name="T45" fmla="*/ 86 h 57"/>
                <a:gd name="T46" fmla="*/ 152 w 160"/>
                <a:gd name="T47" fmla="*/ 86 h 57"/>
                <a:gd name="T48" fmla="*/ 169 w 160"/>
                <a:gd name="T49" fmla="*/ 86 h 57"/>
                <a:gd name="T50" fmla="*/ 185 w 160"/>
                <a:gd name="T51" fmla="*/ 86 h 57"/>
                <a:gd name="T52" fmla="*/ 198 w 160"/>
                <a:gd name="T53" fmla="*/ 84 h 57"/>
                <a:gd name="T54" fmla="*/ 187 w 160"/>
                <a:gd name="T55" fmla="*/ 72 h 57"/>
                <a:gd name="T56" fmla="*/ 172 w 160"/>
                <a:gd name="T57" fmla="*/ 65 h 57"/>
                <a:gd name="T58" fmla="*/ 169 w 160"/>
                <a:gd name="T59" fmla="*/ 58 h 57"/>
                <a:gd name="T60" fmla="*/ 157 w 160"/>
                <a:gd name="T61" fmla="*/ 50 h 57"/>
                <a:gd name="T62" fmla="*/ 144 w 160"/>
                <a:gd name="T63" fmla="*/ 44 h 57"/>
                <a:gd name="T64" fmla="*/ 140 w 160"/>
                <a:gd name="T65" fmla="*/ 36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57"/>
                <a:gd name="T101" fmla="*/ 160 w 16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57">
                  <a:moveTo>
                    <a:pt x="113" y="24"/>
                  </a:moveTo>
                  <a:lnTo>
                    <a:pt x="113" y="26"/>
                  </a:lnTo>
                  <a:lnTo>
                    <a:pt x="99" y="19"/>
                  </a:lnTo>
                  <a:lnTo>
                    <a:pt x="82" y="10"/>
                  </a:lnTo>
                  <a:lnTo>
                    <a:pt x="71" y="5"/>
                  </a:lnTo>
                  <a:lnTo>
                    <a:pt x="59" y="3"/>
                  </a:lnTo>
                  <a:lnTo>
                    <a:pt x="54" y="0"/>
                  </a:lnTo>
                  <a:lnTo>
                    <a:pt x="35" y="5"/>
                  </a:lnTo>
                  <a:lnTo>
                    <a:pt x="16" y="7"/>
                  </a:lnTo>
                  <a:lnTo>
                    <a:pt x="9" y="19"/>
                  </a:lnTo>
                  <a:lnTo>
                    <a:pt x="0" y="26"/>
                  </a:lnTo>
                  <a:lnTo>
                    <a:pt x="7" y="22"/>
                  </a:lnTo>
                  <a:lnTo>
                    <a:pt x="19" y="17"/>
                  </a:lnTo>
                  <a:lnTo>
                    <a:pt x="30" y="12"/>
                  </a:lnTo>
                  <a:lnTo>
                    <a:pt x="52" y="10"/>
                  </a:lnTo>
                  <a:lnTo>
                    <a:pt x="42" y="15"/>
                  </a:lnTo>
                  <a:lnTo>
                    <a:pt x="56" y="19"/>
                  </a:lnTo>
                  <a:lnTo>
                    <a:pt x="66" y="22"/>
                  </a:lnTo>
                  <a:lnTo>
                    <a:pt x="71" y="24"/>
                  </a:lnTo>
                  <a:lnTo>
                    <a:pt x="92" y="29"/>
                  </a:lnTo>
                  <a:lnTo>
                    <a:pt x="97" y="38"/>
                  </a:lnTo>
                  <a:lnTo>
                    <a:pt x="116" y="48"/>
                  </a:lnTo>
                  <a:lnTo>
                    <a:pt x="106" y="57"/>
                  </a:lnTo>
                  <a:lnTo>
                    <a:pt x="123" y="57"/>
                  </a:lnTo>
                  <a:lnTo>
                    <a:pt x="137" y="57"/>
                  </a:lnTo>
                  <a:lnTo>
                    <a:pt x="149" y="57"/>
                  </a:lnTo>
                  <a:lnTo>
                    <a:pt x="160" y="55"/>
                  </a:lnTo>
                  <a:lnTo>
                    <a:pt x="151" y="48"/>
                  </a:lnTo>
                  <a:lnTo>
                    <a:pt x="139" y="43"/>
                  </a:lnTo>
                  <a:lnTo>
                    <a:pt x="137" y="38"/>
                  </a:lnTo>
                  <a:lnTo>
                    <a:pt x="127" y="33"/>
                  </a:lnTo>
                  <a:lnTo>
                    <a:pt x="116" y="29"/>
                  </a:lnTo>
                  <a:lnTo>
                    <a:pt x="113" y="2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28" name="Freeform 5385"/>
            <p:cNvSpPr>
              <a:spLocks/>
            </p:cNvSpPr>
            <p:nvPr/>
          </p:nvSpPr>
          <p:spPr bwMode="auto">
            <a:xfrm>
              <a:off x="1083" y="2162"/>
              <a:ext cx="8" cy="11"/>
            </a:xfrm>
            <a:custGeom>
              <a:avLst/>
              <a:gdLst>
                <a:gd name="T0" fmla="*/ 0 w 7"/>
                <a:gd name="T1" fmla="*/ 13 h 9"/>
                <a:gd name="T2" fmla="*/ 9 w 7"/>
                <a:gd name="T3" fmla="*/ 13 h 9"/>
                <a:gd name="T4" fmla="*/ 0 w 7"/>
                <a:gd name="T5" fmla="*/ 0 h 9"/>
                <a:gd name="T6" fmla="*/ 0 w 7"/>
                <a:gd name="T7" fmla="*/ 13 h 9"/>
                <a:gd name="T8" fmla="*/ 0 60000 65536"/>
                <a:gd name="T9" fmla="*/ 0 60000 65536"/>
                <a:gd name="T10" fmla="*/ 0 60000 65536"/>
                <a:gd name="T11" fmla="*/ 0 60000 65536"/>
                <a:gd name="T12" fmla="*/ 0 w 7"/>
                <a:gd name="T13" fmla="*/ 0 h 9"/>
                <a:gd name="T14" fmla="*/ 7 w 7"/>
                <a:gd name="T15" fmla="*/ 9 h 9"/>
              </a:gdLst>
              <a:ahLst/>
              <a:cxnLst>
                <a:cxn ang="T8">
                  <a:pos x="T0" y="T1"/>
                </a:cxn>
                <a:cxn ang="T9">
                  <a:pos x="T2" y="T3"/>
                </a:cxn>
                <a:cxn ang="T10">
                  <a:pos x="T4" y="T5"/>
                </a:cxn>
                <a:cxn ang="T11">
                  <a:pos x="T6" y="T7"/>
                </a:cxn>
              </a:cxnLst>
              <a:rect l="T12" t="T13" r="T14" b="T15"/>
              <a:pathLst>
                <a:path w="7" h="9">
                  <a:moveTo>
                    <a:pt x="0" y="9"/>
                  </a:moveTo>
                  <a:lnTo>
                    <a:pt x="7" y="9"/>
                  </a:lnTo>
                  <a:lnTo>
                    <a:pt x="0" y="0"/>
                  </a:lnTo>
                  <a:lnTo>
                    <a:pt x="0" y="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29" name="Freeform 5386"/>
            <p:cNvSpPr>
              <a:spLocks/>
            </p:cNvSpPr>
            <p:nvPr/>
          </p:nvSpPr>
          <p:spPr bwMode="auto">
            <a:xfrm>
              <a:off x="1104" y="2220"/>
              <a:ext cx="5" cy="2"/>
            </a:xfrm>
            <a:custGeom>
              <a:avLst/>
              <a:gdLst>
                <a:gd name="T0" fmla="*/ 5 w 5"/>
                <a:gd name="T1" fmla="*/ 0 h 2"/>
                <a:gd name="T2" fmla="*/ 5 w 5"/>
                <a:gd name="T3" fmla="*/ 0 h 2"/>
                <a:gd name="T4" fmla="*/ 5 w 5"/>
                <a:gd name="T5" fmla="*/ 0 h 2"/>
                <a:gd name="T6" fmla="*/ 2 w 5"/>
                <a:gd name="T7" fmla="*/ 0 h 2"/>
                <a:gd name="T8" fmla="*/ 2 w 5"/>
                <a:gd name="T9" fmla="*/ 0 h 2"/>
                <a:gd name="T10" fmla="*/ 0 w 5"/>
                <a:gd name="T11" fmla="*/ 0 h 2"/>
                <a:gd name="T12" fmla="*/ 0 w 5"/>
                <a:gd name="T13" fmla="*/ 0 h 2"/>
                <a:gd name="T14" fmla="*/ 0 w 5"/>
                <a:gd name="T15" fmla="*/ 0 h 2"/>
                <a:gd name="T16" fmla="*/ 2 w 5"/>
                <a:gd name="T17" fmla="*/ 0 h 2"/>
                <a:gd name="T18" fmla="*/ 5 w 5"/>
                <a:gd name="T19" fmla="*/ 0 h 2"/>
                <a:gd name="T20" fmla="*/ 5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5" y="0"/>
                  </a:moveTo>
                  <a:lnTo>
                    <a:pt x="5" y="0"/>
                  </a:lnTo>
                  <a:lnTo>
                    <a:pt x="2" y="0"/>
                  </a:lnTo>
                  <a:lnTo>
                    <a:pt x="0" y="0"/>
                  </a:lnTo>
                  <a:lnTo>
                    <a:pt x="2" y="0"/>
                  </a:lnTo>
                  <a:lnTo>
                    <a:pt x="5"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30" name="Freeform 5387"/>
            <p:cNvSpPr>
              <a:spLocks/>
            </p:cNvSpPr>
            <p:nvPr/>
          </p:nvSpPr>
          <p:spPr bwMode="auto">
            <a:xfrm>
              <a:off x="1131" y="2211"/>
              <a:ext cx="5" cy="2"/>
            </a:xfrm>
            <a:custGeom>
              <a:avLst/>
              <a:gdLst>
                <a:gd name="T0" fmla="*/ 6 w 4"/>
                <a:gd name="T1" fmla="*/ 0 h 2"/>
                <a:gd name="T2" fmla="*/ 6 w 4"/>
                <a:gd name="T3" fmla="*/ 0 h 2"/>
                <a:gd name="T4" fmla="*/ 4 w 4"/>
                <a:gd name="T5" fmla="*/ 0 h 2"/>
                <a:gd name="T6" fmla="*/ 4 w 4"/>
                <a:gd name="T7" fmla="*/ 0 h 2"/>
                <a:gd name="T8" fmla="*/ 0 w 4"/>
                <a:gd name="T9" fmla="*/ 0 h 2"/>
                <a:gd name="T10" fmla="*/ 4 w 4"/>
                <a:gd name="T11" fmla="*/ 0 h 2"/>
                <a:gd name="T12" fmla="*/ 6 w 4"/>
                <a:gd name="T13" fmla="*/ 0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4" y="0"/>
                  </a:moveTo>
                  <a:lnTo>
                    <a:pt x="4" y="0"/>
                  </a:lnTo>
                  <a:lnTo>
                    <a:pt x="2" y="0"/>
                  </a:lnTo>
                  <a:lnTo>
                    <a:pt x="0" y="0"/>
                  </a:lnTo>
                  <a:lnTo>
                    <a:pt x="2" y="0"/>
                  </a:lnTo>
                  <a:lnTo>
                    <a:pt x="4"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31" name="Freeform 5388"/>
            <p:cNvSpPr>
              <a:spLocks/>
            </p:cNvSpPr>
            <p:nvPr/>
          </p:nvSpPr>
          <p:spPr bwMode="auto">
            <a:xfrm>
              <a:off x="1127" y="2211"/>
              <a:ext cx="4" cy="3"/>
            </a:xfrm>
            <a:custGeom>
              <a:avLst/>
              <a:gdLst>
                <a:gd name="T0" fmla="*/ 5 w 3"/>
                <a:gd name="T1" fmla="*/ 0 h 2"/>
                <a:gd name="T2" fmla="*/ 5 w 3"/>
                <a:gd name="T3" fmla="*/ 0 h 2"/>
                <a:gd name="T4" fmla="*/ 0 w 3"/>
                <a:gd name="T5" fmla="*/ 0 h 2"/>
                <a:gd name="T6" fmla="*/ 0 w 3"/>
                <a:gd name="T7" fmla="*/ 5 h 2"/>
                <a:gd name="T8" fmla="*/ 0 w 3"/>
                <a:gd name="T9" fmla="*/ 0 h 2"/>
                <a:gd name="T10" fmla="*/ 5 w 3"/>
                <a:gd name="T11" fmla="*/ 0 h 2"/>
                <a:gd name="T12" fmla="*/ 5 w 3"/>
                <a:gd name="T13" fmla="*/ 0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0"/>
                  </a:moveTo>
                  <a:lnTo>
                    <a:pt x="3" y="0"/>
                  </a:lnTo>
                  <a:lnTo>
                    <a:pt x="0" y="0"/>
                  </a:lnTo>
                  <a:lnTo>
                    <a:pt x="0" y="2"/>
                  </a:lnTo>
                  <a:lnTo>
                    <a:pt x="0" y="0"/>
                  </a:lnTo>
                  <a:lnTo>
                    <a:pt x="3"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32" name="Freeform 5389"/>
            <p:cNvSpPr>
              <a:spLocks/>
            </p:cNvSpPr>
            <p:nvPr/>
          </p:nvSpPr>
          <p:spPr bwMode="auto">
            <a:xfrm>
              <a:off x="1393" y="2240"/>
              <a:ext cx="2" cy="2"/>
            </a:xfrm>
            <a:custGeom>
              <a:avLst/>
              <a:gdLst>
                <a:gd name="T0" fmla="*/ 2 w 2"/>
                <a:gd name="T1" fmla="*/ 0 h 2"/>
                <a:gd name="T2" fmla="*/ 2 w 2"/>
                <a:gd name="T3" fmla="*/ 0 h 2"/>
                <a:gd name="T4" fmla="*/ 2 w 2"/>
                <a:gd name="T5" fmla="*/ 0 h 2"/>
                <a:gd name="T6" fmla="*/ 0 w 2"/>
                <a:gd name="T7" fmla="*/ 0 h 2"/>
                <a:gd name="T8" fmla="*/ 2 w 2"/>
                <a:gd name="T9" fmla="*/ 0 h 2"/>
                <a:gd name="T10" fmla="*/ 2 w 2"/>
                <a:gd name="T11" fmla="*/ 0 h 2"/>
                <a:gd name="T12" fmla="*/ 2 w 2"/>
                <a:gd name="T13" fmla="*/ 0 h 2"/>
                <a:gd name="T14" fmla="*/ 2 w 2"/>
                <a:gd name="T15" fmla="*/ 0 h 2"/>
                <a:gd name="T16" fmla="*/ 2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2" y="0"/>
                  </a:moveTo>
                  <a:lnTo>
                    <a:pt x="2" y="0"/>
                  </a:lnTo>
                  <a:lnTo>
                    <a:pt x="0" y="0"/>
                  </a:lnTo>
                  <a:lnTo>
                    <a:pt x="2"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33" name="Freeform 5390"/>
            <p:cNvSpPr>
              <a:spLocks/>
            </p:cNvSpPr>
            <p:nvPr/>
          </p:nvSpPr>
          <p:spPr bwMode="auto">
            <a:xfrm>
              <a:off x="1401" y="2235"/>
              <a:ext cx="1" cy="2"/>
            </a:xfrm>
            <a:custGeom>
              <a:avLst/>
              <a:gdLst>
                <a:gd name="T0" fmla="*/ 0 w 1"/>
                <a:gd name="T1" fmla="*/ 0 h 2"/>
                <a:gd name="T2" fmla="*/ 0 w 1"/>
                <a:gd name="T3" fmla="*/ 0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34" name="Freeform 5391"/>
            <p:cNvSpPr>
              <a:spLocks/>
            </p:cNvSpPr>
            <p:nvPr/>
          </p:nvSpPr>
          <p:spPr bwMode="auto">
            <a:xfrm>
              <a:off x="1396" y="2238"/>
              <a:ext cx="5" cy="2"/>
            </a:xfrm>
            <a:custGeom>
              <a:avLst/>
              <a:gdLst>
                <a:gd name="T0" fmla="*/ 8 w 3"/>
                <a:gd name="T1" fmla="*/ 0 h 2"/>
                <a:gd name="T2" fmla="*/ 8 w 3"/>
                <a:gd name="T3" fmla="*/ 2 h 2"/>
                <a:gd name="T4" fmla="*/ 0 w 3"/>
                <a:gd name="T5" fmla="*/ 2 h 2"/>
                <a:gd name="T6" fmla="*/ 0 w 3"/>
                <a:gd name="T7" fmla="*/ 0 h 2"/>
                <a:gd name="T8" fmla="*/ 0 w 3"/>
                <a:gd name="T9" fmla="*/ 2 h 2"/>
                <a:gd name="T10" fmla="*/ 8 w 3"/>
                <a:gd name="T11" fmla="*/ 2 h 2"/>
                <a:gd name="T12" fmla="*/ 8 w 3"/>
                <a:gd name="T13" fmla="*/ 0 h 2"/>
                <a:gd name="T14" fmla="*/ 8 w 3"/>
                <a:gd name="T15" fmla="*/ 2 h 2"/>
                <a:gd name="T16" fmla="*/ 8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3" y="0"/>
                  </a:moveTo>
                  <a:lnTo>
                    <a:pt x="3" y="2"/>
                  </a:lnTo>
                  <a:lnTo>
                    <a:pt x="0" y="2"/>
                  </a:lnTo>
                  <a:lnTo>
                    <a:pt x="0" y="0"/>
                  </a:lnTo>
                  <a:lnTo>
                    <a:pt x="0" y="2"/>
                  </a:lnTo>
                  <a:lnTo>
                    <a:pt x="3" y="2"/>
                  </a:lnTo>
                  <a:lnTo>
                    <a:pt x="3" y="0"/>
                  </a:lnTo>
                  <a:lnTo>
                    <a:pt x="3" y="2"/>
                  </a:lnTo>
                  <a:lnTo>
                    <a:pt x="3"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35" name="Freeform 5392"/>
            <p:cNvSpPr>
              <a:spLocks/>
            </p:cNvSpPr>
            <p:nvPr/>
          </p:nvSpPr>
          <p:spPr bwMode="auto">
            <a:xfrm>
              <a:off x="1388" y="2240"/>
              <a:ext cx="5" cy="2"/>
            </a:xfrm>
            <a:custGeom>
              <a:avLst/>
              <a:gdLst>
                <a:gd name="T0" fmla="*/ 8 w 3"/>
                <a:gd name="T1" fmla="*/ 0 h 2"/>
                <a:gd name="T2" fmla="*/ 0 w 3"/>
                <a:gd name="T3" fmla="*/ 0 h 2"/>
                <a:gd name="T4" fmla="*/ 8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0"/>
                  </a:moveTo>
                  <a:lnTo>
                    <a:pt x="0" y="0"/>
                  </a:lnTo>
                  <a:lnTo>
                    <a:pt x="3"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36" name="Rectangle 5393"/>
            <p:cNvSpPr>
              <a:spLocks noChangeArrowheads="1"/>
            </p:cNvSpPr>
            <p:nvPr/>
          </p:nvSpPr>
          <p:spPr bwMode="auto">
            <a:xfrm>
              <a:off x="1395" y="2240"/>
              <a:ext cx="0" cy="4"/>
            </a:xfrm>
            <a:prstGeom prst="rect">
              <a:avLst/>
            </a:prstGeom>
            <a:solidFill>
              <a:srgbClr val="E1E1E1"/>
            </a:solidFill>
            <a:ln w="317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37" name="Freeform 5394"/>
            <p:cNvSpPr>
              <a:spLocks/>
            </p:cNvSpPr>
            <p:nvPr/>
          </p:nvSpPr>
          <p:spPr bwMode="auto">
            <a:xfrm>
              <a:off x="1268" y="2208"/>
              <a:ext cx="61" cy="50"/>
            </a:xfrm>
            <a:custGeom>
              <a:avLst/>
              <a:gdLst>
                <a:gd name="T0" fmla="*/ 6 w 54"/>
                <a:gd name="T1" fmla="*/ 5 h 41"/>
                <a:gd name="T2" fmla="*/ 2 w 54"/>
                <a:gd name="T3" fmla="*/ 26 h 41"/>
                <a:gd name="T4" fmla="*/ 0 w 54"/>
                <a:gd name="T5" fmla="*/ 33 h 41"/>
                <a:gd name="T6" fmla="*/ 0 w 54"/>
                <a:gd name="T7" fmla="*/ 50 h 41"/>
                <a:gd name="T8" fmla="*/ 9 w 54"/>
                <a:gd name="T9" fmla="*/ 61 h 41"/>
                <a:gd name="T10" fmla="*/ 14 w 54"/>
                <a:gd name="T11" fmla="*/ 46 h 41"/>
                <a:gd name="T12" fmla="*/ 27 w 54"/>
                <a:gd name="T13" fmla="*/ 39 h 41"/>
                <a:gd name="T14" fmla="*/ 36 w 54"/>
                <a:gd name="T15" fmla="*/ 43 h 41"/>
                <a:gd name="T16" fmla="*/ 60 w 54"/>
                <a:gd name="T17" fmla="*/ 43 h 41"/>
                <a:gd name="T18" fmla="*/ 69 w 54"/>
                <a:gd name="T19" fmla="*/ 33 h 41"/>
                <a:gd name="T20" fmla="*/ 47 w 54"/>
                <a:gd name="T21" fmla="*/ 22 h 41"/>
                <a:gd name="T22" fmla="*/ 53 w 54"/>
                <a:gd name="T23" fmla="*/ 15 h 41"/>
                <a:gd name="T24" fmla="*/ 42 w 54"/>
                <a:gd name="T25" fmla="*/ 12 h 41"/>
                <a:gd name="T26" fmla="*/ 14 w 54"/>
                <a:gd name="T27" fmla="*/ 0 h 41"/>
                <a:gd name="T28" fmla="*/ 6 w 54"/>
                <a:gd name="T29" fmla="*/ 5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41"/>
                <a:gd name="T47" fmla="*/ 54 w 54"/>
                <a:gd name="T48" fmla="*/ 41 h 4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41">
                  <a:moveTo>
                    <a:pt x="4" y="3"/>
                  </a:moveTo>
                  <a:lnTo>
                    <a:pt x="2" y="17"/>
                  </a:lnTo>
                  <a:lnTo>
                    <a:pt x="0" y="22"/>
                  </a:lnTo>
                  <a:lnTo>
                    <a:pt x="0" y="34"/>
                  </a:lnTo>
                  <a:lnTo>
                    <a:pt x="7" y="41"/>
                  </a:lnTo>
                  <a:lnTo>
                    <a:pt x="11" y="31"/>
                  </a:lnTo>
                  <a:lnTo>
                    <a:pt x="21" y="26"/>
                  </a:lnTo>
                  <a:lnTo>
                    <a:pt x="28" y="29"/>
                  </a:lnTo>
                  <a:lnTo>
                    <a:pt x="47" y="29"/>
                  </a:lnTo>
                  <a:lnTo>
                    <a:pt x="54" y="22"/>
                  </a:lnTo>
                  <a:lnTo>
                    <a:pt x="37" y="15"/>
                  </a:lnTo>
                  <a:lnTo>
                    <a:pt x="42" y="10"/>
                  </a:lnTo>
                  <a:lnTo>
                    <a:pt x="33" y="8"/>
                  </a:lnTo>
                  <a:lnTo>
                    <a:pt x="11" y="0"/>
                  </a:lnTo>
                  <a:lnTo>
                    <a:pt x="4" y="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38" name="Freeform 5395"/>
            <p:cNvSpPr>
              <a:spLocks/>
            </p:cNvSpPr>
            <p:nvPr/>
          </p:nvSpPr>
          <p:spPr bwMode="auto">
            <a:xfrm>
              <a:off x="1221" y="2208"/>
              <a:ext cx="52" cy="43"/>
            </a:xfrm>
            <a:custGeom>
              <a:avLst/>
              <a:gdLst>
                <a:gd name="T0" fmla="*/ 60 w 45"/>
                <a:gd name="T1" fmla="*/ 5 h 34"/>
                <a:gd name="T2" fmla="*/ 58 w 45"/>
                <a:gd name="T3" fmla="*/ 28 h 34"/>
                <a:gd name="T4" fmla="*/ 54 w 45"/>
                <a:gd name="T5" fmla="*/ 35 h 34"/>
                <a:gd name="T6" fmla="*/ 54 w 45"/>
                <a:gd name="T7" fmla="*/ 54 h 34"/>
                <a:gd name="T8" fmla="*/ 35 w 45"/>
                <a:gd name="T9" fmla="*/ 49 h 34"/>
                <a:gd name="T10" fmla="*/ 14 w 45"/>
                <a:gd name="T11" fmla="*/ 49 h 34"/>
                <a:gd name="T12" fmla="*/ 0 w 45"/>
                <a:gd name="T13" fmla="*/ 42 h 34"/>
                <a:gd name="T14" fmla="*/ 9 w 45"/>
                <a:gd name="T15" fmla="*/ 35 h 34"/>
                <a:gd name="T16" fmla="*/ 29 w 45"/>
                <a:gd name="T17" fmla="*/ 38 h 34"/>
                <a:gd name="T18" fmla="*/ 44 w 45"/>
                <a:gd name="T19" fmla="*/ 38 h 34"/>
                <a:gd name="T20" fmla="*/ 39 w 45"/>
                <a:gd name="T21" fmla="*/ 16 h 34"/>
                <a:gd name="T22" fmla="*/ 29 w 45"/>
                <a:gd name="T23" fmla="*/ 8 h 34"/>
                <a:gd name="T24" fmla="*/ 25 w 45"/>
                <a:gd name="T25" fmla="*/ 0 h 34"/>
                <a:gd name="T26" fmla="*/ 49 w 45"/>
                <a:gd name="T27" fmla="*/ 5 h 34"/>
                <a:gd name="T28" fmla="*/ 60 w 45"/>
                <a:gd name="T29" fmla="*/ 5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34"/>
                <a:gd name="T47" fmla="*/ 45 w 45"/>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34">
                  <a:moveTo>
                    <a:pt x="45" y="3"/>
                  </a:moveTo>
                  <a:lnTo>
                    <a:pt x="43" y="17"/>
                  </a:lnTo>
                  <a:lnTo>
                    <a:pt x="41" y="22"/>
                  </a:lnTo>
                  <a:lnTo>
                    <a:pt x="41" y="34"/>
                  </a:lnTo>
                  <a:lnTo>
                    <a:pt x="26" y="31"/>
                  </a:lnTo>
                  <a:lnTo>
                    <a:pt x="10" y="31"/>
                  </a:lnTo>
                  <a:lnTo>
                    <a:pt x="0" y="26"/>
                  </a:lnTo>
                  <a:lnTo>
                    <a:pt x="7" y="22"/>
                  </a:lnTo>
                  <a:lnTo>
                    <a:pt x="22" y="24"/>
                  </a:lnTo>
                  <a:lnTo>
                    <a:pt x="33" y="24"/>
                  </a:lnTo>
                  <a:lnTo>
                    <a:pt x="29" y="10"/>
                  </a:lnTo>
                  <a:lnTo>
                    <a:pt x="22" y="5"/>
                  </a:lnTo>
                  <a:lnTo>
                    <a:pt x="19" y="0"/>
                  </a:lnTo>
                  <a:lnTo>
                    <a:pt x="36" y="3"/>
                  </a:lnTo>
                  <a:lnTo>
                    <a:pt x="45" y="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39" name="Freeform 5396"/>
            <p:cNvSpPr>
              <a:spLocks/>
            </p:cNvSpPr>
            <p:nvPr/>
          </p:nvSpPr>
          <p:spPr bwMode="auto">
            <a:xfrm>
              <a:off x="1268" y="2164"/>
              <a:ext cx="2" cy="3"/>
            </a:xfrm>
            <a:custGeom>
              <a:avLst/>
              <a:gdLst>
                <a:gd name="T0" fmla="*/ 2 w 2"/>
                <a:gd name="T1" fmla="*/ 5 h 2"/>
                <a:gd name="T2" fmla="*/ 0 w 2"/>
                <a:gd name="T3" fmla="*/ 5 h 2"/>
                <a:gd name="T4" fmla="*/ 0 w 2"/>
                <a:gd name="T5" fmla="*/ 0 h 2"/>
                <a:gd name="T6" fmla="*/ 2 w 2"/>
                <a:gd name="T7" fmla="*/ 5 h 2"/>
                <a:gd name="T8" fmla="*/ 2 w 2"/>
                <a:gd name="T9" fmla="*/ 5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2"/>
                  </a:moveTo>
                  <a:lnTo>
                    <a:pt x="0" y="2"/>
                  </a:lnTo>
                  <a:lnTo>
                    <a:pt x="0" y="0"/>
                  </a:lnTo>
                  <a:lnTo>
                    <a:pt x="2"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40" name="Freeform 5397"/>
            <p:cNvSpPr>
              <a:spLocks/>
            </p:cNvSpPr>
            <p:nvPr/>
          </p:nvSpPr>
          <p:spPr bwMode="auto">
            <a:xfrm>
              <a:off x="1276" y="2164"/>
              <a:ext cx="5" cy="3"/>
            </a:xfrm>
            <a:custGeom>
              <a:avLst/>
              <a:gdLst>
                <a:gd name="T0" fmla="*/ 6 w 4"/>
                <a:gd name="T1" fmla="*/ 5 h 2"/>
                <a:gd name="T2" fmla="*/ 0 w 4"/>
                <a:gd name="T3" fmla="*/ 0 h 2"/>
                <a:gd name="T4" fmla="*/ 4 w 4"/>
                <a:gd name="T5" fmla="*/ 5 h 2"/>
                <a:gd name="T6" fmla="*/ 6 w 4"/>
                <a:gd name="T7" fmla="*/ 5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4" y="2"/>
                  </a:moveTo>
                  <a:lnTo>
                    <a:pt x="0" y="0"/>
                  </a:lnTo>
                  <a:lnTo>
                    <a:pt x="2" y="2"/>
                  </a:lnTo>
                  <a:lnTo>
                    <a:pt x="4"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41" name="Freeform 5398"/>
            <p:cNvSpPr>
              <a:spLocks/>
            </p:cNvSpPr>
            <p:nvPr/>
          </p:nvSpPr>
          <p:spPr bwMode="auto">
            <a:xfrm>
              <a:off x="1448" y="2338"/>
              <a:ext cx="4" cy="5"/>
            </a:xfrm>
            <a:custGeom>
              <a:avLst/>
              <a:gdLst>
                <a:gd name="T0" fmla="*/ 2 w 5"/>
                <a:gd name="T1" fmla="*/ 6 h 4"/>
                <a:gd name="T2" fmla="*/ 0 w 5"/>
                <a:gd name="T3" fmla="*/ 4 h 4"/>
                <a:gd name="T4" fmla="*/ 3 w 5"/>
                <a:gd name="T5" fmla="*/ 0 h 4"/>
                <a:gd name="T6" fmla="*/ 2 w 5"/>
                <a:gd name="T7" fmla="*/ 6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3" y="4"/>
                  </a:moveTo>
                  <a:lnTo>
                    <a:pt x="0" y="2"/>
                  </a:lnTo>
                  <a:lnTo>
                    <a:pt x="5" y="0"/>
                  </a:lnTo>
                  <a:lnTo>
                    <a:pt x="3" y="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42" name="Freeform 5399"/>
            <p:cNvSpPr>
              <a:spLocks/>
            </p:cNvSpPr>
            <p:nvPr/>
          </p:nvSpPr>
          <p:spPr bwMode="auto">
            <a:xfrm>
              <a:off x="1009" y="2403"/>
              <a:ext cx="57" cy="67"/>
            </a:xfrm>
            <a:custGeom>
              <a:avLst/>
              <a:gdLst>
                <a:gd name="T0" fmla="*/ 14 w 52"/>
                <a:gd name="T1" fmla="*/ 43 h 54"/>
                <a:gd name="T2" fmla="*/ 0 w 52"/>
                <a:gd name="T3" fmla="*/ 21 h 54"/>
                <a:gd name="T4" fmla="*/ 2 w 52"/>
                <a:gd name="T5" fmla="*/ 11 h 54"/>
                <a:gd name="T6" fmla="*/ 2 w 52"/>
                <a:gd name="T7" fmla="*/ 6 h 54"/>
                <a:gd name="T8" fmla="*/ 4 w 52"/>
                <a:gd name="T9" fmla="*/ 0 h 54"/>
                <a:gd name="T10" fmla="*/ 32 w 52"/>
                <a:gd name="T11" fmla="*/ 6 h 54"/>
                <a:gd name="T12" fmla="*/ 42 w 52"/>
                <a:gd name="T13" fmla="*/ 6 h 54"/>
                <a:gd name="T14" fmla="*/ 54 w 52"/>
                <a:gd name="T15" fmla="*/ 25 h 54"/>
                <a:gd name="T16" fmla="*/ 62 w 52"/>
                <a:gd name="T17" fmla="*/ 43 h 54"/>
                <a:gd name="T18" fmla="*/ 54 w 52"/>
                <a:gd name="T19" fmla="*/ 46 h 54"/>
                <a:gd name="T20" fmla="*/ 54 w 52"/>
                <a:gd name="T21" fmla="*/ 65 h 54"/>
                <a:gd name="T22" fmla="*/ 54 w 52"/>
                <a:gd name="T23" fmla="*/ 83 h 54"/>
                <a:gd name="T24" fmla="*/ 46 w 52"/>
                <a:gd name="T25" fmla="*/ 65 h 54"/>
                <a:gd name="T26" fmla="*/ 46 w 52"/>
                <a:gd name="T27" fmla="*/ 72 h 54"/>
                <a:gd name="T28" fmla="*/ 39 w 52"/>
                <a:gd name="T29" fmla="*/ 65 h 54"/>
                <a:gd name="T30" fmla="*/ 37 w 52"/>
                <a:gd name="T31" fmla="*/ 51 h 54"/>
                <a:gd name="T32" fmla="*/ 23 w 52"/>
                <a:gd name="T33" fmla="*/ 36 h 54"/>
                <a:gd name="T34" fmla="*/ 11 w 52"/>
                <a:gd name="T35" fmla="*/ 25 h 54"/>
                <a:gd name="T36" fmla="*/ 16 w 52"/>
                <a:gd name="T37" fmla="*/ 36 h 54"/>
                <a:gd name="T38" fmla="*/ 14 w 52"/>
                <a:gd name="T39" fmla="*/ 43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54"/>
                <a:gd name="T62" fmla="*/ 52 w 52"/>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54">
                  <a:moveTo>
                    <a:pt x="12" y="28"/>
                  </a:moveTo>
                  <a:lnTo>
                    <a:pt x="0" y="14"/>
                  </a:lnTo>
                  <a:lnTo>
                    <a:pt x="2" y="7"/>
                  </a:lnTo>
                  <a:lnTo>
                    <a:pt x="2" y="4"/>
                  </a:lnTo>
                  <a:lnTo>
                    <a:pt x="4" y="0"/>
                  </a:lnTo>
                  <a:lnTo>
                    <a:pt x="26" y="4"/>
                  </a:lnTo>
                  <a:lnTo>
                    <a:pt x="35" y="4"/>
                  </a:lnTo>
                  <a:lnTo>
                    <a:pt x="45" y="16"/>
                  </a:lnTo>
                  <a:lnTo>
                    <a:pt x="52" y="28"/>
                  </a:lnTo>
                  <a:lnTo>
                    <a:pt x="45" y="30"/>
                  </a:lnTo>
                  <a:lnTo>
                    <a:pt x="45" y="42"/>
                  </a:lnTo>
                  <a:lnTo>
                    <a:pt x="45" y="54"/>
                  </a:lnTo>
                  <a:lnTo>
                    <a:pt x="38" y="42"/>
                  </a:lnTo>
                  <a:lnTo>
                    <a:pt x="38" y="47"/>
                  </a:lnTo>
                  <a:lnTo>
                    <a:pt x="33" y="42"/>
                  </a:lnTo>
                  <a:lnTo>
                    <a:pt x="31" y="33"/>
                  </a:lnTo>
                  <a:lnTo>
                    <a:pt x="19" y="23"/>
                  </a:lnTo>
                  <a:lnTo>
                    <a:pt x="9" y="16"/>
                  </a:lnTo>
                  <a:lnTo>
                    <a:pt x="14" y="23"/>
                  </a:lnTo>
                  <a:lnTo>
                    <a:pt x="12" y="28"/>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43" name="Freeform 5400"/>
            <p:cNvSpPr>
              <a:spLocks/>
            </p:cNvSpPr>
            <p:nvPr/>
          </p:nvSpPr>
          <p:spPr bwMode="auto">
            <a:xfrm>
              <a:off x="1288" y="2370"/>
              <a:ext cx="6" cy="2"/>
            </a:xfrm>
            <a:custGeom>
              <a:avLst/>
              <a:gdLst>
                <a:gd name="T0" fmla="*/ 0 w 5"/>
                <a:gd name="T1" fmla="*/ 0 h 2"/>
                <a:gd name="T2" fmla="*/ 7 w 5"/>
                <a:gd name="T3" fmla="*/ 2 h 2"/>
                <a:gd name="T4" fmla="*/ 0 w 5"/>
                <a:gd name="T5" fmla="*/ 0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0"/>
                  </a:moveTo>
                  <a:lnTo>
                    <a:pt x="5" y="2"/>
                  </a:ln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44" name="Freeform 5401"/>
            <p:cNvSpPr>
              <a:spLocks/>
            </p:cNvSpPr>
            <p:nvPr/>
          </p:nvSpPr>
          <p:spPr bwMode="auto">
            <a:xfrm>
              <a:off x="1475" y="2352"/>
              <a:ext cx="1" cy="6"/>
            </a:xfrm>
            <a:custGeom>
              <a:avLst/>
              <a:gdLst>
                <a:gd name="T0" fmla="*/ 1 w 2"/>
                <a:gd name="T1" fmla="*/ 7 h 5"/>
                <a:gd name="T2" fmla="*/ 0 w 2"/>
                <a:gd name="T3" fmla="*/ 7 h 5"/>
                <a:gd name="T4" fmla="*/ 0 w 2"/>
                <a:gd name="T5" fmla="*/ 0 h 5"/>
                <a:gd name="T6" fmla="*/ 1 w 2"/>
                <a:gd name="T7" fmla="*/ 7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0" y="5"/>
                  </a:lnTo>
                  <a:lnTo>
                    <a:pt x="0" y="0"/>
                  </a:lnTo>
                  <a:lnTo>
                    <a:pt x="2" y="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45" name="Freeform 5402"/>
            <p:cNvSpPr>
              <a:spLocks/>
            </p:cNvSpPr>
            <p:nvPr/>
          </p:nvSpPr>
          <p:spPr bwMode="auto">
            <a:xfrm>
              <a:off x="1443" y="2305"/>
              <a:ext cx="5" cy="5"/>
            </a:xfrm>
            <a:custGeom>
              <a:avLst/>
              <a:gdLst>
                <a:gd name="T0" fmla="*/ 6 w 4"/>
                <a:gd name="T1" fmla="*/ 3 h 5"/>
                <a:gd name="T2" fmla="*/ 4 w 4"/>
                <a:gd name="T3" fmla="*/ 5 h 5"/>
                <a:gd name="T4" fmla="*/ 0 w 4"/>
                <a:gd name="T5" fmla="*/ 0 h 5"/>
                <a:gd name="T6" fmla="*/ 6 w 4"/>
                <a:gd name="T7" fmla="*/ 0 h 5"/>
                <a:gd name="T8" fmla="*/ 6 w 4"/>
                <a:gd name="T9" fmla="*/ 3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4" y="3"/>
                  </a:moveTo>
                  <a:lnTo>
                    <a:pt x="2" y="5"/>
                  </a:lnTo>
                  <a:lnTo>
                    <a:pt x="0" y="0"/>
                  </a:lnTo>
                  <a:lnTo>
                    <a:pt x="4" y="0"/>
                  </a:lnTo>
                  <a:lnTo>
                    <a:pt x="4" y="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46" name="Freeform 5403"/>
            <p:cNvSpPr>
              <a:spLocks/>
            </p:cNvSpPr>
            <p:nvPr/>
          </p:nvSpPr>
          <p:spPr bwMode="auto">
            <a:xfrm>
              <a:off x="940" y="2328"/>
              <a:ext cx="40" cy="30"/>
            </a:xfrm>
            <a:custGeom>
              <a:avLst/>
              <a:gdLst>
                <a:gd name="T0" fmla="*/ 44 w 36"/>
                <a:gd name="T1" fmla="*/ 30 h 24"/>
                <a:gd name="T2" fmla="*/ 41 w 36"/>
                <a:gd name="T3" fmla="*/ 38 h 24"/>
                <a:gd name="T4" fmla="*/ 30 w 36"/>
                <a:gd name="T5" fmla="*/ 35 h 24"/>
                <a:gd name="T6" fmla="*/ 14 w 36"/>
                <a:gd name="T7" fmla="*/ 26 h 24"/>
                <a:gd name="T8" fmla="*/ 0 w 36"/>
                <a:gd name="T9" fmla="*/ 19 h 24"/>
                <a:gd name="T10" fmla="*/ 18 w 36"/>
                <a:gd name="T11" fmla="*/ 0 h 24"/>
                <a:gd name="T12" fmla="*/ 30 w 36"/>
                <a:gd name="T13" fmla="*/ 13 h 24"/>
                <a:gd name="T14" fmla="*/ 44 w 36"/>
                <a:gd name="T15" fmla="*/ 16 h 24"/>
                <a:gd name="T16" fmla="*/ 44 w 36"/>
                <a:gd name="T17" fmla="*/ 3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24"/>
                <a:gd name="T29" fmla="*/ 36 w 36"/>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24">
                  <a:moveTo>
                    <a:pt x="36" y="19"/>
                  </a:moveTo>
                  <a:lnTo>
                    <a:pt x="33" y="24"/>
                  </a:lnTo>
                  <a:lnTo>
                    <a:pt x="24" y="22"/>
                  </a:lnTo>
                  <a:lnTo>
                    <a:pt x="12" y="17"/>
                  </a:lnTo>
                  <a:lnTo>
                    <a:pt x="0" y="12"/>
                  </a:lnTo>
                  <a:lnTo>
                    <a:pt x="14" y="0"/>
                  </a:lnTo>
                  <a:lnTo>
                    <a:pt x="24" y="8"/>
                  </a:lnTo>
                  <a:lnTo>
                    <a:pt x="36" y="10"/>
                  </a:lnTo>
                  <a:lnTo>
                    <a:pt x="36" y="1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47" name="Freeform 5404"/>
            <p:cNvSpPr>
              <a:spLocks/>
            </p:cNvSpPr>
            <p:nvPr/>
          </p:nvSpPr>
          <p:spPr bwMode="auto">
            <a:xfrm>
              <a:off x="1435" y="2379"/>
              <a:ext cx="1" cy="2"/>
            </a:xfrm>
            <a:custGeom>
              <a:avLst/>
              <a:gdLst>
                <a:gd name="T0" fmla="*/ 1 w 2"/>
                <a:gd name="T1" fmla="*/ 2 h 2"/>
                <a:gd name="T2" fmla="*/ 1 w 2"/>
                <a:gd name="T3" fmla="*/ 0 h 2"/>
                <a:gd name="T4" fmla="*/ 1 w 2"/>
                <a:gd name="T5" fmla="*/ 0 h 2"/>
                <a:gd name="T6" fmla="*/ 0 w 2"/>
                <a:gd name="T7" fmla="*/ 0 h 2"/>
                <a:gd name="T8" fmla="*/ 0 w 2"/>
                <a:gd name="T9" fmla="*/ 0 h 2"/>
                <a:gd name="T10" fmla="*/ 0 w 2"/>
                <a:gd name="T11" fmla="*/ 2 h 2"/>
                <a:gd name="T12" fmla="*/ 0 w 2"/>
                <a:gd name="T13" fmla="*/ 2 h 2"/>
                <a:gd name="T14" fmla="*/ 0 w 2"/>
                <a:gd name="T15" fmla="*/ 2 h 2"/>
                <a:gd name="T16" fmla="*/ 0 w 2"/>
                <a:gd name="T17" fmla="*/ 2 h 2"/>
                <a:gd name="T18" fmla="*/ 1 w 2"/>
                <a:gd name="T19" fmla="*/ 2 h 2"/>
                <a:gd name="T20" fmla="*/ 1 w 2"/>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2"/>
                <a:gd name="T35" fmla="*/ 2 w 2"/>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2">
                  <a:moveTo>
                    <a:pt x="2" y="2"/>
                  </a:moveTo>
                  <a:lnTo>
                    <a:pt x="2" y="0"/>
                  </a:lnTo>
                  <a:lnTo>
                    <a:pt x="0" y="0"/>
                  </a:lnTo>
                  <a:lnTo>
                    <a:pt x="0" y="2"/>
                  </a:lnTo>
                  <a:lnTo>
                    <a:pt x="2"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48" name="Freeform 5405"/>
            <p:cNvSpPr>
              <a:spLocks/>
            </p:cNvSpPr>
            <p:nvPr/>
          </p:nvSpPr>
          <p:spPr bwMode="auto">
            <a:xfrm>
              <a:off x="1436" y="2375"/>
              <a:ext cx="3" cy="4"/>
            </a:xfrm>
            <a:custGeom>
              <a:avLst/>
              <a:gdLst>
                <a:gd name="T0" fmla="*/ 5 w 2"/>
                <a:gd name="T1" fmla="*/ 0 h 3"/>
                <a:gd name="T2" fmla="*/ 5 w 2"/>
                <a:gd name="T3" fmla="*/ 5 h 3"/>
                <a:gd name="T4" fmla="*/ 0 w 2"/>
                <a:gd name="T5" fmla="*/ 0 h 3"/>
                <a:gd name="T6" fmla="*/ 5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2" y="3"/>
                  </a:lnTo>
                  <a:lnTo>
                    <a:pt x="0" y="0"/>
                  </a:lnTo>
                  <a:lnTo>
                    <a:pt x="2"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49" name="Freeform 5406"/>
            <p:cNvSpPr>
              <a:spLocks/>
            </p:cNvSpPr>
            <p:nvPr/>
          </p:nvSpPr>
          <p:spPr bwMode="auto">
            <a:xfrm>
              <a:off x="955" y="2296"/>
              <a:ext cx="109" cy="65"/>
            </a:xfrm>
            <a:custGeom>
              <a:avLst/>
              <a:gdLst>
                <a:gd name="T0" fmla="*/ 65 w 97"/>
                <a:gd name="T1" fmla="*/ 56 h 52"/>
                <a:gd name="T2" fmla="*/ 57 w 97"/>
                <a:gd name="T3" fmla="*/ 60 h 52"/>
                <a:gd name="T4" fmla="*/ 48 w 97"/>
                <a:gd name="T5" fmla="*/ 68 h 52"/>
                <a:gd name="T6" fmla="*/ 43 w 97"/>
                <a:gd name="T7" fmla="*/ 81 h 52"/>
                <a:gd name="T8" fmla="*/ 39 w 97"/>
                <a:gd name="T9" fmla="*/ 81 h 52"/>
                <a:gd name="T10" fmla="*/ 37 w 97"/>
                <a:gd name="T11" fmla="*/ 70 h 52"/>
                <a:gd name="T12" fmla="*/ 28 w 97"/>
                <a:gd name="T13" fmla="*/ 70 h 52"/>
                <a:gd name="T14" fmla="*/ 28 w 97"/>
                <a:gd name="T15" fmla="*/ 56 h 52"/>
                <a:gd name="T16" fmla="*/ 12 w 97"/>
                <a:gd name="T17" fmla="*/ 54 h 52"/>
                <a:gd name="T18" fmla="*/ 0 w 97"/>
                <a:gd name="T19" fmla="*/ 41 h 52"/>
                <a:gd name="T20" fmla="*/ 12 w 97"/>
                <a:gd name="T21" fmla="*/ 19 h 52"/>
                <a:gd name="T22" fmla="*/ 24 w 97"/>
                <a:gd name="T23" fmla="*/ 5 h 52"/>
                <a:gd name="T24" fmla="*/ 28 w 97"/>
                <a:gd name="T25" fmla="*/ 5 h 52"/>
                <a:gd name="T26" fmla="*/ 48 w 97"/>
                <a:gd name="T27" fmla="*/ 5 h 52"/>
                <a:gd name="T28" fmla="*/ 65 w 97"/>
                <a:gd name="T29" fmla="*/ 0 h 52"/>
                <a:gd name="T30" fmla="*/ 81 w 97"/>
                <a:gd name="T31" fmla="*/ 0 h 52"/>
                <a:gd name="T32" fmla="*/ 100 w 97"/>
                <a:gd name="T33" fmla="*/ 5 h 52"/>
                <a:gd name="T34" fmla="*/ 111 w 97"/>
                <a:gd name="T35" fmla="*/ 11 h 52"/>
                <a:gd name="T36" fmla="*/ 109 w 97"/>
                <a:gd name="T37" fmla="*/ 11 h 52"/>
                <a:gd name="T38" fmla="*/ 109 w 97"/>
                <a:gd name="T39" fmla="*/ 16 h 52"/>
                <a:gd name="T40" fmla="*/ 113 w 97"/>
                <a:gd name="T41" fmla="*/ 16 h 52"/>
                <a:gd name="T42" fmla="*/ 122 w 97"/>
                <a:gd name="T43" fmla="*/ 26 h 52"/>
                <a:gd name="T44" fmla="*/ 109 w 97"/>
                <a:gd name="T45" fmla="*/ 30 h 52"/>
                <a:gd name="T46" fmla="*/ 90 w 97"/>
                <a:gd name="T47" fmla="*/ 35 h 52"/>
                <a:gd name="T48" fmla="*/ 65 w 97"/>
                <a:gd name="T49" fmla="*/ 56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7"/>
                <a:gd name="T76" fmla="*/ 0 h 52"/>
                <a:gd name="T77" fmla="*/ 97 w 97"/>
                <a:gd name="T78" fmla="*/ 52 h 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7" h="52">
                  <a:moveTo>
                    <a:pt x="52" y="36"/>
                  </a:moveTo>
                  <a:lnTo>
                    <a:pt x="45" y="38"/>
                  </a:lnTo>
                  <a:lnTo>
                    <a:pt x="38" y="43"/>
                  </a:lnTo>
                  <a:lnTo>
                    <a:pt x="34" y="52"/>
                  </a:lnTo>
                  <a:lnTo>
                    <a:pt x="31" y="52"/>
                  </a:lnTo>
                  <a:lnTo>
                    <a:pt x="29" y="45"/>
                  </a:lnTo>
                  <a:lnTo>
                    <a:pt x="22" y="45"/>
                  </a:lnTo>
                  <a:lnTo>
                    <a:pt x="22" y="36"/>
                  </a:lnTo>
                  <a:lnTo>
                    <a:pt x="10" y="34"/>
                  </a:lnTo>
                  <a:lnTo>
                    <a:pt x="0" y="26"/>
                  </a:lnTo>
                  <a:lnTo>
                    <a:pt x="10" y="12"/>
                  </a:lnTo>
                  <a:lnTo>
                    <a:pt x="19" y="3"/>
                  </a:lnTo>
                  <a:lnTo>
                    <a:pt x="22" y="3"/>
                  </a:lnTo>
                  <a:lnTo>
                    <a:pt x="38" y="3"/>
                  </a:lnTo>
                  <a:lnTo>
                    <a:pt x="52" y="0"/>
                  </a:lnTo>
                  <a:lnTo>
                    <a:pt x="64" y="0"/>
                  </a:lnTo>
                  <a:lnTo>
                    <a:pt x="79" y="3"/>
                  </a:lnTo>
                  <a:lnTo>
                    <a:pt x="88" y="7"/>
                  </a:lnTo>
                  <a:lnTo>
                    <a:pt x="86" y="7"/>
                  </a:lnTo>
                  <a:lnTo>
                    <a:pt x="86" y="10"/>
                  </a:lnTo>
                  <a:lnTo>
                    <a:pt x="90" y="10"/>
                  </a:lnTo>
                  <a:lnTo>
                    <a:pt x="97" y="17"/>
                  </a:lnTo>
                  <a:lnTo>
                    <a:pt x="86" y="19"/>
                  </a:lnTo>
                  <a:lnTo>
                    <a:pt x="71" y="22"/>
                  </a:lnTo>
                  <a:lnTo>
                    <a:pt x="52" y="36"/>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50" name="Freeform 5407"/>
            <p:cNvSpPr>
              <a:spLocks/>
            </p:cNvSpPr>
            <p:nvPr/>
          </p:nvSpPr>
          <p:spPr bwMode="auto">
            <a:xfrm>
              <a:off x="1448" y="2319"/>
              <a:ext cx="4" cy="9"/>
            </a:xfrm>
            <a:custGeom>
              <a:avLst/>
              <a:gdLst>
                <a:gd name="T0" fmla="*/ 3 w 5"/>
                <a:gd name="T1" fmla="*/ 12 h 7"/>
                <a:gd name="T2" fmla="*/ 0 w 5"/>
                <a:gd name="T3" fmla="*/ 0 h 7"/>
                <a:gd name="T4" fmla="*/ 3 w 5"/>
                <a:gd name="T5" fmla="*/ 12 h 7"/>
                <a:gd name="T6" fmla="*/ 0 60000 65536"/>
                <a:gd name="T7" fmla="*/ 0 60000 65536"/>
                <a:gd name="T8" fmla="*/ 0 60000 65536"/>
                <a:gd name="T9" fmla="*/ 0 w 5"/>
                <a:gd name="T10" fmla="*/ 0 h 7"/>
                <a:gd name="T11" fmla="*/ 5 w 5"/>
                <a:gd name="T12" fmla="*/ 7 h 7"/>
              </a:gdLst>
              <a:ahLst/>
              <a:cxnLst>
                <a:cxn ang="T6">
                  <a:pos x="T0" y="T1"/>
                </a:cxn>
                <a:cxn ang="T7">
                  <a:pos x="T2" y="T3"/>
                </a:cxn>
                <a:cxn ang="T8">
                  <a:pos x="T4" y="T5"/>
                </a:cxn>
              </a:cxnLst>
              <a:rect l="T9" t="T10" r="T11" b="T12"/>
              <a:pathLst>
                <a:path w="5" h="7">
                  <a:moveTo>
                    <a:pt x="5" y="7"/>
                  </a:moveTo>
                  <a:lnTo>
                    <a:pt x="0" y="0"/>
                  </a:lnTo>
                  <a:lnTo>
                    <a:pt x="5" y="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51" name="Freeform 5408"/>
            <p:cNvSpPr>
              <a:spLocks/>
            </p:cNvSpPr>
            <p:nvPr/>
          </p:nvSpPr>
          <p:spPr bwMode="auto">
            <a:xfrm>
              <a:off x="982" y="2317"/>
              <a:ext cx="82" cy="91"/>
            </a:xfrm>
            <a:custGeom>
              <a:avLst/>
              <a:gdLst>
                <a:gd name="T0" fmla="*/ 35 w 73"/>
                <a:gd name="T1" fmla="*/ 30 h 73"/>
                <a:gd name="T2" fmla="*/ 27 w 73"/>
                <a:gd name="T3" fmla="*/ 32 h 73"/>
                <a:gd name="T4" fmla="*/ 18 w 73"/>
                <a:gd name="T5" fmla="*/ 40 h 73"/>
                <a:gd name="T6" fmla="*/ 12 w 73"/>
                <a:gd name="T7" fmla="*/ 55 h 73"/>
                <a:gd name="T8" fmla="*/ 9 w 73"/>
                <a:gd name="T9" fmla="*/ 55 h 73"/>
                <a:gd name="T10" fmla="*/ 0 w 73"/>
                <a:gd name="T11" fmla="*/ 59 h 73"/>
                <a:gd name="T12" fmla="*/ 18 w 73"/>
                <a:gd name="T13" fmla="*/ 81 h 73"/>
                <a:gd name="T14" fmla="*/ 35 w 73"/>
                <a:gd name="T15" fmla="*/ 107 h 73"/>
                <a:gd name="T16" fmla="*/ 63 w 73"/>
                <a:gd name="T17" fmla="*/ 113 h 73"/>
                <a:gd name="T18" fmla="*/ 74 w 73"/>
                <a:gd name="T19" fmla="*/ 113 h 73"/>
                <a:gd name="T20" fmla="*/ 74 w 73"/>
                <a:gd name="T21" fmla="*/ 95 h 73"/>
                <a:gd name="T22" fmla="*/ 79 w 73"/>
                <a:gd name="T23" fmla="*/ 81 h 73"/>
                <a:gd name="T24" fmla="*/ 81 w 73"/>
                <a:gd name="T25" fmla="*/ 62 h 73"/>
                <a:gd name="T26" fmla="*/ 83 w 73"/>
                <a:gd name="T27" fmla="*/ 70 h 73"/>
                <a:gd name="T28" fmla="*/ 83 w 73"/>
                <a:gd name="T29" fmla="*/ 49 h 73"/>
                <a:gd name="T30" fmla="*/ 88 w 73"/>
                <a:gd name="T31" fmla="*/ 26 h 73"/>
                <a:gd name="T32" fmla="*/ 88 w 73"/>
                <a:gd name="T33" fmla="*/ 2 h 73"/>
                <a:gd name="T34" fmla="*/ 92 w 73"/>
                <a:gd name="T35" fmla="*/ 0 h 73"/>
                <a:gd name="T36" fmla="*/ 79 w 73"/>
                <a:gd name="T37" fmla="*/ 2 h 73"/>
                <a:gd name="T38" fmla="*/ 60 w 73"/>
                <a:gd name="T39" fmla="*/ 7 h 73"/>
                <a:gd name="T40" fmla="*/ 35 w 73"/>
                <a:gd name="T41" fmla="*/ 30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3"/>
                <a:gd name="T64" fmla="*/ 0 h 73"/>
                <a:gd name="T65" fmla="*/ 73 w 73"/>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3" h="73">
                  <a:moveTo>
                    <a:pt x="28" y="19"/>
                  </a:moveTo>
                  <a:lnTo>
                    <a:pt x="21" y="21"/>
                  </a:lnTo>
                  <a:lnTo>
                    <a:pt x="14" y="26"/>
                  </a:lnTo>
                  <a:lnTo>
                    <a:pt x="10" y="35"/>
                  </a:lnTo>
                  <a:lnTo>
                    <a:pt x="7" y="35"/>
                  </a:lnTo>
                  <a:lnTo>
                    <a:pt x="0" y="38"/>
                  </a:lnTo>
                  <a:lnTo>
                    <a:pt x="14" y="52"/>
                  </a:lnTo>
                  <a:lnTo>
                    <a:pt x="28" y="69"/>
                  </a:lnTo>
                  <a:lnTo>
                    <a:pt x="50" y="73"/>
                  </a:lnTo>
                  <a:lnTo>
                    <a:pt x="59" y="73"/>
                  </a:lnTo>
                  <a:lnTo>
                    <a:pt x="59" y="61"/>
                  </a:lnTo>
                  <a:lnTo>
                    <a:pt x="62" y="52"/>
                  </a:lnTo>
                  <a:lnTo>
                    <a:pt x="64" y="40"/>
                  </a:lnTo>
                  <a:lnTo>
                    <a:pt x="66" y="45"/>
                  </a:lnTo>
                  <a:lnTo>
                    <a:pt x="66" y="31"/>
                  </a:lnTo>
                  <a:lnTo>
                    <a:pt x="69" y="17"/>
                  </a:lnTo>
                  <a:lnTo>
                    <a:pt x="69" y="2"/>
                  </a:lnTo>
                  <a:lnTo>
                    <a:pt x="73" y="0"/>
                  </a:lnTo>
                  <a:lnTo>
                    <a:pt x="62" y="2"/>
                  </a:lnTo>
                  <a:lnTo>
                    <a:pt x="47" y="5"/>
                  </a:lnTo>
                  <a:lnTo>
                    <a:pt x="28" y="1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52" name="Freeform 5409"/>
            <p:cNvSpPr>
              <a:spLocks/>
            </p:cNvSpPr>
            <p:nvPr/>
          </p:nvSpPr>
          <p:spPr bwMode="auto">
            <a:xfrm>
              <a:off x="1445" y="2352"/>
              <a:ext cx="3" cy="6"/>
            </a:xfrm>
            <a:custGeom>
              <a:avLst/>
              <a:gdLst>
                <a:gd name="T0" fmla="*/ 5 w 2"/>
                <a:gd name="T1" fmla="*/ 7 h 5"/>
                <a:gd name="T2" fmla="*/ 5 w 2"/>
                <a:gd name="T3" fmla="*/ 0 h 5"/>
                <a:gd name="T4" fmla="*/ 0 w 2"/>
                <a:gd name="T5" fmla="*/ 5 h 5"/>
                <a:gd name="T6" fmla="*/ 5 w 2"/>
                <a:gd name="T7" fmla="*/ 7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2" y="0"/>
                  </a:lnTo>
                  <a:lnTo>
                    <a:pt x="0" y="3"/>
                  </a:lnTo>
                  <a:lnTo>
                    <a:pt x="2" y="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53" name="Freeform 5410"/>
            <p:cNvSpPr>
              <a:spLocks/>
            </p:cNvSpPr>
            <p:nvPr/>
          </p:nvSpPr>
          <p:spPr bwMode="auto">
            <a:xfrm>
              <a:off x="1425" y="2270"/>
              <a:ext cx="4" cy="1"/>
            </a:xfrm>
            <a:custGeom>
              <a:avLst/>
              <a:gdLst>
                <a:gd name="T0" fmla="*/ 0 w 3"/>
                <a:gd name="T1" fmla="*/ 0 h 1"/>
                <a:gd name="T2" fmla="*/ 0 w 3"/>
                <a:gd name="T3" fmla="*/ 0 h 1"/>
                <a:gd name="T4" fmla="*/ 5 w 3"/>
                <a:gd name="T5" fmla="*/ 0 h 1"/>
                <a:gd name="T6" fmla="*/ 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0"/>
                  </a:moveTo>
                  <a:lnTo>
                    <a:pt x="0" y="0"/>
                  </a:lnTo>
                  <a:lnTo>
                    <a:pt x="3" y="0"/>
                  </a:ln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54" name="Freeform 5411"/>
            <p:cNvSpPr>
              <a:spLocks/>
            </p:cNvSpPr>
            <p:nvPr/>
          </p:nvSpPr>
          <p:spPr bwMode="auto">
            <a:xfrm>
              <a:off x="1423" y="2263"/>
              <a:ext cx="2" cy="4"/>
            </a:xfrm>
            <a:custGeom>
              <a:avLst/>
              <a:gdLst>
                <a:gd name="T0" fmla="*/ 2 w 2"/>
                <a:gd name="T1" fmla="*/ 5 h 3"/>
                <a:gd name="T2" fmla="*/ 0 w 2"/>
                <a:gd name="T3" fmla="*/ 0 h 3"/>
                <a:gd name="T4" fmla="*/ 2 w 2"/>
                <a:gd name="T5" fmla="*/ 0 h 3"/>
                <a:gd name="T6" fmla="*/ 2 w 2"/>
                <a:gd name="T7" fmla="*/ 5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0" y="0"/>
                  </a:lnTo>
                  <a:lnTo>
                    <a:pt x="2" y="0"/>
                  </a:lnTo>
                  <a:lnTo>
                    <a:pt x="2" y="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55" name="Freeform 5412"/>
            <p:cNvSpPr>
              <a:spLocks/>
            </p:cNvSpPr>
            <p:nvPr/>
          </p:nvSpPr>
          <p:spPr bwMode="auto">
            <a:xfrm>
              <a:off x="1439" y="2287"/>
              <a:ext cx="4" cy="7"/>
            </a:xfrm>
            <a:custGeom>
              <a:avLst/>
              <a:gdLst>
                <a:gd name="T0" fmla="*/ 5 w 3"/>
                <a:gd name="T1" fmla="*/ 0 h 5"/>
                <a:gd name="T2" fmla="*/ 5 w 3"/>
                <a:gd name="T3" fmla="*/ 6 h 5"/>
                <a:gd name="T4" fmla="*/ 0 w 3"/>
                <a:gd name="T5" fmla="*/ 10 h 5"/>
                <a:gd name="T6" fmla="*/ 5 w 3"/>
                <a:gd name="T7" fmla="*/ 0 h 5"/>
                <a:gd name="T8" fmla="*/ 0 60000 65536"/>
                <a:gd name="T9" fmla="*/ 0 60000 65536"/>
                <a:gd name="T10" fmla="*/ 0 60000 65536"/>
                <a:gd name="T11" fmla="*/ 0 60000 65536"/>
                <a:gd name="T12" fmla="*/ 0 w 3"/>
                <a:gd name="T13" fmla="*/ 0 h 5"/>
                <a:gd name="T14" fmla="*/ 3 w 3"/>
                <a:gd name="T15" fmla="*/ 5 h 5"/>
              </a:gdLst>
              <a:ahLst/>
              <a:cxnLst>
                <a:cxn ang="T8">
                  <a:pos x="T0" y="T1"/>
                </a:cxn>
                <a:cxn ang="T9">
                  <a:pos x="T2" y="T3"/>
                </a:cxn>
                <a:cxn ang="T10">
                  <a:pos x="T4" y="T5"/>
                </a:cxn>
                <a:cxn ang="T11">
                  <a:pos x="T6" y="T7"/>
                </a:cxn>
              </a:cxnLst>
              <a:rect l="T12" t="T13" r="T14" b="T15"/>
              <a:pathLst>
                <a:path w="3" h="5">
                  <a:moveTo>
                    <a:pt x="3" y="0"/>
                  </a:moveTo>
                  <a:lnTo>
                    <a:pt x="3" y="3"/>
                  </a:lnTo>
                  <a:lnTo>
                    <a:pt x="0" y="5"/>
                  </a:lnTo>
                  <a:lnTo>
                    <a:pt x="3"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56" name="Freeform 5413"/>
            <p:cNvSpPr>
              <a:spLocks/>
            </p:cNvSpPr>
            <p:nvPr/>
          </p:nvSpPr>
          <p:spPr bwMode="auto">
            <a:xfrm>
              <a:off x="1417" y="2244"/>
              <a:ext cx="5" cy="3"/>
            </a:xfrm>
            <a:custGeom>
              <a:avLst/>
              <a:gdLst>
                <a:gd name="T0" fmla="*/ 8 w 3"/>
                <a:gd name="T1" fmla="*/ 0 h 2"/>
                <a:gd name="T2" fmla="*/ 8 w 3"/>
                <a:gd name="T3" fmla="*/ 0 h 2"/>
                <a:gd name="T4" fmla="*/ 8 w 3"/>
                <a:gd name="T5" fmla="*/ 5 h 2"/>
                <a:gd name="T6" fmla="*/ 0 w 3"/>
                <a:gd name="T7" fmla="*/ 5 h 2"/>
                <a:gd name="T8" fmla="*/ 0 w 3"/>
                <a:gd name="T9" fmla="*/ 5 h 2"/>
                <a:gd name="T10" fmla="*/ 0 w 3"/>
                <a:gd name="T11" fmla="*/ 5 h 2"/>
                <a:gd name="T12" fmla="*/ 8 w 3"/>
                <a:gd name="T13" fmla="*/ 5 h 2"/>
                <a:gd name="T14" fmla="*/ 8 w 3"/>
                <a:gd name="T15" fmla="*/ 5 h 2"/>
                <a:gd name="T16" fmla="*/ 8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3" y="0"/>
                  </a:moveTo>
                  <a:lnTo>
                    <a:pt x="3" y="0"/>
                  </a:lnTo>
                  <a:lnTo>
                    <a:pt x="3" y="2"/>
                  </a:lnTo>
                  <a:lnTo>
                    <a:pt x="0" y="2"/>
                  </a:lnTo>
                  <a:lnTo>
                    <a:pt x="3" y="2"/>
                  </a:lnTo>
                  <a:lnTo>
                    <a:pt x="3"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57" name="Freeform 5414"/>
            <p:cNvSpPr>
              <a:spLocks/>
            </p:cNvSpPr>
            <p:nvPr/>
          </p:nvSpPr>
          <p:spPr bwMode="auto">
            <a:xfrm>
              <a:off x="1439" y="2270"/>
              <a:ext cx="4" cy="2"/>
            </a:xfrm>
            <a:custGeom>
              <a:avLst/>
              <a:gdLst>
                <a:gd name="T0" fmla="*/ 5 w 3"/>
                <a:gd name="T1" fmla="*/ 0 h 2"/>
                <a:gd name="T2" fmla="*/ 0 w 3"/>
                <a:gd name="T3" fmla="*/ 0 h 2"/>
                <a:gd name="T4" fmla="*/ 0 w 3"/>
                <a:gd name="T5" fmla="*/ 2 h 2"/>
                <a:gd name="T6" fmla="*/ 5 w 3"/>
                <a:gd name="T7" fmla="*/ 0 h 2"/>
                <a:gd name="T8" fmla="*/ 5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3" y="0"/>
                  </a:moveTo>
                  <a:lnTo>
                    <a:pt x="0" y="0"/>
                  </a:lnTo>
                  <a:lnTo>
                    <a:pt x="0" y="2"/>
                  </a:lnTo>
                  <a:lnTo>
                    <a:pt x="3"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58" name="Freeform 5415"/>
            <p:cNvSpPr>
              <a:spLocks/>
            </p:cNvSpPr>
            <p:nvPr/>
          </p:nvSpPr>
          <p:spPr bwMode="auto">
            <a:xfrm>
              <a:off x="1439" y="2255"/>
              <a:ext cx="4" cy="6"/>
            </a:xfrm>
            <a:custGeom>
              <a:avLst/>
              <a:gdLst>
                <a:gd name="T0" fmla="*/ 5 w 3"/>
                <a:gd name="T1" fmla="*/ 7 h 5"/>
                <a:gd name="T2" fmla="*/ 5 w 3"/>
                <a:gd name="T3" fmla="*/ 7 h 5"/>
                <a:gd name="T4" fmla="*/ 0 w 3"/>
                <a:gd name="T5" fmla="*/ 5 h 5"/>
                <a:gd name="T6" fmla="*/ 0 w 3"/>
                <a:gd name="T7" fmla="*/ 0 h 5"/>
                <a:gd name="T8" fmla="*/ 5 w 3"/>
                <a:gd name="T9" fmla="*/ 5 h 5"/>
                <a:gd name="T10" fmla="*/ 5 w 3"/>
                <a:gd name="T11" fmla="*/ 7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3" y="5"/>
                  </a:moveTo>
                  <a:lnTo>
                    <a:pt x="3" y="5"/>
                  </a:lnTo>
                  <a:lnTo>
                    <a:pt x="0" y="3"/>
                  </a:lnTo>
                  <a:lnTo>
                    <a:pt x="0" y="0"/>
                  </a:lnTo>
                  <a:lnTo>
                    <a:pt x="3" y="3"/>
                  </a:lnTo>
                  <a:lnTo>
                    <a:pt x="3" y="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59" name="Freeform 5416"/>
            <p:cNvSpPr>
              <a:spLocks/>
            </p:cNvSpPr>
            <p:nvPr/>
          </p:nvSpPr>
          <p:spPr bwMode="auto">
            <a:xfrm>
              <a:off x="961" y="2240"/>
              <a:ext cx="23" cy="56"/>
            </a:xfrm>
            <a:custGeom>
              <a:avLst/>
              <a:gdLst>
                <a:gd name="T0" fmla="*/ 16 w 21"/>
                <a:gd name="T1" fmla="*/ 56 h 45"/>
                <a:gd name="T2" fmla="*/ 5 w 21"/>
                <a:gd name="T3" fmla="*/ 70 h 45"/>
                <a:gd name="T4" fmla="*/ 0 w 21"/>
                <a:gd name="T5" fmla="*/ 70 h 45"/>
                <a:gd name="T6" fmla="*/ 3 w 21"/>
                <a:gd name="T7" fmla="*/ 45 h 45"/>
                <a:gd name="T8" fmla="*/ 5 w 21"/>
                <a:gd name="T9" fmla="*/ 19 h 45"/>
                <a:gd name="T10" fmla="*/ 23 w 21"/>
                <a:gd name="T11" fmla="*/ 0 h 45"/>
                <a:gd name="T12" fmla="*/ 25 w 21"/>
                <a:gd name="T13" fmla="*/ 5 h 45"/>
                <a:gd name="T14" fmla="*/ 21 w 21"/>
                <a:gd name="T15" fmla="*/ 30 h 45"/>
                <a:gd name="T16" fmla="*/ 16 w 21"/>
                <a:gd name="T17" fmla="*/ 56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45"/>
                <a:gd name="T29" fmla="*/ 21 w 21"/>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45">
                  <a:moveTo>
                    <a:pt x="14" y="36"/>
                  </a:moveTo>
                  <a:lnTo>
                    <a:pt x="5" y="45"/>
                  </a:lnTo>
                  <a:lnTo>
                    <a:pt x="0" y="45"/>
                  </a:lnTo>
                  <a:lnTo>
                    <a:pt x="3" y="29"/>
                  </a:lnTo>
                  <a:lnTo>
                    <a:pt x="5" y="12"/>
                  </a:lnTo>
                  <a:lnTo>
                    <a:pt x="19" y="0"/>
                  </a:lnTo>
                  <a:lnTo>
                    <a:pt x="21" y="3"/>
                  </a:lnTo>
                  <a:lnTo>
                    <a:pt x="17" y="19"/>
                  </a:lnTo>
                  <a:lnTo>
                    <a:pt x="14" y="36"/>
                  </a:lnTo>
                  <a:close/>
                </a:path>
              </a:pathLst>
            </a:custGeom>
            <a:solidFill>
              <a:srgbClr val="CC0000"/>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60" name="Freeform 5417"/>
            <p:cNvSpPr>
              <a:spLocks/>
            </p:cNvSpPr>
            <p:nvPr/>
          </p:nvSpPr>
          <p:spPr bwMode="auto">
            <a:xfrm>
              <a:off x="906" y="2255"/>
              <a:ext cx="71" cy="88"/>
            </a:xfrm>
            <a:custGeom>
              <a:avLst/>
              <a:gdLst>
                <a:gd name="T0" fmla="*/ 7 w 64"/>
                <a:gd name="T1" fmla="*/ 98 h 71"/>
                <a:gd name="T2" fmla="*/ 0 w 64"/>
                <a:gd name="T3" fmla="*/ 88 h 71"/>
                <a:gd name="T4" fmla="*/ 0 w 64"/>
                <a:gd name="T5" fmla="*/ 69 h 71"/>
                <a:gd name="T6" fmla="*/ 14 w 64"/>
                <a:gd name="T7" fmla="*/ 47 h 71"/>
                <a:gd name="T8" fmla="*/ 38 w 64"/>
                <a:gd name="T9" fmla="*/ 45 h 71"/>
                <a:gd name="T10" fmla="*/ 23 w 64"/>
                <a:gd name="T11" fmla="*/ 15 h 71"/>
                <a:gd name="T12" fmla="*/ 30 w 64"/>
                <a:gd name="T13" fmla="*/ 15 h 71"/>
                <a:gd name="T14" fmla="*/ 33 w 64"/>
                <a:gd name="T15" fmla="*/ 0 h 71"/>
                <a:gd name="T16" fmla="*/ 50 w 64"/>
                <a:gd name="T17" fmla="*/ 0 h 71"/>
                <a:gd name="T18" fmla="*/ 68 w 64"/>
                <a:gd name="T19" fmla="*/ 0 h 71"/>
                <a:gd name="T20" fmla="*/ 65 w 64"/>
                <a:gd name="T21" fmla="*/ 26 h 71"/>
                <a:gd name="T22" fmla="*/ 61 w 64"/>
                <a:gd name="T23" fmla="*/ 51 h 71"/>
                <a:gd name="T24" fmla="*/ 68 w 64"/>
                <a:gd name="T25" fmla="*/ 51 h 71"/>
                <a:gd name="T26" fmla="*/ 74 w 64"/>
                <a:gd name="T27" fmla="*/ 56 h 71"/>
                <a:gd name="T28" fmla="*/ 79 w 64"/>
                <a:gd name="T29" fmla="*/ 56 h 71"/>
                <a:gd name="T30" fmla="*/ 68 w 64"/>
                <a:gd name="T31" fmla="*/ 69 h 71"/>
                <a:gd name="T32" fmla="*/ 55 w 64"/>
                <a:gd name="T33" fmla="*/ 90 h 71"/>
                <a:gd name="T34" fmla="*/ 38 w 64"/>
                <a:gd name="T35" fmla="*/ 109 h 71"/>
                <a:gd name="T36" fmla="*/ 23 w 64"/>
                <a:gd name="T37" fmla="*/ 103 h 71"/>
                <a:gd name="T38" fmla="*/ 7 w 64"/>
                <a:gd name="T39" fmla="*/ 98 h 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4"/>
                <a:gd name="T61" fmla="*/ 0 h 71"/>
                <a:gd name="T62" fmla="*/ 64 w 64"/>
                <a:gd name="T63" fmla="*/ 71 h 7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4" h="71">
                  <a:moveTo>
                    <a:pt x="5" y="64"/>
                  </a:moveTo>
                  <a:lnTo>
                    <a:pt x="0" y="57"/>
                  </a:lnTo>
                  <a:lnTo>
                    <a:pt x="0" y="45"/>
                  </a:lnTo>
                  <a:lnTo>
                    <a:pt x="12" y="31"/>
                  </a:lnTo>
                  <a:lnTo>
                    <a:pt x="31" y="29"/>
                  </a:lnTo>
                  <a:lnTo>
                    <a:pt x="19" y="10"/>
                  </a:lnTo>
                  <a:lnTo>
                    <a:pt x="24" y="10"/>
                  </a:lnTo>
                  <a:lnTo>
                    <a:pt x="27" y="0"/>
                  </a:lnTo>
                  <a:lnTo>
                    <a:pt x="41" y="0"/>
                  </a:lnTo>
                  <a:lnTo>
                    <a:pt x="55" y="0"/>
                  </a:lnTo>
                  <a:lnTo>
                    <a:pt x="53" y="17"/>
                  </a:lnTo>
                  <a:lnTo>
                    <a:pt x="50" y="33"/>
                  </a:lnTo>
                  <a:lnTo>
                    <a:pt x="55" y="33"/>
                  </a:lnTo>
                  <a:lnTo>
                    <a:pt x="60" y="36"/>
                  </a:lnTo>
                  <a:lnTo>
                    <a:pt x="64" y="36"/>
                  </a:lnTo>
                  <a:lnTo>
                    <a:pt x="55" y="45"/>
                  </a:lnTo>
                  <a:lnTo>
                    <a:pt x="45" y="59"/>
                  </a:lnTo>
                  <a:lnTo>
                    <a:pt x="31" y="71"/>
                  </a:lnTo>
                  <a:lnTo>
                    <a:pt x="19" y="67"/>
                  </a:lnTo>
                  <a:lnTo>
                    <a:pt x="5" y="6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61" name="Freeform 5418"/>
            <p:cNvSpPr>
              <a:spLocks/>
            </p:cNvSpPr>
            <p:nvPr/>
          </p:nvSpPr>
          <p:spPr bwMode="auto">
            <a:xfrm>
              <a:off x="1154" y="2240"/>
              <a:ext cx="37" cy="15"/>
            </a:xfrm>
            <a:custGeom>
              <a:avLst/>
              <a:gdLst>
                <a:gd name="T0" fmla="*/ 18 w 33"/>
                <a:gd name="T1" fmla="*/ 0 h 12"/>
                <a:gd name="T2" fmla="*/ 0 w 33"/>
                <a:gd name="T3" fmla="*/ 8 h 12"/>
                <a:gd name="T4" fmla="*/ 24 w 33"/>
                <a:gd name="T5" fmla="*/ 19 h 12"/>
                <a:gd name="T6" fmla="*/ 41 w 33"/>
                <a:gd name="T7" fmla="*/ 16 h 12"/>
                <a:gd name="T8" fmla="*/ 18 w 33"/>
                <a:gd name="T9" fmla="*/ 0 h 12"/>
                <a:gd name="T10" fmla="*/ 0 60000 65536"/>
                <a:gd name="T11" fmla="*/ 0 60000 65536"/>
                <a:gd name="T12" fmla="*/ 0 60000 65536"/>
                <a:gd name="T13" fmla="*/ 0 60000 65536"/>
                <a:gd name="T14" fmla="*/ 0 60000 65536"/>
                <a:gd name="T15" fmla="*/ 0 w 33"/>
                <a:gd name="T16" fmla="*/ 0 h 12"/>
                <a:gd name="T17" fmla="*/ 33 w 33"/>
                <a:gd name="T18" fmla="*/ 12 h 12"/>
              </a:gdLst>
              <a:ahLst/>
              <a:cxnLst>
                <a:cxn ang="T10">
                  <a:pos x="T0" y="T1"/>
                </a:cxn>
                <a:cxn ang="T11">
                  <a:pos x="T2" y="T3"/>
                </a:cxn>
                <a:cxn ang="T12">
                  <a:pos x="T4" y="T5"/>
                </a:cxn>
                <a:cxn ang="T13">
                  <a:pos x="T6" y="T7"/>
                </a:cxn>
                <a:cxn ang="T14">
                  <a:pos x="T8" y="T9"/>
                </a:cxn>
              </a:cxnLst>
              <a:rect l="T15" t="T16" r="T17" b="T18"/>
              <a:pathLst>
                <a:path w="33" h="12">
                  <a:moveTo>
                    <a:pt x="14" y="0"/>
                  </a:moveTo>
                  <a:lnTo>
                    <a:pt x="0" y="5"/>
                  </a:lnTo>
                  <a:lnTo>
                    <a:pt x="19" y="12"/>
                  </a:lnTo>
                  <a:lnTo>
                    <a:pt x="33" y="10"/>
                  </a:lnTo>
                  <a:lnTo>
                    <a:pt x="14"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62" name="Freeform 5419"/>
            <p:cNvSpPr>
              <a:spLocks/>
            </p:cNvSpPr>
            <p:nvPr/>
          </p:nvSpPr>
          <p:spPr bwMode="auto">
            <a:xfrm>
              <a:off x="1350" y="2238"/>
              <a:ext cx="26" cy="13"/>
            </a:xfrm>
            <a:custGeom>
              <a:avLst/>
              <a:gdLst>
                <a:gd name="T0" fmla="*/ 28 w 24"/>
                <a:gd name="T1" fmla="*/ 12 h 10"/>
                <a:gd name="T2" fmla="*/ 25 w 24"/>
                <a:gd name="T3" fmla="*/ 12 h 10"/>
                <a:gd name="T4" fmla="*/ 5 w 24"/>
                <a:gd name="T5" fmla="*/ 17 h 10"/>
                <a:gd name="T6" fmla="*/ 0 w 24"/>
                <a:gd name="T7" fmla="*/ 12 h 10"/>
                <a:gd name="T8" fmla="*/ 0 w 24"/>
                <a:gd name="T9" fmla="*/ 0 h 10"/>
                <a:gd name="T10" fmla="*/ 28 w 24"/>
                <a:gd name="T11" fmla="*/ 12 h 10"/>
                <a:gd name="T12" fmla="*/ 0 60000 65536"/>
                <a:gd name="T13" fmla="*/ 0 60000 65536"/>
                <a:gd name="T14" fmla="*/ 0 60000 65536"/>
                <a:gd name="T15" fmla="*/ 0 60000 65536"/>
                <a:gd name="T16" fmla="*/ 0 60000 65536"/>
                <a:gd name="T17" fmla="*/ 0 60000 65536"/>
                <a:gd name="T18" fmla="*/ 0 w 24"/>
                <a:gd name="T19" fmla="*/ 0 h 10"/>
                <a:gd name="T20" fmla="*/ 24 w 24"/>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24" h="10">
                  <a:moveTo>
                    <a:pt x="24" y="7"/>
                  </a:moveTo>
                  <a:lnTo>
                    <a:pt x="21" y="7"/>
                  </a:lnTo>
                  <a:lnTo>
                    <a:pt x="5" y="10"/>
                  </a:lnTo>
                  <a:lnTo>
                    <a:pt x="0" y="7"/>
                  </a:lnTo>
                  <a:lnTo>
                    <a:pt x="0" y="0"/>
                  </a:lnTo>
                  <a:lnTo>
                    <a:pt x="24" y="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63" name="Rectangle 5420"/>
            <p:cNvSpPr>
              <a:spLocks noChangeArrowheads="1"/>
            </p:cNvSpPr>
            <p:nvPr/>
          </p:nvSpPr>
          <p:spPr bwMode="auto">
            <a:xfrm>
              <a:off x="1388" y="2255"/>
              <a:ext cx="7" cy="0"/>
            </a:xfrm>
            <a:prstGeom prst="rect">
              <a:avLst/>
            </a:prstGeom>
            <a:solidFill>
              <a:srgbClr val="E1E1E1"/>
            </a:solidFill>
            <a:ln w="317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64" name="Freeform 5421"/>
            <p:cNvSpPr>
              <a:spLocks/>
            </p:cNvSpPr>
            <p:nvPr/>
          </p:nvSpPr>
          <p:spPr bwMode="auto">
            <a:xfrm>
              <a:off x="553" y="1929"/>
              <a:ext cx="464" cy="396"/>
            </a:xfrm>
            <a:custGeom>
              <a:avLst/>
              <a:gdLst>
                <a:gd name="T0" fmla="*/ 65 w 416"/>
                <a:gd name="T1" fmla="*/ 233 h 321"/>
                <a:gd name="T2" fmla="*/ 41 w 416"/>
                <a:gd name="T3" fmla="*/ 169 h 321"/>
                <a:gd name="T4" fmla="*/ 18 w 416"/>
                <a:gd name="T5" fmla="*/ 139 h 321"/>
                <a:gd name="T6" fmla="*/ 26 w 416"/>
                <a:gd name="T7" fmla="*/ 104 h 321"/>
                <a:gd name="T8" fmla="*/ 2 w 416"/>
                <a:gd name="T9" fmla="*/ 35 h 321"/>
                <a:gd name="T10" fmla="*/ 46 w 416"/>
                <a:gd name="T11" fmla="*/ 0 h 321"/>
                <a:gd name="T12" fmla="*/ 90 w 416"/>
                <a:gd name="T13" fmla="*/ 25 h 321"/>
                <a:gd name="T14" fmla="*/ 158 w 416"/>
                <a:gd name="T15" fmla="*/ 35 h 321"/>
                <a:gd name="T16" fmla="*/ 207 w 416"/>
                <a:gd name="T17" fmla="*/ 51 h 321"/>
                <a:gd name="T18" fmla="*/ 238 w 416"/>
                <a:gd name="T19" fmla="*/ 96 h 321"/>
                <a:gd name="T20" fmla="*/ 284 w 416"/>
                <a:gd name="T21" fmla="*/ 104 h 321"/>
                <a:gd name="T22" fmla="*/ 315 w 416"/>
                <a:gd name="T23" fmla="*/ 175 h 321"/>
                <a:gd name="T24" fmla="*/ 315 w 416"/>
                <a:gd name="T25" fmla="*/ 252 h 321"/>
                <a:gd name="T26" fmla="*/ 323 w 416"/>
                <a:gd name="T27" fmla="*/ 338 h 321"/>
                <a:gd name="T28" fmla="*/ 338 w 416"/>
                <a:gd name="T29" fmla="*/ 377 h 321"/>
                <a:gd name="T30" fmla="*/ 397 w 416"/>
                <a:gd name="T31" fmla="*/ 380 h 321"/>
                <a:gd name="T32" fmla="*/ 423 w 416"/>
                <a:gd name="T33" fmla="*/ 377 h 321"/>
                <a:gd name="T34" fmla="*/ 446 w 416"/>
                <a:gd name="T35" fmla="*/ 320 h 321"/>
                <a:gd name="T36" fmla="*/ 505 w 416"/>
                <a:gd name="T37" fmla="*/ 301 h 321"/>
                <a:gd name="T38" fmla="*/ 518 w 416"/>
                <a:gd name="T39" fmla="*/ 312 h 321"/>
                <a:gd name="T40" fmla="*/ 496 w 416"/>
                <a:gd name="T41" fmla="*/ 357 h 321"/>
                <a:gd name="T42" fmla="*/ 482 w 416"/>
                <a:gd name="T43" fmla="*/ 377 h 321"/>
                <a:gd name="T44" fmla="*/ 444 w 416"/>
                <a:gd name="T45" fmla="*/ 402 h 321"/>
                <a:gd name="T46" fmla="*/ 417 w 416"/>
                <a:gd name="T47" fmla="*/ 417 h 321"/>
                <a:gd name="T48" fmla="*/ 393 w 416"/>
                <a:gd name="T49" fmla="*/ 470 h 321"/>
                <a:gd name="T50" fmla="*/ 356 w 416"/>
                <a:gd name="T51" fmla="*/ 442 h 321"/>
                <a:gd name="T52" fmla="*/ 344 w 416"/>
                <a:gd name="T53" fmla="*/ 445 h 321"/>
                <a:gd name="T54" fmla="*/ 309 w 416"/>
                <a:gd name="T55" fmla="*/ 456 h 321"/>
                <a:gd name="T56" fmla="*/ 244 w 416"/>
                <a:gd name="T57" fmla="*/ 419 h 321"/>
                <a:gd name="T58" fmla="*/ 196 w 416"/>
                <a:gd name="T59" fmla="*/ 391 h 321"/>
                <a:gd name="T60" fmla="*/ 155 w 416"/>
                <a:gd name="T61" fmla="*/ 349 h 321"/>
                <a:gd name="T62" fmla="*/ 158 w 416"/>
                <a:gd name="T63" fmla="*/ 320 h 321"/>
                <a:gd name="T64" fmla="*/ 149 w 416"/>
                <a:gd name="T65" fmla="*/ 259 h 321"/>
                <a:gd name="T66" fmla="*/ 132 w 416"/>
                <a:gd name="T67" fmla="*/ 222 h 321"/>
                <a:gd name="T68" fmla="*/ 123 w 416"/>
                <a:gd name="T69" fmla="*/ 204 h 321"/>
                <a:gd name="T70" fmla="*/ 102 w 416"/>
                <a:gd name="T71" fmla="*/ 186 h 321"/>
                <a:gd name="T72" fmla="*/ 90 w 416"/>
                <a:gd name="T73" fmla="*/ 132 h 321"/>
                <a:gd name="T74" fmla="*/ 69 w 416"/>
                <a:gd name="T75" fmla="*/ 90 h 321"/>
                <a:gd name="T76" fmla="*/ 50 w 416"/>
                <a:gd name="T77" fmla="*/ 32 h 321"/>
                <a:gd name="T78" fmla="*/ 32 w 416"/>
                <a:gd name="T79" fmla="*/ 74 h 321"/>
                <a:gd name="T80" fmla="*/ 55 w 416"/>
                <a:gd name="T81" fmla="*/ 139 h 321"/>
                <a:gd name="T82" fmla="*/ 65 w 416"/>
                <a:gd name="T83" fmla="*/ 186 h 321"/>
                <a:gd name="T84" fmla="*/ 85 w 416"/>
                <a:gd name="T85" fmla="*/ 241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6"/>
                <a:gd name="T130" fmla="*/ 0 h 321"/>
                <a:gd name="T131" fmla="*/ 416 w 416"/>
                <a:gd name="T132" fmla="*/ 321 h 3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6" h="321">
                  <a:moveTo>
                    <a:pt x="73" y="165"/>
                  </a:moveTo>
                  <a:lnTo>
                    <a:pt x="61" y="170"/>
                  </a:lnTo>
                  <a:lnTo>
                    <a:pt x="52" y="153"/>
                  </a:lnTo>
                  <a:lnTo>
                    <a:pt x="37" y="139"/>
                  </a:lnTo>
                  <a:lnTo>
                    <a:pt x="40" y="125"/>
                  </a:lnTo>
                  <a:lnTo>
                    <a:pt x="33" y="111"/>
                  </a:lnTo>
                  <a:lnTo>
                    <a:pt x="28" y="101"/>
                  </a:lnTo>
                  <a:lnTo>
                    <a:pt x="21" y="101"/>
                  </a:lnTo>
                  <a:lnTo>
                    <a:pt x="14" y="92"/>
                  </a:lnTo>
                  <a:lnTo>
                    <a:pt x="4" y="85"/>
                  </a:lnTo>
                  <a:lnTo>
                    <a:pt x="16" y="87"/>
                  </a:lnTo>
                  <a:lnTo>
                    <a:pt x="21" y="68"/>
                  </a:lnTo>
                  <a:lnTo>
                    <a:pt x="14" y="56"/>
                  </a:lnTo>
                  <a:lnTo>
                    <a:pt x="4" y="44"/>
                  </a:lnTo>
                  <a:lnTo>
                    <a:pt x="2" y="23"/>
                  </a:lnTo>
                  <a:lnTo>
                    <a:pt x="0" y="0"/>
                  </a:lnTo>
                  <a:lnTo>
                    <a:pt x="18" y="0"/>
                  </a:lnTo>
                  <a:lnTo>
                    <a:pt x="37" y="0"/>
                  </a:lnTo>
                  <a:lnTo>
                    <a:pt x="49" y="4"/>
                  </a:lnTo>
                  <a:lnTo>
                    <a:pt x="61" y="11"/>
                  </a:lnTo>
                  <a:lnTo>
                    <a:pt x="73" y="16"/>
                  </a:lnTo>
                  <a:lnTo>
                    <a:pt x="85" y="23"/>
                  </a:lnTo>
                  <a:lnTo>
                    <a:pt x="104" y="23"/>
                  </a:lnTo>
                  <a:lnTo>
                    <a:pt x="127" y="23"/>
                  </a:lnTo>
                  <a:lnTo>
                    <a:pt x="130" y="14"/>
                  </a:lnTo>
                  <a:lnTo>
                    <a:pt x="156" y="14"/>
                  </a:lnTo>
                  <a:lnTo>
                    <a:pt x="167" y="33"/>
                  </a:lnTo>
                  <a:lnTo>
                    <a:pt x="172" y="49"/>
                  </a:lnTo>
                  <a:lnTo>
                    <a:pt x="182" y="56"/>
                  </a:lnTo>
                  <a:lnTo>
                    <a:pt x="191" y="63"/>
                  </a:lnTo>
                  <a:lnTo>
                    <a:pt x="203" y="52"/>
                  </a:lnTo>
                  <a:lnTo>
                    <a:pt x="222" y="52"/>
                  </a:lnTo>
                  <a:lnTo>
                    <a:pt x="229" y="68"/>
                  </a:lnTo>
                  <a:lnTo>
                    <a:pt x="236" y="85"/>
                  </a:lnTo>
                  <a:lnTo>
                    <a:pt x="241" y="106"/>
                  </a:lnTo>
                  <a:lnTo>
                    <a:pt x="253" y="115"/>
                  </a:lnTo>
                  <a:lnTo>
                    <a:pt x="269" y="118"/>
                  </a:lnTo>
                  <a:lnTo>
                    <a:pt x="262" y="141"/>
                  </a:lnTo>
                  <a:lnTo>
                    <a:pt x="253" y="165"/>
                  </a:lnTo>
                  <a:lnTo>
                    <a:pt x="250" y="189"/>
                  </a:lnTo>
                  <a:lnTo>
                    <a:pt x="253" y="205"/>
                  </a:lnTo>
                  <a:lnTo>
                    <a:pt x="260" y="222"/>
                  </a:lnTo>
                  <a:lnTo>
                    <a:pt x="264" y="234"/>
                  </a:lnTo>
                  <a:lnTo>
                    <a:pt x="269" y="245"/>
                  </a:lnTo>
                  <a:lnTo>
                    <a:pt x="272" y="248"/>
                  </a:lnTo>
                  <a:lnTo>
                    <a:pt x="288" y="255"/>
                  </a:lnTo>
                  <a:lnTo>
                    <a:pt x="300" y="252"/>
                  </a:lnTo>
                  <a:lnTo>
                    <a:pt x="319" y="250"/>
                  </a:lnTo>
                  <a:lnTo>
                    <a:pt x="328" y="250"/>
                  </a:lnTo>
                  <a:lnTo>
                    <a:pt x="335" y="252"/>
                  </a:lnTo>
                  <a:lnTo>
                    <a:pt x="340" y="248"/>
                  </a:lnTo>
                  <a:lnTo>
                    <a:pt x="340" y="245"/>
                  </a:lnTo>
                  <a:lnTo>
                    <a:pt x="352" y="231"/>
                  </a:lnTo>
                  <a:lnTo>
                    <a:pt x="359" y="210"/>
                  </a:lnTo>
                  <a:lnTo>
                    <a:pt x="376" y="200"/>
                  </a:lnTo>
                  <a:lnTo>
                    <a:pt x="390" y="198"/>
                  </a:lnTo>
                  <a:lnTo>
                    <a:pt x="406" y="198"/>
                  </a:lnTo>
                  <a:lnTo>
                    <a:pt x="409" y="198"/>
                  </a:lnTo>
                  <a:lnTo>
                    <a:pt x="416" y="200"/>
                  </a:lnTo>
                  <a:lnTo>
                    <a:pt x="416" y="205"/>
                  </a:lnTo>
                  <a:lnTo>
                    <a:pt x="402" y="224"/>
                  </a:lnTo>
                  <a:lnTo>
                    <a:pt x="399" y="234"/>
                  </a:lnTo>
                  <a:lnTo>
                    <a:pt x="399" y="236"/>
                  </a:lnTo>
                  <a:lnTo>
                    <a:pt x="392" y="252"/>
                  </a:lnTo>
                  <a:lnTo>
                    <a:pt x="387" y="248"/>
                  </a:lnTo>
                  <a:lnTo>
                    <a:pt x="385" y="252"/>
                  </a:lnTo>
                  <a:lnTo>
                    <a:pt x="371" y="264"/>
                  </a:lnTo>
                  <a:lnTo>
                    <a:pt x="357" y="264"/>
                  </a:lnTo>
                  <a:lnTo>
                    <a:pt x="343" y="264"/>
                  </a:lnTo>
                  <a:lnTo>
                    <a:pt x="340" y="274"/>
                  </a:lnTo>
                  <a:lnTo>
                    <a:pt x="335" y="274"/>
                  </a:lnTo>
                  <a:lnTo>
                    <a:pt x="347" y="293"/>
                  </a:lnTo>
                  <a:lnTo>
                    <a:pt x="328" y="295"/>
                  </a:lnTo>
                  <a:lnTo>
                    <a:pt x="316" y="309"/>
                  </a:lnTo>
                  <a:lnTo>
                    <a:pt x="316" y="321"/>
                  </a:lnTo>
                  <a:lnTo>
                    <a:pt x="300" y="307"/>
                  </a:lnTo>
                  <a:lnTo>
                    <a:pt x="286" y="290"/>
                  </a:lnTo>
                  <a:lnTo>
                    <a:pt x="293" y="295"/>
                  </a:lnTo>
                  <a:lnTo>
                    <a:pt x="283" y="290"/>
                  </a:lnTo>
                  <a:lnTo>
                    <a:pt x="276" y="293"/>
                  </a:lnTo>
                  <a:lnTo>
                    <a:pt x="279" y="293"/>
                  </a:lnTo>
                  <a:lnTo>
                    <a:pt x="264" y="295"/>
                  </a:lnTo>
                  <a:lnTo>
                    <a:pt x="248" y="300"/>
                  </a:lnTo>
                  <a:lnTo>
                    <a:pt x="231" y="293"/>
                  </a:lnTo>
                  <a:lnTo>
                    <a:pt x="215" y="283"/>
                  </a:lnTo>
                  <a:lnTo>
                    <a:pt x="196" y="276"/>
                  </a:lnTo>
                  <a:lnTo>
                    <a:pt x="179" y="269"/>
                  </a:lnTo>
                  <a:lnTo>
                    <a:pt x="170" y="262"/>
                  </a:lnTo>
                  <a:lnTo>
                    <a:pt x="158" y="257"/>
                  </a:lnTo>
                  <a:lnTo>
                    <a:pt x="146" y="250"/>
                  </a:lnTo>
                  <a:lnTo>
                    <a:pt x="134" y="238"/>
                  </a:lnTo>
                  <a:lnTo>
                    <a:pt x="125" y="229"/>
                  </a:lnTo>
                  <a:lnTo>
                    <a:pt x="123" y="217"/>
                  </a:lnTo>
                  <a:lnTo>
                    <a:pt x="127" y="212"/>
                  </a:lnTo>
                  <a:lnTo>
                    <a:pt x="127" y="210"/>
                  </a:lnTo>
                  <a:lnTo>
                    <a:pt x="132" y="198"/>
                  </a:lnTo>
                  <a:lnTo>
                    <a:pt x="125" y="184"/>
                  </a:lnTo>
                  <a:lnTo>
                    <a:pt x="120" y="170"/>
                  </a:lnTo>
                  <a:lnTo>
                    <a:pt x="111" y="158"/>
                  </a:lnTo>
                  <a:lnTo>
                    <a:pt x="101" y="144"/>
                  </a:lnTo>
                  <a:lnTo>
                    <a:pt x="106" y="146"/>
                  </a:lnTo>
                  <a:lnTo>
                    <a:pt x="99" y="137"/>
                  </a:lnTo>
                  <a:lnTo>
                    <a:pt x="97" y="134"/>
                  </a:lnTo>
                  <a:lnTo>
                    <a:pt x="99" y="134"/>
                  </a:lnTo>
                  <a:lnTo>
                    <a:pt x="87" y="127"/>
                  </a:lnTo>
                  <a:lnTo>
                    <a:pt x="87" y="122"/>
                  </a:lnTo>
                  <a:lnTo>
                    <a:pt x="82" y="122"/>
                  </a:lnTo>
                  <a:lnTo>
                    <a:pt x="87" y="111"/>
                  </a:lnTo>
                  <a:lnTo>
                    <a:pt x="80" y="106"/>
                  </a:lnTo>
                  <a:lnTo>
                    <a:pt x="73" y="87"/>
                  </a:lnTo>
                  <a:lnTo>
                    <a:pt x="73" y="82"/>
                  </a:lnTo>
                  <a:lnTo>
                    <a:pt x="61" y="75"/>
                  </a:lnTo>
                  <a:lnTo>
                    <a:pt x="56" y="59"/>
                  </a:lnTo>
                  <a:lnTo>
                    <a:pt x="49" y="44"/>
                  </a:lnTo>
                  <a:lnTo>
                    <a:pt x="49" y="23"/>
                  </a:lnTo>
                  <a:lnTo>
                    <a:pt x="40" y="21"/>
                  </a:lnTo>
                  <a:lnTo>
                    <a:pt x="28" y="11"/>
                  </a:lnTo>
                  <a:lnTo>
                    <a:pt x="26" y="30"/>
                  </a:lnTo>
                  <a:lnTo>
                    <a:pt x="26" y="49"/>
                  </a:lnTo>
                  <a:lnTo>
                    <a:pt x="33" y="63"/>
                  </a:lnTo>
                  <a:lnTo>
                    <a:pt x="40" y="80"/>
                  </a:lnTo>
                  <a:lnTo>
                    <a:pt x="44" y="92"/>
                  </a:lnTo>
                  <a:lnTo>
                    <a:pt x="49" y="106"/>
                  </a:lnTo>
                  <a:lnTo>
                    <a:pt x="52" y="104"/>
                  </a:lnTo>
                  <a:lnTo>
                    <a:pt x="52" y="122"/>
                  </a:lnTo>
                  <a:lnTo>
                    <a:pt x="56" y="146"/>
                  </a:lnTo>
                  <a:lnTo>
                    <a:pt x="61" y="148"/>
                  </a:lnTo>
                  <a:lnTo>
                    <a:pt x="68" y="158"/>
                  </a:lnTo>
                  <a:lnTo>
                    <a:pt x="73" y="16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65" name="Freeform 5422"/>
            <p:cNvSpPr>
              <a:spLocks/>
            </p:cNvSpPr>
            <p:nvPr/>
          </p:nvSpPr>
          <p:spPr bwMode="auto">
            <a:xfrm>
              <a:off x="1173" y="2092"/>
              <a:ext cx="8" cy="17"/>
            </a:xfrm>
            <a:custGeom>
              <a:avLst/>
              <a:gdLst>
                <a:gd name="T0" fmla="*/ 8 w 8"/>
                <a:gd name="T1" fmla="*/ 21 h 14"/>
                <a:gd name="T2" fmla="*/ 5 w 8"/>
                <a:gd name="T3" fmla="*/ 0 h 14"/>
                <a:gd name="T4" fmla="*/ 0 w 8"/>
                <a:gd name="T5" fmla="*/ 13 h 14"/>
                <a:gd name="T6" fmla="*/ 3 w 8"/>
                <a:gd name="T7" fmla="*/ 21 h 14"/>
                <a:gd name="T8" fmla="*/ 8 w 8"/>
                <a:gd name="T9" fmla="*/ 21 h 14"/>
                <a:gd name="T10" fmla="*/ 0 60000 65536"/>
                <a:gd name="T11" fmla="*/ 0 60000 65536"/>
                <a:gd name="T12" fmla="*/ 0 60000 65536"/>
                <a:gd name="T13" fmla="*/ 0 60000 65536"/>
                <a:gd name="T14" fmla="*/ 0 60000 65536"/>
                <a:gd name="T15" fmla="*/ 0 w 8"/>
                <a:gd name="T16" fmla="*/ 0 h 14"/>
                <a:gd name="T17" fmla="*/ 8 w 8"/>
                <a:gd name="T18" fmla="*/ 14 h 14"/>
              </a:gdLst>
              <a:ahLst/>
              <a:cxnLst>
                <a:cxn ang="T10">
                  <a:pos x="T0" y="T1"/>
                </a:cxn>
                <a:cxn ang="T11">
                  <a:pos x="T2" y="T3"/>
                </a:cxn>
                <a:cxn ang="T12">
                  <a:pos x="T4" y="T5"/>
                </a:cxn>
                <a:cxn ang="T13">
                  <a:pos x="T6" y="T7"/>
                </a:cxn>
                <a:cxn ang="T14">
                  <a:pos x="T8" y="T9"/>
                </a:cxn>
              </a:cxnLst>
              <a:rect l="T15" t="T16" r="T17" b="T18"/>
              <a:pathLst>
                <a:path w="8" h="14">
                  <a:moveTo>
                    <a:pt x="8" y="14"/>
                  </a:moveTo>
                  <a:lnTo>
                    <a:pt x="5" y="0"/>
                  </a:lnTo>
                  <a:lnTo>
                    <a:pt x="0" y="9"/>
                  </a:lnTo>
                  <a:lnTo>
                    <a:pt x="3" y="14"/>
                  </a:lnTo>
                  <a:lnTo>
                    <a:pt x="8" y="1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66" name="Freeform 5423"/>
            <p:cNvSpPr>
              <a:spLocks/>
            </p:cNvSpPr>
            <p:nvPr/>
          </p:nvSpPr>
          <p:spPr bwMode="auto">
            <a:xfrm>
              <a:off x="1189" y="2053"/>
              <a:ext cx="10" cy="21"/>
            </a:xfrm>
            <a:custGeom>
              <a:avLst/>
              <a:gdLst>
                <a:gd name="T0" fmla="*/ 4 w 9"/>
                <a:gd name="T1" fmla="*/ 26 h 17"/>
                <a:gd name="T2" fmla="*/ 9 w 9"/>
                <a:gd name="T3" fmla="*/ 15 h 17"/>
                <a:gd name="T4" fmla="*/ 0 w 9"/>
                <a:gd name="T5" fmla="*/ 0 h 17"/>
                <a:gd name="T6" fmla="*/ 11 w 9"/>
                <a:gd name="T7" fmla="*/ 15 h 17"/>
                <a:gd name="T8" fmla="*/ 4 w 9"/>
                <a:gd name="T9" fmla="*/ 26 h 17"/>
                <a:gd name="T10" fmla="*/ 0 60000 65536"/>
                <a:gd name="T11" fmla="*/ 0 60000 65536"/>
                <a:gd name="T12" fmla="*/ 0 60000 65536"/>
                <a:gd name="T13" fmla="*/ 0 60000 65536"/>
                <a:gd name="T14" fmla="*/ 0 60000 65536"/>
                <a:gd name="T15" fmla="*/ 0 w 9"/>
                <a:gd name="T16" fmla="*/ 0 h 17"/>
                <a:gd name="T17" fmla="*/ 9 w 9"/>
                <a:gd name="T18" fmla="*/ 17 h 17"/>
              </a:gdLst>
              <a:ahLst/>
              <a:cxnLst>
                <a:cxn ang="T10">
                  <a:pos x="T0" y="T1"/>
                </a:cxn>
                <a:cxn ang="T11">
                  <a:pos x="T2" y="T3"/>
                </a:cxn>
                <a:cxn ang="T12">
                  <a:pos x="T4" y="T5"/>
                </a:cxn>
                <a:cxn ang="T13">
                  <a:pos x="T6" y="T7"/>
                </a:cxn>
                <a:cxn ang="T14">
                  <a:pos x="T8" y="T9"/>
                </a:cxn>
              </a:cxnLst>
              <a:rect l="T15" t="T16" r="T17" b="T18"/>
              <a:pathLst>
                <a:path w="9" h="17">
                  <a:moveTo>
                    <a:pt x="4" y="17"/>
                  </a:moveTo>
                  <a:lnTo>
                    <a:pt x="7" y="10"/>
                  </a:lnTo>
                  <a:lnTo>
                    <a:pt x="0" y="0"/>
                  </a:lnTo>
                  <a:lnTo>
                    <a:pt x="9" y="10"/>
                  </a:lnTo>
                  <a:lnTo>
                    <a:pt x="4" y="1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67" name="Freeform 5424"/>
            <p:cNvSpPr>
              <a:spLocks/>
            </p:cNvSpPr>
            <p:nvPr/>
          </p:nvSpPr>
          <p:spPr bwMode="auto">
            <a:xfrm>
              <a:off x="1201" y="2086"/>
              <a:ext cx="9" cy="14"/>
            </a:xfrm>
            <a:custGeom>
              <a:avLst/>
              <a:gdLst>
                <a:gd name="T0" fmla="*/ 7 w 8"/>
                <a:gd name="T1" fmla="*/ 16 h 12"/>
                <a:gd name="T2" fmla="*/ 10 w 8"/>
                <a:gd name="T3" fmla="*/ 9 h 12"/>
                <a:gd name="T4" fmla="*/ 0 w 8"/>
                <a:gd name="T5" fmla="*/ 0 h 12"/>
                <a:gd name="T6" fmla="*/ 0 w 8"/>
                <a:gd name="T7" fmla="*/ 0 h 12"/>
                <a:gd name="T8" fmla="*/ 7 w 8"/>
                <a:gd name="T9" fmla="*/ 7 h 12"/>
                <a:gd name="T10" fmla="*/ 10 w 8"/>
                <a:gd name="T11" fmla="*/ 9 h 12"/>
                <a:gd name="T12" fmla="*/ 7 w 8"/>
                <a:gd name="T13" fmla="*/ 16 h 12"/>
                <a:gd name="T14" fmla="*/ 0 60000 65536"/>
                <a:gd name="T15" fmla="*/ 0 60000 65536"/>
                <a:gd name="T16" fmla="*/ 0 60000 65536"/>
                <a:gd name="T17" fmla="*/ 0 60000 65536"/>
                <a:gd name="T18" fmla="*/ 0 60000 65536"/>
                <a:gd name="T19" fmla="*/ 0 60000 65536"/>
                <a:gd name="T20" fmla="*/ 0 60000 65536"/>
                <a:gd name="T21" fmla="*/ 0 w 8"/>
                <a:gd name="T22" fmla="*/ 0 h 12"/>
                <a:gd name="T23" fmla="*/ 8 w 8"/>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2">
                  <a:moveTo>
                    <a:pt x="5" y="12"/>
                  </a:moveTo>
                  <a:lnTo>
                    <a:pt x="8" y="7"/>
                  </a:lnTo>
                  <a:lnTo>
                    <a:pt x="0" y="0"/>
                  </a:lnTo>
                  <a:lnTo>
                    <a:pt x="5" y="5"/>
                  </a:lnTo>
                  <a:lnTo>
                    <a:pt x="8" y="7"/>
                  </a:lnTo>
                  <a:lnTo>
                    <a:pt x="5" y="1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68" name="Freeform 5425"/>
            <p:cNvSpPr>
              <a:spLocks/>
            </p:cNvSpPr>
            <p:nvPr/>
          </p:nvSpPr>
          <p:spPr bwMode="auto">
            <a:xfrm>
              <a:off x="1244" y="2176"/>
              <a:ext cx="11" cy="10"/>
            </a:xfrm>
            <a:custGeom>
              <a:avLst/>
              <a:gdLst>
                <a:gd name="T0" fmla="*/ 12 w 10"/>
                <a:gd name="T1" fmla="*/ 0 h 8"/>
                <a:gd name="T2" fmla="*/ 12 w 10"/>
                <a:gd name="T3" fmla="*/ 5 h 8"/>
                <a:gd name="T4" fmla="*/ 0 w 10"/>
                <a:gd name="T5" fmla="*/ 13 h 8"/>
                <a:gd name="T6" fmla="*/ 12 w 10"/>
                <a:gd name="T7" fmla="*/ 0 h 8"/>
                <a:gd name="T8" fmla="*/ 0 60000 65536"/>
                <a:gd name="T9" fmla="*/ 0 60000 65536"/>
                <a:gd name="T10" fmla="*/ 0 60000 65536"/>
                <a:gd name="T11" fmla="*/ 0 60000 65536"/>
                <a:gd name="T12" fmla="*/ 0 w 10"/>
                <a:gd name="T13" fmla="*/ 0 h 8"/>
                <a:gd name="T14" fmla="*/ 10 w 10"/>
                <a:gd name="T15" fmla="*/ 8 h 8"/>
              </a:gdLst>
              <a:ahLst/>
              <a:cxnLst>
                <a:cxn ang="T8">
                  <a:pos x="T0" y="T1"/>
                </a:cxn>
                <a:cxn ang="T9">
                  <a:pos x="T2" y="T3"/>
                </a:cxn>
                <a:cxn ang="T10">
                  <a:pos x="T4" y="T5"/>
                </a:cxn>
                <a:cxn ang="T11">
                  <a:pos x="T6" y="T7"/>
                </a:cxn>
              </a:cxnLst>
              <a:rect l="T12" t="T13" r="T14" b="T15"/>
              <a:pathLst>
                <a:path w="10" h="8">
                  <a:moveTo>
                    <a:pt x="10" y="0"/>
                  </a:moveTo>
                  <a:lnTo>
                    <a:pt x="10" y="3"/>
                  </a:lnTo>
                  <a:lnTo>
                    <a:pt x="0" y="8"/>
                  </a:lnTo>
                  <a:lnTo>
                    <a:pt x="1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69" name="Freeform 5426"/>
            <p:cNvSpPr>
              <a:spLocks/>
            </p:cNvSpPr>
            <p:nvPr/>
          </p:nvSpPr>
          <p:spPr bwMode="auto">
            <a:xfrm>
              <a:off x="1236" y="2147"/>
              <a:ext cx="8" cy="9"/>
            </a:xfrm>
            <a:custGeom>
              <a:avLst/>
              <a:gdLst>
                <a:gd name="T0" fmla="*/ 9 w 7"/>
                <a:gd name="T1" fmla="*/ 4 h 7"/>
                <a:gd name="T2" fmla="*/ 7 w 7"/>
                <a:gd name="T3" fmla="*/ 0 h 7"/>
                <a:gd name="T4" fmla="*/ 0 w 7"/>
                <a:gd name="T5" fmla="*/ 12 h 7"/>
                <a:gd name="T6" fmla="*/ 9 w 7"/>
                <a:gd name="T7" fmla="*/ 4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7" y="2"/>
                  </a:moveTo>
                  <a:lnTo>
                    <a:pt x="5" y="0"/>
                  </a:lnTo>
                  <a:lnTo>
                    <a:pt x="0" y="7"/>
                  </a:lnTo>
                  <a:lnTo>
                    <a:pt x="7"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70" name="Freeform 5427"/>
            <p:cNvSpPr>
              <a:spLocks/>
            </p:cNvSpPr>
            <p:nvPr/>
          </p:nvSpPr>
          <p:spPr bwMode="auto">
            <a:xfrm>
              <a:off x="1167" y="2059"/>
              <a:ext cx="18" cy="2"/>
            </a:xfrm>
            <a:custGeom>
              <a:avLst/>
              <a:gdLst>
                <a:gd name="T0" fmla="*/ 9 w 16"/>
                <a:gd name="T1" fmla="*/ 0 h 2"/>
                <a:gd name="T2" fmla="*/ 20 w 16"/>
                <a:gd name="T3" fmla="*/ 0 h 2"/>
                <a:gd name="T4" fmla="*/ 11 w 16"/>
                <a:gd name="T5" fmla="*/ 0 h 2"/>
                <a:gd name="T6" fmla="*/ 0 w 16"/>
                <a:gd name="T7" fmla="*/ 0 h 2"/>
                <a:gd name="T8" fmla="*/ 9 w 16"/>
                <a:gd name="T9" fmla="*/ 0 h 2"/>
                <a:gd name="T10" fmla="*/ 0 60000 65536"/>
                <a:gd name="T11" fmla="*/ 0 60000 65536"/>
                <a:gd name="T12" fmla="*/ 0 60000 65536"/>
                <a:gd name="T13" fmla="*/ 0 60000 65536"/>
                <a:gd name="T14" fmla="*/ 0 60000 65536"/>
                <a:gd name="T15" fmla="*/ 0 w 16"/>
                <a:gd name="T16" fmla="*/ 0 h 2"/>
                <a:gd name="T17" fmla="*/ 16 w 16"/>
                <a:gd name="T18" fmla="*/ 2 h 2"/>
              </a:gdLst>
              <a:ahLst/>
              <a:cxnLst>
                <a:cxn ang="T10">
                  <a:pos x="T0" y="T1"/>
                </a:cxn>
                <a:cxn ang="T11">
                  <a:pos x="T2" y="T3"/>
                </a:cxn>
                <a:cxn ang="T12">
                  <a:pos x="T4" y="T5"/>
                </a:cxn>
                <a:cxn ang="T13">
                  <a:pos x="T6" y="T7"/>
                </a:cxn>
                <a:cxn ang="T14">
                  <a:pos x="T8" y="T9"/>
                </a:cxn>
              </a:cxnLst>
              <a:rect l="T15" t="T16" r="T17" b="T18"/>
              <a:pathLst>
                <a:path w="16" h="2">
                  <a:moveTo>
                    <a:pt x="7" y="0"/>
                  </a:moveTo>
                  <a:lnTo>
                    <a:pt x="16" y="0"/>
                  </a:lnTo>
                  <a:lnTo>
                    <a:pt x="9" y="0"/>
                  </a:lnTo>
                  <a:lnTo>
                    <a:pt x="0" y="0"/>
                  </a:lnTo>
                  <a:lnTo>
                    <a:pt x="7"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71" name="Freeform 5428"/>
            <p:cNvSpPr>
              <a:spLocks/>
            </p:cNvSpPr>
            <p:nvPr/>
          </p:nvSpPr>
          <p:spPr bwMode="auto">
            <a:xfrm>
              <a:off x="1179" y="2115"/>
              <a:ext cx="4" cy="6"/>
            </a:xfrm>
            <a:custGeom>
              <a:avLst/>
              <a:gdLst>
                <a:gd name="T0" fmla="*/ 3 w 5"/>
                <a:gd name="T1" fmla="*/ 2 h 5"/>
                <a:gd name="T2" fmla="*/ 2 w 5"/>
                <a:gd name="T3" fmla="*/ 0 h 5"/>
                <a:gd name="T4" fmla="*/ 0 w 5"/>
                <a:gd name="T5" fmla="*/ 0 h 5"/>
                <a:gd name="T6" fmla="*/ 2 w 5"/>
                <a:gd name="T7" fmla="*/ 7 h 5"/>
                <a:gd name="T8" fmla="*/ 3 w 5"/>
                <a:gd name="T9" fmla="*/ 2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5" y="2"/>
                  </a:moveTo>
                  <a:lnTo>
                    <a:pt x="3" y="0"/>
                  </a:lnTo>
                  <a:lnTo>
                    <a:pt x="0" y="0"/>
                  </a:lnTo>
                  <a:lnTo>
                    <a:pt x="3" y="5"/>
                  </a:lnTo>
                  <a:lnTo>
                    <a:pt x="5"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72" name="Freeform 5429"/>
            <p:cNvSpPr>
              <a:spLocks/>
            </p:cNvSpPr>
            <p:nvPr/>
          </p:nvSpPr>
          <p:spPr bwMode="auto">
            <a:xfrm>
              <a:off x="3506" y="3092"/>
              <a:ext cx="8" cy="6"/>
            </a:xfrm>
            <a:custGeom>
              <a:avLst/>
              <a:gdLst>
                <a:gd name="T0" fmla="*/ 9 w 7"/>
                <a:gd name="T1" fmla="*/ 0 h 5"/>
                <a:gd name="T2" fmla="*/ 0 w 7"/>
                <a:gd name="T3" fmla="*/ 7 h 5"/>
                <a:gd name="T4" fmla="*/ 9 w 7"/>
                <a:gd name="T5" fmla="*/ 5 h 5"/>
                <a:gd name="T6" fmla="*/ 9 w 7"/>
                <a:gd name="T7" fmla="*/ 0 h 5"/>
                <a:gd name="T8" fmla="*/ 0 60000 65536"/>
                <a:gd name="T9" fmla="*/ 0 60000 65536"/>
                <a:gd name="T10" fmla="*/ 0 60000 65536"/>
                <a:gd name="T11" fmla="*/ 0 60000 65536"/>
                <a:gd name="T12" fmla="*/ 0 w 7"/>
                <a:gd name="T13" fmla="*/ 0 h 5"/>
                <a:gd name="T14" fmla="*/ 7 w 7"/>
                <a:gd name="T15" fmla="*/ 5 h 5"/>
              </a:gdLst>
              <a:ahLst/>
              <a:cxnLst>
                <a:cxn ang="T8">
                  <a:pos x="T0" y="T1"/>
                </a:cxn>
                <a:cxn ang="T9">
                  <a:pos x="T2" y="T3"/>
                </a:cxn>
                <a:cxn ang="T10">
                  <a:pos x="T4" y="T5"/>
                </a:cxn>
                <a:cxn ang="T11">
                  <a:pos x="T6" y="T7"/>
                </a:cxn>
              </a:cxnLst>
              <a:rect l="T12" t="T13" r="T14" b="T15"/>
              <a:pathLst>
                <a:path w="7" h="5">
                  <a:moveTo>
                    <a:pt x="7" y="0"/>
                  </a:moveTo>
                  <a:lnTo>
                    <a:pt x="0" y="5"/>
                  </a:lnTo>
                  <a:lnTo>
                    <a:pt x="7" y="3"/>
                  </a:lnTo>
                  <a:lnTo>
                    <a:pt x="7"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73" name="Freeform 5430"/>
            <p:cNvSpPr>
              <a:spLocks/>
            </p:cNvSpPr>
            <p:nvPr/>
          </p:nvSpPr>
          <p:spPr bwMode="auto">
            <a:xfrm>
              <a:off x="4433" y="2885"/>
              <a:ext cx="700" cy="623"/>
            </a:xfrm>
            <a:custGeom>
              <a:avLst/>
              <a:gdLst>
                <a:gd name="T0" fmla="*/ 442 w 627"/>
                <a:gd name="T1" fmla="*/ 17 h 503"/>
                <a:gd name="T2" fmla="*/ 449 w 627"/>
                <a:gd name="T3" fmla="*/ 40 h 503"/>
                <a:gd name="T4" fmla="*/ 414 w 627"/>
                <a:gd name="T5" fmla="*/ 51 h 503"/>
                <a:gd name="T6" fmla="*/ 399 w 627"/>
                <a:gd name="T7" fmla="*/ 72 h 503"/>
                <a:gd name="T8" fmla="*/ 390 w 627"/>
                <a:gd name="T9" fmla="*/ 108 h 503"/>
                <a:gd name="T10" fmla="*/ 375 w 627"/>
                <a:gd name="T11" fmla="*/ 120 h 503"/>
                <a:gd name="T12" fmla="*/ 349 w 627"/>
                <a:gd name="T13" fmla="*/ 130 h 503"/>
                <a:gd name="T14" fmla="*/ 334 w 627"/>
                <a:gd name="T15" fmla="*/ 85 h 503"/>
                <a:gd name="T16" fmla="*/ 317 w 627"/>
                <a:gd name="T17" fmla="*/ 90 h 503"/>
                <a:gd name="T18" fmla="*/ 298 w 627"/>
                <a:gd name="T19" fmla="*/ 120 h 503"/>
                <a:gd name="T20" fmla="*/ 280 w 627"/>
                <a:gd name="T21" fmla="*/ 136 h 503"/>
                <a:gd name="T22" fmla="*/ 278 w 627"/>
                <a:gd name="T23" fmla="*/ 152 h 503"/>
                <a:gd name="T24" fmla="*/ 263 w 627"/>
                <a:gd name="T25" fmla="*/ 152 h 503"/>
                <a:gd name="T26" fmla="*/ 257 w 627"/>
                <a:gd name="T27" fmla="*/ 194 h 503"/>
                <a:gd name="T28" fmla="*/ 228 w 627"/>
                <a:gd name="T29" fmla="*/ 188 h 503"/>
                <a:gd name="T30" fmla="*/ 178 w 627"/>
                <a:gd name="T31" fmla="*/ 250 h 503"/>
                <a:gd name="T32" fmla="*/ 116 w 627"/>
                <a:gd name="T33" fmla="*/ 269 h 503"/>
                <a:gd name="T34" fmla="*/ 54 w 627"/>
                <a:gd name="T35" fmla="*/ 301 h 503"/>
                <a:gd name="T36" fmla="*/ 36 w 627"/>
                <a:gd name="T37" fmla="*/ 403 h 503"/>
                <a:gd name="T38" fmla="*/ 28 w 627"/>
                <a:gd name="T39" fmla="*/ 405 h 503"/>
                <a:gd name="T40" fmla="*/ 23 w 627"/>
                <a:gd name="T41" fmla="*/ 445 h 503"/>
                <a:gd name="T42" fmla="*/ 30 w 627"/>
                <a:gd name="T43" fmla="*/ 540 h 503"/>
                <a:gd name="T44" fmla="*/ 10 w 627"/>
                <a:gd name="T45" fmla="*/ 628 h 503"/>
                <a:gd name="T46" fmla="*/ 28 w 627"/>
                <a:gd name="T47" fmla="*/ 668 h 503"/>
                <a:gd name="T48" fmla="*/ 88 w 627"/>
                <a:gd name="T49" fmla="*/ 638 h 503"/>
                <a:gd name="T50" fmla="*/ 178 w 627"/>
                <a:gd name="T51" fmla="*/ 612 h 503"/>
                <a:gd name="T52" fmla="*/ 271 w 627"/>
                <a:gd name="T53" fmla="*/ 580 h 503"/>
                <a:gd name="T54" fmla="*/ 361 w 627"/>
                <a:gd name="T55" fmla="*/ 587 h 503"/>
                <a:gd name="T56" fmla="*/ 372 w 627"/>
                <a:gd name="T57" fmla="*/ 634 h 503"/>
                <a:gd name="T58" fmla="*/ 384 w 627"/>
                <a:gd name="T59" fmla="*/ 655 h 503"/>
                <a:gd name="T60" fmla="*/ 431 w 627"/>
                <a:gd name="T61" fmla="*/ 619 h 503"/>
                <a:gd name="T62" fmla="*/ 407 w 627"/>
                <a:gd name="T63" fmla="*/ 670 h 503"/>
                <a:gd name="T64" fmla="*/ 425 w 627"/>
                <a:gd name="T65" fmla="*/ 677 h 503"/>
                <a:gd name="T66" fmla="*/ 428 w 627"/>
                <a:gd name="T67" fmla="*/ 742 h 503"/>
                <a:gd name="T68" fmla="*/ 502 w 627"/>
                <a:gd name="T69" fmla="*/ 753 h 503"/>
                <a:gd name="T70" fmla="*/ 507 w 627"/>
                <a:gd name="T71" fmla="*/ 758 h 503"/>
                <a:gd name="T72" fmla="*/ 528 w 627"/>
                <a:gd name="T73" fmla="*/ 764 h 503"/>
                <a:gd name="T74" fmla="*/ 613 w 627"/>
                <a:gd name="T75" fmla="*/ 718 h 503"/>
                <a:gd name="T76" fmla="*/ 682 w 627"/>
                <a:gd name="T77" fmla="*/ 623 h 503"/>
                <a:gd name="T78" fmla="*/ 745 w 627"/>
                <a:gd name="T79" fmla="*/ 542 h 503"/>
                <a:gd name="T80" fmla="*/ 773 w 627"/>
                <a:gd name="T81" fmla="*/ 456 h 503"/>
                <a:gd name="T82" fmla="*/ 773 w 627"/>
                <a:gd name="T83" fmla="*/ 380 h 503"/>
                <a:gd name="T84" fmla="*/ 752 w 627"/>
                <a:gd name="T85" fmla="*/ 322 h 503"/>
                <a:gd name="T86" fmla="*/ 738 w 627"/>
                <a:gd name="T87" fmla="*/ 296 h 503"/>
                <a:gd name="T88" fmla="*/ 715 w 627"/>
                <a:gd name="T89" fmla="*/ 243 h 503"/>
                <a:gd name="T90" fmla="*/ 688 w 627"/>
                <a:gd name="T91" fmla="*/ 149 h 503"/>
                <a:gd name="T92" fmla="*/ 661 w 627"/>
                <a:gd name="T93" fmla="*/ 102 h 503"/>
                <a:gd name="T94" fmla="*/ 652 w 627"/>
                <a:gd name="T95" fmla="*/ 21 h 503"/>
                <a:gd name="T96" fmla="*/ 632 w 627"/>
                <a:gd name="T97" fmla="*/ 35 h 503"/>
                <a:gd name="T98" fmla="*/ 623 w 627"/>
                <a:gd name="T99" fmla="*/ 64 h 503"/>
                <a:gd name="T100" fmla="*/ 613 w 627"/>
                <a:gd name="T101" fmla="*/ 123 h 503"/>
                <a:gd name="T102" fmla="*/ 560 w 627"/>
                <a:gd name="T103" fmla="*/ 173 h 503"/>
                <a:gd name="T104" fmla="*/ 496 w 627"/>
                <a:gd name="T105" fmla="*/ 108 h 503"/>
                <a:gd name="T106" fmla="*/ 526 w 627"/>
                <a:gd name="T107" fmla="*/ 62 h 503"/>
                <a:gd name="T108" fmla="*/ 514 w 627"/>
                <a:gd name="T109" fmla="*/ 40 h 503"/>
                <a:gd name="T110" fmla="*/ 481 w 627"/>
                <a:gd name="T111" fmla="*/ 35 h 5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27"/>
                <a:gd name="T169" fmla="*/ 0 h 503"/>
                <a:gd name="T170" fmla="*/ 627 w 627"/>
                <a:gd name="T171" fmla="*/ 503 h 50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27" h="503">
                  <a:moveTo>
                    <a:pt x="367" y="11"/>
                  </a:moveTo>
                  <a:lnTo>
                    <a:pt x="360" y="11"/>
                  </a:lnTo>
                  <a:lnTo>
                    <a:pt x="355" y="9"/>
                  </a:lnTo>
                  <a:lnTo>
                    <a:pt x="355" y="11"/>
                  </a:lnTo>
                  <a:lnTo>
                    <a:pt x="351" y="11"/>
                  </a:lnTo>
                  <a:lnTo>
                    <a:pt x="355" y="14"/>
                  </a:lnTo>
                  <a:lnTo>
                    <a:pt x="362" y="18"/>
                  </a:lnTo>
                  <a:lnTo>
                    <a:pt x="360" y="26"/>
                  </a:lnTo>
                  <a:lnTo>
                    <a:pt x="355" y="28"/>
                  </a:lnTo>
                  <a:lnTo>
                    <a:pt x="341" y="26"/>
                  </a:lnTo>
                  <a:lnTo>
                    <a:pt x="336" y="28"/>
                  </a:lnTo>
                  <a:lnTo>
                    <a:pt x="332" y="33"/>
                  </a:lnTo>
                  <a:lnTo>
                    <a:pt x="327" y="30"/>
                  </a:lnTo>
                  <a:lnTo>
                    <a:pt x="327" y="35"/>
                  </a:lnTo>
                  <a:lnTo>
                    <a:pt x="320" y="44"/>
                  </a:lnTo>
                  <a:lnTo>
                    <a:pt x="320" y="47"/>
                  </a:lnTo>
                  <a:lnTo>
                    <a:pt x="313" y="54"/>
                  </a:lnTo>
                  <a:lnTo>
                    <a:pt x="306" y="66"/>
                  </a:lnTo>
                  <a:lnTo>
                    <a:pt x="310" y="68"/>
                  </a:lnTo>
                  <a:lnTo>
                    <a:pt x="313" y="70"/>
                  </a:lnTo>
                  <a:lnTo>
                    <a:pt x="308" y="78"/>
                  </a:lnTo>
                  <a:lnTo>
                    <a:pt x="313" y="82"/>
                  </a:lnTo>
                  <a:lnTo>
                    <a:pt x="301" y="75"/>
                  </a:lnTo>
                  <a:lnTo>
                    <a:pt x="301" y="78"/>
                  </a:lnTo>
                  <a:lnTo>
                    <a:pt x="289" y="73"/>
                  </a:lnTo>
                  <a:lnTo>
                    <a:pt x="287" y="82"/>
                  </a:lnTo>
                  <a:lnTo>
                    <a:pt x="284" y="82"/>
                  </a:lnTo>
                  <a:lnTo>
                    <a:pt x="280" y="85"/>
                  </a:lnTo>
                  <a:lnTo>
                    <a:pt x="280" y="80"/>
                  </a:lnTo>
                  <a:lnTo>
                    <a:pt x="284" y="70"/>
                  </a:lnTo>
                  <a:lnTo>
                    <a:pt x="268" y="54"/>
                  </a:lnTo>
                  <a:lnTo>
                    <a:pt x="268" y="56"/>
                  </a:lnTo>
                  <a:lnTo>
                    <a:pt x="261" y="59"/>
                  </a:lnTo>
                  <a:lnTo>
                    <a:pt x="256" y="59"/>
                  </a:lnTo>
                  <a:lnTo>
                    <a:pt x="254" y="59"/>
                  </a:lnTo>
                  <a:lnTo>
                    <a:pt x="249" y="68"/>
                  </a:lnTo>
                  <a:lnTo>
                    <a:pt x="246" y="63"/>
                  </a:lnTo>
                  <a:lnTo>
                    <a:pt x="239" y="73"/>
                  </a:lnTo>
                  <a:lnTo>
                    <a:pt x="239" y="78"/>
                  </a:lnTo>
                  <a:lnTo>
                    <a:pt x="232" y="78"/>
                  </a:lnTo>
                  <a:lnTo>
                    <a:pt x="237" y="87"/>
                  </a:lnTo>
                  <a:lnTo>
                    <a:pt x="230" y="82"/>
                  </a:lnTo>
                  <a:lnTo>
                    <a:pt x="225" y="89"/>
                  </a:lnTo>
                  <a:lnTo>
                    <a:pt x="228" y="89"/>
                  </a:lnTo>
                  <a:lnTo>
                    <a:pt x="223" y="94"/>
                  </a:lnTo>
                  <a:lnTo>
                    <a:pt x="223" y="99"/>
                  </a:lnTo>
                  <a:lnTo>
                    <a:pt x="228" y="101"/>
                  </a:lnTo>
                  <a:lnTo>
                    <a:pt x="218" y="99"/>
                  </a:lnTo>
                  <a:lnTo>
                    <a:pt x="213" y="99"/>
                  </a:lnTo>
                  <a:lnTo>
                    <a:pt x="211" y="99"/>
                  </a:lnTo>
                  <a:lnTo>
                    <a:pt x="209" y="101"/>
                  </a:lnTo>
                  <a:lnTo>
                    <a:pt x="211" y="111"/>
                  </a:lnTo>
                  <a:lnTo>
                    <a:pt x="206" y="113"/>
                  </a:lnTo>
                  <a:lnTo>
                    <a:pt x="206" y="127"/>
                  </a:lnTo>
                  <a:lnTo>
                    <a:pt x="202" y="113"/>
                  </a:lnTo>
                  <a:lnTo>
                    <a:pt x="197" y="101"/>
                  </a:lnTo>
                  <a:lnTo>
                    <a:pt x="194" y="106"/>
                  </a:lnTo>
                  <a:lnTo>
                    <a:pt x="183" y="123"/>
                  </a:lnTo>
                  <a:lnTo>
                    <a:pt x="183" y="132"/>
                  </a:lnTo>
                  <a:lnTo>
                    <a:pt x="166" y="149"/>
                  </a:lnTo>
                  <a:lnTo>
                    <a:pt x="154" y="158"/>
                  </a:lnTo>
                  <a:lnTo>
                    <a:pt x="142" y="163"/>
                  </a:lnTo>
                  <a:lnTo>
                    <a:pt x="126" y="167"/>
                  </a:lnTo>
                  <a:lnTo>
                    <a:pt x="112" y="172"/>
                  </a:lnTo>
                  <a:lnTo>
                    <a:pt x="97" y="177"/>
                  </a:lnTo>
                  <a:lnTo>
                    <a:pt x="93" y="175"/>
                  </a:lnTo>
                  <a:lnTo>
                    <a:pt x="71" y="189"/>
                  </a:lnTo>
                  <a:lnTo>
                    <a:pt x="50" y="203"/>
                  </a:lnTo>
                  <a:lnTo>
                    <a:pt x="43" y="208"/>
                  </a:lnTo>
                  <a:lnTo>
                    <a:pt x="43" y="196"/>
                  </a:lnTo>
                  <a:lnTo>
                    <a:pt x="36" y="215"/>
                  </a:lnTo>
                  <a:lnTo>
                    <a:pt x="29" y="234"/>
                  </a:lnTo>
                  <a:lnTo>
                    <a:pt x="29" y="250"/>
                  </a:lnTo>
                  <a:lnTo>
                    <a:pt x="29" y="262"/>
                  </a:lnTo>
                  <a:lnTo>
                    <a:pt x="31" y="276"/>
                  </a:lnTo>
                  <a:lnTo>
                    <a:pt x="26" y="279"/>
                  </a:lnTo>
                  <a:lnTo>
                    <a:pt x="26" y="274"/>
                  </a:lnTo>
                  <a:lnTo>
                    <a:pt x="22" y="264"/>
                  </a:lnTo>
                  <a:lnTo>
                    <a:pt x="22" y="283"/>
                  </a:lnTo>
                  <a:lnTo>
                    <a:pt x="17" y="276"/>
                  </a:lnTo>
                  <a:lnTo>
                    <a:pt x="19" y="290"/>
                  </a:lnTo>
                  <a:lnTo>
                    <a:pt x="19" y="307"/>
                  </a:lnTo>
                  <a:lnTo>
                    <a:pt x="24" y="323"/>
                  </a:lnTo>
                  <a:lnTo>
                    <a:pt x="24" y="338"/>
                  </a:lnTo>
                  <a:lnTo>
                    <a:pt x="24" y="352"/>
                  </a:lnTo>
                  <a:lnTo>
                    <a:pt x="22" y="366"/>
                  </a:lnTo>
                  <a:lnTo>
                    <a:pt x="19" y="378"/>
                  </a:lnTo>
                  <a:lnTo>
                    <a:pt x="19" y="390"/>
                  </a:lnTo>
                  <a:lnTo>
                    <a:pt x="8" y="409"/>
                  </a:lnTo>
                  <a:lnTo>
                    <a:pt x="0" y="409"/>
                  </a:lnTo>
                  <a:lnTo>
                    <a:pt x="0" y="420"/>
                  </a:lnTo>
                  <a:lnTo>
                    <a:pt x="10" y="427"/>
                  </a:lnTo>
                  <a:lnTo>
                    <a:pt x="22" y="435"/>
                  </a:lnTo>
                  <a:lnTo>
                    <a:pt x="41" y="432"/>
                  </a:lnTo>
                  <a:lnTo>
                    <a:pt x="60" y="425"/>
                  </a:lnTo>
                  <a:lnTo>
                    <a:pt x="62" y="423"/>
                  </a:lnTo>
                  <a:lnTo>
                    <a:pt x="71" y="416"/>
                  </a:lnTo>
                  <a:lnTo>
                    <a:pt x="88" y="416"/>
                  </a:lnTo>
                  <a:lnTo>
                    <a:pt x="107" y="413"/>
                  </a:lnTo>
                  <a:lnTo>
                    <a:pt x="126" y="413"/>
                  </a:lnTo>
                  <a:lnTo>
                    <a:pt x="142" y="399"/>
                  </a:lnTo>
                  <a:lnTo>
                    <a:pt x="161" y="392"/>
                  </a:lnTo>
                  <a:lnTo>
                    <a:pt x="180" y="385"/>
                  </a:lnTo>
                  <a:lnTo>
                    <a:pt x="199" y="383"/>
                  </a:lnTo>
                  <a:lnTo>
                    <a:pt x="218" y="378"/>
                  </a:lnTo>
                  <a:lnTo>
                    <a:pt x="237" y="373"/>
                  </a:lnTo>
                  <a:lnTo>
                    <a:pt x="256" y="371"/>
                  </a:lnTo>
                  <a:lnTo>
                    <a:pt x="268" y="373"/>
                  </a:lnTo>
                  <a:lnTo>
                    <a:pt x="289" y="383"/>
                  </a:lnTo>
                  <a:lnTo>
                    <a:pt x="291" y="387"/>
                  </a:lnTo>
                  <a:lnTo>
                    <a:pt x="294" y="392"/>
                  </a:lnTo>
                  <a:lnTo>
                    <a:pt x="296" y="399"/>
                  </a:lnTo>
                  <a:lnTo>
                    <a:pt x="298" y="413"/>
                  </a:lnTo>
                  <a:lnTo>
                    <a:pt x="301" y="425"/>
                  </a:lnTo>
                  <a:lnTo>
                    <a:pt x="296" y="425"/>
                  </a:lnTo>
                  <a:lnTo>
                    <a:pt x="303" y="430"/>
                  </a:lnTo>
                  <a:lnTo>
                    <a:pt x="308" y="427"/>
                  </a:lnTo>
                  <a:lnTo>
                    <a:pt x="325" y="413"/>
                  </a:lnTo>
                  <a:lnTo>
                    <a:pt x="343" y="399"/>
                  </a:lnTo>
                  <a:lnTo>
                    <a:pt x="351" y="390"/>
                  </a:lnTo>
                  <a:lnTo>
                    <a:pt x="346" y="404"/>
                  </a:lnTo>
                  <a:lnTo>
                    <a:pt x="336" y="418"/>
                  </a:lnTo>
                  <a:lnTo>
                    <a:pt x="325" y="432"/>
                  </a:lnTo>
                  <a:lnTo>
                    <a:pt x="317" y="437"/>
                  </a:lnTo>
                  <a:lnTo>
                    <a:pt x="327" y="437"/>
                  </a:lnTo>
                  <a:lnTo>
                    <a:pt x="341" y="420"/>
                  </a:lnTo>
                  <a:lnTo>
                    <a:pt x="346" y="430"/>
                  </a:lnTo>
                  <a:lnTo>
                    <a:pt x="332" y="442"/>
                  </a:lnTo>
                  <a:lnTo>
                    <a:pt x="341" y="442"/>
                  </a:lnTo>
                  <a:lnTo>
                    <a:pt x="343" y="444"/>
                  </a:lnTo>
                  <a:lnTo>
                    <a:pt x="348" y="451"/>
                  </a:lnTo>
                  <a:lnTo>
                    <a:pt x="341" y="468"/>
                  </a:lnTo>
                  <a:lnTo>
                    <a:pt x="343" y="484"/>
                  </a:lnTo>
                  <a:lnTo>
                    <a:pt x="358" y="491"/>
                  </a:lnTo>
                  <a:lnTo>
                    <a:pt x="369" y="496"/>
                  </a:lnTo>
                  <a:lnTo>
                    <a:pt x="379" y="501"/>
                  </a:lnTo>
                  <a:lnTo>
                    <a:pt x="403" y="491"/>
                  </a:lnTo>
                  <a:lnTo>
                    <a:pt x="400" y="489"/>
                  </a:lnTo>
                  <a:lnTo>
                    <a:pt x="410" y="484"/>
                  </a:lnTo>
                  <a:lnTo>
                    <a:pt x="405" y="491"/>
                  </a:lnTo>
                  <a:lnTo>
                    <a:pt x="407" y="494"/>
                  </a:lnTo>
                  <a:lnTo>
                    <a:pt x="414" y="494"/>
                  </a:lnTo>
                  <a:lnTo>
                    <a:pt x="417" y="501"/>
                  </a:lnTo>
                  <a:lnTo>
                    <a:pt x="419" y="503"/>
                  </a:lnTo>
                  <a:lnTo>
                    <a:pt x="424" y="498"/>
                  </a:lnTo>
                  <a:lnTo>
                    <a:pt x="452" y="484"/>
                  </a:lnTo>
                  <a:lnTo>
                    <a:pt x="466" y="484"/>
                  </a:lnTo>
                  <a:lnTo>
                    <a:pt x="485" y="477"/>
                  </a:lnTo>
                  <a:lnTo>
                    <a:pt x="492" y="468"/>
                  </a:lnTo>
                  <a:lnTo>
                    <a:pt x="509" y="449"/>
                  </a:lnTo>
                  <a:lnTo>
                    <a:pt x="526" y="432"/>
                  </a:lnTo>
                  <a:lnTo>
                    <a:pt x="540" y="413"/>
                  </a:lnTo>
                  <a:lnTo>
                    <a:pt x="547" y="406"/>
                  </a:lnTo>
                  <a:lnTo>
                    <a:pt x="563" y="394"/>
                  </a:lnTo>
                  <a:lnTo>
                    <a:pt x="571" y="390"/>
                  </a:lnTo>
                  <a:lnTo>
                    <a:pt x="585" y="371"/>
                  </a:lnTo>
                  <a:lnTo>
                    <a:pt x="597" y="354"/>
                  </a:lnTo>
                  <a:lnTo>
                    <a:pt x="608" y="338"/>
                  </a:lnTo>
                  <a:lnTo>
                    <a:pt x="618" y="323"/>
                  </a:lnTo>
                  <a:lnTo>
                    <a:pt x="618" y="309"/>
                  </a:lnTo>
                  <a:lnTo>
                    <a:pt x="620" y="297"/>
                  </a:lnTo>
                  <a:lnTo>
                    <a:pt x="623" y="283"/>
                  </a:lnTo>
                  <a:lnTo>
                    <a:pt x="627" y="269"/>
                  </a:lnTo>
                  <a:lnTo>
                    <a:pt x="625" y="257"/>
                  </a:lnTo>
                  <a:lnTo>
                    <a:pt x="620" y="248"/>
                  </a:lnTo>
                  <a:lnTo>
                    <a:pt x="613" y="238"/>
                  </a:lnTo>
                  <a:lnTo>
                    <a:pt x="604" y="229"/>
                  </a:lnTo>
                  <a:lnTo>
                    <a:pt x="608" y="208"/>
                  </a:lnTo>
                  <a:lnTo>
                    <a:pt x="604" y="210"/>
                  </a:lnTo>
                  <a:lnTo>
                    <a:pt x="597" y="205"/>
                  </a:lnTo>
                  <a:lnTo>
                    <a:pt x="597" y="212"/>
                  </a:lnTo>
                  <a:lnTo>
                    <a:pt x="592" y="208"/>
                  </a:lnTo>
                  <a:lnTo>
                    <a:pt x="592" y="193"/>
                  </a:lnTo>
                  <a:lnTo>
                    <a:pt x="585" y="177"/>
                  </a:lnTo>
                  <a:lnTo>
                    <a:pt x="587" y="172"/>
                  </a:lnTo>
                  <a:lnTo>
                    <a:pt x="582" y="167"/>
                  </a:lnTo>
                  <a:lnTo>
                    <a:pt x="573" y="158"/>
                  </a:lnTo>
                  <a:lnTo>
                    <a:pt x="554" y="144"/>
                  </a:lnTo>
                  <a:lnTo>
                    <a:pt x="554" y="125"/>
                  </a:lnTo>
                  <a:lnTo>
                    <a:pt x="552" y="111"/>
                  </a:lnTo>
                  <a:lnTo>
                    <a:pt x="552" y="97"/>
                  </a:lnTo>
                  <a:lnTo>
                    <a:pt x="552" y="80"/>
                  </a:lnTo>
                  <a:lnTo>
                    <a:pt x="549" y="73"/>
                  </a:lnTo>
                  <a:lnTo>
                    <a:pt x="540" y="63"/>
                  </a:lnTo>
                  <a:lnTo>
                    <a:pt x="530" y="66"/>
                  </a:lnTo>
                  <a:lnTo>
                    <a:pt x="528" y="52"/>
                  </a:lnTo>
                  <a:lnTo>
                    <a:pt x="528" y="40"/>
                  </a:lnTo>
                  <a:lnTo>
                    <a:pt x="526" y="23"/>
                  </a:lnTo>
                  <a:lnTo>
                    <a:pt x="523" y="14"/>
                  </a:lnTo>
                  <a:lnTo>
                    <a:pt x="521" y="4"/>
                  </a:lnTo>
                  <a:lnTo>
                    <a:pt x="518" y="0"/>
                  </a:lnTo>
                  <a:lnTo>
                    <a:pt x="509" y="16"/>
                  </a:lnTo>
                  <a:lnTo>
                    <a:pt x="507" y="23"/>
                  </a:lnTo>
                  <a:lnTo>
                    <a:pt x="502" y="33"/>
                  </a:lnTo>
                  <a:lnTo>
                    <a:pt x="504" y="35"/>
                  </a:lnTo>
                  <a:lnTo>
                    <a:pt x="500" y="42"/>
                  </a:lnTo>
                  <a:lnTo>
                    <a:pt x="500" y="52"/>
                  </a:lnTo>
                  <a:lnTo>
                    <a:pt x="497" y="52"/>
                  </a:lnTo>
                  <a:lnTo>
                    <a:pt x="495" y="66"/>
                  </a:lnTo>
                  <a:lnTo>
                    <a:pt x="492" y="80"/>
                  </a:lnTo>
                  <a:lnTo>
                    <a:pt x="483" y="101"/>
                  </a:lnTo>
                  <a:lnTo>
                    <a:pt x="471" y="120"/>
                  </a:lnTo>
                  <a:lnTo>
                    <a:pt x="459" y="123"/>
                  </a:lnTo>
                  <a:lnTo>
                    <a:pt x="450" y="113"/>
                  </a:lnTo>
                  <a:lnTo>
                    <a:pt x="433" y="101"/>
                  </a:lnTo>
                  <a:lnTo>
                    <a:pt x="417" y="92"/>
                  </a:lnTo>
                  <a:lnTo>
                    <a:pt x="407" y="82"/>
                  </a:lnTo>
                  <a:lnTo>
                    <a:pt x="398" y="70"/>
                  </a:lnTo>
                  <a:lnTo>
                    <a:pt x="410" y="54"/>
                  </a:lnTo>
                  <a:lnTo>
                    <a:pt x="414" y="42"/>
                  </a:lnTo>
                  <a:lnTo>
                    <a:pt x="417" y="44"/>
                  </a:lnTo>
                  <a:lnTo>
                    <a:pt x="422" y="40"/>
                  </a:lnTo>
                  <a:lnTo>
                    <a:pt x="429" y="28"/>
                  </a:lnTo>
                  <a:lnTo>
                    <a:pt x="422" y="23"/>
                  </a:lnTo>
                  <a:lnTo>
                    <a:pt x="414" y="30"/>
                  </a:lnTo>
                  <a:lnTo>
                    <a:pt x="412" y="26"/>
                  </a:lnTo>
                  <a:lnTo>
                    <a:pt x="407" y="26"/>
                  </a:lnTo>
                  <a:lnTo>
                    <a:pt x="410" y="23"/>
                  </a:lnTo>
                  <a:lnTo>
                    <a:pt x="395" y="26"/>
                  </a:lnTo>
                  <a:lnTo>
                    <a:pt x="386" y="23"/>
                  </a:lnTo>
                  <a:lnTo>
                    <a:pt x="379" y="18"/>
                  </a:lnTo>
                  <a:lnTo>
                    <a:pt x="367" y="11"/>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74" name="Freeform 5431"/>
            <p:cNvSpPr>
              <a:spLocks/>
            </p:cNvSpPr>
            <p:nvPr/>
          </p:nvSpPr>
          <p:spPr bwMode="auto">
            <a:xfrm>
              <a:off x="4844" y="3549"/>
              <a:ext cx="68" cy="61"/>
            </a:xfrm>
            <a:custGeom>
              <a:avLst/>
              <a:gdLst>
                <a:gd name="T0" fmla="*/ 29 w 62"/>
                <a:gd name="T1" fmla="*/ 56 h 50"/>
                <a:gd name="T2" fmla="*/ 9 w 62"/>
                <a:gd name="T3" fmla="*/ 74 h 50"/>
                <a:gd name="T4" fmla="*/ 0 w 62"/>
                <a:gd name="T5" fmla="*/ 67 h 50"/>
                <a:gd name="T6" fmla="*/ 0 w 62"/>
                <a:gd name="T7" fmla="*/ 63 h 50"/>
                <a:gd name="T8" fmla="*/ 0 w 62"/>
                <a:gd name="T9" fmla="*/ 39 h 50"/>
                <a:gd name="T10" fmla="*/ 2 w 62"/>
                <a:gd name="T11" fmla="*/ 39 h 50"/>
                <a:gd name="T12" fmla="*/ 5 w 62"/>
                <a:gd name="T13" fmla="*/ 39 h 50"/>
                <a:gd name="T14" fmla="*/ 9 w 62"/>
                <a:gd name="T15" fmla="*/ 21 h 50"/>
                <a:gd name="T16" fmla="*/ 9 w 62"/>
                <a:gd name="T17" fmla="*/ 5 h 50"/>
                <a:gd name="T18" fmla="*/ 14 w 62"/>
                <a:gd name="T19" fmla="*/ 0 h 50"/>
                <a:gd name="T20" fmla="*/ 32 w 62"/>
                <a:gd name="T21" fmla="*/ 7 h 50"/>
                <a:gd name="T22" fmla="*/ 46 w 62"/>
                <a:gd name="T23" fmla="*/ 15 h 50"/>
                <a:gd name="T24" fmla="*/ 52 w 62"/>
                <a:gd name="T25" fmla="*/ 5 h 50"/>
                <a:gd name="T26" fmla="*/ 75 w 62"/>
                <a:gd name="T27" fmla="*/ 5 h 50"/>
                <a:gd name="T28" fmla="*/ 57 w 62"/>
                <a:gd name="T29" fmla="*/ 35 h 50"/>
                <a:gd name="T30" fmla="*/ 54 w 62"/>
                <a:gd name="T31" fmla="*/ 35 h 50"/>
                <a:gd name="T32" fmla="*/ 32 w 62"/>
                <a:gd name="T33" fmla="*/ 63 h 50"/>
                <a:gd name="T34" fmla="*/ 34 w 62"/>
                <a:gd name="T35" fmla="*/ 56 h 50"/>
                <a:gd name="T36" fmla="*/ 32 w 62"/>
                <a:gd name="T37" fmla="*/ 56 h 50"/>
                <a:gd name="T38" fmla="*/ 29 w 62"/>
                <a:gd name="T39" fmla="*/ 56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2"/>
                <a:gd name="T61" fmla="*/ 0 h 50"/>
                <a:gd name="T62" fmla="*/ 62 w 62"/>
                <a:gd name="T63" fmla="*/ 50 h 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2" h="50">
                  <a:moveTo>
                    <a:pt x="24" y="38"/>
                  </a:moveTo>
                  <a:lnTo>
                    <a:pt x="7" y="50"/>
                  </a:lnTo>
                  <a:lnTo>
                    <a:pt x="0" y="45"/>
                  </a:lnTo>
                  <a:lnTo>
                    <a:pt x="0" y="43"/>
                  </a:lnTo>
                  <a:lnTo>
                    <a:pt x="0" y="26"/>
                  </a:lnTo>
                  <a:lnTo>
                    <a:pt x="2" y="26"/>
                  </a:lnTo>
                  <a:lnTo>
                    <a:pt x="5" y="26"/>
                  </a:lnTo>
                  <a:lnTo>
                    <a:pt x="7" y="14"/>
                  </a:lnTo>
                  <a:lnTo>
                    <a:pt x="7" y="3"/>
                  </a:lnTo>
                  <a:lnTo>
                    <a:pt x="12" y="0"/>
                  </a:lnTo>
                  <a:lnTo>
                    <a:pt x="26" y="5"/>
                  </a:lnTo>
                  <a:lnTo>
                    <a:pt x="38" y="10"/>
                  </a:lnTo>
                  <a:lnTo>
                    <a:pt x="43" y="3"/>
                  </a:lnTo>
                  <a:lnTo>
                    <a:pt x="62" y="3"/>
                  </a:lnTo>
                  <a:lnTo>
                    <a:pt x="47" y="24"/>
                  </a:lnTo>
                  <a:lnTo>
                    <a:pt x="45" y="24"/>
                  </a:lnTo>
                  <a:lnTo>
                    <a:pt x="26" y="43"/>
                  </a:lnTo>
                  <a:lnTo>
                    <a:pt x="28" y="38"/>
                  </a:lnTo>
                  <a:lnTo>
                    <a:pt x="26" y="38"/>
                  </a:lnTo>
                  <a:lnTo>
                    <a:pt x="24" y="38"/>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75" name="Freeform 5432"/>
            <p:cNvSpPr>
              <a:spLocks/>
            </p:cNvSpPr>
            <p:nvPr/>
          </p:nvSpPr>
          <p:spPr bwMode="auto">
            <a:xfrm>
              <a:off x="5597" y="3031"/>
              <a:ext cx="21" cy="18"/>
            </a:xfrm>
            <a:custGeom>
              <a:avLst/>
              <a:gdLst>
                <a:gd name="T0" fmla="*/ 23 w 19"/>
                <a:gd name="T1" fmla="*/ 19 h 14"/>
                <a:gd name="T2" fmla="*/ 0 w 19"/>
                <a:gd name="T3" fmla="*/ 23 h 14"/>
                <a:gd name="T4" fmla="*/ 0 w 19"/>
                <a:gd name="T5" fmla="*/ 12 h 14"/>
                <a:gd name="T6" fmla="*/ 17 w 19"/>
                <a:gd name="T7" fmla="*/ 0 h 14"/>
                <a:gd name="T8" fmla="*/ 23 w 19"/>
                <a:gd name="T9" fmla="*/ 19 h 14"/>
                <a:gd name="T10" fmla="*/ 0 60000 65536"/>
                <a:gd name="T11" fmla="*/ 0 60000 65536"/>
                <a:gd name="T12" fmla="*/ 0 60000 65536"/>
                <a:gd name="T13" fmla="*/ 0 60000 65536"/>
                <a:gd name="T14" fmla="*/ 0 60000 65536"/>
                <a:gd name="T15" fmla="*/ 0 w 19"/>
                <a:gd name="T16" fmla="*/ 0 h 14"/>
                <a:gd name="T17" fmla="*/ 19 w 19"/>
                <a:gd name="T18" fmla="*/ 14 h 14"/>
              </a:gdLst>
              <a:ahLst/>
              <a:cxnLst>
                <a:cxn ang="T10">
                  <a:pos x="T0" y="T1"/>
                </a:cxn>
                <a:cxn ang="T11">
                  <a:pos x="T2" y="T3"/>
                </a:cxn>
                <a:cxn ang="T12">
                  <a:pos x="T4" y="T5"/>
                </a:cxn>
                <a:cxn ang="T13">
                  <a:pos x="T6" y="T7"/>
                </a:cxn>
                <a:cxn ang="T14">
                  <a:pos x="T8" y="T9"/>
                </a:cxn>
              </a:cxnLst>
              <a:rect l="T15" t="T16" r="T17" b="T18"/>
              <a:pathLst>
                <a:path w="19" h="14">
                  <a:moveTo>
                    <a:pt x="19" y="12"/>
                  </a:moveTo>
                  <a:lnTo>
                    <a:pt x="0" y="14"/>
                  </a:lnTo>
                  <a:lnTo>
                    <a:pt x="0" y="7"/>
                  </a:lnTo>
                  <a:lnTo>
                    <a:pt x="14" y="0"/>
                  </a:lnTo>
                  <a:lnTo>
                    <a:pt x="19" y="1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76" name="Freeform 5433"/>
            <p:cNvSpPr>
              <a:spLocks/>
            </p:cNvSpPr>
            <p:nvPr/>
          </p:nvSpPr>
          <p:spPr bwMode="auto">
            <a:xfrm>
              <a:off x="5625" y="3008"/>
              <a:ext cx="22" cy="14"/>
            </a:xfrm>
            <a:custGeom>
              <a:avLst/>
              <a:gdLst>
                <a:gd name="T0" fmla="*/ 18 w 21"/>
                <a:gd name="T1" fmla="*/ 9 h 12"/>
                <a:gd name="T2" fmla="*/ 23 w 21"/>
                <a:gd name="T3" fmla="*/ 0 h 12"/>
                <a:gd name="T4" fmla="*/ 0 w 21"/>
                <a:gd name="T5" fmla="*/ 9 h 12"/>
                <a:gd name="T6" fmla="*/ 0 w 21"/>
                <a:gd name="T7" fmla="*/ 16 h 12"/>
                <a:gd name="T8" fmla="*/ 18 w 21"/>
                <a:gd name="T9" fmla="*/ 9 h 12"/>
                <a:gd name="T10" fmla="*/ 0 60000 65536"/>
                <a:gd name="T11" fmla="*/ 0 60000 65536"/>
                <a:gd name="T12" fmla="*/ 0 60000 65536"/>
                <a:gd name="T13" fmla="*/ 0 60000 65536"/>
                <a:gd name="T14" fmla="*/ 0 60000 65536"/>
                <a:gd name="T15" fmla="*/ 0 w 21"/>
                <a:gd name="T16" fmla="*/ 0 h 12"/>
                <a:gd name="T17" fmla="*/ 21 w 21"/>
                <a:gd name="T18" fmla="*/ 12 h 12"/>
              </a:gdLst>
              <a:ahLst/>
              <a:cxnLst>
                <a:cxn ang="T10">
                  <a:pos x="T0" y="T1"/>
                </a:cxn>
                <a:cxn ang="T11">
                  <a:pos x="T2" y="T3"/>
                </a:cxn>
                <a:cxn ang="T12">
                  <a:pos x="T4" y="T5"/>
                </a:cxn>
                <a:cxn ang="T13">
                  <a:pos x="T6" y="T7"/>
                </a:cxn>
                <a:cxn ang="T14">
                  <a:pos x="T8" y="T9"/>
                </a:cxn>
              </a:cxnLst>
              <a:rect l="T15" t="T16" r="T17" b="T18"/>
              <a:pathLst>
                <a:path w="21" h="12">
                  <a:moveTo>
                    <a:pt x="16" y="7"/>
                  </a:moveTo>
                  <a:lnTo>
                    <a:pt x="21" y="0"/>
                  </a:lnTo>
                  <a:lnTo>
                    <a:pt x="0" y="7"/>
                  </a:lnTo>
                  <a:lnTo>
                    <a:pt x="0" y="12"/>
                  </a:lnTo>
                  <a:lnTo>
                    <a:pt x="16" y="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77" name="Freeform 5434"/>
            <p:cNvSpPr>
              <a:spLocks/>
            </p:cNvSpPr>
            <p:nvPr/>
          </p:nvSpPr>
          <p:spPr bwMode="auto">
            <a:xfrm>
              <a:off x="5355" y="3096"/>
              <a:ext cx="39" cy="43"/>
            </a:xfrm>
            <a:custGeom>
              <a:avLst/>
              <a:gdLst>
                <a:gd name="T0" fmla="*/ 43 w 35"/>
                <a:gd name="T1" fmla="*/ 53 h 35"/>
                <a:gd name="T2" fmla="*/ 35 w 35"/>
                <a:gd name="T3" fmla="*/ 53 h 35"/>
                <a:gd name="T4" fmla="*/ 20 w 35"/>
                <a:gd name="T5" fmla="*/ 32 h 35"/>
                <a:gd name="T6" fmla="*/ 4 w 35"/>
                <a:gd name="T7" fmla="*/ 14 h 35"/>
                <a:gd name="T8" fmla="*/ 0 w 35"/>
                <a:gd name="T9" fmla="*/ 0 h 35"/>
                <a:gd name="T10" fmla="*/ 11 w 35"/>
                <a:gd name="T11" fmla="*/ 11 h 35"/>
                <a:gd name="T12" fmla="*/ 23 w 35"/>
                <a:gd name="T13" fmla="*/ 25 h 35"/>
                <a:gd name="T14" fmla="*/ 35 w 35"/>
                <a:gd name="T15" fmla="*/ 39 h 35"/>
                <a:gd name="T16" fmla="*/ 43 w 35"/>
                <a:gd name="T17" fmla="*/ 53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35"/>
                <a:gd name="T29" fmla="*/ 35 w 35"/>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35">
                  <a:moveTo>
                    <a:pt x="35" y="35"/>
                  </a:moveTo>
                  <a:lnTo>
                    <a:pt x="28" y="35"/>
                  </a:lnTo>
                  <a:lnTo>
                    <a:pt x="16" y="21"/>
                  </a:lnTo>
                  <a:lnTo>
                    <a:pt x="4" y="9"/>
                  </a:lnTo>
                  <a:lnTo>
                    <a:pt x="0" y="0"/>
                  </a:lnTo>
                  <a:lnTo>
                    <a:pt x="9" y="7"/>
                  </a:lnTo>
                  <a:lnTo>
                    <a:pt x="19" y="16"/>
                  </a:lnTo>
                  <a:lnTo>
                    <a:pt x="28" y="26"/>
                  </a:lnTo>
                  <a:lnTo>
                    <a:pt x="35" y="3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78" name="Freeform 5435"/>
            <p:cNvSpPr>
              <a:spLocks/>
            </p:cNvSpPr>
            <p:nvPr/>
          </p:nvSpPr>
          <p:spPr bwMode="auto">
            <a:xfrm>
              <a:off x="5129" y="3543"/>
              <a:ext cx="198" cy="132"/>
            </a:xfrm>
            <a:custGeom>
              <a:avLst/>
              <a:gdLst>
                <a:gd name="T0" fmla="*/ 144 w 177"/>
                <a:gd name="T1" fmla="*/ 86 h 107"/>
                <a:gd name="T2" fmla="*/ 139 w 177"/>
                <a:gd name="T3" fmla="*/ 73 h 107"/>
                <a:gd name="T4" fmla="*/ 135 w 177"/>
                <a:gd name="T5" fmla="*/ 73 h 107"/>
                <a:gd name="T6" fmla="*/ 130 w 177"/>
                <a:gd name="T7" fmla="*/ 76 h 107"/>
                <a:gd name="T8" fmla="*/ 139 w 177"/>
                <a:gd name="T9" fmla="*/ 91 h 107"/>
                <a:gd name="T10" fmla="*/ 122 w 177"/>
                <a:gd name="T11" fmla="*/ 97 h 107"/>
                <a:gd name="T12" fmla="*/ 112 w 177"/>
                <a:gd name="T13" fmla="*/ 97 h 107"/>
                <a:gd name="T14" fmla="*/ 109 w 177"/>
                <a:gd name="T15" fmla="*/ 109 h 107"/>
                <a:gd name="T16" fmla="*/ 103 w 177"/>
                <a:gd name="T17" fmla="*/ 118 h 107"/>
                <a:gd name="T18" fmla="*/ 100 w 177"/>
                <a:gd name="T19" fmla="*/ 118 h 107"/>
                <a:gd name="T20" fmla="*/ 76 w 177"/>
                <a:gd name="T21" fmla="*/ 144 h 107"/>
                <a:gd name="T22" fmla="*/ 32 w 177"/>
                <a:gd name="T23" fmla="*/ 163 h 107"/>
                <a:gd name="T24" fmla="*/ 22 w 177"/>
                <a:gd name="T25" fmla="*/ 160 h 107"/>
                <a:gd name="T26" fmla="*/ 9 w 177"/>
                <a:gd name="T27" fmla="*/ 155 h 107"/>
                <a:gd name="T28" fmla="*/ 0 w 177"/>
                <a:gd name="T29" fmla="*/ 152 h 107"/>
                <a:gd name="T30" fmla="*/ 2 w 177"/>
                <a:gd name="T31" fmla="*/ 148 h 107"/>
                <a:gd name="T32" fmla="*/ 0 w 177"/>
                <a:gd name="T33" fmla="*/ 144 h 107"/>
                <a:gd name="T34" fmla="*/ 11 w 177"/>
                <a:gd name="T35" fmla="*/ 137 h 107"/>
                <a:gd name="T36" fmla="*/ 13 w 177"/>
                <a:gd name="T37" fmla="*/ 134 h 107"/>
                <a:gd name="T38" fmla="*/ 20 w 177"/>
                <a:gd name="T39" fmla="*/ 131 h 107"/>
                <a:gd name="T40" fmla="*/ 29 w 177"/>
                <a:gd name="T41" fmla="*/ 118 h 107"/>
                <a:gd name="T42" fmla="*/ 38 w 177"/>
                <a:gd name="T43" fmla="*/ 116 h 107"/>
                <a:gd name="T44" fmla="*/ 50 w 177"/>
                <a:gd name="T45" fmla="*/ 109 h 107"/>
                <a:gd name="T46" fmla="*/ 74 w 177"/>
                <a:gd name="T47" fmla="*/ 94 h 107"/>
                <a:gd name="T48" fmla="*/ 83 w 177"/>
                <a:gd name="T49" fmla="*/ 91 h 107"/>
                <a:gd name="T50" fmla="*/ 117 w 177"/>
                <a:gd name="T51" fmla="*/ 73 h 107"/>
                <a:gd name="T52" fmla="*/ 133 w 177"/>
                <a:gd name="T53" fmla="*/ 63 h 107"/>
                <a:gd name="T54" fmla="*/ 154 w 177"/>
                <a:gd name="T55" fmla="*/ 47 h 107"/>
                <a:gd name="T56" fmla="*/ 148 w 177"/>
                <a:gd name="T57" fmla="*/ 47 h 107"/>
                <a:gd name="T58" fmla="*/ 166 w 177"/>
                <a:gd name="T59" fmla="*/ 33 h 107"/>
                <a:gd name="T60" fmla="*/ 200 w 177"/>
                <a:gd name="T61" fmla="*/ 0 h 107"/>
                <a:gd name="T62" fmla="*/ 210 w 177"/>
                <a:gd name="T63" fmla="*/ 0 h 107"/>
                <a:gd name="T64" fmla="*/ 204 w 177"/>
                <a:gd name="T65" fmla="*/ 7 h 107"/>
                <a:gd name="T66" fmla="*/ 200 w 177"/>
                <a:gd name="T67" fmla="*/ 19 h 107"/>
                <a:gd name="T68" fmla="*/ 219 w 177"/>
                <a:gd name="T69" fmla="*/ 12 h 107"/>
                <a:gd name="T70" fmla="*/ 215 w 177"/>
                <a:gd name="T71" fmla="*/ 15 h 107"/>
                <a:gd name="T72" fmla="*/ 219 w 177"/>
                <a:gd name="T73" fmla="*/ 19 h 107"/>
                <a:gd name="T74" fmla="*/ 215 w 177"/>
                <a:gd name="T75" fmla="*/ 19 h 107"/>
                <a:gd name="T76" fmla="*/ 221 w 177"/>
                <a:gd name="T77" fmla="*/ 19 h 107"/>
                <a:gd name="T78" fmla="*/ 213 w 177"/>
                <a:gd name="T79" fmla="*/ 28 h 107"/>
                <a:gd name="T80" fmla="*/ 189 w 177"/>
                <a:gd name="T81" fmla="*/ 47 h 107"/>
                <a:gd name="T82" fmla="*/ 166 w 177"/>
                <a:gd name="T83" fmla="*/ 69 h 107"/>
                <a:gd name="T84" fmla="*/ 154 w 177"/>
                <a:gd name="T85" fmla="*/ 73 h 107"/>
                <a:gd name="T86" fmla="*/ 154 w 177"/>
                <a:gd name="T87" fmla="*/ 79 h 107"/>
                <a:gd name="T88" fmla="*/ 144 w 177"/>
                <a:gd name="T89" fmla="*/ 79 h 107"/>
                <a:gd name="T90" fmla="*/ 154 w 177"/>
                <a:gd name="T91" fmla="*/ 84 h 107"/>
                <a:gd name="T92" fmla="*/ 154 w 177"/>
                <a:gd name="T93" fmla="*/ 91 h 107"/>
                <a:gd name="T94" fmla="*/ 144 w 177"/>
                <a:gd name="T95" fmla="*/ 86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7"/>
                <a:gd name="T145" fmla="*/ 0 h 107"/>
                <a:gd name="T146" fmla="*/ 177 w 177"/>
                <a:gd name="T147" fmla="*/ 107 h 10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7" h="107">
                  <a:moveTo>
                    <a:pt x="115" y="57"/>
                  </a:moveTo>
                  <a:lnTo>
                    <a:pt x="111" y="48"/>
                  </a:lnTo>
                  <a:lnTo>
                    <a:pt x="108" y="48"/>
                  </a:lnTo>
                  <a:lnTo>
                    <a:pt x="104" y="50"/>
                  </a:lnTo>
                  <a:lnTo>
                    <a:pt x="111" y="60"/>
                  </a:lnTo>
                  <a:lnTo>
                    <a:pt x="97" y="64"/>
                  </a:lnTo>
                  <a:lnTo>
                    <a:pt x="89" y="64"/>
                  </a:lnTo>
                  <a:lnTo>
                    <a:pt x="87" y="71"/>
                  </a:lnTo>
                  <a:lnTo>
                    <a:pt x="82" y="78"/>
                  </a:lnTo>
                  <a:lnTo>
                    <a:pt x="80" y="78"/>
                  </a:lnTo>
                  <a:lnTo>
                    <a:pt x="61" y="95"/>
                  </a:lnTo>
                  <a:lnTo>
                    <a:pt x="26" y="107"/>
                  </a:lnTo>
                  <a:lnTo>
                    <a:pt x="18" y="105"/>
                  </a:lnTo>
                  <a:lnTo>
                    <a:pt x="7" y="102"/>
                  </a:lnTo>
                  <a:lnTo>
                    <a:pt x="0" y="100"/>
                  </a:lnTo>
                  <a:lnTo>
                    <a:pt x="2" y="97"/>
                  </a:lnTo>
                  <a:lnTo>
                    <a:pt x="0" y="95"/>
                  </a:lnTo>
                  <a:lnTo>
                    <a:pt x="9" y="90"/>
                  </a:lnTo>
                  <a:lnTo>
                    <a:pt x="11" y="88"/>
                  </a:lnTo>
                  <a:lnTo>
                    <a:pt x="16" y="86"/>
                  </a:lnTo>
                  <a:lnTo>
                    <a:pt x="23" y="78"/>
                  </a:lnTo>
                  <a:lnTo>
                    <a:pt x="30" y="76"/>
                  </a:lnTo>
                  <a:lnTo>
                    <a:pt x="40" y="71"/>
                  </a:lnTo>
                  <a:lnTo>
                    <a:pt x="59" y="62"/>
                  </a:lnTo>
                  <a:lnTo>
                    <a:pt x="66" y="60"/>
                  </a:lnTo>
                  <a:lnTo>
                    <a:pt x="94" y="48"/>
                  </a:lnTo>
                  <a:lnTo>
                    <a:pt x="106" y="41"/>
                  </a:lnTo>
                  <a:lnTo>
                    <a:pt x="123" y="31"/>
                  </a:lnTo>
                  <a:lnTo>
                    <a:pt x="118" y="31"/>
                  </a:lnTo>
                  <a:lnTo>
                    <a:pt x="132" y="22"/>
                  </a:lnTo>
                  <a:lnTo>
                    <a:pt x="160" y="0"/>
                  </a:lnTo>
                  <a:lnTo>
                    <a:pt x="168" y="0"/>
                  </a:lnTo>
                  <a:lnTo>
                    <a:pt x="163" y="5"/>
                  </a:lnTo>
                  <a:lnTo>
                    <a:pt x="160" y="12"/>
                  </a:lnTo>
                  <a:lnTo>
                    <a:pt x="175" y="8"/>
                  </a:lnTo>
                  <a:lnTo>
                    <a:pt x="172" y="10"/>
                  </a:lnTo>
                  <a:lnTo>
                    <a:pt x="175" y="12"/>
                  </a:lnTo>
                  <a:lnTo>
                    <a:pt x="172" y="12"/>
                  </a:lnTo>
                  <a:lnTo>
                    <a:pt x="177" y="12"/>
                  </a:lnTo>
                  <a:lnTo>
                    <a:pt x="170" y="19"/>
                  </a:lnTo>
                  <a:lnTo>
                    <a:pt x="151" y="31"/>
                  </a:lnTo>
                  <a:lnTo>
                    <a:pt x="132" y="45"/>
                  </a:lnTo>
                  <a:lnTo>
                    <a:pt x="123" y="48"/>
                  </a:lnTo>
                  <a:lnTo>
                    <a:pt x="123" y="52"/>
                  </a:lnTo>
                  <a:lnTo>
                    <a:pt x="115" y="52"/>
                  </a:lnTo>
                  <a:lnTo>
                    <a:pt x="123" y="55"/>
                  </a:lnTo>
                  <a:lnTo>
                    <a:pt x="123" y="60"/>
                  </a:lnTo>
                  <a:lnTo>
                    <a:pt x="115" y="5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79" name="Freeform 5436"/>
            <p:cNvSpPr>
              <a:spLocks/>
            </p:cNvSpPr>
            <p:nvPr/>
          </p:nvSpPr>
          <p:spPr bwMode="auto">
            <a:xfrm>
              <a:off x="5333" y="3409"/>
              <a:ext cx="113" cy="157"/>
            </a:xfrm>
            <a:custGeom>
              <a:avLst/>
              <a:gdLst>
                <a:gd name="T0" fmla="*/ 15 w 101"/>
                <a:gd name="T1" fmla="*/ 130 h 127"/>
                <a:gd name="T2" fmla="*/ 23 w 101"/>
                <a:gd name="T3" fmla="*/ 143 h 127"/>
                <a:gd name="T4" fmla="*/ 29 w 101"/>
                <a:gd name="T5" fmla="*/ 155 h 127"/>
                <a:gd name="T6" fmla="*/ 0 w 101"/>
                <a:gd name="T7" fmla="*/ 188 h 127"/>
                <a:gd name="T8" fmla="*/ 4 w 101"/>
                <a:gd name="T9" fmla="*/ 194 h 127"/>
                <a:gd name="T10" fmla="*/ 32 w 101"/>
                <a:gd name="T11" fmla="*/ 173 h 127"/>
                <a:gd name="T12" fmla="*/ 59 w 101"/>
                <a:gd name="T13" fmla="*/ 155 h 127"/>
                <a:gd name="T14" fmla="*/ 74 w 101"/>
                <a:gd name="T15" fmla="*/ 134 h 127"/>
                <a:gd name="T16" fmla="*/ 94 w 101"/>
                <a:gd name="T17" fmla="*/ 125 h 127"/>
                <a:gd name="T18" fmla="*/ 104 w 101"/>
                <a:gd name="T19" fmla="*/ 115 h 127"/>
                <a:gd name="T20" fmla="*/ 126 w 101"/>
                <a:gd name="T21" fmla="*/ 85 h 127"/>
                <a:gd name="T22" fmla="*/ 124 w 101"/>
                <a:gd name="T23" fmla="*/ 85 h 127"/>
                <a:gd name="T24" fmla="*/ 104 w 101"/>
                <a:gd name="T25" fmla="*/ 93 h 127"/>
                <a:gd name="T26" fmla="*/ 83 w 101"/>
                <a:gd name="T27" fmla="*/ 83 h 127"/>
                <a:gd name="T28" fmla="*/ 88 w 101"/>
                <a:gd name="T29" fmla="*/ 58 h 127"/>
                <a:gd name="T30" fmla="*/ 81 w 101"/>
                <a:gd name="T31" fmla="*/ 72 h 127"/>
                <a:gd name="T32" fmla="*/ 70 w 101"/>
                <a:gd name="T33" fmla="*/ 64 h 127"/>
                <a:gd name="T34" fmla="*/ 74 w 101"/>
                <a:gd name="T35" fmla="*/ 58 h 127"/>
                <a:gd name="T36" fmla="*/ 81 w 101"/>
                <a:gd name="T37" fmla="*/ 35 h 127"/>
                <a:gd name="T38" fmla="*/ 83 w 101"/>
                <a:gd name="T39" fmla="*/ 25 h 127"/>
                <a:gd name="T40" fmla="*/ 81 w 101"/>
                <a:gd name="T41" fmla="*/ 25 h 127"/>
                <a:gd name="T42" fmla="*/ 74 w 101"/>
                <a:gd name="T43" fmla="*/ 11 h 127"/>
                <a:gd name="T44" fmla="*/ 67 w 101"/>
                <a:gd name="T45" fmla="*/ 2 h 127"/>
                <a:gd name="T46" fmla="*/ 67 w 101"/>
                <a:gd name="T47" fmla="*/ 0 h 127"/>
                <a:gd name="T48" fmla="*/ 65 w 101"/>
                <a:gd name="T49" fmla="*/ 21 h 127"/>
                <a:gd name="T50" fmla="*/ 67 w 101"/>
                <a:gd name="T51" fmla="*/ 28 h 127"/>
                <a:gd name="T52" fmla="*/ 65 w 101"/>
                <a:gd name="T53" fmla="*/ 51 h 127"/>
                <a:gd name="T54" fmla="*/ 65 w 101"/>
                <a:gd name="T55" fmla="*/ 40 h 127"/>
                <a:gd name="T56" fmla="*/ 67 w 101"/>
                <a:gd name="T57" fmla="*/ 46 h 127"/>
                <a:gd name="T58" fmla="*/ 67 w 101"/>
                <a:gd name="T59" fmla="*/ 51 h 127"/>
                <a:gd name="T60" fmla="*/ 65 w 101"/>
                <a:gd name="T61" fmla="*/ 58 h 127"/>
                <a:gd name="T62" fmla="*/ 62 w 101"/>
                <a:gd name="T63" fmla="*/ 69 h 127"/>
                <a:gd name="T64" fmla="*/ 67 w 101"/>
                <a:gd name="T65" fmla="*/ 69 h 127"/>
                <a:gd name="T66" fmla="*/ 65 w 101"/>
                <a:gd name="T67" fmla="*/ 75 h 127"/>
                <a:gd name="T68" fmla="*/ 59 w 101"/>
                <a:gd name="T69" fmla="*/ 85 h 127"/>
                <a:gd name="T70" fmla="*/ 41 w 101"/>
                <a:gd name="T71" fmla="*/ 115 h 127"/>
                <a:gd name="T72" fmla="*/ 15 w 101"/>
                <a:gd name="T73" fmla="*/ 130 h 1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1"/>
                <a:gd name="T112" fmla="*/ 0 h 127"/>
                <a:gd name="T113" fmla="*/ 101 w 101"/>
                <a:gd name="T114" fmla="*/ 127 h 1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1" h="127">
                  <a:moveTo>
                    <a:pt x="12" y="85"/>
                  </a:moveTo>
                  <a:lnTo>
                    <a:pt x="19" y="94"/>
                  </a:lnTo>
                  <a:lnTo>
                    <a:pt x="23" y="101"/>
                  </a:lnTo>
                  <a:lnTo>
                    <a:pt x="0" y="123"/>
                  </a:lnTo>
                  <a:lnTo>
                    <a:pt x="4" y="127"/>
                  </a:lnTo>
                  <a:lnTo>
                    <a:pt x="26" y="113"/>
                  </a:lnTo>
                  <a:lnTo>
                    <a:pt x="47" y="101"/>
                  </a:lnTo>
                  <a:lnTo>
                    <a:pt x="59" y="87"/>
                  </a:lnTo>
                  <a:lnTo>
                    <a:pt x="75" y="82"/>
                  </a:lnTo>
                  <a:lnTo>
                    <a:pt x="83" y="75"/>
                  </a:lnTo>
                  <a:lnTo>
                    <a:pt x="101" y="56"/>
                  </a:lnTo>
                  <a:lnTo>
                    <a:pt x="99" y="56"/>
                  </a:lnTo>
                  <a:lnTo>
                    <a:pt x="83" y="61"/>
                  </a:lnTo>
                  <a:lnTo>
                    <a:pt x="66" y="54"/>
                  </a:lnTo>
                  <a:lnTo>
                    <a:pt x="71" y="38"/>
                  </a:lnTo>
                  <a:lnTo>
                    <a:pt x="64" y="47"/>
                  </a:lnTo>
                  <a:lnTo>
                    <a:pt x="56" y="42"/>
                  </a:lnTo>
                  <a:lnTo>
                    <a:pt x="59" y="38"/>
                  </a:lnTo>
                  <a:lnTo>
                    <a:pt x="64" y="23"/>
                  </a:lnTo>
                  <a:lnTo>
                    <a:pt x="66" y="16"/>
                  </a:lnTo>
                  <a:lnTo>
                    <a:pt x="64" y="16"/>
                  </a:lnTo>
                  <a:lnTo>
                    <a:pt x="59" y="7"/>
                  </a:lnTo>
                  <a:lnTo>
                    <a:pt x="54" y="2"/>
                  </a:lnTo>
                  <a:lnTo>
                    <a:pt x="54" y="0"/>
                  </a:lnTo>
                  <a:lnTo>
                    <a:pt x="52" y="14"/>
                  </a:lnTo>
                  <a:lnTo>
                    <a:pt x="54" y="19"/>
                  </a:lnTo>
                  <a:lnTo>
                    <a:pt x="52" y="33"/>
                  </a:lnTo>
                  <a:lnTo>
                    <a:pt x="52" y="26"/>
                  </a:lnTo>
                  <a:lnTo>
                    <a:pt x="54" y="30"/>
                  </a:lnTo>
                  <a:lnTo>
                    <a:pt x="54" y="33"/>
                  </a:lnTo>
                  <a:lnTo>
                    <a:pt x="52" y="38"/>
                  </a:lnTo>
                  <a:lnTo>
                    <a:pt x="49" y="45"/>
                  </a:lnTo>
                  <a:lnTo>
                    <a:pt x="54" y="45"/>
                  </a:lnTo>
                  <a:lnTo>
                    <a:pt x="52" y="49"/>
                  </a:lnTo>
                  <a:lnTo>
                    <a:pt x="47" y="56"/>
                  </a:lnTo>
                  <a:lnTo>
                    <a:pt x="33" y="75"/>
                  </a:lnTo>
                  <a:lnTo>
                    <a:pt x="12" y="8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80" name="Freeform 5437"/>
            <p:cNvSpPr>
              <a:spLocks/>
            </p:cNvSpPr>
            <p:nvPr/>
          </p:nvSpPr>
          <p:spPr bwMode="auto">
            <a:xfrm>
              <a:off x="5129" y="3681"/>
              <a:ext cx="11" cy="5"/>
            </a:xfrm>
            <a:custGeom>
              <a:avLst/>
              <a:gdLst>
                <a:gd name="T0" fmla="*/ 13 w 9"/>
                <a:gd name="T1" fmla="*/ 4 h 4"/>
                <a:gd name="T2" fmla="*/ 13 w 9"/>
                <a:gd name="T3" fmla="*/ 0 h 4"/>
                <a:gd name="T4" fmla="*/ 6 w 9"/>
                <a:gd name="T5" fmla="*/ 0 h 4"/>
                <a:gd name="T6" fmla="*/ 0 w 9"/>
                <a:gd name="T7" fmla="*/ 6 h 4"/>
                <a:gd name="T8" fmla="*/ 13 w 9"/>
                <a:gd name="T9" fmla="*/ 4 h 4"/>
                <a:gd name="T10" fmla="*/ 0 60000 65536"/>
                <a:gd name="T11" fmla="*/ 0 60000 65536"/>
                <a:gd name="T12" fmla="*/ 0 60000 65536"/>
                <a:gd name="T13" fmla="*/ 0 60000 65536"/>
                <a:gd name="T14" fmla="*/ 0 60000 65536"/>
                <a:gd name="T15" fmla="*/ 0 w 9"/>
                <a:gd name="T16" fmla="*/ 0 h 4"/>
                <a:gd name="T17" fmla="*/ 9 w 9"/>
                <a:gd name="T18" fmla="*/ 4 h 4"/>
              </a:gdLst>
              <a:ahLst/>
              <a:cxnLst>
                <a:cxn ang="T10">
                  <a:pos x="T0" y="T1"/>
                </a:cxn>
                <a:cxn ang="T11">
                  <a:pos x="T2" y="T3"/>
                </a:cxn>
                <a:cxn ang="T12">
                  <a:pos x="T4" y="T5"/>
                </a:cxn>
                <a:cxn ang="T13">
                  <a:pos x="T6" y="T7"/>
                </a:cxn>
                <a:cxn ang="T14">
                  <a:pos x="T8" y="T9"/>
                </a:cxn>
              </a:cxnLst>
              <a:rect l="T15" t="T16" r="T17" b="T18"/>
              <a:pathLst>
                <a:path w="9" h="4">
                  <a:moveTo>
                    <a:pt x="9" y="2"/>
                  </a:moveTo>
                  <a:lnTo>
                    <a:pt x="9" y="0"/>
                  </a:lnTo>
                  <a:lnTo>
                    <a:pt x="4" y="0"/>
                  </a:lnTo>
                  <a:lnTo>
                    <a:pt x="0" y="4"/>
                  </a:lnTo>
                  <a:lnTo>
                    <a:pt x="9"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81" name="Freeform 5438"/>
            <p:cNvSpPr>
              <a:spLocks/>
            </p:cNvSpPr>
            <p:nvPr/>
          </p:nvSpPr>
          <p:spPr bwMode="auto">
            <a:xfrm>
              <a:off x="3471" y="3111"/>
              <a:ext cx="9" cy="9"/>
            </a:xfrm>
            <a:custGeom>
              <a:avLst/>
              <a:gdLst>
                <a:gd name="T0" fmla="*/ 5 w 7"/>
                <a:gd name="T1" fmla="*/ 0 h 7"/>
                <a:gd name="T2" fmla="*/ 0 w 7"/>
                <a:gd name="T3" fmla="*/ 12 h 7"/>
                <a:gd name="T4" fmla="*/ 12 w 7"/>
                <a:gd name="T5" fmla="*/ 6 h 7"/>
                <a:gd name="T6" fmla="*/ 5 w 7"/>
                <a:gd name="T7" fmla="*/ 0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3" y="0"/>
                  </a:moveTo>
                  <a:lnTo>
                    <a:pt x="0" y="7"/>
                  </a:lnTo>
                  <a:lnTo>
                    <a:pt x="7" y="4"/>
                  </a:lnTo>
                  <a:lnTo>
                    <a:pt x="3"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82" name="Freeform 5439"/>
            <p:cNvSpPr>
              <a:spLocks/>
            </p:cNvSpPr>
            <p:nvPr/>
          </p:nvSpPr>
          <p:spPr bwMode="auto">
            <a:xfrm>
              <a:off x="5317" y="2853"/>
              <a:ext cx="20" cy="13"/>
            </a:xfrm>
            <a:custGeom>
              <a:avLst/>
              <a:gdLst>
                <a:gd name="T0" fmla="*/ 22 w 18"/>
                <a:gd name="T1" fmla="*/ 15 h 11"/>
                <a:gd name="T2" fmla="*/ 22 w 18"/>
                <a:gd name="T3" fmla="*/ 13 h 11"/>
                <a:gd name="T4" fmla="*/ 2 w 18"/>
                <a:gd name="T5" fmla="*/ 0 h 11"/>
                <a:gd name="T6" fmla="*/ 0 w 18"/>
                <a:gd name="T7" fmla="*/ 9 h 11"/>
                <a:gd name="T8" fmla="*/ 22 w 18"/>
                <a:gd name="T9" fmla="*/ 15 h 11"/>
                <a:gd name="T10" fmla="*/ 0 60000 65536"/>
                <a:gd name="T11" fmla="*/ 0 60000 65536"/>
                <a:gd name="T12" fmla="*/ 0 60000 65536"/>
                <a:gd name="T13" fmla="*/ 0 60000 65536"/>
                <a:gd name="T14" fmla="*/ 0 60000 65536"/>
                <a:gd name="T15" fmla="*/ 0 w 18"/>
                <a:gd name="T16" fmla="*/ 0 h 11"/>
                <a:gd name="T17" fmla="*/ 18 w 18"/>
                <a:gd name="T18" fmla="*/ 11 h 11"/>
              </a:gdLst>
              <a:ahLst/>
              <a:cxnLst>
                <a:cxn ang="T10">
                  <a:pos x="T0" y="T1"/>
                </a:cxn>
                <a:cxn ang="T11">
                  <a:pos x="T2" y="T3"/>
                </a:cxn>
                <a:cxn ang="T12">
                  <a:pos x="T4" y="T5"/>
                </a:cxn>
                <a:cxn ang="T13">
                  <a:pos x="T6" y="T7"/>
                </a:cxn>
                <a:cxn ang="T14">
                  <a:pos x="T8" y="T9"/>
                </a:cxn>
              </a:cxnLst>
              <a:rect l="T15" t="T16" r="T17" b="T18"/>
              <a:pathLst>
                <a:path w="18" h="11">
                  <a:moveTo>
                    <a:pt x="18" y="11"/>
                  </a:moveTo>
                  <a:lnTo>
                    <a:pt x="18" y="9"/>
                  </a:lnTo>
                  <a:lnTo>
                    <a:pt x="2" y="0"/>
                  </a:lnTo>
                  <a:lnTo>
                    <a:pt x="0" y="7"/>
                  </a:lnTo>
                  <a:lnTo>
                    <a:pt x="18" y="11"/>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83" name="Freeform 5440"/>
            <p:cNvSpPr>
              <a:spLocks/>
            </p:cNvSpPr>
            <p:nvPr/>
          </p:nvSpPr>
          <p:spPr bwMode="auto">
            <a:xfrm>
              <a:off x="5269" y="2794"/>
              <a:ext cx="16" cy="17"/>
            </a:xfrm>
            <a:custGeom>
              <a:avLst/>
              <a:gdLst>
                <a:gd name="T0" fmla="*/ 0 w 14"/>
                <a:gd name="T1" fmla="*/ 0 h 14"/>
                <a:gd name="T2" fmla="*/ 18 w 14"/>
                <a:gd name="T3" fmla="*/ 21 h 14"/>
                <a:gd name="T4" fmla="*/ 2 w 14"/>
                <a:gd name="T5" fmla="*/ 15 h 14"/>
                <a:gd name="T6" fmla="*/ 0 w 14"/>
                <a:gd name="T7" fmla="*/ 0 h 14"/>
                <a:gd name="T8" fmla="*/ 0 60000 65536"/>
                <a:gd name="T9" fmla="*/ 0 60000 65536"/>
                <a:gd name="T10" fmla="*/ 0 60000 65536"/>
                <a:gd name="T11" fmla="*/ 0 60000 65536"/>
                <a:gd name="T12" fmla="*/ 0 w 14"/>
                <a:gd name="T13" fmla="*/ 0 h 14"/>
                <a:gd name="T14" fmla="*/ 14 w 14"/>
                <a:gd name="T15" fmla="*/ 14 h 14"/>
              </a:gdLst>
              <a:ahLst/>
              <a:cxnLst>
                <a:cxn ang="T8">
                  <a:pos x="T0" y="T1"/>
                </a:cxn>
                <a:cxn ang="T9">
                  <a:pos x="T2" y="T3"/>
                </a:cxn>
                <a:cxn ang="T10">
                  <a:pos x="T4" y="T5"/>
                </a:cxn>
                <a:cxn ang="T11">
                  <a:pos x="T6" y="T7"/>
                </a:cxn>
              </a:cxnLst>
              <a:rect l="T12" t="T13" r="T14" b="T15"/>
              <a:pathLst>
                <a:path w="14" h="14">
                  <a:moveTo>
                    <a:pt x="0" y="0"/>
                  </a:moveTo>
                  <a:lnTo>
                    <a:pt x="14" y="14"/>
                  </a:lnTo>
                  <a:lnTo>
                    <a:pt x="2" y="10"/>
                  </a:ln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84" name="Freeform 5441"/>
            <p:cNvSpPr>
              <a:spLocks/>
            </p:cNvSpPr>
            <p:nvPr/>
          </p:nvSpPr>
          <p:spPr bwMode="auto">
            <a:xfrm>
              <a:off x="5346" y="2873"/>
              <a:ext cx="12" cy="15"/>
            </a:xfrm>
            <a:custGeom>
              <a:avLst/>
              <a:gdLst>
                <a:gd name="T0" fmla="*/ 13 w 11"/>
                <a:gd name="T1" fmla="*/ 19 h 12"/>
                <a:gd name="T2" fmla="*/ 0 w 11"/>
                <a:gd name="T3" fmla="*/ 8 h 12"/>
                <a:gd name="T4" fmla="*/ 0 w 11"/>
                <a:gd name="T5" fmla="*/ 0 h 12"/>
                <a:gd name="T6" fmla="*/ 13 w 11"/>
                <a:gd name="T7" fmla="*/ 16 h 12"/>
                <a:gd name="T8" fmla="*/ 13 w 11"/>
                <a:gd name="T9" fmla="*/ 19 h 12"/>
                <a:gd name="T10" fmla="*/ 0 60000 65536"/>
                <a:gd name="T11" fmla="*/ 0 60000 65536"/>
                <a:gd name="T12" fmla="*/ 0 60000 65536"/>
                <a:gd name="T13" fmla="*/ 0 60000 65536"/>
                <a:gd name="T14" fmla="*/ 0 60000 65536"/>
                <a:gd name="T15" fmla="*/ 0 w 11"/>
                <a:gd name="T16" fmla="*/ 0 h 12"/>
                <a:gd name="T17" fmla="*/ 11 w 11"/>
                <a:gd name="T18" fmla="*/ 12 h 12"/>
              </a:gdLst>
              <a:ahLst/>
              <a:cxnLst>
                <a:cxn ang="T10">
                  <a:pos x="T0" y="T1"/>
                </a:cxn>
                <a:cxn ang="T11">
                  <a:pos x="T2" y="T3"/>
                </a:cxn>
                <a:cxn ang="T12">
                  <a:pos x="T4" y="T5"/>
                </a:cxn>
                <a:cxn ang="T13">
                  <a:pos x="T6" y="T7"/>
                </a:cxn>
                <a:cxn ang="T14">
                  <a:pos x="T8" y="T9"/>
                </a:cxn>
              </a:cxnLst>
              <a:rect l="T15" t="T16" r="T17" b="T18"/>
              <a:pathLst>
                <a:path w="11" h="12">
                  <a:moveTo>
                    <a:pt x="11" y="12"/>
                  </a:moveTo>
                  <a:lnTo>
                    <a:pt x="0" y="5"/>
                  </a:lnTo>
                  <a:lnTo>
                    <a:pt x="0" y="0"/>
                  </a:lnTo>
                  <a:lnTo>
                    <a:pt x="11" y="10"/>
                  </a:lnTo>
                  <a:lnTo>
                    <a:pt x="11" y="1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85" name="Freeform 5442"/>
            <p:cNvSpPr>
              <a:spLocks/>
            </p:cNvSpPr>
            <p:nvPr/>
          </p:nvSpPr>
          <p:spPr bwMode="auto">
            <a:xfrm>
              <a:off x="5279" y="2826"/>
              <a:ext cx="8" cy="9"/>
            </a:xfrm>
            <a:custGeom>
              <a:avLst/>
              <a:gdLst>
                <a:gd name="T0" fmla="*/ 9 w 7"/>
                <a:gd name="T1" fmla="*/ 12 h 7"/>
                <a:gd name="T2" fmla="*/ 7 w 7"/>
                <a:gd name="T3" fmla="*/ 0 h 7"/>
                <a:gd name="T4" fmla="*/ 0 w 7"/>
                <a:gd name="T5" fmla="*/ 5 h 7"/>
                <a:gd name="T6" fmla="*/ 3 w 7"/>
                <a:gd name="T7" fmla="*/ 8 h 7"/>
                <a:gd name="T8" fmla="*/ 9 w 7"/>
                <a:gd name="T9" fmla="*/ 12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7"/>
                  </a:moveTo>
                  <a:lnTo>
                    <a:pt x="5" y="0"/>
                  </a:lnTo>
                  <a:lnTo>
                    <a:pt x="0" y="3"/>
                  </a:lnTo>
                  <a:lnTo>
                    <a:pt x="3" y="5"/>
                  </a:lnTo>
                  <a:lnTo>
                    <a:pt x="7" y="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86" name="Freeform 5443"/>
            <p:cNvSpPr>
              <a:spLocks/>
            </p:cNvSpPr>
            <p:nvPr/>
          </p:nvSpPr>
          <p:spPr bwMode="auto">
            <a:xfrm>
              <a:off x="5337" y="2832"/>
              <a:ext cx="9" cy="29"/>
            </a:xfrm>
            <a:custGeom>
              <a:avLst/>
              <a:gdLst>
                <a:gd name="T0" fmla="*/ 0 w 8"/>
                <a:gd name="T1" fmla="*/ 0 h 24"/>
                <a:gd name="T2" fmla="*/ 10 w 8"/>
                <a:gd name="T3" fmla="*/ 35 h 24"/>
                <a:gd name="T4" fmla="*/ 0 w 8"/>
                <a:gd name="T5" fmla="*/ 2 h 24"/>
                <a:gd name="T6" fmla="*/ 0 w 8"/>
                <a:gd name="T7" fmla="*/ 0 h 24"/>
                <a:gd name="T8" fmla="*/ 0 60000 65536"/>
                <a:gd name="T9" fmla="*/ 0 60000 65536"/>
                <a:gd name="T10" fmla="*/ 0 60000 65536"/>
                <a:gd name="T11" fmla="*/ 0 60000 65536"/>
                <a:gd name="T12" fmla="*/ 0 w 8"/>
                <a:gd name="T13" fmla="*/ 0 h 24"/>
                <a:gd name="T14" fmla="*/ 8 w 8"/>
                <a:gd name="T15" fmla="*/ 24 h 24"/>
              </a:gdLst>
              <a:ahLst/>
              <a:cxnLst>
                <a:cxn ang="T8">
                  <a:pos x="T0" y="T1"/>
                </a:cxn>
                <a:cxn ang="T9">
                  <a:pos x="T2" y="T3"/>
                </a:cxn>
                <a:cxn ang="T10">
                  <a:pos x="T4" y="T5"/>
                </a:cxn>
                <a:cxn ang="T11">
                  <a:pos x="T6" y="T7"/>
                </a:cxn>
              </a:cxnLst>
              <a:rect l="T12" t="T13" r="T14" b="T15"/>
              <a:pathLst>
                <a:path w="8" h="24">
                  <a:moveTo>
                    <a:pt x="0" y="0"/>
                  </a:moveTo>
                  <a:lnTo>
                    <a:pt x="8" y="24"/>
                  </a:lnTo>
                  <a:lnTo>
                    <a:pt x="0" y="2"/>
                  </a:ln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87" name="Freeform 5444"/>
            <p:cNvSpPr>
              <a:spLocks/>
            </p:cNvSpPr>
            <p:nvPr/>
          </p:nvSpPr>
          <p:spPr bwMode="auto">
            <a:xfrm>
              <a:off x="5302" y="2817"/>
              <a:ext cx="23" cy="18"/>
            </a:xfrm>
            <a:custGeom>
              <a:avLst/>
              <a:gdLst>
                <a:gd name="T0" fmla="*/ 21 w 22"/>
                <a:gd name="T1" fmla="*/ 23 h 14"/>
                <a:gd name="T2" fmla="*/ 24 w 22"/>
                <a:gd name="T3" fmla="*/ 23 h 14"/>
                <a:gd name="T4" fmla="*/ 14 w 22"/>
                <a:gd name="T5" fmla="*/ 12 h 14"/>
                <a:gd name="T6" fmla="*/ 0 w 22"/>
                <a:gd name="T7" fmla="*/ 0 h 14"/>
                <a:gd name="T8" fmla="*/ 10 w 22"/>
                <a:gd name="T9" fmla="*/ 12 h 14"/>
                <a:gd name="T10" fmla="*/ 21 w 22"/>
                <a:gd name="T11" fmla="*/ 23 h 14"/>
                <a:gd name="T12" fmla="*/ 0 60000 65536"/>
                <a:gd name="T13" fmla="*/ 0 60000 65536"/>
                <a:gd name="T14" fmla="*/ 0 60000 65536"/>
                <a:gd name="T15" fmla="*/ 0 60000 65536"/>
                <a:gd name="T16" fmla="*/ 0 60000 65536"/>
                <a:gd name="T17" fmla="*/ 0 60000 65536"/>
                <a:gd name="T18" fmla="*/ 0 w 22"/>
                <a:gd name="T19" fmla="*/ 0 h 14"/>
                <a:gd name="T20" fmla="*/ 22 w 22"/>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2" h="14">
                  <a:moveTo>
                    <a:pt x="19" y="14"/>
                  </a:moveTo>
                  <a:lnTo>
                    <a:pt x="22" y="14"/>
                  </a:lnTo>
                  <a:lnTo>
                    <a:pt x="12" y="7"/>
                  </a:lnTo>
                  <a:lnTo>
                    <a:pt x="0" y="0"/>
                  </a:lnTo>
                  <a:lnTo>
                    <a:pt x="10" y="7"/>
                  </a:lnTo>
                  <a:lnTo>
                    <a:pt x="19" y="1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88" name="Freeform 5445"/>
            <p:cNvSpPr>
              <a:spLocks/>
            </p:cNvSpPr>
            <p:nvPr/>
          </p:nvSpPr>
          <p:spPr bwMode="auto">
            <a:xfrm>
              <a:off x="5613" y="2922"/>
              <a:ext cx="3" cy="1"/>
            </a:xfrm>
            <a:custGeom>
              <a:avLst/>
              <a:gdLst>
                <a:gd name="T0" fmla="*/ 3 w 3"/>
                <a:gd name="T1" fmla="*/ 0 h 1"/>
                <a:gd name="T2" fmla="*/ 0 w 3"/>
                <a:gd name="T3" fmla="*/ 0 h 1"/>
                <a:gd name="T4" fmla="*/ 3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3" y="0"/>
                  </a:moveTo>
                  <a:lnTo>
                    <a:pt x="0" y="0"/>
                  </a:lnTo>
                  <a:lnTo>
                    <a:pt x="3"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89" name="Freeform 5446"/>
            <p:cNvSpPr>
              <a:spLocks/>
            </p:cNvSpPr>
            <p:nvPr/>
          </p:nvSpPr>
          <p:spPr bwMode="auto">
            <a:xfrm>
              <a:off x="5420" y="2972"/>
              <a:ext cx="11" cy="21"/>
            </a:xfrm>
            <a:custGeom>
              <a:avLst/>
              <a:gdLst>
                <a:gd name="T0" fmla="*/ 13 w 9"/>
                <a:gd name="T1" fmla="*/ 23 h 17"/>
                <a:gd name="T2" fmla="*/ 13 w 9"/>
                <a:gd name="T3" fmla="*/ 12 h 17"/>
                <a:gd name="T4" fmla="*/ 13 w 9"/>
                <a:gd name="T5" fmla="*/ 12 h 17"/>
                <a:gd name="T6" fmla="*/ 7 w 9"/>
                <a:gd name="T7" fmla="*/ 0 h 17"/>
                <a:gd name="T8" fmla="*/ 0 w 9"/>
                <a:gd name="T9" fmla="*/ 26 h 17"/>
                <a:gd name="T10" fmla="*/ 13 w 9"/>
                <a:gd name="T11" fmla="*/ 23 h 17"/>
                <a:gd name="T12" fmla="*/ 0 60000 65536"/>
                <a:gd name="T13" fmla="*/ 0 60000 65536"/>
                <a:gd name="T14" fmla="*/ 0 60000 65536"/>
                <a:gd name="T15" fmla="*/ 0 60000 65536"/>
                <a:gd name="T16" fmla="*/ 0 60000 65536"/>
                <a:gd name="T17" fmla="*/ 0 60000 65536"/>
                <a:gd name="T18" fmla="*/ 0 w 9"/>
                <a:gd name="T19" fmla="*/ 0 h 17"/>
                <a:gd name="T20" fmla="*/ 9 w 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9" h="17">
                  <a:moveTo>
                    <a:pt x="9" y="15"/>
                  </a:moveTo>
                  <a:lnTo>
                    <a:pt x="9" y="8"/>
                  </a:lnTo>
                  <a:lnTo>
                    <a:pt x="5" y="0"/>
                  </a:lnTo>
                  <a:lnTo>
                    <a:pt x="0" y="17"/>
                  </a:lnTo>
                  <a:lnTo>
                    <a:pt x="9" y="1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90" name="Freeform 5447"/>
            <p:cNvSpPr>
              <a:spLocks/>
            </p:cNvSpPr>
            <p:nvPr/>
          </p:nvSpPr>
          <p:spPr bwMode="auto">
            <a:xfrm>
              <a:off x="5431" y="2999"/>
              <a:ext cx="5" cy="12"/>
            </a:xfrm>
            <a:custGeom>
              <a:avLst/>
              <a:gdLst>
                <a:gd name="T0" fmla="*/ 5 w 5"/>
                <a:gd name="T1" fmla="*/ 16 h 9"/>
                <a:gd name="T2" fmla="*/ 0 w 5"/>
                <a:gd name="T3" fmla="*/ 16 h 9"/>
                <a:gd name="T4" fmla="*/ 0 w 5"/>
                <a:gd name="T5" fmla="*/ 0 h 9"/>
                <a:gd name="T6" fmla="*/ 5 w 5"/>
                <a:gd name="T7" fmla="*/ 16 h 9"/>
                <a:gd name="T8" fmla="*/ 0 60000 65536"/>
                <a:gd name="T9" fmla="*/ 0 60000 65536"/>
                <a:gd name="T10" fmla="*/ 0 60000 65536"/>
                <a:gd name="T11" fmla="*/ 0 60000 65536"/>
                <a:gd name="T12" fmla="*/ 0 w 5"/>
                <a:gd name="T13" fmla="*/ 0 h 9"/>
                <a:gd name="T14" fmla="*/ 5 w 5"/>
                <a:gd name="T15" fmla="*/ 9 h 9"/>
              </a:gdLst>
              <a:ahLst/>
              <a:cxnLst>
                <a:cxn ang="T8">
                  <a:pos x="T0" y="T1"/>
                </a:cxn>
                <a:cxn ang="T9">
                  <a:pos x="T2" y="T3"/>
                </a:cxn>
                <a:cxn ang="T10">
                  <a:pos x="T4" y="T5"/>
                </a:cxn>
                <a:cxn ang="T11">
                  <a:pos x="T6" y="T7"/>
                </a:cxn>
              </a:cxnLst>
              <a:rect l="T12" t="T13" r="T14" b="T15"/>
              <a:pathLst>
                <a:path w="5" h="9">
                  <a:moveTo>
                    <a:pt x="5" y="9"/>
                  </a:moveTo>
                  <a:lnTo>
                    <a:pt x="0" y="9"/>
                  </a:lnTo>
                  <a:lnTo>
                    <a:pt x="0" y="0"/>
                  </a:lnTo>
                  <a:lnTo>
                    <a:pt x="5" y="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91" name="Freeform 5448"/>
            <p:cNvSpPr>
              <a:spLocks/>
            </p:cNvSpPr>
            <p:nvPr/>
          </p:nvSpPr>
          <p:spPr bwMode="auto">
            <a:xfrm>
              <a:off x="5443" y="3002"/>
              <a:ext cx="1" cy="9"/>
            </a:xfrm>
            <a:custGeom>
              <a:avLst/>
              <a:gdLst>
                <a:gd name="T0" fmla="*/ 0 w 1"/>
                <a:gd name="T1" fmla="*/ 0 h 7"/>
                <a:gd name="T2" fmla="*/ 0 w 1"/>
                <a:gd name="T3" fmla="*/ 12 h 7"/>
                <a:gd name="T4" fmla="*/ 0 w 1"/>
                <a:gd name="T5" fmla="*/ 8 h 7"/>
                <a:gd name="T6" fmla="*/ 0 w 1"/>
                <a:gd name="T7" fmla="*/ 0 h 7"/>
                <a:gd name="T8" fmla="*/ 0 60000 65536"/>
                <a:gd name="T9" fmla="*/ 0 60000 65536"/>
                <a:gd name="T10" fmla="*/ 0 60000 65536"/>
                <a:gd name="T11" fmla="*/ 0 60000 65536"/>
                <a:gd name="T12" fmla="*/ 0 w 1"/>
                <a:gd name="T13" fmla="*/ 0 h 7"/>
                <a:gd name="T14" fmla="*/ 1 w 1"/>
                <a:gd name="T15" fmla="*/ 7 h 7"/>
              </a:gdLst>
              <a:ahLst/>
              <a:cxnLst>
                <a:cxn ang="T8">
                  <a:pos x="T0" y="T1"/>
                </a:cxn>
                <a:cxn ang="T9">
                  <a:pos x="T2" y="T3"/>
                </a:cxn>
                <a:cxn ang="T10">
                  <a:pos x="T4" y="T5"/>
                </a:cxn>
                <a:cxn ang="T11">
                  <a:pos x="T6" y="T7"/>
                </a:cxn>
              </a:cxnLst>
              <a:rect l="T12" t="T13" r="T14" b="T15"/>
              <a:pathLst>
                <a:path w="1" h="7">
                  <a:moveTo>
                    <a:pt x="0" y="0"/>
                  </a:moveTo>
                  <a:lnTo>
                    <a:pt x="0" y="7"/>
                  </a:lnTo>
                  <a:lnTo>
                    <a:pt x="0" y="5"/>
                  </a:ln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92" name="Freeform 5449"/>
            <p:cNvSpPr>
              <a:spLocks/>
            </p:cNvSpPr>
            <p:nvPr/>
          </p:nvSpPr>
          <p:spPr bwMode="auto">
            <a:xfrm>
              <a:off x="5446" y="3060"/>
              <a:ext cx="6" cy="6"/>
            </a:xfrm>
            <a:custGeom>
              <a:avLst/>
              <a:gdLst>
                <a:gd name="T0" fmla="*/ 7 w 5"/>
                <a:gd name="T1" fmla="*/ 5 h 5"/>
                <a:gd name="T2" fmla="*/ 7 w 5"/>
                <a:gd name="T3" fmla="*/ 0 h 5"/>
                <a:gd name="T4" fmla="*/ 0 w 5"/>
                <a:gd name="T5" fmla="*/ 7 h 5"/>
                <a:gd name="T6" fmla="*/ 7 w 5"/>
                <a:gd name="T7" fmla="*/ 5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3"/>
                  </a:moveTo>
                  <a:lnTo>
                    <a:pt x="5" y="0"/>
                  </a:lnTo>
                  <a:lnTo>
                    <a:pt x="0" y="5"/>
                  </a:lnTo>
                  <a:lnTo>
                    <a:pt x="5" y="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93" name="Freeform 5450"/>
            <p:cNvSpPr>
              <a:spLocks/>
            </p:cNvSpPr>
            <p:nvPr/>
          </p:nvSpPr>
          <p:spPr bwMode="auto">
            <a:xfrm>
              <a:off x="1619" y="3774"/>
              <a:ext cx="24" cy="24"/>
            </a:xfrm>
            <a:custGeom>
              <a:avLst/>
              <a:gdLst>
                <a:gd name="T0" fmla="*/ 27 w 21"/>
                <a:gd name="T1" fmla="*/ 11 h 19"/>
                <a:gd name="T2" fmla="*/ 22 w 21"/>
                <a:gd name="T3" fmla="*/ 8 h 19"/>
                <a:gd name="T4" fmla="*/ 16 w 21"/>
                <a:gd name="T5" fmla="*/ 8 h 19"/>
                <a:gd name="T6" fmla="*/ 13 w 21"/>
                <a:gd name="T7" fmla="*/ 5 h 19"/>
                <a:gd name="T8" fmla="*/ 7 w 21"/>
                <a:gd name="T9" fmla="*/ 0 h 19"/>
                <a:gd name="T10" fmla="*/ 7 w 21"/>
                <a:gd name="T11" fmla="*/ 11 h 19"/>
                <a:gd name="T12" fmla="*/ 0 w 21"/>
                <a:gd name="T13" fmla="*/ 19 h 19"/>
                <a:gd name="T14" fmla="*/ 7 w 21"/>
                <a:gd name="T15" fmla="*/ 30 h 19"/>
                <a:gd name="T16" fmla="*/ 9 w 21"/>
                <a:gd name="T17" fmla="*/ 23 h 19"/>
                <a:gd name="T18" fmla="*/ 13 w 21"/>
                <a:gd name="T19" fmla="*/ 23 h 19"/>
                <a:gd name="T20" fmla="*/ 13 w 21"/>
                <a:gd name="T21" fmla="*/ 19 h 19"/>
                <a:gd name="T22" fmla="*/ 27 w 21"/>
                <a:gd name="T23" fmla="*/ 11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
                <a:gd name="T37" fmla="*/ 0 h 19"/>
                <a:gd name="T38" fmla="*/ 21 w 21"/>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 h="19">
                  <a:moveTo>
                    <a:pt x="21" y="7"/>
                  </a:moveTo>
                  <a:lnTo>
                    <a:pt x="17" y="5"/>
                  </a:lnTo>
                  <a:lnTo>
                    <a:pt x="12" y="5"/>
                  </a:lnTo>
                  <a:lnTo>
                    <a:pt x="10" y="3"/>
                  </a:lnTo>
                  <a:lnTo>
                    <a:pt x="5" y="0"/>
                  </a:lnTo>
                  <a:lnTo>
                    <a:pt x="5" y="7"/>
                  </a:lnTo>
                  <a:lnTo>
                    <a:pt x="0" y="12"/>
                  </a:lnTo>
                  <a:lnTo>
                    <a:pt x="5" y="19"/>
                  </a:lnTo>
                  <a:lnTo>
                    <a:pt x="7" y="14"/>
                  </a:lnTo>
                  <a:lnTo>
                    <a:pt x="10" y="14"/>
                  </a:lnTo>
                  <a:lnTo>
                    <a:pt x="10" y="12"/>
                  </a:lnTo>
                  <a:lnTo>
                    <a:pt x="21" y="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94" name="Freeform 5451"/>
            <p:cNvSpPr>
              <a:spLocks/>
            </p:cNvSpPr>
            <p:nvPr/>
          </p:nvSpPr>
          <p:spPr bwMode="auto">
            <a:xfrm>
              <a:off x="1598" y="3778"/>
              <a:ext cx="21" cy="13"/>
            </a:xfrm>
            <a:custGeom>
              <a:avLst/>
              <a:gdLst>
                <a:gd name="T0" fmla="*/ 9 w 19"/>
                <a:gd name="T1" fmla="*/ 6 h 11"/>
                <a:gd name="T2" fmla="*/ 3 w 19"/>
                <a:gd name="T3" fmla="*/ 0 h 11"/>
                <a:gd name="T4" fmla="*/ 23 w 19"/>
                <a:gd name="T5" fmla="*/ 0 h 11"/>
                <a:gd name="T6" fmla="*/ 14 w 19"/>
                <a:gd name="T7" fmla="*/ 13 h 11"/>
                <a:gd name="T8" fmla="*/ 0 w 19"/>
                <a:gd name="T9" fmla="*/ 15 h 11"/>
                <a:gd name="T10" fmla="*/ 9 w 19"/>
                <a:gd name="T11" fmla="*/ 9 h 11"/>
                <a:gd name="T12" fmla="*/ 3 w 19"/>
                <a:gd name="T13" fmla="*/ 9 h 11"/>
                <a:gd name="T14" fmla="*/ 9 w 19"/>
                <a:gd name="T15" fmla="*/ 6 h 11"/>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1"/>
                <a:gd name="T26" fmla="*/ 19 w 19"/>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1">
                  <a:moveTo>
                    <a:pt x="7" y="4"/>
                  </a:moveTo>
                  <a:lnTo>
                    <a:pt x="3" y="0"/>
                  </a:lnTo>
                  <a:lnTo>
                    <a:pt x="19" y="0"/>
                  </a:lnTo>
                  <a:lnTo>
                    <a:pt x="12" y="9"/>
                  </a:lnTo>
                  <a:lnTo>
                    <a:pt x="0" y="11"/>
                  </a:lnTo>
                  <a:lnTo>
                    <a:pt x="7" y="7"/>
                  </a:lnTo>
                  <a:lnTo>
                    <a:pt x="3" y="7"/>
                  </a:lnTo>
                  <a:lnTo>
                    <a:pt x="7" y="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95" name="Freeform 5452"/>
            <p:cNvSpPr>
              <a:spLocks/>
            </p:cNvSpPr>
            <p:nvPr/>
          </p:nvSpPr>
          <p:spPr bwMode="auto">
            <a:xfrm>
              <a:off x="2718" y="3022"/>
              <a:ext cx="237" cy="263"/>
            </a:xfrm>
            <a:custGeom>
              <a:avLst/>
              <a:gdLst>
                <a:gd name="T0" fmla="*/ 159 w 211"/>
                <a:gd name="T1" fmla="*/ 213 h 212"/>
                <a:gd name="T2" fmla="*/ 159 w 211"/>
                <a:gd name="T3" fmla="*/ 174 h 212"/>
                <a:gd name="T4" fmla="*/ 162 w 211"/>
                <a:gd name="T5" fmla="*/ 139 h 212"/>
                <a:gd name="T6" fmla="*/ 179 w 211"/>
                <a:gd name="T7" fmla="*/ 139 h 212"/>
                <a:gd name="T8" fmla="*/ 183 w 211"/>
                <a:gd name="T9" fmla="*/ 113 h 212"/>
                <a:gd name="T10" fmla="*/ 183 w 211"/>
                <a:gd name="T11" fmla="*/ 86 h 212"/>
                <a:gd name="T12" fmla="*/ 183 w 211"/>
                <a:gd name="T13" fmla="*/ 62 h 212"/>
                <a:gd name="T14" fmla="*/ 183 w 211"/>
                <a:gd name="T15" fmla="*/ 36 h 212"/>
                <a:gd name="T16" fmla="*/ 206 w 211"/>
                <a:gd name="T17" fmla="*/ 36 h 212"/>
                <a:gd name="T18" fmla="*/ 227 w 211"/>
                <a:gd name="T19" fmla="*/ 30 h 212"/>
                <a:gd name="T20" fmla="*/ 236 w 211"/>
                <a:gd name="T21" fmla="*/ 40 h 212"/>
                <a:gd name="T22" fmla="*/ 252 w 211"/>
                <a:gd name="T23" fmla="*/ 30 h 212"/>
                <a:gd name="T24" fmla="*/ 266 w 211"/>
                <a:gd name="T25" fmla="*/ 21 h 212"/>
                <a:gd name="T26" fmla="*/ 245 w 211"/>
                <a:gd name="T27" fmla="*/ 14 h 212"/>
                <a:gd name="T28" fmla="*/ 229 w 211"/>
                <a:gd name="T29" fmla="*/ 19 h 212"/>
                <a:gd name="T30" fmla="*/ 201 w 211"/>
                <a:gd name="T31" fmla="*/ 21 h 212"/>
                <a:gd name="T32" fmla="*/ 171 w 211"/>
                <a:gd name="T33" fmla="*/ 30 h 212"/>
                <a:gd name="T34" fmla="*/ 153 w 211"/>
                <a:gd name="T35" fmla="*/ 21 h 212"/>
                <a:gd name="T36" fmla="*/ 135 w 211"/>
                <a:gd name="T37" fmla="*/ 19 h 212"/>
                <a:gd name="T38" fmla="*/ 131 w 211"/>
                <a:gd name="T39" fmla="*/ 11 h 212"/>
                <a:gd name="T40" fmla="*/ 107 w 211"/>
                <a:gd name="T41" fmla="*/ 11 h 212"/>
                <a:gd name="T42" fmla="*/ 88 w 211"/>
                <a:gd name="T43" fmla="*/ 11 h 212"/>
                <a:gd name="T44" fmla="*/ 63 w 211"/>
                <a:gd name="T45" fmla="*/ 11 h 212"/>
                <a:gd name="T46" fmla="*/ 42 w 211"/>
                <a:gd name="T47" fmla="*/ 11 h 212"/>
                <a:gd name="T48" fmla="*/ 28 w 211"/>
                <a:gd name="T49" fmla="*/ 0 h 212"/>
                <a:gd name="T50" fmla="*/ 3 w 211"/>
                <a:gd name="T51" fmla="*/ 6 h 212"/>
                <a:gd name="T52" fmla="*/ 0 w 211"/>
                <a:gd name="T53" fmla="*/ 21 h 212"/>
                <a:gd name="T54" fmla="*/ 15 w 211"/>
                <a:gd name="T55" fmla="*/ 58 h 212"/>
                <a:gd name="T56" fmla="*/ 28 w 211"/>
                <a:gd name="T57" fmla="*/ 91 h 212"/>
                <a:gd name="T58" fmla="*/ 42 w 211"/>
                <a:gd name="T59" fmla="*/ 123 h 212"/>
                <a:gd name="T60" fmla="*/ 54 w 211"/>
                <a:gd name="T61" fmla="*/ 155 h 212"/>
                <a:gd name="T62" fmla="*/ 57 w 211"/>
                <a:gd name="T63" fmla="*/ 171 h 212"/>
                <a:gd name="T64" fmla="*/ 51 w 211"/>
                <a:gd name="T65" fmla="*/ 166 h 212"/>
                <a:gd name="T66" fmla="*/ 54 w 211"/>
                <a:gd name="T67" fmla="*/ 200 h 212"/>
                <a:gd name="T68" fmla="*/ 57 w 211"/>
                <a:gd name="T69" fmla="*/ 225 h 212"/>
                <a:gd name="T70" fmla="*/ 63 w 211"/>
                <a:gd name="T71" fmla="*/ 254 h 212"/>
                <a:gd name="T72" fmla="*/ 65 w 211"/>
                <a:gd name="T73" fmla="*/ 283 h 212"/>
                <a:gd name="T74" fmla="*/ 79 w 211"/>
                <a:gd name="T75" fmla="*/ 301 h 212"/>
                <a:gd name="T76" fmla="*/ 88 w 211"/>
                <a:gd name="T77" fmla="*/ 320 h 212"/>
                <a:gd name="T78" fmla="*/ 95 w 211"/>
                <a:gd name="T79" fmla="*/ 305 h 212"/>
                <a:gd name="T80" fmla="*/ 104 w 211"/>
                <a:gd name="T81" fmla="*/ 320 h 212"/>
                <a:gd name="T82" fmla="*/ 135 w 211"/>
                <a:gd name="T83" fmla="*/ 326 h 212"/>
                <a:gd name="T84" fmla="*/ 153 w 211"/>
                <a:gd name="T85" fmla="*/ 315 h 212"/>
                <a:gd name="T86" fmla="*/ 153 w 211"/>
                <a:gd name="T87" fmla="*/ 290 h 212"/>
                <a:gd name="T88" fmla="*/ 155 w 211"/>
                <a:gd name="T89" fmla="*/ 264 h 212"/>
                <a:gd name="T90" fmla="*/ 155 w 211"/>
                <a:gd name="T91" fmla="*/ 241 h 212"/>
                <a:gd name="T92" fmla="*/ 159 w 211"/>
                <a:gd name="T93" fmla="*/ 213 h 2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11"/>
                <a:gd name="T142" fmla="*/ 0 h 212"/>
                <a:gd name="T143" fmla="*/ 211 w 211"/>
                <a:gd name="T144" fmla="*/ 212 h 21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11" h="212">
                  <a:moveTo>
                    <a:pt x="126" y="139"/>
                  </a:moveTo>
                  <a:lnTo>
                    <a:pt x="126" y="113"/>
                  </a:lnTo>
                  <a:lnTo>
                    <a:pt x="128" y="90"/>
                  </a:lnTo>
                  <a:lnTo>
                    <a:pt x="142" y="90"/>
                  </a:lnTo>
                  <a:lnTo>
                    <a:pt x="145" y="73"/>
                  </a:lnTo>
                  <a:lnTo>
                    <a:pt x="145" y="56"/>
                  </a:lnTo>
                  <a:lnTo>
                    <a:pt x="145" y="40"/>
                  </a:lnTo>
                  <a:lnTo>
                    <a:pt x="145" y="23"/>
                  </a:lnTo>
                  <a:lnTo>
                    <a:pt x="163" y="23"/>
                  </a:lnTo>
                  <a:lnTo>
                    <a:pt x="180" y="19"/>
                  </a:lnTo>
                  <a:lnTo>
                    <a:pt x="187" y="26"/>
                  </a:lnTo>
                  <a:lnTo>
                    <a:pt x="199" y="19"/>
                  </a:lnTo>
                  <a:lnTo>
                    <a:pt x="211" y="14"/>
                  </a:lnTo>
                  <a:lnTo>
                    <a:pt x="194" y="9"/>
                  </a:lnTo>
                  <a:lnTo>
                    <a:pt x="182" y="12"/>
                  </a:lnTo>
                  <a:lnTo>
                    <a:pt x="159" y="14"/>
                  </a:lnTo>
                  <a:lnTo>
                    <a:pt x="135" y="19"/>
                  </a:lnTo>
                  <a:lnTo>
                    <a:pt x="121" y="14"/>
                  </a:lnTo>
                  <a:lnTo>
                    <a:pt x="107" y="12"/>
                  </a:lnTo>
                  <a:lnTo>
                    <a:pt x="104" y="7"/>
                  </a:lnTo>
                  <a:lnTo>
                    <a:pt x="85" y="7"/>
                  </a:lnTo>
                  <a:lnTo>
                    <a:pt x="69" y="7"/>
                  </a:lnTo>
                  <a:lnTo>
                    <a:pt x="50" y="7"/>
                  </a:lnTo>
                  <a:lnTo>
                    <a:pt x="33" y="7"/>
                  </a:lnTo>
                  <a:lnTo>
                    <a:pt x="22" y="0"/>
                  </a:lnTo>
                  <a:lnTo>
                    <a:pt x="3" y="4"/>
                  </a:lnTo>
                  <a:lnTo>
                    <a:pt x="0" y="14"/>
                  </a:lnTo>
                  <a:lnTo>
                    <a:pt x="12" y="38"/>
                  </a:lnTo>
                  <a:lnTo>
                    <a:pt x="22" y="59"/>
                  </a:lnTo>
                  <a:lnTo>
                    <a:pt x="33" y="80"/>
                  </a:lnTo>
                  <a:lnTo>
                    <a:pt x="43" y="101"/>
                  </a:lnTo>
                  <a:lnTo>
                    <a:pt x="45" y="111"/>
                  </a:lnTo>
                  <a:lnTo>
                    <a:pt x="40" y="108"/>
                  </a:lnTo>
                  <a:lnTo>
                    <a:pt x="43" y="130"/>
                  </a:lnTo>
                  <a:lnTo>
                    <a:pt x="45" y="146"/>
                  </a:lnTo>
                  <a:lnTo>
                    <a:pt x="50" y="165"/>
                  </a:lnTo>
                  <a:lnTo>
                    <a:pt x="52" y="184"/>
                  </a:lnTo>
                  <a:lnTo>
                    <a:pt x="62" y="196"/>
                  </a:lnTo>
                  <a:lnTo>
                    <a:pt x="69" y="208"/>
                  </a:lnTo>
                  <a:lnTo>
                    <a:pt x="76" y="198"/>
                  </a:lnTo>
                  <a:lnTo>
                    <a:pt x="83" y="208"/>
                  </a:lnTo>
                  <a:lnTo>
                    <a:pt x="107" y="212"/>
                  </a:lnTo>
                  <a:lnTo>
                    <a:pt x="121" y="205"/>
                  </a:lnTo>
                  <a:lnTo>
                    <a:pt x="121" y="189"/>
                  </a:lnTo>
                  <a:lnTo>
                    <a:pt x="123" y="172"/>
                  </a:lnTo>
                  <a:lnTo>
                    <a:pt x="123" y="156"/>
                  </a:lnTo>
                  <a:lnTo>
                    <a:pt x="126" y="139"/>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96" name="Freeform 5453"/>
            <p:cNvSpPr>
              <a:spLocks/>
            </p:cNvSpPr>
            <p:nvPr/>
          </p:nvSpPr>
          <p:spPr bwMode="auto">
            <a:xfrm>
              <a:off x="1299" y="2864"/>
              <a:ext cx="217" cy="290"/>
            </a:xfrm>
            <a:custGeom>
              <a:avLst/>
              <a:gdLst>
                <a:gd name="T0" fmla="*/ 159 w 196"/>
                <a:gd name="T1" fmla="*/ 283 h 234"/>
                <a:gd name="T2" fmla="*/ 156 w 196"/>
                <a:gd name="T3" fmla="*/ 312 h 234"/>
                <a:gd name="T4" fmla="*/ 151 w 196"/>
                <a:gd name="T5" fmla="*/ 341 h 234"/>
                <a:gd name="T6" fmla="*/ 147 w 196"/>
                <a:gd name="T7" fmla="*/ 335 h 234"/>
                <a:gd name="T8" fmla="*/ 127 w 196"/>
                <a:gd name="T9" fmla="*/ 341 h 234"/>
                <a:gd name="T10" fmla="*/ 118 w 196"/>
                <a:gd name="T11" fmla="*/ 352 h 234"/>
                <a:gd name="T12" fmla="*/ 110 w 196"/>
                <a:gd name="T13" fmla="*/ 338 h 234"/>
                <a:gd name="T14" fmla="*/ 87 w 196"/>
                <a:gd name="T15" fmla="*/ 335 h 234"/>
                <a:gd name="T16" fmla="*/ 83 w 196"/>
                <a:gd name="T17" fmla="*/ 327 h 234"/>
                <a:gd name="T18" fmla="*/ 69 w 196"/>
                <a:gd name="T19" fmla="*/ 359 h 234"/>
                <a:gd name="T20" fmla="*/ 55 w 196"/>
                <a:gd name="T21" fmla="*/ 352 h 234"/>
                <a:gd name="T22" fmla="*/ 45 w 196"/>
                <a:gd name="T23" fmla="*/ 330 h 234"/>
                <a:gd name="T24" fmla="*/ 37 w 196"/>
                <a:gd name="T25" fmla="*/ 306 h 234"/>
                <a:gd name="T26" fmla="*/ 32 w 196"/>
                <a:gd name="T27" fmla="*/ 280 h 234"/>
                <a:gd name="T28" fmla="*/ 34 w 196"/>
                <a:gd name="T29" fmla="*/ 261 h 234"/>
                <a:gd name="T30" fmla="*/ 23 w 196"/>
                <a:gd name="T31" fmla="*/ 243 h 234"/>
                <a:gd name="T32" fmla="*/ 18 w 196"/>
                <a:gd name="T33" fmla="*/ 226 h 234"/>
                <a:gd name="T34" fmla="*/ 11 w 196"/>
                <a:gd name="T35" fmla="*/ 211 h 234"/>
                <a:gd name="T36" fmla="*/ 11 w 196"/>
                <a:gd name="T37" fmla="*/ 200 h 234"/>
                <a:gd name="T38" fmla="*/ 20 w 196"/>
                <a:gd name="T39" fmla="*/ 178 h 234"/>
                <a:gd name="T40" fmla="*/ 13 w 196"/>
                <a:gd name="T41" fmla="*/ 175 h 234"/>
                <a:gd name="T42" fmla="*/ 11 w 196"/>
                <a:gd name="T43" fmla="*/ 152 h 234"/>
                <a:gd name="T44" fmla="*/ 11 w 196"/>
                <a:gd name="T45" fmla="*/ 128 h 234"/>
                <a:gd name="T46" fmla="*/ 13 w 196"/>
                <a:gd name="T47" fmla="*/ 116 h 234"/>
                <a:gd name="T48" fmla="*/ 13 w 196"/>
                <a:gd name="T49" fmla="*/ 79 h 234"/>
                <a:gd name="T50" fmla="*/ 20 w 196"/>
                <a:gd name="T51" fmla="*/ 72 h 234"/>
                <a:gd name="T52" fmla="*/ 9 w 196"/>
                <a:gd name="T53" fmla="*/ 53 h 234"/>
                <a:gd name="T54" fmla="*/ 0 w 196"/>
                <a:gd name="T55" fmla="*/ 32 h 234"/>
                <a:gd name="T56" fmla="*/ 25 w 196"/>
                <a:gd name="T57" fmla="*/ 32 h 234"/>
                <a:gd name="T58" fmla="*/ 32 w 196"/>
                <a:gd name="T59" fmla="*/ 26 h 234"/>
                <a:gd name="T60" fmla="*/ 49 w 196"/>
                <a:gd name="T61" fmla="*/ 14 h 234"/>
                <a:gd name="T62" fmla="*/ 64 w 196"/>
                <a:gd name="T63" fmla="*/ 0 h 234"/>
                <a:gd name="T64" fmla="*/ 78 w 196"/>
                <a:gd name="T65" fmla="*/ 0 h 234"/>
                <a:gd name="T66" fmla="*/ 81 w 196"/>
                <a:gd name="T67" fmla="*/ 26 h 234"/>
                <a:gd name="T68" fmla="*/ 83 w 196"/>
                <a:gd name="T69" fmla="*/ 47 h 234"/>
                <a:gd name="T70" fmla="*/ 99 w 196"/>
                <a:gd name="T71" fmla="*/ 69 h 234"/>
                <a:gd name="T72" fmla="*/ 113 w 196"/>
                <a:gd name="T73" fmla="*/ 72 h 234"/>
                <a:gd name="T74" fmla="*/ 130 w 196"/>
                <a:gd name="T75" fmla="*/ 83 h 234"/>
                <a:gd name="T76" fmla="*/ 151 w 196"/>
                <a:gd name="T77" fmla="*/ 102 h 234"/>
                <a:gd name="T78" fmla="*/ 174 w 196"/>
                <a:gd name="T79" fmla="*/ 107 h 234"/>
                <a:gd name="T80" fmla="*/ 179 w 196"/>
                <a:gd name="T81" fmla="*/ 116 h 234"/>
                <a:gd name="T82" fmla="*/ 179 w 196"/>
                <a:gd name="T83" fmla="*/ 146 h 234"/>
                <a:gd name="T84" fmla="*/ 176 w 196"/>
                <a:gd name="T85" fmla="*/ 146 h 234"/>
                <a:gd name="T86" fmla="*/ 185 w 196"/>
                <a:gd name="T87" fmla="*/ 156 h 234"/>
                <a:gd name="T88" fmla="*/ 187 w 196"/>
                <a:gd name="T89" fmla="*/ 178 h 234"/>
                <a:gd name="T90" fmla="*/ 203 w 196"/>
                <a:gd name="T91" fmla="*/ 178 h 234"/>
                <a:gd name="T92" fmla="*/ 224 w 196"/>
                <a:gd name="T93" fmla="*/ 181 h 234"/>
                <a:gd name="T94" fmla="*/ 224 w 196"/>
                <a:gd name="T95" fmla="*/ 207 h 234"/>
                <a:gd name="T96" fmla="*/ 238 w 196"/>
                <a:gd name="T97" fmla="*/ 221 h 234"/>
                <a:gd name="T98" fmla="*/ 240 w 196"/>
                <a:gd name="T99" fmla="*/ 232 h 234"/>
                <a:gd name="T100" fmla="*/ 238 w 196"/>
                <a:gd name="T101" fmla="*/ 250 h 234"/>
                <a:gd name="T102" fmla="*/ 231 w 196"/>
                <a:gd name="T103" fmla="*/ 271 h 234"/>
                <a:gd name="T104" fmla="*/ 234 w 196"/>
                <a:gd name="T105" fmla="*/ 280 h 234"/>
                <a:gd name="T106" fmla="*/ 231 w 196"/>
                <a:gd name="T107" fmla="*/ 288 h 234"/>
                <a:gd name="T108" fmla="*/ 231 w 196"/>
                <a:gd name="T109" fmla="*/ 280 h 234"/>
                <a:gd name="T110" fmla="*/ 215 w 196"/>
                <a:gd name="T111" fmla="*/ 261 h 234"/>
                <a:gd name="T112" fmla="*/ 187 w 196"/>
                <a:gd name="T113" fmla="*/ 269 h 234"/>
                <a:gd name="T114" fmla="*/ 162 w 196"/>
                <a:gd name="T115" fmla="*/ 269 h 234"/>
                <a:gd name="T116" fmla="*/ 159 w 196"/>
                <a:gd name="T117" fmla="*/ 283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6"/>
                <a:gd name="T178" fmla="*/ 0 h 234"/>
                <a:gd name="T179" fmla="*/ 196 w 196"/>
                <a:gd name="T180" fmla="*/ 234 h 23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6" h="234">
                  <a:moveTo>
                    <a:pt x="130" y="184"/>
                  </a:moveTo>
                  <a:lnTo>
                    <a:pt x="127" y="203"/>
                  </a:lnTo>
                  <a:lnTo>
                    <a:pt x="123" y="222"/>
                  </a:lnTo>
                  <a:lnTo>
                    <a:pt x="120" y="218"/>
                  </a:lnTo>
                  <a:lnTo>
                    <a:pt x="104" y="222"/>
                  </a:lnTo>
                  <a:lnTo>
                    <a:pt x="97" y="229"/>
                  </a:lnTo>
                  <a:lnTo>
                    <a:pt x="89" y="220"/>
                  </a:lnTo>
                  <a:lnTo>
                    <a:pt x="71" y="218"/>
                  </a:lnTo>
                  <a:lnTo>
                    <a:pt x="68" y="213"/>
                  </a:lnTo>
                  <a:lnTo>
                    <a:pt x="56" y="234"/>
                  </a:lnTo>
                  <a:lnTo>
                    <a:pt x="45" y="229"/>
                  </a:lnTo>
                  <a:lnTo>
                    <a:pt x="37" y="215"/>
                  </a:lnTo>
                  <a:lnTo>
                    <a:pt x="30" y="199"/>
                  </a:lnTo>
                  <a:lnTo>
                    <a:pt x="26" y="182"/>
                  </a:lnTo>
                  <a:lnTo>
                    <a:pt x="28" y="170"/>
                  </a:lnTo>
                  <a:lnTo>
                    <a:pt x="19" y="158"/>
                  </a:lnTo>
                  <a:lnTo>
                    <a:pt x="14" y="147"/>
                  </a:lnTo>
                  <a:lnTo>
                    <a:pt x="9" y="137"/>
                  </a:lnTo>
                  <a:lnTo>
                    <a:pt x="9" y="130"/>
                  </a:lnTo>
                  <a:lnTo>
                    <a:pt x="16" y="116"/>
                  </a:lnTo>
                  <a:lnTo>
                    <a:pt x="11" y="114"/>
                  </a:lnTo>
                  <a:lnTo>
                    <a:pt x="9" y="99"/>
                  </a:lnTo>
                  <a:lnTo>
                    <a:pt x="9" y="83"/>
                  </a:lnTo>
                  <a:lnTo>
                    <a:pt x="11" y="76"/>
                  </a:lnTo>
                  <a:lnTo>
                    <a:pt x="11" y="52"/>
                  </a:lnTo>
                  <a:lnTo>
                    <a:pt x="16" y="47"/>
                  </a:lnTo>
                  <a:lnTo>
                    <a:pt x="7" y="35"/>
                  </a:lnTo>
                  <a:lnTo>
                    <a:pt x="0" y="21"/>
                  </a:lnTo>
                  <a:lnTo>
                    <a:pt x="21" y="21"/>
                  </a:lnTo>
                  <a:lnTo>
                    <a:pt x="26" y="17"/>
                  </a:lnTo>
                  <a:lnTo>
                    <a:pt x="40" y="9"/>
                  </a:lnTo>
                  <a:lnTo>
                    <a:pt x="52" y="0"/>
                  </a:lnTo>
                  <a:lnTo>
                    <a:pt x="63" y="0"/>
                  </a:lnTo>
                  <a:lnTo>
                    <a:pt x="66" y="17"/>
                  </a:lnTo>
                  <a:lnTo>
                    <a:pt x="68" y="31"/>
                  </a:lnTo>
                  <a:lnTo>
                    <a:pt x="80" y="45"/>
                  </a:lnTo>
                  <a:lnTo>
                    <a:pt x="92" y="47"/>
                  </a:lnTo>
                  <a:lnTo>
                    <a:pt x="106" y="54"/>
                  </a:lnTo>
                  <a:lnTo>
                    <a:pt x="123" y="66"/>
                  </a:lnTo>
                  <a:lnTo>
                    <a:pt x="142" y="69"/>
                  </a:lnTo>
                  <a:lnTo>
                    <a:pt x="146" y="76"/>
                  </a:lnTo>
                  <a:lnTo>
                    <a:pt x="146" y="95"/>
                  </a:lnTo>
                  <a:lnTo>
                    <a:pt x="144" y="95"/>
                  </a:lnTo>
                  <a:lnTo>
                    <a:pt x="151" y="102"/>
                  </a:lnTo>
                  <a:lnTo>
                    <a:pt x="153" y="116"/>
                  </a:lnTo>
                  <a:lnTo>
                    <a:pt x="165" y="116"/>
                  </a:lnTo>
                  <a:lnTo>
                    <a:pt x="182" y="118"/>
                  </a:lnTo>
                  <a:lnTo>
                    <a:pt x="182" y="135"/>
                  </a:lnTo>
                  <a:lnTo>
                    <a:pt x="194" y="144"/>
                  </a:lnTo>
                  <a:lnTo>
                    <a:pt x="196" y="151"/>
                  </a:lnTo>
                  <a:lnTo>
                    <a:pt x="194" y="163"/>
                  </a:lnTo>
                  <a:lnTo>
                    <a:pt x="189" y="177"/>
                  </a:lnTo>
                  <a:lnTo>
                    <a:pt x="191" y="182"/>
                  </a:lnTo>
                  <a:lnTo>
                    <a:pt x="189" y="187"/>
                  </a:lnTo>
                  <a:lnTo>
                    <a:pt x="189" y="182"/>
                  </a:lnTo>
                  <a:lnTo>
                    <a:pt x="175" y="170"/>
                  </a:lnTo>
                  <a:lnTo>
                    <a:pt x="153" y="175"/>
                  </a:lnTo>
                  <a:lnTo>
                    <a:pt x="132" y="175"/>
                  </a:lnTo>
                  <a:lnTo>
                    <a:pt x="130" y="18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97" name="Freeform 5454"/>
            <p:cNvSpPr>
              <a:spLocks/>
            </p:cNvSpPr>
            <p:nvPr/>
          </p:nvSpPr>
          <p:spPr bwMode="auto">
            <a:xfrm>
              <a:off x="2860" y="3040"/>
              <a:ext cx="160" cy="202"/>
            </a:xfrm>
            <a:custGeom>
              <a:avLst/>
              <a:gdLst>
                <a:gd name="T0" fmla="*/ 0 w 144"/>
                <a:gd name="T1" fmla="*/ 192 h 163"/>
                <a:gd name="T2" fmla="*/ 0 w 144"/>
                <a:gd name="T3" fmla="*/ 152 h 163"/>
                <a:gd name="T4" fmla="*/ 2 w 144"/>
                <a:gd name="T5" fmla="*/ 116 h 163"/>
                <a:gd name="T6" fmla="*/ 20 w 144"/>
                <a:gd name="T7" fmla="*/ 116 h 163"/>
                <a:gd name="T8" fmla="*/ 23 w 144"/>
                <a:gd name="T9" fmla="*/ 90 h 163"/>
                <a:gd name="T10" fmla="*/ 23 w 144"/>
                <a:gd name="T11" fmla="*/ 64 h 163"/>
                <a:gd name="T12" fmla="*/ 23 w 144"/>
                <a:gd name="T13" fmla="*/ 40 h 163"/>
                <a:gd name="T14" fmla="*/ 23 w 144"/>
                <a:gd name="T15" fmla="*/ 14 h 163"/>
                <a:gd name="T16" fmla="*/ 46 w 144"/>
                <a:gd name="T17" fmla="*/ 14 h 163"/>
                <a:gd name="T18" fmla="*/ 67 w 144"/>
                <a:gd name="T19" fmla="*/ 7 h 163"/>
                <a:gd name="T20" fmla="*/ 76 w 144"/>
                <a:gd name="T21" fmla="*/ 19 h 163"/>
                <a:gd name="T22" fmla="*/ 90 w 144"/>
                <a:gd name="T23" fmla="*/ 7 h 163"/>
                <a:gd name="T24" fmla="*/ 104 w 144"/>
                <a:gd name="T25" fmla="*/ 0 h 163"/>
                <a:gd name="T26" fmla="*/ 116 w 144"/>
                <a:gd name="T27" fmla="*/ 30 h 163"/>
                <a:gd name="T28" fmla="*/ 129 w 144"/>
                <a:gd name="T29" fmla="*/ 53 h 163"/>
                <a:gd name="T30" fmla="*/ 143 w 144"/>
                <a:gd name="T31" fmla="*/ 69 h 163"/>
                <a:gd name="T32" fmla="*/ 146 w 144"/>
                <a:gd name="T33" fmla="*/ 72 h 163"/>
                <a:gd name="T34" fmla="*/ 148 w 144"/>
                <a:gd name="T35" fmla="*/ 83 h 163"/>
                <a:gd name="T36" fmla="*/ 157 w 144"/>
                <a:gd name="T37" fmla="*/ 104 h 163"/>
                <a:gd name="T38" fmla="*/ 171 w 144"/>
                <a:gd name="T39" fmla="*/ 116 h 163"/>
                <a:gd name="T40" fmla="*/ 178 w 144"/>
                <a:gd name="T41" fmla="*/ 120 h 163"/>
                <a:gd name="T42" fmla="*/ 178 w 144"/>
                <a:gd name="T43" fmla="*/ 123 h 163"/>
                <a:gd name="T44" fmla="*/ 152 w 144"/>
                <a:gd name="T45" fmla="*/ 141 h 163"/>
                <a:gd name="T46" fmla="*/ 133 w 144"/>
                <a:gd name="T47" fmla="*/ 162 h 163"/>
                <a:gd name="T48" fmla="*/ 122 w 144"/>
                <a:gd name="T49" fmla="*/ 188 h 163"/>
                <a:gd name="T50" fmla="*/ 110 w 144"/>
                <a:gd name="T51" fmla="*/ 197 h 163"/>
                <a:gd name="T52" fmla="*/ 99 w 144"/>
                <a:gd name="T53" fmla="*/ 218 h 163"/>
                <a:gd name="T54" fmla="*/ 69 w 144"/>
                <a:gd name="T55" fmla="*/ 213 h 163"/>
                <a:gd name="T56" fmla="*/ 56 w 144"/>
                <a:gd name="T57" fmla="*/ 207 h 163"/>
                <a:gd name="T58" fmla="*/ 46 w 144"/>
                <a:gd name="T59" fmla="*/ 224 h 163"/>
                <a:gd name="T60" fmla="*/ 37 w 144"/>
                <a:gd name="T61" fmla="*/ 243 h 163"/>
                <a:gd name="T62" fmla="*/ 18 w 144"/>
                <a:gd name="T63" fmla="*/ 250 h 163"/>
                <a:gd name="T64" fmla="*/ 9 w 144"/>
                <a:gd name="T65" fmla="*/ 243 h 163"/>
                <a:gd name="T66" fmla="*/ 11 w 144"/>
                <a:gd name="T67" fmla="*/ 218 h 163"/>
                <a:gd name="T68" fmla="*/ 0 w 144"/>
                <a:gd name="T69" fmla="*/ 192 h 1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4"/>
                <a:gd name="T106" fmla="*/ 0 h 163"/>
                <a:gd name="T107" fmla="*/ 144 w 144"/>
                <a:gd name="T108" fmla="*/ 163 h 1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4" h="163">
                  <a:moveTo>
                    <a:pt x="0" y="125"/>
                  </a:moveTo>
                  <a:lnTo>
                    <a:pt x="0" y="99"/>
                  </a:lnTo>
                  <a:lnTo>
                    <a:pt x="2" y="76"/>
                  </a:lnTo>
                  <a:lnTo>
                    <a:pt x="16" y="76"/>
                  </a:lnTo>
                  <a:lnTo>
                    <a:pt x="19" y="59"/>
                  </a:lnTo>
                  <a:lnTo>
                    <a:pt x="19" y="42"/>
                  </a:lnTo>
                  <a:lnTo>
                    <a:pt x="19" y="26"/>
                  </a:lnTo>
                  <a:lnTo>
                    <a:pt x="19" y="9"/>
                  </a:lnTo>
                  <a:lnTo>
                    <a:pt x="37" y="9"/>
                  </a:lnTo>
                  <a:lnTo>
                    <a:pt x="54" y="5"/>
                  </a:lnTo>
                  <a:lnTo>
                    <a:pt x="61" y="12"/>
                  </a:lnTo>
                  <a:lnTo>
                    <a:pt x="73" y="5"/>
                  </a:lnTo>
                  <a:lnTo>
                    <a:pt x="85" y="0"/>
                  </a:lnTo>
                  <a:lnTo>
                    <a:pt x="94" y="19"/>
                  </a:lnTo>
                  <a:lnTo>
                    <a:pt x="104" y="35"/>
                  </a:lnTo>
                  <a:lnTo>
                    <a:pt x="116" y="45"/>
                  </a:lnTo>
                  <a:lnTo>
                    <a:pt x="118" y="47"/>
                  </a:lnTo>
                  <a:lnTo>
                    <a:pt x="120" y="54"/>
                  </a:lnTo>
                  <a:lnTo>
                    <a:pt x="127" y="68"/>
                  </a:lnTo>
                  <a:lnTo>
                    <a:pt x="139" y="76"/>
                  </a:lnTo>
                  <a:lnTo>
                    <a:pt x="144" y="78"/>
                  </a:lnTo>
                  <a:lnTo>
                    <a:pt x="144" y="80"/>
                  </a:lnTo>
                  <a:lnTo>
                    <a:pt x="123" y="92"/>
                  </a:lnTo>
                  <a:lnTo>
                    <a:pt x="108" y="106"/>
                  </a:lnTo>
                  <a:lnTo>
                    <a:pt x="99" y="123"/>
                  </a:lnTo>
                  <a:lnTo>
                    <a:pt x="89" y="128"/>
                  </a:lnTo>
                  <a:lnTo>
                    <a:pt x="80" y="142"/>
                  </a:lnTo>
                  <a:lnTo>
                    <a:pt x="56" y="139"/>
                  </a:lnTo>
                  <a:lnTo>
                    <a:pt x="45" y="135"/>
                  </a:lnTo>
                  <a:lnTo>
                    <a:pt x="37" y="146"/>
                  </a:lnTo>
                  <a:lnTo>
                    <a:pt x="30" y="158"/>
                  </a:lnTo>
                  <a:lnTo>
                    <a:pt x="14" y="163"/>
                  </a:lnTo>
                  <a:lnTo>
                    <a:pt x="7" y="158"/>
                  </a:lnTo>
                  <a:lnTo>
                    <a:pt x="9" y="142"/>
                  </a:lnTo>
                  <a:lnTo>
                    <a:pt x="0" y="125"/>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98" name="Freeform 5455"/>
            <p:cNvSpPr>
              <a:spLocks/>
            </p:cNvSpPr>
            <p:nvPr/>
          </p:nvSpPr>
          <p:spPr bwMode="auto">
            <a:xfrm>
              <a:off x="3274" y="2899"/>
              <a:ext cx="2" cy="12"/>
            </a:xfrm>
            <a:custGeom>
              <a:avLst/>
              <a:gdLst>
                <a:gd name="T0" fmla="*/ 2 w 2"/>
                <a:gd name="T1" fmla="*/ 14 h 10"/>
                <a:gd name="T2" fmla="*/ 2 w 2"/>
                <a:gd name="T3" fmla="*/ 10 h 10"/>
                <a:gd name="T4" fmla="*/ 0 w 2"/>
                <a:gd name="T5" fmla="*/ 0 h 10"/>
                <a:gd name="T6" fmla="*/ 2 w 2"/>
                <a:gd name="T7" fmla="*/ 14 h 10"/>
                <a:gd name="T8" fmla="*/ 0 60000 65536"/>
                <a:gd name="T9" fmla="*/ 0 60000 65536"/>
                <a:gd name="T10" fmla="*/ 0 60000 65536"/>
                <a:gd name="T11" fmla="*/ 0 60000 65536"/>
                <a:gd name="T12" fmla="*/ 0 w 2"/>
                <a:gd name="T13" fmla="*/ 0 h 10"/>
                <a:gd name="T14" fmla="*/ 2 w 2"/>
                <a:gd name="T15" fmla="*/ 10 h 10"/>
              </a:gdLst>
              <a:ahLst/>
              <a:cxnLst>
                <a:cxn ang="T8">
                  <a:pos x="T0" y="T1"/>
                </a:cxn>
                <a:cxn ang="T9">
                  <a:pos x="T2" y="T3"/>
                </a:cxn>
                <a:cxn ang="T10">
                  <a:pos x="T4" y="T5"/>
                </a:cxn>
                <a:cxn ang="T11">
                  <a:pos x="T6" y="T7"/>
                </a:cxn>
              </a:cxnLst>
              <a:rect l="T12" t="T13" r="T14" b="T15"/>
              <a:pathLst>
                <a:path w="2" h="10">
                  <a:moveTo>
                    <a:pt x="2" y="10"/>
                  </a:moveTo>
                  <a:lnTo>
                    <a:pt x="2" y="7"/>
                  </a:lnTo>
                  <a:lnTo>
                    <a:pt x="0" y="0"/>
                  </a:lnTo>
                  <a:lnTo>
                    <a:pt x="2" y="1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899" name="Freeform 5456"/>
            <p:cNvSpPr>
              <a:spLocks/>
            </p:cNvSpPr>
            <p:nvPr/>
          </p:nvSpPr>
          <p:spPr bwMode="auto">
            <a:xfrm>
              <a:off x="2975" y="3281"/>
              <a:ext cx="37" cy="43"/>
            </a:xfrm>
            <a:custGeom>
              <a:avLst/>
              <a:gdLst>
                <a:gd name="T0" fmla="*/ 18 w 33"/>
                <a:gd name="T1" fmla="*/ 6 h 35"/>
                <a:gd name="T2" fmla="*/ 0 w 33"/>
                <a:gd name="T3" fmla="*/ 28 h 35"/>
                <a:gd name="T4" fmla="*/ 11 w 33"/>
                <a:gd name="T5" fmla="*/ 53 h 35"/>
                <a:gd name="T6" fmla="*/ 20 w 33"/>
                <a:gd name="T7" fmla="*/ 45 h 35"/>
                <a:gd name="T8" fmla="*/ 38 w 33"/>
                <a:gd name="T9" fmla="*/ 28 h 35"/>
                <a:gd name="T10" fmla="*/ 41 w 33"/>
                <a:gd name="T11" fmla="*/ 11 h 35"/>
                <a:gd name="T12" fmla="*/ 27 w 33"/>
                <a:gd name="T13" fmla="*/ 0 h 35"/>
                <a:gd name="T14" fmla="*/ 18 w 33"/>
                <a:gd name="T15" fmla="*/ 6 h 3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35"/>
                <a:gd name="T26" fmla="*/ 33 w 33"/>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00" name="Freeform 5457"/>
            <p:cNvSpPr>
              <a:spLocks/>
            </p:cNvSpPr>
            <p:nvPr/>
          </p:nvSpPr>
          <p:spPr bwMode="auto">
            <a:xfrm>
              <a:off x="3265" y="2913"/>
              <a:ext cx="130" cy="299"/>
            </a:xfrm>
            <a:custGeom>
              <a:avLst/>
              <a:gdLst>
                <a:gd name="T0" fmla="*/ 51 w 118"/>
                <a:gd name="T1" fmla="*/ 107 h 241"/>
                <a:gd name="T2" fmla="*/ 45 w 118"/>
                <a:gd name="T3" fmla="*/ 109 h 241"/>
                <a:gd name="T4" fmla="*/ 28 w 118"/>
                <a:gd name="T5" fmla="*/ 117 h 241"/>
                <a:gd name="T6" fmla="*/ 22 w 118"/>
                <a:gd name="T7" fmla="*/ 139 h 241"/>
                <a:gd name="T8" fmla="*/ 17 w 118"/>
                <a:gd name="T9" fmla="*/ 165 h 241"/>
                <a:gd name="T10" fmla="*/ 22 w 118"/>
                <a:gd name="T11" fmla="*/ 190 h 241"/>
                <a:gd name="T12" fmla="*/ 22 w 118"/>
                <a:gd name="T13" fmla="*/ 218 h 241"/>
                <a:gd name="T14" fmla="*/ 13 w 118"/>
                <a:gd name="T15" fmla="*/ 237 h 241"/>
                <a:gd name="T16" fmla="*/ 2 w 118"/>
                <a:gd name="T17" fmla="*/ 256 h 241"/>
                <a:gd name="T18" fmla="*/ 0 w 118"/>
                <a:gd name="T19" fmla="*/ 290 h 241"/>
                <a:gd name="T20" fmla="*/ 2 w 118"/>
                <a:gd name="T21" fmla="*/ 320 h 241"/>
                <a:gd name="T22" fmla="*/ 9 w 118"/>
                <a:gd name="T23" fmla="*/ 357 h 241"/>
                <a:gd name="T24" fmla="*/ 34 w 118"/>
                <a:gd name="T25" fmla="*/ 371 h 241"/>
                <a:gd name="T26" fmla="*/ 51 w 118"/>
                <a:gd name="T27" fmla="*/ 360 h 241"/>
                <a:gd name="T28" fmla="*/ 65 w 118"/>
                <a:gd name="T29" fmla="*/ 350 h 241"/>
                <a:gd name="T30" fmla="*/ 74 w 118"/>
                <a:gd name="T31" fmla="*/ 325 h 241"/>
                <a:gd name="T32" fmla="*/ 80 w 118"/>
                <a:gd name="T33" fmla="*/ 299 h 241"/>
                <a:gd name="T34" fmla="*/ 88 w 118"/>
                <a:gd name="T35" fmla="*/ 274 h 241"/>
                <a:gd name="T36" fmla="*/ 95 w 118"/>
                <a:gd name="T37" fmla="*/ 248 h 241"/>
                <a:gd name="T38" fmla="*/ 99 w 118"/>
                <a:gd name="T39" fmla="*/ 226 h 241"/>
                <a:gd name="T40" fmla="*/ 108 w 118"/>
                <a:gd name="T41" fmla="*/ 200 h 241"/>
                <a:gd name="T42" fmla="*/ 115 w 118"/>
                <a:gd name="T43" fmla="*/ 175 h 241"/>
                <a:gd name="T44" fmla="*/ 122 w 118"/>
                <a:gd name="T45" fmla="*/ 149 h 241"/>
                <a:gd name="T46" fmla="*/ 129 w 118"/>
                <a:gd name="T47" fmla="*/ 135 h 241"/>
                <a:gd name="T48" fmla="*/ 129 w 118"/>
                <a:gd name="T49" fmla="*/ 96 h 241"/>
                <a:gd name="T50" fmla="*/ 140 w 118"/>
                <a:gd name="T51" fmla="*/ 107 h 241"/>
                <a:gd name="T52" fmla="*/ 143 w 118"/>
                <a:gd name="T53" fmla="*/ 91 h 241"/>
                <a:gd name="T54" fmla="*/ 137 w 118"/>
                <a:gd name="T55" fmla="*/ 56 h 241"/>
                <a:gd name="T56" fmla="*/ 131 w 118"/>
                <a:gd name="T57" fmla="*/ 21 h 241"/>
                <a:gd name="T58" fmla="*/ 127 w 118"/>
                <a:gd name="T59" fmla="*/ 0 h 241"/>
                <a:gd name="T60" fmla="*/ 122 w 118"/>
                <a:gd name="T61" fmla="*/ 0 h 241"/>
                <a:gd name="T62" fmla="*/ 118 w 118"/>
                <a:gd name="T63" fmla="*/ 11 h 241"/>
                <a:gd name="T64" fmla="*/ 115 w 118"/>
                <a:gd name="T65" fmla="*/ 37 h 241"/>
                <a:gd name="T66" fmla="*/ 106 w 118"/>
                <a:gd name="T67" fmla="*/ 45 h 241"/>
                <a:gd name="T68" fmla="*/ 104 w 118"/>
                <a:gd name="T69" fmla="*/ 47 h 241"/>
                <a:gd name="T70" fmla="*/ 97 w 118"/>
                <a:gd name="T71" fmla="*/ 45 h 241"/>
                <a:gd name="T72" fmla="*/ 99 w 118"/>
                <a:gd name="T73" fmla="*/ 58 h 241"/>
                <a:gd name="T74" fmla="*/ 95 w 118"/>
                <a:gd name="T75" fmla="*/ 69 h 241"/>
                <a:gd name="T76" fmla="*/ 95 w 118"/>
                <a:gd name="T77" fmla="*/ 72 h 241"/>
                <a:gd name="T78" fmla="*/ 85 w 118"/>
                <a:gd name="T79" fmla="*/ 81 h 241"/>
                <a:gd name="T80" fmla="*/ 85 w 118"/>
                <a:gd name="T81" fmla="*/ 72 h 241"/>
                <a:gd name="T82" fmla="*/ 80 w 118"/>
                <a:gd name="T83" fmla="*/ 91 h 241"/>
                <a:gd name="T84" fmla="*/ 76 w 118"/>
                <a:gd name="T85" fmla="*/ 91 h 241"/>
                <a:gd name="T86" fmla="*/ 74 w 118"/>
                <a:gd name="T87" fmla="*/ 91 h 241"/>
                <a:gd name="T88" fmla="*/ 65 w 118"/>
                <a:gd name="T89" fmla="*/ 102 h 241"/>
                <a:gd name="T90" fmla="*/ 51 w 118"/>
                <a:gd name="T91" fmla="*/ 107 h 2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8"/>
                <a:gd name="T139" fmla="*/ 0 h 241"/>
                <a:gd name="T140" fmla="*/ 118 w 118"/>
                <a:gd name="T141" fmla="*/ 241 h 24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8" h="241">
                  <a:moveTo>
                    <a:pt x="42" y="69"/>
                  </a:moveTo>
                  <a:lnTo>
                    <a:pt x="37" y="71"/>
                  </a:lnTo>
                  <a:lnTo>
                    <a:pt x="23" y="76"/>
                  </a:lnTo>
                  <a:lnTo>
                    <a:pt x="18" y="90"/>
                  </a:lnTo>
                  <a:lnTo>
                    <a:pt x="14" y="107"/>
                  </a:lnTo>
                  <a:lnTo>
                    <a:pt x="18" y="123"/>
                  </a:lnTo>
                  <a:lnTo>
                    <a:pt x="18" y="142"/>
                  </a:lnTo>
                  <a:lnTo>
                    <a:pt x="11" y="154"/>
                  </a:lnTo>
                  <a:lnTo>
                    <a:pt x="2" y="166"/>
                  </a:lnTo>
                  <a:lnTo>
                    <a:pt x="0" y="189"/>
                  </a:lnTo>
                  <a:lnTo>
                    <a:pt x="2" y="208"/>
                  </a:lnTo>
                  <a:lnTo>
                    <a:pt x="7" y="232"/>
                  </a:lnTo>
                  <a:lnTo>
                    <a:pt x="28" y="241"/>
                  </a:lnTo>
                  <a:lnTo>
                    <a:pt x="42" y="234"/>
                  </a:lnTo>
                  <a:lnTo>
                    <a:pt x="54" y="227"/>
                  </a:lnTo>
                  <a:lnTo>
                    <a:pt x="61" y="211"/>
                  </a:lnTo>
                  <a:lnTo>
                    <a:pt x="66" y="194"/>
                  </a:lnTo>
                  <a:lnTo>
                    <a:pt x="73" y="178"/>
                  </a:lnTo>
                  <a:lnTo>
                    <a:pt x="78" y="161"/>
                  </a:lnTo>
                  <a:lnTo>
                    <a:pt x="82" y="147"/>
                  </a:lnTo>
                  <a:lnTo>
                    <a:pt x="89" y="130"/>
                  </a:lnTo>
                  <a:lnTo>
                    <a:pt x="94" y="114"/>
                  </a:lnTo>
                  <a:lnTo>
                    <a:pt x="101" y="97"/>
                  </a:lnTo>
                  <a:lnTo>
                    <a:pt x="106" y="88"/>
                  </a:lnTo>
                  <a:lnTo>
                    <a:pt x="106" y="62"/>
                  </a:lnTo>
                  <a:lnTo>
                    <a:pt x="115" y="69"/>
                  </a:lnTo>
                  <a:lnTo>
                    <a:pt x="118" y="59"/>
                  </a:lnTo>
                  <a:lnTo>
                    <a:pt x="113" y="36"/>
                  </a:lnTo>
                  <a:lnTo>
                    <a:pt x="108" y="14"/>
                  </a:lnTo>
                  <a:lnTo>
                    <a:pt x="104" y="0"/>
                  </a:lnTo>
                  <a:lnTo>
                    <a:pt x="101" y="0"/>
                  </a:lnTo>
                  <a:lnTo>
                    <a:pt x="97" y="7"/>
                  </a:lnTo>
                  <a:lnTo>
                    <a:pt x="94" y="24"/>
                  </a:lnTo>
                  <a:lnTo>
                    <a:pt x="87" y="29"/>
                  </a:lnTo>
                  <a:lnTo>
                    <a:pt x="85" y="31"/>
                  </a:lnTo>
                  <a:lnTo>
                    <a:pt x="80" y="29"/>
                  </a:lnTo>
                  <a:lnTo>
                    <a:pt x="82" y="38"/>
                  </a:lnTo>
                  <a:lnTo>
                    <a:pt x="78" y="45"/>
                  </a:lnTo>
                  <a:lnTo>
                    <a:pt x="78" y="47"/>
                  </a:lnTo>
                  <a:lnTo>
                    <a:pt x="70" y="52"/>
                  </a:lnTo>
                  <a:lnTo>
                    <a:pt x="70" y="47"/>
                  </a:lnTo>
                  <a:lnTo>
                    <a:pt x="66" y="59"/>
                  </a:lnTo>
                  <a:lnTo>
                    <a:pt x="63" y="59"/>
                  </a:lnTo>
                  <a:lnTo>
                    <a:pt x="61" y="59"/>
                  </a:lnTo>
                  <a:lnTo>
                    <a:pt x="54" y="66"/>
                  </a:lnTo>
                  <a:lnTo>
                    <a:pt x="42" y="6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01" name="Freeform 5458"/>
            <p:cNvSpPr>
              <a:spLocks/>
            </p:cNvSpPr>
            <p:nvPr/>
          </p:nvSpPr>
          <p:spPr bwMode="auto">
            <a:xfrm>
              <a:off x="3085" y="2855"/>
              <a:ext cx="57" cy="170"/>
            </a:xfrm>
            <a:custGeom>
              <a:avLst/>
              <a:gdLst>
                <a:gd name="T0" fmla="*/ 36 w 50"/>
                <a:gd name="T1" fmla="*/ 149 h 137"/>
                <a:gd name="T2" fmla="*/ 31 w 50"/>
                <a:gd name="T3" fmla="*/ 174 h 137"/>
                <a:gd name="T4" fmla="*/ 40 w 50"/>
                <a:gd name="T5" fmla="*/ 192 h 137"/>
                <a:gd name="T6" fmla="*/ 49 w 50"/>
                <a:gd name="T7" fmla="*/ 211 h 137"/>
                <a:gd name="T8" fmla="*/ 47 w 50"/>
                <a:gd name="T9" fmla="*/ 197 h 137"/>
                <a:gd name="T10" fmla="*/ 58 w 50"/>
                <a:gd name="T11" fmla="*/ 186 h 137"/>
                <a:gd name="T12" fmla="*/ 62 w 50"/>
                <a:gd name="T13" fmla="*/ 164 h 137"/>
                <a:gd name="T14" fmla="*/ 65 w 50"/>
                <a:gd name="T15" fmla="*/ 145 h 137"/>
                <a:gd name="T16" fmla="*/ 52 w 50"/>
                <a:gd name="T17" fmla="*/ 128 h 137"/>
                <a:gd name="T18" fmla="*/ 40 w 50"/>
                <a:gd name="T19" fmla="*/ 113 h 137"/>
                <a:gd name="T20" fmla="*/ 36 w 50"/>
                <a:gd name="T21" fmla="*/ 83 h 137"/>
                <a:gd name="T22" fmla="*/ 40 w 50"/>
                <a:gd name="T23" fmla="*/ 65 h 137"/>
                <a:gd name="T24" fmla="*/ 49 w 50"/>
                <a:gd name="T25" fmla="*/ 62 h 137"/>
                <a:gd name="T26" fmla="*/ 43 w 50"/>
                <a:gd name="T27" fmla="*/ 37 h 137"/>
                <a:gd name="T28" fmla="*/ 36 w 50"/>
                <a:gd name="T29" fmla="*/ 11 h 137"/>
                <a:gd name="T30" fmla="*/ 31 w 50"/>
                <a:gd name="T31" fmla="*/ 2 h 137"/>
                <a:gd name="T32" fmla="*/ 9 w 50"/>
                <a:gd name="T33" fmla="*/ 0 h 137"/>
                <a:gd name="T34" fmla="*/ 9 w 50"/>
                <a:gd name="T35" fmla="*/ 7 h 137"/>
                <a:gd name="T36" fmla="*/ 22 w 50"/>
                <a:gd name="T37" fmla="*/ 30 h 137"/>
                <a:gd name="T38" fmla="*/ 18 w 50"/>
                <a:gd name="T39" fmla="*/ 37 h 137"/>
                <a:gd name="T40" fmla="*/ 16 w 50"/>
                <a:gd name="T41" fmla="*/ 62 h 137"/>
                <a:gd name="T42" fmla="*/ 16 w 50"/>
                <a:gd name="T43" fmla="*/ 81 h 137"/>
                <a:gd name="T44" fmla="*/ 11 w 50"/>
                <a:gd name="T45" fmla="*/ 88 h 137"/>
                <a:gd name="T46" fmla="*/ 0 w 50"/>
                <a:gd name="T47" fmla="*/ 117 h 137"/>
                <a:gd name="T48" fmla="*/ 9 w 50"/>
                <a:gd name="T49" fmla="*/ 128 h 137"/>
                <a:gd name="T50" fmla="*/ 18 w 50"/>
                <a:gd name="T51" fmla="*/ 139 h 137"/>
                <a:gd name="T52" fmla="*/ 31 w 50"/>
                <a:gd name="T53" fmla="*/ 139 h 137"/>
                <a:gd name="T54" fmla="*/ 36 w 50"/>
                <a:gd name="T55" fmla="*/ 149 h 1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0"/>
                <a:gd name="T85" fmla="*/ 0 h 137"/>
                <a:gd name="T86" fmla="*/ 50 w 50"/>
                <a:gd name="T87" fmla="*/ 137 h 13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0" h="137">
                  <a:moveTo>
                    <a:pt x="28" y="97"/>
                  </a:moveTo>
                  <a:lnTo>
                    <a:pt x="24" y="113"/>
                  </a:lnTo>
                  <a:lnTo>
                    <a:pt x="31" y="125"/>
                  </a:lnTo>
                  <a:lnTo>
                    <a:pt x="38" y="137"/>
                  </a:lnTo>
                  <a:lnTo>
                    <a:pt x="36" y="128"/>
                  </a:lnTo>
                  <a:lnTo>
                    <a:pt x="45" y="121"/>
                  </a:lnTo>
                  <a:lnTo>
                    <a:pt x="47" y="106"/>
                  </a:lnTo>
                  <a:lnTo>
                    <a:pt x="50" y="94"/>
                  </a:lnTo>
                  <a:lnTo>
                    <a:pt x="40" y="83"/>
                  </a:lnTo>
                  <a:lnTo>
                    <a:pt x="31" y="73"/>
                  </a:lnTo>
                  <a:lnTo>
                    <a:pt x="28" y="54"/>
                  </a:lnTo>
                  <a:lnTo>
                    <a:pt x="31" y="42"/>
                  </a:lnTo>
                  <a:lnTo>
                    <a:pt x="38" y="40"/>
                  </a:lnTo>
                  <a:lnTo>
                    <a:pt x="33" y="24"/>
                  </a:lnTo>
                  <a:lnTo>
                    <a:pt x="28" y="7"/>
                  </a:lnTo>
                  <a:lnTo>
                    <a:pt x="24" y="2"/>
                  </a:lnTo>
                  <a:lnTo>
                    <a:pt x="7" y="0"/>
                  </a:lnTo>
                  <a:lnTo>
                    <a:pt x="7" y="5"/>
                  </a:lnTo>
                  <a:lnTo>
                    <a:pt x="17" y="19"/>
                  </a:lnTo>
                  <a:lnTo>
                    <a:pt x="14" y="24"/>
                  </a:lnTo>
                  <a:lnTo>
                    <a:pt x="12" y="40"/>
                  </a:lnTo>
                  <a:lnTo>
                    <a:pt x="12" y="52"/>
                  </a:lnTo>
                  <a:lnTo>
                    <a:pt x="9" y="57"/>
                  </a:lnTo>
                  <a:lnTo>
                    <a:pt x="0" y="76"/>
                  </a:lnTo>
                  <a:lnTo>
                    <a:pt x="7" y="83"/>
                  </a:lnTo>
                  <a:lnTo>
                    <a:pt x="14" y="90"/>
                  </a:lnTo>
                  <a:lnTo>
                    <a:pt x="24" y="90"/>
                  </a:lnTo>
                  <a:lnTo>
                    <a:pt x="28" y="9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02" name="Freeform 5459"/>
            <p:cNvSpPr>
              <a:spLocks/>
            </p:cNvSpPr>
            <p:nvPr/>
          </p:nvSpPr>
          <p:spPr bwMode="auto">
            <a:xfrm>
              <a:off x="3040" y="2879"/>
              <a:ext cx="187" cy="363"/>
            </a:xfrm>
            <a:custGeom>
              <a:avLst/>
              <a:gdLst>
                <a:gd name="T0" fmla="*/ 87 w 165"/>
                <a:gd name="T1" fmla="*/ 261 h 293"/>
                <a:gd name="T2" fmla="*/ 94 w 165"/>
                <a:gd name="T3" fmla="*/ 253 h 293"/>
                <a:gd name="T4" fmla="*/ 134 w 165"/>
                <a:gd name="T5" fmla="*/ 207 h 293"/>
                <a:gd name="T6" fmla="*/ 167 w 165"/>
                <a:gd name="T7" fmla="*/ 181 h 293"/>
                <a:gd name="T8" fmla="*/ 210 w 165"/>
                <a:gd name="T9" fmla="*/ 130 h 293"/>
                <a:gd name="T10" fmla="*/ 212 w 165"/>
                <a:gd name="T11" fmla="*/ 109 h 293"/>
                <a:gd name="T12" fmla="*/ 212 w 165"/>
                <a:gd name="T13" fmla="*/ 53 h 293"/>
                <a:gd name="T14" fmla="*/ 212 w 165"/>
                <a:gd name="T15" fmla="*/ 0 h 293"/>
                <a:gd name="T16" fmla="*/ 187 w 165"/>
                <a:gd name="T17" fmla="*/ 14 h 293"/>
                <a:gd name="T18" fmla="*/ 158 w 165"/>
                <a:gd name="T19" fmla="*/ 25 h 293"/>
                <a:gd name="T20" fmla="*/ 118 w 165"/>
                <a:gd name="T21" fmla="*/ 30 h 293"/>
                <a:gd name="T22" fmla="*/ 100 w 165"/>
                <a:gd name="T23" fmla="*/ 32 h 293"/>
                <a:gd name="T24" fmla="*/ 87 w 165"/>
                <a:gd name="T25" fmla="*/ 53 h 293"/>
                <a:gd name="T26" fmla="*/ 103 w 165"/>
                <a:gd name="T27" fmla="*/ 98 h 293"/>
                <a:gd name="T28" fmla="*/ 112 w 165"/>
                <a:gd name="T29" fmla="*/ 134 h 293"/>
                <a:gd name="T30" fmla="*/ 97 w 165"/>
                <a:gd name="T31" fmla="*/ 167 h 293"/>
                <a:gd name="T32" fmla="*/ 91 w 165"/>
                <a:gd name="T33" fmla="*/ 162 h 293"/>
                <a:gd name="T34" fmla="*/ 87 w 165"/>
                <a:gd name="T35" fmla="*/ 120 h 293"/>
                <a:gd name="T36" fmla="*/ 69 w 165"/>
                <a:gd name="T37" fmla="*/ 109 h 293"/>
                <a:gd name="T38" fmla="*/ 45 w 165"/>
                <a:gd name="T39" fmla="*/ 104 h 293"/>
                <a:gd name="T40" fmla="*/ 16 w 165"/>
                <a:gd name="T41" fmla="*/ 120 h 293"/>
                <a:gd name="T42" fmla="*/ 7 w 165"/>
                <a:gd name="T43" fmla="*/ 141 h 293"/>
                <a:gd name="T44" fmla="*/ 16 w 165"/>
                <a:gd name="T45" fmla="*/ 152 h 293"/>
                <a:gd name="T46" fmla="*/ 54 w 165"/>
                <a:gd name="T47" fmla="*/ 171 h 293"/>
                <a:gd name="T48" fmla="*/ 51 w 165"/>
                <a:gd name="T49" fmla="*/ 229 h 293"/>
                <a:gd name="T50" fmla="*/ 45 w 165"/>
                <a:gd name="T51" fmla="*/ 276 h 293"/>
                <a:gd name="T52" fmla="*/ 27 w 165"/>
                <a:gd name="T53" fmla="*/ 311 h 293"/>
                <a:gd name="T54" fmla="*/ 20 w 165"/>
                <a:gd name="T55" fmla="*/ 344 h 293"/>
                <a:gd name="T56" fmla="*/ 25 w 165"/>
                <a:gd name="T57" fmla="*/ 396 h 293"/>
                <a:gd name="T58" fmla="*/ 27 w 165"/>
                <a:gd name="T59" fmla="*/ 450 h 293"/>
                <a:gd name="T60" fmla="*/ 42 w 165"/>
                <a:gd name="T61" fmla="*/ 431 h 293"/>
                <a:gd name="T62" fmla="*/ 60 w 165"/>
                <a:gd name="T63" fmla="*/ 399 h 293"/>
                <a:gd name="T64" fmla="*/ 94 w 165"/>
                <a:gd name="T65" fmla="*/ 378 h 293"/>
                <a:gd name="T66" fmla="*/ 97 w 165"/>
                <a:gd name="T67" fmla="*/ 344 h 293"/>
                <a:gd name="T68" fmla="*/ 94 w 165"/>
                <a:gd name="T69" fmla="*/ 327 h 293"/>
                <a:gd name="T70" fmla="*/ 87 w 165"/>
                <a:gd name="T71" fmla="*/ 279 h 2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5"/>
                <a:gd name="T109" fmla="*/ 0 h 293"/>
                <a:gd name="T110" fmla="*/ 165 w 165"/>
                <a:gd name="T111" fmla="*/ 293 h 29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5" h="293">
                  <a:moveTo>
                    <a:pt x="68" y="182"/>
                  </a:moveTo>
                  <a:lnTo>
                    <a:pt x="68" y="170"/>
                  </a:lnTo>
                  <a:lnTo>
                    <a:pt x="68" y="165"/>
                  </a:lnTo>
                  <a:lnTo>
                    <a:pt x="73" y="165"/>
                  </a:lnTo>
                  <a:lnTo>
                    <a:pt x="92" y="151"/>
                  </a:lnTo>
                  <a:lnTo>
                    <a:pt x="104" y="135"/>
                  </a:lnTo>
                  <a:lnTo>
                    <a:pt x="116" y="128"/>
                  </a:lnTo>
                  <a:lnTo>
                    <a:pt x="130" y="118"/>
                  </a:lnTo>
                  <a:lnTo>
                    <a:pt x="151" y="106"/>
                  </a:lnTo>
                  <a:lnTo>
                    <a:pt x="163" y="85"/>
                  </a:lnTo>
                  <a:lnTo>
                    <a:pt x="165" y="71"/>
                  </a:lnTo>
                  <a:lnTo>
                    <a:pt x="163" y="45"/>
                  </a:lnTo>
                  <a:lnTo>
                    <a:pt x="165" y="35"/>
                  </a:lnTo>
                  <a:lnTo>
                    <a:pt x="165" y="12"/>
                  </a:lnTo>
                  <a:lnTo>
                    <a:pt x="165" y="0"/>
                  </a:lnTo>
                  <a:lnTo>
                    <a:pt x="163" y="0"/>
                  </a:lnTo>
                  <a:lnTo>
                    <a:pt x="146" y="9"/>
                  </a:lnTo>
                  <a:lnTo>
                    <a:pt x="130" y="16"/>
                  </a:lnTo>
                  <a:lnTo>
                    <a:pt x="123" y="16"/>
                  </a:lnTo>
                  <a:lnTo>
                    <a:pt x="111" y="21"/>
                  </a:lnTo>
                  <a:lnTo>
                    <a:pt x="92" y="19"/>
                  </a:lnTo>
                  <a:lnTo>
                    <a:pt x="85" y="21"/>
                  </a:lnTo>
                  <a:lnTo>
                    <a:pt x="78" y="21"/>
                  </a:lnTo>
                  <a:lnTo>
                    <a:pt x="71" y="23"/>
                  </a:lnTo>
                  <a:lnTo>
                    <a:pt x="68" y="35"/>
                  </a:lnTo>
                  <a:lnTo>
                    <a:pt x="71" y="54"/>
                  </a:lnTo>
                  <a:lnTo>
                    <a:pt x="80" y="64"/>
                  </a:lnTo>
                  <a:lnTo>
                    <a:pt x="90" y="75"/>
                  </a:lnTo>
                  <a:lnTo>
                    <a:pt x="87" y="87"/>
                  </a:lnTo>
                  <a:lnTo>
                    <a:pt x="85" y="102"/>
                  </a:lnTo>
                  <a:lnTo>
                    <a:pt x="76" y="109"/>
                  </a:lnTo>
                  <a:lnTo>
                    <a:pt x="78" y="118"/>
                  </a:lnTo>
                  <a:lnTo>
                    <a:pt x="71" y="106"/>
                  </a:lnTo>
                  <a:lnTo>
                    <a:pt x="64" y="94"/>
                  </a:lnTo>
                  <a:lnTo>
                    <a:pt x="68" y="78"/>
                  </a:lnTo>
                  <a:lnTo>
                    <a:pt x="64" y="71"/>
                  </a:lnTo>
                  <a:lnTo>
                    <a:pt x="54" y="71"/>
                  </a:lnTo>
                  <a:lnTo>
                    <a:pt x="47" y="64"/>
                  </a:lnTo>
                  <a:lnTo>
                    <a:pt x="35" y="68"/>
                  </a:lnTo>
                  <a:lnTo>
                    <a:pt x="23" y="73"/>
                  </a:lnTo>
                  <a:lnTo>
                    <a:pt x="12" y="78"/>
                  </a:lnTo>
                  <a:lnTo>
                    <a:pt x="0" y="83"/>
                  </a:lnTo>
                  <a:lnTo>
                    <a:pt x="5" y="92"/>
                  </a:lnTo>
                  <a:lnTo>
                    <a:pt x="5" y="99"/>
                  </a:lnTo>
                  <a:lnTo>
                    <a:pt x="12" y="99"/>
                  </a:lnTo>
                  <a:lnTo>
                    <a:pt x="26" y="106"/>
                  </a:lnTo>
                  <a:lnTo>
                    <a:pt x="42" y="111"/>
                  </a:lnTo>
                  <a:lnTo>
                    <a:pt x="42" y="135"/>
                  </a:lnTo>
                  <a:lnTo>
                    <a:pt x="40" y="149"/>
                  </a:lnTo>
                  <a:lnTo>
                    <a:pt x="40" y="165"/>
                  </a:lnTo>
                  <a:lnTo>
                    <a:pt x="35" y="180"/>
                  </a:lnTo>
                  <a:lnTo>
                    <a:pt x="33" y="194"/>
                  </a:lnTo>
                  <a:lnTo>
                    <a:pt x="21" y="203"/>
                  </a:lnTo>
                  <a:lnTo>
                    <a:pt x="12" y="213"/>
                  </a:lnTo>
                  <a:lnTo>
                    <a:pt x="16" y="224"/>
                  </a:lnTo>
                  <a:lnTo>
                    <a:pt x="19" y="239"/>
                  </a:lnTo>
                  <a:lnTo>
                    <a:pt x="19" y="258"/>
                  </a:lnTo>
                  <a:lnTo>
                    <a:pt x="19" y="276"/>
                  </a:lnTo>
                  <a:lnTo>
                    <a:pt x="21" y="293"/>
                  </a:lnTo>
                  <a:lnTo>
                    <a:pt x="33" y="293"/>
                  </a:lnTo>
                  <a:lnTo>
                    <a:pt x="33" y="281"/>
                  </a:lnTo>
                  <a:lnTo>
                    <a:pt x="28" y="276"/>
                  </a:lnTo>
                  <a:lnTo>
                    <a:pt x="47" y="260"/>
                  </a:lnTo>
                  <a:lnTo>
                    <a:pt x="59" y="253"/>
                  </a:lnTo>
                  <a:lnTo>
                    <a:pt x="73" y="246"/>
                  </a:lnTo>
                  <a:lnTo>
                    <a:pt x="73" y="239"/>
                  </a:lnTo>
                  <a:lnTo>
                    <a:pt x="76" y="224"/>
                  </a:lnTo>
                  <a:lnTo>
                    <a:pt x="78" y="208"/>
                  </a:lnTo>
                  <a:lnTo>
                    <a:pt x="73" y="213"/>
                  </a:lnTo>
                  <a:lnTo>
                    <a:pt x="71" y="198"/>
                  </a:lnTo>
                  <a:lnTo>
                    <a:pt x="68" y="18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03" name="Freeform 5460"/>
            <p:cNvSpPr>
              <a:spLocks/>
            </p:cNvSpPr>
            <p:nvPr/>
          </p:nvSpPr>
          <p:spPr bwMode="auto">
            <a:xfrm>
              <a:off x="2796" y="3139"/>
              <a:ext cx="283" cy="279"/>
            </a:xfrm>
            <a:custGeom>
              <a:avLst/>
              <a:gdLst>
                <a:gd name="T0" fmla="*/ 67 w 253"/>
                <a:gd name="T1" fmla="*/ 95 h 225"/>
                <a:gd name="T2" fmla="*/ 65 w 253"/>
                <a:gd name="T3" fmla="*/ 146 h 225"/>
                <a:gd name="T4" fmla="*/ 48 w 253"/>
                <a:gd name="T5" fmla="*/ 181 h 225"/>
                <a:gd name="T6" fmla="*/ 9 w 253"/>
                <a:gd name="T7" fmla="*/ 160 h 225"/>
                <a:gd name="T8" fmla="*/ 9 w 253"/>
                <a:gd name="T9" fmla="*/ 200 h 225"/>
                <a:gd name="T10" fmla="*/ 23 w 253"/>
                <a:gd name="T11" fmla="*/ 250 h 225"/>
                <a:gd name="T12" fmla="*/ 23 w 253"/>
                <a:gd name="T13" fmla="*/ 288 h 225"/>
                <a:gd name="T14" fmla="*/ 29 w 253"/>
                <a:gd name="T15" fmla="*/ 327 h 225"/>
                <a:gd name="T16" fmla="*/ 48 w 253"/>
                <a:gd name="T17" fmla="*/ 335 h 225"/>
                <a:gd name="T18" fmla="*/ 81 w 253"/>
                <a:gd name="T19" fmla="*/ 335 h 225"/>
                <a:gd name="T20" fmla="*/ 117 w 253"/>
                <a:gd name="T21" fmla="*/ 327 h 225"/>
                <a:gd name="T22" fmla="*/ 166 w 253"/>
                <a:gd name="T23" fmla="*/ 320 h 225"/>
                <a:gd name="T24" fmla="*/ 198 w 253"/>
                <a:gd name="T25" fmla="*/ 301 h 225"/>
                <a:gd name="T26" fmla="*/ 230 w 253"/>
                <a:gd name="T27" fmla="*/ 274 h 225"/>
                <a:gd name="T28" fmla="*/ 257 w 253"/>
                <a:gd name="T29" fmla="*/ 237 h 225"/>
                <a:gd name="T30" fmla="*/ 282 w 253"/>
                <a:gd name="T31" fmla="*/ 200 h 225"/>
                <a:gd name="T32" fmla="*/ 304 w 253"/>
                <a:gd name="T33" fmla="*/ 154 h 225"/>
                <a:gd name="T34" fmla="*/ 302 w 253"/>
                <a:gd name="T35" fmla="*/ 128 h 225"/>
                <a:gd name="T36" fmla="*/ 277 w 253"/>
                <a:gd name="T37" fmla="*/ 130 h 225"/>
                <a:gd name="T38" fmla="*/ 291 w 253"/>
                <a:gd name="T39" fmla="*/ 95 h 225"/>
                <a:gd name="T40" fmla="*/ 299 w 253"/>
                <a:gd name="T41" fmla="*/ 74 h 225"/>
                <a:gd name="T42" fmla="*/ 295 w 253"/>
                <a:gd name="T43" fmla="*/ 21 h 225"/>
                <a:gd name="T44" fmla="*/ 272 w 253"/>
                <a:gd name="T45" fmla="*/ 0 h 225"/>
                <a:gd name="T46" fmla="*/ 252 w 253"/>
                <a:gd name="T47" fmla="*/ 0 h 225"/>
                <a:gd name="T48" fmla="*/ 207 w 253"/>
                <a:gd name="T49" fmla="*/ 40 h 225"/>
                <a:gd name="T50" fmla="*/ 182 w 253"/>
                <a:gd name="T51" fmla="*/ 74 h 225"/>
                <a:gd name="T52" fmla="*/ 141 w 253"/>
                <a:gd name="T53" fmla="*/ 91 h 225"/>
                <a:gd name="T54" fmla="*/ 117 w 253"/>
                <a:gd name="T55" fmla="*/ 102 h 225"/>
                <a:gd name="T56" fmla="*/ 88 w 253"/>
                <a:gd name="T57" fmla="*/ 128 h 225"/>
                <a:gd name="T58" fmla="*/ 83 w 253"/>
                <a:gd name="T59" fmla="*/ 95 h 225"/>
                <a:gd name="T60" fmla="*/ 219 w 253"/>
                <a:gd name="T61" fmla="*/ 181 h 225"/>
                <a:gd name="T62" fmla="*/ 213 w 253"/>
                <a:gd name="T63" fmla="*/ 229 h 225"/>
                <a:gd name="T64" fmla="*/ 239 w 253"/>
                <a:gd name="T65" fmla="*/ 205 h 225"/>
                <a:gd name="T66" fmla="*/ 228 w 253"/>
                <a:gd name="T67" fmla="*/ 175 h 225"/>
                <a:gd name="T68" fmla="*/ 72 w 253"/>
                <a:gd name="T69" fmla="*/ 69 h 2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3"/>
                <a:gd name="T106" fmla="*/ 0 h 225"/>
                <a:gd name="T107" fmla="*/ 253 w 253"/>
                <a:gd name="T108" fmla="*/ 225 h 22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lnTo>
                    <a:pt x="175" y="118"/>
                  </a:lnTo>
                  <a:lnTo>
                    <a:pt x="161" y="133"/>
                  </a:lnTo>
                  <a:lnTo>
                    <a:pt x="170" y="149"/>
                  </a:lnTo>
                  <a:lnTo>
                    <a:pt x="177" y="144"/>
                  </a:lnTo>
                  <a:lnTo>
                    <a:pt x="191" y="133"/>
                  </a:lnTo>
                  <a:lnTo>
                    <a:pt x="194" y="121"/>
                  </a:lnTo>
                  <a:lnTo>
                    <a:pt x="182" y="114"/>
                  </a:lnTo>
                  <a:lnTo>
                    <a:pt x="175" y="118"/>
                  </a:lnTo>
                  <a:lnTo>
                    <a:pt x="57" y="45"/>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04" name="Freeform 5461"/>
            <p:cNvSpPr>
              <a:spLocks/>
            </p:cNvSpPr>
            <p:nvPr/>
          </p:nvSpPr>
          <p:spPr bwMode="auto">
            <a:xfrm>
              <a:off x="2796" y="3139"/>
              <a:ext cx="283" cy="279"/>
            </a:xfrm>
            <a:custGeom>
              <a:avLst/>
              <a:gdLst>
                <a:gd name="T0" fmla="*/ 72 w 253"/>
                <a:gd name="T1" fmla="*/ 69 h 225"/>
                <a:gd name="T2" fmla="*/ 67 w 253"/>
                <a:gd name="T3" fmla="*/ 95 h 225"/>
                <a:gd name="T4" fmla="*/ 67 w 253"/>
                <a:gd name="T5" fmla="*/ 120 h 225"/>
                <a:gd name="T6" fmla="*/ 65 w 253"/>
                <a:gd name="T7" fmla="*/ 146 h 225"/>
                <a:gd name="T8" fmla="*/ 65 w 253"/>
                <a:gd name="T9" fmla="*/ 171 h 225"/>
                <a:gd name="T10" fmla="*/ 48 w 253"/>
                <a:gd name="T11" fmla="*/ 181 h 225"/>
                <a:gd name="T12" fmla="*/ 18 w 253"/>
                <a:gd name="T13" fmla="*/ 175 h 225"/>
                <a:gd name="T14" fmla="*/ 9 w 253"/>
                <a:gd name="T15" fmla="*/ 160 h 225"/>
                <a:gd name="T16" fmla="*/ 0 w 253"/>
                <a:gd name="T17" fmla="*/ 175 h 225"/>
                <a:gd name="T18" fmla="*/ 9 w 253"/>
                <a:gd name="T19" fmla="*/ 200 h 225"/>
                <a:gd name="T20" fmla="*/ 15 w 253"/>
                <a:gd name="T21" fmla="*/ 226 h 225"/>
                <a:gd name="T22" fmla="*/ 23 w 253"/>
                <a:gd name="T23" fmla="*/ 250 h 225"/>
                <a:gd name="T24" fmla="*/ 29 w 253"/>
                <a:gd name="T25" fmla="*/ 277 h 225"/>
                <a:gd name="T26" fmla="*/ 23 w 253"/>
                <a:gd name="T27" fmla="*/ 288 h 225"/>
                <a:gd name="T28" fmla="*/ 23 w 253"/>
                <a:gd name="T29" fmla="*/ 301 h 225"/>
                <a:gd name="T30" fmla="*/ 29 w 253"/>
                <a:gd name="T31" fmla="*/ 327 h 225"/>
                <a:gd name="T32" fmla="*/ 39 w 253"/>
                <a:gd name="T33" fmla="*/ 327 h 225"/>
                <a:gd name="T34" fmla="*/ 48 w 253"/>
                <a:gd name="T35" fmla="*/ 335 h 225"/>
                <a:gd name="T36" fmla="*/ 59 w 253"/>
                <a:gd name="T37" fmla="*/ 346 h 225"/>
                <a:gd name="T38" fmla="*/ 81 w 253"/>
                <a:gd name="T39" fmla="*/ 335 h 225"/>
                <a:gd name="T40" fmla="*/ 97 w 253"/>
                <a:gd name="T41" fmla="*/ 327 h 225"/>
                <a:gd name="T42" fmla="*/ 117 w 253"/>
                <a:gd name="T43" fmla="*/ 327 h 225"/>
                <a:gd name="T44" fmla="*/ 139 w 253"/>
                <a:gd name="T45" fmla="*/ 327 h 225"/>
                <a:gd name="T46" fmla="*/ 166 w 253"/>
                <a:gd name="T47" fmla="*/ 320 h 225"/>
                <a:gd name="T48" fmla="*/ 178 w 253"/>
                <a:gd name="T49" fmla="*/ 316 h 225"/>
                <a:gd name="T50" fmla="*/ 198 w 253"/>
                <a:gd name="T51" fmla="*/ 301 h 225"/>
                <a:gd name="T52" fmla="*/ 219 w 253"/>
                <a:gd name="T53" fmla="*/ 288 h 225"/>
                <a:gd name="T54" fmla="*/ 230 w 253"/>
                <a:gd name="T55" fmla="*/ 274 h 225"/>
                <a:gd name="T56" fmla="*/ 243 w 253"/>
                <a:gd name="T57" fmla="*/ 255 h 225"/>
                <a:gd name="T58" fmla="*/ 257 w 253"/>
                <a:gd name="T59" fmla="*/ 237 h 225"/>
                <a:gd name="T60" fmla="*/ 266 w 253"/>
                <a:gd name="T61" fmla="*/ 222 h 225"/>
                <a:gd name="T62" fmla="*/ 282 w 253"/>
                <a:gd name="T63" fmla="*/ 200 h 225"/>
                <a:gd name="T64" fmla="*/ 295 w 253"/>
                <a:gd name="T65" fmla="*/ 181 h 225"/>
                <a:gd name="T66" fmla="*/ 304 w 253"/>
                <a:gd name="T67" fmla="*/ 154 h 225"/>
                <a:gd name="T68" fmla="*/ 317 w 253"/>
                <a:gd name="T69" fmla="*/ 128 h 225"/>
                <a:gd name="T70" fmla="*/ 302 w 253"/>
                <a:gd name="T71" fmla="*/ 128 h 225"/>
                <a:gd name="T72" fmla="*/ 295 w 253"/>
                <a:gd name="T73" fmla="*/ 139 h 225"/>
                <a:gd name="T74" fmla="*/ 277 w 253"/>
                <a:gd name="T75" fmla="*/ 130 h 225"/>
                <a:gd name="T76" fmla="*/ 277 w 253"/>
                <a:gd name="T77" fmla="*/ 109 h 225"/>
                <a:gd name="T78" fmla="*/ 291 w 253"/>
                <a:gd name="T79" fmla="*/ 95 h 225"/>
                <a:gd name="T80" fmla="*/ 299 w 253"/>
                <a:gd name="T81" fmla="*/ 102 h 225"/>
                <a:gd name="T82" fmla="*/ 299 w 253"/>
                <a:gd name="T83" fmla="*/ 74 h 225"/>
                <a:gd name="T84" fmla="*/ 299 w 253"/>
                <a:gd name="T85" fmla="*/ 45 h 225"/>
                <a:gd name="T86" fmla="*/ 295 w 253"/>
                <a:gd name="T87" fmla="*/ 21 h 225"/>
                <a:gd name="T88" fmla="*/ 291 w 253"/>
                <a:gd name="T89" fmla="*/ 5 h 225"/>
                <a:gd name="T90" fmla="*/ 272 w 253"/>
                <a:gd name="T91" fmla="*/ 0 h 225"/>
                <a:gd name="T92" fmla="*/ 254 w 253"/>
                <a:gd name="T93" fmla="*/ 0 h 225"/>
                <a:gd name="T94" fmla="*/ 252 w 253"/>
                <a:gd name="T95" fmla="*/ 0 h 225"/>
                <a:gd name="T96" fmla="*/ 225 w 253"/>
                <a:gd name="T97" fmla="*/ 19 h 225"/>
                <a:gd name="T98" fmla="*/ 207 w 253"/>
                <a:gd name="T99" fmla="*/ 40 h 225"/>
                <a:gd name="T100" fmla="*/ 195 w 253"/>
                <a:gd name="T101" fmla="*/ 66 h 225"/>
                <a:gd name="T102" fmla="*/ 182 w 253"/>
                <a:gd name="T103" fmla="*/ 74 h 225"/>
                <a:gd name="T104" fmla="*/ 171 w 253"/>
                <a:gd name="T105" fmla="*/ 95 h 225"/>
                <a:gd name="T106" fmla="*/ 141 w 253"/>
                <a:gd name="T107" fmla="*/ 91 h 225"/>
                <a:gd name="T108" fmla="*/ 128 w 253"/>
                <a:gd name="T109" fmla="*/ 84 h 225"/>
                <a:gd name="T110" fmla="*/ 117 w 253"/>
                <a:gd name="T111" fmla="*/ 102 h 225"/>
                <a:gd name="T112" fmla="*/ 109 w 253"/>
                <a:gd name="T113" fmla="*/ 120 h 225"/>
                <a:gd name="T114" fmla="*/ 88 w 253"/>
                <a:gd name="T115" fmla="*/ 128 h 225"/>
                <a:gd name="T116" fmla="*/ 81 w 253"/>
                <a:gd name="T117" fmla="*/ 120 h 225"/>
                <a:gd name="T118" fmla="*/ 83 w 253"/>
                <a:gd name="T119" fmla="*/ 95 h 225"/>
                <a:gd name="T120" fmla="*/ 72 w 253"/>
                <a:gd name="T121" fmla="*/ 69 h 2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3"/>
                <a:gd name="T184" fmla="*/ 0 h 225"/>
                <a:gd name="T185" fmla="*/ 253 w 253"/>
                <a:gd name="T186" fmla="*/ 225 h 22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05" name="Freeform 5462"/>
            <p:cNvSpPr>
              <a:spLocks/>
            </p:cNvSpPr>
            <p:nvPr/>
          </p:nvSpPr>
          <p:spPr bwMode="auto">
            <a:xfrm>
              <a:off x="2975" y="3281"/>
              <a:ext cx="37" cy="43"/>
            </a:xfrm>
            <a:custGeom>
              <a:avLst/>
              <a:gdLst>
                <a:gd name="T0" fmla="*/ 18 w 33"/>
                <a:gd name="T1" fmla="*/ 6 h 35"/>
                <a:gd name="T2" fmla="*/ 0 w 33"/>
                <a:gd name="T3" fmla="*/ 28 h 35"/>
                <a:gd name="T4" fmla="*/ 11 w 33"/>
                <a:gd name="T5" fmla="*/ 53 h 35"/>
                <a:gd name="T6" fmla="*/ 20 w 33"/>
                <a:gd name="T7" fmla="*/ 45 h 35"/>
                <a:gd name="T8" fmla="*/ 38 w 33"/>
                <a:gd name="T9" fmla="*/ 28 h 35"/>
                <a:gd name="T10" fmla="*/ 41 w 33"/>
                <a:gd name="T11" fmla="*/ 11 h 35"/>
                <a:gd name="T12" fmla="*/ 27 w 33"/>
                <a:gd name="T13" fmla="*/ 0 h 35"/>
                <a:gd name="T14" fmla="*/ 18 w 33"/>
                <a:gd name="T15" fmla="*/ 6 h 3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35"/>
                <a:gd name="T26" fmla="*/ 33 w 33"/>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06" name="Freeform 5463"/>
            <p:cNvSpPr>
              <a:spLocks/>
            </p:cNvSpPr>
            <p:nvPr/>
          </p:nvSpPr>
          <p:spPr bwMode="auto">
            <a:xfrm>
              <a:off x="2763" y="3148"/>
              <a:ext cx="6" cy="12"/>
            </a:xfrm>
            <a:custGeom>
              <a:avLst/>
              <a:gdLst>
                <a:gd name="T0" fmla="*/ 7 w 5"/>
                <a:gd name="T1" fmla="*/ 14 h 10"/>
                <a:gd name="T2" fmla="*/ 0 w 5"/>
                <a:gd name="T3" fmla="*/ 10 h 10"/>
                <a:gd name="T4" fmla="*/ 5 w 5"/>
                <a:gd name="T5" fmla="*/ 0 h 10"/>
                <a:gd name="T6" fmla="*/ 7 w 5"/>
                <a:gd name="T7" fmla="*/ 14 h 10"/>
                <a:gd name="T8" fmla="*/ 0 60000 65536"/>
                <a:gd name="T9" fmla="*/ 0 60000 65536"/>
                <a:gd name="T10" fmla="*/ 0 60000 65536"/>
                <a:gd name="T11" fmla="*/ 0 60000 65536"/>
                <a:gd name="T12" fmla="*/ 0 w 5"/>
                <a:gd name="T13" fmla="*/ 0 h 10"/>
                <a:gd name="T14" fmla="*/ 5 w 5"/>
                <a:gd name="T15" fmla="*/ 10 h 10"/>
              </a:gdLst>
              <a:ahLst/>
              <a:cxnLst>
                <a:cxn ang="T8">
                  <a:pos x="T0" y="T1"/>
                </a:cxn>
                <a:cxn ang="T9">
                  <a:pos x="T2" y="T3"/>
                </a:cxn>
                <a:cxn ang="T10">
                  <a:pos x="T4" y="T5"/>
                </a:cxn>
                <a:cxn ang="T11">
                  <a:pos x="T6" y="T7"/>
                </a:cxn>
              </a:cxnLst>
              <a:rect l="T12" t="T13" r="T14" b="T15"/>
              <a:pathLst>
                <a:path w="5" h="10">
                  <a:moveTo>
                    <a:pt x="5" y="10"/>
                  </a:moveTo>
                  <a:lnTo>
                    <a:pt x="0" y="7"/>
                  </a:lnTo>
                  <a:lnTo>
                    <a:pt x="3" y="0"/>
                  </a:lnTo>
                  <a:lnTo>
                    <a:pt x="5" y="1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07" name="Freeform 5464"/>
            <p:cNvSpPr>
              <a:spLocks/>
            </p:cNvSpPr>
            <p:nvPr/>
          </p:nvSpPr>
          <p:spPr bwMode="auto">
            <a:xfrm>
              <a:off x="3043" y="3216"/>
              <a:ext cx="22" cy="34"/>
            </a:xfrm>
            <a:custGeom>
              <a:avLst/>
              <a:gdLst>
                <a:gd name="T0" fmla="*/ 14 w 19"/>
                <a:gd name="T1" fmla="*/ 0 h 28"/>
                <a:gd name="T2" fmla="*/ 0 w 19"/>
                <a:gd name="T3" fmla="*/ 13 h 28"/>
                <a:gd name="T4" fmla="*/ 0 w 19"/>
                <a:gd name="T5" fmla="*/ 34 h 28"/>
                <a:gd name="T6" fmla="*/ 19 w 19"/>
                <a:gd name="T7" fmla="*/ 41 h 28"/>
                <a:gd name="T8" fmla="*/ 25 w 19"/>
                <a:gd name="T9" fmla="*/ 30 h 28"/>
                <a:gd name="T10" fmla="*/ 23 w 19"/>
                <a:gd name="T11" fmla="*/ 6 h 28"/>
                <a:gd name="T12" fmla="*/ 14 w 19"/>
                <a:gd name="T13" fmla="*/ 0 h 28"/>
                <a:gd name="T14" fmla="*/ 0 60000 65536"/>
                <a:gd name="T15" fmla="*/ 0 60000 65536"/>
                <a:gd name="T16" fmla="*/ 0 60000 65536"/>
                <a:gd name="T17" fmla="*/ 0 60000 65536"/>
                <a:gd name="T18" fmla="*/ 0 60000 65536"/>
                <a:gd name="T19" fmla="*/ 0 60000 65536"/>
                <a:gd name="T20" fmla="*/ 0 60000 65536"/>
                <a:gd name="T21" fmla="*/ 0 w 19"/>
                <a:gd name="T22" fmla="*/ 0 h 28"/>
                <a:gd name="T23" fmla="*/ 19 w 1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8">
                  <a:moveTo>
                    <a:pt x="10" y="0"/>
                  </a:moveTo>
                  <a:lnTo>
                    <a:pt x="0" y="9"/>
                  </a:lnTo>
                  <a:lnTo>
                    <a:pt x="0" y="23"/>
                  </a:lnTo>
                  <a:lnTo>
                    <a:pt x="14" y="28"/>
                  </a:lnTo>
                  <a:lnTo>
                    <a:pt x="19" y="21"/>
                  </a:lnTo>
                  <a:lnTo>
                    <a:pt x="17" y="4"/>
                  </a:lnTo>
                  <a:lnTo>
                    <a:pt x="1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08" name="Freeform 5465"/>
            <p:cNvSpPr>
              <a:spLocks/>
            </p:cNvSpPr>
            <p:nvPr/>
          </p:nvSpPr>
          <p:spPr bwMode="auto">
            <a:xfrm>
              <a:off x="2722" y="2776"/>
              <a:ext cx="213" cy="270"/>
            </a:xfrm>
            <a:custGeom>
              <a:avLst/>
              <a:gdLst>
                <a:gd name="T0" fmla="*/ 238 w 191"/>
                <a:gd name="T1" fmla="*/ 197 h 218"/>
                <a:gd name="T2" fmla="*/ 220 w 191"/>
                <a:gd name="T3" fmla="*/ 197 h 218"/>
                <a:gd name="T4" fmla="*/ 199 w 191"/>
                <a:gd name="T5" fmla="*/ 197 h 218"/>
                <a:gd name="T6" fmla="*/ 199 w 191"/>
                <a:gd name="T7" fmla="*/ 218 h 218"/>
                <a:gd name="T8" fmla="*/ 199 w 191"/>
                <a:gd name="T9" fmla="*/ 239 h 218"/>
                <a:gd name="T10" fmla="*/ 196 w 191"/>
                <a:gd name="T11" fmla="*/ 261 h 218"/>
                <a:gd name="T12" fmla="*/ 196 w 191"/>
                <a:gd name="T13" fmla="*/ 284 h 218"/>
                <a:gd name="T14" fmla="*/ 212 w 191"/>
                <a:gd name="T15" fmla="*/ 305 h 218"/>
                <a:gd name="T16" fmla="*/ 223 w 191"/>
                <a:gd name="T17" fmla="*/ 323 h 218"/>
                <a:gd name="T18" fmla="*/ 194 w 191"/>
                <a:gd name="T19" fmla="*/ 327 h 218"/>
                <a:gd name="T20" fmla="*/ 164 w 191"/>
                <a:gd name="T21" fmla="*/ 334 h 218"/>
                <a:gd name="T22" fmla="*/ 147 w 191"/>
                <a:gd name="T23" fmla="*/ 327 h 218"/>
                <a:gd name="T24" fmla="*/ 129 w 191"/>
                <a:gd name="T25" fmla="*/ 323 h 218"/>
                <a:gd name="T26" fmla="*/ 126 w 191"/>
                <a:gd name="T27" fmla="*/ 316 h 218"/>
                <a:gd name="T28" fmla="*/ 101 w 191"/>
                <a:gd name="T29" fmla="*/ 316 h 218"/>
                <a:gd name="T30" fmla="*/ 83 w 191"/>
                <a:gd name="T31" fmla="*/ 316 h 218"/>
                <a:gd name="T32" fmla="*/ 58 w 191"/>
                <a:gd name="T33" fmla="*/ 316 h 218"/>
                <a:gd name="T34" fmla="*/ 37 w 191"/>
                <a:gd name="T35" fmla="*/ 316 h 218"/>
                <a:gd name="T36" fmla="*/ 23 w 191"/>
                <a:gd name="T37" fmla="*/ 305 h 218"/>
                <a:gd name="T38" fmla="*/ 0 w 191"/>
                <a:gd name="T39" fmla="*/ 311 h 218"/>
                <a:gd name="T40" fmla="*/ 0 w 191"/>
                <a:gd name="T41" fmla="*/ 290 h 218"/>
                <a:gd name="T42" fmla="*/ 2 w 191"/>
                <a:gd name="T43" fmla="*/ 269 h 218"/>
                <a:gd name="T44" fmla="*/ 11 w 191"/>
                <a:gd name="T45" fmla="*/ 237 h 218"/>
                <a:gd name="T46" fmla="*/ 18 w 191"/>
                <a:gd name="T47" fmla="*/ 199 h 218"/>
                <a:gd name="T48" fmla="*/ 29 w 191"/>
                <a:gd name="T49" fmla="*/ 181 h 218"/>
                <a:gd name="T50" fmla="*/ 37 w 191"/>
                <a:gd name="T51" fmla="*/ 162 h 218"/>
                <a:gd name="T52" fmla="*/ 35 w 191"/>
                <a:gd name="T53" fmla="*/ 128 h 218"/>
                <a:gd name="T54" fmla="*/ 29 w 191"/>
                <a:gd name="T55" fmla="*/ 105 h 218"/>
                <a:gd name="T56" fmla="*/ 26 w 191"/>
                <a:gd name="T57" fmla="*/ 88 h 218"/>
                <a:gd name="T58" fmla="*/ 32 w 191"/>
                <a:gd name="T59" fmla="*/ 72 h 218"/>
                <a:gd name="T60" fmla="*/ 23 w 191"/>
                <a:gd name="T61" fmla="*/ 40 h 218"/>
                <a:gd name="T62" fmla="*/ 13 w 191"/>
                <a:gd name="T63" fmla="*/ 7 h 218"/>
                <a:gd name="T64" fmla="*/ 29 w 191"/>
                <a:gd name="T65" fmla="*/ 0 h 218"/>
                <a:gd name="T66" fmla="*/ 43 w 191"/>
                <a:gd name="T67" fmla="*/ 0 h 218"/>
                <a:gd name="T68" fmla="*/ 61 w 191"/>
                <a:gd name="T69" fmla="*/ 2 h 218"/>
                <a:gd name="T70" fmla="*/ 78 w 191"/>
                <a:gd name="T71" fmla="*/ 2 h 218"/>
                <a:gd name="T72" fmla="*/ 97 w 191"/>
                <a:gd name="T73" fmla="*/ 2 h 218"/>
                <a:gd name="T74" fmla="*/ 101 w 191"/>
                <a:gd name="T75" fmla="*/ 32 h 218"/>
                <a:gd name="T76" fmla="*/ 110 w 191"/>
                <a:gd name="T77" fmla="*/ 56 h 218"/>
                <a:gd name="T78" fmla="*/ 126 w 191"/>
                <a:gd name="T79" fmla="*/ 62 h 218"/>
                <a:gd name="T80" fmla="*/ 149 w 191"/>
                <a:gd name="T81" fmla="*/ 56 h 218"/>
                <a:gd name="T82" fmla="*/ 153 w 191"/>
                <a:gd name="T83" fmla="*/ 32 h 218"/>
                <a:gd name="T84" fmla="*/ 173 w 191"/>
                <a:gd name="T85" fmla="*/ 32 h 218"/>
                <a:gd name="T86" fmla="*/ 171 w 191"/>
                <a:gd name="T87" fmla="*/ 40 h 218"/>
                <a:gd name="T88" fmla="*/ 196 w 191"/>
                <a:gd name="T89" fmla="*/ 43 h 218"/>
                <a:gd name="T90" fmla="*/ 199 w 191"/>
                <a:gd name="T91" fmla="*/ 77 h 218"/>
                <a:gd name="T92" fmla="*/ 199 w 191"/>
                <a:gd name="T93" fmla="*/ 109 h 218"/>
                <a:gd name="T94" fmla="*/ 205 w 191"/>
                <a:gd name="T95" fmla="*/ 135 h 218"/>
                <a:gd name="T96" fmla="*/ 205 w 191"/>
                <a:gd name="T97" fmla="*/ 146 h 218"/>
                <a:gd name="T98" fmla="*/ 223 w 191"/>
                <a:gd name="T99" fmla="*/ 141 h 218"/>
                <a:gd name="T100" fmla="*/ 238 w 191"/>
                <a:gd name="T101" fmla="*/ 137 h 218"/>
                <a:gd name="T102" fmla="*/ 238 w 191"/>
                <a:gd name="T103" fmla="*/ 167 h 218"/>
                <a:gd name="T104" fmla="*/ 238 w 191"/>
                <a:gd name="T105" fmla="*/ 197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1"/>
                <a:gd name="T160" fmla="*/ 0 h 218"/>
                <a:gd name="T161" fmla="*/ 191 w 191"/>
                <a:gd name="T162" fmla="*/ 218 h 21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1" h="218">
                  <a:moveTo>
                    <a:pt x="191" y="128"/>
                  </a:moveTo>
                  <a:lnTo>
                    <a:pt x="177" y="128"/>
                  </a:lnTo>
                  <a:lnTo>
                    <a:pt x="160" y="128"/>
                  </a:lnTo>
                  <a:lnTo>
                    <a:pt x="160" y="142"/>
                  </a:lnTo>
                  <a:lnTo>
                    <a:pt x="160" y="156"/>
                  </a:lnTo>
                  <a:lnTo>
                    <a:pt x="158" y="170"/>
                  </a:lnTo>
                  <a:lnTo>
                    <a:pt x="158" y="185"/>
                  </a:lnTo>
                  <a:lnTo>
                    <a:pt x="170" y="199"/>
                  </a:lnTo>
                  <a:lnTo>
                    <a:pt x="179" y="211"/>
                  </a:lnTo>
                  <a:lnTo>
                    <a:pt x="156" y="213"/>
                  </a:lnTo>
                  <a:lnTo>
                    <a:pt x="132" y="218"/>
                  </a:lnTo>
                  <a:lnTo>
                    <a:pt x="118" y="213"/>
                  </a:lnTo>
                  <a:lnTo>
                    <a:pt x="104" y="211"/>
                  </a:lnTo>
                  <a:lnTo>
                    <a:pt x="101" y="206"/>
                  </a:lnTo>
                  <a:lnTo>
                    <a:pt x="82" y="206"/>
                  </a:lnTo>
                  <a:lnTo>
                    <a:pt x="66" y="206"/>
                  </a:lnTo>
                  <a:lnTo>
                    <a:pt x="47" y="206"/>
                  </a:lnTo>
                  <a:lnTo>
                    <a:pt x="30" y="206"/>
                  </a:lnTo>
                  <a:lnTo>
                    <a:pt x="19" y="199"/>
                  </a:lnTo>
                  <a:lnTo>
                    <a:pt x="0" y="203"/>
                  </a:lnTo>
                  <a:lnTo>
                    <a:pt x="0" y="189"/>
                  </a:lnTo>
                  <a:lnTo>
                    <a:pt x="2" y="175"/>
                  </a:lnTo>
                  <a:lnTo>
                    <a:pt x="9" y="154"/>
                  </a:lnTo>
                  <a:lnTo>
                    <a:pt x="14" y="130"/>
                  </a:lnTo>
                  <a:lnTo>
                    <a:pt x="23" y="118"/>
                  </a:lnTo>
                  <a:lnTo>
                    <a:pt x="30" y="106"/>
                  </a:lnTo>
                  <a:lnTo>
                    <a:pt x="28" y="83"/>
                  </a:lnTo>
                  <a:lnTo>
                    <a:pt x="23" y="69"/>
                  </a:lnTo>
                  <a:lnTo>
                    <a:pt x="21" y="57"/>
                  </a:lnTo>
                  <a:lnTo>
                    <a:pt x="26" y="47"/>
                  </a:lnTo>
                  <a:lnTo>
                    <a:pt x="19" y="26"/>
                  </a:lnTo>
                  <a:lnTo>
                    <a:pt x="11" y="5"/>
                  </a:lnTo>
                  <a:lnTo>
                    <a:pt x="23" y="0"/>
                  </a:lnTo>
                  <a:lnTo>
                    <a:pt x="35" y="0"/>
                  </a:lnTo>
                  <a:lnTo>
                    <a:pt x="49" y="2"/>
                  </a:lnTo>
                  <a:lnTo>
                    <a:pt x="63" y="2"/>
                  </a:lnTo>
                  <a:lnTo>
                    <a:pt x="78" y="2"/>
                  </a:lnTo>
                  <a:lnTo>
                    <a:pt x="82" y="21"/>
                  </a:lnTo>
                  <a:lnTo>
                    <a:pt x="89" y="36"/>
                  </a:lnTo>
                  <a:lnTo>
                    <a:pt x="101" y="40"/>
                  </a:lnTo>
                  <a:lnTo>
                    <a:pt x="120" y="36"/>
                  </a:lnTo>
                  <a:lnTo>
                    <a:pt x="123" y="21"/>
                  </a:lnTo>
                  <a:lnTo>
                    <a:pt x="139" y="21"/>
                  </a:lnTo>
                  <a:lnTo>
                    <a:pt x="137" y="26"/>
                  </a:lnTo>
                  <a:lnTo>
                    <a:pt x="158" y="28"/>
                  </a:lnTo>
                  <a:lnTo>
                    <a:pt x="160" y="50"/>
                  </a:lnTo>
                  <a:lnTo>
                    <a:pt x="160" y="71"/>
                  </a:lnTo>
                  <a:lnTo>
                    <a:pt x="165" y="88"/>
                  </a:lnTo>
                  <a:lnTo>
                    <a:pt x="165" y="95"/>
                  </a:lnTo>
                  <a:lnTo>
                    <a:pt x="179" y="92"/>
                  </a:lnTo>
                  <a:lnTo>
                    <a:pt x="191" y="90"/>
                  </a:lnTo>
                  <a:lnTo>
                    <a:pt x="191" y="109"/>
                  </a:lnTo>
                  <a:lnTo>
                    <a:pt x="191" y="128"/>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09" name="Freeform 5466"/>
            <p:cNvSpPr>
              <a:spLocks/>
            </p:cNvSpPr>
            <p:nvPr/>
          </p:nvSpPr>
          <p:spPr bwMode="auto">
            <a:xfrm>
              <a:off x="2727" y="2746"/>
              <a:ext cx="18" cy="30"/>
            </a:xfrm>
            <a:custGeom>
              <a:avLst/>
              <a:gdLst>
                <a:gd name="T0" fmla="*/ 3 w 17"/>
                <a:gd name="T1" fmla="*/ 38 h 24"/>
                <a:gd name="T2" fmla="*/ 0 w 17"/>
                <a:gd name="T3" fmla="*/ 16 h 24"/>
                <a:gd name="T4" fmla="*/ 12 w 17"/>
                <a:gd name="T5" fmla="*/ 0 h 24"/>
                <a:gd name="T6" fmla="*/ 19 w 17"/>
                <a:gd name="T7" fmla="*/ 5 h 24"/>
                <a:gd name="T8" fmla="*/ 12 w 17"/>
                <a:gd name="T9" fmla="*/ 16 h 24"/>
                <a:gd name="T10" fmla="*/ 7 w 17"/>
                <a:gd name="T11" fmla="*/ 35 h 24"/>
                <a:gd name="T12" fmla="*/ 3 w 17"/>
                <a:gd name="T13" fmla="*/ 38 h 24"/>
                <a:gd name="T14" fmla="*/ 0 60000 65536"/>
                <a:gd name="T15" fmla="*/ 0 60000 65536"/>
                <a:gd name="T16" fmla="*/ 0 60000 65536"/>
                <a:gd name="T17" fmla="*/ 0 60000 65536"/>
                <a:gd name="T18" fmla="*/ 0 60000 65536"/>
                <a:gd name="T19" fmla="*/ 0 60000 65536"/>
                <a:gd name="T20" fmla="*/ 0 60000 65536"/>
                <a:gd name="T21" fmla="*/ 0 w 17"/>
                <a:gd name="T22" fmla="*/ 0 h 24"/>
                <a:gd name="T23" fmla="*/ 17 w 17"/>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4">
                  <a:moveTo>
                    <a:pt x="3" y="24"/>
                  </a:moveTo>
                  <a:lnTo>
                    <a:pt x="0" y="10"/>
                  </a:lnTo>
                  <a:lnTo>
                    <a:pt x="10" y="0"/>
                  </a:lnTo>
                  <a:lnTo>
                    <a:pt x="17" y="3"/>
                  </a:lnTo>
                  <a:lnTo>
                    <a:pt x="10" y="10"/>
                  </a:lnTo>
                  <a:lnTo>
                    <a:pt x="7" y="22"/>
                  </a:lnTo>
                  <a:lnTo>
                    <a:pt x="3" y="2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10" name="Freeform 5467"/>
            <p:cNvSpPr>
              <a:spLocks/>
            </p:cNvSpPr>
            <p:nvPr/>
          </p:nvSpPr>
          <p:spPr bwMode="auto">
            <a:xfrm>
              <a:off x="1219" y="2533"/>
              <a:ext cx="686" cy="861"/>
            </a:xfrm>
            <a:custGeom>
              <a:avLst/>
              <a:gdLst>
                <a:gd name="T0" fmla="*/ 573 w 615"/>
                <a:gd name="T1" fmla="*/ 207 h 695"/>
                <a:gd name="T2" fmla="*/ 564 w 615"/>
                <a:gd name="T3" fmla="*/ 185 h 695"/>
                <a:gd name="T4" fmla="*/ 539 w 615"/>
                <a:gd name="T5" fmla="*/ 171 h 695"/>
                <a:gd name="T6" fmla="*/ 511 w 615"/>
                <a:gd name="T7" fmla="*/ 162 h 695"/>
                <a:gd name="T8" fmla="*/ 485 w 615"/>
                <a:gd name="T9" fmla="*/ 188 h 695"/>
                <a:gd name="T10" fmla="*/ 462 w 615"/>
                <a:gd name="T11" fmla="*/ 192 h 695"/>
                <a:gd name="T12" fmla="*/ 421 w 615"/>
                <a:gd name="T13" fmla="*/ 188 h 695"/>
                <a:gd name="T14" fmla="*/ 453 w 615"/>
                <a:gd name="T15" fmla="*/ 128 h 695"/>
                <a:gd name="T16" fmla="*/ 446 w 615"/>
                <a:gd name="T17" fmla="*/ 62 h 695"/>
                <a:gd name="T18" fmla="*/ 435 w 615"/>
                <a:gd name="T19" fmla="*/ 30 h 695"/>
                <a:gd name="T20" fmla="*/ 406 w 615"/>
                <a:gd name="T21" fmla="*/ 83 h 695"/>
                <a:gd name="T22" fmla="*/ 344 w 615"/>
                <a:gd name="T23" fmla="*/ 79 h 695"/>
                <a:gd name="T24" fmla="*/ 298 w 615"/>
                <a:gd name="T25" fmla="*/ 104 h 695"/>
                <a:gd name="T26" fmla="*/ 277 w 615"/>
                <a:gd name="T27" fmla="*/ 30 h 695"/>
                <a:gd name="T28" fmla="*/ 255 w 615"/>
                <a:gd name="T29" fmla="*/ 0 h 695"/>
                <a:gd name="T30" fmla="*/ 214 w 615"/>
                <a:gd name="T31" fmla="*/ 43 h 695"/>
                <a:gd name="T32" fmla="*/ 191 w 615"/>
                <a:gd name="T33" fmla="*/ 69 h 695"/>
                <a:gd name="T34" fmla="*/ 162 w 615"/>
                <a:gd name="T35" fmla="*/ 120 h 695"/>
                <a:gd name="T36" fmla="*/ 129 w 615"/>
                <a:gd name="T37" fmla="*/ 109 h 695"/>
                <a:gd name="T38" fmla="*/ 108 w 615"/>
                <a:gd name="T39" fmla="*/ 94 h 695"/>
                <a:gd name="T40" fmla="*/ 88 w 615"/>
                <a:gd name="T41" fmla="*/ 120 h 695"/>
                <a:gd name="T42" fmla="*/ 83 w 615"/>
                <a:gd name="T43" fmla="*/ 181 h 695"/>
                <a:gd name="T44" fmla="*/ 50 w 615"/>
                <a:gd name="T45" fmla="*/ 261 h 695"/>
                <a:gd name="T46" fmla="*/ 9 w 615"/>
                <a:gd name="T47" fmla="*/ 322 h 695"/>
                <a:gd name="T48" fmla="*/ 13 w 615"/>
                <a:gd name="T49" fmla="*/ 399 h 695"/>
                <a:gd name="T50" fmla="*/ 65 w 615"/>
                <a:gd name="T51" fmla="*/ 403 h 695"/>
                <a:gd name="T52" fmla="*/ 115 w 615"/>
                <a:gd name="T53" fmla="*/ 442 h 695"/>
                <a:gd name="T54" fmla="*/ 166 w 615"/>
                <a:gd name="T55" fmla="*/ 410 h 695"/>
                <a:gd name="T56" fmla="*/ 203 w 615"/>
                <a:gd name="T57" fmla="*/ 482 h 695"/>
                <a:gd name="T58" fmla="*/ 270 w 615"/>
                <a:gd name="T59" fmla="*/ 527 h 695"/>
                <a:gd name="T60" fmla="*/ 279 w 615"/>
                <a:gd name="T61" fmla="*/ 587 h 695"/>
                <a:gd name="T62" fmla="*/ 330 w 615"/>
                <a:gd name="T63" fmla="*/ 631 h 695"/>
                <a:gd name="T64" fmla="*/ 326 w 615"/>
                <a:gd name="T65" fmla="*/ 689 h 695"/>
                <a:gd name="T66" fmla="*/ 358 w 615"/>
                <a:gd name="T67" fmla="*/ 751 h 695"/>
                <a:gd name="T68" fmla="*/ 395 w 615"/>
                <a:gd name="T69" fmla="*/ 798 h 695"/>
                <a:gd name="T70" fmla="*/ 418 w 615"/>
                <a:gd name="T71" fmla="*/ 841 h 695"/>
                <a:gd name="T72" fmla="*/ 390 w 615"/>
                <a:gd name="T73" fmla="*/ 918 h 695"/>
                <a:gd name="T74" fmla="*/ 370 w 615"/>
                <a:gd name="T75" fmla="*/ 969 h 695"/>
                <a:gd name="T76" fmla="*/ 432 w 615"/>
                <a:gd name="T77" fmla="*/ 1016 h 695"/>
                <a:gd name="T78" fmla="*/ 462 w 615"/>
                <a:gd name="T79" fmla="*/ 1048 h 695"/>
                <a:gd name="T80" fmla="*/ 483 w 615"/>
                <a:gd name="T81" fmla="*/ 987 h 695"/>
                <a:gd name="T82" fmla="*/ 494 w 615"/>
                <a:gd name="T83" fmla="*/ 971 h 695"/>
                <a:gd name="T84" fmla="*/ 473 w 615"/>
                <a:gd name="T85" fmla="*/ 1020 h 695"/>
                <a:gd name="T86" fmla="*/ 515 w 615"/>
                <a:gd name="T87" fmla="*/ 932 h 695"/>
                <a:gd name="T88" fmla="*/ 520 w 615"/>
                <a:gd name="T89" fmla="*/ 875 h 695"/>
                <a:gd name="T90" fmla="*/ 518 w 615"/>
                <a:gd name="T91" fmla="*/ 837 h 695"/>
                <a:gd name="T92" fmla="*/ 573 w 615"/>
                <a:gd name="T93" fmla="*/ 790 h 695"/>
                <a:gd name="T94" fmla="*/ 603 w 615"/>
                <a:gd name="T95" fmla="*/ 772 h 695"/>
                <a:gd name="T96" fmla="*/ 647 w 615"/>
                <a:gd name="T97" fmla="*/ 751 h 695"/>
                <a:gd name="T98" fmla="*/ 677 w 615"/>
                <a:gd name="T99" fmla="*/ 670 h 695"/>
                <a:gd name="T100" fmla="*/ 688 w 615"/>
                <a:gd name="T101" fmla="*/ 566 h 695"/>
                <a:gd name="T102" fmla="*/ 688 w 615"/>
                <a:gd name="T103" fmla="*/ 493 h 695"/>
                <a:gd name="T104" fmla="*/ 718 w 615"/>
                <a:gd name="T105" fmla="*/ 452 h 695"/>
                <a:gd name="T106" fmla="*/ 744 w 615"/>
                <a:gd name="T107" fmla="*/ 406 h 695"/>
                <a:gd name="T108" fmla="*/ 746 w 615"/>
                <a:gd name="T109" fmla="*/ 282 h 695"/>
                <a:gd name="T110" fmla="*/ 673 w 615"/>
                <a:gd name="T111" fmla="*/ 229 h 695"/>
                <a:gd name="T112" fmla="*/ 593 w 615"/>
                <a:gd name="T113" fmla="*/ 211 h 6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5"/>
                <a:gd name="T172" fmla="*/ 0 h 695"/>
                <a:gd name="T173" fmla="*/ 615 w 615"/>
                <a:gd name="T174" fmla="*/ 695 h 69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5" h="695">
                  <a:moveTo>
                    <a:pt x="466" y="135"/>
                  </a:moveTo>
                  <a:lnTo>
                    <a:pt x="461" y="137"/>
                  </a:lnTo>
                  <a:lnTo>
                    <a:pt x="456" y="149"/>
                  </a:lnTo>
                  <a:lnTo>
                    <a:pt x="461" y="135"/>
                  </a:lnTo>
                  <a:lnTo>
                    <a:pt x="459" y="132"/>
                  </a:lnTo>
                  <a:lnTo>
                    <a:pt x="456" y="135"/>
                  </a:lnTo>
                  <a:lnTo>
                    <a:pt x="459" y="125"/>
                  </a:lnTo>
                  <a:lnTo>
                    <a:pt x="454" y="120"/>
                  </a:lnTo>
                  <a:lnTo>
                    <a:pt x="447" y="120"/>
                  </a:lnTo>
                  <a:lnTo>
                    <a:pt x="444" y="118"/>
                  </a:lnTo>
                  <a:lnTo>
                    <a:pt x="437" y="113"/>
                  </a:lnTo>
                  <a:lnTo>
                    <a:pt x="433" y="111"/>
                  </a:lnTo>
                  <a:lnTo>
                    <a:pt x="425" y="109"/>
                  </a:lnTo>
                  <a:lnTo>
                    <a:pt x="421" y="106"/>
                  </a:lnTo>
                  <a:lnTo>
                    <a:pt x="414" y="102"/>
                  </a:lnTo>
                  <a:lnTo>
                    <a:pt x="411" y="106"/>
                  </a:lnTo>
                  <a:lnTo>
                    <a:pt x="402" y="106"/>
                  </a:lnTo>
                  <a:lnTo>
                    <a:pt x="397" y="118"/>
                  </a:lnTo>
                  <a:lnTo>
                    <a:pt x="395" y="120"/>
                  </a:lnTo>
                  <a:lnTo>
                    <a:pt x="390" y="123"/>
                  </a:lnTo>
                  <a:lnTo>
                    <a:pt x="378" y="139"/>
                  </a:lnTo>
                  <a:lnTo>
                    <a:pt x="380" y="125"/>
                  </a:lnTo>
                  <a:lnTo>
                    <a:pt x="376" y="130"/>
                  </a:lnTo>
                  <a:lnTo>
                    <a:pt x="371" y="125"/>
                  </a:lnTo>
                  <a:lnTo>
                    <a:pt x="364" y="125"/>
                  </a:lnTo>
                  <a:lnTo>
                    <a:pt x="359" y="111"/>
                  </a:lnTo>
                  <a:lnTo>
                    <a:pt x="347" y="116"/>
                  </a:lnTo>
                  <a:lnTo>
                    <a:pt x="338" y="123"/>
                  </a:lnTo>
                  <a:lnTo>
                    <a:pt x="331" y="120"/>
                  </a:lnTo>
                  <a:lnTo>
                    <a:pt x="343" y="113"/>
                  </a:lnTo>
                  <a:lnTo>
                    <a:pt x="354" y="94"/>
                  </a:lnTo>
                  <a:lnTo>
                    <a:pt x="364" y="83"/>
                  </a:lnTo>
                  <a:lnTo>
                    <a:pt x="376" y="71"/>
                  </a:lnTo>
                  <a:lnTo>
                    <a:pt x="371" y="59"/>
                  </a:lnTo>
                  <a:lnTo>
                    <a:pt x="364" y="54"/>
                  </a:lnTo>
                  <a:lnTo>
                    <a:pt x="359" y="40"/>
                  </a:lnTo>
                  <a:lnTo>
                    <a:pt x="354" y="24"/>
                  </a:lnTo>
                  <a:lnTo>
                    <a:pt x="350" y="16"/>
                  </a:lnTo>
                  <a:lnTo>
                    <a:pt x="350" y="19"/>
                  </a:lnTo>
                  <a:lnTo>
                    <a:pt x="347" y="19"/>
                  </a:lnTo>
                  <a:lnTo>
                    <a:pt x="336" y="38"/>
                  </a:lnTo>
                  <a:lnTo>
                    <a:pt x="326" y="54"/>
                  </a:lnTo>
                  <a:lnTo>
                    <a:pt x="312" y="52"/>
                  </a:lnTo>
                  <a:lnTo>
                    <a:pt x="300" y="52"/>
                  </a:lnTo>
                  <a:lnTo>
                    <a:pt x="291" y="47"/>
                  </a:lnTo>
                  <a:lnTo>
                    <a:pt x="276" y="52"/>
                  </a:lnTo>
                  <a:lnTo>
                    <a:pt x="279" y="59"/>
                  </a:lnTo>
                  <a:lnTo>
                    <a:pt x="272" y="57"/>
                  </a:lnTo>
                  <a:lnTo>
                    <a:pt x="255" y="59"/>
                  </a:lnTo>
                  <a:lnTo>
                    <a:pt x="239" y="68"/>
                  </a:lnTo>
                  <a:lnTo>
                    <a:pt x="229" y="68"/>
                  </a:lnTo>
                  <a:lnTo>
                    <a:pt x="220" y="54"/>
                  </a:lnTo>
                  <a:lnTo>
                    <a:pt x="217" y="35"/>
                  </a:lnTo>
                  <a:lnTo>
                    <a:pt x="222" y="19"/>
                  </a:lnTo>
                  <a:lnTo>
                    <a:pt x="215" y="9"/>
                  </a:lnTo>
                  <a:lnTo>
                    <a:pt x="213" y="0"/>
                  </a:lnTo>
                  <a:lnTo>
                    <a:pt x="205" y="0"/>
                  </a:lnTo>
                  <a:lnTo>
                    <a:pt x="201" y="9"/>
                  </a:lnTo>
                  <a:lnTo>
                    <a:pt x="189" y="16"/>
                  </a:lnTo>
                  <a:lnTo>
                    <a:pt x="175" y="19"/>
                  </a:lnTo>
                  <a:lnTo>
                    <a:pt x="172" y="28"/>
                  </a:lnTo>
                  <a:lnTo>
                    <a:pt x="158" y="21"/>
                  </a:lnTo>
                  <a:lnTo>
                    <a:pt x="142" y="16"/>
                  </a:lnTo>
                  <a:lnTo>
                    <a:pt x="146" y="26"/>
                  </a:lnTo>
                  <a:lnTo>
                    <a:pt x="153" y="45"/>
                  </a:lnTo>
                  <a:lnTo>
                    <a:pt x="163" y="50"/>
                  </a:lnTo>
                  <a:lnTo>
                    <a:pt x="158" y="54"/>
                  </a:lnTo>
                  <a:lnTo>
                    <a:pt x="146" y="66"/>
                  </a:lnTo>
                  <a:lnTo>
                    <a:pt x="130" y="78"/>
                  </a:lnTo>
                  <a:lnTo>
                    <a:pt x="127" y="78"/>
                  </a:lnTo>
                  <a:lnTo>
                    <a:pt x="118" y="78"/>
                  </a:lnTo>
                  <a:lnTo>
                    <a:pt x="106" y="71"/>
                  </a:lnTo>
                  <a:lnTo>
                    <a:pt x="104" y="71"/>
                  </a:lnTo>
                  <a:lnTo>
                    <a:pt x="99" y="54"/>
                  </a:lnTo>
                  <a:lnTo>
                    <a:pt x="90" y="61"/>
                  </a:lnTo>
                  <a:lnTo>
                    <a:pt x="85" y="59"/>
                  </a:lnTo>
                  <a:lnTo>
                    <a:pt x="87" y="61"/>
                  </a:lnTo>
                  <a:lnTo>
                    <a:pt x="73" y="61"/>
                  </a:lnTo>
                  <a:lnTo>
                    <a:pt x="59" y="61"/>
                  </a:lnTo>
                  <a:lnTo>
                    <a:pt x="61" y="73"/>
                  </a:lnTo>
                  <a:lnTo>
                    <a:pt x="71" y="78"/>
                  </a:lnTo>
                  <a:lnTo>
                    <a:pt x="68" y="80"/>
                  </a:lnTo>
                  <a:lnTo>
                    <a:pt x="56" y="83"/>
                  </a:lnTo>
                  <a:lnTo>
                    <a:pt x="59" y="99"/>
                  </a:lnTo>
                  <a:lnTo>
                    <a:pt x="66" y="118"/>
                  </a:lnTo>
                  <a:lnTo>
                    <a:pt x="63" y="142"/>
                  </a:lnTo>
                  <a:lnTo>
                    <a:pt x="59" y="168"/>
                  </a:lnTo>
                  <a:lnTo>
                    <a:pt x="54" y="168"/>
                  </a:lnTo>
                  <a:lnTo>
                    <a:pt x="40" y="170"/>
                  </a:lnTo>
                  <a:lnTo>
                    <a:pt x="28" y="177"/>
                  </a:lnTo>
                  <a:lnTo>
                    <a:pt x="16" y="182"/>
                  </a:lnTo>
                  <a:lnTo>
                    <a:pt x="11" y="196"/>
                  </a:lnTo>
                  <a:lnTo>
                    <a:pt x="7" y="210"/>
                  </a:lnTo>
                  <a:lnTo>
                    <a:pt x="0" y="224"/>
                  </a:lnTo>
                  <a:lnTo>
                    <a:pt x="7" y="236"/>
                  </a:lnTo>
                  <a:lnTo>
                    <a:pt x="11" y="250"/>
                  </a:lnTo>
                  <a:lnTo>
                    <a:pt x="11" y="260"/>
                  </a:lnTo>
                  <a:lnTo>
                    <a:pt x="19" y="260"/>
                  </a:lnTo>
                  <a:lnTo>
                    <a:pt x="28" y="267"/>
                  </a:lnTo>
                  <a:lnTo>
                    <a:pt x="40" y="272"/>
                  </a:lnTo>
                  <a:lnTo>
                    <a:pt x="52" y="262"/>
                  </a:lnTo>
                  <a:lnTo>
                    <a:pt x="52" y="276"/>
                  </a:lnTo>
                  <a:lnTo>
                    <a:pt x="54" y="288"/>
                  </a:lnTo>
                  <a:lnTo>
                    <a:pt x="71" y="288"/>
                  </a:lnTo>
                  <a:lnTo>
                    <a:pt x="92" y="288"/>
                  </a:lnTo>
                  <a:lnTo>
                    <a:pt x="97" y="284"/>
                  </a:lnTo>
                  <a:lnTo>
                    <a:pt x="111" y="276"/>
                  </a:lnTo>
                  <a:lnTo>
                    <a:pt x="123" y="267"/>
                  </a:lnTo>
                  <a:lnTo>
                    <a:pt x="134" y="267"/>
                  </a:lnTo>
                  <a:lnTo>
                    <a:pt x="137" y="284"/>
                  </a:lnTo>
                  <a:lnTo>
                    <a:pt x="139" y="298"/>
                  </a:lnTo>
                  <a:lnTo>
                    <a:pt x="151" y="312"/>
                  </a:lnTo>
                  <a:lnTo>
                    <a:pt x="163" y="314"/>
                  </a:lnTo>
                  <a:lnTo>
                    <a:pt x="177" y="321"/>
                  </a:lnTo>
                  <a:lnTo>
                    <a:pt x="194" y="333"/>
                  </a:lnTo>
                  <a:lnTo>
                    <a:pt x="213" y="336"/>
                  </a:lnTo>
                  <a:lnTo>
                    <a:pt x="217" y="343"/>
                  </a:lnTo>
                  <a:lnTo>
                    <a:pt x="217" y="362"/>
                  </a:lnTo>
                  <a:lnTo>
                    <a:pt x="215" y="362"/>
                  </a:lnTo>
                  <a:lnTo>
                    <a:pt x="222" y="369"/>
                  </a:lnTo>
                  <a:lnTo>
                    <a:pt x="224" y="383"/>
                  </a:lnTo>
                  <a:lnTo>
                    <a:pt x="236" y="383"/>
                  </a:lnTo>
                  <a:lnTo>
                    <a:pt x="253" y="385"/>
                  </a:lnTo>
                  <a:lnTo>
                    <a:pt x="253" y="402"/>
                  </a:lnTo>
                  <a:lnTo>
                    <a:pt x="265" y="411"/>
                  </a:lnTo>
                  <a:lnTo>
                    <a:pt x="267" y="418"/>
                  </a:lnTo>
                  <a:lnTo>
                    <a:pt x="265" y="430"/>
                  </a:lnTo>
                  <a:lnTo>
                    <a:pt x="260" y="444"/>
                  </a:lnTo>
                  <a:lnTo>
                    <a:pt x="262" y="449"/>
                  </a:lnTo>
                  <a:lnTo>
                    <a:pt x="260" y="454"/>
                  </a:lnTo>
                  <a:lnTo>
                    <a:pt x="265" y="461"/>
                  </a:lnTo>
                  <a:lnTo>
                    <a:pt x="267" y="485"/>
                  </a:lnTo>
                  <a:lnTo>
                    <a:pt x="288" y="489"/>
                  </a:lnTo>
                  <a:lnTo>
                    <a:pt x="300" y="489"/>
                  </a:lnTo>
                  <a:lnTo>
                    <a:pt x="305" y="503"/>
                  </a:lnTo>
                  <a:lnTo>
                    <a:pt x="307" y="520"/>
                  </a:lnTo>
                  <a:lnTo>
                    <a:pt x="317" y="520"/>
                  </a:lnTo>
                  <a:lnTo>
                    <a:pt x="326" y="520"/>
                  </a:lnTo>
                  <a:lnTo>
                    <a:pt x="324" y="534"/>
                  </a:lnTo>
                  <a:lnTo>
                    <a:pt x="324" y="548"/>
                  </a:lnTo>
                  <a:lnTo>
                    <a:pt x="336" y="548"/>
                  </a:lnTo>
                  <a:lnTo>
                    <a:pt x="340" y="572"/>
                  </a:lnTo>
                  <a:lnTo>
                    <a:pt x="331" y="581"/>
                  </a:lnTo>
                  <a:lnTo>
                    <a:pt x="321" y="589"/>
                  </a:lnTo>
                  <a:lnTo>
                    <a:pt x="314" y="598"/>
                  </a:lnTo>
                  <a:lnTo>
                    <a:pt x="305" y="610"/>
                  </a:lnTo>
                  <a:lnTo>
                    <a:pt x="295" y="619"/>
                  </a:lnTo>
                  <a:lnTo>
                    <a:pt x="288" y="631"/>
                  </a:lnTo>
                  <a:lnTo>
                    <a:pt x="298" y="631"/>
                  </a:lnTo>
                  <a:lnTo>
                    <a:pt x="317" y="645"/>
                  </a:lnTo>
                  <a:lnTo>
                    <a:pt x="319" y="645"/>
                  </a:lnTo>
                  <a:lnTo>
                    <a:pt x="331" y="650"/>
                  </a:lnTo>
                  <a:lnTo>
                    <a:pt x="347" y="662"/>
                  </a:lnTo>
                  <a:lnTo>
                    <a:pt x="362" y="674"/>
                  </a:lnTo>
                  <a:lnTo>
                    <a:pt x="359" y="681"/>
                  </a:lnTo>
                  <a:lnTo>
                    <a:pt x="364" y="695"/>
                  </a:lnTo>
                  <a:lnTo>
                    <a:pt x="371" y="683"/>
                  </a:lnTo>
                  <a:lnTo>
                    <a:pt x="376" y="674"/>
                  </a:lnTo>
                  <a:lnTo>
                    <a:pt x="376" y="662"/>
                  </a:lnTo>
                  <a:lnTo>
                    <a:pt x="380" y="650"/>
                  </a:lnTo>
                  <a:lnTo>
                    <a:pt x="388" y="643"/>
                  </a:lnTo>
                  <a:lnTo>
                    <a:pt x="385" y="631"/>
                  </a:lnTo>
                  <a:lnTo>
                    <a:pt x="388" y="631"/>
                  </a:lnTo>
                  <a:lnTo>
                    <a:pt x="392" y="633"/>
                  </a:lnTo>
                  <a:lnTo>
                    <a:pt x="397" y="633"/>
                  </a:lnTo>
                  <a:lnTo>
                    <a:pt x="390" y="645"/>
                  </a:lnTo>
                  <a:lnTo>
                    <a:pt x="383" y="659"/>
                  </a:lnTo>
                  <a:lnTo>
                    <a:pt x="378" y="662"/>
                  </a:lnTo>
                  <a:lnTo>
                    <a:pt x="380" y="664"/>
                  </a:lnTo>
                  <a:lnTo>
                    <a:pt x="390" y="650"/>
                  </a:lnTo>
                  <a:lnTo>
                    <a:pt x="399" y="636"/>
                  </a:lnTo>
                  <a:lnTo>
                    <a:pt x="406" y="622"/>
                  </a:lnTo>
                  <a:lnTo>
                    <a:pt x="414" y="607"/>
                  </a:lnTo>
                  <a:lnTo>
                    <a:pt x="418" y="598"/>
                  </a:lnTo>
                  <a:lnTo>
                    <a:pt x="418" y="584"/>
                  </a:lnTo>
                  <a:lnTo>
                    <a:pt x="418" y="570"/>
                  </a:lnTo>
                  <a:lnTo>
                    <a:pt x="416" y="560"/>
                  </a:lnTo>
                  <a:lnTo>
                    <a:pt x="414" y="553"/>
                  </a:lnTo>
                  <a:lnTo>
                    <a:pt x="418" y="548"/>
                  </a:lnTo>
                  <a:lnTo>
                    <a:pt x="416" y="546"/>
                  </a:lnTo>
                  <a:lnTo>
                    <a:pt x="423" y="544"/>
                  </a:lnTo>
                  <a:lnTo>
                    <a:pt x="435" y="532"/>
                  </a:lnTo>
                  <a:lnTo>
                    <a:pt x="449" y="520"/>
                  </a:lnTo>
                  <a:lnTo>
                    <a:pt x="461" y="515"/>
                  </a:lnTo>
                  <a:lnTo>
                    <a:pt x="473" y="508"/>
                  </a:lnTo>
                  <a:lnTo>
                    <a:pt x="480" y="503"/>
                  </a:lnTo>
                  <a:lnTo>
                    <a:pt x="489" y="503"/>
                  </a:lnTo>
                  <a:lnTo>
                    <a:pt x="485" y="503"/>
                  </a:lnTo>
                  <a:lnTo>
                    <a:pt x="494" y="501"/>
                  </a:lnTo>
                  <a:lnTo>
                    <a:pt x="496" y="501"/>
                  </a:lnTo>
                  <a:lnTo>
                    <a:pt x="515" y="501"/>
                  </a:lnTo>
                  <a:lnTo>
                    <a:pt x="520" y="489"/>
                  </a:lnTo>
                  <a:lnTo>
                    <a:pt x="529" y="485"/>
                  </a:lnTo>
                  <a:lnTo>
                    <a:pt x="529" y="466"/>
                  </a:lnTo>
                  <a:lnTo>
                    <a:pt x="537" y="449"/>
                  </a:lnTo>
                  <a:lnTo>
                    <a:pt x="544" y="437"/>
                  </a:lnTo>
                  <a:lnTo>
                    <a:pt x="548" y="414"/>
                  </a:lnTo>
                  <a:lnTo>
                    <a:pt x="553" y="404"/>
                  </a:lnTo>
                  <a:lnTo>
                    <a:pt x="553" y="385"/>
                  </a:lnTo>
                  <a:lnTo>
                    <a:pt x="553" y="369"/>
                  </a:lnTo>
                  <a:lnTo>
                    <a:pt x="553" y="357"/>
                  </a:lnTo>
                  <a:lnTo>
                    <a:pt x="553" y="343"/>
                  </a:lnTo>
                  <a:lnTo>
                    <a:pt x="551" y="338"/>
                  </a:lnTo>
                  <a:lnTo>
                    <a:pt x="553" y="321"/>
                  </a:lnTo>
                  <a:lnTo>
                    <a:pt x="558" y="319"/>
                  </a:lnTo>
                  <a:lnTo>
                    <a:pt x="560" y="324"/>
                  </a:lnTo>
                  <a:lnTo>
                    <a:pt x="567" y="312"/>
                  </a:lnTo>
                  <a:lnTo>
                    <a:pt x="577" y="295"/>
                  </a:lnTo>
                  <a:lnTo>
                    <a:pt x="579" y="291"/>
                  </a:lnTo>
                  <a:lnTo>
                    <a:pt x="589" y="279"/>
                  </a:lnTo>
                  <a:lnTo>
                    <a:pt x="598" y="265"/>
                  </a:lnTo>
                  <a:lnTo>
                    <a:pt x="612" y="243"/>
                  </a:lnTo>
                  <a:lnTo>
                    <a:pt x="615" y="220"/>
                  </a:lnTo>
                  <a:lnTo>
                    <a:pt x="608" y="201"/>
                  </a:lnTo>
                  <a:lnTo>
                    <a:pt x="600" y="184"/>
                  </a:lnTo>
                  <a:lnTo>
                    <a:pt x="589" y="182"/>
                  </a:lnTo>
                  <a:lnTo>
                    <a:pt x="574" y="180"/>
                  </a:lnTo>
                  <a:lnTo>
                    <a:pt x="558" y="165"/>
                  </a:lnTo>
                  <a:lnTo>
                    <a:pt x="541" y="149"/>
                  </a:lnTo>
                  <a:lnTo>
                    <a:pt x="520" y="142"/>
                  </a:lnTo>
                  <a:lnTo>
                    <a:pt x="506" y="144"/>
                  </a:lnTo>
                  <a:lnTo>
                    <a:pt x="489" y="139"/>
                  </a:lnTo>
                  <a:lnTo>
                    <a:pt x="477" y="137"/>
                  </a:lnTo>
                  <a:lnTo>
                    <a:pt x="466" y="142"/>
                  </a:lnTo>
                  <a:lnTo>
                    <a:pt x="466" y="13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11" name="Freeform 5468"/>
            <p:cNvSpPr>
              <a:spLocks/>
            </p:cNvSpPr>
            <p:nvPr/>
          </p:nvSpPr>
          <p:spPr bwMode="auto">
            <a:xfrm>
              <a:off x="1623" y="2650"/>
              <a:ext cx="41" cy="38"/>
            </a:xfrm>
            <a:custGeom>
              <a:avLst/>
              <a:gdLst>
                <a:gd name="T0" fmla="*/ 22 w 37"/>
                <a:gd name="T1" fmla="*/ 44 h 31"/>
                <a:gd name="T2" fmla="*/ 20 w 37"/>
                <a:gd name="T3" fmla="*/ 44 h 31"/>
                <a:gd name="T4" fmla="*/ 9 w 37"/>
                <a:gd name="T5" fmla="*/ 39 h 31"/>
                <a:gd name="T6" fmla="*/ 4 w 37"/>
                <a:gd name="T7" fmla="*/ 47 h 31"/>
                <a:gd name="T8" fmla="*/ 0 w 37"/>
                <a:gd name="T9" fmla="*/ 26 h 31"/>
                <a:gd name="T10" fmla="*/ 2 w 37"/>
                <a:gd name="T11" fmla="*/ 26 h 31"/>
                <a:gd name="T12" fmla="*/ 0 w 37"/>
                <a:gd name="T13" fmla="*/ 15 h 31"/>
                <a:gd name="T14" fmla="*/ 4 w 37"/>
                <a:gd name="T15" fmla="*/ 0 h 31"/>
                <a:gd name="T16" fmla="*/ 25 w 37"/>
                <a:gd name="T17" fmla="*/ 5 h 31"/>
                <a:gd name="T18" fmla="*/ 45 w 37"/>
                <a:gd name="T19" fmla="*/ 7 h 31"/>
                <a:gd name="T20" fmla="*/ 34 w 37"/>
                <a:gd name="T21" fmla="*/ 28 h 31"/>
                <a:gd name="T22" fmla="*/ 34 w 37"/>
                <a:gd name="T23" fmla="*/ 33 h 31"/>
                <a:gd name="T24" fmla="*/ 32 w 37"/>
                <a:gd name="T25" fmla="*/ 39 h 31"/>
                <a:gd name="T26" fmla="*/ 28 w 37"/>
                <a:gd name="T27" fmla="*/ 39 h 31"/>
                <a:gd name="T28" fmla="*/ 22 w 37"/>
                <a:gd name="T29" fmla="*/ 44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
                <a:gd name="T46" fmla="*/ 0 h 31"/>
                <a:gd name="T47" fmla="*/ 37 w 37"/>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 h="31">
                  <a:moveTo>
                    <a:pt x="18" y="29"/>
                  </a:moveTo>
                  <a:lnTo>
                    <a:pt x="16" y="29"/>
                  </a:lnTo>
                  <a:lnTo>
                    <a:pt x="7" y="26"/>
                  </a:lnTo>
                  <a:lnTo>
                    <a:pt x="4" y="31"/>
                  </a:lnTo>
                  <a:lnTo>
                    <a:pt x="0" y="17"/>
                  </a:lnTo>
                  <a:lnTo>
                    <a:pt x="2" y="17"/>
                  </a:lnTo>
                  <a:lnTo>
                    <a:pt x="0" y="10"/>
                  </a:lnTo>
                  <a:lnTo>
                    <a:pt x="4" y="0"/>
                  </a:lnTo>
                  <a:lnTo>
                    <a:pt x="21" y="3"/>
                  </a:lnTo>
                  <a:lnTo>
                    <a:pt x="37" y="5"/>
                  </a:lnTo>
                  <a:lnTo>
                    <a:pt x="28" y="19"/>
                  </a:lnTo>
                  <a:lnTo>
                    <a:pt x="28" y="22"/>
                  </a:lnTo>
                  <a:lnTo>
                    <a:pt x="26" y="26"/>
                  </a:lnTo>
                  <a:lnTo>
                    <a:pt x="23" y="26"/>
                  </a:lnTo>
                  <a:lnTo>
                    <a:pt x="18" y="2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12" name="Freeform 5469"/>
            <p:cNvSpPr>
              <a:spLocks/>
            </p:cNvSpPr>
            <p:nvPr/>
          </p:nvSpPr>
          <p:spPr bwMode="auto">
            <a:xfrm>
              <a:off x="2681" y="2598"/>
              <a:ext cx="35" cy="30"/>
            </a:xfrm>
            <a:custGeom>
              <a:avLst/>
              <a:gdLst>
                <a:gd name="T0" fmla="*/ 9 w 31"/>
                <a:gd name="T1" fmla="*/ 38 h 24"/>
                <a:gd name="T2" fmla="*/ 0 w 31"/>
                <a:gd name="T3" fmla="*/ 30 h 24"/>
                <a:gd name="T4" fmla="*/ 2 w 31"/>
                <a:gd name="T5" fmla="*/ 23 h 24"/>
                <a:gd name="T6" fmla="*/ 9 w 31"/>
                <a:gd name="T7" fmla="*/ 0 h 24"/>
                <a:gd name="T8" fmla="*/ 24 w 31"/>
                <a:gd name="T9" fmla="*/ 0 h 24"/>
                <a:gd name="T10" fmla="*/ 40 w 31"/>
                <a:gd name="T11" fmla="*/ 4 h 24"/>
                <a:gd name="T12" fmla="*/ 40 w 31"/>
                <a:gd name="T13" fmla="*/ 38 h 24"/>
                <a:gd name="T14" fmla="*/ 24 w 31"/>
                <a:gd name="T15" fmla="*/ 38 h 24"/>
                <a:gd name="T16" fmla="*/ 9 w 31"/>
                <a:gd name="T17" fmla="*/ 38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24"/>
                <a:gd name="T29" fmla="*/ 31 w 31"/>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24">
                  <a:moveTo>
                    <a:pt x="7" y="24"/>
                  </a:moveTo>
                  <a:lnTo>
                    <a:pt x="0" y="19"/>
                  </a:lnTo>
                  <a:lnTo>
                    <a:pt x="2" y="14"/>
                  </a:lnTo>
                  <a:lnTo>
                    <a:pt x="7" y="0"/>
                  </a:lnTo>
                  <a:lnTo>
                    <a:pt x="19" y="0"/>
                  </a:lnTo>
                  <a:lnTo>
                    <a:pt x="31" y="2"/>
                  </a:lnTo>
                  <a:lnTo>
                    <a:pt x="31" y="24"/>
                  </a:lnTo>
                  <a:lnTo>
                    <a:pt x="19" y="24"/>
                  </a:lnTo>
                  <a:lnTo>
                    <a:pt x="7" y="24"/>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13" name="Freeform 5470"/>
            <p:cNvSpPr>
              <a:spLocks/>
            </p:cNvSpPr>
            <p:nvPr/>
          </p:nvSpPr>
          <p:spPr bwMode="auto">
            <a:xfrm>
              <a:off x="2666" y="2566"/>
              <a:ext cx="9" cy="11"/>
            </a:xfrm>
            <a:custGeom>
              <a:avLst/>
              <a:gdLst>
                <a:gd name="T0" fmla="*/ 12 w 7"/>
                <a:gd name="T1" fmla="*/ 0 h 9"/>
                <a:gd name="T2" fmla="*/ 8 w 7"/>
                <a:gd name="T3" fmla="*/ 0 h 9"/>
                <a:gd name="T4" fmla="*/ 0 w 7"/>
                <a:gd name="T5" fmla="*/ 13 h 9"/>
                <a:gd name="T6" fmla="*/ 12 w 7"/>
                <a:gd name="T7" fmla="*/ 0 h 9"/>
                <a:gd name="T8" fmla="*/ 0 60000 65536"/>
                <a:gd name="T9" fmla="*/ 0 60000 65536"/>
                <a:gd name="T10" fmla="*/ 0 60000 65536"/>
                <a:gd name="T11" fmla="*/ 0 60000 65536"/>
                <a:gd name="T12" fmla="*/ 0 w 7"/>
                <a:gd name="T13" fmla="*/ 0 h 9"/>
                <a:gd name="T14" fmla="*/ 7 w 7"/>
                <a:gd name="T15" fmla="*/ 9 h 9"/>
              </a:gdLst>
              <a:ahLst/>
              <a:cxnLst>
                <a:cxn ang="T8">
                  <a:pos x="T0" y="T1"/>
                </a:cxn>
                <a:cxn ang="T9">
                  <a:pos x="T2" y="T3"/>
                </a:cxn>
                <a:cxn ang="T10">
                  <a:pos x="T4" y="T5"/>
                </a:cxn>
                <a:cxn ang="T11">
                  <a:pos x="T6" y="T7"/>
                </a:cxn>
              </a:cxnLst>
              <a:rect l="T12" t="T13" r="T14" b="T15"/>
              <a:pathLst>
                <a:path w="7" h="9">
                  <a:moveTo>
                    <a:pt x="7" y="0"/>
                  </a:moveTo>
                  <a:lnTo>
                    <a:pt x="5" y="0"/>
                  </a:lnTo>
                  <a:lnTo>
                    <a:pt x="0" y="9"/>
                  </a:lnTo>
                  <a:lnTo>
                    <a:pt x="7"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14" name="Freeform 5471"/>
            <p:cNvSpPr>
              <a:spLocks/>
            </p:cNvSpPr>
            <p:nvPr/>
          </p:nvSpPr>
          <p:spPr bwMode="auto">
            <a:xfrm>
              <a:off x="2671" y="2600"/>
              <a:ext cx="100" cy="136"/>
            </a:xfrm>
            <a:custGeom>
              <a:avLst/>
              <a:gdLst>
                <a:gd name="T0" fmla="*/ 18 w 90"/>
                <a:gd name="T1" fmla="*/ 34 h 109"/>
                <a:gd name="T2" fmla="*/ 13 w 90"/>
                <a:gd name="T3" fmla="*/ 40 h 109"/>
                <a:gd name="T4" fmla="*/ 9 w 90"/>
                <a:gd name="T5" fmla="*/ 45 h 109"/>
                <a:gd name="T6" fmla="*/ 20 w 90"/>
                <a:gd name="T7" fmla="*/ 56 h 109"/>
                <a:gd name="T8" fmla="*/ 11 w 90"/>
                <a:gd name="T9" fmla="*/ 51 h 109"/>
                <a:gd name="T10" fmla="*/ 4 w 90"/>
                <a:gd name="T11" fmla="*/ 81 h 109"/>
                <a:gd name="T12" fmla="*/ 0 w 90"/>
                <a:gd name="T13" fmla="*/ 81 h 109"/>
                <a:gd name="T14" fmla="*/ 4 w 90"/>
                <a:gd name="T15" fmla="*/ 100 h 109"/>
                <a:gd name="T16" fmla="*/ 11 w 90"/>
                <a:gd name="T17" fmla="*/ 102 h 109"/>
                <a:gd name="T18" fmla="*/ 4 w 90"/>
                <a:gd name="T19" fmla="*/ 96 h 109"/>
                <a:gd name="T20" fmla="*/ 11 w 90"/>
                <a:gd name="T21" fmla="*/ 111 h 109"/>
                <a:gd name="T22" fmla="*/ 11 w 90"/>
                <a:gd name="T23" fmla="*/ 111 h 109"/>
                <a:gd name="T24" fmla="*/ 23 w 90"/>
                <a:gd name="T25" fmla="*/ 130 h 109"/>
                <a:gd name="T26" fmla="*/ 20 w 90"/>
                <a:gd name="T27" fmla="*/ 130 h 109"/>
                <a:gd name="T28" fmla="*/ 32 w 90"/>
                <a:gd name="T29" fmla="*/ 148 h 109"/>
                <a:gd name="T30" fmla="*/ 43 w 90"/>
                <a:gd name="T31" fmla="*/ 170 h 109"/>
                <a:gd name="T32" fmla="*/ 49 w 90"/>
                <a:gd name="T33" fmla="*/ 156 h 109"/>
                <a:gd name="T34" fmla="*/ 56 w 90"/>
                <a:gd name="T35" fmla="*/ 162 h 109"/>
                <a:gd name="T36" fmla="*/ 58 w 90"/>
                <a:gd name="T37" fmla="*/ 156 h 109"/>
                <a:gd name="T38" fmla="*/ 56 w 90"/>
                <a:gd name="T39" fmla="*/ 143 h 109"/>
                <a:gd name="T40" fmla="*/ 56 w 90"/>
                <a:gd name="T41" fmla="*/ 137 h 109"/>
                <a:gd name="T42" fmla="*/ 56 w 90"/>
                <a:gd name="T43" fmla="*/ 130 h 109"/>
                <a:gd name="T44" fmla="*/ 69 w 90"/>
                <a:gd name="T45" fmla="*/ 126 h 109"/>
                <a:gd name="T46" fmla="*/ 73 w 90"/>
                <a:gd name="T47" fmla="*/ 111 h 109"/>
                <a:gd name="T48" fmla="*/ 84 w 90"/>
                <a:gd name="T49" fmla="*/ 126 h 109"/>
                <a:gd name="T50" fmla="*/ 92 w 90"/>
                <a:gd name="T51" fmla="*/ 119 h 109"/>
                <a:gd name="T52" fmla="*/ 99 w 90"/>
                <a:gd name="T53" fmla="*/ 130 h 109"/>
                <a:gd name="T54" fmla="*/ 104 w 90"/>
                <a:gd name="T55" fmla="*/ 121 h 109"/>
                <a:gd name="T56" fmla="*/ 111 w 90"/>
                <a:gd name="T57" fmla="*/ 81 h 109"/>
                <a:gd name="T58" fmla="*/ 99 w 90"/>
                <a:gd name="T59" fmla="*/ 56 h 109"/>
                <a:gd name="T60" fmla="*/ 108 w 90"/>
                <a:gd name="T61" fmla="*/ 40 h 109"/>
                <a:gd name="T62" fmla="*/ 108 w 90"/>
                <a:gd name="T63" fmla="*/ 21 h 109"/>
                <a:gd name="T64" fmla="*/ 84 w 90"/>
                <a:gd name="T65" fmla="*/ 26 h 109"/>
                <a:gd name="T66" fmla="*/ 88 w 90"/>
                <a:gd name="T67" fmla="*/ 0 h 109"/>
                <a:gd name="T68" fmla="*/ 67 w 90"/>
                <a:gd name="T69" fmla="*/ 0 h 109"/>
                <a:gd name="T70" fmla="*/ 49 w 90"/>
                <a:gd name="T71" fmla="*/ 0 h 109"/>
                <a:gd name="T72" fmla="*/ 49 w 90"/>
                <a:gd name="T73" fmla="*/ 34 h 109"/>
                <a:gd name="T74" fmla="*/ 34 w 90"/>
                <a:gd name="T75" fmla="*/ 34 h 109"/>
                <a:gd name="T76" fmla="*/ 20 w 90"/>
                <a:gd name="T77" fmla="*/ 34 h 109"/>
                <a:gd name="T78" fmla="*/ 18 w 90"/>
                <a:gd name="T79" fmla="*/ 34 h 1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0"/>
                <a:gd name="T121" fmla="*/ 0 h 109"/>
                <a:gd name="T122" fmla="*/ 90 w 90"/>
                <a:gd name="T123" fmla="*/ 109 h 10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0" h="109">
                  <a:moveTo>
                    <a:pt x="14" y="22"/>
                  </a:moveTo>
                  <a:lnTo>
                    <a:pt x="11" y="26"/>
                  </a:lnTo>
                  <a:lnTo>
                    <a:pt x="7" y="29"/>
                  </a:lnTo>
                  <a:lnTo>
                    <a:pt x="16" y="36"/>
                  </a:lnTo>
                  <a:lnTo>
                    <a:pt x="9" y="33"/>
                  </a:lnTo>
                  <a:lnTo>
                    <a:pt x="4" y="52"/>
                  </a:lnTo>
                  <a:lnTo>
                    <a:pt x="0" y="52"/>
                  </a:lnTo>
                  <a:lnTo>
                    <a:pt x="4" y="64"/>
                  </a:lnTo>
                  <a:lnTo>
                    <a:pt x="9" y="66"/>
                  </a:lnTo>
                  <a:lnTo>
                    <a:pt x="4" y="62"/>
                  </a:lnTo>
                  <a:lnTo>
                    <a:pt x="9" y="71"/>
                  </a:lnTo>
                  <a:lnTo>
                    <a:pt x="19" y="83"/>
                  </a:lnTo>
                  <a:lnTo>
                    <a:pt x="16" y="83"/>
                  </a:lnTo>
                  <a:lnTo>
                    <a:pt x="26" y="95"/>
                  </a:lnTo>
                  <a:lnTo>
                    <a:pt x="35" y="109"/>
                  </a:lnTo>
                  <a:lnTo>
                    <a:pt x="40" y="100"/>
                  </a:lnTo>
                  <a:lnTo>
                    <a:pt x="45" y="104"/>
                  </a:lnTo>
                  <a:lnTo>
                    <a:pt x="47" y="100"/>
                  </a:lnTo>
                  <a:lnTo>
                    <a:pt x="45" y="92"/>
                  </a:lnTo>
                  <a:lnTo>
                    <a:pt x="45" y="88"/>
                  </a:lnTo>
                  <a:lnTo>
                    <a:pt x="45" y="83"/>
                  </a:lnTo>
                  <a:lnTo>
                    <a:pt x="56" y="81"/>
                  </a:lnTo>
                  <a:lnTo>
                    <a:pt x="59" y="71"/>
                  </a:lnTo>
                  <a:lnTo>
                    <a:pt x="68" y="81"/>
                  </a:lnTo>
                  <a:lnTo>
                    <a:pt x="75" y="76"/>
                  </a:lnTo>
                  <a:lnTo>
                    <a:pt x="80" y="83"/>
                  </a:lnTo>
                  <a:lnTo>
                    <a:pt x="85" y="78"/>
                  </a:lnTo>
                  <a:lnTo>
                    <a:pt x="90" y="52"/>
                  </a:lnTo>
                  <a:lnTo>
                    <a:pt x="80" y="36"/>
                  </a:lnTo>
                  <a:lnTo>
                    <a:pt x="87" y="26"/>
                  </a:lnTo>
                  <a:lnTo>
                    <a:pt x="87" y="14"/>
                  </a:lnTo>
                  <a:lnTo>
                    <a:pt x="68" y="17"/>
                  </a:lnTo>
                  <a:lnTo>
                    <a:pt x="71" y="0"/>
                  </a:lnTo>
                  <a:lnTo>
                    <a:pt x="54" y="0"/>
                  </a:lnTo>
                  <a:lnTo>
                    <a:pt x="40" y="0"/>
                  </a:lnTo>
                  <a:lnTo>
                    <a:pt x="40" y="22"/>
                  </a:lnTo>
                  <a:lnTo>
                    <a:pt x="28" y="22"/>
                  </a:lnTo>
                  <a:lnTo>
                    <a:pt x="16" y="22"/>
                  </a:lnTo>
                  <a:lnTo>
                    <a:pt x="14" y="22"/>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15" name="Freeform 5472"/>
            <p:cNvSpPr>
              <a:spLocks/>
            </p:cNvSpPr>
            <p:nvPr/>
          </p:nvSpPr>
          <p:spPr bwMode="auto">
            <a:xfrm>
              <a:off x="1435" y="3074"/>
              <a:ext cx="147" cy="183"/>
            </a:xfrm>
            <a:custGeom>
              <a:avLst/>
              <a:gdLst>
                <a:gd name="T0" fmla="*/ 9 w 132"/>
                <a:gd name="T1" fmla="*/ 21 h 147"/>
                <a:gd name="T2" fmla="*/ 4 w 132"/>
                <a:gd name="T3" fmla="*/ 51 h 147"/>
                <a:gd name="T4" fmla="*/ 0 w 132"/>
                <a:gd name="T5" fmla="*/ 81 h 147"/>
                <a:gd name="T6" fmla="*/ 20 w 132"/>
                <a:gd name="T7" fmla="*/ 102 h 147"/>
                <a:gd name="T8" fmla="*/ 37 w 132"/>
                <a:gd name="T9" fmla="*/ 126 h 147"/>
                <a:gd name="T10" fmla="*/ 56 w 132"/>
                <a:gd name="T11" fmla="*/ 137 h 147"/>
                <a:gd name="T12" fmla="*/ 69 w 132"/>
                <a:gd name="T13" fmla="*/ 143 h 147"/>
                <a:gd name="T14" fmla="*/ 88 w 132"/>
                <a:gd name="T15" fmla="*/ 158 h 147"/>
                <a:gd name="T16" fmla="*/ 106 w 132"/>
                <a:gd name="T17" fmla="*/ 169 h 147"/>
                <a:gd name="T18" fmla="*/ 97 w 132"/>
                <a:gd name="T19" fmla="*/ 195 h 147"/>
                <a:gd name="T20" fmla="*/ 90 w 132"/>
                <a:gd name="T21" fmla="*/ 220 h 147"/>
                <a:gd name="T22" fmla="*/ 114 w 132"/>
                <a:gd name="T23" fmla="*/ 223 h 147"/>
                <a:gd name="T24" fmla="*/ 138 w 132"/>
                <a:gd name="T25" fmla="*/ 228 h 147"/>
                <a:gd name="T26" fmla="*/ 149 w 132"/>
                <a:gd name="T27" fmla="*/ 220 h 147"/>
                <a:gd name="T28" fmla="*/ 164 w 132"/>
                <a:gd name="T29" fmla="*/ 190 h 147"/>
                <a:gd name="T30" fmla="*/ 161 w 132"/>
                <a:gd name="T31" fmla="*/ 172 h 147"/>
                <a:gd name="T32" fmla="*/ 161 w 132"/>
                <a:gd name="T33" fmla="*/ 151 h 147"/>
                <a:gd name="T34" fmla="*/ 164 w 132"/>
                <a:gd name="T35" fmla="*/ 128 h 147"/>
                <a:gd name="T36" fmla="*/ 153 w 132"/>
                <a:gd name="T37" fmla="*/ 128 h 147"/>
                <a:gd name="T38" fmla="*/ 140 w 132"/>
                <a:gd name="T39" fmla="*/ 128 h 147"/>
                <a:gd name="T40" fmla="*/ 138 w 132"/>
                <a:gd name="T41" fmla="*/ 102 h 147"/>
                <a:gd name="T42" fmla="*/ 131 w 132"/>
                <a:gd name="T43" fmla="*/ 81 h 147"/>
                <a:gd name="T44" fmla="*/ 117 w 132"/>
                <a:gd name="T45" fmla="*/ 81 h 147"/>
                <a:gd name="T46" fmla="*/ 90 w 132"/>
                <a:gd name="T47" fmla="*/ 75 h 147"/>
                <a:gd name="T48" fmla="*/ 88 w 132"/>
                <a:gd name="T49" fmla="*/ 37 h 147"/>
                <a:gd name="T50" fmla="*/ 82 w 132"/>
                <a:gd name="T51" fmla="*/ 26 h 147"/>
                <a:gd name="T52" fmla="*/ 82 w 132"/>
                <a:gd name="T53" fmla="*/ 19 h 147"/>
                <a:gd name="T54" fmla="*/ 65 w 132"/>
                <a:gd name="T55" fmla="*/ 0 h 147"/>
                <a:gd name="T56" fmla="*/ 37 w 132"/>
                <a:gd name="T57" fmla="*/ 7 h 147"/>
                <a:gd name="T58" fmla="*/ 11 w 132"/>
                <a:gd name="T59" fmla="*/ 7 h 147"/>
                <a:gd name="T60" fmla="*/ 9 w 132"/>
                <a:gd name="T61" fmla="*/ 21 h 1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32"/>
                <a:gd name="T94" fmla="*/ 0 h 147"/>
                <a:gd name="T95" fmla="*/ 132 w 132"/>
                <a:gd name="T96" fmla="*/ 147 h 14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32" h="147">
                  <a:moveTo>
                    <a:pt x="7" y="14"/>
                  </a:moveTo>
                  <a:lnTo>
                    <a:pt x="4" y="33"/>
                  </a:lnTo>
                  <a:lnTo>
                    <a:pt x="0" y="52"/>
                  </a:lnTo>
                  <a:lnTo>
                    <a:pt x="16" y="66"/>
                  </a:lnTo>
                  <a:lnTo>
                    <a:pt x="30" y="81"/>
                  </a:lnTo>
                  <a:lnTo>
                    <a:pt x="45" y="88"/>
                  </a:lnTo>
                  <a:lnTo>
                    <a:pt x="56" y="92"/>
                  </a:lnTo>
                  <a:lnTo>
                    <a:pt x="71" y="102"/>
                  </a:lnTo>
                  <a:lnTo>
                    <a:pt x="85" y="109"/>
                  </a:lnTo>
                  <a:lnTo>
                    <a:pt x="78" y="126"/>
                  </a:lnTo>
                  <a:lnTo>
                    <a:pt x="73" y="142"/>
                  </a:lnTo>
                  <a:lnTo>
                    <a:pt x="92" y="144"/>
                  </a:lnTo>
                  <a:lnTo>
                    <a:pt x="111" y="147"/>
                  </a:lnTo>
                  <a:lnTo>
                    <a:pt x="120" y="142"/>
                  </a:lnTo>
                  <a:lnTo>
                    <a:pt x="132" y="123"/>
                  </a:lnTo>
                  <a:lnTo>
                    <a:pt x="130" y="111"/>
                  </a:lnTo>
                  <a:lnTo>
                    <a:pt x="130" y="97"/>
                  </a:lnTo>
                  <a:lnTo>
                    <a:pt x="132" y="83"/>
                  </a:lnTo>
                  <a:lnTo>
                    <a:pt x="123" y="83"/>
                  </a:lnTo>
                  <a:lnTo>
                    <a:pt x="113" y="83"/>
                  </a:lnTo>
                  <a:lnTo>
                    <a:pt x="111" y="66"/>
                  </a:lnTo>
                  <a:lnTo>
                    <a:pt x="106" y="52"/>
                  </a:lnTo>
                  <a:lnTo>
                    <a:pt x="94" y="52"/>
                  </a:lnTo>
                  <a:lnTo>
                    <a:pt x="73" y="48"/>
                  </a:lnTo>
                  <a:lnTo>
                    <a:pt x="71" y="24"/>
                  </a:lnTo>
                  <a:lnTo>
                    <a:pt x="66" y="17"/>
                  </a:lnTo>
                  <a:lnTo>
                    <a:pt x="66" y="12"/>
                  </a:lnTo>
                  <a:lnTo>
                    <a:pt x="52" y="0"/>
                  </a:lnTo>
                  <a:lnTo>
                    <a:pt x="30" y="5"/>
                  </a:lnTo>
                  <a:lnTo>
                    <a:pt x="9" y="5"/>
                  </a:lnTo>
                  <a:lnTo>
                    <a:pt x="7" y="1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16" name="Freeform 5473"/>
            <p:cNvSpPr>
              <a:spLocks/>
            </p:cNvSpPr>
            <p:nvPr/>
          </p:nvSpPr>
          <p:spPr bwMode="auto">
            <a:xfrm>
              <a:off x="2629" y="2638"/>
              <a:ext cx="5" cy="9"/>
            </a:xfrm>
            <a:custGeom>
              <a:avLst/>
              <a:gdLst>
                <a:gd name="T0" fmla="*/ 5 w 5"/>
                <a:gd name="T1" fmla="*/ 4 h 7"/>
                <a:gd name="T2" fmla="*/ 2 w 5"/>
                <a:gd name="T3" fmla="*/ 12 h 7"/>
                <a:gd name="T4" fmla="*/ 0 w 5"/>
                <a:gd name="T5" fmla="*/ 8 h 7"/>
                <a:gd name="T6" fmla="*/ 2 w 5"/>
                <a:gd name="T7" fmla="*/ 0 h 7"/>
                <a:gd name="T8" fmla="*/ 5 w 5"/>
                <a:gd name="T9" fmla="*/ 4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5" y="2"/>
                  </a:moveTo>
                  <a:lnTo>
                    <a:pt x="2" y="7"/>
                  </a:lnTo>
                  <a:lnTo>
                    <a:pt x="0" y="5"/>
                  </a:lnTo>
                  <a:lnTo>
                    <a:pt x="2" y="0"/>
                  </a:lnTo>
                  <a:lnTo>
                    <a:pt x="5" y="2"/>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17" name="Freeform 5474"/>
            <p:cNvSpPr>
              <a:spLocks/>
            </p:cNvSpPr>
            <p:nvPr/>
          </p:nvSpPr>
          <p:spPr bwMode="auto">
            <a:xfrm>
              <a:off x="2646" y="2613"/>
              <a:ext cx="2" cy="1"/>
            </a:xfrm>
            <a:custGeom>
              <a:avLst/>
              <a:gdLst>
                <a:gd name="T0" fmla="*/ 0 w 2"/>
                <a:gd name="T1" fmla="*/ 0 h 1"/>
                <a:gd name="T2" fmla="*/ 0 w 2"/>
                <a:gd name="T3" fmla="*/ 0 h 1"/>
                <a:gd name="T4" fmla="*/ 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lnTo>
                    <a:pt x="0" y="0"/>
                  </a:lnTo>
                  <a:lnTo>
                    <a:pt x="2" y="0"/>
                  </a:ln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18" name="Freeform 5475"/>
            <p:cNvSpPr>
              <a:spLocks/>
            </p:cNvSpPr>
            <p:nvPr/>
          </p:nvSpPr>
          <p:spPr bwMode="auto">
            <a:xfrm>
              <a:off x="3034" y="2671"/>
              <a:ext cx="190" cy="234"/>
            </a:xfrm>
            <a:custGeom>
              <a:avLst/>
              <a:gdLst>
                <a:gd name="T0" fmla="*/ 162 w 170"/>
                <a:gd name="T1" fmla="*/ 62 h 189"/>
                <a:gd name="T2" fmla="*/ 162 w 170"/>
                <a:gd name="T3" fmla="*/ 53 h 189"/>
                <a:gd name="T4" fmla="*/ 141 w 170"/>
                <a:gd name="T5" fmla="*/ 40 h 189"/>
                <a:gd name="T6" fmla="*/ 124 w 170"/>
                <a:gd name="T7" fmla="*/ 26 h 189"/>
                <a:gd name="T8" fmla="*/ 108 w 170"/>
                <a:gd name="T9" fmla="*/ 11 h 189"/>
                <a:gd name="T10" fmla="*/ 88 w 170"/>
                <a:gd name="T11" fmla="*/ 0 h 189"/>
                <a:gd name="T12" fmla="*/ 74 w 170"/>
                <a:gd name="T13" fmla="*/ 0 h 189"/>
                <a:gd name="T14" fmla="*/ 53 w 170"/>
                <a:gd name="T15" fmla="*/ 0 h 189"/>
                <a:gd name="T16" fmla="*/ 38 w 170"/>
                <a:gd name="T17" fmla="*/ 0 h 189"/>
                <a:gd name="T18" fmla="*/ 20 w 170"/>
                <a:gd name="T19" fmla="*/ 0 h 189"/>
                <a:gd name="T20" fmla="*/ 29 w 170"/>
                <a:gd name="T21" fmla="*/ 37 h 189"/>
                <a:gd name="T22" fmla="*/ 23 w 170"/>
                <a:gd name="T23" fmla="*/ 37 h 189"/>
                <a:gd name="T24" fmla="*/ 23 w 170"/>
                <a:gd name="T25" fmla="*/ 51 h 189"/>
                <a:gd name="T26" fmla="*/ 29 w 170"/>
                <a:gd name="T27" fmla="*/ 58 h 189"/>
                <a:gd name="T28" fmla="*/ 15 w 170"/>
                <a:gd name="T29" fmla="*/ 77 h 189"/>
                <a:gd name="T30" fmla="*/ 4 w 170"/>
                <a:gd name="T31" fmla="*/ 94 h 189"/>
                <a:gd name="T32" fmla="*/ 0 w 170"/>
                <a:gd name="T33" fmla="*/ 94 h 189"/>
                <a:gd name="T34" fmla="*/ 0 w 170"/>
                <a:gd name="T35" fmla="*/ 111 h 189"/>
                <a:gd name="T36" fmla="*/ 0 w 170"/>
                <a:gd name="T37" fmla="*/ 130 h 189"/>
                <a:gd name="T38" fmla="*/ 9 w 170"/>
                <a:gd name="T39" fmla="*/ 156 h 189"/>
                <a:gd name="T40" fmla="*/ 18 w 170"/>
                <a:gd name="T41" fmla="*/ 173 h 189"/>
                <a:gd name="T42" fmla="*/ 23 w 170"/>
                <a:gd name="T43" fmla="*/ 196 h 189"/>
                <a:gd name="T44" fmla="*/ 26 w 170"/>
                <a:gd name="T45" fmla="*/ 199 h 189"/>
                <a:gd name="T46" fmla="*/ 47 w 170"/>
                <a:gd name="T47" fmla="*/ 213 h 189"/>
                <a:gd name="T48" fmla="*/ 67 w 170"/>
                <a:gd name="T49" fmla="*/ 228 h 189"/>
                <a:gd name="T50" fmla="*/ 88 w 170"/>
                <a:gd name="T51" fmla="*/ 232 h 189"/>
                <a:gd name="T52" fmla="*/ 94 w 170"/>
                <a:gd name="T53" fmla="*/ 239 h 189"/>
                <a:gd name="T54" fmla="*/ 99 w 170"/>
                <a:gd name="T55" fmla="*/ 265 h 189"/>
                <a:gd name="T56" fmla="*/ 106 w 170"/>
                <a:gd name="T57" fmla="*/ 290 h 189"/>
                <a:gd name="T58" fmla="*/ 115 w 170"/>
                <a:gd name="T59" fmla="*/ 290 h 189"/>
                <a:gd name="T60" fmla="*/ 124 w 170"/>
                <a:gd name="T61" fmla="*/ 287 h 189"/>
                <a:gd name="T62" fmla="*/ 148 w 170"/>
                <a:gd name="T63" fmla="*/ 290 h 189"/>
                <a:gd name="T64" fmla="*/ 162 w 170"/>
                <a:gd name="T65" fmla="*/ 282 h 189"/>
                <a:gd name="T66" fmla="*/ 171 w 170"/>
                <a:gd name="T67" fmla="*/ 282 h 189"/>
                <a:gd name="T68" fmla="*/ 191 w 170"/>
                <a:gd name="T69" fmla="*/ 271 h 189"/>
                <a:gd name="T70" fmla="*/ 212 w 170"/>
                <a:gd name="T71" fmla="*/ 258 h 189"/>
                <a:gd name="T72" fmla="*/ 201 w 170"/>
                <a:gd name="T73" fmla="*/ 239 h 189"/>
                <a:gd name="T74" fmla="*/ 198 w 170"/>
                <a:gd name="T75" fmla="*/ 218 h 189"/>
                <a:gd name="T76" fmla="*/ 194 w 170"/>
                <a:gd name="T77" fmla="*/ 192 h 189"/>
                <a:gd name="T78" fmla="*/ 191 w 170"/>
                <a:gd name="T79" fmla="*/ 186 h 189"/>
                <a:gd name="T80" fmla="*/ 198 w 170"/>
                <a:gd name="T81" fmla="*/ 160 h 189"/>
                <a:gd name="T82" fmla="*/ 182 w 170"/>
                <a:gd name="T83" fmla="*/ 134 h 189"/>
                <a:gd name="T84" fmla="*/ 191 w 170"/>
                <a:gd name="T85" fmla="*/ 98 h 189"/>
                <a:gd name="T86" fmla="*/ 178 w 170"/>
                <a:gd name="T87" fmla="*/ 79 h 189"/>
                <a:gd name="T88" fmla="*/ 162 w 170"/>
                <a:gd name="T89" fmla="*/ 62 h 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
                <a:gd name="T136" fmla="*/ 0 h 189"/>
                <a:gd name="T137" fmla="*/ 170 w 170"/>
                <a:gd name="T138" fmla="*/ 189 h 18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 h="189">
                  <a:moveTo>
                    <a:pt x="130" y="40"/>
                  </a:moveTo>
                  <a:lnTo>
                    <a:pt x="130" y="35"/>
                  </a:lnTo>
                  <a:lnTo>
                    <a:pt x="113" y="26"/>
                  </a:lnTo>
                  <a:lnTo>
                    <a:pt x="99" y="17"/>
                  </a:lnTo>
                  <a:lnTo>
                    <a:pt x="87" y="7"/>
                  </a:lnTo>
                  <a:lnTo>
                    <a:pt x="71" y="0"/>
                  </a:lnTo>
                  <a:lnTo>
                    <a:pt x="59" y="0"/>
                  </a:lnTo>
                  <a:lnTo>
                    <a:pt x="42" y="0"/>
                  </a:lnTo>
                  <a:lnTo>
                    <a:pt x="30" y="0"/>
                  </a:lnTo>
                  <a:lnTo>
                    <a:pt x="16" y="0"/>
                  </a:lnTo>
                  <a:lnTo>
                    <a:pt x="23" y="24"/>
                  </a:lnTo>
                  <a:lnTo>
                    <a:pt x="19" y="24"/>
                  </a:lnTo>
                  <a:lnTo>
                    <a:pt x="19" y="33"/>
                  </a:lnTo>
                  <a:lnTo>
                    <a:pt x="23" y="38"/>
                  </a:lnTo>
                  <a:lnTo>
                    <a:pt x="12" y="50"/>
                  </a:lnTo>
                  <a:lnTo>
                    <a:pt x="4" y="61"/>
                  </a:lnTo>
                  <a:lnTo>
                    <a:pt x="0" y="61"/>
                  </a:lnTo>
                  <a:lnTo>
                    <a:pt x="0" y="73"/>
                  </a:lnTo>
                  <a:lnTo>
                    <a:pt x="0" y="85"/>
                  </a:lnTo>
                  <a:lnTo>
                    <a:pt x="7" y="102"/>
                  </a:lnTo>
                  <a:lnTo>
                    <a:pt x="14" y="113"/>
                  </a:lnTo>
                  <a:lnTo>
                    <a:pt x="19" y="128"/>
                  </a:lnTo>
                  <a:lnTo>
                    <a:pt x="21" y="130"/>
                  </a:lnTo>
                  <a:lnTo>
                    <a:pt x="38" y="139"/>
                  </a:lnTo>
                  <a:lnTo>
                    <a:pt x="54" y="149"/>
                  </a:lnTo>
                  <a:lnTo>
                    <a:pt x="71" y="151"/>
                  </a:lnTo>
                  <a:lnTo>
                    <a:pt x="75" y="156"/>
                  </a:lnTo>
                  <a:lnTo>
                    <a:pt x="80" y="173"/>
                  </a:lnTo>
                  <a:lnTo>
                    <a:pt x="85" y="189"/>
                  </a:lnTo>
                  <a:lnTo>
                    <a:pt x="92" y="189"/>
                  </a:lnTo>
                  <a:lnTo>
                    <a:pt x="99" y="187"/>
                  </a:lnTo>
                  <a:lnTo>
                    <a:pt x="118" y="189"/>
                  </a:lnTo>
                  <a:lnTo>
                    <a:pt x="130" y="184"/>
                  </a:lnTo>
                  <a:lnTo>
                    <a:pt x="137" y="184"/>
                  </a:lnTo>
                  <a:lnTo>
                    <a:pt x="153" y="177"/>
                  </a:lnTo>
                  <a:lnTo>
                    <a:pt x="170" y="168"/>
                  </a:lnTo>
                  <a:lnTo>
                    <a:pt x="161" y="156"/>
                  </a:lnTo>
                  <a:lnTo>
                    <a:pt x="158" y="142"/>
                  </a:lnTo>
                  <a:lnTo>
                    <a:pt x="156" y="125"/>
                  </a:lnTo>
                  <a:lnTo>
                    <a:pt x="153" y="121"/>
                  </a:lnTo>
                  <a:lnTo>
                    <a:pt x="158" y="104"/>
                  </a:lnTo>
                  <a:lnTo>
                    <a:pt x="146" y="87"/>
                  </a:lnTo>
                  <a:lnTo>
                    <a:pt x="153" y="64"/>
                  </a:lnTo>
                  <a:lnTo>
                    <a:pt x="142" y="52"/>
                  </a:lnTo>
                  <a:lnTo>
                    <a:pt x="130" y="4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19" name="Freeform 5476"/>
            <p:cNvSpPr>
              <a:spLocks/>
            </p:cNvSpPr>
            <p:nvPr/>
          </p:nvSpPr>
          <p:spPr bwMode="auto">
            <a:xfrm>
              <a:off x="3204" y="2776"/>
              <a:ext cx="6" cy="16"/>
            </a:xfrm>
            <a:custGeom>
              <a:avLst/>
              <a:gdLst>
                <a:gd name="T0" fmla="*/ 7 w 5"/>
                <a:gd name="T1" fmla="*/ 21 h 12"/>
                <a:gd name="T2" fmla="*/ 5 w 5"/>
                <a:gd name="T3" fmla="*/ 0 h 12"/>
                <a:gd name="T4" fmla="*/ 0 w 5"/>
                <a:gd name="T5" fmla="*/ 9 h 12"/>
                <a:gd name="T6" fmla="*/ 7 w 5"/>
                <a:gd name="T7" fmla="*/ 21 h 12"/>
                <a:gd name="T8" fmla="*/ 0 60000 65536"/>
                <a:gd name="T9" fmla="*/ 0 60000 65536"/>
                <a:gd name="T10" fmla="*/ 0 60000 65536"/>
                <a:gd name="T11" fmla="*/ 0 60000 65536"/>
                <a:gd name="T12" fmla="*/ 0 w 5"/>
                <a:gd name="T13" fmla="*/ 0 h 12"/>
                <a:gd name="T14" fmla="*/ 5 w 5"/>
                <a:gd name="T15" fmla="*/ 12 h 12"/>
              </a:gdLst>
              <a:ahLst/>
              <a:cxnLst>
                <a:cxn ang="T8">
                  <a:pos x="T0" y="T1"/>
                </a:cxn>
                <a:cxn ang="T9">
                  <a:pos x="T2" y="T3"/>
                </a:cxn>
                <a:cxn ang="T10">
                  <a:pos x="T4" y="T5"/>
                </a:cxn>
                <a:cxn ang="T11">
                  <a:pos x="T6" y="T7"/>
                </a:cxn>
              </a:cxnLst>
              <a:rect l="T12" t="T13" r="T14" b="T15"/>
              <a:pathLst>
                <a:path w="5" h="12">
                  <a:moveTo>
                    <a:pt x="5" y="12"/>
                  </a:moveTo>
                  <a:lnTo>
                    <a:pt x="3" y="0"/>
                  </a:lnTo>
                  <a:lnTo>
                    <a:pt x="0" y="5"/>
                  </a:lnTo>
                  <a:lnTo>
                    <a:pt x="5" y="1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20" name="Freeform 5477"/>
            <p:cNvSpPr>
              <a:spLocks/>
            </p:cNvSpPr>
            <p:nvPr/>
          </p:nvSpPr>
          <p:spPr bwMode="auto">
            <a:xfrm>
              <a:off x="3038" y="2553"/>
              <a:ext cx="93" cy="127"/>
            </a:xfrm>
            <a:custGeom>
              <a:avLst/>
              <a:gdLst>
                <a:gd name="T0" fmla="*/ 93 w 83"/>
                <a:gd name="T1" fmla="*/ 24 h 102"/>
                <a:gd name="T2" fmla="*/ 84 w 83"/>
                <a:gd name="T3" fmla="*/ 0 h 102"/>
                <a:gd name="T4" fmla="*/ 75 w 83"/>
                <a:gd name="T5" fmla="*/ 15 h 102"/>
                <a:gd name="T6" fmla="*/ 54 w 83"/>
                <a:gd name="T7" fmla="*/ 15 h 102"/>
                <a:gd name="T8" fmla="*/ 45 w 83"/>
                <a:gd name="T9" fmla="*/ 19 h 102"/>
                <a:gd name="T10" fmla="*/ 39 w 83"/>
                <a:gd name="T11" fmla="*/ 15 h 102"/>
                <a:gd name="T12" fmla="*/ 24 w 83"/>
                <a:gd name="T13" fmla="*/ 19 h 102"/>
                <a:gd name="T14" fmla="*/ 24 w 83"/>
                <a:gd name="T15" fmla="*/ 24 h 102"/>
                <a:gd name="T16" fmla="*/ 21 w 83"/>
                <a:gd name="T17" fmla="*/ 45 h 102"/>
                <a:gd name="T18" fmla="*/ 32 w 83"/>
                <a:gd name="T19" fmla="*/ 59 h 102"/>
                <a:gd name="T20" fmla="*/ 19 w 83"/>
                <a:gd name="T21" fmla="*/ 77 h 102"/>
                <a:gd name="T22" fmla="*/ 7 w 83"/>
                <a:gd name="T23" fmla="*/ 96 h 102"/>
                <a:gd name="T24" fmla="*/ 3 w 83"/>
                <a:gd name="T25" fmla="*/ 126 h 102"/>
                <a:gd name="T26" fmla="*/ 0 w 83"/>
                <a:gd name="T27" fmla="*/ 158 h 102"/>
                <a:gd name="T28" fmla="*/ 3 w 83"/>
                <a:gd name="T29" fmla="*/ 158 h 102"/>
                <a:gd name="T30" fmla="*/ 15 w 83"/>
                <a:gd name="T31" fmla="*/ 147 h 102"/>
                <a:gd name="T32" fmla="*/ 32 w 83"/>
                <a:gd name="T33" fmla="*/ 147 h 102"/>
                <a:gd name="T34" fmla="*/ 48 w 83"/>
                <a:gd name="T35" fmla="*/ 147 h 102"/>
                <a:gd name="T36" fmla="*/ 69 w 83"/>
                <a:gd name="T37" fmla="*/ 147 h 102"/>
                <a:gd name="T38" fmla="*/ 84 w 83"/>
                <a:gd name="T39" fmla="*/ 147 h 102"/>
                <a:gd name="T40" fmla="*/ 84 w 83"/>
                <a:gd name="T41" fmla="*/ 115 h 102"/>
                <a:gd name="T42" fmla="*/ 100 w 83"/>
                <a:gd name="T43" fmla="*/ 88 h 102"/>
                <a:gd name="T44" fmla="*/ 104 w 83"/>
                <a:gd name="T45" fmla="*/ 67 h 102"/>
                <a:gd name="T46" fmla="*/ 100 w 83"/>
                <a:gd name="T47" fmla="*/ 45 h 102"/>
                <a:gd name="T48" fmla="*/ 93 w 83"/>
                <a:gd name="T49" fmla="*/ 24 h 1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3"/>
                <a:gd name="T76" fmla="*/ 0 h 102"/>
                <a:gd name="T77" fmla="*/ 83 w 83"/>
                <a:gd name="T78" fmla="*/ 102 h 10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3" h="102">
                  <a:moveTo>
                    <a:pt x="74" y="15"/>
                  </a:moveTo>
                  <a:lnTo>
                    <a:pt x="67" y="0"/>
                  </a:lnTo>
                  <a:lnTo>
                    <a:pt x="60" y="10"/>
                  </a:lnTo>
                  <a:lnTo>
                    <a:pt x="43" y="10"/>
                  </a:lnTo>
                  <a:lnTo>
                    <a:pt x="36" y="12"/>
                  </a:lnTo>
                  <a:lnTo>
                    <a:pt x="31" y="10"/>
                  </a:lnTo>
                  <a:lnTo>
                    <a:pt x="19" y="12"/>
                  </a:lnTo>
                  <a:lnTo>
                    <a:pt x="19" y="15"/>
                  </a:lnTo>
                  <a:lnTo>
                    <a:pt x="17" y="29"/>
                  </a:lnTo>
                  <a:lnTo>
                    <a:pt x="26" y="38"/>
                  </a:lnTo>
                  <a:lnTo>
                    <a:pt x="15" y="50"/>
                  </a:lnTo>
                  <a:lnTo>
                    <a:pt x="5" y="62"/>
                  </a:lnTo>
                  <a:lnTo>
                    <a:pt x="3" y="81"/>
                  </a:lnTo>
                  <a:lnTo>
                    <a:pt x="0" y="102"/>
                  </a:lnTo>
                  <a:lnTo>
                    <a:pt x="3" y="102"/>
                  </a:lnTo>
                  <a:lnTo>
                    <a:pt x="12" y="95"/>
                  </a:lnTo>
                  <a:lnTo>
                    <a:pt x="26" y="95"/>
                  </a:lnTo>
                  <a:lnTo>
                    <a:pt x="38" y="95"/>
                  </a:lnTo>
                  <a:lnTo>
                    <a:pt x="55" y="95"/>
                  </a:lnTo>
                  <a:lnTo>
                    <a:pt x="67" y="95"/>
                  </a:lnTo>
                  <a:lnTo>
                    <a:pt x="67" y="74"/>
                  </a:lnTo>
                  <a:lnTo>
                    <a:pt x="79" y="57"/>
                  </a:lnTo>
                  <a:lnTo>
                    <a:pt x="83" y="43"/>
                  </a:lnTo>
                  <a:lnTo>
                    <a:pt x="79" y="29"/>
                  </a:lnTo>
                  <a:lnTo>
                    <a:pt x="74" y="1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21" name="Freeform 5478"/>
            <p:cNvSpPr>
              <a:spLocks/>
            </p:cNvSpPr>
            <p:nvPr/>
          </p:nvSpPr>
          <p:spPr bwMode="auto">
            <a:xfrm>
              <a:off x="2729" y="2531"/>
              <a:ext cx="338" cy="413"/>
            </a:xfrm>
            <a:custGeom>
              <a:avLst/>
              <a:gdLst>
                <a:gd name="T0" fmla="*/ 335 w 302"/>
                <a:gd name="T1" fmla="*/ 203 h 333"/>
                <a:gd name="T2" fmla="*/ 332 w 302"/>
                <a:gd name="T3" fmla="*/ 222 h 333"/>
                <a:gd name="T4" fmla="*/ 337 w 302"/>
                <a:gd name="T5" fmla="*/ 246 h 333"/>
                <a:gd name="T6" fmla="*/ 340 w 302"/>
                <a:gd name="T7" fmla="*/ 286 h 333"/>
                <a:gd name="T8" fmla="*/ 349 w 302"/>
                <a:gd name="T9" fmla="*/ 331 h 333"/>
                <a:gd name="T10" fmla="*/ 365 w 302"/>
                <a:gd name="T11" fmla="*/ 371 h 333"/>
                <a:gd name="T12" fmla="*/ 332 w 302"/>
                <a:gd name="T13" fmla="*/ 377 h 333"/>
                <a:gd name="T14" fmla="*/ 323 w 302"/>
                <a:gd name="T15" fmla="*/ 424 h 333"/>
                <a:gd name="T16" fmla="*/ 319 w 302"/>
                <a:gd name="T17" fmla="*/ 468 h 333"/>
                <a:gd name="T18" fmla="*/ 346 w 302"/>
                <a:gd name="T19" fmla="*/ 480 h 333"/>
                <a:gd name="T20" fmla="*/ 335 w 302"/>
                <a:gd name="T21" fmla="*/ 512 h 333"/>
                <a:gd name="T22" fmla="*/ 311 w 302"/>
                <a:gd name="T23" fmla="*/ 486 h 333"/>
                <a:gd name="T24" fmla="*/ 291 w 302"/>
                <a:gd name="T25" fmla="*/ 465 h 333"/>
                <a:gd name="T26" fmla="*/ 256 w 302"/>
                <a:gd name="T27" fmla="*/ 461 h 333"/>
                <a:gd name="T28" fmla="*/ 237 w 302"/>
                <a:gd name="T29" fmla="*/ 456 h 333"/>
                <a:gd name="T30" fmla="*/ 216 w 302"/>
                <a:gd name="T31" fmla="*/ 446 h 333"/>
                <a:gd name="T32" fmla="*/ 198 w 302"/>
                <a:gd name="T33" fmla="*/ 440 h 333"/>
                <a:gd name="T34" fmla="*/ 191 w 302"/>
                <a:gd name="T35" fmla="*/ 382 h 333"/>
                <a:gd name="T36" fmla="*/ 162 w 302"/>
                <a:gd name="T37" fmla="*/ 345 h 333"/>
                <a:gd name="T38" fmla="*/ 145 w 302"/>
                <a:gd name="T39" fmla="*/ 337 h 333"/>
                <a:gd name="T40" fmla="*/ 118 w 302"/>
                <a:gd name="T41" fmla="*/ 366 h 333"/>
                <a:gd name="T42" fmla="*/ 94 w 302"/>
                <a:gd name="T43" fmla="*/ 337 h 333"/>
                <a:gd name="T44" fmla="*/ 71 w 302"/>
                <a:gd name="T45" fmla="*/ 308 h 333"/>
                <a:gd name="T46" fmla="*/ 35 w 302"/>
                <a:gd name="T47" fmla="*/ 305 h 333"/>
                <a:gd name="T48" fmla="*/ 4 w 302"/>
                <a:gd name="T49" fmla="*/ 308 h 333"/>
                <a:gd name="T50" fmla="*/ 4 w 302"/>
                <a:gd name="T51" fmla="*/ 301 h 333"/>
                <a:gd name="T52" fmla="*/ 18 w 302"/>
                <a:gd name="T53" fmla="*/ 273 h 333"/>
                <a:gd name="T54" fmla="*/ 35 w 302"/>
                <a:gd name="T55" fmla="*/ 268 h 333"/>
                <a:gd name="T56" fmla="*/ 48 w 302"/>
                <a:gd name="T57" fmla="*/ 280 h 333"/>
                <a:gd name="T58" fmla="*/ 81 w 302"/>
                <a:gd name="T59" fmla="*/ 243 h 333"/>
                <a:gd name="T60" fmla="*/ 83 w 302"/>
                <a:gd name="T61" fmla="*/ 200 h 333"/>
                <a:gd name="T62" fmla="*/ 109 w 302"/>
                <a:gd name="T63" fmla="*/ 155 h 333"/>
                <a:gd name="T64" fmla="*/ 118 w 302"/>
                <a:gd name="T65" fmla="*/ 115 h 333"/>
                <a:gd name="T66" fmla="*/ 124 w 302"/>
                <a:gd name="T67" fmla="*/ 72 h 333"/>
                <a:gd name="T68" fmla="*/ 126 w 302"/>
                <a:gd name="T69" fmla="*/ 27 h 333"/>
                <a:gd name="T70" fmla="*/ 162 w 302"/>
                <a:gd name="T71" fmla="*/ 17 h 333"/>
                <a:gd name="T72" fmla="*/ 201 w 302"/>
                <a:gd name="T73" fmla="*/ 32 h 333"/>
                <a:gd name="T74" fmla="*/ 219 w 302"/>
                <a:gd name="T75" fmla="*/ 17 h 333"/>
                <a:gd name="T76" fmla="*/ 252 w 302"/>
                <a:gd name="T77" fmla="*/ 11 h 333"/>
                <a:gd name="T78" fmla="*/ 275 w 302"/>
                <a:gd name="T79" fmla="*/ 2 h 333"/>
                <a:gd name="T80" fmla="*/ 302 w 302"/>
                <a:gd name="T81" fmla="*/ 6 h 333"/>
                <a:gd name="T82" fmla="*/ 323 w 302"/>
                <a:gd name="T83" fmla="*/ 25 h 333"/>
                <a:gd name="T84" fmla="*/ 340 w 302"/>
                <a:gd name="T85" fmla="*/ 17 h 333"/>
                <a:gd name="T86" fmla="*/ 369 w 302"/>
                <a:gd name="T87" fmla="*/ 51 h 333"/>
                <a:gd name="T88" fmla="*/ 378 w 302"/>
                <a:gd name="T89" fmla="*/ 86 h 333"/>
                <a:gd name="T90" fmla="*/ 351 w 302"/>
                <a:gd name="T91" fmla="*/ 123 h 333"/>
                <a:gd name="T92" fmla="*/ 346 w 302"/>
                <a:gd name="T93" fmla="*/ 185 h 3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02"/>
                <a:gd name="T142" fmla="*/ 0 h 333"/>
                <a:gd name="T143" fmla="*/ 302 w 302"/>
                <a:gd name="T144" fmla="*/ 333 h 3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02" h="333">
                  <a:moveTo>
                    <a:pt x="276" y="120"/>
                  </a:moveTo>
                  <a:lnTo>
                    <a:pt x="267" y="132"/>
                  </a:lnTo>
                  <a:lnTo>
                    <a:pt x="265" y="141"/>
                  </a:lnTo>
                  <a:lnTo>
                    <a:pt x="265" y="144"/>
                  </a:lnTo>
                  <a:lnTo>
                    <a:pt x="267" y="144"/>
                  </a:lnTo>
                  <a:lnTo>
                    <a:pt x="269" y="160"/>
                  </a:lnTo>
                  <a:lnTo>
                    <a:pt x="272" y="174"/>
                  </a:lnTo>
                  <a:lnTo>
                    <a:pt x="272" y="186"/>
                  </a:lnTo>
                  <a:lnTo>
                    <a:pt x="272" y="198"/>
                  </a:lnTo>
                  <a:lnTo>
                    <a:pt x="279" y="215"/>
                  </a:lnTo>
                  <a:lnTo>
                    <a:pt x="286" y="226"/>
                  </a:lnTo>
                  <a:lnTo>
                    <a:pt x="291" y="241"/>
                  </a:lnTo>
                  <a:lnTo>
                    <a:pt x="276" y="243"/>
                  </a:lnTo>
                  <a:lnTo>
                    <a:pt x="265" y="245"/>
                  </a:lnTo>
                  <a:lnTo>
                    <a:pt x="255" y="260"/>
                  </a:lnTo>
                  <a:lnTo>
                    <a:pt x="258" y="276"/>
                  </a:lnTo>
                  <a:lnTo>
                    <a:pt x="255" y="290"/>
                  </a:lnTo>
                  <a:lnTo>
                    <a:pt x="255" y="304"/>
                  </a:lnTo>
                  <a:lnTo>
                    <a:pt x="269" y="316"/>
                  </a:lnTo>
                  <a:lnTo>
                    <a:pt x="276" y="312"/>
                  </a:lnTo>
                  <a:lnTo>
                    <a:pt x="272" y="333"/>
                  </a:lnTo>
                  <a:lnTo>
                    <a:pt x="267" y="333"/>
                  </a:lnTo>
                  <a:lnTo>
                    <a:pt x="262" y="333"/>
                  </a:lnTo>
                  <a:lnTo>
                    <a:pt x="248" y="316"/>
                  </a:lnTo>
                  <a:lnTo>
                    <a:pt x="239" y="309"/>
                  </a:lnTo>
                  <a:lnTo>
                    <a:pt x="232" y="302"/>
                  </a:lnTo>
                  <a:lnTo>
                    <a:pt x="227" y="309"/>
                  </a:lnTo>
                  <a:lnTo>
                    <a:pt x="205" y="300"/>
                  </a:lnTo>
                  <a:lnTo>
                    <a:pt x="203" y="295"/>
                  </a:lnTo>
                  <a:lnTo>
                    <a:pt x="189" y="297"/>
                  </a:lnTo>
                  <a:lnTo>
                    <a:pt x="184" y="288"/>
                  </a:lnTo>
                  <a:lnTo>
                    <a:pt x="172" y="290"/>
                  </a:lnTo>
                  <a:lnTo>
                    <a:pt x="158" y="293"/>
                  </a:lnTo>
                  <a:lnTo>
                    <a:pt x="158" y="286"/>
                  </a:lnTo>
                  <a:lnTo>
                    <a:pt x="153" y="269"/>
                  </a:lnTo>
                  <a:lnTo>
                    <a:pt x="153" y="248"/>
                  </a:lnTo>
                  <a:lnTo>
                    <a:pt x="151" y="226"/>
                  </a:lnTo>
                  <a:lnTo>
                    <a:pt x="130" y="224"/>
                  </a:lnTo>
                  <a:lnTo>
                    <a:pt x="132" y="219"/>
                  </a:lnTo>
                  <a:lnTo>
                    <a:pt x="116" y="219"/>
                  </a:lnTo>
                  <a:lnTo>
                    <a:pt x="113" y="234"/>
                  </a:lnTo>
                  <a:lnTo>
                    <a:pt x="94" y="238"/>
                  </a:lnTo>
                  <a:lnTo>
                    <a:pt x="82" y="234"/>
                  </a:lnTo>
                  <a:lnTo>
                    <a:pt x="75" y="219"/>
                  </a:lnTo>
                  <a:lnTo>
                    <a:pt x="71" y="200"/>
                  </a:lnTo>
                  <a:lnTo>
                    <a:pt x="56" y="200"/>
                  </a:lnTo>
                  <a:lnTo>
                    <a:pt x="42" y="200"/>
                  </a:lnTo>
                  <a:lnTo>
                    <a:pt x="28" y="198"/>
                  </a:lnTo>
                  <a:lnTo>
                    <a:pt x="16" y="198"/>
                  </a:lnTo>
                  <a:lnTo>
                    <a:pt x="4" y="200"/>
                  </a:lnTo>
                  <a:lnTo>
                    <a:pt x="0" y="198"/>
                  </a:lnTo>
                  <a:lnTo>
                    <a:pt x="4" y="196"/>
                  </a:lnTo>
                  <a:lnTo>
                    <a:pt x="7" y="184"/>
                  </a:lnTo>
                  <a:lnTo>
                    <a:pt x="14" y="177"/>
                  </a:lnTo>
                  <a:lnTo>
                    <a:pt x="23" y="179"/>
                  </a:lnTo>
                  <a:lnTo>
                    <a:pt x="28" y="174"/>
                  </a:lnTo>
                  <a:lnTo>
                    <a:pt x="35" y="174"/>
                  </a:lnTo>
                  <a:lnTo>
                    <a:pt x="38" y="182"/>
                  </a:lnTo>
                  <a:lnTo>
                    <a:pt x="52" y="170"/>
                  </a:lnTo>
                  <a:lnTo>
                    <a:pt x="64" y="158"/>
                  </a:lnTo>
                  <a:lnTo>
                    <a:pt x="64" y="144"/>
                  </a:lnTo>
                  <a:lnTo>
                    <a:pt x="66" y="130"/>
                  </a:lnTo>
                  <a:lnTo>
                    <a:pt x="78" y="115"/>
                  </a:lnTo>
                  <a:lnTo>
                    <a:pt x="87" y="101"/>
                  </a:lnTo>
                  <a:lnTo>
                    <a:pt x="90" y="89"/>
                  </a:lnTo>
                  <a:lnTo>
                    <a:pt x="94" y="75"/>
                  </a:lnTo>
                  <a:lnTo>
                    <a:pt x="94" y="61"/>
                  </a:lnTo>
                  <a:lnTo>
                    <a:pt x="99" y="47"/>
                  </a:lnTo>
                  <a:lnTo>
                    <a:pt x="101" y="33"/>
                  </a:lnTo>
                  <a:lnTo>
                    <a:pt x="101" y="18"/>
                  </a:lnTo>
                  <a:lnTo>
                    <a:pt x="113" y="2"/>
                  </a:lnTo>
                  <a:lnTo>
                    <a:pt x="130" y="11"/>
                  </a:lnTo>
                  <a:lnTo>
                    <a:pt x="146" y="16"/>
                  </a:lnTo>
                  <a:lnTo>
                    <a:pt x="161" y="21"/>
                  </a:lnTo>
                  <a:lnTo>
                    <a:pt x="168" y="9"/>
                  </a:lnTo>
                  <a:lnTo>
                    <a:pt x="175" y="11"/>
                  </a:lnTo>
                  <a:lnTo>
                    <a:pt x="191" y="7"/>
                  </a:lnTo>
                  <a:lnTo>
                    <a:pt x="201" y="7"/>
                  </a:lnTo>
                  <a:lnTo>
                    <a:pt x="208" y="0"/>
                  </a:lnTo>
                  <a:lnTo>
                    <a:pt x="220" y="2"/>
                  </a:lnTo>
                  <a:lnTo>
                    <a:pt x="232" y="2"/>
                  </a:lnTo>
                  <a:lnTo>
                    <a:pt x="241" y="4"/>
                  </a:lnTo>
                  <a:lnTo>
                    <a:pt x="243" y="9"/>
                  </a:lnTo>
                  <a:lnTo>
                    <a:pt x="258" y="16"/>
                  </a:lnTo>
                  <a:lnTo>
                    <a:pt x="267" y="14"/>
                  </a:lnTo>
                  <a:lnTo>
                    <a:pt x="272" y="11"/>
                  </a:lnTo>
                  <a:lnTo>
                    <a:pt x="284" y="21"/>
                  </a:lnTo>
                  <a:lnTo>
                    <a:pt x="295" y="33"/>
                  </a:lnTo>
                  <a:lnTo>
                    <a:pt x="293" y="47"/>
                  </a:lnTo>
                  <a:lnTo>
                    <a:pt x="302" y="56"/>
                  </a:lnTo>
                  <a:lnTo>
                    <a:pt x="291" y="68"/>
                  </a:lnTo>
                  <a:lnTo>
                    <a:pt x="281" y="80"/>
                  </a:lnTo>
                  <a:lnTo>
                    <a:pt x="279" y="99"/>
                  </a:lnTo>
                  <a:lnTo>
                    <a:pt x="276" y="12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22" name="Freeform 5479"/>
            <p:cNvSpPr>
              <a:spLocks/>
            </p:cNvSpPr>
            <p:nvPr/>
          </p:nvSpPr>
          <p:spPr bwMode="auto">
            <a:xfrm>
              <a:off x="2898" y="2830"/>
              <a:ext cx="207" cy="216"/>
            </a:xfrm>
            <a:custGeom>
              <a:avLst/>
              <a:gdLst>
                <a:gd name="T0" fmla="*/ 41 w 185"/>
                <a:gd name="T1" fmla="*/ 130 h 175"/>
                <a:gd name="T2" fmla="*/ 23 w 185"/>
                <a:gd name="T3" fmla="*/ 130 h 175"/>
                <a:gd name="T4" fmla="*/ 2 w 185"/>
                <a:gd name="T5" fmla="*/ 130 h 175"/>
                <a:gd name="T6" fmla="*/ 2 w 185"/>
                <a:gd name="T7" fmla="*/ 151 h 175"/>
                <a:gd name="T8" fmla="*/ 2 w 185"/>
                <a:gd name="T9" fmla="*/ 172 h 175"/>
                <a:gd name="T10" fmla="*/ 0 w 185"/>
                <a:gd name="T11" fmla="*/ 194 h 175"/>
                <a:gd name="T12" fmla="*/ 0 w 185"/>
                <a:gd name="T13" fmla="*/ 216 h 175"/>
                <a:gd name="T14" fmla="*/ 15 w 185"/>
                <a:gd name="T15" fmla="*/ 238 h 175"/>
                <a:gd name="T16" fmla="*/ 26 w 185"/>
                <a:gd name="T17" fmla="*/ 255 h 175"/>
                <a:gd name="T18" fmla="*/ 41 w 185"/>
                <a:gd name="T19" fmla="*/ 252 h 175"/>
                <a:gd name="T20" fmla="*/ 63 w 185"/>
                <a:gd name="T21" fmla="*/ 259 h 175"/>
                <a:gd name="T22" fmla="*/ 92 w 185"/>
                <a:gd name="T23" fmla="*/ 267 h 175"/>
                <a:gd name="T24" fmla="*/ 110 w 185"/>
                <a:gd name="T25" fmla="*/ 248 h 175"/>
                <a:gd name="T26" fmla="*/ 130 w 185"/>
                <a:gd name="T27" fmla="*/ 227 h 175"/>
                <a:gd name="T28" fmla="*/ 137 w 185"/>
                <a:gd name="T29" fmla="*/ 212 h 175"/>
                <a:gd name="T30" fmla="*/ 151 w 185"/>
                <a:gd name="T31" fmla="*/ 204 h 175"/>
                <a:gd name="T32" fmla="*/ 167 w 185"/>
                <a:gd name="T33" fmla="*/ 201 h 175"/>
                <a:gd name="T34" fmla="*/ 160 w 185"/>
                <a:gd name="T35" fmla="*/ 188 h 175"/>
                <a:gd name="T36" fmla="*/ 176 w 185"/>
                <a:gd name="T37" fmla="*/ 180 h 175"/>
                <a:gd name="T38" fmla="*/ 189 w 185"/>
                <a:gd name="T39" fmla="*/ 172 h 175"/>
                <a:gd name="T40" fmla="*/ 204 w 185"/>
                <a:gd name="T41" fmla="*/ 164 h 175"/>
                <a:gd name="T42" fmla="*/ 219 w 185"/>
                <a:gd name="T43" fmla="*/ 158 h 175"/>
                <a:gd name="T44" fmla="*/ 210 w 185"/>
                <a:gd name="T45" fmla="*/ 148 h 175"/>
                <a:gd name="T46" fmla="*/ 222 w 185"/>
                <a:gd name="T47" fmla="*/ 118 h 175"/>
                <a:gd name="T48" fmla="*/ 225 w 185"/>
                <a:gd name="T49" fmla="*/ 111 h 175"/>
                <a:gd name="T50" fmla="*/ 225 w 185"/>
                <a:gd name="T51" fmla="*/ 93 h 175"/>
                <a:gd name="T52" fmla="*/ 228 w 185"/>
                <a:gd name="T53" fmla="*/ 69 h 175"/>
                <a:gd name="T54" fmla="*/ 232 w 185"/>
                <a:gd name="T55" fmla="*/ 60 h 175"/>
                <a:gd name="T56" fmla="*/ 219 w 185"/>
                <a:gd name="T57" fmla="*/ 39 h 175"/>
                <a:gd name="T58" fmla="*/ 219 w 185"/>
                <a:gd name="T59" fmla="*/ 32 h 175"/>
                <a:gd name="T60" fmla="*/ 199 w 185"/>
                <a:gd name="T61" fmla="*/ 17 h 175"/>
                <a:gd name="T62" fmla="*/ 178 w 185"/>
                <a:gd name="T63" fmla="*/ 2 h 175"/>
                <a:gd name="T64" fmla="*/ 176 w 185"/>
                <a:gd name="T65" fmla="*/ 0 h 175"/>
                <a:gd name="T66" fmla="*/ 157 w 185"/>
                <a:gd name="T67" fmla="*/ 2 h 175"/>
                <a:gd name="T68" fmla="*/ 143 w 185"/>
                <a:gd name="T69" fmla="*/ 6 h 175"/>
                <a:gd name="T70" fmla="*/ 130 w 185"/>
                <a:gd name="T71" fmla="*/ 28 h 175"/>
                <a:gd name="T72" fmla="*/ 134 w 185"/>
                <a:gd name="T73" fmla="*/ 53 h 175"/>
                <a:gd name="T74" fmla="*/ 130 w 185"/>
                <a:gd name="T75" fmla="*/ 74 h 175"/>
                <a:gd name="T76" fmla="*/ 130 w 185"/>
                <a:gd name="T77" fmla="*/ 96 h 175"/>
                <a:gd name="T78" fmla="*/ 148 w 185"/>
                <a:gd name="T79" fmla="*/ 115 h 175"/>
                <a:gd name="T80" fmla="*/ 157 w 185"/>
                <a:gd name="T81" fmla="*/ 109 h 175"/>
                <a:gd name="T82" fmla="*/ 151 w 185"/>
                <a:gd name="T83" fmla="*/ 141 h 175"/>
                <a:gd name="T84" fmla="*/ 145 w 185"/>
                <a:gd name="T85" fmla="*/ 141 h 175"/>
                <a:gd name="T86" fmla="*/ 139 w 185"/>
                <a:gd name="T87" fmla="*/ 141 h 175"/>
                <a:gd name="T88" fmla="*/ 122 w 185"/>
                <a:gd name="T89" fmla="*/ 115 h 175"/>
                <a:gd name="T90" fmla="*/ 110 w 185"/>
                <a:gd name="T91" fmla="*/ 104 h 175"/>
                <a:gd name="T92" fmla="*/ 102 w 185"/>
                <a:gd name="T93" fmla="*/ 93 h 175"/>
                <a:gd name="T94" fmla="*/ 95 w 185"/>
                <a:gd name="T95" fmla="*/ 104 h 175"/>
                <a:gd name="T96" fmla="*/ 67 w 185"/>
                <a:gd name="T97" fmla="*/ 90 h 175"/>
                <a:gd name="T98" fmla="*/ 65 w 185"/>
                <a:gd name="T99" fmla="*/ 83 h 175"/>
                <a:gd name="T100" fmla="*/ 48 w 185"/>
                <a:gd name="T101" fmla="*/ 85 h 175"/>
                <a:gd name="T102" fmla="*/ 41 w 185"/>
                <a:gd name="T103" fmla="*/ 72 h 175"/>
                <a:gd name="T104" fmla="*/ 41 w 185"/>
                <a:gd name="T105" fmla="*/ 100 h 175"/>
                <a:gd name="T106" fmla="*/ 41 w 185"/>
                <a:gd name="T107" fmla="*/ 130 h 1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5"/>
                <a:gd name="T163" fmla="*/ 0 h 175"/>
                <a:gd name="T164" fmla="*/ 185 w 185"/>
                <a:gd name="T165" fmla="*/ 175 h 17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5" h="175">
                  <a:moveTo>
                    <a:pt x="33" y="85"/>
                  </a:moveTo>
                  <a:lnTo>
                    <a:pt x="19" y="85"/>
                  </a:lnTo>
                  <a:lnTo>
                    <a:pt x="2" y="85"/>
                  </a:lnTo>
                  <a:lnTo>
                    <a:pt x="2" y="99"/>
                  </a:lnTo>
                  <a:lnTo>
                    <a:pt x="2" y="113"/>
                  </a:lnTo>
                  <a:lnTo>
                    <a:pt x="0" y="127"/>
                  </a:lnTo>
                  <a:lnTo>
                    <a:pt x="0" y="142"/>
                  </a:lnTo>
                  <a:lnTo>
                    <a:pt x="12" y="156"/>
                  </a:lnTo>
                  <a:lnTo>
                    <a:pt x="21" y="168"/>
                  </a:lnTo>
                  <a:lnTo>
                    <a:pt x="33" y="165"/>
                  </a:lnTo>
                  <a:lnTo>
                    <a:pt x="50" y="170"/>
                  </a:lnTo>
                  <a:lnTo>
                    <a:pt x="73" y="175"/>
                  </a:lnTo>
                  <a:lnTo>
                    <a:pt x="88" y="163"/>
                  </a:lnTo>
                  <a:lnTo>
                    <a:pt x="104" y="149"/>
                  </a:lnTo>
                  <a:lnTo>
                    <a:pt x="109" y="139"/>
                  </a:lnTo>
                  <a:lnTo>
                    <a:pt x="121" y="134"/>
                  </a:lnTo>
                  <a:lnTo>
                    <a:pt x="133" y="132"/>
                  </a:lnTo>
                  <a:lnTo>
                    <a:pt x="128" y="123"/>
                  </a:lnTo>
                  <a:lnTo>
                    <a:pt x="140" y="118"/>
                  </a:lnTo>
                  <a:lnTo>
                    <a:pt x="151" y="113"/>
                  </a:lnTo>
                  <a:lnTo>
                    <a:pt x="163" y="108"/>
                  </a:lnTo>
                  <a:lnTo>
                    <a:pt x="175" y="104"/>
                  </a:lnTo>
                  <a:lnTo>
                    <a:pt x="168" y="97"/>
                  </a:lnTo>
                  <a:lnTo>
                    <a:pt x="177" y="78"/>
                  </a:lnTo>
                  <a:lnTo>
                    <a:pt x="180" y="73"/>
                  </a:lnTo>
                  <a:lnTo>
                    <a:pt x="180" y="61"/>
                  </a:lnTo>
                  <a:lnTo>
                    <a:pt x="182" y="45"/>
                  </a:lnTo>
                  <a:lnTo>
                    <a:pt x="185" y="40"/>
                  </a:lnTo>
                  <a:lnTo>
                    <a:pt x="175" y="26"/>
                  </a:lnTo>
                  <a:lnTo>
                    <a:pt x="175" y="21"/>
                  </a:lnTo>
                  <a:lnTo>
                    <a:pt x="159" y="11"/>
                  </a:lnTo>
                  <a:lnTo>
                    <a:pt x="142" y="2"/>
                  </a:lnTo>
                  <a:lnTo>
                    <a:pt x="140" y="0"/>
                  </a:lnTo>
                  <a:lnTo>
                    <a:pt x="125" y="2"/>
                  </a:lnTo>
                  <a:lnTo>
                    <a:pt x="114" y="4"/>
                  </a:lnTo>
                  <a:lnTo>
                    <a:pt x="104" y="19"/>
                  </a:lnTo>
                  <a:lnTo>
                    <a:pt x="107" y="35"/>
                  </a:lnTo>
                  <a:lnTo>
                    <a:pt x="104" y="49"/>
                  </a:lnTo>
                  <a:lnTo>
                    <a:pt x="104" y="63"/>
                  </a:lnTo>
                  <a:lnTo>
                    <a:pt x="118" y="75"/>
                  </a:lnTo>
                  <a:lnTo>
                    <a:pt x="125" y="71"/>
                  </a:lnTo>
                  <a:lnTo>
                    <a:pt x="121" y="92"/>
                  </a:lnTo>
                  <a:lnTo>
                    <a:pt x="116" y="92"/>
                  </a:lnTo>
                  <a:lnTo>
                    <a:pt x="111" y="92"/>
                  </a:lnTo>
                  <a:lnTo>
                    <a:pt x="97" y="75"/>
                  </a:lnTo>
                  <a:lnTo>
                    <a:pt x="88" y="68"/>
                  </a:lnTo>
                  <a:lnTo>
                    <a:pt x="81" y="61"/>
                  </a:lnTo>
                  <a:lnTo>
                    <a:pt x="76" y="68"/>
                  </a:lnTo>
                  <a:lnTo>
                    <a:pt x="54" y="59"/>
                  </a:lnTo>
                  <a:lnTo>
                    <a:pt x="52" y="54"/>
                  </a:lnTo>
                  <a:lnTo>
                    <a:pt x="38" y="56"/>
                  </a:lnTo>
                  <a:lnTo>
                    <a:pt x="33" y="47"/>
                  </a:lnTo>
                  <a:lnTo>
                    <a:pt x="33" y="66"/>
                  </a:lnTo>
                  <a:lnTo>
                    <a:pt x="33" y="8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23" name="Freeform 5480"/>
            <p:cNvSpPr>
              <a:spLocks/>
            </p:cNvSpPr>
            <p:nvPr/>
          </p:nvSpPr>
          <p:spPr bwMode="auto">
            <a:xfrm>
              <a:off x="2955" y="2993"/>
              <a:ext cx="134" cy="150"/>
            </a:xfrm>
            <a:custGeom>
              <a:avLst/>
              <a:gdLst>
                <a:gd name="T0" fmla="*/ 74 w 120"/>
                <a:gd name="T1" fmla="*/ 179 h 121"/>
                <a:gd name="T2" fmla="*/ 67 w 120"/>
                <a:gd name="T3" fmla="*/ 175 h 121"/>
                <a:gd name="T4" fmla="*/ 52 w 120"/>
                <a:gd name="T5" fmla="*/ 162 h 121"/>
                <a:gd name="T6" fmla="*/ 44 w 120"/>
                <a:gd name="T7" fmla="*/ 141 h 121"/>
                <a:gd name="T8" fmla="*/ 41 w 120"/>
                <a:gd name="T9" fmla="*/ 130 h 121"/>
                <a:gd name="T10" fmla="*/ 39 w 120"/>
                <a:gd name="T11" fmla="*/ 128 h 121"/>
                <a:gd name="T12" fmla="*/ 23 w 120"/>
                <a:gd name="T13" fmla="*/ 112 h 121"/>
                <a:gd name="T14" fmla="*/ 11 w 120"/>
                <a:gd name="T15" fmla="*/ 88 h 121"/>
                <a:gd name="T16" fmla="*/ 0 w 120"/>
                <a:gd name="T17" fmla="*/ 58 h 121"/>
                <a:gd name="T18" fmla="*/ 29 w 120"/>
                <a:gd name="T19" fmla="*/ 66 h 121"/>
                <a:gd name="T20" fmla="*/ 47 w 120"/>
                <a:gd name="T21" fmla="*/ 47 h 121"/>
                <a:gd name="T22" fmla="*/ 67 w 120"/>
                <a:gd name="T23" fmla="*/ 26 h 121"/>
                <a:gd name="T24" fmla="*/ 74 w 120"/>
                <a:gd name="T25" fmla="*/ 11 h 121"/>
                <a:gd name="T26" fmla="*/ 88 w 120"/>
                <a:gd name="T27" fmla="*/ 2 h 121"/>
                <a:gd name="T28" fmla="*/ 104 w 120"/>
                <a:gd name="T29" fmla="*/ 0 h 121"/>
                <a:gd name="T30" fmla="*/ 104 w 120"/>
                <a:gd name="T31" fmla="*/ 11 h 121"/>
                <a:gd name="T32" fmla="*/ 113 w 120"/>
                <a:gd name="T33" fmla="*/ 11 h 121"/>
                <a:gd name="T34" fmla="*/ 130 w 120"/>
                <a:gd name="T35" fmla="*/ 21 h 121"/>
                <a:gd name="T36" fmla="*/ 150 w 120"/>
                <a:gd name="T37" fmla="*/ 30 h 121"/>
                <a:gd name="T38" fmla="*/ 150 w 120"/>
                <a:gd name="T39" fmla="*/ 66 h 121"/>
                <a:gd name="T40" fmla="*/ 147 w 120"/>
                <a:gd name="T41" fmla="*/ 88 h 121"/>
                <a:gd name="T42" fmla="*/ 147 w 120"/>
                <a:gd name="T43" fmla="*/ 112 h 121"/>
                <a:gd name="T44" fmla="*/ 141 w 120"/>
                <a:gd name="T45" fmla="*/ 135 h 121"/>
                <a:gd name="T46" fmla="*/ 138 w 120"/>
                <a:gd name="T47" fmla="*/ 156 h 121"/>
                <a:gd name="T48" fmla="*/ 124 w 120"/>
                <a:gd name="T49" fmla="*/ 171 h 121"/>
                <a:gd name="T50" fmla="*/ 113 w 120"/>
                <a:gd name="T51" fmla="*/ 186 h 121"/>
                <a:gd name="T52" fmla="*/ 94 w 120"/>
                <a:gd name="T53" fmla="*/ 181 h 121"/>
                <a:gd name="T54" fmla="*/ 76 w 120"/>
                <a:gd name="T55" fmla="*/ 181 h 121"/>
                <a:gd name="T56" fmla="*/ 74 w 120"/>
                <a:gd name="T57" fmla="*/ 179 h 1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0"/>
                <a:gd name="T88" fmla="*/ 0 h 121"/>
                <a:gd name="T89" fmla="*/ 120 w 120"/>
                <a:gd name="T90" fmla="*/ 121 h 1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0" h="121">
                  <a:moveTo>
                    <a:pt x="59" y="116"/>
                  </a:moveTo>
                  <a:lnTo>
                    <a:pt x="54" y="114"/>
                  </a:lnTo>
                  <a:lnTo>
                    <a:pt x="42" y="106"/>
                  </a:lnTo>
                  <a:lnTo>
                    <a:pt x="35" y="92"/>
                  </a:lnTo>
                  <a:lnTo>
                    <a:pt x="33" y="85"/>
                  </a:lnTo>
                  <a:lnTo>
                    <a:pt x="31" y="83"/>
                  </a:lnTo>
                  <a:lnTo>
                    <a:pt x="19" y="73"/>
                  </a:lnTo>
                  <a:lnTo>
                    <a:pt x="9" y="57"/>
                  </a:lnTo>
                  <a:lnTo>
                    <a:pt x="0" y="38"/>
                  </a:lnTo>
                  <a:lnTo>
                    <a:pt x="23" y="43"/>
                  </a:lnTo>
                  <a:lnTo>
                    <a:pt x="38" y="31"/>
                  </a:lnTo>
                  <a:lnTo>
                    <a:pt x="54" y="17"/>
                  </a:lnTo>
                  <a:lnTo>
                    <a:pt x="59" y="7"/>
                  </a:lnTo>
                  <a:lnTo>
                    <a:pt x="71" y="2"/>
                  </a:lnTo>
                  <a:lnTo>
                    <a:pt x="83" y="0"/>
                  </a:lnTo>
                  <a:lnTo>
                    <a:pt x="83" y="7"/>
                  </a:lnTo>
                  <a:lnTo>
                    <a:pt x="90" y="7"/>
                  </a:lnTo>
                  <a:lnTo>
                    <a:pt x="104" y="14"/>
                  </a:lnTo>
                  <a:lnTo>
                    <a:pt x="120" y="19"/>
                  </a:lnTo>
                  <a:lnTo>
                    <a:pt x="120" y="43"/>
                  </a:lnTo>
                  <a:lnTo>
                    <a:pt x="118" y="57"/>
                  </a:lnTo>
                  <a:lnTo>
                    <a:pt x="118" y="73"/>
                  </a:lnTo>
                  <a:lnTo>
                    <a:pt x="113" y="88"/>
                  </a:lnTo>
                  <a:lnTo>
                    <a:pt x="111" y="102"/>
                  </a:lnTo>
                  <a:lnTo>
                    <a:pt x="99" y="111"/>
                  </a:lnTo>
                  <a:lnTo>
                    <a:pt x="90" y="121"/>
                  </a:lnTo>
                  <a:lnTo>
                    <a:pt x="75" y="118"/>
                  </a:lnTo>
                  <a:lnTo>
                    <a:pt x="61" y="118"/>
                  </a:lnTo>
                  <a:lnTo>
                    <a:pt x="59" y="116"/>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24" name="Freeform 5481"/>
            <p:cNvSpPr>
              <a:spLocks/>
            </p:cNvSpPr>
            <p:nvPr/>
          </p:nvSpPr>
          <p:spPr bwMode="auto">
            <a:xfrm>
              <a:off x="1540" y="3315"/>
              <a:ext cx="84" cy="105"/>
            </a:xfrm>
            <a:custGeom>
              <a:avLst/>
              <a:gdLst>
                <a:gd name="T0" fmla="*/ 91 w 76"/>
                <a:gd name="T1" fmla="*/ 65 h 85"/>
                <a:gd name="T2" fmla="*/ 72 w 76"/>
                <a:gd name="T3" fmla="*/ 47 h 85"/>
                <a:gd name="T4" fmla="*/ 53 w 76"/>
                <a:gd name="T5" fmla="*/ 28 h 85"/>
                <a:gd name="T6" fmla="*/ 38 w 76"/>
                <a:gd name="T7" fmla="*/ 21 h 85"/>
                <a:gd name="T8" fmla="*/ 35 w 76"/>
                <a:gd name="T9" fmla="*/ 21 h 85"/>
                <a:gd name="T10" fmla="*/ 12 w 76"/>
                <a:gd name="T11" fmla="*/ 0 h 85"/>
                <a:gd name="T12" fmla="*/ 0 w 76"/>
                <a:gd name="T13" fmla="*/ 0 h 85"/>
                <a:gd name="T14" fmla="*/ 0 w 76"/>
                <a:gd name="T15" fmla="*/ 2 h 85"/>
                <a:gd name="T16" fmla="*/ 0 w 76"/>
                <a:gd name="T17" fmla="*/ 32 h 85"/>
                <a:gd name="T18" fmla="*/ 0 w 76"/>
                <a:gd name="T19" fmla="*/ 61 h 85"/>
                <a:gd name="T20" fmla="*/ 0 w 76"/>
                <a:gd name="T21" fmla="*/ 65 h 85"/>
                <a:gd name="T22" fmla="*/ 0 w 76"/>
                <a:gd name="T23" fmla="*/ 86 h 85"/>
                <a:gd name="T24" fmla="*/ 9 w 76"/>
                <a:gd name="T25" fmla="*/ 109 h 85"/>
                <a:gd name="T26" fmla="*/ 32 w 76"/>
                <a:gd name="T27" fmla="*/ 122 h 85"/>
                <a:gd name="T28" fmla="*/ 63 w 76"/>
                <a:gd name="T29" fmla="*/ 130 h 85"/>
                <a:gd name="T30" fmla="*/ 78 w 76"/>
                <a:gd name="T31" fmla="*/ 119 h 85"/>
                <a:gd name="T32" fmla="*/ 93 w 76"/>
                <a:gd name="T33" fmla="*/ 98 h 85"/>
                <a:gd name="T34" fmla="*/ 86 w 76"/>
                <a:gd name="T35" fmla="*/ 77 h 85"/>
                <a:gd name="T36" fmla="*/ 91 w 76"/>
                <a:gd name="T37" fmla="*/ 65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
                <a:gd name="T58" fmla="*/ 0 h 85"/>
                <a:gd name="T59" fmla="*/ 76 w 76"/>
                <a:gd name="T60" fmla="*/ 85 h 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 h="85">
                  <a:moveTo>
                    <a:pt x="74" y="43"/>
                  </a:moveTo>
                  <a:lnTo>
                    <a:pt x="59" y="31"/>
                  </a:lnTo>
                  <a:lnTo>
                    <a:pt x="43" y="19"/>
                  </a:lnTo>
                  <a:lnTo>
                    <a:pt x="31" y="14"/>
                  </a:lnTo>
                  <a:lnTo>
                    <a:pt x="29" y="14"/>
                  </a:lnTo>
                  <a:lnTo>
                    <a:pt x="10" y="0"/>
                  </a:lnTo>
                  <a:lnTo>
                    <a:pt x="0" y="0"/>
                  </a:lnTo>
                  <a:lnTo>
                    <a:pt x="0" y="2"/>
                  </a:lnTo>
                  <a:lnTo>
                    <a:pt x="0" y="21"/>
                  </a:lnTo>
                  <a:lnTo>
                    <a:pt x="0" y="40"/>
                  </a:lnTo>
                  <a:lnTo>
                    <a:pt x="0" y="43"/>
                  </a:lnTo>
                  <a:lnTo>
                    <a:pt x="0" y="57"/>
                  </a:lnTo>
                  <a:lnTo>
                    <a:pt x="7" y="71"/>
                  </a:lnTo>
                  <a:lnTo>
                    <a:pt x="26" y="80"/>
                  </a:lnTo>
                  <a:lnTo>
                    <a:pt x="52" y="85"/>
                  </a:lnTo>
                  <a:lnTo>
                    <a:pt x="64" y="78"/>
                  </a:lnTo>
                  <a:lnTo>
                    <a:pt x="76" y="64"/>
                  </a:lnTo>
                  <a:lnTo>
                    <a:pt x="71" y="50"/>
                  </a:lnTo>
                  <a:lnTo>
                    <a:pt x="74" y="4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25" name="Freeform 5482"/>
            <p:cNvSpPr>
              <a:spLocks/>
            </p:cNvSpPr>
            <p:nvPr/>
          </p:nvSpPr>
          <p:spPr bwMode="auto">
            <a:xfrm>
              <a:off x="1329" y="3128"/>
              <a:ext cx="269" cy="670"/>
            </a:xfrm>
            <a:custGeom>
              <a:avLst/>
              <a:gdLst>
                <a:gd name="T0" fmla="*/ 169 w 241"/>
                <a:gd name="T1" fmla="*/ 526 h 541"/>
                <a:gd name="T2" fmla="*/ 162 w 241"/>
                <a:gd name="T3" fmla="*/ 559 h 541"/>
                <a:gd name="T4" fmla="*/ 176 w 241"/>
                <a:gd name="T5" fmla="*/ 561 h 541"/>
                <a:gd name="T6" fmla="*/ 185 w 241"/>
                <a:gd name="T7" fmla="*/ 577 h 541"/>
                <a:gd name="T8" fmla="*/ 164 w 241"/>
                <a:gd name="T9" fmla="*/ 572 h 541"/>
                <a:gd name="T10" fmla="*/ 164 w 241"/>
                <a:gd name="T11" fmla="*/ 601 h 541"/>
                <a:gd name="T12" fmla="*/ 164 w 241"/>
                <a:gd name="T13" fmla="*/ 633 h 541"/>
                <a:gd name="T14" fmla="*/ 144 w 241"/>
                <a:gd name="T15" fmla="*/ 675 h 541"/>
                <a:gd name="T16" fmla="*/ 183 w 241"/>
                <a:gd name="T17" fmla="*/ 700 h 541"/>
                <a:gd name="T18" fmla="*/ 183 w 241"/>
                <a:gd name="T19" fmla="*/ 715 h 541"/>
                <a:gd name="T20" fmla="*/ 164 w 241"/>
                <a:gd name="T21" fmla="*/ 750 h 541"/>
                <a:gd name="T22" fmla="*/ 153 w 241"/>
                <a:gd name="T23" fmla="*/ 765 h 541"/>
                <a:gd name="T24" fmla="*/ 156 w 241"/>
                <a:gd name="T25" fmla="*/ 777 h 541"/>
                <a:gd name="T26" fmla="*/ 151 w 241"/>
                <a:gd name="T27" fmla="*/ 795 h 541"/>
                <a:gd name="T28" fmla="*/ 153 w 241"/>
                <a:gd name="T29" fmla="*/ 811 h 541"/>
                <a:gd name="T30" fmla="*/ 176 w 241"/>
                <a:gd name="T31" fmla="*/ 830 h 541"/>
                <a:gd name="T32" fmla="*/ 112 w 241"/>
                <a:gd name="T33" fmla="*/ 816 h 541"/>
                <a:gd name="T34" fmla="*/ 90 w 241"/>
                <a:gd name="T35" fmla="*/ 786 h 541"/>
                <a:gd name="T36" fmla="*/ 65 w 241"/>
                <a:gd name="T37" fmla="*/ 750 h 541"/>
                <a:gd name="T38" fmla="*/ 74 w 241"/>
                <a:gd name="T39" fmla="*/ 696 h 541"/>
                <a:gd name="T40" fmla="*/ 67 w 241"/>
                <a:gd name="T41" fmla="*/ 649 h 541"/>
                <a:gd name="T42" fmla="*/ 56 w 241"/>
                <a:gd name="T43" fmla="*/ 630 h 541"/>
                <a:gd name="T44" fmla="*/ 54 w 241"/>
                <a:gd name="T45" fmla="*/ 612 h 541"/>
                <a:gd name="T46" fmla="*/ 35 w 241"/>
                <a:gd name="T47" fmla="*/ 568 h 541"/>
                <a:gd name="T48" fmla="*/ 26 w 241"/>
                <a:gd name="T49" fmla="*/ 510 h 541"/>
                <a:gd name="T50" fmla="*/ 30 w 241"/>
                <a:gd name="T51" fmla="*/ 468 h 541"/>
                <a:gd name="T52" fmla="*/ 21 w 241"/>
                <a:gd name="T53" fmla="*/ 429 h 541"/>
                <a:gd name="T54" fmla="*/ 23 w 241"/>
                <a:gd name="T55" fmla="*/ 388 h 541"/>
                <a:gd name="T56" fmla="*/ 23 w 241"/>
                <a:gd name="T57" fmla="*/ 333 h 541"/>
                <a:gd name="T58" fmla="*/ 9 w 241"/>
                <a:gd name="T59" fmla="*/ 294 h 541"/>
                <a:gd name="T60" fmla="*/ 0 w 241"/>
                <a:gd name="T61" fmla="*/ 253 h 541"/>
                <a:gd name="T62" fmla="*/ 2 w 241"/>
                <a:gd name="T63" fmla="*/ 218 h 541"/>
                <a:gd name="T64" fmla="*/ 9 w 241"/>
                <a:gd name="T65" fmla="*/ 173 h 541"/>
                <a:gd name="T66" fmla="*/ 23 w 241"/>
                <a:gd name="T67" fmla="*/ 141 h 541"/>
                <a:gd name="T68" fmla="*/ 15 w 241"/>
                <a:gd name="T69" fmla="*/ 88 h 541"/>
                <a:gd name="T70" fmla="*/ 35 w 241"/>
                <a:gd name="T71" fmla="*/ 62 h 541"/>
                <a:gd name="T72" fmla="*/ 35 w 241"/>
                <a:gd name="T73" fmla="*/ 32 h 541"/>
                <a:gd name="T74" fmla="*/ 54 w 241"/>
                <a:gd name="T75" fmla="*/ 7 h 541"/>
                <a:gd name="T76" fmla="*/ 86 w 241"/>
                <a:gd name="T77" fmla="*/ 25 h 541"/>
                <a:gd name="T78" fmla="*/ 115 w 241"/>
                <a:gd name="T79" fmla="*/ 7 h 541"/>
                <a:gd name="T80" fmla="*/ 138 w 241"/>
                <a:gd name="T81" fmla="*/ 35 h 541"/>
                <a:gd name="T82" fmla="*/ 174 w 241"/>
                <a:gd name="T83" fmla="*/ 69 h 541"/>
                <a:gd name="T84" fmla="*/ 206 w 241"/>
                <a:gd name="T85" fmla="*/ 90 h 541"/>
                <a:gd name="T86" fmla="*/ 215 w 241"/>
                <a:gd name="T87" fmla="*/ 128 h 541"/>
                <a:gd name="T88" fmla="*/ 233 w 241"/>
                <a:gd name="T89" fmla="*/ 155 h 541"/>
                <a:gd name="T90" fmla="*/ 268 w 241"/>
                <a:gd name="T91" fmla="*/ 152 h 541"/>
                <a:gd name="T92" fmla="*/ 280 w 241"/>
                <a:gd name="T93" fmla="*/ 104 h 541"/>
                <a:gd name="T94" fmla="*/ 300 w 241"/>
                <a:gd name="T95" fmla="*/ 141 h 541"/>
                <a:gd name="T96" fmla="*/ 277 w 241"/>
                <a:gd name="T97" fmla="*/ 167 h 541"/>
                <a:gd name="T98" fmla="*/ 257 w 241"/>
                <a:gd name="T99" fmla="*/ 199 h 541"/>
                <a:gd name="T100" fmla="*/ 236 w 241"/>
                <a:gd name="T101" fmla="*/ 232 h 541"/>
                <a:gd name="T102" fmla="*/ 236 w 241"/>
                <a:gd name="T103" fmla="*/ 264 h 541"/>
                <a:gd name="T104" fmla="*/ 236 w 241"/>
                <a:gd name="T105" fmla="*/ 311 h 541"/>
                <a:gd name="T106" fmla="*/ 242 w 241"/>
                <a:gd name="T107" fmla="*/ 354 h 541"/>
                <a:gd name="T108" fmla="*/ 268 w 241"/>
                <a:gd name="T109" fmla="*/ 394 h 541"/>
                <a:gd name="T110" fmla="*/ 275 w 241"/>
                <a:gd name="T111" fmla="*/ 431 h 541"/>
                <a:gd name="T112" fmla="*/ 250 w 241"/>
                <a:gd name="T113" fmla="*/ 461 h 541"/>
                <a:gd name="T114" fmla="*/ 218 w 241"/>
                <a:gd name="T115" fmla="*/ 468 h 541"/>
                <a:gd name="T116" fmla="*/ 189 w 241"/>
                <a:gd name="T117" fmla="*/ 471 h 541"/>
                <a:gd name="T118" fmla="*/ 196 w 241"/>
                <a:gd name="T119" fmla="*/ 514 h 5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1"/>
                <a:gd name="T181" fmla="*/ 0 h 541"/>
                <a:gd name="T182" fmla="*/ 241 w 241"/>
                <a:gd name="T183" fmla="*/ 541 h 5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1" h="541">
                  <a:moveTo>
                    <a:pt x="156" y="343"/>
                  </a:moveTo>
                  <a:lnTo>
                    <a:pt x="135" y="343"/>
                  </a:lnTo>
                  <a:lnTo>
                    <a:pt x="118" y="340"/>
                  </a:lnTo>
                  <a:lnTo>
                    <a:pt x="130" y="364"/>
                  </a:lnTo>
                  <a:lnTo>
                    <a:pt x="135" y="366"/>
                  </a:lnTo>
                  <a:lnTo>
                    <a:pt x="142" y="366"/>
                  </a:lnTo>
                  <a:lnTo>
                    <a:pt x="147" y="364"/>
                  </a:lnTo>
                  <a:lnTo>
                    <a:pt x="149" y="376"/>
                  </a:lnTo>
                  <a:lnTo>
                    <a:pt x="142" y="373"/>
                  </a:lnTo>
                  <a:lnTo>
                    <a:pt x="132" y="373"/>
                  </a:lnTo>
                  <a:lnTo>
                    <a:pt x="142" y="378"/>
                  </a:lnTo>
                  <a:lnTo>
                    <a:pt x="132" y="392"/>
                  </a:lnTo>
                  <a:lnTo>
                    <a:pt x="135" y="406"/>
                  </a:lnTo>
                  <a:lnTo>
                    <a:pt x="132" y="413"/>
                  </a:lnTo>
                  <a:lnTo>
                    <a:pt x="116" y="423"/>
                  </a:lnTo>
                  <a:lnTo>
                    <a:pt x="116" y="440"/>
                  </a:lnTo>
                  <a:lnTo>
                    <a:pt x="137" y="449"/>
                  </a:lnTo>
                  <a:lnTo>
                    <a:pt x="147" y="456"/>
                  </a:lnTo>
                  <a:lnTo>
                    <a:pt x="142" y="463"/>
                  </a:lnTo>
                  <a:lnTo>
                    <a:pt x="147" y="466"/>
                  </a:lnTo>
                  <a:lnTo>
                    <a:pt x="140" y="477"/>
                  </a:lnTo>
                  <a:lnTo>
                    <a:pt x="132" y="489"/>
                  </a:lnTo>
                  <a:lnTo>
                    <a:pt x="130" y="501"/>
                  </a:lnTo>
                  <a:lnTo>
                    <a:pt x="123" y="499"/>
                  </a:lnTo>
                  <a:lnTo>
                    <a:pt x="118" y="501"/>
                  </a:lnTo>
                  <a:lnTo>
                    <a:pt x="125" y="506"/>
                  </a:lnTo>
                  <a:lnTo>
                    <a:pt x="121" y="513"/>
                  </a:lnTo>
                  <a:lnTo>
                    <a:pt x="121" y="518"/>
                  </a:lnTo>
                  <a:lnTo>
                    <a:pt x="128" y="529"/>
                  </a:lnTo>
                  <a:lnTo>
                    <a:pt x="123" y="529"/>
                  </a:lnTo>
                  <a:lnTo>
                    <a:pt x="135" y="532"/>
                  </a:lnTo>
                  <a:lnTo>
                    <a:pt x="142" y="541"/>
                  </a:lnTo>
                  <a:lnTo>
                    <a:pt x="118" y="536"/>
                  </a:lnTo>
                  <a:lnTo>
                    <a:pt x="90" y="532"/>
                  </a:lnTo>
                  <a:lnTo>
                    <a:pt x="83" y="525"/>
                  </a:lnTo>
                  <a:lnTo>
                    <a:pt x="73" y="513"/>
                  </a:lnTo>
                  <a:lnTo>
                    <a:pt x="66" y="513"/>
                  </a:lnTo>
                  <a:lnTo>
                    <a:pt x="52" y="489"/>
                  </a:lnTo>
                  <a:lnTo>
                    <a:pt x="61" y="477"/>
                  </a:lnTo>
                  <a:lnTo>
                    <a:pt x="59" y="454"/>
                  </a:lnTo>
                  <a:lnTo>
                    <a:pt x="54" y="435"/>
                  </a:lnTo>
                  <a:lnTo>
                    <a:pt x="54" y="423"/>
                  </a:lnTo>
                  <a:lnTo>
                    <a:pt x="52" y="413"/>
                  </a:lnTo>
                  <a:lnTo>
                    <a:pt x="45" y="411"/>
                  </a:lnTo>
                  <a:lnTo>
                    <a:pt x="54" y="406"/>
                  </a:lnTo>
                  <a:lnTo>
                    <a:pt x="43" y="399"/>
                  </a:lnTo>
                  <a:lnTo>
                    <a:pt x="35" y="380"/>
                  </a:lnTo>
                  <a:lnTo>
                    <a:pt x="28" y="371"/>
                  </a:lnTo>
                  <a:lnTo>
                    <a:pt x="28" y="357"/>
                  </a:lnTo>
                  <a:lnTo>
                    <a:pt x="21" y="333"/>
                  </a:lnTo>
                  <a:lnTo>
                    <a:pt x="19" y="314"/>
                  </a:lnTo>
                  <a:lnTo>
                    <a:pt x="24" y="305"/>
                  </a:lnTo>
                  <a:lnTo>
                    <a:pt x="21" y="293"/>
                  </a:lnTo>
                  <a:lnTo>
                    <a:pt x="17" y="279"/>
                  </a:lnTo>
                  <a:lnTo>
                    <a:pt x="12" y="265"/>
                  </a:lnTo>
                  <a:lnTo>
                    <a:pt x="19" y="253"/>
                  </a:lnTo>
                  <a:lnTo>
                    <a:pt x="17" y="241"/>
                  </a:lnTo>
                  <a:lnTo>
                    <a:pt x="19" y="217"/>
                  </a:lnTo>
                  <a:lnTo>
                    <a:pt x="17" y="205"/>
                  </a:lnTo>
                  <a:lnTo>
                    <a:pt x="7" y="191"/>
                  </a:lnTo>
                  <a:lnTo>
                    <a:pt x="0" y="177"/>
                  </a:lnTo>
                  <a:lnTo>
                    <a:pt x="0" y="165"/>
                  </a:lnTo>
                  <a:lnTo>
                    <a:pt x="5" y="153"/>
                  </a:lnTo>
                  <a:lnTo>
                    <a:pt x="2" y="142"/>
                  </a:lnTo>
                  <a:lnTo>
                    <a:pt x="2" y="130"/>
                  </a:lnTo>
                  <a:lnTo>
                    <a:pt x="7" y="113"/>
                  </a:lnTo>
                  <a:lnTo>
                    <a:pt x="17" y="97"/>
                  </a:lnTo>
                  <a:lnTo>
                    <a:pt x="19" y="92"/>
                  </a:lnTo>
                  <a:lnTo>
                    <a:pt x="14" y="83"/>
                  </a:lnTo>
                  <a:lnTo>
                    <a:pt x="12" y="57"/>
                  </a:lnTo>
                  <a:lnTo>
                    <a:pt x="14" y="47"/>
                  </a:lnTo>
                  <a:lnTo>
                    <a:pt x="28" y="40"/>
                  </a:lnTo>
                  <a:lnTo>
                    <a:pt x="31" y="23"/>
                  </a:lnTo>
                  <a:lnTo>
                    <a:pt x="28" y="21"/>
                  </a:lnTo>
                  <a:lnTo>
                    <a:pt x="40" y="0"/>
                  </a:lnTo>
                  <a:lnTo>
                    <a:pt x="43" y="5"/>
                  </a:lnTo>
                  <a:lnTo>
                    <a:pt x="61" y="7"/>
                  </a:lnTo>
                  <a:lnTo>
                    <a:pt x="69" y="16"/>
                  </a:lnTo>
                  <a:lnTo>
                    <a:pt x="76" y="9"/>
                  </a:lnTo>
                  <a:lnTo>
                    <a:pt x="92" y="5"/>
                  </a:lnTo>
                  <a:lnTo>
                    <a:pt x="95" y="9"/>
                  </a:lnTo>
                  <a:lnTo>
                    <a:pt x="111" y="23"/>
                  </a:lnTo>
                  <a:lnTo>
                    <a:pt x="125" y="38"/>
                  </a:lnTo>
                  <a:lnTo>
                    <a:pt x="140" y="45"/>
                  </a:lnTo>
                  <a:lnTo>
                    <a:pt x="151" y="49"/>
                  </a:lnTo>
                  <a:lnTo>
                    <a:pt x="166" y="59"/>
                  </a:lnTo>
                  <a:lnTo>
                    <a:pt x="180" y="66"/>
                  </a:lnTo>
                  <a:lnTo>
                    <a:pt x="173" y="83"/>
                  </a:lnTo>
                  <a:lnTo>
                    <a:pt x="168" y="99"/>
                  </a:lnTo>
                  <a:lnTo>
                    <a:pt x="187" y="101"/>
                  </a:lnTo>
                  <a:lnTo>
                    <a:pt x="206" y="104"/>
                  </a:lnTo>
                  <a:lnTo>
                    <a:pt x="215" y="99"/>
                  </a:lnTo>
                  <a:lnTo>
                    <a:pt x="227" y="80"/>
                  </a:lnTo>
                  <a:lnTo>
                    <a:pt x="225" y="68"/>
                  </a:lnTo>
                  <a:lnTo>
                    <a:pt x="237" y="68"/>
                  </a:lnTo>
                  <a:lnTo>
                    <a:pt x="241" y="92"/>
                  </a:lnTo>
                  <a:lnTo>
                    <a:pt x="232" y="101"/>
                  </a:lnTo>
                  <a:lnTo>
                    <a:pt x="222" y="109"/>
                  </a:lnTo>
                  <a:lnTo>
                    <a:pt x="215" y="118"/>
                  </a:lnTo>
                  <a:lnTo>
                    <a:pt x="206" y="130"/>
                  </a:lnTo>
                  <a:lnTo>
                    <a:pt x="196" y="139"/>
                  </a:lnTo>
                  <a:lnTo>
                    <a:pt x="189" y="151"/>
                  </a:lnTo>
                  <a:lnTo>
                    <a:pt x="189" y="153"/>
                  </a:lnTo>
                  <a:lnTo>
                    <a:pt x="189" y="172"/>
                  </a:lnTo>
                  <a:lnTo>
                    <a:pt x="189" y="191"/>
                  </a:lnTo>
                  <a:lnTo>
                    <a:pt x="189" y="203"/>
                  </a:lnTo>
                  <a:lnTo>
                    <a:pt x="187" y="210"/>
                  </a:lnTo>
                  <a:lnTo>
                    <a:pt x="194" y="231"/>
                  </a:lnTo>
                  <a:lnTo>
                    <a:pt x="213" y="246"/>
                  </a:lnTo>
                  <a:lnTo>
                    <a:pt x="215" y="257"/>
                  </a:lnTo>
                  <a:lnTo>
                    <a:pt x="225" y="265"/>
                  </a:lnTo>
                  <a:lnTo>
                    <a:pt x="220" y="281"/>
                  </a:lnTo>
                  <a:lnTo>
                    <a:pt x="213" y="295"/>
                  </a:lnTo>
                  <a:lnTo>
                    <a:pt x="201" y="300"/>
                  </a:lnTo>
                  <a:lnTo>
                    <a:pt x="189" y="302"/>
                  </a:lnTo>
                  <a:lnTo>
                    <a:pt x="175" y="305"/>
                  </a:lnTo>
                  <a:lnTo>
                    <a:pt x="163" y="307"/>
                  </a:lnTo>
                  <a:lnTo>
                    <a:pt x="151" y="307"/>
                  </a:lnTo>
                  <a:lnTo>
                    <a:pt x="156" y="314"/>
                  </a:lnTo>
                  <a:lnTo>
                    <a:pt x="158" y="335"/>
                  </a:lnTo>
                  <a:lnTo>
                    <a:pt x="156" y="34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26" name="Freeform 5483"/>
            <p:cNvSpPr>
              <a:spLocks/>
            </p:cNvSpPr>
            <p:nvPr/>
          </p:nvSpPr>
          <p:spPr bwMode="auto">
            <a:xfrm>
              <a:off x="1327" y="3572"/>
              <a:ext cx="12" cy="33"/>
            </a:xfrm>
            <a:custGeom>
              <a:avLst/>
              <a:gdLst>
                <a:gd name="T0" fmla="*/ 4 w 11"/>
                <a:gd name="T1" fmla="*/ 0 h 26"/>
                <a:gd name="T2" fmla="*/ 0 w 11"/>
                <a:gd name="T3" fmla="*/ 0 h 26"/>
                <a:gd name="T4" fmla="*/ 9 w 11"/>
                <a:gd name="T5" fmla="*/ 42 h 26"/>
                <a:gd name="T6" fmla="*/ 11 w 11"/>
                <a:gd name="T7" fmla="*/ 38 h 26"/>
                <a:gd name="T8" fmla="*/ 13 w 11"/>
                <a:gd name="T9" fmla="*/ 30 h 26"/>
                <a:gd name="T10" fmla="*/ 11 w 11"/>
                <a:gd name="T11" fmla="*/ 11 h 26"/>
                <a:gd name="T12" fmla="*/ 11 w 11"/>
                <a:gd name="T13" fmla="*/ 11 h 26"/>
                <a:gd name="T14" fmla="*/ 4 w 11"/>
                <a:gd name="T15" fmla="*/ 0 h 26"/>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26"/>
                <a:gd name="T26" fmla="*/ 11 w 1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26">
                  <a:moveTo>
                    <a:pt x="4" y="0"/>
                  </a:moveTo>
                  <a:lnTo>
                    <a:pt x="0" y="0"/>
                  </a:lnTo>
                  <a:lnTo>
                    <a:pt x="7" y="26"/>
                  </a:lnTo>
                  <a:lnTo>
                    <a:pt x="9" y="24"/>
                  </a:lnTo>
                  <a:lnTo>
                    <a:pt x="11" y="19"/>
                  </a:lnTo>
                  <a:lnTo>
                    <a:pt x="9" y="7"/>
                  </a:lnTo>
                  <a:lnTo>
                    <a:pt x="4"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27" name="Freeform 5484"/>
            <p:cNvSpPr>
              <a:spLocks/>
            </p:cNvSpPr>
            <p:nvPr/>
          </p:nvSpPr>
          <p:spPr bwMode="auto">
            <a:xfrm>
              <a:off x="1357" y="3722"/>
              <a:ext cx="17" cy="26"/>
            </a:xfrm>
            <a:custGeom>
              <a:avLst/>
              <a:gdLst>
                <a:gd name="T0" fmla="*/ 11 w 14"/>
                <a:gd name="T1" fmla="*/ 0 h 21"/>
                <a:gd name="T2" fmla="*/ 0 w 14"/>
                <a:gd name="T3" fmla="*/ 14 h 21"/>
                <a:gd name="T4" fmla="*/ 11 w 14"/>
                <a:gd name="T5" fmla="*/ 30 h 21"/>
                <a:gd name="T6" fmla="*/ 21 w 14"/>
                <a:gd name="T7" fmla="*/ 32 h 21"/>
                <a:gd name="T8" fmla="*/ 21 w 14"/>
                <a:gd name="T9" fmla="*/ 21 h 21"/>
                <a:gd name="T10" fmla="*/ 11 w 14"/>
                <a:gd name="T11" fmla="*/ 0 h 21"/>
                <a:gd name="T12" fmla="*/ 0 60000 65536"/>
                <a:gd name="T13" fmla="*/ 0 60000 65536"/>
                <a:gd name="T14" fmla="*/ 0 60000 65536"/>
                <a:gd name="T15" fmla="*/ 0 60000 65536"/>
                <a:gd name="T16" fmla="*/ 0 60000 65536"/>
                <a:gd name="T17" fmla="*/ 0 60000 65536"/>
                <a:gd name="T18" fmla="*/ 0 w 14"/>
                <a:gd name="T19" fmla="*/ 0 h 21"/>
                <a:gd name="T20" fmla="*/ 14 w 14"/>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4" h="21">
                  <a:moveTo>
                    <a:pt x="7" y="0"/>
                  </a:moveTo>
                  <a:lnTo>
                    <a:pt x="0" y="9"/>
                  </a:lnTo>
                  <a:lnTo>
                    <a:pt x="7" y="19"/>
                  </a:lnTo>
                  <a:lnTo>
                    <a:pt x="14" y="21"/>
                  </a:lnTo>
                  <a:lnTo>
                    <a:pt x="14" y="14"/>
                  </a:lnTo>
                  <a:lnTo>
                    <a:pt x="7"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28" name="Freeform 5485"/>
            <p:cNvSpPr>
              <a:spLocks/>
            </p:cNvSpPr>
            <p:nvPr/>
          </p:nvSpPr>
          <p:spPr bwMode="auto">
            <a:xfrm>
              <a:off x="1091" y="2616"/>
              <a:ext cx="100" cy="143"/>
            </a:xfrm>
            <a:custGeom>
              <a:avLst/>
              <a:gdLst>
                <a:gd name="T0" fmla="*/ 0 w 90"/>
                <a:gd name="T1" fmla="*/ 72 h 116"/>
                <a:gd name="T2" fmla="*/ 2 w 90"/>
                <a:gd name="T3" fmla="*/ 97 h 116"/>
                <a:gd name="T4" fmla="*/ 0 w 90"/>
                <a:gd name="T5" fmla="*/ 105 h 116"/>
                <a:gd name="T6" fmla="*/ 14 w 90"/>
                <a:gd name="T7" fmla="*/ 108 h 116"/>
                <a:gd name="T8" fmla="*/ 18 w 90"/>
                <a:gd name="T9" fmla="*/ 105 h 116"/>
                <a:gd name="T10" fmla="*/ 21 w 90"/>
                <a:gd name="T11" fmla="*/ 108 h 116"/>
                <a:gd name="T12" fmla="*/ 21 w 90"/>
                <a:gd name="T13" fmla="*/ 126 h 116"/>
                <a:gd name="T14" fmla="*/ 12 w 90"/>
                <a:gd name="T15" fmla="*/ 133 h 116"/>
                <a:gd name="T16" fmla="*/ 12 w 90"/>
                <a:gd name="T17" fmla="*/ 148 h 116"/>
                <a:gd name="T18" fmla="*/ 9 w 90"/>
                <a:gd name="T19" fmla="*/ 158 h 116"/>
                <a:gd name="T20" fmla="*/ 14 w 90"/>
                <a:gd name="T21" fmla="*/ 158 h 116"/>
                <a:gd name="T22" fmla="*/ 38 w 90"/>
                <a:gd name="T23" fmla="*/ 176 h 116"/>
                <a:gd name="T24" fmla="*/ 44 w 90"/>
                <a:gd name="T25" fmla="*/ 165 h 116"/>
                <a:gd name="T26" fmla="*/ 44 w 90"/>
                <a:gd name="T27" fmla="*/ 155 h 116"/>
                <a:gd name="T28" fmla="*/ 49 w 90"/>
                <a:gd name="T29" fmla="*/ 144 h 116"/>
                <a:gd name="T30" fmla="*/ 53 w 90"/>
                <a:gd name="T31" fmla="*/ 126 h 116"/>
                <a:gd name="T32" fmla="*/ 53 w 90"/>
                <a:gd name="T33" fmla="*/ 126 h 116"/>
                <a:gd name="T34" fmla="*/ 53 w 90"/>
                <a:gd name="T35" fmla="*/ 133 h 116"/>
                <a:gd name="T36" fmla="*/ 58 w 90"/>
                <a:gd name="T37" fmla="*/ 133 h 116"/>
                <a:gd name="T38" fmla="*/ 56 w 90"/>
                <a:gd name="T39" fmla="*/ 126 h 116"/>
                <a:gd name="T40" fmla="*/ 62 w 90"/>
                <a:gd name="T41" fmla="*/ 122 h 116"/>
                <a:gd name="T42" fmla="*/ 73 w 90"/>
                <a:gd name="T43" fmla="*/ 116 h 116"/>
                <a:gd name="T44" fmla="*/ 93 w 90"/>
                <a:gd name="T45" fmla="*/ 97 h 116"/>
                <a:gd name="T46" fmla="*/ 104 w 90"/>
                <a:gd name="T47" fmla="*/ 68 h 116"/>
                <a:gd name="T48" fmla="*/ 111 w 90"/>
                <a:gd name="T49" fmla="*/ 68 h 116"/>
                <a:gd name="T50" fmla="*/ 102 w 90"/>
                <a:gd name="T51" fmla="*/ 43 h 116"/>
                <a:gd name="T52" fmla="*/ 109 w 90"/>
                <a:gd name="T53" fmla="*/ 43 h 116"/>
                <a:gd name="T54" fmla="*/ 88 w 90"/>
                <a:gd name="T55" fmla="*/ 28 h 116"/>
                <a:gd name="T56" fmla="*/ 67 w 90"/>
                <a:gd name="T57" fmla="*/ 28 h 116"/>
                <a:gd name="T58" fmla="*/ 56 w 90"/>
                <a:gd name="T59" fmla="*/ 15 h 116"/>
                <a:gd name="T60" fmla="*/ 38 w 90"/>
                <a:gd name="T61" fmla="*/ 0 h 116"/>
                <a:gd name="T62" fmla="*/ 32 w 90"/>
                <a:gd name="T63" fmla="*/ 11 h 116"/>
                <a:gd name="T64" fmla="*/ 14 w 90"/>
                <a:gd name="T65" fmla="*/ 21 h 116"/>
                <a:gd name="T66" fmla="*/ 9 w 90"/>
                <a:gd name="T67" fmla="*/ 43 h 116"/>
                <a:gd name="T68" fmla="*/ 9 w 90"/>
                <a:gd name="T69" fmla="*/ 54 h 116"/>
                <a:gd name="T70" fmla="*/ 0 w 90"/>
                <a:gd name="T71" fmla="*/ 72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
                <a:gd name="T109" fmla="*/ 0 h 116"/>
                <a:gd name="T110" fmla="*/ 90 w 90"/>
                <a:gd name="T111" fmla="*/ 116 h 11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 h="116">
                  <a:moveTo>
                    <a:pt x="0" y="47"/>
                  </a:moveTo>
                  <a:lnTo>
                    <a:pt x="2" y="64"/>
                  </a:lnTo>
                  <a:lnTo>
                    <a:pt x="0" y="69"/>
                  </a:lnTo>
                  <a:lnTo>
                    <a:pt x="12" y="71"/>
                  </a:lnTo>
                  <a:lnTo>
                    <a:pt x="14" y="69"/>
                  </a:lnTo>
                  <a:lnTo>
                    <a:pt x="17" y="71"/>
                  </a:lnTo>
                  <a:lnTo>
                    <a:pt x="17" y="83"/>
                  </a:lnTo>
                  <a:lnTo>
                    <a:pt x="10" y="88"/>
                  </a:lnTo>
                  <a:lnTo>
                    <a:pt x="10" y="97"/>
                  </a:lnTo>
                  <a:lnTo>
                    <a:pt x="7" y="104"/>
                  </a:lnTo>
                  <a:lnTo>
                    <a:pt x="12" y="104"/>
                  </a:lnTo>
                  <a:lnTo>
                    <a:pt x="31" y="116"/>
                  </a:lnTo>
                  <a:lnTo>
                    <a:pt x="36" y="109"/>
                  </a:lnTo>
                  <a:lnTo>
                    <a:pt x="36" y="102"/>
                  </a:lnTo>
                  <a:lnTo>
                    <a:pt x="40" y="95"/>
                  </a:lnTo>
                  <a:lnTo>
                    <a:pt x="43" y="83"/>
                  </a:lnTo>
                  <a:lnTo>
                    <a:pt x="43" y="88"/>
                  </a:lnTo>
                  <a:lnTo>
                    <a:pt x="47" y="88"/>
                  </a:lnTo>
                  <a:lnTo>
                    <a:pt x="45" y="83"/>
                  </a:lnTo>
                  <a:lnTo>
                    <a:pt x="50" y="80"/>
                  </a:lnTo>
                  <a:lnTo>
                    <a:pt x="59" y="76"/>
                  </a:lnTo>
                  <a:lnTo>
                    <a:pt x="76" y="64"/>
                  </a:lnTo>
                  <a:lnTo>
                    <a:pt x="85" y="45"/>
                  </a:lnTo>
                  <a:lnTo>
                    <a:pt x="90" y="45"/>
                  </a:lnTo>
                  <a:lnTo>
                    <a:pt x="83" y="28"/>
                  </a:lnTo>
                  <a:lnTo>
                    <a:pt x="88" y="28"/>
                  </a:lnTo>
                  <a:lnTo>
                    <a:pt x="71" y="19"/>
                  </a:lnTo>
                  <a:lnTo>
                    <a:pt x="54" y="19"/>
                  </a:lnTo>
                  <a:lnTo>
                    <a:pt x="45" y="10"/>
                  </a:lnTo>
                  <a:lnTo>
                    <a:pt x="31" y="0"/>
                  </a:lnTo>
                  <a:lnTo>
                    <a:pt x="26" y="7"/>
                  </a:lnTo>
                  <a:lnTo>
                    <a:pt x="12" y="14"/>
                  </a:lnTo>
                  <a:lnTo>
                    <a:pt x="7" y="28"/>
                  </a:lnTo>
                  <a:lnTo>
                    <a:pt x="7" y="36"/>
                  </a:lnTo>
                  <a:lnTo>
                    <a:pt x="0" y="4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29" name="Freeform 5486"/>
            <p:cNvSpPr>
              <a:spLocks/>
            </p:cNvSpPr>
            <p:nvPr/>
          </p:nvSpPr>
          <p:spPr bwMode="auto">
            <a:xfrm>
              <a:off x="903" y="2647"/>
              <a:ext cx="11" cy="22"/>
            </a:xfrm>
            <a:custGeom>
              <a:avLst/>
              <a:gdLst>
                <a:gd name="T0" fmla="*/ 0 w 10"/>
                <a:gd name="T1" fmla="*/ 0 h 17"/>
                <a:gd name="T2" fmla="*/ 9 w 10"/>
                <a:gd name="T3" fmla="*/ 17 h 17"/>
                <a:gd name="T4" fmla="*/ 0 w 10"/>
                <a:gd name="T5" fmla="*/ 23 h 17"/>
                <a:gd name="T6" fmla="*/ 12 w 10"/>
                <a:gd name="T7" fmla="*/ 28 h 17"/>
                <a:gd name="T8" fmla="*/ 7 w 10"/>
                <a:gd name="T9" fmla="*/ 0 h 17"/>
                <a:gd name="T10" fmla="*/ 0 w 10"/>
                <a:gd name="T11" fmla="*/ 0 h 17"/>
                <a:gd name="T12" fmla="*/ 0 60000 65536"/>
                <a:gd name="T13" fmla="*/ 0 60000 65536"/>
                <a:gd name="T14" fmla="*/ 0 60000 65536"/>
                <a:gd name="T15" fmla="*/ 0 60000 65536"/>
                <a:gd name="T16" fmla="*/ 0 60000 65536"/>
                <a:gd name="T17" fmla="*/ 0 60000 65536"/>
                <a:gd name="T18" fmla="*/ 0 w 10"/>
                <a:gd name="T19" fmla="*/ 0 h 17"/>
                <a:gd name="T20" fmla="*/ 10 w 10"/>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0" h="17">
                  <a:moveTo>
                    <a:pt x="0" y="0"/>
                  </a:moveTo>
                  <a:lnTo>
                    <a:pt x="7" y="10"/>
                  </a:lnTo>
                  <a:lnTo>
                    <a:pt x="0" y="14"/>
                  </a:lnTo>
                  <a:lnTo>
                    <a:pt x="10" y="17"/>
                  </a:lnTo>
                  <a:lnTo>
                    <a:pt x="5" y="0"/>
                  </a:lnTo>
                  <a:lnTo>
                    <a:pt x="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30" name="Freeform 5487"/>
            <p:cNvSpPr>
              <a:spLocks/>
            </p:cNvSpPr>
            <p:nvPr/>
          </p:nvSpPr>
          <p:spPr bwMode="auto">
            <a:xfrm>
              <a:off x="1104" y="2709"/>
              <a:ext cx="5" cy="3"/>
            </a:xfrm>
            <a:custGeom>
              <a:avLst/>
              <a:gdLst>
                <a:gd name="T0" fmla="*/ 5 w 5"/>
                <a:gd name="T1" fmla="*/ 0 h 2"/>
                <a:gd name="T2" fmla="*/ 0 w 5"/>
                <a:gd name="T3" fmla="*/ 5 h 2"/>
                <a:gd name="T4" fmla="*/ 0 w 5"/>
                <a:gd name="T5" fmla="*/ 0 h 2"/>
                <a:gd name="T6" fmla="*/ 5 w 5"/>
                <a:gd name="T7" fmla="*/ 0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5" y="0"/>
                  </a:moveTo>
                  <a:lnTo>
                    <a:pt x="0" y="2"/>
                  </a:lnTo>
                  <a:lnTo>
                    <a:pt x="0" y="0"/>
                  </a:lnTo>
                  <a:lnTo>
                    <a:pt x="5"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31" name="Freeform 5488"/>
            <p:cNvSpPr>
              <a:spLocks/>
            </p:cNvSpPr>
            <p:nvPr/>
          </p:nvSpPr>
          <p:spPr bwMode="auto">
            <a:xfrm>
              <a:off x="918" y="2660"/>
              <a:ext cx="8" cy="2"/>
            </a:xfrm>
            <a:custGeom>
              <a:avLst/>
              <a:gdLst>
                <a:gd name="T0" fmla="*/ 9 w 7"/>
                <a:gd name="T1" fmla="*/ 2 h 2"/>
                <a:gd name="T2" fmla="*/ 7 w 7"/>
                <a:gd name="T3" fmla="*/ 2 h 2"/>
                <a:gd name="T4" fmla="*/ 0 w 7"/>
                <a:gd name="T5" fmla="*/ 0 h 2"/>
                <a:gd name="T6" fmla="*/ 9 w 7"/>
                <a:gd name="T7" fmla="*/ 2 h 2"/>
                <a:gd name="T8" fmla="*/ 0 60000 65536"/>
                <a:gd name="T9" fmla="*/ 0 60000 65536"/>
                <a:gd name="T10" fmla="*/ 0 60000 65536"/>
                <a:gd name="T11" fmla="*/ 0 60000 65536"/>
                <a:gd name="T12" fmla="*/ 0 w 7"/>
                <a:gd name="T13" fmla="*/ 0 h 2"/>
                <a:gd name="T14" fmla="*/ 7 w 7"/>
                <a:gd name="T15" fmla="*/ 2 h 2"/>
              </a:gdLst>
              <a:ahLst/>
              <a:cxnLst>
                <a:cxn ang="T8">
                  <a:pos x="T0" y="T1"/>
                </a:cxn>
                <a:cxn ang="T9">
                  <a:pos x="T2" y="T3"/>
                </a:cxn>
                <a:cxn ang="T10">
                  <a:pos x="T4" y="T5"/>
                </a:cxn>
                <a:cxn ang="T11">
                  <a:pos x="T6" y="T7"/>
                </a:cxn>
              </a:cxnLst>
              <a:rect l="T12" t="T13" r="T14" b="T15"/>
              <a:pathLst>
                <a:path w="7" h="2">
                  <a:moveTo>
                    <a:pt x="7" y="2"/>
                  </a:moveTo>
                  <a:lnTo>
                    <a:pt x="5" y="2"/>
                  </a:lnTo>
                  <a:lnTo>
                    <a:pt x="0" y="0"/>
                  </a:lnTo>
                  <a:lnTo>
                    <a:pt x="7"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32" name="Freeform 5489"/>
            <p:cNvSpPr>
              <a:spLocks/>
            </p:cNvSpPr>
            <p:nvPr/>
          </p:nvSpPr>
          <p:spPr bwMode="auto">
            <a:xfrm>
              <a:off x="1084" y="2647"/>
              <a:ext cx="230" cy="408"/>
            </a:xfrm>
            <a:custGeom>
              <a:avLst/>
              <a:gdLst>
                <a:gd name="T0" fmla="*/ 248 w 206"/>
                <a:gd name="T1" fmla="*/ 397 h 329"/>
                <a:gd name="T2" fmla="*/ 250 w 206"/>
                <a:gd name="T3" fmla="*/ 444 h 329"/>
                <a:gd name="T4" fmla="*/ 248 w 206"/>
                <a:gd name="T5" fmla="*/ 469 h 329"/>
                <a:gd name="T6" fmla="*/ 242 w 206"/>
                <a:gd name="T7" fmla="*/ 491 h 329"/>
                <a:gd name="T8" fmla="*/ 233 w 206"/>
                <a:gd name="T9" fmla="*/ 506 h 329"/>
                <a:gd name="T10" fmla="*/ 213 w 206"/>
                <a:gd name="T11" fmla="*/ 476 h 329"/>
                <a:gd name="T12" fmla="*/ 178 w 206"/>
                <a:gd name="T13" fmla="*/ 455 h 329"/>
                <a:gd name="T14" fmla="*/ 145 w 206"/>
                <a:gd name="T15" fmla="*/ 429 h 329"/>
                <a:gd name="T16" fmla="*/ 109 w 206"/>
                <a:gd name="T17" fmla="*/ 389 h 329"/>
                <a:gd name="T18" fmla="*/ 97 w 206"/>
                <a:gd name="T19" fmla="*/ 341 h 329"/>
                <a:gd name="T20" fmla="*/ 74 w 206"/>
                <a:gd name="T21" fmla="*/ 295 h 329"/>
                <a:gd name="T22" fmla="*/ 56 w 206"/>
                <a:gd name="T23" fmla="*/ 258 h 329"/>
                <a:gd name="T24" fmla="*/ 41 w 206"/>
                <a:gd name="T25" fmla="*/ 216 h 329"/>
                <a:gd name="T26" fmla="*/ 19 w 206"/>
                <a:gd name="T27" fmla="*/ 181 h 329"/>
                <a:gd name="T28" fmla="*/ 7 w 206"/>
                <a:gd name="T29" fmla="*/ 160 h 329"/>
                <a:gd name="T30" fmla="*/ 9 w 206"/>
                <a:gd name="T31" fmla="*/ 109 h 329"/>
                <a:gd name="T32" fmla="*/ 19 w 206"/>
                <a:gd name="T33" fmla="*/ 109 h 329"/>
                <a:gd name="T34" fmla="*/ 21 w 206"/>
                <a:gd name="T35" fmla="*/ 120 h 329"/>
                <a:gd name="T36" fmla="*/ 51 w 206"/>
                <a:gd name="T37" fmla="*/ 128 h 329"/>
                <a:gd name="T38" fmla="*/ 56 w 206"/>
                <a:gd name="T39" fmla="*/ 107 h 329"/>
                <a:gd name="T40" fmla="*/ 60 w 206"/>
                <a:gd name="T41" fmla="*/ 88 h 329"/>
                <a:gd name="T42" fmla="*/ 65 w 206"/>
                <a:gd name="T43" fmla="*/ 95 h 329"/>
                <a:gd name="T44" fmla="*/ 68 w 206"/>
                <a:gd name="T45" fmla="*/ 83 h 329"/>
                <a:gd name="T46" fmla="*/ 100 w 206"/>
                <a:gd name="T47" fmla="*/ 58 h 329"/>
                <a:gd name="T48" fmla="*/ 118 w 206"/>
                <a:gd name="T49" fmla="*/ 30 h 329"/>
                <a:gd name="T50" fmla="*/ 116 w 206"/>
                <a:gd name="T51" fmla="*/ 2 h 329"/>
                <a:gd name="T52" fmla="*/ 127 w 206"/>
                <a:gd name="T53" fmla="*/ 15 h 329"/>
                <a:gd name="T54" fmla="*/ 153 w 206"/>
                <a:gd name="T55" fmla="*/ 51 h 329"/>
                <a:gd name="T56" fmla="*/ 183 w 206"/>
                <a:gd name="T57" fmla="*/ 66 h 329"/>
                <a:gd name="T58" fmla="*/ 218 w 206"/>
                <a:gd name="T59" fmla="*/ 72 h 329"/>
                <a:gd name="T60" fmla="*/ 222 w 206"/>
                <a:gd name="T61" fmla="*/ 117 h 329"/>
                <a:gd name="T62" fmla="*/ 199 w 206"/>
                <a:gd name="T63" fmla="*/ 120 h 329"/>
                <a:gd name="T64" fmla="*/ 169 w 206"/>
                <a:gd name="T65" fmla="*/ 139 h 329"/>
                <a:gd name="T66" fmla="*/ 157 w 206"/>
                <a:gd name="T67" fmla="*/ 181 h 329"/>
                <a:gd name="T68" fmla="*/ 157 w 206"/>
                <a:gd name="T69" fmla="*/ 222 h 329"/>
                <a:gd name="T70" fmla="*/ 162 w 206"/>
                <a:gd name="T71" fmla="*/ 258 h 329"/>
                <a:gd name="T72" fmla="*/ 183 w 206"/>
                <a:gd name="T73" fmla="*/ 269 h 329"/>
                <a:gd name="T74" fmla="*/ 213 w 206"/>
                <a:gd name="T75" fmla="*/ 262 h 329"/>
                <a:gd name="T76" fmla="*/ 215 w 206"/>
                <a:gd name="T77" fmla="*/ 301 h 329"/>
                <a:gd name="T78" fmla="*/ 246 w 206"/>
                <a:gd name="T79" fmla="*/ 322 h 329"/>
                <a:gd name="T80" fmla="*/ 250 w 206"/>
                <a:gd name="T81" fmla="*/ 350 h 3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6"/>
                <a:gd name="T124" fmla="*/ 0 h 329"/>
                <a:gd name="T125" fmla="*/ 206 w 206"/>
                <a:gd name="T126" fmla="*/ 329 h 3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6" h="329">
                  <a:moveTo>
                    <a:pt x="201" y="251"/>
                  </a:moveTo>
                  <a:lnTo>
                    <a:pt x="199" y="258"/>
                  </a:lnTo>
                  <a:lnTo>
                    <a:pt x="199" y="274"/>
                  </a:lnTo>
                  <a:lnTo>
                    <a:pt x="201" y="289"/>
                  </a:lnTo>
                  <a:lnTo>
                    <a:pt x="206" y="291"/>
                  </a:lnTo>
                  <a:lnTo>
                    <a:pt x="199" y="305"/>
                  </a:lnTo>
                  <a:lnTo>
                    <a:pt x="199" y="312"/>
                  </a:lnTo>
                  <a:lnTo>
                    <a:pt x="194" y="319"/>
                  </a:lnTo>
                  <a:lnTo>
                    <a:pt x="190" y="326"/>
                  </a:lnTo>
                  <a:lnTo>
                    <a:pt x="187" y="329"/>
                  </a:lnTo>
                  <a:lnTo>
                    <a:pt x="175" y="319"/>
                  </a:lnTo>
                  <a:lnTo>
                    <a:pt x="171" y="310"/>
                  </a:lnTo>
                  <a:lnTo>
                    <a:pt x="154" y="303"/>
                  </a:lnTo>
                  <a:lnTo>
                    <a:pt x="142" y="296"/>
                  </a:lnTo>
                  <a:lnTo>
                    <a:pt x="128" y="286"/>
                  </a:lnTo>
                  <a:lnTo>
                    <a:pt x="116" y="279"/>
                  </a:lnTo>
                  <a:lnTo>
                    <a:pt x="102" y="267"/>
                  </a:lnTo>
                  <a:lnTo>
                    <a:pt x="88" y="253"/>
                  </a:lnTo>
                  <a:lnTo>
                    <a:pt x="88" y="244"/>
                  </a:lnTo>
                  <a:lnTo>
                    <a:pt x="78" y="222"/>
                  </a:lnTo>
                  <a:lnTo>
                    <a:pt x="69" y="203"/>
                  </a:lnTo>
                  <a:lnTo>
                    <a:pt x="59" y="192"/>
                  </a:lnTo>
                  <a:lnTo>
                    <a:pt x="52" y="180"/>
                  </a:lnTo>
                  <a:lnTo>
                    <a:pt x="45" y="168"/>
                  </a:lnTo>
                  <a:lnTo>
                    <a:pt x="41" y="154"/>
                  </a:lnTo>
                  <a:lnTo>
                    <a:pt x="33" y="140"/>
                  </a:lnTo>
                  <a:lnTo>
                    <a:pt x="26" y="128"/>
                  </a:lnTo>
                  <a:lnTo>
                    <a:pt x="15" y="118"/>
                  </a:lnTo>
                  <a:lnTo>
                    <a:pt x="3" y="109"/>
                  </a:lnTo>
                  <a:lnTo>
                    <a:pt x="5" y="104"/>
                  </a:lnTo>
                  <a:lnTo>
                    <a:pt x="0" y="80"/>
                  </a:lnTo>
                  <a:lnTo>
                    <a:pt x="7" y="71"/>
                  </a:lnTo>
                  <a:lnTo>
                    <a:pt x="15" y="62"/>
                  </a:lnTo>
                  <a:lnTo>
                    <a:pt x="15" y="71"/>
                  </a:lnTo>
                  <a:lnTo>
                    <a:pt x="12" y="78"/>
                  </a:lnTo>
                  <a:lnTo>
                    <a:pt x="17" y="78"/>
                  </a:lnTo>
                  <a:lnTo>
                    <a:pt x="36" y="90"/>
                  </a:lnTo>
                  <a:lnTo>
                    <a:pt x="41" y="83"/>
                  </a:lnTo>
                  <a:lnTo>
                    <a:pt x="41" y="76"/>
                  </a:lnTo>
                  <a:lnTo>
                    <a:pt x="45" y="69"/>
                  </a:lnTo>
                  <a:lnTo>
                    <a:pt x="48" y="57"/>
                  </a:lnTo>
                  <a:lnTo>
                    <a:pt x="48" y="62"/>
                  </a:lnTo>
                  <a:lnTo>
                    <a:pt x="52" y="62"/>
                  </a:lnTo>
                  <a:lnTo>
                    <a:pt x="50" y="57"/>
                  </a:lnTo>
                  <a:lnTo>
                    <a:pt x="55" y="54"/>
                  </a:lnTo>
                  <a:lnTo>
                    <a:pt x="64" y="50"/>
                  </a:lnTo>
                  <a:lnTo>
                    <a:pt x="81" y="38"/>
                  </a:lnTo>
                  <a:lnTo>
                    <a:pt x="90" y="19"/>
                  </a:lnTo>
                  <a:lnTo>
                    <a:pt x="95" y="19"/>
                  </a:lnTo>
                  <a:lnTo>
                    <a:pt x="88" y="2"/>
                  </a:lnTo>
                  <a:lnTo>
                    <a:pt x="93" y="2"/>
                  </a:lnTo>
                  <a:lnTo>
                    <a:pt x="93" y="0"/>
                  </a:lnTo>
                  <a:lnTo>
                    <a:pt x="102" y="10"/>
                  </a:lnTo>
                  <a:lnTo>
                    <a:pt x="112" y="19"/>
                  </a:lnTo>
                  <a:lnTo>
                    <a:pt x="123" y="33"/>
                  </a:lnTo>
                  <a:lnTo>
                    <a:pt x="128" y="40"/>
                  </a:lnTo>
                  <a:lnTo>
                    <a:pt x="147" y="43"/>
                  </a:lnTo>
                  <a:lnTo>
                    <a:pt x="159" y="43"/>
                  </a:lnTo>
                  <a:lnTo>
                    <a:pt x="175" y="47"/>
                  </a:lnTo>
                  <a:lnTo>
                    <a:pt x="168" y="69"/>
                  </a:lnTo>
                  <a:lnTo>
                    <a:pt x="178" y="76"/>
                  </a:lnTo>
                  <a:lnTo>
                    <a:pt x="173" y="76"/>
                  </a:lnTo>
                  <a:lnTo>
                    <a:pt x="159" y="78"/>
                  </a:lnTo>
                  <a:lnTo>
                    <a:pt x="147" y="85"/>
                  </a:lnTo>
                  <a:lnTo>
                    <a:pt x="135" y="90"/>
                  </a:lnTo>
                  <a:lnTo>
                    <a:pt x="130" y="104"/>
                  </a:lnTo>
                  <a:lnTo>
                    <a:pt x="126" y="118"/>
                  </a:lnTo>
                  <a:lnTo>
                    <a:pt x="119" y="132"/>
                  </a:lnTo>
                  <a:lnTo>
                    <a:pt x="126" y="144"/>
                  </a:lnTo>
                  <a:lnTo>
                    <a:pt x="130" y="158"/>
                  </a:lnTo>
                  <a:lnTo>
                    <a:pt x="130" y="168"/>
                  </a:lnTo>
                  <a:lnTo>
                    <a:pt x="138" y="168"/>
                  </a:lnTo>
                  <a:lnTo>
                    <a:pt x="147" y="175"/>
                  </a:lnTo>
                  <a:lnTo>
                    <a:pt x="159" y="180"/>
                  </a:lnTo>
                  <a:lnTo>
                    <a:pt x="171" y="170"/>
                  </a:lnTo>
                  <a:lnTo>
                    <a:pt x="171" y="184"/>
                  </a:lnTo>
                  <a:lnTo>
                    <a:pt x="173" y="196"/>
                  </a:lnTo>
                  <a:lnTo>
                    <a:pt x="190" y="196"/>
                  </a:lnTo>
                  <a:lnTo>
                    <a:pt x="197" y="210"/>
                  </a:lnTo>
                  <a:lnTo>
                    <a:pt x="206" y="222"/>
                  </a:lnTo>
                  <a:lnTo>
                    <a:pt x="201" y="227"/>
                  </a:lnTo>
                  <a:lnTo>
                    <a:pt x="201" y="251"/>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33" name="Freeform 5490"/>
            <p:cNvSpPr>
              <a:spLocks/>
            </p:cNvSpPr>
            <p:nvPr/>
          </p:nvSpPr>
          <p:spPr bwMode="auto">
            <a:xfrm>
              <a:off x="3714" y="1474"/>
              <a:ext cx="900" cy="726"/>
            </a:xfrm>
            <a:custGeom>
              <a:avLst/>
              <a:gdLst>
                <a:gd name="T0" fmla="*/ 395 w 804"/>
                <a:gd name="T1" fmla="*/ 686 h 586"/>
                <a:gd name="T2" fmla="*/ 311 w 804"/>
                <a:gd name="T3" fmla="*/ 689 h 586"/>
                <a:gd name="T4" fmla="*/ 250 w 804"/>
                <a:gd name="T5" fmla="*/ 654 h 586"/>
                <a:gd name="T6" fmla="*/ 189 w 804"/>
                <a:gd name="T7" fmla="*/ 628 h 586"/>
                <a:gd name="T8" fmla="*/ 146 w 804"/>
                <a:gd name="T9" fmla="*/ 564 h 586"/>
                <a:gd name="T10" fmla="*/ 130 w 804"/>
                <a:gd name="T11" fmla="*/ 512 h 586"/>
                <a:gd name="T12" fmla="*/ 106 w 804"/>
                <a:gd name="T13" fmla="*/ 487 h 586"/>
                <a:gd name="T14" fmla="*/ 30 w 804"/>
                <a:gd name="T15" fmla="*/ 444 h 586"/>
                <a:gd name="T16" fmla="*/ 11 w 804"/>
                <a:gd name="T17" fmla="*/ 399 h 586"/>
                <a:gd name="T18" fmla="*/ 41 w 804"/>
                <a:gd name="T19" fmla="*/ 352 h 586"/>
                <a:gd name="T20" fmla="*/ 95 w 804"/>
                <a:gd name="T21" fmla="*/ 287 h 586"/>
                <a:gd name="T22" fmla="*/ 72 w 804"/>
                <a:gd name="T23" fmla="*/ 229 h 586"/>
                <a:gd name="T24" fmla="*/ 104 w 804"/>
                <a:gd name="T25" fmla="*/ 162 h 586"/>
                <a:gd name="T26" fmla="*/ 157 w 804"/>
                <a:gd name="T27" fmla="*/ 116 h 586"/>
                <a:gd name="T28" fmla="*/ 219 w 804"/>
                <a:gd name="T29" fmla="*/ 149 h 586"/>
                <a:gd name="T30" fmla="*/ 300 w 804"/>
                <a:gd name="T31" fmla="*/ 225 h 586"/>
                <a:gd name="T32" fmla="*/ 409 w 804"/>
                <a:gd name="T33" fmla="*/ 287 h 586"/>
                <a:gd name="T34" fmla="*/ 516 w 804"/>
                <a:gd name="T35" fmla="*/ 306 h 586"/>
                <a:gd name="T36" fmla="*/ 599 w 804"/>
                <a:gd name="T37" fmla="*/ 297 h 586"/>
                <a:gd name="T38" fmla="*/ 638 w 804"/>
                <a:gd name="T39" fmla="*/ 221 h 586"/>
                <a:gd name="T40" fmla="*/ 723 w 804"/>
                <a:gd name="T41" fmla="*/ 181 h 586"/>
                <a:gd name="T42" fmla="*/ 694 w 804"/>
                <a:gd name="T43" fmla="*/ 149 h 586"/>
                <a:gd name="T44" fmla="*/ 658 w 804"/>
                <a:gd name="T45" fmla="*/ 95 h 586"/>
                <a:gd name="T46" fmla="*/ 679 w 804"/>
                <a:gd name="T47" fmla="*/ 21 h 586"/>
                <a:gd name="T48" fmla="*/ 770 w 804"/>
                <a:gd name="T49" fmla="*/ 19 h 586"/>
                <a:gd name="T50" fmla="*/ 862 w 804"/>
                <a:gd name="T51" fmla="*/ 105 h 586"/>
                <a:gd name="T52" fmla="*/ 990 w 804"/>
                <a:gd name="T53" fmla="*/ 135 h 586"/>
                <a:gd name="T54" fmla="*/ 978 w 804"/>
                <a:gd name="T55" fmla="*/ 232 h 586"/>
                <a:gd name="T56" fmla="*/ 981 w 804"/>
                <a:gd name="T57" fmla="*/ 279 h 586"/>
                <a:gd name="T58" fmla="*/ 948 w 804"/>
                <a:gd name="T59" fmla="*/ 316 h 586"/>
                <a:gd name="T60" fmla="*/ 899 w 804"/>
                <a:gd name="T61" fmla="*/ 378 h 586"/>
                <a:gd name="T62" fmla="*/ 871 w 804"/>
                <a:gd name="T63" fmla="*/ 346 h 586"/>
                <a:gd name="T64" fmla="*/ 818 w 804"/>
                <a:gd name="T65" fmla="*/ 385 h 586"/>
                <a:gd name="T66" fmla="*/ 866 w 804"/>
                <a:gd name="T67" fmla="*/ 431 h 586"/>
                <a:gd name="T68" fmla="*/ 904 w 804"/>
                <a:gd name="T69" fmla="*/ 447 h 586"/>
                <a:gd name="T70" fmla="*/ 904 w 804"/>
                <a:gd name="T71" fmla="*/ 523 h 586"/>
                <a:gd name="T72" fmla="*/ 925 w 804"/>
                <a:gd name="T73" fmla="*/ 580 h 586"/>
                <a:gd name="T74" fmla="*/ 946 w 804"/>
                <a:gd name="T75" fmla="*/ 631 h 586"/>
                <a:gd name="T76" fmla="*/ 969 w 804"/>
                <a:gd name="T77" fmla="*/ 654 h 586"/>
                <a:gd name="T78" fmla="*/ 969 w 804"/>
                <a:gd name="T79" fmla="*/ 679 h 586"/>
                <a:gd name="T80" fmla="*/ 948 w 804"/>
                <a:gd name="T81" fmla="*/ 728 h 586"/>
                <a:gd name="T82" fmla="*/ 948 w 804"/>
                <a:gd name="T83" fmla="*/ 745 h 586"/>
                <a:gd name="T84" fmla="*/ 940 w 804"/>
                <a:gd name="T85" fmla="*/ 773 h 586"/>
                <a:gd name="T86" fmla="*/ 919 w 804"/>
                <a:gd name="T87" fmla="*/ 803 h 586"/>
                <a:gd name="T88" fmla="*/ 885 w 804"/>
                <a:gd name="T89" fmla="*/ 830 h 586"/>
                <a:gd name="T90" fmla="*/ 866 w 804"/>
                <a:gd name="T91" fmla="*/ 842 h 586"/>
                <a:gd name="T92" fmla="*/ 842 w 804"/>
                <a:gd name="T93" fmla="*/ 842 h 586"/>
                <a:gd name="T94" fmla="*/ 827 w 804"/>
                <a:gd name="T95" fmla="*/ 860 h 586"/>
                <a:gd name="T96" fmla="*/ 791 w 804"/>
                <a:gd name="T97" fmla="*/ 886 h 586"/>
                <a:gd name="T98" fmla="*/ 768 w 804"/>
                <a:gd name="T99" fmla="*/ 867 h 586"/>
                <a:gd name="T100" fmla="*/ 726 w 804"/>
                <a:gd name="T101" fmla="*/ 856 h 586"/>
                <a:gd name="T102" fmla="*/ 671 w 804"/>
                <a:gd name="T103" fmla="*/ 835 h 586"/>
                <a:gd name="T104" fmla="*/ 643 w 804"/>
                <a:gd name="T105" fmla="*/ 838 h 586"/>
                <a:gd name="T106" fmla="*/ 617 w 804"/>
                <a:gd name="T107" fmla="*/ 870 h 586"/>
                <a:gd name="T108" fmla="*/ 575 w 804"/>
                <a:gd name="T109" fmla="*/ 846 h 586"/>
                <a:gd name="T110" fmla="*/ 534 w 804"/>
                <a:gd name="T111" fmla="*/ 798 h 586"/>
                <a:gd name="T112" fmla="*/ 543 w 804"/>
                <a:gd name="T113" fmla="*/ 724 h 586"/>
                <a:gd name="T114" fmla="*/ 489 w 804"/>
                <a:gd name="T115" fmla="*/ 670 h 586"/>
                <a:gd name="T116" fmla="*/ 465 w 804"/>
                <a:gd name="T117" fmla="*/ 660 h 5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04"/>
                <a:gd name="T178" fmla="*/ 0 h 586"/>
                <a:gd name="T179" fmla="*/ 804 w 804"/>
                <a:gd name="T180" fmla="*/ 586 h 58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04" h="586">
                  <a:moveTo>
                    <a:pt x="360" y="426"/>
                  </a:moveTo>
                  <a:lnTo>
                    <a:pt x="348" y="437"/>
                  </a:lnTo>
                  <a:lnTo>
                    <a:pt x="336" y="447"/>
                  </a:lnTo>
                  <a:lnTo>
                    <a:pt x="324" y="454"/>
                  </a:lnTo>
                  <a:lnTo>
                    <a:pt x="315" y="447"/>
                  </a:lnTo>
                  <a:lnTo>
                    <a:pt x="293" y="445"/>
                  </a:lnTo>
                  <a:lnTo>
                    <a:pt x="282" y="461"/>
                  </a:lnTo>
                  <a:lnTo>
                    <a:pt x="277" y="447"/>
                  </a:lnTo>
                  <a:lnTo>
                    <a:pt x="270" y="449"/>
                  </a:lnTo>
                  <a:lnTo>
                    <a:pt x="248" y="449"/>
                  </a:lnTo>
                  <a:lnTo>
                    <a:pt x="237" y="447"/>
                  </a:lnTo>
                  <a:lnTo>
                    <a:pt x="220" y="442"/>
                  </a:lnTo>
                  <a:lnTo>
                    <a:pt x="218" y="437"/>
                  </a:lnTo>
                  <a:lnTo>
                    <a:pt x="203" y="430"/>
                  </a:lnTo>
                  <a:lnTo>
                    <a:pt x="199" y="426"/>
                  </a:lnTo>
                  <a:lnTo>
                    <a:pt x="194" y="428"/>
                  </a:lnTo>
                  <a:lnTo>
                    <a:pt x="173" y="411"/>
                  </a:lnTo>
                  <a:lnTo>
                    <a:pt x="161" y="404"/>
                  </a:lnTo>
                  <a:lnTo>
                    <a:pt x="154" y="411"/>
                  </a:lnTo>
                  <a:lnTo>
                    <a:pt x="151" y="409"/>
                  </a:lnTo>
                  <a:lnTo>
                    <a:pt x="137" y="400"/>
                  </a:lnTo>
                  <a:lnTo>
                    <a:pt x="118" y="388"/>
                  </a:lnTo>
                  <a:lnTo>
                    <a:pt x="111" y="388"/>
                  </a:lnTo>
                  <a:lnTo>
                    <a:pt x="104" y="367"/>
                  </a:lnTo>
                  <a:lnTo>
                    <a:pt x="116" y="367"/>
                  </a:lnTo>
                  <a:lnTo>
                    <a:pt x="116" y="362"/>
                  </a:lnTo>
                  <a:lnTo>
                    <a:pt x="106" y="348"/>
                  </a:lnTo>
                  <a:lnTo>
                    <a:pt x="106" y="341"/>
                  </a:lnTo>
                  <a:lnTo>
                    <a:pt x="106" y="336"/>
                  </a:lnTo>
                  <a:lnTo>
                    <a:pt x="104" y="333"/>
                  </a:lnTo>
                  <a:lnTo>
                    <a:pt x="99" y="331"/>
                  </a:lnTo>
                  <a:lnTo>
                    <a:pt x="99" y="326"/>
                  </a:lnTo>
                  <a:lnTo>
                    <a:pt x="97" y="322"/>
                  </a:lnTo>
                  <a:lnTo>
                    <a:pt x="92" y="319"/>
                  </a:lnTo>
                  <a:lnTo>
                    <a:pt x="85" y="317"/>
                  </a:lnTo>
                  <a:lnTo>
                    <a:pt x="80" y="315"/>
                  </a:lnTo>
                  <a:lnTo>
                    <a:pt x="59" y="307"/>
                  </a:lnTo>
                  <a:lnTo>
                    <a:pt x="50" y="305"/>
                  </a:lnTo>
                  <a:lnTo>
                    <a:pt x="43" y="293"/>
                  </a:lnTo>
                  <a:lnTo>
                    <a:pt x="24" y="289"/>
                  </a:lnTo>
                  <a:lnTo>
                    <a:pt x="24" y="284"/>
                  </a:lnTo>
                  <a:lnTo>
                    <a:pt x="28" y="284"/>
                  </a:lnTo>
                  <a:lnTo>
                    <a:pt x="33" y="281"/>
                  </a:lnTo>
                  <a:lnTo>
                    <a:pt x="21" y="263"/>
                  </a:lnTo>
                  <a:lnTo>
                    <a:pt x="9" y="260"/>
                  </a:lnTo>
                  <a:lnTo>
                    <a:pt x="0" y="246"/>
                  </a:lnTo>
                  <a:lnTo>
                    <a:pt x="5" y="234"/>
                  </a:lnTo>
                  <a:lnTo>
                    <a:pt x="17" y="227"/>
                  </a:lnTo>
                  <a:lnTo>
                    <a:pt x="24" y="225"/>
                  </a:lnTo>
                  <a:lnTo>
                    <a:pt x="33" y="229"/>
                  </a:lnTo>
                  <a:lnTo>
                    <a:pt x="40" y="218"/>
                  </a:lnTo>
                  <a:lnTo>
                    <a:pt x="57" y="213"/>
                  </a:lnTo>
                  <a:lnTo>
                    <a:pt x="69" y="203"/>
                  </a:lnTo>
                  <a:lnTo>
                    <a:pt x="80" y="194"/>
                  </a:lnTo>
                  <a:lnTo>
                    <a:pt x="76" y="187"/>
                  </a:lnTo>
                  <a:lnTo>
                    <a:pt x="78" y="182"/>
                  </a:lnTo>
                  <a:lnTo>
                    <a:pt x="78" y="180"/>
                  </a:lnTo>
                  <a:lnTo>
                    <a:pt x="71" y="166"/>
                  </a:lnTo>
                  <a:lnTo>
                    <a:pt x="66" y="154"/>
                  </a:lnTo>
                  <a:lnTo>
                    <a:pt x="57" y="149"/>
                  </a:lnTo>
                  <a:lnTo>
                    <a:pt x="73" y="142"/>
                  </a:lnTo>
                  <a:lnTo>
                    <a:pt x="92" y="144"/>
                  </a:lnTo>
                  <a:lnTo>
                    <a:pt x="88" y="137"/>
                  </a:lnTo>
                  <a:lnTo>
                    <a:pt x="85" y="123"/>
                  </a:lnTo>
                  <a:lnTo>
                    <a:pt x="83" y="106"/>
                  </a:lnTo>
                  <a:lnTo>
                    <a:pt x="106" y="111"/>
                  </a:lnTo>
                  <a:lnTo>
                    <a:pt x="118" y="111"/>
                  </a:lnTo>
                  <a:lnTo>
                    <a:pt x="111" y="92"/>
                  </a:lnTo>
                  <a:lnTo>
                    <a:pt x="118" y="88"/>
                  </a:lnTo>
                  <a:lnTo>
                    <a:pt x="125" y="76"/>
                  </a:lnTo>
                  <a:lnTo>
                    <a:pt x="135" y="73"/>
                  </a:lnTo>
                  <a:lnTo>
                    <a:pt x="137" y="76"/>
                  </a:lnTo>
                  <a:lnTo>
                    <a:pt x="142" y="83"/>
                  </a:lnTo>
                  <a:lnTo>
                    <a:pt x="163" y="95"/>
                  </a:lnTo>
                  <a:lnTo>
                    <a:pt x="175" y="97"/>
                  </a:lnTo>
                  <a:lnTo>
                    <a:pt x="196" y="111"/>
                  </a:lnTo>
                  <a:lnTo>
                    <a:pt x="201" y="128"/>
                  </a:lnTo>
                  <a:lnTo>
                    <a:pt x="206" y="142"/>
                  </a:lnTo>
                  <a:lnTo>
                    <a:pt x="222" y="144"/>
                  </a:lnTo>
                  <a:lnTo>
                    <a:pt x="239" y="147"/>
                  </a:lnTo>
                  <a:lnTo>
                    <a:pt x="260" y="154"/>
                  </a:lnTo>
                  <a:lnTo>
                    <a:pt x="282" y="159"/>
                  </a:lnTo>
                  <a:lnTo>
                    <a:pt x="293" y="173"/>
                  </a:lnTo>
                  <a:lnTo>
                    <a:pt x="308" y="187"/>
                  </a:lnTo>
                  <a:lnTo>
                    <a:pt x="326" y="187"/>
                  </a:lnTo>
                  <a:lnTo>
                    <a:pt x="348" y="189"/>
                  </a:lnTo>
                  <a:lnTo>
                    <a:pt x="367" y="189"/>
                  </a:lnTo>
                  <a:lnTo>
                    <a:pt x="388" y="192"/>
                  </a:lnTo>
                  <a:lnTo>
                    <a:pt x="393" y="196"/>
                  </a:lnTo>
                  <a:lnTo>
                    <a:pt x="412" y="199"/>
                  </a:lnTo>
                  <a:lnTo>
                    <a:pt x="428" y="201"/>
                  </a:lnTo>
                  <a:lnTo>
                    <a:pt x="438" y="208"/>
                  </a:lnTo>
                  <a:lnTo>
                    <a:pt x="449" y="201"/>
                  </a:lnTo>
                  <a:lnTo>
                    <a:pt x="459" y="194"/>
                  </a:lnTo>
                  <a:lnTo>
                    <a:pt x="478" y="194"/>
                  </a:lnTo>
                  <a:lnTo>
                    <a:pt x="494" y="192"/>
                  </a:lnTo>
                  <a:lnTo>
                    <a:pt x="506" y="182"/>
                  </a:lnTo>
                  <a:lnTo>
                    <a:pt x="520" y="170"/>
                  </a:lnTo>
                  <a:lnTo>
                    <a:pt x="511" y="161"/>
                  </a:lnTo>
                  <a:lnTo>
                    <a:pt x="509" y="144"/>
                  </a:lnTo>
                  <a:lnTo>
                    <a:pt x="530" y="151"/>
                  </a:lnTo>
                  <a:lnTo>
                    <a:pt x="542" y="142"/>
                  </a:lnTo>
                  <a:lnTo>
                    <a:pt x="556" y="140"/>
                  </a:lnTo>
                  <a:lnTo>
                    <a:pt x="561" y="128"/>
                  </a:lnTo>
                  <a:lnTo>
                    <a:pt x="577" y="118"/>
                  </a:lnTo>
                  <a:lnTo>
                    <a:pt x="601" y="118"/>
                  </a:lnTo>
                  <a:lnTo>
                    <a:pt x="596" y="109"/>
                  </a:lnTo>
                  <a:lnTo>
                    <a:pt x="565" y="95"/>
                  </a:lnTo>
                  <a:lnTo>
                    <a:pt x="558" y="99"/>
                  </a:lnTo>
                  <a:lnTo>
                    <a:pt x="554" y="97"/>
                  </a:lnTo>
                  <a:lnTo>
                    <a:pt x="537" y="99"/>
                  </a:lnTo>
                  <a:lnTo>
                    <a:pt x="525" y="92"/>
                  </a:lnTo>
                  <a:lnTo>
                    <a:pt x="530" y="90"/>
                  </a:lnTo>
                  <a:lnTo>
                    <a:pt x="528" y="76"/>
                  </a:lnTo>
                  <a:lnTo>
                    <a:pt x="525" y="62"/>
                  </a:lnTo>
                  <a:lnTo>
                    <a:pt x="546" y="66"/>
                  </a:lnTo>
                  <a:lnTo>
                    <a:pt x="556" y="54"/>
                  </a:lnTo>
                  <a:lnTo>
                    <a:pt x="554" y="43"/>
                  </a:lnTo>
                  <a:lnTo>
                    <a:pt x="551" y="21"/>
                  </a:lnTo>
                  <a:lnTo>
                    <a:pt x="542" y="14"/>
                  </a:lnTo>
                  <a:lnTo>
                    <a:pt x="535" y="12"/>
                  </a:lnTo>
                  <a:lnTo>
                    <a:pt x="544" y="2"/>
                  </a:lnTo>
                  <a:lnTo>
                    <a:pt x="563" y="2"/>
                  </a:lnTo>
                  <a:lnTo>
                    <a:pt x="580" y="0"/>
                  </a:lnTo>
                  <a:lnTo>
                    <a:pt x="615" y="12"/>
                  </a:lnTo>
                  <a:lnTo>
                    <a:pt x="632" y="24"/>
                  </a:lnTo>
                  <a:lnTo>
                    <a:pt x="643" y="36"/>
                  </a:lnTo>
                  <a:lnTo>
                    <a:pt x="660" y="47"/>
                  </a:lnTo>
                  <a:lnTo>
                    <a:pt x="674" y="59"/>
                  </a:lnTo>
                  <a:lnTo>
                    <a:pt x="688" y="69"/>
                  </a:lnTo>
                  <a:lnTo>
                    <a:pt x="714" y="73"/>
                  </a:lnTo>
                  <a:lnTo>
                    <a:pt x="729" y="80"/>
                  </a:lnTo>
                  <a:lnTo>
                    <a:pt x="745" y="99"/>
                  </a:lnTo>
                  <a:lnTo>
                    <a:pt x="769" y="97"/>
                  </a:lnTo>
                  <a:lnTo>
                    <a:pt x="790" y="88"/>
                  </a:lnTo>
                  <a:lnTo>
                    <a:pt x="797" y="104"/>
                  </a:lnTo>
                  <a:lnTo>
                    <a:pt x="802" y="125"/>
                  </a:lnTo>
                  <a:lnTo>
                    <a:pt x="804" y="147"/>
                  </a:lnTo>
                  <a:lnTo>
                    <a:pt x="785" y="142"/>
                  </a:lnTo>
                  <a:lnTo>
                    <a:pt x="781" y="151"/>
                  </a:lnTo>
                  <a:lnTo>
                    <a:pt x="792" y="168"/>
                  </a:lnTo>
                  <a:lnTo>
                    <a:pt x="802" y="182"/>
                  </a:lnTo>
                  <a:lnTo>
                    <a:pt x="797" y="187"/>
                  </a:lnTo>
                  <a:lnTo>
                    <a:pt x="800" y="192"/>
                  </a:lnTo>
                  <a:lnTo>
                    <a:pt x="783" y="182"/>
                  </a:lnTo>
                  <a:lnTo>
                    <a:pt x="783" y="192"/>
                  </a:lnTo>
                  <a:lnTo>
                    <a:pt x="774" y="199"/>
                  </a:lnTo>
                  <a:lnTo>
                    <a:pt x="769" y="201"/>
                  </a:lnTo>
                  <a:lnTo>
                    <a:pt x="774" y="211"/>
                  </a:lnTo>
                  <a:lnTo>
                    <a:pt x="757" y="206"/>
                  </a:lnTo>
                  <a:lnTo>
                    <a:pt x="750" y="208"/>
                  </a:lnTo>
                  <a:lnTo>
                    <a:pt x="743" y="225"/>
                  </a:lnTo>
                  <a:lnTo>
                    <a:pt x="733" y="234"/>
                  </a:lnTo>
                  <a:lnTo>
                    <a:pt x="726" y="237"/>
                  </a:lnTo>
                  <a:lnTo>
                    <a:pt x="717" y="246"/>
                  </a:lnTo>
                  <a:lnTo>
                    <a:pt x="707" y="251"/>
                  </a:lnTo>
                  <a:lnTo>
                    <a:pt x="695" y="255"/>
                  </a:lnTo>
                  <a:lnTo>
                    <a:pt x="703" y="246"/>
                  </a:lnTo>
                  <a:lnTo>
                    <a:pt x="693" y="241"/>
                  </a:lnTo>
                  <a:lnTo>
                    <a:pt x="695" y="225"/>
                  </a:lnTo>
                  <a:lnTo>
                    <a:pt x="688" y="220"/>
                  </a:lnTo>
                  <a:lnTo>
                    <a:pt x="679" y="222"/>
                  </a:lnTo>
                  <a:lnTo>
                    <a:pt x="672" y="234"/>
                  </a:lnTo>
                  <a:lnTo>
                    <a:pt x="662" y="246"/>
                  </a:lnTo>
                  <a:lnTo>
                    <a:pt x="653" y="251"/>
                  </a:lnTo>
                  <a:lnTo>
                    <a:pt x="646" y="253"/>
                  </a:lnTo>
                  <a:lnTo>
                    <a:pt x="651" y="265"/>
                  </a:lnTo>
                  <a:lnTo>
                    <a:pt x="672" y="270"/>
                  </a:lnTo>
                  <a:lnTo>
                    <a:pt x="679" y="284"/>
                  </a:lnTo>
                  <a:lnTo>
                    <a:pt x="691" y="281"/>
                  </a:lnTo>
                  <a:lnTo>
                    <a:pt x="703" y="272"/>
                  </a:lnTo>
                  <a:lnTo>
                    <a:pt x="722" y="281"/>
                  </a:lnTo>
                  <a:lnTo>
                    <a:pt x="731" y="281"/>
                  </a:lnTo>
                  <a:lnTo>
                    <a:pt x="731" y="291"/>
                  </a:lnTo>
                  <a:lnTo>
                    <a:pt x="722" y="291"/>
                  </a:lnTo>
                  <a:lnTo>
                    <a:pt x="712" y="296"/>
                  </a:lnTo>
                  <a:lnTo>
                    <a:pt x="707" y="305"/>
                  </a:lnTo>
                  <a:lnTo>
                    <a:pt x="705" y="310"/>
                  </a:lnTo>
                  <a:lnTo>
                    <a:pt x="700" y="329"/>
                  </a:lnTo>
                  <a:lnTo>
                    <a:pt x="722" y="341"/>
                  </a:lnTo>
                  <a:lnTo>
                    <a:pt x="733" y="355"/>
                  </a:lnTo>
                  <a:lnTo>
                    <a:pt x="743" y="367"/>
                  </a:lnTo>
                  <a:lnTo>
                    <a:pt x="759" y="383"/>
                  </a:lnTo>
                  <a:lnTo>
                    <a:pt x="736" y="376"/>
                  </a:lnTo>
                  <a:lnTo>
                    <a:pt x="738" y="378"/>
                  </a:lnTo>
                  <a:lnTo>
                    <a:pt x="752" y="388"/>
                  </a:lnTo>
                  <a:lnTo>
                    <a:pt x="766" y="395"/>
                  </a:lnTo>
                  <a:lnTo>
                    <a:pt x="752" y="407"/>
                  </a:lnTo>
                  <a:lnTo>
                    <a:pt x="745" y="409"/>
                  </a:lnTo>
                  <a:lnTo>
                    <a:pt x="755" y="411"/>
                  </a:lnTo>
                  <a:lnTo>
                    <a:pt x="766" y="409"/>
                  </a:lnTo>
                  <a:lnTo>
                    <a:pt x="776" y="414"/>
                  </a:lnTo>
                  <a:lnTo>
                    <a:pt x="769" y="423"/>
                  </a:lnTo>
                  <a:lnTo>
                    <a:pt x="776" y="423"/>
                  </a:lnTo>
                  <a:lnTo>
                    <a:pt x="774" y="426"/>
                  </a:lnTo>
                  <a:lnTo>
                    <a:pt x="769" y="430"/>
                  </a:lnTo>
                  <a:lnTo>
                    <a:pt x="771" y="430"/>
                  </a:lnTo>
                  <a:lnTo>
                    <a:pt x="774" y="435"/>
                  </a:lnTo>
                  <a:lnTo>
                    <a:pt x="769" y="435"/>
                  </a:lnTo>
                  <a:lnTo>
                    <a:pt x="774" y="442"/>
                  </a:lnTo>
                  <a:lnTo>
                    <a:pt x="771" y="442"/>
                  </a:lnTo>
                  <a:lnTo>
                    <a:pt x="762" y="447"/>
                  </a:lnTo>
                  <a:lnTo>
                    <a:pt x="766" y="454"/>
                  </a:lnTo>
                  <a:lnTo>
                    <a:pt x="762" y="461"/>
                  </a:lnTo>
                  <a:lnTo>
                    <a:pt x="757" y="475"/>
                  </a:lnTo>
                  <a:lnTo>
                    <a:pt x="755" y="475"/>
                  </a:lnTo>
                  <a:lnTo>
                    <a:pt x="759" y="480"/>
                  </a:lnTo>
                  <a:lnTo>
                    <a:pt x="752" y="482"/>
                  </a:lnTo>
                  <a:lnTo>
                    <a:pt x="750" y="482"/>
                  </a:lnTo>
                  <a:lnTo>
                    <a:pt x="757" y="485"/>
                  </a:lnTo>
                  <a:lnTo>
                    <a:pt x="757" y="494"/>
                  </a:lnTo>
                  <a:lnTo>
                    <a:pt x="755" y="494"/>
                  </a:lnTo>
                  <a:lnTo>
                    <a:pt x="755" y="497"/>
                  </a:lnTo>
                  <a:lnTo>
                    <a:pt x="750" y="501"/>
                  </a:lnTo>
                  <a:lnTo>
                    <a:pt x="750" y="504"/>
                  </a:lnTo>
                  <a:lnTo>
                    <a:pt x="748" y="508"/>
                  </a:lnTo>
                  <a:lnTo>
                    <a:pt x="740" y="511"/>
                  </a:lnTo>
                  <a:lnTo>
                    <a:pt x="738" y="513"/>
                  </a:lnTo>
                  <a:lnTo>
                    <a:pt x="738" y="518"/>
                  </a:lnTo>
                  <a:lnTo>
                    <a:pt x="733" y="523"/>
                  </a:lnTo>
                  <a:lnTo>
                    <a:pt x="722" y="532"/>
                  </a:lnTo>
                  <a:lnTo>
                    <a:pt x="719" y="539"/>
                  </a:lnTo>
                  <a:lnTo>
                    <a:pt x="710" y="541"/>
                  </a:lnTo>
                  <a:lnTo>
                    <a:pt x="707" y="541"/>
                  </a:lnTo>
                  <a:lnTo>
                    <a:pt x="705" y="541"/>
                  </a:lnTo>
                  <a:lnTo>
                    <a:pt x="698" y="544"/>
                  </a:lnTo>
                  <a:lnTo>
                    <a:pt x="695" y="541"/>
                  </a:lnTo>
                  <a:lnTo>
                    <a:pt x="691" y="546"/>
                  </a:lnTo>
                  <a:lnTo>
                    <a:pt x="691" y="549"/>
                  </a:lnTo>
                  <a:lnTo>
                    <a:pt x="684" y="549"/>
                  </a:lnTo>
                  <a:lnTo>
                    <a:pt x="677" y="537"/>
                  </a:lnTo>
                  <a:lnTo>
                    <a:pt x="674" y="541"/>
                  </a:lnTo>
                  <a:lnTo>
                    <a:pt x="677" y="553"/>
                  </a:lnTo>
                  <a:lnTo>
                    <a:pt x="672" y="549"/>
                  </a:lnTo>
                  <a:lnTo>
                    <a:pt x="674" y="556"/>
                  </a:lnTo>
                  <a:lnTo>
                    <a:pt x="669" y="553"/>
                  </a:lnTo>
                  <a:lnTo>
                    <a:pt x="665" y="560"/>
                  </a:lnTo>
                  <a:lnTo>
                    <a:pt x="660" y="556"/>
                  </a:lnTo>
                  <a:lnTo>
                    <a:pt x="660" y="560"/>
                  </a:lnTo>
                  <a:lnTo>
                    <a:pt x="655" y="560"/>
                  </a:lnTo>
                  <a:lnTo>
                    <a:pt x="643" y="565"/>
                  </a:lnTo>
                  <a:lnTo>
                    <a:pt x="636" y="567"/>
                  </a:lnTo>
                  <a:lnTo>
                    <a:pt x="632" y="567"/>
                  </a:lnTo>
                  <a:lnTo>
                    <a:pt x="632" y="577"/>
                  </a:lnTo>
                  <a:lnTo>
                    <a:pt x="636" y="586"/>
                  </a:lnTo>
                  <a:lnTo>
                    <a:pt x="627" y="584"/>
                  </a:lnTo>
                  <a:lnTo>
                    <a:pt x="625" y="567"/>
                  </a:lnTo>
                  <a:lnTo>
                    <a:pt x="620" y="563"/>
                  </a:lnTo>
                  <a:lnTo>
                    <a:pt x="613" y="565"/>
                  </a:lnTo>
                  <a:lnTo>
                    <a:pt x="608" y="560"/>
                  </a:lnTo>
                  <a:lnTo>
                    <a:pt x="601" y="560"/>
                  </a:lnTo>
                  <a:lnTo>
                    <a:pt x="594" y="565"/>
                  </a:lnTo>
                  <a:lnTo>
                    <a:pt x="580" y="558"/>
                  </a:lnTo>
                  <a:lnTo>
                    <a:pt x="572" y="553"/>
                  </a:lnTo>
                  <a:lnTo>
                    <a:pt x="570" y="541"/>
                  </a:lnTo>
                  <a:lnTo>
                    <a:pt x="551" y="534"/>
                  </a:lnTo>
                  <a:lnTo>
                    <a:pt x="544" y="532"/>
                  </a:lnTo>
                  <a:lnTo>
                    <a:pt x="535" y="544"/>
                  </a:lnTo>
                  <a:lnTo>
                    <a:pt x="530" y="544"/>
                  </a:lnTo>
                  <a:lnTo>
                    <a:pt x="528" y="544"/>
                  </a:lnTo>
                  <a:lnTo>
                    <a:pt x="523" y="544"/>
                  </a:lnTo>
                  <a:lnTo>
                    <a:pt x="518" y="544"/>
                  </a:lnTo>
                  <a:lnTo>
                    <a:pt x="513" y="546"/>
                  </a:lnTo>
                  <a:lnTo>
                    <a:pt x="506" y="544"/>
                  </a:lnTo>
                  <a:lnTo>
                    <a:pt x="502" y="549"/>
                  </a:lnTo>
                  <a:lnTo>
                    <a:pt x="494" y="549"/>
                  </a:lnTo>
                  <a:lnTo>
                    <a:pt x="497" y="570"/>
                  </a:lnTo>
                  <a:lnTo>
                    <a:pt x="492" y="567"/>
                  </a:lnTo>
                  <a:lnTo>
                    <a:pt x="490" y="565"/>
                  </a:lnTo>
                  <a:lnTo>
                    <a:pt x="485" y="560"/>
                  </a:lnTo>
                  <a:lnTo>
                    <a:pt x="473" y="565"/>
                  </a:lnTo>
                  <a:lnTo>
                    <a:pt x="466" y="553"/>
                  </a:lnTo>
                  <a:lnTo>
                    <a:pt x="459" y="551"/>
                  </a:lnTo>
                  <a:lnTo>
                    <a:pt x="459" y="537"/>
                  </a:lnTo>
                  <a:lnTo>
                    <a:pt x="449" y="532"/>
                  </a:lnTo>
                  <a:lnTo>
                    <a:pt x="445" y="520"/>
                  </a:lnTo>
                  <a:lnTo>
                    <a:pt x="445" y="518"/>
                  </a:lnTo>
                  <a:lnTo>
                    <a:pt x="426" y="520"/>
                  </a:lnTo>
                  <a:lnTo>
                    <a:pt x="426" y="513"/>
                  </a:lnTo>
                  <a:lnTo>
                    <a:pt x="426" y="506"/>
                  </a:lnTo>
                  <a:lnTo>
                    <a:pt x="433" y="492"/>
                  </a:lnTo>
                  <a:lnTo>
                    <a:pt x="435" y="485"/>
                  </a:lnTo>
                  <a:lnTo>
                    <a:pt x="433" y="471"/>
                  </a:lnTo>
                  <a:lnTo>
                    <a:pt x="431" y="456"/>
                  </a:lnTo>
                  <a:lnTo>
                    <a:pt x="423" y="452"/>
                  </a:lnTo>
                  <a:lnTo>
                    <a:pt x="409" y="437"/>
                  </a:lnTo>
                  <a:lnTo>
                    <a:pt x="407" y="445"/>
                  </a:lnTo>
                  <a:lnTo>
                    <a:pt x="390" y="437"/>
                  </a:lnTo>
                  <a:lnTo>
                    <a:pt x="390" y="430"/>
                  </a:lnTo>
                  <a:lnTo>
                    <a:pt x="386" y="430"/>
                  </a:lnTo>
                  <a:lnTo>
                    <a:pt x="388" y="426"/>
                  </a:lnTo>
                  <a:lnTo>
                    <a:pt x="379" y="423"/>
                  </a:lnTo>
                  <a:lnTo>
                    <a:pt x="371" y="430"/>
                  </a:lnTo>
                  <a:lnTo>
                    <a:pt x="360" y="426"/>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34" name="Freeform 5491"/>
            <p:cNvSpPr>
              <a:spLocks/>
            </p:cNvSpPr>
            <p:nvPr/>
          </p:nvSpPr>
          <p:spPr bwMode="auto">
            <a:xfrm>
              <a:off x="4400" y="2205"/>
              <a:ext cx="39" cy="39"/>
            </a:xfrm>
            <a:custGeom>
              <a:avLst/>
              <a:gdLst>
                <a:gd name="T0" fmla="*/ 32 w 35"/>
                <a:gd name="T1" fmla="*/ 0 h 31"/>
                <a:gd name="T2" fmla="*/ 14 w 35"/>
                <a:gd name="T3" fmla="*/ 4 h 31"/>
                <a:gd name="T4" fmla="*/ 0 w 35"/>
                <a:gd name="T5" fmla="*/ 16 h 31"/>
                <a:gd name="T6" fmla="*/ 2 w 35"/>
                <a:gd name="T7" fmla="*/ 38 h 31"/>
                <a:gd name="T8" fmla="*/ 18 w 35"/>
                <a:gd name="T9" fmla="*/ 49 h 31"/>
                <a:gd name="T10" fmla="*/ 23 w 35"/>
                <a:gd name="T11" fmla="*/ 44 h 31"/>
                <a:gd name="T12" fmla="*/ 35 w 35"/>
                <a:gd name="T13" fmla="*/ 30 h 31"/>
                <a:gd name="T14" fmla="*/ 43 w 35"/>
                <a:gd name="T15" fmla="*/ 11 h 31"/>
                <a:gd name="T16" fmla="*/ 41 w 35"/>
                <a:gd name="T17" fmla="*/ 0 h 31"/>
                <a:gd name="T18" fmla="*/ 32 w 35"/>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31"/>
                <a:gd name="T32" fmla="*/ 35 w 35"/>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31">
                  <a:moveTo>
                    <a:pt x="26" y="0"/>
                  </a:moveTo>
                  <a:lnTo>
                    <a:pt x="12" y="2"/>
                  </a:lnTo>
                  <a:lnTo>
                    <a:pt x="0" y="10"/>
                  </a:lnTo>
                  <a:lnTo>
                    <a:pt x="2" y="24"/>
                  </a:lnTo>
                  <a:lnTo>
                    <a:pt x="14" y="31"/>
                  </a:lnTo>
                  <a:lnTo>
                    <a:pt x="19" y="28"/>
                  </a:lnTo>
                  <a:lnTo>
                    <a:pt x="28" y="19"/>
                  </a:lnTo>
                  <a:lnTo>
                    <a:pt x="35" y="7"/>
                  </a:lnTo>
                  <a:lnTo>
                    <a:pt x="33" y="0"/>
                  </a:lnTo>
                  <a:lnTo>
                    <a:pt x="26"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35" name="Freeform 5492"/>
            <p:cNvSpPr>
              <a:spLocks/>
            </p:cNvSpPr>
            <p:nvPr/>
          </p:nvSpPr>
          <p:spPr bwMode="auto">
            <a:xfrm>
              <a:off x="4698" y="1735"/>
              <a:ext cx="148" cy="175"/>
            </a:xfrm>
            <a:custGeom>
              <a:avLst/>
              <a:gdLst>
                <a:gd name="T0" fmla="*/ 155 w 132"/>
                <a:gd name="T1" fmla="*/ 164 h 141"/>
                <a:gd name="T2" fmla="*/ 152 w 132"/>
                <a:gd name="T3" fmla="*/ 155 h 141"/>
                <a:gd name="T4" fmla="*/ 152 w 132"/>
                <a:gd name="T5" fmla="*/ 166 h 141"/>
                <a:gd name="T6" fmla="*/ 144 w 132"/>
                <a:gd name="T7" fmla="*/ 174 h 141"/>
                <a:gd name="T8" fmla="*/ 144 w 132"/>
                <a:gd name="T9" fmla="*/ 181 h 141"/>
                <a:gd name="T10" fmla="*/ 137 w 132"/>
                <a:gd name="T11" fmla="*/ 171 h 141"/>
                <a:gd name="T12" fmla="*/ 133 w 132"/>
                <a:gd name="T13" fmla="*/ 185 h 141"/>
                <a:gd name="T14" fmla="*/ 113 w 132"/>
                <a:gd name="T15" fmla="*/ 185 h 141"/>
                <a:gd name="T16" fmla="*/ 104 w 132"/>
                <a:gd name="T17" fmla="*/ 181 h 141"/>
                <a:gd name="T18" fmla="*/ 98 w 132"/>
                <a:gd name="T19" fmla="*/ 174 h 141"/>
                <a:gd name="T20" fmla="*/ 104 w 132"/>
                <a:gd name="T21" fmla="*/ 185 h 141"/>
                <a:gd name="T22" fmla="*/ 107 w 132"/>
                <a:gd name="T23" fmla="*/ 192 h 141"/>
                <a:gd name="T24" fmla="*/ 98 w 132"/>
                <a:gd name="T25" fmla="*/ 204 h 141"/>
                <a:gd name="T26" fmla="*/ 95 w 132"/>
                <a:gd name="T27" fmla="*/ 217 h 141"/>
                <a:gd name="T28" fmla="*/ 81 w 132"/>
                <a:gd name="T29" fmla="*/ 200 h 141"/>
                <a:gd name="T30" fmla="*/ 76 w 132"/>
                <a:gd name="T31" fmla="*/ 181 h 141"/>
                <a:gd name="T32" fmla="*/ 54 w 132"/>
                <a:gd name="T33" fmla="*/ 185 h 141"/>
                <a:gd name="T34" fmla="*/ 27 w 132"/>
                <a:gd name="T35" fmla="*/ 192 h 141"/>
                <a:gd name="T36" fmla="*/ 21 w 132"/>
                <a:gd name="T37" fmla="*/ 204 h 141"/>
                <a:gd name="T38" fmla="*/ 0 w 132"/>
                <a:gd name="T39" fmla="*/ 200 h 141"/>
                <a:gd name="T40" fmla="*/ 2 w 132"/>
                <a:gd name="T41" fmla="*/ 187 h 141"/>
                <a:gd name="T42" fmla="*/ 15 w 132"/>
                <a:gd name="T43" fmla="*/ 174 h 141"/>
                <a:gd name="T44" fmla="*/ 27 w 132"/>
                <a:gd name="T45" fmla="*/ 160 h 141"/>
                <a:gd name="T46" fmla="*/ 44 w 132"/>
                <a:gd name="T47" fmla="*/ 155 h 141"/>
                <a:gd name="T48" fmla="*/ 65 w 132"/>
                <a:gd name="T49" fmla="*/ 155 h 141"/>
                <a:gd name="T50" fmla="*/ 68 w 132"/>
                <a:gd name="T51" fmla="*/ 160 h 141"/>
                <a:gd name="T52" fmla="*/ 81 w 132"/>
                <a:gd name="T53" fmla="*/ 153 h 141"/>
                <a:gd name="T54" fmla="*/ 76 w 132"/>
                <a:gd name="T55" fmla="*/ 137 h 141"/>
                <a:gd name="T56" fmla="*/ 74 w 132"/>
                <a:gd name="T57" fmla="*/ 115 h 141"/>
                <a:gd name="T58" fmla="*/ 83 w 132"/>
                <a:gd name="T59" fmla="*/ 108 h 141"/>
                <a:gd name="T60" fmla="*/ 83 w 132"/>
                <a:gd name="T61" fmla="*/ 115 h 141"/>
                <a:gd name="T62" fmla="*/ 90 w 132"/>
                <a:gd name="T63" fmla="*/ 127 h 141"/>
                <a:gd name="T64" fmla="*/ 98 w 132"/>
                <a:gd name="T65" fmla="*/ 113 h 141"/>
                <a:gd name="T66" fmla="*/ 107 w 132"/>
                <a:gd name="T67" fmla="*/ 102 h 141"/>
                <a:gd name="T68" fmla="*/ 111 w 132"/>
                <a:gd name="T69" fmla="*/ 83 h 141"/>
                <a:gd name="T70" fmla="*/ 111 w 132"/>
                <a:gd name="T71" fmla="*/ 62 h 141"/>
                <a:gd name="T72" fmla="*/ 101 w 132"/>
                <a:gd name="T73" fmla="*/ 40 h 141"/>
                <a:gd name="T74" fmla="*/ 95 w 132"/>
                <a:gd name="T75" fmla="*/ 17 h 141"/>
                <a:gd name="T76" fmla="*/ 95 w 132"/>
                <a:gd name="T77" fmla="*/ 2 h 141"/>
                <a:gd name="T78" fmla="*/ 104 w 132"/>
                <a:gd name="T79" fmla="*/ 11 h 141"/>
                <a:gd name="T80" fmla="*/ 111 w 132"/>
                <a:gd name="T81" fmla="*/ 6 h 141"/>
                <a:gd name="T82" fmla="*/ 107 w 132"/>
                <a:gd name="T83" fmla="*/ 2 h 141"/>
                <a:gd name="T84" fmla="*/ 98 w 132"/>
                <a:gd name="T85" fmla="*/ 2 h 141"/>
                <a:gd name="T86" fmla="*/ 101 w 132"/>
                <a:gd name="T87" fmla="*/ 0 h 141"/>
                <a:gd name="T88" fmla="*/ 111 w 132"/>
                <a:gd name="T89" fmla="*/ 0 h 141"/>
                <a:gd name="T90" fmla="*/ 128 w 132"/>
                <a:gd name="T91" fmla="*/ 25 h 141"/>
                <a:gd name="T92" fmla="*/ 146 w 132"/>
                <a:gd name="T93" fmla="*/ 51 h 141"/>
                <a:gd name="T94" fmla="*/ 148 w 132"/>
                <a:gd name="T95" fmla="*/ 83 h 141"/>
                <a:gd name="T96" fmla="*/ 144 w 132"/>
                <a:gd name="T97" fmla="*/ 91 h 141"/>
                <a:gd name="T98" fmla="*/ 155 w 132"/>
                <a:gd name="T99" fmla="*/ 127 h 141"/>
                <a:gd name="T100" fmla="*/ 166 w 132"/>
                <a:gd name="T101" fmla="*/ 153 h 141"/>
                <a:gd name="T102" fmla="*/ 157 w 132"/>
                <a:gd name="T103" fmla="*/ 174 h 141"/>
                <a:gd name="T104" fmla="*/ 155 w 132"/>
                <a:gd name="T105" fmla="*/ 164 h 1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
                <a:gd name="T160" fmla="*/ 0 h 141"/>
                <a:gd name="T161" fmla="*/ 132 w 132"/>
                <a:gd name="T162" fmla="*/ 141 h 1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 h="141">
                  <a:moveTo>
                    <a:pt x="123" y="106"/>
                  </a:moveTo>
                  <a:lnTo>
                    <a:pt x="121" y="101"/>
                  </a:lnTo>
                  <a:lnTo>
                    <a:pt x="121" y="108"/>
                  </a:lnTo>
                  <a:lnTo>
                    <a:pt x="114" y="113"/>
                  </a:lnTo>
                  <a:lnTo>
                    <a:pt x="114" y="118"/>
                  </a:lnTo>
                  <a:lnTo>
                    <a:pt x="109" y="111"/>
                  </a:lnTo>
                  <a:lnTo>
                    <a:pt x="106" y="120"/>
                  </a:lnTo>
                  <a:lnTo>
                    <a:pt x="90" y="120"/>
                  </a:lnTo>
                  <a:lnTo>
                    <a:pt x="83" y="118"/>
                  </a:lnTo>
                  <a:lnTo>
                    <a:pt x="78" y="113"/>
                  </a:lnTo>
                  <a:lnTo>
                    <a:pt x="83" y="120"/>
                  </a:lnTo>
                  <a:lnTo>
                    <a:pt x="85" y="125"/>
                  </a:lnTo>
                  <a:lnTo>
                    <a:pt x="78" y="132"/>
                  </a:lnTo>
                  <a:lnTo>
                    <a:pt x="76" y="141"/>
                  </a:lnTo>
                  <a:lnTo>
                    <a:pt x="64" y="130"/>
                  </a:lnTo>
                  <a:lnTo>
                    <a:pt x="61" y="118"/>
                  </a:lnTo>
                  <a:lnTo>
                    <a:pt x="43" y="120"/>
                  </a:lnTo>
                  <a:lnTo>
                    <a:pt x="21" y="125"/>
                  </a:lnTo>
                  <a:lnTo>
                    <a:pt x="17" y="132"/>
                  </a:lnTo>
                  <a:lnTo>
                    <a:pt x="0" y="130"/>
                  </a:lnTo>
                  <a:lnTo>
                    <a:pt x="2" y="122"/>
                  </a:lnTo>
                  <a:lnTo>
                    <a:pt x="12" y="113"/>
                  </a:lnTo>
                  <a:lnTo>
                    <a:pt x="21" y="104"/>
                  </a:lnTo>
                  <a:lnTo>
                    <a:pt x="35" y="101"/>
                  </a:lnTo>
                  <a:lnTo>
                    <a:pt x="52" y="101"/>
                  </a:lnTo>
                  <a:lnTo>
                    <a:pt x="54" y="104"/>
                  </a:lnTo>
                  <a:lnTo>
                    <a:pt x="64" y="99"/>
                  </a:lnTo>
                  <a:lnTo>
                    <a:pt x="61" y="89"/>
                  </a:lnTo>
                  <a:lnTo>
                    <a:pt x="59" y="75"/>
                  </a:lnTo>
                  <a:lnTo>
                    <a:pt x="66" y="70"/>
                  </a:lnTo>
                  <a:lnTo>
                    <a:pt x="66" y="75"/>
                  </a:lnTo>
                  <a:lnTo>
                    <a:pt x="71" y="82"/>
                  </a:lnTo>
                  <a:lnTo>
                    <a:pt x="78" y="73"/>
                  </a:lnTo>
                  <a:lnTo>
                    <a:pt x="85" y="66"/>
                  </a:lnTo>
                  <a:lnTo>
                    <a:pt x="88" y="54"/>
                  </a:lnTo>
                  <a:lnTo>
                    <a:pt x="88" y="40"/>
                  </a:lnTo>
                  <a:lnTo>
                    <a:pt x="80" y="26"/>
                  </a:lnTo>
                  <a:lnTo>
                    <a:pt x="76" y="11"/>
                  </a:lnTo>
                  <a:lnTo>
                    <a:pt x="76" y="2"/>
                  </a:lnTo>
                  <a:lnTo>
                    <a:pt x="83" y="7"/>
                  </a:lnTo>
                  <a:lnTo>
                    <a:pt x="88" y="4"/>
                  </a:lnTo>
                  <a:lnTo>
                    <a:pt x="85" y="2"/>
                  </a:lnTo>
                  <a:lnTo>
                    <a:pt x="78" y="2"/>
                  </a:lnTo>
                  <a:lnTo>
                    <a:pt x="80" y="0"/>
                  </a:lnTo>
                  <a:lnTo>
                    <a:pt x="88" y="0"/>
                  </a:lnTo>
                  <a:lnTo>
                    <a:pt x="102" y="16"/>
                  </a:lnTo>
                  <a:lnTo>
                    <a:pt x="116" y="33"/>
                  </a:lnTo>
                  <a:lnTo>
                    <a:pt x="118" y="54"/>
                  </a:lnTo>
                  <a:lnTo>
                    <a:pt x="114" y="59"/>
                  </a:lnTo>
                  <a:lnTo>
                    <a:pt x="123" y="82"/>
                  </a:lnTo>
                  <a:lnTo>
                    <a:pt x="132" y="99"/>
                  </a:lnTo>
                  <a:lnTo>
                    <a:pt x="125" y="113"/>
                  </a:lnTo>
                  <a:lnTo>
                    <a:pt x="123" y="106"/>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36" name="Freeform 5493"/>
            <p:cNvSpPr>
              <a:spLocks/>
            </p:cNvSpPr>
            <p:nvPr/>
          </p:nvSpPr>
          <p:spPr bwMode="auto">
            <a:xfrm>
              <a:off x="4751" y="1644"/>
              <a:ext cx="85" cy="91"/>
            </a:xfrm>
            <a:custGeom>
              <a:avLst/>
              <a:gdLst>
                <a:gd name="T0" fmla="*/ 74 w 76"/>
                <a:gd name="T1" fmla="*/ 44 h 74"/>
                <a:gd name="T2" fmla="*/ 56 w 76"/>
                <a:gd name="T3" fmla="*/ 39 h 74"/>
                <a:gd name="T4" fmla="*/ 30 w 76"/>
                <a:gd name="T5" fmla="*/ 21 h 74"/>
                <a:gd name="T6" fmla="*/ 0 w 76"/>
                <a:gd name="T7" fmla="*/ 0 h 74"/>
                <a:gd name="T8" fmla="*/ 3 w 76"/>
                <a:gd name="T9" fmla="*/ 15 h 74"/>
                <a:gd name="T10" fmla="*/ 12 w 76"/>
                <a:gd name="T11" fmla="*/ 39 h 74"/>
                <a:gd name="T12" fmla="*/ 21 w 76"/>
                <a:gd name="T13" fmla="*/ 60 h 74"/>
                <a:gd name="T14" fmla="*/ 9 w 76"/>
                <a:gd name="T15" fmla="*/ 60 h 74"/>
                <a:gd name="T16" fmla="*/ 7 w 76"/>
                <a:gd name="T17" fmla="*/ 60 h 74"/>
                <a:gd name="T18" fmla="*/ 7 w 76"/>
                <a:gd name="T19" fmla="*/ 75 h 74"/>
                <a:gd name="T20" fmla="*/ 9 w 76"/>
                <a:gd name="T21" fmla="*/ 90 h 74"/>
                <a:gd name="T22" fmla="*/ 23 w 76"/>
                <a:gd name="T23" fmla="*/ 112 h 74"/>
                <a:gd name="T24" fmla="*/ 30 w 76"/>
                <a:gd name="T25" fmla="*/ 105 h 74"/>
                <a:gd name="T26" fmla="*/ 39 w 76"/>
                <a:gd name="T27" fmla="*/ 105 h 74"/>
                <a:gd name="T28" fmla="*/ 15 w 76"/>
                <a:gd name="T29" fmla="*/ 86 h 74"/>
                <a:gd name="T30" fmla="*/ 23 w 76"/>
                <a:gd name="T31" fmla="*/ 84 h 74"/>
                <a:gd name="T32" fmla="*/ 32 w 76"/>
                <a:gd name="T33" fmla="*/ 79 h 74"/>
                <a:gd name="T34" fmla="*/ 69 w 76"/>
                <a:gd name="T35" fmla="*/ 93 h 74"/>
                <a:gd name="T36" fmla="*/ 72 w 76"/>
                <a:gd name="T37" fmla="*/ 86 h 74"/>
                <a:gd name="T38" fmla="*/ 81 w 76"/>
                <a:gd name="T39" fmla="*/ 68 h 74"/>
                <a:gd name="T40" fmla="*/ 95 w 76"/>
                <a:gd name="T41" fmla="*/ 60 h 74"/>
                <a:gd name="T42" fmla="*/ 86 w 76"/>
                <a:gd name="T43" fmla="*/ 50 h 74"/>
                <a:gd name="T44" fmla="*/ 81 w 76"/>
                <a:gd name="T45" fmla="*/ 33 h 74"/>
                <a:gd name="T46" fmla="*/ 74 w 76"/>
                <a:gd name="T47" fmla="*/ 44 h 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6"/>
                <a:gd name="T73" fmla="*/ 0 h 74"/>
                <a:gd name="T74" fmla="*/ 76 w 76"/>
                <a:gd name="T75" fmla="*/ 74 h 7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6" h="74">
                  <a:moveTo>
                    <a:pt x="59" y="29"/>
                  </a:moveTo>
                  <a:lnTo>
                    <a:pt x="45" y="26"/>
                  </a:lnTo>
                  <a:lnTo>
                    <a:pt x="24" y="14"/>
                  </a:lnTo>
                  <a:lnTo>
                    <a:pt x="0" y="0"/>
                  </a:lnTo>
                  <a:lnTo>
                    <a:pt x="3" y="10"/>
                  </a:lnTo>
                  <a:lnTo>
                    <a:pt x="10" y="26"/>
                  </a:lnTo>
                  <a:lnTo>
                    <a:pt x="17" y="40"/>
                  </a:lnTo>
                  <a:lnTo>
                    <a:pt x="7" y="40"/>
                  </a:lnTo>
                  <a:lnTo>
                    <a:pt x="5" y="40"/>
                  </a:lnTo>
                  <a:lnTo>
                    <a:pt x="5" y="50"/>
                  </a:lnTo>
                  <a:lnTo>
                    <a:pt x="7" y="59"/>
                  </a:lnTo>
                  <a:lnTo>
                    <a:pt x="19" y="74"/>
                  </a:lnTo>
                  <a:lnTo>
                    <a:pt x="24" y="69"/>
                  </a:lnTo>
                  <a:lnTo>
                    <a:pt x="31" y="69"/>
                  </a:lnTo>
                  <a:lnTo>
                    <a:pt x="12" y="57"/>
                  </a:lnTo>
                  <a:lnTo>
                    <a:pt x="19" y="55"/>
                  </a:lnTo>
                  <a:lnTo>
                    <a:pt x="26" y="52"/>
                  </a:lnTo>
                  <a:lnTo>
                    <a:pt x="55" y="62"/>
                  </a:lnTo>
                  <a:lnTo>
                    <a:pt x="57" y="57"/>
                  </a:lnTo>
                  <a:lnTo>
                    <a:pt x="64" y="45"/>
                  </a:lnTo>
                  <a:lnTo>
                    <a:pt x="76" y="40"/>
                  </a:lnTo>
                  <a:lnTo>
                    <a:pt x="69" y="33"/>
                  </a:lnTo>
                  <a:lnTo>
                    <a:pt x="64" y="22"/>
                  </a:lnTo>
                  <a:lnTo>
                    <a:pt x="59" y="29"/>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37" name="Freeform 5494"/>
            <p:cNvSpPr>
              <a:spLocks/>
            </p:cNvSpPr>
            <p:nvPr/>
          </p:nvSpPr>
          <p:spPr bwMode="auto">
            <a:xfrm>
              <a:off x="4684" y="1898"/>
              <a:ext cx="43" cy="62"/>
            </a:xfrm>
            <a:custGeom>
              <a:avLst/>
              <a:gdLst>
                <a:gd name="T0" fmla="*/ 46 w 40"/>
                <a:gd name="T1" fmla="*/ 25 h 50"/>
                <a:gd name="T2" fmla="*/ 44 w 40"/>
                <a:gd name="T3" fmla="*/ 47 h 50"/>
                <a:gd name="T4" fmla="*/ 44 w 40"/>
                <a:gd name="T5" fmla="*/ 69 h 50"/>
                <a:gd name="T6" fmla="*/ 38 w 40"/>
                <a:gd name="T7" fmla="*/ 77 h 50"/>
                <a:gd name="T8" fmla="*/ 30 w 40"/>
                <a:gd name="T9" fmla="*/ 62 h 50"/>
                <a:gd name="T10" fmla="*/ 32 w 40"/>
                <a:gd name="T11" fmla="*/ 72 h 50"/>
                <a:gd name="T12" fmla="*/ 27 w 40"/>
                <a:gd name="T13" fmla="*/ 69 h 50"/>
                <a:gd name="T14" fmla="*/ 22 w 40"/>
                <a:gd name="T15" fmla="*/ 47 h 50"/>
                <a:gd name="T16" fmla="*/ 22 w 40"/>
                <a:gd name="T17" fmla="*/ 37 h 50"/>
                <a:gd name="T18" fmla="*/ 11 w 40"/>
                <a:gd name="T19" fmla="*/ 21 h 50"/>
                <a:gd name="T20" fmla="*/ 16 w 40"/>
                <a:gd name="T21" fmla="*/ 37 h 50"/>
                <a:gd name="T22" fmla="*/ 11 w 40"/>
                <a:gd name="T23" fmla="*/ 37 h 50"/>
                <a:gd name="T24" fmla="*/ 5 w 40"/>
                <a:gd name="T25" fmla="*/ 25 h 50"/>
                <a:gd name="T26" fmla="*/ 9 w 40"/>
                <a:gd name="T27" fmla="*/ 25 h 50"/>
                <a:gd name="T28" fmla="*/ 0 w 40"/>
                <a:gd name="T29" fmla="*/ 14 h 50"/>
                <a:gd name="T30" fmla="*/ 18 w 40"/>
                <a:gd name="T31" fmla="*/ 0 h 50"/>
                <a:gd name="T32" fmla="*/ 30 w 40"/>
                <a:gd name="T33" fmla="*/ 7 h 50"/>
                <a:gd name="T34" fmla="*/ 35 w 40"/>
                <a:gd name="T35" fmla="*/ 14 h 50"/>
                <a:gd name="T36" fmla="*/ 35 w 40"/>
                <a:gd name="T37" fmla="*/ 19 h 50"/>
                <a:gd name="T38" fmla="*/ 46 w 40"/>
                <a:gd name="T39" fmla="*/ 25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
                <a:gd name="T61" fmla="*/ 0 h 50"/>
                <a:gd name="T62" fmla="*/ 40 w 40"/>
                <a:gd name="T63" fmla="*/ 50 h 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 h="50">
                  <a:moveTo>
                    <a:pt x="40" y="16"/>
                  </a:moveTo>
                  <a:lnTo>
                    <a:pt x="38" y="31"/>
                  </a:lnTo>
                  <a:lnTo>
                    <a:pt x="38" y="45"/>
                  </a:lnTo>
                  <a:lnTo>
                    <a:pt x="33" y="50"/>
                  </a:lnTo>
                  <a:lnTo>
                    <a:pt x="26" y="40"/>
                  </a:lnTo>
                  <a:lnTo>
                    <a:pt x="28" y="47"/>
                  </a:lnTo>
                  <a:lnTo>
                    <a:pt x="23" y="45"/>
                  </a:lnTo>
                  <a:lnTo>
                    <a:pt x="19" y="31"/>
                  </a:lnTo>
                  <a:lnTo>
                    <a:pt x="19" y="24"/>
                  </a:lnTo>
                  <a:lnTo>
                    <a:pt x="9" y="14"/>
                  </a:lnTo>
                  <a:lnTo>
                    <a:pt x="14" y="24"/>
                  </a:lnTo>
                  <a:lnTo>
                    <a:pt x="9" y="24"/>
                  </a:lnTo>
                  <a:lnTo>
                    <a:pt x="5" y="16"/>
                  </a:lnTo>
                  <a:lnTo>
                    <a:pt x="7" y="16"/>
                  </a:lnTo>
                  <a:lnTo>
                    <a:pt x="0" y="9"/>
                  </a:lnTo>
                  <a:lnTo>
                    <a:pt x="16" y="0"/>
                  </a:lnTo>
                  <a:lnTo>
                    <a:pt x="26" y="5"/>
                  </a:lnTo>
                  <a:lnTo>
                    <a:pt x="31" y="9"/>
                  </a:lnTo>
                  <a:lnTo>
                    <a:pt x="31" y="12"/>
                  </a:lnTo>
                  <a:lnTo>
                    <a:pt x="40" y="16"/>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38" name="Freeform 5495"/>
            <p:cNvSpPr>
              <a:spLocks/>
            </p:cNvSpPr>
            <p:nvPr/>
          </p:nvSpPr>
          <p:spPr bwMode="auto">
            <a:xfrm>
              <a:off x="4725" y="1890"/>
              <a:ext cx="39" cy="35"/>
            </a:xfrm>
            <a:custGeom>
              <a:avLst/>
              <a:gdLst>
                <a:gd name="T0" fmla="*/ 35 w 35"/>
                <a:gd name="T1" fmla="*/ 25 h 28"/>
                <a:gd name="T2" fmla="*/ 20 w 35"/>
                <a:gd name="T3" fmla="*/ 25 h 28"/>
                <a:gd name="T4" fmla="*/ 18 w 35"/>
                <a:gd name="T5" fmla="*/ 44 h 28"/>
                <a:gd name="T6" fmla="*/ 4 w 35"/>
                <a:gd name="T7" fmla="*/ 30 h 28"/>
                <a:gd name="T8" fmla="*/ 0 w 35"/>
                <a:gd name="T9" fmla="*/ 25 h 28"/>
                <a:gd name="T10" fmla="*/ 0 w 35"/>
                <a:gd name="T11" fmla="*/ 25 h 28"/>
                <a:gd name="T12" fmla="*/ 9 w 35"/>
                <a:gd name="T13" fmla="*/ 8 h 28"/>
                <a:gd name="T14" fmla="*/ 20 w 35"/>
                <a:gd name="T15" fmla="*/ 8 h 28"/>
                <a:gd name="T16" fmla="*/ 29 w 35"/>
                <a:gd name="T17" fmla="*/ 0 h 28"/>
                <a:gd name="T18" fmla="*/ 37 w 35"/>
                <a:gd name="T19" fmla="*/ 8 h 28"/>
                <a:gd name="T20" fmla="*/ 43 w 35"/>
                <a:gd name="T21" fmla="*/ 14 h 28"/>
                <a:gd name="T22" fmla="*/ 35 w 35"/>
                <a:gd name="T23" fmla="*/ 25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28"/>
                <a:gd name="T38" fmla="*/ 35 w 35"/>
                <a:gd name="T39" fmla="*/ 28 h 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28">
                  <a:moveTo>
                    <a:pt x="28" y="16"/>
                  </a:moveTo>
                  <a:lnTo>
                    <a:pt x="16" y="16"/>
                  </a:lnTo>
                  <a:lnTo>
                    <a:pt x="14" y="28"/>
                  </a:lnTo>
                  <a:lnTo>
                    <a:pt x="4" y="19"/>
                  </a:lnTo>
                  <a:lnTo>
                    <a:pt x="0" y="16"/>
                  </a:lnTo>
                  <a:lnTo>
                    <a:pt x="7" y="5"/>
                  </a:lnTo>
                  <a:lnTo>
                    <a:pt x="16" y="5"/>
                  </a:lnTo>
                  <a:lnTo>
                    <a:pt x="23" y="0"/>
                  </a:lnTo>
                  <a:lnTo>
                    <a:pt x="30" y="5"/>
                  </a:lnTo>
                  <a:lnTo>
                    <a:pt x="35" y="9"/>
                  </a:lnTo>
                  <a:lnTo>
                    <a:pt x="28" y="16"/>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39" name="Freeform 5496"/>
            <p:cNvSpPr>
              <a:spLocks/>
            </p:cNvSpPr>
            <p:nvPr/>
          </p:nvSpPr>
          <p:spPr bwMode="auto">
            <a:xfrm>
              <a:off x="4698" y="2057"/>
              <a:ext cx="8" cy="14"/>
            </a:xfrm>
            <a:custGeom>
              <a:avLst/>
              <a:gdLst>
                <a:gd name="T0" fmla="*/ 0 w 7"/>
                <a:gd name="T1" fmla="*/ 18 h 11"/>
                <a:gd name="T2" fmla="*/ 9 w 7"/>
                <a:gd name="T3" fmla="*/ 0 h 11"/>
                <a:gd name="T4" fmla="*/ 7 w 7"/>
                <a:gd name="T5" fmla="*/ 0 h 11"/>
                <a:gd name="T6" fmla="*/ 0 w 7"/>
                <a:gd name="T7" fmla="*/ 18 h 11"/>
                <a:gd name="T8" fmla="*/ 0 60000 65536"/>
                <a:gd name="T9" fmla="*/ 0 60000 65536"/>
                <a:gd name="T10" fmla="*/ 0 60000 65536"/>
                <a:gd name="T11" fmla="*/ 0 60000 65536"/>
                <a:gd name="T12" fmla="*/ 0 w 7"/>
                <a:gd name="T13" fmla="*/ 0 h 11"/>
                <a:gd name="T14" fmla="*/ 7 w 7"/>
                <a:gd name="T15" fmla="*/ 11 h 11"/>
              </a:gdLst>
              <a:ahLst/>
              <a:cxnLst>
                <a:cxn ang="T8">
                  <a:pos x="T0" y="T1"/>
                </a:cxn>
                <a:cxn ang="T9">
                  <a:pos x="T2" y="T3"/>
                </a:cxn>
                <a:cxn ang="T10">
                  <a:pos x="T4" y="T5"/>
                </a:cxn>
                <a:cxn ang="T11">
                  <a:pos x="T6" y="T7"/>
                </a:cxn>
              </a:cxnLst>
              <a:rect l="T12" t="T13" r="T14" b="T15"/>
              <a:pathLst>
                <a:path w="7" h="11">
                  <a:moveTo>
                    <a:pt x="0" y="11"/>
                  </a:moveTo>
                  <a:lnTo>
                    <a:pt x="7" y="0"/>
                  </a:lnTo>
                  <a:lnTo>
                    <a:pt x="5" y="0"/>
                  </a:lnTo>
                  <a:lnTo>
                    <a:pt x="0" y="11"/>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40" name="Freeform 5498"/>
            <p:cNvSpPr>
              <a:spLocks/>
            </p:cNvSpPr>
            <p:nvPr/>
          </p:nvSpPr>
          <p:spPr bwMode="auto">
            <a:xfrm>
              <a:off x="4697" y="1930"/>
              <a:ext cx="1" cy="3"/>
            </a:xfrm>
            <a:custGeom>
              <a:avLst/>
              <a:gdLst>
                <a:gd name="T0" fmla="*/ 1 w 2"/>
                <a:gd name="T1" fmla="*/ 0 h 2"/>
                <a:gd name="T2" fmla="*/ 1 w 2"/>
                <a:gd name="T3" fmla="*/ 5 h 2"/>
                <a:gd name="T4" fmla="*/ 0 w 2"/>
                <a:gd name="T5" fmla="*/ 5 h 2"/>
                <a:gd name="T6" fmla="*/ 1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2" y="2"/>
                  </a:lnTo>
                  <a:lnTo>
                    <a:pt x="0" y="2"/>
                  </a:lnTo>
                  <a:lnTo>
                    <a:pt x="2" y="0"/>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41" name="Freeform 5499"/>
            <p:cNvSpPr>
              <a:spLocks/>
            </p:cNvSpPr>
            <p:nvPr/>
          </p:nvSpPr>
          <p:spPr bwMode="auto">
            <a:xfrm>
              <a:off x="4534" y="1699"/>
              <a:ext cx="80" cy="112"/>
            </a:xfrm>
            <a:custGeom>
              <a:avLst/>
              <a:gdLst>
                <a:gd name="T0" fmla="*/ 24 w 71"/>
                <a:gd name="T1" fmla="*/ 96 h 90"/>
                <a:gd name="T2" fmla="*/ 12 w 71"/>
                <a:gd name="T3" fmla="*/ 91 h 90"/>
                <a:gd name="T4" fmla="*/ 0 w 71"/>
                <a:gd name="T5" fmla="*/ 81 h 90"/>
                <a:gd name="T6" fmla="*/ 12 w 71"/>
                <a:gd name="T7" fmla="*/ 67 h 90"/>
                <a:gd name="T8" fmla="*/ 21 w 71"/>
                <a:gd name="T9" fmla="*/ 40 h 90"/>
                <a:gd name="T10" fmla="*/ 30 w 71"/>
                <a:gd name="T11" fmla="*/ 37 h 90"/>
                <a:gd name="T12" fmla="*/ 52 w 71"/>
                <a:gd name="T13" fmla="*/ 45 h 90"/>
                <a:gd name="T14" fmla="*/ 46 w 71"/>
                <a:gd name="T15" fmla="*/ 30 h 90"/>
                <a:gd name="T16" fmla="*/ 52 w 71"/>
                <a:gd name="T17" fmla="*/ 26 h 90"/>
                <a:gd name="T18" fmla="*/ 63 w 71"/>
                <a:gd name="T19" fmla="*/ 15 h 90"/>
                <a:gd name="T20" fmla="*/ 63 w 71"/>
                <a:gd name="T21" fmla="*/ 0 h 90"/>
                <a:gd name="T22" fmla="*/ 85 w 71"/>
                <a:gd name="T23" fmla="*/ 15 h 90"/>
                <a:gd name="T24" fmla="*/ 88 w 71"/>
                <a:gd name="T25" fmla="*/ 19 h 90"/>
                <a:gd name="T26" fmla="*/ 79 w 71"/>
                <a:gd name="T27" fmla="*/ 32 h 90"/>
                <a:gd name="T28" fmla="*/ 88 w 71"/>
                <a:gd name="T29" fmla="*/ 62 h 90"/>
                <a:gd name="T30" fmla="*/ 74 w 71"/>
                <a:gd name="T31" fmla="*/ 77 h 90"/>
                <a:gd name="T32" fmla="*/ 66 w 71"/>
                <a:gd name="T33" fmla="*/ 91 h 90"/>
                <a:gd name="T34" fmla="*/ 70 w 71"/>
                <a:gd name="T35" fmla="*/ 107 h 90"/>
                <a:gd name="T36" fmla="*/ 90 w 71"/>
                <a:gd name="T37" fmla="*/ 121 h 90"/>
                <a:gd name="T38" fmla="*/ 81 w 71"/>
                <a:gd name="T39" fmla="*/ 128 h 90"/>
                <a:gd name="T40" fmla="*/ 66 w 71"/>
                <a:gd name="T41" fmla="*/ 137 h 90"/>
                <a:gd name="T42" fmla="*/ 66 w 71"/>
                <a:gd name="T43" fmla="*/ 139 h 90"/>
                <a:gd name="T44" fmla="*/ 52 w 71"/>
                <a:gd name="T45" fmla="*/ 139 h 90"/>
                <a:gd name="T46" fmla="*/ 46 w 71"/>
                <a:gd name="T47" fmla="*/ 139 h 90"/>
                <a:gd name="T48" fmla="*/ 37 w 71"/>
                <a:gd name="T49" fmla="*/ 137 h 90"/>
                <a:gd name="T50" fmla="*/ 30 w 71"/>
                <a:gd name="T51" fmla="*/ 132 h 90"/>
                <a:gd name="T52" fmla="*/ 33 w 71"/>
                <a:gd name="T53" fmla="*/ 118 h 90"/>
                <a:gd name="T54" fmla="*/ 37 w 71"/>
                <a:gd name="T55" fmla="*/ 118 h 90"/>
                <a:gd name="T56" fmla="*/ 28 w 71"/>
                <a:gd name="T57" fmla="*/ 110 h 90"/>
                <a:gd name="T58" fmla="*/ 24 w 71"/>
                <a:gd name="T59" fmla="*/ 96 h 9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
                <a:gd name="T91" fmla="*/ 0 h 90"/>
                <a:gd name="T92" fmla="*/ 71 w 71"/>
                <a:gd name="T93" fmla="*/ 90 h 9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 h="90">
                  <a:moveTo>
                    <a:pt x="19" y="62"/>
                  </a:moveTo>
                  <a:lnTo>
                    <a:pt x="10" y="59"/>
                  </a:lnTo>
                  <a:lnTo>
                    <a:pt x="0" y="52"/>
                  </a:lnTo>
                  <a:lnTo>
                    <a:pt x="10" y="43"/>
                  </a:lnTo>
                  <a:lnTo>
                    <a:pt x="17" y="26"/>
                  </a:lnTo>
                  <a:lnTo>
                    <a:pt x="24" y="24"/>
                  </a:lnTo>
                  <a:lnTo>
                    <a:pt x="41" y="29"/>
                  </a:lnTo>
                  <a:lnTo>
                    <a:pt x="36" y="19"/>
                  </a:lnTo>
                  <a:lnTo>
                    <a:pt x="41" y="17"/>
                  </a:lnTo>
                  <a:lnTo>
                    <a:pt x="50" y="10"/>
                  </a:lnTo>
                  <a:lnTo>
                    <a:pt x="50" y="0"/>
                  </a:lnTo>
                  <a:lnTo>
                    <a:pt x="67" y="10"/>
                  </a:lnTo>
                  <a:lnTo>
                    <a:pt x="69" y="12"/>
                  </a:lnTo>
                  <a:lnTo>
                    <a:pt x="62" y="21"/>
                  </a:lnTo>
                  <a:lnTo>
                    <a:pt x="69" y="40"/>
                  </a:lnTo>
                  <a:lnTo>
                    <a:pt x="59" y="50"/>
                  </a:lnTo>
                  <a:lnTo>
                    <a:pt x="52" y="59"/>
                  </a:lnTo>
                  <a:lnTo>
                    <a:pt x="55" y="69"/>
                  </a:lnTo>
                  <a:lnTo>
                    <a:pt x="71" y="78"/>
                  </a:lnTo>
                  <a:lnTo>
                    <a:pt x="64" y="83"/>
                  </a:lnTo>
                  <a:lnTo>
                    <a:pt x="52" y="88"/>
                  </a:lnTo>
                  <a:lnTo>
                    <a:pt x="52" y="90"/>
                  </a:lnTo>
                  <a:lnTo>
                    <a:pt x="41" y="90"/>
                  </a:lnTo>
                  <a:lnTo>
                    <a:pt x="36" y="90"/>
                  </a:lnTo>
                  <a:lnTo>
                    <a:pt x="29" y="88"/>
                  </a:lnTo>
                  <a:lnTo>
                    <a:pt x="24" y="85"/>
                  </a:lnTo>
                  <a:lnTo>
                    <a:pt x="26" y="76"/>
                  </a:lnTo>
                  <a:lnTo>
                    <a:pt x="29" y="76"/>
                  </a:lnTo>
                  <a:lnTo>
                    <a:pt x="22" y="71"/>
                  </a:lnTo>
                  <a:lnTo>
                    <a:pt x="19" y="62"/>
                  </a:lnTo>
                  <a:close/>
                </a:path>
              </a:pathLst>
            </a:custGeom>
            <a:solidFill>
              <a:srgbClr val="CC0000"/>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42" name="Freeform 5500"/>
            <p:cNvSpPr>
              <a:spLocks/>
            </p:cNvSpPr>
            <p:nvPr/>
          </p:nvSpPr>
          <p:spPr bwMode="auto">
            <a:xfrm>
              <a:off x="4604" y="1797"/>
              <a:ext cx="57" cy="89"/>
            </a:xfrm>
            <a:custGeom>
              <a:avLst/>
              <a:gdLst>
                <a:gd name="T0" fmla="*/ 30 w 62"/>
                <a:gd name="T1" fmla="*/ 106 h 73"/>
                <a:gd name="T2" fmla="*/ 30 w 62"/>
                <a:gd name="T3" fmla="*/ 102 h 73"/>
                <a:gd name="T4" fmla="*/ 25 w 62"/>
                <a:gd name="T5" fmla="*/ 106 h 73"/>
                <a:gd name="T6" fmla="*/ 22 w 62"/>
                <a:gd name="T7" fmla="*/ 109 h 73"/>
                <a:gd name="T8" fmla="*/ 20 w 62"/>
                <a:gd name="T9" fmla="*/ 106 h 73"/>
                <a:gd name="T10" fmla="*/ 20 w 62"/>
                <a:gd name="T11" fmla="*/ 102 h 73"/>
                <a:gd name="T12" fmla="*/ 20 w 62"/>
                <a:gd name="T13" fmla="*/ 102 h 73"/>
                <a:gd name="T14" fmla="*/ 16 w 62"/>
                <a:gd name="T15" fmla="*/ 95 h 73"/>
                <a:gd name="T16" fmla="*/ 15 w 62"/>
                <a:gd name="T17" fmla="*/ 77 h 73"/>
                <a:gd name="T18" fmla="*/ 15 w 62"/>
                <a:gd name="T19" fmla="*/ 69 h 73"/>
                <a:gd name="T20" fmla="*/ 15 w 62"/>
                <a:gd name="T21" fmla="*/ 67 h 73"/>
                <a:gd name="T22" fmla="*/ 6 w 62"/>
                <a:gd name="T23" fmla="*/ 54 h 73"/>
                <a:gd name="T24" fmla="*/ 5 w 62"/>
                <a:gd name="T25" fmla="*/ 49 h 73"/>
                <a:gd name="T26" fmla="*/ 5 w 62"/>
                <a:gd name="T27" fmla="*/ 43 h 73"/>
                <a:gd name="T28" fmla="*/ 10 w 62"/>
                <a:gd name="T29" fmla="*/ 49 h 73"/>
                <a:gd name="T30" fmla="*/ 10 w 62"/>
                <a:gd name="T31" fmla="*/ 43 h 73"/>
                <a:gd name="T32" fmla="*/ 3 w 62"/>
                <a:gd name="T33" fmla="*/ 26 h 73"/>
                <a:gd name="T34" fmla="*/ 0 w 62"/>
                <a:gd name="T35" fmla="*/ 18 h 73"/>
                <a:gd name="T36" fmla="*/ 0 w 62"/>
                <a:gd name="T37" fmla="*/ 15 h 73"/>
                <a:gd name="T38" fmla="*/ 10 w 62"/>
                <a:gd name="T39" fmla="*/ 7 h 73"/>
                <a:gd name="T40" fmla="*/ 16 w 62"/>
                <a:gd name="T41" fmla="*/ 0 h 73"/>
                <a:gd name="T42" fmla="*/ 30 w 62"/>
                <a:gd name="T43" fmla="*/ 26 h 73"/>
                <a:gd name="T44" fmla="*/ 44 w 62"/>
                <a:gd name="T45" fmla="*/ 49 h 73"/>
                <a:gd name="T46" fmla="*/ 52 w 62"/>
                <a:gd name="T47" fmla="*/ 88 h 73"/>
                <a:gd name="T48" fmla="*/ 47 w 62"/>
                <a:gd name="T49" fmla="*/ 93 h 73"/>
                <a:gd name="T50" fmla="*/ 40 w 62"/>
                <a:gd name="T51" fmla="*/ 98 h 73"/>
                <a:gd name="T52" fmla="*/ 37 w 62"/>
                <a:gd name="T53" fmla="*/ 95 h 73"/>
                <a:gd name="T54" fmla="*/ 37 w 62"/>
                <a:gd name="T55" fmla="*/ 98 h 73"/>
                <a:gd name="T56" fmla="*/ 35 w 62"/>
                <a:gd name="T57" fmla="*/ 102 h 73"/>
                <a:gd name="T58" fmla="*/ 32 w 62"/>
                <a:gd name="T59" fmla="*/ 102 h 73"/>
                <a:gd name="T60" fmla="*/ 30 w 62"/>
                <a:gd name="T61" fmla="*/ 106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2"/>
                <a:gd name="T94" fmla="*/ 0 h 73"/>
                <a:gd name="T95" fmla="*/ 62 w 62"/>
                <a:gd name="T96" fmla="*/ 73 h 7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2" h="73">
                  <a:moveTo>
                    <a:pt x="36" y="71"/>
                  </a:moveTo>
                  <a:lnTo>
                    <a:pt x="36" y="69"/>
                  </a:lnTo>
                  <a:lnTo>
                    <a:pt x="29" y="71"/>
                  </a:lnTo>
                  <a:lnTo>
                    <a:pt x="26" y="73"/>
                  </a:lnTo>
                  <a:lnTo>
                    <a:pt x="24" y="71"/>
                  </a:lnTo>
                  <a:lnTo>
                    <a:pt x="24" y="69"/>
                  </a:lnTo>
                  <a:lnTo>
                    <a:pt x="19" y="64"/>
                  </a:lnTo>
                  <a:lnTo>
                    <a:pt x="17" y="52"/>
                  </a:lnTo>
                  <a:lnTo>
                    <a:pt x="17" y="47"/>
                  </a:lnTo>
                  <a:lnTo>
                    <a:pt x="17" y="45"/>
                  </a:lnTo>
                  <a:lnTo>
                    <a:pt x="7" y="36"/>
                  </a:lnTo>
                  <a:lnTo>
                    <a:pt x="5" y="33"/>
                  </a:lnTo>
                  <a:lnTo>
                    <a:pt x="5" y="29"/>
                  </a:lnTo>
                  <a:lnTo>
                    <a:pt x="12" y="33"/>
                  </a:lnTo>
                  <a:lnTo>
                    <a:pt x="12" y="29"/>
                  </a:lnTo>
                  <a:lnTo>
                    <a:pt x="3" y="17"/>
                  </a:lnTo>
                  <a:lnTo>
                    <a:pt x="0" y="12"/>
                  </a:lnTo>
                  <a:lnTo>
                    <a:pt x="0" y="10"/>
                  </a:lnTo>
                  <a:lnTo>
                    <a:pt x="12" y="5"/>
                  </a:lnTo>
                  <a:lnTo>
                    <a:pt x="19" y="0"/>
                  </a:lnTo>
                  <a:lnTo>
                    <a:pt x="36" y="17"/>
                  </a:lnTo>
                  <a:lnTo>
                    <a:pt x="52" y="33"/>
                  </a:lnTo>
                  <a:lnTo>
                    <a:pt x="62" y="59"/>
                  </a:lnTo>
                  <a:lnTo>
                    <a:pt x="55" y="62"/>
                  </a:lnTo>
                  <a:lnTo>
                    <a:pt x="48" y="66"/>
                  </a:lnTo>
                  <a:lnTo>
                    <a:pt x="43" y="64"/>
                  </a:lnTo>
                  <a:lnTo>
                    <a:pt x="43" y="66"/>
                  </a:lnTo>
                  <a:lnTo>
                    <a:pt x="41" y="69"/>
                  </a:lnTo>
                  <a:lnTo>
                    <a:pt x="38" y="69"/>
                  </a:lnTo>
                  <a:lnTo>
                    <a:pt x="36" y="71"/>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43" name="Freeform 5501"/>
            <p:cNvSpPr>
              <a:spLocks/>
            </p:cNvSpPr>
            <p:nvPr/>
          </p:nvSpPr>
          <p:spPr bwMode="auto">
            <a:xfrm>
              <a:off x="4583" y="2092"/>
              <a:ext cx="27" cy="70"/>
            </a:xfrm>
            <a:custGeom>
              <a:avLst/>
              <a:gdLst>
                <a:gd name="T0" fmla="*/ 20 w 24"/>
                <a:gd name="T1" fmla="*/ 86 h 57"/>
                <a:gd name="T2" fmla="*/ 2 w 24"/>
                <a:gd name="T3" fmla="*/ 64 h 57"/>
                <a:gd name="T4" fmla="*/ 0 w 24"/>
                <a:gd name="T5" fmla="*/ 32 h 57"/>
                <a:gd name="T6" fmla="*/ 9 w 24"/>
                <a:gd name="T7" fmla="*/ 18 h 57"/>
                <a:gd name="T8" fmla="*/ 18 w 24"/>
                <a:gd name="T9" fmla="*/ 0 h 57"/>
                <a:gd name="T10" fmla="*/ 30 w 24"/>
                <a:gd name="T11" fmla="*/ 2 h 57"/>
                <a:gd name="T12" fmla="*/ 27 w 24"/>
                <a:gd name="T13" fmla="*/ 25 h 57"/>
                <a:gd name="T14" fmla="*/ 24 w 24"/>
                <a:gd name="T15" fmla="*/ 47 h 57"/>
                <a:gd name="T16" fmla="*/ 20 w 24"/>
                <a:gd name="T17" fmla="*/ 64 h 57"/>
                <a:gd name="T18" fmla="*/ 20 w 24"/>
                <a:gd name="T19" fmla="*/ 86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57"/>
                <a:gd name="T32" fmla="*/ 24 w 24"/>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57">
                  <a:moveTo>
                    <a:pt x="16" y="57"/>
                  </a:moveTo>
                  <a:lnTo>
                    <a:pt x="2" y="42"/>
                  </a:lnTo>
                  <a:lnTo>
                    <a:pt x="0" y="21"/>
                  </a:lnTo>
                  <a:lnTo>
                    <a:pt x="7" y="12"/>
                  </a:lnTo>
                  <a:lnTo>
                    <a:pt x="14" y="0"/>
                  </a:lnTo>
                  <a:lnTo>
                    <a:pt x="24" y="2"/>
                  </a:lnTo>
                  <a:lnTo>
                    <a:pt x="21" y="16"/>
                  </a:lnTo>
                  <a:lnTo>
                    <a:pt x="19" y="31"/>
                  </a:lnTo>
                  <a:lnTo>
                    <a:pt x="16" y="42"/>
                  </a:lnTo>
                  <a:lnTo>
                    <a:pt x="16" y="5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44" name="Freeform 5502"/>
            <p:cNvSpPr>
              <a:spLocks/>
            </p:cNvSpPr>
            <p:nvPr/>
          </p:nvSpPr>
          <p:spPr bwMode="auto">
            <a:xfrm>
              <a:off x="3866" y="1503"/>
              <a:ext cx="520" cy="228"/>
            </a:xfrm>
            <a:custGeom>
              <a:avLst/>
              <a:gdLst>
                <a:gd name="T0" fmla="*/ 345 w 466"/>
                <a:gd name="T1" fmla="*/ 269 h 184"/>
                <a:gd name="T2" fmla="*/ 315 w 466"/>
                <a:gd name="T3" fmla="*/ 258 h 184"/>
                <a:gd name="T4" fmla="*/ 266 w 466"/>
                <a:gd name="T5" fmla="*/ 253 h 184"/>
                <a:gd name="T6" fmla="*/ 215 w 466"/>
                <a:gd name="T7" fmla="*/ 250 h 184"/>
                <a:gd name="T8" fmla="*/ 183 w 466"/>
                <a:gd name="T9" fmla="*/ 207 h 184"/>
                <a:gd name="T10" fmla="*/ 129 w 466"/>
                <a:gd name="T11" fmla="*/ 188 h 184"/>
                <a:gd name="T12" fmla="*/ 88 w 466"/>
                <a:gd name="T13" fmla="*/ 181 h 184"/>
                <a:gd name="T14" fmla="*/ 76 w 466"/>
                <a:gd name="T15" fmla="*/ 134 h 184"/>
                <a:gd name="T16" fmla="*/ 35 w 466"/>
                <a:gd name="T17" fmla="*/ 109 h 184"/>
                <a:gd name="T18" fmla="*/ 2 w 466"/>
                <a:gd name="T19" fmla="*/ 79 h 184"/>
                <a:gd name="T20" fmla="*/ 9 w 466"/>
                <a:gd name="T21" fmla="*/ 69 h 184"/>
                <a:gd name="T22" fmla="*/ 44 w 466"/>
                <a:gd name="T23" fmla="*/ 46 h 184"/>
                <a:gd name="T24" fmla="*/ 95 w 466"/>
                <a:gd name="T25" fmla="*/ 40 h 184"/>
                <a:gd name="T26" fmla="*/ 127 w 466"/>
                <a:gd name="T27" fmla="*/ 53 h 184"/>
                <a:gd name="T28" fmla="*/ 168 w 466"/>
                <a:gd name="T29" fmla="*/ 46 h 184"/>
                <a:gd name="T30" fmla="*/ 153 w 466"/>
                <a:gd name="T31" fmla="*/ 0 h 184"/>
                <a:gd name="T32" fmla="*/ 215 w 466"/>
                <a:gd name="T33" fmla="*/ 19 h 184"/>
                <a:gd name="T34" fmla="*/ 253 w 466"/>
                <a:gd name="T35" fmla="*/ 51 h 184"/>
                <a:gd name="T36" fmla="*/ 309 w 466"/>
                <a:gd name="T37" fmla="*/ 51 h 184"/>
                <a:gd name="T38" fmla="*/ 341 w 466"/>
                <a:gd name="T39" fmla="*/ 64 h 184"/>
                <a:gd name="T40" fmla="*/ 397 w 466"/>
                <a:gd name="T41" fmla="*/ 72 h 184"/>
                <a:gd name="T42" fmla="*/ 436 w 466"/>
                <a:gd name="T43" fmla="*/ 51 h 184"/>
                <a:gd name="T44" fmla="*/ 485 w 466"/>
                <a:gd name="T45" fmla="*/ 58 h 184"/>
                <a:gd name="T46" fmla="*/ 492 w 466"/>
                <a:gd name="T47" fmla="*/ 102 h 184"/>
                <a:gd name="T48" fmla="*/ 501 w 466"/>
                <a:gd name="T49" fmla="*/ 115 h 184"/>
                <a:gd name="T50" fmla="*/ 527 w 466"/>
                <a:gd name="T51" fmla="*/ 115 h 184"/>
                <a:gd name="T52" fmla="*/ 574 w 466"/>
                <a:gd name="T53" fmla="*/ 130 h 184"/>
                <a:gd name="T54" fmla="*/ 550 w 466"/>
                <a:gd name="T55" fmla="*/ 144 h 184"/>
                <a:gd name="T56" fmla="*/ 524 w 466"/>
                <a:gd name="T57" fmla="*/ 178 h 184"/>
                <a:gd name="T58" fmla="*/ 492 w 466"/>
                <a:gd name="T59" fmla="*/ 195 h 184"/>
                <a:gd name="T60" fmla="*/ 469 w 466"/>
                <a:gd name="T61" fmla="*/ 211 h 184"/>
                <a:gd name="T62" fmla="*/ 462 w 466"/>
                <a:gd name="T63" fmla="*/ 243 h 184"/>
                <a:gd name="T64" fmla="*/ 427 w 466"/>
                <a:gd name="T65" fmla="*/ 261 h 184"/>
                <a:gd name="T66" fmla="*/ 391 w 466"/>
                <a:gd name="T67" fmla="*/ 271 h 184"/>
                <a:gd name="T68" fmla="*/ 365 w 466"/>
                <a:gd name="T69" fmla="*/ 271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6"/>
                <a:gd name="T106" fmla="*/ 0 h 184"/>
                <a:gd name="T107" fmla="*/ 466 w 466"/>
                <a:gd name="T108" fmla="*/ 184 h 1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6" h="184">
                  <a:moveTo>
                    <a:pt x="293" y="177"/>
                  </a:moveTo>
                  <a:lnTo>
                    <a:pt x="277" y="175"/>
                  </a:lnTo>
                  <a:lnTo>
                    <a:pt x="258" y="172"/>
                  </a:lnTo>
                  <a:lnTo>
                    <a:pt x="253" y="168"/>
                  </a:lnTo>
                  <a:lnTo>
                    <a:pt x="232" y="165"/>
                  </a:lnTo>
                  <a:lnTo>
                    <a:pt x="213" y="165"/>
                  </a:lnTo>
                  <a:lnTo>
                    <a:pt x="191" y="163"/>
                  </a:lnTo>
                  <a:lnTo>
                    <a:pt x="173" y="163"/>
                  </a:lnTo>
                  <a:lnTo>
                    <a:pt x="158" y="149"/>
                  </a:lnTo>
                  <a:lnTo>
                    <a:pt x="147" y="135"/>
                  </a:lnTo>
                  <a:lnTo>
                    <a:pt x="125" y="130"/>
                  </a:lnTo>
                  <a:lnTo>
                    <a:pt x="104" y="123"/>
                  </a:lnTo>
                  <a:lnTo>
                    <a:pt x="87" y="120"/>
                  </a:lnTo>
                  <a:lnTo>
                    <a:pt x="71" y="118"/>
                  </a:lnTo>
                  <a:lnTo>
                    <a:pt x="66" y="104"/>
                  </a:lnTo>
                  <a:lnTo>
                    <a:pt x="61" y="87"/>
                  </a:lnTo>
                  <a:lnTo>
                    <a:pt x="40" y="73"/>
                  </a:lnTo>
                  <a:lnTo>
                    <a:pt x="28" y="71"/>
                  </a:lnTo>
                  <a:lnTo>
                    <a:pt x="7" y="59"/>
                  </a:lnTo>
                  <a:lnTo>
                    <a:pt x="2" y="52"/>
                  </a:lnTo>
                  <a:lnTo>
                    <a:pt x="0" y="49"/>
                  </a:lnTo>
                  <a:lnTo>
                    <a:pt x="7" y="45"/>
                  </a:lnTo>
                  <a:lnTo>
                    <a:pt x="19" y="40"/>
                  </a:lnTo>
                  <a:lnTo>
                    <a:pt x="35" y="30"/>
                  </a:lnTo>
                  <a:lnTo>
                    <a:pt x="47" y="23"/>
                  </a:lnTo>
                  <a:lnTo>
                    <a:pt x="76" y="26"/>
                  </a:lnTo>
                  <a:lnTo>
                    <a:pt x="83" y="33"/>
                  </a:lnTo>
                  <a:lnTo>
                    <a:pt x="102" y="35"/>
                  </a:lnTo>
                  <a:lnTo>
                    <a:pt x="123" y="40"/>
                  </a:lnTo>
                  <a:lnTo>
                    <a:pt x="135" y="30"/>
                  </a:lnTo>
                  <a:lnTo>
                    <a:pt x="120" y="19"/>
                  </a:lnTo>
                  <a:lnTo>
                    <a:pt x="123" y="0"/>
                  </a:lnTo>
                  <a:lnTo>
                    <a:pt x="149" y="7"/>
                  </a:lnTo>
                  <a:lnTo>
                    <a:pt x="173" y="12"/>
                  </a:lnTo>
                  <a:lnTo>
                    <a:pt x="182" y="21"/>
                  </a:lnTo>
                  <a:lnTo>
                    <a:pt x="203" y="33"/>
                  </a:lnTo>
                  <a:lnTo>
                    <a:pt x="229" y="28"/>
                  </a:lnTo>
                  <a:lnTo>
                    <a:pt x="248" y="33"/>
                  </a:lnTo>
                  <a:lnTo>
                    <a:pt x="267" y="35"/>
                  </a:lnTo>
                  <a:lnTo>
                    <a:pt x="274" y="42"/>
                  </a:lnTo>
                  <a:lnTo>
                    <a:pt x="303" y="49"/>
                  </a:lnTo>
                  <a:lnTo>
                    <a:pt x="319" y="47"/>
                  </a:lnTo>
                  <a:lnTo>
                    <a:pt x="336" y="45"/>
                  </a:lnTo>
                  <a:lnTo>
                    <a:pt x="350" y="33"/>
                  </a:lnTo>
                  <a:lnTo>
                    <a:pt x="378" y="38"/>
                  </a:lnTo>
                  <a:lnTo>
                    <a:pt x="390" y="38"/>
                  </a:lnTo>
                  <a:lnTo>
                    <a:pt x="393" y="52"/>
                  </a:lnTo>
                  <a:lnTo>
                    <a:pt x="395" y="66"/>
                  </a:lnTo>
                  <a:lnTo>
                    <a:pt x="390" y="68"/>
                  </a:lnTo>
                  <a:lnTo>
                    <a:pt x="402" y="75"/>
                  </a:lnTo>
                  <a:lnTo>
                    <a:pt x="419" y="73"/>
                  </a:lnTo>
                  <a:lnTo>
                    <a:pt x="423" y="75"/>
                  </a:lnTo>
                  <a:lnTo>
                    <a:pt x="430" y="71"/>
                  </a:lnTo>
                  <a:lnTo>
                    <a:pt x="461" y="85"/>
                  </a:lnTo>
                  <a:lnTo>
                    <a:pt x="466" y="94"/>
                  </a:lnTo>
                  <a:lnTo>
                    <a:pt x="442" y="94"/>
                  </a:lnTo>
                  <a:lnTo>
                    <a:pt x="426" y="104"/>
                  </a:lnTo>
                  <a:lnTo>
                    <a:pt x="421" y="116"/>
                  </a:lnTo>
                  <a:lnTo>
                    <a:pt x="407" y="118"/>
                  </a:lnTo>
                  <a:lnTo>
                    <a:pt x="395" y="127"/>
                  </a:lnTo>
                  <a:lnTo>
                    <a:pt x="374" y="120"/>
                  </a:lnTo>
                  <a:lnTo>
                    <a:pt x="376" y="137"/>
                  </a:lnTo>
                  <a:lnTo>
                    <a:pt x="385" y="146"/>
                  </a:lnTo>
                  <a:lnTo>
                    <a:pt x="371" y="158"/>
                  </a:lnTo>
                  <a:lnTo>
                    <a:pt x="359" y="168"/>
                  </a:lnTo>
                  <a:lnTo>
                    <a:pt x="343" y="170"/>
                  </a:lnTo>
                  <a:lnTo>
                    <a:pt x="324" y="170"/>
                  </a:lnTo>
                  <a:lnTo>
                    <a:pt x="314" y="177"/>
                  </a:lnTo>
                  <a:lnTo>
                    <a:pt x="303" y="184"/>
                  </a:lnTo>
                  <a:lnTo>
                    <a:pt x="293" y="177"/>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45" name="Freeform 5503"/>
            <p:cNvSpPr>
              <a:spLocks/>
            </p:cNvSpPr>
            <p:nvPr/>
          </p:nvSpPr>
          <p:spPr bwMode="auto">
            <a:xfrm>
              <a:off x="3237" y="1433"/>
              <a:ext cx="618" cy="302"/>
            </a:xfrm>
            <a:custGeom>
              <a:avLst/>
              <a:gdLst>
                <a:gd name="T0" fmla="*/ 80 w 553"/>
                <a:gd name="T1" fmla="*/ 220 h 244"/>
                <a:gd name="T2" fmla="*/ 56 w 553"/>
                <a:gd name="T3" fmla="*/ 236 h 244"/>
                <a:gd name="T4" fmla="*/ 20 w 553"/>
                <a:gd name="T5" fmla="*/ 192 h 244"/>
                <a:gd name="T6" fmla="*/ 2 w 553"/>
                <a:gd name="T7" fmla="*/ 141 h 244"/>
                <a:gd name="T8" fmla="*/ 26 w 553"/>
                <a:gd name="T9" fmla="*/ 123 h 244"/>
                <a:gd name="T10" fmla="*/ 44 w 553"/>
                <a:gd name="T11" fmla="*/ 101 h 244"/>
                <a:gd name="T12" fmla="*/ 80 w 553"/>
                <a:gd name="T13" fmla="*/ 88 h 244"/>
                <a:gd name="T14" fmla="*/ 127 w 553"/>
                <a:gd name="T15" fmla="*/ 111 h 244"/>
                <a:gd name="T16" fmla="*/ 187 w 553"/>
                <a:gd name="T17" fmla="*/ 109 h 244"/>
                <a:gd name="T18" fmla="*/ 225 w 553"/>
                <a:gd name="T19" fmla="*/ 109 h 244"/>
                <a:gd name="T20" fmla="*/ 212 w 553"/>
                <a:gd name="T21" fmla="*/ 51 h 244"/>
                <a:gd name="T22" fmla="*/ 206 w 553"/>
                <a:gd name="T23" fmla="*/ 40 h 244"/>
                <a:gd name="T24" fmla="*/ 251 w 553"/>
                <a:gd name="T25" fmla="*/ 32 h 244"/>
                <a:gd name="T26" fmla="*/ 295 w 553"/>
                <a:gd name="T27" fmla="*/ 14 h 244"/>
                <a:gd name="T28" fmla="*/ 333 w 553"/>
                <a:gd name="T29" fmla="*/ 2 h 244"/>
                <a:gd name="T30" fmla="*/ 363 w 553"/>
                <a:gd name="T31" fmla="*/ 14 h 244"/>
                <a:gd name="T32" fmla="*/ 407 w 553"/>
                <a:gd name="T33" fmla="*/ 40 h 244"/>
                <a:gd name="T34" fmla="*/ 446 w 553"/>
                <a:gd name="T35" fmla="*/ 32 h 244"/>
                <a:gd name="T36" fmla="*/ 472 w 553"/>
                <a:gd name="T37" fmla="*/ 26 h 244"/>
                <a:gd name="T38" fmla="*/ 491 w 553"/>
                <a:gd name="T39" fmla="*/ 58 h 244"/>
                <a:gd name="T40" fmla="*/ 538 w 553"/>
                <a:gd name="T41" fmla="*/ 98 h 244"/>
                <a:gd name="T42" fmla="*/ 564 w 553"/>
                <a:gd name="T43" fmla="*/ 109 h 244"/>
                <a:gd name="T44" fmla="*/ 599 w 553"/>
                <a:gd name="T45" fmla="*/ 111 h 244"/>
                <a:gd name="T46" fmla="*/ 647 w 553"/>
                <a:gd name="T47" fmla="*/ 149 h 244"/>
                <a:gd name="T48" fmla="*/ 691 w 553"/>
                <a:gd name="T49" fmla="*/ 167 h 244"/>
                <a:gd name="T50" fmla="*/ 673 w 553"/>
                <a:gd name="T51" fmla="*/ 192 h 244"/>
                <a:gd name="T52" fmla="*/ 667 w 553"/>
                <a:gd name="T53" fmla="*/ 220 h 244"/>
                <a:gd name="T54" fmla="*/ 640 w 553"/>
                <a:gd name="T55" fmla="*/ 239 h 244"/>
                <a:gd name="T56" fmla="*/ 649 w 553"/>
                <a:gd name="T57" fmla="*/ 271 h 244"/>
                <a:gd name="T58" fmla="*/ 606 w 553"/>
                <a:gd name="T59" fmla="*/ 278 h 244"/>
                <a:gd name="T60" fmla="*/ 624 w 553"/>
                <a:gd name="T61" fmla="*/ 304 h 244"/>
                <a:gd name="T62" fmla="*/ 631 w 553"/>
                <a:gd name="T63" fmla="*/ 329 h 244"/>
                <a:gd name="T64" fmla="*/ 606 w 553"/>
                <a:gd name="T65" fmla="*/ 318 h 244"/>
                <a:gd name="T66" fmla="*/ 559 w 553"/>
                <a:gd name="T67" fmla="*/ 322 h 244"/>
                <a:gd name="T68" fmla="*/ 517 w 553"/>
                <a:gd name="T69" fmla="*/ 322 h 244"/>
                <a:gd name="T70" fmla="*/ 487 w 553"/>
                <a:gd name="T71" fmla="*/ 337 h 244"/>
                <a:gd name="T72" fmla="*/ 458 w 553"/>
                <a:gd name="T73" fmla="*/ 344 h 244"/>
                <a:gd name="T74" fmla="*/ 422 w 553"/>
                <a:gd name="T75" fmla="*/ 374 h 244"/>
                <a:gd name="T76" fmla="*/ 387 w 553"/>
                <a:gd name="T77" fmla="*/ 355 h 244"/>
                <a:gd name="T78" fmla="*/ 370 w 553"/>
                <a:gd name="T79" fmla="*/ 311 h 244"/>
                <a:gd name="T80" fmla="*/ 327 w 553"/>
                <a:gd name="T81" fmla="*/ 311 h 244"/>
                <a:gd name="T82" fmla="*/ 293 w 553"/>
                <a:gd name="T83" fmla="*/ 308 h 244"/>
                <a:gd name="T84" fmla="*/ 251 w 553"/>
                <a:gd name="T85" fmla="*/ 265 h 244"/>
                <a:gd name="T86" fmla="*/ 203 w 553"/>
                <a:gd name="T87" fmla="*/ 260 h 244"/>
                <a:gd name="T88" fmla="*/ 187 w 553"/>
                <a:gd name="T89" fmla="*/ 295 h 244"/>
                <a:gd name="T90" fmla="*/ 198 w 553"/>
                <a:gd name="T91" fmla="*/ 344 h 244"/>
                <a:gd name="T92" fmla="*/ 180 w 553"/>
                <a:gd name="T93" fmla="*/ 359 h 244"/>
                <a:gd name="T94" fmla="*/ 162 w 553"/>
                <a:gd name="T95" fmla="*/ 334 h 244"/>
                <a:gd name="T96" fmla="*/ 115 w 553"/>
                <a:gd name="T97" fmla="*/ 327 h 244"/>
                <a:gd name="T98" fmla="*/ 92 w 553"/>
                <a:gd name="T99" fmla="*/ 295 h 244"/>
                <a:gd name="T100" fmla="*/ 104 w 553"/>
                <a:gd name="T101" fmla="*/ 286 h 244"/>
                <a:gd name="T102" fmla="*/ 106 w 553"/>
                <a:gd name="T103" fmla="*/ 265 h 244"/>
                <a:gd name="T104" fmla="*/ 121 w 553"/>
                <a:gd name="T105" fmla="*/ 252 h 244"/>
                <a:gd name="T106" fmla="*/ 95 w 553"/>
                <a:gd name="T107" fmla="*/ 220 h 2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53"/>
                <a:gd name="T163" fmla="*/ 0 h 244"/>
                <a:gd name="T164" fmla="*/ 553 w 553"/>
                <a:gd name="T165" fmla="*/ 244 h 2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53" h="244">
                  <a:moveTo>
                    <a:pt x="76" y="144"/>
                  </a:moveTo>
                  <a:lnTo>
                    <a:pt x="64" y="144"/>
                  </a:lnTo>
                  <a:lnTo>
                    <a:pt x="47" y="151"/>
                  </a:lnTo>
                  <a:lnTo>
                    <a:pt x="45" y="154"/>
                  </a:lnTo>
                  <a:lnTo>
                    <a:pt x="33" y="137"/>
                  </a:lnTo>
                  <a:lnTo>
                    <a:pt x="16" y="125"/>
                  </a:lnTo>
                  <a:lnTo>
                    <a:pt x="0" y="111"/>
                  </a:lnTo>
                  <a:lnTo>
                    <a:pt x="2" y="92"/>
                  </a:lnTo>
                  <a:lnTo>
                    <a:pt x="5" y="73"/>
                  </a:lnTo>
                  <a:lnTo>
                    <a:pt x="21" y="80"/>
                  </a:lnTo>
                  <a:lnTo>
                    <a:pt x="24" y="73"/>
                  </a:lnTo>
                  <a:lnTo>
                    <a:pt x="35" y="66"/>
                  </a:lnTo>
                  <a:lnTo>
                    <a:pt x="45" y="57"/>
                  </a:lnTo>
                  <a:lnTo>
                    <a:pt x="64" y="57"/>
                  </a:lnTo>
                  <a:lnTo>
                    <a:pt x="83" y="66"/>
                  </a:lnTo>
                  <a:lnTo>
                    <a:pt x="102" y="73"/>
                  </a:lnTo>
                  <a:lnTo>
                    <a:pt x="123" y="71"/>
                  </a:lnTo>
                  <a:lnTo>
                    <a:pt x="149" y="71"/>
                  </a:lnTo>
                  <a:lnTo>
                    <a:pt x="177" y="76"/>
                  </a:lnTo>
                  <a:lnTo>
                    <a:pt x="180" y="71"/>
                  </a:lnTo>
                  <a:lnTo>
                    <a:pt x="165" y="54"/>
                  </a:lnTo>
                  <a:lnTo>
                    <a:pt x="170" y="33"/>
                  </a:lnTo>
                  <a:lnTo>
                    <a:pt x="184" y="33"/>
                  </a:lnTo>
                  <a:lnTo>
                    <a:pt x="165" y="26"/>
                  </a:lnTo>
                  <a:lnTo>
                    <a:pt x="184" y="21"/>
                  </a:lnTo>
                  <a:lnTo>
                    <a:pt x="201" y="21"/>
                  </a:lnTo>
                  <a:lnTo>
                    <a:pt x="220" y="14"/>
                  </a:lnTo>
                  <a:lnTo>
                    <a:pt x="236" y="9"/>
                  </a:lnTo>
                  <a:lnTo>
                    <a:pt x="251" y="7"/>
                  </a:lnTo>
                  <a:lnTo>
                    <a:pt x="267" y="2"/>
                  </a:lnTo>
                  <a:lnTo>
                    <a:pt x="281" y="0"/>
                  </a:lnTo>
                  <a:lnTo>
                    <a:pt x="291" y="9"/>
                  </a:lnTo>
                  <a:lnTo>
                    <a:pt x="317" y="19"/>
                  </a:lnTo>
                  <a:lnTo>
                    <a:pt x="326" y="26"/>
                  </a:lnTo>
                  <a:lnTo>
                    <a:pt x="338" y="26"/>
                  </a:lnTo>
                  <a:lnTo>
                    <a:pt x="357" y="21"/>
                  </a:lnTo>
                  <a:lnTo>
                    <a:pt x="374" y="14"/>
                  </a:lnTo>
                  <a:lnTo>
                    <a:pt x="378" y="17"/>
                  </a:lnTo>
                  <a:lnTo>
                    <a:pt x="374" y="26"/>
                  </a:lnTo>
                  <a:lnTo>
                    <a:pt x="393" y="38"/>
                  </a:lnTo>
                  <a:lnTo>
                    <a:pt x="411" y="50"/>
                  </a:lnTo>
                  <a:lnTo>
                    <a:pt x="430" y="64"/>
                  </a:lnTo>
                  <a:lnTo>
                    <a:pt x="449" y="76"/>
                  </a:lnTo>
                  <a:lnTo>
                    <a:pt x="452" y="71"/>
                  </a:lnTo>
                  <a:lnTo>
                    <a:pt x="464" y="76"/>
                  </a:lnTo>
                  <a:lnTo>
                    <a:pt x="480" y="73"/>
                  </a:lnTo>
                  <a:lnTo>
                    <a:pt x="499" y="85"/>
                  </a:lnTo>
                  <a:lnTo>
                    <a:pt x="518" y="97"/>
                  </a:lnTo>
                  <a:lnTo>
                    <a:pt x="537" y="92"/>
                  </a:lnTo>
                  <a:lnTo>
                    <a:pt x="553" y="109"/>
                  </a:lnTo>
                  <a:lnTo>
                    <a:pt x="546" y="121"/>
                  </a:lnTo>
                  <a:lnTo>
                    <a:pt x="539" y="125"/>
                  </a:lnTo>
                  <a:lnTo>
                    <a:pt x="546" y="144"/>
                  </a:lnTo>
                  <a:lnTo>
                    <a:pt x="534" y="144"/>
                  </a:lnTo>
                  <a:lnTo>
                    <a:pt x="511" y="139"/>
                  </a:lnTo>
                  <a:lnTo>
                    <a:pt x="513" y="156"/>
                  </a:lnTo>
                  <a:lnTo>
                    <a:pt x="516" y="170"/>
                  </a:lnTo>
                  <a:lnTo>
                    <a:pt x="520" y="177"/>
                  </a:lnTo>
                  <a:lnTo>
                    <a:pt x="501" y="175"/>
                  </a:lnTo>
                  <a:lnTo>
                    <a:pt x="485" y="182"/>
                  </a:lnTo>
                  <a:lnTo>
                    <a:pt x="494" y="187"/>
                  </a:lnTo>
                  <a:lnTo>
                    <a:pt x="499" y="199"/>
                  </a:lnTo>
                  <a:lnTo>
                    <a:pt x="506" y="213"/>
                  </a:lnTo>
                  <a:lnTo>
                    <a:pt x="506" y="215"/>
                  </a:lnTo>
                  <a:lnTo>
                    <a:pt x="504" y="220"/>
                  </a:lnTo>
                  <a:lnTo>
                    <a:pt x="485" y="208"/>
                  </a:lnTo>
                  <a:lnTo>
                    <a:pt x="466" y="210"/>
                  </a:lnTo>
                  <a:lnTo>
                    <a:pt x="447" y="210"/>
                  </a:lnTo>
                  <a:lnTo>
                    <a:pt x="426" y="213"/>
                  </a:lnTo>
                  <a:lnTo>
                    <a:pt x="414" y="210"/>
                  </a:lnTo>
                  <a:lnTo>
                    <a:pt x="404" y="222"/>
                  </a:lnTo>
                  <a:lnTo>
                    <a:pt x="390" y="220"/>
                  </a:lnTo>
                  <a:lnTo>
                    <a:pt x="376" y="215"/>
                  </a:lnTo>
                  <a:lnTo>
                    <a:pt x="367" y="225"/>
                  </a:lnTo>
                  <a:lnTo>
                    <a:pt x="352" y="234"/>
                  </a:lnTo>
                  <a:lnTo>
                    <a:pt x="338" y="244"/>
                  </a:lnTo>
                  <a:lnTo>
                    <a:pt x="324" y="239"/>
                  </a:lnTo>
                  <a:lnTo>
                    <a:pt x="310" y="232"/>
                  </a:lnTo>
                  <a:lnTo>
                    <a:pt x="310" y="215"/>
                  </a:lnTo>
                  <a:lnTo>
                    <a:pt x="296" y="203"/>
                  </a:lnTo>
                  <a:lnTo>
                    <a:pt x="279" y="203"/>
                  </a:lnTo>
                  <a:lnTo>
                    <a:pt x="262" y="203"/>
                  </a:lnTo>
                  <a:lnTo>
                    <a:pt x="248" y="201"/>
                  </a:lnTo>
                  <a:lnTo>
                    <a:pt x="234" y="201"/>
                  </a:lnTo>
                  <a:lnTo>
                    <a:pt x="220" y="184"/>
                  </a:lnTo>
                  <a:lnTo>
                    <a:pt x="201" y="173"/>
                  </a:lnTo>
                  <a:lnTo>
                    <a:pt x="180" y="163"/>
                  </a:lnTo>
                  <a:lnTo>
                    <a:pt x="163" y="170"/>
                  </a:lnTo>
                  <a:lnTo>
                    <a:pt x="147" y="177"/>
                  </a:lnTo>
                  <a:lnTo>
                    <a:pt x="149" y="192"/>
                  </a:lnTo>
                  <a:lnTo>
                    <a:pt x="154" y="208"/>
                  </a:lnTo>
                  <a:lnTo>
                    <a:pt x="158" y="225"/>
                  </a:lnTo>
                  <a:lnTo>
                    <a:pt x="161" y="241"/>
                  </a:lnTo>
                  <a:lnTo>
                    <a:pt x="144" y="234"/>
                  </a:lnTo>
                  <a:lnTo>
                    <a:pt x="128" y="232"/>
                  </a:lnTo>
                  <a:lnTo>
                    <a:pt x="130" y="218"/>
                  </a:lnTo>
                  <a:lnTo>
                    <a:pt x="106" y="218"/>
                  </a:lnTo>
                  <a:lnTo>
                    <a:pt x="92" y="213"/>
                  </a:lnTo>
                  <a:lnTo>
                    <a:pt x="85" y="210"/>
                  </a:lnTo>
                  <a:lnTo>
                    <a:pt x="73" y="192"/>
                  </a:lnTo>
                  <a:lnTo>
                    <a:pt x="66" y="187"/>
                  </a:lnTo>
                  <a:lnTo>
                    <a:pt x="83" y="187"/>
                  </a:lnTo>
                  <a:lnTo>
                    <a:pt x="76" y="180"/>
                  </a:lnTo>
                  <a:lnTo>
                    <a:pt x="85" y="173"/>
                  </a:lnTo>
                  <a:lnTo>
                    <a:pt x="102" y="173"/>
                  </a:lnTo>
                  <a:lnTo>
                    <a:pt x="97" y="165"/>
                  </a:lnTo>
                  <a:lnTo>
                    <a:pt x="94" y="147"/>
                  </a:lnTo>
                  <a:lnTo>
                    <a:pt x="76" y="14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46" name="Freeform 5504"/>
            <p:cNvSpPr>
              <a:spLocks/>
            </p:cNvSpPr>
            <p:nvPr/>
          </p:nvSpPr>
          <p:spPr bwMode="auto">
            <a:xfrm>
              <a:off x="3139" y="1675"/>
              <a:ext cx="135" cy="60"/>
            </a:xfrm>
            <a:custGeom>
              <a:avLst/>
              <a:gdLst>
                <a:gd name="T0" fmla="*/ 30 w 121"/>
                <a:gd name="T1" fmla="*/ 26 h 48"/>
                <a:gd name="T2" fmla="*/ 0 w 121"/>
                <a:gd name="T3" fmla="*/ 5 h 48"/>
                <a:gd name="T4" fmla="*/ 3 w 121"/>
                <a:gd name="T5" fmla="*/ 0 h 48"/>
                <a:gd name="T6" fmla="*/ 23 w 121"/>
                <a:gd name="T7" fmla="*/ 5 h 48"/>
                <a:gd name="T8" fmla="*/ 45 w 121"/>
                <a:gd name="T9" fmla="*/ 5 h 48"/>
                <a:gd name="T10" fmla="*/ 68 w 121"/>
                <a:gd name="T11" fmla="*/ 19 h 48"/>
                <a:gd name="T12" fmla="*/ 97 w 121"/>
                <a:gd name="T13" fmla="*/ 35 h 48"/>
                <a:gd name="T14" fmla="*/ 125 w 121"/>
                <a:gd name="T15" fmla="*/ 45 h 48"/>
                <a:gd name="T16" fmla="*/ 151 w 121"/>
                <a:gd name="T17" fmla="*/ 60 h 48"/>
                <a:gd name="T18" fmla="*/ 144 w 121"/>
                <a:gd name="T19" fmla="*/ 75 h 48"/>
                <a:gd name="T20" fmla="*/ 127 w 121"/>
                <a:gd name="T21" fmla="*/ 70 h 48"/>
                <a:gd name="T22" fmla="*/ 100 w 121"/>
                <a:gd name="T23" fmla="*/ 68 h 48"/>
                <a:gd name="T24" fmla="*/ 74 w 121"/>
                <a:gd name="T25" fmla="*/ 68 h 48"/>
                <a:gd name="T26" fmla="*/ 51 w 121"/>
                <a:gd name="T27" fmla="*/ 70 h 48"/>
                <a:gd name="T28" fmla="*/ 51 w 121"/>
                <a:gd name="T29" fmla="*/ 49 h 48"/>
                <a:gd name="T30" fmla="*/ 30 w 121"/>
                <a:gd name="T31" fmla="*/ 26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1"/>
                <a:gd name="T49" fmla="*/ 0 h 48"/>
                <a:gd name="T50" fmla="*/ 121 w 121"/>
                <a:gd name="T51" fmla="*/ 48 h 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1" h="48">
                  <a:moveTo>
                    <a:pt x="24" y="17"/>
                  </a:moveTo>
                  <a:lnTo>
                    <a:pt x="0" y="3"/>
                  </a:lnTo>
                  <a:lnTo>
                    <a:pt x="3" y="0"/>
                  </a:lnTo>
                  <a:lnTo>
                    <a:pt x="19" y="3"/>
                  </a:lnTo>
                  <a:lnTo>
                    <a:pt x="36" y="3"/>
                  </a:lnTo>
                  <a:lnTo>
                    <a:pt x="55" y="12"/>
                  </a:lnTo>
                  <a:lnTo>
                    <a:pt x="78" y="22"/>
                  </a:lnTo>
                  <a:lnTo>
                    <a:pt x="100" y="29"/>
                  </a:lnTo>
                  <a:lnTo>
                    <a:pt x="121" y="38"/>
                  </a:lnTo>
                  <a:lnTo>
                    <a:pt x="116" y="48"/>
                  </a:lnTo>
                  <a:lnTo>
                    <a:pt x="102" y="45"/>
                  </a:lnTo>
                  <a:lnTo>
                    <a:pt x="81" y="43"/>
                  </a:lnTo>
                  <a:lnTo>
                    <a:pt x="59" y="43"/>
                  </a:lnTo>
                  <a:lnTo>
                    <a:pt x="41" y="45"/>
                  </a:lnTo>
                  <a:lnTo>
                    <a:pt x="41" y="31"/>
                  </a:lnTo>
                  <a:lnTo>
                    <a:pt x="24" y="17"/>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47" name="Freeform 5505"/>
            <p:cNvSpPr>
              <a:spLocks/>
            </p:cNvSpPr>
            <p:nvPr/>
          </p:nvSpPr>
          <p:spPr bwMode="auto">
            <a:xfrm>
              <a:off x="3647" y="1691"/>
              <a:ext cx="158" cy="87"/>
            </a:xfrm>
            <a:custGeom>
              <a:avLst/>
              <a:gdLst>
                <a:gd name="T0" fmla="*/ 59 w 141"/>
                <a:gd name="T1" fmla="*/ 65 h 71"/>
                <a:gd name="T2" fmla="*/ 38 w 141"/>
                <a:gd name="T3" fmla="*/ 47 h 71"/>
                <a:gd name="T4" fmla="*/ 11 w 141"/>
                <a:gd name="T5" fmla="*/ 47 h 71"/>
                <a:gd name="T6" fmla="*/ 0 w 141"/>
                <a:gd name="T7" fmla="*/ 26 h 71"/>
                <a:gd name="T8" fmla="*/ 11 w 141"/>
                <a:gd name="T9" fmla="*/ 11 h 71"/>
                <a:gd name="T10" fmla="*/ 29 w 141"/>
                <a:gd name="T11" fmla="*/ 18 h 71"/>
                <a:gd name="T12" fmla="*/ 46 w 141"/>
                <a:gd name="T13" fmla="*/ 21 h 71"/>
                <a:gd name="T14" fmla="*/ 59 w 141"/>
                <a:gd name="T15" fmla="*/ 2 h 71"/>
                <a:gd name="T16" fmla="*/ 74 w 141"/>
                <a:gd name="T17" fmla="*/ 7 h 71"/>
                <a:gd name="T18" fmla="*/ 101 w 141"/>
                <a:gd name="T19" fmla="*/ 2 h 71"/>
                <a:gd name="T20" fmla="*/ 124 w 141"/>
                <a:gd name="T21" fmla="*/ 2 h 71"/>
                <a:gd name="T22" fmla="*/ 148 w 141"/>
                <a:gd name="T23" fmla="*/ 0 h 71"/>
                <a:gd name="T24" fmla="*/ 173 w 141"/>
                <a:gd name="T25" fmla="*/ 18 h 71"/>
                <a:gd name="T26" fmla="*/ 177 w 141"/>
                <a:gd name="T27" fmla="*/ 28 h 71"/>
                <a:gd name="T28" fmla="*/ 164 w 141"/>
                <a:gd name="T29" fmla="*/ 42 h 71"/>
                <a:gd name="T30" fmla="*/ 148 w 141"/>
                <a:gd name="T31" fmla="*/ 58 h 71"/>
                <a:gd name="T32" fmla="*/ 127 w 141"/>
                <a:gd name="T33" fmla="*/ 65 h 71"/>
                <a:gd name="T34" fmla="*/ 118 w 141"/>
                <a:gd name="T35" fmla="*/ 81 h 71"/>
                <a:gd name="T36" fmla="*/ 106 w 141"/>
                <a:gd name="T37" fmla="*/ 75 h 71"/>
                <a:gd name="T38" fmla="*/ 97 w 141"/>
                <a:gd name="T39" fmla="*/ 78 h 71"/>
                <a:gd name="T40" fmla="*/ 83 w 141"/>
                <a:gd name="T41" fmla="*/ 88 h 71"/>
                <a:gd name="T42" fmla="*/ 76 w 141"/>
                <a:gd name="T43" fmla="*/ 107 h 71"/>
                <a:gd name="T44" fmla="*/ 44 w 141"/>
                <a:gd name="T45" fmla="*/ 104 h 71"/>
                <a:gd name="T46" fmla="*/ 13 w 141"/>
                <a:gd name="T47" fmla="*/ 99 h 71"/>
                <a:gd name="T48" fmla="*/ 11 w 141"/>
                <a:gd name="T49" fmla="*/ 81 h 71"/>
                <a:gd name="T50" fmla="*/ 35 w 141"/>
                <a:gd name="T51" fmla="*/ 71 h 71"/>
                <a:gd name="T52" fmla="*/ 59 w 141"/>
                <a:gd name="T53" fmla="*/ 65 h 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1"/>
                <a:gd name="T82" fmla="*/ 0 h 71"/>
                <a:gd name="T83" fmla="*/ 141 w 141"/>
                <a:gd name="T84" fmla="*/ 71 h 7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1" h="71">
                  <a:moveTo>
                    <a:pt x="47" y="43"/>
                  </a:moveTo>
                  <a:lnTo>
                    <a:pt x="30" y="31"/>
                  </a:lnTo>
                  <a:lnTo>
                    <a:pt x="9" y="31"/>
                  </a:lnTo>
                  <a:lnTo>
                    <a:pt x="0" y="17"/>
                  </a:lnTo>
                  <a:lnTo>
                    <a:pt x="9" y="7"/>
                  </a:lnTo>
                  <a:lnTo>
                    <a:pt x="23" y="12"/>
                  </a:lnTo>
                  <a:lnTo>
                    <a:pt x="37" y="14"/>
                  </a:lnTo>
                  <a:lnTo>
                    <a:pt x="47" y="2"/>
                  </a:lnTo>
                  <a:lnTo>
                    <a:pt x="59" y="5"/>
                  </a:lnTo>
                  <a:lnTo>
                    <a:pt x="80" y="2"/>
                  </a:lnTo>
                  <a:lnTo>
                    <a:pt x="99" y="2"/>
                  </a:lnTo>
                  <a:lnTo>
                    <a:pt x="118" y="0"/>
                  </a:lnTo>
                  <a:lnTo>
                    <a:pt x="137" y="12"/>
                  </a:lnTo>
                  <a:lnTo>
                    <a:pt x="141" y="19"/>
                  </a:lnTo>
                  <a:lnTo>
                    <a:pt x="130" y="28"/>
                  </a:lnTo>
                  <a:lnTo>
                    <a:pt x="118" y="38"/>
                  </a:lnTo>
                  <a:lnTo>
                    <a:pt x="101" y="43"/>
                  </a:lnTo>
                  <a:lnTo>
                    <a:pt x="94" y="54"/>
                  </a:lnTo>
                  <a:lnTo>
                    <a:pt x="85" y="50"/>
                  </a:lnTo>
                  <a:lnTo>
                    <a:pt x="78" y="52"/>
                  </a:lnTo>
                  <a:lnTo>
                    <a:pt x="66" y="59"/>
                  </a:lnTo>
                  <a:lnTo>
                    <a:pt x="61" y="71"/>
                  </a:lnTo>
                  <a:lnTo>
                    <a:pt x="35" y="69"/>
                  </a:lnTo>
                  <a:lnTo>
                    <a:pt x="11" y="66"/>
                  </a:lnTo>
                  <a:lnTo>
                    <a:pt x="9" y="54"/>
                  </a:lnTo>
                  <a:lnTo>
                    <a:pt x="28" y="47"/>
                  </a:lnTo>
                  <a:lnTo>
                    <a:pt x="47" y="43"/>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48" name="Freeform 5506"/>
            <p:cNvSpPr>
              <a:spLocks/>
            </p:cNvSpPr>
            <p:nvPr/>
          </p:nvSpPr>
          <p:spPr bwMode="auto">
            <a:xfrm>
              <a:off x="3356" y="1703"/>
              <a:ext cx="237" cy="166"/>
            </a:xfrm>
            <a:custGeom>
              <a:avLst/>
              <a:gdLst>
                <a:gd name="T0" fmla="*/ 253 w 213"/>
                <a:gd name="T1" fmla="*/ 160 h 134"/>
                <a:gd name="T2" fmla="*/ 244 w 213"/>
                <a:gd name="T3" fmla="*/ 181 h 134"/>
                <a:gd name="T4" fmla="*/ 229 w 213"/>
                <a:gd name="T5" fmla="*/ 192 h 134"/>
                <a:gd name="T6" fmla="*/ 223 w 213"/>
                <a:gd name="T7" fmla="*/ 206 h 134"/>
                <a:gd name="T8" fmla="*/ 211 w 213"/>
                <a:gd name="T9" fmla="*/ 203 h 134"/>
                <a:gd name="T10" fmla="*/ 194 w 213"/>
                <a:gd name="T11" fmla="*/ 194 h 134"/>
                <a:gd name="T12" fmla="*/ 188 w 213"/>
                <a:gd name="T13" fmla="*/ 166 h 134"/>
                <a:gd name="T14" fmla="*/ 171 w 213"/>
                <a:gd name="T15" fmla="*/ 166 h 134"/>
                <a:gd name="T16" fmla="*/ 156 w 213"/>
                <a:gd name="T17" fmla="*/ 152 h 134"/>
                <a:gd name="T18" fmla="*/ 138 w 213"/>
                <a:gd name="T19" fmla="*/ 141 h 134"/>
                <a:gd name="T20" fmla="*/ 109 w 213"/>
                <a:gd name="T21" fmla="*/ 126 h 134"/>
                <a:gd name="T22" fmla="*/ 91 w 213"/>
                <a:gd name="T23" fmla="*/ 130 h 134"/>
                <a:gd name="T24" fmla="*/ 70 w 213"/>
                <a:gd name="T25" fmla="*/ 134 h 134"/>
                <a:gd name="T26" fmla="*/ 59 w 213"/>
                <a:gd name="T27" fmla="*/ 147 h 134"/>
                <a:gd name="T28" fmla="*/ 51 w 213"/>
                <a:gd name="T29" fmla="*/ 147 h 134"/>
                <a:gd name="T30" fmla="*/ 47 w 213"/>
                <a:gd name="T31" fmla="*/ 126 h 134"/>
                <a:gd name="T32" fmla="*/ 41 w 213"/>
                <a:gd name="T33" fmla="*/ 104 h 134"/>
                <a:gd name="T34" fmla="*/ 30 w 213"/>
                <a:gd name="T35" fmla="*/ 94 h 134"/>
                <a:gd name="T36" fmla="*/ 30 w 213"/>
                <a:gd name="T37" fmla="*/ 94 h 134"/>
                <a:gd name="T38" fmla="*/ 32 w 213"/>
                <a:gd name="T39" fmla="*/ 90 h 134"/>
                <a:gd name="T40" fmla="*/ 36 w 213"/>
                <a:gd name="T41" fmla="*/ 85 h 134"/>
                <a:gd name="T42" fmla="*/ 30 w 213"/>
                <a:gd name="T43" fmla="*/ 76 h 134"/>
                <a:gd name="T44" fmla="*/ 23 w 213"/>
                <a:gd name="T45" fmla="*/ 79 h 134"/>
                <a:gd name="T46" fmla="*/ 23 w 213"/>
                <a:gd name="T47" fmla="*/ 79 h 134"/>
                <a:gd name="T48" fmla="*/ 19 w 213"/>
                <a:gd name="T49" fmla="*/ 53 h 134"/>
                <a:gd name="T50" fmla="*/ 19 w 213"/>
                <a:gd name="T51" fmla="*/ 51 h 134"/>
                <a:gd name="T52" fmla="*/ 30 w 213"/>
                <a:gd name="T53" fmla="*/ 53 h 134"/>
                <a:gd name="T54" fmla="*/ 38 w 213"/>
                <a:gd name="T55" fmla="*/ 57 h 134"/>
                <a:gd name="T56" fmla="*/ 45 w 213"/>
                <a:gd name="T57" fmla="*/ 57 h 134"/>
                <a:gd name="T58" fmla="*/ 45 w 213"/>
                <a:gd name="T59" fmla="*/ 53 h 134"/>
                <a:gd name="T60" fmla="*/ 47 w 213"/>
                <a:gd name="T61" fmla="*/ 43 h 134"/>
                <a:gd name="T62" fmla="*/ 30 w 213"/>
                <a:gd name="T63" fmla="*/ 25 h 134"/>
                <a:gd name="T64" fmla="*/ 14 w 213"/>
                <a:gd name="T65" fmla="*/ 21 h 134"/>
                <a:gd name="T66" fmla="*/ 14 w 213"/>
                <a:gd name="T67" fmla="*/ 43 h 134"/>
                <a:gd name="T68" fmla="*/ 14 w 213"/>
                <a:gd name="T69" fmla="*/ 43 h 134"/>
                <a:gd name="T70" fmla="*/ 3 w 213"/>
                <a:gd name="T71" fmla="*/ 17 h 134"/>
                <a:gd name="T72" fmla="*/ 3 w 213"/>
                <a:gd name="T73" fmla="*/ 2 h 134"/>
                <a:gd name="T74" fmla="*/ 0 w 213"/>
                <a:gd name="T75" fmla="*/ 0 h 134"/>
                <a:gd name="T76" fmla="*/ 30 w 213"/>
                <a:gd name="T77" fmla="*/ 0 h 134"/>
                <a:gd name="T78" fmla="*/ 27 w 213"/>
                <a:gd name="T79" fmla="*/ 21 h 134"/>
                <a:gd name="T80" fmla="*/ 47 w 213"/>
                <a:gd name="T81" fmla="*/ 25 h 134"/>
                <a:gd name="T82" fmla="*/ 68 w 213"/>
                <a:gd name="T83" fmla="*/ 35 h 134"/>
                <a:gd name="T84" fmla="*/ 95 w 213"/>
                <a:gd name="T85" fmla="*/ 43 h 134"/>
                <a:gd name="T86" fmla="*/ 91 w 213"/>
                <a:gd name="T87" fmla="*/ 25 h 134"/>
                <a:gd name="T88" fmla="*/ 100 w 213"/>
                <a:gd name="T89" fmla="*/ 21 h 134"/>
                <a:gd name="T90" fmla="*/ 115 w 213"/>
                <a:gd name="T91" fmla="*/ 0 h 134"/>
                <a:gd name="T92" fmla="*/ 138 w 213"/>
                <a:gd name="T93" fmla="*/ 21 h 134"/>
                <a:gd name="T94" fmla="*/ 150 w 213"/>
                <a:gd name="T95" fmla="*/ 46 h 134"/>
                <a:gd name="T96" fmla="*/ 176 w 213"/>
                <a:gd name="T97" fmla="*/ 62 h 134"/>
                <a:gd name="T98" fmla="*/ 190 w 213"/>
                <a:gd name="T99" fmla="*/ 68 h 134"/>
                <a:gd name="T100" fmla="*/ 223 w 213"/>
                <a:gd name="T101" fmla="*/ 94 h 134"/>
                <a:gd name="T102" fmla="*/ 253 w 213"/>
                <a:gd name="T103" fmla="*/ 115 h 134"/>
                <a:gd name="T104" fmla="*/ 264 w 213"/>
                <a:gd name="T105" fmla="*/ 144 h 134"/>
                <a:gd name="T106" fmla="*/ 257 w 213"/>
                <a:gd name="T107" fmla="*/ 152 h 134"/>
                <a:gd name="T108" fmla="*/ 253 w 213"/>
                <a:gd name="T109" fmla="*/ 160 h 1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3"/>
                <a:gd name="T166" fmla="*/ 0 h 134"/>
                <a:gd name="T167" fmla="*/ 213 w 213"/>
                <a:gd name="T168" fmla="*/ 134 h 13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3" h="134">
                  <a:moveTo>
                    <a:pt x="204" y="104"/>
                  </a:moveTo>
                  <a:lnTo>
                    <a:pt x="197" y="118"/>
                  </a:lnTo>
                  <a:lnTo>
                    <a:pt x="185" y="125"/>
                  </a:lnTo>
                  <a:lnTo>
                    <a:pt x="180" y="134"/>
                  </a:lnTo>
                  <a:lnTo>
                    <a:pt x="171" y="132"/>
                  </a:lnTo>
                  <a:lnTo>
                    <a:pt x="156" y="127"/>
                  </a:lnTo>
                  <a:lnTo>
                    <a:pt x="152" y="108"/>
                  </a:lnTo>
                  <a:lnTo>
                    <a:pt x="138" y="108"/>
                  </a:lnTo>
                  <a:lnTo>
                    <a:pt x="126" y="99"/>
                  </a:lnTo>
                  <a:lnTo>
                    <a:pt x="111" y="92"/>
                  </a:lnTo>
                  <a:lnTo>
                    <a:pt x="88" y="82"/>
                  </a:lnTo>
                  <a:lnTo>
                    <a:pt x="74" y="85"/>
                  </a:lnTo>
                  <a:lnTo>
                    <a:pt x="57" y="87"/>
                  </a:lnTo>
                  <a:lnTo>
                    <a:pt x="48" y="96"/>
                  </a:lnTo>
                  <a:lnTo>
                    <a:pt x="41" y="96"/>
                  </a:lnTo>
                  <a:lnTo>
                    <a:pt x="38" y="82"/>
                  </a:lnTo>
                  <a:lnTo>
                    <a:pt x="33" y="68"/>
                  </a:lnTo>
                  <a:lnTo>
                    <a:pt x="24" y="61"/>
                  </a:lnTo>
                  <a:lnTo>
                    <a:pt x="26" y="59"/>
                  </a:lnTo>
                  <a:lnTo>
                    <a:pt x="29" y="56"/>
                  </a:lnTo>
                  <a:lnTo>
                    <a:pt x="24" y="49"/>
                  </a:lnTo>
                  <a:lnTo>
                    <a:pt x="19" y="52"/>
                  </a:lnTo>
                  <a:lnTo>
                    <a:pt x="15" y="35"/>
                  </a:lnTo>
                  <a:lnTo>
                    <a:pt x="15" y="33"/>
                  </a:lnTo>
                  <a:lnTo>
                    <a:pt x="24" y="35"/>
                  </a:lnTo>
                  <a:lnTo>
                    <a:pt x="31" y="37"/>
                  </a:lnTo>
                  <a:lnTo>
                    <a:pt x="36" y="37"/>
                  </a:lnTo>
                  <a:lnTo>
                    <a:pt x="36" y="35"/>
                  </a:lnTo>
                  <a:lnTo>
                    <a:pt x="38" y="28"/>
                  </a:lnTo>
                  <a:lnTo>
                    <a:pt x="24" y="16"/>
                  </a:lnTo>
                  <a:lnTo>
                    <a:pt x="12" y="14"/>
                  </a:lnTo>
                  <a:lnTo>
                    <a:pt x="12" y="28"/>
                  </a:lnTo>
                  <a:lnTo>
                    <a:pt x="3" y="11"/>
                  </a:lnTo>
                  <a:lnTo>
                    <a:pt x="3" y="2"/>
                  </a:lnTo>
                  <a:lnTo>
                    <a:pt x="0" y="0"/>
                  </a:lnTo>
                  <a:lnTo>
                    <a:pt x="24" y="0"/>
                  </a:lnTo>
                  <a:lnTo>
                    <a:pt x="22" y="14"/>
                  </a:lnTo>
                  <a:lnTo>
                    <a:pt x="38" y="16"/>
                  </a:lnTo>
                  <a:lnTo>
                    <a:pt x="55" y="23"/>
                  </a:lnTo>
                  <a:lnTo>
                    <a:pt x="76" y="28"/>
                  </a:lnTo>
                  <a:lnTo>
                    <a:pt x="74" y="16"/>
                  </a:lnTo>
                  <a:lnTo>
                    <a:pt x="81" y="14"/>
                  </a:lnTo>
                  <a:lnTo>
                    <a:pt x="93" y="0"/>
                  </a:lnTo>
                  <a:lnTo>
                    <a:pt x="111" y="14"/>
                  </a:lnTo>
                  <a:lnTo>
                    <a:pt x="121" y="30"/>
                  </a:lnTo>
                  <a:lnTo>
                    <a:pt x="142" y="40"/>
                  </a:lnTo>
                  <a:lnTo>
                    <a:pt x="154" y="44"/>
                  </a:lnTo>
                  <a:lnTo>
                    <a:pt x="180" y="61"/>
                  </a:lnTo>
                  <a:lnTo>
                    <a:pt x="204" y="75"/>
                  </a:lnTo>
                  <a:lnTo>
                    <a:pt x="213" y="94"/>
                  </a:lnTo>
                  <a:lnTo>
                    <a:pt x="208" y="99"/>
                  </a:lnTo>
                  <a:lnTo>
                    <a:pt x="204" y="10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49" name="Freeform 5507"/>
            <p:cNvSpPr>
              <a:spLocks/>
            </p:cNvSpPr>
            <p:nvPr/>
          </p:nvSpPr>
          <p:spPr bwMode="auto">
            <a:xfrm>
              <a:off x="3527" y="1799"/>
              <a:ext cx="219" cy="198"/>
            </a:xfrm>
            <a:custGeom>
              <a:avLst/>
              <a:gdLst>
                <a:gd name="T0" fmla="*/ 0 w 196"/>
                <a:gd name="T1" fmla="*/ 108 h 160"/>
                <a:gd name="T2" fmla="*/ 0 w 196"/>
                <a:gd name="T3" fmla="*/ 111 h 160"/>
                <a:gd name="T4" fmla="*/ 0 w 196"/>
                <a:gd name="T5" fmla="*/ 125 h 160"/>
                <a:gd name="T6" fmla="*/ 7 w 196"/>
                <a:gd name="T7" fmla="*/ 134 h 160"/>
                <a:gd name="T8" fmla="*/ 2 w 196"/>
                <a:gd name="T9" fmla="*/ 136 h 160"/>
                <a:gd name="T10" fmla="*/ 9 w 196"/>
                <a:gd name="T11" fmla="*/ 160 h 160"/>
                <a:gd name="T12" fmla="*/ 12 w 196"/>
                <a:gd name="T13" fmla="*/ 184 h 160"/>
                <a:gd name="T14" fmla="*/ 30 w 196"/>
                <a:gd name="T15" fmla="*/ 192 h 160"/>
                <a:gd name="T16" fmla="*/ 32 w 196"/>
                <a:gd name="T17" fmla="*/ 202 h 160"/>
                <a:gd name="T18" fmla="*/ 21 w 196"/>
                <a:gd name="T19" fmla="*/ 231 h 160"/>
                <a:gd name="T20" fmla="*/ 35 w 196"/>
                <a:gd name="T21" fmla="*/ 239 h 160"/>
                <a:gd name="T22" fmla="*/ 54 w 196"/>
                <a:gd name="T23" fmla="*/ 245 h 160"/>
                <a:gd name="T24" fmla="*/ 83 w 196"/>
                <a:gd name="T25" fmla="*/ 245 h 160"/>
                <a:gd name="T26" fmla="*/ 104 w 196"/>
                <a:gd name="T27" fmla="*/ 239 h 160"/>
                <a:gd name="T28" fmla="*/ 121 w 196"/>
                <a:gd name="T29" fmla="*/ 231 h 160"/>
                <a:gd name="T30" fmla="*/ 121 w 196"/>
                <a:gd name="T31" fmla="*/ 220 h 160"/>
                <a:gd name="T32" fmla="*/ 124 w 196"/>
                <a:gd name="T33" fmla="*/ 202 h 160"/>
                <a:gd name="T34" fmla="*/ 142 w 196"/>
                <a:gd name="T35" fmla="*/ 192 h 160"/>
                <a:gd name="T36" fmla="*/ 147 w 196"/>
                <a:gd name="T37" fmla="*/ 184 h 160"/>
                <a:gd name="T38" fmla="*/ 166 w 196"/>
                <a:gd name="T39" fmla="*/ 184 h 160"/>
                <a:gd name="T40" fmla="*/ 169 w 196"/>
                <a:gd name="T41" fmla="*/ 155 h 160"/>
                <a:gd name="T42" fmla="*/ 183 w 196"/>
                <a:gd name="T43" fmla="*/ 136 h 160"/>
                <a:gd name="T44" fmla="*/ 171 w 196"/>
                <a:gd name="T45" fmla="*/ 123 h 160"/>
                <a:gd name="T46" fmla="*/ 189 w 196"/>
                <a:gd name="T47" fmla="*/ 123 h 160"/>
                <a:gd name="T48" fmla="*/ 192 w 196"/>
                <a:gd name="T49" fmla="*/ 111 h 160"/>
                <a:gd name="T50" fmla="*/ 199 w 196"/>
                <a:gd name="T51" fmla="*/ 90 h 160"/>
                <a:gd name="T52" fmla="*/ 185 w 196"/>
                <a:gd name="T53" fmla="*/ 67 h 160"/>
                <a:gd name="T54" fmla="*/ 194 w 196"/>
                <a:gd name="T55" fmla="*/ 51 h 160"/>
                <a:gd name="T56" fmla="*/ 219 w 196"/>
                <a:gd name="T57" fmla="*/ 46 h 160"/>
                <a:gd name="T58" fmla="*/ 240 w 196"/>
                <a:gd name="T59" fmla="*/ 40 h 160"/>
                <a:gd name="T60" fmla="*/ 240 w 196"/>
                <a:gd name="T61" fmla="*/ 32 h 160"/>
                <a:gd name="T62" fmla="*/ 245 w 196"/>
                <a:gd name="T63" fmla="*/ 32 h 160"/>
                <a:gd name="T64" fmla="*/ 231 w 196"/>
                <a:gd name="T65" fmla="*/ 27 h 160"/>
                <a:gd name="T66" fmla="*/ 225 w 196"/>
                <a:gd name="T67" fmla="*/ 27 h 160"/>
                <a:gd name="T68" fmla="*/ 210 w 196"/>
                <a:gd name="T69" fmla="*/ 32 h 160"/>
                <a:gd name="T70" fmla="*/ 185 w 196"/>
                <a:gd name="T71" fmla="*/ 46 h 160"/>
                <a:gd name="T72" fmla="*/ 180 w 196"/>
                <a:gd name="T73" fmla="*/ 14 h 160"/>
                <a:gd name="T74" fmla="*/ 174 w 196"/>
                <a:gd name="T75" fmla="*/ 11 h 160"/>
                <a:gd name="T76" fmla="*/ 169 w 196"/>
                <a:gd name="T77" fmla="*/ 0 h 160"/>
                <a:gd name="T78" fmla="*/ 160 w 196"/>
                <a:gd name="T79" fmla="*/ 2 h 160"/>
                <a:gd name="T80" fmla="*/ 156 w 196"/>
                <a:gd name="T81" fmla="*/ 21 h 160"/>
                <a:gd name="T82" fmla="*/ 145 w 196"/>
                <a:gd name="T83" fmla="*/ 27 h 160"/>
                <a:gd name="T84" fmla="*/ 139 w 196"/>
                <a:gd name="T85" fmla="*/ 32 h 160"/>
                <a:gd name="T86" fmla="*/ 127 w 196"/>
                <a:gd name="T87" fmla="*/ 32 h 160"/>
                <a:gd name="T88" fmla="*/ 118 w 196"/>
                <a:gd name="T89" fmla="*/ 35 h 160"/>
                <a:gd name="T90" fmla="*/ 113 w 196"/>
                <a:gd name="T91" fmla="*/ 32 h 160"/>
                <a:gd name="T92" fmla="*/ 92 w 196"/>
                <a:gd name="T93" fmla="*/ 27 h 160"/>
                <a:gd name="T94" fmla="*/ 74 w 196"/>
                <a:gd name="T95" fmla="*/ 25 h 160"/>
                <a:gd name="T96" fmla="*/ 67 w 196"/>
                <a:gd name="T97" fmla="*/ 32 h 160"/>
                <a:gd name="T98" fmla="*/ 63 w 196"/>
                <a:gd name="T99" fmla="*/ 40 h 160"/>
                <a:gd name="T100" fmla="*/ 54 w 196"/>
                <a:gd name="T101" fmla="*/ 62 h 160"/>
                <a:gd name="T102" fmla="*/ 39 w 196"/>
                <a:gd name="T103" fmla="*/ 72 h 160"/>
                <a:gd name="T104" fmla="*/ 32 w 196"/>
                <a:gd name="T105" fmla="*/ 85 h 160"/>
                <a:gd name="T106" fmla="*/ 21 w 196"/>
                <a:gd name="T107" fmla="*/ 83 h 160"/>
                <a:gd name="T108" fmla="*/ 2 w 196"/>
                <a:gd name="T109" fmla="*/ 75 h 160"/>
                <a:gd name="T110" fmla="*/ 0 w 196"/>
                <a:gd name="T111" fmla="*/ 108 h 1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6"/>
                <a:gd name="T169" fmla="*/ 0 h 160"/>
                <a:gd name="T170" fmla="*/ 196 w 196"/>
                <a:gd name="T171" fmla="*/ 160 h 16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6" h="160">
                  <a:moveTo>
                    <a:pt x="0" y="70"/>
                  </a:moveTo>
                  <a:lnTo>
                    <a:pt x="0" y="73"/>
                  </a:lnTo>
                  <a:lnTo>
                    <a:pt x="0" y="82"/>
                  </a:lnTo>
                  <a:lnTo>
                    <a:pt x="5" y="87"/>
                  </a:lnTo>
                  <a:lnTo>
                    <a:pt x="2" y="89"/>
                  </a:lnTo>
                  <a:lnTo>
                    <a:pt x="7" y="104"/>
                  </a:lnTo>
                  <a:lnTo>
                    <a:pt x="10" y="120"/>
                  </a:lnTo>
                  <a:lnTo>
                    <a:pt x="24" y="125"/>
                  </a:lnTo>
                  <a:lnTo>
                    <a:pt x="26" y="132"/>
                  </a:lnTo>
                  <a:lnTo>
                    <a:pt x="17" y="151"/>
                  </a:lnTo>
                  <a:lnTo>
                    <a:pt x="28" y="156"/>
                  </a:lnTo>
                  <a:lnTo>
                    <a:pt x="43" y="160"/>
                  </a:lnTo>
                  <a:lnTo>
                    <a:pt x="66" y="160"/>
                  </a:lnTo>
                  <a:lnTo>
                    <a:pt x="83" y="156"/>
                  </a:lnTo>
                  <a:lnTo>
                    <a:pt x="97" y="151"/>
                  </a:lnTo>
                  <a:lnTo>
                    <a:pt x="97" y="144"/>
                  </a:lnTo>
                  <a:lnTo>
                    <a:pt x="99" y="132"/>
                  </a:lnTo>
                  <a:lnTo>
                    <a:pt x="114" y="125"/>
                  </a:lnTo>
                  <a:lnTo>
                    <a:pt x="118" y="120"/>
                  </a:lnTo>
                  <a:lnTo>
                    <a:pt x="133" y="120"/>
                  </a:lnTo>
                  <a:lnTo>
                    <a:pt x="135" y="101"/>
                  </a:lnTo>
                  <a:lnTo>
                    <a:pt x="147" y="89"/>
                  </a:lnTo>
                  <a:lnTo>
                    <a:pt x="137" y="80"/>
                  </a:lnTo>
                  <a:lnTo>
                    <a:pt x="151" y="80"/>
                  </a:lnTo>
                  <a:lnTo>
                    <a:pt x="154" y="73"/>
                  </a:lnTo>
                  <a:lnTo>
                    <a:pt x="159" y="59"/>
                  </a:lnTo>
                  <a:lnTo>
                    <a:pt x="149" y="44"/>
                  </a:lnTo>
                  <a:lnTo>
                    <a:pt x="156" y="33"/>
                  </a:lnTo>
                  <a:lnTo>
                    <a:pt x="175" y="30"/>
                  </a:lnTo>
                  <a:lnTo>
                    <a:pt x="192" y="26"/>
                  </a:lnTo>
                  <a:lnTo>
                    <a:pt x="192" y="21"/>
                  </a:lnTo>
                  <a:lnTo>
                    <a:pt x="196" y="21"/>
                  </a:lnTo>
                  <a:lnTo>
                    <a:pt x="185" y="18"/>
                  </a:lnTo>
                  <a:lnTo>
                    <a:pt x="180" y="18"/>
                  </a:lnTo>
                  <a:lnTo>
                    <a:pt x="168" y="21"/>
                  </a:lnTo>
                  <a:lnTo>
                    <a:pt x="149" y="30"/>
                  </a:lnTo>
                  <a:lnTo>
                    <a:pt x="144" y="9"/>
                  </a:lnTo>
                  <a:lnTo>
                    <a:pt x="140" y="7"/>
                  </a:lnTo>
                  <a:lnTo>
                    <a:pt x="135" y="0"/>
                  </a:lnTo>
                  <a:lnTo>
                    <a:pt x="128" y="2"/>
                  </a:lnTo>
                  <a:lnTo>
                    <a:pt x="125" y="14"/>
                  </a:lnTo>
                  <a:lnTo>
                    <a:pt x="116" y="18"/>
                  </a:lnTo>
                  <a:lnTo>
                    <a:pt x="111" y="21"/>
                  </a:lnTo>
                  <a:lnTo>
                    <a:pt x="102" y="21"/>
                  </a:lnTo>
                  <a:lnTo>
                    <a:pt x="95" y="23"/>
                  </a:lnTo>
                  <a:lnTo>
                    <a:pt x="90" y="21"/>
                  </a:lnTo>
                  <a:lnTo>
                    <a:pt x="73" y="18"/>
                  </a:lnTo>
                  <a:lnTo>
                    <a:pt x="59" y="16"/>
                  </a:lnTo>
                  <a:lnTo>
                    <a:pt x="54" y="21"/>
                  </a:lnTo>
                  <a:lnTo>
                    <a:pt x="50" y="26"/>
                  </a:lnTo>
                  <a:lnTo>
                    <a:pt x="43" y="40"/>
                  </a:lnTo>
                  <a:lnTo>
                    <a:pt x="31" y="47"/>
                  </a:lnTo>
                  <a:lnTo>
                    <a:pt x="26" y="56"/>
                  </a:lnTo>
                  <a:lnTo>
                    <a:pt x="17" y="54"/>
                  </a:lnTo>
                  <a:lnTo>
                    <a:pt x="2" y="49"/>
                  </a:lnTo>
                  <a:lnTo>
                    <a:pt x="0" y="7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50" name="Freeform 5508"/>
            <p:cNvSpPr>
              <a:spLocks/>
            </p:cNvSpPr>
            <p:nvPr/>
          </p:nvSpPr>
          <p:spPr bwMode="auto">
            <a:xfrm>
              <a:off x="3054" y="1860"/>
              <a:ext cx="35" cy="23"/>
            </a:xfrm>
            <a:custGeom>
              <a:avLst/>
              <a:gdLst>
                <a:gd name="T0" fmla="*/ 41 w 30"/>
                <a:gd name="T1" fmla="*/ 0 h 19"/>
                <a:gd name="T2" fmla="*/ 15 w 30"/>
                <a:gd name="T3" fmla="*/ 7 h 19"/>
                <a:gd name="T4" fmla="*/ 0 w 30"/>
                <a:gd name="T5" fmla="*/ 18 h 19"/>
                <a:gd name="T6" fmla="*/ 6 w 30"/>
                <a:gd name="T7" fmla="*/ 28 h 19"/>
                <a:gd name="T8" fmla="*/ 29 w 30"/>
                <a:gd name="T9" fmla="*/ 18 h 19"/>
                <a:gd name="T10" fmla="*/ 29 w 30"/>
                <a:gd name="T11" fmla="*/ 10 h 19"/>
                <a:gd name="T12" fmla="*/ 41 w 30"/>
                <a:gd name="T13" fmla="*/ 0 h 19"/>
                <a:gd name="T14" fmla="*/ 0 60000 65536"/>
                <a:gd name="T15" fmla="*/ 0 60000 65536"/>
                <a:gd name="T16" fmla="*/ 0 60000 65536"/>
                <a:gd name="T17" fmla="*/ 0 60000 65536"/>
                <a:gd name="T18" fmla="*/ 0 60000 65536"/>
                <a:gd name="T19" fmla="*/ 0 60000 65536"/>
                <a:gd name="T20" fmla="*/ 0 60000 65536"/>
                <a:gd name="T21" fmla="*/ 0 w 30"/>
                <a:gd name="T22" fmla="*/ 0 h 19"/>
                <a:gd name="T23" fmla="*/ 30 w 30"/>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19">
                  <a:moveTo>
                    <a:pt x="30" y="0"/>
                  </a:moveTo>
                  <a:lnTo>
                    <a:pt x="11" y="5"/>
                  </a:lnTo>
                  <a:lnTo>
                    <a:pt x="0" y="12"/>
                  </a:lnTo>
                  <a:lnTo>
                    <a:pt x="4" y="19"/>
                  </a:lnTo>
                  <a:lnTo>
                    <a:pt x="21" y="12"/>
                  </a:lnTo>
                  <a:lnTo>
                    <a:pt x="21" y="7"/>
                  </a:lnTo>
                  <a:lnTo>
                    <a:pt x="30" y="0"/>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51" name="Line 5509"/>
            <p:cNvSpPr>
              <a:spLocks noChangeShapeType="1"/>
            </p:cNvSpPr>
            <p:nvPr/>
          </p:nvSpPr>
          <p:spPr bwMode="auto">
            <a:xfrm>
              <a:off x="3736" y="1831"/>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952" name="Line 5510"/>
            <p:cNvSpPr>
              <a:spLocks noChangeShapeType="1"/>
            </p:cNvSpPr>
            <p:nvPr/>
          </p:nvSpPr>
          <p:spPr bwMode="auto">
            <a:xfrm>
              <a:off x="3739" y="1834"/>
              <a:ext cx="1"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953" name="Line 5511"/>
            <p:cNvSpPr>
              <a:spLocks noChangeShapeType="1"/>
            </p:cNvSpPr>
            <p:nvPr/>
          </p:nvSpPr>
          <p:spPr bwMode="auto">
            <a:xfrm flipH="1">
              <a:off x="3734" y="1836"/>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954" name="Line 5512"/>
            <p:cNvSpPr>
              <a:spLocks noChangeShapeType="1"/>
            </p:cNvSpPr>
            <p:nvPr/>
          </p:nvSpPr>
          <p:spPr bwMode="auto">
            <a:xfrm flipH="1">
              <a:off x="3729" y="1840"/>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955" name="Line 5513"/>
            <p:cNvSpPr>
              <a:spLocks noChangeShapeType="1"/>
            </p:cNvSpPr>
            <p:nvPr/>
          </p:nvSpPr>
          <p:spPr bwMode="auto">
            <a:xfrm flipH="1">
              <a:off x="3726" y="1845"/>
              <a:ext cx="5"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956" name="Line 5514"/>
            <p:cNvSpPr>
              <a:spLocks noChangeShapeType="1"/>
            </p:cNvSpPr>
            <p:nvPr/>
          </p:nvSpPr>
          <p:spPr bwMode="auto">
            <a:xfrm flipH="1">
              <a:off x="3723" y="1845"/>
              <a:ext cx="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957" name="Line 5515"/>
            <p:cNvSpPr>
              <a:spLocks noChangeShapeType="1"/>
            </p:cNvSpPr>
            <p:nvPr/>
          </p:nvSpPr>
          <p:spPr bwMode="auto">
            <a:xfrm>
              <a:off x="3726" y="1851"/>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958" name="Line 5516"/>
            <p:cNvSpPr>
              <a:spLocks noChangeShapeType="1"/>
            </p:cNvSpPr>
            <p:nvPr/>
          </p:nvSpPr>
          <p:spPr bwMode="auto">
            <a:xfrm>
              <a:off x="3726" y="1858"/>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959" name="Freeform 5517"/>
            <p:cNvSpPr>
              <a:spLocks/>
            </p:cNvSpPr>
            <p:nvPr/>
          </p:nvSpPr>
          <p:spPr bwMode="auto">
            <a:xfrm>
              <a:off x="3726" y="1864"/>
              <a:ext cx="5" cy="11"/>
            </a:xfrm>
            <a:custGeom>
              <a:avLst/>
              <a:gdLst>
                <a:gd name="T0" fmla="*/ 0 w 2"/>
                <a:gd name="T1" fmla="*/ 0 h 4"/>
                <a:gd name="T2" fmla="*/ 8 w 2"/>
                <a:gd name="T3" fmla="*/ 17 h 4"/>
                <a:gd name="T4" fmla="*/ 13 w 2"/>
                <a:gd name="T5" fmla="*/ 30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0" y="0"/>
                  </a:moveTo>
                  <a:lnTo>
                    <a:pt x="1" y="2"/>
                  </a:lnTo>
                  <a:lnTo>
                    <a:pt x="2" y="4"/>
                  </a:lnTo>
                </a:path>
              </a:pathLst>
            </a:custGeom>
            <a:solidFill>
              <a:srgbClr val="C0C0C0"/>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60" name="Line 5518"/>
            <p:cNvSpPr>
              <a:spLocks noChangeShapeType="1"/>
            </p:cNvSpPr>
            <p:nvPr/>
          </p:nvSpPr>
          <p:spPr bwMode="auto">
            <a:xfrm>
              <a:off x="3741" y="1898"/>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961" name="Freeform 5519"/>
            <p:cNvSpPr>
              <a:spLocks/>
            </p:cNvSpPr>
            <p:nvPr/>
          </p:nvSpPr>
          <p:spPr bwMode="auto">
            <a:xfrm>
              <a:off x="3746" y="1901"/>
              <a:ext cx="1" cy="15"/>
            </a:xfrm>
            <a:custGeom>
              <a:avLst/>
              <a:gdLst>
                <a:gd name="T0" fmla="*/ 0 w 1"/>
                <a:gd name="T1" fmla="*/ 0 h 5"/>
                <a:gd name="T2" fmla="*/ 0 w 1"/>
                <a:gd name="T3" fmla="*/ 27 h 5"/>
                <a:gd name="T4" fmla="*/ 0 w 1"/>
                <a:gd name="T5" fmla="*/ 45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3"/>
                  </a:lnTo>
                  <a:lnTo>
                    <a:pt x="0" y="5"/>
                  </a:lnTo>
                </a:path>
              </a:pathLst>
            </a:custGeom>
            <a:solidFill>
              <a:srgbClr val="C0C0C0"/>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62" name="Freeform 5520"/>
            <p:cNvSpPr>
              <a:spLocks/>
            </p:cNvSpPr>
            <p:nvPr/>
          </p:nvSpPr>
          <p:spPr bwMode="auto">
            <a:xfrm>
              <a:off x="3746" y="1914"/>
              <a:ext cx="14" cy="5"/>
            </a:xfrm>
            <a:custGeom>
              <a:avLst/>
              <a:gdLst>
                <a:gd name="T0" fmla="*/ 0 w 5"/>
                <a:gd name="T1" fmla="*/ 0 h 2"/>
                <a:gd name="T2" fmla="*/ 22 w 5"/>
                <a:gd name="T3" fmla="*/ 13 h 2"/>
                <a:gd name="T4" fmla="*/ 39 w 5"/>
                <a:gd name="T5" fmla="*/ 13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0"/>
                  </a:moveTo>
                  <a:lnTo>
                    <a:pt x="3" y="2"/>
                  </a:lnTo>
                  <a:lnTo>
                    <a:pt x="5" y="2"/>
                  </a:lnTo>
                </a:path>
              </a:pathLst>
            </a:custGeom>
            <a:solidFill>
              <a:srgbClr val="C0C0C0"/>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63" name="Line 5521"/>
            <p:cNvSpPr>
              <a:spLocks noChangeShapeType="1"/>
            </p:cNvSpPr>
            <p:nvPr/>
          </p:nvSpPr>
          <p:spPr bwMode="auto">
            <a:xfrm flipV="1">
              <a:off x="3834" y="1890"/>
              <a:ext cx="12"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964" name="Freeform 5522"/>
            <p:cNvSpPr>
              <a:spLocks/>
            </p:cNvSpPr>
            <p:nvPr/>
          </p:nvSpPr>
          <p:spPr bwMode="auto">
            <a:xfrm>
              <a:off x="3843" y="1860"/>
              <a:ext cx="5" cy="32"/>
            </a:xfrm>
            <a:custGeom>
              <a:avLst/>
              <a:gdLst>
                <a:gd name="T0" fmla="*/ 0 w 2"/>
                <a:gd name="T1" fmla="*/ 93 h 11"/>
                <a:gd name="T2" fmla="*/ 8 w 2"/>
                <a:gd name="T3" fmla="*/ 58 h 11"/>
                <a:gd name="T4" fmla="*/ 13 w 2"/>
                <a:gd name="T5" fmla="*/ 0 h 11"/>
                <a:gd name="T6" fmla="*/ 0 60000 65536"/>
                <a:gd name="T7" fmla="*/ 0 60000 65536"/>
                <a:gd name="T8" fmla="*/ 0 60000 65536"/>
                <a:gd name="T9" fmla="*/ 0 w 2"/>
                <a:gd name="T10" fmla="*/ 0 h 11"/>
                <a:gd name="T11" fmla="*/ 2 w 2"/>
                <a:gd name="T12" fmla="*/ 11 h 11"/>
              </a:gdLst>
              <a:ahLst/>
              <a:cxnLst>
                <a:cxn ang="T6">
                  <a:pos x="T0" y="T1"/>
                </a:cxn>
                <a:cxn ang="T7">
                  <a:pos x="T2" y="T3"/>
                </a:cxn>
                <a:cxn ang="T8">
                  <a:pos x="T4" y="T5"/>
                </a:cxn>
              </a:cxnLst>
              <a:rect l="T9" t="T10" r="T11" b="T12"/>
              <a:pathLst>
                <a:path w="2" h="11">
                  <a:moveTo>
                    <a:pt x="0" y="11"/>
                  </a:moveTo>
                  <a:lnTo>
                    <a:pt x="1" y="7"/>
                  </a:lnTo>
                  <a:lnTo>
                    <a:pt x="2" y="0"/>
                  </a:lnTo>
                </a:path>
              </a:pathLst>
            </a:custGeom>
            <a:solidFill>
              <a:srgbClr val="C0C0C0"/>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65" name="Line 5523"/>
            <p:cNvSpPr>
              <a:spLocks noChangeShapeType="1"/>
            </p:cNvSpPr>
            <p:nvPr/>
          </p:nvSpPr>
          <p:spPr bwMode="auto">
            <a:xfrm flipH="1" flipV="1">
              <a:off x="3832" y="1858"/>
              <a:ext cx="1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966" name="Line 5524"/>
            <p:cNvSpPr>
              <a:spLocks noChangeShapeType="1"/>
            </p:cNvSpPr>
            <p:nvPr/>
          </p:nvSpPr>
          <p:spPr bwMode="auto">
            <a:xfrm flipH="1" flipV="1">
              <a:off x="3826" y="1854"/>
              <a:ext cx="8"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967" name="Freeform 5525"/>
            <p:cNvSpPr>
              <a:spLocks/>
            </p:cNvSpPr>
            <p:nvPr/>
          </p:nvSpPr>
          <p:spPr bwMode="auto">
            <a:xfrm>
              <a:off x="3105" y="1883"/>
              <a:ext cx="17" cy="33"/>
            </a:xfrm>
            <a:custGeom>
              <a:avLst/>
              <a:gdLst>
                <a:gd name="T0" fmla="*/ 16 w 16"/>
                <a:gd name="T1" fmla="*/ 19 h 26"/>
                <a:gd name="T2" fmla="*/ 7 w 16"/>
                <a:gd name="T3" fmla="*/ 38 h 26"/>
                <a:gd name="T4" fmla="*/ 0 w 16"/>
                <a:gd name="T5" fmla="*/ 42 h 26"/>
                <a:gd name="T6" fmla="*/ 2 w 16"/>
                <a:gd name="T7" fmla="*/ 19 h 26"/>
                <a:gd name="T8" fmla="*/ 7 w 16"/>
                <a:gd name="T9" fmla="*/ 0 h 26"/>
                <a:gd name="T10" fmla="*/ 18 w 16"/>
                <a:gd name="T11" fmla="*/ 4 h 26"/>
                <a:gd name="T12" fmla="*/ 16 w 16"/>
                <a:gd name="T13" fmla="*/ 19 h 26"/>
                <a:gd name="T14" fmla="*/ 0 60000 65536"/>
                <a:gd name="T15" fmla="*/ 0 60000 65536"/>
                <a:gd name="T16" fmla="*/ 0 60000 65536"/>
                <a:gd name="T17" fmla="*/ 0 60000 65536"/>
                <a:gd name="T18" fmla="*/ 0 60000 65536"/>
                <a:gd name="T19" fmla="*/ 0 60000 65536"/>
                <a:gd name="T20" fmla="*/ 0 60000 65536"/>
                <a:gd name="T21" fmla="*/ 0 w 16"/>
                <a:gd name="T22" fmla="*/ 0 h 26"/>
                <a:gd name="T23" fmla="*/ 16 w 16"/>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26">
                  <a:moveTo>
                    <a:pt x="14" y="12"/>
                  </a:moveTo>
                  <a:lnTo>
                    <a:pt x="7" y="24"/>
                  </a:lnTo>
                  <a:lnTo>
                    <a:pt x="0" y="26"/>
                  </a:lnTo>
                  <a:lnTo>
                    <a:pt x="2" y="12"/>
                  </a:lnTo>
                  <a:lnTo>
                    <a:pt x="7" y="0"/>
                  </a:lnTo>
                  <a:lnTo>
                    <a:pt x="16" y="2"/>
                  </a:lnTo>
                  <a:lnTo>
                    <a:pt x="14" y="1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68" name="Freeform 5526"/>
            <p:cNvSpPr>
              <a:spLocks/>
            </p:cNvSpPr>
            <p:nvPr/>
          </p:nvSpPr>
          <p:spPr bwMode="auto">
            <a:xfrm>
              <a:off x="3110" y="1825"/>
              <a:ext cx="104" cy="108"/>
            </a:xfrm>
            <a:custGeom>
              <a:avLst/>
              <a:gdLst>
                <a:gd name="T0" fmla="*/ 72 w 93"/>
                <a:gd name="T1" fmla="*/ 11 h 87"/>
                <a:gd name="T2" fmla="*/ 45 w 93"/>
                <a:gd name="T3" fmla="*/ 11 h 87"/>
                <a:gd name="T4" fmla="*/ 19 w 93"/>
                <a:gd name="T5" fmla="*/ 14 h 87"/>
                <a:gd name="T6" fmla="*/ 9 w 93"/>
                <a:gd name="T7" fmla="*/ 19 h 87"/>
                <a:gd name="T8" fmla="*/ 9 w 93"/>
                <a:gd name="T9" fmla="*/ 30 h 87"/>
                <a:gd name="T10" fmla="*/ 3 w 93"/>
                <a:gd name="T11" fmla="*/ 36 h 87"/>
                <a:gd name="T12" fmla="*/ 0 w 93"/>
                <a:gd name="T13" fmla="*/ 36 h 87"/>
                <a:gd name="T14" fmla="*/ 3 w 93"/>
                <a:gd name="T15" fmla="*/ 72 h 87"/>
                <a:gd name="T16" fmla="*/ 15 w 93"/>
                <a:gd name="T17" fmla="*/ 76 h 87"/>
                <a:gd name="T18" fmla="*/ 12 w 93"/>
                <a:gd name="T19" fmla="*/ 91 h 87"/>
                <a:gd name="T20" fmla="*/ 3 w 93"/>
                <a:gd name="T21" fmla="*/ 109 h 87"/>
                <a:gd name="T22" fmla="*/ 3 w 93"/>
                <a:gd name="T23" fmla="*/ 123 h 87"/>
                <a:gd name="T24" fmla="*/ 28 w 93"/>
                <a:gd name="T25" fmla="*/ 134 h 87"/>
                <a:gd name="T26" fmla="*/ 41 w 93"/>
                <a:gd name="T27" fmla="*/ 120 h 87"/>
                <a:gd name="T28" fmla="*/ 63 w 93"/>
                <a:gd name="T29" fmla="*/ 104 h 87"/>
                <a:gd name="T30" fmla="*/ 81 w 93"/>
                <a:gd name="T31" fmla="*/ 91 h 87"/>
                <a:gd name="T32" fmla="*/ 97 w 93"/>
                <a:gd name="T33" fmla="*/ 76 h 87"/>
                <a:gd name="T34" fmla="*/ 97 w 93"/>
                <a:gd name="T35" fmla="*/ 51 h 87"/>
                <a:gd name="T36" fmla="*/ 97 w 93"/>
                <a:gd name="T37" fmla="*/ 25 h 87"/>
                <a:gd name="T38" fmla="*/ 116 w 93"/>
                <a:gd name="T39" fmla="*/ 2 h 87"/>
                <a:gd name="T40" fmla="*/ 110 w 93"/>
                <a:gd name="T41" fmla="*/ 0 h 87"/>
                <a:gd name="T42" fmla="*/ 93 w 93"/>
                <a:gd name="T43" fmla="*/ 7 h 87"/>
                <a:gd name="T44" fmla="*/ 72 w 93"/>
                <a:gd name="T45" fmla="*/ 11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3"/>
                <a:gd name="T70" fmla="*/ 0 h 87"/>
                <a:gd name="T71" fmla="*/ 93 w 93"/>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3" h="87">
                  <a:moveTo>
                    <a:pt x="57" y="7"/>
                  </a:moveTo>
                  <a:lnTo>
                    <a:pt x="36" y="7"/>
                  </a:lnTo>
                  <a:lnTo>
                    <a:pt x="15" y="9"/>
                  </a:lnTo>
                  <a:lnTo>
                    <a:pt x="7" y="12"/>
                  </a:lnTo>
                  <a:lnTo>
                    <a:pt x="7" y="19"/>
                  </a:lnTo>
                  <a:lnTo>
                    <a:pt x="3" y="23"/>
                  </a:lnTo>
                  <a:lnTo>
                    <a:pt x="0" y="23"/>
                  </a:lnTo>
                  <a:lnTo>
                    <a:pt x="3" y="47"/>
                  </a:lnTo>
                  <a:lnTo>
                    <a:pt x="12" y="49"/>
                  </a:lnTo>
                  <a:lnTo>
                    <a:pt x="10" y="59"/>
                  </a:lnTo>
                  <a:lnTo>
                    <a:pt x="3" y="71"/>
                  </a:lnTo>
                  <a:lnTo>
                    <a:pt x="3" y="80"/>
                  </a:lnTo>
                  <a:lnTo>
                    <a:pt x="22" y="87"/>
                  </a:lnTo>
                  <a:lnTo>
                    <a:pt x="33" y="78"/>
                  </a:lnTo>
                  <a:lnTo>
                    <a:pt x="50" y="68"/>
                  </a:lnTo>
                  <a:lnTo>
                    <a:pt x="64" y="59"/>
                  </a:lnTo>
                  <a:lnTo>
                    <a:pt x="78" y="49"/>
                  </a:lnTo>
                  <a:lnTo>
                    <a:pt x="78" y="33"/>
                  </a:lnTo>
                  <a:lnTo>
                    <a:pt x="78" y="16"/>
                  </a:lnTo>
                  <a:lnTo>
                    <a:pt x="93" y="2"/>
                  </a:lnTo>
                  <a:lnTo>
                    <a:pt x="88" y="0"/>
                  </a:lnTo>
                  <a:lnTo>
                    <a:pt x="74" y="5"/>
                  </a:lnTo>
                  <a:lnTo>
                    <a:pt x="57" y="7"/>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69" name="Freeform 5527"/>
            <p:cNvSpPr>
              <a:spLocks/>
            </p:cNvSpPr>
            <p:nvPr/>
          </p:nvSpPr>
          <p:spPr bwMode="auto">
            <a:xfrm>
              <a:off x="3612" y="1729"/>
              <a:ext cx="141" cy="107"/>
            </a:xfrm>
            <a:custGeom>
              <a:avLst/>
              <a:gdLst>
                <a:gd name="T0" fmla="*/ 132 w 125"/>
                <a:gd name="T1" fmla="*/ 113 h 87"/>
                <a:gd name="T2" fmla="*/ 117 w 125"/>
                <a:gd name="T3" fmla="*/ 118 h 87"/>
                <a:gd name="T4" fmla="*/ 92 w 125"/>
                <a:gd name="T5" fmla="*/ 132 h 87"/>
                <a:gd name="T6" fmla="*/ 87 w 125"/>
                <a:gd name="T7" fmla="*/ 100 h 87"/>
                <a:gd name="T8" fmla="*/ 81 w 125"/>
                <a:gd name="T9" fmla="*/ 97 h 87"/>
                <a:gd name="T10" fmla="*/ 76 w 125"/>
                <a:gd name="T11" fmla="*/ 86 h 87"/>
                <a:gd name="T12" fmla="*/ 67 w 125"/>
                <a:gd name="T13" fmla="*/ 90 h 87"/>
                <a:gd name="T14" fmla="*/ 62 w 125"/>
                <a:gd name="T15" fmla="*/ 107 h 87"/>
                <a:gd name="T16" fmla="*/ 51 w 125"/>
                <a:gd name="T17" fmla="*/ 113 h 87"/>
                <a:gd name="T18" fmla="*/ 44 w 125"/>
                <a:gd name="T19" fmla="*/ 118 h 87"/>
                <a:gd name="T20" fmla="*/ 33 w 125"/>
                <a:gd name="T21" fmla="*/ 118 h 87"/>
                <a:gd name="T22" fmla="*/ 24 w 125"/>
                <a:gd name="T23" fmla="*/ 121 h 87"/>
                <a:gd name="T24" fmla="*/ 18 w 125"/>
                <a:gd name="T25" fmla="*/ 118 h 87"/>
                <a:gd name="T26" fmla="*/ 24 w 125"/>
                <a:gd name="T27" fmla="*/ 100 h 87"/>
                <a:gd name="T28" fmla="*/ 27 w 125"/>
                <a:gd name="T29" fmla="*/ 81 h 87"/>
                <a:gd name="T30" fmla="*/ 20 w 125"/>
                <a:gd name="T31" fmla="*/ 71 h 87"/>
                <a:gd name="T32" fmla="*/ 9 w 125"/>
                <a:gd name="T33" fmla="*/ 64 h 87"/>
                <a:gd name="T34" fmla="*/ 0 w 125"/>
                <a:gd name="T35" fmla="*/ 53 h 87"/>
                <a:gd name="T36" fmla="*/ 18 w 125"/>
                <a:gd name="T37" fmla="*/ 32 h 87"/>
                <a:gd name="T38" fmla="*/ 39 w 125"/>
                <a:gd name="T39" fmla="*/ 11 h 87"/>
                <a:gd name="T40" fmla="*/ 51 w 125"/>
                <a:gd name="T41" fmla="*/ 0 h 87"/>
                <a:gd name="T42" fmla="*/ 78 w 125"/>
                <a:gd name="T43" fmla="*/ 0 h 87"/>
                <a:gd name="T44" fmla="*/ 99 w 125"/>
                <a:gd name="T45" fmla="*/ 18 h 87"/>
                <a:gd name="T46" fmla="*/ 76 w 125"/>
                <a:gd name="T47" fmla="*/ 25 h 87"/>
                <a:gd name="T48" fmla="*/ 51 w 125"/>
                <a:gd name="T49" fmla="*/ 34 h 87"/>
                <a:gd name="T50" fmla="*/ 53 w 125"/>
                <a:gd name="T51" fmla="*/ 53 h 87"/>
                <a:gd name="T52" fmla="*/ 83 w 125"/>
                <a:gd name="T53" fmla="*/ 58 h 87"/>
                <a:gd name="T54" fmla="*/ 117 w 125"/>
                <a:gd name="T55" fmla="*/ 60 h 87"/>
                <a:gd name="T56" fmla="*/ 129 w 125"/>
                <a:gd name="T57" fmla="*/ 81 h 87"/>
                <a:gd name="T58" fmla="*/ 143 w 125"/>
                <a:gd name="T59" fmla="*/ 86 h 87"/>
                <a:gd name="T60" fmla="*/ 159 w 125"/>
                <a:gd name="T61" fmla="*/ 113 h 87"/>
                <a:gd name="T62" fmla="*/ 152 w 125"/>
                <a:gd name="T63" fmla="*/ 118 h 87"/>
                <a:gd name="T64" fmla="*/ 139 w 125"/>
                <a:gd name="T65" fmla="*/ 113 h 87"/>
                <a:gd name="T66" fmla="*/ 132 w 125"/>
                <a:gd name="T67" fmla="*/ 113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5"/>
                <a:gd name="T103" fmla="*/ 0 h 87"/>
                <a:gd name="T104" fmla="*/ 125 w 125"/>
                <a:gd name="T105" fmla="*/ 87 h 8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5" h="87">
                  <a:moveTo>
                    <a:pt x="104" y="75"/>
                  </a:moveTo>
                  <a:lnTo>
                    <a:pt x="92" y="78"/>
                  </a:lnTo>
                  <a:lnTo>
                    <a:pt x="73" y="87"/>
                  </a:lnTo>
                  <a:lnTo>
                    <a:pt x="68" y="66"/>
                  </a:lnTo>
                  <a:lnTo>
                    <a:pt x="64" y="64"/>
                  </a:lnTo>
                  <a:lnTo>
                    <a:pt x="59" y="57"/>
                  </a:lnTo>
                  <a:lnTo>
                    <a:pt x="52" y="59"/>
                  </a:lnTo>
                  <a:lnTo>
                    <a:pt x="49" y="71"/>
                  </a:lnTo>
                  <a:lnTo>
                    <a:pt x="40" y="75"/>
                  </a:lnTo>
                  <a:lnTo>
                    <a:pt x="35" y="78"/>
                  </a:lnTo>
                  <a:lnTo>
                    <a:pt x="26" y="78"/>
                  </a:lnTo>
                  <a:lnTo>
                    <a:pt x="19" y="80"/>
                  </a:lnTo>
                  <a:lnTo>
                    <a:pt x="14" y="78"/>
                  </a:lnTo>
                  <a:lnTo>
                    <a:pt x="19" y="66"/>
                  </a:lnTo>
                  <a:lnTo>
                    <a:pt x="21" y="54"/>
                  </a:lnTo>
                  <a:lnTo>
                    <a:pt x="16" y="47"/>
                  </a:lnTo>
                  <a:lnTo>
                    <a:pt x="7" y="42"/>
                  </a:lnTo>
                  <a:lnTo>
                    <a:pt x="0" y="35"/>
                  </a:lnTo>
                  <a:lnTo>
                    <a:pt x="14" y="21"/>
                  </a:lnTo>
                  <a:lnTo>
                    <a:pt x="31" y="7"/>
                  </a:lnTo>
                  <a:lnTo>
                    <a:pt x="40" y="0"/>
                  </a:lnTo>
                  <a:lnTo>
                    <a:pt x="61" y="0"/>
                  </a:lnTo>
                  <a:lnTo>
                    <a:pt x="78" y="12"/>
                  </a:lnTo>
                  <a:lnTo>
                    <a:pt x="59" y="16"/>
                  </a:lnTo>
                  <a:lnTo>
                    <a:pt x="40" y="23"/>
                  </a:lnTo>
                  <a:lnTo>
                    <a:pt x="42" y="35"/>
                  </a:lnTo>
                  <a:lnTo>
                    <a:pt x="66" y="38"/>
                  </a:lnTo>
                  <a:lnTo>
                    <a:pt x="92" y="40"/>
                  </a:lnTo>
                  <a:lnTo>
                    <a:pt x="101" y="54"/>
                  </a:lnTo>
                  <a:lnTo>
                    <a:pt x="113" y="57"/>
                  </a:lnTo>
                  <a:lnTo>
                    <a:pt x="125" y="75"/>
                  </a:lnTo>
                  <a:lnTo>
                    <a:pt x="120" y="78"/>
                  </a:lnTo>
                  <a:lnTo>
                    <a:pt x="109" y="75"/>
                  </a:lnTo>
                  <a:lnTo>
                    <a:pt x="104" y="75"/>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70" name="Freeform 5528"/>
            <p:cNvSpPr>
              <a:spLocks/>
            </p:cNvSpPr>
            <p:nvPr/>
          </p:nvSpPr>
          <p:spPr bwMode="auto">
            <a:xfrm>
              <a:off x="3402" y="1635"/>
              <a:ext cx="255" cy="190"/>
            </a:xfrm>
            <a:custGeom>
              <a:avLst/>
              <a:gdLst>
                <a:gd name="T0" fmla="*/ 203 w 229"/>
                <a:gd name="T1" fmla="*/ 197 h 154"/>
                <a:gd name="T2" fmla="*/ 173 w 229"/>
                <a:gd name="T3" fmla="*/ 176 h 154"/>
                <a:gd name="T4" fmla="*/ 140 w 229"/>
                <a:gd name="T5" fmla="*/ 151 h 154"/>
                <a:gd name="T6" fmla="*/ 125 w 229"/>
                <a:gd name="T7" fmla="*/ 144 h 154"/>
                <a:gd name="T8" fmla="*/ 99 w 229"/>
                <a:gd name="T9" fmla="*/ 130 h 154"/>
                <a:gd name="T10" fmla="*/ 87 w 229"/>
                <a:gd name="T11" fmla="*/ 105 h 154"/>
                <a:gd name="T12" fmla="*/ 65 w 229"/>
                <a:gd name="T13" fmla="*/ 84 h 154"/>
                <a:gd name="T14" fmla="*/ 50 w 229"/>
                <a:gd name="T15" fmla="*/ 105 h 154"/>
                <a:gd name="T16" fmla="*/ 41 w 229"/>
                <a:gd name="T17" fmla="*/ 109 h 154"/>
                <a:gd name="T18" fmla="*/ 43 w 229"/>
                <a:gd name="T19" fmla="*/ 126 h 154"/>
                <a:gd name="T20" fmla="*/ 18 w 229"/>
                <a:gd name="T21" fmla="*/ 118 h 154"/>
                <a:gd name="T22" fmla="*/ 13 w 229"/>
                <a:gd name="T23" fmla="*/ 94 h 154"/>
                <a:gd name="T24" fmla="*/ 9 w 229"/>
                <a:gd name="T25" fmla="*/ 69 h 154"/>
                <a:gd name="T26" fmla="*/ 2 w 229"/>
                <a:gd name="T27" fmla="*/ 44 h 154"/>
                <a:gd name="T28" fmla="*/ 0 w 229"/>
                <a:gd name="T29" fmla="*/ 21 h 154"/>
                <a:gd name="T30" fmla="*/ 20 w 229"/>
                <a:gd name="T31" fmla="*/ 11 h 154"/>
                <a:gd name="T32" fmla="*/ 41 w 229"/>
                <a:gd name="T33" fmla="*/ 0 h 154"/>
                <a:gd name="T34" fmla="*/ 67 w 229"/>
                <a:gd name="T35" fmla="*/ 15 h 154"/>
                <a:gd name="T36" fmla="*/ 90 w 229"/>
                <a:gd name="T37" fmla="*/ 32 h 154"/>
                <a:gd name="T38" fmla="*/ 108 w 229"/>
                <a:gd name="T39" fmla="*/ 58 h 154"/>
                <a:gd name="T40" fmla="*/ 125 w 229"/>
                <a:gd name="T41" fmla="*/ 58 h 154"/>
                <a:gd name="T42" fmla="*/ 143 w 229"/>
                <a:gd name="T43" fmla="*/ 60 h 154"/>
                <a:gd name="T44" fmla="*/ 164 w 229"/>
                <a:gd name="T45" fmla="*/ 60 h 154"/>
                <a:gd name="T46" fmla="*/ 185 w 229"/>
                <a:gd name="T47" fmla="*/ 60 h 154"/>
                <a:gd name="T48" fmla="*/ 203 w 229"/>
                <a:gd name="T49" fmla="*/ 79 h 154"/>
                <a:gd name="T50" fmla="*/ 203 w 229"/>
                <a:gd name="T51" fmla="*/ 105 h 154"/>
                <a:gd name="T52" fmla="*/ 219 w 229"/>
                <a:gd name="T53" fmla="*/ 116 h 154"/>
                <a:gd name="T54" fmla="*/ 237 w 229"/>
                <a:gd name="T55" fmla="*/ 123 h 154"/>
                <a:gd name="T56" fmla="*/ 254 w 229"/>
                <a:gd name="T57" fmla="*/ 109 h 154"/>
                <a:gd name="T58" fmla="*/ 273 w 229"/>
                <a:gd name="T59" fmla="*/ 94 h 154"/>
                <a:gd name="T60" fmla="*/ 284 w 229"/>
                <a:gd name="T61" fmla="*/ 116 h 154"/>
                <a:gd name="T62" fmla="*/ 273 w 229"/>
                <a:gd name="T63" fmla="*/ 126 h 154"/>
                <a:gd name="T64" fmla="*/ 252 w 229"/>
                <a:gd name="T65" fmla="*/ 148 h 154"/>
                <a:gd name="T66" fmla="*/ 234 w 229"/>
                <a:gd name="T67" fmla="*/ 169 h 154"/>
                <a:gd name="T68" fmla="*/ 243 w 229"/>
                <a:gd name="T69" fmla="*/ 180 h 154"/>
                <a:gd name="T70" fmla="*/ 254 w 229"/>
                <a:gd name="T71" fmla="*/ 188 h 154"/>
                <a:gd name="T72" fmla="*/ 261 w 229"/>
                <a:gd name="T73" fmla="*/ 197 h 154"/>
                <a:gd name="T74" fmla="*/ 258 w 229"/>
                <a:gd name="T75" fmla="*/ 216 h 154"/>
                <a:gd name="T76" fmla="*/ 252 w 229"/>
                <a:gd name="T77" fmla="*/ 234 h 154"/>
                <a:gd name="T78" fmla="*/ 231 w 229"/>
                <a:gd name="T79" fmla="*/ 229 h 154"/>
                <a:gd name="T80" fmla="*/ 214 w 229"/>
                <a:gd name="T81" fmla="*/ 227 h 154"/>
                <a:gd name="T82" fmla="*/ 203 w 229"/>
                <a:gd name="T83" fmla="*/ 197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9"/>
                <a:gd name="T127" fmla="*/ 0 h 154"/>
                <a:gd name="T128" fmla="*/ 229 w 229"/>
                <a:gd name="T129" fmla="*/ 154 h 15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9" h="154">
                  <a:moveTo>
                    <a:pt x="163" y="130"/>
                  </a:moveTo>
                  <a:lnTo>
                    <a:pt x="139" y="116"/>
                  </a:lnTo>
                  <a:lnTo>
                    <a:pt x="113" y="99"/>
                  </a:lnTo>
                  <a:lnTo>
                    <a:pt x="101" y="95"/>
                  </a:lnTo>
                  <a:lnTo>
                    <a:pt x="80" y="85"/>
                  </a:lnTo>
                  <a:lnTo>
                    <a:pt x="70" y="69"/>
                  </a:lnTo>
                  <a:lnTo>
                    <a:pt x="52" y="55"/>
                  </a:lnTo>
                  <a:lnTo>
                    <a:pt x="40" y="69"/>
                  </a:lnTo>
                  <a:lnTo>
                    <a:pt x="33" y="71"/>
                  </a:lnTo>
                  <a:lnTo>
                    <a:pt x="35" y="83"/>
                  </a:lnTo>
                  <a:lnTo>
                    <a:pt x="14" y="78"/>
                  </a:lnTo>
                  <a:lnTo>
                    <a:pt x="11" y="62"/>
                  </a:lnTo>
                  <a:lnTo>
                    <a:pt x="7" y="45"/>
                  </a:lnTo>
                  <a:lnTo>
                    <a:pt x="2" y="29"/>
                  </a:lnTo>
                  <a:lnTo>
                    <a:pt x="0" y="14"/>
                  </a:lnTo>
                  <a:lnTo>
                    <a:pt x="16" y="7"/>
                  </a:lnTo>
                  <a:lnTo>
                    <a:pt x="33" y="0"/>
                  </a:lnTo>
                  <a:lnTo>
                    <a:pt x="54" y="10"/>
                  </a:lnTo>
                  <a:lnTo>
                    <a:pt x="73" y="21"/>
                  </a:lnTo>
                  <a:lnTo>
                    <a:pt x="87" y="38"/>
                  </a:lnTo>
                  <a:lnTo>
                    <a:pt x="101" y="38"/>
                  </a:lnTo>
                  <a:lnTo>
                    <a:pt x="115" y="40"/>
                  </a:lnTo>
                  <a:lnTo>
                    <a:pt x="132" y="40"/>
                  </a:lnTo>
                  <a:lnTo>
                    <a:pt x="149" y="40"/>
                  </a:lnTo>
                  <a:lnTo>
                    <a:pt x="163" y="52"/>
                  </a:lnTo>
                  <a:lnTo>
                    <a:pt x="163" y="69"/>
                  </a:lnTo>
                  <a:lnTo>
                    <a:pt x="177" y="76"/>
                  </a:lnTo>
                  <a:lnTo>
                    <a:pt x="191" y="81"/>
                  </a:lnTo>
                  <a:lnTo>
                    <a:pt x="205" y="71"/>
                  </a:lnTo>
                  <a:lnTo>
                    <a:pt x="220" y="62"/>
                  </a:lnTo>
                  <a:lnTo>
                    <a:pt x="229" y="76"/>
                  </a:lnTo>
                  <a:lnTo>
                    <a:pt x="220" y="83"/>
                  </a:lnTo>
                  <a:lnTo>
                    <a:pt x="203" y="97"/>
                  </a:lnTo>
                  <a:lnTo>
                    <a:pt x="189" y="111"/>
                  </a:lnTo>
                  <a:lnTo>
                    <a:pt x="196" y="118"/>
                  </a:lnTo>
                  <a:lnTo>
                    <a:pt x="205" y="123"/>
                  </a:lnTo>
                  <a:lnTo>
                    <a:pt x="210" y="130"/>
                  </a:lnTo>
                  <a:lnTo>
                    <a:pt x="208" y="142"/>
                  </a:lnTo>
                  <a:lnTo>
                    <a:pt x="203" y="154"/>
                  </a:lnTo>
                  <a:lnTo>
                    <a:pt x="186" y="151"/>
                  </a:lnTo>
                  <a:lnTo>
                    <a:pt x="172" y="149"/>
                  </a:lnTo>
                  <a:lnTo>
                    <a:pt x="163" y="13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71" name="Freeform 5529"/>
            <p:cNvSpPr>
              <a:spLocks/>
            </p:cNvSpPr>
            <p:nvPr/>
          </p:nvSpPr>
          <p:spPr bwMode="auto">
            <a:xfrm>
              <a:off x="2843" y="1714"/>
              <a:ext cx="40" cy="32"/>
            </a:xfrm>
            <a:custGeom>
              <a:avLst/>
              <a:gdLst>
                <a:gd name="T0" fmla="*/ 12 w 36"/>
                <a:gd name="T1" fmla="*/ 39 h 26"/>
                <a:gd name="T2" fmla="*/ 0 w 36"/>
                <a:gd name="T3" fmla="*/ 11 h 26"/>
                <a:gd name="T4" fmla="*/ 7 w 36"/>
                <a:gd name="T5" fmla="*/ 11 h 26"/>
                <a:gd name="T6" fmla="*/ 7 w 36"/>
                <a:gd name="T7" fmla="*/ 7 h 26"/>
                <a:gd name="T8" fmla="*/ 12 w 36"/>
                <a:gd name="T9" fmla="*/ 2 h 26"/>
                <a:gd name="T10" fmla="*/ 14 w 36"/>
                <a:gd name="T11" fmla="*/ 7 h 26"/>
                <a:gd name="T12" fmla="*/ 19 w 36"/>
                <a:gd name="T13" fmla="*/ 0 h 26"/>
                <a:gd name="T14" fmla="*/ 21 w 36"/>
                <a:gd name="T15" fmla="*/ 0 h 26"/>
                <a:gd name="T16" fmla="*/ 27 w 36"/>
                <a:gd name="T17" fmla="*/ 2 h 26"/>
                <a:gd name="T18" fmla="*/ 27 w 36"/>
                <a:gd name="T19" fmla="*/ 0 h 26"/>
                <a:gd name="T20" fmla="*/ 32 w 36"/>
                <a:gd name="T21" fmla="*/ 0 h 26"/>
                <a:gd name="T22" fmla="*/ 38 w 36"/>
                <a:gd name="T23" fmla="*/ 7 h 26"/>
                <a:gd name="T24" fmla="*/ 42 w 36"/>
                <a:gd name="T25" fmla="*/ 2 h 26"/>
                <a:gd name="T26" fmla="*/ 44 w 36"/>
                <a:gd name="T27" fmla="*/ 7 h 26"/>
                <a:gd name="T28" fmla="*/ 44 w 36"/>
                <a:gd name="T29" fmla="*/ 28 h 26"/>
                <a:gd name="T30" fmla="*/ 12 w 36"/>
                <a:gd name="T31" fmla="*/ 39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26"/>
                <a:gd name="T50" fmla="*/ 36 w 36"/>
                <a:gd name="T51" fmla="*/ 26 h 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26">
                  <a:moveTo>
                    <a:pt x="10" y="26"/>
                  </a:moveTo>
                  <a:lnTo>
                    <a:pt x="0" y="7"/>
                  </a:lnTo>
                  <a:lnTo>
                    <a:pt x="5" y="7"/>
                  </a:lnTo>
                  <a:lnTo>
                    <a:pt x="5" y="5"/>
                  </a:lnTo>
                  <a:lnTo>
                    <a:pt x="10" y="2"/>
                  </a:lnTo>
                  <a:lnTo>
                    <a:pt x="12" y="5"/>
                  </a:lnTo>
                  <a:lnTo>
                    <a:pt x="15" y="0"/>
                  </a:lnTo>
                  <a:lnTo>
                    <a:pt x="17" y="0"/>
                  </a:lnTo>
                  <a:lnTo>
                    <a:pt x="22" y="2"/>
                  </a:lnTo>
                  <a:lnTo>
                    <a:pt x="22" y="0"/>
                  </a:lnTo>
                  <a:lnTo>
                    <a:pt x="26" y="0"/>
                  </a:lnTo>
                  <a:lnTo>
                    <a:pt x="31" y="5"/>
                  </a:lnTo>
                  <a:lnTo>
                    <a:pt x="34" y="2"/>
                  </a:lnTo>
                  <a:lnTo>
                    <a:pt x="36" y="5"/>
                  </a:lnTo>
                  <a:lnTo>
                    <a:pt x="36" y="19"/>
                  </a:lnTo>
                  <a:lnTo>
                    <a:pt x="10" y="26"/>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72" name="Freeform 5530"/>
            <p:cNvSpPr>
              <a:spLocks/>
            </p:cNvSpPr>
            <p:nvPr/>
          </p:nvSpPr>
          <p:spPr bwMode="auto">
            <a:xfrm>
              <a:off x="2876" y="1673"/>
              <a:ext cx="94" cy="64"/>
            </a:xfrm>
            <a:custGeom>
              <a:avLst/>
              <a:gdLst>
                <a:gd name="T0" fmla="*/ 7 w 85"/>
                <a:gd name="T1" fmla="*/ 7 h 52"/>
                <a:gd name="T2" fmla="*/ 0 w 85"/>
                <a:gd name="T3" fmla="*/ 0 h 52"/>
                <a:gd name="T4" fmla="*/ 0 w 85"/>
                <a:gd name="T5" fmla="*/ 14 h 52"/>
                <a:gd name="T6" fmla="*/ 7 w 85"/>
                <a:gd name="T7" fmla="*/ 32 h 52"/>
                <a:gd name="T8" fmla="*/ 0 w 85"/>
                <a:gd name="T9" fmla="*/ 42 h 52"/>
                <a:gd name="T10" fmla="*/ 7 w 85"/>
                <a:gd name="T11" fmla="*/ 53 h 52"/>
                <a:gd name="T12" fmla="*/ 9 w 85"/>
                <a:gd name="T13" fmla="*/ 58 h 52"/>
                <a:gd name="T14" fmla="*/ 9 w 85"/>
                <a:gd name="T15" fmla="*/ 79 h 52"/>
                <a:gd name="T16" fmla="*/ 28 w 85"/>
                <a:gd name="T17" fmla="*/ 76 h 52"/>
                <a:gd name="T18" fmla="*/ 60 w 85"/>
                <a:gd name="T19" fmla="*/ 79 h 52"/>
                <a:gd name="T20" fmla="*/ 66 w 85"/>
                <a:gd name="T21" fmla="*/ 68 h 52"/>
                <a:gd name="T22" fmla="*/ 72 w 85"/>
                <a:gd name="T23" fmla="*/ 68 h 52"/>
                <a:gd name="T24" fmla="*/ 72 w 85"/>
                <a:gd name="T25" fmla="*/ 60 h 52"/>
                <a:gd name="T26" fmla="*/ 97 w 85"/>
                <a:gd name="T27" fmla="*/ 58 h 52"/>
                <a:gd name="T28" fmla="*/ 92 w 85"/>
                <a:gd name="T29" fmla="*/ 47 h 52"/>
                <a:gd name="T30" fmla="*/ 95 w 85"/>
                <a:gd name="T31" fmla="*/ 39 h 52"/>
                <a:gd name="T32" fmla="*/ 102 w 85"/>
                <a:gd name="T33" fmla="*/ 21 h 52"/>
                <a:gd name="T34" fmla="*/ 104 w 85"/>
                <a:gd name="T35" fmla="*/ 11 h 52"/>
                <a:gd name="T36" fmla="*/ 72 w 85"/>
                <a:gd name="T37" fmla="*/ 2 h 52"/>
                <a:gd name="T38" fmla="*/ 43 w 85"/>
                <a:gd name="T39" fmla="*/ 14 h 52"/>
                <a:gd name="T40" fmla="*/ 23 w 85"/>
                <a:gd name="T41" fmla="*/ 7 h 52"/>
                <a:gd name="T42" fmla="*/ 7 w 85"/>
                <a:gd name="T43" fmla="*/ 7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5"/>
                <a:gd name="T67" fmla="*/ 0 h 52"/>
                <a:gd name="T68" fmla="*/ 85 w 85"/>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5" h="52">
                  <a:moveTo>
                    <a:pt x="5" y="5"/>
                  </a:moveTo>
                  <a:lnTo>
                    <a:pt x="0" y="0"/>
                  </a:lnTo>
                  <a:lnTo>
                    <a:pt x="0" y="9"/>
                  </a:lnTo>
                  <a:lnTo>
                    <a:pt x="5" y="21"/>
                  </a:lnTo>
                  <a:lnTo>
                    <a:pt x="0" y="28"/>
                  </a:lnTo>
                  <a:lnTo>
                    <a:pt x="5" y="35"/>
                  </a:lnTo>
                  <a:lnTo>
                    <a:pt x="7" y="38"/>
                  </a:lnTo>
                  <a:lnTo>
                    <a:pt x="7" y="52"/>
                  </a:lnTo>
                  <a:lnTo>
                    <a:pt x="23" y="50"/>
                  </a:lnTo>
                  <a:lnTo>
                    <a:pt x="49" y="52"/>
                  </a:lnTo>
                  <a:lnTo>
                    <a:pt x="54" y="45"/>
                  </a:lnTo>
                  <a:lnTo>
                    <a:pt x="59" y="45"/>
                  </a:lnTo>
                  <a:lnTo>
                    <a:pt x="59" y="40"/>
                  </a:lnTo>
                  <a:lnTo>
                    <a:pt x="80" y="38"/>
                  </a:lnTo>
                  <a:lnTo>
                    <a:pt x="75" y="31"/>
                  </a:lnTo>
                  <a:lnTo>
                    <a:pt x="78" y="26"/>
                  </a:lnTo>
                  <a:lnTo>
                    <a:pt x="83" y="14"/>
                  </a:lnTo>
                  <a:lnTo>
                    <a:pt x="85" y="7"/>
                  </a:lnTo>
                  <a:lnTo>
                    <a:pt x="59" y="2"/>
                  </a:lnTo>
                  <a:lnTo>
                    <a:pt x="35" y="9"/>
                  </a:lnTo>
                  <a:lnTo>
                    <a:pt x="19" y="5"/>
                  </a:lnTo>
                  <a:lnTo>
                    <a:pt x="5" y="5"/>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73" name="Freeform 5531"/>
            <p:cNvSpPr>
              <a:spLocks/>
            </p:cNvSpPr>
            <p:nvPr/>
          </p:nvSpPr>
          <p:spPr bwMode="auto">
            <a:xfrm>
              <a:off x="2826" y="1708"/>
              <a:ext cx="27" cy="64"/>
            </a:xfrm>
            <a:custGeom>
              <a:avLst/>
              <a:gdLst>
                <a:gd name="T0" fmla="*/ 0 w 24"/>
                <a:gd name="T1" fmla="*/ 18 h 52"/>
                <a:gd name="T2" fmla="*/ 3 w 24"/>
                <a:gd name="T3" fmla="*/ 54 h 52"/>
                <a:gd name="T4" fmla="*/ 18 w 24"/>
                <a:gd name="T5" fmla="*/ 79 h 52"/>
                <a:gd name="T6" fmla="*/ 21 w 24"/>
                <a:gd name="T7" fmla="*/ 73 h 52"/>
                <a:gd name="T8" fmla="*/ 30 w 24"/>
                <a:gd name="T9" fmla="*/ 50 h 52"/>
                <a:gd name="T10" fmla="*/ 30 w 24"/>
                <a:gd name="T11" fmla="*/ 47 h 52"/>
                <a:gd name="T12" fmla="*/ 18 w 24"/>
                <a:gd name="T13" fmla="*/ 18 h 52"/>
                <a:gd name="T14" fmla="*/ 16 w 24"/>
                <a:gd name="T15" fmla="*/ 5 h 52"/>
                <a:gd name="T16" fmla="*/ 3 w 24"/>
                <a:gd name="T17" fmla="*/ 0 h 52"/>
                <a:gd name="T18" fmla="*/ 0 w 24"/>
                <a:gd name="T19" fmla="*/ 18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52"/>
                <a:gd name="T32" fmla="*/ 24 w 24"/>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52">
                  <a:moveTo>
                    <a:pt x="0" y="12"/>
                  </a:moveTo>
                  <a:lnTo>
                    <a:pt x="3" y="36"/>
                  </a:lnTo>
                  <a:lnTo>
                    <a:pt x="14" y="52"/>
                  </a:lnTo>
                  <a:lnTo>
                    <a:pt x="17" y="48"/>
                  </a:lnTo>
                  <a:lnTo>
                    <a:pt x="24" y="33"/>
                  </a:lnTo>
                  <a:lnTo>
                    <a:pt x="24" y="31"/>
                  </a:lnTo>
                  <a:lnTo>
                    <a:pt x="14" y="12"/>
                  </a:lnTo>
                  <a:lnTo>
                    <a:pt x="12" y="3"/>
                  </a:lnTo>
                  <a:lnTo>
                    <a:pt x="3" y="0"/>
                  </a:lnTo>
                  <a:lnTo>
                    <a:pt x="0" y="12"/>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74" name="Freeform 5532"/>
            <p:cNvSpPr>
              <a:spLocks/>
            </p:cNvSpPr>
            <p:nvPr/>
          </p:nvSpPr>
          <p:spPr bwMode="auto">
            <a:xfrm>
              <a:off x="3204" y="1729"/>
              <a:ext cx="75" cy="58"/>
            </a:xfrm>
            <a:custGeom>
              <a:avLst/>
              <a:gdLst>
                <a:gd name="T0" fmla="*/ 12 w 67"/>
                <a:gd name="T1" fmla="*/ 11 h 47"/>
                <a:gd name="T2" fmla="*/ 0 w 67"/>
                <a:gd name="T3" fmla="*/ 0 h 47"/>
                <a:gd name="T4" fmla="*/ 28 w 67"/>
                <a:gd name="T5" fmla="*/ 0 h 47"/>
                <a:gd name="T6" fmla="*/ 54 w 67"/>
                <a:gd name="T7" fmla="*/ 2 h 47"/>
                <a:gd name="T8" fmla="*/ 72 w 67"/>
                <a:gd name="T9" fmla="*/ 7 h 47"/>
                <a:gd name="T10" fmla="*/ 69 w 67"/>
                <a:gd name="T11" fmla="*/ 28 h 47"/>
                <a:gd name="T12" fmla="*/ 77 w 67"/>
                <a:gd name="T13" fmla="*/ 35 h 47"/>
                <a:gd name="T14" fmla="*/ 72 w 67"/>
                <a:gd name="T15" fmla="*/ 43 h 47"/>
                <a:gd name="T16" fmla="*/ 84 w 67"/>
                <a:gd name="T17" fmla="*/ 64 h 47"/>
                <a:gd name="T18" fmla="*/ 77 w 67"/>
                <a:gd name="T19" fmla="*/ 72 h 47"/>
                <a:gd name="T20" fmla="*/ 72 w 67"/>
                <a:gd name="T21" fmla="*/ 64 h 47"/>
                <a:gd name="T22" fmla="*/ 69 w 67"/>
                <a:gd name="T23" fmla="*/ 60 h 47"/>
                <a:gd name="T24" fmla="*/ 66 w 67"/>
                <a:gd name="T25" fmla="*/ 58 h 47"/>
                <a:gd name="T26" fmla="*/ 60 w 67"/>
                <a:gd name="T27" fmla="*/ 58 h 47"/>
                <a:gd name="T28" fmla="*/ 54 w 67"/>
                <a:gd name="T29" fmla="*/ 53 h 47"/>
                <a:gd name="T30" fmla="*/ 51 w 67"/>
                <a:gd name="T31" fmla="*/ 53 h 47"/>
                <a:gd name="T32" fmla="*/ 45 w 67"/>
                <a:gd name="T33" fmla="*/ 53 h 47"/>
                <a:gd name="T34" fmla="*/ 28 w 67"/>
                <a:gd name="T35" fmla="*/ 43 h 47"/>
                <a:gd name="T36" fmla="*/ 21 w 67"/>
                <a:gd name="T37" fmla="*/ 28 h 47"/>
                <a:gd name="T38" fmla="*/ 12 w 67"/>
                <a:gd name="T39" fmla="*/ 11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7"/>
                <a:gd name="T61" fmla="*/ 0 h 47"/>
                <a:gd name="T62" fmla="*/ 67 w 67"/>
                <a:gd name="T63" fmla="*/ 47 h 4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7" h="47">
                  <a:moveTo>
                    <a:pt x="10" y="7"/>
                  </a:moveTo>
                  <a:lnTo>
                    <a:pt x="0" y="0"/>
                  </a:lnTo>
                  <a:lnTo>
                    <a:pt x="22" y="0"/>
                  </a:lnTo>
                  <a:lnTo>
                    <a:pt x="43" y="2"/>
                  </a:lnTo>
                  <a:lnTo>
                    <a:pt x="57" y="5"/>
                  </a:lnTo>
                  <a:lnTo>
                    <a:pt x="55" y="19"/>
                  </a:lnTo>
                  <a:lnTo>
                    <a:pt x="62" y="23"/>
                  </a:lnTo>
                  <a:lnTo>
                    <a:pt x="57" y="28"/>
                  </a:lnTo>
                  <a:lnTo>
                    <a:pt x="67" y="42"/>
                  </a:lnTo>
                  <a:lnTo>
                    <a:pt x="62" y="47"/>
                  </a:lnTo>
                  <a:lnTo>
                    <a:pt x="57" y="42"/>
                  </a:lnTo>
                  <a:lnTo>
                    <a:pt x="55" y="40"/>
                  </a:lnTo>
                  <a:lnTo>
                    <a:pt x="53" y="38"/>
                  </a:lnTo>
                  <a:lnTo>
                    <a:pt x="48" y="38"/>
                  </a:lnTo>
                  <a:lnTo>
                    <a:pt x="43" y="35"/>
                  </a:lnTo>
                  <a:lnTo>
                    <a:pt x="41" y="35"/>
                  </a:lnTo>
                  <a:lnTo>
                    <a:pt x="36" y="35"/>
                  </a:lnTo>
                  <a:lnTo>
                    <a:pt x="22" y="28"/>
                  </a:lnTo>
                  <a:lnTo>
                    <a:pt x="17" y="19"/>
                  </a:lnTo>
                  <a:lnTo>
                    <a:pt x="10" y="7"/>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75" name="Freeform 5533"/>
            <p:cNvSpPr>
              <a:spLocks/>
            </p:cNvSpPr>
            <p:nvPr/>
          </p:nvSpPr>
          <p:spPr bwMode="auto">
            <a:xfrm>
              <a:off x="3267" y="1722"/>
              <a:ext cx="65" cy="77"/>
            </a:xfrm>
            <a:custGeom>
              <a:avLst/>
              <a:gdLst>
                <a:gd name="T0" fmla="*/ 14 w 59"/>
                <a:gd name="T1" fmla="*/ 72 h 62"/>
                <a:gd name="T2" fmla="*/ 2 w 59"/>
                <a:gd name="T3" fmla="*/ 51 h 62"/>
                <a:gd name="T4" fmla="*/ 9 w 59"/>
                <a:gd name="T5" fmla="*/ 43 h 62"/>
                <a:gd name="T6" fmla="*/ 0 w 59"/>
                <a:gd name="T7" fmla="*/ 37 h 62"/>
                <a:gd name="T8" fmla="*/ 2 w 59"/>
                <a:gd name="T9" fmla="*/ 15 h 62"/>
                <a:gd name="T10" fmla="*/ 9 w 59"/>
                <a:gd name="T11" fmla="*/ 0 h 62"/>
                <a:gd name="T12" fmla="*/ 37 w 59"/>
                <a:gd name="T13" fmla="*/ 7 h 62"/>
                <a:gd name="T14" fmla="*/ 48 w 59"/>
                <a:gd name="T15" fmla="*/ 26 h 62"/>
                <a:gd name="T16" fmla="*/ 72 w 59"/>
                <a:gd name="T17" fmla="*/ 43 h 62"/>
                <a:gd name="T18" fmla="*/ 61 w 59"/>
                <a:gd name="T19" fmla="*/ 43 h 62"/>
                <a:gd name="T20" fmla="*/ 55 w 59"/>
                <a:gd name="T21" fmla="*/ 77 h 62"/>
                <a:gd name="T22" fmla="*/ 55 w 59"/>
                <a:gd name="T23" fmla="*/ 96 h 62"/>
                <a:gd name="T24" fmla="*/ 37 w 59"/>
                <a:gd name="T25" fmla="*/ 81 h 62"/>
                <a:gd name="T26" fmla="*/ 40 w 59"/>
                <a:gd name="T27" fmla="*/ 72 h 62"/>
                <a:gd name="T28" fmla="*/ 34 w 59"/>
                <a:gd name="T29" fmla="*/ 62 h 62"/>
                <a:gd name="T30" fmla="*/ 14 w 59"/>
                <a:gd name="T31" fmla="*/ 72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
                <a:gd name="T49" fmla="*/ 0 h 62"/>
                <a:gd name="T50" fmla="*/ 59 w 59"/>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 h="62">
                  <a:moveTo>
                    <a:pt x="12" y="47"/>
                  </a:moveTo>
                  <a:lnTo>
                    <a:pt x="2" y="33"/>
                  </a:lnTo>
                  <a:lnTo>
                    <a:pt x="7" y="28"/>
                  </a:lnTo>
                  <a:lnTo>
                    <a:pt x="0" y="24"/>
                  </a:lnTo>
                  <a:lnTo>
                    <a:pt x="2" y="10"/>
                  </a:lnTo>
                  <a:lnTo>
                    <a:pt x="7" y="0"/>
                  </a:lnTo>
                  <a:lnTo>
                    <a:pt x="31" y="5"/>
                  </a:lnTo>
                  <a:lnTo>
                    <a:pt x="40" y="17"/>
                  </a:lnTo>
                  <a:lnTo>
                    <a:pt x="59" y="28"/>
                  </a:lnTo>
                  <a:lnTo>
                    <a:pt x="50" y="28"/>
                  </a:lnTo>
                  <a:lnTo>
                    <a:pt x="45" y="50"/>
                  </a:lnTo>
                  <a:lnTo>
                    <a:pt x="45" y="62"/>
                  </a:lnTo>
                  <a:lnTo>
                    <a:pt x="31" y="52"/>
                  </a:lnTo>
                  <a:lnTo>
                    <a:pt x="33" y="47"/>
                  </a:lnTo>
                  <a:lnTo>
                    <a:pt x="28" y="40"/>
                  </a:lnTo>
                  <a:lnTo>
                    <a:pt x="12" y="47"/>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76" name="Freeform 5534"/>
            <p:cNvSpPr>
              <a:spLocks/>
            </p:cNvSpPr>
            <p:nvPr/>
          </p:nvSpPr>
          <p:spPr bwMode="auto">
            <a:xfrm>
              <a:off x="3245" y="1772"/>
              <a:ext cx="29" cy="17"/>
            </a:xfrm>
            <a:custGeom>
              <a:avLst/>
              <a:gdLst>
                <a:gd name="T0" fmla="*/ 32 w 26"/>
                <a:gd name="T1" fmla="*/ 18 h 14"/>
                <a:gd name="T2" fmla="*/ 23 w 26"/>
                <a:gd name="T3" fmla="*/ 21 h 14"/>
                <a:gd name="T4" fmla="*/ 2 w 26"/>
                <a:gd name="T5" fmla="*/ 7 h 14"/>
                <a:gd name="T6" fmla="*/ 0 w 26"/>
                <a:gd name="T7" fmla="*/ 0 h 14"/>
                <a:gd name="T8" fmla="*/ 0 w 26"/>
                <a:gd name="T9" fmla="*/ 0 h 14"/>
                <a:gd name="T10" fmla="*/ 7 w 26"/>
                <a:gd name="T11" fmla="*/ 0 h 14"/>
                <a:gd name="T12" fmla="*/ 9 w 26"/>
                <a:gd name="T13" fmla="*/ 0 h 14"/>
                <a:gd name="T14" fmla="*/ 15 w 26"/>
                <a:gd name="T15" fmla="*/ 5 h 14"/>
                <a:gd name="T16" fmla="*/ 21 w 26"/>
                <a:gd name="T17" fmla="*/ 5 h 14"/>
                <a:gd name="T18" fmla="*/ 23 w 26"/>
                <a:gd name="T19" fmla="*/ 7 h 14"/>
                <a:gd name="T20" fmla="*/ 26 w 26"/>
                <a:gd name="T21" fmla="*/ 11 h 14"/>
                <a:gd name="T22" fmla="*/ 32 w 26"/>
                <a:gd name="T23" fmla="*/ 18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14"/>
                <a:gd name="T38" fmla="*/ 26 w 26"/>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14">
                  <a:moveTo>
                    <a:pt x="26" y="12"/>
                  </a:moveTo>
                  <a:lnTo>
                    <a:pt x="19" y="14"/>
                  </a:lnTo>
                  <a:lnTo>
                    <a:pt x="2" y="5"/>
                  </a:lnTo>
                  <a:lnTo>
                    <a:pt x="0" y="0"/>
                  </a:lnTo>
                  <a:lnTo>
                    <a:pt x="5" y="0"/>
                  </a:lnTo>
                  <a:lnTo>
                    <a:pt x="7" y="0"/>
                  </a:lnTo>
                  <a:lnTo>
                    <a:pt x="12" y="3"/>
                  </a:lnTo>
                  <a:lnTo>
                    <a:pt x="17" y="3"/>
                  </a:lnTo>
                  <a:lnTo>
                    <a:pt x="19" y="5"/>
                  </a:lnTo>
                  <a:lnTo>
                    <a:pt x="21" y="7"/>
                  </a:lnTo>
                  <a:lnTo>
                    <a:pt x="26" y="12"/>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77" name="Freeform 5535"/>
            <p:cNvSpPr>
              <a:spLocks/>
            </p:cNvSpPr>
            <p:nvPr/>
          </p:nvSpPr>
          <p:spPr bwMode="auto">
            <a:xfrm>
              <a:off x="2843" y="1729"/>
              <a:ext cx="101" cy="111"/>
            </a:xfrm>
            <a:custGeom>
              <a:avLst/>
              <a:gdLst>
                <a:gd name="T0" fmla="*/ 21 w 90"/>
                <a:gd name="T1" fmla="*/ 72 h 90"/>
                <a:gd name="T2" fmla="*/ 7 w 90"/>
                <a:gd name="T3" fmla="*/ 64 h 90"/>
                <a:gd name="T4" fmla="*/ 0 w 90"/>
                <a:gd name="T5" fmla="*/ 53 h 90"/>
                <a:gd name="T6" fmla="*/ 3 w 90"/>
                <a:gd name="T7" fmla="*/ 47 h 90"/>
                <a:gd name="T8" fmla="*/ 12 w 90"/>
                <a:gd name="T9" fmla="*/ 25 h 90"/>
                <a:gd name="T10" fmla="*/ 12 w 90"/>
                <a:gd name="T11" fmla="*/ 21 h 90"/>
                <a:gd name="T12" fmla="*/ 45 w 90"/>
                <a:gd name="T13" fmla="*/ 11 h 90"/>
                <a:gd name="T14" fmla="*/ 65 w 90"/>
                <a:gd name="T15" fmla="*/ 7 h 90"/>
                <a:gd name="T16" fmla="*/ 99 w 90"/>
                <a:gd name="T17" fmla="*/ 11 h 90"/>
                <a:gd name="T18" fmla="*/ 104 w 90"/>
                <a:gd name="T19" fmla="*/ 0 h 90"/>
                <a:gd name="T20" fmla="*/ 111 w 90"/>
                <a:gd name="T21" fmla="*/ 0 h 90"/>
                <a:gd name="T22" fmla="*/ 113 w 90"/>
                <a:gd name="T23" fmla="*/ 7 h 90"/>
                <a:gd name="T24" fmla="*/ 104 w 90"/>
                <a:gd name="T25" fmla="*/ 25 h 90"/>
                <a:gd name="T26" fmla="*/ 84 w 90"/>
                <a:gd name="T27" fmla="*/ 19 h 90"/>
                <a:gd name="T28" fmla="*/ 65 w 90"/>
                <a:gd name="T29" fmla="*/ 28 h 90"/>
                <a:gd name="T30" fmla="*/ 75 w 90"/>
                <a:gd name="T31" fmla="*/ 39 h 90"/>
                <a:gd name="T32" fmla="*/ 65 w 90"/>
                <a:gd name="T33" fmla="*/ 39 h 90"/>
                <a:gd name="T34" fmla="*/ 65 w 90"/>
                <a:gd name="T35" fmla="*/ 43 h 90"/>
                <a:gd name="T36" fmla="*/ 61 w 90"/>
                <a:gd name="T37" fmla="*/ 43 h 90"/>
                <a:gd name="T38" fmla="*/ 63 w 90"/>
                <a:gd name="T39" fmla="*/ 47 h 90"/>
                <a:gd name="T40" fmla="*/ 52 w 90"/>
                <a:gd name="T41" fmla="*/ 28 h 90"/>
                <a:gd name="T42" fmla="*/ 45 w 90"/>
                <a:gd name="T43" fmla="*/ 35 h 90"/>
                <a:gd name="T44" fmla="*/ 54 w 90"/>
                <a:gd name="T45" fmla="*/ 58 h 90"/>
                <a:gd name="T46" fmla="*/ 57 w 90"/>
                <a:gd name="T47" fmla="*/ 69 h 90"/>
                <a:gd name="T48" fmla="*/ 52 w 90"/>
                <a:gd name="T49" fmla="*/ 64 h 90"/>
                <a:gd name="T50" fmla="*/ 52 w 90"/>
                <a:gd name="T51" fmla="*/ 72 h 90"/>
                <a:gd name="T52" fmla="*/ 48 w 90"/>
                <a:gd name="T53" fmla="*/ 74 h 90"/>
                <a:gd name="T54" fmla="*/ 75 w 90"/>
                <a:gd name="T55" fmla="*/ 97 h 90"/>
                <a:gd name="T56" fmla="*/ 72 w 90"/>
                <a:gd name="T57" fmla="*/ 104 h 90"/>
                <a:gd name="T58" fmla="*/ 63 w 90"/>
                <a:gd name="T59" fmla="*/ 100 h 90"/>
                <a:gd name="T60" fmla="*/ 61 w 90"/>
                <a:gd name="T61" fmla="*/ 100 h 90"/>
                <a:gd name="T62" fmla="*/ 63 w 90"/>
                <a:gd name="T63" fmla="*/ 115 h 90"/>
                <a:gd name="T64" fmla="*/ 54 w 90"/>
                <a:gd name="T65" fmla="*/ 115 h 90"/>
                <a:gd name="T66" fmla="*/ 61 w 90"/>
                <a:gd name="T67" fmla="*/ 137 h 90"/>
                <a:gd name="T68" fmla="*/ 52 w 90"/>
                <a:gd name="T69" fmla="*/ 132 h 90"/>
                <a:gd name="T70" fmla="*/ 45 w 90"/>
                <a:gd name="T71" fmla="*/ 137 h 90"/>
                <a:gd name="T72" fmla="*/ 39 w 90"/>
                <a:gd name="T73" fmla="*/ 126 h 90"/>
                <a:gd name="T74" fmla="*/ 37 w 90"/>
                <a:gd name="T75" fmla="*/ 132 h 90"/>
                <a:gd name="T76" fmla="*/ 28 w 90"/>
                <a:gd name="T77" fmla="*/ 109 h 90"/>
                <a:gd name="T78" fmla="*/ 24 w 90"/>
                <a:gd name="T79" fmla="*/ 97 h 90"/>
                <a:gd name="T80" fmla="*/ 39 w 90"/>
                <a:gd name="T81" fmla="*/ 90 h 90"/>
                <a:gd name="T82" fmla="*/ 57 w 90"/>
                <a:gd name="T83" fmla="*/ 97 h 90"/>
                <a:gd name="T84" fmla="*/ 57 w 90"/>
                <a:gd name="T85" fmla="*/ 93 h 90"/>
                <a:gd name="T86" fmla="*/ 45 w 90"/>
                <a:gd name="T87" fmla="*/ 86 h 90"/>
                <a:gd name="T88" fmla="*/ 28 w 90"/>
                <a:gd name="T89" fmla="*/ 86 h 90"/>
                <a:gd name="T90" fmla="*/ 21 w 90"/>
                <a:gd name="T91" fmla="*/ 86 h 90"/>
                <a:gd name="T92" fmla="*/ 15 w 90"/>
                <a:gd name="T93" fmla="*/ 72 h 90"/>
                <a:gd name="T94" fmla="*/ 21 w 90"/>
                <a:gd name="T95" fmla="*/ 72 h 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0"/>
                <a:gd name="T145" fmla="*/ 0 h 90"/>
                <a:gd name="T146" fmla="*/ 90 w 90"/>
                <a:gd name="T147" fmla="*/ 90 h 9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0" h="90">
                  <a:moveTo>
                    <a:pt x="17" y="47"/>
                  </a:moveTo>
                  <a:lnTo>
                    <a:pt x="5" y="42"/>
                  </a:lnTo>
                  <a:lnTo>
                    <a:pt x="0" y="35"/>
                  </a:lnTo>
                  <a:lnTo>
                    <a:pt x="3" y="31"/>
                  </a:lnTo>
                  <a:lnTo>
                    <a:pt x="10" y="16"/>
                  </a:lnTo>
                  <a:lnTo>
                    <a:pt x="10" y="14"/>
                  </a:lnTo>
                  <a:lnTo>
                    <a:pt x="36" y="7"/>
                  </a:lnTo>
                  <a:lnTo>
                    <a:pt x="52" y="5"/>
                  </a:lnTo>
                  <a:lnTo>
                    <a:pt x="78" y="7"/>
                  </a:lnTo>
                  <a:lnTo>
                    <a:pt x="83" y="0"/>
                  </a:lnTo>
                  <a:lnTo>
                    <a:pt x="88" y="0"/>
                  </a:lnTo>
                  <a:lnTo>
                    <a:pt x="90" y="5"/>
                  </a:lnTo>
                  <a:lnTo>
                    <a:pt x="83" y="16"/>
                  </a:lnTo>
                  <a:lnTo>
                    <a:pt x="67" y="12"/>
                  </a:lnTo>
                  <a:lnTo>
                    <a:pt x="52" y="19"/>
                  </a:lnTo>
                  <a:lnTo>
                    <a:pt x="60" y="26"/>
                  </a:lnTo>
                  <a:lnTo>
                    <a:pt x="52" y="26"/>
                  </a:lnTo>
                  <a:lnTo>
                    <a:pt x="52" y="28"/>
                  </a:lnTo>
                  <a:lnTo>
                    <a:pt x="48" y="28"/>
                  </a:lnTo>
                  <a:lnTo>
                    <a:pt x="50" y="31"/>
                  </a:lnTo>
                  <a:lnTo>
                    <a:pt x="41" y="19"/>
                  </a:lnTo>
                  <a:lnTo>
                    <a:pt x="36" y="23"/>
                  </a:lnTo>
                  <a:lnTo>
                    <a:pt x="43" y="38"/>
                  </a:lnTo>
                  <a:lnTo>
                    <a:pt x="45" y="45"/>
                  </a:lnTo>
                  <a:lnTo>
                    <a:pt x="41" y="42"/>
                  </a:lnTo>
                  <a:lnTo>
                    <a:pt x="41" y="47"/>
                  </a:lnTo>
                  <a:lnTo>
                    <a:pt x="38" y="49"/>
                  </a:lnTo>
                  <a:lnTo>
                    <a:pt x="60" y="64"/>
                  </a:lnTo>
                  <a:lnTo>
                    <a:pt x="57" y="68"/>
                  </a:lnTo>
                  <a:lnTo>
                    <a:pt x="50" y="66"/>
                  </a:lnTo>
                  <a:lnTo>
                    <a:pt x="48" y="66"/>
                  </a:lnTo>
                  <a:lnTo>
                    <a:pt x="50" y="75"/>
                  </a:lnTo>
                  <a:lnTo>
                    <a:pt x="43" y="75"/>
                  </a:lnTo>
                  <a:lnTo>
                    <a:pt x="48" y="90"/>
                  </a:lnTo>
                  <a:lnTo>
                    <a:pt x="41" y="87"/>
                  </a:lnTo>
                  <a:lnTo>
                    <a:pt x="36" y="90"/>
                  </a:lnTo>
                  <a:lnTo>
                    <a:pt x="31" y="83"/>
                  </a:lnTo>
                  <a:lnTo>
                    <a:pt x="29" y="87"/>
                  </a:lnTo>
                  <a:lnTo>
                    <a:pt x="22" y="71"/>
                  </a:lnTo>
                  <a:lnTo>
                    <a:pt x="19" y="64"/>
                  </a:lnTo>
                  <a:lnTo>
                    <a:pt x="31" y="59"/>
                  </a:lnTo>
                  <a:lnTo>
                    <a:pt x="45" y="64"/>
                  </a:lnTo>
                  <a:lnTo>
                    <a:pt x="45" y="61"/>
                  </a:lnTo>
                  <a:lnTo>
                    <a:pt x="36" y="57"/>
                  </a:lnTo>
                  <a:lnTo>
                    <a:pt x="22" y="57"/>
                  </a:lnTo>
                  <a:lnTo>
                    <a:pt x="17" y="57"/>
                  </a:lnTo>
                  <a:lnTo>
                    <a:pt x="12" y="47"/>
                  </a:lnTo>
                  <a:lnTo>
                    <a:pt x="17" y="47"/>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78" name="Freeform 5536"/>
            <p:cNvSpPr>
              <a:spLocks/>
            </p:cNvSpPr>
            <p:nvPr/>
          </p:nvSpPr>
          <p:spPr bwMode="auto">
            <a:xfrm>
              <a:off x="2906" y="1864"/>
              <a:ext cx="49" cy="11"/>
            </a:xfrm>
            <a:custGeom>
              <a:avLst/>
              <a:gdLst>
                <a:gd name="T0" fmla="*/ 40 w 43"/>
                <a:gd name="T1" fmla="*/ 6 h 9"/>
                <a:gd name="T2" fmla="*/ 13 w 43"/>
                <a:gd name="T3" fmla="*/ 0 h 9"/>
                <a:gd name="T4" fmla="*/ 3 w 43"/>
                <a:gd name="T5" fmla="*/ 0 h 9"/>
                <a:gd name="T6" fmla="*/ 0 w 43"/>
                <a:gd name="T7" fmla="*/ 6 h 9"/>
                <a:gd name="T8" fmla="*/ 18 w 43"/>
                <a:gd name="T9" fmla="*/ 11 h 9"/>
                <a:gd name="T10" fmla="*/ 40 w 43"/>
                <a:gd name="T11" fmla="*/ 13 h 9"/>
                <a:gd name="T12" fmla="*/ 56 w 43"/>
                <a:gd name="T13" fmla="*/ 6 h 9"/>
                <a:gd name="T14" fmla="*/ 40 w 43"/>
                <a:gd name="T15" fmla="*/ 6 h 9"/>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9"/>
                <a:gd name="T26" fmla="*/ 43 w 43"/>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9">
                  <a:moveTo>
                    <a:pt x="31" y="4"/>
                  </a:moveTo>
                  <a:lnTo>
                    <a:pt x="10" y="0"/>
                  </a:lnTo>
                  <a:lnTo>
                    <a:pt x="3" y="0"/>
                  </a:lnTo>
                  <a:lnTo>
                    <a:pt x="0" y="4"/>
                  </a:lnTo>
                  <a:lnTo>
                    <a:pt x="14" y="7"/>
                  </a:lnTo>
                  <a:lnTo>
                    <a:pt x="31" y="9"/>
                  </a:lnTo>
                  <a:lnTo>
                    <a:pt x="43" y="4"/>
                  </a:lnTo>
                  <a:lnTo>
                    <a:pt x="31" y="4"/>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79" name="Freeform 5537"/>
            <p:cNvSpPr>
              <a:spLocks/>
            </p:cNvSpPr>
            <p:nvPr/>
          </p:nvSpPr>
          <p:spPr bwMode="auto">
            <a:xfrm>
              <a:off x="2892" y="1787"/>
              <a:ext cx="26" cy="21"/>
            </a:xfrm>
            <a:custGeom>
              <a:avLst/>
              <a:gdLst>
                <a:gd name="T0" fmla="*/ 31 w 22"/>
                <a:gd name="T1" fmla="*/ 26 h 17"/>
                <a:gd name="T2" fmla="*/ 14 w 22"/>
                <a:gd name="T3" fmla="*/ 7 h 17"/>
                <a:gd name="T4" fmla="*/ 0 w 22"/>
                <a:gd name="T5" fmla="*/ 0 h 17"/>
                <a:gd name="T6" fmla="*/ 14 w 22"/>
                <a:gd name="T7" fmla="*/ 11 h 17"/>
                <a:gd name="T8" fmla="*/ 31 w 22"/>
                <a:gd name="T9" fmla="*/ 26 h 17"/>
                <a:gd name="T10" fmla="*/ 0 60000 65536"/>
                <a:gd name="T11" fmla="*/ 0 60000 65536"/>
                <a:gd name="T12" fmla="*/ 0 60000 65536"/>
                <a:gd name="T13" fmla="*/ 0 60000 65536"/>
                <a:gd name="T14" fmla="*/ 0 60000 65536"/>
                <a:gd name="T15" fmla="*/ 0 w 22"/>
                <a:gd name="T16" fmla="*/ 0 h 17"/>
                <a:gd name="T17" fmla="*/ 22 w 22"/>
                <a:gd name="T18" fmla="*/ 17 h 17"/>
              </a:gdLst>
              <a:ahLst/>
              <a:cxnLst>
                <a:cxn ang="T10">
                  <a:pos x="T0" y="T1"/>
                </a:cxn>
                <a:cxn ang="T11">
                  <a:pos x="T2" y="T3"/>
                </a:cxn>
                <a:cxn ang="T12">
                  <a:pos x="T4" y="T5"/>
                </a:cxn>
                <a:cxn ang="T13">
                  <a:pos x="T6" y="T7"/>
                </a:cxn>
                <a:cxn ang="T14">
                  <a:pos x="T8" y="T9"/>
                </a:cxn>
              </a:cxnLst>
              <a:rect l="T15" t="T16" r="T17" b="T18"/>
              <a:pathLst>
                <a:path w="22" h="17">
                  <a:moveTo>
                    <a:pt x="22" y="17"/>
                  </a:moveTo>
                  <a:lnTo>
                    <a:pt x="10" y="5"/>
                  </a:lnTo>
                  <a:lnTo>
                    <a:pt x="0" y="0"/>
                  </a:lnTo>
                  <a:lnTo>
                    <a:pt x="10" y="7"/>
                  </a:lnTo>
                  <a:lnTo>
                    <a:pt x="22" y="17"/>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80" name="Freeform 5538"/>
            <p:cNvSpPr>
              <a:spLocks/>
            </p:cNvSpPr>
            <p:nvPr/>
          </p:nvSpPr>
          <p:spPr bwMode="auto">
            <a:xfrm>
              <a:off x="2938" y="1778"/>
              <a:ext cx="10" cy="6"/>
            </a:xfrm>
            <a:custGeom>
              <a:avLst/>
              <a:gdLst>
                <a:gd name="T0" fmla="*/ 11 w 9"/>
                <a:gd name="T1" fmla="*/ 7 h 5"/>
                <a:gd name="T2" fmla="*/ 2 w 9"/>
                <a:gd name="T3" fmla="*/ 2 h 5"/>
                <a:gd name="T4" fmla="*/ 0 w 9"/>
                <a:gd name="T5" fmla="*/ 0 h 5"/>
                <a:gd name="T6" fmla="*/ 9 w 9"/>
                <a:gd name="T7" fmla="*/ 2 h 5"/>
                <a:gd name="T8" fmla="*/ 11 w 9"/>
                <a:gd name="T9" fmla="*/ 7 h 5"/>
                <a:gd name="T10" fmla="*/ 0 60000 65536"/>
                <a:gd name="T11" fmla="*/ 0 60000 65536"/>
                <a:gd name="T12" fmla="*/ 0 60000 65536"/>
                <a:gd name="T13" fmla="*/ 0 60000 65536"/>
                <a:gd name="T14" fmla="*/ 0 60000 65536"/>
                <a:gd name="T15" fmla="*/ 0 w 9"/>
                <a:gd name="T16" fmla="*/ 0 h 5"/>
                <a:gd name="T17" fmla="*/ 9 w 9"/>
                <a:gd name="T18" fmla="*/ 5 h 5"/>
              </a:gdLst>
              <a:ahLst/>
              <a:cxnLst>
                <a:cxn ang="T10">
                  <a:pos x="T0" y="T1"/>
                </a:cxn>
                <a:cxn ang="T11">
                  <a:pos x="T2" y="T3"/>
                </a:cxn>
                <a:cxn ang="T12">
                  <a:pos x="T4" y="T5"/>
                </a:cxn>
                <a:cxn ang="T13">
                  <a:pos x="T6" y="T7"/>
                </a:cxn>
                <a:cxn ang="T14">
                  <a:pos x="T8" y="T9"/>
                </a:cxn>
              </a:cxnLst>
              <a:rect l="T15" t="T16" r="T17" b="T18"/>
              <a:pathLst>
                <a:path w="9" h="5">
                  <a:moveTo>
                    <a:pt x="9" y="5"/>
                  </a:moveTo>
                  <a:lnTo>
                    <a:pt x="2" y="2"/>
                  </a:lnTo>
                  <a:lnTo>
                    <a:pt x="0" y="0"/>
                  </a:lnTo>
                  <a:lnTo>
                    <a:pt x="7" y="2"/>
                  </a:lnTo>
                  <a:lnTo>
                    <a:pt x="9" y="5"/>
                  </a:lnTo>
                  <a:close/>
                </a:path>
              </a:pathLst>
            </a:custGeom>
            <a:solidFill>
              <a:srgbClr val="C0C0C0"/>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81" name="Freeform 5539"/>
            <p:cNvSpPr>
              <a:spLocks/>
            </p:cNvSpPr>
            <p:nvPr/>
          </p:nvSpPr>
          <p:spPr bwMode="auto">
            <a:xfrm>
              <a:off x="2851" y="1802"/>
              <a:ext cx="4" cy="6"/>
            </a:xfrm>
            <a:custGeom>
              <a:avLst/>
              <a:gdLst>
                <a:gd name="T0" fmla="*/ 0 w 4"/>
                <a:gd name="T1" fmla="*/ 0 h 5"/>
                <a:gd name="T2" fmla="*/ 4 w 4"/>
                <a:gd name="T3" fmla="*/ 2 h 5"/>
                <a:gd name="T4" fmla="*/ 0 w 4"/>
                <a:gd name="T5" fmla="*/ 7 h 5"/>
                <a:gd name="T6" fmla="*/ 0 w 4"/>
                <a:gd name="T7" fmla="*/ 0 h 5"/>
                <a:gd name="T8" fmla="*/ 0 60000 65536"/>
                <a:gd name="T9" fmla="*/ 0 60000 65536"/>
                <a:gd name="T10" fmla="*/ 0 60000 65536"/>
                <a:gd name="T11" fmla="*/ 0 60000 65536"/>
                <a:gd name="T12" fmla="*/ 0 w 4"/>
                <a:gd name="T13" fmla="*/ 0 h 5"/>
                <a:gd name="T14" fmla="*/ 4 w 4"/>
                <a:gd name="T15" fmla="*/ 5 h 5"/>
              </a:gdLst>
              <a:ahLst/>
              <a:cxnLst>
                <a:cxn ang="T8">
                  <a:pos x="T0" y="T1"/>
                </a:cxn>
                <a:cxn ang="T9">
                  <a:pos x="T2" y="T3"/>
                </a:cxn>
                <a:cxn ang="T10">
                  <a:pos x="T4" y="T5"/>
                </a:cxn>
                <a:cxn ang="T11">
                  <a:pos x="T6" y="T7"/>
                </a:cxn>
              </a:cxnLst>
              <a:rect l="T12" t="T13" r="T14" b="T15"/>
              <a:pathLst>
                <a:path w="4" h="5">
                  <a:moveTo>
                    <a:pt x="0" y="0"/>
                  </a:moveTo>
                  <a:lnTo>
                    <a:pt x="4" y="2"/>
                  </a:lnTo>
                  <a:lnTo>
                    <a:pt x="0" y="5"/>
                  </a:lnTo>
                  <a:lnTo>
                    <a:pt x="0" y="0"/>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82" name="Freeform 5540"/>
            <p:cNvSpPr>
              <a:spLocks/>
            </p:cNvSpPr>
            <p:nvPr/>
          </p:nvSpPr>
          <p:spPr bwMode="auto">
            <a:xfrm>
              <a:off x="2941" y="1796"/>
              <a:ext cx="3" cy="6"/>
            </a:xfrm>
            <a:custGeom>
              <a:avLst/>
              <a:gdLst>
                <a:gd name="T0" fmla="*/ 5 w 2"/>
                <a:gd name="T1" fmla="*/ 0 h 5"/>
                <a:gd name="T2" fmla="*/ 0 w 2"/>
                <a:gd name="T3" fmla="*/ 7 h 5"/>
                <a:gd name="T4" fmla="*/ 0 w 2"/>
                <a:gd name="T5" fmla="*/ 0 h 5"/>
                <a:gd name="T6" fmla="*/ 5 w 2"/>
                <a:gd name="T7" fmla="*/ 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0"/>
                  </a:moveTo>
                  <a:lnTo>
                    <a:pt x="0" y="5"/>
                  </a:lnTo>
                  <a:lnTo>
                    <a:pt x="0" y="0"/>
                  </a:lnTo>
                  <a:lnTo>
                    <a:pt x="2" y="0"/>
                  </a:lnTo>
                  <a:close/>
                </a:path>
              </a:pathLst>
            </a:custGeom>
            <a:solidFill>
              <a:srgbClr val="C0C0C0"/>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83" name="Freeform 5541"/>
            <p:cNvSpPr>
              <a:spLocks/>
            </p:cNvSpPr>
            <p:nvPr/>
          </p:nvSpPr>
          <p:spPr bwMode="auto">
            <a:xfrm>
              <a:off x="2623" y="1615"/>
              <a:ext cx="190" cy="196"/>
            </a:xfrm>
            <a:custGeom>
              <a:avLst/>
              <a:gdLst>
                <a:gd name="T0" fmla="*/ 118 w 170"/>
                <a:gd name="T1" fmla="*/ 6 h 158"/>
                <a:gd name="T2" fmla="*/ 92 w 170"/>
                <a:gd name="T3" fmla="*/ 0 h 158"/>
                <a:gd name="T4" fmla="*/ 74 w 170"/>
                <a:gd name="T5" fmla="*/ 2 h 158"/>
                <a:gd name="T6" fmla="*/ 63 w 170"/>
                <a:gd name="T7" fmla="*/ 0 h 158"/>
                <a:gd name="T8" fmla="*/ 63 w 170"/>
                <a:gd name="T9" fmla="*/ 2 h 158"/>
                <a:gd name="T10" fmla="*/ 59 w 170"/>
                <a:gd name="T11" fmla="*/ 6 h 158"/>
                <a:gd name="T12" fmla="*/ 54 w 170"/>
                <a:gd name="T13" fmla="*/ 14 h 158"/>
                <a:gd name="T14" fmla="*/ 41 w 170"/>
                <a:gd name="T15" fmla="*/ 14 h 158"/>
                <a:gd name="T16" fmla="*/ 35 w 170"/>
                <a:gd name="T17" fmla="*/ 25 h 158"/>
                <a:gd name="T18" fmla="*/ 23 w 170"/>
                <a:gd name="T19" fmla="*/ 14 h 158"/>
                <a:gd name="T20" fmla="*/ 15 w 170"/>
                <a:gd name="T21" fmla="*/ 25 h 158"/>
                <a:gd name="T22" fmla="*/ 2 w 170"/>
                <a:gd name="T23" fmla="*/ 25 h 158"/>
                <a:gd name="T24" fmla="*/ 2 w 170"/>
                <a:gd name="T25" fmla="*/ 36 h 158"/>
                <a:gd name="T26" fmla="*/ 0 w 170"/>
                <a:gd name="T27" fmla="*/ 46 h 158"/>
                <a:gd name="T28" fmla="*/ 0 w 170"/>
                <a:gd name="T29" fmla="*/ 53 h 158"/>
                <a:gd name="T30" fmla="*/ 0 w 170"/>
                <a:gd name="T31" fmla="*/ 65 h 158"/>
                <a:gd name="T32" fmla="*/ 15 w 170"/>
                <a:gd name="T33" fmla="*/ 72 h 158"/>
                <a:gd name="T34" fmla="*/ 15 w 170"/>
                <a:gd name="T35" fmla="*/ 83 h 158"/>
                <a:gd name="T36" fmla="*/ 30 w 170"/>
                <a:gd name="T37" fmla="*/ 69 h 158"/>
                <a:gd name="T38" fmla="*/ 54 w 170"/>
                <a:gd name="T39" fmla="*/ 76 h 158"/>
                <a:gd name="T40" fmla="*/ 67 w 170"/>
                <a:gd name="T41" fmla="*/ 102 h 158"/>
                <a:gd name="T42" fmla="*/ 83 w 170"/>
                <a:gd name="T43" fmla="*/ 120 h 158"/>
                <a:gd name="T44" fmla="*/ 97 w 170"/>
                <a:gd name="T45" fmla="*/ 136 h 158"/>
                <a:gd name="T46" fmla="*/ 104 w 170"/>
                <a:gd name="T47" fmla="*/ 141 h 158"/>
                <a:gd name="T48" fmla="*/ 106 w 170"/>
                <a:gd name="T49" fmla="*/ 141 h 158"/>
                <a:gd name="T50" fmla="*/ 118 w 170"/>
                <a:gd name="T51" fmla="*/ 153 h 158"/>
                <a:gd name="T52" fmla="*/ 142 w 170"/>
                <a:gd name="T53" fmla="*/ 171 h 158"/>
                <a:gd name="T54" fmla="*/ 151 w 170"/>
                <a:gd name="T55" fmla="*/ 174 h 158"/>
                <a:gd name="T56" fmla="*/ 160 w 170"/>
                <a:gd name="T57" fmla="*/ 185 h 158"/>
                <a:gd name="T58" fmla="*/ 171 w 170"/>
                <a:gd name="T59" fmla="*/ 213 h 158"/>
                <a:gd name="T60" fmla="*/ 167 w 170"/>
                <a:gd name="T61" fmla="*/ 236 h 158"/>
                <a:gd name="T62" fmla="*/ 174 w 170"/>
                <a:gd name="T63" fmla="*/ 243 h 158"/>
                <a:gd name="T64" fmla="*/ 183 w 170"/>
                <a:gd name="T65" fmla="*/ 225 h 158"/>
                <a:gd name="T66" fmla="*/ 189 w 170"/>
                <a:gd name="T67" fmla="*/ 213 h 158"/>
                <a:gd name="T68" fmla="*/ 192 w 170"/>
                <a:gd name="T69" fmla="*/ 206 h 158"/>
                <a:gd name="T70" fmla="*/ 183 w 170"/>
                <a:gd name="T71" fmla="*/ 196 h 158"/>
                <a:gd name="T72" fmla="*/ 187 w 170"/>
                <a:gd name="T73" fmla="*/ 174 h 158"/>
                <a:gd name="T74" fmla="*/ 199 w 170"/>
                <a:gd name="T75" fmla="*/ 177 h 158"/>
                <a:gd name="T76" fmla="*/ 210 w 170"/>
                <a:gd name="T77" fmla="*/ 190 h 158"/>
                <a:gd name="T78" fmla="*/ 212 w 170"/>
                <a:gd name="T79" fmla="*/ 177 h 158"/>
                <a:gd name="T80" fmla="*/ 189 w 170"/>
                <a:gd name="T81" fmla="*/ 163 h 158"/>
                <a:gd name="T82" fmla="*/ 169 w 170"/>
                <a:gd name="T83" fmla="*/ 149 h 158"/>
                <a:gd name="T84" fmla="*/ 171 w 170"/>
                <a:gd name="T85" fmla="*/ 136 h 158"/>
                <a:gd name="T86" fmla="*/ 162 w 170"/>
                <a:gd name="T87" fmla="*/ 134 h 158"/>
                <a:gd name="T88" fmla="*/ 139 w 170"/>
                <a:gd name="T89" fmla="*/ 127 h 158"/>
                <a:gd name="T90" fmla="*/ 130 w 170"/>
                <a:gd name="T91" fmla="*/ 109 h 158"/>
                <a:gd name="T92" fmla="*/ 121 w 170"/>
                <a:gd name="T93" fmla="*/ 91 h 158"/>
                <a:gd name="T94" fmla="*/ 104 w 170"/>
                <a:gd name="T95" fmla="*/ 81 h 158"/>
                <a:gd name="T96" fmla="*/ 97 w 170"/>
                <a:gd name="T97" fmla="*/ 57 h 158"/>
                <a:gd name="T98" fmla="*/ 95 w 170"/>
                <a:gd name="T99" fmla="*/ 43 h 158"/>
                <a:gd name="T100" fmla="*/ 110 w 170"/>
                <a:gd name="T101" fmla="*/ 32 h 158"/>
                <a:gd name="T102" fmla="*/ 121 w 170"/>
                <a:gd name="T103" fmla="*/ 36 h 158"/>
                <a:gd name="T104" fmla="*/ 115 w 170"/>
                <a:gd name="T105" fmla="*/ 17 h 158"/>
                <a:gd name="T106" fmla="*/ 118 w 170"/>
                <a:gd name="T107" fmla="*/ 6 h 158"/>
                <a:gd name="T108" fmla="*/ 99 w 170"/>
                <a:gd name="T109" fmla="*/ 81 h 158"/>
                <a:gd name="T110" fmla="*/ 97 w 170"/>
                <a:gd name="T111" fmla="*/ 81 h 158"/>
                <a:gd name="T112" fmla="*/ 99 w 170"/>
                <a:gd name="T113" fmla="*/ 81 h 158"/>
                <a:gd name="T114" fmla="*/ 99 w 170"/>
                <a:gd name="T115" fmla="*/ 81 h 158"/>
                <a:gd name="T116" fmla="*/ 118 w 170"/>
                <a:gd name="T117" fmla="*/ 6 h 158"/>
                <a:gd name="T118" fmla="*/ 106 w 170"/>
                <a:gd name="T119" fmla="*/ 141 h 158"/>
                <a:gd name="T120" fmla="*/ 118 w 170"/>
                <a:gd name="T121" fmla="*/ 6 h 1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0"/>
                <a:gd name="T184" fmla="*/ 0 h 158"/>
                <a:gd name="T185" fmla="*/ 170 w 170"/>
                <a:gd name="T186" fmla="*/ 158 h 1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lnTo>
                    <a:pt x="80" y="52"/>
                  </a:lnTo>
                  <a:lnTo>
                    <a:pt x="78" y="52"/>
                  </a:lnTo>
                  <a:lnTo>
                    <a:pt x="80" y="52"/>
                  </a:lnTo>
                  <a:lnTo>
                    <a:pt x="95" y="4"/>
                  </a:lnTo>
                  <a:lnTo>
                    <a:pt x="85" y="92"/>
                  </a:lnTo>
                  <a:lnTo>
                    <a:pt x="95" y="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84" name="Freeform 5542"/>
            <p:cNvSpPr>
              <a:spLocks/>
            </p:cNvSpPr>
            <p:nvPr/>
          </p:nvSpPr>
          <p:spPr bwMode="auto">
            <a:xfrm>
              <a:off x="2623" y="1615"/>
              <a:ext cx="190" cy="196"/>
            </a:xfrm>
            <a:custGeom>
              <a:avLst/>
              <a:gdLst>
                <a:gd name="T0" fmla="*/ 118 w 170"/>
                <a:gd name="T1" fmla="*/ 6 h 158"/>
                <a:gd name="T2" fmla="*/ 92 w 170"/>
                <a:gd name="T3" fmla="*/ 0 h 158"/>
                <a:gd name="T4" fmla="*/ 74 w 170"/>
                <a:gd name="T5" fmla="*/ 2 h 158"/>
                <a:gd name="T6" fmla="*/ 63 w 170"/>
                <a:gd name="T7" fmla="*/ 0 h 158"/>
                <a:gd name="T8" fmla="*/ 63 w 170"/>
                <a:gd name="T9" fmla="*/ 2 h 158"/>
                <a:gd name="T10" fmla="*/ 59 w 170"/>
                <a:gd name="T11" fmla="*/ 6 h 158"/>
                <a:gd name="T12" fmla="*/ 54 w 170"/>
                <a:gd name="T13" fmla="*/ 14 h 158"/>
                <a:gd name="T14" fmla="*/ 41 w 170"/>
                <a:gd name="T15" fmla="*/ 14 h 158"/>
                <a:gd name="T16" fmla="*/ 35 w 170"/>
                <a:gd name="T17" fmla="*/ 25 h 158"/>
                <a:gd name="T18" fmla="*/ 23 w 170"/>
                <a:gd name="T19" fmla="*/ 14 h 158"/>
                <a:gd name="T20" fmla="*/ 15 w 170"/>
                <a:gd name="T21" fmla="*/ 25 h 158"/>
                <a:gd name="T22" fmla="*/ 2 w 170"/>
                <a:gd name="T23" fmla="*/ 25 h 158"/>
                <a:gd name="T24" fmla="*/ 2 w 170"/>
                <a:gd name="T25" fmla="*/ 36 h 158"/>
                <a:gd name="T26" fmla="*/ 0 w 170"/>
                <a:gd name="T27" fmla="*/ 46 h 158"/>
                <a:gd name="T28" fmla="*/ 0 w 170"/>
                <a:gd name="T29" fmla="*/ 53 h 158"/>
                <a:gd name="T30" fmla="*/ 0 w 170"/>
                <a:gd name="T31" fmla="*/ 65 h 158"/>
                <a:gd name="T32" fmla="*/ 15 w 170"/>
                <a:gd name="T33" fmla="*/ 72 h 158"/>
                <a:gd name="T34" fmla="*/ 15 w 170"/>
                <a:gd name="T35" fmla="*/ 83 h 158"/>
                <a:gd name="T36" fmla="*/ 30 w 170"/>
                <a:gd name="T37" fmla="*/ 69 h 158"/>
                <a:gd name="T38" fmla="*/ 54 w 170"/>
                <a:gd name="T39" fmla="*/ 76 h 158"/>
                <a:gd name="T40" fmla="*/ 67 w 170"/>
                <a:gd name="T41" fmla="*/ 102 h 158"/>
                <a:gd name="T42" fmla="*/ 83 w 170"/>
                <a:gd name="T43" fmla="*/ 120 h 158"/>
                <a:gd name="T44" fmla="*/ 97 w 170"/>
                <a:gd name="T45" fmla="*/ 136 h 158"/>
                <a:gd name="T46" fmla="*/ 104 w 170"/>
                <a:gd name="T47" fmla="*/ 141 h 158"/>
                <a:gd name="T48" fmla="*/ 106 w 170"/>
                <a:gd name="T49" fmla="*/ 141 h 158"/>
                <a:gd name="T50" fmla="*/ 118 w 170"/>
                <a:gd name="T51" fmla="*/ 153 h 158"/>
                <a:gd name="T52" fmla="*/ 142 w 170"/>
                <a:gd name="T53" fmla="*/ 171 h 158"/>
                <a:gd name="T54" fmla="*/ 151 w 170"/>
                <a:gd name="T55" fmla="*/ 174 h 158"/>
                <a:gd name="T56" fmla="*/ 160 w 170"/>
                <a:gd name="T57" fmla="*/ 185 h 158"/>
                <a:gd name="T58" fmla="*/ 171 w 170"/>
                <a:gd name="T59" fmla="*/ 213 h 158"/>
                <a:gd name="T60" fmla="*/ 167 w 170"/>
                <a:gd name="T61" fmla="*/ 236 h 158"/>
                <a:gd name="T62" fmla="*/ 174 w 170"/>
                <a:gd name="T63" fmla="*/ 243 h 158"/>
                <a:gd name="T64" fmla="*/ 183 w 170"/>
                <a:gd name="T65" fmla="*/ 225 h 158"/>
                <a:gd name="T66" fmla="*/ 189 w 170"/>
                <a:gd name="T67" fmla="*/ 213 h 158"/>
                <a:gd name="T68" fmla="*/ 192 w 170"/>
                <a:gd name="T69" fmla="*/ 206 h 158"/>
                <a:gd name="T70" fmla="*/ 183 w 170"/>
                <a:gd name="T71" fmla="*/ 196 h 158"/>
                <a:gd name="T72" fmla="*/ 187 w 170"/>
                <a:gd name="T73" fmla="*/ 174 h 158"/>
                <a:gd name="T74" fmla="*/ 199 w 170"/>
                <a:gd name="T75" fmla="*/ 177 h 158"/>
                <a:gd name="T76" fmla="*/ 210 w 170"/>
                <a:gd name="T77" fmla="*/ 190 h 158"/>
                <a:gd name="T78" fmla="*/ 212 w 170"/>
                <a:gd name="T79" fmla="*/ 177 h 158"/>
                <a:gd name="T80" fmla="*/ 189 w 170"/>
                <a:gd name="T81" fmla="*/ 163 h 158"/>
                <a:gd name="T82" fmla="*/ 169 w 170"/>
                <a:gd name="T83" fmla="*/ 149 h 158"/>
                <a:gd name="T84" fmla="*/ 171 w 170"/>
                <a:gd name="T85" fmla="*/ 136 h 158"/>
                <a:gd name="T86" fmla="*/ 162 w 170"/>
                <a:gd name="T87" fmla="*/ 134 h 158"/>
                <a:gd name="T88" fmla="*/ 139 w 170"/>
                <a:gd name="T89" fmla="*/ 127 h 158"/>
                <a:gd name="T90" fmla="*/ 130 w 170"/>
                <a:gd name="T91" fmla="*/ 109 h 158"/>
                <a:gd name="T92" fmla="*/ 121 w 170"/>
                <a:gd name="T93" fmla="*/ 91 h 158"/>
                <a:gd name="T94" fmla="*/ 104 w 170"/>
                <a:gd name="T95" fmla="*/ 81 h 158"/>
                <a:gd name="T96" fmla="*/ 97 w 170"/>
                <a:gd name="T97" fmla="*/ 57 h 158"/>
                <a:gd name="T98" fmla="*/ 95 w 170"/>
                <a:gd name="T99" fmla="*/ 43 h 158"/>
                <a:gd name="T100" fmla="*/ 110 w 170"/>
                <a:gd name="T101" fmla="*/ 32 h 158"/>
                <a:gd name="T102" fmla="*/ 121 w 170"/>
                <a:gd name="T103" fmla="*/ 36 h 158"/>
                <a:gd name="T104" fmla="*/ 115 w 170"/>
                <a:gd name="T105" fmla="*/ 17 h 158"/>
                <a:gd name="T106" fmla="*/ 118 w 170"/>
                <a:gd name="T107" fmla="*/ 6 h 1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0"/>
                <a:gd name="T163" fmla="*/ 0 h 158"/>
                <a:gd name="T164" fmla="*/ 170 w 170"/>
                <a:gd name="T165" fmla="*/ 158 h 15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85" name="Freeform 5543"/>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0" y="0"/>
                  </a:lnTo>
                  <a:lnTo>
                    <a:pt x="2" y="0"/>
                  </a:lnTo>
                  <a:close/>
                </a:path>
              </a:pathLst>
            </a:custGeom>
            <a:solidFill>
              <a:srgbClr val="C0C0C0"/>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86" name="Freeform 5544"/>
            <p:cNvSpPr>
              <a:spLocks/>
            </p:cNvSpPr>
            <p:nvPr/>
          </p:nvSpPr>
          <p:spPr bwMode="auto">
            <a:xfrm>
              <a:off x="2722" y="1802"/>
              <a:ext cx="49" cy="34"/>
            </a:xfrm>
            <a:custGeom>
              <a:avLst/>
              <a:gdLst>
                <a:gd name="T0" fmla="*/ 44 w 45"/>
                <a:gd name="T1" fmla="*/ 28 h 28"/>
                <a:gd name="T2" fmla="*/ 44 w 45"/>
                <a:gd name="T3" fmla="*/ 41 h 28"/>
                <a:gd name="T4" fmla="*/ 25 w 45"/>
                <a:gd name="T5" fmla="*/ 30 h 28"/>
                <a:gd name="T6" fmla="*/ 2 w 45"/>
                <a:gd name="T7" fmla="*/ 18 h 28"/>
                <a:gd name="T8" fmla="*/ 0 w 45"/>
                <a:gd name="T9" fmla="*/ 7 h 28"/>
                <a:gd name="T10" fmla="*/ 13 w 45"/>
                <a:gd name="T11" fmla="*/ 7 h 28"/>
                <a:gd name="T12" fmla="*/ 33 w 45"/>
                <a:gd name="T13" fmla="*/ 2 h 28"/>
                <a:gd name="T14" fmla="*/ 53 w 45"/>
                <a:gd name="T15" fmla="*/ 0 h 28"/>
                <a:gd name="T16" fmla="*/ 44 w 45"/>
                <a:gd name="T17" fmla="*/ 28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28"/>
                <a:gd name="T29" fmla="*/ 45 w 45"/>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28">
                  <a:moveTo>
                    <a:pt x="37" y="19"/>
                  </a:moveTo>
                  <a:lnTo>
                    <a:pt x="37" y="28"/>
                  </a:lnTo>
                  <a:lnTo>
                    <a:pt x="21" y="21"/>
                  </a:lnTo>
                  <a:lnTo>
                    <a:pt x="2" y="12"/>
                  </a:lnTo>
                  <a:lnTo>
                    <a:pt x="0" y="5"/>
                  </a:lnTo>
                  <a:lnTo>
                    <a:pt x="11" y="5"/>
                  </a:lnTo>
                  <a:lnTo>
                    <a:pt x="28" y="2"/>
                  </a:lnTo>
                  <a:lnTo>
                    <a:pt x="45" y="0"/>
                  </a:lnTo>
                  <a:lnTo>
                    <a:pt x="37" y="19"/>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87" name="Freeform 5545"/>
            <p:cNvSpPr>
              <a:spLocks/>
            </p:cNvSpPr>
            <p:nvPr/>
          </p:nvSpPr>
          <p:spPr bwMode="auto">
            <a:xfrm>
              <a:off x="2650" y="1737"/>
              <a:ext cx="25" cy="52"/>
            </a:xfrm>
            <a:custGeom>
              <a:avLst/>
              <a:gdLst>
                <a:gd name="T0" fmla="*/ 17 w 21"/>
                <a:gd name="T1" fmla="*/ 53 h 42"/>
                <a:gd name="T2" fmla="*/ 6 w 21"/>
                <a:gd name="T3" fmla="*/ 64 h 42"/>
                <a:gd name="T4" fmla="*/ 2 w 21"/>
                <a:gd name="T5" fmla="*/ 51 h 42"/>
                <a:gd name="T6" fmla="*/ 0 w 21"/>
                <a:gd name="T7" fmla="*/ 30 h 42"/>
                <a:gd name="T8" fmla="*/ 0 w 21"/>
                <a:gd name="T9" fmla="*/ 7 h 42"/>
                <a:gd name="T10" fmla="*/ 17 w 21"/>
                <a:gd name="T11" fmla="*/ 0 h 42"/>
                <a:gd name="T12" fmla="*/ 30 w 21"/>
                <a:gd name="T13" fmla="*/ 19 h 42"/>
                <a:gd name="T14" fmla="*/ 27 w 21"/>
                <a:gd name="T15" fmla="*/ 53 h 42"/>
                <a:gd name="T16" fmla="*/ 17 w 21"/>
                <a:gd name="T17" fmla="*/ 53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42"/>
                <a:gd name="T29" fmla="*/ 21 w 21"/>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42">
                  <a:moveTo>
                    <a:pt x="12" y="35"/>
                  </a:moveTo>
                  <a:lnTo>
                    <a:pt x="4" y="42"/>
                  </a:lnTo>
                  <a:lnTo>
                    <a:pt x="2" y="33"/>
                  </a:lnTo>
                  <a:lnTo>
                    <a:pt x="0" y="19"/>
                  </a:lnTo>
                  <a:lnTo>
                    <a:pt x="0" y="5"/>
                  </a:lnTo>
                  <a:lnTo>
                    <a:pt x="12" y="0"/>
                  </a:lnTo>
                  <a:lnTo>
                    <a:pt x="21" y="12"/>
                  </a:lnTo>
                  <a:lnTo>
                    <a:pt x="19" y="35"/>
                  </a:lnTo>
                  <a:lnTo>
                    <a:pt x="12" y="35"/>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88" name="Freeform 5546"/>
            <p:cNvSpPr>
              <a:spLocks/>
            </p:cNvSpPr>
            <p:nvPr/>
          </p:nvSpPr>
          <p:spPr bwMode="auto">
            <a:xfrm>
              <a:off x="2632" y="1682"/>
              <a:ext cx="2" cy="2"/>
            </a:xfrm>
            <a:custGeom>
              <a:avLst/>
              <a:gdLst>
                <a:gd name="T0" fmla="*/ 1 w 3"/>
                <a:gd name="T1" fmla="*/ 0 h 2"/>
                <a:gd name="T2" fmla="*/ 0 w 3"/>
                <a:gd name="T3" fmla="*/ 0 h 2"/>
                <a:gd name="T4" fmla="*/ 0 w 3"/>
                <a:gd name="T5" fmla="*/ 2 h 2"/>
                <a:gd name="T6" fmla="*/ 1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lnTo>
                    <a:pt x="0" y="0"/>
                  </a:lnTo>
                  <a:lnTo>
                    <a:pt x="0" y="2"/>
                  </a:lnTo>
                  <a:lnTo>
                    <a:pt x="3" y="0"/>
                  </a:lnTo>
                  <a:close/>
                </a:path>
              </a:pathLst>
            </a:custGeom>
            <a:solidFill>
              <a:srgbClr val="C0C0C0"/>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89" name="Freeform 5547"/>
            <p:cNvSpPr>
              <a:spLocks/>
            </p:cNvSpPr>
            <p:nvPr/>
          </p:nvSpPr>
          <p:spPr bwMode="auto">
            <a:xfrm>
              <a:off x="2944" y="1722"/>
              <a:ext cx="309" cy="132"/>
            </a:xfrm>
            <a:custGeom>
              <a:avLst/>
              <a:gdLst>
                <a:gd name="T0" fmla="*/ 230 w 277"/>
                <a:gd name="T1" fmla="*/ 139 h 106"/>
                <a:gd name="T2" fmla="*/ 194 w 277"/>
                <a:gd name="T3" fmla="*/ 147 h 106"/>
                <a:gd name="T4" fmla="*/ 190 w 277"/>
                <a:gd name="T5" fmla="*/ 164 h 106"/>
                <a:gd name="T6" fmla="*/ 185 w 277"/>
                <a:gd name="T7" fmla="*/ 162 h 106"/>
                <a:gd name="T8" fmla="*/ 181 w 277"/>
                <a:gd name="T9" fmla="*/ 143 h 106"/>
                <a:gd name="T10" fmla="*/ 151 w 277"/>
                <a:gd name="T11" fmla="*/ 151 h 106"/>
                <a:gd name="T12" fmla="*/ 118 w 277"/>
                <a:gd name="T13" fmla="*/ 153 h 106"/>
                <a:gd name="T14" fmla="*/ 86 w 277"/>
                <a:gd name="T15" fmla="*/ 151 h 106"/>
                <a:gd name="T16" fmla="*/ 60 w 277"/>
                <a:gd name="T17" fmla="*/ 147 h 106"/>
                <a:gd name="T18" fmla="*/ 39 w 277"/>
                <a:gd name="T19" fmla="*/ 143 h 106"/>
                <a:gd name="T20" fmla="*/ 41 w 277"/>
                <a:gd name="T21" fmla="*/ 137 h 106"/>
                <a:gd name="T22" fmla="*/ 28 w 277"/>
                <a:gd name="T23" fmla="*/ 128 h 106"/>
                <a:gd name="T24" fmla="*/ 21 w 277"/>
                <a:gd name="T25" fmla="*/ 110 h 106"/>
                <a:gd name="T26" fmla="*/ 3 w 277"/>
                <a:gd name="T27" fmla="*/ 91 h 106"/>
                <a:gd name="T28" fmla="*/ 15 w 277"/>
                <a:gd name="T29" fmla="*/ 100 h 106"/>
                <a:gd name="T30" fmla="*/ 12 w 277"/>
                <a:gd name="T31" fmla="*/ 81 h 106"/>
                <a:gd name="T32" fmla="*/ 0 w 277"/>
                <a:gd name="T33" fmla="*/ 67 h 106"/>
                <a:gd name="T34" fmla="*/ 18 w 277"/>
                <a:gd name="T35" fmla="*/ 44 h 106"/>
                <a:gd name="T36" fmla="*/ 47 w 277"/>
                <a:gd name="T37" fmla="*/ 40 h 106"/>
                <a:gd name="T38" fmla="*/ 56 w 277"/>
                <a:gd name="T39" fmla="*/ 32 h 106"/>
                <a:gd name="T40" fmla="*/ 79 w 277"/>
                <a:gd name="T41" fmla="*/ 21 h 106"/>
                <a:gd name="T42" fmla="*/ 125 w 277"/>
                <a:gd name="T43" fmla="*/ 0 h 106"/>
                <a:gd name="T44" fmla="*/ 153 w 277"/>
                <a:gd name="T45" fmla="*/ 0 h 106"/>
                <a:gd name="T46" fmla="*/ 171 w 277"/>
                <a:gd name="T47" fmla="*/ 15 h 106"/>
                <a:gd name="T48" fmla="*/ 218 w 277"/>
                <a:gd name="T49" fmla="*/ 26 h 106"/>
                <a:gd name="T50" fmla="*/ 269 w 277"/>
                <a:gd name="T51" fmla="*/ 11 h 106"/>
                <a:gd name="T52" fmla="*/ 303 w 277"/>
                <a:gd name="T53" fmla="*/ 19 h 106"/>
                <a:gd name="T54" fmla="*/ 319 w 277"/>
                <a:gd name="T55" fmla="*/ 51 h 106"/>
                <a:gd name="T56" fmla="*/ 327 w 277"/>
                <a:gd name="T57" fmla="*/ 70 h 106"/>
                <a:gd name="T58" fmla="*/ 334 w 277"/>
                <a:gd name="T59" fmla="*/ 110 h 106"/>
                <a:gd name="T60" fmla="*/ 334 w 277"/>
                <a:gd name="T61" fmla="*/ 132 h 106"/>
                <a:gd name="T62" fmla="*/ 306 w 277"/>
                <a:gd name="T63" fmla="*/ 128 h 106"/>
                <a:gd name="T64" fmla="*/ 294 w 277"/>
                <a:gd name="T65" fmla="*/ 128 h 106"/>
                <a:gd name="T66" fmla="*/ 257 w 277"/>
                <a:gd name="T67" fmla="*/ 139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7"/>
                <a:gd name="T103" fmla="*/ 0 h 106"/>
                <a:gd name="T104" fmla="*/ 277 w 277"/>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7" h="106">
                  <a:moveTo>
                    <a:pt x="206" y="90"/>
                  </a:moveTo>
                  <a:lnTo>
                    <a:pt x="185" y="90"/>
                  </a:lnTo>
                  <a:lnTo>
                    <a:pt x="164" y="92"/>
                  </a:lnTo>
                  <a:lnTo>
                    <a:pt x="156" y="95"/>
                  </a:lnTo>
                  <a:lnTo>
                    <a:pt x="156" y="102"/>
                  </a:lnTo>
                  <a:lnTo>
                    <a:pt x="152" y="106"/>
                  </a:lnTo>
                  <a:lnTo>
                    <a:pt x="149" y="106"/>
                  </a:lnTo>
                  <a:lnTo>
                    <a:pt x="149" y="104"/>
                  </a:lnTo>
                  <a:lnTo>
                    <a:pt x="149" y="90"/>
                  </a:lnTo>
                  <a:lnTo>
                    <a:pt x="145" y="92"/>
                  </a:lnTo>
                  <a:lnTo>
                    <a:pt x="133" y="92"/>
                  </a:lnTo>
                  <a:lnTo>
                    <a:pt x="121" y="97"/>
                  </a:lnTo>
                  <a:lnTo>
                    <a:pt x="107" y="104"/>
                  </a:lnTo>
                  <a:lnTo>
                    <a:pt x="95" y="99"/>
                  </a:lnTo>
                  <a:lnTo>
                    <a:pt x="71" y="90"/>
                  </a:lnTo>
                  <a:lnTo>
                    <a:pt x="69" y="97"/>
                  </a:lnTo>
                  <a:lnTo>
                    <a:pt x="62" y="102"/>
                  </a:lnTo>
                  <a:lnTo>
                    <a:pt x="48" y="95"/>
                  </a:lnTo>
                  <a:lnTo>
                    <a:pt x="38" y="92"/>
                  </a:lnTo>
                  <a:lnTo>
                    <a:pt x="31" y="92"/>
                  </a:lnTo>
                  <a:lnTo>
                    <a:pt x="24" y="92"/>
                  </a:lnTo>
                  <a:lnTo>
                    <a:pt x="33" y="88"/>
                  </a:lnTo>
                  <a:lnTo>
                    <a:pt x="22" y="88"/>
                  </a:lnTo>
                  <a:lnTo>
                    <a:pt x="22" y="83"/>
                  </a:lnTo>
                  <a:lnTo>
                    <a:pt x="17" y="76"/>
                  </a:lnTo>
                  <a:lnTo>
                    <a:pt x="17" y="71"/>
                  </a:lnTo>
                  <a:lnTo>
                    <a:pt x="5" y="66"/>
                  </a:lnTo>
                  <a:lnTo>
                    <a:pt x="3" y="59"/>
                  </a:lnTo>
                  <a:lnTo>
                    <a:pt x="7" y="62"/>
                  </a:lnTo>
                  <a:lnTo>
                    <a:pt x="12" y="64"/>
                  </a:lnTo>
                  <a:lnTo>
                    <a:pt x="10" y="57"/>
                  </a:lnTo>
                  <a:lnTo>
                    <a:pt x="10" y="52"/>
                  </a:lnTo>
                  <a:lnTo>
                    <a:pt x="7" y="45"/>
                  </a:lnTo>
                  <a:lnTo>
                    <a:pt x="0" y="43"/>
                  </a:lnTo>
                  <a:lnTo>
                    <a:pt x="0" y="31"/>
                  </a:lnTo>
                  <a:lnTo>
                    <a:pt x="14" y="28"/>
                  </a:lnTo>
                  <a:lnTo>
                    <a:pt x="19" y="24"/>
                  </a:lnTo>
                  <a:lnTo>
                    <a:pt x="38" y="26"/>
                  </a:lnTo>
                  <a:lnTo>
                    <a:pt x="50" y="21"/>
                  </a:lnTo>
                  <a:lnTo>
                    <a:pt x="45" y="21"/>
                  </a:lnTo>
                  <a:lnTo>
                    <a:pt x="38" y="14"/>
                  </a:lnTo>
                  <a:lnTo>
                    <a:pt x="64" y="14"/>
                  </a:lnTo>
                  <a:lnTo>
                    <a:pt x="85" y="2"/>
                  </a:lnTo>
                  <a:lnTo>
                    <a:pt x="100" y="0"/>
                  </a:lnTo>
                  <a:lnTo>
                    <a:pt x="111" y="0"/>
                  </a:lnTo>
                  <a:lnTo>
                    <a:pt x="123" y="0"/>
                  </a:lnTo>
                  <a:lnTo>
                    <a:pt x="133" y="5"/>
                  </a:lnTo>
                  <a:lnTo>
                    <a:pt x="137" y="10"/>
                  </a:lnTo>
                  <a:lnTo>
                    <a:pt x="156" y="12"/>
                  </a:lnTo>
                  <a:lnTo>
                    <a:pt x="175" y="17"/>
                  </a:lnTo>
                  <a:lnTo>
                    <a:pt x="194" y="17"/>
                  </a:lnTo>
                  <a:lnTo>
                    <a:pt x="216" y="7"/>
                  </a:lnTo>
                  <a:lnTo>
                    <a:pt x="234" y="5"/>
                  </a:lnTo>
                  <a:lnTo>
                    <a:pt x="244" y="12"/>
                  </a:lnTo>
                  <a:lnTo>
                    <a:pt x="251" y="24"/>
                  </a:lnTo>
                  <a:lnTo>
                    <a:pt x="256" y="33"/>
                  </a:lnTo>
                  <a:lnTo>
                    <a:pt x="270" y="40"/>
                  </a:lnTo>
                  <a:lnTo>
                    <a:pt x="263" y="45"/>
                  </a:lnTo>
                  <a:lnTo>
                    <a:pt x="263" y="54"/>
                  </a:lnTo>
                  <a:lnTo>
                    <a:pt x="268" y="71"/>
                  </a:lnTo>
                  <a:lnTo>
                    <a:pt x="277" y="83"/>
                  </a:lnTo>
                  <a:lnTo>
                    <a:pt x="268" y="85"/>
                  </a:lnTo>
                  <a:lnTo>
                    <a:pt x="265" y="83"/>
                  </a:lnTo>
                  <a:lnTo>
                    <a:pt x="246" y="83"/>
                  </a:lnTo>
                  <a:lnTo>
                    <a:pt x="242" y="85"/>
                  </a:lnTo>
                  <a:lnTo>
                    <a:pt x="237" y="83"/>
                  </a:lnTo>
                  <a:lnTo>
                    <a:pt x="223" y="88"/>
                  </a:lnTo>
                  <a:lnTo>
                    <a:pt x="206" y="90"/>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90" name="Freeform 5548"/>
            <p:cNvSpPr>
              <a:spLocks/>
            </p:cNvSpPr>
            <p:nvPr/>
          </p:nvSpPr>
          <p:spPr bwMode="auto">
            <a:xfrm>
              <a:off x="2935" y="1720"/>
              <a:ext cx="50" cy="41"/>
            </a:xfrm>
            <a:custGeom>
              <a:avLst/>
              <a:gdLst>
                <a:gd name="T0" fmla="*/ 7 w 45"/>
                <a:gd name="T1" fmla="*/ 2 h 33"/>
                <a:gd name="T2" fmla="*/ 7 w 45"/>
                <a:gd name="T3" fmla="*/ 11 h 33"/>
                <a:gd name="T4" fmla="*/ 9 w 45"/>
                <a:gd name="T5" fmla="*/ 19 h 33"/>
                <a:gd name="T6" fmla="*/ 0 w 45"/>
                <a:gd name="T7" fmla="*/ 36 h 33"/>
                <a:gd name="T8" fmla="*/ 12 w 45"/>
                <a:gd name="T9" fmla="*/ 40 h 33"/>
                <a:gd name="T10" fmla="*/ 7 w 45"/>
                <a:gd name="T11" fmla="*/ 51 h 33"/>
                <a:gd name="T12" fmla="*/ 26 w 45"/>
                <a:gd name="T13" fmla="*/ 32 h 33"/>
                <a:gd name="T14" fmla="*/ 56 w 45"/>
                <a:gd name="T15" fmla="*/ 30 h 33"/>
                <a:gd name="T16" fmla="*/ 44 w 45"/>
                <a:gd name="T17" fmla="*/ 19 h 33"/>
                <a:gd name="T18" fmla="*/ 32 w 45"/>
                <a:gd name="T19" fmla="*/ 0 h 33"/>
                <a:gd name="T20" fmla="*/ 7 w 45"/>
                <a:gd name="T21" fmla="*/ 2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33"/>
                <a:gd name="T35" fmla="*/ 45 w 45"/>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33">
                  <a:moveTo>
                    <a:pt x="5" y="2"/>
                  </a:moveTo>
                  <a:lnTo>
                    <a:pt x="5" y="7"/>
                  </a:lnTo>
                  <a:lnTo>
                    <a:pt x="7" y="12"/>
                  </a:lnTo>
                  <a:lnTo>
                    <a:pt x="0" y="23"/>
                  </a:lnTo>
                  <a:lnTo>
                    <a:pt x="10" y="26"/>
                  </a:lnTo>
                  <a:lnTo>
                    <a:pt x="5" y="33"/>
                  </a:lnTo>
                  <a:lnTo>
                    <a:pt x="21" y="21"/>
                  </a:lnTo>
                  <a:lnTo>
                    <a:pt x="45" y="19"/>
                  </a:lnTo>
                  <a:lnTo>
                    <a:pt x="36" y="12"/>
                  </a:lnTo>
                  <a:lnTo>
                    <a:pt x="26" y="0"/>
                  </a:lnTo>
                  <a:lnTo>
                    <a:pt x="5" y="2"/>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91" name="Freeform 5549"/>
            <p:cNvSpPr>
              <a:spLocks/>
            </p:cNvSpPr>
            <p:nvPr/>
          </p:nvSpPr>
          <p:spPr bwMode="auto">
            <a:xfrm>
              <a:off x="2862" y="1422"/>
              <a:ext cx="136" cy="96"/>
            </a:xfrm>
            <a:custGeom>
              <a:avLst/>
              <a:gdLst>
                <a:gd name="T0" fmla="*/ 153 w 121"/>
                <a:gd name="T1" fmla="*/ 64 h 78"/>
                <a:gd name="T2" fmla="*/ 146 w 121"/>
                <a:gd name="T3" fmla="*/ 71 h 78"/>
                <a:gd name="T4" fmla="*/ 153 w 121"/>
                <a:gd name="T5" fmla="*/ 96 h 78"/>
                <a:gd name="T6" fmla="*/ 132 w 121"/>
                <a:gd name="T7" fmla="*/ 106 h 78"/>
                <a:gd name="T8" fmla="*/ 132 w 121"/>
                <a:gd name="T9" fmla="*/ 118 h 78"/>
                <a:gd name="T10" fmla="*/ 101 w 121"/>
                <a:gd name="T11" fmla="*/ 111 h 78"/>
                <a:gd name="T12" fmla="*/ 72 w 121"/>
                <a:gd name="T13" fmla="*/ 103 h 78"/>
                <a:gd name="T14" fmla="*/ 42 w 121"/>
                <a:gd name="T15" fmla="*/ 103 h 78"/>
                <a:gd name="T16" fmla="*/ 11 w 121"/>
                <a:gd name="T17" fmla="*/ 103 h 78"/>
                <a:gd name="T18" fmla="*/ 2 w 121"/>
                <a:gd name="T19" fmla="*/ 96 h 78"/>
                <a:gd name="T20" fmla="*/ 15 w 121"/>
                <a:gd name="T21" fmla="*/ 79 h 78"/>
                <a:gd name="T22" fmla="*/ 0 w 121"/>
                <a:gd name="T23" fmla="*/ 42 h 78"/>
                <a:gd name="T24" fmla="*/ 24 w 121"/>
                <a:gd name="T25" fmla="*/ 25 h 78"/>
                <a:gd name="T26" fmla="*/ 51 w 121"/>
                <a:gd name="T27" fmla="*/ 2 h 78"/>
                <a:gd name="T28" fmla="*/ 74 w 121"/>
                <a:gd name="T29" fmla="*/ 0 h 78"/>
                <a:gd name="T30" fmla="*/ 99 w 121"/>
                <a:gd name="T31" fmla="*/ 6 h 78"/>
                <a:gd name="T32" fmla="*/ 125 w 121"/>
                <a:gd name="T33" fmla="*/ 11 h 78"/>
                <a:gd name="T34" fmla="*/ 129 w 121"/>
                <a:gd name="T35" fmla="*/ 42 h 78"/>
                <a:gd name="T36" fmla="*/ 153 w 121"/>
                <a:gd name="T37" fmla="*/ 64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1"/>
                <a:gd name="T58" fmla="*/ 0 h 78"/>
                <a:gd name="T59" fmla="*/ 121 w 121"/>
                <a:gd name="T60" fmla="*/ 78 h 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1" h="78">
                  <a:moveTo>
                    <a:pt x="121" y="42"/>
                  </a:moveTo>
                  <a:lnTo>
                    <a:pt x="116" y="47"/>
                  </a:lnTo>
                  <a:lnTo>
                    <a:pt x="121" y="63"/>
                  </a:lnTo>
                  <a:lnTo>
                    <a:pt x="104" y="70"/>
                  </a:lnTo>
                  <a:lnTo>
                    <a:pt x="104" y="78"/>
                  </a:lnTo>
                  <a:lnTo>
                    <a:pt x="80" y="73"/>
                  </a:lnTo>
                  <a:lnTo>
                    <a:pt x="57" y="68"/>
                  </a:lnTo>
                  <a:lnTo>
                    <a:pt x="33" y="68"/>
                  </a:lnTo>
                  <a:lnTo>
                    <a:pt x="9" y="68"/>
                  </a:lnTo>
                  <a:lnTo>
                    <a:pt x="2" y="63"/>
                  </a:lnTo>
                  <a:lnTo>
                    <a:pt x="12" y="52"/>
                  </a:lnTo>
                  <a:lnTo>
                    <a:pt x="0" y="28"/>
                  </a:lnTo>
                  <a:lnTo>
                    <a:pt x="19" y="16"/>
                  </a:lnTo>
                  <a:lnTo>
                    <a:pt x="40" y="2"/>
                  </a:lnTo>
                  <a:lnTo>
                    <a:pt x="59" y="0"/>
                  </a:lnTo>
                  <a:lnTo>
                    <a:pt x="78" y="4"/>
                  </a:lnTo>
                  <a:lnTo>
                    <a:pt x="99" y="7"/>
                  </a:lnTo>
                  <a:lnTo>
                    <a:pt x="102" y="28"/>
                  </a:lnTo>
                  <a:lnTo>
                    <a:pt x="121" y="4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92" name="Freeform 5550"/>
            <p:cNvSpPr>
              <a:spLocks/>
            </p:cNvSpPr>
            <p:nvPr/>
          </p:nvSpPr>
          <p:spPr bwMode="auto">
            <a:xfrm>
              <a:off x="2637" y="1400"/>
              <a:ext cx="34" cy="44"/>
            </a:xfrm>
            <a:custGeom>
              <a:avLst/>
              <a:gdLst>
                <a:gd name="T0" fmla="*/ 20 w 31"/>
                <a:gd name="T1" fmla="*/ 52 h 35"/>
                <a:gd name="T2" fmla="*/ 20 w 31"/>
                <a:gd name="T3" fmla="*/ 55 h 35"/>
                <a:gd name="T4" fmla="*/ 5 w 31"/>
                <a:gd name="T5" fmla="*/ 55 h 35"/>
                <a:gd name="T6" fmla="*/ 5 w 31"/>
                <a:gd name="T7" fmla="*/ 52 h 35"/>
                <a:gd name="T8" fmla="*/ 0 w 31"/>
                <a:gd name="T9" fmla="*/ 38 h 35"/>
                <a:gd name="T10" fmla="*/ 0 w 31"/>
                <a:gd name="T11" fmla="*/ 11 h 35"/>
                <a:gd name="T12" fmla="*/ 9 w 31"/>
                <a:gd name="T13" fmla="*/ 8 h 35"/>
                <a:gd name="T14" fmla="*/ 11 w 31"/>
                <a:gd name="T15" fmla="*/ 11 h 35"/>
                <a:gd name="T16" fmla="*/ 14 w 31"/>
                <a:gd name="T17" fmla="*/ 8 h 35"/>
                <a:gd name="T18" fmla="*/ 23 w 31"/>
                <a:gd name="T19" fmla="*/ 0 h 35"/>
                <a:gd name="T20" fmla="*/ 29 w 31"/>
                <a:gd name="T21" fmla="*/ 11 h 35"/>
                <a:gd name="T22" fmla="*/ 37 w 31"/>
                <a:gd name="T23" fmla="*/ 11 h 35"/>
                <a:gd name="T24" fmla="*/ 34 w 31"/>
                <a:gd name="T25" fmla="*/ 23 h 35"/>
                <a:gd name="T26" fmla="*/ 23 w 31"/>
                <a:gd name="T27" fmla="*/ 33 h 35"/>
                <a:gd name="T28" fmla="*/ 23 w 31"/>
                <a:gd name="T29" fmla="*/ 38 h 35"/>
                <a:gd name="T30" fmla="*/ 20 w 31"/>
                <a:gd name="T31" fmla="*/ 52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
                <a:gd name="T49" fmla="*/ 0 h 35"/>
                <a:gd name="T50" fmla="*/ 31 w 31"/>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 h="35">
                  <a:moveTo>
                    <a:pt x="16" y="33"/>
                  </a:moveTo>
                  <a:lnTo>
                    <a:pt x="16" y="35"/>
                  </a:lnTo>
                  <a:lnTo>
                    <a:pt x="5" y="35"/>
                  </a:lnTo>
                  <a:lnTo>
                    <a:pt x="5" y="33"/>
                  </a:lnTo>
                  <a:lnTo>
                    <a:pt x="0" y="24"/>
                  </a:lnTo>
                  <a:lnTo>
                    <a:pt x="0" y="7"/>
                  </a:lnTo>
                  <a:lnTo>
                    <a:pt x="7" y="5"/>
                  </a:lnTo>
                  <a:lnTo>
                    <a:pt x="9" y="7"/>
                  </a:lnTo>
                  <a:lnTo>
                    <a:pt x="12" y="5"/>
                  </a:lnTo>
                  <a:lnTo>
                    <a:pt x="19" y="0"/>
                  </a:lnTo>
                  <a:lnTo>
                    <a:pt x="24" y="7"/>
                  </a:lnTo>
                  <a:lnTo>
                    <a:pt x="31" y="7"/>
                  </a:lnTo>
                  <a:lnTo>
                    <a:pt x="28" y="14"/>
                  </a:lnTo>
                  <a:lnTo>
                    <a:pt x="19" y="21"/>
                  </a:lnTo>
                  <a:lnTo>
                    <a:pt x="19" y="24"/>
                  </a:lnTo>
                  <a:lnTo>
                    <a:pt x="16" y="33"/>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93" name="Freeform 5551"/>
            <p:cNvSpPr>
              <a:spLocks/>
            </p:cNvSpPr>
            <p:nvPr/>
          </p:nvSpPr>
          <p:spPr bwMode="auto">
            <a:xfrm>
              <a:off x="2676" y="1422"/>
              <a:ext cx="25" cy="20"/>
            </a:xfrm>
            <a:custGeom>
              <a:avLst/>
              <a:gdLst>
                <a:gd name="T0" fmla="*/ 28 w 22"/>
                <a:gd name="T1" fmla="*/ 6 h 16"/>
                <a:gd name="T2" fmla="*/ 25 w 22"/>
                <a:gd name="T3" fmla="*/ 4 h 16"/>
                <a:gd name="T4" fmla="*/ 19 w 22"/>
                <a:gd name="T5" fmla="*/ 0 h 16"/>
                <a:gd name="T6" fmla="*/ 19 w 22"/>
                <a:gd name="T7" fmla="*/ 6 h 16"/>
                <a:gd name="T8" fmla="*/ 13 w 22"/>
                <a:gd name="T9" fmla="*/ 6 h 16"/>
                <a:gd name="T10" fmla="*/ 7 w 22"/>
                <a:gd name="T11" fmla="*/ 0 h 16"/>
                <a:gd name="T12" fmla="*/ 3 w 22"/>
                <a:gd name="T13" fmla="*/ 6 h 16"/>
                <a:gd name="T14" fmla="*/ 0 w 22"/>
                <a:gd name="T15" fmla="*/ 11 h 16"/>
                <a:gd name="T16" fmla="*/ 16 w 22"/>
                <a:gd name="T17" fmla="*/ 25 h 16"/>
                <a:gd name="T18" fmla="*/ 22 w 22"/>
                <a:gd name="T19" fmla="*/ 18 h 16"/>
                <a:gd name="T20" fmla="*/ 22 w 22"/>
                <a:gd name="T21" fmla="*/ 14 h 16"/>
                <a:gd name="T22" fmla="*/ 28 w 22"/>
                <a:gd name="T23" fmla="*/ 6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16"/>
                <a:gd name="T38" fmla="*/ 22 w 22"/>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16">
                  <a:moveTo>
                    <a:pt x="22" y="4"/>
                  </a:moveTo>
                  <a:lnTo>
                    <a:pt x="19" y="2"/>
                  </a:lnTo>
                  <a:lnTo>
                    <a:pt x="15" y="0"/>
                  </a:lnTo>
                  <a:lnTo>
                    <a:pt x="15" y="4"/>
                  </a:lnTo>
                  <a:lnTo>
                    <a:pt x="10" y="4"/>
                  </a:lnTo>
                  <a:lnTo>
                    <a:pt x="5" y="0"/>
                  </a:lnTo>
                  <a:lnTo>
                    <a:pt x="3" y="4"/>
                  </a:lnTo>
                  <a:lnTo>
                    <a:pt x="0" y="7"/>
                  </a:lnTo>
                  <a:lnTo>
                    <a:pt x="12" y="16"/>
                  </a:lnTo>
                  <a:lnTo>
                    <a:pt x="17" y="11"/>
                  </a:lnTo>
                  <a:lnTo>
                    <a:pt x="17" y="9"/>
                  </a:lnTo>
                  <a:lnTo>
                    <a:pt x="22" y="4"/>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94" name="Freeform 5552"/>
            <p:cNvSpPr>
              <a:spLocks/>
            </p:cNvSpPr>
            <p:nvPr/>
          </p:nvSpPr>
          <p:spPr bwMode="auto">
            <a:xfrm>
              <a:off x="2639" y="1386"/>
              <a:ext cx="29" cy="21"/>
            </a:xfrm>
            <a:custGeom>
              <a:avLst/>
              <a:gdLst>
                <a:gd name="T0" fmla="*/ 28 w 26"/>
                <a:gd name="T1" fmla="*/ 19 h 17"/>
                <a:gd name="T2" fmla="*/ 3 w 26"/>
                <a:gd name="T3" fmla="*/ 19 h 17"/>
                <a:gd name="T4" fmla="*/ 0 w 26"/>
                <a:gd name="T5" fmla="*/ 26 h 17"/>
                <a:gd name="T6" fmla="*/ 0 w 26"/>
                <a:gd name="T7" fmla="*/ 15 h 17"/>
                <a:gd name="T8" fmla="*/ 18 w 26"/>
                <a:gd name="T9" fmla="*/ 15 h 17"/>
                <a:gd name="T10" fmla="*/ 32 w 26"/>
                <a:gd name="T11" fmla="*/ 0 h 17"/>
                <a:gd name="T12" fmla="*/ 28 w 26"/>
                <a:gd name="T13" fmla="*/ 19 h 17"/>
                <a:gd name="T14" fmla="*/ 0 60000 65536"/>
                <a:gd name="T15" fmla="*/ 0 60000 65536"/>
                <a:gd name="T16" fmla="*/ 0 60000 65536"/>
                <a:gd name="T17" fmla="*/ 0 60000 65536"/>
                <a:gd name="T18" fmla="*/ 0 60000 65536"/>
                <a:gd name="T19" fmla="*/ 0 60000 65536"/>
                <a:gd name="T20" fmla="*/ 0 60000 65536"/>
                <a:gd name="T21" fmla="*/ 0 w 26"/>
                <a:gd name="T22" fmla="*/ 0 h 17"/>
                <a:gd name="T23" fmla="*/ 26 w 26"/>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7">
                  <a:moveTo>
                    <a:pt x="22" y="12"/>
                  </a:moveTo>
                  <a:lnTo>
                    <a:pt x="3" y="12"/>
                  </a:lnTo>
                  <a:lnTo>
                    <a:pt x="0" y="17"/>
                  </a:lnTo>
                  <a:lnTo>
                    <a:pt x="0" y="10"/>
                  </a:lnTo>
                  <a:lnTo>
                    <a:pt x="14" y="10"/>
                  </a:lnTo>
                  <a:lnTo>
                    <a:pt x="26" y="0"/>
                  </a:lnTo>
                  <a:lnTo>
                    <a:pt x="22" y="12"/>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95" name="Freeform 5553"/>
            <p:cNvSpPr>
              <a:spLocks/>
            </p:cNvSpPr>
            <p:nvPr/>
          </p:nvSpPr>
          <p:spPr bwMode="auto">
            <a:xfrm>
              <a:off x="2658" y="1431"/>
              <a:ext cx="17" cy="11"/>
            </a:xfrm>
            <a:custGeom>
              <a:avLst/>
              <a:gdLst>
                <a:gd name="T0" fmla="*/ 21 w 14"/>
                <a:gd name="T1" fmla="*/ 6 h 9"/>
                <a:gd name="T2" fmla="*/ 13 w 14"/>
                <a:gd name="T3" fmla="*/ 0 h 9"/>
                <a:gd name="T4" fmla="*/ 0 w 14"/>
                <a:gd name="T5" fmla="*/ 2 h 9"/>
                <a:gd name="T6" fmla="*/ 18 w 14"/>
                <a:gd name="T7" fmla="*/ 13 h 9"/>
                <a:gd name="T8" fmla="*/ 21 w 14"/>
                <a:gd name="T9" fmla="*/ 6 h 9"/>
                <a:gd name="T10" fmla="*/ 0 60000 65536"/>
                <a:gd name="T11" fmla="*/ 0 60000 65536"/>
                <a:gd name="T12" fmla="*/ 0 60000 65536"/>
                <a:gd name="T13" fmla="*/ 0 60000 65536"/>
                <a:gd name="T14" fmla="*/ 0 60000 65536"/>
                <a:gd name="T15" fmla="*/ 0 w 14"/>
                <a:gd name="T16" fmla="*/ 0 h 9"/>
                <a:gd name="T17" fmla="*/ 14 w 14"/>
                <a:gd name="T18" fmla="*/ 9 h 9"/>
              </a:gdLst>
              <a:ahLst/>
              <a:cxnLst>
                <a:cxn ang="T10">
                  <a:pos x="T0" y="T1"/>
                </a:cxn>
                <a:cxn ang="T11">
                  <a:pos x="T2" y="T3"/>
                </a:cxn>
                <a:cxn ang="T12">
                  <a:pos x="T4" y="T5"/>
                </a:cxn>
                <a:cxn ang="T13">
                  <a:pos x="T6" y="T7"/>
                </a:cxn>
                <a:cxn ang="T14">
                  <a:pos x="T8" y="T9"/>
                </a:cxn>
              </a:cxnLst>
              <a:rect l="T15" t="T16" r="T17" b="T18"/>
              <a:pathLst>
                <a:path w="14" h="9">
                  <a:moveTo>
                    <a:pt x="14" y="4"/>
                  </a:moveTo>
                  <a:lnTo>
                    <a:pt x="9" y="0"/>
                  </a:lnTo>
                  <a:lnTo>
                    <a:pt x="0" y="2"/>
                  </a:lnTo>
                  <a:lnTo>
                    <a:pt x="12" y="9"/>
                  </a:lnTo>
                  <a:lnTo>
                    <a:pt x="14" y="4"/>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96" name="Freeform 5554"/>
            <p:cNvSpPr>
              <a:spLocks/>
            </p:cNvSpPr>
            <p:nvPr/>
          </p:nvSpPr>
          <p:spPr bwMode="auto">
            <a:xfrm>
              <a:off x="2689" y="1444"/>
              <a:ext cx="6" cy="3"/>
            </a:xfrm>
            <a:custGeom>
              <a:avLst/>
              <a:gdLst>
                <a:gd name="T0" fmla="*/ 7 w 5"/>
                <a:gd name="T1" fmla="*/ 0 h 3"/>
                <a:gd name="T2" fmla="*/ 5 w 5"/>
                <a:gd name="T3" fmla="*/ 0 h 3"/>
                <a:gd name="T4" fmla="*/ 0 w 5"/>
                <a:gd name="T5" fmla="*/ 3 h 3"/>
                <a:gd name="T6" fmla="*/ 7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5" y="0"/>
                  </a:moveTo>
                  <a:lnTo>
                    <a:pt x="3" y="0"/>
                  </a:lnTo>
                  <a:lnTo>
                    <a:pt x="0" y="3"/>
                  </a:lnTo>
                  <a:lnTo>
                    <a:pt x="5"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97" name="Freeform 5555"/>
            <p:cNvSpPr>
              <a:spLocks/>
            </p:cNvSpPr>
            <p:nvPr/>
          </p:nvSpPr>
          <p:spPr bwMode="auto">
            <a:xfrm>
              <a:off x="2847" y="1347"/>
              <a:ext cx="68" cy="37"/>
            </a:xfrm>
            <a:custGeom>
              <a:avLst/>
              <a:gdLst>
                <a:gd name="T0" fmla="*/ 78 w 59"/>
                <a:gd name="T1" fmla="*/ 31 h 29"/>
                <a:gd name="T2" fmla="*/ 73 w 59"/>
                <a:gd name="T3" fmla="*/ 5 h 29"/>
                <a:gd name="T4" fmla="*/ 32 w 59"/>
                <a:gd name="T5" fmla="*/ 0 h 29"/>
                <a:gd name="T6" fmla="*/ 0 w 59"/>
                <a:gd name="T7" fmla="*/ 13 h 29"/>
                <a:gd name="T8" fmla="*/ 3 w 59"/>
                <a:gd name="T9" fmla="*/ 19 h 29"/>
                <a:gd name="T10" fmla="*/ 16 w 59"/>
                <a:gd name="T11" fmla="*/ 36 h 29"/>
                <a:gd name="T12" fmla="*/ 23 w 59"/>
                <a:gd name="T13" fmla="*/ 36 h 29"/>
                <a:gd name="T14" fmla="*/ 47 w 59"/>
                <a:gd name="T15" fmla="*/ 40 h 29"/>
                <a:gd name="T16" fmla="*/ 69 w 59"/>
                <a:gd name="T17" fmla="*/ 47 h 29"/>
                <a:gd name="T18" fmla="*/ 78 w 59"/>
                <a:gd name="T19" fmla="*/ 31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29"/>
                <a:gd name="T32" fmla="*/ 59 w 59"/>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29">
                  <a:moveTo>
                    <a:pt x="59" y="19"/>
                  </a:moveTo>
                  <a:lnTo>
                    <a:pt x="55" y="3"/>
                  </a:lnTo>
                  <a:lnTo>
                    <a:pt x="24" y="0"/>
                  </a:lnTo>
                  <a:lnTo>
                    <a:pt x="0" y="8"/>
                  </a:lnTo>
                  <a:lnTo>
                    <a:pt x="3" y="12"/>
                  </a:lnTo>
                  <a:lnTo>
                    <a:pt x="12" y="22"/>
                  </a:lnTo>
                  <a:lnTo>
                    <a:pt x="17" y="22"/>
                  </a:lnTo>
                  <a:lnTo>
                    <a:pt x="36" y="24"/>
                  </a:lnTo>
                  <a:lnTo>
                    <a:pt x="52" y="29"/>
                  </a:lnTo>
                  <a:lnTo>
                    <a:pt x="59" y="19"/>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98" name="Freeform 5556"/>
            <p:cNvSpPr>
              <a:spLocks/>
            </p:cNvSpPr>
            <p:nvPr/>
          </p:nvSpPr>
          <p:spPr bwMode="auto">
            <a:xfrm>
              <a:off x="2822" y="1375"/>
              <a:ext cx="105" cy="49"/>
            </a:xfrm>
            <a:custGeom>
              <a:avLst/>
              <a:gdLst>
                <a:gd name="T0" fmla="*/ 59 w 95"/>
                <a:gd name="T1" fmla="*/ 39 h 40"/>
                <a:gd name="T2" fmla="*/ 33 w 95"/>
                <a:gd name="T3" fmla="*/ 45 h 40"/>
                <a:gd name="T4" fmla="*/ 7 w 95"/>
                <a:gd name="T5" fmla="*/ 49 h 40"/>
                <a:gd name="T6" fmla="*/ 0 w 95"/>
                <a:gd name="T7" fmla="*/ 49 h 40"/>
                <a:gd name="T8" fmla="*/ 7 w 95"/>
                <a:gd name="T9" fmla="*/ 18 h 40"/>
                <a:gd name="T10" fmla="*/ 21 w 95"/>
                <a:gd name="T11" fmla="*/ 18 h 40"/>
                <a:gd name="T12" fmla="*/ 42 w 95"/>
                <a:gd name="T13" fmla="*/ 32 h 40"/>
                <a:gd name="T14" fmla="*/ 50 w 95"/>
                <a:gd name="T15" fmla="*/ 21 h 40"/>
                <a:gd name="T16" fmla="*/ 50 w 95"/>
                <a:gd name="T17" fmla="*/ 0 h 40"/>
                <a:gd name="T18" fmla="*/ 73 w 95"/>
                <a:gd name="T19" fmla="*/ 2 h 40"/>
                <a:gd name="T20" fmla="*/ 93 w 95"/>
                <a:gd name="T21" fmla="*/ 11 h 40"/>
                <a:gd name="T22" fmla="*/ 105 w 95"/>
                <a:gd name="T23" fmla="*/ 28 h 40"/>
                <a:gd name="T24" fmla="*/ 116 w 95"/>
                <a:gd name="T25" fmla="*/ 58 h 40"/>
                <a:gd name="T26" fmla="*/ 93 w 95"/>
                <a:gd name="T27" fmla="*/ 60 h 40"/>
                <a:gd name="T28" fmla="*/ 59 w 95"/>
                <a:gd name="T29" fmla="*/ 39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5"/>
                <a:gd name="T46" fmla="*/ 0 h 40"/>
                <a:gd name="T47" fmla="*/ 95 w 95"/>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5" h="40">
                  <a:moveTo>
                    <a:pt x="48" y="26"/>
                  </a:moveTo>
                  <a:lnTo>
                    <a:pt x="27" y="30"/>
                  </a:lnTo>
                  <a:lnTo>
                    <a:pt x="5" y="33"/>
                  </a:lnTo>
                  <a:lnTo>
                    <a:pt x="0" y="33"/>
                  </a:lnTo>
                  <a:lnTo>
                    <a:pt x="5" y="12"/>
                  </a:lnTo>
                  <a:lnTo>
                    <a:pt x="17" y="12"/>
                  </a:lnTo>
                  <a:lnTo>
                    <a:pt x="34" y="21"/>
                  </a:lnTo>
                  <a:lnTo>
                    <a:pt x="41" y="14"/>
                  </a:lnTo>
                  <a:lnTo>
                    <a:pt x="41" y="0"/>
                  </a:lnTo>
                  <a:lnTo>
                    <a:pt x="60" y="2"/>
                  </a:lnTo>
                  <a:lnTo>
                    <a:pt x="76" y="7"/>
                  </a:lnTo>
                  <a:lnTo>
                    <a:pt x="86" y="19"/>
                  </a:lnTo>
                  <a:lnTo>
                    <a:pt x="95" y="38"/>
                  </a:lnTo>
                  <a:lnTo>
                    <a:pt x="76" y="40"/>
                  </a:lnTo>
                  <a:lnTo>
                    <a:pt x="48" y="26"/>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0999" name="Freeform 5557"/>
            <p:cNvSpPr>
              <a:spLocks/>
            </p:cNvSpPr>
            <p:nvPr/>
          </p:nvSpPr>
          <p:spPr bwMode="auto">
            <a:xfrm>
              <a:off x="2822" y="1407"/>
              <a:ext cx="84" cy="49"/>
            </a:xfrm>
            <a:custGeom>
              <a:avLst/>
              <a:gdLst>
                <a:gd name="T0" fmla="*/ 3 w 76"/>
                <a:gd name="T1" fmla="*/ 45 h 40"/>
                <a:gd name="T2" fmla="*/ 0 w 76"/>
                <a:gd name="T3" fmla="*/ 11 h 40"/>
                <a:gd name="T4" fmla="*/ 7 w 76"/>
                <a:gd name="T5" fmla="*/ 11 h 40"/>
                <a:gd name="T6" fmla="*/ 33 w 76"/>
                <a:gd name="T7" fmla="*/ 6 h 40"/>
                <a:gd name="T8" fmla="*/ 59 w 76"/>
                <a:gd name="T9" fmla="*/ 0 h 40"/>
                <a:gd name="T10" fmla="*/ 93 w 76"/>
                <a:gd name="T11" fmla="*/ 21 h 40"/>
                <a:gd name="T12" fmla="*/ 67 w 76"/>
                <a:gd name="T13" fmla="*/ 42 h 40"/>
                <a:gd name="T14" fmla="*/ 44 w 76"/>
                <a:gd name="T15" fmla="*/ 60 h 40"/>
                <a:gd name="T16" fmla="*/ 30 w 76"/>
                <a:gd name="T17" fmla="*/ 60 h 40"/>
                <a:gd name="T18" fmla="*/ 30 w 76"/>
                <a:gd name="T19" fmla="*/ 49 h 40"/>
                <a:gd name="T20" fmla="*/ 14 w 76"/>
                <a:gd name="T21" fmla="*/ 45 h 40"/>
                <a:gd name="T22" fmla="*/ 3 w 76"/>
                <a:gd name="T23" fmla="*/ 45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
                <a:gd name="T37" fmla="*/ 0 h 40"/>
                <a:gd name="T38" fmla="*/ 76 w 76"/>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 h="40">
                  <a:moveTo>
                    <a:pt x="3" y="30"/>
                  </a:moveTo>
                  <a:lnTo>
                    <a:pt x="0" y="7"/>
                  </a:lnTo>
                  <a:lnTo>
                    <a:pt x="5" y="7"/>
                  </a:lnTo>
                  <a:lnTo>
                    <a:pt x="27" y="4"/>
                  </a:lnTo>
                  <a:lnTo>
                    <a:pt x="48" y="0"/>
                  </a:lnTo>
                  <a:lnTo>
                    <a:pt x="76" y="14"/>
                  </a:lnTo>
                  <a:lnTo>
                    <a:pt x="55" y="28"/>
                  </a:lnTo>
                  <a:lnTo>
                    <a:pt x="36" y="40"/>
                  </a:lnTo>
                  <a:lnTo>
                    <a:pt x="24" y="40"/>
                  </a:lnTo>
                  <a:lnTo>
                    <a:pt x="24" y="33"/>
                  </a:lnTo>
                  <a:lnTo>
                    <a:pt x="12" y="30"/>
                  </a:lnTo>
                  <a:lnTo>
                    <a:pt x="3" y="30"/>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00" name="Freeform 5558"/>
            <p:cNvSpPr>
              <a:spLocks/>
            </p:cNvSpPr>
            <p:nvPr/>
          </p:nvSpPr>
          <p:spPr bwMode="auto">
            <a:xfrm>
              <a:off x="2566" y="1474"/>
              <a:ext cx="57" cy="58"/>
            </a:xfrm>
            <a:custGeom>
              <a:avLst/>
              <a:gdLst>
                <a:gd name="T0" fmla="*/ 48 w 52"/>
                <a:gd name="T1" fmla="*/ 43 h 47"/>
                <a:gd name="T2" fmla="*/ 60 w 52"/>
                <a:gd name="T3" fmla="*/ 32 h 47"/>
                <a:gd name="T4" fmla="*/ 57 w 52"/>
                <a:gd name="T5" fmla="*/ 21 h 47"/>
                <a:gd name="T6" fmla="*/ 62 w 52"/>
                <a:gd name="T7" fmla="*/ 7 h 47"/>
                <a:gd name="T8" fmla="*/ 43 w 52"/>
                <a:gd name="T9" fmla="*/ 0 h 47"/>
                <a:gd name="T10" fmla="*/ 21 w 52"/>
                <a:gd name="T11" fmla="*/ 19 h 47"/>
                <a:gd name="T12" fmla="*/ 5 w 52"/>
                <a:gd name="T13" fmla="*/ 43 h 47"/>
                <a:gd name="T14" fmla="*/ 0 w 52"/>
                <a:gd name="T15" fmla="*/ 54 h 47"/>
                <a:gd name="T16" fmla="*/ 14 w 52"/>
                <a:gd name="T17" fmla="*/ 54 h 47"/>
                <a:gd name="T18" fmla="*/ 37 w 52"/>
                <a:gd name="T19" fmla="*/ 54 h 47"/>
                <a:gd name="T20" fmla="*/ 39 w 52"/>
                <a:gd name="T21" fmla="*/ 65 h 47"/>
                <a:gd name="T22" fmla="*/ 43 w 52"/>
                <a:gd name="T23" fmla="*/ 72 h 47"/>
                <a:gd name="T24" fmla="*/ 48 w 52"/>
                <a:gd name="T25" fmla="*/ 43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
                <a:gd name="T40" fmla="*/ 0 h 47"/>
                <a:gd name="T41" fmla="*/ 52 w 52"/>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 h="47">
                  <a:moveTo>
                    <a:pt x="40" y="28"/>
                  </a:moveTo>
                  <a:lnTo>
                    <a:pt x="50" y="21"/>
                  </a:lnTo>
                  <a:lnTo>
                    <a:pt x="47" y="14"/>
                  </a:lnTo>
                  <a:lnTo>
                    <a:pt x="52" y="5"/>
                  </a:lnTo>
                  <a:lnTo>
                    <a:pt x="36" y="0"/>
                  </a:lnTo>
                  <a:lnTo>
                    <a:pt x="17" y="12"/>
                  </a:lnTo>
                  <a:lnTo>
                    <a:pt x="5" y="28"/>
                  </a:lnTo>
                  <a:lnTo>
                    <a:pt x="0" y="36"/>
                  </a:lnTo>
                  <a:lnTo>
                    <a:pt x="12" y="36"/>
                  </a:lnTo>
                  <a:lnTo>
                    <a:pt x="31" y="36"/>
                  </a:lnTo>
                  <a:lnTo>
                    <a:pt x="33" y="43"/>
                  </a:lnTo>
                  <a:lnTo>
                    <a:pt x="36" y="47"/>
                  </a:lnTo>
                  <a:lnTo>
                    <a:pt x="40" y="28"/>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01" name="Freeform 5559"/>
            <p:cNvSpPr>
              <a:spLocks/>
            </p:cNvSpPr>
            <p:nvPr/>
          </p:nvSpPr>
          <p:spPr bwMode="auto">
            <a:xfrm>
              <a:off x="2727" y="1447"/>
              <a:ext cx="154" cy="121"/>
            </a:xfrm>
            <a:custGeom>
              <a:avLst/>
              <a:gdLst>
                <a:gd name="T0" fmla="*/ 71 w 138"/>
                <a:gd name="T1" fmla="*/ 7 h 97"/>
                <a:gd name="T2" fmla="*/ 68 w 138"/>
                <a:gd name="T3" fmla="*/ 0 h 97"/>
                <a:gd name="T4" fmla="*/ 45 w 138"/>
                <a:gd name="T5" fmla="*/ 2 h 97"/>
                <a:gd name="T6" fmla="*/ 23 w 138"/>
                <a:gd name="T7" fmla="*/ 11 h 97"/>
                <a:gd name="T8" fmla="*/ 0 w 138"/>
                <a:gd name="T9" fmla="*/ 19 h 97"/>
                <a:gd name="T10" fmla="*/ 7 w 138"/>
                <a:gd name="T11" fmla="*/ 25 h 97"/>
                <a:gd name="T12" fmla="*/ 3 w 138"/>
                <a:gd name="T13" fmla="*/ 30 h 97"/>
                <a:gd name="T14" fmla="*/ 3 w 138"/>
                <a:gd name="T15" fmla="*/ 51 h 97"/>
                <a:gd name="T16" fmla="*/ 12 w 138"/>
                <a:gd name="T17" fmla="*/ 81 h 97"/>
                <a:gd name="T18" fmla="*/ 15 w 138"/>
                <a:gd name="T19" fmla="*/ 102 h 97"/>
                <a:gd name="T20" fmla="*/ 19 w 138"/>
                <a:gd name="T21" fmla="*/ 102 h 97"/>
                <a:gd name="T22" fmla="*/ 41 w 138"/>
                <a:gd name="T23" fmla="*/ 111 h 97"/>
                <a:gd name="T24" fmla="*/ 47 w 138"/>
                <a:gd name="T25" fmla="*/ 121 h 97"/>
                <a:gd name="T26" fmla="*/ 54 w 138"/>
                <a:gd name="T27" fmla="*/ 117 h 97"/>
                <a:gd name="T28" fmla="*/ 68 w 138"/>
                <a:gd name="T29" fmla="*/ 117 h 97"/>
                <a:gd name="T30" fmla="*/ 86 w 138"/>
                <a:gd name="T31" fmla="*/ 140 h 97"/>
                <a:gd name="T32" fmla="*/ 106 w 138"/>
                <a:gd name="T33" fmla="*/ 140 h 97"/>
                <a:gd name="T34" fmla="*/ 109 w 138"/>
                <a:gd name="T35" fmla="*/ 143 h 97"/>
                <a:gd name="T36" fmla="*/ 127 w 138"/>
                <a:gd name="T37" fmla="*/ 143 h 97"/>
                <a:gd name="T38" fmla="*/ 151 w 138"/>
                <a:gd name="T39" fmla="*/ 151 h 97"/>
                <a:gd name="T40" fmla="*/ 153 w 138"/>
                <a:gd name="T41" fmla="*/ 143 h 97"/>
                <a:gd name="T42" fmla="*/ 172 w 138"/>
                <a:gd name="T43" fmla="*/ 114 h 97"/>
                <a:gd name="T44" fmla="*/ 172 w 138"/>
                <a:gd name="T45" fmla="*/ 102 h 97"/>
                <a:gd name="T46" fmla="*/ 162 w 138"/>
                <a:gd name="T47" fmla="*/ 74 h 97"/>
                <a:gd name="T48" fmla="*/ 153 w 138"/>
                <a:gd name="T49" fmla="*/ 65 h 97"/>
                <a:gd name="T50" fmla="*/ 165 w 138"/>
                <a:gd name="T51" fmla="*/ 49 h 97"/>
                <a:gd name="T52" fmla="*/ 151 w 138"/>
                <a:gd name="T53" fmla="*/ 11 h 97"/>
                <a:gd name="T54" fmla="*/ 118 w 138"/>
                <a:gd name="T55" fmla="*/ 11 h 97"/>
                <a:gd name="T56" fmla="*/ 88 w 138"/>
                <a:gd name="T57" fmla="*/ 7 h 97"/>
                <a:gd name="T58" fmla="*/ 71 w 138"/>
                <a:gd name="T59" fmla="*/ 7 h 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8"/>
                <a:gd name="T91" fmla="*/ 0 h 97"/>
                <a:gd name="T92" fmla="*/ 138 w 138"/>
                <a:gd name="T93" fmla="*/ 97 h 9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8" h="97">
                  <a:moveTo>
                    <a:pt x="57" y="5"/>
                  </a:moveTo>
                  <a:lnTo>
                    <a:pt x="55" y="0"/>
                  </a:lnTo>
                  <a:lnTo>
                    <a:pt x="36" y="2"/>
                  </a:lnTo>
                  <a:lnTo>
                    <a:pt x="19" y="7"/>
                  </a:lnTo>
                  <a:lnTo>
                    <a:pt x="0" y="12"/>
                  </a:lnTo>
                  <a:lnTo>
                    <a:pt x="5" y="16"/>
                  </a:lnTo>
                  <a:lnTo>
                    <a:pt x="3" y="19"/>
                  </a:lnTo>
                  <a:lnTo>
                    <a:pt x="3" y="33"/>
                  </a:lnTo>
                  <a:lnTo>
                    <a:pt x="10" y="52"/>
                  </a:lnTo>
                  <a:lnTo>
                    <a:pt x="12" y="66"/>
                  </a:lnTo>
                  <a:lnTo>
                    <a:pt x="15" y="66"/>
                  </a:lnTo>
                  <a:lnTo>
                    <a:pt x="33" y="71"/>
                  </a:lnTo>
                  <a:lnTo>
                    <a:pt x="38" y="78"/>
                  </a:lnTo>
                  <a:lnTo>
                    <a:pt x="43" y="75"/>
                  </a:lnTo>
                  <a:lnTo>
                    <a:pt x="55" y="75"/>
                  </a:lnTo>
                  <a:lnTo>
                    <a:pt x="69" y="90"/>
                  </a:lnTo>
                  <a:lnTo>
                    <a:pt x="85" y="90"/>
                  </a:lnTo>
                  <a:lnTo>
                    <a:pt x="88" y="92"/>
                  </a:lnTo>
                  <a:lnTo>
                    <a:pt x="102" y="92"/>
                  </a:lnTo>
                  <a:lnTo>
                    <a:pt x="121" y="97"/>
                  </a:lnTo>
                  <a:lnTo>
                    <a:pt x="123" y="92"/>
                  </a:lnTo>
                  <a:lnTo>
                    <a:pt x="138" y="73"/>
                  </a:lnTo>
                  <a:lnTo>
                    <a:pt x="138" y="66"/>
                  </a:lnTo>
                  <a:lnTo>
                    <a:pt x="130" y="47"/>
                  </a:lnTo>
                  <a:lnTo>
                    <a:pt x="123" y="42"/>
                  </a:lnTo>
                  <a:lnTo>
                    <a:pt x="133" y="31"/>
                  </a:lnTo>
                  <a:lnTo>
                    <a:pt x="121" y="7"/>
                  </a:lnTo>
                  <a:lnTo>
                    <a:pt x="95" y="7"/>
                  </a:lnTo>
                  <a:lnTo>
                    <a:pt x="71" y="5"/>
                  </a:lnTo>
                  <a:lnTo>
                    <a:pt x="57" y="5"/>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02" name="Freeform 5560"/>
            <p:cNvSpPr>
              <a:spLocks/>
            </p:cNvSpPr>
            <p:nvPr/>
          </p:nvSpPr>
          <p:spPr bwMode="auto">
            <a:xfrm>
              <a:off x="2833" y="1585"/>
              <a:ext cx="152" cy="99"/>
            </a:xfrm>
            <a:custGeom>
              <a:avLst/>
              <a:gdLst>
                <a:gd name="T0" fmla="*/ 154 w 137"/>
                <a:gd name="T1" fmla="*/ 98 h 80"/>
                <a:gd name="T2" fmla="*/ 151 w 137"/>
                <a:gd name="T3" fmla="*/ 120 h 80"/>
                <a:gd name="T4" fmla="*/ 120 w 137"/>
                <a:gd name="T5" fmla="*/ 111 h 80"/>
                <a:gd name="T6" fmla="*/ 90 w 137"/>
                <a:gd name="T7" fmla="*/ 123 h 80"/>
                <a:gd name="T8" fmla="*/ 70 w 137"/>
                <a:gd name="T9" fmla="*/ 116 h 80"/>
                <a:gd name="T10" fmla="*/ 53 w 137"/>
                <a:gd name="T11" fmla="*/ 116 h 80"/>
                <a:gd name="T12" fmla="*/ 47 w 137"/>
                <a:gd name="T13" fmla="*/ 109 h 80"/>
                <a:gd name="T14" fmla="*/ 47 w 137"/>
                <a:gd name="T15" fmla="*/ 98 h 80"/>
                <a:gd name="T16" fmla="*/ 41 w 137"/>
                <a:gd name="T17" fmla="*/ 93 h 80"/>
                <a:gd name="T18" fmla="*/ 34 w 137"/>
                <a:gd name="T19" fmla="*/ 93 h 80"/>
                <a:gd name="T20" fmla="*/ 26 w 137"/>
                <a:gd name="T21" fmla="*/ 90 h 80"/>
                <a:gd name="T22" fmla="*/ 0 w 137"/>
                <a:gd name="T23" fmla="*/ 58 h 80"/>
                <a:gd name="T24" fmla="*/ 11 w 137"/>
                <a:gd name="T25" fmla="*/ 51 h 80"/>
                <a:gd name="T26" fmla="*/ 26 w 137"/>
                <a:gd name="T27" fmla="*/ 30 h 80"/>
                <a:gd name="T28" fmla="*/ 41 w 137"/>
                <a:gd name="T29" fmla="*/ 7 h 80"/>
                <a:gd name="T30" fmla="*/ 41 w 137"/>
                <a:gd name="T31" fmla="*/ 7 h 80"/>
                <a:gd name="T32" fmla="*/ 75 w 137"/>
                <a:gd name="T33" fmla="*/ 11 h 80"/>
                <a:gd name="T34" fmla="*/ 104 w 137"/>
                <a:gd name="T35" fmla="*/ 0 h 80"/>
                <a:gd name="T36" fmla="*/ 104 w 137"/>
                <a:gd name="T37" fmla="*/ 0 h 80"/>
                <a:gd name="T38" fmla="*/ 120 w 137"/>
                <a:gd name="T39" fmla="*/ 14 h 80"/>
                <a:gd name="T40" fmla="*/ 131 w 137"/>
                <a:gd name="T41" fmla="*/ 32 h 80"/>
                <a:gd name="T42" fmla="*/ 136 w 137"/>
                <a:gd name="T43" fmla="*/ 53 h 80"/>
                <a:gd name="T44" fmla="*/ 143 w 137"/>
                <a:gd name="T45" fmla="*/ 77 h 80"/>
                <a:gd name="T46" fmla="*/ 154 w 137"/>
                <a:gd name="T47" fmla="*/ 77 h 80"/>
                <a:gd name="T48" fmla="*/ 166 w 137"/>
                <a:gd name="T49" fmla="*/ 79 h 80"/>
                <a:gd name="T50" fmla="*/ 169 w 137"/>
                <a:gd name="T51" fmla="*/ 88 h 80"/>
                <a:gd name="T52" fmla="*/ 158 w 137"/>
                <a:gd name="T53" fmla="*/ 93 h 80"/>
                <a:gd name="T54" fmla="*/ 158 w 137"/>
                <a:gd name="T55" fmla="*/ 90 h 80"/>
                <a:gd name="T56" fmla="*/ 154 w 137"/>
                <a:gd name="T57" fmla="*/ 98 h 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7"/>
                <a:gd name="T88" fmla="*/ 0 h 80"/>
                <a:gd name="T89" fmla="*/ 137 w 137"/>
                <a:gd name="T90" fmla="*/ 80 h 8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7" h="80">
                  <a:moveTo>
                    <a:pt x="125" y="64"/>
                  </a:moveTo>
                  <a:lnTo>
                    <a:pt x="123" y="78"/>
                  </a:lnTo>
                  <a:lnTo>
                    <a:pt x="97" y="73"/>
                  </a:lnTo>
                  <a:lnTo>
                    <a:pt x="73" y="80"/>
                  </a:lnTo>
                  <a:lnTo>
                    <a:pt x="57" y="76"/>
                  </a:lnTo>
                  <a:lnTo>
                    <a:pt x="43" y="76"/>
                  </a:lnTo>
                  <a:lnTo>
                    <a:pt x="38" y="71"/>
                  </a:lnTo>
                  <a:lnTo>
                    <a:pt x="38" y="64"/>
                  </a:lnTo>
                  <a:lnTo>
                    <a:pt x="33" y="61"/>
                  </a:lnTo>
                  <a:lnTo>
                    <a:pt x="28" y="61"/>
                  </a:lnTo>
                  <a:lnTo>
                    <a:pt x="21" y="59"/>
                  </a:lnTo>
                  <a:lnTo>
                    <a:pt x="0" y="38"/>
                  </a:lnTo>
                  <a:lnTo>
                    <a:pt x="9" y="33"/>
                  </a:lnTo>
                  <a:lnTo>
                    <a:pt x="21" y="19"/>
                  </a:lnTo>
                  <a:lnTo>
                    <a:pt x="33" y="5"/>
                  </a:lnTo>
                  <a:lnTo>
                    <a:pt x="61" y="7"/>
                  </a:lnTo>
                  <a:lnTo>
                    <a:pt x="85" y="0"/>
                  </a:lnTo>
                  <a:lnTo>
                    <a:pt x="97" y="9"/>
                  </a:lnTo>
                  <a:lnTo>
                    <a:pt x="106" y="21"/>
                  </a:lnTo>
                  <a:lnTo>
                    <a:pt x="111" y="35"/>
                  </a:lnTo>
                  <a:lnTo>
                    <a:pt x="116" y="50"/>
                  </a:lnTo>
                  <a:lnTo>
                    <a:pt x="125" y="50"/>
                  </a:lnTo>
                  <a:lnTo>
                    <a:pt x="135" y="52"/>
                  </a:lnTo>
                  <a:lnTo>
                    <a:pt x="137" y="57"/>
                  </a:lnTo>
                  <a:lnTo>
                    <a:pt x="128" y="61"/>
                  </a:lnTo>
                  <a:lnTo>
                    <a:pt x="128" y="59"/>
                  </a:lnTo>
                  <a:lnTo>
                    <a:pt x="125" y="64"/>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03" name="Freeform 5561"/>
            <p:cNvSpPr>
              <a:spLocks/>
            </p:cNvSpPr>
            <p:nvPr/>
          </p:nvSpPr>
          <p:spPr bwMode="auto">
            <a:xfrm>
              <a:off x="2702" y="1527"/>
              <a:ext cx="102" cy="50"/>
            </a:xfrm>
            <a:custGeom>
              <a:avLst/>
              <a:gdLst>
                <a:gd name="T0" fmla="*/ 97 w 90"/>
                <a:gd name="T1" fmla="*/ 18 h 40"/>
                <a:gd name="T2" fmla="*/ 116 w 90"/>
                <a:gd name="T3" fmla="*/ 41 h 40"/>
                <a:gd name="T4" fmla="*/ 116 w 90"/>
                <a:gd name="T5" fmla="*/ 41 h 40"/>
                <a:gd name="T6" fmla="*/ 113 w 90"/>
                <a:gd name="T7" fmla="*/ 44 h 40"/>
                <a:gd name="T8" fmla="*/ 107 w 90"/>
                <a:gd name="T9" fmla="*/ 48 h 40"/>
                <a:gd name="T10" fmla="*/ 107 w 90"/>
                <a:gd name="T11" fmla="*/ 51 h 40"/>
                <a:gd name="T12" fmla="*/ 100 w 90"/>
                <a:gd name="T13" fmla="*/ 58 h 40"/>
                <a:gd name="T14" fmla="*/ 91 w 90"/>
                <a:gd name="T15" fmla="*/ 58 h 40"/>
                <a:gd name="T16" fmla="*/ 85 w 90"/>
                <a:gd name="T17" fmla="*/ 63 h 40"/>
                <a:gd name="T18" fmla="*/ 79 w 90"/>
                <a:gd name="T19" fmla="*/ 58 h 40"/>
                <a:gd name="T20" fmla="*/ 51 w 90"/>
                <a:gd name="T21" fmla="*/ 55 h 40"/>
                <a:gd name="T22" fmla="*/ 40 w 90"/>
                <a:gd name="T23" fmla="*/ 63 h 40"/>
                <a:gd name="T24" fmla="*/ 31 w 90"/>
                <a:gd name="T25" fmla="*/ 58 h 40"/>
                <a:gd name="T26" fmla="*/ 7 w 90"/>
                <a:gd name="T27" fmla="*/ 30 h 40"/>
                <a:gd name="T28" fmla="*/ 0 w 90"/>
                <a:gd name="T29" fmla="*/ 23 h 40"/>
                <a:gd name="T30" fmla="*/ 40 w 90"/>
                <a:gd name="T31" fmla="*/ 0 h 40"/>
                <a:gd name="T32" fmla="*/ 42 w 90"/>
                <a:gd name="T33" fmla="*/ 4 h 40"/>
                <a:gd name="T34" fmla="*/ 46 w 90"/>
                <a:gd name="T35" fmla="*/ 4 h 40"/>
                <a:gd name="T36" fmla="*/ 69 w 90"/>
                <a:gd name="T37" fmla="*/ 11 h 40"/>
                <a:gd name="T38" fmla="*/ 76 w 90"/>
                <a:gd name="T39" fmla="*/ 23 h 40"/>
                <a:gd name="T40" fmla="*/ 83 w 90"/>
                <a:gd name="T41" fmla="*/ 18 h 40"/>
                <a:gd name="T42" fmla="*/ 97 w 90"/>
                <a:gd name="T43" fmla="*/ 18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0"/>
                <a:gd name="T67" fmla="*/ 0 h 40"/>
                <a:gd name="T68" fmla="*/ 90 w 90"/>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0" h="40">
                  <a:moveTo>
                    <a:pt x="76" y="11"/>
                  </a:moveTo>
                  <a:lnTo>
                    <a:pt x="90" y="26"/>
                  </a:lnTo>
                  <a:lnTo>
                    <a:pt x="88" y="28"/>
                  </a:lnTo>
                  <a:lnTo>
                    <a:pt x="83" y="30"/>
                  </a:lnTo>
                  <a:lnTo>
                    <a:pt x="83" y="33"/>
                  </a:lnTo>
                  <a:lnTo>
                    <a:pt x="78" y="37"/>
                  </a:lnTo>
                  <a:lnTo>
                    <a:pt x="71" y="37"/>
                  </a:lnTo>
                  <a:lnTo>
                    <a:pt x="66" y="40"/>
                  </a:lnTo>
                  <a:lnTo>
                    <a:pt x="62" y="37"/>
                  </a:lnTo>
                  <a:lnTo>
                    <a:pt x="40" y="35"/>
                  </a:lnTo>
                  <a:lnTo>
                    <a:pt x="31" y="40"/>
                  </a:lnTo>
                  <a:lnTo>
                    <a:pt x="24" y="37"/>
                  </a:lnTo>
                  <a:lnTo>
                    <a:pt x="5" y="19"/>
                  </a:lnTo>
                  <a:lnTo>
                    <a:pt x="0" y="14"/>
                  </a:lnTo>
                  <a:lnTo>
                    <a:pt x="31" y="0"/>
                  </a:lnTo>
                  <a:lnTo>
                    <a:pt x="33" y="2"/>
                  </a:lnTo>
                  <a:lnTo>
                    <a:pt x="36" y="2"/>
                  </a:lnTo>
                  <a:lnTo>
                    <a:pt x="54" y="7"/>
                  </a:lnTo>
                  <a:lnTo>
                    <a:pt x="59" y="14"/>
                  </a:lnTo>
                  <a:lnTo>
                    <a:pt x="64" y="11"/>
                  </a:lnTo>
                  <a:lnTo>
                    <a:pt x="76" y="11"/>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04" name="Freeform 5562"/>
            <p:cNvSpPr>
              <a:spLocks/>
            </p:cNvSpPr>
            <p:nvPr/>
          </p:nvSpPr>
          <p:spPr bwMode="auto">
            <a:xfrm>
              <a:off x="2552" y="1518"/>
              <a:ext cx="58" cy="41"/>
            </a:xfrm>
            <a:custGeom>
              <a:avLst/>
              <a:gdLst>
                <a:gd name="T0" fmla="*/ 15 w 52"/>
                <a:gd name="T1" fmla="*/ 0 h 33"/>
                <a:gd name="T2" fmla="*/ 0 w 52"/>
                <a:gd name="T3" fmla="*/ 6 h 33"/>
                <a:gd name="T4" fmla="*/ 9 w 52"/>
                <a:gd name="T5" fmla="*/ 17 h 33"/>
                <a:gd name="T6" fmla="*/ 30 w 52"/>
                <a:gd name="T7" fmla="*/ 36 h 33"/>
                <a:gd name="T8" fmla="*/ 41 w 52"/>
                <a:gd name="T9" fmla="*/ 32 h 33"/>
                <a:gd name="T10" fmla="*/ 41 w 52"/>
                <a:gd name="T11" fmla="*/ 36 h 33"/>
                <a:gd name="T12" fmla="*/ 60 w 52"/>
                <a:gd name="T13" fmla="*/ 51 h 33"/>
                <a:gd name="T14" fmla="*/ 60 w 52"/>
                <a:gd name="T15" fmla="*/ 43 h 33"/>
                <a:gd name="T16" fmla="*/ 65 w 52"/>
                <a:gd name="T17" fmla="*/ 32 h 33"/>
                <a:gd name="T18" fmla="*/ 65 w 52"/>
                <a:gd name="T19" fmla="*/ 17 h 33"/>
                <a:gd name="T20" fmla="*/ 60 w 52"/>
                <a:gd name="T21" fmla="*/ 17 h 33"/>
                <a:gd name="T22" fmla="*/ 56 w 52"/>
                <a:gd name="T23" fmla="*/ 11 h 33"/>
                <a:gd name="T24" fmla="*/ 54 w 52"/>
                <a:gd name="T25" fmla="*/ 0 h 33"/>
                <a:gd name="T26" fmla="*/ 30 w 52"/>
                <a:gd name="T27" fmla="*/ 0 h 33"/>
                <a:gd name="T28" fmla="*/ 15 w 52"/>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
                <a:gd name="T46" fmla="*/ 0 h 33"/>
                <a:gd name="T47" fmla="*/ 52 w 52"/>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 h="33">
                  <a:moveTo>
                    <a:pt x="12" y="0"/>
                  </a:moveTo>
                  <a:lnTo>
                    <a:pt x="0" y="4"/>
                  </a:lnTo>
                  <a:lnTo>
                    <a:pt x="7" y="11"/>
                  </a:lnTo>
                  <a:lnTo>
                    <a:pt x="24" y="23"/>
                  </a:lnTo>
                  <a:lnTo>
                    <a:pt x="33" y="21"/>
                  </a:lnTo>
                  <a:lnTo>
                    <a:pt x="33" y="23"/>
                  </a:lnTo>
                  <a:lnTo>
                    <a:pt x="48" y="33"/>
                  </a:lnTo>
                  <a:lnTo>
                    <a:pt x="48" y="28"/>
                  </a:lnTo>
                  <a:lnTo>
                    <a:pt x="52" y="21"/>
                  </a:lnTo>
                  <a:lnTo>
                    <a:pt x="52" y="11"/>
                  </a:lnTo>
                  <a:lnTo>
                    <a:pt x="48" y="11"/>
                  </a:lnTo>
                  <a:lnTo>
                    <a:pt x="45" y="7"/>
                  </a:lnTo>
                  <a:lnTo>
                    <a:pt x="43" y="0"/>
                  </a:lnTo>
                  <a:lnTo>
                    <a:pt x="24" y="0"/>
                  </a:lnTo>
                  <a:lnTo>
                    <a:pt x="12" y="0"/>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05" name="Freeform 5563"/>
            <p:cNvSpPr>
              <a:spLocks/>
            </p:cNvSpPr>
            <p:nvPr/>
          </p:nvSpPr>
          <p:spPr bwMode="auto">
            <a:xfrm>
              <a:off x="2606" y="1444"/>
              <a:ext cx="134" cy="159"/>
            </a:xfrm>
            <a:custGeom>
              <a:avLst/>
              <a:gdLst>
                <a:gd name="T0" fmla="*/ 38 w 120"/>
                <a:gd name="T1" fmla="*/ 37 h 128"/>
                <a:gd name="T2" fmla="*/ 41 w 120"/>
                <a:gd name="T3" fmla="*/ 37 h 128"/>
                <a:gd name="T4" fmla="*/ 41 w 120"/>
                <a:gd name="T5" fmla="*/ 34 h 128"/>
                <a:gd name="T6" fmla="*/ 46 w 120"/>
                <a:gd name="T7" fmla="*/ 26 h 128"/>
                <a:gd name="T8" fmla="*/ 58 w 120"/>
                <a:gd name="T9" fmla="*/ 34 h 128"/>
                <a:gd name="T10" fmla="*/ 52 w 120"/>
                <a:gd name="T11" fmla="*/ 26 h 128"/>
                <a:gd name="T12" fmla="*/ 46 w 120"/>
                <a:gd name="T13" fmla="*/ 15 h 128"/>
                <a:gd name="T14" fmla="*/ 44 w 120"/>
                <a:gd name="T15" fmla="*/ 15 h 128"/>
                <a:gd name="T16" fmla="*/ 41 w 120"/>
                <a:gd name="T17" fmla="*/ 0 h 128"/>
                <a:gd name="T18" fmla="*/ 55 w 120"/>
                <a:gd name="T19" fmla="*/ 0 h 128"/>
                <a:gd name="T20" fmla="*/ 58 w 120"/>
                <a:gd name="T21" fmla="*/ 0 h 128"/>
                <a:gd name="T22" fmla="*/ 61 w 120"/>
                <a:gd name="T23" fmla="*/ 12 h 128"/>
                <a:gd name="T24" fmla="*/ 78 w 120"/>
                <a:gd name="T25" fmla="*/ 15 h 128"/>
                <a:gd name="T26" fmla="*/ 78 w 120"/>
                <a:gd name="T27" fmla="*/ 19 h 128"/>
                <a:gd name="T28" fmla="*/ 85 w 120"/>
                <a:gd name="T29" fmla="*/ 24 h 128"/>
                <a:gd name="T30" fmla="*/ 108 w 120"/>
                <a:gd name="T31" fmla="*/ 12 h 128"/>
                <a:gd name="T32" fmla="*/ 108 w 120"/>
                <a:gd name="T33" fmla="*/ 15 h 128"/>
                <a:gd name="T34" fmla="*/ 130 w 120"/>
                <a:gd name="T35" fmla="*/ 24 h 128"/>
                <a:gd name="T36" fmla="*/ 135 w 120"/>
                <a:gd name="T37" fmla="*/ 24 h 128"/>
                <a:gd name="T38" fmla="*/ 141 w 120"/>
                <a:gd name="T39" fmla="*/ 30 h 128"/>
                <a:gd name="T40" fmla="*/ 138 w 120"/>
                <a:gd name="T41" fmla="*/ 34 h 128"/>
                <a:gd name="T42" fmla="*/ 138 w 120"/>
                <a:gd name="T43" fmla="*/ 56 h 128"/>
                <a:gd name="T44" fmla="*/ 147 w 120"/>
                <a:gd name="T45" fmla="*/ 84 h 128"/>
                <a:gd name="T46" fmla="*/ 150 w 120"/>
                <a:gd name="T47" fmla="*/ 107 h 128"/>
                <a:gd name="T48" fmla="*/ 147 w 120"/>
                <a:gd name="T49" fmla="*/ 103 h 128"/>
                <a:gd name="T50" fmla="*/ 108 w 120"/>
                <a:gd name="T51" fmla="*/ 125 h 128"/>
                <a:gd name="T52" fmla="*/ 115 w 120"/>
                <a:gd name="T53" fmla="*/ 133 h 128"/>
                <a:gd name="T54" fmla="*/ 138 w 120"/>
                <a:gd name="T55" fmla="*/ 160 h 128"/>
                <a:gd name="T56" fmla="*/ 124 w 120"/>
                <a:gd name="T57" fmla="*/ 176 h 128"/>
                <a:gd name="T58" fmla="*/ 126 w 120"/>
                <a:gd name="T59" fmla="*/ 190 h 128"/>
                <a:gd name="T60" fmla="*/ 119 w 120"/>
                <a:gd name="T61" fmla="*/ 195 h 128"/>
                <a:gd name="T62" fmla="*/ 99 w 120"/>
                <a:gd name="T63" fmla="*/ 195 h 128"/>
                <a:gd name="T64" fmla="*/ 85 w 120"/>
                <a:gd name="T65" fmla="*/ 195 h 128"/>
                <a:gd name="T66" fmla="*/ 78 w 120"/>
                <a:gd name="T67" fmla="*/ 198 h 128"/>
                <a:gd name="T68" fmla="*/ 65 w 120"/>
                <a:gd name="T69" fmla="*/ 198 h 128"/>
                <a:gd name="T70" fmla="*/ 50 w 120"/>
                <a:gd name="T71" fmla="*/ 190 h 128"/>
                <a:gd name="T72" fmla="*/ 29 w 120"/>
                <a:gd name="T73" fmla="*/ 195 h 128"/>
                <a:gd name="T74" fmla="*/ 38 w 120"/>
                <a:gd name="T75" fmla="*/ 154 h 128"/>
                <a:gd name="T76" fmla="*/ 11 w 120"/>
                <a:gd name="T77" fmla="*/ 147 h 128"/>
                <a:gd name="T78" fmla="*/ 9 w 120"/>
                <a:gd name="T79" fmla="*/ 144 h 128"/>
                <a:gd name="T80" fmla="*/ 9 w 120"/>
                <a:gd name="T81" fmla="*/ 144 h 128"/>
                <a:gd name="T82" fmla="*/ 4 w 120"/>
                <a:gd name="T83" fmla="*/ 125 h 128"/>
                <a:gd name="T84" fmla="*/ 4 w 120"/>
                <a:gd name="T85" fmla="*/ 109 h 128"/>
                <a:gd name="T86" fmla="*/ 0 w 120"/>
                <a:gd name="T87" fmla="*/ 109 h 128"/>
                <a:gd name="T88" fmla="*/ 4 w 120"/>
                <a:gd name="T89" fmla="*/ 81 h 128"/>
                <a:gd name="T90" fmla="*/ 18 w 120"/>
                <a:gd name="T91" fmla="*/ 70 h 128"/>
                <a:gd name="T92" fmla="*/ 13 w 120"/>
                <a:gd name="T93" fmla="*/ 58 h 128"/>
                <a:gd name="T94" fmla="*/ 20 w 120"/>
                <a:gd name="T95" fmla="*/ 45 h 128"/>
                <a:gd name="T96" fmla="*/ 18 w 120"/>
                <a:gd name="T97" fmla="*/ 40 h 128"/>
                <a:gd name="T98" fmla="*/ 20 w 120"/>
                <a:gd name="T99" fmla="*/ 34 h 128"/>
                <a:gd name="T100" fmla="*/ 38 w 120"/>
                <a:gd name="T101" fmla="*/ 37 h 1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0"/>
                <a:gd name="T154" fmla="*/ 0 h 128"/>
                <a:gd name="T155" fmla="*/ 120 w 120"/>
                <a:gd name="T156" fmla="*/ 128 h 12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0" h="128">
                  <a:moveTo>
                    <a:pt x="30" y="24"/>
                  </a:moveTo>
                  <a:lnTo>
                    <a:pt x="33" y="24"/>
                  </a:lnTo>
                  <a:lnTo>
                    <a:pt x="33" y="22"/>
                  </a:lnTo>
                  <a:lnTo>
                    <a:pt x="37" y="17"/>
                  </a:lnTo>
                  <a:lnTo>
                    <a:pt x="47" y="22"/>
                  </a:lnTo>
                  <a:lnTo>
                    <a:pt x="42" y="17"/>
                  </a:lnTo>
                  <a:lnTo>
                    <a:pt x="37" y="10"/>
                  </a:lnTo>
                  <a:lnTo>
                    <a:pt x="35" y="10"/>
                  </a:lnTo>
                  <a:lnTo>
                    <a:pt x="33" y="0"/>
                  </a:lnTo>
                  <a:lnTo>
                    <a:pt x="44" y="0"/>
                  </a:lnTo>
                  <a:lnTo>
                    <a:pt x="47" y="0"/>
                  </a:lnTo>
                  <a:lnTo>
                    <a:pt x="49" y="8"/>
                  </a:lnTo>
                  <a:lnTo>
                    <a:pt x="63" y="10"/>
                  </a:lnTo>
                  <a:lnTo>
                    <a:pt x="63" y="12"/>
                  </a:lnTo>
                  <a:lnTo>
                    <a:pt x="68" y="15"/>
                  </a:lnTo>
                  <a:lnTo>
                    <a:pt x="87" y="8"/>
                  </a:lnTo>
                  <a:lnTo>
                    <a:pt x="87" y="10"/>
                  </a:lnTo>
                  <a:lnTo>
                    <a:pt x="104" y="15"/>
                  </a:lnTo>
                  <a:lnTo>
                    <a:pt x="108" y="15"/>
                  </a:lnTo>
                  <a:lnTo>
                    <a:pt x="113" y="19"/>
                  </a:lnTo>
                  <a:lnTo>
                    <a:pt x="111" y="22"/>
                  </a:lnTo>
                  <a:lnTo>
                    <a:pt x="111" y="36"/>
                  </a:lnTo>
                  <a:lnTo>
                    <a:pt x="118" y="55"/>
                  </a:lnTo>
                  <a:lnTo>
                    <a:pt x="120" y="69"/>
                  </a:lnTo>
                  <a:lnTo>
                    <a:pt x="118" y="67"/>
                  </a:lnTo>
                  <a:lnTo>
                    <a:pt x="87" y="81"/>
                  </a:lnTo>
                  <a:lnTo>
                    <a:pt x="92" y="86"/>
                  </a:lnTo>
                  <a:lnTo>
                    <a:pt x="111" y="104"/>
                  </a:lnTo>
                  <a:lnTo>
                    <a:pt x="99" y="114"/>
                  </a:lnTo>
                  <a:lnTo>
                    <a:pt x="101" y="123"/>
                  </a:lnTo>
                  <a:lnTo>
                    <a:pt x="96" y="126"/>
                  </a:lnTo>
                  <a:lnTo>
                    <a:pt x="80" y="126"/>
                  </a:lnTo>
                  <a:lnTo>
                    <a:pt x="68" y="126"/>
                  </a:lnTo>
                  <a:lnTo>
                    <a:pt x="63" y="128"/>
                  </a:lnTo>
                  <a:lnTo>
                    <a:pt x="52" y="128"/>
                  </a:lnTo>
                  <a:lnTo>
                    <a:pt x="40" y="123"/>
                  </a:lnTo>
                  <a:lnTo>
                    <a:pt x="23" y="126"/>
                  </a:lnTo>
                  <a:lnTo>
                    <a:pt x="30" y="100"/>
                  </a:lnTo>
                  <a:lnTo>
                    <a:pt x="9" y="95"/>
                  </a:lnTo>
                  <a:lnTo>
                    <a:pt x="7" y="93"/>
                  </a:lnTo>
                  <a:lnTo>
                    <a:pt x="4" y="81"/>
                  </a:lnTo>
                  <a:lnTo>
                    <a:pt x="4" y="71"/>
                  </a:lnTo>
                  <a:lnTo>
                    <a:pt x="0" y="71"/>
                  </a:lnTo>
                  <a:lnTo>
                    <a:pt x="4" y="52"/>
                  </a:lnTo>
                  <a:lnTo>
                    <a:pt x="14" y="45"/>
                  </a:lnTo>
                  <a:lnTo>
                    <a:pt x="11" y="38"/>
                  </a:lnTo>
                  <a:lnTo>
                    <a:pt x="16" y="29"/>
                  </a:lnTo>
                  <a:lnTo>
                    <a:pt x="14" y="26"/>
                  </a:lnTo>
                  <a:lnTo>
                    <a:pt x="16" y="22"/>
                  </a:lnTo>
                  <a:lnTo>
                    <a:pt x="30" y="24"/>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06" name="Freeform 5564"/>
            <p:cNvSpPr>
              <a:spLocks/>
            </p:cNvSpPr>
            <p:nvPr/>
          </p:nvSpPr>
          <p:spPr bwMode="auto">
            <a:xfrm>
              <a:off x="2708" y="1450"/>
              <a:ext cx="10" cy="6"/>
            </a:xfrm>
            <a:custGeom>
              <a:avLst/>
              <a:gdLst>
                <a:gd name="T0" fmla="*/ 0 w 9"/>
                <a:gd name="T1" fmla="*/ 7 h 5"/>
                <a:gd name="T2" fmla="*/ 11 w 9"/>
                <a:gd name="T3" fmla="*/ 7 h 5"/>
                <a:gd name="T4" fmla="*/ 4 w 9"/>
                <a:gd name="T5" fmla="*/ 0 h 5"/>
                <a:gd name="T6" fmla="*/ 0 w 9"/>
                <a:gd name="T7" fmla="*/ 7 h 5"/>
                <a:gd name="T8" fmla="*/ 0 60000 65536"/>
                <a:gd name="T9" fmla="*/ 0 60000 65536"/>
                <a:gd name="T10" fmla="*/ 0 60000 65536"/>
                <a:gd name="T11" fmla="*/ 0 60000 65536"/>
                <a:gd name="T12" fmla="*/ 0 w 9"/>
                <a:gd name="T13" fmla="*/ 0 h 5"/>
                <a:gd name="T14" fmla="*/ 9 w 9"/>
                <a:gd name="T15" fmla="*/ 5 h 5"/>
              </a:gdLst>
              <a:ahLst/>
              <a:cxnLst>
                <a:cxn ang="T8">
                  <a:pos x="T0" y="T1"/>
                </a:cxn>
                <a:cxn ang="T9">
                  <a:pos x="T2" y="T3"/>
                </a:cxn>
                <a:cxn ang="T10">
                  <a:pos x="T4" y="T5"/>
                </a:cxn>
                <a:cxn ang="T11">
                  <a:pos x="T6" y="T7"/>
                </a:cxn>
              </a:cxnLst>
              <a:rect l="T12" t="T13" r="T14" b="T15"/>
              <a:pathLst>
                <a:path w="9" h="5">
                  <a:moveTo>
                    <a:pt x="0" y="5"/>
                  </a:moveTo>
                  <a:lnTo>
                    <a:pt x="9" y="5"/>
                  </a:lnTo>
                  <a:lnTo>
                    <a:pt x="4" y="0"/>
                  </a:lnTo>
                  <a:lnTo>
                    <a:pt x="0" y="5"/>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07" name="Freeform 5565"/>
            <p:cNvSpPr>
              <a:spLocks/>
            </p:cNvSpPr>
            <p:nvPr/>
          </p:nvSpPr>
          <p:spPr bwMode="auto">
            <a:xfrm>
              <a:off x="2606" y="1545"/>
              <a:ext cx="7" cy="14"/>
            </a:xfrm>
            <a:custGeom>
              <a:avLst/>
              <a:gdLst>
                <a:gd name="T0" fmla="*/ 4 w 7"/>
                <a:gd name="T1" fmla="*/ 0 h 12"/>
                <a:gd name="T2" fmla="*/ 0 w 7"/>
                <a:gd name="T3" fmla="*/ 9 h 12"/>
                <a:gd name="T4" fmla="*/ 0 w 7"/>
                <a:gd name="T5" fmla="*/ 16 h 12"/>
                <a:gd name="T6" fmla="*/ 7 w 7"/>
                <a:gd name="T7" fmla="*/ 16 h 12"/>
                <a:gd name="T8" fmla="*/ 7 w 7"/>
                <a:gd name="T9" fmla="*/ 16 h 12"/>
                <a:gd name="T10" fmla="*/ 4 w 7"/>
                <a:gd name="T11" fmla="*/ 0 h 12"/>
                <a:gd name="T12" fmla="*/ 0 60000 65536"/>
                <a:gd name="T13" fmla="*/ 0 60000 65536"/>
                <a:gd name="T14" fmla="*/ 0 60000 65536"/>
                <a:gd name="T15" fmla="*/ 0 60000 65536"/>
                <a:gd name="T16" fmla="*/ 0 60000 65536"/>
                <a:gd name="T17" fmla="*/ 0 60000 65536"/>
                <a:gd name="T18" fmla="*/ 0 w 7"/>
                <a:gd name="T19" fmla="*/ 0 h 12"/>
                <a:gd name="T20" fmla="*/ 7 w 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7" h="12">
                  <a:moveTo>
                    <a:pt x="4" y="0"/>
                  </a:moveTo>
                  <a:lnTo>
                    <a:pt x="0" y="7"/>
                  </a:lnTo>
                  <a:lnTo>
                    <a:pt x="0" y="12"/>
                  </a:lnTo>
                  <a:lnTo>
                    <a:pt x="7" y="12"/>
                  </a:lnTo>
                  <a:lnTo>
                    <a:pt x="4" y="0"/>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08" name="Freeform 5566"/>
            <p:cNvSpPr>
              <a:spLocks/>
            </p:cNvSpPr>
            <p:nvPr/>
          </p:nvSpPr>
          <p:spPr bwMode="auto">
            <a:xfrm>
              <a:off x="2927" y="1573"/>
              <a:ext cx="71" cy="77"/>
            </a:xfrm>
            <a:custGeom>
              <a:avLst/>
              <a:gdLst>
                <a:gd name="T0" fmla="*/ 16 w 62"/>
                <a:gd name="T1" fmla="*/ 0 h 62"/>
                <a:gd name="T2" fmla="*/ 0 w 62"/>
                <a:gd name="T3" fmla="*/ 15 h 62"/>
                <a:gd name="T4" fmla="*/ 0 w 62"/>
                <a:gd name="T5" fmla="*/ 15 h 62"/>
                <a:gd name="T6" fmla="*/ 16 w 62"/>
                <a:gd name="T7" fmla="*/ 30 h 62"/>
                <a:gd name="T8" fmla="*/ 27 w 62"/>
                <a:gd name="T9" fmla="*/ 48 h 62"/>
                <a:gd name="T10" fmla="*/ 34 w 62"/>
                <a:gd name="T11" fmla="*/ 70 h 62"/>
                <a:gd name="T12" fmla="*/ 41 w 62"/>
                <a:gd name="T13" fmla="*/ 93 h 62"/>
                <a:gd name="T14" fmla="*/ 53 w 62"/>
                <a:gd name="T15" fmla="*/ 93 h 62"/>
                <a:gd name="T16" fmla="*/ 65 w 62"/>
                <a:gd name="T17" fmla="*/ 96 h 62"/>
                <a:gd name="T18" fmla="*/ 65 w 62"/>
                <a:gd name="T19" fmla="*/ 84 h 62"/>
                <a:gd name="T20" fmla="*/ 81 w 62"/>
                <a:gd name="T21" fmla="*/ 66 h 62"/>
                <a:gd name="T22" fmla="*/ 65 w 62"/>
                <a:gd name="T23" fmla="*/ 52 h 62"/>
                <a:gd name="T24" fmla="*/ 50 w 62"/>
                <a:gd name="T25" fmla="*/ 37 h 62"/>
                <a:gd name="T26" fmla="*/ 37 w 62"/>
                <a:gd name="T27" fmla="*/ 19 h 62"/>
                <a:gd name="T28" fmla="*/ 22 w 62"/>
                <a:gd name="T29" fmla="*/ 5 h 62"/>
                <a:gd name="T30" fmla="*/ 16 w 62"/>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62"/>
                <a:gd name="T50" fmla="*/ 62 w 62"/>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62">
                  <a:moveTo>
                    <a:pt x="12" y="0"/>
                  </a:moveTo>
                  <a:lnTo>
                    <a:pt x="0" y="10"/>
                  </a:lnTo>
                  <a:lnTo>
                    <a:pt x="12" y="19"/>
                  </a:lnTo>
                  <a:lnTo>
                    <a:pt x="21" y="31"/>
                  </a:lnTo>
                  <a:lnTo>
                    <a:pt x="26" y="45"/>
                  </a:lnTo>
                  <a:lnTo>
                    <a:pt x="31" y="60"/>
                  </a:lnTo>
                  <a:lnTo>
                    <a:pt x="40" y="60"/>
                  </a:lnTo>
                  <a:lnTo>
                    <a:pt x="50" y="62"/>
                  </a:lnTo>
                  <a:lnTo>
                    <a:pt x="50" y="55"/>
                  </a:lnTo>
                  <a:lnTo>
                    <a:pt x="62" y="43"/>
                  </a:lnTo>
                  <a:lnTo>
                    <a:pt x="50" y="34"/>
                  </a:lnTo>
                  <a:lnTo>
                    <a:pt x="38" y="24"/>
                  </a:lnTo>
                  <a:lnTo>
                    <a:pt x="28" y="12"/>
                  </a:lnTo>
                  <a:lnTo>
                    <a:pt x="17" y="3"/>
                  </a:lnTo>
                  <a:lnTo>
                    <a:pt x="12" y="0"/>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09" name="Freeform 5567"/>
            <p:cNvSpPr>
              <a:spLocks/>
            </p:cNvSpPr>
            <p:nvPr/>
          </p:nvSpPr>
          <p:spPr bwMode="auto">
            <a:xfrm>
              <a:off x="2586" y="1126"/>
              <a:ext cx="320" cy="251"/>
            </a:xfrm>
            <a:custGeom>
              <a:avLst/>
              <a:gdLst>
                <a:gd name="T0" fmla="*/ 208 w 286"/>
                <a:gd name="T1" fmla="*/ 40 h 203"/>
                <a:gd name="T2" fmla="*/ 198 w 286"/>
                <a:gd name="T3" fmla="*/ 35 h 203"/>
                <a:gd name="T4" fmla="*/ 196 w 286"/>
                <a:gd name="T5" fmla="*/ 40 h 203"/>
                <a:gd name="T6" fmla="*/ 180 w 286"/>
                <a:gd name="T7" fmla="*/ 40 h 203"/>
                <a:gd name="T8" fmla="*/ 176 w 286"/>
                <a:gd name="T9" fmla="*/ 53 h 203"/>
                <a:gd name="T10" fmla="*/ 171 w 286"/>
                <a:gd name="T11" fmla="*/ 64 h 203"/>
                <a:gd name="T12" fmla="*/ 157 w 286"/>
                <a:gd name="T13" fmla="*/ 69 h 203"/>
                <a:gd name="T14" fmla="*/ 145 w 286"/>
                <a:gd name="T15" fmla="*/ 69 h 203"/>
                <a:gd name="T16" fmla="*/ 145 w 286"/>
                <a:gd name="T17" fmla="*/ 79 h 203"/>
                <a:gd name="T18" fmla="*/ 137 w 286"/>
                <a:gd name="T19" fmla="*/ 87 h 203"/>
                <a:gd name="T20" fmla="*/ 124 w 286"/>
                <a:gd name="T21" fmla="*/ 98 h 203"/>
                <a:gd name="T22" fmla="*/ 115 w 286"/>
                <a:gd name="T23" fmla="*/ 111 h 203"/>
                <a:gd name="T24" fmla="*/ 106 w 286"/>
                <a:gd name="T25" fmla="*/ 122 h 203"/>
                <a:gd name="T26" fmla="*/ 109 w 286"/>
                <a:gd name="T27" fmla="*/ 137 h 203"/>
                <a:gd name="T28" fmla="*/ 95 w 286"/>
                <a:gd name="T29" fmla="*/ 151 h 203"/>
                <a:gd name="T30" fmla="*/ 74 w 286"/>
                <a:gd name="T31" fmla="*/ 167 h 203"/>
                <a:gd name="T32" fmla="*/ 86 w 286"/>
                <a:gd name="T33" fmla="*/ 169 h 203"/>
                <a:gd name="T34" fmla="*/ 76 w 286"/>
                <a:gd name="T35" fmla="*/ 177 h 203"/>
                <a:gd name="T36" fmla="*/ 59 w 286"/>
                <a:gd name="T37" fmla="*/ 177 h 203"/>
                <a:gd name="T38" fmla="*/ 50 w 286"/>
                <a:gd name="T39" fmla="*/ 192 h 203"/>
                <a:gd name="T40" fmla="*/ 30 w 286"/>
                <a:gd name="T41" fmla="*/ 192 h 203"/>
                <a:gd name="T42" fmla="*/ 41 w 286"/>
                <a:gd name="T43" fmla="*/ 194 h 203"/>
                <a:gd name="T44" fmla="*/ 30 w 286"/>
                <a:gd name="T45" fmla="*/ 209 h 203"/>
                <a:gd name="T46" fmla="*/ 21 w 286"/>
                <a:gd name="T47" fmla="*/ 209 h 203"/>
                <a:gd name="T48" fmla="*/ 7 w 286"/>
                <a:gd name="T49" fmla="*/ 213 h 203"/>
                <a:gd name="T50" fmla="*/ 21 w 286"/>
                <a:gd name="T51" fmla="*/ 220 h 203"/>
                <a:gd name="T52" fmla="*/ 2 w 286"/>
                <a:gd name="T53" fmla="*/ 231 h 203"/>
                <a:gd name="T54" fmla="*/ 21 w 286"/>
                <a:gd name="T55" fmla="*/ 231 h 203"/>
                <a:gd name="T56" fmla="*/ 35 w 286"/>
                <a:gd name="T57" fmla="*/ 239 h 203"/>
                <a:gd name="T58" fmla="*/ 0 w 286"/>
                <a:gd name="T59" fmla="*/ 239 h 203"/>
                <a:gd name="T60" fmla="*/ 0 w 286"/>
                <a:gd name="T61" fmla="*/ 246 h 203"/>
                <a:gd name="T62" fmla="*/ 2 w 286"/>
                <a:gd name="T63" fmla="*/ 257 h 203"/>
                <a:gd name="T64" fmla="*/ 21 w 286"/>
                <a:gd name="T65" fmla="*/ 252 h 203"/>
                <a:gd name="T66" fmla="*/ 21 w 286"/>
                <a:gd name="T67" fmla="*/ 252 h 203"/>
                <a:gd name="T68" fmla="*/ 7 w 286"/>
                <a:gd name="T69" fmla="*/ 273 h 203"/>
                <a:gd name="T70" fmla="*/ 18 w 286"/>
                <a:gd name="T71" fmla="*/ 273 h 203"/>
                <a:gd name="T72" fmla="*/ 11 w 286"/>
                <a:gd name="T73" fmla="*/ 289 h 203"/>
                <a:gd name="T74" fmla="*/ 48 w 286"/>
                <a:gd name="T75" fmla="*/ 310 h 203"/>
                <a:gd name="T76" fmla="*/ 86 w 286"/>
                <a:gd name="T77" fmla="*/ 271 h 203"/>
                <a:gd name="T78" fmla="*/ 101 w 286"/>
                <a:gd name="T79" fmla="*/ 289 h 203"/>
                <a:gd name="T80" fmla="*/ 115 w 286"/>
                <a:gd name="T81" fmla="*/ 239 h 203"/>
                <a:gd name="T82" fmla="*/ 106 w 286"/>
                <a:gd name="T83" fmla="*/ 194 h 203"/>
                <a:gd name="T84" fmla="*/ 137 w 286"/>
                <a:gd name="T85" fmla="*/ 160 h 203"/>
                <a:gd name="T86" fmla="*/ 137 w 286"/>
                <a:gd name="T87" fmla="*/ 115 h 203"/>
                <a:gd name="T88" fmla="*/ 162 w 286"/>
                <a:gd name="T89" fmla="*/ 72 h 203"/>
                <a:gd name="T90" fmla="*/ 210 w 286"/>
                <a:gd name="T91" fmla="*/ 58 h 203"/>
                <a:gd name="T92" fmla="*/ 225 w 286"/>
                <a:gd name="T93" fmla="*/ 40 h 203"/>
                <a:gd name="T94" fmla="*/ 277 w 286"/>
                <a:gd name="T95" fmla="*/ 53 h 203"/>
                <a:gd name="T96" fmla="*/ 310 w 286"/>
                <a:gd name="T97" fmla="*/ 21 h 203"/>
                <a:gd name="T98" fmla="*/ 349 w 286"/>
                <a:gd name="T99" fmla="*/ 35 h 203"/>
                <a:gd name="T100" fmla="*/ 351 w 286"/>
                <a:gd name="T101" fmla="*/ 28 h 203"/>
                <a:gd name="T102" fmla="*/ 358 w 286"/>
                <a:gd name="T103" fmla="*/ 19 h 203"/>
                <a:gd name="T104" fmla="*/ 323 w 286"/>
                <a:gd name="T105" fmla="*/ 11 h 203"/>
                <a:gd name="T106" fmla="*/ 317 w 286"/>
                <a:gd name="T107" fmla="*/ 11 h 203"/>
                <a:gd name="T108" fmla="*/ 305 w 286"/>
                <a:gd name="T109" fmla="*/ 2 h 203"/>
                <a:gd name="T110" fmla="*/ 273 w 286"/>
                <a:gd name="T111" fmla="*/ 21 h 203"/>
                <a:gd name="T112" fmla="*/ 266 w 286"/>
                <a:gd name="T113" fmla="*/ 2 h 203"/>
                <a:gd name="T114" fmla="*/ 241 w 286"/>
                <a:gd name="T115" fmla="*/ 21 h 203"/>
                <a:gd name="T116" fmla="*/ 234 w 286"/>
                <a:gd name="T117" fmla="*/ 21 h 203"/>
                <a:gd name="T118" fmla="*/ 213 w 286"/>
                <a:gd name="T119" fmla="*/ 32 h 2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6"/>
                <a:gd name="T181" fmla="*/ 0 h 203"/>
                <a:gd name="T182" fmla="*/ 286 w 286"/>
                <a:gd name="T183" fmla="*/ 203 h 2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6" h="203">
                  <a:moveTo>
                    <a:pt x="170" y="21"/>
                  </a:moveTo>
                  <a:lnTo>
                    <a:pt x="170" y="21"/>
                  </a:lnTo>
                  <a:lnTo>
                    <a:pt x="166" y="26"/>
                  </a:lnTo>
                  <a:lnTo>
                    <a:pt x="166" y="16"/>
                  </a:lnTo>
                  <a:lnTo>
                    <a:pt x="163" y="21"/>
                  </a:lnTo>
                  <a:lnTo>
                    <a:pt x="158" y="23"/>
                  </a:lnTo>
                  <a:lnTo>
                    <a:pt x="158" y="19"/>
                  </a:lnTo>
                  <a:lnTo>
                    <a:pt x="156" y="21"/>
                  </a:lnTo>
                  <a:lnTo>
                    <a:pt x="156" y="26"/>
                  </a:lnTo>
                  <a:lnTo>
                    <a:pt x="147" y="23"/>
                  </a:lnTo>
                  <a:lnTo>
                    <a:pt x="149" y="26"/>
                  </a:lnTo>
                  <a:lnTo>
                    <a:pt x="144" y="26"/>
                  </a:lnTo>
                  <a:lnTo>
                    <a:pt x="140" y="31"/>
                  </a:lnTo>
                  <a:lnTo>
                    <a:pt x="140" y="33"/>
                  </a:lnTo>
                  <a:lnTo>
                    <a:pt x="140" y="35"/>
                  </a:lnTo>
                  <a:lnTo>
                    <a:pt x="125" y="38"/>
                  </a:lnTo>
                  <a:lnTo>
                    <a:pt x="140" y="40"/>
                  </a:lnTo>
                  <a:lnTo>
                    <a:pt x="137" y="42"/>
                  </a:lnTo>
                  <a:lnTo>
                    <a:pt x="128" y="42"/>
                  </a:lnTo>
                  <a:lnTo>
                    <a:pt x="125" y="45"/>
                  </a:lnTo>
                  <a:lnTo>
                    <a:pt x="123" y="47"/>
                  </a:lnTo>
                  <a:lnTo>
                    <a:pt x="121" y="45"/>
                  </a:lnTo>
                  <a:lnTo>
                    <a:pt x="116" y="45"/>
                  </a:lnTo>
                  <a:lnTo>
                    <a:pt x="109" y="52"/>
                  </a:lnTo>
                  <a:lnTo>
                    <a:pt x="121" y="49"/>
                  </a:lnTo>
                  <a:lnTo>
                    <a:pt x="116" y="52"/>
                  </a:lnTo>
                  <a:lnTo>
                    <a:pt x="118" y="54"/>
                  </a:lnTo>
                  <a:lnTo>
                    <a:pt x="109" y="54"/>
                  </a:lnTo>
                  <a:lnTo>
                    <a:pt x="109" y="57"/>
                  </a:lnTo>
                  <a:lnTo>
                    <a:pt x="118" y="61"/>
                  </a:lnTo>
                  <a:lnTo>
                    <a:pt x="109" y="61"/>
                  </a:lnTo>
                  <a:lnTo>
                    <a:pt x="99" y="64"/>
                  </a:lnTo>
                  <a:lnTo>
                    <a:pt x="92" y="68"/>
                  </a:lnTo>
                  <a:lnTo>
                    <a:pt x="90" y="73"/>
                  </a:lnTo>
                  <a:lnTo>
                    <a:pt x="92" y="73"/>
                  </a:lnTo>
                  <a:lnTo>
                    <a:pt x="99" y="73"/>
                  </a:lnTo>
                  <a:lnTo>
                    <a:pt x="90" y="78"/>
                  </a:lnTo>
                  <a:lnTo>
                    <a:pt x="85" y="80"/>
                  </a:lnTo>
                  <a:lnTo>
                    <a:pt x="87" y="85"/>
                  </a:lnTo>
                  <a:lnTo>
                    <a:pt x="87" y="87"/>
                  </a:lnTo>
                  <a:lnTo>
                    <a:pt x="87" y="90"/>
                  </a:lnTo>
                  <a:lnTo>
                    <a:pt x="76" y="94"/>
                  </a:lnTo>
                  <a:lnTo>
                    <a:pt x="80" y="92"/>
                  </a:lnTo>
                  <a:lnTo>
                    <a:pt x="76" y="99"/>
                  </a:lnTo>
                  <a:lnTo>
                    <a:pt x="71" y="101"/>
                  </a:lnTo>
                  <a:lnTo>
                    <a:pt x="66" y="101"/>
                  </a:lnTo>
                  <a:lnTo>
                    <a:pt x="59" y="109"/>
                  </a:lnTo>
                  <a:lnTo>
                    <a:pt x="57" y="113"/>
                  </a:lnTo>
                  <a:lnTo>
                    <a:pt x="61" y="116"/>
                  </a:lnTo>
                  <a:lnTo>
                    <a:pt x="69" y="111"/>
                  </a:lnTo>
                  <a:lnTo>
                    <a:pt x="73" y="109"/>
                  </a:lnTo>
                  <a:lnTo>
                    <a:pt x="73" y="113"/>
                  </a:lnTo>
                  <a:lnTo>
                    <a:pt x="61" y="116"/>
                  </a:lnTo>
                  <a:lnTo>
                    <a:pt x="57" y="116"/>
                  </a:lnTo>
                  <a:lnTo>
                    <a:pt x="50" y="116"/>
                  </a:lnTo>
                  <a:lnTo>
                    <a:pt x="47" y="116"/>
                  </a:lnTo>
                  <a:lnTo>
                    <a:pt x="40" y="120"/>
                  </a:lnTo>
                  <a:lnTo>
                    <a:pt x="38" y="125"/>
                  </a:lnTo>
                  <a:lnTo>
                    <a:pt x="40" y="125"/>
                  </a:lnTo>
                  <a:lnTo>
                    <a:pt x="35" y="125"/>
                  </a:lnTo>
                  <a:lnTo>
                    <a:pt x="40" y="127"/>
                  </a:lnTo>
                  <a:lnTo>
                    <a:pt x="24" y="125"/>
                  </a:lnTo>
                  <a:lnTo>
                    <a:pt x="21" y="127"/>
                  </a:lnTo>
                  <a:lnTo>
                    <a:pt x="28" y="127"/>
                  </a:lnTo>
                  <a:lnTo>
                    <a:pt x="33" y="127"/>
                  </a:lnTo>
                  <a:lnTo>
                    <a:pt x="26" y="130"/>
                  </a:lnTo>
                  <a:lnTo>
                    <a:pt x="17" y="132"/>
                  </a:lnTo>
                  <a:lnTo>
                    <a:pt x="24" y="137"/>
                  </a:lnTo>
                  <a:lnTo>
                    <a:pt x="17" y="132"/>
                  </a:lnTo>
                  <a:lnTo>
                    <a:pt x="17" y="137"/>
                  </a:lnTo>
                  <a:lnTo>
                    <a:pt x="9" y="137"/>
                  </a:lnTo>
                  <a:lnTo>
                    <a:pt x="9" y="139"/>
                  </a:lnTo>
                  <a:lnTo>
                    <a:pt x="5" y="139"/>
                  </a:lnTo>
                  <a:lnTo>
                    <a:pt x="0" y="139"/>
                  </a:lnTo>
                  <a:lnTo>
                    <a:pt x="0" y="142"/>
                  </a:lnTo>
                  <a:lnTo>
                    <a:pt x="17" y="144"/>
                  </a:lnTo>
                  <a:lnTo>
                    <a:pt x="0" y="144"/>
                  </a:lnTo>
                  <a:lnTo>
                    <a:pt x="5" y="149"/>
                  </a:lnTo>
                  <a:lnTo>
                    <a:pt x="2" y="151"/>
                  </a:lnTo>
                  <a:lnTo>
                    <a:pt x="2" y="153"/>
                  </a:lnTo>
                  <a:lnTo>
                    <a:pt x="17" y="151"/>
                  </a:lnTo>
                  <a:lnTo>
                    <a:pt x="26" y="151"/>
                  </a:lnTo>
                  <a:lnTo>
                    <a:pt x="28" y="151"/>
                  </a:lnTo>
                  <a:lnTo>
                    <a:pt x="28" y="156"/>
                  </a:lnTo>
                  <a:lnTo>
                    <a:pt x="26" y="156"/>
                  </a:lnTo>
                  <a:lnTo>
                    <a:pt x="17" y="156"/>
                  </a:lnTo>
                  <a:lnTo>
                    <a:pt x="0" y="156"/>
                  </a:lnTo>
                  <a:lnTo>
                    <a:pt x="2" y="161"/>
                  </a:lnTo>
                  <a:lnTo>
                    <a:pt x="0" y="161"/>
                  </a:lnTo>
                  <a:lnTo>
                    <a:pt x="7" y="163"/>
                  </a:lnTo>
                  <a:lnTo>
                    <a:pt x="5" y="165"/>
                  </a:lnTo>
                  <a:lnTo>
                    <a:pt x="2" y="168"/>
                  </a:lnTo>
                  <a:lnTo>
                    <a:pt x="7" y="168"/>
                  </a:lnTo>
                  <a:lnTo>
                    <a:pt x="9" y="172"/>
                  </a:lnTo>
                  <a:lnTo>
                    <a:pt x="17" y="165"/>
                  </a:lnTo>
                  <a:lnTo>
                    <a:pt x="21" y="163"/>
                  </a:lnTo>
                  <a:lnTo>
                    <a:pt x="17" y="170"/>
                  </a:lnTo>
                  <a:lnTo>
                    <a:pt x="17" y="165"/>
                  </a:lnTo>
                  <a:lnTo>
                    <a:pt x="12" y="175"/>
                  </a:lnTo>
                  <a:lnTo>
                    <a:pt x="14" y="175"/>
                  </a:lnTo>
                  <a:lnTo>
                    <a:pt x="5" y="179"/>
                  </a:lnTo>
                  <a:lnTo>
                    <a:pt x="5" y="184"/>
                  </a:lnTo>
                  <a:lnTo>
                    <a:pt x="9" y="182"/>
                  </a:lnTo>
                  <a:lnTo>
                    <a:pt x="14" y="179"/>
                  </a:lnTo>
                  <a:lnTo>
                    <a:pt x="17" y="184"/>
                  </a:lnTo>
                  <a:lnTo>
                    <a:pt x="14" y="189"/>
                  </a:lnTo>
                  <a:lnTo>
                    <a:pt x="9" y="189"/>
                  </a:lnTo>
                  <a:lnTo>
                    <a:pt x="9" y="198"/>
                  </a:lnTo>
                  <a:lnTo>
                    <a:pt x="21" y="203"/>
                  </a:lnTo>
                  <a:lnTo>
                    <a:pt x="38" y="203"/>
                  </a:lnTo>
                  <a:lnTo>
                    <a:pt x="59" y="187"/>
                  </a:lnTo>
                  <a:lnTo>
                    <a:pt x="69" y="187"/>
                  </a:lnTo>
                  <a:lnTo>
                    <a:pt x="69" y="177"/>
                  </a:lnTo>
                  <a:lnTo>
                    <a:pt x="73" y="175"/>
                  </a:lnTo>
                  <a:lnTo>
                    <a:pt x="76" y="187"/>
                  </a:lnTo>
                  <a:lnTo>
                    <a:pt x="80" y="189"/>
                  </a:lnTo>
                  <a:lnTo>
                    <a:pt x="90" y="175"/>
                  </a:lnTo>
                  <a:lnTo>
                    <a:pt x="92" y="161"/>
                  </a:lnTo>
                  <a:lnTo>
                    <a:pt x="92" y="156"/>
                  </a:lnTo>
                  <a:lnTo>
                    <a:pt x="97" y="151"/>
                  </a:lnTo>
                  <a:lnTo>
                    <a:pt x="87" y="144"/>
                  </a:lnTo>
                  <a:lnTo>
                    <a:pt x="85" y="127"/>
                  </a:lnTo>
                  <a:lnTo>
                    <a:pt x="85" y="113"/>
                  </a:lnTo>
                  <a:lnTo>
                    <a:pt x="97" y="106"/>
                  </a:lnTo>
                  <a:lnTo>
                    <a:pt x="109" y="104"/>
                  </a:lnTo>
                  <a:lnTo>
                    <a:pt x="99" y="99"/>
                  </a:lnTo>
                  <a:lnTo>
                    <a:pt x="111" y="80"/>
                  </a:lnTo>
                  <a:lnTo>
                    <a:pt x="109" y="75"/>
                  </a:lnTo>
                  <a:lnTo>
                    <a:pt x="121" y="73"/>
                  </a:lnTo>
                  <a:lnTo>
                    <a:pt x="123" y="64"/>
                  </a:lnTo>
                  <a:lnTo>
                    <a:pt x="130" y="47"/>
                  </a:lnTo>
                  <a:lnTo>
                    <a:pt x="147" y="42"/>
                  </a:lnTo>
                  <a:lnTo>
                    <a:pt x="147" y="38"/>
                  </a:lnTo>
                  <a:lnTo>
                    <a:pt x="168" y="38"/>
                  </a:lnTo>
                  <a:lnTo>
                    <a:pt x="168" y="31"/>
                  </a:lnTo>
                  <a:lnTo>
                    <a:pt x="173" y="31"/>
                  </a:lnTo>
                  <a:lnTo>
                    <a:pt x="180" y="26"/>
                  </a:lnTo>
                  <a:lnTo>
                    <a:pt x="194" y="33"/>
                  </a:lnTo>
                  <a:lnTo>
                    <a:pt x="206" y="35"/>
                  </a:lnTo>
                  <a:lnTo>
                    <a:pt x="222" y="35"/>
                  </a:lnTo>
                  <a:lnTo>
                    <a:pt x="227" y="33"/>
                  </a:lnTo>
                  <a:lnTo>
                    <a:pt x="232" y="21"/>
                  </a:lnTo>
                  <a:lnTo>
                    <a:pt x="248" y="14"/>
                  </a:lnTo>
                  <a:lnTo>
                    <a:pt x="267" y="21"/>
                  </a:lnTo>
                  <a:lnTo>
                    <a:pt x="267" y="31"/>
                  </a:lnTo>
                  <a:lnTo>
                    <a:pt x="279" y="23"/>
                  </a:lnTo>
                  <a:lnTo>
                    <a:pt x="286" y="21"/>
                  </a:lnTo>
                  <a:lnTo>
                    <a:pt x="286" y="19"/>
                  </a:lnTo>
                  <a:lnTo>
                    <a:pt x="281" y="19"/>
                  </a:lnTo>
                  <a:lnTo>
                    <a:pt x="274" y="19"/>
                  </a:lnTo>
                  <a:lnTo>
                    <a:pt x="265" y="14"/>
                  </a:lnTo>
                  <a:lnTo>
                    <a:pt x="286" y="12"/>
                  </a:lnTo>
                  <a:lnTo>
                    <a:pt x="277" y="7"/>
                  </a:lnTo>
                  <a:lnTo>
                    <a:pt x="265" y="5"/>
                  </a:lnTo>
                  <a:lnTo>
                    <a:pt x="258" y="7"/>
                  </a:lnTo>
                  <a:lnTo>
                    <a:pt x="255" y="14"/>
                  </a:lnTo>
                  <a:lnTo>
                    <a:pt x="253" y="9"/>
                  </a:lnTo>
                  <a:lnTo>
                    <a:pt x="253" y="7"/>
                  </a:lnTo>
                  <a:lnTo>
                    <a:pt x="251" y="7"/>
                  </a:lnTo>
                  <a:lnTo>
                    <a:pt x="251" y="0"/>
                  </a:lnTo>
                  <a:lnTo>
                    <a:pt x="244" y="2"/>
                  </a:lnTo>
                  <a:lnTo>
                    <a:pt x="237" y="9"/>
                  </a:lnTo>
                  <a:lnTo>
                    <a:pt x="232" y="2"/>
                  </a:lnTo>
                  <a:lnTo>
                    <a:pt x="218" y="14"/>
                  </a:lnTo>
                  <a:lnTo>
                    <a:pt x="225" y="5"/>
                  </a:lnTo>
                  <a:lnTo>
                    <a:pt x="220" y="2"/>
                  </a:lnTo>
                  <a:lnTo>
                    <a:pt x="213" y="2"/>
                  </a:lnTo>
                  <a:lnTo>
                    <a:pt x="210" y="7"/>
                  </a:lnTo>
                  <a:lnTo>
                    <a:pt x="199" y="14"/>
                  </a:lnTo>
                  <a:lnTo>
                    <a:pt x="192" y="14"/>
                  </a:lnTo>
                  <a:lnTo>
                    <a:pt x="192" y="12"/>
                  </a:lnTo>
                  <a:lnTo>
                    <a:pt x="180" y="14"/>
                  </a:lnTo>
                  <a:lnTo>
                    <a:pt x="187" y="14"/>
                  </a:lnTo>
                  <a:lnTo>
                    <a:pt x="184" y="19"/>
                  </a:lnTo>
                  <a:lnTo>
                    <a:pt x="177" y="19"/>
                  </a:lnTo>
                  <a:lnTo>
                    <a:pt x="170" y="21"/>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10" name="Freeform 5568"/>
            <p:cNvSpPr>
              <a:spLocks/>
            </p:cNvSpPr>
            <p:nvPr/>
          </p:nvSpPr>
          <p:spPr bwMode="auto">
            <a:xfrm>
              <a:off x="2637" y="973"/>
              <a:ext cx="119" cy="59"/>
            </a:xfrm>
            <a:custGeom>
              <a:avLst/>
              <a:gdLst>
                <a:gd name="T0" fmla="*/ 33 w 106"/>
                <a:gd name="T1" fmla="*/ 8 h 47"/>
                <a:gd name="T2" fmla="*/ 15 w 106"/>
                <a:gd name="T3" fmla="*/ 8 h 47"/>
                <a:gd name="T4" fmla="*/ 0 w 106"/>
                <a:gd name="T5" fmla="*/ 8 h 47"/>
                <a:gd name="T6" fmla="*/ 2 w 106"/>
                <a:gd name="T7" fmla="*/ 19 h 47"/>
                <a:gd name="T8" fmla="*/ 15 w 106"/>
                <a:gd name="T9" fmla="*/ 14 h 47"/>
                <a:gd name="T10" fmla="*/ 15 w 106"/>
                <a:gd name="T11" fmla="*/ 23 h 47"/>
                <a:gd name="T12" fmla="*/ 7 w 106"/>
                <a:gd name="T13" fmla="*/ 23 h 47"/>
                <a:gd name="T14" fmla="*/ 20 w 106"/>
                <a:gd name="T15" fmla="*/ 30 h 47"/>
                <a:gd name="T16" fmla="*/ 35 w 106"/>
                <a:gd name="T17" fmla="*/ 38 h 47"/>
                <a:gd name="T18" fmla="*/ 44 w 106"/>
                <a:gd name="T19" fmla="*/ 33 h 47"/>
                <a:gd name="T20" fmla="*/ 53 w 106"/>
                <a:gd name="T21" fmla="*/ 25 h 47"/>
                <a:gd name="T22" fmla="*/ 57 w 106"/>
                <a:gd name="T23" fmla="*/ 30 h 47"/>
                <a:gd name="T24" fmla="*/ 72 w 106"/>
                <a:gd name="T25" fmla="*/ 25 h 47"/>
                <a:gd name="T26" fmla="*/ 74 w 106"/>
                <a:gd name="T27" fmla="*/ 33 h 47"/>
                <a:gd name="T28" fmla="*/ 42 w 106"/>
                <a:gd name="T29" fmla="*/ 41 h 47"/>
                <a:gd name="T30" fmla="*/ 39 w 106"/>
                <a:gd name="T31" fmla="*/ 44 h 47"/>
                <a:gd name="T32" fmla="*/ 74 w 106"/>
                <a:gd name="T33" fmla="*/ 44 h 47"/>
                <a:gd name="T34" fmla="*/ 60 w 106"/>
                <a:gd name="T35" fmla="*/ 49 h 47"/>
                <a:gd name="T36" fmla="*/ 68 w 106"/>
                <a:gd name="T37" fmla="*/ 51 h 47"/>
                <a:gd name="T38" fmla="*/ 44 w 106"/>
                <a:gd name="T39" fmla="*/ 55 h 47"/>
                <a:gd name="T40" fmla="*/ 68 w 106"/>
                <a:gd name="T41" fmla="*/ 63 h 47"/>
                <a:gd name="T42" fmla="*/ 81 w 106"/>
                <a:gd name="T43" fmla="*/ 74 h 47"/>
                <a:gd name="T44" fmla="*/ 83 w 106"/>
                <a:gd name="T45" fmla="*/ 67 h 47"/>
                <a:gd name="T46" fmla="*/ 95 w 106"/>
                <a:gd name="T47" fmla="*/ 51 h 47"/>
                <a:gd name="T48" fmla="*/ 101 w 106"/>
                <a:gd name="T49" fmla="*/ 41 h 47"/>
                <a:gd name="T50" fmla="*/ 104 w 106"/>
                <a:gd name="T51" fmla="*/ 38 h 47"/>
                <a:gd name="T52" fmla="*/ 134 w 106"/>
                <a:gd name="T53" fmla="*/ 25 h 47"/>
                <a:gd name="T54" fmla="*/ 99 w 106"/>
                <a:gd name="T55" fmla="*/ 19 h 47"/>
                <a:gd name="T56" fmla="*/ 95 w 106"/>
                <a:gd name="T57" fmla="*/ 11 h 47"/>
                <a:gd name="T58" fmla="*/ 85 w 106"/>
                <a:gd name="T59" fmla="*/ 11 h 47"/>
                <a:gd name="T60" fmla="*/ 83 w 106"/>
                <a:gd name="T61" fmla="*/ 8 h 47"/>
                <a:gd name="T62" fmla="*/ 68 w 106"/>
                <a:gd name="T63" fmla="*/ 0 h 47"/>
                <a:gd name="T64" fmla="*/ 68 w 106"/>
                <a:gd name="T65" fmla="*/ 23 h 47"/>
                <a:gd name="T66" fmla="*/ 48 w 106"/>
                <a:gd name="T67" fmla="*/ 4 h 47"/>
                <a:gd name="T68" fmla="*/ 39 w 106"/>
                <a:gd name="T69" fmla="*/ 11 h 47"/>
                <a:gd name="T70" fmla="*/ 30 w 106"/>
                <a:gd name="T71" fmla="*/ 11 h 47"/>
                <a:gd name="T72" fmla="*/ 33 w 106"/>
                <a:gd name="T73" fmla="*/ 8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6"/>
                <a:gd name="T112" fmla="*/ 0 h 47"/>
                <a:gd name="T113" fmla="*/ 106 w 106"/>
                <a:gd name="T114" fmla="*/ 47 h 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6" h="47">
                  <a:moveTo>
                    <a:pt x="26" y="5"/>
                  </a:moveTo>
                  <a:lnTo>
                    <a:pt x="12" y="5"/>
                  </a:lnTo>
                  <a:lnTo>
                    <a:pt x="0" y="5"/>
                  </a:lnTo>
                  <a:lnTo>
                    <a:pt x="2" y="12"/>
                  </a:lnTo>
                  <a:lnTo>
                    <a:pt x="12" y="9"/>
                  </a:lnTo>
                  <a:lnTo>
                    <a:pt x="12" y="14"/>
                  </a:lnTo>
                  <a:lnTo>
                    <a:pt x="5" y="14"/>
                  </a:lnTo>
                  <a:lnTo>
                    <a:pt x="16" y="19"/>
                  </a:lnTo>
                  <a:lnTo>
                    <a:pt x="28" y="24"/>
                  </a:lnTo>
                  <a:lnTo>
                    <a:pt x="35" y="21"/>
                  </a:lnTo>
                  <a:lnTo>
                    <a:pt x="42" y="16"/>
                  </a:lnTo>
                  <a:lnTo>
                    <a:pt x="45" y="19"/>
                  </a:lnTo>
                  <a:lnTo>
                    <a:pt x="57" y="16"/>
                  </a:lnTo>
                  <a:lnTo>
                    <a:pt x="59" y="21"/>
                  </a:lnTo>
                  <a:lnTo>
                    <a:pt x="33" y="26"/>
                  </a:lnTo>
                  <a:lnTo>
                    <a:pt x="31" y="28"/>
                  </a:lnTo>
                  <a:lnTo>
                    <a:pt x="59" y="28"/>
                  </a:lnTo>
                  <a:lnTo>
                    <a:pt x="47" y="31"/>
                  </a:lnTo>
                  <a:lnTo>
                    <a:pt x="54" y="33"/>
                  </a:lnTo>
                  <a:lnTo>
                    <a:pt x="35" y="35"/>
                  </a:lnTo>
                  <a:lnTo>
                    <a:pt x="54" y="40"/>
                  </a:lnTo>
                  <a:lnTo>
                    <a:pt x="64" y="47"/>
                  </a:lnTo>
                  <a:lnTo>
                    <a:pt x="66" y="42"/>
                  </a:lnTo>
                  <a:lnTo>
                    <a:pt x="76" y="33"/>
                  </a:lnTo>
                  <a:lnTo>
                    <a:pt x="80" y="26"/>
                  </a:lnTo>
                  <a:lnTo>
                    <a:pt x="83" y="24"/>
                  </a:lnTo>
                  <a:lnTo>
                    <a:pt x="106" y="16"/>
                  </a:lnTo>
                  <a:lnTo>
                    <a:pt x="78" y="12"/>
                  </a:lnTo>
                  <a:lnTo>
                    <a:pt x="76" y="7"/>
                  </a:lnTo>
                  <a:lnTo>
                    <a:pt x="68" y="7"/>
                  </a:lnTo>
                  <a:lnTo>
                    <a:pt x="66" y="5"/>
                  </a:lnTo>
                  <a:lnTo>
                    <a:pt x="54" y="0"/>
                  </a:lnTo>
                  <a:lnTo>
                    <a:pt x="54" y="14"/>
                  </a:lnTo>
                  <a:lnTo>
                    <a:pt x="38" y="2"/>
                  </a:lnTo>
                  <a:lnTo>
                    <a:pt x="31" y="7"/>
                  </a:lnTo>
                  <a:lnTo>
                    <a:pt x="24" y="7"/>
                  </a:lnTo>
                  <a:lnTo>
                    <a:pt x="26" y="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11" name="Freeform 5569"/>
            <p:cNvSpPr>
              <a:spLocks/>
            </p:cNvSpPr>
            <p:nvPr/>
          </p:nvSpPr>
          <p:spPr bwMode="auto">
            <a:xfrm>
              <a:off x="2716" y="967"/>
              <a:ext cx="97" cy="18"/>
            </a:xfrm>
            <a:custGeom>
              <a:avLst/>
              <a:gdLst>
                <a:gd name="T0" fmla="*/ 47 w 87"/>
                <a:gd name="T1" fmla="*/ 8 h 14"/>
                <a:gd name="T2" fmla="*/ 18 w 87"/>
                <a:gd name="T3" fmla="*/ 4 h 14"/>
                <a:gd name="T4" fmla="*/ 9 w 87"/>
                <a:gd name="T5" fmla="*/ 8 h 14"/>
                <a:gd name="T6" fmla="*/ 0 w 87"/>
                <a:gd name="T7" fmla="*/ 8 h 14"/>
                <a:gd name="T8" fmla="*/ 0 w 87"/>
                <a:gd name="T9" fmla="*/ 12 h 14"/>
                <a:gd name="T10" fmla="*/ 43 w 87"/>
                <a:gd name="T11" fmla="*/ 17 h 14"/>
                <a:gd name="T12" fmla="*/ 23 w 87"/>
                <a:gd name="T13" fmla="*/ 19 h 14"/>
                <a:gd name="T14" fmla="*/ 56 w 87"/>
                <a:gd name="T15" fmla="*/ 23 h 14"/>
                <a:gd name="T16" fmla="*/ 95 w 87"/>
                <a:gd name="T17" fmla="*/ 19 h 14"/>
                <a:gd name="T18" fmla="*/ 108 w 87"/>
                <a:gd name="T19" fmla="*/ 12 h 14"/>
                <a:gd name="T20" fmla="*/ 99 w 87"/>
                <a:gd name="T21" fmla="*/ 8 h 14"/>
                <a:gd name="T22" fmla="*/ 65 w 87"/>
                <a:gd name="T23" fmla="*/ 4 h 14"/>
                <a:gd name="T24" fmla="*/ 58 w 87"/>
                <a:gd name="T25" fmla="*/ 4 h 14"/>
                <a:gd name="T26" fmla="*/ 52 w 87"/>
                <a:gd name="T27" fmla="*/ 0 h 14"/>
                <a:gd name="T28" fmla="*/ 50 w 87"/>
                <a:gd name="T29" fmla="*/ 4 h 14"/>
                <a:gd name="T30" fmla="*/ 47 w 87"/>
                <a:gd name="T31" fmla="*/ 8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7"/>
                <a:gd name="T49" fmla="*/ 0 h 14"/>
                <a:gd name="T50" fmla="*/ 87 w 87"/>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7" h="14">
                  <a:moveTo>
                    <a:pt x="38" y="5"/>
                  </a:moveTo>
                  <a:lnTo>
                    <a:pt x="14" y="2"/>
                  </a:lnTo>
                  <a:lnTo>
                    <a:pt x="7" y="5"/>
                  </a:lnTo>
                  <a:lnTo>
                    <a:pt x="0" y="5"/>
                  </a:lnTo>
                  <a:lnTo>
                    <a:pt x="0" y="7"/>
                  </a:lnTo>
                  <a:lnTo>
                    <a:pt x="35" y="10"/>
                  </a:lnTo>
                  <a:lnTo>
                    <a:pt x="19" y="12"/>
                  </a:lnTo>
                  <a:lnTo>
                    <a:pt x="45" y="14"/>
                  </a:lnTo>
                  <a:lnTo>
                    <a:pt x="76" y="12"/>
                  </a:lnTo>
                  <a:lnTo>
                    <a:pt x="87" y="7"/>
                  </a:lnTo>
                  <a:lnTo>
                    <a:pt x="80" y="5"/>
                  </a:lnTo>
                  <a:lnTo>
                    <a:pt x="52" y="2"/>
                  </a:lnTo>
                  <a:lnTo>
                    <a:pt x="47" y="2"/>
                  </a:lnTo>
                  <a:lnTo>
                    <a:pt x="42" y="0"/>
                  </a:lnTo>
                  <a:lnTo>
                    <a:pt x="40" y="2"/>
                  </a:lnTo>
                  <a:lnTo>
                    <a:pt x="38" y="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12" name="Freeform 5570"/>
            <p:cNvSpPr>
              <a:spLocks/>
            </p:cNvSpPr>
            <p:nvPr/>
          </p:nvSpPr>
          <p:spPr bwMode="auto">
            <a:xfrm>
              <a:off x="2751" y="1006"/>
              <a:ext cx="47" cy="11"/>
            </a:xfrm>
            <a:custGeom>
              <a:avLst/>
              <a:gdLst>
                <a:gd name="T0" fmla="*/ 41 w 42"/>
                <a:gd name="T1" fmla="*/ 13 h 9"/>
                <a:gd name="T2" fmla="*/ 24 w 42"/>
                <a:gd name="T3" fmla="*/ 13 h 9"/>
                <a:gd name="T4" fmla="*/ 4 w 42"/>
                <a:gd name="T5" fmla="*/ 13 h 9"/>
                <a:gd name="T6" fmla="*/ 11 w 42"/>
                <a:gd name="T7" fmla="*/ 2 h 9"/>
                <a:gd name="T8" fmla="*/ 0 w 42"/>
                <a:gd name="T9" fmla="*/ 0 h 9"/>
                <a:gd name="T10" fmla="*/ 32 w 42"/>
                <a:gd name="T11" fmla="*/ 0 h 9"/>
                <a:gd name="T12" fmla="*/ 53 w 42"/>
                <a:gd name="T13" fmla="*/ 7 h 9"/>
                <a:gd name="T14" fmla="*/ 41 w 42"/>
                <a:gd name="T15" fmla="*/ 13 h 9"/>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9"/>
                <a:gd name="T26" fmla="*/ 42 w 42"/>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9">
                  <a:moveTo>
                    <a:pt x="33" y="9"/>
                  </a:moveTo>
                  <a:lnTo>
                    <a:pt x="19" y="9"/>
                  </a:lnTo>
                  <a:lnTo>
                    <a:pt x="4" y="9"/>
                  </a:lnTo>
                  <a:lnTo>
                    <a:pt x="9" y="2"/>
                  </a:lnTo>
                  <a:lnTo>
                    <a:pt x="0" y="0"/>
                  </a:lnTo>
                  <a:lnTo>
                    <a:pt x="26" y="0"/>
                  </a:lnTo>
                  <a:lnTo>
                    <a:pt x="42" y="5"/>
                  </a:lnTo>
                  <a:lnTo>
                    <a:pt x="33" y="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13" name="Freeform 5571"/>
            <p:cNvSpPr>
              <a:spLocks/>
            </p:cNvSpPr>
            <p:nvPr/>
          </p:nvSpPr>
          <p:spPr bwMode="auto">
            <a:xfrm>
              <a:off x="2711" y="1167"/>
              <a:ext cx="16" cy="8"/>
            </a:xfrm>
            <a:custGeom>
              <a:avLst/>
              <a:gdLst>
                <a:gd name="T0" fmla="*/ 9 w 14"/>
                <a:gd name="T1" fmla="*/ 0 h 7"/>
                <a:gd name="T2" fmla="*/ 2 w 14"/>
                <a:gd name="T3" fmla="*/ 7 h 7"/>
                <a:gd name="T4" fmla="*/ 0 w 14"/>
                <a:gd name="T5" fmla="*/ 9 h 7"/>
                <a:gd name="T6" fmla="*/ 7 w 14"/>
                <a:gd name="T7" fmla="*/ 7 h 7"/>
                <a:gd name="T8" fmla="*/ 13 w 14"/>
                <a:gd name="T9" fmla="*/ 9 h 7"/>
                <a:gd name="T10" fmla="*/ 18 w 14"/>
                <a:gd name="T11" fmla="*/ 0 h 7"/>
                <a:gd name="T12" fmla="*/ 13 w 14"/>
                <a:gd name="T13" fmla="*/ 2 h 7"/>
                <a:gd name="T14" fmla="*/ 9 w 14"/>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7"/>
                <a:gd name="T26" fmla="*/ 14 w 14"/>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7">
                  <a:moveTo>
                    <a:pt x="7" y="0"/>
                  </a:moveTo>
                  <a:lnTo>
                    <a:pt x="2" y="5"/>
                  </a:lnTo>
                  <a:lnTo>
                    <a:pt x="0" y="7"/>
                  </a:lnTo>
                  <a:lnTo>
                    <a:pt x="5" y="5"/>
                  </a:lnTo>
                  <a:lnTo>
                    <a:pt x="10" y="7"/>
                  </a:lnTo>
                  <a:lnTo>
                    <a:pt x="14" y="0"/>
                  </a:lnTo>
                  <a:lnTo>
                    <a:pt x="10" y="2"/>
                  </a:lnTo>
                  <a:lnTo>
                    <a:pt x="7"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14" name="Freeform 5572"/>
            <p:cNvSpPr>
              <a:spLocks/>
            </p:cNvSpPr>
            <p:nvPr/>
          </p:nvSpPr>
          <p:spPr bwMode="auto">
            <a:xfrm>
              <a:off x="2780" y="1143"/>
              <a:ext cx="166" cy="199"/>
            </a:xfrm>
            <a:custGeom>
              <a:avLst/>
              <a:gdLst>
                <a:gd name="T0" fmla="*/ 155 w 149"/>
                <a:gd name="T1" fmla="*/ 133 h 161"/>
                <a:gd name="T2" fmla="*/ 149 w 149"/>
                <a:gd name="T3" fmla="*/ 122 h 161"/>
                <a:gd name="T4" fmla="*/ 149 w 149"/>
                <a:gd name="T5" fmla="*/ 101 h 161"/>
                <a:gd name="T6" fmla="*/ 129 w 149"/>
                <a:gd name="T7" fmla="*/ 77 h 161"/>
                <a:gd name="T8" fmla="*/ 140 w 149"/>
                <a:gd name="T9" fmla="*/ 61 h 161"/>
                <a:gd name="T10" fmla="*/ 120 w 149"/>
                <a:gd name="T11" fmla="*/ 43 h 161"/>
                <a:gd name="T12" fmla="*/ 117 w 149"/>
                <a:gd name="T13" fmla="*/ 28 h 161"/>
                <a:gd name="T14" fmla="*/ 117 w 149"/>
                <a:gd name="T15" fmla="*/ 26 h 161"/>
                <a:gd name="T16" fmla="*/ 117 w 149"/>
                <a:gd name="T17" fmla="*/ 11 h 161"/>
                <a:gd name="T18" fmla="*/ 94 w 149"/>
                <a:gd name="T19" fmla="*/ 0 h 161"/>
                <a:gd name="T20" fmla="*/ 74 w 149"/>
                <a:gd name="T21" fmla="*/ 11 h 161"/>
                <a:gd name="T22" fmla="*/ 67 w 149"/>
                <a:gd name="T23" fmla="*/ 28 h 161"/>
                <a:gd name="T24" fmla="*/ 61 w 149"/>
                <a:gd name="T25" fmla="*/ 32 h 161"/>
                <a:gd name="T26" fmla="*/ 41 w 149"/>
                <a:gd name="T27" fmla="*/ 32 h 161"/>
                <a:gd name="T28" fmla="*/ 26 w 149"/>
                <a:gd name="T29" fmla="*/ 28 h 161"/>
                <a:gd name="T30" fmla="*/ 9 w 149"/>
                <a:gd name="T31" fmla="*/ 19 h 161"/>
                <a:gd name="T32" fmla="*/ 0 w 149"/>
                <a:gd name="T33" fmla="*/ 26 h 161"/>
                <a:gd name="T34" fmla="*/ 41 w 149"/>
                <a:gd name="T35" fmla="*/ 47 h 161"/>
                <a:gd name="T36" fmla="*/ 56 w 149"/>
                <a:gd name="T37" fmla="*/ 79 h 161"/>
                <a:gd name="T38" fmla="*/ 61 w 149"/>
                <a:gd name="T39" fmla="*/ 101 h 161"/>
                <a:gd name="T40" fmla="*/ 69 w 149"/>
                <a:gd name="T41" fmla="*/ 98 h 161"/>
                <a:gd name="T42" fmla="*/ 76 w 149"/>
                <a:gd name="T43" fmla="*/ 105 h 161"/>
                <a:gd name="T44" fmla="*/ 82 w 149"/>
                <a:gd name="T45" fmla="*/ 122 h 161"/>
                <a:gd name="T46" fmla="*/ 56 w 149"/>
                <a:gd name="T47" fmla="*/ 145 h 161"/>
                <a:gd name="T48" fmla="*/ 43 w 149"/>
                <a:gd name="T49" fmla="*/ 159 h 161"/>
                <a:gd name="T50" fmla="*/ 32 w 149"/>
                <a:gd name="T51" fmla="*/ 167 h 161"/>
                <a:gd name="T52" fmla="*/ 35 w 149"/>
                <a:gd name="T53" fmla="*/ 195 h 161"/>
                <a:gd name="T54" fmla="*/ 37 w 149"/>
                <a:gd name="T55" fmla="*/ 225 h 161"/>
                <a:gd name="T56" fmla="*/ 56 w 149"/>
                <a:gd name="T57" fmla="*/ 231 h 161"/>
                <a:gd name="T58" fmla="*/ 56 w 149"/>
                <a:gd name="T59" fmla="*/ 235 h 161"/>
                <a:gd name="T60" fmla="*/ 65 w 149"/>
                <a:gd name="T61" fmla="*/ 235 h 161"/>
                <a:gd name="T62" fmla="*/ 69 w 149"/>
                <a:gd name="T63" fmla="*/ 246 h 161"/>
                <a:gd name="T64" fmla="*/ 74 w 149"/>
                <a:gd name="T65" fmla="*/ 241 h 161"/>
                <a:gd name="T66" fmla="*/ 111 w 149"/>
                <a:gd name="T67" fmla="*/ 231 h 161"/>
                <a:gd name="T68" fmla="*/ 120 w 149"/>
                <a:gd name="T69" fmla="*/ 227 h 161"/>
                <a:gd name="T70" fmla="*/ 140 w 149"/>
                <a:gd name="T71" fmla="*/ 227 h 161"/>
                <a:gd name="T72" fmla="*/ 153 w 149"/>
                <a:gd name="T73" fmla="*/ 213 h 161"/>
                <a:gd name="T74" fmla="*/ 164 w 149"/>
                <a:gd name="T75" fmla="*/ 199 h 161"/>
                <a:gd name="T76" fmla="*/ 173 w 149"/>
                <a:gd name="T77" fmla="*/ 185 h 161"/>
                <a:gd name="T78" fmla="*/ 185 w 149"/>
                <a:gd name="T79" fmla="*/ 169 h 161"/>
                <a:gd name="T80" fmla="*/ 157 w 149"/>
                <a:gd name="T81" fmla="*/ 151 h 161"/>
                <a:gd name="T82" fmla="*/ 164 w 149"/>
                <a:gd name="T83" fmla="*/ 145 h 161"/>
                <a:gd name="T84" fmla="*/ 155 w 149"/>
                <a:gd name="T85" fmla="*/ 133 h 1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9"/>
                <a:gd name="T130" fmla="*/ 0 h 161"/>
                <a:gd name="T131" fmla="*/ 149 w 149"/>
                <a:gd name="T132" fmla="*/ 161 h 1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9" h="161">
                  <a:moveTo>
                    <a:pt x="125" y="87"/>
                  </a:moveTo>
                  <a:lnTo>
                    <a:pt x="120" y="80"/>
                  </a:lnTo>
                  <a:lnTo>
                    <a:pt x="120" y="66"/>
                  </a:lnTo>
                  <a:lnTo>
                    <a:pt x="104" y="50"/>
                  </a:lnTo>
                  <a:lnTo>
                    <a:pt x="113" y="40"/>
                  </a:lnTo>
                  <a:lnTo>
                    <a:pt x="97" y="28"/>
                  </a:lnTo>
                  <a:lnTo>
                    <a:pt x="94" y="19"/>
                  </a:lnTo>
                  <a:lnTo>
                    <a:pt x="94" y="17"/>
                  </a:lnTo>
                  <a:lnTo>
                    <a:pt x="94" y="7"/>
                  </a:lnTo>
                  <a:lnTo>
                    <a:pt x="75" y="0"/>
                  </a:lnTo>
                  <a:lnTo>
                    <a:pt x="59" y="7"/>
                  </a:lnTo>
                  <a:lnTo>
                    <a:pt x="54" y="19"/>
                  </a:lnTo>
                  <a:lnTo>
                    <a:pt x="49" y="21"/>
                  </a:lnTo>
                  <a:lnTo>
                    <a:pt x="33" y="21"/>
                  </a:lnTo>
                  <a:lnTo>
                    <a:pt x="21" y="19"/>
                  </a:lnTo>
                  <a:lnTo>
                    <a:pt x="7" y="12"/>
                  </a:lnTo>
                  <a:lnTo>
                    <a:pt x="0" y="17"/>
                  </a:lnTo>
                  <a:lnTo>
                    <a:pt x="33" y="31"/>
                  </a:lnTo>
                  <a:lnTo>
                    <a:pt x="45" y="52"/>
                  </a:lnTo>
                  <a:lnTo>
                    <a:pt x="49" y="66"/>
                  </a:lnTo>
                  <a:lnTo>
                    <a:pt x="56" y="64"/>
                  </a:lnTo>
                  <a:lnTo>
                    <a:pt x="61" y="69"/>
                  </a:lnTo>
                  <a:lnTo>
                    <a:pt x="66" y="80"/>
                  </a:lnTo>
                  <a:lnTo>
                    <a:pt x="45" y="95"/>
                  </a:lnTo>
                  <a:lnTo>
                    <a:pt x="35" y="104"/>
                  </a:lnTo>
                  <a:lnTo>
                    <a:pt x="26" y="109"/>
                  </a:lnTo>
                  <a:lnTo>
                    <a:pt x="28" y="128"/>
                  </a:lnTo>
                  <a:lnTo>
                    <a:pt x="30" y="147"/>
                  </a:lnTo>
                  <a:lnTo>
                    <a:pt x="45" y="151"/>
                  </a:lnTo>
                  <a:lnTo>
                    <a:pt x="45" y="154"/>
                  </a:lnTo>
                  <a:lnTo>
                    <a:pt x="52" y="154"/>
                  </a:lnTo>
                  <a:lnTo>
                    <a:pt x="56" y="161"/>
                  </a:lnTo>
                  <a:lnTo>
                    <a:pt x="59" y="158"/>
                  </a:lnTo>
                  <a:lnTo>
                    <a:pt x="90" y="151"/>
                  </a:lnTo>
                  <a:lnTo>
                    <a:pt x="97" y="149"/>
                  </a:lnTo>
                  <a:lnTo>
                    <a:pt x="113" y="149"/>
                  </a:lnTo>
                  <a:lnTo>
                    <a:pt x="123" y="139"/>
                  </a:lnTo>
                  <a:lnTo>
                    <a:pt x="132" y="130"/>
                  </a:lnTo>
                  <a:lnTo>
                    <a:pt x="139" y="121"/>
                  </a:lnTo>
                  <a:lnTo>
                    <a:pt x="149" y="111"/>
                  </a:lnTo>
                  <a:lnTo>
                    <a:pt x="127" y="99"/>
                  </a:lnTo>
                  <a:lnTo>
                    <a:pt x="132" y="95"/>
                  </a:lnTo>
                  <a:lnTo>
                    <a:pt x="125" y="87"/>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15" name="Freeform 5573"/>
            <p:cNvSpPr>
              <a:spLocks/>
            </p:cNvSpPr>
            <p:nvPr/>
          </p:nvSpPr>
          <p:spPr bwMode="auto">
            <a:xfrm>
              <a:off x="2664" y="1605"/>
              <a:ext cx="2" cy="6"/>
            </a:xfrm>
            <a:custGeom>
              <a:avLst/>
              <a:gdLst>
                <a:gd name="T0" fmla="*/ 0 w 2"/>
                <a:gd name="T1" fmla="*/ 0 h 5"/>
                <a:gd name="T2" fmla="*/ 0 w 2"/>
                <a:gd name="T3" fmla="*/ 7 h 5"/>
                <a:gd name="T4" fmla="*/ 2 w 2"/>
                <a:gd name="T5" fmla="*/ 7 h 5"/>
                <a:gd name="T6" fmla="*/ 0 w 2"/>
                <a:gd name="T7" fmla="*/ 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0" y="0"/>
                  </a:moveTo>
                  <a:lnTo>
                    <a:pt x="0" y="5"/>
                  </a:lnTo>
                  <a:lnTo>
                    <a:pt x="2" y="5"/>
                  </a:lnTo>
                  <a:lnTo>
                    <a:pt x="0" y="0"/>
                  </a:lnTo>
                  <a:close/>
                </a:path>
              </a:pathLst>
            </a:custGeom>
            <a:solidFill>
              <a:srgbClr val="C0C0C0"/>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16" name="Freeform 5574"/>
            <p:cNvSpPr>
              <a:spLocks/>
            </p:cNvSpPr>
            <p:nvPr/>
          </p:nvSpPr>
          <p:spPr bwMode="auto">
            <a:xfrm>
              <a:off x="2664" y="1570"/>
              <a:ext cx="118" cy="53"/>
            </a:xfrm>
            <a:custGeom>
              <a:avLst/>
              <a:gdLst>
                <a:gd name="T0" fmla="*/ 46 w 106"/>
                <a:gd name="T1" fmla="*/ 54 h 43"/>
                <a:gd name="T2" fmla="*/ 29 w 106"/>
                <a:gd name="T3" fmla="*/ 58 h 43"/>
                <a:gd name="T4" fmla="*/ 18 w 106"/>
                <a:gd name="T5" fmla="*/ 54 h 43"/>
                <a:gd name="T6" fmla="*/ 2 w 106"/>
                <a:gd name="T7" fmla="*/ 51 h 43"/>
                <a:gd name="T8" fmla="*/ 0 w 106"/>
                <a:gd name="T9" fmla="*/ 47 h 43"/>
                <a:gd name="T10" fmla="*/ 0 w 106"/>
                <a:gd name="T11" fmla="*/ 43 h 43"/>
                <a:gd name="T12" fmla="*/ 0 w 106"/>
                <a:gd name="T13" fmla="*/ 39 h 43"/>
                <a:gd name="T14" fmla="*/ 11 w 106"/>
                <a:gd name="T15" fmla="*/ 39 h 43"/>
                <a:gd name="T16" fmla="*/ 13 w 106"/>
                <a:gd name="T17" fmla="*/ 39 h 43"/>
                <a:gd name="T18" fmla="*/ 20 w 106"/>
                <a:gd name="T19" fmla="*/ 37 h 43"/>
                <a:gd name="T20" fmla="*/ 35 w 106"/>
                <a:gd name="T21" fmla="*/ 37 h 43"/>
                <a:gd name="T22" fmla="*/ 55 w 106"/>
                <a:gd name="T23" fmla="*/ 37 h 43"/>
                <a:gd name="T24" fmla="*/ 61 w 106"/>
                <a:gd name="T25" fmla="*/ 32 h 43"/>
                <a:gd name="T26" fmla="*/ 58 w 106"/>
                <a:gd name="T27" fmla="*/ 18 h 43"/>
                <a:gd name="T28" fmla="*/ 73 w 106"/>
                <a:gd name="T29" fmla="*/ 2 h 43"/>
                <a:gd name="T30" fmla="*/ 81 w 106"/>
                <a:gd name="T31" fmla="*/ 7 h 43"/>
                <a:gd name="T32" fmla="*/ 92 w 106"/>
                <a:gd name="T33" fmla="*/ 0 h 43"/>
                <a:gd name="T34" fmla="*/ 120 w 106"/>
                <a:gd name="T35" fmla="*/ 2 h 43"/>
                <a:gd name="T36" fmla="*/ 131 w 106"/>
                <a:gd name="T37" fmla="*/ 26 h 43"/>
                <a:gd name="T38" fmla="*/ 125 w 106"/>
                <a:gd name="T39" fmla="*/ 32 h 43"/>
                <a:gd name="T40" fmla="*/ 122 w 106"/>
                <a:gd name="T41" fmla="*/ 37 h 43"/>
                <a:gd name="T42" fmla="*/ 117 w 106"/>
                <a:gd name="T43" fmla="*/ 51 h 43"/>
                <a:gd name="T44" fmla="*/ 114 w 106"/>
                <a:gd name="T45" fmla="*/ 54 h 43"/>
                <a:gd name="T46" fmla="*/ 81 w 106"/>
                <a:gd name="T47" fmla="*/ 65 h 43"/>
                <a:gd name="T48" fmla="*/ 73 w 106"/>
                <a:gd name="T49" fmla="*/ 60 h 43"/>
                <a:gd name="T50" fmla="*/ 46 w 106"/>
                <a:gd name="T51" fmla="*/ 54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43"/>
                <a:gd name="T80" fmla="*/ 106 w 106"/>
                <a:gd name="T81" fmla="*/ 43 h 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43">
                  <a:moveTo>
                    <a:pt x="37" y="36"/>
                  </a:moveTo>
                  <a:lnTo>
                    <a:pt x="23" y="38"/>
                  </a:lnTo>
                  <a:lnTo>
                    <a:pt x="14" y="36"/>
                  </a:lnTo>
                  <a:lnTo>
                    <a:pt x="2" y="33"/>
                  </a:lnTo>
                  <a:lnTo>
                    <a:pt x="0" y="31"/>
                  </a:lnTo>
                  <a:lnTo>
                    <a:pt x="0" y="28"/>
                  </a:lnTo>
                  <a:lnTo>
                    <a:pt x="0" y="26"/>
                  </a:lnTo>
                  <a:lnTo>
                    <a:pt x="9" y="26"/>
                  </a:lnTo>
                  <a:lnTo>
                    <a:pt x="11" y="26"/>
                  </a:lnTo>
                  <a:lnTo>
                    <a:pt x="16" y="24"/>
                  </a:lnTo>
                  <a:lnTo>
                    <a:pt x="28" y="24"/>
                  </a:lnTo>
                  <a:lnTo>
                    <a:pt x="44" y="24"/>
                  </a:lnTo>
                  <a:lnTo>
                    <a:pt x="49" y="21"/>
                  </a:lnTo>
                  <a:lnTo>
                    <a:pt x="47" y="12"/>
                  </a:lnTo>
                  <a:lnTo>
                    <a:pt x="59" y="2"/>
                  </a:lnTo>
                  <a:lnTo>
                    <a:pt x="66" y="5"/>
                  </a:lnTo>
                  <a:lnTo>
                    <a:pt x="75" y="0"/>
                  </a:lnTo>
                  <a:lnTo>
                    <a:pt x="97" y="2"/>
                  </a:lnTo>
                  <a:lnTo>
                    <a:pt x="106" y="17"/>
                  </a:lnTo>
                  <a:lnTo>
                    <a:pt x="101" y="21"/>
                  </a:lnTo>
                  <a:lnTo>
                    <a:pt x="99" y="24"/>
                  </a:lnTo>
                  <a:lnTo>
                    <a:pt x="94" y="33"/>
                  </a:lnTo>
                  <a:lnTo>
                    <a:pt x="92" y="36"/>
                  </a:lnTo>
                  <a:lnTo>
                    <a:pt x="66" y="43"/>
                  </a:lnTo>
                  <a:lnTo>
                    <a:pt x="59" y="40"/>
                  </a:lnTo>
                  <a:lnTo>
                    <a:pt x="37" y="36"/>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17" name="Freeform 5575"/>
            <p:cNvSpPr>
              <a:spLocks/>
            </p:cNvSpPr>
            <p:nvPr/>
          </p:nvSpPr>
          <p:spPr bwMode="auto">
            <a:xfrm>
              <a:off x="2763" y="1650"/>
              <a:ext cx="63" cy="58"/>
            </a:xfrm>
            <a:custGeom>
              <a:avLst/>
              <a:gdLst>
                <a:gd name="T0" fmla="*/ 63 w 57"/>
                <a:gd name="T1" fmla="*/ 11 h 47"/>
                <a:gd name="T2" fmla="*/ 63 w 57"/>
                <a:gd name="T3" fmla="*/ 14 h 47"/>
                <a:gd name="T4" fmla="*/ 63 w 57"/>
                <a:gd name="T5" fmla="*/ 19 h 47"/>
                <a:gd name="T6" fmla="*/ 59 w 57"/>
                <a:gd name="T7" fmla="*/ 21 h 47"/>
                <a:gd name="T8" fmla="*/ 59 w 57"/>
                <a:gd name="T9" fmla="*/ 26 h 47"/>
                <a:gd name="T10" fmla="*/ 63 w 57"/>
                <a:gd name="T11" fmla="*/ 26 h 47"/>
                <a:gd name="T12" fmla="*/ 70 w 57"/>
                <a:gd name="T13" fmla="*/ 32 h 47"/>
                <a:gd name="T14" fmla="*/ 63 w 57"/>
                <a:gd name="T15" fmla="*/ 37 h 47"/>
                <a:gd name="T16" fmla="*/ 70 w 57"/>
                <a:gd name="T17" fmla="*/ 39 h 47"/>
                <a:gd name="T18" fmla="*/ 70 w 57"/>
                <a:gd name="T19" fmla="*/ 47 h 47"/>
                <a:gd name="T20" fmla="*/ 59 w 57"/>
                <a:gd name="T21" fmla="*/ 51 h 47"/>
                <a:gd name="T22" fmla="*/ 63 w 57"/>
                <a:gd name="T23" fmla="*/ 53 h 47"/>
                <a:gd name="T24" fmla="*/ 61 w 57"/>
                <a:gd name="T25" fmla="*/ 53 h 47"/>
                <a:gd name="T26" fmla="*/ 59 w 57"/>
                <a:gd name="T27" fmla="*/ 53 h 47"/>
                <a:gd name="T28" fmla="*/ 55 w 57"/>
                <a:gd name="T29" fmla="*/ 60 h 47"/>
                <a:gd name="T30" fmla="*/ 53 w 57"/>
                <a:gd name="T31" fmla="*/ 60 h 47"/>
                <a:gd name="T32" fmla="*/ 55 w 57"/>
                <a:gd name="T33" fmla="*/ 72 h 47"/>
                <a:gd name="T34" fmla="*/ 53 w 57"/>
                <a:gd name="T35" fmla="*/ 72 h 47"/>
                <a:gd name="T36" fmla="*/ 46 w 57"/>
                <a:gd name="T37" fmla="*/ 69 h 47"/>
                <a:gd name="T38" fmla="*/ 44 w 57"/>
                <a:gd name="T39" fmla="*/ 65 h 47"/>
                <a:gd name="T40" fmla="*/ 38 w 57"/>
                <a:gd name="T41" fmla="*/ 60 h 47"/>
                <a:gd name="T42" fmla="*/ 38 w 57"/>
                <a:gd name="T43" fmla="*/ 60 h 47"/>
                <a:gd name="T44" fmla="*/ 30 w 57"/>
                <a:gd name="T45" fmla="*/ 53 h 47"/>
                <a:gd name="T46" fmla="*/ 30 w 57"/>
                <a:gd name="T47" fmla="*/ 51 h 47"/>
                <a:gd name="T48" fmla="*/ 27 w 57"/>
                <a:gd name="T49" fmla="*/ 47 h 47"/>
                <a:gd name="T50" fmla="*/ 12 w 57"/>
                <a:gd name="T51" fmla="*/ 32 h 47"/>
                <a:gd name="T52" fmla="*/ 12 w 57"/>
                <a:gd name="T53" fmla="*/ 28 h 47"/>
                <a:gd name="T54" fmla="*/ 10 w 57"/>
                <a:gd name="T55" fmla="*/ 28 h 47"/>
                <a:gd name="T56" fmla="*/ 7 w 57"/>
                <a:gd name="T57" fmla="*/ 14 h 47"/>
                <a:gd name="T58" fmla="*/ 0 w 57"/>
                <a:gd name="T59" fmla="*/ 14 h 47"/>
                <a:gd name="T60" fmla="*/ 0 w 57"/>
                <a:gd name="T61" fmla="*/ 0 h 47"/>
                <a:gd name="T62" fmla="*/ 7 w 57"/>
                <a:gd name="T63" fmla="*/ 0 h 47"/>
                <a:gd name="T64" fmla="*/ 12 w 57"/>
                <a:gd name="T65" fmla="*/ 7 h 47"/>
                <a:gd name="T66" fmla="*/ 14 w 57"/>
                <a:gd name="T67" fmla="*/ 0 h 47"/>
                <a:gd name="T68" fmla="*/ 21 w 57"/>
                <a:gd name="T69" fmla="*/ 0 h 47"/>
                <a:gd name="T70" fmla="*/ 27 w 57"/>
                <a:gd name="T71" fmla="*/ 0 h 47"/>
                <a:gd name="T72" fmla="*/ 38 w 57"/>
                <a:gd name="T73" fmla="*/ 7 h 47"/>
                <a:gd name="T74" fmla="*/ 42 w 57"/>
                <a:gd name="T75" fmla="*/ 0 h 47"/>
                <a:gd name="T76" fmla="*/ 42 w 57"/>
                <a:gd name="T77" fmla="*/ 2 h 47"/>
                <a:gd name="T78" fmla="*/ 44 w 57"/>
                <a:gd name="T79" fmla="*/ 2 h 47"/>
                <a:gd name="T80" fmla="*/ 50 w 57"/>
                <a:gd name="T81" fmla="*/ 2 h 47"/>
                <a:gd name="T82" fmla="*/ 50 w 57"/>
                <a:gd name="T83" fmla="*/ 2 h 47"/>
                <a:gd name="T84" fmla="*/ 55 w 57"/>
                <a:gd name="T85" fmla="*/ 7 h 47"/>
                <a:gd name="T86" fmla="*/ 59 w 57"/>
                <a:gd name="T87" fmla="*/ 11 h 47"/>
                <a:gd name="T88" fmla="*/ 63 w 57"/>
                <a:gd name="T89" fmla="*/ 11 h 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7"/>
                <a:gd name="T136" fmla="*/ 0 h 47"/>
                <a:gd name="T137" fmla="*/ 57 w 57"/>
                <a:gd name="T138" fmla="*/ 47 h 4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7" h="47">
                  <a:moveTo>
                    <a:pt x="52" y="7"/>
                  </a:moveTo>
                  <a:lnTo>
                    <a:pt x="52" y="9"/>
                  </a:lnTo>
                  <a:lnTo>
                    <a:pt x="52" y="12"/>
                  </a:lnTo>
                  <a:lnTo>
                    <a:pt x="48" y="14"/>
                  </a:lnTo>
                  <a:lnTo>
                    <a:pt x="48" y="17"/>
                  </a:lnTo>
                  <a:lnTo>
                    <a:pt x="52" y="17"/>
                  </a:lnTo>
                  <a:lnTo>
                    <a:pt x="57" y="21"/>
                  </a:lnTo>
                  <a:lnTo>
                    <a:pt x="52" y="24"/>
                  </a:lnTo>
                  <a:lnTo>
                    <a:pt x="57" y="26"/>
                  </a:lnTo>
                  <a:lnTo>
                    <a:pt x="57" y="31"/>
                  </a:lnTo>
                  <a:lnTo>
                    <a:pt x="48" y="33"/>
                  </a:lnTo>
                  <a:lnTo>
                    <a:pt x="52" y="35"/>
                  </a:lnTo>
                  <a:lnTo>
                    <a:pt x="50" y="35"/>
                  </a:lnTo>
                  <a:lnTo>
                    <a:pt x="48" y="35"/>
                  </a:lnTo>
                  <a:lnTo>
                    <a:pt x="45" y="40"/>
                  </a:lnTo>
                  <a:lnTo>
                    <a:pt x="43" y="40"/>
                  </a:lnTo>
                  <a:lnTo>
                    <a:pt x="45" y="47"/>
                  </a:lnTo>
                  <a:lnTo>
                    <a:pt x="43" y="47"/>
                  </a:lnTo>
                  <a:lnTo>
                    <a:pt x="38" y="45"/>
                  </a:lnTo>
                  <a:lnTo>
                    <a:pt x="36" y="43"/>
                  </a:lnTo>
                  <a:lnTo>
                    <a:pt x="31" y="40"/>
                  </a:lnTo>
                  <a:lnTo>
                    <a:pt x="24" y="35"/>
                  </a:lnTo>
                  <a:lnTo>
                    <a:pt x="24" y="33"/>
                  </a:lnTo>
                  <a:lnTo>
                    <a:pt x="22" y="31"/>
                  </a:lnTo>
                  <a:lnTo>
                    <a:pt x="10" y="21"/>
                  </a:lnTo>
                  <a:lnTo>
                    <a:pt x="10" y="19"/>
                  </a:lnTo>
                  <a:lnTo>
                    <a:pt x="8" y="19"/>
                  </a:lnTo>
                  <a:lnTo>
                    <a:pt x="5" y="9"/>
                  </a:lnTo>
                  <a:lnTo>
                    <a:pt x="0" y="9"/>
                  </a:lnTo>
                  <a:lnTo>
                    <a:pt x="0" y="0"/>
                  </a:lnTo>
                  <a:lnTo>
                    <a:pt x="5" y="0"/>
                  </a:lnTo>
                  <a:lnTo>
                    <a:pt x="10" y="5"/>
                  </a:lnTo>
                  <a:lnTo>
                    <a:pt x="12" y="0"/>
                  </a:lnTo>
                  <a:lnTo>
                    <a:pt x="17" y="0"/>
                  </a:lnTo>
                  <a:lnTo>
                    <a:pt x="22" y="0"/>
                  </a:lnTo>
                  <a:lnTo>
                    <a:pt x="31" y="5"/>
                  </a:lnTo>
                  <a:lnTo>
                    <a:pt x="34" y="0"/>
                  </a:lnTo>
                  <a:lnTo>
                    <a:pt x="34" y="2"/>
                  </a:lnTo>
                  <a:lnTo>
                    <a:pt x="36" y="2"/>
                  </a:lnTo>
                  <a:lnTo>
                    <a:pt x="41" y="2"/>
                  </a:lnTo>
                  <a:lnTo>
                    <a:pt x="45" y="5"/>
                  </a:lnTo>
                  <a:lnTo>
                    <a:pt x="48" y="7"/>
                  </a:lnTo>
                  <a:lnTo>
                    <a:pt x="52" y="7"/>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18" name="Freeform 5576"/>
            <p:cNvSpPr>
              <a:spLocks/>
            </p:cNvSpPr>
            <p:nvPr/>
          </p:nvSpPr>
          <p:spPr bwMode="auto">
            <a:xfrm>
              <a:off x="2731" y="1620"/>
              <a:ext cx="91" cy="79"/>
            </a:xfrm>
            <a:custGeom>
              <a:avLst/>
              <a:gdLst>
                <a:gd name="T0" fmla="*/ 94 w 80"/>
                <a:gd name="T1" fmla="*/ 44 h 64"/>
                <a:gd name="T2" fmla="*/ 98 w 80"/>
                <a:gd name="T3" fmla="*/ 47 h 64"/>
                <a:gd name="T4" fmla="*/ 98 w 80"/>
                <a:gd name="T5" fmla="*/ 40 h 64"/>
                <a:gd name="T6" fmla="*/ 104 w 80"/>
                <a:gd name="T7" fmla="*/ 37 h 64"/>
                <a:gd name="T8" fmla="*/ 104 w 80"/>
                <a:gd name="T9" fmla="*/ 37 h 64"/>
                <a:gd name="T10" fmla="*/ 98 w 80"/>
                <a:gd name="T11" fmla="*/ 33 h 64"/>
                <a:gd name="T12" fmla="*/ 94 w 80"/>
                <a:gd name="T13" fmla="*/ 33 h 64"/>
                <a:gd name="T14" fmla="*/ 98 w 80"/>
                <a:gd name="T15" fmla="*/ 33 h 64"/>
                <a:gd name="T16" fmla="*/ 94 w 80"/>
                <a:gd name="T17" fmla="*/ 28 h 64"/>
                <a:gd name="T18" fmla="*/ 92 w 80"/>
                <a:gd name="T19" fmla="*/ 19 h 64"/>
                <a:gd name="T20" fmla="*/ 65 w 80"/>
                <a:gd name="T21" fmla="*/ 19 h 64"/>
                <a:gd name="T22" fmla="*/ 49 w 80"/>
                <a:gd name="T23" fmla="*/ 0 h 64"/>
                <a:gd name="T24" fmla="*/ 49 w 80"/>
                <a:gd name="T25" fmla="*/ 5 h 64"/>
                <a:gd name="T26" fmla="*/ 47 w 80"/>
                <a:gd name="T27" fmla="*/ 5 h 64"/>
                <a:gd name="T28" fmla="*/ 40 w 80"/>
                <a:gd name="T29" fmla="*/ 7 h 64"/>
                <a:gd name="T30" fmla="*/ 36 w 80"/>
                <a:gd name="T31" fmla="*/ 7 h 64"/>
                <a:gd name="T32" fmla="*/ 34 w 80"/>
                <a:gd name="T33" fmla="*/ 7 h 64"/>
                <a:gd name="T34" fmla="*/ 34 w 80"/>
                <a:gd name="T35" fmla="*/ 15 h 64"/>
                <a:gd name="T36" fmla="*/ 34 w 80"/>
                <a:gd name="T37" fmla="*/ 19 h 64"/>
                <a:gd name="T38" fmla="*/ 36 w 80"/>
                <a:gd name="T39" fmla="*/ 21 h 64"/>
                <a:gd name="T40" fmla="*/ 34 w 80"/>
                <a:gd name="T41" fmla="*/ 21 h 64"/>
                <a:gd name="T42" fmla="*/ 27 w 80"/>
                <a:gd name="T43" fmla="*/ 26 h 64"/>
                <a:gd name="T44" fmla="*/ 27 w 80"/>
                <a:gd name="T45" fmla="*/ 26 h 64"/>
                <a:gd name="T46" fmla="*/ 27 w 80"/>
                <a:gd name="T47" fmla="*/ 33 h 64"/>
                <a:gd name="T48" fmla="*/ 22 w 80"/>
                <a:gd name="T49" fmla="*/ 33 h 64"/>
                <a:gd name="T50" fmla="*/ 18 w 80"/>
                <a:gd name="T51" fmla="*/ 28 h 64"/>
                <a:gd name="T52" fmla="*/ 18 w 80"/>
                <a:gd name="T53" fmla="*/ 28 h 64"/>
                <a:gd name="T54" fmla="*/ 16 w 80"/>
                <a:gd name="T55" fmla="*/ 26 h 64"/>
                <a:gd name="T56" fmla="*/ 13 w 80"/>
                <a:gd name="T57" fmla="*/ 33 h 64"/>
                <a:gd name="T58" fmla="*/ 2 w 80"/>
                <a:gd name="T59" fmla="*/ 33 h 64"/>
                <a:gd name="T60" fmla="*/ 0 w 80"/>
                <a:gd name="T61" fmla="*/ 28 h 64"/>
                <a:gd name="T62" fmla="*/ 2 w 80"/>
                <a:gd name="T63" fmla="*/ 37 h 64"/>
                <a:gd name="T64" fmla="*/ 7 w 80"/>
                <a:gd name="T65" fmla="*/ 44 h 64"/>
                <a:gd name="T66" fmla="*/ 13 w 80"/>
                <a:gd name="T67" fmla="*/ 37 h 64"/>
                <a:gd name="T68" fmla="*/ 25 w 80"/>
                <a:gd name="T69" fmla="*/ 65 h 64"/>
                <a:gd name="T70" fmla="*/ 31 w 80"/>
                <a:gd name="T71" fmla="*/ 73 h 64"/>
                <a:gd name="T72" fmla="*/ 49 w 80"/>
                <a:gd name="T73" fmla="*/ 84 h 64"/>
                <a:gd name="T74" fmla="*/ 69 w 80"/>
                <a:gd name="T75" fmla="*/ 98 h 64"/>
                <a:gd name="T76" fmla="*/ 74 w 80"/>
                <a:gd name="T77" fmla="*/ 98 h 64"/>
                <a:gd name="T78" fmla="*/ 76 w 80"/>
                <a:gd name="T79" fmla="*/ 98 h 64"/>
                <a:gd name="T80" fmla="*/ 76 w 80"/>
                <a:gd name="T81" fmla="*/ 98 h 64"/>
                <a:gd name="T82" fmla="*/ 67 w 80"/>
                <a:gd name="T83" fmla="*/ 90 h 64"/>
                <a:gd name="T84" fmla="*/ 67 w 80"/>
                <a:gd name="T85" fmla="*/ 86 h 64"/>
                <a:gd name="T86" fmla="*/ 65 w 80"/>
                <a:gd name="T87" fmla="*/ 84 h 64"/>
                <a:gd name="T88" fmla="*/ 49 w 80"/>
                <a:gd name="T89" fmla="*/ 69 h 64"/>
                <a:gd name="T90" fmla="*/ 49 w 80"/>
                <a:gd name="T91" fmla="*/ 65 h 64"/>
                <a:gd name="T92" fmla="*/ 47 w 80"/>
                <a:gd name="T93" fmla="*/ 65 h 64"/>
                <a:gd name="T94" fmla="*/ 43 w 80"/>
                <a:gd name="T95" fmla="*/ 51 h 64"/>
                <a:gd name="T96" fmla="*/ 36 w 80"/>
                <a:gd name="T97" fmla="*/ 51 h 64"/>
                <a:gd name="T98" fmla="*/ 36 w 80"/>
                <a:gd name="T99" fmla="*/ 37 h 64"/>
                <a:gd name="T100" fmla="*/ 43 w 80"/>
                <a:gd name="T101" fmla="*/ 37 h 64"/>
                <a:gd name="T102" fmla="*/ 49 w 80"/>
                <a:gd name="T103" fmla="*/ 44 h 64"/>
                <a:gd name="T104" fmla="*/ 52 w 80"/>
                <a:gd name="T105" fmla="*/ 37 h 64"/>
                <a:gd name="T106" fmla="*/ 58 w 80"/>
                <a:gd name="T107" fmla="*/ 37 h 64"/>
                <a:gd name="T108" fmla="*/ 65 w 80"/>
                <a:gd name="T109" fmla="*/ 37 h 64"/>
                <a:gd name="T110" fmla="*/ 76 w 80"/>
                <a:gd name="T111" fmla="*/ 44 h 64"/>
                <a:gd name="T112" fmla="*/ 81 w 80"/>
                <a:gd name="T113" fmla="*/ 37 h 64"/>
                <a:gd name="T114" fmla="*/ 81 w 80"/>
                <a:gd name="T115" fmla="*/ 40 h 64"/>
                <a:gd name="T116" fmla="*/ 83 w 80"/>
                <a:gd name="T117" fmla="*/ 40 h 64"/>
                <a:gd name="T118" fmla="*/ 89 w 80"/>
                <a:gd name="T119" fmla="*/ 40 h 64"/>
                <a:gd name="T120" fmla="*/ 89 w 80"/>
                <a:gd name="T121" fmla="*/ 40 h 64"/>
                <a:gd name="T122" fmla="*/ 94 w 80"/>
                <a:gd name="T123" fmla="*/ 44 h 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0"/>
                <a:gd name="T187" fmla="*/ 0 h 64"/>
                <a:gd name="T188" fmla="*/ 80 w 80"/>
                <a:gd name="T189" fmla="*/ 64 h 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0" h="64">
                  <a:moveTo>
                    <a:pt x="73" y="29"/>
                  </a:moveTo>
                  <a:lnTo>
                    <a:pt x="76" y="31"/>
                  </a:lnTo>
                  <a:lnTo>
                    <a:pt x="76" y="26"/>
                  </a:lnTo>
                  <a:lnTo>
                    <a:pt x="80" y="24"/>
                  </a:lnTo>
                  <a:lnTo>
                    <a:pt x="76" y="22"/>
                  </a:lnTo>
                  <a:lnTo>
                    <a:pt x="73" y="22"/>
                  </a:lnTo>
                  <a:lnTo>
                    <a:pt x="76" y="22"/>
                  </a:lnTo>
                  <a:lnTo>
                    <a:pt x="73" y="19"/>
                  </a:lnTo>
                  <a:lnTo>
                    <a:pt x="71" y="12"/>
                  </a:lnTo>
                  <a:lnTo>
                    <a:pt x="50" y="12"/>
                  </a:lnTo>
                  <a:lnTo>
                    <a:pt x="38" y="0"/>
                  </a:lnTo>
                  <a:lnTo>
                    <a:pt x="38" y="3"/>
                  </a:lnTo>
                  <a:lnTo>
                    <a:pt x="36" y="3"/>
                  </a:lnTo>
                  <a:lnTo>
                    <a:pt x="31" y="5"/>
                  </a:lnTo>
                  <a:lnTo>
                    <a:pt x="28" y="5"/>
                  </a:lnTo>
                  <a:lnTo>
                    <a:pt x="26" y="5"/>
                  </a:lnTo>
                  <a:lnTo>
                    <a:pt x="26" y="10"/>
                  </a:lnTo>
                  <a:lnTo>
                    <a:pt x="26" y="12"/>
                  </a:lnTo>
                  <a:lnTo>
                    <a:pt x="28" y="14"/>
                  </a:lnTo>
                  <a:lnTo>
                    <a:pt x="26" y="14"/>
                  </a:lnTo>
                  <a:lnTo>
                    <a:pt x="21" y="17"/>
                  </a:lnTo>
                  <a:lnTo>
                    <a:pt x="21" y="22"/>
                  </a:lnTo>
                  <a:lnTo>
                    <a:pt x="17" y="22"/>
                  </a:lnTo>
                  <a:lnTo>
                    <a:pt x="14" y="19"/>
                  </a:lnTo>
                  <a:lnTo>
                    <a:pt x="12" y="17"/>
                  </a:lnTo>
                  <a:lnTo>
                    <a:pt x="10" y="22"/>
                  </a:lnTo>
                  <a:lnTo>
                    <a:pt x="2" y="22"/>
                  </a:lnTo>
                  <a:lnTo>
                    <a:pt x="0" y="19"/>
                  </a:lnTo>
                  <a:lnTo>
                    <a:pt x="2" y="24"/>
                  </a:lnTo>
                  <a:lnTo>
                    <a:pt x="5" y="29"/>
                  </a:lnTo>
                  <a:lnTo>
                    <a:pt x="10" y="24"/>
                  </a:lnTo>
                  <a:lnTo>
                    <a:pt x="19" y="43"/>
                  </a:lnTo>
                  <a:lnTo>
                    <a:pt x="24" y="48"/>
                  </a:lnTo>
                  <a:lnTo>
                    <a:pt x="38" y="55"/>
                  </a:lnTo>
                  <a:lnTo>
                    <a:pt x="54" y="64"/>
                  </a:lnTo>
                  <a:lnTo>
                    <a:pt x="57" y="64"/>
                  </a:lnTo>
                  <a:lnTo>
                    <a:pt x="59" y="64"/>
                  </a:lnTo>
                  <a:lnTo>
                    <a:pt x="52" y="59"/>
                  </a:lnTo>
                  <a:lnTo>
                    <a:pt x="52" y="57"/>
                  </a:lnTo>
                  <a:lnTo>
                    <a:pt x="50" y="55"/>
                  </a:lnTo>
                  <a:lnTo>
                    <a:pt x="38" y="45"/>
                  </a:lnTo>
                  <a:lnTo>
                    <a:pt x="38" y="43"/>
                  </a:lnTo>
                  <a:lnTo>
                    <a:pt x="36" y="43"/>
                  </a:lnTo>
                  <a:lnTo>
                    <a:pt x="33" y="33"/>
                  </a:lnTo>
                  <a:lnTo>
                    <a:pt x="28" y="33"/>
                  </a:lnTo>
                  <a:lnTo>
                    <a:pt x="28" y="24"/>
                  </a:lnTo>
                  <a:lnTo>
                    <a:pt x="33" y="24"/>
                  </a:lnTo>
                  <a:lnTo>
                    <a:pt x="38" y="29"/>
                  </a:lnTo>
                  <a:lnTo>
                    <a:pt x="40" y="24"/>
                  </a:lnTo>
                  <a:lnTo>
                    <a:pt x="45" y="24"/>
                  </a:lnTo>
                  <a:lnTo>
                    <a:pt x="50" y="24"/>
                  </a:lnTo>
                  <a:lnTo>
                    <a:pt x="59" y="29"/>
                  </a:lnTo>
                  <a:lnTo>
                    <a:pt x="62" y="24"/>
                  </a:lnTo>
                  <a:lnTo>
                    <a:pt x="62" y="26"/>
                  </a:lnTo>
                  <a:lnTo>
                    <a:pt x="64" y="26"/>
                  </a:lnTo>
                  <a:lnTo>
                    <a:pt x="69" y="26"/>
                  </a:lnTo>
                  <a:lnTo>
                    <a:pt x="73" y="29"/>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19" name="Freeform 5577"/>
            <p:cNvSpPr>
              <a:spLocks/>
            </p:cNvSpPr>
            <p:nvPr/>
          </p:nvSpPr>
          <p:spPr bwMode="auto">
            <a:xfrm>
              <a:off x="2788" y="1699"/>
              <a:ext cx="22" cy="13"/>
            </a:xfrm>
            <a:custGeom>
              <a:avLst/>
              <a:gdLst>
                <a:gd name="T0" fmla="*/ 21 w 21"/>
                <a:gd name="T1" fmla="*/ 17 h 10"/>
                <a:gd name="T2" fmla="*/ 23 w 21"/>
                <a:gd name="T3" fmla="*/ 12 h 10"/>
                <a:gd name="T4" fmla="*/ 18 w 21"/>
                <a:gd name="T5" fmla="*/ 9 h 10"/>
                <a:gd name="T6" fmla="*/ 16 w 21"/>
                <a:gd name="T7" fmla="*/ 5 h 10"/>
                <a:gd name="T8" fmla="*/ 9 w 21"/>
                <a:gd name="T9" fmla="*/ 0 h 10"/>
                <a:gd name="T10" fmla="*/ 7 w 21"/>
                <a:gd name="T11" fmla="*/ 0 h 10"/>
                <a:gd name="T12" fmla="*/ 0 w 21"/>
                <a:gd name="T13" fmla="*/ 0 h 10"/>
                <a:gd name="T14" fmla="*/ 21 w 21"/>
                <a:gd name="T15" fmla="*/ 17 h 10"/>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0"/>
                <a:gd name="T26" fmla="*/ 21 w 21"/>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0">
                  <a:moveTo>
                    <a:pt x="19" y="10"/>
                  </a:moveTo>
                  <a:lnTo>
                    <a:pt x="21" y="7"/>
                  </a:lnTo>
                  <a:lnTo>
                    <a:pt x="16" y="5"/>
                  </a:lnTo>
                  <a:lnTo>
                    <a:pt x="14" y="3"/>
                  </a:lnTo>
                  <a:lnTo>
                    <a:pt x="9" y="0"/>
                  </a:lnTo>
                  <a:lnTo>
                    <a:pt x="7" y="0"/>
                  </a:lnTo>
                  <a:lnTo>
                    <a:pt x="0" y="0"/>
                  </a:lnTo>
                  <a:lnTo>
                    <a:pt x="19" y="10"/>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20" name="Freeform 5578"/>
            <p:cNvSpPr>
              <a:spLocks/>
            </p:cNvSpPr>
            <p:nvPr/>
          </p:nvSpPr>
          <p:spPr bwMode="auto">
            <a:xfrm>
              <a:off x="2441" y="1523"/>
              <a:ext cx="198" cy="189"/>
            </a:xfrm>
            <a:custGeom>
              <a:avLst/>
              <a:gdLst>
                <a:gd name="T0" fmla="*/ 219 w 177"/>
                <a:gd name="T1" fmla="*/ 187 h 152"/>
                <a:gd name="T2" fmla="*/ 219 w 177"/>
                <a:gd name="T3" fmla="*/ 198 h 152"/>
                <a:gd name="T4" fmla="*/ 217 w 177"/>
                <a:gd name="T5" fmla="*/ 198 h 152"/>
                <a:gd name="T6" fmla="*/ 213 w 177"/>
                <a:gd name="T7" fmla="*/ 198 h 152"/>
                <a:gd name="T8" fmla="*/ 213 w 177"/>
                <a:gd name="T9" fmla="*/ 201 h 152"/>
                <a:gd name="T10" fmla="*/ 198 w 177"/>
                <a:gd name="T11" fmla="*/ 216 h 152"/>
                <a:gd name="T12" fmla="*/ 173 w 177"/>
                <a:gd name="T13" fmla="*/ 209 h 152"/>
                <a:gd name="T14" fmla="*/ 169 w 177"/>
                <a:gd name="T15" fmla="*/ 205 h 152"/>
                <a:gd name="T16" fmla="*/ 166 w 177"/>
                <a:gd name="T17" fmla="*/ 209 h 152"/>
                <a:gd name="T18" fmla="*/ 150 w 177"/>
                <a:gd name="T19" fmla="*/ 209 h 152"/>
                <a:gd name="T20" fmla="*/ 139 w 177"/>
                <a:gd name="T21" fmla="*/ 216 h 152"/>
                <a:gd name="T22" fmla="*/ 139 w 177"/>
                <a:gd name="T23" fmla="*/ 235 h 152"/>
                <a:gd name="T24" fmla="*/ 115 w 177"/>
                <a:gd name="T25" fmla="*/ 230 h 152"/>
                <a:gd name="T26" fmla="*/ 115 w 177"/>
                <a:gd name="T27" fmla="*/ 230 h 152"/>
                <a:gd name="T28" fmla="*/ 109 w 177"/>
                <a:gd name="T29" fmla="*/ 230 h 152"/>
                <a:gd name="T30" fmla="*/ 63 w 177"/>
                <a:gd name="T31" fmla="*/ 216 h 152"/>
                <a:gd name="T32" fmla="*/ 50 w 177"/>
                <a:gd name="T33" fmla="*/ 209 h 152"/>
                <a:gd name="T34" fmla="*/ 59 w 177"/>
                <a:gd name="T35" fmla="*/ 195 h 152"/>
                <a:gd name="T36" fmla="*/ 63 w 177"/>
                <a:gd name="T37" fmla="*/ 172 h 152"/>
                <a:gd name="T38" fmla="*/ 63 w 177"/>
                <a:gd name="T39" fmla="*/ 154 h 152"/>
                <a:gd name="T40" fmla="*/ 72 w 177"/>
                <a:gd name="T41" fmla="*/ 165 h 152"/>
                <a:gd name="T42" fmla="*/ 63 w 177"/>
                <a:gd name="T43" fmla="*/ 142 h 152"/>
                <a:gd name="T44" fmla="*/ 65 w 177"/>
                <a:gd name="T45" fmla="*/ 136 h 152"/>
                <a:gd name="T46" fmla="*/ 56 w 177"/>
                <a:gd name="T47" fmla="*/ 128 h 152"/>
                <a:gd name="T48" fmla="*/ 48 w 177"/>
                <a:gd name="T49" fmla="*/ 109 h 152"/>
                <a:gd name="T50" fmla="*/ 50 w 177"/>
                <a:gd name="T51" fmla="*/ 102 h 152"/>
                <a:gd name="T52" fmla="*/ 41 w 177"/>
                <a:gd name="T53" fmla="*/ 99 h 152"/>
                <a:gd name="T54" fmla="*/ 30 w 177"/>
                <a:gd name="T55" fmla="*/ 96 h 152"/>
                <a:gd name="T56" fmla="*/ 15 w 177"/>
                <a:gd name="T57" fmla="*/ 88 h 152"/>
                <a:gd name="T58" fmla="*/ 2 w 177"/>
                <a:gd name="T59" fmla="*/ 85 h 152"/>
                <a:gd name="T60" fmla="*/ 7 w 177"/>
                <a:gd name="T61" fmla="*/ 77 h 152"/>
                <a:gd name="T62" fmla="*/ 9 w 177"/>
                <a:gd name="T63" fmla="*/ 75 h 152"/>
                <a:gd name="T64" fmla="*/ 0 w 177"/>
                <a:gd name="T65" fmla="*/ 75 h 152"/>
                <a:gd name="T66" fmla="*/ 20 w 177"/>
                <a:gd name="T67" fmla="*/ 62 h 152"/>
                <a:gd name="T68" fmla="*/ 35 w 177"/>
                <a:gd name="T69" fmla="*/ 66 h 152"/>
                <a:gd name="T70" fmla="*/ 56 w 177"/>
                <a:gd name="T71" fmla="*/ 66 h 152"/>
                <a:gd name="T72" fmla="*/ 50 w 177"/>
                <a:gd name="T73" fmla="*/ 40 h 152"/>
                <a:gd name="T74" fmla="*/ 56 w 177"/>
                <a:gd name="T75" fmla="*/ 37 h 152"/>
                <a:gd name="T76" fmla="*/ 63 w 177"/>
                <a:gd name="T77" fmla="*/ 48 h 152"/>
                <a:gd name="T78" fmla="*/ 92 w 177"/>
                <a:gd name="T79" fmla="*/ 45 h 152"/>
                <a:gd name="T80" fmla="*/ 85 w 177"/>
                <a:gd name="T81" fmla="*/ 45 h 152"/>
                <a:gd name="T82" fmla="*/ 106 w 177"/>
                <a:gd name="T83" fmla="*/ 26 h 152"/>
                <a:gd name="T84" fmla="*/ 109 w 177"/>
                <a:gd name="T85" fmla="*/ 7 h 152"/>
                <a:gd name="T86" fmla="*/ 124 w 177"/>
                <a:gd name="T87" fmla="*/ 0 h 152"/>
                <a:gd name="T88" fmla="*/ 133 w 177"/>
                <a:gd name="T89" fmla="*/ 11 h 152"/>
                <a:gd name="T90" fmla="*/ 154 w 177"/>
                <a:gd name="T91" fmla="*/ 30 h 152"/>
                <a:gd name="T92" fmla="*/ 166 w 177"/>
                <a:gd name="T93" fmla="*/ 26 h 152"/>
                <a:gd name="T94" fmla="*/ 166 w 177"/>
                <a:gd name="T95" fmla="*/ 30 h 152"/>
                <a:gd name="T96" fmla="*/ 183 w 177"/>
                <a:gd name="T97" fmla="*/ 45 h 152"/>
                <a:gd name="T98" fmla="*/ 192 w 177"/>
                <a:gd name="T99" fmla="*/ 45 h 152"/>
                <a:gd name="T100" fmla="*/ 196 w 177"/>
                <a:gd name="T101" fmla="*/ 48 h 152"/>
                <a:gd name="T102" fmla="*/ 221 w 177"/>
                <a:gd name="T103" fmla="*/ 56 h 152"/>
                <a:gd name="T104" fmla="*/ 213 w 177"/>
                <a:gd name="T105" fmla="*/ 96 h 152"/>
                <a:gd name="T106" fmla="*/ 210 w 177"/>
                <a:gd name="T107" fmla="*/ 99 h 152"/>
                <a:gd name="T108" fmla="*/ 204 w 177"/>
                <a:gd name="T109" fmla="*/ 102 h 152"/>
                <a:gd name="T110" fmla="*/ 189 w 177"/>
                <a:gd name="T111" fmla="*/ 128 h 152"/>
                <a:gd name="T112" fmla="*/ 198 w 177"/>
                <a:gd name="T113" fmla="*/ 126 h 152"/>
                <a:gd name="T114" fmla="*/ 207 w 177"/>
                <a:gd name="T115" fmla="*/ 139 h 152"/>
                <a:gd name="T116" fmla="*/ 207 w 177"/>
                <a:gd name="T117" fmla="*/ 150 h 152"/>
                <a:gd name="T118" fmla="*/ 204 w 177"/>
                <a:gd name="T119" fmla="*/ 160 h 152"/>
                <a:gd name="T120" fmla="*/ 204 w 177"/>
                <a:gd name="T121" fmla="*/ 169 h 152"/>
                <a:gd name="T122" fmla="*/ 204 w 177"/>
                <a:gd name="T123" fmla="*/ 179 h 152"/>
                <a:gd name="T124" fmla="*/ 219 w 177"/>
                <a:gd name="T125" fmla="*/ 187 h 1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7"/>
                <a:gd name="T190" fmla="*/ 0 h 152"/>
                <a:gd name="T191" fmla="*/ 177 w 177"/>
                <a:gd name="T192" fmla="*/ 152 h 15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7" h="152">
                  <a:moveTo>
                    <a:pt x="175" y="121"/>
                  </a:moveTo>
                  <a:lnTo>
                    <a:pt x="175" y="128"/>
                  </a:lnTo>
                  <a:lnTo>
                    <a:pt x="173" y="128"/>
                  </a:lnTo>
                  <a:lnTo>
                    <a:pt x="170" y="128"/>
                  </a:lnTo>
                  <a:lnTo>
                    <a:pt x="170" y="130"/>
                  </a:lnTo>
                  <a:lnTo>
                    <a:pt x="158" y="140"/>
                  </a:lnTo>
                  <a:lnTo>
                    <a:pt x="139" y="135"/>
                  </a:lnTo>
                  <a:lnTo>
                    <a:pt x="135" y="133"/>
                  </a:lnTo>
                  <a:lnTo>
                    <a:pt x="132" y="135"/>
                  </a:lnTo>
                  <a:lnTo>
                    <a:pt x="120" y="135"/>
                  </a:lnTo>
                  <a:lnTo>
                    <a:pt x="111" y="140"/>
                  </a:lnTo>
                  <a:lnTo>
                    <a:pt x="111" y="152"/>
                  </a:lnTo>
                  <a:lnTo>
                    <a:pt x="92" y="149"/>
                  </a:lnTo>
                  <a:lnTo>
                    <a:pt x="87" y="149"/>
                  </a:lnTo>
                  <a:lnTo>
                    <a:pt x="50" y="140"/>
                  </a:lnTo>
                  <a:lnTo>
                    <a:pt x="40" y="135"/>
                  </a:lnTo>
                  <a:lnTo>
                    <a:pt x="47" y="126"/>
                  </a:lnTo>
                  <a:lnTo>
                    <a:pt x="50" y="111"/>
                  </a:lnTo>
                  <a:lnTo>
                    <a:pt x="50" y="100"/>
                  </a:lnTo>
                  <a:lnTo>
                    <a:pt x="57" y="107"/>
                  </a:lnTo>
                  <a:lnTo>
                    <a:pt x="50" y="92"/>
                  </a:lnTo>
                  <a:lnTo>
                    <a:pt x="52" y="88"/>
                  </a:lnTo>
                  <a:lnTo>
                    <a:pt x="45" y="83"/>
                  </a:lnTo>
                  <a:lnTo>
                    <a:pt x="38" y="71"/>
                  </a:lnTo>
                  <a:lnTo>
                    <a:pt x="40" y="66"/>
                  </a:lnTo>
                  <a:lnTo>
                    <a:pt x="33" y="64"/>
                  </a:lnTo>
                  <a:lnTo>
                    <a:pt x="24" y="62"/>
                  </a:lnTo>
                  <a:lnTo>
                    <a:pt x="12" y="57"/>
                  </a:lnTo>
                  <a:lnTo>
                    <a:pt x="2" y="55"/>
                  </a:lnTo>
                  <a:lnTo>
                    <a:pt x="5" y="50"/>
                  </a:lnTo>
                  <a:lnTo>
                    <a:pt x="7" y="48"/>
                  </a:lnTo>
                  <a:lnTo>
                    <a:pt x="0" y="48"/>
                  </a:lnTo>
                  <a:lnTo>
                    <a:pt x="16" y="40"/>
                  </a:lnTo>
                  <a:lnTo>
                    <a:pt x="28" y="43"/>
                  </a:lnTo>
                  <a:lnTo>
                    <a:pt x="45" y="43"/>
                  </a:lnTo>
                  <a:lnTo>
                    <a:pt x="40" y="26"/>
                  </a:lnTo>
                  <a:lnTo>
                    <a:pt x="45" y="24"/>
                  </a:lnTo>
                  <a:lnTo>
                    <a:pt x="50" y="31"/>
                  </a:lnTo>
                  <a:lnTo>
                    <a:pt x="73" y="29"/>
                  </a:lnTo>
                  <a:lnTo>
                    <a:pt x="68" y="29"/>
                  </a:lnTo>
                  <a:lnTo>
                    <a:pt x="85" y="17"/>
                  </a:lnTo>
                  <a:lnTo>
                    <a:pt x="87" y="5"/>
                  </a:lnTo>
                  <a:lnTo>
                    <a:pt x="99" y="0"/>
                  </a:lnTo>
                  <a:lnTo>
                    <a:pt x="106" y="7"/>
                  </a:lnTo>
                  <a:lnTo>
                    <a:pt x="123" y="19"/>
                  </a:lnTo>
                  <a:lnTo>
                    <a:pt x="132" y="17"/>
                  </a:lnTo>
                  <a:lnTo>
                    <a:pt x="132" y="19"/>
                  </a:lnTo>
                  <a:lnTo>
                    <a:pt x="147" y="29"/>
                  </a:lnTo>
                  <a:lnTo>
                    <a:pt x="154" y="29"/>
                  </a:lnTo>
                  <a:lnTo>
                    <a:pt x="156" y="31"/>
                  </a:lnTo>
                  <a:lnTo>
                    <a:pt x="177" y="36"/>
                  </a:lnTo>
                  <a:lnTo>
                    <a:pt x="170" y="62"/>
                  </a:lnTo>
                  <a:lnTo>
                    <a:pt x="168" y="64"/>
                  </a:lnTo>
                  <a:lnTo>
                    <a:pt x="163" y="66"/>
                  </a:lnTo>
                  <a:lnTo>
                    <a:pt x="151" y="83"/>
                  </a:lnTo>
                  <a:lnTo>
                    <a:pt x="158" y="81"/>
                  </a:lnTo>
                  <a:lnTo>
                    <a:pt x="165" y="90"/>
                  </a:lnTo>
                  <a:lnTo>
                    <a:pt x="165" y="97"/>
                  </a:lnTo>
                  <a:lnTo>
                    <a:pt x="163" y="104"/>
                  </a:lnTo>
                  <a:lnTo>
                    <a:pt x="163" y="109"/>
                  </a:lnTo>
                  <a:lnTo>
                    <a:pt x="163" y="116"/>
                  </a:lnTo>
                  <a:lnTo>
                    <a:pt x="175" y="121"/>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21" name="Freeform 5579"/>
            <p:cNvSpPr>
              <a:spLocks/>
            </p:cNvSpPr>
            <p:nvPr/>
          </p:nvSpPr>
          <p:spPr bwMode="auto">
            <a:xfrm>
              <a:off x="2655" y="1703"/>
              <a:ext cx="13" cy="28"/>
            </a:xfrm>
            <a:custGeom>
              <a:avLst/>
              <a:gdLst>
                <a:gd name="T0" fmla="*/ 10 w 12"/>
                <a:gd name="T1" fmla="*/ 34 h 23"/>
                <a:gd name="T2" fmla="*/ 3 w 12"/>
                <a:gd name="T3" fmla="*/ 32 h 23"/>
                <a:gd name="T4" fmla="*/ 0 w 12"/>
                <a:gd name="T5" fmla="*/ 13 h 23"/>
                <a:gd name="T6" fmla="*/ 10 w 12"/>
                <a:gd name="T7" fmla="*/ 0 h 23"/>
                <a:gd name="T8" fmla="*/ 14 w 12"/>
                <a:gd name="T9" fmla="*/ 13 h 23"/>
                <a:gd name="T10" fmla="*/ 10 w 12"/>
                <a:gd name="T11" fmla="*/ 34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8" y="23"/>
                  </a:moveTo>
                  <a:lnTo>
                    <a:pt x="3" y="21"/>
                  </a:lnTo>
                  <a:lnTo>
                    <a:pt x="0" y="9"/>
                  </a:lnTo>
                  <a:lnTo>
                    <a:pt x="8" y="0"/>
                  </a:lnTo>
                  <a:lnTo>
                    <a:pt x="12" y="9"/>
                  </a:lnTo>
                  <a:lnTo>
                    <a:pt x="8" y="23"/>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22" name="Freeform 5580"/>
            <p:cNvSpPr>
              <a:spLocks/>
            </p:cNvSpPr>
            <p:nvPr/>
          </p:nvSpPr>
          <p:spPr bwMode="auto">
            <a:xfrm>
              <a:off x="2768" y="1583"/>
              <a:ext cx="102" cy="52"/>
            </a:xfrm>
            <a:custGeom>
              <a:avLst/>
              <a:gdLst>
                <a:gd name="T0" fmla="*/ 49 w 92"/>
                <a:gd name="T1" fmla="*/ 64 h 42"/>
                <a:gd name="T2" fmla="*/ 23 w 92"/>
                <a:gd name="T3" fmla="*/ 64 h 42"/>
                <a:gd name="T4" fmla="*/ 9 w 92"/>
                <a:gd name="T5" fmla="*/ 46 h 42"/>
                <a:gd name="T6" fmla="*/ 2 w 92"/>
                <a:gd name="T7" fmla="*/ 43 h 42"/>
                <a:gd name="T8" fmla="*/ 0 w 92"/>
                <a:gd name="T9" fmla="*/ 40 h 42"/>
                <a:gd name="T10" fmla="*/ 2 w 92"/>
                <a:gd name="T11" fmla="*/ 35 h 42"/>
                <a:gd name="T12" fmla="*/ 9 w 92"/>
                <a:gd name="T13" fmla="*/ 21 h 42"/>
                <a:gd name="T14" fmla="*/ 11 w 92"/>
                <a:gd name="T15" fmla="*/ 17 h 42"/>
                <a:gd name="T16" fmla="*/ 18 w 92"/>
                <a:gd name="T17" fmla="*/ 11 h 42"/>
                <a:gd name="T18" fmla="*/ 23 w 92"/>
                <a:gd name="T19" fmla="*/ 11 h 42"/>
                <a:gd name="T20" fmla="*/ 43 w 92"/>
                <a:gd name="T21" fmla="*/ 11 h 42"/>
                <a:gd name="T22" fmla="*/ 70 w 92"/>
                <a:gd name="T23" fmla="*/ 0 h 42"/>
                <a:gd name="T24" fmla="*/ 99 w 92"/>
                <a:gd name="T25" fmla="*/ 0 h 42"/>
                <a:gd name="T26" fmla="*/ 113 w 92"/>
                <a:gd name="T27" fmla="*/ 11 h 42"/>
                <a:gd name="T28" fmla="*/ 99 w 92"/>
                <a:gd name="T29" fmla="*/ 32 h 42"/>
                <a:gd name="T30" fmla="*/ 83 w 92"/>
                <a:gd name="T31" fmla="*/ 53 h 42"/>
                <a:gd name="T32" fmla="*/ 72 w 92"/>
                <a:gd name="T33" fmla="*/ 62 h 42"/>
                <a:gd name="T34" fmla="*/ 49 w 92"/>
                <a:gd name="T35" fmla="*/ 64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2"/>
                <a:gd name="T55" fmla="*/ 0 h 42"/>
                <a:gd name="T56" fmla="*/ 92 w 92"/>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2" h="42">
                  <a:moveTo>
                    <a:pt x="40" y="42"/>
                  </a:moveTo>
                  <a:lnTo>
                    <a:pt x="19" y="42"/>
                  </a:lnTo>
                  <a:lnTo>
                    <a:pt x="7" y="30"/>
                  </a:lnTo>
                  <a:lnTo>
                    <a:pt x="2" y="28"/>
                  </a:lnTo>
                  <a:lnTo>
                    <a:pt x="0" y="26"/>
                  </a:lnTo>
                  <a:lnTo>
                    <a:pt x="2" y="23"/>
                  </a:lnTo>
                  <a:lnTo>
                    <a:pt x="7" y="14"/>
                  </a:lnTo>
                  <a:lnTo>
                    <a:pt x="9" y="11"/>
                  </a:lnTo>
                  <a:lnTo>
                    <a:pt x="14" y="7"/>
                  </a:lnTo>
                  <a:lnTo>
                    <a:pt x="19" y="7"/>
                  </a:lnTo>
                  <a:lnTo>
                    <a:pt x="35" y="7"/>
                  </a:lnTo>
                  <a:lnTo>
                    <a:pt x="57" y="0"/>
                  </a:lnTo>
                  <a:lnTo>
                    <a:pt x="80" y="0"/>
                  </a:lnTo>
                  <a:lnTo>
                    <a:pt x="92" y="7"/>
                  </a:lnTo>
                  <a:lnTo>
                    <a:pt x="80" y="21"/>
                  </a:lnTo>
                  <a:lnTo>
                    <a:pt x="68" y="35"/>
                  </a:lnTo>
                  <a:lnTo>
                    <a:pt x="59" y="40"/>
                  </a:lnTo>
                  <a:lnTo>
                    <a:pt x="40" y="42"/>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23" name="Freeform 5581"/>
            <p:cNvSpPr>
              <a:spLocks/>
            </p:cNvSpPr>
            <p:nvPr/>
          </p:nvSpPr>
          <p:spPr bwMode="auto">
            <a:xfrm>
              <a:off x="2884" y="1011"/>
              <a:ext cx="2095" cy="718"/>
            </a:xfrm>
            <a:custGeom>
              <a:avLst/>
              <a:gdLst>
                <a:gd name="T0" fmla="*/ 2020 w 1874"/>
                <a:gd name="T1" fmla="*/ 192 h 579"/>
                <a:gd name="T2" fmla="*/ 1831 w 1874"/>
                <a:gd name="T3" fmla="*/ 153 h 579"/>
                <a:gd name="T4" fmla="*/ 1653 w 1874"/>
                <a:gd name="T5" fmla="*/ 126 h 579"/>
                <a:gd name="T6" fmla="*/ 1519 w 1874"/>
                <a:gd name="T7" fmla="*/ 109 h 579"/>
                <a:gd name="T8" fmla="*/ 1472 w 1874"/>
                <a:gd name="T9" fmla="*/ 126 h 579"/>
                <a:gd name="T10" fmla="*/ 1334 w 1874"/>
                <a:gd name="T11" fmla="*/ 115 h 579"/>
                <a:gd name="T12" fmla="*/ 1106 w 1874"/>
                <a:gd name="T13" fmla="*/ 79 h 579"/>
                <a:gd name="T14" fmla="*/ 1084 w 1874"/>
                <a:gd name="T15" fmla="*/ 46 h 579"/>
                <a:gd name="T16" fmla="*/ 967 w 1874"/>
                <a:gd name="T17" fmla="*/ 25 h 579"/>
                <a:gd name="T18" fmla="*/ 875 w 1874"/>
                <a:gd name="T19" fmla="*/ 30 h 579"/>
                <a:gd name="T20" fmla="*/ 742 w 1874"/>
                <a:gd name="T21" fmla="*/ 62 h 579"/>
                <a:gd name="T22" fmla="*/ 703 w 1874"/>
                <a:gd name="T23" fmla="*/ 113 h 579"/>
                <a:gd name="T24" fmla="*/ 742 w 1874"/>
                <a:gd name="T25" fmla="*/ 126 h 579"/>
                <a:gd name="T26" fmla="*/ 636 w 1874"/>
                <a:gd name="T27" fmla="*/ 134 h 579"/>
                <a:gd name="T28" fmla="*/ 684 w 1874"/>
                <a:gd name="T29" fmla="*/ 185 h 579"/>
                <a:gd name="T30" fmla="*/ 675 w 1874"/>
                <a:gd name="T31" fmla="*/ 217 h 579"/>
                <a:gd name="T32" fmla="*/ 636 w 1874"/>
                <a:gd name="T33" fmla="*/ 236 h 579"/>
                <a:gd name="T34" fmla="*/ 532 w 1874"/>
                <a:gd name="T35" fmla="*/ 102 h 579"/>
                <a:gd name="T36" fmla="*/ 580 w 1874"/>
                <a:gd name="T37" fmla="*/ 192 h 579"/>
                <a:gd name="T38" fmla="*/ 446 w 1874"/>
                <a:gd name="T39" fmla="*/ 206 h 579"/>
                <a:gd name="T40" fmla="*/ 368 w 1874"/>
                <a:gd name="T41" fmla="*/ 190 h 579"/>
                <a:gd name="T42" fmla="*/ 243 w 1874"/>
                <a:gd name="T43" fmla="*/ 224 h 579"/>
                <a:gd name="T44" fmla="*/ 225 w 1874"/>
                <a:gd name="T45" fmla="*/ 250 h 579"/>
                <a:gd name="T46" fmla="*/ 162 w 1874"/>
                <a:gd name="T47" fmla="*/ 309 h 579"/>
                <a:gd name="T48" fmla="*/ 68 w 1874"/>
                <a:gd name="T49" fmla="*/ 236 h 579"/>
                <a:gd name="T50" fmla="*/ 60 w 1874"/>
                <a:gd name="T51" fmla="*/ 190 h 579"/>
                <a:gd name="T52" fmla="*/ 15 w 1874"/>
                <a:gd name="T53" fmla="*/ 177 h 579"/>
                <a:gd name="T54" fmla="*/ 47 w 1874"/>
                <a:gd name="T55" fmla="*/ 309 h 579"/>
                <a:gd name="T56" fmla="*/ 36 w 1874"/>
                <a:gd name="T57" fmla="*/ 396 h 579"/>
                <a:gd name="T58" fmla="*/ 72 w 1874"/>
                <a:gd name="T59" fmla="*/ 515 h 579"/>
                <a:gd name="T60" fmla="*/ 190 w 1874"/>
                <a:gd name="T61" fmla="*/ 635 h 579"/>
                <a:gd name="T62" fmla="*/ 257 w 1874"/>
                <a:gd name="T63" fmla="*/ 751 h 579"/>
                <a:gd name="T64" fmla="*/ 260 w 1874"/>
                <a:gd name="T65" fmla="*/ 811 h 579"/>
                <a:gd name="T66" fmla="*/ 465 w 1874"/>
                <a:gd name="T67" fmla="*/ 890 h 579"/>
                <a:gd name="T68" fmla="*/ 453 w 1874"/>
                <a:gd name="T69" fmla="*/ 766 h 579"/>
                <a:gd name="T70" fmla="*/ 437 w 1874"/>
                <a:gd name="T71" fmla="*/ 624 h 579"/>
                <a:gd name="T72" fmla="*/ 600 w 1874"/>
                <a:gd name="T73" fmla="*/ 606 h 579"/>
                <a:gd name="T74" fmla="*/ 728 w 1874"/>
                <a:gd name="T75" fmla="*/ 526 h 579"/>
                <a:gd name="T76" fmla="*/ 861 w 1874"/>
                <a:gd name="T77" fmla="*/ 563 h 579"/>
                <a:gd name="T78" fmla="*/ 1041 w 1874"/>
                <a:gd name="T79" fmla="*/ 672 h 579"/>
                <a:gd name="T80" fmla="*/ 1201 w 1874"/>
                <a:gd name="T81" fmla="*/ 661 h 579"/>
                <a:gd name="T82" fmla="*/ 1350 w 1874"/>
                <a:gd name="T83" fmla="*/ 661 h 579"/>
                <a:gd name="T84" fmla="*/ 1570 w 1874"/>
                <a:gd name="T85" fmla="*/ 668 h 579"/>
                <a:gd name="T86" fmla="*/ 1632 w 1874"/>
                <a:gd name="T87" fmla="*/ 577 h 579"/>
                <a:gd name="T88" fmla="*/ 1840 w 1874"/>
                <a:gd name="T89" fmla="*/ 697 h 579"/>
                <a:gd name="T90" fmla="*/ 1918 w 1874"/>
                <a:gd name="T91" fmla="*/ 832 h 579"/>
                <a:gd name="T92" fmla="*/ 1954 w 1874"/>
                <a:gd name="T93" fmla="*/ 858 h 579"/>
                <a:gd name="T94" fmla="*/ 1999 w 1874"/>
                <a:gd name="T95" fmla="*/ 691 h 579"/>
                <a:gd name="T96" fmla="*/ 1884 w 1874"/>
                <a:gd name="T97" fmla="*/ 552 h 579"/>
                <a:gd name="T98" fmla="*/ 1831 w 1874"/>
                <a:gd name="T99" fmla="*/ 497 h 579"/>
                <a:gd name="T100" fmla="*/ 1905 w 1874"/>
                <a:gd name="T101" fmla="*/ 422 h 579"/>
                <a:gd name="T102" fmla="*/ 2022 w 1874"/>
                <a:gd name="T103" fmla="*/ 429 h 579"/>
                <a:gd name="T104" fmla="*/ 2078 w 1874"/>
                <a:gd name="T105" fmla="*/ 382 h 579"/>
                <a:gd name="T106" fmla="*/ 2117 w 1874"/>
                <a:gd name="T107" fmla="*/ 348 h 579"/>
                <a:gd name="T108" fmla="*/ 2117 w 1874"/>
                <a:gd name="T109" fmla="*/ 486 h 579"/>
                <a:gd name="T110" fmla="*/ 2247 w 1874"/>
                <a:gd name="T111" fmla="*/ 582 h 579"/>
                <a:gd name="T112" fmla="*/ 2247 w 1874"/>
                <a:gd name="T113" fmla="*/ 508 h 579"/>
                <a:gd name="T114" fmla="*/ 2184 w 1874"/>
                <a:gd name="T115" fmla="*/ 410 h 579"/>
                <a:gd name="T116" fmla="*/ 2274 w 1874"/>
                <a:gd name="T117" fmla="*/ 382 h 579"/>
                <a:gd name="T118" fmla="*/ 2328 w 1874"/>
                <a:gd name="T119" fmla="*/ 334 h 579"/>
                <a:gd name="T120" fmla="*/ 2224 w 1874"/>
                <a:gd name="T121" fmla="*/ 236 h 5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74"/>
                <a:gd name="T184" fmla="*/ 0 h 579"/>
                <a:gd name="T185" fmla="*/ 1874 w 1874"/>
                <a:gd name="T186" fmla="*/ 579 h 57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74" h="579">
                  <a:moveTo>
                    <a:pt x="1734" y="123"/>
                  </a:moveTo>
                  <a:lnTo>
                    <a:pt x="1699" y="115"/>
                  </a:lnTo>
                  <a:lnTo>
                    <a:pt x="1663" y="111"/>
                  </a:lnTo>
                  <a:lnTo>
                    <a:pt x="1630" y="108"/>
                  </a:lnTo>
                  <a:lnTo>
                    <a:pt x="1602" y="106"/>
                  </a:lnTo>
                  <a:lnTo>
                    <a:pt x="1611" y="113"/>
                  </a:lnTo>
                  <a:lnTo>
                    <a:pt x="1630" y="123"/>
                  </a:lnTo>
                  <a:lnTo>
                    <a:pt x="1628" y="125"/>
                  </a:lnTo>
                  <a:lnTo>
                    <a:pt x="1616" y="125"/>
                  </a:lnTo>
                  <a:lnTo>
                    <a:pt x="1599" y="120"/>
                  </a:lnTo>
                  <a:lnTo>
                    <a:pt x="1595" y="118"/>
                  </a:lnTo>
                  <a:lnTo>
                    <a:pt x="1576" y="111"/>
                  </a:lnTo>
                  <a:lnTo>
                    <a:pt x="1564" y="113"/>
                  </a:lnTo>
                  <a:lnTo>
                    <a:pt x="1517" y="113"/>
                  </a:lnTo>
                  <a:lnTo>
                    <a:pt x="1517" y="120"/>
                  </a:lnTo>
                  <a:lnTo>
                    <a:pt x="1500" y="113"/>
                  </a:lnTo>
                  <a:lnTo>
                    <a:pt x="1481" y="108"/>
                  </a:lnTo>
                  <a:lnTo>
                    <a:pt x="1465" y="99"/>
                  </a:lnTo>
                  <a:lnTo>
                    <a:pt x="1436" y="92"/>
                  </a:lnTo>
                  <a:lnTo>
                    <a:pt x="1408" y="94"/>
                  </a:lnTo>
                  <a:lnTo>
                    <a:pt x="1379" y="94"/>
                  </a:lnTo>
                  <a:lnTo>
                    <a:pt x="1372" y="94"/>
                  </a:lnTo>
                  <a:lnTo>
                    <a:pt x="1351" y="87"/>
                  </a:lnTo>
                  <a:lnTo>
                    <a:pt x="1344" y="89"/>
                  </a:lnTo>
                  <a:lnTo>
                    <a:pt x="1344" y="87"/>
                  </a:lnTo>
                  <a:lnTo>
                    <a:pt x="1337" y="85"/>
                  </a:lnTo>
                  <a:lnTo>
                    <a:pt x="1323" y="82"/>
                  </a:lnTo>
                  <a:lnTo>
                    <a:pt x="1330" y="80"/>
                  </a:lnTo>
                  <a:lnTo>
                    <a:pt x="1304" y="75"/>
                  </a:lnTo>
                  <a:lnTo>
                    <a:pt x="1287" y="78"/>
                  </a:lnTo>
                  <a:lnTo>
                    <a:pt x="1285" y="78"/>
                  </a:lnTo>
                  <a:lnTo>
                    <a:pt x="1287" y="75"/>
                  </a:lnTo>
                  <a:lnTo>
                    <a:pt x="1285" y="73"/>
                  </a:lnTo>
                  <a:lnTo>
                    <a:pt x="1245" y="71"/>
                  </a:lnTo>
                  <a:lnTo>
                    <a:pt x="1207" y="66"/>
                  </a:lnTo>
                  <a:lnTo>
                    <a:pt x="1216" y="71"/>
                  </a:lnTo>
                  <a:lnTo>
                    <a:pt x="1202" y="75"/>
                  </a:lnTo>
                  <a:lnTo>
                    <a:pt x="1207" y="75"/>
                  </a:lnTo>
                  <a:lnTo>
                    <a:pt x="1211" y="75"/>
                  </a:lnTo>
                  <a:lnTo>
                    <a:pt x="1216" y="80"/>
                  </a:lnTo>
                  <a:lnTo>
                    <a:pt x="1223" y="87"/>
                  </a:lnTo>
                  <a:lnTo>
                    <a:pt x="1204" y="85"/>
                  </a:lnTo>
                  <a:lnTo>
                    <a:pt x="1207" y="87"/>
                  </a:lnTo>
                  <a:lnTo>
                    <a:pt x="1209" y="92"/>
                  </a:lnTo>
                  <a:lnTo>
                    <a:pt x="1178" y="82"/>
                  </a:lnTo>
                  <a:lnTo>
                    <a:pt x="1166" y="87"/>
                  </a:lnTo>
                  <a:lnTo>
                    <a:pt x="1140" y="82"/>
                  </a:lnTo>
                  <a:lnTo>
                    <a:pt x="1136" y="80"/>
                  </a:lnTo>
                  <a:lnTo>
                    <a:pt x="1143" y="89"/>
                  </a:lnTo>
                  <a:lnTo>
                    <a:pt x="1138" y="97"/>
                  </a:lnTo>
                  <a:lnTo>
                    <a:pt x="1122" y="92"/>
                  </a:lnTo>
                  <a:lnTo>
                    <a:pt x="1098" y="82"/>
                  </a:lnTo>
                  <a:lnTo>
                    <a:pt x="1074" y="73"/>
                  </a:lnTo>
                  <a:lnTo>
                    <a:pt x="1067" y="75"/>
                  </a:lnTo>
                  <a:lnTo>
                    <a:pt x="1086" y="87"/>
                  </a:lnTo>
                  <a:lnTo>
                    <a:pt x="1060" y="73"/>
                  </a:lnTo>
                  <a:lnTo>
                    <a:pt x="1017" y="68"/>
                  </a:lnTo>
                  <a:lnTo>
                    <a:pt x="977" y="63"/>
                  </a:lnTo>
                  <a:lnTo>
                    <a:pt x="954" y="59"/>
                  </a:lnTo>
                  <a:lnTo>
                    <a:pt x="956" y="56"/>
                  </a:lnTo>
                  <a:lnTo>
                    <a:pt x="937" y="54"/>
                  </a:lnTo>
                  <a:lnTo>
                    <a:pt x="899" y="56"/>
                  </a:lnTo>
                  <a:lnTo>
                    <a:pt x="885" y="52"/>
                  </a:lnTo>
                  <a:lnTo>
                    <a:pt x="871" y="52"/>
                  </a:lnTo>
                  <a:lnTo>
                    <a:pt x="871" y="49"/>
                  </a:lnTo>
                  <a:lnTo>
                    <a:pt x="849" y="52"/>
                  </a:lnTo>
                  <a:lnTo>
                    <a:pt x="868" y="54"/>
                  </a:lnTo>
                  <a:lnTo>
                    <a:pt x="847" y="61"/>
                  </a:lnTo>
                  <a:lnTo>
                    <a:pt x="826" y="63"/>
                  </a:lnTo>
                  <a:lnTo>
                    <a:pt x="826" y="59"/>
                  </a:lnTo>
                  <a:lnTo>
                    <a:pt x="847" y="45"/>
                  </a:lnTo>
                  <a:lnTo>
                    <a:pt x="868" y="30"/>
                  </a:lnTo>
                  <a:lnTo>
                    <a:pt x="859" y="28"/>
                  </a:lnTo>
                  <a:lnTo>
                    <a:pt x="849" y="23"/>
                  </a:lnTo>
                  <a:lnTo>
                    <a:pt x="866" y="28"/>
                  </a:lnTo>
                  <a:lnTo>
                    <a:pt x="852" y="19"/>
                  </a:lnTo>
                  <a:lnTo>
                    <a:pt x="849" y="21"/>
                  </a:lnTo>
                  <a:lnTo>
                    <a:pt x="842" y="19"/>
                  </a:lnTo>
                  <a:lnTo>
                    <a:pt x="823" y="14"/>
                  </a:lnTo>
                  <a:lnTo>
                    <a:pt x="788" y="14"/>
                  </a:lnTo>
                  <a:lnTo>
                    <a:pt x="774" y="16"/>
                  </a:lnTo>
                  <a:lnTo>
                    <a:pt x="774" y="9"/>
                  </a:lnTo>
                  <a:lnTo>
                    <a:pt x="757" y="7"/>
                  </a:lnTo>
                  <a:lnTo>
                    <a:pt x="741" y="7"/>
                  </a:lnTo>
                  <a:lnTo>
                    <a:pt x="752" y="4"/>
                  </a:lnTo>
                  <a:lnTo>
                    <a:pt x="724" y="0"/>
                  </a:lnTo>
                  <a:lnTo>
                    <a:pt x="708" y="9"/>
                  </a:lnTo>
                  <a:lnTo>
                    <a:pt x="715" y="16"/>
                  </a:lnTo>
                  <a:lnTo>
                    <a:pt x="724" y="16"/>
                  </a:lnTo>
                  <a:lnTo>
                    <a:pt x="700" y="19"/>
                  </a:lnTo>
                  <a:lnTo>
                    <a:pt x="708" y="19"/>
                  </a:lnTo>
                  <a:lnTo>
                    <a:pt x="691" y="21"/>
                  </a:lnTo>
                  <a:lnTo>
                    <a:pt x="672" y="23"/>
                  </a:lnTo>
                  <a:lnTo>
                    <a:pt x="641" y="23"/>
                  </a:lnTo>
                  <a:lnTo>
                    <a:pt x="656" y="23"/>
                  </a:lnTo>
                  <a:lnTo>
                    <a:pt x="629" y="28"/>
                  </a:lnTo>
                  <a:lnTo>
                    <a:pt x="603" y="33"/>
                  </a:lnTo>
                  <a:lnTo>
                    <a:pt x="594" y="35"/>
                  </a:lnTo>
                  <a:lnTo>
                    <a:pt x="594" y="40"/>
                  </a:lnTo>
                  <a:lnTo>
                    <a:pt x="587" y="40"/>
                  </a:lnTo>
                  <a:lnTo>
                    <a:pt x="601" y="45"/>
                  </a:lnTo>
                  <a:lnTo>
                    <a:pt x="589" y="47"/>
                  </a:lnTo>
                  <a:lnTo>
                    <a:pt x="606" y="49"/>
                  </a:lnTo>
                  <a:lnTo>
                    <a:pt x="606" y="52"/>
                  </a:lnTo>
                  <a:lnTo>
                    <a:pt x="575" y="54"/>
                  </a:lnTo>
                  <a:lnTo>
                    <a:pt x="542" y="56"/>
                  </a:lnTo>
                  <a:lnTo>
                    <a:pt x="549" y="63"/>
                  </a:lnTo>
                  <a:lnTo>
                    <a:pt x="563" y="73"/>
                  </a:lnTo>
                  <a:lnTo>
                    <a:pt x="577" y="78"/>
                  </a:lnTo>
                  <a:lnTo>
                    <a:pt x="599" y="85"/>
                  </a:lnTo>
                  <a:lnTo>
                    <a:pt x="608" y="99"/>
                  </a:lnTo>
                  <a:lnTo>
                    <a:pt x="613" y="101"/>
                  </a:lnTo>
                  <a:lnTo>
                    <a:pt x="606" y="101"/>
                  </a:lnTo>
                  <a:lnTo>
                    <a:pt x="596" y="94"/>
                  </a:lnTo>
                  <a:lnTo>
                    <a:pt x="594" y="99"/>
                  </a:lnTo>
                  <a:lnTo>
                    <a:pt x="587" y="89"/>
                  </a:lnTo>
                  <a:lnTo>
                    <a:pt x="594" y="82"/>
                  </a:lnTo>
                  <a:lnTo>
                    <a:pt x="568" y="80"/>
                  </a:lnTo>
                  <a:lnTo>
                    <a:pt x="542" y="73"/>
                  </a:lnTo>
                  <a:lnTo>
                    <a:pt x="523" y="75"/>
                  </a:lnTo>
                  <a:lnTo>
                    <a:pt x="535" y="80"/>
                  </a:lnTo>
                  <a:lnTo>
                    <a:pt x="511" y="80"/>
                  </a:lnTo>
                  <a:lnTo>
                    <a:pt x="516" y="85"/>
                  </a:lnTo>
                  <a:lnTo>
                    <a:pt x="542" y="89"/>
                  </a:lnTo>
                  <a:lnTo>
                    <a:pt x="549" y="94"/>
                  </a:lnTo>
                  <a:lnTo>
                    <a:pt x="509" y="87"/>
                  </a:lnTo>
                  <a:lnTo>
                    <a:pt x="495" y="68"/>
                  </a:lnTo>
                  <a:lnTo>
                    <a:pt x="488" y="66"/>
                  </a:lnTo>
                  <a:lnTo>
                    <a:pt x="495" y="78"/>
                  </a:lnTo>
                  <a:lnTo>
                    <a:pt x="485" y="82"/>
                  </a:lnTo>
                  <a:lnTo>
                    <a:pt x="490" y="89"/>
                  </a:lnTo>
                  <a:lnTo>
                    <a:pt x="506" y="99"/>
                  </a:lnTo>
                  <a:lnTo>
                    <a:pt x="504" y="111"/>
                  </a:lnTo>
                  <a:lnTo>
                    <a:pt x="516" y="123"/>
                  </a:lnTo>
                  <a:lnTo>
                    <a:pt x="547" y="120"/>
                  </a:lnTo>
                  <a:lnTo>
                    <a:pt x="563" y="125"/>
                  </a:lnTo>
                  <a:lnTo>
                    <a:pt x="568" y="134"/>
                  </a:lnTo>
                  <a:lnTo>
                    <a:pt x="573" y="141"/>
                  </a:lnTo>
                  <a:lnTo>
                    <a:pt x="589" y="146"/>
                  </a:lnTo>
                  <a:lnTo>
                    <a:pt x="566" y="141"/>
                  </a:lnTo>
                  <a:lnTo>
                    <a:pt x="556" y="127"/>
                  </a:lnTo>
                  <a:lnTo>
                    <a:pt x="547" y="123"/>
                  </a:lnTo>
                  <a:lnTo>
                    <a:pt x="528" y="127"/>
                  </a:lnTo>
                  <a:lnTo>
                    <a:pt x="540" y="141"/>
                  </a:lnTo>
                  <a:lnTo>
                    <a:pt x="528" y="158"/>
                  </a:lnTo>
                  <a:lnTo>
                    <a:pt x="523" y="160"/>
                  </a:lnTo>
                  <a:lnTo>
                    <a:pt x="516" y="165"/>
                  </a:lnTo>
                  <a:lnTo>
                    <a:pt x="483" y="160"/>
                  </a:lnTo>
                  <a:lnTo>
                    <a:pt x="480" y="158"/>
                  </a:lnTo>
                  <a:lnTo>
                    <a:pt x="502" y="158"/>
                  </a:lnTo>
                  <a:lnTo>
                    <a:pt x="497" y="158"/>
                  </a:lnTo>
                  <a:lnTo>
                    <a:pt x="511" y="158"/>
                  </a:lnTo>
                  <a:lnTo>
                    <a:pt x="509" y="153"/>
                  </a:lnTo>
                  <a:lnTo>
                    <a:pt x="518" y="139"/>
                  </a:lnTo>
                  <a:lnTo>
                    <a:pt x="518" y="132"/>
                  </a:lnTo>
                  <a:lnTo>
                    <a:pt x="499" y="120"/>
                  </a:lnTo>
                  <a:lnTo>
                    <a:pt x="490" y="106"/>
                  </a:lnTo>
                  <a:lnTo>
                    <a:pt x="480" y="89"/>
                  </a:lnTo>
                  <a:lnTo>
                    <a:pt x="469" y="85"/>
                  </a:lnTo>
                  <a:lnTo>
                    <a:pt x="469" y="71"/>
                  </a:lnTo>
                  <a:lnTo>
                    <a:pt x="450" y="66"/>
                  </a:lnTo>
                  <a:lnTo>
                    <a:pt x="426" y="66"/>
                  </a:lnTo>
                  <a:lnTo>
                    <a:pt x="424" y="87"/>
                  </a:lnTo>
                  <a:lnTo>
                    <a:pt x="414" y="94"/>
                  </a:lnTo>
                  <a:lnTo>
                    <a:pt x="417" y="97"/>
                  </a:lnTo>
                  <a:lnTo>
                    <a:pt x="424" y="97"/>
                  </a:lnTo>
                  <a:lnTo>
                    <a:pt x="428" y="106"/>
                  </a:lnTo>
                  <a:lnTo>
                    <a:pt x="433" y="113"/>
                  </a:lnTo>
                  <a:lnTo>
                    <a:pt x="447" y="118"/>
                  </a:lnTo>
                  <a:lnTo>
                    <a:pt x="457" y="125"/>
                  </a:lnTo>
                  <a:lnTo>
                    <a:pt x="464" y="125"/>
                  </a:lnTo>
                  <a:lnTo>
                    <a:pt x="457" y="134"/>
                  </a:lnTo>
                  <a:lnTo>
                    <a:pt x="440" y="125"/>
                  </a:lnTo>
                  <a:lnTo>
                    <a:pt x="412" y="118"/>
                  </a:lnTo>
                  <a:lnTo>
                    <a:pt x="386" y="113"/>
                  </a:lnTo>
                  <a:lnTo>
                    <a:pt x="360" y="111"/>
                  </a:lnTo>
                  <a:lnTo>
                    <a:pt x="353" y="113"/>
                  </a:lnTo>
                  <a:lnTo>
                    <a:pt x="367" y="125"/>
                  </a:lnTo>
                  <a:lnTo>
                    <a:pt x="357" y="130"/>
                  </a:lnTo>
                  <a:lnTo>
                    <a:pt x="357" y="134"/>
                  </a:lnTo>
                  <a:lnTo>
                    <a:pt x="350" y="132"/>
                  </a:lnTo>
                  <a:lnTo>
                    <a:pt x="348" y="125"/>
                  </a:lnTo>
                  <a:lnTo>
                    <a:pt x="331" y="127"/>
                  </a:lnTo>
                  <a:lnTo>
                    <a:pt x="317" y="130"/>
                  </a:lnTo>
                  <a:lnTo>
                    <a:pt x="303" y="134"/>
                  </a:lnTo>
                  <a:lnTo>
                    <a:pt x="286" y="134"/>
                  </a:lnTo>
                  <a:lnTo>
                    <a:pt x="291" y="130"/>
                  </a:lnTo>
                  <a:lnTo>
                    <a:pt x="286" y="125"/>
                  </a:lnTo>
                  <a:lnTo>
                    <a:pt x="294" y="123"/>
                  </a:lnTo>
                  <a:lnTo>
                    <a:pt x="275" y="130"/>
                  </a:lnTo>
                  <a:lnTo>
                    <a:pt x="272" y="130"/>
                  </a:lnTo>
                  <a:lnTo>
                    <a:pt x="249" y="137"/>
                  </a:lnTo>
                  <a:lnTo>
                    <a:pt x="234" y="141"/>
                  </a:lnTo>
                  <a:lnTo>
                    <a:pt x="237" y="141"/>
                  </a:lnTo>
                  <a:lnTo>
                    <a:pt x="227" y="146"/>
                  </a:lnTo>
                  <a:lnTo>
                    <a:pt x="225" y="153"/>
                  </a:lnTo>
                  <a:lnTo>
                    <a:pt x="208" y="156"/>
                  </a:lnTo>
                  <a:lnTo>
                    <a:pt x="194" y="146"/>
                  </a:lnTo>
                  <a:lnTo>
                    <a:pt x="211" y="139"/>
                  </a:lnTo>
                  <a:lnTo>
                    <a:pt x="192" y="130"/>
                  </a:lnTo>
                  <a:lnTo>
                    <a:pt x="168" y="127"/>
                  </a:lnTo>
                  <a:lnTo>
                    <a:pt x="180" y="134"/>
                  </a:lnTo>
                  <a:lnTo>
                    <a:pt x="187" y="151"/>
                  </a:lnTo>
                  <a:lnTo>
                    <a:pt x="192" y="160"/>
                  </a:lnTo>
                  <a:lnTo>
                    <a:pt x="192" y="170"/>
                  </a:lnTo>
                  <a:lnTo>
                    <a:pt x="185" y="170"/>
                  </a:lnTo>
                  <a:lnTo>
                    <a:pt x="180" y="163"/>
                  </a:lnTo>
                  <a:lnTo>
                    <a:pt x="168" y="160"/>
                  </a:lnTo>
                  <a:lnTo>
                    <a:pt x="156" y="170"/>
                  </a:lnTo>
                  <a:lnTo>
                    <a:pt x="145" y="177"/>
                  </a:lnTo>
                  <a:lnTo>
                    <a:pt x="156" y="191"/>
                  </a:lnTo>
                  <a:lnTo>
                    <a:pt x="128" y="189"/>
                  </a:lnTo>
                  <a:lnTo>
                    <a:pt x="109" y="182"/>
                  </a:lnTo>
                  <a:lnTo>
                    <a:pt x="109" y="189"/>
                  </a:lnTo>
                  <a:lnTo>
                    <a:pt x="123" y="193"/>
                  </a:lnTo>
                  <a:lnTo>
                    <a:pt x="130" y="201"/>
                  </a:lnTo>
                  <a:lnTo>
                    <a:pt x="114" y="201"/>
                  </a:lnTo>
                  <a:lnTo>
                    <a:pt x="90" y="189"/>
                  </a:lnTo>
                  <a:lnTo>
                    <a:pt x="81" y="177"/>
                  </a:lnTo>
                  <a:lnTo>
                    <a:pt x="81" y="172"/>
                  </a:lnTo>
                  <a:lnTo>
                    <a:pt x="83" y="172"/>
                  </a:lnTo>
                  <a:lnTo>
                    <a:pt x="66" y="165"/>
                  </a:lnTo>
                  <a:lnTo>
                    <a:pt x="59" y="160"/>
                  </a:lnTo>
                  <a:lnTo>
                    <a:pt x="45" y="151"/>
                  </a:lnTo>
                  <a:lnTo>
                    <a:pt x="55" y="153"/>
                  </a:lnTo>
                  <a:lnTo>
                    <a:pt x="85" y="160"/>
                  </a:lnTo>
                  <a:lnTo>
                    <a:pt x="119" y="167"/>
                  </a:lnTo>
                  <a:lnTo>
                    <a:pt x="149" y="160"/>
                  </a:lnTo>
                  <a:lnTo>
                    <a:pt x="152" y="149"/>
                  </a:lnTo>
                  <a:lnTo>
                    <a:pt x="140" y="141"/>
                  </a:lnTo>
                  <a:lnTo>
                    <a:pt x="107" y="130"/>
                  </a:lnTo>
                  <a:lnTo>
                    <a:pt x="74" y="120"/>
                  </a:lnTo>
                  <a:lnTo>
                    <a:pt x="52" y="120"/>
                  </a:lnTo>
                  <a:lnTo>
                    <a:pt x="48" y="123"/>
                  </a:lnTo>
                  <a:lnTo>
                    <a:pt x="52" y="115"/>
                  </a:lnTo>
                  <a:lnTo>
                    <a:pt x="45" y="118"/>
                  </a:lnTo>
                  <a:lnTo>
                    <a:pt x="33" y="113"/>
                  </a:lnTo>
                  <a:lnTo>
                    <a:pt x="45" y="111"/>
                  </a:lnTo>
                  <a:lnTo>
                    <a:pt x="31" y="108"/>
                  </a:lnTo>
                  <a:lnTo>
                    <a:pt x="26" y="111"/>
                  </a:lnTo>
                  <a:lnTo>
                    <a:pt x="19" y="111"/>
                  </a:lnTo>
                  <a:lnTo>
                    <a:pt x="19" y="113"/>
                  </a:lnTo>
                  <a:lnTo>
                    <a:pt x="12" y="115"/>
                  </a:lnTo>
                  <a:lnTo>
                    <a:pt x="0" y="123"/>
                  </a:lnTo>
                  <a:lnTo>
                    <a:pt x="0" y="125"/>
                  </a:lnTo>
                  <a:lnTo>
                    <a:pt x="3" y="134"/>
                  </a:lnTo>
                  <a:lnTo>
                    <a:pt x="19" y="146"/>
                  </a:lnTo>
                  <a:lnTo>
                    <a:pt x="10" y="156"/>
                  </a:lnTo>
                  <a:lnTo>
                    <a:pt x="26" y="172"/>
                  </a:lnTo>
                  <a:lnTo>
                    <a:pt x="26" y="186"/>
                  </a:lnTo>
                  <a:lnTo>
                    <a:pt x="31" y="193"/>
                  </a:lnTo>
                  <a:lnTo>
                    <a:pt x="38" y="201"/>
                  </a:lnTo>
                  <a:lnTo>
                    <a:pt x="33" y="205"/>
                  </a:lnTo>
                  <a:lnTo>
                    <a:pt x="55" y="217"/>
                  </a:lnTo>
                  <a:lnTo>
                    <a:pt x="45" y="227"/>
                  </a:lnTo>
                  <a:lnTo>
                    <a:pt x="38" y="236"/>
                  </a:lnTo>
                  <a:lnTo>
                    <a:pt x="29" y="245"/>
                  </a:lnTo>
                  <a:lnTo>
                    <a:pt x="19" y="255"/>
                  </a:lnTo>
                  <a:lnTo>
                    <a:pt x="26" y="255"/>
                  </a:lnTo>
                  <a:lnTo>
                    <a:pt x="29" y="257"/>
                  </a:lnTo>
                  <a:lnTo>
                    <a:pt x="50" y="264"/>
                  </a:lnTo>
                  <a:lnTo>
                    <a:pt x="38" y="264"/>
                  </a:lnTo>
                  <a:lnTo>
                    <a:pt x="26" y="269"/>
                  </a:lnTo>
                  <a:lnTo>
                    <a:pt x="22" y="274"/>
                  </a:lnTo>
                  <a:lnTo>
                    <a:pt x="26" y="290"/>
                  </a:lnTo>
                  <a:lnTo>
                    <a:pt x="19" y="300"/>
                  </a:lnTo>
                  <a:lnTo>
                    <a:pt x="29" y="312"/>
                  </a:lnTo>
                  <a:lnTo>
                    <a:pt x="38" y="331"/>
                  </a:lnTo>
                  <a:lnTo>
                    <a:pt x="57" y="335"/>
                  </a:lnTo>
                  <a:lnTo>
                    <a:pt x="78" y="338"/>
                  </a:lnTo>
                  <a:lnTo>
                    <a:pt x="81" y="359"/>
                  </a:lnTo>
                  <a:lnTo>
                    <a:pt x="100" y="373"/>
                  </a:lnTo>
                  <a:lnTo>
                    <a:pt x="95" y="378"/>
                  </a:lnTo>
                  <a:lnTo>
                    <a:pt x="100" y="394"/>
                  </a:lnTo>
                  <a:lnTo>
                    <a:pt x="109" y="390"/>
                  </a:lnTo>
                  <a:lnTo>
                    <a:pt x="133" y="392"/>
                  </a:lnTo>
                  <a:lnTo>
                    <a:pt x="135" y="397"/>
                  </a:lnTo>
                  <a:lnTo>
                    <a:pt x="152" y="413"/>
                  </a:lnTo>
                  <a:lnTo>
                    <a:pt x="171" y="430"/>
                  </a:lnTo>
                  <a:lnTo>
                    <a:pt x="180" y="425"/>
                  </a:lnTo>
                  <a:lnTo>
                    <a:pt x="199" y="432"/>
                  </a:lnTo>
                  <a:lnTo>
                    <a:pt x="220" y="439"/>
                  </a:lnTo>
                  <a:lnTo>
                    <a:pt x="230" y="465"/>
                  </a:lnTo>
                  <a:lnTo>
                    <a:pt x="220" y="470"/>
                  </a:lnTo>
                  <a:lnTo>
                    <a:pt x="213" y="479"/>
                  </a:lnTo>
                  <a:lnTo>
                    <a:pt x="218" y="484"/>
                  </a:lnTo>
                  <a:lnTo>
                    <a:pt x="206" y="489"/>
                  </a:lnTo>
                  <a:lnTo>
                    <a:pt x="199" y="491"/>
                  </a:lnTo>
                  <a:lnTo>
                    <a:pt x="211" y="501"/>
                  </a:lnTo>
                  <a:lnTo>
                    <a:pt x="206" y="501"/>
                  </a:lnTo>
                  <a:lnTo>
                    <a:pt x="204" y="505"/>
                  </a:lnTo>
                  <a:lnTo>
                    <a:pt x="201" y="501"/>
                  </a:lnTo>
                  <a:lnTo>
                    <a:pt x="201" y="513"/>
                  </a:lnTo>
                  <a:lnTo>
                    <a:pt x="189" y="513"/>
                  </a:lnTo>
                  <a:lnTo>
                    <a:pt x="185" y="515"/>
                  </a:lnTo>
                  <a:lnTo>
                    <a:pt x="208" y="527"/>
                  </a:lnTo>
                  <a:lnTo>
                    <a:pt x="227" y="539"/>
                  </a:lnTo>
                  <a:lnTo>
                    <a:pt x="230" y="536"/>
                  </a:lnTo>
                  <a:lnTo>
                    <a:pt x="246" y="539"/>
                  </a:lnTo>
                  <a:lnTo>
                    <a:pt x="263" y="539"/>
                  </a:lnTo>
                  <a:lnTo>
                    <a:pt x="282" y="548"/>
                  </a:lnTo>
                  <a:lnTo>
                    <a:pt x="305" y="558"/>
                  </a:lnTo>
                  <a:lnTo>
                    <a:pt x="327" y="565"/>
                  </a:lnTo>
                  <a:lnTo>
                    <a:pt x="348" y="574"/>
                  </a:lnTo>
                  <a:lnTo>
                    <a:pt x="372" y="579"/>
                  </a:lnTo>
                  <a:lnTo>
                    <a:pt x="360" y="565"/>
                  </a:lnTo>
                  <a:lnTo>
                    <a:pt x="348" y="550"/>
                  </a:lnTo>
                  <a:lnTo>
                    <a:pt x="346" y="539"/>
                  </a:lnTo>
                  <a:lnTo>
                    <a:pt x="346" y="543"/>
                  </a:lnTo>
                  <a:lnTo>
                    <a:pt x="336" y="532"/>
                  </a:lnTo>
                  <a:lnTo>
                    <a:pt x="331" y="527"/>
                  </a:lnTo>
                  <a:lnTo>
                    <a:pt x="339" y="508"/>
                  </a:lnTo>
                  <a:lnTo>
                    <a:pt x="353" y="501"/>
                  </a:lnTo>
                  <a:lnTo>
                    <a:pt x="362" y="498"/>
                  </a:lnTo>
                  <a:lnTo>
                    <a:pt x="360" y="494"/>
                  </a:lnTo>
                  <a:lnTo>
                    <a:pt x="348" y="477"/>
                  </a:lnTo>
                  <a:lnTo>
                    <a:pt x="331" y="465"/>
                  </a:lnTo>
                  <a:lnTo>
                    <a:pt x="315" y="451"/>
                  </a:lnTo>
                  <a:lnTo>
                    <a:pt x="317" y="432"/>
                  </a:lnTo>
                  <a:lnTo>
                    <a:pt x="320" y="413"/>
                  </a:lnTo>
                  <a:lnTo>
                    <a:pt x="336" y="420"/>
                  </a:lnTo>
                  <a:lnTo>
                    <a:pt x="339" y="413"/>
                  </a:lnTo>
                  <a:lnTo>
                    <a:pt x="350" y="406"/>
                  </a:lnTo>
                  <a:lnTo>
                    <a:pt x="360" y="397"/>
                  </a:lnTo>
                  <a:lnTo>
                    <a:pt x="379" y="397"/>
                  </a:lnTo>
                  <a:lnTo>
                    <a:pt x="398" y="406"/>
                  </a:lnTo>
                  <a:lnTo>
                    <a:pt x="417" y="413"/>
                  </a:lnTo>
                  <a:lnTo>
                    <a:pt x="438" y="411"/>
                  </a:lnTo>
                  <a:lnTo>
                    <a:pt x="464" y="411"/>
                  </a:lnTo>
                  <a:lnTo>
                    <a:pt x="492" y="416"/>
                  </a:lnTo>
                  <a:lnTo>
                    <a:pt x="495" y="411"/>
                  </a:lnTo>
                  <a:lnTo>
                    <a:pt x="480" y="394"/>
                  </a:lnTo>
                  <a:lnTo>
                    <a:pt x="485" y="373"/>
                  </a:lnTo>
                  <a:lnTo>
                    <a:pt x="499" y="373"/>
                  </a:lnTo>
                  <a:lnTo>
                    <a:pt x="480" y="366"/>
                  </a:lnTo>
                  <a:lnTo>
                    <a:pt x="499" y="361"/>
                  </a:lnTo>
                  <a:lnTo>
                    <a:pt x="516" y="361"/>
                  </a:lnTo>
                  <a:lnTo>
                    <a:pt x="535" y="354"/>
                  </a:lnTo>
                  <a:lnTo>
                    <a:pt x="551" y="349"/>
                  </a:lnTo>
                  <a:lnTo>
                    <a:pt x="566" y="347"/>
                  </a:lnTo>
                  <a:lnTo>
                    <a:pt x="582" y="342"/>
                  </a:lnTo>
                  <a:lnTo>
                    <a:pt x="596" y="340"/>
                  </a:lnTo>
                  <a:lnTo>
                    <a:pt x="606" y="349"/>
                  </a:lnTo>
                  <a:lnTo>
                    <a:pt x="632" y="359"/>
                  </a:lnTo>
                  <a:lnTo>
                    <a:pt x="641" y="366"/>
                  </a:lnTo>
                  <a:lnTo>
                    <a:pt x="653" y="366"/>
                  </a:lnTo>
                  <a:lnTo>
                    <a:pt x="672" y="361"/>
                  </a:lnTo>
                  <a:lnTo>
                    <a:pt x="689" y="354"/>
                  </a:lnTo>
                  <a:lnTo>
                    <a:pt x="693" y="357"/>
                  </a:lnTo>
                  <a:lnTo>
                    <a:pt x="689" y="366"/>
                  </a:lnTo>
                  <a:lnTo>
                    <a:pt x="708" y="378"/>
                  </a:lnTo>
                  <a:lnTo>
                    <a:pt x="726" y="390"/>
                  </a:lnTo>
                  <a:lnTo>
                    <a:pt x="745" y="404"/>
                  </a:lnTo>
                  <a:lnTo>
                    <a:pt x="764" y="416"/>
                  </a:lnTo>
                  <a:lnTo>
                    <a:pt x="767" y="411"/>
                  </a:lnTo>
                  <a:lnTo>
                    <a:pt x="779" y="416"/>
                  </a:lnTo>
                  <a:lnTo>
                    <a:pt x="795" y="413"/>
                  </a:lnTo>
                  <a:lnTo>
                    <a:pt x="814" y="425"/>
                  </a:lnTo>
                  <a:lnTo>
                    <a:pt x="833" y="437"/>
                  </a:lnTo>
                  <a:lnTo>
                    <a:pt x="852" y="432"/>
                  </a:lnTo>
                  <a:lnTo>
                    <a:pt x="868" y="449"/>
                  </a:lnTo>
                  <a:lnTo>
                    <a:pt x="878" y="446"/>
                  </a:lnTo>
                  <a:lnTo>
                    <a:pt x="885" y="442"/>
                  </a:lnTo>
                  <a:lnTo>
                    <a:pt x="897" y="437"/>
                  </a:lnTo>
                  <a:lnTo>
                    <a:pt x="913" y="427"/>
                  </a:lnTo>
                  <a:lnTo>
                    <a:pt x="925" y="420"/>
                  </a:lnTo>
                  <a:lnTo>
                    <a:pt x="954" y="423"/>
                  </a:lnTo>
                  <a:lnTo>
                    <a:pt x="961" y="430"/>
                  </a:lnTo>
                  <a:lnTo>
                    <a:pt x="980" y="432"/>
                  </a:lnTo>
                  <a:lnTo>
                    <a:pt x="1001" y="437"/>
                  </a:lnTo>
                  <a:lnTo>
                    <a:pt x="1013" y="427"/>
                  </a:lnTo>
                  <a:lnTo>
                    <a:pt x="998" y="416"/>
                  </a:lnTo>
                  <a:lnTo>
                    <a:pt x="1001" y="397"/>
                  </a:lnTo>
                  <a:lnTo>
                    <a:pt x="1027" y="404"/>
                  </a:lnTo>
                  <a:lnTo>
                    <a:pt x="1051" y="409"/>
                  </a:lnTo>
                  <a:lnTo>
                    <a:pt x="1060" y="418"/>
                  </a:lnTo>
                  <a:lnTo>
                    <a:pt x="1081" y="430"/>
                  </a:lnTo>
                  <a:lnTo>
                    <a:pt x="1107" y="425"/>
                  </a:lnTo>
                  <a:lnTo>
                    <a:pt x="1126" y="430"/>
                  </a:lnTo>
                  <a:lnTo>
                    <a:pt x="1145" y="432"/>
                  </a:lnTo>
                  <a:lnTo>
                    <a:pt x="1152" y="439"/>
                  </a:lnTo>
                  <a:lnTo>
                    <a:pt x="1181" y="446"/>
                  </a:lnTo>
                  <a:lnTo>
                    <a:pt x="1197" y="444"/>
                  </a:lnTo>
                  <a:lnTo>
                    <a:pt x="1214" y="442"/>
                  </a:lnTo>
                  <a:lnTo>
                    <a:pt x="1228" y="430"/>
                  </a:lnTo>
                  <a:lnTo>
                    <a:pt x="1256" y="435"/>
                  </a:lnTo>
                  <a:lnTo>
                    <a:pt x="1268" y="435"/>
                  </a:lnTo>
                  <a:lnTo>
                    <a:pt x="1289" y="439"/>
                  </a:lnTo>
                  <a:lnTo>
                    <a:pt x="1299" y="427"/>
                  </a:lnTo>
                  <a:lnTo>
                    <a:pt x="1297" y="416"/>
                  </a:lnTo>
                  <a:lnTo>
                    <a:pt x="1294" y="394"/>
                  </a:lnTo>
                  <a:lnTo>
                    <a:pt x="1285" y="387"/>
                  </a:lnTo>
                  <a:lnTo>
                    <a:pt x="1278" y="385"/>
                  </a:lnTo>
                  <a:lnTo>
                    <a:pt x="1287" y="375"/>
                  </a:lnTo>
                  <a:lnTo>
                    <a:pt x="1306" y="375"/>
                  </a:lnTo>
                  <a:lnTo>
                    <a:pt x="1323" y="373"/>
                  </a:lnTo>
                  <a:lnTo>
                    <a:pt x="1358" y="385"/>
                  </a:lnTo>
                  <a:lnTo>
                    <a:pt x="1375" y="397"/>
                  </a:lnTo>
                  <a:lnTo>
                    <a:pt x="1386" y="409"/>
                  </a:lnTo>
                  <a:lnTo>
                    <a:pt x="1403" y="420"/>
                  </a:lnTo>
                  <a:lnTo>
                    <a:pt x="1417" y="432"/>
                  </a:lnTo>
                  <a:lnTo>
                    <a:pt x="1431" y="442"/>
                  </a:lnTo>
                  <a:lnTo>
                    <a:pt x="1457" y="446"/>
                  </a:lnTo>
                  <a:lnTo>
                    <a:pt x="1472" y="453"/>
                  </a:lnTo>
                  <a:lnTo>
                    <a:pt x="1488" y="472"/>
                  </a:lnTo>
                  <a:lnTo>
                    <a:pt x="1512" y="470"/>
                  </a:lnTo>
                  <a:lnTo>
                    <a:pt x="1533" y="461"/>
                  </a:lnTo>
                  <a:lnTo>
                    <a:pt x="1540" y="477"/>
                  </a:lnTo>
                  <a:lnTo>
                    <a:pt x="1545" y="498"/>
                  </a:lnTo>
                  <a:lnTo>
                    <a:pt x="1547" y="520"/>
                  </a:lnTo>
                  <a:lnTo>
                    <a:pt x="1528" y="515"/>
                  </a:lnTo>
                  <a:lnTo>
                    <a:pt x="1524" y="524"/>
                  </a:lnTo>
                  <a:lnTo>
                    <a:pt x="1535" y="541"/>
                  </a:lnTo>
                  <a:lnTo>
                    <a:pt x="1545" y="555"/>
                  </a:lnTo>
                  <a:lnTo>
                    <a:pt x="1540" y="560"/>
                  </a:lnTo>
                  <a:lnTo>
                    <a:pt x="1543" y="565"/>
                  </a:lnTo>
                  <a:lnTo>
                    <a:pt x="1545" y="567"/>
                  </a:lnTo>
                  <a:lnTo>
                    <a:pt x="1545" y="562"/>
                  </a:lnTo>
                  <a:lnTo>
                    <a:pt x="1552" y="550"/>
                  </a:lnTo>
                  <a:lnTo>
                    <a:pt x="1557" y="550"/>
                  </a:lnTo>
                  <a:lnTo>
                    <a:pt x="1564" y="558"/>
                  </a:lnTo>
                  <a:lnTo>
                    <a:pt x="1573" y="560"/>
                  </a:lnTo>
                  <a:lnTo>
                    <a:pt x="1590" y="550"/>
                  </a:lnTo>
                  <a:lnTo>
                    <a:pt x="1595" y="539"/>
                  </a:lnTo>
                  <a:lnTo>
                    <a:pt x="1599" y="527"/>
                  </a:lnTo>
                  <a:lnTo>
                    <a:pt x="1602" y="513"/>
                  </a:lnTo>
                  <a:lnTo>
                    <a:pt x="1604" y="496"/>
                  </a:lnTo>
                  <a:lnTo>
                    <a:pt x="1604" y="479"/>
                  </a:lnTo>
                  <a:lnTo>
                    <a:pt x="1606" y="461"/>
                  </a:lnTo>
                  <a:lnTo>
                    <a:pt x="1599" y="449"/>
                  </a:lnTo>
                  <a:lnTo>
                    <a:pt x="1592" y="432"/>
                  </a:lnTo>
                  <a:lnTo>
                    <a:pt x="1583" y="423"/>
                  </a:lnTo>
                  <a:lnTo>
                    <a:pt x="1580" y="413"/>
                  </a:lnTo>
                  <a:lnTo>
                    <a:pt x="1576" y="401"/>
                  </a:lnTo>
                  <a:lnTo>
                    <a:pt x="1566" y="390"/>
                  </a:lnTo>
                  <a:lnTo>
                    <a:pt x="1550" y="378"/>
                  </a:lnTo>
                  <a:lnTo>
                    <a:pt x="1559" y="380"/>
                  </a:lnTo>
                  <a:lnTo>
                    <a:pt x="1524" y="361"/>
                  </a:lnTo>
                  <a:lnTo>
                    <a:pt x="1507" y="359"/>
                  </a:lnTo>
                  <a:lnTo>
                    <a:pt x="1512" y="366"/>
                  </a:lnTo>
                  <a:lnTo>
                    <a:pt x="1500" y="373"/>
                  </a:lnTo>
                  <a:lnTo>
                    <a:pt x="1500" y="366"/>
                  </a:lnTo>
                  <a:lnTo>
                    <a:pt x="1491" y="364"/>
                  </a:lnTo>
                  <a:lnTo>
                    <a:pt x="1488" y="366"/>
                  </a:lnTo>
                  <a:lnTo>
                    <a:pt x="1479" y="354"/>
                  </a:lnTo>
                  <a:lnTo>
                    <a:pt x="1455" y="352"/>
                  </a:lnTo>
                  <a:lnTo>
                    <a:pt x="1462" y="338"/>
                  </a:lnTo>
                  <a:lnTo>
                    <a:pt x="1465" y="323"/>
                  </a:lnTo>
                  <a:lnTo>
                    <a:pt x="1469" y="312"/>
                  </a:lnTo>
                  <a:lnTo>
                    <a:pt x="1474" y="302"/>
                  </a:lnTo>
                  <a:lnTo>
                    <a:pt x="1469" y="293"/>
                  </a:lnTo>
                  <a:lnTo>
                    <a:pt x="1476" y="279"/>
                  </a:lnTo>
                  <a:lnTo>
                    <a:pt x="1493" y="276"/>
                  </a:lnTo>
                  <a:lnTo>
                    <a:pt x="1509" y="274"/>
                  </a:lnTo>
                  <a:lnTo>
                    <a:pt x="1514" y="274"/>
                  </a:lnTo>
                  <a:lnTo>
                    <a:pt x="1521" y="276"/>
                  </a:lnTo>
                  <a:lnTo>
                    <a:pt x="1524" y="274"/>
                  </a:lnTo>
                  <a:lnTo>
                    <a:pt x="1554" y="276"/>
                  </a:lnTo>
                  <a:lnTo>
                    <a:pt x="1557" y="274"/>
                  </a:lnTo>
                  <a:lnTo>
                    <a:pt x="1552" y="271"/>
                  </a:lnTo>
                  <a:lnTo>
                    <a:pt x="1578" y="271"/>
                  </a:lnTo>
                  <a:lnTo>
                    <a:pt x="1597" y="276"/>
                  </a:lnTo>
                  <a:lnTo>
                    <a:pt x="1592" y="279"/>
                  </a:lnTo>
                  <a:lnTo>
                    <a:pt x="1595" y="283"/>
                  </a:lnTo>
                  <a:lnTo>
                    <a:pt x="1609" y="281"/>
                  </a:lnTo>
                  <a:lnTo>
                    <a:pt x="1618" y="279"/>
                  </a:lnTo>
                  <a:lnTo>
                    <a:pt x="1640" y="279"/>
                  </a:lnTo>
                  <a:lnTo>
                    <a:pt x="1635" y="276"/>
                  </a:lnTo>
                  <a:lnTo>
                    <a:pt x="1623" y="274"/>
                  </a:lnTo>
                  <a:lnTo>
                    <a:pt x="1618" y="269"/>
                  </a:lnTo>
                  <a:lnTo>
                    <a:pt x="1618" y="253"/>
                  </a:lnTo>
                  <a:lnTo>
                    <a:pt x="1616" y="236"/>
                  </a:lnTo>
                  <a:lnTo>
                    <a:pt x="1642" y="236"/>
                  </a:lnTo>
                  <a:lnTo>
                    <a:pt x="1651" y="234"/>
                  </a:lnTo>
                  <a:lnTo>
                    <a:pt x="1663" y="248"/>
                  </a:lnTo>
                  <a:lnTo>
                    <a:pt x="1666" y="248"/>
                  </a:lnTo>
                  <a:lnTo>
                    <a:pt x="1675" y="255"/>
                  </a:lnTo>
                  <a:lnTo>
                    <a:pt x="1682" y="238"/>
                  </a:lnTo>
                  <a:lnTo>
                    <a:pt x="1689" y="238"/>
                  </a:lnTo>
                  <a:lnTo>
                    <a:pt x="1675" y="224"/>
                  </a:lnTo>
                  <a:lnTo>
                    <a:pt x="1680" y="222"/>
                  </a:lnTo>
                  <a:lnTo>
                    <a:pt x="1701" y="224"/>
                  </a:lnTo>
                  <a:lnTo>
                    <a:pt x="1706" y="227"/>
                  </a:lnTo>
                  <a:lnTo>
                    <a:pt x="1694" y="227"/>
                  </a:lnTo>
                  <a:lnTo>
                    <a:pt x="1703" y="238"/>
                  </a:lnTo>
                  <a:lnTo>
                    <a:pt x="1713" y="248"/>
                  </a:lnTo>
                  <a:lnTo>
                    <a:pt x="1706" y="255"/>
                  </a:lnTo>
                  <a:lnTo>
                    <a:pt x="1703" y="267"/>
                  </a:lnTo>
                  <a:lnTo>
                    <a:pt x="1699" y="281"/>
                  </a:lnTo>
                  <a:lnTo>
                    <a:pt x="1699" y="297"/>
                  </a:lnTo>
                  <a:lnTo>
                    <a:pt x="1687" y="300"/>
                  </a:lnTo>
                  <a:lnTo>
                    <a:pt x="1692" y="305"/>
                  </a:lnTo>
                  <a:lnTo>
                    <a:pt x="1694" y="316"/>
                  </a:lnTo>
                  <a:lnTo>
                    <a:pt x="1706" y="331"/>
                  </a:lnTo>
                  <a:lnTo>
                    <a:pt x="1715" y="345"/>
                  </a:lnTo>
                  <a:lnTo>
                    <a:pt x="1737" y="361"/>
                  </a:lnTo>
                  <a:lnTo>
                    <a:pt x="1758" y="380"/>
                  </a:lnTo>
                  <a:lnTo>
                    <a:pt x="1779" y="397"/>
                  </a:lnTo>
                  <a:lnTo>
                    <a:pt x="1800" y="416"/>
                  </a:lnTo>
                  <a:lnTo>
                    <a:pt x="1805" y="406"/>
                  </a:lnTo>
                  <a:lnTo>
                    <a:pt x="1793" y="383"/>
                  </a:lnTo>
                  <a:lnTo>
                    <a:pt x="1798" y="378"/>
                  </a:lnTo>
                  <a:lnTo>
                    <a:pt x="1808" y="380"/>
                  </a:lnTo>
                  <a:lnTo>
                    <a:pt x="1805" y="378"/>
                  </a:lnTo>
                  <a:lnTo>
                    <a:pt x="1793" y="359"/>
                  </a:lnTo>
                  <a:lnTo>
                    <a:pt x="1808" y="354"/>
                  </a:lnTo>
                  <a:lnTo>
                    <a:pt x="1789" y="335"/>
                  </a:lnTo>
                  <a:lnTo>
                    <a:pt x="1786" y="326"/>
                  </a:lnTo>
                  <a:lnTo>
                    <a:pt x="1789" y="323"/>
                  </a:lnTo>
                  <a:lnTo>
                    <a:pt x="1789" y="326"/>
                  </a:lnTo>
                  <a:lnTo>
                    <a:pt x="1798" y="331"/>
                  </a:lnTo>
                  <a:lnTo>
                    <a:pt x="1786" y="319"/>
                  </a:lnTo>
                  <a:lnTo>
                    <a:pt x="1781" y="319"/>
                  </a:lnTo>
                  <a:lnTo>
                    <a:pt x="1765" y="300"/>
                  </a:lnTo>
                  <a:lnTo>
                    <a:pt x="1758" y="302"/>
                  </a:lnTo>
                  <a:lnTo>
                    <a:pt x="1746" y="295"/>
                  </a:lnTo>
                  <a:lnTo>
                    <a:pt x="1739" y="279"/>
                  </a:lnTo>
                  <a:lnTo>
                    <a:pt x="1729" y="267"/>
                  </a:lnTo>
                  <a:lnTo>
                    <a:pt x="1739" y="264"/>
                  </a:lnTo>
                  <a:lnTo>
                    <a:pt x="1748" y="267"/>
                  </a:lnTo>
                  <a:lnTo>
                    <a:pt x="1746" y="264"/>
                  </a:lnTo>
                  <a:lnTo>
                    <a:pt x="1753" y="255"/>
                  </a:lnTo>
                  <a:lnTo>
                    <a:pt x="1765" y="267"/>
                  </a:lnTo>
                  <a:lnTo>
                    <a:pt x="1767" y="260"/>
                  </a:lnTo>
                  <a:lnTo>
                    <a:pt x="1789" y="255"/>
                  </a:lnTo>
                  <a:lnTo>
                    <a:pt x="1812" y="264"/>
                  </a:lnTo>
                  <a:lnTo>
                    <a:pt x="1812" y="260"/>
                  </a:lnTo>
                  <a:lnTo>
                    <a:pt x="1819" y="248"/>
                  </a:lnTo>
                  <a:lnTo>
                    <a:pt x="1819" y="243"/>
                  </a:lnTo>
                  <a:lnTo>
                    <a:pt x="1819" y="241"/>
                  </a:lnTo>
                  <a:lnTo>
                    <a:pt x="1834" y="231"/>
                  </a:lnTo>
                  <a:lnTo>
                    <a:pt x="1848" y="224"/>
                  </a:lnTo>
                  <a:lnTo>
                    <a:pt x="1841" y="219"/>
                  </a:lnTo>
                  <a:lnTo>
                    <a:pt x="1843" y="219"/>
                  </a:lnTo>
                  <a:lnTo>
                    <a:pt x="1871" y="227"/>
                  </a:lnTo>
                  <a:lnTo>
                    <a:pt x="1874" y="224"/>
                  </a:lnTo>
                  <a:lnTo>
                    <a:pt x="1862" y="217"/>
                  </a:lnTo>
                  <a:lnTo>
                    <a:pt x="1848" y="208"/>
                  </a:lnTo>
                  <a:lnTo>
                    <a:pt x="1841" y="208"/>
                  </a:lnTo>
                  <a:lnTo>
                    <a:pt x="1817" y="193"/>
                  </a:lnTo>
                  <a:lnTo>
                    <a:pt x="1817" y="196"/>
                  </a:lnTo>
                  <a:lnTo>
                    <a:pt x="1800" y="189"/>
                  </a:lnTo>
                  <a:lnTo>
                    <a:pt x="1810" y="189"/>
                  </a:lnTo>
                  <a:lnTo>
                    <a:pt x="1824" y="186"/>
                  </a:lnTo>
                  <a:lnTo>
                    <a:pt x="1800" y="170"/>
                  </a:lnTo>
                  <a:lnTo>
                    <a:pt x="1779" y="153"/>
                  </a:lnTo>
                  <a:lnTo>
                    <a:pt x="1755" y="139"/>
                  </a:lnTo>
                  <a:lnTo>
                    <a:pt x="1734" y="12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24" name="Freeform 5582"/>
            <p:cNvSpPr>
              <a:spLocks/>
            </p:cNvSpPr>
            <p:nvPr/>
          </p:nvSpPr>
          <p:spPr bwMode="auto">
            <a:xfrm>
              <a:off x="4622" y="1454"/>
              <a:ext cx="145" cy="178"/>
            </a:xfrm>
            <a:custGeom>
              <a:avLst/>
              <a:gdLst>
                <a:gd name="T0" fmla="*/ 142 w 130"/>
                <a:gd name="T1" fmla="*/ 151 h 144"/>
                <a:gd name="T2" fmla="*/ 120 w 130"/>
                <a:gd name="T3" fmla="*/ 130 h 144"/>
                <a:gd name="T4" fmla="*/ 100 w 130"/>
                <a:gd name="T5" fmla="*/ 104 h 144"/>
                <a:gd name="T6" fmla="*/ 77 w 130"/>
                <a:gd name="T7" fmla="*/ 83 h 144"/>
                <a:gd name="T8" fmla="*/ 54 w 130"/>
                <a:gd name="T9" fmla="*/ 61 h 144"/>
                <a:gd name="T10" fmla="*/ 51 w 130"/>
                <a:gd name="T11" fmla="*/ 51 h 144"/>
                <a:gd name="T12" fmla="*/ 28 w 130"/>
                <a:gd name="T13" fmla="*/ 25 h 144"/>
                <a:gd name="T14" fmla="*/ 3 w 130"/>
                <a:gd name="T15" fmla="*/ 0 h 144"/>
                <a:gd name="T16" fmla="*/ 0 w 130"/>
                <a:gd name="T17" fmla="*/ 2 h 144"/>
                <a:gd name="T18" fmla="*/ 19 w 130"/>
                <a:gd name="T19" fmla="*/ 21 h 144"/>
                <a:gd name="T20" fmla="*/ 19 w 130"/>
                <a:gd name="T21" fmla="*/ 25 h 144"/>
                <a:gd name="T22" fmla="*/ 7 w 130"/>
                <a:gd name="T23" fmla="*/ 27 h 144"/>
                <a:gd name="T24" fmla="*/ 28 w 130"/>
                <a:gd name="T25" fmla="*/ 51 h 144"/>
                <a:gd name="T26" fmla="*/ 45 w 130"/>
                <a:gd name="T27" fmla="*/ 75 h 144"/>
                <a:gd name="T28" fmla="*/ 62 w 130"/>
                <a:gd name="T29" fmla="*/ 96 h 144"/>
                <a:gd name="T30" fmla="*/ 77 w 130"/>
                <a:gd name="T31" fmla="*/ 122 h 144"/>
                <a:gd name="T32" fmla="*/ 93 w 130"/>
                <a:gd name="T33" fmla="*/ 147 h 144"/>
                <a:gd name="T34" fmla="*/ 107 w 130"/>
                <a:gd name="T35" fmla="*/ 169 h 144"/>
                <a:gd name="T36" fmla="*/ 120 w 130"/>
                <a:gd name="T37" fmla="*/ 194 h 144"/>
                <a:gd name="T38" fmla="*/ 136 w 130"/>
                <a:gd name="T39" fmla="*/ 220 h 144"/>
                <a:gd name="T40" fmla="*/ 139 w 130"/>
                <a:gd name="T41" fmla="*/ 220 h 144"/>
                <a:gd name="T42" fmla="*/ 139 w 130"/>
                <a:gd name="T43" fmla="*/ 201 h 144"/>
                <a:gd name="T44" fmla="*/ 153 w 130"/>
                <a:gd name="T45" fmla="*/ 213 h 144"/>
                <a:gd name="T46" fmla="*/ 162 w 130"/>
                <a:gd name="T47" fmla="*/ 220 h 144"/>
                <a:gd name="T48" fmla="*/ 151 w 130"/>
                <a:gd name="T49" fmla="*/ 201 h 144"/>
                <a:gd name="T50" fmla="*/ 116 w 130"/>
                <a:gd name="T51" fmla="*/ 169 h 144"/>
                <a:gd name="T52" fmla="*/ 107 w 130"/>
                <a:gd name="T53" fmla="*/ 134 h 144"/>
                <a:gd name="T54" fmla="*/ 116 w 130"/>
                <a:gd name="T55" fmla="*/ 134 h 144"/>
                <a:gd name="T56" fmla="*/ 136 w 130"/>
                <a:gd name="T57" fmla="*/ 143 h 144"/>
                <a:gd name="T58" fmla="*/ 142 w 130"/>
                <a:gd name="T59" fmla="*/ 151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0"/>
                <a:gd name="T91" fmla="*/ 0 h 144"/>
                <a:gd name="T92" fmla="*/ 130 w 130"/>
                <a:gd name="T93" fmla="*/ 144 h 1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0" h="144">
                  <a:moveTo>
                    <a:pt x="114" y="99"/>
                  </a:moveTo>
                  <a:lnTo>
                    <a:pt x="97" y="85"/>
                  </a:lnTo>
                  <a:lnTo>
                    <a:pt x="81" y="68"/>
                  </a:lnTo>
                  <a:lnTo>
                    <a:pt x="62" y="54"/>
                  </a:lnTo>
                  <a:lnTo>
                    <a:pt x="43" y="40"/>
                  </a:lnTo>
                  <a:lnTo>
                    <a:pt x="41" y="33"/>
                  </a:lnTo>
                  <a:lnTo>
                    <a:pt x="22" y="16"/>
                  </a:lnTo>
                  <a:lnTo>
                    <a:pt x="3" y="0"/>
                  </a:lnTo>
                  <a:lnTo>
                    <a:pt x="0" y="2"/>
                  </a:lnTo>
                  <a:lnTo>
                    <a:pt x="15" y="14"/>
                  </a:lnTo>
                  <a:lnTo>
                    <a:pt x="15" y="16"/>
                  </a:lnTo>
                  <a:lnTo>
                    <a:pt x="5" y="18"/>
                  </a:lnTo>
                  <a:lnTo>
                    <a:pt x="22" y="33"/>
                  </a:lnTo>
                  <a:lnTo>
                    <a:pt x="36" y="49"/>
                  </a:lnTo>
                  <a:lnTo>
                    <a:pt x="50" y="63"/>
                  </a:lnTo>
                  <a:lnTo>
                    <a:pt x="62" y="80"/>
                  </a:lnTo>
                  <a:lnTo>
                    <a:pt x="74" y="96"/>
                  </a:lnTo>
                  <a:lnTo>
                    <a:pt x="86" y="111"/>
                  </a:lnTo>
                  <a:lnTo>
                    <a:pt x="97" y="127"/>
                  </a:lnTo>
                  <a:lnTo>
                    <a:pt x="109" y="144"/>
                  </a:lnTo>
                  <a:lnTo>
                    <a:pt x="112" y="144"/>
                  </a:lnTo>
                  <a:lnTo>
                    <a:pt x="112" y="132"/>
                  </a:lnTo>
                  <a:lnTo>
                    <a:pt x="123" y="139"/>
                  </a:lnTo>
                  <a:lnTo>
                    <a:pt x="130" y="144"/>
                  </a:lnTo>
                  <a:lnTo>
                    <a:pt x="121" y="132"/>
                  </a:lnTo>
                  <a:lnTo>
                    <a:pt x="93" y="111"/>
                  </a:lnTo>
                  <a:lnTo>
                    <a:pt x="86" y="87"/>
                  </a:lnTo>
                  <a:lnTo>
                    <a:pt x="93" y="87"/>
                  </a:lnTo>
                  <a:lnTo>
                    <a:pt x="109" y="94"/>
                  </a:lnTo>
                  <a:lnTo>
                    <a:pt x="114" y="9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25" name="Freeform 5583"/>
            <p:cNvSpPr>
              <a:spLocks/>
            </p:cNvSpPr>
            <p:nvPr/>
          </p:nvSpPr>
          <p:spPr bwMode="auto">
            <a:xfrm>
              <a:off x="3163" y="1023"/>
              <a:ext cx="149" cy="62"/>
            </a:xfrm>
            <a:custGeom>
              <a:avLst/>
              <a:gdLst>
                <a:gd name="T0" fmla="*/ 166 w 134"/>
                <a:gd name="T1" fmla="*/ 2 h 50"/>
                <a:gd name="T2" fmla="*/ 155 w 134"/>
                <a:gd name="T3" fmla="*/ 15 h 50"/>
                <a:gd name="T4" fmla="*/ 117 w 134"/>
                <a:gd name="T5" fmla="*/ 30 h 50"/>
                <a:gd name="T6" fmla="*/ 81 w 134"/>
                <a:gd name="T7" fmla="*/ 40 h 50"/>
                <a:gd name="T8" fmla="*/ 69 w 134"/>
                <a:gd name="T9" fmla="*/ 40 h 50"/>
                <a:gd name="T10" fmla="*/ 76 w 134"/>
                <a:gd name="T11" fmla="*/ 43 h 50"/>
                <a:gd name="T12" fmla="*/ 73 w 134"/>
                <a:gd name="T13" fmla="*/ 47 h 50"/>
                <a:gd name="T14" fmla="*/ 67 w 134"/>
                <a:gd name="T15" fmla="*/ 47 h 50"/>
                <a:gd name="T16" fmla="*/ 67 w 134"/>
                <a:gd name="T17" fmla="*/ 51 h 50"/>
                <a:gd name="T18" fmla="*/ 52 w 134"/>
                <a:gd name="T19" fmla="*/ 51 h 50"/>
                <a:gd name="T20" fmla="*/ 56 w 134"/>
                <a:gd name="T21" fmla="*/ 58 h 50"/>
                <a:gd name="T22" fmla="*/ 52 w 134"/>
                <a:gd name="T23" fmla="*/ 62 h 50"/>
                <a:gd name="T24" fmla="*/ 56 w 134"/>
                <a:gd name="T25" fmla="*/ 69 h 50"/>
                <a:gd name="T26" fmla="*/ 37 w 134"/>
                <a:gd name="T27" fmla="*/ 66 h 50"/>
                <a:gd name="T28" fmla="*/ 52 w 134"/>
                <a:gd name="T29" fmla="*/ 69 h 50"/>
                <a:gd name="T30" fmla="*/ 43 w 134"/>
                <a:gd name="T31" fmla="*/ 69 h 50"/>
                <a:gd name="T32" fmla="*/ 46 w 134"/>
                <a:gd name="T33" fmla="*/ 77 h 50"/>
                <a:gd name="T34" fmla="*/ 9 w 134"/>
                <a:gd name="T35" fmla="*/ 72 h 50"/>
                <a:gd name="T36" fmla="*/ 18 w 134"/>
                <a:gd name="T37" fmla="*/ 69 h 50"/>
                <a:gd name="T38" fmla="*/ 0 w 134"/>
                <a:gd name="T39" fmla="*/ 69 h 50"/>
                <a:gd name="T40" fmla="*/ 18 w 134"/>
                <a:gd name="T41" fmla="*/ 58 h 50"/>
                <a:gd name="T42" fmla="*/ 23 w 134"/>
                <a:gd name="T43" fmla="*/ 58 h 50"/>
                <a:gd name="T44" fmla="*/ 13 w 134"/>
                <a:gd name="T45" fmla="*/ 56 h 50"/>
                <a:gd name="T46" fmla="*/ 18 w 134"/>
                <a:gd name="T47" fmla="*/ 51 h 50"/>
                <a:gd name="T48" fmla="*/ 26 w 134"/>
                <a:gd name="T49" fmla="*/ 47 h 50"/>
                <a:gd name="T50" fmla="*/ 23 w 134"/>
                <a:gd name="T51" fmla="*/ 43 h 50"/>
                <a:gd name="T52" fmla="*/ 23 w 134"/>
                <a:gd name="T53" fmla="*/ 40 h 50"/>
                <a:gd name="T54" fmla="*/ 13 w 134"/>
                <a:gd name="T55" fmla="*/ 40 h 50"/>
                <a:gd name="T56" fmla="*/ 26 w 134"/>
                <a:gd name="T57" fmla="*/ 32 h 50"/>
                <a:gd name="T58" fmla="*/ 34 w 134"/>
                <a:gd name="T59" fmla="*/ 32 h 50"/>
                <a:gd name="T60" fmla="*/ 67 w 134"/>
                <a:gd name="T61" fmla="*/ 21 h 50"/>
                <a:gd name="T62" fmla="*/ 69 w 134"/>
                <a:gd name="T63" fmla="*/ 15 h 50"/>
                <a:gd name="T64" fmla="*/ 125 w 134"/>
                <a:gd name="T65" fmla="*/ 7 h 50"/>
                <a:gd name="T66" fmla="*/ 152 w 134"/>
                <a:gd name="T67" fmla="*/ 0 h 50"/>
                <a:gd name="T68" fmla="*/ 166 w 134"/>
                <a:gd name="T69" fmla="*/ 2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4"/>
                <a:gd name="T106" fmla="*/ 0 h 50"/>
                <a:gd name="T107" fmla="*/ 134 w 134"/>
                <a:gd name="T108" fmla="*/ 50 h 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4" h="50">
                  <a:moveTo>
                    <a:pt x="134" y="2"/>
                  </a:moveTo>
                  <a:lnTo>
                    <a:pt x="125" y="10"/>
                  </a:lnTo>
                  <a:lnTo>
                    <a:pt x="94" y="19"/>
                  </a:lnTo>
                  <a:lnTo>
                    <a:pt x="66" y="26"/>
                  </a:lnTo>
                  <a:lnTo>
                    <a:pt x="56" y="26"/>
                  </a:lnTo>
                  <a:lnTo>
                    <a:pt x="61" y="28"/>
                  </a:lnTo>
                  <a:lnTo>
                    <a:pt x="59" y="31"/>
                  </a:lnTo>
                  <a:lnTo>
                    <a:pt x="54" y="31"/>
                  </a:lnTo>
                  <a:lnTo>
                    <a:pt x="54" y="33"/>
                  </a:lnTo>
                  <a:lnTo>
                    <a:pt x="42" y="33"/>
                  </a:lnTo>
                  <a:lnTo>
                    <a:pt x="45" y="38"/>
                  </a:lnTo>
                  <a:lnTo>
                    <a:pt x="42" y="40"/>
                  </a:lnTo>
                  <a:lnTo>
                    <a:pt x="45" y="45"/>
                  </a:lnTo>
                  <a:lnTo>
                    <a:pt x="30" y="43"/>
                  </a:lnTo>
                  <a:lnTo>
                    <a:pt x="42" y="45"/>
                  </a:lnTo>
                  <a:lnTo>
                    <a:pt x="35" y="45"/>
                  </a:lnTo>
                  <a:lnTo>
                    <a:pt x="37" y="50"/>
                  </a:lnTo>
                  <a:lnTo>
                    <a:pt x="7" y="47"/>
                  </a:lnTo>
                  <a:lnTo>
                    <a:pt x="14" y="45"/>
                  </a:lnTo>
                  <a:lnTo>
                    <a:pt x="0" y="45"/>
                  </a:lnTo>
                  <a:lnTo>
                    <a:pt x="14" y="38"/>
                  </a:lnTo>
                  <a:lnTo>
                    <a:pt x="19" y="38"/>
                  </a:lnTo>
                  <a:lnTo>
                    <a:pt x="11" y="36"/>
                  </a:lnTo>
                  <a:lnTo>
                    <a:pt x="14" y="33"/>
                  </a:lnTo>
                  <a:lnTo>
                    <a:pt x="21" y="31"/>
                  </a:lnTo>
                  <a:lnTo>
                    <a:pt x="19" y="28"/>
                  </a:lnTo>
                  <a:lnTo>
                    <a:pt x="19" y="26"/>
                  </a:lnTo>
                  <a:lnTo>
                    <a:pt x="11" y="26"/>
                  </a:lnTo>
                  <a:lnTo>
                    <a:pt x="21" y="21"/>
                  </a:lnTo>
                  <a:lnTo>
                    <a:pt x="28" y="21"/>
                  </a:lnTo>
                  <a:lnTo>
                    <a:pt x="54" y="14"/>
                  </a:lnTo>
                  <a:lnTo>
                    <a:pt x="56" y="10"/>
                  </a:lnTo>
                  <a:lnTo>
                    <a:pt x="101" y="5"/>
                  </a:lnTo>
                  <a:lnTo>
                    <a:pt x="123" y="0"/>
                  </a:lnTo>
                  <a:lnTo>
                    <a:pt x="134"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26" name="Freeform 5584"/>
            <p:cNvSpPr>
              <a:spLocks/>
            </p:cNvSpPr>
            <p:nvPr/>
          </p:nvSpPr>
          <p:spPr bwMode="auto">
            <a:xfrm>
              <a:off x="3153" y="1085"/>
              <a:ext cx="86" cy="49"/>
            </a:xfrm>
            <a:custGeom>
              <a:avLst/>
              <a:gdLst>
                <a:gd name="T0" fmla="*/ 95 w 78"/>
                <a:gd name="T1" fmla="*/ 58 h 40"/>
                <a:gd name="T2" fmla="*/ 57 w 78"/>
                <a:gd name="T3" fmla="*/ 39 h 40"/>
                <a:gd name="T4" fmla="*/ 49 w 78"/>
                <a:gd name="T5" fmla="*/ 18 h 40"/>
                <a:gd name="T6" fmla="*/ 49 w 78"/>
                <a:gd name="T7" fmla="*/ 11 h 40"/>
                <a:gd name="T8" fmla="*/ 49 w 78"/>
                <a:gd name="T9" fmla="*/ 11 h 40"/>
                <a:gd name="T10" fmla="*/ 52 w 78"/>
                <a:gd name="T11" fmla="*/ 2 h 40"/>
                <a:gd name="T12" fmla="*/ 17 w 78"/>
                <a:gd name="T13" fmla="*/ 0 h 40"/>
                <a:gd name="T14" fmla="*/ 12 w 78"/>
                <a:gd name="T15" fmla="*/ 6 h 40"/>
                <a:gd name="T16" fmla="*/ 7 w 78"/>
                <a:gd name="T17" fmla="*/ 13 h 40"/>
                <a:gd name="T18" fmla="*/ 12 w 78"/>
                <a:gd name="T19" fmla="*/ 18 h 40"/>
                <a:gd name="T20" fmla="*/ 7 w 78"/>
                <a:gd name="T21" fmla="*/ 28 h 40"/>
                <a:gd name="T22" fmla="*/ 0 w 78"/>
                <a:gd name="T23" fmla="*/ 32 h 40"/>
                <a:gd name="T24" fmla="*/ 9 w 78"/>
                <a:gd name="T25" fmla="*/ 42 h 40"/>
                <a:gd name="T26" fmla="*/ 21 w 78"/>
                <a:gd name="T27" fmla="*/ 42 h 40"/>
                <a:gd name="T28" fmla="*/ 29 w 78"/>
                <a:gd name="T29" fmla="*/ 42 h 40"/>
                <a:gd name="T30" fmla="*/ 35 w 78"/>
                <a:gd name="T31" fmla="*/ 42 h 40"/>
                <a:gd name="T32" fmla="*/ 40 w 78"/>
                <a:gd name="T33" fmla="*/ 49 h 40"/>
                <a:gd name="T34" fmla="*/ 37 w 78"/>
                <a:gd name="T35" fmla="*/ 53 h 40"/>
                <a:gd name="T36" fmla="*/ 52 w 78"/>
                <a:gd name="T37" fmla="*/ 58 h 40"/>
                <a:gd name="T38" fmla="*/ 63 w 78"/>
                <a:gd name="T39" fmla="*/ 60 h 40"/>
                <a:gd name="T40" fmla="*/ 78 w 78"/>
                <a:gd name="T41" fmla="*/ 60 h 40"/>
                <a:gd name="T42" fmla="*/ 90 w 78"/>
                <a:gd name="T43" fmla="*/ 60 h 40"/>
                <a:gd name="T44" fmla="*/ 95 w 78"/>
                <a:gd name="T45" fmla="*/ 58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8"/>
                <a:gd name="T70" fmla="*/ 0 h 40"/>
                <a:gd name="T71" fmla="*/ 78 w 78"/>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8" h="40">
                  <a:moveTo>
                    <a:pt x="78" y="38"/>
                  </a:moveTo>
                  <a:lnTo>
                    <a:pt x="47" y="26"/>
                  </a:lnTo>
                  <a:lnTo>
                    <a:pt x="40" y="12"/>
                  </a:lnTo>
                  <a:lnTo>
                    <a:pt x="40" y="7"/>
                  </a:lnTo>
                  <a:lnTo>
                    <a:pt x="43" y="2"/>
                  </a:lnTo>
                  <a:lnTo>
                    <a:pt x="14" y="0"/>
                  </a:lnTo>
                  <a:lnTo>
                    <a:pt x="10" y="4"/>
                  </a:lnTo>
                  <a:lnTo>
                    <a:pt x="5" y="9"/>
                  </a:lnTo>
                  <a:lnTo>
                    <a:pt x="10" y="12"/>
                  </a:lnTo>
                  <a:lnTo>
                    <a:pt x="5" y="19"/>
                  </a:lnTo>
                  <a:lnTo>
                    <a:pt x="0" y="21"/>
                  </a:lnTo>
                  <a:lnTo>
                    <a:pt x="7" y="28"/>
                  </a:lnTo>
                  <a:lnTo>
                    <a:pt x="17" y="28"/>
                  </a:lnTo>
                  <a:lnTo>
                    <a:pt x="24" y="28"/>
                  </a:lnTo>
                  <a:lnTo>
                    <a:pt x="29" y="28"/>
                  </a:lnTo>
                  <a:lnTo>
                    <a:pt x="33" y="33"/>
                  </a:lnTo>
                  <a:lnTo>
                    <a:pt x="31" y="35"/>
                  </a:lnTo>
                  <a:lnTo>
                    <a:pt x="43" y="38"/>
                  </a:lnTo>
                  <a:lnTo>
                    <a:pt x="52" y="40"/>
                  </a:lnTo>
                  <a:lnTo>
                    <a:pt x="64" y="40"/>
                  </a:lnTo>
                  <a:lnTo>
                    <a:pt x="74" y="40"/>
                  </a:lnTo>
                  <a:lnTo>
                    <a:pt x="78" y="38"/>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27" name="Freeform 5585"/>
            <p:cNvSpPr>
              <a:spLocks/>
            </p:cNvSpPr>
            <p:nvPr/>
          </p:nvSpPr>
          <p:spPr bwMode="auto">
            <a:xfrm>
              <a:off x="4125" y="1035"/>
              <a:ext cx="103" cy="27"/>
            </a:xfrm>
            <a:custGeom>
              <a:avLst/>
              <a:gdLst>
                <a:gd name="T0" fmla="*/ 115 w 92"/>
                <a:gd name="T1" fmla="*/ 15 h 21"/>
                <a:gd name="T2" fmla="*/ 41 w 92"/>
                <a:gd name="T3" fmla="*/ 0 h 21"/>
                <a:gd name="T4" fmla="*/ 50 w 92"/>
                <a:gd name="T5" fmla="*/ 6 h 21"/>
                <a:gd name="T6" fmla="*/ 41 w 92"/>
                <a:gd name="T7" fmla="*/ 4 h 21"/>
                <a:gd name="T8" fmla="*/ 48 w 92"/>
                <a:gd name="T9" fmla="*/ 12 h 21"/>
                <a:gd name="T10" fmla="*/ 11 w 92"/>
                <a:gd name="T11" fmla="*/ 4 h 21"/>
                <a:gd name="T12" fmla="*/ 0 w 92"/>
                <a:gd name="T13" fmla="*/ 6 h 21"/>
                <a:gd name="T14" fmla="*/ 0 w 92"/>
                <a:gd name="T15" fmla="*/ 12 h 21"/>
                <a:gd name="T16" fmla="*/ 4 w 92"/>
                <a:gd name="T17" fmla="*/ 15 h 21"/>
                <a:gd name="T18" fmla="*/ 9 w 92"/>
                <a:gd name="T19" fmla="*/ 18 h 21"/>
                <a:gd name="T20" fmla="*/ 56 w 92"/>
                <a:gd name="T21" fmla="*/ 35 h 21"/>
                <a:gd name="T22" fmla="*/ 56 w 92"/>
                <a:gd name="T23" fmla="*/ 30 h 21"/>
                <a:gd name="T24" fmla="*/ 92 w 92"/>
                <a:gd name="T25" fmla="*/ 27 h 21"/>
                <a:gd name="T26" fmla="*/ 109 w 92"/>
                <a:gd name="T27" fmla="*/ 27 h 21"/>
                <a:gd name="T28" fmla="*/ 101 w 92"/>
                <a:gd name="T29" fmla="*/ 27 h 21"/>
                <a:gd name="T30" fmla="*/ 115 w 92"/>
                <a:gd name="T31" fmla="*/ 18 h 21"/>
                <a:gd name="T32" fmla="*/ 115 w 92"/>
                <a:gd name="T33" fmla="*/ 15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2"/>
                <a:gd name="T52" fmla="*/ 0 h 21"/>
                <a:gd name="T53" fmla="*/ 92 w 92"/>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2" h="21">
                  <a:moveTo>
                    <a:pt x="92" y="9"/>
                  </a:moveTo>
                  <a:lnTo>
                    <a:pt x="33" y="0"/>
                  </a:lnTo>
                  <a:lnTo>
                    <a:pt x="40" y="4"/>
                  </a:lnTo>
                  <a:lnTo>
                    <a:pt x="33" y="2"/>
                  </a:lnTo>
                  <a:lnTo>
                    <a:pt x="38" y="7"/>
                  </a:lnTo>
                  <a:lnTo>
                    <a:pt x="9" y="2"/>
                  </a:lnTo>
                  <a:lnTo>
                    <a:pt x="0" y="4"/>
                  </a:lnTo>
                  <a:lnTo>
                    <a:pt x="0" y="7"/>
                  </a:lnTo>
                  <a:lnTo>
                    <a:pt x="4" y="9"/>
                  </a:lnTo>
                  <a:lnTo>
                    <a:pt x="7" y="11"/>
                  </a:lnTo>
                  <a:lnTo>
                    <a:pt x="45" y="21"/>
                  </a:lnTo>
                  <a:lnTo>
                    <a:pt x="45" y="18"/>
                  </a:lnTo>
                  <a:lnTo>
                    <a:pt x="73" y="16"/>
                  </a:lnTo>
                  <a:lnTo>
                    <a:pt x="87" y="16"/>
                  </a:lnTo>
                  <a:lnTo>
                    <a:pt x="80" y="16"/>
                  </a:lnTo>
                  <a:lnTo>
                    <a:pt x="92" y="11"/>
                  </a:lnTo>
                  <a:lnTo>
                    <a:pt x="92" y="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28" name="Freeform 5586"/>
            <p:cNvSpPr>
              <a:spLocks/>
            </p:cNvSpPr>
            <p:nvPr/>
          </p:nvSpPr>
          <p:spPr bwMode="auto">
            <a:xfrm>
              <a:off x="3548" y="973"/>
              <a:ext cx="80" cy="18"/>
            </a:xfrm>
            <a:custGeom>
              <a:avLst/>
              <a:gdLst>
                <a:gd name="T0" fmla="*/ 74 w 71"/>
                <a:gd name="T1" fmla="*/ 4 h 14"/>
                <a:gd name="T2" fmla="*/ 54 w 71"/>
                <a:gd name="T3" fmla="*/ 0 h 14"/>
                <a:gd name="T4" fmla="*/ 44 w 71"/>
                <a:gd name="T5" fmla="*/ 4 h 14"/>
                <a:gd name="T6" fmla="*/ 36 w 71"/>
                <a:gd name="T7" fmla="*/ 0 h 14"/>
                <a:gd name="T8" fmla="*/ 2 w 71"/>
                <a:gd name="T9" fmla="*/ 4 h 14"/>
                <a:gd name="T10" fmla="*/ 0 w 71"/>
                <a:gd name="T11" fmla="*/ 12 h 14"/>
                <a:gd name="T12" fmla="*/ 9 w 71"/>
                <a:gd name="T13" fmla="*/ 12 h 14"/>
                <a:gd name="T14" fmla="*/ 27 w 71"/>
                <a:gd name="T15" fmla="*/ 23 h 14"/>
                <a:gd name="T16" fmla="*/ 90 w 71"/>
                <a:gd name="T17" fmla="*/ 23 h 14"/>
                <a:gd name="T18" fmla="*/ 81 w 71"/>
                <a:gd name="T19" fmla="*/ 19 h 14"/>
                <a:gd name="T20" fmla="*/ 74 w 71"/>
                <a:gd name="T21" fmla="*/ 4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
                <a:gd name="T34" fmla="*/ 0 h 14"/>
                <a:gd name="T35" fmla="*/ 71 w 71"/>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 h="14">
                  <a:moveTo>
                    <a:pt x="59" y="2"/>
                  </a:moveTo>
                  <a:lnTo>
                    <a:pt x="43" y="0"/>
                  </a:lnTo>
                  <a:lnTo>
                    <a:pt x="35" y="2"/>
                  </a:lnTo>
                  <a:lnTo>
                    <a:pt x="28" y="0"/>
                  </a:lnTo>
                  <a:lnTo>
                    <a:pt x="2" y="2"/>
                  </a:lnTo>
                  <a:lnTo>
                    <a:pt x="0" y="7"/>
                  </a:lnTo>
                  <a:lnTo>
                    <a:pt x="7" y="7"/>
                  </a:lnTo>
                  <a:lnTo>
                    <a:pt x="21" y="14"/>
                  </a:lnTo>
                  <a:lnTo>
                    <a:pt x="71" y="14"/>
                  </a:lnTo>
                  <a:lnTo>
                    <a:pt x="64" y="12"/>
                  </a:lnTo>
                  <a:lnTo>
                    <a:pt x="59"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29" name="Freeform 5587"/>
            <p:cNvSpPr>
              <a:spLocks/>
            </p:cNvSpPr>
            <p:nvPr/>
          </p:nvSpPr>
          <p:spPr bwMode="auto">
            <a:xfrm>
              <a:off x="3638" y="982"/>
              <a:ext cx="62" cy="24"/>
            </a:xfrm>
            <a:custGeom>
              <a:avLst/>
              <a:gdLst>
                <a:gd name="T0" fmla="*/ 67 w 55"/>
                <a:gd name="T1" fmla="*/ 19 h 19"/>
                <a:gd name="T2" fmla="*/ 33 w 55"/>
                <a:gd name="T3" fmla="*/ 8 h 19"/>
                <a:gd name="T4" fmla="*/ 24 w 55"/>
                <a:gd name="T5" fmla="*/ 14 h 19"/>
                <a:gd name="T6" fmla="*/ 19 w 55"/>
                <a:gd name="T7" fmla="*/ 4 h 19"/>
                <a:gd name="T8" fmla="*/ 10 w 55"/>
                <a:gd name="T9" fmla="*/ 0 h 19"/>
                <a:gd name="T10" fmla="*/ 12 w 55"/>
                <a:gd name="T11" fmla="*/ 8 h 19"/>
                <a:gd name="T12" fmla="*/ 0 w 55"/>
                <a:gd name="T13" fmla="*/ 8 h 19"/>
                <a:gd name="T14" fmla="*/ 3 w 55"/>
                <a:gd name="T15" fmla="*/ 11 h 19"/>
                <a:gd name="T16" fmla="*/ 10 w 55"/>
                <a:gd name="T17" fmla="*/ 14 h 19"/>
                <a:gd name="T18" fmla="*/ 3 w 55"/>
                <a:gd name="T19" fmla="*/ 19 h 19"/>
                <a:gd name="T20" fmla="*/ 7 w 55"/>
                <a:gd name="T21" fmla="*/ 30 h 19"/>
                <a:gd name="T22" fmla="*/ 70 w 55"/>
                <a:gd name="T23" fmla="*/ 19 h 19"/>
                <a:gd name="T24" fmla="*/ 67 w 55"/>
                <a:gd name="T25" fmla="*/ 19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19"/>
                <a:gd name="T41" fmla="*/ 55 w 55"/>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19">
                  <a:moveTo>
                    <a:pt x="52" y="12"/>
                  </a:moveTo>
                  <a:lnTo>
                    <a:pt x="26" y="5"/>
                  </a:lnTo>
                  <a:lnTo>
                    <a:pt x="19" y="9"/>
                  </a:lnTo>
                  <a:lnTo>
                    <a:pt x="15" y="2"/>
                  </a:lnTo>
                  <a:lnTo>
                    <a:pt x="8" y="0"/>
                  </a:lnTo>
                  <a:lnTo>
                    <a:pt x="10" y="5"/>
                  </a:lnTo>
                  <a:lnTo>
                    <a:pt x="0" y="5"/>
                  </a:lnTo>
                  <a:lnTo>
                    <a:pt x="3" y="7"/>
                  </a:lnTo>
                  <a:lnTo>
                    <a:pt x="8" y="9"/>
                  </a:lnTo>
                  <a:lnTo>
                    <a:pt x="3" y="12"/>
                  </a:lnTo>
                  <a:lnTo>
                    <a:pt x="5" y="19"/>
                  </a:lnTo>
                  <a:lnTo>
                    <a:pt x="55" y="12"/>
                  </a:lnTo>
                  <a:lnTo>
                    <a:pt x="52" y="1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30" name="Freeform 5588"/>
            <p:cNvSpPr>
              <a:spLocks/>
            </p:cNvSpPr>
            <p:nvPr/>
          </p:nvSpPr>
          <p:spPr bwMode="auto">
            <a:xfrm>
              <a:off x="3514" y="958"/>
              <a:ext cx="63" cy="15"/>
            </a:xfrm>
            <a:custGeom>
              <a:avLst/>
              <a:gdLst>
                <a:gd name="T0" fmla="*/ 72 w 55"/>
                <a:gd name="T1" fmla="*/ 8 h 12"/>
                <a:gd name="T2" fmla="*/ 41 w 55"/>
                <a:gd name="T3" fmla="*/ 0 h 12"/>
                <a:gd name="T4" fmla="*/ 3 w 55"/>
                <a:gd name="T5" fmla="*/ 4 h 12"/>
                <a:gd name="T6" fmla="*/ 13 w 55"/>
                <a:gd name="T7" fmla="*/ 4 h 12"/>
                <a:gd name="T8" fmla="*/ 9 w 55"/>
                <a:gd name="T9" fmla="*/ 11 h 12"/>
                <a:gd name="T10" fmla="*/ 0 w 55"/>
                <a:gd name="T11" fmla="*/ 11 h 12"/>
                <a:gd name="T12" fmla="*/ 18 w 55"/>
                <a:gd name="T13" fmla="*/ 14 h 12"/>
                <a:gd name="T14" fmla="*/ 16 w 55"/>
                <a:gd name="T15" fmla="*/ 19 h 12"/>
                <a:gd name="T16" fmla="*/ 72 w 55"/>
                <a:gd name="T17" fmla="*/ 14 h 12"/>
                <a:gd name="T18" fmla="*/ 65 w 55"/>
                <a:gd name="T19" fmla="*/ 11 h 12"/>
                <a:gd name="T20" fmla="*/ 72 w 55"/>
                <a:gd name="T21" fmla="*/ 8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12"/>
                <a:gd name="T35" fmla="*/ 55 w 55"/>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12">
                  <a:moveTo>
                    <a:pt x="55" y="5"/>
                  </a:moveTo>
                  <a:lnTo>
                    <a:pt x="31" y="0"/>
                  </a:lnTo>
                  <a:lnTo>
                    <a:pt x="3" y="2"/>
                  </a:lnTo>
                  <a:lnTo>
                    <a:pt x="10" y="2"/>
                  </a:lnTo>
                  <a:lnTo>
                    <a:pt x="7" y="7"/>
                  </a:lnTo>
                  <a:lnTo>
                    <a:pt x="0" y="7"/>
                  </a:lnTo>
                  <a:lnTo>
                    <a:pt x="14" y="9"/>
                  </a:lnTo>
                  <a:lnTo>
                    <a:pt x="12" y="12"/>
                  </a:lnTo>
                  <a:lnTo>
                    <a:pt x="55" y="9"/>
                  </a:lnTo>
                  <a:lnTo>
                    <a:pt x="50" y="7"/>
                  </a:lnTo>
                  <a:lnTo>
                    <a:pt x="55" y="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31" name="Freeform 5589"/>
            <p:cNvSpPr>
              <a:spLocks/>
            </p:cNvSpPr>
            <p:nvPr/>
          </p:nvSpPr>
          <p:spPr bwMode="auto">
            <a:xfrm>
              <a:off x="4236" y="1047"/>
              <a:ext cx="66" cy="15"/>
            </a:xfrm>
            <a:custGeom>
              <a:avLst/>
              <a:gdLst>
                <a:gd name="T0" fmla="*/ 74 w 59"/>
                <a:gd name="T1" fmla="*/ 8 h 12"/>
                <a:gd name="T2" fmla="*/ 18 w 59"/>
                <a:gd name="T3" fmla="*/ 4 h 12"/>
                <a:gd name="T4" fmla="*/ 0 w 59"/>
                <a:gd name="T5" fmla="*/ 0 h 12"/>
                <a:gd name="T6" fmla="*/ 9 w 59"/>
                <a:gd name="T7" fmla="*/ 8 h 12"/>
                <a:gd name="T8" fmla="*/ 67 w 59"/>
                <a:gd name="T9" fmla="*/ 19 h 12"/>
                <a:gd name="T10" fmla="*/ 74 w 59"/>
                <a:gd name="T11" fmla="*/ 8 h 12"/>
                <a:gd name="T12" fmla="*/ 0 60000 65536"/>
                <a:gd name="T13" fmla="*/ 0 60000 65536"/>
                <a:gd name="T14" fmla="*/ 0 60000 65536"/>
                <a:gd name="T15" fmla="*/ 0 60000 65536"/>
                <a:gd name="T16" fmla="*/ 0 60000 65536"/>
                <a:gd name="T17" fmla="*/ 0 60000 65536"/>
                <a:gd name="T18" fmla="*/ 0 w 59"/>
                <a:gd name="T19" fmla="*/ 0 h 12"/>
                <a:gd name="T20" fmla="*/ 59 w 59"/>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59" h="12">
                  <a:moveTo>
                    <a:pt x="59" y="5"/>
                  </a:moveTo>
                  <a:lnTo>
                    <a:pt x="14" y="2"/>
                  </a:lnTo>
                  <a:lnTo>
                    <a:pt x="0" y="0"/>
                  </a:lnTo>
                  <a:lnTo>
                    <a:pt x="7" y="5"/>
                  </a:lnTo>
                  <a:lnTo>
                    <a:pt x="54" y="12"/>
                  </a:lnTo>
                  <a:lnTo>
                    <a:pt x="59" y="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32" name="Freeform 5590"/>
            <p:cNvSpPr>
              <a:spLocks/>
            </p:cNvSpPr>
            <p:nvPr/>
          </p:nvSpPr>
          <p:spPr bwMode="auto">
            <a:xfrm>
              <a:off x="2813" y="1444"/>
              <a:ext cx="34" cy="12"/>
            </a:xfrm>
            <a:custGeom>
              <a:avLst/>
              <a:gdLst>
                <a:gd name="T0" fmla="*/ 12 w 31"/>
                <a:gd name="T1" fmla="*/ 0 h 10"/>
                <a:gd name="T2" fmla="*/ 12 w 31"/>
                <a:gd name="T3" fmla="*/ 5 h 10"/>
                <a:gd name="T4" fmla="*/ 3 w 31"/>
                <a:gd name="T5" fmla="*/ 0 h 10"/>
                <a:gd name="T6" fmla="*/ 0 w 31"/>
                <a:gd name="T7" fmla="*/ 5 h 10"/>
                <a:gd name="T8" fmla="*/ 3 w 31"/>
                <a:gd name="T9" fmla="*/ 7 h 10"/>
                <a:gd name="T10" fmla="*/ 3 w 31"/>
                <a:gd name="T11" fmla="*/ 7 h 10"/>
                <a:gd name="T12" fmla="*/ 0 w 31"/>
                <a:gd name="T13" fmla="*/ 12 h 10"/>
                <a:gd name="T14" fmla="*/ 9 w 31"/>
                <a:gd name="T15" fmla="*/ 14 h 10"/>
                <a:gd name="T16" fmla="*/ 37 w 31"/>
                <a:gd name="T17" fmla="*/ 14 h 10"/>
                <a:gd name="T18" fmla="*/ 37 w 31"/>
                <a:gd name="T19" fmla="*/ 5 h 10"/>
                <a:gd name="T20" fmla="*/ 23 w 31"/>
                <a:gd name="T21" fmla="*/ 0 h 10"/>
                <a:gd name="T22" fmla="*/ 12 w 31"/>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0"/>
                <a:gd name="T38" fmla="*/ 31 w 31"/>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0">
                  <a:moveTo>
                    <a:pt x="10" y="0"/>
                  </a:moveTo>
                  <a:lnTo>
                    <a:pt x="10" y="3"/>
                  </a:lnTo>
                  <a:lnTo>
                    <a:pt x="3" y="0"/>
                  </a:lnTo>
                  <a:lnTo>
                    <a:pt x="0" y="3"/>
                  </a:lnTo>
                  <a:lnTo>
                    <a:pt x="3" y="5"/>
                  </a:lnTo>
                  <a:lnTo>
                    <a:pt x="0" y="8"/>
                  </a:lnTo>
                  <a:lnTo>
                    <a:pt x="7" y="10"/>
                  </a:lnTo>
                  <a:lnTo>
                    <a:pt x="31" y="10"/>
                  </a:lnTo>
                  <a:lnTo>
                    <a:pt x="31" y="3"/>
                  </a:lnTo>
                  <a:lnTo>
                    <a:pt x="19" y="0"/>
                  </a:lnTo>
                  <a:lnTo>
                    <a:pt x="10"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33" name="Freeform 5591"/>
            <p:cNvSpPr>
              <a:spLocks/>
            </p:cNvSpPr>
            <p:nvPr/>
          </p:nvSpPr>
          <p:spPr bwMode="auto">
            <a:xfrm>
              <a:off x="4209" y="1076"/>
              <a:ext cx="51" cy="11"/>
            </a:xfrm>
            <a:custGeom>
              <a:avLst/>
              <a:gdLst>
                <a:gd name="T0" fmla="*/ 58 w 45"/>
                <a:gd name="T1" fmla="*/ 13 h 9"/>
                <a:gd name="T2" fmla="*/ 0 w 45"/>
                <a:gd name="T3" fmla="*/ 11 h 9"/>
                <a:gd name="T4" fmla="*/ 19 w 45"/>
                <a:gd name="T5" fmla="*/ 0 h 9"/>
                <a:gd name="T6" fmla="*/ 52 w 45"/>
                <a:gd name="T7" fmla="*/ 11 h 9"/>
                <a:gd name="T8" fmla="*/ 58 w 45"/>
                <a:gd name="T9" fmla="*/ 13 h 9"/>
                <a:gd name="T10" fmla="*/ 0 60000 65536"/>
                <a:gd name="T11" fmla="*/ 0 60000 65536"/>
                <a:gd name="T12" fmla="*/ 0 60000 65536"/>
                <a:gd name="T13" fmla="*/ 0 60000 65536"/>
                <a:gd name="T14" fmla="*/ 0 60000 65536"/>
                <a:gd name="T15" fmla="*/ 0 w 45"/>
                <a:gd name="T16" fmla="*/ 0 h 9"/>
                <a:gd name="T17" fmla="*/ 45 w 45"/>
                <a:gd name="T18" fmla="*/ 9 h 9"/>
              </a:gdLst>
              <a:ahLst/>
              <a:cxnLst>
                <a:cxn ang="T10">
                  <a:pos x="T0" y="T1"/>
                </a:cxn>
                <a:cxn ang="T11">
                  <a:pos x="T2" y="T3"/>
                </a:cxn>
                <a:cxn ang="T12">
                  <a:pos x="T4" y="T5"/>
                </a:cxn>
                <a:cxn ang="T13">
                  <a:pos x="T6" y="T7"/>
                </a:cxn>
                <a:cxn ang="T14">
                  <a:pos x="T8" y="T9"/>
                </a:cxn>
              </a:cxnLst>
              <a:rect l="T15" t="T16" r="T17" b="T18"/>
              <a:pathLst>
                <a:path w="45" h="9">
                  <a:moveTo>
                    <a:pt x="45" y="9"/>
                  </a:moveTo>
                  <a:lnTo>
                    <a:pt x="0" y="7"/>
                  </a:lnTo>
                  <a:lnTo>
                    <a:pt x="15" y="0"/>
                  </a:lnTo>
                  <a:lnTo>
                    <a:pt x="41" y="7"/>
                  </a:lnTo>
                  <a:lnTo>
                    <a:pt x="45" y="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34" name="Freeform 5592"/>
            <p:cNvSpPr>
              <a:spLocks/>
            </p:cNvSpPr>
            <p:nvPr/>
          </p:nvSpPr>
          <p:spPr bwMode="auto">
            <a:xfrm>
              <a:off x="3131" y="1155"/>
              <a:ext cx="29" cy="15"/>
            </a:xfrm>
            <a:custGeom>
              <a:avLst/>
              <a:gdLst>
                <a:gd name="T0" fmla="*/ 32 w 26"/>
                <a:gd name="T1" fmla="*/ 13 h 12"/>
                <a:gd name="T2" fmla="*/ 9 w 26"/>
                <a:gd name="T3" fmla="*/ 19 h 12"/>
                <a:gd name="T4" fmla="*/ 0 w 26"/>
                <a:gd name="T5" fmla="*/ 5 h 12"/>
                <a:gd name="T6" fmla="*/ 9 w 26"/>
                <a:gd name="T7" fmla="*/ 0 h 12"/>
                <a:gd name="T8" fmla="*/ 32 w 26"/>
                <a:gd name="T9" fmla="*/ 13 h 12"/>
                <a:gd name="T10" fmla="*/ 0 60000 65536"/>
                <a:gd name="T11" fmla="*/ 0 60000 65536"/>
                <a:gd name="T12" fmla="*/ 0 60000 65536"/>
                <a:gd name="T13" fmla="*/ 0 60000 65536"/>
                <a:gd name="T14" fmla="*/ 0 60000 65536"/>
                <a:gd name="T15" fmla="*/ 0 w 26"/>
                <a:gd name="T16" fmla="*/ 0 h 12"/>
                <a:gd name="T17" fmla="*/ 26 w 26"/>
                <a:gd name="T18" fmla="*/ 12 h 12"/>
              </a:gdLst>
              <a:ahLst/>
              <a:cxnLst>
                <a:cxn ang="T10">
                  <a:pos x="T0" y="T1"/>
                </a:cxn>
                <a:cxn ang="T11">
                  <a:pos x="T2" y="T3"/>
                </a:cxn>
                <a:cxn ang="T12">
                  <a:pos x="T4" y="T5"/>
                </a:cxn>
                <a:cxn ang="T13">
                  <a:pos x="T6" y="T7"/>
                </a:cxn>
                <a:cxn ang="T14">
                  <a:pos x="T8" y="T9"/>
                </a:cxn>
              </a:cxnLst>
              <a:rect l="T15" t="T16" r="T17" b="T18"/>
              <a:pathLst>
                <a:path w="26" h="12">
                  <a:moveTo>
                    <a:pt x="26" y="8"/>
                  </a:moveTo>
                  <a:lnTo>
                    <a:pt x="7" y="12"/>
                  </a:lnTo>
                  <a:lnTo>
                    <a:pt x="0" y="3"/>
                  </a:lnTo>
                  <a:lnTo>
                    <a:pt x="7" y="0"/>
                  </a:lnTo>
                  <a:lnTo>
                    <a:pt x="26" y="8"/>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35" name="Freeform 5593"/>
            <p:cNvSpPr>
              <a:spLocks/>
            </p:cNvSpPr>
            <p:nvPr/>
          </p:nvSpPr>
          <p:spPr bwMode="auto">
            <a:xfrm>
              <a:off x="3028" y="961"/>
              <a:ext cx="48" cy="12"/>
            </a:xfrm>
            <a:custGeom>
              <a:avLst/>
              <a:gdLst>
                <a:gd name="T0" fmla="*/ 54 w 43"/>
                <a:gd name="T1" fmla="*/ 5 h 10"/>
                <a:gd name="T2" fmla="*/ 21 w 43"/>
                <a:gd name="T3" fmla="*/ 10 h 10"/>
                <a:gd name="T4" fmla="*/ 9 w 43"/>
                <a:gd name="T5" fmla="*/ 14 h 10"/>
                <a:gd name="T6" fmla="*/ 0 w 43"/>
                <a:gd name="T7" fmla="*/ 14 h 10"/>
                <a:gd name="T8" fmla="*/ 11 w 43"/>
                <a:gd name="T9" fmla="*/ 7 h 10"/>
                <a:gd name="T10" fmla="*/ 30 w 43"/>
                <a:gd name="T11" fmla="*/ 5 h 10"/>
                <a:gd name="T12" fmla="*/ 44 w 43"/>
                <a:gd name="T13" fmla="*/ 0 h 10"/>
                <a:gd name="T14" fmla="*/ 54 w 43"/>
                <a:gd name="T15" fmla="*/ 5 h 10"/>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10"/>
                <a:gd name="T26" fmla="*/ 43 w 4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10">
                  <a:moveTo>
                    <a:pt x="43" y="3"/>
                  </a:moveTo>
                  <a:lnTo>
                    <a:pt x="17" y="7"/>
                  </a:lnTo>
                  <a:lnTo>
                    <a:pt x="7" y="10"/>
                  </a:lnTo>
                  <a:lnTo>
                    <a:pt x="0" y="10"/>
                  </a:lnTo>
                  <a:lnTo>
                    <a:pt x="9" y="5"/>
                  </a:lnTo>
                  <a:lnTo>
                    <a:pt x="24" y="3"/>
                  </a:lnTo>
                  <a:lnTo>
                    <a:pt x="35" y="0"/>
                  </a:lnTo>
                  <a:lnTo>
                    <a:pt x="43" y="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36" name="Freeform 5594"/>
            <p:cNvSpPr>
              <a:spLocks/>
            </p:cNvSpPr>
            <p:nvPr/>
          </p:nvSpPr>
          <p:spPr bwMode="auto">
            <a:xfrm>
              <a:off x="4844" y="1647"/>
              <a:ext cx="15" cy="23"/>
            </a:xfrm>
            <a:custGeom>
              <a:avLst/>
              <a:gdLst>
                <a:gd name="T0" fmla="*/ 16 w 14"/>
                <a:gd name="T1" fmla="*/ 0 h 19"/>
                <a:gd name="T2" fmla="*/ 2 w 14"/>
                <a:gd name="T3" fmla="*/ 2 h 19"/>
                <a:gd name="T4" fmla="*/ 0 w 14"/>
                <a:gd name="T5" fmla="*/ 28 h 19"/>
                <a:gd name="T6" fmla="*/ 9 w 14"/>
                <a:gd name="T7" fmla="*/ 13 h 19"/>
                <a:gd name="T8" fmla="*/ 14 w 14"/>
                <a:gd name="T9" fmla="*/ 2 h 19"/>
                <a:gd name="T10" fmla="*/ 16 w 14"/>
                <a:gd name="T11" fmla="*/ 0 h 19"/>
                <a:gd name="T12" fmla="*/ 0 60000 65536"/>
                <a:gd name="T13" fmla="*/ 0 60000 65536"/>
                <a:gd name="T14" fmla="*/ 0 60000 65536"/>
                <a:gd name="T15" fmla="*/ 0 60000 65536"/>
                <a:gd name="T16" fmla="*/ 0 60000 65536"/>
                <a:gd name="T17" fmla="*/ 0 60000 65536"/>
                <a:gd name="T18" fmla="*/ 0 w 14"/>
                <a:gd name="T19" fmla="*/ 0 h 19"/>
                <a:gd name="T20" fmla="*/ 14 w 14"/>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4" h="19">
                  <a:moveTo>
                    <a:pt x="14" y="0"/>
                  </a:moveTo>
                  <a:lnTo>
                    <a:pt x="2" y="2"/>
                  </a:lnTo>
                  <a:lnTo>
                    <a:pt x="0" y="19"/>
                  </a:lnTo>
                  <a:lnTo>
                    <a:pt x="7" y="9"/>
                  </a:lnTo>
                  <a:lnTo>
                    <a:pt x="12" y="2"/>
                  </a:lnTo>
                  <a:lnTo>
                    <a:pt x="14" y="0"/>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37" name="Freeform 5595"/>
            <p:cNvSpPr>
              <a:spLocks/>
            </p:cNvSpPr>
            <p:nvPr/>
          </p:nvSpPr>
          <p:spPr bwMode="auto">
            <a:xfrm>
              <a:off x="4746" y="1118"/>
              <a:ext cx="18" cy="14"/>
            </a:xfrm>
            <a:custGeom>
              <a:avLst/>
              <a:gdLst>
                <a:gd name="T0" fmla="*/ 6 w 16"/>
                <a:gd name="T1" fmla="*/ 0 h 12"/>
                <a:gd name="T2" fmla="*/ 0 w 16"/>
                <a:gd name="T3" fmla="*/ 6 h 12"/>
                <a:gd name="T4" fmla="*/ 11 w 16"/>
                <a:gd name="T5" fmla="*/ 16 h 12"/>
                <a:gd name="T6" fmla="*/ 20 w 16"/>
                <a:gd name="T7" fmla="*/ 13 h 12"/>
                <a:gd name="T8" fmla="*/ 6 w 16"/>
                <a:gd name="T9" fmla="*/ 0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4" y="0"/>
                  </a:moveTo>
                  <a:lnTo>
                    <a:pt x="0" y="4"/>
                  </a:lnTo>
                  <a:lnTo>
                    <a:pt x="9" y="12"/>
                  </a:lnTo>
                  <a:lnTo>
                    <a:pt x="16" y="9"/>
                  </a:lnTo>
                  <a:lnTo>
                    <a:pt x="4"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38" name="Freeform 5596"/>
            <p:cNvSpPr>
              <a:spLocks/>
            </p:cNvSpPr>
            <p:nvPr/>
          </p:nvSpPr>
          <p:spPr bwMode="auto">
            <a:xfrm>
              <a:off x="3253" y="1137"/>
              <a:ext cx="31" cy="12"/>
            </a:xfrm>
            <a:custGeom>
              <a:avLst/>
              <a:gdLst>
                <a:gd name="T0" fmla="*/ 34 w 28"/>
                <a:gd name="T1" fmla="*/ 14 h 10"/>
                <a:gd name="T2" fmla="*/ 2 w 28"/>
                <a:gd name="T3" fmla="*/ 0 h 10"/>
                <a:gd name="T4" fmla="*/ 0 w 28"/>
                <a:gd name="T5" fmla="*/ 5 h 10"/>
                <a:gd name="T6" fmla="*/ 21 w 28"/>
                <a:gd name="T7" fmla="*/ 14 h 10"/>
                <a:gd name="T8" fmla="*/ 34 w 28"/>
                <a:gd name="T9" fmla="*/ 14 h 10"/>
                <a:gd name="T10" fmla="*/ 0 60000 65536"/>
                <a:gd name="T11" fmla="*/ 0 60000 65536"/>
                <a:gd name="T12" fmla="*/ 0 60000 65536"/>
                <a:gd name="T13" fmla="*/ 0 60000 65536"/>
                <a:gd name="T14" fmla="*/ 0 60000 65536"/>
                <a:gd name="T15" fmla="*/ 0 w 28"/>
                <a:gd name="T16" fmla="*/ 0 h 10"/>
                <a:gd name="T17" fmla="*/ 28 w 28"/>
                <a:gd name="T18" fmla="*/ 10 h 10"/>
              </a:gdLst>
              <a:ahLst/>
              <a:cxnLst>
                <a:cxn ang="T10">
                  <a:pos x="T0" y="T1"/>
                </a:cxn>
                <a:cxn ang="T11">
                  <a:pos x="T2" y="T3"/>
                </a:cxn>
                <a:cxn ang="T12">
                  <a:pos x="T4" y="T5"/>
                </a:cxn>
                <a:cxn ang="T13">
                  <a:pos x="T6" y="T7"/>
                </a:cxn>
                <a:cxn ang="T14">
                  <a:pos x="T8" y="T9"/>
                </a:cxn>
              </a:cxnLst>
              <a:rect l="T15" t="T16" r="T17" b="T18"/>
              <a:pathLst>
                <a:path w="28" h="10">
                  <a:moveTo>
                    <a:pt x="28" y="10"/>
                  </a:moveTo>
                  <a:lnTo>
                    <a:pt x="2" y="0"/>
                  </a:lnTo>
                  <a:lnTo>
                    <a:pt x="0" y="3"/>
                  </a:lnTo>
                  <a:lnTo>
                    <a:pt x="17" y="10"/>
                  </a:lnTo>
                  <a:lnTo>
                    <a:pt x="28" y="1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39" name="Freeform 5597"/>
            <p:cNvSpPr>
              <a:spLocks/>
            </p:cNvSpPr>
            <p:nvPr/>
          </p:nvSpPr>
          <p:spPr bwMode="auto">
            <a:xfrm>
              <a:off x="2831" y="1369"/>
              <a:ext cx="16" cy="8"/>
            </a:xfrm>
            <a:custGeom>
              <a:avLst/>
              <a:gdLst>
                <a:gd name="T0" fmla="*/ 16 w 16"/>
                <a:gd name="T1" fmla="*/ 2 h 7"/>
                <a:gd name="T2" fmla="*/ 2 w 16"/>
                <a:gd name="T3" fmla="*/ 9 h 7"/>
                <a:gd name="T4" fmla="*/ 0 w 16"/>
                <a:gd name="T5" fmla="*/ 2 h 7"/>
                <a:gd name="T6" fmla="*/ 14 w 16"/>
                <a:gd name="T7" fmla="*/ 0 h 7"/>
                <a:gd name="T8" fmla="*/ 16 w 16"/>
                <a:gd name="T9" fmla="*/ 2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16" y="2"/>
                  </a:moveTo>
                  <a:lnTo>
                    <a:pt x="2" y="7"/>
                  </a:lnTo>
                  <a:lnTo>
                    <a:pt x="0" y="2"/>
                  </a:lnTo>
                  <a:lnTo>
                    <a:pt x="14" y="0"/>
                  </a:lnTo>
                  <a:lnTo>
                    <a:pt x="16" y="2"/>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40" name="Freeform 5598"/>
            <p:cNvSpPr>
              <a:spLocks/>
            </p:cNvSpPr>
            <p:nvPr/>
          </p:nvSpPr>
          <p:spPr bwMode="auto">
            <a:xfrm>
              <a:off x="4844" y="1354"/>
              <a:ext cx="11" cy="15"/>
            </a:xfrm>
            <a:custGeom>
              <a:avLst/>
              <a:gdLst>
                <a:gd name="T0" fmla="*/ 12 w 10"/>
                <a:gd name="T1" fmla="*/ 5 h 12"/>
                <a:gd name="T2" fmla="*/ 7 w 10"/>
                <a:gd name="T3" fmla="*/ 19 h 12"/>
                <a:gd name="T4" fmla="*/ 0 w 10"/>
                <a:gd name="T5" fmla="*/ 11 h 12"/>
                <a:gd name="T6" fmla="*/ 7 w 10"/>
                <a:gd name="T7" fmla="*/ 0 h 12"/>
                <a:gd name="T8" fmla="*/ 12 w 10"/>
                <a:gd name="T9" fmla="*/ 5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10" y="3"/>
                  </a:moveTo>
                  <a:lnTo>
                    <a:pt x="5" y="12"/>
                  </a:lnTo>
                  <a:lnTo>
                    <a:pt x="0" y="7"/>
                  </a:lnTo>
                  <a:lnTo>
                    <a:pt x="5" y="0"/>
                  </a:lnTo>
                  <a:lnTo>
                    <a:pt x="10" y="3"/>
                  </a:lnTo>
                  <a:close/>
                </a:path>
              </a:pathLst>
            </a:custGeom>
            <a:solidFill>
              <a:srgbClr val="C0C0C0"/>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41" name="Freeform 5599"/>
            <p:cNvSpPr>
              <a:spLocks/>
            </p:cNvSpPr>
            <p:nvPr/>
          </p:nvSpPr>
          <p:spPr bwMode="auto">
            <a:xfrm>
              <a:off x="4645" y="1149"/>
              <a:ext cx="22" cy="3"/>
            </a:xfrm>
            <a:custGeom>
              <a:avLst/>
              <a:gdLst>
                <a:gd name="T0" fmla="*/ 25 w 19"/>
                <a:gd name="T1" fmla="*/ 0 h 2"/>
                <a:gd name="T2" fmla="*/ 22 w 19"/>
                <a:gd name="T3" fmla="*/ 5 h 2"/>
                <a:gd name="T4" fmla="*/ 0 w 19"/>
                <a:gd name="T5" fmla="*/ 0 h 2"/>
                <a:gd name="T6" fmla="*/ 22 w 19"/>
                <a:gd name="T7" fmla="*/ 0 h 2"/>
                <a:gd name="T8" fmla="*/ 25 w 19"/>
                <a:gd name="T9" fmla="*/ 0 h 2"/>
                <a:gd name="T10" fmla="*/ 0 60000 65536"/>
                <a:gd name="T11" fmla="*/ 0 60000 65536"/>
                <a:gd name="T12" fmla="*/ 0 60000 65536"/>
                <a:gd name="T13" fmla="*/ 0 60000 65536"/>
                <a:gd name="T14" fmla="*/ 0 60000 65536"/>
                <a:gd name="T15" fmla="*/ 0 w 19"/>
                <a:gd name="T16" fmla="*/ 0 h 2"/>
                <a:gd name="T17" fmla="*/ 19 w 19"/>
                <a:gd name="T18" fmla="*/ 2 h 2"/>
              </a:gdLst>
              <a:ahLst/>
              <a:cxnLst>
                <a:cxn ang="T10">
                  <a:pos x="T0" y="T1"/>
                </a:cxn>
                <a:cxn ang="T11">
                  <a:pos x="T2" y="T3"/>
                </a:cxn>
                <a:cxn ang="T12">
                  <a:pos x="T4" y="T5"/>
                </a:cxn>
                <a:cxn ang="T13">
                  <a:pos x="T6" y="T7"/>
                </a:cxn>
                <a:cxn ang="T14">
                  <a:pos x="T8" y="T9"/>
                </a:cxn>
              </a:cxnLst>
              <a:rect l="T15" t="T16" r="T17" b="T18"/>
              <a:pathLst>
                <a:path w="19" h="2">
                  <a:moveTo>
                    <a:pt x="19" y="0"/>
                  </a:moveTo>
                  <a:lnTo>
                    <a:pt x="16" y="2"/>
                  </a:lnTo>
                  <a:lnTo>
                    <a:pt x="0" y="0"/>
                  </a:lnTo>
                  <a:lnTo>
                    <a:pt x="16" y="0"/>
                  </a:lnTo>
                  <a:lnTo>
                    <a:pt x="19"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42" name="Freeform 5600"/>
            <p:cNvSpPr>
              <a:spLocks/>
            </p:cNvSpPr>
            <p:nvPr/>
          </p:nvSpPr>
          <p:spPr bwMode="auto">
            <a:xfrm>
              <a:off x="3367" y="1081"/>
              <a:ext cx="21" cy="9"/>
            </a:xfrm>
            <a:custGeom>
              <a:avLst/>
              <a:gdLst>
                <a:gd name="T0" fmla="*/ 23 w 19"/>
                <a:gd name="T1" fmla="*/ 8 h 7"/>
                <a:gd name="T2" fmla="*/ 0 w 19"/>
                <a:gd name="T3" fmla="*/ 12 h 7"/>
                <a:gd name="T4" fmla="*/ 2 w 19"/>
                <a:gd name="T5" fmla="*/ 0 h 7"/>
                <a:gd name="T6" fmla="*/ 11 w 19"/>
                <a:gd name="T7" fmla="*/ 5 h 7"/>
                <a:gd name="T8" fmla="*/ 23 w 19"/>
                <a:gd name="T9" fmla="*/ 8 h 7"/>
                <a:gd name="T10" fmla="*/ 0 60000 65536"/>
                <a:gd name="T11" fmla="*/ 0 60000 65536"/>
                <a:gd name="T12" fmla="*/ 0 60000 65536"/>
                <a:gd name="T13" fmla="*/ 0 60000 65536"/>
                <a:gd name="T14" fmla="*/ 0 60000 65536"/>
                <a:gd name="T15" fmla="*/ 0 w 19"/>
                <a:gd name="T16" fmla="*/ 0 h 7"/>
                <a:gd name="T17" fmla="*/ 19 w 19"/>
                <a:gd name="T18" fmla="*/ 7 h 7"/>
              </a:gdLst>
              <a:ahLst/>
              <a:cxnLst>
                <a:cxn ang="T10">
                  <a:pos x="T0" y="T1"/>
                </a:cxn>
                <a:cxn ang="T11">
                  <a:pos x="T2" y="T3"/>
                </a:cxn>
                <a:cxn ang="T12">
                  <a:pos x="T4" y="T5"/>
                </a:cxn>
                <a:cxn ang="T13">
                  <a:pos x="T6" y="T7"/>
                </a:cxn>
                <a:cxn ang="T14">
                  <a:pos x="T8" y="T9"/>
                </a:cxn>
              </a:cxnLst>
              <a:rect l="T15" t="T16" r="T17" b="T18"/>
              <a:pathLst>
                <a:path w="19" h="7">
                  <a:moveTo>
                    <a:pt x="19" y="5"/>
                  </a:moveTo>
                  <a:lnTo>
                    <a:pt x="0" y="7"/>
                  </a:lnTo>
                  <a:lnTo>
                    <a:pt x="2" y="0"/>
                  </a:lnTo>
                  <a:lnTo>
                    <a:pt x="9" y="3"/>
                  </a:lnTo>
                  <a:lnTo>
                    <a:pt x="19" y="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43" name="Freeform 5601"/>
            <p:cNvSpPr>
              <a:spLocks/>
            </p:cNvSpPr>
            <p:nvPr/>
          </p:nvSpPr>
          <p:spPr bwMode="auto">
            <a:xfrm>
              <a:off x="3157" y="965"/>
              <a:ext cx="31" cy="2"/>
            </a:xfrm>
            <a:custGeom>
              <a:avLst/>
              <a:gdLst>
                <a:gd name="T0" fmla="*/ 34 w 28"/>
                <a:gd name="T1" fmla="*/ 0 h 2"/>
                <a:gd name="T2" fmla="*/ 0 w 28"/>
                <a:gd name="T3" fmla="*/ 0 h 2"/>
                <a:gd name="T4" fmla="*/ 18 w 28"/>
                <a:gd name="T5" fmla="*/ 2 h 2"/>
                <a:gd name="T6" fmla="*/ 34 w 28"/>
                <a:gd name="T7" fmla="*/ 0 h 2"/>
                <a:gd name="T8" fmla="*/ 0 60000 65536"/>
                <a:gd name="T9" fmla="*/ 0 60000 65536"/>
                <a:gd name="T10" fmla="*/ 0 60000 65536"/>
                <a:gd name="T11" fmla="*/ 0 60000 65536"/>
                <a:gd name="T12" fmla="*/ 0 w 28"/>
                <a:gd name="T13" fmla="*/ 0 h 2"/>
                <a:gd name="T14" fmla="*/ 28 w 28"/>
                <a:gd name="T15" fmla="*/ 2 h 2"/>
              </a:gdLst>
              <a:ahLst/>
              <a:cxnLst>
                <a:cxn ang="T8">
                  <a:pos x="T0" y="T1"/>
                </a:cxn>
                <a:cxn ang="T9">
                  <a:pos x="T2" y="T3"/>
                </a:cxn>
                <a:cxn ang="T10">
                  <a:pos x="T4" y="T5"/>
                </a:cxn>
                <a:cxn ang="T11">
                  <a:pos x="T6" y="T7"/>
                </a:cxn>
              </a:cxnLst>
              <a:rect l="T12" t="T13" r="T14" b="T15"/>
              <a:pathLst>
                <a:path w="28" h="2">
                  <a:moveTo>
                    <a:pt x="28" y="0"/>
                  </a:moveTo>
                  <a:lnTo>
                    <a:pt x="0" y="0"/>
                  </a:lnTo>
                  <a:lnTo>
                    <a:pt x="14" y="2"/>
                  </a:lnTo>
                  <a:lnTo>
                    <a:pt x="28"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44" name="Freeform 5602"/>
            <p:cNvSpPr>
              <a:spLocks/>
            </p:cNvSpPr>
            <p:nvPr/>
          </p:nvSpPr>
          <p:spPr bwMode="auto">
            <a:xfrm>
              <a:off x="3192" y="958"/>
              <a:ext cx="32" cy="3"/>
            </a:xfrm>
            <a:custGeom>
              <a:avLst/>
              <a:gdLst>
                <a:gd name="T0" fmla="*/ 37 w 28"/>
                <a:gd name="T1" fmla="*/ 5 h 2"/>
                <a:gd name="T2" fmla="*/ 0 w 28"/>
                <a:gd name="T3" fmla="*/ 5 h 2"/>
                <a:gd name="T4" fmla="*/ 30 w 28"/>
                <a:gd name="T5" fmla="*/ 0 h 2"/>
                <a:gd name="T6" fmla="*/ 37 w 28"/>
                <a:gd name="T7" fmla="*/ 5 h 2"/>
                <a:gd name="T8" fmla="*/ 0 60000 65536"/>
                <a:gd name="T9" fmla="*/ 0 60000 65536"/>
                <a:gd name="T10" fmla="*/ 0 60000 65536"/>
                <a:gd name="T11" fmla="*/ 0 60000 65536"/>
                <a:gd name="T12" fmla="*/ 0 w 28"/>
                <a:gd name="T13" fmla="*/ 0 h 2"/>
                <a:gd name="T14" fmla="*/ 28 w 28"/>
                <a:gd name="T15" fmla="*/ 2 h 2"/>
              </a:gdLst>
              <a:ahLst/>
              <a:cxnLst>
                <a:cxn ang="T8">
                  <a:pos x="T0" y="T1"/>
                </a:cxn>
                <a:cxn ang="T9">
                  <a:pos x="T2" y="T3"/>
                </a:cxn>
                <a:cxn ang="T10">
                  <a:pos x="T4" y="T5"/>
                </a:cxn>
                <a:cxn ang="T11">
                  <a:pos x="T6" y="T7"/>
                </a:cxn>
              </a:cxnLst>
              <a:rect l="T12" t="T13" r="T14" b="T15"/>
              <a:pathLst>
                <a:path w="28" h="2">
                  <a:moveTo>
                    <a:pt x="28" y="2"/>
                  </a:moveTo>
                  <a:lnTo>
                    <a:pt x="0" y="2"/>
                  </a:lnTo>
                  <a:lnTo>
                    <a:pt x="23" y="0"/>
                  </a:lnTo>
                  <a:lnTo>
                    <a:pt x="28"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45" name="Freeform 5603"/>
            <p:cNvSpPr>
              <a:spLocks/>
            </p:cNvSpPr>
            <p:nvPr/>
          </p:nvSpPr>
          <p:spPr bwMode="auto">
            <a:xfrm>
              <a:off x="3849" y="1064"/>
              <a:ext cx="22" cy="6"/>
            </a:xfrm>
            <a:custGeom>
              <a:avLst/>
              <a:gdLst>
                <a:gd name="T0" fmla="*/ 25 w 19"/>
                <a:gd name="T1" fmla="*/ 0 h 5"/>
                <a:gd name="T2" fmla="*/ 0 w 19"/>
                <a:gd name="T3" fmla="*/ 5 h 5"/>
                <a:gd name="T4" fmla="*/ 25 w 19"/>
                <a:gd name="T5" fmla="*/ 7 h 5"/>
                <a:gd name="T6" fmla="*/ 25 w 19"/>
                <a:gd name="T7" fmla="*/ 0 h 5"/>
                <a:gd name="T8" fmla="*/ 0 60000 65536"/>
                <a:gd name="T9" fmla="*/ 0 60000 65536"/>
                <a:gd name="T10" fmla="*/ 0 60000 65536"/>
                <a:gd name="T11" fmla="*/ 0 60000 65536"/>
                <a:gd name="T12" fmla="*/ 0 w 19"/>
                <a:gd name="T13" fmla="*/ 0 h 5"/>
                <a:gd name="T14" fmla="*/ 19 w 19"/>
                <a:gd name="T15" fmla="*/ 5 h 5"/>
              </a:gdLst>
              <a:ahLst/>
              <a:cxnLst>
                <a:cxn ang="T8">
                  <a:pos x="T0" y="T1"/>
                </a:cxn>
                <a:cxn ang="T9">
                  <a:pos x="T2" y="T3"/>
                </a:cxn>
                <a:cxn ang="T10">
                  <a:pos x="T4" y="T5"/>
                </a:cxn>
                <a:cxn ang="T11">
                  <a:pos x="T6" y="T7"/>
                </a:cxn>
              </a:cxnLst>
              <a:rect l="T12" t="T13" r="T14" b="T15"/>
              <a:pathLst>
                <a:path w="19" h="5">
                  <a:moveTo>
                    <a:pt x="19" y="0"/>
                  </a:moveTo>
                  <a:lnTo>
                    <a:pt x="0" y="3"/>
                  </a:lnTo>
                  <a:lnTo>
                    <a:pt x="19" y="5"/>
                  </a:lnTo>
                  <a:lnTo>
                    <a:pt x="19"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46" name="Freeform 5604"/>
            <p:cNvSpPr>
              <a:spLocks/>
            </p:cNvSpPr>
            <p:nvPr/>
          </p:nvSpPr>
          <p:spPr bwMode="auto">
            <a:xfrm>
              <a:off x="4889" y="1532"/>
              <a:ext cx="4" cy="15"/>
            </a:xfrm>
            <a:custGeom>
              <a:avLst/>
              <a:gdLst>
                <a:gd name="T0" fmla="*/ 3 w 5"/>
                <a:gd name="T1" fmla="*/ 5 h 12"/>
                <a:gd name="T2" fmla="*/ 0 w 5"/>
                <a:gd name="T3" fmla="*/ 19 h 12"/>
                <a:gd name="T4" fmla="*/ 0 w 5"/>
                <a:gd name="T5" fmla="*/ 0 h 12"/>
                <a:gd name="T6" fmla="*/ 3 w 5"/>
                <a:gd name="T7" fmla="*/ 5 h 12"/>
                <a:gd name="T8" fmla="*/ 0 60000 65536"/>
                <a:gd name="T9" fmla="*/ 0 60000 65536"/>
                <a:gd name="T10" fmla="*/ 0 60000 65536"/>
                <a:gd name="T11" fmla="*/ 0 60000 65536"/>
                <a:gd name="T12" fmla="*/ 0 w 5"/>
                <a:gd name="T13" fmla="*/ 0 h 12"/>
                <a:gd name="T14" fmla="*/ 5 w 5"/>
                <a:gd name="T15" fmla="*/ 12 h 12"/>
              </a:gdLst>
              <a:ahLst/>
              <a:cxnLst>
                <a:cxn ang="T8">
                  <a:pos x="T0" y="T1"/>
                </a:cxn>
                <a:cxn ang="T9">
                  <a:pos x="T2" y="T3"/>
                </a:cxn>
                <a:cxn ang="T10">
                  <a:pos x="T4" y="T5"/>
                </a:cxn>
                <a:cxn ang="T11">
                  <a:pos x="T6" y="T7"/>
                </a:cxn>
              </a:cxnLst>
              <a:rect l="T12" t="T13" r="T14" b="T15"/>
              <a:pathLst>
                <a:path w="5" h="12">
                  <a:moveTo>
                    <a:pt x="5" y="3"/>
                  </a:moveTo>
                  <a:lnTo>
                    <a:pt x="0" y="12"/>
                  </a:lnTo>
                  <a:lnTo>
                    <a:pt x="0" y="0"/>
                  </a:lnTo>
                  <a:lnTo>
                    <a:pt x="5" y="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47" name="Freeform 5605"/>
            <p:cNvSpPr>
              <a:spLocks/>
            </p:cNvSpPr>
            <p:nvPr/>
          </p:nvSpPr>
          <p:spPr bwMode="auto">
            <a:xfrm>
              <a:off x="4830" y="1667"/>
              <a:ext cx="8" cy="15"/>
            </a:xfrm>
            <a:custGeom>
              <a:avLst/>
              <a:gdLst>
                <a:gd name="T0" fmla="*/ 9 w 7"/>
                <a:gd name="T1" fmla="*/ 0 h 12"/>
                <a:gd name="T2" fmla="*/ 0 w 7"/>
                <a:gd name="T3" fmla="*/ 19 h 12"/>
                <a:gd name="T4" fmla="*/ 0 w 7"/>
                <a:gd name="T5" fmla="*/ 5 h 12"/>
                <a:gd name="T6" fmla="*/ 9 w 7"/>
                <a:gd name="T7" fmla="*/ 0 h 12"/>
                <a:gd name="T8" fmla="*/ 0 60000 65536"/>
                <a:gd name="T9" fmla="*/ 0 60000 65536"/>
                <a:gd name="T10" fmla="*/ 0 60000 65536"/>
                <a:gd name="T11" fmla="*/ 0 60000 65536"/>
                <a:gd name="T12" fmla="*/ 0 w 7"/>
                <a:gd name="T13" fmla="*/ 0 h 12"/>
                <a:gd name="T14" fmla="*/ 7 w 7"/>
                <a:gd name="T15" fmla="*/ 12 h 12"/>
              </a:gdLst>
              <a:ahLst/>
              <a:cxnLst>
                <a:cxn ang="T8">
                  <a:pos x="T0" y="T1"/>
                </a:cxn>
                <a:cxn ang="T9">
                  <a:pos x="T2" y="T3"/>
                </a:cxn>
                <a:cxn ang="T10">
                  <a:pos x="T4" y="T5"/>
                </a:cxn>
                <a:cxn ang="T11">
                  <a:pos x="T6" y="T7"/>
                </a:cxn>
              </a:cxnLst>
              <a:rect l="T12" t="T13" r="T14" b="T15"/>
              <a:pathLst>
                <a:path w="7" h="12">
                  <a:moveTo>
                    <a:pt x="7" y="0"/>
                  </a:moveTo>
                  <a:lnTo>
                    <a:pt x="0" y="12"/>
                  </a:lnTo>
                  <a:lnTo>
                    <a:pt x="0" y="3"/>
                  </a:lnTo>
                  <a:lnTo>
                    <a:pt x="7" y="0"/>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48" name="Freeform 5606"/>
            <p:cNvSpPr>
              <a:spLocks/>
            </p:cNvSpPr>
            <p:nvPr/>
          </p:nvSpPr>
          <p:spPr bwMode="auto">
            <a:xfrm>
              <a:off x="4198" y="1070"/>
              <a:ext cx="9" cy="6"/>
            </a:xfrm>
            <a:custGeom>
              <a:avLst/>
              <a:gdLst>
                <a:gd name="T0" fmla="*/ 9 w 9"/>
                <a:gd name="T1" fmla="*/ 0 h 5"/>
                <a:gd name="T2" fmla="*/ 0 w 9"/>
                <a:gd name="T3" fmla="*/ 0 h 5"/>
                <a:gd name="T4" fmla="*/ 9 w 9"/>
                <a:gd name="T5" fmla="*/ 7 h 5"/>
                <a:gd name="T6" fmla="*/ 9 w 9"/>
                <a:gd name="T7" fmla="*/ 0 h 5"/>
                <a:gd name="T8" fmla="*/ 0 60000 65536"/>
                <a:gd name="T9" fmla="*/ 0 60000 65536"/>
                <a:gd name="T10" fmla="*/ 0 60000 65536"/>
                <a:gd name="T11" fmla="*/ 0 60000 65536"/>
                <a:gd name="T12" fmla="*/ 0 w 9"/>
                <a:gd name="T13" fmla="*/ 0 h 5"/>
                <a:gd name="T14" fmla="*/ 9 w 9"/>
                <a:gd name="T15" fmla="*/ 5 h 5"/>
              </a:gdLst>
              <a:ahLst/>
              <a:cxnLst>
                <a:cxn ang="T8">
                  <a:pos x="T0" y="T1"/>
                </a:cxn>
                <a:cxn ang="T9">
                  <a:pos x="T2" y="T3"/>
                </a:cxn>
                <a:cxn ang="T10">
                  <a:pos x="T4" y="T5"/>
                </a:cxn>
                <a:cxn ang="T11">
                  <a:pos x="T6" y="T7"/>
                </a:cxn>
              </a:cxnLst>
              <a:rect l="T12" t="T13" r="T14" b="T15"/>
              <a:pathLst>
                <a:path w="9" h="5">
                  <a:moveTo>
                    <a:pt x="9" y="0"/>
                  </a:moveTo>
                  <a:lnTo>
                    <a:pt x="0" y="0"/>
                  </a:lnTo>
                  <a:lnTo>
                    <a:pt x="9" y="5"/>
                  </a:lnTo>
                  <a:lnTo>
                    <a:pt x="9"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49" name="Freeform 5607"/>
            <p:cNvSpPr>
              <a:spLocks/>
            </p:cNvSpPr>
            <p:nvPr/>
          </p:nvSpPr>
          <p:spPr bwMode="auto">
            <a:xfrm>
              <a:off x="3012" y="965"/>
              <a:ext cx="31" cy="2"/>
            </a:xfrm>
            <a:custGeom>
              <a:avLst/>
              <a:gdLst>
                <a:gd name="T0" fmla="*/ 34 w 28"/>
                <a:gd name="T1" fmla="*/ 0 h 2"/>
                <a:gd name="T2" fmla="*/ 0 w 28"/>
                <a:gd name="T3" fmla="*/ 2 h 2"/>
                <a:gd name="T4" fmla="*/ 9 w 28"/>
                <a:gd name="T5" fmla="*/ 0 h 2"/>
                <a:gd name="T6" fmla="*/ 34 w 28"/>
                <a:gd name="T7" fmla="*/ 0 h 2"/>
                <a:gd name="T8" fmla="*/ 0 60000 65536"/>
                <a:gd name="T9" fmla="*/ 0 60000 65536"/>
                <a:gd name="T10" fmla="*/ 0 60000 65536"/>
                <a:gd name="T11" fmla="*/ 0 60000 65536"/>
                <a:gd name="T12" fmla="*/ 0 w 28"/>
                <a:gd name="T13" fmla="*/ 0 h 2"/>
                <a:gd name="T14" fmla="*/ 28 w 28"/>
                <a:gd name="T15" fmla="*/ 2 h 2"/>
              </a:gdLst>
              <a:ahLst/>
              <a:cxnLst>
                <a:cxn ang="T8">
                  <a:pos x="T0" y="T1"/>
                </a:cxn>
                <a:cxn ang="T9">
                  <a:pos x="T2" y="T3"/>
                </a:cxn>
                <a:cxn ang="T10">
                  <a:pos x="T4" y="T5"/>
                </a:cxn>
                <a:cxn ang="T11">
                  <a:pos x="T6" y="T7"/>
                </a:cxn>
              </a:cxnLst>
              <a:rect l="T12" t="T13" r="T14" b="T15"/>
              <a:pathLst>
                <a:path w="28" h="2">
                  <a:moveTo>
                    <a:pt x="28" y="0"/>
                  </a:moveTo>
                  <a:lnTo>
                    <a:pt x="0" y="2"/>
                  </a:lnTo>
                  <a:lnTo>
                    <a:pt x="7" y="0"/>
                  </a:lnTo>
                  <a:lnTo>
                    <a:pt x="28"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50" name="Freeform 5608"/>
            <p:cNvSpPr>
              <a:spLocks/>
            </p:cNvSpPr>
            <p:nvPr/>
          </p:nvSpPr>
          <p:spPr bwMode="auto">
            <a:xfrm>
              <a:off x="3463" y="1100"/>
              <a:ext cx="14" cy="5"/>
            </a:xfrm>
            <a:custGeom>
              <a:avLst/>
              <a:gdLst>
                <a:gd name="T0" fmla="*/ 16 w 12"/>
                <a:gd name="T1" fmla="*/ 0 h 4"/>
                <a:gd name="T2" fmla="*/ 0 w 12"/>
                <a:gd name="T3" fmla="*/ 6 h 4"/>
                <a:gd name="T4" fmla="*/ 0 w 12"/>
                <a:gd name="T5" fmla="*/ 0 h 4"/>
                <a:gd name="T6" fmla="*/ 16 w 12"/>
                <a:gd name="T7" fmla="*/ 0 h 4"/>
                <a:gd name="T8" fmla="*/ 0 60000 65536"/>
                <a:gd name="T9" fmla="*/ 0 60000 65536"/>
                <a:gd name="T10" fmla="*/ 0 60000 65536"/>
                <a:gd name="T11" fmla="*/ 0 60000 65536"/>
                <a:gd name="T12" fmla="*/ 0 w 12"/>
                <a:gd name="T13" fmla="*/ 0 h 4"/>
                <a:gd name="T14" fmla="*/ 12 w 12"/>
                <a:gd name="T15" fmla="*/ 4 h 4"/>
              </a:gdLst>
              <a:ahLst/>
              <a:cxnLst>
                <a:cxn ang="T8">
                  <a:pos x="T0" y="T1"/>
                </a:cxn>
                <a:cxn ang="T9">
                  <a:pos x="T2" y="T3"/>
                </a:cxn>
                <a:cxn ang="T10">
                  <a:pos x="T4" y="T5"/>
                </a:cxn>
                <a:cxn ang="T11">
                  <a:pos x="T6" y="T7"/>
                </a:cxn>
              </a:cxnLst>
              <a:rect l="T12" t="T13" r="T14" b="T15"/>
              <a:pathLst>
                <a:path w="12" h="4">
                  <a:moveTo>
                    <a:pt x="12" y="0"/>
                  </a:moveTo>
                  <a:lnTo>
                    <a:pt x="0" y="4"/>
                  </a:lnTo>
                  <a:lnTo>
                    <a:pt x="0" y="0"/>
                  </a:lnTo>
                  <a:lnTo>
                    <a:pt x="12"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51" name="Freeform 5609"/>
            <p:cNvSpPr>
              <a:spLocks/>
            </p:cNvSpPr>
            <p:nvPr/>
          </p:nvSpPr>
          <p:spPr bwMode="auto">
            <a:xfrm>
              <a:off x="3139" y="970"/>
              <a:ext cx="21" cy="3"/>
            </a:xfrm>
            <a:custGeom>
              <a:avLst/>
              <a:gdLst>
                <a:gd name="T0" fmla="*/ 23 w 19"/>
                <a:gd name="T1" fmla="*/ 0 h 3"/>
                <a:gd name="T2" fmla="*/ 0 w 19"/>
                <a:gd name="T3" fmla="*/ 0 h 3"/>
                <a:gd name="T4" fmla="*/ 12 w 19"/>
                <a:gd name="T5" fmla="*/ 3 h 3"/>
                <a:gd name="T6" fmla="*/ 23 w 19"/>
                <a:gd name="T7" fmla="*/ 0 h 3"/>
                <a:gd name="T8" fmla="*/ 0 60000 65536"/>
                <a:gd name="T9" fmla="*/ 0 60000 65536"/>
                <a:gd name="T10" fmla="*/ 0 60000 65536"/>
                <a:gd name="T11" fmla="*/ 0 60000 65536"/>
                <a:gd name="T12" fmla="*/ 0 w 19"/>
                <a:gd name="T13" fmla="*/ 0 h 3"/>
                <a:gd name="T14" fmla="*/ 19 w 19"/>
                <a:gd name="T15" fmla="*/ 3 h 3"/>
              </a:gdLst>
              <a:ahLst/>
              <a:cxnLst>
                <a:cxn ang="T8">
                  <a:pos x="T0" y="T1"/>
                </a:cxn>
                <a:cxn ang="T9">
                  <a:pos x="T2" y="T3"/>
                </a:cxn>
                <a:cxn ang="T10">
                  <a:pos x="T4" y="T5"/>
                </a:cxn>
                <a:cxn ang="T11">
                  <a:pos x="T6" y="T7"/>
                </a:cxn>
              </a:cxnLst>
              <a:rect l="T12" t="T13" r="T14" b="T15"/>
              <a:pathLst>
                <a:path w="19" h="3">
                  <a:moveTo>
                    <a:pt x="19" y="0"/>
                  </a:moveTo>
                  <a:lnTo>
                    <a:pt x="0" y="0"/>
                  </a:lnTo>
                  <a:lnTo>
                    <a:pt x="10" y="3"/>
                  </a:lnTo>
                  <a:lnTo>
                    <a:pt x="19"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52" name="Freeform 5610"/>
            <p:cNvSpPr>
              <a:spLocks/>
            </p:cNvSpPr>
            <p:nvPr/>
          </p:nvSpPr>
          <p:spPr bwMode="auto">
            <a:xfrm>
              <a:off x="4950" y="1436"/>
              <a:ext cx="25" cy="14"/>
            </a:xfrm>
            <a:custGeom>
              <a:avLst/>
              <a:gdLst>
                <a:gd name="T0" fmla="*/ 27 w 23"/>
                <a:gd name="T1" fmla="*/ 16 h 12"/>
                <a:gd name="T2" fmla="*/ 0 w 23"/>
                <a:gd name="T3" fmla="*/ 0 h 12"/>
                <a:gd name="T4" fmla="*/ 23 w 23"/>
                <a:gd name="T5" fmla="*/ 9 h 12"/>
                <a:gd name="T6" fmla="*/ 27 w 23"/>
                <a:gd name="T7" fmla="*/ 16 h 12"/>
                <a:gd name="T8" fmla="*/ 0 60000 65536"/>
                <a:gd name="T9" fmla="*/ 0 60000 65536"/>
                <a:gd name="T10" fmla="*/ 0 60000 65536"/>
                <a:gd name="T11" fmla="*/ 0 60000 65536"/>
                <a:gd name="T12" fmla="*/ 0 w 23"/>
                <a:gd name="T13" fmla="*/ 0 h 12"/>
                <a:gd name="T14" fmla="*/ 23 w 23"/>
                <a:gd name="T15" fmla="*/ 12 h 12"/>
              </a:gdLst>
              <a:ahLst/>
              <a:cxnLst>
                <a:cxn ang="T8">
                  <a:pos x="T0" y="T1"/>
                </a:cxn>
                <a:cxn ang="T9">
                  <a:pos x="T2" y="T3"/>
                </a:cxn>
                <a:cxn ang="T10">
                  <a:pos x="T4" y="T5"/>
                </a:cxn>
                <a:cxn ang="T11">
                  <a:pos x="T6" y="T7"/>
                </a:cxn>
              </a:cxnLst>
              <a:rect l="T12" t="T13" r="T14" b="T15"/>
              <a:pathLst>
                <a:path w="23" h="12">
                  <a:moveTo>
                    <a:pt x="23" y="12"/>
                  </a:moveTo>
                  <a:lnTo>
                    <a:pt x="0" y="0"/>
                  </a:lnTo>
                  <a:lnTo>
                    <a:pt x="19" y="7"/>
                  </a:lnTo>
                  <a:lnTo>
                    <a:pt x="23" y="12"/>
                  </a:lnTo>
                  <a:close/>
                </a:path>
              </a:pathLst>
            </a:custGeom>
            <a:solidFill>
              <a:srgbClr val="C0C0C0"/>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53" name="Freeform 5611"/>
            <p:cNvSpPr>
              <a:spLocks/>
            </p:cNvSpPr>
            <p:nvPr/>
          </p:nvSpPr>
          <p:spPr bwMode="auto">
            <a:xfrm>
              <a:off x="4104" y="1040"/>
              <a:ext cx="13" cy="9"/>
            </a:xfrm>
            <a:custGeom>
              <a:avLst/>
              <a:gdLst>
                <a:gd name="T0" fmla="*/ 14 w 12"/>
                <a:gd name="T1" fmla="*/ 8 h 7"/>
                <a:gd name="T2" fmla="*/ 0 w 12"/>
                <a:gd name="T3" fmla="*/ 0 h 7"/>
                <a:gd name="T4" fmla="*/ 14 w 12"/>
                <a:gd name="T5" fmla="*/ 12 h 7"/>
                <a:gd name="T6" fmla="*/ 14 w 12"/>
                <a:gd name="T7" fmla="*/ 8 h 7"/>
                <a:gd name="T8" fmla="*/ 0 60000 65536"/>
                <a:gd name="T9" fmla="*/ 0 60000 65536"/>
                <a:gd name="T10" fmla="*/ 0 60000 65536"/>
                <a:gd name="T11" fmla="*/ 0 60000 65536"/>
                <a:gd name="T12" fmla="*/ 0 w 12"/>
                <a:gd name="T13" fmla="*/ 0 h 7"/>
                <a:gd name="T14" fmla="*/ 12 w 12"/>
                <a:gd name="T15" fmla="*/ 7 h 7"/>
              </a:gdLst>
              <a:ahLst/>
              <a:cxnLst>
                <a:cxn ang="T8">
                  <a:pos x="T0" y="T1"/>
                </a:cxn>
                <a:cxn ang="T9">
                  <a:pos x="T2" y="T3"/>
                </a:cxn>
                <a:cxn ang="T10">
                  <a:pos x="T4" y="T5"/>
                </a:cxn>
                <a:cxn ang="T11">
                  <a:pos x="T6" y="T7"/>
                </a:cxn>
              </a:cxnLst>
              <a:rect l="T12" t="T13" r="T14" b="T15"/>
              <a:pathLst>
                <a:path w="12" h="7">
                  <a:moveTo>
                    <a:pt x="12" y="5"/>
                  </a:moveTo>
                  <a:lnTo>
                    <a:pt x="0" y="0"/>
                  </a:lnTo>
                  <a:lnTo>
                    <a:pt x="12" y="7"/>
                  </a:lnTo>
                  <a:lnTo>
                    <a:pt x="12" y="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54" name="Freeform 5612"/>
            <p:cNvSpPr>
              <a:spLocks/>
            </p:cNvSpPr>
            <p:nvPr/>
          </p:nvSpPr>
          <p:spPr bwMode="auto">
            <a:xfrm>
              <a:off x="2831" y="1360"/>
              <a:ext cx="12" cy="2"/>
            </a:xfrm>
            <a:custGeom>
              <a:avLst/>
              <a:gdLst>
                <a:gd name="T0" fmla="*/ 13 w 11"/>
                <a:gd name="T1" fmla="*/ 2 h 2"/>
                <a:gd name="T2" fmla="*/ 0 w 11"/>
                <a:gd name="T3" fmla="*/ 2 h 2"/>
                <a:gd name="T4" fmla="*/ 4 w 11"/>
                <a:gd name="T5" fmla="*/ 0 h 2"/>
                <a:gd name="T6" fmla="*/ 13 w 11"/>
                <a:gd name="T7" fmla="*/ 2 h 2"/>
                <a:gd name="T8" fmla="*/ 0 60000 65536"/>
                <a:gd name="T9" fmla="*/ 0 60000 65536"/>
                <a:gd name="T10" fmla="*/ 0 60000 65536"/>
                <a:gd name="T11" fmla="*/ 0 60000 65536"/>
                <a:gd name="T12" fmla="*/ 0 w 11"/>
                <a:gd name="T13" fmla="*/ 0 h 2"/>
                <a:gd name="T14" fmla="*/ 11 w 11"/>
                <a:gd name="T15" fmla="*/ 2 h 2"/>
              </a:gdLst>
              <a:ahLst/>
              <a:cxnLst>
                <a:cxn ang="T8">
                  <a:pos x="T0" y="T1"/>
                </a:cxn>
                <a:cxn ang="T9">
                  <a:pos x="T2" y="T3"/>
                </a:cxn>
                <a:cxn ang="T10">
                  <a:pos x="T4" y="T5"/>
                </a:cxn>
                <a:cxn ang="T11">
                  <a:pos x="T6" y="T7"/>
                </a:cxn>
              </a:cxnLst>
              <a:rect l="T12" t="T13" r="T14" b="T15"/>
              <a:pathLst>
                <a:path w="11" h="2">
                  <a:moveTo>
                    <a:pt x="11" y="2"/>
                  </a:moveTo>
                  <a:lnTo>
                    <a:pt x="0" y="2"/>
                  </a:lnTo>
                  <a:lnTo>
                    <a:pt x="4" y="0"/>
                  </a:lnTo>
                  <a:lnTo>
                    <a:pt x="11" y="2"/>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55" name="Freeform 5613"/>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0" y="0"/>
                  </a:lnTo>
                  <a:lnTo>
                    <a:pt x="2" y="0"/>
                  </a:lnTo>
                  <a:close/>
                </a:path>
              </a:pathLst>
            </a:custGeom>
            <a:solidFill>
              <a:srgbClr val="C0C0C0"/>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56" name="Freeform 5614"/>
            <p:cNvSpPr>
              <a:spLocks/>
            </p:cNvSpPr>
            <p:nvPr/>
          </p:nvSpPr>
          <p:spPr bwMode="auto">
            <a:xfrm>
              <a:off x="2771" y="1559"/>
              <a:ext cx="91" cy="33"/>
            </a:xfrm>
            <a:custGeom>
              <a:avLst/>
              <a:gdLst>
                <a:gd name="T0" fmla="*/ 36 w 80"/>
                <a:gd name="T1" fmla="*/ 0 h 26"/>
                <a:gd name="T2" fmla="*/ 36 w 80"/>
                <a:gd name="T3" fmla="*/ 0 h 26"/>
                <a:gd name="T4" fmla="*/ 34 w 80"/>
                <a:gd name="T5" fmla="*/ 4 h 26"/>
                <a:gd name="T6" fmla="*/ 27 w 80"/>
                <a:gd name="T7" fmla="*/ 6 h 26"/>
                <a:gd name="T8" fmla="*/ 27 w 80"/>
                <a:gd name="T9" fmla="*/ 11 h 26"/>
                <a:gd name="T10" fmla="*/ 20 w 80"/>
                <a:gd name="T11" fmla="*/ 18 h 26"/>
                <a:gd name="T12" fmla="*/ 11 w 80"/>
                <a:gd name="T13" fmla="*/ 18 h 26"/>
                <a:gd name="T14" fmla="*/ 6 w 80"/>
                <a:gd name="T15" fmla="*/ 23 h 26"/>
                <a:gd name="T16" fmla="*/ 0 w 80"/>
                <a:gd name="T17" fmla="*/ 18 h 26"/>
                <a:gd name="T18" fmla="*/ 11 w 80"/>
                <a:gd name="T19" fmla="*/ 42 h 26"/>
                <a:gd name="T20" fmla="*/ 18 w 80"/>
                <a:gd name="T21" fmla="*/ 42 h 26"/>
                <a:gd name="T22" fmla="*/ 39 w 80"/>
                <a:gd name="T23" fmla="*/ 42 h 26"/>
                <a:gd name="T24" fmla="*/ 67 w 80"/>
                <a:gd name="T25" fmla="*/ 30 h 26"/>
                <a:gd name="T26" fmla="*/ 97 w 80"/>
                <a:gd name="T27" fmla="*/ 30 h 26"/>
                <a:gd name="T28" fmla="*/ 104 w 80"/>
                <a:gd name="T29" fmla="*/ 11 h 26"/>
                <a:gd name="T30" fmla="*/ 78 w 80"/>
                <a:gd name="T31" fmla="*/ 4 h 26"/>
                <a:gd name="T32" fmla="*/ 60 w 80"/>
                <a:gd name="T33" fmla="*/ 4 h 26"/>
                <a:gd name="T34" fmla="*/ 57 w 80"/>
                <a:gd name="T35" fmla="*/ 0 h 26"/>
                <a:gd name="T36" fmla="*/ 36 w 80"/>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0"/>
                <a:gd name="T58" fmla="*/ 0 h 26"/>
                <a:gd name="T59" fmla="*/ 80 w 80"/>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0" h="26">
                  <a:moveTo>
                    <a:pt x="28" y="0"/>
                  </a:moveTo>
                  <a:lnTo>
                    <a:pt x="28" y="0"/>
                  </a:lnTo>
                  <a:lnTo>
                    <a:pt x="26" y="2"/>
                  </a:lnTo>
                  <a:lnTo>
                    <a:pt x="21" y="4"/>
                  </a:lnTo>
                  <a:lnTo>
                    <a:pt x="21" y="7"/>
                  </a:lnTo>
                  <a:lnTo>
                    <a:pt x="16" y="11"/>
                  </a:lnTo>
                  <a:lnTo>
                    <a:pt x="9" y="11"/>
                  </a:lnTo>
                  <a:lnTo>
                    <a:pt x="4" y="14"/>
                  </a:lnTo>
                  <a:lnTo>
                    <a:pt x="0" y="11"/>
                  </a:lnTo>
                  <a:lnTo>
                    <a:pt x="9" y="26"/>
                  </a:lnTo>
                  <a:lnTo>
                    <a:pt x="14" y="26"/>
                  </a:lnTo>
                  <a:lnTo>
                    <a:pt x="30" y="26"/>
                  </a:lnTo>
                  <a:lnTo>
                    <a:pt x="52" y="19"/>
                  </a:lnTo>
                  <a:lnTo>
                    <a:pt x="75" y="19"/>
                  </a:lnTo>
                  <a:lnTo>
                    <a:pt x="80" y="7"/>
                  </a:lnTo>
                  <a:lnTo>
                    <a:pt x="61" y="2"/>
                  </a:lnTo>
                  <a:lnTo>
                    <a:pt x="47" y="2"/>
                  </a:lnTo>
                  <a:lnTo>
                    <a:pt x="44" y="0"/>
                  </a:lnTo>
                  <a:lnTo>
                    <a:pt x="28" y="0"/>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57" name="Freeform 5615"/>
            <p:cNvSpPr>
              <a:spLocks/>
            </p:cNvSpPr>
            <p:nvPr/>
          </p:nvSpPr>
          <p:spPr bwMode="auto">
            <a:xfrm>
              <a:off x="2727" y="1615"/>
              <a:ext cx="46" cy="32"/>
            </a:xfrm>
            <a:custGeom>
              <a:avLst/>
              <a:gdLst>
                <a:gd name="T0" fmla="*/ 7 w 43"/>
                <a:gd name="T1" fmla="*/ 39 h 26"/>
                <a:gd name="T2" fmla="*/ 17 w 43"/>
                <a:gd name="T3" fmla="*/ 39 h 26"/>
                <a:gd name="T4" fmla="*/ 19 w 43"/>
                <a:gd name="T5" fmla="*/ 32 h 26"/>
                <a:gd name="T6" fmla="*/ 21 w 43"/>
                <a:gd name="T7" fmla="*/ 34 h 26"/>
                <a:gd name="T8" fmla="*/ 21 w 43"/>
                <a:gd name="T9" fmla="*/ 34 h 26"/>
                <a:gd name="T10" fmla="*/ 26 w 43"/>
                <a:gd name="T11" fmla="*/ 39 h 26"/>
                <a:gd name="T12" fmla="*/ 30 w 43"/>
                <a:gd name="T13" fmla="*/ 39 h 26"/>
                <a:gd name="T14" fmla="*/ 30 w 43"/>
                <a:gd name="T15" fmla="*/ 32 h 26"/>
                <a:gd name="T16" fmla="*/ 30 w 43"/>
                <a:gd name="T17" fmla="*/ 32 h 26"/>
                <a:gd name="T18" fmla="*/ 35 w 43"/>
                <a:gd name="T19" fmla="*/ 27 h 26"/>
                <a:gd name="T20" fmla="*/ 37 w 43"/>
                <a:gd name="T21" fmla="*/ 27 h 26"/>
                <a:gd name="T22" fmla="*/ 35 w 43"/>
                <a:gd name="T23" fmla="*/ 25 h 26"/>
                <a:gd name="T24" fmla="*/ 35 w 43"/>
                <a:gd name="T25" fmla="*/ 21 h 26"/>
                <a:gd name="T26" fmla="*/ 35 w 43"/>
                <a:gd name="T27" fmla="*/ 14 h 26"/>
                <a:gd name="T28" fmla="*/ 37 w 43"/>
                <a:gd name="T29" fmla="*/ 14 h 26"/>
                <a:gd name="T30" fmla="*/ 42 w 43"/>
                <a:gd name="T31" fmla="*/ 14 h 26"/>
                <a:gd name="T32" fmla="*/ 47 w 43"/>
                <a:gd name="T33" fmla="*/ 11 h 26"/>
                <a:gd name="T34" fmla="*/ 49 w 43"/>
                <a:gd name="T35" fmla="*/ 11 h 26"/>
                <a:gd name="T36" fmla="*/ 49 w 43"/>
                <a:gd name="T37" fmla="*/ 6 h 26"/>
                <a:gd name="T38" fmla="*/ 44 w 43"/>
                <a:gd name="T39" fmla="*/ 2 h 26"/>
                <a:gd name="T40" fmla="*/ 42 w 43"/>
                <a:gd name="T41" fmla="*/ 0 h 26"/>
                <a:gd name="T42" fmla="*/ 12 w 43"/>
                <a:gd name="T43" fmla="*/ 11 h 26"/>
                <a:gd name="T44" fmla="*/ 3 w 43"/>
                <a:gd name="T45" fmla="*/ 6 h 26"/>
                <a:gd name="T46" fmla="*/ 0 w 43"/>
                <a:gd name="T47" fmla="*/ 17 h 26"/>
                <a:gd name="T48" fmla="*/ 5 w 43"/>
                <a:gd name="T49" fmla="*/ 34 h 26"/>
                <a:gd name="T50" fmla="*/ 7 w 43"/>
                <a:gd name="T51" fmla="*/ 39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
                <a:gd name="T79" fmla="*/ 0 h 26"/>
                <a:gd name="T80" fmla="*/ 43 w 43"/>
                <a:gd name="T81" fmla="*/ 26 h 2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 h="26">
                  <a:moveTo>
                    <a:pt x="7" y="26"/>
                  </a:moveTo>
                  <a:lnTo>
                    <a:pt x="15" y="26"/>
                  </a:lnTo>
                  <a:lnTo>
                    <a:pt x="17" y="21"/>
                  </a:lnTo>
                  <a:lnTo>
                    <a:pt x="19" y="23"/>
                  </a:lnTo>
                  <a:lnTo>
                    <a:pt x="22" y="26"/>
                  </a:lnTo>
                  <a:lnTo>
                    <a:pt x="26" y="26"/>
                  </a:lnTo>
                  <a:lnTo>
                    <a:pt x="26" y="21"/>
                  </a:lnTo>
                  <a:lnTo>
                    <a:pt x="31" y="18"/>
                  </a:lnTo>
                  <a:lnTo>
                    <a:pt x="33" y="18"/>
                  </a:lnTo>
                  <a:lnTo>
                    <a:pt x="31" y="16"/>
                  </a:lnTo>
                  <a:lnTo>
                    <a:pt x="31" y="14"/>
                  </a:lnTo>
                  <a:lnTo>
                    <a:pt x="31" y="9"/>
                  </a:lnTo>
                  <a:lnTo>
                    <a:pt x="33" y="9"/>
                  </a:lnTo>
                  <a:lnTo>
                    <a:pt x="36" y="9"/>
                  </a:lnTo>
                  <a:lnTo>
                    <a:pt x="41" y="7"/>
                  </a:lnTo>
                  <a:lnTo>
                    <a:pt x="43" y="7"/>
                  </a:lnTo>
                  <a:lnTo>
                    <a:pt x="43" y="4"/>
                  </a:lnTo>
                  <a:lnTo>
                    <a:pt x="38" y="2"/>
                  </a:lnTo>
                  <a:lnTo>
                    <a:pt x="36" y="0"/>
                  </a:lnTo>
                  <a:lnTo>
                    <a:pt x="10" y="7"/>
                  </a:lnTo>
                  <a:lnTo>
                    <a:pt x="3" y="4"/>
                  </a:lnTo>
                  <a:lnTo>
                    <a:pt x="0" y="11"/>
                  </a:lnTo>
                  <a:lnTo>
                    <a:pt x="5" y="23"/>
                  </a:lnTo>
                  <a:lnTo>
                    <a:pt x="7" y="26"/>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58" name="Freeform 5616"/>
            <p:cNvSpPr>
              <a:spLocks/>
            </p:cNvSpPr>
            <p:nvPr/>
          </p:nvSpPr>
          <p:spPr bwMode="auto">
            <a:xfrm>
              <a:off x="2675" y="1165"/>
              <a:ext cx="160" cy="268"/>
            </a:xfrm>
            <a:custGeom>
              <a:avLst/>
              <a:gdLst>
                <a:gd name="T0" fmla="*/ 126 w 144"/>
                <a:gd name="T1" fmla="*/ 125 h 217"/>
                <a:gd name="T2" fmla="*/ 104 w 144"/>
                <a:gd name="T3" fmla="*/ 143 h 217"/>
                <a:gd name="T4" fmla="*/ 93 w 144"/>
                <a:gd name="T5" fmla="*/ 154 h 217"/>
                <a:gd name="T6" fmla="*/ 90 w 144"/>
                <a:gd name="T7" fmla="*/ 173 h 217"/>
                <a:gd name="T8" fmla="*/ 111 w 144"/>
                <a:gd name="T9" fmla="*/ 209 h 217"/>
                <a:gd name="T10" fmla="*/ 104 w 144"/>
                <a:gd name="T11" fmla="*/ 233 h 217"/>
                <a:gd name="T12" fmla="*/ 99 w 144"/>
                <a:gd name="T13" fmla="*/ 226 h 217"/>
                <a:gd name="T14" fmla="*/ 113 w 144"/>
                <a:gd name="T15" fmla="*/ 233 h 217"/>
                <a:gd name="T16" fmla="*/ 99 w 144"/>
                <a:gd name="T17" fmla="*/ 238 h 217"/>
                <a:gd name="T18" fmla="*/ 86 w 144"/>
                <a:gd name="T19" fmla="*/ 252 h 217"/>
                <a:gd name="T20" fmla="*/ 88 w 144"/>
                <a:gd name="T21" fmla="*/ 266 h 217"/>
                <a:gd name="T22" fmla="*/ 88 w 144"/>
                <a:gd name="T23" fmla="*/ 270 h 217"/>
                <a:gd name="T24" fmla="*/ 81 w 144"/>
                <a:gd name="T25" fmla="*/ 310 h 217"/>
                <a:gd name="T26" fmla="*/ 53 w 144"/>
                <a:gd name="T27" fmla="*/ 331 h 217"/>
                <a:gd name="T28" fmla="*/ 30 w 144"/>
                <a:gd name="T29" fmla="*/ 310 h 217"/>
                <a:gd name="T30" fmla="*/ 11 w 144"/>
                <a:gd name="T31" fmla="*/ 270 h 217"/>
                <a:gd name="T32" fmla="*/ 9 w 144"/>
                <a:gd name="T33" fmla="*/ 259 h 217"/>
                <a:gd name="T34" fmla="*/ 0 w 144"/>
                <a:gd name="T35" fmla="*/ 245 h 217"/>
                <a:gd name="T36" fmla="*/ 14 w 144"/>
                <a:gd name="T37" fmla="*/ 220 h 217"/>
                <a:gd name="T38" fmla="*/ 18 w 144"/>
                <a:gd name="T39" fmla="*/ 190 h 217"/>
                <a:gd name="T40" fmla="*/ 11 w 144"/>
                <a:gd name="T41" fmla="*/ 173 h 217"/>
                <a:gd name="T42" fmla="*/ 9 w 144"/>
                <a:gd name="T43" fmla="*/ 125 h 217"/>
                <a:gd name="T44" fmla="*/ 38 w 144"/>
                <a:gd name="T45" fmla="*/ 111 h 217"/>
                <a:gd name="T46" fmla="*/ 41 w 144"/>
                <a:gd name="T47" fmla="*/ 75 h 217"/>
                <a:gd name="T48" fmla="*/ 53 w 144"/>
                <a:gd name="T49" fmla="*/ 64 h 217"/>
                <a:gd name="T50" fmla="*/ 64 w 144"/>
                <a:gd name="T51" fmla="*/ 25 h 217"/>
                <a:gd name="T52" fmla="*/ 86 w 144"/>
                <a:gd name="T53" fmla="*/ 11 h 217"/>
                <a:gd name="T54" fmla="*/ 111 w 144"/>
                <a:gd name="T55" fmla="*/ 0 h 217"/>
                <a:gd name="T56" fmla="*/ 158 w 144"/>
                <a:gd name="T57" fmla="*/ 21 h 217"/>
                <a:gd name="T58" fmla="*/ 178 w 144"/>
                <a:gd name="T59" fmla="*/ 75 h 217"/>
                <a:gd name="T60" fmla="*/ 154 w 144"/>
                <a:gd name="T61" fmla="*/ 75 h 217"/>
                <a:gd name="T62" fmla="*/ 149 w 144"/>
                <a:gd name="T63" fmla="*/ 79 h 217"/>
                <a:gd name="T64" fmla="*/ 137 w 144"/>
                <a:gd name="T65" fmla="*/ 96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4"/>
                <a:gd name="T100" fmla="*/ 0 h 217"/>
                <a:gd name="T101" fmla="*/ 144 w 144"/>
                <a:gd name="T102" fmla="*/ 217 h 2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4" h="217">
                  <a:moveTo>
                    <a:pt x="116" y="73"/>
                  </a:moveTo>
                  <a:lnTo>
                    <a:pt x="102" y="82"/>
                  </a:lnTo>
                  <a:lnTo>
                    <a:pt x="90" y="89"/>
                  </a:lnTo>
                  <a:lnTo>
                    <a:pt x="85" y="94"/>
                  </a:lnTo>
                  <a:lnTo>
                    <a:pt x="78" y="94"/>
                  </a:lnTo>
                  <a:lnTo>
                    <a:pt x="76" y="101"/>
                  </a:lnTo>
                  <a:lnTo>
                    <a:pt x="73" y="104"/>
                  </a:lnTo>
                  <a:lnTo>
                    <a:pt x="73" y="113"/>
                  </a:lnTo>
                  <a:lnTo>
                    <a:pt x="76" y="132"/>
                  </a:lnTo>
                  <a:lnTo>
                    <a:pt x="90" y="137"/>
                  </a:lnTo>
                  <a:lnTo>
                    <a:pt x="97" y="144"/>
                  </a:lnTo>
                  <a:lnTo>
                    <a:pt x="85" y="153"/>
                  </a:lnTo>
                  <a:lnTo>
                    <a:pt x="78" y="146"/>
                  </a:lnTo>
                  <a:lnTo>
                    <a:pt x="80" y="148"/>
                  </a:lnTo>
                  <a:lnTo>
                    <a:pt x="64" y="151"/>
                  </a:lnTo>
                  <a:lnTo>
                    <a:pt x="92" y="153"/>
                  </a:lnTo>
                  <a:lnTo>
                    <a:pt x="85" y="160"/>
                  </a:lnTo>
                  <a:lnTo>
                    <a:pt x="80" y="156"/>
                  </a:lnTo>
                  <a:lnTo>
                    <a:pt x="73" y="165"/>
                  </a:lnTo>
                  <a:lnTo>
                    <a:pt x="69" y="165"/>
                  </a:lnTo>
                  <a:lnTo>
                    <a:pt x="73" y="167"/>
                  </a:lnTo>
                  <a:lnTo>
                    <a:pt x="71" y="174"/>
                  </a:lnTo>
                  <a:lnTo>
                    <a:pt x="73" y="179"/>
                  </a:lnTo>
                  <a:lnTo>
                    <a:pt x="71" y="177"/>
                  </a:lnTo>
                  <a:lnTo>
                    <a:pt x="69" y="191"/>
                  </a:lnTo>
                  <a:lnTo>
                    <a:pt x="66" y="203"/>
                  </a:lnTo>
                  <a:lnTo>
                    <a:pt x="45" y="208"/>
                  </a:lnTo>
                  <a:lnTo>
                    <a:pt x="43" y="217"/>
                  </a:lnTo>
                  <a:lnTo>
                    <a:pt x="28" y="217"/>
                  </a:lnTo>
                  <a:lnTo>
                    <a:pt x="24" y="203"/>
                  </a:lnTo>
                  <a:lnTo>
                    <a:pt x="21" y="193"/>
                  </a:lnTo>
                  <a:lnTo>
                    <a:pt x="9" y="177"/>
                  </a:lnTo>
                  <a:lnTo>
                    <a:pt x="9" y="172"/>
                  </a:lnTo>
                  <a:lnTo>
                    <a:pt x="7" y="170"/>
                  </a:lnTo>
                  <a:lnTo>
                    <a:pt x="5" y="170"/>
                  </a:lnTo>
                  <a:lnTo>
                    <a:pt x="0" y="160"/>
                  </a:lnTo>
                  <a:lnTo>
                    <a:pt x="2" y="158"/>
                  </a:lnTo>
                  <a:lnTo>
                    <a:pt x="12" y="144"/>
                  </a:lnTo>
                  <a:lnTo>
                    <a:pt x="14" y="130"/>
                  </a:lnTo>
                  <a:lnTo>
                    <a:pt x="14" y="125"/>
                  </a:lnTo>
                  <a:lnTo>
                    <a:pt x="19" y="120"/>
                  </a:lnTo>
                  <a:lnTo>
                    <a:pt x="9" y="113"/>
                  </a:lnTo>
                  <a:lnTo>
                    <a:pt x="7" y="96"/>
                  </a:lnTo>
                  <a:lnTo>
                    <a:pt x="7" y="82"/>
                  </a:lnTo>
                  <a:lnTo>
                    <a:pt x="19" y="75"/>
                  </a:lnTo>
                  <a:lnTo>
                    <a:pt x="31" y="73"/>
                  </a:lnTo>
                  <a:lnTo>
                    <a:pt x="21" y="68"/>
                  </a:lnTo>
                  <a:lnTo>
                    <a:pt x="33" y="49"/>
                  </a:lnTo>
                  <a:lnTo>
                    <a:pt x="31" y="44"/>
                  </a:lnTo>
                  <a:lnTo>
                    <a:pt x="43" y="42"/>
                  </a:lnTo>
                  <a:lnTo>
                    <a:pt x="45" y="33"/>
                  </a:lnTo>
                  <a:lnTo>
                    <a:pt x="52" y="16"/>
                  </a:lnTo>
                  <a:lnTo>
                    <a:pt x="69" y="11"/>
                  </a:lnTo>
                  <a:lnTo>
                    <a:pt x="69" y="7"/>
                  </a:lnTo>
                  <a:lnTo>
                    <a:pt x="90" y="7"/>
                  </a:lnTo>
                  <a:lnTo>
                    <a:pt x="90" y="0"/>
                  </a:lnTo>
                  <a:lnTo>
                    <a:pt x="95" y="0"/>
                  </a:lnTo>
                  <a:lnTo>
                    <a:pt x="128" y="14"/>
                  </a:lnTo>
                  <a:lnTo>
                    <a:pt x="140" y="35"/>
                  </a:lnTo>
                  <a:lnTo>
                    <a:pt x="144" y="49"/>
                  </a:lnTo>
                  <a:lnTo>
                    <a:pt x="128" y="47"/>
                  </a:lnTo>
                  <a:lnTo>
                    <a:pt x="125" y="49"/>
                  </a:lnTo>
                  <a:lnTo>
                    <a:pt x="123" y="54"/>
                  </a:lnTo>
                  <a:lnTo>
                    <a:pt x="121" y="52"/>
                  </a:lnTo>
                  <a:lnTo>
                    <a:pt x="114" y="56"/>
                  </a:lnTo>
                  <a:lnTo>
                    <a:pt x="111" y="63"/>
                  </a:lnTo>
                  <a:lnTo>
                    <a:pt x="116" y="73"/>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59" name="Freeform 5617"/>
            <p:cNvSpPr>
              <a:spLocks/>
            </p:cNvSpPr>
            <p:nvPr/>
          </p:nvSpPr>
          <p:spPr bwMode="auto">
            <a:xfrm>
              <a:off x="2777" y="1384"/>
              <a:ext cx="7" cy="16"/>
            </a:xfrm>
            <a:custGeom>
              <a:avLst/>
              <a:gdLst>
                <a:gd name="T0" fmla="*/ 7 w 7"/>
                <a:gd name="T1" fmla="*/ 0 h 14"/>
                <a:gd name="T2" fmla="*/ 7 w 7"/>
                <a:gd name="T3" fmla="*/ 2 h 14"/>
                <a:gd name="T4" fmla="*/ 5 w 7"/>
                <a:gd name="T5" fmla="*/ 16 h 14"/>
                <a:gd name="T6" fmla="*/ 5 w 7"/>
                <a:gd name="T7" fmla="*/ 18 h 14"/>
                <a:gd name="T8" fmla="*/ 0 w 7"/>
                <a:gd name="T9" fmla="*/ 9 h 14"/>
                <a:gd name="T10" fmla="*/ 7 w 7"/>
                <a:gd name="T11" fmla="*/ 0 h 14"/>
                <a:gd name="T12" fmla="*/ 0 60000 65536"/>
                <a:gd name="T13" fmla="*/ 0 60000 65536"/>
                <a:gd name="T14" fmla="*/ 0 60000 65536"/>
                <a:gd name="T15" fmla="*/ 0 60000 65536"/>
                <a:gd name="T16" fmla="*/ 0 60000 65536"/>
                <a:gd name="T17" fmla="*/ 0 60000 65536"/>
                <a:gd name="T18" fmla="*/ 0 w 7"/>
                <a:gd name="T19" fmla="*/ 0 h 14"/>
                <a:gd name="T20" fmla="*/ 7 w 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7" h="14">
                  <a:moveTo>
                    <a:pt x="7" y="0"/>
                  </a:moveTo>
                  <a:lnTo>
                    <a:pt x="7" y="2"/>
                  </a:lnTo>
                  <a:lnTo>
                    <a:pt x="5" y="12"/>
                  </a:lnTo>
                  <a:lnTo>
                    <a:pt x="5" y="14"/>
                  </a:lnTo>
                  <a:lnTo>
                    <a:pt x="0" y="7"/>
                  </a:lnTo>
                  <a:lnTo>
                    <a:pt x="7" y="0"/>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60" name="Freeform 5618"/>
            <p:cNvSpPr>
              <a:spLocks/>
            </p:cNvSpPr>
            <p:nvPr/>
          </p:nvSpPr>
          <p:spPr bwMode="auto">
            <a:xfrm>
              <a:off x="2610" y="1597"/>
              <a:ext cx="69" cy="38"/>
            </a:xfrm>
            <a:custGeom>
              <a:avLst/>
              <a:gdLst>
                <a:gd name="T0" fmla="*/ 73 w 62"/>
                <a:gd name="T1" fmla="*/ 28 h 31"/>
                <a:gd name="T2" fmla="*/ 68 w 62"/>
                <a:gd name="T3" fmla="*/ 36 h 31"/>
                <a:gd name="T4" fmla="*/ 56 w 62"/>
                <a:gd name="T5" fmla="*/ 36 h 31"/>
                <a:gd name="T6" fmla="*/ 50 w 62"/>
                <a:gd name="T7" fmla="*/ 47 h 31"/>
                <a:gd name="T8" fmla="*/ 39 w 62"/>
                <a:gd name="T9" fmla="*/ 36 h 31"/>
                <a:gd name="T10" fmla="*/ 30 w 62"/>
                <a:gd name="T11" fmla="*/ 47 h 31"/>
                <a:gd name="T12" fmla="*/ 18 w 62"/>
                <a:gd name="T13" fmla="*/ 47 h 31"/>
                <a:gd name="T14" fmla="*/ 9 w 62"/>
                <a:gd name="T15" fmla="*/ 33 h 31"/>
                <a:gd name="T16" fmla="*/ 0 w 62"/>
                <a:gd name="T17" fmla="*/ 36 h 31"/>
                <a:gd name="T18" fmla="*/ 14 w 62"/>
                <a:gd name="T19" fmla="*/ 11 h 31"/>
                <a:gd name="T20" fmla="*/ 21 w 62"/>
                <a:gd name="T21" fmla="*/ 7 h 31"/>
                <a:gd name="T22" fmla="*/ 23 w 62"/>
                <a:gd name="T23" fmla="*/ 5 h 31"/>
                <a:gd name="T24" fmla="*/ 45 w 62"/>
                <a:gd name="T25" fmla="*/ 0 h 31"/>
                <a:gd name="T26" fmla="*/ 59 w 62"/>
                <a:gd name="T27" fmla="*/ 7 h 31"/>
                <a:gd name="T28" fmla="*/ 59 w 62"/>
                <a:gd name="T29" fmla="*/ 11 h 31"/>
                <a:gd name="T30" fmla="*/ 59 w 62"/>
                <a:gd name="T31" fmla="*/ 15 h 31"/>
                <a:gd name="T32" fmla="*/ 59 w 62"/>
                <a:gd name="T33" fmla="*/ 18 h 31"/>
                <a:gd name="T34" fmla="*/ 62 w 62"/>
                <a:gd name="T35" fmla="*/ 18 h 31"/>
                <a:gd name="T36" fmla="*/ 77 w 62"/>
                <a:gd name="T37" fmla="*/ 22 h 31"/>
                <a:gd name="T38" fmla="*/ 77 w 62"/>
                <a:gd name="T39" fmla="*/ 26 h 31"/>
                <a:gd name="T40" fmla="*/ 73 w 62"/>
                <a:gd name="T41" fmla="*/ 28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
                <a:gd name="T64" fmla="*/ 0 h 31"/>
                <a:gd name="T65" fmla="*/ 62 w 62"/>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 h="31">
                  <a:moveTo>
                    <a:pt x="59" y="19"/>
                  </a:moveTo>
                  <a:lnTo>
                    <a:pt x="55" y="24"/>
                  </a:lnTo>
                  <a:lnTo>
                    <a:pt x="45" y="24"/>
                  </a:lnTo>
                  <a:lnTo>
                    <a:pt x="40" y="31"/>
                  </a:lnTo>
                  <a:lnTo>
                    <a:pt x="31" y="24"/>
                  </a:lnTo>
                  <a:lnTo>
                    <a:pt x="24" y="31"/>
                  </a:lnTo>
                  <a:lnTo>
                    <a:pt x="14" y="31"/>
                  </a:lnTo>
                  <a:lnTo>
                    <a:pt x="7" y="22"/>
                  </a:lnTo>
                  <a:lnTo>
                    <a:pt x="0" y="24"/>
                  </a:lnTo>
                  <a:lnTo>
                    <a:pt x="12" y="7"/>
                  </a:lnTo>
                  <a:lnTo>
                    <a:pt x="17" y="5"/>
                  </a:lnTo>
                  <a:lnTo>
                    <a:pt x="19" y="3"/>
                  </a:lnTo>
                  <a:lnTo>
                    <a:pt x="36" y="0"/>
                  </a:lnTo>
                  <a:lnTo>
                    <a:pt x="48" y="5"/>
                  </a:lnTo>
                  <a:lnTo>
                    <a:pt x="48" y="7"/>
                  </a:lnTo>
                  <a:lnTo>
                    <a:pt x="48" y="10"/>
                  </a:lnTo>
                  <a:lnTo>
                    <a:pt x="48" y="12"/>
                  </a:lnTo>
                  <a:lnTo>
                    <a:pt x="50" y="12"/>
                  </a:lnTo>
                  <a:lnTo>
                    <a:pt x="62" y="15"/>
                  </a:lnTo>
                  <a:lnTo>
                    <a:pt x="62" y="17"/>
                  </a:lnTo>
                  <a:lnTo>
                    <a:pt x="59" y="19"/>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61" name="Freeform 5619"/>
            <p:cNvSpPr>
              <a:spLocks/>
            </p:cNvSpPr>
            <p:nvPr/>
          </p:nvSpPr>
          <p:spPr bwMode="auto">
            <a:xfrm>
              <a:off x="2855" y="1495"/>
              <a:ext cx="287" cy="172"/>
            </a:xfrm>
            <a:custGeom>
              <a:avLst/>
              <a:gdLst>
                <a:gd name="T0" fmla="*/ 169 w 256"/>
                <a:gd name="T1" fmla="*/ 0 h 139"/>
                <a:gd name="T2" fmla="*/ 158 w 256"/>
                <a:gd name="T3" fmla="*/ 6 h 139"/>
                <a:gd name="T4" fmla="*/ 137 w 256"/>
                <a:gd name="T5" fmla="*/ 17 h 139"/>
                <a:gd name="T6" fmla="*/ 137 w 256"/>
                <a:gd name="T7" fmla="*/ 30 h 139"/>
                <a:gd name="T8" fmla="*/ 107 w 256"/>
                <a:gd name="T9" fmla="*/ 21 h 139"/>
                <a:gd name="T10" fmla="*/ 78 w 256"/>
                <a:gd name="T11" fmla="*/ 14 h 139"/>
                <a:gd name="T12" fmla="*/ 48 w 256"/>
                <a:gd name="T13" fmla="*/ 14 h 139"/>
                <a:gd name="T14" fmla="*/ 18 w 256"/>
                <a:gd name="T15" fmla="*/ 14 h 139"/>
                <a:gd name="T16" fmla="*/ 28 w 256"/>
                <a:gd name="T17" fmla="*/ 43 h 139"/>
                <a:gd name="T18" fmla="*/ 28 w 256"/>
                <a:gd name="T19" fmla="*/ 53 h 139"/>
                <a:gd name="T20" fmla="*/ 9 w 256"/>
                <a:gd name="T21" fmla="*/ 83 h 139"/>
                <a:gd name="T22" fmla="*/ 7 w 256"/>
                <a:gd name="T23" fmla="*/ 90 h 139"/>
                <a:gd name="T24" fmla="*/ 0 w 256"/>
                <a:gd name="T25" fmla="*/ 109 h 139"/>
                <a:gd name="T26" fmla="*/ 15 w 256"/>
                <a:gd name="T27" fmla="*/ 120 h 139"/>
                <a:gd name="T28" fmla="*/ 15 w 256"/>
                <a:gd name="T29" fmla="*/ 120 h 139"/>
                <a:gd name="T30" fmla="*/ 50 w 256"/>
                <a:gd name="T31" fmla="*/ 123 h 139"/>
                <a:gd name="T32" fmla="*/ 81 w 256"/>
                <a:gd name="T33" fmla="*/ 111 h 139"/>
                <a:gd name="T34" fmla="*/ 95 w 256"/>
                <a:gd name="T35" fmla="*/ 97 h 139"/>
                <a:gd name="T36" fmla="*/ 102 w 256"/>
                <a:gd name="T37" fmla="*/ 101 h 139"/>
                <a:gd name="T38" fmla="*/ 115 w 256"/>
                <a:gd name="T39" fmla="*/ 115 h 139"/>
                <a:gd name="T40" fmla="*/ 128 w 256"/>
                <a:gd name="T41" fmla="*/ 134 h 139"/>
                <a:gd name="T42" fmla="*/ 144 w 256"/>
                <a:gd name="T43" fmla="*/ 148 h 139"/>
                <a:gd name="T44" fmla="*/ 158 w 256"/>
                <a:gd name="T45" fmla="*/ 162 h 139"/>
                <a:gd name="T46" fmla="*/ 169 w 256"/>
                <a:gd name="T47" fmla="*/ 152 h 139"/>
                <a:gd name="T48" fmla="*/ 176 w 256"/>
                <a:gd name="T49" fmla="*/ 155 h 139"/>
                <a:gd name="T50" fmla="*/ 176 w 256"/>
                <a:gd name="T51" fmla="*/ 141 h 139"/>
                <a:gd name="T52" fmla="*/ 178 w 256"/>
                <a:gd name="T53" fmla="*/ 152 h 139"/>
                <a:gd name="T54" fmla="*/ 191 w 256"/>
                <a:gd name="T55" fmla="*/ 155 h 139"/>
                <a:gd name="T56" fmla="*/ 173 w 256"/>
                <a:gd name="T57" fmla="*/ 155 h 139"/>
                <a:gd name="T58" fmla="*/ 178 w 256"/>
                <a:gd name="T59" fmla="*/ 162 h 139"/>
                <a:gd name="T60" fmla="*/ 194 w 256"/>
                <a:gd name="T61" fmla="*/ 170 h 139"/>
                <a:gd name="T62" fmla="*/ 211 w 256"/>
                <a:gd name="T63" fmla="*/ 170 h 139"/>
                <a:gd name="T64" fmla="*/ 194 w 256"/>
                <a:gd name="T65" fmla="*/ 188 h 139"/>
                <a:gd name="T66" fmla="*/ 205 w 256"/>
                <a:gd name="T67" fmla="*/ 192 h 139"/>
                <a:gd name="T68" fmla="*/ 215 w 256"/>
                <a:gd name="T69" fmla="*/ 202 h 139"/>
                <a:gd name="T70" fmla="*/ 217 w 256"/>
                <a:gd name="T71" fmla="*/ 213 h 139"/>
                <a:gd name="T72" fmla="*/ 241 w 256"/>
                <a:gd name="T73" fmla="*/ 202 h 139"/>
                <a:gd name="T74" fmla="*/ 252 w 256"/>
                <a:gd name="T75" fmla="*/ 199 h 139"/>
                <a:gd name="T76" fmla="*/ 266 w 256"/>
                <a:gd name="T77" fmla="*/ 192 h 139"/>
                <a:gd name="T78" fmla="*/ 250 w 256"/>
                <a:gd name="T79" fmla="*/ 188 h 139"/>
                <a:gd name="T80" fmla="*/ 232 w 256"/>
                <a:gd name="T81" fmla="*/ 173 h 139"/>
                <a:gd name="T82" fmla="*/ 238 w 256"/>
                <a:gd name="T83" fmla="*/ 162 h 139"/>
                <a:gd name="T84" fmla="*/ 235 w 256"/>
                <a:gd name="T85" fmla="*/ 170 h 139"/>
                <a:gd name="T86" fmla="*/ 238 w 256"/>
                <a:gd name="T87" fmla="*/ 162 h 139"/>
                <a:gd name="T88" fmla="*/ 266 w 256"/>
                <a:gd name="T89" fmla="*/ 152 h 139"/>
                <a:gd name="T90" fmla="*/ 291 w 256"/>
                <a:gd name="T91" fmla="*/ 136 h 139"/>
                <a:gd name="T92" fmla="*/ 300 w 256"/>
                <a:gd name="T93" fmla="*/ 136 h 139"/>
                <a:gd name="T94" fmla="*/ 309 w 256"/>
                <a:gd name="T95" fmla="*/ 123 h 139"/>
                <a:gd name="T96" fmla="*/ 322 w 256"/>
                <a:gd name="T97" fmla="*/ 115 h 139"/>
                <a:gd name="T98" fmla="*/ 309 w 256"/>
                <a:gd name="T99" fmla="*/ 75 h 139"/>
                <a:gd name="T100" fmla="*/ 283 w 256"/>
                <a:gd name="T101" fmla="*/ 64 h 139"/>
                <a:gd name="T102" fmla="*/ 259 w 256"/>
                <a:gd name="T103" fmla="*/ 53 h 139"/>
                <a:gd name="T104" fmla="*/ 248 w 256"/>
                <a:gd name="T105" fmla="*/ 61 h 139"/>
                <a:gd name="T106" fmla="*/ 224 w 256"/>
                <a:gd name="T107" fmla="*/ 35 h 139"/>
                <a:gd name="T108" fmla="*/ 202 w 256"/>
                <a:gd name="T109" fmla="*/ 11 h 139"/>
                <a:gd name="T110" fmla="*/ 200 w 256"/>
                <a:gd name="T111" fmla="*/ 2 h 139"/>
                <a:gd name="T112" fmla="*/ 169 w 256"/>
                <a:gd name="T113" fmla="*/ 0 h 1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56"/>
                <a:gd name="T172" fmla="*/ 0 h 139"/>
                <a:gd name="T173" fmla="*/ 256 w 256"/>
                <a:gd name="T174" fmla="*/ 139 h 1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56" h="139">
                  <a:moveTo>
                    <a:pt x="135" y="0"/>
                  </a:moveTo>
                  <a:lnTo>
                    <a:pt x="126" y="4"/>
                  </a:lnTo>
                  <a:lnTo>
                    <a:pt x="109" y="11"/>
                  </a:lnTo>
                  <a:lnTo>
                    <a:pt x="109" y="19"/>
                  </a:lnTo>
                  <a:lnTo>
                    <a:pt x="85" y="14"/>
                  </a:lnTo>
                  <a:lnTo>
                    <a:pt x="62" y="9"/>
                  </a:lnTo>
                  <a:lnTo>
                    <a:pt x="38" y="9"/>
                  </a:lnTo>
                  <a:lnTo>
                    <a:pt x="14" y="9"/>
                  </a:lnTo>
                  <a:lnTo>
                    <a:pt x="22" y="28"/>
                  </a:lnTo>
                  <a:lnTo>
                    <a:pt x="22" y="35"/>
                  </a:lnTo>
                  <a:lnTo>
                    <a:pt x="7" y="54"/>
                  </a:lnTo>
                  <a:lnTo>
                    <a:pt x="5" y="59"/>
                  </a:lnTo>
                  <a:lnTo>
                    <a:pt x="0" y="71"/>
                  </a:lnTo>
                  <a:lnTo>
                    <a:pt x="12" y="78"/>
                  </a:lnTo>
                  <a:lnTo>
                    <a:pt x="40" y="80"/>
                  </a:lnTo>
                  <a:lnTo>
                    <a:pt x="64" y="73"/>
                  </a:lnTo>
                  <a:lnTo>
                    <a:pt x="76" y="63"/>
                  </a:lnTo>
                  <a:lnTo>
                    <a:pt x="81" y="66"/>
                  </a:lnTo>
                  <a:lnTo>
                    <a:pt x="92" y="75"/>
                  </a:lnTo>
                  <a:lnTo>
                    <a:pt x="102" y="87"/>
                  </a:lnTo>
                  <a:lnTo>
                    <a:pt x="114" y="97"/>
                  </a:lnTo>
                  <a:lnTo>
                    <a:pt x="126" y="106"/>
                  </a:lnTo>
                  <a:lnTo>
                    <a:pt x="135" y="99"/>
                  </a:lnTo>
                  <a:lnTo>
                    <a:pt x="140" y="101"/>
                  </a:lnTo>
                  <a:lnTo>
                    <a:pt x="140" y="92"/>
                  </a:lnTo>
                  <a:lnTo>
                    <a:pt x="142" y="99"/>
                  </a:lnTo>
                  <a:lnTo>
                    <a:pt x="152" y="101"/>
                  </a:lnTo>
                  <a:lnTo>
                    <a:pt x="137" y="101"/>
                  </a:lnTo>
                  <a:lnTo>
                    <a:pt x="142" y="106"/>
                  </a:lnTo>
                  <a:lnTo>
                    <a:pt x="154" y="111"/>
                  </a:lnTo>
                  <a:lnTo>
                    <a:pt x="168" y="111"/>
                  </a:lnTo>
                  <a:lnTo>
                    <a:pt x="154" y="123"/>
                  </a:lnTo>
                  <a:lnTo>
                    <a:pt x="163" y="125"/>
                  </a:lnTo>
                  <a:lnTo>
                    <a:pt x="171" y="132"/>
                  </a:lnTo>
                  <a:lnTo>
                    <a:pt x="173" y="139"/>
                  </a:lnTo>
                  <a:lnTo>
                    <a:pt x="192" y="132"/>
                  </a:lnTo>
                  <a:lnTo>
                    <a:pt x="201" y="130"/>
                  </a:lnTo>
                  <a:lnTo>
                    <a:pt x="211" y="125"/>
                  </a:lnTo>
                  <a:lnTo>
                    <a:pt x="199" y="123"/>
                  </a:lnTo>
                  <a:lnTo>
                    <a:pt x="185" y="113"/>
                  </a:lnTo>
                  <a:lnTo>
                    <a:pt x="189" y="106"/>
                  </a:lnTo>
                  <a:lnTo>
                    <a:pt x="187" y="111"/>
                  </a:lnTo>
                  <a:lnTo>
                    <a:pt x="189" y="106"/>
                  </a:lnTo>
                  <a:lnTo>
                    <a:pt x="211" y="99"/>
                  </a:lnTo>
                  <a:lnTo>
                    <a:pt x="232" y="89"/>
                  </a:lnTo>
                  <a:lnTo>
                    <a:pt x="239" y="89"/>
                  </a:lnTo>
                  <a:lnTo>
                    <a:pt x="246" y="80"/>
                  </a:lnTo>
                  <a:lnTo>
                    <a:pt x="256" y="75"/>
                  </a:lnTo>
                  <a:lnTo>
                    <a:pt x="246" y="49"/>
                  </a:lnTo>
                  <a:lnTo>
                    <a:pt x="225" y="42"/>
                  </a:lnTo>
                  <a:lnTo>
                    <a:pt x="206" y="35"/>
                  </a:lnTo>
                  <a:lnTo>
                    <a:pt x="197" y="40"/>
                  </a:lnTo>
                  <a:lnTo>
                    <a:pt x="178" y="23"/>
                  </a:lnTo>
                  <a:lnTo>
                    <a:pt x="161" y="7"/>
                  </a:lnTo>
                  <a:lnTo>
                    <a:pt x="159" y="2"/>
                  </a:lnTo>
                  <a:lnTo>
                    <a:pt x="135" y="0"/>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62" name="Freeform 5620"/>
            <p:cNvSpPr>
              <a:spLocks/>
            </p:cNvSpPr>
            <p:nvPr/>
          </p:nvSpPr>
          <p:spPr bwMode="auto">
            <a:xfrm>
              <a:off x="2808" y="1689"/>
              <a:ext cx="22" cy="30"/>
            </a:xfrm>
            <a:custGeom>
              <a:avLst/>
              <a:gdLst>
                <a:gd name="T0" fmla="*/ 15 w 19"/>
                <a:gd name="T1" fmla="*/ 0 h 30"/>
                <a:gd name="T2" fmla="*/ 12 w 19"/>
                <a:gd name="T3" fmla="*/ 0 h 30"/>
                <a:gd name="T4" fmla="*/ 9 w 19"/>
                <a:gd name="T5" fmla="*/ 0 h 30"/>
                <a:gd name="T6" fmla="*/ 6 w 19"/>
                <a:gd name="T7" fmla="*/ 7 h 30"/>
                <a:gd name="T8" fmla="*/ 2 w 19"/>
                <a:gd name="T9" fmla="*/ 7 h 30"/>
                <a:gd name="T10" fmla="*/ 6 w 19"/>
                <a:gd name="T11" fmla="*/ 15 h 30"/>
                <a:gd name="T12" fmla="*/ 2 w 19"/>
                <a:gd name="T13" fmla="*/ 15 h 30"/>
                <a:gd name="T14" fmla="*/ 0 w 19"/>
                <a:gd name="T15" fmla="*/ 19 h 30"/>
                <a:gd name="T16" fmla="*/ 15 w 19"/>
                <a:gd name="T17" fmla="*/ 28 h 30"/>
                <a:gd name="T18" fmla="*/ 22 w 19"/>
                <a:gd name="T19" fmla="*/ 30 h 30"/>
                <a:gd name="T20" fmla="*/ 25 w 19"/>
                <a:gd name="T21" fmla="*/ 15 h 30"/>
                <a:gd name="T22" fmla="*/ 20 w 19"/>
                <a:gd name="T23" fmla="*/ 8 h 30"/>
                <a:gd name="T24" fmla="*/ 15 w 19"/>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30"/>
                <a:gd name="T41" fmla="*/ 19 w 19"/>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30">
                  <a:moveTo>
                    <a:pt x="11" y="0"/>
                  </a:moveTo>
                  <a:lnTo>
                    <a:pt x="9" y="0"/>
                  </a:lnTo>
                  <a:lnTo>
                    <a:pt x="7" y="0"/>
                  </a:lnTo>
                  <a:lnTo>
                    <a:pt x="4" y="7"/>
                  </a:lnTo>
                  <a:lnTo>
                    <a:pt x="2" y="7"/>
                  </a:lnTo>
                  <a:lnTo>
                    <a:pt x="4" y="15"/>
                  </a:lnTo>
                  <a:lnTo>
                    <a:pt x="2" y="15"/>
                  </a:lnTo>
                  <a:lnTo>
                    <a:pt x="0" y="19"/>
                  </a:lnTo>
                  <a:lnTo>
                    <a:pt x="11" y="28"/>
                  </a:lnTo>
                  <a:lnTo>
                    <a:pt x="16" y="30"/>
                  </a:lnTo>
                  <a:lnTo>
                    <a:pt x="19" y="15"/>
                  </a:lnTo>
                  <a:lnTo>
                    <a:pt x="15" y="8"/>
                  </a:lnTo>
                  <a:lnTo>
                    <a:pt x="11" y="0"/>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63" name="Freeform 5621"/>
            <p:cNvSpPr>
              <a:spLocks/>
            </p:cNvSpPr>
            <p:nvPr/>
          </p:nvSpPr>
          <p:spPr bwMode="auto">
            <a:xfrm>
              <a:off x="535" y="1109"/>
              <a:ext cx="1146" cy="620"/>
            </a:xfrm>
            <a:custGeom>
              <a:avLst/>
              <a:gdLst>
                <a:gd name="T0" fmla="*/ 987 w 1025"/>
                <a:gd name="T1" fmla="*/ 130 h 501"/>
                <a:gd name="T2" fmla="*/ 1044 w 1025"/>
                <a:gd name="T3" fmla="*/ 53 h 501"/>
                <a:gd name="T4" fmla="*/ 941 w 1025"/>
                <a:gd name="T5" fmla="*/ 85 h 501"/>
                <a:gd name="T6" fmla="*/ 899 w 1025"/>
                <a:gd name="T7" fmla="*/ 51 h 501"/>
                <a:gd name="T8" fmla="*/ 897 w 1025"/>
                <a:gd name="T9" fmla="*/ 6 h 501"/>
                <a:gd name="T10" fmla="*/ 881 w 1025"/>
                <a:gd name="T11" fmla="*/ 62 h 501"/>
                <a:gd name="T12" fmla="*/ 816 w 1025"/>
                <a:gd name="T13" fmla="*/ 115 h 501"/>
                <a:gd name="T14" fmla="*/ 828 w 1025"/>
                <a:gd name="T15" fmla="*/ 85 h 501"/>
                <a:gd name="T16" fmla="*/ 777 w 1025"/>
                <a:gd name="T17" fmla="*/ 97 h 501"/>
                <a:gd name="T18" fmla="*/ 678 w 1025"/>
                <a:gd name="T19" fmla="*/ 83 h 501"/>
                <a:gd name="T20" fmla="*/ 634 w 1025"/>
                <a:gd name="T21" fmla="*/ 101 h 501"/>
                <a:gd name="T22" fmla="*/ 544 w 1025"/>
                <a:gd name="T23" fmla="*/ 72 h 501"/>
                <a:gd name="T24" fmla="*/ 428 w 1025"/>
                <a:gd name="T25" fmla="*/ 53 h 501"/>
                <a:gd name="T26" fmla="*/ 361 w 1025"/>
                <a:gd name="T27" fmla="*/ 43 h 501"/>
                <a:gd name="T28" fmla="*/ 158 w 1025"/>
                <a:gd name="T29" fmla="*/ 109 h 501"/>
                <a:gd name="T30" fmla="*/ 30 w 1025"/>
                <a:gd name="T31" fmla="*/ 290 h 501"/>
                <a:gd name="T32" fmla="*/ 93 w 1025"/>
                <a:gd name="T33" fmla="*/ 387 h 501"/>
                <a:gd name="T34" fmla="*/ 60 w 1025"/>
                <a:gd name="T35" fmla="*/ 423 h 501"/>
                <a:gd name="T36" fmla="*/ 80 w 1025"/>
                <a:gd name="T37" fmla="*/ 455 h 501"/>
                <a:gd name="T38" fmla="*/ 80 w 1025"/>
                <a:gd name="T39" fmla="*/ 491 h 501"/>
                <a:gd name="T40" fmla="*/ 47 w 1025"/>
                <a:gd name="T41" fmla="*/ 514 h 501"/>
                <a:gd name="T42" fmla="*/ 74 w 1025"/>
                <a:gd name="T43" fmla="*/ 523 h 501"/>
                <a:gd name="T44" fmla="*/ 88 w 1025"/>
                <a:gd name="T45" fmla="*/ 549 h 501"/>
                <a:gd name="T46" fmla="*/ 95 w 1025"/>
                <a:gd name="T47" fmla="*/ 568 h 501"/>
                <a:gd name="T48" fmla="*/ 338 w 1025"/>
                <a:gd name="T49" fmla="*/ 568 h 501"/>
                <a:gd name="T50" fmla="*/ 583 w 1025"/>
                <a:gd name="T51" fmla="*/ 561 h 501"/>
                <a:gd name="T52" fmla="*/ 724 w 1025"/>
                <a:gd name="T53" fmla="*/ 626 h 501"/>
                <a:gd name="T54" fmla="*/ 719 w 1025"/>
                <a:gd name="T55" fmla="*/ 756 h 501"/>
                <a:gd name="T56" fmla="*/ 866 w 1025"/>
                <a:gd name="T57" fmla="*/ 698 h 501"/>
                <a:gd name="T58" fmla="*/ 1020 w 1025"/>
                <a:gd name="T59" fmla="*/ 614 h 501"/>
                <a:gd name="T60" fmla="*/ 1080 w 1025"/>
                <a:gd name="T61" fmla="*/ 651 h 501"/>
                <a:gd name="T62" fmla="*/ 1048 w 1025"/>
                <a:gd name="T63" fmla="*/ 688 h 501"/>
                <a:gd name="T64" fmla="*/ 1139 w 1025"/>
                <a:gd name="T65" fmla="*/ 670 h 501"/>
                <a:gd name="T66" fmla="*/ 1077 w 1025"/>
                <a:gd name="T67" fmla="*/ 621 h 501"/>
                <a:gd name="T68" fmla="*/ 1109 w 1025"/>
                <a:gd name="T69" fmla="*/ 574 h 501"/>
                <a:gd name="T70" fmla="*/ 1006 w 1025"/>
                <a:gd name="T71" fmla="*/ 593 h 501"/>
                <a:gd name="T72" fmla="*/ 1219 w 1025"/>
                <a:gd name="T73" fmla="*/ 514 h 501"/>
                <a:gd name="T74" fmla="*/ 1281 w 1025"/>
                <a:gd name="T75" fmla="*/ 452 h 501"/>
                <a:gd name="T76" fmla="*/ 1216 w 1025"/>
                <a:gd name="T77" fmla="*/ 452 h 501"/>
                <a:gd name="T78" fmla="*/ 1228 w 1025"/>
                <a:gd name="T79" fmla="*/ 415 h 501"/>
                <a:gd name="T80" fmla="*/ 1221 w 1025"/>
                <a:gd name="T81" fmla="*/ 398 h 501"/>
                <a:gd name="T82" fmla="*/ 1204 w 1025"/>
                <a:gd name="T83" fmla="*/ 365 h 501"/>
                <a:gd name="T84" fmla="*/ 1204 w 1025"/>
                <a:gd name="T85" fmla="*/ 333 h 501"/>
                <a:gd name="T86" fmla="*/ 1201 w 1025"/>
                <a:gd name="T87" fmla="*/ 285 h 501"/>
                <a:gd name="T88" fmla="*/ 1174 w 1025"/>
                <a:gd name="T89" fmla="*/ 308 h 501"/>
                <a:gd name="T90" fmla="*/ 1118 w 1025"/>
                <a:gd name="T91" fmla="*/ 335 h 501"/>
                <a:gd name="T92" fmla="*/ 1112 w 1025"/>
                <a:gd name="T93" fmla="*/ 296 h 501"/>
                <a:gd name="T94" fmla="*/ 1100 w 1025"/>
                <a:gd name="T95" fmla="*/ 245 h 501"/>
                <a:gd name="T96" fmla="*/ 1008 w 1025"/>
                <a:gd name="T97" fmla="*/ 250 h 501"/>
                <a:gd name="T98" fmla="*/ 962 w 1025"/>
                <a:gd name="T99" fmla="*/ 387 h 501"/>
                <a:gd name="T100" fmla="*/ 877 w 1025"/>
                <a:gd name="T101" fmla="*/ 499 h 501"/>
                <a:gd name="T102" fmla="*/ 849 w 1025"/>
                <a:gd name="T103" fmla="*/ 433 h 501"/>
                <a:gd name="T104" fmla="*/ 745 w 1025"/>
                <a:gd name="T105" fmla="*/ 354 h 501"/>
                <a:gd name="T106" fmla="*/ 710 w 1025"/>
                <a:gd name="T107" fmla="*/ 308 h 501"/>
                <a:gd name="T108" fmla="*/ 805 w 1025"/>
                <a:gd name="T109" fmla="*/ 215 h 501"/>
                <a:gd name="T110" fmla="*/ 853 w 1025"/>
                <a:gd name="T111" fmla="*/ 188 h 501"/>
                <a:gd name="T112" fmla="*/ 899 w 1025"/>
                <a:gd name="T113" fmla="*/ 149 h 5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25"/>
                <a:gd name="T172" fmla="*/ 0 h 501"/>
                <a:gd name="T173" fmla="*/ 1025 w 1025"/>
                <a:gd name="T174" fmla="*/ 501 h 50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25" h="501">
                  <a:moveTo>
                    <a:pt x="755" y="87"/>
                  </a:moveTo>
                  <a:lnTo>
                    <a:pt x="750" y="82"/>
                  </a:lnTo>
                  <a:lnTo>
                    <a:pt x="764" y="82"/>
                  </a:lnTo>
                  <a:lnTo>
                    <a:pt x="774" y="87"/>
                  </a:lnTo>
                  <a:lnTo>
                    <a:pt x="781" y="87"/>
                  </a:lnTo>
                  <a:lnTo>
                    <a:pt x="776" y="78"/>
                  </a:lnTo>
                  <a:lnTo>
                    <a:pt x="781" y="80"/>
                  </a:lnTo>
                  <a:lnTo>
                    <a:pt x="786" y="80"/>
                  </a:lnTo>
                  <a:lnTo>
                    <a:pt x="790" y="85"/>
                  </a:lnTo>
                  <a:lnTo>
                    <a:pt x="819" y="75"/>
                  </a:lnTo>
                  <a:lnTo>
                    <a:pt x="824" y="66"/>
                  </a:lnTo>
                  <a:lnTo>
                    <a:pt x="821" y="59"/>
                  </a:lnTo>
                  <a:lnTo>
                    <a:pt x="824" y="52"/>
                  </a:lnTo>
                  <a:lnTo>
                    <a:pt x="838" y="47"/>
                  </a:lnTo>
                  <a:lnTo>
                    <a:pt x="831" y="47"/>
                  </a:lnTo>
                  <a:lnTo>
                    <a:pt x="840" y="42"/>
                  </a:lnTo>
                  <a:lnTo>
                    <a:pt x="824" y="35"/>
                  </a:lnTo>
                  <a:lnTo>
                    <a:pt x="835" y="35"/>
                  </a:lnTo>
                  <a:lnTo>
                    <a:pt x="800" y="35"/>
                  </a:lnTo>
                  <a:lnTo>
                    <a:pt x="797" y="42"/>
                  </a:lnTo>
                  <a:lnTo>
                    <a:pt x="800" y="45"/>
                  </a:lnTo>
                  <a:lnTo>
                    <a:pt x="797" y="49"/>
                  </a:lnTo>
                  <a:lnTo>
                    <a:pt x="788" y="49"/>
                  </a:lnTo>
                  <a:lnTo>
                    <a:pt x="760" y="71"/>
                  </a:lnTo>
                  <a:lnTo>
                    <a:pt x="750" y="71"/>
                  </a:lnTo>
                  <a:lnTo>
                    <a:pt x="750" y="59"/>
                  </a:lnTo>
                  <a:lnTo>
                    <a:pt x="753" y="56"/>
                  </a:lnTo>
                  <a:lnTo>
                    <a:pt x="760" y="47"/>
                  </a:lnTo>
                  <a:lnTo>
                    <a:pt x="750" y="42"/>
                  </a:lnTo>
                  <a:lnTo>
                    <a:pt x="729" y="56"/>
                  </a:lnTo>
                  <a:lnTo>
                    <a:pt x="734" y="45"/>
                  </a:lnTo>
                  <a:lnTo>
                    <a:pt x="729" y="40"/>
                  </a:lnTo>
                  <a:lnTo>
                    <a:pt x="741" y="37"/>
                  </a:lnTo>
                  <a:lnTo>
                    <a:pt x="734" y="35"/>
                  </a:lnTo>
                  <a:lnTo>
                    <a:pt x="722" y="35"/>
                  </a:lnTo>
                  <a:lnTo>
                    <a:pt x="719" y="33"/>
                  </a:lnTo>
                  <a:lnTo>
                    <a:pt x="729" y="28"/>
                  </a:lnTo>
                  <a:lnTo>
                    <a:pt x="729" y="26"/>
                  </a:lnTo>
                  <a:lnTo>
                    <a:pt x="736" y="26"/>
                  </a:lnTo>
                  <a:lnTo>
                    <a:pt x="731" y="16"/>
                  </a:lnTo>
                  <a:lnTo>
                    <a:pt x="734" y="9"/>
                  </a:lnTo>
                  <a:lnTo>
                    <a:pt x="729" y="4"/>
                  </a:lnTo>
                  <a:lnTo>
                    <a:pt x="724" y="4"/>
                  </a:lnTo>
                  <a:lnTo>
                    <a:pt x="727" y="0"/>
                  </a:lnTo>
                  <a:lnTo>
                    <a:pt x="717" y="4"/>
                  </a:lnTo>
                  <a:lnTo>
                    <a:pt x="724" y="4"/>
                  </a:lnTo>
                  <a:lnTo>
                    <a:pt x="705" y="7"/>
                  </a:lnTo>
                  <a:lnTo>
                    <a:pt x="708" y="9"/>
                  </a:lnTo>
                  <a:lnTo>
                    <a:pt x="696" y="11"/>
                  </a:lnTo>
                  <a:lnTo>
                    <a:pt x="691" y="21"/>
                  </a:lnTo>
                  <a:lnTo>
                    <a:pt x="693" y="21"/>
                  </a:lnTo>
                  <a:lnTo>
                    <a:pt x="684" y="23"/>
                  </a:lnTo>
                  <a:lnTo>
                    <a:pt x="679" y="33"/>
                  </a:lnTo>
                  <a:lnTo>
                    <a:pt x="705" y="40"/>
                  </a:lnTo>
                  <a:lnTo>
                    <a:pt x="698" y="40"/>
                  </a:lnTo>
                  <a:lnTo>
                    <a:pt x="701" y="40"/>
                  </a:lnTo>
                  <a:lnTo>
                    <a:pt x="693" y="45"/>
                  </a:lnTo>
                  <a:lnTo>
                    <a:pt x="686" y="49"/>
                  </a:lnTo>
                  <a:lnTo>
                    <a:pt x="698" y="45"/>
                  </a:lnTo>
                  <a:lnTo>
                    <a:pt x="693" y="52"/>
                  </a:lnTo>
                  <a:lnTo>
                    <a:pt x="670" y="59"/>
                  </a:lnTo>
                  <a:lnTo>
                    <a:pt x="658" y="71"/>
                  </a:lnTo>
                  <a:lnTo>
                    <a:pt x="653" y="75"/>
                  </a:lnTo>
                  <a:lnTo>
                    <a:pt x="644" y="75"/>
                  </a:lnTo>
                  <a:lnTo>
                    <a:pt x="646" y="80"/>
                  </a:lnTo>
                  <a:lnTo>
                    <a:pt x="644" y="75"/>
                  </a:lnTo>
                  <a:lnTo>
                    <a:pt x="646" y="75"/>
                  </a:lnTo>
                  <a:lnTo>
                    <a:pt x="656" y="75"/>
                  </a:lnTo>
                  <a:lnTo>
                    <a:pt x="651" y="73"/>
                  </a:lnTo>
                  <a:lnTo>
                    <a:pt x="656" y="71"/>
                  </a:lnTo>
                  <a:lnTo>
                    <a:pt x="646" y="71"/>
                  </a:lnTo>
                  <a:lnTo>
                    <a:pt x="663" y="56"/>
                  </a:lnTo>
                  <a:lnTo>
                    <a:pt x="653" y="59"/>
                  </a:lnTo>
                  <a:lnTo>
                    <a:pt x="656" y="56"/>
                  </a:lnTo>
                  <a:lnTo>
                    <a:pt x="644" y="54"/>
                  </a:lnTo>
                  <a:lnTo>
                    <a:pt x="632" y="56"/>
                  </a:lnTo>
                  <a:lnTo>
                    <a:pt x="634" y="61"/>
                  </a:lnTo>
                  <a:lnTo>
                    <a:pt x="644" y="63"/>
                  </a:lnTo>
                  <a:lnTo>
                    <a:pt x="632" y="63"/>
                  </a:lnTo>
                  <a:lnTo>
                    <a:pt x="627" y="59"/>
                  </a:lnTo>
                  <a:lnTo>
                    <a:pt x="622" y="63"/>
                  </a:lnTo>
                  <a:lnTo>
                    <a:pt x="601" y="63"/>
                  </a:lnTo>
                  <a:lnTo>
                    <a:pt x="578" y="63"/>
                  </a:lnTo>
                  <a:lnTo>
                    <a:pt x="570" y="59"/>
                  </a:lnTo>
                  <a:lnTo>
                    <a:pt x="561" y="59"/>
                  </a:lnTo>
                  <a:lnTo>
                    <a:pt x="556" y="52"/>
                  </a:lnTo>
                  <a:lnTo>
                    <a:pt x="554" y="45"/>
                  </a:lnTo>
                  <a:lnTo>
                    <a:pt x="516" y="56"/>
                  </a:lnTo>
                  <a:lnTo>
                    <a:pt x="525" y="56"/>
                  </a:lnTo>
                  <a:lnTo>
                    <a:pt x="542" y="54"/>
                  </a:lnTo>
                  <a:lnTo>
                    <a:pt x="554" y="52"/>
                  </a:lnTo>
                  <a:lnTo>
                    <a:pt x="533" y="59"/>
                  </a:lnTo>
                  <a:lnTo>
                    <a:pt x="521" y="59"/>
                  </a:lnTo>
                  <a:lnTo>
                    <a:pt x="514" y="78"/>
                  </a:lnTo>
                  <a:lnTo>
                    <a:pt x="509" y="75"/>
                  </a:lnTo>
                  <a:lnTo>
                    <a:pt x="504" y="85"/>
                  </a:lnTo>
                  <a:lnTo>
                    <a:pt x="502" y="73"/>
                  </a:lnTo>
                  <a:lnTo>
                    <a:pt x="509" y="73"/>
                  </a:lnTo>
                  <a:lnTo>
                    <a:pt x="507" y="66"/>
                  </a:lnTo>
                  <a:lnTo>
                    <a:pt x="502" y="68"/>
                  </a:lnTo>
                  <a:lnTo>
                    <a:pt x="502" y="63"/>
                  </a:lnTo>
                  <a:lnTo>
                    <a:pt x="492" y="61"/>
                  </a:lnTo>
                  <a:lnTo>
                    <a:pt x="447" y="63"/>
                  </a:lnTo>
                  <a:lnTo>
                    <a:pt x="431" y="61"/>
                  </a:lnTo>
                  <a:lnTo>
                    <a:pt x="450" y="56"/>
                  </a:lnTo>
                  <a:lnTo>
                    <a:pt x="455" y="54"/>
                  </a:lnTo>
                  <a:lnTo>
                    <a:pt x="443" y="45"/>
                  </a:lnTo>
                  <a:lnTo>
                    <a:pt x="436" y="47"/>
                  </a:lnTo>
                  <a:lnTo>
                    <a:pt x="405" y="40"/>
                  </a:lnTo>
                  <a:lnTo>
                    <a:pt x="374" y="33"/>
                  </a:lnTo>
                  <a:lnTo>
                    <a:pt x="360" y="40"/>
                  </a:lnTo>
                  <a:lnTo>
                    <a:pt x="353" y="37"/>
                  </a:lnTo>
                  <a:lnTo>
                    <a:pt x="360" y="35"/>
                  </a:lnTo>
                  <a:lnTo>
                    <a:pt x="362" y="28"/>
                  </a:lnTo>
                  <a:lnTo>
                    <a:pt x="358" y="30"/>
                  </a:lnTo>
                  <a:lnTo>
                    <a:pt x="350" y="33"/>
                  </a:lnTo>
                  <a:lnTo>
                    <a:pt x="343" y="35"/>
                  </a:lnTo>
                  <a:lnTo>
                    <a:pt x="339" y="40"/>
                  </a:lnTo>
                  <a:lnTo>
                    <a:pt x="334" y="28"/>
                  </a:lnTo>
                  <a:lnTo>
                    <a:pt x="329" y="21"/>
                  </a:lnTo>
                  <a:lnTo>
                    <a:pt x="331" y="26"/>
                  </a:lnTo>
                  <a:lnTo>
                    <a:pt x="305" y="33"/>
                  </a:lnTo>
                  <a:lnTo>
                    <a:pt x="308" y="33"/>
                  </a:lnTo>
                  <a:lnTo>
                    <a:pt x="279" y="35"/>
                  </a:lnTo>
                  <a:lnTo>
                    <a:pt x="308" y="28"/>
                  </a:lnTo>
                  <a:lnTo>
                    <a:pt x="289" y="28"/>
                  </a:lnTo>
                  <a:lnTo>
                    <a:pt x="258" y="35"/>
                  </a:lnTo>
                  <a:lnTo>
                    <a:pt x="230" y="45"/>
                  </a:lnTo>
                  <a:lnTo>
                    <a:pt x="225" y="49"/>
                  </a:lnTo>
                  <a:lnTo>
                    <a:pt x="216" y="47"/>
                  </a:lnTo>
                  <a:lnTo>
                    <a:pt x="213" y="49"/>
                  </a:lnTo>
                  <a:lnTo>
                    <a:pt x="190" y="42"/>
                  </a:lnTo>
                  <a:lnTo>
                    <a:pt x="168" y="35"/>
                  </a:lnTo>
                  <a:lnTo>
                    <a:pt x="147" y="52"/>
                  </a:lnTo>
                  <a:lnTo>
                    <a:pt x="126" y="71"/>
                  </a:lnTo>
                  <a:lnTo>
                    <a:pt x="102" y="87"/>
                  </a:lnTo>
                  <a:lnTo>
                    <a:pt x="83" y="106"/>
                  </a:lnTo>
                  <a:lnTo>
                    <a:pt x="62" y="125"/>
                  </a:lnTo>
                  <a:lnTo>
                    <a:pt x="41" y="144"/>
                  </a:lnTo>
                  <a:lnTo>
                    <a:pt x="22" y="163"/>
                  </a:lnTo>
                  <a:lnTo>
                    <a:pt x="0" y="182"/>
                  </a:lnTo>
                  <a:lnTo>
                    <a:pt x="26" y="182"/>
                  </a:lnTo>
                  <a:lnTo>
                    <a:pt x="19" y="186"/>
                  </a:lnTo>
                  <a:lnTo>
                    <a:pt x="24" y="189"/>
                  </a:lnTo>
                  <a:lnTo>
                    <a:pt x="24" y="205"/>
                  </a:lnTo>
                  <a:lnTo>
                    <a:pt x="36" y="201"/>
                  </a:lnTo>
                  <a:lnTo>
                    <a:pt x="43" y="193"/>
                  </a:lnTo>
                  <a:lnTo>
                    <a:pt x="64" y="189"/>
                  </a:lnTo>
                  <a:lnTo>
                    <a:pt x="67" y="208"/>
                  </a:lnTo>
                  <a:lnTo>
                    <a:pt x="64" y="222"/>
                  </a:lnTo>
                  <a:lnTo>
                    <a:pt x="59" y="238"/>
                  </a:lnTo>
                  <a:lnTo>
                    <a:pt x="67" y="245"/>
                  </a:lnTo>
                  <a:lnTo>
                    <a:pt x="74" y="253"/>
                  </a:lnTo>
                  <a:lnTo>
                    <a:pt x="59" y="269"/>
                  </a:lnTo>
                  <a:lnTo>
                    <a:pt x="71" y="260"/>
                  </a:lnTo>
                  <a:lnTo>
                    <a:pt x="71" y="262"/>
                  </a:lnTo>
                  <a:lnTo>
                    <a:pt x="59" y="269"/>
                  </a:lnTo>
                  <a:lnTo>
                    <a:pt x="62" y="269"/>
                  </a:lnTo>
                  <a:lnTo>
                    <a:pt x="55" y="276"/>
                  </a:lnTo>
                  <a:lnTo>
                    <a:pt x="50" y="276"/>
                  </a:lnTo>
                  <a:lnTo>
                    <a:pt x="52" y="281"/>
                  </a:lnTo>
                  <a:lnTo>
                    <a:pt x="48" y="276"/>
                  </a:lnTo>
                  <a:lnTo>
                    <a:pt x="48" y="283"/>
                  </a:lnTo>
                  <a:lnTo>
                    <a:pt x="55" y="283"/>
                  </a:lnTo>
                  <a:lnTo>
                    <a:pt x="50" y="283"/>
                  </a:lnTo>
                  <a:lnTo>
                    <a:pt x="50" y="288"/>
                  </a:lnTo>
                  <a:lnTo>
                    <a:pt x="45" y="283"/>
                  </a:lnTo>
                  <a:lnTo>
                    <a:pt x="48" y="295"/>
                  </a:lnTo>
                  <a:lnTo>
                    <a:pt x="64" y="286"/>
                  </a:lnTo>
                  <a:lnTo>
                    <a:pt x="59" y="295"/>
                  </a:lnTo>
                  <a:lnTo>
                    <a:pt x="64" y="297"/>
                  </a:lnTo>
                  <a:lnTo>
                    <a:pt x="55" y="295"/>
                  </a:lnTo>
                  <a:lnTo>
                    <a:pt x="52" y="307"/>
                  </a:lnTo>
                  <a:lnTo>
                    <a:pt x="55" y="305"/>
                  </a:lnTo>
                  <a:lnTo>
                    <a:pt x="45" y="316"/>
                  </a:lnTo>
                  <a:lnTo>
                    <a:pt x="52" y="312"/>
                  </a:lnTo>
                  <a:lnTo>
                    <a:pt x="52" y="316"/>
                  </a:lnTo>
                  <a:lnTo>
                    <a:pt x="71" y="307"/>
                  </a:lnTo>
                  <a:lnTo>
                    <a:pt x="64" y="316"/>
                  </a:lnTo>
                  <a:lnTo>
                    <a:pt x="64" y="321"/>
                  </a:lnTo>
                  <a:lnTo>
                    <a:pt x="62" y="316"/>
                  </a:lnTo>
                  <a:lnTo>
                    <a:pt x="45" y="323"/>
                  </a:lnTo>
                  <a:lnTo>
                    <a:pt x="48" y="328"/>
                  </a:lnTo>
                  <a:lnTo>
                    <a:pt x="52" y="323"/>
                  </a:lnTo>
                  <a:lnTo>
                    <a:pt x="59" y="326"/>
                  </a:lnTo>
                  <a:lnTo>
                    <a:pt x="43" y="331"/>
                  </a:lnTo>
                  <a:lnTo>
                    <a:pt x="41" y="331"/>
                  </a:lnTo>
                  <a:lnTo>
                    <a:pt x="48" y="333"/>
                  </a:lnTo>
                  <a:lnTo>
                    <a:pt x="38" y="335"/>
                  </a:lnTo>
                  <a:lnTo>
                    <a:pt x="50" y="340"/>
                  </a:lnTo>
                  <a:lnTo>
                    <a:pt x="52" y="338"/>
                  </a:lnTo>
                  <a:lnTo>
                    <a:pt x="57" y="340"/>
                  </a:lnTo>
                  <a:lnTo>
                    <a:pt x="52" y="340"/>
                  </a:lnTo>
                  <a:lnTo>
                    <a:pt x="57" y="340"/>
                  </a:lnTo>
                  <a:lnTo>
                    <a:pt x="52" y="342"/>
                  </a:lnTo>
                  <a:lnTo>
                    <a:pt x="64" y="340"/>
                  </a:lnTo>
                  <a:lnTo>
                    <a:pt x="67" y="335"/>
                  </a:lnTo>
                  <a:lnTo>
                    <a:pt x="59" y="342"/>
                  </a:lnTo>
                  <a:lnTo>
                    <a:pt x="55" y="342"/>
                  </a:lnTo>
                  <a:lnTo>
                    <a:pt x="52" y="347"/>
                  </a:lnTo>
                  <a:lnTo>
                    <a:pt x="64" y="342"/>
                  </a:lnTo>
                  <a:lnTo>
                    <a:pt x="64" y="347"/>
                  </a:lnTo>
                  <a:lnTo>
                    <a:pt x="71" y="340"/>
                  </a:lnTo>
                  <a:lnTo>
                    <a:pt x="67" y="349"/>
                  </a:lnTo>
                  <a:lnTo>
                    <a:pt x="76" y="347"/>
                  </a:lnTo>
                  <a:lnTo>
                    <a:pt x="64" y="354"/>
                  </a:lnTo>
                  <a:lnTo>
                    <a:pt x="71" y="359"/>
                  </a:lnTo>
                  <a:lnTo>
                    <a:pt x="78" y="352"/>
                  </a:lnTo>
                  <a:lnTo>
                    <a:pt x="74" y="361"/>
                  </a:lnTo>
                  <a:lnTo>
                    <a:pt x="76" y="361"/>
                  </a:lnTo>
                  <a:lnTo>
                    <a:pt x="69" y="361"/>
                  </a:lnTo>
                  <a:lnTo>
                    <a:pt x="76" y="364"/>
                  </a:lnTo>
                  <a:lnTo>
                    <a:pt x="81" y="361"/>
                  </a:lnTo>
                  <a:lnTo>
                    <a:pt x="76" y="366"/>
                  </a:lnTo>
                  <a:lnTo>
                    <a:pt x="81" y="366"/>
                  </a:lnTo>
                  <a:lnTo>
                    <a:pt x="76" y="371"/>
                  </a:lnTo>
                  <a:lnTo>
                    <a:pt x="81" y="371"/>
                  </a:lnTo>
                  <a:lnTo>
                    <a:pt x="104" y="371"/>
                  </a:lnTo>
                  <a:lnTo>
                    <a:pt x="128" y="371"/>
                  </a:lnTo>
                  <a:lnTo>
                    <a:pt x="152" y="371"/>
                  </a:lnTo>
                  <a:lnTo>
                    <a:pt x="175" y="371"/>
                  </a:lnTo>
                  <a:lnTo>
                    <a:pt x="199" y="371"/>
                  </a:lnTo>
                  <a:lnTo>
                    <a:pt x="223" y="371"/>
                  </a:lnTo>
                  <a:lnTo>
                    <a:pt x="246" y="371"/>
                  </a:lnTo>
                  <a:lnTo>
                    <a:pt x="270" y="371"/>
                  </a:lnTo>
                  <a:lnTo>
                    <a:pt x="294" y="371"/>
                  </a:lnTo>
                  <a:lnTo>
                    <a:pt x="320" y="371"/>
                  </a:lnTo>
                  <a:lnTo>
                    <a:pt x="343" y="371"/>
                  </a:lnTo>
                  <a:lnTo>
                    <a:pt x="367" y="371"/>
                  </a:lnTo>
                  <a:lnTo>
                    <a:pt x="391" y="371"/>
                  </a:lnTo>
                  <a:lnTo>
                    <a:pt x="414" y="371"/>
                  </a:lnTo>
                  <a:lnTo>
                    <a:pt x="438" y="371"/>
                  </a:lnTo>
                  <a:lnTo>
                    <a:pt x="462" y="371"/>
                  </a:lnTo>
                  <a:lnTo>
                    <a:pt x="466" y="366"/>
                  </a:lnTo>
                  <a:lnTo>
                    <a:pt x="466" y="375"/>
                  </a:lnTo>
                  <a:lnTo>
                    <a:pt x="481" y="378"/>
                  </a:lnTo>
                  <a:lnTo>
                    <a:pt x="502" y="387"/>
                  </a:lnTo>
                  <a:lnTo>
                    <a:pt x="514" y="385"/>
                  </a:lnTo>
                  <a:lnTo>
                    <a:pt x="525" y="390"/>
                  </a:lnTo>
                  <a:lnTo>
                    <a:pt x="544" y="385"/>
                  </a:lnTo>
                  <a:lnTo>
                    <a:pt x="556" y="392"/>
                  </a:lnTo>
                  <a:lnTo>
                    <a:pt x="568" y="399"/>
                  </a:lnTo>
                  <a:lnTo>
                    <a:pt x="580" y="409"/>
                  </a:lnTo>
                  <a:lnTo>
                    <a:pt x="592" y="416"/>
                  </a:lnTo>
                  <a:lnTo>
                    <a:pt x="592" y="423"/>
                  </a:lnTo>
                  <a:lnTo>
                    <a:pt x="599" y="423"/>
                  </a:lnTo>
                  <a:lnTo>
                    <a:pt x="596" y="427"/>
                  </a:lnTo>
                  <a:lnTo>
                    <a:pt x="608" y="435"/>
                  </a:lnTo>
                  <a:lnTo>
                    <a:pt x="604" y="451"/>
                  </a:lnTo>
                  <a:lnTo>
                    <a:pt x="601" y="465"/>
                  </a:lnTo>
                  <a:lnTo>
                    <a:pt x="594" y="477"/>
                  </a:lnTo>
                  <a:lnTo>
                    <a:pt x="575" y="494"/>
                  </a:lnTo>
                  <a:lnTo>
                    <a:pt x="580" y="501"/>
                  </a:lnTo>
                  <a:lnTo>
                    <a:pt x="596" y="496"/>
                  </a:lnTo>
                  <a:lnTo>
                    <a:pt x="611" y="489"/>
                  </a:lnTo>
                  <a:lnTo>
                    <a:pt x="627" y="484"/>
                  </a:lnTo>
                  <a:lnTo>
                    <a:pt x="641" y="480"/>
                  </a:lnTo>
                  <a:lnTo>
                    <a:pt x="644" y="470"/>
                  </a:lnTo>
                  <a:lnTo>
                    <a:pt x="660" y="468"/>
                  </a:lnTo>
                  <a:lnTo>
                    <a:pt x="679" y="465"/>
                  </a:lnTo>
                  <a:lnTo>
                    <a:pt x="693" y="456"/>
                  </a:lnTo>
                  <a:lnTo>
                    <a:pt x="705" y="444"/>
                  </a:lnTo>
                  <a:lnTo>
                    <a:pt x="734" y="442"/>
                  </a:lnTo>
                  <a:lnTo>
                    <a:pt x="762" y="442"/>
                  </a:lnTo>
                  <a:lnTo>
                    <a:pt x="771" y="435"/>
                  </a:lnTo>
                  <a:lnTo>
                    <a:pt x="786" y="425"/>
                  </a:lnTo>
                  <a:lnTo>
                    <a:pt x="797" y="411"/>
                  </a:lnTo>
                  <a:lnTo>
                    <a:pt x="809" y="399"/>
                  </a:lnTo>
                  <a:lnTo>
                    <a:pt x="809" y="401"/>
                  </a:lnTo>
                  <a:lnTo>
                    <a:pt x="816" y="401"/>
                  </a:lnTo>
                  <a:lnTo>
                    <a:pt x="826" y="406"/>
                  </a:lnTo>
                  <a:lnTo>
                    <a:pt x="821" y="427"/>
                  </a:lnTo>
                  <a:lnTo>
                    <a:pt x="824" y="437"/>
                  </a:lnTo>
                  <a:lnTo>
                    <a:pt x="828" y="442"/>
                  </a:lnTo>
                  <a:lnTo>
                    <a:pt x="840" y="435"/>
                  </a:lnTo>
                  <a:lnTo>
                    <a:pt x="840" y="437"/>
                  </a:lnTo>
                  <a:lnTo>
                    <a:pt x="859" y="430"/>
                  </a:lnTo>
                  <a:lnTo>
                    <a:pt x="864" y="423"/>
                  </a:lnTo>
                  <a:lnTo>
                    <a:pt x="864" y="425"/>
                  </a:lnTo>
                  <a:lnTo>
                    <a:pt x="868" y="425"/>
                  </a:lnTo>
                  <a:lnTo>
                    <a:pt x="857" y="435"/>
                  </a:lnTo>
                  <a:lnTo>
                    <a:pt x="878" y="435"/>
                  </a:lnTo>
                  <a:lnTo>
                    <a:pt x="866" y="439"/>
                  </a:lnTo>
                  <a:lnTo>
                    <a:pt x="864" y="437"/>
                  </a:lnTo>
                  <a:lnTo>
                    <a:pt x="842" y="446"/>
                  </a:lnTo>
                  <a:lnTo>
                    <a:pt x="847" y="446"/>
                  </a:lnTo>
                  <a:lnTo>
                    <a:pt x="833" y="451"/>
                  </a:lnTo>
                  <a:lnTo>
                    <a:pt x="838" y="449"/>
                  </a:lnTo>
                  <a:lnTo>
                    <a:pt x="833" y="458"/>
                  </a:lnTo>
                  <a:lnTo>
                    <a:pt x="835" y="468"/>
                  </a:lnTo>
                  <a:lnTo>
                    <a:pt x="845" y="465"/>
                  </a:lnTo>
                  <a:lnTo>
                    <a:pt x="864" y="449"/>
                  </a:lnTo>
                  <a:lnTo>
                    <a:pt x="868" y="449"/>
                  </a:lnTo>
                  <a:lnTo>
                    <a:pt x="871" y="446"/>
                  </a:lnTo>
                  <a:lnTo>
                    <a:pt x="873" y="449"/>
                  </a:lnTo>
                  <a:lnTo>
                    <a:pt x="892" y="442"/>
                  </a:lnTo>
                  <a:lnTo>
                    <a:pt x="911" y="437"/>
                  </a:lnTo>
                  <a:lnTo>
                    <a:pt x="904" y="435"/>
                  </a:lnTo>
                  <a:lnTo>
                    <a:pt x="909" y="435"/>
                  </a:lnTo>
                  <a:lnTo>
                    <a:pt x="902" y="425"/>
                  </a:lnTo>
                  <a:lnTo>
                    <a:pt x="894" y="430"/>
                  </a:lnTo>
                  <a:lnTo>
                    <a:pt x="883" y="427"/>
                  </a:lnTo>
                  <a:lnTo>
                    <a:pt x="876" y="423"/>
                  </a:lnTo>
                  <a:lnTo>
                    <a:pt x="868" y="420"/>
                  </a:lnTo>
                  <a:lnTo>
                    <a:pt x="868" y="406"/>
                  </a:lnTo>
                  <a:lnTo>
                    <a:pt x="861" y="406"/>
                  </a:lnTo>
                  <a:lnTo>
                    <a:pt x="871" y="394"/>
                  </a:lnTo>
                  <a:lnTo>
                    <a:pt x="859" y="394"/>
                  </a:lnTo>
                  <a:lnTo>
                    <a:pt x="859" y="392"/>
                  </a:lnTo>
                  <a:lnTo>
                    <a:pt x="847" y="390"/>
                  </a:lnTo>
                  <a:lnTo>
                    <a:pt x="850" y="387"/>
                  </a:lnTo>
                  <a:lnTo>
                    <a:pt x="864" y="387"/>
                  </a:lnTo>
                  <a:lnTo>
                    <a:pt x="883" y="383"/>
                  </a:lnTo>
                  <a:lnTo>
                    <a:pt x="883" y="375"/>
                  </a:lnTo>
                  <a:lnTo>
                    <a:pt x="887" y="375"/>
                  </a:lnTo>
                  <a:lnTo>
                    <a:pt x="887" y="373"/>
                  </a:lnTo>
                  <a:lnTo>
                    <a:pt x="871" y="366"/>
                  </a:lnTo>
                  <a:lnTo>
                    <a:pt x="850" y="373"/>
                  </a:lnTo>
                  <a:lnTo>
                    <a:pt x="828" y="378"/>
                  </a:lnTo>
                  <a:lnTo>
                    <a:pt x="814" y="387"/>
                  </a:lnTo>
                  <a:lnTo>
                    <a:pt x="800" y="399"/>
                  </a:lnTo>
                  <a:lnTo>
                    <a:pt x="779" y="411"/>
                  </a:lnTo>
                  <a:lnTo>
                    <a:pt x="793" y="399"/>
                  </a:lnTo>
                  <a:lnTo>
                    <a:pt x="805" y="387"/>
                  </a:lnTo>
                  <a:lnTo>
                    <a:pt x="790" y="383"/>
                  </a:lnTo>
                  <a:lnTo>
                    <a:pt x="805" y="387"/>
                  </a:lnTo>
                  <a:lnTo>
                    <a:pt x="824" y="373"/>
                  </a:lnTo>
                  <a:lnTo>
                    <a:pt x="845" y="366"/>
                  </a:lnTo>
                  <a:lnTo>
                    <a:pt x="861" y="352"/>
                  </a:lnTo>
                  <a:lnTo>
                    <a:pt x="892" y="352"/>
                  </a:lnTo>
                  <a:lnTo>
                    <a:pt x="923" y="352"/>
                  </a:lnTo>
                  <a:lnTo>
                    <a:pt x="949" y="352"/>
                  </a:lnTo>
                  <a:lnTo>
                    <a:pt x="975" y="335"/>
                  </a:lnTo>
                  <a:lnTo>
                    <a:pt x="999" y="331"/>
                  </a:lnTo>
                  <a:lnTo>
                    <a:pt x="1025" y="316"/>
                  </a:lnTo>
                  <a:lnTo>
                    <a:pt x="1017" y="312"/>
                  </a:lnTo>
                  <a:lnTo>
                    <a:pt x="1022" y="312"/>
                  </a:lnTo>
                  <a:lnTo>
                    <a:pt x="1013" y="309"/>
                  </a:lnTo>
                  <a:lnTo>
                    <a:pt x="1022" y="307"/>
                  </a:lnTo>
                  <a:lnTo>
                    <a:pt x="1025" y="300"/>
                  </a:lnTo>
                  <a:lnTo>
                    <a:pt x="1025" y="295"/>
                  </a:lnTo>
                  <a:lnTo>
                    <a:pt x="1017" y="293"/>
                  </a:lnTo>
                  <a:lnTo>
                    <a:pt x="1010" y="293"/>
                  </a:lnTo>
                  <a:lnTo>
                    <a:pt x="1010" y="283"/>
                  </a:lnTo>
                  <a:lnTo>
                    <a:pt x="999" y="283"/>
                  </a:lnTo>
                  <a:lnTo>
                    <a:pt x="1006" y="283"/>
                  </a:lnTo>
                  <a:lnTo>
                    <a:pt x="982" y="293"/>
                  </a:lnTo>
                  <a:lnTo>
                    <a:pt x="965" y="297"/>
                  </a:lnTo>
                  <a:lnTo>
                    <a:pt x="973" y="295"/>
                  </a:lnTo>
                  <a:lnTo>
                    <a:pt x="965" y="290"/>
                  </a:lnTo>
                  <a:lnTo>
                    <a:pt x="975" y="293"/>
                  </a:lnTo>
                  <a:lnTo>
                    <a:pt x="999" y="283"/>
                  </a:lnTo>
                  <a:lnTo>
                    <a:pt x="982" y="286"/>
                  </a:lnTo>
                  <a:lnTo>
                    <a:pt x="1013" y="276"/>
                  </a:lnTo>
                  <a:lnTo>
                    <a:pt x="994" y="269"/>
                  </a:lnTo>
                  <a:lnTo>
                    <a:pt x="989" y="269"/>
                  </a:lnTo>
                  <a:lnTo>
                    <a:pt x="994" y="264"/>
                  </a:lnTo>
                  <a:lnTo>
                    <a:pt x="982" y="271"/>
                  </a:lnTo>
                  <a:lnTo>
                    <a:pt x="987" y="267"/>
                  </a:lnTo>
                  <a:lnTo>
                    <a:pt x="987" y="264"/>
                  </a:lnTo>
                  <a:lnTo>
                    <a:pt x="980" y="269"/>
                  </a:lnTo>
                  <a:lnTo>
                    <a:pt x="982" y="264"/>
                  </a:lnTo>
                  <a:lnTo>
                    <a:pt x="975" y="269"/>
                  </a:lnTo>
                  <a:lnTo>
                    <a:pt x="977" y="264"/>
                  </a:lnTo>
                  <a:lnTo>
                    <a:pt x="980" y="262"/>
                  </a:lnTo>
                  <a:lnTo>
                    <a:pt x="982" y="257"/>
                  </a:lnTo>
                  <a:lnTo>
                    <a:pt x="977" y="260"/>
                  </a:lnTo>
                  <a:lnTo>
                    <a:pt x="977" y="257"/>
                  </a:lnTo>
                  <a:lnTo>
                    <a:pt x="970" y="250"/>
                  </a:lnTo>
                  <a:lnTo>
                    <a:pt x="963" y="248"/>
                  </a:lnTo>
                  <a:lnTo>
                    <a:pt x="970" y="248"/>
                  </a:lnTo>
                  <a:lnTo>
                    <a:pt x="965" y="245"/>
                  </a:lnTo>
                  <a:lnTo>
                    <a:pt x="970" y="243"/>
                  </a:lnTo>
                  <a:lnTo>
                    <a:pt x="963" y="243"/>
                  </a:lnTo>
                  <a:lnTo>
                    <a:pt x="968" y="243"/>
                  </a:lnTo>
                  <a:lnTo>
                    <a:pt x="963" y="238"/>
                  </a:lnTo>
                  <a:lnTo>
                    <a:pt x="965" y="238"/>
                  </a:lnTo>
                  <a:lnTo>
                    <a:pt x="970" y="241"/>
                  </a:lnTo>
                  <a:lnTo>
                    <a:pt x="977" y="234"/>
                  </a:lnTo>
                  <a:lnTo>
                    <a:pt x="975" y="229"/>
                  </a:lnTo>
                  <a:lnTo>
                    <a:pt x="970" y="227"/>
                  </a:lnTo>
                  <a:lnTo>
                    <a:pt x="975" y="224"/>
                  </a:lnTo>
                  <a:lnTo>
                    <a:pt x="970" y="219"/>
                  </a:lnTo>
                  <a:lnTo>
                    <a:pt x="970" y="217"/>
                  </a:lnTo>
                  <a:lnTo>
                    <a:pt x="963" y="217"/>
                  </a:lnTo>
                  <a:lnTo>
                    <a:pt x="970" y="215"/>
                  </a:lnTo>
                  <a:lnTo>
                    <a:pt x="970" y="210"/>
                  </a:lnTo>
                  <a:lnTo>
                    <a:pt x="958" y="215"/>
                  </a:lnTo>
                  <a:lnTo>
                    <a:pt x="970" y="205"/>
                  </a:lnTo>
                  <a:lnTo>
                    <a:pt x="965" y="203"/>
                  </a:lnTo>
                  <a:lnTo>
                    <a:pt x="963" y="201"/>
                  </a:lnTo>
                  <a:lnTo>
                    <a:pt x="965" y="198"/>
                  </a:lnTo>
                  <a:lnTo>
                    <a:pt x="963" y="196"/>
                  </a:lnTo>
                  <a:lnTo>
                    <a:pt x="961" y="186"/>
                  </a:lnTo>
                  <a:lnTo>
                    <a:pt x="956" y="186"/>
                  </a:lnTo>
                  <a:lnTo>
                    <a:pt x="961" y="182"/>
                  </a:lnTo>
                  <a:lnTo>
                    <a:pt x="951" y="186"/>
                  </a:lnTo>
                  <a:lnTo>
                    <a:pt x="951" y="189"/>
                  </a:lnTo>
                  <a:lnTo>
                    <a:pt x="944" y="189"/>
                  </a:lnTo>
                  <a:lnTo>
                    <a:pt x="947" y="193"/>
                  </a:lnTo>
                  <a:lnTo>
                    <a:pt x="942" y="198"/>
                  </a:lnTo>
                  <a:lnTo>
                    <a:pt x="939" y="201"/>
                  </a:lnTo>
                  <a:lnTo>
                    <a:pt x="930" y="208"/>
                  </a:lnTo>
                  <a:lnTo>
                    <a:pt x="930" y="212"/>
                  </a:lnTo>
                  <a:lnTo>
                    <a:pt x="928" y="205"/>
                  </a:lnTo>
                  <a:lnTo>
                    <a:pt x="913" y="212"/>
                  </a:lnTo>
                  <a:lnTo>
                    <a:pt x="904" y="222"/>
                  </a:lnTo>
                  <a:lnTo>
                    <a:pt x="904" y="215"/>
                  </a:lnTo>
                  <a:lnTo>
                    <a:pt x="899" y="217"/>
                  </a:lnTo>
                  <a:lnTo>
                    <a:pt x="904" y="210"/>
                  </a:lnTo>
                  <a:lnTo>
                    <a:pt x="894" y="219"/>
                  </a:lnTo>
                  <a:lnTo>
                    <a:pt x="880" y="224"/>
                  </a:lnTo>
                  <a:lnTo>
                    <a:pt x="899" y="212"/>
                  </a:lnTo>
                  <a:lnTo>
                    <a:pt x="897" y="205"/>
                  </a:lnTo>
                  <a:lnTo>
                    <a:pt x="880" y="208"/>
                  </a:lnTo>
                  <a:lnTo>
                    <a:pt x="878" y="205"/>
                  </a:lnTo>
                  <a:lnTo>
                    <a:pt x="883" y="203"/>
                  </a:lnTo>
                  <a:lnTo>
                    <a:pt x="887" y="205"/>
                  </a:lnTo>
                  <a:lnTo>
                    <a:pt x="892" y="198"/>
                  </a:lnTo>
                  <a:lnTo>
                    <a:pt x="890" y="193"/>
                  </a:lnTo>
                  <a:lnTo>
                    <a:pt x="894" y="186"/>
                  </a:lnTo>
                  <a:lnTo>
                    <a:pt x="880" y="186"/>
                  </a:lnTo>
                  <a:lnTo>
                    <a:pt x="897" y="184"/>
                  </a:lnTo>
                  <a:lnTo>
                    <a:pt x="899" y="175"/>
                  </a:lnTo>
                  <a:lnTo>
                    <a:pt x="904" y="170"/>
                  </a:lnTo>
                  <a:lnTo>
                    <a:pt x="897" y="172"/>
                  </a:lnTo>
                  <a:lnTo>
                    <a:pt x="880" y="165"/>
                  </a:lnTo>
                  <a:lnTo>
                    <a:pt x="883" y="158"/>
                  </a:lnTo>
                  <a:lnTo>
                    <a:pt x="880" y="160"/>
                  </a:lnTo>
                  <a:lnTo>
                    <a:pt x="876" y="153"/>
                  </a:lnTo>
                  <a:lnTo>
                    <a:pt x="864" y="146"/>
                  </a:lnTo>
                  <a:lnTo>
                    <a:pt x="850" y="151"/>
                  </a:lnTo>
                  <a:lnTo>
                    <a:pt x="835" y="151"/>
                  </a:lnTo>
                  <a:lnTo>
                    <a:pt x="840" y="151"/>
                  </a:lnTo>
                  <a:lnTo>
                    <a:pt x="816" y="146"/>
                  </a:lnTo>
                  <a:lnTo>
                    <a:pt x="805" y="158"/>
                  </a:lnTo>
                  <a:lnTo>
                    <a:pt x="807" y="163"/>
                  </a:lnTo>
                  <a:lnTo>
                    <a:pt x="797" y="175"/>
                  </a:lnTo>
                  <a:lnTo>
                    <a:pt x="802" y="175"/>
                  </a:lnTo>
                  <a:lnTo>
                    <a:pt x="797" y="186"/>
                  </a:lnTo>
                  <a:lnTo>
                    <a:pt x="793" y="193"/>
                  </a:lnTo>
                  <a:lnTo>
                    <a:pt x="788" y="193"/>
                  </a:lnTo>
                  <a:lnTo>
                    <a:pt x="769" y="210"/>
                  </a:lnTo>
                  <a:lnTo>
                    <a:pt x="786" y="224"/>
                  </a:lnTo>
                  <a:lnTo>
                    <a:pt x="776" y="238"/>
                  </a:lnTo>
                  <a:lnTo>
                    <a:pt x="769" y="253"/>
                  </a:lnTo>
                  <a:lnTo>
                    <a:pt x="750" y="262"/>
                  </a:lnTo>
                  <a:lnTo>
                    <a:pt x="729" y="271"/>
                  </a:lnTo>
                  <a:lnTo>
                    <a:pt x="722" y="276"/>
                  </a:lnTo>
                  <a:lnTo>
                    <a:pt x="722" y="288"/>
                  </a:lnTo>
                  <a:lnTo>
                    <a:pt x="717" y="312"/>
                  </a:lnTo>
                  <a:lnTo>
                    <a:pt x="710" y="321"/>
                  </a:lnTo>
                  <a:lnTo>
                    <a:pt x="705" y="328"/>
                  </a:lnTo>
                  <a:lnTo>
                    <a:pt x="703" y="333"/>
                  </a:lnTo>
                  <a:lnTo>
                    <a:pt x="701" y="326"/>
                  </a:lnTo>
                  <a:lnTo>
                    <a:pt x="691" y="335"/>
                  </a:lnTo>
                  <a:lnTo>
                    <a:pt x="691" y="342"/>
                  </a:lnTo>
                  <a:lnTo>
                    <a:pt x="682" y="331"/>
                  </a:lnTo>
                  <a:lnTo>
                    <a:pt x="672" y="338"/>
                  </a:lnTo>
                  <a:lnTo>
                    <a:pt x="682" y="328"/>
                  </a:lnTo>
                  <a:lnTo>
                    <a:pt x="672" y="316"/>
                  </a:lnTo>
                  <a:lnTo>
                    <a:pt x="674" y="312"/>
                  </a:lnTo>
                  <a:lnTo>
                    <a:pt x="674" y="300"/>
                  </a:lnTo>
                  <a:lnTo>
                    <a:pt x="679" y="283"/>
                  </a:lnTo>
                  <a:lnTo>
                    <a:pt x="686" y="267"/>
                  </a:lnTo>
                  <a:lnTo>
                    <a:pt x="670" y="267"/>
                  </a:lnTo>
                  <a:lnTo>
                    <a:pt x="653" y="264"/>
                  </a:lnTo>
                  <a:lnTo>
                    <a:pt x="648" y="269"/>
                  </a:lnTo>
                  <a:lnTo>
                    <a:pt x="656" y="264"/>
                  </a:lnTo>
                  <a:lnTo>
                    <a:pt x="641" y="257"/>
                  </a:lnTo>
                  <a:lnTo>
                    <a:pt x="630" y="253"/>
                  </a:lnTo>
                  <a:lnTo>
                    <a:pt x="615" y="236"/>
                  </a:lnTo>
                  <a:lnTo>
                    <a:pt x="596" y="231"/>
                  </a:lnTo>
                  <a:lnTo>
                    <a:pt x="575" y="236"/>
                  </a:lnTo>
                  <a:lnTo>
                    <a:pt x="573" y="236"/>
                  </a:lnTo>
                  <a:lnTo>
                    <a:pt x="585" y="217"/>
                  </a:lnTo>
                  <a:lnTo>
                    <a:pt x="582" y="208"/>
                  </a:lnTo>
                  <a:lnTo>
                    <a:pt x="568" y="210"/>
                  </a:lnTo>
                  <a:lnTo>
                    <a:pt x="563" y="217"/>
                  </a:lnTo>
                  <a:lnTo>
                    <a:pt x="568" y="208"/>
                  </a:lnTo>
                  <a:lnTo>
                    <a:pt x="568" y="201"/>
                  </a:lnTo>
                  <a:lnTo>
                    <a:pt x="587" y="177"/>
                  </a:lnTo>
                  <a:lnTo>
                    <a:pt x="613" y="158"/>
                  </a:lnTo>
                  <a:lnTo>
                    <a:pt x="615" y="153"/>
                  </a:lnTo>
                  <a:lnTo>
                    <a:pt x="627" y="151"/>
                  </a:lnTo>
                  <a:lnTo>
                    <a:pt x="625" y="149"/>
                  </a:lnTo>
                  <a:lnTo>
                    <a:pt x="632" y="151"/>
                  </a:lnTo>
                  <a:lnTo>
                    <a:pt x="634" y="146"/>
                  </a:lnTo>
                  <a:lnTo>
                    <a:pt x="644" y="144"/>
                  </a:lnTo>
                  <a:lnTo>
                    <a:pt x="644" y="141"/>
                  </a:lnTo>
                  <a:lnTo>
                    <a:pt x="665" y="137"/>
                  </a:lnTo>
                  <a:lnTo>
                    <a:pt x="667" y="132"/>
                  </a:lnTo>
                  <a:lnTo>
                    <a:pt x="651" y="127"/>
                  </a:lnTo>
                  <a:lnTo>
                    <a:pt x="653" y="127"/>
                  </a:lnTo>
                  <a:lnTo>
                    <a:pt x="639" y="125"/>
                  </a:lnTo>
                  <a:lnTo>
                    <a:pt x="639" y="120"/>
                  </a:lnTo>
                  <a:lnTo>
                    <a:pt x="658" y="123"/>
                  </a:lnTo>
                  <a:lnTo>
                    <a:pt x="677" y="127"/>
                  </a:lnTo>
                  <a:lnTo>
                    <a:pt x="682" y="123"/>
                  </a:lnTo>
                  <a:lnTo>
                    <a:pt x="686" y="120"/>
                  </a:lnTo>
                  <a:lnTo>
                    <a:pt x="693" y="123"/>
                  </a:lnTo>
                  <a:lnTo>
                    <a:pt x="693" y="118"/>
                  </a:lnTo>
                  <a:lnTo>
                    <a:pt x="701" y="123"/>
                  </a:lnTo>
                  <a:lnTo>
                    <a:pt x="729" y="106"/>
                  </a:lnTo>
                  <a:lnTo>
                    <a:pt x="731" y="104"/>
                  </a:lnTo>
                  <a:lnTo>
                    <a:pt x="705" y="99"/>
                  </a:lnTo>
                  <a:lnTo>
                    <a:pt x="691" y="92"/>
                  </a:lnTo>
                  <a:lnTo>
                    <a:pt x="719" y="97"/>
                  </a:lnTo>
                  <a:lnTo>
                    <a:pt x="729" y="101"/>
                  </a:lnTo>
                  <a:lnTo>
                    <a:pt x="755" y="8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64" name="Freeform 5622"/>
            <p:cNvSpPr>
              <a:spLocks/>
            </p:cNvSpPr>
            <p:nvPr/>
          </p:nvSpPr>
          <p:spPr bwMode="auto">
            <a:xfrm>
              <a:off x="1396" y="1076"/>
              <a:ext cx="313" cy="226"/>
            </a:xfrm>
            <a:custGeom>
              <a:avLst/>
              <a:gdLst>
                <a:gd name="T0" fmla="*/ 255 w 280"/>
                <a:gd name="T1" fmla="*/ 65 h 182"/>
                <a:gd name="T2" fmla="*/ 243 w 280"/>
                <a:gd name="T3" fmla="*/ 51 h 182"/>
                <a:gd name="T4" fmla="*/ 229 w 280"/>
                <a:gd name="T5" fmla="*/ 51 h 182"/>
                <a:gd name="T6" fmla="*/ 205 w 280"/>
                <a:gd name="T7" fmla="*/ 57 h 182"/>
                <a:gd name="T8" fmla="*/ 210 w 280"/>
                <a:gd name="T9" fmla="*/ 40 h 182"/>
                <a:gd name="T10" fmla="*/ 220 w 280"/>
                <a:gd name="T11" fmla="*/ 36 h 182"/>
                <a:gd name="T12" fmla="*/ 167 w 280"/>
                <a:gd name="T13" fmla="*/ 36 h 182"/>
                <a:gd name="T14" fmla="*/ 160 w 280"/>
                <a:gd name="T15" fmla="*/ 40 h 182"/>
                <a:gd name="T16" fmla="*/ 151 w 280"/>
                <a:gd name="T17" fmla="*/ 36 h 182"/>
                <a:gd name="T18" fmla="*/ 136 w 280"/>
                <a:gd name="T19" fmla="*/ 36 h 182"/>
                <a:gd name="T20" fmla="*/ 116 w 280"/>
                <a:gd name="T21" fmla="*/ 11 h 182"/>
                <a:gd name="T22" fmla="*/ 93 w 280"/>
                <a:gd name="T23" fmla="*/ 17 h 182"/>
                <a:gd name="T24" fmla="*/ 86 w 280"/>
                <a:gd name="T25" fmla="*/ 32 h 182"/>
                <a:gd name="T26" fmla="*/ 77 w 280"/>
                <a:gd name="T27" fmla="*/ 53 h 182"/>
                <a:gd name="T28" fmla="*/ 56 w 280"/>
                <a:gd name="T29" fmla="*/ 40 h 182"/>
                <a:gd name="T30" fmla="*/ 30 w 280"/>
                <a:gd name="T31" fmla="*/ 21 h 182"/>
                <a:gd name="T32" fmla="*/ 7 w 280"/>
                <a:gd name="T33" fmla="*/ 76 h 182"/>
                <a:gd name="T34" fmla="*/ 39 w 280"/>
                <a:gd name="T35" fmla="*/ 83 h 182"/>
                <a:gd name="T36" fmla="*/ 95 w 280"/>
                <a:gd name="T37" fmla="*/ 83 h 182"/>
                <a:gd name="T38" fmla="*/ 142 w 280"/>
                <a:gd name="T39" fmla="*/ 76 h 182"/>
                <a:gd name="T40" fmla="*/ 158 w 280"/>
                <a:gd name="T41" fmla="*/ 94 h 182"/>
                <a:gd name="T42" fmla="*/ 151 w 280"/>
                <a:gd name="T43" fmla="*/ 115 h 182"/>
                <a:gd name="T44" fmla="*/ 190 w 280"/>
                <a:gd name="T45" fmla="*/ 115 h 182"/>
                <a:gd name="T46" fmla="*/ 181 w 280"/>
                <a:gd name="T47" fmla="*/ 164 h 182"/>
                <a:gd name="T48" fmla="*/ 220 w 280"/>
                <a:gd name="T49" fmla="*/ 174 h 182"/>
                <a:gd name="T50" fmla="*/ 169 w 280"/>
                <a:gd name="T51" fmla="*/ 166 h 182"/>
                <a:gd name="T52" fmla="*/ 121 w 280"/>
                <a:gd name="T53" fmla="*/ 204 h 182"/>
                <a:gd name="T54" fmla="*/ 77 w 280"/>
                <a:gd name="T55" fmla="*/ 215 h 182"/>
                <a:gd name="T56" fmla="*/ 127 w 280"/>
                <a:gd name="T57" fmla="*/ 215 h 182"/>
                <a:gd name="T58" fmla="*/ 145 w 280"/>
                <a:gd name="T59" fmla="*/ 215 h 182"/>
                <a:gd name="T60" fmla="*/ 158 w 280"/>
                <a:gd name="T61" fmla="*/ 236 h 182"/>
                <a:gd name="T62" fmla="*/ 183 w 280"/>
                <a:gd name="T63" fmla="*/ 262 h 182"/>
                <a:gd name="T64" fmla="*/ 220 w 280"/>
                <a:gd name="T65" fmla="*/ 251 h 182"/>
                <a:gd name="T66" fmla="*/ 234 w 280"/>
                <a:gd name="T67" fmla="*/ 251 h 182"/>
                <a:gd name="T68" fmla="*/ 255 w 280"/>
                <a:gd name="T69" fmla="*/ 262 h 182"/>
                <a:gd name="T70" fmla="*/ 269 w 280"/>
                <a:gd name="T71" fmla="*/ 241 h 182"/>
                <a:gd name="T72" fmla="*/ 266 w 280"/>
                <a:gd name="T73" fmla="*/ 222 h 182"/>
                <a:gd name="T74" fmla="*/ 257 w 280"/>
                <a:gd name="T75" fmla="*/ 211 h 182"/>
                <a:gd name="T76" fmla="*/ 248 w 280"/>
                <a:gd name="T77" fmla="*/ 200 h 182"/>
                <a:gd name="T78" fmla="*/ 243 w 280"/>
                <a:gd name="T79" fmla="*/ 185 h 182"/>
                <a:gd name="T80" fmla="*/ 255 w 280"/>
                <a:gd name="T81" fmla="*/ 178 h 182"/>
                <a:gd name="T82" fmla="*/ 269 w 280"/>
                <a:gd name="T83" fmla="*/ 166 h 182"/>
                <a:gd name="T84" fmla="*/ 303 w 280"/>
                <a:gd name="T85" fmla="*/ 171 h 182"/>
                <a:gd name="T86" fmla="*/ 278 w 280"/>
                <a:gd name="T87" fmla="*/ 192 h 182"/>
                <a:gd name="T88" fmla="*/ 294 w 280"/>
                <a:gd name="T89" fmla="*/ 200 h 182"/>
                <a:gd name="T90" fmla="*/ 317 w 280"/>
                <a:gd name="T91" fmla="*/ 190 h 182"/>
                <a:gd name="T92" fmla="*/ 331 w 280"/>
                <a:gd name="T93" fmla="*/ 178 h 182"/>
                <a:gd name="T94" fmla="*/ 343 w 280"/>
                <a:gd name="T95" fmla="*/ 166 h 182"/>
                <a:gd name="T96" fmla="*/ 335 w 280"/>
                <a:gd name="T97" fmla="*/ 164 h 182"/>
                <a:gd name="T98" fmla="*/ 317 w 280"/>
                <a:gd name="T99" fmla="*/ 160 h 182"/>
                <a:gd name="T100" fmla="*/ 317 w 280"/>
                <a:gd name="T101" fmla="*/ 149 h 182"/>
                <a:gd name="T102" fmla="*/ 317 w 280"/>
                <a:gd name="T103" fmla="*/ 145 h 182"/>
                <a:gd name="T104" fmla="*/ 307 w 280"/>
                <a:gd name="T105" fmla="*/ 132 h 182"/>
                <a:gd name="T106" fmla="*/ 296 w 280"/>
                <a:gd name="T107" fmla="*/ 132 h 182"/>
                <a:gd name="T108" fmla="*/ 278 w 280"/>
                <a:gd name="T109" fmla="*/ 127 h 182"/>
                <a:gd name="T110" fmla="*/ 273 w 280"/>
                <a:gd name="T111" fmla="*/ 115 h 182"/>
                <a:gd name="T112" fmla="*/ 282 w 280"/>
                <a:gd name="T113" fmla="*/ 109 h 182"/>
                <a:gd name="T114" fmla="*/ 278 w 280"/>
                <a:gd name="T115" fmla="*/ 102 h 182"/>
                <a:gd name="T116" fmla="*/ 257 w 280"/>
                <a:gd name="T117" fmla="*/ 94 h 182"/>
                <a:gd name="T118" fmla="*/ 255 w 280"/>
                <a:gd name="T119" fmla="*/ 94 h 182"/>
                <a:gd name="T120" fmla="*/ 273 w 280"/>
                <a:gd name="T121" fmla="*/ 72 h 182"/>
                <a:gd name="T122" fmla="*/ 240 w 280"/>
                <a:gd name="T123" fmla="*/ 83 h 1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0"/>
                <a:gd name="T187" fmla="*/ 0 h 182"/>
                <a:gd name="T188" fmla="*/ 280 w 280"/>
                <a:gd name="T189" fmla="*/ 182 h 18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0" h="182">
                  <a:moveTo>
                    <a:pt x="194" y="47"/>
                  </a:moveTo>
                  <a:lnTo>
                    <a:pt x="192" y="49"/>
                  </a:lnTo>
                  <a:lnTo>
                    <a:pt x="211" y="42"/>
                  </a:lnTo>
                  <a:lnTo>
                    <a:pt x="204" y="42"/>
                  </a:lnTo>
                  <a:lnTo>
                    <a:pt x="190" y="45"/>
                  </a:lnTo>
                  <a:lnTo>
                    <a:pt x="199" y="40"/>
                  </a:lnTo>
                  <a:lnTo>
                    <a:pt x="206" y="37"/>
                  </a:lnTo>
                  <a:lnTo>
                    <a:pt x="194" y="33"/>
                  </a:lnTo>
                  <a:lnTo>
                    <a:pt x="183" y="40"/>
                  </a:lnTo>
                  <a:lnTo>
                    <a:pt x="183" y="35"/>
                  </a:lnTo>
                  <a:lnTo>
                    <a:pt x="176" y="40"/>
                  </a:lnTo>
                  <a:lnTo>
                    <a:pt x="183" y="33"/>
                  </a:lnTo>
                  <a:lnTo>
                    <a:pt x="176" y="35"/>
                  </a:lnTo>
                  <a:lnTo>
                    <a:pt x="180" y="30"/>
                  </a:lnTo>
                  <a:lnTo>
                    <a:pt x="164" y="37"/>
                  </a:lnTo>
                  <a:lnTo>
                    <a:pt x="171" y="33"/>
                  </a:lnTo>
                  <a:lnTo>
                    <a:pt x="166" y="33"/>
                  </a:lnTo>
                  <a:lnTo>
                    <a:pt x="183" y="26"/>
                  </a:lnTo>
                  <a:lnTo>
                    <a:pt x="168" y="26"/>
                  </a:lnTo>
                  <a:lnTo>
                    <a:pt x="161" y="30"/>
                  </a:lnTo>
                  <a:lnTo>
                    <a:pt x="168" y="26"/>
                  </a:lnTo>
                  <a:lnTo>
                    <a:pt x="157" y="28"/>
                  </a:lnTo>
                  <a:lnTo>
                    <a:pt x="176" y="23"/>
                  </a:lnTo>
                  <a:lnTo>
                    <a:pt x="168" y="19"/>
                  </a:lnTo>
                  <a:lnTo>
                    <a:pt x="140" y="19"/>
                  </a:lnTo>
                  <a:lnTo>
                    <a:pt x="150" y="23"/>
                  </a:lnTo>
                  <a:lnTo>
                    <a:pt x="133" y="23"/>
                  </a:lnTo>
                  <a:lnTo>
                    <a:pt x="138" y="30"/>
                  </a:lnTo>
                  <a:lnTo>
                    <a:pt x="128" y="26"/>
                  </a:lnTo>
                  <a:lnTo>
                    <a:pt x="131" y="28"/>
                  </a:lnTo>
                  <a:lnTo>
                    <a:pt x="128" y="26"/>
                  </a:lnTo>
                  <a:lnTo>
                    <a:pt x="128" y="21"/>
                  </a:lnTo>
                  <a:lnTo>
                    <a:pt x="126" y="23"/>
                  </a:lnTo>
                  <a:lnTo>
                    <a:pt x="119" y="23"/>
                  </a:lnTo>
                  <a:lnTo>
                    <a:pt x="121" y="23"/>
                  </a:lnTo>
                  <a:lnTo>
                    <a:pt x="114" y="23"/>
                  </a:lnTo>
                  <a:lnTo>
                    <a:pt x="109" y="26"/>
                  </a:lnTo>
                  <a:lnTo>
                    <a:pt x="112" y="21"/>
                  </a:lnTo>
                  <a:lnTo>
                    <a:pt x="109" y="23"/>
                  </a:lnTo>
                  <a:lnTo>
                    <a:pt x="123" y="14"/>
                  </a:lnTo>
                  <a:lnTo>
                    <a:pt x="121" y="2"/>
                  </a:lnTo>
                  <a:lnTo>
                    <a:pt x="93" y="4"/>
                  </a:lnTo>
                  <a:lnTo>
                    <a:pt x="93" y="7"/>
                  </a:lnTo>
                  <a:lnTo>
                    <a:pt x="83" y="7"/>
                  </a:lnTo>
                  <a:lnTo>
                    <a:pt x="76" y="9"/>
                  </a:lnTo>
                  <a:lnTo>
                    <a:pt x="88" y="11"/>
                  </a:lnTo>
                  <a:lnTo>
                    <a:pt x="74" y="11"/>
                  </a:lnTo>
                  <a:lnTo>
                    <a:pt x="83" y="16"/>
                  </a:lnTo>
                  <a:lnTo>
                    <a:pt x="64" y="14"/>
                  </a:lnTo>
                  <a:lnTo>
                    <a:pt x="64" y="21"/>
                  </a:lnTo>
                  <a:lnTo>
                    <a:pt x="69" y="21"/>
                  </a:lnTo>
                  <a:lnTo>
                    <a:pt x="69" y="26"/>
                  </a:lnTo>
                  <a:lnTo>
                    <a:pt x="57" y="26"/>
                  </a:lnTo>
                  <a:lnTo>
                    <a:pt x="55" y="28"/>
                  </a:lnTo>
                  <a:lnTo>
                    <a:pt x="62" y="35"/>
                  </a:lnTo>
                  <a:lnTo>
                    <a:pt x="50" y="40"/>
                  </a:lnTo>
                  <a:lnTo>
                    <a:pt x="34" y="40"/>
                  </a:lnTo>
                  <a:lnTo>
                    <a:pt x="55" y="35"/>
                  </a:lnTo>
                  <a:lnTo>
                    <a:pt x="45" y="26"/>
                  </a:lnTo>
                  <a:lnTo>
                    <a:pt x="64" y="9"/>
                  </a:lnTo>
                  <a:lnTo>
                    <a:pt x="83" y="0"/>
                  </a:lnTo>
                  <a:lnTo>
                    <a:pt x="45" y="4"/>
                  </a:lnTo>
                  <a:lnTo>
                    <a:pt x="24" y="14"/>
                  </a:lnTo>
                  <a:lnTo>
                    <a:pt x="0" y="35"/>
                  </a:lnTo>
                  <a:lnTo>
                    <a:pt x="26" y="42"/>
                  </a:lnTo>
                  <a:lnTo>
                    <a:pt x="3" y="42"/>
                  </a:lnTo>
                  <a:lnTo>
                    <a:pt x="5" y="49"/>
                  </a:lnTo>
                  <a:lnTo>
                    <a:pt x="17" y="52"/>
                  </a:lnTo>
                  <a:lnTo>
                    <a:pt x="22" y="49"/>
                  </a:lnTo>
                  <a:lnTo>
                    <a:pt x="26" y="49"/>
                  </a:lnTo>
                  <a:lnTo>
                    <a:pt x="31" y="54"/>
                  </a:lnTo>
                  <a:lnTo>
                    <a:pt x="74" y="56"/>
                  </a:lnTo>
                  <a:lnTo>
                    <a:pt x="64" y="52"/>
                  </a:lnTo>
                  <a:lnTo>
                    <a:pt x="83" y="59"/>
                  </a:lnTo>
                  <a:lnTo>
                    <a:pt x="76" y="54"/>
                  </a:lnTo>
                  <a:lnTo>
                    <a:pt x="109" y="56"/>
                  </a:lnTo>
                  <a:lnTo>
                    <a:pt x="107" y="49"/>
                  </a:lnTo>
                  <a:lnTo>
                    <a:pt x="114" y="47"/>
                  </a:lnTo>
                  <a:lnTo>
                    <a:pt x="114" y="49"/>
                  </a:lnTo>
                  <a:lnTo>
                    <a:pt x="123" y="54"/>
                  </a:lnTo>
                  <a:lnTo>
                    <a:pt x="119" y="59"/>
                  </a:lnTo>
                  <a:lnTo>
                    <a:pt x="128" y="59"/>
                  </a:lnTo>
                  <a:lnTo>
                    <a:pt x="126" y="61"/>
                  </a:lnTo>
                  <a:lnTo>
                    <a:pt x="131" y="61"/>
                  </a:lnTo>
                  <a:lnTo>
                    <a:pt x="133" y="71"/>
                  </a:lnTo>
                  <a:lnTo>
                    <a:pt x="123" y="73"/>
                  </a:lnTo>
                  <a:lnTo>
                    <a:pt x="121" y="75"/>
                  </a:lnTo>
                  <a:lnTo>
                    <a:pt x="135" y="71"/>
                  </a:lnTo>
                  <a:lnTo>
                    <a:pt x="142" y="71"/>
                  </a:lnTo>
                  <a:lnTo>
                    <a:pt x="147" y="78"/>
                  </a:lnTo>
                  <a:lnTo>
                    <a:pt x="152" y="75"/>
                  </a:lnTo>
                  <a:lnTo>
                    <a:pt x="150" y="82"/>
                  </a:lnTo>
                  <a:lnTo>
                    <a:pt x="157" y="82"/>
                  </a:lnTo>
                  <a:lnTo>
                    <a:pt x="154" y="99"/>
                  </a:lnTo>
                  <a:lnTo>
                    <a:pt x="145" y="106"/>
                  </a:lnTo>
                  <a:lnTo>
                    <a:pt x="161" y="106"/>
                  </a:lnTo>
                  <a:lnTo>
                    <a:pt x="168" y="101"/>
                  </a:lnTo>
                  <a:lnTo>
                    <a:pt x="183" y="108"/>
                  </a:lnTo>
                  <a:lnTo>
                    <a:pt x="176" y="113"/>
                  </a:lnTo>
                  <a:lnTo>
                    <a:pt x="164" y="113"/>
                  </a:lnTo>
                  <a:lnTo>
                    <a:pt x="157" y="115"/>
                  </a:lnTo>
                  <a:lnTo>
                    <a:pt x="161" y="108"/>
                  </a:lnTo>
                  <a:lnTo>
                    <a:pt x="135" y="108"/>
                  </a:lnTo>
                  <a:lnTo>
                    <a:pt x="121" y="115"/>
                  </a:lnTo>
                  <a:lnTo>
                    <a:pt x="123" y="125"/>
                  </a:lnTo>
                  <a:lnTo>
                    <a:pt x="95" y="130"/>
                  </a:lnTo>
                  <a:lnTo>
                    <a:pt x="97" y="132"/>
                  </a:lnTo>
                  <a:lnTo>
                    <a:pt x="95" y="134"/>
                  </a:lnTo>
                  <a:lnTo>
                    <a:pt x="95" y="130"/>
                  </a:lnTo>
                  <a:lnTo>
                    <a:pt x="76" y="127"/>
                  </a:lnTo>
                  <a:lnTo>
                    <a:pt x="62" y="139"/>
                  </a:lnTo>
                  <a:lnTo>
                    <a:pt x="74" y="144"/>
                  </a:lnTo>
                  <a:lnTo>
                    <a:pt x="88" y="141"/>
                  </a:lnTo>
                  <a:lnTo>
                    <a:pt x="93" y="139"/>
                  </a:lnTo>
                  <a:lnTo>
                    <a:pt x="102" y="139"/>
                  </a:lnTo>
                  <a:lnTo>
                    <a:pt x="105" y="132"/>
                  </a:lnTo>
                  <a:lnTo>
                    <a:pt x="109" y="137"/>
                  </a:lnTo>
                  <a:lnTo>
                    <a:pt x="109" y="141"/>
                  </a:lnTo>
                  <a:lnTo>
                    <a:pt x="116" y="139"/>
                  </a:lnTo>
                  <a:lnTo>
                    <a:pt x="121" y="139"/>
                  </a:lnTo>
                  <a:lnTo>
                    <a:pt x="119" y="144"/>
                  </a:lnTo>
                  <a:lnTo>
                    <a:pt x="126" y="149"/>
                  </a:lnTo>
                  <a:lnTo>
                    <a:pt x="126" y="153"/>
                  </a:lnTo>
                  <a:lnTo>
                    <a:pt x="135" y="156"/>
                  </a:lnTo>
                  <a:lnTo>
                    <a:pt x="126" y="158"/>
                  </a:lnTo>
                  <a:lnTo>
                    <a:pt x="133" y="163"/>
                  </a:lnTo>
                  <a:lnTo>
                    <a:pt x="147" y="170"/>
                  </a:lnTo>
                  <a:lnTo>
                    <a:pt x="166" y="177"/>
                  </a:lnTo>
                  <a:lnTo>
                    <a:pt x="185" y="182"/>
                  </a:lnTo>
                  <a:lnTo>
                    <a:pt x="185" y="175"/>
                  </a:lnTo>
                  <a:lnTo>
                    <a:pt x="176" y="163"/>
                  </a:lnTo>
                  <a:lnTo>
                    <a:pt x="164" y="153"/>
                  </a:lnTo>
                  <a:lnTo>
                    <a:pt x="176" y="158"/>
                  </a:lnTo>
                  <a:lnTo>
                    <a:pt x="180" y="153"/>
                  </a:lnTo>
                  <a:lnTo>
                    <a:pt x="187" y="163"/>
                  </a:lnTo>
                  <a:lnTo>
                    <a:pt x="190" y="160"/>
                  </a:lnTo>
                  <a:lnTo>
                    <a:pt x="192" y="165"/>
                  </a:lnTo>
                  <a:lnTo>
                    <a:pt x="202" y="167"/>
                  </a:lnTo>
                  <a:lnTo>
                    <a:pt x="204" y="170"/>
                  </a:lnTo>
                  <a:lnTo>
                    <a:pt x="204" y="165"/>
                  </a:lnTo>
                  <a:lnTo>
                    <a:pt x="209" y="165"/>
                  </a:lnTo>
                  <a:lnTo>
                    <a:pt x="211" y="153"/>
                  </a:lnTo>
                  <a:lnTo>
                    <a:pt x="216" y="156"/>
                  </a:lnTo>
                  <a:lnTo>
                    <a:pt x="216" y="153"/>
                  </a:lnTo>
                  <a:lnTo>
                    <a:pt x="218" y="149"/>
                  </a:lnTo>
                  <a:lnTo>
                    <a:pt x="213" y="146"/>
                  </a:lnTo>
                  <a:lnTo>
                    <a:pt x="213" y="144"/>
                  </a:lnTo>
                  <a:lnTo>
                    <a:pt x="216" y="141"/>
                  </a:lnTo>
                  <a:lnTo>
                    <a:pt x="211" y="137"/>
                  </a:lnTo>
                  <a:lnTo>
                    <a:pt x="209" y="137"/>
                  </a:lnTo>
                  <a:lnTo>
                    <a:pt x="206" y="137"/>
                  </a:lnTo>
                  <a:lnTo>
                    <a:pt x="204" y="132"/>
                  </a:lnTo>
                  <a:lnTo>
                    <a:pt x="202" y="132"/>
                  </a:lnTo>
                  <a:lnTo>
                    <a:pt x="204" y="130"/>
                  </a:lnTo>
                  <a:lnTo>
                    <a:pt x="199" y="130"/>
                  </a:lnTo>
                  <a:lnTo>
                    <a:pt x="199" y="125"/>
                  </a:lnTo>
                  <a:lnTo>
                    <a:pt x="199" y="120"/>
                  </a:lnTo>
                  <a:lnTo>
                    <a:pt x="192" y="123"/>
                  </a:lnTo>
                  <a:lnTo>
                    <a:pt x="194" y="120"/>
                  </a:lnTo>
                  <a:lnTo>
                    <a:pt x="194" y="118"/>
                  </a:lnTo>
                  <a:lnTo>
                    <a:pt x="192" y="113"/>
                  </a:lnTo>
                  <a:lnTo>
                    <a:pt x="199" y="118"/>
                  </a:lnTo>
                  <a:lnTo>
                    <a:pt x="204" y="115"/>
                  </a:lnTo>
                  <a:lnTo>
                    <a:pt x="204" y="111"/>
                  </a:lnTo>
                  <a:lnTo>
                    <a:pt x="209" y="108"/>
                  </a:lnTo>
                  <a:lnTo>
                    <a:pt x="206" y="108"/>
                  </a:lnTo>
                  <a:lnTo>
                    <a:pt x="216" y="108"/>
                  </a:lnTo>
                  <a:lnTo>
                    <a:pt x="223" y="113"/>
                  </a:lnTo>
                  <a:lnTo>
                    <a:pt x="228" y="113"/>
                  </a:lnTo>
                  <a:lnTo>
                    <a:pt x="218" y="118"/>
                  </a:lnTo>
                  <a:lnTo>
                    <a:pt x="242" y="111"/>
                  </a:lnTo>
                  <a:lnTo>
                    <a:pt x="230" y="118"/>
                  </a:lnTo>
                  <a:lnTo>
                    <a:pt x="223" y="120"/>
                  </a:lnTo>
                  <a:lnTo>
                    <a:pt x="228" y="123"/>
                  </a:lnTo>
                  <a:lnTo>
                    <a:pt x="223" y="125"/>
                  </a:lnTo>
                  <a:lnTo>
                    <a:pt x="230" y="125"/>
                  </a:lnTo>
                  <a:lnTo>
                    <a:pt x="228" y="130"/>
                  </a:lnTo>
                  <a:lnTo>
                    <a:pt x="232" y="127"/>
                  </a:lnTo>
                  <a:lnTo>
                    <a:pt x="235" y="130"/>
                  </a:lnTo>
                  <a:lnTo>
                    <a:pt x="242" y="132"/>
                  </a:lnTo>
                  <a:lnTo>
                    <a:pt x="242" y="125"/>
                  </a:lnTo>
                  <a:lnTo>
                    <a:pt x="246" y="118"/>
                  </a:lnTo>
                  <a:lnTo>
                    <a:pt x="254" y="123"/>
                  </a:lnTo>
                  <a:lnTo>
                    <a:pt x="256" y="118"/>
                  </a:lnTo>
                  <a:lnTo>
                    <a:pt x="261" y="118"/>
                  </a:lnTo>
                  <a:lnTo>
                    <a:pt x="258" y="118"/>
                  </a:lnTo>
                  <a:lnTo>
                    <a:pt x="265" y="115"/>
                  </a:lnTo>
                  <a:lnTo>
                    <a:pt x="261" y="113"/>
                  </a:lnTo>
                  <a:lnTo>
                    <a:pt x="265" y="111"/>
                  </a:lnTo>
                  <a:lnTo>
                    <a:pt x="275" y="111"/>
                  </a:lnTo>
                  <a:lnTo>
                    <a:pt x="275" y="108"/>
                  </a:lnTo>
                  <a:lnTo>
                    <a:pt x="273" y="106"/>
                  </a:lnTo>
                  <a:lnTo>
                    <a:pt x="280" y="106"/>
                  </a:lnTo>
                  <a:lnTo>
                    <a:pt x="270" y="101"/>
                  </a:lnTo>
                  <a:lnTo>
                    <a:pt x="268" y="106"/>
                  </a:lnTo>
                  <a:lnTo>
                    <a:pt x="263" y="106"/>
                  </a:lnTo>
                  <a:lnTo>
                    <a:pt x="263" y="101"/>
                  </a:lnTo>
                  <a:lnTo>
                    <a:pt x="254" y="106"/>
                  </a:lnTo>
                  <a:lnTo>
                    <a:pt x="254" y="104"/>
                  </a:lnTo>
                  <a:lnTo>
                    <a:pt x="261" y="97"/>
                  </a:lnTo>
                  <a:lnTo>
                    <a:pt x="258" y="99"/>
                  </a:lnTo>
                  <a:lnTo>
                    <a:pt x="244" y="99"/>
                  </a:lnTo>
                  <a:lnTo>
                    <a:pt x="254" y="97"/>
                  </a:lnTo>
                  <a:lnTo>
                    <a:pt x="242" y="97"/>
                  </a:lnTo>
                  <a:lnTo>
                    <a:pt x="251" y="97"/>
                  </a:lnTo>
                  <a:lnTo>
                    <a:pt x="244" y="97"/>
                  </a:lnTo>
                  <a:lnTo>
                    <a:pt x="254" y="94"/>
                  </a:lnTo>
                  <a:lnTo>
                    <a:pt x="246" y="89"/>
                  </a:lnTo>
                  <a:lnTo>
                    <a:pt x="244" y="89"/>
                  </a:lnTo>
                  <a:lnTo>
                    <a:pt x="246" y="85"/>
                  </a:lnTo>
                  <a:lnTo>
                    <a:pt x="242" y="89"/>
                  </a:lnTo>
                  <a:lnTo>
                    <a:pt x="239" y="87"/>
                  </a:lnTo>
                  <a:lnTo>
                    <a:pt x="235" y="89"/>
                  </a:lnTo>
                  <a:lnTo>
                    <a:pt x="237" y="85"/>
                  </a:lnTo>
                  <a:lnTo>
                    <a:pt x="230" y="89"/>
                  </a:lnTo>
                  <a:lnTo>
                    <a:pt x="235" y="85"/>
                  </a:lnTo>
                  <a:lnTo>
                    <a:pt x="228" y="85"/>
                  </a:lnTo>
                  <a:lnTo>
                    <a:pt x="223" y="82"/>
                  </a:lnTo>
                  <a:lnTo>
                    <a:pt x="216" y="82"/>
                  </a:lnTo>
                  <a:lnTo>
                    <a:pt x="228" y="80"/>
                  </a:lnTo>
                  <a:lnTo>
                    <a:pt x="209" y="78"/>
                  </a:lnTo>
                  <a:lnTo>
                    <a:pt x="218" y="75"/>
                  </a:lnTo>
                  <a:lnTo>
                    <a:pt x="209" y="73"/>
                  </a:lnTo>
                  <a:lnTo>
                    <a:pt x="223" y="73"/>
                  </a:lnTo>
                  <a:lnTo>
                    <a:pt x="218" y="73"/>
                  </a:lnTo>
                  <a:lnTo>
                    <a:pt x="225" y="71"/>
                  </a:lnTo>
                  <a:lnTo>
                    <a:pt x="211" y="71"/>
                  </a:lnTo>
                  <a:lnTo>
                    <a:pt x="218" y="68"/>
                  </a:lnTo>
                  <a:lnTo>
                    <a:pt x="211" y="68"/>
                  </a:lnTo>
                  <a:lnTo>
                    <a:pt x="223" y="66"/>
                  </a:lnTo>
                  <a:lnTo>
                    <a:pt x="213" y="66"/>
                  </a:lnTo>
                  <a:lnTo>
                    <a:pt x="239" y="68"/>
                  </a:lnTo>
                  <a:lnTo>
                    <a:pt x="218" y="61"/>
                  </a:lnTo>
                  <a:lnTo>
                    <a:pt x="206" y="61"/>
                  </a:lnTo>
                  <a:lnTo>
                    <a:pt x="239" y="59"/>
                  </a:lnTo>
                  <a:lnTo>
                    <a:pt x="232" y="49"/>
                  </a:lnTo>
                  <a:lnTo>
                    <a:pt x="213" y="59"/>
                  </a:lnTo>
                  <a:lnTo>
                    <a:pt x="204" y="61"/>
                  </a:lnTo>
                  <a:lnTo>
                    <a:pt x="225" y="52"/>
                  </a:lnTo>
                  <a:lnTo>
                    <a:pt x="206" y="56"/>
                  </a:lnTo>
                  <a:lnTo>
                    <a:pt x="232" y="47"/>
                  </a:lnTo>
                  <a:lnTo>
                    <a:pt x="218" y="47"/>
                  </a:lnTo>
                  <a:lnTo>
                    <a:pt x="211" y="47"/>
                  </a:lnTo>
                  <a:lnTo>
                    <a:pt x="218" y="42"/>
                  </a:lnTo>
                  <a:lnTo>
                    <a:pt x="202" y="47"/>
                  </a:lnTo>
                  <a:lnTo>
                    <a:pt x="192" y="54"/>
                  </a:lnTo>
                  <a:lnTo>
                    <a:pt x="194" y="4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65" name="Freeform 5623"/>
            <p:cNvSpPr>
              <a:spLocks/>
            </p:cNvSpPr>
            <p:nvPr/>
          </p:nvSpPr>
          <p:spPr bwMode="auto">
            <a:xfrm>
              <a:off x="1489" y="935"/>
              <a:ext cx="382" cy="97"/>
            </a:xfrm>
            <a:custGeom>
              <a:avLst/>
              <a:gdLst>
                <a:gd name="T0" fmla="*/ 106 w 341"/>
                <a:gd name="T1" fmla="*/ 88 h 78"/>
                <a:gd name="T2" fmla="*/ 77 w 341"/>
                <a:gd name="T3" fmla="*/ 99 h 78"/>
                <a:gd name="T4" fmla="*/ 63 w 341"/>
                <a:gd name="T5" fmla="*/ 88 h 78"/>
                <a:gd name="T6" fmla="*/ 77 w 341"/>
                <a:gd name="T7" fmla="*/ 85 h 78"/>
                <a:gd name="T8" fmla="*/ 50 w 341"/>
                <a:gd name="T9" fmla="*/ 77 h 78"/>
                <a:gd name="T10" fmla="*/ 117 w 341"/>
                <a:gd name="T11" fmla="*/ 70 h 78"/>
                <a:gd name="T12" fmla="*/ 86 w 341"/>
                <a:gd name="T13" fmla="*/ 49 h 78"/>
                <a:gd name="T14" fmla="*/ 128 w 341"/>
                <a:gd name="T15" fmla="*/ 49 h 78"/>
                <a:gd name="T16" fmla="*/ 146 w 341"/>
                <a:gd name="T17" fmla="*/ 51 h 78"/>
                <a:gd name="T18" fmla="*/ 134 w 341"/>
                <a:gd name="T19" fmla="*/ 44 h 78"/>
                <a:gd name="T20" fmla="*/ 196 w 341"/>
                <a:gd name="T21" fmla="*/ 32 h 78"/>
                <a:gd name="T22" fmla="*/ 226 w 341"/>
                <a:gd name="T23" fmla="*/ 26 h 78"/>
                <a:gd name="T24" fmla="*/ 164 w 341"/>
                <a:gd name="T25" fmla="*/ 32 h 78"/>
                <a:gd name="T26" fmla="*/ 95 w 341"/>
                <a:gd name="T27" fmla="*/ 37 h 78"/>
                <a:gd name="T28" fmla="*/ 152 w 341"/>
                <a:gd name="T29" fmla="*/ 30 h 78"/>
                <a:gd name="T30" fmla="*/ 86 w 341"/>
                <a:gd name="T31" fmla="*/ 40 h 78"/>
                <a:gd name="T32" fmla="*/ 65 w 341"/>
                <a:gd name="T33" fmla="*/ 32 h 78"/>
                <a:gd name="T34" fmla="*/ 128 w 341"/>
                <a:gd name="T35" fmla="*/ 30 h 78"/>
                <a:gd name="T36" fmla="*/ 63 w 341"/>
                <a:gd name="T37" fmla="*/ 30 h 78"/>
                <a:gd name="T38" fmla="*/ 104 w 341"/>
                <a:gd name="T39" fmla="*/ 21 h 78"/>
                <a:gd name="T40" fmla="*/ 54 w 341"/>
                <a:gd name="T41" fmla="*/ 21 h 78"/>
                <a:gd name="T42" fmla="*/ 122 w 341"/>
                <a:gd name="T43" fmla="*/ 11 h 78"/>
                <a:gd name="T44" fmla="*/ 205 w 341"/>
                <a:gd name="T45" fmla="*/ 19 h 78"/>
                <a:gd name="T46" fmla="*/ 196 w 341"/>
                <a:gd name="T47" fmla="*/ 2 h 78"/>
                <a:gd name="T48" fmla="*/ 261 w 341"/>
                <a:gd name="T49" fmla="*/ 2 h 78"/>
                <a:gd name="T50" fmla="*/ 243 w 341"/>
                <a:gd name="T51" fmla="*/ 0 h 78"/>
                <a:gd name="T52" fmla="*/ 336 w 341"/>
                <a:gd name="T53" fmla="*/ 2 h 78"/>
                <a:gd name="T54" fmla="*/ 428 w 341"/>
                <a:gd name="T55" fmla="*/ 11 h 78"/>
                <a:gd name="T56" fmla="*/ 369 w 341"/>
                <a:gd name="T57" fmla="*/ 21 h 78"/>
                <a:gd name="T58" fmla="*/ 306 w 341"/>
                <a:gd name="T59" fmla="*/ 30 h 78"/>
                <a:gd name="T60" fmla="*/ 378 w 341"/>
                <a:gd name="T61" fmla="*/ 21 h 78"/>
                <a:gd name="T62" fmla="*/ 313 w 341"/>
                <a:gd name="T63" fmla="*/ 40 h 78"/>
                <a:gd name="T64" fmla="*/ 243 w 341"/>
                <a:gd name="T65" fmla="*/ 56 h 78"/>
                <a:gd name="T66" fmla="*/ 185 w 341"/>
                <a:gd name="T67" fmla="*/ 62 h 78"/>
                <a:gd name="T68" fmla="*/ 220 w 341"/>
                <a:gd name="T69" fmla="*/ 70 h 78"/>
                <a:gd name="T70" fmla="*/ 169 w 341"/>
                <a:gd name="T71" fmla="*/ 72 h 78"/>
                <a:gd name="T72" fmla="*/ 211 w 341"/>
                <a:gd name="T73" fmla="*/ 77 h 78"/>
                <a:gd name="T74" fmla="*/ 155 w 341"/>
                <a:gd name="T75" fmla="*/ 88 h 78"/>
                <a:gd name="T76" fmla="*/ 152 w 341"/>
                <a:gd name="T77" fmla="*/ 102 h 78"/>
                <a:gd name="T78" fmla="*/ 106 w 341"/>
                <a:gd name="T79" fmla="*/ 102 h 78"/>
                <a:gd name="T80" fmla="*/ 143 w 341"/>
                <a:gd name="T81" fmla="*/ 118 h 78"/>
                <a:gd name="T82" fmla="*/ 97 w 341"/>
                <a:gd name="T83" fmla="*/ 121 h 78"/>
                <a:gd name="T84" fmla="*/ 48 w 341"/>
                <a:gd name="T85" fmla="*/ 121 h 78"/>
                <a:gd name="T86" fmla="*/ 0 w 341"/>
                <a:gd name="T87" fmla="*/ 118 h 78"/>
                <a:gd name="T88" fmla="*/ 32 w 341"/>
                <a:gd name="T89" fmla="*/ 107 h 78"/>
                <a:gd name="T90" fmla="*/ 28 w 341"/>
                <a:gd name="T91" fmla="*/ 96 h 78"/>
                <a:gd name="T92" fmla="*/ 77 w 341"/>
                <a:gd name="T93" fmla="*/ 102 h 78"/>
                <a:gd name="T94" fmla="*/ 106 w 341"/>
                <a:gd name="T95" fmla="*/ 88 h 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1"/>
                <a:gd name="T145" fmla="*/ 0 h 78"/>
                <a:gd name="T146" fmla="*/ 341 w 341"/>
                <a:gd name="T147" fmla="*/ 78 h 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1" h="78">
                  <a:moveTo>
                    <a:pt x="85" y="57"/>
                  </a:moveTo>
                  <a:lnTo>
                    <a:pt x="62" y="64"/>
                  </a:lnTo>
                  <a:lnTo>
                    <a:pt x="50" y="57"/>
                  </a:lnTo>
                  <a:lnTo>
                    <a:pt x="62" y="55"/>
                  </a:lnTo>
                  <a:lnTo>
                    <a:pt x="40" y="50"/>
                  </a:lnTo>
                  <a:lnTo>
                    <a:pt x="93" y="45"/>
                  </a:lnTo>
                  <a:lnTo>
                    <a:pt x="69" y="31"/>
                  </a:lnTo>
                  <a:lnTo>
                    <a:pt x="102" y="31"/>
                  </a:lnTo>
                  <a:lnTo>
                    <a:pt x="116" y="33"/>
                  </a:lnTo>
                  <a:lnTo>
                    <a:pt x="107" y="28"/>
                  </a:lnTo>
                  <a:lnTo>
                    <a:pt x="156" y="21"/>
                  </a:lnTo>
                  <a:lnTo>
                    <a:pt x="180" y="17"/>
                  </a:lnTo>
                  <a:lnTo>
                    <a:pt x="130" y="21"/>
                  </a:lnTo>
                  <a:lnTo>
                    <a:pt x="76" y="24"/>
                  </a:lnTo>
                  <a:lnTo>
                    <a:pt x="121" y="19"/>
                  </a:lnTo>
                  <a:lnTo>
                    <a:pt x="69" y="26"/>
                  </a:lnTo>
                  <a:lnTo>
                    <a:pt x="52" y="21"/>
                  </a:lnTo>
                  <a:lnTo>
                    <a:pt x="102" y="19"/>
                  </a:lnTo>
                  <a:lnTo>
                    <a:pt x="50" y="19"/>
                  </a:lnTo>
                  <a:lnTo>
                    <a:pt x="83" y="14"/>
                  </a:lnTo>
                  <a:lnTo>
                    <a:pt x="43" y="14"/>
                  </a:lnTo>
                  <a:lnTo>
                    <a:pt x="97" y="7"/>
                  </a:lnTo>
                  <a:lnTo>
                    <a:pt x="163" y="12"/>
                  </a:lnTo>
                  <a:lnTo>
                    <a:pt x="156" y="2"/>
                  </a:lnTo>
                  <a:lnTo>
                    <a:pt x="208" y="2"/>
                  </a:lnTo>
                  <a:lnTo>
                    <a:pt x="194" y="0"/>
                  </a:lnTo>
                  <a:lnTo>
                    <a:pt x="268" y="2"/>
                  </a:lnTo>
                  <a:lnTo>
                    <a:pt x="341" y="7"/>
                  </a:lnTo>
                  <a:lnTo>
                    <a:pt x="294" y="14"/>
                  </a:lnTo>
                  <a:lnTo>
                    <a:pt x="244" y="19"/>
                  </a:lnTo>
                  <a:lnTo>
                    <a:pt x="301" y="14"/>
                  </a:lnTo>
                  <a:lnTo>
                    <a:pt x="249" y="26"/>
                  </a:lnTo>
                  <a:lnTo>
                    <a:pt x="194" y="36"/>
                  </a:lnTo>
                  <a:lnTo>
                    <a:pt x="147" y="40"/>
                  </a:lnTo>
                  <a:lnTo>
                    <a:pt x="175" y="45"/>
                  </a:lnTo>
                  <a:lnTo>
                    <a:pt x="135" y="47"/>
                  </a:lnTo>
                  <a:lnTo>
                    <a:pt x="168" y="50"/>
                  </a:lnTo>
                  <a:lnTo>
                    <a:pt x="123" y="57"/>
                  </a:lnTo>
                  <a:lnTo>
                    <a:pt x="121" y="66"/>
                  </a:lnTo>
                  <a:lnTo>
                    <a:pt x="85" y="66"/>
                  </a:lnTo>
                  <a:lnTo>
                    <a:pt x="114" y="76"/>
                  </a:lnTo>
                  <a:lnTo>
                    <a:pt x="78" y="78"/>
                  </a:lnTo>
                  <a:lnTo>
                    <a:pt x="38" y="78"/>
                  </a:lnTo>
                  <a:lnTo>
                    <a:pt x="0" y="76"/>
                  </a:lnTo>
                  <a:lnTo>
                    <a:pt x="26" y="69"/>
                  </a:lnTo>
                  <a:lnTo>
                    <a:pt x="22" y="62"/>
                  </a:lnTo>
                  <a:lnTo>
                    <a:pt x="62" y="66"/>
                  </a:lnTo>
                  <a:lnTo>
                    <a:pt x="85" y="5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66" name="Freeform 5624"/>
            <p:cNvSpPr>
              <a:spLocks/>
            </p:cNvSpPr>
            <p:nvPr/>
          </p:nvSpPr>
          <p:spPr bwMode="auto">
            <a:xfrm>
              <a:off x="1027" y="1085"/>
              <a:ext cx="212" cy="88"/>
            </a:xfrm>
            <a:custGeom>
              <a:avLst/>
              <a:gdLst>
                <a:gd name="T0" fmla="*/ 153 w 190"/>
                <a:gd name="T1" fmla="*/ 98 h 71"/>
                <a:gd name="T2" fmla="*/ 148 w 190"/>
                <a:gd name="T3" fmla="*/ 90 h 71"/>
                <a:gd name="T4" fmla="*/ 142 w 190"/>
                <a:gd name="T5" fmla="*/ 90 h 71"/>
                <a:gd name="T6" fmla="*/ 116 w 190"/>
                <a:gd name="T7" fmla="*/ 98 h 71"/>
                <a:gd name="T8" fmla="*/ 77 w 190"/>
                <a:gd name="T9" fmla="*/ 104 h 71"/>
                <a:gd name="T10" fmla="*/ 36 w 190"/>
                <a:gd name="T11" fmla="*/ 109 h 71"/>
                <a:gd name="T12" fmla="*/ 36 w 190"/>
                <a:gd name="T13" fmla="*/ 98 h 71"/>
                <a:gd name="T14" fmla="*/ 0 w 190"/>
                <a:gd name="T15" fmla="*/ 83 h 71"/>
                <a:gd name="T16" fmla="*/ 9 w 190"/>
                <a:gd name="T17" fmla="*/ 72 h 71"/>
                <a:gd name="T18" fmla="*/ 51 w 190"/>
                <a:gd name="T19" fmla="*/ 69 h 71"/>
                <a:gd name="T20" fmla="*/ 93 w 190"/>
                <a:gd name="T21" fmla="*/ 64 h 71"/>
                <a:gd name="T22" fmla="*/ 54 w 190"/>
                <a:gd name="T23" fmla="*/ 62 h 71"/>
                <a:gd name="T24" fmla="*/ 12 w 190"/>
                <a:gd name="T25" fmla="*/ 58 h 71"/>
                <a:gd name="T26" fmla="*/ 9 w 190"/>
                <a:gd name="T27" fmla="*/ 53 h 71"/>
                <a:gd name="T28" fmla="*/ 62 w 190"/>
                <a:gd name="T29" fmla="*/ 40 h 71"/>
                <a:gd name="T30" fmla="*/ 21 w 190"/>
                <a:gd name="T31" fmla="*/ 43 h 71"/>
                <a:gd name="T32" fmla="*/ 32 w 190"/>
                <a:gd name="T33" fmla="*/ 36 h 71"/>
                <a:gd name="T34" fmla="*/ 12 w 190"/>
                <a:gd name="T35" fmla="*/ 36 h 71"/>
                <a:gd name="T36" fmla="*/ 41 w 190"/>
                <a:gd name="T37" fmla="*/ 25 h 71"/>
                <a:gd name="T38" fmla="*/ 39 w 190"/>
                <a:gd name="T39" fmla="*/ 19 h 71"/>
                <a:gd name="T40" fmla="*/ 77 w 190"/>
                <a:gd name="T41" fmla="*/ 11 h 71"/>
                <a:gd name="T42" fmla="*/ 109 w 190"/>
                <a:gd name="T43" fmla="*/ 0 h 71"/>
                <a:gd name="T44" fmla="*/ 116 w 190"/>
                <a:gd name="T45" fmla="*/ 6 h 71"/>
                <a:gd name="T46" fmla="*/ 95 w 190"/>
                <a:gd name="T47" fmla="*/ 19 h 71"/>
                <a:gd name="T48" fmla="*/ 109 w 190"/>
                <a:gd name="T49" fmla="*/ 14 h 71"/>
                <a:gd name="T50" fmla="*/ 125 w 190"/>
                <a:gd name="T51" fmla="*/ 6 h 71"/>
                <a:gd name="T52" fmla="*/ 138 w 190"/>
                <a:gd name="T53" fmla="*/ 19 h 71"/>
                <a:gd name="T54" fmla="*/ 129 w 190"/>
                <a:gd name="T55" fmla="*/ 25 h 71"/>
                <a:gd name="T56" fmla="*/ 136 w 190"/>
                <a:gd name="T57" fmla="*/ 21 h 71"/>
                <a:gd name="T58" fmla="*/ 153 w 190"/>
                <a:gd name="T59" fmla="*/ 19 h 71"/>
                <a:gd name="T60" fmla="*/ 157 w 190"/>
                <a:gd name="T61" fmla="*/ 14 h 71"/>
                <a:gd name="T62" fmla="*/ 160 w 190"/>
                <a:gd name="T63" fmla="*/ 6 h 71"/>
                <a:gd name="T64" fmla="*/ 174 w 190"/>
                <a:gd name="T65" fmla="*/ 19 h 71"/>
                <a:gd name="T66" fmla="*/ 165 w 190"/>
                <a:gd name="T67" fmla="*/ 36 h 71"/>
                <a:gd name="T68" fmla="*/ 181 w 190"/>
                <a:gd name="T69" fmla="*/ 30 h 71"/>
                <a:gd name="T70" fmla="*/ 194 w 190"/>
                <a:gd name="T71" fmla="*/ 2 h 71"/>
                <a:gd name="T72" fmla="*/ 218 w 190"/>
                <a:gd name="T73" fmla="*/ 2 h 71"/>
                <a:gd name="T74" fmla="*/ 222 w 190"/>
                <a:gd name="T75" fmla="*/ 19 h 71"/>
                <a:gd name="T76" fmla="*/ 206 w 190"/>
                <a:gd name="T77" fmla="*/ 46 h 71"/>
                <a:gd name="T78" fmla="*/ 209 w 190"/>
                <a:gd name="T79" fmla="*/ 62 h 71"/>
                <a:gd name="T80" fmla="*/ 213 w 190"/>
                <a:gd name="T81" fmla="*/ 62 h 71"/>
                <a:gd name="T82" fmla="*/ 237 w 190"/>
                <a:gd name="T83" fmla="*/ 72 h 71"/>
                <a:gd name="T84" fmla="*/ 233 w 190"/>
                <a:gd name="T85" fmla="*/ 76 h 71"/>
                <a:gd name="T86" fmla="*/ 224 w 190"/>
                <a:gd name="T87" fmla="*/ 83 h 71"/>
                <a:gd name="T88" fmla="*/ 224 w 190"/>
                <a:gd name="T89" fmla="*/ 76 h 71"/>
                <a:gd name="T90" fmla="*/ 215 w 190"/>
                <a:gd name="T91" fmla="*/ 79 h 71"/>
                <a:gd name="T92" fmla="*/ 209 w 190"/>
                <a:gd name="T93" fmla="*/ 79 h 71"/>
                <a:gd name="T94" fmla="*/ 197 w 190"/>
                <a:gd name="T95" fmla="*/ 83 h 71"/>
                <a:gd name="T96" fmla="*/ 194 w 190"/>
                <a:gd name="T97" fmla="*/ 83 h 71"/>
                <a:gd name="T98" fmla="*/ 190 w 190"/>
                <a:gd name="T99" fmla="*/ 98 h 71"/>
                <a:gd name="T100" fmla="*/ 209 w 190"/>
                <a:gd name="T101" fmla="*/ 86 h 71"/>
                <a:gd name="T102" fmla="*/ 209 w 190"/>
                <a:gd name="T103" fmla="*/ 90 h 71"/>
                <a:gd name="T104" fmla="*/ 197 w 190"/>
                <a:gd name="T105" fmla="*/ 98 h 71"/>
                <a:gd name="T106" fmla="*/ 153 w 190"/>
                <a:gd name="T107" fmla="*/ 98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90"/>
                <a:gd name="T163" fmla="*/ 0 h 71"/>
                <a:gd name="T164" fmla="*/ 190 w 190"/>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90" h="71">
                  <a:moveTo>
                    <a:pt x="123" y="64"/>
                  </a:moveTo>
                  <a:lnTo>
                    <a:pt x="119" y="59"/>
                  </a:lnTo>
                  <a:lnTo>
                    <a:pt x="114" y="59"/>
                  </a:lnTo>
                  <a:lnTo>
                    <a:pt x="93" y="64"/>
                  </a:lnTo>
                  <a:lnTo>
                    <a:pt x="62" y="68"/>
                  </a:lnTo>
                  <a:lnTo>
                    <a:pt x="29" y="71"/>
                  </a:lnTo>
                  <a:lnTo>
                    <a:pt x="29" y="64"/>
                  </a:lnTo>
                  <a:lnTo>
                    <a:pt x="0" y="54"/>
                  </a:lnTo>
                  <a:lnTo>
                    <a:pt x="7" y="47"/>
                  </a:lnTo>
                  <a:lnTo>
                    <a:pt x="41" y="45"/>
                  </a:lnTo>
                  <a:lnTo>
                    <a:pt x="74" y="42"/>
                  </a:lnTo>
                  <a:lnTo>
                    <a:pt x="43" y="40"/>
                  </a:lnTo>
                  <a:lnTo>
                    <a:pt x="10" y="38"/>
                  </a:lnTo>
                  <a:lnTo>
                    <a:pt x="7" y="35"/>
                  </a:lnTo>
                  <a:lnTo>
                    <a:pt x="50" y="26"/>
                  </a:lnTo>
                  <a:lnTo>
                    <a:pt x="17" y="28"/>
                  </a:lnTo>
                  <a:lnTo>
                    <a:pt x="26" y="23"/>
                  </a:lnTo>
                  <a:lnTo>
                    <a:pt x="10" y="23"/>
                  </a:lnTo>
                  <a:lnTo>
                    <a:pt x="33" y="16"/>
                  </a:lnTo>
                  <a:lnTo>
                    <a:pt x="31" y="12"/>
                  </a:lnTo>
                  <a:lnTo>
                    <a:pt x="62" y="7"/>
                  </a:lnTo>
                  <a:lnTo>
                    <a:pt x="88" y="0"/>
                  </a:lnTo>
                  <a:lnTo>
                    <a:pt x="93" y="4"/>
                  </a:lnTo>
                  <a:lnTo>
                    <a:pt x="76" y="12"/>
                  </a:lnTo>
                  <a:lnTo>
                    <a:pt x="88" y="9"/>
                  </a:lnTo>
                  <a:lnTo>
                    <a:pt x="100" y="4"/>
                  </a:lnTo>
                  <a:lnTo>
                    <a:pt x="111" y="12"/>
                  </a:lnTo>
                  <a:lnTo>
                    <a:pt x="104" y="16"/>
                  </a:lnTo>
                  <a:lnTo>
                    <a:pt x="109" y="14"/>
                  </a:lnTo>
                  <a:lnTo>
                    <a:pt x="123" y="12"/>
                  </a:lnTo>
                  <a:lnTo>
                    <a:pt x="126" y="9"/>
                  </a:lnTo>
                  <a:lnTo>
                    <a:pt x="128" y="4"/>
                  </a:lnTo>
                  <a:lnTo>
                    <a:pt x="140" y="12"/>
                  </a:lnTo>
                  <a:lnTo>
                    <a:pt x="133" y="23"/>
                  </a:lnTo>
                  <a:lnTo>
                    <a:pt x="145" y="19"/>
                  </a:lnTo>
                  <a:lnTo>
                    <a:pt x="156" y="2"/>
                  </a:lnTo>
                  <a:lnTo>
                    <a:pt x="175" y="2"/>
                  </a:lnTo>
                  <a:lnTo>
                    <a:pt x="178" y="12"/>
                  </a:lnTo>
                  <a:lnTo>
                    <a:pt x="166" y="30"/>
                  </a:lnTo>
                  <a:lnTo>
                    <a:pt x="168" y="40"/>
                  </a:lnTo>
                  <a:lnTo>
                    <a:pt x="171" y="40"/>
                  </a:lnTo>
                  <a:lnTo>
                    <a:pt x="190" y="47"/>
                  </a:lnTo>
                  <a:lnTo>
                    <a:pt x="187" y="49"/>
                  </a:lnTo>
                  <a:lnTo>
                    <a:pt x="180" y="54"/>
                  </a:lnTo>
                  <a:lnTo>
                    <a:pt x="180" y="49"/>
                  </a:lnTo>
                  <a:lnTo>
                    <a:pt x="173" y="52"/>
                  </a:lnTo>
                  <a:lnTo>
                    <a:pt x="168" y="52"/>
                  </a:lnTo>
                  <a:lnTo>
                    <a:pt x="159" y="54"/>
                  </a:lnTo>
                  <a:lnTo>
                    <a:pt x="156" y="54"/>
                  </a:lnTo>
                  <a:lnTo>
                    <a:pt x="152" y="64"/>
                  </a:lnTo>
                  <a:lnTo>
                    <a:pt x="168" y="56"/>
                  </a:lnTo>
                  <a:lnTo>
                    <a:pt x="168" y="59"/>
                  </a:lnTo>
                  <a:lnTo>
                    <a:pt x="159" y="64"/>
                  </a:lnTo>
                  <a:lnTo>
                    <a:pt x="123" y="6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67" name="Freeform 5625"/>
            <p:cNvSpPr>
              <a:spLocks/>
            </p:cNvSpPr>
            <p:nvPr/>
          </p:nvSpPr>
          <p:spPr bwMode="auto">
            <a:xfrm>
              <a:off x="967" y="1064"/>
              <a:ext cx="152" cy="62"/>
            </a:xfrm>
            <a:custGeom>
              <a:avLst/>
              <a:gdLst>
                <a:gd name="T0" fmla="*/ 75 w 137"/>
                <a:gd name="T1" fmla="*/ 51 h 50"/>
                <a:gd name="T2" fmla="*/ 49 w 137"/>
                <a:gd name="T3" fmla="*/ 69 h 50"/>
                <a:gd name="T4" fmla="*/ 11 w 137"/>
                <a:gd name="T5" fmla="*/ 77 h 50"/>
                <a:gd name="T6" fmla="*/ 7 w 137"/>
                <a:gd name="T7" fmla="*/ 62 h 50"/>
                <a:gd name="T8" fmla="*/ 0 w 137"/>
                <a:gd name="T9" fmla="*/ 56 h 50"/>
                <a:gd name="T10" fmla="*/ 23 w 137"/>
                <a:gd name="T11" fmla="*/ 40 h 50"/>
                <a:gd name="T12" fmla="*/ 32 w 137"/>
                <a:gd name="T13" fmla="*/ 32 h 50"/>
                <a:gd name="T14" fmla="*/ 61 w 137"/>
                <a:gd name="T15" fmla="*/ 15 h 50"/>
                <a:gd name="T16" fmla="*/ 61 w 137"/>
                <a:gd name="T17" fmla="*/ 5 h 50"/>
                <a:gd name="T18" fmla="*/ 113 w 137"/>
                <a:gd name="T19" fmla="*/ 0 h 50"/>
                <a:gd name="T20" fmla="*/ 125 w 137"/>
                <a:gd name="T21" fmla="*/ 7 h 50"/>
                <a:gd name="T22" fmla="*/ 128 w 137"/>
                <a:gd name="T23" fmla="*/ 11 h 50"/>
                <a:gd name="T24" fmla="*/ 158 w 137"/>
                <a:gd name="T25" fmla="*/ 7 h 50"/>
                <a:gd name="T26" fmla="*/ 169 w 137"/>
                <a:gd name="T27" fmla="*/ 21 h 50"/>
                <a:gd name="T28" fmla="*/ 131 w 137"/>
                <a:gd name="T29" fmla="*/ 37 h 50"/>
                <a:gd name="T30" fmla="*/ 93 w 137"/>
                <a:gd name="T31" fmla="*/ 47 h 50"/>
                <a:gd name="T32" fmla="*/ 75 w 137"/>
                <a:gd name="T33" fmla="*/ 51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7"/>
                <a:gd name="T52" fmla="*/ 0 h 50"/>
                <a:gd name="T53" fmla="*/ 137 w 137"/>
                <a:gd name="T54" fmla="*/ 50 h 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7" h="50">
                  <a:moveTo>
                    <a:pt x="61" y="33"/>
                  </a:moveTo>
                  <a:lnTo>
                    <a:pt x="40" y="45"/>
                  </a:lnTo>
                  <a:lnTo>
                    <a:pt x="9" y="50"/>
                  </a:lnTo>
                  <a:lnTo>
                    <a:pt x="5" y="40"/>
                  </a:lnTo>
                  <a:lnTo>
                    <a:pt x="0" y="36"/>
                  </a:lnTo>
                  <a:lnTo>
                    <a:pt x="19" y="26"/>
                  </a:lnTo>
                  <a:lnTo>
                    <a:pt x="26" y="21"/>
                  </a:lnTo>
                  <a:lnTo>
                    <a:pt x="50" y="10"/>
                  </a:lnTo>
                  <a:lnTo>
                    <a:pt x="50" y="3"/>
                  </a:lnTo>
                  <a:lnTo>
                    <a:pt x="92" y="0"/>
                  </a:lnTo>
                  <a:lnTo>
                    <a:pt x="102" y="5"/>
                  </a:lnTo>
                  <a:lnTo>
                    <a:pt x="104" y="7"/>
                  </a:lnTo>
                  <a:lnTo>
                    <a:pt x="128" y="5"/>
                  </a:lnTo>
                  <a:lnTo>
                    <a:pt x="137" y="14"/>
                  </a:lnTo>
                  <a:lnTo>
                    <a:pt x="106" y="24"/>
                  </a:lnTo>
                  <a:lnTo>
                    <a:pt x="76" y="31"/>
                  </a:lnTo>
                  <a:lnTo>
                    <a:pt x="61" y="3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68" name="Freeform 5626"/>
            <p:cNvSpPr>
              <a:spLocks/>
            </p:cNvSpPr>
            <p:nvPr/>
          </p:nvSpPr>
          <p:spPr bwMode="auto">
            <a:xfrm>
              <a:off x="1596" y="1514"/>
              <a:ext cx="102" cy="106"/>
            </a:xfrm>
            <a:custGeom>
              <a:avLst/>
              <a:gdLst>
                <a:gd name="T0" fmla="*/ 58 w 92"/>
                <a:gd name="T1" fmla="*/ 107 h 85"/>
                <a:gd name="T2" fmla="*/ 58 w 92"/>
                <a:gd name="T3" fmla="*/ 100 h 85"/>
                <a:gd name="T4" fmla="*/ 26 w 92"/>
                <a:gd name="T5" fmla="*/ 107 h 85"/>
                <a:gd name="T6" fmla="*/ 0 w 92"/>
                <a:gd name="T7" fmla="*/ 102 h 85"/>
                <a:gd name="T8" fmla="*/ 7 w 92"/>
                <a:gd name="T9" fmla="*/ 92 h 85"/>
                <a:gd name="T10" fmla="*/ 20 w 92"/>
                <a:gd name="T11" fmla="*/ 81 h 85"/>
                <a:gd name="T12" fmla="*/ 7 w 92"/>
                <a:gd name="T13" fmla="*/ 81 h 85"/>
                <a:gd name="T14" fmla="*/ 11 w 92"/>
                <a:gd name="T15" fmla="*/ 77 h 85"/>
                <a:gd name="T16" fmla="*/ 26 w 92"/>
                <a:gd name="T17" fmla="*/ 67 h 85"/>
                <a:gd name="T18" fmla="*/ 30 w 92"/>
                <a:gd name="T19" fmla="*/ 67 h 85"/>
                <a:gd name="T20" fmla="*/ 32 w 92"/>
                <a:gd name="T21" fmla="*/ 59 h 85"/>
                <a:gd name="T22" fmla="*/ 30 w 92"/>
                <a:gd name="T23" fmla="*/ 59 h 85"/>
                <a:gd name="T24" fmla="*/ 34 w 92"/>
                <a:gd name="T25" fmla="*/ 56 h 85"/>
                <a:gd name="T26" fmla="*/ 55 w 92"/>
                <a:gd name="T27" fmla="*/ 21 h 85"/>
                <a:gd name="T28" fmla="*/ 72 w 92"/>
                <a:gd name="T29" fmla="*/ 5 h 85"/>
                <a:gd name="T30" fmla="*/ 81 w 92"/>
                <a:gd name="T31" fmla="*/ 0 h 85"/>
                <a:gd name="T32" fmla="*/ 90 w 92"/>
                <a:gd name="T33" fmla="*/ 0 h 85"/>
                <a:gd name="T34" fmla="*/ 79 w 92"/>
                <a:gd name="T35" fmla="*/ 7 h 85"/>
                <a:gd name="T36" fmla="*/ 79 w 92"/>
                <a:gd name="T37" fmla="*/ 11 h 85"/>
                <a:gd name="T38" fmla="*/ 72 w 92"/>
                <a:gd name="T39" fmla="*/ 21 h 85"/>
                <a:gd name="T40" fmla="*/ 52 w 92"/>
                <a:gd name="T41" fmla="*/ 56 h 85"/>
                <a:gd name="T42" fmla="*/ 70 w 92"/>
                <a:gd name="T43" fmla="*/ 37 h 85"/>
                <a:gd name="T44" fmla="*/ 64 w 92"/>
                <a:gd name="T45" fmla="*/ 40 h 85"/>
                <a:gd name="T46" fmla="*/ 79 w 92"/>
                <a:gd name="T47" fmla="*/ 40 h 85"/>
                <a:gd name="T48" fmla="*/ 67 w 92"/>
                <a:gd name="T49" fmla="*/ 49 h 85"/>
                <a:gd name="T50" fmla="*/ 67 w 92"/>
                <a:gd name="T51" fmla="*/ 56 h 85"/>
                <a:gd name="T52" fmla="*/ 79 w 92"/>
                <a:gd name="T53" fmla="*/ 59 h 85"/>
                <a:gd name="T54" fmla="*/ 75 w 92"/>
                <a:gd name="T55" fmla="*/ 62 h 85"/>
                <a:gd name="T56" fmla="*/ 93 w 92"/>
                <a:gd name="T57" fmla="*/ 56 h 85"/>
                <a:gd name="T58" fmla="*/ 90 w 92"/>
                <a:gd name="T59" fmla="*/ 59 h 85"/>
                <a:gd name="T60" fmla="*/ 106 w 92"/>
                <a:gd name="T61" fmla="*/ 59 h 85"/>
                <a:gd name="T62" fmla="*/ 95 w 92"/>
                <a:gd name="T63" fmla="*/ 74 h 85"/>
                <a:gd name="T64" fmla="*/ 99 w 92"/>
                <a:gd name="T65" fmla="*/ 77 h 85"/>
                <a:gd name="T66" fmla="*/ 93 w 92"/>
                <a:gd name="T67" fmla="*/ 86 h 85"/>
                <a:gd name="T68" fmla="*/ 113 w 92"/>
                <a:gd name="T69" fmla="*/ 77 h 85"/>
                <a:gd name="T70" fmla="*/ 93 w 92"/>
                <a:gd name="T71" fmla="*/ 92 h 85"/>
                <a:gd name="T72" fmla="*/ 95 w 92"/>
                <a:gd name="T73" fmla="*/ 96 h 85"/>
                <a:gd name="T74" fmla="*/ 93 w 92"/>
                <a:gd name="T75" fmla="*/ 96 h 85"/>
                <a:gd name="T76" fmla="*/ 93 w 92"/>
                <a:gd name="T77" fmla="*/ 107 h 85"/>
                <a:gd name="T78" fmla="*/ 111 w 92"/>
                <a:gd name="T79" fmla="*/ 92 h 85"/>
                <a:gd name="T80" fmla="*/ 104 w 92"/>
                <a:gd name="T81" fmla="*/ 107 h 85"/>
                <a:gd name="T82" fmla="*/ 111 w 92"/>
                <a:gd name="T83" fmla="*/ 100 h 85"/>
                <a:gd name="T84" fmla="*/ 113 w 92"/>
                <a:gd name="T85" fmla="*/ 111 h 85"/>
                <a:gd name="T86" fmla="*/ 99 w 92"/>
                <a:gd name="T87" fmla="*/ 132 h 85"/>
                <a:gd name="T88" fmla="*/ 90 w 92"/>
                <a:gd name="T89" fmla="*/ 130 h 85"/>
                <a:gd name="T90" fmla="*/ 90 w 92"/>
                <a:gd name="T91" fmla="*/ 121 h 85"/>
                <a:gd name="T92" fmla="*/ 81 w 92"/>
                <a:gd name="T93" fmla="*/ 126 h 85"/>
                <a:gd name="T94" fmla="*/ 90 w 92"/>
                <a:gd name="T95" fmla="*/ 107 h 85"/>
                <a:gd name="T96" fmla="*/ 88 w 92"/>
                <a:gd name="T97" fmla="*/ 100 h 85"/>
                <a:gd name="T98" fmla="*/ 79 w 92"/>
                <a:gd name="T99" fmla="*/ 113 h 85"/>
                <a:gd name="T100" fmla="*/ 81 w 92"/>
                <a:gd name="T101" fmla="*/ 107 h 85"/>
                <a:gd name="T102" fmla="*/ 55 w 92"/>
                <a:gd name="T103" fmla="*/ 130 h 85"/>
                <a:gd name="T104" fmla="*/ 55 w 92"/>
                <a:gd name="T105" fmla="*/ 121 h 85"/>
                <a:gd name="T106" fmla="*/ 75 w 92"/>
                <a:gd name="T107" fmla="*/ 102 h 85"/>
                <a:gd name="T108" fmla="*/ 70 w 92"/>
                <a:gd name="T109" fmla="*/ 107 h 85"/>
                <a:gd name="T110" fmla="*/ 75 w 92"/>
                <a:gd name="T111" fmla="*/ 102 h 85"/>
                <a:gd name="T112" fmla="*/ 64 w 92"/>
                <a:gd name="T113" fmla="*/ 102 h 85"/>
                <a:gd name="T114" fmla="*/ 58 w 92"/>
                <a:gd name="T115" fmla="*/ 111 h 85"/>
                <a:gd name="T116" fmla="*/ 49 w 92"/>
                <a:gd name="T117" fmla="*/ 111 h 85"/>
                <a:gd name="T118" fmla="*/ 58 w 92"/>
                <a:gd name="T119" fmla="*/ 107 h 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2"/>
                <a:gd name="T181" fmla="*/ 0 h 85"/>
                <a:gd name="T182" fmla="*/ 92 w 92"/>
                <a:gd name="T183" fmla="*/ 85 h 8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2" h="85">
                  <a:moveTo>
                    <a:pt x="47" y="69"/>
                  </a:moveTo>
                  <a:lnTo>
                    <a:pt x="47" y="64"/>
                  </a:lnTo>
                  <a:lnTo>
                    <a:pt x="21" y="69"/>
                  </a:lnTo>
                  <a:lnTo>
                    <a:pt x="0" y="66"/>
                  </a:lnTo>
                  <a:lnTo>
                    <a:pt x="5" y="59"/>
                  </a:lnTo>
                  <a:lnTo>
                    <a:pt x="16" y="52"/>
                  </a:lnTo>
                  <a:lnTo>
                    <a:pt x="5" y="52"/>
                  </a:lnTo>
                  <a:lnTo>
                    <a:pt x="9" y="50"/>
                  </a:lnTo>
                  <a:lnTo>
                    <a:pt x="21" y="43"/>
                  </a:lnTo>
                  <a:lnTo>
                    <a:pt x="24" y="43"/>
                  </a:lnTo>
                  <a:lnTo>
                    <a:pt x="26" y="38"/>
                  </a:lnTo>
                  <a:lnTo>
                    <a:pt x="24" y="38"/>
                  </a:lnTo>
                  <a:lnTo>
                    <a:pt x="28" y="36"/>
                  </a:lnTo>
                  <a:lnTo>
                    <a:pt x="45" y="14"/>
                  </a:lnTo>
                  <a:lnTo>
                    <a:pt x="59" y="3"/>
                  </a:lnTo>
                  <a:lnTo>
                    <a:pt x="66" y="0"/>
                  </a:lnTo>
                  <a:lnTo>
                    <a:pt x="73" y="0"/>
                  </a:lnTo>
                  <a:lnTo>
                    <a:pt x="64" y="5"/>
                  </a:lnTo>
                  <a:lnTo>
                    <a:pt x="64" y="7"/>
                  </a:lnTo>
                  <a:lnTo>
                    <a:pt x="59" y="14"/>
                  </a:lnTo>
                  <a:lnTo>
                    <a:pt x="42" y="36"/>
                  </a:lnTo>
                  <a:lnTo>
                    <a:pt x="57" y="24"/>
                  </a:lnTo>
                  <a:lnTo>
                    <a:pt x="52" y="26"/>
                  </a:lnTo>
                  <a:lnTo>
                    <a:pt x="64" y="26"/>
                  </a:lnTo>
                  <a:lnTo>
                    <a:pt x="54" y="31"/>
                  </a:lnTo>
                  <a:lnTo>
                    <a:pt x="54" y="36"/>
                  </a:lnTo>
                  <a:lnTo>
                    <a:pt x="64" y="38"/>
                  </a:lnTo>
                  <a:lnTo>
                    <a:pt x="61" y="40"/>
                  </a:lnTo>
                  <a:lnTo>
                    <a:pt x="76" y="36"/>
                  </a:lnTo>
                  <a:lnTo>
                    <a:pt x="73" y="38"/>
                  </a:lnTo>
                  <a:lnTo>
                    <a:pt x="87" y="38"/>
                  </a:lnTo>
                  <a:lnTo>
                    <a:pt x="78" y="47"/>
                  </a:lnTo>
                  <a:lnTo>
                    <a:pt x="80" y="50"/>
                  </a:lnTo>
                  <a:lnTo>
                    <a:pt x="76" y="55"/>
                  </a:lnTo>
                  <a:lnTo>
                    <a:pt x="92" y="50"/>
                  </a:lnTo>
                  <a:lnTo>
                    <a:pt x="76" y="59"/>
                  </a:lnTo>
                  <a:lnTo>
                    <a:pt x="78" y="62"/>
                  </a:lnTo>
                  <a:lnTo>
                    <a:pt x="76" y="62"/>
                  </a:lnTo>
                  <a:lnTo>
                    <a:pt x="76" y="69"/>
                  </a:lnTo>
                  <a:lnTo>
                    <a:pt x="90" y="59"/>
                  </a:lnTo>
                  <a:lnTo>
                    <a:pt x="85" y="69"/>
                  </a:lnTo>
                  <a:lnTo>
                    <a:pt x="90" y="64"/>
                  </a:lnTo>
                  <a:lnTo>
                    <a:pt x="92" y="71"/>
                  </a:lnTo>
                  <a:lnTo>
                    <a:pt x="80" y="85"/>
                  </a:lnTo>
                  <a:lnTo>
                    <a:pt x="73" y="83"/>
                  </a:lnTo>
                  <a:lnTo>
                    <a:pt x="73" y="78"/>
                  </a:lnTo>
                  <a:lnTo>
                    <a:pt x="66" y="81"/>
                  </a:lnTo>
                  <a:lnTo>
                    <a:pt x="73" y="69"/>
                  </a:lnTo>
                  <a:lnTo>
                    <a:pt x="71" y="64"/>
                  </a:lnTo>
                  <a:lnTo>
                    <a:pt x="64" y="73"/>
                  </a:lnTo>
                  <a:lnTo>
                    <a:pt x="66" y="69"/>
                  </a:lnTo>
                  <a:lnTo>
                    <a:pt x="45" y="83"/>
                  </a:lnTo>
                  <a:lnTo>
                    <a:pt x="45" y="78"/>
                  </a:lnTo>
                  <a:lnTo>
                    <a:pt x="61" y="66"/>
                  </a:lnTo>
                  <a:lnTo>
                    <a:pt x="57" y="69"/>
                  </a:lnTo>
                  <a:lnTo>
                    <a:pt x="61" y="66"/>
                  </a:lnTo>
                  <a:lnTo>
                    <a:pt x="52" y="66"/>
                  </a:lnTo>
                  <a:lnTo>
                    <a:pt x="47" y="71"/>
                  </a:lnTo>
                  <a:lnTo>
                    <a:pt x="40" y="71"/>
                  </a:lnTo>
                  <a:lnTo>
                    <a:pt x="47" y="6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69" name="Freeform 5627"/>
            <p:cNvSpPr>
              <a:spLocks/>
            </p:cNvSpPr>
            <p:nvPr/>
          </p:nvSpPr>
          <p:spPr bwMode="auto">
            <a:xfrm>
              <a:off x="1396" y="1025"/>
              <a:ext cx="181" cy="37"/>
            </a:xfrm>
            <a:custGeom>
              <a:avLst/>
              <a:gdLst>
                <a:gd name="T0" fmla="*/ 81 w 161"/>
                <a:gd name="T1" fmla="*/ 24 h 29"/>
                <a:gd name="T2" fmla="*/ 61 w 161"/>
                <a:gd name="T3" fmla="*/ 13 h 29"/>
                <a:gd name="T4" fmla="*/ 90 w 161"/>
                <a:gd name="T5" fmla="*/ 13 h 29"/>
                <a:gd name="T6" fmla="*/ 37 w 161"/>
                <a:gd name="T7" fmla="*/ 8 h 29"/>
                <a:gd name="T8" fmla="*/ 48 w 161"/>
                <a:gd name="T9" fmla="*/ 0 h 29"/>
                <a:gd name="T10" fmla="*/ 0 w 161"/>
                <a:gd name="T11" fmla="*/ 0 h 29"/>
                <a:gd name="T12" fmla="*/ 43 w 161"/>
                <a:gd name="T13" fmla="*/ 13 h 29"/>
                <a:gd name="T14" fmla="*/ 33 w 161"/>
                <a:gd name="T15" fmla="*/ 28 h 29"/>
                <a:gd name="T16" fmla="*/ 28 w 161"/>
                <a:gd name="T17" fmla="*/ 47 h 29"/>
                <a:gd name="T18" fmla="*/ 72 w 161"/>
                <a:gd name="T19" fmla="*/ 47 h 29"/>
                <a:gd name="T20" fmla="*/ 111 w 161"/>
                <a:gd name="T21" fmla="*/ 47 h 29"/>
                <a:gd name="T22" fmla="*/ 155 w 161"/>
                <a:gd name="T23" fmla="*/ 42 h 29"/>
                <a:gd name="T24" fmla="*/ 199 w 161"/>
                <a:gd name="T25" fmla="*/ 42 h 29"/>
                <a:gd name="T26" fmla="*/ 203 w 161"/>
                <a:gd name="T27" fmla="*/ 31 h 29"/>
                <a:gd name="T28" fmla="*/ 171 w 161"/>
                <a:gd name="T29" fmla="*/ 19 h 29"/>
                <a:gd name="T30" fmla="*/ 126 w 161"/>
                <a:gd name="T31" fmla="*/ 24 h 29"/>
                <a:gd name="T32" fmla="*/ 81 w 161"/>
                <a:gd name="T33" fmla="*/ 24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1"/>
                <a:gd name="T52" fmla="*/ 0 h 29"/>
                <a:gd name="T53" fmla="*/ 161 w 161"/>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1" h="29">
                  <a:moveTo>
                    <a:pt x="64" y="15"/>
                  </a:moveTo>
                  <a:lnTo>
                    <a:pt x="48" y="8"/>
                  </a:lnTo>
                  <a:lnTo>
                    <a:pt x="71" y="8"/>
                  </a:lnTo>
                  <a:lnTo>
                    <a:pt x="29" y="5"/>
                  </a:lnTo>
                  <a:lnTo>
                    <a:pt x="38" y="0"/>
                  </a:lnTo>
                  <a:lnTo>
                    <a:pt x="0" y="0"/>
                  </a:lnTo>
                  <a:lnTo>
                    <a:pt x="34" y="8"/>
                  </a:lnTo>
                  <a:lnTo>
                    <a:pt x="26" y="17"/>
                  </a:lnTo>
                  <a:lnTo>
                    <a:pt x="22" y="29"/>
                  </a:lnTo>
                  <a:lnTo>
                    <a:pt x="57" y="29"/>
                  </a:lnTo>
                  <a:lnTo>
                    <a:pt x="88" y="29"/>
                  </a:lnTo>
                  <a:lnTo>
                    <a:pt x="123" y="26"/>
                  </a:lnTo>
                  <a:lnTo>
                    <a:pt x="157" y="26"/>
                  </a:lnTo>
                  <a:lnTo>
                    <a:pt x="161" y="19"/>
                  </a:lnTo>
                  <a:lnTo>
                    <a:pt x="135" y="12"/>
                  </a:lnTo>
                  <a:lnTo>
                    <a:pt x="100" y="15"/>
                  </a:lnTo>
                  <a:lnTo>
                    <a:pt x="64" y="1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70" name="Freeform 5628"/>
            <p:cNvSpPr>
              <a:spLocks/>
            </p:cNvSpPr>
            <p:nvPr/>
          </p:nvSpPr>
          <p:spPr bwMode="auto">
            <a:xfrm>
              <a:off x="1458" y="958"/>
              <a:ext cx="115" cy="46"/>
            </a:xfrm>
            <a:custGeom>
              <a:avLst/>
              <a:gdLst>
                <a:gd name="T0" fmla="*/ 25 w 104"/>
                <a:gd name="T1" fmla="*/ 19 h 36"/>
                <a:gd name="T2" fmla="*/ 17 w 104"/>
                <a:gd name="T3" fmla="*/ 12 h 36"/>
                <a:gd name="T4" fmla="*/ 61 w 104"/>
                <a:gd name="T5" fmla="*/ 0 h 36"/>
                <a:gd name="T6" fmla="*/ 113 w 104"/>
                <a:gd name="T7" fmla="*/ 12 h 36"/>
                <a:gd name="T8" fmla="*/ 102 w 104"/>
                <a:gd name="T9" fmla="*/ 31 h 36"/>
                <a:gd name="T10" fmla="*/ 127 w 104"/>
                <a:gd name="T11" fmla="*/ 40 h 36"/>
                <a:gd name="T12" fmla="*/ 81 w 104"/>
                <a:gd name="T13" fmla="*/ 46 h 36"/>
                <a:gd name="T14" fmla="*/ 61 w 104"/>
                <a:gd name="T15" fmla="*/ 59 h 36"/>
                <a:gd name="T16" fmla="*/ 51 w 104"/>
                <a:gd name="T17" fmla="*/ 51 h 36"/>
                <a:gd name="T18" fmla="*/ 51 w 104"/>
                <a:gd name="T19" fmla="*/ 59 h 36"/>
                <a:gd name="T20" fmla="*/ 9 w 104"/>
                <a:gd name="T21" fmla="*/ 42 h 36"/>
                <a:gd name="T22" fmla="*/ 61 w 104"/>
                <a:gd name="T23" fmla="*/ 40 h 36"/>
                <a:gd name="T24" fmla="*/ 0 w 104"/>
                <a:gd name="T25" fmla="*/ 28 h 36"/>
                <a:gd name="T26" fmla="*/ 25 w 104"/>
                <a:gd name="T27" fmla="*/ 19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36"/>
                <a:gd name="T44" fmla="*/ 104 w 104"/>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36">
                  <a:moveTo>
                    <a:pt x="21" y="12"/>
                  </a:moveTo>
                  <a:lnTo>
                    <a:pt x="14" y="7"/>
                  </a:lnTo>
                  <a:lnTo>
                    <a:pt x="50" y="0"/>
                  </a:lnTo>
                  <a:lnTo>
                    <a:pt x="92" y="7"/>
                  </a:lnTo>
                  <a:lnTo>
                    <a:pt x="83" y="19"/>
                  </a:lnTo>
                  <a:lnTo>
                    <a:pt x="104" y="24"/>
                  </a:lnTo>
                  <a:lnTo>
                    <a:pt x="66" y="28"/>
                  </a:lnTo>
                  <a:lnTo>
                    <a:pt x="50" y="36"/>
                  </a:lnTo>
                  <a:lnTo>
                    <a:pt x="42" y="31"/>
                  </a:lnTo>
                  <a:lnTo>
                    <a:pt x="42" y="36"/>
                  </a:lnTo>
                  <a:lnTo>
                    <a:pt x="7" y="26"/>
                  </a:lnTo>
                  <a:lnTo>
                    <a:pt x="50" y="24"/>
                  </a:lnTo>
                  <a:lnTo>
                    <a:pt x="0" y="17"/>
                  </a:lnTo>
                  <a:lnTo>
                    <a:pt x="21" y="1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71" name="Freeform 5629"/>
            <p:cNvSpPr>
              <a:spLocks/>
            </p:cNvSpPr>
            <p:nvPr/>
          </p:nvSpPr>
          <p:spPr bwMode="auto">
            <a:xfrm>
              <a:off x="1125" y="1025"/>
              <a:ext cx="156" cy="39"/>
            </a:xfrm>
            <a:custGeom>
              <a:avLst/>
              <a:gdLst>
                <a:gd name="T0" fmla="*/ 48 w 139"/>
                <a:gd name="T1" fmla="*/ 49 h 31"/>
                <a:gd name="T2" fmla="*/ 29 w 139"/>
                <a:gd name="T3" fmla="*/ 45 h 31"/>
                <a:gd name="T4" fmla="*/ 85 w 139"/>
                <a:gd name="T5" fmla="*/ 30 h 31"/>
                <a:gd name="T6" fmla="*/ 44 w 139"/>
                <a:gd name="T7" fmla="*/ 30 h 31"/>
                <a:gd name="T8" fmla="*/ 0 w 139"/>
                <a:gd name="T9" fmla="*/ 30 h 31"/>
                <a:gd name="T10" fmla="*/ 42 w 139"/>
                <a:gd name="T11" fmla="*/ 26 h 31"/>
                <a:gd name="T12" fmla="*/ 24 w 139"/>
                <a:gd name="T13" fmla="*/ 24 h 31"/>
                <a:gd name="T14" fmla="*/ 51 w 139"/>
                <a:gd name="T15" fmla="*/ 19 h 31"/>
                <a:gd name="T16" fmla="*/ 39 w 139"/>
                <a:gd name="T17" fmla="*/ 13 h 31"/>
                <a:gd name="T18" fmla="*/ 90 w 139"/>
                <a:gd name="T19" fmla="*/ 16 h 31"/>
                <a:gd name="T20" fmla="*/ 122 w 139"/>
                <a:gd name="T21" fmla="*/ 26 h 31"/>
                <a:gd name="T22" fmla="*/ 125 w 139"/>
                <a:gd name="T23" fmla="*/ 8 h 31"/>
                <a:gd name="T24" fmla="*/ 155 w 139"/>
                <a:gd name="T25" fmla="*/ 0 h 31"/>
                <a:gd name="T26" fmla="*/ 140 w 139"/>
                <a:gd name="T27" fmla="*/ 24 h 31"/>
                <a:gd name="T28" fmla="*/ 175 w 139"/>
                <a:gd name="T29" fmla="*/ 19 h 31"/>
                <a:gd name="T30" fmla="*/ 148 w 139"/>
                <a:gd name="T31" fmla="*/ 38 h 31"/>
                <a:gd name="T32" fmla="*/ 128 w 139"/>
                <a:gd name="T33" fmla="*/ 38 h 31"/>
                <a:gd name="T34" fmla="*/ 85 w 139"/>
                <a:gd name="T35" fmla="*/ 45 h 31"/>
                <a:gd name="T36" fmla="*/ 48 w 139"/>
                <a:gd name="T37" fmla="*/ 49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
                <a:gd name="T58" fmla="*/ 0 h 31"/>
                <a:gd name="T59" fmla="*/ 139 w 139"/>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 h="31">
                  <a:moveTo>
                    <a:pt x="38" y="31"/>
                  </a:moveTo>
                  <a:lnTo>
                    <a:pt x="23" y="29"/>
                  </a:lnTo>
                  <a:lnTo>
                    <a:pt x="68" y="19"/>
                  </a:lnTo>
                  <a:lnTo>
                    <a:pt x="35" y="19"/>
                  </a:lnTo>
                  <a:lnTo>
                    <a:pt x="0" y="19"/>
                  </a:lnTo>
                  <a:lnTo>
                    <a:pt x="33" y="17"/>
                  </a:lnTo>
                  <a:lnTo>
                    <a:pt x="19" y="15"/>
                  </a:lnTo>
                  <a:lnTo>
                    <a:pt x="40" y="12"/>
                  </a:lnTo>
                  <a:lnTo>
                    <a:pt x="31" y="8"/>
                  </a:lnTo>
                  <a:lnTo>
                    <a:pt x="71" y="10"/>
                  </a:lnTo>
                  <a:lnTo>
                    <a:pt x="97" y="17"/>
                  </a:lnTo>
                  <a:lnTo>
                    <a:pt x="99" y="5"/>
                  </a:lnTo>
                  <a:lnTo>
                    <a:pt x="123" y="0"/>
                  </a:lnTo>
                  <a:lnTo>
                    <a:pt x="111" y="15"/>
                  </a:lnTo>
                  <a:lnTo>
                    <a:pt x="139" y="12"/>
                  </a:lnTo>
                  <a:lnTo>
                    <a:pt x="118" y="24"/>
                  </a:lnTo>
                  <a:lnTo>
                    <a:pt x="102" y="24"/>
                  </a:lnTo>
                  <a:lnTo>
                    <a:pt x="68" y="29"/>
                  </a:lnTo>
                  <a:lnTo>
                    <a:pt x="38" y="31"/>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72" name="Freeform 5630"/>
            <p:cNvSpPr>
              <a:spLocks/>
            </p:cNvSpPr>
            <p:nvPr/>
          </p:nvSpPr>
          <p:spPr bwMode="auto">
            <a:xfrm>
              <a:off x="1331" y="1223"/>
              <a:ext cx="98" cy="56"/>
            </a:xfrm>
            <a:custGeom>
              <a:avLst/>
              <a:gdLst>
                <a:gd name="T0" fmla="*/ 77 w 88"/>
                <a:gd name="T1" fmla="*/ 51 h 45"/>
                <a:gd name="T2" fmla="*/ 65 w 88"/>
                <a:gd name="T3" fmla="*/ 49 h 45"/>
                <a:gd name="T4" fmla="*/ 68 w 88"/>
                <a:gd name="T5" fmla="*/ 44 h 45"/>
                <a:gd name="T6" fmla="*/ 59 w 88"/>
                <a:gd name="T7" fmla="*/ 49 h 45"/>
                <a:gd name="T8" fmla="*/ 23 w 88"/>
                <a:gd name="T9" fmla="*/ 70 h 45"/>
                <a:gd name="T10" fmla="*/ 21 w 88"/>
                <a:gd name="T11" fmla="*/ 55 h 45"/>
                <a:gd name="T12" fmla="*/ 0 w 88"/>
                <a:gd name="T13" fmla="*/ 55 h 45"/>
                <a:gd name="T14" fmla="*/ 21 w 88"/>
                <a:gd name="T15" fmla="*/ 40 h 45"/>
                <a:gd name="T16" fmla="*/ 36 w 88"/>
                <a:gd name="T17" fmla="*/ 21 h 45"/>
                <a:gd name="T18" fmla="*/ 51 w 88"/>
                <a:gd name="T19" fmla="*/ 0 h 45"/>
                <a:gd name="T20" fmla="*/ 59 w 88"/>
                <a:gd name="T21" fmla="*/ 7 h 45"/>
                <a:gd name="T22" fmla="*/ 56 w 88"/>
                <a:gd name="T23" fmla="*/ 19 h 45"/>
                <a:gd name="T24" fmla="*/ 65 w 88"/>
                <a:gd name="T25" fmla="*/ 11 h 45"/>
                <a:gd name="T26" fmla="*/ 95 w 88"/>
                <a:gd name="T27" fmla="*/ 36 h 45"/>
                <a:gd name="T28" fmla="*/ 86 w 88"/>
                <a:gd name="T29" fmla="*/ 49 h 45"/>
                <a:gd name="T30" fmla="*/ 106 w 88"/>
                <a:gd name="T31" fmla="*/ 49 h 45"/>
                <a:gd name="T32" fmla="*/ 109 w 88"/>
                <a:gd name="T33" fmla="*/ 55 h 45"/>
                <a:gd name="T34" fmla="*/ 91 w 88"/>
                <a:gd name="T35" fmla="*/ 58 h 45"/>
                <a:gd name="T36" fmla="*/ 77 w 88"/>
                <a:gd name="T37" fmla="*/ 51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8"/>
                <a:gd name="T58" fmla="*/ 0 h 45"/>
                <a:gd name="T59" fmla="*/ 88 w 88"/>
                <a:gd name="T60" fmla="*/ 45 h 4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8" h="45">
                  <a:moveTo>
                    <a:pt x="62" y="33"/>
                  </a:moveTo>
                  <a:lnTo>
                    <a:pt x="52" y="31"/>
                  </a:lnTo>
                  <a:lnTo>
                    <a:pt x="55" y="28"/>
                  </a:lnTo>
                  <a:lnTo>
                    <a:pt x="48" y="31"/>
                  </a:lnTo>
                  <a:lnTo>
                    <a:pt x="19" y="45"/>
                  </a:lnTo>
                  <a:lnTo>
                    <a:pt x="17" y="35"/>
                  </a:lnTo>
                  <a:lnTo>
                    <a:pt x="0" y="35"/>
                  </a:lnTo>
                  <a:lnTo>
                    <a:pt x="17" y="26"/>
                  </a:lnTo>
                  <a:lnTo>
                    <a:pt x="29" y="14"/>
                  </a:lnTo>
                  <a:lnTo>
                    <a:pt x="41" y="0"/>
                  </a:lnTo>
                  <a:lnTo>
                    <a:pt x="48" y="5"/>
                  </a:lnTo>
                  <a:lnTo>
                    <a:pt x="45" y="12"/>
                  </a:lnTo>
                  <a:lnTo>
                    <a:pt x="52" y="7"/>
                  </a:lnTo>
                  <a:lnTo>
                    <a:pt x="76" y="23"/>
                  </a:lnTo>
                  <a:lnTo>
                    <a:pt x="69" y="31"/>
                  </a:lnTo>
                  <a:lnTo>
                    <a:pt x="85" y="31"/>
                  </a:lnTo>
                  <a:lnTo>
                    <a:pt x="88" y="35"/>
                  </a:lnTo>
                  <a:lnTo>
                    <a:pt x="74" y="38"/>
                  </a:lnTo>
                  <a:lnTo>
                    <a:pt x="62" y="3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73" name="Freeform 5631"/>
            <p:cNvSpPr>
              <a:spLocks/>
            </p:cNvSpPr>
            <p:nvPr/>
          </p:nvSpPr>
          <p:spPr bwMode="auto">
            <a:xfrm>
              <a:off x="1259" y="1079"/>
              <a:ext cx="88" cy="40"/>
            </a:xfrm>
            <a:custGeom>
              <a:avLst/>
              <a:gdLst>
                <a:gd name="T0" fmla="*/ 98 w 79"/>
                <a:gd name="T1" fmla="*/ 0 h 33"/>
                <a:gd name="T2" fmla="*/ 39 w 79"/>
                <a:gd name="T3" fmla="*/ 0 h 33"/>
                <a:gd name="T4" fmla="*/ 47 w 79"/>
                <a:gd name="T5" fmla="*/ 10 h 33"/>
                <a:gd name="T6" fmla="*/ 32 w 79"/>
                <a:gd name="T7" fmla="*/ 18 h 33"/>
                <a:gd name="T8" fmla="*/ 0 w 79"/>
                <a:gd name="T9" fmla="*/ 18 h 33"/>
                <a:gd name="T10" fmla="*/ 21 w 79"/>
                <a:gd name="T11" fmla="*/ 35 h 33"/>
                <a:gd name="T12" fmla="*/ 42 w 79"/>
                <a:gd name="T13" fmla="*/ 48 h 33"/>
                <a:gd name="T14" fmla="*/ 45 w 79"/>
                <a:gd name="T15" fmla="*/ 39 h 33"/>
                <a:gd name="T16" fmla="*/ 68 w 79"/>
                <a:gd name="T17" fmla="*/ 39 h 33"/>
                <a:gd name="T18" fmla="*/ 84 w 79"/>
                <a:gd name="T19" fmla="*/ 18 h 33"/>
                <a:gd name="T20" fmla="*/ 98 w 79"/>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9"/>
                <a:gd name="T34" fmla="*/ 0 h 33"/>
                <a:gd name="T35" fmla="*/ 79 w 79"/>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9" h="33">
                  <a:moveTo>
                    <a:pt x="79" y="0"/>
                  </a:moveTo>
                  <a:lnTo>
                    <a:pt x="31" y="0"/>
                  </a:lnTo>
                  <a:lnTo>
                    <a:pt x="38" y="7"/>
                  </a:lnTo>
                  <a:lnTo>
                    <a:pt x="26" y="12"/>
                  </a:lnTo>
                  <a:lnTo>
                    <a:pt x="0" y="12"/>
                  </a:lnTo>
                  <a:lnTo>
                    <a:pt x="17" y="24"/>
                  </a:lnTo>
                  <a:lnTo>
                    <a:pt x="34" y="33"/>
                  </a:lnTo>
                  <a:lnTo>
                    <a:pt x="36" y="26"/>
                  </a:lnTo>
                  <a:lnTo>
                    <a:pt x="55" y="26"/>
                  </a:lnTo>
                  <a:lnTo>
                    <a:pt x="67" y="12"/>
                  </a:lnTo>
                  <a:lnTo>
                    <a:pt x="79"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74" name="Freeform 5632"/>
            <p:cNvSpPr>
              <a:spLocks/>
            </p:cNvSpPr>
            <p:nvPr/>
          </p:nvSpPr>
          <p:spPr bwMode="auto">
            <a:xfrm>
              <a:off x="1339" y="1070"/>
              <a:ext cx="90" cy="39"/>
            </a:xfrm>
            <a:custGeom>
              <a:avLst/>
              <a:gdLst>
                <a:gd name="T0" fmla="*/ 62 w 81"/>
                <a:gd name="T1" fmla="*/ 30 h 31"/>
                <a:gd name="T2" fmla="*/ 30 w 81"/>
                <a:gd name="T3" fmla="*/ 30 h 31"/>
                <a:gd name="T4" fmla="*/ 32 w 81"/>
                <a:gd name="T5" fmla="*/ 38 h 31"/>
                <a:gd name="T6" fmla="*/ 19 w 81"/>
                <a:gd name="T7" fmla="*/ 49 h 31"/>
                <a:gd name="T8" fmla="*/ 0 w 81"/>
                <a:gd name="T9" fmla="*/ 49 h 31"/>
                <a:gd name="T10" fmla="*/ 3 w 81"/>
                <a:gd name="T11" fmla="*/ 44 h 31"/>
                <a:gd name="T12" fmla="*/ 23 w 81"/>
                <a:gd name="T13" fmla="*/ 14 h 31"/>
                <a:gd name="T14" fmla="*/ 32 w 81"/>
                <a:gd name="T15" fmla="*/ 11 h 31"/>
                <a:gd name="T16" fmla="*/ 32 w 81"/>
                <a:gd name="T17" fmla="*/ 8 h 31"/>
                <a:gd name="T18" fmla="*/ 42 w 81"/>
                <a:gd name="T19" fmla="*/ 0 h 31"/>
                <a:gd name="T20" fmla="*/ 100 w 81"/>
                <a:gd name="T21" fmla="*/ 8 h 31"/>
                <a:gd name="T22" fmla="*/ 86 w 81"/>
                <a:gd name="T23" fmla="*/ 14 h 31"/>
                <a:gd name="T24" fmla="*/ 62 w 81"/>
                <a:gd name="T25" fmla="*/ 3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31"/>
                <a:gd name="T41" fmla="*/ 81 w 81"/>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31">
                  <a:moveTo>
                    <a:pt x="50" y="19"/>
                  </a:moveTo>
                  <a:lnTo>
                    <a:pt x="24" y="19"/>
                  </a:lnTo>
                  <a:lnTo>
                    <a:pt x="26" y="24"/>
                  </a:lnTo>
                  <a:lnTo>
                    <a:pt x="15" y="31"/>
                  </a:lnTo>
                  <a:lnTo>
                    <a:pt x="0" y="31"/>
                  </a:lnTo>
                  <a:lnTo>
                    <a:pt x="3" y="28"/>
                  </a:lnTo>
                  <a:lnTo>
                    <a:pt x="19" y="9"/>
                  </a:lnTo>
                  <a:lnTo>
                    <a:pt x="26" y="7"/>
                  </a:lnTo>
                  <a:lnTo>
                    <a:pt x="26" y="5"/>
                  </a:lnTo>
                  <a:lnTo>
                    <a:pt x="34" y="0"/>
                  </a:lnTo>
                  <a:lnTo>
                    <a:pt x="81" y="5"/>
                  </a:lnTo>
                  <a:lnTo>
                    <a:pt x="69" y="9"/>
                  </a:lnTo>
                  <a:lnTo>
                    <a:pt x="50" y="1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75" name="Freeform 5633"/>
            <p:cNvSpPr>
              <a:spLocks/>
            </p:cNvSpPr>
            <p:nvPr/>
          </p:nvSpPr>
          <p:spPr bwMode="auto">
            <a:xfrm>
              <a:off x="563" y="1532"/>
              <a:ext cx="47" cy="51"/>
            </a:xfrm>
            <a:custGeom>
              <a:avLst/>
              <a:gdLst>
                <a:gd name="T0" fmla="*/ 37 w 43"/>
                <a:gd name="T1" fmla="*/ 45 h 41"/>
                <a:gd name="T2" fmla="*/ 34 w 43"/>
                <a:gd name="T3" fmla="*/ 45 h 41"/>
                <a:gd name="T4" fmla="*/ 21 w 43"/>
                <a:gd name="T5" fmla="*/ 45 h 41"/>
                <a:gd name="T6" fmla="*/ 23 w 43"/>
                <a:gd name="T7" fmla="*/ 40 h 41"/>
                <a:gd name="T8" fmla="*/ 21 w 43"/>
                <a:gd name="T9" fmla="*/ 37 h 41"/>
                <a:gd name="T10" fmla="*/ 9 w 43"/>
                <a:gd name="T11" fmla="*/ 37 h 41"/>
                <a:gd name="T12" fmla="*/ 23 w 43"/>
                <a:gd name="T13" fmla="*/ 30 h 41"/>
                <a:gd name="T14" fmla="*/ 9 w 43"/>
                <a:gd name="T15" fmla="*/ 24 h 41"/>
                <a:gd name="T16" fmla="*/ 9 w 43"/>
                <a:gd name="T17" fmla="*/ 19 h 41"/>
                <a:gd name="T18" fmla="*/ 2 w 43"/>
                <a:gd name="T19" fmla="*/ 15 h 41"/>
                <a:gd name="T20" fmla="*/ 2 w 43"/>
                <a:gd name="T21" fmla="*/ 11 h 41"/>
                <a:gd name="T22" fmla="*/ 9 w 43"/>
                <a:gd name="T23" fmla="*/ 5 h 41"/>
                <a:gd name="T24" fmla="*/ 5 w 43"/>
                <a:gd name="T25" fmla="*/ 7 h 41"/>
                <a:gd name="T26" fmla="*/ 0 w 43"/>
                <a:gd name="T27" fmla="*/ 0 h 41"/>
                <a:gd name="T28" fmla="*/ 21 w 43"/>
                <a:gd name="T29" fmla="*/ 5 h 41"/>
                <a:gd name="T30" fmla="*/ 37 w 43"/>
                <a:gd name="T31" fmla="*/ 7 h 41"/>
                <a:gd name="T32" fmla="*/ 39 w 43"/>
                <a:gd name="T33" fmla="*/ 19 h 41"/>
                <a:gd name="T34" fmla="*/ 48 w 43"/>
                <a:gd name="T35" fmla="*/ 37 h 41"/>
                <a:gd name="T36" fmla="*/ 51 w 43"/>
                <a:gd name="T37" fmla="*/ 56 h 41"/>
                <a:gd name="T38" fmla="*/ 51 w 43"/>
                <a:gd name="T39" fmla="*/ 63 h 41"/>
                <a:gd name="T40" fmla="*/ 25 w 43"/>
                <a:gd name="T41" fmla="*/ 51 h 41"/>
                <a:gd name="T42" fmla="*/ 37 w 43"/>
                <a:gd name="T43" fmla="*/ 45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
                <a:gd name="T67" fmla="*/ 0 h 41"/>
                <a:gd name="T68" fmla="*/ 43 w 43"/>
                <a:gd name="T69" fmla="*/ 41 h 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 h="41">
                  <a:moveTo>
                    <a:pt x="31" y="29"/>
                  </a:moveTo>
                  <a:lnTo>
                    <a:pt x="28" y="29"/>
                  </a:lnTo>
                  <a:lnTo>
                    <a:pt x="17" y="29"/>
                  </a:lnTo>
                  <a:lnTo>
                    <a:pt x="19" y="26"/>
                  </a:lnTo>
                  <a:lnTo>
                    <a:pt x="17" y="24"/>
                  </a:lnTo>
                  <a:lnTo>
                    <a:pt x="7" y="24"/>
                  </a:lnTo>
                  <a:lnTo>
                    <a:pt x="19" y="19"/>
                  </a:lnTo>
                  <a:lnTo>
                    <a:pt x="7" y="15"/>
                  </a:lnTo>
                  <a:lnTo>
                    <a:pt x="7" y="12"/>
                  </a:lnTo>
                  <a:lnTo>
                    <a:pt x="2" y="10"/>
                  </a:lnTo>
                  <a:lnTo>
                    <a:pt x="2" y="7"/>
                  </a:lnTo>
                  <a:lnTo>
                    <a:pt x="7" y="3"/>
                  </a:lnTo>
                  <a:lnTo>
                    <a:pt x="5" y="5"/>
                  </a:lnTo>
                  <a:lnTo>
                    <a:pt x="0" y="0"/>
                  </a:lnTo>
                  <a:lnTo>
                    <a:pt x="17" y="3"/>
                  </a:lnTo>
                  <a:lnTo>
                    <a:pt x="31" y="5"/>
                  </a:lnTo>
                  <a:lnTo>
                    <a:pt x="33" y="12"/>
                  </a:lnTo>
                  <a:lnTo>
                    <a:pt x="40" y="24"/>
                  </a:lnTo>
                  <a:lnTo>
                    <a:pt x="43" y="36"/>
                  </a:lnTo>
                  <a:lnTo>
                    <a:pt x="43" y="41"/>
                  </a:lnTo>
                  <a:lnTo>
                    <a:pt x="21" y="33"/>
                  </a:lnTo>
                  <a:lnTo>
                    <a:pt x="31" y="2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76" name="Freeform 5634"/>
            <p:cNvSpPr>
              <a:spLocks/>
            </p:cNvSpPr>
            <p:nvPr/>
          </p:nvSpPr>
          <p:spPr bwMode="auto">
            <a:xfrm>
              <a:off x="1083" y="1017"/>
              <a:ext cx="113" cy="23"/>
            </a:xfrm>
            <a:custGeom>
              <a:avLst/>
              <a:gdLst>
                <a:gd name="T0" fmla="*/ 75 w 102"/>
                <a:gd name="T1" fmla="*/ 18 h 19"/>
                <a:gd name="T2" fmla="*/ 75 w 102"/>
                <a:gd name="T3" fmla="*/ 10 h 19"/>
                <a:gd name="T4" fmla="*/ 61 w 102"/>
                <a:gd name="T5" fmla="*/ 18 h 19"/>
                <a:gd name="T6" fmla="*/ 47 w 102"/>
                <a:gd name="T7" fmla="*/ 22 h 19"/>
                <a:gd name="T8" fmla="*/ 47 w 102"/>
                <a:gd name="T9" fmla="*/ 22 h 19"/>
                <a:gd name="T10" fmla="*/ 34 w 102"/>
                <a:gd name="T11" fmla="*/ 28 h 19"/>
                <a:gd name="T12" fmla="*/ 23 w 102"/>
                <a:gd name="T13" fmla="*/ 28 h 19"/>
                <a:gd name="T14" fmla="*/ 23 w 102"/>
                <a:gd name="T15" fmla="*/ 25 h 19"/>
                <a:gd name="T16" fmla="*/ 14 w 102"/>
                <a:gd name="T17" fmla="*/ 28 h 19"/>
                <a:gd name="T18" fmla="*/ 0 w 102"/>
                <a:gd name="T19" fmla="*/ 28 h 19"/>
                <a:gd name="T20" fmla="*/ 9 w 102"/>
                <a:gd name="T21" fmla="*/ 22 h 19"/>
                <a:gd name="T22" fmla="*/ 53 w 102"/>
                <a:gd name="T23" fmla="*/ 10 h 19"/>
                <a:gd name="T24" fmla="*/ 84 w 102"/>
                <a:gd name="T25" fmla="*/ 0 h 19"/>
                <a:gd name="T26" fmla="*/ 104 w 102"/>
                <a:gd name="T27" fmla="*/ 0 h 19"/>
                <a:gd name="T28" fmla="*/ 125 w 102"/>
                <a:gd name="T29" fmla="*/ 0 h 19"/>
                <a:gd name="T30" fmla="*/ 104 w 102"/>
                <a:gd name="T31" fmla="*/ 5 h 19"/>
                <a:gd name="T32" fmla="*/ 111 w 102"/>
                <a:gd name="T33" fmla="*/ 10 h 19"/>
                <a:gd name="T34" fmla="*/ 104 w 102"/>
                <a:gd name="T35" fmla="*/ 10 h 19"/>
                <a:gd name="T36" fmla="*/ 84 w 102"/>
                <a:gd name="T37" fmla="*/ 18 h 19"/>
                <a:gd name="T38" fmla="*/ 72 w 102"/>
                <a:gd name="T39" fmla="*/ 22 h 19"/>
                <a:gd name="T40" fmla="*/ 75 w 102"/>
                <a:gd name="T41" fmla="*/ 18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9"/>
                <a:gd name="T65" fmla="*/ 102 w 102"/>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9">
                  <a:moveTo>
                    <a:pt x="61" y="12"/>
                  </a:moveTo>
                  <a:lnTo>
                    <a:pt x="61" y="7"/>
                  </a:lnTo>
                  <a:lnTo>
                    <a:pt x="50" y="12"/>
                  </a:lnTo>
                  <a:lnTo>
                    <a:pt x="38" y="15"/>
                  </a:lnTo>
                  <a:lnTo>
                    <a:pt x="28" y="19"/>
                  </a:lnTo>
                  <a:lnTo>
                    <a:pt x="19" y="19"/>
                  </a:lnTo>
                  <a:lnTo>
                    <a:pt x="19" y="17"/>
                  </a:lnTo>
                  <a:lnTo>
                    <a:pt x="12" y="19"/>
                  </a:lnTo>
                  <a:lnTo>
                    <a:pt x="0" y="19"/>
                  </a:lnTo>
                  <a:lnTo>
                    <a:pt x="7" y="15"/>
                  </a:lnTo>
                  <a:lnTo>
                    <a:pt x="43" y="7"/>
                  </a:lnTo>
                  <a:lnTo>
                    <a:pt x="69" y="0"/>
                  </a:lnTo>
                  <a:lnTo>
                    <a:pt x="85" y="0"/>
                  </a:lnTo>
                  <a:lnTo>
                    <a:pt x="102" y="0"/>
                  </a:lnTo>
                  <a:lnTo>
                    <a:pt x="85" y="3"/>
                  </a:lnTo>
                  <a:lnTo>
                    <a:pt x="90" y="7"/>
                  </a:lnTo>
                  <a:lnTo>
                    <a:pt x="85" y="7"/>
                  </a:lnTo>
                  <a:lnTo>
                    <a:pt x="69" y="12"/>
                  </a:lnTo>
                  <a:lnTo>
                    <a:pt x="59" y="15"/>
                  </a:lnTo>
                  <a:lnTo>
                    <a:pt x="61" y="1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77" name="Freeform 5635"/>
            <p:cNvSpPr>
              <a:spLocks/>
            </p:cNvSpPr>
            <p:nvPr/>
          </p:nvSpPr>
          <p:spPr bwMode="auto">
            <a:xfrm>
              <a:off x="1310" y="1029"/>
              <a:ext cx="68" cy="27"/>
            </a:xfrm>
            <a:custGeom>
              <a:avLst/>
              <a:gdLst>
                <a:gd name="T0" fmla="*/ 35 w 62"/>
                <a:gd name="T1" fmla="*/ 12 h 21"/>
                <a:gd name="T2" fmla="*/ 23 w 62"/>
                <a:gd name="T3" fmla="*/ 8 h 21"/>
                <a:gd name="T4" fmla="*/ 29 w 62"/>
                <a:gd name="T5" fmla="*/ 8 h 21"/>
                <a:gd name="T6" fmla="*/ 21 w 62"/>
                <a:gd name="T7" fmla="*/ 12 h 21"/>
                <a:gd name="T8" fmla="*/ 18 w 62"/>
                <a:gd name="T9" fmla="*/ 15 h 21"/>
                <a:gd name="T10" fmla="*/ 18 w 62"/>
                <a:gd name="T11" fmla="*/ 15 h 21"/>
                <a:gd name="T12" fmla="*/ 0 w 62"/>
                <a:gd name="T13" fmla="*/ 23 h 21"/>
                <a:gd name="T14" fmla="*/ 49 w 62"/>
                <a:gd name="T15" fmla="*/ 19 h 21"/>
                <a:gd name="T16" fmla="*/ 21 w 62"/>
                <a:gd name="T17" fmla="*/ 27 h 21"/>
                <a:gd name="T18" fmla="*/ 18 w 62"/>
                <a:gd name="T19" fmla="*/ 31 h 21"/>
                <a:gd name="T20" fmla="*/ 46 w 62"/>
                <a:gd name="T21" fmla="*/ 35 h 21"/>
                <a:gd name="T22" fmla="*/ 49 w 62"/>
                <a:gd name="T23" fmla="*/ 31 h 21"/>
                <a:gd name="T24" fmla="*/ 54 w 62"/>
                <a:gd name="T25" fmla="*/ 27 h 21"/>
                <a:gd name="T26" fmla="*/ 63 w 62"/>
                <a:gd name="T27" fmla="*/ 27 h 21"/>
                <a:gd name="T28" fmla="*/ 69 w 62"/>
                <a:gd name="T29" fmla="*/ 23 h 21"/>
                <a:gd name="T30" fmla="*/ 60 w 62"/>
                <a:gd name="T31" fmla="*/ 19 h 21"/>
                <a:gd name="T32" fmla="*/ 75 w 62"/>
                <a:gd name="T33" fmla="*/ 8 h 21"/>
                <a:gd name="T34" fmla="*/ 72 w 62"/>
                <a:gd name="T35" fmla="*/ 0 h 21"/>
                <a:gd name="T36" fmla="*/ 58 w 62"/>
                <a:gd name="T37" fmla="*/ 4 h 21"/>
                <a:gd name="T38" fmla="*/ 41 w 62"/>
                <a:gd name="T39" fmla="*/ 4 h 21"/>
                <a:gd name="T40" fmla="*/ 46 w 62"/>
                <a:gd name="T41" fmla="*/ 12 h 21"/>
                <a:gd name="T42" fmla="*/ 41 w 62"/>
                <a:gd name="T43" fmla="*/ 12 h 21"/>
                <a:gd name="T44" fmla="*/ 35 w 62"/>
                <a:gd name="T45" fmla="*/ 12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2"/>
                <a:gd name="T70" fmla="*/ 0 h 21"/>
                <a:gd name="T71" fmla="*/ 62 w 62"/>
                <a:gd name="T72" fmla="*/ 21 h 2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2" h="21">
                  <a:moveTo>
                    <a:pt x="29" y="7"/>
                  </a:moveTo>
                  <a:lnTo>
                    <a:pt x="19" y="5"/>
                  </a:lnTo>
                  <a:lnTo>
                    <a:pt x="24" y="5"/>
                  </a:lnTo>
                  <a:lnTo>
                    <a:pt x="17" y="7"/>
                  </a:lnTo>
                  <a:lnTo>
                    <a:pt x="15" y="9"/>
                  </a:lnTo>
                  <a:lnTo>
                    <a:pt x="0" y="14"/>
                  </a:lnTo>
                  <a:lnTo>
                    <a:pt x="41" y="12"/>
                  </a:lnTo>
                  <a:lnTo>
                    <a:pt x="17" y="16"/>
                  </a:lnTo>
                  <a:lnTo>
                    <a:pt x="15" y="19"/>
                  </a:lnTo>
                  <a:lnTo>
                    <a:pt x="38" y="21"/>
                  </a:lnTo>
                  <a:lnTo>
                    <a:pt x="41" y="19"/>
                  </a:lnTo>
                  <a:lnTo>
                    <a:pt x="45" y="16"/>
                  </a:lnTo>
                  <a:lnTo>
                    <a:pt x="52" y="16"/>
                  </a:lnTo>
                  <a:lnTo>
                    <a:pt x="57" y="14"/>
                  </a:lnTo>
                  <a:lnTo>
                    <a:pt x="50" y="12"/>
                  </a:lnTo>
                  <a:lnTo>
                    <a:pt x="62" y="5"/>
                  </a:lnTo>
                  <a:lnTo>
                    <a:pt x="60" y="0"/>
                  </a:lnTo>
                  <a:lnTo>
                    <a:pt x="48" y="2"/>
                  </a:lnTo>
                  <a:lnTo>
                    <a:pt x="34" y="2"/>
                  </a:lnTo>
                  <a:lnTo>
                    <a:pt x="38" y="7"/>
                  </a:lnTo>
                  <a:lnTo>
                    <a:pt x="34" y="7"/>
                  </a:lnTo>
                  <a:lnTo>
                    <a:pt x="29" y="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78" name="Freeform 5636"/>
            <p:cNvSpPr>
              <a:spLocks/>
            </p:cNvSpPr>
            <p:nvPr/>
          </p:nvSpPr>
          <p:spPr bwMode="auto">
            <a:xfrm>
              <a:off x="1337" y="989"/>
              <a:ext cx="59" cy="22"/>
            </a:xfrm>
            <a:custGeom>
              <a:avLst/>
              <a:gdLst>
                <a:gd name="T0" fmla="*/ 39 w 54"/>
                <a:gd name="T1" fmla="*/ 2 h 19"/>
                <a:gd name="T2" fmla="*/ 43 w 54"/>
                <a:gd name="T3" fmla="*/ 2 h 19"/>
                <a:gd name="T4" fmla="*/ 56 w 54"/>
                <a:gd name="T5" fmla="*/ 2 h 19"/>
                <a:gd name="T6" fmla="*/ 62 w 54"/>
                <a:gd name="T7" fmla="*/ 2 h 19"/>
                <a:gd name="T8" fmla="*/ 62 w 54"/>
                <a:gd name="T9" fmla="*/ 12 h 19"/>
                <a:gd name="T10" fmla="*/ 64 w 54"/>
                <a:gd name="T11" fmla="*/ 19 h 19"/>
                <a:gd name="T12" fmla="*/ 48 w 54"/>
                <a:gd name="T13" fmla="*/ 25 h 19"/>
                <a:gd name="T14" fmla="*/ 28 w 54"/>
                <a:gd name="T15" fmla="*/ 16 h 19"/>
                <a:gd name="T16" fmla="*/ 0 w 54"/>
                <a:gd name="T17" fmla="*/ 16 h 19"/>
                <a:gd name="T18" fmla="*/ 5 w 54"/>
                <a:gd name="T19" fmla="*/ 9 h 19"/>
                <a:gd name="T20" fmla="*/ 23 w 54"/>
                <a:gd name="T21" fmla="*/ 9 h 19"/>
                <a:gd name="T22" fmla="*/ 21 w 54"/>
                <a:gd name="T23" fmla="*/ 2 h 19"/>
                <a:gd name="T24" fmla="*/ 12 w 54"/>
                <a:gd name="T25" fmla="*/ 2 h 19"/>
                <a:gd name="T26" fmla="*/ 5 w 54"/>
                <a:gd name="T27" fmla="*/ 0 h 19"/>
                <a:gd name="T28" fmla="*/ 39 w 54"/>
                <a:gd name="T29" fmla="*/ 0 h 19"/>
                <a:gd name="T30" fmla="*/ 39 w 54"/>
                <a:gd name="T31" fmla="*/ 2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19"/>
                <a:gd name="T50" fmla="*/ 54 w 54"/>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19">
                  <a:moveTo>
                    <a:pt x="33" y="2"/>
                  </a:moveTo>
                  <a:lnTo>
                    <a:pt x="36" y="2"/>
                  </a:lnTo>
                  <a:lnTo>
                    <a:pt x="47" y="2"/>
                  </a:lnTo>
                  <a:lnTo>
                    <a:pt x="52" y="2"/>
                  </a:lnTo>
                  <a:lnTo>
                    <a:pt x="52" y="9"/>
                  </a:lnTo>
                  <a:lnTo>
                    <a:pt x="54" y="14"/>
                  </a:lnTo>
                  <a:lnTo>
                    <a:pt x="40" y="19"/>
                  </a:lnTo>
                  <a:lnTo>
                    <a:pt x="24" y="12"/>
                  </a:lnTo>
                  <a:lnTo>
                    <a:pt x="0" y="12"/>
                  </a:lnTo>
                  <a:lnTo>
                    <a:pt x="5" y="7"/>
                  </a:lnTo>
                  <a:lnTo>
                    <a:pt x="19" y="7"/>
                  </a:lnTo>
                  <a:lnTo>
                    <a:pt x="17" y="2"/>
                  </a:lnTo>
                  <a:lnTo>
                    <a:pt x="10" y="2"/>
                  </a:lnTo>
                  <a:lnTo>
                    <a:pt x="5" y="0"/>
                  </a:lnTo>
                  <a:lnTo>
                    <a:pt x="33" y="0"/>
                  </a:lnTo>
                  <a:lnTo>
                    <a:pt x="33"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79" name="Freeform 5637"/>
            <p:cNvSpPr>
              <a:spLocks/>
            </p:cNvSpPr>
            <p:nvPr/>
          </p:nvSpPr>
          <p:spPr bwMode="auto">
            <a:xfrm>
              <a:off x="1241" y="1149"/>
              <a:ext cx="53" cy="24"/>
            </a:xfrm>
            <a:custGeom>
              <a:avLst/>
              <a:gdLst>
                <a:gd name="T0" fmla="*/ 51 w 47"/>
                <a:gd name="T1" fmla="*/ 14 h 19"/>
                <a:gd name="T2" fmla="*/ 51 w 47"/>
                <a:gd name="T3" fmla="*/ 11 h 19"/>
                <a:gd name="T4" fmla="*/ 33 w 47"/>
                <a:gd name="T5" fmla="*/ 0 h 19"/>
                <a:gd name="T6" fmla="*/ 27 w 47"/>
                <a:gd name="T7" fmla="*/ 6 h 19"/>
                <a:gd name="T8" fmla="*/ 24 w 47"/>
                <a:gd name="T9" fmla="*/ 4 h 19"/>
                <a:gd name="T10" fmla="*/ 18 w 47"/>
                <a:gd name="T11" fmla="*/ 11 h 19"/>
                <a:gd name="T12" fmla="*/ 0 w 47"/>
                <a:gd name="T13" fmla="*/ 19 h 19"/>
                <a:gd name="T14" fmla="*/ 33 w 47"/>
                <a:gd name="T15" fmla="*/ 30 h 19"/>
                <a:gd name="T16" fmla="*/ 60 w 47"/>
                <a:gd name="T17" fmla="*/ 23 h 19"/>
                <a:gd name="T18" fmla="*/ 53 w 47"/>
                <a:gd name="T19" fmla="*/ 23 h 19"/>
                <a:gd name="T20" fmla="*/ 51 w 47"/>
                <a:gd name="T21" fmla="*/ 14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19"/>
                <a:gd name="T35" fmla="*/ 47 w 47"/>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19">
                  <a:moveTo>
                    <a:pt x="40" y="9"/>
                  </a:moveTo>
                  <a:lnTo>
                    <a:pt x="40" y="7"/>
                  </a:lnTo>
                  <a:lnTo>
                    <a:pt x="26" y="0"/>
                  </a:lnTo>
                  <a:lnTo>
                    <a:pt x="21" y="4"/>
                  </a:lnTo>
                  <a:lnTo>
                    <a:pt x="19" y="2"/>
                  </a:lnTo>
                  <a:lnTo>
                    <a:pt x="14" y="7"/>
                  </a:lnTo>
                  <a:lnTo>
                    <a:pt x="0" y="12"/>
                  </a:lnTo>
                  <a:lnTo>
                    <a:pt x="26" y="19"/>
                  </a:lnTo>
                  <a:lnTo>
                    <a:pt x="47" y="14"/>
                  </a:lnTo>
                  <a:lnTo>
                    <a:pt x="42" y="14"/>
                  </a:lnTo>
                  <a:lnTo>
                    <a:pt x="40" y="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80" name="Freeform 5638"/>
            <p:cNvSpPr>
              <a:spLocks/>
            </p:cNvSpPr>
            <p:nvPr/>
          </p:nvSpPr>
          <p:spPr bwMode="auto">
            <a:xfrm>
              <a:off x="1533" y="1079"/>
              <a:ext cx="55" cy="17"/>
            </a:xfrm>
            <a:custGeom>
              <a:avLst/>
              <a:gdLst>
                <a:gd name="T0" fmla="*/ 45 w 48"/>
                <a:gd name="T1" fmla="*/ 0 h 14"/>
                <a:gd name="T2" fmla="*/ 3 w 48"/>
                <a:gd name="T3" fmla="*/ 0 h 14"/>
                <a:gd name="T4" fmla="*/ 0 w 48"/>
                <a:gd name="T5" fmla="*/ 7 h 14"/>
                <a:gd name="T6" fmla="*/ 7 w 48"/>
                <a:gd name="T7" fmla="*/ 13 h 14"/>
                <a:gd name="T8" fmla="*/ 13 w 48"/>
                <a:gd name="T9" fmla="*/ 21 h 14"/>
                <a:gd name="T10" fmla="*/ 63 w 48"/>
                <a:gd name="T11" fmla="*/ 18 h 14"/>
                <a:gd name="T12" fmla="*/ 45 w 48"/>
                <a:gd name="T13" fmla="*/ 0 h 14"/>
                <a:gd name="T14" fmla="*/ 0 60000 65536"/>
                <a:gd name="T15" fmla="*/ 0 60000 65536"/>
                <a:gd name="T16" fmla="*/ 0 60000 65536"/>
                <a:gd name="T17" fmla="*/ 0 60000 65536"/>
                <a:gd name="T18" fmla="*/ 0 60000 65536"/>
                <a:gd name="T19" fmla="*/ 0 60000 65536"/>
                <a:gd name="T20" fmla="*/ 0 60000 65536"/>
                <a:gd name="T21" fmla="*/ 0 w 48"/>
                <a:gd name="T22" fmla="*/ 0 h 14"/>
                <a:gd name="T23" fmla="*/ 48 w 48"/>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14">
                  <a:moveTo>
                    <a:pt x="34" y="0"/>
                  </a:moveTo>
                  <a:lnTo>
                    <a:pt x="3" y="0"/>
                  </a:lnTo>
                  <a:lnTo>
                    <a:pt x="0" y="5"/>
                  </a:lnTo>
                  <a:lnTo>
                    <a:pt x="5" y="9"/>
                  </a:lnTo>
                  <a:lnTo>
                    <a:pt x="10" y="14"/>
                  </a:lnTo>
                  <a:lnTo>
                    <a:pt x="48" y="12"/>
                  </a:lnTo>
                  <a:lnTo>
                    <a:pt x="34"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81" name="Freeform 5639"/>
            <p:cNvSpPr>
              <a:spLocks/>
            </p:cNvSpPr>
            <p:nvPr/>
          </p:nvSpPr>
          <p:spPr bwMode="auto">
            <a:xfrm>
              <a:off x="1511" y="1177"/>
              <a:ext cx="34" cy="19"/>
            </a:xfrm>
            <a:custGeom>
              <a:avLst/>
              <a:gdLst>
                <a:gd name="T0" fmla="*/ 32 w 31"/>
                <a:gd name="T1" fmla="*/ 16 h 15"/>
                <a:gd name="T2" fmla="*/ 3 w 31"/>
                <a:gd name="T3" fmla="*/ 24 h 15"/>
                <a:gd name="T4" fmla="*/ 0 w 31"/>
                <a:gd name="T5" fmla="*/ 11 h 15"/>
                <a:gd name="T6" fmla="*/ 23 w 31"/>
                <a:gd name="T7" fmla="*/ 0 h 15"/>
                <a:gd name="T8" fmla="*/ 37 w 31"/>
                <a:gd name="T9" fmla="*/ 5 h 15"/>
                <a:gd name="T10" fmla="*/ 32 w 31"/>
                <a:gd name="T11" fmla="*/ 16 h 15"/>
                <a:gd name="T12" fmla="*/ 0 60000 65536"/>
                <a:gd name="T13" fmla="*/ 0 60000 65536"/>
                <a:gd name="T14" fmla="*/ 0 60000 65536"/>
                <a:gd name="T15" fmla="*/ 0 60000 65536"/>
                <a:gd name="T16" fmla="*/ 0 60000 65536"/>
                <a:gd name="T17" fmla="*/ 0 60000 65536"/>
                <a:gd name="T18" fmla="*/ 0 w 31"/>
                <a:gd name="T19" fmla="*/ 0 h 15"/>
                <a:gd name="T20" fmla="*/ 31 w 31"/>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31" h="15">
                  <a:moveTo>
                    <a:pt x="26" y="10"/>
                  </a:moveTo>
                  <a:lnTo>
                    <a:pt x="3" y="15"/>
                  </a:lnTo>
                  <a:lnTo>
                    <a:pt x="0" y="7"/>
                  </a:lnTo>
                  <a:lnTo>
                    <a:pt x="19" y="0"/>
                  </a:lnTo>
                  <a:lnTo>
                    <a:pt x="31" y="3"/>
                  </a:lnTo>
                  <a:lnTo>
                    <a:pt x="26" y="1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82" name="Freeform 5640"/>
            <p:cNvSpPr>
              <a:spLocks/>
            </p:cNvSpPr>
            <p:nvPr/>
          </p:nvSpPr>
          <p:spPr bwMode="auto">
            <a:xfrm>
              <a:off x="1411" y="994"/>
              <a:ext cx="37" cy="17"/>
            </a:xfrm>
            <a:custGeom>
              <a:avLst/>
              <a:gdLst>
                <a:gd name="T0" fmla="*/ 0 w 33"/>
                <a:gd name="T1" fmla="*/ 10 h 15"/>
                <a:gd name="T2" fmla="*/ 7 w 33"/>
                <a:gd name="T3" fmla="*/ 0 h 15"/>
                <a:gd name="T4" fmla="*/ 41 w 33"/>
                <a:gd name="T5" fmla="*/ 10 h 15"/>
                <a:gd name="T6" fmla="*/ 37 w 33"/>
                <a:gd name="T7" fmla="*/ 12 h 15"/>
                <a:gd name="T8" fmla="*/ 7 w 33"/>
                <a:gd name="T9" fmla="*/ 19 h 15"/>
                <a:gd name="T10" fmla="*/ 3 w 33"/>
                <a:gd name="T11" fmla="*/ 12 h 15"/>
                <a:gd name="T12" fmla="*/ 0 w 33"/>
                <a:gd name="T13" fmla="*/ 10 h 15"/>
                <a:gd name="T14" fmla="*/ 0 60000 65536"/>
                <a:gd name="T15" fmla="*/ 0 60000 65536"/>
                <a:gd name="T16" fmla="*/ 0 60000 65536"/>
                <a:gd name="T17" fmla="*/ 0 60000 65536"/>
                <a:gd name="T18" fmla="*/ 0 60000 65536"/>
                <a:gd name="T19" fmla="*/ 0 60000 65536"/>
                <a:gd name="T20" fmla="*/ 0 60000 65536"/>
                <a:gd name="T21" fmla="*/ 0 w 33"/>
                <a:gd name="T22" fmla="*/ 0 h 15"/>
                <a:gd name="T23" fmla="*/ 33 w 33"/>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5">
                  <a:moveTo>
                    <a:pt x="0" y="8"/>
                  </a:moveTo>
                  <a:lnTo>
                    <a:pt x="5" y="0"/>
                  </a:lnTo>
                  <a:lnTo>
                    <a:pt x="33" y="8"/>
                  </a:lnTo>
                  <a:lnTo>
                    <a:pt x="29" y="10"/>
                  </a:lnTo>
                  <a:lnTo>
                    <a:pt x="5" y="15"/>
                  </a:lnTo>
                  <a:lnTo>
                    <a:pt x="3" y="10"/>
                  </a:lnTo>
                  <a:lnTo>
                    <a:pt x="0" y="8"/>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83" name="Freeform 5641"/>
            <p:cNvSpPr>
              <a:spLocks/>
            </p:cNvSpPr>
            <p:nvPr/>
          </p:nvSpPr>
          <p:spPr bwMode="auto">
            <a:xfrm>
              <a:off x="1368" y="1047"/>
              <a:ext cx="40" cy="15"/>
            </a:xfrm>
            <a:custGeom>
              <a:avLst/>
              <a:gdLst>
                <a:gd name="T0" fmla="*/ 12 w 36"/>
                <a:gd name="T1" fmla="*/ 14 h 12"/>
                <a:gd name="T2" fmla="*/ 0 w 36"/>
                <a:gd name="T3" fmla="*/ 11 h 12"/>
                <a:gd name="T4" fmla="*/ 36 w 36"/>
                <a:gd name="T5" fmla="*/ 0 h 12"/>
                <a:gd name="T6" fmla="*/ 44 w 36"/>
                <a:gd name="T7" fmla="*/ 11 h 12"/>
                <a:gd name="T8" fmla="*/ 38 w 36"/>
                <a:gd name="T9" fmla="*/ 19 h 12"/>
                <a:gd name="T10" fmla="*/ 12 w 36"/>
                <a:gd name="T11" fmla="*/ 14 h 12"/>
                <a:gd name="T12" fmla="*/ 0 60000 65536"/>
                <a:gd name="T13" fmla="*/ 0 60000 65536"/>
                <a:gd name="T14" fmla="*/ 0 60000 65536"/>
                <a:gd name="T15" fmla="*/ 0 60000 65536"/>
                <a:gd name="T16" fmla="*/ 0 60000 65536"/>
                <a:gd name="T17" fmla="*/ 0 60000 65536"/>
                <a:gd name="T18" fmla="*/ 0 w 36"/>
                <a:gd name="T19" fmla="*/ 0 h 12"/>
                <a:gd name="T20" fmla="*/ 36 w 3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6" h="12">
                  <a:moveTo>
                    <a:pt x="10" y="9"/>
                  </a:moveTo>
                  <a:lnTo>
                    <a:pt x="0" y="7"/>
                  </a:lnTo>
                  <a:lnTo>
                    <a:pt x="29" y="0"/>
                  </a:lnTo>
                  <a:lnTo>
                    <a:pt x="36" y="7"/>
                  </a:lnTo>
                  <a:lnTo>
                    <a:pt x="31" y="12"/>
                  </a:lnTo>
                  <a:lnTo>
                    <a:pt x="10" y="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84" name="Freeform 5642"/>
            <p:cNvSpPr>
              <a:spLocks/>
            </p:cNvSpPr>
            <p:nvPr/>
          </p:nvSpPr>
          <p:spPr bwMode="auto">
            <a:xfrm>
              <a:off x="1219" y="1079"/>
              <a:ext cx="32" cy="15"/>
            </a:xfrm>
            <a:custGeom>
              <a:avLst/>
              <a:gdLst>
                <a:gd name="T0" fmla="*/ 11 w 30"/>
                <a:gd name="T1" fmla="*/ 19 h 12"/>
                <a:gd name="T2" fmla="*/ 0 w 30"/>
                <a:gd name="T3" fmla="*/ 4 h 12"/>
                <a:gd name="T4" fmla="*/ 30 w 30"/>
                <a:gd name="T5" fmla="*/ 0 h 12"/>
                <a:gd name="T6" fmla="*/ 34 w 30"/>
                <a:gd name="T7" fmla="*/ 4 h 12"/>
                <a:gd name="T8" fmla="*/ 11 w 30"/>
                <a:gd name="T9" fmla="*/ 19 h 12"/>
                <a:gd name="T10" fmla="*/ 0 60000 65536"/>
                <a:gd name="T11" fmla="*/ 0 60000 65536"/>
                <a:gd name="T12" fmla="*/ 0 60000 65536"/>
                <a:gd name="T13" fmla="*/ 0 60000 65536"/>
                <a:gd name="T14" fmla="*/ 0 60000 65536"/>
                <a:gd name="T15" fmla="*/ 0 w 30"/>
                <a:gd name="T16" fmla="*/ 0 h 12"/>
                <a:gd name="T17" fmla="*/ 30 w 30"/>
                <a:gd name="T18" fmla="*/ 12 h 12"/>
              </a:gdLst>
              <a:ahLst/>
              <a:cxnLst>
                <a:cxn ang="T10">
                  <a:pos x="T0" y="T1"/>
                </a:cxn>
                <a:cxn ang="T11">
                  <a:pos x="T2" y="T3"/>
                </a:cxn>
                <a:cxn ang="T12">
                  <a:pos x="T4" y="T5"/>
                </a:cxn>
                <a:cxn ang="T13">
                  <a:pos x="T6" y="T7"/>
                </a:cxn>
                <a:cxn ang="T14">
                  <a:pos x="T8" y="T9"/>
                </a:cxn>
              </a:cxnLst>
              <a:rect l="T15" t="T16" r="T17" b="T18"/>
              <a:pathLst>
                <a:path w="30" h="12">
                  <a:moveTo>
                    <a:pt x="9" y="12"/>
                  </a:moveTo>
                  <a:lnTo>
                    <a:pt x="0" y="2"/>
                  </a:lnTo>
                  <a:lnTo>
                    <a:pt x="26" y="0"/>
                  </a:lnTo>
                  <a:lnTo>
                    <a:pt x="30" y="2"/>
                  </a:lnTo>
                  <a:lnTo>
                    <a:pt x="9" y="1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85" name="Freeform 5643"/>
            <p:cNvSpPr>
              <a:spLocks/>
            </p:cNvSpPr>
            <p:nvPr/>
          </p:nvSpPr>
          <p:spPr bwMode="auto">
            <a:xfrm>
              <a:off x="1822" y="1137"/>
              <a:ext cx="35" cy="21"/>
            </a:xfrm>
            <a:custGeom>
              <a:avLst/>
              <a:gdLst>
                <a:gd name="T0" fmla="*/ 40 w 31"/>
                <a:gd name="T1" fmla="*/ 19 h 17"/>
                <a:gd name="T2" fmla="*/ 9 w 31"/>
                <a:gd name="T3" fmla="*/ 0 h 17"/>
                <a:gd name="T4" fmla="*/ 0 w 31"/>
                <a:gd name="T5" fmla="*/ 7 h 17"/>
                <a:gd name="T6" fmla="*/ 0 w 31"/>
                <a:gd name="T7" fmla="*/ 11 h 17"/>
                <a:gd name="T8" fmla="*/ 0 w 31"/>
                <a:gd name="T9" fmla="*/ 15 h 17"/>
                <a:gd name="T10" fmla="*/ 3 w 31"/>
                <a:gd name="T11" fmla="*/ 19 h 17"/>
                <a:gd name="T12" fmla="*/ 9 w 31"/>
                <a:gd name="T13" fmla="*/ 21 h 17"/>
                <a:gd name="T14" fmla="*/ 3 w 31"/>
                <a:gd name="T15" fmla="*/ 26 h 17"/>
                <a:gd name="T16" fmla="*/ 40 w 31"/>
                <a:gd name="T17" fmla="*/ 19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17"/>
                <a:gd name="T29" fmla="*/ 31 w 31"/>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17">
                  <a:moveTo>
                    <a:pt x="31" y="12"/>
                  </a:moveTo>
                  <a:lnTo>
                    <a:pt x="7" y="0"/>
                  </a:lnTo>
                  <a:lnTo>
                    <a:pt x="0" y="5"/>
                  </a:lnTo>
                  <a:lnTo>
                    <a:pt x="0" y="7"/>
                  </a:lnTo>
                  <a:lnTo>
                    <a:pt x="0" y="10"/>
                  </a:lnTo>
                  <a:lnTo>
                    <a:pt x="3" y="12"/>
                  </a:lnTo>
                  <a:lnTo>
                    <a:pt x="7" y="14"/>
                  </a:lnTo>
                  <a:lnTo>
                    <a:pt x="3" y="17"/>
                  </a:lnTo>
                  <a:lnTo>
                    <a:pt x="31" y="12"/>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86" name="Freeform 5644"/>
            <p:cNvSpPr>
              <a:spLocks/>
            </p:cNvSpPr>
            <p:nvPr/>
          </p:nvSpPr>
          <p:spPr bwMode="auto">
            <a:xfrm>
              <a:off x="2191" y="1210"/>
              <a:ext cx="143" cy="60"/>
            </a:xfrm>
            <a:custGeom>
              <a:avLst/>
              <a:gdLst>
                <a:gd name="T0" fmla="*/ 125 w 126"/>
                <a:gd name="T1" fmla="*/ 0 h 48"/>
                <a:gd name="T2" fmla="*/ 123 w 126"/>
                <a:gd name="T3" fmla="*/ 8 h 48"/>
                <a:gd name="T4" fmla="*/ 107 w 126"/>
                <a:gd name="T5" fmla="*/ 11 h 48"/>
                <a:gd name="T6" fmla="*/ 95 w 126"/>
                <a:gd name="T7" fmla="*/ 8 h 48"/>
                <a:gd name="T8" fmla="*/ 95 w 126"/>
                <a:gd name="T9" fmla="*/ 19 h 48"/>
                <a:gd name="T10" fmla="*/ 95 w 126"/>
                <a:gd name="T11" fmla="*/ 16 h 48"/>
                <a:gd name="T12" fmla="*/ 79 w 126"/>
                <a:gd name="T13" fmla="*/ 11 h 48"/>
                <a:gd name="T14" fmla="*/ 77 w 126"/>
                <a:gd name="T15" fmla="*/ 19 h 48"/>
                <a:gd name="T16" fmla="*/ 65 w 126"/>
                <a:gd name="T17" fmla="*/ 11 h 48"/>
                <a:gd name="T18" fmla="*/ 56 w 126"/>
                <a:gd name="T19" fmla="*/ 26 h 48"/>
                <a:gd name="T20" fmla="*/ 49 w 126"/>
                <a:gd name="T21" fmla="*/ 30 h 48"/>
                <a:gd name="T22" fmla="*/ 40 w 126"/>
                <a:gd name="T23" fmla="*/ 24 h 48"/>
                <a:gd name="T24" fmla="*/ 47 w 126"/>
                <a:gd name="T25" fmla="*/ 19 h 48"/>
                <a:gd name="T26" fmla="*/ 25 w 126"/>
                <a:gd name="T27" fmla="*/ 0 h 48"/>
                <a:gd name="T28" fmla="*/ 28 w 126"/>
                <a:gd name="T29" fmla="*/ 8 h 48"/>
                <a:gd name="T30" fmla="*/ 31 w 126"/>
                <a:gd name="T31" fmla="*/ 16 h 48"/>
                <a:gd name="T32" fmla="*/ 19 w 126"/>
                <a:gd name="T33" fmla="*/ 8 h 48"/>
                <a:gd name="T34" fmla="*/ 16 w 126"/>
                <a:gd name="T35" fmla="*/ 16 h 48"/>
                <a:gd name="T36" fmla="*/ 16 w 126"/>
                <a:gd name="T37" fmla="*/ 16 h 48"/>
                <a:gd name="T38" fmla="*/ 19 w 126"/>
                <a:gd name="T39" fmla="*/ 19 h 48"/>
                <a:gd name="T40" fmla="*/ 16 w 126"/>
                <a:gd name="T41" fmla="*/ 19 h 48"/>
                <a:gd name="T42" fmla="*/ 3 w 126"/>
                <a:gd name="T43" fmla="*/ 19 h 48"/>
                <a:gd name="T44" fmla="*/ 7 w 126"/>
                <a:gd name="T45" fmla="*/ 24 h 48"/>
                <a:gd name="T46" fmla="*/ 0 w 126"/>
                <a:gd name="T47" fmla="*/ 24 h 48"/>
                <a:gd name="T48" fmla="*/ 35 w 126"/>
                <a:gd name="T49" fmla="*/ 26 h 48"/>
                <a:gd name="T50" fmla="*/ 28 w 126"/>
                <a:gd name="T51" fmla="*/ 30 h 48"/>
                <a:gd name="T52" fmla="*/ 31 w 126"/>
                <a:gd name="T53" fmla="*/ 35 h 48"/>
                <a:gd name="T54" fmla="*/ 3 w 126"/>
                <a:gd name="T55" fmla="*/ 38 h 48"/>
                <a:gd name="T56" fmla="*/ 25 w 126"/>
                <a:gd name="T57" fmla="*/ 45 h 48"/>
                <a:gd name="T58" fmla="*/ 35 w 126"/>
                <a:gd name="T59" fmla="*/ 49 h 48"/>
                <a:gd name="T60" fmla="*/ 31 w 126"/>
                <a:gd name="T61" fmla="*/ 51 h 48"/>
                <a:gd name="T62" fmla="*/ 35 w 126"/>
                <a:gd name="T63" fmla="*/ 51 h 48"/>
                <a:gd name="T64" fmla="*/ 31 w 126"/>
                <a:gd name="T65" fmla="*/ 56 h 48"/>
                <a:gd name="T66" fmla="*/ 19 w 126"/>
                <a:gd name="T67" fmla="*/ 64 h 48"/>
                <a:gd name="T68" fmla="*/ 31 w 126"/>
                <a:gd name="T69" fmla="*/ 68 h 48"/>
                <a:gd name="T70" fmla="*/ 49 w 126"/>
                <a:gd name="T71" fmla="*/ 70 h 48"/>
                <a:gd name="T72" fmla="*/ 86 w 126"/>
                <a:gd name="T73" fmla="*/ 75 h 48"/>
                <a:gd name="T74" fmla="*/ 111 w 126"/>
                <a:gd name="T75" fmla="*/ 68 h 48"/>
                <a:gd name="T76" fmla="*/ 137 w 126"/>
                <a:gd name="T77" fmla="*/ 56 h 48"/>
                <a:gd name="T78" fmla="*/ 150 w 126"/>
                <a:gd name="T79" fmla="*/ 45 h 48"/>
                <a:gd name="T80" fmla="*/ 160 w 126"/>
                <a:gd name="T81" fmla="*/ 38 h 48"/>
                <a:gd name="T82" fmla="*/ 162 w 126"/>
                <a:gd name="T83" fmla="*/ 38 h 48"/>
                <a:gd name="T84" fmla="*/ 155 w 126"/>
                <a:gd name="T85" fmla="*/ 35 h 48"/>
                <a:gd name="T86" fmla="*/ 162 w 126"/>
                <a:gd name="T87" fmla="*/ 30 h 48"/>
                <a:gd name="T88" fmla="*/ 162 w 126"/>
                <a:gd name="T89" fmla="*/ 26 h 48"/>
                <a:gd name="T90" fmla="*/ 150 w 126"/>
                <a:gd name="T91" fmla="*/ 26 h 48"/>
                <a:gd name="T92" fmla="*/ 153 w 126"/>
                <a:gd name="T93" fmla="*/ 24 h 48"/>
                <a:gd name="T94" fmla="*/ 146 w 126"/>
                <a:gd name="T95" fmla="*/ 19 h 48"/>
                <a:gd name="T96" fmla="*/ 144 w 126"/>
                <a:gd name="T97" fmla="*/ 11 h 48"/>
                <a:gd name="T98" fmla="*/ 153 w 126"/>
                <a:gd name="T99" fmla="*/ 5 h 48"/>
                <a:gd name="T100" fmla="*/ 137 w 126"/>
                <a:gd name="T101" fmla="*/ 8 h 48"/>
                <a:gd name="T102" fmla="*/ 125 w 126"/>
                <a:gd name="T103" fmla="*/ 0 h 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6"/>
                <a:gd name="T157" fmla="*/ 0 h 48"/>
                <a:gd name="T158" fmla="*/ 126 w 126"/>
                <a:gd name="T159" fmla="*/ 48 h 4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6" h="48">
                  <a:moveTo>
                    <a:pt x="97" y="0"/>
                  </a:moveTo>
                  <a:lnTo>
                    <a:pt x="95" y="5"/>
                  </a:lnTo>
                  <a:lnTo>
                    <a:pt x="83" y="7"/>
                  </a:lnTo>
                  <a:lnTo>
                    <a:pt x="74" y="5"/>
                  </a:lnTo>
                  <a:lnTo>
                    <a:pt x="74" y="12"/>
                  </a:lnTo>
                  <a:lnTo>
                    <a:pt x="74" y="10"/>
                  </a:lnTo>
                  <a:lnTo>
                    <a:pt x="62" y="7"/>
                  </a:lnTo>
                  <a:lnTo>
                    <a:pt x="60" y="12"/>
                  </a:lnTo>
                  <a:lnTo>
                    <a:pt x="50" y="7"/>
                  </a:lnTo>
                  <a:lnTo>
                    <a:pt x="43" y="17"/>
                  </a:lnTo>
                  <a:lnTo>
                    <a:pt x="38" y="19"/>
                  </a:lnTo>
                  <a:lnTo>
                    <a:pt x="31" y="15"/>
                  </a:lnTo>
                  <a:lnTo>
                    <a:pt x="36" y="12"/>
                  </a:lnTo>
                  <a:lnTo>
                    <a:pt x="19" y="0"/>
                  </a:lnTo>
                  <a:lnTo>
                    <a:pt x="22" y="5"/>
                  </a:lnTo>
                  <a:lnTo>
                    <a:pt x="24" y="10"/>
                  </a:lnTo>
                  <a:lnTo>
                    <a:pt x="15" y="5"/>
                  </a:lnTo>
                  <a:lnTo>
                    <a:pt x="12" y="10"/>
                  </a:lnTo>
                  <a:lnTo>
                    <a:pt x="15" y="12"/>
                  </a:lnTo>
                  <a:lnTo>
                    <a:pt x="12" y="12"/>
                  </a:lnTo>
                  <a:lnTo>
                    <a:pt x="3" y="12"/>
                  </a:lnTo>
                  <a:lnTo>
                    <a:pt x="5" y="15"/>
                  </a:lnTo>
                  <a:lnTo>
                    <a:pt x="0" y="15"/>
                  </a:lnTo>
                  <a:lnTo>
                    <a:pt x="27" y="17"/>
                  </a:lnTo>
                  <a:lnTo>
                    <a:pt x="22" y="19"/>
                  </a:lnTo>
                  <a:lnTo>
                    <a:pt x="24" y="22"/>
                  </a:lnTo>
                  <a:lnTo>
                    <a:pt x="3" y="24"/>
                  </a:lnTo>
                  <a:lnTo>
                    <a:pt x="19" y="29"/>
                  </a:lnTo>
                  <a:lnTo>
                    <a:pt x="27" y="31"/>
                  </a:lnTo>
                  <a:lnTo>
                    <a:pt x="24" y="33"/>
                  </a:lnTo>
                  <a:lnTo>
                    <a:pt x="27" y="33"/>
                  </a:lnTo>
                  <a:lnTo>
                    <a:pt x="24" y="36"/>
                  </a:lnTo>
                  <a:lnTo>
                    <a:pt x="15" y="41"/>
                  </a:lnTo>
                  <a:lnTo>
                    <a:pt x="24" y="43"/>
                  </a:lnTo>
                  <a:lnTo>
                    <a:pt x="38" y="45"/>
                  </a:lnTo>
                  <a:lnTo>
                    <a:pt x="67" y="48"/>
                  </a:lnTo>
                  <a:lnTo>
                    <a:pt x="86" y="43"/>
                  </a:lnTo>
                  <a:lnTo>
                    <a:pt x="107" y="36"/>
                  </a:lnTo>
                  <a:lnTo>
                    <a:pt x="116" y="29"/>
                  </a:lnTo>
                  <a:lnTo>
                    <a:pt x="124" y="24"/>
                  </a:lnTo>
                  <a:lnTo>
                    <a:pt x="126" y="24"/>
                  </a:lnTo>
                  <a:lnTo>
                    <a:pt x="121" y="22"/>
                  </a:lnTo>
                  <a:lnTo>
                    <a:pt x="126" y="19"/>
                  </a:lnTo>
                  <a:lnTo>
                    <a:pt x="126" y="17"/>
                  </a:lnTo>
                  <a:lnTo>
                    <a:pt x="116" y="17"/>
                  </a:lnTo>
                  <a:lnTo>
                    <a:pt x="119" y="15"/>
                  </a:lnTo>
                  <a:lnTo>
                    <a:pt x="114" y="12"/>
                  </a:lnTo>
                  <a:lnTo>
                    <a:pt x="112" y="7"/>
                  </a:lnTo>
                  <a:lnTo>
                    <a:pt x="119" y="3"/>
                  </a:lnTo>
                  <a:lnTo>
                    <a:pt x="107" y="5"/>
                  </a:lnTo>
                  <a:lnTo>
                    <a:pt x="97" y="0"/>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87" name="Freeform 5645"/>
            <p:cNvSpPr>
              <a:spLocks/>
            </p:cNvSpPr>
            <p:nvPr/>
          </p:nvSpPr>
          <p:spPr bwMode="auto">
            <a:xfrm>
              <a:off x="2360" y="1436"/>
              <a:ext cx="61" cy="78"/>
            </a:xfrm>
            <a:custGeom>
              <a:avLst/>
              <a:gdLst>
                <a:gd name="T0" fmla="*/ 66 w 56"/>
                <a:gd name="T1" fmla="*/ 72 h 64"/>
                <a:gd name="T2" fmla="*/ 66 w 56"/>
                <a:gd name="T3" fmla="*/ 49 h 64"/>
                <a:gd name="T4" fmla="*/ 66 w 56"/>
                <a:gd name="T5" fmla="*/ 28 h 64"/>
                <a:gd name="T6" fmla="*/ 56 w 56"/>
                <a:gd name="T7" fmla="*/ 26 h 64"/>
                <a:gd name="T8" fmla="*/ 52 w 56"/>
                <a:gd name="T9" fmla="*/ 26 h 64"/>
                <a:gd name="T10" fmla="*/ 41 w 56"/>
                <a:gd name="T11" fmla="*/ 26 h 64"/>
                <a:gd name="T12" fmla="*/ 50 w 56"/>
                <a:gd name="T13" fmla="*/ 7 h 64"/>
                <a:gd name="T14" fmla="*/ 56 w 56"/>
                <a:gd name="T15" fmla="*/ 0 h 64"/>
                <a:gd name="T16" fmla="*/ 48 w 56"/>
                <a:gd name="T17" fmla="*/ 5 h 64"/>
                <a:gd name="T18" fmla="*/ 41 w 56"/>
                <a:gd name="T19" fmla="*/ 5 h 64"/>
                <a:gd name="T20" fmla="*/ 30 w 56"/>
                <a:gd name="T21" fmla="*/ 11 h 64"/>
                <a:gd name="T22" fmla="*/ 33 w 56"/>
                <a:gd name="T23" fmla="*/ 18 h 64"/>
                <a:gd name="T24" fmla="*/ 30 w 56"/>
                <a:gd name="T25" fmla="*/ 26 h 64"/>
                <a:gd name="T26" fmla="*/ 9 w 56"/>
                <a:gd name="T27" fmla="*/ 28 h 64"/>
                <a:gd name="T28" fmla="*/ 11 w 56"/>
                <a:gd name="T29" fmla="*/ 35 h 64"/>
                <a:gd name="T30" fmla="*/ 4 w 56"/>
                <a:gd name="T31" fmla="*/ 43 h 64"/>
                <a:gd name="T32" fmla="*/ 22 w 56"/>
                <a:gd name="T33" fmla="*/ 54 h 64"/>
                <a:gd name="T34" fmla="*/ 9 w 56"/>
                <a:gd name="T35" fmla="*/ 67 h 64"/>
                <a:gd name="T36" fmla="*/ 22 w 56"/>
                <a:gd name="T37" fmla="*/ 63 h 64"/>
                <a:gd name="T38" fmla="*/ 9 w 56"/>
                <a:gd name="T39" fmla="*/ 74 h 64"/>
                <a:gd name="T40" fmla="*/ 0 w 56"/>
                <a:gd name="T41" fmla="*/ 77 h 64"/>
                <a:gd name="T42" fmla="*/ 4 w 56"/>
                <a:gd name="T43" fmla="*/ 82 h 64"/>
                <a:gd name="T44" fmla="*/ 0 w 56"/>
                <a:gd name="T45" fmla="*/ 84 h 64"/>
                <a:gd name="T46" fmla="*/ 9 w 56"/>
                <a:gd name="T47" fmla="*/ 88 h 64"/>
                <a:gd name="T48" fmla="*/ 4 w 56"/>
                <a:gd name="T49" fmla="*/ 93 h 64"/>
                <a:gd name="T50" fmla="*/ 11 w 56"/>
                <a:gd name="T51" fmla="*/ 93 h 64"/>
                <a:gd name="T52" fmla="*/ 11 w 56"/>
                <a:gd name="T53" fmla="*/ 95 h 64"/>
                <a:gd name="T54" fmla="*/ 27 w 56"/>
                <a:gd name="T55" fmla="*/ 93 h 64"/>
                <a:gd name="T56" fmla="*/ 44 w 56"/>
                <a:gd name="T57" fmla="*/ 82 h 64"/>
                <a:gd name="T58" fmla="*/ 62 w 56"/>
                <a:gd name="T59" fmla="*/ 77 h 64"/>
                <a:gd name="T60" fmla="*/ 66 w 56"/>
                <a:gd name="T61" fmla="*/ 72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6"/>
                <a:gd name="T94" fmla="*/ 0 h 64"/>
                <a:gd name="T95" fmla="*/ 56 w 56"/>
                <a:gd name="T96" fmla="*/ 64 h 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6" h="64">
                  <a:moveTo>
                    <a:pt x="56" y="48"/>
                  </a:moveTo>
                  <a:lnTo>
                    <a:pt x="56" y="33"/>
                  </a:lnTo>
                  <a:lnTo>
                    <a:pt x="56" y="19"/>
                  </a:lnTo>
                  <a:lnTo>
                    <a:pt x="47" y="17"/>
                  </a:lnTo>
                  <a:lnTo>
                    <a:pt x="44" y="17"/>
                  </a:lnTo>
                  <a:lnTo>
                    <a:pt x="35" y="17"/>
                  </a:lnTo>
                  <a:lnTo>
                    <a:pt x="42" y="5"/>
                  </a:lnTo>
                  <a:lnTo>
                    <a:pt x="47" y="0"/>
                  </a:lnTo>
                  <a:lnTo>
                    <a:pt x="40" y="3"/>
                  </a:lnTo>
                  <a:lnTo>
                    <a:pt x="35" y="3"/>
                  </a:lnTo>
                  <a:lnTo>
                    <a:pt x="26" y="7"/>
                  </a:lnTo>
                  <a:lnTo>
                    <a:pt x="28" y="12"/>
                  </a:lnTo>
                  <a:lnTo>
                    <a:pt x="26" y="17"/>
                  </a:lnTo>
                  <a:lnTo>
                    <a:pt x="7" y="19"/>
                  </a:lnTo>
                  <a:lnTo>
                    <a:pt x="9" y="24"/>
                  </a:lnTo>
                  <a:lnTo>
                    <a:pt x="4" y="29"/>
                  </a:lnTo>
                  <a:lnTo>
                    <a:pt x="18" y="36"/>
                  </a:lnTo>
                  <a:lnTo>
                    <a:pt x="7" y="45"/>
                  </a:lnTo>
                  <a:lnTo>
                    <a:pt x="18" y="43"/>
                  </a:lnTo>
                  <a:lnTo>
                    <a:pt x="7" y="50"/>
                  </a:lnTo>
                  <a:lnTo>
                    <a:pt x="0" y="52"/>
                  </a:lnTo>
                  <a:lnTo>
                    <a:pt x="4" y="55"/>
                  </a:lnTo>
                  <a:lnTo>
                    <a:pt x="0" y="57"/>
                  </a:lnTo>
                  <a:lnTo>
                    <a:pt x="7" y="59"/>
                  </a:lnTo>
                  <a:lnTo>
                    <a:pt x="4" y="62"/>
                  </a:lnTo>
                  <a:lnTo>
                    <a:pt x="9" y="62"/>
                  </a:lnTo>
                  <a:lnTo>
                    <a:pt x="9" y="64"/>
                  </a:lnTo>
                  <a:lnTo>
                    <a:pt x="23" y="62"/>
                  </a:lnTo>
                  <a:lnTo>
                    <a:pt x="37" y="55"/>
                  </a:lnTo>
                  <a:lnTo>
                    <a:pt x="52" y="52"/>
                  </a:lnTo>
                  <a:lnTo>
                    <a:pt x="56" y="48"/>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88" name="Freeform 5646"/>
            <p:cNvSpPr>
              <a:spLocks/>
            </p:cNvSpPr>
            <p:nvPr/>
          </p:nvSpPr>
          <p:spPr bwMode="auto">
            <a:xfrm>
              <a:off x="2428" y="1369"/>
              <a:ext cx="113" cy="176"/>
            </a:xfrm>
            <a:custGeom>
              <a:avLst/>
              <a:gdLst>
                <a:gd name="T0" fmla="*/ 11 w 102"/>
                <a:gd name="T1" fmla="*/ 66 h 142"/>
                <a:gd name="T2" fmla="*/ 21 w 102"/>
                <a:gd name="T3" fmla="*/ 66 h 142"/>
                <a:gd name="T4" fmla="*/ 14 w 102"/>
                <a:gd name="T5" fmla="*/ 88 h 142"/>
                <a:gd name="T6" fmla="*/ 25 w 102"/>
                <a:gd name="T7" fmla="*/ 94 h 142"/>
                <a:gd name="T8" fmla="*/ 38 w 102"/>
                <a:gd name="T9" fmla="*/ 102 h 142"/>
                <a:gd name="T10" fmla="*/ 47 w 102"/>
                <a:gd name="T11" fmla="*/ 130 h 142"/>
                <a:gd name="T12" fmla="*/ 21 w 102"/>
                <a:gd name="T13" fmla="*/ 146 h 142"/>
                <a:gd name="T14" fmla="*/ 30 w 102"/>
                <a:gd name="T15" fmla="*/ 156 h 142"/>
                <a:gd name="T16" fmla="*/ 11 w 102"/>
                <a:gd name="T17" fmla="*/ 174 h 142"/>
                <a:gd name="T18" fmla="*/ 34 w 102"/>
                <a:gd name="T19" fmla="*/ 186 h 142"/>
                <a:gd name="T20" fmla="*/ 47 w 102"/>
                <a:gd name="T21" fmla="*/ 186 h 142"/>
                <a:gd name="T22" fmla="*/ 18 w 102"/>
                <a:gd name="T23" fmla="*/ 203 h 142"/>
                <a:gd name="T24" fmla="*/ 7 w 102"/>
                <a:gd name="T25" fmla="*/ 218 h 142"/>
                <a:gd name="T26" fmla="*/ 32 w 102"/>
                <a:gd name="T27" fmla="*/ 213 h 142"/>
                <a:gd name="T28" fmla="*/ 53 w 102"/>
                <a:gd name="T29" fmla="*/ 203 h 142"/>
                <a:gd name="T30" fmla="*/ 99 w 102"/>
                <a:gd name="T31" fmla="*/ 203 h 142"/>
                <a:gd name="T32" fmla="*/ 104 w 102"/>
                <a:gd name="T33" fmla="*/ 181 h 142"/>
                <a:gd name="T34" fmla="*/ 125 w 102"/>
                <a:gd name="T35" fmla="*/ 156 h 142"/>
                <a:gd name="T36" fmla="*/ 99 w 102"/>
                <a:gd name="T37" fmla="*/ 149 h 142"/>
                <a:gd name="T38" fmla="*/ 90 w 102"/>
                <a:gd name="T39" fmla="*/ 128 h 142"/>
                <a:gd name="T40" fmla="*/ 93 w 102"/>
                <a:gd name="T41" fmla="*/ 117 h 142"/>
                <a:gd name="T42" fmla="*/ 64 w 102"/>
                <a:gd name="T43" fmla="*/ 69 h 142"/>
                <a:gd name="T44" fmla="*/ 53 w 102"/>
                <a:gd name="T45" fmla="*/ 58 h 142"/>
                <a:gd name="T46" fmla="*/ 49 w 102"/>
                <a:gd name="T47" fmla="*/ 53 h 142"/>
                <a:gd name="T48" fmla="*/ 34 w 102"/>
                <a:gd name="T49" fmla="*/ 26 h 142"/>
                <a:gd name="T50" fmla="*/ 34 w 102"/>
                <a:gd name="T51" fmla="*/ 19 h 142"/>
                <a:gd name="T52" fmla="*/ 21 w 102"/>
                <a:gd name="T53" fmla="*/ 0 h 142"/>
                <a:gd name="T54" fmla="*/ 14 w 102"/>
                <a:gd name="T55" fmla="*/ 19 h 142"/>
                <a:gd name="T56" fmla="*/ 7 w 102"/>
                <a:gd name="T57" fmla="*/ 26 h 142"/>
                <a:gd name="T58" fmla="*/ 7 w 102"/>
                <a:gd name="T59" fmla="*/ 37 h 142"/>
                <a:gd name="T60" fmla="*/ 2 w 102"/>
                <a:gd name="T61" fmla="*/ 47 h 142"/>
                <a:gd name="T62" fmla="*/ 11 w 102"/>
                <a:gd name="T63" fmla="*/ 47 h 142"/>
                <a:gd name="T64" fmla="*/ 2 w 102"/>
                <a:gd name="T65" fmla="*/ 83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2"/>
                <a:gd name="T100" fmla="*/ 0 h 142"/>
                <a:gd name="T101" fmla="*/ 102 w 102"/>
                <a:gd name="T102" fmla="*/ 142 h 1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2" h="142">
                  <a:moveTo>
                    <a:pt x="2" y="54"/>
                  </a:moveTo>
                  <a:lnTo>
                    <a:pt x="9" y="43"/>
                  </a:lnTo>
                  <a:lnTo>
                    <a:pt x="14" y="43"/>
                  </a:lnTo>
                  <a:lnTo>
                    <a:pt x="17" y="43"/>
                  </a:lnTo>
                  <a:lnTo>
                    <a:pt x="14" y="47"/>
                  </a:lnTo>
                  <a:lnTo>
                    <a:pt x="12" y="57"/>
                  </a:lnTo>
                  <a:lnTo>
                    <a:pt x="14" y="64"/>
                  </a:lnTo>
                  <a:lnTo>
                    <a:pt x="21" y="61"/>
                  </a:lnTo>
                  <a:lnTo>
                    <a:pt x="36" y="59"/>
                  </a:lnTo>
                  <a:lnTo>
                    <a:pt x="31" y="66"/>
                  </a:lnTo>
                  <a:lnTo>
                    <a:pt x="38" y="73"/>
                  </a:lnTo>
                  <a:lnTo>
                    <a:pt x="38" y="85"/>
                  </a:lnTo>
                  <a:lnTo>
                    <a:pt x="33" y="87"/>
                  </a:lnTo>
                  <a:lnTo>
                    <a:pt x="17" y="95"/>
                  </a:lnTo>
                  <a:lnTo>
                    <a:pt x="19" y="95"/>
                  </a:lnTo>
                  <a:lnTo>
                    <a:pt x="24" y="102"/>
                  </a:lnTo>
                  <a:lnTo>
                    <a:pt x="12" y="109"/>
                  </a:lnTo>
                  <a:lnTo>
                    <a:pt x="9" y="113"/>
                  </a:lnTo>
                  <a:lnTo>
                    <a:pt x="24" y="116"/>
                  </a:lnTo>
                  <a:lnTo>
                    <a:pt x="28" y="121"/>
                  </a:lnTo>
                  <a:lnTo>
                    <a:pt x="45" y="113"/>
                  </a:lnTo>
                  <a:lnTo>
                    <a:pt x="38" y="121"/>
                  </a:lnTo>
                  <a:lnTo>
                    <a:pt x="26" y="123"/>
                  </a:lnTo>
                  <a:lnTo>
                    <a:pt x="14" y="132"/>
                  </a:lnTo>
                  <a:lnTo>
                    <a:pt x="0" y="142"/>
                  </a:lnTo>
                  <a:lnTo>
                    <a:pt x="5" y="142"/>
                  </a:lnTo>
                  <a:lnTo>
                    <a:pt x="9" y="142"/>
                  </a:lnTo>
                  <a:lnTo>
                    <a:pt x="26" y="139"/>
                  </a:lnTo>
                  <a:lnTo>
                    <a:pt x="31" y="135"/>
                  </a:lnTo>
                  <a:lnTo>
                    <a:pt x="43" y="132"/>
                  </a:lnTo>
                  <a:lnTo>
                    <a:pt x="57" y="132"/>
                  </a:lnTo>
                  <a:lnTo>
                    <a:pt x="80" y="132"/>
                  </a:lnTo>
                  <a:lnTo>
                    <a:pt x="97" y="121"/>
                  </a:lnTo>
                  <a:lnTo>
                    <a:pt x="85" y="118"/>
                  </a:lnTo>
                  <a:lnTo>
                    <a:pt x="90" y="113"/>
                  </a:lnTo>
                  <a:lnTo>
                    <a:pt x="102" y="102"/>
                  </a:lnTo>
                  <a:lnTo>
                    <a:pt x="97" y="95"/>
                  </a:lnTo>
                  <a:lnTo>
                    <a:pt x="80" y="97"/>
                  </a:lnTo>
                  <a:lnTo>
                    <a:pt x="83" y="92"/>
                  </a:lnTo>
                  <a:lnTo>
                    <a:pt x="73" y="83"/>
                  </a:lnTo>
                  <a:lnTo>
                    <a:pt x="76" y="83"/>
                  </a:lnTo>
                  <a:lnTo>
                    <a:pt x="76" y="76"/>
                  </a:lnTo>
                  <a:lnTo>
                    <a:pt x="64" y="66"/>
                  </a:lnTo>
                  <a:lnTo>
                    <a:pt x="52" y="45"/>
                  </a:lnTo>
                  <a:lnTo>
                    <a:pt x="33" y="43"/>
                  </a:lnTo>
                  <a:lnTo>
                    <a:pt x="43" y="38"/>
                  </a:lnTo>
                  <a:lnTo>
                    <a:pt x="38" y="35"/>
                  </a:lnTo>
                  <a:lnTo>
                    <a:pt x="40" y="35"/>
                  </a:lnTo>
                  <a:lnTo>
                    <a:pt x="54" y="17"/>
                  </a:lnTo>
                  <a:lnTo>
                    <a:pt x="28" y="17"/>
                  </a:lnTo>
                  <a:lnTo>
                    <a:pt x="24" y="14"/>
                  </a:lnTo>
                  <a:lnTo>
                    <a:pt x="28" y="12"/>
                  </a:lnTo>
                  <a:lnTo>
                    <a:pt x="38" y="0"/>
                  </a:lnTo>
                  <a:lnTo>
                    <a:pt x="17" y="0"/>
                  </a:lnTo>
                  <a:lnTo>
                    <a:pt x="14" y="5"/>
                  </a:lnTo>
                  <a:lnTo>
                    <a:pt x="12" y="12"/>
                  </a:lnTo>
                  <a:lnTo>
                    <a:pt x="7" y="12"/>
                  </a:lnTo>
                  <a:lnTo>
                    <a:pt x="5" y="17"/>
                  </a:lnTo>
                  <a:lnTo>
                    <a:pt x="5" y="19"/>
                  </a:lnTo>
                  <a:lnTo>
                    <a:pt x="5" y="24"/>
                  </a:lnTo>
                  <a:lnTo>
                    <a:pt x="2" y="31"/>
                  </a:lnTo>
                  <a:lnTo>
                    <a:pt x="2" y="33"/>
                  </a:lnTo>
                  <a:lnTo>
                    <a:pt x="9" y="31"/>
                  </a:lnTo>
                  <a:lnTo>
                    <a:pt x="2" y="54"/>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89" name="Freeform 5647"/>
            <p:cNvSpPr>
              <a:spLocks/>
            </p:cNvSpPr>
            <p:nvPr/>
          </p:nvSpPr>
          <p:spPr bwMode="auto">
            <a:xfrm>
              <a:off x="2399" y="1436"/>
              <a:ext cx="33" cy="23"/>
            </a:xfrm>
            <a:custGeom>
              <a:avLst/>
              <a:gdLst>
                <a:gd name="T0" fmla="*/ 35 w 31"/>
                <a:gd name="T1" fmla="*/ 22 h 19"/>
                <a:gd name="T2" fmla="*/ 32 w 31"/>
                <a:gd name="T3" fmla="*/ 15 h 19"/>
                <a:gd name="T4" fmla="*/ 21 w 31"/>
                <a:gd name="T5" fmla="*/ 0 h 19"/>
                <a:gd name="T6" fmla="*/ 7 w 31"/>
                <a:gd name="T7" fmla="*/ 7 h 19"/>
                <a:gd name="T8" fmla="*/ 0 w 31"/>
                <a:gd name="T9" fmla="*/ 25 h 19"/>
                <a:gd name="T10" fmla="*/ 11 w 31"/>
                <a:gd name="T11" fmla="*/ 25 h 19"/>
                <a:gd name="T12" fmla="*/ 14 w 31"/>
                <a:gd name="T13" fmla="*/ 25 h 19"/>
                <a:gd name="T14" fmla="*/ 23 w 31"/>
                <a:gd name="T15" fmla="*/ 28 h 19"/>
                <a:gd name="T16" fmla="*/ 35 w 31"/>
                <a:gd name="T17" fmla="*/ 22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19"/>
                <a:gd name="T29" fmla="*/ 31 w 31"/>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19">
                  <a:moveTo>
                    <a:pt x="31" y="15"/>
                  </a:moveTo>
                  <a:lnTo>
                    <a:pt x="28" y="10"/>
                  </a:lnTo>
                  <a:lnTo>
                    <a:pt x="19" y="0"/>
                  </a:lnTo>
                  <a:lnTo>
                    <a:pt x="7" y="5"/>
                  </a:lnTo>
                  <a:lnTo>
                    <a:pt x="0" y="17"/>
                  </a:lnTo>
                  <a:lnTo>
                    <a:pt x="9" y="17"/>
                  </a:lnTo>
                  <a:lnTo>
                    <a:pt x="12" y="17"/>
                  </a:lnTo>
                  <a:lnTo>
                    <a:pt x="21" y="19"/>
                  </a:lnTo>
                  <a:lnTo>
                    <a:pt x="31" y="15"/>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90" name="Freeform 5648"/>
            <p:cNvSpPr>
              <a:spLocks/>
            </p:cNvSpPr>
            <p:nvPr/>
          </p:nvSpPr>
          <p:spPr bwMode="auto">
            <a:xfrm>
              <a:off x="2419" y="1389"/>
              <a:ext cx="13" cy="9"/>
            </a:xfrm>
            <a:custGeom>
              <a:avLst/>
              <a:gdLst>
                <a:gd name="T0" fmla="*/ 9 w 12"/>
                <a:gd name="T1" fmla="*/ 4 h 7"/>
                <a:gd name="T2" fmla="*/ 2 w 12"/>
                <a:gd name="T3" fmla="*/ 0 h 7"/>
                <a:gd name="T4" fmla="*/ 0 w 12"/>
                <a:gd name="T5" fmla="*/ 4 h 7"/>
                <a:gd name="T6" fmla="*/ 11 w 12"/>
                <a:gd name="T7" fmla="*/ 12 h 7"/>
                <a:gd name="T8" fmla="*/ 14 w 12"/>
                <a:gd name="T9" fmla="*/ 6 h 7"/>
                <a:gd name="T10" fmla="*/ 9 w 12"/>
                <a:gd name="T11" fmla="*/ 4 h 7"/>
                <a:gd name="T12" fmla="*/ 0 60000 65536"/>
                <a:gd name="T13" fmla="*/ 0 60000 65536"/>
                <a:gd name="T14" fmla="*/ 0 60000 65536"/>
                <a:gd name="T15" fmla="*/ 0 60000 65536"/>
                <a:gd name="T16" fmla="*/ 0 60000 65536"/>
                <a:gd name="T17" fmla="*/ 0 60000 65536"/>
                <a:gd name="T18" fmla="*/ 0 w 12"/>
                <a:gd name="T19" fmla="*/ 0 h 7"/>
                <a:gd name="T20" fmla="*/ 12 w 12"/>
                <a:gd name="T21" fmla="*/ 7 h 7"/>
              </a:gdLst>
              <a:ahLst/>
              <a:cxnLst>
                <a:cxn ang="T12">
                  <a:pos x="T0" y="T1"/>
                </a:cxn>
                <a:cxn ang="T13">
                  <a:pos x="T2" y="T3"/>
                </a:cxn>
                <a:cxn ang="T14">
                  <a:pos x="T4" y="T5"/>
                </a:cxn>
                <a:cxn ang="T15">
                  <a:pos x="T6" y="T7"/>
                </a:cxn>
                <a:cxn ang="T16">
                  <a:pos x="T8" y="T9"/>
                </a:cxn>
                <a:cxn ang="T17">
                  <a:pos x="T10" y="T11"/>
                </a:cxn>
              </a:cxnLst>
              <a:rect l="T18" t="T19" r="T20" b="T21"/>
              <a:pathLst>
                <a:path w="12" h="7">
                  <a:moveTo>
                    <a:pt x="7" y="2"/>
                  </a:moveTo>
                  <a:lnTo>
                    <a:pt x="2" y="0"/>
                  </a:lnTo>
                  <a:lnTo>
                    <a:pt x="0" y="2"/>
                  </a:lnTo>
                  <a:lnTo>
                    <a:pt x="9" y="7"/>
                  </a:lnTo>
                  <a:lnTo>
                    <a:pt x="12" y="4"/>
                  </a:lnTo>
                  <a:lnTo>
                    <a:pt x="7" y="2"/>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91" name="Freeform 5649"/>
            <p:cNvSpPr>
              <a:spLocks/>
            </p:cNvSpPr>
            <p:nvPr/>
          </p:nvSpPr>
          <p:spPr bwMode="auto">
            <a:xfrm>
              <a:off x="2416" y="1371"/>
              <a:ext cx="12" cy="13"/>
            </a:xfrm>
            <a:custGeom>
              <a:avLst/>
              <a:gdLst>
                <a:gd name="T0" fmla="*/ 12 w 12"/>
                <a:gd name="T1" fmla="*/ 9 h 10"/>
                <a:gd name="T2" fmla="*/ 10 w 12"/>
                <a:gd name="T3" fmla="*/ 0 h 10"/>
                <a:gd name="T4" fmla="*/ 3 w 12"/>
                <a:gd name="T5" fmla="*/ 9 h 10"/>
                <a:gd name="T6" fmla="*/ 0 w 12"/>
                <a:gd name="T7" fmla="*/ 17 h 10"/>
                <a:gd name="T8" fmla="*/ 12 w 12"/>
                <a:gd name="T9" fmla="*/ 9 h 10"/>
                <a:gd name="T10" fmla="*/ 0 60000 65536"/>
                <a:gd name="T11" fmla="*/ 0 60000 65536"/>
                <a:gd name="T12" fmla="*/ 0 60000 65536"/>
                <a:gd name="T13" fmla="*/ 0 60000 65536"/>
                <a:gd name="T14" fmla="*/ 0 60000 65536"/>
                <a:gd name="T15" fmla="*/ 0 w 12"/>
                <a:gd name="T16" fmla="*/ 0 h 10"/>
                <a:gd name="T17" fmla="*/ 12 w 12"/>
                <a:gd name="T18" fmla="*/ 10 h 10"/>
              </a:gdLst>
              <a:ahLst/>
              <a:cxnLst>
                <a:cxn ang="T10">
                  <a:pos x="T0" y="T1"/>
                </a:cxn>
                <a:cxn ang="T11">
                  <a:pos x="T2" y="T3"/>
                </a:cxn>
                <a:cxn ang="T12">
                  <a:pos x="T4" y="T5"/>
                </a:cxn>
                <a:cxn ang="T13">
                  <a:pos x="T6" y="T7"/>
                </a:cxn>
                <a:cxn ang="T14">
                  <a:pos x="T8" y="T9"/>
                </a:cxn>
              </a:cxnLst>
              <a:rect l="T15" t="T16" r="T17" b="T18"/>
              <a:pathLst>
                <a:path w="12" h="10">
                  <a:moveTo>
                    <a:pt x="12" y="5"/>
                  </a:moveTo>
                  <a:lnTo>
                    <a:pt x="10" y="0"/>
                  </a:lnTo>
                  <a:lnTo>
                    <a:pt x="3" y="5"/>
                  </a:lnTo>
                  <a:lnTo>
                    <a:pt x="0" y="10"/>
                  </a:lnTo>
                  <a:lnTo>
                    <a:pt x="12" y="5"/>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92" name="Freeform 5650"/>
            <p:cNvSpPr>
              <a:spLocks/>
            </p:cNvSpPr>
            <p:nvPr/>
          </p:nvSpPr>
          <p:spPr bwMode="auto">
            <a:xfrm>
              <a:off x="2498" y="1328"/>
              <a:ext cx="2" cy="10"/>
            </a:xfrm>
            <a:custGeom>
              <a:avLst/>
              <a:gdLst>
                <a:gd name="T0" fmla="*/ 0 w 2"/>
                <a:gd name="T1" fmla="*/ 0 h 9"/>
                <a:gd name="T2" fmla="*/ 0 w 2"/>
                <a:gd name="T3" fmla="*/ 7 h 9"/>
                <a:gd name="T4" fmla="*/ 0 w 2"/>
                <a:gd name="T5" fmla="*/ 9 h 9"/>
                <a:gd name="T6" fmla="*/ 0 w 2"/>
                <a:gd name="T7" fmla="*/ 11 h 9"/>
                <a:gd name="T8" fmla="*/ 2 w 2"/>
                <a:gd name="T9" fmla="*/ 2 h 9"/>
                <a:gd name="T10" fmla="*/ 0 w 2"/>
                <a:gd name="T11" fmla="*/ 0 h 9"/>
                <a:gd name="T12" fmla="*/ 0 60000 65536"/>
                <a:gd name="T13" fmla="*/ 0 60000 65536"/>
                <a:gd name="T14" fmla="*/ 0 60000 65536"/>
                <a:gd name="T15" fmla="*/ 0 60000 65536"/>
                <a:gd name="T16" fmla="*/ 0 60000 65536"/>
                <a:gd name="T17" fmla="*/ 0 60000 65536"/>
                <a:gd name="T18" fmla="*/ 0 w 2"/>
                <a:gd name="T19" fmla="*/ 0 h 9"/>
                <a:gd name="T20" fmla="*/ 2 w 2"/>
                <a:gd name="T21" fmla="*/ 9 h 9"/>
              </a:gdLst>
              <a:ahLst/>
              <a:cxnLst>
                <a:cxn ang="T12">
                  <a:pos x="T0" y="T1"/>
                </a:cxn>
                <a:cxn ang="T13">
                  <a:pos x="T2" y="T3"/>
                </a:cxn>
                <a:cxn ang="T14">
                  <a:pos x="T4" y="T5"/>
                </a:cxn>
                <a:cxn ang="T15">
                  <a:pos x="T6" y="T7"/>
                </a:cxn>
                <a:cxn ang="T16">
                  <a:pos x="T8" y="T9"/>
                </a:cxn>
                <a:cxn ang="T17">
                  <a:pos x="T10" y="T11"/>
                </a:cxn>
              </a:cxnLst>
              <a:rect l="T18" t="T19" r="T20" b="T21"/>
              <a:pathLst>
                <a:path w="2" h="9">
                  <a:moveTo>
                    <a:pt x="0" y="0"/>
                  </a:moveTo>
                  <a:lnTo>
                    <a:pt x="0" y="5"/>
                  </a:lnTo>
                  <a:lnTo>
                    <a:pt x="0" y="7"/>
                  </a:lnTo>
                  <a:lnTo>
                    <a:pt x="0" y="9"/>
                  </a:lnTo>
                  <a:lnTo>
                    <a:pt x="2" y="2"/>
                  </a:lnTo>
                  <a:lnTo>
                    <a:pt x="0" y="0"/>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93" name="Freeform 5651"/>
            <p:cNvSpPr>
              <a:spLocks/>
            </p:cNvSpPr>
            <p:nvPr/>
          </p:nvSpPr>
          <p:spPr bwMode="auto">
            <a:xfrm>
              <a:off x="2426" y="1412"/>
              <a:ext cx="6" cy="4"/>
            </a:xfrm>
            <a:custGeom>
              <a:avLst/>
              <a:gdLst>
                <a:gd name="T0" fmla="*/ 0 w 7"/>
                <a:gd name="T1" fmla="*/ 5 h 3"/>
                <a:gd name="T2" fmla="*/ 5 w 7"/>
                <a:gd name="T3" fmla="*/ 0 h 3"/>
                <a:gd name="T4" fmla="*/ 0 w 7"/>
                <a:gd name="T5" fmla="*/ 0 h 3"/>
                <a:gd name="T6" fmla="*/ 0 w 7"/>
                <a:gd name="T7" fmla="*/ 5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0" y="3"/>
                  </a:moveTo>
                  <a:lnTo>
                    <a:pt x="7" y="0"/>
                  </a:lnTo>
                  <a:lnTo>
                    <a:pt x="0" y="0"/>
                  </a:lnTo>
                  <a:lnTo>
                    <a:pt x="0" y="3"/>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94" name="Freeform 5652"/>
            <p:cNvSpPr>
              <a:spLocks/>
            </p:cNvSpPr>
            <p:nvPr/>
          </p:nvSpPr>
          <p:spPr bwMode="auto">
            <a:xfrm>
              <a:off x="2449" y="1474"/>
              <a:ext cx="6" cy="6"/>
            </a:xfrm>
            <a:custGeom>
              <a:avLst/>
              <a:gdLst>
                <a:gd name="T0" fmla="*/ 7 w 5"/>
                <a:gd name="T1" fmla="*/ 7 h 5"/>
                <a:gd name="T2" fmla="*/ 0 w 5"/>
                <a:gd name="T3" fmla="*/ 0 h 5"/>
                <a:gd name="T4" fmla="*/ 0 w 5"/>
                <a:gd name="T5" fmla="*/ 7 h 5"/>
                <a:gd name="T6" fmla="*/ 7 w 5"/>
                <a:gd name="T7" fmla="*/ 7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5"/>
                  </a:moveTo>
                  <a:lnTo>
                    <a:pt x="0" y="0"/>
                  </a:lnTo>
                  <a:lnTo>
                    <a:pt x="0" y="5"/>
                  </a:lnTo>
                  <a:lnTo>
                    <a:pt x="5" y="5"/>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95" name="Rectangle 5653"/>
            <p:cNvSpPr>
              <a:spLocks noChangeArrowheads="1"/>
            </p:cNvSpPr>
            <p:nvPr/>
          </p:nvSpPr>
          <p:spPr bwMode="auto">
            <a:xfrm>
              <a:off x="2539" y="1708"/>
              <a:ext cx="5" cy="0"/>
            </a:xfrm>
            <a:prstGeom prst="rect">
              <a:avLst/>
            </a:prstGeom>
            <a:solidFill>
              <a:srgbClr val="C0C0C0"/>
            </a:solidFill>
            <a:ln w="317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96" name="Freeform 5654"/>
            <p:cNvSpPr>
              <a:spLocks/>
            </p:cNvSpPr>
            <p:nvPr/>
          </p:nvSpPr>
          <p:spPr bwMode="auto">
            <a:xfrm>
              <a:off x="2089" y="1811"/>
              <a:ext cx="14" cy="2"/>
            </a:xfrm>
            <a:custGeom>
              <a:avLst/>
              <a:gdLst>
                <a:gd name="T0" fmla="*/ 7 w 12"/>
                <a:gd name="T1" fmla="*/ 2 h 2"/>
                <a:gd name="T2" fmla="*/ 0 w 12"/>
                <a:gd name="T3" fmla="*/ 0 h 2"/>
                <a:gd name="T4" fmla="*/ 16 w 12"/>
                <a:gd name="T5" fmla="*/ 0 h 2"/>
                <a:gd name="T6" fmla="*/ 7 w 12"/>
                <a:gd name="T7" fmla="*/ 2 h 2"/>
                <a:gd name="T8" fmla="*/ 0 60000 65536"/>
                <a:gd name="T9" fmla="*/ 0 60000 65536"/>
                <a:gd name="T10" fmla="*/ 0 60000 65536"/>
                <a:gd name="T11" fmla="*/ 0 60000 65536"/>
                <a:gd name="T12" fmla="*/ 0 w 12"/>
                <a:gd name="T13" fmla="*/ 0 h 2"/>
                <a:gd name="T14" fmla="*/ 12 w 12"/>
                <a:gd name="T15" fmla="*/ 2 h 2"/>
              </a:gdLst>
              <a:ahLst/>
              <a:cxnLst>
                <a:cxn ang="T8">
                  <a:pos x="T0" y="T1"/>
                </a:cxn>
                <a:cxn ang="T9">
                  <a:pos x="T2" y="T3"/>
                </a:cxn>
                <a:cxn ang="T10">
                  <a:pos x="T4" y="T5"/>
                </a:cxn>
                <a:cxn ang="T11">
                  <a:pos x="T6" y="T7"/>
                </a:cxn>
              </a:cxnLst>
              <a:rect l="T12" t="T13" r="T14" b="T15"/>
              <a:pathLst>
                <a:path w="12" h="2">
                  <a:moveTo>
                    <a:pt x="5" y="2"/>
                  </a:moveTo>
                  <a:lnTo>
                    <a:pt x="0" y="0"/>
                  </a:lnTo>
                  <a:lnTo>
                    <a:pt x="12" y="0"/>
                  </a:lnTo>
                  <a:lnTo>
                    <a:pt x="5" y="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97" name="Freeform 5655"/>
            <p:cNvSpPr>
              <a:spLocks/>
            </p:cNvSpPr>
            <p:nvPr/>
          </p:nvSpPr>
          <p:spPr bwMode="auto">
            <a:xfrm>
              <a:off x="2047" y="1796"/>
              <a:ext cx="7" cy="3"/>
            </a:xfrm>
            <a:custGeom>
              <a:avLst/>
              <a:gdLst>
                <a:gd name="T0" fmla="*/ 3 w 7"/>
                <a:gd name="T1" fmla="*/ 0 h 3"/>
                <a:gd name="T2" fmla="*/ 0 w 7"/>
                <a:gd name="T3" fmla="*/ 3 h 3"/>
                <a:gd name="T4" fmla="*/ 7 w 7"/>
                <a:gd name="T5" fmla="*/ 3 h 3"/>
                <a:gd name="T6" fmla="*/ 3 w 7"/>
                <a:gd name="T7" fmla="*/ 0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3" y="0"/>
                  </a:moveTo>
                  <a:lnTo>
                    <a:pt x="0" y="3"/>
                  </a:lnTo>
                  <a:lnTo>
                    <a:pt x="7" y="3"/>
                  </a:lnTo>
                  <a:lnTo>
                    <a:pt x="3"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98" name="Rectangle 5656"/>
            <p:cNvSpPr>
              <a:spLocks noChangeArrowheads="1"/>
            </p:cNvSpPr>
            <p:nvPr/>
          </p:nvSpPr>
          <p:spPr bwMode="auto">
            <a:xfrm>
              <a:off x="2069" y="1793"/>
              <a:ext cx="5" cy="0"/>
            </a:xfrm>
            <a:prstGeom prst="rect">
              <a:avLst/>
            </a:prstGeom>
            <a:solidFill>
              <a:srgbClr val="E1E1E1"/>
            </a:solidFill>
            <a:ln w="317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099" name="Freeform 5657"/>
            <p:cNvSpPr>
              <a:spLocks/>
            </p:cNvSpPr>
            <p:nvPr/>
          </p:nvSpPr>
          <p:spPr bwMode="auto">
            <a:xfrm>
              <a:off x="1425" y="1933"/>
              <a:ext cx="4" cy="1"/>
            </a:xfrm>
            <a:custGeom>
              <a:avLst/>
              <a:gdLst>
                <a:gd name="T0" fmla="*/ 5 w 3"/>
                <a:gd name="T1" fmla="*/ 0 h 1"/>
                <a:gd name="T2" fmla="*/ 5 w 3"/>
                <a:gd name="T3" fmla="*/ 0 h 1"/>
                <a:gd name="T4" fmla="*/ 0 w 3"/>
                <a:gd name="T5" fmla="*/ 0 h 1"/>
                <a:gd name="T6" fmla="*/ 5 w 3"/>
                <a:gd name="T7" fmla="*/ 0 h 1"/>
                <a:gd name="T8" fmla="*/ 5 w 3"/>
                <a:gd name="T9" fmla="*/ 0 h 1"/>
                <a:gd name="T10" fmla="*/ 0 60000 65536"/>
                <a:gd name="T11" fmla="*/ 0 60000 65536"/>
                <a:gd name="T12" fmla="*/ 0 60000 65536"/>
                <a:gd name="T13" fmla="*/ 0 60000 65536"/>
                <a:gd name="T14" fmla="*/ 0 60000 65536"/>
                <a:gd name="T15" fmla="*/ 0 w 3"/>
                <a:gd name="T16" fmla="*/ 0 h 1"/>
                <a:gd name="T17" fmla="*/ 3 w 3"/>
                <a:gd name="T18" fmla="*/ 1 h 1"/>
              </a:gdLst>
              <a:ahLst/>
              <a:cxnLst>
                <a:cxn ang="T10">
                  <a:pos x="T0" y="T1"/>
                </a:cxn>
                <a:cxn ang="T11">
                  <a:pos x="T2" y="T3"/>
                </a:cxn>
                <a:cxn ang="T12">
                  <a:pos x="T4" y="T5"/>
                </a:cxn>
                <a:cxn ang="T13">
                  <a:pos x="T6" y="T7"/>
                </a:cxn>
                <a:cxn ang="T14">
                  <a:pos x="T8" y="T9"/>
                </a:cxn>
              </a:cxnLst>
              <a:rect l="T15" t="T16" r="T17" b="T18"/>
              <a:pathLst>
                <a:path w="3" h="1">
                  <a:moveTo>
                    <a:pt x="3" y="0"/>
                  </a:moveTo>
                  <a:lnTo>
                    <a:pt x="3" y="0"/>
                  </a:lnTo>
                  <a:lnTo>
                    <a:pt x="0" y="0"/>
                  </a:lnTo>
                  <a:lnTo>
                    <a:pt x="3"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100" name="Freeform 5658"/>
            <p:cNvSpPr>
              <a:spLocks/>
            </p:cNvSpPr>
            <p:nvPr/>
          </p:nvSpPr>
          <p:spPr bwMode="auto">
            <a:xfrm>
              <a:off x="2360" y="1720"/>
              <a:ext cx="52" cy="111"/>
            </a:xfrm>
            <a:custGeom>
              <a:avLst/>
              <a:gdLst>
                <a:gd name="T0" fmla="*/ 25 w 47"/>
                <a:gd name="T1" fmla="*/ 0 h 90"/>
                <a:gd name="T2" fmla="*/ 17 w 47"/>
                <a:gd name="T3" fmla="*/ 2 h 90"/>
                <a:gd name="T4" fmla="*/ 17 w 47"/>
                <a:gd name="T5" fmla="*/ 35 h 90"/>
                <a:gd name="T6" fmla="*/ 11 w 47"/>
                <a:gd name="T7" fmla="*/ 53 h 90"/>
                <a:gd name="T8" fmla="*/ 4 w 47"/>
                <a:gd name="T9" fmla="*/ 72 h 90"/>
                <a:gd name="T10" fmla="*/ 0 w 47"/>
                <a:gd name="T11" fmla="*/ 90 h 90"/>
                <a:gd name="T12" fmla="*/ 9 w 47"/>
                <a:gd name="T13" fmla="*/ 97 h 90"/>
                <a:gd name="T14" fmla="*/ 13 w 47"/>
                <a:gd name="T15" fmla="*/ 97 h 90"/>
                <a:gd name="T16" fmla="*/ 11 w 47"/>
                <a:gd name="T17" fmla="*/ 137 h 90"/>
                <a:gd name="T18" fmla="*/ 37 w 47"/>
                <a:gd name="T19" fmla="*/ 130 h 90"/>
                <a:gd name="T20" fmla="*/ 37 w 47"/>
                <a:gd name="T21" fmla="*/ 125 h 90"/>
                <a:gd name="T22" fmla="*/ 43 w 47"/>
                <a:gd name="T23" fmla="*/ 109 h 90"/>
                <a:gd name="T24" fmla="*/ 43 w 47"/>
                <a:gd name="T25" fmla="*/ 100 h 90"/>
                <a:gd name="T26" fmla="*/ 43 w 47"/>
                <a:gd name="T27" fmla="*/ 85 h 90"/>
                <a:gd name="T28" fmla="*/ 37 w 47"/>
                <a:gd name="T29" fmla="*/ 64 h 90"/>
                <a:gd name="T30" fmla="*/ 43 w 47"/>
                <a:gd name="T31" fmla="*/ 64 h 90"/>
                <a:gd name="T32" fmla="*/ 49 w 47"/>
                <a:gd name="T33" fmla="*/ 32 h 90"/>
                <a:gd name="T34" fmla="*/ 58 w 47"/>
                <a:gd name="T35" fmla="*/ 19 h 90"/>
                <a:gd name="T36" fmla="*/ 58 w 47"/>
                <a:gd name="T37" fmla="*/ 2 h 90"/>
                <a:gd name="T38" fmla="*/ 34 w 47"/>
                <a:gd name="T39" fmla="*/ 2 h 90"/>
                <a:gd name="T40" fmla="*/ 25 w 47"/>
                <a:gd name="T41" fmla="*/ 0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90"/>
                <a:gd name="T65" fmla="*/ 47 w 47"/>
                <a:gd name="T66" fmla="*/ 90 h 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90">
                  <a:moveTo>
                    <a:pt x="21" y="0"/>
                  </a:moveTo>
                  <a:lnTo>
                    <a:pt x="14" y="2"/>
                  </a:lnTo>
                  <a:lnTo>
                    <a:pt x="14" y="23"/>
                  </a:lnTo>
                  <a:lnTo>
                    <a:pt x="9" y="35"/>
                  </a:lnTo>
                  <a:lnTo>
                    <a:pt x="4" y="47"/>
                  </a:lnTo>
                  <a:lnTo>
                    <a:pt x="0" y="59"/>
                  </a:lnTo>
                  <a:lnTo>
                    <a:pt x="7" y="64"/>
                  </a:lnTo>
                  <a:lnTo>
                    <a:pt x="11" y="64"/>
                  </a:lnTo>
                  <a:lnTo>
                    <a:pt x="9" y="90"/>
                  </a:lnTo>
                  <a:lnTo>
                    <a:pt x="30" y="85"/>
                  </a:lnTo>
                  <a:lnTo>
                    <a:pt x="30" y="82"/>
                  </a:lnTo>
                  <a:lnTo>
                    <a:pt x="35" y="71"/>
                  </a:lnTo>
                  <a:lnTo>
                    <a:pt x="35" y="66"/>
                  </a:lnTo>
                  <a:lnTo>
                    <a:pt x="35" y="56"/>
                  </a:lnTo>
                  <a:lnTo>
                    <a:pt x="30" y="42"/>
                  </a:lnTo>
                  <a:lnTo>
                    <a:pt x="35" y="42"/>
                  </a:lnTo>
                  <a:lnTo>
                    <a:pt x="40" y="21"/>
                  </a:lnTo>
                  <a:lnTo>
                    <a:pt x="47" y="12"/>
                  </a:lnTo>
                  <a:lnTo>
                    <a:pt x="47" y="2"/>
                  </a:lnTo>
                  <a:lnTo>
                    <a:pt x="28" y="2"/>
                  </a:lnTo>
                  <a:lnTo>
                    <a:pt x="21" y="0"/>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101" name="Freeform 5659"/>
            <p:cNvSpPr>
              <a:spLocks/>
            </p:cNvSpPr>
            <p:nvPr/>
          </p:nvSpPr>
          <p:spPr bwMode="auto">
            <a:xfrm>
              <a:off x="2370" y="1682"/>
              <a:ext cx="196" cy="167"/>
            </a:xfrm>
            <a:custGeom>
              <a:avLst/>
              <a:gdLst>
                <a:gd name="T0" fmla="*/ 48 w 175"/>
                <a:gd name="T1" fmla="*/ 51 h 135"/>
                <a:gd name="T2" fmla="*/ 24 w 175"/>
                <a:gd name="T3" fmla="*/ 51 h 135"/>
                <a:gd name="T4" fmla="*/ 15 w 175"/>
                <a:gd name="T5" fmla="*/ 47 h 135"/>
                <a:gd name="T6" fmla="*/ 7 w 175"/>
                <a:gd name="T7" fmla="*/ 51 h 135"/>
                <a:gd name="T8" fmla="*/ 7 w 175"/>
                <a:gd name="T9" fmla="*/ 40 h 135"/>
                <a:gd name="T10" fmla="*/ 2 w 175"/>
                <a:gd name="T11" fmla="*/ 37 h 135"/>
                <a:gd name="T12" fmla="*/ 2 w 175"/>
                <a:gd name="T13" fmla="*/ 32 h 135"/>
                <a:gd name="T14" fmla="*/ 0 w 175"/>
                <a:gd name="T15" fmla="*/ 30 h 135"/>
                <a:gd name="T16" fmla="*/ 0 w 175"/>
                <a:gd name="T17" fmla="*/ 14 h 135"/>
                <a:gd name="T18" fmla="*/ 27 w 175"/>
                <a:gd name="T19" fmla="*/ 0 h 135"/>
                <a:gd name="T20" fmla="*/ 50 w 175"/>
                <a:gd name="T21" fmla="*/ 2 h 135"/>
                <a:gd name="T22" fmla="*/ 72 w 175"/>
                <a:gd name="T23" fmla="*/ 7 h 135"/>
                <a:gd name="T24" fmla="*/ 92 w 175"/>
                <a:gd name="T25" fmla="*/ 7 h 135"/>
                <a:gd name="T26" fmla="*/ 113 w 175"/>
                <a:gd name="T27" fmla="*/ 11 h 135"/>
                <a:gd name="T28" fmla="*/ 130 w 175"/>
                <a:gd name="T29" fmla="*/ 11 h 135"/>
                <a:gd name="T30" fmla="*/ 143 w 175"/>
                <a:gd name="T31" fmla="*/ 19 h 135"/>
                <a:gd name="T32" fmla="*/ 189 w 175"/>
                <a:gd name="T33" fmla="*/ 32 h 135"/>
                <a:gd name="T34" fmla="*/ 189 w 175"/>
                <a:gd name="T35" fmla="*/ 32 h 135"/>
                <a:gd name="T36" fmla="*/ 196 w 175"/>
                <a:gd name="T37" fmla="*/ 32 h 135"/>
                <a:gd name="T38" fmla="*/ 220 w 175"/>
                <a:gd name="T39" fmla="*/ 37 h 135"/>
                <a:gd name="T40" fmla="*/ 217 w 175"/>
                <a:gd name="T41" fmla="*/ 53 h 135"/>
                <a:gd name="T42" fmla="*/ 196 w 175"/>
                <a:gd name="T43" fmla="*/ 69 h 135"/>
                <a:gd name="T44" fmla="*/ 178 w 175"/>
                <a:gd name="T45" fmla="*/ 79 h 135"/>
                <a:gd name="T46" fmla="*/ 166 w 175"/>
                <a:gd name="T47" fmla="*/ 101 h 135"/>
                <a:gd name="T48" fmla="*/ 157 w 175"/>
                <a:gd name="T49" fmla="*/ 119 h 135"/>
                <a:gd name="T50" fmla="*/ 166 w 175"/>
                <a:gd name="T51" fmla="*/ 137 h 135"/>
                <a:gd name="T52" fmla="*/ 148 w 175"/>
                <a:gd name="T53" fmla="*/ 160 h 135"/>
                <a:gd name="T54" fmla="*/ 146 w 175"/>
                <a:gd name="T55" fmla="*/ 167 h 135"/>
                <a:gd name="T56" fmla="*/ 130 w 175"/>
                <a:gd name="T57" fmla="*/ 177 h 135"/>
                <a:gd name="T58" fmla="*/ 122 w 175"/>
                <a:gd name="T59" fmla="*/ 192 h 135"/>
                <a:gd name="T60" fmla="*/ 101 w 175"/>
                <a:gd name="T61" fmla="*/ 192 h 135"/>
                <a:gd name="T62" fmla="*/ 76 w 175"/>
                <a:gd name="T63" fmla="*/ 195 h 135"/>
                <a:gd name="T64" fmla="*/ 63 w 175"/>
                <a:gd name="T65" fmla="*/ 207 h 135"/>
                <a:gd name="T66" fmla="*/ 50 w 175"/>
                <a:gd name="T67" fmla="*/ 207 h 135"/>
                <a:gd name="T68" fmla="*/ 48 w 175"/>
                <a:gd name="T69" fmla="*/ 186 h 135"/>
                <a:gd name="T70" fmla="*/ 32 w 175"/>
                <a:gd name="T71" fmla="*/ 177 h 135"/>
                <a:gd name="T72" fmla="*/ 27 w 175"/>
                <a:gd name="T73" fmla="*/ 177 h 135"/>
                <a:gd name="T74" fmla="*/ 27 w 175"/>
                <a:gd name="T75" fmla="*/ 173 h 135"/>
                <a:gd name="T76" fmla="*/ 32 w 175"/>
                <a:gd name="T77" fmla="*/ 156 h 135"/>
                <a:gd name="T78" fmla="*/ 32 w 175"/>
                <a:gd name="T79" fmla="*/ 148 h 135"/>
                <a:gd name="T80" fmla="*/ 32 w 175"/>
                <a:gd name="T81" fmla="*/ 134 h 135"/>
                <a:gd name="T82" fmla="*/ 27 w 175"/>
                <a:gd name="T83" fmla="*/ 111 h 135"/>
                <a:gd name="T84" fmla="*/ 32 w 175"/>
                <a:gd name="T85" fmla="*/ 111 h 135"/>
                <a:gd name="T86" fmla="*/ 39 w 175"/>
                <a:gd name="T87" fmla="*/ 77 h 135"/>
                <a:gd name="T88" fmla="*/ 48 w 175"/>
                <a:gd name="T89" fmla="*/ 66 h 135"/>
                <a:gd name="T90" fmla="*/ 48 w 175"/>
                <a:gd name="T91" fmla="*/ 51 h 1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5"/>
                <a:gd name="T139" fmla="*/ 0 h 135"/>
                <a:gd name="T140" fmla="*/ 175 w 175"/>
                <a:gd name="T141" fmla="*/ 135 h 13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5" h="135">
                  <a:moveTo>
                    <a:pt x="38" y="33"/>
                  </a:moveTo>
                  <a:lnTo>
                    <a:pt x="19" y="33"/>
                  </a:lnTo>
                  <a:lnTo>
                    <a:pt x="12" y="31"/>
                  </a:lnTo>
                  <a:lnTo>
                    <a:pt x="5" y="33"/>
                  </a:lnTo>
                  <a:lnTo>
                    <a:pt x="5" y="26"/>
                  </a:lnTo>
                  <a:lnTo>
                    <a:pt x="2" y="24"/>
                  </a:lnTo>
                  <a:lnTo>
                    <a:pt x="2" y="21"/>
                  </a:lnTo>
                  <a:lnTo>
                    <a:pt x="0" y="19"/>
                  </a:lnTo>
                  <a:lnTo>
                    <a:pt x="0" y="9"/>
                  </a:lnTo>
                  <a:lnTo>
                    <a:pt x="21" y="0"/>
                  </a:lnTo>
                  <a:lnTo>
                    <a:pt x="40" y="2"/>
                  </a:lnTo>
                  <a:lnTo>
                    <a:pt x="57" y="5"/>
                  </a:lnTo>
                  <a:lnTo>
                    <a:pt x="73" y="5"/>
                  </a:lnTo>
                  <a:lnTo>
                    <a:pt x="90" y="7"/>
                  </a:lnTo>
                  <a:lnTo>
                    <a:pt x="104" y="7"/>
                  </a:lnTo>
                  <a:lnTo>
                    <a:pt x="114" y="12"/>
                  </a:lnTo>
                  <a:lnTo>
                    <a:pt x="151" y="21"/>
                  </a:lnTo>
                  <a:lnTo>
                    <a:pt x="156" y="21"/>
                  </a:lnTo>
                  <a:lnTo>
                    <a:pt x="175" y="24"/>
                  </a:lnTo>
                  <a:lnTo>
                    <a:pt x="173" y="35"/>
                  </a:lnTo>
                  <a:lnTo>
                    <a:pt x="156" y="45"/>
                  </a:lnTo>
                  <a:lnTo>
                    <a:pt x="142" y="52"/>
                  </a:lnTo>
                  <a:lnTo>
                    <a:pt x="132" y="66"/>
                  </a:lnTo>
                  <a:lnTo>
                    <a:pt x="125" y="78"/>
                  </a:lnTo>
                  <a:lnTo>
                    <a:pt x="132" y="90"/>
                  </a:lnTo>
                  <a:lnTo>
                    <a:pt x="118" y="104"/>
                  </a:lnTo>
                  <a:lnTo>
                    <a:pt x="116" y="109"/>
                  </a:lnTo>
                  <a:lnTo>
                    <a:pt x="104" y="116"/>
                  </a:lnTo>
                  <a:lnTo>
                    <a:pt x="97" y="125"/>
                  </a:lnTo>
                  <a:lnTo>
                    <a:pt x="80" y="125"/>
                  </a:lnTo>
                  <a:lnTo>
                    <a:pt x="61" y="128"/>
                  </a:lnTo>
                  <a:lnTo>
                    <a:pt x="50" y="135"/>
                  </a:lnTo>
                  <a:lnTo>
                    <a:pt x="40" y="135"/>
                  </a:lnTo>
                  <a:lnTo>
                    <a:pt x="38" y="121"/>
                  </a:lnTo>
                  <a:lnTo>
                    <a:pt x="26" y="116"/>
                  </a:lnTo>
                  <a:lnTo>
                    <a:pt x="21" y="116"/>
                  </a:lnTo>
                  <a:lnTo>
                    <a:pt x="21" y="113"/>
                  </a:lnTo>
                  <a:lnTo>
                    <a:pt x="26" y="102"/>
                  </a:lnTo>
                  <a:lnTo>
                    <a:pt x="26" y="97"/>
                  </a:lnTo>
                  <a:lnTo>
                    <a:pt x="26" y="87"/>
                  </a:lnTo>
                  <a:lnTo>
                    <a:pt x="21" y="73"/>
                  </a:lnTo>
                  <a:lnTo>
                    <a:pt x="26" y="73"/>
                  </a:lnTo>
                  <a:lnTo>
                    <a:pt x="31" y="50"/>
                  </a:lnTo>
                  <a:lnTo>
                    <a:pt x="38" y="43"/>
                  </a:lnTo>
                  <a:lnTo>
                    <a:pt x="38" y="33"/>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102" name="Freeform 5660"/>
            <p:cNvSpPr>
              <a:spLocks/>
            </p:cNvSpPr>
            <p:nvPr/>
          </p:nvSpPr>
          <p:spPr bwMode="auto">
            <a:xfrm>
              <a:off x="2555" y="1768"/>
              <a:ext cx="17" cy="10"/>
            </a:xfrm>
            <a:custGeom>
              <a:avLst/>
              <a:gdLst>
                <a:gd name="T0" fmla="*/ 21 w 14"/>
                <a:gd name="T1" fmla="*/ 2 h 9"/>
                <a:gd name="T2" fmla="*/ 11 w 14"/>
                <a:gd name="T3" fmla="*/ 11 h 9"/>
                <a:gd name="T4" fmla="*/ 0 w 14"/>
                <a:gd name="T5" fmla="*/ 4 h 9"/>
                <a:gd name="T6" fmla="*/ 13 w 14"/>
                <a:gd name="T7" fmla="*/ 0 h 9"/>
                <a:gd name="T8" fmla="*/ 21 w 14"/>
                <a:gd name="T9" fmla="*/ 2 h 9"/>
                <a:gd name="T10" fmla="*/ 0 60000 65536"/>
                <a:gd name="T11" fmla="*/ 0 60000 65536"/>
                <a:gd name="T12" fmla="*/ 0 60000 65536"/>
                <a:gd name="T13" fmla="*/ 0 60000 65536"/>
                <a:gd name="T14" fmla="*/ 0 60000 65536"/>
                <a:gd name="T15" fmla="*/ 0 w 14"/>
                <a:gd name="T16" fmla="*/ 0 h 9"/>
                <a:gd name="T17" fmla="*/ 14 w 14"/>
                <a:gd name="T18" fmla="*/ 9 h 9"/>
              </a:gdLst>
              <a:ahLst/>
              <a:cxnLst>
                <a:cxn ang="T10">
                  <a:pos x="T0" y="T1"/>
                </a:cxn>
                <a:cxn ang="T11">
                  <a:pos x="T2" y="T3"/>
                </a:cxn>
                <a:cxn ang="T12">
                  <a:pos x="T4" y="T5"/>
                </a:cxn>
                <a:cxn ang="T13">
                  <a:pos x="T6" y="T7"/>
                </a:cxn>
                <a:cxn ang="T14">
                  <a:pos x="T8" y="T9"/>
                </a:cxn>
              </a:cxnLst>
              <a:rect l="T15" t="T16" r="T17" b="T18"/>
              <a:pathLst>
                <a:path w="14" h="9">
                  <a:moveTo>
                    <a:pt x="14" y="2"/>
                  </a:moveTo>
                  <a:lnTo>
                    <a:pt x="7" y="9"/>
                  </a:lnTo>
                  <a:lnTo>
                    <a:pt x="0" y="4"/>
                  </a:lnTo>
                  <a:lnTo>
                    <a:pt x="9" y="0"/>
                  </a:lnTo>
                  <a:lnTo>
                    <a:pt x="14" y="2"/>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103" name="Freeform 5661"/>
            <p:cNvSpPr>
              <a:spLocks/>
            </p:cNvSpPr>
            <p:nvPr/>
          </p:nvSpPr>
          <p:spPr bwMode="auto">
            <a:xfrm>
              <a:off x="498" y="1561"/>
              <a:ext cx="960" cy="529"/>
            </a:xfrm>
            <a:custGeom>
              <a:avLst/>
              <a:gdLst>
                <a:gd name="T0" fmla="*/ 1061 w 859"/>
                <a:gd name="T1" fmla="*/ 53 h 426"/>
                <a:gd name="T2" fmla="*/ 1005 w 859"/>
                <a:gd name="T3" fmla="*/ 107 h 426"/>
                <a:gd name="T4" fmla="*/ 890 w 859"/>
                <a:gd name="T5" fmla="*/ 153 h 426"/>
                <a:gd name="T6" fmla="*/ 805 w 859"/>
                <a:gd name="T7" fmla="*/ 190 h 426"/>
                <a:gd name="T8" fmla="*/ 792 w 859"/>
                <a:gd name="T9" fmla="*/ 153 h 426"/>
                <a:gd name="T10" fmla="*/ 780 w 859"/>
                <a:gd name="T11" fmla="*/ 88 h 426"/>
                <a:gd name="T12" fmla="*/ 721 w 859"/>
                <a:gd name="T13" fmla="*/ 30 h 426"/>
                <a:gd name="T14" fmla="*/ 624 w 859"/>
                <a:gd name="T15" fmla="*/ 14 h 426"/>
                <a:gd name="T16" fmla="*/ 530 w 859"/>
                <a:gd name="T17" fmla="*/ 7 h 426"/>
                <a:gd name="T18" fmla="*/ 379 w 859"/>
                <a:gd name="T19" fmla="*/ 7 h 426"/>
                <a:gd name="T20" fmla="*/ 231 w 859"/>
                <a:gd name="T21" fmla="*/ 7 h 426"/>
                <a:gd name="T22" fmla="*/ 127 w 859"/>
                <a:gd name="T23" fmla="*/ 51 h 426"/>
                <a:gd name="T24" fmla="*/ 115 w 859"/>
                <a:gd name="T25" fmla="*/ 51 h 426"/>
                <a:gd name="T26" fmla="*/ 93 w 859"/>
                <a:gd name="T27" fmla="*/ 62 h 426"/>
                <a:gd name="T28" fmla="*/ 80 w 859"/>
                <a:gd name="T29" fmla="*/ 81 h 426"/>
                <a:gd name="T30" fmla="*/ 32 w 859"/>
                <a:gd name="T31" fmla="*/ 171 h 426"/>
                <a:gd name="T32" fmla="*/ 0 w 859"/>
                <a:gd name="T33" fmla="*/ 269 h 426"/>
                <a:gd name="T34" fmla="*/ 12 w 859"/>
                <a:gd name="T35" fmla="*/ 307 h 426"/>
                <a:gd name="T36" fmla="*/ 12 w 859"/>
                <a:gd name="T37" fmla="*/ 337 h 426"/>
                <a:gd name="T38" fmla="*/ 21 w 859"/>
                <a:gd name="T39" fmla="*/ 404 h 426"/>
                <a:gd name="T40" fmla="*/ 106 w 859"/>
                <a:gd name="T41" fmla="*/ 457 h 426"/>
                <a:gd name="T42" fmla="*/ 190 w 859"/>
                <a:gd name="T43" fmla="*/ 492 h 426"/>
                <a:gd name="T44" fmla="*/ 275 w 859"/>
                <a:gd name="T45" fmla="*/ 531 h 426"/>
                <a:gd name="T46" fmla="*/ 346 w 859"/>
                <a:gd name="T47" fmla="*/ 561 h 426"/>
                <a:gd name="T48" fmla="*/ 396 w 859"/>
                <a:gd name="T49" fmla="*/ 610 h 426"/>
                <a:gd name="T50" fmla="*/ 405 w 859"/>
                <a:gd name="T51" fmla="*/ 582 h 426"/>
                <a:gd name="T52" fmla="*/ 426 w 859"/>
                <a:gd name="T53" fmla="*/ 569 h 426"/>
                <a:gd name="T54" fmla="*/ 465 w 859"/>
                <a:gd name="T55" fmla="*/ 540 h 426"/>
                <a:gd name="T56" fmla="*/ 508 w 859"/>
                <a:gd name="T57" fmla="*/ 536 h 426"/>
                <a:gd name="T58" fmla="*/ 546 w 859"/>
                <a:gd name="T59" fmla="*/ 540 h 426"/>
                <a:gd name="T60" fmla="*/ 564 w 859"/>
                <a:gd name="T61" fmla="*/ 529 h 426"/>
                <a:gd name="T62" fmla="*/ 588 w 859"/>
                <a:gd name="T63" fmla="*/ 518 h 426"/>
                <a:gd name="T64" fmla="*/ 609 w 859"/>
                <a:gd name="T65" fmla="*/ 518 h 426"/>
                <a:gd name="T66" fmla="*/ 638 w 859"/>
                <a:gd name="T67" fmla="*/ 524 h 426"/>
                <a:gd name="T68" fmla="*/ 686 w 859"/>
                <a:gd name="T69" fmla="*/ 561 h 426"/>
                <a:gd name="T70" fmla="*/ 683 w 859"/>
                <a:gd name="T71" fmla="*/ 601 h 426"/>
                <a:gd name="T72" fmla="*/ 692 w 859"/>
                <a:gd name="T73" fmla="*/ 623 h 426"/>
                <a:gd name="T74" fmla="*/ 726 w 859"/>
                <a:gd name="T75" fmla="*/ 612 h 426"/>
                <a:gd name="T76" fmla="*/ 721 w 859"/>
                <a:gd name="T77" fmla="*/ 543 h 426"/>
                <a:gd name="T78" fmla="*/ 733 w 859"/>
                <a:gd name="T79" fmla="*/ 473 h 426"/>
                <a:gd name="T80" fmla="*/ 774 w 859"/>
                <a:gd name="T81" fmla="*/ 438 h 426"/>
                <a:gd name="T82" fmla="*/ 825 w 859"/>
                <a:gd name="T83" fmla="*/ 382 h 426"/>
                <a:gd name="T84" fmla="*/ 854 w 859"/>
                <a:gd name="T85" fmla="*/ 364 h 426"/>
                <a:gd name="T86" fmla="*/ 846 w 859"/>
                <a:gd name="T87" fmla="*/ 361 h 426"/>
                <a:gd name="T88" fmla="*/ 850 w 859"/>
                <a:gd name="T89" fmla="*/ 337 h 426"/>
                <a:gd name="T90" fmla="*/ 854 w 859"/>
                <a:gd name="T91" fmla="*/ 324 h 426"/>
                <a:gd name="T92" fmla="*/ 848 w 859"/>
                <a:gd name="T93" fmla="*/ 288 h 426"/>
                <a:gd name="T94" fmla="*/ 861 w 859"/>
                <a:gd name="T95" fmla="*/ 273 h 426"/>
                <a:gd name="T96" fmla="*/ 865 w 859"/>
                <a:gd name="T97" fmla="*/ 299 h 426"/>
                <a:gd name="T98" fmla="*/ 881 w 859"/>
                <a:gd name="T99" fmla="*/ 296 h 426"/>
                <a:gd name="T100" fmla="*/ 886 w 859"/>
                <a:gd name="T101" fmla="*/ 281 h 426"/>
                <a:gd name="T102" fmla="*/ 920 w 859"/>
                <a:gd name="T103" fmla="*/ 230 h 426"/>
                <a:gd name="T104" fmla="*/ 971 w 859"/>
                <a:gd name="T105" fmla="*/ 209 h 426"/>
                <a:gd name="T106" fmla="*/ 996 w 859"/>
                <a:gd name="T107" fmla="*/ 197 h 426"/>
                <a:gd name="T108" fmla="*/ 1010 w 859"/>
                <a:gd name="T109" fmla="*/ 149 h 426"/>
                <a:gd name="T110" fmla="*/ 1040 w 859"/>
                <a:gd name="T111" fmla="*/ 132 h 4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59"/>
                <a:gd name="T169" fmla="*/ 0 h 426"/>
                <a:gd name="T170" fmla="*/ 859 w 859"/>
                <a:gd name="T171" fmla="*/ 426 h 42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59" h="426">
                  <a:moveTo>
                    <a:pt x="857" y="78"/>
                  </a:moveTo>
                  <a:lnTo>
                    <a:pt x="857" y="71"/>
                  </a:lnTo>
                  <a:lnTo>
                    <a:pt x="854" y="61"/>
                  </a:lnTo>
                  <a:lnTo>
                    <a:pt x="859" y="40"/>
                  </a:lnTo>
                  <a:lnTo>
                    <a:pt x="849" y="35"/>
                  </a:lnTo>
                  <a:lnTo>
                    <a:pt x="842" y="35"/>
                  </a:lnTo>
                  <a:lnTo>
                    <a:pt x="842" y="33"/>
                  </a:lnTo>
                  <a:lnTo>
                    <a:pt x="830" y="45"/>
                  </a:lnTo>
                  <a:lnTo>
                    <a:pt x="819" y="59"/>
                  </a:lnTo>
                  <a:lnTo>
                    <a:pt x="804" y="69"/>
                  </a:lnTo>
                  <a:lnTo>
                    <a:pt x="795" y="76"/>
                  </a:lnTo>
                  <a:lnTo>
                    <a:pt x="767" y="76"/>
                  </a:lnTo>
                  <a:lnTo>
                    <a:pt x="738" y="78"/>
                  </a:lnTo>
                  <a:lnTo>
                    <a:pt x="726" y="90"/>
                  </a:lnTo>
                  <a:lnTo>
                    <a:pt x="712" y="99"/>
                  </a:lnTo>
                  <a:lnTo>
                    <a:pt x="693" y="102"/>
                  </a:lnTo>
                  <a:lnTo>
                    <a:pt x="677" y="104"/>
                  </a:lnTo>
                  <a:lnTo>
                    <a:pt x="674" y="114"/>
                  </a:lnTo>
                  <a:lnTo>
                    <a:pt x="660" y="118"/>
                  </a:lnTo>
                  <a:lnTo>
                    <a:pt x="644" y="123"/>
                  </a:lnTo>
                  <a:lnTo>
                    <a:pt x="629" y="130"/>
                  </a:lnTo>
                  <a:lnTo>
                    <a:pt x="613" y="135"/>
                  </a:lnTo>
                  <a:lnTo>
                    <a:pt x="608" y="128"/>
                  </a:lnTo>
                  <a:lnTo>
                    <a:pt x="627" y="111"/>
                  </a:lnTo>
                  <a:lnTo>
                    <a:pt x="634" y="99"/>
                  </a:lnTo>
                  <a:lnTo>
                    <a:pt x="637" y="85"/>
                  </a:lnTo>
                  <a:lnTo>
                    <a:pt x="641" y="69"/>
                  </a:lnTo>
                  <a:lnTo>
                    <a:pt x="629" y="61"/>
                  </a:lnTo>
                  <a:lnTo>
                    <a:pt x="632" y="57"/>
                  </a:lnTo>
                  <a:lnTo>
                    <a:pt x="625" y="57"/>
                  </a:lnTo>
                  <a:lnTo>
                    <a:pt x="625" y="50"/>
                  </a:lnTo>
                  <a:lnTo>
                    <a:pt x="613" y="43"/>
                  </a:lnTo>
                  <a:lnTo>
                    <a:pt x="601" y="33"/>
                  </a:lnTo>
                  <a:lnTo>
                    <a:pt x="589" y="26"/>
                  </a:lnTo>
                  <a:lnTo>
                    <a:pt x="577" y="19"/>
                  </a:lnTo>
                  <a:lnTo>
                    <a:pt x="558" y="24"/>
                  </a:lnTo>
                  <a:lnTo>
                    <a:pt x="547" y="19"/>
                  </a:lnTo>
                  <a:lnTo>
                    <a:pt x="535" y="21"/>
                  </a:lnTo>
                  <a:lnTo>
                    <a:pt x="514" y="12"/>
                  </a:lnTo>
                  <a:lnTo>
                    <a:pt x="499" y="9"/>
                  </a:lnTo>
                  <a:lnTo>
                    <a:pt x="499" y="0"/>
                  </a:lnTo>
                  <a:lnTo>
                    <a:pt x="495" y="5"/>
                  </a:lnTo>
                  <a:lnTo>
                    <a:pt x="471" y="5"/>
                  </a:lnTo>
                  <a:lnTo>
                    <a:pt x="447" y="5"/>
                  </a:lnTo>
                  <a:lnTo>
                    <a:pt x="424" y="5"/>
                  </a:lnTo>
                  <a:lnTo>
                    <a:pt x="400" y="5"/>
                  </a:lnTo>
                  <a:lnTo>
                    <a:pt x="376" y="5"/>
                  </a:lnTo>
                  <a:lnTo>
                    <a:pt x="353" y="5"/>
                  </a:lnTo>
                  <a:lnTo>
                    <a:pt x="327" y="5"/>
                  </a:lnTo>
                  <a:lnTo>
                    <a:pt x="303" y="5"/>
                  </a:lnTo>
                  <a:lnTo>
                    <a:pt x="279" y="5"/>
                  </a:lnTo>
                  <a:lnTo>
                    <a:pt x="256" y="5"/>
                  </a:lnTo>
                  <a:lnTo>
                    <a:pt x="232" y="5"/>
                  </a:lnTo>
                  <a:lnTo>
                    <a:pt x="208" y="5"/>
                  </a:lnTo>
                  <a:lnTo>
                    <a:pt x="185" y="5"/>
                  </a:lnTo>
                  <a:lnTo>
                    <a:pt x="161" y="5"/>
                  </a:lnTo>
                  <a:lnTo>
                    <a:pt x="137" y="5"/>
                  </a:lnTo>
                  <a:lnTo>
                    <a:pt x="114" y="5"/>
                  </a:lnTo>
                  <a:lnTo>
                    <a:pt x="109" y="21"/>
                  </a:lnTo>
                  <a:lnTo>
                    <a:pt x="102" y="33"/>
                  </a:lnTo>
                  <a:lnTo>
                    <a:pt x="90" y="40"/>
                  </a:lnTo>
                  <a:lnTo>
                    <a:pt x="92" y="35"/>
                  </a:lnTo>
                  <a:lnTo>
                    <a:pt x="92" y="38"/>
                  </a:lnTo>
                  <a:lnTo>
                    <a:pt x="104" y="24"/>
                  </a:lnTo>
                  <a:lnTo>
                    <a:pt x="92" y="33"/>
                  </a:lnTo>
                  <a:lnTo>
                    <a:pt x="90" y="35"/>
                  </a:lnTo>
                  <a:lnTo>
                    <a:pt x="100" y="28"/>
                  </a:lnTo>
                  <a:lnTo>
                    <a:pt x="104" y="21"/>
                  </a:lnTo>
                  <a:lnTo>
                    <a:pt x="81" y="17"/>
                  </a:lnTo>
                  <a:lnTo>
                    <a:pt x="74" y="40"/>
                  </a:lnTo>
                  <a:lnTo>
                    <a:pt x="74" y="43"/>
                  </a:lnTo>
                  <a:lnTo>
                    <a:pt x="74" y="45"/>
                  </a:lnTo>
                  <a:lnTo>
                    <a:pt x="71" y="47"/>
                  </a:lnTo>
                  <a:lnTo>
                    <a:pt x="69" y="47"/>
                  </a:lnTo>
                  <a:lnTo>
                    <a:pt x="64" y="52"/>
                  </a:lnTo>
                  <a:lnTo>
                    <a:pt x="76" y="57"/>
                  </a:lnTo>
                  <a:lnTo>
                    <a:pt x="69" y="57"/>
                  </a:lnTo>
                  <a:lnTo>
                    <a:pt x="62" y="64"/>
                  </a:lnTo>
                  <a:lnTo>
                    <a:pt x="43" y="88"/>
                  </a:lnTo>
                  <a:lnTo>
                    <a:pt x="26" y="111"/>
                  </a:lnTo>
                  <a:lnTo>
                    <a:pt x="21" y="125"/>
                  </a:lnTo>
                  <a:lnTo>
                    <a:pt x="17" y="140"/>
                  </a:lnTo>
                  <a:lnTo>
                    <a:pt x="3" y="156"/>
                  </a:lnTo>
                  <a:lnTo>
                    <a:pt x="3" y="163"/>
                  </a:lnTo>
                  <a:lnTo>
                    <a:pt x="0" y="175"/>
                  </a:lnTo>
                  <a:lnTo>
                    <a:pt x="3" y="187"/>
                  </a:lnTo>
                  <a:lnTo>
                    <a:pt x="5" y="199"/>
                  </a:lnTo>
                  <a:lnTo>
                    <a:pt x="3" y="194"/>
                  </a:lnTo>
                  <a:lnTo>
                    <a:pt x="3" y="199"/>
                  </a:lnTo>
                  <a:lnTo>
                    <a:pt x="10" y="199"/>
                  </a:lnTo>
                  <a:lnTo>
                    <a:pt x="12" y="199"/>
                  </a:lnTo>
                  <a:lnTo>
                    <a:pt x="10" y="208"/>
                  </a:lnTo>
                  <a:lnTo>
                    <a:pt x="7" y="206"/>
                  </a:lnTo>
                  <a:lnTo>
                    <a:pt x="5" y="208"/>
                  </a:lnTo>
                  <a:lnTo>
                    <a:pt x="10" y="218"/>
                  </a:lnTo>
                  <a:lnTo>
                    <a:pt x="5" y="225"/>
                  </a:lnTo>
                  <a:lnTo>
                    <a:pt x="7" y="234"/>
                  </a:lnTo>
                  <a:lnTo>
                    <a:pt x="12" y="246"/>
                  </a:lnTo>
                  <a:lnTo>
                    <a:pt x="10" y="260"/>
                  </a:lnTo>
                  <a:lnTo>
                    <a:pt x="17" y="262"/>
                  </a:lnTo>
                  <a:lnTo>
                    <a:pt x="33" y="270"/>
                  </a:lnTo>
                  <a:lnTo>
                    <a:pt x="48" y="281"/>
                  </a:lnTo>
                  <a:lnTo>
                    <a:pt x="48" y="296"/>
                  </a:lnTo>
                  <a:lnTo>
                    <a:pt x="66" y="296"/>
                  </a:lnTo>
                  <a:lnTo>
                    <a:pt x="85" y="296"/>
                  </a:lnTo>
                  <a:lnTo>
                    <a:pt x="97" y="300"/>
                  </a:lnTo>
                  <a:lnTo>
                    <a:pt x="109" y="307"/>
                  </a:lnTo>
                  <a:lnTo>
                    <a:pt x="121" y="312"/>
                  </a:lnTo>
                  <a:lnTo>
                    <a:pt x="133" y="319"/>
                  </a:lnTo>
                  <a:lnTo>
                    <a:pt x="152" y="319"/>
                  </a:lnTo>
                  <a:lnTo>
                    <a:pt x="175" y="319"/>
                  </a:lnTo>
                  <a:lnTo>
                    <a:pt x="178" y="310"/>
                  </a:lnTo>
                  <a:lnTo>
                    <a:pt x="204" y="310"/>
                  </a:lnTo>
                  <a:lnTo>
                    <a:pt x="215" y="329"/>
                  </a:lnTo>
                  <a:lnTo>
                    <a:pt x="220" y="345"/>
                  </a:lnTo>
                  <a:lnTo>
                    <a:pt x="230" y="352"/>
                  </a:lnTo>
                  <a:lnTo>
                    <a:pt x="239" y="359"/>
                  </a:lnTo>
                  <a:lnTo>
                    <a:pt x="251" y="348"/>
                  </a:lnTo>
                  <a:lnTo>
                    <a:pt x="270" y="348"/>
                  </a:lnTo>
                  <a:lnTo>
                    <a:pt x="277" y="364"/>
                  </a:lnTo>
                  <a:lnTo>
                    <a:pt x="284" y="381"/>
                  </a:lnTo>
                  <a:lnTo>
                    <a:pt x="289" y="402"/>
                  </a:lnTo>
                  <a:lnTo>
                    <a:pt x="301" y="411"/>
                  </a:lnTo>
                  <a:lnTo>
                    <a:pt x="317" y="414"/>
                  </a:lnTo>
                  <a:lnTo>
                    <a:pt x="317" y="395"/>
                  </a:lnTo>
                  <a:lnTo>
                    <a:pt x="315" y="390"/>
                  </a:lnTo>
                  <a:lnTo>
                    <a:pt x="315" y="388"/>
                  </a:lnTo>
                  <a:lnTo>
                    <a:pt x="320" y="390"/>
                  </a:lnTo>
                  <a:lnTo>
                    <a:pt x="322" y="381"/>
                  </a:lnTo>
                  <a:lnTo>
                    <a:pt x="324" y="378"/>
                  </a:lnTo>
                  <a:lnTo>
                    <a:pt x="334" y="371"/>
                  </a:lnTo>
                  <a:lnTo>
                    <a:pt x="338" y="369"/>
                  </a:lnTo>
                  <a:lnTo>
                    <a:pt x="338" y="366"/>
                  </a:lnTo>
                  <a:lnTo>
                    <a:pt x="346" y="366"/>
                  </a:lnTo>
                  <a:lnTo>
                    <a:pt x="341" y="369"/>
                  </a:lnTo>
                  <a:lnTo>
                    <a:pt x="350" y="364"/>
                  </a:lnTo>
                  <a:lnTo>
                    <a:pt x="348" y="364"/>
                  </a:lnTo>
                  <a:lnTo>
                    <a:pt x="364" y="352"/>
                  </a:lnTo>
                  <a:lnTo>
                    <a:pt x="367" y="348"/>
                  </a:lnTo>
                  <a:lnTo>
                    <a:pt x="372" y="350"/>
                  </a:lnTo>
                  <a:lnTo>
                    <a:pt x="369" y="352"/>
                  </a:lnTo>
                  <a:lnTo>
                    <a:pt x="381" y="345"/>
                  </a:lnTo>
                  <a:lnTo>
                    <a:pt x="383" y="345"/>
                  </a:lnTo>
                  <a:lnTo>
                    <a:pt x="395" y="348"/>
                  </a:lnTo>
                  <a:lnTo>
                    <a:pt x="407" y="348"/>
                  </a:lnTo>
                  <a:lnTo>
                    <a:pt x="417" y="348"/>
                  </a:lnTo>
                  <a:lnTo>
                    <a:pt x="421" y="352"/>
                  </a:lnTo>
                  <a:lnTo>
                    <a:pt x="431" y="355"/>
                  </a:lnTo>
                  <a:lnTo>
                    <a:pt x="440" y="355"/>
                  </a:lnTo>
                  <a:lnTo>
                    <a:pt x="438" y="350"/>
                  </a:lnTo>
                  <a:lnTo>
                    <a:pt x="450" y="357"/>
                  </a:lnTo>
                  <a:lnTo>
                    <a:pt x="447" y="362"/>
                  </a:lnTo>
                  <a:lnTo>
                    <a:pt x="452" y="355"/>
                  </a:lnTo>
                  <a:lnTo>
                    <a:pt x="445" y="348"/>
                  </a:lnTo>
                  <a:lnTo>
                    <a:pt x="452" y="343"/>
                  </a:lnTo>
                  <a:lnTo>
                    <a:pt x="447" y="343"/>
                  </a:lnTo>
                  <a:lnTo>
                    <a:pt x="447" y="340"/>
                  </a:lnTo>
                  <a:lnTo>
                    <a:pt x="435" y="338"/>
                  </a:lnTo>
                  <a:lnTo>
                    <a:pt x="447" y="338"/>
                  </a:lnTo>
                  <a:lnTo>
                    <a:pt x="471" y="336"/>
                  </a:lnTo>
                  <a:lnTo>
                    <a:pt x="476" y="329"/>
                  </a:lnTo>
                  <a:lnTo>
                    <a:pt x="476" y="336"/>
                  </a:lnTo>
                  <a:lnTo>
                    <a:pt x="483" y="336"/>
                  </a:lnTo>
                  <a:lnTo>
                    <a:pt x="490" y="333"/>
                  </a:lnTo>
                  <a:lnTo>
                    <a:pt x="488" y="336"/>
                  </a:lnTo>
                  <a:lnTo>
                    <a:pt x="502" y="336"/>
                  </a:lnTo>
                  <a:lnTo>
                    <a:pt x="497" y="336"/>
                  </a:lnTo>
                  <a:lnTo>
                    <a:pt x="506" y="338"/>
                  </a:lnTo>
                  <a:lnTo>
                    <a:pt x="509" y="338"/>
                  </a:lnTo>
                  <a:lnTo>
                    <a:pt x="511" y="340"/>
                  </a:lnTo>
                  <a:lnTo>
                    <a:pt x="509" y="340"/>
                  </a:lnTo>
                  <a:lnTo>
                    <a:pt x="511" y="348"/>
                  </a:lnTo>
                  <a:lnTo>
                    <a:pt x="535" y="340"/>
                  </a:lnTo>
                  <a:lnTo>
                    <a:pt x="542" y="352"/>
                  </a:lnTo>
                  <a:lnTo>
                    <a:pt x="549" y="364"/>
                  </a:lnTo>
                  <a:lnTo>
                    <a:pt x="544" y="383"/>
                  </a:lnTo>
                  <a:lnTo>
                    <a:pt x="544" y="381"/>
                  </a:lnTo>
                  <a:lnTo>
                    <a:pt x="547" y="383"/>
                  </a:lnTo>
                  <a:lnTo>
                    <a:pt x="549" y="378"/>
                  </a:lnTo>
                  <a:lnTo>
                    <a:pt x="547" y="390"/>
                  </a:lnTo>
                  <a:lnTo>
                    <a:pt x="549" y="397"/>
                  </a:lnTo>
                  <a:lnTo>
                    <a:pt x="551" y="400"/>
                  </a:lnTo>
                  <a:lnTo>
                    <a:pt x="554" y="402"/>
                  </a:lnTo>
                  <a:lnTo>
                    <a:pt x="556" y="400"/>
                  </a:lnTo>
                  <a:lnTo>
                    <a:pt x="554" y="404"/>
                  </a:lnTo>
                  <a:lnTo>
                    <a:pt x="556" y="414"/>
                  </a:lnTo>
                  <a:lnTo>
                    <a:pt x="563" y="426"/>
                  </a:lnTo>
                  <a:lnTo>
                    <a:pt x="573" y="426"/>
                  </a:lnTo>
                  <a:lnTo>
                    <a:pt x="577" y="411"/>
                  </a:lnTo>
                  <a:lnTo>
                    <a:pt x="582" y="397"/>
                  </a:lnTo>
                  <a:lnTo>
                    <a:pt x="580" y="381"/>
                  </a:lnTo>
                  <a:lnTo>
                    <a:pt x="577" y="366"/>
                  </a:lnTo>
                  <a:lnTo>
                    <a:pt x="580" y="378"/>
                  </a:lnTo>
                  <a:lnTo>
                    <a:pt x="577" y="366"/>
                  </a:lnTo>
                  <a:lnTo>
                    <a:pt x="577" y="352"/>
                  </a:lnTo>
                  <a:lnTo>
                    <a:pt x="577" y="336"/>
                  </a:lnTo>
                  <a:lnTo>
                    <a:pt x="575" y="324"/>
                  </a:lnTo>
                  <a:lnTo>
                    <a:pt x="580" y="319"/>
                  </a:lnTo>
                  <a:lnTo>
                    <a:pt x="582" y="317"/>
                  </a:lnTo>
                  <a:lnTo>
                    <a:pt x="587" y="307"/>
                  </a:lnTo>
                  <a:lnTo>
                    <a:pt x="592" y="300"/>
                  </a:lnTo>
                  <a:lnTo>
                    <a:pt x="594" y="300"/>
                  </a:lnTo>
                  <a:lnTo>
                    <a:pt x="596" y="298"/>
                  </a:lnTo>
                  <a:lnTo>
                    <a:pt x="618" y="284"/>
                  </a:lnTo>
                  <a:lnTo>
                    <a:pt x="620" y="284"/>
                  </a:lnTo>
                  <a:lnTo>
                    <a:pt x="637" y="272"/>
                  </a:lnTo>
                  <a:lnTo>
                    <a:pt x="641" y="270"/>
                  </a:lnTo>
                  <a:lnTo>
                    <a:pt x="653" y="260"/>
                  </a:lnTo>
                  <a:lnTo>
                    <a:pt x="672" y="253"/>
                  </a:lnTo>
                  <a:lnTo>
                    <a:pt x="660" y="248"/>
                  </a:lnTo>
                  <a:lnTo>
                    <a:pt x="667" y="251"/>
                  </a:lnTo>
                  <a:lnTo>
                    <a:pt x="670" y="248"/>
                  </a:lnTo>
                  <a:lnTo>
                    <a:pt x="663" y="244"/>
                  </a:lnTo>
                  <a:lnTo>
                    <a:pt x="679" y="244"/>
                  </a:lnTo>
                  <a:lnTo>
                    <a:pt x="684" y="236"/>
                  </a:lnTo>
                  <a:lnTo>
                    <a:pt x="679" y="239"/>
                  </a:lnTo>
                  <a:lnTo>
                    <a:pt x="674" y="234"/>
                  </a:lnTo>
                  <a:lnTo>
                    <a:pt x="670" y="234"/>
                  </a:lnTo>
                  <a:lnTo>
                    <a:pt x="670" y="232"/>
                  </a:lnTo>
                  <a:lnTo>
                    <a:pt x="677" y="234"/>
                  </a:lnTo>
                  <a:lnTo>
                    <a:pt x="679" y="232"/>
                  </a:lnTo>
                  <a:lnTo>
                    <a:pt x="684" y="234"/>
                  </a:lnTo>
                  <a:lnTo>
                    <a:pt x="684" y="222"/>
                  </a:lnTo>
                  <a:lnTo>
                    <a:pt x="686" y="239"/>
                  </a:lnTo>
                  <a:lnTo>
                    <a:pt x="681" y="218"/>
                  </a:lnTo>
                  <a:lnTo>
                    <a:pt x="677" y="218"/>
                  </a:lnTo>
                  <a:lnTo>
                    <a:pt x="672" y="210"/>
                  </a:lnTo>
                  <a:lnTo>
                    <a:pt x="679" y="215"/>
                  </a:lnTo>
                  <a:lnTo>
                    <a:pt x="677" y="208"/>
                  </a:lnTo>
                  <a:lnTo>
                    <a:pt x="684" y="210"/>
                  </a:lnTo>
                  <a:lnTo>
                    <a:pt x="677" y="199"/>
                  </a:lnTo>
                  <a:lnTo>
                    <a:pt x="684" y="203"/>
                  </a:lnTo>
                  <a:lnTo>
                    <a:pt x="677" y="192"/>
                  </a:lnTo>
                  <a:lnTo>
                    <a:pt x="672" y="192"/>
                  </a:lnTo>
                  <a:lnTo>
                    <a:pt x="679" y="187"/>
                  </a:lnTo>
                  <a:lnTo>
                    <a:pt x="677" y="192"/>
                  </a:lnTo>
                  <a:lnTo>
                    <a:pt x="686" y="196"/>
                  </a:lnTo>
                  <a:lnTo>
                    <a:pt x="684" y="187"/>
                  </a:lnTo>
                  <a:lnTo>
                    <a:pt x="686" y="194"/>
                  </a:lnTo>
                  <a:lnTo>
                    <a:pt x="689" y="177"/>
                  </a:lnTo>
                  <a:lnTo>
                    <a:pt x="700" y="175"/>
                  </a:lnTo>
                  <a:lnTo>
                    <a:pt x="691" y="182"/>
                  </a:lnTo>
                  <a:lnTo>
                    <a:pt x="691" y="187"/>
                  </a:lnTo>
                  <a:lnTo>
                    <a:pt x="689" y="194"/>
                  </a:lnTo>
                  <a:lnTo>
                    <a:pt x="693" y="194"/>
                  </a:lnTo>
                  <a:lnTo>
                    <a:pt x="691" y="201"/>
                  </a:lnTo>
                  <a:lnTo>
                    <a:pt x="693" y="203"/>
                  </a:lnTo>
                  <a:lnTo>
                    <a:pt x="689" y="206"/>
                  </a:lnTo>
                  <a:lnTo>
                    <a:pt x="686" y="213"/>
                  </a:lnTo>
                  <a:lnTo>
                    <a:pt x="705" y="192"/>
                  </a:lnTo>
                  <a:lnTo>
                    <a:pt x="703" y="175"/>
                  </a:lnTo>
                  <a:lnTo>
                    <a:pt x="712" y="166"/>
                  </a:lnTo>
                  <a:lnTo>
                    <a:pt x="705" y="170"/>
                  </a:lnTo>
                  <a:lnTo>
                    <a:pt x="710" y="177"/>
                  </a:lnTo>
                  <a:lnTo>
                    <a:pt x="710" y="182"/>
                  </a:lnTo>
                  <a:lnTo>
                    <a:pt x="726" y="166"/>
                  </a:lnTo>
                  <a:lnTo>
                    <a:pt x="726" y="168"/>
                  </a:lnTo>
                  <a:lnTo>
                    <a:pt x="731" y="156"/>
                  </a:lnTo>
                  <a:lnTo>
                    <a:pt x="738" y="142"/>
                  </a:lnTo>
                  <a:lnTo>
                    <a:pt x="736" y="149"/>
                  </a:lnTo>
                  <a:lnTo>
                    <a:pt x="741" y="147"/>
                  </a:lnTo>
                  <a:lnTo>
                    <a:pt x="757" y="142"/>
                  </a:lnTo>
                  <a:lnTo>
                    <a:pt x="774" y="140"/>
                  </a:lnTo>
                  <a:lnTo>
                    <a:pt x="776" y="135"/>
                  </a:lnTo>
                  <a:lnTo>
                    <a:pt x="778" y="135"/>
                  </a:lnTo>
                  <a:lnTo>
                    <a:pt x="786" y="140"/>
                  </a:lnTo>
                  <a:lnTo>
                    <a:pt x="788" y="140"/>
                  </a:lnTo>
                  <a:lnTo>
                    <a:pt x="797" y="135"/>
                  </a:lnTo>
                  <a:lnTo>
                    <a:pt x="797" y="128"/>
                  </a:lnTo>
                  <a:lnTo>
                    <a:pt x="797" y="130"/>
                  </a:lnTo>
                  <a:lnTo>
                    <a:pt x="790" y="128"/>
                  </a:lnTo>
                  <a:lnTo>
                    <a:pt x="790" y="118"/>
                  </a:lnTo>
                  <a:lnTo>
                    <a:pt x="790" y="116"/>
                  </a:lnTo>
                  <a:lnTo>
                    <a:pt x="809" y="97"/>
                  </a:lnTo>
                  <a:lnTo>
                    <a:pt x="814" y="95"/>
                  </a:lnTo>
                  <a:lnTo>
                    <a:pt x="816" y="95"/>
                  </a:lnTo>
                  <a:lnTo>
                    <a:pt x="830" y="83"/>
                  </a:lnTo>
                  <a:lnTo>
                    <a:pt x="830" y="88"/>
                  </a:lnTo>
                  <a:lnTo>
                    <a:pt x="833" y="85"/>
                  </a:lnTo>
                  <a:lnTo>
                    <a:pt x="840" y="88"/>
                  </a:lnTo>
                  <a:lnTo>
                    <a:pt x="857" y="78"/>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104" name="Freeform 5662"/>
            <p:cNvSpPr>
              <a:spLocks/>
            </p:cNvSpPr>
            <p:nvPr/>
          </p:nvSpPr>
          <p:spPr bwMode="auto">
            <a:xfrm>
              <a:off x="113" y="1122"/>
              <a:ext cx="609" cy="322"/>
            </a:xfrm>
            <a:custGeom>
              <a:avLst/>
              <a:gdLst>
                <a:gd name="T0" fmla="*/ 543 w 546"/>
                <a:gd name="T1" fmla="*/ 348 h 260"/>
                <a:gd name="T2" fmla="*/ 524 w 546"/>
                <a:gd name="T3" fmla="*/ 279 h 260"/>
                <a:gd name="T4" fmla="*/ 494 w 546"/>
                <a:gd name="T5" fmla="*/ 269 h 260"/>
                <a:gd name="T6" fmla="*/ 521 w 546"/>
                <a:gd name="T7" fmla="*/ 204 h 260"/>
                <a:gd name="T8" fmla="*/ 627 w 546"/>
                <a:gd name="T9" fmla="*/ 92 h 260"/>
                <a:gd name="T10" fmla="*/ 615 w 546"/>
                <a:gd name="T11" fmla="*/ 24 h 260"/>
                <a:gd name="T12" fmla="*/ 530 w 546"/>
                <a:gd name="T13" fmla="*/ 7 h 260"/>
                <a:gd name="T14" fmla="*/ 509 w 546"/>
                <a:gd name="T15" fmla="*/ 0 h 260"/>
                <a:gd name="T16" fmla="*/ 435 w 546"/>
                <a:gd name="T17" fmla="*/ 15 h 260"/>
                <a:gd name="T18" fmla="*/ 400 w 546"/>
                <a:gd name="T19" fmla="*/ 24 h 260"/>
                <a:gd name="T20" fmla="*/ 282 w 546"/>
                <a:gd name="T21" fmla="*/ 66 h 260"/>
                <a:gd name="T22" fmla="*/ 309 w 546"/>
                <a:gd name="T23" fmla="*/ 109 h 260"/>
                <a:gd name="T24" fmla="*/ 298 w 546"/>
                <a:gd name="T25" fmla="*/ 114 h 260"/>
                <a:gd name="T26" fmla="*/ 273 w 546"/>
                <a:gd name="T27" fmla="*/ 109 h 260"/>
                <a:gd name="T28" fmla="*/ 192 w 546"/>
                <a:gd name="T29" fmla="*/ 142 h 260"/>
                <a:gd name="T30" fmla="*/ 270 w 546"/>
                <a:gd name="T31" fmla="*/ 146 h 260"/>
                <a:gd name="T32" fmla="*/ 220 w 546"/>
                <a:gd name="T33" fmla="*/ 182 h 260"/>
                <a:gd name="T34" fmla="*/ 155 w 546"/>
                <a:gd name="T35" fmla="*/ 204 h 260"/>
                <a:gd name="T36" fmla="*/ 117 w 546"/>
                <a:gd name="T37" fmla="*/ 225 h 260"/>
                <a:gd name="T38" fmla="*/ 132 w 546"/>
                <a:gd name="T39" fmla="*/ 233 h 260"/>
                <a:gd name="T40" fmla="*/ 127 w 546"/>
                <a:gd name="T41" fmla="*/ 246 h 260"/>
                <a:gd name="T42" fmla="*/ 97 w 546"/>
                <a:gd name="T43" fmla="*/ 255 h 260"/>
                <a:gd name="T44" fmla="*/ 132 w 546"/>
                <a:gd name="T45" fmla="*/ 269 h 260"/>
                <a:gd name="T46" fmla="*/ 141 w 546"/>
                <a:gd name="T47" fmla="*/ 297 h 260"/>
                <a:gd name="T48" fmla="*/ 173 w 546"/>
                <a:gd name="T49" fmla="*/ 295 h 260"/>
                <a:gd name="T50" fmla="*/ 168 w 546"/>
                <a:gd name="T51" fmla="*/ 316 h 260"/>
                <a:gd name="T52" fmla="*/ 141 w 546"/>
                <a:gd name="T53" fmla="*/ 334 h 260"/>
                <a:gd name="T54" fmla="*/ 62 w 546"/>
                <a:gd name="T55" fmla="*/ 374 h 260"/>
                <a:gd name="T56" fmla="*/ 0 w 546"/>
                <a:gd name="T57" fmla="*/ 396 h 260"/>
                <a:gd name="T58" fmla="*/ 18 w 546"/>
                <a:gd name="T59" fmla="*/ 396 h 260"/>
                <a:gd name="T60" fmla="*/ 62 w 546"/>
                <a:gd name="T61" fmla="*/ 378 h 260"/>
                <a:gd name="T62" fmla="*/ 104 w 546"/>
                <a:gd name="T63" fmla="*/ 372 h 260"/>
                <a:gd name="T64" fmla="*/ 248 w 546"/>
                <a:gd name="T65" fmla="*/ 297 h 260"/>
                <a:gd name="T66" fmla="*/ 284 w 546"/>
                <a:gd name="T67" fmla="*/ 263 h 260"/>
                <a:gd name="T68" fmla="*/ 354 w 546"/>
                <a:gd name="T69" fmla="*/ 237 h 260"/>
                <a:gd name="T70" fmla="*/ 289 w 546"/>
                <a:gd name="T71" fmla="*/ 276 h 260"/>
                <a:gd name="T72" fmla="*/ 315 w 546"/>
                <a:gd name="T73" fmla="*/ 276 h 260"/>
                <a:gd name="T74" fmla="*/ 323 w 546"/>
                <a:gd name="T75" fmla="*/ 272 h 260"/>
                <a:gd name="T76" fmla="*/ 363 w 546"/>
                <a:gd name="T77" fmla="*/ 258 h 260"/>
                <a:gd name="T78" fmla="*/ 374 w 546"/>
                <a:gd name="T79" fmla="*/ 246 h 260"/>
                <a:gd name="T80" fmla="*/ 381 w 546"/>
                <a:gd name="T81" fmla="*/ 246 h 260"/>
                <a:gd name="T82" fmla="*/ 397 w 546"/>
                <a:gd name="T83" fmla="*/ 251 h 260"/>
                <a:gd name="T84" fmla="*/ 403 w 546"/>
                <a:gd name="T85" fmla="*/ 263 h 260"/>
                <a:gd name="T86" fmla="*/ 442 w 546"/>
                <a:gd name="T87" fmla="*/ 269 h 260"/>
                <a:gd name="T88" fmla="*/ 494 w 546"/>
                <a:gd name="T89" fmla="*/ 272 h 260"/>
                <a:gd name="T90" fmla="*/ 492 w 546"/>
                <a:gd name="T91" fmla="*/ 295 h 260"/>
                <a:gd name="T92" fmla="*/ 515 w 546"/>
                <a:gd name="T93" fmla="*/ 297 h 260"/>
                <a:gd name="T94" fmla="*/ 521 w 546"/>
                <a:gd name="T95" fmla="*/ 308 h 260"/>
                <a:gd name="T96" fmla="*/ 539 w 546"/>
                <a:gd name="T97" fmla="*/ 316 h 260"/>
                <a:gd name="T98" fmla="*/ 548 w 546"/>
                <a:gd name="T99" fmla="*/ 323 h 260"/>
                <a:gd name="T100" fmla="*/ 539 w 546"/>
                <a:gd name="T101" fmla="*/ 334 h 260"/>
                <a:gd name="T102" fmla="*/ 543 w 546"/>
                <a:gd name="T103" fmla="*/ 364 h 260"/>
                <a:gd name="T104" fmla="*/ 550 w 546"/>
                <a:gd name="T105" fmla="*/ 367 h 260"/>
                <a:gd name="T106" fmla="*/ 535 w 546"/>
                <a:gd name="T107" fmla="*/ 396 h 2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46"/>
                <a:gd name="T163" fmla="*/ 0 h 260"/>
                <a:gd name="T164" fmla="*/ 546 w 546"/>
                <a:gd name="T165" fmla="*/ 260 h 26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46" h="260">
                  <a:moveTo>
                    <a:pt x="442" y="253"/>
                  </a:moveTo>
                  <a:lnTo>
                    <a:pt x="452" y="242"/>
                  </a:lnTo>
                  <a:lnTo>
                    <a:pt x="445" y="234"/>
                  </a:lnTo>
                  <a:lnTo>
                    <a:pt x="437" y="227"/>
                  </a:lnTo>
                  <a:lnTo>
                    <a:pt x="442" y="211"/>
                  </a:lnTo>
                  <a:lnTo>
                    <a:pt x="445" y="197"/>
                  </a:lnTo>
                  <a:lnTo>
                    <a:pt x="442" y="178"/>
                  </a:lnTo>
                  <a:lnTo>
                    <a:pt x="421" y="182"/>
                  </a:lnTo>
                  <a:lnTo>
                    <a:pt x="414" y="190"/>
                  </a:lnTo>
                  <a:lnTo>
                    <a:pt x="402" y="194"/>
                  </a:lnTo>
                  <a:lnTo>
                    <a:pt x="402" y="178"/>
                  </a:lnTo>
                  <a:lnTo>
                    <a:pt x="397" y="175"/>
                  </a:lnTo>
                  <a:lnTo>
                    <a:pt x="404" y="171"/>
                  </a:lnTo>
                  <a:lnTo>
                    <a:pt x="378" y="171"/>
                  </a:lnTo>
                  <a:lnTo>
                    <a:pt x="400" y="152"/>
                  </a:lnTo>
                  <a:lnTo>
                    <a:pt x="419" y="133"/>
                  </a:lnTo>
                  <a:lnTo>
                    <a:pt x="440" y="114"/>
                  </a:lnTo>
                  <a:lnTo>
                    <a:pt x="461" y="95"/>
                  </a:lnTo>
                  <a:lnTo>
                    <a:pt x="480" y="76"/>
                  </a:lnTo>
                  <a:lnTo>
                    <a:pt x="504" y="60"/>
                  </a:lnTo>
                  <a:lnTo>
                    <a:pt x="525" y="41"/>
                  </a:lnTo>
                  <a:lnTo>
                    <a:pt x="546" y="24"/>
                  </a:lnTo>
                  <a:lnTo>
                    <a:pt x="520" y="17"/>
                  </a:lnTo>
                  <a:lnTo>
                    <a:pt x="494" y="15"/>
                  </a:lnTo>
                  <a:lnTo>
                    <a:pt x="471" y="12"/>
                  </a:lnTo>
                  <a:lnTo>
                    <a:pt x="437" y="10"/>
                  </a:lnTo>
                  <a:lnTo>
                    <a:pt x="426" y="5"/>
                  </a:lnTo>
                  <a:lnTo>
                    <a:pt x="419" y="5"/>
                  </a:lnTo>
                  <a:lnTo>
                    <a:pt x="414" y="3"/>
                  </a:lnTo>
                  <a:lnTo>
                    <a:pt x="402" y="5"/>
                  </a:lnTo>
                  <a:lnTo>
                    <a:pt x="409" y="0"/>
                  </a:lnTo>
                  <a:lnTo>
                    <a:pt x="402" y="0"/>
                  </a:lnTo>
                  <a:lnTo>
                    <a:pt x="369" y="8"/>
                  </a:lnTo>
                  <a:lnTo>
                    <a:pt x="362" y="5"/>
                  </a:lnTo>
                  <a:lnTo>
                    <a:pt x="350" y="10"/>
                  </a:lnTo>
                  <a:lnTo>
                    <a:pt x="350" y="12"/>
                  </a:lnTo>
                  <a:lnTo>
                    <a:pt x="343" y="15"/>
                  </a:lnTo>
                  <a:lnTo>
                    <a:pt x="348" y="10"/>
                  </a:lnTo>
                  <a:lnTo>
                    <a:pt x="322" y="15"/>
                  </a:lnTo>
                  <a:lnTo>
                    <a:pt x="291" y="24"/>
                  </a:lnTo>
                  <a:lnTo>
                    <a:pt x="265" y="34"/>
                  </a:lnTo>
                  <a:lnTo>
                    <a:pt x="241" y="36"/>
                  </a:lnTo>
                  <a:lnTo>
                    <a:pt x="227" y="43"/>
                  </a:lnTo>
                  <a:lnTo>
                    <a:pt x="236" y="60"/>
                  </a:lnTo>
                  <a:lnTo>
                    <a:pt x="232" y="62"/>
                  </a:lnTo>
                  <a:lnTo>
                    <a:pt x="253" y="64"/>
                  </a:lnTo>
                  <a:lnTo>
                    <a:pt x="248" y="71"/>
                  </a:lnTo>
                  <a:lnTo>
                    <a:pt x="262" y="71"/>
                  </a:lnTo>
                  <a:lnTo>
                    <a:pt x="243" y="71"/>
                  </a:lnTo>
                  <a:lnTo>
                    <a:pt x="241" y="67"/>
                  </a:lnTo>
                  <a:lnTo>
                    <a:pt x="239" y="74"/>
                  </a:lnTo>
                  <a:lnTo>
                    <a:pt x="243" y="78"/>
                  </a:lnTo>
                  <a:lnTo>
                    <a:pt x="234" y="78"/>
                  </a:lnTo>
                  <a:lnTo>
                    <a:pt x="208" y="76"/>
                  </a:lnTo>
                  <a:lnTo>
                    <a:pt x="220" y="71"/>
                  </a:lnTo>
                  <a:lnTo>
                    <a:pt x="189" y="76"/>
                  </a:lnTo>
                  <a:lnTo>
                    <a:pt x="149" y="86"/>
                  </a:lnTo>
                  <a:lnTo>
                    <a:pt x="161" y="90"/>
                  </a:lnTo>
                  <a:lnTo>
                    <a:pt x="154" y="93"/>
                  </a:lnTo>
                  <a:lnTo>
                    <a:pt x="149" y="102"/>
                  </a:lnTo>
                  <a:lnTo>
                    <a:pt x="184" y="102"/>
                  </a:lnTo>
                  <a:lnTo>
                    <a:pt x="189" y="104"/>
                  </a:lnTo>
                  <a:lnTo>
                    <a:pt x="217" y="95"/>
                  </a:lnTo>
                  <a:lnTo>
                    <a:pt x="210" y="102"/>
                  </a:lnTo>
                  <a:lnTo>
                    <a:pt x="206" y="104"/>
                  </a:lnTo>
                  <a:lnTo>
                    <a:pt x="201" y="114"/>
                  </a:lnTo>
                  <a:lnTo>
                    <a:pt x="177" y="119"/>
                  </a:lnTo>
                  <a:lnTo>
                    <a:pt x="147" y="128"/>
                  </a:lnTo>
                  <a:lnTo>
                    <a:pt x="154" y="123"/>
                  </a:lnTo>
                  <a:lnTo>
                    <a:pt x="142" y="126"/>
                  </a:lnTo>
                  <a:lnTo>
                    <a:pt x="125" y="133"/>
                  </a:lnTo>
                  <a:lnTo>
                    <a:pt x="130" y="133"/>
                  </a:lnTo>
                  <a:lnTo>
                    <a:pt x="123" y="135"/>
                  </a:lnTo>
                  <a:lnTo>
                    <a:pt x="102" y="145"/>
                  </a:lnTo>
                  <a:lnTo>
                    <a:pt x="94" y="147"/>
                  </a:lnTo>
                  <a:lnTo>
                    <a:pt x="97" y="147"/>
                  </a:lnTo>
                  <a:lnTo>
                    <a:pt x="87" y="152"/>
                  </a:lnTo>
                  <a:lnTo>
                    <a:pt x="90" y="154"/>
                  </a:lnTo>
                  <a:lnTo>
                    <a:pt x="106" y="152"/>
                  </a:lnTo>
                  <a:lnTo>
                    <a:pt x="92" y="156"/>
                  </a:lnTo>
                  <a:lnTo>
                    <a:pt x="92" y="159"/>
                  </a:lnTo>
                  <a:lnTo>
                    <a:pt x="106" y="161"/>
                  </a:lnTo>
                  <a:lnTo>
                    <a:pt x="102" y="161"/>
                  </a:lnTo>
                  <a:lnTo>
                    <a:pt x="106" y="164"/>
                  </a:lnTo>
                  <a:lnTo>
                    <a:pt x="94" y="164"/>
                  </a:lnTo>
                  <a:lnTo>
                    <a:pt x="90" y="161"/>
                  </a:lnTo>
                  <a:lnTo>
                    <a:pt x="78" y="166"/>
                  </a:lnTo>
                  <a:lnTo>
                    <a:pt x="85" y="178"/>
                  </a:lnTo>
                  <a:lnTo>
                    <a:pt x="106" y="173"/>
                  </a:lnTo>
                  <a:lnTo>
                    <a:pt x="123" y="164"/>
                  </a:lnTo>
                  <a:lnTo>
                    <a:pt x="106" y="175"/>
                  </a:lnTo>
                  <a:lnTo>
                    <a:pt x="99" y="185"/>
                  </a:lnTo>
                  <a:lnTo>
                    <a:pt x="94" y="190"/>
                  </a:lnTo>
                  <a:lnTo>
                    <a:pt x="87" y="199"/>
                  </a:lnTo>
                  <a:lnTo>
                    <a:pt x="113" y="194"/>
                  </a:lnTo>
                  <a:lnTo>
                    <a:pt x="118" y="194"/>
                  </a:lnTo>
                  <a:lnTo>
                    <a:pt x="118" y="201"/>
                  </a:lnTo>
                  <a:lnTo>
                    <a:pt x="135" y="190"/>
                  </a:lnTo>
                  <a:lnTo>
                    <a:pt x="139" y="192"/>
                  </a:lnTo>
                  <a:lnTo>
                    <a:pt x="130" y="194"/>
                  </a:lnTo>
                  <a:lnTo>
                    <a:pt x="132" y="199"/>
                  </a:lnTo>
                  <a:lnTo>
                    <a:pt x="156" y="192"/>
                  </a:lnTo>
                  <a:lnTo>
                    <a:pt x="135" y="206"/>
                  </a:lnTo>
                  <a:lnTo>
                    <a:pt x="137" y="206"/>
                  </a:lnTo>
                  <a:lnTo>
                    <a:pt x="135" y="206"/>
                  </a:lnTo>
                  <a:lnTo>
                    <a:pt x="123" y="213"/>
                  </a:lnTo>
                  <a:lnTo>
                    <a:pt x="113" y="218"/>
                  </a:lnTo>
                  <a:lnTo>
                    <a:pt x="92" y="230"/>
                  </a:lnTo>
                  <a:lnTo>
                    <a:pt x="59" y="239"/>
                  </a:lnTo>
                  <a:lnTo>
                    <a:pt x="54" y="244"/>
                  </a:lnTo>
                  <a:lnTo>
                    <a:pt x="50" y="244"/>
                  </a:lnTo>
                  <a:lnTo>
                    <a:pt x="47" y="246"/>
                  </a:lnTo>
                  <a:lnTo>
                    <a:pt x="47" y="244"/>
                  </a:lnTo>
                  <a:lnTo>
                    <a:pt x="35" y="244"/>
                  </a:lnTo>
                  <a:lnTo>
                    <a:pt x="0" y="258"/>
                  </a:lnTo>
                  <a:lnTo>
                    <a:pt x="5" y="258"/>
                  </a:lnTo>
                  <a:lnTo>
                    <a:pt x="12" y="256"/>
                  </a:lnTo>
                  <a:lnTo>
                    <a:pt x="14" y="258"/>
                  </a:lnTo>
                  <a:lnTo>
                    <a:pt x="31" y="249"/>
                  </a:lnTo>
                  <a:lnTo>
                    <a:pt x="38" y="249"/>
                  </a:lnTo>
                  <a:lnTo>
                    <a:pt x="31" y="249"/>
                  </a:lnTo>
                  <a:lnTo>
                    <a:pt x="50" y="246"/>
                  </a:lnTo>
                  <a:lnTo>
                    <a:pt x="59" y="246"/>
                  </a:lnTo>
                  <a:lnTo>
                    <a:pt x="64" y="246"/>
                  </a:lnTo>
                  <a:lnTo>
                    <a:pt x="78" y="242"/>
                  </a:lnTo>
                  <a:lnTo>
                    <a:pt x="83" y="242"/>
                  </a:lnTo>
                  <a:lnTo>
                    <a:pt x="87" y="237"/>
                  </a:lnTo>
                  <a:lnTo>
                    <a:pt x="130" y="223"/>
                  </a:lnTo>
                  <a:lnTo>
                    <a:pt x="165" y="208"/>
                  </a:lnTo>
                  <a:lnTo>
                    <a:pt x="199" y="194"/>
                  </a:lnTo>
                  <a:lnTo>
                    <a:pt x="191" y="190"/>
                  </a:lnTo>
                  <a:lnTo>
                    <a:pt x="220" y="178"/>
                  </a:lnTo>
                  <a:lnTo>
                    <a:pt x="225" y="175"/>
                  </a:lnTo>
                  <a:lnTo>
                    <a:pt x="229" y="171"/>
                  </a:lnTo>
                  <a:lnTo>
                    <a:pt x="253" y="161"/>
                  </a:lnTo>
                  <a:lnTo>
                    <a:pt x="277" y="154"/>
                  </a:lnTo>
                  <a:lnTo>
                    <a:pt x="293" y="152"/>
                  </a:lnTo>
                  <a:lnTo>
                    <a:pt x="284" y="154"/>
                  </a:lnTo>
                  <a:lnTo>
                    <a:pt x="286" y="159"/>
                  </a:lnTo>
                  <a:lnTo>
                    <a:pt x="279" y="159"/>
                  </a:lnTo>
                  <a:lnTo>
                    <a:pt x="255" y="164"/>
                  </a:lnTo>
                  <a:lnTo>
                    <a:pt x="232" y="180"/>
                  </a:lnTo>
                  <a:lnTo>
                    <a:pt x="243" y="178"/>
                  </a:lnTo>
                  <a:lnTo>
                    <a:pt x="227" y="187"/>
                  </a:lnTo>
                  <a:lnTo>
                    <a:pt x="236" y="187"/>
                  </a:lnTo>
                  <a:lnTo>
                    <a:pt x="253" y="180"/>
                  </a:lnTo>
                  <a:lnTo>
                    <a:pt x="248" y="182"/>
                  </a:lnTo>
                  <a:lnTo>
                    <a:pt x="253" y="180"/>
                  </a:lnTo>
                  <a:lnTo>
                    <a:pt x="258" y="180"/>
                  </a:lnTo>
                  <a:lnTo>
                    <a:pt x="260" y="178"/>
                  </a:lnTo>
                  <a:lnTo>
                    <a:pt x="270" y="175"/>
                  </a:lnTo>
                  <a:lnTo>
                    <a:pt x="277" y="175"/>
                  </a:lnTo>
                  <a:lnTo>
                    <a:pt x="291" y="168"/>
                  </a:lnTo>
                  <a:lnTo>
                    <a:pt x="291" y="166"/>
                  </a:lnTo>
                  <a:lnTo>
                    <a:pt x="296" y="166"/>
                  </a:lnTo>
                  <a:lnTo>
                    <a:pt x="291" y="164"/>
                  </a:lnTo>
                  <a:lnTo>
                    <a:pt x="300" y="161"/>
                  </a:lnTo>
                  <a:lnTo>
                    <a:pt x="312" y="154"/>
                  </a:lnTo>
                  <a:lnTo>
                    <a:pt x="303" y="159"/>
                  </a:lnTo>
                  <a:lnTo>
                    <a:pt x="307" y="159"/>
                  </a:lnTo>
                  <a:lnTo>
                    <a:pt x="307" y="161"/>
                  </a:lnTo>
                  <a:lnTo>
                    <a:pt x="326" y="156"/>
                  </a:lnTo>
                  <a:lnTo>
                    <a:pt x="322" y="159"/>
                  </a:lnTo>
                  <a:lnTo>
                    <a:pt x="322" y="161"/>
                  </a:lnTo>
                  <a:lnTo>
                    <a:pt x="319" y="164"/>
                  </a:lnTo>
                  <a:lnTo>
                    <a:pt x="324" y="164"/>
                  </a:lnTo>
                  <a:lnTo>
                    <a:pt x="319" y="166"/>
                  </a:lnTo>
                  <a:lnTo>
                    <a:pt x="324" y="171"/>
                  </a:lnTo>
                  <a:lnTo>
                    <a:pt x="338" y="164"/>
                  </a:lnTo>
                  <a:lnTo>
                    <a:pt x="333" y="168"/>
                  </a:lnTo>
                  <a:lnTo>
                    <a:pt x="336" y="173"/>
                  </a:lnTo>
                  <a:lnTo>
                    <a:pt x="355" y="175"/>
                  </a:lnTo>
                  <a:lnTo>
                    <a:pt x="371" y="175"/>
                  </a:lnTo>
                  <a:lnTo>
                    <a:pt x="371" y="178"/>
                  </a:lnTo>
                  <a:lnTo>
                    <a:pt x="390" y="175"/>
                  </a:lnTo>
                  <a:lnTo>
                    <a:pt x="397" y="178"/>
                  </a:lnTo>
                  <a:lnTo>
                    <a:pt x="390" y="180"/>
                  </a:lnTo>
                  <a:lnTo>
                    <a:pt x="395" y="175"/>
                  </a:lnTo>
                  <a:lnTo>
                    <a:pt x="385" y="182"/>
                  </a:lnTo>
                  <a:lnTo>
                    <a:pt x="395" y="192"/>
                  </a:lnTo>
                  <a:lnTo>
                    <a:pt x="402" y="204"/>
                  </a:lnTo>
                  <a:lnTo>
                    <a:pt x="409" y="201"/>
                  </a:lnTo>
                  <a:lnTo>
                    <a:pt x="407" y="194"/>
                  </a:lnTo>
                  <a:lnTo>
                    <a:pt x="414" y="194"/>
                  </a:lnTo>
                  <a:lnTo>
                    <a:pt x="419" y="192"/>
                  </a:lnTo>
                  <a:lnTo>
                    <a:pt x="421" y="194"/>
                  </a:lnTo>
                  <a:lnTo>
                    <a:pt x="416" y="199"/>
                  </a:lnTo>
                  <a:lnTo>
                    <a:pt x="419" y="201"/>
                  </a:lnTo>
                  <a:lnTo>
                    <a:pt x="419" y="204"/>
                  </a:lnTo>
                  <a:lnTo>
                    <a:pt x="433" y="187"/>
                  </a:lnTo>
                  <a:lnTo>
                    <a:pt x="430" y="199"/>
                  </a:lnTo>
                  <a:lnTo>
                    <a:pt x="433" y="206"/>
                  </a:lnTo>
                  <a:lnTo>
                    <a:pt x="435" y="204"/>
                  </a:lnTo>
                  <a:lnTo>
                    <a:pt x="437" y="206"/>
                  </a:lnTo>
                  <a:lnTo>
                    <a:pt x="433" y="211"/>
                  </a:lnTo>
                  <a:lnTo>
                    <a:pt x="440" y="211"/>
                  </a:lnTo>
                  <a:lnTo>
                    <a:pt x="435" y="211"/>
                  </a:lnTo>
                  <a:lnTo>
                    <a:pt x="435" y="213"/>
                  </a:lnTo>
                  <a:lnTo>
                    <a:pt x="430" y="213"/>
                  </a:lnTo>
                  <a:lnTo>
                    <a:pt x="433" y="218"/>
                  </a:lnTo>
                  <a:lnTo>
                    <a:pt x="428" y="220"/>
                  </a:lnTo>
                  <a:lnTo>
                    <a:pt x="428" y="223"/>
                  </a:lnTo>
                  <a:lnTo>
                    <a:pt x="430" y="230"/>
                  </a:lnTo>
                  <a:lnTo>
                    <a:pt x="437" y="237"/>
                  </a:lnTo>
                  <a:lnTo>
                    <a:pt x="430" y="237"/>
                  </a:lnTo>
                  <a:lnTo>
                    <a:pt x="419" y="249"/>
                  </a:lnTo>
                  <a:lnTo>
                    <a:pt x="423" y="246"/>
                  </a:lnTo>
                  <a:lnTo>
                    <a:pt x="442" y="239"/>
                  </a:lnTo>
                  <a:lnTo>
                    <a:pt x="430" y="253"/>
                  </a:lnTo>
                  <a:lnTo>
                    <a:pt x="426" y="256"/>
                  </a:lnTo>
                  <a:lnTo>
                    <a:pt x="437" y="253"/>
                  </a:lnTo>
                  <a:lnTo>
                    <a:pt x="430" y="258"/>
                  </a:lnTo>
                  <a:lnTo>
                    <a:pt x="426" y="260"/>
                  </a:lnTo>
                  <a:lnTo>
                    <a:pt x="442" y="253"/>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105" name="Freeform 5663"/>
            <p:cNvSpPr>
              <a:spLocks/>
            </p:cNvSpPr>
            <p:nvPr/>
          </p:nvSpPr>
          <p:spPr bwMode="auto">
            <a:xfrm>
              <a:off x="286" y="1380"/>
              <a:ext cx="41" cy="27"/>
            </a:xfrm>
            <a:custGeom>
              <a:avLst/>
              <a:gdLst>
                <a:gd name="T0" fmla="*/ 45 w 37"/>
                <a:gd name="T1" fmla="*/ 7 h 22"/>
                <a:gd name="T2" fmla="*/ 43 w 37"/>
                <a:gd name="T3" fmla="*/ 7 h 22"/>
                <a:gd name="T4" fmla="*/ 43 w 37"/>
                <a:gd name="T5" fmla="*/ 5 h 22"/>
                <a:gd name="T6" fmla="*/ 43 w 37"/>
                <a:gd name="T7" fmla="*/ 5 h 22"/>
                <a:gd name="T8" fmla="*/ 37 w 37"/>
                <a:gd name="T9" fmla="*/ 0 h 22"/>
                <a:gd name="T10" fmla="*/ 34 w 37"/>
                <a:gd name="T11" fmla="*/ 5 h 22"/>
                <a:gd name="T12" fmla="*/ 28 w 37"/>
                <a:gd name="T13" fmla="*/ 5 h 22"/>
                <a:gd name="T14" fmla="*/ 20 w 37"/>
                <a:gd name="T15" fmla="*/ 7 h 22"/>
                <a:gd name="T16" fmla="*/ 13 w 37"/>
                <a:gd name="T17" fmla="*/ 18 h 22"/>
                <a:gd name="T18" fmla="*/ 13 w 37"/>
                <a:gd name="T19" fmla="*/ 7 h 22"/>
                <a:gd name="T20" fmla="*/ 0 w 37"/>
                <a:gd name="T21" fmla="*/ 18 h 22"/>
                <a:gd name="T22" fmla="*/ 0 w 37"/>
                <a:gd name="T23" fmla="*/ 26 h 22"/>
                <a:gd name="T24" fmla="*/ 2 w 37"/>
                <a:gd name="T25" fmla="*/ 22 h 22"/>
                <a:gd name="T26" fmla="*/ 4 w 37"/>
                <a:gd name="T27" fmla="*/ 22 h 22"/>
                <a:gd name="T28" fmla="*/ 0 w 37"/>
                <a:gd name="T29" fmla="*/ 33 h 22"/>
                <a:gd name="T30" fmla="*/ 9 w 37"/>
                <a:gd name="T31" fmla="*/ 26 h 22"/>
                <a:gd name="T32" fmla="*/ 28 w 37"/>
                <a:gd name="T33" fmla="*/ 15 h 22"/>
                <a:gd name="T34" fmla="*/ 34 w 37"/>
                <a:gd name="T35" fmla="*/ 15 h 22"/>
                <a:gd name="T36" fmla="*/ 45 w 37"/>
                <a:gd name="T37" fmla="*/ 7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22"/>
                <a:gd name="T59" fmla="*/ 37 w 3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22">
                  <a:moveTo>
                    <a:pt x="37" y="5"/>
                  </a:moveTo>
                  <a:lnTo>
                    <a:pt x="35" y="5"/>
                  </a:lnTo>
                  <a:lnTo>
                    <a:pt x="35" y="3"/>
                  </a:lnTo>
                  <a:lnTo>
                    <a:pt x="30" y="0"/>
                  </a:lnTo>
                  <a:lnTo>
                    <a:pt x="28" y="3"/>
                  </a:lnTo>
                  <a:lnTo>
                    <a:pt x="23" y="3"/>
                  </a:lnTo>
                  <a:lnTo>
                    <a:pt x="16" y="5"/>
                  </a:lnTo>
                  <a:lnTo>
                    <a:pt x="11" y="12"/>
                  </a:lnTo>
                  <a:lnTo>
                    <a:pt x="11" y="5"/>
                  </a:lnTo>
                  <a:lnTo>
                    <a:pt x="0" y="12"/>
                  </a:lnTo>
                  <a:lnTo>
                    <a:pt x="0" y="17"/>
                  </a:lnTo>
                  <a:lnTo>
                    <a:pt x="2" y="15"/>
                  </a:lnTo>
                  <a:lnTo>
                    <a:pt x="4" y="15"/>
                  </a:lnTo>
                  <a:lnTo>
                    <a:pt x="0" y="22"/>
                  </a:lnTo>
                  <a:lnTo>
                    <a:pt x="7" y="17"/>
                  </a:lnTo>
                  <a:lnTo>
                    <a:pt x="23" y="10"/>
                  </a:lnTo>
                  <a:lnTo>
                    <a:pt x="28" y="10"/>
                  </a:lnTo>
                  <a:lnTo>
                    <a:pt x="37" y="5"/>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106" name="Freeform 5664"/>
            <p:cNvSpPr>
              <a:spLocks/>
            </p:cNvSpPr>
            <p:nvPr/>
          </p:nvSpPr>
          <p:spPr bwMode="auto">
            <a:xfrm>
              <a:off x="179" y="1266"/>
              <a:ext cx="38" cy="15"/>
            </a:xfrm>
            <a:custGeom>
              <a:avLst/>
              <a:gdLst>
                <a:gd name="T0" fmla="*/ 41 w 35"/>
                <a:gd name="T1" fmla="*/ 11 h 12"/>
                <a:gd name="T2" fmla="*/ 20 w 35"/>
                <a:gd name="T3" fmla="*/ 19 h 12"/>
                <a:gd name="T4" fmla="*/ 14 w 35"/>
                <a:gd name="T5" fmla="*/ 5 h 12"/>
                <a:gd name="T6" fmla="*/ 16 w 35"/>
                <a:gd name="T7" fmla="*/ 11 h 12"/>
                <a:gd name="T8" fmla="*/ 0 w 35"/>
                <a:gd name="T9" fmla="*/ 11 h 12"/>
                <a:gd name="T10" fmla="*/ 5 w 35"/>
                <a:gd name="T11" fmla="*/ 0 h 12"/>
                <a:gd name="T12" fmla="*/ 23 w 35"/>
                <a:gd name="T13" fmla="*/ 0 h 12"/>
                <a:gd name="T14" fmla="*/ 41 w 35"/>
                <a:gd name="T15" fmla="*/ 11 h 1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2"/>
                <a:gd name="T26" fmla="*/ 35 w 35"/>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2">
                  <a:moveTo>
                    <a:pt x="35" y="7"/>
                  </a:moveTo>
                  <a:lnTo>
                    <a:pt x="17" y="12"/>
                  </a:lnTo>
                  <a:lnTo>
                    <a:pt x="12" y="3"/>
                  </a:lnTo>
                  <a:lnTo>
                    <a:pt x="14" y="7"/>
                  </a:lnTo>
                  <a:lnTo>
                    <a:pt x="0" y="7"/>
                  </a:lnTo>
                  <a:lnTo>
                    <a:pt x="5" y="0"/>
                  </a:lnTo>
                  <a:lnTo>
                    <a:pt x="19" y="0"/>
                  </a:lnTo>
                  <a:lnTo>
                    <a:pt x="35" y="7"/>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107" name="Freeform 5665"/>
            <p:cNvSpPr>
              <a:spLocks/>
            </p:cNvSpPr>
            <p:nvPr/>
          </p:nvSpPr>
          <p:spPr bwMode="auto">
            <a:xfrm>
              <a:off x="559" y="1416"/>
              <a:ext cx="18" cy="31"/>
            </a:xfrm>
            <a:custGeom>
              <a:avLst/>
              <a:gdLst>
                <a:gd name="T0" fmla="*/ 11 w 16"/>
                <a:gd name="T1" fmla="*/ 32 h 26"/>
                <a:gd name="T2" fmla="*/ 9 w 16"/>
                <a:gd name="T3" fmla="*/ 37 h 26"/>
                <a:gd name="T4" fmla="*/ 9 w 16"/>
                <a:gd name="T5" fmla="*/ 30 h 26"/>
                <a:gd name="T6" fmla="*/ 0 w 16"/>
                <a:gd name="T7" fmla="*/ 23 h 26"/>
                <a:gd name="T8" fmla="*/ 9 w 16"/>
                <a:gd name="T9" fmla="*/ 23 h 26"/>
                <a:gd name="T10" fmla="*/ 11 w 16"/>
                <a:gd name="T11" fmla="*/ 17 h 26"/>
                <a:gd name="T12" fmla="*/ 6 w 16"/>
                <a:gd name="T13" fmla="*/ 17 h 26"/>
                <a:gd name="T14" fmla="*/ 11 w 16"/>
                <a:gd name="T15" fmla="*/ 10 h 26"/>
                <a:gd name="T16" fmla="*/ 11 w 16"/>
                <a:gd name="T17" fmla="*/ 0 h 26"/>
                <a:gd name="T18" fmla="*/ 18 w 16"/>
                <a:gd name="T19" fmla="*/ 0 h 26"/>
                <a:gd name="T20" fmla="*/ 20 w 16"/>
                <a:gd name="T21" fmla="*/ 17 h 26"/>
                <a:gd name="T22" fmla="*/ 18 w 16"/>
                <a:gd name="T23" fmla="*/ 17 h 26"/>
                <a:gd name="T24" fmla="*/ 18 w 16"/>
                <a:gd name="T25" fmla="*/ 20 h 26"/>
                <a:gd name="T26" fmla="*/ 11 w 16"/>
                <a:gd name="T27" fmla="*/ 32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26"/>
                <a:gd name="T44" fmla="*/ 16 w 16"/>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26">
                  <a:moveTo>
                    <a:pt x="9" y="23"/>
                  </a:moveTo>
                  <a:lnTo>
                    <a:pt x="7" y="26"/>
                  </a:lnTo>
                  <a:lnTo>
                    <a:pt x="7" y="21"/>
                  </a:lnTo>
                  <a:lnTo>
                    <a:pt x="0" y="16"/>
                  </a:lnTo>
                  <a:lnTo>
                    <a:pt x="7" y="16"/>
                  </a:lnTo>
                  <a:lnTo>
                    <a:pt x="9" y="12"/>
                  </a:lnTo>
                  <a:lnTo>
                    <a:pt x="4" y="12"/>
                  </a:lnTo>
                  <a:lnTo>
                    <a:pt x="9" y="7"/>
                  </a:lnTo>
                  <a:lnTo>
                    <a:pt x="9" y="0"/>
                  </a:lnTo>
                  <a:lnTo>
                    <a:pt x="14" y="0"/>
                  </a:lnTo>
                  <a:lnTo>
                    <a:pt x="16" y="12"/>
                  </a:lnTo>
                  <a:lnTo>
                    <a:pt x="14" y="12"/>
                  </a:lnTo>
                  <a:lnTo>
                    <a:pt x="14" y="14"/>
                  </a:lnTo>
                  <a:lnTo>
                    <a:pt x="9" y="2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108" name="Freeform 5666"/>
            <p:cNvSpPr>
              <a:spLocks/>
            </p:cNvSpPr>
            <p:nvPr/>
          </p:nvSpPr>
          <p:spPr bwMode="auto">
            <a:xfrm>
              <a:off x="569" y="1375"/>
              <a:ext cx="22" cy="25"/>
            </a:xfrm>
            <a:custGeom>
              <a:avLst/>
              <a:gdLst>
                <a:gd name="T0" fmla="*/ 23 w 19"/>
                <a:gd name="T1" fmla="*/ 17 h 21"/>
                <a:gd name="T2" fmla="*/ 19 w 19"/>
                <a:gd name="T3" fmla="*/ 20 h 21"/>
                <a:gd name="T4" fmla="*/ 0 w 19"/>
                <a:gd name="T5" fmla="*/ 30 h 21"/>
                <a:gd name="T6" fmla="*/ 7 w 19"/>
                <a:gd name="T7" fmla="*/ 23 h 21"/>
                <a:gd name="T8" fmla="*/ 19 w 19"/>
                <a:gd name="T9" fmla="*/ 0 h 21"/>
                <a:gd name="T10" fmla="*/ 25 w 19"/>
                <a:gd name="T11" fmla="*/ 2 h 21"/>
                <a:gd name="T12" fmla="*/ 23 w 19"/>
                <a:gd name="T13" fmla="*/ 17 h 21"/>
                <a:gd name="T14" fmla="*/ 0 60000 65536"/>
                <a:gd name="T15" fmla="*/ 0 60000 65536"/>
                <a:gd name="T16" fmla="*/ 0 60000 65536"/>
                <a:gd name="T17" fmla="*/ 0 60000 65536"/>
                <a:gd name="T18" fmla="*/ 0 60000 65536"/>
                <a:gd name="T19" fmla="*/ 0 60000 65536"/>
                <a:gd name="T20" fmla="*/ 0 60000 65536"/>
                <a:gd name="T21" fmla="*/ 0 w 19"/>
                <a:gd name="T22" fmla="*/ 0 h 21"/>
                <a:gd name="T23" fmla="*/ 19 w 1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1">
                  <a:moveTo>
                    <a:pt x="17" y="12"/>
                  </a:moveTo>
                  <a:lnTo>
                    <a:pt x="14" y="14"/>
                  </a:lnTo>
                  <a:lnTo>
                    <a:pt x="0" y="21"/>
                  </a:lnTo>
                  <a:lnTo>
                    <a:pt x="5" y="16"/>
                  </a:lnTo>
                  <a:lnTo>
                    <a:pt x="14" y="0"/>
                  </a:lnTo>
                  <a:lnTo>
                    <a:pt x="19" y="2"/>
                  </a:lnTo>
                  <a:lnTo>
                    <a:pt x="17" y="12"/>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109" name="Freeform 5667"/>
            <p:cNvSpPr>
              <a:spLocks/>
            </p:cNvSpPr>
            <p:nvPr/>
          </p:nvSpPr>
          <p:spPr bwMode="auto">
            <a:xfrm>
              <a:off x="163" y="1331"/>
              <a:ext cx="21" cy="11"/>
            </a:xfrm>
            <a:custGeom>
              <a:avLst/>
              <a:gdLst>
                <a:gd name="T0" fmla="*/ 23 w 19"/>
                <a:gd name="T1" fmla="*/ 9 h 10"/>
                <a:gd name="T2" fmla="*/ 14 w 19"/>
                <a:gd name="T3" fmla="*/ 12 h 10"/>
                <a:gd name="T4" fmla="*/ 0 w 19"/>
                <a:gd name="T5" fmla="*/ 9 h 10"/>
                <a:gd name="T6" fmla="*/ 23 w 19"/>
                <a:gd name="T7" fmla="*/ 0 h 10"/>
                <a:gd name="T8" fmla="*/ 23 w 19"/>
                <a:gd name="T9" fmla="*/ 9 h 10"/>
                <a:gd name="T10" fmla="*/ 0 60000 65536"/>
                <a:gd name="T11" fmla="*/ 0 60000 65536"/>
                <a:gd name="T12" fmla="*/ 0 60000 65536"/>
                <a:gd name="T13" fmla="*/ 0 60000 65536"/>
                <a:gd name="T14" fmla="*/ 0 60000 65536"/>
                <a:gd name="T15" fmla="*/ 0 w 19"/>
                <a:gd name="T16" fmla="*/ 0 h 10"/>
                <a:gd name="T17" fmla="*/ 19 w 19"/>
                <a:gd name="T18" fmla="*/ 10 h 10"/>
              </a:gdLst>
              <a:ahLst/>
              <a:cxnLst>
                <a:cxn ang="T10">
                  <a:pos x="T0" y="T1"/>
                </a:cxn>
                <a:cxn ang="T11">
                  <a:pos x="T2" y="T3"/>
                </a:cxn>
                <a:cxn ang="T12">
                  <a:pos x="T4" y="T5"/>
                </a:cxn>
                <a:cxn ang="T13">
                  <a:pos x="T6" y="T7"/>
                </a:cxn>
                <a:cxn ang="T14">
                  <a:pos x="T8" y="T9"/>
                </a:cxn>
              </a:cxnLst>
              <a:rect l="T15" t="T16" r="T17" b="T18"/>
              <a:pathLst>
                <a:path w="19" h="10">
                  <a:moveTo>
                    <a:pt x="19" y="7"/>
                  </a:moveTo>
                  <a:lnTo>
                    <a:pt x="12" y="10"/>
                  </a:lnTo>
                  <a:lnTo>
                    <a:pt x="0" y="7"/>
                  </a:lnTo>
                  <a:lnTo>
                    <a:pt x="19" y="0"/>
                  </a:lnTo>
                  <a:lnTo>
                    <a:pt x="19" y="7"/>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110" name="Freeform 5668"/>
            <p:cNvSpPr>
              <a:spLocks/>
            </p:cNvSpPr>
            <p:nvPr/>
          </p:nvSpPr>
          <p:spPr bwMode="auto">
            <a:xfrm>
              <a:off x="557" y="1375"/>
              <a:ext cx="20" cy="17"/>
            </a:xfrm>
            <a:custGeom>
              <a:avLst/>
              <a:gdLst>
                <a:gd name="T0" fmla="*/ 19 w 19"/>
                <a:gd name="T1" fmla="*/ 21 h 14"/>
                <a:gd name="T2" fmla="*/ 16 w 19"/>
                <a:gd name="T3" fmla="*/ 13 h 14"/>
                <a:gd name="T4" fmla="*/ 12 w 19"/>
                <a:gd name="T5" fmla="*/ 6 h 14"/>
                <a:gd name="T6" fmla="*/ 21 w 19"/>
                <a:gd name="T7" fmla="*/ 11 h 14"/>
                <a:gd name="T8" fmla="*/ 19 w 19"/>
                <a:gd name="T9" fmla="*/ 11 h 14"/>
                <a:gd name="T10" fmla="*/ 14 w 19"/>
                <a:gd name="T11" fmla="*/ 6 h 14"/>
                <a:gd name="T12" fmla="*/ 19 w 19"/>
                <a:gd name="T13" fmla="*/ 0 h 14"/>
                <a:gd name="T14" fmla="*/ 7 w 19"/>
                <a:gd name="T15" fmla="*/ 2 h 14"/>
                <a:gd name="T16" fmla="*/ 5 w 19"/>
                <a:gd name="T17" fmla="*/ 11 h 14"/>
                <a:gd name="T18" fmla="*/ 0 w 19"/>
                <a:gd name="T19" fmla="*/ 11 h 14"/>
                <a:gd name="T20" fmla="*/ 5 w 19"/>
                <a:gd name="T21" fmla="*/ 21 h 14"/>
                <a:gd name="T22" fmla="*/ 7 w 19"/>
                <a:gd name="T23" fmla="*/ 13 h 14"/>
                <a:gd name="T24" fmla="*/ 19 w 19"/>
                <a:gd name="T25" fmla="*/ 21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4"/>
                <a:gd name="T41" fmla="*/ 19 w 19"/>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4">
                  <a:moveTo>
                    <a:pt x="17" y="14"/>
                  </a:moveTo>
                  <a:lnTo>
                    <a:pt x="14" y="9"/>
                  </a:lnTo>
                  <a:lnTo>
                    <a:pt x="10" y="4"/>
                  </a:lnTo>
                  <a:lnTo>
                    <a:pt x="19" y="7"/>
                  </a:lnTo>
                  <a:lnTo>
                    <a:pt x="17" y="7"/>
                  </a:lnTo>
                  <a:lnTo>
                    <a:pt x="12" y="4"/>
                  </a:lnTo>
                  <a:lnTo>
                    <a:pt x="17" y="0"/>
                  </a:lnTo>
                  <a:lnTo>
                    <a:pt x="7" y="2"/>
                  </a:lnTo>
                  <a:lnTo>
                    <a:pt x="5" y="7"/>
                  </a:lnTo>
                  <a:lnTo>
                    <a:pt x="0" y="7"/>
                  </a:lnTo>
                  <a:lnTo>
                    <a:pt x="5" y="14"/>
                  </a:lnTo>
                  <a:lnTo>
                    <a:pt x="7" y="9"/>
                  </a:lnTo>
                  <a:lnTo>
                    <a:pt x="17" y="1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111" name="Freeform 5669"/>
            <p:cNvSpPr>
              <a:spLocks/>
            </p:cNvSpPr>
            <p:nvPr/>
          </p:nvSpPr>
          <p:spPr bwMode="auto">
            <a:xfrm>
              <a:off x="557" y="1392"/>
              <a:ext cx="10" cy="24"/>
            </a:xfrm>
            <a:custGeom>
              <a:avLst/>
              <a:gdLst>
                <a:gd name="T0" fmla="*/ 0 w 10"/>
                <a:gd name="T1" fmla="*/ 30 h 19"/>
                <a:gd name="T2" fmla="*/ 10 w 10"/>
                <a:gd name="T3" fmla="*/ 0 h 19"/>
                <a:gd name="T4" fmla="*/ 3 w 10"/>
                <a:gd name="T5" fmla="*/ 4 h 19"/>
                <a:gd name="T6" fmla="*/ 0 w 10"/>
                <a:gd name="T7" fmla="*/ 30 h 19"/>
                <a:gd name="T8" fmla="*/ 0 60000 65536"/>
                <a:gd name="T9" fmla="*/ 0 60000 65536"/>
                <a:gd name="T10" fmla="*/ 0 60000 65536"/>
                <a:gd name="T11" fmla="*/ 0 60000 65536"/>
                <a:gd name="T12" fmla="*/ 0 w 10"/>
                <a:gd name="T13" fmla="*/ 0 h 19"/>
                <a:gd name="T14" fmla="*/ 10 w 10"/>
                <a:gd name="T15" fmla="*/ 19 h 19"/>
              </a:gdLst>
              <a:ahLst/>
              <a:cxnLst>
                <a:cxn ang="T8">
                  <a:pos x="T0" y="T1"/>
                </a:cxn>
                <a:cxn ang="T9">
                  <a:pos x="T2" y="T3"/>
                </a:cxn>
                <a:cxn ang="T10">
                  <a:pos x="T4" y="T5"/>
                </a:cxn>
                <a:cxn ang="T11">
                  <a:pos x="T6" y="T7"/>
                </a:cxn>
              </a:cxnLst>
              <a:rect l="T12" t="T13" r="T14" b="T15"/>
              <a:pathLst>
                <a:path w="10" h="19">
                  <a:moveTo>
                    <a:pt x="0" y="19"/>
                  </a:moveTo>
                  <a:lnTo>
                    <a:pt x="10" y="0"/>
                  </a:lnTo>
                  <a:lnTo>
                    <a:pt x="3" y="2"/>
                  </a:lnTo>
                  <a:lnTo>
                    <a:pt x="0" y="19"/>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112" name="Freeform 5670"/>
            <p:cNvSpPr>
              <a:spLocks/>
            </p:cNvSpPr>
            <p:nvPr/>
          </p:nvSpPr>
          <p:spPr bwMode="auto">
            <a:xfrm>
              <a:off x="575" y="1398"/>
              <a:ext cx="14" cy="14"/>
            </a:xfrm>
            <a:custGeom>
              <a:avLst/>
              <a:gdLst>
                <a:gd name="T0" fmla="*/ 16 w 12"/>
                <a:gd name="T1" fmla="*/ 11 h 11"/>
                <a:gd name="T2" fmla="*/ 16 w 12"/>
                <a:gd name="T3" fmla="*/ 6 h 11"/>
                <a:gd name="T4" fmla="*/ 7 w 12"/>
                <a:gd name="T5" fmla="*/ 0 h 11"/>
                <a:gd name="T6" fmla="*/ 0 w 12"/>
                <a:gd name="T7" fmla="*/ 14 h 11"/>
                <a:gd name="T8" fmla="*/ 7 w 12"/>
                <a:gd name="T9" fmla="*/ 18 h 11"/>
                <a:gd name="T10" fmla="*/ 9 w 12"/>
                <a:gd name="T11" fmla="*/ 11 h 11"/>
                <a:gd name="T12" fmla="*/ 16 w 12"/>
                <a:gd name="T13" fmla="*/ 11 h 11"/>
                <a:gd name="T14" fmla="*/ 0 60000 65536"/>
                <a:gd name="T15" fmla="*/ 0 60000 65536"/>
                <a:gd name="T16" fmla="*/ 0 60000 65536"/>
                <a:gd name="T17" fmla="*/ 0 60000 65536"/>
                <a:gd name="T18" fmla="*/ 0 60000 65536"/>
                <a:gd name="T19" fmla="*/ 0 60000 65536"/>
                <a:gd name="T20" fmla="*/ 0 60000 65536"/>
                <a:gd name="T21" fmla="*/ 0 w 12"/>
                <a:gd name="T22" fmla="*/ 0 h 11"/>
                <a:gd name="T23" fmla="*/ 12 w 1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1">
                  <a:moveTo>
                    <a:pt x="12" y="7"/>
                  </a:moveTo>
                  <a:lnTo>
                    <a:pt x="12" y="4"/>
                  </a:lnTo>
                  <a:lnTo>
                    <a:pt x="5" y="0"/>
                  </a:lnTo>
                  <a:lnTo>
                    <a:pt x="0" y="9"/>
                  </a:lnTo>
                  <a:lnTo>
                    <a:pt x="5" y="11"/>
                  </a:lnTo>
                  <a:lnTo>
                    <a:pt x="7" y="7"/>
                  </a:lnTo>
                  <a:lnTo>
                    <a:pt x="12" y="7"/>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113" name="Freeform 5671"/>
            <p:cNvSpPr>
              <a:spLocks/>
            </p:cNvSpPr>
            <p:nvPr/>
          </p:nvSpPr>
          <p:spPr bwMode="auto">
            <a:xfrm>
              <a:off x="563" y="1403"/>
              <a:ext cx="12" cy="15"/>
            </a:xfrm>
            <a:custGeom>
              <a:avLst/>
              <a:gdLst>
                <a:gd name="T0" fmla="*/ 12 w 12"/>
                <a:gd name="T1" fmla="*/ 8 h 12"/>
                <a:gd name="T2" fmla="*/ 0 w 12"/>
                <a:gd name="T3" fmla="*/ 19 h 12"/>
                <a:gd name="T4" fmla="*/ 7 w 12"/>
                <a:gd name="T5" fmla="*/ 0 h 12"/>
                <a:gd name="T6" fmla="*/ 12 w 12"/>
                <a:gd name="T7" fmla="*/ 8 h 12"/>
                <a:gd name="T8" fmla="*/ 0 60000 65536"/>
                <a:gd name="T9" fmla="*/ 0 60000 65536"/>
                <a:gd name="T10" fmla="*/ 0 60000 65536"/>
                <a:gd name="T11" fmla="*/ 0 60000 65536"/>
                <a:gd name="T12" fmla="*/ 0 w 12"/>
                <a:gd name="T13" fmla="*/ 0 h 12"/>
                <a:gd name="T14" fmla="*/ 12 w 12"/>
                <a:gd name="T15" fmla="*/ 12 h 12"/>
              </a:gdLst>
              <a:ahLst/>
              <a:cxnLst>
                <a:cxn ang="T8">
                  <a:pos x="T0" y="T1"/>
                </a:cxn>
                <a:cxn ang="T9">
                  <a:pos x="T2" y="T3"/>
                </a:cxn>
                <a:cxn ang="T10">
                  <a:pos x="T4" y="T5"/>
                </a:cxn>
                <a:cxn ang="T11">
                  <a:pos x="T6" y="T7"/>
                </a:cxn>
              </a:cxnLst>
              <a:rect l="T12" t="T13" r="T14" b="T15"/>
              <a:pathLst>
                <a:path w="12" h="12">
                  <a:moveTo>
                    <a:pt x="12" y="5"/>
                  </a:moveTo>
                  <a:lnTo>
                    <a:pt x="0" y="12"/>
                  </a:lnTo>
                  <a:lnTo>
                    <a:pt x="7" y="0"/>
                  </a:lnTo>
                  <a:lnTo>
                    <a:pt x="12" y="5"/>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114" name="Freeform 5672"/>
            <p:cNvSpPr>
              <a:spLocks/>
            </p:cNvSpPr>
            <p:nvPr/>
          </p:nvSpPr>
          <p:spPr bwMode="auto">
            <a:xfrm>
              <a:off x="1319" y="1740"/>
              <a:ext cx="36" cy="13"/>
            </a:xfrm>
            <a:custGeom>
              <a:avLst/>
              <a:gdLst>
                <a:gd name="T0" fmla="*/ 39 w 33"/>
                <a:gd name="T1" fmla="*/ 0 h 10"/>
                <a:gd name="T2" fmla="*/ 27 w 33"/>
                <a:gd name="T3" fmla="*/ 5 h 10"/>
                <a:gd name="T4" fmla="*/ 31 w 33"/>
                <a:gd name="T5" fmla="*/ 0 h 10"/>
                <a:gd name="T6" fmla="*/ 0 w 33"/>
                <a:gd name="T7" fmla="*/ 17 h 10"/>
                <a:gd name="T8" fmla="*/ 19 w 33"/>
                <a:gd name="T9" fmla="*/ 9 h 10"/>
                <a:gd name="T10" fmla="*/ 39 w 33"/>
                <a:gd name="T11" fmla="*/ 0 h 10"/>
                <a:gd name="T12" fmla="*/ 0 60000 65536"/>
                <a:gd name="T13" fmla="*/ 0 60000 65536"/>
                <a:gd name="T14" fmla="*/ 0 60000 65536"/>
                <a:gd name="T15" fmla="*/ 0 60000 65536"/>
                <a:gd name="T16" fmla="*/ 0 60000 65536"/>
                <a:gd name="T17" fmla="*/ 0 60000 65536"/>
                <a:gd name="T18" fmla="*/ 0 w 33"/>
                <a:gd name="T19" fmla="*/ 0 h 10"/>
                <a:gd name="T20" fmla="*/ 33 w 3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3" h="10">
                  <a:moveTo>
                    <a:pt x="33" y="0"/>
                  </a:moveTo>
                  <a:lnTo>
                    <a:pt x="23" y="3"/>
                  </a:lnTo>
                  <a:lnTo>
                    <a:pt x="26" y="0"/>
                  </a:lnTo>
                  <a:lnTo>
                    <a:pt x="0" y="10"/>
                  </a:lnTo>
                  <a:lnTo>
                    <a:pt x="16" y="5"/>
                  </a:lnTo>
                  <a:lnTo>
                    <a:pt x="33" y="0"/>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115" name="Freeform 5673"/>
            <p:cNvSpPr>
              <a:spLocks/>
            </p:cNvSpPr>
            <p:nvPr/>
          </p:nvSpPr>
          <p:spPr bwMode="auto">
            <a:xfrm>
              <a:off x="2223" y="2036"/>
              <a:ext cx="144" cy="152"/>
            </a:xfrm>
            <a:custGeom>
              <a:avLst/>
              <a:gdLst>
                <a:gd name="T0" fmla="*/ 0 w 130"/>
                <a:gd name="T1" fmla="*/ 173 h 123"/>
                <a:gd name="T2" fmla="*/ 0 w 130"/>
                <a:gd name="T3" fmla="*/ 188 h 123"/>
                <a:gd name="T4" fmla="*/ 0 w 130"/>
                <a:gd name="T5" fmla="*/ 173 h 123"/>
                <a:gd name="T6" fmla="*/ 11 w 130"/>
                <a:gd name="T7" fmla="*/ 141 h 123"/>
                <a:gd name="T8" fmla="*/ 25 w 130"/>
                <a:gd name="T9" fmla="*/ 109 h 123"/>
                <a:gd name="T10" fmla="*/ 20 w 130"/>
                <a:gd name="T11" fmla="*/ 109 h 123"/>
                <a:gd name="T12" fmla="*/ 34 w 130"/>
                <a:gd name="T13" fmla="*/ 87 h 123"/>
                <a:gd name="T14" fmla="*/ 43 w 130"/>
                <a:gd name="T15" fmla="*/ 65 h 123"/>
                <a:gd name="T16" fmla="*/ 49 w 130"/>
                <a:gd name="T17" fmla="*/ 47 h 123"/>
                <a:gd name="T18" fmla="*/ 64 w 130"/>
                <a:gd name="T19" fmla="*/ 28 h 123"/>
                <a:gd name="T20" fmla="*/ 75 w 130"/>
                <a:gd name="T21" fmla="*/ 0 h 123"/>
                <a:gd name="T22" fmla="*/ 99 w 130"/>
                <a:gd name="T23" fmla="*/ 0 h 123"/>
                <a:gd name="T24" fmla="*/ 115 w 130"/>
                <a:gd name="T25" fmla="*/ 0 h 123"/>
                <a:gd name="T26" fmla="*/ 138 w 130"/>
                <a:gd name="T27" fmla="*/ 0 h 123"/>
                <a:gd name="T28" fmla="*/ 160 w 130"/>
                <a:gd name="T29" fmla="*/ 0 h 123"/>
                <a:gd name="T30" fmla="*/ 160 w 130"/>
                <a:gd name="T31" fmla="*/ 11 h 123"/>
                <a:gd name="T32" fmla="*/ 160 w 130"/>
                <a:gd name="T33" fmla="*/ 47 h 123"/>
                <a:gd name="T34" fmla="*/ 145 w 130"/>
                <a:gd name="T35" fmla="*/ 47 h 123"/>
                <a:gd name="T36" fmla="*/ 127 w 130"/>
                <a:gd name="T37" fmla="*/ 47 h 123"/>
                <a:gd name="T38" fmla="*/ 113 w 130"/>
                <a:gd name="T39" fmla="*/ 47 h 123"/>
                <a:gd name="T40" fmla="*/ 99 w 130"/>
                <a:gd name="T41" fmla="*/ 47 h 123"/>
                <a:gd name="T42" fmla="*/ 95 w 130"/>
                <a:gd name="T43" fmla="*/ 79 h 123"/>
                <a:gd name="T44" fmla="*/ 95 w 130"/>
                <a:gd name="T45" fmla="*/ 116 h 123"/>
                <a:gd name="T46" fmla="*/ 78 w 130"/>
                <a:gd name="T47" fmla="*/ 127 h 123"/>
                <a:gd name="T48" fmla="*/ 75 w 130"/>
                <a:gd name="T49" fmla="*/ 151 h 123"/>
                <a:gd name="T50" fmla="*/ 75 w 130"/>
                <a:gd name="T51" fmla="*/ 173 h 123"/>
                <a:gd name="T52" fmla="*/ 58 w 130"/>
                <a:gd name="T53" fmla="*/ 173 h 123"/>
                <a:gd name="T54" fmla="*/ 37 w 130"/>
                <a:gd name="T55" fmla="*/ 173 h 123"/>
                <a:gd name="T56" fmla="*/ 20 w 130"/>
                <a:gd name="T57" fmla="*/ 173 h 123"/>
                <a:gd name="T58" fmla="*/ 0 w 130"/>
                <a:gd name="T59" fmla="*/ 173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0"/>
                <a:gd name="T91" fmla="*/ 0 h 123"/>
                <a:gd name="T92" fmla="*/ 130 w 130"/>
                <a:gd name="T93" fmla="*/ 123 h 1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0" h="123">
                  <a:moveTo>
                    <a:pt x="0" y="113"/>
                  </a:moveTo>
                  <a:lnTo>
                    <a:pt x="0" y="123"/>
                  </a:lnTo>
                  <a:lnTo>
                    <a:pt x="0" y="113"/>
                  </a:lnTo>
                  <a:lnTo>
                    <a:pt x="9" y="92"/>
                  </a:lnTo>
                  <a:lnTo>
                    <a:pt x="21" y="71"/>
                  </a:lnTo>
                  <a:lnTo>
                    <a:pt x="16" y="71"/>
                  </a:lnTo>
                  <a:lnTo>
                    <a:pt x="28" y="57"/>
                  </a:lnTo>
                  <a:lnTo>
                    <a:pt x="35" y="43"/>
                  </a:lnTo>
                  <a:lnTo>
                    <a:pt x="40" y="31"/>
                  </a:lnTo>
                  <a:lnTo>
                    <a:pt x="52" y="19"/>
                  </a:lnTo>
                  <a:lnTo>
                    <a:pt x="61" y="0"/>
                  </a:lnTo>
                  <a:lnTo>
                    <a:pt x="80" y="0"/>
                  </a:lnTo>
                  <a:lnTo>
                    <a:pt x="94" y="0"/>
                  </a:lnTo>
                  <a:lnTo>
                    <a:pt x="113" y="0"/>
                  </a:lnTo>
                  <a:lnTo>
                    <a:pt x="130" y="0"/>
                  </a:lnTo>
                  <a:lnTo>
                    <a:pt x="130" y="7"/>
                  </a:lnTo>
                  <a:lnTo>
                    <a:pt x="130" y="31"/>
                  </a:lnTo>
                  <a:lnTo>
                    <a:pt x="118" y="31"/>
                  </a:lnTo>
                  <a:lnTo>
                    <a:pt x="104" y="31"/>
                  </a:lnTo>
                  <a:lnTo>
                    <a:pt x="92" y="31"/>
                  </a:lnTo>
                  <a:lnTo>
                    <a:pt x="80" y="31"/>
                  </a:lnTo>
                  <a:lnTo>
                    <a:pt x="78" y="52"/>
                  </a:lnTo>
                  <a:lnTo>
                    <a:pt x="78" y="76"/>
                  </a:lnTo>
                  <a:lnTo>
                    <a:pt x="63" y="83"/>
                  </a:lnTo>
                  <a:lnTo>
                    <a:pt x="61" y="99"/>
                  </a:lnTo>
                  <a:lnTo>
                    <a:pt x="61" y="113"/>
                  </a:lnTo>
                  <a:lnTo>
                    <a:pt x="47" y="113"/>
                  </a:lnTo>
                  <a:lnTo>
                    <a:pt x="30" y="113"/>
                  </a:lnTo>
                  <a:lnTo>
                    <a:pt x="16" y="113"/>
                  </a:lnTo>
                  <a:lnTo>
                    <a:pt x="0" y="113"/>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116" name="Freeform 5674"/>
            <p:cNvSpPr>
              <a:spLocks/>
            </p:cNvSpPr>
            <p:nvPr/>
          </p:nvSpPr>
          <p:spPr bwMode="auto">
            <a:xfrm>
              <a:off x="1342" y="2363"/>
              <a:ext cx="6" cy="6"/>
            </a:xfrm>
            <a:custGeom>
              <a:avLst/>
              <a:gdLst>
                <a:gd name="T0" fmla="*/ 6 w 6"/>
                <a:gd name="T1" fmla="*/ 6 h 6"/>
                <a:gd name="T2" fmla="*/ 0 w 6"/>
                <a:gd name="T3" fmla="*/ 6 h 6"/>
                <a:gd name="T4" fmla="*/ 0 w 6"/>
                <a:gd name="T5" fmla="*/ 0 h 6"/>
                <a:gd name="T6" fmla="*/ 6 w 6"/>
                <a:gd name="T7" fmla="*/ 6 h 6"/>
                <a:gd name="T8" fmla="*/ 6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6"/>
                  </a:lnTo>
                  <a:lnTo>
                    <a:pt x="0" y="0"/>
                  </a:lnTo>
                  <a:lnTo>
                    <a:pt x="6" y="6"/>
                  </a:lnTo>
                  <a:close/>
                </a:path>
              </a:pathLst>
            </a:custGeom>
            <a:solidFill>
              <a:srgbClr val="E1E1E1"/>
            </a:solidFill>
            <a:ln w="1270">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117" name="Freeform 5675"/>
            <p:cNvSpPr>
              <a:spLocks/>
            </p:cNvSpPr>
            <p:nvPr/>
          </p:nvSpPr>
          <p:spPr bwMode="auto">
            <a:xfrm>
              <a:off x="1319" y="2377"/>
              <a:ext cx="12" cy="6"/>
            </a:xfrm>
            <a:custGeom>
              <a:avLst/>
              <a:gdLst>
                <a:gd name="T0" fmla="*/ 12 w 12"/>
                <a:gd name="T1" fmla="*/ 0 h 6"/>
                <a:gd name="T2" fmla="*/ 12 w 12"/>
                <a:gd name="T3" fmla="*/ 6 h 6"/>
                <a:gd name="T4" fmla="*/ 0 w 12"/>
                <a:gd name="T5" fmla="*/ 6 h 6"/>
                <a:gd name="T6" fmla="*/ 12 w 12"/>
                <a:gd name="T7" fmla="*/ 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0"/>
                  </a:moveTo>
                  <a:lnTo>
                    <a:pt x="12" y="6"/>
                  </a:lnTo>
                  <a:lnTo>
                    <a:pt x="0" y="6"/>
                  </a:lnTo>
                  <a:lnTo>
                    <a:pt x="12" y="0"/>
                  </a:lnTo>
                  <a:close/>
                </a:path>
              </a:pathLst>
            </a:custGeom>
            <a:solidFill>
              <a:srgbClr val="E1E1E1"/>
            </a:solidFill>
            <a:ln w="1270">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118" name="Oval 5676"/>
            <p:cNvSpPr>
              <a:spLocks noChangeArrowheads="1"/>
            </p:cNvSpPr>
            <p:nvPr/>
          </p:nvSpPr>
          <p:spPr bwMode="auto">
            <a:xfrm flipV="1">
              <a:off x="4328" y="2593"/>
              <a:ext cx="38" cy="34"/>
            </a:xfrm>
            <a:prstGeom prst="ellipse">
              <a:avLst/>
            </a:prstGeom>
            <a:noFill/>
            <a:ln w="6350">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119" name="Freeform 5677"/>
            <p:cNvSpPr>
              <a:spLocks/>
            </p:cNvSpPr>
            <p:nvPr/>
          </p:nvSpPr>
          <p:spPr bwMode="auto">
            <a:xfrm>
              <a:off x="2810" y="1633"/>
              <a:ext cx="70" cy="90"/>
            </a:xfrm>
            <a:custGeom>
              <a:avLst/>
              <a:gdLst>
                <a:gd name="T0" fmla="*/ 11 w 62"/>
                <a:gd name="T1" fmla="*/ 17 h 90"/>
                <a:gd name="T2" fmla="*/ 11 w 62"/>
                <a:gd name="T3" fmla="*/ 17 h 90"/>
                <a:gd name="T4" fmla="*/ 7 w 62"/>
                <a:gd name="T5" fmla="*/ 20 h 90"/>
                <a:gd name="T6" fmla="*/ 7 w 62"/>
                <a:gd name="T7" fmla="*/ 26 h 90"/>
                <a:gd name="T8" fmla="*/ 11 w 62"/>
                <a:gd name="T9" fmla="*/ 26 h 90"/>
                <a:gd name="T10" fmla="*/ 11 w 62"/>
                <a:gd name="T11" fmla="*/ 28 h 90"/>
                <a:gd name="T12" fmla="*/ 11 w 62"/>
                <a:gd name="T13" fmla="*/ 32 h 90"/>
                <a:gd name="T14" fmla="*/ 7 w 62"/>
                <a:gd name="T15" fmla="*/ 35 h 90"/>
                <a:gd name="T16" fmla="*/ 7 w 62"/>
                <a:gd name="T17" fmla="*/ 38 h 90"/>
                <a:gd name="T18" fmla="*/ 11 w 62"/>
                <a:gd name="T19" fmla="*/ 38 h 90"/>
                <a:gd name="T20" fmla="*/ 18 w 62"/>
                <a:gd name="T21" fmla="*/ 43 h 90"/>
                <a:gd name="T22" fmla="*/ 11 w 62"/>
                <a:gd name="T23" fmla="*/ 47 h 90"/>
                <a:gd name="T24" fmla="*/ 18 w 62"/>
                <a:gd name="T25" fmla="*/ 49 h 90"/>
                <a:gd name="T26" fmla="*/ 11 w 62"/>
                <a:gd name="T27" fmla="*/ 61 h 90"/>
                <a:gd name="T28" fmla="*/ 11 w 62"/>
                <a:gd name="T29" fmla="*/ 57 h 90"/>
                <a:gd name="T30" fmla="*/ 16 w 62"/>
                <a:gd name="T31" fmla="*/ 62 h 90"/>
                <a:gd name="T32" fmla="*/ 16 w 62"/>
                <a:gd name="T33" fmla="*/ 60 h 90"/>
                <a:gd name="T34" fmla="*/ 16 w 62"/>
                <a:gd name="T35" fmla="*/ 62 h 90"/>
                <a:gd name="T36" fmla="*/ 12 w 62"/>
                <a:gd name="T37" fmla="*/ 65 h 90"/>
                <a:gd name="T38" fmla="*/ 16 w 62"/>
                <a:gd name="T39" fmla="*/ 65 h 90"/>
                <a:gd name="T40" fmla="*/ 17 w 62"/>
                <a:gd name="T41" fmla="*/ 63 h 90"/>
                <a:gd name="T42" fmla="*/ 17 w 62"/>
                <a:gd name="T43" fmla="*/ 68 h 90"/>
                <a:gd name="T44" fmla="*/ 17 w 62"/>
                <a:gd name="T45" fmla="*/ 71 h 90"/>
                <a:gd name="T46" fmla="*/ 19 w 62"/>
                <a:gd name="T47" fmla="*/ 71 h 90"/>
                <a:gd name="T48" fmla="*/ 24 w 62"/>
                <a:gd name="T49" fmla="*/ 74 h 90"/>
                <a:gd name="T50" fmla="*/ 21 w 62"/>
                <a:gd name="T51" fmla="*/ 75 h 90"/>
                <a:gd name="T52" fmla="*/ 33 w 62"/>
                <a:gd name="T53" fmla="*/ 79 h 90"/>
                <a:gd name="T54" fmla="*/ 36 w 62"/>
                <a:gd name="T55" fmla="*/ 90 h 90"/>
                <a:gd name="T56" fmla="*/ 42 w 62"/>
                <a:gd name="T57" fmla="*/ 90 h 90"/>
                <a:gd name="T58" fmla="*/ 42 w 62"/>
                <a:gd name="T59" fmla="*/ 88 h 90"/>
                <a:gd name="T60" fmla="*/ 49 w 62"/>
                <a:gd name="T61" fmla="*/ 84 h 90"/>
                <a:gd name="T62" fmla="*/ 51 w 62"/>
                <a:gd name="T63" fmla="*/ 88 h 90"/>
                <a:gd name="T64" fmla="*/ 55 w 62"/>
                <a:gd name="T65" fmla="*/ 81 h 90"/>
                <a:gd name="T66" fmla="*/ 58 w 62"/>
                <a:gd name="T67" fmla="*/ 81 h 90"/>
                <a:gd name="T68" fmla="*/ 63 w 62"/>
                <a:gd name="T69" fmla="*/ 84 h 90"/>
                <a:gd name="T70" fmla="*/ 63 w 62"/>
                <a:gd name="T71" fmla="*/ 81 h 90"/>
                <a:gd name="T72" fmla="*/ 69 w 62"/>
                <a:gd name="T73" fmla="*/ 81 h 90"/>
                <a:gd name="T74" fmla="*/ 76 w 62"/>
                <a:gd name="T75" fmla="*/ 88 h 90"/>
                <a:gd name="T76" fmla="*/ 79 w 62"/>
                <a:gd name="T77" fmla="*/ 84 h 90"/>
                <a:gd name="T78" fmla="*/ 72 w 62"/>
                <a:gd name="T79" fmla="*/ 75 h 90"/>
                <a:gd name="T80" fmla="*/ 79 w 62"/>
                <a:gd name="T81" fmla="*/ 67 h 90"/>
                <a:gd name="T82" fmla="*/ 72 w 62"/>
                <a:gd name="T83" fmla="*/ 52 h 90"/>
                <a:gd name="T84" fmla="*/ 72 w 62"/>
                <a:gd name="T85" fmla="*/ 41 h 90"/>
                <a:gd name="T86" fmla="*/ 72 w 62"/>
                <a:gd name="T87" fmla="*/ 32 h 90"/>
                <a:gd name="T88" fmla="*/ 67 w 62"/>
                <a:gd name="T89" fmla="*/ 28 h 90"/>
                <a:gd name="T90" fmla="*/ 60 w 62"/>
                <a:gd name="T91" fmla="*/ 28 h 90"/>
                <a:gd name="T92" fmla="*/ 51 w 62"/>
                <a:gd name="T93" fmla="*/ 26 h 90"/>
                <a:gd name="T94" fmla="*/ 24 w 62"/>
                <a:gd name="T95" fmla="*/ 0 h 90"/>
                <a:gd name="T96" fmla="*/ 0 w 62"/>
                <a:gd name="T97" fmla="*/ 2 h 90"/>
                <a:gd name="T98" fmla="*/ 2 w 62"/>
                <a:gd name="T99" fmla="*/ 11 h 90"/>
                <a:gd name="T100" fmla="*/ 7 w 62"/>
                <a:gd name="T101" fmla="*/ 15 h 90"/>
                <a:gd name="T102" fmla="*/ 2 w 62"/>
                <a:gd name="T103" fmla="*/ 15 h 90"/>
                <a:gd name="T104" fmla="*/ 7 w 62"/>
                <a:gd name="T105" fmla="*/ 15 h 90"/>
                <a:gd name="T106" fmla="*/ 11 w 62"/>
                <a:gd name="T107" fmla="*/ 17 h 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
                <a:gd name="T163" fmla="*/ 0 h 90"/>
                <a:gd name="T164" fmla="*/ 62 w 62"/>
                <a:gd name="T165" fmla="*/ 90 h 9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 h="90">
                  <a:moveTo>
                    <a:pt x="9" y="17"/>
                  </a:moveTo>
                  <a:lnTo>
                    <a:pt x="9" y="17"/>
                  </a:lnTo>
                  <a:lnTo>
                    <a:pt x="5" y="20"/>
                  </a:lnTo>
                  <a:lnTo>
                    <a:pt x="5" y="26"/>
                  </a:lnTo>
                  <a:lnTo>
                    <a:pt x="9" y="26"/>
                  </a:lnTo>
                  <a:lnTo>
                    <a:pt x="9" y="28"/>
                  </a:lnTo>
                  <a:lnTo>
                    <a:pt x="9" y="32"/>
                  </a:lnTo>
                  <a:lnTo>
                    <a:pt x="5" y="35"/>
                  </a:lnTo>
                  <a:lnTo>
                    <a:pt x="5" y="38"/>
                  </a:lnTo>
                  <a:lnTo>
                    <a:pt x="9" y="38"/>
                  </a:lnTo>
                  <a:lnTo>
                    <a:pt x="14" y="43"/>
                  </a:lnTo>
                  <a:lnTo>
                    <a:pt x="9" y="47"/>
                  </a:lnTo>
                  <a:lnTo>
                    <a:pt x="14" y="49"/>
                  </a:lnTo>
                  <a:lnTo>
                    <a:pt x="9" y="61"/>
                  </a:lnTo>
                  <a:lnTo>
                    <a:pt x="9" y="57"/>
                  </a:lnTo>
                  <a:lnTo>
                    <a:pt x="12" y="62"/>
                  </a:lnTo>
                  <a:lnTo>
                    <a:pt x="12" y="60"/>
                  </a:lnTo>
                  <a:lnTo>
                    <a:pt x="12" y="62"/>
                  </a:lnTo>
                  <a:lnTo>
                    <a:pt x="10" y="65"/>
                  </a:lnTo>
                  <a:lnTo>
                    <a:pt x="12" y="65"/>
                  </a:lnTo>
                  <a:lnTo>
                    <a:pt x="13" y="63"/>
                  </a:lnTo>
                  <a:lnTo>
                    <a:pt x="13" y="68"/>
                  </a:lnTo>
                  <a:lnTo>
                    <a:pt x="13" y="71"/>
                  </a:lnTo>
                  <a:lnTo>
                    <a:pt x="15" y="71"/>
                  </a:lnTo>
                  <a:lnTo>
                    <a:pt x="19" y="74"/>
                  </a:lnTo>
                  <a:lnTo>
                    <a:pt x="17" y="75"/>
                  </a:lnTo>
                  <a:lnTo>
                    <a:pt x="26" y="79"/>
                  </a:lnTo>
                  <a:lnTo>
                    <a:pt x="28" y="90"/>
                  </a:lnTo>
                  <a:lnTo>
                    <a:pt x="33" y="90"/>
                  </a:lnTo>
                  <a:lnTo>
                    <a:pt x="33" y="88"/>
                  </a:lnTo>
                  <a:lnTo>
                    <a:pt x="38" y="84"/>
                  </a:lnTo>
                  <a:lnTo>
                    <a:pt x="40" y="88"/>
                  </a:lnTo>
                  <a:lnTo>
                    <a:pt x="43" y="81"/>
                  </a:lnTo>
                  <a:lnTo>
                    <a:pt x="45" y="81"/>
                  </a:lnTo>
                  <a:lnTo>
                    <a:pt x="50" y="84"/>
                  </a:lnTo>
                  <a:lnTo>
                    <a:pt x="50" y="81"/>
                  </a:lnTo>
                  <a:lnTo>
                    <a:pt x="54" y="81"/>
                  </a:lnTo>
                  <a:lnTo>
                    <a:pt x="59" y="88"/>
                  </a:lnTo>
                  <a:lnTo>
                    <a:pt x="62" y="84"/>
                  </a:lnTo>
                  <a:lnTo>
                    <a:pt x="57" y="75"/>
                  </a:lnTo>
                  <a:lnTo>
                    <a:pt x="62" y="67"/>
                  </a:lnTo>
                  <a:lnTo>
                    <a:pt x="57" y="52"/>
                  </a:lnTo>
                  <a:lnTo>
                    <a:pt x="57" y="41"/>
                  </a:lnTo>
                  <a:lnTo>
                    <a:pt x="57" y="32"/>
                  </a:lnTo>
                  <a:lnTo>
                    <a:pt x="52" y="28"/>
                  </a:lnTo>
                  <a:lnTo>
                    <a:pt x="47" y="28"/>
                  </a:lnTo>
                  <a:lnTo>
                    <a:pt x="40" y="26"/>
                  </a:lnTo>
                  <a:lnTo>
                    <a:pt x="19" y="0"/>
                  </a:lnTo>
                  <a:lnTo>
                    <a:pt x="0" y="2"/>
                  </a:lnTo>
                  <a:lnTo>
                    <a:pt x="2" y="11"/>
                  </a:lnTo>
                  <a:lnTo>
                    <a:pt x="5" y="15"/>
                  </a:lnTo>
                  <a:lnTo>
                    <a:pt x="2" y="15"/>
                  </a:lnTo>
                  <a:lnTo>
                    <a:pt x="5" y="15"/>
                  </a:lnTo>
                  <a:lnTo>
                    <a:pt x="9" y="17"/>
                  </a:lnTo>
                  <a:close/>
                </a:path>
              </a:pathLst>
            </a:custGeom>
            <a:solidFill>
              <a:srgbClr val="0033CC"/>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120" name="Freeform 5678"/>
            <p:cNvSpPr>
              <a:spLocks/>
            </p:cNvSpPr>
            <p:nvPr/>
          </p:nvSpPr>
          <p:spPr bwMode="auto">
            <a:xfrm>
              <a:off x="2893" y="2129"/>
              <a:ext cx="295" cy="333"/>
            </a:xfrm>
            <a:custGeom>
              <a:avLst/>
              <a:gdLst>
                <a:gd name="T0" fmla="*/ 38 w 290"/>
                <a:gd name="T1" fmla="*/ 80 h 322"/>
                <a:gd name="T2" fmla="*/ 56 w 290"/>
                <a:gd name="T3" fmla="*/ 51 h 322"/>
                <a:gd name="T4" fmla="*/ 169 w 290"/>
                <a:gd name="T5" fmla="*/ 29 h 322"/>
                <a:gd name="T6" fmla="*/ 169 w 290"/>
                <a:gd name="T7" fmla="*/ 29 h 322"/>
                <a:gd name="T8" fmla="*/ 213 w 290"/>
                <a:gd name="T9" fmla="*/ 36 h 322"/>
                <a:gd name="T10" fmla="*/ 225 w 290"/>
                <a:gd name="T11" fmla="*/ 22 h 322"/>
                <a:gd name="T12" fmla="*/ 237 w 290"/>
                <a:gd name="T13" fmla="*/ 7 h 322"/>
                <a:gd name="T14" fmla="*/ 256 w 290"/>
                <a:gd name="T15" fmla="*/ 13 h 322"/>
                <a:gd name="T16" fmla="*/ 276 w 290"/>
                <a:gd name="T17" fmla="*/ 51 h 322"/>
                <a:gd name="T18" fmla="*/ 282 w 290"/>
                <a:gd name="T19" fmla="*/ 108 h 322"/>
                <a:gd name="T20" fmla="*/ 288 w 290"/>
                <a:gd name="T21" fmla="*/ 137 h 322"/>
                <a:gd name="T22" fmla="*/ 269 w 290"/>
                <a:gd name="T23" fmla="*/ 180 h 322"/>
                <a:gd name="T24" fmla="*/ 262 w 290"/>
                <a:gd name="T25" fmla="*/ 230 h 322"/>
                <a:gd name="T26" fmla="*/ 243 w 290"/>
                <a:gd name="T27" fmla="*/ 295 h 322"/>
                <a:gd name="T28" fmla="*/ 231 w 290"/>
                <a:gd name="T29" fmla="*/ 323 h 322"/>
                <a:gd name="T30" fmla="*/ 182 w 290"/>
                <a:gd name="T31" fmla="*/ 292 h 322"/>
                <a:gd name="T32" fmla="*/ 164 w 290"/>
                <a:gd name="T33" fmla="*/ 307 h 322"/>
                <a:gd name="T34" fmla="*/ 161 w 290"/>
                <a:gd name="T35" fmla="*/ 310 h 322"/>
                <a:gd name="T36" fmla="*/ 155 w 290"/>
                <a:gd name="T37" fmla="*/ 307 h 322"/>
                <a:gd name="T38" fmla="*/ 144 w 290"/>
                <a:gd name="T39" fmla="*/ 311 h 322"/>
                <a:gd name="T40" fmla="*/ 141 w 290"/>
                <a:gd name="T41" fmla="*/ 316 h 322"/>
                <a:gd name="T42" fmla="*/ 138 w 290"/>
                <a:gd name="T43" fmla="*/ 317 h 322"/>
                <a:gd name="T44" fmla="*/ 124 w 290"/>
                <a:gd name="T45" fmla="*/ 320 h 322"/>
                <a:gd name="T46" fmla="*/ 64 w 290"/>
                <a:gd name="T47" fmla="*/ 323 h 322"/>
                <a:gd name="T48" fmla="*/ 53 w 290"/>
                <a:gd name="T49" fmla="*/ 334 h 322"/>
                <a:gd name="T50" fmla="*/ 61 w 290"/>
                <a:gd name="T51" fmla="*/ 323 h 322"/>
                <a:gd name="T52" fmla="*/ 132 w 290"/>
                <a:gd name="T53" fmla="*/ 322 h 322"/>
                <a:gd name="T54" fmla="*/ 175 w 290"/>
                <a:gd name="T55" fmla="*/ 300 h 322"/>
                <a:gd name="T56" fmla="*/ 225 w 290"/>
                <a:gd name="T57" fmla="*/ 322 h 322"/>
                <a:gd name="T58" fmla="*/ 194 w 290"/>
                <a:gd name="T59" fmla="*/ 278 h 322"/>
                <a:gd name="T60" fmla="*/ 122 w 290"/>
                <a:gd name="T61" fmla="*/ 325 h 322"/>
                <a:gd name="T62" fmla="*/ 61 w 290"/>
                <a:gd name="T63" fmla="*/ 323 h 322"/>
                <a:gd name="T64" fmla="*/ 32 w 290"/>
                <a:gd name="T65" fmla="*/ 344 h 322"/>
                <a:gd name="T66" fmla="*/ 32 w 290"/>
                <a:gd name="T67" fmla="*/ 309 h 322"/>
                <a:gd name="T68" fmla="*/ 18 w 290"/>
                <a:gd name="T69" fmla="*/ 280 h 322"/>
                <a:gd name="T70" fmla="*/ 6 w 290"/>
                <a:gd name="T71" fmla="*/ 252 h 322"/>
                <a:gd name="T72" fmla="*/ 6 w 290"/>
                <a:gd name="T73" fmla="*/ 230 h 322"/>
                <a:gd name="T74" fmla="*/ 12 w 290"/>
                <a:gd name="T75" fmla="*/ 216 h 322"/>
                <a:gd name="T76" fmla="*/ 18 w 290"/>
                <a:gd name="T77" fmla="*/ 187 h 322"/>
                <a:gd name="T78" fmla="*/ 38 w 290"/>
                <a:gd name="T79" fmla="*/ 180 h 322"/>
                <a:gd name="T80" fmla="*/ 38 w 290"/>
                <a:gd name="T81" fmla="*/ 137 h 322"/>
                <a:gd name="T82" fmla="*/ 38 w 290"/>
                <a:gd name="T83" fmla="*/ 87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0"/>
                <a:gd name="T127" fmla="*/ 0 h 322"/>
                <a:gd name="T128" fmla="*/ 290 w 290"/>
                <a:gd name="T129" fmla="*/ 322 h 3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121" name="Freeform 5679"/>
            <p:cNvSpPr>
              <a:spLocks/>
            </p:cNvSpPr>
            <p:nvPr/>
          </p:nvSpPr>
          <p:spPr bwMode="auto">
            <a:xfrm>
              <a:off x="2935" y="2394"/>
              <a:ext cx="217" cy="177"/>
            </a:xfrm>
            <a:custGeom>
              <a:avLst/>
              <a:gdLst>
                <a:gd name="T0" fmla="*/ 16 w 209"/>
                <a:gd name="T1" fmla="*/ 35 h 198"/>
                <a:gd name="T2" fmla="*/ 82 w 209"/>
                <a:gd name="T3" fmla="*/ 38 h 198"/>
                <a:gd name="T4" fmla="*/ 116 w 209"/>
                <a:gd name="T5" fmla="*/ 29 h 198"/>
                <a:gd name="T6" fmla="*/ 156 w 209"/>
                <a:gd name="T7" fmla="*/ 2 h 198"/>
                <a:gd name="T8" fmla="*/ 187 w 209"/>
                <a:gd name="T9" fmla="*/ 36 h 198"/>
                <a:gd name="T10" fmla="*/ 191 w 209"/>
                <a:gd name="T11" fmla="*/ 38 h 198"/>
                <a:gd name="T12" fmla="*/ 166 w 209"/>
                <a:gd name="T13" fmla="*/ 72 h 198"/>
                <a:gd name="T14" fmla="*/ 172 w 209"/>
                <a:gd name="T15" fmla="*/ 77 h 198"/>
                <a:gd name="T16" fmla="*/ 192 w 209"/>
                <a:gd name="T17" fmla="*/ 88 h 198"/>
                <a:gd name="T18" fmla="*/ 198 w 209"/>
                <a:gd name="T19" fmla="*/ 101 h 198"/>
                <a:gd name="T20" fmla="*/ 212 w 209"/>
                <a:gd name="T21" fmla="*/ 117 h 198"/>
                <a:gd name="T22" fmla="*/ 219 w 209"/>
                <a:gd name="T23" fmla="*/ 117 h 198"/>
                <a:gd name="T24" fmla="*/ 225 w 209"/>
                <a:gd name="T25" fmla="*/ 135 h 198"/>
                <a:gd name="T26" fmla="*/ 192 w 209"/>
                <a:gd name="T27" fmla="*/ 135 h 198"/>
                <a:gd name="T28" fmla="*/ 186 w 209"/>
                <a:gd name="T29" fmla="*/ 140 h 198"/>
                <a:gd name="T30" fmla="*/ 179 w 209"/>
                <a:gd name="T31" fmla="*/ 152 h 198"/>
                <a:gd name="T32" fmla="*/ 160 w 209"/>
                <a:gd name="T33" fmla="*/ 152 h 198"/>
                <a:gd name="T34" fmla="*/ 146 w 209"/>
                <a:gd name="T35" fmla="*/ 152 h 198"/>
                <a:gd name="T36" fmla="*/ 146 w 209"/>
                <a:gd name="T37" fmla="*/ 152 h 198"/>
                <a:gd name="T38" fmla="*/ 134 w 209"/>
                <a:gd name="T39" fmla="*/ 152 h 198"/>
                <a:gd name="T40" fmla="*/ 128 w 209"/>
                <a:gd name="T41" fmla="*/ 158 h 198"/>
                <a:gd name="T42" fmla="*/ 114 w 209"/>
                <a:gd name="T43" fmla="*/ 147 h 198"/>
                <a:gd name="T44" fmla="*/ 102 w 209"/>
                <a:gd name="T45" fmla="*/ 135 h 198"/>
                <a:gd name="T46" fmla="*/ 94 w 209"/>
                <a:gd name="T47" fmla="*/ 140 h 198"/>
                <a:gd name="T48" fmla="*/ 82 w 209"/>
                <a:gd name="T49" fmla="*/ 140 h 198"/>
                <a:gd name="T50" fmla="*/ 69 w 209"/>
                <a:gd name="T51" fmla="*/ 129 h 198"/>
                <a:gd name="T52" fmla="*/ 62 w 209"/>
                <a:gd name="T53" fmla="*/ 129 h 198"/>
                <a:gd name="T54" fmla="*/ 62 w 209"/>
                <a:gd name="T55" fmla="*/ 117 h 198"/>
                <a:gd name="T56" fmla="*/ 50 w 209"/>
                <a:gd name="T57" fmla="*/ 105 h 198"/>
                <a:gd name="T58" fmla="*/ 44 w 209"/>
                <a:gd name="T59" fmla="*/ 101 h 198"/>
                <a:gd name="T60" fmla="*/ 24 w 209"/>
                <a:gd name="T61" fmla="*/ 83 h 198"/>
                <a:gd name="T62" fmla="*/ 24 w 209"/>
                <a:gd name="T63" fmla="*/ 77 h 198"/>
                <a:gd name="T64" fmla="*/ 22 w 209"/>
                <a:gd name="T65" fmla="*/ 72 h 198"/>
                <a:gd name="T66" fmla="*/ 3 w 209"/>
                <a:gd name="T67" fmla="*/ 64 h 198"/>
                <a:gd name="T68" fmla="*/ 3 w 209"/>
                <a:gd name="T69" fmla="*/ 60 h 198"/>
                <a:gd name="T70" fmla="*/ 0 w 209"/>
                <a:gd name="T71" fmla="*/ 56 h 198"/>
                <a:gd name="T72" fmla="*/ 17 w 209"/>
                <a:gd name="T73" fmla="*/ 36 h 198"/>
                <a:gd name="T74" fmla="*/ 22 w 209"/>
                <a:gd name="T75" fmla="*/ 35 h 198"/>
                <a:gd name="T76" fmla="*/ 45 w 209"/>
                <a:gd name="T77" fmla="*/ 35 h 198"/>
                <a:gd name="T78" fmla="*/ 54 w 209"/>
                <a:gd name="T79" fmla="*/ 36 h 198"/>
                <a:gd name="T80" fmla="*/ 73 w 209"/>
                <a:gd name="T81" fmla="*/ 39 h 198"/>
                <a:gd name="T82" fmla="*/ 90 w 209"/>
                <a:gd name="T83" fmla="*/ 35 h 198"/>
                <a:gd name="T84" fmla="*/ 112 w 209"/>
                <a:gd name="T85" fmla="*/ 29 h 198"/>
                <a:gd name="T86" fmla="*/ 134 w 209"/>
                <a:gd name="T87" fmla="*/ 18 h 198"/>
                <a:gd name="T88" fmla="*/ 157 w 209"/>
                <a:gd name="T89" fmla="*/ 2 h 198"/>
                <a:gd name="T90" fmla="*/ 186 w 209"/>
                <a:gd name="T91" fmla="*/ 35 h 198"/>
                <a:gd name="T92" fmla="*/ 175 w 209"/>
                <a:gd name="T93" fmla="*/ 25 h 198"/>
                <a:gd name="T94" fmla="*/ 154 w 209"/>
                <a:gd name="T95" fmla="*/ 0 h 198"/>
                <a:gd name="T96" fmla="*/ 128 w 209"/>
                <a:gd name="T97" fmla="*/ 23 h 198"/>
                <a:gd name="T98" fmla="*/ 80 w 209"/>
                <a:gd name="T99" fmla="*/ 38 h 198"/>
                <a:gd name="T100" fmla="*/ 66 w 209"/>
                <a:gd name="T101" fmla="*/ 39 h 198"/>
                <a:gd name="T102" fmla="*/ 17 w 209"/>
                <a:gd name="T103" fmla="*/ 36 h 198"/>
                <a:gd name="T104" fmla="*/ 3 w 209"/>
                <a:gd name="T105" fmla="*/ 52 h 198"/>
                <a:gd name="T106" fmla="*/ 16 w 209"/>
                <a:gd name="T107" fmla="*/ 35 h 1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9"/>
                <a:gd name="T163" fmla="*/ 0 h 198"/>
                <a:gd name="T164" fmla="*/ 209 w 209"/>
                <a:gd name="T165" fmla="*/ 198 h 19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9" h="198">
                  <a:moveTo>
                    <a:pt x="14" y="44"/>
                  </a:moveTo>
                  <a:lnTo>
                    <a:pt x="76" y="48"/>
                  </a:lnTo>
                  <a:lnTo>
                    <a:pt x="108" y="36"/>
                  </a:lnTo>
                  <a:lnTo>
                    <a:pt x="144" y="2"/>
                  </a:lnTo>
                  <a:lnTo>
                    <a:pt x="173" y="45"/>
                  </a:lnTo>
                  <a:lnTo>
                    <a:pt x="177" y="48"/>
                  </a:lnTo>
                  <a:lnTo>
                    <a:pt x="154" y="89"/>
                  </a:lnTo>
                  <a:lnTo>
                    <a:pt x="160" y="96"/>
                  </a:lnTo>
                  <a:lnTo>
                    <a:pt x="178" y="110"/>
                  </a:lnTo>
                  <a:lnTo>
                    <a:pt x="184" y="126"/>
                  </a:lnTo>
                  <a:lnTo>
                    <a:pt x="196" y="147"/>
                  </a:lnTo>
                  <a:lnTo>
                    <a:pt x="203" y="147"/>
                  </a:lnTo>
                  <a:lnTo>
                    <a:pt x="209" y="169"/>
                  </a:lnTo>
                  <a:lnTo>
                    <a:pt x="178" y="169"/>
                  </a:lnTo>
                  <a:lnTo>
                    <a:pt x="172" y="176"/>
                  </a:lnTo>
                  <a:lnTo>
                    <a:pt x="166" y="190"/>
                  </a:lnTo>
                  <a:lnTo>
                    <a:pt x="148" y="190"/>
                  </a:lnTo>
                  <a:lnTo>
                    <a:pt x="136" y="190"/>
                  </a:lnTo>
                  <a:lnTo>
                    <a:pt x="124" y="190"/>
                  </a:lnTo>
                  <a:lnTo>
                    <a:pt x="118" y="198"/>
                  </a:lnTo>
                  <a:lnTo>
                    <a:pt x="106" y="184"/>
                  </a:lnTo>
                  <a:lnTo>
                    <a:pt x="94" y="169"/>
                  </a:lnTo>
                  <a:lnTo>
                    <a:pt x="88" y="176"/>
                  </a:lnTo>
                  <a:lnTo>
                    <a:pt x="76" y="176"/>
                  </a:lnTo>
                  <a:lnTo>
                    <a:pt x="64" y="161"/>
                  </a:lnTo>
                  <a:lnTo>
                    <a:pt x="58" y="161"/>
                  </a:lnTo>
                  <a:lnTo>
                    <a:pt x="58" y="147"/>
                  </a:lnTo>
                  <a:lnTo>
                    <a:pt x="46" y="132"/>
                  </a:lnTo>
                  <a:lnTo>
                    <a:pt x="40" y="126"/>
                  </a:lnTo>
                  <a:lnTo>
                    <a:pt x="22" y="104"/>
                  </a:lnTo>
                  <a:lnTo>
                    <a:pt x="22" y="96"/>
                  </a:lnTo>
                  <a:lnTo>
                    <a:pt x="20" y="91"/>
                  </a:lnTo>
                  <a:lnTo>
                    <a:pt x="3" y="81"/>
                  </a:lnTo>
                  <a:lnTo>
                    <a:pt x="3" y="75"/>
                  </a:lnTo>
                  <a:lnTo>
                    <a:pt x="0" y="71"/>
                  </a:lnTo>
                  <a:lnTo>
                    <a:pt x="15" y="45"/>
                  </a:lnTo>
                  <a:lnTo>
                    <a:pt x="20" y="44"/>
                  </a:lnTo>
                  <a:lnTo>
                    <a:pt x="41" y="44"/>
                  </a:lnTo>
                  <a:lnTo>
                    <a:pt x="50" y="45"/>
                  </a:lnTo>
                  <a:lnTo>
                    <a:pt x="67" y="49"/>
                  </a:lnTo>
                  <a:lnTo>
                    <a:pt x="84" y="44"/>
                  </a:lnTo>
                  <a:lnTo>
                    <a:pt x="104" y="36"/>
                  </a:lnTo>
                  <a:lnTo>
                    <a:pt x="124" y="22"/>
                  </a:lnTo>
                  <a:lnTo>
                    <a:pt x="145" y="2"/>
                  </a:lnTo>
                  <a:lnTo>
                    <a:pt x="172" y="44"/>
                  </a:lnTo>
                  <a:lnTo>
                    <a:pt x="163" y="31"/>
                  </a:lnTo>
                  <a:lnTo>
                    <a:pt x="143" y="0"/>
                  </a:lnTo>
                  <a:lnTo>
                    <a:pt x="118" y="29"/>
                  </a:lnTo>
                  <a:lnTo>
                    <a:pt x="74" y="48"/>
                  </a:lnTo>
                  <a:lnTo>
                    <a:pt x="62" y="49"/>
                  </a:lnTo>
                  <a:lnTo>
                    <a:pt x="15" y="45"/>
                  </a:lnTo>
                  <a:lnTo>
                    <a:pt x="3" y="65"/>
                  </a:lnTo>
                  <a:lnTo>
                    <a:pt x="14" y="44"/>
                  </a:lnTo>
                  <a:close/>
                </a:path>
              </a:pathLst>
            </a:custGeom>
            <a:solidFill>
              <a:srgbClr val="E1E1E1"/>
            </a:solidFill>
            <a:ln w="317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71122" name="Freeform 5680"/>
            <p:cNvSpPr>
              <a:spLocks/>
            </p:cNvSpPr>
            <p:nvPr/>
          </p:nvSpPr>
          <p:spPr bwMode="auto">
            <a:xfrm>
              <a:off x="1691" y="919"/>
              <a:ext cx="703" cy="418"/>
            </a:xfrm>
            <a:custGeom>
              <a:avLst/>
              <a:gdLst>
                <a:gd name="T0" fmla="*/ 124 w 694"/>
                <a:gd name="T1" fmla="*/ 372 h 371"/>
                <a:gd name="T2" fmla="*/ 148 w 694"/>
                <a:gd name="T3" fmla="*/ 364 h 371"/>
                <a:gd name="T4" fmla="*/ 130 w 694"/>
                <a:gd name="T5" fmla="*/ 388 h 371"/>
                <a:gd name="T6" fmla="*/ 142 w 694"/>
                <a:gd name="T7" fmla="*/ 402 h 371"/>
                <a:gd name="T8" fmla="*/ 154 w 694"/>
                <a:gd name="T9" fmla="*/ 425 h 371"/>
                <a:gd name="T10" fmla="*/ 154 w 694"/>
                <a:gd name="T11" fmla="*/ 441 h 371"/>
                <a:gd name="T12" fmla="*/ 172 w 694"/>
                <a:gd name="T13" fmla="*/ 448 h 371"/>
                <a:gd name="T14" fmla="*/ 197 w 694"/>
                <a:gd name="T15" fmla="*/ 455 h 371"/>
                <a:gd name="T16" fmla="*/ 210 w 694"/>
                <a:gd name="T17" fmla="*/ 463 h 371"/>
                <a:gd name="T18" fmla="*/ 228 w 694"/>
                <a:gd name="T19" fmla="*/ 455 h 371"/>
                <a:gd name="T20" fmla="*/ 240 w 694"/>
                <a:gd name="T21" fmla="*/ 441 h 371"/>
                <a:gd name="T22" fmla="*/ 246 w 694"/>
                <a:gd name="T23" fmla="*/ 418 h 371"/>
                <a:gd name="T24" fmla="*/ 264 w 694"/>
                <a:gd name="T25" fmla="*/ 394 h 371"/>
                <a:gd name="T26" fmla="*/ 278 w 694"/>
                <a:gd name="T27" fmla="*/ 380 h 371"/>
                <a:gd name="T28" fmla="*/ 313 w 694"/>
                <a:gd name="T29" fmla="*/ 343 h 371"/>
                <a:gd name="T30" fmla="*/ 363 w 694"/>
                <a:gd name="T31" fmla="*/ 335 h 371"/>
                <a:gd name="T32" fmla="*/ 417 w 694"/>
                <a:gd name="T33" fmla="*/ 290 h 371"/>
                <a:gd name="T34" fmla="*/ 510 w 694"/>
                <a:gd name="T35" fmla="*/ 274 h 371"/>
                <a:gd name="T36" fmla="*/ 479 w 694"/>
                <a:gd name="T37" fmla="*/ 243 h 371"/>
                <a:gd name="T38" fmla="*/ 517 w 694"/>
                <a:gd name="T39" fmla="*/ 221 h 371"/>
                <a:gd name="T40" fmla="*/ 541 w 694"/>
                <a:gd name="T41" fmla="*/ 243 h 371"/>
                <a:gd name="T42" fmla="*/ 559 w 694"/>
                <a:gd name="T43" fmla="*/ 221 h 371"/>
                <a:gd name="T44" fmla="*/ 523 w 694"/>
                <a:gd name="T45" fmla="*/ 198 h 371"/>
                <a:gd name="T46" fmla="*/ 503 w 694"/>
                <a:gd name="T47" fmla="*/ 190 h 371"/>
                <a:gd name="T48" fmla="*/ 541 w 694"/>
                <a:gd name="T49" fmla="*/ 175 h 371"/>
                <a:gd name="T50" fmla="*/ 577 w 694"/>
                <a:gd name="T51" fmla="*/ 168 h 371"/>
                <a:gd name="T52" fmla="*/ 590 w 694"/>
                <a:gd name="T53" fmla="*/ 144 h 371"/>
                <a:gd name="T54" fmla="*/ 583 w 694"/>
                <a:gd name="T55" fmla="*/ 130 h 371"/>
                <a:gd name="T56" fmla="*/ 626 w 694"/>
                <a:gd name="T57" fmla="*/ 114 h 371"/>
                <a:gd name="T58" fmla="*/ 590 w 694"/>
                <a:gd name="T59" fmla="*/ 91 h 371"/>
                <a:gd name="T60" fmla="*/ 644 w 694"/>
                <a:gd name="T61" fmla="*/ 53 h 371"/>
                <a:gd name="T62" fmla="*/ 682 w 694"/>
                <a:gd name="T63" fmla="*/ 38 h 371"/>
                <a:gd name="T64" fmla="*/ 597 w 694"/>
                <a:gd name="T65" fmla="*/ 30 h 371"/>
                <a:gd name="T66" fmla="*/ 491 w 694"/>
                <a:gd name="T67" fmla="*/ 30 h 371"/>
                <a:gd name="T68" fmla="*/ 485 w 694"/>
                <a:gd name="T69" fmla="*/ 8 h 371"/>
                <a:gd name="T70" fmla="*/ 405 w 694"/>
                <a:gd name="T71" fmla="*/ 8 h 371"/>
                <a:gd name="T72" fmla="*/ 393 w 694"/>
                <a:gd name="T73" fmla="*/ 16 h 371"/>
                <a:gd name="T74" fmla="*/ 295 w 694"/>
                <a:gd name="T75" fmla="*/ 23 h 371"/>
                <a:gd name="T76" fmla="*/ 222 w 694"/>
                <a:gd name="T77" fmla="*/ 30 h 371"/>
                <a:gd name="T78" fmla="*/ 142 w 694"/>
                <a:gd name="T79" fmla="*/ 38 h 371"/>
                <a:gd name="T80" fmla="*/ 6 w 694"/>
                <a:gd name="T81" fmla="*/ 83 h 371"/>
                <a:gd name="T82" fmla="*/ 68 w 694"/>
                <a:gd name="T83" fmla="*/ 99 h 371"/>
                <a:gd name="T84" fmla="*/ 30 w 694"/>
                <a:gd name="T85" fmla="*/ 114 h 371"/>
                <a:gd name="T86" fmla="*/ 86 w 694"/>
                <a:gd name="T87" fmla="*/ 122 h 371"/>
                <a:gd name="T88" fmla="*/ 154 w 694"/>
                <a:gd name="T89" fmla="*/ 160 h 371"/>
                <a:gd name="T90" fmla="*/ 142 w 694"/>
                <a:gd name="T91" fmla="*/ 206 h 371"/>
                <a:gd name="T92" fmla="*/ 178 w 694"/>
                <a:gd name="T93" fmla="*/ 206 h 371"/>
                <a:gd name="T94" fmla="*/ 178 w 694"/>
                <a:gd name="T95" fmla="*/ 221 h 371"/>
                <a:gd name="T96" fmla="*/ 148 w 694"/>
                <a:gd name="T97" fmla="*/ 229 h 371"/>
                <a:gd name="T98" fmla="*/ 184 w 694"/>
                <a:gd name="T99" fmla="*/ 267 h 371"/>
                <a:gd name="T100" fmla="*/ 166 w 694"/>
                <a:gd name="T101" fmla="*/ 282 h 371"/>
                <a:gd name="T102" fmla="*/ 136 w 694"/>
                <a:gd name="T103" fmla="*/ 290 h 371"/>
                <a:gd name="T104" fmla="*/ 166 w 694"/>
                <a:gd name="T105" fmla="*/ 297 h 371"/>
                <a:gd name="T106" fmla="*/ 166 w 694"/>
                <a:gd name="T107" fmla="*/ 312 h 371"/>
                <a:gd name="T108" fmla="*/ 130 w 694"/>
                <a:gd name="T109" fmla="*/ 320 h 371"/>
                <a:gd name="T110" fmla="*/ 116 w 694"/>
                <a:gd name="T111" fmla="*/ 335 h 371"/>
                <a:gd name="T112" fmla="*/ 154 w 694"/>
                <a:gd name="T113" fmla="*/ 343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4"/>
                <a:gd name="T172" fmla="*/ 0 h 371"/>
                <a:gd name="T173" fmla="*/ 694 w 694"/>
                <a:gd name="T174" fmla="*/ 371 h 37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0033CC"/>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grpSp>
      <p:sp>
        <p:nvSpPr>
          <p:cNvPr id="2" name="Slide Number Placeholder 1"/>
          <p:cNvSpPr>
            <a:spLocks noGrp="1"/>
          </p:cNvSpPr>
          <p:nvPr>
            <p:ph type="sldNum" sz="quarter" idx="10"/>
          </p:nvPr>
        </p:nvSpPr>
        <p:spPr/>
        <p:txBody>
          <a:bodyPr/>
          <a:lstStyle/>
          <a:p>
            <a:pPr>
              <a:defRPr/>
            </a:pPr>
            <a:fld id="{21517826-A1A8-4B20-83BB-6B4226365DCE}" type="slidenum">
              <a:rPr lang="en-US" smtClean="0"/>
              <a:pPr>
                <a:defRPr/>
              </a:pPr>
              <a:t>103</a:t>
            </a:fld>
            <a:endParaRPr lang="en-US"/>
          </a:p>
        </p:txBody>
      </p:sp>
    </p:spTree>
    <p:extLst>
      <p:ext uri="{BB962C8B-B14F-4D97-AF65-F5344CB8AC3E}">
        <p14:creationId xmlns:p14="http://schemas.microsoft.com/office/powerpoint/2010/main" val="340461466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en-US" smtClean="0">
                <a:solidFill>
                  <a:schemeClr val="hlink"/>
                </a:solidFill>
              </a:rPr>
              <a:t>Other key differences with Madrid</a:t>
            </a:r>
          </a:p>
        </p:txBody>
      </p:sp>
      <p:sp>
        <p:nvSpPr>
          <p:cNvPr id="71683" name="Rectangle 3"/>
          <p:cNvSpPr>
            <a:spLocks noGrp="1" noChangeArrowheads="1"/>
          </p:cNvSpPr>
          <p:nvPr>
            <p:ph type="body" idx="1"/>
          </p:nvPr>
        </p:nvSpPr>
        <p:spPr>
          <a:xfrm>
            <a:off x="250825" y="1341438"/>
            <a:ext cx="8893175" cy="5183187"/>
          </a:xfrm>
        </p:spPr>
        <p:txBody>
          <a:bodyPr/>
          <a:lstStyle/>
          <a:p>
            <a:pPr marL="457200" lvl="1" indent="0">
              <a:lnSpc>
                <a:spcPct val="90000"/>
              </a:lnSpc>
              <a:buFontTx/>
              <a:buNone/>
            </a:pPr>
            <a:endParaRPr lang="fr-CH" altLang="en-US" sz="2000" smtClean="0"/>
          </a:p>
          <a:p>
            <a:pPr>
              <a:lnSpc>
                <a:spcPct val="90000"/>
              </a:lnSpc>
            </a:pPr>
            <a:r>
              <a:rPr lang="fr-CH" altLang="en-US" sz="2000" u="sng" smtClean="0"/>
              <a:t>No Basic Design concept</a:t>
            </a:r>
          </a:p>
          <a:p>
            <a:pPr>
              <a:lnSpc>
                <a:spcPct val="90000"/>
              </a:lnSpc>
              <a:buFontTx/>
              <a:buNone/>
            </a:pPr>
            <a:r>
              <a:rPr lang="fr-CH" altLang="en-US" sz="2000" smtClean="0"/>
              <a:t>    Direct filing at WIPO possible</a:t>
            </a:r>
          </a:p>
          <a:p>
            <a:pPr>
              <a:lnSpc>
                <a:spcPct val="90000"/>
              </a:lnSpc>
            </a:pPr>
            <a:endParaRPr lang="fr-CH" altLang="en-US" sz="2000" u="sng" smtClean="0"/>
          </a:p>
          <a:p>
            <a:pPr>
              <a:lnSpc>
                <a:spcPct val="90000"/>
              </a:lnSpc>
            </a:pPr>
            <a:r>
              <a:rPr lang="fr-CH" altLang="en-US" sz="2000" u="sng" smtClean="0"/>
              <a:t>Up to 100 designs in single application (same class)</a:t>
            </a:r>
          </a:p>
          <a:p>
            <a:pPr>
              <a:lnSpc>
                <a:spcPct val="90000"/>
              </a:lnSpc>
              <a:buFontTx/>
              <a:buNone/>
            </a:pPr>
            <a:endParaRPr lang="fr-CH" altLang="en-US" sz="2000" u="sng" smtClean="0"/>
          </a:p>
          <a:p>
            <a:pPr>
              <a:lnSpc>
                <a:spcPct val="90000"/>
              </a:lnSpc>
            </a:pPr>
            <a:r>
              <a:rPr lang="fr-CH" altLang="en-US" sz="2000" u="sng" smtClean="0"/>
              <a:t>Renewal</a:t>
            </a:r>
          </a:p>
          <a:p>
            <a:pPr marL="457200" lvl="1" indent="0">
              <a:lnSpc>
                <a:spcPct val="90000"/>
              </a:lnSpc>
              <a:buFont typeface="Arial" charset="0"/>
              <a:buChar char="•"/>
            </a:pPr>
            <a:r>
              <a:rPr lang="fr-CH" altLang="en-US" sz="2000" smtClean="0"/>
              <a:t>Madrid: 10 years (indefinitely)</a:t>
            </a:r>
          </a:p>
          <a:p>
            <a:pPr marL="457200" lvl="1" indent="0">
              <a:lnSpc>
                <a:spcPct val="90000"/>
              </a:lnSpc>
              <a:buFont typeface="Arial" charset="0"/>
              <a:buChar char="•"/>
            </a:pPr>
            <a:r>
              <a:rPr lang="fr-CH" altLang="en-US" sz="2000" smtClean="0"/>
              <a:t>Hague: 5 years (as a rule up to 15 years)</a:t>
            </a:r>
          </a:p>
          <a:p>
            <a:pPr>
              <a:lnSpc>
                <a:spcPct val="90000"/>
              </a:lnSpc>
              <a:buFontTx/>
              <a:buNone/>
            </a:pPr>
            <a:endParaRPr lang="fr-CH" altLang="en-US" sz="2000" u="sng" smtClean="0"/>
          </a:p>
          <a:p>
            <a:pPr>
              <a:lnSpc>
                <a:spcPct val="90000"/>
              </a:lnSpc>
            </a:pPr>
            <a:r>
              <a:rPr lang="fr-CH" altLang="en-US" sz="2000" u="sng" smtClean="0"/>
              <a:t>No subsequent designation concept</a:t>
            </a:r>
          </a:p>
          <a:p>
            <a:pPr marL="457200" lvl="1" indent="0">
              <a:lnSpc>
                <a:spcPct val="90000"/>
              </a:lnSpc>
              <a:buFont typeface="Arial" charset="0"/>
              <a:buChar char="•"/>
            </a:pPr>
            <a:endParaRPr lang="fr-CH" altLang="en-US" sz="2000" smtClean="0"/>
          </a:p>
          <a:p>
            <a:pPr>
              <a:lnSpc>
                <a:spcPct val="90000"/>
              </a:lnSpc>
              <a:buFontTx/>
              <a:buChar char="•"/>
            </a:pPr>
            <a:endParaRPr lang="fr-CH" altLang="en-US" sz="2000" smtClean="0"/>
          </a:p>
          <a:p>
            <a:pPr>
              <a:lnSpc>
                <a:spcPct val="90000"/>
              </a:lnSpc>
              <a:buFontTx/>
              <a:buChar char="•"/>
            </a:pPr>
            <a:endParaRPr lang="fr-CH" altLang="en-US" sz="2000" smtClean="0"/>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104</a:t>
            </a:fld>
            <a:endParaRPr lang="en-US"/>
          </a:p>
        </p:txBody>
      </p:sp>
    </p:spTree>
    <p:extLst>
      <p:ext uri="{BB962C8B-B14F-4D97-AF65-F5344CB8AC3E}">
        <p14:creationId xmlns:p14="http://schemas.microsoft.com/office/powerpoint/2010/main" val="2953767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algn="ctr" eaLnBrk="1" hangingPunct="1"/>
            <a:r>
              <a:rPr lang="en-US" altLang="en-US" smtClean="0"/>
              <a:t>International Applications</a:t>
            </a:r>
          </a:p>
        </p:txBody>
      </p:sp>
      <p:pic>
        <p:nvPicPr>
          <p:cNvPr id="73731" name="Picture 3" descr="D:\Users\muls\AppData\Local\Microsoft\Windows\Temporary Internet Files\Content.Outlook\K339IB82\a-1-1.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9750" y="1412875"/>
            <a:ext cx="8021638"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105</a:t>
            </a:fld>
            <a:endParaRPr lang="en-US"/>
          </a:p>
        </p:txBody>
      </p:sp>
    </p:spTree>
    <p:extLst>
      <p:ext uri="{BB962C8B-B14F-4D97-AF65-F5344CB8AC3E}">
        <p14:creationId xmlns:p14="http://schemas.microsoft.com/office/powerpoint/2010/main" val="355027215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algn="ctr" eaLnBrk="1" hangingPunct="1"/>
            <a:r>
              <a:rPr lang="fr-CH" altLang="en-US" sz="4000" smtClean="0"/>
              <a:t>Origin of International Registrations</a:t>
            </a:r>
            <a:endParaRPr lang="en-US" altLang="en-US" sz="4000" smtClean="0"/>
          </a:p>
        </p:txBody>
      </p:sp>
      <p:pic>
        <p:nvPicPr>
          <p:cNvPr id="75779" name="Picture 2" descr="D:\Users\muls\AppData\Local\Microsoft\Windows\Temporary Internet Files\Content.Outlook\K339IB82\a-9-4.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84213" y="1700213"/>
            <a:ext cx="78835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106</a:t>
            </a:fld>
            <a:endParaRPr lang="en-US"/>
          </a:p>
        </p:txBody>
      </p:sp>
    </p:spTree>
    <p:extLst>
      <p:ext uri="{BB962C8B-B14F-4D97-AF65-F5344CB8AC3E}">
        <p14:creationId xmlns:p14="http://schemas.microsoft.com/office/powerpoint/2010/main" val="3595079919"/>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body" idx="1"/>
          </p:nvPr>
        </p:nvSpPr>
        <p:spPr>
          <a:xfrm>
            <a:off x="539750" y="1484313"/>
            <a:ext cx="7993063" cy="4537075"/>
          </a:xfrm>
        </p:spPr>
        <p:txBody>
          <a:bodyPr/>
          <a:lstStyle/>
          <a:p>
            <a:pPr eaLnBrk="1" hangingPunct="1">
              <a:buFontTx/>
              <a:buNone/>
            </a:pPr>
            <a:r>
              <a:rPr lang="en-US" altLang="en-US" sz="2000" smtClean="0"/>
              <a:t>Number of designs recorded:</a:t>
            </a:r>
          </a:p>
          <a:p>
            <a:pPr eaLnBrk="1" hangingPunct="1">
              <a:buFontTx/>
              <a:buNone/>
            </a:pPr>
            <a:endParaRPr lang="en-US" altLang="en-US" sz="2000" smtClean="0"/>
          </a:p>
          <a:p>
            <a:pPr eaLnBrk="1" hangingPunct="1"/>
            <a:r>
              <a:rPr lang="en-US" altLang="en-US" sz="2000" smtClean="0"/>
              <a:t>1. European Union    	(10178 designs, 79.5%)</a:t>
            </a:r>
          </a:p>
          <a:p>
            <a:pPr eaLnBrk="1" hangingPunct="1"/>
            <a:r>
              <a:rPr lang="en-US" altLang="en-US" sz="2000" smtClean="0"/>
              <a:t>2. Switzerland		(9287 designs, 72.5%)</a:t>
            </a:r>
          </a:p>
          <a:p>
            <a:pPr eaLnBrk="1" hangingPunct="1"/>
            <a:r>
              <a:rPr lang="en-US" altLang="en-US" sz="2000" smtClean="0"/>
              <a:t>3. Turkey			(5993 designs, 46.8%)</a:t>
            </a:r>
          </a:p>
          <a:p>
            <a:pPr eaLnBrk="1" hangingPunct="1"/>
            <a:r>
              <a:rPr lang="en-US" altLang="en-US" sz="2000" smtClean="0"/>
              <a:t>4. Norway 			(3152 designs, 24.6%)</a:t>
            </a:r>
          </a:p>
          <a:p>
            <a:pPr eaLnBrk="1" hangingPunct="1"/>
            <a:r>
              <a:rPr lang="en-US" altLang="en-US" sz="2000" smtClean="0"/>
              <a:t>5. Ukraine	 		(2911 designs, 22.7%)</a:t>
            </a:r>
          </a:p>
          <a:p>
            <a:pPr eaLnBrk="1" hangingPunct="1"/>
            <a:r>
              <a:rPr lang="en-US" altLang="en-US" sz="2000" smtClean="0"/>
              <a:t>6. Singapore			(2639 designs, 20.6%)</a:t>
            </a:r>
          </a:p>
          <a:p>
            <a:pPr eaLnBrk="1" hangingPunct="1"/>
            <a:r>
              <a:rPr lang="en-US" altLang="en-US" sz="2000" smtClean="0"/>
              <a:t>7. Morocco			(1932 designs, 15.0%)</a:t>
            </a:r>
          </a:p>
          <a:p>
            <a:pPr eaLnBrk="1" hangingPunct="1"/>
            <a:r>
              <a:rPr lang="en-US" altLang="en-US" sz="2000" smtClean="0"/>
              <a:t>8. Croatia 			(1884 designs, 14.7%)</a:t>
            </a:r>
          </a:p>
          <a:p>
            <a:pPr eaLnBrk="1" hangingPunct="1"/>
            <a:r>
              <a:rPr lang="en-US" altLang="en-US" sz="2000" smtClean="0"/>
              <a:t>9. Monaco			(1724 designs, 13.5%)</a:t>
            </a:r>
          </a:p>
          <a:p>
            <a:pPr eaLnBrk="1" hangingPunct="1"/>
            <a:r>
              <a:rPr lang="en-US" altLang="en-US" sz="2000" smtClean="0"/>
              <a:t>10. Liechtenstein 		(1706 designs, 13.3%)</a:t>
            </a:r>
          </a:p>
        </p:txBody>
      </p:sp>
      <p:sp>
        <p:nvSpPr>
          <p:cNvPr id="76803" name="Rectangle 3"/>
          <p:cNvSpPr>
            <a:spLocks noGrp="1" noChangeArrowheads="1"/>
          </p:cNvSpPr>
          <p:nvPr>
            <p:ph type="title"/>
          </p:nvPr>
        </p:nvSpPr>
        <p:spPr>
          <a:xfrm>
            <a:off x="457200" y="274638"/>
            <a:ext cx="8229600" cy="993775"/>
          </a:xfrm>
        </p:spPr>
        <p:txBody>
          <a:bodyPr/>
          <a:lstStyle/>
          <a:p>
            <a:pPr eaLnBrk="1" hangingPunct="1"/>
            <a:r>
              <a:rPr lang="en-US" altLang="en-US" sz="3200" smtClean="0"/>
              <a:t>2013: Top Designated Contracting Parties</a:t>
            </a:r>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107</a:t>
            </a:fld>
            <a:endParaRPr lang="en-US"/>
          </a:p>
        </p:txBody>
      </p:sp>
    </p:spTree>
    <p:extLst>
      <p:ext uri="{BB962C8B-B14F-4D97-AF65-F5344CB8AC3E}">
        <p14:creationId xmlns:p14="http://schemas.microsoft.com/office/powerpoint/2010/main" val="243298259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fr-CH" altLang="en-US" b="1" smtClean="0"/>
              <a:t>The Hague System in Benelux: inward</a:t>
            </a:r>
            <a:endParaRPr lang="en-US" altLang="en-US" b="1" smtClean="0"/>
          </a:p>
        </p:txBody>
      </p:sp>
      <p:pic>
        <p:nvPicPr>
          <p:cNvPr id="78851" name="Afbeelding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1600"/>
            <a:ext cx="84963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108</a:t>
            </a:fld>
            <a:endParaRPr lang="en-US"/>
          </a:p>
        </p:txBody>
      </p:sp>
    </p:spTree>
    <p:extLst>
      <p:ext uri="{BB962C8B-B14F-4D97-AF65-F5344CB8AC3E}">
        <p14:creationId xmlns:p14="http://schemas.microsoft.com/office/powerpoint/2010/main" val="230548967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fr-CH" altLang="en-US" b="1" smtClean="0"/>
              <a:t>The Hague System in Benelux: outward</a:t>
            </a:r>
            <a:endParaRPr lang="en-US" altLang="en-US" b="1" smtClean="0"/>
          </a:p>
        </p:txBody>
      </p:sp>
      <p:pic>
        <p:nvPicPr>
          <p:cNvPr id="80899" name="Afbeelding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47800"/>
            <a:ext cx="8382000"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109</a:t>
            </a:fld>
            <a:endParaRPr lang="en-US"/>
          </a:p>
        </p:txBody>
      </p:sp>
    </p:spTree>
    <p:extLst>
      <p:ext uri="{BB962C8B-B14F-4D97-AF65-F5344CB8AC3E}">
        <p14:creationId xmlns:p14="http://schemas.microsoft.com/office/powerpoint/2010/main" val="26529316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dirty="0" smtClean="0">
                <a:solidFill>
                  <a:srgbClr val="0070C0"/>
                </a:solidFill>
              </a:rPr>
              <a:t>Beijing Treaty on Audiovisual Performances, 26 June 2012</a:t>
            </a:r>
            <a:endParaRPr lang="en-US" dirty="0" smtClean="0"/>
          </a:p>
        </p:txBody>
      </p:sp>
      <p:pic>
        <p:nvPicPr>
          <p:cNvPr id="5" name="Espace réservé du contenu 4" descr="url.jpg"/>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67544" y="2003376"/>
            <a:ext cx="4457647" cy="3672408"/>
          </a:xfrm>
          <a:prstGeom prst="rect">
            <a:avLst/>
          </a:prstGeom>
          <a:ln>
            <a:noFill/>
          </a:ln>
          <a:effectLst>
            <a:softEdge rad="112500"/>
          </a:effectLst>
        </p:spPr>
      </p:pic>
      <p:pic>
        <p:nvPicPr>
          <p:cNvPr id="6" name="Espace réservé du contenu 8"/>
          <p:cNvPicPr>
            <a:picLocks noGrp="1"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292080" y="1941758"/>
            <a:ext cx="3530351" cy="3734026"/>
          </a:xfrm>
          <a:prstGeom prst="rect">
            <a:avLst/>
          </a:prstGeom>
          <a:ln>
            <a:noFill/>
          </a:ln>
          <a:effectLst>
            <a:softEdge rad="112500"/>
          </a:effec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11</a:t>
            </a:fld>
            <a:endParaRPr lang="en-US"/>
          </a:p>
        </p:txBody>
      </p:sp>
    </p:spTree>
    <p:extLst>
      <p:ext uri="{BB962C8B-B14F-4D97-AF65-F5344CB8AC3E}">
        <p14:creationId xmlns:p14="http://schemas.microsoft.com/office/powerpoint/2010/main" val="190353851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110</a:t>
            </a:fld>
            <a:endParaRPr lang="en-US"/>
          </a:p>
        </p:txBody>
      </p:sp>
    </p:spTree>
    <p:extLst>
      <p:ext uri="{BB962C8B-B14F-4D97-AF65-F5344CB8AC3E}">
        <p14:creationId xmlns:p14="http://schemas.microsoft.com/office/powerpoint/2010/main" val="334543039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946900"/>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111</a:t>
            </a:fld>
            <a:endParaRPr lang="en-US"/>
          </a:p>
        </p:txBody>
      </p:sp>
    </p:spTree>
    <p:extLst>
      <p:ext uri="{BB962C8B-B14F-4D97-AF65-F5344CB8AC3E}">
        <p14:creationId xmlns:p14="http://schemas.microsoft.com/office/powerpoint/2010/main" val="8961834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ChangeArrowheads="1"/>
          </p:cNvSpPr>
          <p:nvPr/>
        </p:nvSpPr>
        <p:spPr bwMode="auto">
          <a:xfrm>
            <a:off x="2555875" y="1125538"/>
            <a:ext cx="417671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a:spcBef>
                <a:spcPct val="0"/>
              </a:spcBef>
            </a:pPr>
            <a:r>
              <a:rPr lang="en-US" altLang="en-US" sz="2000" b="0">
                <a:solidFill>
                  <a:srgbClr val="00408C"/>
                </a:solidFill>
                <a:ea typeface="ヒラギノ角ゴ Pro W3" pitchFamily="-102" charset="-128"/>
              </a:rPr>
              <a:t/>
            </a:r>
            <a:br>
              <a:rPr lang="en-US" altLang="en-US" sz="2000" b="0">
                <a:solidFill>
                  <a:srgbClr val="00408C"/>
                </a:solidFill>
                <a:ea typeface="ヒラギノ角ゴ Pro W3" pitchFamily="-102" charset="-128"/>
              </a:rPr>
            </a:br>
            <a:r>
              <a:rPr lang="en-US" altLang="en-US" sz="2000" b="0">
                <a:solidFill>
                  <a:srgbClr val="00408C"/>
                </a:solidFill>
                <a:ea typeface="ヒラギノ角ゴ Pro W3" pitchFamily="-102" charset="-128"/>
              </a:rPr>
              <a:t/>
            </a:r>
            <a:br>
              <a:rPr lang="en-US" altLang="en-US" sz="2000" b="0">
                <a:solidFill>
                  <a:srgbClr val="00408C"/>
                </a:solidFill>
                <a:ea typeface="ヒラギノ角ゴ Pro W3" pitchFamily="-102" charset="-128"/>
              </a:rPr>
            </a:br>
            <a:r>
              <a:rPr lang="en-US" altLang="en-US" sz="3600" b="0">
                <a:solidFill>
                  <a:schemeClr val="hlink"/>
                </a:solidFill>
                <a:ea typeface="ヒラギノ角ゴ Pro W3" pitchFamily="-102" charset="-128"/>
              </a:rPr>
              <a:t>Thank you </a:t>
            </a:r>
          </a:p>
          <a:p>
            <a:pPr algn="ctr">
              <a:spcBef>
                <a:spcPct val="0"/>
              </a:spcBef>
            </a:pPr>
            <a:endParaRPr lang="en-US" altLang="en-US" sz="3600" b="0">
              <a:solidFill>
                <a:schemeClr val="hlink"/>
              </a:solidFill>
              <a:ea typeface="ヒラギノ角ゴ Pro W3" pitchFamily="-102" charset="-128"/>
            </a:endParaRPr>
          </a:p>
        </p:txBody>
      </p:sp>
      <p:sp>
        <p:nvSpPr>
          <p:cNvPr id="84995" name="Text Box 4"/>
          <p:cNvSpPr txBox="1">
            <a:spLocks noChangeArrowheads="1"/>
          </p:cNvSpPr>
          <p:nvPr/>
        </p:nvSpPr>
        <p:spPr bwMode="auto">
          <a:xfrm>
            <a:off x="755650" y="4868863"/>
            <a:ext cx="27781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r>
              <a:rPr lang="es-ES_tradnl" altLang="en-US" sz="2200" b="0">
                <a:solidFill>
                  <a:schemeClr val="hlink"/>
                </a:solidFill>
                <a:ea typeface="ヒラギノ角ゴ Pro W3" pitchFamily="-102" charset="-128"/>
              </a:rPr>
              <a:t>david.muls@wipo.int</a:t>
            </a:r>
          </a:p>
          <a:p>
            <a:pPr eaLnBrk="1" hangingPunct="1"/>
            <a:r>
              <a:rPr lang="es-ES_tradnl" altLang="en-US" sz="2200" b="0">
                <a:solidFill>
                  <a:schemeClr val="hlink"/>
                </a:solidFill>
                <a:ea typeface="ヒラギノ角ゴ Pro W3" pitchFamily="-102" charset="-128"/>
              </a:rPr>
              <a:t>c.janssen@boip.int</a:t>
            </a:r>
            <a:endParaRPr lang="en-US" altLang="en-US" sz="2200" b="0">
              <a:solidFill>
                <a:schemeClr val="hlink"/>
              </a:solidFill>
              <a:ea typeface="ヒラギノ角ゴ Pro W3" pitchFamily="-102" charset="-128"/>
            </a:endParaRPr>
          </a:p>
        </p:txBody>
      </p:sp>
      <p:sp>
        <p:nvSpPr>
          <p:cNvPr id="2" name="Slide Number Placeholder 1"/>
          <p:cNvSpPr>
            <a:spLocks noGrp="1"/>
          </p:cNvSpPr>
          <p:nvPr>
            <p:ph type="sldNum" sz="quarter" idx="10"/>
          </p:nvPr>
        </p:nvSpPr>
        <p:spPr/>
        <p:txBody>
          <a:bodyPr/>
          <a:lstStyle/>
          <a:p>
            <a:pPr>
              <a:defRPr/>
            </a:pPr>
            <a:fld id="{886D60C8-7BA5-467F-BCD3-E871B6D034EA}" type="slidenum">
              <a:rPr lang="en-US" smtClean="0"/>
              <a:pPr>
                <a:defRPr/>
              </a:pPr>
              <a:t>112</a:t>
            </a:fld>
            <a:endParaRPr lang="en-US"/>
          </a:p>
        </p:txBody>
      </p:sp>
    </p:spTree>
    <p:extLst>
      <p:ext uri="{BB962C8B-B14F-4D97-AF65-F5344CB8AC3E}">
        <p14:creationId xmlns:p14="http://schemas.microsoft.com/office/powerpoint/2010/main" val="1198299829"/>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3068639"/>
            <a:ext cx="7099789" cy="1512887"/>
          </a:xfrm>
          <a:noFill/>
        </p:spPr>
        <p:txBody>
          <a:bodyPr/>
          <a:lstStyle/>
          <a:p>
            <a:pPr eaLnBrk="1" hangingPunct="1"/>
            <a:r>
              <a:rPr lang="en-SG" altLang="en-US" sz="3000" b="1" smtClean="0"/>
              <a:t/>
            </a:r>
            <a:br>
              <a:rPr lang="en-SG" altLang="en-US" sz="3000" b="1" smtClean="0"/>
            </a:br>
            <a:r>
              <a:rPr lang="en-SG" altLang="en-US" sz="3000" b="1" smtClean="0"/>
              <a:t>WIPO Alternative Dispute Resolution</a:t>
            </a:r>
            <a:br>
              <a:rPr lang="en-SG" altLang="en-US" sz="3000" b="1" smtClean="0"/>
            </a:br>
            <a:r>
              <a:rPr lang="en-SG" altLang="en-US" sz="2600" smtClean="0"/>
              <a:t>Seminar WIPO Services and Initiatives</a:t>
            </a:r>
            <a:endParaRPr lang="en-US" altLang="en-US" sz="2600" smtClean="0"/>
          </a:p>
        </p:txBody>
      </p:sp>
      <p:sp>
        <p:nvSpPr>
          <p:cNvPr id="3075" name="Rectangle 3"/>
          <p:cNvSpPr>
            <a:spLocks noGrp="1" noChangeArrowheads="1"/>
          </p:cNvSpPr>
          <p:nvPr>
            <p:ph type="subTitle" idx="1"/>
          </p:nvPr>
        </p:nvSpPr>
        <p:spPr>
          <a:xfrm>
            <a:off x="6244005" y="5095876"/>
            <a:ext cx="2504342" cy="792163"/>
          </a:xfrm>
          <a:noFill/>
        </p:spPr>
        <p:txBody>
          <a:bodyPr/>
          <a:lstStyle/>
          <a:p>
            <a:pPr eaLnBrk="1" hangingPunct="1"/>
            <a:r>
              <a:rPr lang="fr-CH" altLang="en-US" sz="1300" smtClean="0">
                <a:solidFill>
                  <a:srgbClr val="990033"/>
                </a:solidFill>
                <a:latin typeface="Arial Black" pitchFamily="34" charset="0"/>
              </a:rPr>
              <a:t>Brussels </a:t>
            </a:r>
          </a:p>
          <a:p>
            <a:pPr eaLnBrk="1" hangingPunct="1"/>
            <a:r>
              <a:rPr lang="fr-CH" altLang="en-US" sz="1300" smtClean="0">
                <a:solidFill>
                  <a:srgbClr val="990033"/>
                </a:solidFill>
                <a:latin typeface="Arial Black" pitchFamily="34" charset="0"/>
              </a:rPr>
              <a:t>February 23, 2015</a:t>
            </a:r>
            <a:endParaRPr lang="en-US" altLang="en-US" sz="1300" smtClean="0">
              <a:solidFill>
                <a:srgbClr val="990033"/>
              </a:solidFill>
              <a:latin typeface="Arial Black" pitchFamily="34" charset="0"/>
            </a:endParaRPr>
          </a:p>
        </p:txBody>
      </p:sp>
      <p:pic>
        <p:nvPicPr>
          <p:cNvPr id="3076" name="Picture 5" descr="Puce-3_pct"/>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12935" y="2770188"/>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6"/>
          <p:cNvSpPr txBox="1">
            <a:spLocks noChangeArrowheads="1"/>
          </p:cNvSpPr>
          <p:nvPr/>
        </p:nvSpPr>
        <p:spPr bwMode="auto">
          <a:xfrm>
            <a:off x="1248508" y="5516563"/>
            <a:ext cx="4925158"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50000"/>
              </a:spcBef>
              <a:buFontTx/>
              <a:buNone/>
            </a:pPr>
            <a:r>
              <a:rPr lang="fr-CH" altLang="en-US" sz="1800">
                <a:solidFill>
                  <a:srgbClr val="70899B"/>
                </a:solidFill>
              </a:rPr>
              <a:t>Erik Wilbers</a:t>
            </a:r>
          </a:p>
          <a:p>
            <a:pPr eaLnBrk="1" hangingPunct="1">
              <a:spcBef>
                <a:spcPct val="50000"/>
              </a:spcBef>
              <a:buFontTx/>
              <a:buNone/>
            </a:pPr>
            <a:r>
              <a:rPr lang="fr-CH" altLang="en-US" sz="1800">
                <a:solidFill>
                  <a:srgbClr val="70899B"/>
                </a:solidFill>
              </a:rPr>
              <a:t>Director, WIPO Arbitration and Mediation Center</a:t>
            </a:r>
            <a:endParaRPr lang="en-US" altLang="en-US" sz="1800">
              <a:solidFill>
                <a:srgbClr val="70899B"/>
              </a:solidFill>
            </a:endParaRPr>
          </a:p>
        </p:txBody>
      </p:sp>
    </p:spTree>
    <p:extLst>
      <p:ext uri="{BB962C8B-B14F-4D97-AF65-F5344CB8AC3E}">
        <p14:creationId xmlns:p14="http://schemas.microsoft.com/office/powerpoint/2010/main" val="61356245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3C3754B4-39AD-4EFA-9424-71F910D53D0C}" type="slidenum">
              <a:rPr lang="en-US" altLang="en-US" sz="1400" smtClean="0"/>
              <a:pPr algn="r" eaLnBrk="1" hangingPunct="1">
                <a:spcBef>
                  <a:spcPct val="0"/>
                </a:spcBef>
                <a:buFontTx/>
                <a:buNone/>
              </a:pPr>
              <a:t>114</a:t>
            </a:fld>
            <a:endParaRPr lang="en-US" altLang="en-US" sz="1400" smtClean="0"/>
          </a:p>
        </p:txBody>
      </p:sp>
      <p:sp>
        <p:nvSpPr>
          <p:cNvPr id="4099" name="Rectangle 2"/>
          <p:cNvSpPr>
            <a:spLocks noGrp="1" noChangeArrowheads="1"/>
          </p:cNvSpPr>
          <p:nvPr>
            <p:ph type="title"/>
          </p:nvPr>
        </p:nvSpPr>
        <p:spPr>
          <a:xfrm>
            <a:off x="657958" y="115888"/>
            <a:ext cx="7772400" cy="1039812"/>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fr-CH" altLang="en-US" smtClean="0"/>
              <a:t>WIPO Arbitration and Mediation Center</a:t>
            </a:r>
            <a:endParaRPr lang="en-US" altLang="en-US" smtClean="0"/>
          </a:p>
        </p:txBody>
      </p:sp>
      <p:sp>
        <p:nvSpPr>
          <p:cNvPr id="4100" name="Rectangle 3"/>
          <p:cNvSpPr>
            <a:spLocks noChangeArrowheads="1"/>
          </p:cNvSpPr>
          <p:nvPr/>
        </p:nvSpPr>
        <p:spPr bwMode="auto">
          <a:xfrm>
            <a:off x="718038" y="1268413"/>
            <a:ext cx="7848600" cy="494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63" tIns="46231" rIns="92463" bIns="46231"/>
          <a:lstStyle>
            <a:lvl1pPr marL="342900" indent="-342900"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r>
              <a:rPr lang="en-US" altLang="en-US">
                <a:solidFill>
                  <a:srgbClr val="000000"/>
                </a:solidFill>
              </a:rPr>
              <a:t>Facilitates the resolution of commercial disputes between private parties involving IP and IT, through procedures other than court litigation (“Alternative Dispute Resolution”:  ADR)</a:t>
            </a:r>
          </a:p>
          <a:p>
            <a:pPr eaLnBrk="1" hangingPunct="1"/>
            <a:r>
              <a:rPr lang="en-US" altLang="en-US">
                <a:solidFill>
                  <a:srgbClr val="000000"/>
                </a:solidFill>
              </a:rPr>
              <a:t>ADR of IP disputes benefits from a specialized ADR provider</a:t>
            </a:r>
          </a:p>
          <a:p>
            <a:pPr lvl="1" eaLnBrk="1" hangingPunct="1"/>
            <a:r>
              <a:rPr lang="en-US" altLang="en-US">
                <a:solidFill>
                  <a:srgbClr val="000000"/>
                </a:solidFill>
              </a:rPr>
              <a:t>WIPO panel members experienced in IP and technology - able to deliver informed results efficiently</a:t>
            </a:r>
          </a:p>
          <a:p>
            <a:pPr lvl="1" eaLnBrk="1" hangingPunct="1"/>
            <a:r>
              <a:rPr lang="fr-CH" altLang="en-US">
                <a:solidFill>
                  <a:srgbClr val="000000"/>
                </a:solidFill>
              </a:rPr>
              <a:t>Competitive WIPO fee structure (including reduced fees for PCT and Madrid applicants)  </a:t>
            </a:r>
          </a:p>
          <a:p>
            <a:pPr lvl="1" eaLnBrk="1" hangingPunct="1"/>
            <a:r>
              <a:rPr lang="es-ES" altLang="en-US">
                <a:solidFill>
                  <a:srgbClr val="000000"/>
                </a:solidFill>
              </a:rPr>
              <a:t>International neutrality</a:t>
            </a:r>
          </a:p>
          <a:p>
            <a:pPr lvl="1" eaLnBrk="1" hangingPunct="1"/>
            <a:r>
              <a:rPr lang="en-US" altLang="en-US">
                <a:solidFill>
                  <a:srgbClr val="000000"/>
                </a:solidFill>
              </a:rPr>
              <a:t>Offices in Geneva and </a:t>
            </a:r>
            <a:r>
              <a:rPr lang="fr-CH" altLang="en-US">
                <a:solidFill>
                  <a:srgbClr val="000000"/>
                </a:solidFill>
              </a:rPr>
              <a:t>Singapore</a:t>
            </a:r>
            <a:endParaRPr lang="en-US" altLang="en-US">
              <a:solidFill>
                <a:srgbClr val="000000"/>
              </a:solidFill>
            </a:endParaRPr>
          </a:p>
        </p:txBody>
      </p:sp>
    </p:spTree>
    <p:extLst>
      <p:ext uri="{BB962C8B-B14F-4D97-AF65-F5344CB8AC3E}">
        <p14:creationId xmlns:p14="http://schemas.microsoft.com/office/powerpoint/2010/main" val="3104532070"/>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6EA1A37F-3BE8-4B31-A28D-F481F26907FF}" type="slidenum">
              <a:rPr lang="en-US" altLang="en-US" sz="1400" smtClean="0"/>
              <a:pPr algn="r" eaLnBrk="1" hangingPunct="1">
                <a:spcBef>
                  <a:spcPct val="0"/>
                </a:spcBef>
                <a:buFontTx/>
                <a:buNone/>
              </a:pPr>
              <a:t>115</a:t>
            </a:fld>
            <a:endParaRPr lang="en-US" altLang="en-US" sz="1400" smtClean="0"/>
          </a:p>
        </p:txBody>
      </p:sp>
      <p:sp>
        <p:nvSpPr>
          <p:cNvPr id="5123" name="Rectangle 2"/>
          <p:cNvSpPr>
            <a:spLocks noGrp="1" noChangeArrowheads="1"/>
          </p:cNvSpPr>
          <p:nvPr>
            <p:ph type="title"/>
          </p:nvPr>
        </p:nvSpPr>
        <p:spPr>
          <a:xfrm>
            <a:off x="451339" y="0"/>
            <a:ext cx="8374674" cy="1368425"/>
          </a:xfrm>
        </p:spPr>
        <p:txBody>
          <a:bodyPr/>
          <a:lstStyle/>
          <a:p>
            <a:pPr eaLnBrk="1" hangingPunct="1"/>
            <a:r>
              <a:rPr lang="fr-CH" altLang="en-US" smtClean="0"/>
              <a:t>Mediation, Arbitration, Expert Determination</a:t>
            </a:r>
            <a:endParaRPr lang="en-US" altLang="en-US" smtClean="0"/>
          </a:p>
        </p:txBody>
      </p:sp>
      <p:sp>
        <p:nvSpPr>
          <p:cNvPr id="5124" name="Rectangle 3"/>
          <p:cNvSpPr>
            <a:spLocks noGrp="1" noChangeArrowheads="1"/>
          </p:cNvSpPr>
          <p:nvPr>
            <p:ph type="body" idx="1"/>
          </p:nvPr>
        </p:nvSpPr>
        <p:spPr>
          <a:xfrm>
            <a:off x="451338" y="1412876"/>
            <a:ext cx="8229600" cy="3776663"/>
          </a:xfrm>
        </p:spPr>
        <p:txBody>
          <a:bodyPr/>
          <a:lstStyle/>
          <a:p>
            <a:pPr eaLnBrk="1" hangingPunct="1">
              <a:lnSpc>
                <a:spcPct val="80000"/>
              </a:lnSpc>
            </a:pPr>
            <a:r>
              <a:rPr lang="fr-CH" altLang="en-US" sz="2200" b="1" i="1" smtClean="0"/>
              <a:t>Mediation</a:t>
            </a:r>
            <a:r>
              <a:rPr lang="fr-CH" altLang="en-US" sz="2200" smtClean="0"/>
              <a:t>: an informal consensual procedure in which a neutral intermediary, the mediator, </a:t>
            </a:r>
            <a:r>
              <a:rPr lang="fr-CH" altLang="en-US" sz="2200" u="sng" smtClean="0"/>
              <a:t>assists the parties in reaching a settlement of their dispute</a:t>
            </a:r>
            <a:r>
              <a:rPr lang="fr-CH" altLang="en-US" sz="2200" smtClean="0"/>
              <a:t>, based on the parties’ respective interests. The </a:t>
            </a:r>
            <a:r>
              <a:rPr lang="fr-CH" altLang="en-US" sz="2200" u="sng" smtClean="0"/>
              <a:t>mediator cannot impose a decision</a:t>
            </a:r>
            <a:r>
              <a:rPr lang="fr-CH" altLang="en-US" sz="2200" smtClean="0"/>
              <a:t>. The settlement agreement has the force of a contract.  Mediation leaves open all other dispute resolution options.</a:t>
            </a:r>
          </a:p>
          <a:p>
            <a:pPr eaLnBrk="1" hangingPunct="1">
              <a:lnSpc>
                <a:spcPct val="80000"/>
              </a:lnSpc>
              <a:buFontTx/>
              <a:buNone/>
            </a:pPr>
            <a:endParaRPr lang="fr-CH" altLang="en-US" sz="2200" smtClean="0"/>
          </a:p>
          <a:p>
            <a:pPr eaLnBrk="1" hangingPunct="1">
              <a:lnSpc>
                <a:spcPct val="80000"/>
              </a:lnSpc>
            </a:pPr>
            <a:r>
              <a:rPr lang="fr-CH" altLang="en-US" sz="2200" b="1" i="1" smtClean="0"/>
              <a:t>Arbitration</a:t>
            </a:r>
            <a:r>
              <a:rPr lang="fr-CH" altLang="en-US" sz="2200" smtClean="0"/>
              <a:t>: a consensual procedure in which the parties submit their dispute to one or more chosen arbitrators, for a </a:t>
            </a:r>
            <a:r>
              <a:rPr lang="fr-CH" altLang="en-US" sz="2200" u="sng" smtClean="0"/>
              <a:t>binding and final decision</a:t>
            </a:r>
            <a:r>
              <a:rPr lang="fr-CH" altLang="en-US" sz="2200" smtClean="0"/>
              <a:t> (award) based on the parties’ respective rights and obligations and enforceable as an award </a:t>
            </a:r>
            <a:r>
              <a:rPr lang="fr-CH" altLang="en-US" sz="2200" u="sng" smtClean="0"/>
              <a:t>under arbitral law</a:t>
            </a:r>
            <a:r>
              <a:rPr lang="fr-CH" altLang="en-US" sz="2200" smtClean="0"/>
              <a:t>.  Arbitration constitutes a private alternative to court litigation.</a:t>
            </a:r>
          </a:p>
          <a:p>
            <a:pPr eaLnBrk="1" hangingPunct="1">
              <a:lnSpc>
                <a:spcPct val="80000"/>
              </a:lnSpc>
              <a:buFontTx/>
              <a:buNone/>
            </a:pPr>
            <a:endParaRPr lang="fr-CH" altLang="en-US" sz="2200" smtClean="0"/>
          </a:p>
          <a:p>
            <a:pPr eaLnBrk="1" hangingPunct="1">
              <a:lnSpc>
                <a:spcPct val="80000"/>
              </a:lnSpc>
            </a:pPr>
            <a:r>
              <a:rPr lang="fr-CH" altLang="en-US" sz="2200" b="1" i="1" smtClean="0"/>
              <a:t>Expert Determination</a:t>
            </a:r>
            <a:r>
              <a:rPr lang="fr-CH" altLang="en-US" sz="2200" smtClean="0"/>
              <a:t>: a consensual procedure in which the parties submit a </a:t>
            </a:r>
            <a:r>
              <a:rPr lang="fr-CH" altLang="en-US" sz="2200" u="sng" smtClean="0"/>
              <a:t>specific matter</a:t>
            </a:r>
            <a:r>
              <a:rPr lang="fr-CH" altLang="en-US" sz="2200" smtClean="0"/>
              <a:t> (e.g. technical question) to one or more experts who make a </a:t>
            </a:r>
            <a:r>
              <a:rPr lang="fr-CH" altLang="en-US" sz="2200" u="sng" smtClean="0"/>
              <a:t>determination</a:t>
            </a:r>
            <a:r>
              <a:rPr lang="fr-CH" altLang="en-US" sz="2200" smtClean="0"/>
              <a:t> on the matter, which can be binding unless the parties have agreed otherwise.</a:t>
            </a:r>
            <a:endParaRPr lang="en-US" altLang="en-US" sz="2200" smtClean="0"/>
          </a:p>
        </p:txBody>
      </p:sp>
    </p:spTree>
    <p:extLst>
      <p:ext uri="{BB962C8B-B14F-4D97-AF65-F5344CB8AC3E}">
        <p14:creationId xmlns:p14="http://schemas.microsoft.com/office/powerpoint/2010/main" val="310130904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4BC6B34C-3DA0-4C77-A5E2-A6DB997B8D61}" type="slidenum">
              <a:rPr lang="en-US" altLang="en-US" sz="1400" smtClean="0"/>
              <a:pPr algn="r" eaLnBrk="1" hangingPunct="1">
                <a:spcBef>
                  <a:spcPct val="0"/>
                </a:spcBef>
                <a:buFontTx/>
                <a:buNone/>
              </a:pPr>
              <a:t>116</a:t>
            </a:fld>
            <a:endParaRPr lang="en-US" altLang="en-US" sz="1400" smtClean="0"/>
          </a:p>
        </p:txBody>
      </p:sp>
      <p:sp>
        <p:nvSpPr>
          <p:cNvPr id="6147" name="Rectangle 2"/>
          <p:cNvSpPr>
            <a:spLocks noGrp="1" noChangeArrowheads="1"/>
          </p:cNvSpPr>
          <p:nvPr>
            <p:ph type="title"/>
          </p:nvPr>
        </p:nvSpPr>
        <p:spPr>
          <a:xfrm>
            <a:off x="515816" y="115888"/>
            <a:ext cx="8310197" cy="8382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en-US" altLang="en-US" smtClean="0"/>
              <a:t>Why ADR for IP Disputes?</a:t>
            </a:r>
          </a:p>
        </p:txBody>
      </p:sp>
      <p:sp>
        <p:nvSpPr>
          <p:cNvPr id="6148" name="Rectangle 3"/>
          <p:cNvSpPr>
            <a:spLocks noGrp="1" noChangeArrowheads="1"/>
          </p:cNvSpPr>
          <p:nvPr>
            <p:ph type="body" idx="1"/>
          </p:nvPr>
        </p:nvSpPr>
        <p:spPr>
          <a:xfrm>
            <a:off x="584689" y="981076"/>
            <a:ext cx="8241323" cy="6119813"/>
          </a:xfrm>
        </p:spPr>
        <p:txBody>
          <a:bodyPr/>
          <a:lstStyle/>
          <a:p>
            <a:pPr eaLnBrk="1" hangingPunct="1">
              <a:lnSpc>
                <a:spcPct val="90000"/>
              </a:lnSpc>
            </a:pPr>
            <a:r>
              <a:rPr lang="en-US" altLang="en-US" sz="2600" smtClean="0"/>
              <a:t>Prohibitive cost of IP court litigation</a:t>
            </a:r>
          </a:p>
          <a:p>
            <a:pPr lvl="1" eaLnBrk="1" hangingPunct="1">
              <a:lnSpc>
                <a:spcPct val="90000"/>
              </a:lnSpc>
            </a:pPr>
            <a:r>
              <a:rPr lang="fr-CH" altLang="en-US" sz="2600" i="1" smtClean="0"/>
              <a:t>Calls for cost-effective procedures</a:t>
            </a:r>
            <a:endParaRPr lang="en-US" altLang="en-US" sz="2600" i="1" smtClean="0"/>
          </a:p>
          <a:p>
            <a:pPr eaLnBrk="1" hangingPunct="1">
              <a:lnSpc>
                <a:spcPct val="90000"/>
              </a:lnSpc>
            </a:pPr>
            <a:r>
              <a:rPr lang="en-US" altLang="en-US" sz="2600" smtClean="0"/>
              <a:t>Internationalization of creation/use of IP</a:t>
            </a:r>
          </a:p>
          <a:p>
            <a:pPr lvl="1" eaLnBrk="1" hangingPunct="1">
              <a:lnSpc>
                <a:spcPct val="90000"/>
              </a:lnSpc>
            </a:pPr>
            <a:r>
              <a:rPr lang="en-US" altLang="en-US" sz="2600" i="1" smtClean="0"/>
              <a:t>Calls for cross-border solutions</a:t>
            </a:r>
          </a:p>
          <a:p>
            <a:pPr eaLnBrk="1" hangingPunct="1">
              <a:lnSpc>
                <a:spcPct val="90000"/>
              </a:lnSpc>
            </a:pPr>
            <a:r>
              <a:rPr lang="en-US" altLang="en-US" sz="2600" smtClean="0"/>
              <a:t>Technical and specialized nature of IP</a:t>
            </a:r>
          </a:p>
          <a:p>
            <a:pPr lvl="1" eaLnBrk="1" hangingPunct="1">
              <a:lnSpc>
                <a:spcPct val="90000"/>
              </a:lnSpc>
            </a:pPr>
            <a:r>
              <a:rPr lang="en-US" altLang="en-US" sz="2600" i="1" smtClean="0"/>
              <a:t>Calls for specific expertise of the neutral</a:t>
            </a:r>
          </a:p>
          <a:p>
            <a:pPr eaLnBrk="1" hangingPunct="1">
              <a:lnSpc>
                <a:spcPct val="90000"/>
              </a:lnSpc>
            </a:pPr>
            <a:r>
              <a:rPr lang="en-US" altLang="en-US" sz="2600" smtClean="0"/>
              <a:t>Short product and market cycles</a:t>
            </a:r>
          </a:p>
          <a:p>
            <a:pPr lvl="1" eaLnBrk="1" hangingPunct="1">
              <a:lnSpc>
                <a:spcPct val="90000"/>
              </a:lnSpc>
            </a:pPr>
            <a:r>
              <a:rPr lang="en-US" altLang="en-US" sz="2600" i="1" smtClean="0"/>
              <a:t>Calls for time-efficient procedures</a:t>
            </a:r>
          </a:p>
          <a:p>
            <a:pPr eaLnBrk="1" hangingPunct="1">
              <a:lnSpc>
                <a:spcPct val="90000"/>
              </a:lnSpc>
            </a:pPr>
            <a:r>
              <a:rPr lang="en-US" altLang="en-US" sz="2600" smtClean="0"/>
              <a:t>Confidential nature of IP</a:t>
            </a:r>
          </a:p>
          <a:p>
            <a:pPr lvl="1" eaLnBrk="1" hangingPunct="1">
              <a:lnSpc>
                <a:spcPct val="90000"/>
              </a:lnSpc>
            </a:pPr>
            <a:r>
              <a:rPr lang="en-US" altLang="en-US" sz="2600" i="1" smtClean="0"/>
              <a:t>Calls for private procedures</a:t>
            </a:r>
          </a:p>
          <a:p>
            <a:pPr eaLnBrk="1" hangingPunct="1">
              <a:lnSpc>
                <a:spcPct val="90000"/>
              </a:lnSpc>
            </a:pPr>
            <a:r>
              <a:rPr lang="en-US" altLang="en-US" sz="2600" smtClean="0"/>
              <a:t>Collaborative nature of IP creation and commercialization</a:t>
            </a:r>
          </a:p>
          <a:p>
            <a:pPr lvl="1" eaLnBrk="1" hangingPunct="1">
              <a:lnSpc>
                <a:spcPct val="90000"/>
              </a:lnSpc>
            </a:pPr>
            <a:r>
              <a:rPr lang="en-US" altLang="en-US" sz="2600" i="1" smtClean="0"/>
              <a:t>Calls for mechanisms that preserve relations </a:t>
            </a:r>
          </a:p>
          <a:p>
            <a:pPr eaLnBrk="1" hangingPunct="1">
              <a:lnSpc>
                <a:spcPct val="90000"/>
              </a:lnSpc>
            </a:pPr>
            <a:endParaRPr lang="en-US" altLang="en-US" sz="2600" i="1" smtClean="0"/>
          </a:p>
          <a:p>
            <a:pPr eaLnBrk="1" hangingPunct="1">
              <a:lnSpc>
                <a:spcPct val="90000"/>
              </a:lnSpc>
            </a:pPr>
            <a:endParaRPr lang="en-US" altLang="en-US" sz="2600" smtClean="0"/>
          </a:p>
        </p:txBody>
      </p:sp>
    </p:spTree>
    <p:extLst>
      <p:ext uri="{BB962C8B-B14F-4D97-AF65-F5344CB8AC3E}">
        <p14:creationId xmlns:p14="http://schemas.microsoft.com/office/powerpoint/2010/main" val="249479657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BDB84B42-85C2-47B4-A07A-244B7CD1D414}" type="slidenum">
              <a:rPr lang="en-US" altLang="en-US" sz="1400" smtClean="0"/>
              <a:pPr algn="r" eaLnBrk="1" hangingPunct="1">
                <a:spcBef>
                  <a:spcPct val="0"/>
                </a:spcBef>
                <a:buFontTx/>
                <a:buNone/>
              </a:pPr>
              <a:t>117</a:t>
            </a:fld>
            <a:endParaRPr lang="en-US" altLang="en-US" sz="1400" smtClean="0"/>
          </a:p>
        </p:txBody>
      </p:sp>
      <p:sp>
        <p:nvSpPr>
          <p:cNvPr id="7171" name="Rectangle 2"/>
          <p:cNvSpPr>
            <a:spLocks noChangeArrowheads="1"/>
          </p:cNvSpPr>
          <p:nvPr/>
        </p:nvSpPr>
        <p:spPr bwMode="auto">
          <a:xfrm>
            <a:off x="118697" y="3403392"/>
            <a:ext cx="8906608" cy="338554"/>
          </a:xfrm>
          <a:prstGeom prst="rect">
            <a:avLst/>
          </a:prstGeom>
          <a:gradFill rotWithShape="1">
            <a:gsLst>
              <a:gs pos="0">
                <a:srgbClr val="D4DBE3"/>
              </a:gs>
              <a:gs pos="100000">
                <a:srgbClr val="70899B"/>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7172" name="Rectangle 3"/>
          <p:cNvSpPr>
            <a:spLocks noGrp="1" noChangeArrowheads="1"/>
          </p:cNvSpPr>
          <p:nvPr>
            <p:ph type="title"/>
          </p:nvPr>
        </p:nvSpPr>
        <p:spPr>
          <a:xfrm>
            <a:off x="184638" y="0"/>
            <a:ext cx="8229600" cy="1143000"/>
          </a:xfrm>
        </p:spPr>
        <p:txBody>
          <a:bodyPr/>
          <a:lstStyle/>
          <a:p>
            <a:pPr eaLnBrk="1" hangingPunct="1"/>
            <a:r>
              <a:rPr lang="en-US" altLang="en-US" smtClean="0"/>
              <a:t>WIPO ADR Options</a:t>
            </a:r>
          </a:p>
        </p:txBody>
      </p:sp>
      <p:grpSp>
        <p:nvGrpSpPr>
          <p:cNvPr id="7173" name="Group 4"/>
          <p:cNvGrpSpPr>
            <a:grpSpLocks/>
          </p:cNvGrpSpPr>
          <p:nvPr/>
        </p:nvGrpSpPr>
        <p:grpSpPr bwMode="auto">
          <a:xfrm>
            <a:off x="4705350" y="3675063"/>
            <a:ext cx="2261088" cy="584200"/>
            <a:chOff x="3697" y="2536"/>
            <a:chExt cx="1542" cy="368"/>
          </a:xfrm>
        </p:grpSpPr>
        <p:sp>
          <p:nvSpPr>
            <p:cNvPr id="7204" name="Rectangle 5"/>
            <p:cNvSpPr>
              <a:spLocks noChangeArrowheads="1"/>
            </p:cNvSpPr>
            <p:nvPr/>
          </p:nvSpPr>
          <p:spPr bwMode="auto">
            <a:xfrm>
              <a:off x="3697" y="2536"/>
              <a:ext cx="1542" cy="362"/>
            </a:xfrm>
            <a:prstGeom prst="rect">
              <a:avLst/>
            </a:prstGeom>
            <a:solidFill>
              <a:srgbClr val="D4DBE3"/>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7205" name="Text Box 6"/>
            <p:cNvSpPr txBox="1">
              <a:spLocks noChangeArrowheads="1"/>
            </p:cNvSpPr>
            <p:nvPr/>
          </p:nvSpPr>
          <p:spPr bwMode="auto">
            <a:xfrm>
              <a:off x="3697" y="2536"/>
              <a:ext cx="771" cy="368"/>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Expedited Arbitration</a:t>
              </a:r>
            </a:p>
          </p:txBody>
        </p:sp>
        <p:sp>
          <p:nvSpPr>
            <p:cNvPr id="7206" name="Text Box 7"/>
            <p:cNvSpPr txBox="1">
              <a:spLocks noChangeArrowheads="1"/>
            </p:cNvSpPr>
            <p:nvPr/>
          </p:nvSpPr>
          <p:spPr bwMode="auto">
            <a:xfrm>
              <a:off x="4468" y="2536"/>
              <a:ext cx="771" cy="368"/>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Arbitration</a:t>
              </a:r>
            </a:p>
            <a:p>
              <a:pPr algn="ctr" eaLnBrk="1" hangingPunct="1">
                <a:spcBef>
                  <a:spcPct val="0"/>
                </a:spcBef>
                <a:buFontTx/>
                <a:buNone/>
              </a:pPr>
              <a:endParaRPr kumimoji="1" lang="en-US" altLang="en-US" sz="1600"/>
            </a:p>
          </p:txBody>
        </p:sp>
      </p:grpSp>
      <p:sp>
        <p:nvSpPr>
          <p:cNvPr id="7174" name="Text Box 8"/>
          <p:cNvSpPr txBox="1">
            <a:spLocks noChangeArrowheads="1"/>
          </p:cNvSpPr>
          <p:nvPr/>
        </p:nvSpPr>
        <p:spPr bwMode="auto">
          <a:xfrm>
            <a:off x="2337289" y="1557338"/>
            <a:ext cx="2234711" cy="830995"/>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WIPO Contract Clause/ Submission Agreement</a:t>
            </a:r>
          </a:p>
        </p:txBody>
      </p:sp>
      <p:sp>
        <p:nvSpPr>
          <p:cNvPr id="7175" name="Text Box 9"/>
          <p:cNvSpPr txBox="1">
            <a:spLocks noChangeArrowheads="1"/>
          </p:cNvSpPr>
          <p:nvPr/>
        </p:nvSpPr>
        <p:spPr bwMode="auto">
          <a:xfrm>
            <a:off x="230067" y="3667125"/>
            <a:ext cx="1531326" cy="584200"/>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Expert Determination</a:t>
            </a:r>
          </a:p>
        </p:txBody>
      </p:sp>
      <p:sp>
        <p:nvSpPr>
          <p:cNvPr id="7176" name="Text Box 10"/>
          <p:cNvSpPr txBox="1">
            <a:spLocks noChangeArrowheads="1"/>
          </p:cNvSpPr>
          <p:nvPr/>
        </p:nvSpPr>
        <p:spPr bwMode="auto">
          <a:xfrm>
            <a:off x="230067" y="5186364"/>
            <a:ext cx="1531326"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Determination</a:t>
            </a:r>
          </a:p>
        </p:txBody>
      </p:sp>
      <p:sp>
        <p:nvSpPr>
          <p:cNvPr id="7177" name="Text Box 11"/>
          <p:cNvSpPr txBox="1">
            <a:spLocks noChangeArrowheads="1"/>
          </p:cNvSpPr>
          <p:nvPr/>
        </p:nvSpPr>
        <p:spPr bwMode="auto">
          <a:xfrm>
            <a:off x="2337289" y="2471739"/>
            <a:ext cx="2234711"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(Negotiation)</a:t>
            </a:r>
          </a:p>
        </p:txBody>
      </p:sp>
      <p:sp>
        <p:nvSpPr>
          <p:cNvPr id="7178" name="Text Box 12"/>
          <p:cNvSpPr txBox="1">
            <a:spLocks noChangeArrowheads="1"/>
          </p:cNvSpPr>
          <p:nvPr/>
        </p:nvSpPr>
        <p:spPr bwMode="auto">
          <a:xfrm>
            <a:off x="2337289" y="3119439"/>
            <a:ext cx="2234711" cy="339725"/>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Mediation</a:t>
            </a:r>
          </a:p>
        </p:txBody>
      </p:sp>
      <p:sp>
        <p:nvSpPr>
          <p:cNvPr id="7179" name="Text Box 13"/>
          <p:cNvSpPr txBox="1">
            <a:spLocks noChangeArrowheads="1"/>
          </p:cNvSpPr>
          <p:nvPr/>
        </p:nvSpPr>
        <p:spPr bwMode="auto">
          <a:xfrm>
            <a:off x="5037993" y="5186364"/>
            <a:ext cx="1592874"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Award</a:t>
            </a:r>
          </a:p>
        </p:txBody>
      </p:sp>
      <p:cxnSp>
        <p:nvCxnSpPr>
          <p:cNvPr id="7180" name="AutoShape 14"/>
          <p:cNvCxnSpPr>
            <a:cxnSpLocks noChangeShapeType="1"/>
            <a:stCxn id="7177" idx="3"/>
            <a:endCxn id="7204" idx="0"/>
          </p:cNvCxnSpPr>
          <p:nvPr/>
        </p:nvCxnSpPr>
        <p:spPr bwMode="auto">
          <a:xfrm>
            <a:off x="4572001" y="2641601"/>
            <a:ext cx="1264627" cy="1033463"/>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1" name="AutoShape 15"/>
          <p:cNvCxnSpPr>
            <a:cxnSpLocks noChangeShapeType="1"/>
            <a:stCxn id="7175" idx="2"/>
            <a:endCxn id="7176" idx="0"/>
          </p:cNvCxnSpPr>
          <p:nvPr/>
        </p:nvCxnSpPr>
        <p:spPr bwMode="auto">
          <a:xfrm>
            <a:off x="996462" y="4251325"/>
            <a:ext cx="0" cy="935038"/>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2" name="AutoShape 16"/>
          <p:cNvCxnSpPr>
            <a:cxnSpLocks noChangeShapeType="1"/>
            <a:stCxn id="7178" idx="2"/>
            <a:endCxn id="7203" idx="0"/>
          </p:cNvCxnSpPr>
          <p:nvPr/>
        </p:nvCxnSpPr>
        <p:spPr bwMode="auto">
          <a:xfrm flipH="1">
            <a:off x="3453912" y="3459163"/>
            <a:ext cx="1465" cy="172720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3" name="AutoShape 17"/>
          <p:cNvCxnSpPr>
            <a:cxnSpLocks noChangeShapeType="1"/>
            <a:stCxn id="7177" idx="2"/>
            <a:endCxn id="7178" idx="0"/>
          </p:cNvCxnSpPr>
          <p:nvPr/>
        </p:nvCxnSpPr>
        <p:spPr bwMode="auto">
          <a:xfrm>
            <a:off x="3455377" y="2811464"/>
            <a:ext cx="0" cy="30797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4" name="AutoShape 18"/>
          <p:cNvCxnSpPr>
            <a:cxnSpLocks noChangeShapeType="1"/>
            <a:stCxn id="7174" idx="2"/>
            <a:endCxn id="7177" idx="0"/>
          </p:cNvCxnSpPr>
          <p:nvPr/>
        </p:nvCxnSpPr>
        <p:spPr bwMode="auto">
          <a:xfrm>
            <a:off x="3454645" y="2388333"/>
            <a:ext cx="0" cy="83406"/>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5" name="AutoShape 19"/>
          <p:cNvCxnSpPr>
            <a:cxnSpLocks noChangeShapeType="1"/>
            <a:stCxn id="7178" idx="1"/>
            <a:endCxn id="7175" idx="0"/>
          </p:cNvCxnSpPr>
          <p:nvPr/>
        </p:nvCxnSpPr>
        <p:spPr bwMode="auto">
          <a:xfrm rot="10800000" flipV="1">
            <a:off x="996462" y="3289301"/>
            <a:ext cx="1340827" cy="377825"/>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6" name="AutoShape 20"/>
          <p:cNvCxnSpPr>
            <a:cxnSpLocks noChangeShapeType="1"/>
            <a:stCxn id="7177" idx="1"/>
            <a:endCxn id="7175" idx="0"/>
          </p:cNvCxnSpPr>
          <p:nvPr/>
        </p:nvCxnSpPr>
        <p:spPr bwMode="auto">
          <a:xfrm rot="10800000" flipV="1">
            <a:off x="996462" y="2641601"/>
            <a:ext cx="1340827" cy="1025525"/>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7" name="AutoShape 21"/>
          <p:cNvCxnSpPr>
            <a:cxnSpLocks noChangeShapeType="1"/>
            <a:stCxn id="7178" idx="3"/>
            <a:endCxn id="7204" idx="0"/>
          </p:cNvCxnSpPr>
          <p:nvPr/>
        </p:nvCxnSpPr>
        <p:spPr bwMode="auto">
          <a:xfrm>
            <a:off x="4572001" y="3289301"/>
            <a:ext cx="1264627" cy="385763"/>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8" name="AutoShape 22"/>
          <p:cNvCxnSpPr>
            <a:cxnSpLocks noChangeShapeType="1"/>
            <a:stCxn id="7204" idx="2"/>
            <a:endCxn id="7202" idx="0"/>
          </p:cNvCxnSpPr>
          <p:nvPr/>
        </p:nvCxnSpPr>
        <p:spPr bwMode="auto">
          <a:xfrm rot="5400000">
            <a:off x="4426805" y="3776541"/>
            <a:ext cx="936625" cy="1883020"/>
          </a:xfrm>
          <a:prstGeom prst="bentConnector3">
            <a:avLst>
              <a:gd name="adj1" fmla="val 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9" name="AutoShape 23"/>
          <p:cNvCxnSpPr>
            <a:cxnSpLocks noChangeShapeType="1"/>
            <a:stCxn id="7175" idx="2"/>
            <a:endCxn id="7201" idx="0"/>
          </p:cNvCxnSpPr>
          <p:nvPr/>
        </p:nvCxnSpPr>
        <p:spPr bwMode="auto">
          <a:xfrm rot="16200000" flipH="1">
            <a:off x="1508552" y="3739234"/>
            <a:ext cx="935038" cy="1959220"/>
          </a:xfrm>
          <a:prstGeom prst="bentConnector3">
            <a:avLst>
              <a:gd name="adj1" fmla="val 49917"/>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90" name="AutoShape 24"/>
          <p:cNvCxnSpPr>
            <a:cxnSpLocks noChangeShapeType="1"/>
            <a:stCxn id="7204" idx="2"/>
            <a:endCxn id="7179" idx="0"/>
          </p:cNvCxnSpPr>
          <p:nvPr/>
        </p:nvCxnSpPr>
        <p:spPr bwMode="auto">
          <a:xfrm flipH="1">
            <a:off x="5835161" y="4249739"/>
            <a:ext cx="1466" cy="93662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91" name="AutoShape 25"/>
          <p:cNvCxnSpPr>
            <a:cxnSpLocks noChangeShapeType="1"/>
            <a:stCxn id="7175" idx="3"/>
            <a:endCxn id="7204" idx="1"/>
          </p:cNvCxnSpPr>
          <p:nvPr/>
        </p:nvCxnSpPr>
        <p:spPr bwMode="auto">
          <a:xfrm>
            <a:off x="1761392" y="3959226"/>
            <a:ext cx="2943958" cy="317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192" name="Group 26"/>
          <p:cNvGrpSpPr>
            <a:grpSpLocks/>
          </p:cNvGrpSpPr>
          <p:nvPr/>
        </p:nvGrpSpPr>
        <p:grpSpPr bwMode="auto">
          <a:xfrm>
            <a:off x="2687516" y="5186364"/>
            <a:ext cx="1532792" cy="339725"/>
            <a:chOff x="2562" y="3339"/>
            <a:chExt cx="1044" cy="212"/>
          </a:xfrm>
        </p:grpSpPr>
        <p:sp>
          <p:nvSpPr>
            <p:cNvPr id="7201" name="Rectangle 27"/>
            <p:cNvSpPr>
              <a:spLocks noChangeArrowheads="1"/>
            </p:cNvSpPr>
            <p:nvPr/>
          </p:nvSpPr>
          <p:spPr bwMode="auto">
            <a:xfrm>
              <a:off x="2608" y="3339"/>
              <a:ext cx="272" cy="182"/>
            </a:xfrm>
            <a:prstGeom prst="rect">
              <a:avLst/>
            </a:prstGeom>
            <a:solidFill>
              <a:srgbClr val="D4DBE3"/>
            </a:solidFill>
            <a:ln w="952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7202" name="Rectangle 28"/>
            <p:cNvSpPr>
              <a:spLocks noChangeArrowheads="1"/>
            </p:cNvSpPr>
            <p:nvPr/>
          </p:nvSpPr>
          <p:spPr bwMode="auto">
            <a:xfrm>
              <a:off x="3288" y="3339"/>
              <a:ext cx="272" cy="182"/>
            </a:xfrm>
            <a:prstGeom prst="rect">
              <a:avLst/>
            </a:prstGeom>
            <a:solidFill>
              <a:srgbClr val="D4DBE3"/>
            </a:solidFill>
            <a:ln w="952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7203" name="Text Box 29"/>
            <p:cNvSpPr txBox="1">
              <a:spLocks noChangeArrowheads="1"/>
            </p:cNvSpPr>
            <p:nvPr/>
          </p:nvSpPr>
          <p:spPr bwMode="auto">
            <a:xfrm>
              <a:off x="2562" y="3339"/>
              <a:ext cx="1044" cy="212"/>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Settlement</a:t>
              </a:r>
            </a:p>
          </p:txBody>
        </p:sp>
      </p:grpSp>
      <p:sp>
        <p:nvSpPr>
          <p:cNvPr id="7193" name="Text Box 30"/>
          <p:cNvSpPr txBox="1">
            <a:spLocks noChangeArrowheads="1"/>
          </p:cNvSpPr>
          <p:nvPr/>
        </p:nvSpPr>
        <p:spPr bwMode="auto">
          <a:xfrm>
            <a:off x="7297616" y="1628775"/>
            <a:ext cx="1661746" cy="584773"/>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Party Agreement</a:t>
            </a:r>
          </a:p>
        </p:txBody>
      </p:sp>
      <p:sp>
        <p:nvSpPr>
          <p:cNvPr id="7194" name="Text Box 35"/>
          <p:cNvSpPr txBox="1">
            <a:spLocks noChangeArrowheads="1"/>
          </p:cNvSpPr>
          <p:nvPr/>
        </p:nvSpPr>
        <p:spPr bwMode="auto">
          <a:xfrm>
            <a:off x="7297616" y="5157788"/>
            <a:ext cx="1661746" cy="336550"/>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Outcome</a:t>
            </a:r>
          </a:p>
        </p:txBody>
      </p:sp>
      <p:sp>
        <p:nvSpPr>
          <p:cNvPr id="7195" name="Text Box 38"/>
          <p:cNvSpPr txBox="1">
            <a:spLocks noChangeArrowheads="1"/>
          </p:cNvSpPr>
          <p:nvPr/>
        </p:nvSpPr>
        <p:spPr bwMode="auto">
          <a:xfrm>
            <a:off x="7297616" y="3644900"/>
            <a:ext cx="1661746" cy="336550"/>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Procedure</a:t>
            </a:r>
          </a:p>
        </p:txBody>
      </p:sp>
      <p:sp>
        <p:nvSpPr>
          <p:cNvPr id="7196" name="Text Box 39"/>
          <p:cNvSpPr txBox="1">
            <a:spLocks noChangeArrowheads="1"/>
          </p:cNvSpPr>
          <p:nvPr/>
        </p:nvSpPr>
        <p:spPr bwMode="auto">
          <a:xfrm>
            <a:off x="7297616" y="2492375"/>
            <a:ext cx="1661746" cy="336550"/>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First Step</a:t>
            </a:r>
          </a:p>
        </p:txBody>
      </p:sp>
      <p:sp>
        <p:nvSpPr>
          <p:cNvPr id="7197" name="Line 46"/>
          <p:cNvSpPr>
            <a:spLocks noChangeShapeType="1"/>
          </p:cNvSpPr>
          <p:nvPr/>
        </p:nvSpPr>
        <p:spPr bwMode="auto">
          <a:xfrm>
            <a:off x="7164267" y="2276475"/>
            <a:ext cx="1861038" cy="158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98" name="Line 47"/>
          <p:cNvSpPr>
            <a:spLocks noChangeShapeType="1"/>
          </p:cNvSpPr>
          <p:nvPr/>
        </p:nvSpPr>
        <p:spPr bwMode="auto">
          <a:xfrm>
            <a:off x="7164266" y="1268413"/>
            <a:ext cx="0" cy="460851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99" name="Line 48"/>
          <p:cNvSpPr>
            <a:spLocks noChangeShapeType="1"/>
          </p:cNvSpPr>
          <p:nvPr/>
        </p:nvSpPr>
        <p:spPr bwMode="auto">
          <a:xfrm>
            <a:off x="7164267" y="2997200"/>
            <a:ext cx="1861038" cy="158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00" name="Line 49"/>
          <p:cNvSpPr>
            <a:spLocks noChangeShapeType="1"/>
          </p:cNvSpPr>
          <p:nvPr/>
        </p:nvSpPr>
        <p:spPr bwMode="auto">
          <a:xfrm>
            <a:off x="7164267" y="4652964"/>
            <a:ext cx="1861038" cy="1587"/>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Tree>
    <p:extLst>
      <p:ext uri="{BB962C8B-B14F-4D97-AF65-F5344CB8AC3E}">
        <p14:creationId xmlns:p14="http://schemas.microsoft.com/office/powerpoint/2010/main" val="93085934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1"/>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5136191F-5122-485D-8065-5A2A7CCA956D}" type="slidenum">
              <a:rPr lang="en-US" altLang="en-US" sz="1400" smtClean="0"/>
              <a:pPr algn="r" eaLnBrk="1" hangingPunct="1">
                <a:spcBef>
                  <a:spcPct val="0"/>
                </a:spcBef>
                <a:buFontTx/>
                <a:buNone/>
              </a:pPr>
              <a:t>118</a:t>
            </a:fld>
            <a:endParaRPr lang="en-US" altLang="en-US" sz="1400" smtClean="0"/>
          </a:p>
        </p:txBody>
      </p:sp>
      <p:sp>
        <p:nvSpPr>
          <p:cNvPr id="8195" name="Rectangle 2"/>
          <p:cNvSpPr>
            <a:spLocks noGrp="1" noChangeArrowheads="1"/>
          </p:cNvSpPr>
          <p:nvPr>
            <p:ph type="title" idx="4294967295"/>
          </p:nvPr>
        </p:nvSpPr>
        <p:spPr>
          <a:xfrm>
            <a:off x="382466" y="333375"/>
            <a:ext cx="8382000" cy="793750"/>
          </a:xfrm>
        </p:spPr>
        <p:txBody>
          <a:bodyPr/>
          <a:lstStyle/>
          <a:p>
            <a:pPr eaLnBrk="1" hangingPunct="1">
              <a:lnSpc>
                <a:spcPct val="90000"/>
              </a:lnSpc>
            </a:pPr>
            <a:r>
              <a:rPr lang="en-US" altLang="en-US" smtClean="0"/>
              <a:t>WIPO Model Clause Example: Mediation </a:t>
            </a:r>
            <a:br>
              <a:rPr lang="en-US" altLang="en-US" smtClean="0"/>
            </a:br>
            <a:r>
              <a:rPr lang="en-US" altLang="en-US" smtClean="0"/>
              <a:t>followed by Expedited Arbitration</a:t>
            </a:r>
          </a:p>
        </p:txBody>
      </p:sp>
      <p:sp>
        <p:nvSpPr>
          <p:cNvPr id="8196" name="Rectangle 4"/>
          <p:cNvSpPr>
            <a:spLocks noChangeArrowheads="1"/>
          </p:cNvSpPr>
          <p:nvPr/>
        </p:nvSpPr>
        <p:spPr bwMode="auto">
          <a:xfrm>
            <a:off x="649166" y="1412875"/>
            <a:ext cx="7559919" cy="1582738"/>
          </a:xfrm>
          <a:prstGeom prst="rect">
            <a:avLst/>
          </a:prstGeom>
          <a:solidFill>
            <a:srgbClr val="D4DBE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buFontTx/>
              <a:buNone/>
            </a:pPr>
            <a:r>
              <a:rPr lang="en-US" altLang="en-US" sz="1600"/>
              <a:t>"Any dispute, controversy or claim arising under, out of or relating to this contract and any subsequent amendments of this contract, including, without limitation, its formation, validity, binding effect, interpretation, performance, breach or termination, as well as non-contractual claims, shall be submitted to mediation in accordance with the </a:t>
            </a:r>
            <a:r>
              <a:rPr lang="en-US" altLang="en-US" sz="1600" b="1"/>
              <a:t>WIPO Mediation Rules</a:t>
            </a:r>
            <a:r>
              <a:rPr lang="en-US" altLang="en-US" sz="1600"/>
              <a:t>. The place of mediation shall be [specify place]. The language to be used in the mediation shall be [specify language]”</a:t>
            </a:r>
            <a:endParaRPr lang="en-US" altLang="en-US" sz="1600" b="1"/>
          </a:p>
        </p:txBody>
      </p:sp>
      <p:sp>
        <p:nvSpPr>
          <p:cNvPr id="8197" name="Rectangle 5"/>
          <p:cNvSpPr>
            <a:spLocks noChangeArrowheads="1"/>
          </p:cNvSpPr>
          <p:nvPr/>
        </p:nvSpPr>
        <p:spPr bwMode="auto">
          <a:xfrm>
            <a:off x="649166" y="3141664"/>
            <a:ext cx="7559919" cy="2808287"/>
          </a:xfrm>
          <a:prstGeom prst="rect">
            <a:avLst/>
          </a:prstGeom>
          <a:solidFill>
            <a:srgbClr val="D4DBE3"/>
          </a:solidFill>
          <a:ln w="9525">
            <a:solidFill>
              <a:schemeClr val="tx1"/>
            </a:solidFill>
            <a:miter lim="800000"/>
            <a:headEnd/>
            <a:tailEnd/>
          </a:ln>
        </p:spPr>
        <p:txBody>
          <a:bodyPr lIns="92075" tIns="46038" rIns="92075" bIns="46038"/>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lnSpc>
                <a:spcPct val="90000"/>
              </a:lnSpc>
              <a:buFontTx/>
              <a:buNone/>
            </a:pPr>
            <a:r>
              <a:rPr lang="en-US" altLang="en-US" sz="1600" b="1"/>
              <a:t>If, and to the extent that, any such dispute, controversy or claim has not been settled pursuant to the mediation within [60][90] days of the commencement of the mediation,</a:t>
            </a:r>
            <a:r>
              <a:rPr lang="en-US" altLang="en-US" sz="1600"/>
              <a:t> it shall, upon the filing of a Request for Arbitration by either party, be referred to and finally determined by arbitration in accordance with the WIPO Expedited Arbitration Rules. Alternatively, </a:t>
            </a:r>
            <a:r>
              <a:rPr lang="en-US" altLang="en-US" sz="1600" b="1"/>
              <a:t>if, before the expiration of the said period of [60][90] days, either party fails to participate or to continue to participate in the mediation,</a:t>
            </a:r>
            <a:r>
              <a:rPr lang="en-US" altLang="en-US" sz="1600"/>
              <a:t> the dispute, controversy or claim shall, upon the filing of a Request for Arbitration by the other party, be referred to and finally determined by arbitration in accordance with the </a:t>
            </a:r>
            <a:r>
              <a:rPr lang="en-US" altLang="en-US" sz="1600" b="1"/>
              <a:t>WIPO Expedited Arbitration Rules</a:t>
            </a:r>
            <a:r>
              <a:rPr lang="en-US" altLang="en-US" sz="1600"/>
              <a:t>. The place of arbitration shall be [specify place]. The language to be used in the arbitral proceedings shall be [specify language]. The dispute, controversy or claim referred to arbitration shall be decided in accordance with [specify jurisdiction] law."</a:t>
            </a:r>
          </a:p>
        </p:txBody>
      </p:sp>
      <p:sp>
        <p:nvSpPr>
          <p:cNvPr id="8198" name="Rectangle 7"/>
          <p:cNvSpPr>
            <a:spLocks noChangeArrowheads="1"/>
          </p:cNvSpPr>
          <p:nvPr/>
        </p:nvSpPr>
        <p:spPr bwMode="auto">
          <a:xfrm>
            <a:off x="468572" y="6092825"/>
            <a:ext cx="4358757" cy="338554"/>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r>
              <a:rPr lang="en-SG" altLang="en-US" sz="1600" i="1"/>
              <a:t>http://www.wipo.int/amc/en/clauses/index.html</a:t>
            </a:r>
          </a:p>
        </p:txBody>
      </p:sp>
    </p:spTree>
    <p:extLst>
      <p:ext uri="{BB962C8B-B14F-4D97-AF65-F5344CB8AC3E}">
        <p14:creationId xmlns:p14="http://schemas.microsoft.com/office/powerpoint/2010/main" val="2248307357"/>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E37F5AA7-573C-473F-BD48-ED6F351AD9E2}" type="slidenum">
              <a:rPr lang="en-US" altLang="en-US" sz="1400" smtClean="0"/>
              <a:pPr algn="r" eaLnBrk="1" hangingPunct="1">
                <a:spcBef>
                  <a:spcPct val="0"/>
                </a:spcBef>
                <a:buFontTx/>
                <a:buNone/>
              </a:pPr>
              <a:t>119</a:t>
            </a:fld>
            <a:endParaRPr lang="en-US" altLang="en-US" sz="1400" smtClean="0"/>
          </a:p>
        </p:txBody>
      </p:sp>
      <p:sp>
        <p:nvSpPr>
          <p:cNvPr id="9219" name="Rectangle 2"/>
          <p:cNvSpPr>
            <a:spLocks noGrp="1" noChangeArrowheads="1"/>
          </p:cNvSpPr>
          <p:nvPr>
            <p:ph type="title"/>
          </p:nvPr>
        </p:nvSpPr>
        <p:spPr>
          <a:xfrm>
            <a:off x="382466" y="-171450"/>
            <a:ext cx="8229600" cy="1143000"/>
          </a:xfrm>
        </p:spPr>
        <p:txBody>
          <a:bodyPr/>
          <a:lstStyle/>
          <a:p>
            <a:pPr eaLnBrk="1" hangingPunct="1"/>
            <a:r>
              <a:rPr lang="fr-CH" altLang="en-US" smtClean="0"/>
              <a:t>Active WIPO Case Management</a:t>
            </a:r>
            <a:endParaRPr lang="en-US" altLang="en-US" smtClean="0"/>
          </a:p>
        </p:txBody>
      </p:sp>
      <p:sp>
        <p:nvSpPr>
          <p:cNvPr id="9220" name="Rectangle 3"/>
          <p:cNvSpPr>
            <a:spLocks noGrp="1" noChangeArrowheads="1"/>
          </p:cNvSpPr>
          <p:nvPr>
            <p:ph type="body" idx="1"/>
          </p:nvPr>
        </p:nvSpPr>
        <p:spPr>
          <a:xfrm>
            <a:off x="451339" y="908051"/>
            <a:ext cx="8027377" cy="5040313"/>
          </a:xfrm>
        </p:spPr>
        <p:txBody>
          <a:bodyPr/>
          <a:lstStyle/>
          <a:p>
            <a:pPr marL="715963" indent="-715963" eaLnBrk="1" hangingPunct="1"/>
            <a:r>
              <a:rPr lang="fr-CH" altLang="en-US" smtClean="0"/>
              <a:t>General procedural information, training programs</a:t>
            </a:r>
            <a:r>
              <a:rPr lang="en-US" altLang="en-US" smtClean="0"/>
              <a:t> </a:t>
            </a:r>
          </a:p>
          <a:p>
            <a:pPr marL="715963" indent="-715963" eaLnBrk="1" hangingPunct="1"/>
            <a:r>
              <a:rPr lang="en-US" altLang="en-US" smtClean="0"/>
              <a:t>Initiation of procedure and subsequent case communication (option of WIPO Electronic Case Facility)</a:t>
            </a:r>
          </a:p>
          <a:p>
            <a:pPr marL="715963" indent="-715963" eaLnBrk="1" hangingPunct="1"/>
            <a:r>
              <a:rPr lang="en-US" altLang="en-US" b="1" smtClean="0"/>
              <a:t>Neutral appointment in full consultation with parties</a:t>
            </a:r>
          </a:p>
          <a:p>
            <a:pPr marL="1181100" lvl="1" eaLnBrk="1" hangingPunct="1"/>
            <a:r>
              <a:rPr lang="en-US" altLang="en-US" smtClean="0"/>
              <a:t>Over 1,500 specialized neutrals</a:t>
            </a:r>
          </a:p>
          <a:p>
            <a:pPr marL="1181100" lvl="1" eaLnBrk="1" hangingPunct="1"/>
            <a:r>
              <a:rPr lang="en-US" altLang="en-US" smtClean="0"/>
              <a:t>From around the world, including from Belgium</a:t>
            </a:r>
          </a:p>
          <a:p>
            <a:pPr marL="1181100" lvl="1" eaLnBrk="1" hangingPunct="1"/>
            <a:r>
              <a:rPr lang="en-US" altLang="en-US" smtClean="0"/>
              <a:t>Mediators, arbitrators, technical experts</a:t>
            </a:r>
          </a:p>
          <a:p>
            <a:pPr marL="1181100" lvl="1" eaLnBrk="1" hangingPunct="1"/>
            <a:r>
              <a:rPr lang="en-US" altLang="en-US" smtClean="0"/>
              <a:t>All areas of IP/IT</a:t>
            </a:r>
          </a:p>
          <a:p>
            <a:pPr marL="1181100" lvl="1" eaLnBrk="1" hangingPunct="1"/>
            <a:r>
              <a:rPr lang="fr-CH" altLang="en-US" smtClean="0"/>
              <a:t>New neutrals added in function of specific case needs</a:t>
            </a:r>
            <a:endParaRPr lang="en-US" altLang="en-US" b="1" smtClean="0"/>
          </a:p>
          <a:p>
            <a:pPr marL="715963" indent="-715963" eaLnBrk="1" hangingPunct="1"/>
            <a:r>
              <a:rPr lang="en-US" altLang="en-US" smtClean="0"/>
              <a:t>Setting fees, financial management</a:t>
            </a:r>
          </a:p>
          <a:p>
            <a:pPr marL="715963" indent="-715963" eaLnBrk="1" hangingPunct="1"/>
            <a:r>
              <a:rPr lang="en-US" altLang="en-US" smtClean="0"/>
              <a:t>Availability of procedural guidance to neutral</a:t>
            </a:r>
          </a:p>
          <a:p>
            <a:pPr marL="715963" indent="-715963" eaLnBrk="1" hangingPunct="1"/>
            <a:r>
              <a:rPr lang="fr-CH" altLang="en-US" smtClean="0"/>
              <a:t>At request, hearing/meeting logistical assistance</a:t>
            </a:r>
            <a:endParaRPr lang="en-US" altLang="en-US" sz="2000" smtClean="0"/>
          </a:p>
        </p:txBody>
      </p:sp>
    </p:spTree>
    <p:extLst>
      <p:ext uri="{BB962C8B-B14F-4D97-AF65-F5344CB8AC3E}">
        <p14:creationId xmlns:p14="http://schemas.microsoft.com/office/powerpoint/2010/main" val="18254603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Beijing Treaty</a:t>
            </a:r>
            <a:endParaRPr lang="en-US" dirty="0"/>
          </a:p>
        </p:txBody>
      </p:sp>
      <p:sp>
        <p:nvSpPr>
          <p:cNvPr id="3" name="Content Placeholder 2"/>
          <p:cNvSpPr>
            <a:spLocks noGrp="1"/>
          </p:cNvSpPr>
          <p:nvPr>
            <p:ph idx="1"/>
          </p:nvPr>
        </p:nvSpPr>
        <p:spPr/>
        <p:txBody>
          <a:bodyPr/>
          <a:lstStyle/>
          <a:p>
            <a:pPr algn="just">
              <a:buClr>
                <a:srgbClr val="0070C0"/>
              </a:buClr>
              <a:buFont typeface="Wingdings" panose="05000000000000000000" pitchFamily="2" charset="2"/>
              <a:buChar char="§"/>
            </a:pPr>
            <a:r>
              <a:rPr lang="en-US" sz="1800" dirty="0">
                <a:latin typeface="Arial" panose="020B0604020202020204" pitchFamily="34" charset="0"/>
                <a:cs typeface="Arial" panose="020B0604020202020204" pitchFamily="34" charset="0"/>
              </a:rPr>
              <a:t>Adopted on June 2012</a:t>
            </a:r>
          </a:p>
          <a:p>
            <a:pPr algn="just">
              <a:buClr>
                <a:srgbClr val="0070C0"/>
              </a:buClr>
              <a:buFont typeface="Wingdings" panose="05000000000000000000" pitchFamily="2" charset="2"/>
              <a:buChar char="§"/>
            </a:pPr>
            <a:endParaRPr lang="en-US" sz="1800" dirty="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en-US" sz="1800" dirty="0">
                <a:latin typeface="Arial" panose="020B0604020202020204" pitchFamily="34" charset="0"/>
                <a:cs typeface="Arial" panose="020B0604020202020204" pitchFamily="34" charset="0"/>
              </a:rPr>
              <a:t>Strengthen the position of performers, giving them moral and economic rights for the international use of their performances</a:t>
            </a:r>
          </a:p>
          <a:p>
            <a:pPr algn="just">
              <a:buClr>
                <a:srgbClr val="0070C0"/>
              </a:buClr>
              <a:buFont typeface="Wingdings" panose="05000000000000000000" pitchFamily="2" charset="2"/>
              <a:buChar char="§"/>
            </a:pPr>
            <a:endParaRPr lang="en-US" sz="1800" dirty="0">
              <a:latin typeface="Arial" panose="020B0604020202020204" pitchFamily="34" charset="0"/>
              <a:cs typeface="Arial" panose="020B0604020202020204" pitchFamily="34" charset="0"/>
            </a:endParaRPr>
          </a:p>
          <a:p>
            <a:pPr algn="just">
              <a:lnSpc>
                <a:spcPct val="110000"/>
              </a:lnSpc>
              <a:buClr>
                <a:srgbClr val="0070C0"/>
              </a:buClr>
              <a:buFont typeface="Wingdings" panose="05000000000000000000" pitchFamily="2" charset="2"/>
              <a:buChar char="§"/>
            </a:pPr>
            <a:r>
              <a:rPr lang="en-US" sz="1800" dirty="0">
                <a:latin typeface="Arial" panose="020B0604020202020204" pitchFamily="34" charset="0"/>
                <a:cs typeface="Arial" panose="020B0604020202020204" pitchFamily="34" charset="0"/>
              </a:rPr>
              <a:t>Parties will pay for the use of foreign audiovisual performances. Some or all of this money will go to performers </a:t>
            </a:r>
          </a:p>
          <a:p>
            <a:pPr algn="just">
              <a:lnSpc>
                <a:spcPct val="110000"/>
              </a:lnSpc>
              <a:buClr>
                <a:srgbClr val="0070C0"/>
              </a:buClr>
              <a:buFont typeface="Wingdings" panose="05000000000000000000" pitchFamily="2" charset="2"/>
              <a:buChar char="§"/>
            </a:pPr>
            <a:endParaRPr lang="en-US" sz="1800" dirty="0">
              <a:latin typeface="Arial" panose="020B0604020202020204" pitchFamily="34" charset="0"/>
              <a:cs typeface="Arial" panose="020B0604020202020204" pitchFamily="34" charset="0"/>
            </a:endParaRPr>
          </a:p>
          <a:p>
            <a:pPr algn="just">
              <a:lnSpc>
                <a:spcPct val="110000"/>
              </a:lnSpc>
              <a:buClr>
                <a:srgbClr val="0070C0"/>
              </a:buClr>
              <a:buFont typeface="Wingdings" panose="05000000000000000000" pitchFamily="2" charset="2"/>
              <a:buChar char="§"/>
            </a:pPr>
            <a:r>
              <a:rPr lang="en-US" sz="1800" i="1" dirty="0">
                <a:latin typeface="Arial" panose="020B0604020202020204" pitchFamily="34" charset="0"/>
                <a:cs typeface="Arial" panose="020B0604020202020204" pitchFamily="34" charset="0"/>
              </a:rPr>
              <a:t>“The conclusion of the Beijing Treaty is an important milestone toward closing the gap in the international rights system for audiovisual performers”</a:t>
            </a:r>
          </a:p>
          <a:p>
            <a:pPr marL="0" indent="0" algn="r">
              <a:lnSpc>
                <a:spcPct val="110000"/>
              </a:lnSpc>
              <a:buNone/>
            </a:pPr>
            <a:endParaRPr lang="en-US" sz="1800" i="1" dirty="0" smtClean="0">
              <a:latin typeface="Arial" panose="020B0604020202020204" pitchFamily="34" charset="0"/>
              <a:cs typeface="Arial" panose="020B0604020202020204" pitchFamily="34" charset="0"/>
            </a:endParaRPr>
          </a:p>
          <a:p>
            <a:pPr marL="0" indent="0" algn="r">
              <a:lnSpc>
                <a:spcPct val="110000"/>
              </a:lnSpc>
              <a:buNone/>
            </a:pPr>
            <a:r>
              <a:rPr lang="en-US" sz="1800" i="1" dirty="0" smtClean="0">
                <a:latin typeface="Arial" panose="020B0604020202020204" pitchFamily="34" charset="0"/>
                <a:cs typeface="Arial" panose="020B0604020202020204" pitchFamily="34" charset="0"/>
              </a:rPr>
              <a:t>- </a:t>
            </a:r>
            <a:r>
              <a:rPr lang="en-US" sz="1800" i="1" dirty="0">
                <a:latin typeface="Arial" panose="020B0604020202020204" pitchFamily="34" charset="0"/>
                <a:cs typeface="Arial" panose="020B0604020202020204" pitchFamily="34" charset="0"/>
              </a:rPr>
              <a:t>WIPO Director General, Francis </a:t>
            </a:r>
            <a:r>
              <a:rPr lang="en-US" sz="1800" i="1" dirty="0" err="1">
                <a:latin typeface="Arial" panose="020B0604020202020204" pitchFamily="34" charset="0"/>
                <a:cs typeface="Arial" panose="020B0604020202020204" pitchFamily="34" charset="0"/>
              </a:rPr>
              <a:t>Gurry</a:t>
            </a:r>
            <a:endParaRPr lang="en-US" sz="1800" i="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DA79EEDA-9492-4994-BB18-1005CD6866B1}" type="slidenum">
              <a:rPr lang="en-US" smtClean="0"/>
              <a:pPr>
                <a:defRPr/>
              </a:pPr>
              <a:t>12</a:t>
            </a:fld>
            <a:endParaRPr lang="en-US"/>
          </a:p>
        </p:txBody>
      </p:sp>
    </p:spTree>
    <p:extLst>
      <p:ext uri="{BB962C8B-B14F-4D97-AF65-F5344CB8AC3E}">
        <p14:creationId xmlns:p14="http://schemas.microsoft.com/office/powerpoint/2010/main" val="130466021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C07A0E66-B75B-4ADD-8D91-1F6ABF14FE11}" type="slidenum">
              <a:rPr lang="en-US" altLang="en-US" sz="1400" smtClean="0"/>
              <a:pPr algn="r" eaLnBrk="1" hangingPunct="1">
                <a:spcBef>
                  <a:spcPct val="0"/>
                </a:spcBef>
                <a:buFontTx/>
                <a:buNone/>
              </a:pPr>
              <a:t>120</a:t>
            </a:fld>
            <a:endParaRPr lang="en-US" altLang="en-US" sz="1400" smtClean="0"/>
          </a:p>
        </p:txBody>
      </p:sp>
      <p:sp>
        <p:nvSpPr>
          <p:cNvPr id="10243" name="Rectangle 2"/>
          <p:cNvSpPr>
            <a:spLocks noGrp="1" noChangeArrowheads="1"/>
          </p:cNvSpPr>
          <p:nvPr>
            <p:ph type="title"/>
          </p:nvPr>
        </p:nvSpPr>
        <p:spPr>
          <a:xfrm>
            <a:off x="451338" y="188914"/>
            <a:ext cx="8229600" cy="803275"/>
          </a:xfrm>
        </p:spPr>
        <p:txBody>
          <a:bodyPr/>
          <a:lstStyle/>
          <a:p>
            <a:pPr eaLnBrk="1" hangingPunct="1"/>
            <a:r>
              <a:rPr lang="en-US" altLang="en-US" smtClean="0"/>
              <a:t>WIPO Electronic Case Facility (ECAF)</a:t>
            </a:r>
          </a:p>
        </p:txBody>
      </p:sp>
      <p:pic>
        <p:nvPicPr>
          <p:cNvPr id="10244" name="Picture 3" descr="casefile"/>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1647092" y="1989139"/>
            <a:ext cx="6981092" cy="4562475"/>
          </a:xfrm>
          <a:noFill/>
          <a:ln>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5" name="Rectangle 4"/>
          <p:cNvSpPr>
            <a:spLocks noChangeArrowheads="1"/>
          </p:cNvSpPr>
          <p:nvPr/>
        </p:nvSpPr>
        <p:spPr bwMode="auto">
          <a:xfrm>
            <a:off x="451339" y="981075"/>
            <a:ext cx="8027377" cy="554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15963" indent="-715963" algn="l" eaLnBrk="0" hangingPunct="0">
              <a:spcBef>
                <a:spcPct val="20000"/>
              </a:spcBef>
              <a:buBlip>
                <a:blip r:embed="rId2"/>
              </a:buBlip>
              <a:defRPr sz="2400">
                <a:solidFill>
                  <a:schemeClr val="tx1"/>
                </a:solidFill>
                <a:latin typeface="Arial" charset="0"/>
                <a:cs typeface="Arial" charset="0"/>
              </a:defRPr>
            </a:lvl1pPr>
            <a:lvl2pPr marL="118110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r>
              <a:rPr lang="en-US" altLang="en-US" sz="2800"/>
              <a:t>Easy; instant; centralized; location-independent; secure; available at parties’ option</a:t>
            </a:r>
            <a:endParaRPr lang="fr-CH" altLang="en-US" sz="2800"/>
          </a:p>
          <a:p>
            <a:pPr lvl="1" eaLnBrk="1" hangingPunct="1">
              <a:buFontTx/>
              <a:buNone/>
            </a:pPr>
            <a:endParaRPr lang="fr-CH" altLang="en-US"/>
          </a:p>
          <a:p>
            <a:pPr lvl="1" eaLnBrk="1" hangingPunct="1">
              <a:buFontTx/>
              <a:buNone/>
            </a:pPr>
            <a:endParaRPr lang="en-US" altLang="en-US"/>
          </a:p>
          <a:p>
            <a:pPr lvl="1" eaLnBrk="1" hangingPunct="1"/>
            <a:endParaRPr lang="en-US" altLang="en-US" sz="2000"/>
          </a:p>
        </p:txBody>
      </p:sp>
    </p:spTree>
    <p:extLst>
      <p:ext uri="{BB962C8B-B14F-4D97-AF65-F5344CB8AC3E}">
        <p14:creationId xmlns:p14="http://schemas.microsoft.com/office/powerpoint/2010/main" val="275816799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54591469-A214-4C22-BDED-5DCC7EFF4E3A}" type="slidenum">
              <a:rPr lang="en-US" altLang="en-US" sz="1400" smtClean="0"/>
              <a:pPr algn="r" eaLnBrk="1" hangingPunct="1">
                <a:spcBef>
                  <a:spcPct val="0"/>
                </a:spcBef>
                <a:buFontTx/>
                <a:buNone/>
              </a:pPr>
              <a:t>121</a:t>
            </a:fld>
            <a:endParaRPr lang="en-US" altLang="en-US" sz="1400" smtClean="0"/>
          </a:p>
        </p:txBody>
      </p:sp>
      <p:sp>
        <p:nvSpPr>
          <p:cNvPr id="11267" name="Rectangle 2"/>
          <p:cNvSpPr>
            <a:spLocks noGrp="1" noChangeArrowheads="1"/>
          </p:cNvSpPr>
          <p:nvPr>
            <p:ph type="title"/>
          </p:nvPr>
        </p:nvSpPr>
        <p:spPr/>
        <p:txBody>
          <a:bodyPr/>
          <a:lstStyle/>
          <a:p>
            <a:pPr eaLnBrk="1" hangingPunct="1"/>
            <a:r>
              <a:rPr lang="fr-CH" altLang="en-US" smtClean="0"/>
              <a:t>WIPO Cases</a:t>
            </a:r>
            <a:endParaRPr lang="en-US" altLang="en-US" smtClean="0"/>
          </a:p>
        </p:txBody>
      </p:sp>
      <p:pic>
        <p:nvPicPr>
          <p:cNvPr id="11268" name="Picture 6" descr="typ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815" y="1412875"/>
            <a:ext cx="4321420"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7" descr="typ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7943" y="1341438"/>
            <a:ext cx="4254011"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8"/>
          <p:cNvSpPr>
            <a:spLocks noChangeArrowheads="1"/>
          </p:cNvSpPr>
          <p:nvPr/>
        </p:nvSpPr>
        <p:spPr bwMode="auto">
          <a:xfrm>
            <a:off x="1285278" y="4505326"/>
            <a:ext cx="2502608" cy="523220"/>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lang="en-US" altLang="en-US" sz="2800"/>
              <a:t>Subject Matter</a:t>
            </a:r>
            <a:endParaRPr lang="en-SG" altLang="en-US" sz="2800"/>
          </a:p>
        </p:txBody>
      </p:sp>
      <p:sp>
        <p:nvSpPr>
          <p:cNvPr id="11271" name="Rectangle 9"/>
          <p:cNvSpPr>
            <a:spLocks noChangeArrowheads="1"/>
          </p:cNvSpPr>
          <p:nvPr/>
        </p:nvSpPr>
        <p:spPr bwMode="auto">
          <a:xfrm>
            <a:off x="5368573" y="4457701"/>
            <a:ext cx="2662332" cy="523220"/>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lang="en-US" altLang="en-US" sz="2800"/>
              <a:t>Business Areas</a:t>
            </a:r>
            <a:endParaRPr lang="en-SG" altLang="en-US" sz="2800"/>
          </a:p>
        </p:txBody>
      </p:sp>
    </p:spTree>
    <p:extLst>
      <p:ext uri="{BB962C8B-B14F-4D97-AF65-F5344CB8AC3E}">
        <p14:creationId xmlns:p14="http://schemas.microsoft.com/office/powerpoint/2010/main" val="285996470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1"/>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DD8AF78B-33AC-4721-96BE-F9A4A710538F}" type="slidenum">
              <a:rPr lang="en-US" altLang="en-US" sz="1400" smtClean="0"/>
              <a:pPr algn="r" eaLnBrk="1" hangingPunct="1">
                <a:spcBef>
                  <a:spcPct val="0"/>
                </a:spcBef>
                <a:buFontTx/>
                <a:buNone/>
              </a:pPr>
              <a:t>122</a:t>
            </a:fld>
            <a:endParaRPr lang="en-US" altLang="en-US" sz="1400" smtClean="0"/>
          </a:p>
        </p:txBody>
      </p:sp>
      <p:sp>
        <p:nvSpPr>
          <p:cNvPr id="12291" name="Rectangle 2"/>
          <p:cNvSpPr>
            <a:spLocks noGrp="1" noChangeArrowheads="1"/>
          </p:cNvSpPr>
          <p:nvPr>
            <p:ph type="title" idx="4294967295"/>
          </p:nvPr>
        </p:nvSpPr>
        <p:spPr>
          <a:xfrm>
            <a:off x="395654" y="0"/>
            <a:ext cx="8229600" cy="908050"/>
          </a:xfrm>
        </p:spPr>
        <p:txBody>
          <a:bodyPr/>
          <a:lstStyle/>
          <a:p>
            <a:pPr eaLnBrk="1" hangingPunct="1"/>
            <a:r>
              <a:rPr lang="en-US" altLang="en-US" smtClean="0"/>
              <a:t>Typical Subject Areas of WIPO Cases</a:t>
            </a:r>
          </a:p>
        </p:txBody>
      </p:sp>
      <p:sp>
        <p:nvSpPr>
          <p:cNvPr id="12292" name="Rectangle 3"/>
          <p:cNvSpPr>
            <a:spLocks noGrp="1" noChangeArrowheads="1"/>
          </p:cNvSpPr>
          <p:nvPr>
            <p:ph type="body" idx="4294967295"/>
          </p:nvPr>
        </p:nvSpPr>
        <p:spPr>
          <a:xfrm>
            <a:off x="517282" y="981075"/>
            <a:ext cx="8447942" cy="5516563"/>
          </a:xfrm>
        </p:spPr>
        <p:txBody>
          <a:bodyPr/>
          <a:lstStyle/>
          <a:p>
            <a:pPr eaLnBrk="1" hangingPunct="1"/>
            <a:r>
              <a:rPr lang="en-US" altLang="en-US" sz="2800" smtClean="0"/>
              <a:t>Contractual </a:t>
            </a:r>
          </a:p>
          <a:p>
            <a:pPr lvl="1" eaLnBrk="1" hangingPunct="1"/>
            <a:r>
              <a:rPr lang="en-US" altLang="en-US" sz="2600" smtClean="0"/>
              <a:t>patent licenses</a:t>
            </a:r>
          </a:p>
          <a:p>
            <a:pPr lvl="1" eaLnBrk="1" hangingPunct="1"/>
            <a:r>
              <a:rPr lang="en-US" altLang="en-US" sz="2600" smtClean="0"/>
              <a:t>software and other information technology</a:t>
            </a:r>
          </a:p>
          <a:p>
            <a:pPr lvl="1" eaLnBrk="1" hangingPunct="1"/>
            <a:r>
              <a:rPr lang="en-US" altLang="en-US" sz="2600" smtClean="0"/>
              <a:t>research and development agreements </a:t>
            </a:r>
          </a:p>
          <a:p>
            <a:pPr lvl="1" eaLnBrk="1" hangingPunct="1"/>
            <a:r>
              <a:rPr lang="en-US" altLang="en-US" sz="2600" smtClean="0"/>
              <a:t>trademark coexistence agreements</a:t>
            </a:r>
          </a:p>
          <a:p>
            <a:pPr lvl="1" eaLnBrk="1" hangingPunct="1"/>
            <a:r>
              <a:rPr lang="en-US" altLang="en-US" sz="2600" smtClean="0"/>
              <a:t>patent pools</a:t>
            </a:r>
          </a:p>
          <a:p>
            <a:pPr lvl="1" eaLnBrk="1" hangingPunct="1"/>
            <a:r>
              <a:rPr lang="en-US" altLang="en-US" sz="2600" smtClean="0"/>
              <a:t>distribution agreements</a:t>
            </a:r>
          </a:p>
          <a:p>
            <a:pPr lvl="1" eaLnBrk="1" hangingPunct="1"/>
            <a:r>
              <a:rPr lang="en-US" altLang="en-US" sz="2600" smtClean="0"/>
              <a:t>joint ventures</a:t>
            </a:r>
          </a:p>
          <a:p>
            <a:pPr lvl="1" eaLnBrk="1" hangingPunct="1"/>
            <a:r>
              <a:rPr lang="en-US" altLang="en-US" sz="2600" smtClean="0"/>
              <a:t>copyright collecting societies</a:t>
            </a:r>
          </a:p>
          <a:p>
            <a:pPr lvl="1" eaLnBrk="1" hangingPunct="1"/>
            <a:r>
              <a:rPr lang="en-US" altLang="en-US" sz="2600" smtClean="0"/>
              <a:t>IP settlement agreements</a:t>
            </a:r>
          </a:p>
          <a:p>
            <a:pPr eaLnBrk="1" hangingPunct="1"/>
            <a:r>
              <a:rPr lang="en-US" altLang="en-US" sz="2800" smtClean="0"/>
              <a:t>Non-contractual infringement of IP rights</a:t>
            </a:r>
            <a:endParaRPr lang="fr-CH" altLang="en-US" sz="2800" smtClean="0"/>
          </a:p>
        </p:txBody>
      </p:sp>
    </p:spTree>
    <p:extLst>
      <p:ext uri="{BB962C8B-B14F-4D97-AF65-F5344CB8AC3E}">
        <p14:creationId xmlns:p14="http://schemas.microsoft.com/office/powerpoint/2010/main" val="262504697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73F81729-DDC3-4F48-9304-E9AF5934C28F}" type="slidenum">
              <a:rPr lang="en-US" altLang="en-US" sz="1400" smtClean="0"/>
              <a:pPr algn="r" eaLnBrk="1" hangingPunct="1">
                <a:spcBef>
                  <a:spcPct val="0"/>
                </a:spcBef>
                <a:buFontTx/>
                <a:buNone/>
              </a:pPr>
              <a:t>123</a:t>
            </a:fld>
            <a:endParaRPr lang="en-US" altLang="en-US" sz="1400" smtClean="0"/>
          </a:p>
        </p:txBody>
      </p:sp>
      <p:sp>
        <p:nvSpPr>
          <p:cNvPr id="13315" name="Rectangle 2"/>
          <p:cNvSpPr>
            <a:spLocks noGrp="1" noChangeArrowheads="1"/>
          </p:cNvSpPr>
          <p:nvPr>
            <p:ph type="title"/>
          </p:nvPr>
        </p:nvSpPr>
        <p:spPr>
          <a:xfrm>
            <a:off x="649166" y="188913"/>
            <a:ext cx="8229600" cy="576262"/>
          </a:xfrm>
        </p:spPr>
        <p:txBody>
          <a:bodyPr/>
          <a:lstStyle/>
          <a:p>
            <a:pPr eaLnBrk="1" hangingPunct="1"/>
            <a:r>
              <a:rPr lang="fr-CH" altLang="en-US" smtClean="0"/>
              <a:t>WIPO Mediation Example 1 (I)</a:t>
            </a:r>
            <a:endParaRPr lang="en-US" altLang="en-US" smtClean="0"/>
          </a:p>
        </p:txBody>
      </p:sp>
      <p:sp>
        <p:nvSpPr>
          <p:cNvPr id="13316" name="Rectangle 3"/>
          <p:cNvSpPr>
            <a:spLocks noGrp="1" noChangeArrowheads="1"/>
          </p:cNvSpPr>
          <p:nvPr>
            <p:ph type="body" idx="1"/>
          </p:nvPr>
        </p:nvSpPr>
        <p:spPr>
          <a:xfrm>
            <a:off x="756139" y="1125538"/>
            <a:ext cx="7987812" cy="4908550"/>
          </a:xfrm>
        </p:spPr>
        <p:txBody>
          <a:bodyPr/>
          <a:lstStyle/>
          <a:p>
            <a:pPr eaLnBrk="1" hangingPunct="1">
              <a:lnSpc>
                <a:spcPct val="90000"/>
              </a:lnSpc>
            </a:pPr>
            <a:r>
              <a:rPr lang="fr-CH" altLang="en-US" sz="2800" smtClean="0"/>
              <a:t>US company/Swiss company</a:t>
            </a:r>
          </a:p>
          <a:p>
            <a:pPr eaLnBrk="1" hangingPunct="1">
              <a:lnSpc>
                <a:spcPct val="90000"/>
              </a:lnSpc>
            </a:pPr>
            <a:r>
              <a:rPr lang="fr-CH" altLang="en-US" sz="2800" smtClean="0"/>
              <a:t>Patent infringement dispute related to US patents owned by US company in automotive sector</a:t>
            </a:r>
          </a:p>
          <a:p>
            <a:pPr eaLnBrk="1" hangingPunct="1">
              <a:lnSpc>
                <a:spcPct val="90000"/>
              </a:lnSpc>
            </a:pPr>
            <a:r>
              <a:rPr lang="fr-CH" altLang="en-US" sz="2800" smtClean="0"/>
              <a:t>Settlement agreement 2007</a:t>
            </a:r>
          </a:p>
          <a:p>
            <a:pPr eaLnBrk="1" hangingPunct="1">
              <a:lnSpc>
                <a:spcPct val="90000"/>
              </a:lnSpc>
            </a:pPr>
            <a:r>
              <a:rPr lang="fr-CH" altLang="en-US" sz="2800" smtClean="0"/>
              <a:t>Dispute resolution clause: WIPO Mediation followed if necessary by WIPO Arbitration </a:t>
            </a:r>
          </a:p>
          <a:p>
            <a:pPr eaLnBrk="1" hangingPunct="1">
              <a:lnSpc>
                <a:spcPct val="90000"/>
              </a:lnSpc>
            </a:pPr>
            <a:r>
              <a:rPr lang="fr-CH" altLang="en-US" sz="2800" smtClean="0"/>
              <a:t>Request for mediation in 2009</a:t>
            </a:r>
          </a:p>
          <a:p>
            <a:pPr eaLnBrk="1" hangingPunct="1">
              <a:lnSpc>
                <a:spcPct val="90000"/>
              </a:lnSpc>
            </a:pPr>
            <a:r>
              <a:rPr lang="fr-CH" altLang="en-US" sz="2800" smtClean="0"/>
              <a:t>WIPO proposed a shortlist of candidates</a:t>
            </a:r>
          </a:p>
          <a:p>
            <a:pPr eaLnBrk="1" hangingPunct="1">
              <a:lnSpc>
                <a:spcPct val="90000"/>
              </a:lnSpc>
            </a:pPr>
            <a:r>
              <a:rPr lang="fr-CH" altLang="en-US" sz="2800" smtClean="0"/>
              <a:t>Parties chose from such list a patent practitioner, fluent in English, with knowledge of US patent law and experience in patent infringement mediation</a:t>
            </a:r>
            <a:endParaRPr lang="en-US" altLang="en-US" sz="2800" smtClean="0"/>
          </a:p>
          <a:p>
            <a:pPr eaLnBrk="1" hangingPunct="1">
              <a:lnSpc>
                <a:spcPct val="90000"/>
              </a:lnSpc>
            </a:pPr>
            <a:endParaRPr lang="en-US" altLang="en-US" smtClean="0"/>
          </a:p>
        </p:txBody>
      </p:sp>
    </p:spTree>
    <p:extLst>
      <p:ext uri="{BB962C8B-B14F-4D97-AF65-F5344CB8AC3E}">
        <p14:creationId xmlns:p14="http://schemas.microsoft.com/office/powerpoint/2010/main" val="367687302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7D0BA3C8-8895-4BAD-92D5-60640D785669}" type="slidenum">
              <a:rPr lang="en-US" altLang="en-US" sz="1400" smtClean="0"/>
              <a:pPr algn="r" eaLnBrk="1" hangingPunct="1">
                <a:spcBef>
                  <a:spcPct val="0"/>
                </a:spcBef>
                <a:buFontTx/>
                <a:buNone/>
              </a:pPr>
              <a:t>124</a:t>
            </a:fld>
            <a:endParaRPr lang="en-US" altLang="en-US" sz="1400" smtClean="0"/>
          </a:p>
        </p:txBody>
      </p:sp>
      <p:sp>
        <p:nvSpPr>
          <p:cNvPr id="14339" name="Rectangle 2"/>
          <p:cNvSpPr>
            <a:spLocks noGrp="1" noChangeArrowheads="1"/>
          </p:cNvSpPr>
          <p:nvPr>
            <p:ph type="title"/>
          </p:nvPr>
        </p:nvSpPr>
        <p:spPr>
          <a:xfrm>
            <a:off x="451338" y="188914"/>
            <a:ext cx="8229600" cy="765175"/>
          </a:xfrm>
        </p:spPr>
        <p:txBody>
          <a:bodyPr/>
          <a:lstStyle/>
          <a:p>
            <a:pPr eaLnBrk="1" hangingPunct="1"/>
            <a:r>
              <a:rPr lang="fr-CH" altLang="en-US" smtClean="0"/>
              <a:t>WIPO Mediation Example 1 (II)</a:t>
            </a:r>
            <a:endParaRPr lang="en-US" altLang="en-US" smtClean="0"/>
          </a:p>
        </p:txBody>
      </p:sp>
      <p:sp>
        <p:nvSpPr>
          <p:cNvPr id="14340" name="Rectangle 3"/>
          <p:cNvSpPr>
            <a:spLocks noGrp="1" noChangeArrowheads="1"/>
          </p:cNvSpPr>
          <p:nvPr>
            <p:ph type="body" idx="1"/>
          </p:nvPr>
        </p:nvSpPr>
        <p:spPr>
          <a:xfrm>
            <a:off x="590550" y="1125538"/>
            <a:ext cx="8229600" cy="4392612"/>
          </a:xfrm>
        </p:spPr>
        <p:txBody>
          <a:bodyPr/>
          <a:lstStyle/>
          <a:p>
            <a:pPr eaLnBrk="1" hangingPunct="1">
              <a:lnSpc>
                <a:spcPct val="90000"/>
              </a:lnSpc>
            </a:pPr>
            <a:r>
              <a:rPr lang="fr-CH" altLang="en-US" sz="2800" smtClean="0"/>
              <a:t>Two-day session in Geneva at WIPO</a:t>
            </a:r>
          </a:p>
          <a:p>
            <a:pPr eaLnBrk="1" hangingPunct="1">
              <a:lnSpc>
                <a:spcPct val="90000"/>
              </a:lnSpc>
            </a:pPr>
            <a:r>
              <a:rPr lang="fr-CH" altLang="en-US" sz="2800" smtClean="0"/>
              <a:t>Mediator explained ground rules of the session (e.g. confidentiality, caucus) and his role</a:t>
            </a:r>
          </a:p>
          <a:p>
            <a:pPr eaLnBrk="1" hangingPunct="1">
              <a:lnSpc>
                <a:spcPct val="90000"/>
              </a:lnSpc>
            </a:pPr>
            <a:r>
              <a:rPr lang="fr-CH" altLang="en-US" sz="2800" smtClean="0"/>
              <a:t>Early agreement on framework for royalty payments</a:t>
            </a:r>
          </a:p>
          <a:p>
            <a:pPr eaLnBrk="1" hangingPunct="1">
              <a:lnSpc>
                <a:spcPct val="90000"/>
              </a:lnSpc>
            </a:pPr>
            <a:r>
              <a:rPr lang="fr-CH" altLang="en-US" sz="2800" smtClean="0"/>
              <a:t>Final Settlement:</a:t>
            </a:r>
          </a:p>
          <a:p>
            <a:pPr lvl="1" eaLnBrk="1" hangingPunct="1">
              <a:lnSpc>
                <a:spcPct val="90000"/>
              </a:lnSpc>
            </a:pPr>
            <a:r>
              <a:rPr lang="fr-CH" altLang="en-US" sz="2800" smtClean="0"/>
              <a:t>‘Term sheet’:  down payment, annual instalments, net sales-based royalty</a:t>
            </a:r>
          </a:p>
          <a:p>
            <a:pPr lvl="1" eaLnBrk="1" hangingPunct="1">
              <a:lnSpc>
                <a:spcPct val="90000"/>
              </a:lnSpc>
            </a:pPr>
            <a:r>
              <a:rPr lang="fr-CH" altLang="en-US" sz="2800" smtClean="0"/>
              <a:t>Re-drafted original licensing agreement, final agreement by September 2009</a:t>
            </a:r>
          </a:p>
          <a:p>
            <a:pPr eaLnBrk="1" hangingPunct="1">
              <a:lnSpc>
                <a:spcPct val="90000"/>
              </a:lnSpc>
            </a:pPr>
            <a:r>
              <a:rPr lang="fr-CH" altLang="en-US" sz="2800" smtClean="0"/>
              <a:t>End of two-year dispute within 5 months, parties avoided (US) arbitration, option of further collaboration</a:t>
            </a:r>
          </a:p>
        </p:txBody>
      </p:sp>
    </p:spTree>
    <p:extLst>
      <p:ext uri="{BB962C8B-B14F-4D97-AF65-F5344CB8AC3E}">
        <p14:creationId xmlns:p14="http://schemas.microsoft.com/office/powerpoint/2010/main" val="88590853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CCFE5629-33B6-44C3-A179-88C26EB7BEC1}" type="slidenum">
              <a:rPr lang="en-US" altLang="en-US" sz="1400" smtClean="0"/>
              <a:pPr algn="r" eaLnBrk="1" hangingPunct="1">
                <a:spcBef>
                  <a:spcPct val="0"/>
                </a:spcBef>
                <a:buFontTx/>
                <a:buNone/>
              </a:pPr>
              <a:t>125</a:t>
            </a:fld>
            <a:endParaRPr lang="en-US" altLang="en-US" sz="1400" smtClean="0"/>
          </a:p>
        </p:txBody>
      </p:sp>
      <p:sp>
        <p:nvSpPr>
          <p:cNvPr id="15363" name="Rectangle 2"/>
          <p:cNvSpPr>
            <a:spLocks noGrp="1" noChangeArrowheads="1"/>
          </p:cNvSpPr>
          <p:nvPr>
            <p:ph type="title"/>
          </p:nvPr>
        </p:nvSpPr>
        <p:spPr>
          <a:xfrm>
            <a:off x="584689" y="115889"/>
            <a:ext cx="8165123" cy="720725"/>
          </a:xfrm>
        </p:spPr>
        <p:txBody>
          <a:bodyPr/>
          <a:lstStyle/>
          <a:p>
            <a:pPr eaLnBrk="1" hangingPunct="1">
              <a:lnSpc>
                <a:spcPct val="80000"/>
              </a:lnSpc>
            </a:pPr>
            <a:r>
              <a:rPr lang="en-US" altLang="en-US" smtClean="0"/>
              <a:t>WIPO Mediation Example 2 (I)</a:t>
            </a:r>
          </a:p>
        </p:txBody>
      </p:sp>
      <p:sp>
        <p:nvSpPr>
          <p:cNvPr id="15364" name="Rectangle 3"/>
          <p:cNvSpPr>
            <a:spLocks noGrp="1" noChangeArrowheads="1"/>
          </p:cNvSpPr>
          <p:nvPr>
            <p:ph type="body" idx="1"/>
          </p:nvPr>
        </p:nvSpPr>
        <p:spPr>
          <a:xfrm>
            <a:off x="649166" y="765175"/>
            <a:ext cx="7845669" cy="4897438"/>
          </a:xfrm>
        </p:spPr>
        <p:txBody>
          <a:bodyPr/>
          <a:lstStyle/>
          <a:p>
            <a:pPr eaLnBrk="1" hangingPunct="1"/>
            <a:r>
              <a:rPr lang="en-US" altLang="en-US" sz="2800" smtClean="0"/>
              <a:t>Patent infringement dispute</a:t>
            </a:r>
          </a:p>
          <a:p>
            <a:pPr lvl="1" eaLnBrk="1" hangingPunct="1"/>
            <a:r>
              <a:rPr lang="en-US" altLang="en-US" sz="2800" smtClean="0"/>
              <a:t>R&amp;D company holding patents disclosed patented invention to manufacturer during consultancy</a:t>
            </a:r>
          </a:p>
          <a:p>
            <a:pPr lvl="1" eaLnBrk="1" hangingPunct="1"/>
            <a:r>
              <a:rPr lang="en-US" altLang="en-US" sz="2800" smtClean="0"/>
              <a:t>No transfer or license of patent rights</a:t>
            </a:r>
          </a:p>
          <a:p>
            <a:pPr lvl="1" eaLnBrk="1" hangingPunct="1"/>
            <a:r>
              <a:rPr lang="en-US" altLang="en-US" sz="2800" smtClean="0"/>
              <a:t>Manufacturer started selling products which R&amp;D company alleged included patented invention</a:t>
            </a:r>
          </a:p>
          <a:p>
            <a:pPr lvl="1" eaLnBrk="1" hangingPunct="1"/>
            <a:r>
              <a:rPr lang="en-US" altLang="en-US" sz="2800" smtClean="0"/>
              <a:t>Negotiation patent license failed</a:t>
            </a:r>
          </a:p>
          <a:p>
            <a:pPr lvl="1" eaLnBrk="1" hangingPunct="1"/>
            <a:r>
              <a:rPr lang="en-US" altLang="en-US" sz="2800" smtClean="0"/>
              <a:t>Parallel infringement proceedings in several jurisdictions?</a:t>
            </a:r>
          </a:p>
          <a:p>
            <a:pPr eaLnBrk="1" hangingPunct="1"/>
            <a:r>
              <a:rPr lang="en-US" altLang="en-US" sz="2800" smtClean="0"/>
              <a:t>Parties submitted to WIPO Mediation</a:t>
            </a:r>
          </a:p>
        </p:txBody>
      </p:sp>
    </p:spTree>
    <p:extLst>
      <p:ext uri="{BB962C8B-B14F-4D97-AF65-F5344CB8AC3E}">
        <p14:creationId xmlns:p14="http://schemas.microsoft.com/office/powerpoint/2010/main" val="2675483366"/>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B8F1B3B4-1F3A-4036-9EC0-BDE7BBCD8F96}" type="slidenum">
              <a:rPr lang="en-US" altLang="en-US" sz="1400" smtClean="0"/>
              <a:pPr algn="r" eaLnBrk="1" hangingPunct="1">
                <a:spcBef>
                  <a:spcPct val="0"/>
                </a:spcBef>
                <a:buFontTx/>
                <a:buNone/>
              </a:pPr>
              <a:t>126</a:t>
            </a:fld>
            <a:endParaRPr lang="en-US" altLang="en-US" sz="1400" smtClean="0"/>
          </a:p>
        </p:txBody>
      </p:sp>
      <p:sp>
        <p:nvSpPr>
          <p:cNvPr id="16387" name="Rectangle 2"/>
          <p:cNvSpPr>
            <a:spLocks noGrp="1" noChangeArrowheads="1"/>
          </p:cNvSpPr>
          <p:nvPr>
            <p:ph type="title"/>
          </p:nvPr>
        </p:nvSpPr>
        <p:spPr>
          <a:xfrm>
            <a:off x="684336" y="333376"/>
            <a:ext cx="7949711" cy="792163"/>
          </a:xfrm>
        </p:spPr>
        <p:txBody>
          <a:bodyPr/>
          <a:lstStyle/>
          <a:p>
            <a:pPr eaLnBrk="1" hangingPunct="1">
              <a:lnSpc>
                <a:spcPct val="80000"/>
              </a:lnSpc>
            </a:pPr>
            <a:r>
              <a:rPr lang="en-US" altLang="en-US" smtClean="0"/>
              <a:t>WIPO Mediation Example 2 (II)</a:t>
            </a:r>
          </a:p>
        </p:txBody>
      </p:sp>
      <p:sp>
        <p:nvSpPr>
          <p:cNvPr id="16388" name="Rectangle 3"/>
          <p:cNvSpPr>
            <a:spLocks noGrp="1" noChangeArrowheads="1"/>
          </p:cNvSpPr>
          <p:nvPr>
            <p:ph type="body" idx="1"/>
          </p:nvPr>
        </p:nvSpPr>
        <p:spPr>
          <a:xfrm>
            <a:off x="756138" y="1268413"/>
            <a:ext cx="7772400" cy="4337050"/>
          </a:xfrm>
        </p:spPr>
        <p:txBody>
          <a:bodyPr/>
          <a:lstStyle/>
          <a:p>
            <a:pPr eaLnBrk="1" hangingPunct="1"/>
            <a:r>
              <a:rPr lang="en-US" altLang="en-US" sz="2800" smtClean="0"/>
              <a:t>WIPO appointed an experienced mediator with expertise in the subject matter of the dispute</a:t>
            </a:r>
          </a:p>
          <a:p>
            <a:pPr eaLnBrk="1" hangingPunct="1"/>
            <a:r>
              <a:rPr lang="en-US" altLang="en-US" sz="2800" smtClean="0"/>
              <a:t>Parties and mediator met during one week</a:t>
            </a:r>
          </a:p>
          <a:p>
            <a:pPr eaLnBrk="1" hangingPunct="1"/>
            <a:r>
              <a:rPr lang="fr-CH" altLang="en-US" sz="2800" smtClean="0"/>
              <a:t>Settlement agreement reached, including grant of license for royalties, and a new consultancy agreement</a:t>
            </a:r>
          </a:p>
          <a:p>
            <a:pPr eaLnBrk="1" hangingPunct="1"/>
            <a:r>
              <a:rPr lang="fr-CH" altLang="en-US" sz="2800" smtClean="0"/>
              <a:t>Process duration: 4 months</a:t>
            </a:r>
          </a:p>
          <a:p>
            <a:pPr eaLnBrk="1" hangingPunct="1"/>
            <a:r>
              <a:rPr lang="fr-CH" altLang="en-US" sz="2800" smtClean="0"/>
              <a:t>Mediator fees:  USD 24,000</a:t>
            </a:r>
            <a:endParaRPr lang="en-US" altLang="en-US" sz="2800" smtClean="0"/>
          </a:p>
        </p:txBody>
      </p:sp>
    </p:spTree>
    <p:extLst>
      <p:ext uri="{BB962C8B-B14F-4D97-AF65-F5344CB8AC3E}">
        <p14:creationId xmlns:p14="http://schemas.microsoft.com/office/powerpoint/2010/main" val="143197850"/>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8899A6AF-992D-4153-9719-6AE1677C46CC}" type="slidenum">
              <a:rPr lang="en-US" altLang="en-US" sz="1400" smtClean="0"/>
              <a:pPr algn="r" eaLnBrk="1" hangingPunct="1">
                <a:spcBef>
                  <a:spcPct val="0"/>
                </a:spcBef>
                <a:buFontTx/>
                <a:buNone/>
              </a:pPr>
              <a:t>127</a:t>
            </a:fld>
            <a:endParaRPr lang="en-US" altLang="en-US" sz="1400" smtClean="0"/>
          </a:p>
        </p:txBody>
      </p:sp>
      <p:sp>
        <p:nvSpPr>
          <p:cNvPr id="17411" name="Rectangle 2"/>
          <p:cNvSpPr>
            <a:spLocks noGrp="1" noChangeArrowheads="1"/>
          </p:cNvSpPr>
          <p:nvPr>
            <p:ph type="title"/>
          </p:nvPr>
        </p:nvSpPr>
        <p:spPr>
          <a:xfrm>
            <a:off x="611066" y="0"/>
            <a:ext cx="7772400" cy="8382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en-US" altLang="en-US" smtClean="0"/>
              <a:t>WIPO Arbitration Example 1</a:t>
            </a:r>
          </a:p>
        </p:txBody>
      </p:sp>
      <p:sp>
        <p:nvSpPr>
          <p:cNvPr id="17412" name="Rectangle 3"/>
          <p:cNvSpPr>
            <a:spLocks noGrp="1" noChangeArrowheads="1"/>
          </p:cNvSpPr>
          <p:nvPr>
            <p:ph type="body" idx="1"/>
          </p:nvPr>
        </p:nvSpPr>
        <p:spPr>
          <a:xfrm>
            <a:off x="685800" y="1125538"/>
            <a:ext cx="7772400" cy="4538662"/>
          </a:xfrm>
        </p:spPr>
        <p:txBody>
          <a:bodyPr/>
          <a:lstStyle/>
          <a:p>
            <a:pPr eaLnBrk="1" hangingPunct="1"/>
            <a:r>
              <a:rPr lang="en-US" altLang="en-US" smtClean="0"/>
              <a:t>Finance agreement in connection with artistic production</a:t>
            </a:r>
          </a:p>
          <a:p>
            <a:pPr lvl="1" eaLnBrk="1" hangingPunct="1"/>
            <a:r>
              <a:rPr lang="en-US" altLang="en-US" smtClean="0"/>
              <a:t>German party - Swiss/Panamanian party</a:t>
            </a:r>
          </a:p>
          <a:p>
            <a:pPr lvl="1" eaLnBrk="1" hangingPunct="1"/>
            <a:r>
              <a:rPr lang="en-US" altLang="en-US" smtClean="0"/>
              <a:t>WIPO Expedited Arbitration clause</a:t>
            </a:r>
          </a:p>
          <a:p>
            <a:pPr lvl="1" eaLnBrk="1" hangingPunct="1"/>
            <a:r>
              <a:rPr lang="en-US" altLang="en-US" smtClean="0"/>
              <a:t>Each represented by US lawyers </a:t>
            </a:r>
          </a:p>
          <a:p>
            <a:pPr eaLnBrk="1" hangingPunct="1"/>
            <a:r>
              <a:rPr lang="en-US" altLang="en-US" smtClean="0"/>
              <a:t>Urgent solution required: issue of contract interpretation under German law</a:t>
            </a:r>
          </a:p>
          <a:p>
            <a:pPr eaLnBrk="1" hangingPunct="1"/>
            <a:r>
              <a:rPr lang="en-US" altLang="en-US" smtClean="0"/>
              <a:t>WIPO appointed Germany-based US arbitrator</a:t>
            </a:r>
          </a:p>
          <a:p>
            <a:pPr eaLnBrk="1" hangingPunct="1"/>
            <a:r>
              <a:rPr lang="en-US" altLang="en-US" smtClean="0"/>
              <a:t>Short deadlines for written submissions</a:t>
            </a:r>
          </a:p>
          <a:p>
            <a:pPr eaLnBrk="1" hangingPunct="1"/>
            <a:r>
              <a:rPr lang="en-US" altLang="en-US" smtClean="0"/>
              <a:t>One-day hearing</a:t>
            </a:r>
          </a:p>
          <a:p>
            <a:pPr eaLnBrk="1" hangingPunct="1"/>
            <a:r>
              <a:rPr lang="en-US" altLang="en-US" smtClean="0"/>
              <a:t>Award rendered five weeks after case commenced</a:t>
            </a:r>
            <a:r>
              <a:rPr lang="fr-CH" altLang="en-US" smtClean="0"/>
              <a:t> </a:t>
            </a:r>
            <a:endParaRPr lang="en-US" altLang="en-US" smtClean="0"/>
          </a:p>
        </p:txBody>
      </p:sp>
    </p:spTree>
    <p:extLst>
      <p:ext uri="{BB962C8B-B14F-4D97-AF65-F5344CB8AC3E}">
        <p14:creationId xmlns:p14="http://schemas.microsoft.com/office/powerpoint/2010/main" val="273580538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30DBAD48-5FBD-4E80-B75B-00B43B74961C}" type="slidenum">
              <a:rPr lang="en-US" altLang="en-US" sz="1400" smtClean="0"/>
              <a:pPr algn="r" eaLnBrk="1" hangingPunct="1">
                <a:spcBef>
                  <a:spcPct val="0"/>
                </a:spcBef>
                <a:buFontTx/>
                <a:buNone/>
              </a:pPr>
              <a:t>128</a:t>
            </a:fld>
            <a:endParaRPr lang="en-US" altLang="en-US" sz="1400" smtClean="0"/>
          </a:p>
        </p:txBody>
      </p:sp>
      <p:sp>
        <p:nvSpPr>
          <p:cNvPr id="18435" name="Rectangle 2"/>
          <p:cNvSpPr>
            <a:spLocks noGrp="1" noChangeArrowheads="1"/>
          </p:cNvSpPr>
          <p:nvPr>
            <p:ph type="title"/>
          </p:nvPr>
        </p:nvSpPr>
        <p:spPr>
          <a:xfrm>
            <a:off x="611066" y="0"/>
            <a:ext cx="7772400" cy="8382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en-US" altLang="en-US" smtClean="0"/>
              <a:t>WIPO Arbitration Example 2</a:t>
            </a:r>
          </a:p>
        </p:txBody>
      </p:sp>
      <p:sp>
        <p:nvSpPr>
          <p:cNvPr id="18436" name="Rectangle 3"/>
          <p:cNvSpPr>
            <a:spLocks noGrp="1" noChangeArrowheads="1"/>
          </p:cNvSpPr>
          <p:nvPr>
            <p:ph type="body" idx="1"/>
          </p:nvPr>
        </p:nvSpPr>
        <p:spPr>
          <a:xfrm>
            <a:off x="685800" y="1125538"/>
            <a:ext cx="7772400" cy="4538662"/>
          </a:xfrm>
        </p:spPr>
        <p:txBody>
          <a:bodyPr/>
          <a:lstStyle/>
          <a:p>
            <a:pPr eaLnBrk="1" hangingPunct="1"/>
            <a:r>
              <a:rPr lang="en-US" altLang="en-US" sz="2800" smtClean="0"/>
              <a:t>Major agreement for creation of web presence for national newspaper</a:t>
            </a:r>
          </a:p>
          <a:p>
            <a:pPr lvl="1" eaLnBrk="1" hangingPunct="1"/>
            <a:r>
              <a:rPr lang="en-US" altLang="en-US" sz="2800" smtClean="0"/>
              <a:t>WIPO Mediation followed by WIPO Expedited Arbitration</a:t>
            </a:r>
          </a:p>
          <a:p>
            <a:pPr eaLnBrk="1" hangingPunct="1"/>
            <a:r>
              <a:rPr lang="en-US" altLang="en-US" sz="2800" smtClean="0"/>
              <a:t>Mediator appointed; no settlement, but mediation narrowed down and informed the issues</a:t>
            </a:r>
          </a:p>
          <a:p>
            <a:pPr eaLnBrk="1" hangingPunct="1"/>
            <a:r>
              <a:rPr lang="en-US" altLang="en-US" sz="2800" smtClean="0"/>
              <a:t>Arbitrator appointed; parties settled after hearing</a:t>
            </a:r>
          </a:p>
          <a:p>
            <a:pPr eaLnBrk="1" hangingPunct="1"/>
            <a:r>
              <a:rPr lang="en-US" altLang="en-US" sz="2800" smtClean="0"/>
              <a:t>Total timeframe: within eight months from commencement</a:t>
            </a:r>
          </a:p>
        </p:txBody>
      </p:sp>
    </p:spTree>
    <p:extLst>
      <p:ext uri="{BB962C8B-B14F-4D97-AF65-F5344CB8AC3E}">
        <p14:creationId xmlns:p14="http://schemas.microsoft.com/office/powerpoint/2010/main" val="225285445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322BFB01-FA1B-4F45-84A7-8ACAAB57DEC9}" type="slidenum">
              <a:rPr lang="en-US" altLang="en-US" sz="1400" smtClean="0"/>
              <a:pPr algn="r" eaLnBrk="1" hangingPunct="1">
                <a:spcBef>
                  <a:spcPct val="0"/>
                </a:spcBef>
                <a:buFontTx/>
                <a:buNone/>
              </a:pPr>
              <a:t>129</a:t>
            </a:fld>
            <a:endParaRPr lang="en-US" altLang="en-US" sz="1400" smtClean="0"/>
          </a:p>
        </p:txBody>
      </p:sp>
      <p:sp>
        <p:nvSpPr>
          <p:cNvPr id="19459" name="Rectangle 2"/>
          <p:cNvSpPr>
            <a:spLocks noGrp="1" noChangeArrowheads="1"/>
          </p:cNvSpPr>
          <p:nvPr>
            <p:ph type="title"/>
          </p:nvPr>
        </p:nvSpPr>
        <p:spPr>
          <a:xfrm>
            <a:off x="451338" y="260350"/>
            <a:ext cx="8229600" cy="1296988"/>
          </a:xfrm>
          <a:noFill/>
        </p:spPr>
        <p:txBody>
          <a:bodyPr/>
          <a:lstStyle/>
          <a:p>
            <a:pPr eaLnBrk="1" hangingPunct="1"/>
            <a:r>
              <a:rPr lang="en-US" altLang="en-US" smtClean="0"/>
              <a:t>Examples of Tailored WIPO ADR for Specific Sectors</a:t>
            </a:r>
          </a:p>
        </p:txBody>
      </p:sp>
      <p:sp>
        <p:nvSpPr>
          <p:cNvPr id="19460" name="Rectangle 3"/>
          <p:cNvSpPr>
            <a:spLocks noGrp="1" noChangeArrowheads="1"/>
          </p:cNvSpPr>
          <p:nvPr>
            <p:ph type="body" idx="1"/>
          </p:nvPr>
        </p:nvSpPr>
        <p:spPr>
          <a:xfrm>
            <a:off x="382466" y="1844676"/>
            <a:ext cx="8028842" cy="4811713"/>
          </a:xfrm>
        </p:spPr>
        <p:txBody>
          <a:bodyPr/>
          <a:lstStyle/>
          <a:p>
            <a:pPr marL="363538" indent="-363538" eaLnBrk="1" hangingPunct="1">
              <a:buFontTx/>
              <a:buBlip>
                <a:blip r:embed="rId3"/>
              </a:buBlip>
            </a:pPr>
            <a:r>
              <a:rPr lang="fr-CH" altLang="en-US" sz="2800" smtClean="0"/>
              <a:t>Domain Names (45,000+ cases since 1999)</a:t>
            </a:r>
          </a:p>
          <a:p>
            <a:pPr marL="363538" indent="-363538" eaLnBrk="1" hangingPunct="1">
              <a:buFontTx/>
              <a:buBlip>
                <a:blip r:embed="rId3"/>
              </a:buBlip>
            </a:pPr>
            <a:r>
              <a:rPr lang="en-US" altLang="en-US" sz="2800" smtClean="0"/>
              <a:t>Film and Media</a:t>
            </a:r>
          </a:p>
          <a:p>
            <a:pPr marL="363538" indent="-363538" eaLnBrk="1" hangingPunct="1">
              <a:buFontTx/>
              <a:buBlip>
                <a:blip r:embed="rId3"/>
              </a:buBlip>
            </a:pPr>
            <a:r>
              <a:rPr lang="en-US" altLang="en-US" sz="2800" smtClean="0"/>
              <a:t>Intellectual Property Offices (ADR options for parties in administrative procedures before the Office)</a:t>
            </a:r>
          </a:p>
          <a:p>
            <a:pPr marL="363538" indent="-363538" eaLnBrk="1" hangingPunct="1">
              <a:buFontTx/>
              <a:buBlip>
                <a:blip r:embed="rId3"/>
              </a:buBlip>
            </a:pPr>
            <a:r>
              <a:rPr lang="en-US" altLang="en-US" sz="2800" smtClean="0"/>
              <a:t>Research and Development/Technology Transfer </a:t>
            </a:r>
          </a:p>
          <a:p>
            <a:pPr marL="363538" indent="-363538" eaLnBrk="1" hangingPunct="1">
              <a:buFontTx/>
              <a:buBlip>
                <a:blip r:embed="rId3"/>
              </a:buBlip>
            </a:pPr>
            <a:endParaRPr lang="en-US" altLang="en-US" sz="2800" smtClean="0"/>
          </a:p>
          <a:p>
            <a:pPr marL="363538" indent="-363538" eaLnBrk="1" hangingPunct="1">
              <a:buFontTx/>
              <a:buBlip>
                <a:blip r:embed="rId3"/>
              </a:buBlip>
            </a:pPr>
            <a:r>
              <a:rPr lang="en-US" altLang="en-US" sz="2800" i="1" smtClean="0"/>
              <a:t>http://www.wipo.int/amc/en/center/specific-sectors/</a:t>
            </a:r>
            <a:endParaRPr lang="fr-CH" altLang="en-US" sz="2000" smtClean="0"/>
          </a:p>
        </p:txBody>
      </p:sp>
    </p:spTree>
    <p:extLst>
      <p:ext uri="{BB962C8B-B14F-4D97-AF65-F5344CB8AC3E}">
        <p14:creationId xmlns:p14="http://schemas.microsoft.com/office/powerpoint/2010/main" val="29210801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19256" cy="724942"/>
          </a:xfrm>
        </p:spPr>
        <p:txBody>
          <a:bodyPr/>
          <a:lstStyle/>
          <a:p>
            <a:r>
              <a:rPr lang="en-US" dirty="0" smtClean="0">
                <a:solidFill>
                  <a:srgbClr val="0070C0"/>
                </a:solidFill>
              </a:rPr>
              <a:t>Marrakesh Treaty to Facilitate access to Published Works for Persons who are Blind, Visually Impaired or Otherwise Print Disabled</a:t>
            </a:r>
            <a:endParaRPr lang="en-US" dirty="0"/>
          </a:p>
        </p:txBody>
      </p:sp>
      <p:pic>
        <p:nvPicPr>
          <p:cNvPr id="4" name="Espace réservé du contenu 15" descr="images.jpg"/>
          <p:cNvPicPr>
            <a:picLocks noGrp="1"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81000" y="2348880"/>
            <a:ext cx="3686944" cy="3538571"/>
          </a:xfrm>
          <a:prstGeom prst="rect">
            <a:avLst/>
          </a:prstGeom>
          <a:ln>
            <a:noFill/>
          </a:ln>
          <a:effectLst>
            <a:softEdge rad="112500"/>
          </a:effectLst>
        </p:spPr>
      </p:pic>
      <p:pic>
        <p:nvPicPr>
          <p:cNvPr id="5" name="Espace réservé du contenu 20" descr="DSCF2517-e1372047581598.jpg"/>
          <p:cNvPicPr>
            <a:picLocks noGrp="1"/>
          </p:cNvPicPr>
          <p:nvPr/>
        </p:nvPicPr>
        <p:blipFill>
          <a:blip r:embed="rId3" cstate="email">
            <a:extLst>
              <a:ext uri="{28A0092B-C50C-407E-A947-70E740481C1C}">
                <a14:useLocalDpi xmlns:a14="http://schemas.microsoft.com/office/drawing/2010/main" val="0"/>
              </a:ext>
            </a:extLst>
          </a:blip>
          <a:srcRect/>
          <a:stretch>
            <a:fillRect/>
          </a:stretch>
        </p:blipFill>
        <p:spPr>
          <a:xfrm>
            <a:off x="4572001" y="2348880"/>
            <a:ext cx="3456384" cy="3488520"/>
          </a:xfrm>
          <a:prstGeom prst="rect">
            <a:avLst/>
          </a:prstGeom>
          <a:ln>
            <a:noFill/>
          </a:ln>
          <a:effectLst>
            <a:softEdge rad="112500"/>
          </a:effectLst>
        </p:spPr>
      </p:pic>
      <p:sp>
        <p:nvSpPr>
          <p:cNvPr id="3" name="Slide Number Placeholder 2"/>
          <p:cNvSpPr>
            <a:spLocks noGrp="1"/>
          </p:cNvSpPr>
          <p:nvPr>
            <p:ph type="sldNum" sz="quarter" idx="10"/>
          </p:nvPr>
        </p:nvSpPr>
        <p:spPr/>
        <p:txBody>
          <a:bodyPr/>
          <a:lstStyle/>
          <a:p>
            <a:pPr>
              <a:defRPr/>
            </a:pPr>
            <a:fld id="{DA79EEDA-9492-4994-BB18-1005CD6866B1}" type="slidenum">
              <a:rPr lang="en-US" smtClean="0"/>
              <a:pPr>
                <a:defRPr/>
              </a:pPr>
              <a:t>13</a:t>
            </a:fld>
            <a:endParaRPr lang="en-US"/>
          </a:p>
        </p:txBody>
      </p:sp>
    </p:spTree>
    <p:extLst>
      <p:ext uri="{BB962C8B-B14F-4D97-AF65-F5344CB8AC3E}">
        <p14:creationId xmlns:p14="http://schemas.microsoft.com/office/powerpoint/2010/main" val="242463213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4"/>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C247B166-1CFB-49F4-B861-7A3BA27323AC}" type="slidenum">
              <a:rPr lang="en-US" altLang="en-US" sz="1400" smtClean="0"/>
              <a:pPr algn="r" eaLnBrk="1" hangingPunct="1">
                <a:spcBef>
                  <a:spcPct val="0"/>
                </a:spcBef>
                <a:buFontTx/>
                <a:buNone/>
              </a:pPr>
              <a:t>130</a:t>
            </a:fld>
            <a:endParaRPr lang="en-US" altLang="en-US" sz="1400" smtClean="0"/>
          </a:p>
        </p:txBody>
      </p:sp>
      <p:sp>
        <p:nvSpPr>
          <p:cNvPr id="20483" name="Rectangle 2"/>
          <p:cNvSpPr>
            <a:spLocks noGrp="1" noChangeArrowheads="1"/>
          </p:cNvSpPr>
          <p:nvPr>
            <p:ph type="title"/>
          </p:nvPr>
        </p:nvSpPr>
        <p:spPr>
          <a:xfrm>
            <a:off x="457200" y="274639"/>
            <a:ext cx="8229600" cy="1570037"/>
          </a:xfrm>
        </p:spPr>
        <p:txBody>
          <a:bodyPr/>
          <a:lstStyle/>
          <a:p>
            <a:pPr eaLnBrk="1" hangingPunct="1"/>
            <a:r>
              <a:rPr lang="en-US" altLang="en-US" smtClean="0"/>
              <a:t>WIPO International Survey on Dispute Resolution in Technology Transactions</a:t>
            </a:r>
            <a:br>
              <a:rPr lang="en-US" altLang="en-US" smtClean="0"/>
            </a:br>
            <a:endParaRPr lang="en-US" altLang="en-US" sz="2400" i="1" smtClean="0">
              <a:solidFill>
                <a:schemeClr val="tx1"/>
              </a:solidFill>
            </a:endParaRPr>
          </a:p>
        </p:txBody>
      </p:sp>
      <p:sp>
        <p:nvSpPr>
          <p:cNvPr id="20484" name="Rectangle 3"/>
          <p:cNvSpPr>
            <a:spLocks noGrp="1" noChangeArrowheads="1"/>
          </p:cNvSpPr>
          <p:nvPr>
            <p:ph type="body" sz="half" idx="1"/>
          </p:nvPr>
        </p:nvSpPr>
        <p:spPr>
          <a:xfrm>
            <a:off x="451339" y="1773239"/>
            <a:ext cx="6241074" cy="4352925"/>
          </a:xfrm>
        </p:spPr>
        <p:txBody>
          <a:bodyPr/>
          <a:lstStyle/>
          <a:p>
            <a:pPr eaLnBrk="1" hangingPunct="1"/>
            <a:r>
              <a:rPr lang="en-US" altLang="en-US" smtClean="0"/>
              <a:t>Place of Survey Respondent </a:t>
            </a:r>
          </a:p>
          <a:p>
            <a:pPr eaLnBrk="1" hangingPunct="1">
              <a:buFontTx/>
              <a:buNone/>
            </a:pPr>
            <a:r>
              <a:rPr lang="en-US" altLang="en-US" smtClean="0"/>
              <a:t>    Business Operations</a:t>
            </a:r>
            <a:endParaRPr lang="fr-CH" altLang="en-US" smtClean="0"/>
          </a:p>
          <a:p>
            <a:pPr eaLnBrk="1" hangingPunct="1">
              <a:buFontTx/>
              <a:buNone/>
            </a:pPr>
            <a:endParaRPr lang="en-US" altLang="en-US" smtClean="0"/>
          </a:p>
        </p:txBody>
      </p:sp>
      <p:pic>
        <p:nvPicPr>
          <p:cNvPr id="20485"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837236" y="1844675"/>
            <a:ext cx="4188069"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17989" y="4076700"/>
            <a:ext cx="4519246"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6"/>
          <p:cNvSpPr>
            <a:spLocks noChangeArrowheads="1"/>
          </p:cNvSpPr>
          <p:nvPr/>
        </p:nvSpPr>
        <p:spPr bwMode="auto">
          <a:xfrm>
            <a:off x="4820221" y="4508500"/>
            <a:ext cx="4279248" cy="461665"/>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r>
              <a:rPr lang="en-US" altLang="en-US"/>
              <a:t> Type of Survey Respondent</a:t>
            </a:r>
          </a:p>
        </p:txBody>
      </p:sp>
    </p:spTree>
    <p:extLst>
      <p:ext uri="{BB962C8B-B14F-4D97-AF65-F5344CB8AC3E}">
        <p14:creationId xmlns:p14="http://schemas.microsoft.com/office/powerpoint/2010/main" val="286556195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B1E96E1F-00B9-41F0-89DA-23523AC71B68}" type="slidenum">
              <a:rPr lang="en-US" altLang="en-US" sz="1400" smtClean="0"/>
              <a:pPr algn="r" eaLnBrk="1" hangingPunct="1">
                <a:spcBef>
                  <a:spcPct val="0"/>
                </a:spcBef>
                <a:buFontTx/>
                <a:buNone/>
              </a:pPr>
              <a:t>131</a:t>
            </a:fld>
            <a:endParaRPr lang="en-US" altLang="en-US" sz="1400" smtClean="0"/>
          </a:p>
        </p:txBody>
      </p:sp>
      <p:graphicFrame>
        <p:nvGraphicFramePr>
          <p:cNvPr id="21507" name="Object 2"/>
          <p:cNvGraphicFramePr>
            <a:graphicFrameLocks noGrp="1" noChangeAspect="1"/>
          </p:cNvGraphicFramePr>
          <p:nvPr>
            <p:ph sz="quarter" idx="3"/>
          </p:nvPr>
        </p:nvGraphicFramePr>
        <p:xfrm>
          <a:off x="7006005" y="4395789"/>
          <a:ext cx="1351085" cy="1006475"/>
        </p:xfrm>
        <a:graphic>
          <a:graphicData uri="http://schemas.openxmlformats.org/presentationml/2006/ole">
            <mc:AlternateContent xmlns:mc="http://schemas.openxmlformats.org/markup-compatibility/2006">
              <mc:Choice xmlns:v="urn:schemas-microsoft-com:vml" Requires="v">
                <p:oleObj spid="_x0000_s6162" name="Chart" r:id="rId4" imgW="5181600" imgH="3562350" progId="Excel.Chart.8">
                  <p:embed/>
                </p:oleObj>
              </mc:Choice>
              <mc:Fallback>
                <p:oleObj name="Chart" r:id="rId4" imgW="5181600" imgH="3562350"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6005" y="4395789"/>
                        <a:ext cx="1351085" cy="1006475"/>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8" name="Rectangle 3"/>
          <p:cNvSpPr>
            <a:spLocks noGrp="1" noChangeArrowheads="1"/>
          </p:cNvSpPr>
          <p:nvPr>
            <p:ph type="title"/>
          </p:nvPr>
        </p:nvSpPr>
        <p:spPr/>
        <p:txBody>
          <a:bodyPr/>
          <a:lstStyle/>
          <a:p>
            <a:pPr eaLnBrk="1" hangingPunct="1"/>
            <a:r>
              <a:rPr lang="fr-CH" altLang="en-US" smtClean="0"/>
              <a:t>Scope of Agreements: Parties/Technology</a:t>
            </a:r>
            <a:endParaRPr lang="en-US" altLang="en-US" smtClean="0"/>
          </a:p>
        </p:txBody>
      </p:sp>
      <p:graphicFrame>
        <p:nvGraphicFramePr>
          <p:cNvPr id="21509" name="Object 4"/>
          <p:cNvGraphicFramePr>
            <a:graphicFrameLocks noGrp="1" noChangeAspect="1"/>
          </p:cNvGraphicFramePr>
          <p:nvPr>
            <p:ph sz="quarter" idx="2"/>
          </p:nvPr>
        </p:nvGraphicFramePr>
        <p:xfrm>
          <a:off x="7003073" y="2174876"/>
          <a:ext cx="1352550" cy="1006475"/>
        </p:xfrm>
        <a:graphic>
          <a:graphicData uri="http://schemas.openxmlformats.org/presentationml/2006/ole">
            <mc:AlternateContent xmlns:mc="http://schemas.openxmlformats.org/markup-compatibility/2006">
              <mc:Choice xmlns:v="urn:schemas-microsoft-com:vml" Requires="v">
                <p:oleObj spid="_x0000_s6163" name="Chart" r:id="rId6" imgW="5172075" imgH="3552825" progId="Excel.Chart.8">
                  <p:embed/>
                </p:oleObj>
              </mc:Choice>
              <mc:Fallback>
                <p:oleObj name="Chart" r:id="rId6" imgW="5172075" imgH="3552825"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03073" y="2174876"/>
                        <a:ext cx="1352550" cy="1006475"/>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10" name="Rectangle 5"/>
          <p:cNvSpPr>
            <a:spLocks noGrp="1" noChangeArrowheads="1"/>
          </p:cNvSpPr>
          <p:nvPr>
            <p:ph type="body" sz="half" idx="1"/>
          </p:nvPr>
        </p:nvSpPr>
        <p:spPr>
          <a:xfrm>
            <a:off x="451339" y="1773239"/>
            <a:ext cx="6648450" cy="4352925"/>
          </a:xfrm>
        </p:spPr>
        <p:txBody>
          <a:bodyPr/>
          <a:lstStyle/>
          <a:p>
            <a:pPr eaLnBrk="1" hangingPunct="1"/>
            <a:endParaRPr lang="fr-CH" altLang="en-US" smtClean="0"/>
          </a:p>
          <a:p>
            <a:pPr eaLnBrk="1" hangingPunct="1"/>
            <a:r>
              <a:rPr lang="fr-CH" altLang="en-US" smtClean="0"/>
              <a:t>91% of respondents conclude agreements with </a:t>
            </a:r>
            <a:r>
              <a:rPr lang="fr-CH" altLang="en-US" b="1" smtClean="0"/>
              <a:t>parties from other jurisdictions</a:t>
            </a:r>
            <a:r>
              <a:rPr lang="fr-CH" altLang="en-US" smtClean="0"/>
              <a:t>.</a:t>
            </a:r>
          </a:p>
          <a:p>
            <a:pPr eaLnBrk="1" hangingPunct="1"/>
            <a:endParaRPr lang="fr-CH" altLang="en-US" smtClean="0"/>
          </a:p>
          <a:p>
            <a:pPr eaLnBrk="1" hangingPunct="1"/>
            <a:endParaRPr lang="fr-CH" altLang="en-US" smtClean="0"/>
          </a:p>
          <a:p>
            <a:pPr eaLnBrk="1" hangingPunct="1"/>
            <a:endParaRPr lang="fr-CH" altLang="en-US" smtClean="0"/>
          </a:p>
          <a:p>
            <a:pPr eaLnBrk="1" hangingPunct="1"/>
            <a:r>
              <a:rPr lang="fr-CH" altLang="en-US" smtClean="0"/>
              <a:t>+80% of respondents conclude agreements relating to </a:t>
            </a:r>
            <a:r>
              <a:rPr lang="fr-CH" altLang="en-US" b="1" smtClean="0"/>
              <a:t>technology patented in multiple jurisdictions</a:t>
            </a:r>
            <a:r>
              <a:rPr lang="fr-CH" altLang="en-US" smtClean="0"/>
              <a:t>.</a:t>
            </a:r>
          </a:p>
          <a:p>
            <a:pPr lvl="1" eaLnBrk="1" hangingPunct="1">
              <a:buFontTx/>
              <a:buNone/>
            </a:pPr>
            <a:endParaRPr lang="en-US" altLang="en-US" smtClean="0"/>
          </a:p>
        </p:txBody>
      </p:sp>
    </p:spTree>
    <p:extLst>
      <p:ext uri="{BB962C8B-B14F-4D97-AF65-F5344CB8AC3E}">
        <p14:creationId xmlns:p14="http://schemas.microsoft.com/office/powerpoint/2010/main" val="355307626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1363BFF3-3E8E-4199-B4CF-C11CA400DB93}" type="slidenum">
              <a:rPr lang="en-US" altLang="en-US" sz="1400" smtClean="0"/>
              <a:pPr algn="r" eaLnBrk="1" hangingPunct="1">
                <a:spcBef>
                  <a:spcPct val="0"/>
                </a:spcBef>
                <a:buFontTx/>
                <a:buNone/>
              </a:pPr>
              <a:t>132</a:t>
            </a:fld>
            <a:endParaRPr lang="en-US" altLang="en-US" sz="1400" smtClean="0"/>
          </a:p>
        </p:txBody>
      </p:sp>
      <p:sp>
        <p:nvSpPr>
          <p:cNvPr id="22531" name="Rectangle 2"/>
          <p:cNvSpPr>
            <a:spLocks noGrp="1" noChangeArrowheads="1"/>
          </p:cNvSpPr>
          <p:nvPr>
            <p:ph type="title"/>
          </p:nvPr>
        </p:nvSpPr>
        <p:spPr/>
        <p:txBody>
          <a:bodyPr/>
          <a:lstStyle/>
          <a:p>
            <a:pPr eaLnBrk="1" hangingPunct="1"/>
            <a:r>
              <a:rPr lang="fr-CH" altLang="en-US" smtClean="0"/>
              <a:t>Top Ten Considerations in Choice of Dispute Resolution Clause</a:t>
            </a:r>
            <a:endParaRPr lang="en-US" altLang="en-US" smtClean="0"/>
          </a:p>
        </p:txBody>
      </p:sp>
      <p:graphicFrame>
        <p:nvGraphicFramePr>
          <p:cNvPr id="338947" name="Group 3"/>
          <p:cNvGraphicFramePr>
            <a:graphicFrameLocks noGrp="1"/>
          </p:cNvGraphicFramePr>
          <p:nvPr>
            <p:ph idx="1"/>
          </p:nvPr>
        </p:nvGraphicFramePr>
        <p:xfrm>
          <a:off x="583223" y="1557339"/>
          <a:ext cx="8043496" cy="4106865"/>
        </p:xfrm>
        <a:graphic>
          <a:graphicData uri="http://schemas.openxmlformats.org/drawingml/2006/table">
            <a:tbl>
              <a:tblPr/>
              <a:tblGrid>
                <a:gridCol w="4022481"/>
                <a:gridCol w="4021015"/>
              </a:tblGrid>
              <a:tr h="395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600" b="1" i="0" u="none" strike="noStrike" cap="none" normalizeH="0" baseline="0" smtClean="0">
                          <a:ln>
                            <a:noFill/>
                          </a:ln>
                          <a:solidFill>
                            <a:srgbClr val="70899B"/>
                          </a:solidFill>
                          <a:effectLst/>
                          <a:latin typeface="Arial" pitchFamily="34" charset="0"/>
                          <a:cs typeface="Arial" pitchFamily="34" charset="0"/>
                        </a:rPr>
                        <a:t> Domestic Contracts</a:t>
                      </a:r>
                      <a:endParaRPr kumimoji="0" lang="en-US" sz="1600" b="1" i="0" u="none" strike="noStrike" cap="none" normalizeH="0" baseline="0" smtClean="0">
                        <a:ln>
                          <a:noFill/>
                        </a:ln>
                        <a:solidFill>
                          <a:srgbClr val="70899B"/>
                        </a:solidFill>
                        <a:effectLst/>
                        <a:latin typeface="Arial" pitchFamily="34" charset="0"/>
                        <a:cs typeface="Arial" pitchFamily="34"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600" b="1" i="0" u="none" strike="noStrike" cap="none" normalizeH="0" baseline="0" smtClean="0">
                          <a:ln>
                            <a:noFill/>
                          </a:ln>
                          <a:solidFill>
                            <a:srgbClr val="70899B"/>
                          </a:solidFill>
                          <a:effectLst/>
                          <a:latin typeface="Arial" pitchFamily="34" charset="0"/>
                          <a:cs typeface="Arial" pitchFamily="34" charset="0"/>
                        </a:rPr>
                        <a:t>International Contracts</a:t>
                      </a:r>
                      <a:endParaRPr kumimoji="0" lang="en-US" sz="1600" b="1" i="0" u="none" strike="noStrike" cap="none" normalizeH="0" baseline="0" smtClean="0">
                        <a:ln>
                          <a:noFill/>
                        </a:ln>
                        <a:solidFill>
                          <a:srgbClr val="70899B"/>
                        </a:solidFill>
                        <a:effectLst/>
                        <a:latin typeface="Arial" pitchFamily="34" charset="0"/>
                        <a:cs typeface="Arial" pitchFamily="34" charset="0"/>
                      </a:endParaRPr>
                    </a:p>
                  </a:txBody>
                  <a:tcPr marL="84406" marR="844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pitchFamily="34" charset="0"/>
                          <a:cs typeface="Arial" pitchFamily="34" charset="0"/>
                        </a:rPr>
                        <a:t>Costs – 71% </a:t>
                      </a:r>
                      <a:endParaRPr kumimoji="0" lang="en-US" sz="1500" b="0" i="0" u="none" strike="noStrike" cap="none" normalizeH="0" baseline="0" smtClean="0">
                        <a:ln>
                          <a:noFill/>
                        </a:ln>
                        <a:solidFill>
                          <a:schemeClr val="tx1"/>
                        </a:solidFill>
                        <a:effectLst/>
                        <a:latin typeface="Arial" pitchFamily="34" charset="0"/>
                        <a:cs typeface="Arial" pitchFamily="34"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pitchFamily="34" charset="0"/>
                          <a:cs typeface="Arial" pitchFamily="34" charset="0"/>
                        </a:rPr>
                        <a:t>Costs – 71%</a:t>
                      </a:r>
                      <a:endParaRPr kumimoji="0" lang="en-US" sz="1500" b="0" i="0" u="none" strike="noStrike" cap="none" normalizeH="0" baseline="0" smtClean="0">
                        <a:ln>
                          <a:noFill/>
                        </a:ln>
                        <a:solidFill>
                          <a:schemeClr val="tx1"/>
                        </a:solidFill>
                        <a:effectLst/>
                        <a:latin typeface="Arial" pitchFamily="34" charset="0"/>
                        <a:cs typeface="Arial" pitchFamily="34"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pitchFamily="34" charset="0"/>
                          <a:cs typeface="Arial" pitchFamily="34" charset="0"/>
                        </a:rPr>
                        <a:t>Time – 59%</a:t>
                      </a:r>
                      <a:endParaRPr kumimoji="0" lang="en-US" sz="1500" b="0" i="0" u="none" strike="noStrike" cap="none" normalizeH="0" baseline="0" smtClean="0">
                        <a:ln>
                          <a:noFill/>
                        </a:ln>
                        <a:solidFill>
                          <a:schemeClr val="tx1"/>
                        </a:solidFill>
                        <a:effectLst/>
                        <a:latin typeface="Arial" pitchFamily="34" charset="0"/>
                        <a:cs typeface="Arial" pitchFamily="34"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pitchFamily="34" charset="0"/>
                          <a:cs typeface="Arial" pitchFamily="34" charset="0"/>
                        </a:rPr>
                        <a:t>Time – 57%</a:t>
                      </a:r>
                      <a:endParaRPr kumimoji="0" lang="en-US" sz="1500" b="0" i="0" u="none" strike="noStrike" cap="none" normalizeH="0" baseline="0" smtClean="0">
                        <a:ln>
                          <a:noFill/>
                        </a:ln>
                        <a:solidFill>
                          <a:schemeClr val="tx1"/>
                        </a:solidFill>
                        <a:effectLst/>
                        <a:latin typeface="Arial" pitchFamily="34" charset="0"/>
                        <a:cs typeface="Arial" pitchFamily="34"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pitchFamily="34" charset="0"/>
                          <a:cs typeface="Arial" pitchFamily="34" charset="0"/>
                        </a:rPr>
                        <a:t>Quality Outcome – 44%</a:t>
                      </a:r>
                      <a:endParaRPr kumimoji="0" lang="en-US" sz="1500" b="0" i="0" u="none" strike="noStrike" cap="none" normalizeH="0" baseline="0" smtClean="0">
                        <a:ln>
                          <a:noFill/>
                        </a:ln>
                        <a:solidFill>
                          <a:schemeClr val="tx1"/>
                        </a:solidFill>
                        <a:effectLst/>
                        <a:latin typeface="Arial" pitchFamily="34" charset="0"/>
                        <a:cs typeface="Arial" pitchFamily="34"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pitchFamily="34" charset="0"/>
                          <a:cs typeface="Arial" pitchFamily="34" charset="0"/>
                        </a:rPr>
                        <a:t>Enforceability – 53%</a:t>
                      </a:r>
                      <a:endParaRPr kumimoji="0" lang="en-US" sz="1500" b="0" i="0" u="none" strike="noStrike" cap="none" normalizeH="0" baseline="0" smtClean="0">
                        <a:ln>
                          <a:noFill/>
                        </a:ln>
                        <a:solidFill>
                          <a:schemeClr val="tx1"/>
                        </a:solidFill>
                        <a:effectLst/>
                        <a:latin typeface="Arial" pitchFamily="34" charset="0"/>
                        <a:cs typeface="Arial" pitchFamily="34"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pitchFamily="34" charset="0"/>
                          <a:cs typeface="Arial" pitchFamily="34" charset="0"/>
                        </a:rPr>
                        <a:t>Confidentiality – 33%</a:t>
                      </a:r>
                      <a:endParaRPr kumimoji="0" lang="en-US" sz="1500" b="0" i="0" u="none" strike="noStrike" cap="none" normalizeH="0" baseline="0" smtClean="0">
                        <a:ln>
                          <a:noFill/>
                        </a:ln>
                        <a:solidFill>
                          <a:schemeClr val="tx1"/>
                        </a:solidFill>
                        <a:effectLst/>
                        <a:latin typeface="Arial" pitchFamily="34" charset="0"/>
                        <a:cs typeface="Arial" pitchFamily="34"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pitchFamily="34" charset="0"/>
                          <a:cs typeface="Arial" pitchFamily="34" charset="0"/>
                        </a:rPr>
                        <a:t>Quality Outcome – 44%</a:t>
                      </a:r>
                      <a:endParaRPr kumimoji="0" lang="en-US" sz="1500" b="0" i="0" u="none" strike="noStrike" cap="none" normalizeH="0" baseline="0" smtClean="0">
                        <a:ln>
                          <a:noFill/>
                        </a:ln>
                        <a:solidFill>
                          <a:schemeClr val="tx1"/>
                        </a:solidFill>
                        <a:effectLst/>
                        <a:latin typeface="Arial" pitchFamily="34" charset="0"/>
                        <a:cs typeface="Arial" pitchFamily="34"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pitchFamily="34" charset="0"/>
                          <a:cs typeface="Arial" pitchFamily="34" charset="0"/>
                        </a:rPr>
                        <a:t>Enforceability – 33%</a:t>
                      </a:r>
                      <a:endParaRPr kumimoji="0" lang="en-US" sz="1500" b="0" i="0" u="none" strike="noStrike" cap="none" normalizeH="0" baseline="0" smtClean="0">
                        <a:ln>
                          <a:noFill/>
                        </a:ln>
                        <a:solidFill>
                          <a:schemeClr val="tx1"/>
                        </a:solidFill>
                        <a:effectLst/>
                        <a:latin typeface="Arial" pitchFamily="34" charset="0"/>
                        <a:cs typeface="Arial" pitchFamily="34"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pitchFamily="34" charset="0"/>
                          <a:cs typeface="Arial" pitchFamily="34" charset="0"/>
                        </a:rPr>
                        <a:t>Neutral Forum – 36% </a:t>
                      </a:r>
                      <a:endParaRPr kumimoji="0" lang="en-US" sz="1500" b="0" i="0" u="none" strike="noStrike" cap="none" normalizeH="0" baseline="0" smtClean="0">
                        <a:ln>
                          <a:noFill/>
                        </a:ln>
                        <a:solidFill>
                          <a:schemeClr val="tx1"/>
                        </a:solidFill>
                        <a:effectLst/>
                        <a:latin typeface="Arial" pitchFamily="34" charset="0"/>
                        <a:cs typeface="Arial" pitchFamily="34"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89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pitchFamily="34" charset="0"/>
                          <a:cs typeface="Arial" pitchFamily="34" charset="0"/>
                        </a:rPr>
                        <a:t>Business Solution – 30%</a:t>
                      </a:r>
                      <a:endParaRPr kumimoji="0" lang="en-US" sz="1500" b="0" i="0" u="none" strike="noStrike" cap="none" normalizeH="0" baseline="0" smtClean="0">
                        <a:ln>
                          <a:noFill/>
                        </a:ln>
                        <a:solidFill>
                          <a:schemeClr val="tx1"/>
                        </a:solidFill>
                        <a:effectLst/>
                        <a:latin typeface="Arial" pitchFamily="34" charset="0"/>
                        <a:cs typeface="Arial" pitchFamily="34"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pitchFamily="34" charset="0"/>
                          <a:cs typeface="Arial" pitchFamily="34" charset="0"/>
                        </a:rPr>
                        <a:t>Confidentiality – 32%</a:t>
                      </a:r>
                      <a:endParaRPr kumimoji="0" lang="en-US" sz="1500" b="0" i="0" u="none" strike="noStrike" cap="none" normalizeH="0" baseline="0" smtClean="0">
                        <a:ln>
                          <a:noFill/>
                        </a:ln>
                        <a:solidFill>
                          <a:schemeClr val="tx1"/>
                        </a:solidFill>
                        <a:effectLst/>
                        <a:latin typeface="Arial" pitchFamily="34" charset="0"/>
                        <a:cs typeface="Arial" pitchFamily="34"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pitchFamily="34" charset="0"/>
                          <a:cs typeface="Arial" pitchFamily="34" charset="0"/>
                        </a:rPr>
                        <a:t>Neutral Forum – 18%</a:t>
                      </a:r>
                      <a:endParaRPr kumimoji="0" lang="en-US" sz="1500" b="0" i="0" u="none" strike="noStrike" cap="none" normalizeH="0" baseline="0" smtClean="0">
                        <a:ln>
                          <a:noFill/>
                        </a:ln>
                        <a:solidFill>
                          <a:schemeClr val="tx1"/>
                        </a:solidFill>
                        <a:effectLst/>
                        <a:latin typeface="Arial" pitchFamily="34" charset="0"/>
                        <a:cs typeface="Arial" pitchFamily="34"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pitchFamily="34" charset="0"/>
                          <a:cs typeface="Arial" pitchFamily="34" charset="0"/>
                        </a:rPr>
                        <a:t>Business Solution – 29%</a:t>
                      </a:r>
                      <a:endParaRPr kumimoji="0" lang="en-US" sz="1500" b="0" i="0" u="none" strike="noStrike" cap="none" normalizeH="0" baseline="0" smtClean="0">
                        <a:ln>
                          <a:noFill/>
                        </a:ln>
                        <a:solidFill>
                          <a:schemeClr val="tx1"/>
                        </a:solidFill>
                        <a:effectLst/>
                        <a:latin typeface="Arial" pitchFamily="34" charset="0"/>
                        <a:cs typeface="Arial" pitchFamily="34"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pitchFamily="34" charset="0"/>
                          <a:cs typeface="Arial" pitchFamily="34" charset="0"/>
                        </a:rPr>
                        <a:t>None in Particular – 9%</a:t>
                      </a:r>
                      <a:endParaRPr kumimoji="0" lang="en-US" sz="1500" b="0" i="0" u="none" strike="noStrike" cap="none" normalizeH="0" baseline="0" smtClean="0">
                        <a:ln>
                          <a:noFill/>
                        </a:ln>
                        <a:solidFill>
                          <a:schemeClr val="tx1"/>
                        </a:solidFill>
                        <a:effectLst/>
                        <a:latin typeface="Arial" pitchFamily="34" charset="0"/>
                        <a:cs typeface="Arial" pitchFamily="34"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pitchFamily="34" charset="0"/>
                          <a:cs typeface="Arial" pitchFamily="34" charset="0"/>
                        </a:rPr>
                        <a:t>Support Provided by Institution – 9%</a:t>
                      </a:r>
                      <a:endParaRPr kumimoji="0" lang="en-US" sz="1500" b="0" i="0" u="none" strike="noStrike" cap="none" normalizeH="0" baseline="0" smtClean="0">
                        <a:ln>
                          <a:noFill/>
                        </a:ln>
                        <a:solidFill>
                          <a:schemeClr val="tx1"/>
                        </a:solidFill>
                        <a:effectLst/>
                        <a:latin typeface="Arial" pitchFamily="34" charset="0"/>
                        <a:cs typeface="Arial" pitchFamily="34"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pitchFamily="34" charset="0"/>
                          <a:cs typeface="Arial" pitchFamily="34" charset="0"/>
                        </a:rPr>
                        <a:t>Setting Precedent – 6%</a:t>
                      </a:r>
                      <a:endParaRPr kumimoji="0" lang="en-US" sz="1500" b="0" i="0" u="none" strike="noStrike" cap="none" normalizeH="0" baseline="0" smtClean="0">
                        <a:ln>
                          <a:noFill/>
                        </a:ln>
                        <a:solidFill>
                          <a:schemeClr val="tx1"/>
                        </a:solidFill>
                        <a:effectLst/>
                        <a:latin typeface="Arial" pitchFamily="34" charset="0"/>
                        <a:cs typeface="Arial" pitchFamily="34"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smtClean="0">
                          <a:ln>
                            <a:noFill/>
                          </a:ln>
                          <a:solidFill>
                            <a:schemeClr val="tx1"/>
                          </a:solidFill>
                          <a:effectLst/>
                          <a:latin typeface="Arial" pitchFamily="34" charset="0"/>
                          <a:cs typeface="Arial" pitchFamily="34" charset="0"/>
                        </a:rPr>
                        <a:t>None in Particular – 6%</a:t>
                      </a: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pitchFamily="34" charset="0"/>
                          <a:cs typeface="Arial" pitchFamily="34" charset="0"/>
                        </a:rPr>
                        <a:t>Support Provided by Institution – 6%</a:t>
                      </a:r>
                      <a:endParaRPr kumimoji="0" lang="en-US" sz="1500" b="0" i="0" u="none" strike="noStrike" cap="none" normalizeH="0" baseline="0" smtClean="0">
                        <a:ln>
                          <a:noFill/>
                        </a:ln>
                        <a:solidFill>
                          <a:schemeClr val="tx1"/>
                        </a:solidFill>
                        <a:effectLst/>
                        <a:latin typeface="Arial" pitchFamily="34" charset="0"/>
                        <a:cs typeface="Arial" pitchFamily="34"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pitchFamily="34" charset="0"/>
                          <a:cs typeface="Arial" pitchFamily="34" charset="0"/>
                        </a:rPr>
                        <a:t>Setting Precedent – 5%</a:t>
                      </a:r>
                      <a:endParaRPr kumimoji="0" lang="en-US" sz="1500" b="0" i="0" u="none" strike="noStrike" cap="none" normalizeH="0" baseline="0" smtClean="0">
                        <a:ln>
                          <a:noFill/>
                        </a:ln>
                        <a:solidFill>
                          <a:schemeClr val="tx1"/>
                        </a:solidFill>
                        <a:effectLst/>
                        <a:latin typeface="Arial" pitchFamily="34" charset="0"/>
                        <a:cs typeface="Arial" pitchFamily="34"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2570" name="Oval 41"/>
          <p:cNvSpPr>
            <a:spLocks noChangeArrowheads="1"/>
          </p:cNvSpPr>
          <p:nvPr/>
        </p:nvSpPr>
        <p:spPr bwMode="auto">
          <a:xfrm>
            <a:off x="7035116" y="2542472"/>
            <a:ext cx="259765" cy="476071"/>
          </a:xfrm>
          <a:prstGeom prst="ellipse">
            <a:avLst/>
          </a:prstGeom>
          <a:noFill/>
          <a:ln w="9525" algn="ctr">
            <a:solidFill>
              <a:srgbClr val="FF000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22571" name="Oval 42"/>
          <p:cNvSpPr>
            <a:spLocks noChangeArrowheads="1"/>
          </p:cNvSpPr>
          <p:nvPr/>
        </p:nvSpPr>
        <p:spPr bwMode="auto">
          <a:xfrm>
            <a:off x="3044873" y="3298122"/>
            <a:ext cx="259765" cy="476071"/>
          </a:xfrm>
          <a:prstGeom prst="ellipse">
            <a:avLst/>
          </a:prstGeom>
          <a:noFill/>
          <a:ln w="9525" algn="ctr">
            <a:solidFill>
              <a:srgbClr val="FF000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22572" name="Oval 43"/>
          <p:cNvSpPr>
            <a:spLocks noChangeArrowheads="1"/>
          </p:cNvSpPr>
          <p:nvPr/>
        </p:nvSpPr>
        <p:spPr bwMode="auto">
          <a:xfrm>
            <a:off x="7101058" y="3298122"/>
            <a:ext cx="259765" cy="476071"/>
          </a:xfrm>
          <a:prstGeom prst="ellipse">
            <a:avLst/>
          </a:prstGeom>
          <a:noFill/>
          <a:ln w="9525" algn="ctr">
            <a:solidFill>
              <a:srgbClr val="3366FF"/>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22573" name="Oval 44"/>
          <p:cNvSpPr>
            <a:spLocks noChangeArrowheads="1"/>
          </p:cNvSpPr>
          <p:nvPr/>
        </p:nvSpPr>
        <p:spPr bwMode="auto">
          <a:xfrm>
            <a:off x="3046339" y="4055359"/>
            <a:ext cx="259765" cy="476071"/>
          </a:xfrm>
          <a:prstGeom prst="ellipse">
            <a:avLst/>
          </a:prstGeom>
          <a:noFill/>
          <a:ln w="9525" algn="ctr">
            <a:solidFill>
              <a:srgbClr val="3366FF"/>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22574" name="Oval 45"/>
          <p:cNvSpPr>
            <a:spLocks noChangeArrowheads="1"/>
          </p:cNvSpPr>
          <p:nvPr/>
        </p:nvSpPr>
        <p:spPr bwMode="auto">
          <a:xfrm>
            <a:off x="7234409" y="5207884"/>
            <a:ext cx="259765" cy="476071"/>
          </a:xfrm>
          <a:prstGeom prst="ellipse">
            <a:avLst/>
          </a:prstGeom>
          <a:noFill/>
          <a:ln w="9525" algn="ctr">
            <a:solidFill>
              <a:srgbClr val="00FF0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22575" name="Oval 46"/>
          <p:cNvSpPr>
            <a:spLocks noChangeArrowheads="1"/>
          </p:cNvSpPr>
          <p:nvPr/>
        </p:nvSpPr>
        <p:spPr bwMode="auto">
          <a:xfrm>
            <a:off x="3179688" y="4774497"/>
            <a:ext cx="259765" cy="476071"/>
          </a:xfrm>
          <a:prstGeom prst="ellipse">
            <a:avLst/>
          </a:prstGeom>
          <a:noFill/>
          <a:ln w="9525" algn="ctr">
            <a:solidFill>
              <a:srgbClr val="00FF0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22576" name="Oval 47"/>
          <p:cNvSpPr>
            <a:spLocks noChangeArrowheads="1"/>
          </p:cNvSpPr>
          <p:nvPr/>
        </p:nvSpPr>
        <p:spPr bwMode="auto">
          <a:xfrm>
            <a:off x="7698935" y="4414134"/>
            <a:ext cx="259765" cy="476071"/>
          </a:xfrm>
          <a:prstGeom prst="ellipse">
            <a:avLst/>
          </a:prstGeom>
          <a:noFill/>
          <a:ln w="9525" algn="ctr">
            <a:solidFill>
              <a:srgbClr val="80008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22577" name="Oval 48"/>
          <p:cNvSpPr>
            <a:spLocks noChangeArrowheads="1"/>
          </p:cNvSpPr>
          <p:nvPr/>
        </p:nvSpPr>
        <p:spPr bwMode="auto">
          <a:xfrm>
            <a:off x="3711624" y="5279322"/>
            <a:ext cx="259765" cy="476071"/>
          </a:xfrm>
          <a:prstGeom prst="ellipse">
            <a:avLst/>
          </a:prstGeom>
          <a:noFill/>
          <a:ln w="9525" algn="ctr">
            <a:solidFill>
              <a:srgbClr val="80008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Tree>
    <p:extLst>
      <p:ext uri="{BB962C8B-B14F-4D97-AF65-F5344CB8AC3E}">
        <p14:creationId xmlns:p14="http://schemas.microsoft.com/office/powerpoint/2010/main" val="234361501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781BEA94-EDAD-4A08-A70A-BAE757F1EE0E}" type="slidenum">
              <a:rPr lang="en-US" altLang="en-US" sz="1400" smtClean="0"/>
              <a:pPr algn="r" eaLnBrk="1" hangingPunct="1">
                <a:spcBef>
                  <a:spcPct val="0"/>
                </a:spcBef>
                <a:buFontTx/>
                <a:buNone/>
              </a:pPr>
              <a:t>133</a:t>
            </a:fld>
            <a:endParaRPr lang="en-US" altLang="en-US" sz="1400" smtClean="0"/>
          </a:p>
        </p:txBody>
      </p:sp>
      <p:sp>
        <p:nvSpPr>
          <p:cNvPr id="23555" name="Rectangle 2"/>
          <p:cNvSpPr>
            <a:spLocks noGrp="1" noChangeArrowheads="1"/>
          </p:cNvSpPr>
          <p:nvPr>
            <p:ph type="title"/>
          </p:nvPr>
        </p:nvSpPr>
        <p:spPr/>
        <p:txBody>
          <a:bodyPr/>
          <a:lstStyle/>
          <a:p>
            <a:pPr eaLnBrk="1" hangingPunct="1"/>
            <a:r>
              <a:rPr lang="en-US" altLang="en-US" smtClean="0"/>
              <a:t>How Are Technology Disputes Resolved?</a:t>
            </a:r>
          </a:p>
        </p:txBody>
      </p:sp>
      <p:sp>
        <p:nvSpPr>
          <p:cNvPr id="23556" name="Line 3"/>
          <p:cNvSpPr>
            <a:spLocks noChangeShapeType="1"/>
          </p:cNvSpPr>
          <p:nvPr/>
        </p:nvSpPr>
        <p:spPr bwMode="auto">
          <a:xfrm flipH="1">
            <a:off x="2444262" y="4148139"/>
            <a:ext cx="68874" cy="216058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23557"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6154" y="1916114"/>
            <a:ext cx="7973158"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755589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2A9082AF-EC3A-4E0D-A0D4-ABFDA4FAC476}" type="slidenum">
              <a:rPr lang="en-US" altLang="en-US" sz="1400" smtClean="0"/>
              <a:pPr algn="r" eaLnBrk="1" hangingPunct="1">
                <a:spcBef>
                  <a:spcPct val="0"/>
                </a:spcBef>
                <a:buFontTx/>
                <a:buNone/>
              </a:pPr>
              <a:t>134</a:t>
            </a:fld>
            <a:endParaRPr lang="en-US" altLang="en-US" sz="1400" smtClean="0"/>
          </a:p>
        </p:txBody>
      </p:sp>
      <p:sp>
        <p:nvSpPr>
          <p:cNvPr id="24579" name="Rectangle 2"/>
          <p:cNvSpPr>
            <a:spLocks noGrp="1" noChangeArrowheads="1"/>
          </p:cNvSpPr>
          <p:nvPr>
            <p:ph type="title"/>
          </p:nvPr>
        </p:nvSpPr>
        <p:spPr/>
        <p:txBody>
          <a:bodyPr/>
          <a:lstStyle/>
          <a:p>
            <a:pPr eaLnBrk="1" hangingPunct="1"/>
            <a:r>
              <a:rPr lang="fr-CH" altLang="en-US" smtClean="0"/>
              <a:t>Relative Time and Cost of Technology Dispute Resolution</a:t>
            </a:r>
            <a:endParaRPr lang="en-US" altLang="en-US" smtClean="0"/>
          </a:p>
        </p:txBody>
      </p:sp>
      <p:sp>
        <p:nvSpPr>
          <p:cNvPr id="24580" name="Line 3"/>
          <p:cNvSpPr>
            <a:spLocks noChangeShapeType="1"/>
          </p:cNvSpPr>
          <p:nvPr/>
        </p:nvSpPr>
        <p:spPr bwMode="auto">
          <a:xfrm flipH="1">
            <a:off x="2444262" y="3789364"/>
            <a:ext cx="68874" cy="216058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24581"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6154" y="2060576"/>
            <a:ext cx="7973158"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79798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C2AA6090-89F8-4C48-B2A9-D6341701F7E8}" type="slidenum">
              <a:rPr lang="en-US" altLang="en-US" sz="1400" smtClean="0"/>
              <a:pPr algn="r" eaLnBrk="1" hangingPunct="1">
                <a:spcBef>
                  <a:spcPct val="0"/>
                </a:spcBef>
                <a:buFontTx/>
                <a:buNone/>
              </a:pPr>
              <a:t>135</a:t>
            </a:fld>
            <a:endParaRPr lang="en-US" altLang="en-US" sz="1400" smtClean="0"/>
          </a:p>
        </p:txBody>
      </p:sp>
      <p:sp>
        <p:nvSpPr>
          <p:cNvPr id="25603" name="Rectangle 2"/>
          <p:cNvSpPr>
            <a:spLocks noGrp="1" noChangeArrowheads="1"/>
          </p:cNvSpPr>
          <p:nvPr>
            <p:ph type="title"/>
          </p:nvPr>
        </p:nvSpPr>
        <p:spPr/>
        <p:txBody>
          <a:bodyPr/>
          <a:lstStyle/>
          <a:p>
            <a:pPr eaLnBrk="1" hangingPunct="1"/>
            <a:r>
              <a:rPr lang="en-US" altLang="en-US" smtClean="0"/>
              <a:t>Settlement in WIPO-Administered Cases</a:t>
            </a:r>
          </a:p>
        </p:txBody>
      </p:sp>
      <p:graphicFrame>
        <p:nvGraphicFramePr>
          <p:cNvPr id="339971" name="Group 3"/>
          <p:cNvGraphicFramePr>
            <a:graphicFrameLocks noGrp="1"/>
          </p:cNvGraphicFramePr>
          <p:nvPr/>
        </p:nvGraphicFramePr>
        <p:xfrm>
          <a:off x="0" y="0"/>
          <a:ext cx="387836" cy="13228638"/>
        </p:xfrm>
        <a:graphic>
          <a:graphicData uri="http://schemas.openxmlformats.org/drawingml/2006/table">
            <a:tbl>
              <a:tblPr/>
              <a:tblGrid>
                <a:gridCol w="193918"/>
                <a:gridCol w="193918"/>
              </a:tblGrid>
              <a:tr h="13228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t>
                      </a:r>
                      <a:r>
                        <a:rPr kumimoji="0" lang="en-US" sz="10300" b="0" i="0" u="none" strike="noStrike" cap="none" normalizeH="0" baseline="0" smtClean="0">
                          <a:ln>
                            <a:noFill/>
                          </a:ln>
                          <a:solidFill>
                            <a:schemeClr val="tx1"/>
                          </a:solidFill>
                          <a:effectLst/>
                          <a:latin typeface="Arial" pitchFamily="34" charset="0"/>
                          <a:cs typeface="Arial" pitchFamily="34" charset="0"/>
                        </a:rPr>
                        <a:t> </a:t>
                      </a:r>
                      <a:r>
                        <a:rPr kumimoji="0" lang="en-US" sz="1800" b="0" i="0" u="none" strike="noStrike" cap="none" normalizeH="0" baseline="0" smtClean="0">
                          <a:ln>
                            <a:noFill/>
                          </a:ln>
                          <a:solidFill>
                            <a:schemeClr val="tx1"/>
                          </a:solidFill>
                          <a:effectLst/>
                          <a:latin typeface="Arial" pitchFamily="34" charset="0"/>
                          <a:cs typeface="Arial" pitchFamily="34" charset="0"/>
                        </a:rPr>
                        <a:t>                                        </a:t>
                      </a:r>
                    </a:p>
                  </a:txBody>
                  <a:tcPr marL="84259" marR="84259" marT="45721" marB="45721" anchor="ct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t>
                      </a:r>
                      <a:r>
                        <a:rPr kumimoji="0" lang="en-US" sz="10600" b="0" i="0" u="none" strike="noStrike" cap="none" normalizeH="0" baseline="0" smtClean="0">
                          <a:ln>
                            <a:noFill/>
                          </a:ln>
                          <a:solidFill>
                            <a:schemeClr val="tx1"/>
                          </a:solidFill>
                          <a:effectLst/>
                          <a:latin typeface="Arial" pitchFamily="34" charset="0"/>
                          <a:cs typeface="Arial" pitchFamily="34" charset="0"/>
                        </a:rPr>
                        <a:t> </a:t>
                      </a:r>
                      <a:r>
                        <a:rPr kumimoji="0" lang="en-US" sz="1800" b="0" i="0" u="none" strike="noStrike" cap="none" normalizeH="0" baseline="0" smtClean="0">
                          <a:ln>
                            <a:noFill/>
                          </a:ln>
                          <a:solidFill>
                            <a:schemeClr val="tx1"/>
                          </a:solidFill>
                          <a:effectLst/>
                          <a:latin typeface="Arial" pitchFamily="34" charset="0"/>
                          <a:cs typeface="Arial" pitchFamily="34" charset="0"/>
                        </a:rPr>
                        <a:t>                                        </a:t>
                      </a:r>
                    </a:p>
                  </a:txBody>
                  <a:tcPr marL="84259" marR="84259" marT="45721" marB="45721" anchor="ctr" horzOverflow="overflow">
                    <a:lnL>
                      <a:noFill/>
                    </a:lnL>
                    <a:lnR cap="flat">
                      <a:noFill/>
                    </a:lnR>
                    <a:lnT cap="flat">
                      <a:noFill/>
                    </a:lnT>
                    <a:lnB cap="flat">
                      <a:noFill/>
                    </a:lnB>
                    <a:lnTlToBr>
                      <a:noFill/>
                    </a:lnTlToBr>
                    <a:lnBlToTr>
                      <a:noFill/>
                    </a:lnBlToTr>
                    <a:noFill/>
                  </a:tcPr>
                </a:tc>
              </a:tr>
            </a:tbl>
          </a:graphicData>
        </a:graphic>
      </p:graphicFrame>
      <p:pic>
        <p:nvPicPr>
          <p:cNvPr id="25607" name="Picture 10" descr="typ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931" y="2133601"/>
            <a:ext cx="4070838"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11" descr="typ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205038"/>
            <a:ext cx="3814397" cy="265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085116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34B1502A-CD6D-4D42-BF65-117618B5B50F}" type="slidenum">
              <a:rPr lang="en-US" altLang="en-US" sz="1400" smtClean="0"/>
              <a:pPr algn="r" eaLnBrk="1" hangingPunct="1">
                <a:spcBef>
                  <a:spcPct val="0"/>
                </a:spcBef>
                <a:buFontTx/>
                <a:buNone/>
              </a:pPr>
              <a:t>136</a:t>
            </a:fld>
            <a:endParaRPr lang="en-US" altLang="en-US" sz="1400" smtClean="0"/>
          </a:p>
        </p:txBody>
      </p:sp>
      <p:sp>
        <p:nvSpPr>
          <p:cNvPr id="26627" name="Rectangle 2"/>
          <p:cNvSpPr>
            <a:spLocks noGrp="1" noChangeArrowheads="1"/>
          </p:cNvSpPr>
          <p:nvPr>
            <p:ph type="title"/>
          </p:nvPr>
        </p:nvSpPr>
        <p:spPr>
          <a:xfrm>
            <a:off x="457200" y="-100013"/>
            <a:ext cx="8229600" cy="1296988"/>
          </a:xfrm>
          <a:noFill/>
        </p:spPr>
        <p:txBody>
          <a:bodyPr/>
          <a:lstStyle/>
          <a:p>
            <a:pPr eaLnBrk="1" hangingPunct="1"/>
            <a:r>
              <a:rPr lang="en-US" altLang="en-US" smtClean="0"/>
              <a:t>WIPO Recommendations from Survey Results</a:t>
            </a:r>
            <a:endParaRPr lang="en-US" altLang="en-US" sz="2800" smtClean="0"/>
          </a:p>
        </p:txBody>
      </p:sp>
      <p:sp>
        <p:nvSpPr>
          <p:cNvPr id="26628" name="Rectangle 3"/>
          <p:cNvSpPr>
            <a:spLocks noGrp="1" noChangeArrowheads="1"/>
          </p:cNvSpPr>
          <p:nvPr>
            <p:ph type="body" idx="1"/>
          </p:nvPr>
        </p:nvSpPr>
        <p:spPr>
          <a:xfrm>
            <a:off x="515816" y="1341438"/>
            <a:ext cx="8028843" cy="4811712"/>
          </a:xfrm>
        </p:spPr>
        <p:txBody>
          <a:bodyPr/>
          <a:lstStyle/>
          <a:p>
            <a:pPr marL="363538" indent="-363538" eaLnBrk="1" hangingPunct="1">
              <a:lnSpc>
                <a:spcPct val="90000"/>
              </a:lnSpc>
            </a:pPr>
            <a:r>
              <a:rPr lang="fr-CH" altLang="en-US" smtClean="0"/>
              <a:t>Contracting on technology should </a:t>
            </a:r>
            <a:r>
              <a:rPr lang="fr-CH" altLang="en-US" b="1" smtClean="0"/>
              <a:t>anticipate </a:t>
            </a:r>
            <a:r>
              <a:rPr lang="fr-CH" altLang="en-US" smtClean="0"/>
              <a:t>disputes</a:t>
            </a:r>
          </a:p>
          <a:p>
            <a:pPr marL="363538" indent="-363538" eaLnBrk="1" hangingPunct="1">
              <a:lnSpc>
                <a:spcPct val="90000"/>
              </a:lnSpc>
            </a:pPr>
            <a:r>
              <a:rPr lang="fr-CH" altLang="en-US" smtClean="0"/>
              <a:t>Dispute policy should prepare for likelihood of </a:t>
            </a:r>
            <a:r>
              <a:rPr lang="fr-CH" altLang="en-US" b="1" smtClean="0"/>
              <a:t>international</a:t>
            </a:r>
            <a:r>
              <a:rPr lang="fr-CH" altLang="en-US" smtClean="0"/>
              <a:t> aspect in parties, rights, and law</a:t>
            </a:r>
          </a:p>
          <a:p>
            <a:pPr marL="363538" indent="-363538" eaLnBrk="1" hangingPunct="1">
              <a:lnSpc>
                <a:spcPct val="90000"/>
              </a:lnSpc>
            </a:pPr>
            <a:r>
              <a:rPr lang="fr-CH" altLang="en-US" smtClean="0"/>
              <a:t>Dispute policy should be designed to minimize </a:t>
            </a:r>
            <a:r>
              <a:rPr lang="fr-CH" altLang="en-US" b="1" smtClean="0"/>
              <a:t>time and cost</a:t>
            </a:r>
            <a:r>
              <a:rPr lang="fr-CH" altLang="en-US" smtClean="0"/>
              <a:t>, more than other considerations</a:t>
            </a:r>
          </a:p>
          <a:p>
            <a:pPr marL="363538" indent="-363538" eaLnBrk="1" hangingPunct="1">
              <a:lnSpc>
                <a:spcPct val="90000"/>
              </a:lnSpc>
            </a:pPr>
            <a:r>
              <a:rPr lang="fr-CH" altLang="en-US" smtClean="0"/>
              <a:t>Dispute policy should include </a:t>
            </a:r>
            <a:r>
              <a:rPr lang="fr-CH" altLang="en-US" b="1" smtClean="0"/>
              <a:t>mediation</a:t>
            </a:r>
          </a:p>
          <a:p>
            <a:pPr marL="363538" indent="-363538" eaLnBrk="1" hangingPunct="1">
              <a:lnSpc>
                <a:spcPct val="90000"/>
              </a:lnSpc>
            </a:pPr>
            <a:r>
              <a:rPr lang="fr-CH" altLang="en-US" smtClean="0"/>
              <a:t>Between arbitration and court litigation, consider arbitration as the faster and cheaper option</a:t>
            </a:r>
          </a:p>
          <a:p>
            <a:pPr marL="363538" indent="-363538" eaLnBrk="1" hangingPunct="1">
              <a:lnSpc>
                <a:spcPct val="90000"/>
              </a:lnSpc>
            </a:pPr>
            <a:r>
              <a:rPr lang="fr-CH" altLang="en-US" smtClean="0"/>
              <a:t>When choosing arbitration, subject to dimension of dispute, consider </a:t>
            </a:r>
            <a:r>
              <a:rPr lang="fr-CH" altLang="en-US" b="1" smtClean="0"/>
              <a:t>expedited</a:t>
            </a:r>
            <a:r>
              <a:rPr lang="fr-CH" altLang="en-US" smtClean="0"/>
              <a:t> versions</a:t>
            </a:r>
          </a:p>
          <a:p>
            <a:pPr marL="363538" indent="-363538" eaLnBrk="1" hangingPunct="1">
              <a:lnSpc>
                <a:spcPct val="90000"/>
              </a:lnSpc>
            </a:pPr>
            <a:r>
              <a:rPr lang="fr-CH" altLang="en-US" smtClean="0"/>
              <a:t>In </a:t>
            </a:r>
            <a:r>
              <a:rPr lang="fr-CH" altLang="en-US" b="1" smtClean="0"/>
              <a:t>non-contractual</a:t>
            </a:r>
            <a:r>
              <a:rPr lang="fr-CH" altLang="en-US" smtClean="0"/>
              <a:t> disputes, there is scope for greater use of party negotiation and mediation</a:t>
            </a:r>
          </a:p>
          <a:p>
            <a:pPr marL="363538" indent="-363538" eaLnBrk="1" hangingPunct="1">
              <a:lnSpc>
                <a:spcPct val="90000"/>
              </a:lnSpc>
            </a:pPr>
            <a:endParaRPr lang="fr-CH" altLang="en-US" smtClean="0"/>
          </a:p>
          <a:p>
            <a:pPr marL="363538" indent="-363538" eaLnBrk="1" hangingPunct="1">
              <a:lnSpc>
                <a:spcPct val="90000"/>
              </a:lnSpc>
            </a:pPr>
            <a:endParaRPr lang="fr-CH" altLang="en-US" smtClean="0"/>
          </a:p>
          <a:p>
            <a:pPr marL="363538" indent="-363538" eaLnBrk="1" hangingPunct="1">
              <a:lnSpc>
                <a:spcPct val="90000"/>
              </a:lnSpc>
              <a:buFontTx/>
              <a:buNone/>
            </a:pPr>
            <a:endParaRPr lang="fr-CH" altLang="en-US" sz="2000" smtClean="0"/>
          </a:p>
          <a:p>
            <a:pPr marL="363538" indent="-363538" eaLnBrk="1" hangingPunct="1">
              <a:lnSpc>
                <a:spcPct val="90000"/>
              </a:lnSpc>
            </a:pPr>
            <a:endParaRPr lang="en-US" altLang="en-US" sz="2000" smtClean="0"/>
          </a:p>
        </p:txBody>
      </p:sp>
    </p:spTree>
    <p:extLst>
      <p:ext uri="{BB962C8B-B14F-4D97-AF65-F5344CB8AC3E}">
        <p14:creationId xmlns:p14="http://schemas.microsoft.com/office/powerpoint/2010/main" val="183745562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7255DEB4-642E-4CF7-A4F4-7484D8478FD8}" type="slidenum">
              <a:rPr lang="en-US" altLang="en-US" sz="1400" smtClean="0"/>
              <a:pPr algn="r" eaLnBrk="1" hangingPunct="1">
                <a:spcBef>
                  <a:spcPct val="0"/>
                </a:spcBef>
                <a:buFontTx/>
                <a:buNone/>
              </a:pPr>
              <a:t>137</a:t>
            </a:fld>
            <a:endParaRPr lang="en-US" altLang="en-US" sz="1400" smtClean="0"/>
          </a:p>
        </p:txBody>
      </p:sp>
      <p:sp>
        <p:nvSpPr>
          <p:cNvPr id="27651" name="Rectangle 2"/>
          <p:cNvSpPr>
            <a:spLocks noGrp="1" noChangeArrowheads="1"/>
          </p:cNvSpPr>
          <p:nvPr>
            <p:ph type="title"/>
          </p:nvPr>
        </p:nvSpPr>
        <p:spPr>
          <a:xfrm>
            <a:off x="382466" y="0"/>
            <a:ext cx="8229600" cy="941388"/>
          </a:xfrm>
        </p:spPr>
        <p:txBody>
          <a:bodyPr/>
          <a:lstStyle/>
          <a:p>
            <a:pPr eaLnBrk="1" hangingPunct="1"/>
            <a:r>
              <a:rPr lang="en-US" altLang="en-US" smtClean="0"/>
              <a:t>Information and WIPO Contract Clauses</a:t>
            </a:r>
          </a:p>
        </p:txBody>
      </p:sp>
      <p:sp>
        <p:nvSpPr>
          <p:cNvPr id="27652" name="Rectangle 3"/>
          <p:cNvSpPr>
            <a:spLocks noGrp="1" noChangeArrowheads="1"/>
          </p:cNvSpPr>
          <p:nvPr>
            <p:ph type="body" idx="1"/>
          </p:nvPr>
        </p:nvSpPr>
        <p:spPr>
          <a:xfrm>
            <a:off x="451339" y="836613"/>
            <a:ext cx="8354158" cy="5327650"/>
          </a:xfrm>
        </p:spPr>
        <p:txBody>
          <a:bodyPr/>
          <a:lstStyle/>
          <a:p>
            <a:pPr eaLnBrk="1" hangingPunct="1"/>
            <a:r>
              <a:rPr lang="en-US" altLang="en-US" sz="2800" i="1" smtClean="0"/>
              <a:t>wipo.int/amc</a:t>
            </a:r>
          </a:p>
          <a:p>
            <a:pPr eaLnBrk="1" hangingPunct="1"/>
            <a:r>
              <a:rPr lang="en-US" altLang="en-US" sz="2800" i="1" smtClean="0"/>
              <a:t>arbiter.mail@wipo.int</a:t>
            </a:r>
          </a:p>
          <a:p>
            <a:pPr eaLnBrk="1" hangingPunct="1"/>
            <a:endParaRPr lang="en-US" altLang="en-US" sz="2800" i="1" smtClean="0"/>
          </a:p>
          <a:p>
            <a:pPr eaLnBrk="1" hangingPunct="1"/>
            <a:r>
              <a:rPr lang="en-US" altLang="en-US" sz="2800" smtClean="0"/>
              <a:t>WIPO Center Office in Geneva</a:t>
            </a:r>
            <a:r>
              <a:rPr lang="en-US" altLang="en-US" sz="2800" i="1" smtClean="0"/>
              <a:t>  </a:t>
            </a:r>
          </a:p>
          <a:p>
            <a:pPr eaLnBrk="1" hangingPunct="1">
              <a:buFontTx/>
              <a:buNone/>
            </a:pPr>
            <a:r>
              <a:rPr lang="en-SG" altLang="en-US" sz="2800" smtClean="0"/>
              <a:t>WIPO Headquarters </a:t>
            </a:r>
          </a:p>
          <a:p>
            <a:pPr eaLnBrk="1" hangingPunct="1">
              <a:buFontTx/>
              <a:buNone/>
            </a:pPr>
            <a:r>
              <a:rPr lang="en-SG" altLang="en-US" sz="2800" smtClean="0"/>
              <a:t>+41 22 338 8247 </a:t>
            </a:r>
          </a:p>
          <a:p>
            <a:pPr eaLnBrk="1" hangingPunct="1">
              <a:buFontTx/>
              <a:buNone/>
            </a:pPr>
            <a:endParaRPr lang="en-SG" altLang="en-US" sz="2800" smtClean="0"/>
          </a:p>
          <a:p>
            <a:pPr eaLnBrk="1" hangingPunct="1"/>
            <a:r>
              <a:rPr lang="en-US" altLang="en-US" sz="2800" smtClean="0"/>
              <a:t>WIPO Center Office in Singapore</a:t>
            </a:r>
          </a:p>
          <a:p>
            <a:pPr eaLnBrk="1" hangingPunct="1">
              <a:buFontTx/>
              <a:buNone/>
            </a:pPr>
            <a:r>
              <a:rPr lang="en-US" altLang="en-US" sz="2800" smtClean="0"/>
              <a:t>Maxwell Chambers</a:t>
            </a:r>
          </a:p>
          <a:p>
            <a:pPr eaLnBrk="1" hangingPunct="1">
              <a:buFontTx/>
              <a:buNone/>
            </a:pPr>
            <a:r>
              <a:rPr lang="en-US" altLang="en-US" sz="2800" smtClean="0"/>
              <a:t>+65 6225 2129</a:t>
            </a:r>
          </a:p>
        </p:txBody>
      </p:sp>
      <p:pic>
        <p:nvPicPr>
          <p:cNvPr id="27653" name="Picture 4" descr="REFLEC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7515" y="1341438"/>
            <a:ext cx="1524000" cy="2374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4" name="Picture 6" descr="maxwellchambers-m"/>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167804" y="4221163"/>
            <a:ext cx="2460380" cy="16684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90887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179388" y="274638"/>
            <a:ext cx="8856662"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dirty="0">
                <a:solidFill>
                  <a:srgbClr val="00408C"/>
                </a:solidFill>
              </a:rPr>
              <a:t>Global Databases for IP Platforms and</a:t>
            </a:r>
            <a:br>
              <a:rPr lang="en-US" altLang="en-US" dirty="0">
                <a:solidFill>
                  <a:srgbClr val="00408C"/>
                </a:solidFill>
              </a:rPr>
            </a:br>
            <a:r>
              <a:rPr lang="en-US" altLang="en-US" dirty="0">
                <a:solidFill>
                  <a:srgbClr val="00408C"/>
                </a:solidFill>
              </a:rPr>
              <a:t>Tools for the Connected Knowledge Economy </a:t>
            </a:r>
          </a:p>
        </p:txBody>
      </p:sp>
      <p:sp>
        <p:nvSpPr>
          <p:cNvPr id="4098" name="Text Box 2"/>
          <p:cNvSpPr txBox="1">
            <a:spLocks noChangeArrowheads="1"/>
          </p:cNvSpPr>
          <p:nvPr/>
        </p:nvSpPr>
        <p:spPr bwMode="auto">
          <a:xfrm>
            <a:off x="179388" y="5084763"/>
            <a:ext cx="8964612"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9pPr>
          </a:lstStyle>
          <a:p>
            <a:pPr>
              <a:lnSpc>
                <a:spcPct val="100000"/>
              </a:lnSpc>
              <a:spcBef>
                <a:spcPts val="488"/>
              </a:spcBef>
              <a:buSzPct val="222000"/>
              <a:buFont typeface="Times New Roman" pitchFamily="16" charset="0"/>
              <a:buBlip>
                <a:blip r:embed="rId3"/>
              </a:buBlip>
            </a:pPr>
            <a:r>
              <a:rPr lang="en-US" altLang="en-US" sz="1200" u="sng" dirty="0"/>
              <a:t>Speaker</a:t>
            </a:r>
            <a:r>
              <a:rPr lang="en-US" altLang="en-US" sz="1200" dirty="0"/>
              <a:t>: Christophe </a:t>
            </a:r>
            <a:r>
              <a:rPr lang="en-US" altLang="en-US" sz="1200" dirty="0" err="1"/>
              <a:t>Mazenc</a:t>
            </a:r>
            <a:r>
              <a:rPr lang="en-US" altLang="en-US" sz="1200" dirty="0"/>
              <a:t>, </a:t>
            </a:r>
            <a:r>
              <a:rPr lang="en-US" altLang="en-US" sz="1200" dirty="0" smtClean="0"/>
              <a:t>Director, </a:t>
            </a:r>
            <a:r>
              <a:rPr lang="en-US" altLang="en-US" sz="1200" dirty="0"/>
              <a:t>Global Databases D</a:t>
            </a:r>
            <a:r>
              <a:rPr lang="en-US" altLang="en-US" sz="1200" dirty="0" smtClean="0"/>
              <a:t>ivision, </a:t>
            </a:r>
            <a:r>
              <a:rPr lang="en-US" altLang="en-US" sz="1200" dirty="0"/>
              <a:t>Global Infrastructure Sector</a:t>
            </a: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971675"/>
            <a:ext cx="8424863" cy="1943100"/>
          </a:xfrm>
          <a:prstGeom prst="rect">
            <a:avLst/>
          </a:prstGeom>
          <a:solidFill>
            <a:srgbClr val="EDEDE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138</a:t>
            </a:fld>
            <a:endParaRPr lang="en-US"/>
          </a:p>
        </p:txBody>
      </p:sp>
    </p:spTree>
    <p:extLst>
      <p:ext uri="{BB962C8B-B14F-4D97-AF65-F5344CB8AC3E}">
        <p14:creationId xmlns:p14="http://schemas.microsoft.com/office/powerpoint/2010/main" val="655928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idx="4294967295"/>
          </p:nvPr>
        </p:nvSpPr>
        <p:spPr>
          <a:xfrm>
            <a:off x="457200" y="274638"/>
            <a:ext cx="836295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a:solidFill>
                  <a:srgbClr val="00408C"/>
                </a:solidFill>
              </a:rPr>
              <a:t>Strategic Goals of Global Databases and Tools </a:t>
            </a:r>
          </a:p>
        </p:txBody>
      </p:sp>
      <p:sp>
        <p:nvSpPr>
          <p:cNvPr id="5122" name="Text Box 2"/>
          <p:cNvSpPr txBox="1">
            <a:spLocks noChangeArrowheads="1"/>
          </p:cNvSpPr>
          <p:nvPr/>
        </p:nvSpPr>
        <p:spPr bwMode="auto">
          <a:xfrm>
            <a:off x="252413" y="1773238"/>
            <a:ext cx="8640762"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hangingPunct="1">
              <a:lnSpc>
                <a:spcPct val="100000"/>
              </a:lnSpc>
              <a:spcBef>
                <a:spcPts val="488"/>
              </a:spcBef>
              <a:buSzPct val="111000"/>
              <a:buFont typeface="Times New Roman" pitchFamily="16" charset="0"/>
              <a:buBlip>
                <a:blip r:embed="rId3"/>
              </a:buBlip>
            </a:pPr>
            <a:r>
              <a:rPr lang="en-US" altLang="en-US" sz="2400"/>
              <a:t>2 related goals:</a:t>
            </a:r>
          </a:p>
          <a:p>
            <a:pPr hangingPunct="1">
              <a:lnSpc>
                <a:spcPct val="100000"/>
              </a:lnSpc>
              <a:spcBef>
                <a:spcPts val="488"/>
              </a:spcBef>
              <a:buClrTx/>
              <a:buSzTx/>
              <a:buFontTx/>
              <a:buNone/>
            </a:pPr>
            <a:endParaRPr lang="en-US" altLang="en-US" sz="2400"/>
          </a:p>
          <a:p>
            <a:pPr lvl="1" hangingPunct="1">
              <a:lnSpc>
                <a:spcPct val="100000"/>
              </a:lnSpc>
              <a:spcBef>
                <a:spcPts val="488"/>
              </a:spcBef>
              <a:buSzPct val="75000"/>
              <a:buFont typeface="Wingdings" charset="0"/>
              <a:buChar char="Ø"/>
            </a:pPr>
            <a:r>
              <a:rPr lang="en-US" altLang="en-US" sz="2000"/>
              <a:t>“Coordination and Development of Global IP Infrastructure”</a:t>
            </a:r>
          </a:p>
          <a:p>
            <a:pPr hangingPunct="1">
              <a:lnSpc>
                <a:spcPct val="100000"/>
              </a:lnSpc>
              <a:spcAft>
                <a:spcPts val="1425"/>
              </a:spcAft>
              <a:buClrTx/>
              <a:buSzTx/>
              <a:buFontTx/>
              <a:buNone/>
            </a:pPr>
            <a:endParaRPr lang="en-US" altLang="en-US" sz="2000"/>
          </a:p>
          <a:p>
            <a:pPr lvl="1" hangingPunct="1">
              <a:lnSpc>
                <a:spcPct val="100000"/>
              </a:lnSpc>
              <a:spcBef>
                <a:spcPts val="488"/>
              </a:spcBef>
              <a:buSzPct val="75000"/>
              <a:buFont typeface="Wingdings" charset="0"/>
              <a:buChar char="Ø"/>
            </a:pPr>
            <a:r>
              <a:rPr lang="en-US" altLang="en-US" sz="2000"/>
              <a:t>“World Reference Source for IP Information and Analysis”</a:t>
            </a:r>
          </a:p>
          <a:p>
            <a:pPr hangingPunct="1">
              <a:lnSpc>
                <a:spcPct val="100000"/>
              </a:lnSpc>
              <a:spcBef>
                <a:spcPts val="488"/>
              </a:spcBef>
              <a:buClrTx/>
              <a:buSzTx/>
              <a:buFontTx/>
              <a:buNone/>
            </a:pPr>
            <a:endParaRPr lang="en-US" altLang="en-US" sz="2400"/>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139</a:t>
            </a:fld>
            <a:endParaRPr lang="en-US"/>
          </a:p>
        </p:txBody>
      </p:sp>
    </p:spTree>
    <p:extLst>
      <p:ext uri="{BB962C8B-B14F-4D97-AF65-F5344CB8AC3E}">
        <p14:creationId xmlns:p14="http://schemas.microsoft.com/office/powerpoint/2010/main" val="23578257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Marrakesh Treaty</a:t>
            </a:r>
            <a:endParaRPr lang="en-US" dirty="0"/>
          </a:p>
        </p:txBody>
      </p:sp>
      <p:pic>
        <p:nvPicPr>
          <p:cNvPr id="4" name="Image 3" descr="banne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68760"/>
            <a:ext cx="9144000" cy="994795"/>
          </a:xfrm>
          <a:prstGeom prst="rect">
            <a:avLst/>
          </a:prstGeom>
          <a:ln>
            <a:noFill/>
          </a:ln>
          <a:effectLst>
            <a:softEdge rad="112500"/>
          </a:effectLst>
        </p:spPr>
      </p:pic>
      <p:sp>
        <p:nvSpPr>
          <p:cNvPr id="5" name="Espace réservé du contenu 2"/>
          <p:cNvSpPr>
            <a:spLocks noGrp="1"/>
          </p:cNvSpPr>
          <p:nvPr>
            <p:ph idx="1"/>
          </p:nvPr>
        </p:nvSpPr>
        <p:spPr>
          <a:xfrm>
            <a:off x="179511" y="2420888"/>
            <a:ext cx="8834313" cy="3744416"/>
          </a:xfrm>
        </p:spPr>
        <p:txBody>
          <a:bodyPr>
            <a:noAutofit/>
          </a:bodyPr>
          <a:lstStyle/>
          <a:p>
            <a:pPr algn="just">
              <a:buClr>
                <a:srgbClr val="0070C0"/>
              </a:buClr>
              <a:buFont typeface="Wingdings" panose="05000000000000000000" pitchFamily="2" charset="2"/>
              <a:buChar char="§"/>
            </a:pPr>
            <a:r>
              <a:rPr lang="en-US" sz="1800" dirty="0" smtClean="0">
                <a:latin typeface="Arial" panose="020B0604020202020204" pitchFamily="34" charset="0"/>
                <a:cs typeface="Arial" panose="020B0604020202020204" pitchFamily="34" charset="0"/>
              </a:rPr>
              <a:t>285 </a:t>
            </a:r>
            <a:r>
              <a:rPr lang="en-US" sz="1800" dirty="0">
                <a:latin typeface="Arial" panose="020B0604020202020204" pitchFamily="34" charset="0"/>
                <a:cs typeface="Arial" panose="020B0604020202020204" pitchFamily="34" charset="0"/>
              </a:rPr>
              <a:t>million blind and </a:t>
            </a:r>
            <a:r>
              <a:rPr lang="en-US" sz="1800" dirty="0" smtClean="0">
                <a:latin typeface="Arial" panose="020B0604020202020204" pitchFamily="34" charset="0"/>
                <a:cs typeface="Arial" panose="020B0604020202020204" pitchFamily="34" charset="0"/>
              </a:rPr>
              <a:t>visually impaired persons</a:t>
            </a:r>
          </a:p>
          <a:p>
            <a:pPr algn="just">
              <a:buClr>
                <a:srgbClr val="0070C0"/>
              </a:buClr>
              <a:buFont typeface="Wingdings" panose="05000000000000000000" pitchFamily="2" charset="2"/>
              <a:buChar char="§"/>
            </a:pPr>
            <a:endParaRPr lang="en-US" sz="1800" dirty="0" smtClean="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en-US" sz="1800" dirty="0" smtClean="0">
                <a:latin typeface="Arial" panose="020B0604020202020204" pitchFamily="34" charset="0"/>
                <a:cs typeface="Arial" panose="020B0604020202020204" pitchFamily="34" charset="0"/>
              </a:rPr>
              <a:t>90% live </a:t>
            </a:r>
            <a:r>
              <a:rPr lang="en-US" sz="1800" dirty="0">
                <a:latin typeface="Arial" panose="020B0604020202020204" pitchFamily="34" charset="0"/>
                <a:cs typeface="Arial" panose="020B0604020202020204" pitchFamily="34" charset="0"/>
              </a:rPr>
              <a:t>in developing </a:t>
            </a:r>
            <a:r>
              <a:rPr lang="en-US" sz="1800" dirty="0" smtClean="0">
                <a:latin typeface="Arial" panose="020B0604020202020204" pitchFamily="34" charset="0"/>
                <a:cs typeface="Arial" panose="020B0604020202020204" pitchFamily="34" charset="0"/>
              </a:rPr>
              <a:t>countries</a:t>
            </a:r>
          </a:p>
          <a:p>
            <a:pPr algn="just">
              <a:buClr>
                <a:srgbClr val="0070C0"/>
              </a:buClr>
              <a:buFont typeface="Wingdings" panose="05000000000000000000" pitchFamily="2" charset="2"/>
              <a:buChar char="§"/>
            </a:pPr>
            <a:endParaRPr lang="en-US" sz="1800" dirty="0" smtClean="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en-US" sz="1800" dirty="0" smtClean="0">
                <a:latin typeface="Arial" panose="020B0604020202020204" pitchFamily="34" charset="0"/>
                <a:cs typeface="Arial" panose="020B0604020202020204" pitchFamily="34" charset="0"/>
              </a:rPr>
              <a:t>Less than 10% of books </a:t>
            </a:r>
            <a:r>
              <a:rPr lang="en-US" sz="1800" dirty="0">
                <a:latin typeface="Arial" panose="020B0604020202020204" pitchFamily="34" charset="0"/>
                <a:cs typeface="Arial" panose="020B0604020202020204" pitchFamily="34" charset="0"/>
              </a:rPr>
              <a:t>published are available in braille or other accessible </a:t>
            </a:r>
            <a:r>
              <a:rPr lang="en-US" sz="1800" dirty="0" smtClean="0">
                <a:latin typeface="Arial" panose="020B0604020202020204" pitchFamily="34" charset="0"/>
                <a:cs typeface="Arial" panose="020B0604020202020204" pitchFamily="34" charset="0"/>
              </a:rPr>
              <a:t>formats </a:t>
            </a:r>
          </a:p>
          <a:p>
            <a:pPr algn="just">
              <a:buClr>
                <a:srgbClr val="0070C0"/>
              </a:buClr>
              <a:buFont typeface="Wingdings" panose="05000000000000000000" pitchFamily="2" charset="2"/>
              <a:buChar char="§"/>
            </a:pPr>
            <a:endParaRPr lang="en-US" sz="1800" dirty="0">
              <a:latin typeface="Arial" panose="020B0604020202020204" pitchFamily="34" charset="0"/>
              <a:cs typeface="Arial" panose="020B0604020202020204" pitchFamily="34" charset="0"/>
            </a:endParaRPr>
          </a:p>
          <a:p>
            <a:pPr>
              <a:buClr>
                <a:srgbClr val="0070C0"/>
              </a:buClr>
              <a:buFont typeface="Wingdings" panose="05000000000000000000" pitchFamily="2" charset="2"/>
              <a:buChar char="§"/>
            </a:pPr>
            <a:r>
              <a:rPr lang="en-US" sz="1800" dirty="0" smtClean="0">
                <a:latin typeface="Arial" panose="020B0604020202020204" pitchFamily="34" charset="0"/>
                <a:cs typeface="Arial" panose="020B0604020202020204" pitchFamily="34" charset="0"/>
              </a:rPr>
              <a:t>Requires parties to adopt limitations</a:t>
            </a:r>
            <a:r>
              <a:rPr lang="en-US" sz="1800" i="1"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for the benefit the people who are blind, visually impaired, and print disabled</a:t>
            </a:r>
          </a:p>
          <a:p>
            <a:pPr>
              <a:buClr>
                <a:srgbClr val="0070C0"/>
              </a:buClr>
              <a:buFont typeface="Wingdings" panose="05000000000000000000" pitchFamily="2" charset="2"/>
              <a:buChar char="§"/>
            </a:pPr>
            <a:endParaRPr lang="en-US" sz="1800" dirty="0" smtClean="0">
              <a:latin typeface="Arial" panose="020B0604020202020204" pitchFamily="34" charset="0"/>
              <a:cs typeface="Arial" panose="020B0604020202020204" pitchFamily="34" charset="0"/>
            </a:endParaRPr>
          </a:p>
          <a:p>
            <a:pPr>
              <a:buClr>
                <a:srgbClr val="0070C0"/>
              </a:buClr>
              <a:buFont typeface="Wingdings" panose="05000000000000000000" pitchFamily="2" charset="2"/>
              <a:buChar char="§"/>
            </a:pPr>
            <a:r>
              <a:rPr lang="en-US" sz="1800" dirty="0">
                <a:latin typeface="Arial" panose="020B0604020202020204" pitchFamily="34" charset="0"/>
                <a:cs typeface="Arial" panose="020B0604020202020204" pitchFamily="34" charset="0"/>
              </a:rPr>
              <a:t>P</a:t>
            </a:r>
            <a:r>
              <a:rPr lang="en-US" sz="1800" dirty="0" smtClean="0">
                <a:latin typeface="Arial" panose="020B0604020202020204" pitchFamily="34" charset="0"/>
                <a:cs typeface="Arial" panose="020B0604020202020204" pitchFamily="34" charset="0"/>
              </a:rPr>
              <a:t>rovides for exchange</a:t>
            </a:r>
            <a:r>
              <a:rPr lang="en-US" sz="1800" i="1"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of accessible format works across borders</a:t>
            </a:r>
          </a:p>
          <a:p>
            <a:pPr algn="just">
              <a:buFont typeface="Wingdings" panose="05000000000000000000" pitchFamily="2" charset="2"/>
              <a:buChar char="§"/>
            </a:pPr>
            <a:endParaRPr lang="en-US" sz="1800" dirty="0" smtClean="0">
              <a:latin typeface="Arial" panose="020B0604020202020204" pitchFamily="34" charset="0"/>
              <a:cs typeface="Arial" panose="020B0604020202020204" pitchFamily="34" charset="0"/>
            </a:endParaRPr>
          </a:p>
          <a:p>
            <a:pPr algn="just">
              <a:buFont typeface="Wingdings" panose="05000000000000000000" pitchFamily="2" charset="2"/>
              <a:buChar char="§"/>
            </a:pPr>
            <a:endParaRPr lang="en-US" sz="1800" dirty="0" smtClean="0">
              <a:latin typeface="Arial" panose="020B0604020202020204" pitchFamily="34" charset="0"/>
              <a:cs typeface="Arial" panose="020B0604020202020204" pitchFamily="34" charset="0"/>
            </a:endParaRPr>
          </a:p>
          <a:p>
            <a:pPr>
              <a:buFont typeface="Wingdings" panose="05000000000000000000" pitchFamily="2" charset="2"/>
              <a:buChar char="§"/>
            </a:pPr>
            <a:endParaRPr lang="en-US" sz="180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0"/>
          </p:nvPr>
        </p:nvSpPr>
        <p:spPr/>
        <p:txBody>
          <a:bodyPr/>
          <a:lstStyle/>
          <a:p>
            <a:pPr>
              <a:defRPr/>
            </a:pPr>
            <a:fld id="{DA79EEDA-9492-4994-BB18-1005CD6866B1}" type="slidenum">
              <a:rPr lang="en-US" smtClean="0"/>
              <a:pPr>
                <a:defRPr/>
              </a:pPr>
              <a:t>14</a:t>
            </a:fld>
            <a:endParaRPr lang="en-US"/>
          </a:p>
        </p:txBody>
      </p:sp>
    </p:spTree>
    <p:extLst>
      <p:ext uri="{BB962C8B-B14F-4D97-AF65-F5344CB8AC3E}">
        <p14:creationId xmlns:p14="http://schemas.microsoft.com/office/powerpoint/2010/main" val="350676948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idx="4294967295"/>
          </p:nvPr>
        </p:nvSpPr>
        <p:spPr>
          <a:xfrm>
            <a:off x="179388" y="274638"/>
            <a:ext cx="8785225"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2800">
                <a:solidFill>
                  <a:srgbClr val="00408C"/>
                </a:solidFill>
              </a:rPr>
              <a:t>Benefits to Stakeholders </a:t>
            </a:r>
          </a:p>
        </p:txBody>
      </p:sp>
      <p:sp>
        <p:nvSpPr>
          <p:cNvPr id="6146" name="Text Box 2"/>
          <p:cNvSpPr txBox="1">
            <a:spLocks noChangeArrowheads="1"/>
          </p:cNvSpPr>
          <p:nvPr/>
        </p:nvSpPr>
        <p:spPr bwMode="auto">
          <a:xfrm>
            <a:off x="323850" y="1773238"/>
            <a:ext cx="856932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133000"/>
              <a:buFont typeface="Times New Roman" pitchFamily="16" charset="0"/>
              <a:buBlip>
                <a:blip r:embed="rId3"/>
              </a:buBlip>
            </a:pPr>
            <a:r>
              <a:rPr lang="en-US" altLang="en-US" sz="2000" dirty="0"/>
              <a:t>For Business/Research: </a:t>
            </a:r>
          </a:p>
          <a:p>
            <a:pPr>
              <a:lnSpc>
                <a:spcPct val="100000"/>
              </a:lnSpc>
              <a:spcBef>
                <a:spcPts val="488"/>
              </a:spcBef>
              <a:buClrTx/>
              <a:buSzTx/>
              <a:buFontTx/>
              <a:buNone/>
            </a:pPr>
            <a:endParaRPr lang="en-US" altLang="en-US" sz="2000" dirty="0"/>
          </a:p>
          <a:p>
            <a:pPr lvl="1">
              <a:lnSpc>
                <a:spcPct val="100000"/>
              </a:lnSpc>
              <a:spcBef>
                <a:spcPts val="488"/>
              </a:spcBef>
              <a:buSzPct val="75000"/>
              <a:buFont typeface="Wingdings" charset="0"/>
              <a:buChar char="Ø"/>
            </a:pPr>
            <a:r>
              <a:rPr lang="en-US" altLang="en-US" sz="2000" dirty="0"/>
              <a:t>Providing search facilities for IP collections (patents, trademarks, industrial designs)</a:t>
            </a:r>
          </a:p>
          <a:p>
            <a:pPr lvl="1">
              <a:lnSpc>
                <a:spcPct val="100000"/>
              </a:lnSpc>
              <a:spcBef>
                <a:spcPts val="488"/>
              </a:spcBef>
              <a:buSzPct val="75000"/>
              <a:buFont typeface="Wingdings" charset="0"/>
              <a:buChar char="Ø"/>
            </a:pPr>
            <a:r>
              <a:rPr lang="en-US" altLang="en-US" sz="2000" dirty="0"/>
              <a:t>Simplifying application procedures to multiple IP authorities</a:t>
            </a:r>
          </a:p>
          <a:p>
            <a:pPr lvl="1">
              <a:lnSpc>
                <a:spcPct val="100000"/>
              </a:lnSpc>
              <a:spcBef>
                <a:spcPts val="488"/>
              </a:spcBef>
              <a:buSzPct val="75000"/>
              <a:buFont typeface="Wingdings" charset="0"/>
              <a:buChar char="Ø"/>
            </a:pPr>
            <a:r>
              <a:rPr lang="en-US" altLang="en-US" sz="2000" dirty="0"/>
              <a:t>Providing IP related matchmaking services</a:t>
            </a:r>
          </a:p>
          <a:p>
            <a:pPr>
              <a:lnSpc>
                <a:spcPct val="100000"/>
              </a:lnSpc>
              <a:spcBef>
                <a:spcPts val="488"/>
              </a:spcBef>
              <a:buClrTx/>
              <a:buSzTx/>
              <a:buFontTx/>
              <a:buNone/>
            </a:pPr>
            <a:endParaRPr lang="en-US" altLang="en-US" sz="2000" dirty="0"/>
          </a:p>
          <a:p>
            <a:pPr>
              <a:lnSpc>
                <a:spcPct val="100000"/>
              </a:lnSpc>
              <a:spcBef>
                <a:spcPts val="488"/>
              </a:spcBef>
              <a:buSzPct val="133000"/>
              <a:buFont typeface="StarSymbol" charset="0"/>
              <a:buBlip>
                <a:blip r:embed="rId3"/>
              </a:buBlip>
            </a:pPr>
            <a:r>
              <a:rPr lang="en-US" altLang="en-US" sz="2000" dirty="0"/>
              <a:t>For IP offices: </a:t>
            </a:r>
          </a:p>
          <a:p>
            <a:pPr>
              <a:lnSpc>
                <a:spcPct val="100000"/>
              </a:lnSpc>
              <a:spcBef>
                <a:spcPts val="488"/>
              </a:spcBef>
              <a:buClrTx/>
              <a:buSzTx/>
              <a:buFontTx/>
              <a:buNone/>
            </a:pPr>
            <a:endParaRPr lang="en-US" altLang="en-US" sz="2000" dirty="0"/>
          </a:p>
          <a:p>
            <a:pPr lvl="1">
              <a:lnSpc>
                <a:spcPct val="100000"/>
              </a:lnSpc>
              <a:spcBef>
                <a:spcPts val="488"/>
              </a:spcBef>
              <a:buSzPct val="75000"/>
              <a:buFont typeface="Wingdings" charset="0"/>
              <a:buChar char="Ø"/>
            </a:pPr>
            <a:r>
              <a:rPr lang="en-US" altLang="en-US" sz="2000" dirty="0"/>
              <a:t>Assisting automation, IP information dissemination to the public, and exchange of IP documents with other offices</a:t>
            </a:r>
          </a:p>
          <a:p>
            <a:pPr>
              <a:lnSpc>
                <a:spcPct val="100000"/>
              </a:lnSpc>
              <a:spcBef>
                <a:spcPts val="488"/>
              </a:spcBef>
              <a:buClrTx/>
              <a:buSzTx/>
              <a:buFontTx/>
              <a:buNone/>
            </a:pPr>
            <a:endParaRPr lang="en-US" altLang="en-US" sz="2400" dirty="0"/>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140</a:t>
            </a:fld>
            <a:endParaRPr lang="en-US"/>
          </a:p>
        </p:txBody>
      </p:sp>
    </p:spTree>
    <p:extLst>
      <p:ext uri="{BB962C8B-B14F-4D97-AF65-F5344CB8AC3E}">
        <p14:creationId xmlns:p14="http://schemas.microsoft.com/office/powerpoint/2010/main" val="22921191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a:solidFill>
                  <a:srgbClr val="00408C"/>
                </a:solidFill>
              </a:rPr>
              <a:t>GLOBAL DATABASES, TOOLS, AND PLATFORMS FOR IP BUSINESS (FREE) </a:t>
            </a:r>
          </a:p>
        </p:txBody>
      </p:sp>
      <p:sp>
        <p:nvSpPr>
          <p:cNvPr id="7170" name="Text Box 2"/>
          <p:cNvSpPr txBox="1">
            <a:spLocks noChangeArrowheads="1"/>
          </p:cNvSpPr>
          <p:nvPr/>
        </p:nvSpPr>
        <p:spPr bwMode="auto">
          <a:xfrm>
            <a:off x="1728788" y="1700808"/>
            <a:ext cx="60483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800" dirty="0"/>
              <a:t>PATENTSCOPE </a:t>
            </a:r>
          </a:p>
          <a:p>
            <a:pPr>
              <a:lnSpc>
                <a:spcPct val="100000"/>
              </a:lnSpc>
              <a:spcBef>
                <a:spcPts val="488"/>
              </a:spcBef>
              <a:buSzPct val="95000"/>
              <a:buFont typeface="Times New Roman" pitchFamily="16" charset="0"/>
              <a:buBlip>
                <a:blip r:embed="rId3"/>
              </a:buBlip>
            </a:pPr>
            <a:r>
              <a:rPr lang="en-US" altLang="en-US" sz="2800" dirty="0"/>
              <a:t>Global Brand </a:t>
            </a:r>
            <a:r>
              <a:rPr lang="en-US" altLang="en-US" sz="2800" dirty="0" smtClean="0"/>
              <a:t>Database</a:t>
            </a:r>
          </a:p>
          <a:p>
            <a:pPr>
              <a:lnSpc>
                <a:spcPct val="100000"/>
              </a:lnSpc>
              <a:spcBef>
                <a:spcPts val="488"/>
              </a:spcBef>
              <a:buSzPct val="95000"/>
              <a:buFont typeface="Times New Roman" pitchFamily="16" charset="0"/>
              <a:buBlip>
                <a:blip r:embed="rId3"/>
              </a:buBlip>
            </a:pPr>
            <a:r>
              <a:rPr lang="en-US" altLang="en-US" sz="2800" dirty="0" smtClean="0"/>
              <a:t>Global Design Database</a:t>
            </a:r>
            <a:endParaRPr lang="en-US" altLang="en-US" sz="2800" dirty="0"/>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Lex</a:t>
            </a:r>
          </a:p>
          <a:p>
            <a:pPr>
              <a:lnSpc>
                <a:spcPct val="100000"/>
              </a:lnSpc>
              <a:spcBef>
                <a:spcPts val="488"/>
              </a:spcBef>
              <a:buSzPct val="95000"/>
              <a:buBlip>
                <a:blip r:embed="rId3"/>
              </a:buBlip>
            </a:pPr>
            <a:r>
              <a:rPr lang="en-US" altLang="en-US" sz="2800" dirty="0"/>
              <a:t>WIPO </a:t>
            </a:r>
            <a:r>
              <a:rPr lang="en-US" altLang="en-US" sz="2800" dirty="0" smtClean="0"/>
              <a:t>Pearl</a:t>
            </a:r>
          </a:p>
          <a:p>
            <a:pPr>
              <a:lnSpc>
                <a:spcPct val="100000"/>
              </a:lnSpc>
              <a:spcBef>
                <a:spcPts val="488"/>
              </a:spcBef>
              <a:buSzPct val="95000"/>
              <a:buFont typeface="Times New Roman" pitchFamily="16" charset="0"/>
              <a:buBlip>
                <a:blip r:embed="rId3"/>
              </a:buBlip>
            </a:pPr>
            <a:r>
              <a:rPr lang="en-US" altLang="en-US" sz="2800" dirty="0" smtClean="0"/>
              <a:t>WIPO </a:t>
            </a:r>
            <a:r>
              <a:rPr lang="en-US" altLang="en-US" sz="2800" dirty="0"/>
              <a:t>IPAS, WIPO DAS</a:t>
            </a:r>
          </a:p>
          <a:p>
            <a:pPr>
              <a:lnSpc>
                <a:spcPct val="100000"/>
              </a:lnSpc>
              <a:spcBef>
                <a:spcPts val="488"/>
              </a:spcBef>
              <a:buSzPct val="95000"/>
              <a:buFont typeface="Times New Roman" pitchFamily="16" charset="0"/>
              <a:buBlip>
                <a:blip r:embed="rId3"/>
              </a:buBlip>
            </a:pPr>
            <a:r>
              <a:rPr lang="en-US" altLang="en-US" sz="2800" dirty="0"/>
              <a:t>WIPO CASE</a:t>
            </a:r>
          </a:p>
          <a:p>
            <a:pPr>
              <a:lnSpc>
                <a:spcPct val="100000"/>
              </a:lnSpc>
              <a:spcBef>
                <a:spcPts val="488"/>
              </a:spcBef>
              <a:buSzPct val="95000"/>
              <a:buFont typeface="Times New Roman" pitchFamily="16" charset="0"/>
              <a:buBlip>
                <a:blip r:embed="rId3"/>
              </a:buBlip>
            </a:pPr>
            <a:r>
              <a:rPr lang="en-US" altLang="en-US" sz="2800" dirty="0"/>
              <a:t>WIPO RE:SEARCH</a:t>
            </a:r>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GREEN</a:t>
            </a:r>
          </a:p>
          <a:p>
            <a:pPr>
              <a:lnSpc>
                <a:spcPct val="100000"/>
              </a:lnSpc>
              <a:spcBef>
                <a:spcPts val="488"/>
              </a:spcBef>
              <a:buClrTx/>
              <a:buSzTx/>
              <a:buFontTx/>
              <a:buNone/>
            </a:pPr>
            <a:endParaRPr lang="en-US" altLang="en-US" sz="24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725" y="1700808"/>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141</a:t>
            </a:fld>
            <a:endParaRPr lang="en-US"/>
          </a:p>
        </p:txBody>
      </p:sp>
    </p:spTree>
    <p:extLst>
      <p:ext uri="{BB962C8B-B14F-4D97-AF65-F5344CB8AC3E}">
        <p14:creationId xmlns:p14="http://schemas.microsoft.com/office/powerpoint/2010/main" val="1767743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a:solidFill>
                  <a:srgbClr val="00408C"/>
                </a:solidFill>
              </a:rPr>
              <a:t>PATENTSCOPE</a:t>
            </a:r>
          </a:p>
        </p:txBody>
      </p:sp>
      <p:sp>
        <p:nvSpPr>
          <p:cNvPr id="8194" name="Text Box 2"/>
          <p:cNvSpPr txBox="1">
            <a:spLocks noChangeArrowheads="1"/>
          </p:cNvSpPr>
          <p:nvPr/>
        </p:nvSpPr>
        <p:spPr bwMode="auto">
          <a:xfrm>
            <a:off x="539750" y="1628775"/>
            <a:ext cx="8362950"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800" dirty="0" smtClean="0"/>
              <a:t>2.6 </a:t>
            </a:r>
            <a:r>
              <a:rPr lang="en-US" altLang="en-US" sz="2800" dirty="0"/>
              <a:t>million published PCT applications (first publish every week, high quality full text)</a:t>
            </a:r>
          </a:p>
          <a:p>
            <a:pPr>
              <a:lnSpc>
                <a:spcPct val="100000"/>
              </a:lnSpc>
              <a:spcBef>
                <a:spcPts val="488"/>
              </a:spcBef>
              <a:buSzPct val="95000"/>
              <a:buFont typeface="Times New Roman" pitchFamily="16" charset="0"/>
              <a:buBlip>
                <a:blip r:embed="rId3"/>
              </a:buBlip>
            </a:pPr>
            <a:r>
              <a:rPr lang="en-US" altLang="en-US" sz="2800" dirty="0" smtClean="0"/>
              <a:t>41 </a:t>
            </a:r>
            <a:r>
              <a:rPr lang="en-US" altLang="en-US" sz="2800" dirty="0"/>
              <a:t>million patent applications from </a:t>
            </a:r>
            <a:r>
              <a:rPr lang="en-US" altLang="en-US" sz="2800" dirty="0" smtClean="0"/>
              <a:t>40 </a:t>
            </a:r>
            <a:r>
              <a:rPr lang="en-US" altLang="en-US" sz="2800" dirty="0"/>
              <a:t>countries or regions</a:t>
            </a:r>
          </a:p>
          <a:p>
            <a:pPr>
              <a:lnSpc>
                <a:spcPct val="100000"/>
              </a:lnSpc>
              <a:spcBef>
                <a:spcPts val="488"/>
              </a:spcBef>
              <a:buSzPct val="95000"/>
              <a:buFont typeface="Times New Roman" pitchFamily="16" charset="0"/>
              <a:buBlip>
                <a:blip r:embed="rId3"/>
              </a:buBlip>
            </a:pPr>
            <a:r>
              <a:rPr lang="en-US" altLang="en-US" sz="2800" dirty="0"/>
              <a:t>Full text data from </a:t>
            </a:r>
            <a:r>
              <a:rPr lang="en-US" altLang="en-US" sz="2800" dirty="0" smtClean="0"/>
              <a:t>20 </a:t>
            </a:r>
            <a:r>
              <a:rPr lang="en-US" altLang="en-US" sz="2800" dirty="0"/>
              <a:t>countries or regions</a:t>
            </a:r>
          </a:p>
          <a:p>
            <a:pPr>
              <a:lnSpc>
                <a:spcPct val="100000"/>
              </a:lnSpc>
              <a:spcBef>
                <a:spcPts val="488"/>
              </a:spcBef>
              <a:buSzPct val="95000"/>
              <a:buFont typeface="Times New Roman" pitchFamily="16" charset="0"/>
              <a:buBlip>
                <a:blip r:embed="rId3"/>
              </a:buBlip>
            </a:pPr>
            <a:r>
              <a:rPr lang="en-US" altLang="en-US" sz="2800" dirty="0"/>
              <a:t>15,000 </a:t>
            </a:r>
            <a:r>
              <a:rPr lang="en-US" altLang="en-US" sz="2800" dirty="0" err="1"/>
              <a:t>pageviews</a:t>
            </a:r>
            <a:r>
              <a:rPr lang="en-US" altLang="en-US" sz="2800" dirty="0"/>
              <a:t> per hour</a:t>
            </a:r>
          </a:p>
          <a:p>
            <a:pPr>
              <a:lnSpc>
                <a:spcPct val="100000"/>
              </a:lnSpc>
              <a:spcBef>
                <a:spcPts val="488"/>
              </a:spcBef>
              <a:buSzPct val="95000"/>
              <a:buFont typeface="Times New Roman" pitchFamily="16" charset="0"/>
              <a:buBlip>
                <a:blip r:embed="rId3"/>
              </a:buBlip>
            </a:pPr>
            <a:r>
              <a:rPr lang="en-US" altLang="en-US" sz="2800" dirty="0"/>
              <a:t>Analyze results by graphs and charts</a:t>
            </a:r>
          </a:p>
          <a:p>
            <a:pPr>
              <a:lnSpc>
                <a:spcPct val="100000"/>
              </a:lnSpc>
              <a:spcBef>
                <a:spcPts val="488"/>
              </a:spcBef>
              <a:buSzPct val="95000"/>
              <a:buFont typeface="Times New Roman" pitchFamily="16" charset="0"/>
              <a:buBlip>
                <a:blip r:embed="rId3"/>
              </a:buBlip>
            </a:pPr>
            <a:r>
              <a:rPr lang="en-US" altLang="en-US" sz="2800" dirty="0"/>
              <a:t>Search and read in your language</a:t>
            </a:r>
          </a:p>
          <a:p>
            <a:pPr>
              <a:lnSpc>
                <a:spcPct val="100000"/>
              </a:lnSpc>
              <a:spcBef>
                <a:spcPts val="488"/>
              </a:spcBef>
              <a:buClrTx/>
              <a:buSzTx/>
              <a:buFontTx/>
              <a:buNone/>
            </a:pPr>
            <a:endParaRPr lang="en-US" altLang="en-US" sz="2800" dirty="0"/>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142</a:t>
            </a:fld>
            <a:endParaRPr lang="en-US"/>
          </a:p>
        </p:txBody>
      </p:sp>
    </p:spTree>
    <p:extLst>
      <p:ext uri="{BB962C8B-B14F-4D97-AF65-F5344CB8AC3E}">
        <p14:creationId xmlns:p14="http://schemas.microsoft.com/office/powerpoint/2010/main" val="22411767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138" y="1052513"/>
            <a:ext cx="7715250" cy="2762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6" name="AutoShape 2"/>
          <p:cNvSpPr>
            <a:spLocks noChangeArrowheads="1"/>
          </p:cNvSpPr>
          <p:nvPr/>
        </p:nvSpPr>
        <p:spPr bwMode="auto">
          <a:xfrm>
            <a:off x="334963" y="1943100"/>
            <a:ext cx="576262" cy="215900"/>
          </a:xfrm>
          <a:prstGeom prst="rightArrow">
            <a:avLst>
              <a:gd name="adj1" fmla="val 50000"/>
              <a:gd name="adj2" fmla="val 66728"/>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713" y="1914525"/>
            <a:ext cx="2171700" cy="1114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143</a:t>
            </a:fld>
            <a:endParaRPr lang="en-US"/>
          </a:p>
        </p:txBody>
      </p:sp>
    </p:spTree>
    <p:extLst>
      <p:ext uri="{BB962C8B-B14F-4D97-AF65-F5344CB8AC3E}">
        <p14:creationId xmlns:p14="http://schemas.microsoft.com/office/powerpoint/2010/main" val="131549090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112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981075"/>
            <a:ext cx="7553325" cy="4610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0" name="AutoShape 2"/>
          <p:cNvSpPr>
            <a:spLocks noChangeArrowheads="1"/>
          </p:cNvSpPr>
          <p:nvPr/>
        </p:nvSpPr>
        <p:spPr bwMode="auto">
          <a:xfrm>
            <a:off x="539750" y="2925763"/>
            <a:ext cx="647700" cy="287337"/>
          </a:xfrm>
          <a:prstGeom prst="rightArrow">
            <a:avLst>
              <a:gd name="adj1" fmla="val 50000"/>
              <a:gd name="adj2" fmla="val 56354"/>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291" name="AutoShape 3"/>
          <p:cNvSpPr>
            <a:spLocks noChangeArrowheads="1"/>
          </p:cNvSpPr>
          <p:nvPr/>
        </p:nvSpPr>
        <p:spPr bwMode="auto">
          <a:xfrm>
            <a:off x="539750" y="3789363"/>
            <a:ext cx="647700" cy="287337"/>
          </a:xfrm>
          <a:prstGeom prst="rightArrow">
            <a:avLst>
              <a:gd name="adj1" fmla="val 50000"/>
              <a:gd name="adj2" fmla="val 56354"/>
            </a:avLst>
          </a:prstGeom>
          <a:solidFill>
            <a:srgbClr val="00B05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3790421"/>
            <a:ext cx="89535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144</a:t>
            </a:fld>
            <a:endParaRPr lang="en-US"/>
          </a:p>
        </p:txBody>
      </p:sp>
    </p:spTree>
    <p:extLst>
      <p:ext uri="{BB962C8B-B14F-4D97-AF65-F5344CB8AC3E}">
        <p14:creationId xmlns:p14="http://schemas.microsoft.com/office/powerpoint/2010/main" val="3221192381"/>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4"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065338" y="266700"/>
            <a:ext cx="6608762" cy="6478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5" name="AutoShape 3"/>
          <p:cNvSpPr>
            <a:spLocks noChangeArrowheads="1"/>
          </p:cNvSpPr>
          <p:nvPr/>
        </p:nvSpPr>
        <p:spPr bwMode="auto">
          <a:xfrm rot="20160000">
            <a:off x="609600" y="1557338"/>
            <a:ext cx="863600" cy="431800"/>
          </a:xfrm>
          <a:prstGeom prst="rightArrow">
            <a:avLst>
              <a:gd name="adj1" fmla="val 50000"/>
              <a:gd name="adj2" fmla="val 50000"/>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16" name="Rectangle 4"/>
          <p:cNvSpPr>
            <a:spLocks noChangeArrowheads="1"/>
          </p:cNvSpPr>
          <p:nvPr/>
        </p:nvSpPr>
        <p:spPr bwMode="auto">
          <a:xfrm>
            <a:off x="236538" y="1398588"/>
            <a:ext cx="1481137" cy="1109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400"/>
              <a:t>Electric car  - only 16,000 hits</a:t>
            </a:r>
          </a:p>
          <a:p>
            <a:pPr hangingPunct="1">
              <a:lnSpc>
                <a:spcPct val="100000"/>
              </a:lnSpc>
              <a:spcBef>
                <a:spcPts val="900"/>
              </a:spcBef>
            </a:pPr>
            <a:endParaRPr lang="fr-FR" altLang="en-US" sz="1200"/>
          </a:p>
          <a:p>
            <a:pPr hangingPunct="1">
              <a:lnSpc>
                <a:spcPct val="100000"/>
              </a:lnSpc>
              <a:spcBef>
                <a:spcPts val="900"/>
              </a:spcBef>
            </a:pPr>
            <a:endParaRPr lang="fr-FR" altLang="en-US" sz="1200"/>
          </a:p>
        </p:txBody>
      </p:sp>
      <p:sp>
        <p:nvSpPr>
          <p:cNvPr id="13317" name="AutoShape 5"/>
          <p:cNvSpPr>
            <a:spLocks/>
          </p:cNvSpPr>
          <p:nvPr/>
        </p:nvSpPr>
        <p:spPr bwMode="auto">
          <a:xfrm>
            <a:off x="1403350" y="1773238"/>
            <a:ext cx="611188" cy="3095625"/>
          </a:xfrm>
          <a:prstGeom prst="leftBrace">
            <a:avLst>
              <a:gd name="adj1" fmla="val 42208"/>
              <a:gd name="adj2" fmla="val 50000"/>
            </a:avLst>
          </a:prstGeom>
          <a:noFill/>
          <a:ln w="3816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18" name="Rectangle 6"/>
          <p:cNvSpPr>
            <a:spLocks noChangeArrowheads="1"/>
          </p:cNvSpPr>
          <p:nvPr/>
        </p:nvSpPr>
        <p:spPr bwMode="auto">
          <a:xfrm>
            <a:off x="179388" y="3059113"/>
            <a:ext cx="1547812" cy="127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400"/>
              <a:t>Search Query </a:t>
            </a:r>
          </a:p>
          <a:p>
            <a:pPr hangingPunct="1">
              <a:lnSpc>
                <a:spcPct val="100000"/>
              </a:lnSpc>
              <a:spcBef>
                <a:spcPts val="900"/>
              </a:spcBef>
            </a:pPr>
            <a:r>
              <a:rPr lang="fr-FR" altLang="en-US" sz="1400"/>
              <a:t>(synonyms &amp; technologically related terms)</a:t>
            </a:r>
          </a:p>
        </p:txBody>
      </p:sp>
      <p:sp>
        <p:nvSpPr>
          <p:cNvPr id="13319" name="AutoShape 7"/>
          <p:cNvSpPr>
            <a:spLocks noChangeArrowheads="1"/>
          </p:cNvSpPr>
          <p:nvPr/>
        </p:nvSpPr>
        <p:spPr bwMode="auto">
          <a:xfrm>
            <a:off x="1042988" y="6281738"/>
            <a:ext cx="852487" cy="287337"/>
          </a:xfrm>
          <a:prstGeom prst="rightArrow">
            <a:avLst>
              <a:gd name="adj1" fmla="val 50000"/>
              <a:gd name="adj2" fmla="val 74171"/>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145</a:t>
            </a:fld>
            <a:endParaRPr lang="en-US"/>
          </a:p>
        </p:txBody>
      </p:sp>
    </p:spTree>
    <p:extLst>
      <p:ext uri="{BB962C8B-B14F-4D97-AF65-F5344CB8AC3E}">
        <p14:creationId xmlns:p14="http://schemas.microsoft.com/office/powerpoint/2010/main" val="18388487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3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476375" y="115888"/>
            <a:ext cx="6510338" cy="6669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9" name="AutoShape 3"/>
          <p:cNvSpPr>
            <a:spLocks noChangeArrowheads="1"/>
          </p:cNvSpPr>
          <p:nvPr/>
        </p:nvSpPr>
        <p:spPr bwMode="auto">
          <a:xfrm>
            <a:off x="2627313" y="1160463"/>
            <a:ext cx="287337" cy="360362"/>
          </a:xfrm>
          <a:prstGeom prst="downArrow">
            <a:avLst>
              <a:gd name="adj1" fmla="val 50000"/>
              <a:gd name="adj2" fmla="val 31354"/>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340" name="AutoShape 4"/>
          <p:cNvSpPr>
            <a:spLocks noChangeArrowheads="1"/>
          </p:cNvSpPr>
          <p:nvPr/>
        </p:nvSpPr>
        <p:spPr bwMode="auto">
          <a:xfrm>
            <a:off x="684213" y="3951288"/>
            <a:ext cx="792162" cy="431800"/>
          </a:xfrm>
          <a:prstGeom prst="rightArrow">
            <a:avLst>
              <a:gd name="adj1" fmla="val 50000"/>
              <a:gd name="adj2" fmla="val 45864"/>
            </a:avLst>
          </a:prstGeom>
          <a:solidFill>
            <a:srgbClr val="00B05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146</a:t>
            </a:fld>
            <a:endParaRPr lang="en-US"/>
          </a:p>
        </p:txBody>
      </p:sp>
    </p:spTree>
    <p:extLst>
      <p:ext uri="{BB962C8B-B14F-4D97-AF65-F5344CB8AC3E}">
        <p14:creationId xmlns:p14="http://schemas.microsoft.com/office/powerpoint/2010/main" val="14053506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34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4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p:bldP spid="14340"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47700" y="71438"/>
            <a:ext cx="7135813" cy="6604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Rectangle 3"/>
          <p:cNvSpPr>
            <a:spLocks noChangeArrowheads="1"/>
          </p:cNvSpPr>
          <p:nvPr/>
        </p:nvSpPr>
        <p:spPr bwMode="auto">
          <a:xfrm>
            <a:off x="2130514" y="2611904"/>
            <a:ext cx="4103687" cy="264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9pPr>
          </a:lstStyle>
          <a:p>
            <a:pPr algn="ctr" hangingPunct="1">
              <a:lnSpc>
                <a:spcPct val="100000"/>
              </a:lnSpc>
              <a:spcBef>
                <a:spcPts val="900"/>
              </a:spcBef>
            </a:pPr>
            <a:r>
              <a:rPr lang="fr-FR" altLang="en-US" sz="9600" dirty="0">
                <a:solidFill>
                  <a:srgbClr val="FF0000"/>
                </a:solidFill>
              </a:rPr>
              <a:t>???</a:t>
            </a:r>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147</a:t>
            </a:fld>
            <a:endParaRPr lang="en-US"/>
          </a:p>
        </p:txBody>
      </p:sp>
    </p:spTree>
    <p:extLst>
      <p:ext uri="{BB962C8B-B14F-4D97-AF65-F5344CB8AC3E}">
        <p14:creationId xmlns:p14="http://schemas.microsoft.com/office/powerpoint/2010/main" val="170402251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additive="repl">
                                        <p:cTn id="6" dur="2" fill="hold">
                                          <p:stCondLst>
                                            <p:cond delay="0"/>
                                          </p:stCondLst>
                                        </p:cTn>
                                        <p:tgtEl>
                                          <p:spTgt spid="15363"/>
                                        </p:tgtEl>
                                        <p:attrNameLst>
                                          <p:attrName>style.visibility</p:attrName>
                                        </p:attrNameLst>
                                      </p:cBhvr>
                                      <p:to>
                                        <p:strVal val="visible"/>
                                      </p:to>
                                    </p:set>
                                    <p:anim calcmode="lin" valueType="num">
                                      <p:cBhvr additive="repl">
                                        <p:cTn id="7" dur="1000" fill="hold"/>
                                        <p:tgtEl>
                                          <p:spTgt spid="15363"/>
                                        </p:tgtEl>
                                        <p:attrNameLst>
                                          <p:attrName>ppt_w</p:attrName>
                                        </p:attrNameLst>
                                      </p:cBhvr>
                                      <p:tavLst>
                                        <p:tav tm="100000">
                                          <p:val>
                                            <p:strVal val="0"/>
                                          </p:val>
                                        </p:tav>
                                        <p:tav>
                                          <p:val>
                                            <p:strVal val="#ppt_w"/>
                                          </p:val>
                                        </p:tav>
                                      </p:tavLst>
                                    </p:anim>
                                    <p:anim calcmode="lin" valueType="num">
                                      <p:cBhvr additive="repl">
                                        <p:cTn id="8" dur="1000" fill="hold"/>
                                        <p:tgtEl>
                                          <p:spTgt spid="15363"/>
                                        </p:tgtEl>
                                        <p:attrNameLst>
                                          <p:attrName>ppt_h</p:attrName>
                                        </p:attrNameLst>
                                      </p:cBhvr>
                                      <p:tavLst>
                                        <p:tav tm="100000">
                                          <p:val>
                                            <p:str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11188" y="115888"/>
            <a:ext cx="7180262" cy="6624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7" name="AutoShape 3"/>
          <p:cNvSpPr>
            <a:spLocks noChangeArrowheads="1"/>
          </p:cNvSpPr>
          <p:nvPr/>
        </p:nvSpPr>
        <p:spPr bwMode="auto">
          <a:xfrm>
            <a:off x="6948488" y="1412875"/>
            <a:ext cx="360362" cy="287338"/>
          </a:xfrm>
          <a:prstGeom prst="downArrow">
            <a:avLst>
              <a:gd name="adj1" fmla="val 50000"/>
              <a:gd name="adj2" fmla="val 25000"/>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388" name="AutoShape 4"/>
          <p:cNvSpPr>
            <a:spLocks noChangeArrowheads="1"/>
          </p:cNvSpPr>
          <p:nvPr/>
        </p:nvSpPr>
        <p:spPr bwMode="auto">
          <a:xfrm>
            <a:off x="5148263" y="1412875"/>
            <a:ext cx="360362" cy="287338"/>
          </a:xfrm>
          <a:prstGeom prst="downArrow">
            <a:avLst>
              <a:gd name="adj1" fmla="val 50000"/>
              <a:gd name="adj2" fmla="val 25000"/>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148</a:t>
            </a:fld>
            <a:endParaRPr lang="en-US"/>
          </a:p>
        </p:txBody>
      </p:sp>
    </p:spTree>
    <p:extLst>
      <p:ext uri="{BB962C8B-B14F-4D97-AF65-F5344CB8AC3E}">
        <p14:creationId xmlns:p14="http://schemas.microsoft.com/office/powerpoint/2010/main" val="14918443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5431"/>
            <a:ext cx="8208912" cy="6852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149</a:t>
            </a:fld>
            <a:endParaRPr lang="en-US"/>
          </a:p>
        </p:txBody>
      </p:sp>
    </p:spTree>
    <p:extLst>
      <p:ext uri="{BB962C8B-B14F-4D97-AF65-F5344CB8AC3E}">
        <p14:creationId xmlns:p14="http://schemas.microsoft.com/office/powerpoint/2010/main" val="566062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p:spPr>
        <p:txBody>
          <a:bodyPr/>
          <a:lstStyle/>
          <a:p>
            <a:r>
              <a:rPr lang="en-US" dirty="0" smtClean="0">
                <a:solidFill>
                  <a:srgbClr val="0070C0"/>
                </a:solidFill>
              </a:rPr>
              <a:t>Intellectual Property and Traditional Knowledge, Access to Genetic Resources and Folklore</a:t>
            </a:r>
            <a:endParaRPr lang="en-US" dirty="0"/>
          </a:p>
        </p:txBody>
      </p:sp>
      <p:sp>
        <p:nvSpPr>
          <p:cNvPr id="3" name="Content Placeholder 2"/>
          <p:cNvSpPr>
            <a:spLocks noGrp="1"/>
          </p:cNvSpPr>
          <p:nvPr>
            <p:ph idx="1"/>
          </p:nvPr>
        </p:nvSpPr>
        <p:spPr/>
        <p:txBody>
          <a:bodyPr/>
          <a:lstStyle/>
          <a:p>
            <a:r>
              <a:rPr lang="en-US" sz="1800" dirty="0">
                <a:latin typeface="Arial" panose="020B0604020202020204" pitchFamily="34" charset="0"/>
                <a:cs typeface="Arial" panose="020B0604020202020204" pitchFamily="34" charset="0"/>
              </a:rPr>
              <a:t>Objective: Agree on international legal instruments that protect traditional knowledge (TK), traditional cultural expressions (TCEs) and genetics resources (GRs). </a:t>
            </a: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342900" lvl="1" indent="-342900"/>
            <a:r>
              <a:rPr lang="en-US" sz="1800" b="1" u="sng" dirty="0" smtClean="0">
                <a:solidFill>
                  <a:srgbClr val="0070C0"/>
                </a:solidFill>
                <a:latin typeface="Arial" panose="020B0604020202020204" pitchFamily="34" charset="0"/>
                <a:cs typeface="Arial" panose="020B0604020202020204" pitchFamily="34" charset="0"/>
              </a:rPr>
              <a:t>Key Issues to be discussed</a:t>
            </a:r>
            <a:endParaRPr lang="en-US" sz="1800" b="1" u="sng" dirty="0">
              <a:solidFill>
                <a:srgbClr val="0070C0"/>
              </a:solidFill>
              <a:latin typeface="Arial" panose="020B0604020202020204" pitchFamily="34" charset="0"/>
              <a:cs typeface="Arial" panose="020B0604020202020204" pitchFamily="34" charset="0"/>
            </a:endParaRPr>
          </a:p>
          <a:p>
            <a:pPr lvl="1" algn="just">
              <a:lnSpc>
                <a:spcPct val="150000"/>
              </a:lnSpc>
              <a:buClr>
                <a:srgbClr val="0070C0"/>
              </a:buClr>
              <a:buFont typeface="Wingdings" panose="05000000000000000000" pitchFamily="2" charset="2"/>
              <a:buChar char="§"/>
            </a:pPr>
            <a:r>
              <a:rPr lang="en-US" sz="1800" dirty="0">
                <a:latin typeface="Arial" panose="020B0604020202020204" pitchFamily="34" charset="0"/>
                <a:cs typeface="Arial" panose="020B0604020202020204" pitchFamily="34" charset="0"/>
              </a:rPr>
              <a:t>Objectives </a:t>
            </a:r>
          </a:p>
          <a:p>
            <a:pPr lvl="1" algn="just">
              <a:lnSpc>
                <a:spcPct val="150000"/>
              </a:lnSpc>
              <a:buClr>
                <a:srgbClr val="0070C0"/>
              </a:buClr>
              <a:buFont typeface="Wingdings" panose="05000000000000000000" pitchFamily="2" charset="2"/>
              <a:buChar char="§"/>
            </a:pPr>
            <a:r>
              <a:rPr lang="en-US" sz="1800" dirty="0">
                <a:latin typeface="Arial" panose="020B0604020202020204" pitchFamily="34" charset="0"/>
                <a:cs typeface="Arial" panose="020B0604020202020204" pitchFamily="34" charset="0"/>
              </a:rPr>
              <a:t>Definitions of TK/TCEs</a:t>
            </a:r>
          </a:p>
          <a:p>
            <a:pPr lvl="1" algn="just">
              <a:lnSpc>
                <a:spcPct val="150000"/>
              </a:lnSpc>
              <a:buClr>
                <a:srgbClr val="0070C0"/>
              </a:buClr>
              <a:buFont typeface="Wingdings" panose="05000000000000000000" pitchFamily="2" charset="2"/>
              <a:buChar char="§"/>
            </a:pPr>
            <a:r>
              <a:rPr lang="en-US" sz="1800" dirty="0">
                <a:latin typeface="Arial" panose="020B0604020202020204" pitchFamily="34" charset="0"/>
                <a:cs typeface="Arial" panose="020B0604020202020204" pitchFamily="34" charset="0"/>
              </a:rPr>
              <a:t>Options on protection</a:t>
            </a:r>
          </a:p>
          <a:p>
            <a:pPr lvl="1" algn="just">
              <a:lnSpc>
                <a:spcPct val="150000"/>
              </a:lnSpc>
              <a:buClr>
                <a:srgbClr val="0070C0"/>
              </a:buClr>
              <a:buFont typeface="Wingdings" panose="05000000000000000000" pitchFamily="2" charset="2"/>
              <a:buChar char="§"/>
            </a:pPr>
            <a:r>
              <a:rPr lang="en-US" sz="1800" dirty="0">
                <a:latin typeface="Arial" panose="020B0604020202020204" pitchFamily="34" charset="0"/>
                <a:cs typeface="Arial" panose="020B0604020202020204" pitchFamily="34" charset="0"/>
              </a:rPr>
              <a:t>Scope </a:t>
            </a:r>
          </a:p>
          <a:p>
            <a:pPr lvl="1" algn="just">
              <a:lnSpc>
                <a:spcPct val="150000"/>
              </a:lnSpc>
              <a:buClr>
                <a:srgbClr val="0070C0"/>
              </a:buClr>
              <a:buFont typeface="Wingdings" panose="05000000000000000000" pitchFamily="2" charset="2"/>
              <a:buChar char="§"/>
            </a:pPr>
            <a:r>
              <a:rPr lang="en-US" sz="1800" dirty="0">
                <a:latin typeface="Arial" panose="020B0604020202020204" pitchFamily="34" charset="0"/>
                <a:cs typeface="Arial" panose="020B0604020202020204" pitchFamily="34" charset="0"/>
              </a:rPr>
              <a:t>Beneficiaries </a:t>
            </a:r>
          </a:p>
          <a:p>
            <a:pPr lvl="1" algn="just">
              <a:lnSpc>
                <a:spcPct val="150000"/>
              </a:lnSpc>
              <a:buClr>
                <a:srgbClr val="0070C0"/>
              </a:buClr>
              <a:buFont typeface="Wingdings" panose="05000000000000000000" pitchFamily="2" charset="2"/>
              <a:buChar char="§"/>
            </a:pPr>
            <a:r>
              <a:rPr lang="en-US" sz="1800" dirty="0">
                <a:latin typeface="Arial" panose="020B0604020202020204" pitchFamily="34" charset="0"/>
                <a:cs typeface="Arial" panose="020B0604020202020204" pitchFamily="34" charset="0"/>
              </a:rPr>
              <a:t>Duration</a:t>
            </a:r>
          </a:p>
          <a:p>
            <a:pPr>
              <a:buFont typeface="Arial" panose="020B0604020202020204" pitchFamily="34" charset="0"/>
              <a:buChar char="•"/>
            </a:pPr>
            <a:endParaRPr lang="en-US" dirty="0"/>
          </a:p>
        </p:txBody>
      </p:sp>
      <p:pic>
        <p:nvPicPr>
          <p:cNvPr id="4" name="Picture 2"/>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004048" y="2862357"/>
            <a:ext cx="1584176" cy="26188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p:cNvPicPr>
            <a:picLocks/>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588224" y="2862357"/>
            <a:ext cx="1532325" cy="26188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0"/>
          </p:nvPr>
        </p:nvSpPr>
        <p:spPr/>
        <p:txBody>
          <a:bodyPr/>
          <a:lstStyle/>
          <a:p>
            <a:pPr>
              <a:defRPr/>
            </a:pPr>
            <a:fld id="{DA79EEDA-9492-4994-BB18-1005CD6866B1}" type="slidenum">
              <a:rPr lang="en-US" smtClean="0"/>
              <a:pPr>
                <a:defRPr/>
              </a:pPr>
              <a:t>15</a:t>
            </a:fld>
            <a:endParaRPr lang="en-US"/>
          </a:p>
        </p:txBody>
      </p:sp>
    </p:spTree>
    <p:extLst>
      <p:ext uri="{BB962C8B-B14F-4D97-AF65-F5344CB8AC3E}">
        <p14:creationId xmlns:p14="http://schemas.microsoft.com/office/powerpoint/2010/main" val="29069351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gn="ctr">
              <a:lnSpc>
                <a:spcPct val="100000"/>
              </a:lnSpc>
            </a:pPr>
            <a:r>
              <a:rPr lang="en-US" altLang="en-US" sz="3600" dirty="0" smtClean="0">
                <a:solidFill>
                  <a:srgbClr val="00408C"/>
                </a:solidFill>
              </a:rPr>
              <a:t>PATENTSCOPE</a:t>
            </a:r>
            <a:r>
              <a:rPr lang="en-US" altLang="en-US" sz="3600" dirty="0">
                <a:solidFill>
                  <a:srgbClr val="00408C"/>
                </a:solidFill>
              </a:rPr>
              <a:t> </a:t>
            </a:r>
            <a:r>
              <a:rPr lang="en-US" altLang="en-US" sz="3600" dirty="0" smtClean="0">
                <a:solidFill>
                  <a:srgbClr val="00408C"/>
                </a:solidFill>
              </a:rPr>
              <a:t>what’s new?</a:t>
            </a:r>
            <a:endParaRPr lang="en-US" altLang="en-US" sz="3600" dirty="0">
              <a:solidFill>
                <a:srgbClr val="00408C"/>
              </a:solidFill>
            </a:endParaRPr>
          </a:p>
        </p:txBody>
      </p:sp>
      <p:sp>
        <p:nvSpPr>
          <p:cNvPr id="18435" name="Text Box 3"/>
          <p:cNvSpPr txBox="1">
            <a:spLocks noChangeArrowheads="1"/>
          </p:cNvSpPr>
          <p:nvPr/>
        </p:nvSpPr>
        <p:spPr bwMode="auto">
          <a:xfrm>
            <a:off x="323850" y="4725144"/>
            <a:ext cx="8280400" cy="1973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133000"/>
            </a:pPr>
            <a:endParaRPr lang="en-US" altLang="en-US" sz="2000" dirty="0"/>
          </a:p>
          <a:p>
            <a:pPr>
              <a:lnSpc>
                <a:spcPct val="100000"/>
              </a:lnSpc>
              <a:spcBef>
                <a:spcPts val="488"/>
              </a:spcBef>
              <a:buSzPct val="133000"/>
              <a:buFont typeface="Times New Roman" pitchFamily="16" charset="0"/>
              <a:buBlip>
                <a:blip r:embed="rId3"/>
              </a:buBlip>
            </a:pPr>
            <a:r>
              <a:rPr lang="en-US" altLang="en-US" sz="2000" dirty="0" smtClean="0"/>
              <a:t>Q4 2014</a:t>
            </a:r>
            <a:endParaRPr lang="en-US" altLang="en-US" sz="2000" dirty="0"/>
          </a:p>
          <a:p>
            <a:pPr lvl="1">
              <a:lnSpc>
                <a:spcPct val="100000"/>
              </a:lnSpc>
              <a:spcBef>
                <a:spcPts val="488"/>
              </a:spcBef>
              <a:buSzPct val="75000"/>
              <a:buFont typeface="Wingdings" charset="0"/>
              <a:buChar char="Ø"/>
            </a:pPr>
            <a:r>
              <a:rPr lang="en-US" altLang="en-US" sz="2000" dirty="0"/>
              <a:t>Inclusion in PATENTSCOPE of the complete full text of the national patent applications and grants from DPMA (more than 5'000'000 full text records)</a:t>
            </a:r>
          </a:p>
          <a:p>
            <a:pPr>
              <a:lnSpc>
                <a:spcPct val="100000"/>
              </a:lnSpc>
              <a:spcBef>
                <a:spcPts val="488"/>
              </a:spcBef>
              <a:buClrTx/>
              <a:buSzTx/>
              <a:buFontTx/>
              <a:buNone/>
            </a:pPr>
            <a:endParaRPr lang="en-US" altLang="en-US" sz="2400" dirty="0"/>
          </a:p>
        </p:txBody>
      </p:sp>
      <p:grpSp>
        <p:nvGrpSpPr>
          <p:cNvPr id="2" name="Group 1"/>
          <p:cNvGrpSpPr/>
          <p:nvPr/>
        </p:nvGrpSpPr>
        <p:grpSpPr>
          <a:xfrm>
            <a:off x="352812" y="1078183"/>
            <a:ext cx="8569325" cy="2687593"/>
            <a:chOff x="323850" y="1078183"/>
            <a:chExt cx="8569325" cy="2687593"/>
          </a:xfrm>
        </p:grpSpPr>
        <p:sp>
          <p:nvSpPr>
            <p:cNvPr id="18434" name="Text Box 2"/>
            <p:cNvSpPr txBox="1">
              <a:spLocks noChangeArrowheads="1"/>
            </p:cNvSpPr>
            <p:nvPr/>
          </p:nvSpPr>
          <p:spPr bwMode="auto">
            <a:xfrm>
              <a:off x="323850" y="1078183"/>
              <a:ext cx="8569325" cy="1754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133000"/>
                <a:buBlip>
                  <a:blip r:embed="rId3"/>
                </a:buBlip>
              </a:pPr>
              <a:r>
                <a:rPr lang="en-US" altLang="en-US" sz="2000" dirty="0" smtClean="0"/>
                <a:t>Possibility to export the 10’000 first bibliographic data records of any search </a:t>
              </a:r>
              <a:r>
                <a:rPr lang="en-US" altLang="en-US" sz="2000" dirty="0"/>
                <a:t>query in Excel format to </a:t>
              </a:r>
              <a:r>
                <a:rPr lang="en-US" altLang="en-US" sz="2000" dirty="0" smtClean="0"/>
                <a:t>build Patent Landscape reports</a:t>
              </a:r>
              <a:endParaRPr lang="en-US" altLang="en-US" sz="2000" dirty="0"/>
            </a:p>
            <a:p>
              <a:pPr lvl="1">
                <a:lnSpc>
                  <a:spcPct val="100000"/>
                </a:lnSpc>
                <a:spcBef>
                  <a:spcPts val="488"/>
                </a:spcBef>
                <a:buSzPct val="75000"/>
                <a:buFont typeface="Wingdings" charset="0"/>
                <a:buNone/>
              </a:pPr>
              <a:endParaRPr lang="en-US" altLang="en-US" sz="2000" dirty="0" smtClean="0"/>
            </a:p>
            <a:p>
              <a:pPr lvl="1">
                <a:lnSpc>
                  <a:spcPct val="100000"/>
                </a:lnSpc>
                <a:spcBef>
                  <a:spcPts val="488"/>
                </a:spcBef>
                <a:buSzPct val="75000"/>
                <a:buFont typeface="Wingdings" charset="0"/>
                <a:buNone/>
              </a:pPr>
              <a:endParaRPr lang="en-US" altLang="en-US" sz="2000" dirty="0"/>
            </a:p>
            <a:p>
              <a:pPr lvl="1">
                <a:lnSpc>
                  <a:spcPct val="100000"/>
                </a:lnSpc>
                <a:spcBef>
                  <a:spcPts val="488"/>
                </a:spcBef>
                <a:buSzPct val="75000"/>
                <a:buFont typeface="Wingdings" charset="0"/>
                <a:buNone/>
              </a:pPr>
              <a:endParaRPr lang="en-US" altLang="en-US" sz="2000" dirty="0" smtClean="0"/>
            </a:p>
            <a:p>
              <a:pPr lvl="1">
                <a:lnSpc>
                  <a:spcPct val="100000"/>
                </a:lnSpc>
                <a:spcBef>
                  <a:spcPts val="488"/>
                </a:spcBef>
                <a:buSzPct val="75000"/>
                <a:buFont typeface="Wingdings" charset="0"/>
                <a:buNone/>
              </a:pPr>
              <a:endParaRPr lang="en-US" altLang="en-US" sz="2000" dirty="0"/>
            </a:p>
            <a:p>
              <a:pPr lvl="1">
                <a:lnSpc>
                  <a:spcPct val="100000"/>
                </a:lnSpc>
                <a:spcBef>
                  <a:spcPts val="488"/>
                </a:spcBef>
                <a:buSzPct val="75000"/>
                <a:buFont typeface="Wingdings" charset="0"/>
                <a:buNone/>
              </a:pPr>
              <a:endParaRPr lang="en-US" altLang="en-US" sz="2000" dirty="0"/>
            </a:p>
            <a:p>
              <a:pPr>
                <a:lnSpc>
                  <a:spcPct val="100000"/>
                </a:lnSpc>
                <a:spcBef>
                  <a:spcPts val="488"/>
                </a:spcBef>
                <a:buClrTx/>
                <a:buSzTx/>
                <a:buFontTx/>
                <a:buNone/>
              </a:pPr>
              <a:endParaRPr lang="en-US" altLang="en-US" sz="2000" dirty="0"/>
            </a:p>
            <a:p>
              <a:pPr>
                <a:lnSpc>
                  <a:spcPct val="100000"/>
                </a:lnSpc>
                <a:spcBef>
                  <a:spcPts val="488"/>
                </a:spcBef>
                <a:buSzPct val="133000"/>
                <a:buFont typeface="StarSymbol" charset="0"/>
                <a:buNone/>
              </a:pPr>
              <a:endParaRPr lang="en-US" altLang="en-US" sz="2000" dirty="0"/>
            </a:p>
            <a:p>
              <a:pPr>
                <a:lnSpc>
                  <a:spcPct val="100000"/>
                </a:lnSpc>
                <a:spcBef>
                  <a:spcPts val="488"/>
                </a:spcBef>
                <a:buClrTx/>
                <a:buSzTx/>
                <a:buFontTx/>
                <a:buNone/>
              </a:pPr>
              <a:endParaRPr lang="en-US" altLang="en-US" sz="2400" dirty="0"/>
            </a:p>
          </p:txBody>
        </p:sp>
        <p:pic>
          <p:nvPicPr>
            <p:cNvPr id="512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256" y="3252511"/>
              <a:ext cx="775866" cy="513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66" y="1869293"/>
            <a:ext cx="7556368" cy="1127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5188" y="3252511"/>
            <a:ext cx="887101" cy="1640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5736" y="3252511"/>
            <a:ext cx="3663439" cy="1640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6256" y="3725672"/>
            <a:ext cx="775866" cy="1056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DA79EEDA-9492-4994-BB18-1005CD6866B1}" type="slidenum">
              <a:rPr lang="en-US" smtClean="0"/>
              <a:pPr>
                <a:defRPr/>
              </a:pPr>
              <a:t>150</a:t>
            </a:fld>
            <a:endParaRPr lang="en-US"/>
          </a:p>
        </p:txBody>
      </p:sp>
    </p:spTree>
    <p:extLst>
      <p:ext uri="{BB962C8B-B14F-4D97-AF65-F5344CB8AC3E}">
        <p14:creationId xmlns:p14="http://schemas.microsoft.com/office/powerpoint/2010/main" val="28450082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fade">
                                      <p:cBhvr>
                                        <p:cTn id="7" dur="500"/>
                                        <p:tgtEl>
                                          <p:spTgt spid="18435"/>
                                        </p:tgtEl>
                                      </p:cBhvr>
                                    </p:animEffect>
                                    <p:anim calcmode="lin" valueType="num">
                                      <p:cBhvr>
                                        <p:cTn id="8" dur="500" fill="hold"/>
                                        <p:tgtEl>
                                          <p:spTgt spid="18435"/>
                                        </p:tgtEl>
                                        <p:attrNameLst>
                                          <p:attrName>ppt_x</p:attrName>
                                        </p:attrNameLst>
                                      </p:cBhvr>
                                      <p:tavLst>
                                        <p:tav tm="0">
                                          <p:val>
                                            <p:strVal val="#ppt_x"/>
                                          </p:val>
                                        </p:tav>
                                        <p:tav tm="100000">
                                          <p:val>
                                            <p:strVal val="#ppt_x"/>
                                          </p:val>
                                        </p:tav>
                                      </p:tavLst>
                                    </p:anim>
                                    <p:anim calcmode="lin" valueType="num">
                                      <p:cBhvr>
                                        <p:cTn id="9" dur="500" fill="hold"/>
                                        <p:tgtEl>
                                          <p:spTgt spid="184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idx="4294967295"/>
          </p:nvPr>
        </p:nvSpPr>
        <p:spPr>
          <a:xfrm>
            <a:off x="457200" y="274638"/>
            <a:ext cx="8229600" cy="1143000"/>
          </a:xfrm>
          <a:ln/>
        </p:spPr>
        <p:txBody>
          <a:bodyPr/>
          <a:lstStyle/>
          <a:p>
            <a:pPr hangingPunct="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a:solidFill>
                  <a:srgbClr val="00408C"/>
                </a:solidFill>
              </a:rPr>
              <a:t>German decompounder</a:t>
            </a:r>
          </a:p>
        </p:txBody>
      </p:sp>
      <p:grpSp>
        <p:nvGrpSpPr>
          <p:cNvPr id="3" name="Group 2"/>
          <p:cNvGrpSpPr/>
          <p:nvPr/>
        </p:nvGrpSpPr>
        <p:grpSpPr>
          <a:xfrm>
            <a:off x="360363" y="1479550"/>
            <a:ext cx="8567737" cy="3992563"/>
            <a:chOff x="360363" y="1479550"/>
            <a:chExt cx="8567737" cy="3992563"/>
          </a:xfrm>
        </p:grpSpPr>
        <p:sp>
          <p:nvSpPr>
            <p:cNvPr id="20482" name="Text Box 2"/>
            <p:cNvSpPr txBox="1">
              <a:spLocks noChangeArrowheads="1"/>
            </p:cNvSpPr>
            <p:nvPr/>
          </p:nvSpPr>
          <p:spPr bwMode="auto">
            <a:xfrm>
              <a:off x="360363" y="1944688"/>
              <a:ext cx="5903912"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hangingPunct="1">
                <a:lnSpc>
                  <a:spcPct val="100000"/>
                </a:lnSpc>
                <a:spcBef>
                  <a:spcPts val="488"/>
                </a:spcBef>
                <a:buSzPct val="111000"/>
                <a:buFont typeface="Times New Roman" pitchFamily="16" charset="0"/>
                <a:buBlip>
                  <a:blip r:embed="rId3"/>
                </a:buBlip>
              </a:pPr>
              <a:r>
                <a:rPr lang="en-US" altLang="en-US" sz="2400" dirty="0"/>
                <a:t>Example: WO2014/00729 </a:t>
              </a:r>
              <a:br>
                <a:rPr lang="en-US" altLang="en-US" sz="2400" dirty="0"/>
              </a:br>
              <a:r>
                <a:rPr lang="en-US" altLang="en-US" sz="2400" b="1" i="1" dirty="0" err="1"/>
                <a:t>Gasballongetragener</a:t>
              </a:r>
              <a:r>
                <a:rPr lang="en-US" altLang="en-US" sz="2400" b="1" i="1" dirty="0"/>
                <a:t> </a:t>
              </a:r>
              <a:r>
                <a:rPr lang="en-US" altLang="en-US" sz="2400" b="1" i="1" dirty="0" err="1"/>
                <a:t>Flugroboter</a:t>
              </a:r>
              <a:r>
                <a:rPr lang="en-US" altLang="en-US" sz="2400" b="1" i="1" dirty="0"/>
                <a:t> </a:t>
              </a:r>
              <a:r>
                <a:rPr lang="en-US" altLang="en-US" sz="2400" dirty="0"/>
                <a:t/>
              </a:r>
              <a:br>
                <a:rPr lang="en-US" altLang="en-US" sz="2400" dirty="0"/>
              </a:br>
              <a:endParaRPr lang="en-US" altLang="en-US" sz="2400" dirty="0"/>
            </a:p>
            <a:p>
              <a:pPr hangingPunct="1">
                <a:lnSpc>
                  <a:spcPct val="100000"/>
                </a:lnSpc>
                <a:spcBef>
                  <a:spcPts val="488"/>
                </a:spcBef>
                <a:buClrTx/>
                <a:buSzTx/>
                <a:buFontTx/>
                <a:buNone/>
              </a:pPr>
              <a:endParaRPr lang="en-US" altLang="en-US" sz="2400" dirty="0"/>
            </a:p>
            <a:p>
              <a:pPr hangingPunct="1">
                <a:lnSpc>
                  <a:spcPct val="100000"/>
                </a:lnSpc>
                <a:spcBef>
                  <a:spcPts val="488"/>
                </a:spcBef>
                <a:buClrTx/>
                <a:buSzTx/>
                <a:buFontTx/>
                <a:buNone/>
              </a:pPr>
              <a:endParaRPr lang="en-US" altLang="en-US" sz="2400" dirty="0"/>
            </a:p>
            <a:p>
              <a:pPr hangingPunct="1">
                <a:lnSpc>
                  <a:spcPct val="100000"/>
                </a:lnSpc>
                <a:spcBef>
                  <a:spcPts val="488"/>
                </a:spcBef>
                <a:buClrTx/>
                <a:buSzTx/>
                <a:buFontTx/>
                <a:buNone/>
              </a:pPr>
              <a:endParaRPr lang="en-US" altLang="en-US" sz="2400" dirty="0"/>
            </a:p>
          </p:txBody>
        </p:sp>
        <p:pic>
          <p:nvPicPr>
            <p:cNvPr id="20483"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375400" y="1479550"/>
              <a:ext cx="2552700" cy="3992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0484" name="Text Box 4"/>
          <p:cNvSpPr txBox="1">
            <a:spLocks noChangeArrowheads="1"/>
          </p:cNvSpPr>
          <p:nvPr/>
        </p:nvSpPr>
        <p:spPr bwMode="auto">
          <a:xfrm>
            <a:off x="392113" y="1012825"/>
            <a:ext cx="8399462"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hangingPunct="1">
              <a:lnSpc>
                <a:spcPct val="100000"/>
              </a:lnSpc>
              <a:spcBef>
                <a:spcPts val="488"/>
              </a:spcBef>
              <a:buSzPct val="111000"/>
              <a:buFont typeface="Times New Roman" pitchFamily="16" charset="0"/>
              <a:buBlip>
                <a:blip r:embed="rId3"/>
              </a:buBlip>
            </a:pPr>
            <a:r>
              <a:rPr lang="en-US" altLang="en-US" sz="2400" dirty="0"/>
              <a:t>Special care has been taken to index efficiently compound words in German language</a:t>
            </a:r>
            <a:br>
              <a:rPr lang="en-US" altLang="en-US" sz="2400" dirty="0"/>
            </a:br>
            <a:endParaRPr lang="en-US" altLang="en-US" sz="2400" dirty="0"/>
          </a:p>
          <a:p>
            <a:pPr hangingPunct="1">
              <a:lnSpc>
                <a:spcPct val="100000"/>
              </a:lnSpc>
              <a:spcBef>
                <a:spcPts val="488"/>
              </a:spcBef>
              <a:buSzPct val="111000"/>
            </a:pPr>
            <a:endParaRPr lang="en-US" altLang="en-US" sz="2400" dirty="0"/>
          </a:p>
          <a:p>
            <a:pPr hangingPunct="1">
              <a:lnSpc>
                <a:spcPct val="100000"/>
              </a:lnSpc>
              <a:spcBef>
                <a:spcPts val="488"/>
              </a:spcBef>
              <a:buClrTx/>
              <a:buSzTx/>
              <a:buFontTx/>
              <a:buNone/>
            </a:pPr>
            <a:endParaRPr lang="en-US" altLang="en-US" sz="2400" dirty="0"/>
          </a:p>
          <a:p>
            <a:pPr hangingPunct="1">
              <a:lnSpc>
                <a:spcPct val="100000"/>
              </a:lnSpc>
              <a:spcBef>
                <a:spcPts val="488"/>
              </a:spcBef>
              <a:buClrTx/>
              <a:buSzTx/>
              <a:buFontTx/>
              <a:buNone/>
            </a:pPr>
            <a:endParaRPr lang="en-US" altLang="en-US" sz="2400" dirty="0"/>
          </a:p>
        </p:txBody>
      </p:sp>
      <p:sp>
        <p:nvSpPr>
          <p:cNvPr id="20485" name="Text Box 5"/>
          <p:cNvSpPr txBox="1">
            <a:spLocks noChangeArrowheads="1"/>
          </p:cNvSpPr>
          <p:nvPr/>
        </p:nvSpPr>
        <p:spPr bwMode="auto">
          <a:xfrm>
            <a:off x="431800" y="2952750"/>
            <a:ext cx="6335713" cy="345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hangingPunct="1">
              <a:lnSpc>
                <a:spcPct val="100000"/>
              </a:lnSpc>
              <a:spcBef>
                <a:spcPts val="488"/>
              </a:spcBef>
              <a:buSzPct val="111000"/>
              <a:buFont typeface="Times New Roman" pitchFamily="16" charset="0"/>
              <a:buBlip>
                <a:blip r:embed="rId3"/>
              </a:buBlip>
            </a:pPr>
            <a:r>
              <a:rPr lang="en-US" altLang="en-US" sz="2400" dirty="0"/>
              <a:t>With </a:t>
            </a:r>
            <a:r>
              <a:rPr lang="en-US" altLang="en-US" sz="2400" dirty="0" err="1"/>
              <a:t>decompounding</a:t>
            </a:r>
            <a:r>
              <a:rPr lang="en-US" altLang="en-US" sz="2400" dirty="0"/>
              <a:t>, any of the following queries will match the WO2014/00729 document:</a:t>
            </a:r>
            <a:br>
              <a:rPr lang="en-US" altLang="en-US" sz="2400" dirty="0"/>
            </a:br>
            <a:r>
              <a:rPr lang="en-US" altLang="en-US" sz="600" dirty="0"/>
              <a:t> </a:t>
            </a:r>
          </a:p>
          <a:p>
            <a:pPr lvl="1" hangingPunct="1">
              <a:lnSpc>
                <a:spcPct val="100000"/>
              </a:lnSpc>
              <a:spcAft>
                <a:spcPts val="1138"/>
              </a:spcAft>
              <a:buSzPct val="111000"/>
              <a:buFont typeface="Times New Roman" pitchFamily="16" charset="0"/>
              <a:buBlip>
                <a:blip r:embed="rId3"/>
              </a:buBlip>
            </a:pPr>
            <a:r>
              <a:rPr lang="en-US" altLang="en-US" sz="2400" dirty="0"/>
              <a:t> “</a:t>
            </a:r>
            <a:r>
              <a:rPr lang="en-US" altLang="en-US" sz="2400" dirty="0" err="1"/>
              <a:t>gasballon</a:t>
            </a:r>
            <a:r>
              <a:rPr lang="en-US" altLang="en-US" sz="2400" dirty="0"/>
              <a:t>” AND “</a:t>
            </a:r>
            <a:r>
              <a:rPr lang="en-US" altLang="en-US" sz="2400" dirty="0" err="1"/>
              <a:t>roboter</a:t>
            </a:r>
            <a:r>
              <a:rPr lang="en-US" altLang="en-US" sz="2400" dirty="0"/>
              <a:t>”</a:t>
            </a:r>
          </a:p>
          <a:p>
            <a:pPr lvl="1" hangingPunct="1">
              <a:lnSpc>
                <a:spcPct val="100000"/>
              </a:lnSpc>
              <a:spcAft>
                <a:spcPts val="1138"/>
              </a:spcAft>
              <a:buSzPct val="111000"/>
              <a:buFont typeface="Times New Roman" pitchFamily="16" charset="0"/>
              <a:buBlip>
                <a:blip r:embed="rId3"/>
              </a:buBlip>
            </a:pPr>
            <a:r>
              <a:rPr lang="en-US" altLang="en-US" sz="2400" dirty="0"/>
              <a:t> “</a:t>
            </a:r>
            <a:r>
              <a:rPr lang="en-US" altLang="en-US" sz="2400" dirty="0" err="1"/>
              <a:t>gasballon</a:t>
            </a:r>
            <a:r>
              <a:rPr lang="en-US" altLang="en-US" sz="2400" dirty="0"/>
              <a:t>” AND “</a:t>
            </a:r>
            <a:r>
              <a:rPr lang="en-US" altLang="en-US" sz="2400" dirty="0" err="1"/>
              <a:t>flugroboter</a:t>
            </a:r>
            <a:r>
              <a:rPr lang="en-US" altLang="en-US" sz="2400" dirty="0"/>
              <a:t>”</a:t>
            </a:r>
          </a:p>
          <a:p>
            <a:pPr lvl="1" hangingPunct="1">
              <a:lnSpc>
                <a:spcPct val="100000"/>
              </a:lnSpc>
              <a:spcAft>
                <a:spcPts val="1138"/>
              </a:spcAft>
              <a:buSzPct val="111000"/>
              <a:buFont typeface="Times New Roman" pitchFamily="16" charset="0"/>
              <a:buBlip>
                <a:blip r:embed="rId3"/>
              </a:buBlip>
            </a:pPr>
            <a:r>
              <a:rPr lang="en-US" altLang="en-US" sz="2400" dirty="0" smtClean="0"/>
              <a:t>“</a:t>
            </a:r>
            <a:r>
              <a:rPr lang="en-US" altLang="en-US" sz="2400" i="1" dirty="0" err="1" smtClean="0"/>
              <a:t>ballon</a:t>
            </a:r>
            <a:r>
              <a:rPr lang="en-US" altLang="en-US" sz="2400" i="1" dirty="0" smtClean="0"/>
              <a:t>“ </a:t>
            </a:r>
            <a:r>
              <a:rPr lang="en-US" altLang="en-US" sz="2400" i="1" dirty="0"/>
              <a:t>AND “</a:t>
            </a:r>
            <a:r>
              <a:rPr lang="en-US" altLang="en-US" sz="2400" i="1" dirty="0" err="1"/>
              <a:t>roboter</a:t>
            </a:r>
            <a:r>
              <a:rPr lang="en-US" altLang="en-US" sz="2400" i="1" dirty="0"/>
              <a:t>”</a:t>
            </a:r>
          </a:p>
          <a:p>
            <a:pPr lvl="1" hangingPunct="1">
              <a:lnSpc>
                <a:spcPct val="100000"/>
              </a:lnSpc>
              <a:spcAft>
                <a:spcPts val="1138"/>
              </a:spcAft>
              <a:buSzPct val="111000"/>
              <a:buFont typeface="Times New Roman" pitchFamily="16" charset="0"/>
              <a:buBlip>
                <a:blip r:embed="rId3"/>
              </a:buBlip>
            </a:pPr>
            <a:r>
              <a:rPr lang="en-US" altLang="en-US" sz="2400" i="1" dirty="0"/>
              <a:t>“</a:t>
            </a:r>
            <a:r>
              <a:rPr lang="en-US" altLang="en-US" sz="2400" i="1" dirty="0" err="1"/>
              <a:t>getragener</a:t>
            </a:r>
            <a:r>
              <a:rPr lang="en-US" altLang="en-US" sz="2400" i="1" dirty="0"/>
              <a:t>” AND “</a:t>
            </a:r>
            <a:r>
              <a:rPr lang="en-US" altLang="en-US" sz="2400" i="1" dirty="0" err="1"/>
              <a:t>roboter</a:t>
            </a:r>
            <a:r>
              <a:rPr lang="en-US" altLang="en-US" sz="2400" i="1" dirty="0"/>
              <a:t>”</a:t>
            </a:r>
          </a:p>
          <a:p>
            <a:pPr hangingPunct="1">
              <a:lnSpc>
                <a:spcPct val="100000"/>
              </a:lnSpc>
              <a:spcBef>
                <a:spcPts val="488"/>
              </a:spcBef>
              <a:buClrTx/>
              <a:buSzTx/>
              <a:buFontTx/>
              <a:buNone/>
            </a:pPr>
            <a:endParaRPr lang="en-US" altLang="en-US" sz="2400" dirty="0"/>
          </a:p>
          <a:p>
            <a:pPr hangingPunct="1">
              <a:lnSpc>
                <a:spcPct val="100000"/>
              </a:lnSpc>
              <a:spcBef>
                <a:spcPts val="488"/>
              </a:spcBef>
              <a:buClrTx/>
              <a:buSzTx/>
              <a:buFontTx/>
              <a:buNone/>
            </a:pPr>
            <a:endParaRPr lang="en-US" altLang="en-US" sz="2400" dirty="0"/>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151</a:t>
            </a:fld>
            <a:endParaRPr lang="en-US"/>
          </a:p>
        </p:txBody>
      </p:sp>
    </p:spTree>
    <p:extLst>
      <p:ext uri="{BB962C8B-B14F-4D97-AF65-F5344CB8AC3E}">
        <p14:creationId xmlns:p14="http://schemas.microsoft.com/office/powerpoint/2010/main" val="16349769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485"/>
                                        </p:tgtEl>
                                        <p:attrNameLst>
                                          <p:attrName>style.visibility</p:attrName>
                                        </p:attrNameLst>
                                      </p:cBhvr>
                                      <p:to>
                                        <p:strVal val="visible"/>
                                      </p:to>
                                    </p:set>
                                    <p:anim calcmode="lin" valueType="num">
                                      <p:cBhvr additive="base">
                                        <p:cTn id="13" dur="500" fill="hold"/>
                                        <p:tgtEl>
                                          <p:spTgt spid="20485"/>
                                        </p:tgtEl>
                                        <p:attrNameLst>
                                          <p:attrName>ppt_x</p:attrName>
                                        </p:attrNameLst>
                                      </p:cBhvr>
                                      <p:tavLst>
                                        <p:tav tm="0">
                                          <p:val>
                                            <p:strVal val="#ppt_x"/>
                                          </p:val>
                                        </p:tav>
                                        <p:tav tm="100000">
                                          <p:val>
                                            <p:strVal val="#ppt_x"/>
                                          </p:val>
                                        </p:tav>
                                      </p:tavLst>
                                    </p:anim>
                                    <p:anim calcmode="lin" valueType="num">
                                      <p:cBhvr additive="base">
                                        <p:cTn id="14" dur="500" fill="hold"/>
                                        <p:tgtEl>
                                          <p:spTgt spid="204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gn="ctr">
              <a:lnSpc>
                <a:spcPct val="100000"/>
              </a:lnSpc>
            </a:pPr>
            <a:r>
              <a:rPr lang="en-US" altLang="en-US" sz="3600" dirty="0" smtClean="0">
                <a:solidFill>
                  <a:srgbClr val="00408C"/>
                </a:solidFill>
              </a:rPr>
              <a:t>PATENTSCOPE</a:t>
            </a:r>
            <a:r>
              <a:rPr lang="en-US" altLang="en-US" sz="3600" dirty="0">
                <a:solidFill>
                  <a:srgbClr val="00408C"/>
                </a:solidFill>
              </a:rPr>
              <a:t> </a:t>
            </a:r>
            <a:r>
              <a:rPr lang="en-US" altLang="en-US" sz="3600" dirty="0" smtClean="0">
                <a:solidFill>
                  <a:srgbClr val="00408C"/>
                </a:solidFill>
              </a:rPr>
              <a:t>what’s next?</a:t>
            </a:r>
            <a:endParaRPr lang="en-US" altLang="en-US" sz="3600" dirty="0">
              <a:solidFill>
                <a:srgbClr val="00408C"/>
              </a:solidFill>
            </a:endParaRPr>
          </a:p>
        </p:txBody>
      </p:sp>
      <p:sp>
        <p:nvSpPr>
          <p:cNvPr id="18435" name="Text Box 3"/>
          <p:cNvSpPr txBox="1">
            <a:spLocks noChangeArrowheads="1"/>
          </p:cNvSpPr>
          <p:nvPr/>
        </p:nvSpPr>
        <p:spPr bwMode="auto">
          <a:xfrm>
            <a:off x="311046" y="3284984"/>
            <a:ext cx="8280400" cy="1973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133000"/>
            </a:pPr>
            <a:endParaRPr lang="en-US" altLang="en-US" sz="2000" dirty="0"/>
          </a:p>
          <a:p>
            <a:pPr>
              <a:lnSpc>
                <a:spcPct val="100000"/>
              </a:lnSpc>
              <a:spcBef>
                <a:spcPts val="488"/>
              </a:spcBef>
              <a:buSzPct val="133000"/>
              <a:buFont typeface="Times New Roman" pitchFamily="16" charset="0"/>
              <a:buBlip>
                <a:blip r:embed="rId3"/>
              </a:buBlip>
            </a:pPr>
            <a:r>
              <a:rPr lang="en-US" altLang="en-US" sz="2000" dirty="0" smtClean="0"/>
              <a:t>Coverage: Inclusion </a:t>
            </a:r>
            <a:r>
              <a:rPr lang="en-US" altLang="en-US" sz="2000" dirty="0"/>
              <a:t>in PATENTSCOPE </a:t>
            </a:r>
            <a:r>
              <a:rPr lang="en-US" altLang="en-US" sz="2000" dirty="0" smtClean="0"/>
              <a:t>of</a:t>
            </a:r>
          </a:p>
          <a:p>
            <a:pPr lvl="1">
              <a:lnSpc>
                <a:spcPct val="100000"/>
              </a:lnSpc>
              <a:spcBef>
                <a:spcPts val="488"/>
              </a:spcBef>
              <a:buSzPct val="133000"/>
              <a:buFont typeface="Times New Roman" pitchFamily="16" charset="0"/>
              <a:buBlip>
                <a:blip r:embed="rId3"/>
              </a:buBlip>
            </a:pPr>
            <a:r>
              <a:rPr lang="en-US" altLang="en-US" sz="2000" dirty="0" smtClean="0"/>
              <a:t>the </a:t>
            </a:r>
            <a:r>
              <a:rPr lang="en-US" altLang="en-US" sz="2000" dirty="0"/>
              <a:t>complete full text of the national patent applications and grants from </a:t>
            </a:r>
            <a:r>
              <a:rPr lang="en-US" altLang="en-US" sz="2000" dirty="0" smtClean="0"/>
              <a:t>KIPO in Korean Language</a:t>
            </a:r>
            <a:br>
              <a:rPr lang="en-US" altLang="en-US" sz="2000" dirty="0" smtClean="0"/>
            </a:br>
            <a:endParaRPr lang="en-US" altLang="en-US" sz="2000" dirty="0" smtClean="0"/>
          </a:p>
          <a:p>
            <a:pPr lvl="1">
              <a:lnSpc>
                <a:spcPct val="100000"/>
              </a:lnSpc>
              <a:spcBef>
                <a:spcPts val="488"/>
              </a:spcBef>
              <a:buSzPct val="133000"/>
              <a:buFont typeface="Times New Roman" pitchFamily="16" charset="0"/>
              <a:buBlip>
                <a:blip r:embed="rId3"/>
              </a:buBlip>
            </a:pPr>
            <a:r>
              <a:rPr lang="en-US" altLang="en-US" sz="2000" dirty="0" smtClean="0"/>
              <a:t>National collections of New Zealand, Australia and United Kingdom  </a:t>
            </a:r>
            <a:endParaRPr lang="en-US" altLang="en-US" sz="2000" dirty="0"/>
          </a:p>
          <a:p>
            <a:pPr>
              <a:lnSpc>
                <a:spcPct val="100000"/>
              </a:lnSpc>
              <a:spcBef>
                <a:spcPts val="488"/>
              </a:spcBef>
              <a:buClrTx/>
              <a:buSzTx/>
              <a:buFontTx/>
              <a:buNone/>
            </a:pPr>
            <a:endParaRPr lang="en-US" altLang="en-US" sz="2400" dirty="0"/>
          </a:p>
        </p:txBody>
      </p:sp>
      <p:sp>
        <p:nvSpPr>
          <p:cNvPr id="18434" name="Text Box 2"/>
          <p:cNvSpPr txBox="1">
            <a:spLocks noChangeArrowheads="1"/>
          </p:cNvSpPr>
          <p:nvPr/>
        </p:nvSpPr>
        <p:spPr bwMode="auto">
          <a:xfrm>
            <a:off x="323850" y="1078183"/>
            <a:ext cx="8569325" cy="1754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133000"/>
              <a:buBlip>
                <a:blip r:embed="rId3"/>
              </a:buBlip>
            </a:pPr>
            <a:r>
              <a:rPr lang="en-US" altLang="en-US" sz="2000" dirty="0" smtClean="0"/>
              <a:t>New intuitive query syntax with placeholders:</a:t>
            </a:r>
          </a:p>
          <a:p>
            <a:pPr marL="1587" indent="0">
              <a:lnSpc>
                <a:spcPct val="100000"/>
              </a:lnSpc>
              <a:spcBef>
                <a:spcPts val="488"/>
              </a:spcBef>
              <a:buSzPct val="133000"/>
            </a:pPr>
            <a:r>
              <a:rPr lang="en-US" altLang="en-US" sz="2000" dirty="0"/>
              <a:t>	</a:t>
            </a:r>
            <a:r>
              <a:rPr lang="en-US" sz="2000" dirty="0" err="1" smtClean="0"/>
              <a:t>PCTPublishedLast</a:t>
            </a:r>
            <a:r>
              <a:rPr lang="en-US" sz="2000" dirty="0" err="1" smtClean="0">
                <a:solidFill>
                  <a:srgbClr val="FF0000"/>
                </a:solidFill>
              </a:rPr>
              <a:t>NMonths</a:t>
            </a:r>
            <a:endParaRPr lang="en-US" sz="2000" dirty="0" smtClean="0">
              <a:solidFill>
                <a:srgbClr val="FF0000"/>
              </a:solidFill>
            </a:endParaRPr>
          </a:p>
          <a:p>
            <a:pPr marL="1587" indent="0">
              <a:lnSpc>
                <a:spcPct val="100000"/>
              </a:lnSpc>
              <a:spcBef>
                <a:spcPts val="488"/>
              </a:spcBef>
              <a:buSzPct val="133000"/>
            </a:pPr>
            <a:r>
              <a:rPr lang="en-US" altLang="en-US" sz="2000" dirty="0"/>
              <a:t>	</a:t>
            </a:r>
            <a:r>
              <a:rPr lang="en-US" altLang="en-US" sz="2000" dirty="0" err="1" smtClean="0">
                <a:solidFill>
                  <a:srgbClr val="FF0000"/>
                </a:solidFill>
              </a:rPr>
              <a:t>XX</a:t>
            </a:r>
            <a:r>
              <a:rPr lang="en-US" altLang="en-US" sz="2000" dirty="0" err="1" smtClean="0"/>
              <a:t>NationalPatentsForTheLast</a:t>
            </a:r>
            <a:r>
              <a:rPr lang="en-US" altLang="en-US" sz="2000" dirty="0" err="1" smtClean="0">
                <a:solidFill>
                  <a:srgbClr val="FF0000"/>
                </a:solidFill>
              </a:rPr>
              <a:t>NWeeks</a:t>
            </a:r>
            <a:endParaRPr lang="en-US" altLang="en-US" sz="2000" dirty="0" smtClean="0">
              <a:solidFill>
                <a:srgbClr val="FF0000"/>
              </a:solidFill>
            </a:endParaRPr>
          </a:p>
          <a:p>
            <a:pPr marL="1587" indent="0">
              <a:lnSpc>
                <a:spcPct val="100000"/>
              </a:lnSpc>
              <a:spcBef>
                <a:spcPts val="488"/>
              </a:spcBef>
              <a:buSzPct val="133000"/>
            </a:pPr>
            <a:r>
              <a:rPr lang="en-US" altLang="en-US" sz="2000" dirty="0"/>
              <a:t>	</a:t>
            </a:r>
            <a:r>
              <a:rPr lang="en-US" altLang="en-US" sz="2000" dirty="0" err="1" smtClean="0"/>
              <a:t>PCTReceivingOffice</a:t>
            </a:r>
            <a:r>
              <a:rPr lang="en-US" altLang="en-US" sz="2000" dirty="0" err="1" smtClean="0">
                <a:solidFill>
                  <a:srgbClr val="FF0000"/>
                </a:solidFill>
              </a:rPr>
              <a:t>XX</a:t>
            </a:r>
            <a:r>
              <a:rPr lang="en-US" altLang="en-US" sz="2000" dirty="0" smtClean="0"/>
              <a:t> </a:t>
            </a:r>
          </a:p>
          <a:p>
            <a:pPr marL="1587" indent="0">
              <a:lnSpc>
                <a:spcPct val="100000"/>
              </a:lnSpc>
              <a:spcBef>
                <a:spcPts val="488"/>
              </a:spcBef>
              <a:buSzPct val="133000"/>
            </a:pPr>
            <a:r>
              <a:rPr lang="en-US" altLang="en-US" sz="2000" dirty="0"/>
              <a:t>	</a:t>
            </a:r>
            <a:r>
              <a:rPr lang="en-US" altLang="en-US" sz="2000" dirty="0" err="1" smtClean="0"/>
              <a:t>PCTHavingInventorFrom</a:t>
            </a:r>
            <a:r>
              <a:rPr lang="en-US" altLang="en-US" sz="2000" dirty="0" err="1" smtClean="0">
                <a:solidFill>
                  <a:srgbClr val="FF0000"/>
                </a:solidFill>
              </a:rPr>
              <a:t>XX</a:t>
            </a:r>
            <a:endParaRPr lang="en-US" altLang="en-US" sz="2000" dirty="0">
              <a:solidFill>
                <a:srgbClr val="FF0000"/>
              </a:solidFill>
            </a:endParaRPr>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152</a:t>
            </a:fld>
            <a:endParaRPr lang="en-US"/>
          </a:p>
        </p:txBody>
      </p:sp>
    </p:spTree>
    <p:extLst>
      <p:ext uri="{BB962C8B-B14F-4D97-AF65-F5344CB8AC3E}">
        <p14:creationId xmlns:p14="http://schemas.microsoft.com/office/powerpoint/2010/main" val="28695268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fade">
                                      <p:cBhvr>
                                        <p:cTn id="7" dur="500"/>
                                        <p:tgtEl>
                                          <p:spTgt spid="18435"/>
                                        </p:tgtEl>
                                      </p:cBhvr>
                                    </p:animEffect>
                                    <p:anim calcmode="lin" valueType="num">
                                      <p:cBhvr>
                                        <p:cTn id="8" dur="500" fill="hold"/>
                                        <p:tgtEl>
                                          <p:spTgt spid="18435"/>
                                        </p:tgtEl>
                                        <p:attrNameLst>
                                          <p:attrName>ppt_x</p:attrName>
                                        </p:attrNameLst>
                                      </p:cBhvr>
                                      <p:tavLst>
                                        <p:tav tm="0">
                                          <p:val>
                                            <p:strVal val="#ppt_x"/>
                                          </p:val>
                                        </p:tav>
                                        <p:tav tm="100000">
                                          <p:val>
                                            <p:strVal val="#ppt_x"/>
                                          </p:val>
                                        </p:tav>
                                      </p:tavLst>
                                    </p:anim>
                                    <p:anim calcmode="lin" valueType="num">
                                      <p:cBhvr>
                                        <p:cTn id="9" dur="500" fill="hold"/>
                                        <p:tgtEl>
                                          <p:spTgt spid="184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idx="4294967295"/>
          </p:nvPr>
        </p:nvSpPr>
        <p:spPr>
          <a:xfrm>
            <a:off x="457200" y="274638"/>
            <a:ext cx="82296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a:solidFill>
                  <a:srgbClr val="00408C"/>
                </a:solidFill>
              </a:rPr>
              <a:t>TAPTA</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1412875"/>
            <a:ext cx="8351837" cy="4464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153</a:t>
            </a:fld>
            <a:endParaRPr lang="en-US"/>
          </a:p>
        </p:txBody>
      </p:sp>
    </p:spTree>
    <p:extLst>
      <p:ext uri="{BB962C8B-B14F-4D97-AF65-F5344CB8AC3E}">
        <p14:creationId xmlns:p14="http://schemas.microsoft.com/office/powerpoint/2010/main" val="7975880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0"/>
            <a:ext cx="8612188" cy="6524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154</a:t>
            </a:fld>
            <a:endParaRPr lang="en-US"/>
          </a:p>
        </p:txBody>
      </p:sp>
    </p:spTree>
    <p:extLst>
      <p:ext uri="{BB962C8B-B14F-4D97-AF65-F5344CB8AC3E}">
        <p14:creationId xmlns:p14="http://schemas.microsoft.com/office/powerpoint/2010/main" val="1156053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25" y="476250"/>
            <a:ext cx="7677150" cy="5534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9540" y="3789040"/>
            <a:ext cx="4991100" cy="273367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155</a:t>
            </a:fld>
            <a:endParaRPr lang="en-US"/>
          </a:p>
        </p:txBody>
      </p:sp>
    </p:spTree>
    <p:extLst>
      <p:ext uri="{BB962C8B-B14F-4D97-AF65-F5344CB8AC3E}">
        <p14:creationId xmlns:p14="http://schemas.microsoft.com/office/powerpoint/2010/main" val="26838715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nodeType="afterEffect">
                                  <p:stCondLst>
                                    <p:cond delay="4250"/>
                                  </p:stCondLst>
                                  <p:childTnLst>
                                    <p:set>
                                      <p:cBhvr>
                                        <p:cTn id="9" dur="1" fill="hold">
                                          <p:stCondLst>
                                            <p:cond delay="0"/>
                                          </p:stCondLst>
                                        </p:cTn>
                                        <p:tgtEl>
                                          <p:spTgt spid="245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457200" y="274638"/>
            <a:ext cx="82296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a:solidFill>
                  <a:srgbClr val="00408C"/>
                </a:solidFill>
              </a:rPr>
              <a:t>Monthly webinar</a:t>
            </a:r>
          </a:p>
        </p:txBody>
      </p:sp>
      <p:pic>
        <p:nvPicPr>
          <p:cNvPr id="2969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463" y="1484313"/>
            <a:ext cx="9161463" cy="31257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156</a:t>
            </a:fld>
            <a:endParaRPr lang="en-US"/>
          </a:p>
        </p:txBody>
      </p:sp>
    </p:spTree>
    <p:extLst>
      <p:ext uri="{BB962C8B-B14F-4D97-AF65-F5344CB8AC3E}">
        <p14:creationId xmlns:p14="http://schemas.microsoft.com/office/powerpoint/2010/main" val="5861986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a:solidFill>
                  <a:srgbClr val="00408C"/>
                </a:solidFill>
              </a:rPr>
              <a:t>GLOBAL DATABASES, TOOLS, AND PLATFORMS FOR IP BUSINESS (FREE) </a:t>
            </a:r>
          </a:p>
        </p:txBody>
      </p:sp>
      <p:sp>
        <p:nvSpPr>
          <p:cNvPr id="7170" name="Text Box 2"/>
          <p:cNvSpPr txBox="1">
            <a:spLocks noChangeArrowheads="1"/>
          </p:cNvSpPr>
          <p:nvPr/>
        </p:nvSpPr>
        <p:spPr bwMode="auto">
          <a:xfrm>
            <a:off x="1728788" y="1700808"/>
            <a:ext cx="60483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800" dirty="0"/>
              <a:t>PATENTSCOPE </a:t>
            </a:r>
          </a:p>
          <a:p>
            <a:pPr>
              <a:lnSpc>
                <a:spcPct val="100000"/>
              </a:lnSpc>
              <a:spcBef>
                <a:spcPts val="488"/>
              </a:spcBef>
              <a:buSzPct val="95000"/>
              <a:buFont typeface="Times New Roman" pitchFamily="16" charset="0"/>
              <a:buBlip>
                <a:blip r:embed="rId3"/>
              </a:buBlip>
            </a:pPr>
            <a:r>
              <a:rPr lang="en-US" altLang="en-US" sz="2800" dirty="0"/>
              <a:t>Global Brand </a:t>
            </a:r>
            <a:r>
              <a:rPr lang="en-US" altLang="en-US" sz="2800" dirty="0" smtClean="0"/>
              <a:t>Database</a:t>
            </a:r>
          </a:p>
          <a:p>
            <a:pPr>
              <a:lnSpc>
                <a:spcPct val="100000"/>
              </a:lnSpc>
              <a:spcBef>
                <a:spcPts val="488"/>
              </a:spcBef>
              <a:buSzPct val="95000"/>
              <a:buFont typeface="Times New Roman" pitchFamily="16" charset="0"/>
              <a:buBlip>
                <a:blip r:embed="rId3"/>
              </a:buBlip>
            </a:pPr>
            <a:r>
              <a:rPr lang="en-US" altLang="en-US" sz="2800" dirty="0" smtClean="0"/>
              <a:t>Global Design Database</a:t>
            </a:r>
            <a:endParaRPr lang="en-US" altLang="en-US" sz="2800" dirty="0"/>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Lex</a:t>
            </a:r>
          </a:p>
          <a:p>
            <a:pPr>
              <a:lnSpc>
                <a:spcPct val="100000"/>
              </a:lnSpc>
              <a:spcBef>
                <a:spcPts val="488"/>
              </a:spcBef>
              <a:buSzPct val="95000"/>
              <a:buBlip>
                <a:blip r:embed="rId3"/>
              </a:buBlip>
            </a:pPr>
            <a:r>
              <a:rPr lang="en-US" altLang="en-US" sz="2800" dirty="0"/>
              <a:t>WIPO </a:t>
            </a:r>
            <a:r>
              <a:rPr lang="en-US" altLang="en-US" sz="2800" dirty="0" smtClean="0"/>
              <a:t>Pearl</a:t>
            </a:r>
            <a:endParaRPr lang="en-US" altLang="en-US" sz="2800" dirty="0"/>
          </a:p>
          <a:p>
            <a:pPr>
              <a:lnSpc>
                <a:spcPct val="100000"/>
              </a:lnSpc>
              <a:spcBef>
                <a:spcPts val="488"/>
              </a:spcBef>
              <a:buSzPct val="95000"/>
              <a:buFont typeface="Times New Roman" pitchFamily="16" charset="0"/>
              <a:buBlip>
                <a:blip r:embed="rId3"/>
              </a:buBlip>
            </a:pPr>
            <a:r>
              <a:rPr lang="en-US" altLang="en-US" sz="2800" dirty="0"/>
              <a:t>WIPO IPAS, WIPO DAS</a:t>
            </a:r>
          </a:p>
          <a:p>
            <a:pPr>
              <a:lnSpc>
                <a:spcPct val="100000"/>
              </a:lnSpc>
              <a:spcBef>
                <a:spcPts val="488"/>
              </a:spcBef>
              <a:buSzPct val="95000"/>
              <a:buFont typeface="Times New Roman" pitchFamily="16" charset="0"/>
              <a:buBlip>
                <a:blip r:embed="rId3"/>
              </a:buBlip>
            </a:pPr>
            <a:r>
              <a:rPr lang="en-US" altLang="en-US" sz="2800" dirty="0"/>
              <a:t>WIPO CASE</a:t>
            </a:r>
          </a:p>
          <a:p>
            <a:pPr>
              <a:lnSpc>
                <a:spcPct val="100000"/>
              </a:lnSpc>
              <a:spcBef>
                <a:spcPts val="488"/>
              </a:spcBef>
              <a:buSzPct val="95000"/>
              <a:buFont typeface="Times New Roman" pitchFamily="16" charset="0"/>
              <a:buBlip>
                <a:blip r:embed="rId3"/>
              </a:buBlip>
            </a:pPr>
            <a:r>
              <a:rPr lang="en-US" altLang="en-US" sz="2800" dirty="0"/>
              <a:t>WIPO RE:SEARCH</a:t>
            </a:r>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GREEN</a:t>
            </a:r>
          </a:p>
          <a:p>
            <a:pPr>
              <a:lnSpc>
                <a:spcPct val="100000"/>
              </a:lnSpc>
              <a:spcBef>
                <a:spcPts val="488"/>
              </a:spcBef>
              <a:buClrTx/>
              <a:buSzTx/>
              <a:buFontTx/>
              <a:buNone/>
            </a:pPr>
            <a:endParaRPr lang="en-US" altLang="en-US" sz="24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063" y="2188171"/>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157</a:t>
            </a:fld>
            <a:endParaRPr lang="en-US"/>
          </a:p>
        </p:txBody>
      </p:sp>
    </p:spTree>
    <p:extLst>
      <p:ext uri="{BB962C8B-B14F-4D97-AF65-F5344CB8AC3E}">
        <p14:creationId xmlns:p14="http://schemas.microsoft.com/office/powerpoint/2010/main" val="35123406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a:solidFill>
                  <a:srgbClr val="00408C"/>
                </a:solidFill>
              </a:rPr>
              <a:t>GLOBAL BRAND DATABASE </a:t>
            </a:r>
          </a:p>
        </p:txBody>
      </p:sp>
      <p:sp>
        <p:nvSpPr>
          <p:cNvPr id="31746" name="Text Box 2"/>
          <p:cNvSpPr txBox="1">
            <a:spLocks noChangeArrowheads="1"/>
          </p:cNvSpPr>
          <p:nvPr/>
        </p:nvSpPr>
        <p:spPr bwMode="auto">
          <a:xfrm>
            <a:off x="453113" y="980728"/>
            <a:ext cx="8229600" cy="4751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gn="just" hangingPunct="1">
              <a:lnSpc>
                <a:spcPct val="100000"/>
              </a:lnSpc>
              <a:spcBef>
                <a:spcPts val="488"/>
              </a:spcBef>
              <a:buSzPct val="111000"/>
              <a:buFont typeface="Times New Roman" pitchFamily="16" charset="0"/>
              <a:buBlip>
                <a:blip r:embed="rId3"/>
              </a:buBlip>
            </a:pPr>
            <a:r>
              <a:rPr lang="en-US" altLang="en-US" sz="2400" dirty="0" smtClean="0"/>
              <a:t>16 million </a:t>
            </a:r>
            <a:r>
              <a:rPr lang="en-US" altLang="en-US" sz="2400" dirty="0"/>
              <a:t>records relating to internationally-protected trademarks, etc.</a:t>
            </a:r>
          </a:p>
          <a:p>
            <a:pPr algn="just" hangingPunct="1">
              <a:lnSpc>
                <a:spcPct val="100000"/>
              </a:lnSpc>
              <a:spcBef>
                <a:spcPts val="488"/>
              </a:spcBef>
              <a:buClrTx/>
              <a:buSzTx/>
              <a:buFontTx/>
              <a:buNone/>
            </a:pPr>
            <a:endParaRPr lang="en-US" altLang="en-US" sz="2400" dirty="0"/>
          </a:p>
          <a:p>
            <a:pPr algn="just" hangingPunct="1">
              <a:lnSpc>
                <a:spcPct val="100000"/>
              </a:lnSpc>
              <a:spcBef>
                <a:spcPts val="488"/>
              </a:spcBef>
              <a:buSzPct val="111000"/>
              <a:buFont typeface="Times New Roman" pitchFamily="16" charset="0"/>
              <a:buBlip>
                <a:blip r:embed="rId3"/>
              </a:buBlip>
            </a:pPr>
            <a:r>
              <a:rPr lang="en-US" altLang="en-US" sz="2400" dirty="0"/>
              <a:t>Free of charge simultaneous brand-related searches across multiple collections, including:</a:t>
            </a:r>
          </a:p>
          <a:p>
            <a:pPr algn="just" hangingPunct="1">
              <a:lnSpc>
                <a:spcPct val="100000"/>
              </a:lnSpc>
              <a:spcBef>
                <a:spcPts val="488"/>
              </a:spcBef>
              <a:buClrTx/>
              <a:buSzTx/>
              <a:buFontTx/>
              <a:buNone/>
            </a:pPr>
            <a:endParaRPr lang="en-US" altLang="en-US" sz="2400" dirty="0"/>
          </a:p>
          <a:p>
            <a:pPr lvl="1" hangingPunct="1">
              <a:lnSpc>
                <a:spcPct val="100000"/>
              </a:lnSpc>
              <a:spcBef>
                <a:spcPts val="488"/>
              </a:spcBef>
              <a:buSzPct val="75000"/>
              <a:buFont typeface="Wingdings" charset="0"/>
              <a:buChar char="Ø"/>
            </a:pPr>
            <a:r>
              <a:rPr lang="en-US" altLang="en-US" sz="2400" dirty="0"/>
              <a:t>Trademarks registered under Madrid System</a:t>
            </a:r>
          </a:p>
          <a:p>
            <a:pPr lvl="1" hangingPunct="1">
              <a:lnSpc>
                <a:spcPct val="100000"/>
              </a:lnSpc>
              <a:spcBef>
                <a:spcPts val="488"/>
              </a:spcBef>
              <a:buSzPct val="75000"/>
              <a:buFont typeface="Wingdings" charset="0"/>
              <a:buChar char="Ø"/>
            </a:pPr>
            <a:r>
              <a:rPr lang="en-US" altLang="en-US" sz="2400" dirty="0"/>
              <a:t>Appellations of Origin registered under Lisbon System</a:t>
            </a:r>
          </a:p>
          <a:p>
            <a:pPr lvl="1" hangingPunct="1">
              <a:lnSpc>
                <a:spcPct val="100000"/>
              </a:lnSpc>
              <a:spcBef>
                <a:spcPts val="488"/>
              </a:spcBef>
              <a:buSzPct val="75000"/>
              <a:buFont typeface="Wingdings" charset="0"/>
              <a:buChar char="Ø"/>
            </a:pPr>
            <a:r>
              <a:rPr lang="en-US" altLang="en-US" sz="2400" dirty="0"/>
              <a:t>Emblems protected under the Paris Convention 6ter </a:t>
            </a:r>
          </a:p>
          <a:p>
            <a:pPr lvl="1" hangingPunct="1">
              <a:lnSpc>
                <a:spcPct val="100000"/>
              </a:lnSpc>
              <a:spcBef>
                <a:spcPts val="488"/>
              </a:spcBef>
              <a:buSzPct val="75000"/>
              <a:buFont typeface="Wingdings" charset="0"/>
              <a:buChar char="Ø"/>
            </a:pPr>
            <a:r>
              <a:rPr lang="en-US" altLang="en-US" sz="2400" dirty="0" smtClean="0"/>
              <a:t>19 national collections and growing: AE, AU, </a:t>
            </a:r>
            <a:r>
              <a:rPr lang="en-US" altLang="en-US" sz="2400" dirty="0" smtClean="0">
                <a:solidFill>
                  <a:srgbClr val="00B050"/>
                </a:solidFill>
              </a:rPr>
              <a:t>BN</a:t>
            </a:r>
            <a:r>
              <a:rPr lang="en-US" altLang="en-US" sz="2400" dirty="0" smtClean="0"/>
              <a:t>, CA, CH, DK, DZ, EE, EG, </a:t>
            </a:r>
            <a:r>
              <a:rPr lang="en-US" altLang="en-US" sz="2400" dirty="0" smtClean="0">
                <a:solidFill>
                  <a:srgbClr val="00B050"/>
                </a:solidFill>
              </a:rPr>
              <a:t>ID</a:t>
            </a:r>
            <a:r>
              <a:rPr lang="en-US" altLang="en-US" sz="2400" dirty="0" smtClean="0"/>
              <a:t>, IL, KH, MA, </a:t>
            </a:r>
            <a:r>
              <a:rPr lang="en-US" altLang="en-US" sz="2400" dirty="0" smtClean="0">
                <a:solidFill>
                  <a:srgbClr val="00B050"/>
                </a:solidFill>
              </a:rPr>
              <a:t>MX</a:t>
            </a:r>
            <a:r>
              <a:rPr lang="en-US" altLang="en-US" sz="2400" dirty="0" smtClean="0"/>
              <a:t>, NZ, OM, PH, SG and US     </a:t>
            </a:r>
          </a:p>
          <a:p>
            <a:pPr hangingPunct="1">
              <a:lnSpc>
                <a:spcPct val="100000"/>
              </a:lnSpc>
              <a:spcBef>
                <a:spcPts val="488"/>
              </a:spcBef>
              <a:buClrTx/>
              <a:buSzTx/>
              <a:buFontTx/>
              <a:buNone/>
            </a:pPr>
            <a:endParaRPr lang="en-US" altLang="en-US" sz="2400" dirty="0"/>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158</a:t>
            </a:fld>
            <a:endParaRPr lang="en-US"/>
          </a:p>
        </p:txBody>
      </p:sp>
    </p:spTree>
    <p:extLst>
      <p:ext uri="{BB962C8B-B14F-4D97-AF65-F5344CB8AC3E}">
        <p14:creationId xmlns:p14="http://schemas.microsoft.com/office/powerpoint/2010/main" val="22924082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smtClean="0"/>
              <a:t>Global Brand Database</a:t>
            </a:r>
          </a:p>
        </p:txBody>
      </p:sp>
      <p:sp>
        <p:nvSpPr>
          <p:cNvPr id="17411" name="Content Placeholder 2"/>
          <p:cNvSpPr>
            <a:spLocks noGrp="1"/>
          </p:cNvSpPr>
          <p:nvPr>
            <p:ph idx="1"/>
          </p:nvPr>
        </p:nvSpPr>
        <p:spPr/>
        <p:txBody>
          <a:bodyPr/>
          <a:lstStyle/>
          <a:p>
            <a:pPr marL="0" indent="0" eaLnBrk="1" hangingPunct="1">
              <a:buFontTx/>
              <a:buNone/>
            </a:pPr>
            <a:r>
              <a:rPr lang="en-US" altLang="en-US" dirty="0" smtClean="0"/>
              <a:t>Coming in 2015: JA, KR, RU</a:t>
            </a:r>
          </a:p>
          <a:p>
            <a:pPr marL="0" indent="0" eaLnBrk="1" hangingPunct="1">
              <a:buFontTx/>
              <a:buNone/>
            </a:pPr>
            <a:endParaRPr lang="en-US" altLang="en-US" dirty="0"/>
          </a:p>
          <a:p>
            <a:pPr marL="0" indent="0" eaLnBrk="1" hangingPunct="1">
              <a:buFontTx/>
              <a:buNone/>
            </a:pPr>
            <a:r>
              <a:rPr lang="en-US" altLang="en-US" dirty="0" smtClean="0"/>
              <a:t>Video demo:</a:t>
            </a:r>
          </a:p>
          <a:p>
            <a:pPr marL="0" indent="0" eaLnBrk="1" hangingPunct="1">
              <a:buFontTx/>
              <a:buNone/>
            </a:pPr>
            <a:r>
              <a:rPr lang="en-US" altLang="en-US" dirty="0" smtClean="0">
                <a:hlinkClick r:id="rId3"/>
              </a:rPr>
              <a:t>http://www.wipo.int/pressroom/en/articles/2014/article_0007.html</a:t>
            </a:r>
            <a:endParaRPr lang="en-US" altLang="en-US" dirty="0" smtClean="0"/>
          </a:p>
          <a:p>
            <a:pPr marL="0" indent="0" eaLnBrk="1" hangingPunct="1">
              <a:buFontTx/>
              <a:buNone/>
            </a:pPr>
            <a:endParaRPr lang="en-US" altLang="en-US" dirty="0" smtClean="0"/>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159</a:t>
            </a:fld>
            <a:endParaRPr lang="en-US"/>
          </a:p>
        </p:txBody>
      </p:sp>
    </p:spTree>
    <p:extLst>
      <p:ext uri="{BB962C8B-B14F-4D97-AF65-F5344CB8AC3E}">
        <p14:creationId xmlns:p14="http://schemas.microsoft.com/office/powerpoint/2010/main" val="7856266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0"/>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92288" y="612775"/>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rot="10800000" flipV="1">
            <a:off x="1907704" y="4937553"/>
            <a:ext cx="5370984" cy="954107"/>
          </a:xfrm>
          <a:prstGeom prst="rect">
            <a:avLst/>
          </a:prstGeom>
        </p:spPr>
        <p:txBody>
          <a:bodyPr wrap="square">
            <a:spAutoFit/>
          </a:bodyPr>
          <a:lstStyle/>
          <a:p>
            <a:r>
              <a:rPr lang="en-US" sz="2800" b="1" dirty="0">
                <a:solidFill>
                  <a:srgbClr val="0070C0"/>
                </a:solidFill>
              </a:rPr>
              <a:t>WIPO HELPS YOU ACCESS INTERNATIONAL MARKETS</a:t>
            </a:r>
            <a:endParaRPr lang="en-US" sz="2800" dirty="0"/>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16</a:t>
            </a:fld>
            <a:endParaRPr lang="en-US"/>
          </a:p>
        </p:txBody>
      </p:sp>
    </p:spTree>
    <p:extLst>
      <p:ext uri="{BB962C8B-B14F-4D97-AF65-F5344CB8AC3E}">
        <p14:creationId xmlns:p14="http://schemas.microsoft.com/office/powerpoint/2010/main" val="126510764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altLang="en-US" smtClean="0"/>
              <a:t>Global Brand Database – Features</a:t>
            </a:r>
          </a:p>
        </p:txBody>
      </p:sp>
      <p:sp>
        <p:nvSpPr>
          <p:cNvPr id="16387" name="Content Placeholder 2"/>
          <p:cNvSpPr>
            <a:spLocks noGrp="1"/>
          </p:cNvSpPr>
          <p:nvPr>
            <p:ph idx="1"/>
          </p:nvPr>
        </p:nvSpPr>
        <p:spPr>
          <a:xfrm>
            <a:off x="385763" y="1196752"/>
            <a:ext cx="8229600" cy="5113337"/>
          </a:xfrm>
        </p:spPr>
        <p:txBody>
          <a:bodyPr/>
          <a:lstStyle/>
          <a:p>
            <a:pPr eaLnBrk="1" hangingPunct="1"/>
            <a:r>
              <a:rPr lang="en-US" altLang="en-US" sz="2100" dirty="0" smtClean="0"/>
              <a:t>Single intuitive interface to search 19 data collections</a:t>
            </a:r>
          </a:p>
          <a:p>
            <a:pPr eaLnBrk="1" hangingPunct="1"/>
            <a:r>
              <a:rPr lang="en-US" altLang="en-US" sz="2100" dirty="0" smtClean="0"/>
              <a:t>Image Search by example</a:t>
            </a:r>
          </a:p>
          <a:p>
            <a:pPr eaLnBrk="1" hangingPunct="1"/>
            <a:r>
              <a:rPr lang="en-US" altLang="en-US" sz="2100" dirty="0" smtClean="0"/>
              <a:t>Interactive &amp; dynamic search with immediate feedback</a:t>
            </a:r>
          </a:p>
          <a:p>
            <a:pPr eaLnBrk="1" hangingPunct="1"/>
            <a:r>
              <a:rPr lang="en-US" altLang="en-US" sz="2100" dirty="0" smtClean="0"/>
              <a:t>Fuzzy, phonetic and word-stem matches</a:t>
            </a:r>
          </a:p>
          <a:p>
            <a:pPr eaLnBrk="1" hangingPunct="1"/>
            <a:r>
              <a:rPr lang="en-US" altLang="en-US" sz="2100" dirty="0" smtClean="0"/>
              <a:t>Automatic term suggestion</a:t>
            </a:r>
          </a:p>
          <a:p>
            <a:pPr eaLnBrk="1" hangingPunct="1"/>
            <a:r>
              <a:rPr lang="en-US" altLang="en-US" sz="2100" dirty="0" smtClean="0"/>
              <a:t>Easy search of US or Vienna image class </a:t>
            </a:r>
          </a:p>
          <a:p>
            <a:pPr eaLnBrk="1" hangingPunct="1"/>
            <a:r>
              <a:rPr lang="en-US" altLang="en-US" sz="2100" dirty="0" smtClean="0"/>
              <a:t>Full Boolean, proximity and range options</a:t>
            </a:r>
          </a:p>
          <a:p>
            <a:pPr eaLnBrk="1" hangingPunct="1"/>
            <a:r>
              <a:rPr lang="en-US" altLang="en-US" sz="2100" dirty="0" smtClean="0"/>
              <a:t>Unlimited, customizable results browsing</a:t>
            </a:r>
          </a:p>
          <a:p>
            <a:pPr eaLnBrk="1" hangingPunct="1"/>
            <a:r>
              <a:rPr lang="en-US" altLang="en-US" sz="2100" dirty="0" smtClean="0"/>
              <a:t>Saved searches and record sets</a:t>
            </a:r>
          </a:p>
          <a:p>
            <a:pPr eaLnBrk="1" hangingPunct="1"/>
            <a:r>
              <a:rPr lang="en-US" altLang="en-US" sz="2100" dirty="0" smtClean="0"/>
              <a:t>Instant, graphical data analysis</a:t>
            </a:r>
          </a:p>
          <a:p>
            <a:pPr eaLnBrk="1" hangingPunct="1"/>
            <a:endParaRPr lang="en-US" altLang="en-US" dirty="0" smtClean="0"/>
          </a:p>
          <a:p>
            <a:pPr eaLnBrk="1" hangingPunct="1"/>
            <a:endParaRPr lang="en-US" altLang="en-US" dirty="0" smtClean="0"/>
          </a:p>
        </p:txBody>
      </p:sp>
      <p:pic>
        <p:nvPicPr>
          <p:cNvPr id="16388" name="Picture 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10844" y="5392050"/>
            <a:ext cx="2736850"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71600" y="5843588"/>
            <a:ext cx="2664867" cy="99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4578350"/>
            <a:ext cx="2160588"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99438" y="5207000"/>
            <a:ext cx="6667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160</a:t>
            </a:fld>
            <a:endParaRPr lang="en-US"/>
          </a:p>
        </p:txBody>
      </p:sp>
    </p:spTree>
    <p:extLst>
      <p:ext uri="{BB962C8B-B14F-4D97-AF65-F5344CB8AC3E}">
        <p14:creationId xmlns:p14="http://schemas.microsoft.com/office/powerpoint/2010/main" val="393392512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1"/>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34823" name="Picture 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1858" y="548680"/>
            <a:ext cx="8900284" cy="6113256"/>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3268663"/>
            <a:ext cx="2667000" cy="285750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161</a:t>
            </a:fld>
            <a:endParaRPr lang="en-US"/>
          </a:p>
        </p:txBody>
      </p:sp>
    </p:spTree>
    <p:extLst>
      <p:ext uri="{BB962C8B-B14F-4D97-AF65-F5344CB8AC3E}">
        <p14:creationId xmlns:p14="http://schemas.microsoft.com/office/powerpoint/2010/main" val="28295542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7856" y="332656"/>
            <a:ext cx="9045968" cy="6285696"/>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162</a:t>
            </a:fld>
            <a:endParaRPr lang="en-US"/>
          </a:p>
        </p:txBody>
      </p:sp>
    </p:spTree>
    <p:extLst>
      <p:ext uri="{BB962C8B-B14F-4D97-AF65-F5344CB8AC3E}">
        <p14:creationId xmlns:p14="http://schemas.microsoft.com/office/powerpoint/2010/main" val="13459274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0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620688"/>
            <a:ext cx="8759536" cy="5328591"/>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901"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4653136"/>
            <a:ext cx="8163020" cy="1408462"/>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903"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031" y="4683425"/>
            <a:ext cx="8132731" cy="1347883"/>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905"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537" y="4717584"/>
            <a:ext cx="8102441" cy="1287304"/>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163</a:t>
            </a:fld>
            <a:endParaRPr lang="en-US"/>
          </a:p>
        </p:txBody>
      </p:sp>
    </p:spTree>
    <p:extLst>
      <p:ext uri="{BB962C8B-B14F-4D97-AF65-F5344CB8AC3E}">
        <p14:creationId xmlns:p14="http://schemas.microsoft.com/office/powerpoint/2010/main" val="22121221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9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9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9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7080" y="476672"/>
            <a:ext cx="8792399" cy="6048672"/>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164</a:t>
            </a:fld>
            <a:endParaRPr lang="en-US"/>
          </a:p>
        </p:txBody>
      </p:sp>
    </p:spTree>
    <p:extLst>
      <p:ext uri="{BB962C8B-B14F-4D97-AF65-F5344CB8AC3E}">
        <p14:creationId xmlns:p14="http://schemas.microsoft.com/office/powerpoint/2010/main" val="257079766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27584" y="94268"/>
            <a:ext cx="7488534" cy="6499008"/>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1628800"/>
            <a:ext cx="2667000" cy="233362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4088201"/>
            <a:ext cx="1866900" cy="250507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165</a:t>
            </a:fld>
            <a:endParaRPr lang="en-US"/>
          </a:p>
        </p:txBody>
      </p:sp>
    </p:spTree>
    <p:extLst>
      <p:ext uri="{BB962C8B-B14F-4D97-AF65-F5344CB8AC3E}">
        <p14:creationId xmlns:p14="http://schemas.microsoft.com/office/powerpoint/2010/main" val="181816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43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4388"/>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443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8304" y="404664"/>
            <a:ext cx="8926207" cy="6192688"/>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166</a:t>
            </a:fld>
            <a:endParaRPr lang="en-US"/>
          </a:p>
        </p:txBody>
      </p:sp>
    </p:spTree>
    <p:extLst>
      <p:ext uri="{BB962C8B-B14F-4D97-AF65-F5344CB8AC3E}">
        <p14:creationId xmlns:p14="http://schemas.microsoft.com/office/powerpoint/2010/main" val="6103463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1560" y="116631"/>
            <a:ext cx="7812360" cy="6566317"/>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976" y="116631"/>
            <a:ext cx="2667372" cy="264832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8184" y="476672"/>
            <a:ext cx="2676899" cy="267689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528" y="1093080"/>
            <a:ext cx="2667372" cy="3343742"/>
          </a:xfrm>
          <a:prstGeom prst="rect">
            <a:avLst/>
          </a:prstGeom>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167</a:t>
            </a:fld>
            <a:endParaRPr lang="en-US"/>
          </a:p>
        </p:txBody>
      </p:sp>
    </p:spTree>
    <p:extLst>
      <p:ext uri="{BB962C8B-B14F-4D97-AF65-F5344CB8AC3E}">
        <p14:creationId xmlns:p14="http://schemas.microsoft.com/office/powerpoint/2010/main" val="8720407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a:solidFill>
                  <a:srgbClr val="00408C"/>
                </a:solidFill>
              </a:rPr>
              <a:t>GLOBAL DATABASES, TOOLS, AND PLATFORMS FOR IP BUSINESS (FREE) </a:t>
            </a:r>
          </a:p>
        </p:txBody>
      </p:sp>
      <p:sp>
        <p:nvSpPr>
          <p:cNvPr id="7170" name="Text Box 2"/>
          <p:cNvSpPr txBox="1">
            <a:spLocks noChangeArrowheads="1"/>
          </p:cNvSpPr>
          <p:nvPr/>
        </p:nvSpPr>
        <p:spPr bwMode="auto">
          <a:xfrm>
            <a:off x="1728788" y="1700808"/>
            <a:ext cx="60483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800" dirty="0"/>
              <a:t>PATENTSCOPE </a:t>
            </a:r>
          </a:p>
          <a:p>
            <a:pPr>
              <a:lnSpc>
                <a:spcPct val="100000"/>
              </a:lnSpc>
              <a:spcBef>
                <a:spcPts val="488"/>
              </a:spcBef>
              <a:buSzPct val="95000"/>
              <a:buFont typeface="Times New Roman" pitchFamily="16" charset="0"/>
              <a:buBlip>
                <a:blip r:embed="rId3"/>
              </a:buBlip>
            </a:pPr>
            <a:r>
              <a:rPr lang="en-US" altLang="en-US" sz="2800" dirty="0"/>
              <a:t>Global Brand </a:t>
            </a:r>
            <a:r>
              <a:rPr lang="en-US" altLang="en-US" sz="2800" dirty="0" smtClean="0"/>
              <a:t>Database</a:t>
            </a:r>
          </a:p>
          <a:p>
            <a:pPr>
              <a:lnSpc>
                <a:spcPct val="100000"/>
              </a:lnSpc>
              <a:spcBef>
                <a:spcPts val="488"/>
              </a:spcBef>
              <a:buSzPct val="95000"/>
              <a:buFont typeface="Times New Roman" pitchFamily="16" charset="0"/>
              <a:buBlip>
                <a:blip r:embed="rId3"/>
              </a:buBlip>
            </a:pPr>
            <a:r>
              <a:rPr lang="en-US" altLang="en-US" sz="2800" dirty="0" smtClean="0"/>
              <a:t>Global Design Database</a:t>
            </a:r>
            <a:endParaRPr lang="en-US" altLang="en-US" sz="2800" dirty="0"/>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Lex</a:t>
            </a:r>
          </a:p>
          <a:p>
            <a:pPr>
              <a:lnSpc>
                <a:spcPct val="100000"/>
              </a:lnSpc>
              <a:spcBef>
                <a:spcPts val="488"/>
              </a:spcBef>
              <a:buSzPct val="95000"/>
              <a:buBlip>
                <a:blip r:embed="rId3"/>
              </a:buBlip>
            </a:pPr>
            <a:r>
              <a:rPr lang="en-US" altLang="en-US" sz="2800" dirty="0"/>
              <a:t>WIPO </a:t>
            </a:r>
            <a:r>
              <a:rPr lang="en-US" altLang="en-US" sz="2800" dirty="0" smtClean="0"/>
              <a:t>Pearl</a:t>
            </a:r>
            <a:endParaRPr lang="en-US" altLang="en-US" sz="2800" dirty="0"/>
          </a:p>
          <a:p>
            <a:pPr>
              <a:lnSpc>
                <a:spcPct val="100000"/>
              </a:lnSpc>
              <a:spcBef>
                <a:spcPts val="488"/>
              </a:spcBef>
              <a:buSzPct val="95000"/>
              <a:buFont typeface="Times New Roman" pitchFamily="16" charset="0"/>
              <a:buBlip>
                <a:blip r:embed="rId3"/>
              </a:buBlip>
            </a:pPr>
            <a:r>
              <a:rPr lang="en-US" altLang="en-US" sz="2800" dirty="0"/>
              <a:t>WIPO IPAS, WIPO DAS</a:t>
            </a:r>
          </a:p>
          <a:p>
            <a:pPr>
              <a:lnSpc>
                <a:spcPct val="100000"/>
              </a:lnSpc>
              <a:spcBef>
                <a:spcPts val="488"/>
              </a:spcBef>
              <a:buSzPct val="95000"/>
              <a:buFont typeface="Times New Roman" pitchFamily="16" charset="0"/>
              <a:buBlip>
                <a:blip r:embed="rId3"/>
              </a:buBlip>
            </a:pPr>
            <a:r>
              <a:rPr lang="en-US" altLang="en-US" sz="2800" dirty="0"/>
              <a:t>WIPO CASE</a:t>
            </a:r>
          </a:p>
          <a:p>
            <a:pPr>
              <a:lnSpc>
                <a:spcPct val="100000"/>
              </a:lnSpc>
              <a:spcBef>
                <a:spcPts val="488"/>
              </a:spcBef>
              <a:buSzPct val="95000"/>
              <a:buFont typeface="Times New Roman" pitchFamily="16" charset="0"/>
              <a:buBlip>
                <a:blip r:embed="rId3"/>
              </a:buBlip>
            </a:pPr>
            <a:r>
              <a:rPr lang="en-US" altLang="en-US" sz="2800" dirty="0"/>
              <a:t>WIPO RE:SEARCH</a:t>
            </a:r>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GREEN</a:t>
            </a:r>
          </a:p>
          <a:p>
            <a:pPr>
              <a:lnSpc>
                <a:spcPct val="100000"/>
              </a:lnSpc>
              <a:spcBef>
                <a:spcPts val="488"/>
              </a:spcBef>
              <a:buClrTx/>
              <a:buSzTx/>
              <a:buFontTx/>
              <a:buNone/>
            </a:pPr>
            <a:endParaRPr lang="en-US" altLang="en-US" sz="24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063" y="2708920"/>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168</a:t>
            </a:fld>
            <a:endParaRPr lang="en-US"/>
          </a:p>
        </p:txBody>
      </p:sp>
    </p:spTree>
    <p:extLst>
      <p:ext uri="{BB962C8B-B14F-4D97-AF65-F5344CB8AC3E}">
        <p14:creationId xmlns:p14="http://schemas.microsoft.com/office/powerpoint/2010/main" val="5057895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dirty="0">
                <a:solidFill>
                  <a:srgbClr val="00408C"/>
                </a:solidFill>
              </a:rPr>
              <a:t>GLOBAL </a:t>
            </a:r>
            <a:r>
              <a:rPr lang="en-US" altLang="en-US" sz="3600" dirty="0" smtClean="0">
                <a:solidFill>
                  <a:srgbClr val="00408C"/>
                </a:solidFill>
              </a:rPr>
              <a:t>DESIGN </a:t>
            </a:r>
            <a:r>
              <a:rPr lang="en-US" altLang="en-US" sz="3600" dirty="0">
                <a:solidFill>
                  <a:srgbClr val="00408C"/>
                </a:solidFill>
              </a:rPr>
              <a:t>DATABASE </a:t>
            </a:r>
          </a:p>
        </p:txBody>
      </p:sp>
      <p:sp>
        <p:nvSpPr>
          <p:cNvPr id="31746" name="Text Box 2"/>
          <p:cNvSpPr txBox="1">
            <a:spLocks noChangeArrowheads="1"/>
          </p:cNvSpPr>
          <p:nvPr/>
        </p:nvSpPr>
        <p:spPr bwMode="auto">
          <a:xfrm>
            <a:off x="453113" y="1145517"/>
            <a:ext cx="8229600" cy="4751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gn="just" hangingPunct="1">
              <a:lnSpc>
                <a:spcPct val="100000"/>
              </a:lnSpc>
              <a:spcBef>
                <a:spcPts val="488"/>
              </a:spcBef>
              <a:buSzPct val="111000"/>
              <a:buBlip>
                <a:blip r:embed="rId3"/>
              </a:buBlip>
            </a:pPr>
            <a:r>
              <a:rPr lang="en-US" altLang="en-US" sz="2400" dirty="0" smtClean="0"/>
              <a:t>URL</a:t>
            </a:r>
            <a:r>
              <a:rPr lang="en-US" altLang="en-US" sz="2400" dirty="0"/>
              <a:t>: </a:t>
            </a:r>
            <a:r>
              <a:rPr lang="en-US" altLang="en-US" sz="2400" dirty="0" smtClean="0"/>
              <a:t>http</a:t>
            </a:r>
            <a:r>
              <a:rPr lang="en-US" altLang="en-US" sz="2400" dirty="0"/>
              <a:t>://www.wipo.int/designdb</a:t>
            </a:r>
          </a:p>
          <a:p>
            <a:pPr algn="just" hangingPunct="1">
              <a:lnSpc>
                <a:spcPct val="100000"/>
              </a:lnSpc>
              <a:spcBef>
                <a:spcPts val="488"/>
              </a:spcBef>
              <a:buSzPct val="111000"/>
              <a:buFont typeface="Times New Roman" pitchFamily="16" charset="0"/>
              <a:buBlip>
                <a:blip r:embed="rId3"/>
              </a:buBlip>
            </a:pPr>
            <a:r>
              <a:rPr lang="en-US" altLang="en-US" sz="2400" dirty="0" smtClean="0"/>
              <a:t>Launched on January, 9</a:t>
            </a:r>
            <a:r>
              <a:rPr lang="en-US" altLang="en-US" sz="2400" baseline="30000" dirty="0" smtClean="0"/>
              <a:t>th</a:t>
            </a:r>
            <a:r>
              <a:rPr lang="en-US" altLang="en-US" sz="2400" dirty="0" smtClean="0"/>
              <a:t> 2015.</a:t>
            </a:r>
            <a:endParaRPr lang="en-US" altLang="en-US" sz="2400" dirty="0"/>
          </a:p>
          <a:p>
            <a:pPr algn="just" hangingPunct="1">
              <a:lnSpc>
                <a:spcPct val="100000"/>
              </a:lnSpc>
              <a:spcBef>
                <a:spcPts val="488"/>
              </a:spcBef>
              <a:buClrTx/>
              <a:buSzTx/>
              <a:buFontTx/>
              <a:buNone/>
            </a:pPr>
            <a:endParaRPr lang="en-US" altLang="en-US" sz="2400" dirty="0"/>
          </a:p>
          <a:p>
            <a:pPr algn="just" hangingPunct="1">
              <a:lnSpc>
                <a:spcPct val="100000"/>
              </a:lnSpc>
              <a:spcBef>
                <a:spcPts val="488"/>
              </a:spcBef>
              <a:buSzPct val="111000"/>
              <a:buFont typeface="Times New Roman" pitchFamily="16" charset="0"/>
              <a:buBlip>
                <a:blip r:embed="rId3"/>
              </a:buBlip>
            </a:pPr>
            <a:r>
              <a:rPr lang="en-US" altLang="en-US" sz="2400" dirty="0"/>
              <a:t>Free of charge simultaneous </a:t>
            </a:r>
            <a:r>
              <a:rPr lang="en-US" altLang="en-US" sz="2400" dirty="0" smtClean="0"/>
              <a:t>design-related </a:t>
            </a:r>
            <a:r>
              <a:rPr lang="en-US" altLang="en-US" sz="2400" dirty="0"/>
              <a:t>searches across multiple collections, including:</a:t>
            </a:r>
          </a:p>
          <a:p>
            <a:pPr algn="just" hangingPunct="1">
              <a:lnSpc>
                <a:spcPct val="100000"/>
              </a:lnSpc>
              <a:spcBef>
                <a:spcPts val="488"/>
              </a:spcBef>
              <a:buClrTx/>
              <a:buSzTx/>
              <a:buFontTx/>
              <a:buNone/>
            </a:pPr>
            <a:endParaRPr lang="en-US" altLang="en-US" sz="2400" dirty="0"/>
          </a:p>
          <a:p>
            <a:pPr lvl="1" hangingPunct="1">
              <a:lnSpc>
                <a:spcPct val="100000"/>
              </a:lnSpc>
              <a:spcBef>
                <a:spcPts val="488"/>
              </a:spcBef>
              <a:buSzPct val="75000"/>
              <a:buFont typeface="Wingdings" charset="0"/>
              <a:buChar char="Ø"/>
            </a:pPr>
            <a:r>
              <a:rPr lang="en-US" altLang="en-US" sz="2400" dirty="0" smtClean="0"/>
              <a:t>designs </a:t>
            </a:r>
            <a:r>
              <a:rPr lang="en-US" altLang="en-US" sz="2400" dirty="0"/>
              <a:t>registered under </a:t>
            </a:r>
            <a:r>
              <a:rPr lang="en-US" altLang="en-US" sz="2400" dirty="0" smtClean="0"/>
              <a:t>the </a:t>
            </a:r>
            <a:r>
              <a:rPr lang="en-US" altLang="en-US" sz="2400" dirty="0"/>
              <a:t>H</a:t>
            </a:r>
            <a:r>
              <a:rPr lang="en-US" altLang="en-US" sz="2400" dirty="0" smtClean="0"/>
              <a:t>ague System</a:t>
            </a:r>
            <a:endParaRPr lang="en-US" altLang="en-US" sz="2400" dirty="0"/>
          </a:p>
          <a:p>
            <a:pPr lvl="1" hangingPunct="1">
              <a:lnSpc>
                <a:spcPct val="100000"/>
              </a:lnSpc>
              <a:spcBef>
                <a:spcPts val="488"/>
              </a:spcBef>
              <a:buSzPct val="75000"/>
              <a:buFont typeface="Wingdings" charset="0"/>
              <a:buChar char="Ø"/>
            </a:pPr>
            <a:r>
              <a:rPr lang="en-US" altLang="en-US" sz="2400" dirty="0" smtClean="0"/>
              <a:t>national design collections of CA and NZ</a:t>
            </a:r>
          </a:p>
          <a:p>
            <a:pPr lvl="1" hangingPunct="1">
              <a:lnSpc>
                <a:spcPct val="100000"/>
              </a:lnSpc>
              <a:spcBef>
                <a:spcPts val="488"/>
              </a:spcBef>
              <a:buSzPct val="75000"/>
              <a:buFont typeface="Wingdings" charset="0"/>
              <a:buChar char="Ø"/>
            </a:pPr>
            <a:r>
              <a:rPr lang="en-US" altLang="en-US" sz="2400" dirty="0" smtClean="0"/>
              <a:t>other national collections to be added in the future</a:t>
            </a:r>
          </a:p>
          <a:p>
            <a:pPr hangingPunct="1">
              <a:lnSpc>
                <a:spcPct val="100000"/>
              </a:lnSpc>
              <a:spcBef>
                <a:spcPts val="488"/>
              </a:spcBef>
              <a:buClrTx/>
              <a:buSzTx/>
              <a:buFontTx/>
              <a:buNone/>
            </a:pPr>
            <a:endParaRPr lang="en-US" altLang="en-US" sz="2400" dirty="0"/>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169</a:t>
            </a:fld>
            <a:endParaRPr lang="en-US"/>
          </a:p>
        </p:txBody>
      </p:sp>
    </p:spTree>
    <p:extLst>
      <p:ext uri="{BB962C8B-B14F-4D97-AF65-F5344CB8AC3E}">
        <p14:creationId xmlns:p14="http://schemas.microsoft.com/office/powerpoint/2010/main" val="20043180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solidFill>
                  <a:srgbClr val="0070C0"/>
                </a:solidFill>
              </a:rPr>
              <a:t>Provider of Premier Global IP Services</a:t>
            </a:r>
            <a:endParaRPr lang="en-US" dirty="0"/>
          </a:p>
        </p:txBody>
      </p:sp>
      <p:sp>
        <p:nvSpPr>
          <p:cNvPr id="3" name="Content Placeholder 2"/>
          <p:cNvSpPr>
            <a:spLocks noGrp="1"/>
          </p:cNvSpPr>
          <p:nvPr>
            <p:ph idx="1"/>
          </p:nvPr>
        </p:nvSpPr>
        <p:spPr/>
        <p:txBody>
          <a:bodyPr/>
          <a:lstStyle/>
          <a:p>
            <a:pPr>
              <a:buClr>
                <a:srgbClr val="0070C0"/>
              </a:buClr>
              <a:buFont typeface="Wingdings" panose="05000000000000000000" pitchFamily="2" charset="2"/>
              <a:buChar char="§"/>
            </a:pPr>
            <a:r>
              <a:rPr lang="en-US" sz="1800" dirty="0">
                <a:latin typeface="Arial" panose="020B0604020202020204" pitchFamily="34" charset="0"/>
                <a:ea typeface="Arial Unicode MS" pitchFamily="34" charset="-128"/>
                <a:cs typeface="Arial" panose="020B0604020202020204" pitchFamily="34" charset="0"/>
              </a:rPr>
              <a:t>Core business areas:</a:t>
            </a:r>
          </a:p>
          <a:p>
            <a:pPr>
              <a:buClr>
                <a:srgbClr val="0070C0"/>
              </a:buClr>
              <a:buFont typeface="Wingdings" panose="05000000000000000000" pitchFamily="2" charset="2"/>
              <a:buChar char="§"/>
            </a:pPr>
            <a:endParaRPr lang="en-US" sz="1800" dirty="0">
              <a:latin typeface="Arial" panose="020B0604020202020204" pitchFamily="34" charset="0"/>
              <a:ea typeface="Arial Unicode MS" pitchFamily="34" charset="-128"/>
              <a:cs typeface="Arial" panose="020B0604020202020204" pitchFamily="34" charset="0"/>
            </a:endParaRPr>
          </a:p>
          <a:p>
            <a:pPr lvl="1">
              <a:buClr>
                <a:srgbClr val="0070C0"/>
              </a:buClr>
              <a:buFont typeface="Wingdings" panose="05000000000000000000" pitchFamily="2" charset="2"/>
              <a:buChar char="§"/>
            </a:pPr>
            <a:r>
              <a:rPr lang="en-US" sz="1800" dirty="0">
                <a:latin typeface="Arial" panose="020B0604020202020204" pitchFamily="34" charset="0"/>
                <a:ea typeface="Arial Unicode MS" pitchFamily="34" charset="-128"/>
                <a:cs typeface="Arial" panose="020B0604020202020204" pitchFamily="34" charset="0"/>
              </a:rPr>
              <a:t>Patent Cooperation Treaty (Patents)</a:t>
            </a:r>
          </a:p>
          <a:p>
            <a:pPr lvl="1">
              <a:buClr>
                <a:srgbClr val="0070C0"/>
              </a:buClr>
              <a:buFont typeface="Wingdings" panose="05000000000000000000" pitchFamily="2" charset="2"/>
              <a:buChar char="§"/>
            </a:pPr>
            <a:endParaRPr lang="en-US" sz="1800" dirty="0">
              <a:latin typeface="Arial" panose="020B0604020202020204" pitchFamily="34" charset="0"/>
              <a:ea typeface="Arial Unicode MS" pitchFamily="34" charset="-128"/>
              <a:cs typeface="Arial" panose="020B0604020202020204" pitchFamily="34" charset="0"/>
            </a:endParaRPr>
          </a:p>
          <a:p>
            <a:pPr lvl="1">
              <a:buClr>
                <a:srgbClr val="0070C0"/>
              </a:buClr>
              <a:buFont typeface="Wingdings" panose="05000000000000000000" pitchFamily="2" charset="2"/>
              <a:buChar char="§"/>
            </a:pPr>
            <a:r>
              <a:rPr lang="en-US" sz="1800" dirty="0">
                <a:latin typeface="Arial" panose="020B0604020202020204" pitchFamily="34" charset="0"/>
                <a:ea typeface="Arial Unicode MS" pitchFamily="34" charset="-128"/>
                <a:cs typeface="Arial" panose="020B0604020202020204" pitchFamily="34" charset="0"/>
              </a:rPr>
              <a:t>Madrid System (Trademarks)</a:t>
            </a:r>
          </a:p>
          <a:p>
            <a:pPr lvl="1">
              <a:buClr>
                <a:srgbClr val="0070C0"/>
              </a:buClr>
              <a:buFont typeface="Wingdings" panose="05000000000000000000" pitchFamily="2" charset="2"/>
              <a:buChar char="§"/>
            </a:pPr>
            <a:endParaRPr lang="en-US" sz="1800" dirty="0">
              <a:latin typeface="Arial" panose="020B0604020202020204" pitchFamily="34" charset="0"/>
              <a:ea typeface="Arial Unicode MS" pitchFamily="34" charset="-128"/>
              <a:cs typeface="Arial" panose="020B0604020202020204" pitchFamily="34" charset="0"/>
            </a:endParaRPr>
          </a:p>
          <a:p>
            <a:pPr lvl="1">
              <a:buClr>
                <a:srgbClr val="0070C0"/>
              </a:buClr>
              <a:buFont typeface="Wingdings" panose="05000000000000000000" pitchFamily="2" charset="2"/>
              <a:buChar char="§"/>
            </a:pPr>
            <a:r>
              <a:rPr lang="en-US" sz="1800" dirty="0">
                <a:latin typeface="Arial" panose="020B0604020202020204" pitchFamily="34" charset="0"/>
                <a:ea typeface="Arial Unicode MS" pitchFamily="34" charset="-128"/>
                <a:cs typeface="Arial" panose="020B0604020202020204" pitchFamily="34" charset="0"/>
              </a:rPr>
              <a:t>Hague System (Industrial Designs)</a:t>
            </a:r>
          </a:p>
          <a:p>
            <a:pPr marL="457200" lvl="1" indent="0">
              <a:buClr>
                <a:srgbClr val="0070C0"/>
              </a:buClr>
              <a:buNone/>
            </a:pPr>
            <a:endParaRPr lang="en-US" sz="1800" dirty="0">
              <a:latin typeface="Arial" panose="020B0604020202020204" pitchFamily="34" charset="0"/>
              <a:ea typeface="Arial Unicode MS" pitchFamily="34" charset="-128"/>
              <a:cs typeface="Arial" panose="020B0604020202020204" pitchFamily="34" charset="0"/>
            </a:endParaRPr>
          </a:p>
          <a:p>
            <a:pPr lvl="1">
              <a:buClr>
                <a:srgbClr val="0070C0"/>
              </a:buClr>
              <a:buFont typeface="Wingdings" panose="05000000000000000000" pitchFamily="2" charset="2"/>
              <a:buChar char="§"/>
            </a:pPr>
            <a:r>
              <a:rPr lang="en-US" sz="1800" dirty="0">
                <a:latin typeface="Arial" panose="020B0604020202020204" pitchFamily="34" charset="0"/>
                <a:ea typeface="Arial Unicode MS" pitchFamily="34" charset="-128"/>
                <a:cs typeface="Arial" panose="020B0604020202020204" pitchFamily="34" charset="0"/>
              </a:rPr>
              <a:t>WIPO Arbitration and Mediation Center</a:t>
            </a:r>
          </a:p>
          <a:p>
            <a:pPr>
              <a:buClr>
                <a:srgbClr val="0070C0"/>
              </a:buClr>
            </a:pPr>
            <a:endParaRPr lang="en-US" dirty="0"/>
          </a:p>
        </p:txBody>
      </p:sp>
      <p:sp>
        <p:nvSpPr>
          <p:cNvPr id="4" name="Slide Number Placeholder 3"/>
          <p:cNvSpPr>
            <a:spLocks noGrp="1"/>
          </p:cNvSpPr>
          <p:nvPr>
            <p:ph type="sldNum" sz="quarter" idx="10"/>
          </p:nvPr>
        </p:nvSpPr>
        <p:spPr/>
        <p:txBody>
          <a:bodyPr/>
          <a:lstStyle/>
          <a:p>
            <a:pPr>
              <a:defRPr/>
            </a:pPr>
            <a:fld id="{DA79EEDA-9492-4994-BB18-1005CD6866B1}" type="slidenum">
              <a:rPr lang="en-US" smtClean="0"/>
              <a:pPr>
                <a:defRPr/>
              </a:pPr>
              <a:t>17</a:t>
            </a:fld>
            <a:endParaRPr lang="en-US"/>
          </a:p>
        </p:txBody>
      </p:sp>
    </p:spTree>
    <p:extLst>
      <p:ext uri="{BB962C8B-B14F-4D97-AF65-F5344CB8AC3E}">
        <p14:creationId xmlns:p14="http://schemas.microsoft.com/office/powerpoint/2010/main" val="188871061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1" y="548680"/>
            <a:ext cx="8808951" cy="604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170</a:t>
            </a:fld>
            <a:endParaRPr lang="en-US"/>
          </a:p>
        </p:txBody>
      </p:sp>
    </p:spTree>
    <p:extLst>
      <p:ext uri="{BB962C8B-B14F-4D97-AF65-F5344CB8AC3E}">
        <p14:creationId xmlns:p14="http://schemas.microsoft.com/office/powerpoint/2010/main" val="40067590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53575" cy="707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bwMode="auto">
          <a:xfrm>
            <a:off x="755576" y="1484784"/>
            <a:ext cx="1008112" cy="432048"/>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noFill/>
              <a:effectLst/>
              <a:latin typeface="Arial" charset="0"/>
              <a:ea typeface="Microsoft YaHei" charset="-122"/>
            </a:endParaRPr>
          </a:p>
        </p:txBody>
      </p:sp>
      <p:sp>
        <p:nvSpPr>
          <p:cNvPr id="3" name="Slide Number Placeholder 2"/>
          <p:cNvSpPr>
            <a:spLocks noGrp="1"/>
          </p:cNvSpPr>
          <p:nvPr>
            <p:ph type="sldNum" sz="quarter" idx="10"/>
          </p:nvPr>
        </p:nvSpPr>
        <p:spPr/>
        <p:txBody>
          <a:bodyPr/>
          <a:lstStyle/>
          <a:p>
            <a:pPr>
              <a:defRPr/>
            </a:pPr>
            <a:fld id="{DA79EEDA-9492-4994-BB18-1005CD6866B1}" type="slidenum">
              <a:rPr lang="en-US" smtClean="0"/>
              <a:pPr>
                <a:defRPr/>
              </a:pPr>
              <a:t>171</a:t>
            </a:fld>
            <a:endParaRPr lang="en-US"/>
          </a:p>
        </p:txBody>
      </p:sp>
    </p:spTree>
    <p:extLst>
      <p:ext uri="{BB962C8B-B14F-4D97-AF65-F5344CB8AC3E}">
        <p14:creationId xmlns:p14="http://schemas.microsoft.com/office/powerpoint/2010/main" val="186959578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a:solidFill>
                  <a:srgbClr val="00408C"/>
                </a:solidFill>
              </a:rPr>
              <a:t>GLOBAL DATABASES, TOOLS, AND PLATFORMS FOR IP BUSINESS (FREE) </a:t>
            </a:r>
          </a:p>
        </p:txBody>
      </p:sp>
      <p:sp>
        <p:nvSpPr>
          <p:cNvPr id="7170" name="Text Box 2"/>
          <p:cNvSpPr txBox="1">
            <a:spLocks noChangeArrowheads="1"/>
          </p:cNvSpPr>
          <p:nvPr/>
        </p:nvSpPr>
        <p:spPr bwMode="auto">
          <a:xfrm>
            <a:off x="1728788" y="1700808"/>
            <a:ext cx="60483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800" dirty="0"/>
              <a:t>PATENTSCOPE </a:t>
            </a:r>
          </a:p>
          <a:p>
            <a:pPr>
              <a:lnSpc>
                <a:spcPct val="100000"/>
              </a:lnSpc>
              <a:spcBef>
                <a:spcPts val="488"/>
              </a:spcBef>
              <a:buSzPct val="95000"/>
              <a:buFont typeface="Times New Roman" pitchFamily="16" charset="0"/>
              <a:buBlip>
                <a:blip r:embed="rId3"/>
              </a:buBlip>
            </a:pPr>
            <a:r>
              <a:rPr lang="en-US" altLang="en-US" sz="2800" dirty="0"/>
              <a:t>Global Brand </a:t>
            </a:r>
            <a:r>
              <a:rPr lang="en-US" altLang="en-US" sz="2800" dirty="0" smtClean="0"/>
              <a:t>Database</a:t>
            </a:r>
          </a:p>
          <a:p>
            <a:pPr>
              <a:lnSpc>
                <a:spcPct val="100000"/>
              </a:lnSpc>
              <a:spcBef>
                <a:spcPts val="488"/>
              </a:spcBef>
              <a:buSzPct val="95000"/>
              <a:buFont typeface="Times New Roman" pitchFamily="16" charset="0"/>
              <a:buBlip>
                <a:blip r:embed="rId3"/>
              </a:buBlip>
            </a:pPr>
            <a:r>
              <a:rPr lang="en-US" altLang="en-US" sz="2800" dirty="0" smtClean="0"/>
              <a:t>Global Design Database</a:t>
            </a:r>
            <a:endParaRPr lang="en-US" altLang="en-US" sz="2800" dirty="0"/>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Lex</a:t>
            </a:r>
          </a:p>
          <a:p>
            <a:pPr>
              <a:lnSpc>
                <a:spcPct val="100000"/>
              </a:lnSpc>
              <a:spcBef>
                <a:spcPts val="488"/>
              </a:spcBef>
              <a:buSzPct val="95000"/>
              <a:buBlip>
                <a:blip r:embed="rId3"/>
              </a:buBlip>
            </a:pPr>
            <a:r>
              <a:rPr lang="en-US" altLang="en-US" sz="2800" dirty="0"/>
              <a:t>WIPO </a:t>
            </a:r>
            <a:r>
              <a:rPr lang="en-US" altLang="en-US" sz="2800" dirty="0" smtClean="0"/>
              <a:t>Pearl</a:t>
            </a:r>
            <a:endParaRPr lang="en-US" altLang="en-US" sz="2800" dirty="0"/>
          </a:p>
          <a:p>
            <a:pPr>
              <a:lnSpc>
                <a:spcPct val="100000"/>
              </a:lnSpc>
              <a:spcBef>
                <a:spcPts val="488"/>
              </a:spcBef>
              <a:buSzPct val="95000"/>
              <a:buFont typeface="Times New Roman" pitchFamily="16" charset="0"/>
              <a:buBlip>
                <a:blip r:embed="rId3"/>
              </a:buBlip>
            </a:pPr>
            <a:r>
              <a:rPr lang="en-US" altLang="en-US" sz="2800" dirty="0"/>
              <a:t>WIPO IPAS, WIPO DAS</a:t>
            </a:r>
          </a:p>
          <a:p>
            <a:pPr>
              <a:lnSpc>
                <a:spcPct val="100000"/>
              </a:lnSpc>
              <a:spcBef>
                <a:spcPts val="488"/>
              </a:spcBef>
              <a:buSzPct val="95000"/>
              <a:buFont typeface="Times New Roman" pitchFamily="16" charset="0"/>
              <a:buBlip>
                <a:blip r:embed="rId3"/>
              </a:buBlip>
            </a:pPr>
            <a:r>
              <a:rPr lang="en-US" altLang="en-US" sz="2800" dirty="0"/>
              <a:t>WIPO CASE</a:t>
            </a:r>
          </a:p>
          <a:p>
            <a:pPr>
              <a:lnSpc>
                <a:spcPct val="100000"/>
              </a:lnSpc>
              <a:spcBef>
                <a:spcPts val="488"/>
              </a:spcBef>
              <a:buSzPct val="95000"/>
              <a:buFont typeface="Times New Roman" pitchFamily="16" charset="0"/>
              <a:buBlip>
                <a:blip r:embed="rId3"/>
              </a:buBlip>
            </a:pPr>
            <a:r>
              <a:rPr lang="en-US" altLang="en-US" sz="2800" dirty="0"/>
              <a:t>WIPO RE:SEARCH</a:t>
            </a:r>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GREEN</a:t>
            </a:r>
          </a:p>
          <a:p>
            <a:pPr>
              <a:lnSpc>
                <a:spcPct val="100000"/>
              </a:lnSpc>
              <a:spcBef>
                <a:spcPts val="488"/>
              </a:spcBef>
              <a:buClrTx/>
              <a:buSzTx/>
              <a:buFontTx/>
              <a:buNone/>
            </a:pPr>
            <a:endParaRPr lang="en-US" altLang="en-US" sz="24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062" y="3196283"/>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172</a:t>
            </a:fld>
            <a:endParaRPr lang="en-US"/>
          </a:p>
        </p:txBody>
      </p:sp>
    </p:spTree>
    <p:extLst>
      <p:ext uri="{BB962C8B-B14F-4D97-AF65-F5344CB8AC3E}">
        <p14:creationId xmlns:p14="http://schemas.microsoft.com/office/powerpoint/2010/main" val="28389745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1"/>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4505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173</a:t>
            </a:fld>
            <a:endParaRPr lang="en-US"/>
          </a:p>
        </p:txBody>
      </p:sp>
    </p:spTree>
    <p:extLst>
      <p:ext uri="{BB962C8B-B14F-4D97-AF65-F5344CB8AC3E}">
        <p14:creationId xmlns:p14="http://schemas.microsoft.com/office/powerpoint/2010/main" val="20958064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ChangeArrowheads="1"/>
          </p:cNvSpPr>
          <p:nvPr>
            <p:ph type="title" idx="4294967295"/>
          </p:nvPr>
        </p:nvSpPr>
        <p:spPr>
          <a:xfrm>
            <a:off x="457200" y="274638"/>
            <a:ext cx="8229600" cy="1143000"/>
          </a:xfrm>
          <a:ln/>
        </p:spPr>
        <p:txBody>
          <a:bodyPr/>
          <a:lstStyle/>
          <a:p>
            <a:endParaRPr lang="en-US"/>
          </a:p>
        </p:txBody>
      </p:sp>
      <p:sp>
        <p:nvSpPr>
          <p:cNvPr id="46082"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46083"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50" y="0"/>
            <a:ext cx="9132888" cy="6850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174</a:t>
            </a:fld>
            <a:endParaRPr lang="en-US"/>
          </a:p>
        </p:txBody>
      </p:sp>
    </p:spTree>
    <p:extLst>
      <p:ext uri="{BB962C8B-B14F-4D97-AF65-F5344CB8AC3E}">
        <p14:creationId xmlns:p14="http://schemas.microsoft.com/office/powerpoint/2010/main" val="38955432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6876256" y="5733256"/>
            <a:ext cx="2016224" cy="93610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effectLst/>
              <a:latin typeface="Arial" charset="0"/>
              <a:ea typeface="Microsoft YaHei" charset="-122"/>
            </a:endParaRP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5971" y="476672"/>
            <a:ext cx="8773246"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175</a:t>
            </a:fld>
            <a:endParaRPr lang="en-US"/>
          </a:p>
        </p:txBody>
      </p:sp>
    </p:spTree>
    <p:extLst>
      <p:ext uri="{BB962C8B-B14F-4D97-AF65-F5344CB8AC3E}">
        <p14:creationId xmlns:p14="http://schemas.microsoft.com/office/powerpoint/2010/main" val="10053078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876256" y="5733256"/>
            <a:ext cx="2016224" cy="93610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effectLst/>
              <a:latin typeface="Arial" charset="0"/>
              <a:ea typeface="Microsoft YaHei" charset="-122"/>
            </a:endParaRPr>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6609" y="296652"/>
            <a:ext cx="8832469"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DA79EEDA-9492-4994-BB18-1005CD6866B1}" type="slidenum">
              <a:rPr lang="en-US" smtClean="0"/>
              <a:pPr>
                <a:defRPr/>
              </a:pPr>
              <a:t>176</a:t>
            </a:fld>
            <a:endParaRPr lang="en-US"/>
          </a:p>
        </p:txBody>
      </p:sp>
    </p:spTree>
    <p:extLst>
      <p:ext uri="{BB962C8B-B14F-4D97-AF65-F5344CB8AC3E}">
        <p14:creationId xmlns:p14="http://schemas.microsoft.com/office/powerpoint/2010/main" val="31731737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a:solidFill>
                  <a:srgbClr val="00408C"/>
                </a:solidFill>
              </a:rPr>
              <a:t>GLOBAL DATABASES, TOOLS, AND PLATFORMS FOR IP BUSINESS (FREE) </a:t>
            </a:r>
          </a:p>
        </p:txBody>
      </p:sp>
      <p:sp>
        <p:nvSpPr>
          <p:cNvPr id="7170" name="Text Box 2"/>
          <p:cNvSpPr txBox="1">
            <a:spLocks noChangeArrowheads="1"/>
          </p:cNvSpPr>
          <p:nvPr/>
        </p:nvSpPr>
        <p:spPr bwMode="auto">
          <a:xfrm>
            <a:off x="1728788" y="1700808"/>
            <a:ext cx="60483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800" dirty="0"/>
              <a:t>PATENTSCOPE </a:t>
            </a:r>
          </a:p>
          <a:p>
            <a:pPr>
              <a:lnSpc>
                <a:spcPct val="100000"/>
              </a:lnSpc>
              <a:spcBef>
                <a:spcPts val="488"/>
              </a:spcBef>
              <a:buSzPct val="95000"/>
              <a:buFont typeface="Times New Roman" pitchFamily="16" charset="0"/>
              <a:buBlip>
                <a:blip r:embed="rId3"/>
              </a:buBlip>
            </a:pPr>
            <a:r>
              <a:rPr lang="en-US" altLang="en-US" sz="2800" dirty="0"/>
              <a:t>Global Brand </a:t>
            </a:r>
            <a:r>
              <a:rPr lang="en-US" altLang="en-US" sz="2800" dirty="0" smtClean="0"/>
              <a:t>Database</a:t>
            </a:r>
          </a:p>
          <a:p>
            <a:pPr>
              <a:lnSpc>
                <a:spcPct val="100000"/>
              </a:lnSpc>
              <a:spcBef>
                <a:spcPts val="488"/>
              </a:spcBef>
              <a:buSzPct val="95000"/>
              <a:buFont typeface="Times New Roman" pitchFamily="16" charset="0"/>
              <a:buBlip>
                <a:blip r:embed="rId3"/>
              </a:buBlip>
            </a:pPr>
            <a:r>
              <a:rPr lang="en-US" altLang="en-US" sz="2800" dirty="0" smtClean="0"/>
              <a:t>Global Design Database</a:t>
            </a:r>
            <a:endParaRPr lang="en-US" altLang="en-US" sz="2800" dirty="0"/>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Lex</a:t>
            </a:r>
          </a:p>
          <a:p>
            <a:pPr>
              <a:lnSpc>
                <a:spcPct val="100000"/>
              </a:lnSpc>
              <a:spcBef>
                <a:spcPts val="488"/>
              </a:spcBef>
              <a:buSzPct val="95000"/>
              <a:buBlip>
                <a:blip r:embed="rId3"/>
              </a:buBlip>
            </a:pPr>
            <a:r>
              <a:rPr lang="en-US" altLang="en-US" sz="2800" dirty="0"/>
              <a:t>WIPO </a:t>
            </a:r>
            <a:r>
              <a:rPr lang="en-US" altLang="en-US" sz="2800" dirty="0" smtClean="0"/>
              <a:t>Pearl</a:t>
            </a:r>
            <a:endParaRPr lang="en-US" altLang="en-US" sz="2800" dirty="0"/>
          </a:p>
          <a:p>
            <a:pPr>
              <a:lnSpc>
                <a:spcPct val="100000"/>
              </a:lnSpc>
              <a:spcBef>
                <a:spcPts val="488"/>
              </a:spcBef>
              <a:buSzPct val="95000"/>
              <a:buFont typeface="Times New Roman" pitchFamily="16" charset="0"/>
              <a:buBlip>
                <a:blip r:embed="rId3"/>
              </a:buBlip>
            </a:pPr>
            <a:r>
              <a:rPr lang="en-US" altLang="en-US" sz="2800" dirty="0"/>
              <a:t>WIPO IPAS, WIPO DAS</a:t>
            </a:r>
          </a:p>
          <a:p>
            <a:pPr>
              <a:lnSpc>
                <a:spcPct val="100000"/>
              </a:lnSpc>
              <a:spcBef>
                <a:spcPts val="488"/>
              </a:spcBef>
              <a:buSzPct val="95000"/>
              <a:buFont typeface="Times New Roman" pitchFamily="16" charset="0"/>
              <a:buBlip>
                <a:blip r:embed="rId3"/>
              </a:buBlip>
            </a:pPr>
            <a:r>
              <a:rPr lang="en-US" altLang="en-US" sz="2800" dirty="0"/>
              <a:t>WIPO CASE</a:t>
            </a:r>
          </a:p>
          <a:p>
            <a:pPr>
              <a:lnSpc>
                <a:spcPct val="100000"/>
              </a:lnSpc>
              <a:spcBef>
                <a:spcPts val="488"/>
              </a:spcBef>
              <a:buSzPct val="95000"/>
              <a:buFont typeface="Times New Roman" pitchFamily="16" charset="0"/>
              <a:buBlip>
                <a:blip r:embed="rId3"/>
              </a:buBlip>
            </a:pPr>
            <a:r>
              <a:rPr lang="en-US" altLang="en-US" sz="2800" dirty="0"/>
              <a:t>WIPO RE:SEARCH</a:t>
            </a:r>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GREEN</a:t>
            </a:r>
          </a:p>
          <a:p>
            <a:pPr>
              <a:lnSpc>
                <a:spcPct val="100000"/>
              </a:lnSpc>
              <a:spcBef>
                <a:spcPts val="488"/>
              </a:spcBef>
              <a:buClrTx/>
              <a:buSzTx/>
              <a:buFontTx/>
              <a:buNone/>
            </a:pPr>
            <a:endParaRPr lang="en-US" altLang="en-US" sz="24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548" y="3683646"/>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177</a:t>
            </a:fld>
            <a:endParaRPr lang="en-US"/>
          </a:p>
        </p:txBody>
      </p:sp>
    </p:spTree>
    <p:extLst>
      <p:ext uri="{BB962C8B-B14F-4D97-AF65-F5344CB8AC3E}">
        <p14:creationId xmlns:p14="http://schemas.microsoft.com/office/powerpoint/2010/main" val="29020135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bwMode="auto">
          <a:xfrm>
            <a:off x="467544" y="299874"/>
            <a:ext cx="6176227"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mj-lt"/>
                <a:ea typeface="+mj-ea"/>
                <a:cs typeface="+mj-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2pPr>
            <a:lvl3pPr marL="11430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3pPr>
            <a:lvl4pPr marL="16002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4pPr>
            <a:lvl5pPr marL="20574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9p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kern="0" dirty="0" smtClean="0">
                <a:solidFill>
                  <a:srgbClr val="00408C"/>
                </a:solidFill>
              </a:rPr>
              <a:t>WIPO Pearl</a:t>
            </a:r>
            <a:endParaRPr lang="en-US" altLang="en-US" sz="3600" kern="0" dirty="0">
              <a:solidFill>
                <a:srgbClr val="00408C"/>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299874"/>
            <a:ext cx="2448272" cy="3235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p:cNvSpPr txBox="1">
            <a:spLocks noChangeArrowheads="1"/>
          </p:cNvSpPr>
          <p:nvPr/>
        </p:nvSpPr>
        <p:spPr bwMode="auto">
          <a:xfrm>
            <a:off x="224715" y="1367956"/>
            <a:ext cx="6419056"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4"/>
              </a:buBlip>
            </a:pPr>
            <a:r>
              <a:rPr lang="en-US" altLang="en-US" sz="2800" dirty="0" smtClean="0"/>
              <a:t>WIPO’s online terminology database</a:t>
            </a:r>
          </a:p>
          <a:p>
            <a:pPr>
              <a:lnSpc>
                <a:spcPct val="100000"/>
              </a:lnSpc>
              <a:spcBef>
                <a:spcPts val="488"/>
              </a:spcBef>
              <a:buSzPct val="95000"/>
              <a:buFont typeface="Times New Roman" pitchFamily="16" charset="0"/>
              <a:buBlip>
                <a:blip r:embed="rId4"/>
              </a:buBlip>
            </a:pPr>
            <a:r>
              <a:rPr lang="en-US" altLang="en-US" sz="2800" dirty="0" smtClean="0"/>
              <a:t>15’000 concepts, 90’000 terms</a:t>
            </a:r>
            <a:endParaRPr lang="en-US" altLang="en-US" sz="2800" dirty="0"/>
          </a:p>
          <a:p>
            <a:pPr>
              <a:lnSpc>
                <a:spcPct val="100000"/>
              </a:lnSpc>
              <a:spcBef>
                <a:spcPts val="488"/>
              </a:spcBef>
              <a:buSzPct val="95000"/>
              <a:buFont typeface="Times New Roman" pitchFamily="16" charset="0"/>
              <a:buBlip>
                <a:blip r:embed="rId4"/>
              </a:buBlip>
            </a:pPr>
            <a:r>
              <a:rPr lang="en-US" altLang="en-US" sz="2800" dirty="0" smtClean="0"/>
              <a:t>10 languages</a:t>
            </a:r>
            <a:endParaRPr lang="en-US" altLang="en-US" sz="2800" dirty="0"/>
          </a:p>
          <a:p>
            <a:pPr>
              <a:lnSpc>
                <a:spcPct val="100000"/>
              </a:lnSpc>
              <a:spcBef>
                <a:spcPts val="488"/>
              </a:spcBef>
              <a:buSzPct val="95000"/>
              <a:buFont typeface="Times New Roman" pitchFamily="16" charset="0"/>
              <a:buBlip>
                <a:blip r:embed="rId4"/>
              </a:buBlip>
            </a:pPr>
            <a:r>
              <a:rPr lang="en-US" altLang="en-US" sz="2800" dirty="0" smtClean="0"/>
              <a:t>Contents validated by WIPO language experts and terminologists</a:t>
            </a:r>
          </a:p>
          <a:p>
            <a:pPr>
              <a:lnSpc>
                <a:spcPct val="100000"/>
              </a:lnSpc>
              <a:spcBef>
                <a:spcPts val="488"/>
              </a:spcBef>
              <a:buSzPct val="95000"/>
              <a:buFont typeface="Times New Roman" pitchFamily="16" charset="0"/>
              <a:buBlip>
                <a:blip r:embed="rId4"/>
              </a:buBlip>
            </a:pPr>
            <a:endParaRPr lang="en-US" altLang="en-US" sz="2800" dirty="0"/>
          </a:p>
          <a:p>
            <a:pPr>
              <a:lnSpc>
                <a:spcPct val="100000"/>
              </a:lnSpc>
              <a:spcBef>
                <a:spcPts val="488"/>
              </a:spcBef>
              <a:buSzPct val="95000"/>
              <a:buBlip>
                <a:blip r:embed="rId4"/>
              </a:buBlip>
            </a:pPr>
            <a:r>
              <a:rPr lang="en-US" altLang="en-US" sz="2800" dirty="0"/>
              <a:t>http://www.wipo.int/wipopearl/search/home.html</a:t>
            </a:r>
            <a:endParaRPr lang="en-US" altLang="en-US" sz="2800" dirty="0" smtClean="0"/>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178</a:t>
            </a:fld>
            <a:endParaRPr lang="en-US"/>
          </a:p>
        </p:txBody>
      </p:sp>
    </p:spTree>
    <p:extLst>
      <p:ext uri="{BB962C8B-B14F-4D97-AF65-F5344CB8AC3E}">
        <p14:creationId xmlns:p14="http://schemas.microsoft.com/office/powerpoint/2010/main" val="2616507242"/>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a:solidFill>
                  <a:srgbClr val="00408C"/>
                </a:solidFill>
              </a:rPr>
              <a:t>GLOBAL DATABASES, TOOLS, AND PLATFORMS FOR IP BUSINESS (FREE) </a:t>
            </a:r>
          </a:p>
        </p:txBody>
      </p:sp>
      <p:sp>
        <p:nvSpPr>
          <p:cNvPr id="7170" name="Text Box 2"/>
          <p:cNvSpPr txBox="1">
            <a:spLocks noChangeArrowheads="1"/>
          </p:cNvSpPr>
          <p:nvPr/>
        </p:nvSpPr>
        <p:spPr bwMode="auto">
          <a:xfrm>
            <a:off x="1728788" y="1700808"/>
            <a:ext cx="60483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800" dirty="0"/>
              <a:t>PATENTSCOPE </a:t>
            </a:r>
          </a:p>
          <a:p>
            <a:pPr>
              <a:lnSpc>
                <a:spcPct val="100000"/>
              </a:lnSpc>
              <a:spcBef>
                <a:spcPts val="488"/>
              </a:spcBef>
              <a:buSzPct val="95000"/>
              <a:buFont typeface="Times New Roman" pitchFamily="16" charset="0"/>
              <a:buBlip>
                <a:blip r:embed="rId3"/>
              </a:buBlip>
            </a:pPr>
            <a:r>
              <a:rPr lang="en-US" altLang="en-US" sz="2800" dirty="0"/>
              <a:t>Global Brand </a:t>
            </a:r>
            <a:r>
              <a:rPr lang="en-US" altLang="en-US" sz="2800" dirty="0" smtClean="0"/>
              <a:t>Database</a:t>
            </a:r>
          </a:p>
          <a:p>
            <a:pPr>
              <a:lnSpc>
                <a:spcPct val="100000"/>
              </a:lnSpc>
              <a:spcBef>
                <a:spcPts val="488"/>
              </a:spcBef>
              <a:buSzPct val="95000"/>
              <a:buFont typeface="Times New Roman" pitchFamily="16" charset="0"/>
              <a:buBlip>
                <a:blip r:embed="rId3"/>
              </a:buBlip>
            </a:pPr>
            <a:r>
              <a:rPr lang="en-US" altLang="en-US" sz="2800" dirty="0" smtClean="0"/>
              <a:t>Global Design Database</a:t>
            </a:r>
            <a:endParaRPr lang="en-US" altLang="en-US" sz="2800" dirty="0"/>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Lex</a:t>
            </a:r>
          </a:p>
          <a:p>
            <a:pPr>
              <a:lnSpc>
                <a:spcPct val="100000"/>
              </a:lnSpc>
              <a:spcBef>
                <a:spcPts val="488"/>
              </a:spcBef>
              <a:buSzPct val="95000"/>
              <a:buBlip>
                <a:blip r:embed="rId3"/>
              </a:buBlip>
            </a:pPr>
            <a:r>
              <a:rPr lang="en-US" altLang="en-US" sz="2800" dirty="0"/>
              <a:t>WIPO </a:t>
            </a:r>
            <a:r>
              <a:rPr lang="en-US" altLang="en-US" sz="2800" dirty="0" smtClean="0"/>
              <a:t>Pearl</a:t>
            </a:r>
            <a:endParaRPr lang="en-US" altLang="en-US" sz="2800" dirty="0"/>
          </a:p>
          <a:p>
            <a:pPr>
              <a:lnSpc>
                <a:spcPct val="100000"/>
              </a:lnSpc>
              <a:spcBef>
                <a:spcPts val="488"/>
              </a:spcBef>
              <a:buSzPct val="95000"/>
              <a:buFont typeface="Times New Roman" pitchFamily="16" charset="0"/>
              <a:buBlip>
                <a:blip r:embed="rId3"/>
              </a:buBlip>
            </a:pPr>
            <a:r>
              <a:rPr lang="en-US" altLang="en-US" sz="2800" dirty="0"/>
              <a:t>WIPO IPAS, WIPO DAS</a:t>
            </a:r>
          </a:p>
          <a:p>
            <a:pPr>
              <a:lnSpc>
                <a:spcPct val="100000"/>
              </a:lnSpc>
              <a:spcBef>
                <a:spcPts val="488"/>
              </a:spcBef>
              <a:buSzPct val="95000"/>
              <a:buFont typeface="Times New Roman" pitchFamily="16" charset="0"/>
              <a:buBlip>
                <a:blip r:embed="rId3"/>
              </a:buBlip>
            </a:pPr>
            <a:r>
              <a:rPr lang="en-US" altLang="en-US" sz="2800" dirty="0"/>
              <a:t>WIPO CASE</a:t>
            </a:r>
          </a:p>
          <a:p>
            <a:pPr>
              <a:lnSpc>
                <a:spcPct val="100000"/>
              </a:lnSpc>
              <a:spcBef>
                <a:spcPts val="488"/>
              </a:spcBef>
              <a:buSzPct val="95000"/>
              <a:buFont typeface="Times New Roman" pitchFamily="16" charset="0"/>
              <a:buBlip>
                <a:blip r:embed="rId3"/>
              </a:buBlip>
            </a:pPr>
            <a:r>
              <a:rPr lang="en-US" altLang="en-US" sz="2800" dirty="0"/>
              <a:t>WIPO RE:SEARCH</a:t>
            </a:r>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GREEN</a:t>
            </a:r>
          </a:p>
          <a:p>
            <a:pPr>
              <a:lnSpc>
                <a:spcPct val="100000"/>
              </a:lnSpc>
              <a:spcBef>
                <a:spcPts val="488"/>
              </a:spcBef>
              <a:buClrTx/>
              <a:buSzTx/>
              <a:buFontTx/>
              <a:buNone/>
            </a:pPr>
            <a:endParaRPr lang="en-US" altLang="en-US" sz="24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063" y="4171009"/>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179</a:t>
            </a:fld>
            <a:endParaRPr lang="en-US"/>
          </a:p>
        </p:txBody>
      </p:sp>
    </p:spTree>
    <p:extLst>
      <p:ext uri="{BB962C8B-B14F-4D97-AF65-F5344CB8AC3E}">
        <p14:creationId xmlns:p14="http://schemas.microsoft.com/office/powerpoint/2010/main" val="29715596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35280" cy="1066130"/>
          </a:xfrm>
        </p:spPr>
        <p:txBody>
          <a:bodyPr/>
          <a:lstStyle/>
          <a:p>
            <a:r>
              <a:rPr lang="fr-FR" dirty="0" smtClean="0">
                <a:solidFill>
                  <a:srgbClr val="0070C0"/>
                </a:solidFill>
              </a:rPr>
              <a:t>Budget 2014 – 2015 : CHF 713.3 Million</a:t>
            </a:r>
            <a:endParaRPr lang="en-US" dirty="0"/>
          </a:p>
        </p:txBody>
      </p:sp>
      <p:graphicFrame>
        <p:nvGraphicFramePr>
          <p:cNvPr id="4" name="Graphique 2"/>
          <p:cNvGraphicFramePr>
            <a:graphicFrameLocks noGrp="1"/>
          </p:cNvGraphicFramePr>
          <p:nvPr>
            <p:ph idx="1"/>
            <p:extLst>
              <p:ext uri="{D42A27DB-BD31-4B8C-83A1-F6EECF244321}">
                <p14:modId xmlns:p14="http://schemas.microsoft.com/office/powerpoint/2010/main" val="3020328283"/>
              </p:ext>
            </p:extLst>
          </p:nvPr>
        </p:nvGraphicFramePr>
        <p:xfrm>
          <a:off x="467544" y="1628800"/>
          <a:ext cx="8229600" cy="4352925"/>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0"/>
          </p:nvPr>
        </p:nvSpPr>
        <p:spPr/>
        <p:txBody>
          <a:bodyPr/>
          <a:lstStyle/>
          <a:p>
            <a:pPr>
              <a:defRPr/>
            </a:pPr>
            <a:fld id="{DA79EEDA-9492-4994-BB18-1005CD6866B1}" type="slidenum">
              <a:rPr lang="en-US" smtClean="0"/>
              <a:pPr>
                <a:defRPr/>
              </a:pPr>
              <a:t>18</a:t>
            </a:fld>
            <a:endParaRPr lang="en-US"/>
          </a:p>
        </p:txBody>
      </p:sp>
    </p:spTree>
    <p:extLst>
      <p:ext uri="{BB962C8B-B14F-4D97-AF65-F5344CB8AC3E}">
        <p14:creationId xmlns:p14="http://schemas.microsoft.com/office/powerpoint/2010/main" val="73781796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dirty="0">
                <a:solidFill>
                  <a:srgbClr val="00408C"/>
                </a:solidFill>
              </a:rPr>
              <a:t>IPAS AND DAS </a:t>
            </a:r>
          </a:p>
        </p:txBody>
      </p:sp>
      <p:sp>
        <p:nvSpPr>
          <p:cNvPr id="52226" name="Text Box 2"/>
          <p:cNvSpPr txBox="1">
            <a:spLocks noChangeArrowheads="1"/>
          </p:cNvSpPr>
          <p:nvPr/>
        </p:nvSpPr>
        <p:spPr bwMode="auto">
          <a:xfrm>
            <a:off x="457200" y="1773238"/>
            <a:ext cx="836295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hangingPunct="1">
              <a:lnSpc>
                <a:spcPct val="100000"/>
              </a:lnSpc>
              <a:spcBef>
                <a:spcPts val="488"/>
              </a:spcBef>
              <a:buSzPct val="111000"/>
              <a:buFont typeface="Times New Roman" pitchFamily="16" charset="0"/>
              <a:buBlip>
                <a:blip r:embed="rId3"/>
              </a:buBlip>
            </a:pPr>
            <a:r>
              <a:rPr lang="en-US" altLang="en-US" sz="2400" dirty="0"/>
              <a:t>IPAS (IP </a:t>
            </a:r>
            <a:r>
              <a:rPr lang="en-US" altLang="en-US" sz="2400" dirty="0" smtClean="0"/>
              <a:t>office </a:t>
            </a:r>
            <a:r>
              <a:rPr lang="en-US" altLang="en-US" sz="2400" dirty="0"/>
              <a:t>Administration System) used by 60 IPOs</a:t>
            </a:r>
          </a:p>
          <a:p>
            <a:pPr hangingPunct="1">
              <a:lnSpc>
                <a:spcPct val="100000"/>
              </a:lnSpc>
              <a:spcBef>
                <a:spcPts val="488"/>
              </a:spcBef>
              <a:buClrTx/>
              <a:buSzTx/>
              <a:buFontTx/>
              <a:buNone/>
            </a:pPr>
            <a:endParaRPr lang="en-US" altLang="en-US" sz="2400" dirty="0"/>
          </a:p>
          <a:p>
            <a:pPr hangingPunct="1">
              <a:lnSpc>
                <a:spcPct val="100000"/>
              </a:lnSpc>
              <a:spcBef>
                <a:spcPts val="488"/>
              </a:spcBef>
              <a:buSzPct val="45000"/>
              <a:buFont typeface="Wingdings" charset="0"/>
              <a:buChar char="Ø"/>
            </a:pPr>
            <a:r>
              <a:rPr lang="en-US" altLang="en-US" sz="2400" dirty="0"/>
              <a:t>A WIPO software enabling small IPOs to electronically process patent, trademark, design applications</a:t>
            </a:r>
          </a:p>
          <a:p>
            <a:pPr hangingPunct="1">
              <a:lnSpc>
                <a:spcPct val="100000"/>
              </a:lnSpc>
              <a:spcBef>
                <a:spcPts val="488"/>
              </a:spcBef>
              <a:buClrTx/>
              <a:buSzTx/>
              <a:buFontTx/>
              <a:buNone/>
            </a:pPr>
            <a:endParaRPr lang="en-US" altLang="en-US" sz="2400" dirty="0"/>
          </a:p>
          <a:p>
            <a:pPr hangingPunct="1">
              <a:lnSpc>
                <a:spcPct val="100000"/>
              </a:lnSpc>
              <a:spcBef>
                <a:spcPts val="488"/>
              </a:spcBef>
              <a:buSzPct val="111000"/>
              <a:buFont typeface="Wingdings" charset="0"/>
              <a:buBlip>
                <a:blip r:embed="rId3"/>
              </a:buBlip>
            </a:pPr>
            <a:r>
              <a:rPr lang="en-US" altLang="en-US" sz="2400" dirty="0"/>
              <a:t>DAS (Digital Access System) used by 11 IPOs</a:t>
            </a:r>
          </a:p>
          <a:p>
            <a:pPr hangingPunct="1">
              <a:lnSpc>
                <a:spcPct val="100000"/>
              </a:lnSpc>
              <a:spcBef>
                <a:spcPts val="488"/>
              </a:spcBef>
              <a:buClrTx/>
              <a:buSzTx/>
              <a:buFontTx/>
              <a:buNone/>
            </a:pPr>
            <a:endParaRPr lang="en-US" altLang="en-US" sz="2400" dirty="0"/>
          </a:p>
          <a:p>
            <a:pPr hangingPunct="1">
              <a:lnSpc>
                <a:spcPct val="100000"/>
              </a:lnSpc>
              <a:spcBef>
                <a:spcPts val="488"/>
              </a:spcBef>
              <a:buSzPct val="45000"/>
              <a:buFont typeface="Wingdings" charset="0"/>
              <a:buChar char="Ø"/>
            </a:pPr>
            <a:r>
              <a:rPr lang="en-US" altLang="en-US" sz="2400" dirty="0"/>
              <a:t> A System that allows IPOs and applicants to securely exchange or submit a digital copy of priority documents to multiple IPOs  </a:t>
            </a:r>
          </a:p>
          <a:p>
            <a:pPr hangingPunct="1">
              <a:lnSpc>
                <a:spcPct val="100000"/>
              </a:lnSpc>
              <a:spcBef>
                <a:spcPts val="488"/>
              </a:spcBef>
              <a:buClrTx/>
              <a:buSzTx/>
              <a:buFontTx/>
              <a:buNone/>
            </a:pPr>
            <a:endParaRPr lang="en-US" altLang="en-US" sz="2400" dirty="0"/>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180</a:t>
            </a:fld>
            <a:endParaRPr lang="en-US"/>
          </a:p>
        </p:txBody>
      </p:sp>
    </p:spTree>
    <p:extLst>
      <p:ext uri="{BB962C8B-B14F-4D97-AF65-F5344CB8AC3E}">
        <p14:creationId xmlns:p14="http://schemas.microsoft.com/office/powerpoint/2010/main" val="32547398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a:solidFill>
                  <a:srgbClr val="00408C"/>
                </a:solidFill>
              </a:rPr>
              <a:t>GLOBAL DATABASES, TOOLS, AND PLATFORMS FOR IP BUSINESS (FREE) </a:t>
            </a:r>
          </a:p>
        </p:txBody>
      </p:sp>
      <p:sp>
        <p:nvSpPr>
          <p:cNvPr id="7170" name="Text Box 2"/>
          <p:cNvSpPr txBox="1">
            <a:spLocks noChangeArrowheads="1"/>
          </p:cNvSpPr>
          <p:nvPr/>
        </p:nvSpPr>
        <p:spPr bwMode="auto">
          <a:xfrm>
            <a:off x="1728788" y="1700808"/>
            <a:ext cx="60483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800" dirty="0"/>
              <a:t>PATENTSCOPE </a:t>
            </a:r>
          </a:p>
          <a:p>
            <a:pPr>
              <a:lnSpc>
                <a:spcPct val="100000"/>
              </a:lnSpc>
              <a:spcBef>
                <a:spcPts val="488"/>
              </a:spcBef>
              <a:buSzPct val="95000"/>
              <a:buFont typeface="Times New Roman" pitchFamily="16" charset="0"/>
              <a:buBlip>
                <a:blip r:embed="rId3"/>
              </a:buBlip>
            </a:pPr>
            <a:r>
              <a:rPr lang="en-US" altLang="en-US" sz="2800" dirty="0"/>
              <a:t>Global Brand </a:t>
            </a:r>
            <a:r>
              <a:rPr lang="en-US" altLang="en-US" sz="2800" dirty="0" smtClean="0"/>
              <a:t>Database</a:t>
            </a:r>
          </a:p>
          <a:p>
            <a:pPr>
              <a:lnSpc>
                <a:spcPct val="100000"/>
              </a:lnSpc>
              <a:spcBef>
                <a:spcPts val="488"/>
              </a:spcBef>
              <a:buSzPct val="95000"/>
              <a:buFont typeface="Times New Roman" pitchFamily="16" charset="0"/>
              <a:buBlip>
                <a:blip r:embed="rId3"/>
              </a:buBlip>
            </a:pPr>
            <a:r>
              <a:rPr lang="en-US" altLang="en-US" sz="2800" dirty="0" smtClean="0"/>
              <a:t>Global Design Database</a:t>
            </a:r>
            <a:endParaRPr lang="en-US" altLang="en-US" sz="2800" dirty="0"/>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Lex</a:t>
            </a:r>
          </a:p>
          <a:p>
            <a:pPr>
              <a:lnSpc>
                <a:spcPct val="100000"/>
              </a:lnSpc>
              <a:spcBef>
                <a:spcPts val="488"/>
              </a:spcBef>
              <a:buSzPct val="95000"/>
              <a:buBlip>
                <a:blip r:embed="rId3"/>
              </a:buBlip>
            </a:pPr>
            <a:r>
              <a:rPr lang="en-US" altLang="en-US" sz="2800" dirty="0"/>
              <a:t>WIPO </a:t>
            </a:r>
            <a:r>
              <a:rPr lang="en-US" altLang="en-US" sz="2800" dirty="0" smtClean="0"/>
              <a:t>Pearl</a:t>
            </a:r>
            <a:endParaRPr lang="en-US" altLang="en-US" sz="2800" dirty="0"/>
          </a:p>
          <a:p>
            <a:pPr>
              <a:lnSpc>
                <a:spcPct val="100000"/>
              </a:lnSpc>
              <a:spcBef>
                <a:spcPts val="488"/>
              </a:spcBef>
              <a:buSzPct val="95000"/>
              <a:buFont typeface="Times New Roman" pitchFamily="16" charset="0"/>
              <a:buBlip>
                <a:blip r:embed="rId3"/>
              </a:buBlip>
            </a:pPr>
            <a:r>
              <a:rPr lang="en-US" altLang="en-US" sz="2800" dirty="0"/>
              <a:t>WIPO IPAS, WIPO DAS</a:t>
            </a:r>
          </a:p>
          <a:p>
            <a:pPr>
              <a:lnSpc>
                <a:spcPct val="100000"/>
              </a:lnSpc>
              <a:spcBef>
                <a:spcPts val="488"/>
              </a:spcBef>
              <a:buSzPct val="95000"/>
              <a:buFont typeface="Times New Roman" pitchFamily="16" charset="0"/>
              <a:buBlip>
                <a:blip r:embed="rId3"/>
              </a:buBlip>
            </a:pPr>
            <a:r>
              <a:rPr lang="en-US" altLang="en-US" sz="2800" dirty="0"/>
              <a:t>WIPO CASE</a:t>
            </a:r>
          </a:p>
          <a:p>
            <a:pPr>
              <a:lnSpc>
                <a:spcPct val="100000"/>
              </a:lnSpc>
              <a:spcBef>
                <a:spcPts val="488"/>
              </a:spcBef>
              <a:buSzPct val="95000"/>
              <a:buFont typeface="Times New Roman" pitchFamily="16" charset="0"/>
              <a:buBlip>
                <a:blip r:embed="rId3"/>
              </a:buBlip>
            </a:pPr>
            <a:r>
              <a:rPr lang="en-US" altLang="en-US" sz="2800" dirty="0"/>
              <a:t>WIPO RE:SEARCH</a:t>
            </a:r>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GREEN</a:t>
            </a:r>
          </a:p>
          <a:p>
            <a:pPr>
              <a:lnSpc>
                <a:spcPct val="100000"/>
              </a:lnSpc>
              <a:spcBef>
                <a:spcPts val="488"/>
              </a:spcBef>
              <a:buClrTx/>
              <a:buSzTx/>
              <a:buFontTx/>
              <a:buNone/>
            </a:pPr>
            <a:endParaRPr lang="en-US" altLang="en-US" sz="24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455" y="4649442"/>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181</a:t>
            </a:fld>
            <a:endParaRPr lang="en-US"/>
          </a:p>
        </p:txBody>
      </p:sp>
    </p:spTree>
    <p:extLst>
      <p:ext uri="{BB962C8B-B14F-4D97-AF65-F5344CB8AC3E}">
        <p14:creationId xmlns:p14="http://schemas.microsoft.com/office/powerpoint/2010/main" val="3683913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a:solidFill>
                  <a:srgbClr val="00408C"/>
                </a:solidFill>
              </a:rPr>
              <a:t>WIPO CASE </a:t>
            </a:r>
          </a:p>
        </p:txBody>
      </p:sp>
      <p:sp>
        <p:nvSpPr>
          <p:cNvPr id="54274" name="Text Box 2"/>
          <p:cNvSpPr txBox="1">
            <a:spLocks noChangeArrowheads="1"/>
          </p:cNvSpPr>
          <p:nvPr/>
        </p:nvSpPr>
        <p:spPr bwMode="auto">
          <a:xfrm>
            <a:off x="611560" y="1280592"/>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148000"/>
              <a:buFont typeface="Times New Roman" pitchFamily="16" charset="0"/>
              <a:buBlip>
                <a:blip r:embed="rId3"/>
              </a:buBlip>
            </a:pPr>
            <a:r>
              <a:rPr lang="en-US" altLang="en-US" sz="2400" dirty="0"/>
              <a:t>“Centralized Access to Search and Examination Reports”</a:t>
            </a:r>
          </a:p>
          <a:p>
            <a:pPr>
              <a:lnSpc>
                <a:spcPct val="100000"/>
              </a:lnSpc>
              <a:spcBef>
                <a:spcPts val="488"/>
              </a:spcBef>
              <a:buClrTx/>
              <a:buSzTx/>
              <a:buFontTx/>
              <a:buNone/>
            </a:pPr>
            <a:endParaRPr lang="en-US" altLang="en-US" sz="1000" dirty="0"/>
          </a:p>
          <a:p>
            <a:pPr>
              <a:lnSpc>
                <a:spcPct val="100000"/>
              </a:lnSpc>
              <a:spcBef>
                <a:spcPts val="488"/>
              </a:spcBef>
              <a:buSzPct val="148000"/>
              <a:buFont typeface="Times New Roman" pitchFamily="16" charset="0"/>
              <a:buBlip>
                <a:blip r:embed="rId3"/>
              </a:buBlip>
            </a:pPr>
            <a:r>
              <a:rPr lang="en-US" altLang="en-US" sz="2400" dirty="0"/>
              <a:t>Started with an initiative of IP Australia and the Vancouver Group (AU, CA, UK) </a:t>
            </a:r>
          </a:p>
          <a:p>
            <a:pPr>
              <a:lnSpc>
                <a:spcPct val="100000"/>
              </a:lnSpc>
              <a:spcBef>
                <a:spcPts val="488"/>
              </a:spcBef>
              <a:buClrTx/>
              <a:buSzTx/>
              <a:buFontTx/>
              <a:buNone/>
            </a:pPr>
            <a:endParaRPr lang="en-US" altLang="en-US" sz="1000" dirty="0"/>
          </a:p>
          <a:p>
            <a:pPr>
              <a:lnSpc>
                <a:spcPct val="100000"/>
              </a:lnSpc>
              <a:spcBef>
                <a:spcPts val="488"/>
              </a:spcBef>
              <a:buSzPct val="148000"/>
              <a:buFont typeface="Times New Roman" pitchFamily="16" charset="0"/>
              <a:buBlip>
                <a:blip r:embed="rId3"/>
              </a:buBlip>
            </a:pPr>
            <a:r>
              <a:rPr lang="en-US" altLang="en-US" sz="2400" dirty="0"/>
              <a:t>Online patent work-sharing platform for patent examiners worldwide—secure sharing search and examination documentation</a:t>
            </a:r>
          </a:p>
          <a:p>
            <a:pPr>
              <a:lnSpc>
                <a:spcPct val="100000"/>
              </a:lnSpc>
              <a:spcBef>
                <a:spcPts val="488"/>
              </a:spcBef>
              <a:buClrTx/>
              <a:buSzTx/>
              <a:buFontTx/>
              <a:buNone/>
            </a:pPr>
            <a:endParaRPr lang="en-US" altLang="en-US" sz="1000" dirty="0"/>
          </a:p>
          <a:p>
            <a:pPr>
              <a:lnSpc>
                <a:spcPct val="100000"/>
              </a:lnSpc>
              <a:spcBef>
                <a:spcPts val="488"/>
              </a:spcBef>
              <a:buSzPct val="148000"/>
              <a:buFont typeface="Times New Roman" pitchFamily="16" charset="0"/>
              <a:buBlip>
                <a:blip r:embed="rId3"/>
              </a:buBlip>
            </a:pPr>
            <a:r>
              <a:rPr lang="en-US" altLang="en-US" sz="2400" dirty="0"/>
              <a:t>IPOs can enhance quality and efficiency of patent examination</a:t>
            </a:r>
          </a:p>
          <a:p>
            <a:pPr>
              <a:lnSpc>
                <a:spcPct val="100000"/>
              </a:lnSpc>
              <a:spcBef>
                <a:spcPts val="488"/>
              </a:spcBef>
              <a:buClrTx/>
              <a:buSzTx/>
              <a:buFontTx/>
              <a:buNone/>
            </a:pPr>
            <a:endParaRPr lang="en-US" altLang="en-US" sz="1000" dirty="0"/>
          </a:p>
          <a:p>
            <a:pPr>
              <a:lnSpc>
                <a:spcPct val="100000"/>
              </a:lnSpc>
              <a:spcBef>
                <a:spcPts val="488"/>
              </a:spcBef>
              <a:buSzPct val="148000"/>
              <a:buFont typeface="Times New Roman" pitchFamily="16" charset="0"/>
              <a:buBlip>
                <a:blip r:embed="rId3"/>
              </a:buBlip>
            </a:pPr>
            <a:r>
              <a:rPr lang="en-US" altLang="en-US" sz="2400" dirty="0"/>
              <a:t>CASE will be linked to Open Portal Dossier of IP5 to become the Global Portal Dossier</a:t>
            </a:r>
          </a:p>
          <a:p>
            <a:pPr>
              <a:lnSpc>
                <a:spcPct val="100000"/>
              </a:lnSpc>
              <a:spcBef>
                <a:spcPts val="488"/>
              </a:spcBef>
              <a:buClrTx/>
              <a:buSzTx/>
              <a:buFontTx/>
              <a:buNone/>
            </a:pPr>
            <a:endParaRPr lang="en-US" altLang="en-US" sz="2000" dirty="0"/>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182</a:t>
            </a:fld>
            <a:endParaRPr lang="en-US"/>
          </a:p>
        </p:txBody>
      </p:sp>
    </p:spTree>
    <p:extLst>
      <p:ext uri="{BB962C8B-B14F-4D97-AF65-F5344CB8AC3E}">
        <p14:creationId xmlns:p14="http://schemas.microsoft.com/office/powerpoint/2010/main" val="25430815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7713" y="260648"/>
            <a:ext cx="8888573" cy="640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183</a:t>
            </a:fld>
            <a:endParaRPr lang="en-US"/>
          </a:p>
        </p:txBody>
      </p:sp>
    </p:spTree>
    <p:extLst>
      <p:ext uri="{BB962C8B-B14F-4D97-AF65-F5344CB8AC3E}">
        <p14:creationId xmlns:p14="http://schemas.microsoft.com/office/powerpoint/2010/main" val="7925226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a:solidFill>
                  <a:srgbClr val="00408C"/>
                </a:solidFill>
              </a:rPr>
              <a:t>GLOBAL DOSSIER PLATFORM (WIPO-CASE, OPD AND PATENTSCOPE) </a:t>
            </a:r>
          </a:p>
        </p:txBody>
      </p:sp>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7463" y="1909763"/>
            <a:ext cx="1536700" cy="944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914525"/>
            <a:ext cx="796925" cy="812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48" name="Rectangle 4"/>
          <p:cNvSpPr>
            <a:spLocks noChangeArrowheads="1"/>
          </p:cNvSpPr>
          <p:nvPr/>
        </p:nvSpPr>
        <p:spPr bwMode="auto">
          <a:xfrm>
            <a:off x="6954838" y="1973263"/>
            <a:ext cx="2447925" cy="692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Lst>
              <a:defRPr>
                <a:solidFill>
                  <a:srgbClr val="000000"/>
                </a:solidFill>
                <a:latin typeface="Arial" charset="0"/>
                <a:ea typeface="Microsoft YaHei" charset="-122"/>
              </a:defRPr>
            </a:lvl1pPr>
            <a:lvl2pPr>
              <a:tabLst>
                <a:tab pos="723900" algn="l"/>
                <a:tab pos="1447800" algn="l"/>
                <a:tab pos="2171700" algn="l"/>
              </a:tabLst>
              <a:defRPr>
                <a:solidFill>
                  <a:srgbClr val="000000"/>
                </a:solidFill>
                <a:latin typeface="Arial" charset="0"/>
                <a:ea typeface="Microsoft YaHei" charset="-122"/>
              </a:defRPr>
            </a:lvl2pPr>
            <a:lvl3pPr>
              <a:tabLst>
                <a:tab pos="723900" algn="l"/>
                <a:tab pos="1447800" algn="l"/>
                <a:tab pos="2171700" algn="l"/>
              </a:tabLst>
              <a:defRPr>
                <a:solidFill>
                  <a:srgbClr val="000000"/>
                </a:solidFill>
                <a:latin typeface="Arial" charset="0"/>
                <a:ea typeface="Microsoft YaHei" charset="-122"/>
              </a:defRPr>
            </a:lvl3pPr>
            <a:lvl4pPr>
              <a:tabLst>
                <a:tab pos="723900" algn="l"/>
                <a:tab pos="1447800" algn="l"/>
                <a:tab pos="2171700" algn="l"/>
              </a:tabLst>
              <a:defRPr>
                <a:solidFill>
                  <a:srgbClr val="000000"/>
                </a:solidFill>
                <a:latin typeface="Arial" charset="0"/>
                <a:ea typeface="Microsoft YaHei" charset="-122"/>
              </a:defRPr>
            </a:lvl4pPr>
            <a:lvl5pPr>
              <a:tabLst>
                <a:tab pos="723900" algn="l"/>
                <a:tab pos="1447800" algn="l"/>
                <a:tab pos="21717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a:ea typeface="MS PGothic" charset="-128"/>
              </a:rPr>
              <a:t> </a:t>
            </a:r>
            <a:r>
              <a:rPr lang="fr-FR" altLang="en-US" sz="1400">
                <a:ea typeface="MS PGothic" charset="-128"/>
              </a:rPr>
              <a:t>Public Users</a:t>
            </a:r>
          </a:p>
          <a:p>
            <a:pPr hangingPunct="1">
              <a:lnSpc>
                <a:spcPct val="100000"/>
              </a:lnSpc>
              <a:spcBef>
                <a:spcPts val="900"/>
              </a:spcBef>
            </a:pPr>
            <a:r>
              <a:rPr lang="fr-FR" altLang="en-US" sz="1400">
                <a:ea typeface="MS PGothic" charset="-128"/>
              </a:rPr>
              <a:t>(including IP office users)</a:t>
            </a:r>
          </a:p>
        </p:txBody>
      </p:sp>
      <p:pic>
        <p:nvPicPr>
          <p:cNvPr id="573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163" y="2238375"/>
            <a:ext cx="622300" cy="165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50" name="Line 6"/>
          <p:cNvSpPr>
            <a:spLocks noChangeShapeType="1"/>
          </p:cNvSpPr>
          <p:nvPr/>
        </p:nvSpPr>
        <p:spPr bwMode="auto">
          <a:xfrm>
            <a:off x="5334000" y="2492375"/>
            <a:ext cx="533400" cy="1588"/>
          </a:xfrm>
          <a:prstGeom prst="line">
            <a:avLst/>
          </a:prstGeom>
          <a:noFill/>
          <a:ln w="19080" cap="flat">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7351" name="Rectangle 7"/>
          <p:cNvSpPr>
            <a:spLocks noChangeArrowheads="1"/>
          </p:cNvSpPr>
          <p:nvPr/>
        </p:nvSpPr>
        <p:spPr bwMode="auto">
          <a:xfrm>
            <a:off x="2339975" y="2992438"/>
            <a:ext cx="4830763"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200">
                <a:ea typeface="MS PGothic" charset="-128"/>
              </a:rPr>
              <a:t>Feed dossier  information that OPD/CASE Offices agree to publish</a:t>
            </a:r>
          </a:p>
        </p:txBody>
      </p:sp>
      <p:sp>
        <p:nvSpPr>
          <p:cNvPr id="57352" name="AutoShape 8"/>
          <p:cNvSpPr>
            <a:spLocks noChangeArrowheads="1"/>
          </p:cNvSpPr>
          <p:nvPr/>
        </p:nvSpPr>
        <p:spPr bwMode="auto">
          <a:xfrm>
            <a:off x="3810000" y="3860800"/>
            <a:ext cx="1524000" cy="685800"/>
          </a:xfrm>
          <a:prstGeom prst="flowChartAlternateProcess">
            <a:avLst/>
          </a:prstGeom>
          <a:solidFill>
            <a:srgbClr val="FF9999"/>
          </a:solidFill>
          <a:ln w="936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algn="ctr" hangingPunct="1">
              <a:lnSpc>
                <a:spcPct val="100000"/>
              </a:lnSpc>
              <a:spcBef>
                <a:spcPts val="900"/>
              </a:spcBef>
            </a:pPr>
            <a:r>
              <a:rPr lang="fr-FR" altLang="en-US" sz="2000">
                <a:ea typeface="MS PGothic" charset="-128"/>
              </a:rPr>
              <a:t>WIPO CASE</a:t>
            </a:r>
          </a:p>
        </p:txBody>
      </p:sp>
      <p:pic>
        <p:nvPicPr>
          <p:cNvPr id="57353" name="Picture 9"/>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433888" y="2601913"/>
            <a:ext cx="274637" cy="1284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5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2250" y="1693863"/>
            <a:ext cx="6380163" cy="2170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55" name="Rectangle 11"/>
          <p:cNvSpPr>
            <a:spLocks noChangeArrowheads="1"/>
          </p:cNvSpPr>
          <p:nvPr/>
        </p:nvSpPr>
        <p:spPr bwMode="auto">
          <a:xfrm>
            <a:off x="5675313" y="3357563"/>
            <a:ext cx="1733550"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200">
                <a:ea typeface="MS PGothic" charset="-128"/>
              </a:rPr>
              <a:t>Public Domain</a:t>
            </a:r>
          </a:p>
        </p:txBody>
      </p:sp>
      <p:sp>
        <p:nvSpPr>
          <p:cNvPr id="57356" name="Rectangle 12"/>
          <p:cNvSpPr>
            <a:spLocks noChangeArrowheads="1"/>
          </p:cNvSpPr>
          <p:nvPr/>
        </p:nvSpPr>
        <p:spPr bwMode="auto">
          <a:xfrm>
            <a:off x="5867400" y="4078288"/>
            <a:ext cx="3074988"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Lst>
              <a:defRPr>
                <a:solidFill>
                  <a:srgbClr val="000000"/>
                </a:solidFill>
                <a:latin typeface="Arial" charset="0"/>
                <a:ea typeface="Microsoft YaHei" charset="-122"/>
              </a:defRPr>
            </a:lvl1pPr>
            <a:lvl2pPr>
              <a:tabLst>
                <a:tab pos="723900" algn="l"/>
                <a:tab pos="1447800" algn="l"/>
                <a:tab pos="2171700" algn="l"/>
                <a:tab pos="2895600" algn="l"/>
              </a:tabLst>
              <a:defRPr>
                <a:solidFill>
                  <a:srgbClr val="000000"/>
                </a:solidFill>
                <a:latin typeface="Arial" charset="0"/>
                <a:ea typeface="Microsoft YaHei" charset="-122"/>
              </a:defRPr>
            </a:lvl2pPr>
            <a:lvl3pPr>
              <a:tabLst>
                <a:tab pos="723900" algn="l"/>
                <a:tab pos="1447800" algn="l"/>
                <a:tab pos="2171700" algn="l"/>
                <a:tab pos="2895600" algn="l"/>
              </a:tabLst>
              <a:defRPr>
                <a:solidFill>
                  <a:srgbClr val="000000"/>
                </a:solidFill>
                <a:latin typeface="Arial" charset="0"/>
                <a:ea typeface="Microsoft YaHei" charset="-122"/>
              </a:defRPr>
            </a:lvl3pPr>
            <a:lvl4pPr>
              <a:tabLst>
                <a:tab pos="723900" algn="l"/>
                <a:tab pos="1447800" algn="l"/>
                <a:tab pos="2171700" algn="l"/>
                <a:tab pos="2895600" algn="l"/>
              </a:tabLst>
              <a:defRPr>
                <a:solidFill>
                  <a:srgbClr val="000000"/>
                </a:solidFill>
                <a:latin typeface="Arial" charset="0"/>
                <a:ea typeface="Microsoft YaHei" charset="-122"/>
              </a:defRPr>
            </a:lvl4pPr>
            <a:lvl5pPr>
              <a:tabLst>
                <a:tab pos="723900" algn="l"/>
                <a:tab pos="1447800" algn="l"/>
                <a:tab pos="2171700" algn="l"/>
                <a:tab pos="28956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200">
                <a:ea typeface="MS PGothic" charset="-128"/>
              </a:rPr>
              <a:t>Not accessible to the public and for PTO official use only</a:t>
            </a:r>
          </a:p>
        </p:txBody>
      </p:sp>
      <p:pic>
        <p:nvPicPr>
          <p:cNvPr id="57357"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94463" y="4940300"/>
            <a:ext cx="914400" cy="868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58" name="Rectangle 14"/>
          <p:cNvSpPr>
            <a:spLocks noChangeArrowheads="1"/>
          </p:cNvSpPr>
          <p:nvPr/>
        </p:nvSpPr>
        <p:spPr bwMode="auto">
          <a:xfrm>
            <a:off x="7462838" y="5389563"/>
            <a:ext cx="1708150"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200">
                <a:ea typeface="MS PGothic" charset="-128"/>
              </a:rPr>
              <a:t>Examiner of CASE participating office</a:t>
            </a:r>
          </a:p>
        </p:txBody>
      </p:sp>
      <p:sp>
        <p:nvSpPr>
          <p:cNvPr id="57359" name="Oval 15"/>
          <p:cNvSpPr>
            <a:spLocks noChangeArrowheads="1"/>
          </p:cNvSpPr>
          <p:nvPr/>
        </p:nvSpPr>
        <p:spPr bwMode="auto">
          <a:xfrm>
            <a:off x="4171950" y="5230813"/>
            <a:ext cx="1625600" cy="806450"/>
          </a:xfrm>
          <a:prstGeom prst="ellipse">
            <a:avLst/>
          </a:prstGeom>
          <a:solidFill>
            <a:srgbClr val="66CC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algn="ctr" hangingPunct="1">
              <a:lnSpc>
                <a:spcPct val="100000"/>
              </a:lnSpc>
              <a:spcBef>
                <a:spcPts val="900"/>
              </a:spcBef>
            </a:pPr>
            <a:r>
              <a:rPr lang="fr-FR" altLang="en-US" sz="1400">
                <a:ea typeface="MS PGothic" charset="-128"/>
              </a:rPr>
              <a:t>CASE depositary </a:t>
            </a:r>
          </a:p>
          <a:p>
            <a:pPr algn="ctr" hangingPunct="1">
              <a:lnSpc>
                <a:spcPct val="100000"/>
              </a:lnSpc>
              <a:spcBef>
                <a:spcPts val="900"/>
              </a:spcBef>
            </a:pPr>
            <a:r>
              <a:rPr lang="fr-FR" altLang="en-US" sz="1400">
                <a:ea typeface="MS PGothic" charset="-128"/>
              </a:rPr>
              <a:t>System</a:t>
            </a:r>
          </a:p>
        </p:txBody>
      </p:sp>
      <p:sp>
        <p:nvSpPr>
          <p:cNvPr id="57360" name="Oval 16"/>
          <p:cNvSpPr>
            <a:spLocks noChangeArrowheads="1"/>
          </p:cNvSpPr>
          <p:nvPr/>
        </p:nvSpPr>
        <p:spPr bwMode="auto">
          <a:xfrm>
            <a:off x="2416175" y="5291138"/>
            <a:ext cx="1371600" cy="685800"/>
          </a:xfrm>
          <a:prstGeom prst="ellipse">
            <a:avLst/>
          </a:prstGeom>
          <a:solidFill>
            <a:srgbClr val="66CC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723900" algn="l"/>
              </a:tabLst>
              <a:defRPr>
                <a:solidFill>
                  <a:srgbClr val="000000"/>
                </a:solidFill>
                <a:latin typeface="Arial" charset="0"/>
                <a:ea typeface="Microsoft YaHei" charset="-122"/>
              </a:defRPr>
            </a:lvl1pPr>
            <a:lvl2pPr>
              <a:tabLst>
                <a:tab pos="723900" algn="l"/>
              </a:tabLst>
              <a:defRPr>
                <a:solidFill>
                  <a:srgbClr val="000000"/>
                </a:solidFill>
                <a:latin typeface="Arial" charset="0"/>
                <a:ea typeface="Microsoft YaHei" charset="-122"/>
              </a:defRPr>
            </a:lvl2pPr>
            <a:lvl3pPr>
              <a:tabLst>
                <a:tab pos="723900" algn="l"/>
              </a:tabLst>
              <a:defRPr>
                <a:solidFill>
                  <a:srgbClr val="000000"/>
                </a:solidFill>
                <a:latin typeface="Arial" charset="0"/>
                <a:ea typeface="Microsoft YaHei" charset="-122"/>
              </a:defRPr>
            </a:lvl3pPr>
            <a:lvl4pPr>
              <a:tabLst>
                <a:tab pos="723900" algn="l"/>
              </a:tabLst>
              <a:defRPr>
                <a:solidFill>
                  <a:srgbClr val="000000"/>
                </a:solidFill>
                <a:latin typeface="Arial" charset="0"/>
                <a:ea typeface="Microsoft YaHei" charset="-122"/>
              </a:defRPr>
            </a:lvl4pPr>
            <a:lvl5pPr>
              <a:tabLst>
                <a:tab pos="723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9pPr>
          </a:lstStyle>
          <a:p>
            <a:pPr algn="ctr" hangingPunct="1">
              <a:lnSpc>
                <a:spcPct val="100000"/>
              </a:lnSpc>
              <a:spcBef>
                <a:spcPts val="900"/>
              </a:spcBef>
            </a:pPr>
            <a:r>
              <a:rPr lang="fr-FR" altLang="en-US">
                <a:ea typeface="MS PGothic" charset="-128"/>
              </a:rPr>
              <a:t>IPAS+</a:t>
            </a:r>
          </a:p>
        </p:txBody>
      </p:sp>
      <p:cxnSp>
        <p:nvCxnSpPr>
          <p:cNvPr id="57361" name="AutoShape 17"/>
          <p:cNvCxnSpPr>
            <a:cxnSpLocks noChangeShapeType="1"/>
          </p:cNvCxnSpPr>
          <p:nvPr/>
        </p:nvCxnSpPr>
        <p:spPr bwMode="auto">
          <a:xfrm flipH="1" flipV="1">
            <a:off x="5378450" y="4546600"/>
            <a:ext cx="1330325" cy="609600"/>
          </a:xfrm>
          <a:prstGeom prst="bentConnector3">
            <a:avLst>
              <a:gd name="adj1" fmla="val 50000"/>
            </a:avLst>
          </a:prstGeom>
          <a:noFill/>
          <a:ln w="1908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7362" name="AutoShape 18"/>
          <p:cNvCxnSpPr>
            <a:cxnSpLocks noChangeShapeType="1"/>
          </p:cNvCxnSpPr>
          <p:nvPr/>
        </p:nvCxnSpPr>
        <p:spPr bwMode="auto">
          <a:xfrm>
            <a:off x="5346700" y="4449763"/>
            <a:ext cx="1319213" cy="596900"/>
          </a:xfrm>
          <a:prstGeom prst="bentConnector3">
            <a:avLst>
              <a:gd name="adj1" fmla="val 50000"/>
            </a:avLst>
          </a:prstGeom>
          <a:noFill/>
          <a:ln w="1908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7363" name="Rectangle 19"/>
          <p:cNvSpPr>
            <a:spLocks noChangeArrowheads="1"/>
          </p:cNvSpPr>
          <p:nvPr/>
        </p:nvSpPr>
        <p:spPr bwMode="auto">
          <a:xfrm>
            <a:off x="4171950" y="6165850"/>
            <a:ext cx="3209925" cy="569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Lst>
              <a:defRPr>
                <a:solidFill>
                  <a:srgbClr val="000000"/>
                </a:solidFill>
                <a:latin typeface="Arial" charset="0"/>
                <a:ea typeface="Microsoft YaHei" charset="-122"/>
              </a:defRPr>
            </a:lvl1pPr>
            <a:lvl2pPr>
              <a:tabLst>
                <a:tab pos="723900" algn="l"/>
                <a:tab pos="1447800" algn="l"/>
                <a:tab pos="2171700" algn="l"/>
                <a:tab pos="2895600" algn="l"/>
              </a:tabLst>
              <a:defRPr>
                <a:solidFill>
                  <a:srgbClr val="000000"/>
                </a:solidFill>
                <a:latin typeface="Arial" charset="0"/>
                <a:ea typeface="Microsoft YaHei" charset="-122"/>
              </a:defRPr>
            </a:lvl2pPr>
            <a:lvl3pPr>
              <a:tabLst>
                <a:tab pos="723900" algn="l"/>
                <a:tab pos="1447800" algn="l"/>
                <a:tab pos="2171700" algn="l"/>
                <a:tab pos="2895600" algn="l"/>
              </a:tabLst>
              <a:defRPr>
                <a:solidFill>
                  <a:srgbClr val="000000"/>
                </a:solidFill>
                <a:latin typeface="Arial" charset="0"/>
                <a:ea typeface="Microsoft YaHei" charset="-122"/>
              </a:defRPr>
            </a:lvl3pPr>
            <a:lvl4pPr>
              <a:tabLst>
                <a:tab pos="723900" algn="l"/>
                <a:tab pos="1447800" algn="l"/>
                <a:tab pos="2171700" algn="l"/>
                <a:tab pos="2895600" algn="l"/>
              </a:tabLst>
              <a:defRPr>
                <a:solidFill>
                  <a:srgbClr val="000000"/>
                </a:solidFill>
                <a:latin typeface="Arial" charset="0"/>
                <a:ea typeface="Microsoft YaHei" charset="-122"/>
              </a:defRPr>
            </a:lvl4pPr>
            <a:lvl5pPr>
              <a:tabLst>
                <a:tab pos="723900" algn="l"/>
                <a:tab pos="1447800" algn="l"/>
                <a:tab pos="2171700" algn="l"/>
                <a:tab pos="28956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200">
                <a:ea typeface="MS PGothic" charset="-128"/>
              </a:rPr>
              <a:t>CASE depositary Office using own EDMS</a:t>
            </a:r>
          </a:p>
          <a:p>
            <a:pPr hangingPunct="1">
              <a:lnSpc>
                <a:spcPct val="100000"/>
              </a:lnSpc>
              <a:spcBef>
                <a:spcPts val="900"/>
              </a:spcBef>
            </a:pPr>
            <a:r>
              <a:rPr lang="fr-FR" altLang="en-US" sz="1200">
                <a:ea typeface="MS PGothic" charset="-128"/>
              </a:rPr>
              <a:t>E.g. Australia</a:t>
            </a:r>
          </a:p>
        </p:txBody>
      </p:sp>
      <p:sp>
        <p:nvSpPr>
          <p:cNvPr id="57364" name="Rectangle 20"/>
          <p:cNvSpPr>
            <a:spLocks noChangeArrowheads="1"/>
          </p:cNvSpPr>
          <p:nvPr/>
        </p:nvSpPr>
        <p:spPr bwMode="auto">
          <a:xfrm>
            <a:off x="2154238" y="6211888"/>
            <a:ext cx="16732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200">
                <a:ea typeface="MS PGothic" charset="-128"/>
              </a:rPr>
              <a:t>CASE depositary Office using IPAS</a:t>
            </a:r>
          </a:p>
        </p:txBody>
      </p:sp>
      <p:cxnSp>
        <p:nvCxnSpPr>
          <p:cNvPr id="57365" name="AutoShape 21"/>
          <p:cNvCxnSpPr>
            <a:cxnSpLocks noChangeShapeType="1"/>
          </p:cNvCxnSpPr>
          <p:nvPr/>
        </p:nvCxnSpPr>
        <p:spPr bwMode="auto">
          <a:xfrm flipH="1">
            <a:off x="3114675" y="4597400"/>
            <a:ext cx="806450" cy="671513"/>
          </a:xfrm>
          <a:prstGeom prst="bentConnector3">
            <a:avLst>
              <a:gd name="adj1" fmla="val 50000"/>
            </a:avLst>
          </a:prstGeom>
          <a:noFill/>
          <a:ln w="2556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7366" name="AutoShape 22"/>
          <p:cNvCxnSpPr>
            <a:cxnSpLocks noChangeShapeType="1"/>
          </p:cNvCxnSpPr>
          <p:nvPr/>
        </p:nvCxnSpPr>
        <p:spPr bwMode="auto">
          <a:xfrm flipV="1">
            <a:off x="3419475" y="4597400"/>
            <a:ext cx="752475" cy="669925"/>
          </a:xfrm>
          <a:prstGeom prst="bentConnector3">
            <a:avLst>
              <a:gd name="adj1" fmla="val 50000"/>
            </a:avLst>
          </a:prstGeom>
          <a:noFill/>
          <a:ln w="2556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7367" name="AutoShape 23"/>
          <p:cNvCxnSpPr>
            <a:cxnSpLocks noChangeShapeType="1"/>
          </p:cNvCxnSpPr>
          <p:nvPr/>
        </p:nvCxnSpPr>
        <p:spPr bwMode="auto">
          <a:xfrm>
            <a:off x="4708525" y="4597400"/>
            <a:ext cx="276225" cy="633413"/>
          </a:xfrm>
          <a:prstGeom prst="bentConnector3">
            <a:avLst>
              <a:gd name="adj1" fmla="val 50000"/>
            </a:avLst>
          </a:prstGeom>
          <a:noFill/>
          <a:ln w="2844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7368" name="AutoShape 24"/>
          <p:cNvCxnSpPr>
            <a:cxnSpLocks noChangeShapeType="1"/>
          </p:cNvCxnSpPr>
          <p:nvPr/>
        </p:nvCxnSpPr>
        <p:spPr bwMode="auto">
          <a:xfrm flipH="1" flipV="1">
            <a:off x="5043488" y="4583113"/>
            <a:ext cx="290512" cy="684212"/>
          </a:xfrm>
          <a:prstGeom prst="bentConnector3">
            <a:avLst>
              <a:gd name="adj1" fmla="val 50000"/>
            </a:avLst>
          </a:prstGeom>
          <a:noFill/>
          <a:ln w="2844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57369" name="Picture 2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188" y="4829175"/>
            <a:ext cx="914400" cy="868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70" name="Rectangle 26"/>
          <p:cNvSpPr>
            <a:spLocks noChangeArrowheads="1"/>
          </p:cNvSpPr>
          <p:nvPr/>
        </p:nvSpPr>
        <p:spPr bwMode="auto">
          <a:xfrm>
            <a:off x="0" y="5807075"/>
            <a:ext cx="2133600"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200">
                <a:ea typeface="MS PGothic" charset="-128"/>
              </a:rPr>
              <a:t>Examiner of IP5 Office participating in WPO/CASE </a:t>
            </a:r>
          </a:p>
        </p:txBody>
      </p:sp>
      <p:pic>
        <p:nvPicPr>
          <p:cNvPr id="57371" name="Picture 2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288" y="3236913"/>
            <a:ext cx="914400" cy="868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72" name="Rectangle 28"/>
          <p:cNvSpPr>
            <a:spLocks noChangeArrowheads="1"/>
          </p:cNvSpPr>
          <p:nvPr/>
        </p:nvSpPr>
        <p:spPr bwMode="auto">
          <a:xfrm>
            <a:off x="-22225" y="2238375"/>
            <a:ext cx="1377950"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Lst>
              <a:defRPr>
                <a:solidFill>
                  <a:srgbClr val="000000"/>
                </a:solidFill>
                <a:latin typeface="Arial" charset="0"/>
                <a:ea typeface="Microsoft YaHei" charset="-122"/>
              </a:defRPr>
            </a:lvl1pPr>
            <a:lvl2pPr>
              <a:tabLst>
                <a:tab pos="723900" algn="l"/>
              </a:tabLst>
              <a:defRPr>
                <a:solidFill>
                  <a:srgbClr val="000000"/>
                </a:solidFill>
                <a:latin typeface="Arial" charset="0"/>
                <a:ea typeface="Microsoft YaHei" charset="-122"/>
              </a:defRPr>
            </a:lvl2pPr>
            <a:lvl3pPr>
              <a:tabLst>
                <a:tab pos="723900" algn="l"/>
              </a:tabLst>
              <a:defRPr>
                <a:solidFill>
                  <a:srgbClr val="000000"/>
                </a:solidFill>
                <a:latin typeface="Arial" charset="0"/>
                <a:ea typeface="Microsoft YaHei" charset="-122"/>
              </a:defRPr>
            </a:lvl3pPr>
            <a:lvl4pPr>
              <a:tabLst>
                <a:tab pos="723900" algn="l"/>
              </a:tabLst>
              <a:defRPr>
                <a:solidFill>
                  <a:srgbClr val="000000"/>
                </a:solidFill>
                <a:latin typeface="Arial" charset="0"/>
                <a:ea typeface="Microsoft YaHei" charset="-122"/>
              </a:defRPr>
            </a:lvl4pPr>
            <a:lvl5pPr>
              <a:tabLst>
                <a:tab pos="723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200">
                <a:ea typeface="MS PGothic" charset="-128"/>
              </a:rPr>
              <a:t>Examiner of IP5 Office not participating in WPO/CASE </a:t>
            </a:r>
          </a:p>
        </p:txBody>
      </p:sp>
      <p:sp>
        <p:nvSpPr>
          <p:cNvPr id="57373" name="Oval 29"/>
          <p:cNvSpPr>
            <a:spLocks noChangeArrowheads="1"/>
          </p:cNvSpPr>
          <p:nvPr/>
        </p:nvSpPr>
        <p:spPr bwMode="auto">
          <a:xfrm>
            <a:off x="1249363" y="2576513"/>
            <a:ext cx="982662" cy="557212"/>
          </a:xfrm>
          <a:prstGeom prst="ellipse">
            <a:avLst/>
          </a:prstGeom>
          <a:solidFill>
            <a:srgbClr val="66CC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723900" algn="l"/>
              </a:tabLst>
              <a:defRPr>
                <a:solidFill>
                  <a:srgbClr val="000000"/>
                </a:solidFill>
                <a:latin typeface="Arial" charset="0"/>
                <a:ea typeface="Microsoft YaHei" charset="-122"/>
              </a:defRPr>
            </a:lvl1pPr>
            <a:lvl2pPr>
              <a:tabLst>
                <a:tab pos="723900" algn="l"/>
              </a:tabLst>
              <a:defRPr>
                <a:solidFill>
                  <a:srgbClr val="000000"/>
                </a:solidFill>
                <a:latin typeface="Arial" charset="0"/>
                <a:ea typeface="Microsoft YaHei" charset="-122"/>
              </a:defRPr>
            </a:lvl2pPr>
            <a:lvl3pPr>
              <a:tabLst>
                <a:tab pos="723900" algn="l"/>
              </a:tabLst>
              <a:defRPr>
                <a:solidFill>
                  <a:srgbClr val="000000"/>
                </a:solidFill>
                <a:latin typeface="Arial" charset="0"/>
                <a:ea typeface="Microsoft YaHei" charset="-122"/>
              </a:defRPr>
            </a:lvl3pPr>
            <a:lvl4pPr>
              <a:tabLst>
                <a:tab pos="723900" algn="l"/>
              </a:tabLst>
              <a:defRPr>
                <a:solidFill>
                  <a:srgbClr val="000000"/>
                </a:solidFill>
                <a:latin typeface="Arial" charset="0"/>
                <a:ea typeface="Microsoft YaHei" charset="-122"/>
              </a:defRPr>
            </a:lvl4pPr>
            <a:lvl5pPr>
              <a:tabLst>
                <a:tab pos="723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9pPr>
          </a:lstStyle>
          <a:p>
            <a:pPr algn="ctr" hangingPunct="1">
              <a:lnSpc>
                <a:spcPct val="100000"/>
              </a:lnSpc>
              <a:spcBef>
                <a:spcPts val="900"/>
              </a:spcBef>
            </a:pPr>
            <a:r>
              <a:rPr lang="fr-FR" altLang="en-US">
                <a:ea typeface="MS PGothic" charset="-128"/>
              </a:rPr>
              <a:t>OPD</a:t>
            </a:r>
          </a:p>
        </p:txBody>
      </p:sp>
      <p:sp>
        <p:nvSpPr>
          <p:cNvPr id="57374" name="Oval 30"/>
          <p:cNvSpPr>
            <a:spLocks noChangeArrowheads="1"/>
          </p:cNvSpPr>
          <p:nvPr/>
        </p:nvSpPr>
        <p:spPr bwMode="auto">
          <a:xfrm>
            <a:off x="1457325" y="3600450"/>
            <a:ext cx="1371600" cy="685800"/>
          </a:xfrm>
          <a:prstGeom prst="ellipse">
            <a:avLst/>
          </a:prstGeom>
          <a:solidFill>
            <a:srgbClr val="66CC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723900" algn="l"/>
              </a:tabLst>
              <a:defRPr>
                <a:solidFill>
                  <a:srgbClr val="000000"/>
                </a:solidFill>
                <a:latin typeface="Arial" charset="0"/>
                <a:ea typeface="Microsoft YaHei" charset="-122"/>
              </a:defRPr>
            </a:lvl1pPr>
            <a:lvl2pPr>
              <a:tabLst>
                <a:tab pos="723900" algn="l"/>
              </a:tabLst>
              <a:defRPr>
                <a:solidFill>
                  <a:srgbClr val="000000"/>
                </a:solidFill>
                <a:latin typeface="Arial" charset="0"/>
                <a:ea typeface="Microsoft YaHei" charset="-122"/>
              </a:defRPr>
            </a:lvl2pPr>
            <a:lvl3pPr>
              <a:tabLst>
                <a:tab pos="723900" algn="l"/>
              </a:tabLst>
              <a:defRPr>
                <a:solidFill>
                  <a:srgbClr val="000000"/>
                </a:solidFill>
                <a:latin typeface="Arial" charset="0"/>
                <a:ea typeface="Microsoft YaHei" charset="-122"/>
              </a:defRPr>
            </a:lvl3pPr>
            <a:lvl4pPr>
              <a:tabLst>
                <a:tab pos="723900" algn="l"/>
              </a:tabLst>
              <a:defRPr>
                <a:solidFill>
                  <a:srgbClr val="000000"/>
                </a:solidFill>
                <a:latin typeface="Arial" charset="0"/>
                <a:ea typeface="Microsoft YaHei" charset="-122"/>
              </a:defRPr>
            </a:lvl4pPr>
            <a:lvl5pPr>
              <a:tabLst>
                <a:tab pos="723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9pPr>
          </a:lstStyle>
          <a:p>
            <a:pPr algn="ctr" hangingPunct="1">
              <a:lnSpc>
                <a:spcPct val="100000"/>
              </a:lnSpc>
              <a:spcBef>
                <a:spcPts val="900"/>
              </a:spcBef>
            </a:pPr>
            <a:r>
              <a:rPr lang="fr-FR" altLang="en-US">
                <a:ea typeface="MS PGothic" charset="-128"/>
              </a:rPr>
              <a:t>OPD</a:t>
            </a:r>
          </a:p>
        </p:txBody>
      </p:sp>
      <p:cxnSp>
        <p:nvCxnSpPr>
          <p:cNvPr id="57375" name="AutoShape 31"/>
          <p:cNvCxnSpPr>
            <a:cxnSpLocks noChangeShapeType="1"/>
          </p:cNvCxnSpPr>
          <p:nvPr/>
        </p:nvCxnSpPr>
        <p:spPr bwMode="auto">
          <a:xfrm flipH="1" flipV="1">
            <a:off x="2828925" y="3943350"/>
            <a:ext cx="981075" cy="195263"/>
          </a:xfrm>
          <a:prstGeom prst="bentConnector3">
            <a:avLst>
              <a:gd name="adj1" fmla="val 50000"/>
            </a:avLst>
          </a:prstGeom>
          <a:noFill/>
          <a:ln w="2556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57376" name="Picture 3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8588" y="4092575"/>
            <a:ext cx="1254125" cy="446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77" name="Line 33"/>
          <p:cNvSpPr>
            <a:spLocks noChangeShapeType="1"/>
          </p:cNvSpPr>
          <p:nvPr/>
        </p:nvSpPr>
        <p:spPr bwMode="auto">
          <a:xfrm flipH="1">
            <a:off x="1066800" y="4114800"/>
            <a:ext cx="690563" cy="736600"/>
          </a:xfrm>
          <a:prstGeom prst="line">
            <a:avLst/>
          </a:prstGeom>
          <a:noFill/>
          <a:ln w="19080" cap="flat">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7378" name="Line 34"/>
          <p:cNvSpPr>
            <a:spLocks noChangeShapeType="1"/>
          </p:cNvSpPr>
          <p:nvPr/>
        </p:nvSpPr>
        <p:spPr bwMode="auto">
          <a:xfrm flipH="1">
            <a:off x="1308100" y="4316413"/>
            <a:ext cx="596900" cy="617537"/>
          </a:xfrm>
          <a:prstGeom prst="line">
            <a:avLst/>
          </a:prstGeom>
          <a:noFill/>
          <a:ln w="1908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cxnSp>
        <p:nvCxnSpPr>
          <p:cNvPr id="57379" name="AutoShape 35"/>
          <p:cNvCxnSpPr>
            <a:cxnSpLocks noChangeShapeType="1"/>
          </p:cNvCxnSpPr>
          <p:nvPr/>
        </p:nvCxnSpPr>
        <p:spPr bwMode="auto">
          <a:xfrm>
            <a:off x="1677988" y="3170238"/>
            <a:ext cx="150812" cy="485775"/>
          </a:xfrm>
          <a:prstGeom prst="bentConnector3">
            <a:avLst>
              <a:gd name="adj1" fmla="val 50000"/>
            </a:avLst>
          </a:prstGeom>
          <a:noFill/>
          <a:ln w="2844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7380" name="AutoShape 36"/>
          <p:cNvCxnSpPr>
            <a:cxnSpLocks noChangeShapeType="1"/>
          </p:cNvCxnSpPr>
          <p:nvPr/>
        </p:nvCxnSpPr>
        <p:spPr bwMode="auto">
          <a:xfrm flipH="1" flipV="1">
            <a:off x="1903413" y="3124200"/>
            <a:ext cx="182562" cy="546100"/>
          </a:xfrm>
          <a:prstGeom prst="bentConnector3">
            <a:avLst>
              <a:gd name="adj1" fmla="val 50000"/>
            </a:avLst>
          </a:prstGeom>
          <a:noFill/>
          <a:ln w="2844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184</a:t>
            </a:fld>
            <a:endParaRPr lang="en-US"/>
          </a:p>
        </p:txBody>
      </p:sp>
    </p:spTree>
    <p:extLst>
      <p:ext uri="{BB962C8B-B14F-4D97-AF65-F5344CB8AC3E}">
        <p14:creationId xmlns:p14="http://schemas.microsoft.com/office/powerpoint/2010/main" val="37535306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a:solidFill>
                  <a:srgbClr val="00408C"/>
                </a:solidFill>
              </a:rPr>
              <a:t>GLOBAL DATABASES, TOOLS, AND PLATFORMS FOR IP BUSINESS (FREE) </a:t>
            </a:r>
          </a:p>
        </p:txBody>
      </p:sp>
      <p:sp>
        <p:nvSpPr>
          <p:cNvPr id="7170" name="Text Box 2"/>
          <p:cNvSpPr txBox="1">
            <a:spLocks noChangeArrowheads="1"/>
          </p:cNvSpPr>
          <p:nvPr/>
        </p:nvSpPr>
        <p:spPr bwMode="auto">
          <a:xfrm>
            <a:off x="1728788" y="1700808"/>
            <a:ext cx="60483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800" dirty="0"/>
              <a:t>PATENTSCOPE </a:t>
            </a:r>
          </a:p>
          <a:p>
            <a:pPr>
              <a:lnSpc>
                <a:spcPct val="100000"/>
              </a:lnSpc>
              <a:spcBef>
                <a:spcPts val="488"/>
              </a:spcBef>
              <a:buSzPct val="95000"/>
              <a:buFont typeface="Times New Roman" pitchFamily="16" charset="0"/>
              <a:buBlip>
                <a:blip r:embed="rId3"/>
              </a:buBlip>
            </a:pPr>
            <a:r>
              <a:rPr lang="en-US" altLang="en-US" sz="2800" dirty="0"/>
              <a:t>Global Brand </a:t>
            </a:r>
            <a:r>
              <a:rPr lang="en-US" altLang="en-US" sz="2800" dirty="0" smtClean="0"/>
              <a:t>Database</a:t>
            </a:r>
          </a:p>
          <a:p>
            <a:pPr>
              <a:lnSpc>
                <a:spcPct val="100000"/>
              </a:lnSpc>
              <a:spcBef>
                <a:spcPts val="488"/>
              </a:spcBef>
              <a:buSzPct val="95000"/>
              <a:buFont typeface="Times New Roman" pitchFamily="16" charset="0"/>
              <a:buBlip>
                <a:blip r:embed="rId3"/>
              </a:buBlip>
            </a:pPr>
            <a:r>
              <a:rPr lang="en-US" altLang="en-US" sz="2800" dirty="0" smtClean="0"/>
              <a:t>Global Design Database</a:t>
            </a:r>
            <a:endParaRPr lang="en-US" altLang="en-US" sz="2800" dirty="0"/>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Lex</a:t>
            </a:r>
          </a:p>
          <a:p>
            <a:pPr>
              <a:lnSpc>
                <a:spcPct val="100000"/>
              </a:lnSpc>
              <a:spcBef>
                <a:spcPts val="488"/>
              </a:spcBef>
              <a:buSzPct val="95000"/>
              <a:buBlip>
                <a:blip r:embed="rId3"/>
              </a:buBlip>
            </a:pPr>
            <a:r>
              <a:rPr lang="en-US" altLang="en-US" sz="2800" dirty="0"/>
              <a:t>WIPO </a:t>
            </a:r>
            <a:r>
              <a:rPr lang="en-US" altLang="en-US" sz="2800" dirty="0" smtClean="0"/>
              <a:t>Pearl</a:t>
            </a:r>
            <a:endParaRPr lang="en-US" altLang="en-US" sz="2800" dirty="0"/>
          </a:p>
          <a:p>
            <a:pPr>
              <a:lnSpc>
                <a:spcPct val="100000"/>
              </a:lnSpc>
              <a:spcBef>
                <a:spcPts val="488"/>
              </a:spcBef>
              <a:buSzPct val="95000"/>
              <a:buFont typeface="Times New Roman" pitchFamily="16" charset="0"/>
              <a:buBlip>
                <a:blip r:embed="rId3"/>
              </a:buBlip>
            </a:pPr>
            <a:r>
              <a:rPr lang="en-US" altLang="en-US" sz="2800" dirty="0"/>
              <a:t>WIPO IPAS, WIPO DAS</a:t>
            </a:r>
          </a:p>
          <a:p>
            <a:pPr>
              <a:lnSpc>
                <a:spcPct val="100000"/>
              </a:lnSpc>
              <a:spcBef>
                <a:spcPts val="488"/>
              </a:spcBef>
              <a:buSzPct val="95000"/>
              <a:buFont typeface="Times New Roman" pitchFamily="16" charset="0"/>
              <a:buBlip>
                <a:blip r:embed="rId3"/>
              </a:buBlip>
            </a:pPr>
            <a:r>
              <a:rPr lang="en-US" altLang="en-US" sz="2800" dirty="0"/>
              <a:t>WIPO CASE</a:t>
            </a:r>
          </a:p>
          <a:p>
            <a:pPr>
              <a:lnSpc>
                <a:spcPct val="100000"/>
              </a:lnSpc>
              <a:spcBef>
                <a:spcPts val="488"/>
              </a:spcBef>
              <a:buSzPct val="95000"/>
              <a:buFont typeface="Times New Roman" pitchFamily="16" charset="0"/>
              <a:buBlip>
                <a:blip r:embed="rId3"/>
              </a:buBlip>
            </a:pPr>
            <a:r>
              <a:rPr lang="en-US" altLang="en-US" sz="2800" dirty="0"/>
              <a:t>WIPO RE:SEARCH</a:t>
            </a:r>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GREEN</a:t>
            </a:r>
          </a:p>
          <a:p>
            <a:pPr>
              <a:lnSpc>
                <a:spcPct val="100000"/>
              </a:lnSpc>
              <a:spcBef>
                <a:spcPts val="488"/>
              </a:spcBef>
              <a:buClrTx/>
              <a:buSzTx/>
              <a:buFontTx/>
              <a:buNone/>
            </a:pPr>
            <a:endParaRPr lang="en-US" altLang="en-US" sz="24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063" y="5151127"/>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185</a:t>
            </a:fld>
            <a:endParaRPr lang="en-US"/>
          </a:p>
        </p:txBody>
      </p:sp>
    </p:spTree>
    <p:extLst>
      <p:ext uri="{BB962C8B-B14F-4D97-AF65-F5344CB8AC3E}">
        <p14:creationId xmlns:p14="http://schemas.microsoft.com/office/powerpoint/2010/main" val="19370977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1"/>
          <p:cNvSpPr txBox="1">
            <a:spLocks noChangeArrowheads="1"/>
          </p:cNvSpPr>
          <p:nvPr/>
        </p:nvSpPr>
        <p:spPr bwMode="auto">
          <a:xfrm>
            <a:off x="457200" y="1773238"/>
            <a:ext cx="836295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marL="74295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hangingPunct="1">
              <a:lnSpc>
                <a:spcPct val="100000"/>
              </a:lnSpc>
              <a:spcBef>
                <a:spcPts val="488"/>
              </a:spcBef>
            </a:pPr>
            <a:endParaRPr lang="en-US" altLang="en-US" sz="1600">
              <a:ea typeface="MS PGothic" charset="-128"/>
            </a:endParaRPr>
          </a:p>
          <a:p>
            <a:pPr hangingPunct="1">
              <a:lnSpc>
                <a:spcPct val="100000"/>
              </a:lnSpc>
              <a:spcBef>
                <a:spcPts val="488"/>
              </a:spcBef>
              <a:buSzPct val="111000"/>
              <a:buFont typeface="Times New Roman" pitchFamily="16" charset="0"/>
              <a:buBlip>
                <a:blip r:embed="rId3"/>
              </a:buBlip>
            </a:pPr>
            <a:r>
              <a:rPr lang="en-US" altLang="en-US" sz="2400">
                <a:ea typeface="MS PGothic" charset="-128"/>
              </a:rPr>
              <a:t>Broad aims:</a:t>
            </a:r>
          </a:p>
          <a:p>
            <a:pPr lvl="1" hangingPunct="1">
              <a:lnSpc>
                <a:spcPct val="100000"/>
              </a:lnSpc>
              <a:spcBef>
                <a:spcPts val="488"/>
              </a:spcBef>
              <a:buSzPct val="75000"/>
              <a:buFont typeface="StarSymbol" charset="0"/>
              <a:buChar char="-"/>
            </a:pPr>
            <a:r>
              <a:rPr lang="en-US" altLang="en-US" sz="2000">
                <a:ea typeface="MS PGothic" charset="-128"/>
              </a:rPr>
              <a:t>Match-making for technology transfer and collaborations</a:t>
            </a:r>
          </a:p>
          <a:p>
            <a:pPr lvl="1" hangingPunct="1">
              <a:lnSpc>
                <a:spcPct val="100000"/>
              </a:lnSpc>
              <a:spcBef>
                <a:spcPts val="488"/>
              </a:spcBef>
              <a:buSzPct val="75000"/>
              <a:buFont typeface="StarSymbol" charset="0"/>
              <a:buChar char="-"/>
            </a:pPr>
            <a:r>
              <a:rPr lang="en-US" altLang="en-US" sz="2000">
                <a:ea typeface="MS PGothic" charset="-128"/>
              </a:rPr>
              <a:t>Reduce transaction costs</a:t>
            </a:r>
          </a:p>
          <a:p>
            <a:pPr lvl="1" hangingPunct="1">
              <a:lnSpc>
                <a:spcPct val="100000"/>
              </a:lnSpc>
              <a:spcBef>
                <a:spcPts val="488"/>
              </a:spcBef>
              <a:buSzPct val="75000"/>
              <a:buFont typeface="StarSymbol" charset="0"/>
              <a:buChar char="-"/>
            </a:pPr>
            <a:r>
              <a:rPr lang="en-US" altLang="en-US" sz="2000">
                <a:ea typeface="MS PGothic" charset="-128"/>
              </a:rPr>
              <a:t>Build on comparative advantages of multi-stakeholder approaches</a:t>
            </a:r>
          </a:p>
          <a:p>
            <a:pPr lvl="1" hangingPunct="1">
              <a:lnSpc>
                <a:spcPct val="100000"/>
              </a:lnSpc>
              <a:spcBef>
                <a:spcPts val="488"/>
              </a:spcBef>
              <a:buSzPct val="75000"/>
              <a:buFont typeface="StarSymbol" charset="0"/>
              <a:buChar char="-"/>
            </a:pPr>
            <a:r>
              <a:rPr lang="en-US" altLang="en-US" sz="2000">
                <a:ea typeface="MS PGothic" charset="-128"/>
              </a:rPr>
              <a:t>Demonstrate practical means for the global policy issues</a:t>
            </a:r>
          </a:p>
          <a:p>
            <a:pPr hangingPunct="1">
              <a:lnSpc>
                <a:spcPct val="100000"/>
              </a:lnSpc>
              <a:spcAft>
                <a:spcPts val="1425"/>
              </a:spcAft>
              <a:buClrTx/>
              <a:buSzTx/>
              <a:buFontTx/>
              <a:buNone/>
            </a:pPr>
            <a:endParaRPr lang="en-US" altLang="en-US" sz="1000">
              <a:ea typeface="MS PGothic" charset="-128"/>
            </a:endParaRPr>
          </a:p>
          <a:p>
            <a:pPr hangingPunct="1">
              <a:lnSpc>
                <a:spcPct val="100000"/>
              </a:lnSpc>
              <a:spcBef>
                <a:spcPts val="488"/>
              </a:spcBef>
              <a:buSzPct val="111000"/>
              <a:buFont typeface="StarSymbol" charset="0"/>
              <a:buBlip>
                <a:blip r:embed="rId3"/>
              </a:buBlip>
            </a:pPr>
            <a:r>
              <a:rPr lang="en-US" altLang="en-US" sz="2400">
                <a:ea typeface="MS PGothic" charset="-128"/>
              </a:rPr>
              <a:t>Based on the recognition that:</a:t>
            </a:r>
          </a:p>
          <a:p>
            <a:pPr lvl="2" hangingPunct="1">
              <a:lnSpc>
                <a:spcPct val="100000"/>
              </a:lnSpc>
              <a:spcBef>
                <a:spcPts val="488"/>
              </a:spcBef>
              <a:buSzPct val="45000"/>
              <a:buFont typeface="StarSymbol" charset="0"/>
              <a:buChar char="-"/>
            </a:pPr>
            <a:r>
              <a:rPr lang="en-US" altLang="en-US" sz="2000">
                <a:ea typeface="MS PGothic" charset="-128"/>
              </a:rPr>
              <a:t>Users want access to technologies, not just patent rights</a:t>
            </a:r>
          </a:p>
          <a:p>
            <a:pPr lvl="2" hangingPunct="1">
              <a:lnSpc>
                <a:spcPct val="100000"/>
              </a:lnSpc>
              <a:spcBef>
                <a:spcPts val="488"/>
              </a:spcBef>
              <a:buSzPct val="45000"/>
              <a:buFont typeface="StarSymbol" charset="0"/>
              <a:buChar char="-"/>
            </a:pPr>
            <a:r>
              <a:rPr lang="en-US" altLang="en-US" sz="2000">
                <a:ea typeface="MS PGothic" charset="-128"/>
              </a:rPr>
              <a:t>Collaboration (e.g. training) is crucial to tech transfer </a:t>
            </a:r>
          </a:p>
        </p:txBody>
      </p:sp>
      <p:pic>
        <p:nvPicPr>
          <p:cNvPr id="59394"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60913" y="1341438"/>
            <a:ext cx="4383087" cy="508000"/>
          </a:xfrm>
          <a:prstGeom prst="rect">
            <a:avLst/>
          </a:prstGeom>
          <a:noFill/>
          <a:ln>
            <a:noFill/>
          </a:ln>
          <a:effectLst/>
          <a:extLst>
            <a:ext uri="{909E8E84-426E-40DD-AFC4-6F175D3DCCD1}">
              <a14:hiddenFill xmlns:a14="http://schemas.microsoft.com/office/drawing/2010/main">
                <a:blipFill dpi="0" rotWithShape="0">
                  <a:blip/>
                  <a:srcRect t="62743" b="2215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395"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39750" y="692150"/>
            <a:ext cx="3881438" cy="457200"/>
          </a:xfrm>
          <a:prstGeom prst="rect">
            <a:avLst/>
          </a:prstGeom>
          <a:noFill/>
          <a:ln>
            <a:noFill/>
          </a:ln>
          <a:effectLst/>
          <a:extLst>
            <a:ext uri="{909E8E84-426E-40DD-AFC4-6F175D3DCCD1}">
              <a14:hiddenFill xmlns:a14="http://schemas.microsoft.com/office/drawing/2010/main">
                <a:blipFill dpi="0" rotWithShape="0">
                  <a:blip/>
                  <a:srcRect t="58362" b="2759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186</a:t>
            </a:fld>
            <a:endParaRPr lang="en-US"/>
          </a:p>
        </p:txBody>
      </p:sp>
    </p:spTree>
    <p:extLst>
      <p:ext uri="{BB962C8B-B14F-4D97-AF65-F5344CB8AC3E}">
        <p14:creationId xmlns:p14="http://schemas.microsoft.com/office/powerpoint/2010/main" val="12751224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a:solidFill>
                  <a:srgbClr val="00408C"/>
                </a:solidFill>
              </a:rPr>
              <a:t>WIPO RE: SEARCH </a:t>
            </a:r>
          </a:p>
        </p:txBody>
      </p:sp>
      <p:sp>
        <p:nvSpPr>
          <p:cNvPr id="60418" name="Text Box 2"/>
          <p:cNvSpPr txBox="1">
            <a:spLocks noChangeArrowheads="1"/>
          </p:cNvSpPr>
          <p:nvPr/>
        </p:nvSpPr>
        <p:spPr bwMode="auto">
          <a:xfrm>
            <a:off x="457200" y="1916832"/>
            <a:ext cx="8229600" cy="417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gn="just" hangingPunct="1">
              <a:lnSpc>
                <a:spcPct val="150000"/>
              </a:lnSpc>
              <a:spcBef>
                <a:spcPts val="488"/>
              </a:spcBef>
              <a:buSzPct val="133000"/>
              <a:buFont typeface="Times New Roman" pitchFamily="16" charset="0"/>
              <a:buBlip>
                <a:blip r:embed="rId3"/>
              </a:buBlip>
            </a:pPr>
            <a:r>
              <a:rPr lang="en-US" altLang="en-US" sz="2000" dirty="0"/>
              <a:t>A Global Database and Platform to bridge partners to use IP (including know-how and data) to facilitate R&amp;D  on neglected tropical diseases, tuberculosis, and malaria.</a:t>
            </a:r>
          </a:p>
          <a:p>
            <a:pPr algn="just" hangingPunct="1">
              <a:lnSpc>
                <a:spcPct val="150000"/>
              </a:lnSpc>
              <a:spcBef>
                <a:spcPts val="488"/>
              </a:spcBef>
              <a:buSzPct val="133000"/>
              <a:buFont typeface="Times New Roman" pitchFamily="16" charset="0"/>
              <a:buBlip>
                <a:blip r:embed="rId3"/>
              </a:buBlip>
            </a:pPr>
            <a:r>
              <a:rPr lang="en-US" altLang="en-US" sz="2000" dirty="0"/>
              <a:t>Royalty-free for R&amp;D, manufacture and sale in LDCs</a:t>
            </a:r>
          </a:p>
          <a:p>
            <a:pPr algn="just" hangingPunct="1">
              <a:lnSpc>
                <a:spcPct val="150000"/>
              </a:lnSpc>
              <a:spcBef>
                <a:spcPts val="488"/>
              </a:spcBef>
              <a:buSzPct val="133000"/>
              <a:buFont typeface="Times New Roman" pitchFamily="16" charset="0"/>
              <a:buBlip>
                <a:blip r:embed="rId3"/>
              </a:buBlip>
            </a:pPr>
            <a:r>
              <a:rPr lang="en-US" altLang="en-US" sz="2000" dirty="0"/>
              <a:t>Over </a:t>
            </a:r>
            <a:r>
              <a:rPr lang="en-US" altLang="en-US" sz="2000" dirty="0" smtClean="0"/>
              <a:t>90 </a:t>
            </a:r>
            <a:r>
              <a:rPr lang="en-US" altLang="en-US" sz="2000" dirty="0"/>
              <a:t>partners (pharmaceutical industry, research institutes such as NIH, Universities)</a:t>
            </a:r>
          </a:p>
          <a:p>
            <a:pPr algn="just" hangingPunct="1">
              <a:lnSpc>
                <a:spcPct val="150000"/>
              </a:lnSpc>
              <a:spcBef>
                <a:spcPts val="488"/>
              </a:spcBef>
              <a:buSzPct val="133000"/>
              <a:buFont typeface="Times New Roman" pitchFamily="16" charset="0"/>
              <a:buBlip>
                <a:blip r:embed="rId3"/>
              </a:buBlip>
            </a:pPr>
            <a:r>
              <a:rPr lang="en-US" altLang="en-US" sz="2000" dirty="0"/>
              <a:t>As of January </a:t>
            </a:r>
            <a:r>
              <a:rPr lang="en-US" altLang="en-US" sz="2000" dirty="0" smtClean="0"/>
              <a:t>2015, 82 </a:t>
            </a:r>
            <a:r>
              <a:rPr lang="en-US" altLang="en-US" sz="2000" dirty="0"/>
              <a:t>collaborations</a:t>
            </a:r>
          </a:p>
          <a:p>
            <a:pPr hangingPunct="1">
              <a:lnSpc>
                <a:spcPct val="150000"/>
              </a:lnSpc>
              <a:spcBef>
                <a:spcPts val="488"/>
              </a:spcBef>
              <a:buClrTx/>
              <a:buSzTx/>
              <a:buFontTx/>
              <a:buNone/>
            </a:pPr>
            <a:endParaRPr lang="en-US" altLang="en-US" sz="2400"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16632"/>
            <a:ext cx="8733627" cy="1656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187</a:t>
            </a:fld>
            <a:endParaRPr lang="en-US"/>
          </a:p>
        </p:txBody>
      </p:sp>
    </p:spTree>
    <p:extLst>
      <p:ext uri="{BB962C8B-B14F-4D97-AF65-F5344CB8AC3E}">
        <p14:creationId xmlns:p14="http://schemas.microsoft.com/office/powerpoint/2010/main" val="137549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Grp="1" noChangeArrowheads="1"/>
          </p:cNvSpPr>
          <p:nvPr>
            <p:ph type="title" idx="4294967295"/>
          </p:nvPr>
        </p:nvSpPr>
        <p:spPr>
          <a:xfrm>
            <a:off x="468313" y="260350"/>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a:solidFill>
                  <a:srgbClr val="00408C"/>
                </a:solidFill>
              </a:rPr>
              <a:t>WIPO RE:SEARCH</a:t>
            </a:r>
            <a:br>
              <a:rPr lang="en-US" altLang="en-US" sz="3600">
                <a:solidFill>
                  <a:srgbClr val="00408C"/>
                </a:solidFill>
              </a:rPr>
            </a:br>
            <a:r>
              <a:rPr lang="en-US" altLang="en-US" sz="2000">
                <a:solidFill>
                  <a:srgbClr val="00408C"/>
                </a:solidFill>
              </a:rPr>
              <a:t>Sharing Innovation in the Fight Against Neglected Tropical Diseases</a:t>
            </a:r>
          </a:p>
        </p:txBody>
      </p:sp>
      <p:sp>
        <p:nvSpPr>
          <p:cNvPr id="63490"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pPr>
            <a:r>
              <a:rPr lang="en-US" altLang="en-US" sz="2600">
                <a:solidFill>
                  <a:srgbClr val="3C8C93"/>
                </a:solidFill>
              </a:rPr>
              <a:t>Get involved</a:t>
            </a:r>
            <a:r>
              <a:rPr lang="en-US" altLang="en-US" sz="2400"/>
              <a:t>:</a:t>
            </a:r>
          </a:p>
          <a:p>
            <a:pPr>
              <a:lnSpc>
                <a:spcPct val="100000"/>
              </a:lnSpc>
              <a:spcBef>
                <a:spcPts val="488"/>
              </a:spcBef>
              <a:buSzPct val="111000"/>
              <a:buFont typeface="Times New Roman" pitchFamily="16" charset="0"/>
              <a:buBlip>
                <a:blip r:embed="rId3"/>
              </a:buBlip>
            </a:pPr>
            <a:r>
              <a:rPr lang="en-US" altLang="en-US" sz="2400"/>
              <a:t>As a user</a:t>
            </a:r>
          </a:p>
          <a:p>
            <a:pPr>
              <a:lnSpc>
                <a:spcPct val="100000"/>
              </a:lnSpc>
              <a:spcBef>
                <a:spcPts val="488"/>
              </a:spcBef>
              <a:buSzPct val="111000"/>
              <a:buFont typeface="Times New Roman" pitchFamily="16" charset="0"/>
              <a:buBlip>
                <a:blip r:embed="rId3"/>
              </a:buBlip>
            </a:pPr>
            <a:r>
              <a:rPr lang="en-US" altLang="en-US" sz="2400"/>
              <a:t>As a provider</a:t>
            </a:r>
          </a:p>
          <a:p>
            <a:pPr>
              <a:lnSpc>
                <a:spcPct val="100000"/>
              </a:lnSpc>
              <a:spcBef>
                <a:spcPts val="488"/>
              </a:spcBef>
              <a:buSzPct val="111000"/>
              <a:buFont typeface="Times New Roman" pitchFamily="16" charset="0"/>
              <a:buBlip>
                <a:blip r:embed="rId3"/>
              </a:buBlip>
            </a:pPr>
            <a:r>
              <a:rPr lang="en-US" altLang="en-US" sz="2400"/>
              <a:t>As a supporter</a:t>
            </a:r>
          </a:p>
          <a:p>
            <a:pPr>
              <a:lnSpc>
                <a:spcPct val="100000"/>
              </a:lnSpc>
              <a:spcBef>
                <a:spcPts val="488"/>
              </a:spcBef>
              <a:buClrTx/>
              <a:buSzTx/>
              <a:buFontTx/>
              <a:buNone/>
            </a:pPr>
            <a:endParaRPr lang="en-US" altLang="en-US" sz="2400"/>
          </a:p>
          <a:p>
            <a:pPr>
              <a:lnSpc>
                <a:spcPct val="100000"/>
              </a:lnSpc>
              <a:spcBef>
                <a:spcPts val="488"/>
              </a:spcBef>
              <a:buClrTx/>
              <a:buSzTx/>
              <a:buFontTx/>
              <a:buNone/>
            </a:pPr>
            <a:r>
              <a:rPr lang="en-US" altLang="en-US" sz="2400"/>
              <a:t>(Adhere to Guiding principles, contact email: re_search@wipo.int)</a:t>
            </a:r>
          </a:p>
        </p:txBody>
      </p:sp>
      <p:pic>
        <p:nvPicPr>
          <p:cNvPr id="634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4940300"/>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48942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0338" y="48688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4300" y="48688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5725" y="48942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43663" y="4978400"/>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7"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13" y="57959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8"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47838" y="58213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9"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6113" y="57959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500"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00550" y="58467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501"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24525" y="5892800"/>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502" name="Picture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67625" y="4908550"/>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503" name="Rectangle 15"/>
          <p:cNvSpPr>
            <a:spLocks noChangeArrowheads="1"/>
          </p:cNvSpPr>
          <p:nvPr/>
        </p:nvSpPr>
        <p:spPr bwMode="auto">
          <a:xfrm>
            <a:off x="6919913" y="6021388"/>
            <a:ext cx="1871662" cy="727075"/>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3504" name="Rectangle 16"/>
          <p:cNvSpPr>
            <a:spLocks noChangeArrowheads="1"/>
          </p:cNvSpPr>
          <p:nvPr/>
        </p:nvSpPr>
        <p:spPr bwMode="auto">
          <a:xfrm>
            <a:off x="7019925" y="5930900"/>
            <a:ext cx="863600"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63505" name="Picture 1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92950" y="575151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506" name="Rectangle 18"/>
          <p:cNvSpPr>
            <a:spLocks noChangeArrowheads="1"/>
          </p:cNvSpPr>
          <p:nvPr/>
        </p:nvSpPr>
        <p:spPr bwMode="auto">
          <a:xfrm>
            <a:off x="8143875" y="6067425"/>
            <a:ext cx="52387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hangingPunct="1">
              <a:lnSpc>
                <a:spcPct val="100000"/>
              </a:lnSpc>
              <a:spcBef>
                <a:spcPts val="900"/>
              </a:spcBef>
            </a:pPr>
            <a:r>
              <a:rPr lang="fr-FR" altLang="en-US">
                <a:solidFill>
                  <a:srgbClr val="000000"/>
                </a:solidFill>
              </a:rPr>
              <a:t>…</a:t>
            </a:r>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188</a:t>
            </a:fld>
            <a:endParaRPr lang="en-US"/>
          </a:p>
        </p:txBody>
      </p:sp>
    </p:spTree>
    <p:extLst>
      <p:ext uri="{BB962C8B-B14F-4D97-AF65-F5344CB8AC3E}">
        <p14:creationId xmlns:p14="http://schemas.microsoft.com/office/powerpoint/2010/main" val="20870033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a:solidFill>
                  <a:srgbClr val="00408C"/>
                </a:solidFill>
              </a:rPr>
              <a:t>WIPO GREEN </a:t>
            </a:r>
          </a:p>
        </p:txBody>
      </p:sp>
      <p:sp>
        <p:nvSpPr>
          <p:cNvPr id="64514" name="Text Box 2"/>
          <p:cNvSpPr txBox="1">
            <a:spLocks noChangeArrowheads="1"/>
          </p:cNvSpPr>
          <p:nvPr/>
        </p:nvSpPr>
        <p:spPr bwMode="auto">
          <a:xfrm>
            <a:off x="252413" y="1557338"/>
            <a:ext cx="8640762"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gn="just" hangingPunct="1">
              <a:lnSpc>
                <a:spcPct val="150000"/>
              </a:lnSpc>
              <a:spcBef>
                <a:spcPts val="488"/>
              </a:spcBef>
              <a:buSzPct val="133000"/>
              <a:buFont typeface="Times New Roman" pitchFamily="16" charset="0"/>
              <a:buBlip>
                <a:blip r:embed="rId3"/>
              </a:buBlip>
            </a:pPr>
            <a:r>
              <a:rPr lang="en-US" altLang="en-US" sz="2000" dirty="0"/>
              <a:t>A global database allowing users to make green technologies available for licensing or partnership, enter technology needs, search for technologies and needs</a:t>
            </a:r>
          </a:p>
          <a:p>
            <a:pPr algn="just" hangingPunct="1">
              <a:lnSpc>
                <a:spcPct val="150000"/>
              </a:lnSpc>
              <a:spcBef>
                <a:spcPts val="488"/>
              </a:spcBef>
              <a:buSzPct val="133000"/>
              <a:buFont typeface="Times New Roman" pitchFamily="16" charset="0"/>
              <a:buBlip>
                <a:blip r:embed="rId3"/>
              </a:buBlip>
            </a:pPr>
            <a:r>
              <a:rPr lang="en-US" altLang="en-US" sz="2000" dirty="0"/>
              <a:t>Started a pilot with Japan Intellectual Property Association in 2011</a:t>
            </a:r>
          </a:p>
          <a:p>
            <a:pPr algn="just" hangingPunct="1">
              <a:lnSpc>
                <a:spcPct val="150000"/>
              </a:lnSpc>
              <a:spcBef>
                <a:spcPts val="488"/>
              </a:spcBef>
              <a:buSzPct val="133000"/>
              <a:buFont typeface="Times New Roman" pitchFamily="16" charset="0"/>
              <a:buBlip>
                <a:blip r:embed="rId3"/>
              </a:buBlip>
            </a:pPr>
            <a:r>
              <a:rPr lang="en-US" altLang="en-US" sz="2000" dirty="0"/>
              <a:t>Launched in November 2013</a:t>
            </a:r>
          </a:p>
          <a:p>
            <a:pPr algn="just" hangingPunct="1">
              <a:lnSpc>
                <a:spcPct val="150000"/>
              </a:lnSpc>
              <a:spcBef>
                <a:spcPts val="488"/>
              </a:spcBef>
              <a:buSzPct val="133000"/>
              <a:buFont typeface="Times New Roman" pitchFamily="16" charset="0"/>
              <a:buBlip>
                <a:blip r:embed="rId3"/>
              </a:buBlip>
            </a:pPr>
            <a:r>
              <a:rPr lang="en-US" altLang="en-US" sz="2000" dirty="0"/>
              <a:t>as of January </a:t>
            </a:r>
            <a:r>
              <a:rPr lang="en-US" altLang="en-US" sz="2000" dirty="0" smtClean="0"/>
              <a:t>2015, </a:t>
            </a:r>
            <a:r>
              <a:rPr lang="en-US" altLang="en-US" sz="2000" dirty="0"/>
              <a:t>over </a:t>
            </a:r>
            <a:r>
              <a:rPr lang="en-US" altLang="en-US" sz="2000" dirty="0" smtClean="0"/>
              <a:t>1700 </a:t>
            </a:r>
            <a:r>
              <a:rPr lang="en-US" altLang="en-US" sz="2000" dirty="0"/>
              <a:t>offers</a:t>
            </a:r>
          </a:p>
          <a:p>
            <a:pPr algn="just" hangingPunct="1">
              <a:lnSpc>
                <a:spcPct val="150000"/>
              </a:lnSpc>
              <a:spcBef>
                <a:spcPts val="488"/>
              </a:spcBef>
              <a:buSzPct val="133000"/>
              <a:buFont typeface="Times New Roman" pitchFamily="16" charset="0"/>
              <a:buBlip>
                <a:blip r:embed="rId3"/>
              </a:buBlip>
            </a:pPr>
            <a:r>
              <a:rPr lang="en-US" altLang="en-US" sz="2000" dirty="0"/>
              <a:t>Green tech providing companies in Germany, Japan, US etc.</a:t>
            </a:r>
          </a:p>
          <a:p>
            <a:pPr algn="just" hangingPunct="1">
              <a:lnSpc>
                <a:spcPct val="150000"/>
              </a:lnSpc>
              <a:spcBef>
                <a:spcPts val="488"/>
              </a:spcBef>
              <a:buSzPct val="133000"/>
              <a:buFont typeface="Times New Roman" pitchFamily="16" charset="0"/>
              <a:buBlip>
                <a:blip r:embed="rId3"/>
              </a:buBlip>
            </a:pPr>
            <a:r>
              <a:rPr lang="en-US" altLang="en-US" sz="2000" dirty="0"/>
              <a:t>Partners include companies, universities, UN agencies, governments, IPOs, NGOs, etc.</a:t>
            </a:r>
          </a:p>
          <a:p>
            <a:pPr hangingPunct="1">
              <a:lnSpc>
                <a:spcPct val="150000"/>
              </a:lnSpc>
              <a:spcBef>
                <a:spcPts val="488"/>
              </a:spcBef>
              <a:buClrTx/>
              <a:buSzTx/>
              <a:buFontTx/>
              <a:buNone/>
            </a:pPr>
            <a:endParaRPr lang="en-US" altLang="en-US" sz="2400" dirty="0"/>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189</a:t>
            </a:fld>
            <a:endParaRPr lang="en-US"/>
          </a:p>
        </p:txBody>
      </p:sp>
    </p:spTree>
    <p:extLst>
      <p:ext uri="{BB962C8B-B14F-4D97-AF65-F5344CB8AC3E}">
        <p14:creationId xmlns:p14="http://schemas.microsoft.com/office/powerpoint/2010/main" val="13343671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Intellectual Property Infrastructure</a:t>
            </a:r>
            <a:endParaRPr lang="en-US" dirty="0"/>
          </a:p>
        </p:txBody>
      </p:sp>
      <p:sp>
        <p:nvSpPr>
          <p:cNvPr id="6" name="Rectangle 5"/>
          <p:cNvSpPr/>
          <p:nvPr/>
        </p:nvSpPr>
        <p:spPr>
          <a:xfrm>
            <a:off x="755576" y="1196752"/>
            <a:ext cx="7488832" cy="923330"/>
          </a:xfrm>
          <a:prstGeom prst="rect">
            <a:avLst/>
          </a:prstGeom>
        </p:spPr>
        <p:txBody>
          <a:bodyPr wrap="square">
            <a:spAutoFit/>
          </a:bodyPr>
          <a:lstStyle/>
          <a:p>
            <a:r>
              <a:rPr lang="en-US" sz="1800" dirty="0"/>
              <a:t>“</a:t>
            </a:r>
            <a:r>
              <a:rPr lang="en-US" sz="1800" i="1" dirty="0"/>
              <a:t>Just as participation in the physical economy requires access to roads, bridges, and vehicles to transport goods, similar infrastructure is needed in the virtual and knowledge economy…</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310291"/>
            <a:ext cx="5904657" cy="4287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0"/>
          </p:nvPr>
        </p:nvSpPr>
        <p:spPr/>
        <p:txBody>
          <a:bodyPr/>
          <a:lstStyle/>
          <a:p>
            <a:pPr>
              <a:defRPr/>
            </a:pPr>
            <a:fld id="{DA79EEDA-9492-4994-BB18-1005CD6866B1}" type="slidenum">
              <a:rPr lang="en-US" smtClean="0"/>
              <a:pPr>
                <a:defRPr/>
              </a:pPr>
              <a:t>19</a:t>
            </a:fld>
            <a:endParaRPr lang="en-US"/>
          </a:p>
        </p:txBody>
      </p:sp>
    </p:spTree>
    <p:extLst>
      <p:ext uri="{BB962C8B-B14F-4D97-AF65-F5344CB8AC3E}">
        <p14:creationId xmlns:p14="http://schemas.microsoft.com/office/powerpoint/2010/main" val="205150802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9063" y="4416425"/>
            <a:ext cx="1489075" cy="1057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r="64992"/>
          <a:stretch>
            <a:fillRect/>
          </a:stretch>
        </p:blipFill>
        <p:spPr bwMode="auto">
          <a:xfrm>
            <a:off x="6546850" y="1720850"/>
            <a:ext cx="950913" cy="887413"/>
          </a:xfrm>
          <a:prstGeom prst="rect">
            <a:avLst/>
          </a:prstGeom>
          <a:noFill/>
          <a:ln>
            <a:noFill/>
          </a:ln>
          <a:effectLst/>
          <a:extLst>
            <a:ext uri="{909E8E84-426E-40DD-AFC4-6F175D3DCCD1}">
              <a14:hiddenFill xmlns:a14="http://schemas.microsoft.com/office/drawing/2010/main">
                <a:blipFill dpi="0" rotWithShape="0">
                  <a:blip/>
                  <a:srcRect r="6499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60338" y="2894013"/>
            <a:ext cx="1760537" cy="822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0" name="Picture 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292600" y="1560513"/>
            <a:ext cx="1816100" cy="746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1" name="Picture 5"/>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911600" y="2673350"/>
            <a:ext cx="2170113" cy="723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2" name="Picture 6"/>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34963" y="2159000"/>
            <a:ext cx="1527175" cy="684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3" name="Picture 7"/>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563813" y="3890963"/>
            <a:ext cx="2433637" cy="876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4" name="Picture 8"/>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041650" y="4743450"/>
            <a:ext cx="1239838" cy="633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5" name="Picture 9"/>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4689475" y="2413000"/>
            <a:ext cx="1989138" cy="430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6"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33500" y="1130300"/>
            <a:ext cx="800100" cy="860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7" name="Picture 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52688" y="1147763"/>
            <a:ext cx="1589087" cy="622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8" name="Picture 12"/>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160338" y="3811588"/>
            <a:ext cx="1701800" cy="617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9" name="Picture 13"/>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2032000" y="2817813"/>
            <a:ext cx="1779588" cy="434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0" name="Picture 14"/>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4471988" y="4762500"/>
            <a:ext cx="1808162" cy="517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1" name="Picture 15"/>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365125" y="4492625"/>
            <a:ext cx="968375"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2" name="Picture 16"/>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84325" y="3584575"/>
            <a:ext cx="2586038" cy="261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3" name="Picture 17"/>
          <p:cNvPicPr>
            <a:picLocks noChangeAspect="1" noChangeArrowheads="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4791075" y="3349625"/>
            <a:ext cx="1787525" cy="547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4" name="Picture 18"/>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443288" y="5946775"/>
            <a:ext cx="1498600" cy="749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5" name="Picture 19"/>
          <p:cNvPicPr>
            <a:picLocks noChangeAspect="1" noChangeArrowheads="1"/>
          </p:cNvPicPr>
          <p:nvPr/>
        </p:nvPicPr>
        <p:blipFill>
          <a:blip r:embed="rId21" cstate="email">
            <a:extLst>
              <a:ext uri="{28A0092B-C50C-407E-A947-70E740481C1C}">
                <a14:useLocalDpi xmlns:a14="http://schemas.microsoft.com/office/drawing/2010/main" val="0"/>
              </a:ext>
            </a:extLst>
          </a:blip>
          <a:srcRect/>
          <a:stretch>
            <a:fillRect/>
          </a:stretch>
        </p:blipFill>
        <p:spPr bwMode="auto">
          <a:xfrm>
            <a:off x="238125" y="1084263"/>
            <a:ext cx="871538" cy="906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6" name="Picture 20"/>
          <p:cNvPicPr>
            <a:picLocks noChangeAspect="1" noChangeArrowheads="1"/>
          </p:cNvPicPr>
          <p:nvPr/>
        </p:nvPicPr>
        <p:blipFill>
          <a:blip r:embed="rId22" cstate="email">
            <a:extLst>
              <a:ext uri="{28A0092B-C50C-407E-A947-70E740481C1C}">
                <a14:useLocalDpi xmlns:a14="http://schemas.microsoft.com/office/drawing/2010/main" val="0"/>
              </a:ext>
            </a:extLst>
          </a:blip>
          <a:srcRect/>
          <a:stretch>
            <a:fillRect/>
          </a:stretch>
        </p:blipFill>
        <p:spPr bwMode="auto">
          <a:xfrm>
            <a:off x="2312988" y="1887538"/>
            <a:ext cx="1744662"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7" name="Picture 21"/>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958013" y="3344863"/>
            <a:ext cx="1704975" cy="7381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8" name="Picture 22"/>
          <p:cNvPicPr>
            <a:picLocks noChangeAspect="1" noChangeArrowheads="1"/>
          </p:cNvPicPr>
          <p:nvPr/>
        </p:nvPicPr>
        <p:blipFill>
          <a:blip r:embed="rId24" cstate="email">
            <a:extLst>
              <a:ext uri="{28A0092B-C50C-407E-A947-70E740481C1C}">
                <a14:useLocalDpi xmlns:a14="http://schemas.microsoft.com/office/drawing/2010/main" val="0"/>
              </a:ext>
            </a:extLst>
          </a:blip>
          <a:srcRect/>
          <a:stretch>
            <a:fillRect/>
          </a:stretch>
        </p:blipFill>
        <p:spPr bwMode="auto">
          <a:xfrm>
            <a:off x="703263" y="5568950"/>
            <a:ext cx="2119312" cy="701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9" name="Picture 23"/>
          <p:cNvPicPr>
            <a:picLocks noChangeAspect="1" noChangeArrowheads="1"/>
          </p:cNvPicPr>
          <p:nvPr/>
        </p:nvPicPr>
        <p:blipFill>
          <a:blip r:embed="rId25" cstate="email">
            <a:extLst>
              <a:ext uri="{28A0092B-C50C-407E-A947-70E740481C1C}">
                <a14:useLocalDpi xmlns:a14="http://schemas.microsoft.com/office/drawing/2010/main" val="0"/>
              </a:ext>
            </a:extLst>
          </a:blip>
          <a:srcRect/>
          <a:stretch>
            <a:fillRect/>
          </a:stretch>
        </p:blipFill>
        <p:spPr bwMode="auto">
          <a:xfrm>
            <a:off x="6562725" y="4429125"/>
            <a:ext cx="1331913" cy="566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60" name="Picture 24"/>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096250" y="4259263"/>
            <a:ext cx="798513" cy="79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61" name="Picture 25"/>
          <p:cNvPicPr>
            <a:picLocks noChangeAspect="1" noChangeArrowheads="1"/>
          </p:cNvPicPr>
          <p:nvPr/>
        </p:nvPicPr>
        <p:blipFill>
          <a:blip r:embed="rId27" cstate="email">
            <a:extLst>
              <a:ext uri="{28A0092B-C50C-407E-A947-70E740481C1C}">
                <a14:useLocalDpi xmlns:a14="http://schemas.microsoft.com/office/drawing/2010/main" val="0"/>
              </a:ext>
            </a:extLst>
          </a:blip>
          <a:srcRect/>
          <a:stretch>
            <a:fillRect/>
          </a:stretch>
        </p:blipFill>
        <p:spPr bwMode="auto">
          <a:xfrm>
            <a:off x="6178550" y="1103313"/>
            <a:ext cx="800100" cy="723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62" name="Picture 26"/>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343400" y="1084263"/>
            <a:ext cx="1487488" cy="4937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63" name="Picture 27"/>
          <p:cNvPicPr>
            <a:picLocks noChangeAspect="1" noChangeArrowheads="1"/>
          </p:cNvPicPr>
          <p:nvPr/>
        </p:nvPicPr>
        <p:blipFill>
          <a:blip r:embed="rId29" cstate="email">
            <a:extLst>
              <a:ext uri="{28A0092B-C50C-407E-A947-70E740481C1C}">
                <a14:useLocalDpi xmlns:a14="http://schemas.microsoft.com/office/drawing/2010/main" val="0"/>
              </a:ext>
            </a:extLst>
          </a:blip>
          <a:srcRect/>
          <a:stretch>
            <a:fillRect/>
          </a:stretch>
        </p:blipFill>
        <p:spPr bwMode="auto">
          <a:xfrm>
            <a:off x="5156200" y="4017963"/>
            <a:ext cx="1123950" cy="574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64" name="Picture 28"/>
          <p:cNvPicPr>
            <a:picLocks noChangeAspect="1" noChangeArrowheads="1"/>
          </p:cNvPicPr>
          <p:nvPr/>
        </p:nvPicPr>
        <p:blipFill>
          <a:blip r:embed="rId30" cstate="email">
            <a:extLst>
              <a:ext uri="{28A0092B-C50C-407E-A947-70E740481C1C}">
                <a14:useLocalDpi xmlns:a14="http://schemas.microsoft.com/office/drawing/2010/main" val="0"/>
              </a:ext>
            </a:extLst>
          </a:blip>
          <a:srcRect/>
          <a:stretch>
            <a:fillRect/>
          </a:stretch>
        </p:blipFill>
        <p:spPr bwMode="auto">
          <a:xfrm>
            <a:off x="6845300" y="2427288"/>
            <a:ext cx="2165350" cy="900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65" name="Picture 29"/>
          <p:cNvPicPr>
            <a:picLocks noChangeAspect="1" noChangeArrowheads="1"/>
          </p:cNvPicPr>
          <p:nvPr/>
        </p:nvPicPr>
        <p:blipFill>
          <a:blip r:embed="rId31" cstate="email">
            <a:extLst>
              <a:ext uri="{28A0092B-C50C-407E-A947-70E740481C1C}">
                <a14:useLocalDpi xmlns:a14="http://schemas.microsoft.com/office/drawing/2010/main" val="0"/>
              </a:ext>
            </a:extLst>
          </a:blip>
          <a:srcRect/>
          <a:stretch>
            <a:fillRect/>
          </a:stretch>
        </p:blipFill>
        <p:spPr bwMode="auto">
          <a:xfrm>
            <a:off x="365125" y="6415088"/>
            <a:ext cx="2476500" cy="250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66" name="Picture 30"/>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4997450" y="5461000"/>
            <a:ext cx="1282700" cy="804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5567" name="Group 31"/>
          <p:cNvGrpSpPr>
            <a:grpSpLocks/>
          </p:cNvGrpSpPr>
          <p:nvPr/>
        </p:nvGrpSpPr>
        <p:grpSpPr bwMode="auto">
          <a:xfrm>
            <a:off x="7518400" y="1130300"/>
            <a:ext cx="1374775" cy="1008063"/>
            <a:chOff x="4736" y="712"/>
            <a:chExt cx="866" cy="635"/>
          </a:xfrm>
        </p:grpSpPr>
        <p:pic>
          <p:nvPicPr>
            <p:cNvPr id="65568" name="Picture 32"/>
            <p:cNvPicPr>
              <a:picLocks noChangeAspect="1" noChangeArrowheads="1"/>
            </p:cNvPicPr>
            <p:nvPr/>
          </p:nvPicPr>
          <p:blipFill>
            <a:blip r:embed="rId33" cstate="email">
              <a:extLst>
                <a:ext uri="{28A0092B-C50C-407E-A947-70E740481C1C}">
                  <a14:useLocalDpi xmlns:a14="http://schemas.microsoft.com/office/drawing/2010/main" val="0"/>
                </a:ext>
              </a:extLst>
            </a:blip>
            <a:srcRect/>
            <a:stretch>
              <a:fillRect/>
            </a:stretch>
          </p:blipFill>
          <p:spPr bwMode="auto">
            <a:xfrm>
              <a:off x="4736" y="712"/>
              <a:ext cx="866" cy="4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69" name="Picture 33"/>
            <p:cNvPicPr>
              <a:picLocks noChangeAspect="1" noChangeArrowheads="1"/>
            </p:cNvPicPr>
            <p:nvPr/>
          </p:nvPicPr>
          <p:blipFill>
            <a:blip r:embed="rId34" cstate="email">
              <a:extLst>
                <a:ext uri="{28A0092B-C50C-407E-A947-70E740481C1C}">
                  <a14:useLocalDpi xmlns:a14="http://schemas.microsoft.com/office/drawing/2010/main" val="0"/>
                </a:ext>
              </a:extLst>
            </a:blip>
            <a:srcRect/>
            <a:stretch>
              <a:fillRect/>
            </a:stretch>
          </p:blipFill>
          <p:spPr bwMode="auto">
            <a:xfrm>
              <a:off x="4744" y="1192"/>
              <a:ext cx="775" cy="1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65570" name="Picture 34"/>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3149600" y="5376863"/>
            <a:ext cx="1806575" cy="614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71" name="Rectangle 35"/>
          <p:cNvSpPr>
            <a:spLocks noChangeArrowheads="1"/>
          </p:cNvSpPr>
          <p:nvPr/>
        </p:nvSpPr>
        <p:spPr bwMode="auto">
          <a:xfrm>
            <a:off x="7092950" y="5995988"/>
            <a:ext cx="1997075" cy="862012"/>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65572" name="Picture 36"/>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6429375" y="6396038"/>
            <a:ext cx="1820863" cy="287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73" name="Picture 37"/>
          <p:cNvPicPr>
            <a:picLocks noChangeAspect="1" noChangeArrowheads="1"/>
          </p:cNvPicPr>
          <p:nvPr/>
        </p:nvPicPr>
        <p:blipFill>
          <a:blip r:embed="rId37" cstate="email">
            <a:extLst>
              <a:ext uri="{28A0092B-C50C-407E-A947-70E740481C1C}">
                <a14:useLocalDpi xmlns:a14="http://schemas.microsoft.com/office/drawing/2010/main" val="0"/>
              </a:ext>
            </a:extLst>
          </a:blip>
          <a:srcRect/>
          <a:stretch>
            <a:fillRect/>
          </a:stretch>
        </p:blipFill>
        <p:spPr bwMode="auto">
          <a:xfrm>
            <a:off x="6350000" y="5284788"/>
            <a:ext cx="1638300" cy="796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74" name="Picture 38"/>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8250238" y="5376863"/>
            <a:ext cx="771525" cy="852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75" name="Rectangle 39"/>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gn="ctr" hangingPunct="1">
              <a:lnSpc>
                <a:spcPct val="100000"/>
              </a:lnSpc>
            </a:pPr>
            <a:r>
              <a:rPr lang="fr-FR" altLang="en-US" sz="3600">
                <a:solidFill>
                  <a:srgbClr val="00408C"/>
                </a:solidFill>
              </a:rPr>
              <a:t>Partners of WIPO GREEN</a:t>
            </a:r>
          </a:p>
        </p:txBody>
      </p:sp>
      <p:sp>
        <p:nvSpPr>
          <p:cNvPr id="2" name="Slide Number Placeholder 1"/>
          <p:cNvSpPr>
            <a:spLocks noGrp="1"/>
          </p:cNvSpPr>
          <p:nvPr>
            <p:ph type="sldNum" sz="quarter" idx="10"/>
          </p:nvPr>
        </p:nvSpPr>
        <p:spPr/>
        <p:txBody>
          <a:bodyPr/>
          <a:lstStyle/>
          <a:p>
            <a:pPr>
              <a:defRPr/>
            </a:pPr>
            <a:fld id="{886D60C8-7BA5-467F-BCD3-E871B6D034EA}" type="slidenum">
              <a:rPr lang="en-US" smtClean="0"/>
              <a:pPr>
                <a:defRPr/>
              </a:pPr>
              <a:t>190</a:t>
            </a:fld>
            <a:endParaRPr lang="en-US"/>
          </a:p>
        </p:txBody>
      </p:sp>
    </p:spTree>
    <p:extLst>
      <p:ext uri="{BB962C8B-B14F-4D97-AF65-F5344CB8AC3E}">
        <p14:creationId xmlns:p14="http://schemas.microsoft.com/office/powerpoint/2010/main" val="4365379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Grp="1" noChangeArrowheads="1"/>
          </p:cNvSpPr>
          <p:nvPr>
            <p:ph type="title" idx="4294967295"/>
          </p:nvPr>
        </p:nvSpPr>
        <p:spPr>
          <a:xfrm>
            <a:off x="457200" y="274638"/>
            <a:ext cx="8229600" cy="1143000"/>
          </a:xfrm>
          <a:ln/>
        </p:spPr>
        <p:txBody>
          <a:bodyPr/>
          <a:lstStyle/>
          <a:p>
            <a:endParaRPr lang="en-US"/>
          </a:p>
        </p:txBody>
      </p:sp>
      <p:sp>
        <p:nvSpPr>
          <p:cNvPr id="66562"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66563"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44450"/>
            <a:ext cx="9228138" cy="6921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64" name="Rectangle 4"/>
          <p:cNvSpPr>
            <a:spLocks noChangeArrowheads="1"/>
          </p:cNvSpPr>
          <p:nvPr/>
        </p:nvSpPr>
        <p:spPr bwMode="auto">
          <a:xfrm>
            <a:off x="3276600" y="260350"/>
            <a:ext cx="287972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Lst>
              <a:defRPr>
                <a:solidFill>
                  <a:srgbClr val="000000"/>
                </a:solidFill>
                <a:latin typeface="Arial" charset="0"/>
                <a:ea typeface="Microsoft YaHei" charset="-122"/>
              </a:defRPr>
            </a:lvl1pPr>
            <a:lvl2pPr>
              <a:tabLst>
                <a:tab pos="723900" algn="l"/>
                <a:tab pos="1447800" algn="l"/>
                <a:tab pos="2171700" algn="l"/>
              </a:tabLst>
              <a:defRPr>
                <a:solidFill>
                  <a:srgbClr val="000000"/>
                </a:solidFill>
                <a:latin typeface="Arial" charset="0"/>
                <a:ea typeface="Microsoft YaHei" charset="-122"/>
              </a:defRPr>
            </a:lvl2pPr>
            <a:lvl3pPr>
              <a:tabLst>
                <a:tab pos="723900" algn="l"/>
                <a:tab pos="1447800" algn="l"/>
                <a:tab pos="2171700" algn="l"/>
              </a:tabLst>
              <a:defRPr>
                <a:solidFill>
                  <a:srgbClr val="000000"/>
                </a:solidFill>
                <a:latin typeface="Arial" charset="0"/>
                <a:ea typeface="Microsoft YaHei" charset="-122"/>
              </a:defRPr>
            </a:lvl3pPr>
            <a:lvl4pPr>
              <a:tabLst>
                <a:tab pos="723900" algn="l"/>
                <a:tab pos="1447800" algn="l"/>
                <a:tab pos="2171700" algn="l"/>
              </a:tabLst>
              <a:defRPr>
                <a:solidFill>
                  <a:srgbClr val="000000"/>
                </a:solidFill>
                <a:latin typeface="Arial" charset="0"/>
                <a:ea typeface="Microsoft YaHei" charset="-122"/>
              </a:defRPr>
            </a:lvl4pPr>
            <a:lvl5pPr>
              <a:tabLst>
                <a:tab pos="723900" algn="l"/>
                <a:tab pos="1447800" algn="l"/>
                <a:tab pos="21717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u="sng">
                <a:hlinkClick r:id="rId4"/>
              </a:rPr>
              <a:t>www.wipo.int/green</a:t>
            </a:r>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191</a:t>
            </a:fld>
            <a:endParaRPr lang="en-US"/>
          </a:p>
        </p:txBody>
      </p:sp>
    </p:spTree>
    <p:extLst>
      <p:ext uri="{BB962C8B-B14F-4D97-AF65-F5344CB8AC3E}">
        <p14:creationId xmlns:p14="http://schemas.microsoft.com/office/powerpoint/2010/main" val="21133707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7418388" cy="4783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6" name="Rectangle 2"/>
          <p:cNvSpPr>
            <a:spLocks noChangeArrowheads="1"/>
          </p:cNvSpPr>
          <p:nvPr/>
        </p:nvSpPr>
        <p:spPr bwMode="auto">
          <a:xfrm>
            <a:off x="268288" y="76200"/>
            <a:ext cx="860425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hangingPunct="1">
              <a:lnSpc>
                <a:spcPct val="100000"/>
              </a:lnSpc>
              <a:spcBef>
                <a:spcPts val="1200"/>
              </a:spcBef>
            </a:pPr>
            <a:r>
              <a:rPr lang="fr-FR" altLang="en-US" sz="2800" b="1">
                <a:solidFill>
                  <a:srgbClr val="008000"/>
                </a:solidFill>
                <a:ea typeface="MS PGothic" charset="-128"/>
              </a:rPr>
              <a:t>Six Areas of Green Technology Markets</a:t>
            </a:r>
          </a:p>
        </p:txBody>
      </p:sp>
      <p:sp>
        <p:nvSpPr>
          <p:cNvPr id="2" name="Slide Number Placeholder 1"/>
          <p:cNvSpPr>
            <a:spLocks noGrp="1"/>
          </p:cNvSpPr>
          <p:nvPr>
            <p:ph type="sldNum" sz="quarter" idx="10"/>
          </p:nvPr>
        </p:nvSpPr>
        <p:spPr/>
        <p:txBody>
          <a:bodyPr/>
          <a:lstStyle/>
          <a:p>
            <a:pPr>
              <a:defRPr/>
            </a:pPr>
            <a:fld id="{886D60C8-7BA5-467F-BCD3-E871B6D034EA}" type="slidenum">
              <a:rPr lang="en-US" smtClean="0"/>
              <a:pPr>
                <a:defRPr/>
              </a:pPr>
              <a:t>192</a:t>
            </a:fld>
            <a:endParaRPr lang="en-US"/>
          </a:p>
        </p:txBody>
      </p:sp>
    </p:spTree>
    <p:extLst>
      <p:ext uri="{BB962C8B-B14F-4D97-AF65-F5344CB8AC3E}">
        <p14:creationId xmlns:p14="http://schemas.microsoft.com/office/powerpoint/2010/main" val="30135069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Grp="1" noChangeArrowheads="1"/>
          </p:cNvSpPr>
          <p:nvPr>
            <p:ph type="title" idx="4294967295"/>
          </p:nvPr>
        </p:nvSpPr>
        <p:spPr>
          <a:xfrm>
            <a:off x="263525" y="11113"/>
            <a:ext cx="8229600" cy="1143000"/>
          </a:xfrm>
          <a:ln/>
        </p:spPr>
        <p:txBody>
          <a:bodyPr/>
          <a:lstStyle/>
          <a:p>
            <a:pPr hangingPunct="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b="1">
                <a:solidFill>
                  <a:srgbClr val="008000"/>
                </a:solidFill>
              </a:rPr>
              <a:t>The Challenge</a:t>
            </a:r>
          </a:p>
        </p:txBody>
      </p:sp>
      <p:sp>
        <p:nvSpPr>
          <p:cNvPr id="68610" name="Text Box 2"/>
          <p:cNvSpPr txBox="1">
            <a:spLocks noChangeArrowheads="1"/>
          </p:cNvSpPr>
          <p:nvPr/>
        </p:nvSpPr>
        <p:spPr bwMode="auto">
          <a:xfrm>
            <a:off x="457200" y="3659188"/>
            <a:ext cx="82296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8611" name="Rectangle 3"/>
          <p:cNvSpPr>
            <a:spLocks noChangeArrowheads="1"/>
          </p:cNvSpPr>
          <p:nvPr/>
        </p:nvSpPr>
        <p:spPr bwMode="auto">
          <a:xfrm>
            <a:off x="1014413" y="6248400"/>
            <a:ext cx="5538787"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8612" name="Rectangle 4"/>
          <p:cNvSpPr>
            <a:spLocks noChangeArrowheads="1"/>
          </p:cNvSpPr>
          <p:nvPr/>
        </p:nvSpPr>
        <p:spPr bwMode="auto">
          <a:xfrm>
            <a:off x="457200" y="5872163"/>
            <a:ext cx="6477000" cy="611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hangingPunct="1">
              <a:lnSpc>
                <a:spcPct val="100000"/>
              </a:lnSpc>
              <a:spcBef>
                <a:spcPts val="1200"/>
              </a:spcBef>
            </a:pPr>
            <a:r>
              <a:rPr lang="fr-FR" altLang="en-US" sz="1200">
                <a:ea typeface="MS PGothic" charset="-128"/>
              </a:rPr>
              <a:t>International Transfer of wind power technology, 1988-2007, </a:t>
            </a:r>
          </a:p>
          <a:p>
            <a:pPr hangingPunct="1">
              <a:lnSpc>
                <a:spcPct val="100000"/>
              </a:lnSpc>
              <a:spcBef>
                <a:spcPts val="1200"/>
              </a:spcBef>
            </a:pPr>
            <a:r>
              <a:rPr lang="fr-FR" altLang="en-US" sz="1200">
                <a:ea typeface="MS PGothic" charset="-128"/>
              </a:rPr>
              <a:t>OECD 2010</a:t>
            </a:r>
          </a:p>
        </p:txBody>
      </p:sp>
      <p:pic>
        <p:nvPicPr>
          <p:cNvPr id="68613"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7700" y="1223963"/>
            <a:ext cx="7666038" cy="4583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14"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7200" y="3657600"/>
            <a:ext cx="8229600" cy="571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193</a:t>
            </a:fld>
            <a:endParaRPr lang="en-US"/>
          </a:p>
        </p:txBody>
      </p:sp>
    </p:spTree>
    <p:extLst>
      <p:ext uri="{BB962C8B-B14F-4D97-AF65-F5344CB8AC3E}">
        <p14:creationId xmlns:p14="http://schemas.microsoft.com/office/powerpoint/2010/main" val="35875113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ChangeArrowheads="1"/>
          </p:cNvSpPr>
          <p:nvPr/>
        </p:nvSpPr>
        <p:spPr bwMode="auto">
          <a:xfrm>
            <a:off x="228600" y="11113"/>
            <a:ext cx="860425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hangingPunct="1">
              <a:lnSpc>
                <a:spcPct val="100000"/>
              </a:lnSpc>
              <a:spcBef>
                <a:spcPts val="1200"/>
              </a:spcBef>
            </a:pPr>
            <a:r>
              <a:rPr lang="fr-FR" altLang="en-US" sz="2800" b="1">
                <a:solidFill>
                  <a:srgbClr val="008000"/>
                </a:solidFill>
                <a:ea typeface="MS PGothic" charset="-128"/>
              </a:rPr>
              <a:t>Get Involved</a:t>
            </a:r>
          </a:p>
        </p:txBody>
      </p:sp>
      <p:sp>
        <p:nvSpPr>
          <p:cNvPr id="70658" name="Rectangle 2"/>
          <p:cNvSpPr>
            <a:spLocks noChangeArrowheads="1"/>
          </p:cNvSpPr>
          <p:nvPr/>
        </p:nvSpPr>
        <p:spPr bwMode="auto">
          <a:xfrm>
            <a:off x="684213" y="1268413"/>
            <a:ext cx="7272337" cy="201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1313">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2pPr>
            <a:lvl3pPr marL="742950" indent="-341313">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9pPr>
          </a:lstStyle>
          <a:p>
            <a:pPr hangingPunct="1">
              <a:lnSpc>
                <a:spcPct val="100000"/>
              </a:lnSpc>
              <a:spcBef>
                <a:spcPts val="488"/>
              </a:spcBef>
              <a:buSzPct val="111000"/>
              <a:buFont typeface="Times New Roman" pitchFamily="16" charset="0"/>
              <a:buBlip>
                <a:blip r:embed="rId3"/>
              </a:buBlip>
            </a:pPr>
            <a:r>
              <a:rPr lang="fr-FR" altLang="en-US" sz="2400"/>
              <a:t>Become a Partner and shape the further development of WIPO GREEN</a:t>
            </a:r>
            <a:br>
              <a:rPr lang="fr-FR" altLang="en-US" sz="2400"/>
            </a:br>
            <a:endParaRPr lang="fr-FR" altLang="en-US" sz="2400"/>
          </a:p>
          <a:p>
            <a:pPr hangingPunct="1">
              <a:lnSpc>
                <a:spcPct val="100000"/>
              </a:lnSpc>
              <a:spcBef>
                <a:spcPts val="488"/>
              </a:spcBef>
              <a:buSzPct val="111000"/>
              <a:buFont typeface="Times New Roman" pitchFamily="16" charset="0"/>
              <a:buBlip>
                <a:blip r:embed="rId3"/>
              </a:buBlip>
            </a:pPr>
            <a:r>
              <a:rPr lang="fr-FR" altLang="en-US" sz="2400"/>
              <a:t>Register to: </a:t>
            </a:r>
          </a:p>
          <a:p>
            <a:pPr lvl="2" hangingPunct="1">
              <a:lnSpc>
                <a:spcPct val="100000"/>
              </a:lnSpc>
              <a:spcBef>
                <a:spcPts val="488"/>
              </a:spcBef>
              <a:buSzPct val="133000"/>
              <a:buFont typeface="Times New Roman" pitchFamily="16" charset="0"/>
              <a:buBlip>
                <a:blip r:embed="rId3"/>
              </a:buBlip>
            </a:pPr>
            <a:r>
              <a:rPr lang="fr-FR" altLang="en-US" sz="2000"/>
              <a:t>communicate your green innovation and technology needs</a:t>
            </a:r>
          </a:p>
          <a:p>
            <a:pPr lvl="2" hangingPunct="1">
              <a:lnSpc>
                <a:spcPct val="100000"/>
              </a:lnSpc>
              <a:spcBef>
                <a:spcPts val="488"/>
              </a:spcBef>
              <a:buSzPct val="133000"/>
              <a:buFont typeface="Times New Roman" pitchFamily="16" charset="0"/>
              <a:buBlip>
                <a:blip r:embed="rId3"/>
              </a:buBlip>
            </a:pPr>
            <a:r>
              <a:rPr lang="fr-FR" altLang="en-US" sz="2000"/>
              <a:t>advertise your inventions, technologies, products and services</a:t>
            </a:r>
          </a:p>
          <a:p>
            <a:pPr lvl="2" hangingPunct="1">
              <a:lnSpc>
                <a:spcPct val="100000"/>
              </a:lnSpc>
              <a:spcBef>
                <a:spcPts val="488"/>
              </a:spcBef>
              <a:buSzPct val="133000"/>
              <a:buFont typeface="Times New Roman" pitchFamily="16" charset="0"/>
              <a:buBlip>
                <a:blip r:embed="rId3"/>
              </a:buBlip>
            </a:pPr>
            <a:r>
              <a:rPr lang="fr-FR" altLang="en-US" sz="2000"/>
              <a:t>connect with the innovation and business communities globally</a:t>
            </a:r>
          </a:p>
          <a:p>
            <a:pPr hangingPunct="1">
              <a:lnSpc>
                <a:spcPct val="100000"/>
              </a:lnSpc>
              <a:spcBef>
                <a:spcPts val="488"/>
              </a:spcBef>
              <a:buClrTx/>
              <a:buSzTx/>
              <a:buFontTx/>
              <a:buNone/>
            </a:pPr>
            <a:endParaRPr lang="fr-FR" altLang="en-US" sz="2000"/>
          </a:p>
          <a:p>
            <a:pPr hangingPunct="1">
              <a:lnSpc>
                <a:spcPct val="100000"/>
              </a:lnSpc>
              <a:spcBef>
                <a:spcPts val="488"/>
              </a:spcBef>
              <a:buClrTx/>
              <a:buSzTx/>
              <a:buFontTx/>
              <a:buNone/>
            </a:pPr>
            <a:endParaRPr lang="fr-FR" altLang="en-US" sz="2000"/>
          </a:p>
          <a:p>
            <a:pPr hangingPunct="1">
              <a:lnSpc>
                <a:spcPct val="100000"/>
              </a:lnSpc>
              <a:spcBef>
                <a:spcPts val="488"/>
              </a:spcBef>
              <a:buClrTx/>
              <a:buSzTx/>
              <a:buFontTx/>
              <a:buNone/>
            </a:pPr>
            <a:endParaRPr lang="fr-FR" altLang="en-US" sz="2800"/>
          </a:p>
          <a:p>
            <a:pPr hangingPunct="1">
              <a:lnSpc>
                <a:spcPct val="100000"/>
              </a:lnSpc>
              <a:spcBef>
                <a:spcPts val="488"/>
              </a:spcBef>
              <a:buClrTx/>
              <a:buSzTx/>
              <a:buFontTx/>
              <a:buNone/>
            </a:pPr>
            <a:endParaRPr lang="fr-FR" altLang="en-US" sz="2800"/>
          </a:p>
          <a:p>
            <a:pPr hangingPunct="1">
              <a:lnSpc>
                <a:spcPct val="100000"/>
              </a:lnSpc>
              <a:spcBef>
                <a:spcPts val="488"/>
              </a:spcBef>
              <a:buClrTx/>
              <a:buSzTx/>
              <a:buFontTx/>
              <a:buNone/>
            </a:pPr>
            <a:endParaRPr lang="fr-FR" altLang="en-US" sz="2800"/>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194</a:t>
            </a:fld>
            <a:endParaRPr lang="en-US"/>
          </a:p>
        </p:txBody>
      </p:sp>
    </p:spTree>
    <p:extLst>
      <p:ext uri="{BB962C8B-B14F-4D97-AF65-F5344CB8AC3E}">
        <p14:creationId xmlns:p14="http://schemas.microsoft.com/office/powerpoint/2010/main" val="15692969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Grp="1" noChangeArrowheads="1"/>
          </p:cNvSpPr>
          <p:nvPr>
            <p:ph type="title" idx="4294967295"/>
          </p:nvPr>
        </p:nvSpPr>
        <p:spPr>
          <a:xfrm>
            <a:off x="395536" y="2564904"/>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dirty="0" smtClean="0">
                <a:solidFill>
                  <a:srgbClr val="00408C"/>
                </a:solidFill>
              </a:rPr>
              <a:t>Thank you for your attention </a:t>
            </a:r>
            <a:endParaRPr lang="en-US" altLang="en-US" sz="3600" dirty="0">
              <a:solidFill>
                <a:srgbClr val="00408C"/>
              </a:solidFill>
            </a:endParaRPr>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195</a:t>
            </a:fld>
            <a:endParaRPr lang="en-US"/>
          </a:p>
        </p:txBody>
      </p:sp>
    </p:spTree>
    <p:extLst>
      <p:ext uri="{BB962C8B-B14F-4D97-AF65-F5344CB8AC3E}">
        <p14:creationId xmlns:p14="http://schemas.microsoft.com/office/powerpoint/2010/main" val="38188029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subTitle" idx="1"/>
          </p:nvPr>
        </p:nvSpPr>
        <p:spPr>
          <a:xfrm>
            <a:off x="877172" y="2708920"/>
            <a:ext cx="6897960" cy="1880154"/>
          </a:xfrm>
          <a:noFill/>
        </p:spPr>
        <p:txBody>
          <a:bodyPr/>
          <a:lstStyle/>
          <a:p>
            <a:r>
              <a:rPr lang="en-US" sz="3000" b="1" dirty="0" smtClean="0">
                <a:solidFill>
                  <a:srgbClr val="0070C0"/>
                </a:solidFill>
                <a:latin typeface="Arial" panose="020B0604020202020204" pitchFamily="34" charset="0"/>
                <a:cs typeface="Arial" panose="020B0604020202020204" pitchFamily="34" charset="0"/>
              </a:rPr>
              <a:t>Introduction to WIPO</a:t>
            </a:r>
          </a:p>
          <a:p>
            <a:r>
              <a:rPr lang="en-US" sz="2600" dirty="0" smtClean="0">
                <a:solidFill>
                  <a:srgbClr val="0070C0"/>
                </a:solidFill>
                <a:latin typeface="Arial" panose="020B0604020202020204" pitchFamily="34" charset="0"/>
                <a:cs typeface="Arial" panose="020B0604020202020204" pitchFamily="34" charset="0"/>
              </a:rPr>
              <a:t>Development of the International Legal Framework </a:t>
            </a:r>
          </a:p>
          <a:p>
            <a:r>
              <a:rPr lang="en-US" sz="2600" dirty="0" smtClean="0">
                <a:solidFill>
                  <a:srgbClr val="0070C0"/>
                </a:solidFill>
                <a:latin typeface="Arial" panose="020B0604020202020204" pitchFamily="34" charset="0"/>
                <a:cs typeface="Arial" panose="020B0604020202020204" pitchFamily="34" charset="0"/>
              </a:rPr>
              <a:t>Major Intellectual Property Economic Studies</a:t>
            </a:r>
            <a:endParaRPr lang="en-US" sz="2600" dirty="0">
              <a:solidFill>
                <a:srgbClr val="0070C0"/>
              </a:solidFill>
              <a:latin typeface="Arial" panose="020B0604020202020204" pitchFamily="34" charset="0"/>
              <a:cs typeface="Arial" panose="020B0604020202020204" pitchFamily="34" charset="0"/>
            </a:endParaRPr>
          </a:p>
        </p:txBody>
      </p:sp>
      <p:sp>
        <p:nvSpPr>
          <p:cNvPr id="3075" name="Text Box 5"/>
          <p:cNvSpPr txBox="1">
            <a:spLocks noChangeArrowheads="1"/>
          </p:cNvSpPr>
          <p:nvPr/>
        </p:nvSpPr>
        <p:spPr bwMode="auto">
          <a:xfrm>
            <a:off x="6156176" y="5243393"/>
            <a:ext cx="2147887" cy="72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a:lnSpc>
                <a:spcPct val="40000"/>
              </a:lnSpc>
            </a:pPr>
            <a:r>
              <a:rPr lang="fr-FR" sz="1300" dirty="0" smtClean="0">
                <a:solidFill>
                  <a:srgbClr val="3399FF"/>
                </a:solidFill>
                <a:latin typeface="Arial Black" pitchFamily="34" charset="0"/>
                <a:ea typeface="ヒラギノ角ゴ Pro W3" pitchFamily="1" charset="-128"/>
              </a:rPr>
              <a:t>Brussels</a:t>
            </a:r>
            <a:endParaRPr lang="en-US" sz="1300" dirty="0">
              <a:solidFill>
                <a:srgbClr val="3399FF"/>
              </a:solidFill>
              <a:latin typeface="Arial Black" pitchFamily="34" charset="0"/>
              <a:ea typeface="ヒラギノ角ゴ Pro W3" pitchFamily="1" charset="-128"/>
            </a:endParaRPr>
          </a:p>
          <a:p>
            <a:pPr>
              <a:lnSpc>
                <a:spcPct val="40000"/>
              </a:lnSpc>
            </a:pPr>
            <a:r>
              <a:rPr lang="fr-FR" sz="1300" dirty="0" smtClean="0">
                <a:solidFill>
                  <a:srgbClr val="3399FF"/>
                </a:solidFill>
                <a:latin typeface="Arial Black" pitchFamily="34" charset="0"/>
                <a:ea typeface="ヒラギノ角ゴ Pro W3" pitchFamily="1" charset="-128"/>
              </a:rPr>
              <a:t>23 </a:t>
            </a:r>
            <a:r>
              <a:rPr lang="fr-FR" sz="1300" dirty="0" err="1" smtClean="0">
                <a:solidFill>
                  <a:srgbClr val="3399FF"/>
                </a:solidFill>
                <a:latin typeface="Arial Black" pitchFamily="34" charset="0"/>
                <a:ea typeface="ヒラギノ角ゴ Pro W3" pitchFamily="1" charset="-128"/>
              </a:rPr>
              <a:t>February</a:t>
            </a:r>
            <a:endParaRPr lang="en-US" sz="1300" dirty="0">
              <a:solidFill>
                <a:srgbClr val="3399FF"/>
              </a:solidFill>
              <a:latin typeface="Arial Black" pitchFamily="34" charset="0"/>
              <a:ea typeface="ヒラギノ角ゴ Pro W3" pitchFamily="1" charset="-128"/>
            </a:endParaRPr>
          </a:p>
          <a:p>
            <a:pPr>
              <a:lnSpc>
                <a:spcPct val="40000"/>
              </a:lnSpc>
            </a:pPr>
            <a:r>
              <a:rPr lang="fr-FR" sz="1300" dirty="0" smtClean="0">
                <a:solidFill>
                  <a:srgbClr val="3399FF"/>
                </a:solidFill>
                <a:latin typeface="Arial Black" pitchFamily="34" charset="0"/>
                <a:ea typeface="ヒラギノ角ゴ Pro W3" pitchFamily="1" charset="-128"/>
              </a:rPr>
              <a:t>2015</a:t>
            </a:r>
            <a:endParaRPr lang="en-US" sz="1300" dirty="0">
              <a:solidFill>
                <a:srgbClr val="3399FF"/>
              </a:solidFill>
              <a:latin typeface="Arial Black" pitchFamily="34" charset="0"/>
              <a:ea typeface="ヒラギノ角ゴ Pro W3" pitchFamily="1" charset="-128"/>
            </a:endParaRPr>
          </a:p>
        </p:txBody>
      </p:sp>
      <p:sp>
        <p:nvSpPr>
          <p:cNvPr id="3077" name="Rectangle 7"/>
          <p:cNvSpPr>
            <a:spLocks noChangeArrowheads="1"/>
          </p:cNvSpPr>
          <p:nvPr/>
        </p:nvSpPr>
        <p:spPr bwMode="auto">
          <a:xfrm>
            <a:off x="1230313" y="5805488"/>
            <a:ext cx="6934200" cy="712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spcBef>
                <a:spcPct val="20000"/>
              </a:spcBef>
            </a:pPr>
            <a:r>
              <a:rPr lang="en-US" sz="1800" dirty="0" smtClean="0">
                <a:solidFill>
                  <a:srgbClr val="00408C"/>
                </a:solidFill>
                <a:ea typeface="ヒラギノ角ゴ Pro W3" pitchFamily="1" charset="-128"/>
              </a:rPr>
              <a:t>Erik </a:t>
            </a:r>
            <a:r>
              <a:rPr lang="en-US" sz="1800" dirty="0" err="1" smtClean="0">
                <a:solidFill>
                  <a:srgbClr val="00408C"/>
                </a:solidFill>
                <a:ea typeface="ヒラギノ角ゴ Pro W3" pitchFamily="1" charset="-128"/>
              </a:rPr>
              <a:t>Wilbers</a:t>
            </a:r>
            <a:r>
              <a:rPr lang="en-US" sz="1800" dirty="0" smtClean="0">
                <a:solidFill>
                  <a:srgbClr val="00408C"/>
                </a:solidFill>
                <a:ea typeface="ヒラギノ角ゴ Pro W3" pitchFamily="1" charset="-128"/>
              </a:rPr>
              <a:t>, </a:t>
            </a:r>
            <a:r>
              <a:rPr lang="en-US" sz="1800" dirty="0" smtClean="0">
                <a:solidFill>
                  <a:srgbClr val="00408C"/>
                </a:solidFill>
                <a:ea typeface="ヒラギノ角ゴ Pro W3" pitchFamily="1" charset="-128"/>
              </a:rPr>
              <a:t>Director</a:t>
            </a:r>
          </a:p>
          <a:p>
            <a:pPr>
              <a:spcBef>
                <a:spcPct val="20000"/>
              </a:spcBef>
            </a:pPr>
            <a:r>
              <a:rPr lang="fr-FR" sz="1800" dirty="0" smtClean="0">
                <a:solidFill>
                  <a:srgbClr val="00408C"/>
                </a:solidFill>
                <a:ea typeface="ヒラギノ角ゴ Pro W3" pitchFamily="1" charset="-128"/>
              </a:rPr>
              <a:t>WIPO Arbitration and </a:t>
            </a:r>
            <a:r>
              <a:rPr lang="fr-FR" sz="1800" dirty="0" err="1" smtClean="0">
                <a:solidFill>
                  <a:srgbClr val="00408C"/>
                </a:solidFill>
                <a:ea typeface="ヒラギノ角ゴ Pro W3" pitchFamily="1" charset="-128"/>
              </a:rPr>
              <a:t>Mediation</a:t>
            </a:r>
            <a:r>
              <a:rPr lang="fr-FR" sz="1800" dirty="0" smtClean="0">
                <a:solidFill>
                  <a:srgbClr val="00408C"/>
                </a:solidFill>
                <a:ea typeface="ヒラギノ角ゴ Pro W3" pitchFamily="1" charset="-128"/>
              </a:rPr>
              <a:t> Center</a:t>
            </a:r>
            <a:endParaRPr lang="en-US" sz="1800" dirty="0">
              <a:solidFill>
                <a:srgbClr val="00408C"/>
              </a:solidFill>
              <a:ea typeface="ヒラギノ角ゴ Pro W3" pitchFamily="1" charset="-128"/>
            </a:endParaRPr>
          </a:p>
        </p:txBody>
      </p:sp>
    </p:spTree>
    <p:extLst>
      <p:ext uri="{BB962C8B-B14F-4D97-AF65-F5344CB8AC3E}">
        <p14:creationId xmlns:p14="http://schemas.microsoft.com/office/powerpoint/2010/main" val="7224424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6"/>
          <p:cNvPicPr>
            <a:picLocks noGrp="1" noChangeAspect="1"/>
          </p:cNvPicPr>
          <p:nvPr>
            <p:ph type="pic" idx="1"/>
          </p:nvPr>
        </p:nvPicPr>
        <p:blipFill>
          <a:blip r:embed="rId2" cstate="email">
            <a:extLst>
              <a:ext uri="{28A0092B-C50C-407E-A947-70E740481C1C}">
                <a14:useLocalDpi xmlns:a14="http://schemas.microsoft.com/office/drawing/2010/main" val="0"/>
              </a:ext>
            </a:extLst>
          </a:blip>
          <a:srcRect/>
          <a:stretch>
            <a:fillRect/>
          </a:stretch>
        </p:blipFill>
        <p:spPr>
          <a:xfrm>
            <a:off x="611560" y="548679"/>
            <a:ext cx="6667128" cy="4178895"/>
          </a:xfrm>
        </p:spPr>
      </p:pic>
      <p:sp>
        <p:nvSpPr>
          <p:cNvPr id="6" name="Rectangle 5"/>
          <p:cNvSpPr/>
          <p:nvPr/>
        </p:nvSpPr>
        <p:spPr>
          <a:xfrm>
            <a:off x="827584" y="4797152"/>
            <a:ext cx="6664925" cy="1477328"/>
          </a:xfrm>
          <a:prstGeom prst="rect">
            <a:avLst/>
          </a:prstGeom>
        </p:spPr>
        <p:txBody>
          <a:bodyPr wrap="square">
            <a:spAutoFit/>
          </a:bodyPr>
          <a:lstStyle/>
          <a:p>
            <a:r>
              <a:rPr lang="en-US" sz="1800" i="1" dirty="0"/>
              <a:t>“…However, here the highway is the Internet and other networks, the bridges are interoperable data standards, and the vehicles are computers and databases</a:t>
            </a:r>
            <a:r>
              <a:rPr lang="en-US" sz="1800" dirty="0"/>
              <a:t>.</a:t>
            </a:r>
            <a:r>
              <a:rPr lang="en-US" altLang="ja-JP" sz="1800" dirty="0"/>
              <a:t>” Francis </a:t>
            </a:r>
            <a:r>
              <a:rPr lang="en-US" altLang="ja-JP" sz="1800" dirty="0" err="1"/>
              <a:t>Gurry</a:t>
            </a:r>
            <a:r>
              <a:rPr lang="en-US" altLang="ja-JP" sz="1800" dirty="0"/>
              <a:t>, Director General of WIPO </a:t>
            </a:r>
            <a:br>
              <a:rPr lang="en-US" altLang="ja-JP" sz="1800" dirty="0"/>
            </a:br>
            <a:endParaRPr lang="en-US" sz="1800" dirty="0"/>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20</a:t>
            </a:fld>
            <a:endParaRPr lang="en-US"/>
          </a:p>
        </p:txBody>
      </p:sp>
    </p:spTree>
    <p:extLst>
      <p:ext uri="{BB962C8B-B14F-4D97-AF65-F5344CB8AC3E}">
        <p14:creationId xmlns:p14="http://schemas.microsoft.com/office/powerpoint/2010/main" val="1283765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solidFill>
                  <a:srgbClr val="0070C0"/>
                </a:solidFill>
              </a:rPr>
              <a:t>Global IP Infrastructure</a:t>
            </a:r>
            <a:endParaRPr lang="en-US" dirty="0"/>
          </a:p>
        </p:txBody>
      </p:sp>
      <p:sp>
        <p:nvSpPr>
          <p:cNvPr id="3" name="Content Placeholder 2"/>
          <p:cNvSpPr>
            <a:spLocks noGrp="1"/>
          </p:cNvSpPr>
          <p:nvPr>
            <p:ph idx="1"/>
          </p:nvPr>
        </p:nvSpPr>
        <p:spPr/>
        <p:txBody>
          <a:bodyPr/>
          <a:lstStyle/>
          <a:p>
            <a:pPr lvl="1" algn="just">
              <a:lnSpc>
                <a:spcPct val="120000"/>
              </a:lnSpc>
              <a:buClr>
                <a:srgbClr val="0070C0"/>
              </a:buClr>
              <a:buFont typeface="Wingdings" panose="05000000000000000000" pitchFamily="2" charset="2"/>
              <a:buChar char="§"/>
            </a:pPr>
            <a:r>
              <a:rPr lang="en-US" sz="1800" dirty="0">
                <a:latin typeface="Arial" panose="020B0604020202020204" pitchFamily="34" charset="0"/>
                <a:cs typeface="Arial" panose="020B0604020202020204" pitchFamily="34" charset="0"/>
              </a:rPr>
              <a:t> Databases </a:t>
            </a:r>
          </a:p>
          <a:p>
            <a:pPr lvl="1" algn="just">
              <a:lnSpc>
                <a:spcPct val="120000"/>
              </a:lnSpc>
              <a:buClr>
                <a:srgbClr val="0070C0"/>
              </a:buClr>
              <a:buFont typeface="Wingdings" panose="05000000000000000000" pitchFamily="2" charset="2"/>
              <a:buChar char="§"/>
            </a:pPr>
            <a:r>
              <a:rPr lang="en-US" sz="1800" dirty="0">
                <a:latin typeface="Arial" panose="020B0604020202020204" pitchFamily="34" charset="0"/>
                <a:cs typeface="Arial" panose="020B0604020202020204" pitchFamily="34" charset="0"/>
              </a:rPr>
              <a:t> Common platform for e-data exchange among IPOs </a:t>
            </a:r>
          </a:p>
          <a:p>
            <a:pPr lvl="1" algn="just">
              <a:lnSpc>
                <a:spcPct val="120000"/>
              </a:lnSpc>
              <a:buClr>
                <a:srgbClr val="0070C0"/>
              </a:buClr>
              <a:buFont typeface="Wingdings" panose="05000000000000000000" pitchFamily="2" charset="2"/>
              <a:buChar char="§"/>
            </a:pPr>
            <a:r>
              <a:rPr lang="en-US" sz="1800" dirty="0">
                <a:latin typeface="Arial" panose="020B0604020202020204" pitchFamily="34" charset="0"/>
                <a:cs typeface="Arial" panose="020B0604020202020204" pitchFamily="34" charset="0"/>
              </a:rPr>
              <a:t> Other platforms</a:t>
            </a:r>
          </a:p>
          <a:p>
            <a:pPr lvl="1" algn="just">
              <a:lnSpc>
                <a:spcPct val="120000"/>
              </a:lnSpc>
              <a:buClr>
                <a:srgbClr val="0070C0"/>
              </a:buClr>
              <a:buFont typeface="Wingdings" panose="05000000000000000000" pitchFamily="2" charset="2"/>
              <a:buChar char="§"/>
            </a:pPr>
            <a:r>
              <a:rPr lang="en-US" sz="1800" dirty="0">
                <a:latin typeface="Arial" panose="020B0604020202020204" pitchFamily="34" charset="0"/>
                <a:cs typeface="Arial" panose="020B0604020202020204" pitchFamily="34" charset="0"/>
              </a:rPr>
              <a:t> Tools </a:t>
            </a:r>
          </a:p>
          <a:p>
            <a:pPr lvl="1" algn="just">
              <a:lnSpc>
                <a:spcPct val="120000"/>
              </a:lnSpc>
              <a:buClr>
                <a:srgbClr val="0070C0"/>
              </a:buClr>
              <a:buFont typeface="Wingdings" panose="05000000000000000000" pitchFamily="2" charset="2"/>
              <a:buChar char="§"/>
            </a:pPr>
            <a:r>
              <a:rPr lang="en-US" sz="1800" i="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Standards &amp; technical agreements</a:t>
            </a:r>
          </a:p>
          <a:p>
            <a:pPr lvl="1" algn="just">
              <a:lnSpc>
                <a:spcPct val="120000"/>
              </a:lnSpc>
              <a:buClr>
                <a:srgbClr val="0070C0"/>
              </a:buClr>
              <a:buFont typeface="Wingdings" panose="05000000000000000000" pitchFamily="2" charset="2"/>
              <a:buChar char="§"/>
            </a:pPr>
            <a:r>
              <a:rPr lang="en-US" sz="1800" dirty="0">
                <a:latin typeface="Arial" panose="020B0604020202020204" pitchFamily="34" charset="0"/>
                <a:cs typeface="Arial" panose="020B0604020202020204" pitchFamily="34" charset="0"/>
              </a:rPr>
              <a:t> Capacity building &amp; networking by Technology Innovation Support Centers (TISCs)</a:t>
            </a:r>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DA79EEDA-9492-4994-BB18-1005CD6866B1}" type="slidenum">
              <a:rPr lang="en-US" smtClean="0"/>
              <a:pPr>
                <a:defRPr/>
              </a:pPr>
              <a:t>21</a:t>
            </a:fld>
            <a:endParaRPr lang="en-US"/>
          </a:p>
        </p:txBody>
      </p:sp>
    </p:spTree>
    <p:extLst>
      <p:ext uri="{BB962C8B-B14F-4D97-AF65-F5344CB8AC3E}">
        <p14:creationId xmlns:p14="http://schemas.microsoft.com/office/powerpoint/2010/main" val="3024723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70C0"/>
                </a:solidFill>
              </a:rPr>
              <a:t>Major Economic Studies on IP</a:t>
            </a:r>
            <a:endParaRPr lang="en-US" dirty="0"/>
          </a:p>
        </p:txBody>
      </p:sp>
      <p:sp>
        <p:nvSpPr>
          <p:cNvPr id="8" name="Content Placeholder 7"/>
          <p:cNvSpPr>
            <a:spLocks noGrp="1"/>
          </p:cNvSpPr>
          <p:nvPr>
            <p:ph sz="quarter" idx="4"/>
          </p:nvPr>
        </p:nvSpPr>
        <p:spPr>
          <a:xfrm>
            <a:off x="4427984" y="1865101"/>
            <a:ext cx="4041775" cy="3951288"/>
          </a:xfrm>
        </p:spPr>
        <p:txBody>
          <a:bodyPr/>
          <a:lstStyle/>
          <a:p>
            <a:pPr>
              <a:lnSpc>
                <a:spcPct val="110000"/>
              </a:lnSpc>
              <a:buClr>
                <a:srgbClr val="0070C0"/>
              </a:buClr>
              <a:buFont typeface="Wingdings" panose="05000000000000000000" pitchFamily="2" charset="2"/>
              <a:buChar char="§"/>
            </a:pPr>
            <a:r>
              <a:rPr lang="en-US" sz="1800" dirty="0" smtClean="0">
                <a:latin typeface="Arial" charset="0"/>
                <a:cs typeface="Arial" charset="0"/>
              </a:rPr>
              <a:t>WIPO Unit  </a:t>
            </a:r>
            <a:r>
              <a:rPr lang="en-US" sz="1800" dirty="0">
                <a:latin typeface="Arial" charset="0"/>
                <a:cs typeface="Arial" charset="0"/>
              </a:rPr>
              <a:t>– </a:t>
            </a:r>
            <a:r>
              <a:rPr lang="en-US" sz="1800" dirty="0" smtClean="0">
                <a:latin typeface="Arial" charset="0"/>
                <a:cs typeface="Arial" charset="0"/>
              </a:rPr>
              <a:t>THE ECONOMICS AND STATISTICS DIVISION – Reflects the Growing Consensus on the importance of the Economic Dimension of IP. </a:t>
            </a:r>
          </a:p>
          <a:p>
            <a:pPr>
              <a:lnSpc>
                <a:spcPct val="110000"/>
              </a:lnSpc>
              <a:buClr>
                <a:srgbClr val="0070C0"/>
              </a:buClr>
              <a:buFont typeface="Arial" panose="020B0604020202020204" pitchFamily="34" charset="0"/>
              <a:buChar char="•"/>
            </a:pPr>
            <a:endParaRPr lang="en-US" sz="1800" dirty="0">
              <a:latin typeface="Arial" charset="0"/>
              <a:cs typeface="Arial" charset="0"/>
            </a:endParaRPr>
          </a:p>
          <a:p>
            <a:pPr>
              <a:buClr>
                <a:srgbClr val="0070C0"/>
              </a:buClr>
              <a:buFont typeface="Wingdings" panose="05000000000000000000" pitchFamily="2" charset="2"/>
              <a:buChar char="§"/>
            </a:pPr>
            <a:r>
              <a:rPr lang="en-US" sz="1800" dirty="0" smtClean="0">
                <a:latin typeface="Arial" charset="0"/>
                <a:cs typeface="Arial" charset="0"/>
              </a:rPr>
              <a:t>The Division applies statistic and Economic analysis to the use of WIPO services.</a:t>
            </a:r>
            <a:endParaRPr lang="en-US" sz="1800" dirty="0">
              <a:latin typeface="Arial" charset="0"/>
              <a:cs typeface="Arial" charset="0"/>
            </a:endParaRPr>
          </a:p>
          <a:p>
            <a:pPr algn="just">
              <a:buClr>
                <a:srgbClr val="0070C0"/>
              </a:buClr>
              <a:buFont typeface="Wingdings" panose="05000000000000000000" pitchFamily="2" charset="2"/>
              <a:buChar char="§"/>
            </a:pPr>
            <a:endParaRPr lang="en-US" sz="1800" dirty="0">
              <a:latin typeface="Arial" charset="0"/>
              <a:cs typeface="Arial" charset="0"/>
            </a:endParaRPr>
          </a:p>
          <a:p>
            <a:pPr>
              <a:buClr>
                <a:srgbClr val="0070C0"/>
              </a:buClr>
              <a:buFont typeface="Wingdings" panose="05000000000000000000" pitchFamily="2" charset="2"/>
              <a:buChar char="§"/>
            </a:pPr>
            <a:r>
              <a:rPr lang="en-US" sz="1800" dirty="0" smtClean="0">
                <a:latin typeface="Arial" charset="0"/>
                <a:cs typeface="Arial" charset="0"/>
              </a:rPr>
              <a:t>This  structure also improves WIPO economic insight on IP Development. </a:t>
            </a:r>
            <a:endParaRPr lang="en-US" sz="1800" dirty="0">
              <a:latin typeface="Arial" charset="0"/>
              <a:cs typeface="Arial" charset="0"/>
            </a:endParaRPr>
          </a:p>
          <a:p>
            <a:pPr algn="just">
              <a:buClr>
                <a:srgbClr val="0070C0"/>
              </a:buClr>
              <a:buFont typeface="Wingdings" panose="05000000000000000000" pitchFamily="2" charset="2"/>
              <a:buChar char="§"/>
            </a:pPr>
            <a:endParaRPr lang="en-US" dirty="0">
              <a:latin typeface="Arial" charset="0"/>
              <a:cs typeface="Arial" charset="0"/>
            </a:endParaRPr>
          </a:p>
          <a:p>
            <a:endParaRPr lang="en-US" dirty="0"/>
          </a:p>
        </p:txBody>
      </p:sp>
      <p:pic>
        <p:nvPicPr>
          <p:cNvPr id="9" name="Picture 3"/>
          <p:cNvPicPr>
            <a:picLocks noGrp="1" noChangeAspect="1" noChangeArrowheads="1"/>
          </p:cNvPicPr>
          <p:nvPr>
            <p:ph sz="half" idx="2"/>
          </p:nvPr>
        </p:nvPicPr>
        <p:blipFill>
          <a:blip r:embed="rId2" cstate="email">
            <a:extLst>
              <a:ext uri="{28A0092B-C50C-407E-A947-70E740481C1C}">
                <a14:useLocalDpi xmlns:a14="http://schemas.microsoft.com/office/drawing/2010/main" val="0"/>
              </a:ext>
            </a:extLst>
          </a:blip>
          <a:srcRect/>
          <a:stretch>
            <a:fillRect/>
          </a:stretch>
        </p:blipFill>
        <p:spPr bwMode="auto">
          <a:xfrm>
            <a:off x="707548" y="1844824"/>
            <a:ext cx="1776220" cy="2499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1844824"/>
            <a:ext cx="1789144" cy="253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7" y="4310476"/>
            <a:ext cx="1784781" cy="1838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8349" y="4391132"/>
            <a:ext cx="1804563" cy="1757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76546D48-0F63-43E9-B47C-935DCDFAA143}" type="slidenum">
              <a:rPr lang="en-US" smtClean="0"/>
              <a:pPr>
                <a:defRPr/>
              </a:pPr>
              <a:t>22</a:t>
            </a:fld>
            <a:endParaRPr lang="en-US"/>
          </a:p>
        </p:txBody>
      </p:sp>
    </p:spTree>
    <p:extLst>
      <p:ext uri="{BB962C8B-B14F-4D97-AF65-F5344CB8AC3E}">
        <p14:creationId xmlns:p14="http://schemas.microsoft.com/office/powerpoint/2010/main" val="4275201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1143000"/>
          </a:xfrm>
        </p:spPr>
        <p:txBody>
          <a:bodyPr/>
          <a:lstStyle/>
          <a:p>
            <a:r>
              <a:rPr lang="en-US" dirty="0" smtClean="0">
                <a:solidFill>
                  <a:srgbClr val="0070C0"/>
                </a:solidFill>
              </a:rPr>
              <a:t>Economics of IP at WIPO: Organizational Structure </a:t>
            </a:r>
            <a:endParaRPr lang="en-US" dirty="0"/>
          </a:p>
        </p:txBody>
      </p:sp>
      <p:sp>
        <p:nvSpPr>
          <p:cNvPr id="10" name="Text Box 3"/>
          <p:cNvSpPr txBox="1">
            <a:spLocks noChangeArrowheads="1"/>
          </p:cNvSpPr>
          <p:nvPr/>
        </p:nvSpPr>
        <p:spPr bwMode="auto">
          <a:xfrm>
            <a:off x="2195736" y="1841500"/>
            <a:ext cx="5040559" cy="8309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0"/>
              </a:spcBef>
              <a:spcAft>
                <a:spcPct val="0"/>
              </a:spcAft>
            </a:pPr>
            <a:r>
              <a:rPr lang="en-US" sz="2400" dirty="0">
                <a:solidFill>
                  <a:srgbClr val="000000"/>
                </a:solidFill>
                <a:latin typeface="+mj-lt"/>
              </a:rPr>
              <a:t>Economics and Statistics Division</a:t>
            </a:r>
          </a:p>
          <a:p>
            <a:pPr algn="ctr" eaLnBrk="0" fontAlgn="base" hangingPunct="0">
              <a:spcBef>
                <a:spcPct val="0"/>
              </a:spcBef>
              <a:spcAft>
                <a:spcPct val="0"/>
              </a:spcAft>
            </a:pPr>
            <a:r>
              <a:rPr lang="en-US" sz="2400" i="1" dirty="0">
                <a:solidFill>
                  <a:srgbClr val="000000"/>
                </a:solidFill>
                <a:latin typeface="+mj-lt"/>
              </a:rPr>
              <a:t>WIPO Chief Economist</a:t>
            </a:r>
          </a:p>
        </p:txBody>
      </p:sp>
      <p:sp>
        <p:nvSpPr>
          <p:cNvPr id="11" name="Text Box 4"/>
          <p:cNvSpPr txBox="1">
            <a:spLocks noChangeArrowheads="1"/>
          </p:cNvSpPr>
          <p:nvPr/>
        </p:nvSpPr>
        <p:spPr bwMode="auto">
          <a:xfrm>
            <a:off x="755577" y="4186246"/>
            <a:ext cx="1838374" cy="8309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0"/>
              </a:spcBef>
              <a:spcAft>
                <a:spcPct val="0"/>
              </a:spcAft>
            </a:pPr>
            <a:r>
              <a:rPr lang="en-US" sz="2400" dirty="0">
                <a:solidFill>
                  <a:srgbClr val="000000"/>
                </a:solidFill>
                <a:latin typeface="+mj-lt"/>
              </a:rPr>
              <a:t>IP Statistics </a:t>
            </a:r>
            <a:br>
              <a:rPr lang="en-US" sz="2400" dirty="0">
                <a:solidFill>
                  <a:srgbClr val="000000"/>
                </a:solidFill>
                <a:latin typeface="+mj-lt"/>
              </a:rPr>
            </a:br>
            <a:r>
              <a:rPr lang="en-US" sz="2400" dirty="0">
                <a:solidFill>
                  <a:srgbClr val="000000"/>
                </a:solidFill>
                <a:latin typeface="+mj-lt"/>
              </a:rPr>
              <a:t>Section</a:t>
            </a:r>
          </a:p>
        </p:txBody>
      </p:sp>
      <p:sp>
        <p:nvSpPr>
          <p:cNvPr id="12" name="Text Box 5"/>
          <p:cNvSpPr txBox="1">
            <a:spLocks noChangeArrowheads="1"/>
          </p:cNvSpPr>
          <p:nvPr/>
        </p:nvSpPr>
        <p:spPr bwMode="auto">
          <a:xfrm>
            <a:off x="6516691" y="4186246"/>
            <a:ext cx="1771318" cy="8309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0"/>
              </a:spcBef>
              <a:spcAft>
                <a:spcPct val="0"/>
              </a:spcAft>
            </a:pPr>
            <a:r>
              <a:rPr lang="en-US" sz="2400" dirty="0">
                <a:solidFill>
                  <a:srgbClr val="000000"/>
                </a:solidFill>
                <a:latin typeface="+mj-lt"/>
              </a:rPr>
              <a:t>Economics </a:t>
            </a:r>
            <a:br>
              <a:rPr lang="en-US" sz="2400" dirty="0">
                <a:solidFill>
                  <a:srgbClr val="000000"/>
                </a:solidFill>
                <a:latin typeface="+mj-lt"/>
              </a:rPr>
            </a:br>
            <a:r>
              <a:rPr lang="en-US" sz="2400" dirty="0">
                <a:solidFill>
                  <a:srgbClr val="000000"/>
                </a:solidFill>
                <a:latin typeface="+mj-lt"/>
              </a:rPr>
              <a:t>Section</a:t>
            </a:r>
          </a:p>
        </p:txBody>
      </p:sp>
      <p:sp>
        <p:nvSpPr>
          <p:cNvPr id="13" name="Line 6"/>
          <p:cNvSpPr>
            <a:spLocks noChangeShapeType="1"/>
          </p:cNvSpPr>
          <p:nvPr/>
        </p:nvSpPr>
        <p:spPr bwMode="auto">
          <a:xfrm>
            <a:off x="5653090" y="2673350"/>
            <a:ext cx="1727200" cy="144145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US" sz="2400" dirty="0">
              <a:solidFill>
                <a:srgbClr val="000000"/>
              </a:solidFill>
            </a:endParaRPr>
          </a:p>
        </p:txBody>
      </p:sp>
      <p:sp>
        <p:nvSpPr>
          <p:cNvPr id="14" name="Line 7"/>
          <p:cNvSpPr>
            <a:spLocks noChangeShapeType="1"/>
          </p:cNvSpPr>
          <p:nvPr/>
        </p:nvSpPr>
        <p:spPr bwMode="auto">
          <a:xfrm flipH="1">
            <a:off x="1547813" y="2673350"/>
            <a:ext cx="1944687" cy="144145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US" sz="2400" dirty="0">
              <a:solidFill>
                <a:srgbClr val="000000"/>
              </a:solidFill>
            </a:endParaRPr>
          </a:p>
        </p:txBody>
      </p:sp>
      <p:sp>
        <p:nvSpPr>
          <p:cNvPr id="15" name="Text Box 8"/>
          <p:cNvSpPr txBox="1">
            <a:spLocks noChangeArrowheads="1"/>
          </p:cNvSpPr>
          <p:nvPr/>
        </p:nvSpPr>
        <p:spPr bwMode="auto">
          <a:xfrm>
            <a:off x="3203848" y="4195783"/>
            <a:ext cx="2770099" cy="8309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0"/>
              </a:spcBef>
              <a:spcAft>
                <a:spcPct val="0"/>
              </a:spcAft>
            </a:pPr>
            <a:r>
              <a:rPr lang="en-US" sz="2400" dirty="0">
                <a:solidFill>
                  <a:srgbClr val="000000"/>
                </a:solidFill>
                <a:latin typeface="+mj-lt"/>
              </a:rPr>
              <a:t>Data Development </a:t>
            </a:r>
            <a:br>
              <a:rPr lang="en-US" sz="2400" dirty="0">
                <a:solidFill>
                  <a:srgbClr val="000000"/>
                </a:solidFill>
                <a:latin typeface="+mj-lt"/>
              </a:rPr>
            </a:br>
            <a:r>
              <a:rPr lang="en-US" sz="2400" dirty="0">
                <a:solidFill>
                  <a:srgbClr val="000000"/>
                </a:solidFill>
                <a:latin typeface="+mj-lt"/>
              </a:rPr>
              <a:t>Section</a:t>
            </a:r>
          </a:p>
        </p:txBody>
      </p:sp>
      <p:sp>
        <p:nvSpPr>
          <p:cNvPr id="16" name="Line 9"/>
          <p:cNvSpPr>
            <a:spLocks noChangeShapeType="1"/>
          </p:cNvSpPr>
          <p:nvPr/>
        </p:nvSpPr>
        <p:spPr bwMode="auto">
          <a:xfrm flipH="1">
            <a:off x="4572000" y="2665413"/>
            <a:ext cx="0" cy="1484312"/>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US" sz="2400" dirty="0">
              <a:solidFill>
                <a:srgbClr val="000000"/>
              </a:solidFill>
            </a:endParaRPr>
          </a:p>
        </p:txBody>
      </p:sp>
      <p:sp>
        <p:nvSpPr>
          <p:cNvPr id="3" name="Slide Number Placeholder 2"/>
          <p:cNvSpPr>
            <a:spLocks noGrp="1"/>
          </p:cNvSpPr>
          <p:nvPr>
            <p:ph type="sldNum" sz="quarter" idx="10"/>
          </p:nvPr>
        </p:nvSpPr>
        <p:spPr/>
        <p:txBody>
          <a:bodyPr/>
          <a:lstStyle/>
          <a:p>
            <a:pPr>
              <a:defRPr/>
            </a:pPr>
            <a:fld id="{76546D48-0F63-43E9-B47C-935DCDFAA143}" type="slidenum">
              <a:rPr lang="en-US" smtClean="0"/>
              <a:pPr>
                <a:defRPr/>
              </a:pPr>
              <a:t>23</a:t>
            </a:fld>
            <a:endParaRPr lang="en-US"/>
          </a:p>
        </p:txBody>
      </p:sp>
    </p:spTree>
    <p:extLst>
      <p:ext uri="{BB962C8B-B14F-4D97-AF65-F5344CB8AC3E}">
        <p14:creationId xmlns:p14="http://schemas.microsoft.com/office/powerpoint/2010/main" val="3933259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Demand for IP Rights has grown</a:t>
            </a: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497221"/>
            <a:ext cx="5688632" cy="4437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0"/>
          </p:nvPr>
        </p:nvSpPr>
        <p:spPr/>
        <p:txBody>
          <a:bodyPr/>
          <a:lstStyle/>
          <a:p>
            <a:pPr>
              <a:defRPr/>
            </a:pPr>
            <a:fld id="{76546D48-0F63-43E9-B47C-935DCDFAA143}" type="slidenum">
              <a:rPr lang="en-US" smtClean="0"/>
              <a:pPr>
                <a:defRPr/>
              </a:pPr>
              <a:t>24</a:t>
            </a:fld>
            <a:endParaRPr lang="en-US"/>
          </a:p>
        </p:txBody>
      </p:sp>
    </p:spTree>
    <p:extLst>
      <p:ext uri="{BB962C8B-B14F-4D97-AF65-F5344CB8AC3E}">
        <p14:creationId xmlns:p14="http://schemas.microsoft.com/office/powerpoint/2010/main" val="337297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424936" cy="1084982"/>
          </a:xfrm>
        </p:spPr>
        <p:txBody>
          <a:bodyPr/>
          <a:lstStyle/>
          <a:p>
            <a:r>
              <a:rPr lang="en-US" dirty="0" smtClean="0">
                <a:solidFill>
                  <a:srgbClr val="0070C0"/>
                </a:solidFill>
              </a:rPr>
              <a:t>More Inventions and Greater Internationalization</a:t>
            </a:r>
            <a:endParaRPr lang="en-US" dirty="0"/>
          </a:p>
        </p:txBody>
      </p:sp>
      <p:pic>
        <p:nvPicPr>
          <p:cNvPr id="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43" y="1556793"/>
            <a:ext cx="6048661" cy="42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0"/>
          </p:nvPr>
        </p:nvSpPr>
        <p:spPr/>
        <p:txBody>
          <a:bodyPr/>
          <a:lstStyle/>
          <a:p>
            <a:pPr>
              <a:defRPr/>
            </a:pPr>
            <a:fld id="{76546D48-0F63-43E9-B47C-935DCDFAA143}" type="slidenum">
              <a:rPr lang="en-US" smtClean="0"/>
              <a:pPr>
                <a:defRPr/>
              </a:pPr>
              <a:t>25</a:t>
            </a:fld>
            <a:endParaRPr lang="en-US"/>
          </a:p>
        </p:txBody>
      </p:sp>
    </p:spTree>
    <p:extLst>
      <p:ext uri="{BB962C8B-B14F-4D97-AF65-F5344CB8AC3E}">
        <p14:creationId xmlns:p14="http://schemas.microsoft.com/office/powerpoint/2010/main" val="198353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Studies and Reports</a:t>
            </a:r>
            <a:endParaRPr lang="en-US" dirty="0"/>
          </a:p>
        </p:txBody>
      </p:sp>
      <p:sp>
        <p:nvSpPr>
          <p:cNvPr id="9" name="Content Placeholder 8"/>
          <p:cNvSpPr>
            <a:spLocks noGrp="1"/>
          </p:cNvSpPr>
          <p:nvPr>
            <p:ph idx="1"/>
          </p:nvPr>
        </p:nvSpPr>
        <p:spPr>
          <a:xfrm>
            <a:off x="323528" y="1268760"/>
            <a:ext cx="8363272" cy="4713387"/>
          </a:xfrm>
        </p:spPr>
        <p:txBody>
          <a:bodyPr/>
          <a:lstStyle/>
          <a:p>
            <a:pPr lvl="0" algn="just">
              <a:buClr>
                <a:srgbClr val="0070C0"/>
              </a:buClr>
              <a:buFont typeface="Wingdings" panose="05000000000000000000" pitchFamily="2" charset="2"/>
              <a:buChar char="§"/>
            </a:pPr>
            <a:r>
              <a:rPr lang="en-US" sz="1400" b="1" dirty="0">
                <a:latin typeface="Arial" panose="020B0604020202020204" pitchFamily="34" charset="0"/>
                <a:cs typeface="Arial" panose="020B0604020202020204" pitchFamily="34" charset="0"/>
              </a:rPr>
              <a:t>World Intellectual Property Indicators (WIPI)</a:t>
            </a:r>
            <a:r>
              <a:rPr lang="en-US" sz="1400" dirty="0">
                <a:latin typeface="Arial" panose="020B0604020202020204" pitchFamily="34" charset="0"/>
                <a:cs typeface="Arial" panose="020B0604020202020204" pitchFamily="34" charset="0"/>
              </a:rPr>
              <a:t>: This is our flagship IP statistics publication. It provides an overview of latest </a:t>
            </a:r>
            <a:r>
              <a:rPr lang="en-US" sz="1400" i="1" dirty="0">
                <a:latin typeface="Arial" panose="020B0604020202020204" pitchFamily="34" charset="0"/>
                <a:cs typeface="Arial" panose="020B0604020202020204" pitchFamily="34" charset="0"/>
              </a:rPr>
              <a:t>trend </a:t>
            </a:r>
            <a:r>
              <a:rPr lang="en-US" sz="1400" dirty="0">
                <a:latin typeface="Arial" panose="020B0604020202020204" pitchFamily="34" charset="0"/>
                <a:cs typeface="Arial" panose="020B0604020202020204" pitchFamily="34" charset="0"/>
              </a:rPr>
              <a:t>in IP filings and registrations covering more than 100 offices : </a:t>
            </a:r>
            <a:r>
              <a:rPr lang="en-US" sz="1400" dirty="0">
                <a:solidFill>
                  <a:srgbClr val="0070C0"/>
                </a:solidFill>
                <a:latin typeface="Arial" panose="020B0604020202020204" pitchFamily="34" charset="0"/>
                <a:cs typeface="Arial" panose="020B0604020202020204" pitchFamily="34" charset="0"/>
                <a:hlinkClick r:id="rId2"/>
              </a:rPr>
              <a:t>http://www.wipo.int/ipstats/en/wipi/index.html</a:t>
            </a:r>
            <a:endParaRPr lang="en-US" sz="1400" dirty="0">
              <a:solidFill>
                <a:srgbClr val="0070C0"/>
              </a:solidFill>
              <a:latin typeface="Arial" panose="020B0604020202020204" pitchFamily="34" charset="0"/>
              <a:cs typeface="Arial" panose="020B0604020202020204" pitchFamily="34" charset="0"/>
            </a:endParaRPr>
          </a:p>
          <a:p>
            <a:pPr marL="0" lvl="0" indent="0" algn="just">
              <a:buClr>
                <a:srgbClr val="0070C0"/>
              </a:buClr>
              <a:buNone/>
            </a:pPr>
            <a:endParaRPr lang="en-US" sz="1400" dirty="0">
              <a:solidFill>
                <a:srgbClr val="0070C0"/>
              </a:solidFill>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en-US" sz="1400" b="1" dirty="0">
                <a:latin typeface="Arial" panose="020B0604020202020204" pitchFamily="34" charset="0"/>
                <a:cs typeface="Arial" panose="020B0604020202020204" pitchFamily="34" charset="0"/>
              </a:rPr>
              <a:t>The PCT Yearly Review </a:t>
            </a:r>
            <a:r>
              <a:rPr lang="en-US" sz="1400" dirty="0">
                <a:latin typeface="Arial" panose="020B0604020202020204" pitchFamily="34" charset="0"/>
                <a:cs typeface="Arial" panose="020B0604020202020204" pitchFamily="34" charset="0"/>
              </a:rPr>
              <a:t>provides an overview of the performance and development of the PCT system. It includes a comprehensive set of statistics for the latest available year See: </a:t>
            </a:r>
            <a:r>
              <a:rPr lang="en-US" sz="1400" u="sng" dirty="0">
                <a:latin typeface="Arial" panose="020B0604020202020204" pitchFamily="34" charset="0"/>
                <a:cs typeface="Arial" panose="020B0604020202020204" pitchFamily="34" charset="0"/>
                <a:hlinkClick r:id="rId3"/>
              </a:rPr>
              <a:t>http://www.wipo.int/ipstats/en/statistics/pct/</a:t>
            </a:r>
            <a:endParaRPr lang="en-US" sz="1400" u="sng" dirty="0">
              <a:latin typeface="Arial" panose="020B0604020202020204" pitchFamily="34" charset="0"/>
              <a:cs typeface="Arial" panose="020B0604020202020204" pitchFamily="34" charset="0"/>
            </a:endParaRPr>
          </a:p>
          <a:p>
            <a:pPr marL="0" indent="0" algn="just">
              <a:buClr>
                <a:srgbClr val="0070C0"/>
              </a:buClr>
              <a:buNone/>
            </a:pPr>
            <a:endParaRPr lang="en-US" sz="1400" dirty="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Madrid Yearly Review</a:t>
            </a:r>
            <a:r>
              <a:rPr lang="en-US" sz="1400" dirty="0">
                <a:latin typeface="Arial" panose="020B0604020202020204" pitchFamily="34" charset="0"/>
                <a:cs typeface="Arial" panose="020B0604020202020204" pitchFamily="34" charset="0"/>
              </a:rPr>
              <a:t>: </a:t>
            </a:r>
            <a:r>
              <a:rPr lang="en-US" sz="1400" u="sng" dirty="0">
                <a:latin typeface="Arial" panose="020B0604020202020204" pitchFamily="34" charset="0"/>
                <a:cs typeface="Arial" panose="020B0604020202020204" pitchFamily="34" charset="0"/>
                <a:hlinkClick r:id="rId4"/>
              </a:rPr>
              <a:t>http://www.wipo.int/ipstats/en/</a:t>
            </a:r>
            <a:endParaRPr lang="en-US" sz="1400" u="sng" dirty="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endParaRPr lang="en-US" sz="1400" dirty="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Hague Yearly Review</a:t>
            </a:r>
            <a:r>
              <a:rPr lang="en-US" sz="1400" dirty="0">
                <a:latin typeface="Arial" panose="020B0604020202020204" pitchFamily="34" charset="0"/>
                <a:cs typeface="Arial" panose="020B0604020202020204" pitchFamily="34" charset="0"/>
              </a:rPr>
              <a:t>: </a:t>
            </a:r>
            <a:r>
              <a:rPr lang="en-US" sz="1400" u="sng" dirty="0">
                <a:latin typeface="Arial" panose="020B0604020202020204" pitchFamily="34" charset="0"/>
                <a:cs typeface="Arial" panose="020B0604020202020204" pitchFamily="34" charset="0"/>
                <a:hlinkClick r:id="rId4"/>
              </a:rPr>
              <a:t>http://www.wipo.int/ipstats/en/</a:t>
            </a:r>
            <a:endParaRPr lang="en-US" sz="1400" u="sng" dirty="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endParaRPr lang="en-US" sz="1400" dirty="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The </a:t>
            </a:r>
            <a:r>
              <a:rPr lang="en-US" sz="1400" b="1" i="1" dirty="0">
                <a:latin typeface="Arial" panose="020B0604020202020204" pitchFamily="34" charset="0"/>
                <a:cs typeface="Arial" panose="020B0604020202020204" pitchFamily="34" charset="0"/>
              </a:rPr>
              <a:t>WIPO IP Facts and Figures </a:t>
            </a:r>
            <a:r>
              <a:rPr lang="en-US" sz="1400" dirty="0">
                <a:latin typeface="Arial" panose="020B0604020202020204" pitchFamily="34" charset="0"/>
                <a:cs typeface="Arial" panose="020B0604020202020204" pitchFamily="34" charset="0"/>
              </a:rPr>
              <a:t>provides an overview of intellectual property (IP) activity based on the latest available year of statistics. It serves as a quick reference guide for statistics: </a:t>
            </a:r>
            <a:r>
              <a:rPr lang="en-US" sz="1400" u="sng" dirty="0">
                <a:latin typeface="Arial" panose="020B0604020202020204" pitchFamily="34" charset="0"/>
                <a:cs typeface="Arial" panose="020B0604020202020204" pitchFamily="34" charset="0"/>
                <a:hlinkClick r:id="rId4"/>
              </a:rPr>
              <a:t>http://www.wipo.int/ipstats/en/</a:t>
            </a:r>
            <a:endParaRPr lang="en-US" sz="1400" u="sng" dirty="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endParaRPr lang="en-US" sz="1400" u="sng" dirty="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en-US" sz="1400" b="1" dirty="0">
                <a:latin typeface="Arial" panose="020B0604020202020204" pitchFamily="34" charset="0"/>
                <a:cs typeface="Arial" panose="020B0604020202020204" pitchFamily="34" charset="0"/>
              </a:rPr>
              <a:t>WIPO IP Statistics Data Center</a:t>
            </a:r>
            <a:r>
              <a:rPr lang="en-US" sz="1400" dirty="0">
                <a:latin typeface="Arial" panose="020B0604020202020204" pitchFamily="34" charset="0"/>
                <a:cs typeface="Arial" panose="020B0604020202020204" pitchFamily="34" charset="0"/>
              </a:rPr>
              <a:t> is an on-line service enabling access to WIPO’s statistical data. Users can select from a wide range of indicators and view or download data according to their needs: </a:t>
            </a:r>
            <a:r>
              <a:rPr lang="en-US" sz="1400" u="sng" dirty="0">
                <a:latin typeface="Arial" panose="020B0604020202020204" pitchFamily="34" charset="0"/>
                <a:cs typeface="Arial" panose="020B0604020202020204" pitchFamily="34" charset="0"/>
                <a:hlinkClick r:id="rId5"/>
              </a:rPr>
              <a:t>http://ipstatsdb.wipo.org/ipstatv2/ipstats/patentsSearch</a:t>
            </a:r>
            <a:endParaRPr lang="en-US" sz="14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pPr marL="0" indent="0">
              <a:buNone/>
            </a:pPr>
            <a:endParaRPr lang="en-US" sz="1600" dirty="0"/>
          </a:p>
        </p:txBody>
      </p:sp>
      <p:sp>
        <p:nvSpPr>
          <p:cNvPr id="3" name="Slide Number Placeholder 2"/>
          <p:cNvSpPr>
            <a:spLocks noGrp="1"/>
          </p:cNvSpPr>
          <p:nvPr>
            <p:ph type="sldNum" sz="quarter" idx="10"/>
          </p:nvPr>
        </p:nvSpPr>
        <p:spPr/>
        <p:txBody>
          <a:bodyPr/>
          <a:lstStyle/>
          <a:p>
            <a:pPr>
              <a:defRPr/>
            </a:pPr>
            <a:fld id="{DA79EEDA-9492-4994-BB18-1005CD6866B1}" type="slidenum">
              <a:rPr lang="en-US" smtClean="0"/>
              <a:pPr>
                <a:defRPr/>
              </a:pPr>
              <a:t>26</a:t>
            </a:fld>
            <a:endParaRPr lang="en-US"/>
          </a:p>
        </p:txBody>
      </p:sp>
    </p:spTree>
    <p:extLst>
      <p:ext uri="{BB962C8B-B14F-4D97-AF65-F5344CB8AC3E}">
        <p14:creationId xmlns:p14="http://schemas.microsoft.com/office/powerpoint/2010/main" val="4164002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solidFill>
                  <a:srgbClr val="0070C0"/>
                </a:solidFill>
              </a:rPr>
              <a:t>Studies and Reports </a:t>
            </a:r>
            <a:r>
              <a:rPr lang="fr-FR" dirty="0" smtClean="0">
                <a:solidFill>
                  <a:srgbClr val="0070C0"/>
                </a:solidFill>
              </a:rPr>
              <a:t>II</a:t>
            </a:r>
            <a:br>
              <a:rPr lang="fr-FR" dirty="0" smtClean="0">
                <a:solidFill>
                  <a:srgbClr val="0070C0"/>
                </a:solidFill>
              </a:rPr>
            </a:br>
            <a:endParaRPr lang="en-US" dirty="0"/>
          </a:p>
        </p:txBody>
      </p:sp>
      <p:sp>
        <p:nvSpPr>
          <p:cNvPr id="8" name="Content Placeholder 2"/>
          <p:cNvSpPr txBox="1">
            <a:spLocks/>
          </p:cNvSpPr>
          <p:nvPr/>
        </p:nvSpPr>
        <p:spPr>
          <a:xfrm>
            <a:off x="107510" y="1844824"/>
            <a:ext cx="8928992" cy="4680520"/>
          </a:xfrm>
          <a:prstGeom prst="rect">
            <a:avLst/>
          </a:prstGeom>
        </p:spPr>
        <p:txBody>
          <a:bodyPr/>
          <a:lstStyle>
            <a:lvl1pPr marL="342900" indent="-342900" algn="l" rtl="0" eaLnBrk="1" fontAlgn="base" hangingPunct="1">
              <a:spcBef>
                <a:spcPct val="20000"/>
              </a:spcBef>
              <a:spcAft>
                <a:spcPct val="0"/>
              </a:spcAft>
              <a:buBlip>
                <a:blip r:embed="rId2"/>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2"/>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2"/>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2"/>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2"/>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2"/>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2"/>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2"/>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2"/>
              </a:buBlip>
              <a:defRPr sz="2400">
                <a:solidFill>
                  <a:schemeClr val="tx1"/>
                </a:solidFill>
                <a:latin typeface="+mn-lt"/>
                <a:cs typeface="+mn-cs"/>
              </a:defRPr>
            </a:lvl9pPr>
          </a:lstStyle>
          <a:p>
            <a:pPr>
              <a:buFont typeface="Wingdings" panose="05000000000000000000" pitchFamily="2" charset="2"/>
              <a:buChar char="§"/>
            </a:pPr>
            <a:r>
              <a:rPr lang="en-US" sz="1800" kern="0" dirty="0" smtClean="0">
                <a:solidFill>
                  <a:srgbClr val="0070C0"/>
                </a:solidFill>
              </a:rPr>
              <a:t>Studies </a:t>
            </a:r>
            <a:r>
              <a:rPr lang="fr-FR" sz="1800" kern="0" dirty="0" smtClean="0">
                <a:solidFill>
                  <a:srgbClr val="0070C0"/>
                </a:solidFill>
              </a:rPr>
              <a:t>and Reports</a:t>
            </a:r>
            <a:r>
              <a:rPr lang="en-US" sz="1800" kern="0" dirty="0" smtClean="0">
                <a:latin typeface="Arial" panose="020B0604020202020204" pitchFamily="34" charset="0"/>
                <a:cs typeface="Arial" panose="020B0604020202020204" pitchFamily="34" charset="0"/>
              </a:rPr>
              <a:t>The report looks at how branding behavior and trademark use have evolved in recent history, how they differ across countries, what is behind markets for brands, what lessons economic research holds for trademark policy and how branding strategies influence companies’ innovation activities </a:t>
            </a:r>
          </a:p>
          <a:p>
            <a:pPr marL="0" indent="0" algn="just">
              <a:lnSpc>
                <a:spcPct val="150000"/>
              </a:lnSpc>
              <a:buFontTx/>
              <a:buNone/>
            </a:pPr>
            <a:endParaRPr lang="en-US" sz="1800" kern="0" dirty="0" smtClean="0"/>
          </a:p>
          <a:p>
            <a:pPr marL="0" indent="0" algn="just">
              <a:lnSpc>
                <a:spcPct val="150000"/>
              </a:lnSpc>
              <a:buFontTx/>
              <a:buNone/>
            </a:pPr>
            <a:r>
              <a:rPr lang="en-US" sz="1800" kern="0" dirty="0" smtClean="0"/>
              <a:t>For further information and the full report : </a:t>
            </a:r>
          </a:p>
          <a:p>
            <a:pPr marL="0" indent="0" algn="just">
              <a:lnSpc>
                <a:spcPct val="150000"/>
              </a:lnSpc>
              <a:buFontTx/>
              <a:buNone/>
            </a:pPr>
            <a:endParaRPr lang="en-US" sz="1800" kern="0" dirty="0" smtClean="0"/>
          </a:p>
          <a:p>
            <a:pPr marL="0" indent="0" algn="just">
              <a:lnSpc>
                <a:spcPct val="150000"/>
              </a:lnSpc>
              <a:buFontTx/>
              <a:buNone/>
            </a:pPr>
            <a:r>
              <a:rPr lang="en-US" sz="1800" kern="0" dirty="0" smtClean="0">
                <a:hlinkClick r:id="rId3"/>
              </a:rPr>
              <a:t>http://www.wipo.int/econ_stat/en/economics/wipr</a:t>
            </a:r>
            <a:endParaRPr lang="en-US" sz="1800" kern="0" dirty="0" smtClean="0"/>
          </a:p>
          <a:p>
            <a:pPr marL="0" indent="0" algn="just">
              <a:lnSpc>
                <a:spcPct val="150000"/>
              </a:lnSpc>
              <a:buFontTx/>
              <a:buNone/>
            </a:pPr>
            <a:endParaRPr lang="en-US" sz="1800" kern="0" dirty="0" smtClean="0"/>
          </a:p>
        </p:txBody>
      </p:sp>
      <p:pic>
        <p:nvPicPr>
          <p:cNvPr id="9"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868144" y="3428742"/>
            <a:ext cx="1568271"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0"/>
          </p:nvPr>
        </p:nvSpPr>
        <p:spPr/>
        <p:txBody>
          <a:bodyPr/>
          <a:lstStyle/>
          <a:p>
            <a:pPr>
              <a:defRPr/>
            </a:pPr>
            <a:fld id="{7DE760F4-0BB2-41F5-A823-5656424847FC}" type="slidenum">
              <a:rPr lang="en-US" smtClean="0"/>
              <a:pPr>
                <a:defRPr/>
              </a:pPr>
              <a:t>27</a:t>
            </a:fld>
            <a:endParaRPr lang="en-US"/>
          </a:p>
        </p:txBody>
      </p:sp>
    </p:spTree>
    <p:extLst>
      <p:ext uri="{BB962C8B-B14F-4D97-AF65-F5344CB8AC3E}">
        <p14:creationId xmlns:p14="http://schemas.microsoft.com/office/powerpoint/2010/main" val="179760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8">
                                            <p:txEl>
                                              <p:pRg st="4" end="4"/>
                                            </p:txEl>
                                          </p:spTgt>
                                        </p:tgtEl>
                                        <p:attrNameLst>
                                          <p:attrName>ppt_x</p:attrName>
                                          <p:attrName>ppt_y</p:attrName>
                                        </p:attrNameLst>
                                      </p:cBhvr>
                                    </p:animMotion>
                                    <p:animRot by="1500000">
                                      <p:cBhvr>
                                        <p:cTn id="7" dur="125" fill="hold">
                                          <p:stCondLst>
                                            <p:cond delay="0"/>
                                          </p:stCondLst>
                                        </p:cTn>
                                        <p:tgtEl>
                                          <p:spTgt spid="8">
                                            <p:txEl>
                                              <p:pRg st="4" end="4"/>
                                            </p:txEl>
                                          </p:spTgt>
                                        </p:tgtEl>
                                        <p:attrNameLst>
                                          <p:attrName>r</p:attrName>
                                        </p:attrNameLst>
                                      </p:cBhvr>
                                    </p:animRot>
                                    <p:animRot by="-1500000">
                                      <p:cBhvr>
                                        <p:cTn id="8" dur="125" fill="hold">
                                          <p:stCondLst>
                                            <p:cond delay="125"/>
                                          </p:stCondLst>
                                        </p:cTn>
                                        <p:tgtEl>
                                          <p:spTgt spid="8">
                                            <p:txEl>
                                              <p:pRg st="4" end="4"/>
                                            </p:txEl>
                                          </p:spTgt>
                                        </p:tgtEl>
                                        <p:attrNameLst>
                                          <p:attrName>r</p:attrName>
                                        </p:attrNameLst>
                                      </p:cBhvr>
                                    </p:animRot>
                                    <p:animRot by="-1500000">
                                      <p:cBhvr>
                                        <p:cTn id="9" dur="125" fill="hold">
                                          <p:stCondLst>
                                            <p:cond delay="250"/>
                                          </p:stCondLst>
                                        </p:cTn>
                                        <p:tgtEl>
                                          <p:spTgt spid="8">
                                            <p:txEl>
                                              <p:pRg st="4" end="4"/>
                                            </p:txEl>
                                          </p:spTgt>
                                        </p:tgtEl>
                                        <p:attrNameLst>
                                          <p:attrName>r</p:attrName>
                                        </p:attrNameLst>
                                      </p:cBhvr>
                                    </p:animRot>
                                    <p:animRot by="1500000">
                                      <p:cBhvr>
                                        <p:cTn id="10" dur="125" fill="hold">
                                          <p:stCondLst>
                                            <p:cond delay="375"/>
                                          </p:stCondLst>
                                        </p:cTn>
                                        <p:tgtEl>
                                          <p:spTgt spid="8">
                                            <p:txEl>
                                              <p:pRg st="4" end="4"/>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Belgium Profile</a:t>
            </a:r>
            <a:br>
              <a:rPr lang="en-US" dirty="0" smtClean="0">
                <a:solidFill>
                  <a:srgbClr val="0070C0"/>
                </a:solidFill>
              </a:rPr>
            </a:br>
            <a:endParaRPr lang="en-US" dirty="0"/>
          </a:p>
        </p:txBody>
      </p:sp>
      <p:pic>
        <p:nvPicPr>
          <p:cNvPr id="3" name="Picture 2" descr="D:\Users\ruggerio\AppData\Local\Microsoft\Windows\Temporary Internet Files\Content.Outlook\I0MZV2WV\iStock_000031407822_Mediu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50" y="1604240"/>
            <a:ext cx="5976664" cy="411420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0"/>
          </p:nvPr>
        </p:nvSpPr>
        <p:spPr/>
        <p:txBody>
          <a:bodyPr/>
          <a:lstStyle/>
          <a:p>
            <a:pPr>
              <a:defRPr/>
            </a:pPr>
            <a:fld id="{7DE760F4-0BB2-41F5-A823-5656424847FC}" type="slidenum">
              <a:rPr lang="en-US" smtClean="0"/>
              <a:pPr>
                <a:defRPr/>
              </a:pPr>
              <a:t>28</a:t>
            </a:fld>
            <a:endParaRPr lang="en-US"/>
          </a:p>
        </p:txBody>
      </p:sp>
    </p:spTree>
    <p:extLst>
      <p:ext uri="{BB962C8B-B14F-4D97-AF65-F5344CB8AC3E}">
        <p14:creationId xmlns:p14="http://schemas.microsoft.com/office/powerpoint/2010/main" val="3417851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solidFill>
                  <a:srgbClr val="0070C0"/>
                </a:solidFill>
              </a:rPr>
              <a:t>The Global Innovation Index</a:t>
            </a:r>
            <a:r>
              <a:rPr lang="fr-FR" dirty="0">
                <a:solidFill>
                  <a:srgbClr val="0070C0"/>
                </a:solidFill>
              </a:rPr>
              <a:t/>
            </a:r>
            <a:br>
              <a:rPr lang="fr-FR" dirty="0">
                <a:solidFill>
                  <a:srgbClr val="0070C0"/>
                </a:solidFill>
              </a:rPr>
            </a:br>
            <a:endParaRPr lang="en-US" dirty="0"/>
          </a:p>
        </p:txBody>
      </p:sp>
      <p:sp>
        <p:nvSpPr>
          <p:cNvPr id="3" name="Espace réservé du texte 6"/>
          <p:cNvSpPr txBox="1">
            <a:spLocks/>
          </p:cNvSpPr>
          <p:nvPr/>
        </p:nvSpPr>
        <p:spPr>
          <a:xfrm>
            <a:off x="899592" y="1080120"/>
            <a:ext cx="3600400" cy="360040"/>
          </a:xfrm>
          <a:prstGeom prst="rect">
            <a:avLst/>
          </a:prstGeom>
        </p:spPr>
        <p:txBody>
          <a:bodyPr>
            <a:normAutofit fontScale="85000" lnSpcReduction="20000"/>
          </a:bodyPr>
          <a:lstStyle>
            <a:lvl1pPr marL="342900" indent="-342900" algn="l" rtl="0" eaLnBrk="1" fontAlgn="base" hangingPunct="1">
              <a:spcBef>
                <a:spcPct val="20000"/>
              </a:spcBef>
              <a:spcAft>
                <a:spcPct val="0"/>
              </a:spcAft>
              <a:buBlip>
                <a:blip r:embed="rId2"/>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2"/>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2"/>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2"/>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2"/>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2"/>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2"/>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2"/>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2"/>
              </a:buBlip>
              <a:defRPr sz="2400">
                <a:solidFill>
                  <a:schemeClr val="tx1"/>
                </a:solidFill>
                <a:latin typeface="+mn-lt"/>
                <a:cs typeface="+mn-cs"/>
              </a:defRPr>
            </a:lvl9pPr>
          </a:lstStyle>
          <a:p>
            <a:r>
              <a:rPr lang="fr-FR" kern="0" smtClean="0">
                <a:solidFill>
                  <a:srgbClr val="6FB7D7"/>
                </a:solidFill>
                <a:latin typeface="Times New Roman" charset="0"/>
                <a:cs typeface="Times New Roman" charset="0"/>
              </a:rPr>
              <a:t>      </a:t>
            </a:r>
            <a:r>
              <a:rPr lang="fr-FR" sz="2100" kern="0" smtClean="0">
                <a:solidFill>
                  <a:srgbClr val="0070C0"/>
                </a:solidFill>
                <a:latin typeface="Arial" panose="020B0604020202020204" pitchFamily="34" charset="0"/>
                <a:cs typeface="Arial" panose="020B0604020202020204" pitchFamily="34" charset="0"/>
              </a:rPr>
              <a:t>RANKING 2013 </a:t>
            </a:r>
            <a:endParaRPr lang="fr-FR" sz="2100" kern="0" dirty="0">
              <a:solidFill>
                <a:srgbClr val="0070C0"/>
              </a:solidFill>
              <a:latin typeface="Arial" panose="020B0604020202020204" pitchFamily="34" charset="0"/>
              <a:cs typeface="Arial" panose="020B0604020202020204" pitchFamily="34" charset="0"/>
            </a:endParaRPr>
          </a:p>
        </p:txBody>
      </p:sp>
      <p:sp>
        <p:nvSpPr>
          <p:cNvPr id="4" name="Espace réservé du texte 4"/>
          <p:cNvSpPr txBox="1">
            <a:spLocks/>
          </p:cNvSpPr>
          <p:nvPr/>
        </p:nvSpPr>
        <p:spPr>
          <a:xfrm>
            <a:off x="4716016" y="1052736"/>
            <a:ext cx="3744416" cy="360040"/>
          </a:xfrm>
          <a:prstGeom prst="rect">
            <a:avLst/>
          </a:prstGeom>
        </p:spPr>
        <p:txBody>
          <a:bodyPr>
            <a:normAutofit fontScale="85000" lnSpcReduction="20000"/>
          </a:bodyPr>
          <a:lstStyle>
            <a:lvl1pPr marL="342900" indent="-342900" algn="l" rtl="0" eaLnBrk="1" fontAlgn="base" hangingPunct="1">
              <a:spcBef>
                <a:spcPct val="20000"/>
              </a:spcBef>
              <a:spcAft>
                <a:spcPct val="0"/>
              </a:spcAft>
              <a:buBlip>
                <a:blip r:embed="rId2"/>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2"/>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2"/>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2"/>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2"/>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2"/>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2"/>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2"/>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2"/>
              </a:buBlip>
              <a:defRPr sz="2400">
                <a:solidFill>
                  <a:schemeClr val="tx1"/>
                </a:solidFill>
                <a:latin typeface="+mn-lt"/>
                <a:cs typeface="+mn-cs"/>
              </a:defRPr>
            </a:lvl9pPr>
          </a:lstStyle>
          <a:p>
            <a:r>
              <a:rPr lang="fr-FR" kern="0" smtClean="0">
                <a:solidFill>
                  <a:srgbClr val="6FB7D7"/>
                </a:solidFill>
                <a:latin typeface="Times New Roman" charset="0"/>
                <a:cs typeface="Times New Roman" charset="0"/>
              </a:rPr>
              <a:t>    </a:t>
            </a:r>
            <a:r>
              <a:rPr lang="fr-FR" sz="2100" kern="0" smtClean="0">
                <a:solidFill>
                  <a:srgbClr val="0070C0"/>
                </a:solidFill>
                <a:latin typeface="Arial" panose="020B0604020202020204" pitchFamily="34" charset="0"/>
                <a:cs typeface="Arial" panose="020B0604020202020204" pitchFamily="34" charset="0"/>
              </a:rPr>
              <a:t>RANKING 2014</a:t>
            </a:r>
            <a:endParaRPr lang="fr-FR" sz="2100" kern="0" dirty="0">
              <a:solidFill>
                <a:srgbClr val="0070C0"/>
              </a:solidFill>
              <a:latin typeface="Arial" panose="020B0604020202020204" pitchFamily="34" charset="0"/>
              <a:cs typeface="Arial" panose="020B0604020202020204" pitchFamily="34" charset="0"/>
            </a:endParaRPr>
          </a:p>
        </p:txBody>
      </p:sp>
      <p:sp>
        <p:nvSpPr>
          <p:cNvPr id="5" name="Espace réservé du contenu 5"/>
          <p:cNvSpPr txBox="1">
            <a:spLocks/>
          </p:cNvSpPr>
          <p:nvPr/>
        </p:nvSpPr>
        <p:spPr>
          <a:xfrm>
            <a:off x="5004048" y="1412776"/>
            <a:ext cx="3600400" cy="4896544"/>
          </a:xfrm>
          <a:prstGeom prst="rect">
            <a:avLst/>
          </a:prstGeom>
        </p:spPr>
        <p:txBody>
          <a:bodyPr>
            <a:normAutofit lnSpcReduction="10000"/>
          </a:bodyPr>
          <a:lstStyle>
            <a:lvl1pPr marL="342900" indent="-342900" algn="l" rtl="0" eaLnBrk="1" fontAlgn="base" hangingPunct="1">
              <a:spcBef>
                <a:spcPct val="20000"/>
              </a:spcBef>
              <a:spcAft>
                <a:spcPct val="0"/>
              </a:spcAft>
              <a:buBlip>
                <a:blip r:embed="rId2"/>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2"/>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2"/>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2"/>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2"/>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2"/>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2"/>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2"/>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2"/>
              </a:buBlip>
              <a:defRPr sz="2400">
                <a:solidFill>
                  <a:schemeClr val="tx1"/>
                </a:solidFill>
                <a:latin typeface="+mn-lt"/>
                <a:cs typeface="+mn-cs"/>
              </a:defRPr>
            </a:lvl9pPr>
          </a:lstStyle>
          <a:p>
            <a:pPr marL="0" indent="0" algn="just">
              <a:buFontTx/>
              <a:buNone/>
              <a:defRPr/>
            </a:pPr>
            <a:r>
              <a:rPr lang="fr-FR" sz="1600" kern="0" dirty="0" smtClean="0">
                <a:latin typeface="Arial" panose="020B0604020202020204" pitchFamily="34" charset="0"/>
                <a:cs typeface="Arial" panose="020B0604020202020204" pitchFamily="34" charset="0"/>
              </a:rPr>
              <a:t>1. SWITZERLAND</a:t>
            </a:r>
          </a:p>
          <a:p>
            <a:pPr marL="0" indent="0" algn="just">
              <a:buFontTx/>
              <a:buNone/>
              <a:defRPr/>
            </a:pPr>
            <a:r>
              <a:rPr lang="fr-FR" sz="1600" kern="0" dirty="0" smtClean="0">
                <a:latin typeface="Arial" panose="020B0604020202020204" pitchFamily="34" charset="0"/>
                <a:cs typeface="Arial" panose="020B0604020202020204" pitchFamily="34" charset="0"/>
              </a:rPr>
              <a:t>2. UNITED KINGDOM</a:t>
            </a:r>
          </a:p>
          <a:p>
            <a:pPr marL="0" indent="0" algn="just">
              <a:buFontTx/>
              <a:buNone/>
              <a:defRPr/>
            </a:pPr>
            <a:r>
              <a:rPr lang="fr-FR" sz="1600" kern="0" dirty="0" smtClean="0">
                <a:latin typeface="Arial" panose="020B0604020202020204" pitchFamily="34" charset="0"/>
                <a:cs typeface="Arial" panose="020B0604020202020204" pitchFamily="34" charset="0"/>
              </a:rPr>
              <a:t>3. SWEDEN</a:t>
            </a:r>
          </a:p>
          <a:p>
            <a:pPr marL="0" indent="0" algn="just">
              <a:buFontTx/>
              <a:buNone/>
              <a:defRPr/>
            </a:pPr>
            <a:r>
              <a:rPr lang="fr-FR" sz="1600" kern="0" dirty="0" smtClean="0">
                <a:latin typeface="Arial" panose="020B0604020202020204" pitchFamily="34" charset="0"/>
                <a:cs typeface="Arial" panose="020B0604020202020204" pitchFamily="34" charset="0"/>
              </a:rPr>
              <a:t>4. FINLAND </a:t>
            </a:r>
          </a:p>
          <a:p>
            <a:pPr marL="0" indent="0" algn="just">
              <a:buFontTx/>
              <a:buNone/>
              <a:defRPr/>
            </a:pPr>
            <a:r>
              <a:rPr lang="fr-FR" sz="1600" kern="0" dirty="0" smtClean="0">
                <a:latin typeface="Arial" panose="020B0604020202020204" pitchFamily="34" charset="0"/>
                <a:cs typeface="Arial" panose="020B0604020202020204" pitchFamily="34" charset="0"/>
              </a:rPr>
              <a:t>5. NETHERLANDS</a:t>
            </a:r>
          </a:p>
          <a:p>
            <a:pPr marL="0" indent="0" algn="just">
              <a:buFontTx/>
              <a:buNone/>
              <a:defRPr/>
            </a:pPr>
            <a:r>
              <a:rPr lang="fr-FR" sz="1600" kern="0" dirty="0" smtClean="0">
                <a:latin typeface="Arial" panose="020B0604020202020204" pitchFamily="34" charset="0"/>
                <a:cs typeface="Arial" panose="020B0604020202020204" pitchFamily="34" charset="0"/>
              </a:rPr>
              <a:t>6. UNITED STATES OF AMERICA</a:t>
            </a:r>
          </a:p>
          <a:p>
            <a:pPr marL="0" indent="0" algn="just">
              <a:buFontTx/>
              <a:buNone/>
              <a:defRPr/>
            </a:pPr>
            <a:r>
              <a:rPr lang="fr-FR" sz="1600" kern="0" dirty="0" smtClean="0">
                <a:latin typeface="Arial" panose="020B0604020202020204" pitchFamily="34" charset="0"/>
                <a:cs typeface="Arial" panose="020B0604020202020204" pitchFamily="34" charset="0"/>
              </a:rPr>
              <a:t>7. SINGAPORE </a:t>
            </a:r>
          </a:p>
          <a:p>
            <a:pPr marL="0" indent="0" algn="just">
              <a:buFontTx/>
              <a:buNone/>
              <a:defRPr/>
            </a:pPr>
            <a:r>
              <a:rPr lang="fr-FR" sz="1600" kern="0" dirty="0" smtClean="0">
                <a:latin typeface="Arial" panose="020B0604020202020204" pitchFamily="34" charset="0"/>
                <a:cs typeface="Arial" panose="020B0604020202020204" pitchFamily="34" charset="0"/>
              </a:rPr>
              <a:t>8. DENMARK </a:t>
            </a:r>
          </a:p>
          <a:p>
            <a:pPr marL="0" indent="0" algn="just">
              <a:buFontTx/>
              <a:buNone/>
              <a:defRPr/>
            </a:pPr>
            <a:r>
              <a:rPr lang="fr-FR" sz="1600" kern="0" dirty="0" smtClean="0">
                <a:latin typeface="Arial" panose="020B0604020202020204" pitchFamily="34" charset="0"/>
                <a:cs typeface="Arial" panose="020B0604020202020204" pitchFamily="34" charset="0"/>
              </a:rPr>
              <a:t>9. LUXEMBOURG</a:t>
            </a:r>
          </a:p>
          <a:p>
            <a:pPr marL="0" indent="0" algn="just">
              <a:buFontTx/>
              <a:buNone/>
              <a:defRPr/>
            </a:pPr>
            <a:r>
              <a:rPr lang="fr-FR" sz="1600" kern="0" dirty="0" smtClean="0">
                <a:latin typeface="Arial" panose="020B0604020202020204" pitchFamily="34" charset="0"/>
                <a:cs typeface="Arial" panose="020B0604020202020204" pitchFamily="34" charset="0"/>
              </a:rPr>
              <a:t>10. HONG KONG (CHINA)</a:t>
            </a:r>
          </a:p>
          <a:p>
            <a:pPr marL="0" indent="0" algn="just">
              <a:buFontTx/>
              <a:buNone/>
              <a:defRPr/>
            </a:pPr>
            <a:r>
              <a:rPr lang="fr-FR" sz="1600" kern="0" dirty="0" smtClean="0">
                <a:latin typeface="Arial" panose="020B0604020202020204" pitchFamily="34" charset="0"/>
                <a:cs typeface="Arial" panose="020B0604020202020204" pitchFamily="34" charset="0"/>
              </a:rPr>
              <a:t>11. IRELAND </a:t>
            </a:r>
          </a:p>
          <a:p>
            <a:pPr marL="0" indent="0" algn="just">
              <a:buFontTx/>
              <a:buNone/>
              <a:defRPr/>
            </a:pPr>
            <a:r>
              <a:rPr lang="fr-FR" sz="1600" kern="0" dirty="0" smtClean="0">
                <a:latin typeface="Arial" panose="020B0604020202020204" pitchFamily="34" charset="0"/>
                <a:cs typeface="Arial" panose="020B0604020202020204" pitchFamily="34" charset="0"/>
              </a:rPr>
              <a:t>12. CANADA</a:t>
            </a:r>
          </a:p>
          <a:p>
            <a:pPr marL="0" indent="0" algn="just">
              <a:buFontTx/>
              <a:buNone/>
              <a:defRPr/>
            </a:pPr>
            <a:r>
              <a:rPr lang="fr-FR" sz="1600" kern="0" dirty="0" smtClean="0">
                <a:latin typeface="Arial" panose="020B0604020202020204" pitchFamily="34" charset="0"/>
                <a:cs typeface="Arial" panose="020B0604020202020204" pitchFamily="34" charset="0"/>
              </a:rPr>
              <a:t>13. GERMANY</a:t>
            </a:r>
          </a:p>
          <a:p>
            <a:pPr marL="0" indent="0" algn="just">
              <a:buFontTx/>
              <a:buNone/>
              <a:defRPr/>
            </a:pPr>
            <a:r>
              <a:rPr lang="fr-FR" sz="1600" kern="0" dirty="0" smtClean="0">
                <a:latin typeface="Arial" panose="020B0604020202020204" pitchFamily="34" charset="0"/>
                <a:cs typeface="Arial" panose="020B0604020202020204" pitchFamily="34" charset="0"/>
              </a:rPr>
              <a:t>14. NORWAY </a:t>
            </a:r>
          </a:p>
          <a:p>
            <a:pPr marL="0" indent="0" algn="just">
              <a:buFontTx/>
              <a:buNone/>
              <a:defRPr/>
            </a:pPr>
            <a:r>
              <a:rPr lang="fr-FR" sz="1600" kern="0" dirty="0" smtClean="0">
                <a:latin typeface="Arial" panose="020B0604020202020204" pitchFamily="34" charset="0"/>
                <a:cs typeface="Arial" panose="020B0604020202020204" pitchFamily="34" charset="0"/>
              </a:rPr>
              <a:t>15. ISRAEL </a:t>
            </a:r>
          </a:p>
          <a:p>
            <a:pPr marL="0" indent="0" algn="just">
              <a:buFontTx/>
              <a:buNone/>
              <a:defRPr/>
            </a:pPr>
            <a:r>
              <a:rPr lang="fr-FR" sz="1600" kern="0" dirty="0" smtClean="0">
                <a:latin typeface="Arial" panose="020B0604020202020204" pitchFamily="34" charset="0"/>
                <a:cs typeface="Arial" panose="020B0604020202020204" pitchFamily="34" charset="0"/>
              </a:rPr>
              <a:t>…………..</a:t>
            </a:r>
          </a:p>
          <a:p>
            <a:pPr marL="0" indent="0" algn="just">
              <a:buFontTx/>
              <a:buNone/>
              <a:defRPr/>
            </a:pPr>
            <a:r>
              <a:rPr lang="fr-FR" sz="1600" kern="0" dirty="0" smtClean="0">
                <a:latin typeface="Arial" panose="020B0604020202020204" pitchFamily="34" charset="0"/>
                <a:cs typeface="Arial" panose="020B0604020202020204" pitchFamily="34" charset="0"/>
              </a:rPr>
              <a:t>23. </a:t>
            </a:r>
            <a:r>
              <a:rPr lang="fr-FR" sz="1600" b="1" kern="0" dirty="0" smtClean="0">
                <a:solidFill>
                  <a:srgbClr val="0070C0"/>
                </a:solidFill>
                <a:latin typeface="Arial" panose="020B0604020202020204" pitchFamily="34" charset="0"/>
                <a:cs typeface="Arial" panose="020B0604020202020204" pitchFamily="34" charset="0"/>
              </a:rPr>
              <a:t>BELGIUM</a:t>
            </a:r>
          </a:p>
          <a:p>
            <a:pPr marL="0" indent="0" algn="just">
              <a:buFontTx/>
              <a:buNone/>
              <a:defRPr/>
            </a:pPr>
            <a:endParaRPr lang="fr-FR" sz="1600" b="1" kern="0" dirty="0" smtClean="0">
              <a:cs typeface="Times New Roman"/>
            </a:endParaRPr>
          </a:p>
          <a:p>
            <a:pPr marL="0" indent="0" algn="just">
              <a:buFontTx/>
              <a:buNone/>
              <a:defRPr/>
            </a:pPr>
            <a:endParaRPr lang="fr-FR" sz="1600" kern="0" dirty="0" smtClean="0">
              <a:cs typeface="Times New Roman"/>
            </a:endParaRPr>
          </a:p>
          <a:p>
            <a:pPr marL="0" indent="0" algn="just">
              <a:buFontTx/>
              <a:buNone/>
              <a:defRPr/>
            </a:pPr>
            <a:endParaRPr lang="fr-FR" sz="1600" kern="0" dirty="0">
              <a:cs typeface="Times New Roman"/>
            </a:endParaRPr>
          </a:p>
        </p:txBody>
      </p:sp>
      <p:sp>
        <p:nvSpPr>
          <p:cNvPr id="6" name="Espace réservé du contenu 5"/>
          <p:cNvSpPr txBox="1">
            <a:spLocks/>
          </p:cNvSpPr>
          <p:nvPr/>
        </p:nvSpPr>
        <p:spPr bwMode="auto">
          <a:xfrm>
            <a:off x="1259638" y="1440160"/>
            <a:ext cx="3600400" cy="508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Blip>
                <a:blip r:embed="rId2"/>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2"/>
              </a:buBlip>
              <a:defRPr sz="2000">
                <a:solidFill>
                  <a:schemeClr val="tx1"/>
                </a:solidFill>
                <a:latin typeface="+mn-lt"/>
                <a:cs typeface="+mn-cs"/>
              </a:defRPr>
            </a:lvl2pPr>
            <a:lvl3pPr marL="1143000" indent="-228600" algn="l" rtl="0" eaLnBrk="1" fontAlgn="base" hangingPunct="1">
              <a:spcBef>
                <a:spcPct val="20000"/>
              </a:spcBef>
              <a:spcAft>
                <a:spcPct val="0"/>
              </a:spcAft>
              <a:buBlip>
                <a:blip r:embed="rId2"/>
              </a:buBlip>
              <a:defRPr sz="1800">
                <a:solidFill>
                  <a:schemeClr val="tx1"/>
                </a:solidFill>
                <a:latin typeface="+mn-lt"/>
                <a:cs typeface="+mn-cs"/>
              </a:defRPr>
            </a:lvl3pPr>
            <a:lvl4pPr marL="1600200" indent="-228600" algn="l" rtl="0" eaLnBrk="1" fontAlgn="base" hangingPunct="1">
              <a:spcBef>
                <a:spcPct val="20000"/>
              </a:spcBef>
              <a:spcAft>
                <a:spcPct val="0"/>
              </a:spcAft>
              <a:buBlip>
                <a:blip r:embed="rId2"/>
              </a:buBlip>
              <a:defRPr sz="1600">
                <a:solidFill>
                  <a:schemeClr val="tx1"/>
                </a:solidFill>
                <a:latin typeface="+mn-lt"/>
                <a:cs typeface="+mn-cs"/>
              </a:defRPr>
            </a:lvl4pPr>
            <a:lvl5pPr marL="2057400" indent="-228600" algn="l" rtl="0" eaLnBrk="1" fontAlgn="base" hangingPunct="1">
              <a:spcBef>
                <a:spcPct val="20000"/>
              </a:spcBef>
              <a:spcAft>
                <a:spcPct val="0"/>
              </a:spcAft>
              <a:buBlip>
                <a:blip r:embed="rId2"/>
              </a:buBlip>
              <a:defRPr sz="1600">
                <a:solidFill>
                  <a:schemeClr val="tx1"/>
                </a:solidFill>
                <a:latin typeface="+mn-lt"/>
                <a:cs typeface="+mn-cs"/>
              </a:defRPr>
            </a:lvl5pPr>
            <a:lvl6pPr marL="2514600" indent="-228600" algn="l" rtl="0" eaLnBrk="1" fontAlgn="base" hangingPunct="1">
              <a:spcBef>
                <a:spcPct val="20000"/>
              </a:spcBef>
              <a:spcAft>
                <a:spcPct val="0"/>
              </a:spcAft>
              <a:buBlip>
                <a:blip r:embed="rId2"/>
              </a:buBlip>
              <a:defRPr sz="1600">
                <a:solidFill>
                  <a:schemeClr val="tx1"/>
                </a:solidFill>
                <a:latin typeface="+mn-lt"/>
                <a:cs typeface="+mn-cs"/>
              </a:defRPr>
            </a:lvl6pPr>
            <a:lvl7pPr marL="2971800" indent="-228600" algn="l" rtl="0" eaLnBrk="1" fontAlgn="base" hangingPunct="1">
              <a:spcBef>
                <a:spcPct val="20000"/>
              </a:spcBef>
              <a:spcAft>
                <a:spcPct val="0"/>
              </a:spcAft>
              <a:buBlip>
                <a:blip r:embed="rId2"/>
              </a:buBlip>
              <a:defRPr sz="1600">
                <a:solidFill>
                  <a:schemeClr val="tx1"/>
                </a:solidFill>
                <a:latin typeface="+mn-lt"/>
                <a:cs typeface="+mn-cs"/>
              </a:defRPr>
            </a:lvl7pPr>
            <a:lvl8pPr marL="3429000" indent="-228600" algn="l" rtl="0" eaLnBrk="1" fontAlgn="base" hangingPunct="1">
              <a:spcBef>
                <a:spcPct val="20000"/>
              </a:spcBef>
              <a:spcAft>
                <a:spcPct val="0"/>
              </a:spcAft>
              <a:buBlip>
                <a:blip r:embed="rId2"/>
              </a:buBlip>
              <a:defRPr sz="1600">
                <a:solidFill>
                  <a:schemeClr val="tx1"/>
                </a:solidFill>
                <a:latin typeface="+mn-lt"/>
                <a:cs typeface="+mn-cs"/>
              </a:defRPr>
            </a:lvl8pPr>
            <a:lvl9pPr marL="3886200" indent="-228600" algn="l" rtl="0" eaLnBrk="1" fontAlgn="base" hangingPunct="1">
              <a:spcBef>
                <a:spcPct val="20000"/>
              </a:spcBef>
              <a:spcAft>
                <a:spcPct val="0"/>
              </a:spcAft>
              <a:buBlip>
                <a:blip r:embed="rId2"/>
              </a:buBlip>
              <a:defRPr sz="1600">
                <a:solidFill>
                  <a:schemeClr val="tx1"/>
                </a:solidFill>
                <a:latin typeface="+mn-lt"/>
                <a:cs typeface="+mn-cs"/>
              </a:defRPr>
            </a:lvl9pPr>
          </a:lstStyle>
          <a:p>
            <a:pPr marL="0" indent="0" algn="just">
              <a:buFontTx/>
              <a:buNone/>
              <a:defRPr/>
            </a:pPr>
            <a:r>
              <a:rPr lang="fr-FR" sz="1600" kern="0" dirty="0" smtClean="0">
                <a:solidFill>
                  <a:prstClr val="black"/>
                </a:solidFill>
                <a:cs typeface="Times New Roman"/>
              </a:rPr>
              <a:t>1</a:t>
            </a:r>
            <a:r>
              <a:rPr lang="fr-FR" sz="1600" kern="0" dirty="0" smtClean="0">
                <a:solidFill>
                  <a:prstClr val="black"/>
                </a:solidFill>
                <a:latin typeface="Arial" panose="020B0604020202020204" pitchFamily="34" charset="0"/>
                <a:cs typeface="Arial" panose="020B0604020202020204" pitchFamily="34" charset="0"/>
              </a:rPr>
              <a:t>. SWITZERLAND</a:t>
            </a:r>
          </a:p>
          <a:p>
            <a:pPr marL="0" indent="0" algn="just">
              <a:buFontTx/>
              <a:buNone/>
              <a:defRPr/>
            </a:pPr>
            <a:r>
              <a:rPr lang="fr-FR" sz="1600" kern="0" dirty="0" smtClean="0">
                <a:solidFill>
                  <a:prstClr val="black"/>
                </a:solidFill>
                <a:latin typeface="Arial" panose="020B0604020202020204" pitchFamily="34" charset="0"/>
                <a:cs typeface="Arial" panose="020B0604020202020204" pitchFamily="34" charset="0"/>
              </a:rPr>
              <a:t>2. SWEDEN</a:t>
            </a:r>
          </a:p>
          <a:p>
            <a:pPr marL="0" indent="0" algn="just">
              <a:buFontTx/>
              <a:buNone/>
              <a:defRPr/>
            </a:pPr>
            <a:r>
              <a:rPr lang="fr-FR" sz="1600" kern="0" dirty="0" smtClean="0">
                <a:solidFill>
                  <a:prstClr val="black"/>
                </a:solidFill>
                <a:latin typeface="Arial" panose="020B0604020202020204" pitchFamily="34" charset="0"/>
                <a:cs typeface="Arial" panose="020B0604020202020204" pitchFamily="34" charset="0"/>
              </a:rPr>
              <a:t>3. </a:t>
            </a:r>
            <a:r>
              <a:rPr lang="fr-FR" sz="1600" dirty="0" smtClean="0">
                <a:solidFill>
                  <a:prstClr val="black"/>
                </a:solidFill>
                <a:latin typeface="Arial" panose="020B0604020202020204" pitchFamily="34" charset="0"/>
                <a:cs typeface="Arial" panose="020B0604020202020204" pitchFamily="34" charset="0"/>
              </a:rPr>
              <a:t>UNITED KINGDOM</a:t>
            </a:r>
            <a:endParaRPr lang="fr-FR" sz="1600" kern="0" dirty="0" smtClean="0">
              <a:solidFill>
                <a:prstClr val="black"/>
              </a:solidFill>
              <a:latin typeface="Arial" panose="020B0604020202020204" pitchFamily="34" charset="0"/>
              <a:cs typeface="Arial" panose="020B0604020202020204" pitchFamily="34" charset="0"/>
            </a:endParaRPr>
          </a:p>
          <a:p>
            <a:pPr marL="0" indent="0" algn="just">
              <a:buFontTx/>
              <a:buNone/>
              <a:defRPr/>
            </a:pPr>
            <a:r>
              <a:rPr lang="fr-FR" sz="1600" kern="0" dirty="0" smtClean="0">
                <a:solidFill>
                  <a:prstClr val="black"/>
                </a:solidFill>
                <a:latin typeface="Arial" panose="020B0604020202020204" pitchFamily="34" charset="0"/>
                <a:cs typeface="Arial" panose="020B0604020202020204" pitchFamily="34" charset="0"/>
              </a:rPr>
              <a:t>4. NETHERLANDS</a:t>
            </a:r>
          </a:p>
          <a:p>
            <a:pPr marL="0" indent="0" algn="just">
              <a:buFontTx/>
              <a:buNone/>
              <a:defRPr/>
            </a:pPr>
            <a:r>
              <a:rPr lang="fr-FR" sz="1600" kern="0" dirty="0" smtClean="0">
                <a:solidFill>
                  <a:prstClr val="black"/>
                </a:solidFill>
                <a:latin typeface="Arial" panose="020B0604020202020204" pitchFamily="34" charset="0"/>
                <a:cs typeface="Arial" panose="020B0604020202020204" pitchFamily="34" charset="0"/>
              </a:rPr>
              <a:t>5. UNITED STATES OF AMERICA</a:t>
            </a:r>
          </a:p>
          <a:p>
            <a:pPr marL="0" indent="0" algn="just">
              <a:buFontTx/>
              <a:buNone/>
              <a:defRPr/>
            </a:pPr>
            <a:r>
              <a:rPr lang="fr-FR" sz="1600" kern="0" dirty="0" smtClean="0">
                <a:solidFill>
                  <a:prstClr val="black"/>
                </a:solidFill>
                <a:latin typeface="Arial" panose="020B0604020202020204" pitchFamily="34" charset="0"/>
                <a:cs typeface="Arial" panose="020B0604020202020204" pitchFamily="34" charset="0"/>
              </a:rPr>
              <a:t>6. FINLAND </a:t>
            </a:r>
          </a:p>
          <a:p>
            <a:pPr marL="0" indent="0" algn="just">
              <a:buFontTx/>
              <a:buNone/>
              <a:defRPr/>
            </a:pPr>
            <a:r>
              <a:rPr lang="fr-FR" sz="1600" kern="0" dirty="0" smtClean="0">
                <a:solidFill>
                  <a:prstClr val="black"/>
                </a:solidFill>
                <a:latin typeface="Arial" panose="020B0604020202020204" pitchFamily="34" charset="0"/>
                <a:cs typeface="Arial" panose="020B0604020202020204" pitchFamily="34" charset="0"/>
              </a:rPr>
              <a:t>7. HONG KONG (CHINA) </a:t>
            </a:r>
          </a:p>
          <a:p>
            <a:pPr marL="0" indent="0" algn="just">
              <a:buFontTx/>
              <a:buNone/>
              <a:defRPr/>
            </a:pPr>
            <a:r>
              <a:rPr lang="fr-FR" sz="1600" kern="0" dirty="0" smtClean="0">
                <a:solidFill>
                  <a:prstClr val="black"/>
                </a:solidFill>
                <a:latin typeface="Arial" panose="020B0604020202020204" pitchFamily="34" charset="0"/>
                <a:cs typeface="Arial" panose="020B0604020202020204" pitchFamily="34" charset="0"/>
              </a:rPr>
              <a:t>8. SINGAPORE </a:t>
            </a:r>
          </a:p>
          <a:p>
            <a:pPr marL="0" indent="0" algn="just">
              <a:buFontTx/>
              <a:buNone/>
              <a:defRPr/>
            </a:pPr>
            <a:r>
              <a:rPr lang="fr-FR" sz="1600" kern="0" dirty="0" smtClean="0">
                <a:solidFill>
                  <a:prstClr val="black"/>
                </a:solidFill>
                <a:latin typeface="Arial" panose="020B0604020202020204" pitchFamily="34" charset="0"/>
                <a:cs typeface="Arial" panose="020B0604020202020204" pitchFamily="34" charset="0"/>
              </a:rPr>
              <a:t>9. DENMARK </a:t>
            </a:r>
          </a:p>
          <a:p>
            <a:pPr marL="0" indent="0" algn="just">
              <a:buFontTx/>
              <a:buNone/>
              <a:defRPr/>
            </a:pPr>
            <a:r>
              <a:rPr lang="fr-FR" sz="1600" kern="0" dirty="0" smtClean="0">
                <a:solidFill>
                  <a:prstClr val="black"/>
                </a:solidFill>
                <a:latin typeface="Arial" panose="020B0604020202020204" pitchFamily="34" charset="0"/>
                <a:cs typeface="Arial" panose="020B0604020202020204" pitchFamily="34" charset="0"/>
              </a:rPr>
              <a:t>10. IRELAND</a:t>
            </a:r>
          </a:p>
          <a:p>
            <a:pPr marL="0" indent="0" algn="just">
              <a:buFontTx/>
              <a:buNone/>
              <a:defRPr/>
            </a:pPr>
            <a:r>
              <a:rPr lang="fr-FR" sz="1600" dirty="0">
                <a:solidFill>
                  <a:prstClr val="black"/>
                </a:solidFill>
                <a:latin typeface="Arial" panose="020B0604020202020204" pitchFamily="34" charset="0"/>
                <a:cs typeface="Arial" panose="020B0604020202020204" pitchFamily="34" charset="0"/>
              </a:rPr>
              <a:t>11. </a:t>
            </a:r>
            <a:r>
              <a:rPr lang="fr-FR" sz="1600" dirty="0" smtClean="0">
                <a:solidFill>
                  <a:prstClr val="black"/>
                </a:solidFill>
                <a:latin typeface="Arial" panose="020B0604020202020204" pitchFamily="34" charset="0"/>
                <a:cs typeface="Arial" panose="020B0604020202020204" pitchFamily="34" charset="0"/>
              </a:rPr>
              <a:t>CANADA</a:t>
            </a:r>
            <a:endParaRPr lang="fr-FR" sz="1600" dirty="0">
              <a:solidFill>
                <a:prstClr val="black"/>
              </a:solidFill>
              <a:latin typeface="Arial" panose="020B0604020202020204" pitchFamily="34" charset="0"/>
              <a:cs typeface="Arial" panose="020B0604020202020204" pitchFamily="34" charset="0"/>
            </a:endParaRPr>
          </a:p>
          <a:p>
            <a:pPr marL="0" indent="0" algn="just">
              <a:buFontTx/>
              <a:buNone/>
              <a:defRPr/>
            </a:pPr>
            <a:r>
              <a:rPr lang="fr-FR" sz="1600" dirty="0">
                <a:solidFill>
                  <a:prstClr val="black"/>
                </a:solidFill>
                <a:latin typeface="Arial" panose="020B0604020202020204" pitchFamily="34" charset="0"/>
                <a:cs typeface="Arial" panose="020B0604020202020204" pitchFamily="34" charset="0"/>
              </a:rPr>
              <a:t>12. </a:t>
            </a:r>
            <a:r>
              <a:rPr lang="fr-FR" sz="1600" dirty="0" smtClean="0">
                <a:solidFill>
                  <a:prstClr val="black"/>
                </a:solidFill>
                <a:latin typeface="Arial" panose="020B0604020202020204" pitchFamily="34" charset="0"/>
                <a:cs typeface="Arial" panose="020B0604020202020204" pitchFamily="34" charset="0"/>
              </a:rPr>
              <a:t>LUXEMBOURG</a:t>
            </a:r>
            <a:endParaRPr lang="fr-FR" sz="1600" dirty="0">
              <a:solidFill>
                <a:prstClr val="black"/>
              </a:solidFill>
              <a:latin typeface="Arial" panose="020B0604020202020204" pitchFamily="34" charset="0"/>
              <a:cs typeface="Arial" panose="020B0604020202020204" pitchFamily="34" charset="0"/>
            </a:endParaRPr>
          </a:p>
          <a:p>
            <a:pPr marL="0" indent="0" algn="just">
              <a:buFontTx/>
              <a:buNone/>
              <a:defRPr/>
            </a:pPr>
            <a:r>
              <a:rPr lang="fr-FR" sz="1600" dirty="0">
                <a:solidFill>
                  <a:prstClr val="black"/>
                </a:solidFill>
                <a:latin typeface="Arial" panose="020B0604020202020204" pitchFamily="34" charset="0"/>
                <a:cs typeface="Arial" panose="020B0604020202020204" pitchFamily="34" charset="0"/>
              </a:rPr>
              <a:t>13. </a:t>
            </a:r>
            <a:r>
              <a:rPr lang="fr-FR" sz="1600" dirty="0" smtClean="0">
                <a:solidFill>
                  <a:prstClr val="black"/>
                </a:solidFill>
                <a:latin typeface="Arial" panose="020B0604020202020204" pitchFamily="34" charset="0"/>
                <a:cs typeface="Arial" panose="020B0604020202020204" pitchFamily="34" charset="0"/>
              </a:rPr>
              <a:t>ICELAND</a:t>
            </a:r>
            <a:endParaRPr lang="fr-FR" sz="1600" dirty="0">
              <a:solidFill>
                <a:prstClr val="black"/>
              </a:solidFill>
              <a:latin typeface="Arial" panose="020B0604020202020204" pitchFamily="34" charset="0"/>
              <a:cs typeface="Arial" panose="020B0604020202020204" pitchFamily="34" charset="0"/>
            </a:endParaRPr>
          </a:p>
          <a:p>
            <a:pPr marL="0" indent="0" algn="just">
              <a:buFontTx/>
              <a:buNone/>
              <a:defRPr/>
            </a:pPr>
            <a:r>
              <a:rPr lang="fr-FR" sz="1600" dirty="0">
                <a:solidFill>
                  <a:prstClr val="black"/>
                </a:solidFill>
                <a:latin typeface="Arial" panose="020B0604020202020204" pitchFamily="34" charset="0"/>
                <a:cs typeface="Arial" panose="020B0604020202020204" pitchFamily="34" charset="0"/>
              </a:rPr>
              <a:t>14. </a:t>
            </a:r>
            <a:r>
              <a:rPr lang="fr-FR" sz="1600" dirty="0" smtClean="0">
                <a:solidFill>
                  <a:prstClr val="black"/>
                </a:solidFill>
                <a:latin typeface="Arial" panose="020B0604020202020204" pitchFamily="34" charset="0"/>
                <a:cs typeface="Arial" panose="020B0604020202020204" pitchFamily="34" charset="0"/>
              </a:rPr>
              <a:t>ISRAEL </a:t>
            </a:r>
            <a:endParaRPr lang="fr-FR" sz="1600" dirty="0">
              <a:solidFill>
                <a:prstClr val="black"/>
              </a:solidFill>
              <a:latin typeface="Arial" panose="020B0604020202020204" pitchFamily="34" charset="0"/>
              <a:cs typeface="Arial" panose="020B0604020202020204" pitchFamily="34" charset="0"/>
            </a:endParaRPr>
          </a:p>
          <a:p>
            <a:pPr marL="0" indent="0" algn="just">
              <a:buFontTx/>
              <a:buNone/>
              <a:defRPr/>
            </a:pPr>
            <a:r>
              <a:rPr lang="fr-FR" sz="1600" dirty="0">
                <a:solidFill>
                  <a:prstClr val="black"/>
                </a:solidFill>
                <a:latin typeface="Arial" panose="020B0604020202020204" pitchFamily="34" charset="0"/>
                <a:cs typeface="Arial" panose="020B0604020202020204" pitchFamily="34" charset="0"/>
              </a:rPr>
              <a:t>15. </a:t>
            </a:r>
            <a:r>
              <a:rPr lang="fr-FR" sz="1600" dirty="0" smtClean="0">
                <a:solidFill>
                  <a:prstClr val="black"/>
                </a:solidFill>
                <a:latin typeface="Arial" panose="020B0604020202020204" pitchFamily="34" charset="0"/>
                <a:cs typeface="Arial" panose="020B0604020202020204" pitchFamily="34" charset="0"/>
              </a:rPr>
              <a:t>GERMANY</a:t>
            </a:r>
            <a:endParaRPr lang="fr-FR" sz="1600" dirty="0">
              <a:solidFill>
                <a:prstClr val="black"/>
              </a:solidFill>
              <a:latin typeface="Arial" panose="020B0604020202020204" pitchFamily="34" charset="0"/>
              <a:cs typeface="Arial" panose="020B0604020202020204" pitchFamily="34" charset="0"/>
            </a:endParaRPr>
          </a:p>
          <a:p>
            <a:pPr marL="0" indent="0" algn="just">
              <a:buFontTx/>
              <a:buNone/>
              <a:defRPr/>
            </a:pPr>
            <a:r>
              <a:rPr lang="fr-FR" sz="1600" dirty="0">
                <a:solidFill>
                  <a:prstClr val="black"/>
                </a:solidFill>
                <a:latin typeface="Arial" panose="020B0604020202020204" pitchFamily="34" charset="0"/>
                <a:cs typeface="Arial" panose="020B0604020202020204" pitchFamily="34" charset="0"/>
              </a:rPr>
              <a:t>…………..</a:t>
            </a:r>
          </a:p>
          <a:p>
            <a:pPr marL="0" indent="0" algn="just">
              <a:buFontTx/>
              <a:buNone/>
              <a:defRPr/>
            </a:pPr>
            <a:r>
              <a:rPr lang="fr-FR" sz="1600" dirty="0" smtClean="0">
                <a:solidFill>
                  <a:prstClr val="black"/>
                </a:solidFill>
                <a:latin typeface="Arial" panose="020B0604020202020204" pitchFamily="34" charset="0"/>
                <a:cs typeface="Arial" panose="020B0604020202020204" pitchFamily="34" charset="0"/>
              </a:rPr>
              <a:t>21. </a:t>
            </a:r>
            <a:r>
              <a:rPr lang="fr-FR" sz="1600" b="1" dirty="0">
                <a:solidFill>
                  <a:srgbClr val="0070C0"/>
                </a:solidFill>
                <a:latin typeface="Arial" panose="020B0604020202020204" pitchFamily="34" charset="0"/>
                <a:cs typeface="Arial" panose="020B0604020202020204" pitchFamily="34" charset="0"/>
              </a:rPr>
              <a:t>BELGIUM</a:t>
            </a:r>
          </a:p>
          <a:p>
            <a:pPr marL="0" indent="0" algn="just">
              <a:buFontTx/>
              <a:buNone/>
              <a:defRPr/>
            </a:pPr>
            <a:r>
              <a:rPr lang="fr-FR" sz="2200" b="1" dirty="0">
                <a:solidFill>
                  <a:srgbClr val="0070C0"/>
                </a:solidFill>
                <a:latin typeface="Arial" panose="020B0604020202020204" pitchFamily="34" charset="0"/>
                <a:cs typeface="Arial" panose="020B0604020202020204" pitchFamily="34" charset="0"/>
              </a:rPr>
              <a:t> </a:t>
            </a:r>
          </a:p>
        </p:txBody>
      </p:sp>
      <p:sp>
        <p:nvSpPr>
          <p:cNvPr id="7" name="Slide Number Placeholder 6"/>
          <p:cNvSpPr>
            <a:spLocks noGrp="1"/>
          </p:cNvSpPr>
          <p:nvPr>
            <p:ph type="sldNum" sz="quarter" idx="10"/>
          </p:nvPr>
        </p:nvSpPr>
        <p:spPr/>
        <p:txBody>
          <a:bodyPr/>
          <a:lstStyle/>
          <a:p>
            <a:pPr>
              <a:defRPr/>
            </a:pPr>
            <a:fld id="{7DE760F4-0BB2-41F5-A823-5656424847FC}" type="slidenum">
              <a:rPr lang="en-US" smtClean="0"/>
              <a:pPr>
                <a:defRPr/>
              </a:pPr>
              <a:t>29</a:t>
            </a:fld>
            <a:endParaRPr lang="en-US"/>
          </a:p>
        </p:txBody>
      </p:sp>
    </p:spTree>
    <p:extLst>
      <p:ext uri="{BB962C8B-B14F-4D97-AF65-F5344CB8AC3E}">
        <p14:creationId xmlns:p14="http://schemas.microsoft.com/office/powerpoint/2010/main" val="3454391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95542" y="332656"/>
            <a:ext cx="8229600" cy="1143000"/>
          </a:xfrm>
        </p:spPr>
        <p:txBody>
          <a:bodyPr/>
          <a:lstStyle/>
          <a:p>
            <a:pPr eaLnBrk="1" hangingPunct="1"/>
            <a:r>
              <a:rPr lang="en-US" dirty="0" smtClean="0">
                <a:solidFill>
                  <a:srgbClr val="0070C0"/>
                </a:solidFill>
              </a:rPr>
              <a:t>Facts about WIPO</a:t>
            </a:r>
          </a:p>
        </p:txBody>
      </p:sp>
      <p:sp>
        <p:nvSpPr>
          <p:cNvPr id="4099" name="Rectangle 3"/>
          <p:cNvSpPr>
            <a:spLocks noGrp="1" noChangeArrowheads="1"/>
          </p:cNvSpPr>
          <p:nvPr>
            <p:ph idx="1"/>
          </p:nvPr>
        </p:nvSpPr>
        <p:spPr>
          <a:xfrm>
            <a:off x="3851920" y="1142105"/>
            <a:ext cx="4834880" cy="4968552"/>
          </a:xfrm>
        </p:spPr>
        <p:txBody>
          <a:bodyPr/>
          <a:lstStyle/>
          <a:p>
            <a:pPr algn="just">
              <a:lnSpc>
                <a:spcPct val="120000"/>
              </a:lnSpc>
              <a:buFont typeface="Wingdings" panose="05000000000000000000" pitchFamily="2" charset="2"/>
              <a:buChar char="§"/>
            </a:pPr>
            <a:r>
              <a:rPr lang="en-US" sz="1800" dirty="0" smtClean="0">
                <a:solidFill>
                  <a:srgbClr val="0070C0"/>
                </a:solidFill>
                <a:latin typeface="Arial" panose="020B0604020202020204" pitchFamily="34" charset="0"/>
                <a:cs typeface="Arial" panose="020B0604020202020204" pitchFamily="34" charset="0"/>
              </a:rPr>
              <a:t>MISSION</a:t>
            </a:r>
            <a:r>
              <a:rPr lang="en-US" sz="1800" dirty="0">
                <a:solidFill>
                  <a:srgbClr val="0000FF"/>
                </a:solidFill>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Our mission is to lead the development of a balanced and effective international intellectual property (IP) system that enables innovation and creativity for the benefit of all.</a:t>
            </a:r>
          </a:p>
          <a:p>
            <a:pPr algn="just">
              <a:lnSpc>
                <a:spcPct val="120000"/>
              </a:lnSpc>
              <a:buFont typeface="Wingdings" panose="05000000000000000000" pitchFamily="2" charset="2"/>
              <a:buChar char="§"/>
            </a:pPr>
            <a:endParaRPr lang="en-US" sz="12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dirty="0">
                <a:solidFill>
                  <a:srgbClr val="0070C0"/>
                </a:solidFill>
                <a:latin typeface="Arial" panose="020B0604020202020204" pitchFamily="34" charset="0"/>
                <a:cs typeface="Arial" panose="020B0604020202020204" pitchFamily="34" charset="0"/>
              </a:rPr>
              <a:t>MEMBER STATES</a:t>
            </a:r>
            <a:r>
              <a:rPr lang="en-US" sz="1800" dirty="0">
                <a:solidFill>
                  <a:srgbClr val="0000FF"/>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188</a:t>
            </a:r>
          </a:p>
          <a:p>
            <a:pPr eaLnBrk="1" hangingPunct="1">
              <a:buFont typeface="Wingdings" panose="05000000000000000000" pitchFamily="2" charset="2"/>
              <a:buChar char="§"/>
            </a:pPr>
            <a:endParaRPr lang="en-US" sz="1200" dirty="0" smtClean="0"/>
          </a:p>
          <a:p>
            <a:pPr>
              <a:buFont typeface="Wingdings" panose="05000000000000000000" pitchFamily="2" charset="2"/>
              <a:buChar char="§"/>
            </a:pPr>
            <a:r>
              <a:rPr lang="en-US" sz="1800" dirty="0">
                <a:solidFill>
                  <a:srgbClr val="0070C0"/>
                </a:solidFill>
                <a:latin typeface="Arial" panose="020B0604020202020204" pitchFamily="34" charset="0"/>
                <a:cs typeface="Arial" panose="020B0604020202020204" pitchFamily="34" charset="0"/>
              </a:rPr>
              <a:t>OBSERVERS</a:t>
            </a:r>
            <a:r>
              <a:rPr lang="en-US" sz="1800" dirty="0">
                <a:solidFill>
                  <a:srgbClr val="0000FF"/>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+ 390 </a:t>
            </a:r>
          </a:p>
          <a:p>
            <a:pPr>
              <a:buFont typeface="Wingdings" panose="05000000000000000000" pitchFamily="2" charset="2"/>
              <a:buChar char="§"/>
            </a:pPr>
            <a:endParaRPr lang="en-US" sz="12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dirty="0">
                <a:solidFill>
                  <a:srgbClr val="0070C0"/>
                </a:solidFill>
                <a:latin typeface="Arial" panose="020B0604020202020204" pitchFamily="34" charset="0"/>
                <a:cs typeface="Arial" panose="020B0604020202020204" pitchFamily="34" charset="0"/>
              </a:rPr>
              <a:t>STAFF:</a:t>
            </a:r>
            <a:r>
              <a:rPr lang="en-US" sz="1800" dirty="0">
                <a:solidFill>
                  <a:srgbClr val="0000FF"/>
                </a:solidFill>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1240</a:t>
            </a:r>
            <a:endParaRPr lang="en-US" sz="1800"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US" sz="12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dirty="0">
                <a:solidFill>
                  <a:srgbClr val="0070C0"/>
                </a:solidFill>
                <a:latin typeface="Arial" panose="020B0604020202020204" pitchFamily="34" charset="0"/>
                <a:cs typeface="Arial" panose="020B0604020202020204" pitchFamily="34" charset="0"/>
              </a:rPr>
              <a:t>ADMINISTERED TREATIES</a:t>
            </a:r>
            <a:r>
              <a:rPr lang="en-US" sz="1800" dirty="0">
                <a:solidFill>
                  <a:srgbClr val="0000FF"/>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26 </a:t>
            </a:r>
          </a:p>
          <a:p>
            <a:pPr>
              <a:buFont typeface="Wingdings" panose="05000000000000000000" pitchFamily="2" charset="2"/>
              <a:buChar char="§"/>
            </a:pPr>
            <a:endParaRPr lang="en-US" sz="1200" dirty="0">
              <a:latin typeface="Arial" panose="020B0604020202020204" pitchFamily="34" charset="0"/>
              <a:cs typeface="Arial" panose="020B0604020202020204" pitchFamily="34" charset="0"/>
            </a:endParaRPr>
          </a:p>
          <a:p>
            <a:pPr>
              <a:lnSpc>
                <a:spcPct val="120000"/>
              </a:lnSpc>
              <a:buFont typeface="Wingdings" panose="05000000000000000000" pitchFamily="2" charset="2"/>
              <a:buChar char="§"/>
            </a:pPr>
            <a:r>
              <a:rPr lang="en-US" sz="1800" dirty="0">
                <a:solidFill>
                  <a:srgbClr val="0070C0"/>
                </a:solidFill>
                <a:latin typeface="Arial" panose="020B0604020202020204" pitchFamily="34" charset="0"/>
                <a:cs typeface="Arial" panose="020B0604020202020204" pitchFamily="34" charset="0"/>
              </a:rPr>
              <a:t>MAIN BODIES: </a:t>
            </a:r>
            <a:r>
              <a:rPr lang="en-US" sz="1800" dirty="0">
                <a:latin typeface="Arial" panose="020B0604020202020204" pitchFamily="34" charset="0"/>
                <a:cs typeface="Arial" panose="020B0604020202020204" pitchFamily="34" charset="0"/>
              </a:rPr>
              <a:t>GA, CC, WIPO CONFERENCE</a:t>
            </a:r>
          </a:p>
          <a:p>
            <a:endParaRPr lang="en-US" dirty="0"/>
          </a:p>
          <a:p>
            <a:pPr eaLnBrk="1" hangingPunct="1"/>
            <a:endParaRPr lang="en-US" dirty="0" smtClean="0"/>
          </a:p>
        </p:txBody>
      </p:sp>
      <p:pic>
        <p:nvPicPr>
          <p:cNvPr id="4" name="Picture 7" descr="Copy of blu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5542" y="1988840"/>
            <a:ext cx="3010466" cy="41189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Belgium Profile</a:t>
            </a:r>
            <a:endParaRPr lang="en-US" dirty="0"/>
          </a:p>
        </p:txBody>
      </p:sp>
      <p:sp>
        <p:nvSpPr>
          <p:cNvPr id="3" name="Rectangle 2"/>
          <p:cNvSpPr/>
          <p:nvPr/>
        </p:nvSpPr>
        <p:spPr>
          <a:xfrm>
            <a:off x="715904" y="1258387"/>
            <a:ext cx="7632848" cy="4770537"/>
          </a:xfrm>
          <a:prstGeom prst="rect">
            <a:avLst/>
          </a:prstGeom>
        </p:spPr>
        <p:txBody>
          <a:bodyPr wrap="square">
            <a:spAutoFit/>
          </a:bodyPr>
          <a:lstStyle/>
          <a:p>
            <a:pPr lvl="1" algn="just">
              <a:lnSpc>
                <a:spcPct val="110000"/>
              </a:lnSpc>
              <a:buFont typeface="Wingdings" panose="05000000000000000000" pitchFamily="2" charset="2"/>
              <a:buChar char="§"/>
            </a:pPr>
            <a:r>
              <a:rPr lang="en-US" sz="1600" dirty="0">
                <a:latin typeface="Arial" panose="020B0604020202020204" pitchFamily="34" charset="0"/>
                <a:ea typeface="ＭＳ Ｐゴシック" charset="0"/>
                <a:cs typeface="Arial" panose="020B0604020202020204" pitchFamily="34" charset="0"/>
              </a:rPr>
              <a:t>Belgium is ranked 23</a:t>
            </a:r>
            <a:r>
              <a:rPr lang="en-US" sz="1600" baseline="30000" dirty="0">
                <a:latin typeface="Arial" panose="020B0604020202020204" pitchFamily="34" charset="0"/>
                <a:ea typeface="ＭＳ Ｐゴシック" charset="0"/>
                <a:cs typeface="Arial" panose="020B0604020202020204" pitchFamily="34" charset="0"/>
              </a:rPr>
              <a:t>st</a:t>
            </a:r>
            <a:r>
              <a:rPr lang="en-US" sz="1600" dirty="0">
                <a:latin typeface="Arial" panose="020B0604020202020204" pitchFamily="34" charset="0"/>
                <a:ea typeface="ＭＳ Ｐゴシック" charset="0"/>
                <a:cs typeface="Arial" panose="020B0604020202020204" pitchFamily="34" charset="0"/>
              </a:rPr>
              <a:t> in the 2014 Global Innovation Index</a:t>
            </a:r>
          </a:p>
          <a:p>
            <a:pPr lvl="1" algn="just">
              <a:lnSpc>
                <a:spcPct val="110000"/>
              </a:lnSpc>
              <a:spcBef>
                <a:spcPts val="1200"/>
              </a:spcBef>
              <a:buFont typeface="Wingdings" panose="05000000000000000000" pitchFamily="2" charset="2"/>
              <a:buChar char="§"/>
            </a:pPr>
            <a:r>
              <a:rPr lang="en-US" sz="1600" dirty="0">
                <a:latin typeface="Arial" panose="020B0604020202020204" pitchFamily="34" charset="0"/>
                <a:ea typeface="ＭＳ Ｐゴシック" charset="0"/>
                <a:cs typeface="Arial" panose="020B0604020202020204" pitchFamily="34" charset="0"/>
              </a:rPr>
              <a:t>Belgium ranks better on the Input sub-index category (22</a:t>
            </a:r>
            <a:r>
              <a:rPr lang="en-US" sz="1600" baseline="30000" dirty="0">
                <a:latin typeface="Arial" panose="020B0604020202020204" pitchFamily="34" charset="0"/>
                <a:ea typeface="ＭＳ Ｐゴシック" charset="0"/>
                <a:cs typeface="Arial" panose="020B0604020202020204" pitchFamily="34" charset="0"/>
              </a:rPr>
              <a:t>nd</a:t>
            </a:r>
            <a:r>
              <a:rPr lang="en-US" sz="1600" dirty="0">
                <a:latin typeface="Arial" panose="020B0604020202020204" pitchFamily="34" charset="0"/>
                <a:ea typeface="ＭＳ Ｐゴシック" charset="0"/>
                <a:cs typeface="Arial" panose="020B0604020202020204" pitchFamily="34" charset="0"/>
              </a:rPr>
              <a:t>) than the Output sub-index category (23</a:t>
            </a:r>
            <a:r>
              <a:rPr lang="en-US" sz="1600" baseline="30000" dirty="0">
                <a:latin typeface="Arial" panose="020B0604020202020204" pitchFamily="34" charset="0"/>
                <a:ea typeface="ＭＳ Ｐゴシック" charset="0"/>
                <a:cs typeface="Arial" panose="020B0604020202020204" pitchFamily="34" charset="0"/>
              </a:rPr>
              <a:t>rd</a:t>
            </a:r>
            <a:r>
              <a:rPr lang="en-US" sz="1600" dirty="0">
                <a:latin typeface="Arial" panose="020B0604020202020204" pitchFamily="34" charset="0"/>
                <a:ea typeface="ＭＳ Ｐゴシック" charset="0"/>
                <a:cs typeface="Arial" panose="020B0604020202020204" pitchFamily="34" charset="0"/>
              </a:rPr>
              <a:t>). </a:t>
            </a:r>
          </a:p>
          <a:p>
            <a:pPr lvl="1" algn="just">
              <a:lnSpc>
                <a:spcPct val="110000"/>
              </a:lnSpc>
              <a:spcBef>
                <a:spcPts val="1200"/>
              </a:spcBef>
              <a:buFont typeface="Wingdings" panose="05000000000000000000" pitchFamily="2" charset="2"/>
              <a:buChar char="§"/>
            </a:pPr>
            <a:r>
              <a:rPr lang="en-US" sz="1600" u="sng" dirty="0">
                <a:latin typeface="Arial" panose="020B0604020202020204" pitchFamily="34" charset="0"/>
                <a:ea typeface="ＭＳ Ｐゴシック" charset="0"/>
                <a:cs typeface="Arial" panose="020B0604020202020204" pitchFamily="34" charset="0"/>
              </a:rPr>
              <a:t>Input sub-index</a:t>
            </a:r>
            <a:r>
              <a:rPr lang="en-US" sz="1600" dirty="0">
                <a:latin typeface="Arial" panose="020B0604020202020204" pitchFamily="34" charset="0"/>
                <a:ea typeface="ＭＳ Ｐゴシック" charset="0"/>
                <a:cs typeface="Arial" panose="020B0604020202020204" pitchFamily="34" charset="0"/>
              </a:rPr>
              <a:t>: Belgium has top 20 rankings on all Innovation Input pillars. Belgium’s strengths at the variable level are in R&amp;D expenditure (6th), intensity of local competition (5th), GERD performed by business, % GDP (12th), GERD financed by business, % (15th) and patent families filed in 3+offices (17th).</a:t>
            </a:r>
          </a:p>
          <a:p>
            <a:pPr lvl="1" algn="just">
              <a:lnSpc>
                <a:spcPct val="110000"/>
              </a:lnSpc>
              <a:spcBef>
                <a:spcPts val="1200"/>
              </a:spcBef>
              <a:buFont typeface="Wingdings" panose="05000000000000000000" pitchFamily="2" charset="2"/>
              <a:buChar char="§"/>
            </a:pPr>
            <a:r>
              <a:rPr lang="en-US" sz="1600" u="sng" dirty="0">
                <a:latin typeface="Arial" panose="020B0604020202020204" pitchFamily="34" charset="0"/>
                <a:ea typeface="ＭＳ Ｐゴシック" charset="0"/>
                <a:cs typeface="Arial" panose="020B0604020202020204" pitchFamily="34" charset="0"/>
              </a:rPr>
              <a:t>Output sub-index</a:t>
            </a:r>
            <a:r>
              <a:rPr lang="en-US" sz="1600" dirty="0">
                <a:latin typeface="Arial" panose="020B0604020202020204" pitchFamily="34" charset="0"/>
                <a:ea typeface="ＭＳ Ｐゴシック" charset="0"/>
                <a:cs typeface="Arial" panose="020B0604020202020204" pitchFamily="34" charset="0"/>
              </a:rPr>
              <a:t>: Belgium scores slightly better in the Knowledge &amp; Technology output sub-pillar (19</a:t>
            </a:r>
            <a:r>
              <a:rPr lang="en-US" sz="1600" baseline="30000" dirty="0">
                <a:latin typeface="Arial" panose="020B0604020202020204" pitchFamily="34" charset="0"/>
                <a:ea typeface="ＭＳ Ｐゴシック" charset="0"/>
                <a:cs typeface="Arial" panose="020B0604020202020204" pitchFamily="34" charset="0"/>
              </a:rPr>
              <a:t>th</a:t>
            </a:r>
            <a:r>
              <a:rPr lang="en-US" sz="1600" dirty="0">
                <a:latin typeface="Arial" panose="020B0604020202020204" pitchFamily="34" charset="0"/>
                <a:ea typeface="ＭＳ Ｐゴシック" charset="0"/>
                <a:cs typeface="Arial" panose="020B0604020202020204" pitchFamily="34" charset="0"/>
              </a:rPr>
              <a:t>) than the Creative outputs sub-pillar (22nd). Belgium’s strengths at the variable level include: PCT resident patent applications (17th) and citable documents H index (13th).</a:t>
            </a:r>
          </a:p>
          <a:p>
            <a:pPr lvl="1" algn="just">
              <a:lnSpc>
                <a:spcPct val="110000"/>
              </a:lnSpc>
              <a:spcBef>
                <a:spcPts val="1200"/>
              </a:spcBef>
              <a:buFont typeface="Wingdings" panose="05000000000000000000" pitchFamily="2" charset="2"/>
              <a:buChar char="§"/>
            </a:pPr>
            <a:r>
              <a:rPr lang="en-US" sz="1600" u="sng" dirty="0">
                <a:latin typeface="Arial" panose="020B0604020202020204" pitchFamily="34" charset="0"/>
                <a:ea typeface="ＭＳ Ｐゴシック" charset="0"/>
                <a:cs typeface="Arial" panose="020B0604020202020204" pitchFamily="34" charset="0"/>
              </a:rPr>
              <a:t>Opportunities</a:t>
            </a:r>
            <a:r>
              <a:rPr lang="en-US" sz="1600" dirty="0">
                <a:latin typeface="Arial" panose="020B0604020202020204" pitchFamily="34" charset="0"/>
                <a:ea typeface="ＭＳ Ｐゴシック" charset="0"/>
                <a:cs typeface="Arial" panose="020B0604020202020204" pitchFamily="34" charset="0"/>
              </a:rPr>
              <a:t>: principally found in Creative Outputs</a:t>
            </a:r>
            <a:r>
              <a:rPr lang="en-US" sz="1600" dirty="0">
                <a:latin typeface="Arial" panose="020B0604020202020204" pitchFamily="34" charset="0"/>
                <a:cs typeface="Arial" panose="020B0604020202020204" pitchFamily="34" charset="0"/>
              </a:rPr>
              <a:t>.  Opportunities for growth are found in Domestic Resident Trademark and Cultural Goods and Services such as publishing.</a:t>
            </a:r>
            <a:endParaRPr lang="fr-FR" sz="1600" strike="sngStrik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7DE760F4-0BB2-41F5-A823-5656424847FC}" type="slidenum">
              <a:rPr lang="en-US" smtClean="0"/>
              <a:pPr>
                <a:defRPr/>
              </a:pPr>
              <a:t>30</a:t>
            </a:fld>
            <a:endParaRPr lang="en-US"/>
          </a:p>
        </p:txBody>
      </p:sp>
    </p:spTree>
    <p:extLst>
      <p:ext uri="{BB962C8B-B14F-4D97-AF65-F5344CB8AC3E}">
        <p14:creationId xmlns:p14="http://schemas.microsoft.com/office/powerpoint/2010/main" val="2852376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Belgium’s Evolution with Respect to IP Filings and Economic Growth from 1998 to 2012</a:t>
            </a:r>
            <a:endParaRPr lang="en-US" dirty="0"/>
          </a:p>
        </p:txBody>
      </p:sp>
      <p:sp>
        <p:nvSpPr>
          <p:cNvPr id="8" name="Rectangle 7"/>
          <p:cNvSpPr/>
          <p:nvPr/>
        </p:nvSpPr>
        <p:spPr>
          <a:xfrm>
            <a:off x="611560" y="1772815"/>
            <a:ext cx="3600400" cy="4401205"/>
          </a:xfrm>
          <a:prstGeom prst="rect">
            <a:avLst/>
          </a:prstGeom>
        </p:spPr>
        <p:txBody>
          <a:bodyPr wrap="square">
            <a:spAutoFit/>
          </a:bodyPr>
          <a:lstStyle/>
          <a:p>
            <a:pPr marL="171450" indent="-171450" algn="just">
              <a:buClr>
                <a:srgbClr val="0070C0"/>
              </a:buClr>
              <a:buFont typeface="Wingdings" panose="05000000000000000000" pitchFamily="2" charset="2"/>
              <a:buChar char="§"/>
            </a:pPr>
            <a:r>
              <a:rPr lang="en-US" sz="1600" dirty="0">
                <a:solidFill>
                  <a:prstClr val="black"/>
                </a:solidFill>
                <a:latin typeface="Arial" panose="020B0604020202020204" pitchFamily="34" charset="0"/>
                <a:cs typeface="Arial" panose="020B0604020202020204" pitchFamily="34" charset="0"/>
              </a:rPr>
              <a:t>Filings for trademarks have increased strongly since 1998 despite slow-downs in the periods around 2002 and 2009. This growth has greatly outpaced corresponding growth in GDP. </a:t>
            </a:r>
          </a:p>
          <a:p>
            <a:pPr marL="171450" indent="-171450" algn="just">
              <a:buClr>
                <a:srgbClr val="0070C0"/>
              </a:buClr>
              <a:buFont typeface="Wingdings" panose="05000000000000000000" pitchFamily="2" charset="2"/>
              <a:buChar char="§"/>
            </a:pPr>
            <a:endParaRPr lang="en-US" sz="1600" dirty="0">
              <a:solidFill>
                <a:prstClr val="black"/>
              </a:solidFill>
              <a:latin typeface="Arial" panose="020B0604020202020204" pitchFamily="34" charset="0"/>
              <a:cs typeface="Arial" panose="020B0604020202020204" pitchFamily="34" charset="0"/>
            </a:endParaRPr>
          </a:p>
          <a:p>
            <a:pPr marL="171450" indent="-171450" algn="just">
              <a:buClr>
                <a:srgbClr val="0070C0"/>
              </a:buClr>
              <a:buFont typeface="Wingdings" panose="05000000000000000000" pitchFamily="2" charset="2"/>
              <a:buChar char="§"/>
            </a:pPr>
            <a:r>
              <a:rPr lang="en-US" sz="1600" dirty="0">
                <a:solidFill>
                  <a:prstClr val="black"/>
                </a:solidFill>
                <a:latin typeface="Arial" panose="020B0604020202020204" pitchFamily="34" charset="0"/>
                <a:cs typeface="Arial" panose="020B0604020202020204" pitchFamily="34" charset="0"/>
              </a:rPr>
              <a:t>Growth in industrial designs filings has been strong despite slow-down in the period around 2009..</a:t>
            </a:r>
          </a:p>
          <a:p>
            <a:pPr marL="171450" indent="-171450" algn="just">
              <a:buClr>
                <a:srgbClr val="0070C0"/>
              </a:buClr>
              <a:buFont typeface="Wingdings" panose="05000000000000000000" pitchFamily="2" charset="2"/>
              <a:buChar char="§"/>
            </a:pPr>
            <a:endParaRPr lang="en-US" sz="1600" dirty="0">
              <a:solidFill>
                <a:prstClr val="black"/>
              </a:solidFill>
              <a:latin typeface="Arial" panose="020B0604020202020204" pitchFamily="34" charset="0"/>
              <a:cs typeface="Arial" panose="020B0604020202020204" pitchFamily="34" charset="0"/>
            </a:endParaRPr>
          </a:p>
          <a:p>
            <a:pPr marL="171450" indent="-171450" algn="just">
              <a:buClr>
                <a:srgbClr val="0070C0"/>
              </a:buClr>
              <a:buFont typeface="Wingdings" panose="05000000000000000000" pitchFamily="2" charset="2"/>
              <a:buChar char="§"/>
            </a:pPr>
            <a:r>
              <a:rPr lang="en-US" sz="1600" dirty="0">
                <a:solidFill>
                  <a:prstClr val="black"/>
                </a:solidFill>
                <a:latin typeface="Arial" panose="020B0604020202020204" pitchFamily="34" charset="0"/>
                <a:cs typeface="Arial" panose="020B0604020202020204" pitchFamily="34" charset="0"/>
              </a:rPr>
              <a:t>Filings for patent have grown more slowly since 2007, but maintain a good level of activity.</a:t>
            </a:r>
          </a:p>
          <a:p>
            <a:pPr marL="171450" indent="-171450" algn="just">
              <a:buClr>
                <a:srgbClr val="0070C0"/>
              </a:buClr>
              <a:buFont typeface="Wingdings" panose="05000000000000000000" pitchFamily="2" charset="2"/>
              <a:buChar char="§"/>
            </a:pPr>
            <a:endParaRPr lang="en-US" sz="1600" dirty="0">
              <a:solidFill>
                <a:prstClr val="black"/>
              </a:solidFill>
              <a:latin typeface="Arial" panose="020B0604020202020204" pitchFamily="34" charset="0"/>
              <a:cs typeface="Arial" panose="020B0604020202020204" pitchFamily="34" charset="0"/>
            </a:endParaRPr>
          </a:p>
        </p:txBody>
      </p:sp>
      <p:pic>
        <p:nvPicPr>
          <p:cNvPr id="9" name="Picture 3" descr="D:\Users\ruggerio\Pictures\be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838262"/>
            <a:ext cx="4564396" cy="358631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pPr>
              <a:defRPr/>
            </a:pPr>
            <a:fld id="{7DE760F4-0BB2-41F5-A823-5656424847FC}" type="slidenum">
              <a:rPr lang="en-US" smtClean="0"/>
              <a:pPr>
                <a:defRPr/>
              </a:pPr>
              <a:t>31</a:t>
            </a:fld>
            <a:endParaRPr lang="en-US"/>
          </a:p>
        </p:txBody>
      </p:sp>
    </p:spTree>
    <p:extLst>
      <p:ext uri="{BB962C8B-B14F-4D97-AF65-F5344CB8AC3E}">
        <p14:creationId xmlns:p14="http://schemas.microsoft.com/office/powerpoint/2010/main" val="1069834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4725144"/>
            <a:ext cx="8229600" cy="1143000"/>
          </a:xfrm>
        </p:spPr>
        <p:txBody>
          <a:bodyPr/>
          <a:lstStyle/>
          <a:p>
            <a:r>
              <a:rPr lang="en-US" dirty="0" smtClean="0">
                <a:solidFill>
                  <a:srgbClr val="0070C0"/>
                </a:solidFill>
              </a:rPr>
              <a:t>International Applications via WIPO Administered Treaties</a:t>
            </a:r>
            <a:endParaRPr lang="en-US" dirty="0"/>
          </a:p>
        </p:txBody>
      </p:sp>
      <p:pic>
        <p:nvPicPr>
          <p:cNvPr id="3" name="Picture Placeholder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691680" y="476672"/>
            <a:ext cx="5226968" cy="3920226"/>
          </a:xfrm>
          <a:prstGeom prst="rect">
            <a:avLst/>
          </a:prstGeom>
        </p:spPr>
      </p:pic>
      <p:sp>
        <p:nvSpPr>
          <p:cNvPr id="4" name="Slide Number Placeholder 3"/>
          <p:cNvSpPr>
            <a:spLocks noGrp="1"/>
          </p:cNvSpPr>
          <p:nvPr>
            <p:ph type="sldNum" sz="quarter" idx="10"/>
          </p:nvPr>
        </p:nvSpPr>
        <p:spPr/>
        <p:txBody>
          <a:bodyPr/>
          <a:lstStyle/>
          <a:p>
            <a:pPr>
              <a:defRPr/>
            </a:pPr>
            <a:fld id="{7DE760F4-0BB2-41F5-A823-5656424847FC}" type="slidenum">
              <a:rPr lang="en-US" smtClean="0"/>
              <a:pPr>
                <a:defRPr/>
              </a:pPr>
              <a:t>32</a:t>
            </a:fld>
            <a:endParaRPr lang="en-US"/>
          </a:p>
        </p:txBody>
      </p:sp>
    </p:spTree>
    <p:extLst>
      <p:ext uri="{BB962C8B-B14F-4D97-AF65-F5344CB8AC3E}">
        <p14:creationId xmlns:p14="http://schemas.microsoft.com/office/powerpoint/2010/main" val="3471406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solidFill>
                  <a:srgbClr val="0070C0"/>
                </a:solidFill>
              </a:rPr>
              <a:t>Patent Applications (1998-2012)</a:t>
            </a:r>
            <a:endParaRPr lang="en-US" dirty="0"/>
          </a:p>
        </p:txBody>
      </p:sp>
      <p:pic>
        <p:nvPicPr>
          <p:cNvPr id="3" name="Picture 2" descr="D:\Users\ruggerio\Pictures\be1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364515"/>
            <a:ext cx="6912768" cy="446449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0"/>
          </p:nvPr>
        </p:nvSpPr>
        <p:spPr/>
        <p:txBody>
          <a:bodyPr/>
          <a:lstStyle/>
          <a:p>
            <a:pPr>
              <a:defRPr/>
            </a:pPr>
            <a:fld id="{7DE760F4-0BB2-41F5-A823-5656424847FC}" type="slidenum">
              <a:rPr lang="en-US" smtClean="0"/>
              <a:pPr>
                <a:defRPr/>
              </a:pPr>
              <a:t>33</a:t>
            </a:fld>
            <a:endParaRPr lang="en-US"/>
          </a:p>
        </p:txBody>
      </p:sp>
    </p:spTree>
    <p:extLst>
      <p:ext uri="{BB962C8B-B14F-4D97-AF65-F5344CB8AC3E}">
        <p14:creationId xmlns:p14="http://schemas.microsoft.com/office/powerpoint/2010/main" val="13537902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subTitle" idx="1"/>
          </p:nvPr>
        </p:nvSpPr>
        <p:spPr>
          <a:xfrm>
            <a:off x="1149350" y="3429000"/>
            <a:ext cx="6192838" cy="1871663"/>
          </a:xfrm>
          <a:noFill/>
        </p:spPr>
        <p:txBody>
          <a:bodyPr/>
          <a:lstStyle/>
          <a:p>
            <a:pPr eaLnBrk="1" hangingPunct="1"/>
            <a:r>
              <a:rPr lang="en-US" altLang="en-US" sz="3000" b="1" smtClean="0">
                <a:solidFill>
                  <a:srgbClr val="00408C"/>
                </a:solidFill>
                <a:ea typeface="ヒラギノ角ゴ Pro W3"/>
                <a:cs typeface="ヒラギノ角ゴ Pro W3"/>
              </a:rPr>
              <a:t>Patent Cooperation Treaty (PCT)</a:t>
            </a:r>
          </a:p>
          <a:p>
            <a:pPr eaLnBrk="1" hangingPunct="1"/>
            <a:r>
              <a:rPr lang="en-US" altLang="en-US" sz="2600" smtClean="0">
                <a:solidFill>
                  <a:srgbClr val="00408C"/>
                </a:solidFill>
                <a:ea typeface="ヒラギノ角ゴ Pro W3"/>
                <a:cs typeface="ヒラギノ角ゴ Pro W3"/>
              </a:rPr>
              <a:t>Introduction and Future Developments</a:t>
            </a:r>
          </a:p>
          <a:p>
            <a:pPr eaLnBrk="1" hangingPunct="1"/>
            <a:r>
              <a:rPr lang="en-US" altLang="en-US" sz="1400" i="1" smtClean="0">
                <a:solidFill>
                  <a:srgbClr val="00408C"/>
                </a:solidFill>
                <a:ea typeface="ヒラギノ角ゴ Pro W3"/>
                <a:cs typeface="ヒラギノ角ゴ Pro W3"/>
              </a:rPr>
              <a:t>February 2015</a:t>
            </a:r>
          </a:p>
          <a:p>
            <a:pPr eaLnBrk="1" hangingPunct="1"/>
            <a:endParaRPr lang="fr-CH" altLang="en-US" sz="2600" smtClean="0">
              <a:solidFill>
                <a:srgbClr val="00408C"/>
              </a:solidFill>
              <a:ea typeface="ヒラギノ角ゴ Pro W3"/>
              <a:cs typeface="ヒラギノ角ゴ Pro W3"/>
            </a:endParaRPr>
          </a:p>
          <a:p>
            <a:pPr eaLnBrk="1" hangingPunct="1"/>
            <a:endParaRPr lang="en-US" altLang="en-US" sz="2600" smtClean="0">
              <a:solidFill>
                <a:srgbClr val="00408C"/>
              </a:solidFill>
              <a:ea typeface="ヒラギノ角ゴ Pro W3"/>
              <a:cs typeface="ヒラギノ角ゴ Pro W3"/>
            </a:endParaRPr>
          </a:p>
        </p:txBody>
      </p:sp>
      <p:sp>
        <p:nvSpPr>
          <p:cNvPr id="3075" name="Rectangle 7"/>
          <p:cNvSpPr>
            <a:spLocks noChangeArrowheads="1"/>
          </p:cNvSpPr>
          <p:nvPr/>
        </p:nvSpPr>
        <p:spPr bwMode="auto">
          <a:xfrm>
            <a:off x="1230313" y="5805488"/>
            <a:ext cx="6934200" cy="712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buFontTx/>
              <a:buNone/>
            </a:pPr>
            <a:r>
              <a:rPr lang="en-US" altLang="en-US" sz="1800">
                <a:solidFill>
                  <a:srgbClr val="00408C"/>
                </a:solidFill>
                <a:ea typeface="ヒラギノ角ゴ Pro W3"/>
                <a:cs typeface="ヒラギノ角ゴ Pro W3"/>
              </a:rPr>
              <a:t>Claus Matthes</a:t>
            </a:r>
          </a:p>
          <a:p>
            <a:pPr eaLnBrk="1" hangingPunct="1">
              <a:buFontTx/>
              <a:buNone/>
            </a:pPr>
            <a:r>
              <a:rPr lang="en-US" altLang="en-US" sz="1800">
                <a:solidFill>
                  <a:srgbClr val="00408C"/>
                </a:solidFill>
                <a:ea typeface="ヒラギノ角ゴ Pro W3"/>
                <a:cs typeface="ヒラギノ角ゴ Pro W3"/>
              </a:rPr>
              <a:t>Director, PCT Business Development Division</a:t>
            </a:r>
          </a:p>
        </p:txBody>
      </p:sp>
    </p:spTree>
    <p:extLst>
      <p:ext uri="{BB962C8B-B14F-4D97-AF65-F5344CB8AC3E}">
        <p14:creationId xmlns:p14="http://schemas.microsoft.com/office/powerpoint/2010/main" val="309711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7"/>
          <p:cNvSpPr>
            <a:spLocks noChangeArrowheads="1"/>
          </p:cNvSpPr>
          <p:nvPr/>
        </p:nvSpPr>
        <p:spPr bwMode="auto">
          <a:xfrm>
            <a:off x="7600950" y="5532438"/>
            <a:ext cx="8921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t>AU grant</a:t>
            </a:r>
          </a:p>
        </p:txBody>
      </p:sp>
      <p:sp>
        <p:nvSpPr>
          <p:cNvPr id="4099" name="Title 1"/>
          <p:cNvSpPr>
            <a:spLocks noGrp="1"/>
          </p:cNvSpPr>
          <p:nvPr>
            <p:ph type="title"/>
          </p:nvPr>
        </p:nvSpPr>
        <p:spPr/>
        <p:txBody>
          <a:bodyPr/>
          <a:lstStyle/>
          <a:p>
            <a:r>
              <a:rPr lang="en-US" altLang="en-US" smtClean="0">
                <a:solidFill>
                  <a:srgbClr val="0070C0"/>
                </a:solidFill>
              </a:rPr>
              <a:t>Traditional Patent System</a:t>
            </a:r>
          </a:p>
        </p:txBody>
      </p:sp>
      <p:sp>
        <p:nvSpPr>
          <p:cNvPr id="4100" name="Content Placeholder 2"/>
          <p:cNvSpPr>
            <a:spLocks noGrp="1"/>
          </p:cNvSpPr>
          <p:nvPr>
            <p:ph idx="1"/>
          </p:nvPr>
        </p:nvSpPr>
        <p:spPr>
          <a:xfrm>
            <a:off x="457200" y="1268413"/>
            <a:ext cx="8229600" cy="4857750"/>
          </a:xfrm>
        </p:spPr>
        <p:txBody>
          <a:bodyPr/>
          <a:lstStyle/>
          <a:p>
            <a:r>
              <a:rPr lang="fr-CH" altLang="en-US" sz="2000" smtClean="0"/>
              <a:t>File national application first </a:t>
            </a:r>
            <a:endParaRPr lang="en-US" altLang="en-US" sz="2000" smtClean="0"/>
          </a:p>
          <a:p>
            <a:pPr>
              <a:spcBef>
                <a:spcPts val="600"/>
              </a:spcBef>
              <a:spcAft>
                <a:spcPts val="600"/>
              </a:spcAft>
            </a:pPr>
            <a:r>
              <a:rPr lang="en-US" altLang="en-US" sz="2000" smtClean="0"/>
              <a:t>Paris Convention gives 12 month “period of priority” from filing first application to file in other countries.  Within that time (usually before outcome of procedures in Office of first filing is known):</a:t>
            </a:r>
          </a:p>
          <a:p>
            <a:pPr lvl="1">
              <a:spcBef>
                <a:spcPts val="600"/>
              </a:spcBef>
              <a:spcAft>
                <a:spcPts val="600"/>
              </a:spcAft>
            </a:pPr>
            <a:r>
              <a:rPr lang="en-US" altLang="en-US" sz="2000" smtClean="0"/>
              <a:t>appoint local representatives in other countries</a:t>
            </a:r>
          </a:p>
          <a:p>
            <a:pPr lvl="1">
              <a:spcBef>
                <a:spcPts val="600"/>
              </a:spcBef>
              <a:spcAft>
                <a:spcPts val="600"/>
              </a:spcAft>
            </a:pPr>
            <a:r>
              <a:rPr lang="en-US" altLang="en-US" sz="2000" smtClean="0"/>
              <a:t>prepare translations</a:t>
            </a:r>
          </a:p>
          <a:p>
            <a:pPr lvl="1">
              <a:spcBef>
                <a:spcPts val="600"/>
              </a:spcBef>
              <a:spcAft>
                <a:spcPts val="600"/>
              </a:spcAft>
            </a:pPr>
            <a:r>
              <a:rPr lang="en-US" altLang="en-US" sz="2000" smtClean="0"/>
              <a:t>pay fees</a:t>
            </a:r>
          </a:p>
          <a:p>
            <a:pPr lvl="1">
              <a:spcBef>
                <a:spcPts val="600"/>
              </a:spcBef>
              <a:spcAft>
                <a:spcPts val="600"/>
              </a:spcAft>
            </a:pPr>
            <a:r>
              <a:rPr lang="en-US" altLang="en-US" sz="2000" smtClean="0"/>
              <a:t>begin equivalent procedures, all carried out independently</a:t>
            </a:r>
          </a:p>
        </p:txBody>
      </p:sp>
      <p:pic>
        <p:nvPicPr>
          <p:cNvPr id="4101" name="Picture 2" descr="Flag of the United Kingdo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775" y="4926013"/>
            <a:ext cx="396875" cy="198437"/>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02" name="Picture 4" descr="Flag of the United States"/>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06413" y="5153025"/>
            <a:ext cx="376237" cy="19843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03" name="Picture 6" descr="Flag of  China"/>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00075" y="5607050"/>
            <a:ext cx="282575" cy="18891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04" name="Picture 8" descr="Flag of  Japan"/>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85788" y="5824538"/>
            <a:ext cx="296862" cy="198437"/>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05" name="Picture 10" descr="Flag of  Australia"/>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485775" y="5380038"/>
            <a:ext cx="396875" cy="198437"/>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1116013" y="4926013"/>
            <a:ext cx="1008062" cy="198437"/>
          </a:xfrm>
          <a:prstGeom prst="rect">
            <a:avLst/>
          </a:prstGeom>
          <a:gradFill flip="none" rotWithShape="1">
            <a:gsLst>
              <a:gs pos="0">
                <a:srgbClr val="5E9EFF"/>
              </a:gs>
              <a:gs pos="100000">
                <a:schemeClr val="accent5">
                  <a:lumMod val="90000"/>
                </a:schemeClr>
              </a:gs>
            </a:gsLst>
            <a:lin ang="5400000" scaled="0"/>
            <a:tileRect r="-100000" b="-100000"/>
          </a:gradFill>
          <a:ln>
            <a:noFill/>
          </a:ln>
          <a:effectLst/>
          <a:extLst/>
        </p:spPr>
        <p:txBody>
          <a:bodyPr anchor="ctr"/>
          <a:lstStyle/>
          <a:p>
            <a:pPr algn="ctr">
              <a:defRPr/>
            </a:pPr>
            <a:r>
              <a:rPr lang="en-US" sz="1200" dirty="0"/>
              <a:t>Prepare</a:t>
            </a:r>
          </a:p>
        </p:txBody>
      </p:sp>
      <p:cxnSp>
        <p:nvCxnSpPr>
          <p:cNvPr id="4107" name="Straight Connector 6"/>
          <p:cNvCxnSpPr>
            <a:cxnSpLocks noChangeShapeType="1"/>
          </p:cNvCxnSpPr>
          <p:nvPr/>
        </p:nvCxnSpPr>
        <p:spPr bwMode="auto">
          <a:xfrm>
            <a:off x="2124075" y="4884738"/>
            <a:ext cx="0" cy="1439862"/>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08" name="Straight Connector 17"/>
          <p:cNvCxnSpPr>
            <a:cxnSpLocks noChangeShapeType="1"/>
          </p:cNvCxnSpPr>
          <p:nvPr/>
        </p:nvCxnSpPr>
        <p:spPr bwMode="auto">
          <a:xfrm>
            <a:off x="3644900" y="4884738"/>
            <a:ext cx="0" cy="1439862"/>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09" name="Straight Connector 18"/>
          <p:cNvCxnSpPr>
            <a:cxnSpLocks noChangeShapeType="1"/>
          </p:cNvCxnSpPr>
          <p:nvPr/>
        </p:nvCxnSpPr>
        <p:spPr bwMode="auto">
          <a:xfrm>
            <a:off x="5165725" y="4884738"/>
            <a:ext cx="0" cy="1439862"/>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10" name="Straight Connector 19"/>
          <p:cNvCxnSpPr>
            <a:cxnSpLocks noChangeShapeType="1"/>
          </p:cNvCxnSpPr>
          <p:nvPr/>
        </p:nvCxnSpPr>
        <p:spPr bwMode="auto">
          <a:xfrm>
            <a:off x="6686550" y="4884738"/>
            <a:ext cx="0" cy="1439862"/>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Rectangle 20"/>
          <p:cNvSpPr/>
          <p:nvPr/>
        </p:nvSpPr>
        <p:spPr bwMode="auto">
          <a:xfrm>
            <a:off x="2135188" y="4926013"/>
            <a:ext cx="5173662" cy="198437"/>
          </a:xfrm>
          <a:prstGeom prst="rect">
            <a:avLst/>
          </a:prstGeom>
          <a:gradFill>
            <a:gsLst>
              <a:gs pos="100000">
                <a:schemeClr val="accent1"/>
              </a:gs>
              <a:gs pos="0">
                <a:srgbClr val="FFC000"/>
              </a:gs>
            </a:gsLst>
            <a:lin ang="5400000" scaled="0"/>
          </a:gradFill>
          <a:ln>
            <a:noFill/>
          </a:ln>
          <a:effectLst/>
          <a:extLst/>
        </p:spPr>
        <p:txBody>
          <a:bodyPr anchor="ctr"/>
          <a:lstStyle/>
          <a:p>
            <a:pPr algn="ctr">
              <a:defRPr/>
            </a:pPr>
            <a:r>
              <a:rPr lang="en-US" sz="1400" dirty="0"/>
              <a:t>National search and examination</a:t>
            </a:r>
          </a:p>
        </p:txBody>
      </p:sp>
      <p:sp>
        <p:nvSpPr>
          <p:cNvPr id="22" name="Rectangle 21"/>
          <p:cNvSpPr/>
          <p:nvPr/>
        </p:nvSpPr>
        <p:spPr bwMode="auto">
          <a:xfrm>
            <a:off x="3203575" y="5154613"/>
            <a:ext cx="431800" cy="196850"/>
          </a:xfrm>
          <a:prstGeom prst="rect">
            <a:avLst/>
          </a:prstGeom>
          <a:gradFill flip="none" rotWithShape="1">
            <a:gsLst>
              <a:gs pos="0">
                <a:srgbClr val="5E9EFF"/>
              </a:gs>
              <a:gs pos="100000">
                <a:schemeClr val="accent5">
                  <a:lumMod val="90000"/>
                </a:schemeClr>
              </a:gs>
            </a:gsLst>
            <a:lin ang="5400000" scaled="0"/>
            <a:tileRect r="-100000" b="-100000"/>
          </a:gradFill>
          <a:ln>
            <a:noFill/>
          </a:ln>
          <a:effectLst/>
          <a:extLst/>
        </p:spPr>
        <p:txBody>
          <a:bodyPr wrap="none" anchor="ctr"/>
          <a:lstStyle/>
          <a:p>
            <a:pPr algn="ctr">
              <a:defRPr/>
            </a:pPr>
            <a:r>
              <a:rPr lang="en-US" sz="1200" dirty="0"/>
              <a:t>Prep</a:t>
            </a:r>
          </a:p>
        </p:txBody>
      </p:sp>
      <p:sp>
        <p:nvSpPr>
          <p:cNvPr id="4113" name="Rectangle 22"/>
          <p:cNvSpPr>
            <a:spLocks noChangeArrowheads="1"/>
          </p:cNvSpPr>
          <p:nvPr/>
        </p:nvSpPr>
        <p:spPr bwMode="auto">
          <a:xfrm>
            <a:off x="3635375" y="5154613"/>
            <a:ext cx="3673475" cy="196850"/>
          </a:xfrm>
          <a:prstGeom prst="rect">
            <a:avLst/>
          </a:prstGeom>
          <a:gradFill rotWithShape="0">
            <a:gsLst>
              <a:gs pos="0">
                <a:srgbClr val="FFC000"/>
              </a:gs>
              <a:gs pos="100000">
                <a:srgbClr val="7030A0"/>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t>National search and examination</a:t>
            </a:r>
          </a:p>
        </p:txBody>
      </p:sp>
      <p:sp>
        <p:nvSpPr>
          <p:cNvPr id="24" name="Rectangle 23"/>
          <p:cNvSpPr/>
          <p:nvPr/>
        </p:nvSpPr>
        <p:spPr bwMode="auto">
          <a:xfrm>
            <a:off x="3203575" y="5381625"/>
            <a:ext cx="431800" cy="198438"/>
          </a:xfrm>
          <a:prstGeom prst="rect">
            <a:avLst/>
          </a:prstGeom>
          <a:gradFill flip="none" rotWithShape="1">
            <a:gsLst>
              <a:gs pos="0">
                <a:srgbClr val="5E9EFF"/>
              </a:gs>
              <a:gs pos="100000">
                <a:schemeClr val="accent5">
                  <a:lumMod val="90000"/>
                </a:schemeClr>
              </a:gs>
            </a:gsLst>
            <a:lin ang="5400000" scaled="0"/>
            <a:tileRect r="-100000" b="-100000"/>
          </a:gradFill>
          <a:ln>
            <a:noFill/>
          </a:ln>
          <a:effectLst/>
          <a:extLst/>
        </p:spPr>
        <p:txBody>
          <a:bodyPr wrap="none" anchor="ctr"/>
          <a:lstStyle/>
          <a:p>
            <a:pPr algn="ctr">
              <a:defRPr/>
            </a:pPr>
            <a:r>
              <a:rPr lang="en-US" sz="1200" dirty="0"/>
              <a:t>Prep</a:t>
            </a:r>
          </a:p>
        </p:txBody>
      </p:sp>
      <p:sp>
        <p:nvSpPr>
          <p:cNvPr id="25" name="Rectangle 24"/>
          <p:cNvSpPr/>
          <p:nvPr/>
        </p:nvSpPr>
        <p:spPr bwMode="auto">
          <a:xfrm>
            <a:off x="3203575" y="5608638"/>
            <a:ext cx="431800" cy="198437"/>
          </a:xfrm>
          <a:prstGeom prst="rect">
            <a:avLst/>
          </a:prstGeom>
          <a:gradFill flip="none" rotWithShape="1">
            <a:gsLst>
              <a:gs pos="0">
                <a:srgbClr val="5E9EFF"/>
              </a:gs>
              <a:gs pos="100000">
                <a:schemeClr val="accent5">
                  <a:lumMod val="90000"/>
                </a:schemeClr>
              </a:gs>
            </a:gsLst>
            <a:lin ang="5400000" scaled="0"/>
            <a:tileRect r="-100000" b="-100000"/>
          </a:gradFill>
          <a:ln>
            <a:noFill/>
          </a:ln>
          <a:effectLst/>
          <a:extLst/>
        </p:spPr>
        <p:txBody>
          <a:bodyPr wrap="none" anchor="ctr"/>
          <a:lstStyle/>
          <a:p>
            <a:pPr algn="ctr">
              <a:defRPr/>
            </a:pPr>
            <a:r>
              <a:rPr lang="en-US" sz="1200" dirty="0"/>
              <a:t>Prep</a:t>
            </a:r>
          </a:p>
        </p:txBody>
      </p:sp>
      <p:sp>
        <p:nvSpPr>
          <p:cNvPr id="26" name="Rectangle 25"/>
          <p:cNvSpPr/>
          <p:nvPr/>
        </p:nvSpPr>
        <p:spPr bwMode="auto">
          <a:xfrm>
            <a:off x="3213100" y="5824538"/>
            <a:ext cx="431800" cy="198437"/>
          </a:xfrm>
          <a:prstGeom prst="rect">
            <a:avLst/>
          </a:prstGeom>
          <a:gradFill flip="none" rotWithShape="1">
            <a:gsLst>
              <a:gs pos="0">
                <a:srgbClr val="5E9EFF"/>
              </a:gs>
              <a:gs pos="100000">
                <a:schemeClr val="accent5">
                  <a:lumMod val="90000"/>
                </a:schemeClr>
              </a:gs>
            </a:gsLst>
            <a:lin ang="5400000" scaled="0"/>
            <a:tileRect r="-100000" b="-100000"/>
          </a:gradFill>
          <a:ln>
            <a:noFill/>
          </a:ln>
          <a:effectLst/>
          <a:extLst/>
        </p:spPr>
        <p:txBody>
          <a:bodyPr wrap="none" anchor="ctr"/>
          <a:lstStyle/>
          <a:p>
            <a:pPr algn="ctr">
              <a:defRPr/>
            </a:pPr>
            <a:r>
              <a:rPr lang="en-US" sz="1200" dirty="0"/>
              <a:t>Prep</a:t>
            </a:r>
          </a:p>
        </p:txBody>
      </p:sp>
      <p:sp>
        <p:nvSpPr>
          <p:cNvPr id="27" name="Rectangle 26"/>
          <p:cNvSpPr/>
          <p:nvPr/>
        </p:nvSpPr>
        <p:spPr bwMode="auto">
          <a:xfrm>
            <a:off x="2782888" y="5608638"/>
            <a:ext cx="431800" cy="198437"/>
          </a:xfrm>
          <a:prstGeom prst="rect">
            <a:avLst/>
          </a:prstGeom>
          <a:gradFill flip="none" rotWithShape="1">
            <a:gsLst>
              <a:gs pos="0">
                <a:srgbClr val="FF0000"/>
              </a:gs>
              <a:gs pos="100000">
                <a:schemeClr val="accent5">
                  <a:lumMod val="90000"/>
                </a:schemeClr>
              </a:gs>
            </a:gsLst>
            <a:lin ang="5400000" scaled="0"/>
            <a:tileRect r="-100000" b="-100000"/>
          </a:gradFill>
          <a:ln>
            <a:noFill/>
          </a:ln>
          <a:effectLst/>
          <a:extLst/>
        </p:spPr>
        <p:txBody>
          <a:bodyPr wrap="none" anchor="ctr"/>
          <a:lstStyle/>
          <a:p>
            <a:pPr algn="ctr">
              <a:defRPr/>
            </a:pPr>
            <a:r>
              <a:rPr lang="en-US" sz="1200" dirty="0"/>
              <a:t>Trans</a:t>
            </a:r>
          </a:p>
        </p:txBody>
      </p:sp>
      <p:sp>
        <p:nvSpPr>
          <p:cNvPr id="28" name="Rectangle 27"/>
          <p:cNvSpPr/>
          <p:nvPr/>
        </p:nvSpPr>
        <p:spPr bwMode="auto">
          <a:xfrm>
            <a:off x="2782888" y="5824538"/>
            <a:ext cx="431800" cy="198437"/>
          </a:xfrm>
          <a:prstGeom prst="rect">
            <a:avLst/>
          </a:prstGeom>
          <a:gradFill flip="none" rotWithShape="1">
            <a:gsLst>
              <a:gs pos="0">
                <a:srgbClr val="FF0000"/>
              </a:gs>
              <a:gs pos="100000">
                <a:schemeClr val="accent5">
                  <a:lumMod val="90000"/>
                </a:schemeClr>
              </a:gs>
            </a:gsLst>
            <a:lin ang="5400000" scaled="0"/>
            <a:tileRect r="-100000" b="-100000"/>
          </a:gradFill>
          <a:ln>
            <a:noFill/>
          </a:ln>
          <a:effectLst/>
          <a:extLst/>
        </p:spPr>
        <p:txBody>
          <a:bodyPr wrap="none" anchor="ctr"/>
          <a:lstStyle/>
          <a:p>
            <a:pPr algn="ctr">
              <a:defRPr/>
            </a:pPr>
            <a:r>
              <a:rPr lang="en-US" sz="1200" dirty="0"/>
              <a:t>Trans</a:t>
            </a:r>
          </a:p>
        </p:txBody>
      </p:sp>
      <p:sp>
        <p:nvSpPr>
          <p:cNvPr id="4119" name="Rectangle 28"/>
          <p:cNvSpPr>
            <a:spLocks noChangeArrowheads="1"/>
          </p:cNvSpPr>
          <p:nvPr/>
        </p:nvSpPr>
        <p:spPr bwMode="auto">
          <a:xfrm>
            <a:off x="3635375" y="5381625"/>
            <a:ext cx="3673475" cy="193675"/>
          </a:xfrm>
          <a:prstGeom prst="rect">
            <a:avLst/>
          </a:prstGeom>
          <a:gradFill rotWithShape="0">
            <a:gsLst>
              <a:gs pos="0">
                <a:srgbClr val="FFC000"/>
              </a:gs>
              <a:gs pos="100000">
                <a:srgbClr val="0070C0"/>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t>National search and examination</a:t>
            </a:r>
          </a:p>
        </p:txBody>
      </p:sp>
      <p:sp>
        <p:nvSpPr>
          <p:cNvPr id="4120" name="Rectangle 29"/>
          <p:cNvSpPr>
            <a:spLocks noChangeArrowheads="1"/>
          </p:cNvSpPr>
          <p:nvPr/>
        </p:nvSpPr>
        <p:spPr bwMode="auto">
          <a:xfrm>
            <a:off x="3635375" y="5607050"/>
            <a:ext cx="3673475" cy="192088"/>
          </a:xfrm>
          <a:prstGeom prst="rect">
            <a:avLst/>
          </a:prstGeom>
          <a:gradFill rotWithShape="0">
            <a:gsLst>
              <a:gs pos="0">
                <a:srgbClr val="CC0000"/>
              </a:gs>
              <a:gs pos="100000">
                <a:srgbClr val="FFFF00"/>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t>National search and examination</a:t>
            </a:r>
          </a:p>
        </p:txBody>
      </p:sp>
      <p:sp>
        <p:nvSpPr>
          <p:cNvPr id="4121" name="Rectangle 30"/>
          <p:cNvSpPr>
            <a:spLocks noChangeArrowheads="1"/>
          </p:cNvSpPr>
          <p:nvPr/>
        </p:nvSpPr>
        <p:spPr bwMode="auto">
          <a:xfrm>
            <a:off x="3635375" y="5824538"/>
            <a:ext cx="3673475" cy="198437"/>
          </a:xfrm>
          <a:prstGeom prst="rect">
            <a:avLst/>
          </a:prstGeom>
          <a:gradFill rotWithShape="0">
            <a:gsLst>
              <a:gs pos="0">
                <a:srgbClr val="FFC000"/>
              </a:gs>
              <a:gs pos="100000">
                <a:srgbClr val="00B050"/>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t>National search and examination</a:t>
            </a:r>
          </a:p>
        </p:txBody>
      </p:sp>
      <p:sp>
        <p:nvSpPr>
          <p:cNvPr id="4122" name="Rectangle 8"/>
          <p:cNvSpPr>
            <a:spLocks noChangeArrowheads="1"/>
          </p:cNvSpPr>
          <p:nvPr/>
        </p:nvSpPr>
        <p:spPr bwMode="auto">
          <a:xfrm>
            <a:off x="1674813" y="6175375"/>
            <a:ext cx="919162"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t>0 months</a:t>
            </a:r>
            <a:br>
              <a:rPr lang="en-US" altLang="en-US" sz="1400"/>
            </a:br>
            <a:r>
              <a:rPr lang="en-US" altLang="en-US" sz="1400"/>
              <a:t>GB filing</a:t>
            </a:r>
          </a:p>
        </p:txBody>
      </p:sp>
      <p:sp>
        <p:nvSpPr>
          <p:cNvPr id="4123" name="Rectangle 14"/>
          <p:cNvSpPr>
            <a:spLocks noChangeArrowheads="1"/>
          </p:cNvSpPr>
          <p:nvPr/>
        </p:nvSpPr>
        <p:spPr bwMode="auto">
          <a:xfrm>
            <a:off x="2874963" y="6175375"/>
            <a:ext cx="157797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t>12 months</a:t>
            </a:r>
            <a:br>
              <a:rPr lang="en-US" altLang="en-US" sz="1400"/>
            </a:br>
            <a:r>
              <a:rPr lang="en-US" altLang="en-US" sz="1400"/>
              <a:t>rest of world filing</a:t>
            </a:r>
          </a:p>
        </p:txBody>
      </p:sp>
      <p:sp>
        <p:nvSpPr>
          <p:cNvPr id="4124" name="Rectangle 32"/>
          <p:cNvSpPr>
            <a:spLocks noChangeArrowheads="1"/>
          </p:cNvSpPr>
          <p:nvPr/>
        </p:nvSpPr>
        <p:spPr bwMode="auto">
          <a:xfrm>
            <a:off x="4656138" y="6175375"/>
            <a:ext cx="10191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t>24 months</a:t>
            </a:r>
          </a:p>
        </p:txBody>
      </p:sp>
      <p:sp>
        <p:nvSpPr>
          <p:cNvPr id="4125" name="Rectangle 33"/>
          <p:cNvSpPr>
            <a:spLocks noChangeArrowheads="1"/>
          </p:cNvSpPr>
          <p:nvPr/>
        </p:nvSpPr>
        <p:spPr bwMode="auto">
          <a:xfrm>
            <a:off x="6176963" y="6175375"/>
            <a:ext cx="10191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t>36 months</a:t>
            </a:r>
          </a:p>
        </p:txBody>
      </p:sp>
      <p:cxnSp>
        <p:nvCxnSpPr>
          <p:cNvPr id="4126" name="Straight Connector 34"/>
          <p:cNvCxnSpPr>
            <a:cxnSpLocks noChangeShapeType="1"/>
          </p:cNvCxnSpPr>
          <p:nvPr/>
        </p:nvCxnSpPr>
        <p:spPr bwMode="auto">
          <a:xfrm>
            <a:off x="7292975" y="4884738"/>
            <a:ext cx="0" cy="25558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27" name="Rectangle 36"/>
          <p:cNvSpPr>
            <a:spLocks noChangeArrowheads="1"/>
          </p:cNvSpPr>
          <p:nvPr/>
        </p:nvSpPr>
        <p:spPr bwMode="auto">
          <a:xfrm>
            <a:off x="6842125" y="4581525"/>
            <a:ext cx="9017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t>GB grant</a:t>
            </a:r>
          </a:p>
        </p:txBody>
      </p:sp>
      <p:sp>
        <p:nvSpPr>
          <p:cNvPr id="4128" name="Rectangle 37"/>
          <p:cNvSpPr>
            <a:spLocks noChangeArrowheads="1"/>
          </p:cNvSpPr>
          <p:nvPr/>
        </p:nvSpPr>
        <p:spPr bwMode="auto">
          <a:xfrm>
            <a:off x="7292975" y="5153025"/>
            <a:ext cx="1544638" cy="198438"/>
          </a:xfrm>
          <a:prstGeom prst="rect">
            <a:avLst/>
          </a:prstGeom>
          <a:gradFill rotWithShape="0">
            <a:gsLst>
              <a:gs pos="0">
                <a:srgbClr val="FFC000"/>
              </a:gs>
              <a:gs pos="100000">
                <a:srgbClr val="7030A0"/>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US" altLang="en-US" sz="1400"/>
          </a:p>
        </p:txBody>
      </p:sp>
      <p:sp>
        <p:nvSpPr>
          <p:cNvPr id="4129" name="Rectangle 38"/>
          <p:cNvSpPr>
            <a:spLocks noChangeArrowheads="1"/>
          </p:cNvSpPr>
          <p:nvPr/>
        </p:nvSpPr>
        <p:spPr bwMode="auto">
          <a:xfrm>
            <a:off x="7267575" y="5381625"/>
            <a:ext cx="798513" cy="198438"/>
          </a:xfrm>
          <a:prstGeom prst="rect">
            <a:avLst/>
          </a:prstGeom>
          <a:gradFill rotWithShape="0">
            <a:gsLst>
              <a:gs pos="0">
                <a:srgbClr val="FFC000"/>
              </a:gs>
              <a:gs pos="100000">
                <a:srgbClr val="0070C0"/>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US" altLang="en-US" sz="1400"/>
          </a:p>
        </p:txBody>
      </p:sp>
      <p:sp>
        <p:nvSpPr>
          <p:cNvPr id="4130" name="Isosceles Triangle 42"/>
          <p:cNvSpPr>
            <a:spLocks noChangeArrowheads="1"/>
          </p:cNvSpPr>
          <p:nvPr/>
        </p:nvSpPr>
        <p:spPr bwMode="auto">
          <a:xfrm rot="5400000">
            <a:off x="7301706" y="5831682"/>
            <a:ext cx="198437" cy="184150"/>
          </a:xfrm>
          <a:prstGeom prst="triangle">
            <a:avLst>
              <a:gd name="adj" fmla="val 50000"/>
            </a:avLst>
          </a:prstGeom>
          <a:gradFill rotWithShape="0">
            <a:gsLst>
              <a:gs pos="0">
                <a:srgbClr val="FFC000"/>
              </a:gs>
              <a:gs pos="100000">
                <a:srgbClr val="FFFF00"/>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US" altLang="en-US" sz="1600"/>
          </a:p>
        </p:txBody>
      </p:sp>
      <p:sp>
        <p:nvSpPr>
          <p:cNvPr id="4131" name="Isosceles Triangle 43"/>
          <p:cNvSpPr>
            <a:spLocks noChangeArrowheads="1"/>
          </p:cNvSpPr>
          <p:nvPr/>
        </p:nvSpPr>
        <p:spPr bwMode="auto">
          <a:xfrm rot="5400000">
            <a:off x="7301706" y="5611019"/>
            <a:ext cx="198438" cy="184150"/>
          </a:xfrm>
          <a:prstGeom prst="triangle">
            <a:avLst>
              <a:gd name="adj" fmla="val 50000"/>
            </a:avLst>
          </a:prstGeom>
          <a:gradFill rotWithShape="0">
            <a:gsLst>
              <a:gs pos="0">
                <a:srgbClr val="FFC000"/>
              </a:gs>
              <a:gs pos="100000">
                <a:srgbClr val="FFFF00"/>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US" altLang="en-US" sz="1600"/>
          </a:p>
        </p:txBody>
      </p:sp>
      <p:sp>
        <p:nvSpPr>
          <p:cNvPr id="4132" name="Isosceles Triangle 45"/>
          <p:cNvSpPr>
            <a:spLocks noChangeArrowheads="1"/>
          </p:cNvSpPr>
          <p:nvPr/>
        </p:nvSpPr>
        <p:spPr bwMode="auto">
          <a:xfrm rot="5400000">
            <a:off x="8830469" y="5160169"/>
            <a:ext cx="198438" cy="184150"/>
          </a:xfrm>
          <a:prstGeom prst="triangle">
            <a:avLst>
              <a:gd name="adj" fmla="val 50000"/>
            </a:avLst>
          </a:prstGeom>
          <a:gradFill rotWithShape="0">
            <a:gsLst>
              <a:gs pos="0">
                <a:srgbClr val="FFC000"/>
              </a:gs>
              <a:gs pos="100000">
                <a:srgbClr val="FFFF00"/>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US" altLang="en-US" sz="1600"/>
          </a:p>
        </p:txBody>
      </p:sp>
      <p:cxnSp>
        <p:nvCxnSpPr>
          <p:cNvPr id="4133" name="Straight Connector 46"/>
          <p:cNvCxnSpPr>
            <a:cxnSpLocks noChangeShapeType="1"/>
          </p:cNvCxnSpPr>
          <p:nvPr/>
        </p:nvCxnSpPr>
        <p:spPr bwMode="auto">
          <a:xfrm>
            <a:off x="8066088" y="5354638"/>
            <a:ext cx="0" cy="254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34"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fld id="{4E32A174-B883-4A8A-8246-51E3A3025718}" type="slidenum">
              <a:rPr lang="en-US" altLang="en-US" sz="1400" smtClean="0"/>
              <a:pPr eaLnBrk="1" hangingPunct="1">
                <a:spcBef>
                  <a:spcPct val="0"/>
                </a:spcBef>
                <a:buFontTx/>
                <a:buNone/>
              </a:pPr>
              <a:t>35</a:t>
            </a:fld>
            <a:endParaRPr lang="en-US" altLang="en-US" sz="1400" smtClean="0"/>
          </a:p>
        </p:txBody>
      </p:sp>
    </p:spTree>
    <p:extLst>
      <p:ext uri="{BB962C8B-B14F-4D97-AF65-F5344CB8AC3E}">
        <p14:creationId xmlns:p14="http://schemas.microsoft.com/office/powerpoint/2010/main" val="1968199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F0769EDC-F2DA-49B9-9AFD-C12D9AC8D487}" type="slidenum">
              <a:rPr lang="en-US" altLang="en-US" sz="1400" smtClean="0"/>
              <a:pPr eaLnBrk="1" hangingPunct="1">
                <a:spcBef>
                  <a:spcPct val="0"/>
                </a:spcBef>
                <a:buFontTx/>
                <a:buNone/>
              </a:pPr>
              <a:t>36</a:t>
            </a:fld>
            <a:endParaRPr lang="en-US" altLang="en-US" sz="1400" smtClean="0"/>
          </a:p>
        </p:txBody>
      </p:sp>
      <p:sp>
        <p:nvSpPr>
          <p:cNvPr id="5123" name="Rectangle 2"/>
          <p:cNvSpPr>
            <a:spLocks noGrp="1" noChangeArrowheads="1"/>
          </p:cNvSpPr>
          <p:nvPr>
            <p:ph type="title"/>
          </p:nvPr>
        </p:nvSpPr>
        <p:spPr/>
        <p:txBody>
          <a:bodyPr/>
          <a:lstStyle/>
          <a:p>
            <a:pPr eaLnBrk="1" hangingPunct="1"/>
            <a:r>
              <a:rPr lang="en-US" altLang="en-US" smtClean="0">
                <a:solidFill>
                  <a:srgbClr val="0070C0"/>
                </a:solidFill>
              </a:rPr>
              <a:t>The PCT ─ 1970</a:t>
            </a:r>
          </a:p>
        </p:txBody>
      </p:sp>
      <p:sp>
        <p:nvSpPr>
          <p:cNvPr id="5124" name="Rectangle 3"/>
          <p:cNvSpPr>
            <a:spLocks noGrp="1" noChangeArrowheads="1"/>
          </p:cNvSpPr>
          <p:nvPr>
            <p:ph type="body" idx="1"/>
          </p:nvPr>
        </p:nvSpPr>
        <p:spPr>
          <a:xfrm>
            <a:off x="468313" y="1700213"/>
            <a:ext cx="8229600" cy="4465637"/>
          </a:xfrm>
        </p:spPr>
        <p:txBody>
          <a:bodyPr/>
          <a:lstStyle/>
          <a:p>
            <a:pPr eaLnBrk="1" hangingPunct="1"/>
            <a:endParaRPr lang="en-US" altLang="en-US" sz="2000" smtClean="0"/>
          </a:p>
          <a:p>
            <a:pPr eaLnBrk="1" hangingPunct="1">
              <a:spcBef>
                <a:spcPts val="600"/>
              </a:spcBef>
              <a:spcAft>
                <a:spcPts val="600"/>
              </a:spcAft>
            </a:pPr>
            <a:r>
              <a:rPr lang="en-US" altLang="en-US" sz="2000" smtClean="0"/>
              <a:t>Basic idea:  simplify the procedure for obtaining patent protection in many countries, making it more efficient and economical</a:t>
            </a:r>
          </a:p>
          <a:p>
            <a:pPr lvl="1" eaLnBrk="1" hangingPunct="1">
              <a:spcBef>
                <a:spcPts val="600"/>
              </a:spcBef>
              <a:spcAft>
                <a:spcPts val="600"/>
              </a:spcAft>
            </a:pPr>
            <a:r>
              <a:rPr lang="en-US" altLang="en-US" sz="2000" smtClean="0"/>
              <a:t>filing tool for applicants;  and </a:t>
            </a:r>
          </a:p>
          <a:p>
            <a:pPr lvl="1" eaLnBrk="1" hangingPunct="1">
              <a:spcBef>
                <a:spcPts val="600"/>
              </a:spcBef>
              <a:spcAft>
                <a:spcPts val="600"/>
              </a:spcAft>
            </a:pPr>
            <a:r>
              <a:rPr lang="en-US" altLang="en-US" sz="2000" smtClean="0"/>
              <a:t>work sharing tool for Offices</a:t>
            </a:r>
            <a:endParaRPr lang="fr-CH" altLang="en-US" sz="2000" smtClean="0"/>
          </a:p>
        </p:txBody>
      </p:sp>
    </p:spTree>
    <p:extLst>
      <p:ext uri="{BB962C8B-B14F-4D97-AF65-F5344CB8AC3E}">
        <p14:creationId xmlns:p14="http://schemas.microsoft.com/office/powerpoint/2010/main" val="1756498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DE75572B-AD96-4CC5-811B-9A203CF0878C}" type="slidenum">
              <a:rPr lang="en-US" altLang="en-US" sz="1400" smtClean="0"/>
              <a:pPr eaLnBrk="1" hangingPunct="1">
                <a:spcBef>
                  <a:spcPct val="0"/>
                </a:spcBef>
                <a:buFontTx/>
                <a:buNone/>
              </a:pPr>
              <a:t>37</a:t>
            </a:fld>
            <a:endParaRPr lang="en-US" altLang="en-US" sz="1400" smtClean="0"/>
          </a:p>
        </p:txBody>
      </p:sp>
      <p:sp>
        <p:nvSpPr>
          <p:cNvPr id="6147" name="Rectangle 2"/>
          <p:cNvSpPr>
            <a:spLocks noGrp="1" noChangeArrowheads="1"/>
          </p:cNvSpPr>
          <p:nvPr>
            <p:ph type="title"/>
          </p:nvPr>
        </p:nvSpPr>
        <p:spPr>
          <a:xfrm>
            <a:off x="396875" y="549275"/>
            <a:ext cx="8388350" cy="703263"/>
          </a:xfrm>
        </p:spPr>
        <p:txBody>
          <a:bodyPr/>
          <a:lstStyle/>
          <a:p>
            <a:pPr eaLnBrk="1" hangingPunct="1"/>
            <a:r>
              <a:rPr lang="en-US" altLang="en-US" smtClean="0">
                <a:solidFill>
                  <a:srgbClr val="0070C0"/>
                </a:solidFill>
              </a:rPr>
              <a:t>PCT Basics</a:t>
            </a:r>
            <a:r>
              <a:rPr lang="en-US" altLang="en-US" sz="3200" smtClean="0">
                <a:solidFill>
                  <a:srgbClr val="0070C0"/>
                </a:solidFill>
              </a:rPr>
              <a:t> </a:t>
            </a:r>
          </a:p>
        </p:txBody>
      </p:sp>
      <p:sp>
        <p:nvSpPr>
          <p:cNvPr id="6148" name="Rectangle 3"/>
          <p:cNvSpPr>
            <a:spLocks noGrp="1" noChangeArrowheads="1"/>
          </p:cNvSpPr>
          <p:nvPr>
            <p:ph type="body" idx="1"/>
          </p:nvPr>
        </p:nvSpPr>
        <p:spPr>
          <a:xfrm>
            <a:off x="539750" y="1628775"/>
            <a:ext cx="8088313" cy="4638675"/>
          </a:xfrm>
        </p:spPr>
        <p:txBody>
          <a:bodyPr/>
          <a:lstStyle/>
          <a:p>
            <a:pPr eaLnBrk="1" hangingPunct="1">
              <a:lnSpc>
                <a:spcPct val="90000"/>
              </a:lnSpc>
              <a:spcBef>
                <a:spcPct val="25000"/>
              </a:spcBef>
              <a:spcAft>
                <a:spcPct val="35000"/>
              </a:spcAft>
            </a:pPr>
            <a:r>
              <a:rPr lang="en-US" altLang="en-US" sz="2000" b="1" smtClean="0"/>
              <a:t>Filing Tool for applicants</a:t>
            </a:r>
            <a:r>
              <a:rPr lang="en-US" altLang="en-US" sz="2000" smtClean="0"/>
              <a:t>:</a:t>
            </a:r>
          </a:p>
          <a:p>
            <a:pPr lvl="1" eaLnBrk="1" hangingPunct="1">
              <a:lnSpc>
                <a:spcPct val="90000"/>
              </a:lnSpc>
              <a:spcBef>
                <a:spcPct val="25000"/>
              </a:spcBef>
              <a:spcAft>
                <a:spcPts val="600"/>
              </a:spcAft>
            </a:pPr>
            <a:r>
              <a:rPr lang="en-US" altLang="en-US" sz="2000" smtClean="0"/>
              <a:t>One application, one language, one set of formality requirements, filed with one Office</a:t>
            </a:r>
          </a:p>
          <a:p>
            <a:pPr lvl="1" eaLnBrk="1" hangingPunct="1">
              <a:lnSpc>
                <a:spcPct val="90000"/>
              </a:lnSpc>
              <a:spcBef>
                <a:spcPct val="25000"/>
              </a:spcBef>
              <a:spcAft>
                <a:spcPts val="600"/>
              </a:spcAft>
            </a:pPr>
            <a:r>
              <a:rPr lang="en-US" altLang="en-US" sz="2000" smtClean="0"/>
              <a:t>Containing, by default, the designation of all Member States, for every kind of protection available, and usual priority claim(s)</a:t>
            </a:r>
          </a:p>
          <a:p>
            <a:pPr lvl="1" eaLnBrk="1" hangingPunct="1">
              <a:lnSpc>
                <a:spcPct val="90000"/>
              </a:lnSpc>
              <a:spcBef>
                <a:spcPct val="25000"/>
              </a:spcBef>
              <a:spcAft>
                <a:spcPts val="600"/>
              </a:spcAft>
            </a:pPr>
            <a:r>
              <a:rPr lang="en-US" altLang="en-US" sz="2000" smtClean="0"/>
              <a:t>Effect of a regular national filing (including establishment of a priority date) in each designated State</a:t>
            </a:r>
          </a:p>
          <a:p>
            <a:pPr lvl="1" eaLnBrk="1" hangingPunct="1">
              <a:lnSpc>
                <a:spcPct val="90000"/>
              </a:lnSpc>
              <a:spcBef>
                <a:spcPct val="25000"/>
              </a:spcBef>
              <a:spcAft>
                <a:spcPts val="600"/>
              </a:spcAft>
            </a:pPr>
            <a:r>
              <a:rPr lang="en-US" altLang="en-US" sz="2000" smtClean="0"/>
              <a:t>Delays national processing until 30 months from priority date</a:t>
            </a:r>
          </a:p>
          <a:p>
            <a:pPr lvl="1" eaLnBrk="1" hangingPunct="1">
              <a:lnSpc>
                <a:spcPct val="90000"/>
              </a:lnSpc>
              <a:spcBef>
                <a:spcPct val="25000"/>
              </a:spcBef>
              <a:spcAft>
                <a:spcPts val="600"/>
              </a:spcAft>
            </a:pPr>
            <a:r>
              <a:rPr lang="en-US" altLang="en-US" sz="2000" smtClean="0"/>
              <a:t>International search and examination reports improve basis for decision making </a:t>
            </a:r>
          </a:p>
        </p:txBody>
      </p:sp>
      <p:sp>
        <p:nvSpPr>
          <p:cNvPr id="6149" name="Line 4"/>
          <p:cNvSpPr>
            <a:spLocks noChangeShapeType="1"/>
          </p:cNvSpPr>
          <p:nvPr/>
        </p:nvSpPr>
        <p:spPr bwMode="auto">
          <a:xfrm>
            <a:off x="635000" y="5997575"/>
            <a:ext cx="167322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7150" cmpd="thickThin">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0" name="Line 5"/>
          <p:cNvSpPr>
            <a:spLocks noChangeShapeType="1"/>
          </p:cNvSpPr>
          <p:nvPr/>
        </p:nvSpPr>
        <p:spPr bwMode="auto">
          <a:xfrm>
            <a:off x="620713" y="6084888"/>
            <a:ext cx="17018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7150" cmpd="thickThin">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870471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B4D86F38-7DB3-43F5-8396-FFE3E7D63480}" type="slidenum">
              <a:rPr lang="en-US" altLang="en-US" sz="1400" smtClean="0"/>
              <a:pPr eaLnBrk="1" hangingPunct="1">
                <a:spcBef>
                  <a:spcPct val="0"/>
                </a:spcBef>
                <a:buFontTx/>
                <a:buNone/>
              </a:pPr>
              <a:t>38</a:t>
            </a:fld>
            <a:endParaRPr lang="en-US" altLang="en-US" sz="1400" smtClean="0"/>
          </a:p>
        </p:txBody>
      </p:sp>
      <p:sp>
        <p:nvSpPr>
          <p:cNvPr id="7171" name="Rectangle 2"/>
          <p:cNvSpPr>
            <a:spLocks noGrp="1" noChangeArrowheads="1"/>
          </p:cNvSpPr>
          <p:nvPr>
            <p:ph type="title"/>
          </p:nvPr>
        </p:nvSpPr>
        <p:spPr>
          <a:xfrm>
            <a:off x="396875" y="549275"/>
            <a:ext cx="8388350" cy="703263"/>
          </a:xfrm>
        </p:spPr>
        <p:txBody>
          <a:bodyPr/>
          <a:lstStyle/>
          <a:p>
            <a:pPr eaLnBrk="1" hangingPunct="1"/>
            <a:r>
              <a:rPr lang="en-US" altLang="en-US" smtClean="0">
                <a:solidFill>
                  <a:srgbClr val="0070C0"/>
                </a:solidFill>
              </a:rPr>
              <a:t>PCT Basics</a:t>
            </a:r>
          </a:p>
        </p:txBody>
      </p:sp>
      <p:sp>
        <p:nvSpPr>
          <p:cNvPr id="7172" name="Rectangle 3"/>
          <p:cNvSpPr>
            <a:spLocks noGrp="1" noChangeArrowheads="1"/>
          </p:cNvSpPr>
          <p:nvPr>
            <p:ph type="body" idx="1"/>
          </p:nvPr>
        </p:nvSpPr>
        <p:spPr>
          <a:xfrm>
            <a:off x="468313" y="1773238"/>
            <a:ext cx="8088312" cy="4324350"/>
          </a:xfrm>
        </p:spPr>
        <p:txBody>
          <a:bodyPr/>
          <a:lstStyle/>
          <a:p>
            <a:pPr eaLnBrk="1" hangingPunct="1">
              <a:spcBef>
                <a:spcPct val="25000"/>
              </a:spcBef>
              <a:spcAft>
                <a:spcPct val="35000"/>
              </a:spcAft>
            </a:pPr>
            <a:r>
              <a:rPr lang="en-US" altLang="en-US" sz="2000" b="1" smtClean="0"/>
              <a:t>Work sharing tool for Offices</a:t>
            </a:r>
            <a:r>
              <a:rPr lang="en-US" altLang="en-US" sz="2000" smtClean="0"/>
              <a:t>:</a:t>
            </a:r>
          </a:p>
          <a:p>
            <a:pPr lvl="1" eaLnBrk="1" hangingPunct="1">
              <a:spcBef>
                <a:spcPct val="25000"/>
              </a:spcBef>
              <a:spcAft>
                <a:spcPct val="35000"/>
              </a:spcAft>
            </a:pPr>
            <a:r>
              <a:rPr lang="en-US" altLang="en-US" sz="2000" smtClean="0"/>
              <a:t>Central formality checking</a:t>
            </a:r>
          </a:p>
          <a:p>
            <a:pPr lvl="1" eaLnBrk="1" hangingPunct="1">
              <a:spcBef>
                <a:spcPct val="25000"/>
              </a:spcBef>
              <a:spcAft>
                <a:spcPct val="35000"/>
              </a:spcAft>
            </a:pPr>
            <a:r>
              <a:rPr lang="en-US" altLang="en-US" sz="2000" smtClean="0"/>
              <a:t>Central international publication</a:t>
            </a:r>
          </a:p>
          <a:p>
            <a:pPr lvl="1" eaLnBrk="1" hangingPunct="1">
              <a:spcBef>
                <a:spcPct val="25000"/>
              </a:spcBef>
              <a:spcAft>
                <a:spcPct val="35000"/>
              </a:spcAft>
            </a:pPr>
            <a:r>
              <a:rPr lang="en-US" altLang="en-US" sz="2000" smtClean="0"/>
              <a:t>International search report (ISR) </a:t>
            </a:r>
          </a:p>
          <a:p>
            <a:pPr lvl="1" eaLnBrk="1" hangingPunct="1">
              <a:spcBef>
                <a:spcPct val="25000"/>
              </a:spcBef>
              <a:spcAft>
                <a:spcPct val="35000"/>
              </a:spcAft>
            </a:pPr>
            <a:r>
              <a:rPr lang="en-US" altLang="en-US" sz="2000" smtClean="0"/>
              <a:t>International Preliminary Reports on Patentability </a:t>
            </a:r>
          </a:p>
          <a:p>
            <a:pPr lvl="2" eaLnBrk="1" hangingPunct="1">
              <a:spcBef>
                <a:spcPct val="25000"/>
              </a:spcBef>
              <a:spcAft>
                <a:spcPct val="35000"/>
              </a:spcAft>
            </a:pPr>
            <a:r>
              <a:rPr lang="en-US" altLang="en-US" sz="2000" smtClean="0"/>
              <a:t>preliminary, non-binding opinion on novelty, inventive step (non-obviousness) and industrial applicability </a:t>
            </a:r>
          </a:p>
        </p:txBody>
      </p:sp>
      <p:sp>
        <p:nvSpPr>
          <p:cNvPr id="7173" name="Line 4"/>
          <p:cNvSpPr>
            <a:spLocks noChangeShapeType="1"/>
          </p:cNvSpPr>
          <p:nvPr/>
        </p:nvSpPr>
        <p:spPr bwMode="auto">
          <a:xfrm>
            <a:off x="635000" y="5997575"/>
            <a:ext cx="167322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7150" cmpd="thickThin">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4" name="Line 5"/>
          <p:cNvSpPr>
            <a:spLocks noChangeShapeType="1"/>
          </p:cNvSpPr>
          <p:nvPr/>
        </p:nvSpPr>
        <p:spPr bwMode="auto">
          <a:xfrm>
            <a:off x="620713" y="6084888"/>
            <a:ext cx="17018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7150" cmpd="thickThin">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091600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101E2BFD-E590-4868-A344-C504652A4B6E}" type="slidenum">
              <a:rPr lang="en-US" altLang="en-US" sz="1400" smtClean="0"/>
              <a:pPr eaLnBrk="1" hangingPunct="1">
                <a:spcBef>
                  <a:spcPct val="0"/>
                </a:spcBef>
                <a:buFontTx/>
                <a:buNone/>
              </a:pPr>
              <a:t>39</a:t>
            </a:fld>
            <a:endParaRPr lang="en-US" altLang="en-US" sz="1400" smtClean="0"/>
          </a:p>
        </p:txBody>
      </p:sp>
      <p:sp>
        <p:nvSpPr>
          <p:cNvPr id="8195" name="Rectangle 2"/>
          <p:cNvSpPr>
            <a:spLocks noChangeArrowheads="1"/>
          </p:cNvSpPr>
          <p:nvPr/>
        </p:nvSpPr>
        <p:spPr bwMode="auto">
          <a:xfrm>
            <a:off x="468313" y="115888"/>
            <a:ext cx="8108950" cy="1219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088" tIns="25400" rIns="65088" bIns="25400" anchor="ctr"/>
          <a:lstStyle>
            <a:lvl1pPr defTabSz="762000"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6200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3600">
                <a:solidFill>
                  <a:srgbClr val="0070C0"/>
                </a:solidFill>
                <a:ea typeface="ヒラギノ角ゴ Pro W3"/>
                <a:cs typeface="ヒラギノ角ゴ Pro W3"/>
              </a:rPr>
              <a:t>Traditional Patent System</a:t>
            </a:r>
          </a:p>
          <a:p>
            <a:pPr>
              <a:spcBef>
                <a:spcPct val="0"/>
              </a:spcBef>
              <a:buFontTx/>
              <a:buNone/>
            </a:pPr>
            <a:r>
              <a:rPr lang="en-US" altLang="en-US" sz="3600">
                <a:solidFill>
                  <a:srgbClr val="0070C0"/>
                </a:solidFill>
                <a:ea typeface="ヒラギノ角ゴ Pro W3"/>
                <a:cs typeface="ヒラギノ角ゴ Pro W3"/>
              </a:rPr>
              <a:t>vs. PCT System</a:t>
            </a:r>
          </a:p>
        </p:txBody>
      </p:sp>
      <p:sp>
        <p:nvSpPr>
          <p:cNvPr id="8196" name="Rectangle 6"/>
          <p:cNvSpPr>
            <a:spLocks noChangeArrowheads="1"/>
          </p:cNvSpPr>
          <p:nvPr/>
        </p:nvSpPr>
        <p:spPr bwMode="auto">
          <a:xfrm>
            <a:off x="1404938" y="2470150"/>
            <a:ext cx="2857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0</a:t>
            </a:r>
          </a:p>
        </p:txBody>
      </p:sp>
      <p:sp>
        <p:nvSpPr>
          <p:cNvPr id="8197" name="Rectangle 7"/>
          <p:cNvSpPr>
            <a:spLocks noChangeArrowheads="1"/>
          </p:cNvSpPr>
          <p:nvPr/>
        </p:nvSpPr>
        <p:spPr bwMode="auto">
          <a:xfrm>
            <a:off x="2255838" y="2473325"/>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12</a:t>
            </a:r>
          </a:p>
        </p:txBody>
      </p:sp>
      <p:sp>
        <p:nvSpPr>
          <p:cNvPr id="8198" name="Rectangle 8"/>
          <p:cNvSpPr>
            <a:spLocks noChangeArrowheads="1"/>
          </p:cNvSpPr>
          <p:nvPr/>
        </p:nvSpPr>
        <p:spPr bwMode="auto">
          <a:xfrm>
            <a:off x="1158875" y="2924175"/>
            <a:ext cx="9239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File local </a:t>
            </a:r>
            <a:br>
              <a:rPr lang="en-US" altLang="en-US" sz="1100" b="1">
                <a:ea typeface="ヒラギノ角ゴ Pro W3"/>
                <a:cs typeface="ヒラギノ角ゴ Pro W3"/>
              </a:rPr>
            </a:br>
            <a:r>
              <a:rPr lang="en-US" altLang="en-US" sz="1100" b="1">
                <a:ea typeface="ヒラギノ角ゴ Pro W3"/>
                <a:cs typeface="ヒラギノ角ゴ Pro W3"/>
              </a:rPr>
              <a:t>application</a:t>
            </a:r>
          </a:p>
        </p:txBody>
      </p:sp>
      <p:sp>
        <p:nvSpPr>
          <p:cNvPr id="8199" name="Rectangle 9"/>
          <p:cNvSpPr>
            <a:spLocks noChangeArrowheads="1"/>
          </p:cNvSpPr>
          <p:nvPr/>
        </p:nvSpPr>
        <p:spPr bwMode="auto">
          <a:xfrm>
            <a:off x="2117725" y="1636713"/>
            <a:ext cx="2763838"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defTabSz="777875"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000" b="1">
                <a:ea typeface="ヒラギノ角ゴ Pro W3"/>
                <a:cs typeface="ヒラギノ角ゴ Pro W3"/>
              </a:rPr>
              <a:t>Filing of </a:t>
            </a:r>
            <a:r>
              <a:rPr lang="en-US" altLang="en-US" sz="1000" b="1">
                <a:solidFill>
                  <a:srgbClr val="FF0000"/>
                </a:solidFill>
                <a:ea typeface="ヒラギノ角ゴ Pro W3"/>
                <a:cs typeface="ヒラギノ角ゴ Pro W3"/>
              </a:rPr>
              <a:t>national applications </a:t>
            </a:r>
            <a:r>
              <a:rPr lang="en-US" altLang="en-US" sz="1000" b="1">
                <a:ea typeface="ヒラギノ角ゴ Pro W3"/>
                <a:cs typeface="ヒラギノ角ゴ Pro W3"/>
              </a:rPr>
              <a:t/>
            </a:r>
            <a:br>
              <a:rPr lang="en-US" altLang="en-US" sz="1000" b="1">
                <a:ea typeface="ヒラギノ角ゴ Pro W3"/>
                <a:cs typeface="ヒラギノ角ゴ Pro W3"/>
              </a:rPr>
            </a:br>
            <a:r>
              <a:rPr lang="en-US" altLang="en-US" sz="1000" b="1">
                <a:ea typeface="ヒラギノ角ゴ Pro W3"/>
                <a:cs typeface="ヒラギノ角ゴ Pro W3"/>
              </a:rPr>
              <a:t>&amp; processing by national Offices</a:t>
            </a:r>
          </a:p>
          <a:p>
            <a:pPr algn="ctr">
              <a:spcBef>
                <a:spcPct val="0"/>
              </a:spcBef>
              <a:buFontTx/>
              <a:buNone/>
            </a:pPr>
            <a:r>
              <a:rPr lang="en-US" altLang="en-US" sz="1000" b="1">
                <a:ea typeface="ヒラギノ角ゴ Pro W3"/>
                <a:cs typeface="ヒラギノ角ゴ Pro W3"/>
              </a:rPr>
              <a:t>Fees for translations, Offices, local agents</a:t>
            </a:r>
            <a:endParaRPr lang="en-US" altLang="en-US" sz="900" b="1">
              <a:ea typeface="ヒラギノ角ゴ Pro W3"/>
              <a:cs typeface="ヒラギノ角ゴ Pro W3"/>
            </a:endParaRPr>
          </a:p>
        </p:txBody>
      </p:sp>
      <p:sp>
        <p:nvSpPr>
          <p:cNvPr id="8200" name="Rectangle 10"/>
          <p:cNvSpPr>
            <a:spLocks noChangeArrowheads="1"/>
          </p:cNvSpPr>
          <p:nvPr/>
        </p:nvSpPr>
        <p:spPr bwMode="auto">
          <a:xfrm>
            <a:off x="1196975" y="2209800"/>
            <a:ext cx="784225" cy="2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933450"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9334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93345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93345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93345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93345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93345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93345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93345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100" b="1">
                <a:ea typeface="ヒラギノ角ゴ Pro W3"/>
                <a:cs typeface="ヒラギノ角ゴ Pro W3"/>
              </a:rPr>
              <a:t>(months)</a:t>
            </a:r>
          </a:p>
        </p:txBody>
      </p:sp>
      <p:sp>
        <p:nvSpPr>
          <p:cNvPr id="8201" name="Line 11"/>
          <p:cNvSpPr>
            <a:spLocks noChangeShapeType="1"/>
          </p:cNvSpPr>
          <p:nvPr/>
        </p:nvSpPr>
        <p:spPr bwMode="auto">
          <a:xfrm>
            <a:off x="1524000" y="27432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2" name="Line 12"/>
          <p:cNvSpPr>
            <a:spLocks noChangeShapeType="1"/>
          </p:cNvSpPr>
          <p:nvPr/>
        </p:nvSpPr>
        <p:spPr bwMode="auto">
          <a:xfrm flipH="1">
            <a:off x="1547813" y="2895600"/>
            <a:ext cx="1079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203" name="Group 13"/>
          <p:cNvGrpSpPr>
            <a:grpSpLocks/>
          </p:cNvGrpSpPr>
          <p:nvPr/>
        </p:nvGrpSpPr>
        <p:grpSpPr bwMode="auto">
          <a:xfrm>
            <a:off x="2528888" y="2386013"/>
            <a:ext cx="606425" cy="1019175"/>
            <a:chOff x="2016" y="1519"/>
            <a:chExt cx="414" cy="641"/>
          </a:xfrm>
        </p:grpSpPr>
        <p:sp>
          <p:nvSpPr>
            <p:cNvPr id="8240" name="Line 14"/>
            <p:cNvSpPr>
              <a:spLocks noChangeShapeType="1"/>
            </p:cNvSpPr>
            <p:nvPr/>
          </p:nvSpPr>
          <p:spPr bwMode="auto">
            <a:xfrm rot="-2700000">
              <a:off x="2016" y="1724"/>
              <a:ext cx="36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41" name="Line 15"/>
            <p:cNvSpPr>
              <a:spLocks noChangeShapeType="1"/>
            </p:cNvSpPr>
            <p:nvPr/>
          </p:nvSpPr>
          <p:spPr bwMode="auto">
            <a:xfrm rot="900000">
              <a:off x="2064" y="1882"/>
              <a:ext cx="36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42" name="Line 16"/>
            <p:cNvSpPr>
              <a:spLocks noChangeShapeType="1"/>
            </p:cNvSpPr>
            <p:nvPr/>
          </p:nvSpPr>
          <p:spPr bwMode="auto">
            <a:xfrm rot="2700000">
              <a:off x="2036" y="1955"/>
              <a:ext cx="32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43" name="Line 17"/>
            <p:cNvSpPr>
              <a:spLocks noChangeShapeType="1"/>
            </p:cNvSpPr>
            <p:nvPr/>
          </p:nvSpPr>
          <p:spPr bwMode="auto">
            <a:xfrm rot="4500000">
              <a:off x="1954" y="1997"/>
              <a:ext cx="32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44" name="Line 18"/>
            <p:cNvSpPr>
              <a:spLocks noChangeShapeType="1"/>
            </p:cNvSpPr>
            <p:nvPr/>
          </p:nvSpPr>
          <p:spPr bwMode="auto">
            <a:xfrm rot="-900000">
              <a:off x="2064" y="1797"/>
              <a:ext cx="36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45" name="Line 19"/>
            <p:cNvSpPr>
              <a:spLocks noChangeShapeType="1"/>
            </p:cNvSpPr>
            <p:nvPr/>
          </p:nvSpPr>
          <p:spPr bwMode="auto">
            <a:xfrm rot="-4500000">
              <a:off x="1955" y="1681"/>
              <a:ext cx="32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204" name="Text Box 20"/>
          <p:cNvSpPr txBox="1">
            <a:spLocks noChangeArrowheads="1"/>
          </p:cNvSpPr>
          <p:nvPr/>
        </p:nvSpPr>
        <p:spPr bwMode="auto">
          <a:xfrm>
            <a:off x="141288" y="2590800"/>
            <a:ext cx="11953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FontTx/>
              <a:buNone/>
            </a:pPr>
            <a:r>
              <a:rPr lang="en-US" altLang="en-US" sz="1400" b="1">
                <a:solidFill>
                  <a:srgbClr val="FF0000"/>
                </a:solidFill>
                <a:ea typeface="ヒラギノ角ゴ Pro W3"/>
                <a:cs typeface="ヒラギノ角ゴ Pro W3"/>
              </a:rPr>
              <a:t>Traditional</a:t>
            </a:r>
            <a:endParaRPr lang="en-US" altLang="en-US" b="1">
              <a:solidFill>
                <a:srgbClr val="FF0000"/>
              </a:solidFill>
              <a:ea typeface="ヒラギノ角ゴ Pro W3"/>
              <a:cs typeface="ヒラギノ角ゴ Pro W3"/>
            </a:endParaRPr>
          </a:p>
        </p:txBody>
      </p:sp>
      <p:sp>
        <p:nvSpPr>
          <p:cNvPr id="8205" name="Rectangle 21"/>
          <p:cNvSpPr>
            <a:spLocks noChangeArrowheads="1"/>
          </p:cNvSpPr>
          <p:nvPr/>
        </p:nvSpPr>
        <p:spPr bwMode="auto">
          <a:xfrm>
            <a:off x="3943350" y="4097338"/>
            <a:ext cx="1876425" cy="28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8206" name="Rectangle 22"/>
          <p:cNvSpPr>
            <a:spLocks noChangeArrowheads="1"/>
          </p:cNvSpPr>
          <p:nvPr/>
        </p:nvSpPr>
        <p:spPr bwMode="auto">
          <a:xfrm>
            <a:off x="3281363" y="5202238"/>
            <a:ext cx="24447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8207" name="Rectangle 23"/>
          <p:cNvSpPr>
            <a:spLocks noChangeArrowheads="1"/>
          </p:cNvSpPr>
          <p:nvPr/>
        </p:nvSpPr>
        <p:spPr bwMode="auto">
          <a:xfrm>
            <a:off x="1195388" y="3962400"/>
            <a:ext cx="7842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(months)</a:t>
            </a:r>
            <a:endParaRPr lang="en-US" altLang="en-US" sz="1100">
              <a:ea typeface="ヒラギノ角ゴ Pro W3"/>
              <a:cs typeface="ヒラギノ角ゴ Pro W3"/>
            </a:endParaRPr>
          </a:p>
          <a:p>
            <a:pPr algn="ctr">
              <a:spcBef>
                <a:spcPct val="0"/>
              </a:spcBef>
              <a:buFontTx/>
              <a:buNone/>
            </a:pPr>
            <a:endParaRPr lang="en-US" altLang="en-US" sz="1400">
              <a:ea typeface="ヒラギノ角ゴ Pro W3"/>
              <a:cs typeface="ヒラギノ角ゴ Pro W3"/>
            </a:endParaRPr>
          </a:p>
        </p:txBody>
      </p:sp>
      <p:sp>
        <p:nvSpPr>
          <p:cNvPr id="8208" name="Rectangle 24"/>
          <p:cNvSpPr>
            <a:spLocks noChangeArrowheads="1"/>
          </p:cNvSpPr>
          <p:nvPr/>
        </p:nvSpPr>
        <p:spPr bwMode="auto">
          <a:xfrm>
            <a:off x="2178050" y="4686300"/>
            <a:ext cx="9239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File PCT</a:t>
            </a:r>
          </a:p>
          <a:p>
            <a:pPr algn="ctr">
              <a:spcBef>
                <a:spcPct val="0"/>
              </a:spcBef>
              <a:buFontTx/>
              <a:buNone/>
            </a:pPr>
            <a:r>
              <a:rPr lang="en-US" altLang="en-US" sz="1100" b="1">
                <a:ea typeface="ヒラギノ角ゴ Pro W3"/>
                <a:cs typeface="ヒラギノ角ゴ Pro W3"/>
              </a:rPr>
              <a:t>application</a:t>
            </a:r>
            <a:endParaRPr lang="en-US" altLang="en-US" sz="1100">
              <a:ea typeface="ヒラギノ角ゴ Pro W3"/>
              <a:cs typeface="ヒラギノ角ゴ Pro W3"/>
            </a:endParaRPr>
          </a:p>
        </p:txBody>
      </p:sp>
      <p:sp>
        <p:nvSpPr>
          <p:cNvPr id="8209" name="Rectangle 25"/>
          <p:cNvSpPr>
            <a:spLocks noChangeArrowheads="1"/>
          </p:cNvSpPr>
          <p:nvPr/>
        </p:nvSpPr>
        <p:spPr bwMode="auto">
          <a:xfrm>
            <a:off x="2447925" y="4238625"/>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12</a:t>
            </a:r>
            <a:endParaRPr lang="en-US" altLang="en-US" sz="1400">
              <a:ea typeface="ヒラギノ角ゴ Pro W3"/>
              <a:cs typeface="ヒラギノ角ゴ Pro W3"/>
            </a:endParaRPr>
          </a:p>
        </p:txBody>
      </p:sp>
      <p:sp>
        <p:nvSpPr>
          <p:cNvPr id="8210" name="Rectangle 26"/>
          <p:cNvSpPr>
            <a:spLocks noChangeArrowheads="1"/>
          </p:cNvSpPr>
          <p:nvPr/>
        </p:nvSpPr>
        <p:spPr bwMode="auto">
          <a:xfrm>
            <a:off x="1477963" y="4343400"/>
            <a:ext cx="17303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endParaRPr lang="en-US" altLang="en-US" sz="1400">
              <a:ea typeface="ヒラギノ角ゴ Pro W3"/>
              <a:cs typeface="ヒラギノ角ゴ Pro W3"/>
            </a:endParaRPr>
          </a:p>
        </p:txBody>
      </p:sp>
      <p:sp>
        <p:nvSpPr>
          <p:cNvPr id="8211" name="Rectangle 27"/>
          <p:cNvSpPr>
            <a:spLocks noChangeArrowheads="1"/>
          </p:cNvSpPr>
          <p:nvPr/>
        </p:nvSpPr>
        <p:spPr bwMode="auto">
          <a:xfrm>
            <a:off x="6421438" y="4249738"/>
            <a:ext cx="5270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30</a:t>
            </a:r>
            <a:endParaRPr lang="en-US" altLang="en-US" sz="1400">
              <a:ea typeface="ヒラギノ角ゴ Pro W3"/>
              <a:cs typeface="ヒラギノ角ゴ Pro W3"/>
            </a:endParaRPr>
          </a:p>
        </p:txBody>
      </p:sp>
      <p:sp>
        <p:nvSpPr>
          <p:cNvPr id="8212" name="Line 28"/>
          <p:cNvSpPr>
            <a:spLocks noChangeShapeType="1"/>
          </p:cNvSpPr>
          <p:nvPr/>
        </p:nvSpPr>
        <p:spPr bwMode="auto">
          <a:xfrm>
            <a:off x="1528763" y="4645025"/>
            <a:ext cx="5275262" cy="31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13" name="Line 29"/>
          <p:cNvSpPr>
            <a:spLocks noChangeShapeType="1"/>
          </p:cNvSpPr>
          <p:nvPr/>
        </p:nvSpPr>
        <p:spPr bwMode="auto">
          <a:xfrm flipV="1">
            <a:off x="2627313" y="4495800"/>
            <a:ext cx="0" cy="1333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14" name="Rectangle 30"/>
          <p:cNvSpPr>
            <a:spLocks noChangeArrowheads="1"/>
          </p:cNvSpPr>
          <p:nvPr/>
        </p:nvSpPr>
        <p:spPr bwMode="auto">
          <a:xfrm>
            <a:off x="2974975" y="4703763"/>
            <a:ext cx="1341438"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International </a:t>
            </a:r>
          </a:p>
          <a:p>
            <a:pPr algn="ctr">
              <a:spcBef>
                <a:spcPct val="0"/>
              </a:spcBef>
              <a:buFontTx/>
              <a:buNone/>
            </a:pPr>
            <a:r>
              <a:rPr lang="en-US" altLang="en-US" sz="1100" b="1">
                <a:ea typeface="ヒラギノ角ゴ Pro W3"/>
                <a:cs typeface="ヒラギノ角ゴ Pro W3"/>
              </a:rPr>
              <a:t>search report &amp; written opinion</a:t>
            </a:r>
            <a:endParaRPr lang="en-US" altLang="en-US" sz="1100">
              <a:ea typeface="ヒラギノ角ゴ Pro W3"/>
              <a:cs typeface="ヒラギノ角ゴ Pro W3"/>
            </a:endParaRPr>
          </a:p>
        </p:txBody>
      </p:sp>
      <p:sp>
        <p:nvSpPr>
          <p:cNvPr id="8215" name="Rectangle 31"/>
          <p:cNvSpPr>
            <a:spLocks noChangeArrowheads="1"/>
          </p:cNvSpPr>
          <p:nvPr/>
        </p:nvSpPr>
        <p:spPr bwMode="auto">
          <a:xfrm>
            <a:off x="3352800" y="4238625"/>
            <a:ext cx="63341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dirty="0">
                <a:ea typeface="ヒラギノ角ゴ Pro W3"/>
                <a:cs typeface="ヒラギノ角ゴ Pro W3"/>
              </a:rPr>
              <a:t>16</a:t>
            </a:r>
            <a:endParaRPr lang="en-US" altLang="en-US" sz="1400" dirty="0">
              <a:ea typeface="ヒラギノ角ゴ Pro W3"/>
              <a:cs typeface="ヒラギノ角ゴ Pro W3"/>
            </a:endParaRPr>
          </a:p>
        </p:txBody>
      </p:sp>
      <p:sp>
        <p:nvSpPr>
          <p:cNvPr id="8216" name="Rectangle 32"/>
          <p:cNvSpPr>
            <a:spLocks noChangeArrowheads="1"/>
          </p:cNvSpPr>
          <p:nvPr/>
        </p:nvSpPr>
        <p:spPr bwMode="auto">
          <a:xfrm>
            <a:off x="4019550" y="4225925"/>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18</a:t>
            </a:r>
          </a:p>
        </p:txBody>
      </p:sp>
      <p:sp>
        <p:nvSpPr>
          <p:cNvPr id="8217" name="Text Box 33"/>
          <p:cNvSpPr txBox="1">
            <a:spLocks noChangeArrowheads="1"/>
          </p:cNvSpPr>
          <p:nvPr/>
        </p:nvSpPr>
        <p:spPr bwMode="auto">
          <a:xfrm>
            <a:off x="3525838" y="3862388"/>
            <a:ext cx="1455737"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International</a:t>
            </a:r>
          </a:p>
          <a:p>
            <a:pPr algn="ctr">
              <a:spcBef>
                <a:spcPct val="0"/>
              </a:spcBef>
              <a:buFontTx/>
              <a:buNone/>
            </a:pPr>
            <a:r>
              <a:rPr lang="en-US" altLang="en-US" sz="1100" b="1">
                <a:ea typeface="ヒラギノ角ゴ Pro W3"/>
                <a:cs typeface="ヒラギノ角ゴ Pro W3"/>
              </a:rPr>
              <a:t>publication</a:t>
            </a:r>
            <a:endParaRPr lang="en-US" altLang="en-US" sz="1400" b="1">
              <a:ea typeface="ヒラギノ角ゴ Pro W3"/>
              <a:cs typeface="ヒラギノ角ゴ Pro W3"/>
            </a:endParaRPr>
          </a:p>
        </p:txBody>
      </p:sp>
      <p:sp>
        <p:nvSpPr>
          <p:cNvPr id="8218" name="Line 34"/>
          <p:cNvSpPr>
            <a:spLocks noChangeShapeType="1"/>
          </p:cNvSpPr>
          <p:nvPr/>
        </p:nvSpPr>
        <p:spPr bwMode="auto">
          <a:xfrm flipV="1">
            <a:off x="3646488" y="4511675"/>
            <a:ext cx="0" cy="1365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19" name="Rectangle 35"/>
          <p:cNvSpPr>
            <a:spLocks noChangeArrowheads="1"/>
          </p:cNvSpPr>
          <p:nvPr/>
        </p:nvSpPr>
        <p:spPr bwMode="auto">
          <a:xfrm>
            <a:off x="4100513" y="4697413"/>
            <a:ext cx="1550987" cy="1270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(optional)</a:t>
            </a:r>
          </a:p>
          <a:p>
            <a:pPr algn="ctr">
              <a:spcBef>
                <a:spcPct val="0"/>
              </a:spcBef>
              <a:buFontTx/>
              <a:buNone/>
            </a:pPr>
            <a:r>
              <a:rPr lang="en-US" altLang="en-US" sz="1100" b="1">
                <a:ea typeface="ヒラギノ角ゴ Pro W3"/>
                <a:cs typeface="ヒラギノ角ゴ Pro W3"/>
              </a:rPr>
              <a:t>File</a:t>
            </a:r>
            <a:br>
              <a:rPr lang="en-US" altLang="en-US" sz="1100" b="1">
                <a:ea typeface="ヒラギノ角ゴ Pro W3"/>
                <a:cs typeface="ヒラギノ角ゴ Pro W3"/>
              </a:rPr>
            </a:br>
            <a:r>
              <a:rPr lang="en-US" altLang="en-US" sz="1100" b="1">
                <a:ea typeface="ヒラギノ角ゴ Pro W3"/>
                <a:cs typeface="ヒラギノ角ゴ Pro W3"/>
              </a:rPr>
              <a:t> demand for</a:t>
            </a:r>
            <a:br>
              <a:rPr lang="en-US" altLang="en-US" sz="1100" b="1">
                <a:ea typeface="ヒラギノ角ゴ Pro W3"/>
                <a:cs typeface="ヒラギノ角ゴ Pro W3"/>
              </a:rPr>
            </a:br>
            <a:r>
              <a:rPr lang="en-US" altLang="en-US" sz="1100" b="1">
                <a:ea typeface="ヒラギノ角ゴ Pro W3"/>
                <a:cs typeface="ヒラギノ角ゴ Pro W3"/>
              </a:rPr>
              <a:t>International</a:t>
            </a:r>
          </a:p>
          <a:p>
            <a:pPr>
              <a:spcBef>
                <a:spcPct val="0"/>
              </a:spcBef>
              <a:buFontTx/>
              <a:buNone/>
            </a:pPr>
            <a:r>
              <a:rPr lang="en-US" altLang="en-US" sz="1100" b="1">
                <a:ea typeface="ヒラギノ角ゴ Pro W3"/>
                <a:cs typeface="ヒラギノ角ゴ Pro W3"/>
              </a:rPr>
              <a:t>       preliminary</a:t>
            </a:r>
          </a:p>
          <a:p>
            <a:pPr>
              <a:spcBef>
                <a:spcPct val="0"/>
              </a:spcBef>
              <a:buFontTx/>
              <a:buNone/>
            </a:pPr>
            <a:r>
              <a:rPr lang="en-US" altLang="en-US" sz="1100" b="1">
                <a:ea typeface="ヒラギノ角ゴ Pro W3"/>
                <a:cs typeface="ヒラギノ角ゴ Pro W3"/>
              </a:rPr>
              <a:t>      examination</a:t>
            </a:r>
            <a:endParaRPr lang="en-US" altLang="en-US" sz="1100">
              <a:ea typeface="ヒラギノ角ゴ Pro W3"/>
              <a:cs typeface="ヒラギノ角ゴ Pro W3"/>
            </a:endParaRPr>
          </a:p>
          <a:p>
            <a:pPr>
              <a:spcBef>
                <a:spcPct val="0"/>
              </a:spcBef>
              <a:buFontTx/>
              <a:buNone/>
            </a:pPr>
            <a:endParaRPr lang="en-US" altLang="en-US" sz="1100">
              <a:ea typeface="ヒラギノ角ゴ Pro W3"/>
              <a:cs typeface="ヒラギノ角ゴ Pro W3"/>
            </a:endParaRPr>
          </a:p>
        </p:txBody>
      </p:sp>
      <p:grpSp>
        <p:nvGrpSpPr>
          <p:cNvPr id="8220" name="Group 36"/>
          <p:cNvGrpSpPr>
            <a:grpSpLocks/>
          </p:cNvGrpSpPr>
          <p:nvPr/>
        </p:nvGrpSpPr>
        <p:grpSpPr bwMode="auto">
          <a:xfrm>
            <a:off x="6740525" y="4140200"/>
            <a:ext cx="600075" cy="989013"/>
            <a:chOff x="4047" y="342"/>
            <a:chExt cx="651" cy="1134"/>
          </a:xfrm>
        </p:grpSpPr>
        <p:sp>
          <p:nvSpPr>
            <p:cNvPr id="8234" name="Line 37"/>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35" name="Line 38"/>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36" name="Line 39"/>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37" name="Line 40"/>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38" name="Line 41"/>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39" name="Line 42"/>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221" name="Rectangle 43"/>
          <p:cNvSpPr>
            <a:spLocks noChangeArrowheads="1"/>
          </p:cNvSpPr>
          <p:nvPr/>
        </p:nvSpPr>
        <p:spPr bwMode="auto">
          <a:xfrm>
            <a:off x="1143000" y="4708525"/>
            <a:ext cx="9683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100" b="1">
                <a:ea typeface="ヒラギノ角ゴ Pro W3"/>
                <a:cs typeface="ヒラギノ角ゴ Pro W3"/>
              </a:rPr>
              <a:t>File local</a:t>
            </a:r>
          </a:p>
          <a:p>
            <a:pPr>
              <a:spcBef>
                <a:spcPct val="0"/>
              </a:spcBef>
              <a:buFontTx/>
              <a:buNone/>
            </a:pPr>
            <a:r>
              <a:rPr lang="en-US" altLang="en-US" sz="1100" b="1">
                <a:ea typeface="ヒラギノ角ゴ Pro W3"/>
                <a:cs typeface="ヒラギノ角ゴ Pro W3"/>
              </a:rPr>
              <a:t>application</a:t>
            </a:r>
            <a:endParaRPr lang="en-US" altLang="en-US" sz="1100">
              <a:ea typeface="ヒラギノ角ゴ Pro W3"/>
              <a:cs typeface="ヒラギノ角ゴ Pro W3"/>
            </a:endParaRPr>
          </a:p>
          <a:p>
            <a:pPr>
              <a:spcBef>
                <a:spcPct val="0"/>
              </a:spcBef>
              <a:buFontTx/>
              <a:buNone/>
            </a:pPr>
            <a:endParaRPr lang="en-US" altLang="en-US" sz="1100">
              <a:ea typeface="ヒラギノ角ゴ Pro W3"/>
              <a:cs typeface="ヒラギノ角ゴ Pro W3"/>
            </a:endParaRPr>
          </a:p>
        </p:txBody>
      </p:sp>
      <p:sp>
        <p:nvSpPr>
          <p:cNvPr id="8222" name="Line 45"/>
          <p:cNvSpPr>
            <a:spLocks noChangeShapeType="1"/>
          </p:cNvSpPr>
          <p:nvPr/>
        </p:nvSpPr>
        <p:spPr bwMode="auto">
          <a:xfrm flipV="1">
            <a:off x="4211638" y="452120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3" name="Line 46"/>
          <p:cNvSpPr>
            <a:spLocks noChangeShapeType="1"/>
          </p:cNvSpPr>
          <p:nvPr/>
        </p:nvSpPr>
        <p:spPr bwMode="auto">
          <a:xfrm flipV="1">
            <a:off x="1528763" y="452120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4" name="Rectangle 47"/>
          <p:cNvSpPr>
            <a:spLocks noChangeArrowheads="1"/>
          </p:cNvSpPr>
          <p:nvPr/>
        </p:nvSpPr>
        <p:spPr bwMode="auto">
          <a:xfrm>
            <a:off x="4632325" y="4213225"/>
            <a:ext cx="5635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22</a:t>
            </a:r>
            <a:endParaRPr lang="en-US" altLang="en-US" sz="1400">
              <a:ea typeface="ヒラギノ角ゴ Pro W3"/>
              <a:cs typeface="ヒラギノ角ゴ Pro W3"/>
            </a:endParaRPr>
          </a:p>
        </p:txBody>
      </p:sp>
      <p:sp>
        <p:nvSpPr>
          <p:cNvPr id="8225" name="Line 48"/>
          <p:cNvSpPr>
            <a:spLocks noChangeShapeType="1"/>
          </p:cNvSpPr>
          <p:nvPr/>
        </p:nvSpPr>
        <p:spPr bwMode="auto">
          <a:xfrm flipV="1">
            <a:off x="4900613" y="450215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6" name="Rectangle 49"/>
          <p:cNvSpPr>
            <a:spLocks noChangeArrowheads="1"/>
          </p:cNvSpPr>
          <p:nvPr/>
        </p:nvSpPr>
        <p:spPr bwMode="auto">
          <a:xfrm>
            <a:off x="5859463" y="4249738"/>
            <a:ext cx="5619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28</a:t>
            </a:r>
            <a:endParaRPr lang="en-US" altLang="en-US" sz="1400">
              <a:ea typeface="ヒラギノ角ゴ Pro W3"/>
              <a:cs typeface="ヒラギノ角ゴ Pro W3"/>
            </a:endParaRPr>
          </a:p>
        </p:txBody>
      </p:sp>
      <p:sp>
        <p:nvSpPr>
          <p:cNvPr id="8227" name="Line 50"/>
          <p:cNvSpPr>
            <a:spLocks noChangeShapeType="1"/>
          </p:cNvSpPr>
          <p:nvPr/>
        </p:nvSpPr>
        <p:spPr bwMode="auto">
          <a:xfrm flipV="1">
            <a:off x="6161088" y="4529138"/>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8" name="Rectangle 51"/>
          <p:cNvSpPr>
            <a:spLocks noChangeArrowheads="1"/>
          </p:cNvSpPr>
          <p:nvPr/>
        </p:nvSpPr>
        <p:spPr bwMode="auto">
          <a:xfrm>
            <a:off x="5553075" y="4733925"/>
            <a:ext cx="1343025"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(optional)</a:t>
            </a:r>
          </a:p>
          <a:p>
            <a:pPr algn="ctr">
              <a:spcBef>
                <a:spcPct val="0"/>
              </a:spcBef>
              <a:buFontTx/>
              <a:buNone/>
            </a:pPr>
            <a:r>
              <a:rPr lang="en-US" altLang="en-US" sz="1100" b="1">
                <a:ea typeface="ヒラギノ角ゴ Pro W3"/>
                <a:cs typeface="ヒラギノ角ゴ Pro W3"/>
              </a:rPr>
              <a:t>International </a:t>
            </a:r>
          </a:p>
          <a:p>
            <a:pPr algn="ctr">
              <a:spcBef>
                <a:spcPct val="0"/>
              </a:spcBef>
              <a:buFontTx/>
              <a:buNone/>
            </a:pPr>
            <a:r>
              <a:rPr lang="en-US" altLang="en-US" sz="1100" b="1">
                <a:ea typeface="ヒラギノ角ゴ Pro W3"/>
                <a:cs typeface="ヒラギノ角ゴ Pro W3"/>
              </a:rPr>
              <a:t>preliminary report on patentability</a:t>
            </a:r>
            <a:endParaRPr lang="en-US" altLang="en-US" sz="1100">
              <a:ea typeface="ヒラギノ角ゴ Pro W3"/>
              <a:cs typeface="ヒラギノ角ゴ Pro W3"/>
            </a:endParaRPr>
          </a:p>
        </p:txBody>
      </p:sp>
      <p:sp>
        <p:nvSpPr>
          <p:cNvPr id="8229" name="Text Box 52"/>
          <p:cNvSpPr txBox="1">
            <a:spLocks noChangeArrowheads="1"/>
          </p:cNvSpPr>
          <p:nvPr/>
        </p:nvSpPr>
        <p:spPr bwMode="auto">
          <a:xfrm>
            <a:off x="141288" y="4191000"/>
            <a:ext cx="1266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FontTx/>
              <a:buNone/>
            </a:pPr>
            <a:r>
              <a:rPr lang="en-US" altLang="en-US" sz="1400" b="1">
                <a:solidFill>
                  <a:srgbClr val="0070C0"/>
                </a:solidFill>
                <a:ea typeface="ヒラギノ角ゴ Pro W3"/>
                <a:cs typeface="ヒラギノ角ゴ Pro W3"/>
              </a:rPr>
              <a:t>PCT</a:t>
            </a:r>
            <a:endParaRPr lang="en-US" altLang="en-US" b="1">
              <a:solidFill>
                <a:srgbClr val="0070C0"/>
              </a:solidFill>
              <a:ea typeface="ヒラギノ角ゴ Pro W3"/>
              <a:cs typeface="ヒラギノ角ゴ Pro W3"/>
            </a:endParaRPr>
          </a:p>
        </p:txBody>
      </p:sp>
      <p:sp>
        <p:nvSpPr>
          <p:cNvPr id="8230" name="Rectangle 53"/>
          <p:cNvSpPr>
            <a:spLocks noChangeArrowheads="1"/>
          </p:cNvSpPr>
          <p:nvPr/>
        </p:nvSpPr>
        <p:spPr bwMode="auto">
          <a:xfrm>
            <a:off x="1416050" y="4249738"/>
            <a:ext cx="2635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defTabSz="777875"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0</a:t>
            </a:r>
          </a:p>
        </p:txBody>
      </p:sp>
      <p:sp>
        <p:nvSpPr>
          <p:cNvPr id="8231" name="Right Arrow 2"/>
          <p:cNvSpPr>
            <a:spLocks noChangeArrowheads="1"/>
          </p:cNvSpPr>
          <p:nvPr/>
        </p:nvSpPr>
        <p:spPr bwMode="auto">
          <a:xfrm>
            <a:off x="2640013" y="3532188"/>
            <a:ext cx="4187825" cy="354012"/>
          </a:xfrm>
          <a:prstGeom prst="rightArrow">
            <a:avLst>
              <a:gd name="adj1" fmla="val 50000"/>
              <a:gd name="adj2" fmla="val 50002"/>
            </a:avLst>
          </a:prstGeom>
          <a:solidFill>
            <a:srgbClr val="FFC000"/>
          </a:solidFill>
          <a:ln w="9525" algn="ctr">
            <a:solidFill>
              <a:srgbClr val="FFFF00"/>
            </a:solidFill>
            <a:round/>
            <a:headEnd/>
            <a:tailEnd/>
          </a:ln>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8232" name="Rectangle 3"/>
          <p:cNvSpPr>
            <a:spLocks noChangeArrowheads="1"/>
          </p:cNvSpPr>
          <p:nvPr/>
        </p:nvSpPr>
        <p:spPr bwMode="auto">
          <a:xfrm>
            <a:off x="2640013" y="3556000"/>
            <a:ext cx="416401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i="1">
                <a:solidFill>
                  <a:srgbClr val="0070C0"/>
                </a:solidFill>
              </a:rPr>
              <a:t>delay of processing by national Offices</a:t>
            </a:r>
          </a:p>
        </p:txBody>
      </p:sp>
      <p:sp>
        <p:nvSpPr>
          <p:cNvPr id="8233" name="Rectangle 4"/>
          <p:cNvSpPr>
            <a:spLocks noChangeArrowheads="1"/>
          </p:cNvSpPr>
          <p:nvPr/>
        </p:nvSpPr>
        <p:spPr bwMode="auto">
          <a:xfrm>
            <a:off x="5789613" y="2917825"/>
            <a:ext cx="27876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lang="en-US" altLang="en-US" sz="1000" b="1">
                <a:solidFill>
                  <a:srgbClr val="0070C0"/>
                </a:solidFill>
                <a:ea typeface="ヒラギノ角ゴ Pro W3"/>
                <a:cs typeface="ヒラギノ角ゴ Pro W3"/>
              </a:rPr>
              <a:t>Entering of national phase </a:t>
            </a:r>
            <a:r>
              <a:rPr lang="en-US" altLang="en-US" sz="1000" b="1">
                <a:ea typeface="ヒラギノ角ゴ Pro W3"/>
                <a:cs typeface="ヒラギノ角ゴ Pro W3"/>
              </a:rPr>
              <a:t>before </a:t>
            </a:r>
            <a:br>
              <a:rPr lang="en-US" altLang="en-US" sz="1000" b="1">
                <a:ea typeface="ヒラギノ角ゴ Pro W3"/>
                <a:cs typeface="ヒラギノ角ゴ Pro W3"/>
              </a:rPr>
            </a:br>
            <a:r>
              <a:rPr lang="en-US" altLang="en-US" sz="1000" b="1">
                <a:ea typeface="ヒラギノ角ゴ Pro W3"/>
                <a:cs typeface="ヒラギノ角ゴ Pro W3"/>
              </a:rPr>
              <a:t>&amp; processing by national Offices</a:t>
            </a:r>
          </a:p>
          <a:p>
            <a:pPr algn="ctr" eaLnBrk="1" hangingPunct="1">
              <a:spcBef>
                <a:spcPct val="0"/>
              </a:spcBef>
              <a:buFontTx/>
              <a:buNone/>
            </a:pPr>
            <a:r>
              <a:rPr lang="en-US" altLang="en-US" sz="1000" b="1">
                <a:ea typeface="ヒラギノ角ゴ Pro W3"/>
                <a:cs typeface="ヒラギノ角ゴ Pro W3"/>
              </a:rPr>
              <a:t>Fees for translations, Offices, local agents</a:t>
            </a:r>
          </a:p>
        </p:txBody>
      </p:sp>
    </p:spTree>
    <p:extLst>
      <p:ext uri="{BB962C8B-B14F-4D97-AF65-F5344CB8AC3E}">
        <p14:creationId xmlns:p14="http://schemas.microsoft.com/office/powerpoint/2010/main" val="1012490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dirty="0" smtClean="0">
                <a:solidFill>
                  <a:srgbClr val="0070C0"/>
                </a:solidFill>
              </a:rPr>
              <a:t>Milestones : 1883 - 2013</a:t>
            </a:r>
          </a:p>
        </p:txBody>
      </p:sp>
      <p:cxnSp>
        <p:nvCxnSpPr>
          <p:cNvPr id="5" name="Connecteur droit avec flèche 26"/>
          <p:cNvCxnSpPr/>
          <p:nvPr/>
        </p:nvCxnSpPr>
        <p:spPr bwMode="auto">
          <a:xfrm flipH="1">
            <a:off x="274651" y="1371600"/>
            <a:ext cx="7772400" cy="4648200"/>
          </a:xfrm>
          <a:prstGeom prst="straightConnector1">
            <a:avLst/>
          </a:prstGeom>
          <a:ln>
            <a:solidFill>
              <a:srgbClr val="333399"/>
            </a:solidFill>
          </a:ln>
          <a:extLst/>
        </p:spPr>
        <p:style>
          <a:lnRef idx="1">
            <a:schemeClr val="accent1"/>
          </a:lnRef>
          <a:fillRef idx="0">
            <a:schemeClr val="accent1"/>
          </a:fillRef>
          <a:effectRef idx="0">
            <a:schemeClr val="accent1"/>
          </a:effectRef>
          <a:fontRef idx="minor">
            <a:schemeClr val="tx1"/>
          </a:fontRef>
        </p:style>
      </p:cxnSp>
      <p:sp>
        <p:nvSpPr>
          <p:cNvPr id="6" name="Décision 34"/>
          <p:cNvSpPr>
            <a:spLocks noChangeArrowheads="1"/>
          </p:cNvSpPr>
          <p:nvPr/>
        </p:nvSpPr>
        <p:spPr bwMode="auto">
          <a:xfrm>
            <a:off x="4483113" y="3124204"/>
            <a:ext cx="838200" cy="701675"/>
          </a:xfrm>
          <a:prstGeom prst="flowChartDecision">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endParaRPr lang="fr-FR" sz="1700" dirty="0">
              <a:solidFill>
                <a:srgbClr val="000000"/>
              </a:solidFill>
              <a:ea typeface="ＭＳ Ｐゴシック" charset="0"/>
            </a:endParaRPr>
          </a:p>
        </p:txBody>
      </p:sp>
      <p:sp>
        <p:nvSpPr>
          <p:cNvPr id="7" name="Connecteur 40"/>
          <p:cNvSpPr>
            <a:spLocks noChangeArrowheads="1"/>
          </p:cNvSpPr>
          <p:nvPr/>
        </p:nvSpPr>
        <p:spPr bwMode="auto">
          <a:xfrm>
            <a:off x="4406913" y="3200400"/>
            <a:ext cx="457200" cy="649188"/>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endParaRPr lang="fr-FR" sz="2400" dirty="0">
              <a:solidFill>
                <a:srgbClr val="000000"/>
              </a:solidFill>
              <a:ea typeface="ＭＳ Ｐゴシック" charset="0"/>
            </a:endParaRPr>
          </a:p>
        </p:txBody>
      </p:sp>
      <p:sp>
        <p:nvSpPr>
          <p:cNvPr id="8" name="Connecteur 41"/>
          <p:cNvSpPr>
            <a:spLocks noChangeArrowheads="1"/>
          </p:cNvSpPr>
          <p:nvPr/>
        </p:nvSpPr>
        <p:spPr bwMode="auto">
          <a:xfrm>
            <a:off x="4406913" y="3200400"/>
            <a:ext cx="457200" cy="649188"/>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endParaRPr lang="fr-FR" sz="2400" dirty="0">
              <a:solidFill>
                <a:srgbClr val="000000"/>
              </a:solidFill>
              <a:ea typeface="ＭＳ Ｐゴシック" charset="0"/>
            </a:endParaRPr>
          </a:p>
        </p:txBody>
      </p:sp>
      <p:sp>
        <p:nvSpPr>
          <p:cNvPr id="9" name="AutoShape 27">
            <a:hlinkClick r:id="" action="ppaction://noaction" highlightClick="1"/>
          </p:cNvPr>
          <p:cNvSpPr>
            <a:spLocks noChangeArrowheads="1"/>
          </p:cNvSpPr>
          <p:nvPr/>
        </p:nvSpPr>
        <p:spPr bwMode="auto">
          <a:xfrm flipH="1">
            <a:off x="215913" y="5943600"/>
            <a:ext cx="228600" cy="152400"/>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10" name="AutoShape 27">
            <a:hlinkClick r:id="" action="ppaction://noaction" highlightClick="1"/>
          </p:cNvPr>
          <p:cNvSpPr>
            <a:spLocks noChangeArrowheads="1"/>
          </p:cNvSpPr>
          <p:nvPr/>
        </p:nvSpPr>
        <p:spPr bwMode="auto">
          <a:xfrm flipH="1">
            <a:off x="749323" y="56388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11" name="AutoShape 27">
            <a:hlinkClick r:id="" action="ppaction://noaction" highlightClick="1"/>
          </p:cNvPr>
          <p:cNvSpPr>
            <a:spLocks noChangeArrowheads="1"/>
          </p:cNvSpPr>
          <p:nvPr/>
        </p:nvSpPr>
        <p:spPr bwMode="auto">
          <a:xfrm flipH="1">
            <a:off x="1739923" y="49530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13" name="AutoShape 27">
            <a:hlinkClick r:id="" action="ppaction://noaction" highlightClick="1"/>
          </p:cNvPr>
          <p:cNvSpPr>
            <a:spLocks noChangeArrowheads="1"/>
          </p:cNvSpPr>
          <p:nvPr/>
        </p:nvSpPr>
        <p:spPr bwMode="auto">
          <a:xfrm flipH="1">
            <a:off x="4337659" y="338851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14" name="AutoShape 27">
            <a:hlinkClick r:id="" action="ppaction://noaction" highlightClick="1"/>
          </p:cNvPr>
          <p:cNvSpPr>
            <a:spLocks noChangeArrowheads="1"/>
          </p:cNvSpPr>
          <p:nvPr/>
        </p:nvSpPr>
        <p:spPr bwMode="auto">
          <a:xfrm flipH="1">
            <a:off x="3712080" y="370978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15" name="AutoShape 27">
            <a:hlinkClick r:id="" action="ppaction://noaction" highlightClick="1"/>
          </p:cNvPr>
          <p:cNvSpPr>
            <a:spLocks noChangeArrowheads="1"/>
          </p:cNvSpPr>
          <p:nvPr/>
        </p:nvSpPr>
        <p:spPr bwMode="auto">
          <a:xfrm flipH="1">
            <a:off x="3263923" y="40386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16" name="AutoShape 27">
            <a:hlinkClick r:id="" action="ppaction://noaction" highlightClick="1"/>
          </p:cNvPr>
          <p:cNvSpPr>
            <a:spLocks noChangeArrowheads="1"/>
          </p:cNvSpPr>
          <p:nvPr/>
        </p:nvSpPr>
        <p:spPr bwMode="auto">
          <a:xfrm>
            <a:off x="1130323" y="53340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17" name="AutoShape 27">
            <a:hlinkClick r:id="" action="ppaction://noaction" highlightClick="1"/>
          </p:cNvPr>
          <p:cNvSpPr>
            <a:spLocks noChangeArrowheads="1"/>
          </p:cNvSpPr>
          <p:nvPr/>
        </p:nvSpPr>
        <p:spPr bwMode="auto">
          <a:xfrm flipH="1">
            <a:off x="4826023" y="3122783"/>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18" name="AutoShape 27">
            <a:hlinkClick r:id="" action="ppaction://noaction" highlightClick="1"/>
          </p:cNvPr>
          <p:cNvSpPr>
            <a:spLocks noChangeArrowheads="1"/>
          </p:cNvSpPr>
          <p:nvPr/>
        </p:nvSpPr>
        <p:spPr bwMode="auto">
          <a:xfrm flipH="1">
            <a:off x="2730523" y="44196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19" name="AutoShape 27">
            <a:hlinkClick r:id="" action="ppaction://noaction" highlightClick="1"/>
          </p:cNvPr>
          <p:cNvSpPr>
            <a:spLocks noChangeArrowheads="1"/>
          </p:cNvSpPr>
          <p:nvPr/>
        </p:nvSpPr>
        <p:spPr bwMode="auto">
          <a:xfrm flipH="1">
            <a:off x="2273323" y="46482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20" name="AutoShape 27">
            <a:hlinkClick r:id="" action="ppaction://noaction" highlightClick="1"/>
          </p:cNvPr>
          <p:cNvSpPr>
            <a:spLocks noChangeArrowheads="1"/>
          </p:cNvSpPr>
          <p:nvPr/>
        </p:nvSpPr>
        <p:spPr bwMode="auto">
          <a:xfrm flipH="1">
            <a:off x="6007122" y="239791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21" name="ZoneTexte 57"/>
          <p:cNvSpPr txBox="1">
            <a:spLocks noChangeArrowheads="1"/>
          </p:cNvSpPr>
          <p:nvPr/>
        </p:nvSpPr>
        <p:spPr bwMode="auto">
          <a:xfrm rot="161780">
            <a:off x="-28562" y="5502295"/>
            <a:ext cx="6810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1883 </a:t>
            </a:r>
          </a:p>
        </p:txBody>
      </p:sp>
      <p:sp>
        <p:nvSpPr>
          <p:cNvPr id="22" name="ZoneTexte 58"/>
          <p:cNvSpPr txBox="1">
            <a:spLocks noChangeArrowheads="1"/>
          </p:cNvSpPr>
          <p:nvPr/>
        </p:nvSpPr>
        <p:spPr bwMode="auto">
          <a:xfrm>
            <a:off x="292113" y="5257820"/>
            <a:ext cx="9906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1886</a:t>
            </a:r>
          </a:p>
        </p:txBody>
      </p:sp>
      <p:sp>
        <p:nvSpPr>
          <p:cNvPr id="23" name="ZoneTexte 59"/>
          <p:cNvSpPr txBox="1">
            <a:spLocks noChangeArrowheads="1"/>
          </p:cNvSpPr>
          <p:nvPr/>
        </p:nvSpPr>
        <p:spPr bwMode="auto">
          <a:xfrm>
            <a:off x="673113" y="5029220"/>
            <a:ext cx="8382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1891</a:t>
            </a:r>
          </a:p>
        </p:txBody>
      </p:sp>
      <p:sp>
        <p:nvSpPr>
          <p:cNvPr id="24" name="ZoneTexte 61"/>
          <p:cNvSpPr txBox="1">
            <a:spLocks noChangeArrowheads="1"/>
          </p:cNvSpPr>
          <p:nvPr/>
        </p:nvSpPr>
        <p:spPr bwMode="auto">
          <a:xfrm>
            <a:off x="1130313" y="4724420"/>
            <a:ext cx="685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1893</a:t>
            </a:r>
          </a:p>
        </p:txBody>
      </p:sp>
      <p:sp>
        <p:nvSpPr>
          <p:cNvPr id="25" name="ZoneTexte 65"/>
          <p:cNvSpPr txBox="1">
            <a:spLocks noChangeArrowheads="1"/>
          </p:cNvSpPr>
          <p:nvPr/>
        </p:nvSpPr>
        <p:spPr bwMode="auto">
          <a:xfrm>
            <a:off x="1587513" y="441962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1925</a:t>
            </a:r>
          </a:p>
        </p:txBody>
      </p:sp>
      <p:sp>
        <p:nvSpPr>
          <p:cNvPr id="26" name="ZoneTexte 66"/>
          <p:cNvSpPr txBox="1">
            <a:spLocks noChangeArrowheads="1"/>
          </p:cNvSpPr>
          <p:nvPr/>
        </p:nvSpPr>
        <p:spPr bwMode="auto">
          <a:xfrm>
            <a:off x="2197113" y="4114806"/>
            <a:ext cx="685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1960</a:t>
            </a:r>
          </a:p>
        </p:txBody>
      </p:sp>
      <p:sp>
        <p:nvSpPr>
          <p:cNvPr id="27" name="ZoneTexte 67"/>
          <p:cNvSpPr txBox="1">
            <a:spLocks noChangeArrowheads="1"/>
          </p:cNvSpPr>
          <p:nvPr/>
        </p:nvSpPr>
        <p:spPr bwMode="auto">
          <a:xfrm>
            <a:off x="2654313" y="3886206"/>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1967</a:t>
            </a:r>
          </a:p>
        </p:txBody>
      </p:sp>
      <p:sp>
        <p:nvSpPr>
          <p:cNvPr id="28" name="ZoneTexte 69"/>
          <p:cNvSpPr txBox="1">
            <a:spLocks noChangeArrowheads="1"/>
          </p:cNvSpPr>
          <p:nvPr/>
        </p:nvSpPr>
        <p:spPr bwMode="auto">
          <a:xfrm>
            <a:off x="3098019" y="3622480"/>
            <a:ext cx="100806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1970</a:t>
            </a:r>
          </a:p>
        </p:txBody>
      </p:sp>
      <p:sp>
        <p:nvSpPr>
          <p:cNvPr id="29" name="ZoneTexte 70"/>
          <p:cNvSpPr txBox="1">
            <a:spLocks noChangeArrowheads="1"/>
          </p:cNvSpPr>
          <p:nvPr/>
        </p:nvSpPr>
        <p:spPr bwMode="auto">
          <a:xfrm>
            <a:off x="3677587" y="3251997"/>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1989</a:t>
            </a:r>
          </a:p>
        </p:txBody>
      </p:sp>
      <p:sp>
        <p:nvSpPr>
          <p:cNvPr id="30" name="ZoneTexte 71"/>
          <p:cNvSpPr txBox="1">
            <a:spLocks noChangeArrowheads="1"/>
          </p:cNvSpPr>
          <p:nvPr/>
        </p:nvSpPr>
        <p:spPr bwMode="auto">
          <a:xfrm>
            <a:off x="4160851" y="2858484"/>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1996</a:t>
            </a:r>
          </a:p>
        </p:txBody>
      </p:sp>
      <p:sp>
        <p:nvSpPr>
          <p:cNvPr id="31" name="ZoneTexte 72"/>
          <p:cNvSpPr txBox="1">
            <a:spLocks noChangeArrowheads="1"/>
          </p:cNvSpPr>
          <p:nvPr/>
        </p:nvSpPr>
        <p:spPr bwMode="auto">
          <a:xfrm>
            <a:off x="4784185" y="2582777"/>
            <a:ext cx="848351"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smtClean="0">
                <a:solidFill>
                  <a:srgbClr val="000000"/>
                </a:solidFill>
              </a:rPr>
              <a:t>2000</a:t>
            </a:r>
            <a:endParaRPr lang="fr-FR" sz="1700" b="1" dirty="0">
              <a:solidFill>
                <a:srgbClr val="000000"/>
              </a:solidFill>
            </a:endParaRPr>
          </a:p>
        </p:txBody>
      </p:sp>
      <p:sp>
        <p:nvSpPr>
          <p:cNvPr id="32" name="AutoShape 27">
            <a:hlinkClick r:id="" action="ppaction://noaction" highlightClick="1"/>
          </p:cNvPr>
          <p:cNvSpPr>
            <a:spLocks noChangeArrowheads="1"/>
          </p:cNvSpPr>
          <p:nvPr/>
        </p:nvSpPr>
        <p:spPr bwMode="auto">
          <a:xfrm flipH="1">
            <a:off x="6616723" y="19812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33" name="ZoneTexte 74"/>
          <p:cNvSpPr txBox="1">
            <a:spLocks noChangeArrowheads="1"/>
          </p:cNvSpPr>
          <p:nvPr/>
        </p:nvSpPr>
        <p:spPr bwMode="auto">
          <a:xfrm>
            <a:off x="5930913" y="1905002"/>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2012</a:t>
            </a:r>
          </a:p>
        </p:txBody>
      </p:sp>
      <p:sp>
        <p:nvSpPr>
          <p:cNvPr id="34" name="ZoneTexte 75"/>
          <p:cNvSpPr txBox="1">
            <a:spLocks noChangeArrowheads="1"/>
          </p:cNvSpPr>
          <p:nvPr/>
        </p:nvSpPr>
        <p:spPr bwMode="auto">
          <a:xfrm rot="10800000" flipV="1">
            <a:off x="25413" y="6141364"/>
            <a:ext cx="3886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PARIS CONVENTION</a:t>
            </a:r>
          </a:p>
        </p:txBody>
      </p:sp>
      <p:sp>
        <p:nvSpPr>
          <p:cNvPr id="35" name="ZoneTexte 76"/>
          <p:cNvSpPr txBox="1">
            <a:spLocks noChangeArrowheads="1"/>
          </p:cNvSpPr>
          <p:nvPr/>
        </p:nvSpPr>
        <p:spPr bwMode="auto">
          <a:xfrm>
            <a:off x="965213" y="5735658"/>
            <a:ext cx="24225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BERNE  CONVENTION</a:t>
            </a:r>
          </a:p>
        </p:txBody>
      </p:sp>
      <p:sp>
        <p:nvSpPr>
          <p:cNvPr id="36" name="ZoneTexte 78"/>
          <p:cNvSpPr txBox="1">
            <a:spLocks noChangeArrowheads="1"/>
          </p:cNvSpPr>
          <p:nvPr/>
        </p:nvSpPr>
        <p:spPr bwMode="auto">
          <a:xfrm>
            <a:off x="1358914" y="5410220"/>
            <a:ext cx="31829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MADRID AGREEMENT  </a:t>
            </a:r>
          </a:p>
        </p:txBody>
      </p:sp>
      <p:sp>
        <p:nvSpPr>
          <p:cNvPr id="37" name="ZoneTexte 79"/>
          <p:cNvSpPr txBox="1">
            <a:spLocks noChangeArrowheads="1"/>
          </p:cNvSpPr>
          <p:nvPr/>
        </p:nvSpPr>
        <p:spPr bwMode="auto">
          <a:xfrm>
            <a:off x="2044713" y="5029220"/>
            <a:ext cx="15573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BIRPI</a:t>
            </a:r>
            <a:r>
              <a:rPr lang="fr-FR" sz="1700" dirty="0">
                <a:solidFill>
                  <a:srgbClr val="000000"/>
                </a:solidFill>
              </a:rPr>
              <a:t> </a:t>
            </a:r>
          </a:p>
        </p:txBody>
      </p:sp>
      <p:sp>
        <p:nvSpPr>
          <p:cNvPr id="38" name="ZoneTexte 81"/>
          <p:cNvSpPr txBox="1">
            <a:spLocks noChangeArrowheads="1"/>
          </p:cNvSpPr>
          <p:nvPr/>
        </p:nvSpPr>
        <p:spPr bwMode="auto">
          <a:xfrm>
            <a:off x="2484450" y="4789573"/>
            <a:ext cx="2608263" cy="70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HAGUE AGREEMENT</a:t>
            </a:r>
          </a:p>
          <a:p>
            <a:pPr eaLnBrk="1" fontAlgn="base" hangingPunct="1">
              <a:spcBef>
                <a:spcPct val="50000"/>
              </a:spcBef>
              <a:spcAft>
                <a:spcPct val="0"/>
              </a:spcAft>
            </a:pPr>
            <a:endParaRPr lang="fr-FR" sz="1700" dirty="0">
              <a:solidFill>
                <a:srgbClr val="000000"/>
              </a:solidFill>
            </a:endParaRPr>
          </a:p>
        </p:txBody>
      </p:sp>
      <p:sp>
        <p:nvSpPr>
          <p:cNvPr id="39" name="ZoneTexte 82"/>
          <p:cNvSpPr txBox="1">
            <a:spLocks noChangeArrowheads="1"/>
          </p:cNvSpPr>
          <p:nvPr/>
        </p:nvSpPr>
        <p:spPr bwMode="auto">
          <a:xfrm>
            <a:off x="3035313" y="4465856"/>
            <a:ext cx="3581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BIRPI MOVES TO GENEVA </a:t>
            </a:r>
          </a:p>
        </p:txBody>
      </p:sp>
      <p:sp>
        <p:nvSpPr>
          <p:cNvPr id="40" name="ZoneTexte 83"/>
          <p:cNvSpPr txBox="1">
            <a:spLocks noChangeArrowheads="1"/>
          </p:cNvSpPr>
          <p:nvPr/>
        </p:nvSpPr>
        <p:spPr bwMode="auto">
          <a:xfrm>
            <a:off x="3671417" y="4064099"/>
            <a:ext cx="2590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WIPO CONVENTION </a:t>
            </a:r>
          </a:p>
        </p:txBody>
      </p:sp>
      <p:sp>
        <p:nvSpPr>
          <p:cNvPr id="41" name="ZoneTexte 84"/>
          <p:cNvSpPr txBox="1">
            <a:spLocks noChangeArrowheads="1"/>
          </p:cNvSpPr>
          <p:nvPr/>
        </p:nvSpPr>
        <p:spPr bwMode="auto">
          <a:xfrm>
            <a:off x="4024292" y="3709791"/>
            <a:ext cx="4495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PCT ESTABLISHED </a:t>
            </a:r>
          </a:p>
        </p:txBody>
      </p:sp>
      <p:sp>
        <p:nvSpPr>
          <p:cNvPr id="42" name="ZoneTexte 87"/>
          <p:cNvSpPr txBox="1">
            <a:spLocks noChangeArrowheads="1"/>
          </p:cNvSpPr>
          <p:nvPr/>
        </p:nvSpPr>
        <p:spPr bwMode="auto">
          <a:xfrm>
            <a:off x="4635513" y="3414018"/>
            <a:ext cx="2743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MADRID PROTOCOL</a:t>
            </a:r>
          </a:p>
        </p:txBody>
      </p:sp>
      <p:sp>
        <p:nvSpPr>
          <p:cNvPr id="43" name="ZoneTexte 93"/>
          <p:cNvSpPr txBox="1">
            <a:spLocks noChangeArrowheads="1"/>
          </p:cNvSpPr>
          <p:nvPr/>
        </p:nvSpPr>
        <p:spPr bwMode="auto">
          <a:xfrm>
            <a:off x="5130813" y="3056712"/>
            <a:ext cx="3124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INTERNET TREATIES </a:t>
            </a:r>
          </a:p>
        </p:txBody>
      </p:sp>
      <p:pic>
        <p:nvPicPr>
          <p:cNvPr id="44" name="Picture 36" descr="noname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73644" y="1069981"/>
            <a:ext cx="2362200" cy="3044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AutoShape 27">
            <a:hlinkClick r:id="" action="ppaction://noaction" highlightClick="1"/>
          </p:cNvPr>
          <p:cNvSpPr>
            <a:spLocks noChangeArrowheads="1"/>
          </p:cNvSpPr>
          <p:nvPr/>
        </p:nvSpPr>
        <p:spPr bwMode="auto">
          <a:xfrm flipH="1">
            <a:off x="7313770" y="1584083"/>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46" name="ZoneTexte 98"/>
          <p:cNvSpPr txBox="1">
            <a:spLocks noChangeArrowheads="1"/>
          </p:cNvSpPr>
          <p:nvPr/>
        </p:nvSpPr>
        <p:spPr bwMode="auto">
          <a:xfrm>
            <a:off x="6337971" y="2454744"/>
            <a:ext cx="1431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smtClean="0">
                <a:solidFill>
                  <a:srgbClr val="000000"/>
                </a:solidFill>
              </a:rPr>
              <a:t>STLT</a:t>
            </a:r>
            <a:endParaRPr lang="fr-FR" sz="1400" dirty="0">
              <a:solidFill>
                <a:srgbClr val="000000"/>
              </a:solidFill>
            </a:endParaRPr>
          </a:p>
        </p:txBody>
      </p:sp>
      <p:sp>
        <p:nvSpPr>
          <p:cNvPr id="47" name="ZoneTexte 100"/>
          <p:cNvSpPr txBox="1">
            <a:spLocks noChangeArrowheads="1"/>
          </p:cNvSpPr>
          <p:nvPr/>
        </p:nvSpPr>
        <p:spPr bwMode="auto">
          <a:xfrm>
            <a:off x="6692923" y="2133620"/>
            <a:ext cx="20923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BEIJING TREATY </a:t>
            </a:r>
          </a:p>
        </p:txBody>
      </p:sp>
      <p:sp>
        <p:nvSpPr>
          <p:cNvPr id="48" name="ZoneTexte 103"/>
          <p:cNvSpPr txBox="1">
            <a:spLocks noChangeArrowheads="1"/>
          </p:cNvSpPr>
          <p:nvPr/>
        </p:nvSpPr>
        <p:spPr bwMode="auto">
          <a:xfrm>
            <a:off x="6567019" y="1482812"/>
            <a:ext cx="889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2013 </a:t>
            </a:r>
          </a:p>
        </p:txBody>
      </p:sp>
      <p:sp>
        <p:nvSpPr>
          <p:cNvPr id="49" name="ZoneTexte 104"/>
          <p:cNvSpPr txBox="1">
            <a:spLocks noChangeArrowheads="1"/>
          </p:cNvSpPr>
          <p:nvPr/>
        </p:nvSpPr>
        <p:spPr bwMode="auto">
          <a:xfrm>
            <a:off x="7020272" y="1772816"/>
            <a:ext cx="28194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dirty="0">
                <a:solidFill>
                  <a:srgbClr val="000000"/>
                </a:solidFill>
              </a:rPr>
              <a:t>  </a:t>
            </a:r>
            <a:r>
              <a:rPr lang="fr-FR" sz="1400" dirty="0">
                <a:solidFill>
                  <a:srgbClr val="000000"/>
                </a:solidFill>
              </a:rPr>
              <a:t>MARRAKESH TREATY </a:t>
            </a:r>
          </a:p>
        </p:txBody>
      </p:sp>
      <p:pic>
        <p:nvPicPr>
          <p:cNvPr id="50"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496856" y="2741527"/>
            <a:ext cx="268287"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Rectangle 50"/>
          <p:cNvSpPr/>
          <p:nvPr/>
        </p:nvSpPr>
        <p:spPr>
          <a:xfrm>
            <a:off x="5779267" y="2736523"/>
            <a:ext cx="2037417" cy="307777"/>
          </a:xfrm>
          <a:prstGeom prst="rect">
            <a:avLst/>
          </a:prstGeom>
        </p:spPr>
        <p:txBody>
          <a:bodyPr wrap="none">
            <a:spAutoFit/>
          </a:bodyPr>
          <a:lstStyle/>
          <a:p>
            <a:pPr fontAlgn="base">
              <a:spcBef>
                <a:spcPct val="50000"/>
              </a:spcBef>
              <a:spcAft>
                <a:spcPct val="0"/>
              </a:spcAft>
            </a:pPr>
            <a:r>
              <a:rPr lang="en-US" sz="1400" dirty="0">
                <a:solidFill>
                  <a:srgbClr val="000000"/>
                </a:solidFill>
                <a:latin typeface="Arial" panose="020B0604020202020204" pitchFamily="34" charset="0"/>
                <a:ea typeface="ＭＳ Ｐゴシック" charset="0"/>
                <a:cs typeface="Arial" panose="020B0604020202020204" pitchFamily="34" charset="0"/>
              </a:rPr>
              <a:t>PATENT LAW TREATY</a:t>
            </a:r>
          </a:p>
        </p:txBody>
      </p:sp>
      <p:sp>
        <p:nvSpPr>
          <p:cNvPr id="52" name="Rectangle 51"/>
          <p:cNvSpPr/>
          <p:nvPr/>
        </p:nvSpPr>
        <p:spPr>
          <a:xfrm>
            <a:off x="5341201" y="2247289"/>
            <a:ext cx="627095" cy="353943"/>
          </a:xfrm>
          <a:prstGeom prst="rect">
            <a:avLst/>
          </a:prstGeom>
        </p:spPr>
        <p:txBody>
          <a:bodyPr wrap="none">
            <a:spAutoFit/>
          </a:bodyPr>
          <a:lstStyle/>
          <a:p>
            <a:pPr fontAlgn="base">
              <a:spcBef>
                <a:spcPct val="50000"/>
              </a:spcBef>
              <a:spcAft>
                <a:spcPct val="0"/>
              </a:spcAft>
            </a:pPr>
            <a:r>
              <a:rPr lang="en-US" sz="1700" b="1" dirty="0">
                <a:solidFill>
                  <a:srgbClr val="000000"/>
                </a:solidFill>
                <a:ea typeface="ＭＳ Ｐゴシック" charset="0"/>
              </a:rPr>
              <a:t>2006</a:t>
            </a:r>
          </a:p>
        </p:txBody>
      </p:sp>
      <p:sp>
        <p:nvSpPr>
          <p:cNvPr id="53" name="AutoShape 27">
            <a:hlinkClick r:id="" action="ppaction://noaction" highlightClick="1"/>
          </p:cNvPr>
          <p:cNvSpPr>
            <a:spLocks noChangeArrowheads="1"/>
          </p:cNvSpPr>
          <p:nvPr/>
        </p:nvSpPr>
        <p:spPr bwMode="auto">
          <a:xfrm flipH="1">
            <a:off x="5496866" y="2749444"/>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a typeface="ＭＳ Ｐゴシック" charset="0"/>
            </a:endParaRPr>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4</a:t>
            </a:fld>
            <a:endParaRPr lang="en-US"/>
          </a:p>
        </p:txBody>
      </p:sp>
    </p:spTree>
    <p:extLst>
      <p:ext uri="{BB962C8B-B14F-4D97-AF65-F5344CB8AC3E}">
        <p14:creationId xmlns:p14="http://schemas.microsoft.com/office/powerpoint/2010/main" val="19035385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59E7864C-DBB8-4952-9DE9-E957BA7D8985}" type="slidenum">
              <a:rPr lang="en-US" altLang="en-US" sz="1400" smtClean="0"/>
              <a:pPr eaLnBrk="1" hangingPunct="1">
                <a:spcBef>
                  <a:spcPct val="0"/>
                </a:spcBef>
                <a:buFontTx/>
                <a:buNone/>
              </a:pPr>
              <a:t>40</a:t>
            </a:fld>
            <a:endParaRPr lang="en-US" altLang="en-US" sz="1400" smtClean="0"/>
          </a:p>
        </p:txBody>
      </p:sp>
      <p:sp>
        <p:nvSpPr>
          <p:cNvPr id="9219" name="Rectangle 2"/>
          <p:cNvSpPr>
            <a:spLocks noChangeArrowheads="1"/>
          </p:cNvSpPr>
          <p:nvPr/>
        </p:nvSpPr>
        <p:spPr bwMode="auto">
          <a:xfrm>
            <a:off x="457200" y="228600"/>
            <a:ext cx="81470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3600">
                <a:solidFill>
                  <a:srgbClr val="0070C0"/>
                </a:solidFill>
                <a:ea typeface="ヒラギノ角ゴ Pro W3"/>
                <a:cs typeface="ヒラギノ角ゴ Pro W3"/>
              </a:rPr>
              <a:t>The PCT System</a:t>
            </a:r>
          </a:p>
          <a:p>
            <a:pPr>
              <a:spcBef>
                <a:spcPct val="0"/>
              </a:spcBef>
              <a:buFontTx/>
              <a:buNone/>
            </a:pPr>
            <a:endParaRPr lang="en-US" altLang="en-US" sz="3600">
              <a:solidFill>
                <a:srgbClr val="00408C"/>
              </a:solidFill>
              <a:ea typeface="ヒラギノ角ゴ Pro W3"/>
              <a:cs typeface="ヒラギノ角ゴ Pro W3"/>
            </a:endParaRPr>
          </a:p>
        </p:txBody>
      </p:sp>
      <p:sp>
        <p:nvSpPr>
          <p:cNvPr id="9220" name="Rectangle 3"/>
          <p:cNvSpPr>
            <a:spLocks noChangeArrowheads="1"/>
          </p:cNvSpPr>
          <p:nvPr/>
        </p:nvSpPr>
        <p:spPr bwMode="auto">
          <a:xfrm>
            <a:off x="3675063" y="2754313"/>
            <a:ext cx="1876425"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9221" name="Rectangle 4"/>
          <p:cNvSpPr>
            <a:spLocks noChangeArrowheads="1"/>
          </p:cNvSpPr>
          <p:nvPr/>
        </p:nvSpPr>
        <p:spPr bwMode="auto">
          <a:xfrm>
            <a:off x="3016250" y="4116388"/>
            <a:ext cx="242888"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9222" name="Rectangle 5"/>
          <p:cNvSpPr>
            <a:spLocks noChangeArrowheads="1"/>
          </p:cNvSpPr>
          <p:nvPr/>
        </p:nvSpPr>
        <p:spPr bwMode="auto">
          <a:xfrm>
            <a:off x="879475" y="2774950"/>
            <a:ext cx="8858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(months)</a:t>
            </a:r>
          </a:p>
        </p:txBody>
      </p:sp>
      <p:sp>
        <p:nvSpPr>
          <p:cNvPr id="9223" name="Rectangle 6"/>
          <p:cNvSpPr>
            <a:spLocks noChangeArrowheads="1"/>
          </p:cNvSpPr>
          <p:nvPr/>
        </p:nvSpPr>
        <p:spPr bwMode="auto">
          <a:xfrm>
            <a:off x="2174875" y="3486150"/>
            <a:ext cx="103505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File PCT</a:t>
            </a:r>
          </a:p>
          <a:p>
            <a:pPr algn="ctr">
              <a:spcBef>
                <a:spcPct val="0"/>
              </a:spcBef>
              <a:buFontTx/>
              <a:buNone/>
            </a:pPr>
            <a:r>
              <a:rPr lang="en-US" altLang="en-US" sz="1400">
                <a:ea typeface="ヒラギノ角ゴ Pro W3"/>
                <a:cs typeface="ヒラギノ角ゴ Pro W3"/>
              </a:rPr>
              <a:t>application</a:t>
            </a:r>
          </a:p>
        </p:txBody>
      </p:sp>
      <p:sp>
        <p:nvSpPr>
          <p:cNvPr id="9224" name="Rectangle 7"/>
          <p:cNvSpPr>
            <a:spLocks noChangeArrowheads="1"/>
          </p:cNvSpPr>
          <p:nvPr/>
        </p:nvSpPr>
        <p:spPr bwMode="auto">
          <a:xfrm>
            <a:off x="2532063"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12</a:t>
            </a:r>
          </a:p>
        </p:txBody>
      </p:sp>
      <p:sp>
        <p:nvSpPr>
          <p:cNvPr id="9225" name="Rectangle 8"/>
          <p:cNvSpPr>
            <a:spLocks noChangeArrowheads="1"/>
          </p:cNvSpPr>
          <p:nvPr/>
        </p:nvSpPr>
        <p:spPr bwMode="auto">
          <a:xfrm>
            <a:off x="1139825" y="3028950"/>
            <a:ext cx="2889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0</a:t>
            </a:r>
          </a:p>
        </p:txBody>
      </p:sp>
      <p:sp>
        <p:nvSpPr>
          <p:cNvPr id="9226" name="Rectangle 9"/>
          <p:cNvSpPr>
            <a:spLocks noChangeArrowheads="1"/>
          </p:cNvSpPr>
          <p:nvPr/>
        </p:nvSpPr>
        <p:spPr bwMode="auto">
          <a:xfrm>
            <a:off x="7696200" y="3048000"/>
            <a:ext cx="3952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30</a:t>
            </a:r>
          </a:p>
        </p:txBody>
      </p:sp>
      <p:sp>
        <p:nvSpPr>
          <p:cNvPr id="9227" name="Line 10"/>
          <p:cNvSpPr>
            <a:spLocks noChangeShapeType="1"/>
          </p:cNvSpPr>
          <p:nvPr/>
        </p:nvSpPr>
        <p:spPr bwMode="auto">
          <a:xfrm>
            <a:off x="1266825" y="3429000"/>
            <a:ext cx="66817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8" name="Line 11"/>
          <p:cNvSpPr>
            <a:spLocks noChangeShapeType="1"/>
          </p:cNvSpPr>
          <p:nvPr/>
        </p:nvSpPr>
        <p:spPr bwMode="auto">
          <a:xfrm flipV="1">
            <a:off x="2743200" y="3290888"/>
            <a:ext cx="0" cy="1381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9" name="Rectangle 12"/>
          <p:cNvSpPr>
            <a:spLocks noChangeArrowheads="1"/>
          </p:cNvSpPr>
          <p:nvPr/>
        </p:nvSpPr>
        <p:spPr bwMode="auto">
          <a:xfrm>
            <a:off x="3325813" y="3490913"/>
            <a:ext cx="133826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 </a:t>
            </a:r>
          </a:p>
          <a:p>
            <a:pPr algn="ctr">
              <a:spcBef>
                <a:spcPct val="0"/>
              </a:spcBef>
              <a:buFontTx/>
              <a:buNone/>
            </a:pPr>
            <a:r>
              <a:rPr lang="en-US" altLang="en-US" sz="1400">
                <a:ea typeface="ヒラギノ角ゴ Pro W3"/>
                <a:cs typeface="ヒラギノ角ゴ Pro W3"/>
              </a:rPr>
              <a:t>search report &amp; written opinion</a:t>
            </a:r>
          </a:p>
        </p:txBody>
      </p:sp>
      <p:sp>
        <p:nvSpPr>
          <p:cNvPr id="9230" name="Rectangle 13"/>
          <p:cNvSpPr>
            <a:spLocks noChangeArrowheads="1"/>
          </p:cNvSpPr>
          <p:nvPr/>
        </p:nvSpPr>
        <p:spPr bwMode="auto">
          <a:xfrm>
            <a:off x="3803650"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16</a:t>
            </a:r>
          </a:p>
        </p:txBody>
      </p:sp>
      <p:sp>
        <p:nvSpPr>
          <p:cNvPr id="9231" name="Rectangle 14"/>
          <p:cNvSpPr>
            <a:spLocks noChangeArrowheads="1"/>
          </p:cNvSpPr>
          <p:nvPr/>
        </p:nvSpPr>
        <p:spPr bwMode="auto">
          <a:xfrm>
            <a:off x="4529138" y="3030538"/>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18</a:t>
            </a:r>
          </a:p>
        </p:txBody>
      </p:sp>
      <p:sp>
        <p:nvSpPr>
          <p:cNvPr id="9232" name="Text Box 15"/>
          <p:cNvSpPr txBox="1">
            <a:spLocks noChangeArrowheads="1"/>
          </p:cNvSpPr>
          <p:nvPr/>
        </p:nvSpPr>
        <p:spPr bwMode="auto">
          <a:xfrm>
            <a:off x="3971925" y="2627313"/>
            <a:ext cx="14525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a:t>
            </a:r>
          </a:p>
          <a:p>
            <a:pPr algn="ctr">
              <a:spcBef>
                <a:spcPct val="0"/>
              </a:spcBef>
              <a:buFontTx/>
              <a:buNone/>
            </a:pPr>
            <a:r>
              <a:rPr lang="en-US" altLang="en-US" sz="1400">
                <a:ea typeface="ヒラギノ角ゴ Pro W3"/>
                <a:cs typeface="ヒラギノ角ゴ Pro W3"/>
              </a:rPr>
              <a:t>publication</a:t>
            </a:r>
          </a:p>
        </p:txBody>
      </p:sp>
      <p:sp>
        <p:nvSpPr>
          <p:cNvPr id="9233" name="Line 16"/>
          <p:cNvSpPr>
            <a:spLocks noChangeShapeType="1"/>
          </p:cNvSpPr>
          <p:nvPr/>
        </p:nvSpPr>
        <p:spPr bwMode="auto">
          <a:xfrm flipV="1">
            <a:off x="3986213" y="3292475"/>
            <a:ext cx="0" cy="1349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34" name="Rectangle 17"/>
          <p:cNvSpPr>
            <a:spLocks noChangeArrowheads="1"/>
          </p:cNvSpPr>
          <p:nvPr/>
        </p:nvSpPr>
        <p:spPr bwMode="auto">
          <a:xfrm>
            <a:off x="4783138" y="3505200"/>
            <a:ext cx="1546225" cy="1600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i="1">
                <a:ea typeface="ヒラギノ角ゴ Pro W3"/>
                <a:cs typeface="ヒラギノ角ゴ Pro W3"/>
              </a:rPr>
              <a:t>(optional)</a:t>
            </a:r>
          </a:p>
          <a:p>
            <a:pPr algn="ctr">
              <a:spcBef>
                <a:spcPct val="0"/>
              </a:spcBef>
              <a:buFontTx/>
              <a:buNone/>
            </a:pPr>
            <a:r>
              <a:rPr lang="en-US" altLang="en-US" sz="1400" i="1">
                <a:ea typeface="ヒラギノ角ゴ Pro W3"/>
                <a:cs typeface="ヒラギノ角ゴ Pro W3"/>
              </a:rPr>
              <a:t>File</a:t>
            </a:r>
            <a:br>
              <a:rPr lang="en-US" altLang="en-US" sz="1400" i="1">
                <a:ea typeface="ヒラギノ角ゴ Pro W3"/>
                <a:cs typeface="ヒラギノ角ゴ Pro W3"/>
              </a:rPr>
            </a:br>
            <a:r>
              <a:rPr lang="en-US" altLang="en-US" sz="1400" i="1">
                <a:ea typeface="ヒラギノ角ゴ Pro W3"/>
                <a:cs typeface="ヒラギノ角ゴ Pro W3"/>
              </a:rPr>
              <a:t> demand for</a:t>
            </a:r>
            <a:br>
              <a:rPr lang="en-US" altLang="en-US" sz="1400" i="1">
                <a:ea typeface="ヒラギノ角ゴ Pro W3"/>
                <a:cs typeface="ヒラギノ角ゴ Pro W3"/>
              </a:rPr>
            </a:br>
            <a:r>
              <a:rPr lang="en-US" altLang="en-US" sz="1400" i="1">
                <a:ea typeface="ヒラギノ角ゴ Pro W3"/>
                <a:cs typeface="ヒラギノ角ゴ Pro W3"/>
              </a:rPr>
              <a:t>International</a:t>
            </a:r>
          </a:p>
          <a:p>
            <a:pPr>
              <a:spcBef>
                <a:spcPct val="0"/>
              </a:spcBef>
              <a:buFontTx/>
              <a:buNone/>
            </a:pPr>
            <a:r>
              <a:rPr lang="en-US" altLang="en-US" sz="1400" i="1">
                <a:ea typeface="ヒラギノ角ゴ Pro W3"/>
                <a:cs typeface="ヒラギノ角ゴ Pro W3"/>
              </a:rPr>
              <a:t>       preliminary</a:t>
            </a:r>
          </a:p>
          <a:p>
            <a:pPr>
              <a:spcBef>
                <a:spcPct val="0"/>
              </a:spcBef>
              <a:buFontTx/>
              <a:buNone/>
            </a:pPr>
            <a:r>
              <a:rPr lang="en-US" altLang="en-US" sz="1400" i="1">
                <a:ea typeface="ヒラギノ角ゴ Pro W3"/>
                <a:cs typeface="ヒラギノ角ゴ Pro W3"/>
              </a:rPr>
              <a:t>      examination</a:t>
            </a:r>
          </a:p>
          <a:p>
            <a:pPr>
              <a:spcBef>
                <a:spcPct val="0"/>
              </a:spcBef>
              <a:buFontTx/>
              <a:buNone/>
            </a:pPr>
            <a:endParaRPr lang="en-US" altLang="en-US" sz="1400">
              <a:ea typeface="ヒラギノ角ゴ Pro W3"/>
              <a:cs typeface="ヒラギノ角ゴ Pro W3"/>
            </a:endParaRPr>
          </a:p>
        </p:txBody>
      </p:sp>
      <p:grpSp>
        <p:nvGrpSpPr>
          <p:cNvPr id="9235" name="Group 18"/>
          <p:cNvGrpSpPr>
            <a:grpSpLocks/>
          </p:cNvGrpSpPr>
          <p:nvPr/>
        </p:nvGrpSpPr>
        <p:grpSpPr bwMode="auto">
          <a:xfrm>
            <a:off x="7877175" y="2819400"/>
            <a:ext cx="598488" cy="1219200"/>
            <a:chOff x="4047" y="342"/>
            <a:chExt cx="651" cy="1134"/>
          </a:xfrm>
        </p:grpSpPr>
        <p:sp>
          <p:nvSpPr>
            <p:cNvPr id="9259" name="Line 19"/>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0" name="Line 20"/>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1" name="Line 21"/>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2" name="Line 22"/>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3" name="Line 23"/>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4" name="Line 24"/>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236" name="Rectangle 25"/>
          <p:cNvSpPr>
            <a:spLocks noChangeArrowheads="1"/>
          </p:cNvSpPr>
          <p:nvPr/>
        </p:nvSpPr>
        <p:spPr bwMode="auto">
          <a:xfrm>
            <a:off x="817563" y="3465513"/>
            <a:ext cx="1041400"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400">
                <a:ea typeface="ヒラギノ角ゴ Pro W3"/>
                <a:cs typeface="ヒラギノ角ゴ Pro W3"/>
              </a:rPr>
              <a:t>File local</a:t>
            </a:r>
          </a:p>
          <a:p>
            <a:pPr>
              <a:spcBef>
                <a:spcPct val="0"/>
              </a:spcBef>
              <a:buFontTx/>
              <a:buNone/>
            </a:pPr>
            <a:r>
              <a:rPr lang="en-US" altLang="en-US" sz="1400">
                <a:ea typeface="ヒラギノ角ゴ Pro W3"/>
                <a:cs typeface="ヒラギノ角ゴ Pro W3"/>
              </a:rPr>
              <a:t>application</a:t>
            </a:r>
          </a:p>
          <a:p>
            <a:pPr>
              <a:spcBef>
                <a:spcPct val="0"/>
              </a:spcBef>
              <a:buFontTx/>
              <a:buNone/>
            </a:pPr>
            <a:endParaRPr lang="en-US" altLang="en-US" sz="1400">
              <a:solidFill>
                <a:schemeClr val="bg1"/>
              </a:solidFill>
              <a:ea typeface="ヒラギノ角ゴ Pro W3"/>
              <a:cs typeface="ヒラギノ角ゴ Pro W3"/>
            </a:endParaRPr>
          </a:p>
        </p:txBody>
      </p:sp>
      <p:sp>
        <p:nvSpPr>
          <p:cNvPr id="9237" name="Rectangle 26"/>
          <p:cNvSpPr>
            <a:spLocks noChangeArrowheads="1"/>
          </p:cNvSpPr>
          <p:nvPr/>
        </p:nvSpPr>
        <p:spPr bwMode="auto">
          <a:xfrm>
            <a:off x="7496175" y="2057400"/>
            <a:ext cx="808038"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Enter</a:t>
            </a:r>
          </a:p>
          <a:p>
            <a:pPr algn="ctr">
              <a:spcBef>
                <a:spcPct val="0"/>
              </a:spcBef>
              <a:buFontTx/>
              <a:buNone/>
            </a:pPr>
            <a:r>
              <a:rPr lang="en-US" altLang="en-US" sz="1400">
                <a:ea typeface="ヒラギノ角ゴ Pro W3"/>
                <a:cs typeface="ヒラギノ角ゴ Pro W3"/>
              </a:rPr>
              <a:t>national</a:t>
            </a:r>
          </a:p>
          <a:p>
            <a:pPr algn="ctr">
              <a:spcBef>
                <a:spcPct val="0"/>
              </a:spcBef>
              <a:buFontTx/>
              <a:buNone/>
            </a:pPr>
            <a:r>
              <a:rPr lang="en-US" altLang="en-US" sz="1400">
                <a:ea typeface="ヒラギノ角ゴ Pro W3"/>
                <a:cs typeface="ヒラギノ角ゴ Pro W3"/>
              </a:rPr>
              <a:t>phase</a:t>
            </a:r>
          </a:p>
        </p:txBody>
      </p:sp>
      <p:sp>
        <p:nvSpPr>
          <p:cNvPr id="9238" name="Line 27"/>
          <p:cNvSpPr>
            <a:spLocks noChangeShapeType="1"/>
          </p:cNvSpPr>
          <p:nvPr/>
        </p:nvSpPr>
        <p:spPr bwMode="auto">
          <a:xfrm flipV="1">
            <a:off x="4713288"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39" name="Line 28"/>
          <p:cNvSpPr>
            <a:spLocks noChangeShapeType="1"/>
          </p:cNvSpPr>
          <p:nvPr/>
        </p:nvSpPr>
        <p:spPr bwMode="auto">
          <a:xfrm flipV="1">
            <a:off x="1266825"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0" name="Rectangle 29"/>
          <p:cNvSpPr>
            <a:spLocks noChangeArrowheads="1"/>
          </p:cNvSpPr>
          <p:nvPr/>
        </p:nvSpPr>
        <p:spPr bwMode="auto">
          <a:xfrm>
            <a:off x="5275263" y="3048000"/>
            <a:ext cx="5635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22</a:t>
            </a:r>
          </a:p>
        </p:txBody>
      </p:sp>
      <p:sp>
        <p:nvSpPr>
          <p:cNvPr id="9241" name="Line 30"/>
          <p:cNvSpPr>
            <a:spLocks noChangeShapeType="1"/>
          </p:cNvSpPr>
          <p:nvPr/>
        </p:nvSpPr>
        <p:spPr bwMode="auto">
          <a:xfrm flipV="1">
            <a:off x="55562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2" name="Rectangle 31"/>
          <p:cNvSpPr>
            <a:spLocks noChangeArrowheads="1"/>
          </p:cNvSpPr>
          <p:nvPr/>
        </p:nvSpPr>
        <p:spPr bwMode="auto">
          <a:xfrm>
            <a:off x="6962775" y="3048000"/>
            <a:ext cx="5635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28</a:t>
            </a:r>
          </a:p>
        </p:txBody>
      </p:sp>
      <p:sp>
        <p:nvSpPr>
          <p:cNvPr id="9243" name="Line 32"/>
          <p:cNvSpPr>
            <a:spLocks noChangeShapeType="1"/>
          </p:cNvSpPr>
          <p:nvPr/>
        </p:nvSpPr>
        <p:spPr bwMode="auto">
          <a:xfrm flipV="1">
            <a:off x="72453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4" name="Rectangle 33"/>
          <p:cNvSpPr>
            <a:spLocks noChangeArrowheads="1"/>
          </p:cNvSpPr>
          <p:nvPr/>
        </p:nvSpPr>
        <p:spPr bwMode="auto">
          <a:xfrm>
            <a:off x="6611938" y="3505200"/>
            <a:ext cx="1338262" cy="117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i="1">
                <a:ea typeface="ヒラギノ角ゴ Pro W3"/>
                <a:cs typeface="ヒラギノ角ゴ Pro W3"/>
              </a:rPr>
              <a:t>(optional)</a:t>
            </a:r>
          </a:p>
          <a:p>
            <a:pPr algn="ctr">
              <a:spcBef>
                <a:spcPct val="0"/>
              </a:spcBef>
              <a:buFontTx/>
              <a:buNone/>
            </a:pPr>
            <a:r>
              <a:rPr lang="en-US" altLang="en-US" sz="1400" i="1">
                <a:ea typeface="ヒラギノ角ゴ Pro W3"/>
                <a:cs typeface="ヒラギノ角ゴ Pro W3"/>
              </a:rPr>
              <a:t>International </a:t>
            </a:r>
          </a:p>
          <a:p>
            <a:pPr algn="ctr">
              <a:spcBef>
                <a:spcPct val="0"/>
              </a:spcBef>
              <a:buFontTx/>
              <a:buNone/>
            </a:pPr>
            <a:r>
              <a:rPr lang="en-US" altLang="en-US" sz="1400" i="1">
                <a:ea typeface="ヒラギノ角ゴ Pro W3"/>
                <a:cs typeface="ヒラギノ角ゴ Pro W3"/>
              </a:rPr>
              <a:t>preliminary report on patentability</a:t>
            </a:r>
          </a:p>
        </p:txBody>
      </p:sp>
      <p:sp>
        <p:nvSpPr>
          <p:cNvPr id="9245" name="Text Box 34"/>
          <p:cNvSpPr txBox="1">
            <a:spLocks noChangeArrowheads="1"/>
          </p:cNvSpPr>
          <p:nvPr/>
        </p:nvSpPr>
        <p:spPr bwMode="auto">
          <a:xfrm>
            <a:off x="457200" y="4800600"/>
            <a:ext cx="1676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Typically a national patent application in the home country of the applicant</a:t>
            </a:r>
            <a:endParaRPr lang="en-US" altLang="en-US" sz="1200">
              <a:solidFill>
                <a:srgbClr val="0070C0"/>
              </a:solidFill>
              <a:ea typeface="ヒラギノ角ゴ Pro W3"/>
              <a:cs typeface="ヒラギノ角ゴ Pro W3"/>
            </a:endParaRPr>
          </a:p>
        </p:txBody>
      </p:sp>
      <p:sp>
        <p:nvSpPr>
          <p:cNvPr id="9246" name="Line 35"/>
          <p:cNvSpPr>
            <a:spLocks noChangeShapeType="1"/>
          </p:cNvSpPr>
          <p:nvPr/>
        </p:nvSpPr>
        <p:spPr bwMode="auto">
          <a:xfrm>
            <a:off x="1266825" y="3962400"/>
            <a:ext cx="1588" cy="762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247" name="Text Box 34"/>
          <p:cNvSpPr txBox="1">
            <a:spLocks noChangeArrowheads="1"/>
          </p:cNvSpPr>
          <p:nvPr/>
        </p:nvSpPr>
        <p:spPr bwMode="auto">
          <a:xfrm>
            <a:off x="1625600" y="1052513"/>
            <a:ext cx="21336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Typically filed in same national patent office--one set of fees, one language, one set of formality requirements--and legal effect in all PCT States</a:t>
            </a:r>
            <a:endParaRPr lang="en-US" altLang="en-US" sz="1200">
              <a:solidFill>
                <a:srgbClr val="0070C0"/>
              </a:solidFill>
              <a:ea typeface="ヒラギノ角ゴ Pro W3"/>
              <a:cs typeface="ヒラギノ角ゴ Pro W3"/>
            </a:endParaRPr>
          </a:p>
        </p:txBody>
      </p:sp>
      <p:sp>
        <p:nvSpPr>
          <p:cNvPr id="9248" name="Line 33"/>
          <p:cNvSpPr>
            <a:spLocks noChangeShapeType="1"/>
          </p:cNvSpPr>
          <p:nvPr/>
        </p:nvSpPr>
        <p:spPr bwMode="auto">
          <a:xfrm flipH="1" flipV="1">
            <a:off x="2720975" y="2349500"/>
            <a:ext cx="3175" cy="7334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249" name="Text Box 33"/>
          <p:cNvSpPr txBox="1">
            <a:spLocks noChangeArrowheads="1"/>
          </p:cNvSpPr>
          <p:nvPr/>
        </p:nvSpPr>
        <p:spPr bwMode="auto">
          <a:xfrm>
            <a:off x="3200400" y="4800600"/>
            <a:ext cx="17526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Report on state of the art (prior art documents and their relevance) + initial patentability opinion</a:t>
            </a:r>
            <a:endParaRPr lang="en-US" altLang="en-US" sz="1200">
              <a:solidFill>
                <a:srgbClr val="0070C0"/>
              </a:solidFill>
              <a:ea typeface="ヒラギノ角ゴ Pro W3"/>
              <a:cs typeface="ヒラギノ角ゴ Pro W3"/>
            </a:endParaRPr>
          </a:p>
        </p:txBody>
      </p:sp>
      <p:sp>
        <p:nvSpPr>
          <p:cNvPr id="9250" name="Line 34"/>
          <p:cNvSpPr>
            <a:spLocks noChangeShapeType="1"/>
          </p:cNvSpPr>
          <p:nvPr/>
        </p:nvSpPr>
        <p:spPr bwMode="auto">
          <a:xfrm>
            <a:off x="4038600" y="4419600"/>
            <a:ext cx="0" cy="381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251" name="Text Box 33"/>
          <p:cNvSpPr txBox="1">
            <a:spLocks noChangeArrowheads="1"/>
          </p:cNvSpPr>
          <p:nvPr/>
        </p:nvSpPr>
        <p:spPr bwMode="auto">
          <a:xfrm>
            <a:off x="3810000" y="1676400"/>
            <a:ext cx="18288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Disclosing to world content of application in standardized way</a:t>
            </a:r>
          </a:p>
        </p:txBody>
      </p:sp>
      <p:sp>
        <p:nvSpPr>
          <p:cNvPr id="9252" name="Line 34"/>
          <p:cNvSpPr>
            <a:spLocks noChangeShapeType="1"/>
          </p:cNvSpPr>
          <p:nvPr/>
        </p:nvSpPr>
        <p:spPr bwMode="auto">
          <a:xfrm flipH="1" flipV="1">
            <a:off x="4724400" y="2362200"/>
            <a:ext cx="0" cy="304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253" name="Text Box 33"/>
          <p:cNvSpPr txBox="1">
            <a:spLocks noChangeArrowheads="1"/>
          </p:cNvSpPr>
          <p:nvPr/>
        </p:nvSpPr>
        <p:spPr bwMode="auto">
          <a:xfrm>
            <a:off x="4419600" y="5949950"/>
            <a:ext cx="24384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Request an additional patentability analysis on </a:t>
            </a:r>
            <a:br>
              <a:rPr lang="en-US" altLang="en-US" sz="1200" b="1">
                <a:solidFill>
                  <a:srgbClr val="0070C0"/>
                </a:solidFill>
                <a:ea typeface="ヒラギノ角ゴ Pro W3"/>
                <a:cs typeface="ヒラギノ角ゴ Pro W3"/>
              </a:rPr>
            </a:br>
            <a:r>
              <a:rPr lang="en-US" altLang="en-US" sz="1200" b="1">
                <a:solidFill>
                  <a:srgbClr val="0070C0"/>
                </a:solidFill>
                <a:ea typeface="ヒラギノ角ゴ Pro W3"/>
                <a:cs typeface="ヒラギノ角ゴ Pro W3"/>
              </a:rPr>
              <a:t>basis of amended application</a:t>
            </a:r>
            <a:endParaRPr lang="en-US" altLang="en-US" sz="1200">
              <a:solidFill>
                <a:srgbClr val="0070C0"/>
              </a:solidFill>
              <a:ea typeface="ヒラギノ角ゴ Pro W3"/>
              <a:cs typeface="ヒラギノ角ゴ Pro W3"/>
            </a:endParaRPr>
          </a:p>
        </p:txBody>
      </p:sp>
      <p:sp>
        <p:nvSpPr>
          <p:cNvPr id="9254" name="Line 35"/>
          <p:cNvSpPr>
            <a:spLocks noChangeShapeType="1"/>
          </p:cNvSpPr>
          <p:nvPr/>
        </p:nvSpPr>
        <p:spPr bwMode="auto">
          <a:xfrm>
            <a:off x="5638800" y="5033963"/>
            <a:ext cx="0" cy="91598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255" name="Text Box 33"/>
          <p:cNvSpPr txBox="1">
            <a:spLocks noChangeArrowheads="1"/>
          </p:cNvSpPr>
          <p:nvPr/>
        </p:nvSpPr>
        <p:spPr bwMode="auto">
          <a:xfrm>
            <a:off x="6172200" y="5029200"/>
            <a:ext cx="22098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Additional patentability analysis, designed to assist in national phase decision-making</a:t>
            </a:r>
          </a:p>
        </p:txBody>
      </p:sp>
      <p:sp>
        <p:nvSpPr>
          <p:cNvPr id="9256" name="Line 34"/>
          <p:cNvSpPr>
            <a:spLocks noChangeShapeType="1"/>
          </p:cNvSpPr>
          <p:nvPr/>
        </p:nvSpPr>
        <p:spPr bwMode="auto">
          <a:xfrm>
            <a:off x="7281863" y="4705350"/>
            <a:ext cx="0" cy="381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257" name="Text Box 33"/>
          <p:cNvSpPr txBox="1">
            <a:spLocks noChangeArrowheads="1"/>
          </p:cNvSpPr>
          <p:nvPr/>
        </p:nvSpPr>
        <p:spPr bwMode="auto">
          <a:xfrm>
            <a:off x="7162800" y="762000"/>
            <a:ext cx="17526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Express intention and take steps to pursue to grant in various states</a:t>
            </a:r>
          </a:p>
        </p:txBody>
      </p:sp>
      <p:sp>
        <p:nvSpPr>
          <p:cNvPr id="9258" name="Line 34"/>
          <p:cNvSpPr>
            <a:spLocks noChangeShapeType="1"/>
          </p:cNvSpPr>
          <p:nvPr/>
        </p:nvSpPr>
        <p:spPr bwMode="auto">
          <a:xfrm flipH="1" flipV="1">
            <a:off x="8001000" y="1600200"/>
            <a:ext cx="0" cy="457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Tree>
    <p:extLst>
      <p:ext uri="{BB962C8B-B14F-4D97-AF65-F5344CB8AC3E}">
        <p14:creationId xmlns:p14="http://schemas.microsoft.com/office/powerpoint/2010/main" val="1662313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B1E1B529-414B-46BB-9B07-2ADC8283887C}" type="slidenum">
              <a:rPr lang="en-US" altLang="en-US" sz="1400" smtClean="0"/>
              <a:pPr eaLnBrk="1" hangingPunct="1">
                <a:spcBef>
                  <a:spcPct val="0"/>
                </a:spcBef>
                <a:buFontTx/>
                <a:buNone/>
              </a:pPr>
              <a:t>41</a:t>
            </a:fld>
            <a:endParaRPr lang="en-US" altLang="en-US" sz="1400" smtClean="0"/>
          </a:p>
        </p:txBody>
      </p:sp>
      <p:sp>
        <p:nvSpPr>
          <p:cNvPr id="10243" name="Rectangle 2"/>
          <p:cNvSpPr>
            <a:spLocks noGrp="1" noChangeArrowheads="1"/>
          </p:cNvSpPr>
          <p:nvPr>
            <p:ph type="body" idx="1"/>
          </p:nvPr>
        </p:nvSpPr>
        <p:spPr>
          <a:xfrm>
            <a:off x="395288" y="1484313"/>
            <a:ext cx="8061325" cy="3960812"/>
          </a:xfrm>
        </p:spPr>
        <p:txBody>
          <a:bodyPr/>
          <a:lstStyle/>
          <a:p>
            <a:pPr marL="3033713" lvl="1" indent="0" eaLnBrk="1" hangingPunct="1">
              <a:lnSpc>
                <a:spcPct val="80000"/>
              </a:lnSpc>
              <a:spcBef>
                <a:spcPct val="10000"/>
              </a:spcBef>
              <a:buFontTx/>
              <a:buNone/>
            </a:pPr>
            <a:r>
              <a:rPr lang="fr-CH" altLang="en-US" sz="1400" smtClean="0"/>
              <a:t>.</a:t>
            </a:r>
            <a:endParaRPr lang="en-US" altLang="en-US" sz="1400" smtClean="0"/>
          </a:p>
        </p:txBody>
      </p:sp>
      <p:sp>
        <p:nvSpPr>
          <p:cNvPr id="10244" name="Rectangle 3"/>
          <p:cNvSpPr>
            <a:spLocks noChangeArrowheads="1"/>
          </p:cNvSpPr>
          <p:nvPr/>
        </p:nvSpPr>
        <p:spPr bwMode="auto">
          <a:xfrm>
            <a:off x="468313" y="188913"/>
            <a:ext cx="8337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3600" b="1">
                <a:solidFill>
                  <a:srgbClr val="004072"/>
                </a:solidFill>
                <a:ea typeface="ヒラギノ角ゴ Pro W3"/>
                <a:cs typeface="ヒラギノ角ゴ Pro W3"/>
              </a:rPr>
              <a:t> </a:t>
            </a:r>
            <a:r>
              <a:rPr lang="en-US" altLang="en-US" sz="3600">
                <a:solidFill>
                  <a:srgbClr val="0070C0"/>
                </a:solidFill>
                <a:ea typeface="ヒラギノ角ゴ Pro W3"/>
                <a:cs typeface="ヒラギノ角ゴ Pro W3"/>
              </a:rPr>
              <a:t>PCT International Searching Authorities</a:t>
            </a:r>
          </a:p>
        </p:txBody>
      </p:sp>
      <p:graphicFrame>
        <p:nvGraphicFramePr>
          <p:cNvPr id="2" name="Table 1"/>
          <p:cNvGraphicFramePr>
            <a:graphicFrameLocks noGrp="1"/>
          </p:cNvGraphicFramePr>
          <p:nvPr/>
        </p:nvGraphicFramePr>
        <p:xfrm>
          <a:off x="1108075" y="1628775"/>
          <a:ext cx="7058026" cy="3444875"/>
        </p:xfrm>
        <a:graphic>
          <a:graphicData uri="http://schemas.openxmlformats.org/drawingml/2006/table">
            <a:tbl>
              <a:tblPr firstRow="1" bandRow="1">
                <a:tableStyleId>{5C22544A-7EE6-4342-B048-85BDC9FD1C3A}</a:tableStyleId>
              </a:tblPr>
              <a:tblGrid>
                <a:gridCol w="3529013"/>
                <a:gridCol w="3529013"/>
              </a:tblGrid>
              <a:tr h="3444875">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sz="2000" b="0" noProof="0" dirty="0" smtClean="0">
                          <a:solidFill>
                            <a:schemeClr val="tx1"/>
                          </a:solidFill>
                        </a:rPr>
                        <a:t>Australia</a:t>
                      </a:r>
                    </a:p>
                    <a:p>
                      <a:pPr algn="l"/>
                      <a:r>
                        <a:rPr lang="en-US" sz="2000" b="0" noProof="0" dirty="0" smtClean="0">
                          <a:solidFill>
                            <a:schemeClr val="tx1"/>
                          </a:solidFill>
                        </a:rPr>
                        <a:t>Austria</a:t>
                      </a:r>
                    </a:p>
                    <a:p>
                      <a:pPr algn="l"/>
                      <a:r>
                        <a:rPr lang="en-US" sz="2000" b="0" noProof="0" dirty="0" smtClean="0">
                          <a:solidFill>
                            <a:schemeClr val="tx1"/>
                          </a:solidFill>
                        </a:rPr>
                        <a:t>Brazil</a:t>
                      </a:r>
                    </a:p>
                    <a:p>
                      <a:pPr algn="l"/>
                      <a:r>
                        <a:rPr lang="en-US" sz="2000" b="0" noProof="0" dirty="0" smtClean="0">
                          <a:solidFill>
                            <a:schemeClr val="tx1"/>
                          </a:solidFill>
                        </a:rPr>
                        <a:t>Canada</a:t>
                      </a:r>
                    </a:p>
                    <a:p>
                      <a:pPr algn="l"/>
                      <a:r>
                        <a:rPr lang="en-US" sz="2000" b="0" noProof="0" dirty="0" smtClean="0">
                          <a:solidFill>
                            <a:schemeClr val="tx1"/>
                          </a:solidFill>
                        </a:rPr>
                        <a:t>China</a:t>
                      </a:r>
                    </a:p>
                    <a:p>
                      <a:pPr algn="l"/>
                      <a:r>
                        <a:rPr lang="en-US" sz="2000" b="0" noProof="0" dirty="0" smtClean="0">
                          <a:solidFill>
                            <a:schemeClr val="tx1"/>
                          </a:solidFill>
                        </a:rPr>
                        <a:t>Chile</a:t>
                      </a:r>
                    </a:p>
                    <a:p>
                      <a:pPr algn="l"/>
                      <a:r>
                        <a:rPr lang="en-US" sz="2000" b="0" noProof="0" dirty="0" smtClean="0">
                          <a:solidFill>
                            <a:schemeClr val="tx1"/>
                          </a:solidFill>
                        </a:rPr>
                        <a:t>Egypt</a:t>
                      </a:r>
                    </a:p>
                    <a:p>
                      <a:pPr algn="l"/>
                      <a:r>
                        <a:rPr lang="en-US" sz="2000" b="0" noProof="0" dirty="0" smtClean="0">
                          <a:solidFill>
                            <a:schemeClr val="tx1"/>
                          </a:solidFill>
                        </a:rPr>
                        <a:t>Finland</a:t>
                      </a:r>
                    </a:p>
                    <a:p>
                      <a:pPr algn="l"/>
                      <a:r>
                        <a:rPr lang="en-US" sz="2000" b="0" noProof="0" dirty="0" smtClean="0">
                          <a:solidFill>
                            <a:schemeClr val="tx1"/>
                          </a:solidFill>
                        </a:rPr>
                        <a:t>India</a:t>
                      </a:r>
                    </a:p>
                    <a:p>
                      <a:pPr algn="l"/>
                      <a:r>
                        <a:rPr lang="en-US" sz="2000" b="0" noProof="0" dirty="0" smtClean="0">
                          <a:solidFill>
                            <a:schemeClr val="tx1"/>
                          </a:solidFill>
                        </a:rPr>
                        <a:t>Israel</a:t>
                      </a:r>
                      <a:endParaRPr lang="en-US" sz="2000" b="0" noProof="0" dirty="0">
                        <a:solidFill>
                          <a:schemeClr val="tx1"/>
                        </a:solidFill>
                      </a:endParaRPr>
                    </a:p>
                  </a:txBody>
                  <a:tcPr marL="91456" marR="91456" marT="45728" marB="45728">
                    <a:noFill/>
                  </a:tcPr>
                </a:tc>
                <a:tc>
                  <a:txBody>
                    <a:bodyPr/>
                    <a:lstStyle/>
                    <a:p>
                      <a:pPr algn="l"/>
                      <a:r>
                        <a:rPr lang="en-US" sz="2000" b="0" noProof="0" dirty="0" smtClean="0">
                          <a:solidFill>
                            <a:schemeClr val="tx1"/>
                          </a:solidFill>
                        </a:rPr>
                        <a:t>Japan</a:t>
                      </a:r>
                    </a:p>
                    <a:p>
                      <a:pPr algn="l"/>
                      <a:r>
                        <a:rPr lang="en-US" sz="2000" b="0" noProof="0" dirty="0" smtClean="0">
                          <a:solidFill>
                            <a:schemeClr val="tx1"/>
                          </a:solidFill>
                        </a:rPr>
                        <a:t>Republic of Korea</a:t>
                      </a:r>
                    </a:p>
                    <a:p>
                      <a:pPr algn="l"/>
                      <a:r>
                        <a:rPr lang="en-US" sz="2000" b="0" noProof="0" dirty="0" smtClean="0">
                          <a:solidFill>
                            <a:schemeClr val="tx1"/>
                          </a:solidFill>
                        </a:rPr>
                        <a:t>Russian</a:t>
                      </a:r>
                      <a:r>
                        <a:rPr lang="en-US" sz="2000" b="0" baseline="0" noProof="0" dirty="0" smtClean="0">
                          <a:solidFill>
                            <a:schemeClr val="tx1"/>
                          </a:solidFill>
                        </a:rPr>
                        <a:t> Federation</a:t>
                      </a:r>
                    </a:p>
                    <a:p>
                      <a:pPr algn="l"/>
                      <a:r>
                        <a:rPr lang="en-US" sz="2000" b="0" baseline="0" noProof="0" dirty="0" smtClean="0">
                          <a:solidFill>
                            <a:schemeClr val="tx1"/>
                          </a:solidFill>
                        </a:rPr>
                        <a:t>Singapore (not yet operating)</a:t>
                      </a:r>
                    </a:p>
                    <a:p>
                      <a:pPr algn="l"/>
                      <a:r>
                        <a:rPr lang="en-US" sz="2000" b="0" baseline="0" noProof="0" dirty="0" smtClean="0">
                          <a:solidFill>
                            <a:schemeClr val="tx1"/>
                          </a:solidFill>
                        </a:rPr>
                        <a:t>Spain</a:t>
                      </a:r>
                    </a:p>
                    <a:p>
                      <a:pPr algn="l"/>
                      <a:r>
                        <a:rPr lang="en-US" sz="2000" b="0" baseline="0" noProof="0" dirty="0" smtClean="0">
                          <a:solidFill>
                            <a:schemeClr val="tx1"/>
                          </a:solidFill>
                        </a:rPr>
                        <a:t>Sweden</a:t>
                      </a:r>
                    </a:p>
                    <a:p>
                      <a:pPr algn="l"/>
                      <a:r>
                        <a:rPr lang="en-US" sz="2000" b="0" baseline="0" noProof="0" dirty="0" smtClean="0">
                          <a:solidFill>
                            <a:schemeClr val="tx1"/>
                          </a:solidFill>
                        </a:rPr>
                        <a:t>Ukraine (not yet operating)</a:t>
                      </a:r>
                    </a:p>
                    <a:p>
                      <a:pPr algn="l"/>
                      <a:r>
                        <a:rPr lang="en-US" sz="2000" b="0" noProof="0" dirty="0" smtClean="0">
                          <a:solidFill>
                            <a:schemeClr val="tx1"/>
                          </a:solidFill>
                        </a:rPr>
                        <a:t>United</a:t>
                      </a:r>
                      <a:r>
                        <a:rPr lang="en-US" sz="2000" b="0" baseline="0" noProof="0" dirty="0" smtClean="0">
                          <a:solidFill>
                            <a:schemeClr val="tx1"/>
                          </a:solidFill>
                        </a:rPr>
                        <a:t> States of America</a:t>
                      </a:r>
                    </a:p>
                    <a:p>
                      <a:pPr algn="l"/>
                      <a:r>
                        <a:rPr lang="en-US" sz="2000" b="0" baseline="0" noProof="0" dirty="0" smtClean="0">
                          <a:solidFill>
                            <a:schemeClr val="tx1"/>
                          </a:solidFill>
                        </a:rPr>
                        <a:t>European Patent Office</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b="0" baseline="0" noProof="0" dirty="0" smtClean="0">
                          <a:solidFill>
                            <a:schemeClr val="tx1"/>
                          </a:solidFill>
                        </a:rPr>
                        <a:t>Nordic Patent Institute</a:t>
                      </a:r>
                      <a:endParaRPr lang="en-US" sz="2000" b="0" noProof="0" dirty="0" smtClean="0">
                        <a:solidFill>
                          <a:schemeClr val="tx1"/>
                        </a:solidFill>
                      </a:endParaRPr>
                    </a:p>
                    <a:p>
                      <a:pPr algn="l"/>
                      <a:endParaRPr lang="en-US" sz="2000" b="0" noProof="0" dirty="0">
                        <a:solidFill>
                          <a:schemeClr val="tx1"/>
                        </a:solidFill>
                      </a:endParaRPr>
                    </a:p>
                  </a:txBody>
                  <a:tcPr marL="91456" marR="91456" marT="45728" marB="45728">
                    <a:noFill/>
                  </a:tcPr>
                </a:tc>
              </a:tr>
            </a:tbl>
          </a:graphicData>
        </a:graphic>
      </p:graphicFrame>
    </p:spTree>
    <p:extLst>
      <p:ext uri="{BB962C8B-B14F-4D97-AF65-F5344CB8AC3E}">
        <p14:creationId xmlns:p14="http://schemas.microsoft.com/office/powerpoint/2010/main" val="589026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DEB9A0AB-A8CC-43EB-8365-FA804F8FD1F2}" type="slidenum">
              <a:rPr lang="en-US" altLang="en-US" sz="1400" smtClean="0"/>
              <a:pPr eaLnBrk="1" hangingPunct="1">
                <a:spcBef>
                  <a:spcPct val="0"/>
                </a:spcBef>
                <a:buFontTx/>
                <a:buNone/>
              </a:pPr>
              <a:t>42</a:t>
            </a:fld>
            <a:endParaRPr lang="en-US" altLang="en-US" sz="1400" smtClean="0"/>
          </a:p>
        </p:txBody>
      </p:sp>
      <p:sp>
        <p:nvSpPr>
          <p:cNvPr id="11267" name="Rectangle 2"/>
          <p:cNvSpPr>
            <a:spLocks noGrp="1" noChangeArrowheads="1"/>
          </p:cNvSpPr>
          <p:nvPr>
            <p:ph type="title"/>
          </p:nvPr>
        </p:nvSpPr>
        <p:spPr>
          <a:xfrm>
            <a:off x="468313" y="333375"/>
            <a:ext cx="8424862" cy="1008063"/>
          </a:xfrm>
        </p:spPr>
        <p:txBody>
          <a:bodyPr/>
          <a:lstStyle/>
          <a:p>
            <a:pPr eaLnBrk="1" hangingPunct="1"/>
            <a:r>
              <a:rPr lang="en-US" altLang="en-US" smtClean="0">
                <a:solidFill>
                  <a:srgbClr val="0070C0"/>
                </a:solidFill>
              </a:rPr>
              <a:t>Prior Art for International Search</a:t>
            </a:r>
          </a:p>
        </p:txBody>
      </p:sp>
      <p:sp>
        <p:nvSpPr>
          <p:cNvPr id="11268" name="Rectangle 3"/>
          <p:cNvSpPr>
            <a:spLocks noGrp="1" noChangeArrowheads="1"/>
          </p:cNvSpPr>
          <p:nvPr>
            <p:ph type="body" idx="1"/>
          </p:nvPr>
        </p:nvSpPr>
        <p:spPr>
          <a:xfrm>
            <a:off x="611188" y="1412875"/>
            <a:ext cx="7737475" cy="5256213"/>
          </a:xfrm>
        </p:spPr>
        <p:txBody>
          <a:bodyPr/>
          <a:lstStyle/>
          <a:p>
            <a:pPr eaLnBrk="1" hangingPunct="1">
              <a:spcBef>
                <a:spcPct val="25000"/>
              </a:spcBef>
              <a:spcAft>
                <a:spcPts val="600"/>
              </a:spcAft>
              <a:buClr>
                <a:srgbClr val="3399FF"/>
              </a:buClr>
              <a:buFont typeface="Wingdings" pitchFamily="2" charset="2"/>
              <a:buChar char="n"/>
            </a:pPr>
            <a:r>
              <a:rPr lang="en-US" altLang="en-US" sz="2000" smtClean="0"/>
              <a:t>Prior art: </a:t>
            </a:r>
          </a:p>
          <a:p>
            <a:pPr marL="873125" lvl="1" indent="-415925" eaLnBrk="1" hangingPunct="1">
              <a:spcBef>
                <a:spcPct val="25000"/>
              </a:spcBef>
              <a:spcAft>
                <a:spcPts val="600"/>
              </a:spcAft>
            </a:pPr>
            <a:r>
              <a:rPr lang="en-US" altLang="en-US" sz="2000" smtClean="0"/>
              <a:t>everything which has been made available to the public,      </a:t>
            </a:r>
          </a:p>
          <a:p>
            <a:pPr marL="873125" lvl="1" indent="-415925" eaLnBrk="1" hangingPunct="1">
              <a:spcBef>
                <a:spcPct val="25000"/>
              </a:spcBef>
              <a:spcAft>
                <a:spcPts val="600"/>
              </a:spcAft>
            </a:pPr>
            <a:r>
              <a:rPr lang="en-US" altLang="en-US" sz="2000" smtClean="0"/>
              <a:t>anywhere in the world,</a:t>
            </a:r>
          </a:p>
          <a:p>
            <a:pPr marL="873125" lvl="1" indent="-415925" eaLnBrk="1" hangingPunct="1">
              <a:spcBef>
                <a:spcPct val="25000"/>
              </a:spcBef>
              <a:spcAft>
                <a:spcPts val="600"/>
              </a:spcAft>
            </a:pPr>
            <a:r>
              <a:rPr lang="en-US" altLang="en-US" sz="2000" smtClean="0"/>
              <a:t>by means of written disclosure,</a:t>
            </a:r>
          </a:p>
          <a:p>
            <a:pPr marL="873125" lvl="1" indent="-415925" eaLnBrk="1" hangingPunct="1">
              <a:spcBef>
                <a:spcPct val="25000"/>
              </a:spcBef>
              <a:spcAft>
                <a:spcPts val="600"/>
              </a:spcAft>
            </a:pPr>
            <a:r>
              <a:rPr lang="en-US" altLang="en-US" sz="2000" smtClean="0"/>
              <a:t>which is capable of being of assistance in determining that the claimed invention </a:t>
            </a:r>
            <a:r>
              <a:rPr lang="en-US" altLang="en-US" sz="2000" u="sng" smtClean="0"/>
              <a:t>is or is not new </a:t>
            </a:r>
            <a:r>
              <a:rPr lang="en-US" altLang="en-US" sz="2000" smtClean="0"/>
              <a:t>and that it </a:t>
            </a:r>
            <a:r>
              <a:rPr lang="en-US" altLang="en-US" sz="2000" u="sng" smtClean="0"/>
              <a:t>does or does not involve an inventive step</a:t>
            </a:r>
            <a:r>
              <a:rPr lang="en-US" altLang="en-US" sz="2000" smtClean="0"/>
              <a:t>,</a:t>
            </a:r>
          </a:p>
          <a:p>
            <a:pPr marL="873125" lvl="1" indent="-415925" eaLnBrk="1" hangingPunct="1">
              <a:spcBef>
                <a:spcPct val="25000"/>
              </a:spcBef>
              <a:spcAft>
                <a:spcPts val="600"/>
              </a:spcAft>
            </a:pPr>
            <a:r>
              <a:rPr lang="en-US" altLang="en-US" sz="2000" smtClean="0"/>
              <a:t>provided the making available to the  public occurred prior to the international filing date.</a:t>
            </a:r>
          </a:p>
        </p:txBody>
      </p:sp>
    </p:spTree>
    <p:extLst>
      <p:ext uri="{BB962C8B-B14F-4D97-AF65-F5344CB8AC3E}">
        <p14:creationId xmlns:p14="http://schemas.microsoft.com/office/powerpoint/2010/main" val="3620540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A2E9B225-97AA-4008-BE57-A67C936559A3}" type="slidenum">
              <a:rPr lang="en-US" altLang="en-US" sz="1400" smtClean="0"/>
              <a:pPr eaLnBrk="1" hangingPunct="1">
                <a:spcBef>
                  <a:spcPct val="0"/>
                </a:spcBef>
                <a:buFontTx/>
                <a:buNone/>
              </a:pPr>
              <a:t>43</a:t>
            </a:fld>
            <a:endParaRPr lang="en-US" altLang="en-US" sz="1400" smtClean="0"/>
          </a:p>
        </p:txBody>
      </p:sp>
      <p:pic>
        <p:nvPicPr>
          <p:cNvPr id="1229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609600"/>
            <a:ext cx="8610600"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2" name="Oval 3"/>
          <p:cNvSpPr>
            <a:spLocks noChangeArrowheads="1"/>
          </p:cNvSpPr>
          <p:nvPr/>
        </p:nvSpPr>
        <p:spPr bwMode="auto">
          <a:xfrm>
            <a:off x="1676400" y="914400"/>
            <a:ext cx="4232275" cy="4724400"/>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99CC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2293" name="Oval 4"/>
          <p:cNvSpPr>
            <a:spLocks noChangeArrowheads="1"/>
          </p:cNvSpPr>
          <p:nvPr/>
        </p:nvSpPr>
        <p:spPr bwMode="auto">
          <a:xfrm>
            <a:off x="6753225" y="914400"/>
            <a:ext cx="1552575" cy="4267200"/>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99CC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2294" name="Oval 5"/>
          <p:cNvSpPr>
            <a:spLocks noChangeArrowheads="1"/>
          </p:cNvSpPr>
          <p:nvPr/>
        </p:nvSpPr>
        <p:spPr bwMode="auto">
          <a:xfrm>
            <a:off x="457200" y="914400"/>
            <a:ext cx="1289050" cy="4724400"/>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99CC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2295" name="Oval 6"/>
          <p:cNvSpPr>
            <a:spLocks noChangeArrowheads="1"/>
          </p:cNvSpPr>
          <p:nvPr/>
        </p:nvSpPr>
        <p:spPr bwMode="auto">
          <a:xfrm>
            <a:off x="2971800" y="5788025"/>
            <a:ext cx="2579688" cy="108267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100" b="1">
                <a:solidFill>
                  <a:srgbClr val="0070C0"/>
                </a:solidFill>
                <a:ea typeface="ヒラギノ角ゴ Pro W3"/>
                <a:cs typeface="ヒラギノ角ゴ Pro W3"/>
              </a:rPr>
              <a:t>Documents relevant to whether or not your invention may be patentable</a:t>
            </a:r>
          </a:p>
        </p:txBody>
      </p:sp>
      <p:sp>
        <p:nvSpPr>
          <p:cNvPr id="12296" name="Oval 7"/>
          <p:cNvSpPr>
            <a:spLocks noChangeArrowheads="1"/>
          </p:cNvSpPr>
          <p:nvPr/>
        </p:nvSpPr>
        <p:spPr bwMode="auto">
          <a:xfrm>
            <a:off x="0" y="5192713"/>
            <a:ext cx="2682875" cy="179705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100" b="1">
                <a:solidFill>
                  <a:srgbClr val="0070C0"/>
                </a:solidFill>
                <a:ea typeface="ヒラギノ角ゴ Pro W3"/>
                <a:cs typeface="ヒラギノ角ゴ Pro W3"/>
              </a:rPr>
              <a:t>Symbols indicating</a:t>
            </a:r>
            <a:br>
              <a:rPr lang="en-US" altLang="en-US" sz="1100" b="1">
                <a:solidFill>
                  <a:srgbClr val="0070C0"/>
                </a:solidFill>
                <a:ea typeface="ヒラギノ角ゴ Pro W3"/>
                <a:cs typeface="ヒラギノ角ゴ Pro W3"/>
              </a:rPr>
            </a:br>
            <a:r>
              <a:rPr lang="en-US" altLang="en-US" sz="1100" b="1">
                <a:solidFill>
                  <a:srgbClr val="0070C0"/>
                </a:solidFill>
                <a:ea typeface="ヒラギノ角ゴ Pro W3"/>
                <a:cs typeface="ヒラギノ角ゴ Pro W3"/>
              </a:rPr>
              <a:t>which aspect of patentability </a:t>
            </a:r>
            <a:br>
              <a:rPr lang="en-US" altLang="en-US" sz="1100" b="1">
                <a:solidFill>
                  <a:srgbClr val="0070C0"/>
                </a:solidFill>
                <a:ea typeface="ヒラギノ角ゴ Pro W3"/>
                <a:cs typeface="ヒラギノ角ゴ Pro W3"/>
              </a:rPr>
            </a:br>
            <a:r>
              <a:rPr lang="en-US" altLang="en-US" sz="1100" b="1">
                <a:solidFill>
                  <a:srgbClr val="0070C0"/>
                </a:solidFill>
                <a:ea typeface="ヒラギノ角ゴ Pro W3"/>
                <a:cs typeface="ヒラギノ角ゴ Pro W3"/>
              </a:rPr>
              <a:t>the document cited is</a:t>
            </a:r>
            <a:br>
              <a:rPr lang="en-US" altLang="en-US" sz="1100" b="1">
                <a:solidFill>
                  <a:srgbClr val="0070C0"/>
                </a:solidFill>
                <a:ea typeface="ヒラギノ角ゴ Pro W3"/>
                <a:cs typeface="ヒラギノ角ゴ Pro W3"/>
              </a:rPr>
            </a:br>
            <a:r>
              <a:rPr lang="en-US" altLang="en-US" sz="1100" b="1">
                <a:solidFill>
                  <a:srgbClr val="0070C0"/>
                </a:solidFill>
                <a:ea typeface="ヒラギノ角ゴ Pro W3"/>
                <a:cs typeface="ヒラギノ角ゴ Pro W3"/>
              </a:rPr>
              <a:t> relevant to (for example, novelty, inventive step, etc.)</a:t>
            </a:r>
            <a:endParaRPr lang="en-US" altLang="en-US" sz="1200" b="1">
              <a:solidFill>
                <a:srgbClr val="0070C0"/>
              </a:solidFill>
              <a:ea typeface="ヒラギノ角ゴ Pro W3"/>
              <a:cs typeface="ヒラギノ角ゴ Pro W3"/>
            </a:endParaRPr>
          </a:p>
        </p:txBody>
      </p:sp>
      <p:sp>
        <p:nvSpPr>
          <p:cNvPr id="12297" name="Oval 8"/>
          <p:cNvSpPr>
            <a:spLocks noChangeArrowheads="1"/>
          </p:cNvSpPr>
          <p:nvPr/>
        </p:nvSpPr>
        <p:spPr bwMode="auto">
          <a:xfrm>
            <a:off x="6300788" y="5554663"/>
            <a:ext cx="2393950" cy="108267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100" b="1">
                <a:solidFill>
                  <a:srgbClr val="0070C0"/>
                </a:solidFill>
                <a:ea typeface="ヒラギノ角ゴ Pro W3"/>
                <a:cs typeface="ヒラギノ角ゴ Pro W3"/>
              </a:rPr>
              <a:t>The claim numbers</a:t>
            </a:r>
            <a:br>
              <a:rPr lang="en-US" altLang="en-US" sz="1100" b="1">
                <a:solidFill>
                  <a:srgbClr val="0070C0"/>
                </a:solidFill>
                <a:ea typeface="ヒラギノ角ゴ Pro W3"/>
                <a:cs typeface="ヒラギノ角ゴ Pro W3"/>
              </a:rPr>
            </a:br>
            <a:r>
              <a:rPr lang="en-US" altLang="en-US" sz="1100" b="1">
                <a:solidFill>
                  <a:srgbClr val="0070C0"/>
                </a:solidFill>
                <a:ea typeface="ヒラギノ角ゴ Pro W3"/>
                <a:cs typeface="ヒラギノ角ゴ Pro W3"/>
              </a:rPr>
              <a:t>in your application to</a:t>
            </a:r>
            <a:br>
              <a:rPr lang="en-US" altLang="en-US" sz="1100" b="1">
                <a:solidFill>
                  <a:srgbClr val="0070C0"/>
                </a:solidFill>
                <a:ea typeface="ヒラギノ角ゴ Pro W3"/>
                <a:cs typeface="ヒラギノ角ゴ Pro W3"/>
              </a:rPr>
            </a:br>
            <a:r>
              <a:rPr lang="en-US" altLang="en-US" sz="1100" b="1">
                <a:solidFill>
                  <a:srgbClr val="0070C0"/>
                </a:solidFill>
                <a:ea typeface="ヒラギノ角ゴ Pro W3"/>
                <a:cs typeface="ヒラギノ角ゴ Pro W3"/>
              </a:rPr>
              <a:t>which the document is</a:t>
            </a:r>
            <a:br>
              <a:rPr lang="en-US" altLang="en-US" sz="1100" b="1">
                <a:solidFill>
                  <a:srgbClr val="0070C0"/>
                </a:solidFill>
                <a:ea typeface="ヒラギノ角ゴ Pro W3"/>
                <a:cs typeface="ヒラギノ角ゴ Pro W3"/>
              </a:rPr>
            </a:br>
            <a:r>
              <a:rPr lang="en-US" altLang="en-US" sz="1100" b="1">
                <a:solidFill>
                  <a:srgbClr val="0070C0"/>
                </a:solidFill>
                <a:ea typeface="ヒラギノ角ゴ Pro W3"/>
                <a:cs typeface="ヒラギノ角ゴ Pro W3"/>
              </a:rPr>
              <a:t>relevant</a:t>
            </a:r>
          </a:p>
        </p:txBody>
      </p:sp>
      <p:sp>
        <p:nvSpPr>
          <p:cNvPr id="12298" name="Text Box 9"/>
          <p:cNvSpPr txBox="1">
            <a:spLocks noChangeArrowheads="1"/>
          </p:cNvSpPr>
          <p:nvPr/>
        </p:nvSpPr>
        <p:spPr bwMode="auto">
          <a:xfrm>
            <a:off x="827088" y="152400"/>
            <a:ext cx="77438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FontTx/>
              <a:buNone/>
            </a:pPr>
            <a:r>
              <a:rPr lang="en-US" altLang="en-US" sz="1800" b="1">
                <a:solidFill>
                  <a:srgbClr val="0070C0"/>
                </a:solidFill>
                <a:ea typeface="ヒラギノ角ゴ Pro W3"/>
                <a:cs typeface="ヒラギノ角ゴ Pro W3"/>
              </a:rPr>
              <a:t>Example:  PCT International Search Report</a:t>
            </a:r>
          </a:p>
        </p:txBody>
      </p:sp>
    </p:spTree>
    <p:extLst>
      <p:ext uri="{BB962C8B-B14F-4D97-AF65-F5344CB8AC3E}">
        <p14:creationId xmlns:p14="http://schemas.microsoft.com/office/powerpoint/2010/main" val="715844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50797142-6D24-48BE-A598-D175BD3BCD84}" type="slidenum">
              <a:rPr lang="en-US" altLang="en-US" sz="1400" smtClean="0"/>
              <a:pPr eaLnBrk="1" hangingPunct="1">
                <a:spcBef>
                  <a:spcPct val="0"/>
                </a:spcBef>
                <a:buFontTx/>
                <a:buNone/>
              </a:pPr>
              <a:t>44</a:t>
            </a:fld>
            <a:endParaRPr lang="en-US" altLang="en-US" sz="1400" smtClean="0"/>
          </a:p>
        </p:txBody>
      </p:sp>
      <p:sp>
        <p:nvSpPr>
          <p:cNvPr id="13315" name="Text Box 2"/>
          <p:cNvSpPr txBox="1">
            <a:spLocks noChangeArrowheads="1"/>
          </p:cNvSpPr>
          <p:nvPr/>
        </p:nvSpPr>
        <p:spPr bwMode="auto">
          <a:xfrm>
            <a:off x="827088" y="152400"/>
            <a:ext cx="7921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FontTx/>
              <a:buNone/>
            </a:pPr>
            <a:r>
              <a:rPr lang="en-US" altLang="en-US" sz="1800" b="1">
                <a:solidFill>
                  <a:srgbClr val="0070C0"/>
                </a:solidFill>
                <a:ea typeface="ヒラギノ角ゴ Pro W3"/>
                <a:cs typeface="ヒラギノ角ゴ Pro W3"/>
              </a:rPr>
              <a:t>Example:  PCT Written opinion of the International Searching Authority</a:t>
            </a:r>
          </a:p>
        </p:txBody>
      </p:sp>
      <p:pic>
        <p:nvPicPr>
          <p:cNvPr id="13316"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09600" y="609600"/>
            <a:ext cx="7948613"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7" name="Oval 4"/>
          <p:cNvSpPr>
            <a:spLocks noChangeArrowheads="1"/>
          </p:cNvSpPr>
          <p:nvPr/>
        </p:nvSpPr>
        <p:spPr bwMode="auto">
          <a:xfrm>
            <a:off x="3095625" y="1828800"/>
            <a:ext cx="2671763" cy="1981200"/>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3318" name="Oval 5"/>
          <p:cNvSpPr>
            <a:spLocks noChangeArrowheads="1"/>
          </p:cNvSpPr>
          <p:nvPr/>
        </p:nvSpPr>
        <p:spPr bwMode="auto">
          <a:xfrm>
            <a:off x="703263" y="3733800"/>
            <a:ext cx="7737475" cy="2209800"/>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3319" name="Oval 6"/>
          <p:cNvSpPr>
            <a:spLocks noChangeArrowheads="1"/>
          </p:cNvSpPr>
          <p:nvPr/>
        </p:nvSpPr>
        <p:spPr bwMode="auto">
          <a:xfrm>
            <a:off x="6611938" y="5702300"/>
            <a:ext cx="2032000" cy="84455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100" b="1">
                <a:solidFill>
                  <a:srgbClr val="0070C0"/>
                </a:solidFill>
                <a:ea typeface="ヒラギノ角ゴ Pro W3"/>
                <a:cs typeface="ヒラギノ角ゴ Pro W3"/>
              </a:rPr>
              <a:t>Patentability assessment</a:t>
            </a:r>
            <a:br>
              <a:rPr lang="en-US" altLang="en-US" sz="1100" b="1">
                <a:solidFill>
                  <a:srgbClr val="0070C0"/>
                </a:solidFill>
                <a:ea typeface="ヒラギノ角ゴ Pro W3"/>
                <a:cs typeface="ヒラギノ角ゴ Pro W3"/>
              </a:rPr>
            </a:br>
            <a:r>
              <a:rPr lang="en-US" altLang="en-US" sz="1100" b="1">
                <a:solidFill>
                  <a:srgbClr val="0070C0"/>
                </a:solidFill>
                <a:ea typeface="ヒラギノ角ゴ Pro W3"/>
                <a:cs typeface="ヒラギノ角ゴ Pro W3"/>
              </a:rPr>
              <a:t> of claims</a:t>
            </a:r>
          </a:p>
        </p:txBody>
      </p:sp>
      <p:sp>
        <p:nvSpPr>
          <p:cNvPr id="13320" name="Oval 7"/>
          <p:cNvSpPr>
            <a:spLocks noChangeArrowheads="1"/>
          </p:cNvSpPr>
          <p:nvPr/>
        </p:nvSpPr>
        <p:spPr bwMode="auto">
          <a:xfrm>
            <a:off x="561975" y="5626100"/>
            <a:ext cx="2033588" cy="84455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100" b="1">
                <a:solidFill>
                  <a:srgbClr val="0070C0"/>
                </a:solidFill>
                <a:ea typeface="ヒラギノ角ゴ Pro W3"/>
                <a:cs typeface="ヒラギノ角ゴ Pro W3"/>
              </a:rPr>
              <a:t>Reasoning supporting the assessment</a:t>
            </a:r>
          </a:p>
        </p:txBody>
      </p:sp>
    </p:spTree>
    <p:extLst>
      <p:ext uri="{BB962C8B-B14F-4D97-AF65-F5344CB8AC3E}">
        <p14:creationId xmlns:p14="http://schemas.microsoft.com/office/powerpoint/2010/main" val="3810832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7B480AF0-DF52-4531-A1B0-03E0F6E7D866}" type="slidenum">
              <a:rPr lang="en-US" altLang="en-US" sz="1400" smtClean="0"/>
              <a:pPr eaLnBrk="1" hangingPunct="1">
                <a:spcBef>
                  <a:spcPct val="0"/>
                </a:spcBef>
                <a:buFontTx/>
                <a:buNone/>
              </a:pPr>
              <a:t>45</a:t>
            </a:fld>
            <a:endParaRPr lang="en-US" altLang="en-US" sz="1400" smtClean="0"/>
          </a:p>
        </p:txBody>
      </p:sp>
      <p:sp>
        <p:nvSpPr>
          <p:cNvPr id="14339" name="Rectangle 2"/>
          <p:cNvSpPr>
            <a:spLocks noChangeArrowheads="1"/>
          </p:cNvSpPr>
          <p:nvPr/>
        </p:nvSpPr>
        <p:spPr bwMode="auto">
          <a:xfrm>
            <a:off x="457200" y="228600"/>
            <a:ext cx="790416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3600">
                <a:solidFill>
                  <a:srgbClr val="0070C0"/>
                </a:solidFill>
                <a:ea typeface="ヒラギノ角ゴ Pro W3"/>
                <a:cs typeface="ヒラギノ角ゴ Pro W3"/>
              </a:rPr>
              <a:t>The PCT System</a:t>
            </a:r>
          </a:p>
          <a:p>
            <a:pPr algn="ctr">
              <a:spcBef>
                <a:spcPct val="0"/>
              </a:spcBef>
              <a:buFontTx/>
              <a:buNone/>
            </a:pPr>
            <a:endParaRPr lang="en-US" altLang="en-US" sz="3600">
              <a:solidFill>
                <a:srgbClr val="00408C"/>
              </a:solidFill>
              <a:ea typeface="ヒラギノ角ゴ Pro W3"/>
              <a:cs typeface="ヒラギノ角ゴ Pro W3"/>
            </a:endParaRPr>
          </a:p>
        </p:txBody>
      </p:sp>
      <p:sp>
        <p:nvSpPr>
          <p:cNvPr id="14340" name="Rectangle 3"/>
          <p:cNvSpPr>
            <a:spLocks noChangeArrowheads="1"/>
          </p:cNvSpPr>
          <p:nvPr/>
        </p:nvSpPr>
        <p:spPr bwMode="auto">
          <a:xfrm>
            <a:off x="3675063" y="2754313"/>
            <a:ext cx="1876425"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4341" name="Rectangle 4"/>
          <p:cNvSpPr>
            <a:spLocks noChangeArrowheads="1"/>
          </p:cNvSpPr>
          <p:nvPr/>
        </p:nvSpPr>
        <p:spPr bwMode="auto">
          <a:xfrm>
            <a:off x="3016250" y="4116388"/>
            <a:ext cx="242888"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4342" name="Rectangle 5"/>
          <p:cNvSpPr>
            <a:spLocks noChangeArrowheads="1"/>
          </p:cNvSpPr>
          <p:nvPr/>
        </p:nvSpPr>
        <p:spPr bwMode="auto">
          <a:xfrm>
            <a:off x="879475" y="2774950"/>
            <a:ext cx="8858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(months)</a:t>
            </a:r>
          </a:p>
        </p:txBody>
      </p:sp>
      <p:sp>
        <p:nvSpPr>
          <p:cNvPr id="14343" name="Rectangle 6"/>
          <p:cNvSpPr>
            <a:spLocks noChangeArrowheads="1"/>
          </p:cNvSpPr>
          <p:nvPr/>
        </p:nvSpPr>
        <p:spPr bwMode="auto">
          <a:xfrm>
            <a:off x="2174875" y="3486150"/>
            <a:ext cx="103505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File PCT</a:t>
            </a:r>
          </a:p>
          <a:p>
            <a:pPr algn="ctr">
              <a:spcBef>
                <a:spcPct val="0"/>
              </a:spcBef>
              <a:buFontTx/>
              <a:buNone/>
            </a:pPr>
            <a:r>
              <a:rPr lang="en-US" altLang="en-US" sz="1400">
                <a:ea typeface="ヒラギノ角ゴ Pro W3"/>
                <a:cs typeface="ヒラギノ角ゴ Pro W3"/>
              </a:rPr>
              <a:t>application</a:t>
            </a:r>
          </a:p>
        </p:txBody>
      </p:sp>
      <p:sp>
        <p:nvSpPr>
          <p:cNvPr id="14344" name="Rectangle 7"/>
          <p:cNvSpPr>
            <a:spLocks noChangeArrowheads="1"/>
          </p:cNvSpPr>
          <p:nvPr/>
        </p:nvSpPr>
        <p:spPr bwMode="auto">
          <a:xfrm>
            <a:off x="2532063"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12</a:t>
            </a:r>
          </a:p>
        </p:txBody>
      </p:sp>
      <p:sp>
        <p:nvSpPr>
          <p:cNvPr id="14345" name="Rectangle 8"/>
          <p:cNvSpPr>
            <a:spLocks noChangeArrowheads="1"/>
          </p:cNvSpPr>
          <p:nvPr/>
        </p:nvSpPr>
        <p:spPr bwMode="auto">
          <a:xfrm>
            <a:off x="1139825" y="3028950"/>
            <a:ext cx="2889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0</a:t>
            </a:r>
          </a:p>
        </p:txBody>
      </p:sp>
      <p:sp>
        <p:nvSpPr>
          <p:cNvPr id="14346" name="Rectangle 9"/>
          <p:cNvSpPr>
            <a:spLocks noChangeArrowheads="1"/>
          </p:cNvSpPr>
          <p:nvPr/>
        </p:nvSpPr>
        <p:spPr bwMode="auto">
          <a:xfrm>
            <a:off x="7696200" y="3048000"/>
            <a:ext cx="3952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30</a:t>
            </a:r>
          </a:p>
        </p:txBody>
      </p:sp>
      <p:sp>
        <p:nvSpPr>
          <p:cNvPr id="14347" name="Line 10"/>
          <p:cNvSpPr>
            <a:spLocks noChangeShapeType="1"/>
          </p:cNvSpPr>
          <p:nvPr/>
        </p:nvSpPr>
        <p:spPr bwMode="auto">
          <a:xfrm>
            <a:off x="1266825" y="3429000"/>
            <a:ext cx="66817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8" name="Line 11"/>
          <p:cNvSpPr>
            <a:spLocks noChangeShapeType="1"/>
          </p:cNvSpPr>
          <p:nvPr/>
        </p:nvSpPr>
        <p:spPr bwMode="auto">
          <a:xfrm flipV="1">
            <a:off x="2743200" y="3290888"/>
            <a:ext cx="0" cy="1381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9" name="Rectangle 12"/>
          <p:cNvSpPr>
            <a:spLocks noChangeArrowheads="1"/>
          </p:cNvSpPr>
          <p:nvPr/>
        </p:nvSpPr>
        <p:spPr bwMode="auto">
          <a:xfrm>
            <a:off x="3325813" y="3490913"/>
            <a:ext cx="133826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 </a:t>
            </a:r>
          </a:p>
          <a:p>
            <a:pPr algn="ctr">
              <a:spcBef>
                <a:spcPct val="0"/>
              </a:spcBef>
              <a:buFontTx/>
              <a:buNone/>
            </a:pPr>
            <a:r>
              <a:rPr lang="en-US" altLang="en-US" sz="1400">
                <a:ea typeface="ヒラギノ角ゴ Pro W3"/>
                <a:cs typeface="ヒラギノ角ゴ Pro W3"/>
              </a:rPr>
              <a:t>search report &amp; written opinion</a:t>
            </a:r>
          </a:p>
        </p:txBody>
      </p:sp>
      <p:sp>
        <p:nvSpPr>
          <p:cNvPr id="14350" name="Rectangle 13"/>
          <p:cNvSpPr>
            <a:spLocks noChangeArrowheads="1"/>
          </p:cNvSpPr>
          <p:nvPr/>
        </p:nvSpPr>
        <p:spPr bwMode="auto">
          <a:xfrm>
            <a:off x="3803650"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16</a:t>
            </a:r>
          </a:p>
        </p:txBody>
      </p:sp>
      <p:sp>
        <p:nvSpPr>
          <p:cNvPr id="14351" name="Rectangle 14"/>
          <p:cNvSpPr>
            <a:spLocks noChangeArrowheads="1"/>
          </p:cNvSpPr>
          <p:nvPr/>
        </p:nvSpPr>
        <p:spPr bwMode="auto">
          <a:xfrm>
            <a:off x="4529138" y="3030538"/>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18</a:t>
            </a:r>
          </a:p>
        </p:txBody>
      </p:sp>
      <p:sp>
        <p:nvSpPr>
          <p:cNvPr id="14352" name="Text Box 15"/>
          <p:cNvSpPr txBox="1">
            <a:spLocks noChangeArrowheads="1"/>
          </p:cNvSpPr>
          <p:nvPr/>
        </p:nvSpPr>
        <p:spPr bwMode="auto">
          <a:xfrm>
            <a:off x="3971925" y="2627313"/>
            <a:ext cx="14525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a:t>
            </a:r>
          </a:p>
          <a:p>
            <a:pPr algn="ctr">
              <a:spcBef>
                <a:spcPct val="0"/>
              </a:spcBef>
              <a:buFontTx/>
              <a:buNone/>
            </a:pPr>
            <a:r>
              <a:rPr lang="en-US" altLang="en-US" sz="1400">
                <a:ea typeface="ヒラギノ角ゴ Pro W3"/>
                <a:cs typeface="ヒラギノ角ゴ Pro W3"/>
              </a:rPr>
              <a:t>publication</a:t>
            </a:r>
          </a:p>
        </p:txBody>
      </p:sp>
      <p:sp>
        <p:nvSpPr>
          <p:cNvPr id="14353" name="Line 16"/>
          <p:cNvSpPr>
            <a:spLocks noChangeShapeType="1"/>
          </p:cNvSpPr>
          <p:nvPr/>
        </p:nvSpPr>
        <p:spPr bwMode="auto">
          <a:xfrm flipV="1">
            <a:off x="3986213" y="3292475"/>
            <a:ext cx="0" cy="1349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4" name="Rectangle 17"/>
          <p:cNvSpPr>
            <a:spLocks noChangeArrowheads="1"/>
          </p:cNvSpPr>
          <p:nvPr/>
        </p:nvSpPr>
        <p:spPr bwMode="auto">
          <a:xfrm>
            <a:off x="4783138" y="3505200"/>
            <a:ext cx="1546225" cy="1600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i="1">
                <a:ea typeface="ヒラギノ角ゴ Pro W3"/>
                <a:cs typeface="ヒラギノ角ゴ Pro W3"/>
              </a:rPr>
              <a:t>(optional)</a:t>
            </a:r>
          </a:p>
          <a:p>
            <a:pPr algn="ctr">
              <a:spcBef>
                <a:spcPct val="0"/>
              </a:spcBef>
              <a:buFontTx/>
              <a:buNone/>
            </a:pPr>
            <a:r>
              <a:rPr lang="en-US" altLang="en-US" sz="1400" i="1">
                <a:ea typeface="ヒラギノ角ゴ Pro W3"/>
                <a:cs typeface="ヒラギノ角ゴ Pro W3"/>
              </a:rPr>
              <a:t>File</a:t>
            </a:r>
            <a:br>
              <a:rPr lang="en-US" altLang="en-US" sz="1400" i="1">
                <a:ea typeface="ヒラギノ角ゴ Pro W3"/>
                <a:cs typeface="ヒラギノ角ゴ Pro W3"/>
              </a:rPr>
            </a:br>
            <a:r>
              <a:rPr lang="en-US" altLang="en-US" sz="1400" i="1">
                <a:ea typeface="ヒラギノ角ゴ Pro W3"/>
                <a:cs typeface="ヒラギノ角ゴ Pro W3"/>
              </a:rPr>
              <a:t> demand for</a:t>
            </a:r>
            <a:br>
              <a:rPr lang="en-US" altLang="en-US" sz="1400" i="1">
                <a:ea typeface="ヒラギノ角ゴ Pro W3"/>
                <a:cs typeface="ヒラギノ角ゴ Pro W3"/>
              </a:rPr>
            </a:br>
            <a:r>
              <a:rPr lang="en-US" altLang="en-US" sz="1400" i="1">
                <a:ea typeface="ヒラギノ角ゴ Pro W3"/>
                <a:cs typeface="ヒラギノ角ゴ Pro W3"/>
              </a:rPr>
              <a:t>International</a:t>
            </a:r>
          </a:p>
          <a:p>
            <a:pPr>
              <a:spcBef>
                <a:spcPct val="0"/>
              </a:spcBef>
              <a:buFontTx/>
              <a:buNone/>
            </a:pPr>
            <a:r>
              <a:rPr lang="en-US" altLang="en-US" sz="1400" i="1">
                <a:ea typeface="ヒラギノ角ゴ Pro W3"/>
                <a:cs typeface="ヒラギノ角ゴ Pro W3"/>
              </a:rPr>
              <a:t>       preliminary</a:t>
            </a:r>
          </a:p>
          <a:p>
            <a:pPr>
              <a:spcBef>
                <a:spcPct val="0"/>
              </a:spcBef>
              <a:buFontTx/>
              <a:buNone/>
            </a:pPr>
            <a:r>
              <a:rPr lang="en-US" altLang="en-US" sz="1400" i="1">
                <a:ea typeface="ヒラギノ角ゴ Pro W3"/>
                <a:cs typeface="ヒラギノ角ゴ Pro W3"/>
              </a:rPr>
              <a:t>      examination</a:t>
            </a:r>
          </a:p>
          <a:p>
            <a:pPr>
              <a:spcBef>
                <a:spcPct val="0"/>
              </a:spcBef>
              <a:buFontTx/>
              <a:buNone/>
            </a:pPr>
            <a:endParaRPr lang="en-US" altLang="en-US" sz="1400">
              <a:ea typeface="ヒラギノ角ゴ Pro W3"/>
              <a:cs typeface="ヒラギノ角ゴ Pro W3"/>
            </a:endParaRPr>
          </a:p>
        </p:txBody>
      </p:sp>
      <p:grpSp>
        <p:nvGrpSpPr>
          <p:cNvPr id="14355" name="Group 18"/>
          <p:cNvGrpSpPr>
            <a:grpSpLocks/>
          </p:cNvGrpSpPr>
          <p:nvPr/>
        </p:nvGrpSpPr>
        <p:grpSpPr bwMode="auto">
          <a:xfrm>
            <a:off x="7877175" y="2819400"/>
            <a:ext cx="598488" cy="1219200"/>
            <a:chOff x="4047" y="342"/>
            <a:chExt cx="651" cy="1134"/>
          </a:xfrm>
        </p:grpSpPr>
        <p:sp>
          <p:nvSpPr>
            <p:cNvPr id="14379" name="Line 19"/>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0" name="Line 20"/>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1" name="Line 21"/>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2" name="Line 22"/>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3" name="Line 23"/>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4" name="Line 24"/>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356" name="Rectangle 25"/>
          <p:cNvSpPr>
            <a:spLocks noChangeArrowheads="1"/>
          </p:cNvSpPr>
          <p:nvPr/>
        </p:nvSpPr>
        <p:spPr bwMode="auto">
          <a:xfrm>
            <a:off x="817563" y="3465513"/>
            <a:ext cx="1041400"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400">
                <a:ea typeface="ヒラギノ角ゴ Pro W3"/>
                <a:cs typeface="ヒラギノ角ゴ Pro W3"/>
              </a:rPr>
              <a:t>File local</a:t>
            </a:r>
          </a:p>
          <a:p>
            <a:pPr>
              <a:spcBef>
                <a:spcPct val="0"/>
              </a:spcBef>
              <a:buFontTx/>
              <a:buNone/>
            </a:pPr>
            <a:r>
              <a:rPr lang="en-US" altLang="en-US" sz="1400">
                <a:ea typeface="ヒラギノ角ゴ Pro W3"/>
                <a:cs typeface="ヒラギノ角ゴ Pro W3"/>
              </a:rPr>
              <a:t>application</a:t>
            </a:r>
          </a:p>
          <a:p>
            <a:pPr>
              <a:spcBef>
                <a:spcPct val="0"/>
              </a:spcBef>
              <a:buFontTx/>
              <a:buNone/>
            </a:pPr>
            <a:endParaRPr lang="en-US" altLang="en-US" sz="1400">
              <a:solidFill>
                <a:schemeClr val="bg1"/>
              </a:solidFill>
              <a:ea typeface="ヒラギノ角ゴ Pro W3"/>
              <a:cs typeface="ヒラギノ角ゴ Pro W3"/>
            </a:endParaRPr>
          </a:p>
        </p:txBody>
      </p:sp>
      <p:sp>
        <p:nvSpPr>
          <p:cNvPr id="14357" name="Rectangle 26"/>
          <p:cNvSpPr>
            <a:spLocks noChangeArrowheads="1"/>
          </p:cNvSpPr>
          <p:nvPr/>
        </p:nvSpPr>
        <p:spPr bwMode="auto">
          <a:xfrm>
            <a:off x="7496175" y="2057400"/>
            <a:ext cx="808038"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Enter</a:t>
            </a:r>
          </a:p>
          <a:p>
            <a:pPr algn="ctr">
              <a:spcBef>
                <a:spcPct val="0"/>
              </a:spcBef>
              <a:buFontTx/>
              <a:buNone/>
            </a:pPr>
            <a:r>
              <a:rPr lang="en-US" altLang="en-US" sz="1400">
                <a:ea typeface="ヒラギノ角ゴ Pro W3"/>
                <a:cs typeface="ヒラギノ角ゴ Pro W3"/>
              </a:rPr>
              <a:t>national</a:t>
            </a:r>
          </a:p>
          <a:p>
            <a:pPr algn="ctr">
              <a:spcBef>
                <a:spcPct val="0"/>
              </a:spcBef>
              <a:buFontTx/>
              <a:buNone/>
            </a:pPr>
            <a:r>
              <a:rPr lang="en-US" altLang="en-US" sz="1400">
                <a:ea typeface="ヒラギノ角ゴ Pro W3"/>
                <a:cs typeface="ヒラギノ角ゴ Pro W3"/>
              </a:rPr>
              <a:t>phase</a:t>
            </a:r>
          </a:p>
        </p:txBody>
      </p:sp>
      <p:sp>
        <p:nvSpPr>
          <p:cNvPr id="14358" name="Line 27"/>
          <p:cNvSpPr>
            <a:spLocks noChangeShapeType="1"/>
          </p:cNvSpPr>
          <p:nvPr/>
        </p:nvSpPr>
        <p:spPr bwMode="auto">
          <a:xfrm flipV="1">
            <a:off x="4713288"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9" name="Line 28"/>
          <p:cNvSpPr>
            <a:spLocks noChangeShapeType="1"/>
          </p:cNvSpPr>
          <p:nvPr/>
        </p:nvSpPr>
        <p:spPr bwMode="auto">
          <a:xfrm flipV="1">
            <a:off x="1266825"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0" name="Rectangle 29"/>
          <p:cNvSpPr>
            <a:spLocks noChangeArrowheads="1"/>
          </p:cNvSpPr>
          <p:nvPr/>
        </p:nvSpPr>
        <p:spPr bwMode="auto">
          <a:xfrm>
            <a:off x="5275263" y="3048000"/>
            <a:ext cx="5635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22</a:t>
            </a:r>
          </a:p>
        </p:txBody>
      </p:sp>
      <p:sp>
        <p:nvSpPr>
          <p:cNvPr id="14361" name="Line 30"/>
          <p:cNvSpPr>
            <a:spLocks noChangeShapeType="1"/>
          </p:cNvSpPr>
          <p:nvPr/>
        </p:nvSpPr>
        <p:spPr bwMode="auto">
          <a:xfrm flipV="1">
            <a:off x="55562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2" name="Rectangle 31"/>
          <p:cNvSpPr>
            <a:spLocks noChangeArrowheads="1"/>
          </p:cNvSpPr>
          <p:nvPr/>
        </p:nvSpPr>
        <p:spPr bwMode="auto">
          <a:xfrm>
            <a:off x="6962775" y="3048000"/>
            <a:ext cx="5635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28</a:t>
            </a:r>
          </a:p>
        </p:txBody>
      </p:sp>
      <p:sp>
        <p:nvSpPr>
          <p:cNvPr id="14363" name="Line 32"/>
          <p:cNvSpPr>
            <a:spLocks noChangeShapeType="1"/>
          </p:cNvSpPr>
          <p:nvPr/>
        </p:nvSpPr>
        <p:spPr bwMode="auto">
          <a:xfrm flipV="1">
            <a:off x="72453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4" name="Rectangle 33"/>
          <p:cNvSpPr>
            <a:spLocks noChangeArrowheads="1"/>
          </p:cNvSpPr>
          <p:nvPr/>
        </p:nvSpPr>
        <p:spPr bwMode="auto">
          <a:xfrm>
            <a:off x="6611938" y="3505200"/>
            <a:ext cx="1338262" cy="117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i="1">
                <a:ea typeface="ヒラギノ角ゴ Pro W3"/>
                <a:cs typeface="ヒラギノ角ゴ Pro W3"/>
              </a:rPr>
              <a:t>(optional)</a:t>
            </a:r>
          </a:p>
          <a:p>
            <a:pPr algn="ctr">
              <a:spcBef>
                <a:spcPct val="0"/>
              </a:spcBef>
              <a:buFontTx/>
              <a:buNone/>
            </a:pPr>
            <a:r>
              <a:rPr lang="en-US" altLang="en-US" sz="1400" i="1">
                <a:ea typeface="ヒラギノ角ゴ Pro W3"/>
                <a:cs typeface="ヒラギノ角ゴ Pro W3"/>
              </a:rPr>
              <a:t>International </a:t>
            </a:r>
          </a:p>
          <a:p>
            <a:pPr algn="ctr">
              <a:spcBef>
                <a:spcPct val="0"/>
              </a:spcBef>
              <a:buFontTx/>
              <a:buNone/>
            </a:pPr>
            <a:r>
              <a:rPr lang="en-US" altLang="en-US" sz="1400" i="1">
                <a:ea typeface="ヒラギノ角ゴ Pro W3"/>
                <a:cs typeface="ヒラギノ角ゴ Pro W3"/>
              </a:rPr>
              <a:t>preliminary report on patentability</a:t>
            </a:r>
          </a:p>
        </p:txBody>
      </p:sp>
      <p:sp>
        <p:nvSpPr>
          <p:cNvPr id="14365" name="Text Box 34"/>
          <p:cNvSpPr txBox="1">
            <a:spLocks noChangeArrowheads="1"/>
          </p:cNvSpPr>
          <p:nvPr/>
        </p:nvSpPr>
        <p:spPr bwMode="auto">
          <a:xfrm>
            <a:off x="457200" y="4800600"/>
            <a:ext cx="1676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Typically a national patent application in the home country of the applicant</a:t>
            </a:r>
            <a:endParaRPr lang="en-US" altLang="en-US" sz="1200">
              <a:solidFill>
                <a:srgbClr val="0070C0"/>
              </a:solidFill>
              <a:ea typeface="ヒラギノ角ゴ Pro W3"/>
              <a:cs typeface="ヒラギノ角ゴ Pro W3"/>
            </a:endParaRPr>
          </a:p>
        </p:txBody>
      </p:sp>
      <p:sp>
        <p:nvSpPr>
          <p:cNvPr id="14366" name="Line 35"/>
          <p:cNvSpPr>
            <a:spLocks noChangeShapeType="1"/>
          </p:cNvSpPr>
          <p:nvPr/>
        </p:nvSpPr>
        <p:spPr bwMode="auto">
          <a:xfrm>
            <a:off x="1266825" y="3962400"/>
            <a:ext cx="1588" cy="762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367" name="Text Box 34"/>
          <p:cNvSpPr txBox="1">
            <a:spLocks noChangeArrowheads="1"/>
          </p:cNvSpPr>
          <p:nvPr/>
        </p:nvSpPr>
        <p:spPr bwMode="auto">
          <a:xfrm>
            <a:off x="1625600" y="1052513"/>
            <a:ext cx="21336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Typically filed in same national patent office--one set of fees, one language, one set of formality requirements--and legal effect in all PCT States</a:t>
            </a:r>
            <a:endParaRPr lang="en-US" altLang="en-US" sz="1200">
              <a:solidFill>
                <a:srgbClr val="0070C0"/>
              </a:solidFill>
              <a:ea typeface="ヒラギノ角ゴ Pro W3"/>
              <a:cs typeface="ヒラギノ角ゴ Pro W3"/>
            </a:endParaRPr>
          </a:p>
        </p:txBody>
      </p:sp>
      <p:sp>
        <p:nvSpPr>
          <p:cNvPr id="14368" name="Line 33"/>
          <p:cNvSpPr>
            <a:spLocks noChangeShapeType="1"/>
          </p:cNvSpPr>
          <p:nvPr/>
        </p:nvSpPr>
        <p:spPr bwMode="auto">
          <a:xfrm flipH="1" flipV="1">
            <a:off x="2720975" y="2349500"/>
            <a:ext cx="3175" cy="7334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369" name="Text Box 33"/>
          <p:cNvSpPr txBox="1">
            <a:spLocks noChangeArrowheads="1"/>
          </p:cNvSpPr>
          <p:nvPr/>
        </p:nvSpPr>
        <p:spPr bwMode="auto">
          <a:xfrm>
            <a:off x="3200400" y="4800600"/>
            <a:ext cx="17526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Report on state of the art (prior art documents and their relevance) + initial patentability opinion</a:t>
            </a:r>
            <a:endParaRPr lang="en-US" altLang="en-US" sz="1200">
              <a:solidFill>
                <a:srgbClr val="0070C0"/>
              </a:solidFill>
              <a:ea typeface="ヒラギノ角ゴ Pro W3"/>
              <a:cs typeface="ヒラギノ角ゴ Pro W3"/>
            </a:endParaRPr>
          </a:p>
        </p:txBody>
      </p:sp>
      <p:sp>
        <p:nvSpPr>
          <p:cNvPr id="14370" name="Line 34"/>
          <p:cNvSpPr>
            <a:spLocks noChangeShapeType="1"/>
          </p:cNvSpPr>
          <p:nvPr/>
        </p:nvSpPr>
        <p:spPr bwMode="auto">
          <a:xfrm>
            <a:off x="4038600" y="4419600"/>
            <a:ext cx="0" cy="381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371" name="Text Box 33"/>
          <p:cNvSpPr txBox="1">
            <a:spLocks noChangeArrowheads="1"/>
          </p:cNvSpPr>
          <p:nvPr/>
        </p:nvSpPr>
        <p:spPr bwMode="auto">
          <a:xfrm>
            <a:off x="3810000" y="1676400"/>
            <a:ext cx="18288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Disclosing to world content of application in standardized way</a:t>
            </a:r>
          </a:p>
        </p:txBody>
      </p:sp>
      <p:sp>
        <p:nvSpPr>
          <p:cNvPr id="14372" name="Line 34"/>
          <p:cNvSpPr>
            <a:spLocks noChangeShapeType="1"/>
          </p:cNvSpPr>
          <p:nvPr/>
        </p:nvSpPr>
        <p:spPr bwMode="auto">
          <a:xfrm flipH="1" flipV="1">
            <a:off x="4724400" y="2362200"/>
            <a:ext cx="0" cy="304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373" name="Text Box 33"/>
          <p:cNvSpPr txBox="1">
            <a:spLocks noChangeArrowheads="1"/>
          </p:cNvSpPr>
          <p:nvPr/>
        </p:nvSpPr>
        <p:spPr bwMode="auto">
          <a:xfrm>
            <a:off x="4419600" y="5949950"/>
            <a:ext cx="24384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Request an additional patentability analysis on </a:t>
            </a:r>
            <a:br>
              <a:rPr lang="en-US" altLang="en-US" sz="1200" b="1">
                <a:solidFill>
                  <a:srgbClr val="0070C0"/>
                </a:solidFill>
                <a:ea typeface="ヒラギノ角ゴ Pro W3"/>
                <a:cs typeface="ヒラギノ角ゴ Pro W3"/>
              </a:rPr>
            </a:br>
            <a:r>
              <a:rPr lang="en-US" altLang="en-US" sz="1200" b="1">
                <a:solidFill>
                  <a:srgbClr val="0070C0"/>
                </a:solidFill>
                <a:ea typeface="ヒラギノ角ゴ Pro W3"/>
                <a:cs typeface="ヒラギノ角ゴ Pro W3"/>
              </a:rPr>
              <a:t>basis of amended application</a:t>
            </a:r>
            <a:endParaRPr lang="en-US" altLang="en-US" sz="1200">
              <a:solidFill>
                <a:srgbClr val="0070C0"/>
              </a:solidFill>
              <a:ea typeface="ヒラギノ角ゴ Pro W3"/>
              <a:cs typeface="ヒラギノ角ゴ Pro W3"/>
            </a:endParaRPr>
          </a:p>
        </p:txBody>
      </p:sp>
      <p:sp>
        <p:nvSpPr>
          <p:cNvPr id="14374" name="Line 35"/>
          <p:cNvSpPr>
            <a:spLocks noChangeShapeType="1"/>
          </p:cNvSpPr>
          <p:nvPr/>
        </p:nvSpPr>
        <p:spPr bwMode="auto">
          <a:xfrm>
            <a:off x="5638800" y="5033963"/>
            <a:ext cx="0" cy="91598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375" name="Text Box 33"/>
          <p:cNvSpPr txBox="1">
            <a:spLocks noChangeArrowheads="1"/>
          </p:cNvSpPr>
          <p:nvPr/>
        </p:nvSpPr>
        <p:spPr bwMode="auto">
          <a:xfrm>
            <a:off x="6172200" y="5029200"/>
            <a:ext cx="22098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Additional patentability analysis, designed to assist in national phase decision-making</a:t>
            </a:r>
          </a:p>
        </p:txBody>
      </p:sp>
      <p:sp>
        <p:nvSpPr>
          <p:cNvPr id="14376" name="Line 34"/>
          <p:cNvSpPr>
            <a:spLocks noChangeShapeType="1"/>
          </p:cNvSpPr>
          <p:nvPr/>
        </p:nvSpPr>
        <p:spPr bwMode="auto">
          <a:xfrm>
            <a:off x="7281863" y="4705350"/>
            <a:ext cx="0" cy="381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377" name="Text Box 33"/>
          <p:cNvSpPr txBox="1">
            <a:spLocks noChangeArrowheads="1"/>
          </p:cNvSpPr>
          <p:nvPr/>
        </p:nvSpPr>
        <p:spPr bwMode="auto">
          <a:xfrm>
            <a:off x="7162800" y="755650"/>
            <a:ext cx="17526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Express intention and take steps to pursue to grant in various states</a:t>
            </a:r>
          </a:p>
        </p:txBody>
      </p:sp>
      <p:sp>
        <p:nvSpPr>
          <p:cNvPr id="14378" name="Line 34"/>
          <p:cNvSpPr>
            <a:spLocks noChangeShapeType="1"/>
          </p:cNvSpPr>
          <p:nvPr/>
        </p:nvSpPr>
        <p:spPr bwMode="auto">
          <a:xfrm flipH="1" flipV="1">
            <a:off x="8001000" y="1600200"/>
            <a:ext cx="0" cy="457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Tree>
    <p:extLst>
      <p:ext uri="{BB962C8B-B14F-4D97-AF65-F5344CB8AC3E}">
        <p14:creationId xmlns:p14="http://schemas.microsoft.com/office/powerpoint/2010/main" val="3461843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19D3BA09-96FF-49CE-BC3E-1B0284CB3E2D}" type="slidenum">
              <a:rPr lang="en-US" altLang="en-US" sz="1400" smtClean="0"/>
              <a:pPr eaLnBrk="1" hangingPunct="1">
                <a:spcBef>
                  <a:spcPct val="0"/>
                </a:spcBef>
                <a:buFontTx/>
                <a:buNone/>
              </a:pPr>
              <a:t>46</a:t>
            </a:fld>
            <a:endParaRPr lang="en-US" altLang="en-US" sz="1400" smtClean="0"/>
          </a:p>
        </p:txBody>
      </p:sp>
      <p:sp>
        <p:nvSpPr>
          <p:cNvPr id="15363" name="Rectangle 2"/>
          <p:cNvSpPr>
            <a:spLocks noGrp="1" noChangeArrowheads="1"/>
          </p:cNvSpPr>
          <p:nvPr>
            <p:ph type="title"/>
          </p:nvPr>
        </p:nvSpPr>
        <p:spPr/>
        <p:txBody>
          <a:bodyPr/>
          <a:lstStyle/>
          <a:p>
            <a:pPr eaLnBrk="1" hangingPunct="1"/>
            <a:r>
              <a:rPr lang="en-US" altLang="en-US" smtClean="0">
                <a:solidFill>
                  <a:srgbClr val="0070C0"/>
                </a:solidFill>
              </a:rPr>
              <a:t>The PCT</a:t>
            </a:r>
            <a:endParaRPr lang="en-US" altLang="en-US" sz="3200" b="1" smtClean="0">
              <a:solidFill>
                <a:srgbClr val="0070C0"/>
              </a:solidFill>
            </a:endParaRPr>
          </a:p>
        </p:txBody>
      </p:sp>
      <p:pic>
        <p:nvPicPr>
          <p:cNvPr id="15364" name="Picture 2" descr="http://ecx.images-amazon.com/images/I/617y3X5wccL._SL1500_.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3488" y="2185988"/>
            <a:ext cx="3363912"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1"/>
          <p:cNvSpPr txBox="1">
            <a:spLocks noChangeArrowheads="1"/>
          </p:cNvSpPr>
          <p:nvPr/>
        </p:nvSpPr>
        <p:spPr bwMode="auto">
          <a:xfrm>
            <a:off x="2916238" y="1268413"/>
            <a:ext cx="23034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600"/>
              <a:t>filing tool for applicants with global reach</a:t>
            </a:r>
          </a:p>
        </p:txBody>
      </p:sp>
      <p:sp>
        <p:nvSpPr>
          <p:cNvPr id="15366" name="TextBox 8"/>
          <p:cNvSpPr txBox="1">
            <a:spLocks noChangeArrowheads="1"/>
          </p:cNvSpPr>
          <p:nvPr/>
        </p:nvSpPr>
        <p:spPr bwMode="auto">
          <a:xfrm>
            <a:off x="814388" y="2185988"/>
            <a:ext cx="18716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600"/>
              <a:t>work-sharing tool for Offices</a:t>
            </a:r>
          </a:p>
        </p:txBody>
      </p:sp>
      <p:sp>
        <p:nvSpPr>
          <p:cNvPr id="15367" name="TextBox 2"/>
          <p:cNvSpPr txBox="1">
            <a:spLocks noChangeArrowheads="1"/>
          </p:cNvSpPr>
          <p:nvPr/>
        </p:nvSpPr>
        <p:spPr bwMode="auto">
          <a:xfrm>
            <a:off x="5608638" y="2012950"/>
            <a:ext cx="2305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600"/>
              <a:t>harmonized formalities</a:t>
            </a:r>
          </a:p>
        </p:txBody>
      </p:sp>
      <p:sp>
        <p:nvSpPr>
          <p:cNvPr id="15368" name="TextBox 3"/>
          <p:cNvSpPr txBox="1">
            <a:spLocks noChangeArrowheads="1"/>
          </p:cNvSpPr>
          <p:nvPr/>
        </p:nvSpPr>
        <p:spPr bwMode="auto">
          <a:xfrm>
            <a:off x="5580063" y="4360863"/>
            <a:ext cx="1943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600"/>
              <a:t>buys</a:t>
            </a:r>
            <a:r>
              <a:rPr lang="fr-CH" altLang="en-US" sz="1600"/>
              <a:t> time</a:t>
            </a:r>
            <a:endParaRPr lang="en-US" altLang="en-US" sz="1600"/>
          </a:p>
        </p:txBody>
      </p:sp>
      <p:sp>
        <p:nvSpPr>
          <p:cNvPr id="15369" name="TextBox 4"/>
          <p:cNvSpPr txBox="1">
            <a:spLocks noChangeArrowheads="1"/>
          </p:cNvSpPr>
          <p:nvPr/>
        </p:nvSpPr>
        <p:spPr bwMode="auto">
          <a:xfrm>
            <a:off x="771525" y="4868863"/>
            <a:ext cx="2098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600"/>
              <a:t>patentability analysis</a:t>
            </a:r>
          </a:p>
        </p:txBody>
      </p:sp>
      <p:sp>
        <p:nvSpPr>
          <p:cNvPr id="15370" name="TextBox 5"/>
          <p:cNvSpPr txBox="1">
            <a:spLocks noChangeArrowheads="1"/>
          </p:cNvSpPr>
          <p:nvPr/>
        </p:nvSpPr>
        <p:spPr bwMode="auto">
          <a:xfrm>
            <a:off x="771525" y="3455988"/>
            <a:ext cx="15843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600"/>
              <a:t>ePCT filing </a:t>
            </a:r>
            <a:br>
              <a:rPr lang="en-US" altLang="en-US" sz="1600"/>
            </a:br>
            <a:r>
              <a:rPr lang="en-US" altLang="en-US" sz="1600"/>
              <a:t>and processing</a:t>
            </a:r>
          </a:p>
        </p:txBody>
      </p:sp>
      <p:sp>
        <p:nvSpPr>
          <p:cNvPr id="15371" name="TextBox 6"/>
          <p:cNvSpPr txBox="1">
            <a:spLocks noChangeArrowheads="1"/>
          </p:cNvSpPr>
          <p:nvPr/>
        </p:nvSpPr>
        <p:spPr bwMode="auto">
          <a:xfrm>
            <a:off x="5983288" y="3116263"/>
            <a:ext cx="25098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600"/>
              <a:t>allows for </a:t>
            </a:r>
            <a:br>
              <a:rPr lang="en-US" altLang="en-US" sz="1600"/>
            </a:br>
            <a:r>
              <a:rPr lang="en-US" altLang="en-US" sz="1600"/>
              <a:t>correction of errors</a:t>
            </a:r>
          </a:p>
        </p:txBody>
      </p:sp>
      <p:sp>
        <p:nvSpPr>
          <p:cNvPr id="15372" name="TextBox 7"/>
          <p:cNvSpPr txBox="1">
            <a:spLocks noChangeArrowheads="1"/>
          </p:cNvSpPr>
          <p:nvPr/>
        </p:nvSpPr>
        <p:spPr bwMode="auto">
          <a:xfrm>
            <a:off x="3779838" y="5380038"/>
            <a:ext cx="20875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600"/>
              <a:t>flexibility, </a:t>
            </a:r>
            <a:br>
              <a:rPr lang="en-US" altLang="en-US" sz="1600"/>
            </a:br>
            <a:r>
              <a:rPr lang="en-US" altLang="en-US" sz="1600"/>
              <a:t>keeps options open</a:t>
            </a:r>
          </a:p>
        </p:txBody>
      </p:sp>
      <p:sp>
        <p:nvSpPr>
          <p:cNvPr id="15373" name="TextBox 1"/>
          <p:cNvSpPr txBox="1">
            <a:spLocks noChangeArrowheads="1"/>
          </p:cNvSpPr>
          <p:nvPr/>
        </p:nvSpPr>
        <p:spPr bwMode="auto">
          <a:xfrm rot="3412242">
            <a:off x="4829176" y="3148012"/>
            <a:ext cx="323850" cy="460375"/>
          </a:xfrm>
          <a:prstGeom prst="rect">
            <a:avLst/>
          </a:prstGeom>
          <a:solidFill>
            <a:srgbClr val="92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Tree>
    <p:extLst>
      <p:ext uri="{BB962C8B-B14F-4D97-AF65-F5344CB8AC3E}">
        <p14:creationId xmlns:p14="http://schemas.microsoft.com/office/powerpoint/2010/main" val="2961393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2"/>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C0042E4F-4A92-44E6-B854-046C3230F9D7}" type="slidenum">
              <a:rPr lang="en-US" altLang="en-US" sz="1400" smtClean="0"/>
              <a:pPr eaLnBrk="1" hangingPunct="1">
                <a:spcBef>
                  <a:spcPct val="0"/>
                </a:spcBef>
                <a:buFontTx/>
                <a:buNone/>
              </a:pPr>
              <a:t>47</a:t>
            </a:fld>
            <a:endParaRPr lang="en-US" altLang="en-US" sz="1400" smtClean="0"/>
          </a:p>
        </p:txBody>
      </p:sp>
      <p:sp>
        <p:nvSpPr>
          <p:cNvPr id="16387" name="Rectangle 2"/>
          <p:cNvSpPr>
            <a:spLocks noGrp="1" noChangeArrowheads="1"/>
          </p:cNvSpPr>
          <p:nvPr>
            <p:ph type="title"/>
          </p:nvPr>
        </p:nvSpPr>
        <p:spPr/>
        <p:txBody>
          <a:bodyPr/>
          <a:lstStyle/>
          <a:p>
            <a:pPr eaLnBrk="1" hangingPunct="1"/>
            <a:r>
              <a:rPr lang="en-US" altLang="en-US" smtClean="0">
                <a:solidFill>
                  <a:srgbClr val="0070C0"/>
                </a:solidFill>
              </a:rPr>
              <a:t>The PCT in 1978</a:t>
            </a:r>
          </a:p>
        </p:txBody>
      </p:sp>
      <p:pic>
        <p:nvPicPr>
          <p:cNvPr id="16388" name="Picture 3" descr="144-0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5725" y="1187450"/>
            <a:ext cx="9058275"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235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Grp="1" noChangeAspect="1"/>
          </p:cNvGraphicFramePr>
          <p:nvPr>
            <p:ph idx="1"/>
          </p:nvPr>
        </p:nvGraphicFramePr>
        <p:xfrm>
          <a:off x="0" y="0"/>
          <a:ext cx="10763250" cy="7715250"/>
        </p:xfrm>
        <a:graphic>
          <a:graphicData uri="http://schemas.openxmlformats.org/presentationml/2006/ole">
            <mc:AlternateContent xmlns:mc="http://schemas.openxmlformats.org/markup-compatibility/2006">
              <mc:Choice xmlns:v="urn:schemas-microsoft-com:vml" Requires="v">
                <p:oleObj spid="_x0000_s2079" name="Bitmap Image" r:id="rId3" imgW="0" imgH="0" progId="Paint.Picture">
                  <p:embed/>
                </p:oleObj>
              </mc:Choice>
              <mc:Fallback>
                <p:oleObj name="Bitmap Image" r:id="rId3" imgW="0" imgH="0" progId="Paint.Picture">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10763250" cy="771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1" name="Rectangle 2"/>
          <p:cNvSpPr>
            <a:spLocks noGrp="1" noChangeArrowheads="1"/>
          </p:cNvSpPr>
          <p:nvPr>
            <p:ph type="title"/>
          </p:nvPr>
        </p:nvSpPr>
        <p:spPr>
          <a:xfrm>
            <a:off x="468313" y="0"/>
            <a:ext cx="8229600" cy="1143000"/>
          </a:xfrm>
        </p:spPr>
        <p:txBody>
          <a:bodyPr/>
          <a:lstStyle/>
          <a:p>
            <a:pPr eaLnBrk="1" hangingPunct="1"/>
            <a:r>
              <a:rPr lang="en-US" altLang="en-US" smtClean="0">
                <a:solidFill>
                  <a:srgbClr val="0070C0"/>
                </a:solidFill>
              </a:rPr>
              <a:t>PCT Coverage Today </a:t>
            </a:r>
          </a:p>
        </p:txBody>
      </p:sp>
      <p:sp>
        <p:nvSpPr>
          <p:cNvPr id="17412" name="Slide Number Placeholder 1"/>
          <p:cNvSpPr>
            <a:spLocks noGrp="1"/>
          </p:cNvSpPr>
          <p:nvPr>
            <p:ph type="sldNum" sz="quarter" idx="10"/>
          </p:nvPr>
        </p:nvSpPr>
        <p:spPr>
          <a:noFill/>
        </p:spPr>
        <p:txBody>
          <a:bodyP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0"/>
              </a:spcBef>
              <a:buFontTx/>
              <a:buNone/>
            </a:pPr>
            <a:fld id="{28FBE9CE-D84C-4E56-85E2-EB9EBEED6C3C}" type="slidenum">
              <a:rPr lang="en-US" altLang="en-US" sz="1400" smtClean="0"/>
              <a:pPr eaLnBrk="1" hangingPunct="1">
                <a:spcBef>
                  <a:spcPct val="0"/>
                </a:spcBef>
                <a:buFontTx/>
                <a:buNone/>
              </a:pPr>
              <a:t>48</a:t>
            </a:fld>
            <a:endParaRPr lang="en-US" altLang="en-US" sz="1400" smtClean="0"/>
          </a:p>
        </p:txBody>
      </p:sp>
    </p:spTree>
    <p:extLst>
      <p:ext uri="{BB962C8B-B14F-4D97-AF65-F5344CB8AC3E}">
        <p14:creationId xmlns:p14="http://schemas.microsoft.com/office/powerpoint/2010/main" val="1963055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2"/>
          <p:cNvGraphicFramePr>
            <a:graphicFrameLocks noChangeAspect="1"/>
          </p:cNvGraphicFramePr>
          <p:nvPr/>
        </p:nvGraphicFramePr>
        <p:xfrm>
          <a:off x="1447800" y="0"/>
          <a:ext cx="7696200" cy="4554538"/>
        </p:xfrm>
        <a:graphic>
          <a:graphicData uri="http://schemas.openxmlformats.org/presentationml/2006/ole">
            <mc:AlternateContent xmlns:mc="http://schemas.openxmlformats.org/markup-compatibility/2006">
              <mc:Choice xmlns:v="urn:schemas-microsoft-com:vml" Requires="v">
                <p:oleObj spid="_x0000_s3103" name="Bitmap Image" r:id="rId4" imgW="9752381" imgH="6990476" progId="Paint.Picture">
                  <p:embed/>
                </p:oleObj>
              </mc:Choice>
              <mc:Fallback>
                <p:oleObj name="Bitmap Image" r:id="rId4" imgW="9752381" imgH="6990476"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0" y="0"/>
                        <a:ext cx="7696200" cy="455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8435" name="Group 3"/>
          <p:cNvGrpSpPr>
            <a:grpSpLocks/>
          </p:cNvGrpSpPr>
          <p:nvPr/>
        </p:nvGrpSpPr>
        <p:grpSpPr bwMode="auto">
          <a:xfrm>
            <a:off x="228600" y="914400"/>
            <a:ext cx="1125538" cy="304800"/>
            <a:chOff x="192" y="336"/>
            <a:chExt cx="768" cy="192"/>
          </a:xfrm>
        </p:grpSpPr>
        <p:sp>
          <p:nvSpPr>
            <p:cNvPr id="18444" name="Rectangle 4"/>
            <p:cNvSpPr>
              <a:spLocks noChangeArrowheads="1"/>
            </p:cNvSpPr>
            <p:nvPr/>
          </p:nvSpPr>
          <p:spPr bwMode="auto">
            <a:xfrm>
              <a:off x="192" y="336"/>
              <a:ext cx="144" cy="180"/>
            </a:xfrm>
            <a:prstGeom prst="rect">
              <a:avLst/>
            </a:prstGeom>
            <a:solidFill>
              <a:srgbClr val="0099CC"/>
            </a:solidFill>
            <a:ln w="12700">
              <a:solidFill>
                <a:schemeClr val="tx1"/>
              </a:solidFill>
              <a:miter lim="800000"/>
              <a:headEnd/>
              <a:tailEnd/>
            </a:ln>
          </p:spPr>
          <p:txBody>
            <a:bodyPr anchor="ctr">
              <a:spAutoFit/>
            </a:bodyPr>
            <a:lstStyle>
              <a:lvl1pPr eaLnBrk="0" hangingPunct="0">
                <a:spcBef>
                  <a:spcPct val="20000"/>
                </a:spcBef>
                <a:buBlip>
                  <a:blip r:embed="rId6"/>
                </a:buBlip>
                <a:defRPr sz="2400">
                  <a:solidFill>
                    <a:schemeClr val="tx1"/>
                  </a:solidFill>
                  <a:latin typeface="Arial" pitchFamily="34" charset="0"/>
                  <a:cs typeface="Arial" pitchFamily="34" charset="0"/>
                </a:defRPr>
              </a:lvl1pPr>
              <a:lvl2pPr marL="742950" indent="-285750" eaLnBrk="0" hangingPunct="0">
                <a:spcBef>
                  <a:spcPct val="20000"/>
                </a:spcBef>
                <a:buBlip>
                  <a:blip r:embed="rId7"/>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8"/>
                </a:buBlip>
                <a:defRPr sz="2400">
                  <a:solidFill>
                    <a:schemeClr val="tx1"/>
                  </a:solidFill>
                  <a:latin typeface="Arial" pitchFamily="34" charset="0"/>
                  <a:cs typeface="Arial" pitchFamily="34" charset="0"/>
                </a:defRPr>
              </a:lvl3pPr>
              <a:lvl4pPr marL="1600200" indent="-228600" eaLnBrk="0" hangingPunct="0">
                <a:spcBef>
                  <a:spcPct val="20000"/>
                </a:spcBef>
                <a:buBlip>
                  <a:blip r:embed="rId9"/>
                </a:buBlip>
                <a:defRPr sz="2400">
                  <a:solidFill>
                    <a:schemeClr val="tx1"/>
                  </a:solidFill>
                  <a:latin typeface="Arial" pitchFamily="34" charset="0"/>
                  <a:cs typeface="Arial" pitchFamily="34" charset="0"/>
                </a:defRPr>
              </a:lvl4pPr>
              <a:lvl5pPr marL="2057400" indent="-228600" eaLnBrk="0" hangingPunct="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ea typeface="ヒラギノ角ゴ Pro W3"/>
                <a:cs typeface="ヒラギノ角ゴ Pro W3"/>
              </a:endParaRPr>
            </a:p>
          </p:txBody>
        </p:sp>
        <p:sp>
          <p:nvSpPr>
            <p:cNvPr id="18445" name="Text Box 5"/>
            <p:cNvSpPr txBox="1">
              <a:spLocks noChangeArrowheads="1"/>
            </p:cNvSpPr>
            <p:nvPr/>
          </p:nvSpPr>
          <p:spPr bwMode="auto">
            <a:xfrm>
              <a:off x="288" y="336"/>
              <a:ext cx="6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ct val="20000"/>
                </a:spcBef>
                <a:buBlip>
                  <a:blip r:embed="rId6"/>
                </a:buBlip>
                <a:defRPr sz="2400">
                  <a:solidFill>
                    <a:schemeClr val="tx1"/>
                  </a:solidFill>
                  <a:latin typeface="Arial" pitchFamily="34" charset="0"/>
                  <a:cs typeface="Arial" pitchFamily="34" charset="0"/>
                </a:defRPr>
              </a:lvl1pPr>
              <a:lvl2pPr marL="742950" indent="-285750" eaLnBrk="0" hangingPunct="0">
                <a:spcBef>
                  <a:spcPct val="20000"/>
                </a:spcBef>
                <a:buBlip>
                  <a:blip r:embed="rId7"/>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8"/>
                </a:buBlip>
                <a:defRPr sz="2400">
                  <a:solidFill>
                    <a:schemeClr val="tx1"/>
                  </a:solidFill>
                  <a:latin typeface="Arial" pitchFamily="34" charset="0"/>
                  <a:cs typeface="Arial" pitchFamily="34" charset="0"/>
                </a:defRPr>
              </a:lvl3pPr>
              <a:lvl4pPr marL="1600200" indent="-228600" eaLnBrk="0" hangingPunct="0">
                <a:spcBef>
                  <a:spcPct val="20000"/>
                </a:spcBef>
                <a:buBlip>
                  <a:blip r:embed="rId9"/>
                </a:buBlip>
                <a:defRPr sz="2400">
                  <a:solidFill>
                    <a:schemeClr val="tx1"/>
                  </a:solidFill>
                  <a:latin typeface="Arial" pitchFamily="34" charset="0"/>
                  <a:cs typeface="Arial" pitchFamily="34" charset="0"/>
                </a:defRPr>
              </a:lvl4pPr>
              <a:lvl5pPr marL="2057400" indent="-228600" eaLnBrk="0" hangingPunct="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1400" b="1">
                  <a:ea typeface="ヒラギノ角ゴ Pro W3"/>
                  <a:cs typeface="ヒラギノ角ゴ Pro W3"/>
                </a:rPr>
                <a:t>=PCT</a:t>
              </a:r>
            </a:p>
          </p:txBody>
        </p:sp>
      </p:grpSp>
      <p:sp>
        <p:nvSpPr>
          <p:cNvPr id="18436" name="Text Box 6"/>
          <p:cNvSpPr txBox="1">
            <a:spLocks noChangeArrowheads="1"/>
          </p:cNvSpPr>
          <p:nvPr/>
        </p:nvSpPr>
        <p:spPr bwMode="auto">
          <a:xfrm>
            <a:off x="33338" y="2924175"/>
            <a:ext cx="1752600"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228600" indent="-228600" defTabSz="762000" eaLnBrk="0" hangingPunct="0">
              <a:spcBef>
                <a:spcPct val="20000"/>
              </a:spcBef>
              <a:buBlip>
                <a:blip r:embed="rId6"/>
              </a:buBlip>
              <a:defRPr sz="2400">
                <a:solidFill>
                  <a:schemeClr val="tx1"/>
                </a:solidFill>
                <a:latin typeface="Arial" pitchFamily="34" charset="0"/>
                <a:cs typeface="Arial" pitchFamily="34" charset="0"/>
              </a:defRPr>
            </a:lvl1pPr>
            <a:lvl2pPr marL="742950" indent="-285750" defTabSz="762000" eaLnBrk="0" hangingPunct="0">
              <a:spcBef>
                <a:spcPct val="20000"/>
              </a:spcBef>
              <a:buBlip>
                <a:blip r:embed="rId7"/>
              </a:buBlip>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8"/>
              </a:buBlip>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9"/>
              </a:buBlip>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6"/>
              </a:buBlip>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800">
                <a:ea typeface="ヒラギノ角ゴ Pro W3"/>
                <a:cs typeface="ヒラギノ角ゴ Pro W3"/>
              </a:rPr>
              <a:t>Albania		</a:t>
            </a:r>
          </a:p>
          <a:p>
            <a:pPr eaLnBrk="1" hangingPunct="1">
              <a:spcBef>
                <a:spcPct val="0"/>
              </a:spcBef>
              <a:buFontTx/>
              <a:buNone/>
            </a:pPr>
            <a:r>
              <a:rPr lang="en-US" altLang="en-US" sz="800">
                <a:ea typeface="ヒラギノ角ゴ Pro W3"/>
                <a:cs typeface="ヒラギノ角ゴ Pro W3"/>
              </a:rPr>
              <a:t>Algeria		</a:t>
            </a:r>
          </a:p>
          <a:p>
            <a:pPr eaLnBrk="1" hangingPunct="1">
              <a:spcBef>
                <a:spcPct val="0"/>
              </a:spcBef>
              <a:buFontTx/>
              <a:buNone/>
            </a:pPr>
            <a:r>
              <a:rPr lang="en-US" altLang="en-US" sz="800">
                <a:ea typeface="ヒラギノ角ゴ Pro W3"/>
                <a:cs typeface="ヒラギノ角ゴ Pro W3"/>
              </a:rPr>
              <a:t>Angola</a:t>
            </a:r>
          </a:p>
          <a:p>
            <a:pPr eaLnBrk="1" hangingPunct="1">
              <a:spcBef>
                <a:spcPct val="0"/>
              </a:spcBef>
              <a:buFontTx/>
              <a:buNone/>
            </a:pPr>
            <a:r>
              <a:rPr lang="en-US" altLang="en-US" sz="800">
                <a:ea typeface="ヒラギノ角ゴ Pro W3"/>
                <a:cs typeface="ヒラギノ角ゴ Pro W3"/>
              </a:rPr>
              <a:t>Antigua and Barbuda	</a:t>
            </a:r>
          </a:p>
          <a:p>
            <a:pPr eaLnBrk="1" hangingPunct="1">
              <a:spcBef>
                <a:spcPct val="0"/>
              </a:spcBef>
              <a:buFontTx/>
              <a:buNone/>
            </a:pPr>
            <a:r>
              <a:rPr lang="en-US" altLang="en-US" sz="800">
                <a:ea typeface="ヒラギノ角ゴ Pro W3"/>
                <a:cs typeface="ヒラギノ角ゴ Pro W3"/>
              </a:rPr>
              <a:t>Armenia		</a:t>
            </a:r>
          </a:p>
          <a:p>
            <a:pPr eaLnBrk="1" hangingPunct="1">
              <a:spcBef>
                <a:spcPct val="0"/>
              </a:spcBef>
              <a:buFontTx/>
              <a:buNone/>
            </a:pPr>
            <a:r>
              <a:rPr lang="en-US" altLang="en-US" sz="800">
                <a:ea typeface="ヒラギノ角ゴ Pro W3"/>
                <a:cs typeface="ヒラギノ角ゴ Pro W3"/>
              </a:rPr>
              <a:t>Australia		</a:t>
            </a:r>
          </a:p>
          <a:p>
            <a:pPr eaLnBrk="1" hangingPunct="1">
              <a:spcBef>
                <a:spcPct val="0"/>
              </a:spcBef>
              <a:buFontTx/>
              <a:buNone/>
            </a:pPr>
            <a:r>
              <a:rPr lang="en-US" altLang="en-US" sz="800">
                <a:ea typeface="ヒラギノ角ゴ Pro W3"/>
                <a:cs typeface="ヒラギノ角ゴ Pro W3"/>
              </a:rPr>
              <a:t>Austria		</a:t>
            </a:r>
          </a:p>
          <a:p>
            <a:pPr eaLnBrk="1" hangingPunct="1">
              <a:spcBef>
                <a:spcPct val="0"/>
              </a:spcBef>
              <a:buFontTx/>
              <a:buNone/>
            </a:pPr>
            <a:r>
              <a:rPr lang="en-US" altLang="en-US" sz="800">
                <a:ea typeface="ヒラギノ角ゴ Pro W3"/>
                <a:cs typeface="ヒラギノ角ゴ Pro W3"/>
              </a:rPr>
              <a:t>Azerbaijan		</a:t>
            </a:r>
          </a:p>
          <a:p>
            <a:pPr eaLnBrk="1" hangingPunct="1">
              <a:spcBef>
                <a:spcPct val="0"/>
              </a:spcBef>
              <a:buFontTx/>
              <a:buNone/>
            </a:pPr>
            <a:r>
              <a:rPr lang="en-US" altLang="en-US" sz="800">
                <a:ea typeface="ヒラギノ角ゴ Pro W3"/>
                <a:cs typeface="ヒラギノ角ゴ Pro W3"/>
              </a:rPr>
              <a:t>Bahrain</a:t>
            </a:r>
            <a:r>
              <a:rPr lang="en-US" altLang="en-US" sz="800">
                <a:solidFill>
                  <a:srgbClr val="AF3737"/>
                </a:solidFill>
                <a:ea typeface="ヒラギノ角ゴ Pro W3"/>
                <a:cs typeface="ヒラギノ角ゴ Pro W3"/>
              </a:rPr>
              <a:t> </a:t>
            </a:r>
          </a:p>
          <a:p>
            <a:pPr eaLnBrk="1" hangingPunct="1">
              <a:spcBef>
                <a:spcPct val="0"/>
              </a:spcBef>
              <a:buFontTx/>
              <a:buNone/>
            </a:pPr>
            <a:r>
              <a:rPr lang="en-US" altLang="en-US" sz="800">
                <a:ea typeface="ヒラギノ角ゴ Pro W3"/>
                <a:cs typeface="ヒラギノ角ゴ Pro W3"/>
              </a:rPr>
              <a:t>Barbados		</a:t>
            </a:r>
          </a:p>
          <a:p>
            <a:pPr eaLnBrk="1" hangingPunct="1">
              <a:spcBef>
                <a:spcPct val="0"/>
              </a:spcBef>
              <a:buFontTx/>
              <a:buNone/>
            </a:pPr>
            <a:r>
              <a:rPr lang="en-US" altLang="en-US" sz="800">
                <a:ea typeface="ヒラギノ角ゴ Pro W3"/>
                <a:cs typeface="ヒラギノ角ゴ Pro W3"/>
              </a:rPr>
              <a:t>Belarus		</a:t>
            </a:r>
          </a:p>
          <a:p>
            <a:pPr eaLnBrk="1" hangingPunct="1">
              <a:spcBef>
                <a:spcPct val="0"/>
              </a:spcBef>
              <a:buFontTx/>
              <a:buNone/>
            </a:pPr>
            <a:r>
              <a:rPr lang="en-US" altLang="en-US" sz="800">
                <a:ea typeface="ヒラギノ角ゴ Pro W3"/>
                <a:cs typeface="ヒラギノ角ゴ Pro W3"/>
              </a:rPr>
              <a:t>Belgium		</a:t>
            </a:r>
          </a:p>
          <a:p>
            <a:pPr eaLnBrk="1" hangingPunct="1">
              <a:spcBef>
                <a:spcPct val="0"/>
              </a:spcBef>
              <a:buFontTx/>
              <a:buNone/>
            </a:pPr>
            <a:r>
              <a:rPr lang="en-US" altLang="en-US" sz="800">
                <a:ea typeface="ヒラギノ角ゴ Pro W3"/>
                <a:cs typeface="ヒラギノ角ゴ Pro W3"/>
              </a:rPr>
              <a:t>Belize		</a:t>
            </a:r>
          </a:p>
          <a:p>
            <a:pPr eaLnBrk="1" hangingPunct="1">
              <a:spcBef>
                <a:spcPct val="0"/>
              </a:spcBef>
              <a:buFontTx/>
              <a:buNone/>
            </a:pPr>
            <a:r>
              <a:rPr lang="en-US" altLang="en-US" sz="800">
                <a:ea typeface="ヒラギノ角ゴ Pro W3"/>
                <a:cs typeface="ヒラギノ角ゴ Pro W3"/>
              </a:rPr>
              <a:t>Benin		</a:t>
            </a:r>
          </a:p>
          <a:p>
            <a:pPr eaLnBrk="1" hangingPunct="1">
              <a:spcBef>
                <a:spcPct val="0"/>
              </a:spcBef>
              <a:buFontTx/>
              <a:buNone/>
            </a:pPr>
            <a:r>
              <a:rPr lang="en-US" altLang="en-US" sz="800">
                <a:ea typeface="ヒラギノ角ゴ Pro W3"/>
                <a:cs typeface="ヒラギノ角ゴ Pro W3"/>
              </a:rPr>
              <a:t>Bosnia and Herzegovina	</a:t>
            </a:r>
          </a:p>
          <a:p>
            <a:pPr eaLnBrk="1" hangingPunct="1">
              <a:spcBef>
                <a:spcPct val="0"/>
              </a:spcBef>
              <a:buFontTx/>
              <a:buNone/>
            </a:pPr>
            <a:r>
              <a:rPr lang="en-US" altLang="en-US" sz="800">
                <a:ea typeface="ヒラギノ角ゴ Pro W3"/>
                <a:cs typeface="ヒラギノ角ゴ Pro W3"/>
              </a:rPr>
              <a:t>Botswana </a:t>
            </a:r>
          </a:p>
          <a:p>
            <a:pPr eaLnBrk="1" hangingPunct="1">
              <a:spcBef>
                <a:spcPct val="0"/>
              </a:spcBef>
              <a:buFontTx/>
              <a:buNone/>
            </a:pPr>
            <a:r>
              <a:rPr lang="en-US" altLang="en-US" sz="800">
                <a:ea typeface="ヒラギノ角ゴ Pro W3"/>
                <a:cs typeface="ヒラギノ角ゴ Pro W3"/>
              </a:rPr>
              <a:t>Brazil		</a:t>
            </a:r>
          </a:p>
          <a:p>
            <a:pPr eaLnBrk="1" hangingPunct="1">
              <a:spcBef>
                <a:spcPct val="0"/>
              </a:spcBef>
              <a:buFontTx/>
              <a:buNone/>
            </a:pPr>
            <a:r>
              <a:rPr lang="en-US" altLang="en-US" sz="800">
                <a:ea typeface="ヒラギノ角ゴ Pro W3"/>
                <a:cs typeface="ヒラギノ角ゴ Pro W3"/>
              </a:rPr>
              <a:t>Brunei Darussalam</a:t>
            </a:r>
          </a:p>
          <a:p>
            <a:pPr eaLnBrk="1" hangingPunct="1">
              <a:spcBef>
                <a:spcPct val="0"/>
              </a:spcBef>
              <a:buFontTx/>
              <a:buNone/>
            </a:pPr>
            <a:r>
              <a:rPr lang="en-US" altLang="en-US" sz="800">
                <a:ea typeface="ヒラギノ角ゴ Pro W3"/>
                <a:cs typeface="ヒラギノ角ゴ Pro W3"/>
              </a:rPr>
              <a:t>Bulgaria		</a:t>
            </a:r>
          </a:p>
          <a:p>
            <a:pPr eaLnBrk="1" hangingPunct="1">
              <a:spcBef>
                <a:spcPct val="0"/>
              </a:spcBef>
              <a:buFontTx/>
              <a:buNone/>
            </a:pPr>
            <a:r>
              <a:rPr lang="en-US" altLang="en-US" sz="800">
                <a:ea typeface="ヒラギノ角ゴ Pro W3"/>
                <a:cs typeface="ヒラギノ角ゴ Pro W3"/>
              </a:rPr>
              <a:t>Burkina Faso		</a:t>
            </a:r>
          </a:p>
          <a:p>
            <a:pPr eaLnBrk="1" hangingPunct="1">
              <a:spcBef>
                <a:spcPct val="0"/>
              </a:spcBef>
              <a:buFontTx/>
              <a:buNone/>
            </a:pPr>
            <a:r>
              <a:rPr lang="en-US" altLang="en-US" sz="800">
                <a:ea typeface="ヒラギノ角ゴ Pro W3"/>
                <a:cs typeface="ヒラギノ角ゴ Pro W3"/>
              </a:rPr>
              <a:t>Cameroon		</a:t>
            </a:r>
          </a:p>
          <a:p>
            <a:pPr eaLnBrk="1" hangingPunct="1">
              <a:spcBef>
                <a:spcPct val="0"/>
              </a:spcBef>
              <a:buFontTx/>
              <a:buNone/>
            </a:pPr>
            <a:r>
              <a:rPr lang="en-US" altLang="en-US" sz="800">
                <a:ea typeface="ヒラギノ角ゴ Pro W3"/>
                <a:cs typeface="ヒラギノ角ゴ Pro W3"/>
              </a:rPr>
              <a:t>Canada		</a:t>
            </a:r>
          </a:p>
          <a:p>
            <a:pPr eaLnBrk="1" hangingPunct="1">
              <a:spcBef>
                <a:spcPct val="0"/>
              </a:spcBef>
              <a:buFontTx/>
              <a:buNone/>
            </a:pPr>
            <a:r>
              <a:rPr lang="en-US" altLang="en-US" sz="800">
                <a:ea typeface="ヒラギノ角ゴ Pro W3"/>
                <a:cs typeface="ヒラギノ角ゴ Pro W3"/>
              </a:rPr>
              <a:t>Central African Republic	</a:t>
            </a:r>
          </a:p>
          <a:p>
            <a:pPr eaLnBrk="1" hangingPunct="1">
              <a:spcBef>
                <a:spcPct val="0"/>
              </a:spcBef>
              <a:buFontTx/>
              <a:buNone/>
            </a:pPr>
            <a:r>
              <a:rPr lang="en-US" altLang="en-US" sz="800">
                <a:ea typeface="ヒラギノ角ゴ Pro W3"/>
                <a:cs typeface="ヒラギノ角ゴ Pro W3"/>
              </a:rPr>
              <a:t>Chad</a:t>
            </a:r>
          </a:p>
          <a:p>
            <a:pPr eaLnBrk="1" hangingPunct="1">
              <a:spcBef>
                <a:spcPct val="0"/>
              </a:spcBef>
              <a:buFontTx/>
              <a:buNone/>
            </a:pPr>
            <a:r>
              <a:rPr lang="en-GB" altLang="en-US" sz="800">
                <a:ea typeface="ヒラギノ角ゴ Pro W3"/>
                <a:cs typeface="ヒラギノ角ゴ Pro W3"/>
              </a:rPr>
              <a:t>Chile</a:t>
            </a:r>
            <a:endParaRPr lang="en-US" altLang="en-US" sz="800">
              <a:ea typeface="ヒラギノ角ゴ Pro W3"/>
              <a:cs typeface="ヒラギノ角ゴ Pro W3"/>
            </a:endParaRPr>
          </a:p>
          <a:p>
            <a:pPr eaLnBrk="1" hangingPunct="1">
              <a:spcBef>
                <a:spcPct val="0"/>
              </a:spcBef>
              <a:buFontTx/>
              <a:buNone/>
            </a:pPr>
            <a:r>
              <a:rPr lang="en-US" altLang="en-US" sz="800">
                <a:ea typeface="ヒラギノ角ゴ Pro W3"/>
                <a:cs typeface="ヒラギノ角ゴ Pro W3"/>
              </a:rPr>
              <a:t>China </a:t>
            </a:r>
          </a:p>
          <a:p>
            <a:pPr eaLnBrk="1" hangingPunct="1">
              <a:spcBef>
                <a:spcPct val="0"/>
              </a:spcBef>
              <a:buFontTx/>
              <a:buNone/>
            </a:pPr>
            <a:r>
              <a:rPr lang="en-US" altLang="en-US" sz="800">
                <a:ea typeface="ヒラギノ角ゴ Pro W3"/>
                <a:cs typeface="ヒラギノ角ゴ Pro W3"/>
              </a:rPr>
              <a:t>Colombia </a:t>
            </a:r>
          </a:p>
          <a:p>
            <a:pPr eaLnBrk="1" hangingPunct="1">
              <a:spcBef>
                <a:spcPct val="0"/>
              </a:spcBef>
              <a:buFontTx/>
              <a:buNone/>
            </a:pPr>
            <a:r>
              <a:rPr lang="en-US" altLang="en-US" sz="800">
                <a:ea typeface="ヒラギノ角ゴ Pro W3"/>
                <a:cs typeface="ヒラギノ角ゴ Pro W3"/>
              </a:rPr>
              <a:t>Comoros </a:t>
            </a:r>
          </a:p>
          <a:p>
            <a:pPr eaLnBrk="1" hangingPunct="1">
              <a:spcBef>
                <a:spcPct val="0"/>
              </a:spcBef>
              <a:buFontTx/>
              <a:buNone/>
            </a:pPr>
            <a:r>
              <a:rPr lang="en-US" altLang="en-US" sz="800">
                <a:ea typeface="ヒラギノ角ゴ Pro W3"/>
                <a:cs typeface="ヒラギノ角ゴ Pro W3"/>
              </a:rPr>
              <a:t>Congo</a:t>
            </a:r>
          </a:p>
        </p:txBody>
      </p:sp>
      <p:sp>
        <p:nvSpPr>
          <p:cNvPr id="18437" name="Text Box 7"/>
          <p:cNvSpPr txBox="1">
            <a:spLocks noChangeArrowheads="1"/>
          </p:cNvSpPr>
          <p:nvPr/>
        </p:nvSpPr>
        <p:spPr bwMode="auto">
          <a:xfrm>
            <a:off x="1354138" y="3073400"/>
            <a:ext cx="227965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1pPr>
            <a:lvl2pPr marL="742950" indent="-285750" defTabSz="762000" eaLnBrk="0" hangingPunct="0">
              <a:spcBef>
                <a:spcPct val="20000"/>
              </a:spcBef>
              <a:buBlip>
                <a:blip r:embed="rId7"/>
              </a:buBlip>
              <a:tabLst>
                <a:tab pos="288925" algn="l"/>
              </a:tabLst>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8"/>
              </a:buBlip>
              <a:tabLst>
                <a:tab pos="288925" algn="l"/>
              </a:tabLst>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9"/>
              </a:buBlip>
              <a:tabLst>
                <a:tab pos="288925" algn="l"/>
              </a:tabLst>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800">
                <a:ea typeface="ヒラギノ角ゴ Pro W3"/>
                <a:cs typeface="ヒラギノ角ゴ Pro W3"/>
              </a:rPr>
              <a:t>		</a:t>
            </a:r>
          </a:p>
          <a:p>
            <a:pPr eaLnBrk="1" hangingPunct="1">
              <a:spcBef>
                <a:spcPct val="0"/>
              </a:spcBef>
              <a:buFontTx/>
              <a:buNone/>
            </a:pPr>
            <a:r>
              <a:rPr lang="en-US" altLang="en-US" sz="800">
                <a:ea typeface="ヒラギノ角ゴ Pro W3"/>
                <a:cs typeface="ヒラギノ角ゴ Pro W3"/>
              </a:rPr>
              <a:t>Costa Rica		</a:t>
            </a:r>
          </a:p>
          <a:p>
            <a:pPr eaLnBrk="1" hangingPunct="1">
              <a:spcBef>
                <a:spcPct val="0"/>
              </a:spcBef>
              <a:buFontTx/>
              <a:buNone/>
            </a:pPr>
            <a:r>
              <a:rPr lang="en-US" altLang="en-US" sz="800">
                <a:ea typeface="ヒラギノ角ゴ Pro W3"/>
                <a:cs typeface="ヒラギノ角ゴ Pro W3"/>
              </a:rPr>
              <a:t>Côte d'Ivoire		</a:t>
            </a:r>
          </a:p>
          <a:p>
            <a:pPr eaLnBrk="1" hangingPunct="1">
              <a:spcBef>
                <a:spcPct val="0"/>
              </a:spcBef>
              <a:buFontTx/>
              <a:buNone/>
            </a:pPr>
            <a:r>
              <a:rPr lang="en-US" altLang="en-US" sz="800">
                <a:ea typeface="ヒラギノ角ゴ Pro W3"/>
                <a:cs typeface="ヒラギノ角ゴ Pro W3"/>
              </a:rPr>
              <a:t>Croatia		</a:t>
            </a:r>
          </a:p>
          <a:p>
            <a:pPr eaLnBrk="1" hangingPunct="1">
              <a:spcBef>
                <a:spcPct val="0"/>
              </a:spcBef>
              <a:buFontTx/>
              <a:buNone/>
            </a:pPr>
            <a:r>
              <a:rPr lang="en-US" altLang="en-US" sz="800">
                <a:ea typeface="ヒラギノ角ゴ Pro W3"/>
                <a:cs typeface="ヒラギノ角ゴ Pro W3"/>
              </a:rPr>
              <a:t>Cuba		</a:t>
            </a:r>
          </a:p>
          <a:p>
            <a:pPr eaLnBrk="1" hangingPunct="1">
              <a:spcBef>
                <a:spcPct val="0"/>
              </a:spcBef>
              <a:buFontTx/>
              <a:buNone/>
            </a:pPr>
            <a:r>
              <a:rPr lang="en-US" altLang="en-US" sz="800">
                <a:ea typeface="ヒラギノ角ゴ Pro W3"/>
                <a:cs typeface="ヒラギノ角ゴ Pro W3"/>
              </a:rPr>
              <a:t>Cyprus		</a:t>
            </a:r>
          </a:p>
          <a:p>
            <a:pPr eaLnBrk="1" hangingPunct="1">
              <a:spcBef>
                <a:spcPct val="0"/>
              </a:spcBef>
              <a:buFontTx/>
              <a:buNone/>
            </a:pPr>
            <a:r>
              <a:rPr lang="en-US" altLang="en-US" sz="800">
                <a:ea typeface="ヒラギノ角ゴ Pro W3"/>
                <a:cs typeface="ヒラギノ角ゴ Pro W3"/>
              </a:rPr>
              <a:t>Czech Republic		</a:t>
            </a:r>
          </a:p>
          <a:p>
            <a:pPr eaLnBrk="1" hangingPunct="1">
              <a:spcBef>
                <a:spcPct val="0"/>
              </a:spcBef>
              <a:buFontTx/>
              <a:buNone/>
            </a:pPr>
            <a:r>
              <a:rPr lang="en-US" altLang="en-US" sz="800">
                <a:ea typeface="ヒラギノ角ゴ Pro W3"/>
                <a:cs typeface="ヒラギノ角ゴ Pro W3"/>
              </a:rPr>
              <a:t>Democratic People's	</a:t>
            </a:r>
          </a:p>
          <a:p>
            <a:pPr eaLnBrk="1" hangingPunct="1">
              <a:spcBef>
                <a:spcPct val="0"/>
              </a:spcBef>
              <a:buFontTx/>
              <a:buNone/>
            </a:pPr>
            <a:r>
              <a:rPr lang="en-US" altLang="en-US" sz="800">
                <a:ea typeface="ヒラギノ角ゴ Pro W3"/>
                <a:cs typeface="ヒラギノ角ゴ Pro W3"/>
              </a:rPr>
              <a:t>   Republic of Korea	</a:t>
            </a:r>
          </a:p>
          <a:p>
            <a:pPr eaLnBrk="1" hangingPunct="1">
              <a:spcBef>
                <a:spcPct val="0"/>
              </a:spcBef>
              <a:buFontTx/>
              <a:buNone/>
            </a:pPr>
            <a:r>
              <a:rPr lang="en-US" altLang="en-US" sz="800">
                <a:ea typeface="ヒラギノ角ゴ Pro W3"/>
                <a:cs typeface="ヒラギノ角ゴ Pro W3"/>
              </a:rPr>
              <a:t>Denmark		</a:t>
            </a:r>
          </a:p>
          <a:p>
            <a:pPr eaLnBrk="1" hangingPunct="1">
              <a:spcBef>
                <a:spcPct val="0"/>
              </a:spcBef>
              <a:buFontTx/>
              <a:buNone/>
            </a:pPr>
            <a:r>
              <a:rPr lang="en-US" altLang="en-US" sz="800">
                <a:ea typeface="ヒラギノ角ゴ Pro W3"/>
                <a:cs typeface="ヒラギノ角ゴ Pro W3"/>
              </a:rPr>
              <a:t>Dominica</a:t>
            </a:r>
          </a:p>
          <a:p>
            <a:pPr eaLnBrk="1" hangingPunct="1">
              <a:spcBef>
                <a:spcPct val="0"/>
              </a:spcBef>
              <a:buFontTx/>
              <a:buNone/>
            </a:pPr>
            <a:r>
              <a:rPr lang="en-US" altLang="en-US" sz="800">
                <a:ea typeface="ヒラギノ角ゴ Pro W3"/>
                <a:cs typeface="ヒラギノ角ゴ Pro W3"/>
              </a:rPr>
              <a:t>Dominican Republic</a:t>
            </a:r>
            <a:r>
              <a:rPr lang="en-US" altLang="en-US" sz="800">
                <a:solidFill>
                  <a:srgbClr val="AF3737"/>
                </a:solidFill>
                <a:ea typeface="ヒラギノ角ゴ Pro W3"/>
                <a:cs typeface="ヒラギノ角ゴ Pro W3"/>
              </a:rPr>
              <a:t>	</a:t>
            </a:r>
            <a:endParaRPr lang="en-US" altLang="en-US" sz="800">
              <a:ea typeface="ヒラギノ角ゴ Pro W3"/>
              <a:cs typeface="ヒラギノ角ゴ Pro W3"/>
            </a:endParaRPr>
          </a:p>
          <a:p>
            <a:pPr eaLnBrk="1" hangingPunct="1">
              <a:spcBef>
                <a:spcPct val="0"/>
              </a:spcBef>
              <a:buFontTx/>
              <a:buNone/>
            </a:pPr>
            <a:r>
              <a:rPr lang="en-US" altLang="en-US" sz="800">
                <a:ea typeface="ヒラギノ角ゴ Pro W3"/>
                <a:cs typeface="ヒラギノ角ゴ Pro W3"/>
              </a:rPr>
              <a:t>Ecuador</a:t>
            </a:r>
          </a:p>
          <a:p>
            <a:pPr eaLnBrk="1" hangingPunct="1">
              <a:spcBef>
                <a:spcPct val="0"/>
              </a:spcBef>
              <a:buFontTx/>
              <a:buNone/>
            </a:pPr>
            <a:r>
              <a:rPr lang="en-US" altLang="en-US" sz="800">
                <a:ea typeface="ヒラギノ角ゴ Pro W3"/>
                <a:cs typeface="ヒラギノ角ゴ Pro W3"/>
              </a:rPr>
              <a:t>Egypt</a:t>
            </a:r>
          </a:p>
          <a:p>
            <a:pPr eaLnBrk="1" hangingPunct="1">
              <a:spcBef>
                <a:spcPct val="0"/>
              </a:spcBef>
              <a:buFontTx/>
              <a:buNone/>
            </a:pPr>
            <a:r>
              <a:rPr lang="en-US" altLang="en-US" sz="800">
                <a:ea typeface="ヒラギノ角ゴ Pro W3"/>
                <a:cs typeface="ヒラギノ角ゴ Pro W3"/>
              </a:rPr>
              <a:t>El Salvador</a:t>
            </a:r>
          </a:p>
          <a:p>
            <a:pPr eaLnBrk="1" hangingPunct="1">
              <a:spcBef>
                <a:spcPct val="0"/>
              </a:spcBef>
              <a:buFontTx/>
              <a:buNone/>
            </a:pPr>
            <a:r>
              <a:rPr lang="en-US" altLang="en-US" sz="800">
                <a:ea typeface="ヒラギノ角ゴ Pro W3"/>
                <a:cs typeface="ヒラギノ角ゴ Pro W3"/>
              </a:rPr>
              <a:t>Equatorial Guinea </a:t>
            </a:r>
          </a:p>
          <a:p>
            <a:pPr eaLnBrk="1" hangingPunct="1">
              <a:spcBef>
                <a:spcPct val="0"/>
              </a:spcBef>
              <a:buFontTx/>
              <a:buNone/>
            </a:pPr>
            <a:r>
              <a:rPr lang="en-US" altLang="en-US" sz="800">
                <a:ea typeface="ヒラギノ角ゴ Pro W3"/>
                <a:cs typeface="ヒラギノ角ゴ Pro W3"/>
              </a:rPr>
              <a:t>Estonia		</a:t>
            </a:r>
          </a:p>
          <a:p>
            <a:pPr eaLnBrk="1" hangingPunct="1">
              <a:spcBef>
                <a:spcPct val="0"/>
              </a:spcBef>
              <a:buFontTx/>
              <a:buNone/>
            </a:pPr>
            <a:r>
              <a:rPr lang="en-US" altLang="en-US" sz="800">
                <a:ea typeface="ヒラギノ角ゴ Pro W3"/>
                <a:cs typeface="ヒラギノ角ゴ Pro W3"/>
              </a:rPr>
              <a:t>Finland		</a:t>
            </a:r>
          </a:p>
          <a:p>
            <a:pPr eaLnBrk="1" hangingPunct="1">
              <a:spcBef>
                <a:spcPct val="0"/>
              </a:spcBef>
              <a:buFontTx/>
              <a:buNone/>
            </a:pPr>
            <a:r>
              <a:rPr lang="en-US" altLang="en-US" sz="800">
                <a:ea typeface="ヒラギノ角ゴ Pro W3"/>
                <a:cs typeface="ヒラギノ角ゴ Pro W3"/>
              </a:rPr>
              <a:t>France</a:t>
            </a:r>
            <a:r>
              <a:rPr lang="en-US" altLang="en-US" sz="800" baseline="30000">
                <a:ea typeface="ヒラギノ角ゴ Pro W3"/>
                <a:cs typeface="ヒラギノ角ゴ Pro W3"/>
              </a:rPr>
              <a:t>,</a:t>
            </a:r>
            <a:r>
              <a:rPr lang="en-US" altLang="en-US" sz="800">
                <a:ea typeface="ヒラギノ角ゴ Pro W3"/>
                <a:cs typeface="ヒラギノ角ゴ Pro W3"/>
              </a:rPr>
              <a:t>		</a:t>
            </a:r>
          </a:p>
          <a:p>
            <a:pPr eaLnBrk="1" hangingPunct="1">
              <a:spcBef>
                <a:spcPct val="0"/>
              </a:spcBef>
              <a:buFontTx/>
              <a:buNone/>
            </a:pPr>
            <a:r>
              <a:rPr lang="en-US" altLang="en-US" sz="800">
                <a:ea typeface="ヒラギノ角ゴ Pro W3"/>
                <a:cs typeface="ヒラギノ角ゴ Pro W3"/>
              </a:rPr>
              <a:t>Gabon</a:t>
            </a:r>
          </a:p>
          <a:p>
            <a:pPr eaLnBrk="1" hangingPunct="1">
              <a:spcBef>
                <a:spcPct val="0"/>
              </a:spcBef>
              <a:buFontTx/>
              <a:buNone/>
            </a:pPr>
            <a:r>
              <a:rPr lang="en-US" altLang="en-US" sz="800">
                <a:ea typeface="ヒラギノ角ゴ Pro W3"/>
                <a:cs typeface="ヒラギノ角ゴ Pro W3"/>
              </a:rPr>
              <a:t>Gambia</a:t>
            </a:r>
          </a:p>
          <a:p>
            <a:pPr eaLnBrk="1" hangingPunct="1">
              <a:spcBef>
                <a:spcPct val="0"/>
              </a:spcBef>
              <a:buFontTx/>
              <a:buNone/>
            </a:pPr>
            <a:r>
              <a:rPr lang="en-US" altLang="en-US" sz="800">
                <a:ea typeface="ヒラギノ角ゴ Pro W3"/>
                <a:cs typeface="ヒラギノ角ゴ Pro W3"/>
              </a:rPr>
              <a:t>Georgia </a:t>
            </a:r>
          </a:p>
          <a:p>
            <a:pPr eaLnBrk="1" hangingPunct="1">
              <a:spcBef>
                <a:spcPct val="0"/>
              </a:spcBef>
              <a:buFontTx/>
              <a:buNone/>
            </a:pPr>
            <a:r>
              <a:rPr lang="en-US" altLang="en-US" sz="800">
                <a:ea typeface="ヒラギノ角ゴ Pro W3"/>
                <a:cs typeface="ヒラギノ角ゴ Pro W3"/>
              </a:rPr>
              <a:t>Germany</a:t>
            </a:r>
          </a:p>
          <a:p>
            <a:pPr eaLnBrk="1" hangingPunct="1">
              <a:spcBef>
                <a:spcPct val="0"/>
              </a:spcBef>
              <a:buFontTx/>
              <a:buNone/>
            </a:pPr>
            <a:r>
              <a:rPr lang="en-US" altLang="en-US" sz="800">
                <a:ea typeface="ヒラギノ角ゴ Pro W3"/>
                <a:cs typeface="ヒラギノ角ゴ Pro W3"/>
              </a:rPr>
              <a:t>Ghana </a:t>
            </a:r>
          </a:p>
          <a:p>
            <a:pPr eaLnBrk="1" hangingPunct="1">
              <a:spcBef>
                <a:spcPct val="0"/>
              </a:spcBef>
              <a:buFontTx/>
              <a:buNone/>
            </a:pPr>
            <a:r>
              <a:rPr lang="en-US" altLang="en-US" sz="800">
                <a:ea typeface="ヒラギノ角ゴ Pro W3"/>
                <a:cs typeface="ヒラギノ角ゴ Pro W3"/>
              </a:rPr>
              <a:t>Greece	</a:t>
            </a:r>
          </a:p>
          <a:p>
            <a:pPr eaLnBrk="1" hangingPunct="1">
              <a:spcBef>
                <a:spcPct val="0"/>
              </a:spcBef>
              <a:buFontTx/>
              <a:buNone/>
            </a:pPr>
            <a:r>
              <a:rPr lang="en-US" altLang="en-US" sz="800">
                <a:ea typeface="ヒラギノ角ゴ Pro W3"/>
                <a:cs typeface="ヒラギノ角ゴ Pro W3"/>
              </a:rPr>
              <a:t>Grenada	</a:t>
            </a:r>
          </a:p>
          <a:p>
            <a:pPr eaLnBrk="1" hangingPunct="1">
              <a:spcBef>
                <a:spcPct val="0"/>
              </a:spcBef>
              <a:buFontTx/>
              <a:buNone/>
            </a:pPr>
            <a:r>
              <a:rPr lang="en-US" altLang="en-US" sz="800">
                <a:ea typeface="ヒラギノ角ゴ Pro W3"/>
                <a:cs typeface="ヒラギノ角ゴ Pro W3"/>
              </a:rPr>
              <a:t>Guatemala</a:t>
            </a:r>
          </a:p>
          <a:p>
            <a:pPr eaLnBrk="1" hangingPunct="1">
              <a:spcBef>
                <a:spcPct val="0"/>
              </a:spcBef>
              <a:buFontTx/>
              <a:buNone/>
            </a:pPr>
            <a:r>
              <a:rPr lang="en-US" altLang="en-US" sz="800">
                <a:ea typeface="ヒラギノ角ゴ Pro W3"/>
                <a:cs typeface="ヒラギノ角ゴ Pro W3"/>
              </a:rPr>
              <a:t>Guinea	</a:t>
            </a:r>
          </a:p>
          <a:p>
            <a:pPr eaLnBrk="1" hangingPunct="1">
              <a:spcBef>
                <a:spcPct val="50000"/>
              </a:spcBef>
              <a:buFontTx/>
              <a:buNone/>
            </a:pPr>
            <a:endParaRPr lang="en-US" altLang="en-US" sz="800">
              <a:ea typeface="ヒラギノ角ゴ Pro W3"/>
              <a:cs typeface="ヒラギノ角ゴ Pro W3"/>
            </a:endParaRPr>
          </a:p>
          <a:p>
            <a:pPr eaLnBrk="1" hangingPunct="1">
              <a:spcBef>
                <a:spcPct val="50000"/>
              </a:spcBef>
              <a:buFontTx/>
              <a:buNone/>
            </a:pPr>
            <a:endParaRPr lang="en-US" altLang="en-US" sz="800">
              <a:ea typeface="ヒラギノ角ゴ Pro W3"/>
              <a:cs typeface="ヒラギノ角ゴ Pro W3"/>
            </a:endParaRPr>
          </a:p>
          <a:p>
            <a:pPr eaLnBrk="1" hangingPunct="1">
              <a:spcBef>
                <a:spcPct val="50000"/>
              </a:spcBef>
              <a:buFontTx/>
              <a:buNone/>
            </a:pPr>
            <a:endParaRPr lang="de-DE" altLang="en-US" sz="800">
              <a:ea typeface="ヒラギノ角ゴ Pro W3"/>
              <a:cs typeface="ヒラギノ角ゴ Pro W3"/>
            </a:endParaRPr>
          </a:p>
        </p:txBody>
      </p:sp>
      <p:sp>
        <p:nvSpPr>
          <p:cNvPr id="18438" name="Text Box 8"/>
          <p:cNvSpPr txBox="1">
            <a:spLocks noChangeArrowheads="1"/>
          </p:cNvSpPr>
          <p:nvPr/>
        </p:nvSpPr>
        <p:spPr bwMode="auto">
          <a:xfrm>
            <a:off x="2700338" y="3535363"/>
            <a:ext cx="1541462"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1pPr>
            <a:lvl2pPr marL="742950" indent="-285750" defTabSz="762000" eaLnBrk="0" hangingPunct="0">
              <a:spcBef>
                <a:spcPct val="20000"/>
              </a:spcBef>
              <a:buBlip>
                <a:blip r:embed="rId7"/>
              </a:buBlip>
              <a:tabLst>
                <a:tab pos="288925" algn="l"/>
              </a:tabLst>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8"/>
              </a:buBlip>
              <a:tabLst>
                <a:tab pos="288925" algn="l"/>
              </a:tabLst>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9"/>
              </a:buBlip>
              <a:tabLst>
                <a:tab pos="288925" algn="l"/>
              </a:tabLst>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800">
                <a:ea typeface="ヒラギノ角ゴ Pro W3"/>
                <a:cs typeface="ヒラギノ角ゴ Pro W3"/>
              </a:rPr>
              <a:t>Guinea-Bissau 	</a:t>
            </a:r>
          </a:p>
          <a:p>
            <a:pPr eaLnBrk="1" hangingPunct="1">
              <a:spcBef>
                <a:spcPct val="0"/>
              </a:spcBef>
              <a:buFontTx/>
              <a:buNone/>
            </a:pPr>
            <a:r>
              <a:rPr lang="en-US" altLang="en-US" sz="800">
                <a:ea typeface="ヒラギノ角ゴ Pro W3"/>
                <a:cs typeface="ヒラギノ角ゴ Pro W3"/>
              </a:rPr>
              <a:t>Honduras</a:t>
            </a:r>
          </a:p>
          <a:p>
            <a:pPr eaLnBrk="1" hangingPunct="1">
              <a:spcBef>
                <a:spcPct val="0"/>
              </a:spcBef>
              <a:buFontTx/>
              <a:buNone/>
            </a:pPr>
            <a:r>
              <a:rPr lang="en-US" altLang="en-US" sz="800">
                <a:ea typeface="ヒラギノ角ゴ Pro W3"/>
                <a:cs typeface="ヒラギノ角ゴ Pro W3"/>
              </a:rPr>
              <a:t>Hungary	</a:t>
            </a:r>
          </a:p>
          <a:p>
            <a:pPr eaLnBrk="1" hangingPunct="1">
              <a:spcBef>
                <a:spcPct val="0"/>
              </a:spcBef>
              <a:buFontTx/>
              <a:buNone/>
            </a:pPr>
            <a:r>
              <a:rPr lang="en-US" altLang="en-US" sz="800">
                <a:ea typeface="ヒラギノ角ゴ Pro W3"/>
                <a:cs typeface="ヒラギノ角ゴ Pro W3"/>
              </a:rPr>
              <a:t>Iceland	</a:t>
            </a:r>
          </a:p>
          <a:p>
            <a:pPr eaLnBrk="1" hangingPunct="1">
              <a:spcBef>
                <a:spcPct val="0"/>
              </a:spcBef>
              <a:buFontTx/>
              <a:buNone/>
            </a:pPr>
            <a:r>
              <a:rPr lang="en-US" altLang="en-US" sz="800">
                <a:ea typeface="ヒラギノ角ゴ Pro W3"/>
                <a:cs typeface="ヒラギノ角ゴ Pro W3"/>
              </a:rPr>
              <a:t>India		</a:t>
            </a:r>
          </a:p>
          <a:p>
            <a:pPr eaLnBrk="1" hangingPunct="1">
              <a:spcBef>
                <a:spcPct val="0"/>
              </a:spcBef>
              <a:buFontTx/>
              <a:buNone/>
            </a:pPr>
            <a:r>
              <a:rPr lang="en-US" altLang="en-US" sz="800">
                <a:ea typeface="ヒラギノ角ゴ Pro W3"/>
                <a:cs typeface="ヒラギノ角ゴ Pro W3"/>
              </a:rPr>
              <a:t>Indonesia	</a:t>
            </a:r>
          </a:p>
          <a:p>
            <a:pPr eaLnBrk="1" hangingPunct="1">
              <a:spcBef>
                <a:spcPct val="0"/>
              </a:spcBef>
              <a:buFontTx/>
              <a:buNone/>
            </a:pPr>
            <a:r>
              <a:rPr lang="en-US" altLang="en-US" sz="800">
                <a:ea typeface="ヒラギノ角ゴ Pro W3"/>
                <a:cs typeface="ヒラギノ角ゴ Pro W3"/>
              </a:rPr>
              <a:t>Iran</a:t>
            </a:r>
          </a:p>
          <a:p>
            <a:pPr eaLnBrk="1" hangingPunct="1">
              <a:spcBef>
                <a:spcPct val="0"/>
              </a:spcBef>
              <a:buFontTx/>
              <a:buNone/>
            </a:pPr>
            <a:r>
              <a:rPr lang="en-US" altLang="en-US" sz="800">
                <a:ea typeface="ヒラギノ角ゴ Pro W3"/>
                <a:cs typeface="ヒラギノ角ゴ Pro W3"/>
              </a:rPr>
              <a:t>Ireland 	</a:t>
            </a:r>
          </a:p>
          <a:p>
            <a:pPr eaLnBrk="1" hangingPunct="1">
              <a:spcBef>
                <a:spcPct val="0"/>
              </a:spcBef>
              <a:buFontTx/>
              <a:buNone/>
            </a:pPr>
            <a:r>
              <a:rPr lang="en-US" altLang="en-US" sz="800">
                <a:ea typeface="ヒラギノ角ゴ Pro W3"/>
                <a:cs typeface="ヒラギノ角ゴ Pro W3"/>
              </a:rPr>
              <a:t>Israel		</a:t>
            </a:r>
          </a:p>
          <a:p>
            <a:pPr eaLnBrk="1" hangingPunct="1">
              <a:spcBef>
                <a:spcPct val="0"/>
              </a:spcBef>
              <a:buFontTx/>
              <a:buNone/>
            </a:pPr>
            <a:r>
              <a:rPr lang="en-US" altLang="en-US" sz="800">
                <a:ea typeface="ヒラギノ角ゴ Pro W3"/>
                <a:cs typeface="ヒラギノ角ゴ Pro W3"/>
              </a:rPr>
              <a:t>Italy		</a:t>
            </a:r>
          </a:p>
          <a:p>
            <a:pPr eaLnBrk="1" hangingPunct="1">
              <a:spcBef>
                <a:spcPct val="0"/>
              </a:spcBef>
              <a:buFontTx/>
              <a:buNone/>
            </a:pPr>
            <a:r>
              <a:rPr lang="en-US" altLang="en-US" sz="800">
                <a:ea typeface="ヒラギノ角ゴ Pro W3"/>
                <a:cs typeface="ヒラギノ角ゴ Pro W3"/>
              </a:rPr>
              <a:t>Japan		</a:t>
            </a:r>
          </a:p>
          <a:p>
            <a:pPr eaLnBrk="1" hangingPunct="1">
              <a:spcBef>
                <a:spcPct val="0"/>
              </a:spcBef>
              <a:buFontTx/>
              <a:buNone/>
            </a:pPr>
            <a:r>
              <a:rPr lang="en-US" altLang="en-US" sz="800">
                <a:ea typeface="ヒラギノ角ゴ Pro W3"/>
                <a:cs typeface="ヒラギノ角ゴ Pro W3"/>
              </a:rPr>
              <a:t>Kazakhstan	</a:t>
            </a:r>
          </a:p>
          <a:p>
            <a:pPr eaLnBrk="1" hangingPunct="1">
              <a:spcBef>
                <a:spcPct val="0"/>
              </a:spcBef>
              <a:buFontTx/>
              <a:buNone/>
            </a:pPr>
            <a:r>
              <a:rPr lang="en-US" altLang="en-US" sz="800">
                <a:ea typeface="ヒラギノ角ゴ Pro W3"/>
                <a:cs typeface="ヒラギノ角ゴ Pro W3"/>
              </a:rPr>
              <a:t>Kenya</a:t>
            </a:r>
          </a:p>
          <a:p>
            <a:pPr eaLnBrk="1" hangingPunct="1">
              <a:spcBef>
                <a:spcPct val="0"/>
              </a:spcBef>
              <a:buFontTx/>
              <a:buNone/>
            </a:pPr>
            <a:r>
              <a:rPr lang="en-US" altLang="en-US" sz="800">
                <a:ea typeface="ヒラギノ角ゴ Pro W3"/>
                <a:cs typeface="ヒラギノ角ゴ Pro W3"/>
              </a:rPr>
              <a:t>Kyrgyzstan</a:t>
            </a:r>
          </a:p>
          <a:p>
            <a:pPr eaLnBrk="1" hangingPunct="1">
              <a:spcBef>
                <a:spcPct val="0"/>
              </a:spcBef>
              <a:buFontTx/>
              <a:buNone/>
            </a:pPr>
            <a:r>
              <a:rPr lang="en-US" altLang="en-US" sz="800">
                <a:ea typeface="ヒラギノ角ゴ Pro W3"/>
                <a:cs typeface="ヒラギノ角ゴ Pro W3"/>
              </a:rPr>
              <a:t>Lao People’s Dem Rep.</a:t>
            </a:r>
          </a:p>
          <a:p>
            <a:pPr eaLnBrk="1" hangingPunct="1">
              <a:spcBef>
                <a:spcPct val="0"/>
              </a:spcBef>
              <a:buFontTx/>
              <a:buNone/>
            </a:pPr>
            <a:r>
              <a:rPr lang="en-US" altLang="en-US" sz="800">
                <a:ea typeface="ヒラギノ角ゴ Pro W3"/>
                <a:cs typeface="ヒラギノ角ゴ Pro W3"/>
              </a:rPr>
              <a:t>Latvia 	</a:t>
            </a:r>
          </a:p>
          <a:p>
            <a:pPr eaLnBrk="1" hangingPunct="1">
              <a:spcBef>
                <a:spcPct val="0"/>
              </a:spcBef>
              <a:buFontTx/>
              <a:buNone/>
            </a:pPr>
            <a:r>
              <a:rPr lang="en-US" altLang="en-US" sz="800">
                <a:ea typeface="ヒラギノ角ゴ Pro W3"/>
                <a:cs typeface="ヒラギノ角ゴ Pro W3"/>
              </a:rPr>
              <a:t>Lesotho </a:t>
            </a:r>
          </a:p>
          <a:p>
            <a:pPr eaLnBrk="1" hangingPunct="1">
              <a:spcBef>
                <a:spcPct val="0"/>
              </a:spcBef>
              <a:buFontTx/>
              <a:buNone/>
            </a:pPr>
            <a:r>
              <a:rPr lang="en-US" altLang="en-US" sz="800">
                <a:ea typeface="ヒラギノ角ゴ Pro W3"/>
                <a:cs typeface="ヒラギノ角ゴ Pro W3"/>
              </a:rPr>
              <a:t>Liberia	</a:t>
            </a:r>
          </a:p>
          <a:p>
            <a:pPr eaLnBrk="1" hangingPunct="1">
              <a:spcBef>
                <a:spcPct val="0"/>
              </a:spcBef>
              <a:buFontTx/>
              <a:buNone/>
            </a:pPr>
            <a:r>
              <a:rPr lang="en-US" altLang="en-US" sz="800">
                <a:ea typeface="ヒラギノ角ゴ Pro W3"/>
                <a:cs typeface="ヒラギノ角ゴ Pro W3"/>
              </a:rPr>
              <a:t>Libyan Arab Jamahiriya</a:t>
            </a:r>
          </a:p>
          <a:p>
            <a:pPr eaLnBrk="1" hangingPunct="1">
              <a:spcBef>
                <a:spcPct val="0"/>
              </a:spcBef>
              <a:buFontTx/>
              <a:buNone/>
            </a:pPr>
            <a:r>
              <a:rPr lang="en-US" altLang="en-US" sz="800">
                <a:ea typeface="ヒラギノ角ゴ Pro W3"/>
                <a:cs typeface="ヒラギノ角ゴ Pro W3"/>
              </a:rPr>
              <a:t>Liechtenstein </a:t>
            </a:r>
          </a:p>
          <a:p>
            <a:pPr eaLnBrk="1" hangingPunct="1">
              <a:spcBef>
                <a:spcPct val="0"/>
              </a:spcBef>
              <a:buFontTx/>
              <a:buNone/>
            </a:pPr>
            <a:r>
              <a:rPr lang="en-US" altLang="en-US" sz="800">
                <a:ea typeface="ヒラギノ角ゴ Pro W3"/>
                <a:cs typeface="ヒラギノ角ゴ Pro W3"/>
              </a:rPr>
              <a:t>Lithuania	</a:t>
            </a:r>
          </a:p>
          <a:p>
            <a:pPr eaLnBrk="1" hangingPunct="1">
              <a:spcBef>
                <a:spcPct val="0"/>
              </a:spcBef>
              <a:buFontTx/>
              <a:buNone/>
            </a:pPr>
            <a:r>
              <a:rPr lang="en-US" altLang="en-US" sz="800">
                <a:ea typeface="ヒラギノ角ゴ Pro W3"/>
                <a:cs typeface="ヒラギノ角ゴ Pro W3"/>
              </a:rPr>
              <a:t>Luxembourg	</a:t>
            </a:r>
          </a:p>
          <a:p>
            <a:pPr eaLnBrk="1" hangingPunct="1">
              <a:spcBef>
                <a:spcPct val="0"/>
              </a:spcBef>
              <a:buFontTx/>
              <a:buNone/>
            </a:pPr>
            <a:r>
              <a:rPr lang="en-US" altLang="en-US" sz="800">
                <a:ea typeface="ヒラギノ角ゴ Pro W3"/>
                <a:cs typeface="ヒラギノ角ゴ Pro W3"/>
              </a:rPr>
              <a:t>Madagascar</a:t>
            </a:r>
            <a:endParaRPr lang="de-DE" altLang="en-US" sz="800">
              <a:ea typeface="ヒラギノ角ゴ Pro W3"/>
              <a:cs typeface="ヒラギノ角ゴ Pro W3"/>
            </a:endParaRPr>
          </a:p>
        </p:txBody>
      </p:sp>
      <p:sp>
        <p:nvSpPr>
          <p:cNvPr id="18439" name="Text Box 9"/>
          <p:cNvSpPr txBox="1">
            <a:spLocks noChangeArrowheads="1"/>
          </p:cNvSpPr>
          <p:nvPr/>
        </p:nvSpPr>
        <p:spPr bwMode="auto">
          <a:xfrm>
            <a:off x="3995738" y="3135313"/>
            <a:ext cx="262255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defRPr sz="2400">
                <a:solidFill>
                  <a:schemeClr val="tx1"/>
                </a:solidFill>
                <a:latin typeface="Arial" pitchFamily="34" charset="0"/>
                <a:cs typeface="Arial" pitchFamily="34" charset="0"/>
              </a:defRPr>
            </a:lvl1pPr>
            <a:lvl2pPr marL="742950" indent="-285750" defTabSz="762000" eaLnBrk="0" hangingPunct="0">
              <a:spcBef>
                <a:spcPct val="20000"/>
              </a:spcBef>
              <a:buBlip>
                <a:blip r:embed="rId7"/>
              </a:buBlip>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8"/>
              </a:buBlip>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9"/>
              </a:buBlip>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6"/>
              </a:buBlip>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sz="800">
              <a:ea typeface="ヒラギノ角ゴ Pro W3"/>
              <a:cs typeface="ヒラギノ角ゴ Pro W3"/>
            </a:endParaRPr>
          </a:p>
          <a:p>
            <a:pPr eaLnBrk="1" hangingPunct="1">
              <a:spcBef>
                <a:spcPct val="50000"/>
              </a:spcBef>
              <a:buFontTx/>
              <a:buNone/>
            </a:pPr>
            <a:endParaRPr lang="en-US" altLang="en-US" sz="800">
              <a:ea typeface="ヒラギノ角ゴ Pro W3"/>
              <a:cs typeface="ヒラギノ角ゴ Pro W3"/>
            </a:endParaRPr>
          </a:p>
          <a:p>
            <a:pPr eaLnBrk="1" hangingPunct="1">
              <a:spcBef>
                <a:spcPct val="50000"/>
              </a:spcBef>
              <a:buFontTx/>
              <a:buNone/>
            </a:pPr>
            <a:r>
              <a:rPr lang="en-US" altLang="en-US" sz="800">
                <a:ea typeface="ヒラギノ角ゴ Pro W3"/>
                <a:cs typeface="ヒラギノ角ゴ Pro W3"/>
              </a:rPr>
              <a:t>	</a:t>
            </a:r>
          </a:p>
          <a:p>
            <a:pPr eaLnBrk="1" hangingPunct="1">
              <a:spcBef>
                <a:spcPct val="0"/>
              </a:spcBef>
              <a:buFontTx/>
              <a:buNone/>
            </a:pPr>
            <a:r>
              <a:rPr lang="en-US" altLang="en-US" sz="800">
                <a:ea typeface="ヒラギノ角ゴ Pro W3"/>
                <a:cs typeface="ヒラギノ角ゴ Pro W3"/>
              </a:rPr>
              <a:t>Malawi	</a:t>
            </a:r>
          </a:p>
          <a:p>
            <a:pPr eaLnBrk="1" hangingPunct="1">
              <a:spcBef>
                <a:spcPct val="0"/>
              </a:spcBef>
              <a:buFontTx/>
              <a:buNone/>
            </a:pPr>
            <a:r>
              <a:rPr lang="en-US" altLang="en-US" sz="800">
                <a:ea typeface="ヒラギノ角ゴ Pro W3"/>
                <a:cs typeface="ヒラギノ角ゴ Pro W3"/>
              </a:rPr>
              <a:t>Malaysia</a:t>
            </a:r>
          </a:p>
          <a:p>
            <a:pPr eaLnBrk="1" hangingPunct="1">
              <a:spcBef>
                <a:spcPct val="0"/>
              </a:spcBef>
              <a:buFontTx/>
              <a:buNone/>
            </a:pPr>
            <a:r>
              <a:rPr lang="en-US" altLang="en-US" sz="800">
                <a:ea typeface="ヒラギノ角ゴ Pro W3"/>
                <a:cs typeface="ヒラギノ角ゴ Pro W3"/>
              </a:rPr>
              <a:t>Mali		</a:t>
            </a:r>
          </a:p>
          <a:p>
            <a:pPr eaLnBrk="1" hangingPunct="1">
              <a:spcBef>
                <a:spcPct val="0"/>
              </a:spcBef>
              <a:buFontTx/>
              <a:buNone/>
            </a:pPr>
            <a:r>
              <a:rPr lang="en-US" altLang="en-US" sz="800">
                <a:ea typeface="ヒラギノ角ゴ Pro W3"/>
                <a:cs typeface="ヒラギノ角ゴ Pro W3"/>
              </a:rPr>
              <a:t>Malta</a:t>
            </a:r>
          </a:p>
          <a:p>
            <a:pPr eaLnBrk="1" hangingPunct="1">
              <a:spcBef>
                <a:spcPct val="0"/>
              </a:spcBef>
              <a:buFontTx/>
              <a:buNone/>
            </a:pPr>
            <a:r>
              <a:rPr lang="en-US" altLang="en-US" sz="800">
                <a:ea typeface="ヒラギノ角ゴ Pro W3"/>
                <a:cs typeface="ヒラギノ角ゴ Pro W3"/>
              </a:rPr>
              <a:t>Mauritania		</a:t>
            </a:r>
          </a:p>
          <a:p>
            <a:pPr eaLnBrk="1" hangingPunct="1">
              <a:spcBef>
                <a:spcPct val="0"/>
              </a:spcBef>
              <a:buFontTx/>
              <a:buNone/>
            </a:pPr>
            <a:r>
              <a:rPr lang="en-US" altLang="en-US" sz="800">
                <a:ea typeface="ヒラギノ角ゴ Pro W3"/>
                <a:cs typeface="ヒラギノ角ゴ Pro W3"/>
              </a:rPr>
              <a:t>Mexico		</a:t>
            </a:r>
          </a:p>
          <a:p>
            <a:pPr eaLnBrk="1" hangingPunct="1">
              <a:spcBef>
                <a:spcPct val="0"/>
              </a:spcBef>
              <a:buFontTx/>
              <a:buNone/>
            </a:pPr>
            <a:r>
              <a:rPr lang="en-US" altLang="en-US" sz="800">
                <a:ea typeface="ヒラギノ角ゴ Pro W3"/>
                <a:cs typeface="ヒラギノ角ゴ Pro W3"/>
              </a:rPr>
              <a:t>Monaco		</a:t>
            </a:r>
          </a:p>
          <a:p>
            <a:pPr eaLnBrk="1" hangingPunct="1">
              <a:spcBef>
                <a:spcPct val="0"/>
              </a:spcBef>
              <a:buFontTx/>
              <a:buNone/>
            </a:pPr>
            <a:r>
              <a:rPr lang="en-US" altLang="en-US" sz="800">
                <a:ea typeface="ヒラギノ角ゴ Pro W3"/>
                <a:cs typeface="ヒラギノ角ゴ Pro W3"/>
              </a:rPr>
              <a:t>Mongolia		</a:t>
            </a:r>
          </a:p>
          <a:p>
            <a:pPr eaLnBrk="1" hangingPunct="1">
              <a:spcBef>
                <a:spcPct val="0"/>
              </a:spcBef>
              <a:buFontTx/>
              <a:buNone/>
            </a:pPr>
            <a:r>
              <a:rPr lang="en-US" altLang="en-US" sz="800">
                <a:ea typeface="ヒラギノ角ゴ Pro W3"/>
                <a:cs typeface="ヒラギノ角ゴ Pro W3"/>
              </a:rPr>
              <a:t>Montenegro</a:t>
            </a:r>
          </a:p>
          <a:p>
            <a:pPr eaLnBrk="1" hangingPunct="1">
              <a:spcBef>
                <a:spcPct val="0"/>
              </a:spcBef>
              <a:buFontTx/>
              <a:buNone/>
            </a:pPr>
            <a:r>
              <a:rPr lang="en-US" altLang="en-US" sz="800">
                <a:ea typeface="ヒラギノ角ゴ Pro W3"/>
                <a:cs typeface="ヒラギノ角ゴ Pro W3"/>
              </a:rPr>
              <a:t>Morocco		</a:t>
            </a:r>
          </a:p>
          <a:p>
            <a:pPr eaLnBrk="1" hangingPunct="1">
              <a:spcBef>
                <a:spcPct val="0"/>
              </a:spcBef>
              <a:buFontTx/>
              <a:buNone/>
            </a:pPr>
            <a:r>
              <a:rPr lang="en-US" altLang="en-US" sz="800">
                <a:ea typeface="ヒラギノ角ゴ Pro W3"/>
                <a:cs typeface="ヒラギノ角ゴ Pro W3"/>
              </a:rPr>
              <a:t>Mozambique		</a:t>
            </a:r>
          </a:p>
          <a:p>
            <a:pPr eaLnBrk="1" hangingPunct="1">
              <a:spcBef>
                <a:spcPct val="0"/>
              </a:spcBef>
              <a:buFontTx/>
              <a:buNone/>
            </a:pPr>
            <a:r>
              <a:rPr lang="en-US" altLang="en-US" sz="800">
                <a:ea typeface="ヒラギノ角ゴ Pro W3"/>
                <a:cs typeface="ヒラギノ角ゴ Pro W3"/>
              </a:rPr>
              <a:t>Namibia </a:t>
            </a:r>
          </a:p>
          <a:p>
            <a:pPr eaLnBrk="1" hangingPunct="1">
              <a:spcBef>
                <a:spcPct val="0"/>
              </a:spcBef>
              <a:buFontTx/>
              <a:buNone/>
            </a:pPr>
            <a:r>
              <a:rPr lang="en-US" altLang="en-US" sz="800">
                <a:ea typeface="ヒラギノ角ゴ Pro W3"/>
                <a:cs typeface="ヒラギノ角ゴ Pro W3"/>
              </a:rPr>
              <a:t>Netherlands		</a:t>
            </a:r>
          </a:p>
          <a:p>
            <a:pPr eaLnBrk="1" hangingPunct="1">
              <a:spcBef>
                <a:spcPct val="0"/>
              </a:spcBef>
              <a:buFontTx/>
              <a:buNone/>
            </a:pPr>
            <a:r>
              <a:rPr lang="en-US" altLang="en-US" sz="800">
                <a:ea typeface="ヒラギノ角ゴ Pro W3"/>
                <a:cs typeface="ヒラギノ角ゴ Pro W3"/>
              </a:rPr>
              <a:t>New Zealand</a:t>
            </a:r>
          </a:p>
          <a:p>
            <a:pPr eaLnBrk="1" hangingPunct="1">
              <a:spcBef>
                <a:spcPct val="0"/>
              </a:spcBef>
              <a:buFontTx/>
              <a:buNone/>
            </a:pPr>
            <a:r>
              <a:rPr lang="en-US" altLang="en-US" sz="800">
                <a:ea typeface="ヒラギノ角ゴ Pro W3"/>
                <a:cs typeface="ヒラギノ角ゴ Pro W3"/>
              </a:rPr>
              <a:t>Nicaragua</a:t>
            </a:r>
          </a:p>
          <a:p>
            <a:pPr eaLnBrk="1" hangingPunct="1">
              <a:spcBef>
                <a:spcPct val="0"/>
              </a:spcBef>
              <a:buFontTx/>
              <a:buNone/>
            </a:pPr>
            <a:r>
              <a:rPr lang="en-US" altLang="en-US" sz="800">
                <a:ea typeface="ヒラギノ角ゴ Pro W3"/>
                <a:cs typeface="ヒラギノ角ゴ Pro W3"/>
              </a:rPr>
              <a:t>Niger</a:t>
            </a:r>
          </a:p>
          <a:p>
            <a:pPr eaLnBrk="1" hangingPunct="1">
              <a:spcBef>
                <a:spcPct val="0"/>
              </a:spcBef>
              <a:buFontTx/>
              <a:buNone/>
            </a:pPr>
            <a:r>
              <a:rPr lang="en-US" altLang="en-US" sz="800">
                <a:ea typeface="ヒラギノ角ゴ Pro W3"/>
                <a:cs typeface="ヒラギノ角ゴ Pro W3"/>
              </a:rPr>
              <a:t>Nigeria</a:t>
            </a:r>
          </a:p>
          <a:p>
            <a:pPr eaLnBrk="1" hangingPunct="1">
              <a:spcBef>
                <a:spcPct val="0"/>
              </a:spcBef>
              <a:buFontTx/>
              <a:buNone/>
            </a:pPr>
            <a:r>
              <a:rPr lang="en-US" altLang="en-US" sz="800">
                <a:ea typeface="ヒラギノ角ゴ Pro W3"/>
                <a:cs typeface="ヒラギノ角ゴ Pro W3"/>
              </a:rPr>
              <a:t>Norway</a:t>
            </a:r>
          </a:p>
          <a:p>
            <a:pPr eaLnBrk="1" hangingPunct="1">
              <a:spcBef>
                <a:spcPct val="0"/>
              </a:spcBef>
              <a:buFontTx/>
              <a:buNone/>
            </a:pPr>
            <a:r>
              <a:rPr lang="en-US" altLang="en-US" sz="800">
                <a:ea typeface="ヒラギノ角ゴ Pro W3"/>
                <a:cs typeface="ヒラギノ角ゴ Pro W3"/>
              </a:rPr>
              <a:t>Oman</a:t>
            </a:r>
          </a:p>
          <a:p>
            <a:pPr eaLnBrk="1" hangingPunct="1">
              <a:spcBef>
                <a:spcPct val="0"/>
              </a:spcBef>
              <a:buFontTx/>
              <a:buNone/>
            </a:pPr>
            <a:r>
              <a:rPr lang="en-US" altLang="en-US" sz="800">
                <a:ea typeface="ヒラギノ角ゴ Pro W3"/>
                <a:cs typeface="ヒラギノ角ゴ Pro W3"/>
              </a:rPr>
              <a:t>Panama</a:t>
            </a:r>
          </a:p>
          <a:p>
            <a:pPr eaLnBrk="1" hangingPunct="1">
              <a:spcBef>
                <a:spcPct val="0"/>
              </a:spcBef>
              <a:buFontTx/>
              <a:buNone/>
            </a:pPr>
            <a:r>
              <a:rPr lang="en-US" altLang="en-US" sz="800">
                <a:ea typeface="ヒラギノ角ゴ Pro W3"/>
                <a:cs typeface="ヒラギノ角ゴ Pro W3"/>
              </a:rPr>
              <a:t>Papua New Guinea</a:t>
            </a:r>
          </a:p>
          <a:p>
            <a:pPr eaLnBrk="1" hangingPunct="1">
              <a:spcBef>
                <a:spcPct val="0"/>
              </a:spcBef>
              <a:buFontTx/>
              <a:buNone/>
            </a:pPr>
            <a:r>
              <a:rPr lang="en-GB" altLang="en-US" sz="800">
                <a:ea typeface="ヒラギノ角ゴ Pro W3"/>
                <a:cs typeface="ヒラギノ角ゴ Pro W3"/>
              </a:rPr>
              <a:t>Peru</a:t>
            </a:r>
            <a:endParaRPr lang="en-US" altLang="en-US" sz="800">
              <a:ea typeface="ヒラギノ角ゴ Pro W3"/>
              <a:cs typeface="ヒラギノ角ゴ Pro W3"/>
            </a:endParaRPr>
          </a:p>
          <a:p>
            <a:pPr eaLnBrk="1" hangingPunct="1">
              <a:spcBef>
                <a:spcPct val="0"/>
              </a:spcBef>
              <a:buFontTx/>
              <a:buNone/>
            </a:pPr>
            <a:r>
              <a:rPr lang="en-US" altLang="en-US" sz="800">
                <a:ea typeface="ヒラギノ角ゴ Pro W3"/>
                <a:cs typeface="ヒラギノ角ゴ Pro W3"/>
              </a:rPr>
              <a:t>Philippines </a:t>
            </a:r>
          </a:p>
          <a:p>
            <a:pPr eaLnBrk="1" hangingPunct="1">
              <a:spcBef>
                <a:spcPct val="50000"/>
              </a:spcBef>
              <a:buFontTx/>
              <a:buNone/>
            </a:pPr>
            <a:r>
              <a:rPr lang="en-US" altLang="en-US" sz="800">
                <a:ea typeface="ヒラギノ角ゴ Pro W3"/>
                <a:cs typeface="ヒラギノ角ゴ Pro W3"/>
              </a:rPr>
              <a:t>	</a:t>
            </a:r>
          </a:p>
          <a:p>
            <a:pPr eaLnBrk="1" hangingPunct="1">
              <a:spcBef>
                <a:spcPct val="50000"/>
              </a:spcBef>
              <a:buFontTx/>
              <a:buNone/>
            </a:pPr>
            <a:r>
              <a:rPr lang="en-US" altLang="en-US" sz="800">
                <a:ea typeface="ヒラギノ角ゴ Pro W3"/>
                <a:cs typeface="ヒラギノ角ゴ Pro W3"/>
              </a:rPr>
              <a:t>		</a:t>
            </a:r>
          </a:p>
          <a:p>
            <a:pPr eaLnBrk="1" hangingPunct="1">
              <a:spcBef>
                <a:spcPct val="50000"/>
              </a:spcBef>
              <a:buFontTx/>
              <a:buNone/>
            </a:pPr>
            <a:endParaRPr lang="en-US" altLang="en-US" sz="800">
              <a:ea typeface="ヒラギノ角ゴ Pro W3"/>
              <a:cs typeface="ヒラギノ角ゴ Pro W3"/>
            </a:endParaRPr>
          </a:p>
        </p:txBody>
      </p:sp>
      <p:sp>
        <p:nvSpPr>
          <p:cNvPr id="18440" name="Text Box 10"/>
          <p:cNvSpPr txBox="1">
            <a:spLocks noChangeArrowheads="1"/>
          </p:cNvSpPr>
          <p:nvPr/>
        </p:nvSpPr>
        <p:spPr bwMode="auto">
          <a:xfrm>
            <a:off x="4932363" y="3276600"/>
            <a:ext cx="2319337"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1pPr>
            <a:lvl2pPr marL="742950" indent="-285750" defTabSz="762000" eaLnBrk="0" hangingPunct="0">
              <a:spcBef>
                <a:spcPct val="20000"/>
              </a:spcBef>
              <a:buBlip>
                <a:blip r:embed="rId7"/>
              </a:buBlip>
              <a:tabLst>
                <a:tab pos="288925" algn="l"/>
              </a:tabLst>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8"/>
              </a:buBlip>
              <a:tabLst>
                <a:tab pos="288925" algn="l"/>
              </a:tabLst>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9"/>
              </a:buBlip>
              <a:tabLst>
                <a:tab pos="288925" algn="l"/>
              </a:tabLst>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800">
                <a:ea typeface="ヒラギノ角ゴ Pro W3"/>
                <a:cs typeface="ヒラギノ角ゴ Pro W3"/>
              </a:rPr>
              <a:t>Poland</a:t>
            </a:r>
          </a:p>
          <a:p>
            <a:pPr eaLnBrk="1" hangingPunct="1">
              <a:spcBef>
                <a:spcPct val="0"/>
              </a:spcBef>
              <a:buFontTx/>
              <a:buNone/>
            </a:pPr>
            <a:r>
              <a:rPr lang="en-US" altLang="en-US" sz="800">
                <a:ea typeface="ヒラギノ角ゴ Pro W3"/>
                <a:cs typeface="ヒラギノ角ゴ Pro W3"/>
              </a:rPr>
              <a:t>Portugal</a:t>
            </a:r>
          </a:p>
          <a:p>
            <a:pPr eaLnBrk="1" hangingPunct="1">
              <a:spcBef>
                <a:spcPct val="0"/>
              </a:spcBef>
              <a:buFontTx/>
              <a:buNone/>
            </a:pPr>
            <a:r>
              <a:rPr lang="en-US" altLang="en-US" sz="800">
                <a:ea typeface="ヒラギノ角ゴ Pro W3"/>
                <a:cs typeface="ヒラギノ角ゴ Pro W3"/>
              </a:rPr>
              <a:t>Qatar</a:t>
            </a:r>
          </a:p>
          <a:p>
            <a:pPr eaLnBrk="1" hangingPunct="1">
              <a:spcBef>
                <a:spcPct val="0"/>
              </a:spcBef>
              <a:buFontTx/>
              <a:buNone/>
            </a:pPr>
            <a:r>
              <a:rPr lang="en-US" altLang="en-US" sz="800">
                <a:ea typeface="ヒラギノ角ゴ Pro W3"/>
                <a:cs typeface="ヒラギノ角ゴ Pro W3"/>
              </a:rPr>
              <a:t>Republic of Korea </a:t>
            </a:r>
          </a:p>
          <a:p>
            <a:pPr eaLnBrk="1" hangingPunct="1">
              <a:spcBef>
                <a:spcPct val="0"/>
              </a:spcBef>
              <a:buFontTx/>
              <a:buNone/>
            </a:pPr>
            <a:r>
              <a:rPr lang="en-US" altLang="en-US" sz="800">
                <a:ea typeface="ヒラギノ角ゴ Pro W3"/>
                <a:cs typeface="ヒラギノ角ゴ Pro W3"/>
              </a:rPr>
              <a:t>Republic of Moldova	</a:t>
            </a:r>
          </a:p>
          <a:p>
            <a:pPr eaLnBrk="1" hangingPunct="1">
              <a:spcBef>
                <a:spcPct val="0"/>
              </a:spcBef>
              <a:buFontTx/>
              <a:buNone/>
            </a:pPr>
            <a:r>
              <a:rPr lang="en-US" altLang="en-US" sz="800">
                <a:ea typeface="ヒラギノ角ゴ Pro W3"/>
                <a:cs typeface="ヒラギノ角ゴ Pro W3"/>
              </a:rPr>
              <a:t>Romania		</a:t>
            </a:r>
          </a:p>
          <a:p>
            <a:pPr eaLnBrk="1" hangingPunct="1">
              <a:spcBef>
                <a:spcPct val="0"/>
              </a:spcBef>
              <a:buFontTx/>
              <a:buNone/>
            </a:pPr>
            <a:r>
              <a:rPr lang="en-US" altLang="en-US" sz="800">
                <a:ea typeface="ヒラギノ角ゴ Pro W3"/>
                <a:cs typeface="ヒラギノ角ゴ Pro W3"/>
              </a:rPr>
              <a:t>Rwanda</a:t>
            </a:r>
          </a:p>
          <a:p>
            <a:pPr eaLnBrk="1" hangingPunct="1">
              <a:spcBef>
                <a:spcPct val="0"/>
              </a:spcBef>
              <a:buFontTx/>
              <a:buNone/>
            </a:pPr>
            <a:r>
              <a:rPr lang="en-US" altLang="en-US" sz="800">
                <a:ea typeface="ヒラギノ角ゴ Pro W3"/>
                <a:cs typeface="ヒラギノ角ゴ Pro W3"/>
              </a:rPr>
              <a:t>Russian Federation	</a:t>
            </a:r>
          </a:p>
          <a:p>
            <a:pPr eaLnBrk="1" hangingPunct="1">
              <a:spcBef>
                <a:spcPct val="0"/>
              </a:spcBef>
              <a:buFontTx/>
              <a:buNone/>
            </a:pPr>
            <a:r>
              <a:rPr lang="en-US" altLang="en-US" sz="800">
                <a:ea typeface="ヒラギノ角ゴ Pro W3"/>
                <a:cs typeface="ヒラギノ角ゴ Pro W3"/>
              </a:rPr>
              <a:t>Saint Lucia		</a:t>
            </a:r>
          </a:p>
          <a:p>
            <a:pPr eaLnBrk="1" hangingPunct="1">
              <a:spcBef>
                <a:spcPct val="0"/>
              </a:spcBef>
              <a:buFontTx/>
              <a:buNone/>
            </a:pPr>
            <a:r>
              <a:rPr lang="en-US" altLang="en-US" sz="800">
                <a:ea typeface="ヒラギノ角ゴ Pro W3"/>
                <a:cs typeface="ヒラギノ角ゴ Pro W3"/>
              </a:rPr>
              <a:t>Saint Vincent and</a:t>
            </a:r>
            <a:br>
              <a:rPr lang="en-US" altLang="en-US" sz="800">
                <a:ea typeface="ヒラギノ角ゴ Pro W3"/>
                <a:cs typeface="ヒラギノ角ゴ Pro W3"/>
              </a:rPr>
            </a:br>
            <a:r>
              <a:rPr lang="en-US" altLang="en-US" sz="800">
                <a:ea typeface="ヒラギノ角ゴ Pro W3"/>
                <a:cs typeface="ヒラギノ角ゴ Pro W3"/>
              </a:rPr>
              <a:t>      the Grenadines </a:t>
            </a:r>
          </a:p>
          <a:p>
            <a:pPr eaLnBrk="1" hangingPunct="1">
              <a:spcBef>
                <a:spcPct val="0"/>
              </a:spcBef>
              <a:buFontTx/>
              <a:buNone/>
            </a:pPr>
            <a:r>
              <a:rPr lang="en-US" altLang="en-US" sz="800">
                <a:ea typeface="ヒラギノ角ゴ Pro W3"/>
                <a:cs typeface="ヒラギノ角ゴ Pro W3"/>
              </a:rPr>
              <a:t>San Marino</a:t>
            </a:r>
          </a:p>
          <a:p>
            <a:pPr eaLnBrk="1" hangingPunct="1">
              <a:spcBef>
                <a:spcPct val="0"/>
              </a:spcBef>
              <a:buFontTx/>
              <a:buNone/>
            </a:pPr>
            <a:r>
              <a:rPr lang="en-GB" altLang="en-US" sz="800">
                <a:ea typeface="ヒラギノ角ゴ Pro W3"/>
                <a:cs typeface="ヒラギノ角ゴ Pro W3"/>
              </a:rPr>
              <a:t>Sao Tomé e Principe</a:t>
            </a:r>
            <a:endParaRPr lang="en-US" altLang="en-US" sz="800">
              <a:ea typeface="ヒラギノ角ゴ Pro W3"/>
              <a:cs typeface="ヒラギノ角ゴ Pro W3"/>
            </a:endParaRPr>
          </a:p>
          <a:p>
            <a:pPr eaLnBrk="1" hangingPunct="1">
              <a:spcBef>
                <a:spcPct val="0"/>
              </a:spcBef>
              <a:buFontTx/>
              <a:buNone/>
            </a:pPr>
            <a:r>
              <a:rPr lang="en-US" altLang="en-US" sz="800">
                <a:ea typeface="ヒラギノ角ゴ Pro W3"/>
                <a:cs typeface="ヒラギノ角ゴ Pro W3"/>
              </a:rPr>
              <a:t>Saudi Arabia </a:t>
            </a:r>
          </a:p>
          <a:p>
            <a:pPr eaLnBrk="1" hangingPunct="1">
              <a:spcBef>
                <a:spcPct val="0"/>
              </a:spcBef>
              <a:buFontTx/>
              <a:buNone/>
            </a:pPr>
            <a:r>
              <a:rPr lang="en-US" altLang="en-US" sz="800">
                <a:ea typeface="ヒラギノ角ゴ Pro W3"/>
                <a:cs typeface="ヒラギノ角ゴ Pro W3"/>
              </a:rPr>
              <a:t>Senegal		</a:t>
            </a:r>
          </a:p>
          <a:p>
            <a:pPr eaLnBrk="1" hangingPunct="1">
              <a:spcBef>
                <a:spcPct val="0"/>
              </a:spcBef>
              <a:buFontTx/>
              <a:buNone/>
            </a:pPr>
            <a:r>
              <a:rPr lang="en-US" altLang="en-US" sz="800">
                <a:ea typeface="ヒラギノ角ゴ Pro W3"/>
                <a:cs typeface="ヒラギノ角ゴ Pro W3"/>
              </a:rPr>
              <a:t>Serbia</a:t>
            </a:r>
          </a:p>
          <a:p>
            <a:pPr eaLnBrk="1" hangingPunct="1">
              <a:spcBef>
                <a:spcPct val="0"/>
              </a:spcBef>
              <a:buFontTx/>
              <a:buNone/>
            </a:pPr>
            <a:r>
              <a:rPr lang="en-US" altLang="en-US" sz="800">
                <a:ea typeface="ヒラギノ角ゴ Pro W3"/>
                <a:cs typeface="ヒラギノ角ゴ Pro W3"/>
              </a:rPr>
              <a:t>Seychelles</a:t>
            </a:r>
          </a:p>
          <a:p>
            <a:pPr eaLnBrk="1" hangingPunct="1">
              <a:spcBef>
                <a:spcPct val="0"/>
              </a:spcBef>
              <a:buFontTx/>
              <a:buNone/>
            </a:pPr>
            <a:r>
              <a:rPr lang="en-US" altLang="en-US" sz="800">
                <a:ea typeface="ヒラギノ角ゴ Pro W3"/>
                <a:cs typeface="ヒラギノ角ゴ Pro W3"/>
              </a:rPr>
              <a:t>Sierra Leone		</a:t>
            </a:r>
          </a:p>
          <a:p>
            <a:pPr eaLnBrk="1" hangingPunct="1">
              <a:spcBef>
                <a:spcPct val="0"/>
              </a:spcBef>
              <a:buFontTx/>
              <a:buNone/>
            </a:pPr>
            <a:r>
              <a:rPr lang="en-US" altLang="en-US" sz="800">
                <a:ea typeface="ヒラギノ角ゴ Pro W3"/>
                <a:cs typeface="ヒラギノ角ゴ Pro W3"/>
              </a:rPr>
              <a:t>Singapore		</a:t>
            </a:r>
          </a:p>
          <a:p>
            <a:pPr eaLnBrk="1" hangingPunct="1">
              <a:spcBef>
                <a:spcPct val="0"/>
              </a:spcBef>
              <a:buFontTx/>
              <a:buNone/>
            </a:pPr>
            <a:r>
              <a:rPr lang="en-US" altLang="en-US" sz="800">
                <a:ea typeface="ヒラギノ角ゴ Pro W3"/>
                <a:cs typeface="ヒラギノ角ゴ Pro W3"/>
              </a:rPr>
              <a:t>Slovakia		</a:t>
            </a:r>
          </a:p>
          <a:p>
            <a:pPr eaLnBrk="1" hangingPunct="1">
              <a:spcBef>
                <a:spcPct val="0"/>
              </a:spcBef>
              <a:buFontTx/>
              <a:buNone/>
            </a:pPr>
            <a:r>
              <a:rPr lang="en-US" altLang="en-US" sz="800">
                <a:ea typeface="ヒラギノ角ゴ Pro W3"/>
                <a:cs typeface="ヒラギノ角ゴ Pro W3"/>
              </a:rPr>
              <a:t>Slovenia		</a:t>
            </a:r>
          </a:p>
          <a:p>
            <a:pPr eaLnBrk="1" hangingPunct="1">
              <a:spcBef>
                <a:spcPct val="0"/>
              </a:spcBef>
              <a:buFontTx/>
              <a:buNone/>
            </a:pPr>
            <a:r>
              <a:rPr lang="en-US" altLang="en-US" sz="800">
                <a:ea typeface="ヒラギノ角ゴ Pro W3"/>
                <a:cs typeface="ヒラギノ角ゴ Pro W3"/>
              </a:rPr>
              <a:t>South Africa		</a:t>
            </a:r>
          </a:p>
          <a:p>
            <a:pPr eaLnBrk="1" hangingPunct="1">
              <a:spcBef>
                <a:spcPct val="0"/>
              </a:spcBef>
              <a:buFontTx/>
              <a:buNone/>
            </a:pPr>
            <a:r>
              <a:rPr lang="en-US" altLang="en-US" sz="800">
                <a:ea typeface="ヒラギノ角ゴ Pro W3"/>
                <a:cs typeface="ヒラギノ角ゴ Pro W3"/>
              </a:rPr>
              <a:t>Spain		</a:t>
            </a:r>
          </a:p>
          <a:p>
            <a:pPr eaLnBrk="1" hangingPunct="1">
              <a:spcBef>
                <a:spcPct val="0"/>
              </a:spcBef>
              <a:buFontTx/>
              <a:buNone/>
            </a:pPr>
            <a:r>
              <a:rPr lang="en-US" altLang="en-US" sz="800">
                <a:ea typeface="ヒラギノ角ゴ Pro W3"/>
                <a:cs typeface="ヒラギノ角ゴ Pro W3"/>
              </a:rPr>
              <a:t>Sri Lanka		</a:t>
            </a:r>
          </a:p>
          <a:p>
            <a:pPr eaLnBrk="1" hangingPunct="1">
              <a:spcBef>
                <a:spcPct val="0"/>
              </a:spcBef>
              <a:buFontTx/>
              <a:buNone/>
            </a:pPr>
            <a:r>
              <a:rPr lang="en-US" altLang="en-US" sz="800">
                <a:ea typeface="ヒラギノ角ゴ Pro W3"/>
                <a:cs typeface="ヒラギノ角ゴ Pro W3"/>
              </a:rPr>
              <a:t>Sudan		</a:t>
            </a:r>
          </a:p>
          <a:p>
            <a:pPr eaLnBrk="1" hangingPunct="1">
              <a:spcBef>
                <a:spcPct val="0"/>
              </a:spcBef>
              <a:buFontTx/>
              <a:buNone/>
            </a:pPr>
            <a:r>
              <a:rPr lang="en-US" altLang="en-US" sz="800">
                <a:ea typeface="ヒラギノ角ゴ Pro W3"/>
                <a:cs typeface="ヒラギノ角ゴ Pro W3"/>
              </a:rPr>
              <a:t>Swaziland</a:t>
            </a:r>
          </a:p>
        </p:txBody>
      </p:sp>
      <p:sp>
        <p:nvSpPr>
          <p:cNvPr id="18441" name="Text Box 11"/>
          <p:cNvSpPr txBox="1">
            <a:spLocks noChangeArrowheads="1"/>
          </p:cNvSpPr>
          <p:nvPr/>
        </p:nvSpPr>
        <p:spPr bwMode="auto">
          <a:xfrm>
            <a:off x="6372225" y="3459163"/>
            <a:ext cx="2279650"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1pPr>
            <a:lvl2pPr marL="6350" indent="-4763" defTabSz="762000" eaLnBrk="0" hangingPunct="0">
              <a:spcBef>
                <a:spcPct val="20000"/>
              </a:spcBef>
              <a:buBlip>
                <a:blip r:embed="rId7"/>
              </a:buBlip>
              <a:tabLst>
                <a:tab pos="288925" algn="l"/>
              </a:tabLst>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8"/>
              </a:buBlip>
              <a:tabLst>
                <a:tab pos="288925" algn="l"/>
              </a:tabLst>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9"/>
              </a:buBlip>
              <a:tabLst>
                <a:tab pos="288925" algn="l"/>
              </a:tabLst>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eaLnBrk="1" hangingPunct="1">
              <a:spcBef>
                <a:spcPct val="0"/>
              </a:spcBef>
              <a:buFontTx/>
              <a:buNone/>
            </a:pPr>
            <a:r>
              <a:rPr lang="de-DE" altLang="en-US" sz="800">
                <a:ea typeface="ヒラギノ角ゴ Pro W3"/>
                <a:cs typeface="ヒラギノ角ゴ Pro W3"/>
              </a:rPr>
              <a:t>St. Kitts and Nevis</a:t>
            </a:r>
          </a:p>
          <a:p>
            <a:pPr eaLnBrk="1" hangingPunct="1">
              <a:spcBef>
                <a:spcPct val="0"/>
              </a:spcBef>
              <a:buFontTx/>
              <a:buNone/>
            </a:pPr>
            <a:r>
              <a:rPr lang="en-US" altLang="en-US" sz="800">
                <a:ea typeface="ヒラギノ角ゴ Pro W3"/>
                <a:cs typeface="ヒラギノ角ゴ Pro W3"/>
              </a:rPr>
              <a:t>Sweden</a:t>
            </a:r>
          </a:p>
          <a:p>
            <a:pPr eaLnBrk="1" hangingPunct="1">
              <a:spcBef>
                <a:spcPct val="0"/>
              </a:spcBef>
              <a:buFontTx/>
              <a:buNone/>
            </a:pPr>
            <a:r>
              <a:rPr lang="en-US" altLang="en-US" sz="800">
                <a:ea typeface="ヒラギノ角ゴ Pro W3"/>
                <a:cs typeface="ヒラギノ角ゴ Pro W3"/>
              </a:rPr>
              <a:t>Switzerland</a:t>
            </a:r>
          </a:p>
          <a:p>
            <a:pPr eaLnBrk="1" hangingPunct="1">
              <a:spcBef>
                <a:spcPct val="0"/>
              </a:spcBef>
              <a:buFontTx/>
              <a:buNone/>
            </a:pPr>
            <a:r>
              <a:rPr lang="en-US" altLang="en-US" sz="800">
                <a:ea typeface="ヒラギノ角ゴ Pro W3"/>
                <a:cs typeface="ヒラギノ角ゴ Pro W3"/>
              </a:rPr>
              <a:t>Syrian Arab Republic</a:t>
            </a:r>
          </a:p>
          <a:p>
            <a:pPr eaLnBrk="1" hangingPunct="1">
              <a:spcBef>
                <a:spcPct val="0"/>
              </a:spcBef>
              <a:buFontTx/>
              <a:buNone/>
            </a:pPr>
            <a:r>
              <a:rPr lang="en-US" altLang="en-US" sz="800">
                <a:ea typeface="ヒラギノ角ゴ Pro W3"/>
                <a:cs typeface="ヒラギノ角ゴ Pro W3"/>
              </a:rPr>
              <a:t>Tajikistan </a:t>
            </a:r>
          </a:p>
          <a:p>
            <a:pPr eaLnBrk="1" hangingPunct="1">
              <a:spcBef>
                <a:spcPct val="0"/>
              </a:spcBef>
              <a:buFontTx/>
              <a:buNone/>
            </a:pPr>
            <a:r>
              <a:rPr lang="en-GB" altLang="en-US" sz="800">
                <a:ea typeface="ヒラギノ角ゴ Pro W3"/>
                <a:cs typeface="ヒラギノ角ゴ Pro W3"/>
              </a:rPr>
              <a:t>Thailand</a:t>
            </a:r>
            <a:endParaRPr lang="en-US" altLang="en-US" sz="800">
              <a:ea typeface="ヒラギノ角ゴ Pro W3"/>
              <a:cs typeface="ヒラギノ角ゴ Pro W3"/>
            </a:endParaRPr>
          </a:p>
          <a:p>
            <a:pPr eaLnBrk="1" hangingPunct="1">
              <a:spcBef>
                <a:spcPct val="0"/>
              </a:spcBef>
              <a:buFontTx/>
              <a:buNone/>
            </a:pPr>
            <a:r>
              <a:rPr lang="en-US" altLang="en-US" sz="800">
                <a:ea typeface="ヒラギノ角ゴ Pro W3"/>
                <a:cs typeface="ヒラギノ角ゴ Pro W3"/>
              </a:rPr>
              <a:t>The former Yugoslav 	</a:t>
            </a:r>
          </a:p>
          <a:p>
            <a:pPr eaLnBrk="1" hangingPunct="1">
              <a:spcBef>
                <a:spcPct val="0"/>
              </a:spcBef>
              <a:buFontTx/>
              <a:buNone/>
            </a:pPr>
            <a:r>
              <a:rPr lang="en-US" altLang="en-US" sz="800">
                <a:ea typeface="ヒラギノ角ゴ Pro W3"/>
                <a:cs typeface="ヒラギノ角ゴ Pro W3"/>
              </a:rPr>
              <a:t>     Republic of Macedonia </a:t>
            </a:r>
          </a:p>
          <a:p>
            <a:pPr eaLnBrk="1" hangingPunct="1">
              <a:spcBef>
                <a:spcPct val="0"/>
              </a:spcBef>
              <a:buFontTx/>
              <a:buNone/>
            </a:pPr>
            <a:r>
              <a:rPr lang="en-US" altLang="en-US" sz="800">
                <a:ea typeface="ヒラギノ角ゴ Pro W3"/>
                <a:cs typeface="ヒラギノ角ゴ Pro W3"/>
              </a:rPr>
              <a:t>Togo		</a:t>
            </a:r>
          </a:p>
          <a:p>
            <a:pPr eaLnBrk="1" hangingPunct="1">
              <a:spcBef>
                <a:spcPct val="0"/>
              </a:spcBef>
              <a:buFontTx/>
              <a:buNone/>
            </a:pPr>
            <a:r>
              <a:rPr lang="en-US" altLang="en-US" sz="800">
                <a:ea typeface="ヒラギノ角ゴ Pro W3"/>
                <a:cs typeface="ヒラギノ角ゴ Pro W3"/>
              </a:rPr>
              <a:t>Trinidad and Tobago </a:t>
            </a:r>
          </a:p>
          <a:p>
            <a:pPr eaLnBrk="1" hangingPunct="1">
              <a:spcBef>
                <a:spcPct val="0"/>
              </a:spcBef>
              <a:buFontTx/>
              <a:buNone/>
            </a:pPr>
            <a:r>
              <a:rPr lang="en-US" altLang="en-US" sz="800">
                <a:ea typeface="ヒラギノ角ゴ Pro W3"/>
                <a:cs typeface="ヒラギノ角ゴ Pro W3"/>
              </a:rPr>
              <a:t>Tunisia</a:t>
            </a:r>
          </a:p>
          <a:p>
            <a:pPr eaLnBrk="1" hangingPunct="1">
              <a:spcBef>
                <a:spcPct val="0"/>
              </a:spcBef>
              <a:buFontTx/>
              <a:buNone/>
            </a:pPr>
            <a:r>
              <a:rPr lang="en-US" altLang="en-US" sz="800">
                <a:ea typeface="ヒラギノ角ゴ Pro W3"/>
                <a:cs typeface="ヒラギノ角ゴ Pro W3"/>
              </a:rPr>
              <a:t>Turkey		</a:t>
            </a:r>
          </a:p>
          <a:p>
            <a:pPr eaLnBrk="1" hangingPunct="1">
              <a:spcBef>
                <a:spcPct val="0"/>
              </a:spcBef>
              <a:buFontTx/>
              <a:buNone/>
            </a:pPr>
            <a:r>
              <a:rPr lang="en-US" altLang="en-US" sz="800">
                <a:ea typeface="ヒラギノ角ゴ Pro W3"/>
                <a:cs typeface="ヒラギノ角ゴ Pro W3"/>
              </a:rPr>
              <a:t>Turkmenistan		</a:t>
            </a:r>
          </a:p>
          <a:p>
            <a:pPr eaLnBrk="1" hangingPunct="1">
              <a:spcBef>
                <a:spcPct val="0"/>
              </a:spcBef>
              <a:buFontTx/>
              <a:buNone/>
            </a:pPr>
            <a:r>
              <a:rPr lang="en-US" altLang="en-US" sz="800">
                <a:ea typeface="ヒラギノ角ゴ Pro W3"/>
                <a:cs typeface="ヒラギノ角ゴ Pro W3"/>
              </a:rPr>
              <a:t>Uganda		</a:t>
            </a:r>
          </a:p>
          <a:p>
            <a:pPr eaLnBrk="1" hangingPunct="1">
              <a:spcBef>
                <a:spcPct val="0"/>
              </a:spcBef>
              <a:buFontTx/>
              <a:buNone/>
            </a:pPr>
            <a:r>
              <a:rPr lang="en-US" altLang="en-US" sz="800">
                <a:ea typeface="ヒラギノ角ゴ Pro W3"/>
                <a:cs typeface="ヒラギノ角ゴ Pro W3"/>
              </a:rPr>
              <a:t>Ukraine		</a:t>
            </a:r>
          </a:p>
          <a:p>
            <a:pPr eaLnBrk="1" hangingPunct="1">
              <a:spcBef>
                <a:spcPct val="0"/>
              </a:spcBef>
              <a:buFontTx/>
              <a:buNone/>
            </a:pPr>
            <a:r>
              <a:rPr lang="en-US" altLang="en-US" sz="800">
                <a:ea typeface="ヒラギノ角ゴ Pro W3"/>
                <a:cs typeface="ヒラギノ角ゴ Pro W3"/>
              </a:rPr>
              <a:t>United Arab Emirates</a:t>
            </a:r>
          </a:p>
          <a:p>
            <a:pPr eaLnBrk="1" hangingPunct="1">
              <a:spcBef>
                <a:spcPct val="0"/>
              </a:spcBef>
              <a:buFontTx/>
              <a:buNone/>
            </a:pPr>
            <a:r>
              <a:rPr lang="en-US" altLang="en-US" sz="800">
                <a:ea typeface="ヒラギノ角ゴ Pro W3"/>
                <a:cs typeface="ヒラギノ角ゴ Pro W3"/>
              </a:rPr>
              <a:t>United Kingdom		</a:t>
            </a:r>
          </a:p>
          <a:p>
            <a:pPr lvl="1" eaLnBrk="1" hangingPunct="1">
              <a:spcBef>
                <a:spcPct val="0"/>
              </a:spcBef>
              <a:buFontTx/>
              <a:buNone/>
            </a:pPr>
            <a:r>
              <a:rPr lang="en-US" altLang="en-US" sz="800">
                <a:ea typeface="ヒラギノ角ゴ Pro W3"/>
                <a:cs typeface="ヒラギノ角ゴ Pro W3"/>
              </a:rPr>
              <a:t>United Republic of Tanzania	</a:t>
            </a:r>
          </a:p>
          <a:p>
            <a:pPr lvl="1" eaLnBrk="1" hangingPunct="1">
              <a:spcBef>
                <a:spcPct val="0"/>
              </a:spcBef>
              <a:buFontTx/>
              <a:buNone/>
            </a:pPr>
            <a:r>
              <a:rPr lang="en-US" altLang="en-US" sz="800">
                <a:ea typeface="ヒラギノ角ゴ Pro W3"/>
                <a:cs typeface="ヒラギノ角ゴ Pro W3"/>
              </a:rPr>
              <a:t>United States of America	</a:t>
            </a:r>
          </a:p>
          <a:p>
            <a:pPr eaLnBrk="1" hangingPunct="1">
              <a:spcBef>
                <a:spcPct val="0"/>
              </a:spcBef>
              <a:buFontTx/>
              <a:buNone/>
            </a:pPr>
            <a:r>
              <a:rPr lang="en-US" altLang="en-US" sz="800">
                <a:ea typeface="ヒラギノ角ゴ Pro W3"/>
                <a:cs typeface="ヒラギノ角ゴ Pro W3"/>
              </a:rPr>
              <a:t>Uzbekistan		</a:t>
            </a:r>
          </a:p>
          <a:p>
            <a:pPr eaLnBrk="1" hangingPunct="1">
              <a:spcBef>
                <a:spcPct val="0"/>
              </a:spcBef>
              <a:buFontTx/>
              <a:buNone/>
            </a:pPr>
            <a:r>
              <a:rPr lang="en-US" altLang="en-US" sz="800">
                <a:ea typeface="ヒラギノ角ゴ Pro W3"/>
                <a:cs typeface="ヒラギノ角ゴ Pro W3"/>
              </a:rPr>
              <a:t>Viet Nam		</a:t>
            </a:r>
          </a:p>
          <a:p>
            <a:pPr eaLnBrk="1" hangingPunct="1">
              <a:spcBef>
                <a:spcPct val="0"/>
              </a:spcBef>
              <a:buFontTx/>
              <a:buNone/>
            </a:pPr>
            <a:r>
              <a:rPr lang="en-US" altLang="en-US" sz="800">
                <a:ea typeface="ヒラギノ角ゴ Pro W3"/>
                <a:cs typeface="ヒラギノ角ゴ Pro W3"/>
              </a:rPr>
              <a:t>Zambia</a:t>
            </a:r>
          </a:p>
          <a:p>
            <a:pPr eaLnBrk="1" hangingPunct="1">
              <a:spcBef>
                <a:spcPct val="0"/>
              </a:spcBef>
              <a:buFontTx/>
              <a:buNone/>
            </a:pPr>
            <a:r>
              <a:rPr lang="en-US" altLang="en-US" sz="800">
                <a:ea typeface="ヒラギノ角ゴ Pro W3"/>
                <a:cs typeface="ヒラギノ角ゴ Pro W3"/>
              </a:rPr>
              <a:t>Zimbabwe</a:t>
            </a:r>
            <a:endParaRPr lang="de-DE" altLang="en-US" sz="800">
              <a:ea typeface="ヒラギノ角ゴ Pro W3"/>
              <a:cs typeface="ヒラギノ角ゴ Pro W3"/>
            </a:endParaRPr>
          </a:p>
        </p:txBody>
      </p:sp>
      <p:sp>
        <p:nvSpPr>
          <p:cNvPr id="18442" name="Rectangle 12"/>
          <p:cNvSpPr>
            <a:spLocks noChangeArrowheads="1"/>
          </p:cNvSpPr>
          <p:nvPr/>
        </p:nvSpPr>
        <p:spPr bwMode="auto">
          <a:xfrm>
            <a:off x="439738" y="188913"/>
            <a:ext cx="8020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6"/>
              </a:buBlip>
              <a:defRPr sz="2400">
                <a:solidFill>
                  <a:schemeClr val="tx1"/>
                </a:solidFill>
                <a:latin typeface="Arial" pitchFamily="34" charset="0"/>
                <a:cs typeface="Arial" pitchFamily="34" charset="0"/>
              </a:defRPr>
            </a:lvl1pPr>
            <a:lvl2pPr marL="742950" indent="-285750" eaLnBrk="0" hangingPunct="0">
              <a:spcBef>
                <a:spcPct val="20000"/>
              </a:spcBef>
              <a:buBlip>
                <a:blip r:embed="rId7"/>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8"/>
              </a:buBlip>
              <a:defRPr sz="2400">
                <a:solidFill>
                  <a:schemeClr val="tx1"/>
                </a:solidFill>
                <a:latin typeface="Arial" pitchFamily="34" charset="0"/>
                <a:cs typeface="Arial" pitchFamily="34" charset="0"/>
              </a:defRPr>
            </a:lvl3pPr>
            <a:lvl4pPr marL="1600200" indent="-228600" eaLnBrk="0" hangingPunct="0">
              <a:spcBef>
                <a:spcPct val="20000"/>
              </a:spcBef>
              <a:buBlip>
                <a:blip r:embed="rId9"/>
              </a:buBlip>
              <a:defRPr sz="2400">
                <a:solidFill>
                  <a:schemeClr val="tx1"/>
                </a:solidFill>
                <a:latin typeface="Arial" pitchFamily="34" charset="0"/>
                <a:cs typeface="Arial" pitchFamily="34" charset="0"/>
              </a:defRPr>
            </a:lvl4pPr>
            <a:lvl5pPr marL="2057400" indent="-228600" eaLnBrk="0" hangingPunct="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3600">
                <a:solidFill>
                  <a:srgbClr val="0070C0"/>
                </a:solidFill>
                <a:ea typeface="ヒラギノ角ゴ Pro W3"/>
                <a:cs typeface="ヒラギノ角ゴ Pro W3"/>
              </a:rPr>
              <a:t>148 PCT States</a:t>
            </a:r>
          </a:p>
        </p:txBody>
      </p:sp>
      <p:sp>
        <p:nvSpPr>
          <p:cNvPr id="18443" name="Slide Number Placeholder 1"/>
          <p:cNvSpPr>
            <a:spLocks noGrp="1"/>
          </p:cNvSpPr>
          <p:nvPr>
            <p:ph type="sldNum" sz="quarter" idx="10"/>
          </p:nvPr>
        </p:nvSpPr>
        <p:spPr>
          <a:noFill/>
        </p:spPr>
        <p:txBody>
          <a:bodyPr/>
          <a:lstStyle>
            <a:lvl1pPr eaLnBrk="0" hangingPunct="0">
              <a:spcBef>
                <a:spcPct val="20000"/>
              </a:spcBef>
              <a:buBlip>
                <a:blip r:embed="rId6"/>
              </a:buBlip>
              <a:defRPr sz="2400">
                <a:solidFill>
                  <a:schemeClr val="tx1"/>
                </a:solidFill>
                <a:latin typeface="Arial" pitchFamily="34" charset="0"/>
                <a:cs typeface="Arial" pitchFamily="34" charset="0"/>
              </a:defRPr>
            </a:lvl1pPr>
            <a:lvl2pPr marL="742950" indent="-285750" eaLnBrk="0" hangingPunct="0">
              <a:spcBef>
                <a:spcPct val="20000"/>
              </a:spcBef>
              <a:buBlip>
                <a:blip r:embed="rId7"/>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8"/>
              </a:buBlip>
              <a:defRPr sz="2400">
                <a:solidFill>
                  <a:schemeClr val="tx1"/>
                </a:solidFill>
                <a:latin typeface="Arial" pitchFamily="34" charset="0"/>
                <a:cs typeface="Arial" pitchFamily="34" charset="0"/>
              </a:defRPr>
            </a:lvl3pPr>
            <a:lvl4pPr marL="1600200" indent="-228600" eaLnBrk="0" hangingPunct="0">
              <a:spcBef>
                <a:spcPct val="20000"/>
              </a:spcBef>
              <a:buBlip>
                <a:blip r:embed="rId9"/>
              </a:buBlip>
              <a:defRPr sz="2400">
                <a:solidFill>
                  <a:schemeClr val="tx1"/>
                </a:solidFill>
                <a:latin typeface="Arial" pitchFamily="34" charset="0"/>
                <a:cs typeface="Arial" pitchFamily="34" charset="0"/>
              </a:defRPr>
            </a:lvl4pPr>
            <a:lvl5pPr marL="2057400" indent="-228600" eaLnBrk="0" hangingPunct="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0"/>
              </a:spcBef>
              <a:buFontTx/>
              <a:buNone/>
            </a:pPr>
            <a:fld id="{0631BDFF-27A4-4F21-8191-02A6F7DAF870}" type="slidenum">
              <a:rPr lang="en-US" altLang="en-US" sz="1400" smtClean="0"/>
              <a:pPr eaLnBrk="1" hangingPunct="1">
                <a:spcBef>
                  <a:spcPct val="0"/>
                </a:spcBef>
                <a:buFontTx/>
                <a:buNone/>
              </a:pPr>
              <a:t>49</a:t>
            </a:fld>
            <a:endParaRPr lang="en-US" altLang="en-US" sz="1400" smtClean="0"/>
          </a:p>
        </p:txBody>
      </p:sp>
    </p:spTree>
    <p:extLst>
      <p:ext uri="{BB962C8B-B14F-4D97-AF65-F5344CB8AC3E}">
        <p14:creationId xmlns:p14="http://schemas.microsoft.com/office/powerpoint/2010/main" val="2336251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a:spLocks noChangeArrowheads="1"/>
          </p:cNvSpPr>
          <p:nvPr/>
        </p:nvSpPr>
        <p:spPr bwMode="auto">
          <a:xfrm rot="19215880">
            <a:off x="5330819" y="1913520"/>
            <a:ext cx="609600" cy="457200"/>
          </a:xfrm>
          <a:prstGeom prst="rightArrow">
            <a:avLst>
              <a:gd name="adj1" fmla="val 50000"/>
              <a:gd name="adj2" fmla="val 33333"/>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002060"/>
              </a:solidFill>
            </a:endParaRPr>
          </a:p>
        </p:txBody>
      </p:sp>
      <p:sp>
        <p:nvSpPr>
          <p:cNvPr id="5" name="Text Box 5"/>
          <p:cNvSpPr txBox="1">
            <a:spLocks noChangeArrowheads="1"/>
          </p:cNvSpPr>
          <p:nvPr/>
        </p:nvSpPr>
        <p:spPr bwMode="auto">
          <a:xfrm>
            <a:off x="5827252" y="815807"/>
            <a:ext cx="25922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fontAlgn="base">
              <a:spcBef>
                <a:spcPct val="50000"/>
              </a:spcBef>
              <a:spcAft>
                <a:spcPct val="0"/>
              </a:spcAft>
            </a:pPr>
            <a:r>
              <a:rPr lang="en-US" dirty="0">
                <a:solidFill>
                  <a:srgbClr val="0070C0"/>
                </a:solidFill>
                <a:latin typeface="+mj-lt"/>
                <a:ea typeface="+mj-ea"/>
                <a:cs typeface="+mj-cs"/>
              </a:rPr>
              <a:t>Norm Setting</a:t>
            </a:r>
            <a:br>
              <a:rPr lang="en-US" dirty="0">
                <a:solidFill>
                  <a:srgbClr val="0070C0"/>
                </a:solidFill>
                <a:latin typeface="+mj-lt"/>
                <a:ea typeface="+mj-ea"/>
                <a:cs typeface="+mj-cs"/>
              </a:rPr>
            </a:br>
            <a:endParaRPr lang="en-US" dirty="0">
              <a:solidFill>
                <a:srgbClr val="0070C0"/>
              </a:solidFill>
              <a:latin typeface="+mj-lt"/>
              <a:ea typeface="+mj-ea"/>
              <a:cs typeface="+mj-cs"/>
            </a:endParaRPr>
          </a:p>
        </p:txBody>
      </p:sp>
      <p:sp>
        <p:nvSpPr>
          <p:cNvPr id="6" name="AutoShape 6"/>
          <p:cNvSpPr>
            <a:spLocks noChangeArrowheads="1"/>
          </p:cNvSpPr>
          <p:nvPr/>
        </p:nvSpPr>
        <p:spPr bwMode="auto">
          <a:xfrm rot="18400663">
            <a:off x="5413921" y="4374161"/>
            <a:ext cx="457200" cy="533400"/>
          </a:xfrm>
          <a:prstGeom prst="downArrow">
            <a:avLst>
              <a:gd name="adj1" fmla="val 50000"/>
              <a:gd name="adj2" fmla="val 29167"/>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FFFFFF"/>
              </a:solidFill>
            </a:endParaRPr>
          </a:p>
        </p:txBody>
      </p:sp>
      <p:sp>
        <p:nvSpPr>
          <p:cNvPr id="7" name="Text Box 7"/>
          <p:cNvSpPr txBox="1">
            <a:spLocks noChangeArrowheads="1"/>
          </p:cNvSpPr>
          <p:nvPr/>
        </p:nvSpPr>
        <p:spPr bwMode="auto">
          <a:xfrm>
            <a:off x="179512" y="692697"/>
            <a:ext cx="282508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dirty="0">
                <a:solidFill>
                  <a:srgbClr val="0070C0"/>
                </a:solidFill>
                <a:latin typeface="+mj-lt"/>
                <a:ea typeface="+mj-ea"/>
                <a:cs typeface="+mj-cs"/>
              </a:rPr>
              <a:t>Economic Development</a:t>
            </a:r>
          </a:p>
        </p:txBody>
      </p:sp>
      <p:sp>
        <p:nvSpPr>
          <p:cNvPr id="8" name="AutoShape 8"/>
          <p:cNvSpPr>
            <a:spLocks noChangeArrowheads="1"/>
          </p:cNvSpPr>
          <p:nvPr/>
        </p:nvSpPr>
        <p:spPr bwMode="auto">
          <a:xfrm rot="2616379">
            <a:off x="2771800" y="1886807"/>
            <a:ext cx="609600" cy="457200"/>
          </a:xfrm>
          <a:prstGeom prst="leftArrow">
            <a:avLst>
              <a:gd name="adj1" fmla="val 50000"/>
              <a:gd name="adj2" fmla="val 33333"/>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FFFFFF"/>
              </a:solidFill>
            </a:endParaRPr>
          </a:p>
        </p:txBody>
      </p:sp>
      <p:sp>
        <p:nvSpPr>
          <p:cNvPr id="9" name="Text Box 9"/>
          <p:cNvSpPr txBox="1">
            <a:spLocks noChangeArrowheads="1"/>
          </p:cNvSpPr>
          <p:nvPr/>
        </p:nvSpPr>
        <p:spPr bwMode="auto">
          <a:xfrm>
            <a:off x="5232519" y="5301208"/>
            <a:ext cx="38519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a:r>
              <a:rPr lang="en-US" dirty="0">
                <a:solidFill>
                  <a:srgbClr val="0070C0"/>
                </a:solidFill>
                <a:latin typeface="+mj-lt"/>
                <a:ea typeface="+mj-ea"/>
                <a:cs typeface="+mj-cs"/>
              </a:rPr>
              <a:t>Global Infrastructure</a:t>
            </a:r>
          </a:p>
        </p:txBody>
      </p:sp>
      <p:pic>
        <p:nvPicPr>
          <p:cNvPr id="10" name="Picture 10" descr="WIPO-E-BL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4617" y="2491155"/>
            <a:ext cx="2244967" cy="15841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12"/>
          <p:cNvSpPr>
            <a:spLocks noChangeArrowheads="1"/>
          </p:cNvSpPr>
          <p:nvPr/>
        </p:nvSpPr>
        <p:spPr bwMode="auto">
          <a:xfrm rot="2781833">
            <a:off x="2875597" y="4303877"/>
            <a:ext cx="457200" cy="533400"/>
          </a:xfrm>
          <a:prstGeom prst="downArrow">
            <a:avLst>
              <a:gd name="adj1" fmla="val 50000"/>
              <a:gd name="adj2" fmla="val 29167"/>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FFFFFF"/>
              </a:solidFill>
            </a:endParaRPr>
          </a:p>
        </p:txBody>
      </p:sp>
      <p:sp>
        <p:nvSpPr>
          <p:cNvPr id="12" name="Text Box 13"/>
          <p:cNvSpPr txBox="1">
            <a:spLocks noChangeArrowheads="1"/>
          </p:cNvSpPr>
          <p:nvPr/>
        </p:nvSpPr>
        <p:spPr bwMode="auto">
          <a:xfrm>
            <a:off x="179512" y="5301208"/>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fontAlgn="base">
              <a:spcBef>
                <a:spcPct val="50000"/>
              </a:spcBef>
              <a:spcAft>
                <a:spcPct val="0"/>
              </a:spcAft>
            </a:pPr>
            <a:r>
              <a:rPr lang="en-US" dirty="0">
                <a:solidFill>
                  <a:srgbClr val="0070C0"/>
                </a:solidFill>
                <a:latin typeface="+mj-lt"/>
                <a:ea typeface="+mj-ea"/>
                <a:cs typeface="+mj-cs"/>
              </a:rPr>
              <a:t>Services to Industry</a:t>
            </a:r>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5</a:t>
            </a:fld>
            <a:endParaRPr lang="en-US"/>
          </a:p>
        </p:txBody>
      </p:sp>
    </p:spTree>
    <p:extLst>
      <p:ext uri="{BB962C8B-B14F-4D97-AF65-F5344CB8AC3E}">
        <p14:creationId xmlns:p14="http://schemas.microsoft.com/office/powerpoint/2010/main" val="19035385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533400" y="0"/>
            <a:ext cx="7772400" cy="641350"/>
          </a:xfrm>
        </p:spPr>
        <p:txBody>
          <a:bodyPr>
            <a:spAutoFit/>
          </a:bodyPr>
          <a:lstStyle/>
          <a:p>
            <a:pPr eaLnBrk="1" hangingPunct="1"/>
            <a:r>
              <a:rPr lang="en-GB" altLang="en-US" smtClean="0">
                <a:solidFill>
                  <a:srgbClr val="0070C0"/>
                </a:solidFill>
              </a:rPr>
              <a:t>Countries not yet in PCT</a:t>
            </a:r>
          </a:p>
        </p:txBody>
      </p:sp>
      <p:sp>
        <p:nvSpPr>
          <p:cNvPr id="19459" name="Rectangle 3"/>
          <p:cNvSpPr>
            <a:spLocks noChangeArrowheads="1"/>
          </p:cNvSpPr>
          <p:nvPr/>
        </p:nvSpPr>
        <p:spPr bwMode="auto">
          <a:xfrm>
            <a:off x="250825" y="692150"/>
            <a:ext cx="3240088"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65100"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r>
              <a:rPr lang="en-GB" altLang="en-US" sz="2000">
                <a:ea typeface="ヒラギノ角ゴ Pro W3"/>
                <a:cs typeface="ヒラギノ角ゴ Pro W3"/>
              </a:rPr>
              <a:t>Afghanistan</a:t>
            </a:r>
          </a:p>
          <a:p>
            <a:pPr eaLnBrk="1" hangingPunct="1">
              <a:spcBef>
                <a:spcPct val="0"/>
              </a:spcBef>
              <a:buFontTx/>
              <a:buNone/>
            </a:pPr>
            <a:r>
              <a:rPr lang="en-GB" altLang="en-US" sz="2000">
                <a:ea typeface="ヒラギノ角ゴ Pro W3"/>
                <a:cs typeface="ヒラギノ角ゴ Pro W3"/>
              </a:rPr>
              <a:t>Andorra</a:t>
            </a:r>
          </a:p>
          <a:p>
            <a:pPr eaLnBrk="1" hangingPunct="1">
              <a:spcBef>
                <a:spcPct val="0"/>
              </a:spcBef>
              <a:buFontTx/>
              <a:buNone/>
            </a:pPr>
            <a:r>
              <a:rPr lang="en-GB" altLang="en-US" sz="2000">
                <a:ea typeface="ヒラギノ角ゴ Pro W3"/>
                <a:cs typeface="ヒラギノ角ゴ Pro W3"/>
              </a:rPr>
              <a:t>Argentina</a:t>
            </a:r>
          </a:p>
          <a:p>
            <a:pPr eaLnBrk="1" hangingPunct="1">
              <a:spcBef>
                <a:spcPct val="0"/>
              </a:spcBef>
              <a:buFontTx/>
              <a:buNone/>
            </a:pPr>
            <a:r>
              <a:rPr lang="en-GB" altLang="en-US" sz="2000">
                <a:ea typeface="ヒラギノ角ゴ Pro W3"/>
                <a:cs typeface="ヒラギノ角ゴ Pro W3"/>
              </a:rPr>
              <a:t>Bahamas</a:t>
            </a:r>
          </a:p>
          <a:p>
            <a:pPr eaLnBrk="1" hangingPunct="1">
              <a:spcBef>
                <a:spcPct val="0"/>
              </a:spcBef>
              <a:buFontTx/>
              <a:buNone/>
            </a:pPr>
            <a:r>
              <a:rPr lang="en-GB" altLang="en-US" sz="2000">
                <a:ea typeface="ヒラギノ角ゴ Pro W3"/>
                <a:cs typeface="ヒラギノ角ゴ Pro W3"/>
              </a:rPr>
              <a:t>Bangladesh</a:t>
            </a:r>
          </a:p>
          <a:p>
            <a:pPr eaLnBrk="1" hangingPunct="1">
              <a:spcBef>
                <a:spcPct val="0"/>
              </a:spcBef>
              <a:buFontTx/>
              <a:buNone/>
            </a:pPr>
            <a:r>
              <a:rPr lang="en-GB" altLang="en-US" sz="2000">
                <a:ea typeface="ヒラギノ角ゴ Pro W3"/>
                <a:cs typeface="ヒラギノ角ゴ Pro W3"/>
              </a:rPr>
              <a:t>Bhutan</a:t>
            </a:r>
          </a:p>
          <a:p>
            <a:pPr eaLnBrk="1" hangingPunct="1">
              <a:spcBef>
                <a:spcPct val="0"/>
              </a:spcBef>
              <a:buFontTx/>
              <a:buNone/>
            </a:pPr>
            <a:r>
              <a:rPr lang="en-GB" altLang="en-US" sz="2000">
                <a:ea typeface="ヒラギノ角ゴ Pro W3"/>
                <a:cs typeface="ヒラギノ角ゴ Pro W3"/>
              </a:rPr>
              <a:t>Bolivia</a:t>
            </a:r>
          </a:p>
          <a:p>
            <a:pPr eaLnBrk="1" hangingPunct="1">
              <a:spcBef>
                <a:spcPct val="0"/>
              </a:spcBef>
              <a:buFontTx/>
              <a:buNone/>
            </a:pPr>
            <a:r>
              <a:rPr lang="en-GB" altLang="en-US" sz="2000">
                <a:ea typeface="ヒラギノ角ゴ Pro W3"/>
                <a:cs typeface="ヒラギノ角ゴ Pro W3"/>
              </a:rPr>
              <a:t>Burundi</a:t>
            </a:r>
          </a:p>
          <a:p>
            <a:pPr eaLnBrk="1" hangingPunct="1">
              <a:spcBef>
                <a:spcPct val="0"/>
              </a:spcBef>
              <a:buFontTx/>
              <a:buNone/>
            </a:pPr>
            <a:r>
              <a:rPr lang="en-GB" altLang="en-US" sz="2000">
                <a:ea typeface="ヒラギノ角ゴ Pro W3"/>
                <a:cs typeface="ヒラギノ角ゴ Pro W3"/>
              </a:rPr>
              <a:t>Cambodia</a:t>
            </a:r>
          </a:p>
          <a:p>
            <a:pPr eaLnBrk="1" hangingPunct="1">
              <a:spcBef>
                <a:spcPct val="0"/>
              </a:spcBef>
              <a:buFontTx/>
              <a:buNone/>
            </a:pPr>
            <a:r>
              <a:rPr lang="en-GB" altLang="en-US" sz="2000">
                <a:ea typeface="ヒラギノ角ゴ Pro W3"/>
                <a:cs typeface="ヒラギノ角ゴ Pro W3"/>
              </a:rPr>
              <a:t>Cape Verde</a:t>
            </a:r>
          </a:p>
          <a:p>
            <a:pPr eaLnBrk="1" hangingPunct="1">
              <a:spcBef>
                <a:spcPct val="0"/>
              </a:spcBef>
              <a:buFontTx/>
              <a:buNone/>
            </a:pPr>
            <a:r>
              <a:rPr lang="en-GB" altLang="en-US" sz="2000">
                <a:ea typeface="ヒラギノ角ゴ Pro W3"/>
                <a:cs typeface="ヒラギノ角ゴ Pro W3"/>
              </a:rPr>
              <a:t>Democratic Republic of Congo</a:t>
            </a:r>
          </a:p>
          <a:p>
            <a:pPr eaLnBrk="1" hangingPunct="1">
              <a:spcBef>
                <a:spcPct val="0"/>
              </a:spcBef>
              <a:buFontTx/>
              <a:buNone/>
            </a:pPr>
            <a:r>
              <a:rPr lang="en-GB" altLang="en-US" sz="2000">
                <a:ea typeface="ヒラギノ角ゴ Pro W3"/>
                <a:cs typeface="ヒラギノ角ゴ Pro W3"/>
              </a:rPr>
              <a:t>Djibouti</a:t>
            </a:r>
          </a:p>
          <a:p>
            <a:pPr eaLnBrk="1" hangingPunct="1">
              <a:spcBef>
                <a:spcPct val="0"/>
              </a:spcBef>
              <a:buFontTx/>
              <a:buNone/>
            </a:pPr>
            <a:r>
              <a:rPr lang="en-GB" altLang="en-US" sz="2000">
                <a:ea typeface="ヒラギノ角ゴ Pro W3"/>
                <a:cs typeface="ヒラギノ角ゴ Pro W3"/>
              </a:rPr>
              <a:t>Eritrea</a:t>
            </a:r>
          </a:p>
          <a:p>
            <a:pPr eaLnBrk="1" hangingPunct="1">
              <a:spcBef>
                <a:spcPct val="0"/>
              </a:spcBef>
              <a:buFontTx/>
              <a:buNone/>
            </a:pPr>
            <a:r>
              <a:rPr lang="en-GB" altLang="en-US" sz="2000">
                <a:ea typeface="ヒラギノ角ゴ Pro W3"/>
                <a:cs typeface="ヒラギノ角ゴ Pro W3"/>
              </a:rPr>
              <a:t>Ethiopia</a:t>
            </a:r>
          </a:p>
          <a:p>
            <a:pPr eaLnBrk="1" hangingPunct="1">
              <a:spcBef>
                <a:spcPct val="0"/>
              </a:spcBef>
              <a:buFontTx/>
              <a:buNone/>
            </a:pPr>
            <a:r>
              <a:rPr lang="en-GB" altLang="en-US" sz="2000">
                <a:ea typeface="ヒラギノ角ゴ Pro W3"/>
                <a:cs typeface="ヒラギノ角ゴ Pro W3"/>
              </a:rPr>
              <a:t>Fiji</a:t>
            </a:r>
          </a:p>
          <a:p>
            <a:pPr eaLnBrk="1" hangingPunct="1">
              <a:spcBef>
                <a:spcPct val="0"/>
              </a:spcBef>
              <a:buFontTx/>
              <a:buNone/>
            </a:pPr>
            <a:r>
              <a:rPr lang="en-GB" altLang="en-US" sz="2000">
                <a:ea typeface="ヒラギノ角ゴ Pro W3"/>
                <a:cs typeface="ヒラギノ角ゴ Pro W3"/>
              </a:rPr>
              <a:t>Guyana</a:t>
            </a:r>
          </a:p>
          <a:p>
            <a:pPr eaLnBrk="1" hangingPunct="1">
              <a:spcBef>
                <a:spcPct val="0"/>
              </a:spcBef>
              <a:buFontTx/>
              <a:buNone/>
            </a:pPr>
            <a:r>
              <a:rPr lang="en-GB" altLang="en-US" sz="2000">
                <a:ea typeface="ヒラギノ角ゴ Pro W3"/>
                <a:cs typeface="ヒラギノ角ゴ Pro W3"/>
              </a:rPr>
              <a:t>Haiti</a:t>
            </a:r>
          </a:p>
        </p:txBody>
      </p:sp>
      <p:sp>
        <p:nvSpPr>
          <p:cNvPr id="19460" name="Text Box 4"/>
          <p:cNvSpPr txBox="1">
            <a:spLocks noChangeArrowheads="1"/>
          </p:cNvSpPr>
          <p:nvPr/>
        </p:nvSpPr>
        <p:spPr bwMode="auto">
          <a:xfrm>
            <a:off x="3635375" y="692150"/>
            <a:ext cx="252095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2000"/>
              <a:t>Iraq</a:t>
            </a:r>
          </a:p>
          <a:p>
            <a:pPr eaLnBrk="1" hangingPunct="1">
              <a:spcBef>
                <a:spcPct val="0"/>
              </a:spcBef>
              <a:buFontTx/>
              <a:buNone/>
            </a:pPr>
            <a:r>
              <a:rPr lang="en-US" altLang="en-US" sz="2000"/>
              <a:t>Jamaica</a:t>
            </a:r>
          </a:p>
          <a:p>
            <a:pPr eaLnBrk="1" hangingPunct="1">
              <a:spcBef>
                <a:spcPct val="0"/>
              </a:spcBef>
              <a:buFontTx/>
              <a:buNone/>
            </a:pPr>
            <a:r>
              <a:rPr lang="en-US" altLang="en-US" sz="2000"/>
              <a:t>Jordan</a:t>
            </a:r>
          </a:p>
          <a:p>
            <a:pPr eaLnBrk="1" hangingPunct="1">
              <a:spcBef>
                <a:spcPct val="0"/>
              </a:spcBef>
              <a:buFontTx/>
              <a:buNone/>
            </a:pPr>
            <a:r>
              <a:rPr lang="en-US" altLang="en-US" sz="2000"/>
              <a:t>Kiribati</a:t>
            </a:r>
          </a:p>
          <a:p>
            <a:pPr eaLnBrk="1" hangingPunct="1">
              <a:spcBef>
                <a:spcPct val="0"/>
              </a:spcBef>
              <a:buFontTx/>
              <a:buNone/>
            </a:pPr>
            <a:r>
              <a:rPr lang="en-US" altLang="en-US" sz="2000"/>
              <a:t>Kuwait</a:t>
            </a:r>
          </a:p>
          <a:p>
            <a:pPr eaLnBrk="1" hangingPunct="1">
              <a:spcBef>
                <a:spcPct val="0"/>
              </a:spcBef>
              <a:buFontTx/>
              <a:buNone/>
            </a:pPr>
            <a:r>
              <a:rPr lang="en-US" altLang="en-US" sz="2000"/>
              <a:t>Lebanon</a:t>
            </a:r>
          </a:p>
          <a:p>
            <a:pPr eaLnBrk="1" hangingPunct="1">
              <a:spcBef>
                <a:spcPct val="0"/>
              </a:spcBef>
              <a:buFontTx/>
              <a:buNone/>
            </a:pPr>
            <a:r>
              <a:rPr lang="en-US" altLang="en-US" sz="2000"/>
              <a:t>Maldives</a:t>
            </a:r>
          </a:p>
          <a:p>
            <a:pPr eaLnBrk="1" hangingPunct="1">
              <a:spcBef>
                <a:spcPct val="0"/>
              </a:spcBef>
              <a:buFontTx/>
              <a:buNone/>
            </a:pPr>
            <a:r>
              <a:rPr lang="en-US" altLang="en-US" sz="2000"/>
              <a:t>Marshall Islands</a:t>
            </a:r>
          </a:p>
          <a:p>
            <a:pPr eaLnBrk="1" hangingPunct="1">
              <a:spcBef>
                <a:spcPct val="0"/>
              </a:spcBef>
              <a:buFontTx/>
              <a:buNone/>
            </a:pPr>
            <a:r>
              <a:rPr lang="en-US" altLang="en-US" sz="2000"/>
              <a:t>Mauritius</a:t>
            </a:r>
          </a:p>
          <a:p>
            <a:pPr eaLnBrk="1" hangingPunct="1">
              <a:spcBef>
                <a:spcPct val="0"/>
              </a:spcBef>
              <a:buFontTx/>
              <a:buNone/>
            </a:pPr>
            <a:r>
              <a:rPr lang="en-US" altLang="en-US" sz="2000"/>
              <a:t>Micronesia</a:t>
            </a:r>
          </a:p>
          <a:p>
            <a:pPr eaLnBrk="1" hangingPunct="1">
              <a:spcBef>
                <a:spcPct val="0"/>
              </a:spcBef>
              <a:buFontTx/>
              <a:buNone/>
            </a:pPr>
            <a:r>
              <a:rPr lang="en-US" altLang="en-US" sz="2000"/>
              <a:t>Myanmar</a:t>
            </a:r>
          </a:p>
          <a:p>
            <a:pPr eaLnBrk="1" hangingPunct="1">
              <a:spcBef>
                <a:spcPct val="0"/>
              </a:spcBef>
              <a:buFontTx/>
              <a:buNone/>
            </a:pPr>
            <a:r>
              <a:rPr lang="en-US" altLang="en-US" sz="2000"/>
              <a:t>Nauru</a:t>
            </a:r>
          </a:p>
          <a:p>
            <a:pPr eaLnBrk="1" hangingPunct="1">
              <a:spcBef>
                <a:spcPct val="0"/>
              </a:spcBef>
              <a:buFontTx/>
              <a:buNone/>
            </a:pPr>
            <a:r>
              <a:rPr lang="en-US" altLang="en-US" sz="2000"/>
              <a:t>Nepal</a:t>
            </a:r>
          </a:p>
          <a:p>
            <a:pPr eaLnBrk="1" hangingPunct="1">
              <a:spcBef>
                <a:spcPct val="0"/>
              </a:spcBef>
              <a:buFontTx/>
              <a:buNone/>
            </a:pPr>
            <a:r>
              <a:rPr lang="en-US" altLang="en-US" sz="2000"/>
              <a:t>Pakistan</a:t>
            </a:r>
          </a:p>
          <a:p>
            <a:pPr eaLnBrk="1" hangingPunct="1">
              <a:spcBef>
                <a:spcPct val="0"/>
              </a:spcBef>
              <a:buFontTx/>
              <a:buNone/>
            </a:pPr>
            <a:r>
              <a:rPr lang="en-US" altLang="en-US" sz="2000"/>
              <a:t>Palau</a:t>
            </a:r>
          </a:p>
          <a:p>
            <a:pPr eaLnBrk="1" hangingPunct="1">
              <a:spcBef>
                <a:spcPct val="0"/>
              </a:spcBef>
              <a:buFontTx/>
              <a:buNone/>
            </a:pPr>
            <a:r>
              <a:rPr lang="en-US" altLang="en-US" sz="2000"/>
              <a:t>Paraguay</a:t>
            </a:r>
          </a:p>
          <a:p>
            <a:pPr eaLnBrk="1" hangingPunct="1">
              <a:spcBef>
                <a:spcPct val="0"/>
              </a:spcBef>
              <a:buFontTx/>
              <a:buNone/>
            </a:pPr>
            <a:r>
              <a:rPr lang="en-US" altLang="en-US" sz="2000"/>
              <a:t>Samoa</a:t>
            </a:r>
          </a:p>
          <a:p>
            <a:pPr eaLnBrk="1" hangingPunct="1">
              <a:spcBef>
                <a:spcPct val="0"/>
              </a:spcBef>
              <a:buFontTx/>
              <a:buNone/>
            </a:pPr>
            <a:r>
              <a:rPr lang="en-US" altLang="en-US" sz="2000"/>
              <a:t>Solomon Islands</a:t>
            </a:r>
          </a:p>
        </p:txBody>
      </p:sp>
      <p:sp>
        <p:nvSpPr>
          <p:cNvPr id="19461" name="Text Box 5"/>
          <p:cNvSpPr txBox="1">
            <a:spLocks noChangeArrowheads="1"/>
          </p:cNvSpPr>
          <p:nvPr/>
        </p:nvSpPr>
        <p:spPr bwMode="auto">
          <a:xfrm>
            <a:off x="6300788" y="692150"/>
            <a:ext cx="2447925"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2000"/>
              <a:t>Somalia</a:t>
            </a:r>
          </a:p>
          <a:p>
            <a:pPr eaLnBrk="1" hangingPunct="1">
              <a:spcBef>
                <a:spcPct val="0"/>
              </a:spcBef>
              <a:buFontTx/>
              <a:buNone/>
            </a:pPr>
            <a:r>
              <a:rPr lang="en-US" altLang="en-US" sz="2000"/>
              <a:t>South Sudan</a:t>
            </a:r>
          </a:p>
          <a:p>
            <a:pPr eaLnBrk="1" hangingPunct="1">
              <a:spcBef>
                <a:spcPct val="0"/>
              </a:spcBef>
              <a:buFontTx/>
              <a:buNone/>
            </a:pPr>
            <a:r>
              <a:rPr lang="en-US" altLang="en-US" sz="2000"/>
              <a:t>Suriname</a:t>
            </a:r>
          </a:p>
          <a:p>
            <a:pPr eaLnBrk="1" hangingPunct="1">
              <a:spcBef>
                <a:spcPct val="0"/>
              </a:spcBef>
              <a:buFontTx/>
              <a:buNone/>
            </a:pPr>
            <a:r>
              <a:rPr lang="en-US" altLang="en-US" sz="2000"/>
              <a:t>Timor-Leste</a:t>
            </a:r>
          </a:p>
          <a:p>
            <a:pPr eaLnBrk="1" hangingPunct="1">
              <a:spcBef>
                <a:spcPct val="0"/>
              </a:spcBef>
              <a:buFontTx/>
              <a:buNone/>
            </a:pPr>
            <a:r>
              <a:rPr lang="en-US" altLang="en-US" sz="2000"/>
              <a:t>Tonga</a:t>
            </a:r>
          </a:p>
          <a:p>
            <a:pPr eaLnBrk="1" hangingPunct="1">
              <a:spcBef>
                <a:spcPct val="0"/>
              </a:spcBef>
              <a:buFontTx/>
              <a:buNone/>
            </a:pPr>
            <a:r>
              <a:rPr lang="en-US" altLang="en-US" sz="2000"/>
              <a:t>Tuvalu</a:t>
            </a:r>
          </a:p>
          <a:p>
            <a:pPr eaLnBrk="1" hangingPunct="1">
              <a:spcBef>
                <a:spcPct val="0"/>
              </a:spcBef>
              <a:buFontTx/>
              <a:buNone/>
            </a:pPr>
            <a:r>
              <a:rPr lang="en-US" altLang="en-US" sz="2000"/>
              <a:t>Uruguay</a:t>
            </a:r>
          </a:p>
          <a:p>
            <a:pPr eaLnBrk="1" hangingPunct="1">
              <a:spcBef>
                <a:spcPct val="0"/>
              </a:spcBef>
              <a:buFontTx/>
              <a:buNone/>
            </a:pPr>
            <a:r>
              <a:rPr lang="en-US" altLang="en-US" sz="2000"/>
              <a:t>Vanuatu</a:t>
            </a:r>
          </a:p>
          <a:p>
            <a:pPr eaLnBrk="1" hangingPunct="1">
              <a:spcBef>
                <a:spcPct val="0"/>
              </a:spcBef>
              <a:buFontTx/>
              <a:buNone/>
            </a:pPr>
            <a:r>
              <a:rPr lang="en-US" altLang="en-US" sz="2000"/>
              <a:t>Venezuela</a:t>
            </a:r>
          </a:p>
          <a:p>
            <a:pPr eaLnBrk="1" hangingPunct="1">
              <a:spcBef>
                <a:spcPct val="0"/>
              </a:spcBef>
              <a:buFontTx/>
              <a:buNone/>
            </a:pPr>
            <a:r>
              <a:rPr lang="en-US" altLang="en-US" sz="2000"/>
              <a:t>Yemen</a:t>
            </a:r>
          </a:p>
          <a:p>
            <a:pPr eaLnBrk="1" hangingPunct="1">
              <a:spcBef>
                <a:spcPct val="50000"/>
              </a:spcBef>
              <a:buFontTx/>
              <a:buNone/>
            </a:pPr>
            <a:endParaRPr lang="en-US" altLang="en-US" sz="2000"/>
          </a:p>
          <a:p>
            <a:pPr eaLnBrk="1" hangingPunct="1">
              <a:spcBef>
                <a:spcPct val="50000"/>
              </a:spcBef>
              <a:buFontTx/>
              <a:buNone/>
            </a:pPr>
            <a:r>
              <a:rPr lang="en-US" altLang="en-US" sz="2000"/>
              <a:t>(45)</a:t>
            </a:r>
          </a:p>
        </p:txBody>
      </p:sp>
      <p:sp>
        <p:nvSpPr>
          <p:cNvPr id="19462"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FAE6C73E-3BD5-448C-B462-853E4C5924DA}" type="slidenum">
              <a:rPr lang="en-US" altLang="en-US" sz="1400" smtClean="0"/>
              <a:pPr eaLnBrk="1" hangingPunct="1">
                <a:spcBef>
                  <a:spcPct val="0"/>
                </a:spcBef>
                <a:buFontTx/>
                <a:buNone/>
              </a:pPr>
              <a:t>50</a:t>
            </a:fld>
            <a:endParaRPr lang="en-US" altLang="en-US" sz="1400" smtClean="0"/>
          </a:p>
        </p:txBody>
      </p:sp>
    </p:spTree>
    <p:extLst>
      <p:ext uri="{BB962C8B-B14F-4D97-AF65-F5344CB8AC3E}">
        <p14:creationId xmlns:p14="http://schemas.microsoft.com/office/powerpoint/2010/main" val="3650803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3"/>
          <p:cNvGraphicFramePr>
            <a:graphicFrameLocks noGrp="1" noChangeAspect="1"/>
          </p:cNvGraphicFramePr>
          <p:nvPr>
            <p:ph idx="1"/>
          </p:nvPr>
        </p:nvGraphicFramePr>
        <p:xfrm>
          <a:off x="31750" y="0"/>
          <a:ext cx="8686800" cy="6146800"/>
        </p:xfrm>
        <a:graphic>
          <a:graphicData uri="http://schemas.openxmlformats.org/presentationml/2006/ole">
            <mc:AlternateContent xmlns:mc="http://schemas.openxmlformats.org/markup-compatibility/2006">
              <mc:Choice xmlns:v="urn:schemas-microsoft-com:vml" Requires="v">
                <p:oleObj spid="_x0000_s4127" name="Chart" r:id="rId3" imgW="6143580" imgH="4352835" progId="MSGraph.Chart.8">
                  <p:embed followColorScheme="full"/>
                </p:oleObj>
              </mc:Choice>
              <mc:Fallback>
                <p:oleObj name="Chart" r:id="rId3" imgW="6143580" imgH="4352835" progId="MSGraph.Chart.8">
                  <p:embed followColorScheme="full"/>
                  <p:pic>
                    <p:nvPicPr>
                      <p:cNvPr id="0" name=""/>
                      <p:cNvPicPr>
                        <a:picLocks noGrp="1" noChangeAspect="1" noChangeArrowheads="1"/>
                      </p:cNvPicPr>
                      <p:nvPr/>
                    </p:nvPicPr>
                    <p:blipFill>
                      <a:blip r:embed="rId4"/>
                      <a:srcRect/>
                      <a:stretch>
                        <a:fillRect/>
                      </a:stretch>
                    </p:blipFill>
                    <p:spPr bwMode="auto">
                      <a:xfrm>
                        <a:off x="31750" y="0"/>
                        <a:ext cx="8686800" cy="614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3" name="Rectangle 2"/>
          <p:cNvSpPr>
            <a:spLocks noGrp="1" noChangeArrowheads="1"/>
          </p:cNvSpPr>
          <p:nvPr>
            <p:ph type="title"/>
          </p:nvPr>
        </p:nvSpPr>
        <p:spPr>
          <a:xfrm>
            <a:off x="323850" y="0"/>
            <a:ext cx="8229600" cy="908050"/>
          </a:xfrm>
        </p:spPr>
        <p:txBody>
          <a:bodyPr/>
          <a:lstStyle/>
          <a:p>
            <a:r>
              <a:rPr lang="en-US" altLang="en-US" smtClean="0">
                <a:solidFill>
                  <a:srgbClr val="0070C0"/>
                </a:solidFill>
              </a:rPr>
              <a:t>PCT Applications in 2013</a:t>
            </a:r>
          </a:p>
        </p:txBody>
      </p:sp>
      <p:sp>
        <p:nvSpPr>
          <p:cNvPr id="20484" name="Text Box 4"/>
          <p:cNvSpPr txBox="1">
            <a:spLocks noChangeArrowheads="1"/>
          </p:cNvSpPr>
          <p:nvPr/>
        </p:nvSpPr>
        <p:spPr bwMode="auto">
          <a:xfrm>
            <a:off x="2106613" y="5995988"/>
            <a:ext cx="4768850"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60000"/>
              </a:spcBef>
              <a:buFontTx/>
              <a:buNone/>
            </a:pPr>
            <a:r>
              <a:rPr lang="en-US" altLang="en-US" sz="1800" b="1">
                <a:ea typeface="ヒラギノ角ゴ Pro W3"/>
                <a:cs typeface="ヒラギノ角ゴ Pro W3"/>
              </a:rPr>
              <a:t>2013: 205,300 PCT applications (+5.1%)</a:t>
            </a:r>
          </a:p>
          <a:p>
            <a:pPr eaLnBrk="1" hangingPunct="1">
              <a:spcBef>
                <a:spcPct val="60000"/>
              </a:spcBef>
              <a:buFontTx/>
              <a:buNone/>
            </a:pPr>
            <a:r>
              <a:rPr lang="en-US" altLang="en-US" sz="1800" b="1">
                <a:ea typeface="ヒラギノ角ゴ Pro W3"/>
                <a:cs typeface="ヒラギノ角ゴ Pro W3"/>
              </a:rPr>
              <a:t>2014</a:t>
            </a:r>
            <a:r>
              <a:rPr lang="fr-CH" altLang="en-US" sz="1800" b="1">
                <a:ea typeface="ヒラギノ角ゴ Pro W3"/>
                <a:cs typeface="ヒラギノ角ゴ Pro W3"/>
              </a:rPr>
              <a:t>: 214,100 PCT applications (+4.3%)</a:t>
            </a:r>
            <a:endParaRPr lang="en-US" altLang="en-US" sz="1800" b="1">
              <a:ea typeface="ヒラギノ角ゴ Pro W3"/>
              <a:cs typeface="ヒラギノ角ゴ Pro W3"/>
            </a:endParaRPr>
          </a:p>
        </p:txBody>
      </p:sp>
      <p:sp>
        <p:nvSpPr>
          <p:cNvPr id="20485" name="Slide Number Placeholder 1"/>
          <p:cNvSpPr>
            <a:spLocks noGrp="1"/>
          </p:cNvSpPr>
          <p:nvPr>
            <p:ph type="sldNum" sz="quarter" idx="10"/>
          </p:nvPr>
        </p:nvSpPr>
        <p:spPr>
          <a:noFill/>
        </p:spPr>
        <p:txBody>
          <a:bodyP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0"/>
              </a:spcBef>
              <a:buFontTx/>
              <a:buNone/>
            </a:pPr>
            <a:fld id="{19622C32-A3FA-42FC-A61D-FE383E908AE5}" type="slidenum">
              <a:rPr lang="en-US" altLang="en-US" sz="1400" smtClean="0"/>
              <a:pPr eaLnBrk="1" hangingPunct="1">
                <a:spcBef>
                  <a:spcPct val="0"/>
                </a:spcBef>
                <a:buFontTx/>
                <a:buNone/>
              </a:pPr>
              <a:t>51</a:t>
            </a:fld>
            <a:endParaRPr lang="en-US" altLang="en-US" sz="1400" smtClean="0"/>
          </a:p>
        </p:txBody>
      </p:sp>
    </p:spTree>
    <p:extLst>
      <p:ext uri="{BB962C8B-B14F-4D97-AF65-F5344CB8AC3E}">
        <p14:creationId xmlns:p14="http://schemas.microsoft.com/office/powerpoint/2010/main" val="956175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2"/>
          <p:cNvGraphicFramePr>
            <a:graphicFrameLocks noChangeAspect="1"/>
          </p:cNvGraphicFramePr>
          <p:nvPr/>
        </p:nvGraphicFramePr>
        <p:xfrm>
          <a:off x="179388" y="1052513"/>
          <a:ext cx="8964612" cy="5114925"/>
        </p:xfrm>
        <a:graphic>
          <a:graphicData uri="http://schemas.openxmlformats.org/presentationml/2006/ole">
            <mc:AlternateContent xmlns:mc="http://schemas.openxmlformats.org/markup-compatibility/2006">
              <mc:Choice xmlns:v="urn:schemas-microsoft-com:vml" Requires="v">
                <p:oleObj spid="_x0000_s5151" name="Chart" r:id="rId3" imgW="6096060" imgH="4076790" progId="MSGraph.Chart.8">
                  <p:embed followColorScheme="full"/>
                </p:oleObj>
              </mc:Choice>
              <mc:Fallback>
                <p:oleObj name="Chart" r:id="rId3" imgW="6096060" imgH="4076790" progId="MSGraph.Chart.8">
                  <p:embed followColorScheme="full"/>
                  <p:pic>
                    <p:nvPicPr>
                      <p:cNvPr id="0" name=""/>
                      <p:cNvPicPr>
                        <a:picLocks noChangeAspect="1" noChangeArrowheads="1"/>
                      </p:cNvPicPr>
                      <p:nvPr/>
                    </p:nvPicPr>
                    <p:blipFill>
                      <a:blip r:embed="rId4"/>
                      <a:srcRect/>
                      <a:stretch>
                        <a:fillRect/>
                      </a:stretch>
                    </p:blipFill>
                    <p:spPr bwMode="auto">
                      <a:xfrm>
                        <a:off x="179388" y="1052513"/>
                        <a:ext cx="8964612" cy="51149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07" name="Rectangle 3"/>
          <p:cNvSpPr>
            <a:spLocks noChangeArrowheads="1"/>
          </p:cNvSpPr>
          <p:nvPr/>
        </p:nvSpPr>
        <p:spPr bwMode="auto">
          <a:xfrm>
            <a:off x="395288" y="44450"/>
            <a:ext cx="80613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lnSpc>
                <a:spcPct val="90000"/>
              </a:lnSpc>
              <a:spcBef>
                <a:spcPct val="0"/>
              </a:spcBef>
              <a:buFontTx/>
              <a:buNone/>
            </a:pPr>
            <a:r>
              <a:rPr lang="en-US" altLang="en-US" sz="3600">
                <a:solidFill>
                  <a:srgbClr val="0070C0"/>
                </a:solidFill>
              </a:rPr>
              <a:t>International Applications Received </a:t>
            </a:r>
            <a:br>
              <a:rPr lang="en-US" altLang="en-US" sz="3600">
                <a:solidFill>
                  <a:srgbClr val="0070C0"/>
                </a:solidFill>
              </a:rPr>
            </a:br>
            <a:r>
              <a:rPr lang="en-US" altLang="en-US" sz="3600">
                <a:solidFill>
                  <a:srgbClr val="0070C0"/>
                </a:solidFill>
              </a:rPr>
              <a:t>in 2013 by Country of Origin </a:t>
            </a:r>
          </a:p>
        </p:txBody>
      </p:sp>
      <p:sp>
        <p:nvSpPr>
          <p:cNvPr id="21508" name="Oval 5"/>
          <p:cNvSpPr>
            <a:spLocks noChangeArrowheads="1"/>
          </p:cNvSpPr>
          <p:nvPr/>
        </p:nvSpPr>
        <p:spPr bwMode="auto">
          <a:xfrm>
            <a:off x="7740650" y="5013325"/>
            <a:ext cx="503238" cy="11525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0"/>
              </a:spcBef>
              <a:buFontTx/>
              <a:buChar char="•"/>
            </a:pPr>
            <a:endParaRPr lang="en-US" altLang="en-US" sz="1800"/>
          </a:p>
        </p:txBody>
      </p:sp>
      <p:sp>
        <p:nvSpPr>
          <p:cNvPr id="21509" name="Oval 6"/>
          <p:cNvSpPr>
            <a:spLocks noChangeArrowheads="1"/>
          </p:cNvSpPr>
          <p:nvPr/>
        </p:nvSpPr>
        <p:spPr bwMode="auto">
          <a:xfrm>
            <a:off x="7524750" y="4868863"/>
            <a:ext cx="431800" cy="15843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0"/>
              </a:spcBef>
              <a:buFontTx/>
              <a:buChar char="•"/>
            </a:pPr>
            <a:endParaRPr lang="en-US" altLang="en-US" sz="1800"/>
          </a:p>
        </p:txBody>
      </p:sp>
      <p:sp>
        <p:nvSpPr>
          <p:cNvPr id="21510" name="Text Box 8"/>
          <p:cNvSpPr txBox="1">
            <a:spLocks noChangeArrowheads="1"/>
          </p:cNvSpPr>
          <p:nvPr/>
        </p:nvSpPr>
        <p:spPr bwMode="auto">
          <a:xfrm>
            <a:off x="4859338" y="1628775"/>
            <a:ext cx="3529012" cy="1192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a:t>CN: +15.6%</a:t>
            </a:r>
          </a:p>
          <a:p>
            <a:pPr eaLnBrk="1" hangingPunct="1">
              <a:spcBef>
                <a:spcPct val="50000"/>
              </a:spcBef>
              <a:buFontTx/>
              <a:buNone/>
            </a:pPr>
            <a:r>
              <a:rPr lang="en-US" altLang="en-US"/>
              <a:t>US: +10.8%</a:t>
            </a:r>
          </a:p>
          <a:p>
            <a:pPr eaLnBrk="1" hangingPunct="1">
              <a:spcBef>
                <a:spcPct val="50000"/>
              </a:spcBef>
              <a:buFontTx/>
              <a:buNone/>
            </a:pPr>
            <a:r>
              <a:rPr lang="en-US" altLang="en-US"/>
              <a:t>SE: +10.4%</a:t>
            </a:r>
          </a:p>
        </p:txBody>
      </p:sp>
      <p:sp>
        <p:nvSpPr>
          <p:cNvPr id="21511" name="Slide Number Placeholder 1"/>
          <p:cNvSpPr>
            <a:spLocks noGrp="1"/>
          </p:cNvSpPr>
          <p:nvPr>
            <p:ph type="sldNum" sz="quarter" idx="10"/>
          </p:nvPr>
        </p:nvSpPr>
        <p:spPr>
          <a:noFill/>
        </p:spPr>
        <p:txBody>
          <a:bodyP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0"/>
              </a:spcBef>
              <a:buFontTx/>
              <a:buNone/>
            </a:pPr>
            <a:fld id="{6787F0CB-0FBD-428A-8F92-1BF602F1FAD8}" type="slidenum">
              <a:rPr lang="en-US" altLang="en-US" sz="1400" smtClean="0"/>
              <a:pPr eaLnBrk="1" hangingPunct="1">
                <a:spcBef>
                  <a:spcPct val="0"/>
                </a:spcBef>
                <a:buFontTx/>
                <a:buNone/>
              </a:pPr>
              <a:t>52</a:t>
            </a:fld>
            <a:endParaRPr lang="en-US" altLang="en-US" sz="1400" smtClean="0"/>
          </a:p>
        </p:txBody>
      </p:sp>
    </p:spTree>
    <p:extLst>
      <p:ext uri="{BB962C8B-B14F-4D97-AF65-F5344CB8AC3E}">
        <p14:creationId xmlns:p14="http://schemas.microsoft.com/office/powerpoint/2010/main" val="3891935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
          <p:cNvSpPr txBox="1">
            <a:spLocks noChangeArrowheads="1"/>
          </p:cNvSpPr>
          <p:nvPr/>
        </p:nvSpPr>
        <p:spPr bwMode="auto">
          <a:xfrm>
            <a:off x="179388" y="4916488"/>
            <a:ext cx="8785225"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1400">
                <a:ea typeface="ヒラギノ角ゴ Pro W3"/>
                <a:cs typeface="ヒラギノ角ゴ Pro W3"/>
              </a:rPr>
              <a:t>507,400 national phase entries estimated in 2011 (+ 4.2%)</a:t>
            </a:r>
          </a:p>
          <a:p>
            <a:pPr eaLnBrk="1" hangingPunct="1">
              <a:spcBef>
                <a:spcPct val="0"/>
              </a:spcBef>
              <a:buFontTx/>
              <a:buNone/>
            </a:pPr>
            <a:r>
              <a:rPr lang="en-US" altLang="en-US" sz="1400">
                <a:ea typeface="ヒラギノ角ゴ Pro W3"/>
                <a:cs typeface="ヒラギノ角ゴ Pro W3"/>
              </a:rPr>
              <a:t>431,800 (about 85%) of NPEs are from non-resident applicants, making PCT NPEs responsible for </a:t>
            </a:r>
            <a:r>
              <a:rPr lang="en-US" altLang="en-US" sz="1400" u="sng">
                <a:ea typeface="ヒラギノ角ゴ Pro W3"/>
                <a:cs typeface="ヒラギノ角ゴ Pro W3"/>
              </a:rPr>
              <a:t>54.9% of all non-resident patent applications filed worldwide in 2011</a:t>
            </a:r>
          </a:p>
          <a:p>
            <a:pPr eaLnBrk="1" hangingPunct="1">
              <a:spcBef>
                <a:spcPct val="0"/>
              </a:spcBef>
              <a:buFontTx/>
              <a:buNone/>
            </a:pPr>
            <a:endParaRPr lang="fr-CH" altLang="en-US" sz="1400" u="sng">
              <a:ea typeface="ヒラギノ角ゴ Pro W3"/>
              <a:cs typeface="ヒラギノ角ゴ Pro W3"/>
            </a:endParaRPr>
          </a:p>
        </p:txBody>
      </p:sp>
      <p:pic>
        <p:nvPicPr>
          <p:cNvPr id="22531"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395413"/>
            <a:ext cx="9144000" cy="32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2" name="Rectangle 6"/>
          <p:cNvSpPr>
            <a:spLocks noChangeArrowheads="1"/>
          </p:cNvSpPr>
          <p:nvPr/>
        </p:nvSpPr>
        <p:spPr bwMode="auto">
          <a:xfrm>
            <a:off x="468313" y="-171450"/>
            <a:ext cx="79883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lnSpc>
                <a:spcPct val="90000"/>
              </a:lnSpc>
              <a:spcBef>
                <a:spcPct val="50000"/>
              </a:spcBef>
              <a:buFontTx/>
              <a:buNone/>
            </a:pPr>
            <a:r>
              <a:rPr lang="en-US" altLang="en-US" sz="3600">
                <a:solidFill>
                  <a:srgbClr val="0070C0"/>
                </a:solidFill>
              </a:rPr>
              <a:t>PCT National Phase Entries—Total </a:t>
            </a:r>
          </a:p>
        </p:txBody>
      </p:sp>
      <p:sp>
        <p:nvSpPr>
          <p:cNvPr id="22533" name="Slide Number Placeholder 1"/>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fld id="{FE419A92-D73F-4DB7-A917-A531397FDCA4}" type="slidenum">
              <a:rPr lang="en-US" altLang="en-US" sz="1400" smtClean="0"/>
              <a:pPr eaLnBrk="1" hangingPunct="1">
                <a:spcBef>
                  <a:spcPct val="0"/>
                </a:spcBef>
                <a:buFontTx/>
                <a:buNone/>
              </a:pPr>
              <a:t>53</a:t>
            </a:fld>
            <a:endParaRPr lang="en-US" altLang="en-US" sz="1400" smtClean="0"/>
          </a:p>
        </p:txBody>
      </p:sp>
    </p:spTree>
    <p:extLst>
      <p:ext uri="{BB962C8B-B14F-4D97-AF65-F5344CB8AC3E}">
        <p14:creationId xmlns:p14="http://schemas.microsoft.com/office/powerpoint/2010/main" val="649466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0" y="5546725"/>
            <a:ext cx="9144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228600"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1400">
                <a:ea typeface="ヒラギノ角ゴ Pro W3"/>
                <a:cs typeface="ヒラギノ角ゴ Pro W3"/>
              </a:rPr>
              <a:t>USPTO most preferred DO for National Phase Entries; had highest growth among the IP5 Offices (+7.3%)  </a:t>
            </a:r>
          </a:p>
          <a:p>
            <a:pPr eaLnBrk="1" hangingPunct="1">
              <a:spcBef>
                <a:spcPct val="0"/>
              </a:spcBef>
              <a:buFontTx/>
              <a:buNone/>
            </a:pPr>
            <a:r>
              <a:rPr lang="en-US" altLang="en-US" sz="1400">
                <a:ea typeface="ヒラギノ角ゴ Pro W3"/>
                <a:cs typeface="ヒラギノ角ゴ Pro W3"/>
              </a:rPr>
              <a:t>Brazil (+12.6%) and India (+9.8%) had highest growth rates among top 10 Offices </a:t>
            </a:r>
          </a:p>
        </p:txBody>
      </p:sp>
      <p:pic>
        <p:nvPicPr>
          <p:cNvPr id="2355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650" y="1052513"/>
            <a:ext cx="6769100" cy="440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6" name="Rectangle 4"/>
          <p:cNvSpPr>
            <a:spLocks noChangeArrowheads="1"/>
          </p:cNvSpPr>
          <p:nvPr/>
        </p:nvSpPr>
        <p:spPr bwMode="auto">
          <a:xfrm>
            <a:off x="323850" y="-171450"/>
            <a:ext cx="8132763"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lnSpc>
                <a:spcPct val="90000"/>
              </a:lnSpc>
              <a:spcBef>
                <a:spcPct val="50000"/>
              </a:spcBef>
              <a:buFontTx/>
              <a:buNone/>
            </a:pPr>
            <a:r>
              <a:rPr lang="en-US" altLang="en-US" sz="3600">
                <a:solidFill>
                  <a:srgbClr val="0070C0"/>
                </a:solidFill>
              </a:rPr>
              <a:t>PCT National Phase Entries 2011—</a:t>
            </a:r>
            <a:br>
              <a:rPr lang="en-US" altLang="en-US" sz="3600">
                <a:solidFill>
                  <a:srgbClr val="0070C0"/>
                </a:solidFill>
              </a:rPr>
            </a:br>
            <a:r>
              <a:rPr lang="en-US" altLang="en-US" sz="3600">
                <a:solidFill>
                  <a:srgbClr val="0070C0"/>
                </a:solidFill>
              </a:rPr>
              <a:t>by Target Office (1) </a:t>
            </a:r>
          </a:p>
        </p:txBody>
      </p:sp>
      <p:sp>
        <p:nvSpPr>
          <p:cNvPr id="23557" name="Slide Number Placeholder 1"/>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fld id="{C5A4BCDA-3E36-4A84-9F4E-9BC3ABB5D50B}" type="slidenum">
              <a:rPr lang="en-US" altLang="en-US" sz="1400" smtClean="0"/>
              <a:pPr eaLnBrk="1" hangingPunct="1">
                <a:spcBef>
                  <a:spcPct val="0"/>
                </a:spcBef>
                <a:buFontTx/>
                <a:buNone/>
              </a:pPr>
              <a:t>54</a:t>
            </a:fld>
            <a:endParaRPr lang="en-US" altLang="en-US" sz="1400" smtClean="0"/>
          </a:p>
        </p:txBody>
      </p:sp>
    </p:spTree>
    <p:extLst>
      <p:ext uri="{BB962C8B-B14F-4D97-AF65-F5344CB8AC3E}">
        <p14:creationId xmlns:p14="http://schemas.microsoft.com/office/powerpoint/2010/main" val="2891645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412875"/>
            <a:ext cx="6769100" cy="492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9" name="Rectangle 3"/>
          <p:cNvSpPr>
            <a:spLocks noChangeArrowheads="1"/>
          </p:cNvSpPr>
          <p:nvPr/>
        </p:nvSpPr>
        <p:spPr bwMode="auto">
          <a:xfrm>
            <a:off x="250825" y="0"/>
            <a:ext cx="7947025" cy="1200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eaLnBrk="0" hangingPunct="0">
              <a:spcBef>
                <a:spcPct val="20000"/>
              </a:spcBef>
              <a:buBlip>
                <a:blip r:embed="rId5"/>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6"/>
              </a:buBlip>
              <a:defRPr sz="2400">
                <a:solidFill>
                  <a:schemeClr val="tx1"/>
                </a:solidFill>
                <a:latin typeface="Arial" pitchFamily="34" charset="0"/>
                <a:cs typeface="Arial" pitchFamily="34" charset="0"/>
              </a:defRPr>
            </a:lvl3pPr>
            <a:lvl4pPr marL="1600200" indent="-228600" eaLnBrk="0" hangingPunct="0">
              <a:spcBef>
                <a:spcPct val="20000"/>
              </a:spcBef>
              <a:buBlip>
                <a:blip r:embed="rId7"/>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3600">
                <a:solidFill>
                  <a:srgbClr val="0070C0"/>
                </a:solidFill>
              </a:rPr>
              <a:t>PCT National Phase Entries 2011—</a:t>
            </a:r>
          </a:p>
          <a:p>
            <a:pPr eaLnBrk="1" hangingPunct="1">
              <a:spcBef>
                <a:spcPct val="0"/>
              </a:spcBef>
              <a:buFontTx/>
              <a:buNone/>
            </a:pPr>
            <a:r>
              <a:rPr lang="en-US" altLang="en-US" sz="3600">
                <a:solidFill>
                  <a:srgbClr val="0070C0"/>
                </a:solidFill>
              </a:rPr>
              <a:t>by Target Office (2)</a:t>
            </a:r>
          </a:p>
        </p:txBody>
      </p:sp>
      <p:sp>
        <p:nvSpPr>
          <p:cNvPr id="24580" name="Slide Number Placeholder 1"/>
          <p:cNvSpPr>
            <a:spLocks noGrp="1"/>
          </p:cNvSpPr>
          <p:nvPr>
            <p:ph type="sldNum" sz="quarter" idx="10"/>
          </p:nvPr>
        </p:nvSpPr>
        <p:spPr>
          <a:noFill/>
        </p:spPr>
        <p:txBody>
          <a:bodyPr/>
          <a:lstStyle>
            <a:lvl1pPr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eaLnBrk="0" hangingPunct="0">
              <a:spcBef>
                <a:spcPct val="20000"/>
              </a:spcBef>
              <a:buBlip>
                <a:blip r:embed="rId5"/>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6"/>
              </a:buBlip>
              <a:defRPr sz="2400">
                <a:solidFill>
                  <a:schemeClr val="tx1"/>
                </a:solidFill>
                <a:latin typeface="Arial" pitchFamily="34" charset="0"/>
                <a:cs typeface="Arial" pitchFamily="34" charset="0"/>
              </a:defRPr>
            </a:lvl3pPr>
            <a:lvl4pPr marL="1600200" indent="-228600" eaLnBrk="0" hangingPunct="0">
              <a:spcBef>
                <a:spcPct val="20000"/>
              </a:spcBef>
              <a:buBlip>
                <a:blip r:embed="rId7"/>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eaLnBrk="1" hangingPunct="1">
              <a:spcBef>
                <a:spcPct val="0"/>
              </a:spcBef>
              <a:buFontTx/>
              <a:buNone/>
            </a:pPr>
            <a:fld id="{38EDDFFC-60AD-4EC8-BA29-A8768C436BCD}" type="slidenum">
              <a:rPr lang="en-US" altLang="en-US" sz="1400" smtClean="0"/>
              <a:pPr eaLnBrk="1" hangingPunct="1">
                <a:spcBef>
                  <a:spcPct val="0"/>
                </a:spcBef>
                <a:buFontTx/>
                <a:buNone/>
              </a:pPr>
              <a:t>55</a:t>
            </a:fld>
            <a:endParaRPr lang="en-US" altLang="en-US" sz="1400" smtClean="0"/>
          </a:p>
        </p:txBody>
      </p:sp>
    </p:spTree>
    <p:extLst>
      <p:ext uri="{BB962C8B-B14F-4D97-AF65-F5344CB8AC3E}">
        <p14:creationId xmlns:p14="http://schemas.microsoft.com/office/powerpoint/2010/main" val="4136463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138238" y="228600"/>
            <a:ext cx="5622925" cy="641350"/>
          </a:xfrm>
        </p:spPr>
        <p:txBody>
          <a:bodyPr>
            <a:spAutoFit/>
          </a:bodyPr>
          <a:lstStyle/>
          <a:p>
            <a:r>
              <a:rPr lang="en-GB" altLang="en-US" smtClean="0">
                <a:solidFill>
                  <a:srgbClr val="0070C0"/>
                </a:solidFill>
              </a:rPr>
              <a:t>Top PCT Applicants 2013</a:t>
            </a:r>
          </a:p>
        </p:txBody>
      </p:sp>
      <p:sp>
        <p:nvSpPr>
          <p:cNvPr id="25603" name="Rectangle 3"/>
          <p:cNvSpPr>
            <a:spLocks noChangeArrowheads="1"/>
          </p:cNvSpPr>
          <p:nvPr/>
        </p:nvSpPr>
        <p:spPr bwMode="auto">
          <a:xfrm>
            <a:off x="1116013" y="908050"/>
            <a:ext cx="6624637" cy="255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Blip>
                <a:blip r:embed="rId2"/>
              </a:buBlip>
              <a:defRPr sz="2400">
                <a:solidFill>
                  <a:schemeClr val="tx1"/>
                </a:solidFill>
                <a:latin typeface="Arial" pitchFamily="34" charset="0"/>
                <a:cs typeface="Arial" pitchFamily="34" charset="0"/>
              </a:defRPr>
            </a:lvl1pPr>
            <a:lvl2pPr marL="838200" indent="-381000" eaLnBrk="0" hangingPunct="0">
              <a:spcBef>
                <a:spcPct val="20000"/>
              </a:spcBef>
              <a:buBlip>
                <a:blip r:embed="rId3"/>
              </a:buBlip>
              <a:defRPr sz="2400">
                <a:solidFill>
                  <a:schemeClr val="tx1"/>
                </a:solidFill>
                <a:latin typeface="Arial" pitchFamily="34" charset="0"/>
                <a:cs typeface="Arial" pitchFamily="34" charset="0"/>
              </a:defRPr>
            </a:lvl2pPr>
            <a:lvl3pPr marL="1257300" indent="-3429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828800" indent="-457200" eaLnBrk="0" hangingPunct="0">
              <a:spcBef>
                <a:spcPct val="20000"/>
              </a:spcBef>
              <a:buBlip>
                <a:blip r:embed="rId5"/>
              </a:buBlip>
              <a:defRPr sz="2400">
                <a:solidFill>
                  <a:schemeClr val="tx1"/>
                </a:solidFill>
                <a:latin typeface="Arial" pitchFamily="34" charset="0"/>
                <a:cs typeface="Arial" pitchFamily="34" charset="0"/>
              </a:defRPr>
            </a:lvl4pPr>
            <a:lvl5pPr marL="2286000" indent="-457200" eaLnBrk="0" hangingPunct="0">
              <a:spcBef>
                <a:spcPct val="20000"/>
              </a:spcBef>
              <a:buBlip>
                <a:blip r:embed="rId2"/>
              </a:buBlip>
              <a:defRPr sz="2400">
                <a:solidFill>
                  <a:schemeClr val="tx1"/>
                </a:solidFill>
                <a:latin typeface="Arial" pitchFamily="34" charset="0"/>
                <a:cs typeface="Arial" pitchFamily="34" charset="0"/>
              </a:defRPr>
            </a:lvl5pPr>
            <a:lvl6pPr marL="27432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32004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6576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41148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AutoNum type="arabicPeriod"/>
            </a:pPr>
            <a:r>
              <a:rPr lang="en-GB" altLang="en-US" sz="1600">
                <a:ea typeface="ヒラギノ角ゴ Pro W3"/>
                <a:cs typeface="ヒラギノ角ゴ Pro W3"/>
              </a:rPr>
              <a:t>Panasonic—JP (2881)</a:t>
            </a:r>
          </a:p>
          <a:p>
            <a:pPr eaLnBrk="1" hangingPunct="1">
              <a:spcBef>
                <a:spcPct val="0"/>
              </a:spcBef>
              <a:buFontTx/>
              <a:buAutoNum type="arabicPeriod"/>
            </a:pPr>
            <a:r>
              <a:rPr lang="en-GB" altLang="en-US" sz="1600">
                <a:ea typeface="ヒラギノ角ゴ Pro W3"/>
                <a:cs typeface="ヒラギノ角ゴ Pro W3"/>
              </a:rPr>
              <a:t>ZTE—CN (2309)</a:t>
            </a:r>
          </a:p>
          <a:p>
            <a:pPr eaLnBrk="1" hangingPunct="1">
              <a:spcBef>
                <a:spcPct val="0"/>
              </a:spcBef>
              <a:buFontTx/>
              <a:buAutoNum type="arabicPeriod"/>
            </a:pPr>
            <a:r>
              <a:rPr lang="en-GB" altLang="en-US" sz="1600">
                <a:ea typeface="ヒラギノ角ゴ Pro W3"/>
                <a:cs typeface="ヒラギノ角ゴ Pro W3"/>
              </a:rPr>
              <a:t>Huawei—CN (2094)</a:t>
            </a:r>
          </a:p>
          <a:p>
            <a:pPr eaLnBrk="1" hangingPunct="1">
              <a:spcBef>
                <a:spcPct val="0"/>
              </a:spcBef>
              <a:buFontTx/>
              <a:buAutoNum type="arabicPeriod"/>
            </a:pPr>
            <a:r>
              <a:rPr lang="en-GB" altLang="en-US" sz="1600">
                <a:ea typeface="ヒラギノ角ゴ Pro W3"/>
                <a:cs typeface="ヒラギノ角ゴ Pro W3"/>
              </a:rPr>
              <a:t>Qualcomm—US (2036)</a:t>
            </a:r>
          </a:p>
          <a:p>
            <a:pPr eaLnBrk="1" hangingPunct="1">
              <a:spcBef>
                <a:spcPct val="0"/>
              </a:spcBef>
              <a:buFontTx/>
              <a:buAutoNum type="arabicPeriod"/>
            </a:pPr>
            <a:r>
              <a:rPr lang="en-GB" altLang="en-US" sz="1600">
                <a:ea typeface="ヒラギノ角ゴ Pro W3"/>
                <a:cs typeface="ヒラギノ角ゴ Pro W3"/>
              </a:rPr>
              <a:t>Intel—US (1852)</a:t>
            </a:r>
            <a:endParaRPr lang="en-GB" altLang="en-US" sz="1600"/>
          </a:p>
          <a:p>
            <a:pPr eaLnBrk="1" hangingPunct="1">
              <a:spcBef>
                <a:spcPct val="0"/>
              </a:spcBef>
              <a:buFontTx/>
              <a:buAutoNum type="arabicPeriod"/>
            </a:pPr>
            <a:r>
              <a:rPr lang="en-GB" altLang="en-US" sz="1600"/>
              <a:t>Sharp—JP (1840)</a:t>
            </a:r>
            <a:endParaRPr lang="en-GB" altLang="en-US" sz="1600">
              <a:ea typeface="ヒラギノ角ゴ Pro W3"/>
              <a:cs typeface="ヒラギノ角ゴ Pro W3"/>
            </a:endParaRPr>
          </a:p>
          <a:p>
            <a:pPr eaLnBrk="1" hangingPunct="1">
              <a:spcBef>
                <a:spcPct val="0"/>
              </a:spcBef>
              <a:buFontTx/>
              <a:buAutoNum type="arabicPeriod"/>
            </a:pPr>
            <a:r>
              <a:rPr lang="en-GB" altLang="en-US" sz="1600">
                <a:ea typeface="ヒラギノ角ゴ Pro W3"/>
                <a:cs typeface="ヒラギノ角ゴ Pro W3"/>
              </a:rPr>
              <a:t>Bosch—DE (1786) </a:t>
            </a:r>
          </a:p>
          <a:p>
            <a:pPr eaLnBrk="1" hangingPunct="1">
              <a:spcBef>
                <a:spcPct val="0"/>
              </a:spcBef>
              <a:buFontTx/>
              <a:buAutoNum type="arabicPeriod"/>
            </a:pPr>
            <a:r>
              <a:rPr lang="en-GB" altLang="en-US" sz="1600"/>
              <a:t>Toyota—JP (1696)</a:t>
            </a:r>
          </a:p>
          <a:p>
            <a:pPr eaLnBrk="1" hangingPunct="1">
              <a:spcBef>
                <a:spcPct val="0"/>
              </a:spcBef>
              <a:buFontTx/>
              <a:buAutoNum type="arabicPeriod"/>
            </a:pPr>
            <a:r>
              <a:rPr lang="en-GB" altLang="en-US" sz="1600"/>
              <a:t>Ericsson—SE (1467)</a:t>
            </a:r>
          </a:p>
          <a:p>
            <a:pPr eaLnBrk="1" hangingPunct="1">
              <a:spcBef>
                <a:spcPct val="0"/>
              </a:spcBef>
              <a:buFontTx/>
              <a:buAutoNum type="arabicPeriod"/>
            </a:pPr>
            <a:r>
              <a:rPr lang="en-GB" altLang="en-US" sz="1600"/>
              <a:t>Philips—NL (1423)</a:t>
            </a:r>
          </a:p>
        </p:txBody>
      </p:sp>
      <p:sp>
        <p:nvSpPr>
          <p:cNvPr id="7" name="Rectangle 2"/>
          <p:cNvSpPr txBox="1">
            <a:spLocks noChangeArrowheads="1"/>
          </p:cNvSpPr>
          <p:nvPr/>
        </p:nvSpPr>
        <p:spPr bwMode="auto">
          <a:xfrm>
            <a:off x="755650" y="3359150"/>
            <a:ext cx="72723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rtl="0" eaLnBrk="0" fontAlgn="base" hangingPunct="0">
              <a:spcBef>
                <a:spcPct val="0"/>
              </a:spcBef>
              <a:spcAft>
                <a:spcPct val="0"/>
              </a:spcAft>
              <a:defRPr sz="3600">
                <a:solidFill>
                  <a:srgbClr val="00408C"/>
                </a:solidFill>
                <a:latin typeface="+mj-lt"/>
                <a:ea typeface="+mj-ea"/>
                <a:cs typeface="+mj-cs"/>
              </a:defRPr>
            </a:lvl1pPr>
            <a:lvl2pPr algn="l" rtl="0" eaLnBrk="0" fontAlgn="base" hangingPunct="0">
              <a:spcBef>
                <a:spcPct val="0"/>
              </a:spcBef>
              <a:spcAft>
                <a:spcPct val="0"/>
              </a:spcAft>
              <a:defRPr sz="3600">
                <a:solidFill>
                  <a:srgbClr val="00408C"/>
                </a:solidFill>
                <a:latin typeface="Arial" pitchFamily="34" charset="0"/>
                <a:cs typeface="Arial" pitchFamily="34" charset="0"/>
              </a:defRPr>
            </a:lvl2pPr>
            <a:lvl3pPr algn="l" rtl="0" eaLnBrk="0" fontAlgn="base" hangingPunct="0">
              <a:spcBef>
                <a:spcPct val="0"/>
              </a:spcBef>
              <a:spcAft>
                <a:spcPct val="0"/>
              </a:spcAft>
              <a:defRPr sz="3600">
                <a:solidFill>
                  <a:srgbClr val="00408C"/>
                </a:solidFill>
                <a:latin typeface="Arial" pitchFamily="34" charset="0"/>
                <a:cs typeface="Arial" pitchFamily="34" charset="0"/>
              </a:defRPr>
            </a:lvl3pPr>
            <a:lvl4pPr algn="l" rtl="0" eaLnBrk="0" fontAlgn="base" hangingPunct="0">
              <a:spcBef>
                <a:spcPct val="0"/>
              </a:spcBef>
              <a:spcAft>
                <a:spcPct val="0"/>
              </a:spcAft>
              <a:defRPr sz="3600">
                <a:solidFill>
                  <a:srgbClr val="00408C"/>
                </a:solidFill>
                <a:latin typeface="Arial" pitchFamily="34" charset="0"/>
                <a:cs typeface="Arial" pitchFamily="34" charset="0"/>
              </a:defRPr>
            </a:lvl4pPr>
            <a:lvl5pPr algn="l" rtl="0" eaLnBrk="0" fontAlgn="base" hangingPunct="0">
              <a:spcBef>
                <a:spcPct val="0"/>
              </a:spcBef>
              <a:spcAft>
                <a:spcPct val="0"/>
              </a:spcAft>
              <a:defRPr sz="3600">
                <a:solidFill>
                  <a:srgbClr val="00408C"/>
                </a:solidFill>
                <a:latin typeface="Arial" pitchFamily="34" charset="0"/>
                <a:cs typeface="Arial" pitchFamily="34" charset="0"/>
              </a:defRPr>
            </a:lvl5pPr>
            <a:lvl6pPr marL="457200" algn="l" rtl="0" fontAlgn="base">
              <a:spcBef>
                <a:spcPct val="0"/>
              </a:spcBef>
              <a:spcAft>
                <a:spcPct val="0"/>
              </a:spcAft>
              <a:defRPr sz="3600">
                <a:solidFill>
                  <a:srgbClr val="00408C"/>
                </a:solidFill>
                <a:latin typeface="Arial" pitchFamily="34" charset="0"/>
                <a:cs typeface="Arial" pitchFamily="34" charset="0"/>
              </a:defRPr>
            </a:lvl6pPr>
            <a:lvl7pPr marL="914400" algn="l" rtl="0" fontAlgn="base">
              <a:spcBef>
                <a:spcPct val="0"/>
              </a:spcBef>
              <a:spcAft>
                <a:spcPct val="0"/>
              </a:spcAft>
              <a:defRPr sz="3600">
                <a:solidFill>
                  <a:srgbClr val="00408C"/>
                </a:solidFill>
                <a:latin typeface="Arial" pitchFamily="34" charset="0"/>
                <a:cs typeface="Arial" pitchFamily="34" charset="0"/>
              </a:defRPr>
            </a:lvl7pPr>
            <a:lvl8pPr marL="1371600" algn="l" rtl="0" fontAlgn="base">
              <a:spcBef>
                <a:spcPct val="0"/>
              </a:spcBef>
              <a:spcAft>
                <a:spcPct val="0"/>
              </a:spcAft>
              <a:defRPr sz="3600">
                <a:solidFill>
                  <a:srgbClr val="00408C"/>
                </a:solidFill>
                <a:latin typeface="Arial" pitchFamily="34" charset="0"/>
                <a:cs typeface="Arial" pitchFamily="34" charset="0"/>
              </a:defRPr>
            </a:lvl8pPr>
            <a:lvl9pPr marL="1828800" algn="l" rtl="0" fontAlgn="base">
              <a:spcBef>
                <a:spcPct val="0"/>
              </a:spcBef>
              <a:spcAft>
                <a:spcPct val="0"/>
              </a:spcAft>
              <a:defRPr sz="3600">
                <a:solidFill>
                  <a:srgbClr val="00408C"/>
                </a:solidFill>
                <a:latin typeface="Arial" pitchFamily="34" charset="0"/>
                <a:cs typeface="Arial" pitchFamily="34" charset="0"/>
              </a:defRPr>
            </a:lvl9pPr>
          </a:lstStyle>
          <a:p>
            <a:pPr algn="ctr">
              <a:defRPr/>
            </a:pPr>
            <a:r>
              <a:rPr lang="en-GB" altLang="en-US" kern="0" dirty="0" smtClean="0">
                <a:solidFill>
                  <a:srgbClr val="0070C0"/>
                </a:solidFill>
              </a:rPr>
              <a:t>Top University Applicants 2013</a:t>
            </a:r>
          </a:p>
        </p:txBody>
      </p:sp>
      <p:sp>
        <p:nvSpPr>
          <p:cNvPr id="25605" name="Rectangle 3"/>
          <p:cNvSpPr>
            <a:spLocks noChangeArrowheads="1"/>
          </p:cNvSpPr>
          <p:nvPr/>
        </p:nvSpPr>
        <p:spPr bwMode="auto">
          <a:xfrm>
            <a:off x="1116013" y="4005263"/>
            <a:ext cx="6084887"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Blip>
                <a:blip r:embed="rId2"/>
              </a:buBlip>
              <a:defRPr sz="2400">
                <a:solidFill>
                  <a:schemeClr val="tx1"/>
                </a:solidFill>
                <a:latin typeface="Arial" pitchFamily="34" charset="0"/>
                <a:cs typeface="Arial" pitchFamily="34" charset="0"/>
              </a:defRPr>
            </a:lvl1pPr>
            <a:lvl2pPr marL="838200" indent="-381000" eaLnBrk="0" hangingPunct="0">
              <a:spcBef>
                <a:spcPct val="20000"/>
              </a:spcBef>
              <a:buBlip>
                <a:blip r:embed="rId3"/>
              </a:buBlip>
              <a:defRPr sz="2400">
                <a:solidFill>
                  <a:schemeClr val="tx1"/>
                </a:solidFill>
                <a:latin typeface="Arial" pitchFamily="34" charset="0"/>
                <a:cs typeface="Arial" pitchFamily="34" charset="0"/>
              </a:defRPr>
            </a:lvl2pPr>
            <a:lvl3pPr marL="1257300" indent="-3429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828800" indent="-457200" eaLnBrk="0" hangingPunct="0">
              <a:spcBef>
                <a:spcPct val="20000"/>
              </a:spcBef>
              <a:buBlip>
                <a:blip r:embed="rId5"/>
              </a:buBlip>
              <a:defRPr sz="2400">
                <a:solidFill>
                  <a:schemeClr val="tx1"/>
                </a:solidFill>
                <a:latin typeface="Arial" pitchFamily="34" charset="0"/>
                <a:cs typeface="Arial" pitchFamily="34" charset="0"/>
              </a:defRPr>
            </a:lvl4pPr>
            <a:lvl5pPr marL="2286000" indent="-457200" eaLnBrk="0" hangingPunct="0">
              <a:spcBef>
                <a:spcPct val="20000"/>
              </a:spcBef>
              <a:buBlip>
                <a:blip r:embed="rId2"/>
              </a:buBlip>
              <a:defRPr sz="2400">
                <a:solidFill>
                  <a:schemeClr val="tx1"/>
                </a:solidFill>
                <a:latin typeface="Arial" pitchFamily="34" charset="0"/>
                <a:cs typeface="Arial" pitchFamily="34" charset="0"/>
              </a:defRPr>
            </a:lvl5pPr>
            <a:lvl6pPr marL="27432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32004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6576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41148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AutoNum type="arabicPeriod"/>
            </a:pPr>
            <a:r>
              <a:rPr lang="en-GB" altLang="en-US" sz="1600">
                <a:ea typeface="ヒラギノ角ゴ Pro W3"/>
                <a:cs typeface="ヒラギノ角ゴ Pro W3"/>
              </a:rPr>
              <a:t>University of California (US)</a:t>
            </a:r>
          </a:p>
          <a:p>
            <a:pPr eaLnBrk="1" hangingPunct="1">
              <a:spcBef>
                <a:spcPct val="0"/>
              </a:spcBef>
              <a:buFontTx/>
              <a:buAutoNum type="arabicPeriod"/>
            </a:pPr>
            <a:r>
              <a:rPr lang="en-GB" altLang="en-US" sz="1600">
                <a:ea typeface="ヒラギノ角ゴ Pro W3"/>
                <a:cs typeface="ヒラギノ角ゴ Pro W3"/>
              </a:rPr>
              <a:t>MIT </a:t>
            </a:r>
            <a:r>
              <a:rPr lang="en-GB" altLang="en-US" sz="1600"/>
              <a:t>(US)</a:t>
            </a:r>
            <a:endParaRPr lang="en-GB" altLang="en-US" sz="1600">
              <a:ea typeface="ヒラギノ角ゴ Pro W3"/>
              <a:cs typeface="ヒラギノ角ゴ Pro W3"/>
            </a:endParaRPr>
          </a:p>
          <a:p>
            <a:pPr eaLnBrk="1" hangingPunct="1">
              <a:spcBef>
                <a:spcPct val="0"/>
              </a:spcBef>
              <a:buFontTx/>
              <a:buAutoNum type="arabicPeriod"/>
            </a:pPr>
            <a:r>
              <a:rPr lang="en-GB" altLang="en-US" sz="1600"/>
              <a:t>Columbia University (US)</a:t>
            </a:r>
          </a:p>
          <a:p>
            <a:pPr eaLnBrk="1" hangingPunct="1">
              <a:spcBef>
                <a:spcPct val="0"/>
              </a:spcBef>
              <a:buFontTx/>
              <a:buAutoNum type="arabicPeriod"/>
            </a:pPr>
            <a:r>
              <a:rPr lang="en-GB" altLang="en-US" sz="1600">
                <a:ea typeface="ヒラギノ角ゴ Pro W3"/>
                <a:cs typeface="ヒラギノ角ゴ Pro W3"/>
              </a:rPr>
              <a:t>University of Texas </a:t>
            </a:r>
            <a:r>
              <a:rPr lang="en-GB" altLang="en-US" sz="1600"/>
              <a:t>(US)</a:t>
            </a:r>
          </a:p>
          <a:p>
            <a:pPr eaLnBrk="1" hangingPunct="1">
              <a:spcBef>
                <a:spcPct val="0"/>
              </a:spcBef>
              <a:buFontTx/>
              <a:buAutoNum type="arabicPeriod"/>
            </a:pPr>
            <a:r>
              <a:rPr lang="en-GB" altLang="en-US" sz="1600"/>
              <a:t>Harvard University (US)</a:t>
            </a:r>
          </a:p>
          <a:p>
            <a:pPr eaLnBrk="1" hangingPunct="1">
              <a:spcBef>
                <a:spcPct val="0"/>
              </a:spcBef>
              <a:buFontTx/>
              <a:buAutoNum type="arabicPeriod"/>
            </a:pPr>
            <a:r>
              <a:rPr lang="en-GB" altLang="en-US" sz="1600"/>
              <a:t>Johns Hopkins (US)</a:t>
            </a:r>
          </a:p>
          <a:p>
            <a:pPr eaLnBrk="1" hangingPunct="1">
              <a:spcBef>
                <a:spcPct val="0"/>
              </a:spcBef>
              <a:buFontTx/>
              <a:buAutoNum type="arabicPeriod"/>
            </a:pPr>
            <a:r>
              <a:rPr lang="en-GB" altLang="en-US" sz="1600">
                <a:ea typeface="ヒラギノ角ゴ Pro W3"/>
                <a:cs typeface="ヒラギノ角ゴ Pro W3"/>
              </a:rPr>
              <a:t>Korea Advanced Institute of Science and Technology (KR)</a:t>
            </a:r>
            <a:endParaRPr lang="en-GB" altLang="en-US" sz="1600"/>
          </a:p>
          <a:p>
            <a:pPr eaLnBrk="1" hangingPunct="1">
              <a:spcBef>
                <a:spcPct val="0"/>
              </a:spcBef>
              <a:buFontTx/>
              <a:buAutoNum type="arabicPeriod"/>
            </a:pPr>
            <a:r>
              <a:rPr lang="en-GB" altLang="en-US" sz="1600"/>
              <a:t>Leland Stanford University (US)</a:t>
            </a:r>
          </a:p>
          <a:p>
            <a:pPr eaLnBrk="1" hangingPunct="1">
              <a:spcBef>
                <a:spcPct val="0"/>
              </a:spcBef>
              <a:buFontTx/>
              <a:buAutoNum type="arabicPeriod"/>
            </a:pPr>
            <a:r>
              <a:rPr lang="en-GB" altLang="en-US" sz="1600"/>
              <a:t>Cornell University (US)</a:t>
            </a:r>
          </a:p>
          <a:p>
            <a:pPr eaLnBrk="1" hangingPunct="1">
              <a:spcBef>
                <a:spcPct val="0"/>
              </a:spcBef>
              <a:buFontTx/>
              <a:buAutoNum type="arabicPeriod"/>
            </a:pPr>
            <a:r>
              <a:rPr lang="en-GB" altLang="en-US" sz="1600"/>
              <a:t>Cal Tech (US)</a:t>
            </a:r>
          </a:p>
        </p:txBody>
      </p:sp>
      <p:sp>
        <p:nvSpPr>
          <p:cNvPr id="25606" name="Slide Number Placeholder 4"/>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1D559A3B-2581-4E15-B835-1F0891BC8ADA}" type="slidenum">
              <a:rPr lang="en-US" altLang="en-US" sz="1400" smtClean="0"/>
              <a:pPr eaLnBrk="1" hangingPunct="1">
                <a:spcBef>
                  <a:spcPct val="0"/>
                </a:spcBef>
                <a:buFontTx/>
                <a:buNone/>
              </a:pPr>
              <a:t>56</a:t>
            </a:fld>
            <a:endParaRPr lang="en-US" altLang="en-US" sz="1400" smtClean="0"/>
          </a:p>
        </p:txBody>
      </p:sp>
    </p:spTree>
    <p:extLst>
      <p:ext uri="{BB962C8B-B14F-4D97-AF65-F5344CB8AC3E}">
        <p14:creationId xmlns:p14="http://schemas.microsoft.com/office/powerpoint/2010/main" val="2251563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4"/>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CC097BEB-EB4A-4025-AEC9-F502EDF93749}" type="slidenum">
              <a:rPr lang="en-US" altLang="en-US" sz="1400" smtClean="0"/>
              <a:pPr eaLnBrk="1" hangingPunct="1">
                <a:spcBef>
                  <a:spcPct val="0"/>
                </a:spcBef>
                <a:buFontTx/>
                <a:buNone/>
              </a:pPr>
              <a:t>57</a:t>
            </a:fld>
            <a:endParaRPr lang="en-US" altLang="en-US" sz="1400" smtClean="0"/>
          </a:p>
        </p:txBody>
      </p:sp>
      <p:sp>
        <p:nvSpPr>
          <p:cNvPr id="26627" name="Rectangle 2"/>
          <p:cNvSpPr>
            <a:spLocks noGrp="1" noChangeArrowheads="1"/>
          </p:cNvSpPr>
          <p:nvPr>
            <p:ph type="title"/>
          </p:nvPr>
        </p:nvSpPr>
        <p:spPr/>
        <p:txBody>
          <a:bodyPr/>
          <a:lstStyle/>
          <a:p>
            <a:pPr eaLnBrk="1" hangingPunct="1"/>
            <a:r>
              <a:rPr lang="en-US" altLang="en-US" smtClean="0">
                <a:solidFill>
                  <a:srgbClr val="0070C0"/>
                </a:solidFill>
              </a:rPr>
              <a:t>The PCT “Market Share”</a:t>
            </a:r>
          </a:p>
        </p:txBody>
      </p:sp>
      <p:sp>
        <p:nvSpPr>
          <p:cNvPr id="26628" name="Rectangle 1"/>
          <p:cNvSpPr>
            <a:spLocks noChangeArrowheads="1"/>
          </p:cNvSpPr>
          <p:nvPr/>
        </p:nvSpPr>
        <p:spPr bwMode="auto">
          <a:xfrm>
            <a:off x="4419600" y="3198813"/>
            <a:ext cx="304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a:t>*</a:t>
            </a:r>
          </a:p>
        </p:txBody>
      </p:sp>
      <p:pic>
        <p:nvPicPr>
          <p:cNvPr id="266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950" y="2035175"/>
            <a:ext cx="8928100" cy="324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4698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01E4B7C7-4277-4220-ADCC-AF536672421A}" type="slidenum">
              <a:rPr lang="en-US" altLang="en-US" sz="1400" smtClean="0"/>
              <a:pPr eaLnBrk="1" hangingPunct="1">
                <a:spcBef>
                  <a:spcPct val="0"/>
                </a:spcBef>
                <a:buFontTx/>
                <a:buNone/>
              </a:pPr>
              <a:t>58</a:t>
            </a:fld>
            <a:endParaRPr lang="en-US" altLang="en-US" sz="1400" smtClean="0"/>
          </a:p>
        </p:txBody>
      </p:sp>
      <p:sp>
        <p:nvSpPr>
          <p:cNvPr id="27651" name="Text Box 2"/>
          <p:cNvSpPr txBox="1">
            <a:spLocks noChangeArrowheads="1"/>
          </p:cNvSpPr>
          <p:nvPr/>
        </p:nvSpPr>
        <p:spPr bwMode="auto">
          <a:xfrm>
            <a:off x="220663" y="1719263"/>
            <a:ext cx="8672512" cy="3170237"/>
          </a:xfrm>
          <a:prstGeom prst="rect">
            <a:avLst/>
          </a:prstGeom>
          <a:noFill/>
          <a:ln>
            <a:noFill/>
          </a:ln>
          <a:effectLst/>
          <a:extLst>
            <a:ext uri="{909E8E84-426E-40DD-AFC4-6F175D3DCCD1}">
              <a14:hiddenFill xmlns:a14="http://schemas.microsoft.com/office/drawing/2010/main">
                <a:solidFill>
                  <a:srgbClr val="99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eaLnBrk="0" hangingPunct="0">
              <a:spcBef>
                <a:spcPct val="20000"/>
              </a:spcBef>
              <a:buBlip>
                <a:blip r:embed="rId2"/>
              </a:buBlip>
              <a:defRPr sz="2400">
                <a:solidFill>
                  <a:schemeClr val="tx1"/>
                </a:solidFill>
                <a:latin typeface="Arial" pitchFamily="34" charset="0"/>
                <a:cs typeface="Arial" pitchFamily="34" charset="0"/>
              </a:defRPr>
            </a:lvl1pPr>
            <a:lvl2pPr marL="5651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pPr>
            <a:r>
              <a:rPr lang="en-GB" altLang="en-US" sz="2000"/>
              <a:t>Postpones</a:t>
            </a:r>
            <a:r>
              <a:rPr lang="en-US" altLang="en-US" sz="2000">
                <a:ea typeface="ヒラギノ角ゴ Pro W3"/>
                <a:cs typeface="ヒラギノ角ゴ Pro W3"/>
              </a:rPr>
              <a:t> major costs of internationalizing a patent application</a:t>
            </a:r>
          </a:p>
          <a:p>
            <a:pPr eaLnBrk="1" hangingPunct="1">
              <a:spcBef>
                <a:spcPct val="0"/>
              </a:spcBef>
            </a:pPr>
            <a:endParaRPr lang="fr-CH" altLang="en-US" sz="2000"/>
          </a:p>
          <a:p>
            <a:pPr eaLnBrk="1" hangingPunct="1">
              <a:spcBef>
                <a:spcPct val="0"/>
              </a:spcBef>
            </a:pPr>
            <a:r>
              <a:rPr lang="en-US" altLang="en-US" sz="2000">
                <a:ea typeface="ヒラギノ角ゴ Pro W3"/>
                <a:cs typeface="ヒラギノ角ゴ Pro W3"/>
              </a:rPr>
              <a:t>Provides a strong basis for patenting decisions</a:t>
            </a:r>
          </a:p>
          <a:p>
            <a:pPr eaLnBrk="1" hangingPunct="1">
              <a:spcBef>
                <a:spcPct val="0"/>
              </a:spcBef>
            </a:pPr>
            <a:endParaRPr lang="fr-CH" altLang="en-US" sz="2000">
              <a:ea typeface="ヒラギノ角ゴ Pro W3"/>
              <a:cs typeface="ヒラギノ角ゴ Pro W3"/>
            </a:endParaRPr>
          </a:p>
          <a:p>
            <a:pPr eaLnBrk="1" hangingPunct="1">
              <a:spcBef>
                <a:spcPct val="0"/>
              </a:spcBef>
            </a:pPr>
            <a:r>
              <a:rPr lang="en-US" altLang="en-US" sz="2000">
                <a:ea typeface="ヒラギノ角ゴ Pro W3"/>
                <a:cs typeface="ヒラギノ角ゴ Pro W3"/>
              </a:rPr>
              <a:t>Harmonizes formal requirements</a:t>
            </a:r>
          </a:p>
          <a:p>
            <a:pPr eaLnBrk="1" hangingPunct="1">
              <a:spcBef>
                <a:spcPct val="0"/>
              </a:spcBef>
            </a:pPr>
            <a:endParaRPr lang="fr-CH" altLang="en-US" sz="2000">
              <a:ea typeface="ヒラギノ角ゴ Pro W3"/>
              <a:cs typeface="ヒラギノ角ゴ Pro W3"/>
            </a:endParaRPr>
          </a:p>
          <a:p>
            <a:pPr eaLnBrk="1" hangingPunct="1">
              <a:spcBef>
                <a:spcPct val="0"/>
              </a:spcBef>
            </a:pPr>
            <a:r>
              <a:rPr lang="en-GB" altLang="en-US" sz="2000">
                <a:ea typeface="ヒラギノ角ゴ Pro W3"/>
                <a:cs typeface="ヒラギノ角ゴ Pro W3"/>
              </a:rPr>
              <a:t>Helps applicants to correct errors</a:t>
            </a:r>
          </a:p>
          <a:p>
            <a:pPr eaLnBrk="1" hangingPunct="1">
              <a:spcBef>
                <a:spcPct val="0"/>
              </a:spcBef>
            </a:pPr>
            <a:endParaRPr lang="en-GB" altLang="en-US" sz="2000">
              <a:ea typeface="ヒラギノ角ゴ Pro W3"/>
              <a:cs typeface="ヒラギノ角ゴ Pro W3"/>
            </a:endParaRPr>
          </a:p>
          <a:p>
            <a:pPr eaLnBrk="1" hangingPunct="1">
              <a:spcBef>
                <a:spcPct val="0"/>
              </a:spcBef>
            </a:pPr>
            <a:r>
              <a:rPr lang="en-GB" altLang="en-US" sz="2000">
                <a:ea typeface="ヒラギノ角ゴ Pro W3"/>
                <a:cs typeface="ヒラギノ角ゴ Pro W3"/>
              </a:rPr>
              <a:t>Evolves to meet user needs</a:t>
            </a:r>
          </a:p>
          <a:p>
            <a:pPr eaLnBrk="1" hangingPunct="1">
              <a:spcBef>
                <a:spcPct val="0"/>
              </a:spcBef>
            </a:pPr>
            <a:endParaRPr lang="en-GB" altLang="en-US" sz="2000">
              <a:ea typeface="ヒラギノ角ゴ Pro W3"/>
              <a:cs typeface="ヒラギノ角ゴ Pro W3"/>
            </a:endParaRPr>
          </a:p>
        </p:txBody>
      </p:sp>
      <p:sp>
        <p:nvSpPr>
          <p:cNvPr id="27652" name="Rectangle 4"/>
          <p:cNvSpPr>
            <a:spLocks noChangeArrowheads="1"/>
          </p:cNvSpPr>
          <p:nvPr/>
        </p:nvSpPr>
        <p:spPr bwMode="auto">
          <a:xfrm>
            <a:off x="2365375" y="266700"/>
            <a:ext cx="45624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3600">
                <a:solidFill>
                  <a:srgbClr val="0070C0"/>
                </a:solidFill>
                <a:ea typeface="ヒラギノ角ゴ Pro W3"/>
                <a:cs typeface="ヒラギノ角ゴ Pro W3"/>
              </a:rPr>
              <a:t>PCT Key Advantages</a:t>
            </a:r>
          </a:p>
        </p:txBody>
      </p:sp>
    </p:spTree>
    <p:extLst>
      <p:ext uri="{BB962C8B-B14F-4D97-AF65-F5344CB8AC3E}">
        <p14:creationId xmlns:p14="http://schemas.microsoft.com/office/powerpoint/2010/main" val="3150032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6246DF0C-8B8B-4210-86C5-0DFCCA209300}" type="slidenum">
              <a:rPr lang="en-US" altLang="en-US" sz="1400" smtClean="0"/>
              <a:pPr eaLnBrk="1" hangingPunct="1">
                <a:spcBef>
                  <a:spcPct val="0"/>
                </a:spcBef>
                <a:buFontTx/>
                <a:buNone/>
              </a:pPr>
              <a:t>59</a:t>
            </a:fld>
            <a:endParaRPr lang="en-US" altLang="en-US" sz="1400" smtClean="0"/>
          </a:p>
        </p:txBody>
      </p:sp>
      <p:sp>
        <p:nvSpPr>
          <p:cNvPr id="28675" name="Rectangle 2"/>
          <p:cNvSpPr>
            <a:spLocks noGrp="1" noChangeArrowheads="1"/>
          </p:cNvSpPr>
          <p:nvPr>
            <p:ph type="title"/>
          </p:nvPr>
        </p:nvSpPr>
        <p:spPr/>
        <p:txBody>
          <a:bodyPr/>
          <a:lstStyle/>
          <a:p>
            <a:pPr eaLnBrk="1" hangingPunct="1"/>
            <a:r>
              <a:rPr lang="en-US" altLang="en-US" smtClean="0">
                <a:solidFill>
                  <a:srgbClr val="0070C0"/>
                </a:solidFill>
              </a:rPr>
              <a:t>The PCT ─ 1970 to Today</a:t>
            </a:r>
          </a:p>
        </p:txBody>
      </p:sp>
      <p:sp>
        <p:nvSpPr>
          <p:cNvPr id="28676" name="Rectangle 3"/>
          <p:cNvSpPr>
            <a:spLocks noGrp="1" noChangeArrowheads="1"/>
          </p:cNvSpPr>
          <p:nvPr>
            <p:ph type="body" idx="1"/>
          </p:nvPr>
        </p:nvSpPr>
        <p:spPr>
          <a:xfrm>
            <a:off x="468313" y="1484313"/>
            <a:ext cx="8229600" cy="2665412"/>
          </a:xfrm>
        </p:spPr>
        <p:txBody>
          <a:bodyPr/>
          <a:lstStyle/>
          <a:p>
            <a:pPr eaLnBrk="1" hangingPunct="1">
              <a:spcBef>
                <a:spcPts val="600"/>
              </a:spcBef>
              <a:spcAft>
                <a:spcPts val="600"/>
              </a:spcAft>
            </a:pPr>
            <a:r>
              <a:rPr lang="en-US" altLang="en-US" sz="2000" u="sng" smtClean="0"/>
              <a:t>As filing tool</a:t>
            </a:r>
            <a:r>
              <a:rPr lang="en-US" altLang="en-US" sz="2000" smtClean="0"/>
              <a:t>:  PCT extremely successful</a:t>
            </a:r>
          </a:p>
          <a:p>
            <a:pPr lvl="1" eaLnBrk="1" hangingPunct="1">
              <a:spcBef>
                <a:spcPts val="600"/>
              </a:spcBef>
              <a:spcAft>
                <a:spcPts val="600"/>
              </a:spcAft>
            </a:pPr>
            <a:r>
              <a:rPr lang="en-US" altLang="en-US" sz="2000" smtClean="0"/>
              <a:t>Preferred route for international patenting (&gt; 200,000 applications in in 2013, &gt; 54% “market share”)</a:t>
            </a:r>
          </a:p>
          <a:p>
            <a:pPr lvl="1" eaLnBrk="1" hangingPunct="1">
              <a:spcBef>
                <a:spcPts val="600"/>
              </a:spcBef>
              <a:spcAft>
                <a:spcPts val="600"/>
              </a:spcAft>
            </a:pPr>
            <a:r>
              <a:rPr lang="en-US" altLang="en-US" sz="2000" smtClean="0"/>
              <a:t>Harmonization of formal and procedural requirements, beyond PCT (national laws; Patent Law Treaty (PLT))</a:t>
            </a:r>
          </a:p>
          <a:p>
            <a:pPr lvl="2" eaLnBrk="1" hangingPunct="1">
              <a:spcBef>
                <a:spcPts val="600"/>
              </a:spcBef>
              <a:spcAft>
                <a:spcPts val="600"/>
              </a:spcAft>
            </a:pPr>
            <a:endParaRPr lang="fr-CH" altLang="en-US" sz="2000" smtClean="0"/>
          </a:p>
        </p:txBody>
      </p:sp>
    </p:spTree>
    <p:extLst>
      <p:ext uri="{BB962C8B-B14F-4D97-AF65-F5344CB8AC3E}">
        <p14:creationId xmlns:p14="http://schemas.microsoft.com/office/powerpoint/2010/main" val="3778993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251520" y="2420896"/>
            <a:ext cx="8640960" cy="4104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Blip>
                <a:blip r:embed="rId3"/>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3"/>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3"/>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3"/>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3"/>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3"/>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3"/>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3"/>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3"/>
              </a:buBlip>
              <a:defRPr sz="2400">
                <a:solidFill>
                  <a:schemeClr val="tx1"/>
                </a:solidFill>
                <a:latin typeface="+mn-lt"/>
                <a:cs typeface="+mn-cs"/>
              </a:defRPr>
            </a:lvl9pPr>
          </a:lstStyle>
          <a:p>
            <a:pPr marL="0" indent="0">
              <a:lnSpc>
                <a:spcPct val="120000"/>
              </a:lnSpc>
              <a:buFontTx/>
              <a:buNone/>
              <a:defRPr/>
            </a:pPr>
            <a:r>
              <a:rPr lang="en-US" sz="1800" kern="0" dirty="0" smtClean="0">
                <a:latin typeface="Arial" panose="020B0604020202020204" pitchFamily="34" charset="0"/>
                <a:ea typeface="Arial Unicode MS" pitchFamily="34" charset="-128"/>
                <a:cs typeface="Arial" panose="020B0604020202020204" pitchFamily="34" charset="0"/>
              </a:rPr>
              <a:t>Development of international IP law that is:</a:t>
            </a:r>
          </a:p>
          <a:p>
            <a:pPr lvl="1" algn="just">
              <a:lnSpc>
                <a:spcPct val="130000"/>
              </a:lnSpc>
              <a:buFont typeface="Wingdings" panose="05000000000000000000" pitchFamily="2" charset="2"/>
              <a:buChar char="§"/>
              <a:defRPr/>
            </a:pPr>
            <a:r>
              <a:rPr lang="en-US" sz="1800" kern="0" dirty="0" smtClean="0">
                <a:solidFill>
                  <a:srgbClr val="0070C0"/>
                </a:solidFill>
                <a:latin typeface="Arial" panose="020B0604020202020204" pitchFamily="34" charset="0"/>
                <a:ea typeface="+mj-ea"/>
                <a:cs typeface="Arial" panose="020B0604020202020204" pitchFamily="34" charset="0"/>
              </a:rPr>
              <a:t>balanced</a:t>
            </a:r>
          </a:p>
          <a:p>
            <a:pPr lvl="1" algn="just">
              <a:lnSpc>
                <a:spcPct val="130000"/>
              </a:lnSpc>
              <a:buFont typeface="Wingdings" panose="05000000000000000000" pitchFamily="2" charset="2"/>
              <a:buChar char="§"/>
              <a:defRPr/>
            </a:pPr>
            <a:r>
              <a:rPr lang="en-US" sz="1800" kern="0" dirty="0" smtClean="0">
                <a:solidFill>
                  <a:srgbClr val="0070C0"/>
                </a:solidFill>
                <a:latin typeface="Arial" panose="020B0604020202020204" pitchFamily="34" charset="0"/>
                <a:ea typeface="+mj-ea"/>
                <a:cs typeface="Arial" panose="020B0604020202020204" pitchFamily="34" charset="0"/>
              </a:rPr>
              <a:t>responsive </a:t>
            </a:r>
          </a:p>
          <a:p>
            <a:pPr lvl="1" algn="just">
              <a:lnSpc>
                <a:spcPct val="130000"/>
              </a:lnSpc>
              <a:buFont typeface="Wingdings" panose="05000000000000000000" pitchFamily="2" charset="2"/>
              <a:buChar char="§"/>
              <a:defRPr/>
            </a:pPr>
            <a:r>
              <a:rPr lang="en-US" sz="1800" kern="0" dirty="0">
                <a:solidFill>
                  <a:srgbClr val="0070C0"/>
                </a:solidFill>
                <a:latin typeface="Arial" panose="020B0604020202020204" pitchFamily="34" charset="0"/>
                <a:ea typeface="+mj-ea"/>
                <a:cs typeface="Arial" panose="020B0604020202020204" pitchFamily="34" charset="0"/>
              </a:rPr>
              <a:t>effective</a:t>
            </a:r>
            <a:r>
              <a:rPr lang="en-US" sz="1800" kern="0" dirty="0" smtClean="0">
                <a:solidFill>
                  <a:srgbClr val="0070C0"/>
                </a:solidFill>
                <a:latin typeface="Arial" panose="020B0604020202020204" pitchFamily="34" charset="0"/>
                <a:ea typeface="+mj-ea"/>
                <a:cs typeface="Arial" panose="020B0604020202020204" pitchFamily="34" charset="0"/>
              </a:rPr>
              <a:t> </a:t>
            </a:r>
          </a:p>
          <a:p>
            <a:pPr lvl="1" algn="just">
              <a:lnSpc>
                <a:spcPct val="130000"/>
              </a:lnSpc>
              <a:buFont typeface="Wingdings" panose="05000000000000000000" pitchFamily="2" charset="2"/>
              <a:buChar char="§"/>
              <a:defRPr/>
            </a:pPr>
            <a:r>
              <a:rPr lang="en-US" sz="1800" kern="0" dirty="0">
                <a:solidFill>
                  <a:srgbClr val="0070C0"/>
                </a:solidFill>
                <a:latin typeface="Arial" panose="020B0604020202020204" pitchFamily="34" charset="0"/>
                <a:ea typeface="+mj-ea"/>
                <a:cs typeface="Arial" panose="020B0604020202020204" pitchFamily="34" charset="0"/>
              </a:rPr>
              <a:t>Flexible</a:t>
            </a:r>
          </a:p>
          <a:p>
            <a:pPr marL="0" indent="0">
              <a:lnSpc>
                <a:spcPct val="120000"/>
              </a:lnSpc>
              <a:buFontTx/>
              <a:buNone/>
              <a:defRPr/>
            </a:pPr>
            <a:r>
              <a:rPr lang="en-US" sz="1800" kern="0" dirty="0" smtClean="0">
                <a:latin typeface="Arial" panose="020B0604020202020204" pitchFamily="34" charset="0"/>
                <a:ea typeface="Arial Unicode MS" pitchFamily="34" charset="-128"/>
                <a:cs typeface="Arial" panose="020B0604020202020204" pitchFamily="34" charset="0"/>
              </a:rPr>
              <a:t>Strong connection of norm-setting to WIPO services.</a:t>
            </a:r>
          </a:p>
          <a:p>
            <a:pPr marL="457200" lvl="1" indent="0" algn="just">
              <a:lnSpc>
                <a:spcPct val="130000"/>
              </a:lnSpc>
              <a:buFontTx/>
              <a:buNone/>
              <a:defRPr/>
            </a:pPr>
            <a:endParaRPr lang="en-US" sz="1800" b="1" kern="0" dirty="0">
              <a:ea typeface="Arial Unicode MS" pitchFamily="34" charset="-128"/>
              <a:cs typeface="Arial Unicode MS" pitchFamily="34" charset="-128"/>
            </a:endParaRPr>
          </a:p>
        </p:txBody>
      </p:sp>
      <p:sp>
        <p:nvSpPr>
          <p:cNvPr id="14" name="Text Box 3"/>
          <p:cNvSpPr txBox="1">
            <a:spLocks noChangeArrowheads="1"/>
          </p:cNvSpPr>
          <p:nvPr/>
        </p:nvSpPr>
        <p:spPr bwMode="auto">
          <a:xfrm>
            <a:off x="395536" y="692696"/>
            <a:ext cx="669674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marL="571500" indent="-571500" algn="ctr" fontAlgn="base">
              <a:spcBef>
                <a:spcPct val="50000"/>
              </a:spcBef>
              <a:spcAft>
                <a:spcPct val="0"/>
              </a:spcAft>
              <a:buFont typeface="Wingdings" panose="05000000000000000000" pitchFamily="2" charset="2"/>
              <a:buChar char="§"/>
              <a:defRPr/>
            </a:pPr>
            <a:r>
              <a:rPr lang="en-US" sz="3600" dirty="0" smtClean="0">
                <a:solidFill>
                  <a:srgbClr val="00408C"/>
                </a:solidFill>
                <a:ea typeface="ヒラギノ角ゴ Pro W3" charset="0"/>
                <a:cs typeface="ヒラギノ角ゴ Pro W3" charset="0"/>
              </a:rPr>
              <a:t>        </a:t>
            </a:r>
            <a:r>
              <a:rPr lang="en-US" sz="3600" dirty="0" smtClean="0">
                <a:solidFill>
                  <a:srgbClr val="0070C0"/>
                </a:solidFill>
                <a:latin typeface="Arial" panose="020B0604020202020204" pitchFamily="34" charset="0"/>
                <a:ea typeface="+mj-ea"/>
                <a:cs typeface="Arial" panose="020B0604020202020204" pitchFamily="34" charset="0"/>
              </a:rPr>
              <a:t>Norm Setting</a:t>
            </a:r>
            <a:endParaRPr lang="en-US" sz="3600" dirty="0">
              <a:solidFill>
                <a:srgbClr val="0070C0"/>
              </a:solidFill>
              <a:latin typeface="Arial" panose="020B0604020202020204" pitchFamily="34" charset="0"/>
              <a:ea typeface="+mj-ea"/>
              <a:cs typeface="Arial" panose="020B0604020202020204" pitchFamily="34" charset="0"/>
            </a:endParaRPr>
          </a:p>
          <a:p>
            <a:pPr algn="ctr" fontAlgn="base">
              <a:spcBef>
                <a:spcPct val="50000"/>
              </a:spcBef>
              <a:spcAft>
                <a:spcPct val="0"/>
              </a:spcAft>
              <a:defRPr/>
            </a:pPr>
            <a:endParaRPr lang="en-US" sz="3600" dirty="0" smtClean="0">
              <a:solidFill>
                <a:srgbClr val="002060"/>
              </a:solidFill>
              <a:latin typeface="Arial"/>
              <a:ea typeface="ＭＳ Ｐゴシック" charset="0"/>
            </a:endParaRPr>
          </a:p>
        </p:txBody>
      </p:sp>
      <p:pic>
        <p:nvPicPr>
          <p:cNvPr id="15" name="Image 4" descr="law_scale_background.362150542_std.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16216" y="188642"/>
            <a:ext cx="2520000" cy="1650721"/>
          </a:xfrm>
          <a:prstGeom prst="rect">
            <a:avLst/>
          </a:prstGeom>
          <a:ln>
            <a:noFill/>
          </a:ln>
          <a:effectLst>
            <a:softEdge rad="112500"/>
          </a:effectLst>
        </p:spPr>
      </p:pic>
      <p:pic>
        <p:nvPicPr>
          <p:cNvPr id="16" name="Image 5" descr="igc_25_update[1].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7514" y="188642"/>
            <a:ext cx="2495639" cy="1650721"/>
          </a:xfrm>
          <a:prstGeom prst="rect">
            <a:avLst/>
          </a:prstGeom>
          <a:ln>
            <a:noFill/>
          </a:ln>
          <a:effectLst>
            <a:softEdge rad="112500"/>
          </a:effec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6</a:t>
            </a:fld>
            <a:endParaRPr lang="en-US"/>
          </a:p>
        </p:txBody>
      </p:sp>
    </p:spTree>
    <p:extLst>
      <p:ext uri="{BB962C8B-B14F-4D97-AF65-F5344CB8AC3E}">
        <p14:creationId xmlns:p14="http://schemas.microsoft.com/office/powerpoint/2010/main" val="23380838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8CCC98FD-F47E-4343-8C3D-1A8DE5451B4C}" type="slidenum">
              <a:rPr lang="en-US" altLang="en-US" sz="1400" smtClean="0"/>
              <a:pPr eaLnBrk="1" hangingPunct="1">
                <a:spcBef>
                  <a:spcPct val="0"/>
                </a:spcBef>
                <a:buFontTx/>
                <a:buNone/>
              </a:pPr>
              <a:t>60</a:t>
            </a:fld>
            <a:endParaRPr lang="en-US" altLang="en-US" sz="1400" smtClean="0"/>
          </a:p>
        </p:txBody>
      </p:sp>
      <p:sp>
        <p:nvSpPr>
          <p:cNvPr id="29699" name="Rectangle 2"/>
          <p:cNvSpPr>
            <a:spLocks noGrp="1" noChangeArrowheads="1"/>
          </p:cNvSpPr>
          <p:nvPr>
            <p:ph type="title"/>
          </p:nvPr>
        </p:nvSpPr>
        <p:spPr/>
        <p:txBody>
          <a:bodyPr/>
          <a:lstStyle/>
          <a:p>
            <a:pPr eaLnBrk="1" hangingPunct="1"/>
            <a:r>
              <a:rPr lang="en-US" altLang="en-US" smtClean="0">
                <a:solidFill>
                  <a:srgbClr val="0070C0"/>
                </a:solidFill>
              </a:rPr>
              <a:t>The PCT ─ 1970 to Today</a:t>
            </a:r>
          </a:p>
        </p:txBody>
      </p:sp>
      <p:sp>
        <p:nvSpPr>
          <p:cNvPr id="29700" name="Rectangle 3"/>
          <p:cNvSpPr>
            <a:spLocks noGrp="1" noChangeArrowheads="1"/>
          </p:cNvSpPr>
          <p:nvPr>
            <p:ph type="body" idx="1"/>
          </p:nvPr>
        </p:nvSpPr>
        <p:spPr>
          <a:xfrm>
            <a:off x="323850" y="1628775"/>
            <a:ext cx="8424863" cy="4537075"/>
          </a:xfrm>
        </p:spPr>
        <p:txBody>
          <a:bodyPr/>
          <a:lstStyle/>
          <a:p>
            <a:pPr eaLnBrk="1" hangingPunct="1">
              <a:spcBef>
                <a:spcPts val="600"/>
              </a:spcBef>
              <a:spcAft>
                <a:spcPts val="600"/>
              </a:spcAft>
            </a:pPr>
            <a:r>
              <a:rPr lang="en-US" altLang="en-US" sz="2000" smtClean="0"/>
              <a:t>However:  as </a:t>
            </a:r>
            <a:r>
              <a:rPr lang="en-US" altLang="en-US" sz="2000" u="sng" smtClean="0"/>
              <a:t>work sharing tool</a:t>
            </a:r>
            <a:r>
              <a:rPr lang="en-US" altLang="en-US" sz="2000" smtClean="0"/>
              <a:t> not as effective in practice for addressing national quality of examination and (for some Offices) backlogs </a:t>
            </a:r>
          </a:p>
          <a:p>
            <a:pPr lvl="1" eaLnBrk="1" hangingPunct="1">
              <a:spcBef>
                <a:spcPts val="600"/>
              </a:spcBef>
              <a:spcAft>
                <a:spcPts val="600"/>
              </a:spcAft>
            </a:pPr>
            <a:r>
              <a:rPr lang="en-US" altLang="en-US" sz="2000" smtClean="0"/>
              <a:t>Expectation was: “flying start” for offices; completing, checking</a:t>
            </a:r>
            <a:br>
              <a:rPr lang="en-US" altLang="en-US" sz="2000" smtClean="0"/>
            </a:br>
            <a:r>
              <a:rPr lang="en-US" altLang="en-US" sz="2000" smtClean="0"/>
              <a:t>and criticizing …</a:t>
            </a:r>
          </a:p>
          <a:p>
            <a:pPr lvl="1" eaLnBrk="1" hangingPunct="1">
              <a:spcBef>
                <a:spcPts val="600"/>
              </a:spcBef>
              <a:spcAft>
                <a:spcPts val="600"/>
              </a:spcAft>
            </a:pPr>
            <a:r>
              <a:rPr lang="en-US" altLang="en-US" sz="2000" smtClean="0"/>
              <a:t>Reality is: many Offices start “from scratch”, perhaps not in complete isolation, but …</a:t>
            </a:r>
          </a:p>
          <a:p>
            <a:pPr eaLnBrk="1" hangingPunct="1">
              <a:spcBef>
                <a:spcPts val="600"/>
              </a:spcBef>
              <a:spcAft>
                <a:spcPts val="600"/>
              </a:spcAft>
            </a:pPr>
            <a:r>
              <a:rPr lang="en-US" altLang="en-US" sz="2000" smtClean="0"/>
              <a:t>What is needed:  building trust between patent offices, so that duplicative international phase and national phase processing can</a:t>
            </a:r>
            <a:br>
              <a:rPr lang="en-US" altLang="en-US" sz="2000" smtClean="0"/>
            </a:br>
            <a:r>
              <a:rPr lang="en-US" altLang="en-US" sz="2000" smtClean="0"/>
              <a:t>be reduced</a:t>
            </a:r>
          </a:p>
          <a:p>
            <a:pPr eaLnBrk="1" hangingPunct="1"/>
            <a:endParaRPr lang="en-US" altLang="en-US" smtClean="0"/>
          </a:p>
          <a:p>
            <a:pPr eaLnBrk="1" hangingPunct="1"/>
            <a:endParaRPr lang="en-US" altLang="en-US" smtClean="0"/>
          </a:p>
        </p:txBody>
      </p:sp>
    </p:spTree>
    <p:extLst>
      <p:ext uri="{BB962C8B-B14F-4D97-AF65-F5344CB8AC3E}">
        <p14:creationId xmlns:p14="http://schemas.microsoft.com/office/powerpoint/2010/main" val="3924347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C2347D2A-C8A3-4BBC-A9F7-49C6F422F9B3}" type="slidenum">
              <a:rPr lang="en-US" altLang="en-US" sz="1400" smtClean="0"/>
              <a:pPr eaLnBrk="1" hangingPunct="1">
                <a:spcBef>
                  <a:spcPct val="0"/>
                </a:spcBef>
                <a:buFontTx/>
                <a:buNone/>
              </a:pPr>
              <a:t>61</a:t>
            </a:fld>
            <a:endParaRPr lang="en-US" altLang="en-US" sz="1400" smtClean="0"/>
          </a:p>
        </p:txBody>
      </p:sp>
      <p:sp>
        <p:nvSpPr>
          <p:cNvPr id="30723" name="Rectangle 2"/>
          <p:cNvSpPr>
            <a:spLocks noGrp="1" noChangeArrowheads="1"/>
          </p:cNvSpPr>
          <p:nvPr>
            <p:ph type="title"/>
          </p:nvPr>
        </p:nvSpPr>
        <p:spPr>
          <a:xfrm>
            <a:off x="611188" y="260350"/>
            <a:ext cx="7772400" cy="835025"/>
          </a:xfrm>
        </p:spPr>
        <p:txBody>
          <a:bodyPr/>
          <a:lstStyle/>
          <a:p>
            <a:pPr eaLnBrk="1" hangingPunct="1"/>
            <a:r>
              <a:rPr lang="en-US" altLang="en-US" smtClean="0">
                <a:solidFill>
                  <a:srgbClr val="0070C0"/>
                </a:solidFill>
              </a:rPr>
              <a:t>PCT Areas of Work</a:t>
            </a:r>
            <a:endParaRPr lang="en-US" altLang="en-US" sz="2000" smtClean="0">
              <a:solidFill>
                <a:srgbClr val="0070C0"/>
              </a:solidFill>
            </a:endParaRPr>
          </a:p>
        </p:txBody>
      </p:sp>
      <p:sp>
        <p:nvSpPr>
          <p:cNvPr id="30724" name="Rectangle 3"/>
          <p:cNvSpPr>
            <a:spLocks noGrp="1" noChangeArrowheads="1"/>
          </p:cNvSpPr>
          <p:nvPr>
            <p:ph type="body" idx="1"/>
          </p:nvPr>
        </p:nvSpPr>
        <p:spPr>
          <a:xfrm>
            <a:off x="461963" y="1196975"/>
            <a:ext cx="8213725" cy="4608513"/>
          </a:xfrm>
        </p:spPr>
        <p:txBody>
          <a:bodyPr/>
          <a:lstStyle/>
          <a:p>
            <a:pPr eaLnBrk="1" hangingPunct="1">
              <a:spcBef>
                <a:spcPts val="600"/>
              </a:spcBef>
              <a:spcAft>
                <a:spcPts val="600"/>
              </a:spcAft>
            </a:pPr>
            <a:r>
              <a:rPr lang="en-US" altLang="en-US" sz="2000" smtClean="0"/>
              <a:t>Improve the quality and consistency of PCT international phase</a:t>
            </a:r>
            <a:br>
              <a:rPr lang="en-US" altLang="en-US" sz="2000" smtClean="0"/>
            </a:br>
            <a:r>
              <a:rPr lang="en-US" altLang="en-US" sz="2000" smtClean="0"/>
              <a:t>work products</a:t>
            </a:r>
          </a:p>
          <a:p>
            <a:pPr eaLnBrk="1" hangingPunct="1">
              <a:spcBef>
                <a:spcPts val="600"/>
              </a:spcBef>
              <a:spcAft>
                <a:spcPts val="600"/>
              </a:spcAft>
            </a:pPr>
            <a:r>
              <a:rPr lang="en-US" altLang="en-US" sz="2000" smtClean="0"/>
              <a:t>Develop quality metrics for measuring usefulness of work products and identifying areas of further work</a:t>
            </a:r>
          </a:p>
          <a:p>
            <a:pPr eaLnBrk="1" hangingPunct="1">
              <a:spcBef>
                <a:spcPts val="600"/>
              </a:spcBef>
              <a:spcAft>
                <a:spcPts val="600"/>
              </a:spcAft>
            </a:pPr>
            <a:r>
              <a:rPr lang="en-US" altLang="en-US" sz="2000" smtClean="0"/>
              <a:t>Develop quality feedback system for offices</a:t>
            </a:r>
          </a:p>
          <a:p>
            <a:pPr eaLnBrk="1" hangingPunct="1">
              <a:spcBef>
                <a:spcPts val="600"/>
              </a:spcBef>
              <a:spcAft>
                <a:spcPts val="600"/>
              </a:spcAft>
            </a:pPr>
            <a:r>
              <a:rPr lang="en-US" altLang="en-US" sz="2000" smtClean="0"/>
              <a:t>Help designated Offices to better understand reports </a:t>
            </a:r>
          </a:p>
          <a:p>
            <a:pPr lvl="1" eaLnBrk="1" hangingPunct="1">
              <a:spcBef>
                <a:spcPts val="600"/>
              </a:spcBef>
              <a:spcAft>
                <a:spcPts val="600"/>
              </a:spcAft>
            </a:pPr>
            <a:r>
              <a:rPr lang="en-US" altLang="en-US" sz="2000" smtClean="0"/>
              <a:t>Search strategies, standardized clauses, explanations of relevance of cited documents, …</a:t>
            </a:r>
          </a:p>
          <a:p>
            <a:pPr eaLnBrk="1" hangingPunct="1">
              <a:lnSpc>
                <a:spcPct val="90000"/>
              </a:lnSpc>
              <a:spcBef>
                <a:spcPts val="600"/>
              </a:spcBef>
              <a:spcAft>
                <a:spcPts val="600"/>
              </a:spcAft>
            </a:pPr>
            <a:r>
              <a:rPr lang="en-US" altLang="en-US" sz="2000" smtClean="0"/>
              <a:t>Explore collaborative search and examination</a:t>
            </a:r>
          </a:p>
          <a:p>
            <a:pPr eaLnBrk="1" hangingPunct="1">
              <a:lnSpc>
                <a:spcPct val="90000"/>
              </a:lnSpc>
              <a:spcBef>
                <a:spcPts val="600"/>
              </a:spcBef>
              <a:spcAft>
                <a:spcPts val="600"/>
              </a:spcAft>
            </a:pPr>
            <a:r>
              <a:rPr lang="en-US" altLang="en-US" sz="2000" smtClean="0"/>
              <a:t>Third party observations system </a:t>
            </a:r>
          </a:p>
          <a:p>
            <a:pPr lvl="1" eaLnBrk="1" hangingPunct="1">
              <a:lnSpc>
                <a:spcPct val="90000"/>
              </a:lnSpc>
              <a:spcBef>
                <a:spcPts val="600"/>
              </a:spcBef>
              <a:spcAft>
                <a:spcPts val="600"/>
              </a:spcAft>
            </a:pPr>
            <a:endParaRPr lang="en-US" altLang="en-US" sz="2000" smtClean="0"/>
          </a:p>
          <a:p>
            <a:pPr lvl="2" eaLnBrk="1" hangingPunct="1">
              <a:spcBef>
                <a:spcPts val="600"/>
              </a:spcBef>
              <a:spcAft>
                <a:spcPts val="600"/>
              </a:spcAft>
            </a:pPr>
            <a:endParaRPr lang="en-US" altLang="en-US" sz="2000" smtClean="0"/>
          </a:p>
          <a:p>
            <a:pPr lvl="1" eaLnBrk="1" hangingPunct="1">
              <a:spcBef>
                <a:spcPts val="600"/>
              </a:spcBef>
              <a:spcAft>
                <a:spcPts val="600"/>
              </a:spcAft>
            </a:pPr>
            <a:endParaRPr lang="en-GB" altLang="en-US" sz="2000" smtClean="0"/>
          </a:p>
        </p:txBody>
      </p:sp>
    </p:spTree>
    <p:extLst>
      <p:ext uri="{BB962C8B-B14F-4D97-AF65-F5344CB8AC3E}">
        <p14:creationId xmlns:p14="http://schemas.microsoft.com/office/powerpoint/2010/main" val="1853032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1"/>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fld id="{9A22ED44-11DD-4850-92DF-A98D6FD27FC5}" type="slidenum">
              <a:rPr lang="en-US" altLang="en-US" sz="1400" smtClean="0"/>
              <a:pPr eaLnBrk="1" hangingPunct="1">
                <a:spcBef>
                  <a:spcPct val="0"/>
                </a:spcBef>
                <a:buFontTx/>
                <a:buNone/>
              </a:pPr>
              <a:t>62</a:t>
            </a:fld>
            <a:endParaRPr lang="en-US" altLang="en-US" sz="1400" smtClean="0"/>
          </a:p>
        </p:txBody>
      </p:sp>
      <p:sp>
        <p:nvSpPr>
          <p:cNvPr id="31747" name="Content Placeholder 2"/>
          <p:cNvSpPr>
            <a:spLocks noGrp="1"/>
          </p:cNvSpPr>
          <p:nvPr>
            <p:ph idx="4294967295"/>
          </p:nvPr>
        </p:nvSpPr>
        <p:spPr>
          <a:xfrm>
            <a:off x="382588" y="1412875"/>
            <a:ext cx="8229600" cy="4321175"/>
          </a:xfrm>
        </p:spPr>
        <p:txBody>
          <a:bodyPr/>
          <a:lstStyle/>
          <a:p>
            <a:pPr eaLnBrk="1" hangingPunct="1">
              <a:spcBef>
                <a:spcPts val="600"/>
              </a:spcBef>
              <a:spcAft>
                <a:spcPts val="600"/>
              </a:spcAft>
            </a:pPr>
            <a:r>
              <a:rPr lang="en-US" altLang="en-US" sz="2000" smtClean="0"/>
              <a:t>Improve timeliness of actions in international phase</a:t>
            </a:r>
          </a:p>
          <a:p>
            <a:pPr eaLnBrk="1" hangingPunct="1">
              <a:spcBef>
                <a:spcPts val="600"/>
              </a:spcBef>
              <a:spcAft>
                <a:spcPts val="600"/>
              </a:spcAft>
            </a:pPr>
            <a:r>
              <a:rPr lang="en-US" altLang="en-US" sz="2000" smtClean="0"/>
              <a:t>Develop metrics for entire PCT system</a:t>
            </a:r>
          </a:p>
          <a:p>
            <a:pPr eaLnBrk="1" hangingPunct="1">
              <a:spcBef>
                <a:spcPts val="600"/>
              </a:spcBef>
              <a:spcAft>
                <a:spcPts val="600"/>
              </a:spcAft>
            </a:pPr>
            <a:r>
              <a:rPr lang="en-US" altLang="en-US" sz="2000" smtClean="0"/>
              <a:t>Create incentives for applicants to use system efficiently</a:t>
            </a:r>
          </a:p>
          <a:p>
            <a:pPr lvl="1" eaLnBrk="1" hangingPunct="1">
              <a:spcBef>
                <a:spcPts val="600"/>
              </a:spcBef>
              <a:spcAft>
                <a:spcPts val="600"/>
              </a:spcAft>
            </a:pPr>
            <a:r>
              <a:rPr lang="en-US" altLang="en-US" sz="2000" smtClean="0"/>
              <a:t>Encourage high quality applications and early correction of defects and filing of amendments</a:t>
            </a:r>
          </a:p>
          <a:p>
            <a:pPr lvl="1" eaLnBrk="1" hangingPunct="1">
              <a:spcBef>
                <a:spcPts val="600"/>
              </a:spcBef>
              <a:spcAft>
                <a:spcPts val="600"/>
              </a:spcAft>
            </a:pPr>
            <a:r>
              <a:rPr lang="en-US" altLang="en-US" sz="2000" smtClean="0"/>
              <a:t>PCT/PPH</a:t>
            </a:r>
          </a:p>
          <a:p>
            <a:pPr eaLnBrk="1" hangingPunct="1">
              <a:spcBef>
                <a:spcPts val="600"/>
              </a:spcBef>
              <a:spcAft>
                <a:spcPts val="600"/>
              </a:spcAft>
            </a:pPr>
            <a:r>
              <a:rPr lang="en-US" altLang="en-US" sz="2000" smtClean="0"/>
              <a:t>Improve access to national search and examination reports</a:t>
            </a:r>
          </a:p>
          <a:p>
            <a:pPr lvl="1" eaLnBrk="1" hangingPunct="1">
              <a:spcBef>
                <a:spcPts val="600"/>
              </a:spcBef>
              <a:spcAft>
                <a:spcPts val="600"/>
              </a:spcAft>
            </a:pPr>
            <a:r>
              <a:rPr lang="en-US" altLang="en-US" sz="2000" smtClean="0"/>
              <a:t>Patentscope, CASE, Global Dossier</a:t>
            </a:r>
          </a:p>
          <a:p>
            <a:pPr lvl="1" eaLnBrk="1" hangingPunct="1">
              <a:spcBef>
                <a:spcPts val="600"/>
              </a:spcBef>
              <a:spcAft>
                <a:spcPts val="600"/>
              </a:spcAft>
            </a:pPr>
            <a:endParaRPr lang="en-GB" altLang="en-US" sz="2000" smtClean="0"/>
          </a:p>
          <a:p>
            <a:pPr eaLnBrk="1" hangingPunct="1">
              <a:spcBef>
                <a:spcPts val="600"/>
              </a:spcBef>
              <a:spcAft>
                <a:spcPts val="600"/>
              </a:spcAft>
            </a:pPr>
            <a:endParaRPr lang="en-US" altLang="en-US" sz="2000" smtClean="0"/>
          </a:p>
          <a:p>
            <a:pPr lvl="1" eaLnBrk="1" hangingPunct="1"/>
            <a:endParaRPr lang="en-US" altLang="en-US" b="1" smtClean="0"/>
          </a:p>
        </p:txBody>
      </p:sp>
      <p:sp>
        <p:nvSpPr>
          <p:cNvPr id="7" name="Rectangle 2"/>
          <p:cNvSpPr txBox="1">
            <a:spLocks noChangeArrowheads="1"/>
          </p:cNvSpPr>
          <p:nvPr/>
        </p:nvSpPr>
        <p:spPr>
          <a:xfrm>
            <a:off x="619125" y="333375"/>
            <a:ext cx="7772400" cy="833438"/>
          </a:xfrm>
          <a:prstGeom prst="rect">
            <a:avLst/>
          </a:prstGeom>
        </p:spPr>
        <p:txBody>
          <a:bodyPr/>
          <a:lstStyle>
            <a:lvl1pPr algn="l" rtl="0" eaLnBrk="0" fontAlgn="base" hangingPunct="0">
              <a:spcBef>
                <a:spcPct val="0"/>
              </a:spcBef>
              <a:spcAft>
                <a:spcPct val="0"/>
              </a:spcAft>
              <a:defRPr sz="3600">
                <a:solidFill>
                  <a:srgbClr val="00408C"/>
                </a:solidFill>
                <a:latin typeface="+mj-lt"/>
                <a:ea typeface="+mj-ea"/>
                <a:cs typeface="+mj-cs"/>
              </a:defRPr>
            </a:lvl1pPr>
            <a:lvl2pPr algn="l" rtl="0" eaLnBrk="0" fontAlgn="base" hangingPunct="0">
              <a:spcBef>
                <a:spcPct val="0"/>
              </a:spcBef>
              <a:spcAft>
                <a:spcPct val="0"/>
              </a:spcAft>
              <a:defRPr sz="3600">
                <a:solidFill>
                  <a:srgbClr val="00408C"/>
                </a:solidFill>
                <a:latin typeface="Arial" pitchFamily="34" charset="0"/>
                <a:cs typeface="Arial" pitchFamily="34" charset="0"/>
              </a:defRPr>
            </a:lvl2pPr>
            <a:lvl3pPr algn="l" rtl="0" eaLnBrk="0" fontAlgn="base" hangingPunct="0">
              <a:spcBef>
                <a:spcPct val="0"/>
              </a:spcBef>
              <a:spcAft>
                <a:spcPct val="0"/>
              </a:spcAft>
              <a:defRPr sz="3600">
                <a:solidFill>
                  <a:srgbClr val="00408C"/>
                </a:solidFill>
                <a:latin typeface="Arial" pitchFamily="34" charset="0"/>
                <a:cs typeface="Arial" pitchFamily="34" charset="0"/>
              </a:defRPr>
            </a:lvl3pPr>
            <a:lvl4pPr algn="l" rtl="0" eaLnBrk="0" fontAlgn="base" hangingPunct="0">
              <a:spcBef>
                <a:spcPct val="0"/>
              </a:spcBef>
              <a:spcAft>
                <a:spcPct val="0"/>
              </a:spcAft>
              <a:defRPr sz="3600">
                <a:solidFill>
                  <a:srgbClr val="00408C"/>
                </a:solidFill>
                <a:latin typeface="Arial" pitchFamily="34" charset="0"/>
                <a:cs typeface="Arial" pitchFamily="34" charset="0"/>
              </a:defRPr>
            </a:lvl4pPr>
            <a:lvl5pPr algn="l" rtl="0" eaLnBrk="0" fontAlgn="base" hangingPunct="0">
              <a:spcBef>
                <a:spcPct val="0"/>
              </a:spcBef>
              <a:spcAft>
                <a:spcPct val="0"/>
              </a:spcAft>
              <a:defRPr sz="3600">
                <a:solidFill>
                  <a:srgbClr val="00408C"/>
                </a:solidFill>
                <a:latin typeface="Arial" pitchFamily="34" charset="0"/>
                <a:cs typeface="Arial" pitchFamily="34" charset="0"/>
              </a:defRPr>
            </a:lvl5pPr>
            <a:lvl6pPr marL="457200" algn="l" rtl="0" fontAlgn="base">
              <a:spcBef>
                <a:spcPct val="0"/>
              </a:spcBef>
              <a:spcAft>
                <a:spcPct val="0"/>
              </a:spcAft>
              <a:defRPr sz="3600">
                <a:solidFill>
                  <a:srgbClr val="00408C"/>
                </a:solidFill>
                <a:latin typeface="Arial" pitchFamily="34" charset="0"/>
                <a:cs typeface="Arial" pitchFamily="34" charset="0"/>
              </a:defRPr>
            </a:lvl6pPr>
            <a:lvl7pPr marL="914400" algn="l" rtl="0" fontAlgn="base">
              <a:spcBef>
                <a:spcPct val="0"/>
              </a:spcBef>
              <a:spcAft>
                <a:spcPct val="0"/>
              </a:spcAft>
              <a:defRPr sz="3600">
                <a:solidFill>
                  <a:srgbClr val="00408C"/>
                </a:solidFill>
                <a:latin typeface="Arial" pitchFamily="34" charset="0"/>
                <a:cs typeface="Arial" pitchFamily="34" charset="0"/>
              </a:defRPr>
            </a:lvl7pPr>
            <a:lvl8pPr marL="1371600" algn="l" rtl="0" fontAlgn="base">
              <a:spcBef>
                <a:spcPct val="0"/>
              </a:spcBef>
              <a:spcAft>
                <a:spcPct val="0"/>
              </a:spcAft>
              <a:defRPr sz="3600">
                <a:solidFill>
                  <a:srgbClr val="00408C"/>
                </a:solidFill>
                <a:latin typeface="Arial" pitchFamily="34" charset="0"/>
                <a:cs typeface="Arial" pitchFamily="34" charset="0"/>
              </a:defRPr>
            </a:lvl8pPr>
            <a:lvl9pPr marL="1828800" algn="l" rtl="0" fontAlgn="base">
              <a:spcBef>
                <a:spcPct val="0"/>
              </a:spcBef>
              <a:spcAft>
                <a:spcPct val="0"/>
              </a:spcAft>
              <a:defRPr sz="3600">
                <a:solidFill>
                  <a:srgbClr val="00408C"/>
                </a:solidFill>
                <a:latin typeface="Arial" pitchFamily="34" charset="0"/>
                <a:cs typeface="Arial" pitchFamily="34" charset="0"/>
              </a:defRPr>
            </a:lvl9pPr>
          </a:lstStyle>
          <a:p>
            <a:pPr eaLnBrk="1" hangingPunct="1">
              <a:defRPr/>
            </a:pPr>
            <a:r>
              <a:rPr lang="en-US" altLang="en-US" dirty="0">
                <a:solidFill>
                  <a:srgbClr val="0070C0"/>
                </a:solidFill>
              </a:rPr>
              <a:t>PCT Areas of Work</a:t>
            </a:r>
            <a:endParaRPr lang="en-US" altLang="en-US" sz="2000" kern="0" dirty="0" smtClean="0">
              <a:solidFill>
                <a:srgbClr val="0070C0"/>
              </a:solidFill>
            </a:endParaRPr>
          </a:p>
        </p:txBody>
      </p:sp>
    </p:spTree>
    <p:extLst>
      <p:ext uri="{BB962C8B-B14F-4D97-AF65-F5344CB8AC3E}">
        <p14:creationId xmlns:p14="http://schemas.microsoft.com/office/powerpoint/2010/main" val="1298718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9A32A4A9-5EF2-479F-9923-19F188B7F0EF}" type="slidenum">
              <a:rPr lang="en-US" altLang="en-US" sz="1400" smtClean="0"/>
              <a:pPr eaLnBrk="1" hangingPunct="1">
                <a:spcBef>
                  <a:spcPct val="0"/>
                </a:spcBef>
                <a:buFontTx/>
                <a:buNone/>
              </a:pPr>
              <a:t>63</a:t>
            </a:fld>
            <a:endParaRPr lang="en-US" altLang="en-US" sz="1400" smtClean="0"/>
          </a:p>
        </p:txBody>
      </p:sp>
      <p:sp>
        <p:nvSpPr>
          <p:cNvPr id="32771" name="Rectangle 3"/>
          <p:cNvSpPr>
            <a:spLocks noGrp="1" noChangeArrowheads="1"/>
          </p:cNvSpPr>
          <p:nvPr>
            <p:ph type="body" idx="1"/>
          </p:nvPr>
        </p:nvSpPr>
        <p:spPr>
          <a:xfrm>
            <a:off x="323850" y="1527175"/>
            <a:ext cx="8686800" cy="3917950"/>
          </a:xfrm>
        </p:spPr>
        <p:txBody>
          <a:bodyPr/>
          <a:lstStyle/>
          <a:p>
            <a:pPr eaLnBrk="1" hangingPunct="1">
              <a:spcBef>
                <a:spcPts val="600"/>
              </a:spcBef>
              <a:spcAft>
                <a:spcPts val="600"/>
              </a:spcAft>
            </a:pPr>
            <a:r>
              <a:rPr lang="en-GB" altLang="en-US" sz="2000" smtClean="0"/>
              <a:t>Helping developing countries benefit from the PCT</a:t>
            </a:r>
          </a:p>
          <a:p>
            <a:pPr lvl="1" eaLnBrk="1" hangingPunct="1">
              <a:spcBef>
                <a:spcPts val="600"/>
              </a:spcBef>
              <a:spcAft>
                <a:spcPts val="600"/>
              </a:spcAft>
            </a:pPr>
            <a:r>
              <a:rPr lang="en-GB" altLang="en-US" sz="2000" smtClean="0"/>
              <a:t>Top 10 countries responsible for 87% of IAs published in 2013;  </a:t>
            </a:r>
            <a:br>
              <a:rPr lang="en-GB" altLang="en-US" sz="2000" smtClean="0"/>
            </a:br>
            <a:r>
              <a:rPr lang="en-GB" altLang="en-US" sz="2000" smtClean="0"/>
              <a:t>top 15 countries = 92%;  top 20 countries = 96%</a:t>
            </a:r>
          </a:p>
          <a:p>
            <a:pPr lvl="1" eaLnBrk="1" hangingPunct="1">
              <a:spcBef>
                <a:spcPts val="600"/>
              </a:spcBef>
              <a:spcAft>
                <a:spcPts val="600"/>
              </a:spcAft>
            </a:pPr>
            <a:r>
              <a:rPr lang="en-US" altLang="en-US" sz="2000" smtClean="0"/>
              <a:t>Improve training for examiners, better coordinate training already offered</a:t>
            </a:r>
          </a:p>
          <a:p>
            <a:pPr lvl="1" eaLnBrk="1" hangingPunct="1">
              <a:spcBef>
                <a:spcPts val="600"/>
              </a:spcBef>
              <a:spcAft>
                <a:spcPts val="600"/>
              </a:spcAft>
            </a:pPr>
            <a:r>
              <a:rPr lang="en-US" altLang="en-US" sz="2000" smtClean="0"/>
              <a:t>Improve access to affordable online search systems</a:t>
            </a:r>
          </a:p>
          <a:p>
            <a:pPr eaLnBrk="1" hangingPunct="1">
              <a:spcBef>
                <a:spcPts val="600"/>
              </a:spcBef>
              <a:spcAft>
                <a:spcPts val="600"/>
              </a:spcAft>
            </a:pPr>
            <a:r>
              <a:rPr lang="en-GB" altLang="en-US" sz="2000" smtClean="0"/>
              <a:t>Making PCT accessible to applicants of all types from all Contracting States </a:t>
            </a:r>
          </a:p>
          <a:p>
            <a:pPr lvl="1" eaLnBrk="1" hangingPunct="1">
              <a:spcBef>
                <a:spcPts val="600"/>
              </a:spcBef>
              <a:spcAft>
                <a:spcPts val="600"/>
              </a:spcAft>
            </a:pPr>
            <a:r>
              <a:rPr lang="en-GB" altLang="en-US" sz="2000" smtClean="0"/>
              <a:t>Fee reductions (SMEs, universities, research institutes, individual applicants)</a:t>
            </a:r>
          </a:p>
        </p:txBody>
      </p:sp>
      <p:sp>
        <p:nvSpPr>
          <p:cNvPr id="32772" name="Rectangle 2"/>
          <p:cNvSpPr>
            <a:spLocks noGrp="1" noChangeArrowheads="1"/>
          </p:cNvSpPr>
          <p:nvPr>
            <p:ph type="title"/>
          </p:nvPr>
        </p:nvSpPr>
        <p:spPr>
          <a:xfrm>
            <a:off x="468313" y="260350"/>
            <a:ext cx="8229600" cy="865188"/>
          </a:xfrm>
        </p:spPr>
        <p:txBody>
          <a:bodyPr/>
          <a:lstStyle/>
          <a:p>
            <a:pPr eaLnBrk="1" hangingPunct="1"/>
            <a:r>
              <a:rPr lang="en-US" altLang="en-US" smtClean="0">
                <a:solidFill>
                  <a:srgbClr val="0070C0"/>
                </a:solidFill>
              </a:rPr>
              <a:t>PCT Areas of Work</a:t>
            </a:r>
            <a:endParaRPr lang="en-US" altLang="en-US" sz="2000" smtClean="0">
              <a:solidFill>
                <a:srgbClr val="0070C0"/>
              </a:solidFill>
            </a:endParaRPr>
          </a:p>
        </p:txBody>
      </p:sp>
    </p:spTree>
    <p:extLst>
      <p:ext uri="{BB962C8B-B14F-4D97-AF65-F5344CB8AC3E}">
        <p14:creationId xmlns:p14="http://schemas.microsoft.com/office/powerpoint/2010/main" val="2589128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E8A715EC-CAFF-4571-A119-A876ECD0C47F}" type="slidenum">
              <a:rPr lang="en-US" altLang="en-US" sz="1400" smtClean="0"/>
              <a:pPr eaLnBrk="1" hangingPunct="1">
                <a:spcBef>
                  <a:spcPct val="0"/>
                </a:spcBef>
                <a:buFontTx/>
                <a:buNone/>
              </a:pPr>
              <a:t>64</a:t>
            </a:fld>
            <a:endParaRPr lang="en-US" altLang="en-US" sz="1400" smtClean="0"/>
          </a:p>
        </p:txBody>
      </p:sp>
      <p:sp>
        <p:nvSpPr>
          <p:cNvPr id="33795" name="Rectangle 3"/>
          <p:cNvSpPr>
            <a:spLocks noGrp="1" noChangeArrowheads="1"/>
          </p:cNvSpPr>
          <p:nvPr>
            <p:ph type="body" idx="1"/>
          </p:nvPr>
        </p:nvSpPr>
        <p:spPr>
          <a:xfrm>
            <a:off x="323850" y="1527175"/>
            <a:ext cx="8686800" cy="3917950"/>
          </a:xfrm>
        </p:spPr>
        <p:txBody>
          <a:bodyPr/>
          <a:lstStyle/>
          <a:p>
            <a:pPr eaLnBrk="1" hangingPunct="1">
              <a:spcBef>
                <a:spcPts val="600"/>
              </a:spcBef>
              <a:spcAft>
                <a:spcPts val="600"/>
              </a:spcAft>
            </a:pPr>
            <a:r>
              <a:rPr lang="en-GB" altLang="en-US" sz="2000" smtClean="0"/>
              <a:t>ePCT:  </a:t>
            </a:r>
            <a:r>
              <a:rPr lang="en-US" altLang="en-US" sz="2000" smtClean="0"/>
              <a:t>Seeks to provide electronic interface to entire PCT international phase process (RO, ISA, IPEA, IB)</a:t>
            </a:r>
          </a:p>
          <a:p>
            <a:pPr lvl="1">
              <a:spcBef>
                <a:spcPts val="600"/>
              </a:spcBef>
              <a:spcAft>
                <a:spcPts val="600"/>
              </a:spcAft>
            </a:pPr>
            <a:r>
              <a:rPr lang="en-US" altLang="en-US" sz="2000" smtClean="0"/>
              <a:t>Real time access to IB files and bibliographic data</a:t>
            </a:r>
          </a:p>
          <a:p>
            <a:pPr lvl="1">
              <a:spcBef>
                <a:spcPts val="600"/>
              </a:spcBef>
              <a:spcAft>
                <a:spcPts val="600"/>
              </a:spcAft>
            </a:pPr>
            <a:r>
              <a:rPr lang="en-US" altLang="en-US" sz="2000" smtClean="0"/>
              <a:t>Flexible applicant-controlled access rights system</a:t>
            </a:r>
          </a:p>
          <a:p>
            <a:pPr lvl="1">
              <a:spcBef>
                <a:spcPts val="600"/>
              </a:spcBef>
              <a:spcAft>
                <a:spcPts val="600"/>
              </a:spcAft>
            </a:pPr>
            <a:r>
              <a:rPr lang="en-US" altLang="en-US" sz="2000" smtClean="0"/>
              <a:t>Increasing access to RO, ISA, IPEA documents not traditionally held by IB</a:t>
            </a:r>
          </a:p>
          <a:p>
            <a:pPr lvl="1">
              <a:spcBef>
                <a:spcPts val="600"/>
              </a:spcBef>
              <a:spcAft>
                <a:spcPts val="600"/>
              </a:spcAft>
            </a:pPr>
            <a:r>
              <a:rPr lang="en-US" altLang="en-US" sz="2000" smtClean="0"/>
              <a:t>Increasing transmission of documents to RO, ISA, IPEA</a:t>
            </a:r>
          </a:p>
          <a:p>
            <a:pPr lvl="1">
              <a:spcBef>
                <a:spcPts val="600"/>
              </a:spcBef>
              <a:spcAft>
                <a:spcPts val="600"/>
              </a:spcAft>
            </a:pPr>
            <a:r>
              <a:rPr lang="en-US" altLang="en-US" sz="2000" smtClean="0"/>
              <a:t>Where possible, replace letters with directly usable information</a:t>
            </a:r>
          </a:p>
          <a:p>
            <a:pPr lvl="1">
              <a:spcBef>
                <a:spcPts val="600"/>
              </a:spcBef>
              <a:spcAft>
                <a:spcPts val="600"/>
              </a:spcAft>
            </a:pPr>
            <a:r>
              <a:rPr lang="en-US" altLang="en-US" sz="2000" smtClean="0"/>
              <a:t>Notifications of significant events and approaching deadlines</a:t>
            </a:r>
          </a:p>
        </p:txBody>
      </p:sp>
      <p:sp>
        <p:nvSpPr>
          <p:cNvPr id="33796" name="Rectangle 2"/>
          <p:cNvSpPr>
            <a:spLocks noGrp="1" noChangeArrowheads="1"/>
          </p:cNvSpPr>
          <p:nvPr>
            <p:ph type="title"/>
          </p:nvPr>
        </p:nvSpPr>
        <p:spPr>
          <a:xfrm>
            <a:off x="468313" y="260350"/>
            <a:ext cx="8229600" cy="865188"/>
          </a:xfrm>
        </p:spPr>
        <p:txBody>
          <a:bodyPr/>
          <a:lstStyle/>
          <a:p>
            <a:pPr eaLnBrk="1" hangingPunct="1"/>
            <a:r>
              <a:rPr lang="en-US" altLang="en-US" smtClean="0">
                <a:solidFill>
                  <a:srgbClr val="0070C0"/>
                </a:solidFill>
              </a:rPr>
              <a:t>PCT Areas of Work</a:t>
            </a:r>
            <a:endParaRPr lang="en-US" altLang="en-US" sz="2000" smtClean="0">
              <a:solidFill>
                <a:srgbClr val="0070C0"/>
              </a:solidFill>
            </a:endParaRPr>
          </a:p>
        </p:txBody>
      </p:sp>
    </p:spTree>
    <p:extLst>
      <p:ext uri="{BB962C8B-B14F-4D97-AF65-F5344CB8AC3E}">
        <p14:creationId xmlns:p14="http://schemas.microsoft.com/office/powerpoint/2010/main" val="2005392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4213" y="333375"/>
            <a:ext cx="7737475" cy="581025"/>
          </a:xfrm>
        </p:spPr>
        <p:txBody>
          <a:bodyPr/>
          <a:lstStyle/>
          <a:p>
            <a:pPr algn="ctr"/>
            <a:r>
              <a:rPr lang="en-US" altLang="en-US" smtClean="0">
                <a:solidFill>
                  <a:srgbClr val="0070C0"/>
                </a:solidFill>
              </a:rPr>
              <a:t>PCT Training Options</a:t>
            </a:r>
          </a:p>
        </p:txBody>
      </p:sp>
      <p:sp>
        <p:nvSpPr>
          <p:cNvPr id="34819" name="Rectangle 3"/>
          <p:cNvSpPr>
            <a:spLocks noGrp="1" noChangeArrowheads="1"/>
          </p:cNvSpPr>
          <p:nvPr>
            <p:ph type="body" idx="1"/>
          </p:nvPr>
        </p:nvSpPr>
        <p:spPr>
          <a:xfrm>
            <a:off x="323850" y="1268413"/>
            <a:ext cx="8640763" cy="4465637"/>
          </a:xfrm>
        </p:spPr>
        <p:txBody>
          <a:bodyPr/>
          <a:lstStyle/>
          <a:p>
            <a:pPr>
              <a:spcBef>
                <a:spcPts val="600"/>
              </a:spcBef>
              <a:spcAft>
                <a:spcPts val="600"/>
              </a:spcAft>
            </a:pPr>
            <a:r>
              <a:rPr lang="en-US" altLang="en-US" sz="2000" smtClean="0"/>
              <a:t>29 video segments on WIPO’s Youtube channel and WIPO’s PCT page about individual PCT topics</a:t>
            </a:r>
          </a:p>
          <a:p>
            <a:pPr>
              <a:spcBef>
                <a:spcPts val="600"/>
              </a:spcBef>
              <a:spcAft>
                <a:spcPts val="600"/>
              </a:spcAft>
            </a:pPr>
            <a:r>
              <a:rPr lang="en-US" altLang="en-US" sz="2000" smtClean="0"/>
              <a:t>PCT Distance learning course content available in the 10 PCT publication languages</a:t>
            </a:r>
          </a:p>
          <a:p>
            <a:pPr>
              <a:spcBef>
                <a:spcPts val="600"/>
              </a:spcBef>
              <a:spcAft>
                <a:spcPts val="600"/>
              </a:spcAft>
            </a:pPr>
            <a:r>
              <a:rPr lang="en-US" altLang="en-US" sz="2000" smtClean="0"/>
              <a:t>PCT Webinars </a:t>
            </a:r>
          </a:p>
          <a:p>
            <a:pPr marL="868363" lvl="1" indent="-411163">
              <a:spcBef>
                <a:spcPts val="600"/>
              </a:spcBef>
              <a:spcAft>
                <a:spcPts val="600"/>
              </a:spcAft>
            </a:pPr>
            <a:r>
              <a:rPr lang="en-US" altLang="en-US" sz="2000" smtClean="0"/>
              <a:t>free updates on developments in PCT procedures and PCT strategies</a:t>
            </a:r>
          </a:p>
          <a:p>
            <a:pPr marL="868363" lvl="1" indent="-411163">
              <a:spcBef>
                <a:spcPts val="600"/>
              </a:spcBef>
              <a:spcAft>
                <a:spcPts val="600"/>
              </a:spcAft>
            </a:pPr>
            <a:r>
              <a:rPr lang="en-US" altLang="en-US" sz="2000" smtClean="0"/>
              <a:t>also for companies or law firms</a:t>
            </a:r>
          </a:p>
          <a:p>
            <a:pPr>
              <a:spcBef>
                <a:spcPts val="600"/>
              </a:spcBef>
              <a:spcAft>
                <a:spcPts val="600"/>
              </a:spcAft>
            </a:pPr>
            <a:r>
              <a:rPr lang="en-US" altLang="en-US" sz="2000" smtClean="0"/>
              <a:t>In-person PCT Seminars and training sessions </a:t>
            </a:r>
          </a:p>
          <a:p>
            <a:pPr marL="868363" lvl="1" indent="-411163">
              <a:lnSpc>
                <a:spcPct val="95000"/>
              </a:lnSpc>
              <a:spcBef>
                <a:spcPct val="25000"/>
              </a:spcBef>
              <a:spcAft>
                <a:spcPct val="25000"/>
              </a:spcAft>
            </a:pPr>
            <a:endParaRPr lang="en-US" altLang="en-US" smtClean="0"/>
          </a:p>
        </p:txBody>
      </p:sp>
      <p:sp>
        <p:nvSpPr>
          <p:cNvPr id="34820" name="Slide Number Placeholder 1"/>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fld id="{00787574-4085-4985-992C-CDAF9F303D78}" type="slidenum">
              <a:rPr lang="en-US" altLang="en-US" sz="1400" smtClean="0"/>
              <a:pPr eaLnBrk="1" hangingPunct="1">
                <a:spcBef>
                  <a:spcPct val="0"/>
                </a:spcBef>
                <a:buFontTx/>
                <a:buNone/>
              </a:pPr>
              <a:t>65</a:t>
            </a:fld>
            <a:endParaRPr lang="en-US" altLang="en-US" sz="1400" smtClean="0"/>
          </a:p>
        </p:txBody>
      </p:sp>
    </p:spTree>
    <p:extLst>
      <p:ext uri="{BB962C8B-B14F-4D97-AF65-F5344CB8AC3E}">
        <p14:creationId xmlns:p14="http://schemas.microsoft.com/office/powerpoint/2010/main" val="3011637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539750" y="1484313"/>
            <a:ext cx="8353425" cy="446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9525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ts val="600"/>
              </a:spcBef>
              <a:spcAft>
                <a:spcPts val="600"/>
              </a:spcAft>
              <a:buClr>
                <a:schemeClr val="tx1"/>
              </a:buClr>
              <a:buFontTx/>
              <a:buNone/>
            </a:pPr>
            <a:r>
              <a:rPr lang="en-US" altLang="en-US" sz="2000">
                <a:ea typeface="ヒラギノ角ゴ Pro W3"/>
                <a:cs typeface="ヒラギノ角ゴ Pro W3"/>
              </a:rPr>
              <a:t>For further information about the PCT, see</a:t>
            </a:r>
          </a:p>
          <a:p>
            <a:pPr eaLnBrk="1" hangingPunct="1">
              <a:spcBef>
                <a:spcPts val="600"/>
              </a:spcBef>
              <a:spcAft>
                <a:spcPts val="600"/>
              </a:spcAft>
              <a:buFontTx/>
              <a:buNone/>
            </a:pPr>
            <a:r>
              <a:rPr lang="en-US" altLang="en-US" sz="2000" b="1">
                <a:solidFill>
                  <a:srgbClr val="004072"/>
                </a:solidFill>
                <a:ea typeface="ヒラギノ角ゴ Pro W3"/>
                <a:cs typeface="ヒラギノ角ゴ Pro W3"/>
              </a:rPr>
              <a:t>            </a:t>
            </a:r>
            <a:r>
              <a:rPr lang="en-US" altLang="en-US" sz="2000">
                <a:solidFill>
                  <a:srgbClr val="004072"/>
                </a:solidFill>
                <a:ea typeface="ヒラギノ角ゴ Pro W3"/>
                <a:cs typeface="ヒラギノ角ゴ Pro W3"/>
              </a:rPr>
              <a:t>http://www.wipo.int/pct/en/</a:t>
            </a:r>
            <a:endParaRPr lang="en-US" altLang="en-US" sz="2000" b="1">
              <a:solidFill>
                <a:srgbClr val="004072"/>
              </a:solidFill>
              <a:ea typeface="ヒラギノ角ゴ Pro W3"/>
              <a:cs typeface="ヒラギノ角ゴ Pro W3"/>
            </a:endParaRPr>
          </a:p>
          <a:p>
            <a:pPr eaLnBrk="1" hangingPunct="1">
              <a:spcBef>
                <a:spcPts val="600"/>
              </a:spcBef>
              <a:spcAft>
                <a:spcPts val="600"/>
              </a:spcAft>
              <a:buFontTx/>
              <a:buNone/>
            </a:pPr>
            <a:r>
              <a:rPr lang="en-US" altLang="en-US" sz="2000">
                <a:ea typeface="ヒラギノ角ゴ Pro W3"/>
                <a:cs typeface="ヒラギノ角ゴ Pro W3"/>
              </a:rPr>
              <a:t>For general questions about the PCT, contact the PCT Information Service at:</a:t>
            </a:r>
          </a:p>
          <a:p>
            <a:pPr lvl="3" eaLnBrk="1" hangingPunct="1">
              <a:spcBef>
                <a:spcPts val="600"/>
              </a:spcBef>
              <a:spcAft>
                <a:spcPts val="600"/>
              </a:spcAft>
              <a:buFont typeface="Symbol" pitchFamily="18" charset="2"/>
              <a:buNone/>
            </a:pPr>
            <a:r>
              <a:rPr lang="en-US" altLang="en-US" sz="2000">
                <a:solidFill>
                  <a:srgbClr val="004072"/>
                </a:solidFill>
                <a:ea typeface="ヒラギノ角ゴ Pro W3"/>
                <a:cs typeface="ヒラギノ角ゴ Pro W3"/>
              </a:rPr>
              <a:t>Telephone: (+41-22) 338 83 38 </a:t>
            </a:r>
          </a:p>
          <a:p>
            <a:pPr lvl="3" eaLnBrk="1" hangingPunct="1">
              <a:spcBef>
                <a:spcPts val="600"/>
              </a:spcBef>
              <a:spcAft>
                <a:spcPts val="600"/>
              </a:spcAft>
              <a:buFont typeface="Symbol" pitchFamily="18" charset="2"/>
              <a:buNone/>
            </a:pPr>
            <a:r>
              <a:rPr lang="en-US" altLang="en-US" sz="2000">
                <a:solidFill>
                  <a:srgbClr val="004072"/>
                </a:solidFill>
                <a:ea typeface="ヒラギノ角ゴ Pro W3"/>
                <a:cs typeface="ヒラギノ角ゴ Pro W3"/>
              </a:rPr>
              <a:t>Facsimile: (+41-22) 338 83 39 </a:t>
            </a:r>
          </a:p>
          <a:p>
            <a:pPr lvl="3" eaLnBrk="1" hangingPunct="1">
              <a:spcBef>
                <a:spcPts val="600"/>
              </a:spcBef>
              <a:spcAft>
                <a:spcPts val="600"/>
              </a:spcAft>
              <a:buFont typeface="Symbol" pitchFamily="18" charset="2"/>
              <a:buNone/>
            </a:pPr>
            <a:r>
              <a:rPr lang="en-US" altLang="en-US" sz="2000">
                <a:solidFill>
                  <a:srgbClr val="004072"/>
                </a:solidFill>
                <a:ea typeface="ヒラギノ角ゴ Pro W3"/>
                <a:cs typeface="ヒラギノ角ゴ Pro W3"/>
              </a:rPr>
              <a:t>E-mail: pct.infoline@wipo.int </a:t>
            </a:r>
          </a:p>
          <a:p>
            <a:pPr lvl="3" eaLnBrk="1" hangingPunct="1">
              <a:spcBef>
                <a:spcPts val="500"/>
              </a:spcBef>
              <a:spcAft>
                <a:spcPts val="500"/>
              </a:spcAft>
              <a:buFont typeface="Symbol" pitchFamily="18" charset="2"/>
              <a:buNone/>
            </a:pPr>
            <a:endParaRPr lang="en-US" altLang="en-US" sz="2200">
              <a:solidFill>
                <a:srgbClr val="004072"/>
              </a:solidFill>
              <a:ea typeface="ヒラギノ角ゴ Pro W3"/>
              <a:cs typeface="ヒラギノ角ゴ Pro W3"/>
            </a:endParaRPr>
          </a:p>
          <a:p>
            <a:pPr eaLnBrk="1" hangingPunct="1">
              <a:spcBef>
                <a:spcPts val="500"/>
              </a:spcBef>
              <a:spcAft>
                <a:spcPts val="500"/>
              </a:spcAft>
              <a:buFont typeface="Symbol" pitchFamily="18" charset="2"/>
              <a:buNone/>
            </a:pPr>
            <a:r>
              <a:rPr lang="en-US" altLang="en-US" sz="2200">
                <a:solidFill>
                  <a:srgbClr val="004072"/>
                </a:solidFill>
                <a:ea typeface="ヒラギノ角ゴ Pro W3"/>
                <a:cs typeface="ヒラギノ角ゴ Pro W3"/>
              </a:rPr>
              <a:t> </a:t>
            </a:r>
          </a:p>
          <a:p>
            <a:pPr eaLnBrk="1" hangingPunct="1">
              <a:spcBef>
                <a:spcPts val="500"/>
              </a:spcBef>
              <a:spcAft>
                <a:spcPts val="500"/>
              </a:spcAft>
              <a:buFontTx/>
              <a:buNone/>
            </a:pPr>
            <a:r>
              <a:rPr lang="en-GB" altLang="en-US">
                <a:solidFill>
                  <a:srgbClr val="CCCC00"/>
                </a:solidFill>
                <a:ea typeface="ヒラギノ角ゴ Pro W3"/>
                <a:cs typeface="ヒラギノ角ゴ Pro W3"/>
              </a:rPr>
              <a:t> </a:t>
            </a:r>
          </a:p>
        </p:txBody>
      </p:sp>
      <p:sp>
        <p:nvSpPr>
          <p:cNvPr id="35843" name="Rectangle 3"/>
          <p:cNvSpPr>
            <a:spLocks noChangeArrowheads="1"/>
          </p:cNvSpPr>
          <p:nvPr/>
        </p:nvSpPr>
        <p:spPr bwMode="auto">
          <a:xfrm>
            <a:off x="1066800" y="476250"/>
            <a:ext cx="64801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lang="en-US" altLang="ja-JP" sz="3600">
                <a:solidFill>
                  <a:srgbClr val="0070C0"/>
                </a:solidFill>
                <a:ea typeface="MS PGothic" pitchFamily="34" charset="-128"/>
              </a:rPr>
              <a:t>PCT Resources/Information</a:t>
            </a:r>
            <a:endParaRPr lang="en-US" altLang="en-US" sz="3600">
              <a:solidFill>
                <a:srgbClr val="0070C0"/>
              </a:solidFill>
              <a:ea typeface="ヒラギノ角ゴ Pro W3"/>
              <a:cs typeface="ヒラギノ角ゴ Pro W3"/>
            </a:endParaRPr>
          </a:p>
        </p:txBody>
      </p:sp>
      <p:sp>
        <p:nvSpPr>
          <p:cNvPr id="35844"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E45B7A0F-7E47-415F-A6F0-ED485C15A726}" type="slidenum">
              <a:rPr lang="en-US" altLang="en-US" sz="1400" smtClean="0"/>
              <a:pPr eaLnBrk="1" hangingPunct="1">
                <a:spcBef>
                  <a:spcPct val="0"/>
                </a:spcBef>
                <a:buFontTx/>
                <a:buNone/>
              </a:pPr>
              <a:t>66</a:t>
            </a:fld>
            <a:endParaRPr lang="en-US" altLang="en-US" sz="1400" smtClean="0"/>
          </a:p>
        </p:txBody>
      </p:sp>
    </p:spTree>
    <p:extLst>
      <p:ext uri="{BB962C8B-B14F-4D97-AF65-F5344CB8AC3E}">
        <p14:creationId xmlns:p14="http://schemas.microsoft.com/office/powerpoint/2010/main" val="2599266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subTitle" idx="1"/>
          </p:nvPr>
        </p:nvSpPr>
        <p:spPr>
          <a:xfrm>
            <a:off x="1187450" y="2636838"/>
            <a:ext cx="6264275" cy="2592387"/>
          </a:xfrm>
          <a:noFill/>
        </p:spPr>
        <p:txBody>
          <a:bodyPr/>
          <a:lstStyle/>
          <a:p>
            <a:pPr algn="ctr" eaLnBrk="1" hangingPunct="1">
              <a:lnSpc>
                <a:spcPct val="80000"/>
              </a:lnSpc>
            </a:pPr>
            <a:r>
              <a:rPr lang="en-US" altLang="en-US" sz="3600" smtClean="0">
                <a:solidFill>
                  <a:srgbClr val="0070C0"/>
                </a:solidFill>
                <a:ea typeface="ヒラギノ角ゴ Pro W3"/>
                <a:cs typeface="ヒラギノ角ゴ Pro W3"/>
              </a:rPr>
              <a:t>Thank You</a:t>
            </a:r>
            <a:r>
              <a:rPr lang="fr-CH" altLang="en-US" sz="3600" smtClean="0">
                <a:solidFill>
                  <a:srgbClr val="0070C0"/>
                </a:solidFill>
                <a:ea typeface="ヒラギノ角ゴ Pro W3"/>
                <a:cs typeface="ヒラギノ角ゴ Pro W3"/>
              </a:rPr>
              <a:t>!</a:t>
            </a:r>
          </a:p>
          <a:p>
            <a:pPr algn="ctr" eaLnBrk="1" hangingPunct="1">
              <a:lnSpc>
                <a:spcPct val="80000"/>
              </a:lnSpc>
            </a:pPr>
            <a:endParaRPr lang="fr-CH" altLang="en-US" sz="1700" smtClean="0">
              <a:solidFill>
                <a:srgbClr val="00408C"/>
              </a:solidFill>
              <a:ea typeface="ヒラギノ角ゴ Pro W3"/>
              <a:cs typeface="ヒラギノ角ゴ Pro W3"/>
            </a:endParaRPr>
          </a:p>
          <a:p>
            <a:pPr algn="ctr" eaLnBrk="1" hangingPunct="1">
              <a:lnSpc>
                <a:spcPct val="80000"/>
              </a:lnSpc>
            </a:pPr>
            <a:endParaRPr lang="fr-CH" altLang="en-US" sz="1700" smtClean="0">
              <a:solidFill>
                <a:srgbClr val="00408C"/>
              </a:solidFill>
              <a:ea typeface="ヒラギノ角ゴ Pro W3"/>
              <a:cs typeface="ヒラギノ角ゴ Pro W3"/>
            </a:endParaRPr>
          </a:p>
          <a:p>
            <a:pPr algn="ctr" eaLnBrk="1" hangingPunct="1">
              <a:lnSpc>
                <a:spcPct val="80000"/>
              </a:lnSpc>
            </a:pPr>
            <a:endParaRPr lang="fr-CH" altLang="en-US" sz="1700" smtClean="0">
              <a:solidFill>
                <a:srgbClr val="00408C"/>
              </a:solidFill>
              <a:ea typeface="ヒラギノ角ゴ Pro W3"/>
              <a:cs typeface="ヒラギノ角ゴ Pro W3"/>
            </a:endParaRPr>
          </a:p>
          <a:p>
            <a:pPr algn="ctr" eaLnBrk="1" hangingPunct="1">
              <a:lnSpc>
                <a:spcPct val="80000"/>
              </a:lnSpc>
            </a:pPr>
            <a:r>
              <a:rPr lang="en-US" altLang="ja-JP" sz="1400" smtClean="0">
                <a:ea typeface="MS PGothic" pitchFamily="34" charset="-128"/>
              </a:rPr>
              <a:t>Claus Matthes</a:t>
            </a:r>
          </a:p>
          <a:p>
            <a:pPr algn="ctr" eaLnBrk="1" hangingPunct="1">
              <a:lnSpc>
                <a:spcPct val="80000"/>
              </a:lnSpc>
            </a:pPr>
            <a:r>
              <a:rPr lang="en-US" altLang="ja-JP" sz="1400" smtClean="0">
                <a:ea typeface="MS PGothic" pitchFamily="34" charset="-128"/>
              </a:rPr>
              <a:t>Director, Patent Cooperation Treaty (PCT) Business Development Division</a:t>
            </a:r>
          </a:p>
          <a:p>
            <a:pPr algn="ctr" eaLnBrk="1" hangingPunct="1">
              <a:lnSpc>
                <a:spcPct val="80000"/>
              </a:lnSpc>
            </a:pPr>
            <a:r>
              <a:rPr lang="en-US" altLang="ja-JP" sz="1400" smtClean="0">
                <a:ea typeface="MS PGothic" pitchFamily="34" charset="-128"/>
              </a:rPr>
              <a:t>World Intellectual Property Organization (WIPO)</a:t>
            </a:r>
          </a:p>
          <a:p>
            <a:pPr algn="ctr" eaLnBrk="1" hangingPunct="1">
              <a:lnSpc>
                <a:spcPct val="80000"/>
              </a:lnSpc>
            </a:pPr>
            <a:r>
              <a:rPr lang="en-US" altLang="ja-JP" sz="1400" smtClean="0">
                <a:ea typeface="MS PGothic" pitchFamily="34" charset="-128"/>
              </a:rPr>
              <a:t>34 chemin des Colombettes, 1211 Geneva 20, Switzerland</a:t>
            </a:r>
            <a:br>
              <a:rPr lang="en-US" altLang="ja-JP" sz="1400" smtClean="0">
                <a:ea typeface="MS PGothic" pitchFamily="34" charset="-128"/>
              </a:rPr>
            </a:br>
            <a:r>
              <a:rPr lang="en-US" altLang="ja-JP" sz="1400" smtClean="0">
                <a:ea typeface="MS PGothic" pitchFamily="34" charset="-128"/>
              </a:rPr>
              <a:t>T + 41 22 338 98 09;  </a:t>
            </a:r>
            <a:r>
              <a:rPr lang="en-US" altLang="ja-JP" sz="1400" smtClean="0">
                <a:ea typeface="MS PGothic" pitchFamily="34" charset="-128"/>
                <a:hlinkClick r:id="rId2"/>
              </a:rPr>
              <a:t>claus.matthes@wipo.int</a:t>
            </a:r>
            <a:r>
              <a:rPr lang="en-US" altLang="ja-JP" sz="1400" smtClean="0">
                <a:ea typeface="MS PGothic" pitchFamily="34" charset="-128"/>
              </a:rPr>
              <a:t>;  </a:t>
            </a:r>
            <a:r>
              <a:rPr lang="en-US" altLang="ja-JP" sz="1400" smtClean="0">
                <a:ea typeface="MS PGothic" pitchFamily="34" charset="-128"/>
                <a:hlinkClick r:id="rId3" tooltip="http://www.wipo.int/"/>
              </a:rPr>
              <a:t>www.wipo.int</a:t>
            </a:r>
            <a:r>
              <a:rPr lang="en-US" altLang="ja-JP" sz="1400" smtClean="0">
                <a:ea typeface="MS PGothic" pitchFamily="34" charset="-128"/>
              </a:rPr>
              <a:t> </a:t>
            </a:r>
            <a:endParaRPr lang="fr-CH" altLang="en-US" sz="1400" smtClean="0">
              <a:solidFill>
                <a:srgbClr val="00408C"/>
              </a:solidFill>
              <a:ea typeface="ヒラギノ角ゴ Pro W3"/>
              <a:cs typeface="ヒラギノ角ゴ Pro W3"/>
            </a:endParaRPr>
          </a:p>
          <a:p>
            <a:pPr algn="ctr" eaLnBrk="1" hangingPunct="1">
              <a:lnSpc>
                <a:spcPct val="80000"/>
              </a:lnSpc>
            </a:pPr>
            <a:endParaRPr lang="en-US" altLang="en-US" sz="1400" smtClean="0">
              <a:solidFill>
                <a:srgbClr val="00408C"/>
              </a:solidFill>
              <a:ea typeface="ヒラギノ角ゴ Pro W3"/>
              <a:cs typeface="ヒラギノ角ゴ Pro W3"/>
            </a:endParaRPr>
          </a:p>
          <a:p>
            <a:pPr algn="ctr" eaLnBrk="1" hangingPunct="1">
              <a:lnSpc>
                <a:spcPct val="80000"/>
              </a:lnSpc>
            </a:pPr>
            <a:endParaRPr lang="en-US" altLang="en-US" sz="1700" smtClean="0">
              <a:solidFill>
                <a:srgbClr val="00408C"/>
              </a:solidFill>
              <a:ea typeface="ヒラギノ角ゴ Pro W3"/>
              <a:cs typeface="ヒラギノ角ゴ Pro W3"/>
            </a:endParaRPr>
          </a:p>
        </p:txBody>
      </p:sp>
      <p:sp>
        <p:nvSpPr>
          <p:cNvPr id="36867" name="Rectangle 3"/>
          <p:cNvSpPr>
            <a:spLocks noChangeArrowheads="1"/>
          </p:cNvSpPr>
          <p:nvPr/>
        </p:nvSpPr>
        <p:spPr bwMode="auto">
          <a:xfrm>
            <a:off x="1230313" y="5805488"/>
            <a:ext cx="6934200" cy="712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eaLnBrk="0" hangingPunct="0">
              <a:spcBef>
                <a:spcPct val="20000"/>
              </a:spcBef>
              <a:buBlip>
                <a:blip r:embed="rId5"/>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6"/>
              </a:buBlip>
              <a:defRPr sz="2400">
                <a:solidFill>
                  <a:schemeClr val="tx1"/>
                </a:solidFill>
                <a:latin typeface="Arial" pitchFamily="34" charset="0"/>
                <a:cs typeface="Arial" pitchFamily="34" charset="0"/>
              </a:defRPr>
            </a:lvl3pPr>
            <a:lvl4pPr marL="1600200" indent="-228600" eaLnBrk="0" hangingPunct="0">
              <a:spcBef>
                <a:spcPct val="20000"/>
              </a:spcBef>
              <a:buBlip>
                <a:blip r:embed="rId7"/>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eaLnBrk="1" hangingPunct="1">
              <a:buFontTx/>
              <a:buNone/>
            </a:pPr>
            <a:endParaRPr lang="en-US" altLang="en-US" sz="1800">
              <a:solidFill>
                <a:srgbClr val="00408C"/>
              </a:solidFill>
              <a:ea typeface="ヒラギノ角ゴ Pro W3"/>
              <a:cs typeface="ヒラギノ角ゴ Pro W3"/>
            </a:endParaRPr>
          </a:p>
        </p:txBody>
      </p:sp>
    </p:spTree>
    <p:extLst>
      <p:ext uri="{BB962C8B-B14F-4D97-AF65-F5344CB8AC3E}">
        <p14:creationId xmlns:p14="http://schemas.microsoft.com/office/powerpoint/2010/main" val="3144529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8"/>
          <p:cNvSpPr>
            <a:spLocks noGrp="1" noChangeArrowheads="1"/>
          </p:cNvSpPr>
          <p:nvPr>
            <p:ph type="ctrTitle" idx="4294967295"/>
          </p:nvPr>
        </p:nvSpPr>
        <p:spPr>
          <a:xfrm>
            <a:off x="655638" y="2349500"/>
            <a:ext cx="8243887" cy="2374900"/>
          </a:xfrm>
          <a:noFill/>
        </p:spPr>
        <p:txBody>
          <a:bodyPr/>
          <a:lstStyle/>
          <a:p>
            <a:pPr eaLnBrk="1" hangingPunct="1"/>
            <a:r>
              <a:rPr lang="en-US" altLang="en-US" b="1" smtClean="0">
                <a:ea typeface="ヒラギノ角ゴ Pro W3" pitchFamily="-102" charset="-128"/>
              </a:rPr>
              <a:t>Global IP Systems:</a:t>
            </a:r>
            <a:br>
              <a:rPr lang="en-US" altLang="en-US" b="1" smtClean="0">
                <a:ea typeface="ヒラギノ角ゴ Pro W3" pitchFamily="-102" charset="-128"/>
              </a:rPr>
            </a:br>
            <a:r>
              <a:rPr lang="en-US" altLang="en-US" b="1" smtClean="0">
                <a:ea typeface="ヒラギノ角ゴ Pro W3" pitchFamily="-102" charset="-128"/>
              </a:rPr>
              <a:t>	</a:t>
            </a:r>
            <a:r>
              <a:rPr lang="en-US" altLang="en-US" smtClean="0">
                <a:solidFill>
                  <a:srgbClr val="990033"/>
                </a:solidFill>
              </a:rPr>
              <a:t>The Madrid System </a:t>
            </a:r>
            <a:br>
              <a:rPr lang="en-US" altLang="en-US" smtClean="0">
                <a:solidFill>
                  <a:srgbClr val="990033"/>
                </a:solidFill>
              </a:rPr>
            </a:br>
            <a:r>
              <a:rPr lang="en-US" altLang="en-US" smtClean="0">
                <a:solidFill>
                  <a:srgbClr val="990033"/>
                </a:solidFill>
              </a:rPr>
              <a:t>	The Hague System</a:t>
            </a:r>
            <a:endParaRPr lang="en-US" altLang="en-US" smtClean="0">
              <a:ea typeface="ヒラギノ角ゴ Pro W3" pitchFamily="-102" charset="-128"/>
            </a:endParaRPr>
          </a:p>
        </p:txBody>
      </p:sp>
      <p:sp>
        <p:nvSpPr>
          <p:cNvPr id="18435" name="Rectangle 9"/>
          <p:cNvSpPr>
            <a:spLocks noGrp="1" noChangeArrowheads="1"/>
          </p:cNvSpPr>
          <p:nvPr>
            <p:ph type="subTitle" idx="4294967295"/>
          </p:nvPr>
        </p:nvSpPr>
        <p:spPr>
          <a:xfrm>
            <a:off x="4905375" y="5572125"/>
            <a:ext cx="4211638" cy="792163"/>
          </a:xfrm>
          <a:noFill/>
        </p:spPr>
        <p:txBody>
          <a:bodyPr/>
          <a:lstStyle/>
          <a:p>
            <a:pPr marL="0" indent="0" eaLnBrk="1" hangingPunct="1">
              <a:lnSpc>
                <a:spcPct val="80000"/>
              </a:lnSpc>
              <a:buFontTx/>
              <a:buNone/>
            </a:pPr>
            <a:r>
              <a:rPr lang="en-US" altLang="en-US" sz="900" smtClean="0">
                <a:solidFill>
                  <a:srgbClr val="990033"/>
                </a:solidFill>
                <a:latin typeface="Arial Black" pitchFamily="-102" charset="0"/>
              </a:rPr>
              <a:t/>
            </a:r>
            <a:br>
              <a:rPr lang="en-US" altLang="en-US" sz="900" smtClean="0">
                <a:solidFill>
                  <a:srgbClr val="990033"/>
                </a:solidFill>
                <a:latin typeface="Arial Black" pitchFamily="-102" charset="0"/>
              </a:rPr>
            </a:br>
            <a:endParaRPr lang="en-US" altLang="en-US" sz="1600" smtClean="0">
              <a:solidFill>
                <a:srgbClr val="990033"/>
              </a:solidFill>
              <a:latin typeface="Arial Black" pitchFamily="-102" charset="0"/>
            </a:endParaRPr>
          </a:p>
          <a:p>
            <a:pPr marL="0" indent="0" eaLnBrk="1" hangingPunct="1">
              <a:lnSpc>
                <a:spcPct val="80000"/>
              </a:lnSpc>
              <a:buFontTx/>
              <a:buNone/>
            </a:pPr>
            <a:r>
              <a:rPr lang="en-US" altLang="en-US" sz="2000" smtClean="0">
                <a:solidFill>
                  <a:srgbClr val="990033"/>
                </a:solidFill>
                <a:latin typeface="Arial Black" pitchFamily="-102" charset="0"/>
              </a:rPr>
              <a:t>Brussels, February 23, 2015</a:t>
            </a:r>
          </a:p>
        </p:txBody>
      </p:sp>
      <p:pic>
        <p:nvPicPr>
          <p:cNvPr id="18436" name="Picture 10" descr="Puce-3_pct"/>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5738" y="2733675"/>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11"/>
          <p:cNvSpPr txBox="1">
            <a:spLocks noChangeArrowheads="1"/>
          </p:cNvSpPr>
          <p:nvPr/>
        </p:nvSpPr>
        <p:spPr bwMode="auto">
          <a:xfrm>
            <a:off x="206375" y="5233988"/>
            <a:ext cx="2735263"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spcBef>
                <a:spcPct val="0"/>
              </a:spcBef>
            </a:pPr>
            <a:r>
              <a:rPr lang="en-US" altLang="en-US" sz="2000">
                <a:solidFill>
                  <a:srgbClr val="70899B"/>
                </a:solidFill>
              </a:rPr>
              <a:t>David Muls</a:t>
            </a:r>
          </a:p>
          <a:p>
            <a:pPr eaLnBrk="1" hangingPunct="1">
              <a:spcBef>
                <a:spcPct val="0"/>
              </a:spcBef>
            </a:pPr>
            <a:r>
              <a:rPr lang="en-US" altLang="en-US" sz="2000">
                <a:solidFill>
                  <a:srgbClr val="70899B"/>
                </a:solidFill>
              </a:rPr>
              <a:t>Senior Director</a:t>
            </a:r>
            <a:br>
              <a:rPr lang="en-US" altLang="en-US" sz="2000">
                <a:solidFill>
                  <a:srgbClr val="70899B"/>
                </a:solidFill>
              </a:rPr>
            </a:br>
            <a:r>
              <a:rPr lang="en-US" altLang="en-US" sz="2000">
                <a:solidFill>
                  <a:srgbClr val="70899B"/>
                </a:solidFill>
              </a:rPr>
              <a:t>Madrid Registry</a:t>
            </a:r>
          </a:p>
          <a:p>
            <a:pPr eaLnBrk="1" hangingPunct="1"/>
            <a:endParaRPr lang="en-US" altLang="en-US" sz="2000" b="0">
              <a:solidFill>
                <a:srgbClr val="70899B"/>
              </a:solidFill>
            </a:endParaRPr>
          </a:p>
        </p:txBody>
      </p:sp>
      <p:sp>
        <p:nvSpPr>
          <p:cNvPr id="18438" name="Text Box 11"/>
          <p:cNvSpPr txBox="1">
            <a:spLocks noChangeArrowheads="1"/>
          </p:cNvSpPr>
          <p:nvPr/>
        </p:nvSpPr>
        <p:spPr bwMode="auto">
          <a:xfrm>
            <a:off x="2339975" y="5229225"/>
            <a:ext cx="27352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spcBef>
                <a:spcPct val="0"/>
              </a:spcBef>
            </a:pPr>
            <a:r>
              <a:rPr lang="en-US" altLang="en-US" sz="2000">
                <a:solidFill>
                  <a:srgbClr val="70899B"/>
                </a:solidFill>
              </a:rPr>
              <a:t>Camille Janssen</a:t>
            </a:r>
          </a:p>
          <a:p>
            <a:pPr eaLnBrk="1" hangingPunct="1">
              <a:spcBef>
                <a:spcPct val="0"/>
              </a:spcBef>
            </a:pPr>
            <a:r>
              <a:rPr lang="en-US" altLang="en-US" sz="2000">
                <a:solidFill>
                  <a:srgbClr val="70899B"/>
                </a:solidFill>
              </a:rPr>
              <a:t>Senior Lawyer</a:t>
            </a:r>
          </a:p>
          <a:p>
            <a:pPr eaLnBrk="1" hangingPunct="1">
              <a:spcBef>
                <a:spcPct val="0"/>
              </a:spcBef>
            </a:pPr>
            <a:r>
              <a:rPr lang="en-US" altLang="en-US" sz="2000">
                <a:solidFill>
                  <a:srgbClr val="70899B"/>
                </a:solidFill>
              </a:rPr>
              <a:t>Benelux Office for IP</a:t>
            </a:r>
          </a:p>
          <a:p>
            <a:pPr eaLnBrk="1" hangingPunct="1"/>
            <a:endParaRPr lang="en-US" altLang="en-US" sz="2000" b="0">
              <a:solidFill>
                <a:srgbClr val="70899B"/>
              </a:solidFill>
            </a:endParaRPr>
          </a:p>
        </p:txBody>
      </p:sp>
      <p:pic>
        <p:nvPicPr>
          <p:cNvPr id="18439" name="Afbeelding 8" descr="BOI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3810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383237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p:txBody>
          <a:bodyPr/>
          <a:lstStyle/>
          <a:p>
            <a:pPr>
              <a:buFontTx/>
              <a:buNone/>
            </a:pPr>
            <a:endParaRPr lang="fr-CH" altLang="en-US" smtClean="0"/>
          </a:p>
          <a:p>
            <a:pPr>
              <a:buFontTx/>
              <a:buNone/>
            </a:pPr>
            <a:r>
              <a:rPr lang="fr-CH" altLang="en-US" smtClean="0"/>
              <a:t>		</a:t>
            </a:r>
          </a:p>
          <a:p>
            <a:pPr>
              <a:buFontTx/>
              <a:buNone/>
            </a:pPr>
            <a:endParaRPr lang="fr-CH" altLang="en-US" smtClean="0"/>
          </a:p>
          <a:p>
            <a:pPr>
              <a:buFontTx/>
              <a:buNone/>
            </a:pPr>
            <a:r>
              <a:rPr lang="fr-CH" altLang="en-US" smtClean="0"/>
              <a:t>		</a:t>
            </a:r>
            <a:r>
              <a:rPr lang="fr-CH" altLang="en-US" sz="3200" smtClean="0">
                <a:solidFill>
                  <a:schemeClr val="hlink"/>
                </a:solidFill>
              </a:rPr>
              <a:t>	</a:t>
            </a:r>
            <a:r>
              <a:rPr lang="fr-CH" altLang="en-US" sz="3600" smtClean="0">
                <a:solidFill>
                  <a:schemeClr val="hlink"/>
                </a:solidFill>
              </a:rPr>
              <a:t>The Madrid System</a:t>
            </a:r>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69</a:t>
            </a:fld>
            <a:endParaRPr lang="en-US"/>
          </a:p>
        </p:txBody>
      </p:sp>
    </p:spTree>
    <p:extLst>
      <p:ext uri="{BB962C8B-B14F-4D97-AF65-F5344CB8AC3E}">
        <p14:creationId xmlns:p14="http://schemas.microsoft.com/office/powerpoint/2010/main" val="6246009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marL="571500" indent="-571500">
              <a:spcBef>
                <a:spcPct val="50000"/>
              </a:spcBef>
              <a:defRPr/>
            </a:pPr>
            <a:r>
              <a:rPr lang="en-US" dirty="0" smtClean="0">
                <a:solidFill>
                  <a:srgbClr val="0070C0"/>
                </a:solidFill>
                <a:latin typeface="Arial" panose="020B0604020202020204" pitchFamily="34" charset="0"/>
                <a:cs typeface="Arial" panose="020B0604020202020204" pitchFamily="34" charset="0"/>
              </a:rPr>
              <a:t>Standing Committees</a:t>
            </a:r>
            <a:endParaRPr lang="en-US" dirty="0">
              <a:solidFill>
                <a:srgbClr val="0070C0"/>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04302" y="477607"/>
            <a:ext cx="2929895" cy="317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094144" y="3198168"/>
            <a:ext cx="269626" cy="461665"/>
          </a:xfrm>
          <a:prstGeom prst="rect">
            <a:avLst/>
          </a:prstGeom>
        </p:spPr>
        <p:txBody>
          <a:bodyPr wrap="none">
            <a:spAutoFit/>
          </a:bodyPr>
          <a:lstStyle/>
          <a:p>
            <a:r>
              <a:rPr lang="en-US" dirty="0" smtClean="0"/>
              <a:t> </a:t>
            </a:r>
            <a:endParaRPr lang="en-US" dirty="0"/>
          </a:p>
        </p:txBody>
      </p:sp>
      <p:sp>
        <p:nvSpPr>
          <p:cNvPr id="7" name="Espace réservé du contenu 2"/>
          <p:cNvSpPr>
            <a:spLocks noGrp="1"/>
          </p:cNvSpPr>
          <p:nvPr>
            <p:ph idx="1"/>
          </p:nvPr>
        </p:nvSpPr>
        <p:spPr>
          <a:xfrm>
            <a:off x="323528" y="2273651"/>
            <a:ext cx="8546529" cy="3713721"/>
          </a:xfrm>
        </p:spPr>
        <p:txBody>
          <a:bodyPr>
            <a:normAutofit fontScale="92500" lnSpcReduction="10000"/>
          </a:bodyPr>
          <a:lstStyle/>
          <a:p>
            <a:pPr>
              <a:lnSpc>
                <a:spcPct val="110000"/>
              </a:lnSpc>
              <a:buClr>
                <a:srgbClr val="0070C0"/>
              </a:buClr>
              <a:buFont typeface="Wingdings" panose="05000000000000000000" pitchFamily="2" charset="2"/>
              <a:buChar char="§"/>
            </a:pPr>
            <a:r>
              <a:rPr lang="en-US" sz="1800" dirty="0" smtClean="0">
                <a:latin typeface="Arial" panose="020B0604020202020204" pitchFamily="34" charset="0"/>
                <a:ea typeface="+mj-ea"/>
                <a:cs typeface="Arial" panose="020B0604020202020204" pitchFamily="34" charset="0"/>
              </a:rPr>
              <a:t>PATENTS (SCP)</a:t>
            </a:r>
          </a:p>
          <a:p>
            <a:pPr>
              <a:lnSpc>
                <a:spcPct val="110000"/>
              </a:lnSpc>
              <a:buClr>
                <a:srgbClr val="0070C0"/>
              </a:buClr>
              <a:buFont typeface="Wingdings" panose="05000000000000000000" pitchFamily="2" charset="2"/>
              <a:buChar char="§"/>
            </a:pPr>
            <a:endParaRPr lang="en-US" sz="1800" dirty="0" smtClean="0">
              <a:latin typeface="Arial" panose="020B0604020202020204" pitchFamily="34" charset="0"/>
              <a:ea typeface="+mj-ea"/>
              <a:cs typeface="Arial" panose="020B0604020202020204" pitchFamily="34" charset="0"/>
            </a:endParaRPr>
          </a:p>
          <a:p>
            <a:pPr>
              <a:buClr>
                <a:srgbClr val="0070C0"/>
              </a:buClr>
              <a:buFont typeface="Wingdings" panose="05000000000000000000" pitchFamily="2" charset="2"/>
              <a:buChar char="§"/>
            </a:pPr>
            <a:r>
              <a:rPr lang="en-US" sz="1800" dirty="0" smtClean="0">
                <a:latin typeface="Arial" panose="020B0604020202020204" pitchFamily="34" charset="0"/>
                <a:ea typeface="+mj-ea"/>
                <a:cs typeface="Arial" panose="020B0604020202020204" pitchFamily="34" charset="0"/>
              </a:rPr>
              <a:t>COPYRIGHT &amp; RELATED RIGHTS (SCCR)</a:t>
            </a:r>
          </a:p>
          <a:p>
            <a:pPr>
              <a:buClr>
                <a:srgbClr val="0070C0"/>
              </a:buClr>
              <a:buFont typeface="Wingdings" panose="05000000000000000000" pitchFamily="2" charset="2"/>
              <a:buChar char="§"/>
            </a:pPr>
            <a:endParaRPr lang="en-US" sz="1800" dirty="0" smtClean="0">
              <a:latin typeface="Arial" panose="020B0604020202020204" pitchFamily="34" charset="0"/>
              <a:ea typeface="+mj-ea"/>
              <a:cs typeface="Arial" panose="020B0604020202020204" pitchFamily="34" charset="0"/>
            </a:endParaRPr>
          </a:p>
          <a:p>
            <a:pPr>
              <a:buClr>
                <a:srgbClr val="0070C0"/>
              </a:buClr>
              <a:buFont typeface="Wingdings" panose="05000000000000000000" pitchFamily="2" charset="2"/>
              <a:buChar char="§"/>
            </a:pPr>
            <a:r>
              <a:rPr lang="en-US" sz="1800" dirty="0" smtClean="0">
                <a:latin typeface="Arial" panose="020B0604020202020204" pitchFamily="34" charset="0"/>
                <a:ea typeface="+mj-ea"/>
                <a:cs typeface="Arial" panose="020B0604020202020204" pitchFamily="34" charset="0"/>
              </a:rPr>
              <a:t>TRADEMARKS, DESIGNS &amp; GEOGRAPHICAL INDICATIONS (SCT)</a:t>
            </a:r>
          </a:p>
          <a:p>
            <a:pPr marL="457200" lvl="1" indent="0">
              <a:buClr>
                <a:srgbClr val="0070C0"/>
              </a:buClr>
              <a:buNone/>
            </a:pPr>
            <a:endParaRPr lang="en-US" sz="1800" dirty="0">
              <a:solidFill>
                <a:schemeClr val="tx2">
                  <a:lumMod val="60000"/>
                  <a:lumOff val="40000"/>
                </a:schemeClr>
              </a:solidFill>
              <a:latin typeface="Arial" panose="020B0604020202020204" pitchFamily="34" charset="0"/>
              <a:ea typeface="+mj-ea"/>
              <a:cs typeface="Arial" panose="020B0604020202020204" pitchFamily="34" charset="0"/>
            </a:endParaRPr>
          </a:p>
          <a:p>
            <a:pPr>
              <a:buClr>
                <a:srgbClr val="0070C0"/>
              </a:buClr>
              <a:buFont typeface="Wingdings" panose="05000000000000000000" pitchFamily="2" charset="2"/>
              <a:buChar char="§"/>
            </a:pPr>
            <a:r>
              <a:rPr lang="en-US" sz="1800" dirty="0" smtClean="0">
                <a:latin typeface="Arial" panose="020B0604020202020204" pitchFamily="34" charset="0"/>
                <a:ea typeface="+mj-ea"/>
                <a:cs typeface="Arial" panose="020B0604020202020204" pitchFamily="34" charset="0"/>
              </a:rPr>
              <a:t>AIM: </a:t>
            </a:r>
          </a:p>
          <a:p>
            <a:pPr lvl="3">
              <a:buClr>
                <a:srgbClr val="0070C0"/>
              </a:buClr>
              <a:buFont typeface="Wingdings" panose="05000000000000000000" pitchFamily="2" charset="2"/>
              <a:buChar char="§"/>
            </a:pPr>
            <a:r>
              <a:rPr lang="en-US" sz="1800" dirty="0" smtClean="0">
                <a:latin typeface="Arial" panose="020B0604020202020204" pitchFamily="34" charset="0"/>
                <a:ea typeface="+mj-ea"/>
                <a:cs typeface="Arial" panose="020B0604020202020204" pitchFamily="34" charset="0"/>
              </a:rPr>
              <a:t>Build consensus on topical issues</a:t>
            </a:r>
          </a:p>
          <a:p>
            <a:pPr lvl="3">
              <a:buClr>
                <a:srgbClr val="0070C0"/>
              </a:buClr>
              <a:buFont typeface="Wingdings" panose="05000000000000000000" pitchFamily="2" charset="2"/>
              <a:buChar char="§"/>
            </a:pPr>
            <a:r>
              <a:rPr lang="en-US" sz="1800" dirty="0" smtClean="0">
                <a:latin typeface="Arial" panose="020B0604020202020204" pitchFamily="34" charset="0"/>
                <a:ea typeface="+mj-ea"/>
                <a:cs typeface="Arial" panose="020B0604020202020204" pitchFamily="34" charset="0"/>
              </a:rPr>
              <a:t>Consider interests of stakeholders for a balanced, efficient, user-friendly, cost-effective system</a:t>
            </a:r>
          </a:p>
          <a:p>
            <a:pPr lvl="3">
              <a:buClr>
                <a:srgbClr val="0070C0"/>
              </a:buClr>
              <a:buFont typeface="Wingdings" panose="05000000000000000000" pitchFamily="2" charset="2"/>
              <a:buChar char="§"/>
            </a:pPr>
            <a:endParaRPr lang="en-US" sz="1800" dirty="0" smtClean="0">
              <a:latin typeface="Arial" panose="020B0604020202020204" pitchFamily="34" charset="0"/>
              <a:cs typeface="Arial" panose="020B0604020202020204" pitchFamily="34" charset="0"/>
            </a:endParaRPr>
          </a:p>
          <a:p>
            <a:pPr marL="342900" lvl="3" indent="-342900">
              <a:buClr>
                <a:srgbClr val="0070C0"/>
              </a:buClr>
              <a:buFont typeface="Wingdings" panose="05000000000000000000" pitchFamily="2" charset="2"/>
              <a:buChar char="§"/>
            </a:pPr>
            <a:r>
              <a:rPr lang="en-US" sz="1800" dirty="0" smtClean="0">
                <a:latin typeface="Arial" panose="020B0604020202020204" pitchFamily="34" charset="0"/>
                <a:ea typeface="+mj-ea"/>
                <a:cs typeface="Arial" panose="020B0604020202020204" pitchFamily="34" charset="0"/>
              </a:rPr>
              <a:t>N.B.  Enforcement issues are discussed in the Advisory Committee on Enforcement</a:t>
            </a:r>
          </a:p>
          <a:p>
            <a:pPr marL="0" indent="0">
              <a:buNone/>
            </a:pPr>
            <a:endParaRPr lang="en-US" sz="1900" dirty="0" smtClean="0">
              <a:latin typeface="Arial" panose="020B0604020202020204" pitchFamily="34" charset="0"/>
              <a:cs typeface="Arial" panose="020B0604020202020204" pitchFamily="34" charset="0"/>
            </a:endParaRPr>
          </a:p>
          <a:p>
            <a:pPr marL="0" indent="0">
              <a:buNone/>
            </a:pPr>
            <a:endParaRPr lang="en-US" sz="1600" dirty="0" smtClean="0">
              <a:solidFill>
                <a:schemeClr val="tx2">
                  <a:lumMod val="60000"/>
                  <a:lumOff val="40000"/>
                </a:schemeClr>
              </a:solidFill>
              <a:latin typeface="Arial" panose="020B0604020202020204" pitchFamily="34" charset="0"/>
              <a:cs typeface="Arial" panose="020B0604020202020204" pitchFamily="34" charset="0"/>
            </a:endParaRPr>
          </a:p>
          <a:p>
            <a:pPr lvl="3">
              <a:buFont typeface="Arial"/>
              <a:buChar char="•"/>
            </a:pPr>
            <a:endParaRPr lang="en-US" sz="1600" dirty="0" smtClean="0">
              <a:solidFill>
                <a:schemeClr val="tx2">
                  <a:lumMod val="60000"/>
                  <a:lumOff val="40000"/>
                </a:schemeClr>
              </a:solidFill>
              <a:latin typeface="Arial" panose="020B0604020202020204" pitchFamily="34" charset="0"/>
              <a:cs typeface="Arial" panose="020B0604020202020204" pitchFamily="34" charset="0"/>
            </a:endParaRPr>
          </a:p>
          <a:p>
            <a:pPr marL="1371600" lvl="3" indent="0">
              <a:buNone/>
            </a:pPr>
            <a:endParaRPr lang="en-US" sz="1600" dirty="0" smtClean="0">
              <a:solidFill>
                <a:schemeClr val="tx2">
                  <a:lumMod val="60000"/>
                  <a:lumOff val="40000"/>
                </a:schemeClr>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7</a:t>
            </a:fld>
            <a:endParaRPr lang="en-US"/>
          </a:p>
        </p:txBody>
      </p:sp>
    </p:spTree>
    <p:extLst>
      <p:ext uri="{BB962C8B-B14F-4D97-AF65-F5344CB8AC3E}">
        <p14:creationId xmlns:p14="http://schemas.microsoft.com/office/powerpoint/2010/main" val="233808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animEffect transition="in" filter="fade">
                                      <p:cBhvr>
                                        <p:cTn id="25" dur="500"/>
                                        <p:tgtEl>
                                          <p:spTgt spid="7">
                                            <p:txEl>
                                              <p:pRg st="7" end="7"/>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xEl>
                                              <p:pRg st="8" end="8"/>
                                            </p:txEl>
                                          </p:spTgt>
                                        </p:tgtEl>
                                        <p:attrNameLst>
                                          <p:attrName>style.visibility</p:attrName>
                                        </p:attrNameLst>
                                      </p:cBhvr>
                                      <p:to>
                                        <p:strVal val="visible"/>
                                      </p:to>
                                    </p:set>
                                    <p:animEffect transition="in" filter="fade">
                                      <p:cBhvr>
                                        <p:cTn id="28" dur="500"/>
                                        <p:tgtEl>
                                          <p:spTgt spid="7">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xEl>
                                              <p:pRg st="10" end="10"/>
                                            </p:txEl>
                                          </p:spTgt>
                                        </p:tgtEl>
                                        <p:attrNameLst>
                                          <p:attrName>style.visibility</p:attrName>
                                        </p:attrNameLst>
                                      </p:cBhvr>
                                      <p:to>
                                        <p:strVal val="visible"/>
                                      </p:to>
                                    </p:set>
                                    <p:animEffect transition="in" filter="fade">
                                      <p:cBhvr>
                                        <p:cTn id="33"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Afbeelding 5" descr="Schermafbeelding 2015-02-16 om 17.02.56.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9600"/>
            <a:ext cx="830580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70</a:t>
            </a:fld>
            <a:endParaRPr lang="en-US"/>
          </a:p>
        </p:txBody>
      </p:sp>
    </p:spTree>
    <p:extLst>
      <p:ext uri="{BB962C8B-B14F-4D97-AF65-F5344CB8AC3E}">
        <p14:creationId xmlns:p14="http://schemas.microsoft.com/office/powerpoint/2010/main" val="49888016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Afbeelding 5" descr="Schermafbeelding 2015-02-16 om 16.56.24.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28600"/>
            <a:ext cx="864393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71</a:t>
            </a:fld>
            <a:endParaRPr lang="en-US"/>
          </a:p>
        </p:txBody>
      </p:sp>
    </p:spTree>
    <p:extLst>
      <p:ext uri="{BB962C8B-B14F-4D97-AF65-F5344CB8AC3E}">
        <p14:creationId xmlns:p14="http://schemas.microsoft.com/office/powerpoint/2010/main" val="164273376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Afbeelding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838200"/>
            <a:ext cx="8305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228600"/>
            <a:ext cx="17494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al 5"/>
          <p:cNvSpPr>
            <a:spLocks noChangeArrowheads="1"/>
          </p:cNvSpPr>
          <p:nvPr/>
        </p:nvSpPr>
        <p:spPr bwMode="auto">
          <a:xfrm>
            <a:off x="3505200" y="2590800"/>
            <a:ext cx="304800" cy="381000"/>
          </a:xfrm>
          <a:prstGeom prst="ellipse">
            <a:avLst/>
          </a:prstGeom>
          <a:noFill/>
          <a:ln w="444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nl-NL" altLang="en-US" sz="1600" b="0"/>
          </a:p>
        </p:txBody>
      </p:sp>
      <p:sp>
        <p:nvSpPr>
          <p:cNvPr id="7" name="Ovaal 6"/>
          <p:cNvSpPr>
            <a:spLocks noChangeArrowheads="1"/>
          </p:cNvSpPr>
          <p:nvPr/>
        </p:nvSpPr>
        <p:spPr bwMode="auto">
          <a:xfrm>
            <a:off x="6248400" y="0"/>
            <a:ext cx="2362200" cy="1219200"/>
          </a:xfrm>
          <a:prstGeom prst="ellipse">
            <a:avLst/>
          </a:prstGeom>
          <a:noFill/>
          <a:ln w="603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nl-NL" altLang="en-US" sz="1600" b="0"/>
          </a:p>
        </p:txBody>
      </p:sp>
      <p:cxnSp>
        <p:nvCxnSpPr>
          <p:cNvPr id="9" name="Rechte verbindingslijn 8"/>
          <p:cNvCxnSpPr>
            <a:cxnSpLocks noChangeShapeType="1"/>
            <a:stCxn id="6" idx="7"/>
          </p:cNvCxnSpPr>
          <p:nvPr/>
        </p:nvCxnSpPr>
        <p:spPr bwMode="auto">
          <a:xfrm rot="5400000" flipH="1" flipV="1">
            <a:off x="4293393" y="462757"/>
            <a:ext cx="1655763" cy="2711450"/>
          </a:xfrm>
          <a:prstGeom prst="line">
            <a:avLst/>
          </a:prstGeom>
          <a:noFill/>
          <a:ln w="34925">
            <a:solidFill>
              <a:schemeClr val="tx1"/>
            </a:solidFill>
            <a:round/>
            <a:headEnd/>
            <a:tailEnd/>
          </a:ln>
        </p:spPr>
      </p:cxn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72</a:t>
            </a:fld>
            <a:endParaRPr lang="en-US"/>
          </a:p>
        </p:txBody>
      </p:sp>
    </p:spTree>
    <p:extLst>
      <p:ext uri="{BB962C8B-B14F-4D97-AF65-F5344CB8AC3E}">
        <p14:creationId xmlns:p14="http://schemas.microsoft.com/office/powerpoint/2010/main" val="42866955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p:cNvSpPr>
            <a:spLocks noGrp="1"/>
          </p:cNvSpPr>
          <p:nvPr>
            <p:ph type="title"/>
          </p:nvPr>
        </p:nvSpPr>
        <p:spPr/>
        <p:txBody>
          <a:bodyPr/>
          <a:lstStyle/>
          <a:p>
            <a:r>
              <a:rPr lang="nl-NL" altLang="en-US" smtClean="0"/>
              <a:t>Trademark</a:t>
            </a:r>
          </a:p>
        </p:txBody>
      </p:sp>
      <p:sp>
        <p:nvSpPr>
          <p:cNvPr id="26627" name="Tijdelijke aanduiding voor inhoud 2"/>
          <p:cNvSpPr>
            <a:spLocks noGrp="1"/>
          </p:cNvSpPr>
          <p:nvPr>
            <p:ph idx="1"/>
          </p:nvPr>
        </p:nvSpPr>
        <p:spPr/>
        <p:txBody>
          <a:bodyPr/>
          <a:lstStyle/>
          <a:p>
            <a:r>
              <a:rPr lang="en-GB" altLang="en-US" smtClean="0"/>
              <a:t>Exclusive right to use a sign</a:t>
            </a:r>
          </a:p>
          <a:p>
            <a:pPr lvl="1"/>
            <a:r>
              <a:rPr lang="en-GB" altLang="en-US" smtClean="0"/>
              <a:t>A tool to prevent the use of that sign or confusingly similar signs by competitors</a:t>
            </a:r>
          </a:p>
          <a:p>
            <a:r>
              <a:rPr lang="en-GB" altLang="en-US" smtClean="0"/>
              <a:t>Indicator of origin</a:t>
            </a:r>
          </a:p>
          <a:p>
            <a:pPr lvl="1"/>
            <a:r>
              <a:rPr lang="en-GB" altLang="en-US" smtClean="0"/>
              <a:t>Individualises the producer, not the product </a:t>
            </a:r>
          </a:p>
          <a:p>
            <a:r>
              <a:rPr lang="en-GB" altLang="en-US" smtClean="0"/>
              <a:t>Bears the goodwill of a company</a:t>
            </a:r>
          </a:p>
          <a:p>
            <a:r>
              <a:rPr lang="en-GB" altLang="en-US" smtClean="0"/>
              <a:t>In a specific territory</a:t>
            </a:r>
          </a:p>
          <a:p>
            <a:pPr lvl="1"/>
            <a:r>
              <a:rPr lang="en-GB" altLang="en-US" smtClean="0"/>
              <a:t>National, Regional</a:t>
            </a:r>
          </a:p>
          <a:p>
            <a:endParaRPr lang="en-GB" altLang="en-US" smtClean="0"/>
          </a:p>
          <a:p>
            <a:endParaRPr lang="en-GB" altLang="en-US" smtClean="0"/>
          </a:p>
          <a:p>
            <a:endParaRPr lang="en-GB" altLang="en-US" smtClean="0"/>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73</a:t>
            </a:fld>
            <a:endParaRPr lang="en-US"/>
          </a:p>
        </p:txBody>
      </p:sp>
    </p:spTree>
    <p:extLst>
      <p:ext uri="{BB962C8B-B14F-4D97-AF65-F5344CB8AC3E}">
        <p14:creationId xmlns:p14="http://schemas.microsoft.com/office/powerpoint/2010/main" val="270100070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Afbeelding 3" descr="Schermafbeelding 2015-02-16 om 17.13.2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28600"/>
            <a:ext cx="8610600" cy="55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74</a:t>
            </a:fld>
            <a:endParaRPr lang="en-US"/>
          </a:p>
        </p:txBody>
      </p:sp>
    </p:spTree>
    <p:extLst>
      <p:ext uri="{BB962C8B-B14F-4D97-AF65-F5344CB8AC3E}">
        <p14:creationId xmlns:p14="http://schemas.microsoft.com/office/powerpoint/2010/main" val="85326946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Afbeelding 3" descr="Schermafbeelding 2015-02-16 om 17.46.13.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457200"/>
            <a:ext cx="8534400" cy="536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75</a:t>
            </a:fld>
            <a:endParaRPr lang="en-US"/>
          </a:p>
        </p:txBody>
      </p:sp>
    </p:spTree>
    <p:extLst>
      <p:ext uri="{BB962C8B-B14F-4D97-AF65-F5344CB8AC3E}">
        <p14:creationId xmlns:p14="http://schemas.microsoft.com/office/powerpoint/2010/main" val="209933184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539750" y="2636838"/>
            <a:ext cx="7431088" cy="685800"/>
          </a:xfrm>
        </p:spPr>
        <p:txBody>
          <a:bodyPr/>
          <a:lstStyle/>
          <a:p>
            <a:r>
              <a:rPr lang="fr-CH" altLang="en-US" b="1" smtClean="0"/>
              <a:t>Or international…</a:t>
            </a:r>
            <a:br>
              <a:rPr lang="fr-CH" altLang="en-US" b="1" smtClean="0"/>
            </a:br>
            <a:r>
              <a:rPr lang="fr-CH" altLang="en-US" smtClean="0"/>
              <a:t/>
            </a:r>
            <a:br>
              <a:rPr lang="fr-CH" altLang="en-US" smtClean="0"/>
            </a:br>
            <a:r>
              <a:rPr lang="fr-CH" altLang="en-US" smtClean="0"/>
              <a:t>If you want to protect your trademarks abroad: </a:t>
            </a:r>
            <a:br>
              <a:rPr lang="fr-CH" altLang="en-US" smtClean="0"/>
            </a:br>
            <a:r>
              <a:rPr lang="fr-CH" altLang="en-US" smtClean="0"/>
              <a:t/>
            </a:r>
            <a:br>
              <a:rPr lang="fr-CH" altLang="en-US" smtClean="0"/>
            </a:br>
            <a:r>
              <a:rPr lang="fr-CH" altLang="en-US" smtClean="0"/>
              <a:t>consider the Madrid System!</a:t>
            </a:r>
            <a:endParaRPr lang="en-GB" altLang="en-US" smtClean="0"/>
          </a:p>
        </p:txBody>
      </p:sp>
      <p:sp>
        <p:nvSpPr>
          <p:cNvPr id="2" name="Slide Number Placeholder 1"/>
          <p:cNvSpPr>
            <a:spLocks noGrp="1"/>
          </p:cNvSpPr>
          <p:nvPr>
            <p:ph type="sldNum" sz="quarter" idx="10"/>
          </p:nvPr>
        </p:nvSpPr>
        <p:spPr/>
        <p:txBody>
          <a:bodyPr/>
          <a:lstStyle/>
          <a:p>
            <a:pPr>
              <a:defRPr/>
            </a:pPr>
            <a:fld id="{886D60C8-7BA5-467F-BCD3-E871B6D034EA}" type="slidenum">
              <a:rPr lang="en-US" smtClean="0"/>
              <a:pPr>
                <a:defRPr/>
              </a:pPr>
              <a:t>76</a:t>
            </a:fld>
            <a:endParaRPr lang="en-US"/>
          </a:p>
        </p:txBody>
      </p:sp>
    </p:spTree>
    <p:extLst>
      <p:ext uri="{BB962C8B-B14F-4D97-AF65-F5344CB8AC3E}">
        <p14:creationId xmlns:p14="http://schemas.microsoft.com/office/powerpoint/2010/main" val="277820673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468313" y="2852738"/>
            <a:ext cx="7431087" cy="685800"/>
          </a:xfrm>
        </p:spPr>
        <p:txBody>
          <a:bodyPr/>
          <a:lstStyle/>
          <a:p>
            <a:r>
              <a:rPr lang="fr-CH" altLang="en-US" b="1" smtClean="0"/>
              <a:t>Why?</a:t>
            </a:r>
            <a:r>
              <a:rPr lang="fr-CH" altLang="en-US" smtClean="0"/>
              <a:t/>
            </a:r>
            <a:br>
              <a:rPr lang="fr-CH" altLang="en-US" smtClean="0"/>
            </a:br>
            <a:r>
              <a:rPr lang="fr-CH" altLang="en-US" smtClean="0"/>
              <a:t/>
            </a:r>
            <a:br>
              <a:rPr lang="fr-CH" altLang="en-US" smtClean="0"/>
            </a:br>
            <a:r>
              <a:rPr lang="fr-CH" altLang="en-US" smtClean="0"/>
              <a:t>Easier</a:t>
            </a:r>
            <a:br>
              <a:rPr lang="fr-CH" altLang="en-US" smtClean="0"/>
            </a:br>
            <a:r>
              <a:rPr lang="fr-CH" altLang="en-US" smtClean="0"/>
              <a:t>Cheaper</a:t>
            </a:r>
            <a:br>
              <a:rPr lang="fr-CH" altLang="en-US" smtClean="0"/>
            </a:br>
            <a:r>
              <a:rPr lang="fr-CH" altLang="en-US" smtClean="0"/>
              <a:t/>
            </a:r>
            <a:br>
              <a:rPr lang="fr-CH" altLang="en-US" smtClean="0"/>
            </a:br>
            <a:r>
              <a:rPr lang="fr-CH" altLang="en-US" smtClean="0"/>
              <a:t>File</a:t>
            </a:r>
            <a:br>
              <a:rPr lang="fr-CH" altLang="en-US" smtClean="0"/>
            </a:br>
            <a:r>
              <a:rPr lang="fr-CH" altLang="en-US" smtClean="0"/>
              <a:t>Manage</a:t>
            </a:r>
            <a:br>
              <a:rPr lang="fr-CH" altLang="en-US" smtClean="0"/>
            </a:br>
            <a:r>
              <a:rPr lang="fr-CH" altLang="en-US" smtClean="0"/>
              <a:t/>
            </a:r>
            <a:br>
              <a:rPr lang="fr-CH" altLang="en-US" smtClean="0"/>
            </a:br>
            <a:r>
              <a:rPr lang="fr-CH" altLang="en-US" smtClean="0"/>
              <a:t>Trademarks</a:t>
            </a:r>
            <a:br>
              <a:rPr lang="fr-CH" altLang="en-US" smtClean="0"/>
            </a:br>
            <a:r>
              <a:rPr lang="fr-CH" altLang="en-US" smtClean="0"/>
              <a:t/>
            </a:r>
            <a:br>
              <a:rPr lang="fr-CH" altLang="en-US" smtClean="0"/>
            </a:br>
            <a:r>
              <a:rPr lang="fr-CH" altLang="en-US" smtClean="0"/>
              <a:t>Internationally</a:t>
            </a:r>
            <a:endParaRPr lang="en-GB" altLang="en-US" smtClean="0"/>
          </a:p>
        </p:txBody>
      </p:sp>
      <p:sp>
        <p:nvSpPr>
          <p:cNvPr id="2" name="Slide Number Placeholder 1"/>
          <p:cNvSpPr>
            <a:spLocks noGrp="1"/>
          </p:cNvSpPr>
          <p:nvPr>
            <p:ph type="sldNum" sz="quarter" idx="10"/>
          </p:nvPr>
        </p:nvSpPr>
        <p:spPr/>
        <p:txBody>
          <a:bodyPr/>
          <a:lstStyle/>
          <a:p>
            <a:pPr>
              <a:defRPr/>
            </a:pPr>
            <a:fld id="{886D60C8-7BA5-467F-BCD3-E871B6D034EA}" type="slidenum">
              <a:rPr lang="en-US" smtClean="0"/>
              <a:pPr>
                <a:defRPr/>
              </a:pPr>
              <a:t>77</a:t>
            </a:fld>
            <a:endParaRPr lang="en-US"/>
          </a:p>
        </p:txBody>
      </p:sp>
    </p:spTree>
    <p:extLst>
      <p:ext uri="{BB962C8B-B14F-4D97-AF65-F5344CB8AC3E}">
        <p14:creationId xmlns:p14="http://schemas.microsoft.com/office/powerpoint/2010/main" val="416505012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06450" y="533400"/>
            <a:ext cx="7407275" cy="534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4"/>
          <p:cNvSpPr>
            <a:spLocks noChangeArrowheads="1"/>
          </p:cNvSpPr>
          <p:nvPr/>
        </p:nvSpPr>
        <p:spPr bwMode="auto">
          <a:xfrm>
            <a:off x="806450" y="5878513"/>
            <a:ext cx="6064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r>
              <a:rPr lang="en-US" altLang="en-US" sz="900">
                <a:solidFill>
                  <a:schemeClr val="accent1"/>
                </a:solidFill>
                <a:latin typeface="Apple Symbols" pitchFamily="-102" charset="2"/>
              </a:rPr>
              <a:t>ezilon.com</a:t>
            </a:r>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78</a:t>
            </a:fld>
            <a:endParaRPr lang="en-US"/>
          </a:p>
        </p:txBody>
      </p:sp>
    </p:spTree>
    <p:extLst>
      <p:ext uri="{BB962C8B-B14F-4D97-AF65-F5344CB8AC3E}">
        <p14:creationId xmlns:p14="http://schemas.microsoft.com/office/powerpoint/2010/main" val="214067466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descr="Screen Shot 2014-04-16 at 10.08.30.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238250"/>
            <a:ext cx="9144000"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886D60C8-7BA5-467F-BCD3-E871B6D034EA}" type="slidenum">
              <a:rPr lang="en-US" smtClean="0"/>
              <a:pPr>
                <a:defRPr/>
              </a:pPr>
              <a:t>79</a:t>
            </a:fld>
            <a:endParaRPr lang="en-US"/>
          </a:p>
        </p:txBody>
      </p:sp>
    </p:spTree>
    <p:extLst>
      <p:ext uri="{BB962C8B-B14F-4D97-AF65-F5344CB8AC3E}">
        <p14:creationId xmlns:p14="http://schemas.microsoft.com/office/powerpoint/2010/main" val="25175543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The Standing Committee on Law of Patents</a:t>
            </a:r>
            <a:endParaRPr lang="en-US" dirty="0"/>
          </a:p>
        </p:txBody>
      </p:sp>
      <p:sp>
        <p:nvSpPr>
          <p:cNvPr id="3" name="Content Placeholder 2"/>
          <p:cNvSpPr>
            <a:spLocks noGrp="1"/>
          </p:cNvSpPr>
          <p:nvPr>
            <p:ph idx="1"/>
          </p:nvPr>
        </p:nvSpPr>
        <p:spPr>
          <a:xfrm>
            <a:off x="611560" y="1700808"/>
            <a:ext cx="8075240" cy="4425355"/>
          </a:xfrm>
        </p:spPr>
        <p:txBody>
          <a:bodyPr/>
          <a:lstStyle/>
          <a:p>
            <a:pPr marL="0" indent="0" algn="just">
              <a:buNone/>
            </a:pPr>
            <a:r>
              <a:rPr lang="en-US" sz="1800" dirty="0">
                <a:latin typeface="Arial" panose="020B0604020202020204" pitchFamily="34" charset="0"/>
                <a:cs typeface="Arial" panose="020B0604020202020204" pitchFamily="34" charset="0"/>
              </a:rPr>
              <a:t>At its most recent session in November, </a:t>
            </a:r>
            <a:r>
              <a:rPr lang="en-US" sz="1800" dirty="0" smtClean="0">
                <a:latin typeface="Arial" panose="020B0604020202020204" pitchFamily="34" charset="0"/>
                <a:cs typeface="Arial" panose="020B0604020202020204" pitchFamily="34" charset="0"/>
              </a:rPr>
              <a:t>2014</a:t>
            </a:r>
            <a:r>
              <a:rPr lang="en-US" sz="1800" dirty="0">
                <a:latin typeface="Arial" panose="020B0604020202020204" pitchFamily="34" charset="0"/>
                <a:cs typeface="Arial" panose="020B0604020202020204" pitchFamily="34" charset="0"/>
              </a:rPr>
              <a:t>, The Standing Committee on Law of Patents concluded that for its next session fact finding would take place on the following non-exclusive list of topics</a:t>
            </a:r>
            <a:r>
              <a:rPr lang="en-US" sz="1800" dirty="0" smtClean="0">
                <a:latin typeface="Arial" panose="020B0604020202020204" pitchFamily="34" charset="0"/>
                <a:cs typeface="Arial" panose="020B0604020202020204" pitchFamily="34" charset="0"/>
              </a:rPr>
              <a:t>:</a:t>
            </a:r>
          </a:p>
          <a:p>
            <a:pPr marL="0" indent="0" algn="just">
              <a:buNone/>
            </a:pPr>
            <a:endParaRPr lang="en-US" sz="1800" dirty="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en-US" sz="1800" dirty="0">
                <a:latin typeface="Arial" panose="020B0604020202020204" pitchFamily="34" charset="0"/>
                <a:cs typeface="Arial" panose="020B0604020202020204" pitchFamily="34" charset="0"/>
              </a:rPr>
              <a:t>Exceptions and Limitations to Patent Rights.</a:t>
            </a:r>
          </a:p>
          <a:p>
            <a:pPr algn="just">
              <a:buClr>
                <a:srgbClr val="0070C0"/>
              </a:buClr>
              <a:buFont typeface="Wingdings" panose="05000000000000000000" pitchFamily="2" charset="2"/>
              <a:buChar char="§"/>
            </a:pPr>
            <a:r>
              <a:rPr lang="en-US" sz="1800" dirty="0">
                <a:latin typeface="Arial" panose="020B0604020202020204" pitchFamily="34" charset="0"/>
                <a:cs typeface="Arial" panose="020B0604020202020204" pitchFamily="34" charset="0"/>
              </a:rPr>
              <a:t>Quality of Patents including Opposition Systems.</a:t>
            </a:r>
          </a:p>
          <a:p>
            <a:pPr algn="just">
              <a:buClr>
                <a:srgbClr val="0070C0"/>
              </a:buClr>
              <a:buFont typeface="Wingdings" panose="05000000000000000000" pitchFamily="2" charset="2"/>
              <a:buChar char="§"/>
            </a:pPr>
            <a:r>
              <a:rPr lang="en-US" sz="1800" dirty="0">
                <a:latin typeface="Arial" panose="020B0604020202020204" pitchFamily="34" charset="0"/>
                <a:cs typeface="Arial" panose="020B0604020202020204" pitchFamily="34" charset="0"/>
              </a:rPr>
              <a:t>Patents and Health.</a:t>
            </a:r>
          </a:p>
          <a:p>
            <a:pPr algn="just">
              <a:buClr>
                <a:srgbClr val="0070C0"/>
              </a:buClr>
              <a:buFont typeface="Wingdings" panose="05000000000000000000" pitchFamily="2" charset="2"/>
              <a:buChar char="§"/>
            </a:pPr>
            <a:r>
              <a:rPr lang="en-US" sz="1800" dirty="0">
                <a:latin typeface="Arial" panose="020B0604020202020204" pitchFamily="34" charset="0"/>
                <a:cs typeface="Arial" panose="020B0604020202020204" pitchFamily="34" charset="0"/>
              </a:rPr>
              <a:t>Confidentiality of communications between clients and their patent advisors.</a:t>
            </a:r>
          </a:p>
          <a:p>
            <a:pPr algn="just">
              <a:buClr>
                <a:srgbClr val="0070C0"/>
              </a:buClr>
              <a:buFont typeface="Wingdings" panose="05000000000000000000" pitchFamily="2" charset="2"/>
              <a:buChar char="§"/>
            </a:pPr>
            <a:r>
              <a:rPr lang="en-US" sz="1800" dirty="0">
                <a:latin typeface="Arial" panose="020B0604020202020204" pitchFamily="34" charset="0"/>
                <a:cs typeface="Arial" panose="020B0604020202020204" pitchFamily="34" charset="0"/>
              </a:rPr>
              <a:t>Transfer of technology</a:t>
            </a:r>
            <a:r>
              <a:rPr lang="en-US" sz="1800" dirty="0" smtClean="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DA79EEDA-9492-4994-BB18-1005CD6866B1}" type="slidenum">
              <a:rPr lang="en-US" smtClean="0"/>
              <a:pPr>
                <a:defRPr/>
              </a:pPr>
              <a:t>8</a:t>
            </a:fld>
            <a:endParaRPr lang="en-US"/>
          </a:p>
        </p:txBody>
      </p:sp>
    </p:spTree>
    <p:extLst>
      <p:ext uri="{BB962C8B-B14F-4D97-AF65-F5344CB8AC3E}">
        <p14:creationId xmlns:p14="http://schemas.microsoft.com/office/powerpoint/2010/main" val="40172131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381000" y="188913"/>
            <a:ext cx="7431088" cy="685800"/>
          </a:xfrm>
        </p:spPr>
        <p:txBody>
          <a:bodyPr/>
          <a:lstStyle/>
          <a:p>
            <a:pPr eaLnBrk="1" hangingPunct="1"/>
            <a:r>
              <a:rPr lang="en-US" altLang="en-US" b="1" smtClean="0"/>
              <a:t>The Madrid System</a:t>
            </a:r>
            <a:endParaRPr lang="en-GB" altLang="en-US" b="1" smtClean="0"/>
          </a:p>
        </p:txBody>
      </p:sp>
      <p:sp>
        <p:nvSpPr>
          <p:cNvPr id="35843" name="Rectangle 3"/>
          <p:cNvSpPr>
            <a:spLocks noGrp="1" noChangeArrowheads="1"/>
          </p:cNvSpPr>
          <p:nvPr>
            <p:ph type="body" idx="4294967295"/>
          </p:nvPr>
        </p:nvSpPr>
        <p:spPr>
          <a:xfrm>
            <a:off x="323850" y="1125538"/>
            <a:ext cx="8208963" cy="5184775"/>
          </a:xfrm>
        </p:spPr>
        <p:txBody>
          <a:bodyPr/>
          <a:lstStyle/>
          <a:p>
            <a:pPr eaLnBrk="1" hangingPunct="1"/>
            <a:r>
              <a:rPr lang="en-US" altLang="ja-JP" smtClean="0">
                <a:ea typeface="ＭＳ Ｐゴシック" pitchFamily="-102" charset="-128"/>
              </a:rPr>
              <a:t>A centralized filing and management procedure</a:t>
            </a:r>
          </a:p>
          <a:p>
            <a:pPr eaLnBrk="1" hangingPunct="1">
              <a:buFontTx/>
              <a:buNone/>
            </a:pPr>
            <a:endParaRPr lang="fr-CH" altLang="ja-JP" smtClean="0">
              <a:ea typeface="ＭＳ Ｐゴシック" pitchFamily="-102" charset="-128"/>
            </a:endParaRPr>
          </a:p>
          <a:p>
            <a:pPr eaLnBrk="1" hangingPunct="1"/>
            <a:r>
              <a:rPr lang="en-GB" altLang="en-US" smtClean="0"/>
              <a:t>You file once and you designate countries in which you seek protection</a:t>
            </a:r>
          </a:p>
          <a:p>
            <a:pPr eaLnBrk="1" hangingPunct="1"/>
            <a:endParaRPr lang="en-GB" altLang="en-US" smtClean="0"/>
          </a:p>
          <a:p>
            <a:pPr eaLnBrk="1" hangingPunct="1"/>
            <a:r>
              <a:rPr lang="en-GB" altLang="en-US" smtClean="0"/>
              <a:t>You manage your rights in all the countries centrally through WIPO</a:t>
            </a:r>
          </a:p>
          <a:p>
            <a:pPr eaLnBrk="1" hangingPunct="1"/>
            <a:endParaRPr lang="en-GB" altLang="en-US" smtClean="0"/>
          </a:p>
          <a:p>
            <a:pPr eaLnBrk="1" hangingPunct="1"/>
            <a:endParaRPr lang="en-GB" altLang="en-US" smtClean="0"/>
          </a:p>
        </p:txBody>
      </p:sp>
      <p:sp>
        <p:nvSpPr>
          <p:cNvPr id="2" name="Slide Number Placeholder 1"/>
          <p:cNvSpPr>
            <a:spLocks noGrp="1"/>
          </p:cNvSpPr>
          <p:nvPr>
            <p:ph type="sldNum" sz="quarter" idx="10"/>
          </p:nvPr>
        </p:nvSpPr>
        <p:spPr/>
        <p:txBody>
          <a:bodyPr/>
          <a:lstStyle/>
          <a:p>
            <a:pPr>
              <a:defRPr/>
            </a:pPr>
            <a:fld id="{886D60C8-7BA5-467F-BCD3-E871B6D034EA}" type="slidenum">
              <a:rPr lang="en-US" smtClean="0"/>
              <a:pPr>
                <a:defRPr/>
              </a:pPr>
              <a:t>80</a:t>
            </a:fld>
            <a:endParaRPr lang="en-US"/>
          </a:p>
        </p:txBody>
      </p:sp>
    </p:spTree>
    <p:extLst>
      <p:ext uri="{BB962C8B-B14F-4D97-AF65-F5344CB8AC3E}">
        <p14:creationId xmlns:p14="http://schemas.microsoft.com/office/powerpoint/2010/main" val="333919668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fr-CH" altLang="en-US" b="1" smtClean="0"/>
              <a:t>How does it work?</a:t>
            </a:r>
            <a:endParaRPr lang="en-US" altLang="en-US" b="1" smtClean="0"/>
          </a:p>
        </p:txBody>
      </p:sp>
      <p:graphicFrame>
        <p:nvGraphicFramePr>
          <p:cNvPr id="4" name="Content Placeholder 3"/>
          <p:cNvGraphicFramePr>
            <a:graphicFrameLocks noGrp="1"/>
          </p:cNvGraphicFramePr>
          <p:nvPr>
            <p:ph idx="1"/>
          </p:nvPr>
        </p:nvGraphicFramePr>
        <p:xfrm>
          <a:off x="-252536" y="1773238"/>
          <a:ext cx="8229600" cy="4352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7892" name="Straight Arrow Connector 5"/>
          <p:cNvCxnSpPr>
            <a:cxnSpLocks noChangeShapeType="1"/>
          </p:cNvCxnSpPr>
          <p:nvPr/>
        </p:nvCxnSpPr>
        <p:spPr bwMode="auto">
          <a:xfrm flipV="1">
            <a:off x="1341438" y="1989138"/>
            <a:ext cx="1081087" cy="576262"/>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cxnSp>
        <p:nvCxnSpPr>
          <p:cNvPr id="8" name="Elbow Connector 7"/>
          <p:cNvCxnSpPr/>
          <p:nvPr/>
        </p:nvCxnSpPr>
        <p:spPr bwMode="auto">
          <a:xfrm flipV="1">
            <a:off x="261938" y="1989138"/>
            <a:ext cx="2087562" cy="647700"/>
          </a:xfrm>
          <a:prstGeom prst="bentConnector3">
            <a:avLst>
              <a:gd name="adj1" fmla="val 50000"/>
            </a:avLst>
          </a:prstGeom>
          <a:solidFill>
            <a:srgbClr val="70899B">
              <a:alpha val="39999"/>
            </a:srgbClr>
          </a:solidFill>
          <a:ln w="25400" cap="flat" cmpd="sng" algn="ctr">
            <a:solidFill>
              <a:schemeClr val="bg1">
                <a:lumMod val="50000"/>
              </a:schemeClr>
            </a:solidFill>
            <a:prstDash val="solid"/>
            <a:round/>
            <a:headEnd type="none" w="med" len="med"/>
            <a:tailEnd type="triangle" w="med" len="med"/>
          </a:ln>
          <a:effectLst/>
          <a:extLst/>
        </p:spPr>
      </p:cxnSp>
      <p:sp>
        <p:nvSpPr>
          <p:cNvPr id="37894" name="Rectangle 18"/>
          <p:cNvSpPr>
            <a:spLocks noChangeArrowheads="1"/>
          </p:cNvSpPr>
          <p:nvPr/>
        </p:nvSpPr>
        <p:spPr bwMode="auto">
          <a:xfrm>
            <a:off x="4284663" y="2006600"/>
            <a:ext cx="2182812" cy="522288"/>
          </a:xfrm>
          <a:prstGeom prst="rect">
            <a:avLst/>
          </a:prstGeom>
          <a:solidFill>
            <a:srgbClr val="70899B">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r>
              <a:rPr lang="en-US" altLang="en-US" sz="1400"/>
              <a:t>Certifies the application and forwards it to WIPO</a:t>
            </a:r>
          </a:p>
        </p:txBody>
      </p:sp>
      <p:sp>
        <p:nvSpPr>
          <p:cNvPr id="37895" name="Rectangle 19"/>
          <p:cNvSpPr>
            <a:spLocks noChangeArrowheads="1"/>
          </p:cNvSpPr>
          <p:nvPr/>
        </p:nvSpPr>
        <p:spPr bwMode="auto">
          <a:xfrm>
            <a:off x="4284663" y="3124200"/>
            <a:ext cx="4032250" cy="1168400"/>
          </a:xfrm>
          <a:prstGeom prst="rect">
            <a:avLst/>
          </a:prstGeom>
          <a:solidFill>
            <a:srgbClr val="70899B">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r>
              <a:rPr lang="en-US" altLang="en-US" sz="1400"/>
              <a:t>Conducts the formal examination; records the mark in the International Registry and publishes the international registration in the Gazette. Issues a certificate of registration and notifies the designated Contracting Parties</a:t>
            </a:r>
          </a:p>
        </p:txBody>
      </p:sp>
      <p:sp>
        <p:nvSpPr>
          <p:cNvPr id="37896" name="Rectangle 20"/>
          <p:cNvSpPr>
            <a:spLocks noChangeArrowheads="1"/>
          </p:cNvSpPr>
          <p:nvPr/>
        </p:nvSpPr>
        <p:spPr bwMode="auto">
          <a:xfrm>
            <a:off x="6443663" y="4541838"/>
            <a:ext cx="2592387" cy="1385887"/>
          </a:xfrm>
          <a:prstGeom prst="rect">
            <a:avLst/>
          </a:prstGeom>
          <a:solidFill>
            <a:srgbClr val="70899B">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r>
              <a:rPr lang="en-US" altLang="en-US" sz="1400"/>
              <a:t>Scope of protection of the international registration will be determined by the substantive examination under domestic law, within 12/18 months</a:t>
            </a:r>
          </a:p>
        </p:txBody>
      </p:sp>
      <p:sp>
        <p:nvSpPr>
          <p:cNvPr id="37897" name="Rectangle 21"/>
          <p:cNvSpPr>
            <a:spLocks noChangeArrowheads="1"/>
          </p:cNvSpPr>
          <p:nvPr/>
        </p:nvSpPr>
        <p:spPr bwMode="auto">
          <a:xfrm>
            <a:off x="261938" y="3598863"/>
            <a:ext cx="1717675" cy="523875"/>
          </a:xfrm>
          <a:prstGeom prst="rect">
            <a:avLst/>
          </a:prstGeom>
          <a:solidFill>
            <a:srgbClr val="70899B">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spcBef>
                <a:spcPct val="0"/>
              </a:spcBef>
            </a:pPr>
            <a:r>
              <a:rPr lang="en-US" altLang="en-US" sz="1400"/>
              <a:t>Entitlement</a:t>
            </a:r>
          </a:p>
          <a:p>
            <a:pPr eaLnBrk="1" hangingPunct="1">
              <a:spcBef>
                <a:spcPct val="0"/>
              </a:spcBef>
            </a:pPr>
            <a:r>
              <a:rPr lang="es-ES_tradnl" altLang="en-US" sz="1400"/>
              <a:t>Basic Mark</a:t>
            </a:r>
            <a:endParaRPr lang="en-US" altLang="en-US" sz="1400"/>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81</a:t>
            </a:fld>
            <a:endParaRPr lang="en-US"/>
          </a:p>
        </p:txBody>
      </p:sp>
    </p:spTree>
    <p:extLst>
      <p:ext uri="{BB962C8B-B14F-4D97-AF65-F5344CB8AC3E}">
        <p14:creationId xmlns:p14="http://schemas.microsoft.com/office/powerpoint/2010/main" val="376399234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Screen Shot 2014-04-24 at 11.30.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75" y="3357563"/>
            <a:ext cx="9102725"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4" descr="Screen Shot 2014-04-16 at 10.08.30.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75" y="0"/>
            <a:ext cx="7843838"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82</a:t>
            </a:fld>
            <a:endParaRPr lang="en-US"/>
          </a:p>
        </p:txBody>
      </p:sp>
    </p:spTree>
    <p:extLst>
      <p:ext uri="{BB962C8B-B14F-4D97-AF65-F5344CB8AC3E}">
        <p14:creationId xmlns:p14="http://schemas.microsoft.com/office/powerpoint/2010/main" val="318393675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274638"/>
            <a:ext cx="8229600" cy="850900"/>
          </a:xfrm>
        </p:spPr>
        <p:txBody>
          <a:bodyPr/>
          <a:lstStyle/>
          <a:p>
            <a:pPr eaLnBrk="1" hangingPunct="1"/>
            <a:r>
              <a:rPr lang="en-US" altLang="en-US" b="1" smtClean="0">
                <a:ea typeface="ＭＳ Ｐゴシック" pitchFamily="-102" charset="-128"/>
              </a:rPr>
              <a:t>Which countries are covered? </a:t>
            </a:r>
            <a:endParaRPr lang="en-US" altLang="en-US" sz="1800" b="1" smtClean="0">
              <a:ea typeface="ＭＳ Ｐゴシック" pitchFamily="-102" charset="-128"/>
            </a:endParaRPr>
          </a:p>
        </p:txBody>
      </p:sp>
      <p:grpSp>
        <p:nvGrpSpPr>
          <p:cNvPr id="40963" name="Group 1502"/>
          <p:cNvGrpSpPr>
            <a:grpSpLocks/>
          </p:cNvGrpSpPr>
          <p:nvPr/>
        </p:nvGrpSpPr>
        <p:grpSpPr bwMode="auto">
          <a:xfrm>
            <a:off x="2955925" y="5589588"/>
            <a:ext cx="3990975" cy="1038225"/>
            <a:chOff x="1791" y="3599"/>
            <a:chExt cx="2333" cy="654"/>
          </a:xfrm>
        </p:grpSpPr>
        <p:sp>
          <p:nvSpPr>
            <p:cNvPr id="41467" name="Rectangle 1013"/>
            <p:cNvSpPr>
              <a:spLocks noChangeArrowheads="1"/>
            </p:cNvSpPr>
            <p:nvPr/>
          </p:nvSpPr>
          <p:spPr bwMode="auto">
            <a:xfrm>
              <a:off x="1791" y="3599"/>
              <a:ext cx="2333" cy="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r>
                <a:rPr lang="en-US" altLang="en-US" sz="1500">
                  <a:solidFill>
                    <a:srgbClr val="B367FF"/>
                  </a:solidFill>
                  <a:ea typeface="ＭＳ Ｐゴシック" pitchFamily="-102" charset="-128"/>
                </a:rPr>
                <a:t>  1 Agreement only</a:t>
              </a:r>
              <a:r>
                <a:rPr lang="en-US" altLang="en-US" sz="1500">
                  <a:solidFill>
                    <a:srgbClr val="ACECF7"/>
                  </a:solidFill>
                  <a:ea typeface="ＭＳ Ｐゴシック" pitchFamily="-102" charset="-128"/>
                </a:rPr>
                <a:t/>
              </a:r>
              <a:br>
                <a:rPr lang="en-US" altLang="en-US" sz="1500">
                  <a:solidFill>
                    <a:srgbClr val="ACECF7"/>
                  </a:solidFill>
                  <a:ea typeface="ＭＳ Ｐゴシック" pitchFamily="-102" charset="-128"/>
                </a:rPr>
              </a:br>
              <a:r>
                <a:rPr lang="en-US" altLang="en-US" sz="1500">
                  <a:solidFill>
                    <a:srgbClr val="21ABBE"/>
                  </a:solidFill>
                  <a:ea typeface="ＭＳ Ｐゴシック" pitchFamily="-102" charset="-128"/>
                </a:rPr>
                <a:t>39 Protocol only (including EU and OAPI)</a:t>
              </a:r>
              <a:br>
                <a:rPr lang="en-US" altLang="en-US" sz="1500">
                  <a:solidFill>
                    <a:srgbClr val="21ABBE"/>
                  </a:solidFill>
                  <a:ea typeface="ＭＳ Ｐゴシック" pitchFamily="-102" charset="-128"/>
                </a:rPr>
              </a:br>
              <a:r>
                <a:rPr lang="en-US" altLang="en-US" sz="1500">
                  <a:solidFill>
                    <a:srgbClr val="6F73BF"/>
                  </a:solidFill>
                  <a:ea typeface="ＭＳ Ｐゴシック" pitchFamily="-102" charset="-128"/>
                </a:rPr>
                <a:t>54 Agreement and Protocol</a:t>
              </a:r>
            </a:p>
            <a:p>
              <a:r>
                <a:rPr lang="en-US" altLang="en-US" sz="1500">
                  <a:ea typeface="ＭＳ Ｐゴシック" pitchFamily="-102" charset="-128"/>
                </a:rPr>
                <a:t>94 Members</a:t>
              </a:r>
              <a:endParaRPr lang="en-US" altLang="en-US" sz="1600">
                <a:ea typeface="ＭＳ Ｐゴシック" pitchFamily="-102" charset="-128"/>
              </a:endParaRPr>
            </a:p>
          </p:txBody>
        </p:sp>
        <p:sp>
          <p:nvSpPr>
            <p:cNvPr id="41468" name="Line 1501"/>
            <p:cNvSpPr>
              <a:spLocks noChangeShapeType="1"/>
            </p:cNvSpPr>
            <p:nvPr/>
          </p:nvSpPr>
          <p:spPr bwMode="auto">
            <a:xfrm>
              <a:off x="1791" y="4065"/>
              <a:ext cx="181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grpSp>
        <p:nvGrpSpPr>
          <p:cNvPr id="40964" name="Group 508"/>
          <p:cNvGrpSpPr>
            <a:grpSpLocks/>
          </p:cNvGrpSpPr>
          <p:nvPr/>
        </p:nvGrpSpPr>
        <p:grpSpPr bwMode="auto">
          <a:xfrm>
            <a:off x="142875" y="1277938"/>
            <a:ext cx="8893175" cy="4814887"/>
            <a:chOff x="142875" y="1277938"/>
            <a:chExt cx="8893175" cy="4814887"/>
          </a:xfrm>
        </p:grpSpPr>
        <p:sp>
          <p:nvSpPr>
            <p:cNvPr id="40965" name="Freeform 2531"/>
            <p:cNvSpPr>
              <a:spLocks/>
            </p:cNvSpPr>
            <p:nvPr/>
          </p:nvSpPr>
          <p:spPr bwMode="auto">
            <a:xfrm>
              <a:off x="2300288" y="6007100"/>
              <a:ext cx="85725" cy="85725"/>
            </a:xfrm>
            <a:custGeom>
              <a:avLst/>
              <a:gdLst>
                <a:gd name="T0" fmla="*/ 2147483647 w 54"/>
                <a:gd name="T1" fmla="*/ 2147483647 h 48"/>
                <a:gd name="T2" fmla="*/ 2147483647 w 54"/>
                <a:gd name="T3" fmla="*/ 2147483647 h 48"/>
                <a:gd name="T4" fmla="*/ 2147483647 w 54"/>
                <a:gd name="T5" fmla="*/ 2147483647 h 48"/>
                <a:gd name="T6" fmla="*/ 2147483647 w 54"/>
                <a:gd name="T7" fmla="*/ 2147483647 h 48"/>
                <a:gd name="T8" fmla="*/ 2147483647 w 54"/>
                <a:gd name="T9" fmla="*/ 2147483647 h 48"/>
                <a:gd name="T10" fmla="*/ 2147483647 w 54"/>
                <a:gd name="T11" fmla="*/ 2147483647 h 48"/>
                <a:gd name="T12" fmla="*/ 2147483647 w 54"/>
                <a:gd name="T13" fmla="*/ 2147483647 h 48"/>
                <a:gd name="T14" fmla="*/ 0 w 54"/>
                <a:gd name="T15" fmla="*/ 2147483647 h 48"/>
                <a:gd name="T16" fmla="*/ 2147483647 w 54"/>
                <a:gd name="T17" fmla="*/ 2147483647 h 48"/>
                <a:gd name="T18" fmla="*/ 2147483647 w 54"/>
                <a:gd name="T19" fmla="*/ 2147483647 h 48"/>
                <a:gd name="T20" fmla="*/ 2147483647 w 54"/>
                <a:gd name="T21" fmla="*/ 2147483647 h 48"/>
                <a:gd name="T22" fmla="*/ 2147483647 w 54"/>
                <a:gd name="T23" fmla="*/ 2147483647 h 48"/>
                <a:gd name="T24" fmla="*/ 2147483647 w 54"/>
                <a:gd name="T25" fmla="*/ 2147483647 h 48"/>
                <a:gd name="T26" fmla="*/ 2147483647 w 54"/>
                <a:gd name="T27" fmla="*/ 2147483647 h 48"/>
                <a:gd name="T28" fmla="*/ 2147483647 w 54"/>
                <a:gd name="T29" fmla="*/ 2147483647 h 48"/>
                <a:gd name="T30" fmla="*/ 2147483647 w 54"/>
                <a:gd name="T31" fmla="*/ 2147483647 h 48"/>
                <a:gd name="T32" fmla="*/ 2147483647 w 54"/>
                <a:gd name="T33" fmla="*/ 2147483647 h 48"/>
                <a:gd name="T34" fmla="*/ 2147483647 w 54"/>
                <a:gd name="T35" fmla="*/ 2147483647 h 48"/>
                <a:gd name="T36" fmla="*/ 2147483647 w 54"/>
                <a:gd name="T37" fmla="*/ 2147483647 h 48"/>
                <a:gd name="T38" fmla="*/ 2147483647 w 54"/>
                <a:gd name="T39" fmla="*/ 2147483647 h 48"/>
                <a:gd name="T40" fmla="*/ 2147483647 w 54"/>
                <a:gd name="T41" fmla="*/ 2147483647 h 48"/>
                <a:gd name="T42" fmla="*/ 2147483647 w 54"/>
                <a:gd name="T43" fmla="*/ 0 h 48"/>
                <a:gd name="T44" fmla="*/ 2147483647 w 54"/>
                <a:gd name="T45" fmla="*/ 2147483647 h 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4"/>
                <a:gd name="T70" fmla="*/ 0 h 48"/>
                <a:gd name="T71" fmla="*/ 54 w 54"/>
                <a:gd name="T72" fmla="*/ 48 h 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4" h="48">
                  <a:moveTo>
                    <a:pt x="36" y="6"/>
                  </a:moveTo>
                  <a:lnTo>
                    <a:pt x="42" y="24"/>
                  </a:lnTo>
                  <a:lnTo>
                    <a:pt x="54" y="48"/>
                  </a:lnTo>
                  <a:lnTo>
                    <a:pt x="48" y="42"/>
                  </a:lnTo>
                  <a:lnTo>
                    <a:pt x="42" y="48"/>
                  </a:lnTo>
                  <a:lnTo>
                    <a:pt x="24" y="42"/>
                  </a:lnTo>
                  <a:lnTo>
                    <a:pt x="18" y="42"/>
                  </a:lnTo>
                  <a:lnTo>
                    <a:pt x="0" y="42"/>
                  </a:lnTo>
                  <a:lnTo>
                    <a:pt x="6" y="36"/>
                  </a:lnTo>
                  <a:lnTo>
                    <a:pt x="12" y="36"/>
                  </a:lnTo>
                  <a:lnTo>
                    <a:pt x="18" y="36"/>
                  </a:lnTo>
                  <a:lnTo>
                    <a:pt x="24" y="36"/>
                  </a:lnTo>
                  <a:lnTo>
                    <a:pt x="12" y="36"/>
                  </a:lnTo>
                  <a:lnTo>
                    <a:pt x="24" y="36"/>
                  </a:lnTo>
                  <a:lnTo>
                    <a:pt x="30" y="36"/>
                  </a:lnTo>
                  <a:lnTo>
                    <a:pt x="42" y="42"/>
                  </a:lnTo>
                  <a:lnTo>
                    <a:pt x="24" y="30"/>
                  </a:lnTo>
                  <a:lnTo>
                    <a:pt x="30" y="18"/>
                  </a:lnTo>
                  <a:lnTo>
                    <a:pt x="18" y="18"/>
                  </a:lnTo>
                  <a:lnTo>
                    <a:pt x="12" y="6"/>
                  </a:lnTo>
                  <a:lnTo>
                    <a:pt x="18" y="0"/>
                  </a:lnTo>
                  <a:lnTo>
                    <a:pt x="36" y="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0966" name="Freeform 3538"/>
            <p:cNvSpPr>
              <a:spLocks/>
            </p:cNvSpPr>
            <p:nvPr/>
          </p:nvSpPr>
          <p:spPr bwMode="auto">
            <a:xfrm>
              <a:off x="144463" y="1685925"/>
              <a:ext cx="981075" cy="523875"/>
            </a:xfrm>
            <a:custGeom>
              <a:avLst/>
              <a:gdLst>
                <a:gd name="T0" fmla="*/ 2147483647 w 610"/>
                <a:gd name="T1" fmla="*/ 2147483647 h 293"/>
                <a:gd name="T2" fmla="*/ 2147483647 w 610"/>
                <a:gd name="T3" fmla="*/ 2147483647 h 293"/>
                <a:gd name="T4" fmla="*/ 2147483647 w 610"/>
                <a:gd name="T5" fmla="*/ 2147483647 h 293"/>
                <a:gd name="T6" fmla="*/ 2147483647 w 610"/>
                <a:gd name="T7" fmla="*/ 2147483647 h 293"/>
                <a:gd name="T8" fmla="*/ 2147483647 w 610"/>
                <a:gd name="T9" fmla="*/ 2147483647 h 293"/>
                <a:gd name="T10" fmla="*/ 2147483647 w 610"/>
                <a:gd name="T11" fmla="*/ 2147483647 h 293"/>
                <a:gd name="T12" fmla="*/ 2147483647 w 610"/>
                <a:gd name="T13" fmla="*/ 2147483647 h 293"/>
                <a:gd name="T14" fmla="*/ 2147483647 w 610"/>
                <a:gd name="T15" fmla="*/ 0 h 293"/>
                <a:gd name="T16" fmla="*/ 2147483647 w 610"/>
                <a:gd name="T17" fmla="*/ 2147483647 h 293"/>
                <a:gd name="T18" fmla="*/ 2147483647 w 610"/>
                <a:gd name="T19" fmla="*/ 2147483647 h 293"/>
                <a:gd name="T20" fmla="*/ 2147483647 w 610"/>
                <a:gd name="T21" fmla="*/ 2147483647 h 293"/>
                <a:gd name="T22" fmla="*/ 2147483647 w 610"/>
                <a:gd name="T23" fmla="*/ 2147483647 h 293"/>
                <a:gd name="T24" fmla="*/ 2147483647 w 610"/>
                <a:gd name="T25" fmla="*/ 2147483647 h 293"/>
                <a:gd name="T26" fmla="*/ 2147483647 w 610"/>
                <a:gd name="T27" fmla="*/ 2147483647 h 293"/>
                <a:gd name="T28" fmla="*/ 2147483647 w 610"/>
                <a:gd name="T29" fmla="*/ 2147483647 h 293"/>
                <a:gd name="T30" fmla="*/ 2147483647 w 610"/>
                <a:gd name="T31" fmla="*/ 2147483647 h 293"/>
                <a:gd name="T32" fmla="*/ 2147483647 w 610"/>
                <a:gd name="T33" fmla="*/ 2147483647 h 293"/>
                <a:gd name="T34" fmla="*/ 2147483647 w 610"/>
                <a:gd name="T35" fmla="*/ 2147483647 h 293"/>
                <a:gd name="T36" fmla="*/ 2147483647 w 610"/>
                <a:gd name="T37" fmla="*/ 2147483647 h 293"/>
                <a:gd name="T38" fmla="*/ 2147483647 w 610"/>
                <a:gd name="T39" fmla="*/ 2147483647 h 293"/>
                <a:gd name="T40" fmla="*/ 2147483647 w 610"/>
                <a:gd name="T41" fmla="*/ 2147483647 h 293"/>
                <a:gd name="T42" fmla="*/ 2147483647 w 610"/>
                <a:gd name="T43" fmla="*/ 2147483647 h 293"/>
                <a:gd name="T44" fmla="*/ 2147483647 w 610"/>
                <a:gd name="T45" fmla="*/ 2147483647 h 293"/>
                <a:gd name="T46" fmla="*/ 2147483647 w 610"/>
                <a:gd name="T47" fmla="*/ 2147483647 h 293"/>
                <a:gd name="T48" fmla="*/ 2147483647 w 610"/>
                <a:gd name="T49" fmla="*/ 2147483647 h 293"/>
                <a:gd name="T50" fmla="*/ 2147483647 w 610"/>
                <a:gd name="T51" fmla="*/ 2147483647 h 293"/>
                <a:gd name="T52" fmla="*/ 2147483647 w 610"/>
                <a:gd name="T53" fmla="*/ 2147483647 h 293"/>
                <a:gd name="T54" fmla="*/ 2147483647 w 610"/>
                <a:gd name="T55" fmla="*/ 2147483647 h 293"/>
                <a:gd name="T56" fmla="*/ 0 w 610"/>
                <a:gd name="T57" fmla="*/ 2147483647 h 293"/>
                <a:gd name="T58" fmla="*/ 2147483647 w 610"/>
                <a:gd name="T59" fmla="*/ 2147483647 h 293"/>
                <a:gd name="T60" fmla="*/ 2147483647 w 610"/>
                <a:gd name="T61" fmla="*/ 2147483647 h 293"/>
                <a:gd name="T62" fmla="*/ 2147483647 w 610"/>
                <a:gd name="T63" fmla="*/ 2147483647 h 293"/>
                <a:gd name="T64" fmla="*/ 2147483647 w 610"/>
                <a:gd name="T65" fmla="*/ 2147483647 h 293"/>
                <a:gd name="T66" fmla="*/ 2147483647 w 610"/>
                <a:gd name="T67" fmla="*/ 2147483647 h 293"/>
                <a:gd name="T68" fmla="*/ 2147483647 w 610"/>
                <a:gd name="T69" fmla="*/ 2147483647 h 293"/>
                <a:gd name="T70" fmla="*/ 2147483647 w 610"/>
                <a:gd name="T71" fmla="*/ 2147483647 h 293"/>
                <a:gd name="T72" fmla="*/ 2147483647 w 610"/>
                <a:gd name="T73" fmla="*/ 2147483647 h 293"/>
                <a:gd name="T74" fmla="*/ 2147483647 w 610"/>
                <a:gd name="T75" fmla="*/ 2147483647 h 293"/>
                <a:gd name="T76" fmla="*/ 2147483647 w 610"/>
                <a:gd name="T77" fmla="*/ 2147483647 h 293"/>
                <a:gd name="T78" fmla="*/ 2147483647 w 610"/>
                <a:gd name="T79" fmla="*/ 2147483647 h 293"/>
                <a:gd name="T80" fmla="*/ 2147483647 w 610"/>
                <a:gd name="T81" fmla="*/ 2147483647 h 293"/>
                <a:gd name="T82" fmla="*/ 2147483647 w 610"/>
                <a:gd name="T83" fmla="*/ 2147483647 h 293"/>
                <a:gd name="T84" fmla="*/ 2147483647 w 610"/>
                <a:gd name="T85" fmla="*/ 2147483647 h 293"/>
                <a:gd name="T86" fmla="*/ 2147483647 w 610"/>
                <a:gd name="T87" fmla="*/ 2147483647 h 293"/>
                <a:gd name="T88" fmla="*/ 2147483647 w 610"/>
                <a:gd name="T89" fmla="*/ 2147483647 h 293"/>
                <a:gd name="T90" fmla="*/ 2147483647 w 610"/>
                <a:gd name="T91" fmla="*/ 2147483647 h 293"/>
                <a:gd name="T92" fmla="*/ 2147483647 w 610"/>
                <a:gd name="T93" fmla="*/ 2147483647 h 293"/>
                <a:gd name="T94" fmla="*/ 2147483647 w 610"/>
                <a:gd name="T95" fmla="*/ 2147483647 h 293"/>
                <a:gd name="T96" fmla="*/ 2147483647 w 610"/>
                <a:gd name="T97" fmla="*/ 2147483647 h 293"/>
                <a:gd name="T98" fmla="*/ 2147483647 w 610"/>
                <a:gd name="T99" fmla="*/ 2147483647 h 293"/>
                <a:gd name="T100" fmla="*/ 2147483647 w 610"/>
                <a:gd name="T101" fmla="*/ 2147483647 h 293"/>
                <a:gd name="T102" fmla="*/ 2147483647 w 610"/>
                <a:gd name="T103" fmla="*/ 2147483647 h 293"/>
                <a:gd name="T104" fmla="*/ 2147483647 w 610"/>
                <a:gd name="T105" fmla="*/ 2147483647 h 293"/>
                <a:gd name="T106" fmla="*/ 2147483647 w 610"/>
                <a:gd name="T107" fmla="*/ 214748364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C0C0C0"/>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grpSp>
          <p:nvGrpSpPr>
            <p:cNvPr id="40967" name="Group 3539"/>
            <p:cNvGrpSpPr>
              <a:grpSpLocks/>
            </p:cNvGrpSpPr>
            <p:nvPr/>
          </p:nvGrpSpPr>
          <p:grpSpPr bwMode="auto">
            <a:xfrm>
              <a:off x="144463" y="1684338"/>
              <a:ext cx="2166938" cy="1560512"/>
              <a:chOff x="851" y="1207"/>
              <a:chExt cx="1313" cy="983"/>
            </a:xfrm>
          </p:grpSpPr>
          <p:sp>
            <p:nvSpPr>
              <p:cNvPr id="41465" name="Freeform 3540"/>
              <p:cNvSpPr>
                <a:spLocks/>
              </p:cNvSpPr>
              <p:nvPr/>
            </p:nvSpPr>
            <p:spPr bwMode="auto">
              <a:xfrm>
                <a:off x="1230" y="1652"/>
                <a:ext cx="934" cy="538"/>
              </a:xfrm>
              <a:custGeom>
                <a:avLst/>
                <a:gdLst>
                  <a:gd name="T0" fmla="*/ 655 w 957"/>
                  <a:gd name="T1" fmla="*/ 253 h 478"/>
                  <a:gd name="T2" fmla="*/ 622 w 957"/>
                  <a:gd name="T3" fmla="*/ 488 h 478"/>
                  <a:gd name="T4" fmla="*/ 548 w 957"/>
                  <a:gd name="T5" fmla="*/ 667 h 478"/>
                  <a:gd name="T6" fmla="*/ 498 w 957"/>
                  <a:gd name="T7" fmla="*/ 845 h 478"/>
                  <a:gd name="T8" fmla="*/ 490 w 957"/>
                  <a:gd name="T9" fmla="*/ 667 h 478"/>
                  <a:gd name="T10" fmla="*/ 485 w 957"/>
                  <a:gd name="T11" fmla="*/ 386 h 478"/>
                  <a:gd name="T12" fmla="*/ 431 w 957"/>
                  <a:gd name="T13" fmla="*/ 179 h 478"/>
                  <a:gd name="T14" fmla="*/ 386 w 957"/>
                  <a:gd name="T15" fmla="*/ 0 h 478"/>
                  <a:gd name="T16" fmla="*/ 84 w 957"/>
                  <a:gd name="T17" fmla="*/ 141 h 478"/>
                  <a:gd name="T18" fmla="*/ 80 w 957"/>
                  <a:gd name="T19" fmla="*/ 179 h 478"/>
                  <a:gd name="T20" fmla="*/ 61 w 957"/>
                  <a:gd name="T21" fmla="*/ 141 h 478"/>
                  <a:gd name="T22" fmla="*/ 55 w 957"/>
                  <a:gd name="T23" fmla="*/ 322 h 478"/>
                  <a:gd name="T24" fmla="*/ 33 w 957"/>
                  <a:gd name="T25" fmla="*/ 595 h 478"/>
                  <a:gd name="T26" fmla="*/ 0 w 957"/>
                  <a:gd name="T27" fmla="*/ 1088 h 478"/>
                  <a:gd name="T28" fmla="*/ 0 w 957"/>
                  <a:gd name="T29" fmla="*/ 1334 h 478"/>
                  <a:gd name="T30" fmla="*/ 6 w 957"/>
                  <a:gd name="T31" fmla="*/ 1372 h 478"/>
                  <a:gd name="T32" fmla="*/ 6 w 957"/>
                  <a:gd name="T33" fmla="*/ 1727 h 478"/>
                  <a:gd name="T34" fmla="*/ 61 w 957"/>
                  <a:gd name="T35" fmla="*/ 1970 h 478"/>
                  <a:gd name="T36" fmla="*/ 137 w 957"/>
                  <a:gd name="T37" fmla="*/ 2046 h 478"/>
                  <a:gd name="T38" fmla="*/ 183 w 957"/>
                  <a:gd name="T39" fmla="*/ 2400 h 478"/>
                  <a:gd name="T40" fmla="*/ 223 w 957"/>
                  <a:gd name="T41" fmla="*/ 2673 h 478"/>
                  <a:gd name="T42" fmla="*/ 241 w 957"/>
                  <a:gd name="T43" fmla="*/ 2571 h 478"/>
                  <a:gd name="T44" fmla="*/ 262 w 957"/>
                  <a:gd name="T45" fmla="*/ 2433 h 478"/>
                  <a:gd name="T46" fmla="*/ 270 w 957"/>
                  <a:gd name="T47" fmla="*/ 2433 h 478"/>
                  <a:gd name="T48" fmla="*/ 296 w 957"/>
                  <a:gd name="T49" fmla="*/ 2293 h 478"/>
                  <a:gd name="T50" fmla="*/ 325 w 957"/>
                  <a:gd name="T51" fmla="*/ 2333 h 478"/>
                  <a:gd name="T52" fmla="*/ 345 w 957"/>
                  <a:gd name="T53" fmla="*/ 2400 h 478"/>
                  <a:gd name="T54" fmla="*/ 345 w 957"/>
                  <a:gd name="T55" fmla="*/ 2259 h 478"/>
                  <a:gd name="T56" fmla="*/ 366 w 957"/>
                  <a:gd name="T57" fmla="*/ 2217 h 478"/>
                  <a:gd name="T58" fmla="*/ 382 w 957"/>
                  <a:gd name="T59" fmla="*/ 2217 h 478"/>
                  <a:gd name="T60" fmla="*/ 394 w 957"/>
                  <a:gd name="T61" fmla="*/ 2293 h 478"/>
                  <a:gd name="T62" fmla="*/ 419 w 957"/>
                  <a:gd name="T63" fmla="*/ 2536 h 478"/>
                  <a:gd name="T64" fmla="*/ 428 w 957"/>
                  <a:gd name="T65" fmla="*/ 2634 h 478"/>
                  <a:gd name="T66" fmla="*/ 436 w 957"/>
                  <a:gd name="T67" fmla="*/ 2817 h 478"/>
                  <a:gd name="T68" fmla="*/ 449 w 957"/>
                  <a:gd name="T69" fmla="*/ 2503 h 478"/>
                  <a:gd name="T70" fmla="*/ 449 w 957"/>
                  <a:gd name="T71" fmla="*/ 2114 h 478"/>
                  <a:gd name="T72" fmla="*/ 461 w 957"/>
                  <a:gd name="T73" fmla="*/ 1970 h 478"/>
                  <a:gd name="T74" fmla="*/ 503 w 957"/>
                  <a:gd name="T75" fmla="*/ 1727 h 478"/>
                  <a:gd name="T76" fmla="*/ 510 w 957"/>
                  <a:gd name="T77" fmla="*/ 1622 h 478"/>
                  <a:gd name="T78" fmla="*/ 519 w 957"/>
                  <a:gd name="T79" fmla="*/ 1552 h 478"/>
                  <a:gd name="T80" fmla="*/ 528 w 957"/>
                  <a:gd name="T81" fmla="*/ 1483 h 478"/>
                  <a:gd name="T82" fmla="*/ 528 w 957"/>
                  <a:gd name="T83" fmla="*/ 1446 h 478"/>
                  <a:gd name="T84" fmla="*/ 523 w 957"/>
                  <a:gd name="T85" fmla="*/ 1264 h 478"/>
                  <a:gd name="T86" fmla="*/ 528 w 957"/>
                  <a:gd name="T87" fmla="*/ 1227 h 478"/>
                  <a:gd name="T88" fmla="*/ 535 w 957"/>
                  <a:gd name="T89" fmla="*/ 1264 h 478"/>
                  <a:gd name="T90" fmla="*/ 532 w 957"/>
                  <a:gd name="T91" fmla="*/ 1372 h 478"/>
                  <a:gd name="T92" fmla="*/ 544 w 957"/>
                  <a:gd name="T93" fmla="*/ 1123 h 478"/>
                  <a:gd name="T94" fmla="*/ 565 w 957"/>
                  <a:gd name="T95" fmla="*/ 1048 h 478"/>
                  <a:gd name="T96" fmla="*/ 598 w 957"/>
                  <a:gd name="T97" fmla="*/ 951 h 478"/>
                  <a:gd name="T98" fmla="*/ 610 w 957"/>
                  <a:gd name="T99" fmla="*/ 916 h 478"/>
                  <a:gd name="T100" fmla="*/ 610 w 957"/>
                  <a:gd name="T101" fmla="*/ 805 h 478"/>
                  <a:gd name="T102" fmla="*/ 638 w 957"/>
                  <a:gd name="T103" fmla="*/ 55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66" name="Freeform 3541"/>
              <p:cNvSpPr>
                <a:spLocks/>
              </p:cNvSpPr>
              <p:nvPr/>
            </p:nvSpPr>
            <p:spPr bwMode="auto">
              <a:xfrm>
                <a:off x="851" y="1207"/>
                <a:ext cx="595" cy="330"/>
              </a:xfrm>
              <a:custGeom>
                <a:avLst/>
                <a:gdLst>
                  <a:gd name="T0" fmla="*/ 338 w 610"/>
                  <a:gd name="T1" fmla="*/ 1525 h 293"/>
                  <a:gd name="T2" fmla="*/ 317 w 610"/>
                  <a:gd name="T3" fmla="*/ 1277 h 293"/>
                  <a:gd name="T4" fmla="*/ 313 w 610"/>
                  <a:gd name="T5" fmla="*/ 1134 h 293"/>
                  <a:gd name="T6" fmla="*/ 338 w 610"/>
                  <a:gd name="T7" fmla="*/ 783 h 293"/>
                  <a:gd name="T8" fmla="*/ 404 w 610"/>
                  <a:gd name="T9" fmla="*/ 291 h 293"/>
                  <a:gd name="T10" fmla="*/ 363 w 610"/>
                  <a:gd name="T11" fmla="*/ 110 h 293"/>
                  <a:gd name="T12" fmla="*/ 322 w 610"/>
                  <a:gd name="T13" fmla="*/ 37 h 293"/>
                  <a:gd name="T14" fmla="*/ 309 w 610"/>
                  <a:gd name="T15" fmla="*/ 0 h 293"/>
                  <a:gd name="T16" fmla="*/ 272 w 610"/>
                  <a:gd name="T17" fmla="*/ 77 h 293"/>
                  <a:gd name="T18" fmla="*/ 227 w 610"/>
                  <a:gd name="T19" fmla="*/ 180 h 293"/>
                  <a:gd name="T20" fmla="*/ 185 w 610"/>
                  <a:gd name="T21" fmla="*/ 387 h 293"/>
                  <a:gd name="T22" fmla="*/ 202 w 610"/>
                  <a:gd name="T23" fmla="*/ 501 h 293"/>
                  <a:gd name="T24" fmla="*/ 189 w 610"/>
                  <a:gd name="T25" fmla="*/ 532 h 293"/>
                  <a:gd name="T26" fmla="*/ 149 w 610"/>
                  <a:gd name="T27" fmla="*/ 532 h 293"/>
                  <a:gd name="T28" fmla="*/ 116 w 610"/>
                  <a:gd name="T29" fmla="*/ 672 h 293"/>
                  <a:gd name="T30" fmla="*/ 166 w 610"/>
                  <a:gd name="T31" fmla="*/ 672 h 293"/>
                  <a:gd name="T32" fmla="*/ 116 w 610"/>
                  <a:gd name="T33" fmla="*/ 853 h 293"/>
                  <a:gd name="T34" fmla="*/ 103 w 610"/>
                  <a:gd name="T35" fmla="*/ 886 h 293"/>
                  <a:gd name="T36" fmla="*/ 75 w 610"/>
                  <a:gd name="T37" fmla="*/ 993 h 293"/>
                  <a:gd name="T38" fmla="*/ 75 w 610"/>
                  <a:gd name="T39" fmla="*/ 1067 h 293"/>
                  <a:gd name="T40" fmla="*/ 83 w 610"/>
                  <a:gd name="T41" fmla="*/ 1099 h 293"/>
                  <a:gd name="T42" fmla="*/ 66 w 610"/>
                  <a:gd name="T43" fmla="*/ 1214 h 293"/>
                  <a:gd name="T44" fmla="*/ 79 w 610"/>
                  <a:gd name="T45" fmla="*/ 1245 h 293"/>
                  <a:gd name="T46" fmla="*/ 87 w 610"/>
                  <a:gd name="T47" fmla="*/ 1277 h 293"/>
                  <a:gd name="T48" fmla="*/ 107 w 610"/>
                  <a:gd name="T49" fmla="*/ 1277 h 293"/>
                  <a:gd name="T50" fmla="*/ 103 w 610"/>
                  <a:gd name="T51" fmla="*/ 1380 h 293"/>
                  <a:gd name="T52" fmla="*/ 91 w 610"/>
                  <a:gd name="T53" fmla="*/ 1457 h 293"/>
                  <a:gd name="T54" fmla="*/ 45 w 610"/>
                  <a:gd name="T55" fmla="*/ 1639 h 293"/>
                  <a:gd name="T56" fmla="*/ 0 w 610"/>
                  <a:gd name="T57" fmla="*/ 1747 h 293"/>
                  <a:gd name="T58" fmla="*/ 18 w 610"/>
                  <a:gd name="T59" fmla="*/ 1709 h 293"/>
                  <a:gd name="T60" fmla="*/ 45 w 610"/>
                  <a:gd name="T61" fmla="*/ 1639 h 293"/>
                  <a:gd name="T62" fmla="*/ 66 w 610"/>
                  <a:gd name="T63" fmla="*/ 1597 h 293"/>
                  <a:gd name="T64" fmla="*/ 154 w 610"/>
                  <a:gd name="T65" fmla="*/ 1314 h 293"/>
                  <a:gd name="T66" fmla="*/ 177 w 610"/>
                  <a:gd name="T67" fmla="*/ 1134 h 293"/>
                  <a:gd name="T68" fmla="*/ 218 w 610"/>
                  <a:gd name="T69" fmla="*/ 1033 h 293"/>
                  <a:gd name="T70" fmla="*/ 181 w 610"/>
                  <a:gd name="T71" fmla="*/ 1214 h 293"/>
                  <a:gd name="T72" fmla="*/ 198 w 610"/>
                  <a:gd name="T73" fmla="*/ 1214 h 293"/>
                  <a:gd name="T74" fmla="*/ 202 w 610"/>
                  <a:gd name="T75" fmla="*/ 1176 h 293"/>
                  <a:gd name="T76" fmla="*/ 227 w 610"/>
                  <a:gd name="T77" fmla="*/ 1134 h 293"/>
                  <a:gd name="T78" fmla="*/ 231 w 610"/>
                  <a:gd name="T79" fmla="*/ 1067 h 293"/>
                  <a:gd name="T80" fmla="*/ 239 w 610"/>
                  <a:gd name="T81" fmla="*/ 1067 h 293"/>
                  <a:gd name="T82" fmla="*/ 247 w 610"/>
                  <a:gd name="T83" fmla="*/ 1099 h 293"/>
                  <a:gd name="T84" fmla="*/ 251 w 610"/>
                  <a:gd name="T85" fmla="*/ 1134 h 293"/>
                  <a:gd name="T86" fmla="*/ 272 w 610"/>
                  <a:gd name="T87" fmla="*/ 1176 h 293"/>
                  <a:gd name="T88" fmla="*/ 305 w 610"/>
                  <a:gd name="T89" fmla="*/ 1214 h 293"/>
                  <a:gd name="T90" fmla="*/ 305 w 610"/>
                  <a:gd name="T91" fmla="*/ 1277 h 293"/>
                  <a:gd name="T92" fmla="*/ 317 w 610"/>
                  <a:gd name="T93" fmla="*/ 1314 h 293"/>
                  <a:gd name="T94" fmla="*/ 322 w 610"/>
                  <a:gd name="T95" fmla="*/ 1348 h 293"/>
                  <a:gd name="T96" fmla="*/ 333 w 610"/>
                  <a:gd name="T97" fmla="*/ 1380 h 293"/>
                  <a:gd name="T98" fmla="*/ 341 w 610"/>
                  <a:gd name="T99" fmla="*/ 1418 h 293"/>
                  <a:gd name="T100" fmla="*/ 333 w 610"/>
                  <a:gd name="T101" fmla="*/ 1457 h 293"/>
                  <a:gd name="T102" fmla="*/ 338 w 610"/>
                  <a:gd name="T103" fmla="*/ 1597 h 293"/>
                  <a:gd name="T104" fmla="*/ 341 w 610"/>
                  <a:gd name="T105" fmla="*/ 1597 h 293"/>
                  <a:gd name="T106" fmla="*/ 333 w 610"/>
                  <a:gd name="T107" fmla="*/ 1709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grpSp>
        <p:grpSp>
          <p:nvGrpSpPr>
            <p:cNvPr id="40968" name="Group 3542"/>
            <p:cNvGrpSpPr>
              <a:grpSpLocks/>
            </p:cNvGrpSpPr>
            <p:nvPr/>
          </p:nvGrpSpPr>
          <p:grpSpPr bwMode="auto">
            <a:xfrm>
              <a:off x="142875" y="1682750"/>
              <a:ext cx="2166938" cy="1560512"/>
              <a:chOff x="851" y="1207"/>
              <a:chExt cx="1313" cy="983"/>
            </a:xfrm>
          </p:grpSpPr>
          <p:sp>
            <p:nvSpPr>
              <p:cNvPr id="41463" name="Freeform 3543"/>
              <p:cNvSpPr>
                <a:spLocks/>
              </p:cNvSpPr>
              <p:nvPr/>
            </p:nvSpPr>
            <p:spPr bwMode="auto">
              <a:xfrm>
                <a:off x="1230" y="1652"/>
                <a:ext cx="934" cy="538"/>
              </a:xfrm>
              <a:custGeom>
                <a:avLst/>
                <a:gdLst>
                  <a:gd name="T0" fmla="*/ 655 w 957"/>
                  <a:gd name="T1" fmla="*/ 253 h 478"/>
                  <a:gd name="T2" fmla="*/ 622 w 957"/>
                  <a:gd name="T3" fmla="*/ 488 h 478"/>
                  <a:gd name="T4" fmla="*/ 548 w 957"/>
                  <a:gd name="T5" fmla="*/ 667 h 478"/>
                  <a:gd name="T6" fmla="*/ 498 w 957"/>
                  <a:gd name="T7" fmla="*/ 845 h 478"/>
                  <a:gd name="T8" fmla="*/ 490 w 957"/>
                  <a:gd name="T9" fmla="*/ 667 h 478"/>
                  <a:gd name="T10" fmla="*/ 485 w 957"/>
                  <a:gd name="T11" fmla="*/ 386 h 478"/>
                  <a:gd name="T12" fmla="*/ 431 w 957"/>
                  <a:gd name="T13" fmla="*/ 179 h 478"/>
                  <a:gd name="T14" fmla="*/ 386 w 957"/>
                  <a:gd name="T15" fmla="*/ 0 h 478"/>
                  <a:gd name="T16" fmla="*/ 84 w 957"/>
                  <a:gd name="T17" fmla="*/ 141 h 478"/>
                  <a:gd name="T18" fmla="*/ 80 w 957"/>
                  <a:gd name="T19" fmla="*/ 179 h 478"/>
                  <a:gd name="T20" fmla="*/ 61 w 957"/>
                  <a:gd name="T21" fmla="*/ 141 h 478"/>
                  <a:gd name="T22" fmla="*/ 55 w 957"/>
                  <a:gd name="T23" fmla="*/ 322 h 478"/>
                  <a:gd name="T24" fmla="*/ 33 w 957"/>
                  <a:gd name="T25" fmla="*/ 595 h 478"/>
                  <a:gd name="T26" fmla="*/ 0 w 957"/>
                  <a:gd name="T27" fmla="*/ 1088 h 478"/>
                  <a:gd name="T28" fmla="*/ 0 w 957"/>
                  <a:gd name="T29" fmla="*/ 1334 h 478"/>
                  <a:gd name="T30" fmla="*/ 6 w 957"/>
                  <a:gd name="T31" fmla="*/ 1372 h 478"/>
                  <a:gd name="T32" fmla="*/ 6 w 957"/>
                  <a:gd name="T33" fmla="*/ 1727 h 478"/>
                  <a:gd name="T34" fmla="*/ 61 w 957"/>
                  <a:gd name="T35" fmla="*/ 1970 h 478"/>
                  <a:gd name="T36" fmla="*/ 137 w 957"/>
                  <a:gd name="T37" fmla="*/ 2046 h 478"/>
                  <a:gd name="T38" fmla="*/ 183 w 957"/>
                  <a:gd name="T39" fmla="*/ 2400 h 478"/>
                  <a:gd name="T40" fmla="*/ 223 w 957"/>
                  <a:gd name="T41" fmla="*/ 2673 h 478"/>
                  <a:gd name="T42" fmla="*/ 241 w 957"/>
                  <a:gd name="T43" fmla="*/ 2571 h 478"/>
                  <a:gd name="T44" fmla="*/ 262 w 957"/>
                  <a:gd name="T45" fmla="*/ 2433 h 478"/>
                  <a:gd name="T46" fmla="*/ 270 w 957"/>
                  <a:gd name="T47" fmla="*/ 2433 h 478"/>
                  <a:gd name="T48" fmla="*/ 296 w 957"/>
                  <a:gd name="T49" fmla="*/ 2293 h 478"/>
                  <a:gd name="T50" fmla="*/ 325 w 957"/>
                  <a:gd name="T51" fmla="*/ 2333 h 478"/>
                  <a:gd name="T52" fmla="*/ 345 w 957"/>
                  <a:gd name="T53" fmla="*/ 2400 h 478"/>
                  <a:gd name="T54" fmla="*/ 345 w 957"/>
                  <a:gd name="T55" fmla="*/ 2259 h 478"/>
                  <a:gd name="T56" fmla="*/ 366 w 957"/>
                  <a:gd name="T57" fmla="*/ 2217 h 478"/>
                  <a:gd name="T58" fmla="*/ 382 w 957"/>
                  <a:gd name="T59" fmla="*/ 2217 h 478"/>
                  <a:gd name="T60" fmla="*/ 394 w 957"/>
                  <a:gd name="T61" fmla="*/ 2293 h 478"/>
                  <a:gd name="T62" fmla="*/ 419 w 957"/>
                  <a:gd name="T63" fmla="*/ 2536 h 478"/>
                  <a:gd name="T64" fmla="*/ 428 w 957"/>
                  <a:gd name="T65" fmla="*/ 2634 h 478"/>
                  <a:gd name="T66" fmla="*/ 436 w 957"/>
                  <a:gd name="T67" fmla="*/ 2817 h 478"/>
                  <a:gd name="T68" fmla="*/ 449 w 957"/>
                  <a:gd name="T69" fmla="*/ 2503 h 478"/>
                  <a:gd name="T70" fmla="*/ 449 w 957"/>
                  <a:gd name="T71" fmla="*/ 2114 h 478"/>
                  <a:gd name="T72" fmla="*/ 461 w 957"/>
                  <a:gd name="T73" fmla="*/ 1970 h 478"/>
                  <a:gd name="T74" fmla="*/ 503 w 957"/>
                  <a:gd name="T75" fmla="*/ 1727 h 478"/>
                  <a:gd name="T76" fmla="*/ 510 w 957"/>
                  <a:gd name="T77" fmla="*/ 1622 h 478"/>
                  <a:gd name="T78" fmla="*/ 519 w 957"/>
                  <a:gd name="T79" fmla="*/ 1552 h 478"/>
                  <a:gd name="T80" fmla="*/ 528 w 957"/>
                  <a:gd name="T81" fmla="*/ 1483 h 478"/>
                  <a:gd name="T82" fmla="*/ 528 w 957"/>
                  <a:gd name="T83" fmla="*/ 1446 h 478"/>
                  <a:gd name="T84" fmla="*/ 523 w 957"/>
                  <a:gd name="T85" fmla="*/ 1264 h 478"/>
                  <a:gd name="T86" fmla="*/ 528 w 957"/>
                  <a:gd name="T87" fmla="*/ 1227 h 478"/>
                  <a:gd name="T88" fmla="*/ 535 w 957"/>
                  <a:gd name="T89" fmla="*/ 1264 h 478"/>
                  <a:gd name="T90" fmla="*/ 532 w 957"/>
                  <a:gd name="T91" fmla="*/ 1372 h 478"/>
                  <a:gd name="T92" fmla="*/ 544 w 957"/>
                  <a:gd name="T93" fmla="*/ 1123 h 478"/>
                  <a:gd name="T94" fmla="*/ 565 w 957"/>
                  <a:gd name="T95" fmla="*/ 1048 h 478"/>
                  <a:gd name="T96" fmla="*/ 598 w 957"/>
                  <a:gd name="T97" fmla="*/ 951 h 478"/>
                  <a:gd name="T98" fmla="*/ 610 w 957"/>
                  <a:gd name="T99" fmla="*/ 916 h 478"/>
                  <a:gd name="T100" fmla="*/ 610 w 957"/>
                  <a:gd name="T101" fmla="*/ 805 h 478"/>
                  <a:gd name="T102" fmla="*/ 638 w 957"/>
                  <a:gd name="T103" fmla="*/ 55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64" name="Freeform 3544"/>
              <p:cNvSpPr>
                <a:spLocks/>
              </p:cNvSpPr>
              <p:nvPr/>
            </p:nvSpPr>
            <p:spPr bwMode="auto">
              <a:xfrm>
                <a:off x="851" y="1207"/>
                <a:ext cx="595" cy="330"/>
              </a:xfrm>
              <a:custGeom>
                <a:avLst/>
                <a:gdLst>
                  <a:gd name="T0" fmla="*/ 338 w 610"/>
                  <a:gd name="T1" fmla="*/ 1525 h 293"/>
                  <a:gd name="T2" fmla="*/ 317 w 610"/>
                  <a:gd name="T3" fmla="*/ 1277 h 293"/>
                  <a:gd name="T4" fmla="*/ 313 w 610"/>
                  <a:gd name="T5" fmla="*/ 1134 h 293"/>
                  <a:gd name="T6" fmla="*/ 338 w 610"/>
                  <a:gd name="T7" fmla="*/ 783 h 293"/>
                  <a:gd name="T8" fmla="*/ 404 w 610"/>
                  <a:gd name="T9" fmla="*/ 291 h 293"/>
                  <a:gd name="T10" fmla="*/ 363 w 610"/>
                  <a:gd name="T11" fmla="*/ 110 h 293"/>
                  <a:gd name="T12" fmla="*/ 322 w 610"/>
                  <a:gd name="T13" fmla="*/ 37 h 293"/>
                  <a:gd name="T14" fmla="*/ 309 w 610"/>
                  <a:gd name="T15" fmla="*/ 0 h 293"/>
                  <a:gd name="T16" fmla="*/ 272 w 610"/>
                  <a:gd name="T17" fmla="*/ 77 h 293"/>
                  <a:gd name="T18" fmla="*/ 227 w 610"/>
                  <a:gd name="T19" fmla="*/ 180 h 293"/>
                  <a:gd name="T20" fmla="*/ 185 w 610"/>
                  <a:gd name="T21" fmla="*/ 387 h 293"/>
                  <a:gd name="T22" fmla="*/ 202 w 610"/>
                  <a:gd name="T23" fmla="*/ 501 h 293"/>
                  <a:gd name="T24" fmla="*/ 189 w 610"/>
                  <a:gd name="T25" fmla="*/ 532 h 293"/>
                  <a:gd name="T26" fmla="*/ 149 w 610"/>
                  <a:gd name="T27" fmla="*/ 532 h 293"/>
                  <a:gd name="T28" fmla="*/ 116 w 610"/>
                  <a:gd name="T29" fmla="*/ 672 h 293"/>
                  <a:gd name="T30" fmla="*/ 166 w 610"/>
                  <a:gd name="T31" fmla="*/ 672 h 293"/>
                  <a:gd name="T32" fmla="*/ 116 w 610"/>
                  <a:gd name="T33" fmla="*/ 853 h 293"/>
                  <a:gd name="T34" fmla="*/ 103 w 610"/>
                  <a:gd name="T35" fmla="*/ 886 h 293"/>
                  <a:gd name="T36" fmla="*/ 75 w 610"/>
                  <a:gd name="T37" fmla="*/ 993 h 293"/>
                  <a:gd name="T38" fmla="*/ 75 w 610"/>
                  <a:gd name="T39" fmla="*/ 1067 h 293"/>
                  <a:gd name="T40" fmla="*/ 83 w 610"/>
                  <a:gd name="T41" fmla="*/ 1099 h 293"/>
                  <a:gd name="T42" fmla="*/ 66 w 610"/>
                  <a:gd name="T43" fmla="*/ 1214 h 293"/>
                  <a:gd name="T44" fmla="*/ 79 w 610"/>
                  <a:gd name="T45" fmla="*/ 1245 h 293"/>
                  <a:gd name="T46" fmla="*/ 87 w 610"/>
                  <a:gd name="T47" fmla="*/ 1277 h 293"/>
                  <a:gd name="T48" fmla="*/ 107 w 610"/>
                  <a:gd name="T49" fmla="*/ 1277 h 293"/>
                  <a:gd name="T50" fmla="*/ 103 w 610"/>
                  <a:gd name="T51" fmla="*/ 1380 h 293"/>
                  <a:gd name="T52" fmla="*/ 91 w 610"/>
                  <a:gd name="T53" fmla="*/ 1457 h 293"/>
                  <a:gd name="T54" fmla="*/ 45 w 610"/>
                  <a:gd name="T55" fmla="*/ 1639 h 293"/>
                  <a:gd name="T56" fmla="*/ 0 w 610"/>
                  <a:gd name="T57" fmla="*/ 1747 h 293"/>
                  <a:gd name="T58" fmla="*/ 18 w 610"/>
                  <a:gd name="T59" fmla="*/ 1709 h 293"/>
                  <a:gd name="T60" fmla="*/ 45 w 610"/>
                  <a:gd name="T61" fmla="*/ 1639 h 293"/>
                  <a:gd name="T62" fmla="*/ 66 w 610"/>
                  <a:gd name="T63" fmla="*/ 1597 h 293"/>
                  <a:gd name="T64" fmla="*/ 154 w 610"/>
                  <a:gd name="T65" fmla="*/ 1314 h 293"/>
                  <a:gd name="T66" fmla="*/ 177 w 610"/>
                  <a:gd name="T67" fmla="*/ 1134 h 293"/>
                  <a:gd name="T68" fmla="*/ 218 w 610"/>
                  <a:gd name="T69" fmla="*/ 1033 h 293"/>
                  <a:gd name="T70" fmla="*/ 181 w 610"/>
                  <a:gd name="T71" fmla="*/ 1214 h 293"/>
                  <a:gd name="T72" fmla="*/ 198 w 610"/>
                  <a:gd name="T73" fmla="*/ 1214 h 293"/>
                  <a:gd name="T74" fmla="*/ 202 w 610"/>
                  <a:gd name="T75" fmla="*/ 1176 h 293"/>
                  <a:gd name="T76" fmla="*/ 227 w 610"/>
                  <a:gd name="T77" fmla="*/ 1134 h 293"/>
                  <a:gd name="T78" fmla="*/ 231 w 610"/>
                  <a:gd name="T79" fmla="*/ 1067 h 293"/>
                  <a:gd name="T80" fmla="*/ 239 w 610"/>
                  <a:gd name="T81" fmla="*/ 1067 h 293"/>
                  <a:gd name="T82" fmla="*/ 247 w 610"/>
                  <a:gd name="T83" fmla="*/ 1099 h 293"/>
                  <a:gd name="T84" fmla="*/ 251 w 610"/>
                  <a:gd name="T85" fmla="*/ 1134 h 293"/>
                  <a:gd name="T86" fmla="*/ 272 w 610"/>
                  <a:gd name="T87" fmla="*/ 1176 h 293"/>
                  <a:gd name="T88" fmla="*/ 305 w 610"/>
                  <a:gd name="T89" fmla="*/ 1214 h 293"/>
                  <a:gd name="T90" fmla="*/ 305 w 610"/>
                  <a:gd name="T91" fmla="*/ 1277 h 293"/>
                  <a:gd name="T92" fmla="*/ 317 w 610"/>
                  <a:gd name="T93" fmla="*/ 1314 h 293"/>
                  <a:gd name="T94" fmla="*/ 322 w 610"/>
                  <a:gd name="T95" fmla="*/ 1348 h 293"/>
                  <a:gd name="T96" fmla="*/ 333 w 610"/>
                  <a:gd name="T97" fmla="*/ 1380 h 293"/>
                  <a:gd name="T98" fmla="*/ 341 w 610"/>
                  <a:gd name="T99" fmla="*/ 1418 h 293"/>
                  <a:gd name="T100" fmla="*/ 333 w 610"/>
                  <a:gd name="T101" fmla="*/ 1457 h 293"/>
                  <a:gd name="T102" fmla="*/ 338 w 610"/>
                  <a:gd name="T103" fmla="*/ 1597 h 293"/>
                  <a:gd name="T104" fmla="*/ 341 w 610"/>
                  <a:gd name="T105" fmla="*/ 1597 h 293"/>
                  <a:gd name="T106" fmla="*/ 333 w 610"/>
                  <a:gd name="T107" fmla="*/ 1709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grpSp>
        <p:grpSp>
          <p:nvGrpSpPr>
            <p:cNvPr id="40969" name="Group 3545"/>
            <p:cNvGrpSpPr>
              <a:grpSpLocks/>
            </p:cNvGrpSpPr>
            <p:nvPr/>
          </p:nvGrpSpPr>
          <p:grpSpPr bwMode="auto">
            <a:xfrm>
              <a:off x="142875" y="1682750"/>
              <a:ext cx="2166938" cy="1560512"/>
              <a:chOff x="851" y="1207"/>
              <a:chExt cx="1313" cy="983"/>
            </a:xfrm>
          </p:grpSpPr>
          <p:sp>
            <p:nvSpPr>
              <p:cNvPr id="41461" name="Freeform 3546"/>
              <p:cNvSpPr>
                <a:spLocks/>
              </p:cNvSpPr>
              <p:nvPr/>
            </p:nvSpPr>
            <p:spPr bwMode="auto">
              <a:xfrm>
                <a:off x="1230" y="1652"/>
                <a:ext cx="934" cy="538"/>
              </a:xfrm>
              <a:custGeom>
                <a:avLst/>
                <a:gdLst>
                  <a:gd name="T0" fmla="*/ 655 w 957"/>
                  <a:gd name="T1" fmla="*/ 253 h 478"/>
                  <a:gd name="T2" fmla="*/ 622 w 957"/>
                  <a:gd name="T3" fmla="*/ 488 h 478"/>
                  <a:gd name="T4" fmla="*/ 548 w 957"/>
                  <a:gd name="T5" fmla="*/ 667 h 478"/>
                  <a:gd name="T6" fmla="*/ 498 w 957"/>
                  <a:gd name="T7" fmla="*/ 845 h 478"/>
                  <a:gd name="T8" fmla="*/ 490 w 957"/>
                  <a:gd name="T9" fmla="*/ 667 h 478"/>
                  <a:gd name="T10" fmla="*/ 485 w 957"/>
                  <a:gd name="T11" fmla="*/ 386 h 478"/>
                  <a:gd name="T12" fmla="*/ 431 w 957"/>
                  <a:gd name="T13" fmla="*/ 179 h 478"/>
                  <a:gd name="T14" fmla="*/ 386 w 957"/>
                  <a:gd name="T15" fmla="*/ 0 h 478"/>
                  <a:gd name="T16" fmla="*/ 84 w 957"/>
                  <a:gd name="T17" fmla="*/ 141 h 478"/>
                  <a:gd name="T18" fmla="*/ 80 w 957"/>
                  <a:gd name="T19" fmla="*/ 179 h 478"/>
                  <a:gd name="T20" fmla="*/ 61 w 957"/>
                  <a:gd name="T21" fmla="*/ 141 h 478"/>
                  <a:gd name="T22" fmla="*/ 55 w 957"/>
                  <a:gd name="T23" fmla="*/ 322 h 478"/>
                  <a:gd name="T24" fmla="*/ 33 w 957"/>
                  <a:gd name="T25" fmla="*/ 595 h 478"/>
                  <a:gd name="T26" fmla="*/ 0 w 957"/>
                  <a:gd name="T27" fmla="*/ 1088 h 478"/>
                  <a:gd name="T28" fmla="*/ 0 w 957"/>
                  <a:gd name="T29" fmla="*/ 1334 h 478"/>
                  <a:gd name="T30" fmla="*/ 6 w 957"/>
                  <a:gd name="T31" fmla="*/ 1372 h 478"/>
                  <a:gd name="T32" fmla="*/ 6 w 957"/>
                  <a:gd name="T33" fmla="*/ 1727 h 478"/>
                  <a:gd name="T34" fmla="*/ 61 w 957"/>
                  <a:gd name="T35" fmla="*/ 1970 h 478"/>
                  <a:gd name="T36" fmla="*/ 137 w 957"/>
                  <a:gd name="T37" fmla="*/ 2046 h 478"/>
                  <a:gd name="T38" fmla="*/ 183 w 957"/>
                  <a:gd name="T39" fmla="*/ 2400 h 478"/>
                  <a:gd name="T40" fmla="*/ 223 w 957"/>
                  <a:gd name="T41" fmla="*/ 2673 h 478"/>
                  <a:gd name="T42" fmla="*/ 241 w 957"/>
                  <a:gd name="T43" fmla="*/ 2571 h 478"/>
                  <a:gd name="T44" fmla="*/ 262 w 957"/>
                  <a:gd name="T45" fmla="*/ 2433 h 478"/>
                  <a:gd name="T46" fmla="*/ 270 w 957"/>
                  <a:gd name="T47" fmla="*/ 2433 h 478"/>
                  <a:gd name="T48" fmla="*/ 296 w 957"/>
                  <a:gd name="T49" fmla="*/ 2293 h 478"/>
                  <a:gd name="T50" fmla="*/ 325 w 957"/>
                  <a:gd name="T51" fmla="*/ 2333 h 478"/>
                  <a:gd name="T52" fmla="*/ 345 w 957"/>
                  <a:gd name="T53" fmla="*/ 2400 h 478"/>
                  <a:gd name="T54" fmla="*/ 345 w 957"/>
                  <a:gd name="T55" fmla="*/ 2259 h 478"/>
                  <a:gd name="T56" fmla="*/ 366 w 957"/>
                  <a:gd name="T57" fmla="*/ 2217 h 478"/>
                  <a:gd name="T58" fmla="*/ 382 w 957"/>
                  <a:gd name="T59" fmla="*/ 2217 h 478"/>
                  <a:gd name="T60" fmla="*/ 394 w 957"/>
                  <a:gd name="T61" fmla="*/ 2293 h 478"/>
                  <a:gd name="T62" fmla="*/ 419 w 957"/>
                  <a:gd name="T63" fmla="*/ 2536 h 478"/>
                  <a:gd name="T64" fmla="*/ 428 w 957"/>
                  <a:gd name="T65" fmla="*/ 2634 h 478"/>
                  <a:gd name="T66" fmla="*/ 436 w 957"/>
                  <a:gd name="T67" fmla="*/ 2817 h 478"/>
                  <a:gd name="T68" fmla="*/ 449 w 957"/>
                  <a:gd name="T69" fmla="*/ 2503 h 478"/>
                  <a:gd name="T70" fmla="*/ 449 w 957"/>
                  <a:gd name="T71" fmla="*/ 2114 h 478"/>
                  <a:gd name="T72" fmla="*/ 461 w 957"/>
                  <a:gd name="T73" fmla="*/ 1970 h 478"/>
                  <a:gd name="T74" fmla="*/ 503 w 957"/>
                  <a:gd name="T75" fmla="*/ 1727 h 478"/>
                  <a:gd name="T76" fmla="*/ 510 w 957"/>
                  <a:gd name="T77" fmla="*/ 1622 h 478"/>
                  <a:gd name="T78" fmla="*/ 519 w 957"/>
                  <a:gd name="T79" fmla="*/ 1552 h 478"/>
                  <a:gd name="T80" fmla="*/ 528 w 957"/>
                  <a:gd name="T81" fmla="*/ 1483 h 478"/>
                  <a:gd name="T82" fmla="*/ 528 w 957"/>
                  <a:gd name="T83" fmla="*/ 1446 h 478"/>
                  <a:gd name="T84" fmla="*/ 523 w 957"/>
                  <a:gd name="T85" fmla="*/ 1264 h 478"/>
                  <a:gd name="T86" fmla="*/ 528 w 957"/>
                  <a:gd name="T87" fmla="*/ 1227 h 478"/>
                  <a:gd name="T88" fmla="*/ 535 w 957"/>
                  <a:gd name="T89" fmla="*/ 1264 h 478"/>
                  <a:gd name="T90" fmla="*/ 532 w 957"/>
                  <a:gd name="T91" fmla="*/ 1372 h 478"/>
                  <a:gd name="T92" fmla="*/ 544 w 957"/>
                  <a:gd name="T93" fmla="*/ 1123 h 478"/>
                  <a:gd name="T94" fmla="*/ 565 w 957"/>
                  <a:gd name="T95" fmla="*/ 1048 h 478"/>
                  <a:gd name="T96" fmla="*/ 598 w 957"/>
                  <a:gd name="T97" fmla="*/ 951 h 478"/>
                  <a:gd name="T98" fmla="*/ 610 w 957"/>
                  <a:gd name="T99" fmla="*/ 916 h 478"/>
                  <a:gd name="T100" fmla="*/ 610 w 957"/>
                  <a:gd name="T101" fmla="*/ 805 h 478"/>
                  <a:gd name="T102" fmla="*/ 638 w 957"/>
                  <a:gd name="T103" fmla="*/ 55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62" name="Freeform 3547"/>
              <p:cNvSpPr>
                <a:spLocks/>
              </p:cNvSpPr>
              <p:nvPr/>
            </p:nvSpPr>
            <p:spPr bwMode="auto">
              <a:xfrm>
                <a:off x="851" y="1207"/>
                <a:ext cx="595" cy="330"/>
              </a:xfrm>
              <a:custGeom>
                <a:avLst/>
                <a:gdLst>
                  <a:gd name="T0" fmla="*/ 338 w 610"/>
                  <a:gd name="T1" fmla="*/ 1525 h 293"/>
                  <a:gd name="T2" fmla="*/ 317 w 610"/>
                  <a:gd name="T3" fmla="*/ 1277 h 293"/>
                  <a:gd name="T4" fmla="*/ 313 w 610"/>
                  <a:gd name="T5" fmla="*/ 1134 h 293"/>
                  <a:gd name="T6" fmla="*/ 338 w 610"/>
                  <a:gd name="T7" fmla="*/ 783 h 293"/>
                  <a:gd name="T8" fmla="*/ 404 w 610"/>
                  <a:gd name="T9" fmla="*/ 291 h 293"/>
                  <a:gd name="T10" fmla="*/ 363 w 610"/>
                  <a:gd name="T11" fmla="*/ 110 h 293"/>
                  <a:gd name="T12" fmla="*/ 322 w 610"/>
                  <a:gd name="T13" fmla="*/ 37 h 293"/>
                  <a:gd name="T14" fmla="*/ 309 w 610"/>
                  <a:gd name="T15" fmla="*/ 0 h 293"/>
                  <a:gd name="T16" fmla="*/ 272 w 610"/>
                  <a:gd name="T17" fmla="*/ 77 h 293"/>
                  <a:gd name="T18" fmla="*/ 227 w 610"/>
                  <a:gd name="T19" fmla="*/ 180 h 293"/>
                  <a:gd name="T20" fmla="*/ 185 w 610"/>
                  <a:gd name="T21" fmla="*/ 387 h 293"/>
                  <a:gd name="T22" fmla="*/ 202 w 610"/>
                  <a:gd name="T23" fmla="*/ 501 h 293"/>
                  <a:gd name="T24" fmla="*/ 189 w 610"/>
                  <a:gd name="T25" fmla="*/ 532 h 293"/>
                  <a:gd name="T26" fmla="*/ 149 w 610"/>
                  <a:gd name="T27" fmla="*/ 532 h 293"/>
                  <a:gd name="T28" fmla="*/ 116 w 610"/>
                  <a:gd name="T29" fmla="*/ 672 h 293"/>
                  <a:gd name="T30" fmla="*/ 166 w 610"/>
                  <a:gd name="T31" fmla="*/ 672 h 293"/>
                  <a:gd name="T32" fmla="*/ 116 w 610"/>
                  <a:gd name="T33" fmla="*/ 853 h 293"/>
                  <a:gd name="T34" fmla="*/ 103 w 610"/>
                  <a:gd name="T35" fmla="*/ 886 h 293"/>
                  <a:gd name="T36" fmla="*/ 75 w 610"/>
                  <a:gd name="T37" fmla="*/ 993 h 293"/>
                  <a:gd name="T38" fmla="*/ 75 w 610"/>
                  <a:gd name="T39" fmla="*/ 1067 h 293"/>
                  <a:gd name="T40" fmla="*/ 83 w 610"/>
                  <a:gd name="T41" fmla="*/ 1099 h 293"/>
                  <a:gd name="T42" fmla="*/ 66 w 610"/>
                  <a:gd name="T43" fmla="*/ 1214 h 293"/>
                  <a:gd name="T44" fmla="*/ 79 w 610"/>
                  <a:gd name="T45" fmla="*/ 1245 h 293"/>
                  <a:gd name="T46" fmla="*/ 87 w 610"/>
                  <a:gd name="T47" fmla="*/ 1277 h 293"/>
                  <a:gd name="T48" fmla="*/ 107 w 610"/>
                  <a:gd name="T49" fmla="*/ 1277 h 293"/>
                  <a:gd name="T50" fmla="*/ 103 w 610"/>
                  <a:gd name="T51" fmla="*/ 1380 h 293"/>
                  <a:gd name="T52" fmla="*/ 91 w 610"/>
                  <a:gd name="T53" fmla="*/ 1457 h 293"/>
                  <a:gd name="T54" fmla="*/ 45 w 610"/>
                  <a:gd name="T55" fmla="*/ 1639 h 293"/>
                  <a:gd name="T56" fmla="*/ 0 w 610"/>
                  <a:gd name="T57" fmla="*/ 1747 h 293"/>
                  <a:gd name="T58" fmla="*/ 18 w 610"/>
                  <a:gd name="T59" fmla="*/ 1709 h 293"/>
                  <a:gd name="T60" fmla="*/ 45 w 610"/>
                  <a:gd name="T61" fmla="*/ 1639 h 293"/>
                  <a:gd name="T62" fmla="*/ 66 w 610"/>
                  <a:gd name="T63" fmla="*/ 1597 h 293"/>
                  <a:gd name="T64" fmla="*/ 154 w 610"/>
                  <a:gd name="T65" fmla="*/ 1314 h 293"/>
                  <a:gd name="T66" fmla="*/ 177 w 610"/>
                  <a:gd name="T67" fmla="*/ 1134 h 293"/>
                  <a:gd name="T68" fmla="*/ 218 w 610"/>
                  <a:gd name="T69" fmla="*/ 1033 h 293"/>
                  <a:gd name="T70" fmla="*/ 181 w 610"/>
                  <a:gd name="T71" fmla="*/ 1214 h 293"/>
                  <a:gd name="T72" fmla="*/ 198 w 610"/>
                  <a:gd name="T73" fmla="*/ 1214 h 293"/>
                  <a:gd name="T74" fmla="*/ 202 w 610"/>
                  <a:gd name="T75" fmla="*/ 1176 h 293"/>
                  <a:gd name="T76" fmla="*/ 227 w 610"/>
                  <a:gd name="T77" fmla="*/ 1134 h 293"/>
                  <a:gd name="T78" fmla="*/ 231 w 610"/>
                  <a:gd name="T79" fmla="*/ 1067 h 293"/>
                  <a:gd name="T80" fmla="*/ 239 w 610"/>
                  <a:gd name="T81" fmla="*/ 1067 h 293"/>
                  <a:gd name="T82" fmla="*/ 247 w 610"/>
                  <a:gd name="T83" fmla="*/ 1099 h 293"/>
                  <a:gd name="T84" fmla="*/ 251 w 610"/>
                  <a:gd name="T85" fmla="*/ 1134 h 293"/>
                  <a:gd name="T86" fmla="*/ 272 w 610"/>
                  <a:gd name="T87" fmla="*/ 1176 h 293"/>
                  <a:gd name="T88" fmla="*/ 305 w 610"/>
                  <a:gd name="T89" fmla="*/ 1214 h 293"/>
                  <a:gd name="T90" fmla="*/ 305 w 610"/>
                  <a:gd name="T91" fmla="*/ 1277 h 293"/>
                  <a:gd name="T92" fmla="*/ 317 w 610"/>
                  <a:gd name="T93" fmla="*/ 1314 h 293"/>
                  <a:gd name="T94" fmla="*/ 322 w 610"/>
                  <a:gd name="T95" fmla="*/ 1348 h 293"/>
                  <a:gd name="T96" fmla="*/ 333 w 610"/>
                  <a:gd name="T97" fmla="*/ 1380 h 293"/>
                  <a:gd name="T98" fmla="*/ 341 w 610"/>
                  <a:gd name="T99" fmla="*/ 1418 h 293"/>
                  <a:gd name="T100" fmla="*/ 333 w 610"/>
                  <a:gd name="T101" fmla="*/ 1457 h 293"/>
                  <a:gd name="T102" fmla="*/ 338 w 610"/>
                  <a:gd name="T103" fmla="*/ 1597 h 293"/>
                  <a:gd name="T104" fmla="*/ 341 w 610"/>
                  <a:gd name="T105" fmla="*/ 1597 h 293"/>
                  <a:gd name="T106" fmla="*/ 333 w 610"/>
                  <a:gd name="T107" fmla="*/ 1709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grpSp>
        <p:grpSp>
          <p:nvGrpSpPr>
            <p:cNvPr id="40970" name="Group 3548"/>
            <p:cNvGrpSpPr>
              <a:grpSpLocks/>
            </p:cNvGrpSpPr>
            <p:nvPr/>
          </p:nvGrpSpPr>
          <p:grpSpPr bwMode="auto">
            <a:xfrm>
              <a:off x="142875" y="1682750"/>
              <a:ext cx="2166938" cy="1560512"/>
              <a:chOff x="851" y="1207"/>
              <a:chExt cx="1313" cy="983"/>
            </a:xfrm>
          </p:grpSpPr>
          <p:sp>
            <p:nvSpPr>
              <p:cNvPr id="41459" name="Freeform 3549"/>
              <p:cNvSpPr>
                <a:spLocks/>
              </p:cNvSpPr>
              <p:nvPr/>
            </p:nvSpPr>
            <p:spPr bwMode="auto">
              <a:xfrm>
                <a:off x="1230" y="1652"/>
                <a:ext cx="934" cy="538"/>
              </a:xfrm>
              <a:custGeom>
                <a:avLst/>
                <a:gdLst>
                  <a:gd name="T0" fmla="*/ 655 w 957"/>
                  <a:gd name="T1" fmla="*/ 253 h 478"/>
                  <a:gd name="T2" fmla="*/ 622 w 957"/>
                  <a:gd name="T3" fmla="*/ 488 h 478"/>
                  <a:gd name="T4" fmla="*/ 548 w 957"/>
                  <a:gd name="T5" fmla="*/ 667 h 478"/>
                  <a:gd name="T6" fmla="*/ 498 w 957"/>
                  <a:gd name="T7" fmla="*/ 845 h 478"/>
                  <a:gd name="T8" fmla="*/ 490 w 957"/>
                  <a:gd name="T9" fmla="*/ 667 h 478"/>
                  <a:gd name="T10" fmla="*/ 485 w 957"/>
                  <a:gd name="T11" fmla="*/ 386 h 478"/>
                  <a:gd name="T12" fmla="*/ 431 w 957"/>
                  <a:gd name="T13" fmla="*/ 179 h 478"/>
                  <a:gd name="T14" fmla="*/ 386 w 957"/>
                  <a:gd name="T15" fmla="*/ 0 h 478"/>
                  <a:gd name="T16" fmla="*/ 84 w 957"/>
                  <a:gd name="T17" fmla="*/ 141 h 478"/>
                  <a:gd name="T18" fmla="*/ 80 w 957"/>
                  <a:gd name="T19" fmla="*/ 179 h 478"/>
                  <a:gd name="T20" fmla="*/ 61 w 957"/>
                  <a:gd name="T21" fmla="*/ 141 h 478"/>
                  <a:gd name="T22" fmla="*/ 55 w 957"/>
                  <a:gd name="T23" fmla="*/ 322 h 478"/>
                  <a:gd name="T24" fmla="*/ 33 w 957"/>
                  <a:gd name="T25" fmla="*/ 595 h 478"/>
                  <a:gd name="T26" fmla="*/ 0 w 957"/>
                  <a:gd name="T27" fmla="*/ 1088 h 478"/>
                  <a:gd name="T28" fmla="*/ 0 w 957"/>
                  <a:gd name="T29" fmla="*/ 1334 h 478"/>
                  <a:gd name="T30" fmla="*/ 6 w 957"/>
                  <a:gd name="T31" fmla="*/ 1372 h 478"/>
                  <a:gd name="T32" fmla="*/ 6 w 957"/>
                  <a:gd name="T33" fmla="*/ 1727 h 478"/>
                  <a:gd name="T34" fmla="*/ 61 w 957"/>
                  <a:gd name="T35" fmla="*/ 1970 h 478"/>
                  <a:gd name="T36" fmla="*/ 137 w 957"/>
                  <a:gd name="T37" fmla="*/ 2046 h 478"/>
                  <a:gd name="T38" fmla="*/ 183 w 957"/>
                  <a:gd name="T39" fmla="*/ 2400 h 478"/>
                  <a:gd name="T40" fmla="*/ 223 w 957"/>
                  <a:gd name="T41" fmla="*/ 2673 h 478"/>
                  <a:gd name="T42" fmla="*/ 241 w 957"/>
                  <a:gd name="T43" fmla="*/ 2571 h 478"/>
                  <a:gd name="T44" fmla="*/ 262 w 957"/>
                  <a:gd name="T45" fmla="*/ 2433 h 478"/>
                  <a:gd name="T46" fmla="*/ 270 w 957"/>
                  <a:gd name="T47" fmla="*/ 2433 h 478"/>
                  <a:gd name="T48" fmla="*/ 296 w 957"/>
                  <a:gd name="T49" fmla="*/ 2293 h 478"/>
                  <a:gd name="T50" fmla="*/ 325 w 957"/>
                  <a:gd name="T51" fmla="*/ 2333 h 478"/>
                  <a:gd name="T52" fmla="*/ 345 w 957"/>
                  <a:gd name="T53" fmla="*/ 2400 h 478"/>
                  <a:gd name="T54" fmla="*/ 345 w 957"/>
                  <a:gd name="T55" fmla="*/ 2259 h 478"/>
                  <a:gd name="T56" fmla="*/ 366 w 957"/>
                  <a:gd name="T57" fmla="*/ 2217 h 478"/>
                  <a:gd name="T58" fmla="*/ 382 w 957"/>
                  <a:gd name="T59" fmla="*/ 2217 h 478"/>
                  <a:gd name="T60" fmla="*/ 394 w 957"/>
                  <a:gd name="T61" fmla="*/ 2293 h 478"/>
                  <a:gd name="T62" fmla="*/ 419 w 957"/>
                  <a:gd name="T63" fmla="*/ 2536 h 478"/>
                  <a:gd name="T64" fmla="*/ 428 w 957"/>
                  <a:gd name="T65" fmla="*/ 2634 h 478"/>
                  <a:gd name="T66" fmla="*/ 436 w 957"/>
                  <a:gd name="T67" fmla="*/ 2817 h 478"/>
                  <a:gd name="T68" fmla="*/ 449 w 957"/>
                  <a:gd name="T69" fmla="*/ 2503 h 478"/>
                  <a:gd name="T70" fmla="*/ 449 w 957"/>
                  <a:gd name="T71" fmla="*/ 2114 h 478"/>
                  <a:gd name="T72" fmla="*/ 461 w 957"/>
                  <a:gd name="T73" fmla="*/ 1970 h 478"/>
                  <a:gd name="T74" fmla="*/ 503 w 957"/>
                  <a:gd name="T75" fmla="*/ 1727 h 478"/>
                  <a:gd name="T76" fmla="*/ 510 w 957"/>
                  <a:gd name="T77" fmla="*/ 1622 h 478"/>
                  <a:gd name="T78" fmla="*/ 519 w 957"/>
                  <a:gd name="T79" fmla="*/ 1552 h 478"/>
                  <a:gd name="T80" fmla="*/ 528 w 957"/>
                  <a:gd name="T81" fmla="*/ 1483 h 478"/>
                  <a:gd name="T82" fmla="*/ 528 w 957"/>
                  <a:gd name="T83" fmla="*/ 1446 h 478"/>
                  <a:gd name="T84" fmla="*/ 523 w 957"/>
                  <a:gd name="T85" fmla="*/ 1264 h 478"/>
                  <a:gd name="T86" fmla="*/ 528 w 957"/>
                  <a:gd name="T87" fmla="*/ 1227 h 478"/>
                  <a:gd name="T88" fmla="*/ 535 w 957"/>
                  <a:gd name="T89" fmla="*/ 1264 h 478"/>
                  <a:gd name="T90" fmla="*/ 532 w 957"/>
                  <a:gd name="T91" fmla="*/ 1372 h 478"/>
                  <a:gd name="T92" fmla="*/ 544 w 957"/>
                  <a:gd name="T93" fmla="*/ 1123 h 478"/>
                  <a:gd name="T94" fmla="*/ 565 w 957"/>
                  <a:gd name="T95" fmla="*/ 1048 h 478"/>
                  <a:gd name="T96" fmla="*/ 598 w 957"/>
                  <a:gd name="T97" fmla="*/ 951 h 478"/>
                  <a:gd name="T98" fmla="*/ 610 w 957"/>
                  <a:gd name="T99" fmla="*/ 916 h 478"/>
                  <a:gd name="T100" fmla="*/ 610 w 957"/>
                  <a:gd name="T101" fmla="*/ 805 h 478"/>
                  <a:gd name="T102" fmla="*/ 638 w 957"/>
                  <a:gd name="T103" fmla="*/ 55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60" name="Freeform 3550"/>
              <p:cNvSpPr>
                <a:spLocks/>
              </p:cNvSpPr>
              <p:nvPr/>
            </p:nvSpPr>
            <p:spPr bwMode="auto">
              <a:xfrm>
                <a:off x="851" y="1207"/>
                <a:ext cx="595" cy="330"/>
              </a:xfrm>
              <a:custGeom>
                <a:avLst/>
                <a:gdLst>
                  <a:gd name="T0" fmla="*/ 338 w 610"/>
                  <a:gd name="T1" fmla="*/ 1525 h 293"/>
                  <a:gd name="T2" fmla="*/ 317 w 610"/>
                  <a:gd name="T3" fmla="*/ 1277 h 293"/>
                  <a:gd name="T4" fmla="*/ 313 w 610"/>
                  <a:gd name="T5" fmla="*/ 1134 h 293"/>
                  <a:gd name="T6" fmla="*/ 338 w 610"/>
                  <a:gd name="T7" fmla="*/ 783 h 293"/>
                  <a:gd name="T8" fmla="*/ 404 w 610"/>
                  <a:gd name="T9" fmla="*/ 291 h 293"/>
                  <a:gd name="T10" fmla="*/ 363 w 610"/>
                  <a:gd name="T11" fmla="*/ 110 h 293"/>
                  <a:gd name="T12" fmla="*/ 322 w 610"/>
                  <a:gd name="T13" fmla="*/ 37 h 293"/>
                  <a:gd name="T14" fmla="*/ 309 w 610"/>
                  <a:gd name="T15" fmla="*/ 0 h 293"/>
                  <a:gd name="T16" fmla="*/ 272 w 610"/>
                  <a:gd name="T17" fmla="*/ 77 h 293"/>
                  <a:gd name="T18" fmla="*/ 227 w 610"/>
                  <a:gd name="T19" fmla="*/ 180 h 293"/>
                  <a:gd name="T20" fmla="*/ 185 w 610"/>
                  <a:gd name="T21" fmla="*/ 387 h 293"/>
                  <a:gd name="T22" fmla="*/ 202 w 610"/>
                  <a:gd name="T23" fmla="*/ 501 h 293"/>
                  <a:gd name="T24" fmla="*/ 189 w 610"/>
                  <a:gd name="T25" fmla="*/ 532 h 293"/>
                  <a:gd name="T26" fmla="*/ 149 w 610"/>
                  <a:gd name="T27" fmla="*/ 532 h 293"/>
                  <a:gd name="T28" fmla="*/ 116 w 610"/>
                  <a:gd name="T29" fmla="*/ 672 h 293"/>
                  <a:gd name="T30" fmla="*/ 166 w 610"/>
                  <a:gd name="T31" fmla="*/ 672 h 293"/>
                  <a:gd name="T32" fmla="*/ 116 w 610"/>
                  <a:gd name="T33" fmla="*/ 853 h 293"/>
                  <a:gd name="T34" fmla="*/ 103 w 610"/>
                  <a:gd name="T35" fmla="*/ 886 h 293"/>
                  <a:gd name="T36" fmla="*/ 75 w 610"/>
                  <a:gd name="T37" fmla="*/ 993 h 293"/>
                  <a:gd name="T38" fmla="*/ 75 w 610"/>
                  <a:gd name="T39" fmla="*/ 1067 h 293"/>
                  <a:gd name="T40" fmla="*/ 83 w 610"/>
                  <a:gd name="T41" fmla="*/ 1099 h 293"/>
                  <a:gd name="T42" fmla="*/ 66 w 610"/>
                  <a:gd name="T43" fmla="*/ 1214 h 293"/>
                  <a:gd name="T44" fmla="*/ 79 w 610"/>
                  <a:gd name="T45" fmla="*/ 1245 h 293"/>
                  <a:gd name="T46" fmla="*/ 87 w 610"/>
                  <a:gd name="T47" fmla="*/ 1277 h 293"/>
                  <a:gd name="T48" fmla="*/ 107 w 610"/>
                  <a:gd name="T49" fmla="*/ 1277 h 293"/>
                  <a:gd name="T50" fmla="*/ 103 w 610"/>
                  <a:gd name="T51" fmla="*/ 1380 h 293"/>
                  <a:gd name="T52" fmla="*/ 91 w 610"/>
                  <a:gd name="T53" fmla="*/ 1457 h 293"/>
                  <a:gd name="T54" fmla="*/ 45 w 610"/>
                  <a:gd name="T55" fmla="*/ 1639 h 293"/>
                  <a:gd name="T56" fmla="*/ 0 w 610"/>
                  <a:gd name="T57" fmla="*/ 1747 h 293"/>
                  <a:gd name="T58" fmla="*/ 18 w 610"/>
                  <a:gd name="T59" fmla="*/ 1709 h 293"/>
                  <a:gd name="T60" fmla="*/ 45 w 610"/>
                  <a:gd name="T61" fmla="*/ 1639 h 293"/>
                  <a:gd name="T62" fmla="*/ 66 w 610"/>
                  <a:gd name="T63" fmla="*/ 1597 h 293"/>
                  <a:gd name="T64" fmla="*/ 154 w 610"/>
                  <a:gd name="T65" fmla="*/ 1314 h 293"/>
                  <a:gd name="T66" fmla="*/ 177 w 610"/>
                  <a:gd name="T67" fmla="*/ 1134 h 293"/>
                  <a:gd name="T68" fmla="*/ 218 w 610"/>
                  <a:gd name="T69" fmla="*/ 1033 h 293"/>
                  <a:gd name="T70" fmla="*/ 181 w 610"/>
                  <a:gd name="T71" fmla="*/ 1214 h 293"/>
                  <a:gd name="T72" fmla="*/ 198 w 610"/>
                  <a:gd name="T73" fmla="*/ 1214 h 293"/>
                  <a:gd name="T74" fmla="*/ 202 w 610"/>
                  <a:gd name="T75" fmla="*/ 1176 h 293"/>
                  <a:gd name="T76" fmla="*/ 227 w 610"/>
                  <a:gd name="T77" fmla="*/ 1134 h 293"/>
                  <a:gd name="T78" fmla="*/ 231 w 610"/>
                  <a:gd name="T79" fmla="*/ 1067 h 293"/>
                  <a:gd name="T80" fmla="*/ 239 w 610"/>
                  <a:gd name="T81" fmla="*/ 1067 h 293"/>
                  <a:gd name="T82" fmla="*/ 247 w 610"/>
                  <a:gd name="T83" fmla="*/ 1099 h 293"/>
                  <a:gd name="T84" fmla="*/ 251 w 610"/>
                  <a:gd name="T85" fmla="*/ 1134 h 293"/>
                  <a:gd name="T86" fmla="*/ 272 w 610"/>
                  <a:gd name="T87" fmla="*/ 1176 h 293"/>
                  <a:gd name="T88" fmla="*/ 305 w 610"/>
                  <a:gd name="T89" fmla="*/ 1214 h 293"/>
                  <a:gd name="T90" fmla="*/ 305 w 610"/>
                  <a:gd name="T91" fmla="*/ 1277 h 293"/>
                  <a:gd name="T92" fmla="*/ 317 w 610"/>
                  <a:gd name="T93" fmla="*/ 1314 h 293"/>
                  <a:gd name="T94" fmla="*/ 322 w 610"/>
                  <a:gd name="T95" fmla="*/ 1348 h 293"/>
                  <a:gd name="T96" fmla="*/ 333 w 610"/>
                  <a:gd name="T97" fmla="*/ 1380 h 293"/>
                  <a:gd name="T98" fmla="*/ 341 w 610"/>
                  <a:gd name="T99" fmla="*/ 1418 h 293"/>
                  <a:gd name="T100" fmla="*/ 333 w 610"/>
                  <a:gd name="T101" fmla="*/ 1457 h 293"/>
                  <a:gd name="T102" fmla="*/ 338 w 610"/>
                  <a:gd name="T103" fmla="*/ 1597 h 293"/>
                  <a:gd name="T104" fmla="*/ 341 w 610"/>
                  <a:gd name="T105" fmla="*/ 1597 h 293"/>
                  <a:gd name="T106" fmla="*/ 333 w 610"/>
                  <a:gd name="T107" fmla="*/ 1709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grpSp>
        <p:grpSp>
          <p:nvGrpSpPr>
            <p:cNvPr id="40971" name="Group 3551"/>
            <p:cNvGrpSpPr>
              <a:grpSpLocks/>
            </p:cNvGrpSpPr>
            <p:nvPr/>
          </p:nvGrpSpPr>
          <p:grpSpPr bwMode="auto">
            <a:xfrm>
              <a:off x="142875" y="1682750"/>
              <a:ext cx="2166938" cy="1560512"/>
              <a:chOff x="851" y="1207"/>
              <a:chExt cx="1313" cy="983"/>
            </a:xfrm>
          </p:grpSpPr>
          <p:sp>
            <p:nvSpPr>
              <p:cNvPr id="41457" name="Freeform 3552"/>
              <p:cNvSpPr>
                <a:spLocks/>
              </p:cNvSpPr>
              <p:nvPr/>
            </p:nvSpPr>
            <p:spPr bwMode="auto">
              <a:xfrm>
                <a:off x="1230" y="1652"/>
                <a:ext cx="934" cy="538"/>
              </a:xfrm>
              <a:custGeom>
                <a:avLst/>
                <a:gdLst>
                  <a:gd name="T0" fmla="*/ 655 w 957"/>
                  <a:gd name="T1" fmla="*/ 253 h 478"/>
                  <a:gd name="T2" fmla="*/ 622 w 957"/>
                  <a:gd name="T3" fmla="*/ 488 h 478"/>
                  <a:gd name="T4" fmla="*/ 548 w 957"/>
                  <a:gd name="T5" fmla="*/ 667 h 478"/>
                  <a:gd name="T6" fmla="*/ 498 w 957"/>
                  <a:gd name="T7" fmla="*/ 845 h 478"/>
                  <a:gd name="T8" fmla="*/ 490 w 957"/>
                  <a:gd name="T9" fmla="*/ 667 h 478"/>
                  <a:gd name="T10" fmla="*/ 485 w 957"/>
                  <a:gd name="T11" fmla="*/ 386 h 478"/>
                  <a:gd name="T12" fmla="*/ 431 w 957"/>
                  <a:gd name="T13" fmla="*/ 179 h 478"/>
                  <a:gd name="T14" fmla="*/ 386 w 957"/>
                  <a:gd name="T15" fmla="*/ 0 h 478"/>
                  <a:gd name="T16" fmla="*/ 84 w 957"/>
                  <a:gd name="T17" fmla="*/ 141 h 478"/>
                  <a:gd name="T18" fmla="*/ 80 w 957"/>
                  <a:gd name="T19" fmla="*/ 179 h 478"/>
                  <a:gd name="T20" fmla="*/ 61 w 957"/>
                  <a:gd name="T21" fmla="*/ 141 h 478"/>
                  <a:gd name="T22" fmla="*/ 55 w 957"/>
                  <a:gd name="T23" fmla="*/ 322 h 478"/>
                  <a:gd name="T24" fmla="*/ 33 w 957"/>
                  <a:gd name="T25" fmla="*/ 595 h 478"/>
                  <a:gd name="T26" fmla="*/ 0 w 957"/>
                  <a:gd name="T27" fmla="*/ 1088 h 478"/>
                  <a:gd name="T28" fmla="*/ 0 w 957"/>
                  <a:gd name="T29" fmla="*/ 1334 h 478"/>
                  <a:gd name="T30" fmla="*/ 6 w 957"/>
                  <a:gd name="T31" fmla="*/ 1372 h 478"/>
                  <a:gd name="T32" fmla="*/ 6 w 957"/>
                  <a:gd name="T33" fmla="*/ 1727 h 478"/>
                  <a:gd name="T34" fmla="*/ 61 w 957"/>
                  <a:gd name="T35" fmla="*/ 1970 h 478"/>
                  <a:gd name="T36" fmla="*/ 137 w 957"/>
                  <a:gd name="T37" fmla="*/ 2046 h 478"/>
                  <a:gd name="T38" fmla="*/ 183 w 957"/>
                  <a:gd name="T39" fmla="*/ 2400 h 478"/>
                  <a:gd name="T40" fmla="*/ 223 w 957"/>
                  <a:gd name="T41" fmla="*/ 2673 h 478"/>
                  <a:gd name="T42" fmla="*/ 241 w 957"/>
                  <a:gd name="T43" fmla="*/ 2571 h 478"/>
                  <a:gd name="T44" fmla="*/ 262 w 957"/>
                  <a:gd name="T45" fmla="*/ 2433 h 478"/>
                  <a:gd name="T46" fmla="*/ 270 w 957"/>
                  <a:gd name="T47" fmla="*/ 2433 h 478"/>
                  <a:gd name="T48" fmla="*/ 296 w 957"/>
                  <a:gd name="T49" fmla="*/ 2293 h 478"/>
                  <a:gd name="T50" fmla="*/ 325 w 957"/>
                  <a:gd name="T51" fmla="*/ 2333 h 478"/>
                  <a:gd name="T52" fmla="*/ 345 w 957"/>
                  <a:gd name="T53" fmla="*/ 2400 h 478"/>
                  <a:gd name="T54" fmla="*/ 345 w 957"/>
                  <a:gd name="T55" fmla="*/ 2259 h 478"/>
                  <a:gd name="T56" fmla="*/ 366 w 957"/>
                  <a:gd name="T57" fmla="*/ 2217 h 478"/>
                  <a:gd name="T58" fmla="*/ 382 w 957"/>
                  <a:gd name="T59" fmla="*/ 2217 h 478"/>
                  <a:gd name="T60" fmla="*/ 394 w 957"/>
                  <a:gd name="T61" fmla="*/ 2293 h 478"/>
                  <a:gd name="T62" fmla="*/ 419 w 957"/>
                  <a:gd name="T63" fmla="*/ 2536 h 478"/>
                  <a:gd name="T64" fmla="*/ 428 w 957"/>
                  <a:gd name="T65" fmla="*/ 2634 h 478"/>
                  <a:gd name="T66" fmla="*/ 436 w 957"/>
                  <a:gd name="T67" fmla="*/ 2817 h 478"/>
                  <a:gd name="T68" fmla="*/ 449 w 957"/>
                  <a:gd name="T69" fmla="*/ 2503 h 478"/>
                  <a:gd name="T70" fmla="*/ 449 w 957"/>
                  <a:gd name="T71" fmla="*/ 2114 h 478"/>
                  <a:gd name="T72" fmla="*/ 461 w 957"/>
                  <a:gd name="T73" fmla="*/ 1970 h 478"/>
                  <a:gd name="T74" fmla="*/ 503 w 957"/>
                  <a:gd name="T75" fmla="*/ 1727 h 478"/>
                  <a:gd name="T76" fmla="*/ 510 w 957"/>
                  <a:gd name="T77" fmla="*/ 1622 h 478"/>
                  <a:gd name="T78" fmla="*/ 519 w 957"/>
                  <a:gd name="T79" fmla="*/ 1552 h 478"/>
                  <a:gd name="T80" fmla="*/ 528 w 957"/>
                  <a:gd name="T81" fmla="*/ 1483 h 478"/>
                  <a:gd name="T82" fmla="*/ 528 w 957"/>
                  <a:gd name="T83" fmla="*/ 1446 h 478"/>
                  <a:gd name="T84" fmla="*/ 523 w 957"/>
                  <a:gd name="T85" fmla="*/ 1264 h 478"/>
                  <a:gd name="T86" fmla="*/ 528 w 957"/>
                  <a:gd name="T87" fmla="*/ 1227 h 478"/>
                  <a:gd name="T88" fmla="*/ 535 w 957"/>
                  <a:gd name="T89" fmla="*/ 1264 h 478"/>
                  <a:gd name="T90" fmla="*/ 532 w 957"/>
                  <a:gd name="T91" fmla="*/ 1372 h 478"/>
                  <a:gd name="T92" fmla="*/ 544 w 957"/>
                  <a:gd name="T93" fmla="*/ 1123 h 478"/>
                  <a:gd name="T94" fmla="*/ 565 w 957"/>
                  <a:gd name="T95" fmla="*/ 1048 h 478"/>
                  <a:gd name="T96" fmla="*/ 598 w 957"/>
                  <a:gd name="T97" fmla="*/ 951 h 478"/>
                  <a:gd name="T98" fmla="*/ 610 w 957"/>
                  <a:gd name="T99" fmla="*/ 916 h 478"/>
                  <a:gd name="T100" fmla="*/ 610 w 957"/>
                  <a:gd name="T101" fmla="*/ 805 h 478"/>
                  <a:gd name="T102" fmla="*/ 638 w 957"/>
                  <a:gd name="T103" fmla="*/ 55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58" name="Freeform 3553"/>
              <p:cNvSpPr>
                <a:spLocks/>
              </p:cNvSpPr>
              <p:nvPr/>
            </p:nvSpPr>
            <p:spPr bwMode="auto">
              <a:xfrm>
                <a:off x="851" y="1207"/>
                <a:ext cx="595" cy="330"/>
              </a:xfrm>
              <a:custGeom>
                <a:avLst/>
                <a:gdLst>
                  <a:gd name="T0" fmla="*/ 338 w 610"/>
                  <a:gd name="T1" fmla="*/ 1525 h 293"/>
                  <a:gd name="T2" fmla="*/ 317 w 610"/>
                  <a:gd name="T3" fmla="*/ 1277 h 293"/>
                  <a:gd name="T4" fmla="*/ 313 w 610"/>
                  <a:gd name="T5" fmla="*/ 1134 h 293"/>
                  <a:gd name="T6" fmla="*/ 338 w 610"/>
                  <a:gd name="T7" fmla="*/ 783 h 293"/>
                  <a:gd name="T8" fmla="*/ 404 w 610"/>
                  <a:gd name="T9" fmla="*/ 291 h 293"/>
                  <a:gd name="T10" fmla="*/ 363 w 610"/>
                  <a:gd name="T11" fmla="*/ 110 h 293"/>
                  <a:gd name="T12" fmla="*/ 322 w 610"/>
                  <a:gd name="T13" fmla="*/ 37 h 293"/>
                  <a:gd name="T14" fmla="*/ 309 w 610"/>
                  <a:gd name="T15" fmla="*/ 0 h 293"/>
                  <a:gd name="T16" fmla="*/ 272 w 610"/>
                  <a:gd name="T17" fmla="*/ 77 h 293"/>
                  <a:gd name="T18" fmla="*/ 227 w 610"/>
                  <a:gd name="T19" fmla="*/ 180 h 293"/>
                  <a:gd name="T20" fmla="*/ 185 w 610"/>
                  <a:gd name="T21" fmla="*/ 387 h 293"/>
                  <a:gd name="T22" fmla="*/ 202 w 610"/>
                  <a:gd name="T23" fmla="*/ 501 h 293"/>
                  <a:gd name="T24" fmla="*/ 189 w 610"/>
                  <a:gd name="T25" fmla="*/ 532 h 293"/>
                  <a:gd name="T26" fmla="*/ 149 w 610"/>
                  <a:gd name="T27" fmla="*/ 532 h 293"/>
                  <a:gd name="T28" fmla="*/ 116 w 610"/>
                  <a:gd name="T29" fmla="*/ 672 h 293"/>
                  <a:gd name="T30" fmla="*/ 166 w 610"/>
                  <a:gd name="T31" fmla="*/ 672 h 293"/>
                  <a:gd name="T32" fmla="*/ 116 w 610"/>
                  <a:gd name="T33" fmla="*/ 853 h 293"/>
                  <a:gd name="T34" fmla="*/ 103 w 610"/>
                  <a:gd name="T35" fmla="*/ 886 h 293"/>
                  <a:gd name="T36" fmla="*/ 75 w 610"/>
                  <a:gd name="T37" fmla="*/ 993 h 293"/>
                  <a:gd name="T38" fmla="*/ 75 w 610"/>
                  <a:gd name="T39" fmla="*/ 1067 h 293"/>
                  <a:gd name="T40" fmla="*/ 83 w 610"/>
                  <a:gd name="T41" fmla="*/ 1099 h 293"/>
                  <a:gd name="T42" fmla="*/ 66 w 610"/>
                  <a:gd name="T43" fmla="*/ 1214 h 293"/>
                  <a:gd name="T44" fmla="*/ 79 w 610"/>
                  <a:gd name="T45" fmla="*/ 1245 h 293"/>
                  <a:gd name="T46" fmla="*/ 87 w 610"/>
                  <a:gd name="T47" fmla="*/ 1277 h 293"/>
                  <a:gd name="T48" fmla="*/ 107 w 610"/>
                  <a:gd name="T49" fmla="*/ 1277 h 293"/>
                  <a:gd name="T50" fmla="*/ 103 w 610"/>
                  <a:gd name="T51" fmla="*/ 1380 h 293"/>
                  <a:gd name="T52" fmla="*/ 91 w 610"/>
                  <a:gd name="T53" fmla="*/ 1457 h 293"/>
                  <a:gd name="T54" fmla="*/ 45 w 610"/>
                  <a:gd name="T55" fmla="*/ 1639 h 293"/>
                  <a:gd name="T56" fmla="*/ 0 w 610"/>
                  <a:gd name="T57" fmla="*/ 1747 h 293"/>
                  <a:gd name="T58" fmla="*/ 18 w 610"/>
                  <a:gd name="T59" fmla="*/ 1709 h 293"/>
                  <a:gd name="T60" fmla="*/ 45 w 610"/>
                  <a:gd name="T61" fmla="*/ 1639 h 293"/>
                  <a:gd name="T62" fmla="*/ 66 w 610"/>
                  <a:gd name="T63" fmla="*/ 1597 h 293"/>
                  <a:gd name="T64" fmla="*/ 154 w 610"/>
                  <a:gd name="T65" fmla="*/ 1314 h 293"/>
                  <a:gd name="T66" fmla="*/ 177 w 610"/>
                  <a:gd name="T67" fmla="*/ 1134 h 293"/>
                  <a:gd name="T68" fmla="*/ 218 w 610"/>
                  <a:gd name="T69" fmla="*/ 1033 h 293"/>
                  <a:gd name="T70" fmla="*/ 181 w 610"/>
                  <a:gd name="T71" fmla="*/ 1214 h 293"/>
                  <a:gd name="T72" fmla="*/ 198 w 610"/>
                  <a:gd name="T73" fmla="*/ 1214 h 293"/>
                  <a:gd name="T74" fmla="*/ 202 w 610"/>
                  <a:gd name="T75" fmla="*/ 1176 h 293"/>
                  <a:gd name="T76" fmla="*/ 227 w 610"/>
                  <a:gd name="T77" fmla="*/ 1134 h 293"/>
                  <a:gd name="T78" fmla="*/ 231 w 610"/>
                  <a:gd name="T79" fmla="*/ 1067 h 293"/>
                  <a:gd name="T80" fmla="*/ 239 w 610"/>
                  <a:gd name="T81" fmla="*/ 1067 h 293"/>
                  <a:gd name="T82" fmla="*/ 247 w 610"/>
                  <a:gd name="T83" fmla="*/ 1099 h 293"/>
                  <a:gd name="T84" fmla="*/ 251 w 610"/>
                  <a:gd name="T85" fmla="*/ 1134 h 293"/>
                  <a:gd name="T86" fmla="*/ 272 w 610"/>
                  <a:gd name="T87" fmla="*/ 1176 h 293"/>
                  <a:gd name="T88" fmla="*/ 305 w 610"/>
                  <a:gd name="T89" fmla="*/ 1214 h 293"/>
                  <a:gd name="T90" fmla="*/ 305 w 610"/>
                  <a:gd name="T91" fmla="*/ 1277 h 293"/>
                  <a:gd name="T92" fmla="*/ 317 w 610"/>
                  <a:gd name="T93" fmla="*/ 1314 h 293"/>
                  <a:gd name="T94" fmla="*/ 322 w 610"/>
                  <a:gd name="T95" fmla="*/ 1348 h 293"/>
                  <a:gd name="T96" fmla="*/ 333 w 610"/>
                  <a:gd name="T97" fmla="*/ 1380 h 293"/>
                  <a:gd name="T98" fmla="*/ 341 w 610"/>
                  <a:gd name="T99" fmla="*/ 1418 h 293"/>
                  <a:gd name="T100" fmla="*/ 333 w 610"/>
                  <a:gd name="T101" fmla="*/ 1457 h 293"/>
                  <a:gd name="T102" fmla="*/ 338 w 610"/>
                  <a:gd name="T103" fmla="*/ 1597 h 293"/>
                  <a:gd name="T104" fmla="*/ 341 w 610"/>
                  <a:gd name="T105" fmla="*/ 1597 h 293"/>
                  <a:gd name="T106" fmla="*/ 333 w 610"/>
                  <a:gd name="T107" fmla="*/ 1709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grpSp>
        <p:grpSp>
          <p:nvGrpSpPr>
            <p:cNvPr id="40972" name="Group 3554"/>
            <p:cNvGrpSpPr>
              <a:grpSpLocks/>
            </p:cNvGrpSpPr>
            <p:nvPr/>
          </p:nvGrpSpPr>
          <p:grpSpPr bwMode="auto">
            <a:xfrm>
              <a:off x="142875" y="1682750"/>
              <a:ext cx="2166938" cy="1560512"/>
              <a:chOff x="851" y="1207"/>
              <a:chExt cx="1313" cy="983"/>
            </a:xfrm>
          </p:grpSpPr>
          <p:sp>
            <p:nvSpPr>
              <p:cNvPr id="41455" name="Freeform 3555"/>
              <p:cNvSpPr>
                <a:spLocks/>
              </p:cNvSpPr>
              <p:nvPr/>
            </p:nvSpPr>
            <p:spPr bwMode="auto">
              <a:xfrm>
                <a:off x="1230" y="1652"/>
                <a:ext cx="934" cy="538"/>
              </a:xfrm>
              <a:custGeom>
                <a:avLst/>
                <a:gdLst>
                  <a:gd name="T0" fmla="*/ 655 w 957"/>
                  <a:gd name="T1" fmla="*/ 253 h 478"/>
                  <a:gd name="T2" fmla="*/ 622 w 957"/>
                  <a:gd name="T3" fmla="*/ 488 h 478"/>
                  <a:gd name="T4" fmla="*/ 548 w 957"/>
                  <a:gd name="T5" fmla="*/ 667 h 478"/>
                  <a:gd name="T6" fmla="*/ 498 w 957"/>
                  <a:gd name="T7" fmla="*/ 845 h 478"/>
                  <a:gd name="T8" fmla="*/ 490 w 957"/>
                  <a:gd name="T9" fmla="*/ 667 h 478"/>
                  <a:gd name="T10" fmla="*/ 485 w 957"/>
                  <a:gd name="T11" fmla="*/ 386 h 478"/>
                  <a:gd name="T12" fmla="*/ 431 w 957"/>
                  <a:gd name="T13" fmla="*/ 179 h 478"/>
                  <a:gd name="T14" fmla="*/ 386 w 957"/>
                  <a:gd name="T15" fmla="*/ 0 h 478"/>
                  <a:gd name="T16" fmla="*/ 84 w 957"/>
                  <a:gd name="T17" fmla="*/ 141 h 478"/>
                  <a:gd name="T18" fmla="*/ 80 w 957"/>
                  <a:gd name="T19" fmla="*/ 179 h 478"/>
                  <a:gd name="T20" fmla="*/ 61 w 957"/>
                  <a:gd name="T21" fmla="*/ 141 h 478"/>
                  <a:gd name="T22" fmla="*/ 55 w 957"/>
                  <a:gd name="T23" fmla="*/ 322 h 478"/>
                  <a:gd name="T24" fmla="*/ 33 w 957"/>
                  <a:gd name="T25" fmla="*/ 595 h 478"/>
                  <a:gd name="T26" fmla="*/ 0 w 957"/>
                  <a:gd name="T27" fmla="*/ 1088 h 478"/>
                  <a:gd name="T28" fmla="*/ 0 w 957"/>
                  <a:gd name="T29" fmla="*/ 1334 h 478"/>
                  <a:gd name="T30" fmla="*/ 6 w 957"/>
                  <a:gd name="T31" fmla="*/ 1372 h 478"/>
                  <a:gd name="T32" fmla="*/ 6 w 957"/>
                  <a:gd name="T33" fmla="*/ 1727 h 478"/>
                  <a:gd name="T34" fmla="*/ 61 w 957"/>
                  <a:gd name="T35" fmla="*/ 1970 h 478"/>
                  <a:gd name="T36" fmla="*/ 137 w 957"/>
                  <a:gd name="T37" fmla="*/ 2046 h 478"/>
                  <a:gd name="T38" fmla="*/ 183 w 957"/>
                  <a:gd name="T39" fmla="*/ 2400 h 478"/>
                  <a:gd name="T40" fmla="*/ 223 w 957"/>
                  <a:gd name="T41" fmla="*/ 2673 h 478"/>
                  <a:gd name="T42" fmla="*/ 241 w 957"/>
                  <a:gd name="T43" fmla="*/ 2571 h 478"/>
                  <a:gd name="T44" fmla="*/ 262 w 957"/>
                  <a:gd name="T45" fmla="*/ 2433 h 478"/>
                  <a:gd name="T46" fmla="*/ 270 w 957"/>
                  <a:gd name="T47" fmla="*/ 2433 h 478"/>
                  <a:gd name="T48" fmla="*/ 296 w 957"/>
                  <a:gd name="T49" fmla="*/ 2293 h 478"/>
                  <a:gd name="T50" fmla="*/ 325 w 957"/>
                  <a:gd name="T51" fmla="*/ 2333 h 478"/>
                  <a:gd name="T52" fmla="*/ 345 w 957"/>
                  <a:gd name="T53" fmla="*/ 2400 h 478"/>
                  <a:gd name="T54" fmla="*/ 345 w 957"/>
                  <a:gd name="T55" fmla="*/ 2259 h 478"/>
                  <a:gd name="T56" fmla="*/ 366 w 957"/>
                  <a:gd name="T57" fmla="*/ 2217 h 478"/>
                  <a:gd name="T58" fmla="*/ 382 w 957"/>
                  <a:gd name="T59" fmla="*/ 2217 h 478"/>
                  <a:gd name="T60" fmla="*/ 394 w 957"/>
                  <a:gd name="T61" fmla="*/ 2293 h 478"/>
                  <a:gd name="T62" fmla="*/ 419 w 957"/>
                  <a:gd name="T63" fmla="*/ 2536 h 478"/>
                  <a:gd name="T64" fmla="*/ 428 w 957"/>
                  <a:gd name="T65" fmla="*/ 2634 h 478"/>
                  <a:gd name="T66" fmla="*/ 436 w 957"/>
                  <a:gd name="T67" fmla="*/ 2817 h 478"/>
                  <a:gd name="T68" fmla="*/ 449 w 957"/>
                  <a:gd name="T69" fmla="*/ 2503 h 478"/>
                  <a:gd name="T70" fmla="*/ 449 w 957"/>
                  <a:gd name="T71" fmla="*/ 2114 h 478"/>
                  <a:gd name="T72" fmla="*/ 461 w 957"/>
                  <a:gd name="T73" fmla="*/ 1970 h 478"/>
                  <a:gd name="T74" fmla="*/ 503 w 957"/>
                  <a:gd name="T75" fmla="*/ 1727 h 478"/>
                  <a:gd name="T76" fmla="*/ 510 w 957"/>
                  <a:gd name="T77" fmla="*/ 1622 h 478"/>
                  <a:gd name="T78" fmla="*/ 519 w 957"/>
                  <a:gd name="T79" fmla="*/ 1552 h 478"/>
                  <a:gd name="T80" fmla="*/ 528 w 957"/>
                  <a:gd name="T81" fmla="*/ 1483 h 478"/>
                  <a:gd name="T82" fmla="*/ 528 w 957"/>
                  <a:gd name="T83" fmla="*/ 1446 h 478"/>
                  <a:gd name="T84" fmla="*/ 523 w 957"/>
                  <a:gd name="T85" fmla="*/ 1264 h 478"/>
                  <a:gd name="T86" fmla="*/ 528 w 957"/>
                  <a:gd name="T87" fmla="*/ 1227 h 478"/>
                  <a:gd name="T88" fmla="*/ 535 w 957"/>
                  <a:gd name="T89" fmla="*/ 1264 h 478"/>
                  <a:gd name="T90" fmla="*/ 532 w 957"/>
                  <a:gd name="T91" fmla="*/ 1372 h 478"/>
                  <a:gd name="T92" fmla="*/ 544 w 957"/>
                  <a:gd name="T93" fmla="*/ 1123 h 478"/>
                  <a:gd name="T94" fmla="*/ 565 w 957"/>
                  <a:gd name="T95" fmla="*/ 1048 h 478"/>
                  <a:gd name="T96" fmla="*/ 598 w 957"/>
                  <a:gd name="T97" fmla="*/ 951 h 478"/>
                  <a:gd name="T98" fmla="*/ 610 w 957"/>
                  <a:gd name="T99" fmla="*/ 916 h 478"/>
                  <a:gd name="T100" fmla="*/ 610 w 957"/>
                  <a:gd name="T101" fmla="*/ 805 h 478"/>
                  <a:gd name="T102" fmla="*/ 638 w 957"/>
                  <a:gd name="T103" fmla="*/ 55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56" name="Freeform 3556"/>
              <p:cNvSpPr>
                <a:spLocks/>
              </p:cNvSpPr>
              <p:nvPr/>
            </p:nvSpPr>
            <p:spPr bwMode="auto">
              <a:xfrm>
                <a:off x="851" y="1207"/>
                <a:ext cx="595" cy="330"/>
              </a:xfrm>
              <a:custGeom>
                <a:avLst/>
                <a:gdLst>
                  <a:gd name="T0" fmla="*/ 338 w 610"/>
                  <a:gd name="T1" fmla="*/ 1525 h 293"/>
                  <a:gd name="T2" fmla="*/ 317 w 610"/>
                  <a:gd name="T3" fmla="*/ 1277 h 293"/>
                  <a:gd name="T4" fmla="*/ 313 w 610"/>
                  <a:gd name="T5" fmla="*/ 1134 h 293"/>
                  <a:gd name="T6" fmla="*/ 338 w 610"/>
                  <a:gd name="T7" fmla="*/ 783 h 293"/>
                  <a:gd name="T8" fmla="*/ 404 w 610"/>
                  <a:gd name="T9" fmla="*/ 291 h 293"/>
                  <a:gd name="T10" fmla="*/ 363 w 610"/>
                  <a:gd name="T11" fmla="*/ 110 h 293"/>
                  <a:gd name="T12" fmla="*/ 322 w 610"/>
                  <a:gd name="T13" fmla="*/ 37 h 293"/>
                  <a:gd name="T14" fmla="*/ 309 w 610"/>
                  <a:gd name="T15" fmla="*/ 0 h 293"/>
                  <a:gd name="T16" fmla="*/ 272 w 610"/>
                  <a:gd name="T17" fmla="*/ 77 h 293"/>
                  <a:gd name="T18" fmla="*/ 227 w 610"/>
                  <a:gd name="T19" fmla="*/ 180 h 293"/>
                  <a:gd name="T20" fmla="*/ 185 w 610"/>
                  <a:gd name="T21" fmla="*/ 387 h 293"/>
                  <a:gd name="T22" fmla="*/ 202 w 610"/>
                  <a:gd name="T23" fmla="*/ 501 h 293"/>
                  <a:gd name="T24" fmla="*/ 189 w 610"/>
                  <a:gd name="T25" fmla="*/ 532 h 293"/>
                  <a:gd name="T26" fmla="*/ 149 w 610"/>
                  <a:gd name="T27" fmla="*/ 532 h 293"/>
                  <a:gd name="T28" fmla="*/ 116 w 610"/>
                  <a:gd name="T29" fmla="*/ 672 h 293"/>
                  <a:gd name="T30" fmla="*/ 166 w 610"/>
                  <a:gd name="T31" fmla="*/ 672 h 293"/>
                  <a:gd name="T32" fmla="*/ 116 w 610"/>
                  <a:gd name="T33" fmla="*/ 853 h 293"/>
                  <a:gd name="T34" fmla="*/ 103 w 610"/>
                  <a:gd name="T35" fmla="*/ 886 h 293"/>
                  <a:gd name="T36" fmla="*/ 75 w 610"/>
                  <a:gd name="T37" fmla="*/ 993 h 293"/>
                  <a:gd name="T38" fmla="*/ 75 w 610"/>
                  <a:gd name="T39" fmla="*/ 1067 h 293"/>
                  <a:gd name="T40" fmla="*/ 83 w 610"/>
                  <a:gd name="T41" fmla="*/ 1099 h 293"/>
                  <a:gd name="T42" fmla="*/ 66 w 610"/>
                  <a:gd name="T43" fmla="*/ 1214 h 293"/>
                  <a:gd name="T44" fmla="*/ 79 w 610"/>
                  <a:gd name="T45" fmla="*/ 1245 h 293"/>
                  <a:gd name="T46" fmla="*/ 87 w 610"/>
                  <a:gd name="T47" fmla="*/ 1277 h 293"/>
                  <a:gd name="T48" fmla="*/ 107 w 610"/>
                  <a:gd name="T49" fmla="*/ 1277 h 293"/>
                  <a:gd name="T50" fmla="*/ 103 w 610"/>
                  <a:gd name="T51" fmla="*/ 1380 h 293"/>
                  <a:gd name="T52" fmla="*/ 91 w 610"/>
                  <a:gd name="T53" fmla="*/ 1457 h 293"/>
                  <a:gd name="T54" fmla="*/ 45 w 610"/>
                  <a:gd name="T55" fmla="*/ 1639 h 293"/>
                  <a:gd name="T56" fmla="*/ 0 w 610"/>
                  <a:gd name="T57" fmla="*/ 1747 h 293"/>
                  <a:gd name="T58" fmla="*/ 18 w 610"/>
                  <a:gd name="T59" fmla="*/ 1709 h 293"/>
                  <a:gd name="T60" fmla="*/ 45 w 610"/>
                  <a:gd name="T61" fmla="*/ 1639 h 293"/>
                  <a:gd name="T62" fmla="*/ 66 w 610"/>
                  <a:gd name="T63" fmla="*/ 1597 h 293"/>
                  <a:gd name="T64" fmla="*/ 154 w 610"/>
                  <a:gd name="T65" fmla="*/ 1314 h 293"/>
                  <a:gd name="T66" fmla="*/ 177 w 610"/>
                  <a:gd name="T67" fmla="*/ 1134 h 293"/>
                  <a:gd name="T68" fmla="*/ 218 w 610"/>
                  <a:gd name="T69" fmla="*/ 1033 h 293"/>
                  <a:gd name="T70" fmla="*/ 181 w 610"/>
                  <a:gd name="T71" fmla="*/ 1214 h 293"/>
                  <a:gd name="T72" fmla="*/ 198 w 610"/>
                  <a:gd name="T73" fmla="*/ 1214 h 293"/>
                  <a:gd name="T74" fmla="*/ 202 w 610"/>
                  <a:gd name="T75" fmla="*/ 1176 h 293"/>
                  <a:gd name="T76" fmla="*/ 227 w 610"/>
                  <a:gd name="T77" fmla="*/ 1134 h 293"/>
                  <a:gd name="T78" fmla="*/ 231 w 610"/>
                  <a:gd name="T79" fmla="*/ 1067 h 293"/>
                  <a:gd name="T80" fmla="*/ 239 w 610"/>
                  <a:gd name="T81" fmla="*/ 1067 h 293"/>
                  <a:gd name="T82" fmla="*/ 247 w 610"/>
                  <a:gd name="T83" fmla="*/ 1099 h 293"/>
                  <a:gd name="T84" fmla="*/ 251 w 610"/>
                  <a:gd name="T85" fmla="*/ 1134 h 293"/>
                  <a:gd name="T86" fmla="*/ 272 w 610"/>
                  <a:gd name="T87" fmla="*/ 1176 h 293"/>
                  <a:gd name="T88" fmla="*/ 305 w 610"/>
                  <a:gd name="T89" fmla="*/ 1214 h 293"/>
                  <a:gd name="T90" fmla="*/ 305 w 610"/>
                  <a:gd name="T91" fmla="*/ 1277 h 293"/>
                  <a:gd name="T92" fmla="*/ 317 w 610"/>
                  <a:gd name="T93" fmla="*/ 1314 h 293"/>
                  <a:gd name="T94" fmla="*/ 322 w 610"/>
                  <a:gd name="T95" fmla="*/ 1348 h 293"/>
                  <a:gd name="T96" fmla="*/ 333 w 610"/>
                  <a:gd name="T97" fmla="*/ 1380 h 293"/>
                  <a:gd name="T98" fmla="*/ 341 w 610"/>
                  <a:gd name="T99" fmla="*/ 1418 h 293"/>
                  <a:gd name="T100" fmla="*/ 333 w 610"/>
                  <a:gd name="T101" fmla="*/ 1457 h 293"/>
                  <a:gd name="T102" fmla="*/ 338 w 610"/>
                  <a:gd name="T103" fmla="*/ 1597 h 293"/>
                  <a:gd name="T104" fmla="*/ 341 w 610"/>
                  <a:gd name="T105" fmla="*/ 1597 h 293"/>
                  <a:gd name="T106" fmla="*/ 333 w 610"/>
                  <a:gd name="T107" fmla="*/ 1709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grpSp>
        <p:grpSp>
          <p:nvGrpSpPr>
            <p:cNvPr id="40973" name="Group 3557"/>
            <p:cNvGrpSpPr>
              <a:grpSpLocks/>
            </p:cNvGrpSpPr>
            <p:nvPr/>
          </p:nvGrpSpPr>
          <p:grpSpPr bwMode="auto">
            <a:xfrm>
              <a:off x="142875" y="1682750"/>
              <a:ext cx="2166938" cy="1560512"/>
              <a:chOff x="851" y="1207"/>
              <a:chExt cx="1313" cy="983"/>
            </a:xfrm>
          </p:grpSpPr>
          <p:sp>
            <p:nvSpPr>
              <p:cNvPr id="41453" name="Freeform 3558"/>
              <p:cNvSpPr>
                <a:spLocks/>
              </p:cNvSpPr>
              <p:nvPr/>
            </p:nvSpPr>
            <p:spPr bwMode="auto">
              <a:xfrm>
                <a:off x="1230" y="1652"/>
                <a:ext cx="934" cy="538"/>
              </a:xfrm>
              <a:custGeom>
                <a:avLst/>
                <a:gdLst>
                  <a:gd name="T0" fmla="*/ 655 w 957"/>
                  <a:gd name="T1" fmla="*/ 253 h 478"/>
                  <a:gd name="T2" fmla="*/ 622 w 957"/>
                  <a:gd name="T3" fmla="*/ 488 h 478"/>
                  <a:gd name="T4" fmla="*/ 548 w 957"/>
                  <a:gd name="T5" fmla="*/ 667 h 478"/>
                  <a:gd name="T6" fmla="*/ 498 w 957"/>
                  <a:gd name="T7" fmla="*/ 845 h 478"/>
                  <a:gd name="T8" fmla="*/ 490 w 957"/>
                  <a:gd name="T9" fmla="*/ 667 h 478"/>
                  <a:gd name="T10" fmla="*/ 485 w 957"/>
                  <a:gd name="T11" fmla="*/ 386 h 478"/>
                  <a:gd name="T12" fmla="*/ 431 w 957"/>
                  <a:gd name="T13" fmla="*/ 179 h 478"/>
                  <a:gd name="T14" fmla="*/ 386 w 957"/>
                  <a:gd name="T15" fmla="*/ 0 h 478"/>
                  <a:gd name="T16" fmla="*/ 84 w 957"/>
                  <a:gd name="T17" fmla="*/ 141 h 478"/>
                  <a:gd name="T18" fmla="*/ 80 w 957"/>
                  <a:gd name="T19" fmla="*/ 179 h 478"/>
                  <a:gd name="T20" fmla="*/ 61 w 957"/>
                  <a:gd name="T21" fmla="*/ 141 h 478"/>
                  <a:gd name="T22" fmla="*/ 55 w 957"/>
                  <a:gd name="T23" fmla="*/ 322 h 478"/>
                  <a:gd name="T24" fmla="*/ 33 w 957"/>
                  <a:gd name="T25" fmla="*/ 595 h 478"/>
                  <a:gd name="T26" fmla="*/ 0 w 957"/>
                  <a:gd name="T27" fmla="*/ 1088 h 478"/>
                  <a:gd name="T28" fmla="*/ 0 w 957"/>
                  <a:gd name="T29" fmla="*/ 1334 h 478"/>
                  <a:gd name="T30" fmla="*/ 6 w 957"/>
                  <a:gd name="T31" fmla="*/ 1372 h 478"/>
                  <a:gd name="T32" fmla="*/ 6 w 957"/>
                  <a:gd name="T33" fmla="*/ 1727 h 478"/>
                  <a:gd name="T34" fmla="*/ 61 w 957"/>
                  <a:gd name="T35" fmla="*/ 1970 h 478"/>
                  <a:gd name="T36" fmla="*/ 137 w 957"/>
                  <a:gd name="T37" fmla="*/ 2046 h 478"/>
                  <a:gd name="T38" fmla="*/ 183 w 957"/>
                  <a:gd name="T39" fmla="*/ 2400 h 478"/>
                  <a:gd name="T40" fmla="*/ 223 w 957"/>
                  <a:gd name="T41" fmla="*/ 2673 h 478"/>
                  <a:gd name="T42" fmla="*/ 241 w 957"/>
                  <a:gd name="T43" fmla="*/ 2571 h 478"/>
                  <a:gd name="T44" fmla="*/ 262 w 957"/>
                  <a:gd name="T45" fmla="*/ 2433 h 478"/>
                  <a:gd name="T46" fmla="*/ 270 w 957"/>
                  <a:gd name="T47" fmla="*/ 2433 h 478"/>
                  <a:gd name="T48" fmla="*/ 296 w 957"/>
                  <a:gd name="T49" fmla="*/ 2293 h 478"/>
                  <a:gd name="T50" fmla="*/ 325 w 957"/>
                  <a:gd name="T51" fmla="*/ 2333 h 478"/>
                  <a:gd name="T52" fmla="*/ 345 w 957"/>
                  <a:gd name="T53" fmla="*/ 2400 h 478"/>
                  <a:gd name="T54" fmla="*/ 345 w 957"/>
                  <a:gd name="T55" fmla="*/ 2259 h 478"/>
                  <a:gd name="T56" fmla="*/ 366 w 957"/>
                  <a:gd name="T57" fmla="*/ 2217 h 478"/>
                  <a:gd name="T58" fmla="*/ 382 w 957"/>
                  <a:gd name="T59" fmla="*/ 2217 h 478"/>
                  <a:gd name="T60" fmla="*/ 394 w 957"/>
                  <a:gd name="T61" fmla="*/ 2293 h 478"/>
                  <a:gd name="T62" fmla="*/ 419 w 957"/>
                  <a:gd name="T63" fmla="*/ 2536 h 478"/>
                  <a:gd name="T64" fmla="*/ 428 w 957"/>
                  <a:gd name="T65" fmla="*/ 2634 h 478"/>
                  <a:gd name="T66" fmla="*/ 436 w 957"/>
                  <a:gd name="T67" fmla="*/ 2817 h 478"/>
                  <a:gd name="T68" fmla="*/ 449 w 957"/>
                  <a:gd name="T69" fmla="*/ 2503 h 478"/>
                  <a:gd name="T70" fmla="*/ 449 w 957"/>
                  <a:gd name="T71" fmla="*/ 2114 h 478"/>
                  <a:gd name="T72" fmla="*/ 461 w 957"/>
                  <a:gd name="T73" fmla="*/ 1970 h 478"/>
                  <a:gd name="T74" fmla="*/ 503 w 957"/>
                  <a:gd name="T75" fmla="*/ 1727 h 478"/>
                  <a:gd name="T76" fmla="*/ 510 w 957"/>
                  <a:gd name="T77" fmla="*/ 1622 h 478"/>
                  <a:gd name="T78" fmla="*/ 519 w 957"/>
                  <a:gd name="T79" fmla="*/ 1552 h 478"/>
                  <a:gd name="T80" fmla="*/ 528 w 957"/>
                  <a:gd name="T81" fmla="*/ 1483 h 478"/>
                  <a:gd name="T82" fmla="*/ 528 w 957"/>
                  <a:gd name="T83" fmla="*/ 1446 h 478"/>
                  <a:gd name="T84" fmla="*/ 523 w 957"/>
                  <a:gd name="T85" fmla="*/ 1264 h 478"/>
                  <a:gd name="T86" fmla="*/ 528 w 957"/>
                  <a:gd name="T87" fmla="*/ 1227 h 478"/>
                  <a:gd name="T88" fmla="*/ 535 w 957"/>
                  <a:gd name="T89" fmla="*/ 1264 h 478"/>
                  <a:gd name="T90" fmla="*/ 532 w 957"/>
                  <a:gd name="T91" fmla="*/ 1372 h 478"/>
                  <a:gd name="T92" fmla="*/ 544 w 957"/>
                  <a:gd name="T93" fmla="*/ 1123 h 478"/>
                  <a:gd name="T94" fmla="*/ 565 w 957"/>
                  <a:gd name="T95" fmla="*/ 1048 h 478"/>
                  <a:gd name="T96" fmla="*/ 598 w 957"/>
                  <a:gd name="T97" fmla="*/ 951 h 478"/>
                  <a:gd name="T98" fmla="*/ 610 w 957"/>
                  <a:gd name="T99" fmla="*/ 916 h 478"/>
                  <a:gd name="T100" fmla="*/ 610 w 957"/>
                  <a:gd name="T101" fmla="*/ 805 h 478"/>
                  <a:gd name="T102" fmla="*/ 638 w 957"/>
                  <a:gd name="T103" fmla="*/ 55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54" name="Freeform 3559"/>
              <p:cNvSpPr>
                <a:spLocks/>
              </p:cNvSpPr>
              <p:nvPr/>
            </p:nvSpPr>
            <p:spPr bwMode="auto">
              <a:xfrm>
                <a:off x="851" y="1207"/>
                <a:ext cx="595" cy="330"/>
              </a:xfrm>
              <a:custGeom>
                <a:avLst/>
                <a:gdLst>
                  <a:gd name="T0" fmla="*/ 338 w 610"/>
                  <a:gd name="T1" fmla="*/ 1525 h 293"/>
                  <a:gd name="T2" fmla="*/ 317 w 610"/>
                  <a:gd name="T3" fmla="*/ 1277 h 293"/>
                  <a:gd name="T4" fmla="*/ 313 w 610"/>
                  <a:gd name="T5" fmla="*/ 1134 h 293"/>
                  <a:gd name="T6" fmla="*/ 338 w 610"/>
                  <a:gd name="T7" fmla="*/ 783 h 293"/>
                  <a:gd name="T8" fmla="*/ 404 w 610"/>
                  <a:gd name="T9" fmla="*/ 291 h 293"/>
                  <a:gd name="T10" fmla="*/ 363 w 610"/>
                  <a:gd name="T11" fmla="*/ 110 h 293"/>
                  <a:gd name="T12" fmla="*/ 322 w 610"/>
                  <a:gd name="T13" fmla="*/ 37 h 293"/>
                  <a:gd name="T14" fmla="*/ 309 w 610"/>
                  <a:gd name="T15" fmla="*/ 0 h 293"/>
                  <a:gd name="T16" fmla="*/ 272 w 610"/>
                  <a:gd name="T17" fmla="*/ 77 h 293"/>
                  <a:gd name="T18" fmla="*/ 227 w 610"/>
                  <a:gd name="T19" fmla="*/ 180 h 293"/>
                  <a:gd name="T20" fmla="*/ 185 w 610"/>
                  <a:gd name="T21" fmla="*/ 387 h 293"/>
                  <a:gd name="T22" fmla="*/ 202 w 610"/>
                  <a:gd name="T23" fmla="*/ 501 h 293"/>
                  <a:gd name="T24" fmla="*/ 189 w 610"/>
                  <a:gd name="T25" fmla="*/ 532 h 293"/>
                  <a:gd name="T26" fmla="*/ 149 w 610"/>
                  <a:gd name="T27" fmla="*/ 532 h 293"/>
                  <a:gd name="T28" fmla="*/ 116 w 610"/>
                  <a:gd name="T29" fmla="*/ 672 h 293"/>
                  <a:gd name="T30" fmla="*/ 166 w 610"/>
                  <a:gd name="T31" fmla="*/ 672 h 293"/>
                  <a:gd name="T32" fmla="*/ 116 w 610"/>
                  <a:gd name="T33" fmla="*/ 853 h 293"/>
                  <a:gd name="T34" fmla="*/ 103 w 610"/>
                  <a:gd name="T35" fmla="*/ 886 h 293"/>
                  <a:gd name="T36" fmla="*/ 75 w 610"/>
                  <a:gd name="T37" fmla="*/ 993 h 293"/>
                  <a:gd name="T38" fmla="*/ 75 w 610"/>
                  <a:gd name="T39" fmla="*/ 1067 h 293"/>
                  <a:gd name="T40" fmla="*/ 83 w 610"/>
                  <a:gd name="T41" fmla="*/ 1099 h 293"/>
                  <a:gd name="T42" fmla="*/ 66 w 610"/>
                  <a:gd name="T43" fmla="*/ 1214 h 293"/>
                  <a:gd name="T44" fmla="*/ 79 w 610"/>
                  <a:gd name="T45" fmla="*/ 1245 h 293"/>
                  <a:gd name="T46" fmla="*/ 87 w 610"/>
                  <a:gd name="T47" fmla="*/ 1277 h 293"/>
                  <a:gd name="T48" fmla="*/ 107 w 610"/>
                  <a:gd name="T49" fmla="*/ 1277 h 293"/>
                  <a:gd name="T50" fmla="*/ 103 w 610"/>
                  <a:gd name="T51" fmla="*/ 1380 h 293"/>
                  <a:gd name="T52" fmla="*/ 91 w 610"/>
                  <a:gd name="T53" fmla="*/ 1457 h 293"/>
                  <a:gd name="T54" fmla="*/ 45 w 610"/>
                  <a:gd name="T55" fmla="*/ 1639 h 293"/>
                  <a:gd name="T56" fmla="*/ 0 w 610"/>
                  <a:gd name="T57" fmla="*/ 1747 h 293"/>
                  <a:gd name="T58" fmla="*/ 18 w 610"/>
                  <a:gd name="T59" fmla="*/ 1709 h 293"/>
                  <a:gd name="T60" fmla="*/ 45 w 610"/>
                  <a:gd name="T61" fmla="*/ 1639 h 293"/>
                  <a:gd name="T62" fmla="*/ 66 w 610"/>
                  <a:gd name="T63" fmla="*/ 1597 h 293"/>
                  <a:gd name="T64" fmla="*/ 154 w 610"/>
                  <a:gd name="T65" fmla="*/ 1314 h 293"/>
                  <a:gd name="T66" fmla="*/ 177 w 610"/>
                  <a:gd name="T67" fmla="*/ 1134 h 293"/>
                  <a:gd name="T68" fmla="*/ 218 w 610"/>
                  <a:gd name="T69" fmla="*/ 1033 h 293"/>
                  <a:gd name="T70" fmla="*/ 181 w 610"/>
                  <a:gd name="T71" fmla="*/ 1214 h 293"/>
                  <a:gd name="T72" fmla="*/ 198 w 610"/>
                  <a:gd name="T73" fmla="*/ 1214 h 293"/>
                  <a:gd name="T74" fmla="*/ 202 w 610"/>
                  <a:gd name="T75" fmla="*/ 1176 h 293"/>
                  <a:gd name="T76" fmla="*/ 227 w 610"/>
                  <a:gd name="T77" fmla="*/ 1134 h 293"/>
                  <a:gd name="T78" fmla="*/ 231 w 610"/>
                  <a:gd name="T79" fmla="*/ 1067 h 293"/>
                  <a:gd name="T80" fmla="*/ 239 w 610"/>
                  <a:gd name="T81" fmla="*/ 1067 h 293"/>
                  <a:gd name="T82" fmla="*/ 247 w 610"/>
                  <a:gd name="T83" fmla="*/ 1099 h 293"/>
                  <a:gd name="T84" fmla="*/ 251 w 610"/>
                  <a:gd name="T85" fmla="*/ 1134 h 293"/>
                  <a:gd name="T86" fmla="*/ 272 w 610"/>
                  <a:gd name="T87" fmla="*/ 1176 h 293"/>
                  <a:gd name="T88" fmla="*/ 305 w 610"/>
                  <a:gd name="T89" fmla="*/ 1214 h 293"/>
                  <a:gd name="T90" fmla="*/ 305 w 610"/>
                  <a:gd name="T91" fmla="*/ 1277 h 293"/>
                  <a:gd name="T92" fmla="*/ 317 w 610"/>
                  <a:gd name="T93" fmla="*/ 1314 h 293"/>
                  <a:gd name="T94" fmla="*/ 322 w 610"/>
                  <a:gd name="T95" fmla="*/ 1348 h 293"/>
                  <a:gd name="T96" fmla="*/ 333 w 610"/>
                  <a:gd name="T97" fmla="*/ 1380 h 293"/>
                  <a:gd name="T98" fmla="*/ 341 w 610"/>
                  <a:gd name="T99" fmla="*/ 1418 h 293"/>
                  <a:gd name="T100" fmla="*/ 333 w 610"/>
                  <a:gd name="T101" fmla="*/ 1457 h 293"/>
                  <a:gd name="T102" fmla="*/ 338 w 610"/>
                  <a:gd name="T103" fmla="*/ 1597 h 293"/>
                  <a:gd name="T104" fmla="*/ 341 w 610"/>
                  <a:gd name="T105" fmla="*/ 1597 h 293"/>
                  <a:gd name="T106" fmla="*/ 333 w 610"/>
                  <a:gd name="T107" fmla="*/ 1709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grpSp>
        <p:grpSp>
          <p:nvGrpSpPr>
            <p:cNvPr id="40974" name="Group 3560"/>
            <p:cNvGrpSpPr>
              <a:grpSpLocks/>
            </p:cNvGrpSpPr>
            <p:nvPr/>
          </p:nvGrpSpPr>
          <p:grpSpPr bwMode="auto">
            <a:xfrm>
              <a:off x="142875" y="1682750"/>
              <a:ext cx="2166938" cy="1560512"/>
              <a:chOff x="851" y="1207"/>
              <a:chExt cx="1313" cy="983"/>
            </a:xfrm>
          </p:grpSpPr>
          <p:sp>
            <p:nvSpPr>
              <p:cNvPr id="41451" name="Freeform 995"/>
              <p:cNvSpPr>
                <a:spLocks/>
              </p:cNvSpPr>
              <p:nvPr/>
            </p:nvSpPr>
            <p:spPr bwMode="auto">
              <a:xfrm>
                <a:off x="1230" y="1652"/>
                <a:ext cx="934" cy="538"/>
              </a:xfrm>
              <a:custGeom>
                <a:avLst/>
                <a:gdLst>
                  <a:gd name="T0" fmla="*/ 655 w 957"/>
                  <a:gd name="T1" fmla="*/ 253 h 478"/>
                  <a:gd name="T2" fmla="*/ 622 w 957"/>
                  <a:gd name="T3" fmla="*/ 488 h 478"/>
                  <a:gd name="T4" fmla="*/ 548 w 957"/>
                  <a:gd name="T5" fmla="*/ 667 h 478"/>
                  <a:gd name="T6" fmla="*/ 498 w 957"/>
                  <a:gd name="T7" fmla="*/ 845 h 478"/>
                  <a:gd name="T8" fmla="*/ 490 w 957"/>
                  <a:gd name="T9" fmla="*/ 667 h 478"/>
                  <a:gd name="T10" fmla="*/ 485 w 957"/>
                  <a:gd name="T11" fmla="*/ 386 h 478"/>
                  <a:gd name="T12" fmla="*/ 431 w 957"/>
                  <a:gd name="T13" fmla="*/ 179 h 478"/>
                  <a:gd name="T14" fmla="*/ 386 w 957"/>
                  <a:gd name="T15" fmla="*/ 0 h 478"/>
                  <a:gd name="T16" fmla="*/ 84 w 957"/>
                  <a:gd name="T17" fmla="*/ 141 h 478"/>
                  <a:gd name="T18" fmla="*/ 80 w 957"/>
                  <a:gd name="T19" fmla="*/ 179 h 478"/>
                  <a:gd name="T20" fmla="*/ 61 w 957"/>
                  <a:gd name="T21" fmla="*/ 141 h 478"/>
                  <a:gd name="T22" fmla="*/ 55 w 957"/>
                  <a:gd name="T23" fmla="*/ 322 h 478"/>
                  <a:gd name="T24" fmla="*/ 33 w 957"/>
                  <a:gd name="T25" fmla="*/ 595 h 478"/>
                  <a:gd name="T26" fmla="*/ 0 w 957"/>
                  <a:gd name="T27" fmla="*/ 1088 h 478"/>
                  <a:gd name="T28" fmla="*/ 0 w 957"/>
                  <a:gd name="T29" fmla="*/ 1334 h 478"/>
                  <a:gd name="T30" fmla="*/ 6 w 957"/>
                  <a:gd name="T31" fmla="*/ 1372 h 478"/>
                  <a:gd name="T32" fmla="*/ 6 w 957"/>
                  <a:gd name="T33" fmla="*/ 1727 h 478"/>
                  <a:gd name="T34" fmla="*/ 61 w 957"/>
                  <a:gd name="T35" fmla="*/ 1970 h 478"/>
                  <a:gd name="T36" fmla="*/ 137 w 957"/>
                  <a:gd name="T37" fmla="*/ 2046 h 478"/>
                  <a:gd name="T38" fmla="*/ 183 w 957"/>
                  <a:gd name="T39" fmla="*/ 2400 h 478"/>
                  <a:gd name="T40" fmla="*/ 223 w 957"/>
                  <a:gd name="T41" fmla="*/ 2673 h 478"/>
                  <a:gd name="T42" fmla="*/ 241 w 957"/>
                  <a:gd name="T43" fmla="*/ 2571 h 478"/>
                  <a:gd name="T44" fmla="*/ 262 w 957"/>
                  <a:gd name="T45" fmla="*/ 2433 h 478"/>
                  <a:gd name="T46" fmla="*/ 270 w 957"/>
                  <a:gd name="T47" fmla="*/ 2433 h 478"/>
                  <a:gd name="T48" fmla="*/ 296 w 957"/>
                  <a:gd name="T49" fmla="*/ 2293 h 478"/>
                  <a:gd name="T50" fmla="*/ 325 w 957"/>
                  <a:gd name="T51" fmla="*/ 2333 h 478"/>
                  <a:gd name="T52" fmla="*/ 345 w 957"/>
                  <a:gd name="T53" fmla="*/ 2400 h 478"/>
                  <a:gd name="T54" fmla="*/ 345 w 957"/>
                  <a:gd name="T55" fmla="*/ 2259 h 478"/>
                  <a:gd name="T56" fmla="*/ 366 w 957"/>
                  <a:gd name="T57" fmla="*/ 2217 h 478"/>
                  <a:gd name="T58" fmla="*/ 382 w 957"/>
                  <a:gd name="T59" fmla="*/ 2217 h 478"/>
                  <a:gd name="T60" fmla="*/ 394 w 957"/>
                  <a:gd name="T61" fmla="*/ 2293 h 478"/>
                  <a:gd name="T62" fmla="*/ 419 w 957"/>
                  <a:gd name="T63" fmla="*/ 2536 h 478"/>
                  <a:gd name="T64" fmla="*/ 428 w 957"/>
                  <a:gd name="T65" fmla="*/ 2634 h 478"/>
                  <a:gd name="T66" fmla="*/ 436 w 957"/>
                  <a:gd name="T67" fmla="*/ 2817 h 478"/>
                  <a:gd name="T68" fmla="*/ 449 w 957"/>
                  <a:gd name="T69" fmla="*/ 2503 h 478"/>
                  <a:gd name="T70" fmla="*/ 449 w 957"/>
                  <a:gd name="T71" fmla="*/ 2114 h 478"/>
                  <a:gd name="T72" fmla="*/ 461 w 957"/>
                  <a:gd name="T73" fmla="*/ 1970 h 478"/>
                  <a:gd name="T74" fmla="*/ 503 w 957"/>
                  <a:gd name="T75" fmla="*/ 1727 h 478"/>
                  <a:gd name="T76" fmla="*/ 510 w 957"/>
                  <a:gd name="T77" fmla="*/ 1622 h 478"/>
                  <a:gd name="T78" fmla="*/ 519 w 957"/>
                  <a:gd name="T79" fmla="*/ 1552 h 478"/>
                  <a:gd name="T80" fmla="*/ 528 w 957"/>
                  <a:gd name="T81" fmla="*/ 1483 h 478"/>
                  <a:gd name="T82" fmla="*/ 528 w 957"/>
                  <a:gd name="T83" fmla="*/ 1446 h 478"/>
                  <a:gd name="T84" fmla="*/ 523 w 957"/>
                  <a:gd name="T85" fmla="*/ 1264 h 478"/>
                  <a:gd name="T86" fmla="*/ 528 w 957"/>
                  <a:gd name="T87" fmla="*/ 1227 h 478"/>
                  <a:gd name="T88" fmla="*/ 535 w 957"/>
                  <a:gd name="T89" fmla="*/ 1264 h 478"/>
                  <a:gd name="T90" fmla="*/ 532 w 957"/>
                  <a:gd name="T91" fmla="*/ 1372 h 478"/>
                  <a:gd name="T92" fmla="*/ 544 w 957"/>
                  <a:gd name="T93" fmla="*/ 1123 h 478"/>
                  <a:gd name="T94" fmla="*/ 565 w 957"/>
                  <a:gd name="T95" fmla="*/ 1048 h 478"/>
                  <a:gd name="T96" fmla="*/ 598 w 957"/>
                  <a:gd name="T97" fmla="*/ 951 h 478"/>
                  <a:gd name="T98" fmla="*/ 610 w 957"/>
                  <a:gd name="T99" fmla="*/ 916 h 478"/>
                  <a:gd name="T100" fmla="*/ 610 w 957"/>
                  <a:gd name="T101" fmla="*/ 805 h 478"/>
                  <a:gd name="T102" fmla="*/ 638 w 957"/>
                  <a:gd name="T103" fmla="*/ 55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52" name="Freeform 996"/>
              <p:cNvSpPr>
                <a:spLocks/>
              </p:cNvSpPr>
              <p:nvPr/>
            </p:nvSpPr>
            <p:spPr bwMode="auto">
              <a:xfrm>
                <a:off x="851" y="1207"/>
                <a:ext cx="595" cy="330"/>
              </a:xfrm>
              <a:custGeom>
                <a:avLst/>
                <a:gdLst>
                  <a:gd name="T0" fmla="*/ 338 w 610"/>
                  <a:gd name="T1" fmla="*/ 1525 h 293"/>
                  <a:gd name="T2" fmla="*/ 317 w 610"/>
                  <a:gd name="T3" fmla="*/ 1277 h 293"/>
                  <a:gd name="T4" fmla="*/ 313 w 610"/>
                  <a:gd name="T5" fmla="*/ 1134 h 293"/>
                  <a:gd name="T6" fmla="*/ 338 w 610"/>
                  <a:gd name="T7" fmla="*/ 783 h 293"/>
                  <a:gd name="T8" fmla="*/ 404 w 610"/>
                  <a:gd name="T9" fmla="*/ 291 h 293"/>
                  <a:gd name="T10" fmla="*/ 363 w 610"/>
                  <a:gd name="T11" fmla="*/ 110 h 293"/>
                  <a:gd name="T12" fmla="*/ 322 w 610"/>
                  <a:gd name="T13" fmla="*/ 37 h 293"/>
                  <a:gd name="T14" fmla="*/ 309 w 610"/>
                  <a:gd name="T15" fmla="*/ 0 h 293"/>
                  <a:gd name="T16" fmla="*/ 272 w 610"/>
                  <a:gd name="T17" fmla="*/ 77 h 293"/>
                  <a:gd name="T18" fmla="*/ 227 w 610"/>
                  <a:gd name="T19" fmla="*/ 180 h 293"/>
                  <a:gd name="T20" fmla="*/ 185 w 610"/>
                  <a:gd name="T21" fmla="*/ 387 h 293"/>
                  <a:gd name="T22" fmla="*/ 202 w 610"/>
                  <a:gd name="T23" fmla="*/ 501 h 293"/>
                  <a:gd name="T24" fmla="*/ 189 w 610"/>
                  <a:gd name="T25" fmla="*/ 532 h 293"/>
                  <a:gd name="T26" fmla="*/ 149 w 610"/>
                  <a:gd name="T27" fmla="*/ 532 h 293"/>
                  <a:gd name="T28" fmla="*/ 116 w 610"/>
                  <a:gd name="T29" fmla="*/ 672 h 293"/>
                  <a:gd name="T30" fmla="*/ 166 w 610"/>
                  <a:gd name="T31" fmla="*/ 672 h 293"/>
                  <a:gd name="T32" fmla="*/ 116 w 610"/>
                  <a:gd name="T33" fmla="*/ 853 h 293"/>
                  <a:gd name="T34" fmla="*/ 103 w 610"/>
                  <a:gd name="T35" fmla="*/ 886 h 293"/>
                  <a:gd name="T36" fmla="*/ 75 w 610"/>
                  <a:gd name="T37" fmla="*/ 993 h 293"/>
                  <a:gd name="T38" fmla="*/ 75 w 610"/>
                  <a:gd name="T39" fmla="*/ 1067 h 293"/>
                  <a:gd name="T40" fmla="*/ 83 w 610"/>
                  <a:gd name="T41" fmla="*/ 1099 h 293"/>
                  <a:gd name="T42" fmla="*/ 66 w 610"/>
                  <a:gd name="T43" fmla="*/ 1214 h 293"/>
                  <a:gd name="T44" fmla="*/ 79 w 610"/>
                  <a:gd name="T45" fmla="*/ 1245 h 293"/>
                  <a:gd name="T46" fmla="*/ 87 w 610"/>
                  <a:gd name="T47" fmla="*/ 1277 h 293"/>
                  <a:gd name="T48" fmla="*/ 107 w 610"/>
                  <a:gd name="T49" fmla="*/ 1277 h 293"/>
                  <a:gd name="T50" fmla="*/ 103 w 610"/>
                  <a:gd name="T51" fmla="*/ 1380 h 293"/>
                  <a:gd name="T52" fmla="*/ 91 w 610"/>
                  <a:gd name="T53" fmla="*/ 1457 h 293"/>
                  <a:gd name="T54" fmla="*/ 45 w 610"/>
                  <a:gd name="T55" fmla="*/ 1639 h 293"/>
                  <a:gd name="T56" fmla="*/ 0 w 610"/>
                  <a:gd name="T57" fmla="*/ 1747 h 293"/>
                  <a:gd name="T58" fmla="*/ 18 w 610"/>
                  <a:gd name="T59" fmla="*/ 1709 h 293"/>
                  <a:gd name="T60" fmla="*/ 45 w 610"/>
                  <a:gd name="T61" fmla="*/ 1639 h 293"/>
                  <a:gd name="T62" fmla="*/ 66 w 610"/>
                  <a:gd name="T63" fmla="*/ 1597 h 293"/>
                  <a:gd name="T64" fmla="*/ 154 w 610"/>
                  <a:gd name="T65" fmla="*/ 1314 h 293"/>
                  <a:gd name="T66" fmla="*/ 177 w 610"/>
                  <a:gd name="T67" fmla="*/ 1134 h 293"/>
                  <a:gd name="T68" fmla="*/ 218 w 610"/>
                  <a:gd name="T69" fmla="*/ 1033 h 293"/>
                  <a:gd name="T70" fmla="*/ 181 w 610"/>
                  <a:gd name="T71" fmla="*/ 1214 h 293"/>
                  <a:gd name="T72" fmla="*/ 198 w 610"/>
                  <a:gd name="T73" fmla="*/ 1214 h 293"/>
                  <a:gd name="T74" fmla="*/ 202 w 610"/>
                  <a:gd name="T75" fmla="*/ 1176 h 293"/>
                  <a:gd name="T76" fmla="*/ 227 w 610"/>
                  <a:gd name="T77" fmla="*/ 1134 h 293"/>
                  <a:gd name="T78" fmla="*/ 231 w 610"/>
                  <a:gd name="T79" fmla="*/ 1067 h 293"/>
                  <a:gd name="T80" fmla="*/ 239 w 610"/>
                  <a:gd name="T81" fmla="*/ 1067 h 293"/>
                  <a:gd name="T82" fmla="*/ 247 w 610"/>
                  <a:gd name="T83" fmla="*/ 1099 h 293"/>
                  <a:gd name="T84" fmla="*/ 251 w 610"/>
                  <a:gd name="T85" fmla="*/ 1134 h 293"/>
                  <a:gd name="T86" fmla="*/ 272 w 610"/>
                  <a:gd name="T87" fmla="*/ 1176 h 293"/>
                  <a:gd name="T88" fmla="*/ 305 w 610"/>
                  <a:gd name="T89" fmla="*/ 1214 h 293"/>
                  <a:gd name="T90" fmla="*/ 305 w 610"/>
                  <a:gd name="T91" fmla="*/ 1277 h 293"/>
                  <a:gd name="T92" fmla="*/ 317 w 610"/>
                  <a:gd name="T93" fmla="*/ 1314 h 293"/>
                  <a:gd name="T94" fmla="*/ 322 w 610"/>
                  <a:gd name="T95" fmla="*/ 1348 h 293"/>
                  <a:gd name="T96" fmla="*/ 333 w 610"/>
                  <a:gd name="T97" fmla="*/ 1380 h 293"/>
                  <a:gd name="T98" fmla="*/ 341 w 610"/>
                  <a:gd name="T99" fmla="*/ 1418 h 293"/>
                  <a:gd name="T100" fmla="*/ 333 w 610"/>
                  <a:gd name="T101" fmla="*/ 1457 h 293"/>
                  <a:gd name="T102" fmla="*/ 338 w 610"/>
                  <a:gd name="T103" fmla="*/ 1597 h 293"/>
                  <a:gd name="T104" fmla="*/ 341 w 610"/>
                  <a:gd name="T105" fmla="*/ 1597 h 293"/>
                  <a:gd name="T106" fmla="*/ 333 w 610"/>
                  <a:gd name="T107" fmla="*/ 1709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grpSp>
        <p:grpSp>
          <p:nvGrpSpPr>
            <p:cNvPr id="40975" name="Group 3563"/>
            <p:cNvGrpSpPr>
              <a:grpSpLocks/>
            </p:cNvGrpSpPr>
            <p:nvPr/>
          </p:nvGrpSpPr>
          <p:grpSpPr bwMode="auto">
            <a:xfrm>
              <a:off x="142875" y="1682750"/>
              <a:ext cx="2166938" cy="1560512"/>
              <a:chOff x="851" y="1207"/>
              <a:chExt cx="1313" cy="983"/>
            </a:xfrm>
          </p:grpSpPr>
          <p:sp>
            <p:nvSpPr>
              <p:cNvPr id="41449" name="Freeform 3564"/>
              <p:cNvSpPr>
                <a:spLocks/>
              </p:cNvSpPr>
              <p:nvPr/>
            </p:nvSpPr>
            <p:spPr bwMode="auto">
              <a:xfrm>
                <a:off x="1230" y="1652"/>
                <a:ext cx="934" cy="538"/>
              </a:xfrm>
              <a:custGeom>
                <a:avLst/>
                <a:gdLst>
                  <a:gd name="T0" fmla="*/ 655 w 957"/>
                  <a:gd name="T1" fmla="*/ 253 h 478"/>
                  <a:gd name="T2" fmla="*/ 622 w 957"/>
                  <a:gd name="T3" fmla="*/ 488 h 478"/>
                  <a:gd name="T4" fmla="*/ 548 w 957"/>
                  <a:gd name="T5" fmla="*/ 667 h 478"/>
                  <a:gd name="T6" fmla="*/ 498 w 957"/>
                  <a:gd name="T7" fmla="*/ 845 h 478"/>
                  <a:gd name="T8" fmla="*/ 490 w 957"/>
                  <a:gd name="T9" fmla="*/ 667 h 478"/>
                  <a:gd name="T10" fmla="*/ 485 w 957"/>
                  <a:gd name="T11" fmla="*/ 386 h 478"/>
                  <a:gd name="T12" fmla="*/ 431 w 957"/>
                  <a:gd name="T13" fmla="*/ 179 h 478"/>
                  <a:gd name="T14" fmla="*/ 386 w 957"/>
                  <a:gd name="T15" fmla="*/ 0 h 478"/>
                  <a:gd name="T16" fmla="*/ 84 w 957"/>
                  <a:gd name="T17" fmla="*/ 141 h 478"/>
                  <a:gd name="T18" fmla="*/ 80 w 957"/>
                  <a:gd name="T19" fmla="*/ 179 h 478"/>
                  <a:gd name="T20" fmla="*/ 61 w 957"/>
                  <a:gd name="T21" fmla="*/ 141 h 478"/>
                  <a:gd name="T22" fmla="*/ 55 w 957"/>
                  <a:gd name="T23" fmla="*/ 322 h 478"/>
                  <a:gd name="T24" fmla="*/ 33 w 957"/>
                  <a:gd name="T25" fmla="*/ 595 h 478"/>
                  <a:gd name="T26" fmla="*/ 0 w 957"/>
                  <a:gd name="T27" fmla="*/ 1088 h 478"/>
                  <a:gd name="T28" fmla="*/ 0 w 957"/>
                  <a:gd name="T29" fmla="*/ 1334 h 478"/>
                  <a:gd name="T30" fmla="*/ 6 w 957"/>
                  <a:gd name="T31" fmla="*/ 1372 h 478"/>
                  <a:gd name="T32" fmla="*/ 6 w 957"/>
                  <a:gd name="T33" fmla="*/ 1727 h 478"/>
                  <a:gd name="T34" fmla="*/ 61 w 957"/>
                  <a:gd name="T35" fmla="*/ 1970 h 478"/>
                  <a:gd name="T36" fmla="*/ 137 w 957"/>
                  <a:gd name="T37" fmla="*/ 2046 h 478"/>
                  <a:gd name="T38" fmla="*/ 183 w 957"/>
                  <a:gd name="T39" fmla="*/ 2400 h 478"/>
                  <a:gd name="T40" fmla="*/ 223 w 957"/>
                  <a:gd name="T41" fmla="*/ 2673 h 478"/>
                  <a:gd name="T42" fmla="*/ 241 w 957"/>
                  <a:gd name="T43" fmla="*/ 2571 h 478"/>
                  <a:gd name="T44" fmla="*/ 262 w 957"/>
                  <a:gd name="T45" fmla="*/ 2433 h 478"/>
                  <a:gd name="T46" fmla="*/ 270 w 957"/>
                  <a:gd name="T47" fmla="*/ 2433 h 478"/>
                  <a:gd name="T48" fmla="*/ 296 w 957"/>
                  <a:gd name="T49" fmla="*/ 2293 h 478"/>
                  <a:gd name="T50" fmla="*/ 325 w 957"/>
                  <a:gd name="T51" fmla="*/ 2333 h 478"/>
                  <a:gd name="T52" fmla="*/ 345 w 957"/>
                  <a:gd name="T53" fmla="*/ 2400 h 478"/>
                  <a:gd name="T54" fmla="*/ 345 w 957"/>
                  <a:gd name="T55" fmla="*/ 2259 h 478"/>
                  <a:gd name="T56" fmla="*/ 366 w 957"/>
                  <a:gd name="T57" fmla="*/ 2217 h 478"/>
                  <a:gd name="T58" fmla="*/ 382 w 957"/>
                  <a:gd name="T59" fmla="*/ 2217 h 478"/>
                  <a:gd name="T60" fmla="*/ 394 w 957"/>
                  <a:gd name="T61" fmla="*/ 2293 h 478"/>
                  <a:gd name="T62" fmla="*/ 419 w 957"/>
                  <a:gd name="T63" fmla="*/ 2536 h 478"/>
                  <a:gd name="T64" fmla="*/ 428 w 957"/>
                  <a:gd name="T65" fmla="*/ 2634 h 478"/>
                  <a:gd name="T66" fmla="*/ 436 w 957"/>
                  <a:gd name="T67" fmla="*/ 2817 h 478"/>
                  <a:gd name="T68" fmla="*/ 449 w 957"/>
                  <a:gd name="T69" fmla="*/ 2503 h 478"/>
                  <a:gd name="T70" fmla="*/ 449 w 957"/>
                  <a:gd name="T71" fmla="*/ 2114 h 478"/>
                  <a:gd name="T72" fmla="*/ 461 w 957"/>
                  <a:gd name="T73" fmla="*/ 1970 h 478"/>
                  <a:gd name="T74" fmla="*/ 503 w 957"/>
                  <a:gd name="T75" fmla="*/ 1727 h 478"/>
                  <a:gd name="T76" fmla="*/ 510 w 957"/>
                  <a:gd name="T77" fmla="*/ 1622 h 478"/>
                  <a:gd name="T78" fmla="*/ 519 w 957"/>
                  <a:gd name="T79" fmla="*/ 1552 h 478"/>
                  <a:gd name="T80" fmla="*/ 528 w 957"/>
                  <a:gd name="T81" fmla="*/ 1483 h 478"/>
                  <a:gd name="T82" fmla="*/ 528 w 957"/>
                  <a:gd name="T83" fmla="*/ 1446 h 478"/>
                  <a:gd name="T84" fmla="*/ 523 w 957"/>
                  <a:gd name="T85" fmla="*/ 1264 h 478"/>
                  <a:gd name="T86" fmla="*/ 528 w 957"/>
                  <a:gd name="T87" fmla="*/ 1227 h 478"/>
                  <a:gd name="T88" fmla="*/ 535 w 957"/>
                  <a:gd name="T89" fmla="*/ 1264 h 478"/>
                  <a:gd name="T90" fmla="*/ 532 w 957"/>
                  <a:gd name="T91" fmla="*/ 1372 h 478"/>
                  <a:gd name="T92" fmla="*/ 544 w 957"/>
                  <a:gd name="T93" fmla="*/ 1123 h 478"/>
                  <a:gd name="T94" fmla="*/ 565 w 957"/>
                  <a:gd name="T95" fmla="*/ 1048 h 478"/>
                  <a:gd name="T96" fmla="*/ 598 w 957"/>
                  <a:gd name="T97" fmla="*/ 951 h 478"/>
                  <a:gd name="T98" fmla="*/ 610 w 957"/>
                  <a:gd name="T99" fmla="*/ 916 h 478"/>
                  <a:gd name="T100" fmla="*/ 610 w 957"/>
                  <a:gd name="T101" fmla="*/ 805 h 478"/>
                  <a:gd name="T102" fmla="*/ 638 w 957"/>
                  <a:gd name="T103" fmla="*/ 55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50" name="Freeform 3565"/>
              <p:cNvSpPr>
                <a:spLocks/>
              </p:cNvSpPr>
              <p:nvPr/>
            </p:nvSpPr>
            <p:spPr bwMode="auto">
              <a:xfrm>
                <a:off x="851" y="1207"/>
                <a:ext cx="595" cy="330"/>
              </a:xfrm>
              <a:custGeom>
                <a:avLst/>
                <a:gdLst>
                  <a:gd name="T0" fmla="*/ 338 w 610"/>
                  <a:gd name="T1" fmla="*/ 1525 h 293"/>
                  <a:gd name="T2" fmla="*/ 317 w 610"/>
                  <a:gd name="T3" fmla="*/ 1277 h 293"/>
                  <a:gd name="T4" fmla="*/ 313 w 610"/>
                  <a:gd name="T5" fmla="*/ 1134 h 293"/>
                  <a:gd name="T6" fmla="*/ 338 w 610"/>
                  <a:gd name="T7" fmla="*/ 783 h 293"/>
                  <a:gd name="T8" fmla="*/ 404 w 610"/>
                  <a:gd name="T9" fmla="*/ 291 h 293"/>
                  <a:gd name="T10" fmla="*/ 363 w 610"/>
                  <a:gd name="T11" fmla="*/ 110 h 293"/>
                  <a:gd name="T12" fmla="*/ 322 w 610"/>
                  <a:gd name="T13" fmla="*/ 37 h 293"/>
                  <a:gd name="T14" fmla="*/ 309 w 610"/>
                  <a:gd name="T15" fmla="*/ 0 h 293"/>
                  <a:gd name="T16" fmla="*/ 272 w 610"/>
                  <a:gd name="T17" fmla="*/ 77 h 293"/>
                  <a:gd name="T18" fmla="*/ 227 w 610"/>
                  <a:gd name="T19" fmla="*/ 180 h 293"/>
                  <a:gd name="T20" fmla="*/ 185 w 610"/>
                  <a:gd name="T21" fmla="*/ 387 h 293"/>
                  <a:gd name="T22" fmla="*/ 202 w 610"/>
                  <a:gd name="T23" fmla="*/ 501 h 293"/>
                  <a:gd name="T24" fmla="*/ 189 w 610"/>
                  <a:gd name="T25" fmla="*/ 532 h 293"/>
                  <a:gd name="T26" fmla="*/ 149 w 610"/>
                  <a:gd name="T27" fmla="*/ 532 h 293"/>
                  <a:gd name="T28" fmla="*/ 116 w 610"/>
                  <a:gd name="T29" fmla="*/ 672 h 293"/>
                  <a:gd name="T30" fmla="*/ 166 w 610"/>
                  <a:gd name="T31" fmla="*/ 672 h 293"/>
                  <a:gd name="T32" fmla="*/ 116 w 610"/>
                  <a:gd name="T33" fmla="*/ 853 h 293"/>
                  <a:gd name="T34" fmla="*/ 103 w 610"/>
                  <a:gd name="T35" fmla="*/ 886 h 293"/>
                  <a:gd name="T36" fmla="*/ 75 w 610"/>
                  <a:gd name="T37" fmla="*/ 993 h 293"/>
                  <a:gd name="T38" fmla="*/ 75 w 610"/>
                  <a:gd name="T39" fmla="*/ 1067 h 293"/>
                  <a:gd name="T40" fmla="*/ 83 w 610"/>
                  <a:gd name="T41" fmla="*/ 1099 h 293"/>
                  <a:gd name="T42" fmla="*/ 66 w 610"/>
                  <a:gd name="T43" fmla="*/ 1214 h 293"/>
                  <a:gd name="T44" fmla="*/ 79 w 610"/>
                  <a:gd name="T45" fmla="*/ 1245 h 293"/>
                  <a:gd name="T46" fmla="*/ 87 w 610"/>
                  <a:gd name="T47" fmla="*/ 1277 h 293"/>
                  <a:gd name="T48" fmla="*/ 107 w 610"/>
                  <a:gd name="T49" fmla="*/ 1277 h 293"/>
                  <a:gd name="T50" fmla="*/ 103 w 610"/>
                  <a:gd name="T51" fmla="*/ 1380 h 293"/>
                  <a:gd name="T52" fmla="*/ 91 w 610"/>
                  <a:gd name="T53" fmla="*/ 1457 h 293"/>
                  <a:gd name="T54" fmla="*/ 45 w 610"/>
                  <a:gd name="T55" fmla="*/ 1639 h 293"/>
                  <a:gd name="T56" fmla="*/ 0 w 610"/>
                  <a:gd name="T57" fmla="*/ 1747 h 293"/>
                  <a:gd name="T58" fmla="*/ 18 w 610"/>
                  <a:gd name="T59" fmla="*/ 1709 h 293"/>
                  <a:gd name="T60" fmla="*/ 45 w 610"/>
                  <a:gd name="T61" fmla="*/ 1639 h 293"/>
                  <a:gd name="T62" fmla="*/ 66 w 610"/>
                  <a:gd name="T63" fmla="*/ 1597 h 293"/>
                  <a:gd name="T64" fmla="*/ 154 w 610"/>
                  <a:gd name="T65" fmla="*/ 1314 h 293"/>
                  <a:gd name="T66" fmla="*/ 177 w 610"/>
                  <a:gd name="T67" fmla="*/ 1134 h 293"/>
                  <a:gd name="T68" fmla="*/ 218 w 610"/>
                  <a:gd name="T69" fmla="*/ 1033 h 293"/>
                  <a:gd name="T70" fmla="*/ 181 w 610"/>
                  <a:gd name="T71" fmla="*/ 1214 h 293"/>
                  <a:gd name="T72" fmla="*/ 198 w 610"/>
                  <a:gd name="T73" fmla="*/ 1214 h 293"/>
                  <a:gd name="T74" fmla="*/ 202 w 610"/>
                  <a:gd name="T75" fmla="*/ 1176 h 293"/>
                  <a:gd name="T76" fmla="*/ 227 w 610"/>
                  <a:gd name="T77" fmla="*/ 1134 h 293"/>
                  <a:gd name="T78" fmla="*/ 231 w 610"/>
                  <a:gd name="T79" fmla="*/ 1067 h 293"/>
                  <a:gd name="T80" fmla="*/ 239 w 610"/>
                  <a:gd name="T81" fmla="*/ 1067 h 293"/>
                  <a:gd name="T82" fmla="*/ 247 w 610"/>
                  <a:gd name="T83" fmla="*/ 1099 h 293"/>
                  <a:gd name="T84" fmla="*/ 251 w 610"/>
                  <a:gd name="T85" fmla="*/ 1134 h 293"/>
                  <a:gd name="T86" fmla="*/ 272 w 610"/>
                  <a:gd name="T87" fmla="*/ 1176 h 293"/>
                  <a:gd name="T88" fmla="*/ 305 w 610"/>
                  <a:gd name="T89" fmla="*/ 1214 h 293"/>
                  <a:gd name="T90" fmla="*/ 305 w 610"/>
                  <a:gd name="T91" fmla="*/ 1277 h 293"/>
                  <a:gd name="T92" fmla="*/ 317 w 610"/>
                  <a:gd name="T93" fmla="*/ 1314 h 293"/>
                  <a:gd name="T94" fmla="*/ 322 w 610"/>
                  <a:gd name="T95" fmla="*/ 1348 h 293"/>
                  <a:gd name="T96" fmla="*/ 333 w 610"/>
                  <a:gd name="T97" fmla="*/ 1380 h 293"/>
                  <a:gd name="T98" fmla="*/ 341 w 610"/>
                  <a:gd name="T99" fmla="*/ 1418 h 293"/>
                  <a:gd name="T100" fmla="*/ 333 w 610"/>
                  <a:gd name="T101" fmla="*/ 1457 h 293"/>
                  <a:gd name="T102" fmla="*/ 338 w 610"/>
                  <a:gd name="T103" fmla="*/ 1597 h 293"/>
                  <a:gd name="T104" fmla="*/ 341 w 610"/>
                  <a:gd name="T105" fmla="*/ 1597 h 293"/>
                  <a:gd name="T106" fmla="*/ 333 w 610"/>
                  <a:gd name="T107" fmla="*/ 1709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grpSp>
        <p:grpSp>
          <p:nvGrpSpPr>
            <p:cNvPr id="40976" name="Group 3566"/>
            <p:cNvGrpSpPr>
              <a:grpSpLocks/>
            </p:cNvGrpSpPr>
            <p:nvPr/>
          </p:nvGrpSpPr>
          <p:grpSpPr bwMode="auto">
            <a:xfrm>
              <a:off x="142875" y="1682750"/>
              <a:ext cx="2166938" cy="1560512"/>
              <a:chOff x="851" y="1207"/>
              <a:chExt cx="1313" cy="983"/>
            </a:xfrm>
          </p:grpSpPr>
          <p:sp>
            <p:nvSpPr>
              <p:cNvPr id="41447" name="Freeform 3567"/>
              <p:cNvSpPr>
                <a:spLocks/>
              </p:cNvSpPr>
              <p:nvPr/>
            </p:nvSpPr>
            <p:spPr bwMode="auto">
              <a:xfrm>
                <a:off x="1230" y="1652"/>
                <a:ext cx="934" cy="538"/>
              </a:xfrm>
              <a:custGeom>
                <a:avLst/>
                <a:gdLst>
                  <a:gd name="T0" fmla="*/ 655 w 957"/>
                  <a:gd name="T1" fmla="*/ 253 h 478"/>
                  <a:gd name="T2" fmla="*/ 622 w 957"/>
                  <a:gd name="T3" fmla="*/ 488 h 478"/>
                  <a:gd name="T4" fmla="*/ 548 w 957"/>
                  <a:gd name="T5" fmla="*/ 667 h 478"/>
                  <a:gd name="T6" fmla="*/ 498 w 957"/>
                  <a:gd name="T7" fmla="*/ 845 h 478"/>
                  <a:gd name="T8" fmla="*/ 490 w 957"/>
                  <a:gd name="T9" fmla="*/ 667 h 478"/>
                  <a:gd name="T10" fmla="*/ 485 w 957"/>
                  <a:gd name="T11" fmla="*/ 386 h 478"/>
                  <a:gd name="T12" fmla="*/ 431 w 957"/>
                  <a:gd name="T13" fmla="*/ 179 h 478"/>
                  <a:gd name="T14" fmla="*/ 386 w 957"/>
                  <a:gd name="T15" fmla="*/ 0 h 478"/>
                  <a:gd name="T16" fmla="*/ 84 w 957"/>
                  <a:gd name="T17" fmla="*/ 141 h 478"/>
                  <a:gd name="T18" fmla="*/ 80 w 957"/>
                  <a:gd name="T19" fmla="*/ 179 h 478"/>
                  <a:gd name="T20" fmla="*/ 61 w 957"/>
                  <a:gd name="T21" fmla="*/ 141 h 478"/>
                  <a:gd name="T22" fmla="*/ 55 w 957"/>
                  <a:gd name="T23" fmla="*/ 322 h 478"/>
                  <a:gd name="T24" fmla="*/ 33 w 957"/>
                  <a:gd name="T25" fmla="*/ 595 h 478"/>
                  <a:gd name="T26" fmla="*/ 0 w 957"/>
                  <a:gd name="T27" fmla="*/ 1088 h 478"/>
                  <a:gd name="T28" fmla="*/ 0 w 957"/>
                  <a:gd name="T29" fmla="*/ 1334 h 478"/>
                  <a:gd name="T30" fmla="*/ 6 w 957"/>
                  <a:gd name="T31" fmla="*/ 1372 h 478"/>
                  <a:gd name="T32" fmla="*/ 6 w 957"/>
                  <a:gd name="T33" fmla="*/ 1727 h 478"/>
                  <a:gd name="T34" fmla="*/ 61 w 957"/>
                  <a:gd name="T35" fmla="*/ 1970 h 478"/>
                  <a:gd name="T36" fmla="*/ 137 w 957"/>
                  <a:gd name="T37" fmla="*/ 2046 h 478"/>
                  <a:gd name="T38" fmla="*/ 183 w 957"/>
                  <a:gd name="T39" fmla="*/ 2400 h 478"/>
                  <a:gd name="T40" fmla="*/ 223 w 957"/>
                  <a:gd name="T41" fmla="*/ 2673 h 478"/>
                  <a:gd name="T42" fmla="*/ 241 w 957"/>
                  <a:gd name="T43" fmla="*/ 2571 h 478"/>
                  <a:gd name="T44" fmla="*/ 262 w 957"/>
                  <a:gd name="T45" fmla="*/ 2433 h 478"/>
                  <a:gd name="T46" fmla="*/ 270 w 957"/>
                  <a:gd name="T47" fmla="*/ 2433 h 478"/>
                  <a:gd name="T48" fmla="*/ 296 w 957"/>
                  <a:gd name="T49" fmla="*/ 2293 h 478"/>
                  <a:gd name="T50" fmla="*/ 325 w 957"/>
                  <a:gd name="T51" fmla="*/ 2333 h 478"/>
                  <a:gd name="T52" fmla="*/ 345 w 957"/>
                  <a:gd name="T53" fmla="*/ 2400 h 478"/>
                  <a:gd name="T54" fmla="*/ 345 w 957"/>
                  <a:gd name="T55" fmla="*/ 2259 h 478"/>
                  <a:gd name="T56" fmla="*/ 366 w 957"/>
                  <a:gd name="T57" fmla="*/ 2217 h 478"/>
                  <a:gd name="T58" fmla="*/ 382 w 957"/>
                  <a:gd name="T59" fmla="*/ 2217 h 478"/>
                  <a:gd name="T60" fmla="*/ 394 w 957"/>
                  <a:gd name="T61" fmla="*/ 2293 h 478"/>
                  <a:gd name="T62" fmla="*/ 419 w 957"/>
                  <a:gd name="T63" fmla="*/ 2536 h 478"/>
                  <a:gd name="T64" fmla="*/ 428 w 957"/>
                  <a:gd name="T65" fmla="*/ 2634 h 478"/>
                  <a:gd name="T66" fmla="*/ 436 w 957"/>
                  <a:gd name="T67" fmla="*/ 2817 h 478"/>
                  <a:gd name="T68" fmla="*/ 449 w 957"/>
                  <a:gd name="T69" fmla="*/ 2503 h 478"/>
                  <a:gd name="T70" fmla="*/ 449 w 957"/>
                  <a:gd name="T71" fmla="*/ 2114 h 478"/>
                  <a:gd name="T72" fmla="*/ 461 w 957"/>
                  <a:gd name="T73" fmla="*/ 1970 h 478"/>
                  <a:gd name="T74" fmla="*/ 503 w 957"/>
                  <a:gd name="T75" fmla="*/ 1727 h 478"/>
                  <a:gd name="T76" fmla="*/ 510 w 957"/>
                  <a:gd name="T77" fmla="*/ 1622 h 478"/>
                  <a:gd name="T78" fmla="*/ 519 w 957"/>
                  <a:gd name="T79" fmla="*/ 1552 h 478"/>
                  <a:gd name="T80" fmla="*/ 528 w 957"/>
                  <a:gd name="T81" fmla="*/ 1483 h 478"/>
                  <a:gd name="T82" fmla="*/ 528 w 957"/>
                  <a:gd name="T83" fmla="*/ 1446 h 478"/>
                  <a:gd name="T84" fmla="*/ 523 w 957"/>
                  <a:gd name="T85" fmla="*/ 1264 h 478"/>
                  <a:gd name="T86" fmla="*/ 528 w 957"/>
                  <a:gd name="T87" fmla="*/ 1227 h 478"/>
                  <a:gd name="T88" fmla="*/ 535 w 957"/>
                  <a:gd name="T89" fmla="*/ 1264 h 478"/>
                  <a:gd name="T90" fmla="*/ 532 w 957"/>
                  <a:gd name="T91" fmla="*/ 1372 h 478"/>
                  <a:gd name="T92" fmla="*/ 544 w 957"/>
                  <a:gd name="T93" fmla="*/ 1123 h 478"/>
                  <a:gd name="T94" fmla="*/ 565 w 957"/>
                  <a:gd name="T95" fmla="*/ 1048 h 478"/>
                  <a:gd name="T96" fmla="*/ 598 w 957"/>
                  <a:gd name="T97" fmla="*/ 951 h 478"/>
                  <a:gd name="T98" fmla="*/ 610 w 957"/>
                  <a:gd name="T99" fmla="*/ 916 h 478"/>
                  <a:gd name="T100" fmla="*/ 610 w 957"/>
                  <a:gd name="T101" fmla="*/ 805 h 478"/>
                  <a:gd name="T102" fmla="*/ 638 w 957"/>
                  <a:gd name="T103" fmla="*/ 55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48" name="Freeform 3568"/>
              <p:cNvSpPr>
                <a:spLocks/>
              </p:cNvSpPr>
              <p:nvPr/>
            </p:nvSpPr>
            <p:spPr bwMode="auto">
              <a:xfrm>
                <a:off x="851" y="1207"/>
                <a:ext cx="595" cy="330"/>
              </a:xfrm>
              <a:custGeom>
                <a:avLst/>
                <a:gdLst>
                  <a:gd name="T0" fmla="*/ 338 w 610"/>
                  <a:gd name="T1" fmla="*/ 1525 h 293"/>
                  <a:gd name="T2" fmla="*/ 317 w 610"/>
                  <a:gd name="T3" fmla="*/ 1277 h 293"/>
                  <a:gd name="T4" fmla="*/ 313 w 610"/>
                  <a:gd name="T5" fmla="*/ 1134 h 293"/>
                  <a:gd name="T6" fmla="*/ 338 w 610"/>
                  <a:gd name="T7" fmla="*/ 783 h 293"/>
                  <a:gd name="T8" fmla="*/ 404 w 610"/>
                  <a:gd name="T9" fmla="*/ 291 h 293"/>
                  <a:gd name="T10" fmla="*/ 363 w 610"/>
                  <a:gd name="T11" fmla="*/ 110 h 293"/>
                  <a:gd name="T12" fmla="*/ 322 w 610"/>
                  <a:gd name="T13" fmla="*/ 37 h 293"/>
                  <a:gd name="T14" fmla="*/ 309 w 610"/>
                  <a:gd name="T15" fmla="*/ 0 h 293"/>
                  <a:gd name="T16" fmla="*/ 272 w 610"/>
                  <a:gd name="T17" fmla="*/ 77 h 293"/>
                  <a:gd name="T18" fmla="*/ 227 w 610"/>
                  <a:gd name="T19" fmla="*/ 180 h 293"/>
                  <a:gd name="T20" fmla="*/ 185 w 610"/>
                  <a:gd name="T21" fmla="*/ 387 h 293"/>
                  <a:gd name="T22" fmla="*/ 202 w 610"/>
                  <a:gd name="T23" fmla="*/ 501 h 293"/>
                  <a:gd name="T24" fmla="*/ 189 w 610"/>
                  <a:gd name="T25" fmla="*/ 532 h 293"/>
                  <a:gd name="T26" fmla="*/ 149 w 610"/>
                  <a:gd name="T27" fmla="*/ 532 h 293"/>
                  <a:gd name="T28" fmla="*/ 116 w 610"/>
                  <a:gd name="T29" fmla="*/ 672 h 293"/>
                  <a:gd name="T30" fmla="*/ 166 w 610"/>
                  <a:gd name="T31" fmla="*/ 672 h 293"/>
                  <a:gd name="T32" fmla="*/ 116 w 610"/>
                  <a:gd name="T33" fmla="*/ 853 h 293"/>
                  <a:gd name="T34" fmla="*/ 103 w 610"/>
                  <a:gd name="T35" fmla="*/ 886 h 293"/>
                  <a:gd name="T36" fmla="*/ 75 w 610"/>
                  <a:gd name="T37" fmla="*/ 993 h 293"/>
                  <a:gd name="T38" fmla="*/ 75 w 610"/>
                  <a:gd name="T39" fmla="*/ 1067 h 293"/>
                  <a:gd name="T40" fmla="*/ 83 w 610"/>
                  <a:gd name="T41" fmla="*/ 1099 h 293"/>
                  <a:gd name="T42" fmla="*/ 66 w 610"/>
                  <a:gd name="T43" fmla="*/ 1214 h 293"/>
                  <a:gd name="T44" fmla="*/ 79 w 610"/>
                  <a:gd name="T45" fmla="*/ 1245 h 293"/>
                  <a:gd name="T46" fmla="*/ 87 w 610"/>
                  <a:gd name="T47" fmla="*/ 1277 h 293"/>
                  <a:gd name="T48" fmla="*/ 107 w 610"/>
                  <a:gd name="T49" fmla="*/ 1277 h 293"/>
                  <a:gd name="T50" fmla="*/ 103 w 610"/>
                  <a:gd name="T51" fmla="*/ 1380 h 293"/>
                  <a:gd name="T52" fmla="*/ 91 w 610"/>
                  <a:gd name="T53" fmla="*/ 1457 h 293"/>
                  <a:gd name="T54" fmla="*/ 45 w 610"/>
                  <a:gd name="T55" fmla="*/ 1639 h 293"/>
                  <a:gd name="T56" fmla="*/ 0 w 610"/>
                  <a:gd name="T57" fmla="*/ 1747 h 293"/>
                  <a:gd name="T58" fmla="*/ 18 w 610"/>
                  <a:gd name="T59" fmla="*/ 1709 h 293"/>
                  <a:gd name="T60" fmla="*/ 45 w 610"/>
                  <a:gd name="T61" fmla="*/ 1639 h 293"/>
                  <a:gd name="T62" fmla="*/ 66 w 610"/>
                  <a:gd name="T63" fmla="*/ 1597 h 293"/>
                  <a:gd name="T64" fmla="*/ 154 w 610"/>
                  <a:gd name="T65" fmla="*/ 1314 h 293"/>
                  <a:gd name="T66" fmla="*/ 177 w 610"/>
                  <a:gd name="T67" fmla="*/ 1134 h 293"/>
                  <a:gd name="T68" fmla="*/ 218 w 610"/>
                  <a:gd name="T69" fmla="*/ 1033 h 293"/>
                  <a:gd name="T70" fmla="*/ 181 w 610"/>
                  <a:gd name="T71" fmla="*/ 1214 h 293"/>
                  <a:gd name="T72" fmla="*/ 198 w 610"/>
                  <a:gd name="T73" fmla="*/ 1214 h 293"/>
                  <a:gd name="T74" fmla="*/ 202 w 610"/>
                  <a:gd name="T75" fmla="*/ 1176 h 293"/>
                  <a:gd name="T76" fmla="*/ 227 w 610"/>
                  <a:gd name="T77" fmla="*/ 1134 h 293"/>
                  <a:gd name="T78" fmla="*/ 231 w 610"/>
                  <a:gd name="T79" fmla="*/ 1067 h 293"/>
                  <a:gd name="T80" fmla="*/ 239 w 610"/>
                  <a:gd name="T81" fmla="*/ 1067 h 293"/>
                  <a:gd name="T82" fmla="*/ 247 w 610"/>
                  <a:gd name="T83" fmla="*/ 1099 h 293"/>
                  <a:gd name="T84" fmla="*/ 251 w 610"/>
                  <a:gd name="T85" fmla="*/ 1134 h 293"/>
                  <a:gd name="T86" fmla="*/ 272 w 610"/>
                  <a:gd name="T87" fmla="*/ 1176 h 293"/>
                  <a:gd name="T88" fmla="*/ 305 w 610"/>
                  <a:gd name="T89" fmla="*/ 1214 h 293"/>
                  <a:gd name="T90" fmla="*/ 305 w 610"/>
                  <a:gd name="T91" fmla="*/ 1277 h 293"/>
                  <a:gd name="T92" fmla="*/ 317 w 610"/>
                  <a:gd name="T93" fmla="*/ 1314 h 293"/>
                  <a:gd name="T94" fmla="*/ 322 w 610"/>
                  <a:gd name="T95" fmla="*/ 1348 h 293"/>
                  <a:gd name="T96" fmla="*/ 333 w 610"/>
                  <a:gd name="T97" fmla="*/ 1380 h 293"/>
                  <a:gd name="T98" fmla="*/ 341 w 610"/>
                  <a:gd name="T99" fmla="*/ 1418 h 293"/>
                  <a:gd name="T100" fmla="*/ 333 w 610"/>
                  <a:gd name="T101" fmla="*/ 1457 h 293"/>
                  <a:gd name="T102" fmla="*/ 338 w 610"/>
                  <a:gd name="T103" fmla="*/ 1597 h 293"/>
                  <a:gd name="T104" fmla="*/ 341 w 610"/>
                  <a:gd name="T105" fmla="*/ 1597 h 293"/>
                  <a:gd name="T106" fmla="*/ 333 w 610"/>
                  <a:gd name="T107" fmla="*/ 1709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grpSp>
        <p:sp>
          <p:nvSpPr>
            <p:cNvPr id="40977" name="Rectangle 3569"/>
            <p:cNvSpPr>
              <a:spLocks noChangeArrowheads="1"/>
            </p:cNvSpPr>
            <p:nvPr/>
          </p:nvSpPr>
          <p:spPr bwMode="auto">
            <a:xfrm>
              <a:off x="6938963" y="4102100"/>
              <a:ext cx="7938" cy="0"/>
            </a:xfrm>
            <a:prstGeom prst="rect">
              <a:avLst/>
            </a:prstGeom>
            <a:solidFill>
              <a:srgbClr val="800000"/>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0978" name="Freeform 3570"/>
            <p:cNvSpPr>
              <a:spLocks/>
            </p:cNvSpPr>
            <p:nvPr/>
          </p:nvSpPr>
          <p:spPr bwMode="auto">
            <a:xfrm>
              <a:off x="7092950" y="3994150"/>
              <a:ext cx="279400" cy="300037"/>
            </a:xfrm>
            <a:custGeom>
              <a:avLst/>
              <a:gdLst>
                <a:gd name="T0" fmla="*/ 2147483647 w 173"/>
                <a:gd name="T1" fmla="*/ 2147483647 h 168"/>
                <a:gd name="T2" fmla="*/ 2147483647 w 173"/>
                <a:gd name="T3" fmla="*/ 2147483647 h 168"/>
                <a:gd name="T4" fmla="*/ 2147483647 w 173"/>
                <a:gd name="T5" fmla="*/ 2147483647 h 168"/>
                <a:gd name="T6" fmla="*/ 2147483647 w 173"/>
                <a:gd name="T7" fmla="*/ 2147483647 h 168"/>
                <a:gd name="T8" fmla="*/ 2147483647 w 173"/>
                <a:gd name="T9" fmla="*/ 2147483647 h 168"/>
                <a:gd name="T10" fmla="*/ 2147483647 w 173"/>
                <a:gd name="T11" fmla="*/ 2147483647 h 168"/>
                <a:gd name="T12" fmla="*/ 2147483647 w 173"/>
                <a:gd name="T13" fmla="*/ 2147483647 h 168"/>
                <a:gd name="T14" fmla="*/ 2147483647 w 173"/>
                <a:gd name="T15" fmla="*/ 2147483647 h 168"/>
                <a:gd name="T16" fmla="*/ 2147483647 w 173"/>
                <a:gd name="T17" fmla="*/ 2147483647 h 168"/>
                <a:gd name="T18" fmla="*/ 2147483647 w 173"/>
                <a:gd name="T19" fmla="*/ 2147483647 h 168"/>
                <a:gd name="T20" fmla="*/ 2147483647 w 173"/>
                <a:gd name="T21" fmla="*/ 2147483647 h 168"/>
                <a:gd name="T22" fmla="*/ 2147483647 w 173"/>
                <a:gd name="T23" fmla="*/ 2147483647 h 168"/>
                <a:gd name="T24" fmla="*/ 2147483647 w 173"/>
                <a:gd name="T25" fmla="*/ 2147483647 h 168"/>
                <a:gd name="T26" fmla="*/ 2147483647 w 173"/>
                <a:gd name="T27" fmla="*/ 2147483647 h 168"/>
                <a:gd name="T28" fmla="*/ 2147483647 w 173"/>
                <a:gd name="T29" fmla="*/ 2147483647 h 168"/>
                <a:gd name="T30" fmla="*/ 2147483647 w 173"/>
                <a:gd name="T31" fmla="*/ 2147483647 h 168"/>
                <a:gd name="T32" fmla="*/ 2147483647 w 173"/>
                <a:gd name="T33" fmla="*/ 2147483647 h 168"/>
                <a:gd name="T34" fmla="*/ 2147483647 w 173"/>
                <a:gd name="T35" fmla="*/ 2147483647 h 168"/>
                <a:gd name="T36" fmla="*/ 2147483647 w 173"/>
                <a:gd name="T37" fmla="*/ 2147483647 h 168"/>
                <a:gd name="T38" fmla="*/ 2147483647 w 173"/>
                <a:gd name="T39" fmla="*/ 2147483647 h 168"/>
                <a:gd name="T40" fmla="*/ 2147483647 w 173"/>
                <a:gd name="T41" fmla="*/ 2147483647 h 168"/>
                <a:gd name="T42" fmla="*/ 2147483647 w 173"/>
                <a:gd name="T43" fmla="*/ 2147483647 h 168"/>
                <a:gd name="T44" fmla="*/ 2147483647 w 173"/>
                <a:gd name="T45" fmla="*/ 2147483647 h 168"/>
                <a:gd name="T46" fmla="*/ 2147483647 w 173"/>
                <a:gd name="T47" fmla="*/ 2147483647 h 168"/>
                <a:gd name="T48" fmla="*/ 2147483647 w 173"/>
                <a:gd name="T49" fmla="*/ 2147483647 h 168"/>
                <a:gd name="T50" fmla="*/ 2147483647 w 173"/>
                <a:gd name="T51" fmla="*/ 2147483647 h 168"/>
                <a:gd name="T52" fmla="*/ 2147483647 w 173"/>
                <a:gd name="T53" fmla="*/ 2147483647 h 168"/>
                <a:gd name="T54" fmla="*/ 2147483647 w 173"/>
                <a:gd name="T55" fmla="*/ 2147483647 h 168"/>
                <a:gd name="T56" fmla="*/ 2147483647 w 173"/>
                <a:gd name="T57" fmla="*/ 2147483647 h 168"/>
                <a:gd name="T58" fmla="*/ 2147483647 w 173"/>
                <a:gd name="T59" fmla="*/ 2147483647 h 168"/>
                <a:gd name="T60" fmla="*/ 2147483647 w 173"/>
                <a:gd name="T61" fmla="*/ 2147483647 h 168"/>
                <a:gd name="T62" fmla="*/ 0 w 173"/>
                <a:gd name="T63" fmla="*/ 2147483647 h 168"/>
                <a:gd name="T64" fmla="*/ 2147483647 w 173"/>
                <a:gd name="T65" fmla="*/ 2147483647 h 168"/>
                <a:gd name="T66" fmla="*/ 0 w 173"/>
                <a:gd name="T67" fmla="*/ 2147483647 h 168"/>
                <a:gd name="T68" fmla="*/ 2147483647 w 173"/>
                <a:gd name="T69" fmla="*/ 2147483647 h 168"/>
                <a:gd name="T70" fmla="*/ 2147483647 w 173"/>
                <a:gd name="T71" fmla="*/ 2147483647 h 168"/>
                <a:gd name="T72" fmla="*/ 2147483647 w 173"/>
                <a:gd name="T73" fmla="*/ 2147483647 h 168"/>
                <a:gd name="T74" fmla="*/ 2147483647 w 173"/>
                <a:gd name="T75" fmla="*/ 2147483647 h 168"/>
                <a:gd name="T76" fmla="*/ 2147483647 w 173"/>
                <a:gd name="T77" fmla="*/ 2147483647 h 168"/>
                <a:gd name="T78" fmla="*/ 2147483647 w 173"/>
                <a:gd name="T79" fmla="*/ 2147483647 h 168"/>
                <a:gd name="T80" fmla="*/ 2147483647 w 173"/>
                <a:gd name="T81" fmla="*/ 2147483647 h 168"/>
                <a:gd name="T82" fmla="*/ 2147483647 w 173"/>
                <a:gd name="T83" fmla="*/ 2147483647 h 168"/>
                <a:gd name="T84" fmla="*/ 2147483647 w 173"/>
                <a:gd name="T85" fmla="*/ 2147483647 h 168"/>
                <a:gd name="T86" fmla="*/ 2147483647 w 173"/>
                <a:gd name="T87" fmla="*/ 2147483647 h 168"/>
                <a:gd name="T88" fmla="*/ 2147483647 w 173"/>
                <a:gd name="T89" fmla="*/ 0 h 168"/>
                <a:gd name="T90" fmla="*/ 2147483647 w 173"/>
                <a:gd name="T91" fmla="*/ 0 h 168"/>
                <a:gd name="T92" fmla="*/ 2147483647 w 173"/>
                <a:gd name="T93" fmla="*/ 0 h 168"/>
                <a:gd name="T94" fmla="*/ 2147483647 w 173"/>
                <a:gd name="T95" fmla="*/ 2147483647 h 168"/>
                <a:gd name="T96" fmla="*/ 2147483647 w 173"/>
                <a:gd name="T97" fmla="*/ 2147483647 h 168"/>
                <a:gd name="T98" fmla="*/ 2147483647 w 173"/>
                <a:gd name="T99" fmla="*/ 2147483647 h 168"/>
                <a:gd name="T100" fmla="*/ 2147483647 w 173"/>
                <a:gd name="T101" fmla="*/ 2147483647 h 168"/>
                <a:gd name="T102" fmla="*/ 2147483647 w 173"/>
                <a:gd name="T103" fmla="*/ 2147483647 h 168"/>
                <a:gd name="T104" fmla="*/ 2147483647 w 173"/>
                <a:gd name="T105" fmla="*/ 2147483647 h 168"/>
                <a:gd name="T106" fmla="*/ 2147483647 w 173"/>
                <a:gd name="T107" fmla="*/ 2147483647 h 168"/>
                <a:gd name="T108" fmla="*/ 2147483647 w 173"/>
                <a:gd name="T109" fmla="*/ 2147483647 h 168"/>
                <a:gd name="T110" fmla="*/ 2147483647 w 173"/>
                <a:gd name="T111" fmla="*/ 2147483647 h 168"/>
                <a:gd name="T112" fmla="*/ 2147483647 w 173"/>
                <a:gd name="T113" fmla="*/ 2147483647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3"/>
                <a:gd name="T172" fmla="*/ 0 h 168"/>
                <a:gd name="T173" fmla="*/ 173 w 173"/>
                <a:gd name="T174" fmla="*/ 168 h 16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3" h="168">
                  <a:moveTo>
                    <a:pt x="173" y="66"/>
                  </a:moveTo>
                  <a:lnTo>
                    <a:pt x="161" y="66"/>
                  </a:lnTo>
                  <a:lnTo>
                    <a:pt x="149" y="90"/>
                  </a:lnTo>
                  <a:lnTo>
                    <a:pt x="155" y="96"/>
                  </a:lnTo>
                  <a:lnTo>
                    <a:pt x="149" y="102"/>
                  </a:lnTo>
                  <a:lnTo>
                    <a:pt x="137" y="108"/>
                  </a:lnTo>
                  <a:lnTo>
                    <a:pt x="131" y="120"/>
                  </a:lnTo>
                  <a:lnTo>
                    <a:pt x="131" y="132"/>
                  </a:lnTo>
                  <a:lnTo>
                    <a:pt x="131" y="138"/>
                  </a:lnTo>
                  <a:lnTo>
                    <a:pt x="125" y="144"/>
                  </a:lnTo>
                  <a:lnTo>
                    <a:pt x="120" y="156"/>
                  </a:lnTo>
                  <a:lnTo>
                    <a:pt x="96" y="168"/>
                  </a:lnTo>
                  <a:lnTo>
                    <a:pt x="96" y="156"/>
                  </a:lnTo>
                  <a:lnTo>
                    <a:pt x="90" y="150"/>
                  </a:lnTo>
                  <a:lnTo>
                    <a:pt x="84" y="150"/>
                  </a:lnTo>
                  <a:lnTo>
                    <a:pt x="72" y="144"/>
                  </a:lnTo>
                  <a:lnTo>
                    <a:pt x="60" y="150"/>
                  </a:lnTo>
                  <a:lnTo>
                    <a:pt x="48" y="156"/>
                  </a:lnTo>
                  <a:lnTo>
                    <a:pt x="48" y="144"/>
                  </a:lnTo>
                  <a:lnTo>
                    <a:pt x="30" y="144"/>
                  </a:lnTo>
                  <a:lnTo>
                    <a:pt x="36" y="144"/>
                  </a:lnTo>
                  <a:lnTo>
                    <a:pt x="30" y="144"/>
                  </a:lnTo>
                  <a:lnTo>
                    <a:pt x="18" y="144"/>
                  </a:lnTo>
                  <a:lnTo>
                    <a:pt x="18" y="120"/>
                  </a:lnTo>
                  <a:lnTo>
                    <a:pt x="18" y="108"/>
                  </a:lnTo>
                  <a:lnTo>
                    <a:pt x="6" y="102"/>
                  </a:lnTo>
                  <a:lnTo>
                    <a:pt x="6" y="96"/>
                  </a:lnTo>
                  <a:lnTo>
                    <a:pt x="6" y="90"/>
                  </a:lnTo>
                  <a:lnTo>
                    <a:pt x="6" y="84"/>
                  </a:lnTo>
                  <a:lnTo>
                    <a:pt x="0" y="66"/>
                  </a:lnTo>
                  <a:lnTo>
                    <a:pt x="6" y="60"/>
                  </a:lnTo>
                  <a:lnTo>
                    <a:pt x="0" y="60"/>
                  </a:lnTo>
                  <a:lnTo>
                    <a:pt x="12" y="42"/>
                  </a:lnTo>
                  <a:lnTo>
                    <a:pt x="18" y="60"/>
                  </a:lnTo>
                  <a:lnTo>
                    <a:pt x="30" y="66"/>
                  </a:lnTo>
                  <a:lnTo>
                    <a:pt x="54" y="60"/>
                  </a:lnTo>
                  <a:lnTo>
                    <a:pt x="60" y="54"/>
                  </a:lnTo>
                  <a:lnTo>
                    <a:pt x="84" y="60"/>
                  </a:lnTo>
                  <a:lnTo>
                    <a:pt x="102" y="54"/>
                  </a:lnTo>
                  <a:lnTo>
                    <a:pt x="108" y="36"/>
                  </a:lnTo>
                  <a:lnTo>
                    <a:pt x="114" y="24"/>
                  </a:lnTo>
                  <a:lnTo>
                    <a:pt x="114" y="12"/>
                  </a:lnTo>
                  <a:lnTo>
                    <a:pt x="120" y="0"/>
                  </a:lnTo>
                  <a:lnTo>
                    <a:pt x="137" y="0"/>
                  </a:lnTo>
                  <a:lnTo>
                    <a:pt x="149" y="0"/>
                  </a:lnTo>
                  <a:lnTo>
                    <a:pt x="149" y="6"/>
                  </a:lnTo>
                  <a:lnTo>
                    <a:pt x="155" y="12"/>
                  </a:lnTo>
                  <a:lnTo>
                    <a:pt x="149" y="12"/>
                  </a:lnTo>
                  <a:lnTo>
                    <a:pt x="143" y="12"/>
                  </a:lnTo>
                  <a:lnTo>
                    <a:pt x="149" y="18"/>
                  </a:lnTo>
                  <a:lnTo>
                    <a:pt x="161" y="42"/>
                  </a:lnTo>
                  <a:lnTo>
                    <a:pt x="155" y="48"/>
                  </a:lnTo>
                  <a:lnTo>
                    <a:pt x="167" y="60"/>
                  </a:lnTo>
                  <a:lnTo>
                    <a:pt x="173" y="6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0979" name="Freeform 3571"/>
            <p:cNvSpPr>
              <a:spLocks/>
            </p:cNvSpPr>
            <p:nvPr/>
          </p:nvSpPr>
          <p:spPr bwMode="auto">
            <a:xfrm>
              <a:off x="6697663" y="3951288"/>
              <a:ext cx="309563" cy="407987"/>
            </a:xfrm>
            <a:custGeom>
              <a:avLst/>
              <a:gdLst>
                <a:gd name="T0" fmla="*/ 2147483647 w 191"/>
                <a:gd name="T1" fmla="*/ 2147483647 h 228"/>
                <a:gd name="T2" fmla="*/ 2147483647 w 191"/>
                <a:gd name="T3" fmla="*/ 2147483647 h 228"/>
                <a:gd name="T4" fmla="*/ 2147483647 w 191"/>
                <a:gd name="T5" fmla="*/ 2147483647 h 228"/>
                <a:gd name="T6" fmla="*/ 2147483647 w 191"/>
                <a:gd name="T7" fmla="*/ 2147483647 h 228"/>
                <a:gd name="T8" fmla="*/ 2147483647 w 191"/>
                <a:gd name="T9" fmla="*/ 2147483647 h 228"/>
                <a:gd name="T10" fmla="*/ 2147483647 w 191"/>
                <a:gd name="T11" fmla="*/ 2147483647 h 228"/>
                <a:gd name="T12" fmla="*/ 2147483647 w 191"/>
                <a:gd name="T13" fmla="*/ 2147483647 h 228"/>
                <a:gd name="T14" fmla="*/ 2147483647 w 191"/>
                <a:gd name="T15" fmla="*/ 2147483647 h 228"/>
                <a:gd name="T16" fmla="*/ 2147483647 w 191"/>
                <a:gd name="T17" fmla="*/ 2147483647 h 228"/>
                <a:gd name="T18" fmla="*/ 2147483647 w 191"/>
                <a:gd name="T19" fmla="*/ 2147483647 h 228"/>
                <a:gd name="T20" fmla="*/ 2147483647 w 191"/>
                <a:gd name="T21" fmla="*/ 2147483647 h 228"/>
                <a:gd name="T22" fmla="*/ 2147483647 w 191"/>
                <a:gd name="T23" fmla="*/ 2147483647 h 228"/>
                <a:gd name="T24" fmla="*/ 2147483647 w 191"/>
                <a:gd name="T25" fmla="*/ 2147483647 h 228"/>
                <a:gd name="T26" fmla="*/ 2147483647 w 191"/>
                <a:gd name="T27" fmla="*/ 2147483647 h 228"/>
                <a:gd name="T28" fmla="*/ 2147483647 w 191"/>
                <a:gd name="T29" fmla="*/ 2147483647 h 228"/>
                <a:gd name="T30" fmla="*/ 2147483647 w 191"/>
                <a:gd name="T31" fmla="*/ 2147483647 h 228"/>
                <a:gd name="T32" fmla="*/ 2147483647 w 191"/>
                <a:gd name="T33" fmla="*/ 2147483647 h 228"/>
                <a:gd name="T34" fmla="*/ 2147483647 w 191"/>
                <a:gd name="T35" fmla="*/ 2147483647 h 228"/>
                <a:gd name="T36" fmla="*/ 2147483647 w 191"/>
                <a:gd name="T37" fmla="*/ 2147483647 h 228"/>
                <a:gd name="T38" fmla="*/ 2147483647 w 191"/>
                <a:gd name="T39" fmla="*/ 2147483647 h 228"/>
                <a:gd name="T40" fmla="*/ 2147483647 w 191"/>
                <a:gd name="T41" fmla="*/ 2147483647 h 228"/>
                <a:gd name="T42" fmla="*/ 2147483647 w 191"/>
                <a:gd name="T43" fmla="*/ 2147483647 h 228"/>
                <a:gd name="T44" fmla="*/ 2147483647 w 191"/>
                <a:gd name="T45" fmla="*/ 2147483647 h 228"/>
                <a:gd name="T46" fmla="*/ 2147483647 w 191"/>
                <a:gd name="T47" fmla="*/ 2147483647 h 228"/>
                <a:gd name="T48" fmla="*/ 0 w 191"/>
                <a:gd name="T49" fmla="*/ 0 h 228"/>
                <a:gd name="T50" fmla="*/ 2147483647 w 191"/>
                <a:gd name="T51" fmla="*/ 0 h 228"/>
                <a:gd name="T52" fmla="*/ 2147483647 w 191"/>
                <a:gd name="T53" fmla="*/ 0 h 228"/>
                <a:gd name="T54" fmla="*/ 2147483647 w 191"/>
                <a:gd name="T55" fmla="*/ 2147483647 h 228"/>
                <a:gd name="T56" fmla="*/ 2147483647 w 191"/>
                <a:gd name="T57" fmla="*/ 2147483647 h 228"/>
                <a:gd name="T58" fmla="*/ 2147483647 w 191"/>
                <a:gd name="T59" fmla="*/ 2147483647 h 228"/>
                <a:gd name="T60" fmla="*/ 2147483647 w 191"/>
                <a:gd name="T61" fmla="*/ 2147483647 h 228"/>
                <a:gd name="T62" fmla="*/ 2147483647 w 191"/>
                <a:gd name="T63" fmla="*/ 2147483647 h 228"/>
                <a:gd name="T64" fmla="*/ 2147483647 w 191"/>
                <a:gd name="T65" fmla="*/ 2147483647 h 228"/>
                <a:gd name="T66" fmla="*/ 2147483647 w 191"/>
                <a:gd name="T67" fmla="*/ 2147483647 h 228"/>
                <a:gd name="T68" fmla="*/ 2147483647 w 191"/>
                <a:gd name="T69" fmla="*/ 2147483647 h 228"/>
                <a:gd name="T70" fmla="*/ 2147483647 w 191"/>
                <a:gd name="T71" fmla="*/ 2147483647 h 228"/>
                <a:gd name="T72" fmla="*/ 2147483647 w 191"/>
                <a:gd name="T73" fmla="*/ 2147483647 h 228"/>
                <a:gd name="T74" fmla="*/ 2147483647 w 191"/>
                <a:gd name="T75" fmla="*/ 2147483647 h 228"/>
                <a:gd name="T76" fmla="*/ 2147483647 w 191"/>
                <a:gd name="T77" fmla="*/ 2147483647 h 228"/>
                <a:gd name="T78" fmla="*/ 2147483647 w 191"/>
                <a:gd name="T79" fmla="*/ 2147483647 h 228"/>
                <a:gd name="T80" fmla="*/ 2147483647 w 191"/>
                <a:gd name="T81" fmla="*/ 2147483647 h 228"/>
                <a:gd name="T82" fmla="*/ 2147483647 w 191"/>
                <a:gd name="T83" fmla="*/ 2147483647 h 228"/>
                <a:gd name="T84" fmla="*/ 2147483647 w 191"/>
                <a:gd name="T85" fmla="*/ 2147483647 h 228"/>
                <a:gd name="T86" fmla="*/ 2147483647 w 191"/>
                <a:gd name="T87" fmla="*/ 2147483647 h 228"/>
                <a:gd name="T88" fmla="*/ 2147483647 w 191"/>
                <a:gd name="T89" fmla="*/ 2147483647 h 228"/>
                <a:gd name="T90" fmla="*/ 2147483647 w 191"/>
                <a:gd name="T91" fmla="*/ 2147483647 h 228"/>
                <a:gd name="T92" fmla="*/ 2147483647 w 191"/>
                <a:gd name="T93" fmla="*/ 2147483647 h 228"/>
                <a:gd name="T94" fmla="*/ 2147483647 w 191"/>
                <a:gd name="T95" fmla="*/ 2147483647 h 2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1"/>
                <a:gd name="T145" fmla="*/ 0 h 228"/>
                <a:gd name="T146" fmla="*/ 191 w 191"/>
                <a:gd name="T147" fmla="*/ 228 h 22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1" h="228">
                  <a:moveTo>
                    <a:pt x="191" y="174"/>
                  </a:moveTo>
                  <a:lnTo>
                    <a:pt x="191" y="174"/>
                  </a:lnTo>
                  <a:lnTo>
                    <a:pt x="191" y="198"/>
                  </a:lnTo>
                  <a:lnTo>
                    <a:pt x="185" y="228"/>
                  </a:lnTo>
                  <a:lnTo>
                    <a:pt x="179" y="216"/>
                  </a:lnTo>
                  <a:lnTo>
                    <a:pt x="173" y="222"/>
                  </a:lnTo>
                  <a:lnTo>
                    <a:pt x="167" y="222"/>
                  </a:lnTo>
                  <a:lnTo>
                    <a:pt x="167" y="228"/>
                  </a:lnTo>
                  <a:lnTo>
                    <a:pt x="149" y="210"/>
                  </a:lnTo>
                  <a:lnTo>
                    <a:pt x="143" y="198"/>
                  </a:lnTo>
                  <a:lnTo>
                    <a:pt x="131" y="192"/>
                  </a:lnTo>
                  <a:lnTo>
                    <a:pt x="119" y="180"/>
                  </a:lnTo>
                  <a:lnTo>
                    <a:pt x="113" y="168"/>
                  </a:lnTo>
                  <a:lnTo>
                    <a:pt x="107" y="156"/>
                  </a:lnTo>
                  <a:lnTo>
                    <a:pt x="95" y="138"/>
                  </a:lnTo>
                  <a:lnTo>
                    <a:pt x="95" y="132"/>
                  </a:lnTo>
                  <a:lnTo>
                    <a:pt x="83" y="120"/>
                  </a:lnTo>
                  <a:lnTo>
                    <a:pt x="77" y="108"/>
                  </a:lnTo>
                  <a:lnTo>
                    <a:pt x="71" y="90"/>
                  </a:lnTo>
                  <a:lnTo>
                    <a:pt x="65" y="78"/>
                  </a:lnTo>
                  <a:lnTo>
                    <a:pt x="53" y="66"/>
                  </a:lnTo>
                  <a:lnTo>
                    <a:pt x="42" y="48"/>
                  </a:lnTo>
                  <a:lnTo>
                    <a:pt x="24" y="36"/>
                  </a:lnTo>
                  <a:lnTo>
                    <a:pt x="12" y="24"/>
                  </a:lnTo>
                  <a:lnTo>
                    <a:pt x="0" y="0"/>
                  </a:lnTo>
                  <a:lnTo>
                    <a:pt x="12" y="0"/>
                  </a:lnTo>
                  <a:lnTo>
                    <a:pt x="24" y="0"/>
                  </a:lnTo>
                  <a:lnTo>
                    <a:pt x="42" y="6"/>
                  </a:lnTo>
                  <a:lnTo>
                    <a:pt x="53" y="24"/>
                  </a:lnTo>
                  <a:lnTo>
                    <a:pt x="59" y="30"/>
                  </a:lnTo>
                  <a:lnTo>
                    <a:pt x="89" y="54"/>
                  </a:lnTo>
                  <a:lnTo>
                    <a:pt x="101" y="72"/>
                  </a:lnTo>
                  <a:lnTo>
                    <a:pt x="101" y="66"/>
                  </a:lnTo>
                  <a:lnTo>
                    <a:pt x="119" y="78"/>
                  </a:lnTo>
                  <a:lnTo>
                    <a:pt x="125" y="90"/>
                  </a:lnTo>
                  <a:lnTo>
                    <a:pt x="143" y="102"/>
                  </a:lnTo>
                  <a:lnTo>
                    <a:pt x="155" y="108"/>
                  </a:lnTo>
                  <a:lnTo>
                    <a:pt x="149" y="114"/>
                  </a:lnTo>
                  <a:lnTo>
                    <a:pt x="149" y="120"/>
                  </a:lnTo>
                  <a:lnTo>
                    <a:pt x="149" y="126"/>
                  </a:lnTo>
                  <a:lnTo>
                    <a:pt x="161" y="132"/>
                  </a:lnTo>
                  <a:lnTo>
                    <a:pt x="167" y="144"/>
                  </a:lnTo>
                  <a:lnTo>
                    <a:pt x="173" y="150"/>
                  </a:lnTo>
                  <a:lnTo>
                    <a:pt x="173" y="156"/>
                  </a:lnTo>
                  <a:lnTo>
                    <a:pt x="185" y="156"/>
                  </a:lnTo>
                  <a:lnTo>
                    <a:pt x="191" y="174"/>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0980" name="Freeform 3572"/>
            <p:cNvSpPr>
              <a:spLocks/>
            </p:cNvSpPr>
            <p:nvPr/>
          </p:nvSpPr>
          <p:spPr bwMode="auto">
            <a:xfrm>
              <a:off x="7716838" y="4165600"/>
              <a:ext cx="279400" cy="309562"/>
            </a:xfrm>
            <a:custGeom>
              <a:avLst/>
              <a:gdLst>
                <a:gd name="T0" fmla="*/ 2147483647 w 173"/>
                <a:gd name="T1" fmla="*/ 2147483647 h 173"/>
                <a:gd name="T2" fmla="*/ 2147483647 w 173"/>
                <a:gd name="T3" fmla="*/ 2147483647 h 173"/>
                <a:gd name="T4" fmla="*/ 2147483647 w 173"/>
                <a:gd name="T5" fmla="*/ 2147483647 h 173"/>
                <a:gd name="T6" fmla="*/ 2147483647 w 173"/>
                <a:gd name="T7" fmla="*/ 2147483647 h 173"/>
                <a:gd name="T8" fmla="*/ 2147483647 w 173"/>
                <a:gd name="T9" fmla="*/ 2147483647 h 173"/>
                <a:gd name="T10" fmla="*/ 2147483647 w 173"/>
                <a:gd name="T11" fmla="*/ 2147483647 h 173"/>
                <a:gd name="T12" fmla="*/ 2147483647 w 173"/>
                <a:gd name="T13" fmla="*/ 2147483647 h 173"/>
                <a:gd name="T14" fmla="*/ 2147483647 w 173"/>
                <a:gd name="T15" fmla="*/ 2147483647 h 173"/>
                <a:gd name="T16" fmla="*/ 2147483647 w 173"/>
                <a:gd name="T17" fmla="*/ 2147483647 h 173"/>
                <a:gd name="T18" fmla="*/ 2147483647 w 173"/>
                <a:gd name="T19" fmla="*/ 2147483647 h 173"/>
                <a:gd name="T20" fmla="*/ 2147483647 w 173"/>
                <a:gd name="T21" fmla="*/ 2147483647 h 173"/>
                <a:gd name="T22" fmla="*/ 2147483647 w 173"/>
                <a:gd name="T23" fmla="*/ 2147483647 h 173"/>
                <a:gd name="T24" fmla="*/ 2147483647 w 173"/>
                <a:gd name="T25" fmla="*/ 2147483647 h 173"/>
                <a:gd name="T26" fmla="*/ 2147483647 w 173"/>
                <a:gd name="T27" fmla="*/ 2147483647 h 173"/>
                <a:gd name="T28" fmla="*/ 2147483647 w 173"/>
                <a:gd name="T29" fmla="*/ 2147483647 h 173"/>
                <a:gd name="T30" fmla="*/ 2147483647 w 173"/>
                <a:gd name="T31" fmla="*/ 2147483647 h 173"/>
                <a:gd name="T32" fmla="*/ 2147483647 w 173"/>
                <a:gd name="T33" fmla="*/ 2147483647 h 173"/>
                <a:gd name="T34" fmla="*/ 2147483647 w 173"/>
                <a:gd name="T35" fmla="*/ 2147483647 h 173"/>
                <a:gd name="T36" fmla="*/ 2147483647 w 173"/>
                <a:gd name="T37" fmla="*/ 2147483647 h 173"/>
                <a:gd name="T38" fmla="*/ 2147483647 w 173"/>
                <a:gd name="T39" fmla="*/ 2147483647 h 173"/>
                <a:gd name="T40" fmla="*/ 2147483647 w 173"/>
                <a:gd name="T41" fmla="*/ 2147483647 h 173"/>
                <a:gd name="T42" fmla="*/ 2147483647 w 173"/>
                <a:gd name="T43" fmla="*/ 2147483647 h 173"/>
                <a:gd name="T44" fmla="*/ 2147483647 w 173"/>
                <a:gd name="T45" fmla="*/ 2147483647 h 173"/>
                <a:gd name="T46" fmla="*/ 2147483647 w 173"/>
                <a:gd name="T47" fmla="*/ 2147483647 h 173"/>
                <a:gd name="T48" fmla="*/ 2147483647 w 173"/>
                <a:gd name="T49" fmla="*/ 2147483647 h 173"/>
                <a:gd name="T50" fmla="*/ 2147483647 w 173"/>
                <a:gd name="T51" fmla="*/ 2147483647 h 173"/>
                <a:gd name="T52" fmla="*/ 2147483647 w 173"/>
                <a:gd name="T53" fmla="*/ 0 h 173"/>
                <a:gd name="T54" fmla="*/ 2147483647 w 173"/>
                <a:gd name="T55" fmla="*/ 2147483647 h 173"/>
                <a:gd name="T56" fmla="*/ 0 w 173"/>
                <a:gd name="T57" fmla="*/ 2147483647 h 173"/>
                <a:gd name="T58" fmla="*/ 2147483647 w 173"/>
                <a:gd name="T59" fmla="*/ 2147483647 h 173"/>
                <a:gd name="T60" fmla="*/ 2147483647 w 173"/>
                <a:gd name="T61" fmla="*/ 2147483647 h 173"/>
                <a:gd name="T62" fmla="*/ 2147483647 w 173"/>
                <a:gd name="T63" fmla="*/ 2147483647 h 173"/>
                <a:gd name="T64" fmla="*/ 2147483647 w 173"/>
                <a:gd name="T65" fmla="*/ 2147483647 h 173"/>
                <a:gd name="T66" fmla="*/ 2147483647 w 173"/>
                <a:gd name="T67" fmla="*/ 2147483647 h 173"/>
                <a:gd name="T68" fmla="*/ 2147483647 w 173"/>
                <a:gd name="T69" fmla="*/ 2147483647 h 173"/>
                <a:gd name="T70" fmla="*/ 2147483647 w 173"/>
                <a:gd name="T71" fmla="*/ 2147483647 h 173"/>
                <a:gd name="T72" fmla="*/ 2147483647 w 173"/>
                <a:gd name="T73" fmla="*/ 2147483647 h 173"/>
                <a:gd name="T74" fmla="*/ 2147483647 w 173"/>
                <a:gd name="T75" fmla="*/ 2147483647 h 173"/>
                <a:gd name="T76" fmla="*/ 2147483647 w 173"/>
                <a:gd name="T77" fmla="*/ 2147483647 h 173"/>
                <a:gd name="T78" fmla="*/ 2147483647 w 173"/>
                <a:gd name="T79" fmla="*/ 2147483647 h 173"/>
                <a:gd name="T80" fmla="*/ 2147483647 w 173"/>
                <a:gd name="T81" fmla="*/ 2147483647 h 173"/>
                <a:gd name="T82" fmla="*/ 2147483647 w 173"/>
                <a:gd name="T83" fmla="*/ 2147483647 h 173"/>
                <a:gd name="T84" fmla="*/ 2147483647 w 173"/>
                <a:gd name="T85" fmla="*/ 2147483647 h 173"/>
                <a:gd name="T86" fmla="*/ 2147483647 w 173"/>
                <a:gd name="T87" fmla="*/ 2147483647 h 173"/>
                <a:gd name="T88" fmla="*/ 2147483647 w 173"/>
                <a:gd name="T89" fmla="*/ 2147483647 h 173"/>
                <a:gd name="T90" fmla="*/ 2147483647 w 173"/>
                <a:gd name="T91" fmla="*/ 2147483647 h 173"/>
                <a:gd name="T92" fmla="*/ 2147483647 w 173"/>
                <a:gd name="T93" fmla="*/ 2147483647 h 173"/>
                <a:gd name="T94" fmla="*/ 2147483647 w 173"/>
                <a:gd name="T95" fmla="*/ 2147483647 h 173"/>
                <a:gd name="T96" fmla="*/ 2147483647 w 173"/>
                <a:gd name="T97" fmla="*/ 2147483647 h 173"/>
                <a:gd name="T98" fmla="*/ 2147483647 w 173"/>
                <a:gd name="T99" fmla="*/ 2147483647 h 173"/>
                <a:gd name="T100" fmla="*/ 2147483647 w 173"/>
                <a:gd name="T101" fmla="*/ 2147483647 h 173"/>
                <a:gd name="T102" fmla="*/ 2147483647 w 173"/>
                <a:gd name="T103" fmla="*/ 2147483647 h 173"/>
                <a:gd name="T104" fmla="*/ 2147483647 w 173"/>
                <a:gd name="T105" fmla="*/ 2147483647 h 173"/>
                <a:gd name="T106" fmla="*/ 2147483647 w 173"/>
                <a:gd name="T107" fmla="*/ 2147483647 h 173"/>
                <a:gd name="T108" fmla="*/ 2147483647 w 173"/>
                <a:gd name="T109" fmla="*/ 2147483647 h 173"/>
                <a:gd name="T110" fmla="*/ 2147483647 w 173"/>
                <a:gd name="T111" fmla="*/ 2147483647 h 173"/>
                <a:gd name="T112" fmla="*/ 2147483647 w 173"/>
                <a:gd name="T113" fmla="*/ 2147483647 h 173"/>
                <a:gd name="T114" fmla="*/ 2147483647 w 173"/>
                <a:gd name="T115" fmla="*/ 2147483647 h 173"/>
                <a:gd name="T116" fmla="*/ 2147483647 w 173"/>
                <a:gd name="T117" fmla="*/ 2147483647 h 173"/>
                <a:gd name="T118" fmla="*/ 2147483647 w 173"/>
                <a:gd name="T119" fmla="*/ 2147483647 h 173"/>
                <a:gd name="T120" fmla="*/ 2147483647 w 173"/>
                <a:gd name="T121" fmla="*/ 2147483647 h 1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3"/>
                <a:gd name="T184" fmla="*/ 0 h 173"/>
                <a:gd name="T185" fmla="*/ 173 w 173"/>
                <a:gd name="T186" fmla="*/ 173 h 17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3" h="173">
                  <a:moveTo>
                    <a:pt x="131" y="144"/>
                  </a:moveTo>
                  <a:lnTo>
                    <a:pt x="131" y="144"/>
                  </a:lnTo>
                  <a:lnTo>
                    <a:pt x="131" y="155"/>
                  </a:lnTo>
                  <a:lnTo>
                    <a:pt x="137" y="149"/>
                  </a:lnTo>
                  <a:lnTo>
                    <a:pt x="149" y="149"/>
                  </a:lnTo>
                  <a:lnTo>
                    <a:pt x="155" y="161"/>
                  </a:lnTo>
                  <a:lnTo>
                    <a:pt x="167" y="173"/>
                  </a:lnTo>
                  <a:lnTo>
                    <a:pt x="167" y="155"/>
                  </a:lnTo>
                  <a:lnTo>
                    <a:pt x="167" y="138"/>
                  </a:lnTo>
                  <a:lnTo>
                    <a:pt x="167" y="126"/>
                  </a:lnTo>
                  <a:lnTo>
                    <a:pt x="173" y="108"/>
                  </a:lnTo>
                  <a:lnTo>
                    <a:pt x="173" y="90"/>
                  </a:lnTo>
                  <a:lnTo>
                    <a:pt x="173" y="60"/>
                  </a:lnTo>
                  <a:lnTo>
                    <a:pt x="173" y="42"/>
                  </a:lnTo>
                  <a:lnTo>
                    <a:pt x="161" y="36"/>
                  </a:lnTo>
                  <a:lnTo>
                    <a:pt x="143" y="30"/>
                  </a:lnTo>
                  <a:lnTo>
                    <a:pt x="119" y="18"/>
                  </a:lnTo>
                  <a:lnTo>
                    <a:pt x="107" y="30"/>
                  </a:lnTo>
                  <a:lnTo>
                    <a:pt x="89" y="36"/>
                  </a:lnTo>
                  <a:lnTo>
                    <a:pt x="71" y="60"/>
                  </a:lnTo>
                  <a:lnTo>
                    <a:pt x="65" y="48"/>
                  </a:lnTo>
                  <a:lnTo>
                    <a:pt x="59" y="42"/>
                  </a:lnTo>
                  <a:lnTo>
                    <a:pt x="54" y="24"/>
                  </a:lnTo>
                  <a:lnTo>
                    <a:pt x="54" y="12"/>
                  </a:lnTo>
                  <a:lnTo>
                    <a:pt x="54" y="6"/>
                  </a:lnTo>
                  <a:lnTo>
                    <a:pt x="18" y="0"/>
                  </a:lnTo>
                  <a:lnTo>
                    <a:pt x="6" y="6"/>
                  </a:lnTo>
                  <a:lnTo>
                    <a:pt x="0" y="18"/>
                  </a:lnTo>
                  <a:lnTo>
                    <a:pt x="12" y="24"/>
                  </a:lnTo>
                  <a:lnTo>
                    <a:pt x="24" y="36"/>
                  </a:lnTo>
                  <a:lnTo>
                    <a:pt x="36" y="36"/>
                  </a:lnTo>
                  <a:lnTo>
                    <a:pt x="48" y="36"/>
                  </a:lnTo>
                  <a:lnTo>
                    <a:pt x="48" y="42"/>
                  </a:lnTo>
                  <a:lnTo>
                    <a:pt x="42" y="42"/>
                  </a:lnTo>
                  <a:lnTo>
                    <a:pt x="24" y="42"/>
                  </a:lnTo>
                  <a:lnTo>
                    <a:pt x="18" y="48"/>
                  </a:lnTo>
                  <a:lnTo>
                    <a:pt x="30" y="60"/>
                  </a:lnTo>
                  <a:lnTo>
                    <a:pt x="30" y="66"/>
                  </a:lnTo>
                  <a:lnTo>
                    <a:pt x="36" y="72"/>
                  </a:lnTo>
                  <a:lnTo>
                    <a:pt x="48" y="48"/>
                  </a:lnTo>
                  <a:lnTo>
                    <a:pt x="48" y="60"/>
                  </a:lnTo>
                  <a:lnTo>
                    <a:pt x="59" y="66"/>
                  </a:lnTo>
                  <a:lnTo>
                    <a:pt x="65" y="66"/>
                  </a:lnTo>
                  <a:lnTo>
                    <a:pt x="65" y="72"/>
                  </a:lnTo>
                  <a:lnTo>
                    <a:pt x="89" y="84"/>
                  </a:lnTo>
                  <a:lnTo>
                    <a:pt x="101" y="90"/>
                  </a:lnTo>
                  <a:lnTo>
                    <a:pt x="113" y="96"/>
                  </a:lnTo>
                  <a:lnTo>
                    <a:pt x="119" y="102"/>
                  </a:lnTo>
                  <a:lnTo>
                    <a:pt x="131" y="126"/>
                  </a:lnTo>
                  <a:lnTo>
                    <a:pt x="137" y="126"/>
                  </a:lnTo>
                  <a:lnTo>
                    <a:pt x="125" y="132"/>
                  </a:lnTo>
                  <a:lnTo>
                    <a:pt x="137" y="132"/>
                  </a:lnTo>
                  <a:lnTo>
                    <a:pt x="131" y="132"/>
                  </a:lnTo>
                  <a:lnTo>
                    <a:pt x="131" y="138"/>
                  </a:lnTo>
                  <a:lnTo>
                    <a:pt x="119" y="138"/>
                  </a:lnTo>
                  <a:lnTo>
                    <a:pt x="107" y="155"/>
                  </a:lnTo>
                  <a:lnTo>
                    <a:pt x="125" y="155"/>
                  </a:lnTo>
                  <a:lnTo>
                    <a:pt x="131" y="144"/>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0981" name="Freeform 3573"/>
            <p:cNvSpPr>
              <a:spLocks/>
            </p:cNvSpPr>
            <p:nvPr/>
          </p:nvSpPr>
          <p:spPr bwMode="auto">
            <a:xfrm>
              <a:off x="7372350" y="4090988"/>
              <a:ext cx="182563" cy="257175"/>
            </a:xfrm>
            <a:custGeom>
              <a:avLst/>
              <a:gdLst>
                <a:gd name="T0" fmla="*/ 2147483647 w 114"/>
                <a:gd name="T1" fmla="*/ 0 h 144"/>
                <a:gd name="T2" fmla="*/ 2147483647 w 114"/>
                <a:gd name="T3" fmla="*/ 0 h 144"/>
                <a:gd name="T4" fmla="*/ 2147483647 w 114"/>
                <a:gd name="T5" fmla="*/ 2147483647 h 144"/>
                <a:gd name="T6" fmla="*/ 2147483647 w 114"/>
                <a:gd name="T7" fmla="*/ 2147483647 h 144"/>
                <a:gd name="T8" fmla="*/ 2147483647 w 114"/>
                <a:gd name="T9" fmla="*/ 2147483647 h 144"/>
                <a:gd name="T10" fmla="*/ 2147483647 w 114"/>
                <a:gd name="T11" fmla="*/ 2147483647 h 144"/>
                <a:gd name="T12" fmla="*/ 2147483647 w 114"/>
                <a:gd name="T13" fmla="*/ 2147483647 h 144"/>
                <a:gd name="T14" fmla="*/ 2147483647 w 114"/>
                <a:gd name="T15" fmla="*/ 2147483647 h 144"/>
                <a:gd name="T16" fmla="*/ 2147483647 w 114"/>
                <a:gd name="T17" fmla="*/ 2147483647 h 144"/>
                <a:gd name="T18" fmla="*/ 2147483647 w 114"/>
                <a:gd name="T19" fmla="*/ 2147483647 h 144"/>
                <a:gd name="T20" fmla="*/ 2147483647 w 114"/>
                <a:gd name="T21" fmla="*/ 2147483647 h 144"/>
                <a:gd name="T22" fmla="*/ 0 w 114"/>
                <a:gd name="T23" fmla="*/ 2147483647 h 144"/>
                <a:gd name="T24" fmla="*/ 0 w 114"/>
                <a:gd name="T25" fmla="*/ 2147483647 h 144"/>
                <a:gd name="T26" fmla="*/ 2147483647 w 114"/>
                <a:gd name="T27" fmla="*/ 2147483647 h 144"/>
                <a:gd name="T28" fmla="*/ 2147483647 w 114"/>
                <a:gd name="T29" fmla="*/ 2147483647 h 144"/>
                <a:gd name="T30" fmla="*/ 2147483647 w 114"/>
                <a:gd name="T31" fmla="*/ 2147483647 h 144"/>
                <a:gd name="T32" fmla="*/ 2147483647 w 114"/>
                <a:gd name="T33" fmla="*/ 2147483647 h 144"/>
                <a:gd name="T34" fmla="*/ 2147483647 w 114"/>
                <a:gd name="T35" fmla="*/ 2147483647 h 144"/>
                <a:gd name="T36" fmla="*/ 2147483647 w 114"/>
                <a:gd name="T37" fmla="*/ 2147483647 h 144"/>
                <a:gd name="T38" fmla="*/ 2147483647 w 114"/>
                <a:gd name="T39" fmla="*/ 2147483647 h 144"/>
                <a:gd name="T40" fmla="*/ 2147483647 w 114"/>
                <a:gd name="T41" fmla="*/ 2147483647 h 144"/>
                <a:gd name="T42" fmla="*/ 2147483647 w 114"/>
                <a:gd name="T43" fmla="*/ 2147483647 h 144"/>
                <a:gd name="T44" fmla="*/ 2147483647 w 114"/>
                <a:gd name="T45" fmla="*/ 2147483647 h 144"/>
                <a:gd name="T46" fmla="*/ 2147483647 w 114"/>
                <a:gd name="T47" fmla="*/ 2147483647 h 144"/>
                <a:gd name="T48" fmla="*/ 2147483647 w 114"/>
                <a:gd name="T49" fmla="*/ 2147483647 h 144"/>
                <a:gd name="T50" fmla="*/ 2147483647 w 114"/>
                <a:gd name="T51" fmla="*/ 2147483647 h 144"/>
                <a:gd name="T52" fmla="*/ 2147483647 w 114"/>
                <a:gd name="T53" fmla="*/ 2147483647 h 144"/>
                <a:gd name="T54" fmla="*/ 2147483647 w 114"/>
                <a:gd name="T55" fmla="*/ 2147483647 h 144"/>
                <a:gd name="T56" fmla="*/ 2147483647 w 114"/>
                <a:gd name="T57" fmla="*/ 2147483647 h 144"/>
                <a:gd name="T58" fmla="*/ 2147483647 w 114"/>
                <a:gd name="T59" fmla="*/ 2147483647 h 144"/>
                <a:gd name="T60" fmla="*/ 2147483647 w 114"/>
                <a:gd name="T61" fmla="*/ 2147483647 h 144"/>
                <a:gd name="T62" fmla="*/ 2147483647 w 114"/>
                <a:gd name="T63" fmla="*/ 2147483647 h 144"/>
                <a:gd name="T64" fmla="*/ 2147483647 w 114"/>
                <a:gd name="T65" fmla="*/ 2147483647 h 144"/>
                <a:gd name="T66" fmla="*/ 2147483647 w 114"/>
                <a:gd name="T67" fmla="*/ 2147483647 h 144"/>
                <a:gd name="T68" fmla="*/ 2147483647 w 114"/>
                <a:gd name="T69" fmla="*/ 2147483647 h 144"/>
                <a:gd name="T70" fmla="*/ 2147483647 w 114"/>
                <a:gd name="T71" fmla="*/ 2147483647 h 144"/>
                <a:gd name="T72" fmla="*/ 2147483647 w 114"/>
                <a:gd name="T73" fmla="*/ 2147483647 h 144"/>
                <a:gd name="T74" fmla="*/ 2147483647 w 114"/>
                <a:gd name="T75" fmla="*/ 2147483647 h 144"/>
                <a:gd name="T76" fmla="*/ 2147483647 w 114"/>
                <a:gd name="T77" fmla="*/ 2147483647 h 144"/>
                <a:gd name="T78" fmla="*/ 2147483647 w 114"/>
                <a:gd name="T79" fmla="*/ 2147483647 h 144"/>
                <a:gd name="T80" fmla="*/ 2147483647 w 114"/>
                <a:gd name="T81" fmla="*/ 2147483647 h 144"/>
                <a:gd name="T82" fmla="*/ 2147483647 w 114"/>
                <a:gd name="T83" fmla="*/ 2147483647 h 144"/>
                <a:gd name="T84" fmla="*/ 2147483647 w 114"/>
                <a:gd name="T85" fmla="*/ 2147483647 h 144"/>
                <a:gd name="T86" fmla="*/ 2147483647 w 114"/>
                <a:gd name="T87" fmla="*/ 2147483647 h 144"/>
                <a:gd name="T88" fmla="*/ 2147483647 w 114"/>
                <a:gd name="T89" fmla="*/ 0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4"/>
                <a:gd name="T136" fmla="*/ 0 h 144"/>
                <a:gd name="T137" fmla="*/ 114 w 114"/>
                <a:gd name="T138" fmla="*/ 144 h 14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4" h="144">
                  <a:moveTo>
                    <a:pt x="114" y="0"/>
                  </a:moveTo>
                  <a:lnTo>
                    <a:pt x="108" y="0"/>
                  </a:lnTo>
                  <a:lnTo>
                    <a:pt x="90" y="12"/>
                  </a:lnTo>
                  <a:lnTo>
                    <a:pt x="48" y="6"/>
                  </a:lnTo>
                  <a:lnTo>
                    <a:pt x="36" y="6"/>
                  </a:lnTo>
                  <a:lnTo>
                    <a:pt x="30" y="18"/>
                  </a:lnTo>
                  <a:lnTo>
                    <a:pt x="24" y="12"/>
                  </a:lnTo>
                  <a:lnTo>
                    <a:pt x="18" y="30"/>
                  </a:lnTo>
                  <a:lnTo>
                    <a:pt x="18" y="48"/>
                  </a:lnTo>
                  <a:lnTo>
                    <a:pt x="6" y="66"/>
                  </a:lnTo>
                  <a:lnTo>
                    <a:pt x="0" y="84"/>
                  </a:lnTo>
                  <a:lnTo>
                    <a:pt x="0" y="102"/>
                  </a:lnTo>
                  <a:lnTo>
                    <a:pt x="12" y="102"/>
                  </a:lnTo>
                  <a:lnTo>
                    <a:pt x="12" y="120"/>
                  </a:lnTo>
                  <a:lnTo>
                    <a:pt x="6" y="132"/>
                  </a:lnTo>
                  <a:lnTo>
                    <a:pt x="12" y="144"/>
                  </a:lnTo>
                  <a:lnTo>
                    <a:pt x="24" y="144"/>
                  </a:lnTo>
                  <a:lnTo>
                    <a:pt x="24" y="120"/>
                  </a:lnTo>
                  <a:lnTo>
                    <a:pt x="24" y="90"/>
                  </a:lnTo>
                  <a:lnTo>
                    <a:pt x="36" y="84"/>
                  </a:lnTo>
                  <a:lnTo>
                    <a:pt x="36" y="96"/>
                  </a:lnTo>
                  <a:lnTo>
                    <a:pt x="36" y="108"/>
                  </a:lnTo>
                  <a:lnTo>
                    <a:pt x="48" y="114"/>
                  </a:lnTo>
                  <a:lnTo>
                    <a:pt x="48" y="126"/>
                  </a:lnTo>
                  <a:lnTo>
                    <a:pt x="54" y="126"/>
                  </a:lnTo>
                  <a:lnTo>
                    <a:pt x="66" y="120"/>
                  </a:lnTo>
                  <a:lnTo>
                    <a:pt x="72" y="114"/>
                  </a:lnTo>
                  <a:lnTo>
                    <a:pt x="60" y="102"/>
                  </a:lnTo>
                  <a:lnTo>
                    <a:pt x="60" y="96"/>
                  </a:lnTo>
                  <a:lnTo>
                    <a:pt x="42" y="66"/>
                  </a:lnTo>
                  <a:lnTo>
                    <a:pt x="54" y="66"/>
                  </a:lnTo>
                  <a:lnTo>
                    <a:pt x="66" y="60"/>
                  </a:lnTo>
                  <a:lnTo>
                    <a:pt x="78" y="48"/>
                  </a:lnTo>
                  <a:lnTo>
                    <a:pt x="78" y="42"/>
                  </a:lnTo>
                  <a:lnTo>
                    <a:pt x="72" y="48"/>
                  </a:lnTo>
                  <a:lnTo>
                    <a:pt x="48" y="48"/>
                  </a:lnTo>
                  <a:lnTo>
                    <a:pt x="36" y="60"/>
                  </a:lnTo>
                  <a:lnTo>
                    <a:pt x="24" y="42"/>
                  </a:lnTo>
                  <a:lnTo>
                    <a:pt x="30" y="24"/>
                  </a:lnTo>
                  <a:lnTo>
                    <a:pt x="54" y="24"/>
                  </a:lnTo>
                  <a:lnTo>
                    <a:pt x="78" y="24"/>
                  </a:lnTo>
                  <a:lnTo>
                    <a:pt x="102" y="18"/>
                  </a:lnTo>
                  <a:lnTo>
                    <a:pt x="114"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0982" name="Freeform 3574"/>
            <p:cNvSpPr>
              <a:spLocks/>
            </p:cNvSpPr>
            <p:nvPr/>
          </p:nvSpPr>
          <p:spPr bwMode="auto">
            <a:xfrm>
              <a:off x="6988175" y="4359275"/>
              <a:ext cx="249238" cy="95250"/>
            </a:xfrm>
            <a:custGeom>
              <a:avLst/>
              <a:gdLst>
                <a:gd name="T0" fmla="*/ 2147483647 w 156"/>
                <a:gd name="T1" fmla="*/ 2147483647 h 53"/>
                <a:gd name="T2" fmla="*/ 2147483647 w 156"/>
                <a:gd name="T3" fmla="*/ 2147483647 h 53"/>
                <a:gd name="T4" fmla="*/ 2147483647 w 156"/>
                <a:gd name="T5" fmla="*/ 2147483647 h 53"/>
                <a:gd name="T6" fmla="*/ 2147483647 w 156"/>
                <a:gd name="T7" fmla="*/ 2147483647 h 53"/>
                <a:gd name="T8" fmla="*/ 2147483647 w 156"/>
                <a:gd name="T9" fmla="*/ 2147483647 h 53"/>
                <a:gd name="T10" fmla="*/ 2147483647 w 156"/>
                <a:gd name="T11" fmla="*/ 2147483647 h 53"/>
                <a:gd name="T12" fmla="*/ 2147483647 w 156"/>
                <a:gd name="T13" fmla="*/ 2147483647 h 53"/>
                <a:gd name="T14" fmla="*/ 2147483647 w 156"/>
                <a:gd name="T15" fmla="*/ 2147483647 h 53"/>
                <a:gd name="T16" fmla="*/ 2147483647 w 156"/>
                <a:gd name="T17" fmla="*/ 2147483647 h 53"/>
                <a:gd name="T18" fmla="*/ 2147483647 w 156"/>
                <a:gd name="T19" fmla="*/ 2147483647 h 53"/>
                <a:gd name="T20" fmla="*/ 2147483647 w 156"/>
                <a:gd name="T21" fmla="*/ 2147483647 h 53"/>
                <a:gd name="T22" fmla="*/ 2147483647 w 156"/>
                <a:gd name="T23" fmla="*/ 0 h 53"/>
                <a:gd name="T24" fmla="*/ 2147483647 w 156"/>
                <a:gd name="T25" fmla="*/ 0 h 53"/>
                <a:gd name="T26" fmla="*/ 2147483647 w 156"/>
                <a:gd name="T27" fmla="*/ 2147483647 h 53"/>
                <a:gd name="T28" fmla="*/ 0 w 156"/>
                <a:gd name="T29" fmla="*/ 2147483647 h 53"/>
                <a:gd name="T30" fmla="*/ 2147483647 w 156"/>
                <a:gd name="T31" fmla="*/ 2147483647 h 53"/>
                <a:gd name="T32" fmla="*/ 2147483647 w 156"/>
                <a:gd name="T33" fmla="*/ 2147483647 h 53"/>
                <a:gd name="T34" fmla="*/ 2147483647 w 156"/>
                <a:gd name="T35" fmla="*/ 2147483647 h 53"/>
                <a:gd name="T36" fmla="*/ 2147483647 w 156"/>
                <a:gd name="T37" fmla="*/ 2147483647 h 53"/>
                <a:gd name="T38" fmla="*/ 2147483647 w 156"/>
                <a:gd name="T39" fmla="*/ 2147483647 h 53"/>
                <a:gd name="T40" fmla="*/ 2147483647 w 156"/>
                <a:gd name="T41" fmla="*/ 2147483647 h 53"/>
                <a:gd name="T42" fmla="*/ 2147483647 w 156"/>
                <a:gd name="T43" fmla="*/ 2147483647 h 53"/>
                <a:gd name="T44" fmla="*/ 2147483647 w 156"/>
                <a:gd name="T45" fmla="*/ 2147483647 h 53"/>
                <a:gd name="T46" fmla="*/ 2147483647 w 156"/>
                <a:gd name="T47" fmla="*/ 2147483647 h 53"/>
                <a:gd name="T48" fmla="*/ 2147483647 w 156"/>
                <a:gd name="T49" fmla="*/ 2147483647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6"/>
                <a:gd name="T76" fmla="*/ 0 h 53"/>
                <a:gd name="T77" fmla="*/ 156 w 156"/>
                <a:gd name="T78" fmla="*/ 53 h 5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6" h="53">
                  <a:moveTo>
                    <a:pt x="156" y="53"/>
                  </a:moveTo>
                  <a:lnTo>
                    <a:pt x="156" y="53"/>
                  </a:lnTo>
                  <a:lnTo>
                    <a:pt x="156" y="36"/>
                  </a:lnTo>
                  <a:lnTo>
                    <a:pt x="144" y="36"/>
                  </a:lnTo>
                  <a:lnTo>
                    <a:pt x="132" y="36"/>
                  </a:lnTo>
                  <a:lnTo>
                    <a:pt x="126" y="24"/>
                  </a:lnTo>
                  <a:lnTo>
                    <a:pt x="108" y="18"/>
                  </a:lnTo>
                  <a:lnTo>
                    <a:pt x="96" y="12"/>
                  </a:lnTo>
                  <a:lnTo>
                    <a:pt x="90" y="18"/>
                  </a:lnTo>
                  <a:lnTo>
                    <a:pt x="60" y="18"/>
                  </a:lnTo>
                  <a:lnTo>
                    <a:pt x="54" y="12"/>
                  </a:lnTo>
                  <a:lnTo>
                    <a:pt x="36" y="0"/>
                  </a:lnTo>
                  <a:lnTo>
                    <a:pt x="12" y="0"/>
                  </a:lnTo>
                  <a:lnTo>
                    <a:pt x="6" y="12"/>
                  </a:lnTo>
                  <a:lnTo>
                    <a:pt x="0" y="18"/>
                  </a:lnTo>
                  <a:lnTo>
                    <a:pt x="18" y="24"/>
                  </a:lnTo>
                  <a:lnTo>
                    <a:pt x="36" y="30"/>
                  </a:lnTo>
                  <a:lnTo>
                    <a:pt x="54" y="36"/>
                  </a:lnTo>
                  <a:lnTo>
                    <a:pt x="66" y="41"/>
                  </a:lnTo>
                  <a:lnTo>
                    <a:pt x="84" y="41"/>
                  </a:lnTo>
                  <a:lnTo>
                    <a:pt x="108" y="47"/>
                  </a:lnTo>
                  <a:lnTo>
                    <a:pt x="132" y="47"/>
                  </a:lnTo>
                  <a:lnTo>
                    <a:pt x="144" y="53"/>
                  </a:lnTo>
                  <a:lnTo>
                    <a:pt x="156" y="53"/>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0983" name="Freeform 3575"/>
            <p:cNvSpPr>
              <a:spLocks/>
            </p:cNvSpPr>
            <p:nvPr/>
          </p:nvSpPr>
          <p:spPr bwMode="auto">
            <a:xfrm>
              <a:off x="7486650" y="4443413"/>
              <a:ext cx="115888" cy="74612"/>
            </a:xfrm>
            <a:custGeom>
              <a:avLst/>
              <a:gdLst>
                <a:gd name="T0" fmla="*/ 2147483647 w 72"/>
                <a:gd name="T1" fmla="*/ 0 h 42"/>
                <a:gd name="T2" fmla="*/ 2147483647 w 72"/>
                <a:gd name="T3" fmla="*/ 2147483647 h 42"/>
                <a:gd name="T4" fmla="*/ 2147483647 w 72"/>
                <a:gd name="T5" fmla="*/ 2147483647 h 42"/>
                <a:gd name="T6" fmla="*/ 0 w 72"/>
                <a:gd name="T7" fmla="*/ 2147483647 h 42"/>
                <a:gd name="T8" fmla="*/ 0 w 72"/>
                <a:gd name="T9" fmla="*/ 2147483647 h 42"/>
                <a:gd name="T10" fmla="*/ 2147483647 w 72"/>
                <a:gd name="T11" fmla="*/ 2147483647 h 42"/>
                <a:gd name="T12" fmla="*/ 2147483647 w 72"/>
                <a:gd name="T13" fmla="*/ 2147483647 h 42"/>
                <a:gd name="T14" fmla="*/ 2147483647 w 72"/>
                <a:gd name="T15" fmla="*/ 2147483647 h 42"/>
                <a:gd name="T16" fmla="*/ 2147483647 w 72"/>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2"/>
                <a:gd name="T28" fmla="*/ 0 h 42"/>
                <a:gd name="T29" fmla="*/ 72 w 72"/>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2" h="42">
                  <a:moveTo>
                    <a:pt x="72" y="0"/>
                  </a:moveTo>
                  <a:lnTo>
                    <a:pt x="42" y="6"/>
                  </a:lnTo>
                  <a:lnTo>
                    <a:pt x="12" y="18"/>
                  </a:lnTo>
                  <a:lnTo>
                    <a:pt x="0" y="36"/>
                  </a:lnTo>
                  <a:lnTo>
                    <a:pt x="6" y="42"/>
                  </a:lnTo>
                  <a:lnTo>
                    <a:pt x="24" y="30"/>
                  </a:lnTo>
                  <a:lnTo>
                    <a:pt x="48" y="12"/>
                  </a:lnTo>
                  <a:lnTo>
                    <a:pt x="72"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0984" name="Freeform 3576"/>
            <p:cNvSpPr>
              <a:spLocks/>
            </p:cNvSpPr>
            <p:nvPr/>
          </p:nvSpPr>
          <p:spPr bwMode="auto">
            <a:xfrm>
              <a:off x="7621588" y="4070350"/>
              <a:ext cx="38100" cy="106362"/>
            </a:xfrm>
            <a:custGeom>
              <a:avLst/>
              <a:gdLst>
                <a:gd name="T0" fmla="*/ 2147483647 w 24"/>
                <a:gd name="T1" fmla="*/ 2147483647 h 60"/>
                <a:gd name="T2" fmla="*/ 2147483647 w 24"/>
                <a:gd name="T3" fmla="*/ 2147483647 h 60"/>
                <a:gd name="T4" fmla="*/ 2147483647 w 24"/>
                <a:gd name="T5" fmla="*/ 2147483647 h 60"/>
                <a:gd name="T6" fmla="*/ 2147483647 w 24"/>
                <a:gd name="T7" fmla="*/ 2147483647 h 60"/>
                <a:gd name="T8" fmla="*/ 2147483647 w 24"/>
                <a:gd name="T9" fmla="*/ 2147483647 h 60"/>
                <a:gd name="T10" fmla="*/ 0 w 24"/>
                <a:gd name="T11" fmla="*/ 2147483647 h 60"/>
                <a:gd name="T12" fmla="*/ 0 w 24"/>
                <a:gd name="T13" fmla="*/ 2147483647 h 60"/>
                <a:gd name="T14" fmla="*/ 2147483647 w 24"/>
                <a:gd name="T15" fmla="*/ 2147483647 h 60"/>
                <a:gd name="T16" fmla="*/ 2147483647 w 24"/>
                <a:gd name="T17" fmla="*/ 0 h 60"/>
                <a:gd name="T18" fmla="*/ 0 w 24"/>
                <a:gd name="T19" fmla="*/ 2147483647 h 60"/>
                <a:gd name="T20" fmla="*/ 0 w 24"/>
                <a:gd name="T21" fmla="*/ 2147483647 h 60"/>
                <a:gd name="T22" fmla="*/ 0 w 24"/>
                <a:gd name="T23" fmla="*/ 2147483647 h 60"/>
                <a:gd name="T24" fmla="*/ 2147483647 w 24"/>
                <a:gd name="T25" fmla="*/ 2147483647 h 60"/>
                <a:gd name="T26" fmla="*/ 2147483647 w 24"/>
                <a:gd name="T27" fmla="*/ 2147483647 h 60"/>
                <a:gd name="T28" fmla="*/ 2147483647 w 24"/>
                <a:gd name="T29" fmla="*/ 2147483647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
                <a:gd name="T46" fmla="*/ 0 h 60"/>
                <a:gd name="T47" fmla="*/ 24 w 24"/>
                <a:gd name="T48" fmla="*/ 60 h 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 h="60">
                  <a:moveTo>
                    <a:pt x="24" y="42"/>
                  </a:moveTo>
                  <a:lnTo>
                    <a:pt x="12" y="24"/>
                  </a:lnTo>
                  <a:lnTo>
                    <a:pt x="18" y="18"/>
                  </a:lnTo>
                  <a:lnTo>
                    <a:pt x="12" y="12"/>
                  </a:lnTo>
                  <a:lnTo>
                    <a:pt x="6" y="18"/>
                  </a:lnTo>
                  <a:lnTo>
                    <a:pt x="0" y="30"/>
                  </a:lnTo>
                  <a:lnTo>
                    <a:pt x="0" y="24"/>
                  </a:lnTo>
                  <a:lnTo>
                    <a:pt x="6" y="6"/>
                  </a:lnTo>
                  <a:lnTo>
                    <a:pt x="6" y="0"/>
                  </a:lnTo>
                  <a:lnTo>
                    <a:pt x="0" y="12"/>
                  </a:lnTo>
                  <a:lnTo>
                    <a:pt x="0" y="30"/>
                  </a:lnTo>
                  <a:lnTo>
                    <a:pt x="0" y="42"/>
                  </a:lnTo>
                  <a:lnTo>
                    <a:pt x="12" y="60"/>
                  </a:lnTo>
                  <a:lnTo>
                    <a:pt x="6" y="36"/>
                  </a:lnTo>
                  <a:lnTo>
                    <a:pt x="24" y="4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0985" name="Freeform 3577"/>
            <p:cNvSpPr>
              <a:spLocks/>
            </p:cNvSpPr>
            <p:nvPr/>
          </p:nvSpPr>
          <p:spPr bwMode="auto">
            <a:xfrm>
              <a:off x="7631113" y="4251325"/>
              <a:ext cx="77788" cy="33337"/>
            </a:xfrm>
            <a:custGeom>
              <a:avLst/>
              <a:gdLst>
                <a:gd name="T0" fmla="*/ 2147483647 w 48"/>
                <a:gd name="T1" fmla="*/ 2147483647 h 18"/>
                <a:gd name="T2" fmla="*/ 2147483647 w 48"/>
                <a:gd name="T3" fmla="*/ 2147483647 h 18"/>
                <a:gd name="T4" fmla="*/ 2147483647 w 48"/>
                <a:gd name="T5" fmla="*/ 2147483647 h 18"/>
                <a:gd name="T6" fmla="*/ 2147483647 w 48"/>
                <a:gd name="T7" fmla="*/ 2147483647 h 18"/>
                <a:gd name="T8" fmla="*/ 0 w 48"/>
                <a:gd name="T9" fmla="*/ 2147483647 h 18"/>
                <a:gd name="T10" fmla="*/ 0 w 48"/>
                <a:gd name="T11" fmla="*/ 2147483647 h 18"/>
                <a:gd name="T12" fmla="*/ 0 w 48"/>
                <a:gd name="T13" fmla="*/ 0 h 18"/>
                <a:gd name="T14" fmla="*/ 2147483647 w 48"/>
                <a:gd name="T15" fmla="*/ 0 h 18"/>
                <a:gd name="T16" fmla="*/ 2147483647 w 48"/>
                <a:gd name="T17" fmla="*/ 0 h 18"/>
                <a:gd name="T18" fmla="*/ 2147483647 w 48"/>
                <a:gd name="T19" fmla="*/ 214748364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18"/>
                <a:gd name="T32" fmla="*/ 48 w 48"/>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18">
                  <a:moveTo>
                    <a:pt x="48" y="12"/>
                  </a:moveTo>
                  <a:lnTo>
                    <a:pt x="48" y="18"/>
                  </a:lnTo>
                  <a:lnTo>
                    <a:pt x="24" y="6"/>
                  </a:lnTo>
                  <a:lnTo>
                    <a:pt x="12" y="12"/>
                  </a:lnTo>
                  <a:lnTo>
                    <a:pt x="0" y="6"/>
                  </a:lnTo>
                  <a:lnTo>
                    <a:pt x="0" y="12"/>
                  </a:lnTo>
                  <a:lnTo>
                    <a:pt x="0" y="0"/>
                  </a:lnTo>
                  <a:lnTo>
                    <a:pt x="12" y="0"/>
                  </a:lnTo>
                  <a:lnTo>
                    <a:pt x="42" y="0"/>
                  </a:lnTo>
                  <a:lnTo>
                    <a:pt x="48" y="1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0986" name="Freeform 3578"/>
            <p:cNvSpPr>
              <a:spLocks/>
            </p:cNvSpPr>
            <p:nvPr/>
          </p:nvSpPr>
          <p:spPr bwMode="auto">
            <a:xfrm>
              <a:off x="7391400" y="4443413"/>
              <a:ext cx="85725" cy="20637"/>
            </a:xfrm>
            <a:custGeom>
              <a:avLst/>
              <a:gdLst>
                <a:gd name="T0" fmla="*/ 2147483647 w 54"/>
                <a:gd name="T1" fmla="*/ 0 h 12"/>
                <a:gd name="T2" fmla="*/ 2147483647 w 54"/>
                <a:gd name="T3" fmla="*/ 0 h 12"/>
                <a:gd name="T4" fmla="*/ 2147483647 w 54"/>
                <a:gd name="T5" fmla="*/ 0 h 12"/>
                <a:gd name="T6" fmla="*/ 2147483647 w 54"/>
                <a:gd name="T7" fmla="*/ 2147483647 h 12"/>
                <a:gd name="T8" fmla="*/ 2147483647 w 54"/>
                <a:gd name="T9" fmla="*/ 2147483647 h 12"/>
                <a:gd name="T10" fmla="*/ 2147483647 w 54"/>
                <a:gd name="T11" fmla="*/ 0 h 12"/>
                <a:gd name="T12" fmla="*/ 2147483647 w 54"/>
                <a:gd name="T13" fmla="*/ 0 h 12"/>
                <a:gd name="T14" fmla="*/ 0 w 54"/>
                <a:gd name="T15" fmla="*/ 2147483647 h 12"/>
                <a:gd name="T16" fmla="*/ 2147483647 w 54"/>
                <a:gd name="T17" fmla="*/ 2147483647 h 12"/>
                <a:gd name="T18" fmla="*/ 2147483647 w 54"/>
                <a:gd name="T19" fmla="*/ 2147483647 h 12"/>
                <a:gd name="T20" fmla="*/ 2147483647 w 54"/>
                <a:gd name="T21" fmla="*/ 2147483647 h 12"/>
                <a:gd name="T22" fmla="*/ 2147483647 w 54"/>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12"/>
                <a:gd name="T38" fmla="*/ 54 w 54"/>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12">
                  <a:moveTo>
                    <a:pt x="54" y="0"/>
                  </a:moveTo>
                  <a:lnTo>
                    <a:pt x="54" y="0"/>
                  </a:lnTo>
                  <a:lnTo>
                    <a:pt x="48" y="6"/>
                  </a:lnTo>
                  <a:lnTo>
                    <a:pt x="36" y="6"/>
                  </a:lnTo>
                  <a:lnTo>
                    <a:pt x="24" y="0"/>
                  </a:lnTo>
                  <a:lnTo>
                    <a:pt x="6" y="0"/>
                  </a:lnTo>
                  <a:lnTo>
                    <a:pt x="0" y="6"/>
                  </a:lnTo>
                  <a:lnTo>
                    <a:pt x="6" y="12"/>
                  </a:lnTo>
                  <a:lnTo>
                    <a:pt x="24" y="12"/>
                  </a:lnTo>
                  <a:lnTo>
                    <a:pt x="42" y="6"/>
                  </a:lnTo>
                  <a:lnTo>
                    <a:pt x="54"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0987" name="Freeform 3579"/>
            <p:cNvSpPr>
              <a:spLocks/>
            </p:cNvSpPr>
            <p:nvPr/>
          </p:nvSpPr>
          <p:spPr bwMode="auto">
            <a:xfrm>
              <a:off x="6988175" y="4198938"/>
              <a:ext cx="46038" cy="52387"/>
            </a:xfrm>
            <a:custGeom>
              <a:avLst/>
              <a:gdLst>
                <a:gd name="T0" fmla="*/ 2147483647 w 30"/>
                <a:gd name="T1" fmla="*/ 2147483647 h 30"/>
                <a:gd name="T2" fmla="*/ 2147483647 w 30"/>
                <a:gd name="T3" fmla="*/ 2147483647 h 30"/>
                <a:gd name="T4" fmla="*/ 2147483647 w 30"/>
                <a:gd name="T5" fmla="*/ 2147483647 h 30"/>
                <a:gd name="T6" fmla="*/ 2147483647 w 30"/>
                <a:gd name="T7" fmla="*/ 2147483647 h 30"/>
                <a:gd name="T8" fmla="*/ 0 w 30"/>
                <a:gd name="T9" fmla="*/ 2147483647 h 30"/>
                <a:gd name="T10" fmla="*/ 2147483647 w 30"/>
                <a:gd name="T11" fmla="*/ 2147483647 h 30"/>
                <a:gd name="T12" fmla="*/ 2147483647 w 30"/>
                <a:gd name="T13" fmla="*/ 0 h 30"/>
                <a:gd name="T14" fmla="*/ 2147483647 w 30"/>
                <a:gd name="T15" fmla="*/ 2147483647 h 30"/>
                <a:gd name="T16" fmla="*/ 2147483647 w 30"/>
                <a:gd name="T17" fmla="*/ 21474836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0"/>
                <a:gd name="T29" fmla="*/ 30 w 30"/>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0">
                  <a:moveTo>
                    <a:pt x="30" y="24"/>
                  </a:moveTo>
                  <a:lnTo>
                    <a:pt x="24" y="30"/>
                  </a:lnTo>
                  <a:lnTo>
                    <a:pt x="12" y="24"/>
                  </a:lnTo>
                  <a:lnTo>
                    <a:pt x="6" y="12"/>
                  </a:lnTo>
                  <a:lnTo>
                    <a:pt x="0" y="12"/>
                  </a:lnTo>
                  <a:lnTo>
                    <a:pt x="6" y="6"/>
                  </a:lnTo>
                  <a:lnTo>
                    <a:pt x="12" y="0"/>
                  </a:lnTo>
                  <a:lnTo>
                    <a:pt x="18" y="18"/>
                  </a:lnTo>
                  <a:lnTo>
                    <a:pt x="30" y="24"/>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0988" name="Freeform 3580"/>
            <p:cNvSpPr>
              <a:spLocks/>
            </p:cNvSpPr>
            <p:nvPr/>
          </p:nvSpPr>
          <p:spPr bwMode="auto">
            <a:xfrm>
              <a:off x="7304088" y="4432300"/>
              <a:ext cx="68263" cy="31750"/>
            </a:xfrm>
            <a:custGeom>
              <a:avLst/>
              <a:gdLst>
                <a:gd name="T0" fmla="*/ 2147483647 w 42"/>
                <a:gd name="T1" fmla="*/ 2147483647 h 18"/>
                <a:gd name="T2" fmla="*/ 2147483647 w 42"/>
                <a:gd name="T3" fmla="*/ 2147483647 h 18"/>
                <a:gd name="T4" fmla="*/ 2147483647 w 42"/>
                <a:gd name="T5" fmla="*/ 2147483647 h 18"/>
                <a:gd name="T6" fmla="*/ 2147483647 w 42"/>
                <a:gd name="T7" fmla="*/ 0 h 18"/>
                <a:gd name="T8" fmla="*/ 2147483647 w 42"/>
                <a:gd name="T9" fmla="*/ 2147483647 h 18"/>
                <a:gd name="T10" fmla="*/ 2147483647 w 42"/>
                <a:gd name="T11" fmla="*/ 2147483647 h 18"/>
                <a:gd name="T12" fmla="*/ 0 w 42"/>
                <a:gd name="T13" fmla="*/ 2147483647 h 18"/>
                <a:gd name="T14" fmla="*/ 0 w 42"/>
                <a:gd name="T15" fmla="*/ 2147483647 h 18"/>
                <a:gd name="T16" fmla="*/ 2147483647 w 42"/>
                <a:gd name="T17" fmla="*/ 2147483647 h 18"/>
                <a:gd name="T18" fmla="*/ 2147483647 w 42"/>
                <a:gd name="T19" fmla="*/ 2147483647 h 18"/>
                <a:gd name="T20" fmla="*/ 2147483647 w 42"/>
                <a:gd name="T21" fmla="*/ 2147483647 h 18"/>
                <a:gd name="T22" fmla="*/ 2147483647 w 42"/>
                <a:gd name="T23" fmla="*/ 2147483647 h 18"/>
                <a:gd name="T24" fmla="*/ 2147483647 w 42"/>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18"/>
                <a:gd name="T41" fmla="*/ 42 w 42"/>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18">
                  <a:moveTo>
                    <a:pt x="42" y="12"/>
                  </a:moveTo>
                  <a:lnTo>
                    <a:pt x="36" y="6"/>
                  </a:lnTo>
                  <a:lnTo>
                    <a:pt x="30" y="6"/>
                  </a:lnTo>
                  <a:lnTo>
                    <a:pt x="18" y="0"/>
                  </a:lnTo>
                  <a:lnTo>
                    <a:pt x="24" y="12"/>
                  </a:lnTo>
                  <a:lnTo>
                    <a:pt x="18" y="12"/>
                  </a:lnTo>
                  <a:lnTo>
                    <a:pt x="0" y="12"/>
                  </a:lnTo>
                  <a:lnTo>
                    <a:pt x="0" y="18"/>
                  </a:lnTo>
                  <a:lnTo>
                    <a:pt x="12" y="18"/>
                  </a:lnTo>
                  <a:lnTo>
                    <a:pt x="30" y="12"/>
                  </a:lnTo>
                  <a:lnTo>
                    <a:pt x="36" y="18"/>
                  </a:lnTo>
                  <a:lnTo>
                    <a:pt x="36" y="12"/>
                  </a:lnTo>
                  <a:lnTo>
                    <a:pt x="42" y="1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0989" name="Freeform 3581"/>
            <p:cNvSpPr>
              <a:spLocks/>
            </p:cNvSpPr>
            <p:nvPr/>
          </p:nvSpPr>
          <p:spPr bwMode="auto">
            <a:xfrm>
              <a:off x="7361238" y="4486275"/>
              <a:ext cx="47625" cy="20637"/>
            </a:xfrm>
            <a:custGeom>
              <a:avLst/>
              <a:gdLst>
                <a:gd name="T0" fmla="*/ 2147483647 w 30"/>
                <a:gd name="T1" fmla="*/ 2147483647 h 12"/>
                <a:gd name="T2" fmla="*/ 2147483647 w 30"/>
                <a:gd name="T3" fmla="*/ 2147483647 h 12"/>
                <a:gd name="T4" fmla="*/ 2147483647 w 30"/>
                <a:gd name="T5" fmla="*/ 2147483647 h 12"/>
                <a:gd name="T6" fmla="*/ 0 w 30"/>
                <a:gd name="T7" fmla="*/ 0 h 12"/>
                <a:gd name="T8" fmla="*/ 2147483647 w 30"/>
                <a:gd name="T9" fmla="*/ 0 h 12"/>
                <a:gd name="T10" fmla="*/ 2147483647 w 30"/>
                <a:gd name="T11" fmla="*/ 2147483647 h 12"/>
                <a:gd name="T12" fmla="*/ 0 60000 65536"/>
                <a:gd name="T13" fmla="*/ 0 60000 65536"/>
                <a:gd name="T14" fmla="*/ 0 60000 65536"/>
                <a:gd name="T15" fmla="*/ 0 60000 65536"/>
                <a:gd name="T16" fmla="*/ 0 60000 65536"/>
                <a:gd name="T17" fmla="*/ 0 60000 65536"/>
                <a:gd name="T18" fmla="*/ 0 w 30"/>
                <a:gd name="T19" fmla="*/ 0 h 12"/>
                <a:gd name="T20" fmla="*/ 30 w 30"/>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0" h="12">
                  <a:moveTo>
                    <a:pt x="30" y="12"/>
                  </a:moveTo>
                  <a:lnTo>
                    <a:pt x="18" y="12"/>
                  </a:lnTo>
                  <a:lnTo>
                    <a:pt x="6" y="6"/>
                  </a:lnTo>
                  <a:lnTo>
                    <a:pt x="0" y="0"/>
                  </a:lnTo>
                  <a:lnTo>
                    <a:pt x="18" y="0"/>
                  </a:lnTo>
                  <a:lnTo>
                    <a:pt x="30" y="1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0990" name="Freeform 3582"/>
            <p:cNvSpPr>
              <a:spLocks/>
            </p:cNvSpPr>
            <p:nvPr/>
          </p:nvSpPr>
          <p:spPr bwMode="auto">
            <a:xfrm>
              <a:off x="7573963" y="4251325"/>
              <a:ext cx="38100" cy="33337"/>
            </a:xfrm>
            <a:custGeom>
              <a:avLst/>
              <a:gdLst>
                <a:gd name="T0" fmla="*/ 2147483647 w 24"/>
                <a:gd name="T1" fmla="*/ 2147483647 h 18"/>
                <a:gd name="T2" fmla="*/ 2147483647 w 24"/>
                <a:gd name="T3" fmla="*/ 2147483647 h 18"/>
                <a:gd name="T4" fmla="*/ 0 w 24"/>
                <a:gd name="T5" fmla="*/ 2147483647 h 18"/>
                <a:gd name="T6" fmla="*/ 2147483647 w 24"/>
                <a:gd name="T7" fmla="*/ 0 h 18"/>
                <a:gd name="T8" fmla="*/ 2147483647 w 24"/>
                <a:gd name="T9" fmla="*/ 2147483647 h 18"/>
                <a:gd name="T10" fmla="*/ 0 60000 65536"/>
                <a:gd name="T11" fmla="*/ 0 60000 65536"/>
                <a:gd name="T12" fmla="*/ 0 60000 65536"/>
                <a:gd name="T13" fmla="*/ 0 60000 65536"/>
                <a:gd name="T14" fmla="*/ 0 60000 65536"/>
                <a:gd name="T15" fmla="*/ 0 w 24"/>
                <a:gd name="T16" fmla="*/ 0 h 18"/>
                <a:gd name="T17" fmla="*/ 24 w 24"/>
                <a:gd name="T18" fmla="*/ 18 h 18"/>
              </a:gdLst>
              <a:ahLst/>
              <a:cxnLst>
                <a:cxn ang="T10">
                  <a:pos x="T0" y="T1"/>
                </a:cxn>
                <a:cxn ang="T11">
                  <a:pos x="T2" y="T3"/>
                </a:cxn>
                <a:cxn ang="T12">
                  <a:pos x="T4" y="T5"/>
                </a:cxn>
                <a:cxn ang="T13">
                  <a:pos x="T6" y="T7"/>
                </a:cxn>
                <a:cxn ang="T14">
                  <a:pos x="T8" y="T9"/>
                </a:cxn>
              </a:cxnLst>
              <a:rect l="T15" t="T16" r="T17" b="T18"/>
              <a:pathLst>
                <a:path w="24" h="18">
                  <a:moveTo>
                    <a:pt x="24" y="12"/>
                  </a:moveTo>
                  <a:lnTo>
                    <a:pt x="12" y="18"/>
                  </a:lnTo>
                  <a:lnTo>
                    <a:pt x="0" y="6"/>
                  </a:lnTo>
                  <a:lnTo>
                    <a:pt x="6" y="0"/>
                  </a:lnTo>
                  <a:lnTo>
                    <a:pt x="24" y="1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0991" name="Freeform 3583"/>
            <p:cNvSpPr>
              <a:spLocks/>
            </p:cNvSpPr>
            <p:nvPr/>
          </p:nvSpPr>
          <p:spPr bwMode="auto">
            <a:xfrm>
              <a:off x="7237413" y="4432300"/>
              <a:ext cx="38100" cy="22225"/>
            </a:xfrm>
            <a:custGeom>
              <a:avLst/>
              <a:gdLst>
                <a:gd name="T0" fmla="*/ 2147483647 w 24"/>
                <a:gd name="T1" fmla="*/ 2147483647 h 12"/>
                <a:gd name="T2" fmla="*/ 2147483647 w 24"/>
                <a:gd name="T3" fmla="*/ 2147483647 h 12"/>
                <a:gd name="T4" fmla="*/ 0 w 24"/>
                <a:gd name="T5" fmla="*/ 0 h 12"/>
                <a:gd name="T6" fmla="*/ 2147483647 w 24"/>
                <a:gd name="T7" fmla="*/ 2147483647 h 12"/>
                <a:gd name="T8" fmla="*/ 2147483647 w 24"/>
                <a:gd name="T9" fmla="*/ 2147483647 h 12"/>
                <a:gd name="T10" fmla="*/ 0 60000 65536"/>
                <a:gd name="T11" fmla="*/ 0 60000 65536"/>
                <a:gd name="T12" fmla="*/ 0 60000 65536"/>
                <a:gd name="T13" fmla="*/ 0 60000 65536"/>
                <a:gd name="T14" fmla="*/ 0 60000 65536"/>
                <a:gd name="T15" fmla="*/ 0 w 24"/>
                <a:gd name="T16" fmla="*/ 0 h 12"/>
                <a:gd name="T17" fmla="*/ 24 w 24"/>
                <a:gd name="T18" fmla="*/ 12 h 12"/>
              </a:gdLst>
              <a:ahLst/>
              <a:cxnLst>
                <a:cxn ang="T10">
                  <a:pos x="T0" y="T1"/>
                </a:cxn>
                <a:cxn ang="T11">
                  <a:pos x="T2" y="T3"/>
                </a:cxn>
                <a:cxn ang="T12">
                  <a:pos x="T4" y="T5"/>
                </a:cxn>
                <a:cxn ang="T13">
                  <a:pos x="T6" y="T7"/>
                </a:cxn>
                <a:cxn ang="T14">
                  <a:pos x="T8" y="T9"/>
                </a:cxn>
              </a:cxnLst>
              <a:rect l="T15" t="T16" r="T17" b="T18"/>
              <a:pathLst>
                <a:path w="24" h="12">
                  <a:moveTo>
                    <a:pt x="24" y="6"/>
                  </a:moveTo>
                  <a:lnTo>
                    <a:pt x="18" y="6"/>
                  </a:lnTo>
                  <a:lnTo>
                    <a:pt x="0" y="0"/>
                  </a:lnTo>
                  <a:lnTo>
                    <a:pt x="12" y="12"/>
                  </a:lnTo>
                  <a:lnTo>
                    <a:pt x="24" y="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0992" name="Freeform 3584"/>
            <p:cNvSpPr>
              <a:spLocks/>
            </p:cNvSpPr>
            <p:nvPr/>
          </p:nvSpPr>
          <p:spPr bwMode="auto">
            <a:xfrm>
              <a:off x="6754813" y="4090988"/>
              <a:ext cx="28575" cy="31750"/>
            </a:xfrm>
            <a:custGeom>
              <a:avLst/>
              <a:gdLst>
                <a:gd name="T0" fmla="*/ 2147483647 w 17"/>
                <a:gd name="T1" fmla="*/ 2147483647 h 18"/>
                <a:gd name="T2" fmla="*/ 2147483647 w 17"/>
                <a:gd name="T3" fmla="*/ 2147483647 h 18"/>
                <a:gd name="T4" fmla="*/ 0 w 17"/>
                <a:gd name="T5" fmla="*/ 2147483647 h 18"/>
                <a:gd name="T6" fmla="*/ 2147483647 w 17"/>
                <a:gd name="T7" fmla="*/ 0 h 18"/>
                <a:gd name="T8" fmla="*/ 2147483647 w 17"/>
                <a:gd name="T9" fmla="*/ 2147483647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17" y="12"/>
                  </a:moveTo>
                  <a:lnTo>
                    <a:pt x="11" y="18"/>
                  </a:lnTo>
                  <a:lnTo>
                    <a:pt x="0" y="6"/>
                  </a:lnTo>
                  <a:lnTo>
                    <a:pt x="6" y="0"/>
                  </a:lnTo>
                  <a:lnTo>
                    <a:pt x="17" y="1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0993" name="Freeform 3585"/>
            <p:cNvSpPr>
              <a:spLocks/>
            </p:cNvSpPr>
            <p:nvPr/>
          </p:nvSpPr>
          <p:spPr bwMode="auto">
            <a:xfrm>
              <a:off x="7286625" y="4443413"/>
              <a:ext cx="17463" cy="20637"/>
            </a:xfrm>
            <a:custGeom>
              <a:avLst/>
              <a:gdLst>
                <a:gd name="T0" fmla="*/ 2147483647 w 11"/>
                <a:gd name="T1" fmla="*/ 0 h 12"/>
                <a:gd name="T2" fmla="*/ 2147483647 w 11"/>
                <a:gd name="T3" fmla="*/ 0 h 12"/>
                <a:gd name="T4" fmla="*/ 0 w 11"/>
                <a:gd name="T5" fmla="*/ 2147483647 h 12"/>
                <a:gd name="T6" fmla="*/ 2147483647 w 11"/>
                <a:gd name="T7" fmla="*/ 2147483647 h 12"/>
                <a:gd name="T8" fmla="*/ 2147483647 w 11"/>
                <a:gd name="T9" fmla="*/ 0 h 12"/>
                <a:gd name="T10" fmla="*/ 0 60000 65536"/>
                <a:gd name="T11" fmla="*/ 0 60000 65536"/>
                <a:gd name="T12" fmla="*/ 0 60000 65536"/>
                <a:gd name="T13" fmla="*/ 0 60000 65536"/>
                <a:gd name="T14" fmla="*/ 0 60000 65536"/>
                <a:gd name="T15" fmla="*/ 0 w 11"/>
                <a:gd name="T16" fmla="*/ 0 h 12"/>
                <a:gd name="T17" fmla="*/ 11 w 11"/>
                <a:gd name="T18" fmla="*/ 12 h 12"/>
              </a:gdLst>
              <a:ahLst/>
              <a:cxnLst>
                <a:cxn ang="T10">
                  <a:pos x="T0" y="T1"/>
                </a:cxn>
                <a:cxn ang="T11">
                  <a:pos x="T2" y="T3"/>
                </a:cxn>
                <a:cxn ang="T12">
                  <a:pos x="T4" y="T5"/>
                </a:cxn>
                <a:cxn ang="T13">
                  <a:pos x="T6" y="T7"/>
                </a:cxn>
                <a:cxn ang="T14">
                  <a:pos x="T8" y="T9"/>
                </a:cxn>
              </a:cxnLst>
              <a:rect l="T15" t="T16" r="T17" b="T18"/>
              <a:pathLst>
                <a:path w="11" h="12">
                  <a:moveTo>
                    <a:pt x="11" y="0"/>
                  </a:moveTo>
                  <a:lnTo>
                    <a:pt x="5" y="0"/>
                  </a:lnTo>
                  <a:lnTo>
                    <a:pt x="0" y="6"/>
                  </a:lnTo>
                  <a:lnTo>
                    <a:pt x="5" y="12"/>
                  </a:lnTo>
                  <a:lnTo>
                    <a:pt x="11"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0994" name="Freeform 3586"/>
            <p:cNvSpPr>
              <a:spLocks/>
            </p:cNvSpPr>
            <p:nvPr/>
          </p:nvSpPr>
          <p:spPr bwMode="auto">
            <a:xfrm>
              <a:off x="7053263" y="4241800"/>
              <a:ext cx="20638" cy="20637"/>
            </a:xfrm>
            <a:custGeom>
              <a:avLst/>
              <a:gdLst>
                <a:gd name="T0" fmla="*/ 2147483647 w 12"/>
                <a:gd name="T1" fmla="*/ 2147483647 h 12"/>
                <a:gd name="T2" fmla="*/ 2147483647 w 12"/>
                <a:gd name="T3" fmla="*/ 2147483647 h 12"/>
                <a:gd name="T4" fmla="*/ 0 w 12"/>
                <a:gd name="T5" fmla="*/ 2147483647 h 12"/>
                <a:gd name="T6" fmla="*/ 0 w 12"/>
                <a:gd name="T7" fmla="*/ 0 h 12"/>
                <a:gd name="T8" fmla="*/ 2147483647 w 12"/>
                <a:gd name="T9" fmla="*/ 2147483647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12" y="6"/>
                  </a:moveTo>
                  <a:lnTo>
                    <a:pt x="6" y="12"/>
                  </a:lnTo>
                  <a:lnTo>
                    <a:pt x="0" y="12"/>
                  </a:lnTo>
                  <a:lnTo>
                    <a:pt x="0" y="0"/>
                  </a:lnTo>
                  <a:lnTo>
                    <a:pt x="12" y="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0995" name="Freeform 3587"/>
            <p:cNvSpPr>
              <a:spLocks/>
            </p:cNvSpPr>
            <p:nvPr/>
          </p:nvSpPr>
          <p:spPr bwMode="auto">
            <a:xfrm>
              <a:off x="7477125" y="4305300"/>
              <a:ext cx="9525" cy="42862"/>
            </a:xfrm>
            <a:custGeom>
              <a:avLst/>
              <a:gdLst>
                <a:gd name="T0" fmla="*/ 2147483647 w 6"/>
                <a:gd name="T1" fmla="*/ 2147483647 h 24"/>
                <a:gd name="T2" fmla="*/ 2147483647 w 6"/>
                <a:gd name="T3" fmla="*/ 2147483647 h 24"/>
                <a:gd name="T4" fmla="*/ 2147483647 w 6"/>
                <a:gd name="T5" fmla="*/ 2147483647 h 24"/>
                <a:gd name="T6" fmla="*/ 2147483647 w 6"/>
                <a:gd name="T7" fmla="*/ 0 h 24"/>
                <a:gd name="T8" fmla="*/ 0 w 6"/>
                <a:gd name="T9" fmla="*/ 2147483647 h 24"/>
                <a:gd name="T10" fmla="*/ 2147483647 w 6"/>
                <a:gd name="T11" fmla="*/ 2147483647 h 24"/>
                <a:gd name="T12" fmla="*/ 0 60000 65536"/>
                <a:gd name="T13" fmla="*/ 0 60000 65536"/>
                <a:gd name="T14" fmla="*/ 0 60000 65536"/>
                <a:gd name="T15" fmla="*/ 0 60000 65536"/>
                <a:gd name="T16" fmla="*/ 0 60000 65536"/>
                <a:gd name="T17" fmla="*/ 0 60000 65536"/>
                <a:gd name="T18" fmla="*/ 0 w 6"/>
                <a:gd name="T19" fmla="*/ 0 h 24"/>
                <a:gd name="T20" fmla="*/ 6 w 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6" h="24">
                  <a:moveTo>
                    <a:pt x="6" y="18"/>
                  </a:moveTo>
                  <a:lnTo>
                    <a:pt x="6" y="18"/>
                  </a:lnTo>
                  <a:lnTo>
                    <a:pt x="6" y="6"/>
                  </a:lnTo>
                  <a:lnTo>
                    <a:pt x="6" y="0"/>
                  </a:lnTo>
                  <a:lnTo>
                    <a:pt x="0" y="24"/>
                  </a:lnTo>
                  <a:lnTo>
                    <a:pt x="6" y="18"/>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0996" name="Rectangle 3588"/>
            <p:cNvSpPr>
              <a:spLocks noChangeArrowheads="1"/>
            </p:cNvSpPr>
            <p:nvPr/>
          </p:nvSpPr>
          <p:spPr bwMode="auto">
            <a:xfrm>
              <a:off x="7804150" y="4348163"/>
              <a:ext cx="9525" cy="22225"/>
            </a:xfrm>
            <a:prstGeom prst="rect">
              <a:avLst/>
            </a:prstGeom>
            <a:solidFill>
              <a:srgbClr val="E1E1E1"/>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0997" name="Freeform 3589"/>
            <p:cNvSpPr>
              <a:spLocks/>
            </p:cNvSpPr>
            <p:nvPr/>
          </p:nvSpPr>
          <p:spPr bwMode="auto">
            <a:xfrm>
              <a:off x="6804025" y="4176713"/>
              <a:ext cx="17463" cy="31750"/>
            </a:xfrm>
            <a:custGeom>
              <a:avLst/>
              <a:gdLst>
                <a:gd name="T0" fmla="*/ 2147483647 w 12"/>
                <a:gd name="T1" fmla="*/ 2147483647 h 18"/>
                <a:gd name="T2" fmla="*/ 0 w 12"/>
                <a:gd name="T3" fmla="*/ 2147483647 h 18"/>
                <a:gd name="T4" fmla="*/ 0 w 12"/>
                <a:gd name="T5" fmla="*/ 0 h 18"/>
                <a:gd name="T6" fmla="*/ 2147483647 w 12"/>
                <a:gd name="T7" fmla="*/ 2147483647 h 18"/>
                <a:gd name="T8" fmla="*/ 0 60000 65536"/>
                <a:gd name="T9" fmla="*/ 0 60000 65536"/>
                <a:gd name="T10" fmla="*/ 0 60000 65536"/>
                <a:gd name="T11" fmla="*/ 0 60000 65536"/>
                <a:gd name="T12" fmla="*/ 0 w 12"/>
                <a:gd name="T13" fmla="*/ 0 h 18"/>
                <a:gd name="T14" fmla="*/ 12 w 12"/>
                <a:gd name="T15" fmla="*/ 18 h 18"/>
              </a:gdLst>
              <a:ahLst/>
              <a:cxnLst>
                <a:cxn ang="T8">
                  <a:pos x="T0" y="T1"/>
                </a:cxn>
                <a:cxn ang="T9">
                  <a:pos x="T2" y="T3"/>
                </a:cxn>
                <a:cxn ang="T10">
                  <a:pos x="T4" y="T5"/>
                </a:cxn>
                <a:cxn ang="T11">
                  <a:pos x="T6" y="T7"/>
                </a:cxn>
              </a:cxnLst>
              <a:rect l="T12" t="T13" r="T14" b="T15"/>
              <a:pathLst>
                <a:path w="12" h="18">
                  <a:moveTo>
                    <a:pt x="12" y="18"/>
                  </a:moveTo>
                  <a:lnTo>
                    <a:pt x="0" y="18"/>
                  </a:lnTo>
                  <a:lnTo>
                    <a:pt x="0" y="0"/>
                  </a:lnTo>
                  <a:lnTo>
                    <a:pt x="12" y="18"/>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0998" name="Freeform 3590"/>
            <p:cNvSpPr>
              <a:spLocks/>
            </p:cNvSpPr>
            <p:nvPr/>
          </p:nvSpPr>
          <p:spPr bwMode="auto">
            <a:xfrm>
              <a:off x="7466013" y="4316413"/>
              <a:ext cx="11113" cy="20637"/>
            </a:xfrm>
            <a:custGeom>
              <a:avLst/>
              <a:gdLst>
                <a:gd name="T0" fmla="*/ 2147483647 w 6"/>
                <a:gd name="T1" fmla="*/ 2147483647 h 12"/>
                <a:gd name="T2" fmla="*/ 2147483647 w 6"/>
                <a:gd name="T3" fmla="*/ 0 h 12"/>
                <a:gd name="T4" fmla="*/ 2147483647 w 6"/>
                <a:gd name="T5" fmla="*/ 0 h 12"/>
                <a:gd name="T6" fmla="*/ 0 w 6"/>
                <a:gd name="T7" fmla="*/ 2147483647 h 12"/>
                <a:gd name="T8" fmla="*/ 2147483647 w 6"/>
                <a:gd name="T9" fmla="*/ 2147483647 h 12"/>
                <a:gd name="T10" fmla="*/ 0 60000 65536"/>
                <a:gd name="T11" fmla="*/ 0 60000 65536"/>
                <a:gd name="T12" fmla="*/ 0 60000 65536"/>
                <a:gd name="T13" fmla="*/ 0 60000 65536"/>
                <a:gd name="T14" fmla="*/ 0 60000 65536"/>
                <a:gd name="T15" fmla="*/ 0 w 6"/>
                <a:gd name="T16" fmla="*/ 0 h 12"/>
                <a:gd name="T17" fmla="*/ 6 w 6"/>
                <a:gd name="T18" fmla="*/ 12 h 12"/>
              </a:gdLst>
              <a:ahLst/>
              <a:cxnLst>
                <a:cxn ang="T10">
                  <a:pos x="T0" y="T1"/>
                </a:cxn>
                <a:cxn ang="T11">
                  <a:pos x="T2" y="T3"/>
                </a:cxn>
                <a:cxn ang="T12">
                  <a:pos x="T4" y="T5"/>
                </a:cxn>
                <a:cxn ang="T13">
                  <a:pos x="T6" y="T7"/>
                </a:cxn>
                <a:cxn ang="T14">
                  <a:pos x="T8" y="T9"/>
                </a:cxn>
              </a:cxnLst>
              <a:rect l="T15" t="T16" r="T17" b="T18"/>
              <a:pathLst>
                <a:path w="6" h="12">
                  <a:moveTo>
                    <a:pt x="6" y="6"/>
                  </a:moveTo>
                  <a:lnTo>
                    <a:pt x="6" y="0"/>
                  </a:lnTo>
                  <a:lnTo>
                    <a:pt x="0" y="12"/>
                  </a:lnTo>
                  <a:lnTo>
                    <a:pt x="6" y="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0999" name="Freeform 3591"/>
            <p:cNvSpPr>
              <a:spLocks/>
            </p:cNvSpPr>
            <p:nvPr/>
          </p:nvSpPr>
          <p:spPr bwMode="auto">
            <a:xfrm>
              <a:off x="7526338" y="4208463"/>
              <a:ext cx="28575" cy="11112"/>
            </a:xfrm>
            <a:custGeom>
              <a:avLst/>
              <a:gdLst>
                <a:gd name="T0" fmla="*/ 2147483647 w 18"/>
                <a:gd name="T1" fmla="*/ 2147483647 h 6"/>
                <a:gd name="T2" fmla="*/ 2147483647 w 18"/>
                <a:gd name="T3" fmla="*/ 0 h 6"/>
                <a:gd name="T4" fmla="*/ 0 w 18"/>
                <a:gd name="T5" fmla="*/ 2147483647 h 6"/>
                <a:gd name="T6" fmla="*/ 2147483647 w 18"/>
                <a:gd name="T7" fmla="*/ 2147483647 h 6"/>
                <a:gd name="T8" fmla="*/ 0 60000 65536"/>
                <a:gd name="T9" fmla="*/ 0 60000 65536"/>
                <a:gd name="T10" fmla="*/ 0 60000 65536"/>
                <a:gd name="T11" fmla="*/ 0 60000 65536"/>
                <a:gd name="T12" fmla="*/ 0 w 18"/>
                <a:gd name="T13" fmla="*/ 0 h 6"/>
                <a:gd name="T14" fmla="*/ 18 w 18"/>
                <a:gd name="T15" fmla="*/ 6 h 6"/>
              </a:gdLst>
              <a:ahLst/>
              <a:cxnLst>
                <a:cxn ang="T8">
                  <a:pos x="T0" y="T1"/>
                </a:cxn>
                <a:cxn ang="T9">
                  <a:pos x="T2" y="T3"/>
                </a:cxn>
                <a:cxn ang="T10">
                  <a:pos x="T4" y="T5"/>
                </a:cxn>
                <a:cxn ang="T11">
                  <a:pos x="T6" y="T7"/>
                </a:cxn>
              </a:cxnLst>
              <a:rect l="T12" t="T13" r="T14" b="T15"/>
              <a:pathLst>
                <a:path w="18" h="6">
                  <a:moveTo>
                    <a:pt x="18" y="6"/>
                  </a:moveTo>
                  <a:lnTo>
                    <a:pt x="6" y="0"/>
                  </a:lnTo>
                  <a:lnTo>
                    <a:pt x="0" y="6"/>
                  </a:lnTo>
                  <a:lnTo>
                    <a:pt x="18" y="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00" name="Freeform 3592"/>
            <p:cNvSpPr>
              <a:spLocks/>
            </p:cNvSpPr>
            <p:nvPr/>
          </p:nvSpPr>
          <p:spPr bwMode="auto">
            <a:xfrm>
              <a:off x="7796213" y="4370388"/>
              <a:ext cx="7938" cy="20637"/>
            </a:xfrm>
            <a:custGeom>
              <a:avLst/>
              <a:gdLst>
                <a:gd name="T0" fmla="*/ 2147483647 w 6"/>
                <a:gd name="T1" fmla="*/ 2147483647 h 12"/>
                <a:gd name="T2" fmla="*/ 0 w 6"/>
                <a:gd name="T3" fmla="*/ 2147483647 h 12"/>
                <a:gd name="T4" fmla="*/ 0 w 6"/>
                <a:gd name="T5" fmla="*/ 0 h 12"/>
                <a:gd name="T6" fmla="*/ 2147483647 w 6"/>
                <a:gd name="T7" fmla="*/ 2147483647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6" y="6"/>
                  </a:moveTo>
                  <a:lnTo>
                    <a:pt x="0" y="12"/>
                  </a:lnTo>
                  <a:lnTo>
                    <a:pt x="0" y="0"/>
                  </a:lnTo>
                  <a:lnTo>
                    <a:pt x="6" y="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01" name="Freeform 3593"/>
            <p:cNvSpPr>
              <a:spLocks/>
            </p:cNvSpPr>
            <p:nvPr/>
          </p:nvSpPr>
          <p:spPr bwMode="auto">
            <a:xfrm>
              <a:off x="7189788" y="4391025"/>
              <a:ext cx="36513" cy="11112"/>
            </a:xfrm>
            <a:custGeom>
              <a:avLst/>
              <a:gdLst>
                <a:gd name="T0" fmla="*/ 2147483647 w 24"/>
                <a:gd name="T1" fmla="*/ 0 h 6"/>
                <a:gd name="T2" fmla="*/ 2147483647 w 24"/>
                <a:gd name="T3" fmla="*/ 2147483647 h 6"/>
                <a:gd name="T4" fmla="*/ 0 w 24"/>
                <a:gd name="T5" fmla="*/ 2147483647 h 6"/>
                <a:gd name="T6" fmla="*/ 2147483647 w 24"/>
                <a:gd name="T7" fmla="*/ 0 h 6"/>
                <a:gd name="T8" fmla="*/ 0 60000 65536"/>
                <a:gd name="T9" fmla="*/ 0 60000 65536"/>
                <a:gd name="T10" fmla="*/ 0 60000 65536"/>
                <a:gd name="T11" fmla="*/ 0 60000 65536"/>
                <a:gd name="T12" fmla="*/ 0 w 24"/>
                <a:gd name="T13" fmla="*/ 0 h 6"/>
                <a:gd name="T14" fmla="*/ 24 w 24"/>
                <a:gd name="T15" fmla="*/ 6 h 6"/>
              </a:gdLst>
              <a:ahLst/>
              <a:cxnLst>
                <a:cxn ang="T8">
                  <a:pos x="T0" y="T1"/>
                </a:cxn>
                <a:cxn ang="T9">
                  <a:pos x="T2" y="T3"/>
                </a:cxn>
                <a:cxn ang="T10">
                  <a:pos x="T4" y="T5"/>
                </a:cxn>
                <a:cxn ang="T11">
                  <a:pos x="T6" y="T7"/>
                </a:cxn>
              </a:cxnLst>
              <a:rect l="T12" t="T13" r="T14" b="T15"/>
              <a:pathLst>
                <a:path w="24" h="6">
                  <a:moveTo>
                    <a:pt x="24" y="0"/>
                  </a:moveTo>
                  <a:lnTo>
                    <a:pt x="6" y="6"/>
                  </a:lnTo>
                  <a:lnTo>
                    <a:pt x="0" y="6"/>
                  </a:lnTo>
                  <a:lnTo>
                    <a:pt x="24"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02" name="Freeform 3594"/>
            <p:cNvSpPr>
              <a:spLocks/>
            </p:cNvSpPr>
            <p:nvPr/>
          </p:nvSpPr>
          <p:spPr bwMode="auto">
            <a:xfrm>
              <a:off x="7237413" y="3973513"/>
              <a:ext cx="20638" cy="31750"/>
            </a:xfrm>
            <a:custGeom>
              <a:avLst/>
              <a:gdLst>
                <a:gd name="T0" fmla="*/ 2147483647 w 12"/>
                <a:gd name="T1" fmla="*/ 2147483647 h 18"/>
                <a:gd name="T2" fmla="*/ 0 w 12"/>
                <a:gd name="T3" fmla="*/ 2147483647 h 18"/>
                <a:gd name="T4" fmla="*/ 2147483647 w 12"/>
                <a:gd name="T5" fmla="*/ 0 h 18"/>
                <a:gd name="T6" fmla="*/ 2147483647 w 12"/>
                <a:gd name="T7" fmla="*/ 0 h 18"/>
                <a:gd name="T8" fmla="*/ 2147483647 w 12"/>
                <a:gd name="T9" fmla="*/ 2147483647 h 18"/>
                <a:gd name="T10" fmla="*/ 2147483647 w 12"/>
                <a:gd name="T11" fmla="*/ 2147483647 h 18"/>
                <a:gd name="T12" fmla="*/ 0 60000 65536"/>
                <a:gd name="T13" fmla="*/ 0 60000 65536"/>
                <a:gd name="T14" fmla="*/ 0 60000 65536"/>
                <a:gd name="T15" fmla="*/ 0 60000 65536"/>
                <a:gd name="T16" fmla="*/ 0 60000 65536"/>
                <a:gd name="T17" fmla="*/ 0 60000 65536"/>
                <a:gd name="T18" fmla="*/ 0 w 12"/>
                <a:gd name="T19" fmla="*/ 0 h 18"/>
                <a:gd name="T20" fmla="*/ 12 w 12"/>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2" h="18">
                  <a:moveTo>
                    <a:pt x="6" y="18"/>
                  </a:moveTo>
                  <a:lnTo>
                    <a:pt x="0" y="6"/>
                  </a:lnTo>
                  <a:lnTo>
                    <a:pt x="12" y="0"/>
                  </a:lnTo>
                  <a:lnTo>
                    <a:pt x="12" y="12"/>
                  </a:lnTo>
                  <a:lnTo>
                    <a:pt x="6" y="18"/>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03" name="Freeform 3595"/>
            <p:cNvSpPr>
              <a:spLocks/>
            </p:cNvSpPr>
            <p:nvPr/>
          </p:nvSpPr>
          <p:spPr bwMode="auto">
            <a:xfrm>
              <a:off x="8478838" y="3897313"/>
              <a:ext cx="1588" cy="11112"/>
            </a:xfrm>
            <a:custGeom>
              <a:avLst/>
              <a:gdLst>
                <a:gd name="T0" fmla="*/ 0 w 1588"/>
                <a:gd name="T1" fmla="*/ 0 h 6"/>
                <a:gd name="T2" fmla="*/ 0 w 1588"/>
                <a:gd name="T3" fmla="*/ 0 h 6"/>
                <a:gd name="T4" fmla="*/ 0 w 1588"/>
                <a:gd name="T5" fmla="*/ 0 h 6"/>
                <a:gd name="T6" fmla="*/ 0 w 1588"/>
                <a:gd name="T7" fmla="*/ 2147483647 h 6"/>
                <a:gd name="T8" fmla="*/ 0 w 1588"/>
                <a:gd name="T9" fmla="*/ 2147483647 h 6"/>
                <a:gd name="T10" fmla="*/ 0 w 1588"/>
                <a:gd name="T11" fmla="*/ 2147483647 h 6"/>
                <a:gd name="T12" fmla="*/ 0 w 1588"/>
                <a:gd name="T13" fmla="*/ 0 h 6"/>
                <a:gd name="T14" fmla="*/ 0 w 1588"/>
                <a:gd name="T15" fmla="*/ 0 h 6"/>
                <a:gd name="T16" fmla="*/ 0 w 1588"/>
                <a:gd name="T17" fmla="*/ 0 h 6"/>
                <a:gd name="T18" fmla="*/ 0 w 1588"/>
                <a:gd name="T19" fmla="*/ 0 h 6"/>
                <a:gd name="T20" fmla="*/ 0 w 1588"/>
                <a:gd name="T21" fmla="*/ 0 h 6"/>
                <a:gd name="T22" fmla="*/ 0 w 1588"/>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88"/>
                <a:gd name="T37" fmla="*/ 0 h 6"/>
                <a:gd name="T38" fmla="*/ 1588 w 1588"/>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88" h="6">
                  <a:moveTo>
                    <a:pt x="0" y="0"/>
                  </a:moveTo>
                  <a:lnTo>
                    <a:pt x="0" y="0"/>
                  </a:lnTo>
                  <a:lnTo>
                    <a:pt x="0" y="6"/>
                  </a:lnTo>
                  <a:lnTo>
                    <a:pt x="0"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04" name="Freeform 3596"/>
            <p:cNvSpPr>
              <a:spLocks/>
            </p:cNvSpPr>
            <p:nvPr/>
          </p:nvSpPr>
          <p:spPr bwMode="auto">
            <a:xfrm>
              <a:off x="8613775" y="3951288"/>
              <a:ext cx="1588" cy="11112"/>
            </a:xfrm>
            <a:custGeom>
              <a:avLst/>
              <a:gdLst>
                <a:gd name="T0" fmla="*/ 0 w 1588"/>
                <a:gd name="T1" fmla="*/ 2147483647 h 6"/>
                <a:gd name="T2" fmla="*/ 0 w 1588"/>
                <a:gd name="T3" fmla="*/ 2147483647 h 6"/>
                <a:gd name="T4" fmla="*/ 0 w 1588"/>
                <a:gd name="T5" fmla="*/ 2147483647 h 6"/>
                <a:gd name="T6" fmla="*/ 0 w 1588"/>
                <a:gd name="T7" fmla="*/ 0 h 6"/>
                <a:gd name="T8" fmla="*/ 0 w 1588"/>
                <a:gd name="T9" fmla="*/ 2147483647 h 6"/>
                <a:gd name="T10" fmla="*/ 0 w 1588"/>
                <a:gd name="T11" fmla="*/ 2147483647 h 6"/>
                <a:gd name="T12" fmla="*/ 0 60000 65536"/>
                <a:gd name="T13" fmla="*/ 0 60000 65536"/>
                <a:gd name="T14" fmla="*/ 0 60000 65536"/>
                <a:gd name="T15" fmla="*/ 0 60000 65536"/>
                <a:gd name="T16" fmla="*/ 0 60000 65536"/>
                <a:gd name="T17" fmla="*/ 0 60000 65536"/>
                <a:gd name="T18" fmla="*/ 0 w 1588"/>
                <a:gd name="T19" fmla="*/ 0 h 6"/>
                <a:gd name="T20" fmla="*/ 1588 w 1588"/>
                <a:gd name="T21" fmla="*/ 6 h 6"/>
              </a:gdLst>
              <a:ahLst/>
              <a:cxnLst>
                <a:cxn ang="T12">
                  <a:pos x="T0" y="T1"/>
                </a:cxn>
                <a:cxn ang="T13">
                  <a:pos x="T2" y="T3"/>
                </a:cxn>
                <a:cxn ang="T14">
                  <a:pos x="T4" y="T5"/>
                </a:cxn>
                <a:cxn ang="T15">
                  <a:pos x="T6" y="T7"/>
                </a:cxn>
                <a:cxn ang="T16">
                  <a:pos x="T8" y="T9"/>
                </a:cxn>
                <a:cxn ang="T17">
                  <a:pos x="T10" y="T11"/>
                </a:cxn>
              </a:cxnLst>
              <a:rect l="T18" t="T19" r="T20" b="T21"/>
              <a:pathLst>
                <a:path w="1588" h="6">
                  <a:moveTo>
                    <a:pt x="0" y="6"/>
                  </a:moveTo>
                  <a:lnTo>
                    <a:pt x="0" y="6"/>
                  </a:lnTo>
                  <a:lnTo>
                    <a:pt x="0" y="0"/>
                  </a:lnTo>
                  <a:lnTo>
                    <a:pt x="0" y="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05" name="Freeform 3597"/>
            <p:cNvSpPr>
              <a:spLocks/>
            </p:cNvSpPr>
            <p:nvPr/>
          </p:nvSpPr>
          <p:spPr bwMode="auto">
            <a:xfrm>
              <a:off x="7900988" y="3802063"/>
              <a:ext cx="1588" cy="9525"/>
            </a:xfrm>
            <a:custGeom>
              <a:avLst/>
              <a:gdLst>
                <a:gd name="T0" fmla="*/ 0 w 1588"/>
                <a:gd name="T1" fmla="*/ 2147483647 h 6"/>
                <a:gd name="T2" fmla="*/ 0 w 1588"/>
                <a:gd name="T3" fmla="*/ 2147483647 h 6"/>
                <a:gd name="T4" fmla="*/ 0 w 1588"/>
                <a:gd name="T5" fmla="*/ 2147483647 h 6"/>
                <a:gd name="T6" fmla="*/ 0 w 1588"/>
                <a:gd name="T7" fmla="*/ 0 h 6"/>
                <a:gd name="T8" fmla="*/ 0 w 1588"/>
                <a:gd name="T9" fmla="*/ 0 h 6"/>
                <a:gd name="T10" fmla="*/ 0 w 1588"/>
                <a:gd name="T11" fmla="*/ 0 h 6"/>
                <a:gd name="T12" fmla="*/ 0 w 1588"/>
                <a:gd name="T13" fmla="*/ 2147483647 h 6"/>
                <a:gd name="T14" fmla="*/ 0 w 1588"/>
                <a:gd name="T15" fmla="*/ 2147483647 h 6"/>
                <a:gd name="T16" fmla="*/ 0 w 1588"/>
                <a:gd name="T17" fmla="*/ 2147483647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8"/>
                <a:gd name="T28" fmla="*/ 0 h 6"/>
                <a:gd name="T29" fmla="*/ 1588 w 1588"/>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8" h="6">
                  <a:moveTo>
                    <a:pt x="0" y="6"/>
                  </a:moveTo>
                  <a:lnTo>
                    <a:pt x="0" y="6"/>
                  </a:lnTo>
                  <a:lnTo>
                    <a:pt x="0" y="0"/>
                  </a:lnTo>
                  <a:lnTo>
                    <a:pt x="0" y="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06" name="Freeform 3598"/>
            <p:cNvSpPr>
              <a:spLocks/>
            </p:cNvSpPr>
            <p:nvPr/>
          </p:nvSpPr>
          <p:spPr bwMode="auto">
            <a:xfrm>
              <a:off x="8286750" y="3887788"/>
              <a:ext cx="1588" cy="1587"/>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w 1588"/>
                <a:gd name="T13" fmla="*/ 0 h 1587"/>
                <a:gd name="T14" fmla="*/ 0 60000 65536"/>
                <a:gd name="T15" fmla="*/ 0 60000 65536"/>
                <a:gd name="T16" fmla="*/ 0 60000 65536"/>
                <a:gd name="T17" fmla="*/ 0 60000 65536"/>
                <a:gd name="T18" fmla="*/ 0 60000 65536"/>
                <a:gd name="T19" fmla="*/ 0 60000 65536"/>
                <a:gd name="T20" fmla="*/ 0 60000 65536"/>
                <a:gd name="T21" fmla="*/ 0 w 1588"/>
                <a:gd name="T22" fmla="*/ 0 h 1587"/>
                <a:gd name="T23" fmla="*/ 1588 w 1588"/>
                <a:gd name="T24" fmla="*/ 1587 h 15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8" h="1587">
                  <a:moveTo>
                    <a:pt x="0" y="0"/>
                  </a:moveTo>
                  <a:lnTo>
                    <a:pt x="0"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07" name="Freeform 3599"/>
            <p:cNvSpPr>
              <a:spLocks/>
            </p:cNvSpPr>
            <p:nvPr/>
          </p:nvSpPr>
          <p:spPr bwMode="auto">
            <a:xfrm>
              <a:off x="8296275" y="3876675"/>
              <a:ext cx="1588" cy="11112"/>
            </a:xfrm>
            <a:custGeom>
              <a:avLst/>
              <a:gdLst>
                <a:gd name="T0" fmla="*/ 0 w 1588"/>
                <a:gd name="T1" fmla="*/ 0 h 6"/>
                <a:gd name="T2" fmla="*/ 0 w 1588"/>
                <a:gd name="T3" fmla="*/ 0 h 6"/>
                <a:gd name="T4" fmla="*/ 0 w 1588"/>
                <a:gd name="T5" fmla="*/ 2147483647 h 6"/>
                <a:gd name="T6" fmla="*/ 0 w 1588"/>
                <a:gd name="T7" fmla="*/ 0 h 6"/>
                <a:gd name="T8" fmla="*/ 0 w 1588"/>
                <a:gd name="T9" fmla="*/ 0 h 6"/>
                <a:gd name="T10" fmla="*/ 0 60000 65536"/>
                <a:gd name="T11" fmla="*/ 0 60000 65536"/>
                <a:gd name="T12" fmla="*/ 0 60000 65536"/>
                <a:gd name="T13" fmla="*/ 0 60000 65536"/>
                <a:gd name="T14" fmla="*/ 0 60000 65536"/>
                <a:gd name="T15" fmla="*/ 0 w 1588"/>
                <a:gd name="T16" fmla="*/ 0 h 6"/>
                <a:gd name="T17" fmla="*/ 1588 w 1588"/>
                <a:gd name="T18" fmla="*/ 6 h 6"/>
              </a:gdLst>
              <a:ahLst/>
              <a:cxnLst>
                <a:cxn ang="T10">
                  <a:pos x="T0" y="T1"/>
                </a:cxn>
                <a:cxn ang="T11">
                  <a:pos x="T2" y="T3"/>
                </a:cxn>
                <a:cxn ang="T12">
                  <a:pos x="T4" y="T5"/>
                </a:cxn>
                <a:cxn ang="T13">
                  <a:pos x="T6" y="T7"/>
                </a:cxn>
                <a:cxn ang="T14">
                  <a:pos x="T8" y="T9"/>
                </a:cxn>
              </a:cxnLst>
              <a:rect l="T15" t="T16" r="T17" b="T18"/>
              <a:pathLst>
                <a:path w="1588" h="6">
                  <a:moveTo>
                    <a:pt x="0" y="0"/>
                  </a:moveTo>
                  <a:lnTo>
                    <a:pt x="0" y="0"/>
                  </a:lnTo>
                  <a:lnTo>
                    <a:pt x="0" y="6"/>
                  </a:lnTo>
                  <a:lnTo>
                    <a:pt x="0"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08" name="Freeform 3600"/>
            <p:cNvSpPr>
              <a:spLocks/>
            </p:cNvSpPr>
            <p:nvPr/>
          </p:nvSpPr>
          <p:spPr bwMode="auto">
            <a:xfrm>
              <a:off x="7112000" y="3897313"/>
              <a:ext cx="268288" cy="215900"/>
            </a:xfrm>
            <a:custGeom>
              <a:avLst/>
              <a:gdLst>
                <a:gd name="T0" fmla="*/ 2147483647 w 167"/>
                <a:gd name="T1" fmla="*/ 0 h 120"/>
                <a:gd name="T2" fmla="*/ 2147483647 w 167"/>
                <a:gd name="T3" fmla="*/ 2147483647 h 120"/>
                <a:gd name="T4" fmla="*/ 2147483647 w 167"/>
                <a:gd name="T5" fmla="*/ 2147483647 h 120"/>
                <a:gd name="T6" fmla="*/ 2147483647 w 167"/>
                <a:gd name="T7" fmla="*/ 2147483647 h 120"/>
                <a:gd name="T8" fmla="*/ 2147483647 w 167"/>
                <a:gd name="T9" fmla="*/ 2147483647 h 120"/>
                <a:gd name="T10" fmla="*/ 2147483647 w 167"/>
                <a:gd name="T11" fmla="*/ 2147483647 h 120"/>
                <a:gd name="T12" fmla="*/ 2147483647 w 167"/>
                <a:gd name="T13" fmla="*/ 2147483647 h 120"/>
                <a:gd name="T14" fmla="*/ 2147483647 w 167"/>
                <a:gd name="T15" fmla="*/ 2147483647 h 120"/>
                <a:gd name="T16" fmla="*/ 2147483647 w 167"/>
                <a:gd name="T17" fmla="*/ 2147483647 h 120"/>
                <a:gd name="T18" fmla="*/ 2147483647 w 167"/>
                <a:gd name="T19" fmla="*/ 2147483647 h 120"/>
                <a:gd name="T20" fmla="*/ 2147483647 w 167"/>
                <a:gd name="T21" fmla="*/ 2147483647 h 120"/>
                <a:gd name="T22" fmla="*/ 2147483647 w 167"/>
                <a:gd name="T23" fmla="*/ 2147483647 h 120"/>
                <a:gd name="T24" fmla="*/ 2147483647 w 167"/>
                <a:gd name="T25" fmla="*/ 2147483647 h 120"/>
                <a:gd name="T26" fmla="*/ 2147483647 w 167"/>
                <a:gd name="T27" fmla="*/ 2147483647 h 120"/>
                <a:gd name="T28" fmla="*/ 2147483647 w 167"/>
                <a:gd name="T29" fmla="*/ 2147483647 h 120"/>
                <a:gd name="T30" fmla="*/ 2147483647 w 167"/>
                <a:gd name="T31" fmla="*/ 2147483647 h 120"/>
                <a:gd name="T32" fmla="*/ 2147483647 w 167"/>
                <a:gd name="T33" fmla="*/ 2147483647 h 120"/>
                <a:gd name="T34" fmla="*/ 2147483647 w 167"/>
                <a:gd name="T35" fmla="*/ 2147483647 h 120"/>
                <a:gd name="T36" fmla="*/ 2147483647 w 167"/>
                <a:gd name="T37" fmla="*/ 2147483647 h 120"/>
                <a:gd name="T38" fmla="*/ 2147483647 w 167"/>
                <a:gd name="T39" fmla="*/ 2147483647 h 120"/>
                <a:gd name="T40" fmla="*/ 2147483647 w 167"/>
                <a:gd name="T41" fmla="*/ 2147483647 h 120"/>
                <a:gd name="T42" fmla="*/ 2147483647 w 167"/>
                <a:gd name="T43" fmla="*/ 2147483647 h 120"/>
                <a:gd name="T44" fmla="*/ 0 w 167"/>
                <a:gd name="T45" fmla="*/ 2147483647 h 120"/>
                <a:gd name="T46" fmla="*/ 0 w 167"/>
                <a:gd name="T47" fmla="*/ 2147483647 h 120"/>
                <a:gd name="T48" fmla="*/ 2147483647 w 167"/>
                <a:gd name="T49" fmla="*/ 2147483647 h 120"/>
                <a:gd name="T50" fmla="*/ 2147483647 w 167"/>
                <a:gd name="T51" fmla="*/ 2147483647 h 120"/>
                <a:gd name="T52" fmla="*/ 2147483647 w 167"/>
                <a:gd name="T53" fmla="*/ 2147483647 h 120"/>
                <a:gd name="T54" fmla="*/ 2147483647 w 167"/>
                <a:gd name="T55" fmla="*/ 2147483647 h 120"/>
                <a:gd name="T56" fmla="*/ 2147483647 w 167"/>
                <a:gd name="T57" fmla="*/ 2147483647 h 120"/>
                <a:gd name="T58" fmla="*/ 2147483647 w 167"/>
                <a:gd name="T59" fmla="*/ 2147483647 h 120"/>
                <a:gd name="T60" fmla="*/ 2147483647 w 167"/>
                <a:gd name="T61" fmla="*/ 2147483647 h 120"/>
                <a:gd name="T62" fmla="*/ 2147483647 w 167"/>
                <a:gd name="T63" fmla="*/ 2147483647 h 120"/>
                <a:gd name="T64" fmla="*/ 2147483647 w 167"/>
                <a:gd name="T65" fmla="*/ 2147483647 h 120"/>
                <a:gd name="T66" fmla="*/ 2147483647 w 167"/>
                <a:gd name="T67" fmla="*/ 2147483647 h 120"/>
                <a:gd name="T68" fmla="*/ 2147483647 w 167"/>
                <a:gd name="T69" fmla="*/ 2147483647 h 120"/>
                <a:gd name="T70" fmla="*/ 2147483647 w 167"/>
                <a:gd name="T71" fmla="*/ 2147483647 h 120"/>
                <a:gd name="T72" fmla="*/ 2147483647 w 167"/>
                <a:gd name="T73" fmla="*/ 2147483647 h 120"/>
                <a:gd name="T74" fmla="*/ 2147483647 w 167"/>
                <a:gd name="T75" fmla="*/ 2147483647 h 120"/>
                <a:gd name="T76" fmla="*/ 2147483647 w 167"/>
                <a:gd name="T77" fmla="*/ 2147483647 h 120"/>
                <a:gd name="T78" fmla="*/ 2147483647 w 167"/>
                <a:gd name="T79" fmla="*/ 2147483647 h 120"/>
                <a:gd name="T80" fmla="*/ 2147483647 w 167"/>
                <a:gd name="T81" fmla="*/ 2147483647 h 120"/>
                <a:gd name="T82" fmla="*/ 2147483647 w 167"/>
                <a:gd name="T83" fmla="*/ 2147483647 h 120"/>
                <a:gd name="T84" fmla="*/ 2147483647 w 167"/>
                <a:gd name="T85" fmla="*/ 2147483647 h 120"/>
                <a:gd name="T86" fmla="*/ 2147483647 w 167"/>
                <a:gd name="T87" fmla="*/ 0 h 120"/>
                <a:gd name="T88" fmla="*/ 2147483647 w 167"/>
                <a:gd name="T89" fmla="*/ 2147483647 h 120"/>
                <a:gd name="T90" fmla="*/ 2147483647 w 167"/>
                <a:gd name="T91" fmla="*/ 0 h 1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7"/>
                <a:gd name="T139" fmla="*/ 0 h 120"/>
                <a:gd name="T140" fmla="*/ 167 w 167"/>
                <a:gd name="T141" fmla="*/ 120 h 12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7" h="120">
                  <a:moveTo>
                    <a:pt x="125" y="0"/>
                  </a:moveTo>
                  <a:lnTo>
                    <a:pt x="137" y="12"/>
                  </a:lnTo>
                  <a:lnTo>
                    <a:pt x="137" y="24"/>
                  </a:lnTo>
                  <a:lnTo>
                    <a:pt x="143" y="18"/>
                  </a:lnTo>
                  <a:lnTo>
                    <a:pt x="143" y="24"/>
                  </a:lnTo>
                  <a:lnTo>
                    <a:pt x="149" y="24"/>
                  </a:lnTo>
                  <a:lnTo>
                    <a:pt x="167" y="36"/>
                  </a:lnTo>
                  <a:lnTo>
                    <a:pt x="149" y="42"/>
                  </a:lnTo>
                  <a:lnTo>
                    <a:pt x="155" y="48"/>
                  </a:lnTo>
                  <a:lnTo>
                    <a:pt x="143" y="54"/>
                  </a:lnTo>
                  <a:lnTo>
                    <a:pt x="137" y="54"/>
                  </a:lnTo>
                  <a:lnTo>
                    <a:pt x="125" y="54"/>
                  </a:lnTo>
                  <a:lnTo>
                    <a:pt x="108" y="54"/>
                  </a:lnTo>
                  <a:lnTo>
                    <a:pt x="102" y="66"/>
                  </a:lnTo>
                  <a:lnTo>
                    <a:pt x="102" y="78"/>
                  </a:lnTo>
                  <a:lnTo>
                    <a:pt x="96" y="90"/>
                  </a:lnTo>
                  <a:lnTo>
                    <a:pt x="90" y="108"/>
                  </a:lnTo>
                  <a:lnTo>
                    <a:pt x="72" y="114"/>
                  </a:lnTo>
                  <a:lnTo>
                    <a:pt x="48" y="108"/>
                  </a:lnTo>
                  <a:lnTo>
                    <a:pt x="42" y="114"/>
                  </a:lnTo>
                  <a:lnTo>
                    <a:pt x="18" y="120"/>
                  </a:lnTo>
                  <a:lnTo>
                    <a:pt x="6" y="114"/>
                  </a:lnTo>
                  <a:lnTo>
                    <a:pt x="0" y="96"/>
                  </a:lnTo>
                  <a:lnTo>
                    <a:pt x="0" y="102"/>
                  </a:lnTo>
                  <a:lnTo>
                    <a:pt x="12" y="108"/>
                  </a:lnTo>
                  <a:lnTo>
                    <a:pt x="30" y="114"/>
                  </a:lnTo>
                  <a:lnTo>
                    <a:pt x="24" y="108"/>
                  </a:lnTo>
                  <a:lnTo>
                    <a:pt x="30" y="108"/>
                  </a:lnTo>
                  <a:lnTo>
                    <a:pt x="30" y="96"/>
                  </a:lnTo>
                  <a:lnTo>
                    <a:pt x="30" y="90"/>
                  </a:lnTo>
                  <a:lnTo>
                    <a:pt x="30" y="84"/>
                  </a:lnTo>
                  <a:lnTo>
                    <a:pt x="42" y="84"/>
                  </a:lnTo>
                  <a:lnTo>
                    <a:pt x="54" y="78"/>
                  </a:lnTo>
                  <a:lnTo>
                    <a:pt x="66" y="60"/>
                  </a:lnTo>
                  <a:lnTo>
                    <a:pt x="78" y="48"/>
                  </a:lnTo>
                  <a:lnTo>
                    <a:pt x="84" y="60"/>
                  </a:lnTo>
                  <a:lnTo>
                    <a:pt x="90" y="54"/>
                  </a:lnTo>
                  <a:lnTo>
                    <a:pt x="90" y="42"/>
                  </a:lnTo>
                  <a:lnTo>
                    <a:pt x="96" y="54"/>
                  </a:lnTo>
                  <a:lnTo>
                    <a:pt x="96" y="42"/>
                  </a:lnTo>
                  <a:lnTo>
                    <a:pt x="102" y="42"/>
                  </a:lnTo>
                  <a:lnTo>
                    <a:pt x="102" y="36"/>
                  </a:lnTo>
                  <a:lnTo>
                    <a:pt x="102" y="30"/>
                  </a:lnTo>
                  <a:lnTo>
                    <a:pt x="119" y="0"/>
                  </a:lnTo>
                  <a:lnTo>
                    <a:pt x="119" y="6"/>
                  </a:lnTo>
                  <a:lnTo>
                    <a:pt x="125"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09" name="Freeform 3601"/>
            <p:cNvSpPr>
              <a:spLocks/>
            </p:cNvSpPr>
            <p:nvPr/>
          </p:nvSpPr>
          <p:spPr bwMode="auto">
            <a:xfrm>
              <a:off x="6832600" y="3908425"/>
              <a:ext cx="123825" cy="193675"/>
            </a:xfrm>
            <a:custGeom>
              <a:avLst/>
              <a:gdLst>
                <a:gd name="T0" fmla="*/ 2147483647 w 78"/>
                <a:gd name="T1" fmla="*/ 2147483647 h 108"/>
                <a:gd name="T2" fmla="*/ 2147483647 w 78"/>
                <a:gd name="T3" fmla="*/ 2147483647 h 108"/>
                <a:gd name="T4" fmla="*/ 2147483647 w 78"/>
                <a:gd name="T5" fmla="*/ 2147483647 h 108"/>
                <a:gd name="T6" fmla="*/ 2147483647 w 78"/>
                <a:gd name="T7" fmla="*/ 2147483647 h 108"/>
                <a:gd name="T8" fmla="*/ 2147483647 w 78"/>
                <a:gd name="T9" fmla="*/ 2147483647 h 108"/>
                <a:gd name="T10" fmla="*/ 0 w 78"/>
                <a:gd name="T11" fmla="*/ 2147483647 h 108"/>
                <a:gd name="T12" fmla="*/ 2147483647 w 78"/>
                <a:gd name="T13" fmla="*/ 0 h 108"/>
                <a:gd name="T14" fmla="*/ 2147483647 w 78"/>
                <a:gd name="T15" fmla="*/ 2147483647 h 108"/>
                <a:gd name="T16" fmla="*/ 2147483647 w 78"/>
                <a:gd name="T17" fmla="*/ 2147483647 h 108"/>
                <a:gd name="T18" fmla="*/ 2147483647 w 78"/>
                <a:gd name="T19" fmla="*/ 2147483647 h 108"/>
                <a:gd name="T20" fmla="*/ 2147483647 w 78"/>
                <a:gd name="T21" fmla="*/ 2147483647 h 108"/>
                <a:gd name="T22" fmla="*/ 2147483647 w 78"/>
                <a:gd name="T23" fmla="*/ 2147483647 h 108"/>
                <a:gd name="T24" fmla="*/ 2147483647 w 78"/>
                <a:gd name="T25" fmla="*/ 2147483647 h 108"/>
                <a:gd name="T26" fmla="*/ 2147483647 w 78"/>
                <a:gd name="T27" fmla="*/ 2147483647 h 108"/>
                <a:gd name="T28" fmla="*/ 2147483647 w 78"/>
                <a:gd name="T29" fmla="*/ 2147483647 h 108"/>
                <a:gd name="T30" fmla="*/ 2147483647 w 78"/>
                <a:gd name="T31" fmla="*/ 2147483647 h 108"/>
                <a:gd name="T32" fmla="*/ 2147483647 w 78"/>
                <a:gd name="T33" fmla="*/ 2147483647 h 108"/>
                <a:gd name="T34" fmla="*/ 2147483647 w 78"/>
                <a:gd name="T35" fmla="*/ 2147483647 h 108"/>
                <a:gd name="T36" fmla="*/ 2147483647 w 78"/>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
                <a:gd name="T58" fmla="*/ 0 h 108"/>
                <a:gd name="T59" fmla="*/ 78 w 78"/>
                <a:gd name="T60" fmla="*/ 108 h 10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 h="108">
                  <a:moveTo>
                    <a:pt x="66" y="108"/>
                  </a:moveTo>
                  <a:lnTo>
                    <a:pt x="48" y="90"/>
                  </a:lnTo>
                  <a:lnTo>
                    <a:pt x="24" y="78"/>
                  </a:lnTo>
                  <a:lnTo>
                    <a:pt x="18" y="54"/>
                  </a:lnTo>
                  <a:lnTo>
                    <a:pt x="12" y="30"/>
                  </a:lnTo>
                  <a:lnTo>
                    <a:pt x="0" y="6"/>
                  </a:lnTo>
                  <a:lnTo>
                    <a:pt x="6" y="0"/>
                  </a:lnTo>
                  <a:lnTo>
                    <a:pt x="18" y="12"/>
                  </a:lnTo>
                  <a:lnTo>
                    <a:pt x="18" y="18"/>
                  </a:lnTo>
                  <a:lnTo>
                    <a:pt x="30" y="18"/>
                  </a:lnTo>
                  <a:lnTo>
                    <a:pt x="36" y="12"/>
                  </a:lnTo>
                  <a:lnTo>
                    <a:pt x="48" y="18"/>
                  </a:lnTo>
                  <a:lnTo>
                    <a:pt x="60" y="30"/>
                  </a:lnTo>
                  <a:lnTo>
                    <a:pt x="60" y="54"/>
                  </a:lnTo>
                  <a:lnTo>
                    <a:pt x="66" y="72"/>
                  </a:lnTo>
                  <a:lnTo>
                    <a:pt x="72" y="90"/>
                  </a:lnTo>
                  <a:lnTo>
                    <a:pt x="78" y="102"/>
                  </a:lnTo>
                  <a:lnTo>
                    <a:pt x="72" y="102"/>
                  </a:lnTo>
                  <a:lnTo>
                    <a:pt x="66" y="108"/>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10" name="Freeform 3602"/>
            <p:cNvSpPr>
              <a:spLocks/>
            </p:cNvSpPr>
            <p:nvPr/>
          </p:nvSpPr>
          <p:spPr bwMode="auto">
            <a:xfrm>
              <a:off x="8767763" y="3887788"/>
              <a:ext cx="9525" cy="1587"/>
            </a:xfrm>
            <a:custGeom>
              <a:avLst/>
              <a:gdLst>
                <a:gd name="T0" fmla="*/ 2147483647 w 6"/>
                <a:gd name="T1" fmla="*/ 0 h 1587"/>
                <a:gd name="T2" fmla="*/ 2147483647 w 6"/>
                <a:gd name="T3" fmla="*/ 0 h 1587"/>
                <a:gd name="T4" fmla="*/ 0 w 6"/>
                <a:gd name="T5" fmla="*/ 0 h 1587"/>
                <a:gd name="T6" fmla="*/ 2147483647 w 6"/>
                <a:gd name="T7" fmla="*/ 0 h 1587"/>
                <a:gd name="T8" fmla="*/ 0 60000 65536"/>
                <a:gd name="T9" fmla="*/ 0 60000 65536"/>
                <a:gd name="T10" fmla="*/ 0 60000 65536"/>
                <a:gd name="T11" fmla="*/ 0 60000 65536"/>
                <a:gd name="T12" fmla="*/ 0 w 6"/>
                <a:gd name="T13" fmla="*/ 0 h 1587"/>
                <a:gd name="T14" fmla="*/ 6 w 6"/>
                <a:gd name="T15" fmla="*/ 1587 h 1587"/>
              </a:gdLst>
              <a:ahLst/>
              <a:cxnLst>
                <a:cxn ang="T8">
                  <a:pos x="T0" y="T1"/>
                </a:cxn>
                <a:cxn ang="T9">
                  <a:pos x="T2" y="T3"/>
                </a:cxn>
                <a:cxn ang="T10">
                  <a:pos x="T4" y="T5"/>
                </a:cxn>
                <a:cxn ang="T11">
                  <a:pos x="T6" y="T7"/>
                </a:cxn>
              </a:cxnLst>
              <a:rect l="T12" t="T13" r="T14" b="T15"/>
              <a:pathLst>
                <a:path w="6" h="1587">
                  <a:moveTo>
                    <a:pt x="6" y="0"/>
                  </a:moveTo>
                  <a:lnTo>
                    <a:pt x="6" y="0"/>
                  </a:lnTo>
                  <a:lnTo>
                    <a:pt x="0" y="0"/>
                  </a:lnTo>
                  <a:lnTo>
                    <a:pt x="6"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11" name="Rectangle 3603"/>
            <p:cNvSpPr>
              <a:spLocks noChangeArrowheads="1"/>
            </p:cNvSpPr>
            <p:nvPr/>
          </p:nvSpPr>
          <p:spPr bwMode="auto">
            <a:xfrm>
              <a:off x="8863013" y="3897313"/>
              <a:ext cx="0" cy="0"/>
            </a:xfrm>
            <a:prstGeom prst="rect">
              <a:avLst/>
            </a:prstGeom>
            <a:solidFill>
              <a:srgbClr val="E1E1E1"/>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012" name="Rectangle 3604"/>
            <p:cNvSpPr>
              <a:spLocks noChangeArrowheads="1"/>
            </p:cNvSpPr>
            <p:nvPr/>
          </p:nvSpPr>
          <p:spPr bwMode="auto">
            <a:xfrm>
              <a:off x="8756650" y="3951288"/>
              <a:ext cx="0" cy="0"/>
            </a:xfrm>
            <a:prstGeom prst="rect">
              <a:avLst/>
            </a:prstGeom>
            <a:solidFill>
              <a:srgbClr val="E1E1E1"/>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013" name="Rectangle 3605"/>
            <p:cNvSpPr>
              <a:spLocks noChangeArrowheads="1"/>
            </p:cNvSpPr>
            <p:nvPr/>
          </p:nvSpPr>
          <p:spPr bwMode="auto">
            <a:xfrm>
              <a:off x="8777288" y="3876675"/>
              <a:ext cx="0" cy="0"/>
            </a:xfrm>
            <a:prstGeom prst="rect">
              <a:avLst/>
            </a:prstGeom>
            <a:solidFill>
              <a:srgbClr val="E1E1E1"/>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014" name="Rectangle 3606"/>
            <p:cNvSpPr>
              <a:spLocks noChangeArrowheads="1"/>
            </p:cNvSpPr>
            <p:nvPr/>
          </p:nvSpPr>
          <p:spPr bwMode="auto">
            <a:xfrm>
              <a:off x="8739188" y="4165600"/>
              <a:ext cx="0" cy="0"/>
            </a:xfrm>
            <a:prstGeom prst="rect">
              <a:avLst/>
            </a:prstGeom>
            <a:solidFill>
              <a:srgbClr val="E1E1E1"/>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015" name="Oval 3607"/>
            <p:cNvSpPr>
              <a:spLocks noChangeArrowheads="1"/>
            </p:cNvSpPr>
            <p:nvPr/>
          </p:nvSpPr>
          <p:spPr bwMode="auto">
            <a:xfrm>
              <a:off x="7804150" y="3876675"/>
              <a:ext cx="0" cy="11112"/>
            </a:xfrm>
            <a:prstGeom prst="ellipse">
              <a:avLst/>
            </a:pr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016" name="Freeform 3608"/>
            <p:cNvSpPr>
              <a:spLocks/>
            </p:cNvSpPr>
            <p:nvPr/>
          </p:nvSpPr>
          <p:spPr bwMode="auto">
            <a:xfrm>
              <a:off x="7804150" y="3887788"/>
              <a:ext cx="1588" cy="1587"/>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60000 65536"/>
                <a:gd name="T13" fmla="*/ 0 60000 65536"/>
                <a:gd name="T14" fmla="*/ 0 60000 65536"/>
                <a:gd name="T15" fmla="*/ 0 60000 65536"/>
                <a:gd name="T16" fmla="*/ 0 60000 65536"/>
                <a:gd name="T17" fmla="*/ 0 60000 65536"/>
                <a:gd name="T18" fmla="*/ 0 w 1588"/>
                <a:gd name="T19" fmla="*/ 0 h 1587"/>
                <a:gd name="T20" fmla="*/ 1588 w 1588"/>
                <a:gd name="T21" fmla="*/ 1587 h 1587"/>
              </a:gdLst>
              <a:ahLst/>
              <a:cxnLst>
                <a:cxn ang="T12">
                  <a:pos x="T0" y="T1"/>
                </a:cxn>
                <a:cxn ang="T13">
                  <a:pos x="T2" y="T3"/>
                </a:cxn>
                <a:cxn ang="T14">
                  <a:pos x="T4" y="T5"/>
                </a:cxn>
                <a:cxn ang="T15">
                  <a:pos x="T6" y="T7"/>
                </a:cxn>
                <a:cxn ang="T16">
                  <a:pos x="T8" y="T9"/>
                </a:cxn>
                <a:cxn ang="T17">
                  <a:pos x="T10" y="T11"/>
                </a:cxn>
              </a:cxnLst>
              <a:rect l="T18" t="T19" r="T20" b="T21"/>
              <a:pathLst>
                <a:path w="1588" h="1587">
                  <a:moveTo>
                    <a:pt x="0" y="0"/>
                  </a:moveTo>
                  <a:lnTo>
                    <a:pt x="0"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17" name="Rectangle 3609"/>
            <p:cNvSpPr>
              <a:spLocks noChangeArrowheads="1"/>
            </p:cNvSpPr>
            <p:nvPr/>
          </p:nvSpPr>
          <p:spPr bwMode="auto">
            <a:xfrm>
              <a:off x="7804150" y="3887788"/>
              <a:ext cx="0" cy="0"/>
            </a:xfrm>
            <a:prstGeom prst="rect">
              <a:avLst/>
            </a:prstGeom>
            <a:solidFill>
              <a:srgbClr val="E1E1E1"/>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018" name="Rectangle 3610"/>
            <p:cNvSpPr>
              <a:spLocks noChangeArrowheads="1"/>
            </p:cNvSpPr>
            <p:nvPr/>
          </p:nvSpPr>
          <p:spPr bwMode="auto">
            <a:xfrm>
              <a:off x="7796213" y="3897313"/>
              <a:ext cx="0" cy="0"/>
            </a:xfrm>
            <a:prstGeom prst="rect">
              <a:avLst/>
            </a:prstGeom>
            <a:solidFill>
              <a:srgbClr val="E1E1E1"/>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019" name="Rectangle 3611"/>
            <p:cNvSpPr>
              <a:spLocks noChangeArrowheads="1"/>
            </p:cNvSpPr>
            <p:nvPr/>
          </p:nvSpPr>
          <p:spPr bwMode="auto">
            <a:xfrm>
              <a:off x="7796213" y="3897313"/>
              <a:ext cx="0" cy="0"/>
            </a:xfrm>
            <a:prstGeom prst="rect">
              <a:avLst/>
            </a:prstGeom>
            <a:solidFill>
              <a:srgbClr val="E1E1E1"/>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020" name="Freeform 3612"/>
            <p:cNvSpPr>
              <a:spLocks/>
            </p:cNvSpPr>
            <p:nvPr/>
          </p:nvSpPr>
          <p:spPr bwMode="auto">
            <a:xfrm>
              <a:off x="7986713" y="4241800"/>
              <a:ext cx="269875" cy="287337"/>
            </a:xfrm>
            <a:custGeom>
              <a:avLst/>
              <a:gdLst>
                <a:gd name="T0" fmla="*/ 2147483647 w 168"/>
                <a:gd name="T1" fmla="*/ 2147483647 h 161"/>
                <a:gd name="T2" fmla="*/ 2147483647 w 168"/>
                <a:gd name="T3" fmla="*/ 2147483647 h 161"/>
                <a:gd name="T4" fmla="*/ 2147483647 w 168"/>
                <a:gd name="T5" fmla="*/ 2147483647 h 161"/>
                <a:gd name="T6" fmla="*/ 2147483647 w 168"/>
                <a:gd name="T7" fmla="*/ 2147483647 h 161"/>
                <a:gd name="T8" fmla="*/ 2147483647 w 168"/>
                <a:gd name="T9" fmla="*/ 2147483647 h 161"/>
                <a:gd name="T10" fmla="*/ 2147483647 w 168"/>
                <a:gd name="T11" fmla="*/ 2147483647 h 161"/>
                <a:gd name="T12" fmla="*/ 2147483647 w 168"/>
                <a:gd name="T13" fmla="*/ 2147483647 h 161"/>
                <a:gd name="T14" fmla="*/ 2147483647 w 168"/>
                <a:gd name="T15" fmla="*/ 2147483647 h 161"/>
                <a:gd name="T16" fmla="*/ 2147483647 w 168"/>
                <a:gd name="T17" fmla="*/ 2147483647 h 161"/>
                <a:gd name="T18" fmla="*/ 2147483647 w 168"/>
                <a:gd name="T19" fmla="*/ 2147483647 h 161"/>
                <a:gd name="T20" fmla="*/ 2147483647 w 168"/>
                <a:gd name="T21" fmla="*/ 2147483647 h 161"/>
                <a:gd name="T22" fmla="*/ 2147483647 w 168"/>
                <a:gd name="T23" fmla="*/ 2147483647 h 161"/>
                <a:gd name="T24" fmla="*/ 2147483647 w 168"/>
                <a:gd name="T25" fmla="*/ 2147483647 h 161"/>
                <a:gd name="T26" fmla="*/ 2147483647 w 168"/>
                <a:gd name="T27" fmla="*/ 2147483647 h 161"/>
                <a:gd name="T28" fmla="*/ 2147483647 w 168"/>
                <a:gd name="T29" fmla="*/ 2147483647 h 161"/>
                <a:gd name="T30" fmla="*/ 2147483647 w 168"/>
                <a:gd name="T31" fmla="*/ 2147483647 h 161"/>
                <a:gd name="T32" fmla="*/ 2147483647 w 168"/>
                <a:gd name="T33" fmla="*/ 2147483647 h 161"/>
                <a:gd name="T34" fmla="*/ 2147483647 w 168"/>
                <a:gd name="T35" fmla="*/ 2147483647 h 161"/>
                <a:gd name="T36" fmla="*/ 2147483647 w 168"/>
                <a:gd name="T37" fmla="*/ 2147483647 h 161"/>
                <a:gd name="T38" fmla="*/ 0 w 168"/>
                <a:gd name="T39" fmla="*/ 2147483647 h 161"/>
                <a:gd name="T40" fmla="*/ 0 w 168"/>
                <a:gd name="T41" fmla="*/ 2147483647 h 161"/>
                <a:gd name="T42" fmla="*/ 0 w 168"/>
                <a:gd name="T43" fmla="*/ 2147483647 h 161"/>
                <a:gd name="T44" fmla="*/ 0 w 168"/>
                <a:gd name="T45" fmla="*/ 2147483647 h 161"/>
                <a:gd name="T46" fmla="*/ 2147483647 w 168"/>
                <a:gd name="T47" fmla="*/ 2147483647 h 161"/>
                <a:gd name="T48" fmla="*/ 2147483647 w 168"/>
                <a:gd name="T49" fmla="*/ 2147483647 h 161"/>
                <a:gd name="T50" fmla="*/ 2147483647 w 168"/>
                <a:gd name="T51" fmla="*/ 2147483647 h 161"/>
                <a:gd name="T52" fmla="*/ 2147483647 w 168"/>
                <a:gd name="T53" fmla="*/ 0 h 161"/>
                <a:gd name="T54" fmla="*/ 2147483647 w 168"/>
                <a:gd name="T55" fmla="*/ 2147483647 h 161"/>
                <a:gd name="T56" fmla="*/ 2147483647 w 168"/>
                <a:gd name="T57" fmla="*/ 2147483647 h 161"/>
                <a:gd name="T58" fmla="*/ 2147483647 w 168"/>
                <a:gd name="T59" fmla="*/ 2147483647 h 161"/>
                <a:gd name="T60" fmla="*/ 2147483647 w 168"/>
                <a:gd name="T61" fmla="*/ 2147483647 h 161"/>
                <a:gd name="T62" fmla="*/ 2147483647 w 168"/>
                <a:gd name="T63" fmla="*/ 2147483647 h 161"/>
                <a:gd name="T64" fmla="*/ 2147483647 w 168"/>
                <a:gd name="T65" fmla="*/ 2147483647 h 161"/>
                <a:gd name="T66" fmla="*/ 2147483647 w 168"/>
                <a:gd name="T67" fmla="*/ 2147483647 h 161"/>
                <a:gd name="T68" fmla="*/ 2147483647 w 168"/>
                <a:gd name="T69" fmla="*/ 2147483647 h 161"/>
                <a:gd name="T70" fmla="*/ 2147483647 w 168"/>
                <a:gd name="T71" fmla="*/ 2147483647 h 161"/>
                <a:gd name="T72" fmla="*/ 2147483647 w 168"/>
                <a:gd name="T73" fmla="*/ 2147483647 h 161"/>
                <a:gd name="T74" fmla="*/ 2147483647 w 168"/>
                <a:gd name="T75" fmla="*/ 2147483647 h 161"/>
                <a:gd name="T76" fmla="*/ 2147483647 w 168"/>
                <a:gd name="T77" fmla="*/ 2147483647 h 161"/>
                <a:gd name="T78" fmla="*/ 2147483647 w 168"/>
                <a:gd name="T79" fmla="*/ 2147483647 h 161"/>
                <a:gd name="T80" fmla="*/ 2147483647 w 168"/>
                <a:gd name="T81" fmla="*/ 2147483647 h 161"/>
                <a:gd name="T82" fmla="*/ 2147483647 w 168"/>
                <a:gd name="T83" fmla="*/ 2147483647 h 161"/>
                <a:gd name="T84" fmla="*/ 2147483647 w 168"/>
                <a:gd name="T85" fmla="*/ 2147483647 h 161"/>
                <a:gd name="T86" fmla="*/ 2147483647 w 168"/>
                <a:gd name="T87" fmla="*/ 2147483647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8"/>
                <a:gd name="T133" fmla="*/ 0 h 161"/>
                <a:gd name="T134" fmla="*/ 168 w 168"/>
                <a:gd name="T135" fmla="*/ 161 h 16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8" h="161">
                  <a:moveTo>
                    <a:pt x="168" y="149"/>
                  </a:moveTo>
                  <a:lnTo>
                    <a:pt x="162" y="155"/>
                  </a:lnTo>
                  <a:lnTo>
                    <a:pt x="162" y="161"/>
                  </a:lnTo>
                  <a:lnTo>
                    <a:pt x="156" y="155"/>
                  </a:lnTo>
                  <a:lnTo>
                    <a:pt x="138" y="155"/>
                  </a:lnTo>
                  <a:lnTo>
                    <a:pt x="120" y="149"/>
                  </a:lnTo>
                  <a:lnTo>
                    <a:pt x="102" y="131"/>
                  </a:lnTo>
                  <a:lnTo>
                    <a:pt x="90" y="119"/>
                  </a:lnTo>
                  <a:lnTo>
                    <a:pt x="84" y="107"/>
                  </a:lnTo>
                  <a:lnTo>
                    <a:pt x="60" y="96"/>
                  </a:lnTo>
                  <a:lnTo>
                    <a:pt x="60" y="102"/>
                  </a:lnTo>
                  <a:lnTo>
                    <a:pt x="48" y="96"/>
                  </a:lnTo>
                  <a:lnTo>
                    <a:pt x="48" y="107"/>
                  </a:lnTo>
                  <a:lnTo>
                    <a:pt x="42" y="107"/>
                  </a:lnTo>
                  <a:lnTo>
                    <a:pt x="48" y="113"/>
                  </a:lnTo>
                  <a:lnTo>
                    <a:pt x="24" y="113"/>
                  </a:lnTo>
                  <a:lnTo>
                    <a:pt x="42" y="119"/>
                  </a:lnTo>
                  <a:lnTo>
                    <a:pt x="30" y="131"/>
                  </a:lnTo>
                  <a:lnTo>
                    <a:pt x="18" y="131"/>
                  </a:lnTo>
                  <a:lnTo>
                    <a:pt x="0" y="131"/>
                  </a:lnTo>
                  <a:lnTo>
                    <a:pt x="0" y="113"/>
                  </a:lnTo>
                  <a:lnTo>
                    <a:pt x="0" y="96"/>
                  </a:lnTo>
                  <a:lnTo>
                    <a:pt x="0" y="84"/>
                  </a:lnTo>
                  <a:lnTo>
                    <a:pt x="6" y="66"/>
                  </a:lnTo>
                  <a:lnTo>
                    <a:pt x="6" y="48"/>
                  </a:lnTo>
                  <a:lnTo>
                    <a:pt x="6" y="18"/>
                  </a:lnTo>
                  <a:lnTo>
                    <a:pt x="6" y="0"/>
                  </a:lnTo>
                  <a:lnTo>
                    <a:pt x="24" y="6"/>
                  </a:lnTo>
                  <a:lnTo>
                    <a:pt x="42" y="12"/>
                  </a:lnTo>
                  <a:lnTo>
                    <a:pt x="72" y="30"/>
                  </a:lnTo>
                  <a:lnTo>
                    <a:pt x="90" y="48"/>
                  </a:lnTo>
                  <a:lnTo>
                    <a:pt x="90" y="60"/>
                  </a:lnTo>
                  <a:lnTo>
                    <a:pt x="108" y="66"/>
                  </a:lnTo>
                  <a:lnTo>
                    <a:pt x="120" y="72"/>
                  </a:lnTo>
                  <a:lnTo>
                    <a:pt x="120" y="84"/>
                  </a:lnTo>
                  <a:lnTo>
                    <a:pt x="108" y="84"/>
                  </a:lnTo>
                  <a:lnTo>
                    <a:pt x="114" y="102"/>
                  </a:lnTo>
                  <a:lnTo>
                    <a:pt x="126" y="113"/>
                  </a:lnTo>
                  <a:lnTo>
                    <a:pt x="132" y="131"/>
                  </a:lnTo>
                  <a:lnTo>
                    <a:pt x="144" y="131"/>
                  </a:lnTo>
                  <a:lnTo>
                    <a:pt x="144" y="137"/>
                  </a:lnTo>
                  <a:lnTo>
                    <a:pt x="156" y="143"/>
                  </a:lnTo>
                  <a:lnTo>
                    <a:pt x="150" y="143"/>
                  </a:lnTo>
                  <a:lnTo>
                    <a:pt x="168" y="149"/>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21" name="Freeform 3613"/>
            <p:cNvSpPr>
              <a:spLocks/>
            </p:cNvSpPr>
            <p:nvPr/>
          </p:nvSpPr>
          <p:spPr bwMode="auto">
            <a:xfrm>
              <a:off x="8199438" y="4294188"/>
              <a:ext cx="115888" cy="76200"/>
            </a:xfrm>
            <a:custGeom>
              <a:avLst/>
              <a:gdLst>
                <a:gd name="T0" fmla="*/ 2147483647 w 72"/>
                <a:gd name="T1" fmla="*/ 2147483647 h 42"/>
                <a:gd name="T2" fmla="*/ 2147483647 w 72"/>
                <a:gd name="T3" fmla="*/ 2147483647 h 42"/>
                <a:gd name="T4" fmla="*/ 2147483647 w 72"/>
                <a:gd name="T5" fmla="*/ 2147483647 h 42"/>
                <a:gd name="T6" fmla="*/ 2147483647 w 72"/>
                <a:gd name="T7" fmla="*/ 2147483647 h 42"/>
                <a:gd name="T8" fmla="*/ 2147483647 w 72"/>
                <a:gd name="T9" fmla="*/ 2147483647 h 42"/>
                <a:gd name="T10" fmla="*/ 2147483647 w 72"/>
                <a:gd name="T11" fmla="*/ 2147483647 h 42"/>
                <a:gd name="T12" fmla="*/ 2147483647 w 72"/>
                <a:gd name="T13" fmla="*/ 2147483647 h 42"/>
                <a:gd name="T14" fmla="*/ 2147483647 w 72"/>
                <a:gd name="T15" fmla="*/ 2147483647 h 42"/>
                <a:gd name="T16" fmla="*/ 0 w 72"/>
                <a:gd name="T17" fmla="*/ 2147483647 h 42"/>
                <a:gd name="T18" fmla="*/ 2147483647 w 72"/>
                <a:gd name="T19" fmla="*/ 2147483647 h 42"/>
                <a:gd name="T20" fmla="*/ 2147483647 w 72"/>
                <a:gd name="T21" fmla="*/ 2147483647 h 42"/>
                <a:gd name="T22" fmla="*/ 2147483647 w 72"/>
                <a:gd name="T23" fmla="*/ 2147483647 h 42"/>
                <a:gd name="T24" fmla="*/ 2147483647 w 72"/>
                <a:gd name="T25" fmla="*/ 2147483647 h 42"/>
                <a:gd name="T26" fmla="*/ 2147483647 w 72"/>
                <a:gd name="T27" fmla="*/ 2147483647 h 42"/>
                <a:gd name="T28" fmla="*/ 2147483647 w 72"/>
                <a:gd name="T29" fmla="*/ 2147483647 h 42"/>
                <a:gd name="T30" fmla="*/ 2147483647 w 72"/>
                <a:gd name="T31" fmla="*/ 0 h 42"/>
                <a:gd name="T32" fmla="*/ 2147483647 w 72"/>
                <a:gd name="T33" fmla="*/ 2147483647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
                <a:gd name="T52" fmla="*/ 0 h 42"/>
                <a:gd name="T53" fmla="*/ 72 w 72"/>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 h="42">
                  <a:moveTo>
                    <a:pt x="72" y="6"/>
                  </a:moveTo>
                  <a:lnTo>
                    <a:pt x="72" y="18"/>
                  </a:lnTo>
                  <a:lnTo>
                    <a:pt x="66" y="18"/>
                  </a:lnTo>
                  <a:lnTo>
                    <a:pt x="66" y="30"/>
                  </a:lnTo>
                  <a:lnTo>
                    <a:pt x="54" y="30"/>
                  </a:lnTo>
                  <a:lnTo>
                    <a:pt x="30" y="42"/>
                  </a:lnTo>
                  <a:lnTo>
                    <a:pt x="18" y="42"/>
                  </a:lnTo>
                  <a:lnTo>
                    <a:pt x="6" y="36"/>
                  </a:lnTo>
                  <a:lnTo>
                    <a:pt x="0" y="30"/>
                  </a:lnTo>
                  <a:lnTo>
                    <a:pt x="24" y="30"/>
                  </a:lnTo>
                  <a:lnTo>
                    <a:pt x="30" y="18"/>
                  </a:lnTo>
                  <a:lnTo>
                    <a:pt x="30" y="24"/>
                  </a:lnTo>
                  <a:lnTo>
                    <a:pt x="42" y="30"/>
                  </a:lnTo>
                  <a:lnTo>
                    <a:pt x="60" y="18"/>
                  </a:lnTo>
                  <a:lnTo>
                    <a:pt x="60" y="6"/>
                  </a:lnTo>
                  <a:lnTo>
                    <a:pt x="66" y="0"/>
                  </a:lnTo>
                  <a:lnTo>
                    <a:pt x="72" y="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22" name="Freeform 3614"/>
            <p:cNvSpPr>
              <a:spLocks/>
            </p:cNvSpPr>
            <p:nvPr/>
          </p:nvSpPr>
          <p:spPr bwMode="auto">
            <a:xfrm>
              <a:off x="8382000" y="4337050"/>
              <a:ext cx="28575" cy="53975"/>
            </a:xfrm>
            <a:custGeom>
              <a:avLst/>
              <a:gdLst>
                <a:gd name="T0" fmla="*/ 2147483647 w 18"/>
                <a:gd name="T1" fmla="*/ 2147483647 h 30"/>
                <a:gd name="T2" fmla="*/ 2147483647 w 18"/>
                <a:gd name="T3" fmla="*/ 2147483647 h 30"/>
                <a:gd name="T4" fmla="*/ 2147483647 w 18"/>
                <a:gd name="T5" fmla="*/ 2147483647 h 30"/>
                <a:gd name="T6" fmla="*/ 0 w 18"/>
                <a:gd name="T7" fmla="*/ 0 h 30"/>
                <a:gd name="T8" fmla="*/ 2147483647 w 18"/>
                <a:gd name="T9" fmla="*/ 2147483647 h 30"/>
                <a:gd name="T10" fmla="*/ 2147483647 w 18"/>
                <a:gd name="T11" fmla="*/ 2147483647 h 30"/>
                <a:gd name="T12" fmla="*/ 0 60000 65536"/>
                <a:gd name="T13" fmla="*/ 0 60000 65536"/>
                <a:gd name="T14" fmla="*/ 0 60000 65536"/>
                <a:gd name="T15" fmla="*/ 0 60000 65536"/>
                <a:gd name="T16" fmla="*/ 0 60000 65536"/>
                <a:gd name="T17" fmla="*/ 0 60000 65536"/>
                <a:gd name="T18" fmla="*/ 0 w 18"/>
                <a:gd name="T19" fmla="*/ 0 h 30"/>
                <a:gd name="T20" fmla="*/ 18 w 18"/>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8" h="30">
                  <a:moveTo>
                    <a:pt x="18" y="30"/>
                  </a:moveTo>
                  <a:lnTo>
                    <a:pt x="12" y="30"/>
                  </a:lnTo>
                  <a:lnTo>
                    <a:pt x="6" y="18"/>
                  </a:lnTo>
                  <a:lnTo>
                    <a:pt x="0" y="0"/>
                  </a:lnTo>
                  <a:lnTo>
                    <a:pt x="12" y="12"/>
                  </a:lnTo>
                  <a:lnTo>
                    <a:pt x="18" y="3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23" name="Freeform 3615"/>
            <p:cNvSpPr>
              <a:spLocks/>
            </p:cNvSpPr>
            <p:nvPr/>
          </p:nvSpPr>
          <p:spPr bwMode="auto">
            <a:xfrm>
              <a:off x="8275638" y="4241800"/>
              <a:ext cx="66675" cy="74612"/>
            </a:xfrm>
            <a:custGeom>
              <a:avLst/>
              <a:gdLst>
                <a:gd name="T0" fmla="*/ 2147483647 w 41"/>
                <a:gd name="T1" fmla="*/ 2147483647 h 42"/>
                <a:gd name="T2" fmla="*/ 2147483647 w 41"/>
                <a:gd name="T3" fmla="*/ 2147483647 h 42"/>
                <a:gd name="T4" fmla="*/ 2147483647 w 41"/>
                <a:gd name="T5" fmla="*/ 2147483647 h 42"/>
                <a:gd name="T6" fmla="*/ 2147483647 w 41"/>
                <a:gd name="T7" fmla="*/ 2147483647 h 42"/>
                <a:gd name="T8" fmla="*/ 0 w 41"/>
                <a:gd name="T9" fmla="*/ 0 h 42"/>
                <a:gd name="T10" fmla="*/ 0 w 41"/>
                <a:gd name="T11" fmla="*/ 0 h 42"/>
                <a:gd name="T12" fmla="*/ 2147483647 w 41"/>
                <a:gd name="T13" fmla="*/ 2147483647 h 42"/>
                <a:gd name="T14" fmla="*/ 2147483647 w 41"/>
                <a:gd name="T15" fmla="*/ 2147483647 h 42"/>
                <a:gd name="T16" fmla="*/ 2147483647 w 41"/>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42"/>
                <a:gd name="T29" fmla="*/ 41 w 41"/>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42">
                  <a:moveTo>
                    <a:pt x="41" y="36"/>
                  </a:moveTo>
                  <a:lnTo>
                    <a:pt x="35" y="42"/>
                  </a:lnTo>
                  <a:lnTo>
                    <a:pt x="24" y="18"/>
                  </a:lnTo>
                  <a:lnTo>
                    <a:pt x="12" y="12"/>
                  </a:lnTo>
                  <a:lnTo>
                    <a:pt x="0" y="0"/>
                  </a:lnTo>
                  <a:lnTo>
                    <a:pt x="18" y="12"/>
                  </a:lnTo>
                  <a:lnTo>
                    <a:pt x="30" y="24"/>
                  </a:lnTo>
                  <a:lnTo>
                    <a:pt x="41" y="3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24" name="Freeform 3616"/>
            <p:cNvSpPr>
              <a:spLocks/>
            </p:cNvSpPr>
            <p:nvPr/>
          </p:nvSpPr>
          <p:spPr bwMode="auto">
            <a:xfrm>
              <a:off x="8267700" y="4497388"/>
              <a:ext cx="7938" cy="9525"/>
            </a:xfrm>
            <a:custGeom>
              <a:avLst/>
              <a:gdLst>
                <a:gd name="T0" fmla="*/ 2147483647 w 6"/>
                <a:gd name="T1" fmla="*/ 0 h 6"/>
                <a:gd name="T2" fmla="*/ 0 w 6"/>
                <a:gd name="T3" fmla="*/ 2147483647 h 6"/>
                <a:gd name="T4" fmla="*/ 0 w 6"/>
                <a:gd name="T5" fmla="*/ 0 h 6"/>
                <a:gd name="T6" fmla="*/ 2147483647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6"/>
                  </a:lnTo>
                  <a:lnTo>
                    <a:pt x="0" y="0"/>
                  </a:lnTo>
                  <a:lnTo>
                    <a:pt x="6"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25" name="Freeform 3617"/>
            <p:cNvSpPr>
              <a:spLocks/>
            </p:cNvSpPr>
            <p:nvPr/>
          </p:nvSpPr>
          <p:spPr bwMode="auto">
            <a:xfrm>
              <a:off x="8094663" y="3598863"/>
              <a:ext cx="1588" cy="11112"/>
            </a:xfrm>
            <a:custGeom>
              <a:avLst/>
              <a:gdLst>
                <a:gd name="T0" fmla="*/ 0 w 1588"/>
                <a:gd name="T1" fmla="*/ 0 h 6"/>
                <a:gd name="T2" fmla="*/ 0 w 1588"/>
                <a:gd name="T3" fmla="*/ 2147483647 h 6"/>
                <a:gd name="T4" fmla="*/ 0 w 1588"/>
                <a:gd name="T5" fmla="*/ 2147483647 h 6"/>
                <a:gd name="T6" fmla="*/ 0 w 1588"/>
                <a:gd name="T7" fmla="*/ 2147483647 h 6"/>
                <a:gd name="T8" fmla="*/ 0 w 1588"/>
                <a:gd name="T9" fmla="*/ 2147483647 h 6"/>
                <a:gd name="T10" fmla="*/ 0 w 1588"/>
                <a:gd name="T11" fmla="*/ 2147483647 h 6"/>
                <a:gd name="T12" fmla="*/ 0 w 1588"/>
                <a:gd name="T13" fmla="*/ 0 h 6"/>
                <a:gd name="T14" fmla="*/ 0 60000 65536"/>
                <a:gd name="T15" fmla="*/ 0 60000 65536"/>
                <a:gd name="T16" fmla="*/ 0 60000 65536"/>
                <a:gd name="T17" fmla="*/ 0 60000 65536"/>
                <a:gd name="T18" fmla="*/ 0 60000 65536"/>
                <a:gd name="T19" fmla="*/ 0 60000 65536"/>
                <a:gd name="T20" fmla="*/ 0 60000 65536"/>
                <a:gd name="T21" fmla="*/ 0 w 1588"/>
                <a:gd name="T22" fmla="*/ 0 h 6"/>
                <a:gd name="T23" fmla="*/ 1588 w 1588"/>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8" h="6">
                  <a:moveTo>
                    <a:pt x="0" y="0"/>
                  </a:moveTo>
                  <a:lnTo>
                    <a:pt x="0" y="6"/>
                  </a:lnTo>
                  <a:lnTo>
                    <a:pt x="0"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26" name="Freeform 3618"/>
            <p:cNvSpPr>
              <a:spLocks/>
            </p:cNvSpPr>
            <p:nvPr/>
          </p:nvSpPr>
          <p:spPr bwMode="auto">
            <a:xfrm>
              <a:off x="8094663" y="3609975"/>
              <a:ext cx="1588" cy="11112"/>
            </a:xfrm>
            <a:custGeom>
              <a:avLst/>
              <a:gdLst>
                <a:gd name="T0" fmla="*/ 0 w 1588"/>
                <a:gd name="T1" fmla="*/ 0 h 6"/>
                <a:gd name="T2" fmla="*/ 0 w 1588"/>
                <a:gd name="T3" fmla="*/ 0 h 6"/>
                <a:gd name="T4" fmla="*/ 0 w 1588"/>
                <a:gd name="T5" fmla="*/ 0 h 6"/>
                <a:gd name="T6" fmla="*/ 0 w 1588"/>
                <a:gd name="T7" fmla="*/ 2147483647 h 6"/>
                <a:gd name="T8" fmla="*/ 0 w 1588"/>
                <a:gd name="T9" fmla="*/ 0 h 6"/>
                <a:gd name="T10" fmla="*/ 0 w 1588"/>
                <a:gd name="T11" fmla="*/ 0 h 6"/>
                <a:gd name="T12" fmla="*/ 0 60000 65536"/>
                <a:gd name="T13" fmla="*/ 0 60000 65536"/>
                <a:gd name="T14" fmla="*/ 0 60000 65536"/>
                <a:gd name="T15" fmla="*/ 0 60000 65536"/>
                <a:gd name="T16" fmla="*/ 0 60000 65536"/>
                <a:gd name="T17" fmla="*/ 0 60000 65536"/>
                <a:gd name="T18" fmla="*/ 0 w 1588"/>
                <a:gd name="T19" fmla="*/ 0 h 6"/>
                <a:gd name="T20" fmla="*/ 1588 w 1588"/>
                <a:gd name="T21" fmla="*/ 6 h 6"/>
              </a:gdLst>
              <a:ahLst/>
              <a:cxnLst>
                <a:cxn ang="T12">
                  <a:pos x="T0" y="T1"/>
                </a:cxn>
                <a:cxn ang="T13">
                  <a:pos x="T2" y="T3"/>
                </a:cxn>
                <a:cxn ang="T14">
                  <a:pos x="T4" y="T5"/>
                </a:cxn>
                <a:cxn ang="T15">
                  <a:pos x="T6" y="T7"/>
                </a:cxn>
                <a:cxn ang="T16">
                  <a:pos x="T8" y="T9"/>
                </a:cxn>
                <a:cxn ang="T17">
                  <a:pos x="T10" y="T11"/>
                </a:cxn>
              </a:cxnLst>
              <a:rect l="T18" t="T19" r="T20" b="T21"/>
              <a:pathLst>
                <a:path w="1588" h="6">
                  <a:moveTo>
                    <a:pt x="0" y="0"/>
                  </a:moveTo>
                  <a:lnTo>
                    <a:pt x="0" y="0"/>
                  </a:lnTo>
                  <a:lnTo>
                    <a:pt x="0" y="6"/>
                  </a:lnTo>
                  <a:lnTo>
                    <a:pt x="0"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27" name="Freeform 3619"/>
            <p:cNvSpPr>
              <a:spLocks/>
            </p:cNvSpPr>
            <p:nvPr/>
          </p:nvSpPr>
          <p:spPr bwMode="auto">
            <a:xfrm>
              <a:off x="8083550" y="3641725"/>
              <a:ext cx="1588" cy="1587"/>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60000 65536"/>
                <a:gd name="T13" fmla="*/ 0 60000 65536"/>
                <a:gd name="T14" fmla="*/ 0 60000 65536"/>
                <a:gd name="T15" fmla="*/ 0 60000 65536"/>
                <a:gd name="T16" fmla="*/ 0 60000 65536"/>
                <a:gd name="T17" fmla="*/ 0 60000 65536"/>
                <a:gd name="T18" fmla="*/ 0 w 1588"/>
                <a:gd name="T19" fmla="*/ 0 h 1587"/>
                <a:gd name="T20" fmla="*/ 1588 w 1588"/>
                <a:gd name="T21" fmla="*/ 1587 h 1587"/>
              </a:gdLst>
              <a:ahLst/>
              <a:cxnLst>
                <a:cxn ang="T12">
                  <a:pos x="T0" y="T1"/>
                </a:cxn>
                <a:cxn ang="T13">
                  <a:pos x="T2" y="T3"/>
                </a:cxn>
                <a:cxn ang="T14">
                  <a:pos x="T4" y="T5"/>
                </a:cxn>
                <a:cxn ang="T15">
                  <a:pos x="T6" y="T7"/>
                </a:cxn>
                <a:cxn ang="T16">
                  <a:pos x="T8" y="T9"/>
                </a:cxn>
                <a:cxn ang="T17">
                  <a:pos x="T10" y="T11"/>
                </a:cxn>
              </a:cxnLst>
              <a:rect l="T18" t="T19" r="T20" b="T21"/>
              <a:pathLst>
                <a:path w="1588" h="1587">
                  <a:moveTo>
                    <a:pt x="0" y="0"/>
                  </a:moveTo>
                  <a:lnTo>
                    <a:pt x="0"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28" name="Freeform 3620"/>
            <p:cNvSpPr>
              <a:spLocks/>
            </p:cNvSpPr>
            <p:nvPr/>
          </p:nvSpPr>
          <p:spPr bwMode="auto">
            <a:xfrm>
              <a:off x="8074025" y="3502025"/>
              <a:ext cx="1588" cy="3175"/>
            </a:xfrm>
            <a:custGeom>
              <a:avLst/>
              <a:gdLst>
                <a:gd name="T0" fmla="*/ 0 w 1588"/>
                <a:gd name="T1" fmla="*/ 0 h 3175"/>
                <a:gd name="T2" fmla="*/ 0 w 1588"/>
                <a:gd name="T3" fmla="*/ 0 h 3175"/>
                <a:gd name="T4" fmla="*/ 0 w 1588"/>
                <a:gd name="T5" fmla="*/ 0 h 3175"/>
                <a:gd name="T6" fmla="*/ 0 w 1588"/>
                <a:gd name="T7" fmla="*/ 0 h 3175"/>
                <a:gd name="T8" fmla="*/ 0 w 1588"/>
                <a:gd name="T9" fmla="*/ 0 h 3175"/>
                <a:gd name="T10" fmla="*/ 0 w 1588"/>
                <a:gd name="T11" fmla="*/ 0 h 3175"/>
                <a:gd name="T12" fmla="*/ 0 60000 65536"/>
                <a:gd name="T13" fmla="*/ 0 60000 65536"/>
                <a:gd name="T14" fmla="*/ 0 60000 65536"/>
                <a:gd name="T15" fmla="*/ 0 60000 65536"/>
                <a:gd name="T16" fmla="*/ 0 60000 65536"/>
                <a:gd name="T17" fmla="*/ 0 60000 65536"/>
                <a:gd name="T18" fmla="*/ 0 w 1588"/>
                <a:gd name="T19" fmla="*/ 0 h 3175"/>
                <a:gd name="T20" fmla="*/ 1588 w 1588"/>
                <a:gd name="T21" fmla="*/ 3175 h 3175"/>
              </a:gdLst>
              <a:ahLst/>
              <a:cxnLst>
                <a:cxn ang="T12">
                  <a:pos x="T0" y="T1"/>
                </a:cxn>
                <a:cxn ang="T13">
                  <a:pos x="T2" y="T3"/>
                </a:cxn>
                <a:cxn ang="T14">
                  <a:pos x="T4" y="T5"/>
                </a:cxn>
                <a:cxn ang="T15">
                  <a:pos x="T6" y="T7"/>
                </a:cxn>
                <a:cxn ang="T16">
                  <a:pos x="T8" y="T9"/>
                </a:cxn>
                <a:cxn ang="T17">
                  <a:pos x="T10" y="T11"/>
                </a:cxn>
              </a:cxnLst>
              <a:rect l="T18" t="T19" r="T20" b="T21"/>
              <a:pathLst>
                <a:path w="1588" h="3175">
                  <a:moveTo>
                    <a:pt x="0" y="0"/>
                  </a:moveTo>
                  <a:lnTo>
                    <a:pt x="0"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29" name="Rectangle 3621"/>
            <p:cNvSpPr>
              <a:spLocks noChangeArrowheads="1"/>
            </p:cNvSpPr>
            <p:nvPr/>
          </p:nvSpPr>
          <p:spPr bwMode="auto">
            <a:xfrm>
              <a:off x="8062913" y="3481388"/>
              <a:ext cx="0" cy="0"/>
            </a:xfrm>
            <a:prstGeom prst="rect">
              <a:avLst/>
            </a:prstGeom>
            <a:solidFill>
              <a:srgbClr val="E1E1E1"/>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030" name="Rectangle 3622"/>
            <p:cNvSpPr>
              <a:spLocks noChangeArrowheads="1"/>
            </p:cNvSpPr>
            <p:nvPr/>
          </p:nvSpPr>
          <p:spPr bwMode="auto">
            <a:xfrm>
              <a:off x="8083550" y="3567113"/>
              <a:ext cx="0" cy="0"/>
            </a:xfrm>
            <a:prstGeom prst="rect">
              <a:avLst/>
            </a:prstGeom>
            <a:solidFill>
              <a:srgbClr val="E1E1E1"/>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031" name="Freeform 3623"/>
            <p:cNvSpPr>
              <a:spLocks/>
            </p:cNvSpPr>
            <p:nvPr/>
          </p:nvSpPr>
          <p:spPr bwMode="auto">
            <a:xfrm>
              <a:off x="6437313" y="3203575"/>
              <a:ext cx="134938" cy="203200"/>
            </a:xfrm>
            <a:custGeom>
              <a:avLst/>
              <a:gdLst>
                <a:gd name="T0" fmla="*/ 2147483647 w 84"/>
                <a:gd name="T1" fmla="*/ 2147483647 h 114"/>
                <a:gd name="T2" fmla="*/ 2147483647 w 84"/>
                <a:gd name="T3" fmla="*/ 2147483647 h 114"/>
                <a:gd name="T4" fmla="*/ 2147483647 w 84"/>
                <a:gd name="T5" fmla="*/ 2147483647 h 114"/>
                <a:gd name="T6" fmla="*/ 2147483647 w 84"/>
                <a:gd name="T7" fmla="*/ 2147483647 h 114"/>
                <a:gd name="T8" fmla="*/ 2147483647 w 84"/>
                <a:gd name="T9" fmla="*/ 2147483647 h 114"/>
                <a:gd name="T10" fmla="*/ 2147483647 w 84"/>
                <a:gd name="T11" fmla="*/ 2147483647 h 114"/>
                <a:gd name="T12" fmla="*/ 2147483647 w 84"/>
                <a:gd name="T13" fmla="*/ 2147483647 h 114"/>
                <a:gd name="T14" fmla="*/ 0 w 84"/>
                <a:gd name="T15" fmla="*/ 2147483647 h 114"/>
                <a:gd name="T16" fmla="*/ 2147483647 w 84"/>
                <a:gd name="T17" fmla="*/ 2147483647 h 114"/>
                <a:gd name="T18" fmla="*/ 2147483647 w 84"/>
                <a:gd name="T19" fmla="*/ 2147483647 h 114"/>
                <a:gd name="T20" fmla="*/ 0 w 84"/>
                <a:gd name="T21" fmla="*/ 2147483647 h 114"/>
                <a:gd name="T22" fmla="*/ 0 w 84"/>
                <a:gd name="T23" fmla="*/ 0 h 114"/>
                <a:gd name="T24" fmla="*/ 2147483647 w 84"/>
                <a:gd name="T25" fmla="*/ 2147483647 h 114"/>
                <a:gd name="T26" fmla="*/ 2147483647 w 84"/>
                <a:gd name="T27" fmla="*/ 2147483647 h 114"/>
                <a:gd name="T28" fmla="*/ 2147483647 w 84"/>
                <a:gd name="T29" fmla="*/ 2147483647 h 114"/>
                <a:gd name="T30" fmla="*/ 2147483647 w 84"/>
                <a:gd name="T31" fmla="*/ 2147483647 h 114"/>
                <a:gd name="T32" fmla="*/ 2147483647 w 84"/>
                <a:gd name="T33" fmla="*/ 2147483647 h 114"/>
                <a:gd name="T34" fmla="*/ 2147483647 w 84"/>
                <a:gd name="T35" fmla="*/ 2147483647 h 114"/>
                <a:gd name="T36" fmla="*/ 2147483647 w 84"/>
                <a:gd name="T37" fmla="*/ 2147483647 h 114"/>
                <a:gd name="T38" fmla="*/ 2147483647 w 84"/>
                <a:gd name="T39" fmla="*/ 2147483647 h 114"/>
                <a:gd name="T40" fmla="*/ 2147483647 w 84"/>
                <a:gd name="T41" fmla="*/ 2147483647 h 114"/>
                <a:gd name="T42" fmla="*/ 2147483647 w 84"/>
                <a:gd name="T43" fmla="*/ 2147483647 h 114"/>
                <a:gd name="T44" fmla="*/ 2147483647 w 84"/>
                <a:gd name="T45" fmla="*/ 2147483647 h 114"/>
                <a:gd name="T46" fmla="*/ 2147483647 w 84"/>
                <a:gd name="T47" fmla="*/ 2147483647 h 114"/>
                <a:gd name="T48" fmla="*/ 2147483647 w 84"/>
                <a:gd name="T49" fmla="*/ 2147483647 h 114"/>
                <a:gd name="T50" fmla="*/ 2147483647 w 84"/>
                <a:gd name="T51" fmla="*/ 2147483647 h 114"/>
                <a:gd name="T52" fmla="*/ 2147483647 w 84"/>
                <a:gd name="T53" fmla="*/ 2147483647 h 114"/>
                <a:gd name="T54" fmla="*/ 2147483647 w 84"/>
                <a:gd name="T55" fmla="*/ 2147483647 h 114"/>
                <a:gd name="T56" fmla="*/ 2147483647 w 84"/>
                <a:gd name="T57" fmla="*/ 2147483647 h 114"/>
                <a:gd name="T58" fmla="*/ 2147483647 w 84"/>
                <a:gd name="T59" fmla="*/ 2147483647 h 114"/>
                <a:gd name="T60" fmla="*/ 2147483647 w 84"/>
                <a:gd name="T61" fmla="*/ 2147483647 h 114"/>
                <a:gd name="T62" fmla="*/ 2147483647 w 84"/>
                <a:gd name="T63" fmla="*/ 2147483647 h 114"/>
                <a:gd name="T64" fmla="*/ 2147483647 w 84"/>
                <a:gd name="T65" fmla="*/ 2147483647 h 114"/>
                <a:gd name="T66" fmla="*/ 2147483647 w 84"/>
                <a:gd name="T67" fmla="*/ 2147483647 h 114"/>
                <a:gd name="T68" fmla="*/ 2147483647 w 84"/>
                <a:gd name="T69" fmla="*/ 2147483647 h 114"/>
                <a:gd name="T70" fmla="*/ 2147483647 w 84"/>
                <a:gd name="T71" fmla="*/ 2147483647 h 114"/>
                <a:gd name="T72" fmla="*/ 2147483647 w 84"/>
                <a:gd name="T73" fmla="*/ 2147483647 h 114"/>
                <a:gd name="T74" fmla="*/ 2147483647 w 84"/>
                <a:gd name="T75" fmla="*/ 2147483647 h 114"/>
                <a:gd name="T76" fmla="*/ 2147483647 w 84"/>
                <a:gd name="T77" fmla="*/ 2147483647 h 114"/>
                <a:gd name="T78" fmla="*/ 2147483647 w 84"/>
                <a:gd name="T79" fmla="*/ 2147483647 h 114"/>
                <a:gd name="T80" fmla="*/ 2147483647 w 84"/>
                <a:gd name="T81" fmla="*/ 2147483647 h 114"/>
                <a:gd name="T82" fmla="*/ 2147483647 w 84"/>
                <a:gd name="T83" fmla="*/ 2147483647 h 114"/>
                <a:gd name="T84" fmla="*/ 2147483647 w 84"/>
                <a:gd name="T85" fmla="*/ 2147483647 h 1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4"/>
                <a:gd name="T130" fmla="*/ 0 h 114"/>
                <a:gd name="T131" fmla="*/ 84 w 84"/>
                <a:gd name="T132" fmla="*/ 114 h 11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4" h="114">
                  <a:moveTo>
                    <a:pt x="30" y="96"/>
                  </a:moveTo>
                  <a:lnTo>
                    <a:pt x="30" y="96"/>
                  </a:lnTo>
                  <a:lnTo>
                    <a:pt x="24" y="90"/>
                  </a:lnTo>
                  <a:lnTo>
                    <a:pt x="18" y="78"/>
                  </a:lnTo>
                  <a:lnTo>
                    <a:pt x="12" y="60"/>
                  </a:lnTo>
                  <a:lnTo>
                    <a:pt x="12" y="48"/>
                  </a:lnTo>
                  <a:lnTo>
                    <a:pt x="0" y="36"/>
                  </a:lnTo>
                  <a:lnTo>
                    <a:pt x="6" y="30"/>
                  </a:lnTo>
                  <a:lnTo>
                    <a:pt x="12" y="24"/>
                  </a:lnTo>
                  <a:lnTo>
                    <a:pt x="0" y="12"/>
                  </a:lnTo>
                  <a:lnTo>
                    <a:pt x="0" y="0"/>
                  </a:lnTo>
                  <a:lnTo>
                    <a:pt x="6" y="6"/>
                  </a:lnTo>
                  <a:lnTo>
                    <a:pt x="12" y="12"/>
                  </a:lnTo>
                  <a:lnTo>
                    <a:pt x="18" y="6"/>
                  </a:lnTo>
                  <a:lnTo>
                    <a:pt x="24" y="24"/>
                  </a:lnTo>
                  <a:lnTo>
                    <a:pt x="42" y="24"/>
                  </a:lnTo>
                  <a:lnTo>
                    <a:pt x="66" y="24"/>
                  </a:lnTo>
                  <a:lnTo>
                    <a:pt x="72" y="30"/>
                  </a:lnTo>
                  <a:lnTo>
                    <a:pt x="72" y="42"/>
                  </a:lnTo>
                  <a:lnTo>
                    <a:pt x="54" y="48"/>
                  </a:lnTo>
                  <a:lnTo>
                    <a:pt x="60" y="66"/>
                  </a:lnTo>
                  <a:lnTo>
                    <a:pt x="66" y="72"/>
                  </a:lnTo>
                  <a:lnTo>
                    <a:pt x="72" y="54"/>
                  </a:lnTo>
                  <a:lnTo>
                    <a:pt x="78" y="72"/>
                  </a:lnTo>
                  <a:lnTo>
                    <a:pt x="84" y="90"/>
                  </a:lnTo>
                  <a:lnTo>
                    <a:pt x="84" y="102"/>
                  </a:lnTo>
                  <a:lnTo>
                    <a:pt x="78" y="108"/>
                  </a:lnTo>
                  <a:lnTo>
                    <a:pt x="84" y="114"/>
                  </a:lnTo>
                  <a:lnTo>
                    <a:pt x="72" y="96"/>
                  </a:lnTo>
                  <a:lnTo>
                    <a:pt x="60" y="72"/>
                  </a:lnTo>
                  <a:lnTo>
                    <a:pt x="54" y="72"/>
                  </a:lnTo>
                  <a:lnTo>
                    <a:pt x="48" y="60"/>
                  </a:lnTo>
                  <a:lnTo>
                    <a:pt x="30" y="48"/>
                  </a:lnTo>
                  <a:lnTo>
                    <a:pt x="24" y="54"/>
                  </a:lnTo>
                  <a:lnTo>
                    <a:pt x="42" y="60"/>
                  </a:lnTo>
                  <a:lnTo>
                    <a:pt x="48" y="72"/>
                  </a:lnTo>
                  <a:lnTo>
                    <a:pt x="48" y="78"/>
                  </a:lnTo>
                  <a:lnTo>
                    <a:pt x="42" y="96"/>
                  </a:lnTo>
                  <a:lnTo>
                    <a:pt x="42" y="90"/>
                  </a:lnTo>
                  <a:lnTo>
                    <a:pt x="36" y="90"/>
                  </a:lnTo>
                  <a:lnTo>
                    <a:pt x="36" y="96"/>
                  </a:lnTo>
                  <a:lnTo>
                    <a:pt x="30" y="9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32" name="Freeform 3624"/>
            <p:cNvSpPr>
              <a:spLocks/>
            </p:cNvSpPr>
            <p:nvPr/>
          </p:nvSpPr>
          <p:spPr bwMode="auto">
            <a:xfrm>
              <a:off x="6437313" y="3141663"/>
              <a:ext cx="98425" cy="50800"/>
            </a:xfrm>
            <a:custGeom>
              <a:avLst/>
              <a:gdLst>
                <a:gd name="T0" fmla="*/ 2147483647 w 60"/>
                <a:gd name="T1" fmla="*/ 2147483647 h 29"/>
                <a:gd name="T2" fmla="*/ 2147483647 w 60"/>
                <a:gd name="T3" fmla="*/ 0 h 29"/>
                <a:gd name="T4" fmla="*/ 0 w 60"/>
                <a:gd name="T5" fmla="*/ 2147483647 h 29"/>
                <a:gd name="T6" fmla="*/ 2147483647 w 60"/>
                <a:gd name="T7" fmla="*/ 2147483647 h 29"/>
                <a:gd name="T8" fmla="*/ 2147483647 w 60"/>
                <a:gd name="T9" fmla="*/ 2147483647 h 29"/>
                <a:gd name="T10" fmla="*/ 2147483647 w 60"/>
                <a:gd name="T11" fmla="*/ 2147483647 h 29"/>
                <a:gd name="T12" fmla="*/ 2147483647 w 60"/>
                <a:gd name="T13" fmla="*/ 2147483647 h 29"/>
                <a:gd name="T14" fmla="*/ 2147483647 w 60"/>
                <a:gd name="T15" fmla="*/ 2147483647 h 29"/>
                <a:gd name="T16" fmla="*/ 2147483647 w 60"/>
                <a:gd name="T17" fmla="*/ 2147483647 h 29"/>
                <a:gd name="T18" fmla="*/ 2147483647 w 60"/>
                <a:gd name="T19" fmla="*/ 2147483647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29"/>
                <a:gd name="T32" fmla="*/ 60 w 60"/>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29">
                  <a:moveTo>
                    <a:pt x="36" y="6"/>
                  </a:moveTo>
                  <a:lnTo>
                    <a:pt x="12" y="0"/>
                  </a:lnTo>
                  <a:lnTo>
                    <a:pt x="0" y="17"/>
                  </a:lnTo>
                  <a:lnTo>
                    <a:pt x="6" y="29"/>
                  </a:lnTo>
                  <a:lnTo>
                    <a:pt x="24" y="29"/>
                  </a:lnTo>
                  <a:lnTo>
                    <a:pt x="42" y="29"/>
                  </a:lnTo>
                  <a:lnTo>
                    <a:pt x="60" y="29"/>
                  </a:lnTo>
                  <a:lnTo>
                    <a:pt x="54" y="17"/>
                  </a:lnTo>
                  <a:lnTo>
                    <a:pt x="48" y="11"/>
                  </a:lnTo>
                  <a:lnTo>
                    <a:pt x="36" y="6"/>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33" name="Freeform 3625"/>
            <p:cNvSpPr>
              <a:spLocks/>
            </p:cNvSpPr>
            <p:nvPr/>
          </p:nvSpPr>
          <p:spPr bwMode="auto">
            <a:xfrm>
              <a:off x="6880225" y="3621088"/>
              <a:ext cx="144463" cy="160337"/>
            </a:xfrm>
            <a:custGeom>
              <a:avLst/>
              <a:gdLst>
                <a:gd name="T0" fmla="*/ 2147483647 w 90"/>
                <a:gd name="T1" fmla="*/ 2147483647 h 90"/>
                <a:gd name="T2" fmla="*/ 2147483647 w 90"/>
                <a:gd name="T3" fmla="*/ 2147483647 h 90"/>
                <a:gd name="T4" fmla="*/ 2147483647 w 90"/>
                <a:gd name="T5" fmla="*/ 2147483647 h 90"/>
                <a:gd name="T6" fmla="*/ 2147483647 w 90"/>
                <a:gd name="T7" fmla="*/ 2147483647 h 90"/>
                <a:gd name="T8" fmla="*/ 2147483647 w 90"/>
                <a:gd name="T9" fmla="*/ 2147483647 h 90"/>
                <a:gd name="T10" fmla="*/ 2147483647 w 90"/>
                <a:gd name="T11" fmla="*/ 2147483647 h 90"/>
                <a:gd name="T12" fmla="*/ 2147483647 w 90"/>
                <a:gd name="T13" fmla="*/ 2147483647 h 90"/>
                <a:gd name="T14" fmla="*/ 2147483647 w 90"/>
                <a:gd name="T15" fmla="*/ 2147483647 h 90"/>
                <a:gd name="T16" fmla="*/ 2147483647 w 90"/>
                <a:gd name="T17" fmla="*/ 2147483647 h 90"/>
                <a:gd name="T18" fmla="*/ 2147483647 w 90"/>
                <a:gd name="T19" fmla="*/ 2147483647 h 90"/>
                <a:gd name="T20" fmla="*/ 2147483647 w 90"/>
                <a:gd name="T21" fmla="*/ 2147483647 h 90"/>
                <a:gd name="T22" fmla="*/ 2147483647 w 90"/>
                <a:gd name="T23" fmla="*/ 2147483647 h 90"/>
                <a:gd name="T24" fmla="*/ 0 w 90"/>
                <a:gd name="T25" fmla="*/ 2147483647 h 90"/>
                <a:gd name="T26" fmla="*/ 2147483647 w 90"/>
                <a:gd name="T27" fmla="*/ 2147483647 h 90"/>
                <a:gd name="T28" fmla="*/ 2147483647 w 90"/>
                <a:gd name="T29" fmla="*/ 2147483647 h 90"/>
                <a:gd name="T30" fmla="*/ 2147483647 w 90"/>
                <a:gd name="T31" fmla="*/ 2147483647 h 90"/>
                <a:gd name="T32" fmla="*/ 2147483647 w 90"/>
                <a:gd name="T33" fmla="*/ 2147483647 h 90"/>
                <a:gd name="T34" fmla="*/ 2147483647 w 90"/>
                <a:gd name="T35" fmla="*/ 2147483647 h 90"/>
                <a:gd name="T36" fmla="*/ 2147483647 w 90"/>
                <a:gd name="T37" fmla="*/ 2147483647 h 90"/>
                <a:gd name="T38" fmla="*/ 2147483647 w 90"/>
                <a:gd name="T39" fmla="*/ 0 h 90"/>
                <a:gd name="T40" fmla="*/ 2147483647 w 90"/>
                <a:gd name="T41" fmla="*/ 2147483647 h 90"/>
                <a:gd name="T42" fmla="*/ 2147483647 w 90"/>
                <a:gd name="T43" fmla="*/ 2147483647 h 90"/>
                <a:gd name="T44" fmla="*/ 2147483647 w 90"/>
                <a:gd name="T45" fmla="*/ 2147483647 h 90"/>
                <a:gd name="T46" fmla="*/ 2147483647 w 90"/>
                <a:gd name="T47" fmla="*/ 2147483647 h 90"/>
                <a:gd name="T48" fmla="*/ 2147483647 w 90"/>
                <a:gd name="T49" fmla="*/ 2147483647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0"/>
                <a:gd name="T76" fmla="*/ 0 h 90"/>
                <a:gd name="T77" fmla="*/ 90 w 90"/>
                <a:gd name="T78" fmla="*/ 90 h 9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0" h="90">
                  <a:moveTo>
                    <a:pt x="66" y="66"/>
                  </a:moveTo>
                  <a:lnTo>
                    <a:pt x="72" y="78"/>
                  </a:lnTo>
                  <a:lnTo>
                    <a:pt x="60" y="78"/>
                  </a:lnTo>
                  <a:lnTo>
                    <a:pt x="54" y="78"/>
                  </a:lnTo>
                  <a:lnTo>
                    <a:pt x="42" y="90"/>
                  </a:lnTo>
                  <a:lnTo>
                    <a:pt x="30" y="84"/>
                  </a:lnTo>
                  <a:lnTo>
                    <a:pt x="24" y="72"/>
                  </a:lnTo>
                  <a:lnTo>
                    <a:pt x="18" y="78"/>
                  </a:lnTo>
                  <a:lnTo>
                    <a:pt x="18" y="66"/>
                  </a:lnTo>
                  <a:lnTo>
                    <a:pt x="12" y="66"/>
                  </a:lnTo>
                  <a:lnTo>
                    <a:pt x="6" y="48"/>
                  </a:lnTo>
                  <a:lnTo>
                    <a:pt x="0" y="30"/>
                  </a:lnTo>
                  <a:lnTo>
                    <a:pt x="12" y="12"/>
                  </a:lnTo>
                  <a:lnTo>
                    <a:pt x="48" y="12"/>
                  </a:lnTo>
                  <a:lnTo>
                    <a:pt x="66" y="18"/>
                  </a:lnTo>
                  <a:lnTo>
                    <a:pt x="66" y="12"/>
                  </a:lnTo>
                  <a:lnTo>
                    <a:pt x="72" y="6"/>
                  </a:lnTo>
                  <a:lnTo>
                    <a:pt x="78" y="12"/>
                  </a:lnTo>
                  <a:lnTo>
                    <a:pt x="90" y="0"/>
                  </a:lnTo>
                  <a:lnTo>
                    <a:pt x="90" y="18"/>
                  </a:lnTo>
                  <a:lnTo>
                    <a:pt x="90" y="36"/>
                  </a:lnTo>
                  <a:lnTo>
                    <a:pt x="90" y="48"/>
                  </a:lnTo>
                  <a:lnTo>
                    <a:pt x="78" y="60"/>
                  </a:lnTo>
                  <a:lnTo>
                    <a:pt x="66" y="6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34" name="Rectangle 3626"/>
            <p:cNvSpPr>
              <a:spLocks noChangeArrowheads="1"/>
            </p:cNvSpPr>
            <p:nvPr/>
          </p:nvSpPr>
          <p:spPr bwMode="auto">
            <a:xfrm>
              <a:off x="8074025" y="3663950"/>
              <a:ext cx="0" cy="11112"/>
            </a:xfrm>
            <a:prstGeom prst="rect">
              <a:avLst/>
            </a:prstGeom>
            <a:solidFill>
              <a:srgbClr val="E1E1E1"/>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035" name="Rectangle 3627"/>
            <p:cNvSpPr>
              <a:spLocks noChangeArrowheads="1"/>
            </p:cNvSpPr>
            <p:nvPr/>
          </p:nvSpPr>
          <p:spPr bwMode="auto">
            <a:xfrm>
              <a:off x="7161213" y="3352800"/>
              <a:ext cx="7938" cy="0"/>
            </a:xfrm>
            <a:prstGeom prst="rect">
              <a:avLst/>
            </a:prstGeom>
            <a:blipFill dpi="0" rotWithShape="0">
              <a:blip r:embed="rId3">
                <a:extLst>
                  <a:ext uri="{28A0092B-C50C-407E-A947-70E740481C1C}">
                    <a14:useLocalDpi xmlns:a14="http://schemas.microsoft.com/office/drawing/2010/main" val="0"/>
                  </a:ext>
                </a:extLst>
              </a:blip>
              <a:srcRect/>
              <a:tile tx="0" ty="0" sx="100000" sy="100000" flip="none" algn="tl"/>
            </a:blip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036" name="Freeform 3628"/>
            <p:cNvSpPr>
              <a:spLocks/>
            </p:cNvSpPr>
            <p:nvPr/>
          </p:nvSpPr>
          <p:spPr bwMode="auto">
            <a:xfrm>
              <a:off x="6794500" y="3352800"/>
              <a:ext cx="230188" cy="300037"/>
            </a:xfrm>
            <a:custGeom>
              <a:avLst/>
              <a:gdLst>
                <a:gd name="T0" fmla="*/ 2147483647 w 144"/>
                <a:gd name="T1" fmla="*/ 2147483647 h 168"/>
                <a:gd name="T2" fmla="*/ 2147483647 w 144"/>
                <a:gd name="T3" fmla="*/ 2147483647 h 168"/>
                <a:gd name="T4" fmla="*/ 2147483647 w 144"/>
                <a:gd name="T5" fmla="*/ 2147483647 h 168"/>
                <a:gd name="T6" fmla="*/ 2147483647 w 144"/>
                <a:gd name="T7" fmla="*/ 2147483647 h 168"/>
                <a:gd name="T8" fmla="*/ 2147483647 w 144"/>
                <a:gd name="T9" fmla="*/ 2147483647 h 168"/>
                <a:gd name="T10" fmla="*/ 2147483647 w 144"/>
                <a:gd name="T11" fmla="*/ 2147483647 h 168"/>
                <a:gd name="T12" fmla="*/ 2147483647 w 144"/>
                <a:gd name="T13" fmla="*/ 0 h 168"/>
                <a:gd name="T14" fmla="*/ 2147483647 w 144"/>
                <a:gd name="T15" fmla="*/ 0 h 168"/>
                <a:gd name="T16" fmla="*/ 2147483647 w 144"/>
                <a:gd name="T17" fmla="*/ 2147483647 h 168"/>
                <a:gd name="T18" fmla="*/ 2147483647 w 144"/>
                <a:gd name="T19" fmla="*/ 2147483647 h 168"/>
                <a:gd name="T20" fmla="*/ 2147483647 w 144"/>
                <a:gd name="T21" fmla="*/ 2147483647 h 168"/>
                <a:gd name="T22" fmla="*/ 2147483647 w 144"/>
                <a:gd name="T23" fmla="*/ 2147483647 h 168"/>
                <a:gd name="T24" fmla="*/ 0 w 144"/>
                <a:gd name="T25" fmla="*/ 2147483647 h 168"/>
                <a:gd name="T26" fmla="*/ 2147483647 w 144"/>
                <a:gd name="T27" fmla="*/ 2147483647 h 168"/>
                <a:gd name="T28" fmla="*/ 2147483647 w 144"/>
                <a:gd name="T29" fmla="*/ 2147483647 h 168"/>
                <a:gd name="T30" fmla="*/ 2147483647 w 144"/>
                <a:gd name="T31" fmla="*/ 2147483647 h 168"/>
                <a:gd name="T32" fmla="*/ 2147483647 w 144"/>
                <a:gd name="T33" fmla="*/ 2147483647 h 168"/>
                <a:gd name="T34" fmla="*/ 2147483647 w 144"/>
                <a:gd name="T35" fmla="*/ 2147483647 h 168"/>
                <a:gd name="T36" fmla="*/ 2147483647 w 144"/>
                <a:gd name="T37" fmla="*/ 2147483647 h 168"/>
                <a:gd name="T38" fmla="*/ 2147483647 w 144"/>
                <a:gd name="T39" fmla="*/ 2147483647 h 168"/>
                <a:gd name="T40" fmla="*/ 2147483647 w 144"/>
                <a:gd name="T41" fmla="*/ 2147483647 h 168"/>
                <a:gd name="T42" fmla="*/ 2147483647 w 144"/>
                <a:gd name="T43" fmla="*/ 2147483647 h 168"/>
                <a:gd name="T44" fmla="*/ 2147483647 w 144"/>
                <a:gd name="T45" fmla="*/ 2147483647 h 168"/>
                <a:gd name="T46" fmla="*/ 2147483647 w 144"/>
                <a:gd name="T47" fmla="*/ 2147483647 h 168"/>
                <a:gd name="T48" fmla="*/ 2147483647 w 144"/>
                <a:gd name="T49" fmla="*/ 2147483647 h 168"/>
                <a:gd name="T50" fmla="*/ 2147483647 w 144"/>
                <a:gd name="T51" fmla="*/ 2147483647 h 168"/>
                <a:gd name="T52" fmla="*/ 2147483647 w 144"/>
                <a:gd name="T53" fmla="*/ 2147483647 h 168"/>
                <a:gd name="T54" fmla="*/ 2147483647 w 144"/>
                <a:gd name="T55" fmla="*/ 2147483647 h 168"/>
                <a:gd name="T56" fmla="*/ 2147483647 w 144"/>
                <a:gd name="T57" fmla="*/ 2147483647 h 168"/>
                <a:gd name="T58" fmla="*/ 2147483647 w 144"/>
                <a:gd name="T59" fmla="*/ 2147483647 h 168"/>
                <a:gd name="T60" fmla="*/ 2147483647 w 144"/>
                <a:gd name="T61" fmla="*/ 2147483647 h 168"/>
                <a:gd name="T62" fmla="*/ 2147483647 w 144"/>
                <a:gd name="T63" fmla="*/ 2147483647 h 168"/>
                <a:gd name="T64" fmla="*/ 2147483647 w 144"/>
                <a:gd name="T65" fmla="*/ 2147483647 h 168"/>
                <a:gd name="T66" fmla="*/ 2147483647 w 144"/>
                <a:gd name="T67" fmla="*/ 2147483647 h 168"/>
                <a:gd name="T68" fmla="*/ 2147483647 w 144"/>
                <a:gd name="T69" fmla="*/ 2147483647 h 168"/>
                <a:gd name="T70" fmla="*/ 2147483647 w 144"/>
                <a:gd name="T71" fmla="*/ 2147483647 h 168"/>
                <a:gd name="T72" fmla="*/ 2147483647 w 144"/>
                <a:gd name="T73" fmla="*/ 2147483647 h 168"/>
                <a:gd name="T74" fmla="*/ 2147483647 w 144"/>
                <a:gd name="T75" fmla="*/ 2147483647 h 168"/>
                <a:gd name="T76" fmla="*/ 2147483647 w 144"/>
                <a:gd name="T77" fmla="*/ 2147483647 h 168"/>
                <a:gd name="T78" fmla="*/ 2147483647 w 144"/>
                <a:gd name="T79" fmla="*/ 2147483647 h 168"/>
                <a:gd name="T80" fmla="*/ 2147483647 w 144"/>
                <a:gd name="T81" fmla="*/ 2147483647 h 168"/>
                <a:gd name="T82" fmla="*/ 2147483647 w 144"/>
                <a:gd name="T83" fmla="*/ 2147483647 h 1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4"/>
                <a:gd name="T127" fmla="*/ 0 h 168"/>
                <a:gd name="T128" fmla="*/ 144 w 144"/>
                <a:gd name="T129" fmla="*/ 168 h 16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4" h="168">
                  <a:moveTo>
                    <a:pt x="78" y="42"/>
                  </a:moveTo>
                  <a:lnTo>
                    <a:pt x="72" y="36"/>
                  </a:lnTo>
                  <a:lnTo>
                    <a:pt x="66" y="24"/>
                  </a:lnTo>
                  <a:lnTo>
                    <a:pt x="54" y="30"/>
                  </a:lnTo>
                  <a:lnTo>
                    <a:pt x="42" y="18"/>
                  </a:lnTo>
                  <a:lnTo>
                    <a:pt x="42" y="12"/>
                  </a:lnTo>
                  <a:lnTo>
                    <a:pt x="24" y="0"/>
                  </a:lnTo>
                  <a:lnTo>
                    <a:pt x="18" y="0"/>
                  </a:lnTo>
                  <a:lnTo>
                    <a:pt x="24" y="24"/>
                  </a:lnTo>
                  <a:lnTo>
                    <a:pt x="12" y="18"/>
                  </a:lnTo>
                  <a:lnTo>
                    <a:pt x="12" y="12"/>
                  </a:lnTo>
                  <a:lnTo>
                    <a:pt x="6" y="30"/>
                  </a:lnTo>
                  <a:lnTo>
                    <a:pt x="0" y="36"/>
                  </a:lnTo>
                  <a:lnTo>
                    <a:pt x="6" y="42"/>
                  </a:lnTo>
                  <a:lnTo>
                    <a:pt x="6" y="54"/>
                  </a:lnTo>
                  <a:lnTo>
                    <a:pt x="18" y="54"/>
                  </a:lnTo>
                  <a:lnTo>
                    <a:pt x="24" y="96"/>
                  </a:lnTo>
                  <a:lnTo>
                    <a:pt x="36" y="84"/>
                  </a:lnTo>
                  <a:lnTo>
                    <a:pt x="48" y="90"/>
                  </a:lnTo>
                  <a:lnTo>
                    <a:pt x="54" y="84"/>
                  </a:lnTo>
                  <a:lnTo>
                    <a:pt x="66" y="78"/>
                  </a:lnTo>
                  <a:lnTo>
                    <a:pt x="84" y="96"/>
                  </a:lnTo>
                  <a:lnTo>
                    <a:pt x="90" y="108"/>
                  </a:lnTo>
                  <a:lnTo>
                    <a:pt x="102" y="132"/>
                  </a:lnTo>
                  <a:lnTo>
                    <a:pt x="108" y="150"/>
                  </a:lnTo>
                  <a:lnTo>
                    <a:pt x="102" y="162"/>
                  </a:lnTo>
                  <a:lnTo>
                    <a:pt x="120" y="168"/>
                  </a:lnTo>
                  <a:lnTo>
                    <a:pt x="120" y="162"/>
                  </a:lnTo>
                  <a:lnTo>
                    <a:pt x="126" y="156"/>
                  </a:lnTo>
                  <a:lnTo>
                    <a:pt x="132" y="162"/>
                  </a:lnTo>
                  <a:lnTo>
                    <a:pt x="144" y="150"/>
                  </a:lnTo>
                  <a:lnTo>
                    <a:pt x="138" y="138"/>
                  </a:lnTo>
                  <a:lnTo>
                    <a:pt x="138" y="126"/>
                  </a:lnTo>
                  <a:lnTo>
                    <a:pt x="120" y="114"/>
                  </a:lnTo>
                  <a:lnTo>
                    <a:pt x="114" y="102"/>
                  </a:lnTo>
                  <a:lnTo>
                    <a:pt x="102" y="90"/>
                  </a:lnTo>
                  <a:lnTo>
                    <a:pt x="90" y="72"/>
                  </a:lnTo>
                  <a:lnTo>
                    <a:pt x="66" y="60"/>
                  </a:lnTo>
                  <a:lnTo>
                    <a:pt x="72" y="54"/>
                  </a:lnTo>
                  <a:lnTo>
                    <a:pt x="84" y="48"/>
                  </a:lnTo>
                  <a:lnTo>
                    <a:pt x="78" y="4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37" name="Freeform 3629"/>
            <p:cNvSpPr>
              <a:spLocks/>
            </p:cNvSpPr>
            <p:nvPr/>
          </p:nvSpPr>
          <p:spPr bwMode="auto">
            <a:xfrm>
              <a:off x="6562725" y="3130550"/>
              <a:ext cx="250825" cy="650875"/>
            </a:xfrm>
            <a:custGeom>
              <a:avLst/>
              <a:gdLst>
                <a:gd name="T0" fmla="*/ 2147483647 w 155"/>
                <a:gd name="T1" fmla="*/ 2147483647 h 365"/>
                <a:gd name="T2" fmla="*/ 2147483647 w 155"/>
                <a:gd name="T3" fmla="*/ 2147483647 h 365"/>
                <a:gd name="T4" fmla="*/ 2147483647 w 155"/>
                <a:gd name="T5" fmla="*/ 2147483647 h 365"/>
                <a:gd name="T6" fmla="*/ 2147483647 w 155"/>
                <a:gd name="T7" fmla="*/ 2147483647 h 365"/>
                <a:gd name="T8" fmla="*/ 2147483647 w 155"/>
                <a:gd name="T9" fmla="*/ 0 h 365"/>
                <a:gd name="T10" fmla="*/ 2147483647 w 155"/>
                <a:gd name="T11" fmla="*/ 2147483647 h 365"/>
                <a:gd name="T12" fmla="*/ 2147483647 w 155"/>
                <a:gd name="T13" fmla="*/ 2147483647 h 365"/>
                <a:gd name="T14" fmla="*/ 2147483647 w 155"/>
                <a:gd name="T15" fmla="*/ 2147483647 h 365"/>
                <a:gd name="T16" fmla="*/ 2147483647 w 155"/>
                <a:gd name="T17" fmla="*/ 2147483647 h 365"/>
                <a:gd name="T18" fmla="*/ 2147483647 w 155"/>
                <a:gd name="T19" fmla="*/ 2147483647 h 365"/>
                <a:gd name="T20" fmla="*/ 2147483647 w 155"/>
                <a:gd name="T21" fmla="*/ 2147483647 h 365"/>
                <a:gd name="T22" fmla="*/ 2147483647 w 155"/>
                <a:gd name="T23" fmla="*/ 2147483647 h 365"/>
                <a:gd name="T24" fmla="*/ 0 w 155"/>
                <a:gd name="T25" fmla="*/ 2147483647 h 365"/>
                <a:gd name="T26" fmla="*/ 2147483647 w 155"/>
                <a:gd name="T27" fmla="*/ 2147483647 h 365"/>
                <a:gd name="T28" fmla="*/ 2147483647 w 155"/>
                <a:gd name="T29" fmla="*/ 2147483647 h 365"/>
                <a:gd name="T30" fmla="*/ 2147483647 w 155"/>
                <a:gd name="T31" fmla="*/ 2147483647 h 365"/>
                <a:gd name="T32" fmla="*/ 2147483647 w 155"/>
                <a:gd name="T33" fmla="*/ 2147483647 h 365"/>
                <a:gd name="T34" fmla="*/ 2147483647 w 155"/>
                <a:gd name="T35" fmla="*/ 2147483647 h 365"/>
                <a:gd name="T36" fmla="*/ 2147483647 w 155"/>
                <a:gd name="T37" fmla="*/ 2147483647 h 365"/>
                <a:gd name="T38" fmla="*/ 2147483647 w 155"/>
                <a:gd name="T39" fmla="*/ 2147483647 h 365"/>
                <a:gd name="T40" fmla="*/ 2147483647 w 155"/>
                <a:gd name="T41" fmla="*/ 2147483647 h 365"/>
                <a:gd name="T42" fmla="*/ 2147483647 w 155"/>
                <a:gd name="T43" fmla="*/ 2147483647 h 365"/>
                <a:gd name="T44" fmla="*/ 2147483647 w 155"/>
                <a:gd name="T45" fmla="*/ 2147483647 h 365"/>
                <a:gd name="T46" fmla="*/ 2147483647 w 155"/>
                <a:gd name="T47" fmla="*/ 2147483647 h 365"/>
                <a:gd name="T48" fmla="*/ 2147483647 w 155"/>
                <a:gd name="T49" fmla="*/ 2147483647 h 365"/>
                <a:gd name="T50" fmla="*/ 2147483647 w 155"/>
                <a:gd name="T51" fmla="*/ 2147483647 h 365"/>
                <a:gd name="T52" fmla="*/ 2147483647 w 155"/>
                <a:gd name="T53" fmla="*/ 2147483647 h 365"/>
                <a:gd name="T54" fmla="*/ 2147483647 w 155"/>
                <a:gd name="T55" fmla="*/ 2147483647 h 365"/>
                <a:gd name="T56" fmla="*/ 2147483647 w 155"/>
                <a:gd name="T57" fmla="*/ 2147483647 h 365"/>
                <a:gd name="T58" fmla="*/ 2147483647 w 155"/>
                <a:gd name="T59" fmla="*/ 2147483647 h 365"/>
                <a:gd name="T60" fmla="*/ 2147483647 w 155"/>
                <a:gd name="T61" fmla="*/ 2147483647 h 365"/>
                <a:gd name="T62" fmla="*/ 2147483647 w 155"/>
                <a:gd name="T63" fmla="*/ 2147483647 h 365"/>
                <a:gd name="T64" fmla="*/ 2147483647 w 155"/>
                <a:gd name="T65" fmla="*/ 2147483647 h 365"/>
                <a:gd name="T66" fmla="*/ 2147483647 w 155"/>
                <a:gd name="T67" fmla="*/ 2147483647 h 365"/>
                <a:gd name="T68" fmla="*/ 2147483647 w 155"/>
                <a:gd name="T69" fmla="*/ 2147483647 h 365"/>
                <a:gd name="T70" fmla="*/ 2147483647 w 155"/>
                <a:gd name="T71" fmla="*/ 2147483647 h 365"/>
                <a:gd name="T72" fmla="*/ 2147483647 w 155"/>
                <a:gd name="T73" fmla="*/ 2147483647 h 365"/>
                <a:gd name="T74" fmla="*/ 2147483647 w 155"/>
                <a:gd name="T75" fmla="*/ 2147483647 h 365"/>
                <a:gd name="T76" fmla="*/ 2147483647 w 155"/>
                <a:gd name="T77" fmla="*/ 2147483647 h 365"/>
                <a:gd name="T78" fmla="*/ 2147483647 w 155"/>
                <a:gd name="T79" fmla="*/ 2147483647 h 365"/>
                <a:gd name="T80" fmla="*/ 2147483647 w 155"/>
                <a:gd name="T81" fmla="*/ 2147483647 h 365"/>
                <a:gd name="T82" fmla="*/ 2147483647 w 155"/>
                <a:gd name="T83" fmla="*/ 2147483647 h 365"/>
                <a:gd name="T84" fmla="*/ 2147483647 w 155"/>
                <a:gd name="T85" fmla="*/ 2147483647 h 3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5"/>
                <a:gd name="T130" fmla="*/ 0 h 365"/>
                <a:gd name="T131" fmla="*/ 155 w 155"/>
                <a:gd name="T132" fmla="*/ 365 h 36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5" h="365">
                  <a:moveTo>
                    <a:pt x="108" y="89"/>
                  </a:moveTo>
                  <a:lnTo>
                    <a:pt x="84" y="89"/>
                  </a:lnTo>
                  <a:lnTo>
                    <a:pt x="84" y="83"/>
                  </a:lnTo>
                  <a:lnTo>
                    <a:pt x="84" y="77"/>
                  </a:lnTo>
                  <a:lnTo>
                    <a:pt x="96" y="59"/>
                  </a:lnTo>
                  <a:lnTo>
                    <a:pt x="96" y="53"/>
                  </a:lnTo>
                  <a:lnTo>
                    <a:pt x="90" y="35"/>
                  </a:lnTo>
                  <a:lnTo>
                    <a:pt x="90" y="17"/>
                  </a:lnTo>
                  <a:lnTo>
                    <a:pt x="84" y="17"/>
                  </a:lnTo>
                  <a:lnTo>
                    <a:pt x="66" y="0"/>
                  </a:lnTo>
                  <a:lnTo>
                    <a:pt x="66" y="6"/>
                  </a:lnTo>
                  <a:lnTo>
                    <a:pt x="60" y="17"/>
                  </a:lnTo>
                  <a:lnTo>
                    <a:pt x="60" y="23"/>
                  </a:lnTo>
                  <a:lnTo>
                    <a:pt x="66" y="29"/>
                  </a:lnTo>
                  <a:lnTo>
                    <a:pt x="48" y="23"/>
                  </a:lnTo>
                  <a:lnTo>
                    <a:pt x="36" y="41"/>
                  </a:lnTo>
                  <a:lnTo>
                    <a:pt x="36" y="59"/>
                  </a:lnTo>
                  <a:lnTo>
                    <a:pt x="36" y="71"/>
                  </a:lnTo>
                  <a:lnTo>
                    <a:pt x="24" y="95"/>
                  </a:lnTo>
                  <a:lnTo>
                    <a:pt x="12" y="95"/>
                  </a:lnTo>
                  <a:lnTo>
                    <a:pt x="12" y="107"/>
                  </a:lnTo>
                  <a:lnTo>
                    <a:pt x="12" y="131"/>
                  </a:lnTo>
                  <a:lnTo>
                    <a:pt x="6" y="131"/>
                  </a:lnTo>
                  <a:lnTo>
                    <a:pt x="6" y="143"/>
                  </a:lnTo>
                  <a:lnTo>
                    <a:pt x="0" y="149"/>
                  </a:lnTo>
                  <a:lnTo>
                    <a:pt x="12" y="167"/>
                  </a:lnTo>
                  <a:lnTo>
                    <a:pt x="18" y="161"/>
                  </a:lnTo>
                  <a:lnTo>
                    <a:pt x="24" y="173"/>
                  </a:lnTo>
                  <a:lnTo>
                    <a:pt x="30" y="173"/>
                  </a:lnTo>
                  <a:lnTo>
                    <a:pt x="36" y="179"/>
                  </a:lnTo>
                  <a:lnTo>
                    <a:pt x="30" y="185"/>
                  </a:lnTo>
                  <a:lnTo>
                    <a:pt x="36" y="191"/>
                  </a:lnTo>
                  <a:lnTo>
                    <a:pt x="42" y="185"/>
                  </a:lnTo>
                  <a:lnTo>
                    <a:pt x="48" y="203"/>
                  </a:lnTo>
                  <a:lnTo>
                    <a:pt x="54" y="215"/>
                  </a:lnTo>
                  <a:lnTo>
                    <a:pt x="54" y="233"/>
                  </a:lnTo>
                  <a:lnTo>
                    <a:pt x="48" y="251"/>
                  </a:lnTo>
                  <a:lnTo>
                    <a:pt x="60" y="239"/>
                  </a:lnTo>
                  <a:lnTo>
                    <a:pt x="60" y="251"/>
                  </a:lnTo>
                  <a:lnTo>
                    <a:pt x="66" y="251"/>
                  </a:lnTo>
                  <a:lnTo>
                    <a:pt x="72" y="251"/>
                  </a:lnTo>
                  <a:lnTo>
                    <a:pt x="84" y="245"/>
                  </a:lnTo>
                  <a:lnTo>
                    <a:pt x="84" y="239"/>
                  </a:lnTo>
                  <a:lnTo>
                    <a:pt x="90" y="239"/>
                  </a:lnTo>
                  <a:lnTo>
                    <a:pt x="96" y="227"/>
                  </a:lnTo>
                  <a:lnTo>
                    <a:pt x="102" y="233"/>
                  </a:lnTo>
                  <a:lnTo>
                    <a:pt x="108" y="239"/>
                  </a:lnTo>
                  <a:lnTo>
                    <a:pt x="120" y="269"/>
                  </a:lnTo>
                  <a:lnTo>
                    <a:pt x="126" y="299"/>
                  </a:lnTo>
                  <a:lnTo>
                    <a:pt x="126" y="293"/>
                  </a:lnTo>
                  <a:lnTo>
                    <a:pt x="131" y="305"/>
                  </a:lnTo>
                  <a:lnTo>
                    <a:pt x="137" y="323"/>
                  </a:lnTo>
                  <a:lnTo>
                    <a:pt x="137" y="335"/>
                  </a:lnTo>
                  <a:lnTo>
                    <a:pt x="137" y="353"/>
                  </a:lnTo>
                  <a:lnTo>
                    <a:pt x="137" y="365"/>
                  </a:lnTo>
                  <a:lnTo>
                    <a:pt x="143" y="365"/>
                  </a:lnTo>
                  <a:lnTo>
                    <a:pt x="155" y="341"/>
                  </a:lnTo>
                  <a:lnTo>
                    <a:pt x="149" y="317"/>
                  </a:lnTo>
                  <a:lnTo>
                    <a:pt x="143" y="299"/>
                  </a:lnTo>
                  <a:lnTo>
                    <a:pt x="137" y="287"/>
                  </a:lnTo>
                  <a:lnTo>
                    <a:pt x="126" y="275"/>
                  </a:lnTo>
                  <a:lnTo>
                    <a:pt x="126" y="263"/>
                  </a:lnTo>
                  <a:lnTo>
                    <a:pt x="126" y="257"/>
                  </a:lnTo>
                  <a:lnTo>
                    <a:pt x="131" y="245"/>
                  </a:lnTo>
                  <a:lnTo>
                    <a:pt x="126" y="245"/>
                  </a:lnTo>
                  <a:lnTo>
                    <a:pt x="114" y="221"/>
                  </a:lnTo>
                  <a:lnTo>
                    <a:pt x="102" y="197"/>
                  </a:lnTo>
                  <a:lnTo>
                    <a:pt x="102" y="203"/>
                  </a:lnTo>
                  <a:lnTo>
                    <a:pt x="108" y="179"/>
                  </a:lnTo>
                  <a:lnTo>
                    <a:pt x="126" y="173"/>
                  </a:lnTo>
                  <a:lnTo>
                    <a:pt x="131" y="167"/>
                  </a:lnTo>
                  <a:lnTo>
                    <a:pt x="143" y="161"/>
                  </a:lnTo>
                  <a:lnTo>
                    <a:pt x="149" y="155"/>
                  </a:lnTo>
                  <a:lnTo>
                    <a:pt x="155" y="137"/>
                  </a:lnTo>
                  <a:lnTo>
                    <a:pt x="149" y="137"/>
                  </a:lnTo>
                  <a:lnTo>
                    <a:pt x="137" y="143"/>
                  </a:lnTo>
                  <a:lnTo>
                    <a:pt x="131" y="131"/>
                  </a:lnTo>
                  <a:lnTo>
                    <a:pt x="120" y="125"/>
                  </a:lnTo>
                  <a:lnTo>
                    <a:pt x="120" y="107"/>
                  </a:lnTo>
                  <a:lnTo>
                    <a:pt x="108" y="107"/>
                  </a:lnTo>
                  <a:lnTo>
                    <a:pt x="108" y="89"/>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38" name="Freeform 3630"/>
            <p:cNvSpPr>
              <a:spLocks/>
            </p:cNvSpPr>
            <p:nvPr/>
          </p:nvSpPr>
          <p:spPr bwMode="auto">
            <a:xfrm>
              <a:off x="7361238" y="3481388"/>
              <a:ext cx="134938" cy="214312"/>
            </a:xfrm>
            <a:custGeom>
              <a:avLst/>
              <a:gdLst>
                <a:gd name="T0" fmla="*/ 2147483647 w 84"/>
                <a:gd name="T1" fmla="*/ 2147483647 h 120"/>
                <a:gd name="T2" fmla="*/ 2147483647 w 84"/>
                <a:gd name="T3" fmla="*/ 2147483647 h 120"/>
                <a:gd name="T4" fmla="*/ 2147483647 w 84"/>
                <a:gd name="T5" fmla="*/ 2147483647 h 120"/>
                <a:gd name="T6" fmla="*/ 0 w 84"/>
                <a:gd name="T7" fmla="*/ 2147483647 h 120"/>
                <a:gd name="T8" fmla="*/ 2147483647 w 84"/>
                <a:gd name="T9" fmla="*/ 2147483647 h 120"/>
                <a:gd name="T10" fmla="*/ 2147483647 w 84"/>
                <a:gd name="T11" fmla="*/ 2147483647 h 120"/>
                <a:gd name="T12" fmla="*/ 2147483647 w 84"/>
                <a:gd name="T13" fmla="*/ 2147483647 h 120"/>
                <a:gd name="T14" fmla="*/ 2147483647 w 84"/>
                <a:gd name="T15" fmla="*/ 0 h 120"/>
                <a:gd name="T16" fmla="*/ 2147483647 w 84"/>
                <a:gd name="T17" fmla="*/ 2147483647 h 120"/>
                <a:gd name="T18" fmla="*/ 2147483647 w 84"/>
                <a:gd name="T19" fmla="*/ 2147483647 h 120"/>
                <a:gd name="T20" fmla="*/ 2147483647 w 84"/>
                <a:gd name="T21" fmla="*/ 2147483647 h 120"/>
                <a:gd name="T22" fmla="*/ 2147483647 w 84"/>
                <a:gd name="T23" fmla="*/ 2147483647 h 120"/>
                <a:gd name="T24" fmla="*/ 2147483647 w 84"/>
                <a:gd name="T25" fmla="*/ 2147483647 h 120"/>
                <a:gd name="T26" fmla="*/ 2147483647 w 84"/>
                <a:gd name="T27" fmla="*/ 2147483647 h 120"/>
                <a:gd name="T28" fmla="*/ 2147483647 w 84"/>
                <a:gd name="T29" fmla="*/ 2147483647 h 120"/>
                <a:gd name="T30" fmla="*/ 2147483647 w 84"/>
                <a:gd name="T31" fmla="*/ 2147483647 h 120"/>
                <a:gd name="T32" fmla="*/ 2147483647 w 84"/>
                <a:gd name="T33" fmla="*/ 2147483647 h 120"/>
                <a:gd name="T34" fmla="*/ 2147483647 w 84"/>
                <a:gd name="T35" fmla="*/ 2147483647 h 120"/>
                <a:gd name="T36" fmla="*/ 2147483647 w 84"/>
                <a:gd name="T37" fmla="*/ 2147483647 h 120"/>
                <a:gd name="T38" fmla="*/ 2147483647 w 84"/>
                <a:gd name="T39" fmla="*/ 2147483647 h 120"/>
                <a:gd name="T40" fmla="*/ 2147483647 w 84"/>
                <a:gd name="T41" fmla="*/ 2147483647 h 120"/>
                <a:gd name="T42" fmla="*/ 2147483647 w 84"/>
                <a:gd name="T43" fmla="*/ 2147483647 h 120"/>
                <a:gd name="T44" fmla="*/ 2147483647 w 84"/>
                <a:gd name="T45" fmla="*/ 2147483647 h 120"/>
                <a:gd name="T46" fmla="*/ 2147483647 w 84"/>
                <a:gd name="T47" fmla="*/ 2147483647 h 120"/>
                <a:gd name="T48" fmla="*/ 2147483647 w 84"/>
                <a:gd name="T49" fmla="*/ 2147483647 h 120"/>
                <a:gd name="T50" fmla="*/ 2147483647 w 84"/>
                <a:gd name="T51" fmla="*/ 2147483647 h 120"/>
                <a:gd name="T52" fmla="*/ 2147483647 w 84"/>
                <a:gd name="T53" fmla="*/ 2147483647 h 120"/>
                <a:gd name="T54" fmla="*/ 2147483647 w 84"/>
                <a:gd name="T55" fmla="*/ 2147483647 h 120"/>
                <a:gd name="T56" fmla="*/ 2147483647 w 84"/>
                <a:gd name="T57" fmla="*/ 2147483647 h 120"/>
                <a:gd name="T58" fmla="*/ 2147483647 w 84"/>
                <a:gd name="T59" fmla="*/ 2147483647 h 120"/>
                <a:gd name="T60" fmla="*/ 2147483647 w 84"/>
                <a:gd name="T61" fmla="*/ 2147483647 h 120"/>
                <a:gd name="T62" fmla="*/ 2147483647 w 84"/>
                <a:gd name="T63" fmla="*/ 2147483647 h 120"/>
                <a:gd name="T64" fmla="*/ 2147483647 w 84"/>
                <a:gd name="T65" fmla="*/ 2147483647 h 120"/>
                <a:gd name="T66" fmla="*/ 2147483647 w 84"/>
                <a:gd name="T67" fmla="*/ 2147483647 h 120"/>
                <a:gd name="T68" fmla="*/ 2147483647 w 84"/>
                <a:gd name="T69" fmla="*/ 2147483647 h 120"/>
                <a:gd name="T70" fmla="*/ 2147483647 w 84"/>
                <a:gd name="T71" fmla="*/ 2147483647 h 120"/>
                <a:gd name="T72" fmla="*/ 2147483647 w 84"/>
                <a:gd name="T73" fmla="*/ 2147483647 h 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4"/>
                <a:gd name="T112" fmla="*/ 0 h 120"/>
                <a:gd name="T113" fmla="*/ 84 w 84"/>
                <a:gd name="T114" fmla="*/ 120 h 12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4" h="120">
                  <a:moveTo>
                    <a:pt x="18" y="78"/>
                  </a:moveTo>
                  <a:lnTo>
                    <a:pt x="18" y="84"/>
                  </a:lnTo>
                  <a:lnTo>
                    <a:pt x="6" y="66"/>
                  </a:lnTo>
                  <a:lnTo>
                    <a:pt x="0" y="48"/>
                  </a:lnTo>
                  <a:lnTo>
                    <a:pt x="12" y="54"/>
                  </a:lnTo>
                  <a:lnTo>
                    <a:pt x="6" y="30"/>
                  </a:lnTo>
                  <a:lnTo>
                    <a:pt x="6" y="12"/>
                  </a:lnTo>
                  <a:lnTo>
                    <a:pt x="6" y="0"/>
                  </a:lnTo>
                  <a:lnTo>
                    <a:pt x="30" y="6"/>
                  </a:lnTo>
                  <a:lnTo>
                    <a:pt x="36" y="12"/>
                  </a:lnTo>
                  <a:lnTo>
                    <a:pt x="42" y="24"/>
                  </a:lnTo>
                  <a:lnTo>
                    <a:pt x="42" y="36"/>
                  </a:lnTo>
                  <a:lnTo>
                    <a:pt x="36" y="54"/>
                  </a:lnTo>
                  <a:lnTo>
                    <a:pt x="30" y="60"/>
                  </a:lnTo>
                  <a:lnTo>
                    <a:pt x="30" y="72"/>
                  </a:lnTo>
                  <a:lnTo>
                    <a:pt x="42" y="96"/>
                  </a:lnTo>
                  <a:lnTo>
                    <a:pt x="48" y="96"/>
                  </a:lnTo>
                  <a:lnTo>
                    <a:pt x="48" y="90"/>
                  </a:lnTo>
                  <a:lnTo>
                    <a:pt x="60" y="90"/>
                  </a:lnTo>
                  <a:lnTo>
                    <a:pt x="66" y="96"/>
                  </a:lnTo>
                  <a:lnTo>
                    <a:pt x="78" y="102"/>
                  </a:lnTo>
                  <a:lnTo>
                    <a:pt x="72" y="102"/>
                  </a:lnTo>
                  <a:lnTo>
                    <a:pt x="78" y="114"/>
                  </a:lnTo>
                  <a:lnTo>
                    <a:pt x="84" y="114"/>
                  </a:lnTo>
                  <a:lnTo>
                    <a:pt x="78" y="120"/>
                  </a:lnTo>
                  <a:lnTo>
                    <a:pt x="78" y="114"/>
                  </a:lnTo>
                  <a:lnTo>
                    <a:pt x="66" y="108"/>
                  </a:lnTo>
                  <a:lnTo>
                    <a:pt x="60" y="102"/>
                  </a:lnTo>
                  <a:lnTo>
                    <a:pt x="54" y="96"/>
                  </a:lnTo>
                  <a:lnTo>
                    <a:pt x="54" y="108"/>
                  </a:lnTo>
                  <a:lnTo>
                    <a:pt x="36" y="96"/>
                  </a:lnTo>
                  <a:lnTo>
                    <a:pt x="30" y="102"/>
                  </a:lnTo>
                  <a:lnTo>
                    <a:pt x="18" y="96"/>
                  </a:lnTo>
                  <a:lnTo>
                    <a:pt x="18" y="90"/>
                  </a:lnTo>
                  <a:lnTo>
                    <a:pt x="24" y="78"/>
                  </a:lnTo>
                  <a:lnTo>
                    <a:pt x="18" y="78"/>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39" name="Freeform 3631"/>
            <p:cNvSpPr>
              <a:spLocks/>
            </p:cNvSpPr>
            <p:nvPr/>
          </p:nvSpPr>
          <p:spPr bwMode="auto">
            <a:xfrm>
              <a:off x="7448550" y="3802063"/>
              <a:ext cx="136525" cy="149225"/>
            </a:xfrm>
            <a:custGeom>
              <a:avLst/>
              <a:gdLst>
                <a:gd name="T0" fmla="*/ 2147483647 w 84"/>
                <a:gd name="T1" fmla="*/ 2147483647 h 84"/>
                <a:gd name="T2" fmla="*/ 2147483647 w 84"/>
                <a:gd name="T3" fmla="*/ 2147483647 h 84"/>
                <a:gd name="T4" fmla="*/ 2147483647 w 84"/>
                <a:gd name="T5" fmla="*/ 2147483647 h 84"/>
                <a:gd name="T6" fmla="*/ 2147483647 w 84"/>
                <a:gd name="T7" fmla="*/ 2147483647 h 84"/>
                <a:gd name="T8" fmla="*/ 2147483647 w 84"/>
                <a:gd name="T9" fmla="*/ 2147483647 h 84"/>
                <a:gd name="T10" fmla="*/ 2147483647 w 84"/>
                <a:gd name="T11" fmla="*/ 2147483647 h 84"/>
                <a:gd name="T12" fmla="*/ 2147483647 w 84"/>
                <a:gd name="T13" fmla="*/ 2147483647 h 84"/>
                <a:gd name="T14" fmla="*/ 2147483647 w 84"/>
                <a:gd name="T15" fmla="*/ 2147483647 h 84"/>
                <a:gd name="T16" fmla="*/ 2147483647 w 84"/>
                <a:gd name="T17" fmla="*/ 2147483647 h 84"/>
                <a:gd name="T18" fmla="*/ 2147483647 w 84"/>
                <a:gd name="T19" fmla="*/ 2147483647 h 84"/>
                <a:gd name="T20" fmla="*/ 2147483647 w 84"/>
                <a:gd name="T21" fmla="*/ 2147483647 h 84"/>
                <a:gd name="T22" fmla="*/ 0 w 84"/>
                <a:gd name="T23" fmla="*/ 2147483647 h 84"/>
                <a:gd name="T24" fmla="*/ 2147483647 w 84"/>
                <a:gd name="T25" fmla="*/ 2147483647 h 84"/>
                <a:gd name="T26" fmla="*/ 2147483647 w 84"/>
                <a:gd name="T27" fmla="*/ 2147483647 h 84"/>
                <a:gd name="T28" fmla="*/ 2147483647 w 84"/>
                <a:gd name="T29" fmla="*/ 2147483647 h 84"/>
                <a:gd name="T30" fmla="*/ 2147483647 w 84"/>
                <a:gd name="T31" fmla="*/ 2147483647 h 84"/>
                <a:gd name="T32" fmla="*/ 2147483647 w 84"/>
                <a:gd name="T33" fmla="*/ 2147483647 h 84"/>
                <a:gd name="T34" fmla="*/ 2147483647 w 84"/>
                <a:gd name="T35" fmla="*/ 2147483647 h 84"/>
                <a:gd name="T36" fmla="*/ 2147483647 w 84"/>
                <a:gd name="T37" fmla="*/ 2147483647 h 84"/>
                <a:gd name="T38" fmla="*/ 2147483647 w 84"/>
                <a:gd name="T39" fmla="*/ 2147483647 h 84"/>
                <a:gd name="T40" fmla="*/ 2147483647 w 84"/>
                <a:gd name="T41" fmla="*/ 2147483647 h 84"/>
                <a:gd name="T42" fmla="*/ 2147483647 w 84"/>
                <a:gd name="T43" fmla="*/ 0 h 84"/>
                <a:gd name="T44" fmla="*/ 2147483647 w 84"/>
                <a:gd name="T45" fmla="*/ 2147483647 h 84"/>
                <a:gd name="T46" fmla="*/ 2147483647 w 84"/>
                <a:gd name="T47" fmla="*/ 2147483647 h 84"/>
                <a:gd name="T48" fmla="*/ 2147483647 w 84"/>
                <a:gd name="T49" fmla="*/ 2147483647 h 84"/>
                <a:gd name="T50" fmla="*/ 2147483647 w 84"/>
                <a:gd name="T51" fmla="*/ 2147483647 h 84"/>
                <a:gd name="T52" fmla="*/ 2147483647 w 84"/>
                <a:gd name="T53" fmla="*/ 2147483647 h 84"/>
                <a:gd name="T54" fmla="*/ 2147483647 w 84"/>
                <a:gd name="T55" fmla="*/ 2147483647 h 84"/>
                <a:gd name="T56" fmla="*/ 2147483647 w 84"/>
                <a:gd name="T57" fmla="*/ 2147483647 h 84"/>
                <a:gd name="T58" fmla="*/ 2147483647 w 84"/>
                <a:gd name="T59" fmla="*/ 2147483647 h 84"/>
                <a:gd name="T60" fmla="*/ 2147483647 w 84"/>
                <a:gd name="T61" fmla="*/ 2147483647 h 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4"/>
                <a:gd name="T94" fmla="*/ 0 h 84"/>
                <a:gd name="T95" fmla="*/ 84 w 84"/>
                <a:gd name="T96" fmla="*/ 84 h 8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4" h="84">
                  <a:moveTo>
                    <a:pt x="66" y="84"/>
                  </a:moveTo>
                  <a:lnTo>
                    <a:pt x="60" y="72"/>
                  </a:lnTo>
                  <a:lnTo>
                    <a:pt x="60" y="78"/>
                  </a:lnTo>
                  <a:lnTo>
                    <a:pt x="42" y="66"/>
                  </a:lnTo>
                  <a:lnTo>
                    <a:pt x="42" y="48"/>
                  </a:lnTo>
                  <a:lnTo>
                    <a:pt x="30" y="36"/>
                  </a:lnTo>
                  <a:lnTo>
                    <a:pt x="24" y="42"/>
                  </a:lnTo>
                  <a:lnTo>
                    <a:pt x="18" y="42"/>
                  </a:lnTo>
                  <a:lnTo>
                    <a:pt x="12" y="36"/>
                  </a:lnTo>
                  <a:lnTo>
                    <a:pt x="6" y="48"/>
                  </a:lnTo>
                  <a:lnTo>
                    <a:pt x="0" y="54"/>
                  </a:lnTo>
                  <a:lnTo>
                    <a:pt x="6" y="42"/>
                  </a:lnTo>
                  <a:lnTo>
                    <a:pt x="18" y="30"/>
                  </a:lnTo>
                  <a:lnTo>
                    <a:pt x="30" y="18"/>
                  </a:lnTo>
                  <a:lnTo>
                    <a:pt x="30" y="30"/>
                  </a:lnTo>
                  <a:lnTo>
                    <a:pt x="42" y="30"/>
                  </a:lnTo>
                  <a:lnTo>
                    <a:pt x="48" y="24"/>
                  </a:lnTo>
                  <a:lnTo>
                    <a:pt x="48" y="12"/>
                  </a:lnTo>
                  <a:lnTo>
                    <a:pt x="54" y="12"/>
                  </a:lnTo>
                  <a:lnTo>
                    <a:pt x="60" y="12"/>
                  </a:lnTo>
                  <a:lnTo>
                    <a:pt x="60" y="0"/>
                  </a:lnTo>
                  <a:lnTo>
                    <a:pt x="72" y="6"/>
                  </a:lnTo>
                  <a:lnTo>
                    <a:pt x="78" y="24"/>
                  </a:lnTo>
                  <a:lnTo>
                    <a:pt x="84" y="48"/>
                  </a:lnTo>
                  <a:lnTo>
                    <a:pt x="78" y="60"/>
                  </a:lnTo>
                  <a:lnTo>
                    <a:pt x="78" y="66"/>
                  </a:lnTo>
                  <a:lnTo>
                    <a:pt x="72" y="48"/>
                  </a:lnTo>
                  <a:lnTo>
                    <a:pt x="66" y="54"/>
                  </a:lnTo>
                  <a:lnTo>
                    <a:pt x="66" y="66"/>
                  </a:lnTo>
                  <a:lnTo>
                    <a:pt x="66" y="84"/>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40" name="Freeform 3632"/>
            <p:cNvSpPr>
              <a:spLocks/>
            </p:cNvSpPr>
            <p:nvPr/>
          </p:nvSpPr>
          <p:spPr bwMode="auto">
            <a:xfrm>
              <a:off x="7459663" y="3760788"/>
              <a:ext cx="26988" cy="61912"/>
            </a:xfrm>
            <a:custGeom>
              <a:avLst/>
              <a:gdLst>
                <a:gd name="T0" fmla="*/ 2147483647 w 18"/>
                <a:gd name="T1" fmla="*/ 0 h 35"/>
                <a:gd name="T2" fmla="*/ 2147483647 w 18"/>
                <a:gd name="T3" fmla="*/ 2147483647 h 35"/>
                <a:gd name="T4" fmla="*/ 2147483647 w 18"/>
                <a:gd name="T5" fmla="*/ 2147483647 h 35"/>
                <a:gd name="T6" fmla="*/ 0 w 18"/>
                <a:gd name="T7" fmla="*/ 2147483647 h 35"/>
                <a:gd name="T8" fmla="*/ 2147483647 w 18"/>
                <a:gd name="T9" fmla="*/ 2147483647 h 35"/>
                <a:gd name="T10" fmla="*/ 2147483647 w 18"/>
                <a:gd name="T11" fmla="*/ 0 h 35"/>
                <a:gd name="T12" fmla="*/ 2147483647 w 18"/>
                <a:gd name="T13" fmla="*/ 0 h 35"/>
                <a:gd name="T14" fmla="*/ 0 60000 65536"/>
                <a:gd name="T15" fmla="*/ 0 60000 65536"/>
                <a:gd name="T16" fmla="*/ 0 60000 65536"/>
                <a:gd name="T17" fmla="*/ 0 60000 65536"/>
                <a:gd name="T18" fmla="*/ 0 60000 65536"/>
                <a:gd name="T19" fmla="*/ 0 60000 65536"/>
                <a:gd name="T20" fmla="*/ 0 60000 65536"/>
                <a:gd name="T21" fmla="*/ 0 w 18"/>
                <a:gd name="T22" fmla="*/ 0 h 35"/>
                <a:gd name="T23" fmla="*/ 18 w 18"/>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5">
                  <a:moveTo>
                    <a:pt x="18" y="0"/>
                  </a:moveTo>
                  <a:lnTo>
                    <a:pt x="12" y="29"/>
                  </a:lnTo>
                  <a:lnTo>
                    <a:pt x="12" y="35"/>
                  </a:lnTo>
                  <a:lnTo>
                    <a:pt x="0" y="23"/>
                  </a:lnTo>
                  <a:lnTo>
                    <a:pt x="6" y="17"/>
                  </a:lnTo>
                  <a:lnTo>
                    <a:pt x="6" y="0"/>
                  </a:lnTo>
                  <a:lnTo>
                    <a:pt x="18" y="0"/>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41" name="Freeform 3633"/>
            <p:cNvSpPr>
              <a:spLocks/>
            </p:cNvSpPr>
            <p:nvPr/>
          </p:nvSpPr>
          <p:spPr bwMode="auto">
            <a:xfrm>
              <a:off x="7505700" y="3695700"/>
              <a:ext cx="39688" cy="53975"/>
            </a:xfrm>
            <a:custGeom>
              <a:avLst/>
              <a:gdLst>
                <a:gd name="T0" fmla="*/ 2147483647 w 24"/>
                <a:gd name="T1" fmla="*/ 2147483647 h 30"/>
                <a:gd name="T2" fmla="*/ 2147483647 w 24"/>
                <a:gd name="T3" fmla="*/ 2147483647 h 30"/>
                <a:gd name="T4" fmla="*/ 0 w 24"/>
                <a:gd name="T5" fmla="*/ 2147483647 h 30"/>
                <a:gd name="T6" fmla="*/ 2147483647 w 24"/>
                <a:gd name="T7" fmla="*/ 0 h 30"/>
                <a:gd name="T8" fmla="*/ 2147483647 w 24"/>
                <a:gd name="T9" fmla="*/ 2147483647 h 30"/>
                <a:gd name="T10" fmla="*/ 2147483647 w 24"/>
                <a:gd name="T11" fmla="*/ 2147483647 h 30"/>
                <a:gd name="T12" fmla="*/ 2147483647 w 24"/>
                <a:gd name="T13" fmla="*/ 2147483647 h 30"/>
                <a:gd name="T14" fmla="*/ 0 60000 65536"/>
                <a:gd name="T15" fmla="*/ 0 60000 65536"/>
                <a:gd name="T16" fmla="*/ 0 60000 65536"/>
                <a:gd name="T17" fmla="*/ 0 60000 65536"/>
                <a:gd name="T18" fmla="*/ 0 60000 65536"/>
                <a:gd name="T19" fmla="*/ 0 60000 65536"/>
                <a:gd name="T20" fmla="*/ 0 60000 65536"/>
                <a:gd name="T21" fmla="*/ 0 w 24"/>
                <a:gd name="T22" fmla="*/ 0 h 30"/>
                <a:gd name="T23" fmla="*/ 24 w 24"/>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30">
                  <a:moveTo>
                    <a:pt x="18" y="30"/>
                  </a:moveTo>
                  <a:lnTo>
                    <a:pt x="12" y="24"/>
                  </a:lnTo>
                  <a:lnTo>
                    <a:pt x="0" y="6"/>
                  </a:lnTo>
                  <a:lnTo>
                    <a:pt x="12" y="0"/>
                  </a:lnTo>
                  <a:lnTo>
                    <a:pt x="18" y="12"/>
                  </a:lnTo>
                  <a:lnTo>
                    <a:pt x="24" y="30"/>
                  </a:lnTo>
                  <a:lnTo>
                    <a:pt x="18" y="30"/>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42" name="Freeform 3634"/>
            <p:cNvSpPr>
              <a:spLocks/>
            </p:cNvSpPr>
            <p:nvPr/>
          </p:nvSpPr>
          <p:spPr bwMode="auto">
            <a:xfrm>
              <a:off x="7439025" y="3727450"/>
              <a:ext cx="38100" cy="42862"/>
            </a:xfrm>
            <a:custGeom>
              <a:avLst/>
              <a:gdLst>
                <a:gd name="T0" fmla="*/ 2147483647 w 24"/>
                <a:gd name="T1" fmla="*/ 2147483647 h 24"/>
                <a:gd name="T2" fmla="*/ 0 w 24"/>
                <a:gd name="T3" fmla="*/ 0 h 24"/>
                <a:gd name="T4" fmla="*/ 0 w 24"/>
                <a:gd name="T5" fmla="*/ 0 h 24"/>
                <a:gd name="T6" fmla="*/ 2147483647 w 24"/>
                <a:gd name="T7" fmla="*/ 2147483647 h 24"/>
                <a:gd name="T8" fmla="*/ 2147483647 w 24"/>
                <a:gd name="T9" fmla="*/ 2147483647 h 24"/>
                <a:gd name="T10" fmla="*/ 2147483647 w 24"/>
                <a:gd name="T11" fmla="*/ 2147483647 h 24"/>
                <a:gd name="T12" fmla="*/ 2147483647 w 24"/>
                <a:gd name="T13" fmla="*/ 2147483647 h 24"/>
                <a:gd name="T14" fmla="*/ 0 60000 65536"/>
                <a:gd name="T15" fmla="*/ 0 60000 65536"/>
                <a:gd name="T16" fmla="*/ 0 60000 65536"/>
                <a:gd name="T17" fmla="*/ 0 60000 65536"/>
                <a:gd name="T18" fmla="*/ 0 60000 65536"/>
                <a:gd name="T19" fmla="*/ 0 60000 65536"/>
                <a:gd name="T20" fmla="*/ 0 60000 65536"/>
                <a:gd name="T21" fmla="*/ 0 w 24"/>
                <a:gd name="T22" fmla="*/ 0 h 24"/>
                <a:gd name="T23" fmla="*/ 24 w 2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4">
                  <a:moveTo>
                    <a:pt x="18" y="6"/>
                  </a:moveTo>
                  <a:lnTo>
                    <a:pt x="0" y="0"/>
                  </a:lnTo>
                  <a:lnTo>
                    <a:pt x="6" y="24"/>
                  </a:lnTo>
                  <a:lnTo>
                    <a:pt x="24" y="12"/>
                  </a:lnTo>
                  <a:lnTo>
                    <a:pt x="24" y="6"/>
                  </a:lnTo>
                  <a:lnTo>
                    <a:pt x="18" y="6"/>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43" name="Freeform 3635"/>
            <p:cNvSpPr>
              <a:spLocks/>
            </p:cNvSpPr>
            <p:nvPr/>
          </p:nvSpPr>
          <p:spPr bwMode="auto">
            <a:xfrm>
              <a:off x="7313613" y="3749675"/>
              <a:ext cx="66675" cy="95250"/>
            </a:xfrm>
            <a:custGeom>
              <a:avLst/>
              <a:gdLst>
                <a:gd name="T0" fmla="*/ 2147483647 w 42"/>
                <a:gd name="T1" fmla="*/ 2147483647 h 53"/>
                <a:gd name="T2" fmla="*/ 2147483647 w 42"/>
                <a:gd name="T3" fmla="*/ 2147483647 h 53"/>
                <a:gd name="T4" fmla="*/ 0 w 42"/>
                <a:gd name="T5" fmla="*/ 2147483647 h 53"/>
                <a:gd name="T6" fmla="*/ 0 w 42"/>
                <a:gd name="T7" fmla="*/ 2147483647 h 53"/>
                <a:gd name="T8" fmla="*/ 2147483647 w 42"/>
                <a:gd name="T9" fmla="*/ 2147483647 h 53"/>
                <a:gd name="T10" fmla="*/ 2147483647 w 42"/>
                <a:gd name="T11" fmla="*/ 2147483647 h 53"/>
                <a:gd name="T12" fmla="*/ 2147483647 w 42"/>
                <a:gd name="T13" fmla="*/ 2147483647 h 53"/>
                <a:gd name="T14" fmla="*/ 2147483647 w 42"/>
                <a:gd name="T15" fmla="*/ 2147483647 h 53"/>
                <a:gd name="T16" fmla="*/ 2147483647 w 42"/>
                <a:gd name="T17" fmla="*/ 0 h 53"/>
                <a:gd name="T18" fmla="*/ 2147483647 w 42"/>
                <a:gd name="T19" fmla="*/ 2147483647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53"/>
                <a:gd name="T32" fmla="*/ 42 w 42"/>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53">
                  <a:moveTo>
                    <a:pt x="42" y="12"/>
                  </a:moveTo>
                  <a:lnTo>
                    <a:pt x="12" y="41"/>
                  </a:lnTo>
                  <a:lnTo>
                    <a:pt x="0" y="53"/>
                  </a:lnTo>
                  <a:lnTo>
                    <a:pt x="0" y="47"/>
                  </a:lnTo>
                  <a:lnTo>
                    <a:pt x="12" y="35"/>
                  </a:lnTo>
                  <a:lnTo>
                    <a:pt x="30" y="18"/>
                  </a:lnTo>
                  <a:lnTo>
                    <a:pt x="30" y="6"/>
                  </a:lnTo>
                  <a:lnTo>
                    <a:pt x="36" y="6"/>
                  </a:lnTo>
                  <a:lnTo>
                    <a:pt x="36" y="0"/>
                  </a:lnTo>
                  <a:lnTo>
                    <a:pt x="42" y="12"/>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44" name="Freeform 3636"/>
            <p:cNvSpPr>
              <a:spLocks/>
            </p:cNvSpPr>
            <p:nvPr/>
          </p:nvSpPr>
          <p:spPr bwMode="auto">
            <a:xfrm>
              <a:off x="7380288" y="3675063"/>
              <a:ext cx="38100" cy="31750"/>
            </a:xfrm>
            <a:custGeom>
              <a:avLst/>
              <a:gdLst>
                <a:gd name="T0" fmla="*/ 2147483647 w 24"/>
                <a:gd name="T1" fmla="*/ 2147483647 h 18"/>
                <a:gd name="T2" fmla="*/ 2147483647 w 24"/>
                <a:gd name="T3" fmla="*/ 2147483647 h 18"/>
                <a:gd name="T4" fmla="*/ 2147483647 w 24"/>
                <a:gd name="T5" fmla="*/ 2147483647 h 18"/>
                <a:gd name="T6" fmla="*/ 0 w 24"/>
                <a:gd name="T7" fmla="*/ 0 h 18"/>
                <a:gd name="T8" fmla="*/ 2147483647 w 24"/>
                <a:gd name="T9" fmla="*/ 0 h 18"/>
                <a:gd name="T10" fmla="*/ 2147483647 w 24"/>
                <a:gd name="T11" fmla="*/ 2147483647 h 18"/>
                <a:gd name="T12" fmla="*/ 0 60000 65536"/>
                <a:gd name="T13" fmla="*/ 0 60000 65536"/>
                <a:gd name="T14" fmla="*/ 0 60000 65536"/>
                <a:gd name="T15" fmla="*/ 0 60000 65536"/>
                <a:gd name="T16" fmla="*/ 0 60000 65536"/>
                <a:gd name="T17" fmla="*/ 0 60000 65536"/>
                <a:gd name="T18" fmla="*/ 0 w 24"/>
                <a:gd name="T19" fmla="*/ 0 h 18"/>
                <a:gd name="T20" fmla="*/ 24 w 2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4" h="18">
                  <a:moveTo>
                    <a:pt x="24" y="12"/>
                  </a:moveTo>
                  <a:lnTo>
                    <a:pt x="24" y="18"/>
                  </a:lnTo>
                  <a:lnTo>
                    <a:pt x="12" y="6"/>
                  </a:lnTo>
                  <a:lnTo>
                    <a:pt x="0" y="0"/>
                  </a:lnTo>
                  <a:lnTo>
                    <a:pt x="24" y="0"/>
                  </a:lnTo>
                  <a:lnTo>
                    <a:pt x="24" y="12"/>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45" name="Freeform 3637"/>
            <p:cNvSpPr>
              <a:spLocks/>
            </p:cNvSpPr>
            <p:nvPr/>
          </p:nvSpPr>
          <p:spPr bwMode="auto">
            <a:xfrm>
              <a:off x="7505700" y="3738563"/>
              <a:ext cx="28575" cy="52387"/>
            </a:xfrm>
            <a:custGeom>
              <a:avLst/>
              <a:gdLst>
                <a:gd name="T0" fmla="*/ 2147483647 w 18"/>
                <a:gd name="T1" fmla="*/ 2147483647 h 29"/>
                <a:gd name="T2" fmla="*/ 2147483647 w 18"/>
                <a:gd name="T3" fmla="*/ 2147483647 h 29"/>
                <a:gd name="T4" fmla="*/ 2147483647 w 18"/>
                <a:gd name="T5" fmla="*/ 2147483647 h 29"/>
                <a:gd name="T6" fmla="*/ 2147483647 w 18"/>
                <a:gd name="T7" fmla="*/ 2147483647 h 29"/>
                <a:gd name="T8" fmla="*/ 2147483647 w 18"/>
                <a:gd name="T9" fmla="*/ 2147483647 h 29"/>
                <a:gd name="T10" fmla="*/ 0 w 18"/>
                <a:gd name="T11" fmla="*/ 0 h 29"/>
                <a:gd name="T12" fmla="*/ 2147483647 w 18"/>
                <a:gd name="T13" fmla="*/ 2147483647 h 29"/>
                <a:gd name="T14" fmla="*/ 0 60000 65536"/>
                <a:gd name="T15" fmla="*/ 0 60000 65536"/>
                <a:gd name="T16" fmla="*/ 0 60000 65536"/>
                <a:gd name="T17" fmla="*/ 0 60000 65536"/>
                <a:gd name="T18" fmla="*/ 0 60000 65536"/>
                <a:gd name="T19" fmla="*/ 0 60000 65536"/>
                <a:gd name="T20" fmla="*/ 0 60000 65536"/>
                <a:gd name="T21" fmla="*/ 0 w 18"/>
                <a:gd name="T22" fmla="*/ 0 h 29"/>
                <a:gd name="T23" fmla="*/ 18 w 18"/>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9">
                  <a:moveTo>
                    <a:pt x="12" y="6"/>
                  </a:moveTo>
                  <a:lnTo>
                    <a:pt x="18" y="24"/>
                  </a:lnTo>
                  <a:lnTo>
                    <a:pt x="12" y="29"/>
                  </a:lnTo>
                  <a:lnTo>
                    <a:pt x="6" y="12"/>
                  </a:lnTo>
                  <a:lnTo>
                    <a:pt x="0" y="0"/>
                  </a:lnTo>
                  <a:lnTo>
                    <a:pt x="12" y="6"/>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46" name="Freeform 3638"/>
            <p:cNvSpPr>
              <a:spLocks/>
            </p:cNvSpPr>
            <p:nvPr/>
          </p:nvSpPr>
          <p:spPr bwMode="auto">
            <a:xfrm>
              <a:off x="7477125" y="3706813"/>
              <a:ext cx="19050" cy="20637"/>
            </a:xfrm>
            <a:custGeom>
              <a:avLst/>
              <a:gdLst>
                <a:gd name="T0" fmla="*/ 2147483647 w 12"/>
                <a:gd name="T1" fmla="*/ 2147483647 h 12"/>
                <a:gd name="T2" fmla="*/ 0 w 12"/>
                <a:gd name="T3" fmla="*/ 2147483647 h 12"/>
                <a:gd name="T4" fmla="*/ 0 w 12"/>
                <a:gd name="T5" fmla="*/ 2147483647 h 12"/>
                <a:gd name="T6" fmla="*/ 0 w 12"/>
                <a:gd name="T7" fmla="*/ 0 h 12"/>
                <a:gd name="T8" fmla="*/ 2147483647 w 12"/>
                <a:gd name="T9" fmla="*/ 2147483647 h 12"/>
                <a:gd name="T10" fmla="*/ 2147483647 w 12"/>
                <a:gd name="T11" fmla="*/ 2147483647 h 12"/>
                <a:gd name="T12" fmla="*/ 0 60000 65536"/>
                <a:gd name="T13" fmla="*/ 0 60000 65536"/>
                <a:gd name="T14" fmla="*/ 0 60000 65536"/>
                <a:gd name="T15" fmla="*/ 0 60000 65536"/>
                <a:gd name="T16" fmla="*/ 0 60000 65536"/>
                <a:gd name="T17" fmla="*/ 0 60000 65536"/>
                <a:gd name="T18" fmla="*/ 0 w 12"/>
                <a:gd name="T19" fmla="*/ 0 h 12"/>
                <a:gd name="T20" fmla="*/ 12 w 1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2" h="12">
                  <a:moveTo>
                    <a:pt x="12" y="12"/>
                  </a:moveTo>
                  <a:lnTo>
                    <a:pt x="0" y="6"/>
                  </a:lnTo>
                  <a:lnTo>
                    <a:pt x="0" y="0"/>
                  </a:lnTo>
                  <a:lnTo>
                    <a:pt x="12" y="12"/>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47" name="Freeform 3639"/>
            <p:cNvSpPr>
              <a:spLocks/>
            </p:cNvSpPr>
            <p:nvPr/>
          </p:nvSpPr>
          <p:spPr bwMode="auto">
            <a:xfrm>
              <a:off x="7496175" y="3790950"/>
              <a:ext cx="30163" cy="11112"/>
            </a:xfrm>
            <a:custGeom>
              <a:avLst/>
              <a:gdLst>
                <a:gd name="T0" fmla="*/ 2147483647 w 18"/>
                <a:gd name="T1" fmla="*/ 2147483647 h 6"/>
                <a:gd name="T2" fmla="*/ 2147483647 w 18"/>
                <a:gd name="T3" fmla="*/ 0 h 6"/>
                <a:gd name="T4" fmla="*/ 0 w 18"/>
                <a:gd name="T5" fmla="*/ 2147483647 h 6"/>
                <a:gd name="T6" fmla="*/ 2147483647 w 18"/>
                <a:gd name="T7" fmla="*/ 2147483647 h 6"/>
                <a:gd name="T8" fmla="*/ 0 60000 65536"/>
                <a:gd name="T9" fmla="*/ 0 60000 65536"/>
                <a:gd name="T10" fmla="*/ 0 60000 65536"/>
                <a:gd name="T11" fmla="*/ 0 60000 65536"/>
                <a:gd name="T12" fmla="*/ 0 w 18"/>
                <a:gd name="T13" fmla="*/ 0 h 6"/>
                <a:gd name="T14" fmla="*/ 18 w 18"/>
                <a:gd name="T15" fmla="*/ 6 h 6"/>
              </a:gdLst>
              <a:ahLst/>
              <a:cxnLst>
                <a:cxn ang="T8">
                  <a:pos x="T0" y="T1"/>
                </a:cxn>
                <a:cxn ang="T9">
                  <a:pos x="T2" y="T3"/>
                </a:cxn>
                <a:cxn ang="T10">
                  <a:pos x="T4" y="T5"/>
                </a:cxn>
                <a:cxn ang="T11">
                  <a:pos x="T6" y="T7"/>
                </a:cxn>
              </a:cxnLst>
              <a:rect l="T12" t="T13" r="T14" b="T15"/>
              <a:pathLst>
                <a:path w="18" h="6">
                  <a:moveTo>
                    <a:pt x="18" y="6"/>
                  </a:moveTo>
                  <a:lnTo>
                    <a:pt x="12" y="0"/>
                  </a:lnTo>
                  <a:lnTo>
                    <a:pt x="0" y="6"/>
                  </a:lnTo>
                  <a:lnTo>
                    <a:pt x="18" y="6"/>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48" name="Freeform 3640"/>
            <p:cNvSpPr>
              <a:spLocks/>
            </p:cNvSpPr>
            <p:nvPr/>
          </p:nvSpPr>
          <p:spPr bwMode="auto">
            <a:xfrm>
              <a:off x="7486650" y="3749675"/>
              <a:ext cx="9525" cy="61912"/>
            </a:xfrm>
            <a:custGeom>
              <a:avLst/>
              <a:gdLst>
                <a:gd name="T0" fmla="*/ 2147483647 w 6"/>
                <a:gd name="T1" fmla="*/ 0 h 35"/>
                <a:gd name="T2" fmla="*/ 2147483647 w 6"/>
                <a:gd name="T3" fmla="*/ 2147483647 h 35"/>
                <a:gd name="T4" fmla="*/ 2147483647 w 6"/>
                <a:gd name="T5" fmla="*/ 2147483647 h 35"/>
                <a:gd name="T6" fmla="*/ 0 w 6"/>
                <a:gd name="T7" fmla="*/ 2147483647 h 35"/>
                <a:gd name="T8" fmla="*/ 2147483647 w 6"/>
                <a:gd name="T9" fmla="*/ 2147483647 h 35"/>
                <a:gd name="T10" fmla="*/ 2147483647 w 6"/>
                <a:gd name="T11" fmla="*/ 0 h 35"/>
                <a:gd name="T12" fmla="*/ 0 60000 65536"/>
                <a:gd name="T13" fmla="*/ 0 60000 65536"/>
                <a:gd name="T14" fmla="*/ 0 60000 65536"/>
                <a:gd name="T15" fmla="*/ 0 60000 65536"/>
                <a:gd name="T16" fmla="*/ 0 60000 65536"/>
                <a:gd name="T17" fmla="*/ 0 60000 65536"/>
                <a:gd name="T18" fmla="*/ 0 w 6"/>
                <a:gd name="T19" fmla="*/ 0 h 35"/>
                <a:gd name="T20" fmla="*/ 6 w 6"/>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6" h="35">
                  <a:moveTo>
                    <a:pt x="6" y="0"/>
                  </a:moveTo>
                  <a:lnTo>
                    <a:pt x="6" y="6"/>
                  </a:lnTo>
                  <a:lnTo>
                    <a:pt x="6" y="23"/>
                  </a:lnTo>
                  <a:lnTo>
                    <a:pt x="0" y="35"/>
                  </a:lnTo>
                  <a:lnTo>
                    <a:pt x="6" y="18"/>
                  </a:lnTo>
                  <a:lnTo>
                    <a:pt x="6" y="0"/>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49" name="Freeform 3641"/>
            <p:cNvSpPr>
              <a:spLocks/>
            </p:cNvSpPr>
            <p:nvPr/>
          </p:nvSpPr>
          <p:spPr bwMode="auto">
            <a:xfrm>
              <a:off x="6727825" y="3416300"/>
              <a:ext cx="239713" cy="523875"/>
            </a:xfrm>
            <a:custGeom>
              <a:avLst/>
              <a:gdLst>
                <a:gd name="T0" fmla="*/ 2147483647 w 149"/>
                <a:gd name="T1" fmla="*/ 2147483647 h 293"/>
                <a:gd name="T2" fmla="*/ 2147483647 w 149"/>
                <a:gd name="T3" fmla="*/ 2147483647 h 293"/>
                <a:gd name="T4" fmla="*/ 2147483647 w 149"/>
                <a:gd name="T5" fmla="*/ 2147483647 h 293"/>
                <a:gd name="T6" fmla="*/ 2147483647 w 149"/>
                <a:gd name="T7" fmla="*/ 2147483647 h 293"/>
                <a:gd name="T8" fmla="*/ 2147483647 w 149"/>
                <a:gd name="T9" fmla="*/ 2147483647 h 293"/>
                <a:gd name="T10" fmla="*/ 2147483647 w 149"/>
                <a:gd name="T11" fmla="*/ 2147483647 h 293"/>
                <a:gd name="T12" fmla="*/ 2147483647 w 149"/>
                <a:gd name="T13" fmla="*/ 2147483647 h 293"/>
                <a:gd name="T14" fmla="*/ 2147483647 w 149"/>
                <a:gd name="T15" fmla="*/ 2147483647 h 293"/>
                <a:gd name="T16" fmla="*/ 2147483647 w 149"/>
                <a:gd name="T17" fmla="*/ 2147483647 h 293"/>
                <a:gd name="T18" fmla="*/ 2147483647 w 149"/>
                <a:gd name="T19" fmla="*/ 2147483647 h 293"/>
                <a:gd name="T20" fmla="*/ 2147483647 w 149"/>
                <a:gd name="T21" fmla="*/ 2147483647 h 293"/>
                <a:gd name="T22" fmla="*/ 2147483647 w 149"/>
                <a:gd name="T23" fmla="*/ 2147483647 h 293"/>
                <a:gd name="T24" fmla="*/ 2147483647 w 149"/>
                <a:gd name="T25" fmla="*/ 2147483647 h 293"/>
                <a:gd name="T26" fmla="*/ 2147483647 w 149"/>
                <a:gd name="T27" fmla="*/ 2147483647 h 293"/>
                <a:gd name="T28" fmla="*/ 2147483647 w 149"/>
                <a:gd name="T29" fmla="*/ 2147483647 h 293"/>
                <a:gd name="T30" fmla="*/ 2147483647 w 149"/>
                <a:gd name="T31" fmla="*/ 2147483647 h 293"/>
                <a:gd name="T32" fmla="*/ 2147483647 w 149"/>
                <a:gd name="T33" fmla="*/ 2147483647 h 293"/>
                <a:gd name="T34" fmla="*/ 2147483647 w 149"/>
                <a:gd name="T35" fmla="*/ 2147483647 h 293"/>
                <a:gd name="T36" fmla="*/ 2147483647 w 149"/>
                <a:gd name="T37" fmla="*/ 2147483647 h 293"/>
                <a:gd name="T38" fmla="*/ 2147483647 w 149"/>
                <a:gd name="T39" fmla="*/ 2147483647 h 293"/>
                <a:gd name="T40" fmla="*/ 2147483647 w 149"/>
                <a:gd name="T41" fmla="*/ 2147483647 h 293"/>
                <a:gd name="T42" fmla="*/ 2147483647 w 149"/>
                <a:gd name="T43" fmla="*/ 2147483647 h 293"/>
                <a:gd name="T44" fmla="*/ 2147483647 w 149"/>
                <a:gd name="T45" fmla="*/ 2147483647 h 293"/>
                <a:gd name="T46" fmla="*/ 2147483647 w 149"/>
                <a:gd name="T47" fmla="*/ 2147483647 h 293"/>
                <a:gd name="T48" fmla="*/ 2147483647 w 149"/>
                <a:gd name="T49" fmla="*/ 2147483647 h 293"/>
                <a:gd name="T50" fmla="*/ 2147483647 w 149"/>
                <a:gd name="T51" fmla="*/ 2147483647 h 293"/>
                <a:gd name="T52" fmla="*/ 2147483647 w 149"/>
                <a:gd name="T53" fmla="*/ 0 h 293"/>
                <a:gd name="T54" fmla="*/ 2147483647 w 149"/>
                <a:gd name="T55" fmla="*/ 2147483647 h 293"/>
                <a:gd name="T56" fmla="*/ 2147483647 w 149"/>
                <a:gd name="T57" fmla="*/ 2147483647 h 293"/>
                <a:gd name="T58" fmla="*/ 2147483647 w 149"/>
                <a:gd name="T59" fmla="*/ 2147483647 h 293"/>
                <a:gd name="T60" fmla="*/ 0 w 149"/>
                <a:gd name="T61" fmla="*/ 2147483647 h 293"/>
                <a:gd name="T62" fmla="*/ 0 w 149"/>
                <a:gd name="T63" fmla="*/ 2147483647 h 293"/>
                <a:gd name="T64" fmla="*/ 2147483647 w 149"/>
                <a:gd name="T65" fmla="*/ 2147483647 h 293"/>
                <a:gd name="T66" fmla="*/ 2147483647 w 149"/>
                <a:gd name="T67" fmla="*/ 2147483647 h 293"/>
                <a:gd name="T68" fmla="*/ 2147483647 w 149"/>
                <a:gd name="T69" fmla="*/ 2147483647 h 293"/>
                <a:gd name="T70" fmla="*/ 2147483647 w 149"/>
                <a:gd name="T71" fmla="*/ 2147483647 h 293"/>
                <a:gd name="T72" fmla="*/ 2147483647 w 149"/>
                <a:gd name="T73" fmla="*/ 2147483647 h 293"/>
                <a:gd name="T74" fmla="*/ 2147483647 w 149"/>
                <a:gd name="T75" fmla="*/ 2147483647 h 293"/>
                <a:gd name="T76" fmla="*/ 2147483647 w 149"/>
                <a:gd name="T77" fmla="*/ 2147483647 h 293"/>
                <a:gd name="T78" fmla="*/ 2147483647 w 149"/>
                <a:gd name="T79" fmla="*/ 2147483647 h 293"/>
                <a:gd name="T80" fmla="*/ 2147483647 w 149"/>
                <a:gd name="T81" fmla="*/ 2147483647 h 293"/>
                <a:gd name="T82" fmla="*/ 2147483647 w 149"/>
                <a:gd name="T83" fmla="*/ 2147483647 h 293"/>
                <a:gd name="T84" fmla="*/ 2147483647 w 149"/>
                <a:gd name="T85" fmla="*/ 2147483647 h 293"/>
                <a:gd name="T86" fmla="*/ 2147483647 w 149"/>
                <a:gd name="T87" fmla="*/ 2147483647 h 293"/>
                <a:gd name="T88" fmla="*/ 2147483647 w 149"/>
                <a:gd name="T89" fmla="*/ 2147483647 h 293"/>
                <a:gd name="T90" fmla="*/ 2147483647 w 149"/>
                <a:gd name="T91" fmla="*/ 2147483647 h 293"/>
                <a:gd name="T92" fmla="*/ 2147483647 w 149"/>
                <a:gd name="T93" fmla="*/ 2147483647 h 293"/>
                <a:gd name="T94" fmla="*/ 2147483647 w 149"/>
                <a:gd name="T95" fmla="*/ 2147483647 h 293"/>
                <a:gd name="T96" fmla="*/ 2147483647 w 149"/>
                <a:gd name="T97" fmla="*/ 2147483647 h 293"/>
                <a:gd name="T98" fmla="*/ 2147483647 w 149"/>
                <a:gd name="T99" fmla="*/ 2147483647 h 293"/>
                <a:gd name="T100" fmla="*/ 2147483647 w 149"/>
                <a:gd name="T101" fmla="*/ 2147483647 h 293"/>
                <a:gd name="T102" fmla="*/ 2147483647 w 149"/>
                <a:gd name="T103" fmla="*/ 2147483647 h 293"/>
                <a:gd name="T104" fmla="*/ 2147483647 w 149"/>
                <a:gd name="T105" fmla="*/ 2147483647 h 293"/>
                <a:gd name="T106" fmla="*/ 2147483647 w 149"/>
                <a:gd name="T107" fmla="*/ 2147483647 h 293"/>
                <a:gd name="T108" fmla="*/ 2147483647 w 149"/>
                <a:gd name="T109" fmla="*/ 2147483647 h 293"/>
                <a:gd name="T110" fmla="*/ 2147483647 w 149"/>
                <a:gd name="T111" fmla="*/ 2147483647 h 293"/>
                <a:gd name="T112" fmla="*/ 2147483647 w 149"/>
                <a:gd name="T113" fmla="*/ 2147483647 h 293"/>
                <a:gd name="T114" fmla="*/ 2147483647 w 149"/>
                <a:gd name="T115" fmla="*/ 2147483647 h 293"/>
                <a:gd name="T116" fmla="*/ 2147483647 w 149"/>
                <a:gd name="T117" fmla="*/ 2147483647 h 293"/>
                <a:gd name="T118" fmla="*/ 2147483647 w 149"/>
                <a:gd name="T119" fmla="*/ 2147483647 h 293"/>
                <a:gd name="T120" fmla="*/ 2147483647 w 149"/>
                <a:gd name="T121" fmla="*/ 2147483647 h 293"/>
                <a:gd name="T122" fmla="*/ 2147483647 w 149"/>
                <a:gd name="T123" fmla="*/ 2147483647 h 2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9"/>
                <a:gd name="T187" fmla="*/ 0 h 293"/>
                <a:gd name="T188" fmla="*/ 149 w 149"/>
                <a:gd name="T189" fmla="*/ 293 h 29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9" h="293">
                  <a:moveTo>
                    <a:pt x="53" y="227"/>
                  </a:moveTo>
                  <a:lnTo>
                    <a:pt x="47" y="209"/>
                  </a:lnTo>
                  <a:lnTo>
                    <a:pt x="53" y="192"/>
                  </a:lnTo>
                  <a:lnTo>
                    <a:pt x="53" y="174"/>
                  </a:lnTo>
                  <a:lnTo>
                    <a:pt x="53" y="144"/>
                  </a:lnTo>
                  <a:lnTo>
                    <a:pt x="71" y="138"/>
                  </a:lnTo>
                  <a:lnTo>
                    <a:pt x="71" y="156"/>
                  </a:lnTo>
                  <a:lnTo>
                    <a:pt x="83" y="156"/>
                  </a:lnTo>
                  <a:lnTo>
                    <a:pt x="101" y="168"/>
                  </a:lnTo>
                  <a:lnTo>
                    <a:pt x="107" y="180"/>
                  </a:lnTo>
                  <a:lnTo>
                    <a:pt x="101" y="162"/>
                  </a:lnTo>
                  <a:lnTo>
                    <a:pt x="95" y="144"/>
                  </a:lnTo>
                  <a:lnTo>
                    <a:pt x="107" y="126"/>
                  </a:lnTo>
                  <a:lnTo>
                    <a:pt x="143" y="126"/>
                  </a:lnTo>
                  <a:lnTo>
                    <a:pt x="149" y="114"/>
                  </a:lnTo>
                  <a:lnTo>
                    <a:pt x="143" y="96"/>
                  </a:lnTo>
                  <a:lnTo>
                    <a:pt x="131" y="72"/>
                  </a:lnTo>
                  <a:lnTo>
                    <a:pt x="125" y="60"/>
                  </a:lnTo>
                  <a:lnTo>
                    <a:pt x="107" y="42"/>
                  </a:lnTo>
                  <a:lnTo>
                    <a:pt x="95" y="48"/>
                  </a:lnTo>
                  <a:lnTo>
                    <a:pt x="89" y="54"/>
                  </a:lnTo>
                  <a:lnTo>
                    <a:pt x="77" y="48"/>
                  </a:lnTo>
                  <a:lnTo>
                    <a:pt x="65" y="60"/>
                  </a:lnTo>
                  <a:lnTo>
                    <a:pt x="59" y="18"/>
                  </a:lnTo>
                  <a:lnTo>
                    <a:pt x="47" y="18"/>
                  </a:lnTo>
                  <a:lnTo>
                    <a:pt x="47" y="6"/>
                  </a:lnTo>
                  <a:lnTo>
                    <a:pt x="41" y="0"/>
                  </a:lnTo>
                  <a:lnTo>
                    <a:pt x="29" y="6"/>
                  </a:lnTo>
                  <a:lnTo>
                    <a:pt x="24" y="12"/>
                  </a:lnTo>
                  <a:lnTo>
                    <a:pt x="6" y="18"/>
                  </a:lnTo>
                  <a:lnTo>
                    <a:pt x="0" y="42"/>
                  </a:lnTo>
                  <a:lnTo>
                    <a:pt x="0" y="36"/>
                  </a:lnTo>
                  <a:lnTo>
                    <a:pt x="12" y="60"/>
                  </a:lnTo>
                  <a:lnTo>
                    <a:pt x="24" y="84"/>
                  </a:lnTo>
                  <a:lnTo>
                    <a:pt x="29" y="84"/>
                  </a:lnTo>
                  <a:lnTo>
                    <a:pt x="24" y="96"/>
                  </a:lnTo>
                  <a:lnTo>
                    <a:pt x="24" y="102"/>
                  </a:lnTo>
                  <a:lnTo>
                    <a:pt x="24" y="114"/>
                  </a:lnTo>
                  <a:lnTo>
                    <a:pt x="35" y="126"/>
                  </a:lnTo>
                  <a:lnTo>
                    <a:pt x="41" y="138"/>
                  </a:lnTo>
                  <a:lnTo>
                    <a:pt x="47" y="156"/>
                  </a:lnTo>
                  <a:lnTo>
                    <a:pt x="53" y="180"/>
                  </a:lnTo>
                  <a:lnTo>
                    <a:pt x="41" y="204"/>
                  </a:lnTo>
                  <a:lnTo>
                    <a:pt x="35" y="227"/>
                  </a:lnTo>
                  <a:lnTo>
                    <a:pt x="35" y="245"/>
                  </a:lnTo>
                  <a:lnTo>
                    <a:pt x="47" y="251"/>
                  </a:lnTo>
                  <a:lnTo>
                    <a:pt x="53" y="263"/>
                  </a:lnTo>
                  <a:lnTo>
                    <a:pt x="59" y="269"/>
                  </a:lnTo>
                  <a:lnTo>
                    <a:pt x="65" y="281"/>
                  </a:lnTo>
                  <a:lnTo>
                    <a:pt x="71" y="275"/>
                  </a:lnTo>
                  <a:lnTo>
                    <a:pt x="83" y="287"/>
                  </a:lnTo>
                  <a:lnTo>
                    <a:pt x="83" y="293"/>
                  </a:lnTo>
                  <a:lnTo>
                    <a:pt x="95" y="293"/>
                  </a:lnTo>
                  <a:lnTo>
                    <a:pt x="101" y="287"/>
                  </a:lnTo>
                  <a:lnTo>
                    <a:pt x="95" y="269"/>
                  </a:lnTo>
                  <a:lnTo>
                    <a:pt x="77" y="269"/>
                  </a:lnTo>
                  <a:lnTo>
                    <a:pt x="71" y="257"/>
                  </a:lnTo>
                  <a:lnTo>
                    <a:pt x="65" y="245"/>
                  </a:lnTo>
                  <a:lnTo>
                    <a:pt x="59" y="227"/>
                  </a:lnTo>
                  <a:lnTo>
                    <a:pt x="53" y="227"/>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50" name="Freeform 3642"/>
            <p:cNvSpPr>
              <a:spLocks/>
            </p:cNvSpPr>
            <p:nvPr/>
          </p:nvSpPr>
          <p:spPr bwMode="auto">
            <a:xfrm>
              <a:off x="6832600" y="3322638"/>
              <a:ext cx="249238" cy="511175"/>
            </a:xfrm>
            <a:custGeom>
              <a:avLst/>
              <a:gdLst>
                <a:gd name="T0" fmla="*/ 2147483647 w 156"/>
                <a:gd name="T1" fmla="*/ 2147483647 h 287"/>
                <a:gd name="T2" fmla="*/ 2147483647 w 156"/>
                <a:gd name="T3" fmla="*/ 2147483647 h 287"/>
                <a:gd name="T4" fmla="*/ 2147483647 w 156"/>
                <a:gd name="T5" fmla="*/ 2147483647 h 287"/>
                <a:gd name="T6" fmla="*/ 2147483647 w 156"/>
                <a:gd name="T7" fmla="*/ 2147483647 h 287"/>
                <a:gd name="T8" fmla="*/ 2147483647 w 156"/>
                <a:gd name="T9" fmla="*/ 2147483647 h 287"/>
                <a:gd name="T10" fmla="*/ 2147483647 w 156"/>
                <a:gd name="T11" fmla="*/ 2147483647 h 287"/>
                <a:gd name="T12" fmla="*/ 2147483647 w 156"/>
                <a:gd name="T13" fmla="*/ 2147483647 h 287"/>
                <a:gd name="T14" fmla="*/ 2147483647 w 156"/>
                <a:gd name="T15" fmla="*/ 0 h 287"/>
                <a:gd name="T16" fmla="*/ 2147483647 w 156"/>
                <a:gd name="T17" fmla="*/ 2147483647 h 287"/>
                <a:gd name="T18" fmla="*/ 2147483647 w 156"/>
                <a:gd name="T19" fmla="*/ 2147483647 h 287"/>
                <a:gd name="T20" fmla="*/ 2147483647 w 156"/>
                <a:gd name="T21" fmla="*/ 2147483647 h 287"/>
                <a:gd name="T22" fmla="*/ 2147483647 w 156"/>
                <a:gd name="T23" fmla="*/ 2147483647 h 287"/>
                <a:gd name="T24" fmla="*/ 2147483647 w 156"/>
                <a:gd name="T25" fmla="*/ 2147483647 h 287"/>
                <a:gd name="T26" fmla="*/ 2147483647 w 156"/>
                <a:gd name="T27" fmla="*/ 2147483647 h 287"/>
                <a:gd name="T28" fmla="*/ 2147483647 w 156"/>
                <a:gd name="T29" fmla="*/ 2147483647 h 287"/>
                <a:gd name="T30" fmla="*/ 2147483647 w 156"/>
                <a:gd name="T31" fmla="*/ 2147483647 h 287"/>
                <a:gd name="T32" fmla="*/ 2147483647 w 156"/>
                <a:gd name="T33" fmla="*/ 2147483647 h 287"/>
                <a:gd name="T34" fmla="*/ 2147483647 w 156"/>
                <a:gd name="T35" fmla="*/ 2147483647 h 287"/>
                <a:gd name="T36" fmla="*/ 2147483647 w 156"/>
                <a:gd name="T37" fmla="*/ 2147483647 h 287"/>
                <a:gd name="T38" fmla="*/ 2147483647 w 156"/>
                <a:gd name="T39" fmla="*/ 2147483647 h 287"/>
                <a:gd name="T40" fmla="*/ 2147483647 w 156"/>
                <a:gd name="T41" fmla="*/ 2147483647 h 287"/>
                <a:gd name="T42" fmla="*/ 2147483647 w 156"/>
                <a:gd name="T43" fmla="*/ 2147483647 h 287"/>
                <a:gd name="T44" fmla="*/ 2147483647 w 156"/>
                <a:gd name="T45" fmla="*/ 2147483647 h 287"/>
                <a:gd name="T46" fmla="*/ 2147483647 w 156"/>
                <a:gd name="T47" fmla="*/ 2147483647 h 287"/>
                <a:gd name="T48" fmla="*/ 2147483647 w 156"/>
                <a:gd name="T49" fmla="*/ 2147483647 h 287"/>
                <a:gd name="T50" fmla="*/ 2147483647 w 156"/>
                <a:gd name="T51" fmla="*/ 2147483647 h 287"/>
                <a:gd name="T52" fmla="*/ 2147483647 w 156"/>
                <a:gd name="T53" fmla="*/ 2147483647 h 287"/>
                <a:gd name="T54" fmla="*/ 2147483647 w 156"/>
                <a:gd name="T55" fmla="*/ 2147483647 h 287"/>
                <a:gd name="T56" fmla="*/ 2147483647 w 156"/>
                <a:gd name="T57" fmla="*/ 2147483647 h 287"/>
                <a:gd name="T58" fmla="*/ 2147483647 w 156"/>
                <a:gd name="T59" fmla="*/ 2147483647 h 287"/>
                <a:gd name="T60" fmla="*/ 2147483647 w 156"/>
                <a:gd name="T61" fmla="*/ 2147483647 h 287"/>
                <a:gd name="T62" fmla="*/ 2147483647 w 156"/>
                <a:gd name="T63" fmla="*/ 2147483647 h 287"/>
                <a:gd name="T64" fmla="*/ 2147483647 w 156"/>
                <a:gd name="T65" fmla="*/ 2147483647 h 2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6"/>
                <a:gd name="T100" fmla="*/ 0 h 287"/>
                <a:gd name="T101" fmla="*/ 156 w 156"/>
                <a:gd name="T102" fmla="*/ 287 h 2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6" h="287">
                  <a:moveTo>
                    <a:pt x="54" y="60"/>
                  </a:moveTo>
                  <a:lnTo>
                    <a:pt x="48" y="54"/>
                  </a:lnTo>
                  <a:lnTo>
                    <a:pt x="42" y="42"/>
                  </a:lnTo>
                  <a:lnTo>
                    <a:pt x="30" y="48"/>
                  </a:lnTo>
                  <a:lnTo>
                    <a:pt x="18" y="36"/>
                  </a:lnTo>
                  <a:lnTo>
                    <a:pt x="18" y="30"/>
                  </a:lnTo>
                  <a:lnTo>
                    <a:pt x="0" y="18"/>
                  </a:lnTo>
                  <a:lnTo>
                    <a:pt x="6" y="12"/>
                  </a:lnTo>
                  <a:lnTo>
                    <a:pt x="18" y="12"/>
                  </a:lnTo>
                  <a:lnTo>
                    <a:pt x="24" y="12"/>
                  </a:lnTo>
                  <a:lnTo>
                    <a:pt x="30" y="12"/>
                  </a:lnTo>
                  <a:lnTo>
                    <a:pt x="36" y="12"/>
                  </a:lnTo>
                  <a:lnTo>
                    <a:pt x="42" y="12"/>
                  </a:lnTo>
                  <a:lnTo>
                    <a:pt x="48" y="0"/>
                  </a:lnTo>
                  <a:lnTo>
                    <a:pt x="60" y="0"/>
                  </a:lnTo>
                  <a:lnTo>
                    <a:pt x="78" y="6"/>
                  </a:lnTo>
                  <a:lnTo>
                    <a:pt x="84" y="18"/>
                  </a:lnTo>
                  <a:lnTo>
                    <a:pt x="90" y="24"/>
                  </a:lnTo>
                  <a:lnTo>
                    <a:pt x="108" y="36"/>
                  </a:lnTo>
                  <a:lnTo>
                    <a:pt x="96" y="42"/>
                  </a:lnTo>
                  <a:lnTo>
                    <a:pt x="90" y="48"/>
                  </a:lnTo>
                  <a:lnTo>
                    <a:pt x="78" y="66"/>
                  </a:lnTo>
                  <a:lnTo>
                    <a:pt x="72" y="84"/>
                  </a:lnTo>
                  <a:lnTo>
                    <a:pt x="84" y="102"/>
                  </a:lnTo>
                  <a:lnTo>
                    <a:pt x="90" y="108"/>
                  </a:lnTo>
                  <a:lnTo>
                    <a:pt x="114" y="132"/>
                  </a:lnTo>
                  <a:lnTo>
                    <a:pt x="126" y="144"/>
                  </a:lnTo>
                  <a:lnTo>
                    <a:pt x="138" y="156"/>
                  </a:lnTo>
                  <a:lnTo>
                    <a:pt x="150" y="186"/>
                  </a:lnTo>
                  <a:lnTo>
                    <a:pt x="156" y="210"/>
                  </a:lnTo>
                  <a:lnTo>
                    <a:pt x="156" y="216"/>
                  </a:lnTo>
                  <a:lnTo>
                    <a:pt x="156" y="222"/>
                  </a:lnTo>
                  <a:lnTo>
                    <a:pt x="150" y="234"/>
                  </a:lnTo>
                  <a:lnTo>
                    <a:pt x="138" y="240"/>
                  </a:lnTo>
                  <a:lnTo>
                    <a:pt x="126" y="252"/>
                  </a:lnTo>
                  <a:lnTo>
                    <a:pt x="114" y="252"/>
                  </a:lnTo>
                  <a:lnTo>
                    <a:pt x="114" y="258"/>
                  </a:lnTo>
                  <a:lnTo>
                    <a:pt x="114" y="263"/>
                  </a:lnTo>
                  <a:lnTo>
                    <a:pt x="114" y="269"/>
                  </a:lnTo>
                  <a:lnTo>
                    <a:pt x="108" y="269"/>
                  </a:lnTo>
                  <a:lnTo>
                    <a:pt x="90" y="287"/>
                  </a:lnTo>
                  <a:lnTo>
                    <a:pt x="84" y="287"/>
                  </a:lnTo>
                  <a:lnTo>
                    <a:pt x="84" y="263"/>
                  </a:lnTo>
                  <a:lnTo>
                    <a:pt x="72" y="258"/>
                  </a:lnTo>
                  <a:lnTo>
                    <a:pt x="84" y="246"/>
                  </a:lnTo>
                  <a:lnTo>
                    <a:pt x="90" y="246"/>
                  </a:lnTo>
                  <a:lnTo>
                    <a:pt x="102" y="246"/>
                  </a:lnTo>
                  <a:lnTo>
                    <a:pt x="96" y="234"/>
                  </a:lnTo>
                  <a:lnTo>
                    <a:pt x="108" y="228"/>
                  </a:lnTo>
                  <a:lnTo>
                    <a:pt x="120" y="216"/>
                  </a:lnTo>
                  <a:lnTo>
                    <a:pt x="120" y="204"/>
                  </a:lnTo>
                  <a:lnTo>
                    <a:pt x="120" y="186"/>
                  </a:lnTo>
                  <a:lnTo>
                    <a:pt x="120" y="168"/>
                  </a:lnTo>
                  <a:lnTo>
                    <a:pt x="114" y="156"/>
                  </a:lnTo>
                  <a:lnTo>
                    <a:pt x="114" y="144"/>
                  </a:lnTo>
                  <a:lnTo>
                    <a:pt x="96" y="132"/>
                  </a:lnTo>
                  <a:lnTo>
                    <a:pt x="90" y="120"/>
                  </a:lnTo>
                  <a:lnTo>
                    <a:pt x="78" y="108"/>
                  </a:lnTo>
                  <a:lnTo>
                    <a:pt x="66" y="90"/>
                  </a:lnTo>
                  <a:lnTo>
                    <a:pt x="42" y="78"/>
                  </a:lnTo>
                  <a:lnTo>
                    <a:pt x="48" y="72"/>
                  </a:lnTo>
                  <a:lnTo>
                    <a:pt x="60" y="66"/>
                  </a:lnTo>
                  <a:lnTo>
                    <a:pt x="54" y="60"/>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51" name="Freeform 3643"/>
            <p:cNvSpPr>
              <a:spLocks/>
            </p:cNvSpPr>
            <p:nvPr/>
          </p:nvSpPr>
          <p:spPr bwMode="auto">
            <a:xfrm>
              <a:off x="5407025" y="3214688"/>
              <a:ext cx="20638" cy="53975"/>
            </a:xfrm>
            <a:custGeom>
              <a:avLst/>
              <a:gdLst>
                <a:gd name="T0" fmla="*/ 2147483647 w 12"/>
                <a:gd name="T1" fmla="*/ 2147483647 h 30"/>
                <a:gd name="T2" fmla="*/ 2147483647 w 12"/>
                <a:gd name="T3" fmla="*/ 2147483647 h 30"/>
                <a:gd name="T4" fmla="*/ 0 w 12"/>
                <a:gd name="T5" fmla="*/ 2147483647 h 30"/>
                <a:gd name="T6" fmla="*/ 0 w 12"/>
                <a:gd name="T7" fmla="*/ 2147483647 h 30"/>
                <a:gd name="T8" fmla="*/ 2147483647 w 12"/>
                <a:gd name="T9" fmla="*/ 0 h 30"/>
                <a:gd name="T10" fmla="*/ 2147483647 w 12"/>
                <a:gd name="T11" fmla="*/ 2147483647 h 30"/>
                <a:gd name="T12" fmla="*/ 2147483647 w 12"/>
                <a:gd name="T13" fmla="*/ 2147483647 h 30"/>
                <a:gd name="T14" fmla="*/ 0 60000 65536"/>
                <a:gd name="T15" fmla="*/ 0 60000 65536"/>
                <a:gd name="T16" fmla="*/ 0 60000 65536"/>
                <a:gd name="T17" fmla="*/ 0 60000 65536"/>
                <a:gd name="T18" fmla="*/ 0 60000 65536"/>
                <a:gd name="T19" fmla="*/ 0 60000 65536"/>
                <a:gd name="T20" fmla="*/ 0 60000 65536"/>
                <a:gd name="T21" fmla="*/ 0 w 12"/>
                <a:gd name="T22" fmla="*/ 0 h 30"/>
                <a:gd name="T23" fmla="*/ 12 w 12"/>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0">
                  <a:moveTo>
                    <a:pt x="6" y="30"/>
                  </a:moveTo>
                  <a:lnTo>
                    <a:pt x="6" y="30"/>
                  </a:lnTo>
                  <a:lnTo>
                    <a:pt x="0" y="30"/>
                  </a:lnTo>
                  <a:lnTo>
                    <a:pt x="0" y="12"/>
                  </a:lnTo>
                  <a:lnTo>
                    <a:pt x="6" y="0"/>
                  </a:lnTo>
                  <a:lnTo>
                    <a:pt x="12" y="18"/>
                  </a:lnTo>
                  <a:lnTo>
                    <a:pt x="6" y="3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52" name="Freeform 3644"/>
            <p:cNvSpPr>
              <a:spLocks/>
            </p:cNvSpPr>
            <p:nvPr/>
          </p:nvSpPr>
          <p:spPr bwMode="auto">
            <a:xfrm>
              <a:off x="5167313" y="2733675"/>
              <a:ext cx="577850" cy="512762"/>
            </a:xfrm>
            <a:custGeom>
              <a:avLst/>
              <a:gdLst>
                <a:gd name="T0" fmla="*/ 2147483647 w 358"/>
                <a:gd name="T1" fmla="*/ 2147483647 h 287"/>
                <a:gd name="T2" fmla="*/ 2147483647 w 358"/>
                <a:gd name="T3" fmla="*/ 2147483647 h 287"/>
                <a:gd name="T4" fmla="*/ 2147483647 w 358"/>
                <a:gd name="T5" fmla="*/ 2147483647 h 287"/>
                <a:gd name="T6" fmla="*/ 2147483647 w 358"/>
                <a:gd name="T7" fmla="*/ 2147483647 h 287"/>
                <a:gd name="T8" fmla="*/ 0 w 358"/>
                <a:gd name="T9" fmla="*/ 2147483647 h 287"/>
                <a:gd name="T10" fmla="*/ 2147483647 w 358"/>
                <a:gd name="T11" fmla="*/ 0 h 287"/>
                <a:gd name="T12" fmla="*/ 2147483647 w 358"/>
                <a:gd name="T13" fmla="*/ 2147483647 h 287"/>
                <a:gd name="T14" fmla="*/ 2147483647 w 358"/>
                <a:gd name="T15" fmla="*/ 0 h 287"/>
                <a:gd name="T16" fmla="*/ 2147483647 w 358"/>
                <a:gd name="T17" fmla="*/ 2147483647 h 287"/>
                <a:gd name="T18" fmla="*/ 2147483647 w 358"/>
                <a:gd name="T19" fmla="*/ 2147483647 h 287"/>
                <a:gd name="T20" fmla="*/ 2147483647 w 358"/>
                <a:gd name="T21" fmla="*/ 2147483647 h 287"/>
                <a:gd name="T22" fmla="*/ 2147483647 w 358"/>
                <a:gd name="T23" fmla="*/ 2147483647 h 287"/>
                <a:gd name="T24" fmla="*/ 2147483647 w 358"/>
                <a:gd name="T25" fmla="*/ 2147483647 h 287"/>
                <a:gd name="T26" fmla="*/ 2147483647 w 358"/>
                <a:gd name="T27" fmla="*/ 2147483647 h 287"/>
                <a:gd name="T28" fmla="*/ 2147483647 w 358"/>
                <a:gd name="T29" fmla="*/ 2147483647 h 287"/>
                <a:gd name="T30" fmla="*/ 2147483647 w 358"/>
                <a:gd name="T31" fmla="*/ 2147483647 h 287"/>
                <a:gd name="T32" fmla="*/ 2147483647 w 358"/>
                <a:gd name="T33" fmla="*/ 2147483647 h 287"/>
                <a:gd name="T34" fmla="*/ 2147483647 w 358"/>
                <a:gd name="T35" fmla="*/ 2147483647 h 287"/>
                <a:gd name="T36" fmla="*/ 2147483647 w 358"/>
                <a:gd name="T37" fmla="*/ 2147483647 h 287"/>
                <a:gd name="T38" fmla="*/ 2147483647 w 358"/>
                <a:gd name="T39" fmla="*/ 2147483647 h 287"/>
                <a:gd name="T40" fmla="*/ 2147483647 w 358"/>
                <a:gd name="T41" fmla="*/ 2147483647 h 287"/>
                <a:gd name="T42" fmla="*/ 2147483647 w 358"/>
                <a:gd name="T43" fmla="*/ 2147483647 h 287"/>
                <a:gd name="T44" fmla="*/ 2147483647 w 358"/>
                <a:gd name="T45" fmla="*/ 2147483647 h 287"/>
                <a:gd name="T46" fmla="*/ 2147483647 w 358"/>
                <a:gd name="T47" fmla="*/ 2147483647 h 287"/>
                <a:gd name="T48" fmla="*/ 2147483647 w 358"/>
                <a:gd name="T49" fmla="*/ 2147483647 h 287"/>
                <a:gd name="T50" fmla="*/ 2147483647 w 358"/>
                <a:gd name="T51" fmla="*/ 2147483647 h 287"/>
                <a:gd name="T52" fmla="*/ 2147483647 w 358"/>
                <a:gd name="T53" fmla="*/ 2147483647 h 287"/>
                <a:gd name="T54" fmla="*/ 2147483647 w 358"/>
                <a:gd name="T55" fmla="*/ 2147483647 h 287"/>
                <a:gd name="T56" fmla="*/ 2147483647 w 358"/>
                <a:gd name="T57" fmla="*/ 2147483647 h 287"/>
                <a:gd name="T58" fmla="*/ 2147483647 w 358"/>
                <a:gd name="T59" fmla="*/ 2147483647 h 287"/>
                <a:gd name="T60" fmla="*/ 2147483647 w 358"/>
                <a:gd name="T61" fmla="*/ 2147483647 h 287"/>
                <a:gd name="T62" fmla="*/ 2147483647 w 358"/>
                <a:gd name="T63" fmla="*/ 2147483647 h 287"/>
                <a:gd name="T64" fmla="*/ 2147483647 w 358"/>
                <a:gd name="T65" fmla="*/ 2147483647 h 287"/>
                <a:gd name="T66" fmla="*/ 2147483647 w 358"/>
                <a:gd name="T67" fmla="*/ 2147483647 h 287"/>
                <a:gd name="T68" fmla="*/ 2147483647 w 358"/>
                <a:gd name="T69" fmla="*/ 2147483647 h 287"/>
                <a:gd name="T70" fmla="*/ 2147483647 w 358"/>
                <a:gd name="T71" fmla="*/ 2147483647 h 287"/>
                <a:gd name="T72" fmla="*/ 2147483647 w 358"/>
                <a:gd name="T73" fmla="*/ 2147483647 h 287"/>
                <a:gd name="T74" fmla="*/ 2147483647 w 358"/>
                <a:gd name="T75" fmla="*/ 2147483647 h 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8"/>
                <a:gd name="T115" fmla="*/ 0 h 287"/>
                <a:gd name="T116" fmla="*/ 358 w 358"/>
                <a:gd name="T117" fmla="*/ 287 h 2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8" h="287">
                  <a:moveTo>
                    <a:pt x="47" y="132"/>
                  </a:moveTo>
                  <a:lnTo>
                    <a:pt x="35" y="120"/>
                  </a:lnTo>
                  <a:lnTo>
                    <a:pt x="35" y="108"/>
                  </a:lnTo>
                  <a:lnTo>
                    <a:pt x="41" y="90"/>
                  </a:lnTo>
                  <a:lnTo>
                    <a:pt x="41" y="78"/>
                  </a:lnTo>
                  <a:lnTo>
                    <a:pt x="29" y="72"/>
                  </a:lnTo>
                  <a:lnTo>
                    <a:pt x="18" y="54"/>
                  </a:lnTo>
                  <a:lnTo>
                    <a:pt x="6" y="36"/>
                  </a:lnTo>
                  <a:lnTo>
                    <a:pt x="0" y="18"/>
                  </a:lnTo>
                  <a:lnTo>
                    <a:pt x="0" y="6"/>
                  </a:lnTo>
                  <a:lnTo>
                    <a:pt x="6" y="0"/>
                  </a:lnTo>
                  <a:lnTo>
                    <a:pt x="12" y="6"/>
                  </a:lnTo>
                  <a:lnTo>
                    <a:pt x="29" y="18"/>
                  </a:lnTo>
                  <a:lnTo>
                    <a:pt x="41" y="12"/>
                  </a:lnTo>
                  <a:lnTo>
                    <a:pt x="59" y="0"/>
                  </a:lnTo>
                  <a:lnTo>
                    <a:pt x="65" y="12"/>
                  </a:lnTo>
                  <a:lnTo>
                    <a:pt x="59" y="18"/>
                  </a:lnTo>
                  <a:lnTo>
                    <a:pt x="77" y="24"/>
                  </a:lnTo>
                  <a:lnTo>
                    <a:pt x="89" y="42"/>
                  </a:lnTo>
                  <a:lnTo>
                    <a:pt x="107" y="54"/>
                  </a:lnTo>
                  <a:lnTo>
                    <a:pt x="137" y="60"/>
                  </a:lnTo>
                  <a:lnTo>
                    <a:pt x="149" y="60"/>
                  </a:lnTo>
                  <a:lnTo>
                    <a:pt x="161" y="60"/>
                  </a:lnTo>
                  <a:lnTo>
                    <a:pt x="167" y="54"/>
                  </a:lnTo>
                  <a:lnTo>
                    <a:pt x="161" y="48"/>
                  </a:lnTo>
                  <a:lnTo>
                    <a:pt x="167" y="48"/>
                  </a:lnTo>
                  <a:lnTo>
                    <a:pt x="179" y="36"/>
                  </a:lnTo>
                  <a:lnTo>
                    <a:pt x="203" y="36"/>
                  </a:lnTo>
                  <a:lnTo>
                    <a:pt x="215" y="30"/>
                  </a:lnTo>
                  <a:lnTo>
                    <a:pt x="245" y="42"/>
                  </a:lnTo>
                  <a:lnTo>
                    <a:pt x="257" y="48"/>
                  </a:lnTo>
                  <a:lnTo>
                    <a:pt x="269" y="60"/>
                  </a:lnTo>
                  <a:lnTo>
                    <a:pt x="287" y="60"/>
                  </a:lnTo>
                  <a:lnTo>
                    <a:pt x="293" y="84"/>
                  </a:lnTo>
                  <a:lnTo>
                    <a:pt x="287" y="102"/>
                  </a:lnTo>
                  <a:lnTo>
                    <a:pt x="287" y="108"/>
                  </a:lnTo>
                  <a:lnTo>
                    <a:pt x="287" y="120"/>
                  </a:lnTo>
                  <a:lnTo>
                    <a:pt x="293" y="126"/>
                  </a:lnTo>
                  <a:lnTo>
                    <a:pt x="299" y="144"/>
                  </a:lnTo>
                  <a:lnTo>
                    <a:pt x="299" y="162"/>
                  </a:lnTo>
                  <a:lnTo>
                    <a:pt x="317" y="168"/>
                  </a:lnTo>
                  <a:lnTo>
                    <a:pt x="323" y="174"/>
                  </a:lnTo>
                  <a:lnTo>
                    <a:pt x="305" y="198"/>
                  </a:lnTo>
                  <a:lnTo>
                    <a:pt x="335" y="222"/>
                  </a:lnTo>
                  <a:lnTo>
                    <a:pt x="347" y="228"/>
                  </a:lnTo>
                  <a:lnTo>
                    <a:pt x="352" y="251"/>
                  </a:lnTo>
                  <a:lnTo>
                    <a:pt x="358" y="251"/>
                  </a:lnTo>
                  <a:lnTo>
                    <a:pt x="358" y="263"/>
                  </a:lnTo>
                  <a:lnTo>
                    <a:pt x="341" y="269"/>
                  </a:lnTo>
                  <a:lnTo>
                    <a:pt x="335" y="275"/>
                  </a:lnTo>
                  <a:lnTo>
                    <a:pt x="335" y="287"/>
                  </a:lnTo>
                  <a:lnTo>
                    <a:pt x="317" y="287"/>
                  </a:lnTo>
                  <a:lnTo>
                    <a:pt x="293" y="281"/>
                  </a:lnTo>
                  <a:lnTo>
                    <a:pt x="275" y="281"/>
                  </a:lnTo>
                  <a:lnTo>
                    <a:pt x="257" y="275"/>
                  </a:lnTo>
                  <a:lnTo>
                    <a:pt x="245" y="251"/>
                  </a:lnTo>
                  <a:lnTo>
                    <a:pt x="215" y="263"/>
                  </a:lnTo>
                  <a:lnTo>
                    <a:pt x="191" y="257"/>
                  </a:lnTo>
                  <a:lnTo>
                    <a:pt x="173" y="245"/>
                  </a:lnTo>
                  <a:lnTo>
                    <a:pt x="161" y="239"/>
                  </a:lnTo>
                  <a:lnTo>
                    <a:pt x="143" y="222"/>
                  </a:lnTo>
                  <a:lnTo>
                    <a:pt x="137" y="210"/>
                  </a:lnTo>
                  <a:lnTo>
                    <a:pt x="119" y="192"/>
                  </a:lnTo>
                  <a:lnTo>
                    <a:pt x="113" y="192"/>
                  </a:lnTo>
                  <a:lnTo>
                    <a:pt x="107" y="186"/>
                  </a:lnTo>
                  <a:lnTo>
                    <a:pt x="101" y="192"/>
                  </a:lnTo>
                  <a:lnTo>
                    <a:pt x="95" y="186"/>
                  </a:lnTo>
                  <a:lnTo>
                    <a:pt x="89" y="174"/>
                  </a:lnTo>
                  <a:lnTo>
                    <a:pt x="83" y="174"/>
                  </a:lnTo>
                  <a:lnTo>
                    <a:pt x="83" y="156"/>
                  </a:lnTo>
                  <a:lnTo>
                    <a:pt x="77" y="150"/>
                  </a:lnTo>
                  <a:lnTo>
                    <a:pt x="59" y="138"/>
                  </a:lnTo>
                  <a:lnTo>
                    <a:pt x="47" y="132"/>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53" name="Freeform 3645"/>
            <p:cNvSpPr>
              <a:spLocks/>
            </p:cNvSpPr>
            <p:nvPr/>
          </p:nvSpPr>
          <p:spPr bwMode="auto">
            <a:xfrm>
              <a:off x="5053013" y="2819400"/>
              <a:ext cx="277813" cy="290512"/>
            </a:xfrm>
            <a:custGeom>
              <a:avLst/>
              <a:gdLst>
                <a:gd name="T0" fmla="*/ 2147483647 w 173"/>
                <a:gd name="T1" fmla="*/ 2147483647 h 162"/>
                <a:gd name="T2" fmla="*/ 2147483647 w 173"/>
                <a:gd name="T3" fmla="*/ 2147483647 h 162"/>
                <a:gd name="T4" fmla="*/ 2147483647 w 173"/>
                <a:gd name="T5" fmla="*/ 2147483647 h 162"/>
                <a:gd name="T6" fmla="*/ 2147483647 w 173"/>
                <a:gd name="T7" fmla="*/ 2147483647 h 162"/>
                <a:gd name="T8" fmla="*/ 2147483647 w 173"/>
                <a:gd name="T9" fmla="*/ 2147483647 h 162"/>
                <a:gd name="T10" fmla="*/ 2147483647 w 173"/>
                <a:gd name="T11" fmla="*/ 2147483647 h 162"/>
                <a:gd name="T12" fmla="*/ 2147483647 w 173"/>
                <a:gd name="T13" fmla="*/ 2147483647 h 162"/>
                <a:gd name="T14" fmla="*/ 2147483647 w 173"/>
                <a:gd name="T15" fmla="*/ 0 h 162"/>
                <a:gd name="T16" fmla="*/ 2147483647 w 173"/>
                <a:gd name="T17" fmla="*/ 0 h 162"/>
                <a:gd name="T18" fmla="*/ 2147483647 w 173"/>
                <a:gd name="T19" fmla="*/ 2147483647 h 162"/>
                <a:gd name="T20" fmla="*/ 2147483647 w 173"/>
                <a:gd name="T21" fmla="*/ 2147483647 h 162"/>
                <a:gd name="T22" fmla="*/ 2147483647 w 173"/>
                <a:gd name="T23" fmla="*/ 2147483647 h 162"/>
                <a:gd name="T24" fmla="*/ 2147483647 w 173"/>
                <a:gd name="T25" fmla="*/ 2147483647 h 162"/>
                <a:gd name="T26" fmla="*/ 0 w 173"/>
                <a:gd name="T27" fmla="*/ 2147483647 h 162"/>
                <a:gd name="T28" fmla="*/ 2147483647 w 173"/>
                <a:gd name="T29" fmla="*/ 2147483647 h 162"/>
                <a:gd name="T30" fmla="*/ 2147483647 w 173"/>
                <a:gd name="T31" fmla="*/ 2147483647 h 162"/>
                <a:gd name="T32" fmla="*/ 2147483647 w 173"/>
                <a:gd name="T33" fmla="*/ 2147483647 h 162"/>
                <a:gd name="T34" fmla="*/ 2147483647 w 173"/>
                <a:gd name="T35" fmla="*/ 2147483647 h 162"/>
                <a:gd name="T36" fmla="*/ 2147483647 w 173"/>
                <a:gd name="T37" fmla="*/ 2147483647 h 162"/>
                <a:gd name="T38" fmla="*/ 2147483647 w 173"/>
                <a:gd name="T39" fmla="*/ 2147483647 h 162"/>
                <a:gd name="T40" fmla="*/ 2147483647 w 173"/>
                <a:gd name="T41" fmla="*/ 2147483647 h 162"/>
                <a:gd name="T42" fmla="*/ 2147483647 w 173"/>
                <a:gd name="T43" fmla="*/ 2147483647 h 162"/>
                <a:gd name="T44" fmla="*/ 2147483647 w 173"/>
                <a:gd name="T45" fmla="*/ 2147483647 h 162"/>
                <a:gd name="T46" fmla="*/ 2147483647 w 173"/>
                <a:gd name="T47" fmla="*/ 2147483647 h 162"/>
                <a:gd name="T48" fmla="*/ 2147483647 w 173"/>
                <a:gd name="T49" fmla="*/ 2147483647 h 162"/>
                <a:gd name="T50" fmla="*/ 2147483647 w 173"/>
                <a:gd name="T51" fmla="*/ 2147483647 h 162"/>
                <a:gd name="T52" fmla="*/ 2147483647 w 173"/>
                <a:gd name="T53" fmla="*/ 2147483647 h 162"/>
                <a:gd name="T54" fmla="*/ 2147483647 w 173"/>
                <a:gd name="T55" fmla="*/ 2147483647 h 162"/>
                <a:gd name="T56" fmla="*/ 2147483647 w 173"/>
                <a:gd name="T57" fmla="*/ 2147483647 h 162"/>
                <a:gd name="T58" fmla="*/ 2147483647 w 173"/>
                <a:gd name="T59" fmla="*/ 2147483647 h 162"/>
                <a:gd name="T60" fmla="*/ 2147483647 w 173"/>
                <a:gd name="T61" fmla="*/ 2147483647 h 162"/>
                <a:gd name="T62" fmla="*/ 2147483647 w 173"/>
                <a:gd name="T63" fmla="*/ 2147483647 h 162"/>
                <a:gd name="T64" fmla="*/ 2147483647 w 173"/>
                <a:gd name="T65" fmla="*/ 2147483647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3"/>
                <a:gd name="T100" fmla="*/ 0 h 162"/>
                <a:gd name="T101" fmla="*/ 173 w 173"/>
                <a:gd name="T102" fmla="*/ 162 h 1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3" h="162">
                  <a:moveTo>
                    <a:pt x="107" y="72"/>
                  </a:moveTo>
                  <a:lnTo>
                    <a:pt x="107" y="60"/>
                  </a:lnTo>
                  <a:lnTo>
                    <a:pt x="113" y="42"/>
                  </a:lnTo>
                  <a:lnTo>
                    <a:pt x="113" y="30"/>
                  </a:lnTo>
                  <a:lnTo>
                    <a:pt x="101" y="24"/>
                  </a:lnTo>
                  <a:lnTo>
                    <a:pt x="90" y="6"/>
                  </a:lnTo>
                  <a:lnTo>
                    <a:pt x="78" y="6"/>
                  </a:lnTo>
                  <a:lnTo>
                    <a:pt x="72" y="0"/>
                  </a:lnTo>
                  <a:lnTo>
                    <a:pt x="54" y="0"/>
                  </a:lnTo>
                  <a:lnTo>
                    <a:pt x="48" y="6"/>
                  </a:lnTo>
                  <a:lnTo>
                    <a:pt x="30" y="18"/>
                  </a:lnTo>
                  <a:lnTo>
                    <a:pt x="30" y="60"/>
                  </a:lnTo>
                  <a:lnTo>
                    <a:pt x="18" y="66"/>
                  </a:lnTo>
                  <a:lnTo>
                    <a:pt x="0" y="78"/>
                  </a:lnTo>
                  <a:lnTo>
                    <a:pt x="12" y="102"/>
                  </a:lnTo>
                  <a:lnTo>
                    <a:pt x="24" y="108"/>
                  </a:lnTo>
                  <a:lnTo>
                    <a:pt x="42" y="114"/>
                  </a:lnTo>
                  <a:lnTo>
                    <a:pt x="60" y="126"/>
                  </a:lnTo>
                  <a:lnTo>
                    <a:pt x="78" y="132"/>
                  </a:lnTo>
                  <a:lnTo>
                    <a:pt x="90" y="144"/>
                  </a:lnTo>
                  <a:lnTo>
                    <a:pt x="107" y="162"/>
                  </a:lnTo>
                  <a:lnTo>
                    <a:pt x="137" y="162"/>
                  </a:lnTo>
                  <a:lnTo>
                    <a:pt x="149" y="150"/>
                  </a:lnTo>
                  <a:lnTo>
                    <a:pt x="161" y="144"/>
                  </a:lnTo>
                  <a:lnTo>
                    <a:pt x="173" y="144"/>
                  </a:lnTo>
                  <a:lnTo>
                    <a:pt x="167" y="138"/>
                  </a:lnTo>
                  <a:lnTo>
                    <a:pt x="161" y="126"/>
                  </a:lnTo>
                  <a:lnTo>
                    <a:pt x="155" y="126"/>
                  </a:lnTo>
                  <a:lnTo>
                    <a:pt x="155" y="108"/>
                  </a:lnTo>
                  <a:lnTo>
                    <a:pt x="149" y="102"/>
                  </a:lnTo>
                  <a:lnTo>
                    <a:pt x="131" y="90"/>
                  </a:lnTo>
                  <a:lnTo>
                    <a:pt x="119" y="84"/>
                  </a:lnTo>
                  <a:lnTo>
                    <a:pt x="107" y="7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54" name="Freeform 3646"/>
            <p:cNvSpPr>
              <a:spLocks/>
            </p:cNvSpPr>
            <p:nvPr/>
          </p:nvSpPr>
          <p:spPr bwMode="auto">
            <a:xfrm>
              <a:off x="5273675" y="3076575"/>
              <a:ext cx="57150" cy="53975"/>
            </a:xfrm>
            <a:custGeom>
              <a:avLst/>
              <a:gdLst>
                <a:gd name="T0" fmla="*/ 2147483647 w 36"/>
                <a:gd name="T1" fmla="*/ 2147483647 h 30"/>
                <a:gd name="T2" fmla="*/ 2147483647 w 36"/>
                <a:gd name="T3" fmla="*/ 2147483647 h 30"/>
                <a:gd name="T4" fmla="*/ 2147483647 w 36"/>
                <a:gd name="T5" fmla="*/ 2147483647 h 30"/>
                <a:gd name="T6" fmla="*/ 2147483647 w 36"/>
                <a:gd name="T7" fmla="*/ 2147483647 h 30"/>
                <a:gd name="T8" fmla="*/ 2147483647 w 36"/>
                <a:gd name="T9" fmla="*/ 2147483647 h 30"/>
                <a:gd name="T10" fmla="*/ 2147483647 w 36"/>
                <a:gd name="T11" fmla="*/ 2147483647 h 30"/>
                <a:gd name="T12" fmla="*/ 0 w 36"/>
                <a:gd name="T13" fmla="*/ 2147483647 h 30"/>
                <a:gd name="T14" fmla="*/ 2147483647 w 36"/>
                <a:gd name="T15" fmla="*/ 2147483647 h 30"/>
                <a:gd name="T16" fmla="*/ 2147483647 w 36"/>
                <a:gd name="T17" fmla="*/ 0 h 30"/>
                <a:gd name="T18" fmla="*/ 2147483647 w 36"/>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30"/>
                <a:gd name="T32" fmla="*/ 36 w 36"/>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30">
                  <a:moveTo>
                    <a:pt x="30" y="12"/>
                  </a:moveTo>
                  <a:lnTo>
                    <a:pt x="24" y="12"/>
                  </a:lnTo>
                  <a:lnTo>
                    <a:pt x="24" y="18"/>
                  </a:lnTo>
                  <a:lnTo>
                    <a:pt x="36" y="30"/>
                  </a:lnTo>
                  <a:lnTo>
                    <a:pt x="18" y="30"/>
                  </a:lnTo>
                  <a:lnTo>
                    <a:pt x="18" y="24"/>
                  </a:lnTo>
                  <a:lnTo>
                    <a:pt x="0" y="18"/>
                  </a:lnTo>
                  <a:lnTo>
                    <a:pt x="12" y="6"/>
                  </a:lnTo>
                  <a:lnTo>
                    <a:pt x="24" y="0"/>
                  </a:lnTo>
                  <a:lnTo>
                    <a:pt x="30" y="1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55" name="Freeform 3647"/>
            <p:cNvSpPr>
              <a:spLocks/>
            </p:cNvSpPr>
            <p:nvPr/>
          </p:nvSpPr>
          <p:spPr bwMode="auto">
            <a:xfrm>
              <a:off x="6197600" y="3067050"/>
              <a:ext cx="230188" cy="136525"/>
            </a:xfrm>
            <a:custGeom>
              <a:avLst/>
              <a:gdLst>
                <a:gd name="T0" fmla="*/ 2147483647 w 143"/>
                <a:gd name="T1" fmla="*/ 2147483647 h 77"/>
                <a:gd name="T2" fmla="*/ 2147483647 w 143"/>
                <a:gd name="T3" fmla="*/ 2147483647 h 77"/>
                <a:gd name="T4" fmla="*/ 2147483647 w 143"/>
                <a:gd name="T5" fmla="*/ 2147483647 h 77"/>
                <a:gd name="T6" fmla="*/ 2147483647 w 143"/>
                <a:gd name="T7" fmla="*/ 2147483647 h 77"/>
                <a:gd name="T8" fmla="*/ 0 w 143"/>
                <a:gd name="T9" fmla="*/ 2147483647 h 77"/>
                <a:gd name="T10" fmla="*/ 0 w 143"/>
                <a:gd name="T11" fmla="*/ 2147483647 h 77"/>
                <a:gd name="T12" fmla="*/ 2147483647 w 143"/>
                <a:gd name="T13" fmla="*/ 2147483647 h 77"/>
                <a:gd name="T14" fmla="*/ 2147483647 w 143"/>
                <a:gd name="T15" fmla="*/ 2147483647 h 77"/>
                <a:gd name="T16" fmla="*/ 2147483647 w 143"/>
                <a:gd name="T17" fmla="*/ 0 h 77"/>
                <a:gd name="T18" fmla="*/ 2147483647 w 143"/>
                <a:gd name="T19" fmla="*/ 2147483647 h 77"/>
                <a:gd name="T20" fmla="*/ 2147483647 w 143"/>
                <a:gd name="T21" fmla="*/ 2147483647 h 77"/>
                <a:gd name="T22" fmla="*/ 2147483647 w 143"/>
                <a:gd name="T23" fmla="*/ 2147483647 h 77"/>
                <a:gd name="T24" fmla="*/ 2147483647 w 143"/>
                <a:gd name="T25" fmla="*/ 2147483647 h 77"/>
                <a:gd name="T26" fmla="*/ 2147483647 w 143"/>
                <a:gd name="T27" fmla="*/ 2147483647 h 77"/>
                <a:gd name="T28" fmla="*/ 2147483647 w 143"/>
                <a:gd name="T29" fmla="*/ 2147483647 h 77"/>
                <a:gd name="T30" fmla="*/ 2147483647 w 143"/>
                <a:gd name="T31" fmla="*/ 2147483647 h 77"/>
                <a:gd name="T32" fmla="*/ 2147483647 w 143"/>
                <a:gd name="T33" fmla="*/ 2147483647 h 77"/>
                <a:gd name="T34" fmla="*/ 2147483647 w 143"/>
                <a:gd name="T35" fmla="*/ 2147483647 h 77"/>
                <a:gd name="T36" fmla="*/ 2147483647 w 143"/>
                <a:gd name="T37" fmla="*/ 2147483647 h 77"/>
                <a:gd name="T38" fmla="*/ 2147483647 w 143"/>
                <a:gd name="T39" fmla="*/ 2147483647 h 77"/>
                <a:gd name="T40" fmla="*/ 2147483647 w 143"/>
                <a:gd name="T41" fmla="*/ 2147483647 h 77"/>
                <a:gd name="T42" fmla="*/ 2147483647 w 143"/>
                <a:gd name="T43" fmla="*/ 2147483647 h 77"/>
                <a:gd name="T44" fmla="*/ 2147483647 w 143"/>
                <a:gd name="T45" fmla="*/ 2147483647 h 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3"/>
                <a:gd name="T70" fmla="*/ 0 h 77"/>
                <a:gd name="T71" fmla="*/ 143 w 143"/>
                <a:gd name="T72" fmla="*/ 77 h 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3" h="77">
                  <a:moveTo>
                    <a:pt x="77" y="59"/>
                  </a:moveTo>
                  <a:lnTo>
                    <a:pt x="59" y="59"/>
                  </a:lnTo>
                  <a:lnTo>
                    <a:pt x="41" y="53"/>
                  </a:lnTo>
                  <a:lnTo>
                    <a:pt x="18" y="42"/>
                  </a:lnTo>
                  <a:lnTo>
                    <a:pt x="0" y="30"/>
                  </a:lnTo>
                  <a:lnTo>
                    <a:pt x="0" y="18"/>
                  </a:lnTo>
                  <a:lnTo>
                    <a:pt x="6" y="6"/>
                  </a:lnTo>
                  <a:lnTo>
                    <a:pt x="18" y="0"/>
                  </a:lnTo>
                  <a:lnTo>
                    <a:pt x="30" y="6"/>
                  </a:lnTo>
                  <a:lnTo>
                    <a:pt x="53" y="24"/>
                  </a:lnTo>
                  <a:lnTo>
                    <a:pt x="59" y="24"/>
                  </a:lnTo>
                  <a:lnTo>
                    <a:pt x="65" y="30"/>
                  </a:lnTo>
                  <a:lnTo>
                    <a:pt x="77" y="36"/>
                  </a:lnTo>
                  <a:lnTo>
                    <a:pt x="83" y="42"/>
                  </a:lnTo>
                  <a:lnTo>
                    <a:pt x="101" y="48"/>
                  </a:lnTo>
                  <a:lnTo>
                    <a:pt x="113" y="48"/>
                  </a:lnTo>
                  <a:lnTo>
                    <a:pt x="137" y="48"/>
                  </a:lnTo>
                  <a:lnTo>
                    <a:pt x="143" y="77"/>
                  </a:lnTo>
                  <a:lnTo>
                    <a:pt x="125" y="77"/>
                  </a:lnTo>
                  <a:lnTo>
                    <a:pt x="101" y="71"/>
                  </a:lnTo>
                  <a:lnTo>
                    <a:pt x="89" y="71"/>
                  </a:lnTo>
                  <a:lnTo>
                    <a:pt x="77" y="59"/>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56" name="Freeform 3648"/>
            <p:cNvSpPr>
              <a:spLocks/>
            </p:cNvSpPr>
            <p:nvPr/>
          </p:nvSpPr>
          <p:spPr bwMode="auto">
            <a:xfrm>
              <a:off x="5659438" y="2830513"/>
              <a:ext cx="423863" cy="469900"/>
            </a:xfrm>
            <a:custGeom>
              <a:avLst/>
              <a:gdLst>
                <a:gd name="T0" fmla="*/ 2147483647 w 263"/>
                <a:gd name="T1" fmla="*/ 2147483647 h 263"/>
                <a:gd name="T2" fmla="*/ 2147483647 w 263"/>
                <a:gd name="T3" fmla="*/ 2147483647 h 263"/>
                <a:gd name="T4" fmla="*/ 2147483647 w 263"/>
                <a:gd name="T5" fmla="*/ 2147483647 h 263"/>
                <a:gd name="T6" fmla="*/ 2147483647 w 263"/>
                <a:gd name="T7" fmla="*/ 2147483647 h 263"/>
                <a:gd name="T8" fmla="*/ 2147483647 w 263"/>
                <a:gd name="T9" fmla="*/ 2147483647 h 263"/>
                <a:gd name="T10" fmla="*/ 2147483647 w 263"/>
                <a:gd name="T11" fmla="*/ 2147483647 h 263"/>
                <a:gd name="T12" fmla="*/ 2147483647 w 263"/>
                <a:gd name="T13" fmla="*/ 2147483647 h 263"/>
                <a:gd name="T14" fmla="*/ 2147483647 w 263"/>
                <a:gd name="T15" fmla="*/ 2147483647 h 263"/>
                <a:gd name="T16" fmla="*/ 2147483647 w 263"/>
                <a:gd name="T17" fmla="*/ 2147483647 h 263"/>
                <a:gd name="T18" fmla="*/ 2147483647 w 263"/>
                <a:gd name="T19" fmla="*/ 2147483647 h 263"/>
                <a:gd name="T20" fmla="*/ 2147483647 w 263"/>
                <a:gd name="T21" fmla="*/ 2147483647 h 263"/>
                <a:gd name="T22" fmla="*/ 2147483647 w 263"/>
                <a:gd name="T23" fmla="*/ 2147483647 h 263"/>
                <a:gd name="T24" fmla="*/ 2147483647 w 263"/>
                <a:gd name="T25" fmla="*/ 2147483647 h 263"/>
                <a:gd name="T26" fmla="*/ 2147483647 w 263"/>
                <a:gd name="T27" fmla="*/ 2147483647 h 263"/>
                <a:gd name="T28" fmla="*/ 2147483647 w 263"/>
                <a:gd name="T29" fmla="*/ 2147483647 h 263"/>
                <a:gd name="T30" fmla="*/ 2147483647 w 263"/>
                <a:gd name="T31" fmla="*/ 2147483647 h 263"/>
                <a:gd name="T32" fmla="*/ 2147483647 w 263"/>
                <a:gd name="T33" fmla="*/ 2147483647 h 263"/>
                <a:gd name="T34" fmla="*/ 2147483647 w 263"/>
                <a:gd name="T35" fmla="*/ 2147483647 h 263"/>
                <a:gd name="T36" fmla="*/ 2147483647 w 263"/>
                <a:gd name="T37" fmla="*/ 2147483647 h 263"/>
                <a:gd name="T38" fmla="*/ 2147483647 w 263"/>
                <a:gd name="T39" fmla="*/ 2147483647 h 263"/>
                <a:gd name="T40" fmla="*/ 2147483647 w 263"/>
                <a:gd name="T41" fmla="*/ 2147483647 h 263"/>
                <a:gd name="T42" fmla="*/ 2147483647 w 263"/>
                <a:gd name="T43" fmla="*/ 2147483647 h 263"/>
                <a:gd name="T44" fmla="*/ 2147483647 w 263"/>
                <a:gd name="T45" fmla="*/ 2147483647 h 263"/>
                <a:gd name="T46" fmla="*/ 2147483647 w 263"/>
                <a:gd name="T47" fmla="*/ 2147483647 h 263"/>
                <a:gd name="T48" fmla="*/ 2147483647 w 263"/>
                <a:gd name="T49" fmla="*/ 2147483647 h 263"/>
                <a:gd name="T50" fmla="*/ 2147483647 w 263"/>
                <a:gd name="T51" fmla="*/ 2147483647 h 263"/>
                <a:gd name="T52" fmla="*/ 2147483647 w 263"/>
                <a:gd name="T53" fmla="*/ 2147483647 h 263"/>
                <a:gd name="T54" fmla="*/ 0 w 263"/>
                <a:gd name="T55" fmla="*/ 2147483647 h 263"/>
                <a:gd name="T56" fmla="*/ 2147483647 w 263"/>
                <a:gd name="T57" fmla="*/ 2147483647 h 263"/>
                <a:gd name="T58" fmla="*/ 2147483647 w 263"/>
                <a:gd name="T59" fmla="*/ 2147483647 h 263"/>
                <a:gd name="T60" fmla="*/ 2147483647 w 263"/>
                <a:gd name="T61" fmla="*/ 2147483647 h 263"/>
                <a:gd name="T62" fmla="*/ 2147483647 w 263"/>
                <a:gd name="T63" fmla="*/ 2147483647 h 263"/>
                <a:gd name="T64" fmla="*/ 2147483647 w 263"/>
                <a:gd name="T65" fmla="*/ 2147483647 h 263"/>
                <a:gd name="T66" fmla="*/ 2147483647 w 263"/>
                <a:gd name="T67" fmla="*/ 2147483647 h 2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263"/>
                <a:gd name="T104" fmla="*/ 263 w 263"/>
                <a:gd name="T105" fmla="*/ 263 h 2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263">
                  <a:moveTo>
                    <a:pt x="107" y="233"/>
                  </a:moveTo>
                  <a:lnTo>
                    <a:pt x="113" y="239"/>
                  </a:lnTo>
                  <a:lnTo>
                    <a:pt x="119" y="245"/>
                  </a:lnTo>
                  <a:lnTo>
                    <a:pt x="131" y="257"/>
                  </a:lnTo>
                  <a:lnTo>
                    <a:pt x="143" y="263"/>
                  </a:lnTo>
                  <a:lnTo>
                    <a:pt x="155" y="257"/>
                  </a:lnTo>
                  <a:lnTo>
                    <a:pt x="155" y="251"/>
                  </a:lnTo>
                  <a:lnTo>
                    <a:pt x="167" y="251"/>
                  </a:lnTo>
                  <a:lnTo>
                    <a:pt x="185" y="251"/>
                  </a:lnTo>
                  <a:lnTo>
                    <a:pt x="191" y="251"/>
                  </a:lnTo>
                  <a:lnTo>
                    <a:pt x="179" y="227"/>
                  </a:lnTo>
                  <a:lnTo>
                    <a:pt x="173" y="227"/>
                  </a:lnTo>
                  <a:lnTo>
                    <a:pt x="173" y="209"/>
                  </a:lnTo>
                  <a:lnTo>
                    <a:pt x="161" y="203"/>
                  </a:lnTo>
                  <a:lnTo>
                    <a:pt x="167" y="180"/>
                  </a:lnTo>
                  <a:lnTo>
                    <a:pt x="173" y="180"/>
                  </a:lnTo>
                  <a:lnTo>
                    <a:pt x="191" y="180"/>
                  </a:lnTo>
                  <a:lnTo>
                    <a:pt x="203" y="168"/>
                  </a:lnTo>
                  <a:lnTo>
                    <a:pt x="215" y="150"/>
                  </a:lnTo>
                  <a:lnTo>
                    <a:pt x="221" y="132"/>
                  </a:lnTo>
                  <a:lnTo>
                    <a:pt x="227" y="120"/>
                  </a:lnTo>
                  <a:lnTo>
                    <a:pt x="227" y="108"/>
                  </a:lnTo>
                  <a:lnTo>
                    <a:pt x="239" y="96"/>
                  </a:lnTo>
                  <a:lnTo>
                    <a:pt x="227" y="90"/>
                  </a:lnTo>
                  <a:lnTo>
                    <a:pt x="221" y="84"/>
                  </a:lnTo>
                  <a:lnTo>
                    <a:pt x="215" y="78"/>
                  </a:lnTo>
                  <a:lnTo>
                    <a:pt x="209" y="66"/>
                  </a:lnTo>
                  <a:lnTo>
                    <a:pt x="209" y="60"/>
                  </a:lnTo>
                  <a:lnTo>
                    <a:pt x="203" y="54"/>
                  </a:lnTo>
                  <a:lnTo>
                    <a:pt x="203" y="48"/>
                  </a:lnTo>
                  <a:lnTo>
                    <a:pt x="227" y="48"/>
                  </a:lnTo>
                  <a:lnTo>
                    <a:pt x="245" y="42"/>
                  </a:lnTo>
                  <a:lnTo>
                    <a:pt x="263" y="30"/>
                  </a:lnTo>
                  <a:lnTo>
                    <a:pt x="239" y="24"/>
                  </a:lnTo>
                  <a:lnTo>
                    <a:pt x="227" y="18"/>
                  </a:lnTo>
                  <a:lnTo>
                    <a:pt x="221" y="6"/>
                  </a:lnTo>
                  <a:lnTo>
                    <a:pt x="197" y="0"/>
                  </a:lnTo>
                  <a:lnTo>
                    <a:pt x="161" y="6"/>
                  </a:lnTo>
                  <a:lnTo>
                    <a:pt x="149" y="24"/>
                  </a:lnTo>
                  <a:lnTo>
                    <a:pt x="161" y="36"/>
                  </a:lnTo>
                  <a:lnTo>
                    <a:pt x="155" y="54"/>
                  </a:lnTo>
                  <a:lnTo>
                    <a:pt x="155" y="60"/>
                  </a:lnTo>
                  <a:lnTo>
                    <a:pt x="137" y="60"/>
                  </a:lnTo>
                  <a:lnTo>
                    <a:pt x="149" y="72"/>
                  </a:lnTo>
                  <a:lnTo>
                    <a:pt x="137" y="84"/>
                  </a:lnTo>
                  <a:lnTo>
                    <a:pt x="131" y="108"/>
                  </a:lnTo>
                  <a:lnTo>
                    <a:pt x="119" y="108"/>
                  </a:lnTo>
                  <a:lnTo>
                    <a:pt x="113" y="114"/>
                  </a:lnTo>
                  <a:lnTo>
                    <a:pt x="95" y="120"/>
                  </a:lnTo>
                  <a:lnTo>
                    <a:pt x="95" y="132"/>
                  </a:lnTo>
                  <a:lnTo>
                    <a:pt x="95" y="144"/>
                  </a:lnTo>
                  <a:lnTo>
                    <a:pt x="77" y="150"/>
                  </a:lnTo>
                  <a:lnTo>
                    <a:pt x="59" y="150"/>
                  </a:lnTo>
                  <a:lnTo>
                    <a:pt x="30" y="150"/>
                  </a:lnTo>
                  <a:lnTo>
                    <a:pt x="18" y="150"/>
                  </a:lnTo>
                  <a:lnTo>
                    <a:pt x="0" y="144"/>
                  </a:lnTo>
                  <a:lnTo>
                    <a:pt x="30" y="168"/>
                  </a:lnTo>
                  <a:lnTo>
                    <a:pt x="42" y="174"/>
                  </a:lnTo>
                  <a:lnTo>
                    <a:pt x="47" y="197"/>
                  </a:lnTo>
                  <a:lnTo>
                    <a:pt x="53" y="197"/>
                  </a:lnTo>
                  <a:lnTo>
                    <a:pt x="53" y="209"/>
                  </a:lnTo>
                  <a:lnTo>
                    <a:pt x="36" y="215"/>
                  </a:lnTo>
                  <a:lnTo>
                    <a:pt x="30" y="221"/>
                  </a:lnTo>
                  <a:lnTo>
                    <a:pt x="30" y="233"/>
                  </a:lnTo>
                  <a:lnTo>
                    <a:pt x="42" y="233"/>
                  </a:lnTo>
                  <a:lnTo>
                    <a:pt x="59" y="233"/>
                  </a:lnTo>
                  <a:lnTo>
                    <a:pt x="71" y="233"/>
                  </a:lnTo>
                  <a:lnTo>
                    <a:pt x="89" y="233"/>
                  </a:lnTo>
                  <a:lnTo>
                    <a:pt x="107" y="233"/>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57" name="Freeform 3649"/>
            <p:cNvSpPr>
              <a:spLocks/>
            </p:cNvSpPr>
            <p:nvPr/>
          </p:nvSpPr>
          <p:spPr bwMode="auto">
            <a:xfrm>
              <a:off x="4686300" y="3022600"/>
              <a:ext cx="307975" cy="350837"/>
            </a:xfrm>
            <a:custGeom>
              <a:avLst/>
              <a:gdLst>
                <a:gd name="T0" fmla="*/ 2147483647 w 191"/>
                <a:gd name="T1" fmla="*/ 2147483647 h 197"/>
                <a:gd name="T2" fmla="*/ 2147483647 w 191"/>
                <a:gd name="T3" fmla="*/ 2147483647 h 197"/>
                <a:gd name="T4" fmla="*/ 2147483647 w 191"/>
                <a:gd name="T5" fmla="*/ 2147483647 h 197"/>
                <a:gd name="T6" fmla="*/ 2147483647 w 191"/>
                <a:gd name="T7" fmla="*/ 2147483647 h 197"/>
                <a:gd name="T8" fmla="*/ 2147483647 w 191"/>
                <a:gd name="T9" fmla="*/ 2147483647 h 197"/>
                <a:gd name="T10" fmla="*/ 2147483647 w 191"/>
                <a:gd name="T11" fmla="*/ 2147483647 h 197"/>
                <a:gd name="T12" fmla="*/ 2147483647 w 191"/>
                <a:gd name="T13" fmla="*/ 2147483647 h 197"/>
                <a:gd name="T14" fmla="*/ 2147483647 w 191"/>
                <a:gd name="T15" fmla="*/ 2147483647 h 197"/>
                <a:gd name="T16" fmla="*/ 2147483647 w 191"/>
                <a:gd name="T17" fmla="*/ 2147483647 h 197"/>
                <a:gd name="T18" fmla="*/ 2147483647 w 191"/>
                <a:gd name="T19" fmla="*/ 2147483647 h 197"/>
                <a:gd name="T20" fmla="*/ 2147483647 w 191"/>
                <a:gd name="T21" fmla="*/ 2147483647 h 197"/>
                <a:gd name="T22" fmla="*/ 2147483647 w 191"/>
                <a:gd name="T23" fmla="*/ 2147483647 h 197"/>
                <a:gd name="T24" fmla="*/ 2147483647 w 191"/>
                <a:gd name="T25" fmla="*/ 2147483647 h 197"/>
                <a:gd name="T26" fmla="*/ 2147483647 w 191"/>
                <a:gd name="T27" fmla="*/ 2147483647 h 197"/>
                <a:gd name="T28" fmla="*/ 2147483647 w 191"/>
                <a:gd name="T29" fmla="*/ 2147483647 h 197"/>
                <a:gd name="T30" fmla="*/ 2147483647 w 191"/>
                <a:gd name="T31" fmla="*/ 2147483647 h 197"/>
                <a:gd name="T32" fmla="*/ 2147483647 w 191"/>
                <a:gd name="T33" fmla="*/ 2147483647 h 197"/>
                <a:gd name="T34" fmla="*/ 2147483647 w 191"/>
                <a:gd name="T35" fmla="*/ 2147483647 h 197"/>
                <a:gd name="T36" fmla="*/ 2147483647 w 191"/>
                <a:gd name="T37" fmla="*/ 2147483647 h 197"/>
                <a:gd name="T38" fmla="*/ 2147483647 w 191"/>
                <a:gd name="T39" fmla="*/ 2147483647 h 197"/>
                <a:gd name="T40" fmla="*/ 2147483647 w 191"/>
                <a:gd name="T41" fmla="*/ 2147483647 h 197"/>
                <a:gd name="T42" fmla="*/ 2147483647 w 191"/>
                <a:gd name="T43" fmla="*/ 2147483647 h 197"/>
                <a:gd name="T44" fmla="*/ 2147483647 w 191"/>
                <a:gd name="T45" fmla="*/ 2147483647 h 197"/>
                <a:gd name="T46" fmla="*/ 2147483647 w 191"/>
                <a:gd name="T47" fmla="*/ 2147483647 h 197"/>
                <a:gd name="T48" fmla="*/ 0 w 191"/>
                <a:gd name="T49" fmla="*/ 2147483647 h 197"/>
                <a:gd name="T50" fmla="*/ 0 w 191"/>
                <a:gd name="T51" fmla="*/ 2147483647 h 197"/>
                <a:gd name="T52" fmla="*/ 0 w 191"/>
                <a:gd name="T53" fmla="*/ 2147483647 h 197"/>
                <a:gd name="T54" fmla="*/ 0 w 191"/>
                <a:gd name="T55" fmla="*/ 2147483647 h 197"/>
                <a:gd name="T56" fmla="*/ 0 w 191"/>
                <a:gd name="T57" fmla="*/ 2147483647 h 197"/>
                <a:gd name="T58" fmla="*/ 0 w 191"/>
                <a:gd name="T59" fmla="*/ 0 h 197"/>
                <a:gd name="T60" fmla="*/ 2147483647 w 191"/>
                <a:gd name="T61" fmla="*/ 0 h 197"/>
                <a:gd name="T62" fmla="*/ 2147483647 w 191"/>
                <a:gd name="T63" fmla="*/ 2147483647 h 197"/>
                <a:gd name="T64" fmla="*/ 2147483647 w 191"/>
                <a:gd name="T65" fmla="*/ 2147483647 h 197"/>
                <a:gd name="T66" fmla="*/ 2147483647 w 191"/>
                <a:gd name="T67" fmla="*/ 2147483647 h 197"/>
                <a:gd name="T68" fmla="*/ 2147483647 w 191"/>
                <a:gd name="T69" fmla="*/ 0 h 197"/>
                <a:gd name="T70" fmla="*/ 2147483647 w 191"/>
                <a:gd name="T71" fmla="*/ 2147483647 h 197"/>
                <a:gd name="T72" fmla="*/ 2147483647 w 191"/>
                <a:gd name="T73" fmla="*/ 0 h 197"/>
                <a:gd name="T74" fmla="*/ 2147483647 w 191"/>
                <a:gd name="T75" fmla="*/ 2147483647 h 197"/>
                <a:gd name="T76" fmla="*/ 2147483647 w 191"/>
                <a:gd name="T77" fmla="*/ 2147483647 h 197"/>
                <a:gd name="T78" fmla="*/ 2147483647 w 191"/>
                <a:gd name="T79" fmla="*/ 2147483647 h 197"/>
                <a:gd name="T80" fmla="*/ 2147483647 w 191"/>
                <a:gd name="T81" fmla="*/ 2147483647 h 197"/>
                <a:gd name="T82" fmla="*/ 2147483647 w 191"/>
                <a:gd name="T83" fmla="*/ 2147483647 h 197"/>
                <a:gd name="T84" fmla="*/ 2147483647 w 191"/>
                <a:gd name="T85" fmla="*/ 2147483647 h 197"/>
                <a:gd name="T86" fmla="*/ 2147483647 w 191"/>
                <a:gd name="T87" fmla="*/ 2147483647 h 197"/>
                <a:gd name="T88" fmla="*/ 2147483647 w 191"/>
                <a:gd name="T89" fmla="*/ 2147483647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1"/>
                <a:gd name="T136" fmla="*/ 0 h 197"/>
                <a:gd name="T137" fmla="*/ 191 w 191"/>
                <a:gd name="T138" fmla="*/ 197 h 19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1" h="197">
                  <a:moveTo>
                    <a:pt x="149" y="72"/>
                  </a:moveTo>
                  <a:lnTo>
                    <a:pt x="143" y="54"/>
                  </a:lnTo>
                  <a:lnTo>
                    <a:pt x="131" y="36"/>
                  </a:lnTo>
                  <a:lnTo>
                    <a:pt x="125" y="36"/>
                  </a:lnTo>
                  <a:lnTo>
                    <a:pt x="131" y="54"/>
                  </a:lnTo>
                  <a:lnTo>
                    <a:pt x="143" y="66"/>
                  </a:lnTo>
                  <a:lnTo>
                    <a:pt x="155" y="95"/>
                  </a:lnTo>
                  <a:lnTo>
                    <a:pt x="161" y="107"/>
                  </a:lnTo>
                  <a:lnTo>
                    <a:pt x="173" y="125"/>
                  </a:lnTo>
                  <a:lnTo>
                    <a:pt x="179" y="137"/>
                  </a:lnTo>
                  <a:lnTo>
                    <a:pt x="191" y="149"/>
                  </a:lnTo>
                  <a:lnTo>
                    <a:pt x="191" y="155"/>
                  </a:lnTo>
                  <a:lnTo>
                    <a:pt x="191" y="167"/>
                  </a:lnTo>
                  <a:lnTo>
                    <a:pt x="185" y="173"/>
                  </a:lnTo>
                  <a:lnTo>
                    <a:pt x="179" y="173"/>
                  </a:lnTo>
                  <a:lnTo>
                    <a:pt x="173" y="185"/>
                  </a:lnTo>
                  <a:lnTo>
                    <a:pt x="167" y="185"/>
                  </a:lnTo>
                  <a:lnTo>
                    <a:pt x="161" y="197"/>
                  </a:lnTo>
                  <a:lnTo>
                    <a:pt x="143" y="191"/>
                  </a:lnTo>
                  <a:lnTo>
                    <a:pt x="119" y="191"/>
                  </a:lnTo>
                  <a:lnTo>
                    <a:pt x="119" y="185"/>
                  </a:lnTo>
                  <a:lnTo>
                    <a:pt x="119" y="191"/>
                  </a:lnTo>
                  <a:lnTo>
                    <a:pt x="5" y="191"/>
                  </a:lnTo>
                  <a:lnTo>
                    <a:pt x="5" y="119"/>
                  </a:lnTo>
                  <a:lnTo>
                    <a:pt x="0" y="77"/>
                  </a:lnTo>
                  <a:lnTo>
                    <a:pt x="0" y="60"/>
                  </a:lnTo>
                  <a:lnTo>
                    <a:pt x="0" y="42"/>
                  </a:lnTo>
                  <a:lnTo>
                    <a:pt x="0" y="24"/>
                  </a:lnTo>
                  <a:lnTo>
                    <a:pt x="0" y="12"/>
                  </a:lnTo>
                  <a:lnTo>
                    <a:pt x="0" y="0"/>
                  </a:lnTo>
                  <a:lnTo>
                    <a:pt x="11" y="0"/>
                  </a:lnTo>
                  <a:lnTo>
                    <a:pt x="35" y="6"/>
                  </a:lnTo>
                  <a:lnTo>
                    <a:pt x="65" y="12"/>
                  </a:lnTo>
                  <a:lnTo>
                    <a:pt x="89" y="6"/>
                  </a:lnTo>
                  <a:lnTo>
                    <a:pt x="95" y="0"/>
                  </a:lnTo>
                  <a:lnTo>
                    <a:pt x="95" y="6"/>
                  </a:lnTo>
                  <a:lnTo>
                    <a:pt x="101" y="0"/>
                  </a:lnTo>
                  <a:lnTo>
                    <a:pt x="119" y="6"/>
                  </a:lnTo>
                  <a:lnTo>
                    <a:pt x="119" y="12"/>
                  </a:lnTo>
                  <a:lnTo>
                    <a:pt x="131" y="12"/>
                  </a:lnTo>
                  <a:lnTo>
                    <a:pt x="155" y="6"/>
                  </a:lnTo>
                  <a:lnTo>
                    <a:pt x="167" y="42"/>
                  </a:lnTo>
                  <a:lnTo>
                    <a:pt x="167" y="60"/>
                  </a:lnTo>
                  <a:lnTo>
                    <a:pt x="161" y="77"/>
                  </a:lnTo>
                  <a:lnTo>
                    <a:pt x="149" y="72"/>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58" name="Freeform 3650"/>
            <p:cNvSpPr>
              <a:spLocks/>
            </p:cNvSpPr>
            <p:nvPr/>
          </p:nvSpPr>
          <p:spPr bwMode="auto">
            <a:xfrm>
              <a:off x="5889625" y="2884488"/>
              <a:ext cx="779463" cy="969962"/>
            </a:xfrm>
            <a:custGeom>
              <a:avLst/>
              <a:gdLst>
                <a:gd name="T0" fmla="*/ 2147483647 w 485"/>
                <a:gd name="T1" fmla="*/ 2147483647 h 544"/>
                <a:gd name="T2" fmla="*/ 2147483647 w 485"/>
                <a:gd name="T3" fmla="*/ 2147483647 h 544"/>
                <a:gd name="T4" fmla="*/ 2147483647 w 485"/>
                <a:gd name="T5" fmla="*/ 2147483647 h 544"/>
                <a:gd name="T6" fmla="*/ 2147483647 w 485"/>
                <a:gd name="T7" fmla="*/ 2147483647 h 544"/>
                <a:gd name="T8" fmla="*/ 2147483647 w 485"/>
                <a:gd name="T9" fmla="*/ 2147483647 h 544"/>
                <a:gd name="T10" fmla="*/ 2147483647 w 485"/>
                <a:gd name="T11" fmla="*/ 2147483647 h 544"/>
                <a:gd name="T12" fmla="*/ 2147483647 w 485"/>
                <a:gd name="T13" fmla="*/ 2147483647 h 544"/>
                <a:gd name="T14" fmla="*/ 2147483647 w 485"/>
                <a:gd name="T15" fmla="*/ 2147483647 h 544"/>
                <a:gd name="T16" fmla="*/ 2147483647 w 485"/>
                <a:gd name="T17" fmla="*/ 2147483647 h 544"/>
                <a:gd name="T18" fmla="*/ 0 w 485"/>
                <a:gd name="T19" fmla="*/ 2147483647 h 544"/>
                <a:gd name="T20" fmla="*/ 2147483647 w 485"/>
                <a:gd name="T21" fmla="*/ 2147483647 h 544"/>
                <a:gd name="T22" fmla="*/ 2147483647 w 485"/>
                <a:gd name="T23" fmla="*/ 2147483647 h 544"/>
                <a:gd name="T24" fmla="*/ 2147483647 w 485"/>
                <a:gd name="T25" fmla="*/ 2147483647 h 544"/>
                <a:gd name="T26" fmla="*/ 2147483647 w 485"/>
                <a:gd name="T27" fmla="*/ 2147483647 h 544"/>
                <a:gd name="T28" fmla="*/ 2147483647 w 485"/>
                <a:gd name="T29" fmla="*/ 2147483647 h 544"/>
                <a:gd name="T30" fmla="*/ 2147483647 w 485"/>
                <a:gd name="T31" fmla="*/ 2147483647 h 544"/>
                <a:gd name="T32" fmla="*/ 2147483647 w 485"/>
                <a:gd name="T33" fmla="*/ 2147483647 h 544"/>
                <a:gd name="T34" fmla="*/ 2147483647 w 485"/>
                <a:gd name="T35" fmla="*/ 2147483647 h 544"/>
                <a:gd name="T36" fmla="*/ 2147483647 w 485"/>
                <a:gd name="T37" fmla="*/ 2147483647 h 544"/>
                <a:gd name="T38" fmla="*/ 2147483647 w 485"/>
                <a:gd name="T39" fmla="*/ 2147483647 h 544"/>
                <a:gd name="T40" fmla="*/ 2147483647 w 485"/>
                <a:gd name="T41" fmla="*/ 2147483647 h 544"/>
                <a:gd name="T42" fmla="*/ 2147483647 w 485"/>
                <a:gd name="T43" fmla="*/ 2147483647 h 544"/>
                <a:gd name="T44" fmla="*/ 2147483647 w 485"/>
                <a:gd name="T45" fmla="*/ 2147483647 h 544"/>
                <a:gd name="T46" fmla="*/ 2147483647 w 485"/>
                <a:gd name="T47" fmla="*/ 2147483647 h 544"/>
                <a:gd name="T48" fmla="*/ 2147483647 w 485"/>
                <a:gd name="T49" fmla="*/ 2147483647 h 544"/>
                <a:gd name="T50" fmla="*/ 2147483647 w 485"/>
                <a:gd name="T51" fmla="*/ 2147483647 h 544"/>
                <a:gd name="T52" fmla="*/ 2147483647 w 485"/>
                <a:gd name="T53" fmla="*/ 2147483647 h 544"/>
                <a:gd name="T54" fmla="*/ 2147483647 w 485"/>
                <a:gd name="T55" fmla="*/ 2147483647 h 544"/>
                <a:gd name="T56" fmla="*/ 2147483647 w 485"/>
                <a:gd name="T57" fmla="*/ 2147483647 h 544"/>
                <a:gd name="T58" fmla="*/ 2147483647 w 485"/>
                <a:gd name="T59" fmla="*/ 2147483647 h 544"/>
                <a:gd name="T60" fmla="*/ 2147483647 w 485"/>
                <a:gd name="T61" fmla="*/ 2147483647 h 544"/>
                <a:gd name="T62" fmla="*/ 2147483647 w 485"/>
                <a:gd name="T63" fmla="*/ 2147483647 h 544"/>
                <a:gd name="T64" fmla="*/ 2147483647 w 485"/>
                <a:gd name="T65" fmla="*/ 2147483647 h 544"/>
                <a:gd name="T66" fmla="*/ 2147483647 w 485"/>
                <a:gd name="T67" fmla="*/ 2147483647 h 544"/>
                <a:gd name="T68" fmla="*/ 2147483647 w 485"/>
                <a:gd name="T69" fmla="*/ 2147483647 h 544"/>
                <a:gd name="T70" fmla="*/ 2147483647 w 485"/>
                <a:gd name="T71" fmla="*/ 2147483647 h 544"/>
                <a:gd name="T72" fmla="*/ 2147483647 w 485"/>
                <a:gd name="T73" fmla="*/ 2147483647 h 544"/>
                <a:gd name="T74" fmla="*/ 2147483647 w 485"/>
                <a:gd name="T75" fmla="*/ 2147483647 h 544"/>
                <a:gd name="T76" fmla="*/ 2147483647 w 485"/>
                <a:gd name="T77" fmla="*/ 2147483647 h 544"/>
                <a:gd name="T78" fmla="*/ 2147483647 w 485"/>
                <a:gd name="T79" fmla="*/ 2147483647 h 544"/>
                <a:gd name="T80" fmla="*/ 2147483647 w 485"/>
                <a:gd name="T81" fmla="*/ 2147483647 h 544"/>
                <a:gd name="T82" fmla="*/ 2147483647 w 485"/>
                <a:gd name="T83" fmla="*/ 2147483647 h 544"/>
                <a:gd name="T84" fmla="*/ 2147483647 w 485"/>
                <a:gd name="T85" fmla="*/ 2147483647 h 544"/>
                <a:gd name="T86" fmla="*/ 2147483647 w 485"/>
                <a:gd name="T87" fmla="*/ 2147483647 h 544"/>
                <a:gd name="T88" fmla="*/ 2147483647 w 485"/>
                <a:gd name="T89" fmla="*/ 2147483647 h 544"/>
                <a:gd name="T90" fmla="*/ 2147483647 w 485"/>
                <a:gd name="T91" fmla="*/ 2147483647 h 544"/>
                <a:gd name="T92" fmla="*/ 2147483647 w 485"/>
                <a:gd name="T93" fmla="*/ 2147483647 h 544"/>
                <a:gd name="T94" fmla="*/ 2147483647 w 485"/>
                <a:gd name="T95" fmla="*/ 2147483647 h 544"/>
                <a:gd name="T96" fmla="*/ 2147483647 w 485"/>
                <a:gd name="T97" fmla="*/ 2147483647 h 544"/>
                <a:gd name="T98" fmla="*/ 2147483647 w 485"/>
                <a:gd name="T99" fmla="*/ 2147483647 h 544"/>
                <a:gd name="T100" fmla="*/ 2147483647 w 485"/>
                <a:gd name="T101" fmla="*/ 2147483647 h 544"/>
                <a:gd name="T102" fmla="*/ 2147483647 w 485"/>
                <a:gd name="T103" fmla="*/ 2147483647 h 544"/>
                <a:gd name="T104" fmla="*/ 2147483647 w 485"/>
                <a:gd name="T105" fmla="*/ 2147483647 h 544"/>
                <a:gd name="T106" fmla="*/ 2147483647 w 485"/>
                <a:gd name="T107" fmla="*/ 2147483647 h 544"/>
                <a:gd name="T108" fmla="*/ 2147483647 w 485"/>
                <a:gd name="T109" fmla="*/ 2147483647 h 544"/>
                <a:gd name="T110" fmla="*/ 2147483647 w 485"/>
                <a:gd name="T111" fmla="*/ 2147483647 h 544"/>
                <a:gd name="T112" fmla="*/ 2147483647 w 485"/>
                <a:gd name="T113" fmla="*/ 2147483647 h 544"/>
                <a:gd name="T114" fmla="*/ 2147483647 w 485"/>
                <a:gd name="T115" fmla="*/ 0 h 5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85"/>
                <a:gd name="T175" fmla="*/ 0 h 544"/>
                <a:gd name="T176" fmla="*/ 485 w 485"/>
                <a:gd name="T177" fmla="*/ 544 h 5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85" h="544">
                  <a:moveTo>
                    <a:pt x="120" y="0"/>
                  </a:moveTo>
                  <a:lnTo>
                    <a:pt x="102" y="12"/>
                  </a:lnTo>
                  <a:lnTo>
                    <a:pt x="84" y="18"/>
                  </a:lnTo>
                  <a:lnTo>
                    <a:pt x="60" y="18"/>
                  </a:lnTo>
                  <a:lnTo>
                    <a:pt x="60" y="24"/>
                  </a:lnTo>
                  <a:lnTo>
                    <a:pt x="66" y="30"/>
                  </a:lnTo>
                  <a:lnTo>
                    <a:pt x="66" y="36"/>
                  </a:lnTo>
                  <a:lnTo>
                    <a:pt x="72" y="48"/>
                  </a:lnTo>
                  <a:lnTo>
                    <a:pt x="78" y="54"/>
                  </a:lnTo>
                  <a:lnTo>
                    <a:pt x="84" y="60"/>
                  </a:lnTo>
                  <a:lnTo>
                    <a:pt x="96" y="66"/>
                  </a:lnTo>
                  <a:lnTo>
                    <a:pt x="84" y="78"/>
                  </a:lnTo>
                  <a:lnTo>
                    <a:pt x="84" y="90"/>
                  </a:lnTo>
                  <a:lnTo>
                    <a:pt x="78" y="102"/>
                  </a:lnTo>
                  <a:lnTo>
                    <a:pt x="72" y="120"/>
                  </a:lnTo>
                  <a:lnTo>
                    <a:pt x="60" y="138"/>
                  </a:lnTo>
                  <a:lnTo>
                    <a:pt x="48" y="150"/>
                  </a:lnTo>
                  <a:lnTo>
                    <a:pt x="30" y="150"/>
                  </a:lnTo>
                  <a:lnTo>
                    <a:pt x="24" y="150"/>
                  </a:lnTo>
                  <a:lnTo>
                    <a:pt x="18" y="173"/>
                  </a:lnTo>
                  <a:lnTo>
                    <a:pt x="30" y="179"/>
                  </a:lnTo>
                  <a:lnTo>
                    <a:pt x="30" y="197"/>
                  </a:lnTo>
                  <a:lnTo>
                    <a:pt x="36" y="197"/>
                  </a:lnTo>
                  <a:lnTo>
                    <a:pt x="48" y="221"/>
                  </a:lnTo>
                  <a:lnTo>
                    <a:pt x="42" y="221"/>
                  </a:lnTo>
                  <a:lnTo>
                    <a:pt x="24" y="221"/>
                  </a:lnTo>
                  <a:lnTo>
                    <a:pt x="12" y="221"/>
                  </a:lnTo>
                  <a:lnTo>
                    <a:pt x="12" y="227"/>
                  </a:lnTo>
                  <a:lnTo>
                    <a:pt x="0" y="233"/>
                  </a:lnTo>
                  <a:lnTo>
                    <a:pt x="6" y="233"/>
                  </a:lnTo>
                  <a:lnTo>
                    <a:pt x="6" y="239"/>
                  </a:lnTo>
                  <a:lnTo>
                    <a:pt x="18" y="251"/>
                  </a:lnTo>
                  <a:lnTo>
                    <a:pt x="42" y="251"/>
                  </a:lnTo>
                  <a:lnTo>
                    <a:pt x="30" y="263"/>
                  </a:lnTo>
                  <a:lnTo>
                    <a:pt x="18" y="257"/>
                  </a:lnTo>
                  <a:lnTo>
                    <a:pt x="36" y="275"/>
                  </a:lnTo>
                  <a:lnTo>
                    <a:pt x="48" y="293"/>
                  </a:lnTo>
                  <a:lnTo>
                    <a:pt x="72" y="287"/>
                  </a:lnTo>
                  <a:lnTo>
                    <a:pt x="72" y="275"/>
                  </a:lnTo>
                  <a:lnTo>
                    <a:pt x="78" y="263"/>
                  </a:lnTo>
                  <a:lnTo>
                    <a:pt x="84" y="263"/>
                  </a:lnTo>
                  <a:lnTo>
                    <a:pt x="84" y="269"/>
                  </a:lnTo>
                  <a:lnTo>
                    <a:pt x="78" y="275"/>
                  </a:lnTo>
                  <a:lnTo>
                    <a:pt x="90" y="275"/>
                  </a:lnTo>
                  <a:lnTo>
                    <a:pt x="84" y="281"/>
                  </a:lnTo>
                  <a:lnTo>
                    <a:pt x="84" y="287"/>
                  </a:lnTo>
                  <a:lnTo>
                    <a:pt x="90" y="305"/>
                  </a:lnTo>
                  <a:lnTo>
                    <a:pt x="90" y="323"/>
                  </a:lnTo>
                  <a:lnTo>
                    <a:pt x="96" y="329"/>
                  </a:lnTo>
                  <a:lnTo>
                    <a:pt x="96" y="335"/>
                  </a:lnTo>
                  <a:lnTo>
                    <a:pt x="102" y="359"/>
                  </a:lnTo>
                  <a:lnTo>
                    <a:pt x="108" y="377"/>
                  </a:lnTo>
                  <a:lnTo>
                    <a:pt x="114" y="395"/>
                  </a:lnTo>
                  <a:lnTo>
                    <a:pt x="120" y="401"/>
                  </a:lnTo>
                  <a:lnTo>
                    <a:pt x="126" y="425"/>
                  </a:lnTo>
                  <a:lnTo>
                    <a:pt x="138" y="449"/>
                  </a:lnTo>
                  <a:lnTo>
                    <a:pt x="162" y="497"/>
                  </a:lnTo>
                  <a:lnTo>
                    <a:pt x="168" y="508"/>
                  </a:lnTo>
                  <a:lnTo>
                    <a:pt x="174" y="526"/>
                  </a:lnTo>
                  <a:lnTo>
                    <a:pt x="180" y="538"/>
                  </a:lnTo>
                  <a:lnTo>
                    <a:pt x="192" y="544"/>
                  </a:lnTo>
                  <a:lnTo>
                    <a:pt x="198" y="532"/>
                  </a:lnTo>
                  <a:lnTo>
                    <a:pt x="210" y="526"/>
                  </a:lnTo>
                  <a:lnTo>
                    <a:pt x="222" y="520"/>
                  </a:lnTo>
                  <a:lnTo>
                    <a:pt x="216" y="514"/>
                  </a:lnTo>
                  <a:lnTo>
                    <a:pt x="222" y="503"/>
                  </a:lnTo>
                  <a:lnTo>
                    <a:pt x="227" y="503"/>
                  </a:lnTo>
                  <a:lnTo>
                    <a:pt x="227" y="485"/>
                  </a:lnTo>
                  <a:lnTo>
                    <a:pt x="227" y="473"/>
                  </a:lnTo>
                  <a:lnTo>
                    <a:pt x="227" y="455"/>
                  </a:lnTo>
                  <a:lnTo>
                    <a:pt x="233" y="437"/>
                  </a:lnTo>
                  <a:lnTo>
                    <a:pt x="227" y="425"/>
                  </a:lnTo>
                  <a:lnTo>
                    <a:pt x="227" y="401"/>
                  </a:lnTo>
                  <a:lnTo>
                    <a:pt x="239" y="395"/>
                  </a:lnTo>
                  <a:lnTo>
                    <a:pt x="239" y="389"/>
                  </a:lnTo>
                  <a:lnTo>
                    <a:pt x="245" y="383"/>
                  </a:lnTo>
                  <a:lnTo>
                    <a:pt x="263" y="377"/>
                  </a:lnTo>
                  <a:lnTo>
                    <a:pt x="263" y="365"/>
                  </a:lnTo>
                  <a:lnTo>
                    <a:pt x="281" y="347"/>
                  </a:lnTo>
                  <a:lnTo>
                    <a:pt x="299" y="329"/>
                  </a:lnTo>
                  <a:lnTo>
                    <a:pt x="311" y="317"/>
                  </a:lnTo>
                  <a:lnTo>
                    <a:pt x="323" y="311"/>
                  </a:lnTo>
                  <a:lnTo>
                    <a:pt x="329" y="293"/>
                  </a:lnTo>
                  <a:lnTo>
                    <a:pt x="329" y="281"/>
                  </a:lnTo>
                  <a:lnTo>
                    <a:pt x="347" y="269"/>
                  </a:lnTo>
                  <a:lnTo>
                    <a:pt x="353" y="275"/>
                  </a:lnTo>
                  <a:lnTo>
                    <a:pt x="359" y="275"/>
                  </a:lnTo>
                  <a:lnTo>
                    <a:pt x="365" y="275"/>
                  </a:lnTo>
                  <a:lnTo>
                    <a:pt x="365" y="269"/>
                  </a:lnTo>
                  <a:lnTo>
                    <a:pt x="359" y="257"/>
                  </a:lnTo>
                  <a:lnTo>
                    <a:pt x="353" y="239"/>
                  </a:lnTo>
                  <a:lnTo>
                    <a:pt x="353" y="227"/>
                  </a:lnTo>
                  <a:lnTo>
                    <a:pt x="341" y="215"/>
                  </a:lnTo>
                  <a:lnTo>
                    <a:pt x="347" y="209"/>
                  </a:lnTo>
                  <a:lnTo>
                    <a:pt x="353" y="203"/>
                  </a:lnTo>
                  <a:lnTo>
                    <a:pt x="341" y="191"/>
                  </a:lnTo>
                  <a:lnTo>
                    <a:pt x="341" y="179"/>
                  </a:lnTo>
                  <a:lnTo>
                    <a:pt x="347" y="185"/>
                  </a:lnTo>
                  <a:lnTo>
                    <a:pt x="353" y="191"/>
                  </a:lnTo>
                  <a:lnTo>
                    <a:pt x="359" y="185"/>
                  </a:lnTo>
                  <a:lnTo>
                    <a:pt x="365" y="203"/>
                  </a:lnTo>
                  <a:lnTo>
                    <a:pt x="383" y="203"/>
                  </a:lnTo>
                  <a:lnTo>
                    <a:pt x="407" y="203"/>
                  </a:lnTo>
                  <a:lnTo>
                    <a:pt x="413" y="209"/>
                  </a:lnTo>
                  <a:lnTo>
                    <a:pt x="413" y="221"/>
                  </a:lnTo>
                  <a:lnTo>
                    <a:pt x="395" y="227"/>
                  </a:lnTo>
                  <a:lnTo>
                    <a:pt x="401" y="245"/>
                  </a:lnTo>
                  <a:lnTo>
                    <a:pt x="407" y="251"/>
                  </a:lnTo>
                  <a:lnTo>
                    <a:pt x="413" y="233"/>
                  </a:lnTo>
                  <a:lnTo>
                    <a:pt x="419" y="251"/>
                  </a:lnTo>
                  <a:lnTo>
                    <a:pt x="425" y="269"/>
                  </a:lnTo>
                  <a:lnTo>
                    <a:pt x="431" y="269"/>
                  </a:lnTo>
                  <a:lnTo>
                    <a:pt x="431" y="245"/>
                  </a:lnTo>
                  <a:lnTo>
                    <a:pt x="431" y="233"/>
                  </a:lnTo>
                  <a:lnTo>
                    <a:pt x="443" y="233"/>
                  </a:lnTo>
                  <a:lnTo>
                    <a:pt x="455" y="209"/>
                  </a:lnTo>
                  <a:lnTo>
                    <a:pt x="455" y="197"/>
                  </a:lnTo>
                  <a:lnTo>
                    <a:pt x="455" y="179"/>
                  </a:lnTo>
                  <a:lnTo>
                    <a:pt x="467" y="161"/>
                  </a:lnTo>
                  <a:lnTo>
                    <a:pt x="485" y="167"/>
                  </a:lnTo>
                  <a:lnTo>
                    <a:pt x="479" y="161"/>
                  </a:lnTo>
                  <a:lnTo>
                    <a:pt x="479" y="155"/>
                  </a:lnTo>
                  <a:lnTo>
                    <a:pt x="485" y="144"/>
                  </a:lnTo>
                  <a:lnTo>
                    <a:pt x="467" y="138"/>
                  </a:lnTo>
                  <a:lnTo>
                    <a:pt x="467" y="132"/>
                  </a:lnTo>
                  <a:lnTo>
                    <a:pt x="461" y="126"/>
                  </a:lnTo>
                  <a:lnTo>
                    <a:pt x="455" y="120"/>
                  </a:lnTo>
                  <a:lnTo>
                    <a:pt x="443" y="126"/>
                  </a:lnTo>
                  <a:lnTo>
                    <a:pt x="431" y="126"/>
                  </a:lnTo>
                  <a:lnTo>
                    <a:pt x="419" y="138"/>
                  </a:lnTo>
                  <a:lnTo>
                    <a:pt x="407" y="150"/>
                  </a:lnTo>
                  <a:lnTo>
                    <a:pt x="389" y="155"/>
                  </a:lnTo>
                  <a:lnTo>
                    <a:pt x="395" y="161"/>
                  </a:lnTo>
                  <a:lnTo>
                    <a:pt x="401" y="173"/>
                  </a:lnTo>
                  <a:lnTo>
                    <a:pt x="383" y="173"/>
                  </a:lnTo>
                  <a:lnTo>
                    <a:pt x="365" y="173"/>
                  </a:lnTo>
                  <a:lnTo>
                    <a:pt x="347" y="173"/>
                  </a:lnTo>
                  <a:lnTo>
                    <a:pt x="341" y="161"/>
                  </a:lnTo>
                  <a:lnTo>
                    <a:pt x="335" y="150"/>
                  </a:lnTo>
                  <a:lnTo>
                    <a:pt x="329" y="150"/>
                  </a:lnTo>
                  <a:lnTo>
                    <a:pt x="335" y="179"/>
                  </a:lnTo>
                  <a:lnTo>
                    <a:pt x="317" y="179"/>
                  </a:lnTo>
                  <a:lnTo>
                    <a:pt x="293" y="173"/>
                  </a:lnTo>
                  <a:lnTo>
                    <a:pt x="281" y="173"/>
                  </a:lnTo>
                  <a:lnTo>
                    <a:pt x="269" y="161"/>
                  </a:lnTo>
                  <a:lnTo>
                    <a:pt x="251" y="161"/>
                  </a:lnTo>
                  <a:lnTo>
                    <a:pt x="233" y="155"/>
                  </a:lnTo>
                  <a:lnTo>
                    <a:pt x="210" y="144"/>
                  </a:lnTo>
                  <a:lnTo>
                    <a:pt x="192" y="132"/>
                  </a:lnTo>
                  <a:lnTo>
                    <a:pt x="192" y="120"/>
                  </a:lnTo>
                  <a:lnTo>
                    <a:pt x="198" y="108"/>
                  </a:lnTo>
                  <a:lnTo>
                    <a:pt x="180" y="96"/>
                  </a:lnTo>
                  <a:lnTo>
                    <a:pt x="162" y="84"/>
                  </a:lnTo>
                  <a:lnTo>
                    <a:pt x="156" y="78"/>
                  </a:lnTo>
                  <a:lnTo>
                    <a:pt x="144" y="60"/>
                  </a:lnTo>
                  <a:lnTo>
                    <a:pt x="156" y="60"/>
                  </a:lnTo>
                  <a:lnTo>
                    <a:pt x="162" y="54"/>
                  </a:lnTo>
                  <a:lnTo>
                    <a:pt x="150" y="36"/>
                  </a:lnTo>
                  <a:lnTo>
                    <a:pt x="150" y="30"/>
                  </a:lnTo>
                  <a:lnTo>
                    <a:pt x="144" y="24"/>
                  </a:lnTo>
                  <a:lnTo>
                    <a:pt x="138" y="18"/>
                  </a:lnTo>
                  <a:lnTo>
                    <a:pt x="138" y="12"/>
                  </a:lnTo>
                  <a:lnTo>
                    <a:pt x="138" y="6"/>
                  </a:lnTo>
                  <a:lnTo>
                    <a:pt x="132" y="6"/>
                  </a:lnTo>
                  <a:lnTo>
                    <a:pt x="126" y="0"/>
                  </a:lnTo>
                  <a:lnTo>
                    <a:pt x="120" y="0"/>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59" name="Freeform 3651"/>
            <p:cNvSpPr>
              <a:spLocks/>
            </p:cNvSpPr>
            <p:nvPr/>
          </p:nvSpPr>
          <p:spPr bwMode="auto">
            <a:xfrm>
              <a:off x="4937125" y="2970213"/>
              <a:ext cx="28575" cy="128587"/>
            </a:xfrm>
            <a:custGeom>
              <a:avLst/>
              <a:gdLst>
                <a:gd name="T0" fmla="*/ 2147483647 w 18"/>
                <a:gd name="T1" fmla="*/ 2147483647 h 72"/>
                <a:gd name="T2" fmla="*/ 0 w 18"/>
                <a:gd name="T3" fmla="*/ 2147483647 h 72"/>
                <a:gd name="T4" fmla="*/ 2147483647 w 18"/>
                <a:gd name="T5" fmla="*/ 0 h 72"/>
                <a:gd name="T6" fmla="*/ 2147483647 w 18"/>
                <a:gd name="T7" fmla="*/ 0 h 72"/>
                <a:gd name="T8" fmla="*/ 2147483647 w 18"/>
                <a:gd name="T9" fmla="*/ 2147483647 h 72"/>
                <a:gd name="T10" fmla="*/ 2147483647 w 18"/>
                <a:gd name="T11" fmla="*/ 2147483647 h 72"/>
                <a:gd name="T12" fmla="*/ 2147483647 w 18"/>
                <a:gd name="T13" fmla="*/ 2147483647 h 72"/>
                <a:gd name="T14" fmla="*/ 2147483647 w 18"/>
                <a:gd name="T15" fmla="*/ 2147483647 h 72"/>
                <a:gd name="T16" fmla="*/ 2147483647 w 18"/>
                <a:gd name="T17" fmla="*/ 2147483647 h 72"/>
                <a:gd name="T18" fmla="*/ 2147483647 w 18"/>
                <a:gd name="T19" fmla="*/ 2147483647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72"/>
                <a:gd name="T32" fmla="*/ 18 w 18"/>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72">
                  <a:moveTo>
                    <a:pt x="12" y="72"/>
                  </a:moveTo>
                  <a:lnTo>
                    <a:pt x="0" y="36"/>
                  </a:lnTo>
                  <a:lnTo>
                    <a:pt x="12" y="0"/>
                  </a:lnTo>
                  <a:lnTo>
                    <a:pt x="18" y="0"/>
                  </a:lnTo>
                  <a:lnTo>
                    <a:pt x="18" y="6"/>
                  </a:lnTo>
                  <a:lnTo>
                    <a:pt x="18" y="24"/>
                  </a:lnTo>
                  <a:lnTo>
                    <a:pt x="18" y="42"/>
                  </a:lnTo>
                  <a:lnTo>
                    <a:pt x="18" y="54"/>
                  </a:lnTo>
                  <a:lnTo>
                    <a:pt x="12" y="72"/>
                  </a:lnTo>
                  <a:close/>
                </a:path>
              </a:pathLst>
            </a:custGeom>
            <a:solidFill>
              <a:srgbClr val="21ABBE"/>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60" name="Freeform 3652"/>
            <p:cNvSpPr>
              <a:spLocks/>
            </p:cNvSpPr>
            <p:nvPr/>
          </p:nvSpPr>
          <p:spPr bwMode="auto">
            <a:xfrm>
              <a:off x="4954588" y="2959100"/>
              <a:ext cx="115888" cy="150812"/>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2147483647 w 72"/>
                <a:gd name="T9" fmla="*/ 2147483647 h 84"/>
                <a:gd name="T10" fmla="*/ 0 w 72"/>
                <a:gd name="T11" fmla="*/ 2147483647 h 84"/>
                <a:gd name="T12" fmla="*/ 0 w 72"/>
                <a:gd name="T13" fmla="*/ 2147483647 h 84"/>
                <a:gd name="T14" fmla="*/ 2147483647 w 72"/>
                <a:gd name="T15" fmla="*/ 2147483647 h 84"/>
                <a:gd name="T16" fmla="*/ 2147483647 w 72"/>
                <a:gd name="T17" fmla="*/ 2147483647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2147483647 w 72"/>
                <a:gd name="T29" fmla="*/ 0 h 84"/>
                <a:gd name="T30" fmla="*/ 2147483647 w 72"/>
                <a:gd name="T31" fmla="*/ 2147483647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2"/>
                <a:gd name="T49" fmla="*/ 0 h 84"/>
                <a:gd name="T50" fmla="*/ 72 w 72"/>
                <a:gd name="T51" fmla="*/ 84 h 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2" h="84">
                  <a:moveTo>
                    <a:pt x="30" y="24"/>
                  </a:moveTo>
                  <a:lnTo>
                    <a:pt x="6" y="12"/>
                  </a:lnTo>
                  <a:lnTo>
                    <a:pt x="6" y="30"/>
                  </a:lnTo>
                  <a:lnTo>
                    <a:pt x="6" y="48"/>
                  </a:lnTo>
                  <a:lnTo>
                    <a:pt x="6" y="60"/>
                  </a:lnTo>
                  <a:lnTo>
                    <a:pt x="0" y="78"/>
                  </a:lnTo>
                  <a:lnTo>
                    <a:pt x="24" y="84"/>
                  </a:lnTo>
                  <a:lnTo>
                    <a:pt x="30" y="72"/>
                  </a:lnTo>
                  <a:lnTo>
                    <a:pt x="42" y="66"/>
                  </a:lnTo>
                  <a:lnTo>
                    <a:pt x="54" y="60"/>
                  </a:lnTo>
                  <a:lnTo>
                    <a:pt x="30" y="36"/>
                  </a:lnTo>
                  <a:lnTo>
                    <a:pt x="48" y="30"/>
                  </a:lnTo>
                  <a:lnTo>
                    <a:pt x="72" y="24"/>
                  </a:lnTo>
                  <a:lnTo>
                    <a:pt x="60" y="0"/>
                  </a:lnTo>
                  <a:lnTo>
                    <a:pt x="30" y="24"/>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61" name="Freeform 3653"/>
            <p:cNvSpPr>
              <a:spLocks/>
            </p:cNvSpPr>
            <p:nvPr/>
          </p:nvSpPr>
          <p:spPr bwMode="auto">
            <a:xfrm>
              <a:off x="5457825" y="3257550"/>
              <a:ext cx="211138" cy="298450"/>
            </a:xfrm>
            <a:custGeom>
              <a:avLst/>
              <a:gdLst>
                <a:gd name="T0" fmla="*/ 2147483647 w 132"/>
                <a:gd name="T1" fmla="*/ 2147483647 h 168"/>
                <a:gd name="T2" fmla="*/ 2147483647 w 132"/>
                <a:gd name="T3" fmla="*/ 2147483647 h 168"/>
                <a:gd name="T4" fmla="*/ 2147483647 w 132"/>
                <a:gd name="T5" fmla="*/ 2147483647 h 168"/>
                <a:gd name="T6" fmla="*/ 2147483647 w 132"/>
                <a:gd name="T7" fmla="*/ 2147483647 h 168"/>
                <a:gd name="T8" fmla="*/ 2147483647 w 132"/>
                <a:gd name="T9" fmla="*/ 2147483647 h 168"/>
                <a:gd name="T10" fmla="*/ 2147483647 w 132"/>
                <a:gd name="T11" fmla="*/ 0 h 168"/>
                <a:gd name="T12" fmla="*/ 2147483647 w 132"/>
                <a:gd name="T13" fmla="*/ 2147483647 h 168"/>
                <a:gd name="T14" fmla="*/ 2147483647 w 132"/>
                <a:gd name="T15" fmla="*/ 0 h 168"/>
                <a:gd name="T16" fmla="*/ 2147483647 w 132"/>
                <a:gd name="T17" fmla="*/ 2147483647 h 168"/>
                <a:gd name="T18" fmla="*/ 2147483647 w 132"/>
                <a:gd name="T19" fmla="*/ 2147483647 h 168"/>
                <a:gd name="T20" fmla="*/ 2147483647 w 132"/>
                <a:gd name="T21" fmla="*/ 2147483647 h 168"/>
                <a:gd name="T22" fmla="*/ 2147483647 w 132"/>
                <a:gd name="T23" fmla="*/ 2147483647 h 168"/>
                <a:gd name="T24" fmla="*/ 2147483647 w 132"/>
                <a:gd name="T25" fmla="*/ 2147483647 h 168"/>
                <a:gd name="T26" fmla="*/ 2147483647 w 132"/>
                <a:gd name="T27" fmla="*/ 2147483647 h 168"/>
                <a:gd name="T28" fmla="*/ 2147483647 w 132"/>
                <a:gd name="T29" fmla="*/ 2147483647 h 168"/>
                <a:gd name="T30" fmla="*/ 2147483647 w 132"/>
                <a:gd name="T31" fmla="*/ 2147483647 h 168"/>
                <a:gd name="T32" fmla="*/ 0 w 132"/>
                <a:gd name="T33" fmla="*/ 2147483647 h 168"/>
                <a:gd name="T34" fmla="*/ 0 w 132"/>
                <a:gd name="T35" fmla="*/ 2147483647 h 168"/>
                <a:gd name="T36" fmla="*/ 2147483647 w 132"/>
                <a:gd name="T37" fmla="*/ 2147483647 h 168"/>
                <a:gd name="T38" fmla="*/ 2147483647 w 132"/>
                <a:gd name="T39" fmla="*/ 2147483647 h 168"/>
                <a:gd name="T40" fmla="*/ 2147483647 w 132"/>
                <a:gd name="T41" fmla="*/ 2147483647 h 168"/>
                <a:gd name="T42" fmla="*/ 2147483647 w 132"/>
                <a:gd name="T43" fmla="*/ 2147483647 h 168"/>
                <a:gd name="T44" fmla="*/ 2147483647 w 132"/>
                <a:gd name="T45" fmla="*/ 2147483647 h 168"/>
                <a:gd name="T46" fmla="*/ 2147483647 w 132"/>
                <a:gd name="T47" fmla="*/ 2147483647 h 168"/>
                <a:gd name="T48" fmla="*/ 2147483647 w 132"/>
                <a:gd name="T49" fmla="*/ 2147483647 h 168"/>
                <a:gd name="T50" fmla="*/ 2147483647 w 132"/>
                <a:gd name="T51" fmla="*/ 2147483647 h 168"/>
                <a:gd name="T52" fmla="*/ 2147483647 w 132"/>
                <a:gd name="T53" fmla="*/ 2147483647 h 168"/>
                <a:gd name="T54" fmla="*/ 2147483647 w 132"/>
                <a:gd name="T55" fmla="*/ 2147483647 h 168"/>
                <a:gd name="T56" fmla="*/ 2147483647 w 132"/>
                <a:gd name="T57" fmla="*/ 2147483647 h 168"/>
                <a:gd name="T58" fmla="*/ 2147483647 w 132"/>
                <a:gd name="T59" fmla="*/ 2147483647 h 168"/>
                <a:gd name="T60" fmla="*/ 2147483647 w 132"/>
                <a:gd name="T61" fmla="*/ 2147483647 h 168"/>
                <a:gd name="T62" fmla="*/ 2147483647 w 132"/>
                <a:gd name="T63" fmla="*/ 2147483647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2"/>
                <a:gd name="T97" fmla="*/ 0 h 168"/>
                <a:gd name="T98" fmla="*/ 132 w 132"/>
                <a:gd name="T99" fmla="*/ 168 h 1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2" h="168">
                  <a:moveTo>
                    <a:pt x="132" y="54"/>
                  </a:moveTo>
                  <a:lnTo>
                    <a:pt x="114" y="42"/>
                  </a:lnTo>
                  <a:lnTo>
                    <a:pt x="102" y="30"/>
                  </a:lnTo>
                  <a:lnTo>
                    <a:pt x="90" y="24"/>
                  </a:lnTo>
                  <a:lnTo>
                    <a:pt x="72" y="18"/>
                  </a:lnTo>
                  <a:lnTo>
                    <a:pt x="66" y="0"/>
                  </a:lnTo>
                  <a:lnTo>
                    <a:pt x="60" y="6"/>
                  </a:lnTo>
                  <a:lnTo>
                    <a:pt x="60" y="0"/>
                  </a:lnTo>
                  <a:lnTo>
                    <a:pt x="60" y="18"/>
                  </a:lnTo>
                  <a:lnTo>
                    <a:pt x="54" y="24"/>
                  </a:lnTo>
                  <a:lnTo>
                    <a:pt x="48" y="48"/>
                  </a:lnTo>
                  <a:lnTo>
                    <a:pt x="60" y="60"/>
                  </a:lnTo>
                  <a:lnTo>
                    <a:pt x="54" y="78"/>
                  </a:lnTo>
                  <a:lnTo>
                    <a:pt x="48" y="102"/>
                  </a:lnTo>
                  <a:lnTo>
                    <a:pt x="36" y="108"/>
                  </a:lnTo>
                  <a:lnTo>
                    <a:pt x="24" y="108"/>
                  </a:lnTo>
                  <a:lnTo>
                    <a:pt x="0" y="120"/>
                  </a:lnTo>
                  <a:lnTo>
                    <a:pt x="0" y="126"/>
                  </a:lnTo>
                  <a:lnTo>
                    <a:pt x="12" y="150"/>
                  </a:lnTo>
                  <a:lnTo>
                    <a:pt x="24" y="168"/>
                  </a:lnTo>
                  <a:lnTo>
                    <a:pt x="36" y="162"/>
                  </a:lnTo>
                  <a:lnTo>
                    <a:pt x="48" y="162"/>
                  </a:lnTo>
                  <a:lnTo>
                    <a:pt x="60" y="150"/>
                  </a:lnTo>
                  <a:lnTo>
                    <a:pt x="66" y="144"/>
                  </a:lnTo>
                  <a:lnTo>
                    <a:pt x="78" y="138"/>
                  </a:lnTo>
                  <a:lnTo>
                    <a:pt x="90" y="120"/>
                  </a:lnTo>
                  <a:lnTo>
                    <a:pt x="102" y="114"/>
                  </a:lnTo>
                  <a:lnTo>
                    <a:pt x="102" y="96"/>
                  </a:lnTo>
                  <a:lnTo>
                    <a:pt x="108" y="90"/>
                  </a:lnTo>
                  <a:lnTo>
                    <a:pt x="120" y="72"/>
                  </a:lnTo>
                  <a:lnTo>
                    <a:pt x="132" y="54"/>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62" name="Freeform 3654"/>
            <p:cNvSpPr>
              <a:spLocks/>
            </p:cNvSpPr>
            <p:nvPr/>
          </p:nvSpPr>
          <p:spPr bwMode="auto">
            <a:xfrm>
              <a:off x="5551488" y="3214688"/>
              <a:ext cx="1588" cy="22225"/>
            </a:xfrm>
            <a:custGeom>
              <a:avLst/>
              <a:gdLst>
                <a:gd name="T0" fmla="*/ 0 w 1588"/>
                <a:gd name="T1" fmla="*/ 0 h 12"/>
                <a:gd name="T2" fmla="*/ 0 w 1588"/>
                <a:gd name="T3" fmla="*/ 2147483647 h 12"/>
                <a:gd name="T4" fmla="*/ 0 w 1588"/>
                <a:gd name="T5" fmla="*/ 2147483647 h 12"/>
                <a:gd name="T6" fmla="*/ 0 w 1588"/>
                <a:gd name="T7" fmla="*/ 0 h 12"/>
                <a:gd name="T8" fmla="*/ 0 60000 65536"/>
                <a:gd name="T9" fmla="*/ 0 60000 65536"/>
                <a:gd name="T10" fmla="*/ 0 60000 65536"/>
                <a:gd name="T11" fmla="*/ 0 60000 65536"/>
                <a:gd name="T12" fmla="*/ 0 w 1588"/>
                <a:gd name="T13" fmla="*/ 0 h 12"/>
                <a:gd name="T14" fmla="*/ 1588 w 1588"/>
                <a:gd name="T15" fmla="*/ 12 h 12"/>
              </a:gdLst>
              <a:ahLst/>
              <a:cxnLst>
                <a:cxn ang="T8">
                  <a:pos x="T0" y="T1"/>
                </a:cxn>
                <a:cxn ang="T9">
                  <a:pos x="T2" y="T3"/>
                </a:cxn>
                <a:cxn ang="T10">
                  <a:pos x="T4" y="T5"/>
                </a:cxn>
                <a:cxn ang="T11">
                  <a:pos x="T6" y="T7"/>
                </a:cxn>
              </a:cxnLst>
              <a:rect l="T12" t="T13" r="T14" b="T15"/>
              <a:pathLst>
                <a:path w="1588" h="12">
                  <a:moveTo>
                    <a:pt x="0" y="0"/>
                  </a:moveTo>
                  <a:lnTo>
                    <a:pt x="0" y="6"/>
                  </a:lnTo>
                  <a:lnTo>
                    <a:pt x="0" y="12"/>
                  </a:lnTo>
                  <a:lnTo>
                    <a:pt x="0" y="0"/>
                  </a:lnTo>
                  <a:close/>
                </a:path>
              </a:pathLst>
            </a:custGeom>
            <a:solidFill>
              <a:srgbClr val="C0C0C0"/>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63" name="Freeform 3655"/>
            <p:cNvSpPr>
              <a:spLocks/>
            </p:cNvSpPr>
            <p:nvPr/>
          </p:nvSpPr>
          <p:spPr bwMode="auto">
            <a:xfrm>
              <a:off x="4954588" y="3001963"/>
              <a:ext cx="596900" cy="587375"/>
            </a:xfrm>
            <a:custGeom>
              <a:avLst/>
              <a:gdLst>
                <a:gd name="T0" fmla="*/ 2147483647 w 371"/>
                <a:gd name="T1" fmla="*/ 2147483647 h 329"/>
                <a:gd name="T2" fmla="*/ 2147483647 w 371"/>
                <a:gd name="T3" fmla="*/ 2147483647 h 329"/>
                <a:gd name="T4" fmla="*/ 2147483647 w 371"/>
                <a:gd name="T5" fmla="*/ 2147483647 h 329"/>
                <a:gd name="T6" fmla="*/ 0 w 371"/>
                <a:gd name="T7" fmla="*/ 2147483647 h 329"/>
                <a:gd name="T8" fmla="*/ 2147483647 w 371"/>
                <a:gd name="T9" fmla="*/ 2147483647 h 329"/>
                <a:gd name="T10" fmla="*/ 2147483647 w 371"/>
                <a:gd name="T11" fmla="*/ 2147483647 h 329"/>
                <a:gd name="T12" fmla="*/ 2147483647 w 371"/>
                <a:gd name="T13" fmla="*/ 2147483647 h 329"/>
                <a:gd name="T14" fmla="*/ 2147483647 w 371"/>
                <a:gd name="T15" fmla="*/ 0 h 329"/>
                <a:gd name="T16" fmla="*/ 2147483647 w 371"/>
                <a:gd name="T17" fmla="*/ 2147483647 h 329"/>
                <a:gd name="T18" fmla="*/ 2147483647 w 371"/>
                <a:gd name="T19" fmla="*/ 2147483647 h 329"/>
                <a:gd name="T20" fmla="*/ 2147483647 w 371"/>
                <a:gd name="T21" fmla="*/ 2147483647 h 329"/>
                <a:gd name="T22" fmla="*/ 2147483647 w 371"/>
                <a:gd name="T23" fmla="*/ 2147483647 h 329"/>
                <a:gd name="T24" fmla="*/ 2147483647 w 371"/>
                <a:gd name="T25" fmla="*/ 2147483647 h 329"/>
                <a:gd name="T26" fmla="*/ 2147483647 w 371"/>
                <a:gd name="T27" fmla="*/ 2147483647 h 329"/>
                <a:gd name="T28" fmla="*/ 2147483647 w 371"/>
                <a:gd name="T29" fmla="*/ 2147483647 h 329"/>
                <a:gd name="T30" fmla="*/ 2147483647 w 371"/>
                <a:gd name="T31" fmla="*/ 2147483647 h 329"/>
                <a:gd name="T32" fmla="*/ 2147483647 w 371"/>
                <a:gd name="T33" fmla="*/ 2147483647 h 329"/>
                <a:gd name="T34" fmla="*/ 2147483647 w 371"/>
                <a:gd name="T35" fmla="*/ 2147483647 h 329"/>
                <a:gd name="T36" fmla="*/ 2147483647 w 371"/>
                <a:gd name="T37" fmla="*/ 2147483647 h 329"/>
                <a:gd name="T38" fmla="*/ 2147483647 w 371"/>
                <a:gd name="T39" fmla="*/ 2147483647 h 329"/>
                <a:gd name="T40" fmla="*/ 2147483647 w 371"/>
                <a:gd name="T41" fmla="*/ 2147483647 h 329"/>
                <a:gd name="T42" fmla="*/ 2147483647 w 371"/>
                <a:gd name="T43" fmla="*/ 2147483647 h 329"/>
                <a:gd name="T44" fmla="*/ 2147483647 w 371"/>
                <a:gd name="T45" fmla="*/ 2147483647 h 329"/>
                <a:gd name="T46" fmla="*/ 2147483647 w 371"/>
                <a:gd name="T47" fmla="*/ 2147483647 h 329"/>
                <a:gd name="T48" fmla="*/ 2147483647 w 371"/>
                <a:gd name="T49" fmla="*/ 2147483647 h 329"/>
                <a:gd name="T50" fmla="*/ 2147483647 w 371"/>
                <a:gd name="T51" fmla="*/ 2147483647 h 329"/>
                <a:gd name="T52" fmla="*/ 2147483647 w 371"/>
                <a:gd name="T53" fmla="*/ 2147483647 h 329"/>
                <a:gd name="T54" fmla="*/ 2147483647 w 371"/>
                <a:gd name="T55" fmla="*/ 2147483647 h 329"/>
                <a:gd name="T56" fmla="*/ 2147483647 w 371"/>
                <a:gd name="T57" fmla="*/ 2147483647 h 329"/>
                <a:gd name="T58" fmla="*/ 2147483647 w 371"/>
                <a:gd name="T59" fmla="*/ 2147483647 h 329"/>
                <a:gd name="T60" fmla="*/ 2147483647 w 371"/>
                <a:gd name="T61" fmla="*/ 2147483647 h 329"/>
                <a:gd name="T62" fmla="*/ 2147483647 w 371"/>
                <a:gd name="T63" fmla="*/ 2147483647 h 329"/>
                <a:gd name="T64" fmla="*/ 2147483647 w 371"/>
                <a:gd name="T65" fmla="*/ 2147483647 h 3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1"/>
                <a:gd name="T100" fmla="*/ 0 h 329"/>
                <a:gd name="T101" fmla="*/ 371 w 371"/>
                <a:gd name="T102" fmla="*/ 329 h 3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1" h="329">
                  <a:moveTo>
                    <a:pt x="90" y="227"/>
                  </a:moveTo>
                  <a:lnTo>
                    <a:pt x="84" y="197"/>
                  </a:lnTo>
                  <a:lnTo>
                    <a:pt x="72" y="167"/>
                  </a:lnTo>
                  <a:lnTo>
                    <a:pt x="60" y="155"/>
                  </a:lnTo>
                  <a:lnTo>
                    <a:pt x="48" y="149"/>
                  </a:lnTo>
                  <a:lnTo>
                    <a:pt x="36" y="125"/>
                  </a:lnTo>
                  <a:lnTo>
                    <a:pt x="6" y="84"/>
                  </a:lnTo>
                  <a:lnTo>
                    <a:pt x="0" y="84"/>
                  </a:lnTo>
                  <a:lnTo>
                    <a:pt x="0" y="54"/>
                  </a:lnTo>
                  <a:lnTo>
                    <a:pt x="24" y="60"/>
                  </a:lnTo>
                  <a:lnTo>
                    <a:pt x="30" y="48"/>
                  </a:lnTo>
                  <a:lnTo>
                    <a:pt x="42" y="42"/>
                  </a:lnTo>
                  <a:lnTo>
                    <a:pt x="54" y="36"/>
                  </a:lnTo>
                  <a:lnTo>
                    <a:pt x="30" y="12"/>
                  </a:lnTo>
                  <a:lnTo>
                    <a:pt x="48" y="6"/>
                  </a:lnTo>
                  <a:lnTo>
                    <a:pt x="72" y="0"/>
                  </a:lnTo>
                  <a:lnTo>
                    <a:pt x="84" y="6"/>
                  </a:lnTo>
                  <a:lnTo>
                    <a:pt x="102" y="12"/>
                  </a:lnTo>
                  <a:lnTo>
                    <a:pt x="120" y="24"/>
                  </a:lnTo>
                  <a:lnTo>
                    <a:pt x="138" y="30"/>
                  </a:lnTo>
                  <a:lnTo>
                    <a:pt x="150" y="42"/>
                  </a:lnTo>
                  <a:lnTo>
                    <a:pt x="167" y="60"/>
                  </a:lnTo>
                  <a:lnTo>
                    <a:pt x="197" y="60"/>
                  </a:lnTo>
                  <a:lnTo>
                    <a:pt x="215" y="66"/>
                  </a:lnTo>
                  <a:lnTo>
                    <a:pt x="215" y="72"/>
                  </a:lnTo>
                  <a:lnTo>
                    <a:pt x="233" y="72"/>
                  </a:lnTo>
                  <a:lnTo>
                    <a:pt x="239" y="89"/>
                  </a:lnTo>
                  <a:lnTo>
                    <a:pt x="251" y="95"/>
                  </a:lnTo>
                  <a:lnTo>
                    <a:pt x="263" y="107"/>
                  </a:lnTo>
                  <a:lnTo>
                    <a:pt x="269" y="119"/>
                  </a:lnTo>
                  <a:lnTo>
                    <a:pt x="275" y="137"/>
                  </a:lnTo>
                  <a:lnTo>
                    <a:pt x="281" y="149"/>
                  </a:lnTo>
                  <a:lnTo>
                    <a:pt x="287" y="149"/>
                  </a:lnTo>
                  <a:lnTo>
                    <a:pt x="293" y="149"/>
                  </a:lnTo>
                  <a:lnTo>
                    <a:pt x="293" y="155"/>
                  </a:lnTo>
                  <a:lnTo>
                    <a:pt x="293" y="161"/>
                  </a:lnTo>
                  <a:lnTo>
                    <a:pt x="299" y="167"/>
                  </a:lnTo>
                  <a:lnTo>
                    <a:pt x="305" y="185"/>
                  </a:lnTo>
                  <a:lnTo>
                    <a:pt x="329" y="185"/>
                  </a:lnTo>
                  <a:lnTo>
                    <a:pt x="359" y="191"/>
                  </a:lnTo>
                  <a:lnTo>
                    <a:pt x="371" y="203"/>
                  </a:lnTo>
                  <a:lnTo>
                    <a:pt x="365" y="221"/>
                  </a:lnTo>
                  <a:lnTo>
                    <a:pt x="359" y="245"/>
                  </a:lnTo>
                  <a:lnTo>
                    <a:pt x="347" y="251"/>
                  </a:lnTo>
                  <a:lnTo>
                    <a:pt x="335" y="251"/>
                  </a:lnTo>
                  <a:lnTo>
                    <a:pt x="311" y="263"/>
                  </a:lnTo>
                  <a:lnTo>
                    <a:pt x="299" y="269"/>
                  </a:lnTo>
                  <a:lnTo>
                    <a:pt x="281" y="269"/>
                  </a:lnTo>
                  <a:lnTo>
                    <a:pt x="257" y="275"/>
                  </a:lnTo>
                  <a:lnTo>
                    <a:pt x="245" y="293"/>
                  </a:lnTo>
                  <a:lnTo>
                    <a:pt x="239" y="305"/>
                  </a:lnTo>
                  <a:lnTo>
                    <a:pt x="227" y="317"/>
                  </a:lnTo>
                  <a:lnTo>
                    <a:pt x="215" y="329"/>
                  </a:lnTo>
                  <a:lnTo>
                    <a:pt x="215" y="311"/>
                  </a:lnTo>
                  <a:lnTo>
                    <a:pt x="197" y="305"/>
                  </a:lnTo>
                  <a:lnTo>
                    <a:pt x="185" y="293"/>
                  </a:lnTo>
                  <a:lnTo>
                    <a:pt x="161" y="293"/>
                  </a:lnTo>
                  <a:lnTo>
                    <a:pt x="161" y="311"/>
                  </a:lnTo>
                  <a:lnTo>
                    <a:pt x="156" y="317"/>
                  </a:lnTo>
                  <a:lnTo>
                    <a:pt x="144" y="299"/>
                  </a:lnTo>
                  <a:lnTo>
                    <a:pt x="138" y="287"/>
                  </a:lnTo>
                  <a:lnTo>
                    <a:pt x="126" y="263"/>
                  </a:lnTo>
                  <a:lnTo>
                    <a:pt x="108" y="239"/>
                  </a:lnTo>
                  <a:lnTo>
                    <a:pt x="90" y="227"/>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64" name="Freeform 3656"/>
            <p:cNvSpPr>
              <a:spLocks/>
            </p:cNvSpPr>
            <p:nvPr/>
          </p:nvSpPr>
          <p:spPr bwMode="auto">
            <a:xfrm>
              <a:off x="5427663" y="3225800"/>
              <a:ext cx="134938" cy="117475"/>
            </a:xfrm>
            <a:custGeom>
              <a:avLst/>
              <a:gdLst>
                <a:gd name="T0" fmla="*/ 0 w 84"/>
                <a:gd name="T1" fmla="*/ 2147483647 h 66"/>
                <a:gd name="T2" fmla="*/ 2147483647 w 84"/>
                <a:gd name="T3" fmla="*/ 2147483647 h 66"/>
                <a:gd name="T4" fmla="*/ 2147483647 w 84"/>
                <a:gd name="T5" fmla="*/ 2147483647 h 66"/>
                <a:gd name="T6" fmla="*/ 2147483647 w 84"/>
                <a:gd name="T7" fmla="*/ 2147483647 h 66"/>
                <a:gd name="T8" fmla="*/ 2147483647 w 84"/>
                <a:gd name="T9" fmla="*/ 2147483647 h 66"/>
                <a:gd name="T10" fmla="*/ 2147483647 w 84"/>
                <a:gd name="T11" fmla="*/ 2147483647 h 66"/>
                <a:gd name="T12" fmla="*/ 2147483647 w 84"/>
                <a:gd name="T13" fmla="*/ 2147483647 h 66"/>
                <a:gd name="T14" fmla="*/ 2147483647 w 84"/>
                <a:gd name="T15" fmla="*/ 2147483647 h 66"/>
                <a:gd name="T16" fmla="*/ 2147483647 w 84"/>
                <a:gd name="T17" fmla="*/ 2147483647 h 66"/>
                <a:gd name="T18" fmla="*/ 2147483647 w 84"/>
                <a:gd name="T19" fmla="*/ 2147483647 h 66"/>
                <a:gd name="T20" fmla="*/ 2147483647 w 84"/>
                <a:gd name="T21" fmla="*/ 2147483647 h 66"/>
                <a:gd name="T22" fmla="*/ 2147483647 w 84"/>
                <a:gd name="T23" fmla="*/ 2147483647 h 66"/>
                <a:gd name="T24" fmla="*/ 2147483647 w 84"/>
                <a:gd name="T25" fmla="*/ 0 h 66"/>
                <a:gd name="T26" fmla="*/ 2147483647 w 84"/>
                <a:gd name="T27" fmla="*/ 2147483647 h 66"/>
                <a:gd name="T28" fmla="*/ 2147483647 w 84"/>
                <a:gd name="T29" fmla="*/ 2147483647 h 66"/>
                <a:gd name="T30" fmla="*/ 2147483647 w 84"/>
                <a:gd name="T31" fmla="*/ 2147483647 h 66"/>
                <a:gd name="T32" fmla="*/ 2147483647 w 84"/>
                <a:gd name="T33" fmla="*/ 2147483647 h 66"/>
                <a:gd name="T34" fmla="*/ 0 w 84"/>
                <a:gd name="T35" fmla="*/ 2147483647 h 66"/>
                <a:gd name="T36" fmla="*/ 0 w 84"/>
                <a:gd name="T37" fmla="*/ 2147483647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4"/>
                <a:gd name="T58" fmla="*/ 0 h 66"/>
                <a:gd name="T59" fmla="*/ 84 w 84"/>
                <a:gd name="T60" fmla="*/ 66 h 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4" h="66">
                  <a:moveTo>
                    <a:pt x="0" y="36"/>
                  </a:moveTo>
                  <a:lnTo>
                    <a:pt x="6" y="42"/>
                  </a:lnTo>
                  <a:lnTo>
                    <a:pt x="12" y="60"/>
                  </a:lnTo>
                  <a:lnTo>
                    <a:pt x="36" y="60"/>
                  </a:lnTo>
                  <a:lnTo>
                    <a:pt x="66" y="66"/>
                  </a:lnTo>
                  <a:lnTo>
                    <a:pt x="72" y="42"/>
                  </a:lnTo>
                  <a:lnTo>
                    <a:pt x="78" y="36"/>
                  </a:lnTo>
                  <a:lnTo>
                    <a:pt x="78" y="18"/>
                  </a:lnTo>
                  <a:lnTo>
                    <a:pt x="78" y="24"/>
                  </a:lnTo>
                  <a:lnTo>
                    <a:pt x="84" y="18"/>
                  </a:lnTo>
                  <a:lnTo>
                    <a:pt x="78" y="6"/>
                  </a:lnTo>
                  <a:lnTo>
                    <a:pt x="78" y="0"/>
                  </a:lnTo>
                  <a:lnTo>
                    <a:pt x="60" y="18"/>
                  </a:lnTo>
                  <a:lnTo>
                    <a:pt x="42" y="36"/>
                  </a:lnTo>
                  <a:lnTo>
                    <a:pt x="18" y="36"/>
                  </a:lnTo>
                  <a:lnTo>
                    <a:pt x="6" y="36"/>
                  </a:lnTo>
                  <a:lnTo>
                    <a:pt x="0" y="30"/>
                  </a:lnTo>
                  <a:lnTo>
                    <a:pt x="0" y="3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65" name="Freeform 3657"/>
            <p:cNvSpPr>
              <a:spLocks/>
            </p:cNvSpPr>
            <p:nvPr/>
          </p:nvSpPr>
          <p:spPr bwMode="auto">
            <a:xfrm>
              <a:off x="5207000" y="3470275"/>
              <a:ext cx="287338" cy="225425"/>
            </a:xfrm>
            <a:custGeom>
              <a:avLst/>
              <a:gdLst>
                <a:gd name="T0" fmla="*/ 2147483647 w 179"/>
                <a:gd name="T1" fmla="*/ 2147483647 h 126"/>
                <a:gd name="T2" fmla="*/ 0 w 179"/>
                <a:gd name="T3" fmla="*/ 2147483647 h 126"/>
                <a:gd name="T4" fmla="*/ 0 w 179"/>
                <a:gd name="T5" fmla="*/ 2147483647 h 126"/>
                <a:gd name="T6" fmla="*/ 2147483647 w 179"/>
                <a:gd name="T7" fmla="*/ 2147483647 h 126"/>
                <a:gd name="T8" fmla="*/ 2147483647 w 179"/>
                <a:gd name="T9" fmla="*/ 2147483647 h 126"/>
                <a:gd name="T10" fmla="*/ 2147483647 w 179"/>
                <a:gd name="T11" fmla="*/ 2147483647 h 126"/>
                <a:gd name="T12" fmla="*/ 2147483647 w 179"/>
                <a:gd name="T13" fmla="*/ 2147483647 h 126"/>
                <a:gd name="T14" fmla="*/ 2147483647 w 179"/>
                <a:gd name="T15" fmla="*/ 2147483647 h 126"/>
                <a:gd name="T16" fmla="*/ 2147483647 w 179"/>
                <a:gd name="T17" fmla="*/ 2147483647 h 126"/>
                <a:gd name="T18" fmla="*/ 2147483647 w 179"/>
                <a:gd name="T19" fmla="*/ 2147483647 h 126"/>
                <a:gd name="T20" fmla="*/ 2147483647 w 179"/>
                <a:gd name="T21" fmla="*/ 2147483647 h 126"/>
                <a:gd name="T22" fmla="*/ 2147483647 w 179"/>
                <a:gd name="T23" fmla="*/ 2147483647 h 126"/>
                <a:gd name="T24" fmla="*/ 2147483647 w 179"/>
                <a:gd name="T25" fmla="*/ 2147483647 h 126"/>
                <a:gd name="T26" fmla="*/ 2147483647 w 179"/>
                <a:gd name="T27" fmla="*/ 2147483647 h 126"/>
                <a:gd name="T28" fmla="*/ 2147483647 w 179"/>
                <a:gd name="T29" fmla="*/ 2147483647 h 126"/>
                <a:gd name="T30" fmla="*/ 2147483647 w 179"/>
                <a:gd name="T31" fmla="*/ 2147483647 h 126"/>
                <a:gd name="T32" fmla="*/ 2147483647 w 179"/>
                <a:gd name="T33" fmla="*/ 2147483647 h 126"/>
                <a:gd name="T34" fmla="*/ 2147483647 w 179"/>
                <a:gd name="T35" fmla="*/ 0 h 126"/>
                <a:gd name="T36" fmla="*/ 2147483647 w 179"/>
                <a:gd name="T37" fmla="*/ 2147483647 h 126"/>
                <a:gd name="T38" fmla="*/ 2147483647 w 179"/>
                <a:gd name="T39" fmla="*/ 2147483647 h 126"/>
                <a:gd name="T40" fmla="*/ 2147483647 w 179"/>
                <a:gd name="T41" fmla="*/ 2147483647 h 126"/>
                <a:gd name="T42" fmla="*/ 2147483647 w 179"/>
                <a:gd name="T43" fmla="*/ 2147483647 h 126"/>
                <a:gd name="T44" fmla="*/ 2147483647 w 179"/>
                <a:gd name="T45" fmla="*/ 2147483647 h 126"/>
                <a:gd name="T46" fmla="*/ 2147483647 w 179"/>
                <a:gd name="T47" fmla="*/ 2147483647 h 126"/>
                <a:gd name="T48" fmla="*/ 2147483647 w 179"/>
                <a:gd name="T49" fmla="*/ 2147483647 h 126"/>
                <a:gd name="T50" fmla="*/ 2147483647 w 179"/>
                <a:gd name="T51" fmla="*/ 2147483647 h 126"/>
                <a:gd name="T52" fmla="*/ 2147483647 w 179"/>
                <a:gd name="T53" fmla="*/ 2147483647 h 126"/>
                <a:gd name="T54" fmla="*/ 2147483647 w 179"/>
                <a:gd name="T55" fmla="*/ 2147483647 h 126"/>
                <a:gd name="T56" fmla="*/ 2147483647 w 179"/>
                <a:gd name="T57" fmla="*/ 2147483647 h 126"/>
                <a:gd name="T58" fmla="*/ 2147483647 w 179"/>
                <a:gd name="T59" fmla="*/ 2147483647 h 1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9"/>
                <a:gd name="T91" fmla="*/ 0 h 126"/>
                <a:gd name="T92" fmla="*/ 179 w 179"/>
                <a:gd name="T93" fmla="*/ 126 h 12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9" h="126">
                  <a:moveTo>
                    <a:pt x="5" y="48"/>
                  </a:moveTo>
                  <a:lnTo>
                    <a:pt x="0" y="54"/>
                  </a:lnTo>
                  <a:lnTo>
                    <a:pt x="0" y="78"/>
                  </a:lnTo>
                  <a:lnTo>
                    <a:pt x="5" y="102"/>
                  </a:lnTo>
                  <a:lnTo>
                    <a:pt x="11" y="126"/>
                  </a:lnTo>
                  <a:lnTo>
                    <a:pt x="35" y="126"/>
                  </a:lnTo>
                  <a:lnTo>
                    <a:pt x="59" y="114"/>
                  </a:lnTo>
                  <a:lnTo>
                    <a:pt x="95" y="102"/>
                  </a:lnTo>
                  <a:lnTo>
                    <a:pt x="107" y="96"/>
                  </a:lnTo>
                  <a:lnTo>
                    <a:pt x="119" y="90"/>
                  </a:lnTo>
                  <a:lnTo>
                    <a:pt x="137" y="78"/>
                  </a:lnTo>
                  <a:lnTo>
                    <a:pt x="149" y="72"/>
                  </a:lnTo>
                  <a:lnTo>
                    <a:pt x="161" y="66"/>
                  </a:lnTo>
                  <a:lnTo>
                    <a:pt x="161" y="60"/>
                  </a:lnTo>
                  <a:lnTo>
                    <a:pt x="179" y="48"/>
                  </a:lnTo>
                  <a:lnTo>
                    <a:pt x="167" y="30"/>
                  </a:lnTo>
                  <a:lnTo>
                    <a:pt x="155" y="6"/>
                  </a:lnTo>
                  <a:lnTo>
                    <a:pt x="155" y="0"/>
                  </a:lnTo>
                  <a:lnTo>
                    <a:pt x="143" y="6"/>
                  </a:lnTo>
                  <a:lnTo>
                    <a:pt x="125" y="6"/>
                  </a:lnTo>
                  <a:lnTo>
                    <a:pt x="101" y="12"/>
                  </a:lnTo>
                  <a:lnTo>
                    <a:pt x="89" y="30"/>
                  </a:lnTo>
                  <a:lnTo>
                    <a:pt x="83" y="42"/>
                  </a:lnTo>
                  <a:lnTo>
                    <a:pt x="71" y="54"/>
                  </a:lnTo>
                  <a:lnTo>
                    <a:pt x="59" y="66"/>
                  </a:lnTo>
                  <a:lnTo>
                    <a:pt x="59" y="48"/>
                  </a:lnTo>
                  <a:lnTo>
                    <a:pt x="41" y="42"/>
                  </a:lnTo>
                  <a:lnTo>
                    <a:pt x="29" y="30"/>
                  </a:lnTo>
                  <a:lnTo>
                    <a:pt x="5" y="30"/>
                  </a:lnTo>
                  <a:lnTo>
                    <a:pt x="5" y="48"/>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66" name="Freeform 3658"/>
            <p:cNvSpPr>
              <a:spLocks/>
            </p:cNvSpPr>
            <p:nvPr/>
          </p:nvSpPr>
          <p:spPr bwMode="auto">
            <a:xfrm>
              <a:off x="6254750" y="3802063"/>
              <a:ext cx="68263" cy="128587"/>
            </a:xfrm>
            <a:custGeom>
              <a:avLst/>
              <a:gdLst>
                <a:gd name="T0" fmla="*/ 2147483647 w 42"/>
                <a:gd name="T1" fmla="*/ 0 h 72"/>
                <a:gd name="T2" fmla="*/ 2147483647 w 42"/>
                <a:gd name="T3" fmla="*/ 2147483647 h 72"/>
                <a:gd name="T4" fmla="*/ 2147483647 w 42"/>
                <a:gd name="T5" fmla="*/ 2147483647 h 72"/>
                <a:gd name="T6" fmla="*/ 2147483647 w 42"/>
                <a:gd name="T7" fmla="*/ 2147483647 h 72"/>
                <a:gd name="T8" fmla="*/ 2147483647 w 42"/>
                <a:gd name="T9" fmla="*/ 2147483647 h 72"/>
                <a:gd name="T10" fmla="*/ 2147483647 w 42"/>
                <a:gd name="T11" fmla="*/ 2147483647 h 72"/>
                <a:gd name="T12" fmla="*/ 2147483647 w 42"/>
                <a:gd name="T13" fmla="*/ 2147483647 h 72"/>
                <a:gd name="T14" fmla="*/ 2147483647 w 42"/>
                <a:gd name="T15" fmla="*/ 2147483647 h 72"/>
                <a:gd name="T16" fmla="*/ 0 w 42"/>
                <a:gd name="T17" fmla="*/ 2147483647 h 72"/>
                <a:gd name="T18" fmla="*/ 2147483647 w 42"/>
                <a:gd name="T19" fmla="*/ 2147483647 h 72"/>
                <a:gd name="T20" fmla="*/ 2147483647 w 42"/>
                <a:gd name="T21" fmla="*/ 2147483647 h 72"/>
                <a:gd name="T22" fmla="*/ 2147483647 w 42"/>
                <a:gd name="T23" fmla="*/ 0 h 72"/>
                <a:gd name="T24" fmla="*/ 2147483647 w 42"/>
                <a:gd name="T25" fmla="*/ 0 h 72"/>
                <a:gd name="T26" fmla="*/ 2147483647 w 42"/>
                <a:gd name="T27" fmla="*/ 0 h 72"/>
                <a:gd name="T28" fmla="*/ 2147483647 w 42"/>
                <a:gd name="T29" fmla="*/ 0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
                <a:gd name="T46" fmla="*/ 0 h 72"/>
                <a:gd name="T47" fmla="*/ 42 w 42"/>
                <a:gd name="T48" fmla="*/ 72 h 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 h="72">
                  <a:moveTo>
                    <a:pt x="12" y="0"/>
                  </a:moveTo>
                  <a:lnTo>
                    <a:pt x="18" y="12"/>
                  </a:lnTo>
                  <a:lnTo>
                    <a:pt x="24" y="24"/>
                  </a:lnTo>
                  <a:lnTo>
                    <a:pt x="36" y="36"/>
                  </a:lnTo>
                  <a:lnTo>
                    <a:pt x="42" y="54"/>
                  </a:lnTo>
                  <a:lnTo>
                    <a:pt x="30" y="72"/>
                  </a:lnTo>
                  <a:lnTo>
                    <a:pt x="12" y="72"/>
                  </a:lnTo>
                  <a:lnTo>
                    <a:pt x="6" y="48"/>
                  </a:lnTo>
                  <a:lnTo>
                    <a:pt x="0" y="30"/>
                  </a:lnTo>
                  <a:lnTo>
                    <a:pt x="6" y="30"/>
                  </a:lnTo>
                  <a:lnTo>
                    <a:pt x="6" y="18"/>
                  </a:lnTo>
                  <a:lnTo>
                    <a:pt x="6" y="0"/>
                  </a:lnTo>
                  <a:lnTo>
                    <a:pt x="12" y="0"/>
                  </a:lnTo>
                  <a:lnTo>
                    <a:pt x="6" y="0"/>
                  </a:lnTo>
                  <a:lnTo>
                    <a:pt x="12"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67" name="Freeform 3659"/>
            <p:cNvSpPr>
              <a:spLocks/>
            </p:cNvSpPr>
            <p:nvPr/>
          </p:nvSpPr>
          <p:spPr bwMode="auto">
            <a:xfrm>
              <a:off x="4829175" y="4187825"/>
              <a:ext cx="49213" cy="53975"/>
            </a:xfrm>
            <a:custGeom>
              <a:avLst/>
              <a:gdLst>
                <a:gd name="T0" fmla="*/ 2147483647 w 30"/>
                <a:gd name="T1" fmla="*/ 2147483647 h 30"/>
                <a:gd name="T2" fmla="*/ 0 w 30"/>
                <a:gd name="T3" fmla="*/ 2147483647 h 30"/>
                <a:gd name="T4" fmla="*/ 0 w 30"/>
                <a:gd name="T5" fmla="*/ 2147483647 h 30"/>
                <a:gd name="T6" fmla="*/ 0 w 30"/>
                <a:gd name="T7" fmla="*/ 2147483647 h 30"/>
                <a:gd name="T8" fmla="*/ 2147483647 w 30"/>
                <a:gd name="T9" fmla="*/ 2147483647 h 30"/>
                <a:gd name="T10" fmla="*/ 2147483647 w 30"/>
                <a:gd name="T11" fmla="*/ 2147483647 h 30"/>
                <a:gd name="T12" fmla="*/ 2147483647 w 30"/>
                <a:gd name="T13" fmla="*/ 2147483647 h 30"/>
                <a:gd name="T14" fmla="*/ 2147483647 w 30"/>
                <a:gd name="T15" fmla="*/ 2147483647 h 30"/>
                <a:gd name="T16" fmla="*/ 2147483647 w 30"/>
                <a:gd name="T17" fmla="*/ 0 h 30"/>
                <a:gd name="T18" fmla="*/ 2147483647 w 30"/>
                <a:gd name="T19" fmla="*/ 2147483647 h 30"/>
                <a:gd name="T20" fmla="*/ 2147483647 w 30"/>
                <a:gd name="T21" fmla="*/ 2147483647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30"/>
                <a:gd name="T35" fmla="*/ 30 w 30"/>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30">
                  <a:moveTo>
                    <a:pt x="12" y="6"/>
                  </a:moveTo>
                  <a:lnTo>
                    <a:pt x="0" y="18"/>
                  </a:lnTo>
                  <a:lnTo>
                    <a:pt x="0" y="30"/>
                  </a:lnTo>
                  <a:lnTo>
                    <a:pt x="12" y="30"/>
                  </a:lnTo>
                  <a:lnTo>
                    <a:pt x="18" y="24"/>
                  </a:lnTo>
                  <a:lnTo>
                    <a:pt x="24" y="24"/>
                  </a:lnTo>
                  <a:lnTo>
                    <a:pt x="30" y="24"/>
                  </a:lnTo>
                  <a:lnTo>
                    <a:pt x="24" y="0"/>
                  </a:lnTo>
                  <a:lnTo>
                    <a:pt x="12" y="6"/>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68" name="Rectangle 3660"/>
            <p:cNvSpPr>
              <a:spLocks noChangeArrowheads="1"/>
            </p:cNvSpPr>
            <p:nvPr/>
          </p:nvSpPr>
          <p:spPr bwMode="auto">
            <a:xfrm>
              <a:off x="6091238" y="4079875"/>
              <a:ext cx="0" cy="0"/>
            </a:xfrm>
            <a:prstGeom prst="rect">
              <a:avLst/>
            </a:prstGeom>
            <a:solidFill>
              <a:srgbClr val="E1E1E1"/>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069" name="Rectangle 3661"/>
            <p:cNvSpPr>
              <a:spLocks noChangeArrowheads="1"/>
            </p:cNvSpPr>
            <p:nvPr/>
          </p:nvSpPr>
          <p:spPr bwMode="auto">
            <a:xfrm>
              <a:off x="6102350" y="4156075"/>
              <a:ext cx="0" cy="9525"/>
            </a:xfrm>
            <a:prstGeom prst="rect">
              <a:avLst/>
            </a:prstGeom>
            <a:solidFill>
              <a:srgbClr val="E1E1E1"/>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070" name="Rectangle 3662"/>
            <p:cNvSpPr>
              <a:spLocks noChangeArrowheads="1"/>
            </p:cNvSpPr>
            <p:nvPr/>
          </p:nvSpPr>
          <p:spPr bwMode="auto">
            <a:xfrm>
              <a:off x="6091238" y="4144963"/>
              <a:ext cx="0" cy="0"/>
            </a:xfrm>
            <a:prstGeom prst="rect">
              <a:avLst/>
            </a:prstGeom>
            <a:solidFill>
              <a:srgbClr val="E1E1E1"/>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071" name="Freeform 3663"/>
            <p:cNvSpPr>
              <a:spLocks/>
            </p:cNvSpPr>
            <p:nvPr/>
          </p:nvSpPr>
          <p:spPr bwMode="auto">
            <a:xfrm>
              <a:off x="6083300" y="4165600"/>
              <a:ext cx="1588" cy="11112"/>
            </a:xfrm>
            <a:custGeom>
              <a:avLst/>
              <a:gdLst>
                <a:gd name="T0" fmla="*/ 0 w 1588"/>
                <a:gd name="T1" fmla="*/ 0 h 6"/>
                <a:gd name="T2" fmla="*/ 0 w 1588"/>
                <a:gd name="T3" fmla="*/ 2147483647 h 6"/>
                <a:gd name="T4" fmla="*/ 0 w 1588"/>
                <a:gd name="T5" fmla="*/ 0 h 6"/>
                <a:gd name="T6" fmla="*/ 0 w 1588"/>
                <a:gd name="T7" fmla="*/ 0 h 6"/>
                <a:gd name="T8" fmla="*/ 0 60000 65536"/>
                <a:gd name="T9" fmla="*/ 0 60000 65536"/>
                <a:gd name="T10" fmla="*/ 0 60000 65536"/>
                <a:gd name="T11" fmla="*/ 0 60000 65536"/>
                <a:gd name="T12" fmla="*/ 0 w 1588"/>
                <a:gd name="T13" fmla="*/ 0 h 6"/>
                <a:gd name="T14" fmla="*/ 1588 w 1588"/>
                <a:gd name="T15" fmla="*/ 6 h 6"/>
              </a:gdLst>
              <a:ahLst/>
              <a:cxnLst>
                <a:cxn ang="T8">
                  <a:pos x="T0" y="T1"/>
                </a:cxn>
                <a:cxn ang="T9">
                  <a:pos x="T2" y="T3"/>
                </a:cxn>
                <a:cxn ang="T10">
                  <a:pos x="T4" y="T5"/>
                </a:cxn>
                <a:cxn ang="T11">
                  <a:pos x="T6" y="T7"/>
                </a:cxn>
              </a:cxnLst>
              <a:rect l="T12" t="T13" r="T14" b="T15"/>
              <a:pathLst>
                <a:path w="1588" h="6">
                  <a:moveTo>
                    <a:pt x="0" y="0"/>
                  </a:moveTo>
                  <a:lnTo>
                    <a:pt x="0" y="6"/>
                  </a:lnTo>
                  <a:lnTo>
                    <a:pt x="0"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72" name="Rectangle 3664"/>
            <p:cNvSpPr>
              <a:spLocks noChangeArrowheads="1"/>
            </p:cNvSpPr>
            <p:nvPr/>
          </p:nvSpPr>
          <p:spPr bwMode="auto">
            <a:xfrm>
              <a:off x="6083300" y="4176713"/>
              <a:ext cx="0" cy="0"/>
            </a:xfrm>
            <a:prstGeom prst="rect">
              <a:avLst/>
            </a:prstGeom>
            <a:solidFill>
              <a:srgbClr val="E1E1E1"/>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073" name="Freeform 3665"/>
            <p:cNvSpPr>
              <a:spLocks/>
            </p:cNvSpPr>
            <p:nvPr/>
          </p:nvSpPr>
          <p:spPr bwMode="auto">
            <a:xfrm>
              <a:off x="6083300" y="3940175"/>
              <a:ext cx="1588" cy="11112"/>
            </a:xfrm>
            <a:custGeom>
              <a:avLst/>
              <a:gdLst>
                <a:gd name="T0" fmla="*/ 0 w 1588"/>
                <a:gd name="T1" fmla="*/ 2147483647 h 6"/>
                <a:gd name="T2" fmla="*/ 0 w 1588"/>
                <a:gd name="T3" fmla="*/ 0 h 6"/>
                <a:gd name="T4" fmla="*/ 0 w 1588"/>
                <a:gd name="T5" fmla="*/ 2147483647 h 6"/>
                <a:gd name="T6" fmla="*/ 0 w 1588"/>
                <a:gd name="T7" fmla="*/ 2147483647 h 6"/>
                <a:gd name="T8" fmla="*/ 0 60000 65536"/>
                <a:gd name="T9" fmla="*/ 0 60000 65536"/>
                <a:gd name="T10" fmla="*/ 0 60000 65536"/>
                <a:gd name="T11" fmla="*/ 0 60000 65536"/>
                <a:gd name="T12" fmla="*/ 0 w 1588"/>
                <a:gd name="T13" fmla="*/ 0 h 6"/>
                <a:gd name="T14" fmla="*/ 1588 w 1588"/>
                <a:gd name="T15" fmla="*/ 6 h 6"/>
              </a:gdLst>
              <a:ahLst/>
              <a:cxnLst>
                <a:cxn ang="T8">
                  <a:pos x="T0" y="T1"/>
                </a:cxn>
                <a:cxn ang="T9">
                  <a:pos x="T2" y="T3"/>
                </a:cxn>
                <a:cxn ang="T10">
                  <a:pos x="T4" y="T5"/>
                </a:cxn>
                <a:cxn ang="T11">
                  <a:pos x="T6" y="T7"/>
                </a:cxn>
              </a:cxnLst>
              <a:rect l="T12" t="T13" r="T14" b="T15"/>
              <a:pathLst>
                <a:path w="1588" h="6">
                  <a:moveTo>
                    <a:pt x="0" y="6"/>
                  </a:moveTo>
                  <a:lnTo>
                    <a:pt x="0" y="0"/>
                  </a:lnTo>
                  <a:lnTo>
                    <a:pt x="0" y="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74" name="Rectangle 3666"/>
            <p:cNvSpPr>
              <a:spLocks noChangeArrowheads="1"/>
            </p:cNvSpPr>
            <p:nvPr/>
          </p:nvSpPr>
          <p:spPr bwMode="auto">
            <a:xfrm>
              <a:off x="6091238" y="4165600"/>
              <a:ext cx="0" cy="11112"/>
            </a:xfrm>
            <a:prstGeom prst="rect">
              <a:avLst/>
            </a:prstGeom>
            <a:solidFill>
              <a:srgbClr val="E1E1E1"/>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075" name="Rectangle 3667"/>
            <p:cNvSpPr>
              <a:spLocks noChangeArrowheads="1"/>
            </p:cNvSpPr>
            <p:nvPr/>
          </p:nvSpPr>
          <p:spPr bwMode="auto">
            <a:xfrm>
              <a:off x="6102350" y="4070350"/>
              <a:ext cx="0" cy="0"/>
            </a:xfrm>
            <a:prstGeom prst="rect">
              <a:avLst/>
            </a:prstGeom>
            <a:solidFill>
              <a:srgbClr val="E1E1E1"/>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076" name="Rectangle 3668"/>
            <p:cNvSpPr>
              <a:spLocks noChangeArrowheads="1"/>
            </p:cNvSpPr>
            <p:nvPr/>
          </p:nvSpPr>
          <p:spPr bwMode="auto">
            <a:xfrm>
              <a:off x="6072188" y="3897313"/>
              <a:ext cx="11113" cy="0"/>
            </a:xfrm>
            <a:prstGeom prst="rect">
              <a:avLst/>
            </a:prstGeom>
            <a:solidFill>
              <a:srgbClr val="E1E1E1"/>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077" name="Freeform 3669"/>
            <p:cNvSpPr>
              <a:spLocks/>
            </p:cNvSpPr>
            <p:nvPr/>
          </p:nvSpPr>
          <p:spPr bwMode="auto">
            <a:xfrm>
              <a:off x="6083300" y="4079875"/>
              <a:ext cx="7938" cy="11112"/>
            </a:xfrm>
            <a:custGeom>
              <a:avLst/>
              <a:gdLst>
                <a:gd name="T0" fmla="*/ 2147483647 w 6"/>
                <a:gd name="T1" fmla="*/ 0 h 6"/>
                <a:gd name="T2" fmla="*/ 2147483647 w 6"/>
                <a:gd name="T3" fmla="*/ 0 h 6"/>
                <a:gd name="T4" fmla="*/ 0 w 6"/>
                <a:gd name="T5" fmla="*/ 2147483647 h 6"/>
                <a:gd name="T6" fmla="*/ 2147483647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6" y="0"/>
                  </a:lnTo>
                  <a:lnTo>
                    <a:pt x="0" y="6"/>
                  </a:lnTo>
                  <a:lnTo>
                    <a:pt x="6"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78" name="Freeform 3670"/>
            <p:cNvSpPr>
              <a:spLocks/>
            </p:cNvSpPr>
            <p:nvPr/>
          </p:nvSpPr>
          <p:spPr bwMode="auto">
            <a:xfrm>
              <a:off x="6091238" y="4059238"/>
              <a:ext cx="3175" cy="11112"/>
            </a:xfrm>
            <a:custGeom>
              <a:avLst/>
              <a:gdLst>
                <a:gd name="T0" fmla="*/ 0 w 3175"/>
                <a:gd name="T1" fmla="*/ 2147483647 h 6"/>
                <a:gd name="T2" fmla="*/ 0 w 3175"/>
                <a:gd name="T3" fmla="*/ 0 h 6"/>
                <a:gd name="T4" fmla="*/ 0 w 3175"/>
                <a:gd name="T5" fmla="*/ 2147483647 h 6"/>
                <a:gd name="T6" fmla="*/ 0 w 3175"/>
                <a:gd name="T7" fmla="*/ 2147483647 h 6"/>
                <a:gd name="T8" fmla="*/ 0 60000 65536"/>
                <a:gd name="T9" fmla="*/ 0 60000 65536"/>
                <a:gd name="T10" fmla="*/ 0 60000 65536"/>
                <a:gd name="T11" fmla="*/ 0 60000 65536"/>
                <a:gd name="T12" fmla="*/ 0 w 3175"/>
                <a:gd name="T13" fmla="*/ 0 h 6"/>
                <a:gd name="T14" fmla="*/ 3175 w 3175"/>
                <a:gd name="T15" fmla="*/ 6 h 6"/>
              </a:gdLst>
              <a:ahLst/>
              <a:cxnLst>
                <a:cxn ang="T8">
                  <a:pos x="T0" y="T1"/>
                </a:cxn>
                <a:cxn ang="T9">
                  <a:pos x="T2" y="T3"/>
                </a:cxn>
                <a:cxn ang="T10">
                  <a:pos x="T4" y="T5"/>
                </a:cxn>
                <a:cxn ang="T11">
                  <a:pos x="T6" y="T7"/>
                </a:cxn>
              </a:cxnLst>
              <a:rect l="T12" t="T13" r="T14" b="T15"/>
              <a:pathLst>
                <a:path w="3175" h="6">
                  <a:moveTo>
                    <a:pt x="0" y="6"/>
                  </a:moveTo>
                  <a:lnTo>
                    <a:pt x="0" y="0"/>
                  </a:lnTo>
                  <a:lnTo>
                    <a:pt x="0" y="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79" name="Freeform 3671"/>
            <p:cNvSpPr>
              <a:spLocks/>
            </p:cNvSpPr>
            <p:nvPr/>
          </p:nvSpPr>
          <p:spPr bwMode="auto">
            <a:xfrm>
              <a:off x="6091238" y="3940175"/>
              <a:ext cx="3175" cy="11112"/>
            </a:xfrm>
            <a:custGeom>
              <a:avLst/>
              <a:gdLst>
                <a:gd name="T0" fmla="*/ 0 w 3175"/>
                <a:gd name="T1" fmla="*/ 0 h 6"/>
                <a:gd name="T2" fmla="*/ 0 w 3175"/>
                <a:gd name="T3" fmla="*/ 0 h 6"/>
                <a:gd name="T4" fmla="*/ 0 w 3175"/>
                <a:gd name="T5" fmla="*/ 2147483647 h 6"/>
                <a:gd name="T6" fmla="*/ 0 w 3175"/>
                <a:gd name="T7" fmla="*/ 0 h 6"/>
                <a:gd name="T8" fmla="*/ 0 60000 65536"/>
                <a:gd name="T9" fmla="*/ 0 60000 65536"/>
                <a:gd name="T10" fmla="*/ 0 60000 65536"/>
                <a:gd name="T11" fmla="*/ 0 60000 65536"/>
                <a:gd name="T12" fmla="*/ 0 w 3175"/>
                <a:gd name="T13" fmla="*/ 0 h 6"/>
                <a:gd name="T14" fmla="*/ 3175 w 3175"/>
                <a:gd name="T15" fmla="*/ 6 h 6"/>
              </a:gdLst>
              <a:ahLst/>
              <a:cxnLst>
                <a:cxn ang="T8">
                  <a:pos x="T0" y="T1"/>
                </a:cxn>
                <a:cxn ang="T9">
                  <a:pos x="T2" y="T3"/>
                </a:cxn>
                <a:cxn ang="T10">
                  <a:pos x="T4" y="T5"/>
                </a:cxn>
                <a:cxn ang="T11">
                  <a:pos x="T6" y="T7"/>
                </a:cxn>
              </a:cxnLst>
              <a:rect l="T12" t="T13" r="T14" b="T15"/>
              <a:pathLst>
                <a:path w="3175" h="6">
                  <a:moveTo>
                    <a:pt x="0" y="0"/>
                  </a:moveTo>
                  <a:lnTo>
                    <a:pt x="0" y="0"/>
                  </a:lnTo>
                  <a:lnTo>
                    <a:pt x="0" y="6"/>
                  </a:lnTo>
                  <a:lnTo>
                    <a:pt x="0"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80" name="Freeform 3672"/>
            <p:cNvSpPr>
              <a:spLocks/>
            </p:cNvSpPr>
            <p:nvPr/>
          </p:nvSpPr>
          <p:spPr bwMode="auto">
            <a:xfrm>
              <a:off x="6072188" y="3908425"/>
              <a:ext cx="11113" cy="1587"/>
            </a:xfrm>
            <a:custGeom>
              <a:avLst/>
              <a:gdLst>
                <a:gd name="T0" fmla="*/ 2147483647 w 6"/>
                <a:gd name="T1" fmla="*/ 0 h 1587"/>
                <a:gd name="T2" fmla="*/ 2147483647 w 6"/>
                <a:gd name="T3" fmla="*/ 0 h 1587"/>
                <a:gd name="T4" fmla="*/ 0 w 6"/>
                <a:gd name="T5" fmla="*/ 0 h 1587"/>
                <a:gd name="T6" fmla="*/ 2147483647 w 6"/>
                <a:gd name="T7" fmla="*/ 0 h 1587"/>
                <a:gd name="T8" fmla="*/ 0 60000 65536"/>
                <a:gd name="T9" fmla="*/ 0 60000 65536"/>
                <a:gd name="T10" fmla="*/ 0 60000 65536"/>
                <a:gd name="T11" fmla="*/ 0 60000 65536"/>
                <a:gd name="T12" fmla="*/ 0 w 6"/>
                <a:gd name="T13" fmla="*/ 0 h 1587"/>
                <a:gd name="T14" fmla="*/ 6 w 6"/>
                <a:gd name="T15" fmla="*/ 1587 h 1587"/>
              </a:gdLst>
              <a:ahLst/>
              <a:cxnLst>
                <a:cxn ang="T8">
                  <a:pos x="T0" y="T1"/>
                </a:cxn>
                <a:cxn ang="T9">
                  <a:pos x="T2" y="T3"/>
                </a:cxn>
                <a:cxn ang="T10">
                  <a:pos x="T4" y="T5"/>
                </a:cxn>
                <a:cxn ang="T11">
                  <a:pos x="T6" y="T7"/>
                </a:cxn>
              </a:cxnLst>
              <a:rect l="T12" t="T13" r="T14" b="T15"/>
              <a:pathLst>
                <a:path w="6" h="1587">
                  <a:moveTo>
                    <a:pt x="6" y="0"/>
                  </a:moveTo>
                  <a:lnTo>
                    <a:pt x="6" y="0"/>
                  </a:lnTo>
                  <a:lnTo>
                    <a:pt x="0" y="0"/>
                  </a:lnTo>
                  <a:lnTo>
                    <a:pt x="6"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81" name="Rectangle 3673"/>
            <p:cNvSpPr>
              <a:spLocks noChangeArrowheads="1"/>
            </p:cNvSpPr>
            <p:nvPr/>
          </p:nvSpPr>
          <p:spPr bwMode="auto">
            <a:xfrm>
              <a:off x="6072188" y="4048125"/>
              <a:ext cx="0" cy="0"/>
            </a:xfrm>
            <a:prstGeom prst="rect">
              <a:avLst/>
            </a:prstGeom>
            <a:solidFill>
              <a:srgbClr val="E1E1E1"/>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082" name="Rectangle 3674"/>
            <p:cNvSpPr>
              <a:spLocks noChangeArrowheads="1"/>
            </p:cNvSpPr>
            <p:nvPr/>
          </p:nvSpPr>
          <p:spPr bwMode="auto">
            <a:xfrm>
              <a:off x="6072188" y="3897313"/>
              <a:ext cx="0" cy="0"/>
            </a:xfrm>
            <a:prstGeom prst="rect">
              <a:avLst/>
            </a:prstGeom>
            <a:solidFill>
              <a:srgbClr val="E1E1E1"/>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083" name="Rectangle 3675"/>
            <p:cNvSpPr>
              <a:spLocks noChangeArrowheads="1"/>
            </p:cNvSpPr>
            <p:nvPr/>
          </p:nvSpPr>
          <p:spPr bwMode="auto">
            <a:xfrm>
              <a:off x="6091238" y="4037013"/>
              <a:ext cx="0" cy="0"/>
            </a:xfrm>
            <a:prstGeom prst="rect">
              <a:avLst/>
            </a:prstGeom>
            <a:solidFill>
              <a:srgbClr val="E1E1E1"/>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084" name="Rectangle 3676"/>
            <p:cNvSpPr>
              <a:spLocks noChangeArrowheads="1"/>
            </p:cNvSpPr>
            <p:nvPr/>
          </p:nvSpPr>
          <p:spPr bwMode="auto">
            <a:xfrm>
              <a:off x="6091238" y="4122738"/>
              <a:ext cx="0" cy="11112"/>
            </a:xfrm>
            <a:prstGeom prst="rect">
              <a:avLst/>
            </a:prstGeom>
            <a:solidFill>
              <a:srgbClr val="E1E1E1"/>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085" name="Rectangle 3677"/>
            <p:cNvSpPr>
              <a:spLocks noChangeArrowheads="1"/>
            </p:cNvSpPr>
            <p:nvPr/>
          </p:nvSpPr>
          <p:spPr bwMode="auto">
            <a:xfrm>
              <a:off x="6072188" y="3897313"/>
              <a:ext cx="0" cy="0"/>
            </a:xfrm>
            <a:prstGeom prst="rect">
              <a:avLst/>
            </a:prstGeom>
            <a:solidFill>
              <a:srgbClr val="E1E1E1"/>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086" name="Rectangle 3678"/>
            <p:cNvSpPr>
              <a:spLocks noChangeArrowheads="1"/>
            </p:cNvSpPr>
            <p:nvPr/>
          </p:nvSpPr>
          <p:spPr bwMode="auto">
            <a:xfrm>
              <a:off x="6091238" y="4059238"/>
              <a:ext cx="0" cy="0"/>
            </a:xfrm>
            <a:prstGeom prst="rect">
              <a:avLst/>
            </a:prstGeom>
            <a:solidFill>
              <a:srgbClr val="E1E1E1"/>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087" name="Rectangle 3679"/>
            <p:cNvSpPr>
              <a:spLocks noChangeArrowheads="1"/>
            </p:cNvSpPr>
            <p:nvPr/>
          </p:nvSpPr>
          <p:spPr bwMode="auto">
            <a:xfrm>
              <a:off x="6091238" y="3983038"/>
              <a:ext cx="0" cy="0"/>
            </a:xfrm>
            <a:prstGeom prst="rect">
              <a:avLst/>
            </a:prstGeom>
            <a:solidFill>
              <a:srgbClr val="E1E1E1"/>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088" name="Rectangle 3680"/>
            <p:cNvSpPr>
              <a:spLocks noChangeArrowheads="1"/>
            </p:cNvSpPr>
            <p:nvPr/>
          </p:nvSpPr>
          <p:spPr bwMode="auto">
            <a:xfrm>
              <a:off x="5573713" y="4316413"/>
              <a:ext cx="9525" cy="0"/>
            </a:xfrm>
            <a:prstGeom prst="rect">
              <a:avLst/>
            </a:prstGeom>
            <a:solidFill>
              <a:srgbClr val="E1E1E1"/>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089" name="Freeform 3681"/>
            <p:cNvSpPr>
              <a:spLocks/>
            </p:cNvSpPr>
            <p:nvPr/>
          </p:nvSpPr>
          <p:spPr bwMode="auto">
            <a:xfrm>
              <a:off x="5311775" y="4475163"/>
              <a:ext cx="9525" cy="11112"/>
            </a:xfrm>
            <a:custGeom>
              <a:avLst/>
              <a:gdLst>
                <a:gd name="T0" fmla="*/ 2147483647 w 6"/>
                <a:gd name="T1" fmla="*/ 2147483647 h 6"/>
                <a:gd name="T2" fmla="*/ 2147483647 w 6"/>
                <a:gd name="T3" fmla="*/ 0 h 6"/>
                <a:gd name="T4" fmla="*/ 0 w 6"/>
                <a:gd name="T5" fmla="*/ 2147483647 h 6"/>
                <a:gd name="T6" fmla="*/ 2147483647 w 6"/>
                <a:gd name="T7" fmla="*/ 2147483647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6" y="0"/>
                  </a:lnTo>
                  <a:lnTo>
                    <a:pt x="0" y="6"/>
                  </a:lnTo>
                  <a:lnTo>
                    <a:pt x="6" y="6"/>
                  </a:lnTo>
                  <a:close/>
                </a:path>
              </a:pathLst>
            </a:custGeom>
            <a:solidFill>
              <a:srgbClr val="239FB1"/>
            </a:solidFill>
            <a:ln w="9525">
              <a:solidFill>
                <a:srgbClr val="239FB1"/>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90" name="Rectangle 3682"/>
            <p:cNvSpPr>
              <a:spLocks noChangeArrowheads="1"/>
            </p:cNvSpPr>
            <p:nvPr/>
          </p:nvSpPr>
          <p:spPr bwMode="auto">
            <a:xfrm>
              <a:off x="5399088" y="3214688"/>
              <a:ext cx="0" cy="11112"/>
            </a:xfrm>
            <a:prstGeom prst="rect">
              <a:avLst/>
            </a:prstGeom>
            <a:solidFill>
              <a:srgbClr val="21ACBF"/>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091" name="Freeform 3683"/>
            <p:cNvSpPr>
              <a:spLocks/>
            </p:cNvSpPr>
            <p:nvPr/>
          </p:nvSpPr>
          <p:spPr bwMode="auto">
            <a:xfrm>
              <a:off x="4387850" y="3311525"/>
              <a:ext cx="290513" cy="565150"/>
            </a:xfrm>
            <a:custGeom>
              <a:avLst/>
              <a:gdLst>
                <a:gd name="T0" fmla="*/ 2147483647 w 180"/>
                <a:gd name="T1" fmla="*/ 2147483647 h 317"/>
                <a:gd name="T2" fmla="*/ 2147483647 w 180"/>
                <a:gd name="T3" fmla="*/ 2147483647 h 317"/>
                <a:gd name="T4" fmla="*/ 2147483647 w 180"/>
                <a:gd name="T5" fmla="*/ 2147483647 h 317"/>
                <a:gd name="T6" fmla="*/ 2147483647 w 180"/>
                <a:gd name="T7" fmla="*/ 2147483647 h 317"/>
                <a:gd name="T8" fmla="*/ 2147483647 w 180"/>
                <a:gd name="T9" fmla="*/ 2147483647 h 317"/>
                <a:gd name="T10" fmla="*/ 2147483647 w 180"/>
                <a:gd name="T11" fmla="*/ 2147483647 h 317"/>
                <a:gd name="T12" fmla="*/ 2147483647 w 180"/>
                <a:gd name="T13" fmla="*/ 0 h 317"/>
                <a:gd name="T14" fmla="*/ 2147483647 w 180"/>
                <a:gd name="T15" fmla="*/ 2147483647 h 317"/>
                <a:gd name="T16" fmla="*/ 2147483647 w 180"/>
                <a:gd name="T17" fmla="*/ 2147483647 h 317"/>
                <a:gd name="T18" fmla="*/ 2147483647 w 180"/>
                <a:gd name="T19" fmla="*/ 2147483647 h 317"/>
                <a:gd name="T20" fmla="*/ 2147483647 w 180"/>
                <a:gd name="T21" fmla="*/ 2147483647 h 317"/>
                <a:gd name="T22" fmla="*/ 2147483647 w 180"/>
                <a:gd name="T23" fmla="*/ 2147483647 h 317"/>
                <a:gd name="T24" fmla="*/ 2147483647 w 180"/>
                <a:gd name="T25" fmla="*/ 2147483647 h 317"/>
                <a:gd name="T26" fmla="*/ 2147483647 w 180"/>
                <a:gd name="T27" fmla="*/ 2147483647 h 317"/>
                <a:gd name="T28" fmla="*/ 2147483647 w 180"/>
                <a:gd name="T29" fmla="*/ 2147483647 h 317"/>
                <a:gd name="T30" fmla="*/ 2147483647 w 180"/>
                <a:gd name="T31" fmla="*/ 2147483647 h 317"/>
                <a:gd name="T32" fmla="*/ 2147483647 w 180"/>
                <a:gd name="T33" fmla="*/ 2147483647 h 317"/>
                <a:gd name="T34" fmla="*/ 2147483647 w 180"/>
                <a:gd name="T35" fmla="*/ 2147483647 h 317"/>
                <a:gd name="T36" fmla="*/ 0 w 180"/>
                <a:gd name="T37" fmla="*/ 2147483647 h 317"/>
                <a:gd name="T38" fmla="*/ 0 w 180"/>
                <a:gd name="T39" fmla="*/ 2147483647 h 317"/>
                <a:gd name="T40" fmla="*/ 2147483647 w 180"/>
                <a:gd name="T41" fmla="*/ 2147483647 h 317"/>
                <a:gd name="T42" fmla="*/ 2147483647 w 180"/>
                <a:gd name="T43" fmla="*/ 2147483647 h 317"/>
                <a:gd name="T44" fmla="*/ 2147483647 w 180"/>
                <a:gd name="T45" fmla="*/ 2147483647 h 317"/>
                <a:gd name="T46" fmla="*/ 2147483647 w 180"/>
                <a:gd name="T47" fmla="*/ 2147483647 h 317"/>
                <a:gd name="T48" fmla="*/ 2147483647 w 180"/>
                <a:gd name="T49" fmla="*/ 2147483647 h 317"/>
                <a:gd name="T50" fmla="*/ 2147483647 w 180"/>
                <a:gd name="T51" fmla="*/ 2147483647 h 317"/>
                <a:gd name="T52" fmla="*/ 2147483647 w 180"/>
                <a:gd name="T53" fmla="*/ 2147483647 h 317"/>
                <a:gd name="T54" fmla="*/ 2147483647 w 180"/>
                <a:gd name="T55" fmla="*/ 2147483647 h 317"/>
                <a:gd name="T56" fmla="*/ 2147483647 w 180"/>
                <a:gd name="T57" fmla="*/ 2147483647 h 317"/>
                <a:gd name="T58" fmla="*/ 2147483647 w 180"/>
                <a:gd name="T59" fmla="*/ 2147483647 h 317"/>
                <a:gd name="T60" fmla="*/ 2147483647 w 180"/>
                <a:gd name="T61" fmla="*/ 2147483647 h 317"/>
                <a:gd name="T62" fmla="*/ 2147483647 w 180"/>
                <a:gd name="T63" fmla="*/ 2147483647 h 317"/>
                <a:gd name="T64" fmla="*/ 2147483647 w 180"/>
                <a:gd name="T65" fmla="*/ 2147483647 h 317"/>
                <a:gd name="T66" fmla="*/ 2147483647 w 180"/>
                <a:gd name="T67" fmla="*/ 2147483647 h 317"/>
                <a:gd name="T68" fmla="*/ 2147483647 w 180"/>
                <a:gd name="T69" fmla="*/ 2147483647 h 317"/>
                <a:gd name="T70" fmla="*/ 2147483647 w 180"/>
                <a:gd name="T71" fmla="*/ 2147483647 h 317"/>
                <a:gd name="T72" fmla="*/ 2147483647 w 180"/>
                <a:gd name="T73" fmla="*/ 2147483647 h 317"/>
                <a:gd name="T74" fmla="*/ 2147483647 w 180"/>
                <a:gd name="T75" fmla="*/ 2147483647 h 317"/>
                <a:gd name="T76" fmla="*/ 2147483647 w 180"/>
                <a:gd name="T77" fmla="*/ 2147483647 h 317"/>
                <a:gd name="T78" fmla="*/ 2147483647 w 180"/>
                <a:gd name="T79" fmla="*/ 2147483647 h 317"/>
                <a:gd name="T80" fmla="*/ 2147483647 w 180"/>
                <a:gd name="T81" fmla="*/ 2147483647 h 317"/>
                <a:gd name="T82" fmla="*/ 2147483647 w 180"/>
                <a:gd name="T83" fmla="*/ 2147483647 h 317"/>
                <a:gd name="T84" fmla="*/ 2147483647 w 180"/>
                <a:gd name="T85" fmla="*/ 2147483647 h 317"/>
                <a:gd name="T86" fmla="*/ 2147483647 w 180"/>
                <a:gd name="T87" fmla="*/ 2147483647 h 317"/>
                <a:gd name="T88" fmla="*/ 2147483647 w 180"/>
                <a:gd name="T89" fmla="*/ 2147483647 h 317"/>
                <a:gd name="T90" fmla="*/ 2147483647 w 180"/>
                <a:gd name="T91" fmla="*/ 2147483647 h 317"/>
                <a:gd name="T92" fmla="*/ 2147483647 w 180"/>
                <a:gd name="T93" fmla="*/ 2147483647 h 317"/>
                <a:gd name="T94" fmla="*/ 2147483647 w 180"/>
                <a:gd name="T95" fmla="*/ 2147483647 h 317"/>
                <a:gd name="T96" fmla="*/ 2147483647 w 180"/>
                <a:gd name="T97" fmla="*/ 2147483647 h 317"/>
                <a:gd name="T98" fmla="*/ 2147483647 w 180"/>
                <a:gd name="T99" fmla="*/ 2147483647 h 317"/>
                <a:gd name="T100" fmla="*/ 2147483647 w 180"/>
                <a:gd name="T101" fmla="*/ 2147483647 h 317"/>
                <a:gd name="T102" fmla="*/ 2147483647 w 180"/>
                <a:gd name="T103" fmla="*/ 2147483647 h 317"/>
                <a:gd name="T104" fmla="*/ 2147483647 w 180"/>
                <a:gd name="T105" fmla="*/ 2147483647 h 3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0"/>
                <a:gd name="T160" fmla="*/ 0 h 317"/>
                <a:gd name="T161" fmla="*/ 180 w 180"/>
                <a:gd name="T162" fmla="*/ 317 h 31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0" h="317">
                  <a:moveTo>
                    <a:pt x="180" y="78"/>
                  </a:moveTo>
                  <a:lnTo>
                    <a:pt x="162" y="72"/>
                  </a:lnTo>
                  <a:lnTo>
                    <a:pt x="126" y="48"/>
                  </a:lnTo>
                  <a:lnTo>
                    <a:pt x="108" y="42"/>
                  </a:lnTo>
                  <a:lnTo>
                    <a:pt x="90" y="30"/>
                  </a:lnTo>
                  <a:lnTo>
                    <a:pt x="54" y="12"/>
                  </a:lnTo>
                  <a:lnTo>
                    <a:pt x="36" y="0"/>
                  </a:lnTo>
                  <a:lnTo>
                    <a:pt x="24" y="12"/>
                  </a:lnTo>
                  <a:lnTo>
                    <a:pt x="24" y="24"/>
                  </a:lnTo>
                  <a:lnTo>
                    <a:pt x="24" y="42"/>
                  </a:lnTo>
                  <a:lnTo>
                    <a:pt x="42" y="60"/>
                  </a:lnTo>
                  <a:lnTo>
                    <a:pt x="36" y="72"/>
                  </a:lnTo>
                  <a:lnTo>
                    <a:pt x="36" y="84"/>
                  </a:lnTo>
                  <a:lnTo>
                    <a:pt x="36" y="102"/>
                  </a:lnTo>
                  <a:lnTo>
                    <a:pt x="30" y="132"/>
                  </a:lnTo>
                  <a:lnTo>
                    <a:pt x="24" y="144"/>
                  </a:lnTo>
                  <a:lnTo>
                    <a:pt x="18" y="156"/>
                  </a:lnTo>
                  <a:lnTo>
                    <a:pt x="6" y="168"/>
                  </a:lnTo>
                  <a:lnTo>
                    <a:pt x="0" y="180"/>
                  </a:lnTo>
                  <a:lnTo>
                    <a:pt x="0" y="198"/>
                  </a:lnTo>
                  <a:lnTo>
                    <a:pt x="12" y="210"/>
                  </a:lnTo>
                  <a:lnTo>
                    <a:pt x="18" y="210"/>
                  </a:lnTo>
                  <a:lnTo>
                    <a:pt x="24" y="228"/>
                  </a:lnTo>
                  <a:lnTo>
                    <a:pt x="24" y="252"/>
                  </a:lnTo>
                  <a:lnTo>
                    <a:pt x="36" y="269"/>
                  </a:lnTo>
                  <a:lnTo>
                    <a:pt x="18" y="269"/>
                  </a:lnTo>
                  <a:lnTo>
                    <a:pt x="12" y="275"/>
                  </a:lnTo>
                  <a:lnTo>
                    <a:pt x="24" y="293"/>
                  </a:lnTo>
                  <a:lnTo>
                    <a:pt x="36" y="317"/>
                  </a:lnTo>
                  <a:lnTo>
                    <a:pt x="54" y="311"/>
                  </a:lnTo>
                  <a:lnTo>
                    <a:pt x="54" y="317"/>
                  </a:lnTo>
                  <a:lnTo>
                    <a:pt x="66" y="311"/>
                  </a:lnTo>
                  <a:lnTo>
                    <a:pt x="90" y="311"/>
                  </a:lnTo>
                  <a:lnTo>
                    <a:pt x="96" y="299"/>
                  </a:lnTo>
                  <a:lnTo>
                    <a:pt x="96" y="293"/>
                  </a:lnTo>
                  <a:lnTo>
                    <a:pt x="120" y="287"/>
                  </a:lnTo>
                  <a:lnTo>
                    <a:pt x="150" y="258"/>
                  </a:lnTo>
                  <a:lnTo>
                    <a:pt x="162" y="252"/>
                  </a:lnTo>
                  <a:lnTo>
                    <a:pt x="162" y="240"/>
                  </a:lnTo>
                  <a:lnTo>
                    <a:pt x="162" y="228"/>
                  </a:lnTo>
                  <a:lnTo>
                    <a:pt x="150" y="216"/>
                  </a:lnTo>
                  <a:lnTo>
                    <a:pt x="144" y="216"/>
                  </a:lnTo>
                  <a:lnTo>
                    <a:pt x="150" y="198"/>
                  </a:lnTo>
                  <a:lnTo>
                    <a:pt x="156" y="192"/>
                  </a:lnTo>
                  <a:lnTo>
                    <a:pt x="156" y="186"/>
                  </a:lnTo>
                  <a:lnTo>
                    <a:pt x="156" y="174"/>
                  </a:lnTo>
                  <a:lnTo>
                    <a:pt x="162" y="162"/>
                  </a:lnTo>
                  <a:lnTo>
                    <a:pt x="168" y="156"/>
                  </a:lnTo>
                  <a:lnTo>
                    <a:pt x="180" y="156"/>
                  </a:lnTo>
                  <a:lnTo>
                    <a:pt x="180" y="138"/>
                  </a:lnTo>
                  <a:lnTo>
                    <a:pt x="180" y="120"/>
                  </a:lnTo>
                  <a:lnTo>
                    <a:pt x="180" y="96"/>
                  </a:lnTo>
                  <a:lnTo>
                    <a:pt x="180" y="78"/>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92" name="Freeform 3684"/>
            <p:cNvSpPr>
              <a:spLocks/>
            </p:cNvSpPr>
            <p:nvPr/>
          </p:nvSpPr>
          <p:spPr bwMode="auto">
            <a:xfrm>
              <a:off x="5187950" y="3695700"/>
              <a:ext cx="36513" cy="65087"/>
            </a:xfrm>
            <a:custGeom>
              <a:avLst/>
              <a:gdLst>
                <a:gd name="T0" fmla="*/ 0 w 23"/>
                <a:gd name="T1" fmla="*/ 2147483647 h 36"/>
                <a:gd name="T2" fmla="*/ 2147483647 w 23"/>
                <a:gd name="T3" fmla="*/ 2147483647 h 36"/>
                <a:gd name="T4" fmla="*/ 2147483647 w 23"/>
                <a:gd name="T5" fmla="*/ 2147483647 h 36"/>
                <a:gd name="T6" fmla="*/ 2147483647 w 23"/>
                <a:gd name="T7" fmla="*/ 0 h 36"/>
                <a:gd name="T8" fmla="*/ 2147483647 w 23"/>
                <a:gd name="T9" fmla="*/ 2147483647 h 36"/>
                <a:gd name="T10" fmla="*/ 0 w 23"/>
                <a:gd name="T11" fmla="*/ 2147483647 h 36"/>
                <a:gd name="T12" fmla="*/ 0 60000 65536"/>
                <a:gd name="T13" fmla="*/ 0 60000 65536"/>
                <a:gd name="T14" fmla="*/ 0 60000 65536"/>
                <a:gd name="T15" fmla="*/ 0 60000 65536"/>
                <a:gd name="T16" fmla="*/ 0 60000 65536"/>
                <a:gd name="T17" fmla="*/ 0 60000 65536"/>
                <a:gd name="T18" fmla="*/ 0 w 23"/>
                <a:gd name="T19" fmla="*/ 0 h 36"/>
                <a:gd name="T20" fmla="*/ 23 w 23"/>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23" h="36">
                  <a:moveTo>
                    <a:pt x="0" y="30"/>
                  </a:moveTo>
                  <a:lnTo>
                    <a:pt x="17" y="36"/>
                  </a:lnTo>
                  <a:lnTo>
                    <a:pt x="23" y="24"/>
                  </a:lnTo>
                  <a:lnTo>
                    <a:pt x="17" y="0"/>
                  </a:lnTo>
                  <a:lnTo>
                    <a:pt x="12" y="6"/>
                  </a:lnTo>
                  <a:lnTo>
                    <a:pt x="0" y="3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93" name="Freeform 3685"/>
            <p:cNvSpPr>
              <a:spLocks/>
            </p:cNvSpPr>
            <p:nvPr/>
          </p:nvSpPr>
          <p:spPr bwMode="auto">
            <a:xfrm>
              <a:off x="5022850" y="3502025"/>
              <a:ext cx="192088" cy="204787"/>
            </a:xfrm>
            <a:custGeom>
              <a:avLst/>
              <a:gdLst>
                <a:gd name="T0" fmla="*/ 0 w 119"/>
                <a:gd name="T1" fmla="*/ 2147483647 h 114"/>
                <a:gd name="T2" fmla="*/ 2147483647 w 119"/>
                <a:gd name="T3" fmla="*/ 2147483647 h 114"/>
                <a:gd name="T4" fmla="*/ 2147483647 w 119"/>
                <a:gd name="T5" fmla="*/ 2147483647 h 114"/>
                <a:gd name="T6" fmla="*/ 2147483647 w 119"/>
                <a:gd name="T7" fmla="*/ 2147483647 h 114"/>
                <a:gd name="T8" fmla="*/ 2147483647 w 119"/>
                <a:gd name="T9" fmla="*/ 2147483647 h 114"/>
                <a:gd name="T10" fmla="*/ 2147483647 w 119"/>
                <a:gd name="T11" fmla="*/ 2147483647 h 114"/>
                <a:gd name="T12" fmla="*/ 2147483647 w 119"/>
                <a:gd name="T13" fmla="*/ 0 h 114"/>
                <a:gd name="T14" fmla="*/ 2147483647 w 119"/>
                <a:gd name="T15" fmla="*/ 2147483647 h 114"/>
                <a:gd name="T16" fmla="*/ 2147483647 w 119"/>
                <a:gd name="T17" fmla="*/ 2147483647 h 114"/>
                <a:gd name="T18" fmla="*/ 2147483647 w 119"/>
                <a:gd name="T19" fmla="*/ 2147483647 h 114"/>
                <a:gd name="T20" fmla="*/ 2147483647 w 119"/>
                <a:gd name="T21" fmla="*/ 2147483647 h 114"/>
                <a:gd name="T22" fmla="*/ 2147483647 w 119"/>
                <a:gd name="T23" fmla="*/ 2147483647 h 114"/>
                <a:gd name="T24" fmla="*/ 2147483647 w 119"/>
                <a:gd name="T25" fmla="*/ 2147483647 h 114"/>
                <a:gd name="T26" fmla="*/ 2147483647 w 119"/>
                <a:gd name="T27" fmla="*/ 2147483647 h 114"/>
                <a:gd name="T28" fmla="*/ 2147483647 w 119"/>
                <a:gd name="T29" fmla="*/ 2147483647 h 114"/>
                <a:gd name="T30" fmla="*/ 2147483647 w 119"/>
                <a:gd name="T31" fmla="*/ 2147483647 h 114"/>
                <a:gd name="T32" fmla="*/ 2147483647 w 119"/>
                <a:gd name="T33" fmla="*/ 2147483647 h 114"/>
                <a:gd name="T34" fmla="*/ 2147483647 w 119"/>
                <a:gd name="T35" fmla="*/ 2147483647 h 114"/>
                <a:gd name="T36" fmla="*/ 2147483647 w 119"/>
                <a:gd name="T37" fmla="*/ 2147483647 h 114"/>
                <a:gd name="T38" fmla="*/ 2147483647 w 119"/>
                <a:gd name="T39" fmla="*/ 2147483647 h 114"/>
                <a:gd name="T40" fmla="*/ 2147483647 w 119"/>
                <a:gd name="T41" fmla="*/ 2147483647 h 114"/>
                <a:gd name="T42" fmla="*/ 2147483647 w 119"/>
                <a:gd name="T43" fmla="*/ 2147483647 h 114"/>
                <a:gd name="T44" fmla="*/ 2147483647 w 119"/>
                <a:gd name="T45" fmla="*/ 2147483647 h 114"/>
                <a:gd name="T46" fmla="*/ 2147483647 w 119"/>
                <a:gd name="T47" fmla="*/ 2147483647 h 114"/>
                <a:gd name="T48" fmla="*/ 2147483647 w 119"/>
                <a:gd name="T49" fmla="*/ 2147483647 h 114"/>
                <a:gd name="T50" fmla="*/ 2147483647 w 119"/>
                <a:gd name="T51" fmla="*/ 2147483647 h 114"/>
                <a:gd name="T52" fmla="*/ 2147483647 w 119"/>
                <a:gd name="T53" fmla="*/ 2147483647 h 114"/>
                <a:gd name="T54" fmla="*/ 2147483647 w 119"/>
                <a:gd name="T55" fmla="*/ 2147483647 h 114"/>
                <a:gd name="T56" fmla="*/ 0 w 119"/>
                <a:gd name="T57" fmla="*/ 2147483647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9"/>
                <a:gd name="T88" fmla="*/ 0 h 114"/>
                <a:gd name="T89" fmla="*/ 119 w 119"/>
                <a:gd name="T90" fmla="*/ 114 h 1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9" h="114">
                  <a:moveTo>
                    <a:pt x="0" y="90"/>
                  </a:moveTo>
                  <a:lnTo>
                    <a:pt x="6" y="72"/>
                  </a:lnTo>
                  <a:lnTo>
                    <a:pt x="6" y="48"/>
                  </a:lnTo>
                  <a:lnTo>
                    <a:pt x="12" y="24"/>
                  </a:lnTo>
                  <a:lnTo>
                    <a:pt x="24" y="12"/>
                  </a:lnTo>
                  <a:lnTo>
                    <a:pt x="36" y="6"/>
                  </a:lnTo>
                  <a:lnTo>
                    <a:pt x="36" y="0"/>
                  </a:lnTo>
                  <a:lnTo>
                    <a:pt x="54" y="42"/>
                  </a:lnTo>
                  <a:lnTo>
                    <a:pt x="60" y="60"/>
                  </a:lnTo>
                  <a:lnTo>
                    <a:pt x="60" y="54"/>
                  </a:lnTo>
                  <a:lnTo>
                    <a:pt x="66" y="60"/>
                  </a:lnTo>
                  <a:lnTo>
                    <a:pt x="78" y="66"/>
                  </a:lnTo>
                  <a:lnTo>
                    <a:pt x="119" y="108"/>
                  </a:lnTo>
                  <a:lnTo>
                    <a:pt x="114" y="114"/>
                  </a:lnTo>
                  <a:lnTo>
                    <a:pt x="102" y="114"/>
                  </a:lnTo>
                  <a:lnTo>
                    <a:pt x="84" y="108"/>
                  </a:lnTo>
                  <a:lnTo>
                    <a:pt x="78" y="96"/>
                  </a:lnTo>
                  <a:lnTo>
                    <a:pt x="72" y="90"/>
                  </a:lnTo>
                  <a:lnTo>
                    <a:pt x="60" y="84"/>
                  </a:lnTo>
                  <a:lnTo>
                    <a:pt x="48" y="78"/>
                  </a:lnTo>
                  <a:lnTo>
                    <a:pt x="42" y="84"/>
                  </a:lnTo>
                  <a:lnTo>
                    <a:pt x="30" y="72"/>
                  </a:lnTo>
                  <a:lnTo>
                    <a:pt x="30" y="90"/>
                  </a:lnTo>
                  <a:lnTo>
                    <a:pt x="18" y="84"/>
                  </a:lnTo>
                  <a:lnTo>
                    <a:pt x="12" y="90"/>
                  </a:lnTo>
                  <a:lnTo>
                    <a:pt x="0" y="9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94" name="Freeform 3686"/>
            <p:cNvSpPr>
              <a:spLocks/>
            </p:cNvSpPr>
            <p:nvPr/>
          </p:nvSpPr>
          <p:spPr bwMode="auto">
            <a:xfrm>
              <a:off x="4937125" y="3632200"/>
              <a:ext cx="422275" cy="393700"/>
            </a:xfrm>
            <a:custGeom>
              <a:avLst/>
              <a:gdLst>
                <a:gd name="T0" fmla="*/ 2147483647 w 263"/>
                <a:gd name="T1" fmla="*/ 2147483647 h 221"/>
                <a:gd name="T2" fmla="*/ 2147483647 w 263"/>
                <a:gd name="T3" fmla="*/ 2147483647 h 221"/>
                <a:gd name="T4" fmla="*/ 2147483647 w 263"/>
                <a:gd name="T5" fmla="*/ 2147483647 h 221"/>
                <a:gd name="T6" fmla="*/ 2147483647 w 263"/>
                <a:gd name="T7" fmla="*/ 2147483647 h 221"/>
                <a:gd name="T8" fmla="*/ 2147483647 w 263"/>
                <a:gd name="T9" fmla="*/ 2147483647 h 221"/>
                <a:gd name="T10" fmla="*/ 2147483647 w 263"/>
                <a:gd name="T11" fmla="*/ 2147483647 h 221"/>
                <a:gd name="T12" fmla="*/ 2147483647 w 263"/>
                <a:gd name="T13" fmla="*/ 2147483647 h 221"/>
                <a:gd name="T14" fmla="*/ 2147483647 w 263"/>
                <a:gd name="T15" fmla="*/ 2147483647 h 221"/>
                <a:gd name="T16" fmla="*/ 0 w 263"/>
                <a:gd name="T17" fmla="*/ 2147483647 h 221"/>
                <a:gd name="T18" fmla="*/ 2147483647 w 263"/>
                <a:gd name="T19" fmla="*/ 2147483647 h 221"/>
                <a:gd name="T20" fmla="*/ 2147483647 w 263"/>
                <a:gd name="T21" fmla="*/ 2147483647 h 221"/>
                <a:gd name="T22" fmla="*/ 2147483647 w 263"/>
                <a:gd name="T23" fmla="*/ 2147483647 h 221"/>
                <a:gd name="T24" fmla="*/ 2147483647 w 263"/>
                <a:gd name="T25" fmla="*/ 2147483647 h 221"/>
                <a:gd name="T26" fmla="*/ 2147483647 w 263"/>
                <a:gd name="T27" fmla="*/ 2147483647 h 221"/>
                <a:gd name="T28" fmla="*/ 2147483647 w 263"/>
                <a:gd name="T29" fmla="*/ 2147483647 h 221"/>
                <a:gd name="T30" fmla="*/ 2147483647 w 263"/>
                <a:gd name="T31" fmla="*/ 2147483647 h 221"/>
                <a:gd name="T32" fmla="*/ 2147483647 w 263"/>
                <a:gd name="T33" fmla="*/ 2147483647 h 221"/>
                <a:gd name="T34" fmla="*/ 2147483647 w 263"/>
                <a:gd name="T35" fmla="*/ 2147483647 h 221"/>
                <a:gd name="T36" fmla="*/ 2147483647 w 263"/>
                <a:gd name="T37" fmla="*/ 2147483647 h 221"/>
                <a:gd name="T38" fmla="*/ 2147483647 w 263"/>
                <a:gd name="T39" fmla="*/ 0 h 221"/>
                <a:gd name="T40" fmla="*/ 2147483647 w 263"/>
                <a:gd name="T41" fmla="*/ 2147483647 h 221"/>
                <a:gd name="T42" fmla="*/ 2147483647 w 263"/>
                <a:gd name="T43" fmla="*/ 2147483647 h 221"/>
                <a:gd name="T44" fmla="*/ 2147483647 w 263"/>
                <a:gd name="T45" fmla="*/ 2147483647 h 221"/>
                <a:gd name="T46" fmla="*/ 2147483647 w 263"/>
                <a:gd name="T47" fmla="*/ 2147483647 h 221"/>
                <a:gd name="T48" fmla="*/ 2147483647 w 263"/>
                <a:gd name="T49" fmla="*/ 2147483647 h 221"/>
                <a:gd name="T50" fmla="*/ 2147483647 w 263"/>
                <a:gd name="T51" fmla="*/ 2147483647 h 221"/>
                <a:gd name="T52" fmla="*/ 2147483647 w 263"/>
                <a:gd name="T53" fmla="*/ 2147483647 h 221"/>
                <a:gd name="T54" fmla="*/ 2147483647 w 263"/>
                <a:gd name="T55" fmla="*/ 2147483647 h 221"/>
                <a:gd name="T56" fmla="*/ 2147483647 w 263"/>
                <a:gd name="T57" fmla="*/ 2147483647 h 221"/>
                <a:gd name="T58" fmla="*/ 2147483647 w 263"/>
                <a:gd name="T59" fmla="*/ 2147483647 h 221"/>
                <a:gd name="T60" fmla="*/ 2147483647 w 263"/>
                <a:gd name="T61" fmla="*/ 2147483647 h 221"/>
                <a:gd name="T62" fmla="*/ 2147483647 w 263"/>
                <a:gd name="T63" fmla="*/ 2147483647 h 221"/>
                <a:gd name="T64" fmla="*/ 2147483647 w 263"/>
                <a:gd name="T65" fmla="*/ 2147483647 h 221"/>
                <a:gd name="T66" fmla="*/ 2147483647 w 263"/>
                <a:gd name="T67" fmla="*/ 2147483647 h 221"/>
                <a:gd name="T68" fmla="*/ 2147483647 w 263"/>
                <a:gd name="T69" fmla="*/ 2147483647 h 221"/>
                <a:gd name="T70" fmla="*/ 2147483647 w 263"/>
                <a:gd name="T71" fmla="*/ 2147483647 h 221"/>
                <a:gd name="T72" fmla="*/ 2147483647 w 263"/>
                <a:gd name="T73" fmla="*/ 2147483647 h 221"/>
                <a:gd name="T74" fmla="*/ 2147483647 w 263"/>
                <a:gd name="T75" fmla="*/ 2147483647 h 221"/>
                <a:gd name="T76" fmla="*/ 2147483647 w 263"/>
                <a:gd name="T77" fmla="*/ 2147483647 h 221"/>
                <a:gd name="T78" fmla="*/ 2147483647 w 263"/>
                <a:gd name="T79" fmla="*/ 2147483647 h 221"/>
                <a:gd name="T80" fmla="*/ 2147483647 w 263"/>
                <a:gd name="T81" fmla="*/ 2147483647 h 221"/>
                <a:gd name="T82" fmla="*/ 2147483647 w 263"/>
                <a:gd name="T83" fmla="*/ 2147483647 h 221"/>
                <a:gd name="T84" fmla="*/ 2147483647 w 263"/>
                <a:gd name="T85" fmla="*/ 2147483647 h 221"/>
                <a:gd name="T86" fmla="*/ 2147483647 w 263"/>
                <a:gd name="T87" fmla="*/ 2147483647 h 221"/>
                <a:gd name="T88" fmla="*/ 2147483647 w 263"/>
                <a:gd name="T89" fmla="*/ 2147483647 h 221"/>
                <a:gd name="T90" fmla="*/ 2147483647 w 263"/>
                <a:gd name="T91" fmla="*/ 2147483647 h 221"/>
                <a:gd name="T92" fmla="*/ 2147483647 w 263"/>
                <a:gd name="T93" fmla="*/ 2147483647 h 221"/>
                <a:gd name="T94" fmla="*/ 2147483647 w 263"/>
                <a:gd name="T95" fmla="*/ 2147483647 h 221"/>
                <a:gd name="T96" fmla="*/ 2147483647 w 263"/>
                <a:gd name="T97" fmla="*/ 2147483647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63"/>
                <a:gd name="T148" fmla="*/ 0 h 221"/>
                <a:gd name="T149" fmla="*/ 263 w 263"/>
                <a:gd name="T150" fmla="*/ 221 h 2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63" h="221">
                  <a:moveTo>
                    <a:pt x="90" y="215"/>
                  </a:moveTo>
                  <a:lnTo>
                    <a:pt x="72" y="197"/>
                  </a:lnTo>
                  <a:lnTo>
                    <a:pt x="54" y="197"/>
                  </a:lnTo>
                  <a:lnTo>
                    <a:pt x="48" y="179"/>
                  </a:lnTo>
                  <a:lnTo>
                    <a:pt x="42" y="179"/>
                  </a:lnTo>
                  <a:lnTo>
                    <a:pt x="30" y="161"/>
                  </a:lnTo>
                  <a:lnTo>
                    <a:pt x="24" y="149"/>
                  </a:lnTo>
                  <a:lnTo>
                    <a:pt x="6" y="137"/>
                  </a:lnTo>
                  <a:lnTo>
                    <a:pt x="0" y="131"/>
                  </a:lnTo>
                  <a:lnTo>
                    <a:pt x="6" y="119"/>
                  </a:lnTo>
                  <a:lnTo>
                    <a:pt x="18" y="119"/>
                  </a:lnTo>
                  <a:lnTo>
                    <a:pt x="24" y="95"/>
                  </a:lnTo>
                  <a:lnTo>
                    <a:pt x="24" y="72"/>
                  </a:lnTo>
                  <a:lnTo>
                    <a:pt x="36" y="72"/>
                  </a:lnTo>
                  <a:lnTo>
                    <a:pt x="42" y="48"/>
                  </a:lnTo>
                  <a:lnTo>
                    <a:pt x="54" y="18"/>
                  </a:lnTo>
                  <a:lnTo>
                    <a:pt x="66" y="18"/>
                  </a:lnTo>
                  <a:lnTo>
                    <a:pt x="72" y="12"/>
                  </a:lnTo>
                  <a:lnTo>
                    <a:pt x="84" y="18"/>
                  </a:lnTo>
                  <a:lnTo>
                    <a:pt x="84" y="0"/>
                  </a:lnTo>
                  <a:lnTo>
                    <a:pt x="96" y="12"/>
                  </a:lnTo>
                  <a:lnTo>
                    <a:pt x="102" y="6"/>
                  </a:lnTo>
                  <a:lnTo>
                    <a:pt x="114" y="12"/>
                  </a:lnTo>
                  <a:lnTo>
                    <a:pt x="126" y="18"/>
                  </a:lnTo>
                  <a:lnTo>
                    <a:pt x="132" y="24"/>
                  </a:lnTo>
                  <a:lnTo>
                    <a:pt x="138" y="36"/>
                  </a:lnTo>
                  <a:lnTo>
                    <a:pt x="156" y="42"/>
                  </a:lnTo>
                  <a:lnTo>
                    <a:pt x="168" y="42"/>
                  </a:lnTo>
                  <a:lnTo>
                    <a:pt x="156" y="66"/>
                  </a:lnTo>
                  <a:lnTo>
                    <a:pt x="173" y="72"/>
                  </a:lnTo>
                  <a:lnTo>
                    <a:pt x="173" y="84"/>
                  </a:lnTo>
                  <a:lnTo>
                    <a:pt x="185" y="95"/>
                  </a:lnTo>
                  <a:lnTo>
                    <a:pt x="197" y="107"/>
                  </a:lnTo>
                  <a:lnTo>
                    <a:pt x="209" y="113"/>
                  </a:lnTo>
                  <a:lnTo>
                    <a:pt x="221" y="119"/>
                  </a:lnTo>
                  <a:lnTo>
                    <a:pt x="245" y="131"/>
                  </a:lnTo>
                  <a:lnTo>
                    <a:pt x="263" y="131"/>
                  </a:lnTo>
                  <a:lnTo>
                    <a:pt x="251" y="143"/>
                  </a:lnTo>
                  <a:lnTo>
                    <a:pt x="239" y="161"/>
                  </a:lnTo>
                  <a:lnTo>
                    <a:pt x="227" y="173"/>
                  </a:lnTo>
                  <a:lnTo>
                    <a:pt x="215" y="191"/>
                  </a:lnTo>
                  <a:lnTo>
                    <a:pt x="185" y="191"/>
                  </a:lnTo>
                  <a:lnTo>
                    <a:pt x="168" y="203"/>
                  </a:lnTo>
                  <a:lnTo>
                    <a:pt x="162" y="209"/>
                  </a:lnTo>
                  <a:lnTo>
                    <a:pt x="144" y="203"/>
                  </a:lnTo>
                  <a:lnTo>
                    <a:pt x="126" y="209"/>
                  </a:lnTo>
                  <a:lnTo>
                    <a:pt x="114" y="221"/>
                  </a:lnTo>
                  <a:lnTo>
                    <a:pt x="90" y="215"/>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95" name="Freeform 3687"/>
            <p:cNvSpPr>
              <a:spLocks/>
            </p:cNvSpPr>
            <p:nvPr/>
          </p:nvSpPr>
          <p:spPr bwMode="auto">
            <a:xfrm>
              <a:off x="5167313" y="3727450"/>
              <a:ext cx="290513" cy="481012"/>
            </a:xfrm>
            <a:custGeom>
              <a:avLst/>
              <a:gdLst>
                <a:gd name="T0" fmla="*/ 2147483647 w 179"/>
                <a:gd name="T1" fmla="*/ 2147483647 h 269"/>
                <a:gd name="T2" fmla="*/ 2147483647 w 179"/>
                <a:gd name="T3" fmla="*/ 2147483647 h 269"/>
                <a:gd name="T4" fmla="*/ 2147483647 w 179"/>
                <a:gd name="T5" fmla="*/ 2147483647 h 269"/>
                <a:gd name="T6" fmla="*/ 2147483647 w 179"/>
                <a:gd name="T7" fmla="*/ 2147483647 h 269"/>
                <a:gd name="T8" fmla="*/ 2147483647 w 179"/>
                <a:gd name="T9" fmla="*/ 2147483647 h 269"/>
                <a:gd name="T10" fmla="*/ 2147483647 w 179"/>
                <a:gd name="T11" fmla="*/ 2147483647 h 269"/>
                <a:gd name="T12" fmla="*/ 2147483647 w 179"/>
                <a:gd name="T13" fmla="*/ 2147483647 h 269"/>
                <a:gd name="T14" fmla="*/ 2147483647 w 179"/>
                <a:gd name="T15" fmla="*/ 2147483647 h 269"/>
                <a:gd name="T16" fmla="*/ 2147483647 w 179"/>
                <a:gd name="T17" fmla="*/ 2147483647 h 269"/>
                <a:gd name="T18" fmla="*/ 2147483647 w 179"/>
                <a:gd name="T19" fmla="*/ 2147483647 h 269"/>
                <a:gd name="T20" fmla="*/ 2147483647 w 179"/>
                <a:gd name="T21" fmla="*/ 2147483647 h 269"/>
                <a:gd name="T22" fmla="*/ 2147483647 w 179"/>
                <a:gd name="T23" fmla="*/ 2147483647 h 269"/>
                <a:gd name="T24" fmla="*/ 2147483647 w 179"/>
                <a:gd name="T25" fmla="*/ 2147483647 h 269"/>
                <a:gd name="T26" fmla="*/ 2147483647 w 179"/>
                <a:gd name="T27" fmla="*/ 2147483647 h 269"/>
                <a:gd name="T28" fmla="*/ 2147483647 w 179"/>
                <a:gd name="T29" fmla="*/ 2147483647 h 269"/>
                <a:gd name="T30" fmla="*/ 2147483647 w 179"/>
                <a:gd name="T31" fmla="*/ 2147483647 h 269"/>
                <a:gd name="T32" fmla="*/ 0 w 179"/>
                <a:gd name="T33" fmla="*/ 2147483647 h 269"/>
                <a:gd name="T34" fmla="*/ 0 w 179"/>
                <a:gd name="T35" fmla="*/ 2147483647 h 269"/>
                <a:gd name="T36" fmla="*/ 0 w 179"/>
                <a:gd name="T37" fmla="*/ 2147483647 h 269"/>
                <a:gd name="T38" fmla="*/ 0 w 179"/>
                <a:gd name="T39" fmla="*/ 2147483647 h 269"/>
                <a:gd name="T40" fmla="*/ 2147483647 w 179"/>
                <a:gd name="T41" fmla="*/ 2147483647 h 269"/>
                <a:gd name="T42" fmla="*/ 2147483647 w 179"/>
                <a:gd name="T43" fmla="*/ 2147483647 h 269"/>
                <a:gd name="T44" fmla="*/ 2147483647 w 179"/>
                <a:gd name="T45" fmla="*/ 2147483647 h 269"/>
                <a:gd name="T46" fmla="*/ 2147483647 w 179"/>
                <a:gd name="T47" fmla="*/ 2147483647 h 269"/>
                <a:gd name="T48" fmla="*/ 2147483647 w 179"/>
                <a:gd name="T49" fmla="*/ 2147483647 h 269"/>
                <a:gd name="T50" fmla="*/ 2147483647 w 179"/>
                <a:gd name="T51" fmla="*/ 2147483647 h 269"/>
                <a:gd name="T52" fmla="*/ 2147483647 w 179"/>
                <a:gd name="T53" fmla="*/ 2147483647 h 269"/>
                <a:gd name="T54" fmla="*/ 2147483647 w 179"/>
                <a:gd name="T55" fmla="*/ 2147483647 h 269"/>
                <a:gd name="T56" fmla="*/ 2147483647 w 179"/>
                <a:gd name="T57" fmla="*/ 2147483647 h 269"/>
                <a:gd name="T58" fmla="*/ 2147483647 w 179"/>
                <a:gd name="T59" fmla="*/ 2147483647 h 269"/>
                <a:gd name="T60" fmla="*/ 2147483647 w 179"/>
                <a:gd name="T61" fmla="*/ 2147483647 h 269"/>
                <a:gd name="T62" fmla="*/ 2147483647 w 179"/>
                <a:gd name="T63" fmla="*/ 2147483647 h 269"/>
                <a:gd name="T64" fmla="*/ 2147483647 w 179"/>
                <a:gd name="T65" fmla="*/ 2147483647 h 269"/>
                <a:gd name="T66" fmla="*/ 2147483647 w 179"/>
                <a:gd name="T67" fmla="*/ 2147483647 h 269"/>
                <a:gd name="T68" fmla="*/ 2147483647 w 179"/>
                <a:gd name="T69" fmla="*/ 2147483647 h 269"/>
                <a:gd name="T70" fmla="*/ 2147483647 w 179"/>
                <a:gd name="T71" fmla="*/ 2147483647 h 269"/>
                <a:gd name="T72" fmla="*/ 2147483647 w 179"/>
                <a:gd name="T73" fmla="*/ 2147483647 h 269"/>
                <a:gd name="T74" fmla="*/ 2147483647 w 179"/>
                <a:gd name="T75" fmla="*/ 2147483647 h 269"/>
                <a:gd name="T76" fmla="*/ 2147483647 w 179"/>
                <a:gd name="T77" fmla="*/ 2147483647 h 269"/>
                <a:gd name="T78" fmla="*/ 2147483647 w 179"/>
                <a:gd name="T79" fmla="*/ 2147483647 h 269"/>
                <a:gd name="T80" fmla="*/ 2147483647 w 179"/>
                <a:gd name="T81" fmla="*/ 2147483647 h 269"/>
                <a:gd name="T82" fmla="*/ 2147483647 w 179"/>
                <a:gd name="T83" fmla="*/ 2147483647 h 269"/>
                <a:gd name="T84" fmla="*/ 2147483647 w 179"/>
                <a:gd name="T85" fmla="*/ 2147483647 h 269"/>
                <a:gd name="T86" fmla="*/ 2147483647 w 179"/>
                <a:gd name="T87" fmla="*/ 0 h 269"/>
                <a:gd name="T88" fmla="*/ 2147483647 w 179"/>
                <a:gd name="T89" fmla="*/ 0 h 269"/>
                <a:gd name="T90" fmla="*/ 2147483647 w 179"/>
                <a:gd name="T91" fmla="*/ 0 h 269"/>
                <a:gd name="T92" fmla="*/ 2147483647 w 179"/>
                <a:gd name="T93" fmla="*/ 2147483647 h 269"/>
                <a:gd name="T94" fmla="*/ 2147483647 w 179"/>
                <a:gd name="T95" fmla="*/ 2147483647 h 269"/>
                <a:gd name="T96" fmla="*/ 2147483647 w 179"/>
                <a:gd name="T97" fmla="*/ 2147483647 h 2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9"/>
                <a:gd name="T148" fmla="*/ 0 h 269"/>
                <a:gd name="T149" fmla="*/ 179 w 179"/>
                <a:gd name="T150" fmla="*/ 269 h 26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9" h="269">
                  <a:moveTo>
                    <a:pt x="173" y="35"/>
                  </a:moveTo>
                  <a:lnTo>
                    <a:pt x="167" y="53"/>
                  </a:lnTo>
                  <a:lnTo>
                    <a:pt x="155" y="77"/>
                  </a:lnTo>
                  <a:lnTo>
                    <a:pt x="143" y="101"/>
                  </a:lnTo>
                  <a:lnTo>
                    <a:pt x="131" y="125"/>
                  </a:lnTo>
                  <a:lnTo>
                    <a:pt x="119" y="149"/>
                  </a:lnTo>
                  <a:lnTo>
                    <a:pt x="107" y="161"/>
                  </a:lnTo>
                  <a:lnTo>
                    <a:pt x="95" y="173"/>
                  </a:lnTo>
                  <a:lnTo>
                    <a:pt x="83" y="185"/>
                  </a:lnTo>
                  <a:lnTo>
                    <a:pt x="77" y="197"/>
                  </a:lnTo>
                  <a:lnTo>
                    <a:pt x="65" y="209"/>
                  </a:lnTo>
                  <a:lnTo>
                    <a:pt x="53" y="221"/>
                  </a:lnTo>
                  <a:lnTo>
                    <a:pt x="35" y="233"/>
                  </a:lnTo>
                  <a:lnTo>
                    <a:pt x="24" y="245"/>
                  </a:lnTo>
                  <a:lnTo>
                    <a:pt x="18" y="257"/>
                  </a:lnTo>
                  <a:lnTo>
                    <a:pt x="12" y="269"/>
                  </a:lnTo>
                  <a:lnTo>
                    <a:pt x="0" y="251"/>
                  </a:lnTo>
                  <a:lnTo>
                    <a:pt x="0" y="215"/>
                  </a:lnTo>
                  <a:lnTo>
                    <a:pt x="0" y="197"/>
                  </a:lnTo>
                  <a:lnTo>
                    <a:pt x="0" y="179"/>
                  </a:lnTo>
                  <a:lnTo>
                    <a:pt x="6" y="167"/>
                  </a:lnTo>
                  <a:lnTo>
                    <a:pt x="18" y="155"/>
                  </a:lnTo>
                  <a:lnTo>
                    <a:pt x="24" y="149"/>
                  </a:lnTo>
                  <a:lnTo>
                    <a:pt x="41" y="137"/>
                  </a:lnTo>
                  <a:lnTo>
                    <a:pt x="71" y="137"/>
                  </a:lnTo>
                  <a:lnTo>
                    <a:pt x="83" y="119"/>
                  </a:lnTo>
                  <a:lnTo>
                    <a:pt x="95" y="107"/>
                  </a:lnTo>
                  <a:lnTo>
                    <a:pt x="107" y="89"/>
                  </a:lnTo>
                  <a:lnTo>
                    <a:pt x="119" y="77"/>
                  </a:lnTo>
                  <a:lnTo>
                    <a:pt x="101" y="77"/>
                  </a:lnTo>
                  <a:lnTo>
                    <a:pt x="77" y="65"/>
                  </a:lnTo>
                  <a:lnTo>
                    <a:pt x="65" y="59"/>
                  </a:lnTo>
                  <a:lnTo>
                    <a:pt x="53" y="53"/>
                  </a:lnTo>
                  <a:lnTo>
                    <a:pt x="41" y="41"/>
                  </a:lnTo>
                  <a:lnTo>
                    <a:pt x="29" y="30"/>
                  </a:lnTo>
                  <a:lnTo>
                    <a:pt x="29" y="18"/>
                  </a:lnTo>
                  <a:lnTo>
                    <a:pt x="35" y="6"/>
                  </a:lnTo>
                  <a:lnTo>
                    <a:pt x="47" y="18"/>
                  </a:lnTo>
                  <a:lnTo>
                    <a:pt x="59" y="30"/>
                  </a:lnTo>
                  <a:lnTo>
                    <a:pt x="77" y="18"/>
                  </a:lnTo>
                  <a:lnTo>
                    <a:pt x="95" y="18"/>
                  </a:lnTo>
                  <a:lnTo>
                    <a:pt x="113" y="12"/>
                  </a:lnTo>
                  <a:lnTo>
                    <a:pt x="137" y="6"/>
                  </a:lnTo>
                  <a:lnTo>
                    <a:pt x="161" y="0"/>
                  </a:lnTo>
                  <a:lnTo>
                    <a:pt x="167" y="0"/>
                  </a:lnTo>
                  <a:lnTo>
                    <a:pt x="173" y="0"/>
                  </a:lnTo>
                  <a:lnTo>
                    <a:pt x="173" y="30"/>
                  </a:lnTo>
                  <a:lnTo>
                    <a:pt x="179" y="30"/>
                  </a:lnTo>
                  <a:lnTo>
                    <a:pt x="173" y="35"/>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96" name="Freeform 3688"/>
            <p:cNvSpPr>
              <a:spLocks/>
            </p:cNvSpPr>
            <p:nvPr/>
          </p:nvSpPr>
          <p:spPr bwMode="auto">
            <a:xfrm>
              <a:off x="4829175" y="4230688"/>
              <a:ext cx="49213" cy="74612"/>
            </a:xfrm>
            <a:custGeom>
              <a:avLst/>
              <a:gdLst>
                <a:gd name="T0" fmla="*/ 2147483647 w 30"/>
                <a:gd name="T1" fmla="*/ 2147483647 h 42"/>
                <a:gd name="T2" fmla="*/ 2147483647 w 30"/>
                <a:gd name="T3" fmla="*/ 0 h 42"/>
                <a:gd name="T4" fmla="*/ 2147483647 w 30"/>
                <a:gd name="T5" fmla="*/ 0 h 42"/>
                <a:gd name="T6" fmla="*/ 2147483647 w 30"/>
                <a:gd name="T7" fmla="*/ 2147483647 h 42"/>
                <a:gd name="T8" fmla="*/ 0 w 30"/>
                <a:gd name="T9" fmla="*/ 2147483647 h 42"/>
                <a:gd name="T10" fmla="*/ 0 w 30"/>
                <a:gd name="T11" fmla="*/ 2147483647 h 42"/>
                <a:gd name="T12" fmla="*/ 0 w 30"/>
                <a:gd name="T13" fmla="*/ 2147483647 h 42"/>
                <a:gd name="T14" fmla="*/ 0 w 30"/>
                <a:gd name="T15" fmla="*/ 2147483647 h 42"/>
                <a:gd name="T16" fmla="*/ 2147483647 w 30"/>
                <a:gd name="T17" fmla="*/ 2147483647 h 42"/>
                <a:gd name="T18" fmla="*/ 2147483647 w 30"/>
                <a:gd name="T19" fmla="*/ 2147483647 h 42"/>
                <a:gd name="T20" fmla="*/ 2147483647 w 30"/>
                <a:gd name="T21" fmla="*/ 2147483647 h 42"/>
                <a:gd name="T22" fmla="*/ 2147483647 w 30"/>
                <a:gd name="T23" fmla="*/ 2147483647 h 42"/>
                <a:gd name="T24" fmla="*/ 2147483647 w 30"/>
                <a:gd name="T25" fmla="*/ 2147483647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42"/>
                <a:gd name="T41" fmla="*/ 30 w 30"/>
                <a:gd name="T42" fmla="*/ 42 h 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42">
                  <a:moveTo>
                    <a:pt x="24" y="12"/>
                  </a:moveTo>
                  <a:lnTo>
                    <a:pt x="24" y="0"/>
                  </a:lnTo>
                  <a:lnTo>
                    <a:pt x="18" y="0"/>
                  </a:lnTo>
                  <a:lnTo>
                    <a:pt x="12" y="6"/>
                  </a:lnTo>
                  <a:lnTo>
                    <a:pt x="0" y="6"/>
                  </a:lnTo>
                  <a:lnTo>
                    <a:pt x="0" y="12"/>
                  </a:lnTo>
                  <a:lnTo>
                    <a:pt x="0" y="24"/>
                  </a:lnTo>
                  <a:lnTo>
                    <a:pt x="6" y="42"/>
                  </a:lnTo>
                  <a:lnTo>
                    <a:pt x="12" y="42"/>
                  </a:lnTo>
                  <a:lnTo>
                    <a:pt x="18" y="30"/>
                  </a:lnTo>
                  <a:lnTo>
                    <a:pt x="30" y="18"/>
                  </a:lnTo>
                  <a:lnTo>
                    <a:pt x="24" y="1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97" name="Freeform 3689"/>
            <p:cNvSpPr>
              <a:spLocks/>
            </p:cNvSpPr>
            <p:nvPr/>
          </p:nvSpPr>
          <p:spPr bwMode="auto">
            <a:xfrm>
              <a:off x="4321175" y="4016375"/>
              <a:ext cx="212725" cy="311150"/>
            </a:xfrm>
            <a:custGeom>
              <a:avLst/>
              <a:gdLst>
                <a:gd name="T0" fmla="*/ 2147483647 w 132"/>
                <a:gd name="T1" fmla="*/ 2147483647 h 174"/>
                <a:gd name="T2" fmla="*/ 2147483647 w 132"/>
                <a:gd name="T3" fmla="*/ 2147483647 h 174"/>
                <a:gd name="T4" fmla="*/ 2147483647 w 132"/>
                <a:gd name="T5" fmla="*/ 2147483647 h 174"/>
                <a:gd name="T6" fmla="*/ 2147483647 w 132"/>
                <a:gd name="T7" fmla="*/ 2147483647 h 174"/>
                <a:gd name="T8" fmla="*/ 2147483647 w 132"/>
                <a:gd name="T9" fmla="*/ 2147483647 h 174"/>
                <a:gd name="T10" fmla="*/ 2147483647 w 132"/>
                <a:gd name="T11" fmla="*/ 2147483647 h 174"/>
                <a:gd name="T12" fmla="*/ 2147483647 w 132"/>
                <a:gd name="T13" fmla="*/ 2147483647 h 174"/>
                <a:gd name="T14" fmla="*/ 0 w 132"/>
                <a:gd name="T15" fmla="*/ 2147483647 h 174"/>
                <a:gd name="T16" fmla="*/ 2147483647 w 132"/>
                <a:gd name="T17" fmla="*/ 2147483647 h 174"/>
                <a:gd name="T18" fmla="*/ 2147483647 w 132"/>
                <a:gd name="T19" fmla="*/ 2147483647 h 174"/>
                <a:gd name="T20" fmla="*/ 2147483647 w 132"/>
                <a:gd name="T21" fmla="*/ 2147483647 h 174"/>
                <a:gd name="T22" fmla="*/ 2147483647 w 132"/>
                <a:gd name="T23" fmla="*/ 2147483647 h 174"/>
                <a:gd name="T24" fmla="*/ 2147483647 w 132"/>
                <a:gd name="T25" fmla="*/ 2147483647 h 174"/>
                <a:gd name="T26" fmla="*/ 2147483647 w 132"/>
                <a:gd name="T27" fmla="*/ 2147483647 h 174"/>
                <a:gd name="T28" fmla="*/ 2147483647 w 132"/>
                <a:gd name="T29" fmla="*/ 2147483647 h 174"/>
                <a:gd name="T30" fmla="*/ 2147483647 w 132"/>
                <a:gd name="T31" fmla="*/ 2147483647 h 174"/>
                <a:gd name="T32" fmla="*/ 2147483647 w 132"/>
                <a:gd name="T33" fmla="*/ 2147483647 h 174"/>
                <a:gd name="T34" fmla="*/ 2147483647 w 132"/>
                <a:gd name="T35" fmla="*/ 2147483647 h 174"/>
                <a:gd name="T36" fmla="*/ 2147483647 w 132"/>
                <a:gd name="T37" fmla="*/ 2147483647 h 174"/>
                <a:gd name="T38" fmla="*/ 2147483647 w 132"/>
                <a:gd name="T39" fmla="*/ 2147483647 h 174"/>
                <a:gd name="T40" fmla="*/ 2147483647 w 132"/>
                <a:gd name="T41" fmla="*/ 2147483647 h 174"/>
                <a:gd name="T42" fmla="*/ 2147483647 w 132"/>
                <a:gd name="T43" fmla="*/ 2147483647 h 174"/>
                <a:gd name="T44" fmla="*/ 2147483647 w 132"/>
                <a:gd name="T45" fmla="*/ 2147483647 h 174"/>
                <a:gd name="T46" fmla="*/ 2147483647 w 132"/>
                <a:gd name="T47" fmla="*/ 2147483647 h 174"/>
                <a:gd name="T48" fmla="*/ 2147483647 w 132"/>
                <a:gd name="T49" fmla="*/ 0 h 174"/>
                <a:gd name="T50" fmla="*/ 2147483647 w 132"/>
                <a:gd name="T51" fmla="*/ 2147483647 h 174"/>
                <a:gd name="T52" fmla="*/ 2147483647 w 132"/>
                <a:gd name="T53" fmla="*/ 2147483647 h 174"/>
                <a:gd name="T54" fmla="*/ 2147483647 w 132"/>
                <a:gd name="T55" fmla="*/ 2147483647 h 174"/>
                <a:gd name="T56" fmla="*/ 2147483647 w 132"/>
                <a:gd name="T57" fmla="*/ 2147483647 h 174"/>
                <a:gd name="T58" fmla="*/ 2147483647 w 132"/>
                <a:gd name="T59" fmla="*/ 2147483647 h 174"/>
                <a:gd name="T60" fmla="*/ 2147483647 w 132"/>
                <a:gd name="T61" fmla="*/ 2147483647 h 174"/>
                <a:gd name="T62" fmla="*/ 2147483647 w 132"/>
                <a:gd name="T63" fmla="*/ 2147483647 h 174"/>
                <a:gd name="T64" fmla="*/ 2147483647 w 132"/>
                <a:gd name="T65" fmla="*/ 2147483647 h 174"/>
                <a:gd name="T66" fmla="*/ 2147483647 w 132"/>
                <a:gd name="T67" fmla="*/ 2147483647 h 174"/>
                <a:gd name="T68" fmla="*/ 2147483647 w 132"/>
                <a:gd name="T69" fmla="*/ 2147483647 h 174"/>
                <a:gd name="T70" fmla="*/ 2147483647 w 132"/>
                <a:gd name="T71" fmla="*/ 2147483647 h 174"/>
                <a:gd name="T72" fmla="*/ 2147483647 w 132"/>
                <a:gd name="T73" fmla="*/ 2147483647 h 174"/>
                <a:gd name="T74" fmla="*/ 2147483647 w 132"/>
                <a:gd name="T75" fmla="*/ 2147483647 h 174"/>
                <a:gd name="T76" fmla="*/ 2147483647 w 132"/>
                <a:gd name="T77" fmla="*/ 2147483647 h 174"/>
                <a:gd name="T78" fmla="*/ 2147483647 w 132"/>
                <a:gd name="T79" fmla="*/ 2147483647 h 174"/>
                <a:gd name="T80" fmla="*/ 2147483647 w 132"/>
                <a:gd name="T81" fmla="*/ 2147483647 h 174"/>
                <a:gd name="T82" fmla="*/ 2147483647 w 132"/>
                <a:gd name="T83" fmla="*/ 2147483647 h 1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2"/>
                <a:gd name="T127" fmla="*/ 0 h 174"/>
                <a:gd name="T128" fmla="*/ 132 w 132"/>
                <a:gd name="T129" fmla="*/ 174 h 17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2" h="174">
                  <a:moveTo>
                    <a:pt x="24" y="120"/>
                  </a:moveTo>
                  <a:lnTo>
                    <a:pt x="12" y="126"/>
                  </a:lnTo>
                  <a:lnTo>
                    <a:pt x="12" y="132"/>
                  </a:lnTo>
                  <a:lnTo>
                    <a:pt x="18" y="144"/>
                  </a:lnTo>
                  <a:lnTo>
                    <a:pt x="12" y="144"/>
                  </a:lnTo>
                  <a:lnTo>
                    <a:pt x="6" y="144"/>
                  </a:lnTo>
                  <a:lnTo>
                    <a:pt x="0" y="150"/>
                  </a:lnTo>
                  <a:lnTo>
                    <a:pt x="18" y="174"/>
                  </a:lnTo>
                  <a:lnTo>
                    <a:pt x="30" y="162"/>
                  </a:lnTo>
                  <a:lnTo>
                    <a:pt x="36" y="168"/>
                  </a:lnTo>
                  <a:lnTo>
                    <a:pt x="42" y="168"/>
                  </a:lnTo>
                  <a:lnTo>
                    <a:pt x="48" y="162"/>
                  </a:lnTo>
                  <a:lnTo>
                    <a:pt x="60" y="162"/>
                  </a:lnTo>
                  <a:lnTo>
                    <a:pt x="60" y="168"/>
                  </a:lnTo>
                  <a:lnTo>
                    <a:pt x="78" y="156"/>
                  </a:lnTo>
                  <a:lnTo>
                    <a:pt x="90" y="144"/>
                  </a:lnTo>
                  <a:lnTo>
                    <a:pt x="96" y="114"/>
                  </a:lnTo>
                  <a:lnTo>
                    <a:pt x="120" y="84"/>
                  </a:lnTo>
                  <a:lnTo>
                    <a:pt x="120" y="66"/>
                  </a:lnTo>
                  <a:lnTo>
                    <a:pt x="126" y="54"/>
                  </a:lnTo>
                  <a:lnTo>
                    <a:pt x="126" y="36"/>
                  </a:lnTo>
                  <a:lnTo>
                    <a:pt x="126" y="24"/>
                  </a:lnTo>
                  <a:lnTo>
                    <a:pt x="132" y="6"/>
                  </a:lnTo>
                  <a:lnTo>
                    <a:pt x="108" y="0"/>
                  </a:lnTo>
                  <a:lnTo>
                    <a:pt x="96" y="6"/>
                  </a:lnTo>
                  <a:lnTo>
                    <a:pt x="90" y="30"/>
                  </a:lnTo>
                  <a:lnTo>
                    <a:pt x="90" y="36"/>
                  </a:lnTo>
                  <a:lnTo>
                    <a:pt x="72" y="36"/>
                  </a:lnTo>
                  <a:lnTo>
                    <a:pt x="54" y="30"/>
                  </a:lnTo>
                  <a:lnTo>
                    <a:pt x="42" y="30"/>
                  </a:lnTo>
                  <a:lnTo>
                    <a:pt x="36" y="48"/>
                  </a:lnTo>
                  <a:lnTo>
                    <a:pt x="60" y="48"/>
                  </a:lnTo>
                  <a:lnTo>
                    <a:pt x="60" y="60"/>
                  </a:lnTo>
                  <a:lnTo>
                    <a:pt x="48" y="72"/>
                  </a:lnTo>
                  <a:lnTo>
                    <a:pt x="60" y="90"/>
                  </a:lnTo>
                  <a:lnTo>
                    <a:pt x="54" y="120"/>
                  </a:lnTo>
                  <a:lnTo>
                    <a:pt x="48" y="120"/>
                  </a:lnTo>
                  <a:lnTo>
                    <a:pt x="36" y="120"/>
                  </a:lnTo>
                  <a:lnTo>
                    <a:pt x="24" y="108"/>
                  </a:lnTo>
                  <a:lnTo>
                    <a:pt x="24" y="120"/>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98" name="Freeform 3690"/>
            <p:cNvSpPr>
              <a:spLocks/>
            </p:cNvSpPr>
            <p:nvPr/>
          </p:nvSpPr>
          <p:spPr bwMode="auto">
            <a:xfrm>
              <a:off x="4965700" y="3983038"/>
              <a:ext cx="231775" cy="333375"/>
            </a:xfrm>
            <a:custGeom>
              <a:avLst/>
              <a:gdLst>
                <a:gd name="T0" fmla="*/ 2147483647 w 144"/>
                <a:gd name="T1" fmla="*/ 2147483647 h 186"/>
                <a:gd name="T2" fmla="*/ 2147483647 w 144"/>
                <a:gd name="T3" fmla="*/ 2147483647 h 186"/>
                <a:gd name="T4" fmla="*/ 2147483647 w 144"/>
                <a:gd name="T5" fmla="*/ 2147483647 h 186"/>
                <a:gd name="T6" fmla="*/ 0 w 144"/>
                <a:gd name="T7" fmla="*/ 2147483647 h 186"/>
                <a:gd name="T8" fmla="*/ 0 w 144"/>
                <a:gd name="T9" fmla="*/ 2147483647 h 186"/>
                <a:gd name="T10" fmla="*/ 2147483647 w 144"/>
                <a:gd name="T11" fmla="*/ 2147483647 h 186"/>
                <a:gd name="T12" fmla="*/ 2147483647 w 144"/>
                <a:gd name="T13" fmla="*/ 2147483647 h 186"/>
                <a:gd name="T14" fmla="*/ 2147483647 w 144"/>
                <a:gd name="T15" fmla="*/ 2147483647 h 186"/>
                <a:gd name="T16" fmla="*/ 2147483647 w 144"/>
                <a:gd name="T17" fmla="*/ 2147483647 h 186"/>
                <a:gd name="T18" fmla="*/ 0 w 144"/>
                <a:gd name="T19" fmla="*/ 2147483647 h 186"/>
                <a:gd name="T20" fmla="*/ 2147483647 w 144"/>
                <a:gd name="T21" fmla="*/ 0 h 186"/>
                <a:gd name="T22" fmla="*/ 2147483647 w 144"/>
                <a:gd name="T23" fmla="*/ 0 h 186"/>
                <a:gd name="T24" fmla="*/ 2147483647 w 144"/>
                <a:gd name="T25" fmla="*/ 0 h 186"/>
                <a:gd name="T26" fmla="*/ 2147483647 w 144"/>
                <a:gd name="T27" fmla="*/ 2147483647 h 186"/>
                <a:gd name="T28" fmla="*/ 2147483647 w 144"/>
                <a:gd name="T29" fmla="*/ 2147483647 h 186"/>
                <a:gd name="T30" fmla="*/ 2147483647 w 144"/>
                <a:gd name="T31" fmla="*/ 2147483647 h 186"/>
                <a:gd name="T32" fmla="*/ 2147483647 w 144"/>
                <a:gd name="T33" fmla="*/ 2147483647 h 186"/>
                <a:gd name="T34" fmla="*/ 2147483647 w 144"/>
                <a:gd name="T35" fmla="*/ 2147483647 h 186"/>
                <a:gd name="T36" fmla="*/ 2147483647 w 144"/>
                <a:gd name="T37" fmla="*/ 2147483647 h 186"/>
                <a:gd name="T38" fmla="*/ 2147483647 w 144"/>
                <a:gd name="T39" fmla="*/ 2147483647 h 186"/>
                <a:gd name="T40" fmla="*/ 2147483647 w 144"/>
                <a:gd name="T41" fmla="*/ 2147483647 h 186"/>
                <a:gd name="T42" fmla="*/ 2147483647 w 144"/>
                <a:gd name="T43" fmla="*/ 2147483647 h 186"/>
                <a:gd name="T44" fmla="*/ 2147483647 w 144"/>
                <a:gd name="T45" fmla="*/ 2147483647 h 186"/>
                <a:gd name="T46" fmla="*/ 2147483647 w 144"/>
                <a:gd name="T47" fmla="*/ 2147483647 h 186"/>
                <a:gd name="T48" fmla="*/ 2147483647 w 144"/>
                <a:gd name="T49" fmla="*/ 2147483647 h 186"/>
                <a:gd name="T50" fmla="*/ 2147483647 w 144"/>
                <a:gd name="T51" fmla="*/ 2147483647 h 186"/>
                <a:gd name="T52" fmla="*/ 2147483647 w 144"/>
                <a:gd name="T53" fmla="*/ 2147483647 h 186"/>
                <a:gd name="T54" fmla="*/ 2147483647 w 144"/>
                <a:gd name="T55" fmla="*/ 2147483647 h 186"/>
                <a:gd name="T56" fmla="*/ 2147483647 w 144"/>
                <a:gd name="T57" fmla="*/ 2147483647 h 186"/>
                <a:gd name="T58" fmla="*/ 2147483647 w 144"/>
                <a:gd name="T59" fmla="*/ 2147483647 h 186"/>
                <a:gd name="T60" fmla="*/ 2147483647 w 144"/>
                <a:gd name="T61" fmla="*/ 2147483647 h 186"/>
                <a:gd name="T62" fmla="*/ 2147483647 w 144"/>
                <a:gd name="T63" fmla="*/ 2147483647 h 1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4"/>
                <a:gd name="T97" fmla="*/ 0 h 186"/>
                <a:gd name="T98" fmla="*/ 144 w 144"/>
                <a:gd name="T99" fmla="*/ 186 h 18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4" h="186">
                  <a:moveTo>
                    <a:pt x="66" y="150"/>
                  </a:moveTo>
                  <a:lnTo>
                    <a:pt x="48" y="144"/>
                  </a:lnTo>
                  <a:lnTo>
                    <a:pt x="36" y="132"/>
                  </a:lnTo>
                  <a:lnTo>
                    <a:pt x="0" y="114"/>
                  </a:lnTo>
                  <a:lnTo>
                    <a:pt x="0" y="90"/>
                  </a:lnTo>
                  <a:lnTo>
                    <a:pt x="12" y="72"/>
                  </a:lnTo>
                  <a:lnTo>
                    <a:pt x="18" y="54"/>
                  </a:lnTo>
                  <a:lnTo>
                    <a:pt x="18" y="36"/>
                  </a:lnTo>
                  <a:lnTo>
                    <a:pt x="12" y="24"/>
                  </a:lnTo>
                  <a:lnTo>
                    <a:pt x="0" y="6"/>
                  </a:lnTo>
                  <a:lnTo>
                    <a:pt x="6" y="0"/>
                  </a:lnTo>
                  <a:lnTo>
                    <a:pt x="36" y="0"/>
                  </a:lnTo>
                  <a:lnTo>
                    <a:pt x="54" y="0"/>
                  </a:lnTo>
                  <a:lnTo>
                    <a:pt x="72" y="18"/>
                  </a:lnTo>
                  <a:lnTo>
                    <a:pt x="96" y="24"/>
                  </a:lnTo>
                  <a:lnTo>
                    <a:pt x="108" y="12"/>
                  </a:lnTo>
                  <a:lnTo>
                    <a:pt x="126" y="6"/>
                  </a:lnTo>
                  <a:lnTo>
                    <a:pt x="144" y="12"/>
                  </a:lnTo>
                  <a:lnTo>
                    <a:pt x="132" y="24"/>
                  </a:lnTo>
                  <a:lnTo>
                    <a:pt x="126" y="36"/>
                  </a:lnTo>
                  <a:lnTo>
                    <a:pt x="126" y="54"/>
                  </a:lnTo>
                  <a:lnTo>
                    <a:pt x="126" y="72"/>
                  </a:lnTo>
                  <a:lnTo>
                    <a:pt x="126" y="108"/>
                  </a:lnTo>
                  <a:lnTo>
                    <a:pt x="138" y="126"/>
                  </a:lnTo>
                  <a:lnTo>
                    <a:pt x="126" y="132"/>
                  </a:lnTo>
                  <a:lnTo>
                    <a:pt x="120" y="144"/>
                  </a:lnTo>
                  <a:lnTo>
                    <a:pt x="114" y="150"/>
                  </a:lnTo>
                  <a:lnTo>
                    <a:pt x="102" y="168"/>
                  </a:lnTo>
                  <a:lnTo>
                    <a:pt x="96" y="186"/>
                  </a:lnTo>
                  <a:lnTo>
                    <a:pt x="66" y="156"/>
                  </a:lnTo>
                  <a:lnTo>
                    <a:pt x="66" y="150"/>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099" name="Rectangle 3691"/>
            <p:cNvSpPr>
              <a:spLocks noChangeArrowheads="1"/>
            </p:cNvSpPr>
            <p:nvPr/>
          </p:nvSpPr>
          <p:spPr bwMode="auto">
            <a:xfrm>
              <a:off x="8891588" y="4037013"/>
              <a:ext cx="7938" cy="0"/>
            </a:xfrm>
            <a:prstGeom prst="rect">
              <a:avLst/>
            </a:prstGeom>
            <a:solidFill>
              <a:srgbClr val="E1E1E1"/>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100" name="Freeform 3692"/>
            <p:cNvSpPr>
              <a:spLocks/>
            </p:cNvSpPr>
            <p:nvPr/>
          </p:nvSpPr>
          <p:spPr bwMode="auto">
            <a:xfrm>
              <a:off x="8899525" y="4079875"/>
              <a:ext cx="3175" cy="11112"/>
            </a:xfrm>
            <a:custGeom>
              <a:avLst/>
              <a:gdLst>
                <a:gd name="T0" fmla="*/ 0 w 3175"/>
                <a:gd name="T1" fmla="*/ 2147483647 h 6"/>
                <a:gd name="T2" fmla="*/ 0 w 3175"/>
                <a:gd name="T3" fmla="*/ 2147483647 h 6"/>
                <a:gd name="T4" fmla="*/ 0 w 3175"/>
                <a:gd name="T5" fmla="*/ 2147483647 h 6"/>
                <a:gd name="T6" fmla="*/ 0 w 3175"/>
                <a:gd name="T7" fmla="*/ 0 h 6"/>
                <a:gd name="T8" fmla="*/ 0 w 3175"/>
                <a:gd name="T9" fmla="*/ 0 h 6"/>
                <a:gd name="T10" fmla="*/ 0 w 3175"/>
                <a:gd name="T11" fmla="*/ 0 h 6"/>
                <a:gd name="T12" fmla="*/ 0 w 3175"/>
                <a:gd name="T13" fmla="*/ 0 h 6"/>
                <a:gd name="T14" fmla="*/ 0 w 3175"/>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 name="T24" fmla="*/ 0 w 3175"/>
                <a:gd name="T25" fmla="*/ 0 h 6"/>
                <a:gd name="T26" fmla="*/ 3175 w 3175"/>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75" h="6">
                  <a:moveTo>
                    <a:pt x="0" y="6"/>
                  </a:moveTo>
                  <a:lnTo>
                    <a:pt x="0" y="6"/>
                  </a:lnTo>
                  <a:lnTo>
                    <a:pt x="0" y="0"/>
                  </a:lnTo>
                  <a:lnTo>
                    <a:pt x="0" y="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01" name="Freeform 3693"/>
            <p:cNvSpPr>
              <a:spLocks/>
            </p:cNvSpPr>
            <p:nvPr/>
          </p:nvSpPr>
          <p:spPr bwMode="auto">
            <a:xfrm>
              <a:off x="8910638" y="4102100"/>
              <a:ext cx="1588" cy="1587"/>
            </a:xfrm>
            <a:custGeom>
              <a:avLst/>
              <a:gdLst>
                <a:gd name="T0" fmla="*/ 0 w 1588"/>
                <a:gd name="T1" fmla="*/ 0 h 1587"/>
                <a:gd name="T2" fmla="*/ 0 w 1588"/>
                <a:gd name="T3" fmla="*/ 0 h 1587"/>
                <a:gd name="T4" fmla="*/ 0 w 1588"/>
                <a:gd name="T5" fmla="*/ 0 h 1587"/>
                <a:gd name="T6" fmla="*/ 0 60000 65536"/>
                <a:gd name="T7" fmla="*/ 0 60000 65536"/>
                <a:gd name="T8" fmla="*/ 0 60000 65536"/>
                <a:gd name="T9" fmla="*/ 0 w 1588"/>
                <a:gd name="T10" fmla="*/ 0 h 1587"/>
                <a:gd name="T11" fmla="*/ 1588 w 1588"/>
                <a:gd name="T12" fmla="*/ 1587 h 1587"/>
              </a:gdLst>
              <a:ahLst/>
              <a:cxnLst>
                <a:cxn ang="T6">
                  <a:pos x="T0" y="T1"/>
                </a:cxn>
                <a:cxn ang="T7">
                  <a:pos x="T2" y="T3"/>
                </a:cxn>
                <a:cxn ang="T8">
                  <a:pos x="T4" y="T5"/>
                </a:cxn>
              </a:cxnLst>
              <a:rect l="T9" t="T10" r="T11" b="T12"/>
              <a:pathLst>
                <a:path w="1588" h="1587">
                  <a:moveTo>
                    <a:pt x="0" y="0"/>
                  </a:moveTo>
                  <a:lnTo>
                    <a:pt x="0"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02" name="Rectangle 3694"/>
            <p:cNvSpPr>
              <a:spLocks noChangeArrowheads="1"/>
            </p:cNvSpPr>
            <p:nvPr/>
          </p:nvSpPr>
          <p:spPr bwMode="auto">
            <a:xfrm>
              <a:off x="8910638" y="4079875"/>
              <a:ext cx="0" cy="0"/>
            </a:xfrm>
            <a:prstGeom prst="rect">
              <a:avLst/>
            </a:prstGeom>
            <a:solidFill>
              <a:srgbClr val="E1E1E1"/>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103" name="Freeform 3695"/>
            <p:cNvSpPr>
              <a:spLocks/>
            </p:cNvSpPr>
            <p:nvPr/>
          </p:nvSpPr>
          <p:spPr bwMode="auto">
            <a:xfrm>
              <a:off x="8899525" y="4090988"/>
              <a:ext cx="3175" cy="1587"/>
            </a:xfrm>
            <a:custGeom>
              <a:avLst/>
              <a:gdLst>
                <a:gd name="T0" fmla="*/ 0 w 3175"/>
                <a:gd name="T1" fmla="*/ 0 h 1587"/>
                <a:gd name="T2" fmla="*/ 0 w 3175"/>
                <a:gd name="T3" fmla="*/ 0 h 1587"/>
                <a:gd name="T4" fmla="*/ 0 w 3175"/>
                <a:gd name="T5" fmla="*/ 0 h 1587"/>
                <a:gd name="T6" fmla="*/ 0 60000 65536"/>
                <a:gd name="T7" fmla="*/ 0 60000 65536"/>
                <a:gd name="T8" fmla="*/ 0 60000 65536"/>
                <a:gd name="T9" fmla="*/ 0 w 3175"/>
                <a:gd name="T10" fmla="*/ 0 h 1587"/>
                <a:gd name="T11" fmla="*/ 3175 w 3175"/>
                <a:gd name="T12" fmla="*/ 1587 h 1587"/>
              </a:gdLst>
              <a:ahLst/>
              <a:cxnLst>
                <a:cxn ang="T6">
                  <a:pos x="T0" y="T1"/>
                </a:cxn>
                <a:cxn ang="T7">
                  <a:pos x="T2" y="T3"/>
                </a:cxn>
                <a:cxn ang="T8">
                  <a:pos x="T4" y="T5"/>
                </a:cxn>
              </a:cxnLst>
              <a:rect l="T9" t="T10" r="T11" b="T12"/>
              <a:pathLst>
                <a:path w="3175" h="1587">
                  <a:moveTo>
                    <a:pt x="0" y="0"/>
                  </a:moveTo>
                  <a:lnTo>
                    <a:pt x="0"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04" name="Freeform 3696"/>
            <p:cNvSpPr>
              <a:spLocks/>
            </p:cNvSpPr>
            <p:nvPr/>
          </p:nvSpPr>
          <p:spPr bwMode="auto">
            <a:xfrm>
              <a:off x="4081463" y="3652838"/>
              <a:ext cx="334963" cy="341312"/>
            </a:xfrm>
            <a:custGeom>
              <a:avLst/>
              <a:gdLst>
                <a:gd name="T0" fmla="*/ 2147483647 w 209"/>
                <a:gd name="T1" fmla="*/ 2147483647 h 191"/>
                <a:gd name="T2" fmla="*/ 2147483647 w 209"/>
                <a:gd name="T3" fmla="*/ 2147483647 h 191"/>
                <a:gd name="T4" fmla="*/ 2147483647 w 209"/>
                <a:gd name="T5" fmla="*/ 2147483647 h 191"/>
                <a:gd name="T6" fmla="*/ 2147483647 w 209"/>
                <a:gd name="T7" fmla="*/ 2147483647 h 191"/>
                <a:gd name="T8" fmla="*/ 2147483647 w 209"/>
                <a:gd name="T9" fmla="*/ 2147483647 h 191"/>
                <a:gd name="T10" fmla="*/ 2147483647 w 209"/>
                <a:gd name="T11" fmla="*/ 2147483647 h 191"/>
                <a:gd name="T12" fmla="*/ 2147483647 w 209"/>
                <a:gd name="T13" fmla="*/ 2147483647 h 191"/>
                <a:gd name="T14" fmla="*/ 2147483647 w 209"/>
                <a:gd name="T15" fmla="*/ 2147483647 h 191"/>
                <a:gd name="T16" fmla="*/ 2147483647 w 209"/>
                <a:gd name="T17" fmla="*/ 2147483647 h 191"/>
                <a:gd name="T18" fmla="*/ 2147483647 w 209"/>
                <a:gd name="T19" fmla="*/ 2147483647 h 191"/>
                <a:gd name="T20" fmla="*/ 2147483647 w 209"/>
                <a:gd name="T21" fmla="*/ 2147483647 h 191"/>
                <a:gd name="T22" fmla="*/ 2147483647 w 209"/>
                <a:gd name="T23" fmla="*/ 2147483647 h 191"/>
                <a:gd name="T24" fmla="*/ 2147483647 w 209"/>
                <a:gd name="T25" fmla="*/ 2147483647 h 191"/>
                <a:gd name="T26" fmla="*/ 2147483647 w 209"/>
                <a:gd name="T27" fmla="*/ 2147483647 h 191"/>
                <a:gd name="T28" fmla="*/ 2147483647 w 209"/>
                <a:gd name="T29" fmla="*/ 2147483647 h 191"/>
                <a:gd name="T30" fmla="*/ 2147483647 w 209"/>
                <a:gd name="T31" fmla="*/ 2147483647 h 191"/>
                <a:gd name="T32" fmla="*/ 2147483647 w 209"/>
                <a:gd name="T33" fmla="*/ 2147483647 h 191"/>
                <a:gd name="T34" fmla="*/ 2147483647 w 209"/>
                <a:gd name="T35" fmla="*/ 2147483647 h 191"/>
                <a:gd name="T36" fmla="*/ 2147483647 w 209"/>
                <a:gd name="T37" fmla="*/ 2147483647 h 191"/>
                <a:gd name="T38" fmla="*/ 2147483647 w 209"/>
                <a:gd name="T39" fmla="*/ 2147483647 h 191"/>
                <a:gd name="T40" fmla="*/ 2147483647 w 209"/>
                <a:gd name="T41" fmla="*/ 2147483647 h 191"/>
                <a:gd name="T42" fmla="*/ 2147483647 w 209"/>
                <a:gd name="T43" fmla="*/ 2147483647 h 191"/>
                <a:gd name="T44" fmla="*/ 2147483647 w 209"/>
                <a:gd name="T45" fmla="*/ 2147483647 h 191"/>
                <a:gd name="T46" fmla="*/ 2147483647 w 209"/>
                <a:gd name="T47" fmla="*/ 2147483647 h 191"/>
                <a:gd name="T48" fmla="*/ 2147483647 w 209"/>
                <a:gd name="T49" fmla="*/ 2147483647 h 191"/>
                <a:gd name="T50" fmla="*/ 0 w 209"/>
                <a:gd name="T51" fmla="*/ 2147483647 h 191"/>
                <a:gd name="T52" fmla="*/ 2147483647 w 209"/>
                <a:gd name="T53" fmla="*/ 2147483647 h 191"/>
                <a:gd name="T54" fmla="*/ 2147483647 w 209"/>
                <a:gd name="T55" fmla="*/ 2147483647 h 191"/>
                <a:gd name="T56" fmla="*/ 2147483647 w 209"/>
                <a:gd name="T57" fmla="*/ 2147483647 h 191"/>
                <a:gd name="T58" fmla="*/ 2147483647 w 209"/>
                <a:gd name="T59" fmla="*/ 2147483647 h 191"/>
                <a:gd name="T60" fmla="*/ 2147483647 w 209"/>
                <a:gd name="T61" fmla="*/ 2147483647 h 191"/>
                <a:gd name="T62" fmla="*/ 2147483647 w 209"/>
                <a:gd name="T63" fmla="*/ 2147483647 h 191"/>
                <a:gd name="T64" fmla="*/ 2147483647 w 209"/>
                <a:gd name="T65" fmla="*/ 2147483647 h 191"/>
                <a:gd name="T66" fmla="*/ 2147483647 w 209"/>
                <a:gd name="T67" fmla="*/ 2147483647 h 191"/>
                <a:gd name="T68" fmla="*/ 2147483647 w 209"/>
                <a:gd name="T69" fmla="*/ 0 h 191"/>
                <a:gd name="T70" fmla="*/ 2147483647 w 209"/>
                <a:gd name="T71" fmla="*/ 2147483647 h 191"/>
                <a:gd name="T72" fmla="*/ 2147483647 w 209"/>
                <a:gd name="T73" fmla="*/ 2147483647 h 191"/>
                <a:gd name="T74" fmla="*/ 2147483647 w 209"/>
                <a:gd name="T75" fmla="*/ 2147483647 h 191"/>
                <a:gd name="T76" fmla="*/ 2147483647 w 209"/>
                <a:gd name="T77" fmla="*/ 2147483647 h 191"/>
                <a:gd name="T78" fmla="*/ 2147483647 w 209"/>
                <a:gd name="T79" fmla="*/ 2147483647 h 191"/>
                <a:gd name="T80" fmla="*/ 2147483647 w 209"/>
                <a:gd name="T81" fmla="*/ 2147483647 h 191"/>
                <a:gd name="T82" fmla="*/ 2147483647 w 209"/>
                <a:gd name="T83" fmla="*/ 2147483647 h 191"/>
                <a:gd name="T84" fmla="*/ 2147483647 w 209"/>
                <a:gd name="T85" fmla="*/ 2147483647 h 191"/>
                <a:gd name="T86" fmla="*/ 2147483647 w 209"/>
                <a:gd name="T87" fmla="*/ 2147483647 h 191"/>
                <a:gd name="T88" fmla="*/ 2147483647 w 209"/>
                <a:gd name="T89" fmla="*/ 2147483647 h 191"/>
                <a:gd name="T90" fmla="*/ 2147483647 w 209"/>
                <a:gd name="T91" fmla="*/ 2147483647 h 191"/>
                <a:gd name="T92" fmla="*/ 2147483647 w 209"/>
                <a:gd name="T93" fmla="*/ 2147483647 h 191"/>
                <a:gd name="T94" fmla="*/ 2147483647 w 209"/>
                <a:gd name="T95" fmla="*/ 2147483647 h 191"/>
                <a:gd name="T96" fmla="*/ 2147483647 w 209"/>
                <a:gd name="T97" fmla="*/ 2147483647 h 191"/>
                <a:gd name="T98" fmla="*/ 2147483647 w 209"/>
                <a:gd name="T99" fmla="*/ 2147483647 h 191"/>
                <a:gd name="T100" fmla="*/ 2147483647 w 209"/>
                <a:gd name="T101" fmla="*/ 2147483647 h 191"/>
                <a:gd name="T102" fmla="*/ 2147483647 w 209"/>
                <a:gd name="T103" fmla="*/ 2147483647 h 191"/>
                <a:gd name="T104" fmla="*/ 2147483647 w 209"/>
                <a:gd name="T105" fmla="*/ 2147483647 h 191"/>
                <a:gd name="T106" fmla="*/ 2147483647 w 209"/>
                <a:gd name="T107" fmla="*/ 2147483647 h 191"/>
                <a:gd name="T108" fmla="*/ 2147483647 w 209"/>
                <a:gd name="T109" fmla="*/ 2147483647 h 191"/>
                <a:gd name="T110" fmla="*/ 2147483647 w 209"/>
                <a:gd name="T111" fmla="*/ 2147483647 h 1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9"/>
                <a:gd name="T169" fmla="*/ 0 h 191"/>
                <a:gd name="T170" fmla="*/ 209 w 209"/>
                <a:gd name="T171" fmla="*/ 191 h 19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9" h="191">
                  <a:moveTo>
                    <a:pt x="137" y="137"/>
                  </a:moveTo>
                  <a:lnTo>
                    <a:pt x="125" y="143"/>
                  </a:lnTo>
                  <a:lnTo>
                    <a:pt x="119" y="155"/>
                  </a:lnTo>
                  <a:lnTo>
                    <a:pt x="113" y="167"/>
                  </a:lnTo>
                  <a:lnTo>
                    <a:pt x="107" y="179"/>
                  </a:lnTo>
                  <a:lnTo>
                    <a:pt x="101" y="179"/>
                  </a:lnTo>
                  <a:lnTo>
                    <a:pt x="101" y="185"/>
                  </a:lnTo>
                  <a:lnTo>
                    <a:pt x="83" y="185"/>
                  </a:lnTo>
                  <a:lnTo>
                    <a:pt x="77" y="185"/>
                  </a:lnTo>
                  <a:lnTo>
                    <a:pt x="71" y="179"/>
                  </a:lnTo>
                  <a:lnTo>
                    <a:pt x="71" y="191"/>
                  </a:lnTo>
                  <a:lnTo>
                    <a:pt x="71" y="185"/>
                  </a:lnTo>
                  <a:lnTo>
                    <a:pt x="65" y="185"/>
                  </a:lnTo>
                  <a:lnTo>
                    <a:pt x="59" y="191"/>
                  </a:lnTo>
                  <a:lnTo>
                    <a:pt x="48" y="167"/>
                  </a:lnTo>
                  <a:lnTo>
                    <a:pt x="54" y="167"/>
                  </a:lnTo>
                  <a:lnTo>
                    <a:pt x="48" y="167"/>
                  </a:lnTo>
                  <a:lnTo>
                    <a:pt x="48" y="161"/>
                  </a:lnTo>
                  <a:lnTo>
                    <a:pt x="24" y="149"/>
                  </a:lnTo>
                  <a:lnTo>
                    <a:pt x="18" y="149"/>
                  </a:lnTo>
                  <a:lnTo>
                    <a:pt x="18" y="143"/>
                  </a:lnTo>
                  <a:lnTo>
                    <a:pt x="0" y="149"/>
                  </a:lnTo>
                  <a:lnTo>
                    <a:pt x="6" y="95"/>
                  </a:lnTo>
                  <a:lnTo>
                    <a:pt x="18" y="72"/>
                  </a:lnTo>
                  <a:lnTo>
                    <a:pt x="18" y="54"/>
                  </a:lnTo>
                  <a:lnTo>
                    <a:pt x="18" y="42"/>
                  </a:lnTo>
                  <a:lnTo>
                    <a:pt x="18" y="36"/>
                  </a:lnTo>
                  <a:lnTo>
                    <a:pt x="24" y="24"/>
                  </a:lnTo>
                  <a:lnTo>
                    <a:pt x="30" y="6"/>
                  </a:lnTo>
                  <a:lnTo>
                    <a:pt x="42" y="0"/>
                  </a:lnTo>
                  <a:lnTo>
                    <a:pt x="59" y="6"/>
                  </a:lnTo>
                  <a:lnTo>
                    <a:pt x="71" y="18"/>
                  </a:lnTo>
                  <a:lnTo>
                    <a:pt x="89" y="12"/>
                  </a:lnTo>
                  <a:lnTo>
                    <a:pt x="101" y="18"/>
                  </a:lnTo>
                  <a:lnTo>
                    <a:pt x="119" y="24"/>
                  </a:lnTo>
                  <a:lnTo>
                    <a:pt x="137" y="12"/>
                  </a:lnTo>
                  <a:lnTo>
                    <a:pt x="155" y="12"/>
                  </a:lnTo>
                  <a:lnTo>
                    <a:pt x="173" y="18"/>
                  </a:lnTo>
                  <a:lnTo>
                    <a:pt x="191" y="6"/>
                  </a:lnTo>
                  <a:lnTo>
                    <a:pt x="203" y="18"/>
                  </a:lnTo>
                  <a:lnTo>
                    <a:pt x="203" y="30"/>
                  </a:lnTo>
                  <a:lnTo>
                    <a:pt x="209" y="36"/>
                  </a:lnTo>
                  <a:lnTo>
                    <a:pt x="209" y="48"/>
                  </a:lnTo>
                  <a:lnTo>
                    <a:pt x="197" y="60"/>
                  </a:lnTo>
                  <a:lnTo>
                    <a:pt x="191" y="77"/>
                  </a:lnTo>
                  <a:lnTo>
                    <a:pt x="179" y="89"/>
                  </a:lnTo>
                  <a:lnTo>
                    <a:pt x="173" y="107"/>
                  </a:lnTo>
                  <a:lnTo>
                    <a:pt x="167" y="113"/>
                  </a:lnTo>
                  <a:lnTo>
                    <a:pt x="161" y="131"/>
                  </a:lnTo>
                  <a:lnTo>
                    <a:pt x="149" y="149"/>
                  </a:lnTo>
                  <a:lnTo>
                    <a:pt x="137" y="137"/>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05" name="Freeform 3697"/>
            <p:cNvSpPr>
              <a:spLocks/>
            </p:cNvSpPr>
            <p:nvPr/>
          </p:nvSpPr>
          <p:spPr bwMode="auto">
            <a:xfrm>
              <a:off x="4032250" y="3706813"/>
              <a:ext cx="77788" cy="223837"/>
            </a:xfrm>
            <a:custGeom>
              <a:avLst/>
              <a:gdLst>
                <a:gd name="T0" fmla="*/ 0 w 48"/>
                <a:gd name="T1" fmla="*/ 2147483647 h 125"/>
                <a:gd name="T2" fmla="*/ 0 w 48"/>
                <a:gd name="T3" fmla="*/ 2147483647 h 125"/>
                <a:gd name="T4" fmla="*/ 0 w 48"/>
                <a:gd name="T5" fmla="*/ 2147483647 h 125"/>
                <a:gd name="T6" fmla="*/ 2147483647 w 48"/>
                <a:gd name="T7" fmla="*/ 2147483647 h 125"/>
                <a:gd name="T8" fmla="*/ 2147483647 w 48"/>
                <a:gd name="T9" fmla="*/ 2147483647 h 125"/>
                <a:gd name="T10" fmla="*/ 2147483647 w 48"/>
                <a:gd name="T11" fmla="*/ 2147483647 h 125"/>
                <a:gd name="T12" fmla="*/ 2147483647 w 48"/>
                <a:gd name="T13" fmla="*/ 2147483647 h 125"/>
                <a:gd name="T14" fmla="*/ 2147483647 w 48"/>
                <a:gd name="T15" fmla="*/ 2147483647 h 125"/>
                <a:gd name="T16" fmla="*/ 2147483647 w 48"/>
                <a:gd name="T17" fmla="*/ 2147483647 h 125"/>
                <a:gd name="T18" fmla="*/ 2147483647 w 48"/>
                <a:gd name="T19" fmla="*/ 2147483647 h 125"/>
                <a:gd name="T20" fmla="*/ 2147483647 w 48"/>
                <a:gd name="T21" fmla="*/ 2147483647 h 125"/>
                <a:gd name="T22" fmla="*/ 2147483647 w 48"/>
                <a:gd name="T23" fmla="*/ 2147483647 h 125"/>
                <a:gd name="T24" fmla="*/ 2147483647 w 48"/>
                <a:gd name="T25" fmla="*/ 2147483647 h 125"/>
                <a:gd name="T26" fmla="*/ 2147483647 w 48"/>
                <a:gd name="T27" fmla="*/ 2147483647 h 125"/>
                <a:gd name="T28" fmla="*/ 2147483647 w 48"/>
                <a:gd name="T29" fmla="*/ 0 h 125"/>
                <a:gd name="T30" fmla="*/ 2147483647 w 48"/>
                <a:gd name="T31" fmla="*/ 2147483647 h 125"/>
                <a:gd name="T32" fmla="*/ 2147483647 w 48"/>
                <a:gd name="T33" fmla="*/ 2147483647 h 125"/>
                <a:gd name="T34" fmla="*/ 2147483647 w 48"/>
                <a:gd name="T35" fmla="*/ 2147483647 h 125"/>
                <a:gd name="T36" fmla="*/ 2147483647 w 48"/>
                <a:gd name="T37" fmla="*/ 2147483647 h 125"/>
                <a:gd name="T38" fmla="*/ 2147483647 w 48"/>
                <a:gd name="T39" fmla="*/ 2147483647 h 125"/>
                <a:gd name="T40" fmla="*/ 0 w 48"/>
                <a:gd name="T41" fmla="*/ 2147483647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125"/>
                <a:gd name="T65" fmla="*/ 48 w 48"/>
                <a:gd name="T66" fmla="*/ 125 h 1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125">
                  <a:moveTo>
                    <a:pt x="0" y="30"/>
                  </a:moveTo>
                  <a:lnTo>
                    <a:pt x="0" y="30"/>
                  </a:lnTo>
                  <a:lnTo>
                    <a:pt x="0" y="36"/>
                  </a:lnTo>
                  <a:lnTo>
                    <a:pt x="6" y="47"/>
                  </a:lnTo>
                  <a:lnTo>
                    <a:pt x="12" y="65"/>
                  </a:lnTo>
                  <a:lnTo>
                    <a:pt x="12" y="77"/>
                  </a:lnTo>
                  <a:lnTo>
                    <a:pt x="12" y="95"/>
                  </a:lnTo>
                  <a:lnTo>
                    <a:pt x="12" y="125"/>
                  </a:lnTo>
                  <a:lnTo>
                    <a:pt x="30" y="119"/>
                  </a:lnTo>
                  <a:lnTo>
                    <a:pt x="36" y="65"/>
                  </a:lnTo>
                  <a:lnTo>
                    <a:pt x="48" y="42"/>
                  </a:lnTo>
                  <a:lnTo>
                    <a:pt x="48" y="24"/>
                  </a:lnTo>
                  <a:lnTo>
                    <a:pt x="48" y="12"/>
                  </a:lnTo>
                  <a:lnTo>
                    <a:pt x="30" y="0"/>
                  </a:lnTo>
                  <a:lnTo>
                    <a:pt x="30" y="6"/>
                  </a:lnTo>
                  <a:lnTo>
                    <a:pt x="30" y="12"/>
                  </a:lnTo>
                  <a:lnTo>
                    <a:pt x="24" y="12"/>
                  </a:lnTo>
                  <a:lnTo>
                    <a:pt x="12" y="18"/>
                  </a:lnTo>
                  <a:lnTo>
                    <a:pt x="0" y="30"/>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06" name="Freeform 3698"/>
            <p:cNvSpPr>
              <a:spLocks/>
            </p:cNvSpPr>
            <p:nvPr/>
          </p:nvSpPr>
          <p:spPr bwMode="auto">
            <a:xfrm>
              <a:off x="3848100" y="3609975"/>
              <a:ext cx="233363" cy="201612"/>
            </a:xfrm>
            <a:custGeom>
              <a:avLst/>
              <a:gdLst>
                <a:gd name="T0" fmla="*/ 2147483647 w 144"/>
                <a:gd name="T1" fmla="*/ 2147483647 h 113"/>
                <a:gd name="T2" fmla="*/ 2147483647 w 144"/>
                <a:gd name="T3" fmla="*/ 2147483647 h 113"/>
                <a:gd name="T4" fmla="*/ 2147483647 w 144"/>
                <a:gd name="T5" fmla="*/ 2147483647 h 113"/>
                <a:gd name="T6" fmla="*/ 2147483647 w 144"/>
                <a:gd name="T7" fmla="*/ 2147483647 h 113"/>
                <a:gd name="T8" fmla="*/ 2147483647 w 144"/>
                <a:gd name="T9" fmla="*/ 2147483647 h 113"/>
                <a:gd name="T10" fmla="*/ 2147483647 w 144"/>
                <a:gd name="T11" fmla="*/ 2147483647 h 113"/>
                <a:gd name="T12" fmla="*/ 2147483647 w 144"/>
                <a:gd name="T13" fmla="*/ 2147483647 h 113"/>
                <a:gd name="T14" fmla="*/ 2147483647 w 144"/>
                <a:gd name="T15" fmla="*/ 2147483647 h 113"/>
                <a:gd name="T16" fmla="*/ 2147483647 w 144"/>
                <a:gd name="T17" fmla="*/ 2147483647 h 113"/>
                <a:gd name="T18" fmla="*/ 2147483647 w 144"/>
                <a:gd name="T19" fmla="*/ 2147483647 h 113"/>
                <a:gd name="T20" fmla="*/ 0 w 144"/>
                <a:gd name="T21" fmla="*/ 2147483647 h 113"/>
                <a:gd name="T22" fmla="*/ 2147483647 w 144"/>
                <a:gd name="T23" fmla="*/ 2147483647 h 113"/>
                <a:gd name="T24" fmla="*/ 2147483647 w 144"/>
                <a:gd name="T25" fmla="*/ 2147483647 h 113"/>
                <a:gd name="T26" fmla="*/ 2147483647 w 144"/>
                <a:gd name="T27" fmla="*/ 2147483647 h 113"/>
                <a:gd name="T28" fmla="*/ 2147483647 w 144"/>
                <a:gd name="T29" fmla="*/ 2147483647 h 113"/>
                <a:gd name="T30" fmla="*/ 2147483647 w 144"/>
                <a:gd name="T31" fmla="*/ 2147483647 h 113"/>
                <a:gd name="T32" fmla="*/ 2147483647 w 144"/>
                <a:gd name="T33" fmla="*/ 2147483647 h 113"/>
                <a:gd name="T34" fmla="*/ 2147483647 w 144"/>
                <a:gd name="T35" fmla="*/ 2147483647 h 113"/>
                <a:gd name="T36" fmla="*/ 2147483647 w 144"/>
                <a:gd name="T37" fmla="*/ 2147483647 h 113"/>
                <a:gd name="T38" fmla="*/ 2147483647 w 144"/>
                <a:gd name="T39" fmla="*/ 2147483647 h 113"/>
                <a:gd name="T40" fmla="*/ 2147483647 w 144"/>
                <a:gd name="T41" fmla="*/ 2147483647 h 113"/>
                <a:gd name="T42" fmla="*/ 2147483647 w 144"/>
                <a:gd name="T43" fmla="*/ 2147483647 h 113"/>
                <a:gd name="T44" fmla="*/ 2147483647 w 144"/>
                <a:gd name="T45" fmla="*/ 0 h 113"/>
                <a:gd name="T46" fmla="*/ 2147483647 w 144"/>
                <a:gd name="T47" fmla="*/ 0 h 113"/>
                <a:gd name="T48" fmla="*/ 2147483647 w 144"/>
                <a:gd name="T49" fmla="*/ 2147483647 h 113"/>
                <a:gd name="T50" fmla="*/ 2147483647 w 144"/>
                <a:gd name="T51" fmla="*/ 2147483647 h 113"/>
                <a:gd name="T52" fmla="*/ 2147483647 w 144"/>
                <a:gd name="T53" fmla="*/ 2147483647 h 113"/>
                <a:gd name="T54" fmla="*/ 2147483647 w 144"/>
                <a:gd name="T55" fmla="*/ 2147483647 h 113"/>
                <a:gd name="T56" fmla="*/ 2147483647 w 144"/>
                <a:gd name="T57" fmla="*/ 2147483647 h 113"/>
                <a:gd name="T58" fmla="*/ 2147483647 w 144"/>
                <a:gd name="T59" fmla="*/ 2147483647 h 113"/>
                <a:gd name="T60" fmla="*/ 2147483647 w 144"/>
                <a:gd name="T61" fmla="*/ 2147483647 h 113"/>
                <a:gd name="T62" fmla="*/ 2147483647 w 144"/>
                <a:gd name="T63" fmla="*/ 2147483647 h 113"/>
                <a:gd name="T64" fmla="*/ 2147483647 w 144"/>
                <a:gd name="T65" fmla="*/ 2147483647 h 113"/>
                <a:gd name="T66" fmla="*/ 2147483647 w 144"/>
                <a:gd name="T67" fmla="*/ 2147483647 h 113"/>
                <a:gd name="T68" fmla="*/ 2147483647 w 144"/>
                <a:gd name="T69" fmla="*/ 2147483647 h 113"/>
                <a:gd name="T70" fmla="*/ 2147483647 w 144"/>
                <a:gd name="T71" fmla="*/ 2147483647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4"/>
                <a:gd name="T109" fmla="*/ 0 h 113"/>
                <a:gd name="T110" fmla="*/ 144 w 144"/>
                <a:gd name="T111" fmla="*/ 113 h 11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4" h="113">
                  <a:moveTo>
                    <a:pt x="114" y="84"/>
                  </a:moveTo>
                  <a:lnTo>
                    <a:pt x="108" y="84"/>
                  </a:lnTo>
                  <a:lnTo>
                    <a:pt x="96" y="78"/>
                  </a:lnTo>
                  <a:lnTo>
                    <a:pt x="90" y="78"/>
                  </a:lnTo>
                  <a:lnTo>
                    <a:pt x="72" y="78"/>
                  </a:lnTo>
                  <a:lnTo>
                    <a:pt x="48" y="84"/>
                  </a:lnTo>
                  <a:lnTo>
                    <a:pt x="54" y="113"/>
                  </a:lnTo>
                  <a:lnTo>
                    <a:pt x="36" y="101"/>
                  </a:lnTo>
                  <a:lnTo>
                    <a:pt x="18" y="107"/>
                  </a:lnTo>
                  <a:lnTo>
                    <a:pt x="12" y="96"/>
                  </a:lnTo>
                  <a:lnTo>
                    <a:pt x="0" y="96"/>
                  </a:lnTo>
                  <a:lnTo>
                    <a:pt x="6" y="66"/>
                  </a:lnTo>
                  <a:lnTo>
                    <a:pt x="12" y="60"/>
                  </a:lnTo>
                  <a:lnTo>
                    <a:pt x="24" y="54"/>
                  </a:lnTo>
                  <a:lnTo>
                    <a:pt x="24" y="42"/>
                  </a:lnTo>
                  <a:lnTo>
                    <a:pt x="30" y="36"/>
                  </a:lnTo>
                  <a:lnTo>
                    <a:pt x="36" y="36"/>
                  </a:lnTo>
                  <a:lnTo>
                    <a:pt x="42" y="30"/>
                  </a:lnTo>
                  <a:lnTo>
                    <a:pt x="48" y="30"/>
                  </a:lnTo>
                  <a:lnTo>
                    <a:pt x="54" y="18"/>
                  </a:lnTo>
                  <a:lnTo>
                    <a:pt x="60" y="18"/>
                  </a:lnTo>
                  <a:lnTo>
                    <a:pt x="66" y="12"/>
                  </a:lnTo>
                  <a:lnTo>
                    <a:pt x="84" y="0"/>
                  </a:lnTo>
                  <a:lnTo>
                    <a:pt x="102" y="0"/>
                  </a:lnTo>
                  <a:lnTo>
                    <a:pt x="108" y="18"/>
                  </a:lnTo>
                  <a:lnTo>
                    <a:pt x="120" y="36"/>
                  </a:lnTo>
                  <a:lnTo>
                    <a:pt x="114" y="36"/>
                  </a:lnTo>
                  <a:lnTo>
                    <a:pt x="114" y="42"/>
                  </a:lnTo>
                  <a:lnTo>
                    <a:pt x="126" y="48"/>
                  </a:lnTo>
                  <a:lnTo>
                    <a:pt x="132" y="48"/>
                  </a:lnTo>
                  <a:lnTo>
                    <a:pt x="138" y="54"/>
                  </a:lnTo>
                  <a:lnTo>
                    <a:pt x="144" y="66"/>
                  </a:lnTo>
                  <a:lnTo>
                    <a:pt x="138" y="66"/>
                  </a:lnTo>
                  <a:lnTo>
                    <a:pt x="126" y="72"/>
                  </a:lnTo>
                  <a:lnTo>
                    <a:pt x="114" y="84"/>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07" name="Freeform 3699"/>
            <p:cNvSpPr>
              <a:spLocks/>
            </p:cNvSpPr>
            <p:nvPr/>
          </p:nvSpPr>
          <p:spPr bwMode="auto">
            <a:xfrm>
              <a:off x="4243388" y="3684588"/>
              <a:ext cx="222250" cy="395287"/>
            </a:xfrm>
            <a:custGeom>
              <a:avLst/>
              <a:gdLst>
                <a:gd name="T0" fmla="*/ 2147483647 w 138"/>
                <a:gd name="T1" fmla="*/ 2147483647 h 221"/>
                <a:gd name="T2" fmla="*/ 2147483647 w 138"/>
                <a:gd name="T3" fmla="*/ 2147483647 h 221"/>
                <a:gd name="T4" fmla="*/ 2147483647 w 138"/>
                <a:gd name="T5" fmla="*/ 2147483647 h 221"/>
                <a:gd name="T6" fmla="*/ 2147483647 w 138"/>
                <a:gd name="T7" fmla="*/ 2147483647 h 221"/>
                <a:gd name="T8" fmla="*/ 2147483647 w 138"/>
                <a:gd name="T9" fmla="*/ 2147483647 h 221"/>
                <a:gd name="T10" fmla="*/ 2147483647 w 138"/>
                <a:gd name="T11" fmla="*/ 2147483647 h 221"/>
                <a:gd name="T12" fmla="*/ 2147483647 w 138"/>
                <a:gd name="T13" fmla="*/ 2147483647 h 221"/>
                <a:gd name="T14" fmla="*/ 2147483647 w 138"/>
                <a:gd name="T15" fmla="*/ 2147483647 h 221"/>
                <a:gd name="T16" fmla="*/ 2147483647 w 138"/>
                <a:gd name="T17" fmla="*/ 2147483647 h 221"/>
                <a:gd name="T18" fmla="*/ 2147483647 w 138"/>
                <a:gd name="T19" fmla="*/ 2147483647 h 221"/>
                <a:gd name="T20" fmla="*/ 2147483647 w 138"/>
                <a:gd name="T21" fmla="*/ 2147483647 h 221"/>
                <a:gd name="T22" fmla="*/ 2147483647 w 138"/>
                <a:gd name="T23" fmla="*/ 2147483647 h 221"/>
                <a:gd name="T24" fmla="*/ 2147483647 w 138"/>
                <a:gd name="T25" fmla="*/ 2147483647 h 221"/>
                <a:gd name="T26" fmla="*/ 2147483647 w 138"/>
                <a:gd name="T27" fmla="*/ 2147483647 h 221"/>
                <a:gd name="T28" fmla="*/ 2147483647 w 138"/>
                <a:gd name="T29" fmla="*/ 2147483647 h 221"/>
                <a:gd name="T30" fmla="*/ 2147483647 w 138"/>
                <a:gd name="T31" fmla="*/ 2147483647 h 221"/>
                <a:gd name="T32" fmla="*/ 2147483647 w 138"/>
                <a:gd name="T33" fmla="*/ 2147483647 h 221"/>
                <a:gd name="T34" fmla="*/ 2147483647 w 138"/>
                <a:gd name="T35" fmla="*/ 2147483647 h 221"/>
                <a:gd name="T36" fmla="*/ 2147483647 w 138"/>
                <a:gd name="T37" fmla="*/ 2147483647 h 221"/>
                <a:gd name="T38" fmla="*/ 2147483647 w 138"/>
                <a:gd name="T39" fmla="*/ 2147483647 h 221"/>
                <a:gd name="T40" fmla="*/ 2147483647 w 138"/>
                <a:gd name="T41" fmla="*/ 2147483647 h 221"/>
                <a:gd name="T42" fmla="*/ 2147483647 w 138"/>
                <a:gd name="T43" fmla="*/ 2147483647 h 221"/>
                <a:gd name="T44" fmla="*/ 0 w 138"/>
                <a:gd name="T45" fmla="*/ 2147483647 h 221"/>
                <a:gd name="T46" fmla="*/ 2147483647 w 138"/>
                <a:gd name="T47" fmla="*/ 2147483647 h 221"/>
                <a:gd name="T48" fmla="*/ 2147483647 w 138"/>
                <a:gd name="T49" fmla="*/ 2147483647 h 221"/>
                <a:gd name="T50" fmla="*/ 2147483647 w 138"/>
                <a:gd name="T51" fmla="*/ 2147483647 h 221"/>
                <a:gd name="T52" fmla="*/ 2147483647 w 138"/>
                <a:gd name="T53" fmla="*/ 2147483647 h 221"/>
                <a:gd name="T54" fmla="*/ 2147483647 w 138"/>
                <a:gd name="T55" fmla="*/ 2147483647 h 221"/>
                <a:gd name="T56" fmla="*/ 2147483647 w 138"/>
                <a:gd name="T57" fmla="*/ 2147483647 h 221"/>
                <a:gd name="T58" fmla="*/ 2147483647 w 138"/>
                <a:gd name="T59" fmla="*/ 2147483647 h 221"/>
                <a:gd name="T60" fmla="*/ 2147483647 w 138"/>
                <a:gd name="T61" fmla="*/ 2147483647 h 221"/>
                <a:gd name="T62" fmla="*/ 2147483647 w 138"/>
                <a:gd name="T63" fmla="*/ 2147483647 h 221"/>
                <a:gd name="T64" fmla="*/ 2147483647 w 138"/>
                <a:gd name="T65" fmla="*/ 2147483647 h 221"/>
                <a:gd name="T66" fmla="*/ 2147483647 w 138"/>
                <a:gd name="T67" fmla="*/ 2147483647 h 221"/>
                <a:gd name="T68" fmla="*/ 2147483647 w 138"/>
                <a:gd name="T69" fmla="*/ 2147483647 h 221"/>
                <a:gd name="T70" fmla="*/ 2147483647 w 138"/>
                <a:gd name="T71" fmla="*/ 2147483647 h 221"/>
                <a:gd name="T72" fmla="*/ 2147483647 w 138"/>
                <a:gd name="T73" fmla="*/ 2147483647 h 221"/>
                <a:gd name="T74" fmla="*/ 2147483647 w 138"/>
                <a:gd name="T75" fmla="*/ 2147483647 h 221"/>
                <a:gd name="T76" fmla="*/ 2147483647 w 138"/>
                <a:gd name="T77" fmla="*/ 0 h 221"/>
                <a:gd name="T78" fmla="*/ 2147483647 w 138"/>
                <a:gd name="T79" fmla="*/ 0 h 221"/>
                <a:gd name="T80" fmla="*/ 2147483647 w 138"/>
                <a:gd name="T81" fmla="*/ 2147483647 h 221"/>
                <a:gd name="T82" fmla="*/ 2147483647 w 138"/>
                <a:gd name="T83" fmla="*/ 2147483647 h 221"/>
                <a:gd name="T84" fmla="*/ 2147483647 w 138"/>
                <a:gd name="T85" fmla="*/ 2147483647 h 2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8"/>
                <a:gd name="T130" fmla="*/ 0 h 221"/>
                <a:gd name="T131" fmla="*/ 138 w 138"/>
                <a:gd name="T132" fmla="*/ 221 h 2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8" h="221">
                  <a:moveTo>
                    <a:pt x="126" y="59"/>
                  </a:moveTo>
                  <a:lnTo>
                    <a:pt x="108" y="59"/>
                  </a:lnTo>
                  <a:lnTo>
                    <a:pt x="102" y="65"/>
                  </a:lnTo>
                  <a:lnTo>
                    <a:pt x="114" y="83"/>
                  </a:lnTo>
                  <a:lnTo>
                    <a:pt x="126" y="107"/>
                  </a:lnTo>
                  <a:lnTo>
                    <a:pt x="114" y="125"/>
                  </a:lnTo>
                  <a:lnTo>
                    <a:pt x="108" y="143"/>
                  </a:lnTo>
                  <a:lnTo>
                    <a:pt x="114" y="167"/>
                  </a:lnTo>
                  <a:lnTo>
                    <a:pt x="132" y="197"/>
                  </a:lnTo>
                  <a:lnTo>
                    <a:pt x="138" y="215"/>
                  </a:lnTo>
                  <a:lnTo>
                    <a:pt x="138" y="221"/>
                  </a:lnTo>
                  <a:lnTo>
                    <a:pt x="120" y="221"/>
                  </a:lnTo>
                  <a:lnTo>
                    <a:pt x="102" y="215"/>
                  </a:lnTo>
                  <a:lnTo>
                    <a:pt x="90" y="215"/>
                  </a:lnTo>
                  <a:lnTo>
                    <a:pt x="54" y="215"/>
                  </a:lnTo>
                  <a:lnTo>
                    <a:pt x="42" y="215"/>
                  </a:lnTo>
                  <a:lnTo>
                    <a:pt x="24" y="209"/>
                  </a:lnTo>
                  <a:lnTo>
                    <a:pt x="24" y="191"/>
                  </a:lnTo>
                  <a:lnTo>
                    <a:pt x="24" y="179"/>
                  </a:lnTo>
                  <a:lnTo>
                    <a:pt x="12" y="179"/>
                  </a:lnTo>
                  <a:lnTo>
                    <a:pt x="6" y="167"/>
                  </a:lnTo>
                  <a:lnTo>
                    <a:pt x="0" y="167"/>
                  </a:lnTo>
                  <a:lnTo>
                    <a:pt x="6" y="161"/>
                  </a:lnTo>
                  <a:lnTo>
                    <a:pt x="12" y="149"/>
                  </a:lnTo>
                  <a:lnTo>
                    <a:pt x="18" y="137"/>
                  </a:lnTo>
                  <a:lnTo>
                    <a:pt x="24" y="125"/>
                  </a:lnTo>
                  <a:lnTo>
                    <a:pt x="36" y="119"/>
                  </a:lnTo>
                  <a:lnTo>
                    <a:pt x="48" y="131"/>
                  </a:lnTo>
                  <a:lnTo>
                    <a:pt x="60" y="113"/>
                  </a:lnTo>
                  <a:lnTo>
                    <a:pt x="66" y="95"/>
                  </a:lnTo>
                  <a:lnTo>
                    <a:pt x="72" y="89"/>
                  </a:lnTo>
                  <a:lnTo>
                    <a:pt x="78" y="71"/>
                  </a:lnTo>
                  <a:lnTo>
                    <a:pt x="90" y="59"/>
                  </a:lnTo>
                  <a:lnTo>
                    <a:pt x="96" y="42"/>
                  </a:lnTo>
                  <a:lnTo>
                    <a:pt x="108" y="30"/>
                  </a:lnTo>
                  <a:lnTo>
                    <a:pt x="108" y="18"/>
                  </a:lnTo>
                  <a:lnTo>
                    <a:pt x="102" y="12"/>
                  </a:lnTo>
                  <a:lnTo>
                    <a:pt x="102" y="0"/>
                  </a:lnTo>
                  <a:lnTo>
                    <a:pt x="108" y="0"/>
                  </a:lnTo>
                  <a:lnTo>
                    <a:pt x="114" y="18"/>
                  </a:lnTo>
                  <a:lnTo>
                    <a:pt x="114" y="42"/>
                  </a:lnTo>
                  <a:lnTo>
                    <a:pt x="126" y="59"/>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08" name="Freeform 3700"/>
            <p:cNvSpPr>
              <a:spLocks/>
            </p:cNvSpPr>
            <p:nvPr/>
          </p:nvSpPr>
          <p:spPr bwMode="auto">
            <a:xfrm>
              <a:off x="4416425" y="3760788"/>
              <a:ext cx="365125" cy="309562"/>
            </a:xfrm>
            <a:custGeom>
              <a:avLst/>
              <a:gdLst>
                <a:gd name="T0" fmla="*/ 2147483647 w 227"/>
                <a:gd name="T1" fmla="*/ 2147483647 h 173"/>
                <a:gd name="T2" fmla="*/ 2147483647 w 227"/>
                <a:gd name="T3" fmla="*/ 2147483647 h 173"/>
                <a:gd name="T4" fmla="*/ 2147483647 w 227"/>
                <a:gd name="T5" fmla="*/ 2147483647 h 173"/>
                <a:gd name="T6" fmla="*/ 2147483647 w 227"/>
                <a:gd name="T7" fmla="*/ 2147483647 h 173"/>
                <a:gd name="T8" fmla="*/ 2147483647 w 227"/>
                <a:gd name="T9" fmla="*/ 0 h 173"/>
                <a:gd name="T10" fmla="*/ 2147483647 w 227"/>
                <a:gd name="T11" fmla="*/ 2147483647 h 173"/>
                <a:gd name="T12" fmla="*/ 2147483647 w 227"/>
                <a:gd name="T13" fmla="*/ 2147483647 h 173"/>
                <a:gd name="T14" fmla="*/ 2147483647 w 227"/>
                <a:gd name="T15" fmla="*/ 2147483647 h 173"/>
                <a:gd name="T16" fmla="*/ 2147483647 w 227"/>
                <a:gd name="T17" fmla="*/ 2147483647 h 173"/>
                <a:gd name="T18" fmla="*/ 2147483647 w 227"/>
                <a:gd name="T19" fmla="*/ 2147483647 h 173"/>
                <a:gd name="T20" fmla="*/ 2147483647 w 227"/>
                <a:gd name="T21" fmla="*/ 2147483647 h 173"/>
                <a:gd name="T22" fmla="*/ 2147483647 w 227"/>
                <a:gd name="T23" fmla="*/ 2147483647 h 173"/>
                <a:gd name="T24" fmla="*/ 2147483647 w 227"/>
                <a:gd name="T25" fmla="*/ 2147483647 h 173"/>
                <a:gd name="T26" fmla="*/ 2147483647 w 227"/>
                <a:gd name="T27" fmla="*/ 2147483647 h 173"/>
                <a:gd name="T28" fmla="*/ 2147483647 w 227"/>
                <a:gd name="T29" fmla="*/ 2147483647 h 173"/>
                <a:gd name="T30" fmla="*/ 2147483647 w 227"/>
                <a:gd name="T31" fmla="*/ 2147483647 h 173"/>
                <a:gd name="T32" fmla="*/ 2147483647 w 227"/>
                <a:gd name="T33" fmla="*/ 2147483647 h 173"/>
                <a:gd name="T34" fmla="*/ 2147483647 w 227"/>
                <a:gd name="T35" fmla="*/ 2147483647 h 173"/>
                <a:gd name="T36" fmla="*/ 2147483647 w 227"/>
                <a:gd name="T37" fmla="*/ 2147483647 h 173"/>
                <a:gd name="T38" fmla="*/ 2147483647 w 227"/>
                <a:gd name="T39" fmla="*/ 2147483647 h 173"/>
                <a:gd name="T40" fmla="*/ 2147483647 w 227"/>
                <a:gd name="T41" fmla="*/ 2147483647 h 173"/>
                <a:gd name="T42" fmla="*/ 2147483647 w 227"/>
                <a:gd name="T43" fmla="*/ 2147483647 h 173"/>
                <a:gd name="T44" fmla="*/ 2147483647 w 227"/>
                <a:gd name="T45" fmla="*/ 2147483647 h 173"/>
                <a:gd name="T46" fmla="*/ 2147483647 w 227"/>
                <a:gd name="T47" fmla="*/ 2147483647 h 173"/>
                <a:gd name="T48" fmla="*/ 2147483647 w 227"/>
                <a:gd name="T49" fmla="*/ 2147483647 h 173"/>
                <a:gd name="T50" fmla="*/ 2147483647 w 227"/>
                <a:gd name="T51" fmla="*/ 2147483647 h 173"/>
                <a:gd name="T52" fmla="*/ 2147483647 w 227"/>
                <a:gd name="T53" fmla="*/ 2147483647 h 173"/>
                <a:gd name="T54" fmla="*/ 2147483647 w 227"/>
                <a:gd name="T55" fmla="*/ 2147483647 h 173"/>
                <a:gd name="T56" fmla="*/ 2147483647 w 227"/>
                <a:gd name="T57" fmla="*/ 2147483647 h 173"/>
                <a:gd name="T58" fmla="*/ 2147483647 w 227"/>
                <a:gd name="T59" fmla="*/ 2147483647 h 173"/>
                <a:gd name="T60" fmla="*/ 2147483647 w 227"/>
                <a:gd name="T61" fmla="*/ 2147483647 h 173"/>
                <a:gd name="T62" fmla="*/ 2147483647 w 227"/>
                <a:gd name="T63" fmla="*/ 2147483647 h 173"/>
                <a:gd name="T64" fmla="*/ 2147483647 w 227"/>
                <a:gd name="T65" fmla="*/ 2147483647 h 173"/>
                <a:gd name="T66" fmla="*/ 2147483647 w 227"/>
                <a:gd name="T67" fmla="*/ 2147483647 h 173"/>
                <a:gd name="T68" fmla="*/ 0 w 227"/>
                <a:gd name="T69" fmla="*/ 2147483647 h 173"/>
                <a:gd name="T70" fmla="*/ 2147483647 w 227"/>
                <a:gd name="T71" fmla="*/ 2147483647 h 173"/>
                <a:gd name="T72" fmla="*/ 2147483647 w 227"/>
                <a:gd name="T73" fmla="*/ 2147483647 h 173"/>
                <a:gd name="T74" fmla="*/ 2147483647 w 227"/>
                <a:gd name="T75" fmla="*/ 2147483647 h 173"/>
                <a:gd name="T76" fmla="*/ 2147483647 w 227"/>
                <a:gd name="T77" fmla="*/ 2147483647 h 173"/>
                <a:gd name="T78" fmla="*/ 2147483647 w 227"/>
                <a:gd name="T79" fmla="*/ 2147483647 h 173"/>
                <a:gd name="T80" fmla="*/ 2147483647 w 227"/>
                <a:gd name="T81" fmla="*/ 2147483647 h 173"/>
                <a:gd name="T82" fmla="*/ 2147483647 w 227"/>
                <a:gd name="T83" fmla="*/ 2147483647 h 1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7"/>
                <a:gd name="T127" fmla="*/ 0 h 173"/>
                <a:gd name="T128" fmla="*/ 227 w 227"/>
                <a:gd name="T129" fmla="*/ 173 h 17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7" h="173">
                  <a:moveTo>
                    <a:pt x="78" y="47"/>
                  </a:moveTo>
                  <a:lnTo>
                    <a:pt x="78" y="41"/>
                  </a:lnTo>
                  <a:lnTo>
                    <a:pt x="102" y="35"/>
                  </a:lnTo>
                  <a:lnTo>
                    <a:pt x="132" y="6"/>
                  </a:lnTo>
                  <a:lnTo>
                    <a:pt x="144" y="0"/>
                  </a:lnTo>
                  <a:lnTo>
                    <a:pt x="156" y="12"/>
                  </a:lnTo>
                  <a:lnTo>
                    <a:pt x="162" y="23"/>
                  </a:lnTo>
                  <a:lnTo>
                    <a:pt x="156" y="41"/>
                  </a:lnTo>
                  <a:lnTo>
                    <a:pt x="173" y="47"/>
                  </a:lnTo>
                  <a:lnTo>
                    <a:pt x="173" y="53"/>
                  </a:lnTo>
                  <a:lnTo>
                    <a:pt x="191" y="65"/>
                  </a:lnTo>
                  <a:lnTo>
                    <a:pt x="191" y="71"/>
                  </a:lnTo>
                  <a:lnTo>
                    <a:pt x="209" y="89"/>
                  </a:lnTo>
                  <a:lnTo>
                    <a:pt x="215" y="95"/>
                  </a:lnTo>
                  <a:lnTo>
                    <a:pt x="227" y="107"/>
                  </a:lnTo>
                  <a:lnTo>
                    <a:pt x="227" y="119"/>
                  </a:lnTo>
                  <a:lnTo>
                    <a:pt x="221" y="113"/>
                  </a:lnTo>
                  <a:lnTo>
                    <a:pt x="203" y="113"/>
                  </a:lnTo>
                  <a:lnTo>
                    <a:pt x="191" y="113"/>
                  </a:lnTo>
                  <a:lnTo>
                    <a:pt x="185" y="119"/>
                  </a:lnTo>
                  <a:lnTo>
                    <a:pt x="173" y="119"/>
                  </a:lnTo>
                  <a:lnTo>
                    <a:pt x="156" y="125"/>
                  </a:lnTo>
                  <a:lnTo>
                    <a:pt x="144" y="125"/>
                  </a:lnTo>
                  <a:lnTo>
                    <a:pt x="138" y="137"/>
                  </a:lnTo>
                  <a:lnTo>
                    <a:pt x="120" y="131"/>
                  </a:lnTo>
                  <a:lnTo>
                    <a:pt x="108" y="125"/>
                  </a:lnTo>
                  <a:lnTo>
                    <a:pt x="84" y="113"/>
                  </a:lnTo>
                  <a:lnTo>
                    <a:pt x="72" y="131"/>
                  </a:lnTo>
                  <a:lnTo>
                    <a:pt x="72" y="149"/>
                  </a:lnTo>
                  <a:lnTo>
                    <a:pt x="48" y="143"/>
                  </a:lnTo>
                  <a:lnTo>
                    <a:pt x="36" y="149"/>
                  </a:lnTo>
                  <a:lnTo>
                    <a:pt x="30" y="173"/>
                  </a:lnTo>
                  <a:lnTo>
                    <a:pt x="24" y="155"/>
                  </a:lnTo>
                  <a:lnTo>
                    <a:pt x="6" y="125"/>
                  </a:lnTo>
                  <a:lnTo>
                    <a:pt x="0" y="101"/>
                  </a:lnTo>
                  <a:lnTo>
                    <a:pt x="6" y="83"/>
                  </a:lnTo>
                  <a:lnTo>
                    <a:pt x="18" y="65"/>
                  </a:lnTo>
                  <a:lnTo>
                    <a:pt x="36" y="59"/>
                  </a:lnTo>
                  <a:lnTo>
                    <a:pt x="36" y="65"/>
                  </a:lnTo>
                  <a:lnTo>
                    <a:pt x="48" y="59"/>
                  </a:lnTo>
                  <a:lnTo>
                    <a:pt x="72" y="59"/>
                  </a:lnTo>
                  <a:lnTo>
                    <a:pt x="78" y="47"/>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09" name="Freeform 3701"/>
            <p:cNvSpPr>
              <a:spLocks/>
            </p:cNvSpPr>
            <p:nvPr/>
          </p:nvSpPr>
          <p:spPr bwMode="auto">
            <a:xfrm>
              <a:off x="3541713" y="3652838"/>
              <a:ext cx="77788" cy="31750"/>
            </a:xfrm>
            <a:custGeom>
              <a:avLst/>
              <a:gdLst>
                <a:gd name="T0" fmla="*/ 0 w 48"/>
                <a:gd name="T1" fmla="*/ 2147483647 h 18"/>
                <a:gd name="T2" fmla="*/ 0 w 48"/>
                <a:gd name="T3" fmla="*/ 2147483647 h 18"/>
                <a:gd name="T4" fmla="*/ 2147483647 w 48"/>
                <a:gd name="T5" fmla="*/ 2147483647 h 18"/>
                <a:gd name="T6" fmla="*/ 2147483647 w 48"/>
                <a:gd name="T7" fmla="*/ 2147483647 h 18"/>
                <a:gd name="T8" fmla="*/ 2147483647 w 48"/>
                <a:gd name="T9" fmla="*/ 2147483647 h 18"/>
                <a:gd name="T10" fmla="*/ 2147483647 w 48"/>
                <a:gd name="T11" fmla="*/ 2147483647 h 18"/>
                <a:gd name="T12" fmla="*/ 2147483647 w 48"/>
                <a:gd name="T13" fmla="*/ 0 h 18"/>
                <a:gd name="T14" fmla="*/ 2147483647 w 48"/>
                <a:gd name="T15" fmla="*/ 2147483647 h 18"/>
                <a:gd name="T16" fmla="*/ 0 w 48"/>
                <a:gd name="T17" fmla="*/ 2147483647 h 18"/>
                <a:gd name="T18" fmla="*/ 0 w 48"/>
                <a:gd name="T19" fmla="*/ 2147483647 h 18"/>
                <a:gd name="T20" fmla="*/ 2147483647 w 48"/>
                <a:gd name="T21" fmla="*/ 2147483647 h 18"/>
                <a:gd name="T22" fmla="*/ 2147483647 w 48"/>
                <a:gd name="T23" fmla="*/ 2147483647 h 18"/>
                <a:gd name="T24" fmla="*/ 0 w 48"/>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
                <a:gd name="T40" fmla="*/ 0 h 18"/>
                <a:gd name="T41" fmla="*/ 48 w 48"/>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 h="18">
                  <a:moveTo>
                    <a:pt x="0" y="6"/>
                  </a:moveTo>
                  <a:lnTo>
                    <a:pt x="0" y="18"/>
                  </a:lnTo>
                  <a:lnTo>
                    <a:pt x="12" y="12"/>
                  </a:lnTo>
                  <a:lnTo>
                    <a:pt x="24" y="6"/>
                  </a:lnTo>
                  <a:lnTo>
                    <a:pt x="48" y="12"/>
                  </a:lnTo>
                  <a:lnTo>
                    <a:pt x="42" y="6"/>
                  </a:lnTo>
                  <a:lnTo>
                    <a:pt x="24" y="0"/>
                  </a:lnTo>
                  <a:lnTo>
                    <a:pt x="18" y="6"/>
                  </a:lnTo>
                  <a:lnTo>
                    <a:pt x="0" y="6"/>
                  </a:lnTo>
                  <a:lnTo>
                    <a:pt x="18" y="6"/>
                  </a:lnTo>
                  <a:lnTo>
                    <a:pt x="6" y="12"/>
                  </a:lnTo>
                  <a:lnTo>
                    <a:pt x="0" y="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10" name="Freeform 3702"/>
            <p:cNvSpPr>
              <a:spLocks/>
            </p:cNvSpPr>
            <p:nvPr/>
          </p:nvSpPr>
          <p:spPr bwMode="auto">
            <a:xfrm>
              <a:off x="3916363" y="3749675"/>
              <a:ext cx="125413" cy="223837"/>
            </a:xfrm>
            <a:custGeom>
              <a:avLst/>
              <a:gdLst>
                <a:gd name="T0" fmla="*/ 2147483647 w 78"/>
                <a:gd name="T1" fmla="*/ 2147483647 h 125"/>
                <a:gd name="T2" fmla="*/ 2147483647 w 78"/>
                <a:gd name="T3" fmla="*/ 2147483647 h 125"/>
                <a:gd name="T4" fmla="*/ 2147483647 w 78"/>
                <a:gd name="T5" fmla="*/ 2147483647 h 125"/>
                <a:gd name="T6" fmla="*/ 2147483647 w 78"/>
                <a:gd name="T7" fmla="*/ 2147483647 h 125"/>
                <a:gd name="T8" fmla="*/ 0 w 78"/>
                <a:gd name="T9" fmla="*/ 2147483647 h 125"/>
                <a:gd name="T10" fmla="*/ 2147483647 w 78"/>
                <a:gd name="T11" fmla="*/ 2147483647 h 125"/>
                <a:gd name="T12" fmla="*/ 2147483647 w 78"/>
                <a:gd name="T13" fmla="*/ 2147483647 h 125"/>
                <a:gd name="T14" fmla="*/ 0 w 78"/>
                <a:gd name="T15" fmla="*/ 2147483647 h 125"/>
                <a:gd name="T16" fmla="*/ 2147483647 w 78"/>
                <a:gd name="T17" fmla="*/ 2147483647 h 125"/>
                <a:gd name="T18" fmla="*/ 2147483647 w 78"/>
                <a:gd name="T19" fmla="*/ 2147483647 h 125"/>
                <a:gd name="T20" fmla="*/ 2147483647 w 78"/>
                <a:gd name="T21" fmla="*/ 2147483647 h 125"/>
                <a:gd name="T22" fmla="*/ 2147483647 w 78"/>
                <a:gd name="T23" fmla="*/ 2147483647 h 125"/>
                <a:gd name="T24" fmla="*/ 2147483647 w 78"/>
                <a:gd name="T25" fmla="*/ 0 h 125"/>
                <a:gd name="T26" fmla="*/ 2147483647 w 78"/>
                <a:gd name="T27" fmla="*/ 0 h 125"/>
                <a:gd name="T28" fmla="*/ 2147483647 w 78"/>
                <a:gd name="T29" fmla="*/ 0 h 125"/>
                <a:gd name="T30" fmla="*/ 2147483647 w 78"/>
                <a:gd name="T31" fmla="*/ 2147483647 h 125"/>
                <a:gd name="T32" fmla="*/ 2147483647 w 78"/>
                <a:gd name="T33" fmla="*/ 2147483647 h 125"/>
                <a:gd name="T34" fmla="*/ 2147483647 w 78"/>
                <a:gd name="T35" fmla="*/ 2147483647 h 125"/>
                <a:gd name="T36" fmla="*/ 2147483647 w 78"/>
                <a:gd name="T37" fmla="*/ 2147483647 h 125"/>
                <a:gd name="T38" fmla="*/ 2147483647 w 78"/>
                <a:gd name="T39" fmla="*/ 2147483647 h 125"/>
                <a:gd name="T40" fmla="*/ 2147483647 w 78"/>
                <a:gd name="T41" fmla="*/ 2147483647 h 125"/>
                <a:gd name="T42" fmla="*/ 2147483647 w 78"/>
                <a:gd name="T43" fmla="*/ 2147483647 h 125"/>
                <a:gd name="T44" fmla="*/ 2147483647 w 78"/>
                <a:gd name="T45" fmla="*/ 2147483647 h 125"/>
                <a:gd name="T46" fmla="*/ 2147483647 w 78"/>
                <a:gd name="T47" fmla="*/ 2147483647 h 125"/>
                <a:gd name="T48" fmla="*/ 2147483647 w 78"/>
                <a:gd name="T49" fmla="*/ 2147483647 h 125"/>
                <a:gd name="T50" fmla="*/ 2147483647 w 78"/>
                <a:gd name="T51" fmla="*/ 2147483647 h 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8"/>
                <a:gd name="T79" fmla="*/ 0 h 125"/>
                <a:gd name="T80" fmla="*/ 78 w 78"/>
                <a:gd name="T81" fmla="*/ 125 h 1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8" h="125">
                  <a:moveTo>
                    <a:pt x="66" y="107"/>
                  </a:moveTo>
                  <a:lnTo>
                    <a:pt x="54" y="113"/>
                  </a:lnTo>
                  <a:lnTo>
                    <a:pt x="42" y="119"/>
                  </a:lnTo>
                  <a:lnTo>
                    <a:pt x="18" y="125"/>
                  </a:lnTo>
                  <a:lnTo>
                    <a:pt x="0" y="119"/>
                  </a:lnTo>
                  <a:lnTo>
                    <a:pt x="6" y="119"/>
                  </a:lnTo>
                  <a:lnTo>
                    <a:pt x="6" y="101"/>
                  </a:lnTo>
                  <a:lnTo>
                    <a:pt x="0" y="89"/>
                  </a:lnTo>
                  <a:lnTo>
                    <a:pt x="6" y="71"/>
                  </a:lnTo>
                  <a:lnTo>
                    <a:pt x="12" y="59"/>
                  </a:lnTo>
                  <a:lnTo>
                    <a:pt x="12" y="35"/>
                  </a:lnTo>
                  <a:lnTo>
                    <a:pt x="6" y="6"/>
                  </a:lnTo>
                  <a:lnTo>
                    <a:pt x="30" y="0"/>
                  </a:lnTo>
                  <a:lnTo>
                    <a:pt x="48" y="0"/>
                  </a:lnTo>
                  <a:lnTo>
                    <a:pt x="54" y="0"/>
                  </a:lnTo>
                  <a:lnTo>
                    <a:pt x="54" y="6"/>
                  </a:lnTo>
                  <a:lnTo>
                    <a:pt x="66" y="23"/>
                  </a:lnTo>
                  <a:lnTo>
                    <a:pt x="66" y="35"/>
                  </a:lnTo>
                  <a:lnTo>
                    <a:pt x="66" y="47"/>
                  </a:lnTo>
                  <a:lnTo>
                    <a:pt x="66" y="59"/>
                  </a:lnTo>
                  <a:lnTo>
                    <a:pt x="66" y="77"/>
                  </a:lnTo>
                  <a:lnTo>
                    <a:pt x="66" y="89"/>
                  </a:lnTo>
                  <a:lnTo>
                    <a:pt x="78" y="101"/>
                  </a:lnTo>
                  <a:lnTo>
                    <a:pt x="72" y="107"/>
                  </a:lnTo>
                  <a:lnTo>
                    <a:pt x="60" y="101"/>
                  </a:lnTo>
                  <a:lnTo>
                    <a:pt x="66" y="107"/>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11" name="Freeform 3703"/>
            <p:cNvSpPr>
              <a:spLocks/>
            </p:cNvSpPr>
            <p:nvPr/>
          </p:nvSpPr>
          <p:spPr bwMode="auto">
            <a:xfrm>
              <a:off x="3589338" y="3695700"/>
              <a:ext cx="201613" cy="192087"/>
            </a:xfrm>
            <a:custGeom>
              <a:avLst/>
              <a:gdLst>
                <a:gd name="T0" fmla="*/ 2147483647 w 125"/>
                <a:gd name="T1" fmla="*/ 2147483647 h 107"/>
                <a:gd name="T2" fmla="*/ 2147483647 w 125"/>
                <a:gd name="T3" fmla="*/ 2147483647 h 107"/>
                <a:gd name="T4" fmla="*/ 2147483647 w 125"/>
                <a:gd name="T5" fmla="*/ 2147483647 h 107"/>
                <a:gd name="T6" fmla="*/ 2147483647 w 125"/>
                <a:gd name="T7" fmla="*/ 2147483647 h 107"/>
                <a:gd name="T8" fmla="*/ 2147483647 w 125"/>
                <a:gd name="T9" fmla="*/ 2147483647 h 107"/>
                <a:gd name="T10" fmla="*/ 2147483647 w 125"/>
                <a:gd name="T11" fmla="*/ 2147483647 h 107"/>
                <a:gd name="T12" fmla="*/ 2147483647 w 125"/>
                <a:gd name="T13" fmla="*/ 2147483647 h 107"/>
                <a:gd name="T14" fmla="*/ 2147483647 w 125"/>
                <a:gd name="T15" fmla="*/ 2147483647 h 107"/>
                <a:gd name="T16" fmla="*/ 2147483647 w 125"/>
                <a:gd name="T17" fmla="*/ 2147483647 h 107"/>
                <a:gd name="T18" fmla="*/ 2147483647 w 125"/>
                <a:gd name="T19" fmla="*/ 2147483647 h 107"/>
                <a:gd name="T20" fmla="*/ 2147483647 w 125"/>
                <a:gd name="T21" fmla="*/ 2147483647 h 107"/>
                <a:gd name="T22" fmla="*/ 2147483647 w 125"/>
                <a:gd name="T23" fmla="*/ 2147483647 h 107"/>
                <a:gd name="T24" fmla="*/ 2147483647 w 125"/>
                <a:gd name="T25" fmla="*/ 2147483647 h 107"/>
                <a:gd name="T26" fmla="*/ 2147483647 w 125"/>
                <a:gd name="T27" fmla="*/ 2147483647 h 107"/>
                <a:gd name="T28" fmla="*/ 2147483647 w 125"/>
                <a:gd name="T29" fmla="*/ 2147483647 h 107"/>
                <a:gd name="T30" fmla="*/ 2147483647 w 125"/>
                <a:gd name="T31" fmla="*/ 2147483647 h 107"/>
                <a:gd name="T32" fmla="*/ 2147483647 w 125"/>
                <a:gd name="T33" fmla="*/ 2147483647 h 107"/>
                <a:gd name="T34" fmla="*/ 2147483647 w 125"/>
                <a:gd name="T35" fmla="*/ 2147483647 h 107"/>
                <a:gd name="T36" fmla="*/ 2147483647 w 125"/>
                <a:gd name="T37" fmla="*/ 2147483647 h 107"/>
                <a:gd name="T38" fmla="*/ 2147483647 w 125"/>
                <a:gd name="T39" fmla="*/ 2147483647 h 107"/>
                <a:gd name="T40" fmla="*/ 2147483647 w 125"/>
                <a:gd name="T41" fmla="*/ 2147483647 h 107"/>
                <a:gd name="T42" fmla="*/ 2147483647 w 125"/>
                <a:gd name="T43" fmla="*/ 2147483647 h 107"/>
                <a:gd name="T44" fmla="*/ 2147483647 w 125"/>
                <a:gd name="T45" fmla="*/ 2147483647 h 107"/>
                <a:gd name="T46" fmla="*/ 2147483647 w 125"/>
                <a:gd name="T47" fmla="*/ 2147483647 h 107"/>
                <a:gd name="T48" fmla="*/ 2147483647 w 125"/>
                <a:gd name="T49" fmla="*/ 2147483647 h 107"/>
                <a:gd name="T50" fmla="*/ 2147483647 w 125"/>
                <a:gd name="T51" fmla="*/ 2147483647 h 107"/>
                <a:gd name="T52" fmla="*/ 2147483647 w 125"/>
                <a:gd name="T53" fmla="*/ 2147483647 h 107"/>
                <a:gd name="T54" fmla="*/ 2147483647 w 125"/>
                <a:gd name="T55" fmla="*/ 2147483647 h 107"/>
                <a:gd name="T56" fmla="*/ 2147483647 w 125"/>
                <a:gd name="T57" fmla="*/ 2147483647 h 107"/>
                <a:gd name="T58" fmla="*/ 0 w 125"/>
                <a:gd name="T59" fmla="*/ 2147483647 h 107"/>
                <a:gd name="T60" fmla="*/ 0 w 125"/>
                <a:gd name="T61" fmla="*/ 2147483647 h 107"/>
                <a:gd name="T62" fmla="*/ 0 w 125"/>
                <a:gd name="T63" fmla="*/ 2147483647 h 107"/>
                <a:gd name="T64" fmla="*/ 0 w 125"/>
                <a:gd name="T65" fmla="*/ 2147483647 h 107"/>
                <a:gd name="T66" fmla="*/ 0 w 125"/>
                <a:gd name="T67" fmla="*/ 2147483647 h 107"/>
                <a:gd name="T68" fmla="*/ 2147483647 w 125"/>
                <a:gd name="T69" fmla="*/ 2147483647 h 107"/>
                <a:gd name="T70" fmla="*/ 2147483647 w 125"/>
                <a:gd name="T71" fmla="*/ 2147483647 h 107"/>
                <a:gd name="T72" fmla="*/ 2147483647 w 125"/>
                <a:gd name="T73" fmla="*/ 0 h 107"/>
                <a:gd name="T74" fmla="*/ 2147483647 w 125"/>
                <a:gd name="T75" fmla="*/ 2147483647 h 107"/>
                <a:gd name="T76" fmla="*/ 2147483647 w 125"/>
                <a:gd name="T77" fmla="*/ 2147483647 h 107"/>
                <a:gd name="T78" fmla="*/ 2147483647 w 125"/>
                <a:gd name="T79" fmla="*/ 2147483647 h 107"/>
                <a:gd name="T80" fmla="*/ 2147483647 w 125"/>
                <a:gd name="T81" fmla="*/ 2147483647 h 107"/>
                <a:gd name="T82" fmla="*/ 2147483647 w 125"/>
                <a:gd name="T83" fmla="*/ 2147483647 h 107"/>
                <a:gd name="T84" fmla="*/ 2147483647 w 125"/>
                <a:gd name="T85" fmla="*/ 2147483647 h 107"/>
                <a:gd name="T86" fmla="*/ 2147483647 w 125"/>
                <a:gd name="T87" fmla="*/ 2147483647 h 107"/>
                <a:gd name="T88" fmla="*/ 2147483647 w 125"/>
                <a:gd name="T89" fmla="*/ 2147483647 h 107"/>
                <a:gd name="T90" fmla="*/ 2147483647 w 125"/>
                <a:gd name="T91" fmla="*/ 2147483647 h 107"/>
                <a:gd name="T92" fmla="*/ 2147483647 w 125"/>
                <a:gd name="T93" fmla="*/ 2147483647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5"/>
                <a:gd name="T142" fmla="*/ 0 h 107"/>
                <a:gd name="T143" fmla="*/ 125 w 125"/>
                <a:gd name="T144" fmla="*/ 107 h 10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5" h="107">
                  <a:moveTo>
                    <a:pt x="113" y="24"/>
                  </a:moveTo>
                  <a:lnTo>
                    <a:pt x="107" y="30"/>
                  </a:lnTo>
                  <a:lnTo>
                    <a:pt x="113" y="30"/>
                  </a:lnTo>
                  <a:lnTo>
                    <a:pt x="119" y="48"/>
                  </a:lnTo>
                  <a:lnTo>
                    <a:pt x="119" y="65"/>
                  </a:lnTo>
                  <a:lnTo>
                    <a:pt x="119" y="71"/>
                  </a:lnTo>
                  <a:lnTo>
                    <a:pt x="125" y="77"/>
                  </a:lnTo>
                  <a:lnTo>
                    <a:pt x="125" y="83"/>
                  </a:lnTo>
                  <a:lnTo>
                    <a:pt x="113" y="83"/>
                  </a:lnTo>
                  <a:lnTo>
                    <a:pt x="119" y="95"/>
                  </a:lnTo>
                  <a:lnTo>
                    <a:pt x="113" y="101"/>
                  </a:lnTo>
                  <a:lnTo>
                    <a:pt x="107" y="101"/>
                  </a:lnTo>
                  <a:lnTo>
                    <a:pt x="101" y="107"/>
                  </a:lnTo>
                  <a:lnTo>
                    <a:pt x="95" y="101"/>
                  </a:lnTo>
                  <a:lnTo>
                    <a:pt x="89" y="83"/>
                  </a:lnTo>
                  <a:lnTo>
                    <a:pt x="77" y="83"/>
                  </a:lnTo>
                  <a:lnTo>
                    <a:pt x="71" y="83"/>
                  </a:lnTo>
                  <a:lnTo>
                    <a:pt x="77" y="71"/>
                  </a:lnTo>
                  <a:lnTo>
                    <a:pt x="65" y="53"/>
                  </a:lnTo>
                  <a:lnTo>
                    <a:pt x="41" y="59"/>
                  </a:lnTo>
                  <a:lnTo>
                    <a:pt x="24" y="71"/>
                  </a:lnTo>
                  <a:lnTo>
                    <a:pt x="24" y="65"/>
                  </a:lnTo>
                  <a:lnTo>
                    <a:pt x="24" y="59"/>
                  </a:lnTo>
                  <a:lnTo>
                    <a:pt x="18" y="53"/>
                  </a:lnTo>
                  <a:lnTo>
                    <a:pt x="12" y="53"/>
                  </a:lnTo>
                  <a:lnTo>
                    <a:pt x="6" y="42"/>
                  </a:lnTo>
                  <a:lnTo>
                    <a:pt x="6" y="36"/>
                  </a:lnTo>
                  <a:lnTo>
                    <a:pt x="0" y="36"/>
                  </a:lnTo>
                  <a:lnTo>
                    <a:pt x="0" y="24"/>
                  </a:lnTo>
                  <a:lnTo>
                    <a:pt x="18" y="18"/>
                  </a:lnTo>
                  <a:lnTo>
                    <a:pt x="18" y="6"/>
                  </a:lnTo>
                  <a:lnTo>
                    <a:pt x="18" y="0"/>
                  </a:lnTo>
                  <a:lnTo>
                    <a:pt x="36" y="6"/>
                  </a:lnTo>
                  <a:lnTo>
                    <a:pt x="59" y="6"/>
                  </a:lnTo>
                  <a:lnTo>
                    <a:pt x="59" y="12"/>
                  </a:lnTo>
                  <a:lnTo>
                    <a:pt x="71" y="12"/>
                  </a:lnTo>
                  <a:lnTo>
                    <a:pt x="77" y="12"/>
                  </a:lnTo>
                  <a:lnTo>
                    <a:pt x="83" y="12"/>
                  </a:lnTo>
                  <a:lnTo>
                    <a:pt x="95" y="6"/>
                  </a:lnTo>
                  <a:lnTo>
                    <a:pt x="101" y="6"/>
                  </a:lnTo>
                  <a:lnTo>
                    <a:pt x="107" y="18"/>
                  </a:lnTo>
                  <a:lnTo>
                    <a:pt x="113" y="24"/>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12" name="Freeform 3704"/>
            <p:cNvSpPr>
              <a:spLocks/>
            </p:cNvSpPr>
            <p:nvPr/>
          </p:nvSpPr>
          <p:spPr bwMode="auto">
            <a:xfrm>
              <a:off x="3541713" y="3695700"/>
              <a:ext cx="77788" cy="65087"/>
            </a:xfrm>
            <a:custGeom>
              <a:avLst/>
              <a:gdLst>
                <a:gd name="T0" fmla="*/ 2147483647 w 48"/>
                <a:gd name="T1" fmla="*/ 2147483647 h 36"/>
                <a:gd name="T2" fmla="*/ 2147483647 w 48"/>
                <a:gd name="T3" fmla="*/ 2147483647 h 36"/>
                <a:gd name="T4" fmla="*/ 2147483647 w 48"/>
                <a:gd name="T5" fmla="*/ 2147483647 h 36"/>
                <a:gd name="T6" fmla="*/ 2147483647 w 48"/>
                <a:gd name="T7" fmla="*/ 2147483647 h 36"/>
                <a:gd name="T8" fmla="*/ 2147483647 w 48"/>
                <a:gd name="T9" fmla="*/ 2147483647 h 36"/>
                <a:gd name="T10" fmla="*/ 2147483647 w 48"/>
                <a:gd name="T11" fmla="*/ 2147483647 h 36"/>
                <a:gd name="T12" fmla="*/ 2147483647 w 48"/>
                <a:gd name="T13" fmla="*/ 2147483647 h 36"/>
                <a:gd name="T14" fmla="*/ 2147483647 w 48"/>
                <a:gd name="T15" fmla="*/ 0 h 36"/>
                <a:gd name="T16" fmla="*/ 2147483647 w 48"/>
                <a:gd name="T17" fmla="*/ 0 h 36"/>
                <a:gd name="T18" fmla="*/ 0 w 48"/>
                <a:gd name="T19" fmla="*/ 2147483647 h 36"/>
                <a:gd name="T20" fmla="*/ 2147483647 w 48"/>
                <a:gd name="T21" fmla="*/ 2147483647 h 36"/>
                <a:gd name="T22" fmla="*/ 2147483647 w 48"/>
                <a:gd name="T23" fmla="*/ 2147483647 h 36"/>
                <a:gd name="T24" fmla="*/ 2147483647 w 48"/>
                <a:gd name="T25" fmla="*/ 2147483647 h 36"/>
                <a:gd name="T26" fmla="*/ 2147483647 w 48"/>
                <a:gd name="T27" fmla="*/ 2147483647 h 36"/>
                <a:gd name="T28" fmla="*/ 2147483647 w 48"/>
                <a:gd name="T29" fmla="*/ 2147483647 h 36"/>
                <a:gd name="T30" fmla="*/ 2147483647 w 48"/>
                <a:gd name="T31" fmla="*/ 2147483647 h 36"/>
                <a:gd name="T32" fmla="*/ 2147483647 w 48"/>
                <a:gd name="T33" fmla="*/ 2147483647 h 36"/>
                <a:gd name="T34" fmla="*/ 2147483647 w 48"/>
                <a:gd name="T35" fmla="*/ 2147483647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36"/>
                <a:gd name="T56" fmla="*/ 48 w 48"/>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36">
                  <a:moveTo>
                    <a:pt x="24" y="24"/>
                  </a:moveTo>
                  <a:lnTo>
                    <a:pt x="24" y="24"/>
                  </a:lnTo>
                  <a:lnTo>
                    <a:pt x="24" y="30"/>
                  </a:lnTo>
                  <a:lnTo>
                    <a:pt x="30" y="36"/>
                  </a:lnTo>
                  <a:lnTo>
                    <a:pt x="30" y="24"/>
                  </a:lnTo>
                  <a:lnTo>
                    <a:pt x="48" y="18"/>
                  </a:lnTo>
                  <a:lnTo>
                    <a:pt x="48" y="6"/>
                  </a:lnTo>
                  <a:lnTo>
                    <a:pt x="48" y="0"/>
                  </a:lnTo>
                  <a:lnTo>
                    <a:pt x="24" y="0"/>
                  </a:lnTo>
                  <a:lnTo>
                    <a:pt x="0" y="6"/>
                  </a:lnTo>
                  <a:lnTo>
                    <a:pt x="6" y="6"/>
                  </a:lnTo>
                  <a:lnTo>
                    <a:pt x="6" y="12"/>
                  </a:lnTo>
                  <a:lnTo>
                    <a:pt x="12" y="12"/>
                  </a:lnTo>
                  <a:lnTo>
                    <a:pt x="12" y="18"/>
                  </a:lnTo>
                  <a:lnTo>
                    <a:pt x="24" y="18"/>
                  </a:lnTo>
                  <a:lnTo>
                    <a:pt x="30" y="18"/>
                  </a:lnTo>
                  <a:lnTo>
                    <a:pt x="18" y="18"/>
                  </a:lnTo>
                  <a:lnTo>
                    <a:pt x="24" y="24"/>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13" name="Freeform 3705"/>
            <p:cNvSpPr>
              <a:spLocks/>
            </p:cNvSpPr>
            <p:nvPr/>
          </p:nvSpPr>
          <p:spPr bwMode="auto">
            <a:xfrm>
              <a:off x="3773488" y="3770313"/>
              <a:ext cx="161925" cy="223837"/>
            </a:xfrm>
            <a:custGeom>
              <a:avLst/>
              <a:gdLst>
                <a:gd name="T0" fmla="*/ 2147483647 w 102"/>
                <a:gd name="T1" fmla="*/ 2147483647 h 125"/>
                <a:gd name="T2" fmla="*/ 2147483647 w 102"/>
                <a:gd name="T3" fmla="*/ 2147483647 h 125"/>
                <a:gd name="T4" fmla="*/ 2147483647 w 102"/>
                <a:gd name="T5" fmla="*/ 2147483647 h 125"/>
                <a:gd name="T6" fmla="*/ 2147483647 w 102"/>
                <a:gd name="T7" fmla="*/ 0 h 125"/>
                <a:gd name="T8" fmla="*/ 2147483647 w 102"/>
                <a:gd name="T9" fmla="*/ 0 h 125"/>
                <a:gd name="T10" fmla="*/ 2147483647 w 102"/>
                <a:gd name="T11" fmla="*/ 2147483647 h 125"/>
                <a:gd name="T12" fmla="*/ 2147483647 w 102"/>
                <a:gd name="T13" fmla="*/ 2147483647 h 125"/>
                <a:gd name="T14" fmla="*/ 2147483647 w 102"/>
                <a:gd name="T15" fmla="*/ 2147483647 h 125"/>
                <a:gd name="T16" fmla="*/ 2147483647 w 102"/>
                <a:gd name="T17" fmla="*/ 2147483647 h 125"/>
                <a:gd name="T18" fmla="*/ 2147483647 w 102"/>
                <a:gd name="T19" fmla="*/ 2147483647 h 125"/>
                <a:gd name="T20" fmla="*/ 2147483647 w 102"/>
                <a:gd name="T21" fmla="*/ 2147483647 h 125"/>
                <a:gd name="T22" fmla="*/ 2147483647 w 102"/>
                <a:gd name="T23" fmla="*/ 2147483647 h 125"/>
                <a:gd name="T24" fmla="*/ 2147483647 w 102"/>
                <a:gd name="T25" fmla="*/ 2147483647 h 125"/>
                <a:gd name="T26" fmla="*/ 0 w 102"/>
                <a:gd name="T27" fmla="*/ 2147483647 h 125"/>
                <a:gd name="T28" fmla="*/ 2147483647 w 102"/>
                <a:gd name="T29" fmla="*/ 2147483647 h 125"/>
                <a:gd name="T30" fmla="*/ 0 w 102"/>
                <a:gd name="T31" fmla="*/ 2147483647 h 125"/>
                <a:gd name="T32" fmla="*/ 0 w 102"/>
                <a:gd name="T33" fmla="*/ 2147483647 h 125"/>
                <a:gd name="T34" fmla="*/ 0 w 102"/>
                <a:gd name="T35" fmla="*/ 2147483647 h 125"/>
                <a:gd name="T36" fmla="*/ 0 w 102"/>
                <a:gd name="T37" fmla="*/ 2147483647 h 125"/>
                <a:gd name="T38" fmla="*/ 2147483647 w 102"/>
                <a:gd name="T39" fmla="*/ 2147483647 h 125"/>
                <a:gd name="T40" fmla="*/ 2147483647 w 102"/>
                <a:gd name="T41" fmla="*/ 2147483647 h 125"/>
                <a:gd name="T42" fmla="*/ 2147483647 w 102"/>
                <a:gd name="T43" fmla="*/ 2147483647 h 125"/>
                <a:gd name="T44" fmla="*/ 2147483647 w 102"/>
                <a:gd name="T45" fmla="*/ 2147483647 h 125"/>
                <a:gd name="T46" fmla="*/ 2147483647 w 102"/>
                <a:gd name="T47" fmla="*/ 2147483647 h 125"/>
                <a:gd name="T48" fmla="*/ 2147483647 w 102"/>
                <a:gd name="T49" fmla="*/ 2147483647 h 125"/>
                <a:gd name="T50" fmla="*/ 2147483647 w 102"/>
                <a:gd name="T51" fmla="*/ 2147483647 h 125"/>
                <a:gd name="T52" fmla="*/ 2147483647 w 102"/>
                <a:gd name="T53" fmla="*/ 2147483647 h 125"/>
                <a:gd name="T54" fmla="*/ 2147483647 w 102"/>
                <a:gd name="T55" fmla="*/ 2147483647 h 125"/>
                <a:gd name="T56" fmla="*/ 2147483647 w 102"/>
                <a:gd name="T57" fmla="*/ 2147483647 h 125"/>
                <a:gd name="T58" fmla="*/ 2147483647 w 102"/>
                <a:gd name="T59" fmla="*/ 2147483647 h 125"/>
                <a:gd name="T60" fmla="*/ 2147483647 w 102"/>
                <a:gd name="T61" fmla="*/ 2147483647 h 125"/>
                <a:gd name="T62" fmla="*/ 2147483647 w 102"/>
                <a:gd name="T63" fmla="*/ 2147483647 h 125"/>
                <a:gd name="T64" fmla="*/ 2147483647 w 102"/>
                <a:gd name="T65" fmla="*/ 2147483647 h 125"/>
                <a:gd name="T66" fmla="*/ 2147483647 w 102"/>
                <a:gd name="T67" fmla="*/ 2147483647 h 125"/>
                <a:gd name="T68" fmla="*/ 2147483647 w 102"/>
                <a:gd name="T69" fmla="*/ 2147483647 h 125"/>
                <a:gd name="T70" fmla="*/ 2147483647 w 102"/>
                <a:gd name="T71" fmla="*/ 2147483647 h 125"/>
                <a:gd name="T72" fmla="*/ 2147483647 w 102"/>
                <a:gd name="T73" fmla="*/ 2147483647 h 125"/>
                <a:gd name="T74" fmla="*/ 2147483647 w 102"/>
                <a:gd name="T75" fmla="*/ 2147483647 h 125"/>
                <a:gd name="T76" fmla="*/ 2147483647 w 102"/>
                <a:gd name="T77" fmla="*/ 2147483647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2"/>
                <a:gd name="T118" fmla="*/ 0 h 125"/>
                <a:gd name="T119" fmla="*/ 102 w 102"/>
                <a:gd name="T120" fmla="*/ 125 h 12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2" h="125">
                  <a:moveTo>
                    <a:pt x="60" y="6"/>
                  </a:moveTo>
                  <a:lnTo>
                    <a:pt x="48" y="6"/>
                  </a:lnTo>
                  <a:lnTo>
                    <a:pt x="36" y="6"/>
                  </a:lnTo>
                  <a:lnTo>
                    <a:pt x="36" y="0"/>
                  </a:lnTo>
                  <a:lnTo>
                    <a:pt x="30" y="0"/>
                  </a:lnTo>
                  <a:lnTo>
                    <a:pt x="24" y="6"/>
                  </a:lnTo>
                  <a:lnTo>
                    <a:pt x="12" y="6"/>
                  </a:lnTo>
                  <a:lnTo>
                    <a:pt x="6" y="6"/>
                  </a:lnTo>
                  <a:lnTo>
                    <a:pt x="6" y="23"/>
                  </a:lnTo>
                  <a:lnTo>
                    <a:pt x="6" y="29"/>
                  </a:lnTo>
                  <a:lnTo>
                    <a:pt x="12" y="35"/>
                  </a:lnTo>
                  <a:lnTo>
                    <a:pt x="12" y="41"/>
                  </a:lnTo>
                  <a:lnTo>
                    <a:pt x="0" y="41"/>
                  </a:lnTo>
                  <a:lnTo>
                    <a:pt x="6" y="53"/>
                  </a:lnTo>
                  <a:lnTo>
                    <a:pt x="0" y="59"/>
                  </a:lnTo>
                  <a:lnTo>
                    <a:pt x="0" y="77"/>
                  </a:lnTo>
                  <a:lnTo>
                    <a:pt x="0" y="83"/>
                  </a:lnTo>
                  <a:lnTo>
                    <a:pt x="12" y="89"/>
                  </a:lnTo>
                  <a:lnTo>
                    <a:pt x="18" y="101"/>
                  </a:lnTo>
                  <a:lnTo>
                    <a:pt x="12" y="125"/>
                  </a:lnTo>
                  <a:lnTo>
                    <a:pt x="36" y="113"/>
                  </a:lnTo>
                  <a:lnTo>
                    <a:pt x="60" y="107"/>
                  </a:lnTo>
                  <a:lnTo>
                    <a:pt x="54" y="107"/>
                  </a:lnTo>
                  <a:lnTo>
                    <a:pt x="78" y="107"/>
                  </a:lnTo>
                  <a:lnTo>
                    <a:pt x="66" y="107"/>
                  </a:lnTo>
                  <a:lnTo>
                    <a:pt x="78" y="107"/>
                  </a:lnTo>
                  <a:lnTo>
                    <a:pt x="90" y="107"/>
                  </a:lnTo>
                  <a:lnTo>
                    <a:pt x="96" y="107"/>
                  </a:lnTo>
                  <a:lnTo>
                    <a:pt x="96" y="89"/>
                  </a:lnTo>
                  <a:lnTo>
                    <a:pt x="90" y="77"/>
                  </a:lnTo>
                  <a:lnTo>
                    <a:pt x="96" y="59"/>
                  </a:lnTo>
                  <a:lnTo>
                    <a:pt x="102" y="47"/>
                  </a:lnTo>
                  <a:lnTo>
                    <a:pt x="102" y="23"/>
                  </a:lnTo>
                  <a:lnTo>
                    <a:pt x="84" y="11"/>
                  </a:lnTo>
                  <a:lnTo>
                    <a:pt x="66" y="17"/>
                  </a:lnTo>
                  <a:lnTo>
                    <a:pt x="60" y="6"/>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14" name="Freeform 3706"/>
            <p:cNvSpPr>
              <a:spLocks/>
            </p:cNvSpPr>
            <p:nvPr/>
          </p:nvSpPr>
          <p:spPr bwMode="auto">
            <a:xfrm>
              <a:off x="3629025" y="3790950"/>
              <a:ext cx="85725" cy="106362"/>
            </a:xfrm>
            <a:custGeom>
              <a:avLst/>
              <a:gdLst>
                <a:gd name="T0" fmla="*/ 2147483647 w 53"/>
                <a:gd name="T1" fmla="*/ 2147483647 h 60"/>
                <a:gd name="T2" fmla="*/ 2147483647 w 53"/>
                <a:gd name="T3" fmla="*/ 2147483647 h 60"/>
                <a:gd name="T4" fmla="*/ 2147483647 w 53"/>
                <a:gd name="T5" fmla="*/ 2147483647 h 60"/>
                <a:gd name="T6" fmla="*/ 2147483647 w 53"/>
                <a:gd name="T7" fmla="*/ 2147483647 h 60"/>
                <a:gd name="T8" fmla="*/ 2147483647 w 53"/>
                <a:gd name="T9" fmla="*/ 2147483647 h 60"/>
                <a:gd name="T10" fmla="*/ 2147483647 w 53"/>
                <a:gd name="T11" fmla="*/ 2147483647 h 60"/>
                <a:gd name="T12" fmla="*/ 2147483647 w 53"/>
                <a:gd name="T13" fmla="*/ 2147483647 h 60"/>
                <a:gd name="T14" fmla="*/ 2147483647 w 53"/>
                <a:gd name="T15" fmla="*/ 2147483647 h 60"/>
                <a:gd name="T16" fmla="*/ 2147483647 w 53"/>
                <a:gd name="T17" fmla="*/ 2147483647 h 60"/>
                <a:gd name="T18" fmla="*/ 2147483647 w 53"/>
                <a:gd name="T19" fmla="*/ 2147483647 h 60"/>
                <a:gd name="T20" fmla="*/ 2147483647 w 53"/>
                <a:gd name="T21" fmla="*/ 2147483647 h 60"/>
                <a:gd name="T22" fmla="*/ 0 w 53"/>
                <a:gd name="T23" fmla="*/ 2147483647 h 60"/>
                <a:gd name="T24" fmla="*/ 2147483647 w 53"/>
                <a:gd name="T25" fmla="*/ 2147483647 h 60"/>
                <a:gd name="T26" fmla="*/ 2147483647 w 53"/>
                <a:gd name="T27" fmla="*/ 0 h 60"/>
                <a:gd name="T28" fmla="*/ 2147483647 w 53"/>
                <a:gd name="T29" fmla="*/ 2147483647 h 60"/>
                <a:gd name="T30" fmla="*/ 2147483647 w 53"/>
                <a:gd name="T31" fmla="*/ 2147483647 h 60"/>
                <a:gd name="T32" fmla="*/ 2147483647 w 53"/>
                <a:gd name="T33" fmla="*/ 2147483647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
                <a:gd name="T52" fmla="*/ 0 h 60"/>
                <a:gd name="T53" fmla="*/ 53 w 53"/>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 h="60">
                  <a:moveTo>
                    <a:pt x="53" y="30"/>
                  </a:moveTo>
                  <a:lnTo>
                    <a:pt x="47" y="42"/>
                  </a:lnTo>
                  <a:lnTo>
                    <a:pt x="41" y="54"/>
                  </a:lnTo>
                  <a:lnTo>
                    <a:pt x="35" y="60"/>
                  </a:lnTo>
                  <a:lnTo>
                    <a:pt x="17" y="54"/>
                  </a:lnTo>
                  <a:lnTo>
                    <a:pt x="17" y="48"/>
                  </a:lnTo>
                  <a:lnTo>
                    <a:pt x="6" y="30"/>
                  </a:lnTo>
                  <a:lnTo>
                    <a:pt x="12" y="30"/>
                  </a:lnTo>
                  <a:lnTo>
                    <a:pt x="6" y="24"/>
                  </a:lnTo>
                  <a:lnTo>
                    <a:pt x="0" y="18"/>
                  </a:lnTo>
                  <a:lnTo>
                    <a:pt x="17" y="6"/>
                  </a:lnTo>
                  <a:lnTo>
                    <a:pt x="41" y="0"/>
                  </a:lnTo>
                  <a:lnTo>
                    <a:pt x="53" y="18"/>
                  </a:lnTo>
                  <a:lnTo>
                    <a:pt x="47" y="30"/>
                  </a:lnTo>
                  <a:lnTo>
                    <a:pt x="53" y="30"/>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15" name="Freeform 3707"/>
            <p:cNvSpPr>
              <a:spLocks/>
            </p:cNvSpPr>
            <p:nvPr/>
          </p:nvSpPr>
          <p:spPr bwMode="auto">
            <a:xfrm>
              <a:off x="4003675" y="3749675"/>
              <a:ext cx="49213" cy="180975"/>
            </a:xfrm>
            <a:custGeom>
              <a:avLst/>
              <a:gdLst>
                <a:gd name="T0" fmla="*/ 2147483647 w 30"/>
                <a:gd name="T1" fmla="*/ 2147483647 h 101"/>
                <a:gd name="T2" fmla="*/ 0 w 30"/>
                <a:gd name="T3" fmla="*/ 0 h 101"/>
                <a:gd name="T4" fmla="*/ 0 w 30"/>
                <a:gd name="T5" fmla="*/ 2147483647 h 101"/>
                <a:gd name="T6" fmla="*/ 2147483647 w 30"/>
                <a:gd name="T7" fmla="*/ 2147483647 h 101"/>
                <a:gd name="T8" fmla="*/ 2147483647 w 30"/>
                <a:gd name="T9" fmla="*/ 2147483647 h 101"/>
                <a:gd name="T10" fmla="*/ 2147483647 w 30"/>
                <a:gd name="T11" fmla="*/ 2147483647 h 101"/>
                <a:gd name="T12" fmla="*/ 2147483647 w 30"/>
                <a:gd name="T13" fmla="*/ 2147483647 h 101"/>
                <a:gd name="T14" fmla="*/ 2147483647 w 30"/>
                <a:gd name="T15" fmla="*/ 2147483647 h 101"/>
                <a:gd name="T16" fmla="*/ 2147483647 w 30"/>
                <a:gd name="T17" fmla="*/ 2147483647 h 101"/>
                <a:gd name="T18" fmla="*/ 2147483647 w 30"/>
                <a:gd name="T19" fmla="*/ 2147483647 h 101"/>
                <a:gd name="T20" fmla="*/ 2147483647 w 30"/>
                <a:gd name="T21" fmla="*/ 2147483647 h 101"/>
                <a:gd name="T22" fmla="*/ 2147483647 w 30"/>
                <a:gd name="T23" fmla="*/ 2147483647 h 101"/>
                <a:gd name="T24" fmla="*/ 2147483647 w 30"/>
                <a:gd name="T25" fmla="*/ 2147483647 h 101"/>
                <a:gd name="T26" fmla="*/ 2147483647 w 30"/>
                <a:gd name="T27" fmla="*/ 2147483647 h 101"/>
                <a:gd name="T28" fmla="*/ 2147483647 w 30"/>
                <a:gd name="T29" fmla="*/ 2147483647 h 101"/>
                <a:gd name="T30" fmla="*/ 2147483647 w 30"/>
                <a:gd name="T31" fmla="*/ 2147483647 h 101"/>
                <a:gd name="T32" fmla="*/ 2147483647 w 30"/>
                <a:gd name="T33" fmla="*/ 2147483647 h 101"/>
                <a:gd name="T34" fmla="*/ 2147483647 w 30"/>
                <a:gd name="T35" fmla="*/ 2147483647 h 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101"/>
                <a:gd name="T56" fmla="*/ 30 w 30"/>
                <a:gd name="T57" fmla="*/ 101 h 10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101">
                  <a:moveTo>
                    <a:pt x="12" y="6"/>
                  </a:moveTo>
                  <a:lnTo>
                    <a:pt x="0" y="0"/>
                  </a:lnTo>
                  <a:lnTo>
                    <a:pt x="0" y="6"/>
                  </a:lnTo>
                  <a:lnTo>
                    <a:pt x="12" y="23"/>
                  </a:lnTo>
                  <a:lnTo>
                    <a:pt x="12" y="35"/>
                  </a:lnTo>
                  <a:lnTo>
                    <a:pt x="12" y="47"/>
                  </a:lnTo>
                  <a:lnTo>
                    <a:pt x="12" y="59"/>
                  </a:lnTo>
                  <a:lnTo>
                    <a:pt x="12" y="77"/>
                  </a:lnTo>
                  <a:lnTo>
                    <a:pt x="12" y="89"/>
                  </a:lnTo>
                  <a:lnTo>
                    <a:pt x="24" y="101"/>
                  </a:lnTo>
                  <a:lnTo>
                    <a:pt x="30" y="101"/>
                  </a:lnTo>
                  <a:lnTo>
                    <a:pt x="30" y="71"/>
                  </a:lnTo>
                  <a:lnTo>
                    <a:pt x="30" y="53"/>
                  </a:lnTo>
                  <a:lnTo>
                    <a:pt x="30" y="41"/>
                  </a:lnTo>
                  <a:lnTo>
                    <a:pt x="24" y="23"/>
                  </a:lnTo>
                  <a:lnTo>
                    <a:pt x="18" y="12"/>
                  </a:lnTo>
                  <a:lnTo>
                    <a:pt x="18" y="6"/>
                  </a:lnTo>
                  <a:lnTo>
                    <a:pt x="12" y="6"/>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16" name="Freeform 3708"/>
            <p:cNvSpPr>
              <a:spLocks/>
            </p:cNvSpPr>
            <p:nvPr/>
          </p:nvSpPr>
          <p:spPr bwMode="auto">
            <a:xfrm>
              <a:off x="3773488" y="2830513"/>
              <a:ext cx="566738" cy="628650"/>
            </a:xfrm>
            <a:custGeom>
              <a:avLst/>
              <a:gdLst>
                <a:gd name="T0" fmla="*/ 2147483647 w 353"/>
                <a:gd name="T1" fmla="*/ 2147483647 h 353"/>
                <a:gd name="T2" fmla="*/ 0 w 353"/>
                <a:gd name="T3" fmla="*/ 2147483647 h 353"/>
                <a:gd name="T4" fmla="*/ 0 w 353"/>
                <a:gd name="T5" fmla="*/ 2147483647 h 353"/>
                <a:gd name="T6" fmla="*/ 2147483647 w 353"/>
                <a:gd name="T7" fmla="*/ 2147483647 h 353"/>
                <a:gd name="T8" fmla="*/ 2147483647 w 353"/>
                <a:gd name="T9" fmla="*/ 2147483647 h 353"/>
                <a:gd name="T10" fmla="*/ 2147483647 w 353"/>
                <a:gd name="T11" fmla="*/ 2147483647 h 353"/>
                <a:gd name="T12" fmla="*/ 2147483647 w 353"/>
                <a:gd name="T13" fmla="*/ 2147483647 h 353"/>
                <a:gd name="T14" fmla="*/ 2147483647 w 353"/>
                <a:gd name="T15" fmla="*/ 2147483647 h 353"/>
                <a:gd name="T16" fmla="*/ 2147483647 w 353"/>
                <a:gd name="T17" fmla="*/ 2147483647 h 353"/>
                <a:gd name="T18" fmla="*/ 2147483647 w 353"/>
                <a:gd name="T19" fmla="*/ 2147483647 h 353"/>
                <a:gd name="T20" fmla="*/ 2147483647 w 353"/>
                <a:gd name="T21" fmla="*/ 2147483647 h 353"/>
                <a:gd name="T22" fmla="*/ 2147483647 w 353"/>
                <a:gd name="T23" fmla="*/ 2147483647 h 353"/>
                <a:gd name="T24" fmla="*/ 2147483647 w 353"/>
                <a:gd name="T25" fmla="*/ 2147483647 h 353"/>
                <a:gd name="T26" fmla="*/ 2147483647 w 353"/>
                <a:gd name="T27" fmla="*/ 2147483647 h 353"/>
                <a:gd name="T28" fmla="*/ 2147483647 w 353"/>
                <a:gd name="T29" fmla="*/ 2147483647 h 353"/>
                <a:gd name="T30" fmla="*/ 2147483647 w 353"/>
                <a:gd name="T31" fmla="*/ 2147483647 h 353"/>
                <a:gd name="T32" fmla="*/ 2147483647 w 353"/>
                <a:gd name="T33" fmla="*/ 2147483647 h 353"/>
                <a:gd name="T34" fmla="*/ 2147483647 w 353"/>
                <a:gd name="T35" fmla="*/ 2147483647 h 353"/>
                <a:gd name="T36" fmla="*/ 2147483647 w 353"/>
                <a:gd name="T37" fmla="*/ 2147483647 h 353"/>
                <a:gd name="T38" fmla="*/ 2147483647 w 353"/>
                <a:gd name="T39" fmla="*/ 2147483647 h 353"/>
                <a:gd name="T40" fmla="*/ 2147483647 w 353"/>
                <a:gd name="T41" fmla="*/ 2147483647 h 353"/>
                <a:gd name="T42" fmla="*/ 2147483647 w 353"/>
                <a:gd name="T43" fmla="*/ 2147483647 h 353"/>
                <a:gd name="T44" fmla="*/ 2147483647 w 353"/>
                <a:gd name="T45" fmla="*/ 2147483647 h 353"/>
                <a:gd name="T46" fmla="*/ 2147483647 w 353"/>
                <a:gd name="T47" fmla="*/ 2147483647 h 353"/>
                <a:gd name="T48" fmla="*/ 2147483647 w 353"/>
                <a:gd name="T49" fmla="*/ 2147483647 h 353"/>
                <a:gd name="T50" fmla="*/ 2147483647 w 353"/>
                <a:gd name="T51" fmla="*/ 2147483647 h 353"/>
                <a:gd name="T52" fmla="*/ 2147483647 w 353"/>
                <a:gd name="T53" fmla="*/ 2147483647 h 353"/>
                <a:gd name="T54" fmla="*/ 2147483647 w 353"/>
                <a:gd name="T55" fmla="*/ 2147483647 h 353"/>
                <a:gd name="T56" fmla="*/ 2147483647 w 353"/>
                <a:gd name="T57" fmla="*/ 2147483647 h 353"/>
                <a:gd name="T58" fmla="*/ 2147483647 w 353"/>
                <a:gd name="T59" fmla="*/ 2147483647 h 353"/>
                <a:gd name="T60" fmla="*/ 2147483647 w 353"/>
                <a:gd name="T61" fmla="*/ 2147483647 h 353"/>
                <a:gd name="T62" fmla="*/ 2147483647 w 353"/>
                <a:gd name="T63" fmla="*/ 2147483647 h 353"/>
                <a:gd name="T64" fmla="*/ 2147483647 w 353"/>
                <a:gd name="T65" fmla="*/ 2147483647 h 353"/>
                <a:gd name="T66" fmla="*/ 2147483647 w 353"/>
                <a:gd name="T67" fmla="*/ 2147483647 h 353"/>
                <a:gd name="T68" fmla="*/ 2147483647 w 353"/>
                <a:gd name="T69" fmla="*/ 2147483647 h 353"/>
                <a:gd name="T70" fmla="*/ 2147483647 w 353"/>
                <a:gd name="T71" fmla="*/ 2147483647 h 353"/>
                <a:gd name="T72" fmla="*/ 2147483647 w 353"/>
                <a:gd name="T73" fmla="*/ 2147483647 h 353"/>
                <a:gd name="T74" fmla="*/ 2147483647 w 353"/>
                <a:gd name="T75" fmla="*/ 2147483647 h 353"/>
                <a:gd name="T76" fmla="*/ 2147483647 w 353"/>
                <a:gd name="T77" fmla="*/ 2147483647 h 353"/>
                <a:gd name="T78" fmla="*/ 2147483647 w 353"/>
                <a:gd name="T79" fmla="*/ 2147483647 h 353"/>
                <a:gd name="T80" fmla="*/ 2147483647 w 353"/>
                <a:gd name="T81" fmla="*/ 0 h 353"/>
                <a:gd name="T82" fmla="*/ 2147483647 w 353"/>
                <a:gd name="T83" fmla="*/ 0 h 353"/>
                <a:gd name="T84" fmla="*/ 2147483647 w 353"/>
                <a:gd name="T85" fmla="*/ 2147483647 h 353"/>
                <a:gd name="T86" fmla="*/ 2147483647 w 353"/>
                <a:gd name="T87" fmla="*/ 2147483647 h 353"/>
                <a:gd name="T88" fmla="*/ 2147483647 w 353"/>
                <a:gd name="T89" fmla="*/ 2147483647 h 353"/>
                <a:gd name="T90" fmla="*/ 2147483647 w 353"/>
                <a:gd name="T91" fmla="*/ 2147483647 h 353"/>
                <a:gd name="T92" fmla="*/ 2147483647 w 353"/>
                <a:gd name="T93" fmla="*/ 2147483647 h 353"/>
                <a:gd name="T94" fmla="*/ 2147483647 w 353"/>
                <a:gd name="T95" fmla="*/ 2147483647 h 353"/>
                <a:gd name="T96" fmla="*/ 2147483647 w 353"/>
                <a:gd name="T97" fmla="*/ 2147483647 h 353"/>
                <a:gd name="T98" fmla="*/ 2147483647 w 353"/>
                <a:gd name="T99" fmla="*/ 2147483647 h 353"/>
                <a:gd name="T100" fmla="*/ 2147483647 w 353"/>
                <a:gd name="T101" fmla="*/ 2147483647 h 353"/>
                <a:gd name="T102" fmla="*/ 2147483647 w 353"/>
                <a:gd name="T103" fmla="*/ 2147483647 h 353"/>
                <a:gd name="T104" fmla="*/ 2147483647 w 353"/>
                <a:gd name="T105" fmla="*/ 2147483647 h 353"/>
                <a:gd name="T106" fmla="*/ 2147483647 w 353"/>
                <a:gd name="T107" fmla="*/ 2147483647 h 353"/>
                <a:gd name="T108" fmla="*/ 2147483647 w 353"/>
                <a:gd name="T109" fmla="*/ 2147483647 h 353"/>
                <a:gd name="T110" fmla="*/ 2147483647 w 353"/>
                <a:gd name="T111" fmla="*/ 2147483647 h 353"/>
                <a:gd name="T112" fmla="*/ 2147483647 w 353"/>
                <a:gd name="T113" fmla="*/ 2147483647 h 353"/>
                <a:gd name="T114" fmla="*/ 2147483647 w 353"/>
                <a:gd name="T115" fmla="*/ 2147483647 h 353"/>
                <a:gd name="T116" fmla="*/ 2147483647 w 353"/>
                <a:gd name="T117" fmla="*/ 2147483647 h 353"/>
                <a:gd name="T118" fmla="*/ 2147483647 w 353"/>
                <a:gd name="T119" fmla="*/ 2147483647 h 353"/>
                <a:gd name="T120" fmla="*/ 2147483647 w 353"/>
                <a:gd name="T121" fmla="*/ 2147483647 h 353"/>
                <a:gd name="T122" fmla="*/ 2147483647 w 353"/>
                <a:gd name="T123" fmla="*/ 2147483647 h 353"/>
                <a:gd name="T124" fmla="*/ 2147483647 w 353"/>
                <a:gd name="T125" fmla="*/ 2147483647 h 3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53"/>
                <a:gd name="T190" fmla="*/ 0 h 353"/>
                <a:gd name="T191" fmla="*/ 353 w 353"/>
                <a:gd name="T192" fmla="*/ 353 h 35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53" h="353">
                  <a:moveTo>
                    <a:pt x="6" y="162"/>
                  </a:moveTo>
                  <a:lnTo>
                    <a:pt x="0" y="185"/>
                  </a:lnTo>
                  <a:lnTo>
                    <a:pt x="0" y="191"/>
                  </a:lnTo>
                  <a:lnTo>
                    <a:pt x="18" y="203"/>
                  </a:lnTo>
                  <a:lnTo>
                    <a:pt x="30" y="215"/>
                  </a:lnTo>
                  <a:lnTo>
                    <a:pt x="48" y="227"/>
                  </a:lnTo>
                  <a:lnTo>
                    <a:pt x="66" y="239"/>
                  </a:lnTo>
                  <a:lnTo>
                    <a:pt x="78" y="251"/>
                  </a:lnTo>
                  <a:lnTo>
                    <a:pt x="90" y="257"/>
                  </a:lnTo>
                  <a:lnTo>
                    <a:pt x="102" y="269"/>
                  </a:lnTo>
                  <a:lnTo>
                    <a:pt x="114" y="275"/>
                  </a:lnTo>
                  <a:lnTo>
                    <a:pt x="126" y="287"/>
                  </a:lnTo>
                  <a:lnTo>
                    <a:pt x="144" y="299"/>
                  </a:lnTo>
                  <a:lnTo>
                    <a:pt x="168" y="317"/>
                  </a:lnTo>
                  <a:lnTo>
                    <a:pt x="168" y="323"/>
                  </a:lnTo>
                  <a:lnTo>
                    <a:pt x="174" y="329"/>
                  </a:lnTo>
                  <a:lnTo>
                    <a:pt x="198" y="341"/>
                  </a:lnTo>
                  <a:lnTo>
                    <a:pt x="204" y="353"/>
                  </a:lnTo>
                  <a:lnTo>
                    <a:pt x="222" y="353"/>
                  </a:lnTo>
                  <a:lnTo>
                    <a:pt x="246" y="347"/>
                  </a:lnTo>
                  <a:lnTo>
                    <a:pt x="263" y="335"/>
                  </a:lnTo>
                  <a:lnTo>
                    <a:pt x="275" y="323"/>
                  </a:lnTo>
                  <a:lnTo>
                    <a:pt x="293" y="311"/>
                  </a:lnTo>
                  <a:lnTo>
                    <a:pt x="311" y="293"/>
                  </a:lnTo>
                  <a:lnTo>
                    <a:pt x="335" y="281"/>
                  </a:lnTo>
                  <a:lnTo>
                    <a:pt x="353" y="269"/>
                  </a:lnTo>
                  <a:lnTo>
                    <a:pt x="347" y="251"/>
                  </a:lnTo>
                  <a:lnTo>
                    <a:pt x="323" y="251"/>
                  </a:lnTo>
                  <a:lnTo>
                    <a:pt x="317" y="233"/>
                  </a:lnTo>
                  <a:lnTo>
                    <a:pt x="305" y="215"/>
                  </a:lnTo>
                  <a:lnTo>
                    <a:pt x="317" y="209"/>
                  </a:lnTo>
                  <a:lnTo>
                    <a:pt x="311" y="162"/>
                  </a:lnTo>
                  <a:lnTo>
                    <a:pt x="305" y="138"/>
                  </a:lnTo>
                  <a:lnTo>
                    <a:pt x="299" y="96"/>
                  </a:lnTo>
                  <a:lnTo>
                    <a:pt x="287" y="84"/>
                  </a:lnTo>
                  <a:lnTo>
                    <a:pt x="269" y="66"/>
                  </a:lnTo>
                  <a:lnTo>
                    <a:pt x="281" y="48"/>
                  </a:lnTo>
                  <a:lnTo>
                    <a:pt x="287" y="36"/>
                  </a:lnTo>
                  <a:lnTo>
                    <a:pt x="287" y="6"/>
                  </a:lnTo>
                  <a:lnTo>
                    <a:pt x="287" y="0"/>
                  </a:lnTo>
                  <a:lnTo>
                    <a:pt x="251" y="0"/>
                  </a:lnTo>
                  <a:lnTo>
                    <a:pt x="234" y="6"/>
                  </a:lnTo>
                  <a:lnTo>
                    <a:pt x="210" y="6"/>
                  </a:lnTo>
                  <a:lnTo>
                    <a:pt x="192" y="6"/>
                  </a:lnTo>
                  <a:lnTo>
                    <a:pt x="174" y="12"/>
                  </a:lnTo>
                  <a:lnTo>
                    <a:pt x="150" y="18"/>
                  </a:lnTo>
                  <a:lnTo>
                    <a:pt x="144" y="24"/>
                  </a:lnTo>
                  <a:lnTo>
                    <a:pt x="126" y="30"/>
                  </a:lnTo>
                  <a:lnTo>
                    <a:pt x="108" y="36"/>
                  </a:lnTo>
                  <a:lnTo>
                    <a:pt x="114" y="42"/>
                  </a:lnTo>
                  <a:lnTo>
                    <a:pt x="114" y="60"/>
                  </a:lnTo>
                  <a:lnTo>
                    <a:pt x="120" y="72"/>
                  </a:lnTo>
                  <a:lnTo>
                    <a:pt x="132" y="90"/>
                  </a:lnTo>
                  <a:lnTo>
                    <a:pt x="126" y="96"/>
                  </a:lnTo>
                  <a:lnTo>
                    <a:pt x="108" y="96"/>
                  </a:lnTo>
                  <a:lnTo>
                    <a:pt x="84" y="108"/>
                  </a:lnTo>
                  <a:lnTo>
                    <a:pt x="84" y="120"/>
                  </a:lnTo>
                  <a:lnTo>
                    <a:pt x="60" y="132"/>
                  </a:lnTo>
                  <a:lnTo>
                    <a:pt x="48" y="144"/>
                  </a:lnTo>
                  <a:lnTo>
                    <a:pt x="30" y="150"/>
                  </a:lnTo>
                  <a:lnTo>
                    <a:pt x="18" y="156"/>
                  </a:lnTo>
                  <a:lnTo>
                    <a:pt x="6" y="162"/>
                  </a:lnTo>
                  <a:close/>
                </a:path>
              </a:pathLst>
            </a:custGeom>
            <a:solidFill>
              <a:srgbClr val="CC99F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17" name="Freeform 3709"/>
            <p:cNvSpPr>
              <a:spLocks/>
            </p:cNvSpPr>
            <p:nvPr/>
          </p:nvSpPr>
          <p:spPr bwMode="auto">
            <a:xfrm>
              <a:off x="3619500" y="3119438"/>
              <a:ext cx="20638" cy="22225"/>
            </a:xfrm>
            <a:custGeom>
              <a:avLst/>
              <a:gdLst>
                <a:gd name="T0" fmla="*/ 2147483647 w 12"/>
                <a:gd name="T1" fmla="*/ 0 h 12"/>
                <a:gd name="T2" fmla="*/ 2147483647 w 12"/>
                <a:gd name="T3" fmla="*/ 2147483647 h 12"/>
                <a:gd name="T4" fmla="*/ 0 w 12"/>
                <a:gd name="T5" fmla="*/ 2147483647 h 12"/>
                <a:gd name="T6" fmla="*/ 2147483647 w 12"/>
                <a:gd name="T7" fmla="*/ 0 h 12"/>
                <a:gd name="T8" fmla="*/ 0 60000 65536"/>
                <a:gd name="T9" fmla="*/ 0 60000 65536"/>
                <a:gd name="T10" fmla="*/ 0 60000 65536"/>
                <a:gd name="T11" fmla="*/ 0 60000 65536"/>
                <a:gd name="T12" fmla="*/ 0 w 12"/>
                <a:gd name="T13" fmla="*/ 0 h 12"/>
                <a:gd name="T14" fmla="*/ 12 w 12"/>
                <a:gd name="T15" fmla="*/ 12 h 12"/>
              </a:gdLst>
              <a:ahLst/>
              <a:cxnLst>
                <a:cxn ang="T8">
                  <a:pos x="T0" y="T1"/>
                </a:cxn>
                <a:cxn ang="T9">
                  <a:pos x="T2" y="T3"/>
                </a:cxn>
                <a:cxn ang="T10">
                  <a:pos x="T4" y="T5"/>
                </a:cxn>
                <a:cxn ang="T11">
                  <a:pos x="T6" y="T7"/>
                </a:cxn>
              </a:cxnLst>
              <a:rect l="T12" t="T13" r="T14" b="T15"/>
              <a:pathLst>
                <a:path w="12" h="12">
                  <a:moveTo>
                    <a:pt x="12" y="0"/>
                  </a:moveTo>
                  <a:lnTo>
                    <a:pt x="6" y="6"/>
                  </a:lnTo>
                  <a:lnTo>
                    <a:pt x="0" y="12"/>
                  </a:lnTo>
                  <a:lnTo>
                    <a:pt x="12"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18" name="Freeform 3710"/>
            <p:cNvSpPr>
              <a:spLocks/>
            </p:cNvSpPr>
            <p:nvPr/>
          </p:nvSpPr>
          <p:spPr bwMode="auto">
            <a:xfrm>
              <a:off x="3551238" y="3130550"/>
              <a:ext cx="9525" cy="22225"/>
            </a:xfrm>
            <a:custGeom>
              <a:avLst/>
              <a:gdLst>
                <a:gd name="T0" fmla="*/ 2147483647 w 6"/>
                <a:gd name="T1" fmla="*/ 0 h 12"/>
                <a:gd name="T2" fmla="*/ 0 w 6"/>
                <a:gd name="T3" fmla="*/ 2147483647 h 12"/>
                <a:gd name="T4" fmla="*/ 0 w 6"/>
                <a:gd name="T5" fmla="*/ 2147483647 h 12"/>
                <a:gd name="T6" fmla="*/ 2147483647 w 6"/>
                <a:gd name="T7" fmla="*/ 0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6" y="0"/>
                  </a:moveTo>
                  <a:lnTo>
                    <a:pt x="0" y="12"/>
                  </a:lnTo>
                  <a:lnTo>
                    <a:pt x="0" y="6"/>
                  </a:lnTo>
                  <a:lnTo>
                    <a:pt x="6"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19" name="Freeform 3711"/>
            <p:cNvSpPr>
              <a:spLocks/>
            </p:cNvSpPr>
            <p:nvPr/>
          </p:nvSpPr>
          <p:spPr bwMode="auto">
            <a:xfrm>
              <a:off x="3579813" y="3152775"/>
              <a:ext cx="9525" cy="7937"/>
            </a:xfrm>
            <a:custGeom>
              <a:avLst/>
              <a:gdLst>
                <a:gd name="T0" fmla="*/ 2147483647 w 6"/>
                <a:gd name="T1" fmla="*/ 0 h 5"/>
                <a:gd name="T2" fmla="*/ 2147483647 w 6"/>
                <a:gd name="T3" fmla="*/ 2147483647 h 5"/>
                <a:gd name="T4" fmla="*/ 0 w 6"/>
                <a:gd name="T5" fmla="*/ 0 h 5"/>
                <a:gd name="T6" fmla="*/ 2147483647 w 6"/>
                <a:gd name="T7" fmla="*/ 0 h 5"/>
                <a:gd name="T8" fmla="*/ 0 60000 65536"/>
                <a:gd name="T9" fmla="*/ 0 60000 65536"/>
                <a:gd name="T10" fmla="*/ 0 60000 65536"/>
                <a:gd name="T11" fmla="*/ 0 60000 65536"/>
                <a:gd name="T12" fmla="*/ 0 w 6"/>
                <a:gd name="T13" fmla="*/ 0 h 5"/>
                <a:gd name="T14" fmla="*/ 6 w 6"/>
                <a:gd name="T15" fmla="*/ 5 h 5"/>
              </a:gdLst>
              <a:ahLst/>
              <a:cxnLst>
                <a:cxn ang="T8">
                  <a:pos x="T0" y="T1"/>
                </a:cxn>
                <a:cxn ang="T9">
                  <a:pos x="T2" y="T3"/>
                </a:cxn>
                <a:cxn ang="T10">
                  <a:pos x="T4" y="T5"/>
                </a:cxn>
                <a:cxn ang="T11">
                  <a:pos x="T6" y="T7"/>
                </a:cxn>
              </a:cxnLst>
              <a:rect l="T12" t="T13" r="T14" b="T15"/>
              <a:pathLst>
                <a:path w="6" h="5">
                  <a:moveTo>
                    <a:pt x="6" y="0"/>
                  </a:moveTo>
                  <a:lnTo>
                    <a:pt x="6" y="5"/>
                  </a:lnTo>
                  <a:lnTo>
                    <a:pt x="0" y="0"/>
                  </a:lnTo>
                  <a:lnTo>
                    <a:pt x="6"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20" name="Freeform 3712"/>
            <p:cNvSpPr>
              <a:spLocks/>
            </p:cNvSpPr>
            <p:nvPr/>
          </p:nvSpPr>
          <p:spPr bwMode="auto">
            <a:xfrm>
              <a:off x="3640138" y="3109913"/>
              <a:ext cx="7938" cy="1587"/>
            </a:xfrm>
            <a:custGeom>
              <a:avLst/>
              <a:gdLst>
                <a:gd name="T0" fmla="*/ 2147483647 w 6"/>
                <a:gd name="T1" fmla="*/ 0 h 1587"/>
                <a:gd name="T2" fmla="*/ 2147483647 w 6"/>
                <a:gd name="T3" fmla="*/ 0 h 1587"/>
                <a:gd name="T4" fmla="*/ 0 w 6"/>
                <a:gd name="T5" fmla="*/ 0 h 1587"/>
                <a:gd name="T6" fmla="*/ 2147483647 w 6"/>
                <a:gd name="T7" fmla="*/ 0 h 1587"/>
                <a:gd name="T8" fmla="*/ 0 60000 65536"/>
                <a:gd name="T9" fmla="*/ 0 60000 65536"/>
                <a:gd name="T10" fmla="*/ 0 60000 65536"/>
                <a:gd name="T11" fmla="*/ 0 60000 65536"/>
                <a:gd name="T12" fmla="*/ 0 w 6"/>
                <a:gd name="T13" fmla="*/ 0 h 1587"/>
                <a:gd name="T14" fmla="*/ 6 w 6"/>
                <a:gd name="T15" fmla="*/ 1587 h 1587"/>
              </a:gdLst>
              <a:ahLst/>
              <a:cxnLst>
                <a:cxn ang="T8">
                  <a:pos x="T0" y="T1"/>
                </a:cxn>
                <a:cxn ang="T9">
                  <a:pos x="T2" y="T3"/>
                </a:cxn>
                <a:cxn ang="T10">
                  <a:pos x="T4" y="T5"/>
                </a:cxn>
                <a:cxn ang="T11">
                  <a:pos x="T6" y="T7"/>
                </a:cxn>
              </a:cxnLst>
              <a:rect l="T12" t="T13" r="T14" b="T15"/>
              <a:pathLst>
                <a:path w="6" h="1587">
                  <a:moveTo>
                    <a:pt x="6" y="0"/>
                  </a:moveTo>
                  <a:lnTo>
                    <a:pt x="6" y="0"/>
                  </a:lnTo>
                  <a:lnTo>
                    <a:pt x="0" y="0"/>
                  </a:lnTo>
                  <a:lnTo>
                    <a:pt x="6"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21" name="Rectangle 3713"/>
            <p:cNvSpPr>
              <a:spLocks noChangeArrowheads="1"/>
            </p:cNvSpPr>
            <p:nvPr/>
          </p:nvSpPr>
          <p:spPr bwMode="auto">
            <a:xfrm>
              <a:off x="3328988" y="3556000"/>
              <a:ext cx="9525" cy="0"/>
            </a:xfrm>
            <a:prstGeom prst="rect">
              <a:avLst/>
            </a:prstGeom>
            <a:solidFill>
              <a:srgbClr val="E1E1E1"/>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122" name="Rectangle 3714"/>
            <p:cNvSpPr>
              <a:spLocks noChangeArrowheads="1"/>
            </p:cNvSpPr>
            <p:nvPr/>
          </p:nvSpPr>
          <p:spPr bwMode="auto">
            <a:xfrm>
              <a:off x="3868738" y="2862263"/>
              <a:ext cx="0" cy="0"/>
            </a:xfrm>
            <a:prstGeom prst="rect">
              <a:avLst/>
            </a:prstGeom>
            <a:blipFill dpi="0" rotWithShape="0">
              <a:blip r:embed="rId3">
                <a:extLst>
                  <a:ext uri="{28A0092B-C50C-407E-A947-70E740481C1C}">
                    <a14:useLocalDpi xmlns:a14="http://schemas.microsoft.com/office/drawing/2010/main" val="0"/>
                  </a:ext>
                </a:extLst>
              </a:blip>
              <a:srcRect/>
              <a:tile tx="0" ty="0" sx="100000" sy="100000" flip="none" algn="tl"/>
            </a:blip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123" name="Freeform 3715"/>
            <p:cNvSpPr>
              <a:spLocks/>
            </p:cNvSpPr>
            <p:nvPr/>
          </p:nvSpPr>
          <p:spPr bwMode="auto">
            <a:xfrm>
              <a:off x="4262438" y="2970213"/>
              <a:ext cx="442913" cy="479425"/>
            </a:xfrm>
            <a:custGeom>
              <a:avLst/>
              <a:gdLst>
                <a:gd name="T0" fmla="*/ 2147483647 w 275"/>
                <a:gd name="T1" fmla="*/ 2147483647 h 269"/>
                <a:gd name="T2" fmla="*/ 2147483647 w 275"/>
                <a:gd name="T3" fmla="*/ 2147483647 h 269"/>
                <a:gd name="T4" fmla="*/ 2147483647 w 275"/>
                <a:gd name="T5" fmla="*/ 2147483647 h 269"/>
                <a:gd name="T6" fmla="*/ 2147483647 w 275"/>
                <a:gd name="T7" fmla="*/ 2147483647 h 269"/>
                <a:gd name="T8" fmla="*/ 2147483647 w 275"/>
                <a:gd name="T9" fmla="*/ 2147483647 h 269"/>
                <a:gd name="T10" fmla="*/ 2147483647 w 275"/>
                <a:gd name="T11" fmla="*/ 2147483647 h 269"/>
                <a:gd name="T12" fmla="*/ 2147483647 w 275"/>
                <a:gd name="T13" fmla="*/ 2147483647 h 269"/>
                <a:gd name="T14" fmla="*/ 2147483647 w 275"/>
                <a:gd name="T15" fmla="*/ 2147483647 h 269"/>
                <a:gd name="T16" fmla="*/ 2147483647 w 275"/>
                <a:gd name="T17" fmla="*/ 2147483647 h 269"/>
                <a:gd name="T18" fmla="*/ 2147483647 w 275"/>
                <a:gd name="T19" fmla="*/ 2147483647 h 269"/>
                <a:gd name="T20" fmla="*/ 2147483647 w 275"/>
                <a:gd name="T21" fmla="*/ 2147483647 h 269"/>
                <a:gd name="T22" fmla="*/ 2147483647 w 275"/>
                <a:gd name="T23" fmla="*/ 2147483647 h 269"/>
                <a:gd name="T24" fmla="*/ 2147483647 w 275"/>
                <a:gd name="T25" fmla="*/ 2147483647 h 269"/>
                <a:gd name="T26" fmla="*/ 2147483647 w 275"/>
                <a:gd name="T27" fmla="*/ 2147483647 h 269"/>
                <a:gd name="T28" fmla="*/ 2147483647 w 275"/>
                <a:gd name="T29" fmla="*/ 2147483647 h 269"/>
                <a:gd name="T30" fmla="*/ 2147483647 w 275"/>
                <a:gd name="T31" fmla="*/ 2147483647 h 269"/>
                <a:gd name="T32" fmla="*/ 2147483647 w 275"/>
                <a:gd name="T33" fmla="*/ 2147483647 h 269"/>
                <a:gd name="T34" fmla="*/ 2147483647 w 275"/>
                <a:gd name="T35" fmla="*/ 2147483647 h 269"/>
                <a:gd name="T36" fmla="*/ 2147483647 w 275"/>
                <a:gd name="T37" fmla="*/ 2147483647 h 269"/>
                <a:gd name="T38" fmla="*/ 2147483647 w 275"/>
                <a:gd name="T39" fmla="*/ 2147483647 h 269"/>
                <a:gd name="T40" fmla="*/ 2147483647 w 275"/>
                <a:gd name="T41" fmla="*/ 2147483647 h 269"/>
                <a:gd name="T42" fmla="*/ 2147483647 w 275"/>
                <a:gd name="T43" fmla="*/ 2147483647 h 269"/>
                <a:gd name="T44" fmla="*/ 2147483647 w 275"/>
                <a:gd name="T45" fmla="*/ 2147483647 h 269"/>
                <a:gd name="T46" fmla="*/ 2147483647 w 275"/>
                <a:gd name="T47" fmla="*/ 2147483647 h 269"/>
                <a:gd name="T48" fmla="*/ 2147483647 w 275"/>
                <a:gd name="T49" fmla="*/ 2147483647 h 269"/>
                <a:gd name="T50" fmla="*/ 2147483647 w 275"/>
                <a:gd name="T51" fmla="*/ 2147483647 h 269"/>
                <a:gd name="T52" fmla="*/ 2147483647 w 275"/>
                <a:gd name="T53" fmla="*/ 0 h 269"/>
                <a:gd name="T54" fmla="*/ 2147483647 w 275"/>
                <a:gd name="T55" fmla="*/ 2147483647 h 269"/>
                <a:gd name="T56" fmla="*/ 2147483647 w 275"/>
                <a:gd name="T57" fmla="*/ 2147483647 h 269"/>
                <a:gd name="T58" fmla="*/ 2147483647 w 275"/>
                <a:gd name="T59" fmla="*/ 2147483647 h 269"/>
                <a:gd name="T60" fmla="*/ 2147483647 w 275"/>
                <a:gd name="T61" fmla="*/ 2147483647 h 269"/>
                <a:gd name="T62" fmla="*/ 0 w 275"/>
                <a:gd name="T63" fmla="*/ 2147483647 h 269"/>
                <a:gd name="T64" fmla="*/ 0 w 275"/>
                <a:gd name="T65" fmla="*/ 2147483647 h 269"/>
                <a:gd name="T66" fmla="*/ 2147483647 w 275"/>
                <a:gd name="T67" fmla="*/ 2147483647 h 269"/>
                <a:gd name="T68" fmla="*/ 2147483647 w 275"/>
                <a:gd name="T69" fmla="*/ 2147483647 h 269"/>
                <a:gd name="T70" fmla="*/ 0 w 275"/>
                <a:gd name="T71" fmla="*/ 2147483647 h 269"/>
                <a:gd name="T72" fmla="*/ 2147483647 w 275"/>
                <a:gd name="T73" fmla="*/ 2147483647 h 269"/>
                <a:gd name="T74" fmla="*/ 2147483647 w 275"/>
                <a:gd name="T75" fmla="*/ 2147483647 h 269"/>
                <a:gd name="T76" fmla="*/ 2147483647 w 275"/>
                <a:gd name="T77" fmla="*/ 2147483647 h 269"/>
                <a:gd name="T78" fmla="*/ 2147483647 w 275"/>
                <a:gd name="T79" fmla="*/ 2147483647 h 269"/>
                <a:gd name="T80" fmla="*/ 2147483647 w 275"/>
                <a:gd name="T81" fmla="*/ 2147483647 h 269"/>
                <a:gd name="T82" fmla="*/ 2147483647 w 275"/>
                <a:gd name="T83" fmla="*/ 2147483647 h 269"/>
                <a:gd name="T84" fmla="*/ 2147483647 w 275"/>
                <a:gd name="T85" fmla="*/ 2147483647 h 269"/>
                <a:gd name="T86" fmla="*/ 2147483647 w 275"/>
                <a:gd name="T87" fmla="*/ 2147483647 h 269"/>
                <a:gd name="T88" fmla="*/ 2147483647 w 275"/>
                <a:gd name="T89" fmla="*/ 2147483647 h 269"/>
                <a:gd name="T90" fmla="*/ 2147483647 w 275"/>
                <a:gd name="T91" fmla="*/ 2147483647 h 269"/>
                <a:gd name="T92" fmla="*/ 2147483647 w 275"/>
                <a:gd name="T93" fmla="*/ 2147483647 h 269"/>
                <a:gd name="T94" fmla="*/ 2147483647 w 275"/>
                <a:gd name="T95" fmla="*/ 2147483647 h 269"/>
                <a:gd name="T96" fmla="*/ 2147483647 w 275"/>
                <a:gd name="T97" fmla="*/ 2147483647 h 269"/>
                <a:gd name="T98" fmla="*/ 2147483647 w 275"/>
                <a:gd name="T99" fmla="*/ 2147483647 h 2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5"/>
                <a:gd name="T151" fmla="*/ 0 h 269"/>
                <a:gd name="T152" fmla="*/ 275 w 275"/>
                <a:gd name="T153" fmla="*/ 269 h 2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5" h="269">
                  <a:moveTo>
                    <a:pt x="258" y="269"/>
                  </a:moveTo>
                  <a:lnTo>
                    <a:pt x="258" y="263"/>
                  </a:lnTo>
                  <a:lnTo>
                    <a:pt x="275" y="263"/>
                  </a:lnTo>
                  <a:lnTo>
                    <a:pt x="275" y="239"/>
                  </a:lnTo>
                  <a:lnTo>
                    <a:pt x="269" y="221"/>
                  </a:lnTo>
                  <a:lnTo>
                    <a:pt x="269" y="149"/>
                  </a:lnTo>
                  <a:lnTo>
                    <a:pt x="264" y="107"/>
                  </a:lnTo>
                  <a:lnTo>
                    <a:pt x="264" y="90"/>
                  </a:lnTo>
                  <a:lnTo>
                    <a:pt x="264" y="72"/>
                  </a:lnTo>
                  <a:lnTo>
                    <a:pt x="264" y="54"/>
                  </a:lnTo>
                  <a:lnTo>
                    <a:pt x="264" y="42"/>
                  </a:lnTo>
                  <a:lnTo>
                    <a:pt x="264" y="30"/>
                  </a:lnTo>
                  <a:lnTo>
                    <a:pt x="252" y="24"/>
                  </a:lnTo>
                  <a:lnTo>
                    <a:pt x="228" y="18"/>
                  </a:lnTo>
                  <a:lnTo>
                    <a:pt x="228" y="6"/>
                  </a:lnTo>
                  <a:lnTo>
                    <a:pt x="204" y="6"/>
                  </a:lnTo>
                  <a:lnTo>
                    <a:pt x="192" y="12"/>
                  </a:lnTo>
                  <a:lnTo>
                    <a:pt x="180" y="18"/>
                  </a:lnTo>
                  <a:lnTo>
                    <a:pt x="180" y="48"/>
                  </a:lnTo>
                  <a:lnTo>
                    <a:pt x="162" y="54"/>
                  </a:lnTo>
                  <a:lnTo>
                    <a:pt x="144" y="48"/>
                  </a:lnTo>
                  <a:lnTo>
                    <a:pt x="126" y="36"/>
                  </a:lnTo>
                  <a:lnTo>
                    <a:pt x="102" y="30"/>
                  </a:lnTo>
                  <a:lnTo>
                    <a:pt x="96" y="12"/>
                  </a:lnTo>
                  <a:lnTo>
                    <a:pt x="78" y="12"/>
                  </a:lnTo>
                  <a:lnTo>
                    <a:pt x="60" y="6"/>
                  </a:lnTo>
                  <a:lnTo>
                    <a:pt x="36" y="0"/>
                  </a:lnTo>
                  <a:lnTo>
                    <a:pt x="36" y="12"/>
                  </a:lnTo>
                  <a:lnTo>
                    <a:pt x="24" y="24"/>
                  </a:lnTo>
                  <a:lnTo>
                    <a:pt x="12" y="36"/>
                  </a:lnTo>
                  <a:lnTo>
                    <a:pt x="12" y="48"/>
                  </a:lnTo>
                  <a:lnTo>
                    <a:pt x="0" y="60"/>
                  </a:lnTo>
                  <a:lnTo>
                    <a:pt x="6" y="84"/>
                  </a:lnTo>
                  <a:lnTo>
                    <a:pt x="12" y="131"/>
                  </a:lnTo>
                  <a:lnTo>
                    <a:pt x="0" y="137"/>
                  </a:lnTo>
                  <a:lnTo>
                    <a:pt x="12" y="155"/>
                  </a:lnTo>
                  <a:lnTo>
                    <a:pt x="18" y="173"/>
                  </a:lnTo>
                  <a:lnTo>
                    <a:pt x="42" y="173"/>
                  </a:lnTo>
                  <a:lnTo>
                    <a:pt x="48" y="191"/>
                  </a:lnTo>
                  <a:lnTo>
                    <a:pt x="72" y="197"/>
                  </a:lnTo>
                  <a:lnTo>
                    <a:pt x="84" y="209"/>
                  </a:lnTo>
                  <a:lnTo>
                    <a:pt x="96" y="203"/>
                  </a:lnTo>
                  <a:lnTo>
                    <a:pt x="114" y="191"/>
                  </a:lnTo>
                  <a:lnTo>
                    <a:pt x="132" y="203"/>
                  </a:lnTo>
                  <a:lnTo>
                    <a:pt x="168" y="221"/>
                  </a:lnTo>
                  <a:lnTo>
                    <a:pt x="186" y="233"/>
                  </a:lnTo>
                  <a:lnTo>
                    <a:pt x="204" y="239"/>
                  </a:lnTo>
                  <a:lnTo>
                    <a:pt x="240" y="263"/>
                  </a:lnTo>
                  <a:lnTo>
                    <a:pt x="258" y="269"/>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24" name="Freeform 3716"/>
            <p:cNvSpPr>
              <a:spLocks/>
            </p:cNvSpPr>
            <p:nvPr/>
          </p:nvSpPr>
          <p:spPr bwMode="auto">
            <a:xfrm>
              <a:off x="3665538" y="3257550"/>
              <a:ext cx="463550" cy="523875"/>
            </a:xfrm>
            <a:custGeom>
              <a:avLst/>
              <a:gdLst>
                <a:gd name="T0" fmla="*/ 2147483647 w 288"/>
                <a:gd name="T1" fmla="*/ 2147483647 h 294"/>
                <a:gd name="T2" fmla="*/ 2147483647 w 288"/>
                <a:gd name="T3" fmla="*/ 2147483647 h 294"/>
                <a:gd name="T4" fmla="*/ 2147483647 w 288"/>
                <a:gd name="T5" fmla="*/ 2147483647 h 294"/>
                <a:gd name="T6" fmla="*/ 2147483647 w 288"/>
                <a:gd name="T7" fmla="*/ 2147483647 h 294"/>
                <a:gd name="T8" fmla="*/ 2147483647 w 288"/>
                <a:gd name="T9" fmla="*/ 2147483647 h 294"/>
                <a:gd name="T10" fmla="*/ 2147483647 w 288"/>
                <a:gd name="T11" fmla="*/ 2147483647 h 294"/>
                <a:gd name="T12" fmla="*/ 2147483647 w 288"/>
                <a:gd name="T13" fmla="*/ 2147483647 h 294"/>
                <a:gd name="T14" fmla="*/ 2147483647 w 288"/>
                <a:gd name="T15" fmla="*/ 2147483647 h 294"/>
                <a:gd name="T16" fmla="*/ 2147483647 w 288"/>
                <a:gd name="T17" fmla="*/ 2147483647 h 294"/>
                <a:gd name="T18" fmla="*/ 2147483647 w 288"/>
                <a:gd name="T19" fmla="*/ 2147483647 h 294"/>
                <a:gd name="T20" fmla="*/ 2147483647 w 288"/>
                <a:gd name="T21" fmla="*/ 2147483647 h 294"/>
                <a:gd name="T22" fmla="*/ 2147483647 w 288"/>
                <a:gd name="T23" fmla="*/ 2147483647 h 294"/>
                <a:gd name="T24" fmla="*/ 2147483647 w 288"/>
                <a:gd name="T25" fmla="*/ 2147483647 h 294"/>
                <a:gd name="T26" fmla="*/ 2147483647 w 288"/>
                <a:gd name="T27" fmla="*/ 2147483647 h 294"/>
                <a:gd name="T28" fmla="*/ 2147483647 w 288"/>
                <a:gd name="T29" fmla="*/ 2147483647 h 294"/>
                <a:gd name="T30" fmla="*/ 2147483647 w 288"/>
                <a:gd name="T31" fmla="*/ 2147483647 h 294"/>
                <a:gd name="T32" fmla="*/ 2147483647 w 288"/>
                <a:gd name="T33" fmla="*/ 2147483647 h 294"/>
                <a:gd name="T34" fmla="*/ 2147483647 w 288"/>
                <a:gd name="T35" fmla="*/ 2147483647 h 294"/>
                <a:gd name="T36" fmla="*/ 2147483647 w 288"/>
                <a:gd name="T37" fmla="*/ 2147483647 h 294"/>
                <a:gd name="T38" fmla="*/ 2147483647 w 288"/>
                <a:gd name="T39" fmla="*/ 2147483647 h 294"/>
                <a:gd name="T40" fmla="*/ 2147483647 w 288"/>
                <a:gd name="T41" fmla="*/ 2147483647 h 294"/>
                <a:gd name="T42" fmla="*/ 2147483647 w 288"/>
                <a:gd name="T43" fmla="*/ 0 h 294"/>
                <a:gd name="T44" fmla="*/ 2147483647 w 288"/>
                <a:gd name="T45" fmla="*/ 2147483647 h 294"/>
                <a:gd name="T46" fmla="*/ 2147483647 w 288"/>
                <a:gd name="T47" fmla="*/ 2147483647 h 294"/>
                <a:gd name="T48" fmla="*/ 2147483647 w 288"/>
                <a:gd name="T49" fmla="*/ 2147483647 h 294"/>
                <a:gd name="T50" fmla="*/ 2147483647 w 288"/>
                <a:gd name="T51" fmla="*/ 2147483647 h 294"/>
                <a:gd name="T52" fmla="*/ 2147483647 w 288"/>
                <a:gd name="T53" fmla="*/ 2147483647 h 294"/>
                <a:gd name="T54" fmla="*/ 0 w 288"/>
                <a:gd name="T55" fmla="*/ 2147483647 h 294"/>
                <a:gd name="T56" fmla="*/ 2147483647 w 288"/>
                <a:gd name="T57" fmla="*/ 2147483647 h 294"/>
                <a:gd name="T58" fmla="*/ 2147483647 w 288"/>
                <a:gd name="T59" fmla="*/ 2147483647 h 294"/>
                <a:gd name="T60" fmla="*/ 2147483647 w 288"/>
                <a:gd name="T61" fmla="*/ 2147483647 h 294"/>
                <a:gd name="T62" fmla="*/ 2147483647 w 288"/>
                <a:gd name="T63" fmla="*/ 2147483647 h 294"/>
                <a:gd name="T64" fmla="*/ 2147483647 w 288"/>
                <a:gd name="T65" fmla="*/ 2147483647 h 294"/>
                <a:gd name="T66" fmla="*/ 2147483647 w 288"/>
                <a:gd name="T67" fmla="*/ 2147483647 h 2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8"/>
                <a:gd name="T103" fmla="*/ 0 h 294"/>
                <a:gd name="T104" fmla="*/ 288 w 288"/>
                <a:gd name="T105" fmla="*/ 294 h 2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8" h="294">
                  <a:moveTo>
                    <a:pt x="66" y="270"/>
                  </a:moveTo>
                  <a:lnTo>
                    <a:pt x="60" y="276"/>
                  </a:lnTo>
                  <a:lnTo>
                    <a:pt x="66" y="276"/>
                  </a:lnTo>
                  <a:lnTo>
                    <a:pt x="72" y="294"/>
                  </a:lnTo>
                  <a:lnTo>
                    <a:pt x="78" y="294"/>
                  </a:lnTo>
                  <a:lnTo>
                    <a:pt x="90" y="294"/>
                  </a:lnTo>
                  <a:lnTo>
                    <a:pt x="96" y="288"/>
                  </a:lnTo>
                  <a:lnTo>
                    <a:pt x="102" y="288"/>
                  </a:lnTo>
                  <a:lnTo>
                    <a:pt x="102" y="294"/>
                  </a:lnTo>
                  <a:lnTo>
                    <a:pt x="114" y="294"/>
                  </a:lnTo>
                  <a:lnTo>
                    <a:pt x="120" y="264"/>
                  </a:lnTo>
                  <a:lnTo>
                    <a:pt x="126" y="258"/>
                  </a:lnTo>
                  <a:lnTo>
                    <a:pt x="138" y="252"/>
                  </a:lnTo>
                  <a:lnTo>
                    <a:pt x="138" y="240"/>
                  </a:lnTo>
                  <a:lnTo>
                    <a:pt x="144" y="234"/>
                  </a:lnTo>
                  <a:lnTo>
                    <a:pt x="150" y="234"/>
                  </a:lnTo>
                  <a:lnTo>
                    <a:pt x="156" y="228"/>
                  </a:lnTo>
                  <a:lnTo>
                    <a:pt x="162" y="228"/>
                  </a:lnTo>
                  <a:lnTo>
                    <a:pt x="168" y="216"/>
                  </a:lnTo>
                  <a:lnTo>
                    <a:pt x="174" y="216"/>
                  </a:lnTo>
                  <a:lnTo>
                    <a:pt x="180" y="210"/>
                  </a:lnTo>
                  <a:lnTo>
                    <a:pt x="198" y="198"/>
                  </a:lnTo>
                  <a:lnTo>
                    <a:pt x="216" y="198"/>
                  </a:lnTo>
                  <a:lnTo>
                    <a:pt x="222" y="198"/>
                  </a:lnTo>
                  <a:lnTo>
                    <a:pt x="234" y="192"/>
                  </a:lnTo>
                  <a:lnTo>
                    <a:pt x="258" y="192"/>
                  </a:lnTo>
                  <a:lnTo>
                    <a:pt x="276" y="192"/>
                  </a:lnTo>
                  <a:lnTo>
                    <a:pt x="282" y="174"/>
                  </a:lnTo>
                  <a:lnTo>
                    <a:pt x="282" y="162"/>
                  </a:lnTo>
                  <a:lnTo>
                    <a:pt x="282" y="144"/>
                  </a:lnTo>
                  <a:lnTo>
                    <a:pt x="288" y="132"/>
                  </a:lnTo>
                  <a:lnTo>
                    <a:pt x="288" y="114"/>
                  </a:lnTo>
                  <a:lnTo>
                    <a:pt x="270" y="114"/>
                  </a:lnTo>
                  <a:lnTo>
                    <a:pt x="264" y="102"/>
                  </a:lnTo>
                  <a:lnTo>
                    <a:pt x="240" y="90"/>
                  </a:lnTo>
                  <a:lnTo>
                    <a:pt x="234" y="84"/>
                  </a:lnTo>
                  <a:lnTo>
                    <a:pt x="234" y="78"/>
                  </a:lnTo>
                  <a:lnTo>
                    <a:pt x="210" y="60"/>
                  </a:lnTo>
                  <a:lnTo>
                    <a:pt x="192" y="48"/>
                  </a:lnTo>
                  <a:lnTo>
                    <a:pt x="180" y="36"/>
                  </a:lnTo>
                  <a:lnTo>
                    <a:pt x="168" y="30"/>
                  </a:lnTo>
                  <a:lnTo>
                    <a:pt x="156" y="18"/>
                  </a:lnTo>
                  <a:lnTo>
                    <a:pt x="144" y="12"/>
                  </a:lnTo>
                  <a:lnTo>
                    <a:pt x="132" y="0"/>
                  </a:lnTo>
                  <a:lnTo>
                    <a:pt x="102" y="0"/>
                  </a:lnTo>
                  <a:lnTo>
                    <a:pt x="108" y="66"/>
                  </a:lnTo>
                  <a:lnTo>
                    <a:pt x="108" y="84"/>
                  </a:lnTo>
                  <a:lnTo>
                    <a:pt x="114" y="168"/>
                  </a:lnTo>
                  <a:lnTo>
                    <a:pt x="120" y="174"/>
                  </a:lnTo>
                  <a:lnTo>
                    <a:pt x="114" y="192"/>
                  </a:lnTo>
                  <a:lnTo>
                    <a:pt x="48" y="192"/>
                  </a:lnTo>
                  <a:lnTo>
                    <a:pt x="48" y="186"/>
                  </a:lnTo>
                  <a:lnTo>
                    <a:pt x="24" y="192"/>
                  </a:lnTo>
                  <a:lnTo>
                    <a:pt x="18" y="192"/>
                  </a:lnTo>
                  <a:lnTo>
                    <a:pt x="12" y="186"/>
                  </a:lnTo>
                  <a:lnTo>
                    <a:pt x="0" y="204"/>
                  </a:lnTo>
                  <a:lnTo>
                    <a:pt x="6" y="222"/>
                  </a:lnTo>
                  <a:lnTo>
                    <a:pt x="6" y="234"/>
                  </a:lnTo>
                  <a:lnTo>
                    <a:pt x="12" y="252"/>
                  </a:lnTo>
                  <a:lnTo>
                    <a:pt x="12" y="258"/>
                  </a:lnTo>
                  <a:lnTo>
                    <a:pt x="24" y="258"/>
                  </a:lnTo>
                  <a:lnTo>
                    <a:pt x="30" y="258"/>
                  </a:lnTo>
                  <a:lnTo>
                    <a:pt x="36" y="258"/>
                  </a:lnTo>
                  <a:lnTo>
                    <a:pt x="48" y="252"/>
                  </a:lnTo>
                  <a:lnTo>
                    <a:pt x="54" y="252"/>
                  </a:lnTo>
                  <a:lnTo>
                    <a:pt x="60" y="264"/>
                  </a:lnTo>
                  <a:lnTo>
                    <a:pt x="66" y="270"/>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25" name="Rectangle 3717"/>
            <p:cNvSpPr>
              <a:spLocks noChangeArrowheads="1"/>
            </p:cNvSpPr>
            <p:nvPr/>
          </p:nvSpPr>
          <p:spPr bwMode="auto">
            <a:xfrm>
              <a:off x="4387850" y="2873375"/>
              <a:ext cx="9525" cy="0"/>
            </a:xfrm>
            <a:prstGeom prst="rect">
              <a:avLst/>
            </a:prstGeom>
            <a:solidFill>
              <a:srgbClr val="E1E1E1"/>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126" name="Freeform 3718"/>
            <p:cNvSpPr>
              <a:spLocks/>
            </p:cNvSpPr>
            <p:nvPr/>
          </p:nvSpPr>
          <p:spPr bwMode="auto">
            <a:xfrm>
              <a:off x="3532188" y="3171825"/>
              <a:ext cx="346075" cy="449262"/>
            </a:xfrm>
            <a:custGeom>
              <a:avLst/>
              <a:gdLst>
                <a:gd name="T0" fmla="*/ 2147483647 w 215"/>
                <a:gd name="T1" fmla="*/ 2147483647 h 252"/>
                <a:gd name="T2" fmla="*/ 2147483647 w 215"/>
                <a:gd name="T3" fmla="*/ 2147483647 h 252"/>
                <a:gd name="T4" fmla="*/ 2147483647 w 215"/>
                <a:gd name="T5" fmla="*/ 2147483647 h 252"/>
                <a:gd name="T6" fmla="*/ 2147483647 w 215"/>
                <a:gd name="T7" fmla="*/ 2147483647 h 252"/>
                <a:gd name="T8" fmla="*/ 2147483647 w 215"/>
                <a:gd name="T9" fmla="*/ 2147483647 h 252"/>
                <a:gd name="T10" fmla="*/ 2147483647 w 215"/>
                <a:gd name="T11" fmla="*/ 2147483647 h 252"/>
                <a:gd name="T12" fmla="*/ 0 w 215"/>
                <a:gd name="T13" fmla="*/ 2147483647 h 252"/>
                <a:gd name="T14" fmla="*/ 0 w 215"/>
                <a:gd name="T15" fmla="*/ 2147483647 h 252"/>
                <a:gd name="T16" fmla="*/ 2147483647 w 215"/>
                <a:gd name="T17" fmla="*/ 2147483647 h 252"/>
                <a:gd name="T18" fmla="*/ 2147483647 w 215"/>
                <a:gd name="T19" fmla="*/ 2147483647 h 252"/>
                <a:gd name="T20" fmla="*/ 2147483647 w 215"/>
                <a:gd name="T21" fmla="*/ 2147483647 h 252"/>
                <a:gd name="T22" fmla="*/ 2147483647 w 215"/>
                <a:gd name="T23" fmla="*/ 2147483647 h 252"/>
                <a:gd name="T24" fmla="*/ 2147483647 w 215"/>
                <a:gd name="T25" fmla="*/ 2147483647 h 252"/>
                <a:gd name="T26" fmla="*/ 2147483647 w 215"/>
                <a:gd name="T27" fmla="*/ 2147483647 h 252"/>
                <a:gd name="T28" fmla="*/ 2147483647 w 215"/>
                <a:gd name="T29" fmla="*/ 2147483647 h 252"/>
                <a:gd name="T30" fmla="*/ 2147483647 w 215"/>
                <a:gd name="T31" fmla="*/ 2147483647 h 252"/>
                <a:gd name="T32" fmla="*/ 2147483647 w 215"/>
                <a:gd name="T33" fmla="*/ 0 h 252"/>
                <a:gd name="T34" fmla="*/ 2147483647 w 215"/>
                <a:gd name="T35" fmla="*/ 2147483647 h 252"/>
                <a:gd name="T36" fmla="*/ 2147483647 w 215"/>
                <a:gd name="T37" fmla="*/ 2147483647 h 252"/>
                <a:gd name="T38" fmla="*/ 2147483647 w 215"/>
                <a:gd name="T39" fmla="*/ 2147483647 h 252"/>
                <a:gd name="T40" fmla="*/ 2147483647 w 215"/>
                <a:gd name="T41" fmla="*/ 2147483647 h 252"/>
                <a:gd name="T42" fmla="*/ 2147483647 w 215"/>
                <a:gd name="T43" fmla="*/ 2147483647 h 252"/>
                <a:gd name="T44" fmla="*/ 2147483647 w 215"/>
                <a:gd name="T45" fmla="*/ 2147483647 h 252"/>
                <a:gd name="T46" fmla="*/ 2147483647 w 215"/>
                <a:gd name="T47" fmla="*/ 2147483647 h 252"/>
                <a:gd name="T48" fmla="*/ 2147483647 w 215"/>
                <a:gd name="T49" fmla="*/ 2147483647 h 252"/>
                <a:gd name="T50" fmla="*/ 2147483647 w 215"/>
                <a:gd name="T51" fmla="*/ 2147483647 h 252"/>
                <a:gd name="T52" fmla="*/ 2147483647 w 215"/>
                <a:gd name="T53" fmla="*/ 2147483647 h 252"/>
                <a:gd name="T54" fmla="*/ 2147483647 w 215"/>
                <a:gd name="T55" fmla="*/ 2147483647 h 252"/>
                <a:gd name="T56" fmla="*/ 2147483647 w 215"/>
                <a:gd name="T57" fmla="*/ 2147483647 h 252"/>
                <a:gd name="T58" fmla="*/ 2147483647 w 215"/>
                <a:gd name="T59" fmla="*/ 2147483647 h 252"/>
                <a:gd name="T60" fmla="*/ 2147483647 w 215"/>
                <a:gd name="T61" fmla="*/ 2147483647 h 252"/>
                <a:gd name="T62" fmla="*/ 2147483647 w 215"/>
                <a:gd name="T63" fmla="*/ 2147483647 h 252"/>
                <a:gd name="T64" fmla="*/ 2147483647 w 215"/>
                <a:gd name="T65" fmla="*/ 2147483647 h 252"/>
                <a:gd name="T66" fmla="*/ 2147483647 w 215"/>
                <a:gd name="T67" fmla="*/ 2147483647 h 252"/>
                <a:gd name="T68" fmla="*/ 2147483647 w 215"/>
                <a:gd name="T69" fmla="*/ 2147483647 h 252"/>
                <a:gd name="T70" fmla="*/ 2147483647 w 215"/>
                <a:gd name="T71" fmla="*/ 2147483647 h 252"/>
                <a:gd name="T72" fmla="*/ 2147483647 w 215"/>
                <a:gd name="T73" fmla="*/ 2147483647 h 252"/>
                <a:gd name="T74" fmla="*/ 2147483647 w 215"/>
                <a:gd name="T75" fmla="*/ 2147483647 h 252"/>
                <a:gd name="T76" fmla="*/ 2147483647 w 215"/>
                <a:gd name="T77" fmla="*/ 2147483647 h 2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5"/>
                <a:gd name="T118" fmla="*/ 0 h 252"/>
                <a:gd name="T119" fmla="*/ 215 w 215"/>
                <a:gd name="T120" fmla="*/ 252 h 25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5" h="252">
                  <a:moveTo>
                    <a:pt x="12" y="216"/>
                  </a:moveTo>
                  <a:lnTo>
                    <a:pt x="6" y="228"/>
                  </a:lnTo>
                  <a:lnTo>
                    <a:pt x="12" y="204"/>
                  </a:lnTo>
                  <a:lnTo>
                    <a:pt x="18" y="180"/>
                  </a:lnTo>
                  <a:lnTo>
                    <a:pt x="12" y="162"/>
                  </a:lnTo>
                  <a:lnTo>
                    <a:pt x="12" y="138"/>
                  </a:lnTo>
                  <a:lnTo>
                    <a:pt x="0" y="126"/>
                  </a:lnTo>
                  <a:lnTo>
                    <a:pt x="0" y="132"/>
                  </a:lnTo>
                  <a:lnTo>
                    <a:pt x="6" y="120"/>
                  </a:lnTo>
                  <a:lnTo>
                    <a:pt x="72" y="120"/>
                  </a:lnTo>
                  <a:lnTo>
                    <a:pt x="72" y="102"/>
                  </a:lnTo>
                  <a:lnTo>
                    <a:pt x="72" y="90"/>
                  </a:lnTo>
                  <a:lnTo>
                    <a:pt x="89" y="78"/>
                  </a:lnTo>
                  <a:lnTo>
                    <a:pt x="89" y="54"/>
                  </a:lnTo>
                  <a:lnTo>
                    <a:pt x="89" y="30"/>
                  </a:lnTo>
                  <a:lnTo>
                    <a:pt x="149" y="30"/>
                  </a:lnTo>
                  <a:lnTo>
                    <a:pt x="149" y="0"/>
                  </a:lnTo>
                  <a:lnTo>
                    <a:pt x="167" y="12"/>
                  </a:lnTo>
                  <a:lnTo>
                    <a:pt x="179" y="24"/>
                  </a:lnTo>
                  <a:lnTo>
                    <a:pt x="197" y="36"/>
                  </a:lnTo>
                  <a:lnTo>
                    <a:pt x="215" y="48"/>
                  </a:lnTo>
                  <a:lnTo>
                    <a:pt x="185" y="48"/>
                  </a:lnTo>
                  <a:lnTo>
                    <a:pt x="191" y="114"/>
                  </a:lnTo>
                  <a:lnTo>
                    <a:pt x="191" y="132"/>
                  </a:lnTo>
                  <a:lnTo>
                    <a:pt x="197" y="216"/>
                  </a:lnTo>
                  <a:lnTo>
                    <a:pt x="203" y="222"/>
                  </a:lnTo>
                  <a:lnTo>
                    <a:pt x="197" y="240"/>
                  </a:lnTo>
                  <a:lnTo>
                    <a:pt x="131" y="240"/>
                  </a:lnTo>
                  <a:lnTo>
                    <a:pt x="131" y="234"/>
                  </a:lnTo>
                  <a:lnTo>
                    <a:pt x="107" y="240"/>
                  </a:lnTo>
                  <a:lnTo>
                    <a:pt x="101" y="240"/>
                  </a:lnTo>
                  <a:lnTo>
                    <a:pt x="95" y="234"/>
                  </a:lnTo>
                  <a:lnTo>
                    <a:pt x="83" y="252"/>
                  </a:lnTo>
                  <a:lnTo>
                    <a:pt x="72" y="240"/>
                  </a:lnTo>
                  <a:lnTo>
                    <a:pt x="54" y="228"/>
                  </a:lnTo>
                  <a:lnTo>
                    <a:pt x="42" y="216"/>
                  </a:lnTo>
                  <a:lnTo>
                    <a:pt x="24" y="216"/>
                  </a:lnTo>
                  <a:lnTo>
                    <a:pt x="12" y="216"/>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27" name="Freeform 3719"/>
            <p:cNvSpPr>
              <a:spLocks/>
            </p:cNvSpPr>
            <p:nvPr/>
          </p:nvSpPr>
          <p:spPr bwMode="auto">
            <a:xfrm>
              <a:off x="3648075" y="2873375"/>
              <a:ext cx="336550" cy="287337"/>
            </a:xfrm>
            <a:custGeom>
              <a:avLst/>
              <a:gdLst>
                <a:gd name="T0" fmla="*/ 2147483647 w 209"/>
                <a:gd name="T1" fmla="*/ 2147483647 h 161"/>
                <a:gd name="T2" fmla="*/ 2147483647 w 209"/>
                <a:gd name="T3" fmla="*/ 2147483647 h 161"/>
                <a:gd name="T4" fmla="*/ 2147483647 w 209"/>
                <a:gd name="T5" fmla="*/ 2147483647 h 161"/>
                <a:gd name="T6" fmla="*/ 2147483647 w 209"/>
                <a:gd name="T7" fmla="*/ 2147483647 h 161"/>
                <a:gd name="T8" fmla="*/ 2147483647 w 209"/>
                <a:gd name="T9" fmla="*/ 2147483647 h 161"/>
                <a:gd name="T10" fmla="*/ 2147483647 w 209"/>
                <a:gd name="T11" fmla="*/ 2147483647 h 161"/>
                <a:gd name="T12" fmla="*/ 2147483647 w 209"/>
                <a:gd name="T13" fmla="*/ 2147483647 h 161"/>
                <a:gd name="T14" fmla="*/ 2147483647 w 209"/>
                <a:gd name="T15" fmla="*/ 2147483647 h 161"/>
                <a:gd name="T16" fmla="*/ 2147483647 w 209"/>
                <a:gd name="T17" fmla="*/ 2147483647 h 161"/>
                <a:gd name="T18" fmla="*/ 2147483647 w 209"/>
                <a:gd name="T19" fmla="*/ 2147483647 h 161"/>
                <a:gd name="T20" fmla="*/ 0 w 209"/>
                <a:gd name="T21" fmla="*/ 2147483647 h 161"/>
                <a:gd name="T22" fmla="*/ 2147483647 w 209"/>
                <a:gd name="T23" fmla="*/ 2147483647 h 161"/>
                <a:gd name="T24" fmla="*/ 2147483647 w 209"/>
                <a:gd name="T25" fmla="*/ 2147483647 h 161"/>
                <a:gd name="T26" fmla="*/ 2147483647 w 209"/>
                <a:gd name="T27" fmla="*/ 2147483647 h 161"/>
                <a:gd name="T28" fmla="*/ 2147483647 w 209"/>
                <a:gd name="T29" fmla="*/ 2147483647 h 161"/>
                <a:gd name="T30" fmla="*/ 2147483647 w 209"/>
                <a:gd name="T31" fmla="*/ 2147483647 h 161"/>
                <a:gd name="T32" fmla="*/ 2147483647 w 209"/>
                <a:gd name="T33" fmla="*/ 2147483647 h 161"/>
                <a:gd name="T34" fmla="*/ 2147483647 w 209"/>
                <a:gd name="T35" fmla="*/ 2147483647 h 161"/>
                <a:gd name="T36" fmla="*/ 2147483647 w 209"/>
                <a:gd name="T37" fmla="*/ 2147483647 h 161"/>
                <a:gd name="T38" fmla="*/ 2147483647 w 209"/>
                <a:gd name="T39" fmla="*/ 2147483647 h 161"/>
                <a:gd name="T40" fmla="*/ 2147483647 w 209"/>
                <a:gd name="T41" fmla="*/ 2147483647 h 161"/>
                <a:gd name="T42" fmla="*/ 2147483647 w 209"/>
                <a:gd name="T43" fmla="*/ 2147483647 h 161"/>
                <a:gd name="T44" fmla="*/ 2147483647 w 209"/>
                <a:gd name="T45" fmla="*/ 2147483647 h 161"/>
                <a:gd name="T46" fmla="*/ 2147483647 w 209"/>
                <a:gd name="T47" fmla="*/ 2147483647 h 161"/>
                <a:gd name="T48" fmla="*/ 2147483647 w 209"/>
                <a:gd name="T49" fmla="*/ 2147483647 h 161"/>
                <a:gd name="T50" fmla="*/ 2147483647 w 209"/>
                <a:gd name="T51" fmla="*/ 2147483647 h 161"/>
                <a:gd name="T52" fmla="*/ 2147483647 w 209"/>
                <a:gd name="T53" fmla="*/ 2147483647 h 161"/>
                <a:gd name="T54" fmla="*/ 2147483647 w 209"/>
                <a:gd name="T55" fmla="*/ 2147483647 h 161"/>
                <a:gd name="T56" fmla="*/ 2147483647 w 209"/>
                <a:gd name="T57" fmla="*/ 2147483647 h 161"/>
                <a:gd name="T58" fmla="*/ 2147483647 w 209"/>
                <a:gd name="T59" fmla="*/ 0 h 161"/>
                <a:gd name="T60" fmla="*/ 2147483647 w 209"/>
                <a:gd name="T61" fmla="*/ 2147483647 h 161"/>
                <a:gd name="T62" fmla="*/ 2147483647 w 209"/>
                <a:gd name="T63" fmla="*/ 2147483647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9"/>
                <a:gd name="T97" fmla="*/ 0 h 161"/>
                <a:gd name="T98" fmla="*/ 209 w 209"/>
                <a:gd name="T99" fmla="*/ 161 h 1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9" h="161">
                  <a:moveTo>
                    <a:pt x="107" y="42"/>
                  </a:moveTo>
                  <a:lnTo>
                    <a:pt x="89" y="48"/>
                  </a:lnTo>
                  <a:lnTo>
                    <a:pt x="77" y="60"/>
                  </a:lnTo>
                  <a:lnTo>
                    <a:pt x="65" y="72"/>
                  </a:lnTo>
                  <a:lnTo>
                    <a:pt x="59" y="90"/>
                  </a:lnTo>
                  <a:lnTo>
                    <a:pt x="59" y="108"/>
                  </a:lnTo>
                  <a:lnTo>
                    <a:pt x="53" y="120"/>
                  </a:lnTo>
                  <a:lnTo>
                    <a:pt x="47" y="138"/>
                  </a:lnTo>
                  <a:lnTo>
                    <a:pt x="29" y="144"/>
                  </a:lnTo>
                  <a:lnTo>
                    <a:pt x="17" y="156"/>
                  </a:lnTo>
                  <a:lnTo>
                    <a:pt x="0" y="161"/>
                  </a:lnTo>
                  <a:lnTo>
                    <a:pt x="77" y="161"/>
                  </a:lnTo>
                  <a:lnTo>
                    <a:pt x="83" y="138"/>
                  </a:lnTo>
                  <a:lnTo>
                    <a:pt x="95" y="132"/>
                  </a:lnTo>
                  <a:lnTo>
                    <a:pt x="107" y="126"/>
                  </a:lnTo>
                  <a:lnTo>
                    <a:pt x="125" y="120"/>
                  </a:lnTo>
                  <a:lnTo>
                    <a:pt x="137" y="108"/>
                  </a:lnTo>
                  <a:lnTo>
                    <a:pt x="161" y="96"/>
                  </a:lnTo>
                  <a:lnTo>
                    <a:pt x="161" y="84"/>
                  </a:lnTo>
                  <a:lnTo>
                    <a:pt x="185" y="72"/>
                  </a:lnTo>
                  <a:lnTo>
                    <a:pt x="203" y="72"/>
                  </a:lnTo>
                  <a:lnTo>
                    <a:pt x="209" y="66"/>
                  </a:lnTo>
                  <a:lnTo>
                    <a:pt x="197" y="48"/>
                  </a:lnTo>
                  <a:lnTo>
                    <a:pt x="191" y="36"/>
                  </a:lnTo>
                  <a:lnTo>
                    <a:pt x="191" y="18"/>
                  </a:lnTo>
                  <a:lnTo>
                    <a:pt x="185" y="12"/>
                  </a:lnTo>
                  <a:lnTo>
                    <a:pt x="173" y="12"/>
                  </a:lnTo>
                  <a:lnTo>
                    <a:pt x="143" y="12"/>
                  </a:lnTo>
                  <a:lnTo>
                    <a:pt x="131" y="0"/>
                  </a:lnTo>
                  <a:lnTo>
                    <a:pt x="125" y="6"/>
                  </a:lnTo>
                  <a:lnTo>
                    <a:pt x="107" y="42"/>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28" name="Freeform 3720"/>
            <p:cNvSpPr>
              <a:spLocks/>
            </p:cNvSpPr>
            <p:nvPr/>
          </p:nvSpPr>
          <p:spPr bwMode="auto">
            <a:xfrm>
              <a:off x="4013200" y="3311525"/>
              <a:ext cx="442913" cy="415925"/>
            </a:xfrm>
            <a:custGeom>
              <a:avLst/>
              <a:gdLst>
                <a:gd name="T0" fmla="*/ 2147483647 w 275"/>
                <a:gd name="T1" fmla="*/ 2147483647 h 234"/>
                <a:gd name="T2" fmla="*/ 2147483647 w 275"/>
                <a:gd name="T3" fmla="*/ 2147483647 h 234"/>
                <a:gd name="T4" fmla="*/ 2147483647 w 275"/>
                <a:gd name="T5" fmla="*/ 2147483647 h 234"/>
                <a:gd name="T6" fmla="*/ 2147483647 w 275"/>
                <a:gd name="T7" fmla="*/ 2147483647 h 234"/>
                <a:gd name="T8" fmla="*/ 2147483647 w 275"/>
                <a:gd name="T9" fmla="*/ 2147483647 h 234"/>
                <a:gd name="T10" fmla="*/ 2147483647 w 275"/>
                <a:gd name="T11" fmla="*/ 2147483647 h 234"/>
                <a:gd name="T12" fmla="*/ 0 w 275"/>
                <a:gd name="T13" fmla="*/ 2147483647 h 234"/>
                <a:gd name="T14" fmla="*/ 2147483647 w 275"/>
                <a:gd name="T15" fmla="*/ 2147483647 h 234"/>
                <a:gd name="T16" fmla="*/ 2147483647 w 275"/>
                <a:gd name="T17" fmla="*/ 2147483647 h 234"/>
                <a:gd name="T18" fmla="*/ 2147483647 w 275"/>
                <a:gd name="T19" fmla="*/ 2147483647 h 234"/>
                <a:gd name="T20" fmla="*/ 2147483647 w 275"/>
                <a:gd name="T21" fmla="*/ 2147483647 h 234"/>
                <a:gd name="T22" fmla="*/ 2147483647 w 275"/>
                <a:gd name="T23" fmla="*/ 2147483647 h 234"/>
                <a:gd name="T24" fmla="*/ 2147483647 w 275"/>
                <a:gd name="T25" fmla="*/ 2147483647 h 234"/>
                <a:gd name="T26" fmla="*/ 2147483647 w 275"/>
                <a:gd name="T27" fmla="*/ 2147483647 h 234"/>
                <a:gd name="T28" fmla="*/ 2147483647 w 275"/>
                <a:gd name="T29" fmla="*/ 2147483647 h 234"/>
                <a:gd name="T30" fmla="*/ 2147483647 w 275"/>
                <a:gd name="T31" fmla="*/ 2147483647 h 234"/>
                <a:gd name="T32" fmla="*/ 2147483647 w 275"/>
                <a:gd name="T33" fmla="*/ 2147483647 h 234"/>
                <a:gd name="T34" fmla="*/ 2147483647 w 275"/>
                <a:gd name="T35" fmla="*/ 2147483647 h 234"/>
                <a:gd name="T36" fmla="*/ 2147483647 w 275"/>
                <a:gd name="T37" fmla="*/ 2147483647 h 234"/>
                <a:gd name="T38" fmla="*/ 2147483647 w 275"/>
                <a:gd name="T39" fmla="*/ 2147483647 h 234"/>
                <a:gd name="T40" fmla="*/ 2147483647 w 275"/>
                <a:gd name="T41" fmla="*/ 2147483647 h 234"/>
                <a:gd name="T42" fmla="*/ 2147483647 w 275"/>
                <a:gd name="T43" fmla="*/ 2147483647 h 234"/>
                <a:gd name="T44" fmla="*/ 2147483647 w 275"/>
                <a:gd name="T45" fmla="*/ 0 h 234"/>
                <a:gd name="T46" fmla="*/ 2147483647 w 275"/>
                <a:gd name="T47" fmla="*/ 2147483647 h 234"/>
                <a:gd name="T48" fmla="*/ 2147483647 w 275"/>
                <a:gd name="T49" fmla="*/ 2147483647 h 234"/>
                <a:gd name="T50" fmla="*/ 2147483647 w 275"/>
                <a:gd name="T51" fmla="*/ 2147483647 h 234"/>
                <a:gd name="T52" fmla="*/ 2147483647 w 275"/>
                <a:gd name="T53" fmla="*/ 2147483647 h 234"/>
                <a:gd name="T54" fmla="*/ 2147483647 w 275"/>
                <a:gd name="T55" fmla="*/ 2147483647 h 234"/>
                <a:gd name="T56" fmla="*/ 2147483647 w 275"/>
                <a:gd name="T57" fmla="*/ 2147483647 h 234"/>
                <a:gd name="T58" fmla="*/ 2147483647 w 275"/>
                <a:gd name="T59" fmla="*/ 2147483647 h 234"/>
                <a:gd name="T60" fmla="*/ 2147483647 w 275"/>
                <a:gd name="T61" fmla="*/ 2147483647 h 234"/>
                <a:gd name="T62" fmla="*/ 2147483647 w 275"/>
                <a:gd name="T63" fmla="*/ 2147483647 h 234"/>
                <a:gd name="T64" fmla="*/ 2147483647 w 275"/>
                <a:gd name="T65" fmla="*/ 2147483647 h 234"/>
                <a:gd name="T66" fmla="*/ 2147483647 w 275"/>
                <a:gd name="T67" fmla="*/ 2147483647 h 234"/>
                <a:gd name="T68" fmla="*/ 2147483647 w 275"/>
                <a:gd name="T69" fmla="*/ 2147483647 h 234"/>
                <a:gd name="T70" fmla="*/ 2147483647 w 275"/>
                <a:gd name="T71" fmla="*/ 2147483647 h 234"/>
                <a:gd name="T72" fmla="*/ 2147483647 w 275"/>
                <a:gd name="T73" fmla="*/ 2147483647 h 234"/>
                <a:gd name="T74" fmla="*/ 2147483647 w 275"/>
                <a:gd name="T75" fmla="*/ 2147483647 h 234"/>
                <a:gd name="T76" fmla="*/ 2147483647 w 275"/>
                <a:gd name="T77" fmla="*/ 2147483647 h 234"/>
                <a:gd name="T78" fmla="*/ 2147483647 w 275"/>
                <a:gd name="T79" fmla="*/ 2147483647 h 234"/>
                <a:gd name="T80" fmla="*/ 2147483647 w 275"/>
                <a:gd name="T81" fmla="*/ 2147483647 h 234"/>
                <a:gd name="T82" fmla="*/ 2147483647 w 275"/>
                <a:gd name="T83" fmla="*/ 2147483647 h 234"/>
                <a:gd name="T84" fmla="*/ 2147483647 w 275"/>
                <a:gd name="T85" fmla="*/ 2147483647 h 234"/>
                <a:gd name="T86" fmla="*/ 2147483647 w 275"/>
                <a:gd name="T87" fmla="*/ 2147483647 h 234"/>
                <a:gd name="T88" fmla="*/ 2147483647 w 275"/>
                <a:gd name="T89" fmla="*/ 2147483647 h 234"/>
                <a:gd name="T90" fmla="*/ 2147483647 w 275"/>
                <a:gd name="T91" fmla="*/ 2147483647 h 234"/>
                <a:gd name="T92" fmla="*/ 2147483647 w 275"/>
                <a:gd name="T93" fmla="*/ 2147483647 h 234"/>
                <a:gd name="T94" fmla="*/ 2147483647 w 275"/>
                <a:gd name="T95" fmla="*/ 2147483647 h 234"/>
                <a:gd name="T96" fmla="*/ 2147483647 w 275"/>
                <a:gd name="T97" fmla="*/ 2147483647 h 234"/>
                <a:gd name="T98" fmla="*/ 2147483647 w 275"/>
                <a:gd name="T99" fmla="*/ 2147483647 h 234"/>
                <a:gd name="T100" fmla="*/ 2147483647 w 275"/>
                <a:gd name="T101" fmla="*/ 2147483647 h 234"/>
                <a:gd name="T102" fmla="*/ 2147483647 w 275"/>
                <a:gd name="T103" fmla="*/ 2147483647 h 234"/>
                <a:gd name="T104" fmla="*/ 2147483647 w 275"/>
                <a:gd name="T105" fmla="*/ 2147483647 h 234"/>
                <a:gd name="T106" fmla="*/ 2147483647 w 275"/>
                <a:gd name="T107" fmla="*/ 2147483647 h 234"/>
                <a:gd name="T108" fmla="*/ 2147483647 w 275"/>
                <a:gd name="T109" fmla="*/ 2147483647 h 234"/>
                <a:gd name="T110" fmla="*/ 2147483647 w 275"/>
                <a:gd name="T111" fmla="*/ 2147483647 h 234"/>
                <a:gd name="T112" fmla="*/ 2147483647 w 275"/>
                <a:gd name="T113" fmla="*/ 2147483647 h 234"/>
                <a:gd name="T114" fmla="*/ 2147483647 w 275"/>
                <a:gd name="T115" fmla="*/ 2147483647 h 2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75"/>
                <a:gd name="T175" fmla="*/ 0 h 234"/>
                <a:gd name="T176" fmla="*/ 275 w 275"/>
                <a:gd name="T177" fmla="*/ 234 h 23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75" h="234">
                  <a:moveTo>
                    <a:pt x="30" y="216"/>
                  </a:moveTo>
                  <a:lnTo>
                    <a:pt x="24" y="216"/>
                  </a:lnTo>
                  <a:lnTo>
                    <a:pt x="12" y="210"/>
                  </a:lnTo>
                  <a:lnTo>
                    <a:pt x="12" y="204"/>
                  </a:lnTo>
                  <a:lnTo>
                    <a:pt x="18" y="204"/>
                  </a:lnTo>
                  <a:lnTo>
                    <a:pt x="6" y="186"/>
                  </a:lnTo>
                  <a:lnTo>
                    <a:pt x="0" y="168"/>
                  </a:lnTo>
                  <a:lnTo>
                    <a:pt x="6" y="168"/>
                  </a:lnTo>
                  <a:lnTo>
                    <a:pt x="18" y="162"/>
                  </a:lnTo>
                  <a:lnTo>
                    <a:pt x="42" y="162"/>
                  </a:lnTo>
                  <a:lnTo>
                    <a:pt x="60" y="162"/>
                  </a:lnTo>
                  <a:lnTo>
                    <a:pt x="66" y="144"/>
                  </a:lnTo>
                  <a:lnTo>
                    <a:pt x="66" y="132"/>
                  </a:lnTo>
                  <a:lnTo>
                    <a:pt x="66" y="114"/>
                  </a:lnTo>
                  <a:lnTo>
                    <a:pt x="72" y="102"/>
                  </a:lnTo>
                  <a:lnTo>
                    <a:pt x="72" y="84"/>
                  </a:lnTo>
                  <a:lnTo>
                    <a:pt x="96" y="78"/>
                  </a:lnTo>
                  <a:lnTo>
                    <a:pt x="113" y="66"/>
                  </a:lnTo>
                  <a:lnTo>
                    <a:pt x="125" y="54"/>
                  </a:lnTo>
                  <a:lnTo>
                    <a:pt x="143" y="42"/>
                  </a:lnTo>
                  <a:lnTo>
                    <a:pt x="161" y="24"/>
                  </a:lnTo>
                  <a:lnTo>
                    <a:pt x="185" y="12"/>
                  </a:lnTo>
                  <a:lnTo>
                    <a:pt x="203" y="0"/>
                  </a:lnTo>
                  <a:lnTo>
                    <a:pt x="227" y="6"/>
                  </a:lnTo>
                  <a:lnTo>
                    <a:pt x="239" y="18"/>
                  </a:lnTo>
                  <a:lnTo>
                    <a:pt x="251" y="12"/>
                  </a:lnTo>
                  <a:lnTo>
                    <a:pt x="257" y="12"/>
                  </a:lnTo>
                  <a:lnTo>
                    <a:pt x="257" y="24"/>
                  </a:lnTo>
                  <a:lnTo>
                    <a:pt x="257" y="42"/>
                  </a:lnTo>
                  <a:lnTo>
                    <a:pt x="275" y="60"/>
                  </a:lnTo>
                  <a:lnTo>
                    <a:pt x="269" y="72"/>
                  </a:lnTo>
                  <a:lnTo>
                    <a:pt x="269" y="84"/>
                  </a:lnTo>
                  <a:lnTo>
                    <a:pt x="269" y="102"/>
                  </a:lnTo>
                  <a:lnTo>
                    <a:pt x="263" y="132"/>
                  </a:lnTo>
                  <a:lnTo>
                    <a:pt x="257" y="144"/>
                  </a:lnTo>
                  <a:lnTo>
                    <a:pt x="251" y="156"/>
                  </a:lnTo>
                  <a:lnTo>
                    <a:pt x="239" y="168"/>
                  </a:lnTo>
                  <a:lnTo>
                    <a:pt x="233" y="180"/>
                  </a:lnTo>
                  <a:lnTo>
                    <a:pt x="233" y="198"/>
                  </a:lnTo>
                  <a:lnTo>
                    <a:pt x="215" y="210"/>
                  </a:lnTo>
                  <a:lnTo>
                    <a:pt x="197" y="204"/>
                  </a:lnTo>
                  <a:lnTo>
                    <a:pt x="179" y="204"/>
                  </a:lnTo>
                  <a:lnTo>
                    <a:pt x="161" y="216"/>
                  </a:lnTo>
                  <a:lnTo>
                    <a:pt x="143" y="210"/>
                  </a:lnTo>
                  <a:lnTo>
                    <a:pt x="131" y="204"/>
                  </a:lnTo>
                  <a:lnTo>
                    <a:pt x="113" y="210"/>
                  </a:lnTo>
                  <a:lnTo>
                    <a:pt x="101" y="198"/>
                  </a:lnTo>
                  <a:lnTo>
                    <a:pt x="84" y="192"/>
                  </a:lnTo>
                  <a:lnTo>
                    <a:pt x="72" y="198"/>
                  </a:lnTo>
                  <a:lnTo>
                    <a:pt x="66" y="216"/>
                  </a:lnTo>
                  <a:lnTo>
                    <a:pt x="60" y="228"/>
                  </a:lnTo>
                  <a:lnTo>
                    <a:pt x="60" y="234"/>
                  </a:lnTo>
                  <a:lnTo>
                    <a:pt x="42" y="222"/>
                  </a:lnTo>
                  <a:lnTo>
                    <a:pt x="42" y="228"/>
                  </a:lnTo>
                  <a:lnTo>
                    <a:pt x="42" y="234"/>
                  </a:lnTo>
                  <a:lnTo>
                    <a:pt x="36" y="222"/>
                  </a:lnTo>
                  <a:lnTo>
                    <a:pt x="30" y="216"/>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29" name="Freeform 3721"/>
            <p:cNvSpPr>
              <a:spLocks/>
            </p:cNvSpPr>
            <p:nvPr/>
          </p:nvSpPr>
          <p:spPr bwMode="auto">
            <a:xfrm>
              <a:off x="3521075" y="3556000"/>
              <a:ext cx="165100" cy="150812"/>
            </a:xfrm>
            <a:custGeom>
              <a:avLst/>
              <a:gdLst>
                <a:gd name="T0" fmla="*/ 2147483647 w 101"/>
                <a:gd name="T1" fmla="*/ 0 h 84"/>
                <a:gd name="T2" fmla="*/ 2147483647 w 101"/>
                <a:gd name="T3" fmla="*/ 2147483647 h 84"/>
                <a:gd name="T4" fmla="*/ 0 w 101"/>
                <a:gd name="T5" fmla="*/ 2147483647 h 84"/>
                <a:gd name="T6" fmla="*/ 2147483647 w 101"/>
                <a:gd name="T7" fmla="*/ 2147483647 h 84"/>
                <a:gd name="T8" fmla="*/ 2147483647 w 101"/>
                <a:gd name="T9" fmla="*/ 2147483647 h 84"/>
                <a:gd name="T10" fmla="*/ 2147483647 w 101"/>
                <a:gd name="T11" fmla="*/ 2147483647 h 84"/>
                <a:gd name="T12" fmla="*/ 2147483647 w 101"/>
                <a:gd name="T13" fmla="*/ 2147483647 h 84"/>
                <a:gd name="T14" fmla="*/ 2147483647 w 101"/>
                <a:gd name="T15" fmla="*/ 2147483647 h 84"/>
                <a:gd name="T16" fmla="*/ 2147483647 w 101"/>
                <a:gd name="T17" fmla="*/ 2147483647 h 84"/>
                <a:gd name="T18" fmla="*/ 2147483647 w 101"/>
                <a:gd name="T19" fmla="*/ 2147483647 h 84"/>
                <a:gd name="T20" fmla="*/ 2147483647 w 101"/>
                <a:gd name="T21" fmla="*/ 2147483647 h 84"/>
                <a:gd name="T22" fmla="*/ 2147483647 w 101"/>
                <a:gd name="T23" fmla="*/ 2147483647 h 84"/>
                <a:gd name="T24" fmla="*/ 2147483647 w 101"/>
                <a:gd name="T25" fmla="*/ 2147483647 h 84"/>
                <a:gd name="T26" fmla="*/ 2147483647 w 101"/>
                <a:gd name="T27" fmla="*/ 2147483647 h 84"/>
                <a:gd name="T28" fmla="*/ 2147483647 w 101"/>
                <a:gd name="T29" fmla="*/ 2147483647 h 84"/>
                <a:gd name="T30" fmla="*/ 2147483647 w 101"/>
                <a:gd name="T31" fmla="*/ 2147483647 h 84"/>
                <a:gd name="T32" fmla="*/ 2147483647 w 101"/>
                <a:gd name="T33" fmla="*/ 2147483647 h 84"/>
                <a:gd name="T34" fmla="*/ 2147483647 w 101"/>
                <a:gd name="T35" fmla="*/ 2147483647 h 84"/>
                <a:gd name="T36" fmla="*/ 2147483647 w 101"/>
                <a:gd name="T37" fmla="*/ 2147483647 h 84"/>
                <a:gd name="T38" fmla="*/ 2147483647 w 101"/>
                <a:gd name="T39" fmla="*/ 2147483647 h 84"/>
                <a:gd name="T40" fmla="*/ 2147483647 w 101"/>
                <a:gd name="T41" fmla="*/ 2147483647 h 84"/>
                <a:gd name="T42" fmla="*/ 2147483647 w 101"/>
                <a:gd name="T43" fmla="*/ 2147483647 h 84"/>
                <a:gd name="T44" fmla="*/ 2147483647 w 101"/>
                <a:gd name="T45" fmla="*/ 2147483647 h 84"/>
                <a:gd name="T46" fmla="*/ 2147483647 w 101"/>
                <a:gd name="T47" fmla="*/ 2147483647 h 84"/>
                <a:gd name="T48" fmla="*/ 2147483647 w 101"/>
                <a:gd name="T49" fmla="*/ 2147483647 h 84"/>
                <a:gd name="T50" fmla="*/ 2147483647 w 101"/>
                <a:gd name="T51" fmla="*/ 2147483647 h 84"/>
                <a:gd name="T52" fmla="*/ 2147483647 w 101"/>
                <a:gd name="T53" fmla="*/ 2147483647 h 84"/>
                <a:gd name="T54" fmla="*/ 2147483647 w 101"/>
                <a:gd name="T55" fmla="*/ 2147483647 h 84"/>
                <a:gd name="T56" fmla="*/ 2147483647 w 101"/>
                <a:gd name="T57" fmla="*/ 2147483647 h 84"/>
                <a:gd name="T58" fmla="*/ 2147483647 w 101"/>
                <a:gd name="T59" fmla="*/ 2147483647 h 84"/>
                <a:gd name="T60" fmla="*/ 2147483647 w 101"/>
                <a:gd name="T61" fmla="*/ 0 h 84"/>
                <a:gd name="T62" fmla="*/ 2147483647 w 101"/>
                <a:gd name="T63" fmla="*/ 0 h 84"/>
                <a:gd name="T64" fmla="*/ 2147483647 w 101"/>
                <a:gd name="T65" fmla="*/ 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1"/>
                <a:gd name="T100" fmla="*/ 0 h 84"/>
                <a:gd name="T101" fmla="*/ 101 w 101"/>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1" h="84">
                  <a:moveTo>
                    <a:pt x="18" y="0"/>
                  </a:moveTo>
                  <a:lnTo>
                    <a:pt x="12" y="12"/>
                  </a:lnTo>
                  <a:lnTo>
                    <a:pt x="0" y="36"/>
                  </a:lnTo>
                  <a:lnTo>
                    <a:pt x="12" y="54"/>
                  </a:lnTo>
                  <a:lnTo>
                    <a:pt x="12" y="48"/>
                  </a:lnTo>
                  <a:lnTo>
                    <a:pt x="12" y="54"/>
                  </a:lnTo>
                  <a:lnTo>
                    <a:pt x="12" y="60"/>
                  </a:lnTo>
                  <a:lnTo>
                    <a:pt x="30" y="60"/>
                  </a:lnTo>
                  <a:lnTo>
                    <a:pt x="36" y="54"/>
                  </a:lnTo>
                  <a:lnTo>
                    <a:pt x="54" y="60"/>
                  </a:lnTo>
                  <a:lnTo>
                    <a:pt x="60" y="66"/>
                  </a:lnTo>
                  <a:lnTo>
                    <a:pt x="36" y="60"/>
                  </a:lnTo>
                  <a:lnTo>
                    <a:pt x="24" y="66"/>
                  </a:lnTo>
                  <a:lnTo>
                    <a:pt x="12" y="72"/>
                  </a:lnTo>
                  <a:lnTo>
                    <a:pt x="12" y="78"/>
                  </a:lnTo>
                  <a:lnTo>
                    <a:pt x="24" y="78"/>
                  </a:lnTo>
                  <a:lnTo>
                    <a:pt x="30" y="78"/>
                  </a:lnTo>
                  <a:lnTo>
                    <a:pt x="12" y="78"/>
                  </a:lnTo>
                  <a:lnTo>
                    <a:pt x="12" y="84"/>
                  </a:lnTo>
                  <a:lnTo>
                    <a:pt x="36" y="78"/>
                  </a:lnTo>
                  <a:lnTo>
                    <a:pt x="60" y="78"/>
                  </a:lnTo>
                  <a:lnTo>
                    <a:pt x="78" y="84"/>
                  </a:lnTo>
                  <a:lnTo>
                    <a:pt x="101" y="84"/>
                  </a:lnTo>
                  <a:lnTo>
                    <a:pt x="95" y="66"/>
                  </a:lnTo>
                  <a:lnTo>
                    <a:pt x="95" y="54"/>
                  </a:lnTo>
                  <a:lnTo>
                    <a:pt x="89" y="36"/>
                  </a:lnTo>
                  <a:lnTo>
                    <a:pt x="78" y="24"/>
                  </a:lnTo>
                  <a:lnTo>
                    <a:pt x="60" y="12"/>
                  </a:lnTo>
                  <a:lnTo>
                    <a:pt x="48" y="0"/>
                  </a:lnTo>
                  <a:lnTo>
                    <a:pt x="30" y="0"/>
                  </a:lnTo>
                  <a:lnTo>
                    <a:pt x="18" y="0"/>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30" name="Freeform 3722"/>
            <p:cNvSpPr>
              <a:spLocks/>
            </p:cNvSpPr>
            <p:nvPr/>
          </p:nvSpPr>
          <p:spPr bwMode="auto">
            <a:xfrm>
              <a:off x="4203700" y="2819400"/>
              <a:ext cx="117475" cy="257175"/>
            </a:xfrm>
            <a:custGeom>
              <a:avLst/>
              <a:gdLst>
                <a:gd name="T0" fmla="*/ 2147483647 w 72"/>
                <a:gd name="T1" fmla="*/ 2147483647 h 144"/>
                <a:gd name="T2" fmla="*/ 2147483647 w 72"/>
                <a:gd name="T3" fmla="*/ 2147483647 h 144"/>
                <a:gd name="T4" fmla="*/ 2147483647 w 72"/>
                <a:gd name="T5" fmla="*/ 2147483647 h 144"/>
                <a:gd name="T6" fmla="*/ 2147483647 w 72"/>
                <a:gd name="T7" fmla="*/ 2147483647 h 144"/>
                <a:gd name="T8" fmla="*/ 0 w 72"/>
                <a:gd name="T9" fmla="*/ 2147483647 h 144"/>
                <a:gd name="T10" fmla="*/ 2147483647 w 72"/>
                <a:gd name="T11" fmla="*/ 2147483647 h 144"/>
                <a:gd name="T12" fmla="*/ 2147483647 w 72"/>
                <a:gd name="T13" fmla="*/ 2147483647 h 144"/>
                <a:gd name="T14" fmla="*/ 2147483647 w 72"/>
                <a:gd name="T15" fmla="*/ 2147483647 h 144"/>
                <a:gd name="T16" fmla="*/ 2147483647 w 72"/>
                <a:gd name="T17" fmla="*/ 2147483647 h 144"/>
                <a:gd name="T18" fmla="*/ 2147483647 w 72"/>
                <a:gd name="T19" fmla="*/ 0 h 144"/>
                <a:gd name="T20" fmla="*/ 2147483647 w 72"/>
                <a:gd name="T21" fmla="*/ 2147483647 h 144"/>
                <a:gd name="T22" fmla="*/ 2147483647 w 72"/>
                <a:gd name="T23" fmla="*/ 2147483647 h 144"/>
                <a:gd name="T24" fmla="*/ 2147483647 w 72"/>
                <a:gd name="T25" fmla="*/ 2147483647 h 144"/>
                <a:gd name="T26" fmla="*/ 2147483647 w 72"/>
                <a:gd name="T27" fmla="*/ 2147483647 h 144"/>
                <a:gd name="T28" fmla="*/ 2147483647 w 72"/>
                <a:gd name="T29" fmla="*/ 2147483647 h 144"/>
                <a:gd name="T30" fmla="*/ 2147483647 w 72"/>
                <a:gd name="T31" fmla="*/ 2147483647 h 144"/>
                <a:gd name="T32" fmla="*/ 2147483647 w 72"/>
                <a:gd name="T33" fmla="*/ 2147483647 h 144"/>
                <a:gd name="T34" fmla="*/ 2147483647 w 72"/>
                <a:gd name="T35" fmla="*/ 2147483647 h 144"/>
                <a:gd name="T36" fmla="*/ 2147483647 w 72"/>
                <a:gd name="T37" fmla="*/ 2147483647 h 144"/>
                <a:gd name="T38" fmla="*/ 2147483647 w 72"/>
                <a:gd name="T39" fmla="*/ 2147483647 h 144"/>
                <a:gd name="T40" fmla="*/ 2147483647 w 72"/>
                <a:gd name="T41" fmla="*/ 2147483647 h 144"/>
                <a:gd name="T42" fmla="*/ 2147483647 w 72"/>
                <a:gd name="T43" fmla="*/ 2147483647 h 144"/>
                <a:gd name="T44" fmla="*/ 2147483647 w 72"/>
                <a:gd name="T45" fmla="*/ 2147483647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2"/>
                <a:gd name="T70" fmla="*/ 0 h 144"/>
                <a:gd name="T71" fmla="*/ 72 w 72"/>
                <a:gd name="T72" fmla="*/ 144 h 1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2" h="144">
                  <a:moveTo>
                    <a:pt x="48" y="132"/>
                  </a:moveTo>
                  <a:lnTo>
                    <a:pt x="36" y="144"/>
                  </a:lnTo>
                  <a:lnTo>
                    <a:pt x="30" y="102"/>
                  </a:lnTo>
                  <a:lnTo>
                    <a:pt x="18" y="90"/>
                  </a:lnTo>
                  <a:lnTo>
                    <a:pt x="0" y="72"/>
                  </a:lnTo>
                  <a:lnTo>
                    <a:pt x="12" y="54"/>
                  </a:lnTo>
                  <a:lnTo>
                    <a:pt x="18" y="42"/>
                  </a:lnTo>
                  <a:lnTo>
                    <a:pt x="18" y="12"/>
                  </a:lnTo>
                  <a:lnTo>
                    <a:pt x="18" y="6"/>
                  </a:lnTo>
                  <a:lnTo>
                    <a:pt x="36" y="0"/>
                  </a:lnTo>
                  <a:lnTo>
                    <a:pt x="42" y="6"/>
                  </a:lnTo>
                  <a:lnTo>
                    <a:pt x="48" y="12"/>
                  </a:lnTo>
                  <a:lnTo>
                    <a:pt x="60" y="6"/>
                  </a:lnTo>
                  <a:lnTo>
                    <a:pt x="54" y="30"/>
                  </a:lnTo>
                  <a:lnTo>
                    <a:pt x="60" y="42"/>
                  </a:lnTo>
                  <a:lnTo>
                    <a:pt x="54" y="54"/>
                  </a:lnTo>
                  <a:lnTo>
                    <a:pt x="42" y="66"/>
                  </a:lnTo>
                  <a:lnTo>
                    <a:pt x="60" y="78"/>
                  </a:lnTo>
                  <a:lnTo>
                    <a:pt x="72" y="84"/>
                  </a:lnTo>
                  <a:lnTo>
                    <a:pt x="72" y="96"/>
                  </a:lnTo>
                  <a:lnTo>
                    <a:pt x="60" y="108"/>
                  </a:lnTo>
                  <a:lnTo>
                    <a:pt x="48" y="120"/>
                  </a:lnTo>
                  <a:lnTo>
                    <a:pt x="48" y="132"/>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31" name="Freeform 3723"/>
            <p:cNvSpPr>
              <a:spLocks/>
            </p:cNvSpPr>
            <p:nvPr/>
          </p:nvSpPr>
          <p:spPr bwMode="auto">
            <a:xfrm>
              <a:off x="3686175" y="3844925"/>
              <a:ext cx="114300" cy="149225"/>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0 w 72"/>
                <a:gd name="T9" fmla="*/ 2147483647 h 84"/>
                <a:gd name="T10" fmla="*/ 2147483647 w 72"/>
                <a:gd name="T11" fmla="*/ 2147483647 h 84"/>
                <a:gd name="T12" fmla="*/ 2147483647 w 72"/>
                <a:gd name="T13" fmla="*/ 2147483647 h 84"/>
                <a:gd name="T14" fmla="*/ 2147483647 w 72"/>
                <a:gd name="T15" fmla="*/ 0 h 84"/>
                <a:gd name="T16" fmla="*/ 2147483647 w 72"/>
                <a:gd name="T17" fmla="*/ 0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2147483647 w 72"/>
                <a:gd name="T29" fmla="*/ 2147483647 h 84"/>
                <a:gd name="T30" fmla="*/ 2147483647 w 72"/>
                <a:gd name="T31" fmla="*/ 2147483647 h 84"/>
                <a:gd name="T32" fmla="*/ 2147483647 w 72"/>
                <a:gd name="T33" fmla="*/ 2147483647 h 84"/>
                <a:gd name="T34" fmla="*/ 2147483647 w 72"/>
                <a:gd name="T35" fmla="*/ 2147483647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84"/>
                <a:gd name="T56" fmla="*/ 72 w 72"/>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84">
                  <a:moveTo>
                    <a:pt x="66" y="84"/>
                  </a:moveTo>
                  <a:lnTo>
                    <a:pt x="48" y="72"/>
                  </a:lnTo>
                  <a:lnTo>
                    <a:pt x="30" y="60"/>
                  </a:lnTo>
                  <a:lnTo>
                    <a:pt x="18" y="48"/>
                  </a:lnTo>
                  <a:lnTo>
                    <a:pt x="0" y="30"/>
                  </a:lnTo>
                  <a:lnTo>
                    <a:pt x="6" y="24"/>
                  </a:lnTo>
                  <a:lnTo>
                    <a:pt x="12" y="12"/>
                  </a:lnTo>
                  <a:lnTo>
                    <a:pt x="18" y="0"/>
                  </a:lnTo>
                  <a:lnTo>
                    <a:pt x="30" y="0"/>
                  </a:lnTo>
                  <a:lnTo>
                    <a:pt x="36" y="18"/>
                  </a:lnTo>
                  <a:lnTo>
                    <a:pt x="42" y="24"/>
                  </a:lnTo>
                  <a:lnTo>
                    <a:pt x="48" y="18"/>
                  </a:lnTo>
                  <a:lnTo>
                    <a:pt x="54" y="18"/>
                  </a:lnTo>
                  <a:lnTo>
                    <a:pt x="54" y="36"/>
                  </a:lnTo>
                  <a:lnTo>
                    <a:pt x="54" y="42"/>
                  </a:lnTo>
                  <a:lnTo>
                    <a:pt x="66" y="48"/>
                  </a:lnTo>
                  <a:lnTo>
                    <a:pt x="72" y="60"/>
                  </a:lnTo>
                  <a:lnTo>
                    <a:pt x="66" y="84"/>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32" name="Freeform 3724"/>
            <p:cNvSpPr>
              <a:spLocks/>
            </p:cNvSpPr>
            <p:nvPr/>
          </p:nvSpPr>
          <p:spPr bwMode="auto">
            <a:xfrm>
              <a:off x="1663700" y="3802063"/>
              <a:ext cx="96838" cy="85725"/>
            </a:xfrm>
            <a:custGeom>
              <a:avLst/>
              <a:gdLst>
                <a:gd name="T0" fmla="*/ 0 w 60"/>
                <a:gd name="T1" fmla="*/ 2147483647 h 48"/>
                <a:gd name="T2" fmla="*/ 2147483647 w 60"/>
                <a:gd name="T3" fmla="*/ 2147483647 h 48"/>
                <a:gd name="T4" fmla="*/ 2147483647 w 60"/>
                <a:gd name="T5" fmla="*/ 2147483647 h 48"/>
                <a:gd name="T6" fmla="*/ 2147483647 w 60"/>
                <a:gd name="T7" fmla="*/ 0 h 48"/>
                <a:gd name="T8" fmla="*/ 2147483647 w 60"/>
                <a:gd name="T9" fmla="*/ 2147483647 h 48"/>
                <a:gd name="T10" fmla="*/ 2147483647 w 60"/>
                <a:gd name="T11" fmla="*/ 2147483647 h 48"/>
                <a:gd name="T12" fmla="*/ 2147483647 w 60"/>
                <a:gd name="T13" fmla="*/ 2147483647 h 48"/>
                <a:gd name="T14" fmla="*/ 2147483647 w 60"/>
                <a:gd name="T15" fmla="*/ 2147483647 h 48"/>
                <a:gd name="T16" fmla="*/ 2147483647 w 60"/>
                <a:gd name="T17" fmla="*/ 2147483647 h 48"/>
                <a:gd name="T18" fmla="*/ 2147483647 w 60"/>
                <a:gd name="T19" fmla="*/ 2147483647 h 48"/>
                <a:gd name="T20" fmla="*/ 2147483647 w 60"/>
                <a:gd name="T21" fmla="*/ 2147483647 h 48"/>
                <a:gd name="T22" fmla="*/ 2147483647 w 60"/>
                <a:gd name="T23" fmla="*/ 2147483647 h 48"/>
                <a:gd name="T24" fmla="*/ 2147483647 w 60"/>
                <a:gd name="T25" fmla="*/ 2147483647 h 48"/>
                <a:gd name="T26" fmla="*/ 2147483647 w 60"/>
                <a:gd name="T27" fmla="*/ 2147483647 h 48"/>
                <a:gd name="T28" fmla="*/ 2147483647 w 60"/>
                <a:gd name="T29" fmla="*/ 2147483647 h 48"/>
                <a:gd name="T30" fmla="*/ 2147483647 w 60"/>
                <a:gd name="T31" fmla="*/ 2147483647 h 48"/>
                <a:gd name="T32" fmla="*/ 2147483647 w 60"/>
                <a:gd name="T33" fmla="*/ 2147483647 h 48"/>
                <a:gd name="T34" fmla="*/ 0 w 60"/>
                <a:gd name="T35" fmla="*/ 2147483647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
                <a:gd name="T55" fmla="*/ 0 h 48"/>
                <a:gd name="T56" fmla="*/ 60 w 60"/>
                <a:gd name="T57" fmla="*/ 48 h 4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 h="48">
                  <a:moveTo>
                    <a:pt x="0" y="36"/>
                  </a:moveTo>
                  <a:lnTo>
                    <a:pt x="6" y="18"/>
                  </a:lnTo>
                  <a:lnTo>
                    <a:pt x="6" y="6"/>
                  </a:lnTo>
                  <a:lnTo>
                    <a:pt x="12" y="0"/>
                  </a:lnTo>
                  <a:lnTo>
                    <a:pt x="12" y="12"/>
                  </a:lnTo>
                  <a:lnTo>
                    <a:pt x="24" y="12"/>
                  </a:lnTo>
                  <a:lnTo>
                    <a:pt x="30" y="18"/>
                  </a:lnTo>
                  <a:lnTo>
                    <a:pt x="54" y="12"/>
                  </a:lnTo>
                  <a:lnTo>
                    <a:pt x="60" y="18"/>
                  </a:lnTo>
                  <a:lnTo>
                    <a:pt x="48" y="30"/>
                  </a:lnTo>
                  <a:lnTo>
                    <a:pt x="54" y="42"/>
                  </a:lnTo>
                  <a:lnTo>
                    <a:pt x="36" y="48"/>
                  </a:lnTo>
                  <a:lnTo>
                    <a:pt x="36" y="36"/>
                  </a:lnTo>
                  <a:lnTo>
                    <a:pt x="30" y="42"/>
                  </a:lnTo>
                  <a:lnTo>
                    <a:pt x="24" y="30"/>
                  </a:lnTo>
                  <a:lnTo>
                    <a:pt x="6" y="30"/>
                  </a:lnTo>
                  <a:lnTo>
                    <a:pt x="0" y="3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33" name="Freeform 3725"/>
            <p:cNvSpPr>
              <a:spLocks/>
            </p:cNvSpPr>
            <p:nvPr/>
          </p:nvSpPr>
          <p:spPr bwMode="auto">
            <a:xfrm>
              <a:off x="1760538" y="3811588"/>
              <a:ext cx="68263" cy="76200"/>
            </a:xfrm>
            <a:custGeom>
              <a:avLst/>
              <a:gdLst>
                <a:gd name="T0" fmla="*/ 2147483647 w 42"/>
                <a:gd name="T1" fmla="*/ 2147483647 h 42"/>
                <a:gd name="T2" fmla="*/ 2147483647 w 42"/>
                <a:gd name="T3" fmla="*/ 2147483647 h 42"/>
                <a:gd name="T4" fmla="*/ 2147483647 w 42"/>
                <a:gd name="T5" fmla="*/ 2147483647 h 42"/>
                <a:gd name="T6" fmla="*/ 2147483647 w 42"/>
                <a:gd name="T7" fmla="*/ 2147483647 h 42"/>
                <a:gd name="T8" fmla="*/ 2147483647 w 42"/>
                <a:gd name="T9" fmla="*/ 2147483647 h 42"/>
                <a:gd name="T10" fmla="*/ 2147483647 w 42"/>
                <a:gd name="T11" fmla="*/ 2147483647 h 42"/>
                <a:gd name="T12" fmla="*/ 0 w 42"/>
                <a:gd name="T13" fmla="*/ 2147483647 h 42"/>
                <a:gd name="T14" fmla="*/ 0 w 42"/>
                <a:gd name="T15" fmla="*/ 0 h 42"/>
                <a:gd name="T16" fmla="*/ 2147483647 w 42"/>
                <a:gd name="T17" fmla="*/ 0 h 42"/>
                <a:gd name="T18" fmla="*/ 2147483647 w 42"/>
                <a:gd name="T19" fmla="*/ 2147483647 h 42"/>
                <a:gd name="T20" fmla="*/ 2147483647 w 42"/>
                <a:gd name="T21" fmla="*/ 2147483647 h 42"/>
                <a:gd name="T22" fmla="*/ 2147483647 w 42"/>
                <a:gd name="T23" fmla="*/ 2147483647 h 42"/>
                <a:gd name="T24" fmla="*/ 2147483647 w 42"/>
                <a:gd name="T25" fmla="*/ 2147483647 h 42"/>
                <a:gd name="T26" fmla="*/ 2147483647 w 42"/>
                <a:gd name="T27" fmla="*/ 2147483647 h 42"/>
                <a:gd name="T28" fmla="*/ 2147483647 w 42"/>
                <a:gd name="T29" fmla="*/ 2147483647 h 42"/>
                <a:gd name="T30" fmla="*/ 2147483647 w 42"/>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
                <a:gd name="T49" fmla="*/ 0 h 42"/>
                <a:gd name="T50" fmla="*/ 42 w 42"/>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 h="42">
                  <a:moveTo>
                    <a:pt x="24" y="24"/>
                  </a:moveTo>
                  <a:lnTo>
                    <a:pt x="30" y="24"/>
                  </a:lnTo>
                  <a:lnTo>
                    <a:pt x="30" y="18"/>
                  </a:lnTo>
                  <a:lnTo>
                    <a:pt x="24" y="18"/>
                  </a:lnTo>
                  <a:lnTo>
                    <a:pt x="18" y="12"/>
                  </a:lnTo>
                  <a:lnTo>
                    <a:pt x="6" y="6"/>
                  </a:lnTo>
                  <a:lnTo>
                    <a:pt x="0" y="6"/>
                  </a:lnTo>
                  <a:lnTo>
                    <a:pt x="0" y="0"/>
                  </a:lnTo>
                  <a:lnTo>
                    <a:pt x="18" y="0"/>
                  </a:lnTo>
                  <a:lnTo>
                    <a:pt x="30" y="6"/>
                  </a:lnTo>
                  <a:lnTo>
                    <a:pt x="42" y="12"/>
                  </a:lnTo>
                  <a:lnTo>
                    <a:pt x="42" y="30"/>
                  </a:lnTo>
                  <a:lnTo>
                    <a:pt x="36" y="36"/>
                  </a:lnTo>
                  <a:lnTo>
                    <a:pt x="30" y="42"/>
                  </a:lnTo>
                  <a:lnTo>
                    <a:pt x="24" y="36"/>
                  </a:lnTo>
                  <a:lnTo>
                    <a:pt x="24" y="24"/>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34" name="Freeform 3726"/>
            <p:cNvSpPr>
              <a:spLocks/>
            </p:cNvSpPr>
            <p:nvPr/>
          </p:nvSpPr>
          <p:spPr bwMode="auto">
            <a:xfrm>
              <a:off x="2465388" y="3940175"/>
              <a:ext cx="85725" cy="130175"/>
            </a:xfrm>
            <a:custGeom>
              <a:avLst/>
              <a:gdLst>
                <a:gd name="T0" fmla="*/ 2147483647 w 54"/>
                <a:gd name="T1" fmla="*/ 2147483647 h 72"/>
                <a:gd name="T2" fmla="*/ 2147483647 w 54"/>
                <a:gd name="T3" fmla="*/ 2147483647 h 72"/>
                <a:gd name="T4" fmla="*/ 2147483647 w 54"/>
                <a:gd name="T5" fmla="*/ 0 h 72"/>
                <a:gd name="T6" fmla="*/ 2147483647 w 54"/>
                <a:gd name="T7" fmla="*/ 2147483647 h 72"/>
                <a:gd name="T8" fmla="*/ 0 w 54"/>
                <a:gd name="T9" fmla="*/ 2147483647 h 72"/>
                <a:gd name="T10" fmla="*/ 2147483647 w 54"/>
                <a:gd name="T11" fmla="*/ 2147483647 h 72"/>
                <a:gd name="T12" fmla="*/ 0 w 54"/>
                <a:gd name="T13" fmla="*/ 2147483647 h 72"/>
                <a:gd name="T14" fmla="*/ 2147483647 w 54"/>
                <a:gd name="T15" fmla="*/ 2147483647 h 72"/>
                <a:gd name="T16" fmla="*/ 2147483647 w 54"/>
                <a:gd name="T17" fmla="*/ 2147483647 h 72"/>
                <a:gd name="T18" fmla="*/ 2147483647 w 54"/>
                <a:gd name="T19" fmla="*/ 2147483647 h 72"/>
                <a:gd name="T20" fmla="*/ 2147483647 w 54"/>
                <a:gd name="T21" fmla="*/ 2147483647 h 72"/>
                <a:gd name="T22" fmla="*/ 2147483647 w 54"/>
                <a:gd name="T23" fmla="*/ 2147483647 h 72"/>
                <a:gd name="T24" fmla="*/ 2147483647 w 54"/>
                <a:gd name="T25" fmla="*/ 2147483647 h 72"/>
                <a:gd name="T26" fmla="*/ 2147483647 w 54"/>
                <a:gd name="T27" fmla="*/ 2147483647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
                <a:gd name="T43" fmla="*/ 0 h 72"/>
                <a:gd name="T44" fmla="*/ 54 w 54"/>
                <a:gd name="T45" fmla="*/ 72 h 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 h="72">
                  <a:moveTo>
                    <a:pt x="42" y="18"/>
                  </a:moveTo>
                  <a:lnTo>
                    <a:pt x="24" y="6"/>
                  </a:lnTo>
                  <a:lnTo>
                    <a:pt x="12" y="0"/>
                  </a:lnTo>
                  <a:lnTo>
                    <a:pt x="6" y="6"/>
                  </a:lnTo>
                  <a:lnTo>
                    <a:pt x="0" y="24"/>
                  </a:lnTo>
                  <a:lnTo>
                    <a:pt x="12" y="48"/>
                  </a:lnTo>
                  <a:lnTo>
                    <a:pt x="0" y="72"/>
                  </a:lnTo>
                  <a:lnTo>
                    <a:pt x="12" y="72"/>
                  </a:lnTo>
                  <a:lnTo>
                    <a:pt x="30" y="72"/>
                  </a:lnTo>
                  <a:lnTo>
                    <a:pt x="42" y="54"/>
                  </a:lnTo>
                  <a:lnTo>
                    <a:pt x="54" y="36"/>
                  </a:lnTo>
                  <a:lnTo>
                    <a:pt x="48" y="24"/>
                  </a:lnTo>
                  <a:lnTo>
                    <a:pt x="48" y="30"/>
                  </a:lnTo>
                  <a:lnTo>
                    <a:pt x="42" y="18"/>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35" name="Freeform 3727"/>
            <p:cNvSpPr>
              <a:spLocks/>
            </p:cNvSpPr>
            <p:nvPr/>
          </p:nvSpPr>
          <p:spPr bwMode="auto">
            <a:xfrm>
              <a:off x="1771650" y="3706813"/>
              <a:ext cx="344488" cy="587375"/>
            </a:xfrm>
            <a:custGeom>
              <a:avLst/>
              <a:gdLst>
                <a:gd name="T0" fmla="*/ 2147483647 w 215"/>
                <a:gd name="T1" fmla="*/ 2147483647 h 329"/>
                <a:gd name="T2" fmla="*/ 2147483647 w 215"/>
                <a:gd name="T3" fmla="*/ 2147483647 h 329"/>
                <a:gd name="T4" fmla="*/ 2147483647 w 215"/>
                <a:gd name="T5" fmla="*/ 2147483647 h 329"/>
                <a:gd name="T6" fmla="*/ 2147483647 w 215"/>
                <a:gd name="T7" fmla="*/ 2147483647 h 329"/>
                <a:gd name="T8" fmla="*/ 2147483647 w 215"/>
                <a:gd name="T9" fmla="*/ 2147483647 h 329"/>
                <a:gd name="T10" fmla="*/ 2147483647 w 215"/>
                <a:gd name="T11" fmla="*/ 2147483647 h 329"/>
                <a:gd name="T12" fmla="*/ 2147483647 w 215"/>
                <a:gd name="T13" fmla="*/ 2147483647 h 329"/>
                <a:gd name="T14" fmla="*/ 2147483647 w 215"/>
                <a:gd name="T15" fmla="*/ 2147483647 h 329"/>
                <a:gd name="T16" fmla="*/ 2147483647 w 215"/>
                <a:gd name="T17" fmla="*/ 2147483647 h 329"/>
                <a:gd name="T18" fmla="*/ 2147483647 w 215"/>
                <a:gd name="T19" fmla="*/ 2147483647 h 329"/>
                <a:gd name="T20" fmla="*/ 2147483647 w 215"/>
                <a:gd name="T21" fmla="*/ 2147483647 h 329"/>
                <a:gd name="T22" fmla="*/ 2147483647 w 215"/>
                <a:gd name="T23" fmla="*/ 2147483647 h 329"/>
                <a:gd name="T24" fmla="*/ 2147483647 w 215"/>
                <a:gd name="T25" fmla="*/ 2147483647 h 329"/>
                <a:gd name="T26" fmla="*/ 2147483647 w 215"/>
                <a:gd name="T27" fmla="*/ 2147483647 h 329"/>
                <a:gd name="T28" fmla="*/ 2147483647 w 215"/>
                <a:gd name="T29" fmla="*/ 2147483647 h 329"/>
                <a:gd name="T30" fmla="*/ 2147483647 w 215"/>
                <a:gd name="T31" fmla="*/ 2147483647 h 329"/>
                <a:gd name="T32" fmla="*/ 2147483647 w 215"/>
                <a:gd name="T33" fmla="*/ 2147483647 h 329"/>
                <a:gd name="T34" fmla="*/ 2147483647 w 215"/>
                <a:gd name="T35" fmla="*/ 2147483647 h 329"/>
                <a:gd name="T36" fmla="*/ 2147483647 w 215"/>
                <a:gd name="T37" fmla="*/ 2147483647 h 329"/>
                <a:gd name="T38" fmla="*/ 2147483647 w 215"/>
                <a:gd name="T39" fmla="*/ 2147483647 h 329"/>
                <a:gd name="T40" fmla="*/ 2147483647 w 215"/>
                <a:gd name="T41" fmla="*/ 2147483647 h 329"/>
                <a:gd name="T42" fmla="*/ 2147483647 w 215"/>
                <a:gd name="T43" fmla="*/ 2147483647 h 329"/>
                <a:gd name="T44" fmla="*/ 2147483647 w 215"/>
                <a:gd name="T45" fmla="*/ 2147483647 h 329"/>
                <a:gd name="T46" fmla="*/ 2147483647 w 215"/>
                <a:gd name="T47" fmla="*/ 2147483647 h 329"/>
                <a:gd name="T48" fmla="*/ 2147483647 w 215"/>
                <a:gd name="T49" fmla="*/ 2147483647 h 329"/>
                <a:gd name="T50" fmla="*/ 2147483647 w 215"/>
                <a:gd name="T51" fmla="*/ 2147483647 h 329"/>
                <a:gd name="T52" fmla="*/ 2147483647 w 215"/>
                <a:gd name="T53" fmla="*/ 2147483647 h 329"/>
                <a:gd name="T54" fmla="*/ 2147483647 w 215"/>
                <a:gd name="T55" fmla="*/ 2147483647 h 329"/>
                <a:gd name="T56" fmla="*/ 2147483647 w 215"/>
                <a:gd name="T57" fmla="*/ 2147483647 h 329"/>
                <a:gd name="T58" fmla="*/ 2147483647 w 215"/>
                <a:gd name="T59" fmla="*/ 2147483647 h 329"/>
                <a:gd name="T60" fmla="*/ 2147483647 w 215"/>
                <a:gd name="T61" fmla="*/ 2147483647 h 329"/>
                <a:gd name="T62" fmla="*/ 2147483647 w 215"/>
                <a:gd name="T63" fmla="*/ 2147483647 h 329"/>
                <a:gd name="T64" fmla="*/ 2147483647 w 215"/>
                <a:gd name="T65" fmla="*/ 2147483647 h 329"/>
                <a:gd name="T66" fmla="*/ 2147483647 w 215"/>
                <a:gd name="T67" fmla="*/ 0 h 329"/>
                <a:gd name="T68" fmla="*/ 2147483647 w 215"/>
                <a:gd name="T69" fmla="*/ 2147483647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5"/>
                <a:gd name="T106" fmla="*/ 0 h 329"/>
                <a:gd name="T107" fmla="*/ 215 w 215"/>
                <a:gd name="T108" fmla="*/ 329 h 32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5" h="329">
                  <a:moveTo>
                    <a:pt x="90" y="24"/>
                  </a:moveTo>
                  <a:lnTo>
                    <a:pt x="84" y="30"/>
                  </a:lnTo>
                  <a:lnTo>
                    <a:pt x="90" y="30"/>
                  </a:lnTo>
                  <a:lnTo>
                    <a:pt x="78" y="30"/>
                  </a:lnTo>
                  <a:lnTo>
                    <a:pt x="66" y="42"/>
                  </a:lnTo>
                  <a:lnTo>
                    <a:pt x="60" y="59"/>
                  </a:lnTo>
                  <a:lnTo>
                    <a:pt x="42" y="77"/>
                  </a:lnTo>
                  <a:lnTo>
                    <a:pt x="42" y="89"/>
                  </a:lnTo>
                  <a:lnTo>
                    <a:pt x="36" y="77"/>
                  </a:lnTo>
                  <a:lnTo>
                    <a:pt x="36" y="71"/>
                  </a:lnTo>
                  <a:lnTo>
                    <a:pt x="36" y="89"/>
                  </a:lnTo>
                  <a:lnTo>
                    <a:pt x="30" y="95"/>
                  </a:lnTo>
                  <a:lnTo>
                    <a:pt x="24" y="101"/>
                  </a:lnTo>
                  <a:lnTo>
                    <a:pt x="30" y="113"/>
                  </a:lnTo>
                  <a:lnTo>
                    <a:pt x="30" y="131"/>
                  </a:lnTo>
                  <a:lnTo>
                    <a:pt x="30" y="137"/>
                  </a:lnTo>
                  <a:lnTo>
                    <a:pt x="30" y="149"/>
                  </a:lnTo>
                  <a:lnTo>
                    <a:pt x="30" y="167"/>
                  </a:lnTo>
                  <a:lnTo>
                    <a:pt x="36" y="167"/>
                  </a:lnTo>
                  <a:lnTo>
                    <a:pt x="24" y="191"/>
                  </a:lnTo>
                  <a:lnTo>
                    <a:pt x="12" y="197"/>
                  </a:lnTo>
                  <a:lnTo>
                    <a:pt x="6" y="209"/>
                  </a:lnTo>
                  <a:lnTo>
                    <a:pt x="0" y="209"/>
                  </a:lnTo>
                  <a:lnTo>
                    <a:pt x="6" y="215"/>
                  </a:lnTo>
                  <a:lnTo>
                    <a:pt x="18" y="227"/>
                  </a:lnTo>
                  <a:lnTo>
                    <a:pt x="30" y="239"/>
                  </a:lnTo>
                  <a:lnTo>
                    <a:pt x="48" y="239"/>
                  </a:lnTo>
                  <a:lnTo>
                    <a:pt x="66" y="251"/>
                  </a:lnTo>
                  <a:lnTo>
                    <a:pt x="66" y="245"/>
                  </a:lnTo>
                  <a:lnTo>
                    <a:pt x="84" y="269"/>
                  </a:lnTo>
                  <a:lnTo>
                    <a:pt x="102" y="281"/>
                  </a:lnTo>
                  <a:lnTo>
                    <a:pt x="102" y="293"/>
                  </a:lnTo>
                  <a:lnTo>
                    <a:pt x="126" y="293"/>
                  </a:lnTo>
                  <a:lnTo>
                    <a:pt x="138" y="293"/>
                  </a:lnTo>
                  <a:lnTo>
                    <a:pt x="156" y="299"/>
                  </a:lnTo>
                  <a:lnTo>
                    <a:pt x="150" y="323"/>
                  </a:lnTo>
                  <a:lnTo>
                    <a:pt x="162" y="329"/>
                  </a:lnTo>
                  <a:lnTo>
                    <a:pt x="168" y="275"/>
                  </a:lnTo>
                  <a:lnTo>
                    <a:pt x="162" y="251"/>
                  </a:lnTo>
                  <a:lnTo>
                    <a:pt x="156" y="233"/>
                  </a:lnTo>
                  <a:lnTo>
                    <a:pt x="168" y="233"/>
                  </a:lnTo>
                  <a:lnTo>
                    <a:pt x="174" y="227"/>
                  </a:lnTo>
                  <a:lnTo>
                    <a:pt x="162" y="227"/>
                  </a:lnTo>
                  <a:lnTo>
                    <a:pt x="162" y="215"/>
                  </a:lnTo>
                  <a:lnTo>
                    <a:pt x="192" y="215"/>
                  </a:lnTo>
                  <a:lnTo>
                    <a:pt x="192" y="209"/>
                  </a:lnTo>
                  <a:lnTo>
                    <a:pt x="203" y="203"/>
                  </a:lnTo>
                  <a:lnTo>
                    <a:pt x="209" y="221"/>
                  </a:lnTo>
                  <a:lnTo>
                    <a:pt x="215" y="221"/>
                  </a:lnTo>
                  <a:lnTo>
                    <a:pt x="209" y="209"/>
                  </a:lnTo>
                  <a:lnTo>
                    <a:pt x="198" y="191"/>
                  </a:lnTo>
                  <a:lnTo>
                    <a:pt x="203" y="179"/>
                  </a:lnTo>
                  <a:lnTo>
                    <a:pt x="198" y="155"/>
                  </a:lnTo>
                  <a:lnTo>
                    <a:pt x="203" y="137"/>
                  </a:lnTo>
                  <a:lnTo>
                    <a:pt x="203" y="125"/>
                  </a:lnTo>
                  <a:lnTo>
                    <a:pt x="174" y="125"/>
                  </a:lnTo>
                  <a:lnTo>
                    <a:pt x="162" y="107"/>
                  </a:lnTo>
                  <a:lnTo>
                    <a:pt x="132" y="107"/>
                  </a:lnTo>
                  <a:lnTo>
                    <a:pt x="120" y="101"/>
                  </a:lnTo>
                  <a:lnTo>
                    <a:pt x="120" y="89"/>
                  </a:lnTo>
                  <a:lnTo>
                    <a:pt x="114" y="65"/>
                  </a:lnTo>
                  <a:lnTo>
                    <a:pt x="102" y="65"/>
                  </a:lnTo>
                  <a:lnTo>
                    <a:pt x="114" y="47"/>
                  </a:lnTo>
                  <a:lnTo>
                    <a:pt x="120" y="30"/>
                  </a:lnTo>
                  <a:lnTo>
                    <a:pt x="132" y="12"/>
                  </a:lnTo>
                  <a:lnTo>
                    <a:pt x="144" y="12"/>
                  </a:lnTo>
                  <a:lnTo>
                    <a:pt x="144" y="0"/>
                  </a:lnTo>
                  <a:lnTo>
                    <a:pt x="132" y="0"/>
                  </a:lnTo>
                  <a:lnTo>
                    <a:pt x="102" y="24"/>
                  </a:lnTo>
                  <a:lnTo>
                    <a:pt x="90" y="24"/>
                  </a:lnTo>
                  <a:close/>
                </a:path>
              </a:pathLst>
            </a:custGeom>
            <a:solidFill>
              <a:srgbClr val="21AC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36" name="Freeform 3728"/>
            <p:cNvSpPr>
              <a:spLocks/>
            </p:cNvSpPr>
            <p:nvPr/>
          </p:nvSpPr>
          <p:spPr bwMode="auto">
            <a:xfrm>
              <a:off x="2271713" y="3844925"/>
              <a:ext cx="134938" cy="257175"/>
            </a:xfrm>
            <a:custGeom>
              <a:avLst/>
              <a:gdLst>
                <a:gd name="T0" fmla="*/ 2147483647 w 84"/>
                <a:gd name="T1" fmla="*/ 2147483647 h 144"/>
                <a:gd name="T2" fmla="*/ 2147483647 w 84"/>
                <a:gd name="T3" fmla="*/ 2147483647 h 144"/>
                <a:gd name="T4" fmla="*/ 2147483647 w 84"/>
                <a:gd name="T5" fmla="*/ 2147483647 h 144"/>
                <a:gd name="T6" fmla="*/ 2147483647 w 84"/>
                <a:gd name="T7" fmla="*/ 2147483647 h 144"/>
                <a:gd name="T8" fmla="*/ 2147483647 w 84"/>
                <a:gd name="T9" fmla="*/ 2147483647 h 144"/>
                <a:gd name="T10" fmla="*/ 2147483647 w 84"/>
                <a:gd name="T11" fmla="*/ 2147483647 h 144"/>
                <a:gd name="T12" fmla="*/ 2147483647 w 84"/>
                <a:gd name="T13" fmla="*/ 2147483647 h 144"/>
                <a:gd name="T14" fmla="*/ 2147483647 w 84"/>
                <a:gd name="T15" fmla="*/ 2147483647 h 144"/>
                <a:gd name="T16" fmla="*/ 2147483647 w 84"/>
                <a:gd name="T17" fmla="*/ 2147483647 h 144"/>
                <a:gd name="T18" fmla="*/ 2147483647 w 84"/>
                <a:gd name="T19" fmla="*/ 2147483647 h 144"/>
                <a:gd name="T20" fmla="*/ 2147483647 w 84"/>
                <a:gd name="T21" fmla="*/ 0 h 144"/>
                <a:gd name="T22" fmla="*/ 2147483647 w 84"/>
                <a:gd name="T23" fmla="*/ 2147483647 h 144"/>
                <a:gd name="T24" fmla="*/ 2147483647 w 84"/>
                <a:gd name="T25" fmla="*/ 0 h 144"/>
                <a:gd name="T26" fmla="*/ 2147483647 w 84"/>
                <a:gd name="T27" fmla="*/ 2147483647 h 144"/>
                <a:gd name="T28" fmla="*/ 2147483647 w 84"/>
                <a:gd name="T29" fmla="*/ 2147483647 h 144"/>
                <a:gd name="T30" fmla="*/ 2147483647 w 84"/>
                <a:gd name="T31" fmla="*/ 2147483647 h 144"/>
                <a:gd name="T32" fmla="*/ 2147483647 w 84"/>
                <a:gd name="T33" fmla="*/ 2147483647 h 144"/>
                <a:gd name="T34" fmla="*/ 0 w 84"/>
                <a:gd name="T35" fmla="*/ 2147483647 h 144"/>
                <a:gd name="T36" fmla="*/ 2147483647 w 84"/>
                <a:gd name="T37" fmla="*/ 2147483647 h 144"/>
                <a:gd name="T38" fmla="*/ 2147483647 w 84"/>
                <a:gd name="T39" fmla="*/ 2147483647 h 144"/>
                <a:gd name="T40" fmla="*/ 2147483647 w 84"/>
                <a:gd name="T41" fmla="*/ 2147483647 h 144"/>
                <a:gd name="T42" fmla="*/ 2147483647 w 84"/>
                <a:gd name="T43" fmla="*/ 2147483647 h 144"/>
                <a:gd name="T44" fmla="*/ 2147483647 w 84"/>
                <a:gd name="T45" fmla="*/ 2147483647 h 144"/>
                <a:gd name="T46" fmla="*/ 2147483647 w 84"/>
                <a:gd name="T47" fmla="*/ 2147483647 h 144"/>
                <a:gd name="T48" fmla="*/ 2147483647 w 84"/>
                <a:gd name="T49" fmla="*/ 2147483647 h 144"/>
                <a:gd name="T50" fmla="*/ 2147483647 w 84"/>
                <a:gd name="T51" fmla="*/ 2147483647 h 144"/>
                <a:gd name="T52" fmla="*/ 2147483647 w 84"/>
                <a:gd name="T53" fmla="*/ 2147483647 h 144"/>
                <a:gd name="T54" fmla="*/ 2147483647 w 84"/>
                <a:gd name="T55" fmla="*/ 2147483647 h 144"/>
                <a:gd name="T56" fmla="*/ 2147483647 w 84"/>
                <a:gd name="T57" fmla="*/ 2147483647 h 144"/>
                <a:gd name="T58" fmla="*/ 2147483647 w 84"/>
                <a:gd name="T59" fmla="*/ 2147483647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4"/>
                <a:gd name="T91" fmla="*/ 0 h 144"/>
                <a:gd name="T92" fmla="*/ 84 w 84"/>
                <a:gd name="T93" fmla="*/ 144 h 1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4" h="144">
                  <a:moveTo>
                    <a:pt x="72" y="102"/>
                  </a:moveTo>
                  <a:lnTo>
                    <a:pt x="60" y="90"/>
                  </a:lnTo>
                  <a:lnTo>
                    <a:pt x="60" y="72"/>
                  </a:lnTo>
                  <a:lnTo>
                    <a:pt x="72" y="72"/>
                  </a:lnTo>
                  <a:lnTo>
                    <a:pt x="72" y="60"/>
                  </a:lnTo>
                  <a:lnTo>
                    <a:pt x="72" y="42"/>
                  </a:lnTo>
                  <a:lnTo>
                    <a:pt x="54" y="30"/>
                  </a:lnTo>
                  <a:lnTo>
                    <a:pt x="48" y="42"/>
                  </a:lnTo>
                  <a:lnTo>
                    <a:pt x="54" y="18"/>
                  </a:lnTo>
                  <a:lnTo>
                    <a:pt x="42" y="12"/>
                  </a:lnTo>
                  <a:lnTo>
                    <a:pt x="30" y="0"/>
                  </a:lnTo>
                  <a:lnTo>
                    <a:pt x="36" y="6"/>
                  </a:lnTo>
                  <a:lnTo>
                    <a:pt x="30" y="0"/>
                  </a:lnTo>
                  <a:lnTo>
                    <a:pt x="30" y="6"/>
                  </a:lnTo>
                  <a:lnTo>
                    <a:pt x="12" y="18"/>
                  </a:lnTo>
                  <a:lnTo>
                    <a:pt x="24" y="30"/>
                  </a:lnTo>
                  <a:lnTo>
                    <a:pt x="6" y="36"/>
                  </a:lnTo>
                  <a:lnTo>
                    <a:pt x="0" y="48"/>
                  </a:lnTo>
                  <a:lnTo>
                    <a:pt x="12" y="66"/>
                  </a:lnTo>
                  <a:lnTo>
                    <a:pt x="24" y="66"/>
                  </a:lnTo>
                  <a:lnTo>
                    <a:pt x="24" y="78"/>
                  </a:lnTo>
                  <a:lnTo>
                    <a:pt x="30" y="84"/>
                  </a:lnTo>
                  <a:lnTo>
                    <a:pt x="24" y="102"/>
                  </a:lnTo>
                  <a:lnTo>
                    <a:pt x="30" y="126"/>
                  </a:lnTo>
                  <a:lnTo>
                    <a:pt x="42" y="144"/>
                  </a:lnTo>
                  <a:lnTo>
                    <a:pt x="54" y="144"/>
                  </a:lnTo>
                  <a:lnTo>
                    <a:pt x="66" y="132"/>
                  </a:lnTo>
                  <a:lnTo>
                    <a:pt x="84" y="132"/>
                  </a:lnTo>
                  <a:lnTo>
                    <a:pt x="78" y="114"/>
                  </a:lnTo>
                  <a:lnTo>
                    <a:pt x="72" y="10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37" name="Freeform 3729"/>
            <p:cNvSpPr>
              <a:spLocks/>
            </p:cNvSpPr>
            <p:nvPr/>
          </p:nvSpPr>
          <p:spPr bwMode="auto">
            <a:xfrm>
              <a:off x="2366963" y="3940175"/>
              <a:ext cx="117475" cy="139700"/>
            </a:xfrm>
            <a:custGeom>
              <a:avLst/>
              <a:gdLst>
                <a:gd name="T0" fmla="*/ 2147483647 w 72"/>
                <a:gd name="T1" fmla="*/ 2147483647 h 78"/>
                <a:gd name="T2" fmla="*/ 0 w 72"/>
                <a:gd name="T3" fmla="*/ 2147483647 h 78"/>
                <a:gd name="T4" fmla="*/ 0 w 72"/>
                <a:gd name="T5" fmla="*/ 2147483647 h 78"/>
                <a:gd name="T6" fmla="*/ 2147483647 w 72"/>
                <a:gd name="T7" fmla="*/ 2147483647 h 78"/>
                <a:gd name="T8" fmla="*/ 2147483647 w 72"/>
                <a:gd name="T9" fmla="*/ 2147483647 h 78"/>
                <a:gd name="T10" fmla="*/ 2147483647 w 72"/>
                <a:gd name="T11" fmla="*/ 0 h 78"/>
                <a:gd name="T12" fmla="*/ 2147483647 w 72"/>
                <a:gd name="T13" fmla="*/ 0 h 78"/>
                <a:gd name="T14" fmla="*/ 2147483647 w 72"/>
                <a:gd name="T15" fmla="*/ 0 h 78"/>
                <a:gd name="T16" fmla="*/ 2147483647 w 72"/>
                <a:gd name="T17" fmla="*/ 0 h 78"/>
                <a:gd name="T18" fmla="*/ 2147483647 w 72"/>
                <a:gd name="T19" fmla="*/ 0 h 78"/>
                <a:gd name="T20" fmla="*/ 2147483647 w 72"/>
                <a:gd name="T21" fmla="*/ 2147483647 h 78"/>
                <a:gd name="T22" fmla="*/ 2147483647 w 72"/>
                <a:gd name="T23" fmla="*/ 2147483647 h 78"/>
                <a:gd name="T24" fmla="*/ 2147483647 w 72"/>
                <a:gd name="T25" fmla="*/ 2147483647 h 78"/>
                <a:gd name="T26" fmla="*/ 2147483647 w 72"/>
                <a:gd name="T27" fmla="*/ 2147483647 h 78"/>
                <a:gd name="T28" fmla="*/ 2147483647 w 72"/>
                <a:gd name="T29" fmla="*/ 2147483647 h 78"/>
                <a:gd name="T30" fmla="*/ 2147483647 w 72"/>
                <a:gd name="T31" fmla="*/ 2147483647 h 78"/>
                <a:gd name="T32" fmla="*/ 2147483647 w 72"/>
                <a:gd name="T33" fmla="*/ 2147483647 h 78"/>
                <a:gd name="T34" fmla="*/ 2147483647 w 72"/>
                <a:gd name="T35" fmla="*/ 2147483647 h 78"/>
                <a:gd name="T36" fmla="*/ 2147483647 w 72"/>
                <a:gd name="T37" fmla="*/ 2147483647 h 78"/>
                <a:gd name="T38" fmla="*/ 2147483647 w 72"/>
                <a:gd name="T39" fmla="*/ 2147483647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2"/>
                <a:gd name="T61" fmla="*/ 0 h 78"/>
                <a:gd name="T62" fmla="*/ 72 w 72"/>
                <a:gd name="T63" fmla="*/ 78 h 7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2" h="78">
                  <a:moveTo>
                    <a:pt x="12" y="48"/>
                  </a:moveTo>
                  <a:lnTo>
                    <a:pt x="0" y="36"/>
                  </a:lnTo>
                  <a:lnTo>
                    <a:pt x="0" y="18"/>
                  </a:lnTo>
                  <a:lnTo>
                    <a:pt x="12" y="18"/>
                  </a:lnTo>
                  <a:lnTo>
                    <a:pt x="12" y="6"/>
                  </a:lnTo>
                  <a:lnTo>
                    <a:pt x="18" y="0"/>
                  </a:lnTo>
                  <a:lnTo>
                    <a:pt x="36" y="0"/>
                  </a:lnTo>
                  <a:lnTo>
                    <a:pt x="54" y="0"/>
                  </a:lnTo>
                  <a:lnTo>
                    <a:pt x="72" y="0"/>
                  </a:lnTo>
                  <a:lnTo>
                    <a:pt x="66" y="6"/>
                  </a:lnTo>
                  <a:lnTo>
                    <a:pt x="60" y="24"/>
                  </a:lnTo>
                  <a:lnTo>
                    <a:pt x="72" y="48"/>
                  </a:lnTo>
                  <a:lnTo>
                    <a:pt x="60" y="72"/>
                  </a:lnTo>
                  <a:lnTo>
                    <a:pt x="48" y="66"/>
                  </a:lnTo>
                  <a:lnTo>
                    <a:pt x="36" y="66"/>
                  </a:lnTo>
                  <a:lnTo>
                    <a:pt x="36" y="78"/>
                  </a:lnTo>
                  <a:lnTo>
                    <a:pt x="24" y="78"/>
                  </a:lnTo>
                  <a:lnTo>
                    <a:pt x="18" y="60"/>
                  </a:lnTo>
                  <a:lnTo>
                    <a:pt x="12" y="48"/>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38" name="Freeform 3730"/>
            <p:cNvSpPr>
              <a:spLocks/>
            </p:cNvSpPr>
            <p:nvPr/>
          </p:nvSpPr>
          <p:spPr bwMode="auto">
            <a:xfrm>
              <a:off x="2260600" y="3760788"/>
              <a:ext cx="30163" cy="30162"/>
            </a:xfrm>
            <a:custGeom>
              <a:avLst/>
              <a:gdLst>
                <a:gd name="T0" fmla="*/ 2147483647 w 18"/>
                <a:gd name="T1" fmla="*/ 0 h 17"/>
                <a:gd name="T2" fmla="*/ 2147483647 w 18"/>
                <a:gd name="T3" fmla="*/ 0 h 17"/>
                <a:gd name="T4" fmla="*/ 2147483647 w 18"/>
                <a:gd name="T5" fmla="*/ 2147483647 h 17"/>
                <a:gd name="T6" fmla="*/ 0 w 18"/>
                <a:gd name="T7" fmla="*/ 2147483647 h 17"/>
                <a:gd name="T8" fmla="*/ 2147483647 w 18"/>
                <a:gd name="T9" fmla="*/ 2147483647 h 17"/>
                <a:gd name="T10" fmla="*/ 2147483647 w 18"/>
                <a:gd name="T11" fmla="*/ 0 h 17"/>
                <a:gd name="T12" fmla="*/ 0 60000 65536"/>
                <a:gd name="T13" fmla="*/ 0 60000 65536"/>
                <a:gd name="T14" fmla="*/ 0 60000 65536"/>
                <a:gd name="T15" fmla="*/ 0 60000 65536"/>
                <a:gd name="T16" fmla="*/ 0 60000 65536"/>
                <a:gd name="T17" fmla="*/ 0 60000 65536"/>
                <a:gd name="T18" fmla="*/ 0 w 18"/>
                <a:gd name="T19" fmla="*/ 0 h 17"/>
                <a:gd name="T20" fmla="*/ 18 w 1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8" h="17">
                  <a:moveTo>
                    <a:pt x="6" y="0"/>
                  </a:moveTo>
                  <a:lnTo>
                    <a:pt x="18" y="0"/>
                  </a:lnTo>
                  <a:lnTo>
                    <a:pt x="12" y="17"/>
                  </a:lnTo>
                  <a:lnTo>
                    <a:pt x="0" y="17"/>
                  </a:lnTo>
                  <a:lnTo>
                    <a:pt x="12" y="6"/>
                  </a:lnTo>
                  <a:lnTo>
                    <a:pt x="6"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39" name="Freeform 3731"/>
            <p:cNvSpPr>
              <a:spLocks/>
            </p:cNvSpPr>
            <p:nvPr/>
          </p:nvSpPr>
          <p:spPr bwMode="auto">
            <a:xfrm>
              <a:off x="1933575" y="3717925"/>
              <a:ext cx="384175" cy="404812"/>
            </a:xfrm>
            <a:custGeom>
              <a:avLst/>
              <a:gdLst>
                <a:gd name="T0" fmla="*/ 2147483647 w 239"/>
                <a:gd name="T1" fmla="*/ 2147483647 h 227"/>
                <a:gd name="T2" fmla="*/ 2147483647 w 239"/>
                <a:gd name="T3" fmla="*/ 2147483647 h 227"/>
                <a:gd name="T4" fmla="*/ 2147483647 w 239"/>
                <a:gd name="T5" fmla="*/ 2147483647 h 227"/>
                <a:gd name="T6" fmla="*/ 2147483647 w 239"/>
                <a:gd name="T7" fmla="*/ 2147483647 h 227"/>
                <a:gd name="T8" fmla="*/ 2147483647 w 239"/>
                <a:gd name="T9" fmla="*/ 2147483647 h 227"/>
                <a:gd name="T10" fmla="*/ 2147483647 w 239"/>
                <a:gd name="T11" fmla="*/ 2147483647 h 227"/>
                <a:gd name="T12" fmla="*/ 2147483647 w 239"/>
                <a:gd name="T13" fmla="*/ 2147483647 h 227"/>
                <a:gd name="T14" fmla="*/ 2147483647 w 239"/>
                <a:gd name="T15" fmla="*/ 0 h 227"/>
                <a:gd name="T16" fmla="*/ 2147483647 w 239"/>
                <a:gd name="T17" fmla="*/ 2147483647 h 227"/>
                <a:gd name="T18" fmla="*/ 2147483647 w 239"/>
                <a:gd name="T19" fmla="*/ 2147483647 h 227"/>
                <a:gd name="T20" fmla="*/ 2147483647 w 239"/>
                <a:gd name="T21" fmla="*/ 2147483647 h 227"/>
                <a:gd name="T22" fmla="*/ 2147483647 w 239"/>
                <a:gd name="T23" fmla="*/ 2147483647 h 227"/>
                <a:gd name="T24" fmla="*/ 2147483647 w 239"/>
                <a:gd name="T25" fmla="*/ 2147483647 h 227"/>
                <a:gd name="T26" fmla="*/ 2147483647 w 239"/>
                <a:gd name="T27" fmla="*/ 2147483647 h 227"/>
                <a:gd name="T28" fmla="*/ 2147483647 w 239"/>
                <a:gd name="T29" fmla="*/ 2147483647 h 227"/>
                <a:gd name="T30" fmla="*/ 2147483647 w 239"/>
                <a:gd name="T31" fmla="*/ 2147483647 h 227"/>
                <a:gd name="T32" fmla="*/ 2147483647 w 239"/>
                <a:gd name="T33" fmla="*/ 2147483647 h 227"/>
                <a:gd name="T34" fmla="*/ 2147483647 w 239"/>
                <a:gd name="T35" fmla="*/ 2147483647 h 227"/>
                <a:gd name="T36" fmla="*/ 2147483647 w 239"/>
                <a:gd name="T37" fmla="*/ 2147483647 h 227"/>
                <a:gd name="T38" fmla="*/ 2147483647 w 239"/>
                <a:gd name="T39" fmla="*/ 2147483647 h 227"/>
                <a:gd name="T40" fmla="*/ 2147483647 w 239"/>
                <a:gd name="T41" fmla="*/ 2147483647 h 227"/>
                <a:gd name="T42" fmla="*/ 2147483647 w 239"/>
                <a:gd name="T43" fmla="*/ 2147483647 h 227"/>
                <a:gd name="T44" fmla="*/ 2147483647 w 239"/>
                <a:gd name="T45" fmla="*/ 2147483647 h 227"/>
                <a:gd name="T46" fmla="*/ 2147483647 w 239"/>
                <a:gd name="T47" fmla="*/ 2147483647 h 227"/>
                <a:gd name="T48" fmla="*/ 2147483647 w 239"/>
                <a:gd name="T49" fmla="*/ 2147483647 h 227"/>
                <a:gd name="T50" fmla="*/ 2147483647 w 239"/>
                <a:gd name="T51" fmla="*/ 2147483647 h 227"/>
                <a:gd name="T52" fmla="*/ 2147483647 w 239"/>
                <a:gd name="T53" fmla="*/ 2147483647 h 227"/>
                <a:gd name="T54" fmla="*/ 2147483647 w 239"/>
                <a:gd name="T55" fmla="*/ 2147483647 h 227"/>
                <a:gd name="T56" fmla="*/ 2147483647 w 239"/>
                <a:gd name="T57" fmla="*/ 2147483647 h 227"/>
                <a:gd name="T58" fmla="*/ 2147483647 w 239"/>
                <a:gd name="T59" fmla="*/ 2147483647 h 227"/>
                <a:gd name="T60" fmla="*/ 2147483647 w 239"/>
                <a:gd name="T61" fmla="*/ 2147483647 h 227"/>
                <a:gd name="T62" fmla="*/ 2147483647 w 239"/>
                <a:gd name="T63" fmla="*/ 2147483647 h 227"/>
                <a:gd name="T64" fmla="*/ 2147483647 w 239"/>
                <a:gd name="T65" fmla="*/ 2147483647 h 227"/>
                <a:gd name="T66" fmla="*/ 2147483647 w 239"/>
                <a:gd name="T67" fmla="*/ 2147483647 h 227"/>
                <a:gd name="T68" fmla="*/ 2147483647 w 239"/>
                <a:gd name="T69" fmla="*/ 2147483647 h 227"/>
                <a:gd name="T70" fmla="*/ 2147483647 w 239"/>
                <a:gd name="T71" fmla="*/ 2147483647 h 227"/>
                <a:gd name="T72" fmla="*/ 2147483647 w 239"/>
                <a:gd name="T73" fmla="*/ 2147483647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39"/>
                <a:gd name="T112" fmla="*/ 0 h 227"/>
                <a:gd name="T113" fmla="*/ 239 w 239"/>
                <a:gd name="T114" fmla="*/ 227 h 2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39" h="227">
                  <a:moveTo>
                    <a:pt x="197" y="47"/>
                  </a:moveTo>
                  <a:lnTo>
                    <a:pt x="197" y="41"/>
                  </a:lnTo>
                  <a:lnTo>
                    <a:pt x="185" y="41"/>
                  </a:lnTo>
                  <a:lnTo>
                    <a:pt x="191" y="41"/>
                  </a:lnTo>
                  <a:lnTo>
                    <a:pt x="185" y="36"/>
                  </a:lnTo>
                  <a:lnTo>
                    <a:pt x="203" y="30"/>
                  </a:lnTo>
                  <a:lnTo>
                    <a:pt x="185" y="30"/>
                  </a:lnTo>
                  <a:lnTo>
                    <a:pt x="167" y="30"/>
                  </a:lnTo>
                  <a:lnTo>
                    <a:pt x="173" y="30"/>
                  </a:lnTo>
                  <a:lnTo>
                    <a:pt x="155" y="41"/>
                  </a:lnTo>
                  <a:lnTo>
                    <a:pt x="131" y="30"/>
                  </a:lnTo>
                  <a:lnTo>
                    <a:pt x="96" y="30"/>
                  </a:lnTo>
                  <a:lnTo>
                    <a:pt x="90" y="18"/>
                  </a:lnTo>
                  <a:lnTo>
                    <a:pt x="72" y="12"/>
                  </a:lnTo>
                  <a:lnTo>
                    <a:pt x="66" y="0"/>
                  </a:lnTo>
                  <a:lnTo>
                    <a:pt x="60" y="6"/>
                  </a:lnTo>
                  <a:lnTo>
                    <a:pt x="72" y="12"/>
                  </a:lnTo>
                  <a:lnTo>
                    <a:pt x="66" y="12"/>
                  </a:lnTo>
                  <a:lnTo>
                    <a:pt x="42" y="24"/>
                  </a:lnTo>
                  <a:lnTo>
                    <a:pt x="36" y="24"/>
                  </a:lnTo>
                  <a:lnTo>
                    <a:pt x="42" y="53"/>
                  </a:lnTo>
                  <a:lnTo>
                    <a:pt x="36" y="59"/>
                  </a:lnTo>
                  <a:lnTo>
                    <a:pt x="24" y="47"/>
                  </a:lnTo>
                  <a:lnTo>
                    <a:pt x="36" y="30"/>
                  </a:lnTo>
                  <a:lnTo>
                    <a:pt x="30" y="12"/>
                  </a:lnTo>
                  <a:lnTo>
                    <a:pt x="42" y="6"/>
                  </a:lnTo>
                  <a:lnTo>
                    <a:pt x="30" y="6"/>
                  </a:lnTo>
                  <a:lnTo>
                    <a:pt x="18" y="24"/>
                  </a:lnTo>
                  <a:lnTo>
                    <a:pt x="12" y="41"/>
                  </a:lnTo>
                  <a:lnTo>
                    <a:pt x="0" y="59"/>
                  </a:lnTo>
                  <a:lnTo>
                    <a:pt x="12" y="59"/>
                  </a:lnTo>
                  <a:lnTo>
                    <a:pt x="18" y="83"/>
                  </a:lnTo>
                  <a:lnTo>
                    <a:pt x="18" y="95"/>
                  </a:lnTo>
                  <a:lnTo>
                    <a:pt x="30" y="101"/>
                  </a:lnTo>
                  <a:lnTo>
                    <a:pt x="60" y="101"/>
                  </a:lnTo>
                  <a:lnTo>
                    <a:pt x="72" y="119"/>
                  </a:lnTo>
                  <a:lnTo>
                    <a:pt x="101" y="119"/>
                  </a:lnTo>
                  <a:lnTo>
                    <a:pt x="101" y="131"/>
                  </a:lnTo>
                  <a:lnTo>
                    <a:pt x="96" y="149"/>
                  </a:lnTo>
                  <a:lnTo>
                    <a:pt x="101" y="173"/>
                  </a:lnTo>
                  <a:lnTo>
                    <a:pt x="96" y="185"/>
                  </a:lnTo>
                  <a:lnTo>
                    <a:pt x="107" y="203"/>
                  </a:lnTo>
                  <a:lnTo>
                    <a:pt x="113" y="215"/>
                  </a:lnTo>
                  <a:lnTo>
                    <a:pt x="125" y="227"/>
                  </a:lnTo>
                  <a:lnTo>
                    <a:pt x="137" y="221"/>
                  </a:lnTo>
                  <a:lnTo>
                    <a:pt x="137" y="227"/>
                  </a:lnTo>
                  <a:lnTo>
                    <a:pt x="155" y="209"/>
                  </a:lnTo>
                  <a:lnTo>
                    <a:pt x="173" y="197"/>
                  </a:lnTo>
                  <a:lnTo>
                    <a:pt x="173" y="191"/>
                  </a:lnTo>
                  <a:lnTo>
                    <a:pt x="161" y="191"/>
                  </a:lnTo>
                  <a:lnTo>
                    <a:pt x="155" y="167"/>
                  </a:lnTo>
                  <a:lnTo>
                    <a:pt x="149" y="155"/>
                  </a:lnTo>
                  <a:lnTo>
                    <a:pt x="167" y="161"/>
                  </a:lnTo>
                  <a:lnTo>
                    <a:pt x="185" y="167"/>
                  </a:lnTo>
                  <a:lnTo>
                    <a:pt x="191" y="161"/>
                  </a:lnTo>
                  <a:lnTo>
                    <a:pt x="203" y="155"/>
                  </a:lnTo>
                  <a:lnTo>
                    <a:pt x="215" y="149"/>
                  </a:lnTo>
                  <a:lnTo>
                    <a:pt x="221" y="137"/>
                  </a:lnTo>
                  <a:lnTo>
                    <a:pt x="209" y="119"/>
                  </a:lnTo>
                  <a:lnTo>
                    <a:pt x="215" y="107"/>
                  </a:lnTo>
                  <a:lnTo>
                    <a:pt x="233" y="101"/>
                  </a:lnTo>
                  <a:lnTo>
                    <a:pt x="221" y="89"/>
                  </a:lnTo>
                  <a:lnTo>
                    <a:pt x="239" y="77"/>
                  </a:lnTo>
                  <a:lnTo>
                    <a:pt x="239" y="71"/>
                  </a:lnTo>
                  <a:lnTo>
                    <a:pt x="221" y="71"/>
                  </a:lnTo>
                  <a:lnTo>
                    <a:pt x="209" y="71"/>
                  </a:lnTo>
                  <a:lnTo>
                    <a:pt x="221" y="59"/>
                  </a:lnTo>
                  <a:lnTo>
                    <a:pt x="221" y="53"/>
                  </a:lnTo>
                  <a:lnTo>
                    <a:pt x="209" y="47"/>
                  </a:lnTo>
                  <a:lnTo>
                    <a:pt x="203" y="47"/>
                  </a:lnTo>
                  <a:lnTo>
                    <a:pt x="197" y="41"/>
                  </a:lnTo>
                  <a:lnTo>
                    <a:pt x="197" y="47"/>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40" name="Freeform 3732"/>
            <p:cNvSpPr>
              <a:spLocks/>
            </p:cNvSpPr>
            <p:nvPr/>
          </p:nvSpPr>
          <p:spPr bwMode="auto">
            <a:xfrm>
              <a:off x="2193925" y="3749675"/>
              <a:ext cx="19050" cy="11112"/>
            </a:xfrm>
            <a:custGeom>
              <a:avLst/>
              <a:gdLst>
                <a:gd name="T0" fmla="*/ 2147483647 w 12"/>
                <a:gd name="T1" fmla="*/ 2147483647 h 6"/>
                <a:gd name="T2" fmla="*/ 2147483647 w 12"/>
                <a:gd name="T3" fmla="*/ 2147483647 h 6"/>
                <a:gd name="T4" fmla="*/ 0 w 12"/>
                <a:gd name="T5" fmla="*/ 0 h 6"/>
                <a:gd name="T6" fmla="*/ 2147483647 w 12"/>
                <a:gd name="T7" fmla="*/ 2147483647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6"/>
                  </a:moveTo>
                  <a:lnTo>
                    <a:pt x="12" y="6"/>
                  </a:lnTo>
                  <a:lnTo>
                    <a:pt x="0" y="0"/>
                  </a:lnTo>
                  <a:lnTo>
                    <a:pt x="12" y="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41" name="Freeform 3733"/>
            <p:cNvSpPr>
              <a:spLocks/>
            </p:cNvSpPr>
            <p:nvPr/>
          </p:nvSpPr>
          <p:spPr bwMode="auto">
            <a:xfrm>
              <a:off x="1652588" y="3322638"/>
              <a:ext cx="292100" cy="115887"/>
            </a:xfrm>
            <a:custGeom>
              <a:avLst/>
              <a:gdLst>
                <a:gd name="T0" fmla="*/ 2147483647 w 180"/>
                <a:gd name="T1" fmla="*/ 2147483647 h 66"/>
                <a:gd name="T2" fmla="*/ 2147483647 w 180"/>
                <a:gd name="T3" fmla="*/ 2147483647 h 66"/>
                <a:gd name="T4" fmla="*/ 2147483647 w 180"/>
                <a:gd name="T5" fmla="*/ 2147483647 h 66"/>
                <a:gd name="T6" fmla="*/ 2147483647 w 180"/>
                <a:gd name="T7" fmla="*/ 2147483647 h 66"/>
                <a:gd name="T8" fmla="*/ 2147483647 w 180"/>
                <a:gd name="T9" fmla="*/ 2147483647 h 66"/>
                <a:gd name="T10" fmla="*/ 2147483647 w 180"/>
                <a:gd name="T11" fmla="*/ 0 h 66"/>
                <a:gd name="T12" fmla="*/ 2147483647 w 180"/>
                <a:gd name="T13" fmla="*/ 0 h 66"/>
                <a:gd name="T14" fmla="*/ 2147483647 w 180"/>
                <a:gd name="T15" fmla="*/ 2147483647 h 66"/>
                <a:gd name="T16" fmla="*/ 2147483647 w 180"/>
                <a:gd name="T17" fmla="*/ 2147483647 h 66"/>
                <a:gd name="T18" fmla="*/ 2147483647 w 180"/>
                <a:gd name="T19" fmla="*/ 2147483647 h 66"/>
                <a:gd name="T20" fmla="*/ 0 w 180"/>
                <a:gd name="T21" fmla="*/ 2147483647 h 66"/>
                <a:gd name="T22" fmla="*/ 2147483647 w 180"/>
                <a:gd name="T23" fmla="*/ 2147483647 h 66"/>
                <a:gd name="T24" fmla="*/ 2147483647 w 180"/>
                <a:gd name="T25" fmla="*/ 2147483647 h 66"/>
                <a:gd name="T26" fmla="*/ 2147483647 w 180"/>
                <a:gd name="T27" fmla="*/ 2147483647 h 66"/>
                <a:gd name="T28" fmla="*/ 2147483647 w 180"/>
                <a:gd name="T29" fmla="*/ 2147483647 h 66"/>
                <a:gd name="T30" fmla="*/ 2147483647 w 180"/>
                <a:gd name="T31" fmla="*/ 2147483647 h 66"/>
                <a:gd name="T32" fmla="*/ 2147483647 w 180"/>
                <a:gd name="T33" fmla="*/ 2147483647 h 66"/>
                <a:gd name="T34" fmla="*/ 2147483647 w 180"/>
                <a:gd name="T35" fmla="*/ 2147483647 h 66"/>
                <a:gd name="T36" fmla="*/ 2147483647 w 180"/>
                <a:gd name="T37" fmla="*/ 2147483647 h 66"/>
                <a:gd name="T38" fmla="*/ 2147483647 w 180"/>
                <a:gd name="T39" fmla="*/ 2147483647 h 66"/>
                <a:gd name="T40" fmla="*/ 2147483647 w 180"/>
                <a:gd name="T41" fmla="*/ 2147483647 h 66"/>
                <a:gd name="T42" fmla="*/ 2147483647 w 180"/>
                <a:gd name="T43" fmla="*/ 2147483647 h 66"/>
                <a:gd name="T44" fmla="*/ 2147483647 w 180"/>
                <a:gd name="T45" fmla="*/ 2147483647 h 66"/>
                <a:gd name="T46" fmla="*/ 2147483647 w 180"/>
                <a:gd name="T47" fmla="*/ 2147483647 h 66"/>
                <a:gd name="T48" fmla="*/ 2147483647 w 180"/>
                <a:gd name="T49" fmla="*/ 2147483647 h 66"/>
                <a:gd name="T50" fmla="*/ 2147483647 w 180"/>
                <a:gd name="T51" fmla="*/ 2147483647 h 66"/>
                <a:gd name="T52" fmla="*/ 2147483647 w 180"/>
                <a:gd name="T53" fmla="*/ 2147483647 h 66"/>
                <a:gd name="T54" fmla="*/ 2147483647 w 180"/>
                <a:gd name="T55" fmla="*/ 2147483647 h 66"/>
                <a:gd name="T56" fmla="*/ 2147483647 w 180"/>
                <a:gd name="T57" fmla="*/ 2147483647 h 66"/>
                <a:gd name="T58" fmla="*/ 2147483647 w 180"/>
                <a:gd name="T59" fmla="*/ 2147483647 h 66"/>
                <a:gd name="T60" fmla="*/ 2147483647 w 180"/>
                <a:gd name="T61" fmla="*/ 2147483647 h 66"/>
                <a:gd name="T62" fmla="*/ 2147483647 w 180"/>
                <a:gd name="T63" fmla="*/ 2147483647 h 66"/>
                <a:gd name="T64" fmla="*/ 2147483647 w 180"/>
                <a:gd name="T65" fmla="*/ 2147483647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0"/>
                <a:gd name="T100" fmla="*/ 0 h 66"/>
                <a:gd name="T101" fmla="*/ 180 w 180"/>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0" h="66">
                  <a:moveTo>
                    <a:pt x="126" y="30"/>
                  </a:moveTo>
                  <a:lnTo>
                    <a:pt x="126" y="30"/>
                  </a:lnTo>
                  <a:lnTo>
                    <a:pt x="108" y="18"/>
                  </a:lnTo>
                  <a:lnTo>
                    <a:pt x="96" y="12"/>
                  </a:lnTo>
                  <a:lnTo>
                    <a:pt x="78" y="6"/>
                  </a:lnTo>
                  <a:lnTo>
                    <a:pt x="66" y="0"/>
                  </a:lnTo>
                  <a:lnTo>
                    <a:pt x="60" y="0"/>
                  </a:lnTo>
                  <a:lnTo>
                    <a:pt x="42" y="6"/>
                  </a:lnTo>
                  <a:lnTo>
                    <a:pt x="18" y="12"/>
                  </a:lnTo>
                  <a:lnTo>
                    <a:pt x="12" y="24"/>
                  </a:lnTo>
                  <a:lnTo>
                    <a:pt x="0" y="30"/>
                  </a:lnTo>
                  <a:lnTo>
                    <a:pt x="6" y="24"/>
                  </a:lnTo>
                  <a:lnTo>
                    <a:pt x="24" y="18"/>
                  </a:lnTo>
                  <a:lnTo>
                    <a:pt x="36" y="12"/>
                  </a:lnTo>
                  <a:lnTo>
                    <a:pt x="60" y="12"/>
                  </a:lnTo>
                  <a:lnTo>
                    <a:pt x="48" y="18"/>
                  </a:lnTo>
                  <a:lnTo>
                    <a:pt x="66" y="18"/>
                  </a:lnTo>
                  <a:lnTo>
                    <a:pt x="72" y="24"/>
                  </a:lnTo>
                  <a:lnTo>
                    <a:pt x="78" y="24"/>
                  </a:lnTo>
                  <a:lnTo>
                    <a:pt x="102" y="30"/>
                  </a:lnTo>
                  <a:lnTo>
                    <a:pt x="108" y="42"/>
                  </a:lnTo>
                  <a:lnTo>
                    <a:pt x="132" y="54"/>
                  </a:lnTo>
                  <a:lnTo>
                    <a:pt x="120" y="66"/>
                  </a:lnTo>
                  <a:lnTo>
                    <a:pt x="138" y="66"/>
                  </a:lnTo>
                  <a:lnTo>
                    <a:pt x="156" y="66"/>
                  </a:lnTo>
                  <a:lnTo>
                    <a:pt x="168" y="60"/>
                  </a:lnTo>
                  <a:lnTo>
                    <a:pt x="180" y="60"/>
                  </a:lnTo>
                  <a:lnTo>
                    <a:pt x="168" y="54"/>
                  </a:lnTo>
                  <a:lnTo>
                    <a:pt x="156" y="48"/>
                  </a:lnTo>
                  <a:lnTo>
                    <a:pt x="156" y="42"/>
                  </a:lnTo>
                  <a:lnTo>
                    <a:pt x="144" y="36"/>
                  </a:lnTo>
                  <a:lnTo>
                    <a:pt x="132" y="30"/>
                  </a:lnTo>
                  <a:lnTo>
                    <a:pt x="126" y="30"/>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42" name="Freeform 3734"/>
            <p:cNvSpPr>
              <a:spLocks/>
            </p:cNvSpPr>
            <p:nvPr/>
          </p:nvSpPr>
          <p:spPr bwMode="auto">
            <a:xfrm>
              <a:off x="1703388" y="3363913"/>
              <a:ext cx="17463" cy="20637"/>
            </a:xfrm>
            <a:custGeom>
              <a:avLst/>
              <a:gdLst>
                <a:gd name="T0" fmla="*/ 0 w 12"/>
                <a:gd name="T1" fmla="*/ 2147483647 h 12"/>
                <a:gd name="T2" fmla="*/ 2147483647 w 12"/>
                <a:gd name="T3" fmla="*/ 2147483647 h 12"/>
                <a:gd name="T4" fmla="*/ 2147483647 w 12"/>
                <a:gd name="T5" fmla="*/ 0 h 12"/>
                <a:gd name="T6" fmla="*/ 0 w 12"/>
                <a:gd name="T7" fmla="*/ 2147483647 h 12"/>
                <a:gd name="T8" fmla="*/ 0 60000 65536"/>
                <a:gd name="T9" fmla="*/ 0 60000 65536"/>
                <a:gd name="T10" fmla="*/ 0 60000 65536"/>
                <a:gd name="T11" fmla="*/ 0 60000 65536"/>
                <a:gd name="T12" fmla="*/ 0 w 12"/>
                <a:gd name="T13" fmla="*/ 0 h 12"/>
                <a:gd name="T14" fmla="*/ 12 w 12"/>
                <a:gd name="T15" fmla="*/ 12 h 12"/>
              </a:gdLst>
              <a:ahLst/>
              <a:cxnLst>
                <a:cxn ang="T8">
                  <a:pos x="T0" y="T1"/>
                </a:cxn>
                <a:cxn ang="T9">
                  <a:pos x="T2" y="T3"/>
                </a:cxn>
                <a:cxn ang="T10">
                  <a:pos x="T4" y="T5"/>
                </a:cxn>
                <a:cxn ang="T11">
                  <a:pos x="T6" y="T7"/>
                </a:cxn>
              </a:cxnLst>
              <a:rect l="T12" t="T13" r="T14" b="T15"/>
              <a:pathLst>
                <a:path w="12" h="12">
                  <a:moveTo>
                    <a:pt x="0" y="12"/>
                  </a:moveTo>
                  <a:lnTo>
                    <a:pt x="12" y="6"/>
                  </a:lnTo>
                  <a:lnTo>
                    <a:pt x="6" y="0"/>
                  </a:lnTo>
                  <a:lnTo>
                    <a:pt x="0" y="12"/>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43" name="Freeform 3735"/>
            <p:cNvSpPr>
              <a:spLocks/>
            </p:cNvSpPr>
            <p:nvPr/>
          </p:nvSpPr>
          <p:spPr bwMode="auto">
            <a:xfrm>
              <a:off x="1741488" y="3459163"/>
              <a:ext cx="9525" cy="3175"/>
            </a:xfrm>
            <a:custGeom>
              <a:avLst/>
              <a:gdLst>
                <a:gd name="T0" fmla="*/ 2147483647 w 6"/>
                <a:gd name="T1" fmla="*/ 0 h 3175"/>
                <a:gd name="T2" fmla="*/ 2147483647 w 6"/>
                <a:gd name="T3" fmla="*/ 0 h 3175"/>
                <a:gd name="T4" fmla="*/ 2147483647 w 6"/>
                <a:gd name="T5" fmla="*/ 0 h 3175"/>
                <a:gd name="T6" fmla="*/ 2147483647 w 6"/>
                <a:gd name="T7" fmla="*/ 0 h 3175"/>
                <a:gd name="T8" fmla="*/ 2147483647 w 6"/>
                <a:gd name="T9" fmla="*/ 0 h 3175"/>
                <a:gd name="T10" fmla="*/ 2147483647 w 6"/>
                <a:gd name="T11" fmla="*/ 0 h 3175"/>
                <a:gd name="T12" fmla="*/ 0 w 6"/>
                <a:gd name="T13" fmla="*/ 0 h 3175"/>
                <a:gd name="T14" fmla="*/ 0 w 6"/>
                <a:gd name="T15" fmla="*/ 0 h 3175"/>
                <a:gd name="T16" fmla="*/ 0 w 6"/>
                <a:gd name="T17" fmla="*/ 0 h 3175"/>
                <a:gd name="T18" fmla="*/ 0 w 6"/>
                <a:gd name="T19" fmla="*/ 0 h 3175"/>
                <a:gd name="T20" fmla="*/ 0 w 6"/>
                <a:gd name="T21" fmla="*/ 0 h 3175"/>
                <a:gd name="T22" fmla="*/ 0 w 6"/>
                <a:gd name="T23" fmla="*/ 0 h 3175"/>
                <a:gd name="T24" fmla="*/ 0 w 6"/>
                <a:gd name="T25" fmla="*/ 0 h 3175"/>
                <a:gd name="T26" fmla="*/ 0 w 6"/>
                <a:gd name="T27" fmla="*/ 0 h 3175"/>
                <a:gd name="T28" fmla="*/ 0 w 6"/>
                <a:gd name="T29" fmla="*/ 0 h 3175"/>
                <a:gd name="T30" fmla="*/ 0 w 6"/>
                <a:gd name="T31" fmla="*/ 0 h 3175"/>
                <a:gd name="T32" fmla="*/ 0 w 6"/>
                <a:gd name="T33" fmla="*/ 0 h 3175"/>
                <a:gd name="T34" fmla="*/ 0 w 6"/>
                <a:gd name="T35" fmla="*/ 0 h 3175"/>
                <a:gd name="T36" fmla="*/ 0 w 6"/>
                <a:gd name="T37" fmla="*/ 0 h 3175"/>
                <a:gd name="T38" fmla="*/ 0 w 6"/>
                <a:gd name="T39" fmla="*/ 0 h 3175"/>
                <a:gd name="T40" fmla="*/ 0 w 6"/>
                <a:gd name="T41" fmla="*/ 0 h 3175"/>
                <a:gd name="T42" fmla="*/ 0 w 6"/>
                <a:gd name="T43" fmla="*/ 0 h 3175"/>
                <a:gd name="T44" fmla="*/ 0 w 6"/>
                <a:gd name="T45" fmla="*/ 0 h 3175"/>
                <a:gd name="T46" fmla="*/ 0 w 6"/>
                <a:gd name="T47" fmla="*/ 0 h 3175"/>
                <a:gd name="T48" fmla="*/ 0 w 6"/>
                <a:gd name="T49" fmla="*/ 0 h 3175"/>
                <a:gd name="T50" fmla="*/ 0 w 6"/>
                <a:gd name="T51" fmla="*/ 0 h 3175"/>
                <a:gd name="T52" fmla="*/ 2147483647 w 6"/>
                <a:gd name="T53" fmla="*/ 0 h 3175"/>
                <a:gd name="T54" fmla="*/ 2147483647 w 6"/>
                <a:gd name="T55" fmla="*/ 0 h 317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
                <a:gd name="T85" fmla="*/ 0 h 3175"/>
                <a:gd name="T86" fmla="*/ 6 w 6"/>
                <a:gd name="T87" fmla="*/ 3175 h 317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 h="3175">
                  <a:moveTo>
                    <a:pt x="6" y="0"/>
                  </a:moveTo>
                  <a:lnTo>
                    <a:pt x="6" y="0"/>
                  </a:lnTo>
                  <a:lnTo>
                    <a:pt x="0" y="0"/>
                  </a:lnTo>
                  <a:lnTo>
                    <a:pt x="6"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44" name="Freeform 3736"/>
            <p:cNvSpPr>
              <a:spLocks/>
            </p:cNvSpPr>
            <p:nvPr/>
          </p:nvSpPr>
          <p:spPr bwMode="auto">
            <a:xfrm>
              <a:off x="1778000" y="3438525"/>
              <a:ext cx="11113" cy="11112"/>
            </a:xfrm>
            <a:custGeom>
              <a:avLst/>
              <a:gdLst>
                <a:gd name="T0" fmla="*/ 2147483647 w 6"/>
                <a:gd name="T1" fmla="*/ 2147483647 h 6"/>
                <a:gd name="T2" fmla="*/ 2147483647 w 6"/>
                <a:gd name="T3" fmla="*/ 0 h 6"/>
                <a:gd name="T4" fmla="*/ 2147483647 w 6"/>
                <a:gd name="T5" fmla="*/ 0 h 6"/>
                <a:gd name="T6" fmla="*/ 2147483647 w 6"/>
                <a:gd name="T7" fmla="*/ 2147483647 h 6"/>
                <a:gd name="T8" fmla="*/ 2147483647 w 6"/>
                <a:gd name="T9" fmla="*/ 2147483647 h 6"/>
                <a:gd name="T10" fmla="*/ 2147483647 w 6"/>
                <a:gd name="T11" fmla="*/ 2147483647 h 6"/>
                <a:gd name="T12" fmla="*/ 0 w 6"/>
                <a:gd name="T13" fmla="*/ 2147483647 h 6"/>
                <a:gd name="T14" fmla="*/ 0 w 6"/>
                <a:gd name="T15" fmla="*/ 2147483647 h 6"/>
                <a:gd name="T16" fmla="*/ 2147483647 w 6"/>
                <a:gd name="T17" fmla="*/ 2147483647 h 6"/>
                <a:gd name="T18" fmla="*/ 2147483647 w 6"/>
                <a:gd name="T19" fmla="*/ 2147483647 h 6"/>
                <a:gd name="T20" fmla="*/ 2147483647 w 6"/>
                <a:gd name="T21" fmla="*/ 2147483647 h 6"/>
                <a:gd name="T22" fmla="*/ 2147483647 w 6"/>
                <a:gd name="T23" fmla="*/ 2147483647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6"/>
                <a:gd name="T38" fmla="*/ 6 w 6"/>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6">
                  <a:moveTo>
                    <a:pt x="6" y="6"/>
                  </a:moveTo>
                  <a:lnTo>
                    <a:pt x="6" y="0"/>
                  </a:lnTo>
                  <a:lnTo>
                    <a:pt x="6" y="6"/>
                  </a:lnTo>
                  <a:lnTo>
                    <a:pt x="0" y="6"/>
                  </a:lnTo>
                  <a:lnTo>
                    <a:pt x="6" y="6"/>
                  </a:lnTo>
                  <a:close/>
                </a:path>
              </a:pathLst>
            </a:custGeom>
            <a:blipFill dpi="0" rotWithShape="0">
              <a:blip r:embed="rId3">
                <a:extLst>
                  <a:ext uri="{28A0092B-C50C-407E-A947-70E740481C1C}">
                    <a14:useLocalDpi xmlns:a14="http://schemas.microsoft.com/office/drawing/2010/main" val="0"/>
                  </a:ext>
                </a:extLst>
              </a:blip>
              <a:srcRect/>
              <a:tile tx="0" ty="0" sx="100000" sy="100000" flip="none" algn="tl"/>
            </a:blip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45" name="Freeform 3737"/>
            <p:cNvSpPr>
              <a:spLocks/>
            </p:cNvSpPr>
            <p:nvPr/>
          </p:nvSpPr>
          <p:spPr bwMode="auto">
            <a:xfrm>
              <a:off x="1778000" y="3449638"/>
              <a:ext cx="1588" cy="1587"/>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w 1588"/>
                <a:gd name="T13" fmla="*/ 0 h 1587"/>
                <a:gd name="T14" fmla="*/ 0 w 1588"/>
                <a:gd name="T15" fmla="*/ 0 h 1587"/>
                <a:gd name="T16" fmla="*/ 0 w 1588"/>
                <a:gd name="T17" fmla="*/ 0 h 15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8"/>
                <a:gd name="T28" fmla="*/ 0 h 1587"/>
                <a:gd name="T29" fmla="*/ 1588 w 1588"/>
                <a:gd name="T30" fmla="*/ 1587 h 15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8" h="1587">
                  <a:moveTo>
                    <a:pt x="0" y="0"/>
                  </a:moveTo>
                  <a:lnTo>
                    <a:pt x="0"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46" name="Freeform 3738"/>
            <p:cNvSpPr>
              <a:spLocks/>
            </p:cNvSpPr>
            <p:nvPr/>
          </p:nvSpPr>
          <p:spPr bwMode="auto">
            <a:xfrm>
              <a:off x="2203450" y="3492500"/>
              <a:ext cx="1588" cy="1587"/>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w 1588"/>
                <a:gd name="T13" fmla="*/ 0 h 1587"/>
                <a:gd name="T14" fmla="*/ 0 w 1588"/>
                <a:gd name="T15" fmla="*/ 0 h 1587"/>
                <a:gd name="T16" fmla="*/ 0 w 1588"/>
                <a:gd name="T17" fmla="*/ 0 h 1587"/>
                <a:gd name="T18" fmla="*/ 0 w 1588"/>
                <a:gd name="T19" fmla="*/ 0 h 15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88"/>
                <a:gd name="T31" fmla="*/ 0 h 1587"/>
                <a:gd name="T32" fmla="*/ 1588 w 1588"/>
                <a:gd name="T33" fmla="*/ 1587 h 15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88" h="1587">
                  <a:moveTo>
                    <a:pt x="0" y="0"/>
                  </a:moveTo>
                  <a:lnTo>
                    <a:pt x="0"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47" name="Freeform 3739"/>
            <p:cNvSpPr>
              <a:spLocks/>
            </p:cNvSpPr>
            <p:nvPr/>
          </p:nvSpPr>
          <p:spPr bwMode="auto">
            <a:xfrm>
              <a:off x="2212975" y="3481388"/>
              <a:ext cx="1588" cy="1587"/>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w 1588"/>
                <a:gd name="T13" fmla="*/ 0 h 1587"/>
                <a:gd name="T14" fmla="*/ 0 w 1588"/>
                <a:gd name="T15" fmla="*/ 0 h 1587"/>
                <a:gd name="T16" fmla="*/ 0 w 1588"/>
                <a:gd name="T17" fmla="*/ 0 h 15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8"/>
                <a:gd name="T28" fmla="*/ 0 h 1587"/>
                <a:gd name="T29" fmla="*/ 1588 w 1588"/>
                <a:gd name="T30" fmla="*/ 1587 h 15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8" h="1587">
                  <a:moveTo>
                    <a:pt x="0" y="0"/>
                  </a:moveTo>
                  <a:lnTo>
                    <a:pt x="0"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48" name="Oval 3740"/>
            <p:cNvSpPr>
              <a:spLocks noChangeArrowheads="1"/>
            </p:cNvSpPr>
            <p:nvPr/>
          </p:nvSpPr>
          <p:spPr bwMode="auto">
            <a:xfrm>
              <a:off x="2212975" y="3492500"/>
              <a:ext cx="0" cy="0"/>
            </a:xfrm>
            <a:prstGeom prst="ellipse">
              <a:avLst/>
            </a:pr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149" name="Freeform 3741"/>
            <p:cNvSpPr>
              <a:spLocks/>
            </p:cNvSpPr>
            <p:nvPr/>
          </p:nvSpPr>
          <p:spPr bwMode="auto">
            <a:xfrm>
              <a:off x="2203450" y="3492500"/>
              <a:ext cx="1588" cy="1587"/>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60000 65536"/>
                <a:gd name="T13" fmla="*/ 0 60000 65536"/>
                <a:gd name="T14" fmla="*/ 0 60000 65536"/>
                <a:gd name="T15" fmla="*/ 0 60000 65536"/>
                <a:gd name="T16" fmla="*/ 0 60000 65536"/>
                <a:gd name="T17" fmla="*/ 0 60000 65536"/>
                <a:gd name="T18" fmla="*/ 0 w 1588"/>
                <a:gd name="T19" fmla="*/ 0 h 1587"/>
                <a:gd name="T20" fmla="*/ 1588 w 1588"/>
                <a:gd name="T21" fmla="*/ 1587 h 1587"/>
              </a:gdLst>
              <a:ahLst/>
              <a:cxnLst>
                <a:cxn ang="T12">
                  <a:pos x="T0" y="T1"/>
                </a:cxn>
                <a:cxn ang="T13">
                  <a:pos x="T2" y="T3"/>
                </a:cxn>
                <a:cxn ang="T14">
                  <a:pos x="T4" y="T5"/>
                </a:cxn>
                <a:cxn ang="T15">
                  <a:pos x="T6" y="T7"/>
                </a:cxn>
                <a:cxn ang="T16">
                  <a:pos x="T8" y="T9"/>
                </a:cxn>
                <a:cxn ang="T17">
                  <a:pos x="T10" y="T11"/>
                </a:cxn>
              </a:cxnLst>
              <a:rect l="T18" t="T19" r="T20" b="T21"/>
              <a:pathLst>
                <a:path w="1588" h="1587">
                  <a:moveTo>
                    <a:pt x="0" y="0"/>
                  </a:moveTo>
                  <a:lnTo>
                    <a:pt x="0"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50" name="Freeform 3742"/>
            <p:cNvSpPr>
              <a:spLocks/>
            </p:cNvSpPr>
            <p:nvPr/>
          </p:nvSpPr>
          <p:spPr bwMode="auto">
            <a:xfrm>
              <a:off x="2203450" y="3492500"/>
              <a:ext cx="1588" cy="1587"/>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w 1588"/>
                <a:gd name="T13" fmla="*/ 0 h 1587"/>
                <a:gd name="T14" fmla="*/ 0 w 1588"/>
                <a:gd name="T15" fmla="*/ 0 h 1587"/>
                <a:gd name="T16" fmla="*/ 0 60000 65536"/>
                <a:gd name="T17" fmla="*/ 0 60000 65536"/>
                <a:gd name="T18" fmla="*/ 0 60000 65536"/>
                <a:gd name="T19" fmla="*/ 0 60000 65536"/>
                <a:gd name="T20" fmla="*/ 0 60000 65536"/>
                <a:gd name="T21" fmla="*/ 0 60000 65536"/>
                <a:gd name="T22" fmla="*/ 0 60000 65536"/>
                <a:gd name="T23" fmla="*/ 0 60000 65536"/>
                <a:gd name="T24" fmla="*/ 0 w 1588"/>
                <a:gd name="T25" fmla="*/ 0 h 1587"/>
                <a:gd name="T26" fmla="*/ 1588 w 1588"/>
                <a:gd name="T27" fmla="*/ 1587 h 15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88" h="1587">
                  <a:moveTo>
                    <a:pt x="0" y="0"/>
                  </a:moveTo>
                  <a:lnTo>
                    <a:pt x="0"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51" name="Freeform 3743"/>
            <p:cNvSpPr>
              <a:spLocks/>
            </p:cNvSpPr>
            <p:nvPr/>
          </p:nvSpPr>
          <p:spPr bwMode="auto">
            <a:xfrm>
              <a:off x="2203450" y="3492500"/>
              <a:ext cx="1588" cy="1587"/>
            </a:xfrm>
            <a:custGeom>
              <a:avLst/>
              <a:gdLst>
                <a:gd name="T0" fmla="*/ 0 w 1588"/>
                <a:gd name="T1" fmla="*/ 0 h 1587"/>
                <a:gd name="T2" fmla="*/ 0 w 1588"/>
                <a:gd name="T3" fmla="*/ 0 h 1587"/>
                <a:gd name="T4" fmla="*/ 0 w 1588"/>
                <a:gd name="T5" fmla="*/ 0 h 1587"/>
                <a:gd name="T6" fmla="*/ 0 60000 65536"/>
                <a:gd name="T7" fmla="*/ 0 60000 65536"/>
                <a:gd name="T8" fmla="*/ 0 60000 65536"/>
                <a:gd name="T9" fmla="*/ 0 w 1588"/>
                <a:gd name="T10" fmla="*/ 0 h 1587"/>
                <a:gd name="T11" fmla="*/ 1588 w 1588"/>
                <a:gd name="T12" fmla="*/ 1587 h 1587"/>
              </a:gdLst>
              <a:ahLst/>
              <a:cxnLst>
                <a:cxn ang="T6">
                  <a:pos x="T0" y="T1"/>
                </a:cxn>
                <a:cxn ang="T7">
                  <a:pos x="T2" y="T3"/>
                </a:cxn>
                <a:cxn ang="T8">
                  <a:pos x="T4" y="T5"/>
                </a:cxn>
              </a:cxnLst>
              <a:rect l="T9" t="T10" r="T11" b="T12"/>
              <a:pathLst>
                <a:path w="1588" h="1587">
                  <a:moveTo>
                    <a:pt x="0" y="0"/>
                  </a:moveTo>
                  <a:lnTo>
                    <a:pt x="0"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52" name="Freeform 3744"/>
            <p:cNvSpPr>
              <a:spLocks/>
            </p:cNvSpPr>
            <p:nvPr/>
          </p:nvSpPr>
          <p:spPr bwMode="auto">
            <a:xfrm>
              <a:off x="2001838" y="3438525"/>
              <a:ext cx="103188" cy="85725"/>
            </a:xfrm>
            <a:custGeom>
              <a:avLst/>
              <a:gdLst>
                <a:gd name="T0" fmla="*/ 2147483647 w 65"/>
                <a:gd name="T1" fmla="*/ 2147483647 h 48"/>
                <a:gd name="T2" fmla="*/ 2147483647 w 65"/>
                <a:gd name="T3" fmla="*/ 2147483647 h 48"/>
                <a:gd name="T4" fmla="*/ 0 w 65"/>
                <a:gd name="T5" fmla="*/ 2147483647 h 48"/>
                <a:gd name="T6" fmla="*/ 0 w 65"/>
                <a:gd name="T7" fmla="*/ 2147483647 h 48"/>
                <a:gd name="T8" fmla="*/ 2147483647 w 65"/>
                <a:gd name="T9" fmla="*/ 2147483647 h 48"/>
                <a:gd name="T10" fmla="*/ 2147483647 w 65"/>
                <a:gd name="T11" fmla="*/ 2147483647 h 48"/>
                <a:gd name="T12" fmla="*/ 2147483647 w 65"/>
                <a:gd name="T13" fmla="*/ 2147483647 h 48"/>
                <a:gd name="T14" fmla="*/ 2147483647 w 65"/>
                <a:gd name="T15" fmla="*/ 2147483647 h 48"/>
                <a:gd name="T16" fmla="*/ 2147483647 w 65"/>
                <a:gd name="T17" fmla="*/ 2147483647 h 48"/>
                <a:gd name="T18" fmla="*/ 2147483647 w 65"/>
                <a:gd name="T19" fmla="*/ 2147483647 h 48"/>
                <a:gd name="T20" fmla="*/ 2147483647 w 65"/>
                <a:gd name="T21" fmla="*/ 2147483647 h 48"/>
                <a:gd name="T22" fmla="*/ 2147483647 w 65"/>
                <a:gd name="T23" fmla="*/ 2147483647 h 48"/>
                <a:gd name="T24" fmla="*/ 2147483647 w 65"/>
                <a:gd name="T25" fmla="*/ 2147483647 h 48"/>
                <a:gd name="T26" fmla="*/ 2147483647 w 65"/>
                <a:gd name="T27" fmla="*/ 0 h 48"/>
                <a:gd name="T28" fmla="*/ 2147483647 w 65"/>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5"/>
                <a:gd name="T46" fmla="*/ 0 h 48"/>
                <a:gd name="T47" fmla="*/ 65 w 65"/>
                <a:gd name="T48" fmla="*/ 48 h 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5" h="48">
                  <a:moveTo>
                    <a:pt x="6" y="6"/>
                  </a:moveTo>
                  <a:lnTo>
                    <a:pt x="6" y="18"/>
                  </a:lnTo>
                  <a:lnTo>
                    <a:pt x="0" y="24"/>
                  </a:lnTo>
                  <a:lnTo>
                    <a:pt x="0" y="36"/>
                  </a:lnTo>
                  <a:lnTo>
                    <a:pt x="6" y="48"/>
                  </a:lnTo>
                  <a:lnTo>
                    <a:pt x="12" y="36"/>
                  </a:lnTo>
                  <a:lnTo>
                    <a:pt x="24" y="30"/>
                  </a:lnTo>
                  <a:lnTo>
                    <a:pt x="30" y="30"/>
                  </a:lnTo>
                  <a:lnTo>
                    <a:pt x="54" y="30"/>
                  </a:lnTo>
                  <a:lnTo>
                    <a:pt x="65" y="24"/>
                  </a:lnTo>
                  <a:lnTo>
                    <a:pt x="42" y="18"/>
                  </a:lnTo>
                  <a:lnTo>
                    <a:pt x="48" y="12"/>
                  </a:lnTo>
                  <a:lnTo>
                    <a:pt x="36" y="6"/>
                  </a:lnTo>
                  <a:lnTo>
                    <a:pt x="12" y="0"/>
                  </a:lnTo>
                  <a:lnTo>
                    <a:pt x="6" y="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53" name="Freeform 3745"/>
            <p:cNvSpPr>
              <a:spLocks/>
            </p:cNvSpPr>
            <p:nvPr/>
          </p:nvSpPr>
          <p:spPr bwMode="auto">
            <a:xfrm>
              <a:off x="1933575" y="3438525"/>
              <a:ext cx="79375" cy="63500"/>
            </a:xfrm>
            <a:custGeom>
              <a:avLst/>
              <a:gdLst>
                <a:gd name="T0" fmla="*/ 2147483647 w 48"/>
                <a:gd name="T1" fmla="*/ 2147483647 h 36"/>
                <a:gd name="T2" fmla="*/ 2147483647 w 48"/>
                <a:gd name="T3" fmla="*/ 2147483647 h 36"/>
                <a:gd name="T4" fmla="*/ 2147483647 w 48"/>
                <a:gd name="T5" fmla="*/ 2147483647 h 36"/>
                <a:gd name="T6" fmla="*/ 2147483647 w 48"/>
                <a:gd name="T7" fmla="*/ 2147483647 h 36"/>
                <a:gd name="T8" fmla="*/ 2147483647 w 48"/>
                <a:gd name="T9" fmla="*/ 2147483647 h 36"/>
                <a:gd name="T10" fmla="*/ 0 w 48"/>
                <a:gd name="T11" fmla="*/ 2147483647 h 36"/>
                <a:gd name="T12" fmla="*/ 2147483647 w 48"/>
                <a:gd name="T13" fmla="*/ 2147483647 h 36"/>
                <a:gd name="T14" fmla="*/ 2147483647 w 48"/>
                <a:gd name="T15" fmla="*/ 2147483647 h 36"/>
                <a:gd name="T16" fmla="*/ 2147483647 w 48"/>
                <a:gd name="T17" fmla="*/ 2147483647 h 36"/>
                <a:gd name="T18" fmla="*/ 2147483647 w 48"/>
                <a:gd name="T19" fmla="*/ 2147483647 h 36"/>
                <a:gd name="T20" fmla="*/ 2147483647 w 48"/>
                <a:gd name="T21" fmla="*/ 2147483647 h 36"/>
                <a:gd name="T22" fmla="*/ 2147483647 w 48"/>
                <a:gd name="T23" fmla="*/ 0 h 36"/>
                <a:gd name="T24" fmla="*/ 2147483647 w 48"/>
                <a:gd name="T25" fmla="*/ 2147483647 h 36"/>
                <a:gd name="T26" fmla="*/ 2147483647 w 48"/>
                <a:gd name="T27" fmla="*/ 2147483647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
                <a:gd name="T43" fmla="*/ 0 h 36"/>
                <a:gd name="T44" fmla="*/ 48 w 48"/>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 h="36">
                  <a:moveTo>
                    <a:pt x="48" y="6"/>
                  </a:moveTo>
                  <a:lnTo>
                    <a:pt x="48" y="18"/>
                  </a:lnTo>
                  <a:lnTo>
                    <a:pt x="42" y="24"/>
                  </a:lnTo>
                  <a:lnTo>
                    <a:pt x="42" y="36"/>
                  </a:lnTo>
                  <a:lnTo>
                    <a:pt x="6" y="36"/>
                  </a:lnTo>
                  <a:lnTo>
                    <a:pt x="0" y="30"/>
                  </a:lnTo>
                  <a:lnTo>
                    <a:pt x="6" y="24"/>
                  </a:lnTo>
                  <a:lnTo>
                    <a:pt x="24" y="24"/>
                  </a:lnTo>
                  <a:lnTo>
                    <a:pt x="36" y="30"/>
                  </a:lnTo>
                  <a:lnTo>
                    <a:pt x="30" y="12"/>
                  </a:lnTo>
                  <a:lnTo>
                    <a:pt x="24" y="6"/>
                  </a:lnTo>
                  <a:lnTo>
                    <a:pt x="18" y="0"/>
                  </a:lnTo>
                  <a:lnTo>
                    <a:pt x="36" y="6"/>
                  </a:lnTo>
                  <a:lnTo>
                    <a:pt x="48" y="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54" name="Freeform 3746"/>
            <p:cNvSpPr>
              <a:spLocks/>
            </p:cNvSpPr>
            <p:nvPr/>
          </p:nvSpPr>
          <p:spPr bwMode="auto">
            <a:xfrm>
              <a:off x="2001838" y="3363913"/>
              <a:ext cx="11113" cy="9525"/>
            </a:xfrm>
            <a:custGeom>
              <a:avLst/>
              <a:gdLst>
                <a:gd name="T0" fmla="*/ 2147483647 w 6"/>
                <a:gd name="T1" fmla="*/ 2147483647 h 6"/>
                <a:gd name="T2" fmla="*/ 0 w 6"/>
                <a:gd name="T3" fmla="*/ 2147483647 h 6"/>
                <a:gd name="T4" fmla="*/ 0 w 6"/>
                <a:gd name="T5" fmla="*/ 0 h 6"/>
                <a:gd name="T6" fmla="*/ 2147483647 w 6"/>
                <a:gd name="T7" fmla="*/ 2147483647 h 6"/>
                <a:gd name="T8" fmla="*/ 2147483647 w 6"/>
                <a:gd name="T9" fmla="*/ 2147483647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6"/>
                  </a:lnTo>
                  <a:lnTo>
                    <a:pt x="0" y="0"/>
                  </a:lnTo>
                  <a:lnTo>
                    <a:pt x="6" y="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55" name="Rectangle 3747"/>
            <p:cNvSpPr>
              <a:spLocks noChangeArrowheads="1"/>
            </p:cNvSpPr>
            <p:nvPr/>
          </p:nvSpPr>
          <p:spPr bwMode="auto">
            <a:xfrm>
              <a:off x="2020888" y="3373438"/>
              <a:ext cx="0" cy="0"/>
            </a:xfrm>
            <a:prstGeom prst="rect">
              <a:avLst/>
            </a:prstGeom>
            <a:blipFill dpi="0" rotWithShape="0">
              <a:blip r:embed="rId3">
                <a:extLst>
                  <a:ext uri="{28A0092B-C50C-407E-A947-70E740481C1C}">
                    <a14:useLocalDpi xmlns:a14="http://schemas.microsoft.com/office/drawing/2010/main" val="0"/>
                  </a:ext>
                </a:extLst>
              </a:blip>
              <a:srcRect/>
              <a:tile tx="0" ty="0" sx="100000" sy="100000" flip="none" algn="tl"/>
            </a:blip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156" name="Freeform 3748"/>
            <p:cNvSpPr>
              <a:spLocks/>
            </p:cNvSpPr>
            <p:nvPr/>
          </p:nvSpPr>
          <p:spPr bwMode="auto">
            <a:xfrm>
              <a:off x="2290763" y="3641725"/>
              <a:ext cx="7938" cy="22225"/>
            </a:xfrm>
            <a:custGeom>
              <a:avLst/>
              <a:gdLst>
                <a:gd name="T0" fmla="*/ 2147483647 w 6"/>
                <a:gd name="T1" fmla="*/ 2147483647 h 12"/>
                <a:gd name="T2" fmla="*/ 0 w 6"/>
                <a:gd name="T3" fmla="*/ 2147483647 h 12"/>
                <a:gd name="T4" fmla="*/ 2147483647 w 6"/>
                <a:gd name="T5" fmla="*/ 0 h 12"/>
                <a:gd name="T6" fmla="*/ 2147483647 w 6"/>
                <a:gd name="T7" fmla="*/ 2147483647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6" y="12"/>
                  </a:moveTo>
                  <a:lnTo>
                    <a:pt x="0" y="6"/>
                  </a:lnTo>
                  <a:lnTo>
                    <a:pt x="6" y="0"/>
                  </a:lnTo>
                  <a:lnTo>
                    <a:pt x="6" y="1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57" name="Freeform 3749"/>
            <p:cNvSpPr>
              <a:spLocks/>
            </p:cNvSpPr>
            <p:nvPr/>
          </p:nvSpPr>
          <p:spPr bwMode="auto">
            <a:xfrm>
              <a:off x="1587500" y="3749675"/>
              <a:ext cx="96838" cy="115887"/>
            </a:xfrm>
            <a:custGeom>
              <a:avLst/>
              <a:gdLst>
                <a:gd name="T0" fmla="*/ 2147483647 w 60"/>
                <a:gd name="T1" fmla="*/ 2147483647 h 65"/>
                <a:gd name="T2" fmla="*/ 0 w 60"/>
                <a:gd name="T3" fmla="*/ 2147483647 h 65"/>
                <a:gd name="T4" fmla="*/ 0 w 60"/>
                <a:gd name="T5" fmla="*/ 2147483647 h 65"/>
                <a:gd name="T6" fmla="*/ 0 w 60"/>
                <a:gd name="T7" fmla="*/ 2147483647 h 65"/>
                <a:gd name="T8" fmla="*/ 2147483647 w 60"/>
                <a:gd name="T9" fmla="*/ 0 h 65"/>
                <a:gd name="T10" fmla="*/ 2147483647 w 60"/>
                <a:gd name="T11" fmla="*/ 2147483647 h 65"/>
                <a:gd name="T12" fmla="*/ 2147483647 w 60"/>
                <a:gd name="T13" fmla="*/ 2147483647 h 65"/>
                <a:gd name="T14" fmla="*/ 2147483647 w 60"/>
                <a:gd name="T15" fmla="*/ 2147483647 h 65"/>
                <a:gd name="T16" fmla="*/ 2147483647 w 60"/>
                <a:gd name="T17" fmla="*/ 2147483647 h 65"/>
                <a:gd name="T18" fmla="*/ 2147483647 w 60"/>
                <a:gd name="T19" fmla="*/ 2147483647 h 65"/>
                <a:gd name="T20" fmla="*/ 2147483647 w 60"/>
                <a:gd name="T21" fmla="*/ 2147483647 h 65"/>
                <a:gd name="T22" fmla="*/ 2147483647 w 60"/>
                <a:gd name="T23" fmla="*/ 2147483647 h 65"/>
                <a:gd name="T24" fmla="*/ 2147483647 w 60"/>
                <a:gd name="T25" fmla="*/ 2147483647 h 65"/>
                <a:gd name="T26" fmla="*/ 2147483647 w 60"/>
                <a:gd name="T27" fmla="*/ 2147483647 h 65"/>
                <a:gd name="T28" fmla="*/ 2147483647 w 60"/>
                <a:gd name="T29" fmla="*/ 2147483647 h 65"/>
                <a:gd name="T30" fmla="*/ 2147483647 w 60"/>
                <a:gd name="T31" fmla="*/ 2147483647 h 65"/>
                <a:gd name="T32" fmla="*/ 2147483647 w 60"/>
                <a:gd name="T33" fmla="*/ 2147483647 h 65"/>
                <a:gd name="T34" fmla="*/ 2147483647 w 60"/>
                <a:gd name="T35" fmla="*/ 2147483647 h 65"/>
                <a:gd name="T36" fmla="*/ 2147483647 w 60"/>
                <a:gd name="T37" fmla="*/ 2147483647 h 65"/>
                <a:gd name="T38" fmla="*/ 2147483647 w 60"/>
                <a:gd name="T39" fmla="*/ 2147483647 h 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0"/>
                <a:gd name="T61" fmla="*/ 0 h 65"/>
                <a:gd name="T62" fmla="*/ 60 w 60"/>
                <a:gd name="T63" fmla="*/ 65 h 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0" h="65">
                  <a:moveTo>
                    <a:pt x="12" y="29"/>
                  </a:moveTo>
                  <a:lnTo>
                    <a:pt x="0" y="18"/>
                  </a:lnTo>
                  <a:lnTo>
                    <a:pt x="0" y="6"/>
                  </a:lnTo>
                  <a:lnTo>
                    <a:pt x="6" y="0"/>
                  </a:lnTo>
                  <a:lnTo>
                    <a:pt x="30" y="6"/>
                  </a:lnTo>
                  <a:lnTo>
                    <a:pt x="42" y="6"/>
                  </a:lnTo>
                  <a:lnTo>
                    <a:pt x="48" y="18"/>
                  </a:lnTo>
                  <a:lnTo>
                    <a:pt x="60" y="29"/>
                  </a:lnTo>
                  <a:lnTo>
                    <a:pt x="54" y="35"/>
                  </a:lnTo>
                  <a:lnTo>
                    <a:pt x="54" y="47"/>
                  </a:lnTo>
                  <a:lnTo>
                    <a:pt x="48" y="65"/>
                  </a:lnTo>
                  <a:lnTo>
                    <a:pt x="42" y="47"/>
                  </a:lnTo>
                  <a:lnTo>
                    <a:pt x="42" y="53"/>
                  </a:lnTo>
                  <a:lnTo>
                    <a:pt x="36" y="47"/>
                  </a:lnTo>
                  <a:lnTo>
                    <a:pt x="36" y="35"/>
                  </a:lnTo>
                  <a:lnTo>
                    <a:pt x="24" y="29"/>
                  </a:lnTo>
                  <a:lnTo>
                    <a:pt x="12" y="18"/>
                  </a:lnTo>
                  <a:lnTo>
                    <a:pt x="18" y="29"/>
                  </a:lnTo>
                  <a:lnTo>
                    <a:pt x="12" y="29"/>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58" name="Freeform 3750"/>
            <p:cNvSpPr>
              <a:spLocks/>
            </p:cNvSpPr>
            <p:nvPr/>
          </p:nvSpPr>
          <p:spPr bwMode="auto">
            <a:xfrm>
              <a:off x="2039938" y="3695700"/>
              <a:ext cx="1588" cy="11112"/>
            </a:xfrm>
            <a:custGeom>
              <a:avLst/>
              <a:gdLst>
                <a:gd name="T0" fmla="*/ 0 w 1588"/>
                <a:gd name="T1" fmla="*/ 0 h 6"/>
                <a:gd name="T2" fmla="*/ 0 w 1588"/>
                <a:gd name="T3" fmla="*/ 0 h 6"/>
                <a:gd name="T4" fmla="*/ 0 w 1588"/>
                <a:gd name="T5" fmla="*/ 2147483647 h 6"/>
                <a:gd name="T6" fmla="*/ 0 w 1588"/>
                <a:gd name="T7" fmla="*/ 0 h 6"/>
                <a:gd name="T8" fmla="*/ 0 60000 65536"/>
                <a:gd name="T9" fmla="*/ 0 60000 65536"/>
                <a:gd name="T10" fmla="*/ 0 60000 65536"/>
                <a:gd name="T11" fmla="*/ 0 60000 65536"/>
                <a:gd name="T12" fmla="*/ 0 w 1588"/>
                <a:gd name="T13" fmla="*/ 0 h 6"/>
                <a:gd name="T14" fmla="*/ 1588 w 1588"/>
                <a:gd name="T15" fmla="*/ 6 h 6"/>
              </a:gdLst>
              <a:ahLst/>
              <a:cxnLst>
                <a:cxn ang="T8">
                  <a:pos x="T0" y="T1"/>
                </a:cxn>
                <a:cxn ang="T9">
                  <a:pos x="T2" y="T3"/>
                </a:cxn>
                <a:cxn ang="T10">
                  <a:pos x="T4" y="T5"/>
                </a:cxn>
                <a:cxn ang="T11">
                  <a:pos x="T6" y="T7"/>
                </a:cxn>
              </a:cxnLst>
              <a:rect l="T12" t="T13" r="T14" b="T15"/>
              <a:pathLst>
                <a:path w="1588" h="6">
                  <a:moveTo>
                    <a:pt x="0" y="0"/>
                  </a:moveTo>
                  <a:lnTo>
                    <a:pt x="0" y="0"/>
                  </a:lnTo>
                  <a:lnTo>
                    <a:pt x="0" y="6"/>
                  </a:lnTo>
                  <a:lnTo>
                    <a:pt x="0" y="0"/>
                  </a:lnTo>
                  <a:close/>
                </a:path>
              </a:pathLst>
            </a:custGeom>
            <a:blipFill dpi="0" rotWithShape="0">
              <a:blip r:embed="rId3">
                <a:extLst>
                  <a:ext uri="{28A0092B-C50C-407E-A947-70E740481C1C}">
                    <a14:useLocalDpi xmlns:a14="http://schemas.microsoft.com/office/drawing/2010/main" val="0"/>
                  </a:ext>
                </a:extLst>
              </a:blip>
              <a:srcRect/>
              <a:tile tx="0" ty="0" sx="100000" sy="100000" flip="none" algn="tl"/>
            </a:blip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59" name="Freeform 3751"/>
            <p:cNvSpPr>
              <a:spLocks/>
            </p:cNvSpPr>
            <p:nvPr/>
          </p:nvSpPr>
          <p:spPr bwMode="auto">
            <a:xfrm>
              <a:off x="2328863" y="3675063"/>
              <a:ext cx="9525" cy="9525"/>
            </a:xfrm>
            <a:custGeom>
              <a:avLst/>
              <a:gdLst>
                <a:gd name="T0" fmla="*/ 2147483647 w 6"/>
                <a:gd name="T1" fmla="*/ 2147483647 h 6"/>
                <a:gd name="T2" fmla="*/ 2147483647 w 6"/>
                <a:gd name="T3" fmla="*/ 2147483647 h 6"/>
                <a:gd name="T4" fmla="*/ 0 w 6"/>
                <a:gd name="T5" fmla="*/ 0 h 6"/>
                <a:gd name="T6" fmla="*/ 2147483647 w 6"/>
                <a:gd name="T7" fmla="*/ 0 h 6"/>
                <a:gd name="T8" fmla="*/ 2147483647 w 6"/>
                <a:gd name="T9" fmla="*/ 2147483647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6" y="6"/>
                  </a:lnTo>
                  <a:lnTo>
                    <a:pt x="0" y="0"/>
                  </a:lnTo>
                  <a:lnTo>
                    <a:pt x="6" y="0"/>
                  </a:lnTo>
                  <a:lnTo>
                    <a:pt x="6" y="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60" name="Freeform 3752"/>
            <p:cNvSpPr>
              <a:spLocks/>
            </p:cNvSpPr>
            <p:nvPr/>
          </p:nvSpPr>
          <p:spPr bwMode="auto">
            <a:xfrm>
              <a:off x="2290763" y="3589338"/>
              <a:ext cx="3175" cy="20637"/>
            </a:xfrm>
            <a:custGeom>
              <a:avLst/>
              <a:gdLst>
                <a:gd name="T0" fmla="*/ 0 w 3175"/>
                <a:gd name="T1" fmla="*/ 2147483647 h 12"/>
                <a:gd name="T2" fmla="*/ 0 w 3175"/>
                <a:gd name="T3" fmla="*/ 2147483647 h 12"/>
                <a:gd name="T4" fmla="*/ 0 w 3175"/>
                <a:gd name="T5" fmla="*/ 0 h 12"/>
                <a:gd name="T6" fmla="*/ 0 w 3175"/>
                <a:gd name="T7" fmla="*/ 0 h 12"/>
                <a:gd name="T8" fmla="*/ 0 w 3175"/>
                <a:gd name="T9" fmla="*/ 2147483647 h 12"/>
                <a:gd name="T10" fmla="*/ 0 60000 65536"/>
                <a:gd name="T11" fmla="*/ 0 60000 65536"/>
                <a:gd name="T12" fmla="*/ 0 60000 65536"/>
                <a:gd name="T13" fmla="*/ 0 60000 65536"/>
                <a:gd name="T14" fmla="*/ 0 60000 65536"/>
                <a:gd name="T15" fmla="*/ 0 w 3175"/>
                <a:gd name="T16" fmla="*/ 0 h 12"/>
                <a:gd name="T17" fmla="*/ 3175 w 3175"/>
                <a:gd name="T18" fmla="*/ 12 h 12"/>
              </a:gdLst>
              <a:ahLst/>
              <a:cxnLst>
                <a:cxn ang="T10">
                  <a:pos x="T0" y="T1"/>
                </a:cxn>
                <a:cxn ang="T11">
                  <a:pos x="T2" y="T3"/>
                </a:cxn>
                <a:cxn ang="T12">
                  <a:pos x="T4" y="T5"/>
                </a:cxn>
                <a:cxn ang="T13">
                  <a:pos x="T6" y="T7"/>
                </a:cxn>
                <a:cxn ang="T14">
                  <a:pos x="T8" y="T9"/>
                </a:cxn>
              </a:cxnLst>
              <a:rect l="T15" t="T16" r="T17" b="T18"/>
              <a:pathLst>
                <a:path w="3175" h="12">
                  <a:moveTo>
                    <a:pt x="0" y="6"/>
                  </a:moveTo>
                  <a:lnTo>
                    <a:pt x="0" y="12"/>
                  </a:lnTo>
                  <a:lnTo>
                    <a:pt x="0" y="0"/>
                  </a:lnTo>
                  <a:lnTo>
                    <a:pt x="0" y="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61" name="Freeform 3753"/>
            <p:cNvSpPr>
              <a:spLocks/>
            </p:cNvSpPr>
            <p:nvPr/>
          </p:nvSpPr>
          <p:spPr bwMode="auto">
            <a:xfrm>
              <a:off x="1481138" y="3632200"/>
              <a:ext cx="60325" cy="42862"/>
            </a:xfrm>
            <a:custGeom>
              <a:avLst/>
              <a:gdLst>
                <a:gd name="T0" fmla="*/ 2147483647 w 36"/>
                <a:gd name="T1" fmla="*/ 2147483647 h 24"/>
                <a:gd name="T2" fmla="*/ 2147483647 w 36"/>
                <a:gd name="T3" fmla="*/ 2147483647 h 24"/>
                <a:gd name="T4" fmla="*/ 2147483647 w 36"/>
                <a:gd name="T5" fmla="*/ 2147483647 h 24"/>
                <a:gd name="T6" fmla="*/ 2147483647 w 36"/>
                <a:gd name="T7" fmla="*/ 2147483647 h 24"/>
                <a:gd name="T8" fmla="*/ 0 w 36"/>
                <a:gd name="T9" fmla="*/ 2147483647 h 24"/>
                <a:gd name="T10" fmla="*/ 2147483647 w 36"/>
                <a:gd name="T11" fmla="*/ 0 h 24"/>
                <a:gd name="T12" fmla="*/ 2147483647 w 36"/>
                <a:gd name="T13" fmla="*/ 2147483647 h 24"/>
                <a:gd name="T14" fmla="*/ 2147483647 w 36"/>
                <a:gd name="T15" fmla="*/ 2147483647 h 24"/>
                <a:gd name="T16" fmla="*/ 2147483647 w 36"/>
                <a:gd name="T17" fmla="*/ 2147483647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24"/>
                <a:gd name="T29" fmla="*/ 36 w 36"/>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24">
                  <a:moveTo>
                    <a:pt x="36" y="24"/>
                  </a:moveTo>
                  <a:lnTo>
                    <a:pt x="30" y="24"/>
                  </a:lnTo>
                  <a:lnTo>
                    <a:pt x="24" y="24"/>
                  </a:lnTo>
                  <a:lnTo>
                    <a:pt x="12" y="18"/>
                  </a:lnTo>
                  <a:lnTo>
                    <a:pt x="0" y="12"/>
                  </a:lnTo>
                  <a:lnTo>
                    <a:pt x="12" y="0"/>
                  </a:lnTo>
                  <a:lnTo>
                    <a:pt x="24" y="12"/>
                  </a:lnTo>
                  <a:lnTo>
                    <a:pt x="36" y="12"/>
                  </a:lnTo>
                  <a:lnTo>
                    <a:pt x="36" y="24"/>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62" name="Freeform 3754"/>
            <p:cNvSpPr>
              <a:spLocks/>
            </p:cNvSpPr>
            <p:nvPr/>
          </p:nvSpPr>
          <p:spPr bwMode="auto">
            <a:xfrm>
              <a:off x="2271713" y="3717925"/>
              <a:ext cx="0" cy="1587"/>
            </a:xfrm>
            <a:custGeom>
              <a:avLst/>
              <a:gdLst>
                <a:gd name="T0" fmla="*/ 0 h 1587"/>
                <a:gd name="T1" fmla="*/ 0 h 1587"/>
                <a:gd name="T2" fmla="*/ 0 h 1587"/>
                <a:gd name="T3" fmla="*/ 0 h 1587"/>
                <a:gd name="T4" fmla="*/ 0 h 1587"/>
                <a:gd name="T5" fmla="*/ 0 h 1587"/>
                <a:gd name="T6" fmla="*/ 0 h 1587"/>
                <a:gd name="T7" fmla="*/ 0 h 1587"/>
                <a:gd name="T8" fmla="*/ 0 h 1587"/>
                <a:gd name="T9" fmla="*/ 0 h 1587"/>
                <a:gd name="T10" fmla="*/ 0 h 1587"/>
                <a:gd name="T11" fmla="*/ 0 h 1587"/>
                <a:gd name="T12" fmla="*/ 0 h 1587"/>
                <a:gd name="T13" fmla="*/ 0 h 1587"/>
                <a:gd name="T14" fmla="*/ 0 h 1587"/>
                <a:gd name="T15" fmla="*/ 0 h 1587"/>
                <a:gd name="T16" fmla="*/ 0 h 1587"/>
                <a:gd name="T17" fmla="*/ 0 h 15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h 1587"/>
                <a:gd name="T37" fmla="*/ 1587 h 1587"/>
              </a:gdLst>
              <a:ahLst/>
              <a:cxnLst>
                <a:cxn ang="T18">
                  <a:pos x="0" y="T0"/>
                </a:cxn>
                <a:cxn ang="T19">
                  <a:pos x="0" y="T1"/>
                </a:cxn>
                <a:cxn ang="T20">
                  <a:pos x="0" y="T2"/>
                </a:cxn>
                <a:cxn ang="T21">
                  <a:pos x="0" y="T3"/>
                </a:cxn>
                <a:cxn ang="T22">
                  <a:pos x="0" y="T4"/>
                </a:cxn>
                <a:cxn ang="T23">
                  <a:pos x="0" y="T5"/>
                </a:cxn>
                <a:cxn ang="T24">
                  <a:pos x="0" y="T6"/>
                </a:cxn>
                <a:cxn ang="T25">
                  <a:pos x="0" y="T7"/>
                </a:cxn>
                <a:cxn ang="T26">
                  <a:pos x="0" y="T8"/>
                </a:cxn>
                <a:cxn ang="T27">
                  <a:pos x="0" y="T9"/>
                </a:cxn>
                <a:cxn ang="T28">
                  <a:pos x="0" y="T10"/>
                </a:cxn>
                <a:cxn ang="T29">
                  <a:pos x="0" y="T11"/>
                </a:cxn>
                <a:cxn ang="T30">
                  <a:pos x="0" y="T12"/>
                </a:cxn>
                <a:cxn ang="T31">
                  <a:pos x="0" y="T13"/>
                </a:cxn>
                <a:cxn ang="T32">
                  <a:pos x="0" y="T14"/>
                </a:cxn>
                <a:cxn ang="T33">
                  <a:pos x="0" y="T15"/>
                </a:cxn>
                <a:cxn ang="T34">
                  <a:pos x="0" y="T16"/>
                </a:cxn>
                <a:cxn ang="T35">
                  <a:pos x="0" y="T17"/>
                </a:cxn>
              </a:cxnLst>
              <a:rect l="0" t="T36" r="0" b="T37"/>
              <a:pathLst>
                <a:path h="1587">
                  <a:moveTo>
                    <a:pt x="0" y="0"/>
                  </a:moveTo>
                  <a:lnTo>
                    <a:pt x="0"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63" name="Freeform 3755"/>
            <p:cNvSpPr>
              <a:spLocks/>
            </p:cNvSpPr>
            <p:nvPr/>
          </p:nvSpPr>
          <p:spPr bwMode="auto">
            <a:xfrm>
              <a:off x="2271713" y="3706813"/>
              <a:ext cx="9525" cy="1587"/>
            </a:xfrm>
            <a:custGeom>
              <a:avLst/>
              <a:gdLst>
                <a:gd name="T0" fmla="*/ 2147483647 w 6"/>
                <a:gd name="T1" fmla="*/ 0 h 1587"/>
                <a:gd name="T2" fmla="*/ 2147483647 w 6"/>
                <a:gd name="T3" fmla="*/ 0 h 1587"/>
                <a:gd name="T4" fmla="*/ 0 w 6"/>
                <a:gd name="T5" fmla="*/ 0 h 1587"/>
                <a:gd name="T6" fmla="*/ 2147483647 w 6"/>
                <a:gd name="T7" fmla="*/ 0 h 1587"/>
                <a:gd name="T8" fmla="*/ 0 60000 65536"/>
                <a:gd name="T9" fmla="*/ 0 60000 65536"/>
                <a:gd name="T10" fmla="*/ 0 60000 65536"/>
                <a:gd name="T11" fmla="*/ 0 60000 65536"/>
                <a:gd name="T12" fmla="*/ 0 w 6"/>
                <a:gd name="T13" fmla="*/ 0 h 1587"/>
                <a:gd name="T14" fmla="*/ 6 w 6"/>
                <a:gd name="T15" fmla="*/ 1587 h 1587"/>
              </a:gdLst>
              <a:ahLst/>
              <a:cxnLst>
                <a:cxn ang="T8">
                  <a:pos x="T0" y="T1"/>
                </a:cxn>
                <a:cxn ang="T9">
                  <a:pos x="T2" y="T3"/>
                </a:cxn>
                <a:cxn ang="T10">
                  <a:pos x="T4" y="T5"/>
                </a:cxn>
                <a:cxn ang="T11">
                  <a:pos x="T6" y="T7"/>
                </a:cxn>
              </a:cxnLst>
              <a:rect l="T12" t="T13" r="T14" b="T15"/>
              <a:pathLst>
                <a:path w="6" h="1587">
                  <a:moveTo>
                    <a:pt x="6" y="0"/>
                  </a:moveTo>
                  <a:lnTo>
                    <a:pt x="6" y="0"/>
                  </a:lnTo>
                  <a:lnTo>
                    <a:pt x="0" y="0"/>
                  </a:lnTo>
                  <a:lnTo>
                    <a:pt x="6"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64" name="Freeform 3756"/>
            <p:cNvSpPr>
              <a:spLocks/>
            </p:cNvSpPr>
            <p:nvPr/>
          </p:nvSpPr>
          <p:spPr bwMode="auto">
            <a:xfrm>
              <a:off x="1501775" y="3578225"/>
              <a:ext cx="171450" cy="106362"/>
            </a:xfrm>
            <a:custGeom>
              <a:avLst/>
              <a:gdLst>
                <a:gd name="T0" fmla="*/ 2147483647 w 107"/>
                <a:gd name="T1" fmla="*/ 2147483647 h 60"/>
                <a:gd name="T2" fmla="*/ 2147483647 w 107"/>
                <a:gd name="T3" fmla="*/ 2147483647 h 60"/>
                <a:gd name="T4" fmla="*/ 2147483647 w 107"/>
                <a:gd name="T5" fmla="*/ 2147483647 h 60"/>
                <a:gd name="T6" fmla="*/ 2147483647 w 107"/>
                <a:gd name="T7" fmla="*/ 2147483647 h 60"/>
                <a:gd name="T8" fmla="*/ 2147483647 w 107"/>
                <a:gd name="T9" fmla="*/ 2147483647 h 60"/>
                <a:gd name="T10" fmla="*/ 2147483647 w 107"/>
                <a:gd name="T11" fmla="*/ 2147483647 h 60"/>
                <a:gd name="T12" fmla="*/ 2147483647 w 107"/>
                <a:gd name="T13" fmla="*/ 2147483647 h 60"/>
                <a:gd name="T14" fmla="*/ 2147483647 w 107"/>
                <a:gd name="T15" fmla="*/ 2147483647 h 60"/>
                <a:gd name="T16" fmla="*/ 2147483647 w 107"/>
                <a:gd name="T17" fmla="*/ 2147483647 h 60"/>
                <a:gd name="T18" fmla="*/ 0 w 107"/>
                <a:gd name="T19" fmla="*/ 2147483647 h 60"/>
                <a:gd name="T20" fmla="*/ 2147483647 w 107"/>
                <a:gd name="T21" fmla="*/ 2147483647 h 60"/>
                <a:gd name="T22" fmla="*/ 2147483647 w 107"/>
                <a:gd name="T23" fmla="*/ 2147483647 h 60"/>
                <a:gd name="T24" fmla="*/ 2147483647 w 107"/>
                <a:gd name="T25" fmla="*/ 2147483647 h 60"/>
                <a:gd name="T26" fmla="*/ 2147483647 w 107"/>
                <a:gd name="T27" fmla="*/ 0 h 60"/>
                <a:gd name="T28" fmla="*/ 2147483647 w 107"/>
                <a:gd name="T29" fmla="*/ 0 h 60"/>
                <a:gd name="T30" fmla="*/ 2147483647 w 107"/>
                <a:gd name="T31" fmla="*/ 0 h 60"/>
                <a:gd name="T32" fmla="*/ 2147483647 w 107"/>
                <a:gd name="T33" fmla="*/ 2147483647 h 60"/>
                <a:gd name="T34" fmla="*/ 2147483647 w 107"/>
                <a:gd name="T35" fmla="*/ 2147483647 h 60"/>
                <a:gd name="T36" fmla="*/ 2147483647 w 107"/>
                <a:gd name="T37" fmla="*/ 2147483647 h 60"/>
                <a:gd name="T38" fmla="*/ 2147483647 w 107"/>
                <a:gd name="T39" fmla="*/ 2147483647 h 60"/>
                <a:gd name="T40" fmla="*/ 2147483647 w 107"/>
                <a:gd name="T41" fmla="*/ 2147483647 h 60"/>
                <a:gd name="T42" fmla="*/ 2147483647 w 107"/>
                <a:gd name="T43" fmla="*/ 2147483647 h 60"/>
                <a:gd name="T44" fmla="*/ 2147483647 w 107"/>
                <a:gd name="T45" fmla="*/ 2147483647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7"/>
                <a:gd name="T70" fmla="*/ 0 h 60"/>
                <a:gd name="T71" fmla="*/ 107 w 107"/>
                <a:gd name="T72" fmla="*/ 60 h 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7" h="60">
                  <a:moveTo>
                    <a:pt x="59" y="42"/>
                  </a:moveTo>
                  <a:lnTo>
                    <a:pt x="53" y="42"/>
                  </a:lnTo>
                  <a:lnTo>
                    <a:pt x="42" y="48"/>
                  </a:lnTo>
                  <a:lnTo>
                    <a:pt x="36" y="60"/>
                  </a:lnTo>
                  <a:lnTo>
                    <a:pt x="30" y="54"/>
                  </a:lnTo>
                  <a:lnTo>
                    <a:pt x="24" y="54"/>
                  </a:lnTo>
                  <a:lnTo>
                    <a:pt x="24" y="42"/>
                  </a:lnTo>
                  <a:lnTo>
                    <a:pt x="12" y="42"/>
                  </a:lnTo>
                  <a:lnTo>
                    <a:pt x="0" y="30"/>
                  </a:lnTo>
                  <a:lnTo>
                    <a:pt x="12" y="12"/>
                  </a:lnTo>
                  <a:lnTo>
                    <a:pt x="24" y="6"/>
                  </a:lnTo>
                  <a:lnTo>
                    <a:pt x="59" y="0"/>
                  </a:lnTo>
                  <a:lnTo>
                    <a:pt x="71" y="0"/>
                  </a:lnTo>
                  <a:lnTo>
                    <a:pt x="83" y="0"/>
                  </a:lnTo>
                  <a:lnTo>
                    <a:pt x="95" y="12"/>
                  </a:lnTo>
                  <a:lnTo>
                    <a:pt x="101" y="12"/>
                  </a:lnTo>
                  <a:lnTo>
                    <a:pt x="107" y="18"/>
                  </a:lnTo>
                  <a:lnTo>
                    <a:pt x="83" y="24"/>
                  </a:lnTo>
                  <a:lnTo>
                    <a:pt x="59" y="4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65" name="Freeform 3757"/>
            <p:cNvSpPr>
              <a:spLocks/>
            </p:cNvSpPr>
            <p:nvPr/>
          </p:nvSpPr>
          <p:spPr bwMode="auto">
            <a:xfrm>
              <a:off x="2290763" y="3621088"/>
              <a:ext cx="7938" cy="11112"/>
            </a:xfrm>
            <a:custGeom>
              <a:avLst/>
              <a:gdLst>
                <a:gd name="T0" fmla="*/ 2147483647 w 6"/>
                <a:gd name="T1" fmla="*/ 2147483647 h 6"/>
                <a:gd name="T2" fmla="*/ 0 w 6"/>
                <a:gd name="T3" fmla="*/ 0 h 6"/>
                <a:gd name="T4" fmla="*/ 2147483647 w 6"/>
                <a:gd name="T5" fmla="*/ 2147483647 h 6"/>
                <a:gd name="T6" fmla="*/ 2147483647 w 6"/>
                <a:gd name="T7" fmla="*/ 2147483647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0" y="0"/>
                  </a:lnTo>
                  <a:lnTo>
                    <a:pt x="6" y="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66" name="Freeform 3758"/>
            <p:cNvSpPr>
              <a:spLocks/>
            </p:cNvSpPr>
            <p:nvPr/>
          </p:nvSpPr>
          <p:spPr bwMode="auto">
            <a:xfrm>
              <a:off x="1549400" y="3609975"/>
              <a:ext cx="123825" cy="150812"/>
            </a:xfrm>
            <a:custGeom>
              <a:avLst/>
              <a:gdLst>
                <a:gd name="T0" fmla="*/ 2147483647 w 77"/>
                <a:gd name="T1" fmla="*/ 2147483647 h 84"/>
                <a:gd name="T2" fmla="*/ 2147483647 w 77"/>
                <a:gd name="T3" fmla="*/ 2147483647 h 84"/>
                <a:gd name="T4" fmla="*/ 2147483647 w 77"/>
                <a:gd name="T5" fmla="*/ 2147483647 h 84"/>
                <a:gd name="T6" fmla="*/ 2147483647 w 77"/>
                <a:gd name="T7" fmla="*/ 2147483647 h 84"/>
                <a:gd name="T8" fmla="*/ 2147483647 w 77"/>
                <a:gd name="T9" fmla="*/ 2147483647 h 84"/>
                <a:gd name="T10" fmla="*/ 0 w 77"/>
                <a:gd name="T11" fmla="*/ 2147483647 h 84"/>
                <a:gd name="T12" fmla="*/ 2147483647 w 77"/>
                <a:gd name="T13" fmla="*/ 2147483647 h 84"/>
                <a:gd name="T14" fmla="*/ 2147483647 w 77"/>
                <a:gd name="T15" fmla="*/ 2147483647 h 84"/>
                <a:gd name="T16" fmla="*/ 2147483647 w 77"/>
                <a:gd name="T17" fmla="*/ 2147483647 h 84"/>
                <a:gd name="T18" fmla="*/ 2147483647 w 77"/>
                <a:gd name="T19" fmla="*/ 2147483647 h 84"/>
                <a:gd name="T20" fmla="*/ 2147483647 w 77"/>
                <a:gd name="T21" fmla="*/ 2147483647 h 84"/>
                <a:gd name="T22" fmla="*/ 2147483647 w 77"/>
                <a:gd name="T23" fmla="*/ 2147483647 h 84"/>
                <a:gd name="T24" fmla="*/ 2147483647 w 77"/>
                <a:gd name="T25" fmla="*/ 2147483647 h 84"/>
                <a:gd name="T26" fmla="*/ 2147483647 w 77"/>
                <a:gd name="T27" fmla="*/ 2147483647 h 84"/>
                <a:gd name="T28" fmla="*/ 2147483647 w 77"/>
                <a:gd name="T29" fmla="*/ 2147483647 h 84"/>
                <a:gd name="T30" fmla="*/ 2147483647 w 77"/>
                <a:gd name="T31" fmla="*/ 2147483647 h 84"/>
                <a:gd name="T32" fmla="*/ 2147483647 w 77"/>
                <a:gd name="T33" fmla="*/ 2147483647 h 84"/>
                <a:gd name="T34" fmla="*/ 2147483647 w 77"/>
                <a:gd name="T35" fmla="*/ 0 h 84"/>
                <a:gd name="T36" fmla="*/ 2147483647 w 77"/>
                <a:gd name="T37" fmla="*/ 2147483647 h 84"/>
                <a:gd name="T38" fmla="*/ 2147483647 w 77"/>
                <a:gd name="T39" fmla="*/ 2147483647 h 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
                <a:gd name="T61" fmla="*/ 0 h 84"/>
                <a:gd name="T62" fmla="*/ 77 w 77"/>
                <a:gd name="T63" fmla="*/ 84 h 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 h="84">
                  <a:moveTo>
                    <a:pt x="29" y="24"/>
                  </a:moveTo>
                  <a:lnTo>
                    <a:pt x="23" y="24"/>
                  </a:lnTo>
                  <a:lnTo>
                    <a:pt x="12" y="30"/>
                  </a:lnTo>
                  <a:lnTo>
                    <a:pt x="6" y="42"/>
                  </a:lnTo>
                  <a:lnTo>
                    <a:pt x="0" y="42"/>
                  </a:lnTo>
                  <a:lnTo>
                    <a:pt x="12" y="60"/>
                  </a:lnTo>
                  <a:lnTo>
                    <a:pt x="29" y="78"/>
                  </a:lnTo>
                  <a:lnTo>
                    <a:pt x="53" y="84"/>
                  </a:lnTo>
                  <a:lnTo>
                    <a:pt x="65" y="84"/>
                  </a:lnTo>
                  <a:lnTo>
                    <a:pt x="65" y="72"/>
                  </a:lnTo>
                  <a:lnTo>
                    <a:pt x="65" y="60"/>
                  </a:lnTo>
                  <a:lnTo>
                    <a:pt x="65" y="48"/>
                  </a:lnTo>
                  <a:lnTo>
                    <a:pt x="71" y="54"/>
                  </a:lnTo>
                  <a:lnTo>
                    <a:pt x="71" y="36"/>
                  </a:lnTo>
                  <a:lnTo>
                    <a:pt x="77" y="18"/>
                  </a:lnTo>
                  <a:lnTo>
                    <a:pt x="77" y="6"/>
                  </a:lnTo>
                  <a:lnTo>
                    <a:pt x="77" y="0"/>
                  </a:lnTo>
                  <a:lnTo>
                    <a:pt x="53" y="6"/>
                  </a:lnTo>
                  <a:lnTo>
                    <a:pt x="29" y="24"/>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67" name="Rectangle 3759"/>
            <p:cNvSpPr>
              <a:spLocks noChangeArrowheads="1"/>
            </p:cNvSpPr>
            <p:nvPr/>
          </p:nvSpPr>
          <p:spPr bwMode="auto">
            <a:xfrm>
              <a:off x="2290763" y="3675063"/>
              <a:ext cx="0" cy="0"/>
            </a:xfrm>
            <a:prstGeom prst="rect">
              <a:avLst/>
            </a:prstGeom>
            <a:solidFill>
              <a:srgbClr val="E1E1E1"/>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168" name="Rectangle 3760"/>
            <p:cNvSpPr>
              <a:spLocks noChangeArrowheads="1"/>
            </p:cNvSpPr>
            <p:nvPr/>
          </p:nvSpPr>
          <p:spPr bwMode="auto">
            <a:xfrm>
              <a:off x="2260600" y="3535363"/>
              <a:ext cx="0" cy="0"/>
            </a:xfrm>
            <a:prstGeom prst="rect">
              <a:avLst/>
            </a:prstGeom>
            <a:blipFill dpi="0" rotWithShape="0">
              <a:blip r:embed="rId3">
                <a:extLst>
                  <a:ext uri="{28A0092B-C50C-407E-A947-70E740481C1C}">
                    <a14:useLocalDpi xmlns:a14="http://schemas.microsoft.com/office/drawing/2010/main" val="0"/>
                  </a:ext>
                </a:extLst>
              </a:blip>
              <a:srcRect/>
              <a:tile tx="0" ty="0" sx="100000" sy="100000" flip="none" algn="tl"/>
            </a:blip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169" name="Freeform 3761"/>
            <p:cNvSpPr>
              <a:spLocks/>
            </p:cNvSpPr>
            <p:nvPr/>
          </p:nvSpPr>
          <p:spPr bwMode="auto">
            <a:xfrm>
              <a:off x="2251075" y="3524250"/>
              <a:ext cx="9525" cy="11112"/>
            </a:xfrm>
            <a:custGeom>
              <a:avLst/>
              <a:gdLst>
                <a:gd name="T0" fmla="*/ 2147483647 w 6"/>
                <a:gd name="T1" fmla="*/ 2147483647 h 6"/>
                <a:gd name="T2" fmla="*/ 0 w 6"/>
                <a:gd name="T3" fmla="*/ 0 h 6"/>
                <a:gd name="T4" fmla="*/ 2147483647 w 6"/>
                <a:gd name="T5" fmla="*/ 2147483647 h 6"/>
                <a:gd name="T6" fmla="*/ 2147483647 w 6"/>
                <a:gd name="T7" fmla="*/ 2147483647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0" y="0"/>
                  </a:lnTo>
                  <a:lnTo>
                    <a:pt x="6" y="6"/>
                  </a:lnTo>
                  <a:close/>
                </a:path>
              </a:pathLst>
            </a:custGeom>
            <a:blipFill dpi="0" rotWithShape="0">
              <a:blip r:embed="rId3">
                <a:extLst>
                  <a:ext uri="{28A0092B-C50C-407E-A947-70E740481C1C}">
                    <a14:useLocalDpi xmlns:a14="http://schemas.microsoft.com/office/drawing/2010/main" val="0"/>
                  </a:ext>
                </a:extLst>
              </a:blip>
              <a:srcRect/>
              <a:tile tx="0" ty="0" sx="100000" sy="100000" flip="none" algn="tl"/>
            </a:blip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70" name="Freeform 3762"/>
            <p:cNvSpPr>
              <a:spLocks/>
            </p:cNvSpPr>
            <p:nvPr/>
          </p:nvSpPr>
          <p:spPr bwMode="auto">
            <a:xfrm>
              <a:off x="2281238" y="3567113"/>
              <a:ext cx="9525" cy="11112"/>
            </a:xfrm>
            <a:custGeom>
              <a:avLst/>
              <a:gdLst>
                <a:gd name="T0" fmla="*/ 0 w 6"/>
                <a:gd name="T1" fmla="*/ 0 h 6"/>
                <a:gd name="T2" fmla="*/ 2147483647 w 6"/>
                <a:gd name="T3" fmla="*/ 0 h 6"/>
                <a:gd name="T4" fmla="*/ 0 w 6"/>
                <a:gd name="T5" fmla="*/ 2147483647 h 6"/>
                <a:gd name="T6" fmla="*/ 0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0"/>
                  </a:moveTo>
                  <a:lnTo>
                    <a:pt x="6" y="0"/>
                  </a:lnTo>
                  <a:lnTo>
                    <a:pt x="0" y="6"/>
                  </a:lnTo>
                  <a:lnTo>
                    <a:pt x="0" y="0"/>
                  </a:lnTo>
                  <a:close/>
                </a:path>
              </a:pathLst>
            </a:custGeom>
            <a:blipFill dpi="0" rotWithShape="0">
              <a:blip r:embed="rId3">
                <a:extLst>
                  <a:ext uri="{28A0092B-C50C-407E-A947-70E740481C1C}">
                    <a14:useLocalDpi xmlns:a14="http://schemas.microsoft.com/office/drawing/2010/main" val="0"/>
                  </a:ext>
                </a:extLst>
              </a:blip>
              <a:srcRect/>
              <a:tile tx="0" ty="0" sx="100000" sy="100000" flip="none" algn="tl"/>
            </a:blip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71" name="Freeform 3763"/>
            <p:cNvSpPr>
              <a:spLocks/>
            </p:cNvSpPr>
            <p:nvPr/>
          </p:nvSpPr>
          <p:spPr bwMode="auto">
            <a:xfrm>
              <a:off x="2241550" y="3492500"/>
              <a:ext cx="9525" cy="9525"/>
            </a:xfrm>
            <a:custGeom>
              <a:avLst/>
              <a:gdLst>
                <a:gd name="T0" fmla="*/ 2147483647 w 6"/>
                <a:gd name="T1" fmla="*/ 0 h 6"/>
                <a:gd name="T2" fmla="*/ 2147483647 w 6"/>
                <a:gd name="T3" fmla="*/ 0 h 6"/>
                <a:gd name="T4" fmla="*/ 2147483647 w 6"/>
                <a:gd name="T5" fmla="*/ 2147483647 h 6"/>
                <a:gd name="T6" fmla="*/ 2147483647 w 6"/>
                <a:gd name="T7" fmla="*/ 2147483647 h 6"/>
                <a:gd name="T8" fmla="*/ 2147483647 w 6"/>
                <a:gd name="T9" fmla="*/ 2147483647 h 6"/>
                <a:gd name="T10" fmla="*/ 0 w 6"/>
                <a:gd name="T11" fmla="*/ 2147483647 h 6"/>
                <a:gd name="T12" fmla="*/ 0 w 6"/>
                <a:gd name="T13" fmla="*/ 2147483647 h 6"/>
                <a:gd name="T14" fmla="*/ 0 w 6"/>
                <a:gd name="T15" fmla="*/ 2147483647 h 6"/>
                <a:gd name="T16" fmla="*/ 2147483647 w 6"/>
                <a:gd name="T17" fmla="*/ 2147483647 h 6"/>
                <a:gd name="T18" fmla="*/ 2147483647 w 6"/>
                <a:gd name="T19" fmla="*/ 2147483647 h 6"/>
                <a:gd name="T20" fmla="*/ 2147483647 w 6"/>
                <a:gd name="T21" fmla="*/ 2147483647 h 6"/>
                <a:gd name="T22" fmla="*/ 2147483647 w 6"/>
                <a:gd name="T23" fmla="*/ 2147483647 h 6"/>
                <a:gd name="T24" fmla="*/ 2147483647 w 6"/>
                <a:gd name="T25" fmla="*/ 2147483647 h 6"/>
                <a:gd name="T26" fmla="*/ 2147483647 w 6"/>
                <a:gd name="T27" fmla="*/ 2147483647 h 6"/>
                <a:gd name="T28" fmla="*/ 2147483647 w 6"/>
                <a:gd name="T29" fmla="*/ 2147483647 h 6"/>
                <a:gd name="T30" fmla="*/ 2147483647 w 6"/>
                <a:gd name="T31" fmla="*/ 2147483647 h 6"/>
                <a:gd name="T32" fmla="*/ 2147483647 w 6"/>
                <a:gd name="T33" fmla="*/ 2147483647 h 6"/>
                <a:gd name="T34" fmla="*/ 2147483647 w 6"/>
                <a:gd name="T35" fmla="*/ 0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
                <a:gd name="T55" fmla="*/ 0 h 6"/>
                <a:gd name="T56" fmla="*/ 6 w 6"/>
                <a:gd name="T57" fmla="*/ 6 h 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 h="6">
                  <a:moveTo>
                    <a:pt x="6" y="0"/>
                  </a:moveTo>
                  <a:lnTo>
                    <a:pt x="6" y="0"/>
                  </a:lnTo>
                  <a:lnTo>
                    <a:pt x="6" y="6"/>
                  </a:lnTo>
                  <a:lnTo>
                    <a:pt x="0" y="6"/>
                  </a:lnTo>
                  <a:lnTo>
                    <a:pt x="6" y="6"/>
                  </a:lnTo>
                  <a:lnTo>
                    <a:pt x="6" y="0"/>
                  </a:lnTo>
                  <a:close/>
                </a:path>
              </a:pathLst>
            </a:custGeom>
            <a:blipFill dpi="0" rotWithShape="0">
              <a:blip r:embed="rId3">
                <a:extLst>
                  <a:ext uri="{28A0092B-C50C-407E-A947-70E740481C1C}">
                    <a14:useLocalDpi xmlns:a14="http://schemas.microsoft.com/office/drawing/2010/main" val="0"/>
                  </a:ext>
                </a:extLst>
              </a:blip>
              <a:srcRect/>
              <a:tile tx="0" ty="0" sx="100000" sy="100000" flip="none" algn="tl"/>
            </a:blip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72" name="Freeform 3764"/>
            <p:cNvSpPr>
              <a:spLocks/>
            </p:cNvSpPr>
            <p:nvPr/>
          </p:nvSpPr>
          <p:spPr bwMode="auto">
            <a:xfrm>
              <a:off x="2281238" y="3535363"/>
              <a:ext cx="1588" cy="9525"/>
            </a:xfrm>
            <a:custGeom>
              <a:avLst/>
              <a:gdLst>
                <a:gd name="T0" fmla="*/ 0 w 1588"/>
                <a:gd name="T1" fmla="*/ 0 h 6"/>
                <a:gd name="T2" fmla="*/ 0 w 1588"/>
                <a:gd name="T3" fmla="*/ 0 h 6"/>
                <a:gd name="T4" fmla="*/ 0 w 1588"/>
                <a:gd name="T5" fmla="*/ 2147483647 h 6"/>
                <a:gd name="T6" fmla="*/ 0 w 1588"/>
                <a:gd name="T7" fmla="*/ 0 h 6"/>
                <a:gd name="T8" fmla="*/ 0 w 1588"/>
                <a:gd name="T9" fmla="*/ 0 h 6"/>
                <a:gd name="T10" fmla="*/ 0 60000 65536"/>
                <a:gd name="T11" fmla="*/ 0 60000 65536"/>
                <a:gd name="T12" fmla="*/ 0 60000 65536"/>
                <a:gd name="T13" fmla="*/ 0 60000 65536"/>
                <a:gd name="T14" fmla="*/ 0 60000 65536"/>
                <a:gd name="T15" fmla="*/ 0 w 1588"/>
                <a:gd name="T16" fmla="*/ 0 h 6"/>
                <a:gd name="T17" fmla="*/ 1588 w 1588"/>
                <a:gd name="T18" fmla="*/ 6 h 6"/>
              </a:gdLst>
              <a:ahLst/>
              <a:cxnLst>
                <a:cxn ang="T10">
                  <a:pos x="T0" y="T1"/>
                </a:cxn>
                <a:cxn ang="T11">
                  <a:pos x="T2" y="T3"/>
                </a:cxn>
                <a:cxn ang="T12">
                  <a:pos x="T4" y="T5"/>
                </a:cxn>
                <a:cxn ang="T13">
                  <a:pos x="T6" y="T7"/>
                </a:cxn>
                <a:cxn ang="T14">
                  <a:pos x="T8" y="T9"/>
                </a:cxn>
              </a:cxnLst>
              <a:rect l="T15" t="T16" r="T17" b="T18"/>
              <a:pathLst>
                <a:path w="1588" h="6">
                  <a:moveTo>
                    <a:pt x="0" y="0"/>
                  </a:moveTo>
                  <a:lnTo>
                    <a:pt x="0" y="0"/>
                  </a:lnTo>
                  <a:lnTo>
                    <a:pt x="0" y="6"/>
                  </a:lnTo>
                  <a:lnTo>
                    <a:pt x="0" y="0"/>
                  </a:lnTo>
                  <a:close/>
                </a:path>
              </a:pathLst>
            </a:custGeom>
            <a:solidFill>
              <a:srgbClr val="800000"/>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73" name="Freeform 3765"/>
            <p:cNvSpPr>
              <a:spLocks/>
            </p:cNvSpPr>
            <p:nvPr/>
          </p:nvSpPr>
          <p:spPr bwMode="auto">
            <a:xfrm>
              <a:off x="2281238" y="3513138"/>
              <a:ext cx="1588" cy="11112"/>
            </a:xfrm>
            <a:custGeom>
              <a:avLst/>
              <a:gdLst>
                <a:gd name="T0" fmla="*/ 0 w 1588"/>
                <a:gd name="T1" fmla="*/ 2147483647 h 6"/>
                <a:gd name="T2" fmla="*/ 0 w 1588"/>
                <a:gd name="T3" fmla="*/ 2147483647 h 6"/>
                <a:gd name="T4" fmla="*/ 0 w 1588"/>
                <a:gd name="T5" fmla="*/ 0 h 6"/>
                <a:gd name="T6" fmla="*/ 0 w 1588"/>
                <a:gd name="T7" fmla="*/ 0 h 6"/>
                <a:gd name="T8" fmla="*/ 0 w 1588"/>
                <a:gd name="T9" fmla="*/ 0 h 6"/>
                <a:gd name="T10" fmla="*/ 0 w 1588"/>
                <a:gd name="T11" fmla="*/ 2147483647 h 6"/>
                <a:gd name="T12" fmla="*/ 0 w 1588"/>
                <a:gd name="T13" fmla="*/ 2147483647 h 6"/>
                <a:gd name="T14" fmla="*/ 0 60000 65536"/>
                <a:gd name="T15" fmla="*/ 0 60000 65536"/>
                <a:gd name="T16" fmla="*/ 0 60000 65536"/>
                <a:gd name="T17" fmla="*/ 0 60000 65536"/>
                <a:gd name="T18" fmla="*/ 0 60000 65536"/>
                <a:gd name="T19" fmla="*/ 0 60000 65536"/>
                <a:gd name="T20" fmla="*/ 0 60000 65536"/>
                <a:gd name="T21" fmla="*/ 0 w 1588"/>
                <a:gd name="T22" fmla="*/ 0 h 6"/>
                <a:gd name="T23" fmla="*/ 1588 w 1588"/>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8" h="6">
                  <a:moveTo>
                    <a:pt x="0" y="6"/>
                  </a:moveTo>
                  <a:lnTo>
                    <a:pt x="0" y="6"/>
                  </a:lnTo>
                  <a:lnTo>
                    <a:pt x="0" y="0"/>
                  </a:lnTo>
                  <a:lnTo>
                    <a:pt x="0" y="6"/>
                  </a:lnTo>
                  <a:close/>
                </a:path>
              </a:pathLst>
            </a:custGeom>
            <a:solidFill>
              <a:srgbClr val="800000"/>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74" name="Freeform 3766"/>
            <p:cNvSpPr>
              <a:spLocks/>
            </p:cNvSpPr>
            <p:nvPr/>
          </p:nvSpPr>
          <p:spPr bwMode="auto">
            <a:xfrm>
              <a:off x="1512888" y="3492500"/>
              <a:ext cx="36513" cy="85725"/>
            </a:xfrm>
            <a:custGeom>
              <a:avLst/>
              <a:gdLst>
                <a:gd name="T0" fmla="*/ 2147483647 w 24"/>
                <a:gd name="T1" fmla="*/ 2147483647 h 48"/>
                <a:gd name="T2" fmla="*/ 2147483647 w 24"/>
                <a:gd name="T3" fmla="*/ 2147483647 h 48"/>
                <a:gd name="T4" fmla="*/ 0 w 24"/>
                <a:gd name="T5" fmla="*/ 2147483647 h 48"/>
                <a:gd name="T6" fmla="*/ 0 w 24"/>
                <a:gd name="T7" fmla="*/ 2147483647 h 48"/>
                <a:gd name="T8" fmla="*/ 2147483647 w 24"/>
                <a:gd name="T9" fmla="*/ 2147483647 h 48"/>
                <a:gd name="T10" fmla="*/ 2147483647 w 24"/>
                <a:gd name="T11" fmla="*/ 0 h 48"/>
                <a:gd name="T12" fmla="*/ 2147483647 w 24"/>
                <a:gd name="T13" fmla="*/ 0 h 48"/>
                <a:gd name="T14" fmla="*/ 2147483647 w 24"/>
                <a:gd name="T15" fmla="*/ 2147483647 h 48"/>
                <a:gd name="T16" fmla="*/ 2147483647 w 24"/>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48"/>
                <a:gd name="T29" fmla="*/ 24 w 24"/>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48">
                  <a:moveTo>
                    <a:pt x="12" y="42"/>
                  </a:moveTo>
                  <a:lnTo>
                    <a:pt x="6" y="48"/>
                  </a:lnTo>
                  <a:lnTo>
                    <a:pt x="0" y="48"/>
                  </a:lnTo>
                  <a:lnTo>
                    <a:pt x="0" y="30"/>
                  </a:lnTo>
                  <a:lnTo>
                    <a:pt x="6" y="12"/>
                  </a:lnTo>
                  <a:lnTo>
                    <a:pt x="24" y="0"/>
                  </a:lnTo>
                  <a:lnTo>
                    <a:pt x="18" y="18"/>
                  </a:lnTo>
                  <a:lnTo>
                    <a:pt x="12" y="4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75" name="Freeform 3767"/>
            <p:cNvSpPr>
              <a:spLocks/>
            </p:cNvSpPr>
            <p:nvPr/>
          </p:nvSpPr>
          <p:spPr bwMode="auto">
            <a:xfrm>
              <a:off x="1423988" y="3513138"/>
              <a:ext cx="117475" cy="139700"/>
            </a:xfrm>
            <a:custGeom>
              <a:avLst/>
              <a:gdLst>
                <a:gd name="T0" fmla="*/ 2147483647 w 72"/>
                <a:gd name="T1" fmla="*/ 2147483647 h 78"/>
                <a:gd name="T2" fmla="*/ 0 w 72"/>
                <a:gd name="T3" fmla="*/ 2147483647 h 78"/>
                <a:gd name="T4" fmla="*/ 0 w 72"/>
                <a:gd name="T5" fmla="*/ 2147483647 h 78"/>
                <a:gd name="T6" fmla="*/ 2147483647 w 72"/>
                <a:gd name="T7" fmla="*/ 2147483647 h 78"/>
                <a:gd name="T8" fmla="*/ 2147483647 w 72"/>
                <a:gd name="T9" fmla="*/ 2147483647 h 78"/>
                <a:gd name="T10" fmla="*/ 2147483647 w 72"/>
                <a:gd name="T11" fmla="*/ 2147483647 h 78"/>
                <a:gd name="T12" fmla="*/ 2147483647 w 72"/>
                <a:gd name="T13" fmla="*/ 2147483647 h 78"/>
                <a:gd name="T14" fmla="*/ 2147483647 w 72"/>
                <a:gd name="T15" fmla="*/ 0 h 78"/>
                <a:gd name="T16" fmla="*/ 2147483647 w 72"/>
                <a:gd name="T17" fmla="*/ 0 h 78"/>
                <a:gd name="T18" fmla="*/ 2147483647 w 72"/>
                <a:gd name="T19" fmla="*/ 2147483647 h 78"/>
                <a:gd name="T20" fmla="*/ 2147483647 w 72"/>
                <a:gd name="T21" fmla="*/ 2147483647 h 78"/>
                <a:gd name="T22" fmla="*/ 2147483647 w 72"/>
                <a:gd name="T23" fmla="*/ 2147483647 h 78"/>
                <a:gd name="T24" fmla="*/ 2147483647 w 72"/>
                <a:gd name="T25" fmla="*/ 2147483647 h 78"/>
                <a:gd name="T26" fmla="*/ 2147483647 w 72"/>
                <a:gd name="T27" fmla="*/ 2147483647 h 78"/>
                <a:gd name="T28" fmla="*/ 2147483647 w 72"/>
                <a:gd name="T29" fmla="*/ 2147483647 h 78"/>
                <a:gd name="T30" fmla="*/ 2147483647 w 72"/>
                <a:gd name="T31" fmla="*/ 2147483647 h 78"/>
                <a:gd name="T32" fmla="*/ 2147483647 w 72"/>
                <a:gd name="T33" fmla="*/ 2147483647 h 78"/>
                <a:gd name="T34" fmla="*/ 2147483647 w 72"/>
                <a:gd name="T35" fmla="*/ 2147483647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78"/>
                <a:gd name="T56" fmla="*/ 72 w 72"/>
                <a:gd name="T57" fmla="*/ 78 h 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78">
                  <a:moveTo>
                    <a:pt x="6" y="72"/>
                  </a:moveTo>
                  <a:lnTo>
                    <a:pt x="0" y="66"/>
                  </a:lnTo>
                  <a:lnTo>
                    <a:pt x="0" y="48"/>
                  </a:lnTo>
                  <a:lnTo>
                    <a:pt x="12" y="36"/>
                  </a:lnTo>
                  <a:lnTo>
                    <a:pt x="36" y="30"/>
                  </a:lnTo>
                  <a:lnTo>
                    <a:pt x="18" y="12"/>
                  </a:lnTo>
                  <a:lnTo>
                    <a:pt x="24" y="12"/>
                  </a:lnTo>
                  <a:lnTo>
                    <a:pt x="30" y="0"/>
                  </a:lnTo>
                  <a:lnTo>
                    <a:pt x="60" y="0"/>
                  </a:lnTo>
                  <a:lnTo>
                    <a:pt x="54" y="18"/>
                  </a:lnTo>
                  <a:lnTo>
                    <a:pt x="54" y="36"/>
                  </a:lnTo>
                  <a:lnTo>
                    <a:pt x="60" y="36"/>
                  </a:lnTo>
                  <a:lnTo>
                    <a:pt x="66" y="36"/>
                  </a:lnTo>
                  <a:lnTo>
                    <a:pt x="72" y="42"/>
                  </a:lnTo>
                  <a:lnTo>
                    <a:pt x="60" y="48"/>
                  </a:lnTo>
                  <a:lnTo>
                    <a:pt x="48" y="66"/>
                  </a:lnTo>
                  <a:lnTo>
                    <a:pt x="36" y="78"/>
                  </a:lnTo>
                  <a:lnTo>
                    <a:pt x="6" y="7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76" name="Freeform 3768"/>
            <p:cNvSpPr>
              <a:spLocks/>
            </p:cNvSpPr>
            <p:nvPr/>
          </p:nvSpPr>
          <p:spPr bwMode="auto">
            <a:xfrm>
              <a:off x="1819275" y="3492500"/>
              <a:ext cx="66675" cy="22225"/>
            </a:xfrm>
            <a:custGeom>
              <a:avLst/>
              <a:gdLst>
                <a:gd name="T0" fmla="*/ 2147483647 w 42"/>
                <a:gd name="T1" fmla="*/ 0 h 12"/>
                <a:gd name="T2" fmla="*/ 0 w 42"/>
                <a:gd name="T3" fmla="*/ 2147483647 h 12"/>
                <a:gd name="T4" fmla="*/ 2147483647 w 42"/>
                <a:gd name="T5" fmla="*/ 2147483647 h 12"/>
                <a:gd name="T6" fmla="*/ 2147483647 w 42"/>
                <a:gd name="T7" fmla="*/ 2147483647 h 12"/>
                <a:gd name="T8" fmla="*/ 2147483647 w 42"/>
                <a:gd name="T9" fmla="*/ 0 h 12"/>
                <a:gd name="T10" fmla="*/ 0 60000 65536"/>
                <a:gd name="T11" fmla="*/ 0 60000 65536"/>
                <a:gd name="T12" fmla="*/ 0 60000 65536"/>
                <a:gd name="T13" fmla="*/ 0 60000 65536"/>
                <a:gd name="T14" fmla="*/ 0 60000 65536"/>
                <a:gd name="T15" fmla="*/ 0 w 42"/>
                <a:gd name="T16" fmla="*/ 0 h 12"/>
                <a:gd name="T17" fmla="*/ 42 w 42"/>
                <a:gd name="T18" fmla="*/ 12 h 12"/>
              </a:gdLst>
              <a:ahLst/>
              <a:cxnLst>
                <a:cxn ang="T10">
                  <a:pos x="T0" y="T1"/>
                </a:cxn>
                <a:cxn ang="T11">
                  <a:pos x="T2" y="T3"/>
                </a:cxn>
                <a:cxn ang="T12">
                  <a:pos x="T4" y="T5"/>
                </a:cxn>
                <a:cxn ang="T13">
                  <a:pos x="T6" y="T7"/>
                </a:cxn>
                <a:cxn ang="T14">
                  <a:pos x="T8" y="T9"/>
                </a:cxn>
              </a:cxnLst>
              <a:rect l="T15" t="T16" r="T17" b="T18"/>
              <a:pathLst>
                <a:path w="42" h="12">
                  <a:moveTo>
                    <a:pt x="18" y="0"/>
                  </a:moveTo>
                  <a:lnTo>
                    <a:pt x="0" y="6"/>
                  </a:lnTo>
                  <a:lnTo>
                    <a:pt x="24" y="12"/>
                  </a:lnTo>
                  <a:lnTo>
                    <a:pt x="42" y="12"/>
                  </a:lnTo>
                  <a:lnTo>
                    <a:pt x="18"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77" name="Freeform 3769"/>
            <p:cNvSpPr>
              <a:spLocks/>
            </p:cNvSpPr>
            <p:nvPr/>
          </p:nvSpPr>
          <p:spPr bwMode="auto">
            <a:xfrm>
              <a:off x="2136775" y="3492500"/>
              <a:ext cx="38100" cy="11112"/>
            </a:xfrm>
            <a:custGeom>
              <a:avLst/>
              <a:gdLst>
                <a:gd name="T0" fmla="*/ 2147483647 w 24"/>
                <a:gd name="T1" fmla="*/ 2147483647 h 6"/>
                <a:gd name="T2" fmla="*/ 2147483647 w 24"/>
                <a:gd name="T3" fmla="*/ 2147483647 h 6"/>
                <a:gd name="T4" fmla="*/ 2147483647 w 24"/>
                <a:gd name="T5" fmla="*/ 2147483647 h 6"/>
                <a:gd name="T6" fmla="*/ 0 w 24"/>
                <a:gd name="T7" fmla="*/ 2147483647 h 6"/>
                <a:gd name="T8" fmla="*/ 0 w 24"/>
                <a:gd name="T9" fmla="*/ 0 h 6"/>
                <a:gd name="T10" fmla="*/ 2147483647 w 24"/>
                <a:gd name="T11" fmla="*/ 2147483647 h 6"/>
                <a:gd name="T12" fmla="*/ 0 60000 65536"/>
                <a:gd name="T13" fmla="*/ 0 60000 65536"/>
                <a:gd name="T14" fmla="*/ 0 60000 65536"/>
                <a:gd name="T15" fmla="*/ 0 60000 65536"/>
                <a:gd name="T16" fmla="*/ 0 60000 65536"/>
                <a:gd name="T17" fmla="*/ 0 60000 65536"/>
                <a:gd name="T18" fmla="*/ 0 w 24"/>
                <a:gd name="T19" fmla="*/ 0 h 6"/>
                <a:gd name="T20" fmla="*/ 24 w 24"/>
                <a:gd name="T21" fmla="*/ 6 h 6"/>
              </a:gdLst>
              <a:ahLst/>
              <a:cxnLst>
                <a:cxn ang="T12">
                  <a:pos x="T0" y="T1"/>
                </a:cxn>
                <a:cxn ang="T13">
                  <a:pos x="T2" y="T3"/>
                </a:cxn>
                <a:cxn ang="T14">
                  <a:pos x="T4" y="T5"/>
                </a:cxn>
                <a:cxn ang="T15">
                  <a:pos x="T6" y="T7"/>
                </a:cxn>
                <a:cxn ang="T16">
                  <a:pos x="T8" y="T9"/>
                </a:cxn>
                <a:cxn ang="T17">
                  <a:pos x="T10" y="T11"/>
                </a:cxn>
              </a:cxnLst>
              <a:rect l="T18" t="T19" r="T20" b="T21"/>
              <a:pathLst>
                <a:path w="24" h="6">
                  <a:moveTo>
                    <a:pt x="24" y="6"/>
                  </a:moveTo>
                  <a:lnTo>
                    <a:pt x="24" y="6"/>
                  </a:lnTo>
                  <a:lnTo>
                    <a:pt x="6" y="6"/>
                  </a:lnTo>
                  <a:lnTo>
                    <a:pt x="0" y="6"/>
                  </a:lnTo>
                  <a:lnTo>
                    <a:pt x="0" y="0"/>
                  </a:lnTo>
                  <a:lnTo>
                    <a:pt x="24" y="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78" name="Freeform 3770"/>
            <p:cNvSpPr>
              <a:spLocks/>
            </p:cNvSpPr>
            <p:nvPr/>
          </p:nvSpPr>
          <p:spPr bwMode="auto">
            <a:xfrm>
              <a:off x="2193925" y="3514725"/>
              <a:ext cx="9525" cy="1587"/>
            </a:xfrm>
            <a:custGeom>
              <a:avLst/>
              <a:gdLst>
                <a:gd name="T0" fmla="*/ 2147483647 w 6"/>
                <a:gd name="T1" fmla="*/ 0 h 1587"/>
                <a:gd name="T2" fmla="*/ 2147483647 w 6"/>
                <a:gd name="T3" fmla="*/ 0 h 1587"/>
                <a:gd name="T4" fmla="*/ 0 w 6"/>
                <a:gd name="T5" fmla="*/ 0 h 1587"/>
                <a:gd name="T6" fmla="*/ 2147483647 w 6"/>
                <a:gd name="T7" fmla="*/ 0 h 1587"/>
                <a:gd name="T8" fmla="*/ 0 60000 65536"/>
                <a:gd name="T9" fmla="*/ 0 60000 65536"/>
                <a:gd name="T10" fmla="*/ 0 60000 65536"/>
                <a:gd name="T11" fmla="*/ 0 60000 65536"/>
                <a:gd name="T12" fmla="*/ 0 w 6"/>
                <a:gd name="T13" fmla="*/ 0 h 1587"/>
                <a:gd name="T14" fmla="*/ 6 w 6"/>
                <a:gd name="T15" fmla="*/ 1587 h 1587"/>
              </a:gdLst>
              <a:ahLst/>
              <a:cxnLst>
                <a:cxn ang="T8">
                  <a:pos x="T0" y="T1"/>
                </a:cxn>
                <a:cxn ang="T9">
                  <a:pos x="T2" y="T3"/>
                </a:cxn>
                <a:cxn ang="T10">
                  <a:pos x="T4" y="T5"/>
                </a:cxn>
                <a:cxn ang="T11">
                  <a:pos x="T6" y="T7"/>
                </a:cxn>
              </a:cxnLst>
              <a:rect l="T12" t="T13" r="T14" b="T15"/>
              <a:pathLst>
                <a:path w="6" h="1587">
                  <a:moveTo>
                    <a:pt x="6" y="0"/>
                  </a:moveTo>
                  <a:lnTo>
                    <a:pt x="6" y="0"/>
                  </a:lnTo>
                  <a:lnTo>
                    <a:pt x="0" y="0"/>
                  </a:lnTo>
                  <a:lnTo>
                    <a:pt x="6"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79" name="Freeform 3771"/>
            <p:cNvSpPr>
              <a:spLocks/>
            </p:cNvSpPr>
            <p:nvPr/>
          </p:nvSpPr>
          <p:spPr bwMode="auto">
            <a:xfrm>
              <a:off x="857250" y="2992438"/>
              <a:ext cx="741363" cy="639762"/>
            </a:xfrm>
            <a:custGeom>
              <a:avLst/>
              <a:gdLst>
                <a:gd name="T0" fmla="*/ 2147483647 w 460"/>
                <a:gd name="T1" fmla="*/ 2147483647 h 359"/>
                <a:gd name="T2" fmla="*/ 2147483647 w 460"/>
                <a:gd name="T3" fmla="*/ 2147483647 h 359"/>
                <a:gd name="T4" fmla="*/ 2147483647 w 460"/>
                <a:gd name="T5" fmla="*/ 2147483647 h 359"/>
                <a:gd name="T6" fmla="*/ 2147483647 w 460"/>
                <a:gd name="T7" fmla="*/ 2147483647 h 359"/>
                <a:gd name="T8" fmla="*/ 2147483647 w 460"/>
                <a:gd name="T9" fmla="*/ 2147483647 h 359"/>
                <a:gd name="T10" fmla="*/ 2147483647 w 460"/>
                <a:gd name="T11" fmla="*/ 2147483647 h 359"/>
                <a:gd name="T12" fmla="*/ 0 w 460"/>
                <a:gd name="T13" fmla="*/ 0 h 359"/>
                <a:gd name="T14" fmla="*/ 2147483647 w 460"/>
                <a:gd name="T15" fmla="*/ 2147483647 h 359"/>
                <a:gd name="T16" fmla="*/ 2147483647 w 460"/>
                <a:gd name="T17" fmla="*/ 2147483647 h 359"/>
                <a:gd name="T18" fmla="*/ 2147483647 w 460"/>
                <a:gd name="T19" fmla="*/ 2147483647 h 359"/>
                <a:gd name="T20" fmla="*/ 2147483647 w 460"/>
                <a:gd name="T21" fmla="*/ 2147483647 h 359"/>
                <a:gd name="T22" fmla="*/ 2147483647 w 460"/>
                <a:gd name="T23" fmla="*/ 2147483647 h 359"/>
                <a:gd name="T24" fmla="*/ 2147483647 w 460"/>
                <a:gd name="T25" fmla="*/ 2147483647 h 359"/>
                <a:gd name="T26" fmla="*/ 2147483647 w 460"/>
                <a:gd name="T27" fmla="*/ 2147483647 h 359"/>
                <a:gd name="T28" fmla="*/ 2147483647 w 460"/>
                <a:gd name="T29" fmla="*/ 2147483647 h 359"/>
                <a:gd name="T30" fmla="*/ 2147483647 w 460"/>
                <a:gd name="T31" fmla="*/ 2147483647 h 359"/>
                <a:gd name="T32" fmla="*/ 2147483647 w 460"/>
                <a:gd name="T33" fmla="*/ 2147483647 h 359"/>
                <a:gd name="T34" fmla="*/ 2147483647 w 460"/>
                <a:gd name="T35" fmla="*/ 2147483647 h 359"/>
                <a:gd name="T36" fmla="*/ 2147483647 w 460"/>
                <a:gd name="T37" fmla="*/ 2147483647 h 359"/>
                <a:gd name="T38" fmla="*/ 2147483647 w 460"/>
                <a:gd name="T39" fmla="*/ 2147483647 h 359"/>
                <a:gd name="T40" fmla="*/ 2147483647 w 460"/>
                <a:gd name="T41" fmla="*/ 2147483647 h 359"/>
                <a:gd name="T42" fmla="*/ 2147483647 w 460"/>
                <a:gd name="T43" fmla="*/ 2147483647 h 359"/>
                <a:gd name="T44" fmla="*/ 2147483647 w 460"/>
                <a:gd name="T45" fmla="*/ 2147483647 h 359"/>
                <a:gd name="T46" fmla="*/ 2147483647 w 460"/>
                <a:gd name="T47" fmla="*/ 2147483647 h 359"/>
                <a:gd name="T48" fmla="*/ 2147483647 w 460"/>
                <a:gd name="T49" fmla="*/ 2147483647 h 359"/>
                <a:gd name="T50" fmla="*/ 2147483647 w 460"/>
                <a:gd name="T51" fmla="*/ 2147483647 h 359"/>
                <a:gd name="T52" fmla="*/ 2147483647 w 460"/>
                <a:gd name="T53" fmla="*/ 2147483647 h 359"/>
                <a:gd name="T54" fmla="*/ 2147483647 w 460"/>
                <a:gd name="T55" fmla="*/ 2147483647 h 359"/>
                <a:gd name="T56" fmla="*/ 2147483647 w 460"/>
                <a:gd name="T57" fmla="*/ 2147483647 h 359"/>
                <a:gd name="T58" fmla="*/ 2147483647 w 460"/>
                <a:gd name="T59" fmla="*/ 2147483647 h 359"/>
                <a:gd name="T60" fmla="*/ 2147483647 w 460"/>
                <a:gd name="T61" fmla="*/ 2147483647 h 359"/>
                <a:gd name="T62" fmla="*/ 2147483647 w 460"/>
                <a:gd name="T63" fmla="*/ 2147483647 h 359"/>
                <a:gd name="T64" fmla="*/ 2147483647 w 460"/>
                <a:gd name="T65" fmla="*/ 2147483647 h 359"/>
                <a:gd name="T66" fmla="*/ 2147483647 w 460"/>
                <a:gd name="T67" fmla="*/ 2147483647 h 359"/>
                <a:gd name="T68" fmla="*/ 2147483647 w 460"/>
                <a:gd name="T69" fmla="*/ 2147483647 h 359"/>
                <a:gd name="T70" fmla="*/ 2147483647 w 460"/>
                <a:gd name="T71" fmla="*/ 2147483647 h 359"/>
                <a:gd name="T72" fmla="*/ 2147483647 w 460"/>
                <a:gd name="T73" fmla="*/ 2147483647 h 359"/>
                <a:gd name="T74" fmla="*/ 2147483647 w 460"/>
                <a:gd name="T75" fmla="*/ 2147483647 h 359"/>
                <a:gd name="T76" fmla="*/ 2147483647 w 460"/>
                <a:gd name="T77" fmla="*/ 2147483647 h 359"/>
                <a:gd name="T78" fmla="*/ 2147483647 w 460"/>
                <a:gd name="T79" fmla="*/ 2147483647 h 359"/>
                <a:gd name="T80" fmla="*/ 2147483647 w 460"/>
                <a:gd name="T81" fmla="*/ 2147483647 h 359"/>
                <a:gd name="T82" fmla="*/ 2147483647 w 460"/>
                <a:gd name="T83" fmla="*/ 2147483647 h 359"/>
                <a:gd name="T84" fmla="*/ 2147483647 w 460"/>
                <a:gd name="T85" fmla="*/ 2147483647 h 359"/>
                <a:gd name="T86" fmla="*/ 2147483647 w 460"/>
                <a:gd name="T87" fmla="*/ 2147483647 h 359"/>
                <a:gd name="T88" fmla="*/ 2147483647 w 460"/>
                <a:gd name="T89" fmla="*/ 2147483647 h 359"/>
                <a:gd name="T90" fmla="*/ 2147483647 w 460"/>
                <a:gd name="T91" fmla="*/ 2147483647 h 359"/>
                <a:gd name="T92" fmla="*/ 2147483647 w 460"/>
                <a:gd name="T93" fmla="*/ 2147483647 h 359"/>
                <a:gd name="T94" fmla="*/ 2147483647 w 460"/>
                <a:gd name="T95" fmla="*/ 2147483647 h 359"/>
                <a:gd name="T96" fmla="*/ 2147483647 w 460"/>
                <a:gd name="T97" fmla="*/ 2147483647 h 359"/>
                <a:gd name="T98" fmla="*/ 2147483647 w 460"/>
                <a:gd name="T99" fmla="*/ 2147483647 h 359"/>
                <a:gd name="T100" fmla="*/ 2147483647 w 460"/>
                <a:gd name="T101" fmla="*/ 2147483647 h 359"/>
                <a:gd name="T102" fmla="*/ 2147483647 w 460"/>
                <a:gd name="T103" fmla="*/ 2147483647 h 359"/>
                <a:gd name="T104" fmla="*/ 2147483647 w 460"/>
                <a:gd name="T105" fmla="*/ 2147483647 h 359"/>
                <a:gd name="T106" fmla="*/ 2147483647 w 460"/>
                <a:gd name="T107" fmla="*/ 2147483647 h 359"/>
                <a:gd name="T108" fmla="*/ 2147483647 w 460"/>
                <a:gd name="T109" fmla="*/ 2147483647 h 359"/>
                <a:gd name="T110" fmla="*/ 2147483647 w 460"/>
                <a:gd name="T111" fmla="*/ 2147483647 h 359"/>
                <a:gd name="T112" fmla="*/ 2147483647 w 460"/>
                <a:gd name="T113" fmla="*/ 2147483647 h 359"/>
                <a:gd name="T114" fmla="*/ 2147483647 w 460"/>
                <a:gd name="T115" fmla="*/ 2147483647 h 359"/>
                <a:gd name="T116" fmla="*/ 2147483647 w 460"/>
                <a:gd name="T117" fmla="*/ 2147483647 h 3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0"/>
                <a:gd name="T178" fmla="*/ 0 h 359"/>
                <a:gd name="T179" fmla="*/ 460 w 460"/>
                <a:gd name="T180" fmla="*/ 359 h 35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0" h="359">
                  <a:moveTo>
                    <a:pt x="78" y="185"/>
                  </a:moveTo>
                  <a:lnTo>
                    <a:pt x="66" y="191"/>
                  </a:lnTo>
                  <a:lnTo>
                    <a:pt x="60" y="173"/>
                  </a:lnTo>
                  <a:lnTo>
                    <a:pt x="42" y="155"/>
                  </a:lnTo>
                  <a:lnTo>
                    <a:pt x="42" y="137"/>
                  </a:lnTo>
                  <a:lnTo>
                    <a:pt x="36" y="125"/>
                  </a:lnTo>
                  <a:lnTo>
                    <a:pt x="30" y="113"/>
                  </a:lnTo>
                  <a:lnTo>
                    <a:pt x="18" y="113"/>
                  </a:lnTo>
                  <a:lnTo>
                    <a:pt x="6" y="95"/>
                  </a:lnTo>
                  <a:lnTo>
                    <a:pt x="18" y="95"/>
                  </a:lnTo>
                  <a:lnTo>
                    <a:pt x="24" y="78"/>
                  </a:lnTo>
                  <a:lnTo>
                    <a:pt x="12" y="60"/>
                  </a:lnTo>
                  <a:lnTo>
                    <a:pt x="0" y="48"/>
                  </a:lnTo>
                  <a:lnTo>
                    <a:pt x="0" y="0"/>
                  </a:lnTo>
                  <a:lnTo>
                    <a:pt x="36" y="0"/>
                  </a:lnTo>
                  <a:lnTo>
                    <a:pt x="54" y="6"/>
                  </a:lnTo>
                  <a:lnTo>
                    <a:pt x="66" y="12"/>
                  </a:lnTo>
                  <a:lnTo>
                    <a:pt x="90" y="24"/>
                  </a:lnTo>
                  <a:lnTo>
                    <a:pt x="137" y="24"/>
                  </a:lnTo>
                  <a:lnTo>
                    <a:pt x="143" y="12"/>
                  </a:lnTo>
                  <a:lnTo>
                    <a:pt x="173" y="12"/>
                  </a:lnTo>
                  <a:lnTo>
                    <a:pt x="185" y="36"/>
                  </a:lnTo>
                  <a:lnTo>
                    <a:pt x="191" y="54"/>
                  </a:lnTo>
                  <a:lnTo>
                    <a:pt x="203" y="60"/>
                  </a:lnTo>
                  <a:lnTo>
                    <a:pt x="209" y="72"/>
                  </a:lnTo>
                  <a:lnTo>
                    <a:pt x="221" y="54"/>
                  </a:lnTo>
                  <a:lnTo>
                    <a:pt x="245" y="60"/>
                  </a:lnTo>
                  <a:lnTo>
                    <a:pt x="251" y="78"/>
                  </a:lnTo>
                  <a:lnTo>
                    <a:pt x="263" y="95"/>
                  </a:lnTo>
                  <a:lnTo>
                    <a:pt x="269" y="119"/>
                  </a:lnTo>
                  <a:lnTo>
                    <a:pt x="281" y="125"/>
                  </a:lnTo>
                  <a:lnTo>
                    <a:pt x="299" y="131"/>
                  </a:lnTo>
                  <a:lnTo>
                    <a:pt x="287" y="155"/>
                  </a:lnTo>
                  <a:lnTo>
                    <a:pt x="281" y="185"/>
                  </a:lnTo>
                  <a:lnTo>
                    <a:pt x="275" y="209"/>
                  </a:lnTo>
                  <a:lnTo>
                    <a:pt x="281" y="227"/>
                  </a:lnTo>
                  <a:lnTo>
                    <a:pt x="287" y="245"/>
                  </a:lnTo>
                  <a:lnTo>
                    <a:pt x="293" y="257"/>
                  </a:lnTo>
                  <a:lnTo>
                    <a:pt x="299" y="275"/>
                  </a:lnTo>
                  <a:lnTo>
                    <a:pt x="317" y="281"/>
                  </a:lnTo>
                  <a:lnTo>
                    <a:pt x="335" y="281"/>
                  </a:lnTo>
                  <a:lnTo>
                    <a:pt x="353" y="275"/>
                  </a:lnTo>
                  <a:lnTo>
                    <a:pt x="365" y="275"/>
                  </a:lnTo>
                  <a:lnTo>
                    <a:pt x="371" y="281"/>
                  </a:lnTo>
                  <a:lnTo>
                    <a:pt x="377" y="275"/>
                  </a:lnTo>
                  <a:lnTo>
                    <a:pt x="377" y="269"/>
                  </a:lnTo>
                  <a:lnTo>
                    <a:pt x="389" y="257"/>
                  </a:lnTo>
                  <a:lnTo>
                    <a:pt x="401" y="233"/>
                  </a:lnTo>
                  <a:lnTo>
                    <a:pt x="419" y="221"/>
                  </a:lnTo>
                  <a:lnTo>
                    <a:pt x="448" y="221"/>
                  </a:lnTo>
                  <a:lnTo>
                    <a:pt x="454" y="221"/>
                  </a:lnTo>
                  <a:lnTo>
                    <a:pt x="460" y="221"/>
                  </a:lnTo>
                  <a:lnTo>
                    <a:pt x="460" y="227"/>
                  </a:lnTo>
                  <a:lnTo>
                    <a:pt x="448" y="251"/>
                  </a:lnTo>
                  <a:lnTo>
                    <a:pt x="443" y="257"/>
                  </a:lnTo>
                  <a:lnTo>
                    <a:pt x="443" y="263"/>
                  </a:lnTo>
                  <a:lnTo>
                    <a:pt x="437" y="281"/>
                  </a:lnTo>
                  <a:lnTo>
                    <a:pt x="431" y="275"/>
                  </a:lnTo>
                  <a:lnTo>
                    <a:pt x="431" y="281"/>
                  </a:lnTo>
                  <a:lnTo>
                    <a:pt x="413" y="293"/>
                  </a:lnTo>
                  <a:lnTo>
                    <a:pt x="383" y="293"/>
                  </a:lnTo>
                  <a:lnTo>
                    <a:pt x="377" y="305"/>
                  </a:lnTo>
                  <a:lnTo>
                    <a:pt x="371" y="305"/>
                  </a:lnTo>
                  <a:lnTo>
                    <a:pt x="389" y="323"/>
                  </a:lnTo>
                  <a:lnTo>
                    <a:pt x="365" y="329"/>
                  </a:lnTo>
                  <a:lnTo>
                    <a:pt x="353" y="341"/>
                  </a:lnTo>
                  <a:lnTo>
                    <a:pt x="353" y="359"/>
                  </a:lnTo>
                  <a:lnTo>
                    <a:pt x="335" y="341"/>
                  </a:lnTo>
                  <a:lnTo>
                    <a:pt x="317" y="323"/>
                  </a:lnTo>
                  <a:lnTo>
                    <a:pt x="323" y="329"/>
                  </a:lnTo>
                  <a:lnTo>
                    <a:pt x="317" y="323"/>
                  </a:lnTo>
                  <a:lnTo>
                    <a:pt x="305" y="323"/>
                  </a:lnTo>
                  <a:lnTo>
                    <a:pt x="311" y="323"/>
                  </a:lnTo>
                  <a:lnTo>
                    <a:pt x="293" y="329"/>
                  </a:lnTo>
                  <a:lnTo>
                    <a:pt x="275" y="335"/>
                  </a:lnTo>
                  <a:lnTo>
                    <a:pt x="239" y="317"/>
                  </a:lnTo>
                  <a:lnTo>
                    <a:pt x="215" y="305"/>
                  </a:lnTo>
                  <a:lnTo>
                    <a:pt x="197" y="299"/>
                  </a:lnTo>
                  <a:lnTo>
                    <a:pt x="185" y="293"/>
                  </a:lnTo>
                  <a:lnTo>
                    <a:pt x="161" y="275"/>
                  </a:lnTo>
                  <a:lnTo>
                    <a:pt x="149" y="263"/>
                  </a:lnTo>
                  <a:lnTo>
                    <a:pt x="137" y="251"/>
                  </a:lnTo>
                  <a:lnTo>
                    <a:pt x="137" y="239"/>
                  </a:lnTo>
                  <a:lnTo>
                    <a:pt x="143" y="233"/>
                  </a:lnTo>
                  <a:lnTo>
                    <a:pt x="137" y="233"/>
                  </a:lnTo>
                  <a:lnTo>
                    <a:pt x="143" y="221"/>
                  </a:lnTo>
                  <a:lnTo>
                    <a:pt x="137" y="203"/>
                  </a:lnTo>
                  <a:lnTo>
                    <a:pt x="131" y="185"/>
                  </a:lnTo>
                  <a:lnTo>
                    <a:pt x="120" y="173"/>
                  </a:lnTo>
                  <a:lnTo>
                    <a:pt x="114" y="161"/>
                  </a:lnTo>
                  <a:lnTo>
                    <a:pt x="108" y="149"/>
                  </a:lnTo>
                  <a:lnTo>
                    <a:pt x="96" y="137"/>
                  </a:lnTo>
                  <a:lnTo>
                    <a:pt x="90" y="137"/>
                  </a:lnTo>
                  <a:lnTo>
                    <a:pt x="96" y="125"/>
                  </a:lnTo>
                  <a:lnTo>
                    <a:pt x="90" y="113"/>
                  </a:lnTo>
                  <a:lnTo>
                    <a:pt x="78" y="95"/>
                  </a:lnTo>
                  <a:lnTo>
                    <a:pt x="78" y="90"/>
                  </a:lnTo>
                  <a:lnTo>
                    <a:pt x="66" y="84"/>
                  </a:lnTo>
                  <a:lnTo>
                    <a:pt x="54" y="48"/>
                  </a:lnTo>
                  <a:lnTo>
                    <a:pt x="54" y="24"/>
                  </a:lnTo>
                  <a:lnTo>
                    <a:pt x="42" y="18"/>
                  </a:lnTo>
                  <a:lnTo>
                    <a:pt x="30" y="12"/>
                  </a:lnTo>
                  <a:lnTo>
                    <a:pt x="30" y="36"/>
                  </a:lnTo>
                  <a:lnTo>
                    <a:pt x="24" y="54"/>
                  </a:lnTo>
                  <a:lnTo>
                    <a:pt x="42" y="90"/>
                  </a:lnTo>
                  <a:lnTo>
                    <a:pt x="48" y="101"/>
                  </a:lnTo>
                  <a:lnTo>
                    <a:pt x="54" y="113"/>
                  </a:lnTo>
                  <a:lnTo>
                    <a:pt x="60" y="137"/>
                  </a:lnTo>
                  <a:lnTo>
                    <a:pt x="60" y="161"/>
                  </a:lnTo>
                  <a:lnTo>
                    <a:pt x="66" y="167"/>
                  </a:lnTo>
                  <a:lnTo>
                    <a:pt x="78" y="173"/>
                  </a:lnTo>
                  <a:lnTo>
                    <a:pt x="78" y="185"/>
                  </a:lnTo>
                  <a:close/>
                </a:path>
              </a:pathLst>
            </a:custGeom>
            <a:solidFill>
              <a:srgbClr val="21AC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80" name="Freeform 3772"/>
            <p:cNvSpPr>
              <a:spLocks/>
            </p:cNvSpPr>
            <p:nvPr/>
          </p:nvSpPr>
          <p:spPr bwMode="auto">
            <a:xfrm>
              <a:off x="1847850" y="3248025"/>
              <a:ext cx="17463" cy="31750"/>
            </a:xfrm>
            <a:custGeom>
              <a:avLst/>
              <a:gdLst>
                <a:gd name="T0" fmla="*/ 2147483647 w 12"/>
                <a:gd name="T1" fmla="*/ 2147483647 h 18"/>
                <a:gd name="T2" fmla="*/ 2147483647 w 12"/>
                <a:gd name="T3" fmla="*/ 0 h 18"/>
                <a:gd name="T4" fmla="*/ 0 w 12"/>
                <a:gd name="T5" fmla="*/ 2147483647 h 18"/>
                <a:gd name="T6" fmla="*/ 2147483647 w 12"/>
                <a:gd name="T7" fmla="*/ 2147483647 h 18"/>
                <a:gd name="T8" fmla="*/ 2147483647 w 12"/>
                <a:gd name="T9" fmla="*/ 2147483647 h 18"/>
                <a:gd name="T10" fmla="*/ 0 60000 65536"/>
                <a:gd name="T11" fmla="*/ 0 60000 65536"/>
                <a:gd name="T12" fmla="*/ 0 60000 65536"/>
                <a:gd name="T13" fmla="*/ 0 60000 65536"/>
                <a:gd name="T14" fmla="*/ 0 60000 65536"/>
                <a:gd name="T15" fmla="*/ 0 w 12"/>
                <a:gd name="T16" fmla="*/ 0 h 18"/>
                <a:gd name="T17" fmla="*/ 12 w 12"/>
                <a:gd name="T18" fmla="*/ 18 h 18"/>
              </a:gdLst>
              <a:ahLst/>
              <a:cxnLst>
                <a:cxn ang="T10">
                  <a:pos x="T0" y="T1"/>
                </a:cxn>
                <a:cxn ang="T11">
                  <a:pos x="T2" y="T3"/>
                </a:cxn>
                <a:cxn ang="T12">
                  <a:pos x="T4" y="T5"/>
                </a:cxn>
                <a:cxn ang="T13">
                  <a:pos x="T6" y="T7"/>
                </a:cxn>
                <a:cxn ang="T14">
                  <a:pos x="T8" y="T9"/>
                </a:cxn>
              </a:cxnLst>
              <a:rect l="T15" t="T16" r="T17" b="T18"/>
              <a:pathLst>
                <a:path w="12" h="18">
                  <a:moveTo>
                    <a:pt x="12" y="18"/>
                  </a:moveTo>
                  <a:lnTo>
                    <a:pt x="6" y="0"/>
                  </a:lnTo>
                  <a:lnTo>
                    <a:pt x="0" y="12"/>
                  </a:lnTo>
                  <a:lnTo>
                    <a:pt x="6" y="18"/>
                  </a:lnTo>
                  <a:lnTo>
                    <a:pt x="12" y="18"/>
                  </a:lnTo>
                  <a:close/>
                </a:path>
              </a:pathLst>
            </a:custGeom>
            <a:solidFill>
              <a:srgbClr val="C0C0C0"/>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81" name="Freeform 3773"/>
            <p:cNvSpPr>
              <a:spLocks/>
            </p:cNvSpPr>
            <p:nvPr/>
          </p:nvSpPr>
          <p:spPr bwMode="auto">
            <a:xfrm>
              <a:off x="1876425" y="3194050"/>
              <a:ext cx="20638" cy="31750"/>
            </a:xfrm>
            <a:custGeom>
              <a:avLst/>
              <a:gdLst>
                <a:gd name="T0" fmla="*/ 2147483647 w 12"/>
                <a:gd name="T1" fmla="*/ 2147483647 h 18"/>
                <a:gd name="T2" fmla="*/ 2147483647 w 12"/>
                <a:gd name="T3" fmla="*/ 2147483647 h 18"/>
                <a:gd name="T4" fmla="*/ 0 w 12"/>
                <a:gd name="T5" fmla="*/ 0 h 18"/>
                <a:gd name="T6" fmla="*/ 2147483647 w 12"/>
                <a:gd name="T7" fmla="*/ 2147483647 h 18"/>
                <a:gd name="T8" fmla="*/ 2147483647 w 12"/>
                <a:gd name="T9" fmla="*/ 2147483647 h 18"/>
                <a:gd name="T10" fmla="*/ 0 60000 65536"/>
                <a:gd name="T11" fmla="*/ 0 60000 65536"/>
                <a:gd name="T12" fmla="*/ 0 60000 65536"/>
                <a:gd name="T13" fmla="*/ 0 60000 65536"/>
                <a:gd name="T14" fmla="*/ 0 60000 65536"/>
                <a:gd name="T15" fmla="*/ 0 w 12"/>
                <a:gd name="T16" fmla="*/ 0 h 18"/>
                <a:gd name="T17" fmla="*/ 12 w 12"/>
                <a:gd name="T18" fmla="*/ 18 h 18"/>
              </a:gdLst>
              <a:ahLst/>
              <a:cxnLst>
                <a:cxn ang="T10">
                  <a:pos x="T0" y="T1"/>
                </a:cxn>
                <a:cxn ang="T11">
                  <a:pos x="T2" y="T3"/>
                </a:cxn>
                <a:cxn ang="T12">
                  <a:pos x="T4" y="T5"/>
                </a:cxn>
                <a:cxn ang="T13">
                  <a:pos x="T6" y="T7"/>
                </a:cxn>
                <a:cxn ang="T14">
                  <a:pos x="T8" y="T9"/>
                </a:cxn>
              </a:cxnLst>
              <a:rect l="T15" t="T16" r="T17" b="T18"/>
              <a:pathLst>
                <a:path w="12" h="18">
                  <a:moveTo>
                    <a:pt x="6" y="18"/>
                  </a:moveTo>
                  <a:lnTo>
                    <a:pt x="6" y="6"/>
                  </a:lnTo>
                  <a:lnTo>
                    <a:pt x="0" y="0"/>
                  </a:lnTo>
                  <a:lnTo>
                    <a:pt x="12" y="12"/>
                  </a:lnTo>
                  <a:lnTo>
                    <a:pt x="6" y="18"/>
                  </a:lnTo>
                  <a:close/>
                </a:path>
              </a:pathLst>
            </a:custGeom>
            <a:solidFill>
              <a:srgbClr val="C0C0C0"/>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82" name="Freeform 3774"/>
            <p:cNvSpPr>
              <a:spLocks/>
            </p:cNvSpPr>
            <p:nvPr/>
          </p:nvSpPr>
          <p:spPr bwMode="auto">
            <a:xfrm>
              <a:off x="1897063" y="3236913"/>
              <a:ext cx="19050" cy="31750"/>
            </a:xfrm>
            <a:custGeom>
              <a:avLst/>
              <a:gdLst>
                <a:gd name="T0" fmla="*/ 2147483647 w 12"/>
                <a:gd name="T1" fmla="*/ 2147483647 h 18"/>
                <a:gd name="T2" fmla="*/ 2147483647 w 12"/>
                <a:gd name="T3" fmla="*/ 2147483647 h 18"/>
                <a:gd name="T4" fmla="*/ 0 w 12"/>
                <a:gd name="T5" fmla="*/ 0 h 18"/>
                <a:gd name="T6" fmla="*/ 0 w 12"/>
                <a:gd name="T7" fmla="*/ 2147483647 h 18"/>
                <a:gd name="T8" fmla="*/ 2147483647 w 12"/>
                <a:gd name="T9" fmla="*/ 2147483647 h 18"/>
                <a:gd name="T10" fmla="*/ 2147483647 w 12"/>
                <a:gd name="T11" fmla="*/ 2147483647 h 18"/>
                <a:gd name="T12" fmla="*/ 2147483647 w 12"/>
                <a:gd name="T13" fmla="*/ 2147483647 h 18"/>
                <a:gd name="T14" fmla="*/ 2147483647 w 12"/>
                <a:gd name="T15" fmla="*/ 2147483647 h 18"/>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8"/>
                <a:gd name="T26" fmla="*/ 12 w 1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8">
                  <a:moveTo>
                    <a:pt x="6" y="18"/>
                  </a:moveTo>
                  <a:lnTo>
                    <a:pt x="12" y="12"/>
                  </a:lnTo>
                  <a:lnTo>
                    <a:pt x="0" y="0"/>
                  </a:lnTo>
                  <a:lnTo>
                    <a:pt x="0" y="6"/>
                  </a:lnTo>
                  <a:lnTo>
                    <a:pt x="6" y="6"/>
                  </a:lnTo>
                  <a:lnTo>
                    <a:pt x="6" y="12"/>
                  </a:lnTo>
                  <a:lnTo>
                    <a:pt x="6" y="18"/>
                  </a:lnTo>
                  <a:close/>
                </a:path>
              </a:pathLst>
            </a:custGeom>
            <a:solidFill>
              <a:srgbClr val="C0C0C0"/>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83" name="Freeform 3775"/>
            <p:cNvSpPr>
              <a:spLocks/>
            </p:cNvSpPr>
            <p:nvPr/>
          </p:nvSpPr>
          <p:spPr bwMode="auto">
            <a:xfrm>
              <a:off x="1963738" y="3386138"/>
              <a:ext cx="20638" cy="9525"/>
            </a:xfrm>
            <a:custGeom>
              <a:avLst/>
              <a:gdLst>
                <a:gd name="T0" fmla="*/ 2147483647 w 12"/>
                <a:gd name="T1" fmla="*/ 0 h 6"/>
                <a:gd name="T2" fmla="*/ 2147483647 w 12"/>
                <a:gd name="T3" fmla="*/ 2147483647 h 6"/>
                <a:gd name="T4" fmla="*/ 0 w 12"/>
                <a:gd name="T5" fmla="*/ 2147483647 h 6"/>
                <a:gd name="T6" fmla="*/ 2147483647 w 12"/>
                <a:gd name="T7" fmla="*/ 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0"/>
                  </a:moveTo>
                  <a:lnTo>
                    <a:pt x="12" y="6"/>
                  </a:lnTo>
                  <a:lnTo>
                    <a:pt x="0" y="6"/>
                  </a:lnTo>
                  <a:lnTo>
                    <a:pt x="12"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84" name="Freeform 3776"/>
            <p:cNvSpPr>
              <a:spLocks/>
            </p:cNvSpPr>
            <p:nvPr/>
          </p:nvSpPr>
          <p:spPr bwMode="auto">
            <a:xfrm>
              <a:off x="1954213" y="3343275"/>
              <a:ext cx="9525" cy="9525"/>
            </a:xfrm>
            <a:custGeom>
              <a:avLst/>
              <a:gdLst>
                <a:gd name="T0" fmla="*/ 2147483647 w 6"/>
                <a:gd name="T1" fmla="*/ 0 h 6"/>
                <a:gd name="T2" fmla="*/ 2147483647 w 6"/>
                <a:gd name="T3" fmla="*/ 0 h 6"/>
                <a:gd name="T4" fmla="*/ 0 w 6"/>
                <a:gd name="T5" fmla="*/ 2147483647 h 6"/>
                <a:gd name="T6" fmla="*/ 2147483647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6" y="0"/>
                  </a:lnTo>
                  <a:lnTo>
                    <a:pt x="0" y="6"/>
                  </a:lnTo>
                  <a:lnTo>
                    <a:pt x="6"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85" name="Freeform 3777"/>
            <p:cNvSpPr>
              <a:spLocks/>
            </p:cNvSpPr>
            <p:nvPr/>
          </p:nvSpPr>
          <p:spPr bwMode="auto">
            <a:xfrm>
              <a:off x="1839913" y="3194050"/>
              <a:ext cx="25400" cy="11112"/>
            </a:xfrm>
            <a:custGeom>
              <a:avLst/>
              <a:gdLst>
                <a:gd name="T0" fmla="*/ 2147483647 w 18"/>
                <a:gd name="T1" fmla="*/ 0 h 6"/>
                <a:gd name="T2" fmla="*/ 2147483647 w 18"/>
                <a:gd name="T3" fmla="*/ 0 h 6"/>
                <a:gd name="T4" fmla="*/ 2147483647 w 18"/>
                <a:gd name="T5" fmla="*/ 2147483647 h 6"/>
                <a:gd name="T6" fmla="*/ 0 w 18"/>
                <a:gd name="T7" fmla="*/ 0 h 6"/>
                <a:gd name="T8" fmla="*/ 2147483647 w 18"/>
                <a:gd name="T9" fmla="*/ 0 h 6"/>
                <a:gd name="T10" fmla="*/ 0 60000 65536"/>
                <a:gd name="T11" fmla="*/ 0 60000 65536"/>
                <a:gd name="T12" fmla="*/ 0 60000 65536"/>
                <a:gd name="T13" fmla="*/ 0 60000 65536"/>
                <a:gd name="T14" fmla="*/ 0 60000 65536"/>
                <a:gd name="T15" fmla="*/ 0 w 18"/>
                <a:gd name="T16" fmla="*/ 0 h 6"/>
                <a:gd name="T17" fmla="*/ 18 w 18"/>
                <a:gd name="T18" fmla="*/ 6 h 6"/>
              </a:gdLst>
              <a:ahLst/>
              <a:cxnLst>
                <a:cxn ang="T10">
                  <a:pos x="T0" y="T1"/>
                </a:cxn>
                <a:cxn ang="T11">
                  <a:pos x="T2" y="T3"/>
                </a:cxn>
                <a:cxn ang="T12">
                  <a:pos x="T4" y="T5"/>
                </a:cxn>
                <a:cxn ang="T13">
                  <a:pos x="T6" y="T7"/>
                </a:cxn>
                <a:cxn ang="T14">
                  <a:pos x="T8" y="T9"/>
                </a:cxn>
              </a:cxnLst>
              <a:rect l="T15" t="T16" r="T17" b="T18"/>
              <a:pathLst>
                <a:path w="18" h="6">
                  <a:moveTo>
                    <a:pt x="6" y="0"/>
                  </a:moveTo>
                  <a:lnTo>
                    <a:pt x="18" y="0"/>
                  </a:lnTo>
                  <a:lnTo>
                    <a:pt x="12" y="6"/>
                  </a:lnTo>
                  <a:lnTo>
                    <a:pt x="0" y="0"/>
                  </a:lnTo>
                  <a:lnTo>
                    <a:pt x="6" y="0"/>
                  </a:lnTo>
                  <a:close/>
                </a:path>
              </a:pathLst>
            </a:custGeom>
            <a:solidFill>
              <a:srgbClr val="C0C0C0"/>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86" name="Freeform 3778"/>
            <p:cNvSpPr>
              <a:spLocks/>
            </p:cNvSpPr>
            <p:nvPr/>
          </p:nvSpPr>
          <p:spPr bwMode="auto">
            <a:xfrm>
              <a:off x="1858963" y="3290888"/>
              <a:ext cx="6350" cy="9525"/>
            </a:xfrm>
            <a:custGeom>
              <a:avLst/>
              <a:gdLst>
                <a:gd name="T0" fmla="*/ 2147483647 w 6"/>
                <a:gd name="T1" fmla="*/ 2147483647 h 6"/>
                <a:gd name="T2" fmla="*/ 2147483647 w 6"/>
                <a:gd name="T3" fmla="*/ 0 h 6"/>
                <a:gd name="T4" fmla="*/ 0 w 6"/>
                <a:gd name="T5" fmla="*/ 0 h 6"/>
                <a:gd name="T6" fmla="*/ 2147483647 w 6"/>
                <a:gd name="T7" fmla="*/ 2147483647 h 6"/>
                <a:gd name="T8" fmla="*/ 2147483647 w 6"/>
                <a:gd name="T9" fmla="*/ 2147483647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6" y="0"/>
                  </a:lnTo>
                  <a:lnTo>
                    <a:pt x="0" y="0"/>
                  </a:lnTo>
                  <a:lnTo>
                    <a:pt x="6" y="6"/>
                  </a:lnTo>
                  <a:close/>
                </a:path>
              </a:pathLst>
            </a:custGeom>
            <a:solidFill>
              <a:srgbClr val="C0C0C0"/>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87" name="Freeform 3779"/>
            <p:cNvSpPr>
              <a:spLocks/>
            </p:cNvSpPr>
            <p:nvPr/>
          </p:nvSpPr>
          <p:spPr bwMode="auto">
            <a:xfrm>
              <a:off x="5600700" y="4862513"/>
              <a:ext cx="11113" cy="11112"/>
            </a:xfrm>
            <a:custGeom>
              <a:avLst/>
              <a:gdLst>
                <a:gd name="T0" fmla="*/ 2147483647 w 6"/>
                <a:gd name="T1" fmla="*/ 0 h 6"/>
                <a:gd name="T2" fmla="*/ 0 w 6"/>
                <a:gd name="T3" fmla="*/ 2147483647 h 6"/>
                <a:gd name="T4" fmla="*/ 2147483647 w 6"/>
                <a:gd name="T5" fmla="*/ 2147483647 h 6"/>
                <a:gd name="T6" fmla="*/ 2147483647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6"/>
                  </a:lnTo>
                  <a:lnTo>
                    <a:pt x="6" y="6"/>
                  </a:lnTo>
                  <a:lnTo>
                    <a:pt x="6" y="0"/>
                  </a:lnTo>
                  <a:close/>
                </a:path>
              </a:pathLst>
            </a:custGeom>
            <a:blipFill dpi="0" rotWithShape="0">
              <a:blip r:embed="rId3">
                <a:extLst>
                  <a:ext uri="{28A0092B-C50C-407E-A947-70E740481C1C}">
                    <a14:useLocalDpi xmlns:a14="http://schemas.microsoft.com/office/drawing/2010/main" val="0"/>
                  </a:ext>
                </a:extLst>
              </a:blip>
              <a:srcRect/>
              <a:tile tx="0" ty="0" sx="100000" sy="100000" flip="none" algn="tl"/>
            </a:blip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88" name="Freeform 3780"/>
            <p:cNvSpPr>
              <a:spLocks/>
            </p:cNvSpPr>
            <p:nvPr/>
          </p:nvSpPr>
          <p:spPr bwMode="auto">
            <a:xfrm>
              <a:off x="7092950" y="4529138"/>
              <a:ext cx="1125538" cy="1008062"/>
            </a:xfrm>
            <a:custGeom>
              <a:avLst/>
              <a:gdLst>
                <a:gd name="T0" fmla="*/ 2147483647 w 700"/>
                <a:gd name="T1" fmla="*/ 2147483647 h 563"/>
                <a:gd name="T2" fmla="*/ 2147483647 w 700"/>
                <a:gd name="T3" fmla="*/ 2147483647 h 563"/>
                <a:gd name="T4" fmla="*/ 2147483647 w 700"/>
                <a:gd name="T5" fmla="*/ 2147483647 h 563"/>
                <a:gd name="T6" fmla="*/ 2147483647 w 700"/>
                <a:gd name="T7" fmla="*/ 2147483647 h 563"/>
                <a:gd name="T8" fmla="*/ 2147483647 w 700"/>
                <a:gd name="T9" fmla="*/ 2147483647 h 563"/>
                <a:gd name="T10" fmla="*/ 2147483647 w 700"/>
                <a:gd name="T11" fmla="*/ 2147483647 h 563"/>
                <a:gd name="T12" fmla="*/ 2147483647 w 700"/>
                <a:gd name="T13" fmla="*/ 2147483647 h 563"/>
                <a:gd name="T14" fmla="*/ 2147483647 w 700"/>
                <a:gd name="T15" fmla="*/ 2147483647 h 563"/>
                <a:gd name="T16" fmla="*/ 2147483647 w 700"/>
                <a:gd name="T17" fmla="*/ 2147483647 h 563"/>
                <a:gd name="T18" fmla="*/ 2147483647 w 700"/>
                <a:gd name="T19" fmla="*/ 2147483647 h 563"/>
                <a:gd name="T20" fmla="*/ 2147483647 w 700"/>
                <a:gd name="T21" fmla="*/ 2147483647 h 563"/>
                <a:gd name="T22" fmla="*/ 2147483647 w 700"/>
                <a:gd name="T23" fmla="*/ 2147483647 h 563"/>
                <a:gd name="T24" fmla="*/ 2147483647 w 700"/>
                <a:gd name="T25" fmla="*/ 2147483647 h 563"/>
                <a:gd name="T26" fmla="*/ 2147483647 w 700"/>
                <a:gd name="T27" fmla="*/ 2147483647 h 563"/>
                <a:gd name="T28" fmla="*/ 2147483647 w 700"/>
                <a:gd name="T29" fmla="*/ 2147483647 h 563"/>
                <a:gd name="T30" fmla="*/ 2147483647 w 700"/>
                <a:gd name="T31" fmla="*/ 2147483647 h 563"/>
                <a:gd name="T32" fmla="*/ 2147483647 w 700"/>
                <a:gd name="T33" fmla="*/ 2147483647 h 563"/>
                <a:gd name="T34" fmla="*/ 2147483647 w 700"/>
                <a:gd name="T35" fmla="*/ 2147483647 h 563"/>
                <a:gd name="T36" fmla="*/ 2147483647 w 700"/>
                <a:gd name="T37" fmla="*/ 2147483647 h 563"/>
                <a:gd name="T38" fmla="*/ 2147483647 w 700"/>
                <a:gd name="T39" fmla="*/ 2147483647 h 563"/>
                <a:gd name="T40" fmla="*/ 2147483647 w 700"/>
                <a:gd name="T41" fmla="*/ 2147483647 h 563"/>
                <a:gd name="T42" fmla="*/ 2147483647 w 700"/>
                <a:gd name="T43" fmla="*/ 2147483647 h 563"/>
                <a:gd name="T44" fmla="*/ 2147483647 w 700"/>
                <a:gd name="T45" fmla="*/ 2147483647 h 563"/>
                <a:gd name="T46" fmla="*/ 2147483647 w 700"/>
                <a:gd name="T47" fmla="*/ 2147483647 h 563"/>
                <a:gd name="T48" fmla="*/ 2147483647 w 700"/>
                <a:gd name="T49" fmla="*/ 2147483647 h 563"/>
                <a:gd name="T50" fmla="*/ 2147483647 w 700"/>
                <a:gd name="T51" fmla="*/ 2147483647 h 563"/>
                <a:gd name="T52" fmla="*/ 2147483647 w 700"/>
                <a:gd name="T53" fmla="*/ 2147483647 h 563"/>
                <a:gd name="T54" fmla="*/ 2147483647 w 700"/>
                <a:gd name="T55" fmla="*/ 2147483647 h 563"/>
                <a:gd name="T56" fmla="*/ 2147483647 w 700"/>
                <a:gd name="T57" fmla="*/ 2147483647 h 563"/>
                <a:gd name="T58" fmla="*/ 2147483647 w 700"/>
                <a:gd name="T59" fmla="*/ 2147483647 h 563"/>
                <a:gd name="T60" fmla="*/ 2147483647 w 700"/>
                <a:gd name="T61" fmla="*/ 2147483647 h 563"/>
                <a:gd name="T62" fmla="*/ 2147483647 w 700"/>
                <a:gd name="T63" fmla="*/ 2147483647 h 563"/>
                <a:gd name="T64" fmla="*/ 2147483647 w 700"/>
                <a:gd name="T65" fmla="*/ 2147483647 h 563"/>
                <a:gd name="T66" fmla="*/ 2147483647 w 700"/>
                <a:gd name="T67" fmla="*/ 2147483647 h 563"/>
                <a:gd name="T68" fmla="*/ 2147483647 w 700"/>
                <a:gd name="T69" fmla="*/ 2147483647 h 563"/>
                <a:gd name="T70" fmla="*/ 2147483647 w 700"/>
                <a:gd name="T71" fmla="*/ 2147483647 h 563"/>
                <a:gd name="T72" fmla="*/ 2147483647 w 700"/>
                <a:gd name="T73" fmla="*/ 2147483647 h 563"/>
                <a:gd name="T74" fmla="*/ 2147483647 w 700"/>
                <a:gd name="T75" fmla="*/ 2147483647 h 563"/>
                <a:gd name="T76" fmla="*/ 2147483647 w 700"/>
                <a:gd name="T77" fmla="*/ 2147483647 h 563"/>
                <a:gd name="T78" fmla="*/ 2147483647 w 700"/>
                <a:gd name="T79" fmla="*/ 2147483647 h 563"/>
                <a:gd name="T80" fmla="*/ 2147483647 w 700"/>
                <a:gd name="T81" fmla="*/ 2147483647 h 563"/>
                <a:gd name="T82" fmla="*/ 2147483647 w 700"/>
                <a:gd name="T83" fmla="*/ 2147483647 h 563"/>
                <a:gd name="T84" fmla="*/ 2147483647 w 700"/>
                <a:gd name="T85" fmla="*/ 2147483647 h 563"/>
                <a:gd name="T86" fmla="*/ 2147483647 w 700"/>
                <a:gd name="T87" fmla="*/ 2147483647 h 563"/>
                <a:gd name="T88" fmla="*/ 2147483647 w 700"/>
                <a:gd name="T89" fmla="*/ 2147483647 h 563"/>
                <a:gd name="T90" fmla="*/ 2147483647 w 700"/>
                <a:gd name="T91" fmla="*/ 2147483647 h 563"/>
                <a:gd name="T92" fmla="*/ 2147483647 w 700"/>
                <a:gd name="T93" fmla="*/ 2147483647 h 563"/>
                <a:gd name="T94" fmla="*/ 2147483647 w 700"/>
                <a:gd name="T95" fmla="*/ 2147483647 h 563"/>
                <a:gd name="T96" fmla="*/ 2147483647 w 700"/>
                <a:gd name="T97" fmla="*/ 2147483647 h 563"/>
                <a:gd name="T98" fmla="*/ 2147483647 w 700"/>
                <a:gd name="T99" fmla="*/ 2147483647 h 563"/>
                <a:gd name="T100" fmla="*/ 2147483647 w 700"/>
                <a:gd name="T101" fmla="*/ 2147483647 h 563"/>
                <a:gd name="T102" fmla="*/ 2147483647 w 700"/>
                <a:gd name="T103" fmla="*/ 2147483647 h 563"/>
                <a:gd name="T104" fmla="*/ 2147483647 w 700"/>
                <a:gd name="T105" fmla="*/ 2147483647 h 563"/>
                <a:gd name="T106" fmla="*/ 2147483647 w 700"/>
                <a:gd name="T107" fmla="*/ 2147483647 h 5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00"/>
                <a:gd name="T163" fmla="*/ 0 h 563"/>
                <a:gd name="T164" fmla="*/ 700 w 700"/>
                <a:gd name="T165" fmla="*/ 563 h 56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00" h="563">
                  <a:moveTo>
                    <a:pt x="407" y="12"/>
                  </a:moveTo>
                  <a:lnTo>
                    <a:pt x="401" y="12"/>
                  </a:lnTo>
                  <a:lnTo>
                    <a:pt x="395" y="12"/>
                  </a:lnTo>
                  <a:lnTo>
                    <a:pt x="389" y="12"/>
                  </a:lnTo>
                  <a:lnTo>
                    <a:pt x="395" y="18"/>
                  </a:lnTo>
                  <a:lnTo>
                    <a:pt x="401" y="18"/>
                  </a:lnTo>
                  <a:lnTo>
                    <a:pt x="401" y="30"/>
                  </a:lnTo>
                  <a:lnTo>
                    <a:pt x="395" y="30"/>
                  </a:lnTo>
                  <a:lnTo>
                    <a:pt x="377" y="30"/>
                  </a:lnTo>
                  <a:lnTo>
                    <a:pt x="371" y="30"/>
                  </a:lnTo>
                  <a:lnTo>
                    <a:pt x="365" y="36"/>
                  </a:lnTo>
                  <a:lnTo>
                    <a:pt x="353" y="48"/>
                  </a:lnTo>
                  <a:lnTo>
                    <a:pt x="353" y="54"/>
                  </a:lnTo>
                  <a:lnTo>
                    <a:pt x="347" y="60"/>
                  </a:lnTo>
                  <a:lnTo>
                    <a:pt x="341" y="78"/>
                  </a:lnTo>
                  <a:lnTo>
                    <a:pt x="347" y="78"/>
                  </a:lnTo>
                  <a:lnTo>
                    <a:pt x="341" y="90"/>
                  </a:lnTo>
                  <a:lnTo>
                    <a:pt x="347" y="96"/>
                  </a:lnTo>
                  <a:lnTo>
                    <a:pt x="335" y="84"/>
                  </a:lnTo>
                  <a:lnTo>
                    <a:pt x="323" y="84"/>
                  </a:lnTo>
                  <a:lnTo>
                    <a:pt x="317" y="90"/>
                  </a:lnTo>
                  <a:lnTo>
                    <a:pt x="311" y="96"/>
                  </a:lnTo>
                  <a:lnTo>
                    <a:pt x="311" y="90"/>
                  </a:lnTo>
                  <a:lnTo>
                    <a:pt x="317" y="78"/>
                  </a:lnTo>
                  <a:lnTo>
                    <a:pt x="299" y="60"/>
                  </a:lnTo>
                  <a:lnTo>
                    <a:pt x="293" y="66"/>
                  </a:lnTo>
                  <a:lnTo>
                    <a:pt x="287" y="66"/>
                  </a:lnTo>
                  <a:lnTo>
                    <a:pt x="281" y="66"/>
                  </a:lnTo>
                  <a:lnTo>
                    <a:pt x="275" y="78"/>
                  </a:lnTo>
                  <a:lnTo>
                    <a:pt x="275" y="72"/>
                  </a:lnTo>
                  <a:lnTo>
                    <a:pt x="263" y="84"/>
                  </a:lnTo>
                  <a:lnTo>
                    <a:pt x="263" y="90"/>
                  </a:lnTo>
                  <a:lnTo>
                    <a:pt x="257" y="84"/>
                  </a:lnTo>
                  <a:lnTo>
                    <a:pt x="263" y="96"/>
                  </a:lnTo>
                  <a:lnTo>
                    <a:pt x="251" y="90"/>
                  </a:lnTo>
                  <a:lnTo>
                    <a:pt x="251" y="102"/>
                  </a:lnTo>
                  <a:lnTo>
                    <a:pt x="245" y="108"/>
                  </a:lnTo>
                  <a:lnTo>
                    <a:pt x="245" y="114"/>
                  </a:lnTo>
                  <a:lnTo>
                    <a:pt x="251" y="114"/>
                  </a:lnTo>
                  <a:lnTo>
                    <a:pt x="239" y="114"/>
                  </a:lnTo>
                  <a:lnTo>
                    <a:pt x="233" y="108"/>
                  </a:lnTo>
                  <a:lnTo>
                    <a:pt x="233" y="114"/>
                  </a:lnTo>
                  <a:lnTo>
                    <a:pt x="233" y="126"/>
                  </a:lnTo>
                  <a:lnTo>
                    <a:pt x="227" y="126"/>
                  </a:lnTo>
                  <a:lnTo>
                    <a:pt x="227" y="144"/>
                  </a:lnTo>
                  <a:lnTo>
                    <a:pt x="227" y="126"/>
                  </a:lnTo>
                  <a:lnTo>
                    <a:pt x="221" y="114"/>
                  </a:lnTo>
                  <a:lnTo>
                    <a:pt x="215" y="120"/>
                  </a:lnTo>
                  <a:lnTo>
                    <a:pt x="203" y="138"/>
                  </a:lnTo>
                  <a:lnTo>
                    <a:pt x="203" y="150"/>
                  </a:lnTo>
                  <a:lnTo>
                    <a:pt x="185" y="168"/>
                  </a:lnTo>
                  <a:lnTo>
                    <a:pt x="155" y="186"/>
                  </a:lnTo>
                  <a:lnTo>
                    <a:pt x="137" y="186"/>
                  </a:lnTo>
                  <a:lnTo>
                    <a:pt x="120" y="192"/>
                  </a:lnTo>
                  <a:lnTo>
                    <a:pt x="108" y="198"/>
                  </a:lnTo>
                  <a:lnTo>
                    <a:pt x="102" y="198"/>
                  </a:lnTo>
                  <a:lnTo>
                    <a:pt x="54" y="228"/>
                  </a:lnTo>
                  <a:lnTo>
                    <a:pt x="48" y="234"/>
                  </a:lnTo>
                  <a:lnTo>
                    <a:pt x="48" y="222"/>
                  </a:lnTo>
                  <a:lnTo>
                    <a:pt x="42" y="240"/>
                  </a:lnTo>
                  <a:lnTo>
                    <a:pt x="30" y="264"/>
                  </a:lnTo>
                  <a:lnTo>
                    <a:pt x="30" y="282"/>
                  </a:lnTo>
                  <a:lnTo>
                    <a:pt x="30" y="305"/>
                  </a:lnTo>
                  <a:lnTo>
                    <a:pt x="30" y="311"/>
                  </a:lnTo>
                  <a:lnTo>
                    <a:pt x="24" y="305"/>
                  </a:lnTo>
                  <a:lnTo>
                    <a:pt x="24" y="294"/>
                  </a:lnTo>
                  <a:lnTo>
                    <a:pt x="24" y="317"/>
                  </a:lnTo>
                  <a:lnTo>
                    <a:pt x="18" y="305"/>
                  </a:lnTo>
                  <a:lnTo>
                    <a:pt x="18" y="323"/>
                  </a:lnTo>
                  <a:lnTo>
                    <a:pt x="24" y="347"/>
                  </a:lnTo>
                  <a:lnTo>
                    <a:pt x="24" y="359"/>
                  </a:lnTo>
                  <a:lnTo>
                    <a:pt x="24" y="377"/>
                  </a:lnTo>
                  <a:lnTo>
                    <a:pt x="24" y="395"/>
                  </a:lnTo>
                  <a:lnTo>
                    <a:pt x="24" y="407"/>
                  </a:lnTo>
                  <a:lnTo>
                    <a:pt x="24" y="425"/>
                  </a:lnTo>
                  <a:lnTo>
                    <a:pt x="18" y="437"/>
                  </a:lnTo>
                  <a:lnTo>
                    <a:pt x="6" y="455"/>
                  </a:lnTo>
                  <a:lnTo>
                    <a:pt x="0" y="461"/>
                  </a:lnTo>
                  <a:lnTo>
                    <a:pt x="0" y="473"/>
                  </a:lnTo>
                  <a:lnTo>
                    <a:pt x="12" y="479"/>
                  </a:lnTo>
                  <a:lnTo>
                    <a:pt x="24" y="485"/>
                  </a:lnTo>
                  <a:lnTo>
                    <a:pt x="42" y="485"/>
                  </a:lnTo>
                  <a:lnTo>
                    <a:pt x="66" y="473"/>
                  </a:lnTo>
                  <a:lnTo>
                    <a:pt x="78" y="461"/>
                  </a:lnTo>
                  <a:lnTo>
                    <a:pt x="114" y="461"/>
                  </a:lnTo>
                  <a:lnTo>
                    <a:pt x="137" y="461"/>
                  </a:lnTo>
                  <a:lnTo>
                    <a:pt x="155" y="449"/>
                  </a:lnTo>
                  <a:lnTo>
                    <a:pt x="179" y="437"/>
                  </a:lnTo>
                  <a:lnTo>
                    <a:pt x="197" y="431"/>
                  </a:lnTo>
                  <a:lnTo>
                    <a:pt x="239" y="419"/>
                  </a:lnTo>
                  <a:lnTo>
                    <a:pt x="263" y="419"/>
                  </a:lnTo>
                  <a:lnTo>
                    <a:pt x="287" y="413"/>
                  </a:lnTo>
                  <a:lnTo>
                    <a:pt x="293" y="419"/>
                  </a:lnTo>
                  <a:lnTo>
                    <a:pt x="317" y="425"/>
                  </a:lnTo>
                  <a:lnTo>
                    <a:pt x="323" y="431"/>
                  </a:lnTo>
                  <a:lnTo>
                    <a:pt x="329" y="437"/>
                  </a:lnTo>
                  <a:lnTo>
                    <a:pt x="329" y="449"/>
                  </a:lnTo>
                  <a:lnTo>
                    <a:pt x="329" y="461"/>
                  </a:lnTo>
                  <a:lnTo>
                    <a:pt x="335" y="473"/>
                  </a:lnTo>
                  <a:lnTo>
                    <a:pt x="329" y="473"/>
                  </a:lnTo>
                  <a:lnTo>
                    <a:pt x="335" y="479"/>
                  </a:lnTo>
                  <a:lnTo>
                    <a:pt x="341" y="479"/>
                  </a:lnTo>
                  <a:lnTo>
                    <a:pt x="359" y="461"/>
                  </a:lnTo>
                  <a:lnTo>
                    <a:pt x="383" y="443"/>
                  </a:lnTo>
                  <a:lnTo>
                    <a:pt x="389" y="437"/>
                  </a:lnTo>
                  <a:lnTo>
                    <a:pt x="383" y="449"/>
                  </a:lnTo>
                  <a:lnTo>
                    <a:pt x="371" y="467"/>
                  </a:lnTo>
                  <a:lnTo>
                    <a:pt x="359" y="479"/>
                  </a:lnTo>
                  <a:lnTo>
                    <a:pt x="353" y="485"/>
                  </a:lnTo>
                  <a:lnTo>
                    <a:pt x="365" y="485"/>
                  </a:lnTo>
                  <a:lnTo>
                    <a:pt x="377" y="467"/>
                  </a:lnTo>
                  <a:lnTo>
                    <a:pt x="383" y="479"/>
                  </a:lnTo>
                  <a:lnTo>
                    <a:pt x="371" y="497"/>
                  </a:lnTo>
                  <a:lnTo>
                    <a:pt x="377" y="497"/>
                  </a:lnTo>
                  <a:lnTo>
                    <a:pt x="383" y="497"/>
                  </a:lnTo>
                  <a:lnTo>
                    <a:pt x="389" y="503"/>
                  </a:lnTo>
                  <a:lnTo>
                    <a:pt x="383" y="521"/>
                  </a:lnTo>
                  <a:lnTo>
                    <a:pt x="383" y="545"/>
                  </a:lnTo>
                  <a:lnTo>
                    <a:pt x="395" y="551"/>
                  </a:lnTo>
                  <a:lnTo>
                    <a:pt x="425" y="557"/>
                  </a:lnTo>
                  <a:lnTo>
                    <a:pt x="448" y="551"/>
                  </a:lnTo>
                  <a:lnTo>
                    <a:pt x="443" y="545"/>
                  </a:lnTo>
                  <a:lnTo>
                    <a:pt x="454" y="545"/>
                  </a:lnTo>
                  <a:lnTo>
                    <a:pt x="448" y="551"/>
                  </a:lnTo>
                  <a:lnTo>
                    <a:pt x="454" y="551"/>
                  </a:lnTo>
                  <a:lnTo>
                    <a:pt x="460" y="551"/>
                  </a:lnTo>
                  <a:lnTo>
                    <a:pt x="460" y="563"/>
                  </a:lnTo>
                  <a:lnTo>
                    <a:pt x="466" y="563"/>
                  </a:lnTo>
                  <a:lnTo>
                    <a:pt x="472" y="557"/>
                  </a:lnTo>
                  <a:lnTo>
                    <a:pt x="502" y="539"/>
                  </a:lnTo>
                  <a:lnTo>
                    <a:pt x="520" y="539"/>
                  </a:lnTo>
                  <a:lnTo>
                    <a:pt x="538" y="533"/>
                  </a:lnTo>
                  <a:lnTo>
                    <a:pt x="550" y="521"/>
                  </a:lnTo>
                  <a:lnTo>
                    <a:pt x="568" y="503"/>
                  </a:lnTo>
                  <a:lnTo>
                    <a:pt x="586" y="485"/>
                  </a:lnTo>
                  <a:lnTo>
                    <a:pt x="598" y="461"/>
                  </a:lnTo>
                  <a:lnTo>
                    <a:pt x="610" y="455"/>
                  </a:lnTo>
                  <a:lnTo>
                    <a:pt x="628" y="437"/>
                  </a:lnTo>
                  <a:lnTo>
                    <a:pt x="634" y="431"/>
                  </a:lnTo>
                  <a:lnTo>
                    <a:pt x="646" y="413"/>
                  </a:lnTo>
                  <a:lnTo>
                    <a:pt x="664" y="395"/>
                  </a:lnTo>
                  <a:lnTo>
                    <a:pt x="676" y="377"/>
                  </a:lnTo>
                  <a:lnTo>
                    <a:pt x="688" y="359"/>
                  </a:lnTo>
                  <a:lnTo>
                    <a:pt x="688" y="347"/>
                  </a:lnTo>
                  <a:lnTo>
                    <a:pt x="688" y="335"/>
                  </a:lnTo>
                  <a:lnTo>
                    <a:pt x="694" y="317"/>
                  </a:lnTo>
                  <a:lnTo>
                    <a:pt x="700" y="299"/>
                  </a:lnTo>
                  <a:lnTo>
                    <a:pt x="694" y="288"/>
                  </a:lnTo>
                  <a:lnTo>
                    <a:pt x="688" y="276"/>
                  </a:lnTo>
                  <a:lnTo>
                    <a:pt x="682" y="270"/>
                  </a:lnTo>
                  <a:lnTo>
                    <a:pt x="670" y="258"/>
                  </a:lnTo>
                  <a:lnTo>
                    <a:pt x="676" y="234"/>
                  </a:lnTo>
                  <a:lnTo>
                    <a:pt x="670" y="234"/>
                  </a:lnTo>
                  <a:lnTo>
                    <a:pt x="664" y="228"/>
                  </a:lnTo>
                  <a:lnTo>
                    <a:pt x="664" y="234"/>
                  </a:lnTo>
                  <a:lnTo>
                    <a:pt x="658" y="234"/>
                  </a:lnTo>
                  <a:lnTo>
                    <a:pt x="658" y="216"/>
                  </a:lnTo>
                  <a:lnTo>
                    <a:pt x="652" y="198"/>
                  </a:lnTo>
                  <a:lnTo>
                    <a:pt x="652" y="192"/>
                  </a:lnTo>
                  <a:lnTo>
                    <a:pt x="646" y="186"/>
                  </a:lnTo>
                  <a:lnTo>
                    <a:pt x="634" y="174"/>
                  </a:lnTo>
                  <a:lnTo>
                    <a:pt x="616" y="162"/>
                  </a:lnTo>
                  <a:lnTo>
                    <a:pt x="616" y="144"/>
                  </a:lnTo>
                  <a:lnTo>
                    <a:pt x="616" y="126"/>
                  </a:lnTo>
                  <a:lnTo>
                    <a:pt x="610" y="108"/>
                  </a:lnTo>
                  <a:lnTo>
                    <a:pt x="616" y="90"/>
                  </a:lnTo>
                  <a:lnTo>
                    <a:pt x="610" y="84"/>
                  </a:lnTo>
                  <a:lnTo>
                    <a:pt x="598" y="72"/>
                  </a:lnTo>
                  <a:lnTo>
                    <a:pt x="592" y="72"/>
                  </a:lnTo>
                  <a:lnTo>
                    <a:pt x="586" y="42"/>
                  </a:lnTo>
                  <a:lnTo>
                    <a:pt x="586" y="30"/>
                  </a:lnTo>
                  <a:lnTo>
                    <a:pt x="580" y="18"/>
                  </a:lnTo>
                  <a:lnTo>
                    <a:pt x="580" y="6"/>
                  </a:lnTo>
                  <a:lnTo>
                    <a:pt x="574" y="0"/>
                  </a:lnTo>
                  <a:lnTo>
                    <a:pt x="568" y="18"/>
                  </a:lnTo>
                  <a:lnTo>
                    <a:pt x="562" y="24"/>
                  </a:lnTo>
                  <a:lnTo>
                    <a:pt x="556" y="36"/>
                  </a:lnTo>
                  <a:lnTo>
                    <a:pt x="562" y="36"/>
                  </a:lnTo>
                  <a:lnTo>
                    <a:pt x="562" y="42"/>
                  </a:lnTo>
                  <a:lnTo>
                    <a:pt x="556" y="48"/>
                  </a:lnTo>
                  <a:lnTo>
                    <a:pt x="556" y="54"/>
                  </a:lnTo>
                  <a:lnTo>
                    <a:pt x="550" y="60"/>
                  </a:lnTo>
                  <a:lnTo>
                    <a:pt x="550" y="90"/>
                  </a:lnTo>
                  <a:lnTo>
                    <a:pt x="526" y="138"/>
                  </a:lnTo>
                  <a:lnTo>
                    <a:pt x="508" y="138"/>
                  </a:lnTo>
                  <a:lnTo>
                    <a:pt x="496" y="126"/>
                  </a:lnTo>
                  <a:lnTo>
                    <a:pt x="478" y="114"/>
                  </a:lnTo>
                  <a:lnTo>
                    <a:pt x="460" y="102"/>
                  </a:lnTo>
                  <a:lnTo>
                    <a:pt x="454" y="90"/>
                  </a:lnTo>
                  <a:lnTo>
                    <a:pt x="443" y="78"/>
                  </a:lnTo>
                  <a:lnTo>
                    <a:pt x="454" y="60"/>
                  </a:lnTo>
                  <a:lnTo>
                    <a:pt x="460" y="48"/>
                  </a:lnTo>
                  <a:lnTo>
                    <a:pt x="460" y="54"/>
                  </a:lnTo>
                  <a:lnTo>
                    <a:pt x="466" y="42"/>
                  </a:lnTo>
                  <a:lnTo>
                    <a:pt x="472" y="30"/>
                  </a:lnTo>
                  <a:lnTo>
                    <a:pt x="466" y="24"/>
                  </a:lnTo>
                  <a:lnTo>
                    <a:pt x="460" y="36"/>
                  </a:lnTo>
                  <a:lnTo>
                    <a:pt x="460" y="30"/>
                  </a:lnTo>
                  <a:lnTo>
                    <a:pt x="454" y="30"/>
                  </a:lnTo>
                  <a:lnTo>
                    <a:pt x="454" y="24"/>
                  </a:lnTo>
                  <a:lnTo>
                    <a:pt x="443" y="30"/>
                  </a:lnTo>
                  <a:lnTo>
                    <a:pt x="431" y="30"/>
                  </a:lnTo>
                  <a:lnTo>
                    <a:pt x="419" y="24"/>
                  </a:lnTo>
                  <a:lnTo>
                    <a:pt x="407" y="12"/>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89" name="Freeform 3781"/>
            <p:cNvSpPr>
              <a:spLocks/>
            </p:cNvSpPr>
            <p:nvPr/>
          </p:nvSpPr>
          <p:spPr bwMode="auto">
            <a:xfrm>
              <a:off x="7747000" y="5600700"/>
              <a:ext cx="114300" cy="95250"/>
            </a:xfrm>
            <a:custGeom>
              <a:avLst/>
              <a:gdLst>
                <a:gd name="T0" fmla="*/ 2147483647 w 71"/>
                <a:gd name="T1" fmla="*/ 2147483647 h 53"/>
                <a:gd name="T2" fmla="*/ 2147483647 w 71"/>
                <a:gd name="T3" fmla="*/ 2147483647 h 53"/>
                <a:gd name="T4" fmla="*/ 0 w 71"/>
                <a:gd name="T5" fmla="*/ 2147483647 h 53"/>
                <a:gd name="T6" fmla="*/ 0 w 71"/>
                <a:gd name="T7" fmla="*/ 2147483647 h 53"/>
                <a:gd name="T8" fmla="*/ 0 w 71"/>
                <a:gd name="T9" fmla="*/ 2147483647 h 53"/>
                <a:gd name="T10" fmla="*/ 2147483647 w 71"/>
                <a:gd name="T11" fmla="*/ 2147483647 h 53"/>
                <a:gd name="T12" fmla="*/ 2147483647 w 71"/>
                <a:gd name="T13" fmla="*/ 2147483647 h 53"/>
                <a:gd name="T14" fmla="*/ 2147483647 w 71"/>
                <a:gd name="T15" fmla="*/ 2147483647 h 53"/>
                <a:gd name="T16" fmla="*/ 2147483647 w 71"/>
                <a:gd name="T17" fmla="*/ 0 h 53"/>
                <a:gd name="T18" fmla="*/ 2147483647 w 71"/>
                <a:gd name="T19" fmla="*/ 2147483647 h 53"/>
                <a:gd name="T20" fmla="*/ 2147483647 w 71"/>
                <a:gd name="T21" fmla="*/ 2147483647 h 53"/>
                <a:gd name="T22" fmla="*/ 2147483647 w 71"/>
                <a:gd name="T23" fmla="*/ 2147483647 h 53"/>
                <a:gd name="T24" fmla="*/ 2147483647 w 71"/>
                <a:gd name="T25" fmla="*/ 0 h 53"/>
                <a:gd name="T26" fmla="*/ 2147483647 w 71"/>
                <a:gd name="T27" fmla="*/ 2147483647 h 53"/>
                <a:gd name="T28" fmla="*/ 2147483647 w 71"/>
                <a:gd name="T29" fmla="*/ 2147483647 h 53"/>
                <a:gd name="T30" fmla="*/ 2147483647 w 71"/>
                <a:gd name="T31" fmla="*/ 2147483647 h 53"/>
                <a:gd name="T32" fmla="*/ 2147483647 w 71"/>
                <a:gd name="T33" fmla="*/ 2147483647 h 53"/>
                <a:gd name="T34" fmla="*/ 2147483647 w 71"/>
                <a:gd name="T35" fmla="*/ 2147483647 h 53"/>
                <a:gd name="T36" fmla="*/ 2147483647 w 71"/>
                <a:gd name="T37" fmla="*/ 2147483647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1"/>
                <a:gd name="T58" fmla="*/ 0 h 53"/>
                <a:gd name="T59" fmla="*/ 71 w 71"/>
                <a:gd name="T60" fmla="*/ 53 h 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1" h="53">
                  <a:moveTo>
                    <a:pt x="30" y="42"/>
                  </a:moveTo>
                  <a:lnTo>
                    <a:pt x="12" y="53"/>
                  </a:lnTo>
                  <a:lnTo>
                    <a:pt x="0" y="48"/>
                  </a:lnTo>
                  <a:lnTo>
                    <a:pt x="0" y="30"/>
                  </a:lnTo>
                  <a:lnTo>
                    <a:pt x="6" y="30"/>
                  </a:lnTo>
                  <a:lnTo>
                    <a:pt x="12" y="6"/>
                  </a:lnTo>
                  <a:lnTo>
                    <a:pt x="18" y="0"/>
                  </a:lnTo>
                  <a:lnTo>
                    <a:pt x="30" y="6"/>
                  </a:lnTo>
                  <a:lnTo>
                    <a:pt x="41" y="12"/>
                  </a:lnTo>
                  <a:lnTo>
                    <a:pt x="47" y="6"/>
                  </a:lnTo>
                  <a:lnTo>
                    <a:pt x="71" y="0"/>
                  </a:lnTo>
                  <a:lnTo>
                    <a:pt x="53" y="30"/>
                  </a:lnTo>
                  <a:lnTo>
                    <a:pt x="47" y="24"/>
                  </a:lnTo>
                  <a:lnTo>
                    <a:pt x="30" y="48"/>
                  </a:lnTo>
                  <a:lnTo>
                    <a:pt x="36" y="42"/>
                  </a:lnTo>
                  <a:lnTo>
                    <a:pt x="30" y="42"/>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90" name="Freeform 3782"/>
            <p:cNvSpPr>
              <a:spLocks/>
            </p:cNvSpPr>
            <p:nvPr/>
          </p:nvSpPr>
          <p:spPr bwMode="auto">
            <a:xfrm>
              <a:off x="8959850" y="4765675"/>
              <a:ext cx="38100" cy="31750"/>
            </a:xfrm>
            <a:custGeom>
              <a:avLst/>
              <a:gdLst>
                <a:gd name="T0" fmla="*/ 2147483647 w 24"/>
                <a:gd name="T1" fmla="*/ 2147483647 h 18"/>
                <a:gd name="T2" fmla="*/ 0 w 24"/>
                <a:gd name="T3" fmla="*/ 2147483647 h 18"/>
                <a:gd name="T4" fmla="*/ 0 w 24"/>
                <a:gd name="T5" fmla="*/ 2147483647 h 18"/>
                <a:gd name="T6" fmla="*/ 2147483647 w 24"/>
                <a:gd name="T7" fmla="*/ 0 h 18"/>
                <a:gd name="T8" fmla="*/ 2147483647 w 24"/>
                <a:gd name="T9" fmla="*/ 2147483647 h 18"/>
                <a:gd name="T10" fmla="*/ 2147483647 w 24"/>
                <a:gd name="T11" fmla="*/ 2147483647 h 18"/>
                <a:gd name="T12" fmla="*/ 0 60000 65536"/>
                <a:gd name="T13" fmla="*/ 0 60000 65536"/>
                <a:gd name="T14" fmla="*/ 0 60000 65536"/>
                <a:gd name="T15" fmla="*/ 0 60000 65536"/>
                <a:gd name="T16" fmla="*/ 0 60000 65536"/>
                <a:gd name="T17" fmla="*/ 0 60000 65536"/>
                <a:gd name="T18" fmla="*/ 0 w 24"/>
                <a:gd name="T19" fmla="*/ 0 h 18"/>
                <a:gd name="T20" fmla="*/ 24 w 2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4" h="18">
                  <a:moveTo>
                    <a:pt x="24" y="12"/>
                  </a:moveTo>
                  <a:lnTo>
                    <a:pt x="0" y="18"/>
                  </a:lnTo>
                  <a:lnTo>
                    <a:pt x="0" y="6"/>
                  </a:lnTo>
                  <a:lnTo>
                    <a:pt x="18" y="0"/>
                  </a:lnTo>
                  <a:lnTo>
                    <a:pt x="24" y="1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91" name="Freeform 3783"/>
            <p:cNvSpPr>
              <a:spLocks/>
            </p:cNvSpPr>
            <p:nvPr/>
          </p:nvSpPr>
          <p:spPr bwMode="auto">
            <a:xfrm>
              <a:off x="8997950" y="4722813"/>
              <a:ext cx="38100" cy="31750"/>
            </a:xfrm>
            <a:custGeom>
              <a:avLst/>
              <a:gdLst>
                <a:gd name="T0" fmla="*/ 2147483647 w 24"/>
                <a:gd name="T1" fmla="*/ 2147483647 h 18"/>
                <a:gd name="T2" fmla="*/ 2147483647 w 24"/>
                <a:gd name="T3" fmla="*/ 0 h 18"/>
                <a:gd name="T4" fmla="*/ 2147483647 w 24"/>
                <a:gd name="T5" fmla="*/ 2147483647 h 18"/>
                <a:gd name="T6" fmla="*/ 0 w 24"/>
                <a:gd name="T7" fmla="*/ 2147483647 h 18"/>
                <a:gd name="T8" fmla="*/ 2147483647 w 24"/>
                <a:gd name="T9" fmla="*/ 2147483647 h 18"/>
                <a:gd name="T10" fmla="*/ 0 60000 65536"/>
                <a:gd name="T11" fmla="*/ 0 60000 65536"/>
                <a:gd name="T12" fmla="*/ 0 60000 65536"/>
                <a:gd name="T13" fmla="*/ 0 60000 65536"/>
                <a:gd name="T14" fmla="*/ 0 60000 65536"/>
                <a:gd name="T15" fmla="*/ 0 w 24"/>
                <a:gd name="T16" fmla="*/ 0 h 18"/>
                <a:gd name="T17" fmla="*/ 24 w 24"/>
                <a:gd name="T18" fmla="*/ 18 h 18"/>
              </a:gdLst>
              <a:ahLst/>
              <a:cxnLst>
                <a:cxn ang="T10">
                  <a:pos x="T0" y="T1"/>
                </a:cxn>
                <a:cxn ang="T11">
                  <a:pos x="T2" y="T3"/>
                </a:cxn>
                <a:cxn ang="T12">
                  <a:pos x="T4" y="T5"/>
                </a:cxn>
                <a:cxn ang="T13">
                  <a:pos x="T6" y="T7"/>
                </a:cxn>
                <a:cxn ang="T14">
                  <a:pos x="T8" y="T9"/>
                </a:cxn>
              </a:cxnLst>
              <a:rect l="T15" t="T16" r="T17" b="T18"/>
              <a:pathLst>
                <a:path w="24" h="18">
                  <a:moveTo>
                    <a:pt x="18" y="12"/>
                  </a:moveTo>
                  <a:lnTo>
                    <a:pt x="24" y="0"/>
                  </a:lnTo>
                  <a:lnTo>
                    <a:pt x="6" y="12"/>
                  </a:lnTo>
                  <a:lnTo>
                    <a:pt x="0" y="18"/>
                  </a:lnTo>
                  <a:lnTo>
                    <a:pt x="18" y="1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92" name="Freeform 3784"/>
            <p:cNvSpPr>
              <a:spLocks/>
            </p:cNvSpPr>
            <p:nvPr/>
          </p:nvSpPr>
          <p:spPr bwMode="auto">
            <a:xfrm>
              <a:off x="8574088" y="4862513"/>
              <a:ext cx="58738" cy="74612"/>
            </a:xfrm>
            <a:custGeom>
              <a:avLst/>
              <a:gdLst>
                <a:gd name="T0" fmla="*/ 2147483647 w 36"/>
                <a:gd name="T1" fmla="*/ 2147483647 h 42"/>
                <a:gd name="T2" fmla="*/ 2147483647 w 36"/>
                <a:gd name="T3" fmla="*/ 2147483647 h 42"/>
                <a:gd name="T4" fmla="*/ 2147483647 w 36"/>
                <a:gd name="T5" fmla="*/ 2147483647 h 42"/>
                <a:gd name="T6" fmla="*/ 0 w 36"/>
                <a:gd name="T7" fmla="*/ 2147483647 h 42"/>
                <a:gd name="T8" fmla="*/ 0 w 36"/>
                <a:gd name="T9" fmla="*/ 0 h 42"/>
                <a:gd name="T10" fmla="*/ 2147483647 w 36"/>
                <a:gd name="T11" fmla="*/ 2147483647 h 42"/>
                <a:gd name="T12" fmla="*/ 2147483647 w 36"/>
                <a:gd name="T13" fmla="*/ 2147483647 h 42"/>
                <a:gd name="T14" fmla="*/ 2147483647 w 36"/>
                <a:gd name="T15" fmla="*/ 2147483647 h 42"/>
                <a:gd name="T16" fmla="*/ 2147483647 w 36"/>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42"/>
                <a:gd name="T29" fmla="*/ 36 w 36"/>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42">
                  <a:moveTo>
                    <a:pt x="36" y="42"/>
                  </a:moveTo>
                  <a:lnTo>
                    <a:pt x="24" y="42"/>
                  </a:lnTo>
                  <a:lnTo>
                    <a:pt x="12" y="30"/>
                  </a:lnTo>
                  <a:lnTo>
                    <a:pt x="0" y="12"/>
                  </a:lnTo>
                  <a:lnTo>
                    <a:pt x="0" y="0"/>
                  </a:lnTo>
                  <a:lnTo>
                    <a:pt x="6" y="12"/>
                  </a:lnTo>
                  <a:lnTo>
                    <a:pt x="18" y="24"/>
                  </a:lnTo>
                  <a:lnTo>
                    <a:pt x="30" y="36"/>
                  </a:lnTo>
                  <a:lnTo>
                    <a:pt x="36" y="42"/>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93" name="Freeform 3785"/>
            <p:cNvSpPr>
              <a:spLocks/>
            </p:cNvSpPr>
            <p:nvPr/>
          </p:nvSpPr>
          <p:spPr bwMode="auto">
            <a:xfrm>
              <a:off x="8210550" y="5589588"/>
              <a:ext cx="315913" cy="214312"/>
            </a:xfrm>
            <a:custGeom>
              <a:avLst/>
              <a:gdLst>
                <a:gd name="T0" fmla="*/ 2147483647 w 197"/>
                <a:gd name="T1" fmla="*/ 2147483647 h 119"/>
                <a:gd name="T2" fmla="*/ 2147483647 w 197"/>
                <a:gd name="T3" fmla="*/ 2147483647 h 119"/>
                <a:gd name="T4" fmla="*/ 2147483647 w 197"/>
                <a:gd name="T5" fmla="*/ 2147483647 h 119"/>
                <a:gd name="T6" fmla="*/ 2147483647 w 197"/>
                <a:gd name="T7" fmla="*/ 2147483647 h 119"/>
                <a:gd name="T8" fmla="*/ 2147483647 w 197"/>
                <a:gd name="T9" fmla="*/ 2147483647 h 119"/>
                <a:gd name="T10" fmla="*/ 2147483647 w 197"/>
                <a:gd name="T11" fmla="*/ 2147483647 h 119"/>
                <a:gd name="T12" fmla="*/ 2147483647 w 197"/>
                <a:gd name="T13" fmla="*/ 2147483647 h 119"/>
                <a:gd name="T14" fmla="*/ 2147483647 w 197"/>
                <a:gd name="T15" fmla="*/ 2147483647 h 119"/>
                <a:gd name="T16" fmla="*/ 2147483647 w 197"/>
                <a:gd name="T17" fmla="*/ 2147483647 h 119"/>
                <a:gd name="T18" fmla="*/ 2147483647 w 197"/>
                <a:gd name="T19" fmla="*/ 2147483647 h 119"/>
                <a:gd name="T20" fmla="*/ 2147483647 w 197"/>
                <a:gd name="T21" fmla="*/ 2147483647 h 119"/>
                <a:gd name="T22" fmla="*/ 2147483647 w 197"/>
                <a:gd name="T23" fmla="*/ 2147483647 h 119"/>
                <a:gd name="T24" fmla="*/ 2147483647 w 197"/>
                <a:gd name="T25" fmla="*/ 2147483647 h 119"/>
                <a:gd name="T26" fmla="*/ 2147483647 w 197"/>
                <a:gd name="T27" fmla="*/ 2147483647 h 119"/>
                <a:gd name="T28" fmla="*/ 0 w 197"/>
                <a:gd name="T29" fmla="*/ 2147483647 h 119"/>
                <a:gd name="T30" fmla="*/ 0 w 197"/>
                <a:gd name="T31" fmla="*/ 2147483647 h 119"/>
                <a:gd name="T32" fmla="*/ 0 w 197"/>
                <a:gd name="T33" fmla="*/ 2147483647 h 119"/>
                <a:gd name="T34" fmla="*/ 2147483647 w 197"/>
                <a:gd name="T35" fmla="*/ 2147483647 h 119"/>
                <a:gd name="T36" fmla="*/ 2147483647 w 197"/>
                <a:gd name="T37" fmla="*/ 2147483647 h 119"/>
                <a:gd name="T38" fmla="*/ 2147483647 w 197"/>
                <a:gd name="T39" fmla="*/ 2147483647 h 119"/>
                <a:gd name="T40" fmla="*/ 2147483647 w 197"/>
                <a:gd name="T41" fmla="*/ 2147483647 h 119"/>
                <a:gd name="T42" fmla="*/ 2147483647 w 197"/>
                <a:gd name="T43" fmla="*/ 2147483647 h 119"/>
                <a:gd name="T44" fmla="*/ 2147483647 w 197"/>
                <a:gd name="T45" fmla="*/ 2147483647 h 119"/>
                <a:gd name="T46" fmla="*/ 2147483647 w 197"/>
                <a:gd name="T47" fmla="*/ 2147483647 h 119"/>
                <a:gd name="T48" fmla="*/ 2147483647 w 197"/>
                <a:gd name="T49" fmla="*/ 2147483647 h 119"/>
                <a:gd name="T50" fmla="*/ 2147483647 w 197"/>
                <a:gd name="T51" fmla="*/ 2147483647 h 119"/>
                <a:gd name="T52" fmla="*/ 2147483647 w 197"/>
                <a:gd name="T53" fmla="*/ 2147483647 h 119"/>
                <a:gd name="T54" fmla="*/ 2147483647 w 197"/>
                <a:gd name="T55" fmla="*/ 2147483647 h 119"/>
                <a:gd name="T56" fmla="*/ 2147483647 w 197"/>
                <a:gd name="T57" fmla="*/ 2147483647 h 119"/>
                <a:gd name="T58" fmla="*/ 2147483647 w 197"/>
                <a:gd name="T59" fmla="*/ 2147483647 h 119"/>
                <a:gd name="T60" fmla="*/ 2147483647 w 197"/>
                <a:gd name="T61" fmla="*/ 2147483647 h 119"/>
                <a:gd name="T62" fmla="*/ 2147483647 w 197"/>
                <a:gd name="T63" fmla="*/ 0 h 119"/>
                <a:gd name="T64" fmla="*/ 2147483647 w 197"/>
                <a:gd name="T65" fmla="*/ 0 h 119"/>
                <a:gd name="T66" fmla="*/ 2147483647 w 197"/>
                <a:gd name="T67" fmla="*/ 2147483647 h 119"/>
                <a:gd name="T68" fmla="*/ 2147483647 w 197"/>
                <a:gd name="T69" fmla="*/ 2147483647 h 119"/>
                <a:gd name="T70" fmla="*/ 2147483647 w 197"/>
                <a:gd name="T71" fmla="*/ 2147483647 h 119"/>
                <a:gd name="T72" fmla="*/ 2147483647 w 197"/>
                <a:gd name="T73" fmla="*/ 2147483647 h 119"/>
                <a:gd name="T74" fmla="*/ 2147483647 w 197"/>
                <a:gd name="T75" fmla="*/ 2147483647 h 119"/>
                <a:gd name="T76" fmla="*/ 2147483647 w 197"/>
                <a:gd name="T77" fmla="*/ 2147483647 h 119"/>
                <a:gd name="T78" fmla="*/ 2147483647 w 197"/>
                <a:gd name="T79" fmla="*/ 2147483647 h 119"/>
                <a:gd name="T80" fmla="*/ 2147483647 w 197"/>
                <a:gd name="T81" fmla="*/ 2147483647 h 119"/>
                <a:gd name="T82" fmla="*/ 2147483647 w 197"/>
                <a:gd name="T83" fmla="*/ 2147483647 h 119"/>
                <a:gd name="T84" fmla="*/ 2147483647 w 197"/>
                <a:gd name="T85" fmla="*/ 2147483647 h 119"/>
                <a:gd name="T86" fmla="*/ 2147483647 w 197"/>
                <a:gd name="T87" fmla="*/ 2147483647 h 119"/>
                <a:gd name="T88" fmla="*/ 2147483647 w 197"/>
                <a:gd name="T89" fmla="*/ 2147483647 h 119"/>
                <a:gd name="T90" fmla="*/ 2147483647 w 197"/>
                <a:gd name="T91" fmla="*/ 2147483647 h 119"/>
                <a:gd name="T92" fmla="*/ 2147483647 w 197"/>
                <a:gd name="T93" fmla="*/ 2147483647 h 119"/>
                <a:gd name="T94" fmla="*/ 2147483647 w 197"/>
                <a:gd name="T95" fmla="*/ 2147483647 h 119"/>
                <a:gd name="T96" fmla="*/ 2147483647 w 197"/>
                <a:gd name="T97" fmla="*/ 2147483647 h 1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7"/>
                <a:gd name="T148" fmla="*/ 0 h 119"/>
                <a:gd name="T149" fmla="*/ 197 w 197"/>
                <a:gd name="T150" fmla="*/ 119 h 11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7" h="119">
                  <a:moveTo>
                    <a:pt x="125" y="65"/>
                  </a:moveTo>
                  <a:lnTo>
                    <a:pt x="119" y="54"/>
                  </a:lnTo>
                  <a:lnTo>
                    <a:pt x="113" y="54"/>
                  </a:lnTo>
                  <a:lnTo>
                    <a:pt x="119" y="65"/>
                  </a:lnTo>
                  <a:lnTo>
                    <a:pt x="107" y="71"/>
                  </a:lnTo>
                  <a:lnTo>
                    <a:pt x="101" y="71"/>
                  </a:lnTo>
                  <a:lnTo>
                    <a:pt x="95" y="77"/>
                  </a:lnTo>
                  <a:lnTo>
                    <a:pt x="89" y="89"/>
                  </a:lnTo>
                  <a:lnTo>
                    <a:pt x="66" y="107"/>
                  </a:lnTo>
                  <a:lnTo>
                    <a:pt x="30" y="119"/>
                  </a:lnTo>
                  <a:lnTo>
                    <a:pt x="18" y="119"/>
                  </a:lnTo>
                  <a:lnTo>
                    <a:pt x="6" y="113"/>
                  </a:lnTo>
                  <a:lnTo>
                    <a:pt x="0" y="107"/>
                  </a:lnTo>
                  <a:lnTo>
                    <a:pt x="6" y="101"/>
                  </a:lnTo>
                  <a:lnTo>
                    <a:pt x="12" y="101"/>
                  </a:lnTo>
                  <a:lnTo>
                    <a:pt x="18" y="95"/>
                  </a:lnTo>
                  <a:lnTo>
                    <a:pt x="24" y="89"/>
                  </a:lnTo>
                  <a:lnTo>
                    <a:pt x="30" y="83"/>
                  </a:lnTo>
                  <a:lnTo>
                    <a:pt x="42" y="83"/>
                  </a:lnTo>
                  <a:lnTo>
                    <a:pt x="66" y="71"/>
                  </a:lnTo>
                  <a:lnTo>
                    <a:pt x="72" y="65"/>
                  </a:lnTo>
                  <a:lnTo>
                    <a:pt x="107" y="54"/>
                  </a:lnTo>
                  <a:lnTo>
                    <a:pt x="119" y="48"/>
                  </a:lnTo>
                  <a:lnTo>
                    <a:pt x="137" y="36"/>
                  </a:lnTo>
                  <a:lnTo>
                    <a:pt x="131" y="36"/>
                  </a:lnTo>
                  <a:lnTo>
                    <a:pt x="143" y="24"/>
                  </a:lnTo>
                  <a:lnTo>
                    <a:pt x="179" y="0"/>
                  </a:lnTo>
                  <a:lnTo>
                    <a:pt x="185" y="0"/>
                  </a:lnTo>
                  <a:lnTo>
                    <a:pt x="179" y="6"/>
                  </a:lnTo>
                  <a:lnTo>
                    <a:pt x="179" y="12"/>
                  </a:lnTo>
                  <a:lnTo>
                    <a:pt x="191" y="12"/>
                  </a:lnTo>
                  <a:lnTo>
                    <a:pt x="197" y="12"/>
                  </a:lnTo>
                  <a:lnTo>
                    <a:pt x="191" y="24"/>
                  </a:lnTo>
                  <a:lnTo>
                    <a:pt x="167" y="36"/>
                  </a:lnTo>
                  <a:lnTo>
                    <a:pt x="143" y="54"/>
                  </a:lnTo>
                  <a:lnTo>
                    <a:pt x="137" y="54"/>
                  </a:lnTo>
                  <a:lnTo>
                    <a:pt x="137" y="59"/>
                  </a:lnTo>
                  <a:lnTo>
                    <a:pt x="125" y="59"/>
                  </a:lnTo>
                  <a:lnTo>
                    <a:pt x="137" y="59"/>
                  </a:lnTo>
                  <a:lnTo>
                    <a:pt x="137" y="65"/>
                  </a:lnTo>
                  <a:lnTo>
                    <a:pt x="125" y="65"/>
                  </a:lnTo>
                  <a:close/>
                </a:path>
              </a:pathLst>
            </a:custGeom>
            <a:solidFill>
              <a:srgbClr val="21AC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94" name="Freeform 3786"/>
            <p:cNvSpPr>
              <a:spLocks/>
            </p:cNvSpPr>
            <p:nvPr/>
          </p:nvSpPr>
          <p:spPr bwMode="auto">
            <a:xfrm>
              <a:off x="8535988" y="5375275"/>
              <a:ext cx="184150" cy="257175"/>
            </a:xfrm>
            <a:custGeom>
              <a:avLst/>
              <a:gdLst>
                <a:gd name="T0" fmla="*/ 2147483647 w 114"/>
                <a:gd name="T1" fmla="*/ 2147483647 h 144"/>
                <a:gd name="T2" fmla="*/ 2147483647 w 114"/>
                <a:gd name="T3" fmla="*/ 2147483647 h 144"/>
                <a:gd name="T4" fmla="*/ 0 w 114"/>
                <a:gd name="T5" fmla="*/ 2147483647 h 144"/>
                <a:gd name="T6" fmla="*/ 2147483647 w 114"/>
                <a:gd name="T7" fmla="*/ 2147483647 h 144"/>
                <a:gd name="T8" fmla="*/ 2147483647 w 114"/>
                <a:gd name="T9" fmla="*/ 2147483647 h 144"/>
                <a:gd name="T10" fmla="*/ 2147483647 w 114"/>
                <a:gd name="T11" fmla="*/ 2147483647 h 144"/>
                <a:gd name="T12" fmla="*/ 2147483647 w 114"/>
                <a:gd name="T13" fmla="*/ 2147483647 h 144"/>
                <a:gd name="T14" fmla="*/ 2147483647 w 114"/>
                <a:gd name="T15" fmla="*/ 2147483647 h 144"/>
                <a:gd name="T16" fmla="*/ 2147483647 w 114"/>
                <a:gd name="T17" fmla="*/ 2147483647 h 144"/>
                <a:gd name="T18" fmla="*/ 2147483647 w 114"/>
                <a:gd name="T19" fmla="*/ 2147483647 h 144"/>
                <a:gd name="T20" fmla="*/ 2147483647 w 114"/>
                <a:gd name="T21" fmla="*/ 2147483647 h 144"/>
                <a:gd name="T22" fmla="*/ 2147483647 w 114"/>
                <a:gd name="T23" fmla="*/ 2147483647 h 144"/>
                <a:gd name="T24" fmla="*/ 2147483647 w 114"/>
                <a:gd name="T25" fmla="*/ 2147483647 h 144"/>
                <a:gd name="T26" fmla="*/ 2147483647 w 114"/>
                <a:gd name="T27" fmla="*/ 2147483647 h 144"/>
                <a:gd name="T28" fmla="*/ 2147483647 w 114"/>
                <a:gd name="T29" fmla="*/ 2147483647 h 144"/>
                <a:gd name="T30" fmla="*/ 2147483647 w 114"/>
                <a:gd name="T31" fmla="*/ 2147483647 h 144"/>
                <a:gd name="T32" fmla="*/ 2147483647 w 114"/>
                <a:gd name="T33" fmla="*/ 2147483647 h 144"/>
                <a:gd name="T34" fmla="*/ 2147483647 w 114"/>
                <a:gd name="T35" fmla="*/ 2147483647 h 144"/>
                <a:gd name="T36" fmla="*/ 2147483647 w 114"/>
                <a:gd name="T37" fmla="*/ 2147483647 h 144"/>
                <a:gd name="T38" fmla="*/ 2147483647 w 114"/>
                <a:gd name="T39" fmla="*/ 2147483647 h 144"/>
                <a:gd name="T40" fmla="*/ 2147483647 w 114"/>
                <a:gd name="T41" fmla="*/ 2147483647 h 144"/>
                <a:gd name="T42" fmla="*/ 2147483647 w 114"/>
                <a:gd name="T43" fmla="*/ 0 h 144"/>
                <a:gd name="T44" fmla="*/ 2147483647 w 114"/>
                <a:gd name="T45" fmla="*/ 0 h 144"/>
                <a:gd name="T46" fmla="*/ 2147483647 w 114"/>
                <a:gd name="T47" fmla="*/ 2147483647 h 144"/>
                <a:gd name="T48" fmla="*/ 2147483647 w 114"/>
                <a:gd name="T49" fmla="*/ 2147483647 h 144"/>
                <a:gd name="T50" fmla="*/ 2147483647 w 114"/>
                <a:gd name="T51" fmla="*/ 2147483647 h 144"/>
                <a:gd name="T52" fmla="*/ 2147483647 w 114"/>
                <a:gd name="T53" fmla="*/ 2147483647 h 144"/>
                <a:gd name="T54" fmla="*/ 2147483647 w 114"/>
                <a:gd name="T55" fmla="*/ 2147483647 h 144"/>
                <a:gd name="T56" fmla="*/ 2147483647 w 114"/>
                <a:gd name="T57" fmla="*/ 2147483647 h 144"/>
                <a:gd name="T58" fmla="*/ 2147483647 w 114"/>
                <a:gd name="T59" fmla="*/ 2147483647 h 144"/>
                <a:gd name="T60" fmla="*/ 2147483647 w 114"/>
                <a:gd name="T61" fmla="*/ 2147483647 h 144"/>
                <a:gd name="T62" fmla="*/ 2147483647 w 114"/>
                <a:gd name="T63" fmla="*/ 2147483647 h 144"/>
                <a:gd name="T64" fmla="*/ 2147483647 w 114"/>
                <a:gd name="T65" fmla="*/ 2147483647 h 144"/>
                <a:gd name="T66" fmla="*/ 2147483647 w 114"/>
                <a:gd name="T67" fmla="*/ 2147483647 h 144"/>
                <a:gd name="T68" fmla="*/ 2147483647 w 114"/>
                <a:gd name="T69" fmla="*/ 2147483647 h 144"/>
                <a:gd name="T70" fmla="*/ 2147483647 w 114"/>
                <a:gd name="T71" fmla="*/ 2147483647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144"/>
                <a:gd name="T110" fmla="*/ 114 w 114"/>
                <a:gd name="T111" fmla="*/ 144 h 1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144">
                  <a:moveTo>
                    <a:pt x="12" y="96"/>
                  </a:moveTo>
                  <a:lnTo>
                    <a:pt x="24" y="114"/>
                  </a:lnTo>
                  <a:lnTo>
                    <a:pt x="0" y="138"/>
                  </a:lnTo>
                  <a:lnTo>
                    <a:pt x="6" y="144"/>
                  </a:lnTo>
                  <a:lnTo>
                    <a:pt x="30" y="126"/>
                  </a:lnTo>
                  <a:lnTo>
                    <a:pt x="54" y="114"/>
                  </a:lnTo>
                  <a:lnTo>
                    <a:pt x="66" y="96"/>
                  </a:lnTo>
                  <a:lnTo>
                    <a:pt x="84" y="96"/>
                  </a:lnTo>
                  <a:lnTo>
                    <a:pt x="90" y="84"/>
                  </a:lnTo>
                  <a:lnTo>
                    <a:pt x="114" y="66"/>
                  </a:lnTo>
                  <a:lnTo>
                    <a:pt x="108" y="60"/>
                  </a:lnTo>
                  <a:lnTo>
                    <a:pt x="90" y="72"/>
                  </a:lnTo>
                  <a:lnTo>
                    <a:pt x="72" y="60"/>
                  </a:lnTo>
                  <a:lnTo>
                    <a:pt x="78" y="42"/>
                  </a:lnTo>
                  <a:lnTo>
                    <a:pt x="72" y="54"/>
                  </a:lnTo>
                  <a:lnTo>
                    <a:pt x="60" y="48"/>
                  </a:lnTo>
                  <a:lnTo>
                    <a:pt x="66" y="42"/>
                  </a:lnTo>
                  <a:lnTo>
                    <a:pt x="72" y="24"/>
                  </a:lnTo>
                  <a:lnTo>
                    <a:pt x="72" y="18"/>
                  </a:lnTo>
                  <a:lnTo>
                    <a:pt x="66" y="6"/>
                  </a:lnTo>
                  <a:lnTo>
                    <a:pt x="60" y="0"/>
                  </a:lnTo>
                  <a:lnTo>
                    <a:pt x="60" y="12"/>
                  </a:lnTo>
                  <a:lnTo>
                    <a:pt x="60" y="18"/>
                  </a:lnTo>
                  <a:lnTo>
                    <a:pt x="54" y="36"/>
                  </a:lnTo>
                  <a:lnTo>
                    <a:pt x="60" y="30"/>
                  </a:lnTo>
                  <a:lnTo>
                    <a:pt x="60" y="36"/>
                  </a:lnTo>
                  <a:lnTo>
                    <a:pt x="60" y="42"/>
                  </a:lnTo>
                  <a:lnTo>
                    <a:pt x="54" y="54"/>
                  </a:lnTo>
                  <a:lnTo>
                    <a:pt x="60" y="48"/>
                  </a:lnTo>
                  <a:lnTo>
                    <a:pt x="54" y="54"/>
                  </a:lnTo>
                  <a:lnTo>
                    <a:pt x="54" y="66"/>
                  </a:lnTo>
                  <a:lnTo>
                    <a:pt x="36" y="84"/>
                  </a:lnTo>
                  <a:lnTo>
                    <a:pt x="12" y="96"/>
                  </a:lnTo>
                  <a:close/>
                </a:path>
              </a:pathLst>
            </a:custGeom>
            <a:solidFill>
              <a:srgbClr val="21AC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95" name="Freeform 3787"/>
            <p:cNvSpPr>
              <a:spLocks/>
            </p:cNvSpPr>
            <p:nvPr/>
          </p:nvSpPr>
          <p:spPr bwMode="auto">
            <a:xfrm>
              <a:off x="8210550" y="5813425"/>
              <a:ext cx="19050" cy="11112"/>
            </a:xfrm>
            <a:custGeom>
              <a:avLst/>
              <a:gdLst>
                <a:gd name="T0" fmla="*/ 2147483647 w 12"/>
                <a:gd name="T1" fmla="*/ 0 h 6"/>
                <a:gd name="T2" fmla="*/ 2147483647 w 12"/>
                <a:gd name="T3" fmla="*/ 0 h 6"/>
                <a:gd name="T4" fmla="*/ 2147483647 w 12"/>
                <a:gd name="T5" fmla="*/ 0 h 6"/>
                <a:gd name="T6" fmla="*/ 0 w 12"/>
                <a:gd name="T7" fmla="*/ 2147483647 h 6"/>
                <a:gd name="T8" fmla="*/ 2147483647 w 12"/>
                <a:gd name="T9" fmla="*/ 0 h 6"/>
                <a:gd name="T10" fmla="*/ 0 60000 65536"/>
                <a:gd name="T11" fmla="*/ 0 60000 65536"/>
                <a:gd name="T12" fmla="*/ 0 60000 65536"/>
                <a:gd name="T13" fmla="*/ 0 60000 65536"/>
                <a:gd name="T14" fmla="*/ 0 60000 65536"/>
                <a:gd name="T15" fmla="*/ 0 w 12"/>
                <a:gd name="T16" fmla="*/ 0 h 6"/>
                <a:gd name="T17" fmla="*/ 12 w 12"/>
                <a:gd name="T18" fmla="*/ 6 h 6"/>
              </a:gdLst>
              <a:ahLst/>
              <a:cxnLst>
                <a:cxn ang="T10">
                  <a:pos x="T0" y="T1"/>
                </a:cxn>
                <a:cxn ang="T11">
                  <a:pos x="T2" y="T3"/>
                </a:cxn>
                <a:cxn ang="T12">
                  <a:pos x="T4" y="T5"/>
                </a:cxn>
                <a:cxn ang="T13">
                  <a:pos x="T6" y="T7"/>
                </a:cxn>
                <a:cxn ang="T14">
                  <a:pos x="T8" y="T9"/>
                </a:cxn>
              </a:cxnLst>
              <a:rect l="T15" t="T16" r="T17" b="T18"/>
              <a:pathLst>
                <a:path w="12" h="6">
                  <a:moveTo>
                    <a:pt x="12" y="0"/>
                  </a:moveTo>
                  <a:lnTo>
                    <a:pt x="12" y="0"/>
                  </a:lnTo>
                  <a:lnTo>
                    <a:pt x="6" y="0"/>
                  </a:lnTo>
                  <a:lnTo>
                    <a:pt x="0" y="6"/>
                  </a:lnTo>
                  <a:lnTo>
                    <a:pt x="12"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96" name="Freeform 3788"/>
            <p:cNvSpPr>
              <a:spLocks/>
            </p:cNvSpPr>
            <p:nvPr/>
          </p:nvSpPr>
          <p:spPr bwMode="auto">
            <a:xfrm>
              <a:off x="5543550" y="4894263"/>
              <a:ext cx="19050" cy="11112"/>
            </a:xfrm>
            <a:custGeom>
              <a:avLst/>
              <a:gdLst>
                <a:gd name="T0" fmla="*/ 2147483647 w 12"/>
                <a:gd name="T1" fmla="*/ 0 h 6"/>
                <a:gd name="T2" fmla="*/ 0 w 12"/>
                <a:gd name="T3" fmla="*/ 2147483647 h 6"/>
                <a:gd name="T4" fmla="*/ 2147483647 w 12"/>
                <a:gd name="T5" fmla="*/ 2147483647 h 6"/>
                <a:gd name="T6" fmla="*/ 2147483647 w 12"/>
                <a:gd name="T7" fmla="*/ 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6" y="0"/>
                  </a:moveTo>
                  <a:lnTo>
                    <a:pt x="0" y="6"/>
                  </a:lnTo>
                  <a:lnTo>
                    <a:pt x="12" y="6"/>
                  </a:lnTo>
                  <a:lnTo>
                    <a:pt x="6" y="0"/>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97" name="Freeform 3789"/>
            <p:cNvSpPr>
              <a:spLocks/>
            </p:cNvSpPr>
            <p:nvPr/>
          </p:nvSpPr>
          <p:spPr bwMode="auto">
            <a:xfrm>
              <a:off x="8507413" y="4476750"/>
              <a:ext cx="38100" cy="20637"/>
            </a:xfrm>
            <a:custGeom>
              <a:avLst/>
              <a:gdLst>
                <a:gd name="T0" fmla="*/ 2147483647 w 24"/>
                <a:gd name="T1" fmla="*/ 2147483647 h 12"/>
                <a:gd name="T2" fmla="*/ 2147483647 w 24"/>
                <a:gd name="T3" fmla="*/ 2147483647 h 12"/>
                <a:gd name="T4" fmla="*/ 2147483647 w 24"/>
                <a:gd name="T5" fmla="*/ 0 h 12"/>
                <a:gd name="T6" fmla="*/ 0 w 24"/>
                <a:gd name="T7" fmla="*/ 2147483647 h 12"/>
                <a:gd name="T8" fmla="*/ 2147483647 w 24"/>
                <a:gd name="T9" fmla="*/ 2147483647 h 12"/>
                <a:gd name="T10" fmla="*/ 0 60000 65536"/>
                <a:gd name="T11" fmla="*/ 0 60000 65536"/>
                <a:gd name="T12" fmla="*/ 0 60000 65536"/>
                <a:gd name="T13" fmla="*/ 0 60000 65536"/>
                <a:gd name="T14" fmla="*/ 0 60000 65536"/>
                <a:gd name="T15" fmla="*/ 0 w 24"/>
                <a:gd name="T16" fmla="*/ 0 h 12"/>
                <a:gd name="T17" fmla="*/ 24 w 24"/>
                <a:gd name="T18" fmla="*/ 12 h 12"/>
              </a:gdLst>
              <a:ahLst/>
              <a:cxnLst>
                <a:cxn ang="T10">
                  <a:pos x="T0" y="T1"/>
                </a:cxn>
                <a:cxn ang="T11">
                  <a:pos x="T2" y="T3"/>
                </a:cxn>
                <a:cxn ang="T12">
                  <a:pos x="T4" y="T5"/>
                </a:cxn>
                <a:cxn ang="T13">
                  <a:pos x="T6" y="T7"/>
                </a:cxn>
                <a:cxn ang="T14">
                  <a:pos x="T8" y="T9"/>
                </a:cxn>
              </a:cxnLst>
              <a:rect l="T15" t="T16" r="T17" b="T18"/>
              <a:pathLst>
                <a:path w="24" h="12">
                  <a:moveTo>
                    <a:pt x="18" y="12"/>
                  </a:moveTo>
                  <a:lnTo>
                    <a:pt x="24" y="12"/>
                  </a:lnTo>
                  <a:lnTo>
                    <a:pt x="6" y="0"/>
                  </a:lnTo>
                  <a:lnTo>
                    <a:pt x="0" y="6"/>
                  </a:lnTo>
                  <a:lnTo>
                    <a:pt x="18" y="1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98" name="Freeform 3790"/>
            <p:cNvSpPr>
              <a:spLocks/>
            </p:cNvSpPr>
            <p:nvPr/>
          </p:nvSpPr>
          <p:spPr bwMode="auto">
            <a:xfrm>
              <a:off x="8428038" y="4381500"/>
              <a:ext cx="30163" cy="31750"/>
            </a:xfrm>
            <a:custGeom>
              <a:avLst/>
              <a:gdLst>
                <a:gd name="T0" fmla="*/ 0 w 18"/>
                <a:gd name="T1" fmla="*/ 0 h 18"/>
                <a:gd name="T2" fmla="*/ 2147483647 w 18"/>
                <a:gd name="T3" fmla="*/ 2147483647 h 18"/>
                <a:gd name="T4" fmla="*/ 2147483647 w 18"/>
                <a:gd name="T5" fmla="*/ 2147483647 h 18"/>
                <a:gd name="T6" fmla="*/ 0 w 18"/>
                <a:gd name="T7" fmla="*/ 0 h 18"/>
                <a:gd name="T8" fmla="*/ 0 60000 65536"/>
                <a:gd name="T9" fmla="*/ 0 60000 65536"/>
                <a:gd name="T10" fmla="*/ 0 60000 65536"/>
                <a:gd name="T11" fmla="*/ 0 60000 65536"/>
                <a:gd name="T12" fmla="*/ 0 w 18"/>
                <a:gd name="T13" fmla="*/ 0 h 18"/>
                <a:gd name="T14" fmla="*/ 18 w 18"/>
                <a:gd name="T15" fmla="*/ 18 h 18"/>
              </a:gdLst>
              <a:ahLst/>
              <a:cxnLst>
                <a:cxn ang="T8">
                  <a:pos x="T0" y="T1"/>
                </a:cxn>
                <a:cxn ang="T9">
                  <a:pos x="T2" y="T3"/>
                </a:cxn>
                <a:cxn ang="T10">
                  <a:pos x="T4" y="T5"/>
                </a:cxn>
                <a:cxn ang="T11">
                  <a:pos x="T6" y="T7"/>
                </a:cxn>
              </a:cxnLst>
              <a:rect l="T12" t="T13" r="T14" b="T15"/>
              <a:pathLst>
                <a:path w="18" h="18">
                  <a:moveTo>
                    <a:pt x="0" y="0"/>
                  </a:moveTo>
                  <a:lnTo>
                    <a:pt x="18" y="18"/>
                  </a:lnTo>
                  <a:lnTo>
                    <a:pt x="6" y="12"/>
                  </a:lnTo>
                  <a:lnTo>
                    <a:pt x="0"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199" name="Freeform 3791"/>
            <p:cNvSpPr>
              <a:spLocks/>
            </p:cNvSpPr>
            <p:nvPr/>
          </p:nvSpPr>
          <p:spPr bwMode="auto">
            <a:xfrm>
              <a:off x="8553450" y="4508500"/>
              <a:ext cx="20638" cy="20637"/>
            </a:xfrm>
            <a:custGeom>
              <a:avLst/>
              <a:gdLst>
                <a:gd name="T0" fmla="*/ 2147483647 w 12"/>
                <a:gd name="T1" fmla="*/ 2147483647 h 12"/>
                <a:gd name="T2" fmla="*/ 0 w 12"/>
                <a:gd name="T3" fmla="*/ 2147483647 h 12"/>
                <a:gd name="T4" fmla="*/ 0 w 12"/>
                <a:gd name="T5" fmla="*/ 0 h 12"/>
                <a:gd name="T6" fmla="*/ 2147483647 w 12"/>
                <a:gd name="T7" fmla="*/ 2147483647 h 12"/>
                <a:gd name="T8" fmla="*/ 2147483647 w 12"/>
                <a:gd name="T9" fmla="*/ 2147483647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12" y="12"/>
                  </a:moveTo>
                  <a:lnTo>
                    <a:pt x="0" y="6"/>
                  </a:lnTo>
                  <a:lnTo>
                    <a:pt x="0" y="0"/>
                  </a:lnTo>
                  <a:lnTo>
                    <a:pt x="12" y="1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00" name="Freeform 3792"/>
            <p:cNvSpPr>
              <a:spLocks/>
            </p:cNvSpPr>
            <p:nvPr/>
          </p:nvSpPr>
          <p:spPr bwMode="auto">
            <a:xfrm>
              <a:off x="8448675" y="4433888"/>
              <a:ext cx="9525" cy="20637"/>
            </a:xfrm>
            <a:custGeom>
              <a:avLst/>
              <a:gdLst>
                <a:gd name="T0" fmla="*/ 2147483647 w 6"/>
                <a:gd name="T1" fmla="*/ 2147483647 h 12"/>
                <a:gd name="T2" fmla="*/ 2147483647 w 6"/>
                <a:gd name="T3" fmla="*/ 0 h 12"/>
                <a:gd name="T4" fmla="*/ 0 w 6"/>
                <a:gd name="T5" fmla="*/ 2147483647 h 12"/>
                <a:gd name="T6" fmla="*/ 0 w 6"/>
                <a:gd name="T7" fmla="*/ 2147483647 h 12"/>
                <a:gd name="T8" fmla="*/ 2147483647 w 6"/>
                <a:gd name="T9" fmla="*/ 2147483647 h 12"/>
                <a:gd name="T10" fmla="*/ 0 60000 65536"/>
                <a:gd name="T11" fmla="*/ 0 60000 65536"/>
                <a:gd name="T12" fmla="*/ 0 60000 65536"/>
                <a:gd name="T13" fmla="*/ 0 60000 65536"/>
                <a:gd name="T14" fmla="*/ 0 60000 65536"/>
                <a:gd name="T15" fmla="*/ 0 w 6"/>
                <a:gd name="T16" fmla="*/ 0 h 12"/>
                <a:gd name="T17" fmla="*/ 6 w 6"/>
                <a:gd name="T18" fmla="*/ 12 h 12"/>
              </a:gdLst>
              <a:ahLst/>
              <a:cxnLst>
                <a:cxn ang="T10">
                  <a:pos x="T0" y="T1"/>
                </a:cxn>
                <a:cxn ang="T11">
                  <a:pos x="T2" y="T3"/>
                </a:cxn>
                <a:cxn ang="T12">
                  <a:pos x="T4" y="T5"/>
                </a:cxn>
                <a:cxn ang="T13">
                  <a:pos x="T6" y="T7"/>
                </a:cxn>
                <a:cxn ang="T14">
                  <a:pos x="T8" y="T9"/>
                </a:cxn>
              </a:cxnLst>
              <a:rect l="T15" t="T16" r="T17" b="T18"/>
              <a:pathLst>
                <a:path w="6" h="12">
                  <a:moveTo>
                    <a:pt x="6" y="12"/>
                  </a:moveTo>
                  <a:lnTo>
                    <a:pt x="6" y="0"/>
                  </a:lnTo>
                  <a:lnTo>
                    <a:pt x="0" y="6"/>
                  </a:lnTo>
                  <a:lnTo>
                    <a:pt x="6" y="1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01" name="Freeform 3793"/>
            <p:cNvSpPr>
              <a:spLocks/>
            </p:cNvSpPr>
            <p:nvPr/>
          </p:nvSpPr>
          <p:spPr bwMode="auto">
            <a:xfrm>
              <a:off x="8545513" y="4443413"/>
              <a:ext cx="7938" cy="42862"/>
            </a:xfrm>
            <a:custGeom>
              <a:avLst/>
              <a:gdLst>
                <a:gd name="T0" fmla="*/ 0 w 6"/>
                <a:gd name="T1" fmla="*/ 0 h 24"/>
                <a:gd name="T2" fmla="*/ 2147483647 w 6"/>
                <a:gd name="T3" fmla="*/ 2147483647 h 24"/>
                <a:gd name="T4" fmla="*/ 0 w 6"/>
                <a:gd name="T5" fmla="*/ 2147483647 h 24"/>
                <a:gd name="T6" fmla="*/ 0 w 6"/>
                <a:gd name="T7" fmla="*/ 0 h 24"/>
                <a:gd name="T8" fmla="*/ 0 60000 65536"/>
                <a:gd name="T9" fmla="*/ 0 60000 65536"/>
                <a:gd name="T10" fmla="*/ 0 60000 65536"/>
                <a:gd name="T11" fmla="*/ 0 60000 65536"/>
                <a:gd name="T12" fmla="*/ 0 w 6"/>
                <a:gd name="T13" fmla="*/ 0 h 24"/>
                <a:gd name="T14" fmla="*/ 6 w 6"/>
                <a:gd name="T15" fmla="*/ 24 h 24"/>
              </a:gdLst>
              <a:ahLst/>
              <a:cxnLst>
                <a:cxn ang="T8">
                  <a:pos x="T0" y="T1"/>
                </a:cxn>
                <a:cxn ang="T9">
                  <a:pos x="T2" y="T3"/>
                </a:cxn>
                <a:cxn ang="T10">
                  <a:pos x="T4" y="T5"/>
                </a:cxn>
                <a:cxn ang="T11">
                  <a:pos x="T6" y="T7"/>
                </a:cxn>
              </a:cxnLst>
              <a:rect l="T12" t="T13" r="T14" b="T15"/>
              <a:pathLst>
                <a:path w="6" h="24">
                  <a:moveTo>
                    <a:pt x="0" y="0"/>
                  </a:moveTo>
                  <a:lnTo>
                    <a:pt x="6" y="24"/>
                  </a:lnTo>
                  <a:lnTo>
                    <a:pt x="0" y="6"/>
                  </a:lnTo>
                  <a:lnTo>
                    <a:pt x="0"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02" name="Freeform 3794"/>
            <p:cNvSpPr>
              <a:spLocks/>
            </p:cNvSpPr>
            <p:nvPr/>
          </p:nvSpPr>
          <p:spPr bwMode="auto">
            <a:xfrm>
              <a:off x="8488363" y="4424363"/>
              <a:ext cx="26988" cy="30162"/>
            </a:xfrm>
            <a:custGeom>
              <a:avLst/>
              <a:gdLst>
                <a:gd name="T0" fmla="*/ 2147483647 w 18"/>
                <a:gd name="T1" fmla="*/ 2147483647 h 17"/>
                <a:gd name="T2" fmla="*/ 2147483647 w 18"/>
                <a:gd name="T3" fmla="*/ 2147483647 h 17"/>
                <a:gd name="T4" fmla="*/ 2147483647 w 18"/>
                <a:gd name="T5" fmla="*/ 2147483647 h 17"/>
                <a:gd name="T6" fmla="*/ 0 w 18"/>
                <a:gd name="T7" fmla="*/ 0 h 17"/>
                <a:gd name="T8" fmla="*/ 2147483647 w 18"/>
                <a:gd name="T9" fmla="*/ 2147483647 h 17"/>
                <a:gd name="T10" fmla="*/ 2147483647 w 18"/>
                <a:gd name="T11" fmla="*/ 2147483647 h 17"/>
                <a:gd name="T12" fmla="*/ 0 60000 65536"/>
                <a:gd name="T13" fmla="*/ 0 60000 65536"/>
                <a:gd name="T14" fmla="*/ 0 60000 65536"/>
                <a:gd name="T15" fmla="*/ 0 60000 65536"/>
                <a:gd name="T16" fmla="*/ 0 60000 65536"/>
                <a:gd name="T17" fmla="*/ 0 60000 65536"/>
                <a:gd name="T18" fmla="*/ 0 w 18"/>
                <a:gd name="T19" fmla="*/ 0 h 17"/>
                <a:gd name="T20" fmla="*/ 18 w 1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8" h="17">
                  <a:moveTo>
                    <a:pt x="18" y="17"/>
                  </a:moveTo>
                  <a:lnTo>
                    <a:pt x="18" y="17"/>
                  </a:lnTo>
                  <a:lnTo>
                    <a:pt x="12" y="5"/>
                  </a:lnTo>
                  <a:lnTo>
                    <a:pt x="0" y="0"/>
                  </a:lnTo>
                  <a:lnTo>
                    <a:pt x="6" y="5"/>
                  </a:lnTo>
                  <a:lnTo>
                    <a:pt x="18" y="17"/>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03" name="Freeform 3795"/>
            <p:cNvSpPr>
              <a:spLocks/>
            </p:cNvSpPr>
            <p:nvPr/>
          </p:nvSpPr>
          <p:spPr bwMode="auto">
            <a:xfrm>
              <a:off x="8978900" y="4594225"/>
              <a:ext cx="9525" cy="1587"/>
            </a:xfrm>
            <a:custGeom>
              <a:avLst/>
              <a:gdLst>
                <a:gd name="T0" fmla="*/ 2147483647 w 6"/>
                <a:gd name="T1" fmla="*/ 0 h 1587"/>
                <a:gd name="T2" fmla="*/ 2147483647 w 6"/>
                <a:gd name="T3" fmla="*/ 0 h 1587"/>
                <a:gd name="T4" fmla="*/ 2147483647 w 6"/>
                <a:gd name="T5" fmla="*/ 0 h 1587"/>
                <a:gd name="T6" fmla="*/ 0 w 6"/>
                <a:gd name="T7" fmla="*/ 0 h 1587"/>
                <a:gd name="T8" fmla="*/ 2147483647 w 6"/>
                <a:gd name="T9" fmla="*/ 0 h 1587"/>
                <a:gd name="T10" fmla="*/ 0 60000 65536"/>
                <a:gd name="T11" fmla="*/ 0 60000 65536"/>
                <a:gd name="T12" fmla="*/ 0 60000 65536"/>
                <a:gd name="T13" fmla="*/ 0 60000 65536"/>
                <a:gd name="T14" fmla="*/ 0 60000 65536"/>
                <a:gd name="T15" fmla="*/ 0 w 6"/>
                <a:gd name="T16" fmla="*/ 0 h 1587"/>
                <a:gd name="T17" fmla="*/ 6 w 6"/>
                <a:gd name="T18" fmla="*/ 1587 h 1587"/>
              </a:gdLst>
              <a:ahLst/>
              <a:cxnLst>
                <a:cxn ang="T10">
                  <a:pos x="T0" y="T1"/>
                </a:cxn>
                <a:cxn ang="T11">
                  <a:pos x="T2" y="T3"/>
                </a:cxn>
                <a:cxn ang="T12">
                  <a:pos x="T4" y="T5"/>
                </a:cxn>
                <a:cxn ang="T13">
                  <a:pos x="T6" y="T7"/>
                </a:cxn>
                <a:cxn ang="T14">
                  <a:pos x="T8" y="T9"/>
                </a:cxn>
              </a:cxnLst>
              <a:rect l="T15" t="T16" r="T17" b="T18"/>
              <a:pathLst>
                <a:path w="6" h="1587">
                  <a:moveTo>
                    <a:pt x="6" y="0"/>
                  </a:moveTo>
                  <a:lnTo>
                    <a:pt x="6" y="0"/>
                  </a:lnTo>
                  <a:lnTo>
                    <a:pt x="0" y="0"/>
                  </a:lnTo>
                  <a:lnTo>
                    <a:pt x="6"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04" name="Freeform 3796"/>
            <p:cNvSpPr>
              <a:spLocks/>
            </p:cNvSpPr>
            <p:nvPr/>
          </p:nvSpPr>
          <p:spPr bwMode="auto">
            <a:xfrm>
              <a:off x="8682038" y="4668838"/>
              <a:ext cx="7938" cy="33337"/>
            </a:xfrm>
            <a:custGeom>
              <a:avLst/>
              <a:gdLst>
                <a:gd name="T0" fmla="*/ 2147483647 w 6"/>
                <a:gd name="T1" fmla="*/ 2147483647 h 18"/>
                <a:gd name="T2" fmla="*/ 2147483647 w 6"/>
                <a:gd name="T3" fmla="*/ 2147483647 h 18"/>
                <a:gd name="T4" fmla="*/ 2147483647 w 6"/>
                <a:gd name="T5" fmla="*/ 2147483647 h 18"/>
                <a:gd name="T6" fmla="*/ 0 w 6"/>
                <a:gd name="T7" fmla="*/ 0 h 18"/>
                <a:gd name="T8" fmla="*/ 0 w 6"/>
                <a:gd name="T9" fmla="*/ 2147483647 h 18"/>
                <a:gd name="T10" fmla="*/ 2147483647 w 6"/>
                <a:gd name="T11" fmla="*/ 2147483647 h 18"/>
                <a:gd name="T12" fmla="*/ 0 60000 65536"/>
                <a:gd name="T13" fmla="*/ 0 60000 65536"/>
                <a:gd name="T14" fmla="*/ 0 60000 65536"/>
                <a:gd name="T15" fmla="*/ 0 60000 65536"/>
                <a:gd name="T16" fmla="*/ 0 60000 65536"/>
                <a:gd name="T17" fmla="*/ 0 60000 65536"/>
                <a:gd name="T18" fmla="*/ 0 w 6"/>
                <a:gd name="T19" fmla="*/ 0 h 18"/>
                <a:gd name="T20" fmla="*/ 6 w 6"/>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6" h="18">
                  <a:moveTo>
                    <a:pt x="6" y="18"/>
                  </a:moveTo>
                  <a:lnTo>
                    <a:pt x="6" y="6"/>
                  </a:lnTo>
                  <a:lnTo>
                    <a:pt x="0" y="0"/>
                  </a:lnTo>
                  <a:lnTo>
                    <a:pt x="0" y="18"/>
                  </a:lnTo>
                  <a:lnTo>
                    <a:pt x="6" y="18"/>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05" name="Freeform 3797"/>
            <p:cNvSpPr>
              <a:spLocks/>
            </p:cNvSpPr>
            <p:nvPr/>
          </p:nvSpPr>
          <p:spPr bwMode="auto">
            <a:xfrm>
              <a:off x="8689975" y="4711700"/>
              <a:ext cx="9525" cy="22225"/>
            </a:xfrm>
            <a:custGeom>
              <a:avLst/>
              <a:gdLst>
                <a:gd name="T0" fmla="*/ 2147483647 w 6"/>
                <a:gd name="T1" fmla="*/ 2147483647 h 12"/>
                <a:gd name="T2" fmla="*/ 0 w 6"/>
                <a:gd name="T3" fmla="*/ 2147483647 h 12"/>
                <a:gd name="T4" fmla="*/ 0 w 6"/>
                <a:gd name="T5" fmla="*/ 0 h 12"/>
                <a:gd name="T6" fmla="*/ 2147483647 w 6"/>
                <a:gd name="T7" fmla="*/ 2147483647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6" y="12"/>
                  </a:moveTo>
                  <a:lnTo>
                    <a:pt x="0" y="12"/>
                  </a:lnTo>
                  <a:lnTo>
                    <a:pt x="0" y="0"/>
                  </a:lnTo>
                  <a:lnTo>
                    <a:pt x="6" y="1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06" name="Freeform 3798"/>
            <p:cNvSpPr>
              <a:spLocks/>
            </p:cNvSpPr>
            <p:nvPr/>
          </p:nvSpPr>
          <p:spPr bwMode="auto">
            <a:xfrm>
              <a:off x="8709025" y="4722813"/>
              <a:ext cx="11113" cy="11112"/>
            </a:xfrm>
            <a:custGeom>
              <a:avLst/>
              <a:gdLst>
                <a:gd name="T0" fmla="*/ 2147483647 w 6"/>
                <a:gd name="T1" fmla="*/ 0 h 6"/>
                <a:gd name="T2" fmla="*/ 0 w 6"/>
                <a:gd name="T3" fmla="*/ 2147483647 h 6"/>
                <a:gd name="T4" fmla="*/ 0 w 6"/>
                <a:gd name="T5" fmla="*/ 2147483647 h 6"/>
                <a:gd name="T6" fmla="*/ 2147483647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6"/>
                  </a:lnTo>
                  <a:lnTo>
                    <a:pt x="6"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07" name="Freeform 3799"/>
            <p:cNvSpPr>
              <a:spLocks/>
            </p:cNvSpPr>
            <p:nvPr/>
          </p:nvSpPr>
          <p:spPr bwMode="auto">
            <a:xfrm>
              <a:off x="8720138" y="4808538"/>
              <a:ext cx="7938" cy="11112"/>
            </a:xfrm>
            <a:custGeom>
              <a:avLst/>
              <a:gdLst>
                <a:gd name="T0" fmla="*/ 2147483647 w 6"/>
                <a:gd name="T1" fmla="*/ 2147483647 h 6"/>
                <a:gd name="T2" fmla="*/ 0 w 6"/>
                <a:gd name="T3" fmla="*/ 0 h 6"/>
                <a:gd name="T4" fmla="*/ 0 w 6"/>
                <a:gd name="T5" fmla="*/ 2147483647 h 6"/>
                <a:gd name="T6" fmla="*/ 2147483647 w 6"/>
                <a:gd name="T7" fmla="*/ 2147483647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0" y="0"/>
                  </a:lnTo>
                  <a:lnTo>
                    <a:pt x="0" y="6"/>
                  </a:lnTo>
                  <a:lnTo>
                    <a:pt x="6" y="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08" name="Freeform 3800"/>
            <p:cNvSpPr>
              <a:spLocks/>
            </p:cNvSpPr>
            <p:nvPr/>
          </p:nvSpPr>
          <p:spPr bwMode="auto">
            <a:xfrm>
              <a:off x="2570163" y="5964238"/>
              <a:ext cx="39688" cy="31750"/>
            </a:xfrm>
            <a:custGeom>
              <a:avLst/>
              <a:gdLst>
                <a:gd name="T0" fmla="*/ 2147483647 w 24"/>
                <a:gd name="T1" fmla="*/ 2147483647 h 18"/>
                <a:gd name="T2" fmla="*/ 2147483647 w 24"/>
                <a:gd name="T3" fmla="*/ 2147483647 h 18"/>
                <a:gd name="T4" fmla="*/ 2147483647 w 24"/>
                <a:gd name="T5" fmla="*/ 2147483647 h 18"/>
                <a:gd name="T6" fmla="*/ 2147483647 w 24"/>
                <a:gd name="T7" fmla="*/ 2147483647 h 18"/>
                <a:gd name="T8" fmla="*/ 2147483647 w 24"/>
                <a:gd name="T9" fmla="*/ 0 h 18"/>
                <a:gd name="T10" fmla="*/ 0 w 24"/>
                <a:gd name="T11" fmla="*/ 2147483647 h 18"/>
                <a:gd name="T12" fmla="*/ 0 w 24"/>
                <a:gd name="T13" fmla="*/ 2147483647 h 18"/>
                <a:gd name="T14" fmla="*/ 0 w 24"/>
                <a:gd name="T15" fmla="*/ 2147483647 h 18"/>
                <a:gd name="T16" fmla="*/ 2147483647 w 24"/>
                <a:gd name="T17" fmla="*/ 2147483647 h 18"/>
                <a:gd name="T18" fmla="*/ 2147483647 w 24"/>
                <a:gd name="T19" fmla="*/ 2147483647 h 18"/>
                <a:gd name="T20" fmla="*/ 2147483647 w 24"/>
                <a:gd name="T21" fmla="*/ 2147483647 h 18"/>
                <a:gd name="T22" fmla="*/ 2147483647 w 24"/>
                <a:gd name="T23" fmla="*/ 214748364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18"/>
                <a:gd name="T38" fmla="*/ 24 w 24"/>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18">
                  <a:moveTo>
                    <a:pt x="24" y="12"/>
                  </a:moveTo>
                  <a:lnTo>
                    <a:pt x="18" y="6"/>
                  </a:lnTo>
                  <a:lnTo>
                    <a:pt x="12" y="6"/>
                  </a:lnTo>
                  <a:lnTo>
                    <a:pt x="6" y="0"/>
                  </a:lnTo>
                  <a:lnTo>
                    <a:pt x="0" y="6"/>
                  </a:lnTo>
                  <a:lnTo>
                    <a:pt x="0" y="12"/>
                  </a:lnTo>
                  <a:lnTo>
                    <a:pt x="0" y="18"/>
                  </a:lnTo>
                  <a:lnTo>
                    <a:pt x="6" y="18"/>
                  </a:lnTo>
                  <a:lnTo>
                    <a:pt x="12" y="18"/>
                  </a:lnTo>
                  <a:lnTo>
                    <a:pt x="6" y="12"/>
                  </a:lnTo>
                  <a:lnTo>
                    <a:pt x="24" y="1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09" name="Freeform 3801"/>
            <p:cNvSpPr>
              <a:spLocks/>
            </p:cNvSpPr>
            <p:nvPr/>
          </p:nvSpPr>
          <p:spPr bwMode="auto">
            <a:xfrm>
              <a:off x="2541588" y="5975350"/>
              <a:ext cx="28575" cy="20637"/>
            </a:xfrm>
            <a:custGeom>
              <a:avLst/>
              <a:gdLst>
                <a:gd name="T0" fmla="*/ 2147483647 w 18"/>
                <a:gd name="T1" fmla="*/ 0 h 12"/>
                <a:gd name="T2" fmla="*/ 0 w 18"/>
                <a:gd name="T3" fmla="*/ 0 h 12"/>
                <a:gd name="T4" fmla="*/ 2147483647 w 18"/>
                <a:gd name="T5" fmla="*/ 0 h 12"/>
                <a:gd name="T6" fmla="*/ 2147483647 w 18"/>
                <a:gd name="T7" fmla="*/ 2147483647 h 12"/>
                <a:gd name="T8" fmla="*/ 0 w 18"/>
                <a:gd name="T9" fmla="*/ 2147483647 h 12"/>
                <a:gd name="T10" fmla="*/ 2147483647 w 18"/>
                <a:gd name="T11" fmla="*/ 2147483647 h 12"/>
                <a:gd name="T12" fmla="*/ 0 w 18"/>
                <a:gd name="T13" fmla="*/ 2147483647 h 12"/>
                <a:gd name="T14" fmla="*/ 2147483647 w 18"/>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12"/>
                <a:gd name="T26" fmla="*/ 18 w 18"/>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12">
                  <a:moveTo>
                    <a:pt x="6" y="0"/>
                  </a:moveTo>
                  <a:lnTo>
                    <a:pt x="0" y="0"/>
                  </a:lnTo>
                  <a:lnTo>
                    <a:pt x="18" y="0"/>
                  </a:lnTo>
                  <a:lnTo>
                    <a:pt x="6" y="6"/>
                  </a:lnTo>
                  <a:lnTo>
                    <a:pt x="0" y="12"/>
                  </a:lnTo>
                  <a:lnTo>
                    <a:pt x="6" y="6"/>
                  </a:lnTo>
                  <a:lnTo>
                    <a:pt x="0" y="6"/>
                  </a:lnTo>
                  <a:lnTo>
                    <a:pt x="6"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10" name="Freeform 3802"/>
            <p:cNvSpPr>
              <a:spLocks/>
            </p:cNvSpPr>
            <p:nvPr/>
          </p:nvSpPr>
          <p:spPr bwMode="auto">
            <a:xfrm>
              <a:off x="4340225" y="4754563"/>
              <a:ext cx="374650" cy="417512"/>
            </a:xfrm>
            <a:custGeom>
              <a:avLst/>
              <a:gdLst>
                <a:gd name="T0" fmla="*/ 2147483647 w 233"/>
                <a:gd name="T1" fmla="*/ 2147483647 h 233"/>
                <a:gd name="T2" fmla="*/ 2147483647 w 233"/>
                <a:gd name="T3" fmla="*/ 2147483647 h 233"/>
                <a:gd name="T4" fmla="*/ 2147483647 w 233"/>
                <a:gd name="T5" fmla="*/ 2147483647 h 233"/>
                <a:gd name="T6" fmla="*/ 2147483647 w 233"/>
                <a:gd name="T7" fmla="*/ 2147483647 h 233"/>
                <a:gd name="T8" fmla="*/ 2147483647 w 233"/>
                <a:gd name="T9" fmla="*/ 2147483647 h 233"/>
                <a:gd name="T10" fmla="*/ 2147483647 w 233"/>
                <a:gd name="T11" fmla="*/ 2147483647 h 233"/>
                <a:gd name="T12" fmla="*/ 2147483647 w 233"/>
                <a:gd name="T13" fmla="*/ 2147483647 h 233"/>
                <a:gd name="T14" fmla="*/ 2147483647 w 233"/>
                <a:gd name="T15" fmla="*/ 2147483647 h 233"/>
                <a:gd name="T16" fmla="*/ 2147483647 w 233"/>
                <a:gd name="T17" fmla="*/ 2147483647 h 233"/>
                <a:gd name="T18" fmla="*/ 2147483647 w 233"/>
                <a:gd name="T19" fmla="*/ 2147483647 h 233"/>
                <a:gd name="T20" fmla="*/ 2147483647 w 233"/>
                <a:gd name="T21" fmla="*/ 2147483647 h 233"/>
                <a:gd name="T22" fmla="*/ 2147483647 w 233"/>
                <a:gd name="T23" fmla="*/ 2147483647 h 233"/>
                <a:gd name="T24" fmla="*/ 2147483647 w 233"/>
                <a:gd name="T25" fmla="*/ 2147483647 h 233"/>
                <a:gd name="T26" fmla="*/ 2147483647 w 233"/>
                <a:gd name="T27" fmla="*/ 2147483647 h 233"/>
                <a:gd name="T28" fmla="*/ 2147483647 w 233"/>
                <a:gd name="T29" fmla="*/ 2147483647 h 233"/>
                <a:gd name="T30" fmla="*/ 2147483647 w 233"/>
                <a:gd name="T31" fmla="*/ 2147483647 h 233"/>
                <a:gd name="T32" fmla="*/ 2147483647 w 233"/>
                <a:gd name="T33" fmla="*/ 2147483647 h 233"/>
                <a:gd name="T34" fmla="*/ 2147483647 w 233"/>
                <a:gd name="T35" fmla="*/ 2147483647 h 233"/>
                <a:gd name="T36" fmla="*/ 2147483647 w 233"/>
                <a:gd name="T37" fmla="*/ 2147483647 h 233"/>
                <a:gd name="T38" fmla="*/ 2147483647 w 233"/>
                <a:gd name="T39" fmla="*/ 2147483647 h 233"/>
                <a:gd name="T40" fmla="*/ 2147483647 w 233"/>
                <a:gd name="T41" fmla="*/ 2147483647 h 233"/>
                <a:gd name="T42" fmla="*/ 2147483647 w 233"/>
                <a:gd name="T43" fmla="*/ 0 h 233"/>
                <a:gd name="T44" fmla="*/ 0 w 233"/>
                <a:gd name="T45" fmla="*/ 2147483647 h 233"/>
                <a:gd name="T46" fmla="*/ 0 w 233"/>
                <a:gd name="T47" fmla="*/ 2147483647 h 233"/>
                <a:gd name="T48" fmla="*/ 2147483647 w 233"/>
                <a:gd name="T49" fmla="*/ 2147483647 h 233"/>
                <a:gd name="T50" fmla="*/ 2147483647 w 233"/>
                <a:gd name="T51" fmla="*/ 2147483647 h 233"/>
                <a:gd name="T52" fmla="*/ 2147483647 w 233"/>
                <a:gd name="T53" fmla="*/ 2147483647 h 233"/>
                <a:gd name="T54" fmla="*/ 2147483647 w 233"/>
                <a:gd name="T55" fmla="*/ 2147483647 h 233"/>
                <a:gd name="T56" fmla="*/ 2147483647 w 233"/>
                <a:gd name="T57" fmla="*/ 2147483647 h 233"/>
                <a:gd name="T58" fmla="*/ 2147483647 w 233"/>
                <a:gd name="T59" fmla="*/ 2147483647 h 233"/>
                <a:gd name="T60" fmla="*/ 2147483647 w 233"/>
                <a:gd name="T61" fmla="*/ 2147483647 h 233"/>
                <a:gd name="T62" fmla="*/ 2147483647 w 233"/>
                <a:gd name="T63" fmla="*/ 2147483647 h 233"/>
                <a:gd name="T64" fmla="*/ 2147483647 w 233"/>
                <a:gd name="T65" fmla="*/ 2147483647 h 233"/>
                <a:gd name="T66" fmla="*/ 2147483647 w 233"/>
                <a:gd name="T67" fmla="*/ 2147483647 h 233"/>
                <a:gd name="T68" fmla="*/ 2147483647 w 233"/>
                <a:gd name="T69" fmla="*/ 2147483647 h 233"/>
                <a:gd name="T70" fmla="*/ 2147483647 w 233"/>
                <a:gd name="T71" fmla="*/ 2147483647 h 233"/>
                <a:gd name="T72" fmla="*/ 2147483647 w 233"/>
                <a:gd name="T73" fmla="*/ 2147483647 h 233"/>
                <a:gd name="T74" fmla="*/ 2147483647 w 233"/>
                <a:gd name="T75" fmla="*/ 2147483647 h 233"/>
                <a:gd name="T76" fmla="*/ 2147483647 w 233"/>
                <a:gd name="T77" fmla="*/ 2147483647 h 2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33"/>
                <a:gd name="T118" fmla="*/ 0 h 233"/>
                <a:gd name="T119" fmla="*/ 233 w 233"/>
                <a:gd name="T120" fmla="*/ 233 h 2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33" h="233">
                  <a:moveTo>
                    <a:pt x="138" y="156"/>
                  </a:moveTo>
                  <a:lnTo>
                    <a:pt x="138" y="126"/>
                  </a:lnTo>
                  <a:lnTo>
                    <a:pt x="138" y="102"/>
                  </a:lnTo>
                  <a:lnTo>
                    <a:pt x="156" y="102"/>
                  </a:lnTo>
                  <a:lnTo>
                    <a:pt x="156" y="78"/>
                  </a:lnTo>
                  <a:lnTo>
                    <a:pt x="156" y="42"/>
                  </a:lnTo>
                  <a:lnTo>
                    <a:pt x="156" y="24"/>
                  </a:lnTo>
                  <a:lnTo>
                    <a:pt x="180" y="24"/>
                  </a:lnTo>
                  <a:lnTo>
                    <a:pt x="198" y="18"/>
                  </a:lnTo>
                  <a:lnTo>
                    <a:pt x="204" y="30"/>
                  </a:lnTo>
                  <a:lnTo>
                    <a:pt x="221" y="18"/>
                  </a:lnTo>
                  <a:lnTo>
                    <a:pt x="233" y="18"/>
                  </a:lnTo>
                  <a:lnTo>
                    <a:pt x="216" y="12"/>
                  </a:lnTo>
                  <a:lnTo>
                    <a:pt x="204" y="12"/>
                  </a:lnTo>
                  <a:lnTo>
                    <a:pt x="150" y="18"/>
                  </a:lnTo>
                  <a:lnTo>
                    <a:pt x="132" y="12"/>
                  </a:lnTo>
                  <a:lnTo>
                    <a:pt x="114" y="12"/>
                  </a:lnTo>
                  <a:lnTo>
                    <a:pt x="114" y="6"/>
                  </a:lnTo>
                  <a:lnTo>
                    <a:pt x="90" y="6"/>
                  </a:lnTo>
                  <a:lnTo>
                    <a:pt x="72" y="6"/>
                  </a:lnTo>
                  <a:lnTo>
                    <a:pt x="30" y="6"/>
                  </a:lnTo>
                  <a:lnTo>
                    <a:pt x="18" y="0"/>
                  </a:lnTo>
                  <a:lnTo>
                    <a:pt x="0" y="6"/>
                  </a:lnTo>
                  <a:lnTo>
                    <a:pt x="0" y="18"/>
                  </a:lnTo>
                  <a:lnTo>
                    <a:pt x="42" y="114"/>
                  </a:lnTo>
                  <a:lnTo>
                    <a:pt x="48" y="120"/>
                  </a:lnTo>
                  <a:lnTo>
                    <a:pt x="42" y="120"/>
                  </a:lnTo>
                  <a:lnTo>
                    <a:pt x="48" y="179"/>
                  </a:lnTo>
                  <a:lnTo>
                    <a:pt x="54" y="203"/>
                  </a:lnTo>
                  <a:lnTo>
                    <a:pt x="66" y="215"/>
                  </a:lnTo>
                  <a:lnTo>
                    <a:pt x="72" y="227"/>
                  </a:lnTo>
                  <a:lnTo>
                    <a:pt x="84" y="221"/>
                  </a:lnTo>
                  <a:lnTo>
                    <a:pt x="90" y="233"/>
                  </a:lnTo>
                  <a:lnTo>
                    <a:pt x="114" y="233"/>
                  </a:lnTo>
                  <a:lnTo>
                    <a:pt x="132" y="227"/>
                  </a:lnTo>
                  <a:lnTo>
                    <a:pt x="132" y="209"/>
                  </a:lnTo>
                  <a:lnTo>
                    <a:pt x="132" y="191"/>
                  </a:lnTo>
                  <a:lnTo>
                    <a:pt x="132" y="173"/>
                  </a:lnTo>
                  <a:lnTo>
                    <a:pt x="138" y="156"/>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11" name="Freeform 3803"/>
            <p:cNvSpPr>
              <a:spLocks/>
            </p:cNvSpPr>
            <p:nvPr/>
          </p:nvSpPr>
          <p:spPr bwMode="auto">
            <a:xfrm>
              <a:off x="2052638" y="4497388"/>
              <a:ext cx="354013" cy="461962"/>
            </a:xfrm>
            <a:custGeom>
              <a:avLst/>
              <a:gdLst>
                <a:gd name="T0" fmla="*/ 2147483647 w 221"/>
                <a:gd name="T1" fmla="*/ 2147483647 h 258"/>
                <a:gd name="T2" fmla="*/ 2147483647 w 221"/>
                <a:gd name="T3" fmla="*/ 2147483647 h 258"/>
                <a:gd name="T4" fmla="*/ 2147483647 w 221"/>
                <a:gd name="T5" fmla="*/ 2147483647 h 258"/>
                <a:gd name="T6" fmla="*/ 2147483647 w 221"/>
                <a:gd name="T7" fmla="*/ 2147483647 h 258"/>
                <a:gd name="T8" fmla="*/ 2147483647 w 221"/>
                <a:gd name="T9" fmla="*/ 2147483647 h 258"/>
                <a:gd name="T10" fmla="*/ 2147483647 w 221"/>
                <a:gd name="T11" fmla="*/ 2147483647 h 258"/>
                <a:gd name="T12" fmla="*/ 2147483647 w 221"/>
                <a:gd name="T13" fmla="*/ 2147483647 h 258"/>
                <a:gd name="T14" fmla="*/ 2147483647 w 221"/>
                <a:gd name="T15" fmla="*/ 2147483647 h 258"/>
                <a:gd name="T16" fmla="*/ 2147483647 w 221"/>
                <a:gd name="T17" fmla="*/ 2147483647 h 258"/>
                <a:gd name="T18" fmla="*/ 2147483647 w 221"/>
                <a:gd name="T19" fmla="*/ 2147483647 h 258"/>
                <a:gd name="T20" fmla="*/ 2147483647 w 221"/>
                <a:gd name="T21" fmla="*/ 2147483647 h 258"/>
                <a:gd name="T22" fmla="*/ 2147483647 w 221"/>
                <a:gd name="T23" fmla="*/ 2147483647 h 258"/>
                <a:gd name="T24" fmla="*/ 2147483647 w 221"/>
                <a:gd name="T25" fmla="*/ 2147483647 h 258"/>
                <a:gd name="T26" fmla="*/ 2147483647 w 221"/>
                <a:gd name="T27" fmla="*/ 2147483647 h 258"/>
                <a:gd name="T28" fmla="*/ 2147483647 w 221"/>
                <a:gd name="T29" fmla="*/ 2147483647 h 258"/>
                <a:gd name="T30" fmla="*/ 2147483647 w 221"/>
                <a:gd name="T31" fmla="*/ 2147483647 h 258"/>
                <a:gd name="T32" fmla="*/ 2147483647 w 221"/>
                <a:gd name="T33" fmla="*/ 2147483647 h 258"/>
                <a:gd name="T34" fmla="*/ 2147483647 w 221"/>
                <a:gd name="T35" fmla="*/ 2147483647 h 258"/>
                <a:gd name="T36" fmla="*/ 2147483647 w 221"/>
                <a:gd name="T37" fmla="*/ 2147483647 h 258"/>
                <a:gd name="T38" fmla="*/ 2147483647 w 221"/>
                <a:gd name="T39" fmla="*/ 2147483647 h 258"/>
                <a:gd name="T40" fmla="*/ 2147483647 w 221"/>
                <a:gd name="T41" fmla="*/ 2147483647 h 258"/>
                <a:gd name="T42" fmla="*/ 2147483647 w 221"/>
                <a:gd name="T43" fmla="*/ 2147483647 h 258"/>
                <a:gd name="T44" fmla="*/ 2147483647 w 221"/>
                <a:gd name="T45" fmla="*/ 2147483647 h 258"/>
                <a:gd name="T46" fmla="*/ 2147483647 w 221"/>
                <a:gd name="T47" fmla="*/ 2147483647 h 258"/>
                <a:gd name="T48" fmla="*/ 2147483647 w 221"/>
                <a:gd name="T49" fmla="*/ 2147483647 h 258"/>
                <a:gd name="T50" fmla="*/ 2147483647 w 221"/>
                <a:gd name="T51" fmla="*/ 2147483647 h 258"/>
                <a:gd name="T52" fmla="*/ 2147483647 w 221"/>
                <a:gd name="T53" fmla="*/ 2147483647 h 258"/>
                <a:gd name="T54" fmla="*/ 0 w 221"/>
                <a:gd name="T55" fmla="*/ 2147483647 h 258"/>
                <a:gd name="T56" fmla="*/ 2147483647 w 221"/>
                <a:gd name="T57" fmla="*/ 2147483647 h 258"/>
                <a:gd name="T58" fmla="*/ 2147483647 w 221"/>
                <a:gd name="T59" fmla="*/ 2147483647 h 258"/>
                <a:gd name="T60" fmla="*/ 2147483647 w 221"/>
                <a:gd name="T61" fmla="*/ 2147483647 h 258"/>
                <a:gd name="T62" fmla="*/ 2147483647 w 221"/>
                <a:gd name="T63" fmla="*/ 0 h 258"/>
                <a:gd name="T64" fmla="*/ 2147483647 w 221"/>
                <a:gd name="T65" fmla="*/ 0 h 258"/>
                <a:gd name="T66" fmla="*/ 2147483647 w 221"/>
                <a:gd name="T67" fmla="*/ 2147483647 h 258"/>
                <a:gd name="T68" fmla="*/ 2147483647 w 221"/>
                <a:gd name="T69" fmla="*/ 2147483647 h 258"/>
                <a:gd name="T70" fmla="*/ 2147483647 w 221"/>
                <a:gd name="T71" fmla="*/ 2147483647 h 258"/>
                <a:gd name="T72" fmla="*/ 2147483647 w 221"/>
                <a:gd name="T73" fmla="*/ 2147483647 h 258"/>
                <a:gd name="T74" fmla="*/ 2147483647 w 221"/>
                <a:gd name="T75" fmla="*/ 2147483647 h 258"/>
                <a:gd name="T76" fmla="*/ 2147483647 w 221"/>
                <a:gd name="T77" fmla="*/ 2147483647 h 258"/>
                <a:gd name="T78" fmla="*/ 2147483647 w 221"/>
                <a:gd name="T79" fmla="*/ 2147483647 h 258"/>
                <a:gd name="T80" fmla="*/ 2147483647 w 221"/>
                <a:gd name="T81" fmla="*/ 2147483647 h 258"/>
                <a:gd name="T82" fmla="*/ 2147483647 w 221"/>
                <a:gd name="T83" fmla="*/ 2147483647 h 258"/>
                <a:gd name="T84" fmla="*/ 2147483647 w 221"/>
                <a:gd name="T85" fmla="*/ 2147483647 h 258"/>
                <a:gd name="T86" fmla="*/ 2147483647 w 221"/>
                <a:gd name="T87" fmla="*/ 2147483647 h 258"/>
                <a:gd name="T88" fmla="*/ 2147483647 w 221"/>
                <a:gd name="T89" fmla="*/ 2147483647 h 258"/>
                <a:gd name="T90" fmla="*/ 2147483647 w 221"/>
                <a:gd name="T91" fmla="*/ 2147483647 h 258"/>
                <a:gd name="T92" fmla="*/ 2147483647 w 221"/>
                <a:gd name="T93" fmla="*/ 2147483647 h 258"/>
                <a:gd name="T94" fmla="*/ 2147483647 w 221"/>
                <a:gd name="T95" fmla="*/ 2147483647 h 258"/>
                <a:gd name="T96" fmla="*/ 2147483647 w 221"/>
                <a:gd name="T97" fmla="*/ 2147483647 h 258"/>
                <a:gd name="T98" fmla="*/ 2147483647 w 221"/>
                <a:gd name="T99" fmla="*/ 2147483647 h 258"/>
                <a:gd name="T100" fmla="*/ 2147483647 w 221"/>
                <a:gd name="T101" fmla="*/ 2147483647 h 258"/>
                <a:gd name="T102" fmla="*/ 2147483647 w 221"/>
                <a:gd name="T103" fmla="*/ 2147483647 h 258"/>
                <a:gd name="T104" fmla="*/ 2147483647 w 221"/>
                <a:gd name="T105" fmla="*/ 2147483647 h 258"/>
                <a:gd name="T106" fmla="*/ 2147483647 w 221"/>
                <a:gd name="T107" fmla="*/ 2147483647 h 258"/>
                <a:gd name="T108" fmla="*/ 2147483647 w 221"/>
                <a:gd name="T109" fmla="*/ 2147483647 h 258"/>
                <a:gd name="T110" fmla="*/ 2147483647 w 221"/>
                <a:gd name="T111" fmla="*/ 2147483647 h 258"/>
                <a:gd name="T112" fmla="*/ 2147483647 w 221"/>
                <a:gd name="T113" fmla="*/ 2147483647 h 2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1"/>
                <a:gd name="T172" fmla="*/ 0 h 258"/>
                <a:gd name="T173" fmla="*/ 221 w 221"/>
                <a:gd name="T174" fmla="*/ 258 h 25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1" h="258">
                  <a:moveTo>
                    <a:pt x="149" y="204"/>
                  </a:moveTo>
                  <a:lnTo>
                    <a:pt x="143" y="228"/>
                  </a:lnTo>
                  <a:lnTo>
                    <a:pt x="137" y="246"/>
                  </a:lnTo>
                  <a:lnTo>
                    <a:pt x="113" y="246"/>
                  </a:lnTo>
                  <a:lnTo>
                    <a:pt x="107" y="258"/>
                  </a:lnTo>
                  <a:lnTo>
                    <a:pt x="101" y="246"/>
                  </a:lnTo>
                  <a:lnTo>
                    <a:pt x="77" y="240"/>
                  </a:lnTo>
                  <a:lnTo>
                    <a:pt x="59" y="258"/>
                  </a:lnTo>
                  <a:lnTo>
                    <a:pt x="47" y="258"/>
                  </a:lnTo>
                  <a:lnTo>
                    <a:pt x="41" y="240"/>
                  </a:lnTo>
                  <a:lnTo>
                    <a:pt x="35" y="222"/>
                  </a:lnTo>
                  <a:lnTo>
                    <a:pt x="29" y="204"/>
                  </a:lnTo>
                  <a:lnTo>
                    <a:pt x="29" y="192"/>
                  </a:lnTo>
                  <a:lnTo>
                    <a:pt x="24" y="174"/>
                  </a:lnTo>
                  <a:lnTo>
                    <a:pt x="18" y="162"/>
                  </a:lnTo>
                  <a:lnTo>
                    <a:pt x="12" y="156"/>
                  </a:lnTo>
                  <a:lnTo>
                    <a:pt x="12" y="144"/>
                  </a:lnTo>
                  <a:lnTo>
                    <a:pt x="18" y="126"/>
                  </a:lnTo>
                  <a:lnTo>
                    <a:pt x="12" y="126"/>
                  </a:lnTo>
                  <a:lnTo>
                    <a:pt x="12" y="108"/>
                  </a:lnTo>
                  <a:lnTo>
                    <a:pt x="12" y="96"/>
                  </a:lnTo>
                  <a:lnTo>
                    <a:pt x="12" y="84"/>
                  </a:lnTo>
                  <a:lnTo>
                    <a:pt x="12" y="60"/>
                  </a:lnTo>
                  <a:lnTo>
                    <a:pt x="18" y="54"/>
                  </a:lnTo>
                  <a:lnTo>
                    <a:pt x="6" y="36"/>
                  </a:lnTo>
                  <a:lnTo>
                    <a:pt x="0" y="24"/>
                  </a:lnTo>
                  <a:lnTo>
                    <a:pt x="24" y="24"/>
                  </a:lnTo>
                  <a:lnTo>
                    <a:pt x="29" y="18"/>
                  </a:lnTo>
                  <a:lnTo>
                    <a:pt x="41" y="6"/>
                  </a:lnTo>
                  <a:lnTo>
                    <a:pt x="59" y="0"/>
                  </a:lnTo>
                  <a:lnTo>
                    <a:pt x="71" y="0"/>
                  </a:lnTo>
                  <a:lnTo>
                    <a:pt x="77" y="36"/>
                  </a:lnTo>
                  <a:lnTo>
                    <a:pt x="89" y="48"/>
                  </a:lnTo>
                  <a:lnTo>
                    <a:pt x="101" y="54"/>
                  </a:lnTo>
                  <a:lnTo>
                    <a:pt x="119" y="60"/>
                  </a:lnTo>
                  <a:lnTo>
                    <a:pt x="137" y="72"/>
                  </a:lnTo>
                  <a:lnTo>
                    <a:pt x="155" y="78"/>
                  </a:lnTo>
                  <a:lnTo>
                    <a:pt x="161" y="84"/>
                  </a:lnTo>
                  <a:lnTo>
                    <a:pt x="167" y="108"/>
                  </a:lnTo>
                  <a:lnTo>
                    <a:pt x="161" y="108"/>
                  </a:lnTo>
                  <a:lnTo>
                    <a:pt x="167" y="114"/>
                  </a:lnTo>
                  <a:lnTo>
                    <a:pt x="173" y="126"/>
                  </a:lnTo>
                  <a:lnTo>
                    <a:pt x="185" y="132"/>
                  </a:lnTo>
                  <a:lnTo>
                    <a:pt x="203" y="132"/>
                  </a:lnTo>
                  <a:lnTo>
                    <a:pt x="203" y="150"/>
                  </a:lnTo>
                  <a:lnTo>
                    <a:pt x="215" y="162"/>
                  </a:lnTo>
                  <a:lnTo>
                    <a:pt x="221" y="168"/>
                  </a:lnTo>
                  <a:lnTo>
                    <a:pt x="215" y="180"/>
                  </a:lnTo>
                  <a:lnTo>
                    <a:pt x="209" y="198"/>
                  </a:lnTo>
                  <a:lnTo>
                    <a:pt x="215" y="204"/>
                  </a:lnTo>
                  <a:lnTo>
                    <a:pt x="209" y="204"/>
                  </a:lnTo>
                  <a:lnTo>
                    <a:pt x="197" y="192"/>
                  </a:lnTo>
                  <a:lnTo>
                    <a:pt x="149" y="198"/>
                  </a:lnTo>
                  <a:lnTo>
                    <a:pt x="149" y="204"/>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12" name="Freeform 3804"/>
            <p:cNvSpPr>
              <a:spLocks/>
            </p:cNvSpPr>
            <p:nvPr/>
          </p:nvSpPr>
          <p:spPr bwMode="auto">
            <a:xfrm>
              <a:off x="4564063" y="4787900"/>
              <a:ext cx="258763" cy="319087"/>
            </a:xfrm>
            <a:custGeom>
              <a:avLst/>
              <a:gdLst>
                <a:gd name="T0" fmla="*/ 0 w 161"/>
                <a:gd name="T1" fmla="*/ 2147483647 h 179"/>
                <a:gd name="T2" fmla="*/ 0 w 161"/>
                <a:gd name="T3" fmla="*/ 2147483647 h 179"/>
                <a:gd name="T4" fmla="*/ 0 w 161"/>
                <a:gd name="T5" fmla="*/ 2147483647 h 179"/>
                <a:gd name="T6" fmla="*/ 2147483647 w 161"/>
                <a:gd name="T7" fmla="*/ 2147483647 h 179"/>
                <a:gd name="T8" fmla="*/ 2147483647 w 161"/>
                <a:gd name="T9" fmla="*/ 2147483647 h 179"/>
                <a:gd name="T10" fmla="*/ 2147483647 w 161"/>
                <a:gd name="T11" fmla="*/ 2147483647 h 179"/>
                <a:gd name="T12" fmla="*/ 2147483647 w 161"/>
                <a:gd name="T13" fmla="*/ 2147483647 h 179"/>
                <a:gd name="T14" fmla="*/ 2147483647 w 161"/>
                <a:gd name="T15" fmla="*/ 2147483647 h 179"/>
                <a:gd name="T16" fmla="*/ 2147483647 w 161"/>
                <a:gd name="T17" fmla="*/ 0 h 179"/>
                <a:gd name="T18" fmla="*/ 2147483647 w 161"/>
                <a:gd name="T19" fmla="*/ 2147483647 h 179"/>
                <a:gd name="T20" fmla="*/ 2147483647 w 161"/>
                <a:gd name="T21" fmla="*/ 0 h 179"/>
                <a:gd name="T22" fmla="*/ 2147483647 w 161"/>
                <a:gd name="T23" fmla="*/ 0 h 179"/>
                <a:gd name="T24" fmla="*/ 2147483647 w 161"/>
                <a:gd name="T25" fmla="*/ 2147483647 h 179"/>
                <a:gd name="T26" fmla="*/ 2147483647 w 161"/>
                <a:gd name="T27" fmla="*/ 2147483647 h 179"/>
                <a:gd name="T28" fmla="*/ 2147483647 w 161"/>
                <a:gd name="T29" fmla="*/ 2147483647 h 179"/>
                <a:gd name="T30" fmla="*/ 2147483647 w 161"/>
                <a:gd name="T31" fmla="*/ 2147483647 h 179"/>
                <a:gd name="T32" fmla="*/ 2147483647 w 161"/>
                <a:gd name="T33" fmla="*/ 2147483647 h 179"/>
                <a:gd name="T34" fmla="*/ 2147483647 w 161"/>
                <a:gd name="T35" fmla="*/ 2147483647 h 179"/>
                <a:gd name="T36" fmla="*/ 2147483647 w 161"/>
                <a:gd name="T37" fmla="*/ 2147483647 h 179"/>
                <a:gd name="T38" fmla="*/ 2147483647 w 161"/>
                <a:gd name="T39" fmla="*/ 2147483647 h 179"/>
                <a:gd name="T40" fmla="*/ 2147483647 w 161"/>
                <a:gd name="T41" fmla="*/ 2147483647 h 179"/>
                <a:gd name="T42" fmla="*/ 2147483647 w 161"/>
                <a:gd name="T43" fmla="*/ 2147483647 h 179"/>
                <a:gd name="T44" fmla="*/ 2147483647 w 161"/>
                <a:gd name="T45" fmla="*/ 2147483647 h 179"/>
                <a:gd name="T46" fmla="*/ 2147483647 w 161"/>
                <a:gd name="T47" fmla="*/ 2147483647 h 179"/>
                <a:gd name="T48" fmla="*/ 2147483647 w 161"/>
                <a:gd name="T49" fmla="*/ 2147483647 h 179"/>
                <a:gd name="T50" fmla="*/ 2147483647 w 161"/>
                <a:gd name="T51" fmla="*/ 2147483647 h 179"/>
                <a:gd name="T52" fmla="*/ 2147483647 w 161"/>
                <a:gd name="T53" fmla="*/ 2147483647 h 179"/>
                <a:gd name="T54" fmla="*/ 2147483647 w 161"/>
                <a:gd name="T55" fmla="*/ 2147483647 h 179"/>
                <a:gd name="T56" fmla="*/ 2147483647 w 161"/>
                <a:gd name="T57" fmla="*/ 2147483647 h 179"/>
                <a:gd name="T58" fmla="*/ 2147483647 w 161"/>
                <a:gd name="T59" fmla="*/ 2147483647 h 179"/>
                <a:gd name="T60" fmla="*/ 2147483647 w 161"/>
                <a:gd name="T61" fmla="*/ 2147483647 h 179"/>
                <a:gd name="T62" fmla="*/ 2147483647 w 161"/>
                <a:gd name="T63" fmla="*/ 2147483647 h 179"/>
                <a:gd name="T64" fmla="*/ 2147483647 w 161"/>
                <a:gd name="T65" fmla="*/ 2147483647 h 179"/>
                <a:gd name="T66" fmla="*/ 0 w 161"/>
                <a:gd name="T67" fmla="*/ 2147483647 h 1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1"/>
                <a:gd name="T103" fmla="*/ 0 h 179"/>
                <a:gd name="T104" fmla="*/ 161 w 161"/>
                <a:gd name="T105" fmla="*/ 179 h 17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1" h="179">
                  <a:moveTo>
                    <a:pt x="0" y="138"/>
                  </a:moveTo>
                  <a:lnTo>
                    <a:pt x="0" y="108"/>
                  </a:lnTo>
                  <a:lnTo>
                    <a:pt x="0" y="84"/>
                  </a:lnTo>
                  <a:lnTo>
                    <a:pt x="18" y="84"/>
                  </a:lnTo>
                  <a:lnTo>
                    <a:pt x="18" y="60"/>
                  </a:lnTo>
                  <a:lnTo>
                    <a:pt x="18" y="24"/>
                  </a:lnTo>
                  <a:lnTo>
                    <a:pt x="18" y="6"/>
                  </a:lnTo>
                  <a:lnTo>
                    <a:pt x="42" y="6"/>
                  </a:lnTo>
                  <a:lnTo>
                    <a:pt x="60" y="0"/>
                  </a:lnTo>
                  <a:lnTo>
                    <a:pt x="66" y="12"/>
                  </a:lnTo>
                  <a:lnTo>
                    <a:pt x="83" y="0"/>
                  </a:lnTo>
                  <a:lnTo>
                    <a:pt x="95" y="0"/>
                  </a:lnTo>
                  <a:lnTo>
                    <a:pt x="101" y="18"/>
                  </a:lnTo>
                  <a:lnTo>
                    <a:pt x="113" y="36"/>
                  </a:lnTo>
                  <a:lnTo>
                    <a:pt x="125" y="48"/>
                  </a:lnTo>
                  <a:lnTo>
                    <a:pt x="131" y="48"/>
                  </a:lnTo>
                  <a:lnTo>
                    <a:pt x="137" y="54"/>
                  </a:lnTo>
                  <a:lnTo>
                    <a:pt x="143" y="72"/>
                  </a:lnTo>
                  <a:lnTo>
                    <a:pt x="155" y="78"/>
                  </a:lnTo>
                  <a:lnTo>
                    <a:pt x="161" y="84"/>
                  </a:lnTo>
                  <a:lnTo>
                    <a:pt x="137" y="102"/>
                  </a:lnTo>
                  <a:lnTo>
                    <a:pt x="119" y="114"/>
                  </a:lnTo>
                  <a:lnTo>
                    <a:pt x="107" y="132"/>
                  </a:lnTo>
                  <a:lnTo>
                    <a:pt x="101" y="138"/>
                  </a:lnTo>
                  <a:lnTo>
                    <a:pt x="89" y="155"/>
                  </a:lnTo>
                  <a:lnTo>
                    <a:pt x="66" y="150"/>
                  </a:lnTo>
                  <a:lnTo>
                    <a:pt x="48" y="150"/>
                  </a:lnTo>
                  <a:lnTo>
                    <a:pt x="42" y="161"/>
                  </a:lnTo>
                  <a:lnTo>
                    <a:pt x="30" y="173"/>
                  </a:lnTo>
                  <a:lnTo>
                    <a:pt x="12" y="179"/>
                  </a:lnTo>
                  <a:lnTo>
                    <a:pt x="6" y="173"/>
                  </a:lnTo>
                  <a:lnTo>
                    <a:pt x="12" y="155"/>
                  </a:lnTo>
                  <a:lnTo>
                    <a:pt x="0" y="138"/>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13" name="Freeform 3805"/>
            <p:cNvSpPr>
              <a:spLocks/>
            </p:cNvSpPr>
            <p:nvPr/>
          </p:nvSpPr>
          <p:spPr bwMode="auto">
            <a:xfrm>
              <a:off x="5224463" y="4551363"/>
              <a:ext cx="9525" cy="20637"/>
            </a:xfrm>
            <a:custGeom>
              <a:avLst/>
              <a:gdLst>
                <a:gd name="T0" fmla="*/ 2147483647 w 6"/>
                <a:gd name="T1" fmla="*/ 2147483647 h 12"/>
                <a:gd name="T2" fmla="*/ 0 w 6"/>
                <a:gd name="T3" fmla="*/ 2147483647 h 12"/>
                <a:gd name="T4" fmla="*/ 0 w 6"/>
                <a:gd name="T5" fmla="*/ 0 h 12"/>
                <a:gd name="T6" fmla="*/ 2147483647 w 6"/>
                <a:gd name="T7" fmla="*/ 2147483647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6" y="12"/>
                  </a:moveTo>
                  <a:lnTo>
                    <a:pt x="0" y="12"/>
                  </a:lnTo>
                  <a:lnTo>
                    <a:pt x="0" y="0"/>
                  </a:lnTo>
                  <a:lnTo>
                    <a:pt x="6" y="12"/>
                  </a:lnTo>
                  <a:close/>
                </a:path>
              </a:pathLst>
            </a:custGeom>
            <a:solidFill>
              <a:srgbClr val="239FB1"/>
            </a:solidFill>
            <a:ln w="9525">
              <a:solidFill>
                <a:srgbClr val="239FB1"/>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14" name="Freeform 3806"/>
            <p:cNvSpPr>
              <a:spLocks/>
            </p:cNvSpPr>
            <p:nvPr/>
          </p:nvSpPr>
          <p:spPr bwMode="auto">
            <a:xfrm>
              <a:off x="4743450" y="5172075"/>
              <a:ext cx="68263" cy="63500"/>
            </a:xfrm>
            <a:custGeom>
              <a:avLst/>
              <a:gdLst>
                <a:gd name="T0" fmla="*/ 2147483647 w 42"/>
                <a:gd name="T1" fmla="*/ 0 h 36"/>
                <a:gd name="T2" fmla="*/ 0 w 42"/>
                <a:gd name="T3" fmla="*/ 2147483647 h 36"/>
                <a:gd name="T4" fmla="*/ 2147483647 w 42"/>
                <a:gd name="T5" fmla="*/ 2147483647 h 36"/>
                <a:gd name="T6" fmla="*/ 2147483647 w 42"/>
                <a:gd name="T7" fmla="*/ 2147483647 h 36"/>
                <a:gd name="T8" fmla="*/ 2147483647 w 42"/>
                <a:gd name="T9" fmla="*/ 2147483647 h 36"/>
                <a:gd name="T10" fmla="*/ 2147483647 w 42"/>
                <a:gd name="T11" fmla="*/ 2147483647 h 36"/>
                <a:gd name="T12" fmla="*/ 2147483647 w 42"/>
                <a:gd name="T13" fmla="*/ 0 h 36"/>
                <a:gd name="T14" fmla="*/ 2147483647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36"/>
                <a:gd name="T26" fmla="*/ 42 w 42"/>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36">
                  <a:moveTo>
                    <a:pt x="18" y="0"/>
                  </a:moveTo>
                  <a:lnTo>
                    <a:pt x="0" y="18"/>
                  </a:lnTo>
                  <a:lnTo>
                    <a:pt x="12" y="36"/>
                  </a:lnTo>
                  <a:lnTo>
                    <a:pt x="18" y="30"/>
                  </a:lnTo>
                  <a:lnTo>
                    <a:pt x="36" y="18"/>
                  </a:lnTo>
                  <a:lnTo>
                    <a:pt x="42" y="6"/>
                  </a:lnTo>
                  <a:lnTo>
                    <a:pt x="24" y="0"/>
                  </a:lnTo>
                  <a:lnTo>
                    <a:pt x="18" y="0"/>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15" name="Freeform 3807"/>
            <p:cNvSpPr>
              <a:spLocks/>
            </p:cNvSpPr>
            <p:nvPr/>
          </p:nvSpPr>
          <p:spPr bwMode="auto">
            <a:xfrm>
              <a:off x="5208588" y="4583113"/>
              <a:ext cx="219075" cy="473075"/>
            </a:xfrm>
            <a:custGeom>
              <a:avLst/>
              <a:gdLst>
                <a:gd name="T0" fmla="*/ 2147483647 w 137"/>
                <a:gd name="T1" fmla="*/ 2147483647 h 264"/>
                <a:gd name="T2" fmla="*/ 2147483647 w 137"/>
                <a:gd name="T3" fmla="*/ 2147483647 h 264"/>
                <a:gd name="T4" fmla="*/ 2147483647 w 137"/>
                <a:gd name="T5" fmla="*/ 2147483647 h 264"/>
                <a:gd name="T6" fmla="*/ 2147483647 w 137"/>
                <a:gd name="T7" fmla="*/ 2147483647 h 264"/>
                <a:gd name="T8" fmla="*/ 2147483647 w 137"/>
                <a:gd name="T9" fmla="*/ 2147483647 h 264"/>
                <a:gd name="T10" fmla="*/ 2147483647 w 137"/>
                <a:gd name="T11" fmla="*/ 2147483647 h 264"/>
                <a:gd name="T12" fmla="*/ 2147483647 w 137"/>
                <a:gd name="T13" fmla="*/ 2147483647 h 264"/>
                <a:gd name="T14" fmla="*/ 2147483647 w 137"/>
                <a:gd name="T15" fmla="*/ 2147483647 h 264"/>
                <a:gd name="T16" fmla="*/ 2147483647 w 137"/>
                <a:gd name="T17" fmla="*/ 2147483647 h 264"/>
                <a:gd name="T18" fmla="*/ 0 w 137"/>
                <a:gd name="T19" fmla="*/ 2147483647 h 264"/>
                <a:gd name="T20" fmla="*/ 2147483647 w 137"/>
                <a:gd name="T21" fmla="*/ 2147483647 h 264"/>
                <a:gd name="T22" fmla="*/ 2147483647 w 137"/>
                <a:gd name="T23" fmla="*/ 2147483647 h 264"/>
                <a:gd name="T24" fmla="*/ 2147483647 w 137"/>
                <a:gd name="T25" fmla="*/ 2147483647 h 264"/>
                <a:gd name="T26" fmla="*/ 2147483647 w 137"/>
                <a:gd name="T27" fmla="*/ 2147483647 h 264"/>
                <a:gd name="T28" fmla="*/ 2147483647 w 137"/>
                <a:gd name="T29" fmla="*/ 2147483647 h 264"/>
                <a:gd name="T30" fmla="*/ 2147483647 w 137"/>
                <a:gd name="T31" fmla="*/ 2147483647 h 264"/>
                <a:gd name="T32" fmla="*/ 2147483647 w 137"/>
                <a:gd name="T33" fmla="*/ 2147483647 h 264"/>
                <a:gd name="T34" fmla="*/ 2147483647 w 137"/>
                <a:gd name="T35" fmla="*/ 2147483647 h 264"/>
                <a:gd name="T36" fmla="*/ 2147483647 w 137"/>
                <a:gd name="T37" fmla="*/ 2147483647 h 264"/>
                <a:gd name="T38" fmla="*/ 2147483647 w 137"/>
                <a:gd name="T39" fmla="*/ 2147483647 h 264"/>
                <a:gd name="T40" fmla="*/ 2147483647 w 137"/>
                <a:gd name="T41" fmla="*/ 2147483647 h 264"/>
                <a:gd name="T42" fmla="*/ 2147483647 w 137"/>
                <a:gd name="T43" fmla="*/ 2147483647 h 264"/>
                <a:gd name="T44" fmla="*/ 2147483647 w 137"/>
                <a:gd name="T45" fmla="*/ 2147483647 h 264"/>
                <a:gd name="T46" fmla="*/ 2147483647 w 137"/>
                <a:gd name="T47" fmla="*/ 2147483647 h 264"/>
                <a:gd name="T48" fmla="*/ 2147483647 w 137"/>
                <a:gd name="T49" fmla="*/ 2147483647 h 264"/>
                <a:gd name="T50" fmla="*/ 2147483647 w 137"/>
                <a:gd name="T51" fmla="*/ 2147483647 h 264"/>
                <a:gd name="T52" fmla="*/ 2147483647 w 137"/>
                <a:gd name="T53" fmla="*/ 2147483647 h 264"/>
                <a:gd name="T54" fmla="*/ 2147483647 w 137"/>
                <a:gd name="T55" fmla="*/ 2147483647 h 264"/>
                <a:gd name="T56" fmla="*/ 2147483647 w 137"/>
                <a:gd name="T57" fmla="*/ 2147483647 h 264"/>
                <a:gd name="T58" fmla="*/ 2147483647 w 137"/>
                <a:gd name="T59" fmla="*/ 0 h 264"/>
                <a:gd name="T60" fmla="*/ 2147483647 w 137"/>
                <a:gd name="T61" fmla="*/ 0 h 264"/>
                <a:gd name="T62" fmla="*/ 2147483647 w 137"/>
                <a:gd name="T63" fmla="*/ 2147483647 h 264"/>
                <a:gd name="T64" fmla="*/ 2147483647 w 137"/>
                <a:gd name="T65" fmla="*/ 2147483647 h 264"/>
                <a:gd name="T66" fmla="*/ 2147483647 w 137"/>
                <a:gd name="T67" fmla="*/ 2147483647 h 264"/>
                <a:gd name="T68" fmla="*/ 2147483647 w 137"/>
                <a:gd name="T69" fmla="*/ 2147483647 h 264"/>
                <a:gd name="T70" fmla="*/ 2147483647 w 137"/>
                <a:gd name="T71" fmla="*/ 2147483647 h 264"/>
                <a:gd name="T72" fmla="*/ 2147483647 w 137"/>
                <a:gd name="T73" fmla="*/ 2147483647 h 264"/>
                <a:gd name="T74" fmla="*/ 2147483647 w 137"/>
                <a:gd name="T75" fmla="*/ 2147483647 h 264"/>
                <a:gd name="T76" fmla="*/ 2147483647 w 137"/>
                <a:gd name="T77" fmla="*/ 2147483647 h 264"/>
                <a:gd name="T78" fmla="*/ 2147483647 w 137"/>
                <a:gd name="T79" fmla="*/ 2147483647 h 264"/>
                <a:gd name="T80" fmla="*/ 2147483647 w 137"/>
                <a:gd name="T81" fmla="*/ 2147483647 h 264"/>
                <a:gd name="T82" fmla="*/ 2147483647 w 137"/>
                <a:gd name="T83" fmla="*/ 2147483647 h 264"/>
                <a:gd name="T84" fmla="*/ 2147483647 w 137"/>
                <a:gd name="T85" fmla="*/ 2147483647 h 264"/>
                <a:gd name="T86" fmla="*/ 2147483647 w 137"/>
                <a:gd name="T87" fmla="*/ 2147483647 h 264"/>
                <a:gd name="T88" fmla="*/ 2147483647 w 137"/>
                <a:gd name="T89" fmla="*/ 2147483647 h 264"/>
                <a:gd name="T90" fmla="*/ 2147483647 w 137"/>
                <a:gd name="T91" fmla="*/ 2147483647 h 2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7"/>
                <a:gd name="T139" fmla="*/ 0 h 264"/>
                <a:gd name="T140" fmla="*/ 137 w 137"/>
                <a:gd name="T141" fmla="*/ 264 h 26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7" h="264">
                  <a:moveTo>
                    <a:pt x="47" y="72"/>
                  </a:moveTo>
                  <a:lnTo>
                    <a:pt x="41" y="72"/>
                  </a:lnTo>
                  <a:lnTo>
                    <a:pt x="29" y="84"/>
                  </a:lnTo>
                  <a:lnTo>
                    <a:pt x="23" y="96"/>
                  </a:lnTo>
                  <a:lnTo>
                    <a:pt x="17" y="114"/>
                  </a:lnTo>
                  <a:lnTo>
                    <a:pt x="23" y="132"/>
                  </a:lnTo>
                  <a:lnTo>
                    <a:pt x="23" y="156"/>
                  </a:lnTo>
                  <a:lnTo>
                    <a:pt x="11" y="168"/>
                  </a:lnTo>
                  <a:lnTo>
                    <a:pt x="5" y="180"/>
                  </a:lnTo>
                  <a:lnTo>
                    <a:pt x="0" y="210"/>
                  </a:lnTo>
                  <a:lnTo>
                    <a:pt x="5" y="228"/>
                  </a:lnTo>
                  <a:lnTo>
                    <a:pt x="11" y="258"/>
                  </a:lnTo>
                  <a:lnTo>
                    <a:pt x="35" y="264"/>
                  </a:lnTo>
                  <a:lnTo>
                    <a:pt x="47" y="258"/>
                  </a:lnTo>
                  <a:lnTo>
                    <a:pt x="65" y="252"/>
                  </a:lnTo>
                  <a:lnTo>
                    <a:pt x="71" y="234"/>
                  </a:lnTo>
                  <a:lnTo>
                    <a:pt x="77" y="216"/>
                  </a:lnTo>
                  <a:lnTo>
                    <a:pt x="83" y="198"/>
                  </a:lnTo>
                  <a:lnTo>
                    <a:pt x="89" y="180"/>
                  </a:lnTo>
                  <a:lnTo>
                    <a:pt x="95" y="162"/>
                  </a:lnTo>
                  <a:lnTo>
                    <a:pt x="101" y="144"/>
                  </a:lnTo>
                  <a:lnTo>
                    <a:pt x="107" y="126"/>
                  </a:lnTo>
                  <a:lnTo>
                    <a:pt x="113" y="108"/>
                  </a:lnTo>
                  <a:lnTo>
                    <a:pt x="119" y="90"/>
                  </a:lnTo>
                  <a:lnTo>
                    <a:pt x="119" y="66"/>
                  </a:lnTo>
                  <a:lnTo>
                    <a:pt x="131" y="72"/>
                  </a:lnTo>
                  <a:lnTo>
                    <a:pt x="137" y="60"/>
                  </a:lnTo>
                  <a:lnTo>
                    <a:pt x="131" y="36"/>
                  </a:lnTo>
                  <a:lnTo>
                    <a:pt x="125" y="12"/>
                  </a:lnTo>
                  <a:lnTo>
                    <a:pt x="119" y="0"/>
                  </a:lnTo>
                  <a:lnTo>
                    <a:pt x="113" y="0"/>
                  </a:lnTo>
                  <a:lnTo>
                    <a:pt x="107" y="6"/>
                  </a:lnTo>
                  <a:lnTo>
                    <a:pt x="107" y="24"/>
                  </a:lnTo>
                  <a:lnTo>
                    <a:pt x="101" y="30"/>
                  </a:lnTo>
                  <a:lnTo>
                    <a:pt x="95" y="30"/>
                  </a:lnTo>
                  <a:lnTo>
                    <a:pt x="89" y="30"/>
                  </a:lnTo>
                  <a:lnTo>
                    <a:pt x="89" y="36"/>
                  </a:lnTo>
                  <a:lnTo>
                    <a:pt x="89" y="48"/>
                  </a:lnTo>
                  <a:lnTo>
                    <a:pt x="83" y="54"/>
                  </a:lnTo>
                  <a:lnTo>
                    <a:pt x="83" y="48"/>
                  </a:lnTo>
                  <a:lnTo>
                    <a:pt x="77" y="60"/>
                  </a:lnTo>
                  <a:lnTo>
                    <a:pt x="71" y="66"/>
                  </a:lnTo>
                  <a:lnTo>
                    <a:pt x="71" y="60"/>
                  </a:lnTo>
                  <a:lnTo>
                    <a:pt x="65" y="72"/>
                  </a:lnTo>
                  <a:lnTo>
                    <a:pt x="47" y="72"/>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16" name="Freeform 3808"/>
            <p:cNvSpPr>
              <a:spLocks/>
            </p:cNvSpPr>
            <p:nvPr/>
          </p:nvSpPr>
          <p:spPr bwMode="auto">
            <a:xfrm>
              <a:off x="4927600" y="4486275"/>
              <a:ext cx="88900" cy="268287"/>
            </a:xfrm>
            <a:custGeom>
              <a:avLst/>
              <a:gdLst>
                <a:gd name="T0" fmla="*/ 2147483647 w 54"/>
                <a:gd name="T1" fmla="*/ 2147483647 h 150"/>
                <a:gd name="T2" fmla="*/ 2147483647 w 54"/>
                <a:gd name="T3" fmla="*/ 2147483647 h 150"/>
                <a:gd name="T4" fmla="*/ 2147483647 w 54"/>
                <a:gd name="T5" fmla="*/ 2147483647 h 150"/>
                <a:gd name="T6" fmla="*/ 2147483647 w 54"/>
                <a:gd name="T7" fmla="*/ 2147483647 h 150"/>
                <a:gd name="T8" fmla="*/ 2147483647 w 54"/>
                <a:gd name="T9" fmla="*/ 2147483647 h 150"/>
                <a:gd name="T10" fmla="*/ 2147483647 w 54"/>
                <a:gd name="T11" fmla="*/ 2147483647 h 150"/>
                <a:gd name="T12" fmla="*/ 2147483647 w 54"/>
                <a:gd name="T13" fmla="*/ 2147483647 h 150"/>
                <a:gd name="T14" fmla="*/ 2147483647 w 54"/>
                <a:gd name="T15" fmla="*/ 2147483647 h 150"/>
                <a:gd name="T16" fmla="*/ 2147483647 w 54"/>
                <a:gd name="T17" fmla="*/ 2147483647 h 150"/>
                <a:gd name="T18" fmla="*/ 2147483647 w 54"/>
                <a:gd name="T19" fmla="*/ 2147483647 h 150"/>
                <a:gd name="T20" fmla="*/ 2147483647 w 54"/>
                <a:gd name="T21" fmla="*/ 2147483647 h 150"/>
                <a:gd name="T22" fmla="*/ 2147483647 w 54"/>
                <a:gd name="T23" fmla="*/ 2147483647 h 150"/>
                <a:gd name="T24" fmla="*/ 2147483647 w 54"/>
                <a:gd name="T25" fmla="*/ 2147483647 h 150"/>
                <a:gd name="T26" fmla="*/ 2147483647 w 54"/>
                <a:gd name="T27" fmla="*/ 2147483647 h 150"/>
                <a:gd name="T28" fmla="*/ 2147483647 w 54"/>
                <a:gd name="T29" fmla="*/ 2147483647 h 150"/>
                <a:gd name="T30" fmla="*/ 2147483647 w 54"/>
                <a:gd name="T31" fmla="*/ 0 h 150"/>
                <a:gd name="T32" fmla="*/ 2147483647 w 54"/>
                <a:gd name="T33" fmla="*/ 0 h 150"/>
                <a:gd name="T34" fmla="*/ 2147483647 w 54"/>
                <a:gd name="T35" fmla="*/ 0 h 150"/>
                <a:gd name="T36" fmla="*/ 2147483647 w 54"/>
                <a:gd name="T37" fmla="*/ 2147483647 h 150"/>
                <a:gd name="T38" fmla="*/ 2147483647 w 54"/>
                <a:gd name="T39" fmla="*/ 2147483647 h 150"/>
                <a:gd name="T40" fmla="*/ 2147483647 w 54"/>
                <a:gd name="T41" fmla="*/ 2147483647 h 150"/>
                <a:gd name="T42" fmla="*/ 2147483647 w 54"/>
                <a:gd name="T43" fmla="*/ 2147483647 h 150"/>
                <a:gd name="T44" fmla="*/ 2147483647 w 54"/>
                <a:gd name="T45" fmla="*/ 2147483647 h 150"/>
                <a:gd name="T46" fmla="*/ 0 w 54"/>
                <a:gd name="T47" fmla="*/ 2147483647 h 150"/>
                <a:gd name="T48" fmla="*/ 2147483647 w 54"/>
                <a:gd name="T49" fmla="*/ 2147483647 h 150"/>
                <a:gd name="T50" fmla="*/ 2147483647 w 54"/>
                <a:gd name="T51" fmla="*/ 2147483647 h 150"/>
                <a:gd name="T52" fmla="*/ 2147483647 w 54"/>
                <a:gd name="T53" fmla="*/ 2147483647 h 150"/>
                <a:gd name="T54" fmla="*/ 2147483647 w 54"/>
                <a:gd name="T55" fmla="*/ 2147483647 h 1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4"/>
                <a:gd name="T85" fmla="*/ 0 h 150"/>
                <a:gd name="T86" fmla="*/ 54 w 54"/>
                <a:gd name="T87" fmla="*/ 150 h 15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4" h="150">
                  <a:moveTo>
                    <a:pt x="30" y="108"/>
                  </a:moveTo>
                  <a:lnTo>
                    <a:pt x="24" y="126"/>
                  </a:lnTo>
                  <a:lnTo>
                    <a:pt x="36" y="138"/>
                  </a:lnTo>
                  <a:lnTo>
                    <a:pt x="42" y="150"/>
                  </a:lnTo>
                  <a:lnTo>
                    <a:pt x="42" y="138"/>
                  </a:lnTo>
                  <a:lnTo>
                    <a:pt x="48" y="132"/>
                  </a:lnTo>
                  <a:lnTo>
                    <a:pt x="54" y="102"/>
                  </a:lnTo>
                  <a:lnTo>
                    <a:pt x="42" y="90"/>
                  </a:lnTo>
                  <a:lnTo>
                    <a:pt x="36" y="78"/>
                  </a:lnTo>
                  <a:lnTo>
                    <a:pt x="30" y="60"/>
                  </a:lnTo>
                  <a:lnTo>
                    <a:pt x="36" y="42"/>
                  </a:lnTo>
                  <a:lnTo>
                    <a:pt x="42" y="42"/>
                  </a:lnTo>
                  <a:lnTo>
                    <a:pt x="36" y="24"/>
                  </a:lnTo>
                  <a:lnTo>
                    <a:pt x="30" y="6"/>
                  </a:lnTo>
                  <a:lnTo>
                    <a:pt x="24" y="0"/>
                  </a:lnTo>
                  <a:lnTo>
                    <a:pt x="6" y="0"/>
                  </a:lnTo>
                  <a:lnTo>
                    <a:pt x="18" y="18"/>
                  </a:lnTo>
                  <a:lnTo>
                    <a:pt x="12" y="24"/>
                  </a:lnTo>
                  <a:lnTo>
                    <a:pt x="12" y="42"/>
                  </a:lnTo>
                  <a:lnTo>
                    <a:pt x="12" y="54"/>
                  </a:lnTo>
                  <a:lnTo>
                    <a:pt x="12" y="60"/>
                  </a:lnTo>
                  <a:lnTo>
                    <a:pt x="0" y="78"/>
                  </a:lnTo>
                  <a:lnTo>
                    <a:pt x="6" y="90"/>
                  </a:lnTo>
                  <a:lnTo>
                    <a:pt x="12" y="96"/>
                  </a:lnTo>
                  <a:lnTo>
                    <a:pt x="24" y="96"/>
                  </a:lnTo>
                  <a:lnTo>
                    <a:pt x="30" y="108"/>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17" name="Freeform 3809"/>
            <p:cNvSpPr>
              <a:spLocks/>
            </p:cNvSpPr>
            <p:nvPr/>
          </p:nvSpPr>
          <p:spPr bwMode="auto">
            <a:xfrm>
              <a:off x="4849813" y="4519613"/>
              <a:ext cx="298450" cy="587375"/>
            </a:xfrm>
            <a:custGeom>
              <a:avLst/>
              <a:gdLst>
                <a:gd name="T0" fmla="*/ 2147483647 w 186"/>
                <a:gd name="T1" fmla="*/ 2147483647 h 329"/>
                <a:gd name="T2" fmla="*/ 2147483647 w 186"/>
                <a:gd name="T3" fmla="*/ 2147483647 h 329"/>
                <a:gd name="T4" fmla="*/ 2147483647 w 186"/>
                <a:gd name="T5" fmla="*/ 2147483647 h 329"/>
                <a:gd name="T6" fmla="*/ 2147483647 w 186"/>
                <a:gd name="T7" fmla="*/ 2147483647 h 329"/>
                <a:gd name="T8" fmla="*/ 2147483647 w 186"/>
                <a:gd name="T9" fmla="*/ 2147483647 h 329"/>
                <a:gd name="T10" fmla="*/ 2147483647 w 186"/>
                <a:gd name="T11" fmla="*/ 2147483647 h 329"/>
                <a:gd name="T12" fmla="*/ 2147483647 w 186"/>
                <a:gd name="T13" fmla="*/ 2147483647 h 329"/>
                <a:gd name="T14" fmla="*/ 2147483647 w 186"/>
                <a:gd name="T15" fmla="*/ 0 h 329"/>
                <a:gd name="T16" fmla="*/ 2147483647 w 186"/>
                <a:gd name="T17" fmla="*/ 2147483647 h 329"/>
                <a:gd name="T18" fmla="*/ 2147483647 w 186"/>
                <a:gd name="T19" fmla="*/ 2147483647 h 329"/>
                <a:gd name="T20" fmla="*/ 2147483647 w 186"/>
                <a:gd name="T21" fmla="*/ 2147483647 h 329"/>
                <a:gd name="T22" fmla="*/ 2147483647 w 186"/>
                <a:gd name="T23" fmla="*/ 2147483647 h 329"/>
                <a:gd name="T24" fmla="*/ 2147483647 w 186"/>
                <a:gd name="T25" fmla="*/ 2147483647 h 329"/>
                <a:gd name="T26" fmla="*/ 2147483647 w 186"/>
                <a:gd name="T27" fmla="*/ 2147483647 h 329"/>
                <a:gd name="T28" fmla="*/ 2147483647 w 186"/>
                <a:gd name="T29" fmla="*/ 2147483647 h 329"/>
                <a:gd name="T30" fmla="*/ 2147483647 w 186"/>
                <a:gd name="T31" fmla="*/ 2147483647 h 329"/>
                <a:gd name="T32" fmla="*/ 2147483647 w 186"/>
                <a:gd name="T33" fmla="*/ 2147483647 h 329"/>
                <a:gd name="T34" fmla="*/ 2147483647 w 186"/>
                <a:gd name="T35" fmla="*/ 2147483647 h 329"/>
                <a:gd name="T36" fmla="*/ 2147483647 w 186"/>
                <a:gd name="T37" fmla="*/ 2147483647 h 329"/>
                <a:gd name="T38" fmla="*/ 2147483647 w 186"/>
                <a:gd name="T39" fmla="*/ 2147483647 h 329"/>
                <a:gd name="T40" fmla="*/ 0 w 186"/>
                <a:gd name="T41" fmla="*/ 2147483647 h 329"/>
                <a:gd name="T42" fmla="*/ 2147483647 w 186"/>
                <a:gd name="T43" fmla="*/ 2147483647 h 329"/>
                <a:gd name="T44" fmla="*/ 2147483647 w 186"/>
                <a:gd name="T45" fmla="*/ 2147483647 h 329"/>
                <a:gd name="T46" fmla="*/ 2147483647 w 186"/>
                <a:gd name="T47" fmla="*/ 2147483647 h 329"/>
                <a:gd name="T48" fmla="*/ 2147483647 w 186"/>
                <a:gd name="T49" fmla="*/ 2147483647 h 329"/>
                <a:gd name="T50" fmla="*/ 2147483647 w 186"/>
                <a:gd name="T51" fmla="*/ 2147483647 h 329"/>
                <a:gd name="T52" fmla="*/ 2147483647 w 186"/>
                <a:gd name="T53" fmla="*/ 2147483647 h 329"/>
                <a:gd name="T54" fmla="*/ 2147483647 w 186"/>
                <a:gd name="T55" fmla="*/ 2147483647 h 329"/>
                <a:gd name="T56" fmla="*/ 2147483647 w 186"/>
                <a:gd name="T57" fmla="*/ 2147483647 h 329"/>
                <a:gd name="T58" fmla="*/ 2147483647 w 186"/>
                <a:gd name="T59" fmla="*/ 2147483647 h 329"/>
                <a:gd name="T60" fmla="*/ 2147483647 w 186"/>
                <a:gd name="T61" fmla="*/ 2147483647 h 329"/>
                <a:gd name="T62" fmla="*/ 2147483647 w 186"/>
                <a:gd name="T63" fmla="*/ 2147483647 h 329"/>
                <a:gd name="T64" fmla="*/ 2147483647 w 186"/>
                <a:gd name="T65" fmla="*/ 2147483647 h 329"/>
                <a:gd name="T66" fmla="*/ 2147483647 w 186"/>
                <a:gd name="T67" fmla="*/ 2147483647 h 329"/>
                <a:gd name="T68" fmla="*/ 2147483647 w 186"/>
                <a:gd name="T69" fmla="*/ 2147483647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6"/>
                <a:gd name="T106" fmla="*/ 0 h 329"/>
                <a:gd name="T107" fmla="*/ 186 w 186"/>
                <a:gd name="T108" fmla="*/ 329 h 32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6" h="329">
                  <a:moveTo>
                    <a:pt x="78" y="204"/>
                  </a:moveTo>
                  <a:lnTo>
                    <a:pt x="78" y="192"/>
                  </a:lnTo>
                  <a:lnTo>
                    <a:pt x="78" y="186"/>
                  </a:lnTo>
                  <a:lnTo>
                    <a:pt x="84" y="186"/>
                  </a:lnTo>
                  <a:lnTo>
                    <a:pt x="102" y="168"/>
                  </a:lnTo>
                  <a:lnTo>
                    <a:pt x="114" y="150"/>
                  </a:lnTo>
                  <a:lnTo>
                    <a:pt x="132" y="144"/>
                  </a:lnTo>
                  <a:lnTo>
                    <a:pt x="150" y="132"/>
                  </a:lnTo>
                  <a:lnTo>
                    <a:pt x="168" y="120"/>
                  </a:lnTo>
                  <a:lnTo>
                    <a:pt x="186" y="96"/>
                  </a:lnTo>
                  <a:lnTo>
                    <a:pt x="186" y="78"/>
                  </a:lnTo>
                  <a:lnTo>
                    <a:pt x="186" y="54"/>
                  </a:lnTo>
                  <a:lnTo>
                    <a:pt x="186" y="42"/>
                  </a:lnTo>
                  <a:lnTo>
                    <a:pt x="186" y="12"/>
                  </a:lnTo>
                  <a:lnTo>
                    <a:pt x="186" y="0"/>
                  </a:lnTo>
                  <a:lnTo>
                    <a:pt x="168" y="12"/>
                  </a:lnTo>
                  <a:lnTo>
                    <a:pt x="150" y="18"/>
                  </a:lnTo>
                  <a:lnTo>
                    <a:pt x="138" y="18"/>
                  </a:lnTo>
                  <a:lnTo>
                    <a:pt x="126" y="24"/>
                  </a:lnTo>
                  <a:lnTo>
                    <a:pt x="108" y="24"/>
                  </a:lnTo>
                  <a:lnTo>
                    <a:pt x="96" y="24"/>
                  </a:lnTo>
                  <a:lnTo>
                    <a:pt x="90" y="24"/>
                  </a:lnTo>
                  <a:lnTo>
                    <a:pt x="84" y="24"/>
                  </a:lnTo>
                  <a:lnTo>
                    <a:pt x="78" y="42"/>
                  </a:lnTo>
                  <a:lnTo>
                    <a:pt x="84" y="60"/>
                  </a:lnTo>
                  <a:lnTo>
                    <a:pt x="90" y="72"/>
                  </a:lnTo>
                  <a:lnTo>
                    <a:pt x="102" y="84"/>
                  </a:lnTo>
                  <a:lnTo>
                    <a:pt x="96" y="114"/>
                  </a:lnTo>
                  <a:lnTo>
                    <a:pt x="90" y="120"/>
                  </a:lnTo>
                  <a:lnTo>
                    <a:pt x="90" y="132"/>
                  </a:lnTo>
                  <a:lnTo>
                    <a:pt x="84" y="120"/>
                  </a:lnTo>
                  <a:lnTo>
                    <a:pt x="72" y="108"/>
                  </a:lnTo>
                  <a:lnTo>
                    <a:pt x="78" y="90"/>
                  </a:lnTo>
                  <a:lnTo>
                    <a:pt x="72" y="78"/>
                  </a:lnTo>
                  <a:lnTo>
                    <a:pt x="60" y="78"/>
                  </a:lnTo>
                  <a:lnTo>
                    <a:pt x="54" y="72"/>
                  </a:lnTo>
                  <a:lnTo>
                    <a:pt x="42" y="78"/>
                  </a:lnTo>
                  <a:lnTo>
                    <a:pt x="30" y="84"/>
                  </a:lnTo>
                  <a:lnTo>
                    <a:pt x="18" y="90"/>
                  </a:lnTo>
                  <a:lnTo>
                    <a:pt x="0" y="96"/>
                  </a:lnTo>
                  <a:lnTo>
                    <a:pt x="6" y="102"/>
                  </a:lnTo>
                  <a:lnTo>
                    <a:pt x="6" y="114"/>
                  </a:lnTo>
                  <a:lnTo>
                    <a:pt x="12" y="114"/>
                  </a:lnTo>
                  <a:lnTo>
                    <a:pt x="30" y="120"/>
                  </a:lnTo>
                  <a:lnTo>
                    <a:pt x="48" y="126"/>
                  </a:lnTo>
                  <a:lnTo>
                    <a:pt x="48" y="150"/>
                  </a:lnTo>
                  <a:lnTo>
                    <a:pt x="42" y="168"/>
                  </a:lnTo>
                  <a:lnTo>
                    <a:pt x="48" y="186"/>
                  </a:lnTo>
                  <a:lnTo>
                    <a:pt x="42" y="204"/>
                  </a:lnTo>
                  <a:lnTo>
                    <a:pt x="36" y="216"/>
                  </a:lnTo>
                  <a:lnTo>
                    <a:pt x="24" y="228"/>
                  </a:lnTo>
                  <a:lnTo>
                    <a:pt x="18" y="240"/>
                  </a:lnTo>
                  <a:lnTo>
                    <a:pt x="18" y="252"/>
                  </a:lnTo>
                  <a:lnTo>
                    <a:pt x="24" y="270"/>
                  </a:lnTo>
                  <a:lnTo>
                    <a:pt x="24" y="288"/>
                  </a:lnTo>
                  <a:lnTo>
                    <a:pt x="24" y="311"/>
                  </a:lnTo>
                  <a:lnTo>
                    <a:pt x="24" y="329"/>
                  </a:lnTo>
                  <a:lnTo>
                    <a:pt x="36" y="329"/>
                  </a:lnTo>
                  <a:lnTo>
                    <a:pt x="36" y="317"/>
                  </a:lnTo>
                  <a:lnTo>
                    <a:pt x="36" y="311"/>
                  </a:lnTo>
                  <a:lnTo>
                    <a:pt x="54" y="294"/>
                  </a:lnTo>
                  <a:lnTo>
                    <a:pt x="84" y="276"/>
                  </a:lnTo>
                  <a:lnTo>
                    <a:pt x="84" y="270"/>
                  </a:lnTo>
                  <a:lnTo>
                    <a:pt x="84" y="252"/>
                  </a:lnTo>
                  <a:lnTo>
                    <a:pt x="90" y="234"/>
                  </a:lnTo>
                  <a:lnTo>
                    <a:pt x="84" y="240"/>
                  </a:lnTo>
                  <a:lnTo>
                    <a:pt x="84" y="222"/>
                  </a:lnTo>
                  <a:lnTo>
                    <a:pt x="78" y="204"/>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18" name="Freeform 3810"/>
            <p:cNvSpPr>
              <a:spLocks/>
            </p:cNvSpPr>
            <p:nvPr/>
          </p:nvSpPr>
          <p:spPr bwMode="auto">
            <a:xfrm>
              <a:off x="4456113" y="4937125"/>
              <a:ext cx="452438" cy="449262"/>
            </a:xfrm>
            <a:custGeom>
              <a:avLst/>
              <a:gdLst>
                <a:gd name="T0" fmla="*/ 2147483647 w 281"/>
                <a:gd name="T1" fmla="*/ 2147483647 h 251"/>
                <a:gd name="T2" fmla="*/ 2147483647 w 281"/>
                <a:gd name="T3" fmla="*/ 2147483647 h 251"/>
                <a:gd name="T4" fmla="*/ 2147483647 w 281"/>
                <a:gd name="T5" fmla="*/ 2147483647 h 251"/>
                <a:gd name="T6" fmla="*/ 2147483647 w 281"/>
                <a:gd name="T7" fmla="*/ 2147483647 h 251"/>
                <a:gd name="T8" fmla="*/ 2147483647 w 281"/>
                <a:gd name="T9" fmla="*/ 2147483647 h 251"/>
                <a:gd name="T10" fmla="*/ 2147483647 w 281"/>
                <a:gd name="T11" fmla="*/ 2147483647 h 251"/>
                <a:gd name="T12" fmla="*/ 2147483647 w 281"/>
                <a:gd name="T13" fmla="*/ 2147483647 h 251"/>
                <a:gd name="T14" fmla="*/ 2147483647 w 281"/>
                <a:gd name="T15" fmla="*/ 2147483647 h 251"/>
                <a:gd name="T16" fmla="*/ 2147483647 w 281"/>
                <a:gd name="T17" fmla="*/ 2147483647 h 251"/>
                <a:gd name="T18" fmla="*/ 2147483647 w 281"/>
                <a:gd name="T19" fmla="*/ 2147483647 h 251"/>
                <a:gd name="T20" fmla="*/ 2147483647 w 281"/>
                <a:gd name="T21" fmla="*/ 2147483647 h 251"/>
                <a:gd name="T22" fmla="*/ 2147483647 w 281"/>
                <a:gd name="T23" fmla="*/ 2147483647 h 251"/>
                <a:gd name="T24" fmla="*/ 2147483647 w 281"/>
                <a:gd name="T25" fmla="*/ 2147483647 h 251"/>
                <a:gd name="T26" fmla="*/ 2147483647 w 281"/>
                <a:gd name="T27" fmla="*/ 2147483647 h 251"/>
                <a:gd name="T28" fmla="*/ 2147483647 w 281"/>
                <a:gd name="T29" fmla="*/ 2147483647 h 251"/>
                <a:gd name="T30" fmla="*/ 2147483647 w 281"/>
                <a:gd name="T31" fmla="*/ 2147483647 h 251"/>
                <a:gd name="T32" fmla="*/ 2147483647 w 281"/>
                <a:gd name="T33" fmla="*/ 2147483647 h 251"/>
                <a:gd name="T34" fmla="*/ 2147483647 w 281"/>
                <a:gd name="T35" fmla="*/ 2147483647 h 251"/>
                <a:gd name="T36" fmla="*/ 2147483647 w 281"/>
                <a:gd name="T37" fmla="*/ 2147483647 h 251"/>
                <a:gd name="T38" fmla="*/ 2147483647 w 281"/>
                <a:gd name="T39" fmla="*/ 2147483647 h 251"/>
                <a:gd name="T40" fmla="*/ 2147483647 w 281"/>
                <a:gd name="T41" fmla="*/ 2147483647 h 251"/>
                <a:gd name="T42" fmla="*/ 2147483647 w 281"/>
                <a:gd name="T43" fmla="*/ 2147483647 h 251"/>
                <a:gd name="T44" fmla="*/ 2147483647 w 281"/>
                <a:gd name="T45" fmla="*/ 0 h 251"/>
                <a:gd name="T46" fmla="*/ 2147483647 w 281"/>
                <a:gd name="T47" fmla="*/ 2147483647 h 251"/>
                <a:gd name="T48" fmla="*/ 2147483647 w 281"/>
                <a:gd name="T49" fmla="*/ 2147483647 h 251"/>
                <a:gd name="T50" fmla="*/ 2147483647 w 281"/>
                <a:gd name="T51" fmla="*/ 2147483647 h 251"/>
                <a:gd name="T52" fmla="*/ 2147483647 w 281"/>
                <a:gd name="T53" fmla="*/ 2147483647 h 251"/>
                <a:gd name="T54" fmla="*/ 2147483647 w 281"/>
                <a:gd name="T55" fmla="*/ 2147483647 h 251"/>
                <a:gd name="T56" fmla="*/ 2147483647 w 281"/>
                <a:gd name="T57" fmla="*/ 2147483647 h 251"/>
                <a:gd name="T58" fmla="*/ 2147483647 w 281"/>
                <a:gd name="T59" fmla="*/ 2147483647 h 251"/>
                <a:gd name="T60" fmla="*/ 2147483647 w 281"/>
                <a:gd name="T61" fmla="*/ 2147483647 h 251"/>
                <a:gd name="T62" fmla="*/ 2147483647 w 281"/>
                <a:gd name="T63" fmla="*/ 2147483647 h 251"/>
                <a:gd name="T64" fmla="*/ 2147483647 w 281"/>
                <a:gd name="T65" fmla="*/ 2147483647 h 251"/>
                <a:gd name="T66" fmla="*/ 2147483647 w 281"/>
                <a:gd name="T67" fmla="*/ 2147483647 h 2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1"/>
                <a:gd name="T103" fmla="*/ 0 h 251"/>
                <a:gd name="T104" fmla="*/ 281 w 281"/>
                <a:gd name="T105" fmla="*/ 251 h 25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lnTo>
                    <a:pt x="197" y="131"/>
                  </a:lnTo>
                  <a:lnTo>
                    <a:pt x="179" y="149"/>
                  </a:lnTo>
                  <a:lnTo>
                    <a:pt x="191" y="167"/>
                  </a:lnTo>
                  <a:lnTo>
                    <a:pt x="197" y="161"/>
                  </a:lnTo>
                  <a:lnTo>
                    <a:pt x="215" y="149"/>
                  </a:lnTo>
                  <a:lnTo>
                    <a:pt x="221" y="137"/>
                  </a:lnTo>
                  <a:lnTo>
                    <a:pt x="203" y="131"/>
                  </a:lnTo>
                  <a:lnTo>
                    <a:pt x="197" y="131"/>
                  </a:lnTo>
                  <a:lnTo>
                    <a:pt x="66" y="54"/>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19" name="Freeform 3811"/>
            <p:cNvSpPr>
              <a:spLocks/>
            </p:cNvSpPr>
            <p:nvPr/>
          </p:nvSpPr>
          <p:spPr bwMode="auto">
            <a:xfrm>
              <a:off x="4456113" y="4937125"/>
              <a:ext cx="452438" cy="449262"/>
            </a:xfrm>
            <a:custGeom>
              <a:avLst/>
              <a:gdLst>
                <a:gd name="T0" fmla="*/ 2147483647 w 281"/>
                <a:gd name="T1" fmla="*/ 2147483647 h 251"/>
                <a:gd name="T2" fmla="*/ 2147483647 w 281"/>
                <a:gd name="T3" fmla="*/ 2147483647 h 251"/>
                <a:gd name="T4" fmla="*/ 2147483647 w 281"/>
                <a:gd name="T5" fmla="*/ 2147483647 h 251"/>
                <a:gd name="T6" fmla="*/ 2147483647 w 281"/>
                <a:gd name="T7" fmla="*/ 2147483647 h 251"/>
                <a:gd name="T8" fmla="*/ 2147483647 w 281"/>
                <a:gd name="T9" fmla="*/ 2147483647 h 251"/>
                <a:gd name="T10" fmla="*/ 2147483647 w 281"/>
                <a:gd name="T11" fmla="*/ 2147483647 h 251"/>
                <a:gd name="T12" fmla="*/ 2147483647 w 281"/>
                <a:gd name="T13" fmla="*/ 2147483647 h 251"/>
                <a:gd name="T14" fmla="*/ 2147483647 w 281"/>
                <a:gd name="T15" fmla="*/ 2147483647 h 251"/>
                <a:gd name="T16" fmla="*/ 0 w 281"/>
                <a:gd name="T17" fmla="*/ 2147483647 h 251"/>
                <a:gd name="T18" fmla="*/ 2147483647 w 281"/>
                <a:gd name="T19" fmla="*/ 2147483647 h 251"/>
                <a:gd name="T20" fmla="*/ 2147483647 w 281"/>
                <a:gd name="T21" fmla="*/ 2147483647 h 251"/>
                <a:gd name="T22" fmla="*/ 2147483647 w 281"/>
                <a:gd name="T23" fmla="*/ 2147483647 h 251"/>
                <a:gd name="T24" fmla="*/ 2147483647 w 281"/>
                <a:gd name="T25" fmla="*/ 2147483647 h 251"/>
                <a:gd name="T26" fmla="*/ 2147483647 w 281"/>
                <a:gd name="T27" fmla="*/ 2147483647 h 251"/>
                <a:gd name="T28" fmla="*/ 2147483647 w 281"/>
                <a:gd name="T29" fmla="*/ 2147483647 h 251"/>
                <a:gd name="T30" fmla="*/ 2147483647 w 281"/>
                <a:gd name="T31" fmla="*/ 2147483647 h 251"/>
                <a:gd name="T32" fmla="*/ 2147483647 w 281"/>
                <a:gd name="T33" fmla="*/ 2147483647 h 251"/>
                <a:gd name="T34" fmla="*/ 2147483647 w 281"/>
                <a:gd name="T35" fmla="*/ 2147483647 h 251"/>
                <a:gd name="T36" fmla="*/ 2147483647 w 281"/>
                <a:gd name="T37" fmla="*/ 2147483647 h 251"/>
                <a:gd name="T38" fmla="*/ 2147483647 w 281"/>
                <a:gd name="T39" fmla="*/ 2147483647 h 251"/>
                <a:gd name="T40" fmla="*/ 2147483647 w 281"/>
                <a:gd name="T41" fmla="*/ 2147483647 h 251"/>
                <a:gd name="T42" fmla="*/ 2147483647 w 281"/>
                <a:gd name="T43" fmla="*/ 2147483647 h 251"/>
                <a:gd name="T44" fmla="*/ 2147483647 w 281"/>
                <a:gd name="T45" fmla="*/ 2147483647 h 251"/>
                <a:gd name="T46" fmla="*/ 2147483647 w 281"/>
                <a:gd name="T47" fmla="*/ 2147483647 h 251"/>
                <a:gd name="T48" fmla="*/ 2147483647 w 281"/>
                <a:gd name="T49" fmla="*/ 2147483647 h 251"/>
                <a:gd name="T50" fmla="*/ 2147483647 w 281"/>
                <a:gd name="T51" fmla="*/ 2147483647 h 251"/>
                <a:gd name="T52" fmla="*/ 2147483647 w 281"/>
                <a:gd name="T53" fmla="*/ 2147483647 h 251"/>
                <a:gd name="T54" fmla="*/ 2147483647 w 281"/>
                <a:gd name="T55" fmla="*/ 2147483647 h 251"/>
                <a:gd name="T56" fmla="*/ 2147483647 w 281"/>
                <a:gd name="T57" fmla="*/ 2147483647 h 251"/>
                <a:gd name="T58" fmla="*/ 2147483647 w 281"/>
                <a:gd name="T59" fmla="*/ 2147483647 h 251"/>
                <a:gd name="T60" fmla="*/ 2147483647 w 281"/>
                <a:gd name="T61" fmla="*/ 2147483647 h 251"/>
                <a:gd name="T62" fmla="*/ 2147483647 w 281"/>
                <a:gd name="T63" fmla="*/ 2147483647 h 251"/>
                <a:gd name="T64" fmla="*/ 2147483647 w 281"/>
                <a:gd name="T65" fmla="*/ 2147483647 h 251"/>
                <a:gd name="T66" fmla="*/ 2147483647 w 281"/>
                <a:gd name="T67" fmla="*/ 2147483647 h 251"/>
                <a:gd name="T68" fmla="*/ 2147483647 w 281"/>
                <a:gd name="T69" fmla="*/ 2147483647 h 251"/>
                <a:gd name="T70" fmla="*/ 2147483647 w 281"/>
                <a:gd name="T71" fmla="*/ 2147483647 h 251"/>
                <a:gd name="T72" fmla="*/ 2147483647 w 281"/>
                <a:gd name="T73" fmla="*/ 2147483647 h 251"/>
                <a:gd name="T74" fmla="*/ 2147483647 w 281"/>
                <a:gd name="T75" fmla="*/ 2147483647 h 251"/>
                <a:gd name="T76" fmla="*/ 2147483647 w 281"/>
                <a:gd name="T77" fmla="*/ 2147483647 h 251"/>
                <a:gd name="T78" fmla="*/ 2147483647 w 281"/>
                <a:gd name="T79" fmla="*/ 2147483647 h 251"/>
                <a:gd name="T80" fmla="*/ 2147483647 w 281"/>
                <a:gd name="T81" fmla="*/ 2147483647 h 251"/>
                <a:gd name="T82" fmla="*/ 2147483647 w 281"/>
                <a:gd name="T83" fmla="*/ 2147483647 h 251"/>
                <a:gd name="T84" fmla="*/ 2147483647 w 281"/>
                <a:gd name="T85" fmla="*/ 2147483647 h 251"/>
                <a:gd name="T86" fmla="*/ 2147483647 w 281"/>
                <a:gd name="T87" fmla="*/ 2147483647 h 251"/>
                <a:gd name="T88" fmla="*/ 2147483647 w 281"/>
                <a:gd name="T89" fmla="*/ 2147483647 h 251"/>
                <a:gd name="T90" fmla="*/ 2147483647 w 281"/>
                <a:gd name="T91" fmla="*/ 0 h 251"/>
                <a:gd name="T92" fmla="*/ 2147483647 w 281"/>
                <a:gd name="T93" fmla="*/ 0 h 251"/>
                <a:gd name="T94" fmla="*/ 2147483647 w 281"/>
                <a:gd name="T95" fmla="*/ 2147483647 h 251"/>
                <a:gd name="T96" fmla="*/ 2147483647 w 281"/>
                <a:gd name="T97" fmla="*/ 2147483647 h 251"/>
                <a:gd name="T98" fmla="*/ 2147483647 w 281"/>
                <a:gd name="T99" fmla="*/ 2147483647 h 251"/>
                <a:gd name="T100" fmla="*/ 2147483647 w 281"/>
                <a:gd name="T101" fmla="*/ 2147483647 h 251"/>
                <a:gd name="T102" fmla="*/ 2147483647 w 281"/>
                <a:gd name="T103" fmla="*/ 2147483647 h 251"/>
                <a:gd name="T104" fmla="*/ 2147483647 w 281"/>
                <a:gd name="T105" fmla="*/ 2147483647 h 251"/>
                <a:gd name="T106" fmla="*/ 2147483647 w 281"/>
                <a:gd name="T107" fmla="*/ 2147483647 h 251"/>
                <a:gd name="T108" fmla="*/ 2147483647 w 281"/>
                <a:gd name="T109" fmla="*/ 2147483647 h 251"/>
                <a:gd name="T110" fmla="*/ 2147483647 w 281"/>
                <a:gd name="T111" fmla="*/ 2147483647 h 251"/>
                <a:gd name="T112" fmla="*/ 2147483647 w 281"/>
                <a:gd name="T113" fmla="*/ 2147483647 h 251"/>
                <a:gd name="T114" fmla="*/ 2147483647 w 281"/>
                <a:gd name="T115" fmla="*/ 2147483647 h 251"/>
                <a:gd name="T116" fmla="*/ 2147483647 w 281"/>
                <a:gd name="T117" fmla="*/ 2147483647 h 251"/>
                <a:gd name="T118" fmla="*/ 2147483647 w 281"/>
                <a:gd name="T119" fmla="*/ 2147483647 h 2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1"/>
                <a:gd name="T181" fmla="*/ 0 h 251"/>
                <a:gd name="T182" fmla="*/ 281 w 281"/>
                <a:gd name="T183" fmla="*/ 251 h 25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20" name="Freeform 3812"/>
            <p:cNvSpPr>
              <a:spLocks/>
            </p:cNvSpPr>
            <p:nvPr/>
          </p:nvSpPr>
          <p:spPr bwMode="auto">
            <a:xfrm>
              <a:off x="4743450" y="5172075"/>
              <a:ext cx="68263" cy="63500"/>
            </a:xfrm>
            <a:custGeom>
              <a:avLst/>
              <a:gdLst>
                <a:gd name="T0" fmla="*/ 2147483647 w 42"/>
                <a:gd name="T1" fmla="*/ 0 h 36"/>
                <a:gd name="T2" fmla="*/ 0 w 42"/>
                <a:gd name="T3" fmla="*/ 2147483647 h 36"/>
                <a:gd name="T4" fmla="*/ 2147483647 w 42"/>
                <a:gd name="T5" fmla="*/ 2147483647 h 36"/>
                <a:gd name="T6" fmla="*/ 2147483647 w 42"/>
                <a:gd name="T7" fmla="*/ 2147483647 h 36"/>
                <a:gd name="T8" fmla="*/ 2147483647 w 42"/>
                <a:gd name="T9" fmla="*/ 2147483647 h 36"/>
                <a:gd name="T10" fmla="*/ 2147483647 w 42"/>
                <a:gd name="T11" fmla="*/ 2147483647 h 36"/>
                <a:gd name="T12" fmla="*/ 2147483647 w 42"/>
                <a:gd name="T13" fmla="*/ 0 h 36"/>
                <a:gd name="T14" fmla="*/ 2147483647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36"/>
                <a:gd name="T26" fmla="*/ 42 w 42"/>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36">
                  <a:moveTo>
                    <a:pt x="18" y="0"/>
                  </a:moveTo>
                  <a:lnTo>
                    <a:pt x="0" y="18"/>
                  </a:lnTo>
                  <a:lnTo>
                    <a:pt x="12" y="36"/>
                  </a:lnTo>
                  <a:lnTo>
                    <a:pt x="18" y="30"/>
                  </a:lnTo>
                  <a:lnTo>
                    <a:pt x="36" y="18"/>
                  </a:lnTo>
                  <a:lnTo>
                    <a:pt x="42" y="6"/>
                  </a:lnTo>
                  <a:lnTo>
                    <a:pt x="24" y="0"/>
                  </a:lnTo>
                  <a:lnTo>
                    <a:pt x="18"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21" name="Freeform 3813"/>
            <p:cNvSpPr>
              <a:spLocks/>
            </p:cNvSpPr>
            <p:nvPr/>
          </p:nvSpPr>
          <p:spPr bwMode="auto">
            <a:xfrm>
              <a:off x="4408488" y="4959350"/>
              <a:ext cx="7938" cy="11112"/>
            </a:xfrm>
            <a:custGeom>
              <a:avLst/>
              <a:gdLst>
                <a:gd name="T0" fmla="*/ 2147483647 w 6"/>
                <a:gd name="T1" fmla="*/ 2147483647 h 6"/>
                <a:gd name="T2" fmla="*/ 0 w 6"/>
                <a:gd name="T3" fmla="*/ 2147483647 h 6"/>
                <a:gd name="T4" fmla="*/ 0 w 6"/>
                <a:gd name="T5" fmla="*/ 0 h 6"/>
                <a:gd name="T6" fmla="*/ 2147483647 w 6"/>
                <a:gd name="T7" fmla="*/ 2147483647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0" y="6"/>
                  </a:lnTo>
                  <a:lnTo>
                    <a:pt x="0" y="0"/>
                  </a:lnTo>
                  <a:lnTo>
                    <a:pt x="6" y="6"/>
                  </a:lnTo>
                  <a:close/>
                </a:path>
              </a:pathLst>
            </a:custGeom>
            <a:solidFill>
              <a:srgbClr val="C0C0C0"/>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22" name="Freeform 3814"/>
            <p:cNvSpPr>
              <a:spLocks/>
            </p:cNvSpPr>
            <p:nvPr/>
          </p:nvSpPr>
          <p:spPr bwMode="auto">
            <a:xfrm>
              <a:off x="4860925" y="5064125"/>
              <a:ext cx="25400" cy="53975"/>
            </a:xfrm>
            <a:custGeom>
              <a:avLst/>
              <a:gdLst>
                <a:gd name="T0" fmla="*/ 2147483647 w 18"/>
                <a:gd name="T1" fmla="*/ 0 h 30"/>
                <a:gd name="T2" fmla="*/ 0 w 18"/>
                <a:gd name="T3" fmla="*/ 2147483647 h 30"/>
                <a:gd name="T4" fmla="*/ 0 w 18"/>
                <a:gd name="T5" fmla="*/ 2147483647 h 30"/>
                <a:gd name="T6" fmla="*/ 2147483647 w 18"/>
                <a:gd name="T7" fmla="*/ 2147483647 h 30"/>
                <a:gd name="T8" fmla="*/ 2147483647 w 18"/>
                <a:gd name="T9" fmla="*/ 2147483647 h 30"/>
                <a:gd name="T10" fmla="*/ 2147483647 w 18"/>
                <a:gd name="T11" fmla="*/ 2147483647 h 30"/>
                <a:gd name="T12" fmla="*/ 2147483647 w 18"/>
                <a:gd name="T13" fmla="*/ 0 h 30"/>
                <a:gd name="T14" fmla="*/ 0 60000 65536"/>
                <a:gd name="T15" fmla="*/ 0 60000 65536"/>
                <a:gd name="T16" fmla="*/ 0 60000 65536"/>
                <a:gd name="T17" fmla="*/ 0 60000 65536"/>
                <a:gd name="T18" fmla="*/ 0 60000 65536"/>
                <a:gd name="T19" fmla="*/ 0 60000 65536"/>
                <a:gd name="T20" fmla="*/ 0 60000 65536"/>
                <a:gd name="T21" fmla="*/ 0 w 18"/>
                <a:gd name="T22" fmla="*/ 0 h 30"/>
                <a:gd name="T23" fmla="*/ 18 w 1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0">
                  <a:moveTo>
                    <a:pt x="6" y="0"/>
                  </a:moveTo>
                  <a:lnTo>
                    <a:pt x="0" y="12"/>
                  </a:lnTo>
                  <a:lnTo>
                    <a:pt x="0" y="24"/>
                  </a:lnTo>
                  <a:lnTo>
                    <a:pt x="18" y="30"/>
                  </a:lnTo>
                  <a:lnTo>
                    <a:pt x="18" y="24"/>
                  </a:lnTo>
                  <a:lnTo>
                    <a:pt x="18" y="6"/>
                  </a:lnTo>
                  <a:lnTo>
                    <a:pt x="6" y="0"/>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23" name="Freeform 3815"/>
            <p:cNvSpPr>
              <a:spLocks/>
            </p:cNvSpPr>
            <p:nvPr/>
          </p:nvSpPr>
          <p:spPr bwMode="auto">
            <a:xfrm>
              <a:off x="4340225" y="4359275"/>
              <a:ext cx="347663" cy="428625"/>
            </a:xfrm>
            <a:custGeom>
              <a:avLst/>
              <a:gdLst>
                <a:gd name="T0" fmla="*/ 2147483647 w 216"/>
                <a:gd name="T1" fmla="*/ 2147483647 h 239"/>
                <a:gd name="T2" fmla="*/ 2147483647 w 216"/>
                <a:gd name="T3" fmla="*/ 2147483647 h 239"/>
                <a:gd name="T4" fmla="*/ 2147483647 w 216"/>
                <a:gd name="T5" fmla="*/ 2147483647 h 239"/>
                <a:gd name="T6" fmla="*/ 2147483647 w 216"/>
                <a:gd name="T7" fmla="*/ 2147483647 h 239"/>
                <a:gd name="T8" fmla="*/ 2147483647 w 216"/>
                <a:gd name="T9" fmla="*/ 2147483647 h 239"/>
                <a:gd name="T10" fmla="*/ 2147483647 w 216"/>
                <a:gd name="T11" fmla="*/ 2147483647 h 239"/>
                <a:gd name="T12" fmla="*/ 2147483647 w 216"/>
                <a:gd name="T13" fmla="*/ 2147483647 h 239"/>
                <a:gd name="T14" fmla="*/ 2147483647 w 216"/>
                <a:gd name="T15" fmla="*/ 2147483647 h 239"/>
                <a:gd name="T16" fmla="*/ 2147483647 w 216"/>
                <a:gd name="T17" fmla="*/ 2147483647 h 239"/>
                <a:gd name="T18" fmla="*/ 2147483647 w 216"/>
                <a:gd name="T19" fmla="*/ 2147483647 h 239"/>
                <a:gd name="T20" fmla="*/ 2147483647 w 216"/>
                <a:gd name="T21" fmla="*/ 2147483647 h 239"/>
                <a:gd name="T22" fmla="*/ 2147483647 w 216"/>
                <a:gd name="T23" fmla="*/ 2147483647 h 239"/>
                <a:gd name="T24" fmla="*/ 2147483647 w 216"/>
                <a:gd name="T25" fmla="*/ 2147483647 h 239"/>
                <a:gd name="T26" fmla="*/ 2147483647 w 216"/>
                <a:gd name="T27" fmla="*/ 2147483647 h 239"/>
                <a:gd name="T28" fmla="*/ 2147483647 w 216"/>
                <a:gd name="T29" fmla="*/ 2147483647 h 239"/>
                <a:gd name="T30" fmla="*/ 0 w 216"/>
                <a:gd name="T31" fmla="*/ 2147483647 h 239"/>
                <a:gd name="T32" fmla="*/ 0 w 216"/>
                <a:gd name="T33" fmla="*/ 2147483647 h 239"/>
                <a:gd name="T34" fmla="*/ 0 w 216"/>
                <a:gd name="T35" fmla="*/ 2147483647 h 239"/>
                <a:gd name="T36" fmla="*/ 2147483647 w 216"/>
                <a:gd name="T37" fmla="*/ 2147483647 h 239"/>
                <a:gd name="T38" fmla="*/ 2147483647 w 216"/>
                <a:gd name="T39" fmla="*/ 2147483647 h 239"/>
                <a:gd name="T40" fmla="*/ 2147483647 w 216"/>
                <a:gd name="T41" fmla="*/ 2147483647 h 239"/>
                <a:gd name="T42" fmla="*/ 2147483647 w 216"/>
                <a:gd name="T43" fmla="*/ 2147483647 h 239"/>
                <a:gd name="T44" fmla="*/ 2147483647 w 216"/>
                <a:gd name="T45" fmla="*/ 2147483647 h 239"/>
                <a:gd name="T46" fmla="*/ 2147483647 w 216"/>
                <a:gd name="T47" fmla="*/ 2147483647 h 239"/>
                <a:gd name="T48" fmla="*/ 2147483647 w 216"/>
                <a:gd name="T49" fmla="*/ 2147483647 h 239"/>
                <a:gd name="T50" fmla="*/ 2147483647 w 216"/>
                <a:gd name="T51" fmla="*/ 2147483647 h 239"/>
                <a:gd name="T52" fmla="*/ 2147483647 w 216"/>
                <a:gd name="T53" fmla="*/ 2147483647 h 239"/>
                <a:gd name="T54" fmla="*/ 2147483647 w 216"/>
                <a:gd name="T55" fmla="*/ 0 h 239"/>
                <a:gd name="T56" fmla="*/ 2147483647 w 216"/>
                <a:gd name="T57" fmla="*/ 0 h 239"/>
                <a:gd name="T58" fmla="*/ 2147483647 w 216"/>
                <a:gd name="T59" fmla="*/ 0 h 239"/>
                <a:gd name="T60" fmla="*/ 2147483647 w 216"/>
                <a:gd name="T61" fmla="*/ 0 h 239"/>
                <a:gd name="T62" fmla="*/ 2147483647 w 216"/>
                <a:gd name="T63" fmla="*/ 0 h 239"/>
                <a:gd name="T64" fmla="*/ 2147483647 w 216"/>
                <a:gd name="T65" fmla="*/ 2147483647 h 239"/>
                <a:gd name="T66" fmla="*/ 2147483647 w 216"/>
                <a:gd name="T67" fmla="*/ 2147483647 h 239"/>
                <a:gd name="T68" fmla="*/ 2147483647 w 216"/>
                <a:gd name="T69" fmla="*/ 2147483647 h 239"/>
                <a:gd name="T70" fmla="*/ 2147483647 w 216"/>
                <a:gd name="T71" fmla="*/ 2147483647 h 239"/>
                <a:gd name="T72" fmla="*/ 2147483647 w 216"/>
                <a:gd name="T73" fmla="*/ 2147483647 h 239"/>
                <a:gd name="T74" fmla="*/ 2147483647 w 216"/>
                <a:gd name="T75" fmla="*/ 2147483647 h 239"/>
                <a:gd name="T76" fmla="*/ 2147483647 w 216"/>
                <a:gd name="T77" fmla="*/ 2147483647 h 239"/>
                <a:gd name="T78" fmla="*/ 2147483647 w 216"/>
                <a:gd name="T79" fmla="*/ 2147483647 h 239"/>
                <a:gd name="T80" fmla="*/ 2147483647 w 216"/>
                <a:gd name="T81" fmla="*/ 2147483647 h 239"/>
                <a:gd name="T82" fmla="*/ 2147483647 w 216"/>
                <a:gd name="T83" fmla="*/ 2147483647 h 239"/>
                <a:gd name="T84" fmla="*/ 2147483647 w 216"/>
                <a:gd name="T85" fmla="*/ 2147483647 h 239"/>
                <a:gd name="T86" fmla="*/ 2147483647 w 216"/>
                <a:gd name="T87" fmla="*/ 2147483647 h 239"/>
                <a:gd name="T88" fmla="*/ 2147483647 w 216"/>
                <a:gd name="T89" fmla="*/ 2147483647 h 2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6"/>
                <a:gd name="T136" fmla="*/ 0 h 239"/>
                <a:gd name="T137" fmla="*/ 216 w 216"/>
                <a:gd name="T138" fmla="*/ 239 h 23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6" h="239">
                  <a:moveTo>
                    <a:pt x="216" y="137"/>
                  </a:moveTo>
                  <a:lnTo>
                    <a:pt x="198" y="137"/>
                  </a:lnTo>
                  <a:lnTo>
                    <a:pt x="180" y="143"/>
                  </a:lnTo>
                  <a:lnTo>
                    <a:pt x="180" y="155"/>
                  </a:lnTo>
                  <a:lnTo>
                    <a:pt x="180" y="185"/>
                  </a:lnTo>
                  <a:lnTo>
                    <a:pt x="174" y="203"/>
                  </a:lnTo>
                  <a:lnTo>
                    <a:pt x="204" y="233"/>
                  </a:lnTo>
                  <a:lnTo>
                    <a:pt x="150" y="239"/>
                  </a:lnTo>
                  <a:lnTo>
                    <a:pt x="132" y="233"/>
                  </a:lnTo>
                  <a:lnTo>
                    <a:pt x="114" y="233"/>
                  </a:lnTo>
                  <a:lnTo>
                    <a:pt x="114" y="227"/>
                  </a:lnTo>
                  <a:lnTo>
                    <a:pt x="90" y="227"/>
                  </a:lnTo>
                  <a:lnTo>
                    <a:pt x="72" y="227"/>
                  </a:lnTo>
                  <a:lnTo>
                    <a:pt x="30" y="227"/>
                  </a:lnTo>
                  <a:lnTo>
                    <a:pt x="18" y="221"/>
                  </a:lnTo>
                  <a:lnTo>
                    <a:pt x="0" y="227"/>
                  </a:lnTo>
                  <a:lnTo>
                    <a:pt x="0" y="209"/>
                  </a:lnTo>
                  <a:lnTo>
                    <a:pt x="0" y="191"/>
                  </a:lnTo>
                  <a:lnTo>
                    <a:pt x="18" y="143"/>
                  </a:lnTo>
                  <a:lnTo>
                    <a:pt x="24" y="131"/>
                  </a:lnTo>
                  <a:lnTo>
                    <a:pt x="36" y="119"/>
                  </a:lnTo>
                  <a:lnTo>
                    <a:pt x="30" y="89"/>
                  </a:lnTo>
                  <a:lnTo>
                    <a:pt x="30" y="77"/>
                  </a:lnTo>
                  <a:lnTo>
                    <a:pt x="24" y="59"/>
                  </a:lnTo>
                  <a:lnTo>
                    <a:pt x="30" y="47"/>
                  </a:lnTo>
                  <a:lnTo>
                    <a:pt x="18" y="24"/>
                  </a:lnTo>
                  <a:lnTo>
                    <a:pt x="12" y="6"/>
                  </a:lnTo>
                  <a:lnTo>
                    <a:pt x="24" y="0"/>
                  </a:lnTo>
                  <a:lnTo>
                    <a:pt x="42" y="0"/>
                  </a:lnTo>
                  <a:lnTo>
                    <a:pt x="54" y="0"/>
                  </a:lnTo>
                  <a:lnTo>
                    <a:pt x="72" y="0"/>
                  </a:lnTo>
                  <a:lnTo>
                    <a:pt x="84" y="0"/>
                  </a:lnTo>
                  <a:lnTo>
                    <a:pt x="102" y="36"/>
                  </a:lnTo>
                  <a:lnTo>
                    <a:pt x="114" y="41"/>
                  </a:lnTo>
                  <a:lnTo>
                    <a:pt x="132" y="41"/>
                  </a:lnTo>
                  <a:lnTo>
                    <a:pt x="138" y="24"/>
                  </a:lnTo>
                  <a:lnTo>
                    <a:pt x="156" y="24"/>
                  </a:lnTo>
                  <a:lnTo>
                    <a:pt x="180" y="30"/>
                  </a:lnTo>
                  <a:lnTo>
                    <a:pt x="180" y="77"/>
                  </a:lnTo>
                  <a:lnTo>
                    <a:pt x="186" y="95"/>
                  </a:lnTo>
                  <a:lnTo>
                    <a:pt x="186" y="101"/>
                  </a:lnTo>
                  <a:lnTo>
                    <a:pt x="216" y="95"/>
                  </a:lnTo>
                  <a:lnTo>
                    <a:pt x="216" y="119"/>
                  </a:lnTo>
                  <a:lnTo>
                    <a:pt x="216" y="137"/>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24" name="Freeform 3816"/>
            <p:cNvSpPr>
              <a:spLocks/>
            </p:cNvSpPr>
            <p:nvPr/>
          </p:nvSpPr>
          <p:spPr bwMode="auto">
            <a:xfrm>
              <a:off x="4351338" y="4306888"/>
              <a:ext cx="26988" cy="52387"/>
            </a:xfrm>
            <a:custGeom>
              <a:avLst/>
              <a:gdLst>
                <a:gd name="T0" fmla="*/ 0 w 18"/>
                <a:gd name="T1" fmla="*/ 2147483647 h 30"/>
                <a:gd name="T2" fmla="*/ 0 w 18"/>
                <a:gd name="T3" fmla="*/ 2147483647 h 30"/>
                <a:gd name="T4" fmla="*/ 2147483647 w 18"/>
                <a:gd name="T5" fmla="*/ 0 h 30"/>
                <a:gd name="T6" fmla="*/ 2147483647 w 18"/>
                <a:gd name="T7" fmla="*/ 2147483647 h 30"/>
                <a:gd name="T8" fmla="*/ 2147483647 w 18"/>
                <a:gd name="T9" fmla="*/ 2147483647 h 30"/>
                <a:gd name="T10" fmla="*/ 2147483647 w 18"/>
                <a:gd name="T11" fmla="*/ 2147483647 h 30"/>
                <a:gd name="T12" fmla="*/ 0 w 18"/>
                <a:gd name="T13" fmla="*/ 2147483647 h 30"/>
                <a:gd name="T14" fmla="*/ 0 60000 65536"/>
                <a:gd name="T15" fmla="*/ 0 60000 65536"/>
                <a:gd name="T16" fmla="*/ 0 60000 65536"/>
                <a:gd name="T17" fmla="*/ 0 60000 65536"/>
                <a:gd name="T18" fmla="*/ 0 60000 65536"/>
                <a:gd name="T19" fmla="*/ 0 60000 65536"/>
                <a:gd name="T20" fmla="*/ 0 60000 65536"/>
                <a:gd name="T21" fmla="*/ 0 w 18"/>
                <a:gd name="T22" fmla="*/ 0 h 30"/>
                <a:gd name="T23" fmla="*/ 18 w 1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0">
                  <a:moveTo>
                    <a:pt x="0" y="30"/>
                  </a:moveTo>
                  <a:lnTo>
                    <a:pt x="0" y="12"/>
                  </a:lnTo>
                  <a:lnTo>
                    <a:pt x="12" y="0"/>
                  </a:lnTo>
                  <a:lnTo>
                    <a:pt x="18" y="6"/>
                  </a:lnTo>
                  <a:lnTo>
                    <a:pt x="12" y="12"/>
                  </a:lnTo>
                  <a:lnTo>
                    <a:pt x="6" y="24"/>
                  </a:lnTo>
                  <a:lnTo>
                    <a:pt x="0" y="3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25" name="Freeform 3817"/>
            <p:cNvSpPr>
              <a:spLocks/>
            </p:cNvSpPr>
            <p:nvPr/>
          </p:nvSpPr>
          <p:spPr bwMode="auto">
            <a:xfrm>
              <a:off x="1927225" y="3962400"/>
              <a:ext cx="1095375" cy="1392237"/>
            </a:xfrm>
            <a:custGeom>
              <a:avLst/>
              <a:gdLst>
                <a:gd name="T0" fmla="*/ 2147483647 w 682"/>
                <a:gd name="T1" fmla="*/ 2147483647 h 778"/>
                <a:gd name="T2" fmla="*/ 2147483647 w 682"/>
                <a:gd name="T3" fmla="*/ 2147483647 h 778"/>
                <a:gd name="T4" fmla="*/ 2147483647 w 682"/>
                <a:gd name="T5" fmla="*/ 2147483647 h 778"/>
                <a:gd name="T6" fmla="*/ 2147483647 w 682"/>
                <a:gd name="T7" fmla="*/ 2147483647 h 778"/>
                <a:gd name="T8" fmla="*/ 2147483647 w 682"/>
                <a:gd name="T9" fmla="*/ 2147483647 h 778"/>
                <a:gd name="T10" fmla="*/ 2147483647 w 682"/>
                <a:gd name="T11" fmla="*/ 2147483647 h 778"/>
                <a:gd name="T12" fmla="*/ 2147483647 w 682"/>
                <a:gd name="T13" fmla="*/ 2147483647 h 778"/>
                <a:gd name="T14" fmla="*/ 2147483647 w 682"/>
                <a:gd name="T15" fmla="*/ 2147483647 h 778"/>
                <a:gd name="T16" fmla="*/ 2147483647 w 682"/>
                <a:gd name="T17" fmla="*/ 2147483647 h 778"/>
                <a:gd name="T18" fmla="*/ 2147483647 w 682"/>
                <a:gd name="T19" fmla="*/ 2147483647 h 778"/>
                <a:gd name="T20" fmla="*/ 2147483647 w 682"/>
                <a:gd name="T21" fmla="*/ 2147483647 h 778"/>
                <a:gd name="T22" fmla="*/ 2147483647 w 682"/>
                <a:gd name="T23" fmla="*/ 2147483647 h 778"/>
                <a:gd name="T24" fmla="*/ 2147483647 w 682"/>
                <a:gd name="T25" fmla="*/ 2147483647 h 778"/>
                <a:gd name="T26" fmla="*/ 2147483647 w 682"/>
                <a:gd name="T27" fmla="*/ 2147483647 h 778"/>
                <a:gd name="T28" fmla="*/ 2147483647 w 682"/>
                <a:gd name="T29" fmla="*/ 2147483647 h 778"/>
                <a:gd name="T30" fmla="*/ 2147483647 w 682"/>
                <a:gd name="T31" fmla="*/ 2147483647 h 778"/>
                <a:gd name="T32" fmla="*/ 2147483647 w 682"/>
                <a:gd name="T33" fmla="*/ 2147483647 h 778"/>
                <a:gd name="T34" fmla="*/ 2147483647 w 682"/>
                <a:gd name="T35" fmla="*/ 2147483647 h 778"/>
                <a:gd name="T36" fmla="*/ 2147483647 w 682"/>
                <a:gd name="T37" fmla="*/ 2147483647 h 778"/>
                <a:gd name="T38" fmla="*/ 2147483647 w 682"/>
                <a:gd name="T39" fmla="*/ 2147483647 h 778"/>
                <a:gd name="T40" fmla="*/ 2147483647 w 682"/>
                <a:gd name="T41" fmla="*/ 2147483647 h 778"/>
                <a:gd name="T42" fmla="*/ 2147483647 w 682"/>
                <a:gd name="T43" fmla="*/ 2147483647 h 778"/>
                <a:gd name="T44" fmla="*/ 2147483647 w 682"/>
                <a:gd name="T45" fmla="*/ 2147483647 h 778"/>
                <a:gd name="T46" fmla="*/ 2147483647 w 682"/>
                <a:gd name="T47" fmla="*/ 2147483647 h 778"/>
                <a:gd name="T48" fmla="*/ 2147483647 w 682"/>
                <a:gd name="T49" fmla="*/ 2147483647 h 778"/>
                <a:gd name="T50" fmla="*/ 2147483647 w 682"/>
                <a:gd name="T51" fmla="*/ 2147483647 h 778"/>
                <a:gd name="T52" fmla="*/ 2147483647 w 682"/>
                <a:gd name="T53" fmla="*/ 2147483647 h 778"/>
                <a:gd name="T54" fmla="*/ 2147483647 w 682"/>
                <a:gd name="T55" fmla="*/ 2147483647 h 778"/>
                <a:gd name="T56" fmla="*/ 2147483647 w 682"/>
                <a:gd name="T57" fmla="*/ 2147483647 h 778"/>
                <a:gd name="T58" fmla="*/ 2147483647 w 682"/>
                <a:gd name="T59" fmla="*/ 2147483647 h 778"/>
                <a:gd name="T60" fmla="*/ 2147483647 w 682"/>
                <a:gd name="T61" fmla="*/ 2147483647 h 778"/>
                <a:gd name="T62" fmla="*/ 2147483647 w 682"/>
                <a:gd name="T63" fmla="*/ 2147483647 h 778"/>
                <a:gd name="T64" fmla="*/ 2147483647 w 682"/>
                <a:gd name="T65" fmla="*/ 2147483647 h 778"/>
                <a:gd name="T66" fmla="*/ 2147483647 w 682"/>
                <a:gd name="T67" fmla="*/ 2147483647 h 778"/>
                <a:gd name="T68" fmla="*/ 2147483647 w 682"/>
                <a:gd name="T69" fmla="*/ 2147483647 h 778"/>
                <a:gd name="T70" fmla="*/ 2147483647 w 682"/>
                <a:gd name="T71" fmla="*/ 2147483647 h 778"/>
                <a:gd name="T72" fmla="*/ 2147483647 w 682"/>
                <a:gd name="T73" fmla="*/ 2147483647 h 778"/>
                <a:gd name="T74" fmla="*/ 2147483647 w 682"/>
                <a:gd name="T75" fmla="*/ 2147483647 h 778"/>
                <a:gd name="T76" fmla="*/ 2147483647 w 682"/>
                <a:gd name="T77" fmla="*/ 2147483647 h 778"/>
                <a:gd name="T78" fmla="*/ 2147483647 w 682"/>
                <a:gd name="T79" fmla="*/ 2147483647 h 778"/>
                <a:gd name="T80" fmla="*/ 2147483647 w 682"/>
                <a:gd name="T81" fmla="*/ 2147483647 h 778"/>
                <a:gd name="T82" fmla="*/ 2147483647 w 682"/>
                <a:gd name="T83" fmla="*/ 2147483647 h 778"/>
                <a:gd name="T84" fmla="*/ 2147483647 w 682"/>
                <a:gd name="T85" fmla="*/ 2147483647 h 778"/>
                <a:gd name="T86" fmla="*/ 2147483647 w 682"/>
                <a:gd name="T87" fmla="*/ 2147483647 h 778"/>
                <a:gd name="T88" fmla="*/ 2147483647 w 682"/>
                <a:gd name="T89" fmla="*/ 2147483647 h 778"/>
                <a:gd name="T90" fmla="*/ 2147483647 w 682"/>
                <a:gd name="T91" fmla="*/ 2147483647 h 778"/>
                <a:gd name="T92" fmla="*/ 2147483647 w 682"/>
                <a:gd name="T93" fmla="*/ 2147483647 h 778"/>
                <a:gd name="T94" fmla="*/ 2147483647 w 682"/>
                <a:gd name="T95" fmla="*/ 2147483647 h 778"/>
                <a:gd name="T96" fmla="*/ 2147483647 w 682"/>
                <a:gd name="T97" fmla="*/ 2147483647 h 778"/>
                <a:gd name="T98" fmla="*/ 2147483647 w 682"/>
                <a:gd name="T99" fmla="*/ 2147483647 h 778"/>
                <a:gd name="T100" fmla="*/ 2147483647 w 682"/>
                <a:gd name="T101" fmla="*/ 2147483647 h 778"/>
                <a:gd name="T102" fmla="*/ 2147483647 w 682"/>
                <a:gd name="T103" fmla="*/ 2147483647 h 778"/>
                <a:gd name="T104" fmla="*/ 2147483647 w 682"/>
                <a:gd name="T105" fmla="*/ 2147483647 h 778"/>
                <a:gd name="T106" fmla="*/ 2147483647 w 682"/>
                <a:gd name="T107" fmla="*/ 2147483647 h 778"/>
                <a:gd name="T108" fmla="*/ 2147483647 w 682"/>
                <a:gd name="T109" fmla="*/ 2147483647 h 7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82"/>
                <a:gd name="T166" fmla="*/ 0 h 778"/>
                <a:gd name="T167" fmla="*/ 682 w 682"/>
                <a:gd name="T168" fmla="*/ 778 h 77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82" h="778">
                  <a:moveTo>
                    <a:pt x="520" y="150"/>
                  </a:moveTo>
                  <a:lnTo>
                    <a:pt x="514" y="156"/>
                  </a:lnTo>
                  <a:lnTo>
                    <a:pt x="508" y="168"/>
                  </a:lnTo>
                  <a:lnTo>
                    <a:pt x="514" y="150"/>
                  </a:lnTo>
                  <a:lnTo>
                    <a:pt x="508" y="150"/>
                  </a:lnTo>
                  <a:lnTo>
                    <a:pt x="508" y="138"/>
                  </a:lnTo>
                  <a:lnTo>
                    <a:pt x="502" y="132"/>
                  </a:lnTo>
                  <a:lnTo>
                    <a:pt x="496" y="138"/>
                  </a:lnTo>
                  <a:lnTo>
                    <a:pt x="496" y="132"/>
                  </a:lnTo>
                  <a:lnTo>
                    <a:pt x="490" y="126"/>
                  </a:lnTo>
                  <a:lnTo>
                    <a:pt x="478" y="126"/>
                  </a:lnTo>
                  <a:lnTo>
                    <a:pt x="472" y="120"/>
                  </a:lnTo>
                  <a:lnTo>
                    <a:pt x="466" y="120"/>
                  </a:lnTo>
                  <a:lnTo>
                    <a:pt x="460" y="114"/>
                  </a:lnTo>
                  <a:lnTo>
                    <a:pt x="460" y="120"/>
                  </a:lnTo>
                  <a:lnTo>
                    <a:pt x="448" y="120"/>
                  </a:lnTo>
                  <a:lnTo>
                    <a:pt x="442" y="132"/>
                  </a:lnTo>
                  <a:lnTo>
                    <a:pt x="442" y="138"/>
                  </a:lnTo>
                  <a:lnTo>
                    <a:pt x="436" y="138"/>
                  </a:lnTo>
                  <a:lnTo>
                    <a:pt x="425" y="156"/>
                  </a:lnTo>
                  <a:lnTo>
                    <a:pt x="425" y="138"/>
                  </a:lnTo>
                  <a:lnTo>
                    <a:pt x="419" y="144"/>
                  </a:lnTo>
                  <a:lnTo>
                    <a:pt x="413" y="144"/>
                  </a:lnTo>
                  <a:lnTo>
                    <a:pt x="407" y="144"/>
                  </a:lnTo>
                  <a:lnTo>
                    <a:pt x="401" y="120"/>
                  </a:lnTo>
                  <a:lnTo>
                    <a:pt x="389" y="132"/>
                  </a:lnTo>
                  <a:lnTo>
                    <a:pt x="377" y="138"/>
                  </a:lnTo>
                  <a:lnTo>
                    <a:pt x="371" y="132"/>
                  </a:lnTo>
                  <a:lnTo>
                    <a:pt x="383" y="126"/>
                  </a:lnTo>
                  <a:lnTo>
                    <a:pt x="395" y="102"/>
                  </a:lnTo>
                  <a:lnTo>
                    <a:pt x="407" y="90"/>
                  </a:lnTo>
                  <a:lnTo>
                    <a:pt x="419" y="78"/>
                  </a:lnTo>
                  <a:lnTo>
                    <a:pt x="413" y="66"/>
                  </a:lnTo>
                  <a:lnTo>
                    <a:pt x="401" y="60"/>
                  </a:lnTo>
                  <a:lnTo>
                    <a:pt x="395" y="24"/>
                  </a:lnTo>
                  <a:lnTo>
                    <a:pt x="395" y="30"/>
                  </a:lnTo>
                  <a:lnTo>
                    <a:pt x="389" y="18"/>
                  </a:lnTo>
                  <a:lnTo>
                    <a:pt x="389" y="24"/>
                  </a:lnTo>
                  <a:lnTo>
                    <a:pt x="377" y="42"/>
                  </a:lnTo>
                  <a:lnTo>
                    <a:pt x="365" y="60"/>
                  </a:lnTo>
                  <a:lnTo>
                    <a:pt x="347" y="60"/>
                  </a:lnTo>
                  <a:lnTo>
                    <a:pt x="335" y="60"/>
                  </a:lnTo>
                  <a:lnTo>
                    <a:pt x="323" y="54"/>
                  </a:lnTo>
                  <a:lnTo>
                    <a:pt x="311" y="54"/>
                  </a:lnTo>
                  <a:lnTo>
                    <a:pt x="311" y="66"/>
                  </a:lnTo>
                  <a:lnTo>
                    <a:pt x="299" y="66"/>
                  </a:lnTo>
                  <a:lnTo>
                    <a:pt x="281" y="66"/>
                  </a:lnTo>
                  <a:lnTo>
                    <a:pt x="269" y="78"/>
                  </a:lnTo>
                  <a:lnTo>
                    <a:pt x="257" y="78"/>
                  </a:lnTo>
                  <a:lnTo>
                    <a:pt x="245" y="60"/>
                  </a:lnTo>
                  <a:lnTo>
                    <a:pt x="239" y="36"/>
                  </a:lnTo>
                  <a:lnTo>
                    <a:pt x="245" y="18"/>
                  </a:lnTo>
                  <a:lnTo>
                    <a:pt x="239" y="12"/>
                  </a:lnTo>
                  <a:lnTo>
                    <a:pt x="239" y="0"/>
                  </a:lnTo>
                  <a:lnTo>
                    <a:pt x="227" y="0"/>
                  </a:lnTo>
                  <a:lnTo>
                    <a:pt x="221" y="12"/>
                  </a:lnTo>
                  <a:lnTo>
                    <a:pt x="209" y="18"/>
                  </a:lnTo>
                  <a:lnTo>
                    <a:pt x="197" y="24"/>
                  </a:lnTo>
                  <a:lnTo>
                    <a:pt x="191" y="30"/>
                  </a:lnTo>
                  <a:lnTo>
                    <a:pt x="173" y="24"/>
                  </a:lnTo>
                  <a:lnTo>
                    <a:pt x="155" y="18"/>
                  </a:lnTo>
                  <a:lnTo>
                    <a:pt x="161" y="30"/>
                  </a:lnTo>
                  <a:lnTo>
                    <a:pt x="167" y="54"/>
                  </a:lnTo>
                  <a:lnTo>
                    <a:pt x="179" y="54"/>
                  </a:lnTo>
                  <a:lnTo>
                    <a:pt x="179" y="60"/>
                  </a:lnTo>
                  <a:lnTo>
                    <a:pt x="161" y="72"/>
                  </a:lnTo>
                  <a:lnTo>
                    <a:pt x="143" y="90"/>
                  </a:lnTo>
                  <a:lnTo>
                    <a:pt x="143" y="84"/>
                  </a:lnTo>
                  <a:lnTo>
                    <a:pt x="131" y="90"/>
                  </a:lnTo>
                  <a:lnTo>
                    <a:pt x="119" y="78"/>
                  </a:lnTo>
                  <a:lnTo>
                    <a:pt x="113" y="78"/>
                  </a:lnTo>
                  <a:lnTo>
                    <a:pt x="107" y="60"/>
                  </a:lnTo>
                  <a:lnTo>
                    <a:pt x="96" y="66"/>
                  </a:lnTo>
                  <a:lnTo>
                    <a:pt x="96" y="72"/>
                  </a:lnTo>
                  <a:lnTo>
                    <a:pt x="66" y="72"/>
                  </a:lnTo>
                  <a:lnTo>
                    <a:pt x="66" y="84"/>
                  </a:lnTo>
                  <a:lnTo>
                    <a:pt x="78" y="84"/>
                  </a:lnTo>
                  <a:lnTo>
                    <a:pt x="72" y="90"/>
                  </a:lnTo>
                  <a:lnTo>
                    <a:pt x="60" y="90"/>
                  </a:lnTo>
                  <a:lnTo>
                    <a:pt x="66" y="108"/>
                  </a:lnTo>
                  <a:lnTo>
                    <a:pt x="72" y="132"/>
                  </a:lnTo>
                  <a:lnTo>
                    <a:pt x="66" y="186"/>
                  </a:lnTo>
                  <a:lnTo>
                    <a:pt x="60" y="186"/>
                  </a:lnTo>
                  <a:lnTo>
                    <a:pt x="42" y="192"/>
                  </a:lnTo>
                  <a:lnTo>
                    <a:pt x="30" y="198"/>
                  </a:lnTo>
                  <a:lnTo>
                    <a:pt x="18" y="204"/>
                  </a:lnTo>
                  <a:lnTo>
                    <a:pt x="12" y="222"/>
                  </a:lnTo>
                  <a:lnTo>
                    <a:pt x="6" y="234"/>
                  </a:lnTo>
                  <a:lnTo>
                    <a:pt x="0" y="252"/>
                  </a:lnTo>
                  <a:lnTo>
                    <a:pt x="6" y="263"/>
                  </a:lnTo>
                  <a:lnTo>
                    <a:pt x="12" y="281"/>
                  </a:lnTo>
                  <a:lnTo>
                    <a:pt x="12" y="287"/>
                  </a:lnTo>
                  <a:lnTo>
                    <a:pt x="18" y="293"/>
                  </a:lnTo>
                  <a:lnTo>
                    <a:pt x="30" y="299"/>
                  </a:lnTo>
                  <a:lnTo>
                    <a:pt x="42" y="305"/>
                  </a:lnTo>
                  <a:lnTo>
                    <a:pt x="54" y="293"/>
                  </a:lnTo>
                  <a:lnTo>
                    <a:pt x="60" y="305"/>
                  </a:lnTo>
                  <a:lnTo>
                    <a:pt x="60" y="323"/>
                  </a:lnTo>
                  <a:lnTo>
                    <a:pt x="78" y="323"/>
                  </a:lnTo>
                  <a:lnTo>
                    <a:pt x="102" y="323"/>
                  </a:lnTo>
                  <a:lnTo>
                    <a:pt x="107" y="317"/>
                  </a:lnTo>
                  <a:lnTo>
                    <a:pt x="119" y="305"/>
                  </a:lnTo>
                  <a:lnTo>
                    <a:pt x="137" y="299"/>
                  </a:lnTo>
                  <a:lnTo>
                    <a:pt x="149" y="299"/>
                  </a:lnTo>
                  <a:lnTo>
                    <a:pt x="155" y="335"/>
                  </a:lnTo>
                  <a:lnTo>
                    <a:pt x="167" y="347"/>
                  </a:lnTo>
                  <a:lnTo>
                    <a:pt x="179" y="353"/>
                  </a:lnTo>
                  <a:lnTo>
                    <a:pt x="197" y="359"/>
                  </a:lnTo>
                  <a:lnTo>
                    <a:pt x="215" y="371"/>
                  </a:lnTo>
                  <a:lnTo>
                    <a:pt x="233" y="377"/>
                  </a:lnTo>
                  <a:lnTo>
                    <a:pt x="239" y="383"/>
                  </a:lnTo>
                  <a:lnTo>
                    <a:pt x="245" y="407"/>
                  </a:lnTo>
                  <a:lnTo>
                    <a:pt x="239" y="407"/>
                  </a:lnTo>
                  <a:lnTo>
                    <a:pt x="245" y="413"/>
                  </a:lnTo>
                  <a:lnTo>
                    <a:pt x="251" y="425"/>
                  </a:lnTo>
                  <a:lnTo>
                    <a:pt x="263" y="431"/>
                  </a:lnTo>
                  <a:lnTo>
                    <a:pt x="281" y="431"/>
                  </a:lnTo>
                  <a:lnTo>
                    <a:pt x="281" y="449"/>
                  </a:lnTo>
                  <a:lnTo>
                    <a:pt x="293" y="461"/>
                  </a:lnTo>
                  <a:lnTo>
                    <a:pt x="299" y="467"/>
                  </a:lnTo>
                  <a:lnTo>
                    <a:pt x="293" y="479"/>
                  </a:lnTo>
                  <a:lnTo>
                    <a:pt x="287" y="497"/>
                  </a:lnTo>
                  <a:lnTo>
                    <a:pt x="293" y="503"/>
                  </a:lnTo>
                  <a:lnTo>
                    <a:pt x="287" y="503"/>
                  </a:lnTo>
                  <a:lnTo>
                    <a:pt x="293" y="515"/>
                  </a:lnTo>
                  <a:lnTo>
                    <a:pt x="293" y="545"/>
                  </a:lnTo>
                  <a:lnTo>
                    <a:pt x="323" y="545"/>
                  </a:lnTo>
                  <a:lnTo>
                    <a:pt x="335" y="545"/>
                  </a:lnTo>
                  <a:lnTo>
                    <a:pt x="341" y="563"/>
                  </a:lnTo>
                  <a:lnTo>
                    <a:pt x="347" y="581"/>
                  </a:lnTo>
                  <a:lnTo>
                    <a:pt x="353" y="581"/>
                  </a:lnTo>
                  <a:lnTo>
                    <a:pt x="365" y="581"/>
                  </a:lnTo>
                  <a:lnTo>
                    <a:pt x="359" y="599"/>
                  </a:lnTo>
                  <a:lnTo>
                    <a:pt x="359" y="611"/>
                  </a:lnTo>
                  <a:lnTo>
                    <a:pt x="371" y="616"/>
                  </a:lnTo>
                  <a:lnTo>
                    <a:pt x="383" y="640"/>
                  </a:lnTo>
                  <a:lnTo>
                    <a:pt x="371" y="646"/>
                  </a:lnTo>
                  <a:lnTo>
                    <a:pt x="359" y="658"/>
                  </a:lnTo>
                  <a:lnTo>
                    <a:pt x="323" y="706"/>
                  </a:lnTo>
                  <a:lnTo>
                    <a:pt x="329" y="706"/>
                  </a:lnTo>
                  <a:lnTo>
                    <a:pt x="353" y="718"/>
                  </a:lnTo>
                  <a:lnTo>
                    <a:pt x="359" y="718"/>
                  </a:lnTo>
                  <a:lnTo>
                    <a:pt x="365" y="724"/>
                  </a:lnTo>
                  <a:lnTo>
                    <a:pt x="383" y="742"/>
                  </a:lnTo>
                  <a:lnTo>
                    <a:pt x="401" y="754"/>
                  </a:lnTo>
                  <a:lnTo>
                    <a:pt x="401" y="760"/>
                  </a:lnTo>
                  <a:lnTo>
                    <a:pt x="407" y="778"/>
                  </a:lnTo>
                  <a:lnTo>
                    <a:pt x="413" y="766"/>
                  </a:lnTo>
                  <a:lnTo>
                    <a:pt x="419" y="748"/>
                  </a:lnTo>
                  <a:lnTo>
                    <a:pt x="419" y="736"/>
                  </a:lnTo>
                  <a:lnTo>
                    <a:pt x="425" y="724"/>
                  </a:lnTo>
                  <a:lnTo>
                    <a:pt x="430" y="718"/>
                  </a:lnTo>
                  <a:lnTo>
                    <a:pt x="430" y="706"/>
                  </a:lnTo>
                  <a:lnTo>
                    <a:pt x="436" y="706"/>
                  </a:lnTo>
                  <a:lnTo>
                    <a:pt x="442" y="706"/>
                  </a:lnTo>
                  <a:lnTo>
                    <a:pt x="425" y="736"/>
                  </a:lnTo>
                  <a:lnTo>
                    <a:pt x="425" y="742"/>
                  </a:lnTo>
                  <a:lnTo>
                    <a:pt x="436" y="724"/>
                  </a:lnTo>
                  <a:lnTo>
                    <a:pt x="448" y="712"/>
                  </a:lnTo>
                  <a:lnTo>
                    <a:pt x="454" y="694"/>
                  </a:lnTo>
                  <a:lnTo>
                    <a:pt x="460" y="676"/>
                  </a:lnTo>
                  <a:lnTo>
                    <a:pt x="466" y="670"/>
                  </a:lnTo>
                  <a:lnTo>
                    <a:pt x="466" y="634"/>
                  </a:lnTo>
                  <a:lnTo>
                    <a:pt x="460" y="628"/>
                  </a:lnTo>
                  <a:lnTo>
                    <a:pt x="460" y="616"/>
                  </a:lnTo>
                  <a:lnTo>
                    <a:pt x="466" y="611"/>
                  </a:lnTo>
                  <a:lnTo>
                    <a:pt x="460" y="611"/>
                  </a:lnTo>
                  <a:lnTo>
                    <a:pt x="472" y="611"/>
                  </a:lnTo>
                  <a:lnTo>
                    <a:pt x="502" y="581"/>
                  </a:lnTo>
                  <a:lnTo>
                    <a:pt x="514" y="575"/>
                  </a:lnTo>
                  <a:lnTo>
                    <a:pt x="526" y="569"/>
                  </a:lnTo>
                  <a:lnTo>
                    <a:pt x="532" y="563"/>
                  </a:lnTo>
                  <a:lnTo>
                    <a:pt x="544" y="563"/>
                  </a:lnTo>
                  <a:lnTo>
                    <a:pt x="538" y="563"/>
                  </a:lnTo>
                  <a:lnTo>
                    <a:pt x="550" y="557"/>
                  </a:lnTo>
                  <a:lnTo>
                    <a:pt x="556" y="557"/>
                  </a:lnTo>
                  <a:lnTo>
                    <a:pt x="574" y="557"/>
                  </a:lnTo>
                  <a:lnTo>
                    <a:pt x="580" y="545"/>
                  </a:lnTo>
                  <a:lnTo>
                    <a:pt x="586" y="539"/>
                  </a:lnTo>
                  <a:lnTo>
                    <a:pt x="592" y="521"/>
                  </a:lnTo>
                  <a:lnTo>
                    <a:pt x="598" y="503"/>
                  </a:lnTo>
                  <a:lnTo>
                    <a:pt x="610" y="491"/>
                  </a:lnTo>
                  <a:lnTo>
                    <a:pt x="610" y="461"/>
                  </a:lnTo>
                  <a:lnTo>
                    <a:pt x="616" y="449"/>
                  </a:lnTo>
                  <a:lnTo>
                    <a:pt x="616" y="413"/>
                  </a:lnTo>
                  <a:lnTo>
                    <a:pt x="616" y="395"/>
                  </a:lnTo>
                  <a:lnTo>
                    <a:pt x="616" y="383"/>
                  </a:lnTo>
                  <a:lnTo>
                    <a:pt x="616" y="377"/>
                  </a:lnTo>
                  <a:lnTo>
                    <a:pt x="616" y="359"/>
                  </a:lnTo>
                  <a:lnTo>
                    <a:pt x="622" y="359"/>
                  </a:lnTo>
                  <a:lnTo>
                    <a:pt x="622" y="365"/>
                  </a:lnTo>
                  <a:lnTo>
                    <a:pt x="634" y="347"/>
                  </a:lnTo>
                  <a:lnTo>
                    <a:pt x="640" y="329"/>
                  </a:lnTo>
                  <a:lnTo>
                    <a:pt x="646" y="323"/>
                  </a:lnTo>
                  <a:lnTo>
                    <a:pt x="658" y="311"/>
                  </a:lnTo>
                  <a:lnTo>
                    <a:pt x="664" y="293"/>
                  </a:lnTo>
                  <a:lnTo>
                    <a:pt x="682" y="275"/>
                  </a:lnTo>
                  <a:lnTo>
                    <a:pt x="682" y="246"/>
                  </a:lnTo>
                  <a:lnTo>
                    <a:pt x="676" y="228"/>
                  </a:lnTo>
                  <a:lnTo>
                    <a:pt x="670" y="204"/>
                  </a:lnTo>
                  <a:lnTo>
                    <a:pt x="658" y="204"/>
                  </a:lnTo>
                  <a:lnTo>
                    <a:pt x="640" y="198"/>
                  </a:lnTo>
                  <a:lnTo>
                    <a:pt x="622" y="186"/>
                  </a:lnTo>
                  <a:lnTo>
                    <a:pt x="604" y="168"/>
                  </a:lnTo>
                  <a:lnTo>
                    <a:pt x="580" y="162"/>
                  </a:lnTo>
                  <a:lnTo>
                    <a:pt x="562" y="162"/>
                  </a:lnTo>
                  <a:lnTo>
                    <a:pt x="544" y="156"/>
                  </a:lnTo>
                  <a:lnTo>
                    <a:pt x="532" y="156"/>
                  </a:lnTo>
                  <a:lnTo>
                    <a:pt x="514" y="156"/>
                  </a:lnTo>
                  <a:lnTo>
                    <a:pt x="520" y="15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26" name="Freeform 3818"/>
            <p:cNvSpPr>
              <a:spLocks/>
            </p:cNvSpPr>
            <p:nvPr/>
          </p:nvSpPr>
          <p:spPr bwMode="auto">
            <a:xfrm>
              <a:off x="2570163" y="4156075"/>
              <a:ext cx="66675" cy="53975"/>
            </a:xfrm>
            <a:custGeom>
              <a:avLst/>
              <a:gdLst>
                <a:gd name="T0" fmla="*/ 2147483647 w 41"/>
                <a:gd name="T1" fmla="*/ 2147483647 h 30"/>
                <a:gd name="T2" fmla="*/ 2147483647 w 41"/>
                <a:gd name="T3" fmla="*/ 2147483647 h 30"/>
                <a:gd name="T4" fmla="*/ 2147483647 w 41"/>
                <a:gd name="T5" fmla="*/ 2147483647 h 30"/>
                <a:gd name="T6" fmla="*/ 2147483647 w 41"/>
                <a:gd name="T7" fmla="*/ 2147483647 h 30"/>
                <a:gd name="T8" fmla="*/ 0 w 41"/>
                <a:gd name="T9" fmla="*/ 2147483647 h 30"/>
                <a:gd name="T10" fmla="*/ 2147483647 w 41"/>
                <a:gd name="T11" fmla="*/ 2147483647 h 30"/>
                <a:gd name="T12" fmla="*/ 0 w 41"/>
                <a:gd name="T13" fmla="*/ 2147483647 h 30"/>
                <a:gd name="T14" fmla="*/ 2147483647 w 41"/>
                <a:gd name="T15" fmla="*/ 0 h 30"/>
                <a:gd name="T16" fmla="*/ 2147483647 w 41"/>
                <a:gd name="T17" fmla="*/ 0 h 30"/>
                <a:gd name="T18" fmla="*/ 2147483647 w 41"/>
                <a:gd name="T19" fmla="*/ 2147483647 h 30"/>
                <a:gd name="T20" fmla="*/ 2147483647 w 41"/>
                <a:gd name="T21" fmla="*/ 2147483647 h 30"/>
                <a:gd name="T22" fmla="*/ 2147483647 w 41"/>
                <a:gd name="T23" fmla="*/ 2147483647 h 30"/>
                <a:gd name="T24" fmla="*/ 2147483647 w 41"/>
                <a:gd name="T25" fmla="*/ 2147483647 h 30"/>
                <a:gd name="T26" fmla="*/ 2147483647 w 41"/>
                <a:gd name="T27" fmla="*/ 2147483647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
                <a:gd name="T43" fmla="*/ 0 h 30"/>
                <a:gd name="T44" fmla="*/ 41 w 41"/>
                <a:gd name="T45" fmla="*/ 30 h 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 h="30">
                  <a:moveTo>
                    <a:pt x="24" y="30"/>
                  </a:moveTo>
                  <a:lnTo>
                    <a:pt x="18" y="30"/>
                  </a:lnTo>
                  <a:lnTo>
                    <a:pt x="12" y="30"/>
                  </a:lnTo>
                  <a:lnTo>
                    <a:pt x="6" y="30"/>
                  </a:lnTo>
                  <a:lnTo>
                    <a:pt x="0" y="18"/>
                  </a:lnTo>
                  <a:lnTo>
                    <a:pt x="6" y="18"/>
                  </a:lnTo>
                  <a:lnTo>
                    <a:pt x="0" y="6"/>
                  </a:lnTo>
                  <a:lnTo>
                    <a:pt x="6" y="0"/>
                  </a:lnTo>
                  <a:lnTo>
                    <a:pt x="41" y="0"/>
                  </a:lnTo>
                  <a:lnTo>
                    <a:pt x="35" y="18"/>
                  </a:lnTo>
                  <a:lnTo>
                    <a:pt x="35" y="24"/>
                  </a:lnTo>
                  <a:lnTo>
                    <a:pt x="29" y="24"/>
                  </a:lnTo>
                  <a:lnTo>
                    <a:pt x="24" y="3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27" name="Freeform 3819"/>
            <p:cNvSpPr>
              <a:spLocks/>
            </p:cNvSpPr>
            <p:nvPr/>
          </p:nvSpPr>
          <p:spPr bwMode="auto">
            <a:xfrm>
              <a:off x="4271963" y="4059238"/>
              <a:ext cx="58738" cy="53975"/>
            </a:xfrm>
            <a:custGeom>
              <a:avLst/>
              <a:gdLst>
                <a:gd name="T0" fmla="*/ 2147483647 w 36"/>
                <a:gd name="T1" fmla="*/ 2147483647 h 30"/>
                <a:gd name="T2" fmla="*/ 0 w 36"/>
                <a:gd name="T3" fmla="*/ 2147483647 h 30"/>
                <a:gd name="T4" fmla="*/ 2147483647 w 36"/>
                <a:gd name="T5" fmla="*/ 2147483647 h 30"/>
                <a:gd name="T6" fmla="*/ 2147483647 w 36"/>
                <a:gd name="T7" fmla="*/ 0 h 30"/>
                <a:gd name="T8" fmla="*/ 2147483647 w 36"/>
                <a:gd name="T9" fmla="*/ 2147483647 h 30"/>
                <a:gd name="T10" fmla="*/ 2147483647 w 36"/>
                <a:gd name="T11" fmla="*/ 2147483647 h 30"/>
                <a:gd name="T12" fmla="*/ 2147483647 w 36"/>
                <a:gd name="T13" fmla="*/ 2147483647 h 30"/>
                <a:gd name="T14" fmla="*/ 2147483647 w 36"/>
                <a:gd name="T15" fmla="*/ 2147483647 h 30"/>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30"/>
                <a:gd name="T26" fmla="*/ 36 w 36"/>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30">
                  <a:moveTo>
                    <a:pt x="6" y="30"/>
                  </a:moveTo>
                  <a:lnTo>
                    <a:pt x="0" y="24"/>
                  </a:lnTo>
                  <a:lnTo>
                    <a:pt x="6" y="18"/>
                  </a:lnTo>
                  <a:lnTo>
                    <a:pt x="6" y="0"/>
                  </a:lnTo>
                  <a:lnTo>
                    <a:pt x="24" y="6"/>
                  </a:lnTo>
                  <a:lnTo>
                    <a:pt x="36" y="6"/>
                  </a:lnTo>
                  <a:lnTo>
                    <a:pt x="36" y="30"/>
                  </a:lnTo>
                  <a:lnTo>
                    <a:pt x="6" y="30"/>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28" name="Freeform 3820"/>
            <p:cNvSpPr>
              <a:spLocks/>
            </p:cNvSpPr>
            <p:nvPr/>
          </p:nvSpPr>
          <p:spPr bwMode="auto">
            <a:xfrm>
              <a:off x="4243388" y="4016375"/>
              <a:ext cx="19050" cy="11112"/>
            </a:xfrm>
            <a:custGeom>
              <a:avLst/>
              <a:gdLst>
                <a:gd name="T0" fmla="*/ 2147483647 w 12"/>
                <a:gd name="T1" fmla="*/ 0 h 6"/>
                <a:gd name="T2" fmla="*/ 2147483647 w 12"/>
                <a:gd name="T3" fmla="*/ 0 h 6"/>
                <a:gd name="T4" fmla="*/ 0 w 12"/>
                <a:gd name="T5" fmla="*/ 2147483647 h 6"/>
                <a:gd name="T6" fmla="*/ 2147483647 w 12"/>
                <a:gd name="T7" fmla="*/ 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0"/>
                  </a:moveTo>
                  <a:lnTo>
                    <a:pt x="6" y="0"/>
                  </a:lnTo>
                  <a:lnTo>
                    <a:pt x="0" y="6"/>
                  </a:lnTo>
                  <a:lnTo>
                    <a:pt x="12"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29" name="Freeform 3821"/>
            <p:cNvSpPr>
              <a:spLocks/>
            </p:cNvSpPr>
            <p:nvPr/>
          </p:nvSpPr>
          <p:spPr bwMode="auto">
            <a:xfrm>
              <a:off x="4252913" y="4070350"/>
              <a:ext cx="163513" cy="214312"/>
            </a:xfrm>
            <a:custGeom>
              <a:avLst/>
              <a:gdLst>
                <a:gd name="T0" fmla="*/ 2147483647 w 102"/>
                <a:gd name="T1" fmla="*/ 2147483647 h 120"/>
                <a:gd name="T2" fmla="*/ 2147483647 w 102"/>
                <a:gd name="T3" fmla="*/ 2147483647 h 120"/>
                <a:gd name="T4" fmla="*/ 2147483647 w 102"/>
                <a:gd name="T5" fmla="*/ 2147483647 h 120"/>
                <a:gd name="T6" fmla="*/ 2147483647 w 102"/>
                <a:gd name="T7" fmla="*/ 2147483647 h 120"/>
                <a:gd name="T8" fmla="*/ 2147483647 w 102"/>
                <a:gd name="T9" fmla="*/ 2147483647 h 120"/>
                <a:gd name="T10" fmla="*/ 2147483647 w 102"/>
                <a:gd name="T11" fmla="*/ 2147483647 h 120"/>
                <a:gd name="T12" fmla="*/ 0 w 102"/>
                <a:gd name="T13" fmla="*/ 2147483647 h 120"/>
                <a:gd name="T14" fmla="*/ 2147483647 w 102"/>
                <a:gd name="T15" fmla="*/ 2147483647 h 120"/>
                <a:gd name="T16" fmla="*/ 2147483647 w 102"/>
                <a:gd name="T17" fmla="*/ 2147483647 h 120"/>
                <a:gd name="T18" fmla="*/ 2147483647 w 102"/>
                <a:gd name="T19" fmla="*/ 2147483647 h 120"/>
                <a:gd name="T20" fmla="*/ 2147483647 w 102"/>
                <a:gd name="T21" fmla="*/ 2147483647 h 120"/>
                <a:gd name="T22" fmla="*/ 2147483647 w 102"/>
                <a:gd name="T23" fmla="*/ 2147483647 h 120"/>
                <a:gd name="T24" fmla="*/ 2147483647 w 102"/>
                <a:gd name="T25" fmla="*/ 2147483647 h 120"/>
                <a:gd name="T26" fmla="*/ 2147483647 w 102"/>
                <a:gd name="T27" fmla="*/ 2147483647 h 120"/>
                <a:gd name="T28" fmla="*/ 2147483647 w 102"/>
                <a:gd name="T29" fmla="*/ 2147483647 h 120"/>
                <a:gd name="T30" fmla="*/ 2147483647 w 102"/>
                <a:gd name="T31" fmla="*/ 2147483647 h 120"/>
                <a:gd name="T32" fmla="*/ 2147483647 w 102"/>
                <a:gd name="T33" fmla="*/ 2147483647 h 120"/>
                <a:gd name="T34" fmla="*/ 2147483647 w 102"/>
                <a:gd name="T35" fmla="*/ 2147483647 h 120"/>
                <a:gd name="T36" fmla="*/ 2147483647 w 102"/>
                <a:gd name="T37" fmla="*/ 2147483647 h 120"/>
                <a:gd name="T38" fmla="*/ 2147483647 w 102"/>
                <a:gd name="T39" fmla="*/ 2147483647 h 120"/>
                <a:gd name="T40" fmla="*/ 2147483647 w 102"/>
                <a:gd name="T41" fmla="*/ 2147483647 h 120"/>
                <a:gd name="T42" fmla="*/ 2147483647 w 102"/>
                <a:gd name="T43" fmla="*/ 2147483647 h 120"/>
                <a:gd name="T44" fmla="*/ 2147483647 w 102"/>
                <a:gd name="T45" fmla="*/ 2147483647 h 120"/>
                <a:gd name="T46" fmla="*/ 2147483647 w 102"/>
                <a:gd name="T47" fmla="*/ 2147483647 h 120"/>
                <a:gd name="T48" fmla="*/ 2147483647 w 102"/>
                <a:gd name="T49" fmla="*/ 2147483647 h 120"/>
                <a:gd name="T50" fmla="*/ 2147483647 w 102"/>
                <a:gd name="T51" fmla="*/ 2147483647 h 120"/>
                <a:gd name="T52" fmla="*/ 2147483647 w 102"/>
                <a:gd name="T53" fmla="*/ 2147483647 h 120"/>
                <a:gd name="T54" fmla="*/ 2147483647 w 102"/>
                <a:gd name="T55" fmla="*/ 2147483647 h 120"/>
                <a:gd name="T56" fmla="*/ 2147483647 w 102"/>
                <a:gd name="T57" fmla="*/ 2147483647 h 120"/>
                <a:gd name="T58" fmla="*/ 2147483647 w 102"/>
                <a:gd name="T59" fmla="*/ 2147483647 h 120"/>
                <a:gd name="T60" fmla="*/ 2147483647 w 102"/>
                <a:gd name="T61" fmla="*/ 2147483647 h 120"/>
                <a:gd name="T62" fmla="*/ 2147483647 w 102"/>
                <a:gd name="T63" fmla="*/ 2147483647 h 120"/>
                <a:gd name="T64" fmla="*/ 2147483647 w 102"/>
                <a:gd name="T65" fmla="*/ 2147483647 h 120"/>
                <a:gd name="T66" fmla="*/ 2147483647 w 102"/>
                <a:gd name="T67" fmla="*/ 0 h 120"/>
                <a:gd name="T68" fmla="*/ 2147483647 w 102"/>
                <a:gd name="T69" fmla="*/ 0 h 120"/>
                <a:gd name="T70" fmla="*/ 2147483647 w 102"/>
                <a:gd name="T71" fmla="*/ 2147483647 h 120"/>
                <a:gd name="T72" fmla="*/ 2147483647 w 102"/>
                <a:gd name="T73" fmla="*/ 2147483647 h 120"/>
                <a:gd name="T74" fmla="*/ 2147483647 w 102"/>
                <a:gd name="T75" fmla="*/ 2147483647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
                <a:gd name="T115" fmla="*/ 0 h 120"/>
                <a:gd name="T116" fmla="*/ 102 w 102"/>
                <a:gd name="T117" fmla="*/ 120 h 1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 h="120">
                  <a:moveTo>
                    <a:pt x="18" y="24"/>
                  </a:moveTo>
                  <a:lnTo>
                    <a:pt x="18" y="30"/>
                  </a:lnTo>
                  <a:lnTo>
                    <a:pt x="12" y="30"/>
                  </a:lnTo>
                  <a:lnTo>
                    <a:pt x="24" y="42"/>
                  </a:lnTo>
                  <a:lnTo>
                    <a:pt x="12" y="42"/>
                  </a:lnTo>
                  <a:lnTo>
                    <a:pt x="6" y="60"/>
                  </a:lnTo>
                  <a:lnTo>
                    <a:pt x="0" y="60"/>
                  </a:lnTo>
                  <a:lnTo>
                    <a:pt x="12" y="72"/>
                  </a:lnTo>
                  <a:lnTo>
                    <a:pt x="12" y="78"/>
                  </a:lnTo>
                  <a:lnTo>
                    <a:pt x="6" y="72"/>
                  </a:lnTo>
                  <a:lnTo>
                    <a:pt x="12" y="84"/>
                  </a:lnTo>
                  <a:lnTo>
                    <a:pt x="24" y="96"/>
                  </a:lnTo>
                  <a:lnTo>
                    <a:pt x="18" y="96"/>
                  </a:lnTo>
                  <a:lnTo>
                    <a:pt x="30" y="108"/>
                  </a:lnTo>
                  <a:lnTo>
                    <a:pt x="42" y="120"/>
                  </a:lnTo>
                  <a:lnTo>
                    <a:pt x="48" y="114"/>
                  </a:lnTo>
                  <a:lnTo>
                    <a:pt x="54" y="114"/>
                  </a:lnTo>
                  <a:lnTo>
                    <a:pt x="60" y="114"/>
                  </a:lnTo>
                  <a:lnTo>
                    <a:pt x="54" y="102"/>
                  </a:lnTo>
                  <a:lnTo>
                    <a:pt x="54" y="96"/>
                  </a:lnTo>
                  <a:lnTo>
                    <a:pt x="66" y="90"/>
                  </a:lnTo>
                  <a:lnTo>
                    <a:pt x="66" y="78"/>
                  </a:lnTo>
                  <a:lnTo>
                    <a:pt x="78" y="90"/>
                  </a:lnTo>
                  <a:lnTo>
                    <a:pt x="90" y="90"/>
                  </a:lnTo>
                  <a:lnTo>
                    <a:pt x="96" y="90"/>
                  </a:lnTo>
                  <a:lnTo>
                    <a:pt x="102" y="60"/>
                  </a:lnTo>
                  <a:lnTo>
                    <a:pt x="90" y="42"/>
                  </a:lnTo>
                  <a:lnTo>
                    <a:pt x="102" y="30"/>
                  </a:lnTo>
                  <a:lnTo>
                    <a:pt x="102" y="18"/>
                  </a:lnTo>
                  <a:lnTo>
                    <a:pt x="78" y="18"/>
                  </a:lnTo>
                  <a:lnTo>
                    <a:pt x="84" y="0"/>
                  </a:lnTo>
                  <a:lnTo>
                    <a:pt x="48" y="0"/>
                  </a:lnTo>
                  <a:lnTo>
                    <a:pt x="48" y="24"/>
                  </a:lnTo>
                  <a:lnTo>
                    <a:pt x="18" y="24"/>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30" name="Freeform 3822"/>
            <p:cNvSpPr>
              <a:spLocks/>
            </p:cNvSpPr>
            <p:nvPr/>
          </p:nvSpPr>
          <p:spPr bwMode="auto">
            <a:xfrm>
              <a:off x="2271713" y="4840288"/>
              <a:ext cx="239713" cy="288925"/>
            </a:xfrm>
            <a:custGeom>
              <a:avLst/>
              <a:gdLst>
                <a:gd name="T0" fmla="*/ 2147483647 w 150"/>
                <a:gd name="T1" fmla="*/ 2147483647 h 161"/>
                <a:gd name="T2" fmla="*/ 2147483647 w 150"/>
                <a:gd name="T3" fmla="*/ 2147483647 h 161"/>
                <a:gd name="T4" fmla="*/ 0 w 150"/>
                <a:gd name="T5" fmla="*/ 2147483647 h 161"/>
                <a:gd name="T6" fmla="*/ 2147483647 w 150"/>
                <a:gd name="T7" fmla="*/ 2147483647 h 161"/>
                <a:gd name="T8" fmla="*/ 2147483647 w 150"/>
                <a:gd name="T9" fmla="*/ 2147483647 h 161"/>
                <a:gd name="T10" fmla="*/ 2147483647 w 150"/>
                <a:gd name="T11" fmla="*/ 2147483647 h 161"/>
                <a:gd name="T12" fmla="*/ 2147483647 w 150"/>
                <a:gd name="T13" fmla="*/ 2147483647 h 161"/>
                <a:gd name="T14" fmla="*/ 2147483647 w 150"/>
                <a:gd name="T15" fmla="*/ 2147483647 h 161"/>
                <a:gd name="T16" fmla="*/ 2147483647 w 150"/>
                <a:gd name="T17" fmla="*/ 2147483647 h 161"/>
                <a:gd name="T18" fmla="*/ 2147483647 w 150"/>
                <a:gd name="T19" fmla="*/ 2147483647 h 161"/>
                <a:gd name="T20" fmla="*/ 2147483647 w 150"/>
                <a:gd name="T21" fmla="*/ 2147483647 h 161"/>
                <a:gd name="T22" fmla="*/ 2147483647 w 150"/>
                <a:gd name="T23" fmla="*/ 2147483647 h 161"/>
                <a:gd name="T24" fmla="*/ 2147483647 w 150"/>
                <a:gd name="T25" fmla="*/ 2147483647 h 161"/>
                <a:gd name="T26" fmla="*/ 2147483647 w 150"/>
                <a:gd name="T27" fmla="*/ 2147483647 h 161"/>
                <a:gd name="T28" fmla="*/ 2147483647 w 150"/>
                <a:gd name="T29" fmla="*/ 2147483647 h 161"/>
                <a:gd name="T30" fmla="*/ 2147483647 w 150"/>
                <a:gd name="T31" fmla="*/ 2147483647 h 161"/>
                <a:gd name="T32" fmla="*/ 2147483647 w 150"/>
                <a:gd name="T33" fmla="*/ 2147483647 h 161"/>
                <a:gd name="T34" fmla="*/ 2147483647 w 150"/>
                <a:gd name="T35" fmla="*/ 2147483647 h 161"/>
                <a:gd name="T36" fmla="*/ 2147483647 w 150"/>
                <a:gd name="T37" fmla="*/ 2147483647 h 161"/>
                <a:gd name="T38" fmla="*/ 2147483647 w 150"/>
                <a:gd name="T39" fmla="*/ 2147483647 h 161"/>
                <a:gd name="T40" fmla="*/ 2147483647 w 150"/>
                <a:gd name="T41" fmla="*/ 2147483647 h 161"/>
                <a:gd name="T42" fmla="*/ 2147483647 w 150"/>
                <a:gd name="T43" fmla="*/ 2147483647 h 161"/>
                <a:gd name="T44" fmla="*/ 2147483647 w 150"/>
                <a:gd name="T45" fmla="*/ 2147483647 h 161"/>
                <a:gd name="T46" fmla="*/ 2147483647 w 150"/>
                <a:gd name="T47" fmla="*/ 2147483647 h 161"/>
                <a:gd name="T48" fmla="*/ 2147483647 w 150"/>
                <a:gd name="T49" fmla="*/ 2147483647 h 161"/>
                <a:gd name="T50" fmla="*/ 2147483647 w 150"/>
                <a:gd name="T51" fmla="*/ 2147483647 h 161"/>
                <a:gd name="T52" fmla="*/ 2147483647 w 150"/>
                <a:gd name="T53" fmla="*/ 2147483647 h 161"/>
                <a:gd name="T54" fmla="*/ 2147483647 w 150"/>
                <a:gd name="T55" fmla="*/ 0 h 161"/>
                <a:gd name="T56" fmla="*/ 2147483647 w 150"/>
                <a:gd name="T57" fmla="*/ 2147483647 h 161"/>
                <a:gd name="T58" fmla="*/ 2147483647 w 150"/>
                <a:gd name="T59" fmla="*/ 2147483647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0"/>
                <a:gd name="T91" fmla="*/ 0 h 161"/>
                <a:gd name="T92" fmla="*/ 150 w 150"/>
                <a:gd name="T93" fmla="*/ 161 h 16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0" h="161">
                  <a:moveTo>
                    <a:pt x="12" y="12"/>
                  </a:moveTo>
                  <a:lnTo>
                    <a:pt x="6" y="36"/>
                  </a:lnTo>
                  <a:lnTo>
                    <a:pt x="0" y="54"/>
                  </a:lnTo>
                  <a:lnTo>
                    <a:pt x="18" y="72"/>
                  </a:lnTo>
                  <a:lnTo>
                    <a:pt x="36" y="90"/>
                  </a:lnTo>
                  <a:lnTo>
                    <a:pt x="48" y="96"/>
                  </a:lnTo>
                  <a:lnTo>
                    <a:pt x="66" y="102"/>
                  </a:lnTo>
                  <a:lnTo>
                    <a:pt x="78" y="108"/>
                  </a:lnTo>
                  <a:lnTo>
                    <a:pt x="96" y="120"/>
                  </a:lnTo>
                  <a:lnTo>
                    <a:pt x="90" y="137"/>
                  </a:lnTo>
                  <a:lnTo>
                    <a:pt x="84" y="155"/>
                  </a:lnTo>
                  <a:lnTo>
                    <a:pt x="102" y="161"/>
                  </a:lnTo>
                  <a:lnTo>
                    <a:pt x="120" y="161"/>
                  </a:lnTo>
                  <a:lnTo>
                    <a:pt x="132" y="155"/>
                  </a:lnTo>
                  <a:lnTo>
                    <a:pt x="150" y="137"/>
                  </a:lnTo>
                  <a:lnTo>
                    <a:pt x="144" y="120"/>
                  </a:lnTo>
                  <a:lnTo>
                    <a:pt x="144" y="108"/>
                  </a:lnTo>
                  <a:lnTo>
                    <a:pt x="150" y="90"/>
                  </a:lnTo>
                  <a:lnTo>
                    <a:pt x="138" y="90"/>
                  </a:lnTo>
                  <a:lnTo>
                    <a:pt x="132" y="90"/>
                  </a:lnTo>
                  <a:lnTo>
                    <a:pt x="126" y="72"/>
                  </a:lnTo>
                  <a:lnTo>
                    <a:pt x="120" y="54"/>
                  </a:lnTo>
                  <a:lnTo>
                    <a:pt x="108" y="54"/>
                  </a:lnTo>
                  <a:lnTo>
                    <a:pt x="78" y="54"/>
                  </a:lnTo>
                  <a:lnTo>
                    <a:pt x="78" y="24"/>
                  </a:lnTo>
                  <a:lnTo>
                    <a:pt x="72" y="12"/>
                  </a:lnTo>
                  <a:lnTo>
                    <a:pt x="60" y="0"/>
                  </a:lnTo>
                  <a:lnTo>
                    <a:pt x="12" y="6"/>
                  </a:lnTo>
                  <a:lnTo>
                    <a:pt x="12" y="1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31" name="Rectangle 3823"/>
            <p:cNvSpPr>
              <a:spLocks noChangeArrowheads="1"/>
            </p:cNvSpPr>
            <p:nvPr/>
          </p:nvSpPr>
          <p:spPr bwMode="auto">
            <a:xfrm>
              <a:off x="4195763" y="4133850"/>
              <a:ext cx="0" cy="11112"/>
            </a:xfrm>
            <a:prstGeom prst="rect">
              <a:avLst/>
            </a:prstGeom>
            <a:solidFill>
              <a:srgbClr val="239FB1"/>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232" name="Rectangle 3824"/>
            <p:cNvSpPr>
              <a:spLocks noChangeArrowheads="1"/>
            </p:cNvSpPr>
            <p:nvPr/>
          </p:nvSpPr>
          <p:spPr bwMode="auto">
            <a:xfrm>
              <a:off x="4214813" y="4090988"/>
              <a:ext cx="0" cy="0"/>
            </a:xfrm>
            <a:prstGeom prst="rect">
              <a:avLst/>
            </a:prstGeom>
            <a:solidFill>
              <a:srgbClr val="E1E1E1"/>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233" name="Freeform 3825"/>
            <p:cNvSpPr>
              <a:spLocks/>
            </p:cNvSpPr>
            <p:nvPr/>
          </p:nvSpPr>
          <p:spPr bwMode="auto">
            <a:xfrm>
              <a:off x="4840288" y="4187825"/>
              <a:ext cx="307975" cy="374650"/>
            </a:xfrm>
            <a:custGeom>
              <a:avLst/>
              <a:gdLst>
                <a:gd name="T0" fmla="*/ 2147483647 w 192"/>
                <a:gd name="T1" fmla="*/ 2147483647 h 209"/>
                <a:gd name="T2" fmla="*/ 2147483647 w 192"/>
                <a:gd name="T3" fmla="*/ 2147483647 h 209"/>
                <a:gd name="T4" fmla="*/ 2147483647 w 192"/>
                <a:gd name="T5" fmla="*/ 2147483647 h 209"/>
                <a:gd name="T6" fmla="*/ 2147483647 w 192"/>
                <a:gd name="T7" fmla="*/ 2147483647 h 209"/>
                <a:gd name="T8" fmla="*/ 2147483647 w 192"/>
                <a:gd name="T9" fmla="*/ 0 h 209"/>
                <a:gd name="T10" fmla="*/ 2147483647 w 192"/>
                <a:gd name="T11" fmla="*/ 0 h 209"/>
                <a:gd name="T12" fmla="*/ 2147483647 w 192"/>
                <a:gd name="T13" fmla="*/ 0 h 209"/>
                <a:gd name="T14" fmla="*/ 2147483647 w 192"/>
                <a:gd name="T15" fmla="*/ 0 h 209"/>
                <a:gd name="T16" fmla="*/ 2147483647 w 192"/>
                <a:gd name="T17" fmla="*/ 0 h 209"/>
                <a:gd name="T18" fmla="*/ 2147483647 w 192"/>
                <a:gd name="T19" fmla="*/ 2147483647 h 209"/>
                <a:gd name="T20" fmla="*/ 2147483647 w 192"/>
                <a:gd name="T21" fmla="*/ 2147483647 h 209"/>
                <a:gd name="T22" fmla="*/ 2147483647 w 192"/>
                <a:gd name="T23" fmla="*/ 2147483647 h 209"/>
                <a:gd name="T24" fmla="*/ 2147483647 w 192"/>
                <a:gd name="T25" fmla="*/ 2147483647 h 209"/>
                <a:gd name="T26" fmla="*/ 2147483647 w 192"/>
                <a:gd name="T27" fmla="*/ 2147483647 h 209"/>
                <a:gd name="T28" fmla="*/ 2147483647 w 192"/>
                <a:gd name="T29" fmla="*/ 2147483647 h 209"/>
                <a:gd name="T30" fmla="*/ 0 w 192"/>
                <a:gd name="T31" fmla="*/ 2147483647 h 209"/>
                <a:gd name="T32" fmla="*/ 0 w 192"/>
                <a:gd name="T33" fmla="*/ 2147483647 h 209"/>
                <a:gd name="T34" fmla="*/ 2147483647 w 192"/>
                <a:gd name="T35" fmla="*/ 2147483647 h 209"/>
                <a:gd name="T36" fmla="*/ 2147483647 w 192"/>
                <a:gd name="T37" fmla="*/ 2147483647 h 209"/>
                <a:gd name="T38" fmla="*/ 2147483647 w 192"/>
                <a:gd name="T39" fmla="*/ 2147483647 h 209"/>
                <a:gd name="T40" fmla="*/ 2147483647 w 192"/>
                <a:gd name="T41" fmla="*/ 2147483647 h 209"/>
                <a:gd name="T42" fmla="*/ 2147483647 w 192"/>
                <a:gd name="T43" fmla="*/ 2147483647 h 209"/>
                <a:gd name="T44" fmla="*/ 2147483647 w 192"/>
                <a:gd name="T45" fmla="*/ 2147483647 h 209"/>
                <a:gd name="T46" fmla="*/ 2147483647 w 192"/>
                <a:gd name="T47" fmla="*/ 2147483647 h 209"/>
                <a:gd name="T48" fmla="*/ 2147483647 w 192"/>
                <a:gd name="T49" fmla="*/ 2147483647 h 209"/>
                <a:gd name="T50" fmla="*/ 2147483647 w 192"/>
                <a:gd name="T51" fmla="*/ 2147483647 h 209"/>
                <a:gd name="T52" fmla="*/ 2147483647 w 192"/>
                <a:gd name="T53" fmla="*/ 2147483647 h 209"/>
                <a:gd name="T54" fmla="*/ 2147483647 w 192"/>
                <a:gd name="T55" fmla="*/ 2147483647 h 209"/>
                <a:gd name="T56" fmla="*/ 2147483647 w 192"/>
                <a:gd name="T57" fmla="*/ 2147483647 h 209"/>
                <a:gd name="T58" fmla="*/ 2147483647 w 192"/>
                <a:gd name="T59" fmla="*/ 2147483647 h 209"/>
                <a:gd name="T60" fmla="*/ 2147483647 w 192"/>
                <a:gd name="T61" fmla="*/ 2147483647 h 209"/>
                <a:gd name="T62" fmla="*/ 2147483647 w 192"/>
                <a:gd name="T63" fmla="*/ 2147483647 h 209"/>
                <a:gd name="T64" fmla="*/ 2147483647 w 192"/>
                <a:gd name="T65" fmla="*/ 2147483647 h 209"/>
                <a:gd name="T66" fmla="*/ 2147483647 w 192"/>
                <a:gd name="T67" fmla="*/ 2147483647 h 209"/>
                <a:gd name="T68" fmla="*/ 2147483647 w 192"/>
                <a:gd name="T69" fmla="*/ 2147483647 h 209"/>
                <a:gd name="T70" fmla="*/ 2147483647 w 192"/>
                <a:gd name="T71" fmla="*/ 2147483647 h 209"/>
                <a:gd name="T72" fmla="*/ 2147483647 w 192"/>
                <a:gd name="T73" fmla="*/ 2147483647 h 209"/>
                <a:gd name="T74" fmla="*/ 2147483647 w 192"/>
                <a:gd name="T75" fmla="*/ 2147483647 h 209"/>
                <a:gd name="T76" fmla="*/ 2147483647 w 192"/>
                <a:gd name="T77" fmla="*/ 2147483647 h 209"/>
                <a:gd name="T78" fmla="*/ 2147483647 w 192"/>
                <a:gd name="T79" fmla="*/ 2147483647 h 209"/>
                <a:gd name="T80" fmla="*/ 2147483647 w 192"/>
                <a:gd name="T81" fmla="*/ 2147483647 h 209"/>
                <a:gd name="T82" fmla="*/ 2147483647 w 192"/>
                <a:gd name="T83" fmla="*/ 2147483647 h 2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92"/>
                <a:gd name="T127" fmla="*/ 0 h 209"/>
                <a:gd name="T128" fmla="*/ 192 w 192"/>
                <a:gd name="T129" fmla="*/ 209 h 20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92" h="209">
                  <a:moveTo>
                    <a:pt x="144" y="42"/>
                  </a:moveTo>
                  <a:lnTo>
                    <a:pt x="144" y="36"/>
                  </a:lnTo>
                  <a:lnTo>
                    <a:pt x="126" y="30"/>
                  </a:lnTo>
                  <a:lnTo>
                    <a:pt x="114" y="18"/>
                  </a:lnTo>
                  <a:lnTo>
                    <a:pt x="78" y="0"/>
                  </a:lnTo>
                  <a:lnTo>
                    <a:pt x="66" y="0"/>
                  </a:lnTo>
                  <a:lnTo>
                    <a:pt x="48" y="0"/>
                  </a:lnTo>
                  <a:lnTo>
                    <a:pt x="36" y="0"/>
                  </a:lnTo>
                  <a:lnTo>
                    <a:pt x="18" y="0"/>
                  </a:lnTo>
                  <a:lnTo>
                    <a:pt x="24" y="24"/>
                  </a:lnTo>
                  <a:lnTo>
                    <a:pt x="18" y="24"/>
                  </a:lnTo>
                  <a:lnTo>
                    <a:pt x="18" y="36"/>
                  </a:lnTo>
                  <a:lnTo>
                    <a:pt x="24" y="42"/>
                  </a:lnTo>
                  <a:lnTo>
                    <a:pt x="12" y="54"/>
                  </a:lnTo>
                  <a:lnTo>
                    <a:pt x="6" y="66"/>
                  </a:lnTo>
                  <a:lnTo>
                    <a:pt x="0" y="66"/>
                  </a:lnTo>
                  <a:lnTo>
                    <a:pt x="0" y="96"/>
                  </a:lnTo>
                  <a:lnTo>
                    <a:pt x="6" y="114"/>
                  </a:lnTo>
                  <a:lnTo>
                    <a:pt x="12" y="126"/>
                  </a:lnTo>
                  <a:lnTo>
                    <a:pt x="24" y="143"/>
                  </a:lnTo>
                  <a:lnTo>
                    <a:pt x="42" y="155"/>
                  </a:lnTo>
                  <a:lnTo>
                    <a:pt x="60" y="167"/>
                  </a:lnTo>
                  <a:lnTo>
                    <a:pt x="78" y="167"/>
                  </a:lnTo>
                  <a:lnTo>
                    <a:pt x="84" y="173"/>
                  </a:lnTo>
                  <a:lnTo>
                    <a:pt x="90" y="191"/>
                  </a:lnTo>
                  <a:lnTo>
                    <a:pt x="96" y="209"/>
                  </a:lnTo>
                  <a:lnTo>
                    <a:pt x="102" y="209"/>
                  </a:lnTo>
                  <a:lnTo>
                    <a:pt x="114" y="209"/>
                  </a:lnTo>
                  <a:lnTo>
                    <a:pt x="132" y="209"/>
                  </a:lnTo>
                  <a:lnTo>
                    <a:pt x="144" y="203"/>
                  </a:lnTo>
                  <a:lnTo>
                    <a:pt x="156" y="203"/>
                  </a:lnTo>
                  <a:lnTo>
                    <a:pt x="174" y="197"/>
                  </a:lnTo>
                  <a:lnTo>
                    <a:pt x="192" y="185"/>
                  </a:lnTo>
                  <a:lnTo>
                    <a:pt x="180" y="173"/>
                  </a:lnTo>
                  <a:lnTo>
                    <a:pt x="174" y="155"/>
                  </a:lnTo>
                  <a:lnTo>
                    <a:pt x="174" y="137"/>
                  </a:lnTo>
                  <a:lnTo>
                    <a:pt x="174" y="132"/>
                  </a:lnTo>
                  <a:lnTo>
                    <a:pt x="174" y="114"/>
                  </a:lnTo>
                  <a:lnTo>
                    <a:pt x="162" y="96"/>
                  </a:lnTo>
                  <a:lnTo>
                    <a:pt x="174" y="72"/>
                  </a:lnTo>
                  <a:lnTo>
                    <a:pt x="144" y="4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34" name="Freeform 3826"/>
            <p:cNvSpPr>
              <a:spLocks/>
            </p:cNvSpPr>
            <p:nvPr/>
          </p:nvSpPr>
          <p:spPr bwMode="auto">
            <a:xfrm>
              <a:off x="5121275" y="4359275"/>
              <a:ext cx="9525" cy="22225"/>
            </a:xfrm>
            <a:custGeom>
              <a:avLst/>
              <a:gdLst>
                <a:gd name="T0" fmla="*/ 2147483647 w 6"/>
                <a:gd name="T1" fmla="*/ 2147483647 h 12"/>
                <a:gd name="T2" fmla="*/ 0 w 6"/>
                <a:gd name="T3" fmla="*/ 0 h 12"/>
                <a:gd name="T4" fmla="*/ 0 w 6"/>
                <a:gd name="T5" fmla="*/ 0 h 12"/>
                <a:gd name="T6" fmla="*/ 2147483647 w 6"/>
                <a:gd name="T7" fmla="*/ 2147483647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6" y="12"/>
                  </a:moveTo>
                  <a:lnTo>
                    <a:pt x="0" y="0"/>
                  </a:lnTo>
                  <a:lnTo>
                    <a:pt x="6" y="1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35" name="Freeform 3827"/>
            <p:cNvSpPr>
              <a:spLocks/>
            </p:cNvSpPr>
            <p:nvPr/>
          </p:nvSpPr>
          <p:spPr bwMode="auto">
            <a:xfrm>
              <a:off x="4849813" y="3995738"/>
              <a:ext cx="144463" cy="203200"/>
            </a:xfrm>
            <a:custGeom>
              <a:avLst/>
              <a:gdLst>
                <a:gd name="T0" fmla="*/ 2147483647 w 90"/>
                <a:gd name="T1" fmla="*/ 2147483647 h 114"/>
                <a:gd name="T2" fmla="*/ 2147483647 w 90"/>
                <a:gd name="T3" fmla="*/ 0 h 114"/>
                <a:gd name="T4" fmla="*/ 2147483647 w 90"/>
                <a:gd name="T5" fmla="*/ 2147483647 h 114"/>
                <a:gd name="T6" fmla="*/ 2147483647 w 90"/>
                <a:gd name="T7" fmla="*/ 2147483647 h 114"/>
                <a:gd name="T8" fmla="*/ 2147483647 w 90"/>
                <a:gd name="T9" fmla="*/ 2147483647 h 114"/>
                <a:gd name="T10" fmla="*/ 2147483647 w 90"/>
                <a:gd name="T11" fmla="*/ 2147483647 h 114"/>
                <a:gd name="T12" fmla="*/ 2147483647 w 90"/>
                <a:gd name="T13" fmla="*/ 2147483647 h 114"/>
                <a:gd name="T14" fmla="*/ 2147483647 w 90"/>
                <a:gd name="T15" fmla="*/ 2147483647 h 114"/>
                <a:gd name="T16" fmla="*/ 2147483647 w 90"/>
                <a:gd name="T17" fmla="*/ 2147483647 h 114"/>
                <a:gd name="T18" fmla="*/ 2147483647 w 90"/>
                <a:gd name="T19" fmla="*/ 2147483647 h 114"/>
                <a:gd name="T20" fmla="*/ 2147483647 w 90"/>
                <a:gd name="T21" fmla="*/ 2147483647 h 114"/>
                <a:gd name="T22" fmla="*/ 2147483647 w 90"/>
                <a:gd name="T23" fmla="*/ 2147483647 h 114"/>
                <a:gd name="T24" fmla="*/ 0 w 90"/>
                <a:gd name="T25" fmla="*/ 2147483647 h 114"/>
                <a:gd name="T26" fmla="*/ 0 w 90"/>
                <a:gd name="T27" fmla="*/ 2147483647 h 114"/>
                <a:gd name="T28" fmla="*/ 2147483647 w 90"/>
                <a:gd name="T29" fmla="*/ 2147483647 h 114"/>
                <a:gd name="T30" fmla="*/ 2147483647 w 90"/>
                <a:gd name="T31" fmla="*/ 2147483647 h 114"/>
                <a:gd name="T32" fmla="*/ 2147483647 w 90"/>
                <a:gd name="T33" fmla="*/ 2147483647 h 114"/>
                <a:gd name="T34" fmla="*/ 2147483647 w 90"/>
                <a:gd name="T35" fmla="*/ 2147483647 h 114"/>
                <a:gd name="T36" fmla="*/ 2147483647 w 90"/>
                <a:gd name="T37" fmla="*/ 2147483647 h 114"/>
                <a:gd name="T38" fmla="*/ 2147483647 w 90"/>
                <a:gd name="T39" fmla="*/ 2147483647 h 114"/>
                <a:gd name="T40" fmla="*/ 2147483647 w 90"/>
                <a:gd name="T41" fmla="*/ 2147483647 h 114"/>
                <a:gd name="T42" fmla="*/ 2147483647 w 90"/>
                <a:gd name="T43" fmla="*/ 2147483647 h 114"/>
                <a:gd name="T44" fmla="*/ 2147483647 w 90"/>
                <a:gd name="T45" fmla="*/ 2147483647 h 114"/>
                <a:gd name="T46" fmla="*/ 2147483647 w 90"/>
                <a:gd name="T47" fmla="*/ 2147483647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0"/>
                <a:gd name="T73" fmla="*/ 0 h 114"/>
                <a:gd name="T74" fmla="*/ 90 w 90"/>
                <a:gd name="T75" fmla="*/ 114 h 1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0" h="114">
                  <a:moveTo>
                    <a:pt x="84" y="18"/>
                  </a:moveTo>
                  <a:lnTo>
                    <a:pt x="72" y="0"/>
                  </a:lnTo>
                  <a:lnTo>
                    <a:pt x="66" y="12"/>
                  </a:lnTo>
                  <a:lnTo>
                    <a:pt x="48" y="12"/>
                  </a:lnTo>
                  <a:lnTo>
                    <a:pt x="36" y="12"/>
                  </a:lnTo>
                  <a:lnTo>
                    <a:pt x="24" y="12"/>
                  </a:lnTo>
                  <a:lnTo>
                    <a:pt x="18" y="18"/>
                  </a:lnTo>
                  <a:lnTo>
                    <a:pt x="18" y="36"/>
                  </a:lnTo>
                  <a:lnTo>
                    <a:pt x="30" y="42"/>
                  </a:lnTo>
                  <a:lnTo>
                    <a:pt x="18" y="54"/>
                  </a:lnTo>
                  <a:lnTo>
                    <a:pt x="6" y="66"/>
                  </a:lnTo>
                  <a:lnTo>
                    <a:pt x="0" y="114"/>
                  </a:lnTo>
                  <a:lnTo>
                    <a:pt x="12" y="108"/>
                  </a:lnTo>
                  <a:lnTo>
                    <a:pt x="30" y="108"/>
                  </a:lnTo>
                  <a:lnTo>
                    <a:pt x="42" y="108"/>
                  </a:lnTo>
                  <a:lnTo>
                    <a:pt x="60" y="108"/>
                  </a:lnTo>
                  <a:lnTo>
                    <a:pt x="72" y="108"/>
                  </a:lnTo>
                  <a:lnTo>
                    <a:pt x="72" y="84"/>
                  </a:lnTo>
                  <a:lnTo>
                    <a:pt x="84" y="66"/>
                  </a:lnTo>
                  <a:lnTo>
                    <a:pt x="90" y="48"/>
                  </a:lnTo>
                  <a:lnTo>
                    <a:pt x="90" y="30"/>
                  </a:lnTo>
                  <a:lnTo>
                    <a:pt x="84" y="18"/>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36" name="Freeform 3828"/>
            <p:cNvSpPr>
              <a:spLocks/>
            </p:cNvSpPr>
            <p:nvPr/>
          </p:nvSpPr>
          <p:spPr bwMode="auto">
            <a:xfrm>
              <a:off x="4351338" y="3962400"/>
              <a:ext cx="546100" cy="663575"/>
            </a:xfrm>
            <a:custGeom>
              <a:avLst/>
              <a:gdLst>
                <a:gd name="T0" fmla="*/ 2147483647 w 341"/>
                <a:gd name="T1" fmla="*/ 2147483647 h 371"/>
                <a:gd name="T2" fmla="*/ 2147483647 w 341"/>
                <a:gd name="T3" fmla="*/ 2147483647 h 371"/>
                <a:gd name="T4" fmla="*/ 2147483647 w 341"/>
                <a:gd name="T5" fmla="*/ 2147483647 h 371"/>
                <a:gd name="T6" fmla="*/ 2147483647 w 341"/>
                <a:gd name="T7" fmla="*/ 2147483647 h 371"/>
                <a:gd name="T8" fmla="*/ 2147483647 w 341"/>
                <a:gd name="T9" fmla="*/ 2147483647 h 371"/>
                <a:gd name="T10" fmla="*/ 2147483647 w 341"/>
                <a:gd name="T11" fmla="*/ 2147483647 h 371"/>
                <a:gd name="T12" fmla="*/ 2147483647 w 341"/>
                <a:gd name="T13" fmla="*/ 2147483647 h 371"/>
                <a:gd name="T14" fmla="*/ 2147483647 w 341"/>
                <a:gd name="T15" fmla="*/ 2147483647 h 371"/>
                <a:gd name="T16" fmla="*/ 2147483647 w 341"/>
                <a:gd name="T17" fmla="*/ 2147483647 h 371"/>
                <a:gd name="T18" fmla="*/ 2147483647 w 341"/>
                <a:gd name="T19" fmla="*/ 2147483647 h 371"/>
                <a:gd name="T20" fmla="*/ 2147483647 w 341"/>
                <a:gd name="T21" fmla="*/ 2147483647 h 371"/>
                <a:gd name="T22" fmla="*/ 2147483647 w 341"/>
                <a:gd name="T23" fmla="*/ 2147483647 h 371"/>
                <a:gd name="T24" fmla="*/ 2147483647 w 341"/>
                <a:gd name="T25" fmla="*/ 2147483647 h 371"/>
                <a:gd name="T26" fmla="*/ 2147483647 w 341"/>
                <a:gd name="T27" fmla="*/ 2147483647 h 371"/>
                <a:gd name="T28" fmla="*/ 2147483647 w 341"/>
                <a:gd name="T29" fmla="*/ 2147483647 h 371"/>
                <a:gd name="T30" fmla="*/ 2147483647 w 341"/>
                <a:gd name="T31" fmla="*/ 2147483647 h 371"/>
                <a:gd name="T32" fmla="*/ 2147483647 w 341"/>
                <a:gd name="T33" fmla="*/ 2147483647 h 371"/>
                <a:gd name="T34" fmla="*/ 2147483647 w 341"/>
                <a:gd name="T35" fmla="*/ 2147483647 h 371"/>
                <a:gd name="T36" fmla="*/ 2147483647 w 341"/>
                <a:gd name="T37" fmla="*/ 2147483647 h 371"/>
                <a:gd name="T38" fmla="*/ 2147483647 w 341"/>
                <a:gd name="T39" fmla="*/ 2147483647 h 371"/>
                <a:gd name="T40" fmla="*/ 2147483647 w 341"/>
                <a:gd name="T41" fmla="*/ 2147483647 h 371"/>
                <a:gd name="T42" fmla="*/ 2147483647 w 341"/>
                <a:gd name="T43" fmla="*/ 2147483647 h 371"/>
                <a:gd name="T44" fmla="*/ 0 w 341"/>
                <a:gd name="T45" fmla="*/ 2147483647 h 371"/>
                <a:gd name="T46" fmla="*/ 2147483647 w 341"/>
                <a:gd name="T47" fmla="*/ 2147483647 h 371"/>
                <a:gd name="T48" fmla="*/ 2147483647 w 341"/>
                <a:gd name="T49" fmla="*/ 2147483647 h 371"/>
                <a:gd name="T50" fmla="*/ 2147483647 w 341"/>
                <a:gd name="T51" fmla="*/ 2147483647 h 371"/>
                <a:gd name="T52" fmla="*/ 2147483647 w 341"/>
                <a:gd name="T53" fmla="*/ 2147483647 h 371"/>
                <a:gd name="T54" fmla="*/ 2147483647 w 341"/>
                <a:gd name="T55" fmla="*/ 2147483647 h 371"/>
                <a:gd name="T56" fmla="*/ 2147483647 w 341"/>
                <a:gd name="T57" fmla="*/ 2147483647 h 371"/>
                <a:gd name="T58" fmla="*/ 2147483647 w 341"/>
                <a:gd name="T59" fmla="*/ 2147483647 h 371"/>
                <a:gd name="T60" fmla="*/ 2147483647 w 341"/>
                <a:gd name="T61" fmla="*/ 2147483647 h 371"/>
                <a:gd name="T62" fmla="*/ 2147483647 w 341"/>
                <a:gd name="T63" fmla="*/ 0 h 371"/>
                <a:gd name="T64" fmla="*/ 2147483647 w 341"/>
                <a:gd name="T65" fmla="*/ 2147483647 h 371"/>
                <a:gd name="T66" fmla="*/ 2147483647 w 341"/>
                <a:gd name="T67" fmla="*/ 2147483647 h 371"/>
                <a:gd name="T68" fmla="*/ 2147483647 w 341"/>
                <a:gd name="T69" fmla="*/ 2147483647 h 371"/>
                <a:gd name="T70" fmla="*/ 2147483647 w 341"/>
                <a:gd name="T71" fmla="*/ 0 h 371"/>
                <a:gd name="T72" fmla="*/ 2147483647 w 341"/>
                <a:gd name="T73" fmla="*/ 0 h 371"/>
                <a:gd name="T74" fmla="*/ 2147483647 w 341"/>
                <a:gd name="T75" fmla="*/ 2147483647 h 371"/>
                <a:gd name="T76" fmla="*/ 2147483647 w 341"/>
                <a:gd name="T77" fmla="*/ 2147483647 h 371"/>
                <a:gd name="T78" fmla="*/ 2147483647 w 341"/>
                <a:gd name="T79" fmla="*/ 2147483647 h 371"/>
                <a:gd name="T80" fmla="*/ 2147483647 w 341"/>
                <a:gd name="T81" fmla="*/ 2147483647 h 371"/>
                <a:gd name="T82" fmla="*/ 2147483647 w 341"/>
                <a:gd name="T83" fmla="*/ 2147483647 h 371"/>
                <a:gd name="T84" fmla="*/ 2147483647 w 341"/>
                <a:gd name="T85" fmla="*/ 2147483647 h 3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1"/>
                <a:gd name="T130" fmla="*/ 0 h 371"/>
                <a:gd name="T131" fmla="*/ 341 w 341"/>
                <a:gd name="T132" fmla="*/ 371 h 37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1" h="371">
                  <a:moveTo>
                    <a:pt x="311" y="132"/>
                  </a:moveTo>
                  <a:lnTo>
                    <a:pt x="299" y="144"/>
                  </a:lnTo>
                  <a:lnTo>
                    <a:pt x="299" y="156"/>
                  </a:lnTo>
                  <a:lnTo>
                    <a:pt x="299" y="162"/>
                  </a:lnTo>
                  <a:lnTo>
                    <a:pt x="299" y="174"/>
                  </a:lnTo>
                  <a:lnTo>
                    <a:pt x="305" y="192"/>
                  </a:lnTo>
                  <a:lnTo>
                    <a:pt x="305" y="222"/>
                  </a:lnTo>
                  <a:lnTo>
                    <a:pt x="311" y="240"/>
                  </a:lnTo>
                  <a:lnTo>
                    <a:pt x="317" y="252"/>
                  </a:lnTo>
                  <a:lnTo>
                    <a:pt x="329" y="269"/>
                  </a:lnTo>
                  <a:lnTo>
                    <a:pt x="293" y="275"/>
                  </a:lnTo>
                  <a:lnTo>
                    <a:pt x="287" y="287"/>
                  </a:lnTo>
                  <a:lnTo>
                    <a:pt x="287" y="305"/>
                  </a:lnTo>
                  <a:lnTo>
                    <a:pt x="287" y="341"/>
                  </a:lnTo>
                  <a:lnTo>
                    <a:pt x="305" y="353"/>
                  </a:lnTo>
                  <a:lnTo>
                    <a:pt x="311" y="347"/>
                  </a:lnTo>
                  <a:lnTo>
                    <a:pt x="305" y="371"/>
                  </a:lnTo>
                  <a:lnTo>
                    <a:pt x="299" y="371"/>
                  </a:lnTo>
                  <a:lnTo>
                    <a:pt x="293" y="371"/>
                  </a:lnTo>
                  <a:lnTo>
                    <a:pt x="281" y="347"/>
                  </a:lnTo>
                  <a:lnTo>
                    <a:pt x="269" y="341"/>
                  </a:lnTo>
                  <a:lnTo>
                    <a:pt x="263" y="335"/>
                  </a:lnTo>
                  <a:lnTo>
                    <a:pt x="251" y="341"/>
                  </a:lnTo>
                  <a:lnTo>
                    <a:pt x="227" y="335"/>
                  </a:lnTo>
                  <a:lnTo>
                    <a:pt x="227" y="329"/>
                  </a:lnTo>
                  <a:lnTo>
                    <a:pt x="215" y="329"/>
                  </a:lnTo>
                  <a:lnTo>
                    <a:pt x="210" y="317"/>
                  </a:lnTo>
                  <a:lnTo>
                    <a:pt x="180" y="323"/>
                  </a:lnTo>
                  <a:lnTo>
                    <a:pt x="180" y="317"/>
                  </a:lnTo>
                  <a:lnTo>
                    <a:pt x="174" y="299"/>
                  </a:lnTo>
                  <a:lnTo>
                    <a:pt x="174" y="252"/>
                  </a:lnTo>
                  <a:lnTo>
                    <a:pt x="150" y="246"/>
                  </a:lnTo>
                  <a:lnTo>
                    <a:pt x="132" y="246"/>
                  </a:lnTo>
                  <a:lnTo>
                    <a:pt x="126" y="263"/>
                  </a:lnTo>
                  <a:lnTo>
                    <a:pt x="108" y="263"/>
                  </a:lnTo>
                  <a:lnTo>
                    <a:pt x="96" y="258"/>
                  </a:lnTo>
                  <a:lnTo>
                    <a:pt x="78" y="222"/>
                  </a:lnTo>
                  <a:lnTo>
                    <a:pt x="66" y="222"/>
                  </a:lnTo>
                  <a:lnTo>
                    <a:pt x="48" y="222"/>
                  </a:lnTo>
                  <a:lnTo>
                    <a:pt x="36" y="222"/>
                  </a:lnTo>
                  <a:lnTo>
                    <a:pt x="18" y="222"/>
                  </a:lnTo>
                  <a:lnTo>
                    <a:pt x="6" y="222"/>
                  </a:lnTo>
                  <a:lnTo>
                    <a:pt x="0" y="222"/>
                  </a:lnTo>
                  <a:lnTo>
                    <a:pt x="6" y="216"/>
                  </a:lnTo>
                  <a:lnTo>
                    <a:pt x="12" y="204"/>
                  </a:lnTo>
                  <a:lnTo>
                    <a:pt x="18" y="198"/>
                  </a:lnTo>
                  <a:lnTo>
                    <a:pt x="24" y="198"/>
                  </a:lnTo>
                  <a:lnTo>
                    <a:pt x="30" y="192"/>
                  </a:lnTo>
                  <a:lnTo>
                    <a:pt x="42" y="192"/>
                  </a:lnTo>
                  <a:lnTo>
                    <a:pt x="42" y="198"/>
                  </a:lnTo>
                  <a:lnTo>
                    <a:pt x="60" y="186"/>
                  </a:lnTo>
                  <a:lnTo>
                    <a:pt x="72" y="174"/>
                  </a:lnTo>
                  <a:lnTo>
                    <a:pt x="78" y="144"/>
                  </a:lnTo>
                  <a:lnTo>
                    <a:pt x="102" y="114"/>
                  </a:lnTo>
                  <a:lnTo>
                    <a:pt x="102" y="96"/>
                  </a:lnTo>
                  <a:lnTo>
                    <a:pt x="108" y="84"/>
                  </a:lnTo>
                  <a:lnTo>
                    <a:pt x="108" y="66"/>
                  </a:lnTo>
                  <a:lnTo>
                    <a:pt x="108" y="54"/>
                  </a:lnTo>
                  <a:lnTo>
                    <a:pt x="114" y="36"/>
                  </a:lnTo>
                  <a:lnTo>
                    <a:pt x="114" y="18"/>
                  </a:lnTo>
                  <a:lnTo>
                    <a:pt x="126" y="0"/>
                  </a:lnTo>
                  <a:lnTo>
                    <a:pt x="150" y="12"/>
                  </a:lnTo>
                  <a:lnTo>
                    <a:pt x="162" y="18"/>
                  </a:lnTo>
                  <a:lnTo>
                    <a:pt x="180" y="24"/>
                  </a:lnTo>
                  <a:lnTo>
                    <a:pt x="186" y="12"/>
                  </a:lnTo>
                  <a:lnTo>
                    <a:pt x="198" y="12"/>
                  </a:lnTo>
                  <a:lnTo>
                    <a:pt x="215" y="6"/>
                  </a:lnTo>
                  <a:lnTo>
                    <a:pt x="227" y="6"/>
                  </a:lnTo>
                  <a:lnTo>
                    <a:pt x="233" y="0"/>
                  </a:lnTo>
                  <a:lnTo>
                    <a:pt x="245" y="0"/>
                  </a:lnTo>
                  <a:lnTo>
                    <a:pt x="263" y="0"/>
                  </a:lnTo>
                  <a:lnTo>
                    <a:pt x="269" y="6"/>
                  </a:lnTo>
                  <a:lnTo>
                    <a:pt x="275" y="6"/>
                  </a:lnTo>
                  <a:lnTo>
                    <a:pt x="287" y="18"/>
                  </a:lnTo>
                  <a:lnTo>
                    <a:pt x="299" y="18"/>
                  </a:lnTo>
                  <a:lnTo>
                    <a:pt x="305" y="12"/>
                  </a:lnTo>
                  <a:lnTo>
                    <a:pt x="317" y="24"/>
                  </a:lnTo>
                  <a:lnTo>
                    <a:pt x="329" y="36"/>
                  </a:lnTo>
                  <a:lnTo>
                    <a:pt x="329" y="54"/>
                  </a:lnTo>
                  <a:lnTo>
                    <a:pt x="341" y="60"/>
                  </a:lnTo>
                  <a:lnTo>
                    <a:pt x="329" y="72"/>
                  </a:lnTo>
                  <a:lnTo>
                    <a:pt x="317" y="84"/>
                  </a:lnTo>
                  <a:lnTo>
                    <a:pt x="311" y="13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37" name="Freeform 3829"/>
            <p:cNvSpPr>
              <a:spLocks/>
            </p:cNvSpPr>
            <p:nvPr/>
          </p:nvSpPr>
          <p:spPr bwMode="auto">
            <a:xfrm>
              <a:off x="4621213" y="4443413"/>
              <a:ext cx="333375" cy="344487"/>
            </a:xfrm>
            <a:custGeom>
              <a:avLst/>
              <a:gdLst>
                <a:gd name="T0" fmla="*/ 2147483647 w 209"/>
                <a:gd name="T1" fmla="*/ 2147483647 h 192"/>
                <a:gd name="T2" fmla="*/ 2147483647 w 209"/>
                <a:gd name="T3" fmla="*/ 2147483647 h 192"/>
                <a:gd name="T4" fmla="*/ 2147483647 w 209"/>
                <a:gd name="T5" fmla="*/ 2147483647 h 192"/>
                <a:gd name="T6" fmla="*/ 2147483647 w 209"/>
                <a:gd name="T7" fmla="*/ 2147483647 h 192"/>
                <a:gd name="T8" fmla="*/ 2147483647 w 209"/>
                <a:gd name="T9" fmla="*/ 2147483647 h 192"/>
                <a:gd name="T10" fmla="*/ 0 w 209"/>
                <a:gd name="T11" fmla="*/ 2147483647 h 192"/>
                <a:gd name="T12" fmla="*/ 2147483647 w 209"/>
                <a:gd name="T13" fmla="*/ 2147483647 h 192"/>
                <a:gd name="T14" fmla="*/ 2147483647 w 209"/>
                <a:gd name="T15" fmla="*/ 2147483647 h 192"/>
                <a:gd name="T16" fmla="*/ 2147483647 w 209"/>
                <a:gd name="T17" fmla="*/ 2147483647 h 192"/>
                <a:gd name="T18" fmla="*/ 2147483647 w 209"/>
                <a:gd name="T19" fmla="*/ 2147483647 h 192"/>
                <a:gd name="T20" fmla="*/ 2147483647 w 209"/>
                <a:gd name="T21" fmla="*/ 2147483647 h 192"/>
                <a:gd name="T22" fmla="*/ 2147483647 w 209"/>
                <a:gd name="T23" fmla="*/ 2147483647 h 192"/>
                <a:gd name="T24" fmla="*/ 2147483647 w 209"/>
                <a:gd name="T25" fmla="*/ 2147483647 h 192"/>
                <a:gd name="T26" fmla="*/ 2147483647 w 209"/>
                <a:gd name="T27" fmla="*/ 2147483647 h 192"/>
                <a:gd name="T28" fmla="*/ 2147483647 w 209"/>
                <a:gd name="T29" fmla="*/ 2147483647 h 192"/>
                <a:gd name="T30" fmla="*/ 2147483647 w 209"/>
                <a:gd name="T31" fmla="*/ 2147483647 h 192"/>
                <a:gd name="T32" fmla="*/ 2147483647 w 209"/>
                <a:gd name="T33" fmla="*/ 2147483647 h 192"/>
                <a:gd name="T34" fmla="*/ 2147483647 w 209"/>
                <a:gd name="T35" fmla="*/ 2147483647 h 192"/>
                <a:gd name="T36" fmla="*/ 2147483647 w 209"/>
                <a:gd name="T37" fmla="*/ 2147483647 h 192"/>
                <a:gd name="T38" fmla="*/ 2147483647 w 209"/>
                <a:gd name="T39" fmla="*/ 2147483647 h 192"/>
                <a:gd name="T40" fmla="*/ 2147483647 w 209"/>
                <a:gd name="T41" fmla="*/ 2147483647 h 192"/>
                <a:gd name="T42" fmla="*/ 2147483647 w 209"/>
                <a:gd name="T43" fmla="*/ 2147483647 h 192"/>
                <a:gd name="T44" fmla="*/ 2147483647 w 209"/>
                <a:gd name="T45" fmla="*/ 2147483647 h 192"/>
                <a:gd name="T46" fmla="*/ 2147483647 w 209"/>
                <a:gd name="T47" fmla="*/ 2147483647 h 192"/>
                <a:gd name="T48" fmla="*/ 2147483647 w 209"/>
                <a:gd name="T49" fmla="*/ 2147483647 h 192"/>
                <a:gd name="T50" fmla="*/ 2147483647 w 209"/>
                <a:gd name="T51" fmla="*/ 2147483647 h 192"/>
                <a:gd name="T52" fmla="*/ 2147483647 w 209"/>
                <a:gd name="T53" fmla="*/ 2147483647 h 192"/>
                <a:gd name="T54" fmla="*/ 2147483647 w 209"/>
                <a:gd name="T55" fmla="*/ 2147483647 h 192"/>
                <a:gd name="T56" fmla="*/ 2147483647 w 209"/>
                <a:gd name="T57" fmla="*/ 2147483647 h 192"/>
                <a:gd name="T58" fmla="*/ 2147483647 w 209"/>
                <a:gd name="T59" fmla="*/ 0 h 192"/>
                <a:gd name="T60" fmla="*/ 2147483647 w 209"/>
                <a:gd name="T61" fmla="*/ 0 h 192"/>
                <a:gd name="T62" fmla="*/ 2147483647 w 209"/>
                <a:gd name="T63" fmla="*/ 2147483647 h 192"/>
                <a:gd name="T64" fmla="*/ 2147483647 w 209"/>
                <a:gd name="T65" fmla="*/ 2147483647 h 192"/>
                <a:gd name="T66" fmla="*/ 2147483647 w 209"/>
                <a:gd name="T67" fmla="*/ 2147483647 h 192"/>
                <a:gd name="T68" fmla="*/ 2147483647 w 209"/>
                <a:gd name="T69" fmla="*/ 2147483647 h 192"/>
                <a:gd name="T70" fmla="*/ 2147483647 w 209"/>
                <a:gd name="T71" fmla="*/ 2147483647 h 192"/>
                <a:gd name="T72" fmla="*/ 2147483647 w 209"/>
                <a:gd name="T73" fmla="*/ 2147483647 h 192"/>
                <a:gd name="T74" fmla="*/ 2147483647 w 209"/>
                <a:gd name="T75" fmla="*/ 2147483647 h 192"/>
                <a:gd name="T76" fmla="*/ 2147483647 w 209"/>
                <a:gd name="T77" fmla="*/ 2147483647 h 192"/>
                <a:gd name="T78" fmla="*/ 2147483647 w 209"/>
                <a:gd name="T79" fmla="*/ 2147483647 h 192"/>
                <a:gd name="T80" fmla="*/ 2147483647 w 209"/>
                <a:gd name="T81" fmla="*/ 2147483647 h 192"/>
                <a:gd name="T82" fmla="*/ 2147483647 w 209"/>
                <a:gd name="T83" fmla="*/ 2147483647 h 192"/>
                <a:gd name="T84" fmla="*/ 2147483647 w 209"/>
                <a:gd name="T85" fmla="*/ 2147483647 h 192"/>
                <a:gd name="T86" fmla="*/ 2147483647 w 209"/>
                <a:gd name="T87" fmla="*/ 2147483647 h 192"/>
                <a:gd name="T88" fmla="*/ 2147483647 w 209"/>
                <a:gd name="T89" fmla="*/ 2147483647 h 192"/>
                <a:gd name="T90" fmla="*/ 2147483647 w 209"/>
                <a:gd name="T91" fmla="*/ 2147483647 h 192"/>
                <a:gd name="T92" fmla="*/ 2147483647 w 209"/>
                <a:gd name="T93" fmla="*/ 2147483647 h 192"/>
                <a:gd name="T94" fmla="*/ 2147483647 w 209"/>
                <a:gd name="T95" fmla="*/ 2147483647 h 192"/>
                <a:gd name="T96" fmla="*/ 2147483647 w 209"/>
                <a:gd name="T97" fmla="*/ 2147483647 h 192"/>
                <a:gd name="T98" fmla="*/ 2147483647 w 209"/>
                <a:gd name="T99" fmla="*/ 2147483647 h 1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9"/>
                <a:gd name="T151" fmla="*/ 0 h 192"/>
                <a:gd name="T152" fmla="*/ 209 w 209"/>
                <a:gd name="T153" fmla="*/ 192 h 19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9" h="192">
                  <a:moveTo>
                    <a:pt x="42" y="90"/>
                  </a:moveTo>
                  <a:lnTo>
                    <a:pt x="24" y="90"/>
                  </a:lnTo>
                  <a:lnTo>
                    <a:pt x="6" y="96"/>
                  </a:lnTo>
                  <a:lnTo>
                    <a:pt x="6" y="108"/>
                  </a:lnTo>
                  <a:lnTo>
                    <a:pt x="6" y="138"/>
                  </a:lnTo>
                  <a:lnTo>
                    <a:pt x="0" y="156"/>
                  </a:lnTo>
                  <a:lnTo>
                    <a:pt x="30" y="186"/>
                  </a:lnTo>
                  <a:lnTo>
                    <a:pt x="42" y="186"/>
                  </a:lnTo>
                  <a:lnTo>
                    <a:pt x="59" y="192"/>
                  </a:lnTo>
                  <a:lnTo>
                    <a:pt x="83" y="192"/>
                  </a:lnTo>
                  <a:lnTo>
                    <a:pt x="101" y="180"/>
                  </a:lnTo>
                  <a:lnTo>
                    <a:pt x="119" y="162"/>
                  </a:lnTo>
                  <a:lnTo>
                    <a:pt x="125" y="150"/>
                  </a:lnTo>
                  <a:lnTo>
                    <a:pt x="137" y="150"/>
                  </a:lnTo>
                  <a:lnTo>
                    <a:pt x="149" y="144"/>
                  </a:lnTo>
                  <a:lnTo>
                    <a:pt x="143" y="138"/>
                  </a:lnTo>
                  <a:lnTo>
                    <a:pt x="161" y="132"/>
                  </a:lnTo>
                  <a:lnTo>
                    <a:pt x="173" y="126"/>
                  </a:lnTo>
                  <a:lnTo>
                    <a:pt x="185" y="120"/>
                  </a:lnTo>
                  <a:lnTo>
                    <a:pt x="197" y="114"/>
                  </a:lnTo>
                  <a:lnTo>
                    <a:pt x="191" y="102"/>
                  </a:lnTo>
                  <a:lnTo>
                    <a:pt x="203" y="84"/>
                  </a:lnTo>
                  <a:lnTo>
                    <a:pt x="203" y="78"/>
                  </a:lnTo>
                  <a:lnTo>
                    <a:pt x="203" y="66"/>
                  </a:lnTo>
                  <a:lnTo>
                    <a:pt x="203" y="48"/>
                  </a:lnTo>
                  <a:lnTo>
                    <a:pt x="209" y="42"/>
                  </a:lnTo>
                  <a:lnTo>
                    <a:pt x="197" y="24"/>
                  </a:lnTo>
                  <a:lnTo>
                    <a:pt x="179" y="12"/>
                  </a:lnTo>
                  <a:lnTo>
                    <a:pt x="161" y="0"/>
                  </a:lnTo>
                  <a:lnTo>
                    <a:pt x="125" y="6"/>
                  </a:lnTo>
                  <a:lnTo>
                    <a:pt x="119" y="18"/>
                  </a:lnTo>
                  <a:lnTo>
                    <a:pt x="119" y="36"/>
                  </a:lnTo>
                  <a:lnTo>
                    <a:pt x="119" y="72"/>
                  </a:lnTo>
                  <a:lnTo>
                    <a:pt x="137" y="84"/>
                  </a:lnTo>
                  <a:lnTo>
                    <a:pt x="143" y="78"/>
                  </a:lnTo>
                  <a:lnTo>
                    <a:pt x="137" y="102"/>
                  </a:lnTo>
                  <a:lnTo>
                    <a:pt x="131" y="102"/>
                  </a:lnTo>
                  <a:lnTo>
                    <a:pt x="125" y="102"/>
                  </a:lnTo>
                  <a:lnTo>
                    <a:pt x="113" y="78"/>
                  </a:lnTo>
                  <a:lnTo>
                    <a:pt x="101" y="72"/>
                  </a:lnTo>
                  <a:lnTo>
                    <a:pt x="95" y="66"/>
                  </a:lnTo>
                  <a:lnTo>
                    <a:pt x="83" y="72"/>
                  </a:lnTo>
                  <a:lnTo>
                    <a:pt x="59" y="66"/>
                  </a:lnTo>
                  <a:lnTo>
                    <a:pt x="59" y="60"/>
                  </a:lnTo>
                  <a:lnTo>
                    <a:pt x="47" y="60"/>
                  </a:lnTo>
                  <a:lnTo>
                    <a:pt x="42" y="48"/>
                  </a:lnTo>
                  <a:lnTo>
                    <a:pt x="42" y="72"/>
                  </a:lnTo>
                  <a:lnTo>
                    <a:pt x="42" y="90"/>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38" name="Freeform 3830"/>
            <p:cNvSpPr>
              <a:spLocks/>
            </p:cNvSpPr>
            <p:nvPr/>
          </p:nvSpPr>
          <p:spPr bwMode="auto">
            <a:xfrm>
              <a:off x="4714875" y="4702175"/>
              <a:ext cx="212725" cy="246062"/>
            </a:xfrm>
            <a:custGeom>
              <a:avLst/>
              <a:gdLst>
                <a:gd name="T0" fmla="*/ 2147483647 w 132"/>
                <a:gd name="T1" fmla="*/ 2147483647 h 138"/>
                <a:gd name="T2" fmla="*/ 2147483647 w 132"/>
                <a:gd name="T3" fmla="*/ 2147483647 h 138"/>
                <a:gd name="T4" fmla="*/ 2147483647 w 132"/>
                <a:gd name="T5" fmla="*/ 2147483647 h 138"/>
                <a:gd name="T6" fmla="*/ 2147483647 w 132"/>
                <a:gd name="T7" fmla="*/ 2147483647 h 138"/>
                <a:gd name="T8" fmla="*/ 2147483647 w 132"/>
                <a:gd name="T9" fmla="*/ 2147483647 h 138"/>
                <a:gd name="T10" fmla="*/ 2147483647 w 132"/>
                <a:gd name="T11" fmla="*/ 2147483647 h 138"/>
                <a:gd name="T12" fmla="*/ 2147483647 w 132"/>
                <a:gd name="T13" fmla="*/ 2147483647 h 138"/>
                <a:gd name="T14" fmla="*/ 2147483647 w 132"/>
                <a:gd name="T15" fmla="*/ 2147483647 h 138"/>
                <a:gd name="T16" fmla="*/ 0 w 132"/>
                <a:gd name="T17" fmla="*/ 2147483647 h 138"/>
                <a:gd name="T18" fmla="*/ 2147483647 w 132"/>
                <a:gd name="T19" fmla="*/ 2147483647 h 138"/>
                <a:gd name="T20" fmla="*/ 2147483647 w 132"/>
                <a:gd name="T21" fmla="*/ 2147483647 h 138"/>
                <a:gd name="T22" fmla="*/ 2147483647 w 132"/>
                <a:gd name="T23" fmla="*/ 2147483647 h 138"/>
                <a:gd name="T24" fmla="*/ 2147483647 w 132"/>
                <a:gd name="T25" fmla="*/ 2147483647 h 138"/>
                <a:gd name="T26" fmla="*/ 2147483647 w 132"/>
                <a:gd name="T27" fmla="*/ 2147483647 h 138"/>
                <a:gd name="T28" fmla="*/ 2147483647 w 132"/>
                <a:gd name="T29" fmla="*/ 0 h 138"/>
                <a:gd name="T30" fmla="*/ 2147483647 w 132"/>
                <a:gd name="T31" fmla="*/ 2147483647 h 138"/>
                <a:gd name="T32" fmla="*/ 2147483647 w 132"/>
                <a:gd name="T33" fmla="*/ 2147483647 h 138"/>
                <a:gd name="T34" fmla="*/ 2147483647 w 132"/>
                <a:gd name="T35" fmla="*/ 2147483647 h 138"/>
                <a:gd name="T36" fmla="*/ 2147483647 w 132"/>
                <a:gd name="T37" fmla="*/ 2147483647 h 138"/>
                <a:gd name="T38" fmla="*/ 2147483647 w 132"/>
                <a:gd name="T39" fmla="*/ 2147483647 h 138"/>
                <a:gd name="T40" fmla="*/ 2147483647 w 132"/>
                <a:gd name="T41" fmla="*/ 2147483647 h 138"/>
                <a:gd name="T42" fmla="*/ 2147483647 w 132"/>
                <a:gd name="T43" fmla="*/ 2147483647 h 138"/>
                <a:gd name="T44" fmla="*/ 2147483647 w 132"/>
                <a:gd name="T45" fmla="*/ 2147483647 h 138"/>
                <a:gd name="T46" fmla="*/ 2147483647 w 132"/>
                <a:gd name="T47" fmla="*/ 2147483647 h 138"/>
                <a:gd name="T48" fmla="*/ 2147483647 w 132"/>
                <a:gd name="T49" fmla="*/ 2147483647 h 138"/>
                <a:gd name="T50" fmla="*/ 2147483647 w 132"/>
                <a:gd name="T51" fmla="*/ 2147483647 h 138"/>
                <a:gd name="T52" fmla="*/ 2147483647 w 132"/>
                <a:gd name="T53" fmla="*/ 2147483647 h 138"/>
                <a:gd name="T54" fmla="*/ 2147483647 w 132"/>
                <a:gd name="T55" fmla="*/ 2147483647 h 138"/>
                <a:gd name="T56" fmla="*/ 2147483647 w 132"/>
                <a:gd name="T57" fmla="*/ 2147483647 h 1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2"/>
                <a:gd name="T88" fmla="*/ 0 h 138"/>
                <a:gd name="T89" fmla="*/ 132 w 132"/>
                <a:gd name="T90" fmla="*/ 138 h 13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2" h="138">
                  <a:moveTo>
                    <a:pt x="66" y="132"/>
                  </a:moveTo>
                  <a:lnTo>
                    <a:pt x="60" y="126"/>
                  </a:lnTo>
                  <a:lnTo>
                    <a:pt x="48" y="120"/>
                  </a:lnTo>
                  <a:lnTo>
                    <a:pt x="42" y="102"/>
                  </a:lnTo>
                  <a:lnTo>
                    <a:pt x="36" y="96"/>
                  </a:lnTo>
                  <a:lnTo>
                    <a:pt x="30" y="96"/>
                  </a:lnTo>
                  <a:lnTo>
                    <a:pt x="18" y="84"/>
                  </a:lnTo>
                  <a:lnTo>
                    <a:pt x="6" y="66"/>
                  </a:lnTo>
                  <a:lnTo>
                    <a:pt x="0" y="48"/>
                  </a:lnTo>
                  <a:lnTo>
                    <a:pt x="24" y="48"/>
                  </a:lnTo>
                  <a:lnTo>
                    <a:pt x="42" y="36"/>
                  </a:lnTo>
                  <a:lnTo>
                    <a:pt x="60" y="18"/>
                  </a:lnTo>
                  <a:lnTo>
                    <a:pt x="66" y="6"/>
                  </a:lnTo>
                  <a:lnTo>
                    <a:pt x="78" y="6"/>
                  </a:lnTo>
                  <a:lnTo>
                    <a:pt x="90" y="0"/>
                  </a:lnTo>
                  <a:lnTo>
                    <a:pt x="90" y="12"/>
                  </a:lnTo>
                  <a:lnTo>
                    <a:pt x="96" y="12"/>
                  </a:lnTo>
                  <a:lnTo>
                    <a:pt x="114" y="18"/>
                  </a:lnTo>
                  <a:lnTo>
                    <a:pt x="132" y="24"/>
                  </a:lnTo>
                  <a:lnTo>
                    <a:pt x="132" y="48"/>
                  </a:lnTo>
                  <a:lnTo>
                    <a:pt x="126" y="66"/>
                  </a:lnTo>
                  <a:lnTo>
                    <a:pt x="132" y="84"/>
                  </a:lnTo>
                  <a:lnTo>
                    <a:pt x="126" y="102"/>
                  </a:lnTo>
                  <a:lnTo>
                    <a:pt x="120" y="114"/>
                  </a:lnTo>
                  <a:lnTo>
                    <a:pt x="108" y="126"/>
                  </a:lnTo>
                  <a:lnTo>
                    <a:pt x="102" y="138"/>
                  </a:lnTo>
                  <a:lnTo>
                    <a:pt x="84" y="138"/>
                  </a:lnTo>
                  <a:lnTo>
                    <a:pt x="66" y="132"/>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39" name="Freeform 3831"/>
            <p:cNvSpPr>
              <a:spLocks/>
            </p:cNvSpPr>
            <p:nvPr/>
          </p:nvSpPr>
          <p:spPr bwMode="auto">
            <a:xfrm>
              <a:off x="2436813" y="5226050"/>
              <a:ext cx="142875" cy="160337"/>
            </a:xfrm>
            <a:custGeom>
              <a:avLst/>
              <a:gdLst>
                <a:gd name="T0" fmla="*/ 2147483647 w 90"/>
                <a:gd name="T1" fmla="*/ 2147483647 h 90"/>
                <a:gd name="T2" fmla="*/ 2147483647 w 90"/>
                <a:gd name="T3" fmla="*/ 2147483647 h 90"/>
                <a:gd name="T4" fmla="*/ 2147483647 w 90"/>
                <a:gd name="T5" fmla="*/ 2147483647 h 90"/>
                <a:gd name="T6" fmla="*/ 2147483647 w 90"/>
                <a:gd name="T7" fmla="*/ 2147483647 h 90"/>
                <a:gd name="T8" fmla="*/ 2147483647 w 90"/>
                <a:gd name="T9" fmla="*/ 2147483647 h 90"/>
                <a:gd name="T10" fmla="*/ 2147483647 w 90"/>
                <a:gd name="T11" fmla="*/ 0 h 90"/>
                <a:gd name="T12" fmla="*/ 2147483647 w 90"/>
                <a:gd name="T13" fmla="*/ 0 h 90"/>
                <a:gd name="T14" fmla="*/ 2147483647 w 90"/>
                <a:gd name="T15" fmla="*/ 0 h 90"/>
                <a:gd name="T16" fmla="*/ 2147483647 w 90"/>
                <a:gd name="T17" fmla="*/ 2147483647 h 90"/>
                <a:gd name="T18" fmla="*/ 2147483647 w 90"/>
                <a:gd name="T19" fmla="*/ 2147483647 h 90"/>
                <a:gd name="T20" fmla="*/ 2147483647 w 90"/>
                <a:gd name="T21" fmla="*/ 2147483647 h 90"/>
                <a:gd name="T22" fmla="*/ 0 w 90"/>
                <a:gd name="T23" fmla="*/ 2147483647 h 90"/>
                <a:gd name="T24" fmla="*/ 2147483647 w 90"/>
                <a:gd name="T25" fmla="*/ 2147483647 h 90"/>
                <a:gd name="T26" fmla="*/ 2147483647 w 90"/>
                <a:gd name="T27" fmla="*/ 2147483647 h 90"/>
                <a:gd name="T28" fmla="*/ 2147483647 w 90"/>
                <a:gd name="T29" fmla="*/ 2147483647 h 90"/>
                <a:gd name="T30" fmla="*/ 2147483647 w 90"/>
                <a:gd name="T31" fmla="*/ 2147483647 h 90"/>
                <a:gd name="T32" fmla="*/ 2147483647 w 90"/>
                <a:gd name="T33" fmla="*/ 2147483647 h 90"/>
                <a:gd name="T34" fmla="*/ 2147483647 w 90"/>
                <a:gd name="T35" fmla="*/ 2147483647 h 90"/>
                <a:gd name="T36" fmla="*/ 2147483647 w 90"/>
                <a:gd name="T37" fmla="*/ 214748364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90"/>
                <a:gd name="T59" fmla="*/ 90 w 90"/>
                <a:gd name="T60" fmla="*/ 90 h 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90">
                  <a:moveTo>
                    <a:pt x="84" y="48"/>
                  </a:moveTo>
                  <a:lnTo>
                    <a:pt x="66" y="36"/>
                  </a:lnTo>
                  <a:lnTo>
                    <a:pt x="48" y="18"/>
                  </a:lnTo>
                  <a:lnTo>
                    <a:pt x="42" y="12"/>
                  </a:lnTo>
                  <a:lnTo>
                    <a:pt x="36" y="12"/>
                  </a:lnTo>
                  <a:lnTo>
                    <a:pt x="12" y="0"/>
                  </a:lnTo>
                  <a:lnTo>
                    <a:pt x="6" y="0"/>
                  </a:lnTo>
                  <a:lnTo>
                    <a:pt x="6" y="24"/>
                  </a:lnTo>
                  <a:lnTo>
                    <a:pt x="6" y="42"/>
                  </a:lnTo>
                  <a:lnTo>
                    <a:pt x="6" y="48"/>
                  </a:lnTo>
                  <a:lnTo>
                    <a:pt x="0" y="66"/>
                  </a:lnTo>
                  <a:lnTo>
                    <a:pt x="12" y="78"/>
                  </a:lnTo>
                  <a:lnTo>
                    <a:pt x="36" y="90"/>
                  </a:lnTo>
                  <a:lnTo>
                    <a:pt x="60" y="90"/>
                  </a:lnTo>
                  <a:lnTo>
                    <a:pt x="78" y="84"/>
                  </a:lnTo>
                  <a:lnTo>
                    <a:pt x="90" y="72"/>
                  </a:lnTo>
                  <a:lnTo>
                    <a:pt x="84" y="54"/>
                  </a:lnTo>
                  <a:lnTo>
                    <a:pt x="84" y="48"/>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40" name="Freeform 3832"/>
            <p:cNvSpPr>
              <a:spLocks/>
            </p:cNvSpPr>
            <p:nvPr/>
          </p:nvSpPr>
          <p:spPr bwMode="auto">
            <a:xfrm>
              <a:off x="2098675" y="4927600"/>
              <a:ext cx="442913" cy="1079500"/>
            </a:xfrm>
            <a:custGeom>
              <a:avLst/>
              <a:gdLst>
                <a:gd name="T0" fmla="*/ 2147483647 w 276"/>
                <a:gd name="T1" fmla="*/ 2147483647 h 604"/>
                <a:gd name="T2" fmla="*/ 2147483647 w 276"/>
                <a:gd name="T3" fmla="*/ 2147483647 h 604"/>
                <a:gd name="T4" fmla="*/ 2147483647 w 276"/>
                <a:gd name="T5" fmla="*/ 2147483647 h 604"/>
                <a:gd name="T6" fmla="*/ 2147483647 w 276"/>
                <a:gd name="T7" fmla="*/ 2147483647 h 604"/>
                <a:gd name="T8" fmla="*/ 2147483647 w 276"/>
                <a:gd name="T9" fmla="*/ 2147483647 h 604"/>
                <a:gd name="T10" fmla="*/ 2147483647 w 276"/>
                <a:gd name="T11" fmla="*/ 2147483647 h 604"/>
                <a:gd name="T12" fmla="*/ 2147483647 w 276"/>
                <a:gd name="T13" fmla="*/ 2147483647 h 604"/>
                <a:gd name="T14" fmla="*/ 2147483647 w 276"/>
                <a:gd name="T15" fmla="*/ 2147483647 h 604"/>
                <a:gd name="T16" fmla="*/ 2147483647 w 276"/>
                <a:gd name="T17" fmla="*/ 2147483647 h 604"/>
                <a:gd name="T18" fmla="*/ 2147483647 w 276"/>
                <a:gd name="T19" fmla="*/ 2147483647 h 604"/>
                <a:gd name="T20" fmla="*/ 2147483647 w 276"/>
                <a:gd name="T21" fmla="*/ 2147483647 h 604"/>
                <a:gd name="T22" fmla="*/ 2147483647 w 276"/>
                <a:gd name="T23" fmla="*/ 2147483647 h 604"/>
                <a:gd name="T24" fmla="*/ 2147483647 w 276"/>
                <a:gd name="T25" fmla="*/ 2147483647 h 604"/>
                <a:gd name="T26" fmla="*/ 2147483647 w 276"/>
                <a:gd name="T27" fmla="*/ 2147483647 h 604"/>
                <a:gd name="T28" fmla="*/ 2147483647 w 276"/>
                <a:gd name="T29" fmla="*/ 2147483647 h 604"/>
                <a:gd name="T30" fmla="*/ 2147483647 w 276"/>
                <a:gd name="T31" fmla="*/ 2147483647 h 604"/>
                <a:gd name="T32" fmla="*/ 2147483647 w 276"/>
                <a:gd name="T33" fmla="*/ 2147483647 h 604"/>
                <a:gd name="T34" fmla="*/ 2147483647 w 276"/>
                <a:gd name="T35" fmla="*/ 2147483647 h 604"/>
                <a:gd name="T36" fmla="*/ 2147483647 w 276"/>
                <a:gd name="T37" fmla="*/ 2147483647 h 604"/>
                <a:gd name="T38" fmla="*/ 2147483647 w 276"/>
                <a:gd name="T39" fmla="*/ 2147483647 h 604"/>
                <a:gd name="T40" fmla="*/ 2147483647 w 276"/>
                <a:gd name="T41" fmla="*/ 2147483647 h 604"/>
                <a:gd name="T42" fmla="*/ 2147483647 w 276"/>
                <a:gd name="T43" fmla="*/ 2147483647 h 604"/>
                <a:gd name="T44" fmla="*/ 2147483647 w 276"/>
                <a:gd name="T45" fmla="*/ 2147483647 h 604"/>
                <a:gd name="T46" fmla="*/ 2147483647 w 276"/>
                <a:gd name="T47" fmla="*/ 2147483647 h 604"/>
                <a:gd name="T48" fmla="*/ 2147483647 w 276"/>
                <a:gd name="T49" fmla="*/ 2147483647 h 604"/>
                <a:gd name="T50" fmla="*/ 2147483647 w 276"/>
                <a:gd name="T51" fmla="*/ 2147483647 h 604"/>
                <a:gd name="T52" fmla="*/ 2147483647 w 276"/>
                <a:gd name="T53" fmla="*/ 2147483647 h 604"/>
                <a:gd name="T54" fmla="*/ 2147483647 w 276"/>
                <a:gd name="T55" fmla="*/ 2147483647 h 604"/>
                <a:gd name="T56" fmla="*/ 2147483647 w 276"/>
                <a:gd name="T57" fmla="*/ 2147483647 h 604"/>
                <a:gd name="T58" fmla="*/ 2147483647 w 276"/>
                <a:gd name="T59" fmla="*/ 2147483647 h 604"/>
                <a:gd name="T60" fmla="*/ 2147483647 w 276"/>
                <a:gd name="T61" fmla="*/ 2147483647 h 604"/>
                <a:gd name="T62" fmla="*/ 2147483647 w 276"/>
                <a:gd name="T63" fmla="*/ 2147483647 h 604"/>
                <a:gd name="T64" fmla="*/ 2147483647 w 276"/>
                <a:gd name="T65" fmla="*/ 2147483647 h 604"/>
                <a:gd name="T66" fmla="*/ 2147483647 w 276"/>
                <a:gd name="T67" fmla="*/ 2147483647 h 604"/>
                <a:gd name="T68" fmla="*/ 2147483647 w 276"/>
                <a:gd name="T69" fmla="*/ 2147483647 h 604"/>
                <a:gd name="T70" fmla="*/ 2147483647 w 276"/>
                <a:gd name="T71" fmla="*/ 2147483647 h 604"/>
                <a:gd name="T72" fmla="*/ 2147483647 w 276"/>
                <a:gd name="T73" fmla="*/ 0 h 604"/>
                <a:gd name="T74" fmla="*/ 2147483647 w 276"/>
                <a:gd name="T75" fmla="*/ 2147483647 h 604"/>
                <a:gd name="T76" fmla="*/ 2147483647 w 276"/>
                <a:gd name="T77" fmla="*/ 2147483647 h 604"/>
                <a:gd name="T78" fmla="*/ 2147483647 w 276"/>
                <a:gd name="T79" fmla="*/ 2147483647 h 604"/>
                <a:gd name="T80" fmla="*/ 2147483647 w 276"/>
                <a:gd name="T81" fmla="*/ 2147483647 h 604"/>
                <a:gd name="T82" fmla="*/ 2147483647 w 276"/>
                <a:gd name="T83" fmla="*/ 2147483647 h 604"/>
                <a:gd name="T84" fmla="*/ 2147483647 w 276"/>
                <a:gd name="T85" fmla="*/ 2147483647 h 604"/>
                <a:gd name="T86" fmla="*/ 2147483647 w 276"/>
                <a:gd name="T87" fmla="*/ 2147483647 h 604"/>
                <a:gd name="T88" fmla="*/ 2147483647 w 276"/>
                <a:gd name="T89" fmla="*/ 2147483647 h 604"/>
                <a:gd name="T90" fmla="*/ 2147483647 w 276"/>
                <a:gd name="T91" fmla="*/ 2147483647 h 604"/>
                <a:gd name="T92" fmla="*/ 2147483647 w 276"/>
                <a:gd name="T93" fmla="*/ 2147483647 h 604"/>
                <a:gd name="T94" fmla="*/ 2147483647 w 276"/>
                <a:gd name="T95" fmla="*/ 2147483647 h 604"/>
                <a:gd name="T96" fmla="*/ 2147483647 w 276"/>
                <a:gd name="T97" fmla="*/ 2147483647 h 604"/>
                <a:gd name="T98" fmla="*/ 2147483647 w 276"/>
                <a:gd name="T99" fmla="*/ 2147483647 h 604"/>
                <a:gd name="T100" fmla="*/ 2147483647 w 276"/>
                <a:gd name="T101" fmla="*/ 2147483647 h 604"/>
                <a:gd name="T102" fmla="*/ 2147483647 w 276"/>
                <a:gd name="T103" fmla="*/ 2147483647 h 604"/>
                <a:gd name="T104" fmla="*/ 2147483647 w 276"/>
                <a:gd name="T105" fmla="*/ 2147483647 h 604"/>
                <a:gd name="T106" fmla="*/ 2147483647 w 276"/>
                <a:gd name="T107" fmla="*/ 2147483647 h 604"/>
                <a:gd name="T108" fmla="*/ 2147483647 w 276"/>
                <a:gd name="T109" fmla="*/ 2147483647 h 604"/>
                <a:gd name="T110" fmla="*/ 2147483647 w 276"/>
                <a:gd name="T111" fmla="*/ 2147483647 h 604"/>
                <a:gd name="T112" fmla="*/ 2147483647 w 276"/>
                <a:gd name="T113" fmla="*/ 2147483647 h 6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6"/>
                <a:gd name="T172" fmla="*/ 0 h 604"/>
                <a:gd name="T173" fmla="*/ 276 w 276"/>
                <a:gd name="T174" fmla="*/ 604 h 60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6" h="604">
                  <a:moveTo>
                    <a:pt x="174" y="383"/>
                  </a:moveTo>
                  <a:lnTo>
                    <a:pt x="150" y="383"/>
                  </a:lnTo>
                  <a:lnTo>
                    <a:pt x="138" y="377"/>
                  </a:lnTo>
                  <a:lnTo>
                    <a:pt x="150" y="407"/>
                  </a:lnTo>
                  <a:lnTo>
                    <a:pt x="156" y="407"/>
                  </a:lnTo>
                  <a:lnTo>
                    <a:pt x="162" y="407"/>
                  </a:lnTo>
                  <a:lnTo>
                    <a:pt x="168" y="401"/>
                  </a:lnTo>
                  <a:lnTo>
                    <a:pt x="168" y="419"/>
                  </a:lnTo>
                  <a:lnTo>
                    <a:pt x="162" y="413"/>
                  </a:lnTo>
                  <a:lnTo>
                    <a:pt x="150" y="413"/>
                  </a:lnTo>
                  <a:lnTo>
                    <a:pt x="162" y="419"/>
                  </a:lnTo>
                  <a:lnTo>
                    <a:pt x="150" y="436"/>
                  </a:lnTo>
                  <a:lnTo>
                    <a:pt x="150" y="448"/>
                  </a:lnTo>
                  <a:lnTo>
                    <a:pt x="150" y="460"/>
                  </a:lnTo>
                  <a:lnTo>
                    <a:pt x="132" y="466"/>
                  </a:lnTo>
                  <a:lnTo>
                    <a:pt x="132" y="490"/>
                  </a:lnTo>
                  <a:lnTo>
                    <a:pt x="156" y="502"/>
                  </a:lnTo>
                  <a:lnTo>
                    <a:pt x="168" y="508"/>
                  </a:lnTo>
                  <a:lnTo>
                    <a:pt x="162" y="514"/>
                  </a:lnTo>
                  <a:lnTo>
                    <a:pt x="168" y="520"/>
                  </a:lnTo>
                  <a:lnTo>
                    <a:pt x="150" y="544"/>
                  </a:lnTo>
                  <a:lnTo>
                    <a:pt x="150" y="556"/>
                  </a:lnTo>
                  <a:lnTo>
                    <a:pt x="138" y="556"/>
                  </a:lnTo>
                  <a:lnTo>
                    <a:pt x="144" y="562"/>
                  </a:lnTo>
                  <a:lnTo>
                    <a:pt x="138" y="568"/>
                  </a:lnTo>
                  <a:lnTo>
                    <a:pt x="138" y="574"/>
                  </a:lnTo>
                  <a:lnTo>
                    <a:pt x="144" y="586"/>
                  </a:lnTo>
                  <a:lnTo>
                    <a:pt x="138" y="586"/>
                  </a:lnTo>
                  <a:lnTo>
                    <a:pt x="150" y="592"/>
                  </a:lnTo>
                  <a:lnTo>
                    <a:pt x="162" y="604"/>
                  </a:lnTo>
                  <a:lnTo>
                    <a:pt x="132" y="592"/>
                  </a:lnTo>
                  <a:lnTo>
                    <a:pt x="102" y="592"/>
                  </a:lnTo>
                  <a:lnTo>
                    <a:pt x="96" y="586"/>
                  </a:lnTo>
                  <a:lnTo>
                    <a:pt x="84" y="568"/>
                  </a:lnTo>
                  <a:lnTo>
                    <a:pt x="78" y="568"/>
                  </a:lnTo>
                  <a:lnTo>
                    <a:pt x="60" y="544"/>
                  </a:lnTo>
                  <a:lnTo>
                    <a:pt x="72" y="532"/>
                  </a:lnTo>
                  <a:lnTo>
                    <a:pt x="66" y="508"/>
                  </a:lnTo>
                  <a:lnTo>
                    <a:pt x="66" y="484"/>
                  </a:lnTo>
                  <a:lnTo>
                    <a:pt x="60" y="466"/>
                  </a:lnTo>
                  <a:lnTo>
                    <a:pt x="60" y="460"/>
                  </a:lnTo>
                  <a:lnTo>
                    <a:pt x="54" y="454"/>
                  </a:lnTo>
                  <a:lnTo>
                    <a:pt x="60" y="448"/>
                  </a:lnTo>
                  <a:lnTo>
                    <a:pt x="48" y="442"/>
                  </a:lnTo>
                  <a:lnTo>
                    <a:pt x="42" y="425"/>
                  </a:lnTo>
                  <a:lnTo>
                    <a:pt x="36" y="413"/>
                  </a:lnTo>
                  <a:lnTo>
                    <a:pt x="36" y="395"/>
                  </a:lnTo>
                  <a:lnTo>
                    <a:pt x="24" y="371"/>
                  </a:lnTo>
                  <a:lnTo>
                    <a:pt x="24" y="347"/>
                  </a:lnTo>
                  <a:lnTo>
                    <a:pt x="30" y="335"/>
                  </a:lnTo>
                  <a:lnTo>
                    <a:pt x="24" y="323"/>
                  </a:lnTo>
                  <a:lnTo>
                    <a:pt x="18" y="293"/>
                  </a:lnTo>
                  <a:lnTo>
                    <a:pt x="24" y="281"/>
                  </a:lnTo>
                  <a:lnTo>
                    <a:pt x="18" y="263"/>
                  </a:lnTo>
                  <a:lnTo>
                    <a:pt x="24" y="239"/>
                  </a:lnTo>
                  <a:lnTo>
                    <a:pt x="18" y="227"/>
                  </a:lnTo>
                  <a:lnTo>
                    <a:pt x="12" y="209"/>
                  </a:lnTo>
                  <a:lnTo>
                    <a:pt x="0" y="197"/>
                  </a:lnTo>
                  <a:lnTo>
                    <a:pt x="6" y="185"/>
                  </a:lnTo>
                  <a:lnTo>
                    <a:pt x="6" y="167"/>
                  </a:lnTo>
                  <a:lnTo>
                    <a:pt x="6" y="155"/>
                  </a:lnTo>
                  <a:lnTo>
                    <a:pt x="6" y="143"/>
                  </a:lnTo>
                  <a:lnTo>
                    <a:pt x="12" y="125"/>
                  </a:lnTo>
                  <a:lnTo>
                    <a:pt x="18" y="107"/>
                  </a:lnTo>
                  <a:lnTo>
                    <a:pt x="24" y="101"/>
                  </a:lnTo>
                  <a:lnTo>
                    <a:pt x="18" y="89"/>
                  </a:lnTo>
                  <a:lnTo>
                    <a:pt x="12" y="60"/>
                  </a:lnTo>
                  <a:lnTo>
                    <a:pt x="18" y="48"/>
                  </a:lnTo>
                  <a:lnTo>
                    <a:pt x="30" y="42"/>
                  </a:lnTo>
                  <a:lnTo>
                    <a:pt x="36" y="24"/>
                  </a:lnTo>
                  <a:lnTo>
                    <a:pt x="30" y="18"/>
                  </a:lnTo>
                  <a:lnTo>
                    <a:pt x="48" y="0"/>
                  </a:lnTo>
                  <a:lnTo>
                    <a:pt x="72" y="6"/>
                  </a:lnTo>
                  <a:lnTo>
                    <a:pt x="78" y="18"/>
                  </a:lnTo>
                  <a:lnTo>
                    <a:pt x="84" y="6"/>
                  </a:lnTo>
                  <a:lnTo>
                    <a:pt x="108" y="6"/>
                  </a:lnTo>
                  <a:lnTo>
                    <a:pt x="126" y="24"/>
                  </a:lnTo>
                  <a:lnTo>
                    <a:pt x="144" y="42"/>
                  </a:lnTo>
                  <a:lnTo>
                    <a:pt x="156" y="48"/>
                  </a:lnTo>
                  <a:lnTo>
                    <a:pt x="174" y="54"/>
                  </a:lnTo>
                  <a:lnTo>
                    <a:pt x="186" y="60"/>
                  </a:lnTo>
                  <a:lnTo>
                    <a:pt x="204" y="72"/>
                  </a:lnTo>
                  <a:lnTo>
                    <a:pt x="198" y="89"/>
                  </a:lnTo>
                  <a:lnTo>
                    <a:pt x="192" y="107"/>
                  </a:lnTo>
                  <a:lnTo>
                    <a:pt x="210" y="113"/>
                  </a:lnTo>
                  <a:lnTo>
                    <a:pt x="228" y="113"/>
                  </a:lnTo>
                  <a:lnTo>
                    <a:pt x="240" y="107"/>
                  </a:lnTo>
                  <a:lnTo>
                    <a:pt x="258" y="89"/>
                  </a:lnTo>
                  <a:lnTo>
                    <a:pt x="252" y="72"/>
                  </a:lnTo>
                  <a:lnTo>
                    <a:pt x="264" y="77"/>
                  </a:lnTo>
                  <a:lnTo>
                    <a:pt x="276" y="101"/>
                  </a:lnTo>
                  <a:lnTo>
                    <a:pt x="264" y="107"/>
                  </a:lnTo>
                  <a:lnTo>
                    <a:pt x="252" y="119"/>
                  </a:lnTo>
                  <a:lnTo>
                    <a:pt x="216" y="167"/>
                  </a:lnTo>
                  <a:lnTo>
                    <a:pt x="216" y="191"/>
                  </a:lnTo>
                  <a:lnTo>
                    <a:pt x="216" y="209"/>
                  </a:lnTo>
                  <a:lnTo>
                    <a:pt x="216" y="227"/>
                  </a:lnTo>
                  <a:lnTo>
                    <a:pt x="210" y="233"/>
                  </a:lnTo>
                  <a:lnTo>
                    <a:pt x="216" y="257"/>
                  </a:lnTo>
                  <a:lnTo>
                    <a:pt x="240" y="269"/>
                  </a:lnTo>
                  <a:lnTo>
                    <a:pt x="246" y="287"/>
                  </a:lnTo>
                  <a:lnTo>
                    <a:pt x="252" y="293"/>
                  </a:lnTo>
                  <a:lnTo>
                    <a:pt x="240" y="329"/>
                  </a:lnTo>
                  <a:lnTo>
                    <a:pt x="210" y="335"/>
                  </a:lnTo>
                  <a:lnTo>
                    <a:pt x="198" y="341"/>
                  </a:lnTo>
                  <a:lnTo>
                    <a:pt x="186" y="341"/>
                  </a:lnTo>
                  <a:lnTo>
                    <a:pt x="174" y="341"/>
                  </a:lnTo>
                  <a:lnTo>
                    <a:pt x="174" y="347"/>
                  </a:lnTo>
                  <a:lnTo>
                    <a:pt x="180" y="371"/>
                  </a:lnTo>
                  <a:lnTo>
                    <a:pt x="174" y="383"/>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41" name="Freeform 3833"/>
            <p:cNvSpPr>
              <a:spLocks/>
            </p:cNvSpPr>
            <p:nvPr/>
          </p:nvSpPr>
          <p:spPr bwMode="auto">
            <a:xfrm>
              <a:off x="2098675" y="5632450"/>
              <a:ext cx="19050" cy="53975"/>
            </a:xfrm>
            <a:custGeom>
              <a:avLst/>
              <a:gdLst>
                <a:gd name="T0" fmla="*/ 2147483647 w 12"/>
                <a:gd name="T1" fmla="*/ 0 h 30"/>
                <a:gd name="T2" fmla="*/ 0 w 12"/>
                <a:gd name="T3" fmla="*/ 2147483647 h 30"/>
                <a:gd name="T4" fmla="*/ 2147483647 w 12"/>
                <a:gd name="T5" fmla="*/ 2147483647 h 30"/>
                <a:gd name="T6" fmla="*/ 2147483647 w 12"/>
                <a:gd name="T7" fmla="*/ 2147483647 h 30"/>
                <a:gd name="T8" fmla="*/ 2147483647 w 12"/>
                <a:gd name="T9" fmla="*/ 2147483647 h 30"/>
                <a:gd name="T10" fmla="*/ 2147483647 w 12"/>
                <a:gd name="T11" fmla="*/ 2147483647 h 30"/>
                <a:gd name="T12" fmla="*/ 2147483647 w 12"/>
                <a:gd name="T13" fmla="*/ 2147483647 h 30"/>
                <a:gd name="T14" fmla="*/ 2147483647 w 12"/>
                <a:gd name="T15" fmla="*/ 0 h 30"/>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30"/>
                <a:gd name="T26" fmla="*/ 12 w 12"/>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30">
                  <a:moveTo>
                    <a:pt x="6" y="0"/>
                  </a:moveTo>
                  <a:lnTo>
                    <a:pt x="0" y="6"/>
                  </a:lnTo>
                  <a:lnTo>
                    <a:pt x="6" y="30"/>
                  </a:lnTo>
                  <a:lnTo>
                    <a:pt x="12" y="30"/>
                  </a:lnTo>
                  <a:lnTo>
                    <a:pt x="12" y="24"/>
                  </a:lnTo>
                  <a:lnTo>
                    <a:pt x="12" y="12"/>
                  </a:lnTo>
                  <a:lnTo>
                    <a:pt x="6"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42" name="Freeform 3834"/>
            <p:cNvSpPr>
              <a:spLocks/>
            </p:cNvSpPr>
            <p:nvPr/>
          </p:nvSpPr>
          <p:spPr bwMode="auto">
            <a:xfrm>
              <a:off x="2144713" y="5878513"/>
              <a:ext cx="30163" cy="42862"/>
            </a:xfrm>
            <a:custGeom>
              <a:avLst/>
              <a:gdLst>
                <a:gd name="T0" fmla="*/ 2147483647 w 18"/>
                <a:gd name="T1" fmla="*/ 0 h 24"/>
                <a:gd name="T2" fmla="*/ 0 w 18"/>
                <a:gd name="T3" fmla="*/ 2147483647 h 24"/>
                <a:gd name="T4" fmla="*/ 2147483647 w 18"/>
                <a:gd name="T5" fmla="*/ 2147483647 h 24"/>
                <a:gd name="T6" fmla="*/ 2147483647 w 18"/>
                <a:gd name="T7" fmla="*/ 2147483647 h 24"/>
                <a:gd name="T8" fmla="*/ 2147483647 w 18"/>
                <a:gd name="T9" fmla="*/ 2147483647 h 24"/>
                <a:gd name="T10" fmla="*/ 2147483647 w 18"/>
                <a:gd name="T11" fmla="*/ 0 h 24"/>
                <a:gd name="T12" fmla="*/ 0 60000 65536"/>
                <a:gd name="T13" fmla="*/ 0 60000 65536"/>
                <a:gd name="T14" fmla="*/ 0 60000 65536"/>
                <a:gd name="T15" fmla="*/ 0 60000 65536"/>
                <a:gd name="T16" fmla="*/ 0 60000 65536"/>
                <a:gd name="T17" fmla="*/ 0 60000 65536"/>
                <a:gd name="T18" fmla="*/ 0 w 18"/>
                <a:gd name="T19" fmla="*/ 0 h 24"/>
                <a:gd name="T20" fmla="*/ 18 w 18"/>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8" h="24">
                  <a:moveTo>
                    <a:pt x="6" y="0"/>
                  </a:moveTo>
                  <a:lnTo>
                    <a:pt x="0" y="12"/>
                  </a:lnTo>
                  <a:lnTo>
                    <a:pt x="12" y="24"/>
                  </a:lnTo>
                  <a:lnTo>
                    <a:pt x="18" y="24"/>
                  </a:lnTo>
                  <a:lnTo>
                    <a:pt x="18" y="18"/>
                  </a:lnTo>
                  <a:lnTo>
                    <a:pt x="6"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43" name="Freeform 3835"/>
            <p:cNvSpPr>
              <a:spLocks/>
            </p:cNvSpPr>
            <p:nvPr/>
          </p:nvSpPr>
          <p:spPr bwMode="auto">
            <a:xfrm>
              <a:off x="1722438" y="4090988"/>
              <a:ext cx="153988" cy="236537"/>
            </a:xfrm>
            <a:custGeom>
              <a:avLst/>
              <a:gdLst>
                <a:gd name="T0" fmla="*/ 0 w 96"/>
                <a:gd name="T1" fmla="*/ 2147483647 h 132"/>
                <a:gd name="T2" fmla="*/ 0 w 96"/>
                <a:gd name="T3" fmla="*/ 2147483647 h 132"/>
                <a:gd name="T4" fmla="*/ 0 w 96"/>
                <a:gd name="T5" fmla="*/ 2147483647 h 132"/>
                <a:gd name="T6" fmla="*/ 2147483647 w 96"/>
                <a:gd name="T7" fmla="*/ 2147483647 h 132"/>
                <a:gd name="T8" fmla="*/ 2147483647 w 96"/>
                <a:gd name="T9" fmla="*/ 2147483647 h 132"/>
                <a:gd name="T10" fmla="*/ 2147483647 w 96"/>
                <a:gd name="T11" fmla="*/ 2147483647 h 132"/>
                <a:gd name="T12" fmla="*/ 2147483647 w 96"/>
                <a:gd name="T13" fmla="*/ 2147483647 h 132"/>
                <a:gd name="T14" fmla="*/ 2147483647 w 96"/>
                <a:gd name="T15" fmla="*/ 2147483647 h 132"/>
                <a:gd name="T16" fmla="*/ 2147483647 w 96"/>
                <a:gd name="T17" fmla="*/ 2147483647 h 132"/>
                <a:gd name="T18" fmla="*/ 2147483647 w 96"/>
                <a:gd name="T19" fmla="*/ 2147483647 h 132"/>
                <a:gd name="T20" fmla="*/ 2147483647 w 96"/>
                <a:gd name="T21" fmla="*/ 2147483647 h 132"/>
                <a:gd name="T22" fmla="*/ 2147483647 w 96"/>
                <a:gd name="T23" fmla="*/ 2147483647 h 132"/>
                <a:gd name="T24" fmla="*/ 2147483647 w 96"/>
                <a:gd name="T25" fmla="*/ 2147483647 h 132"/>
                <a:gd name="T26" fmla="*/ 2147483647 w 96"/>
                <a:gd name="T27" fmla="*/ 2147483647 h 132"/>
                <a:gd name="T28" fmla="*/ 2147483647 w 96"/>
                <a:gd name="T29" fmla="*/ 2147483647 h 132"/>
                <a:gd name="T30" fmla="*/ 2147483647 w 96"/>
                <a:gd name="T31" fmla="*/ 2147483647 h 132"/>
                <a:gd name="T32" fmla="*/ 2147483647 w 96"/>
                <a:gd name="T33" fmla="*/ 2147483647 h 132"/>
                <a:gd name="T34" fmla="*/ 2147483647 w 96"/>
                <a:gd name="T35" fmla="*/ 2147483647 h 132"/>
                <a:gd name="T36" fmla="*/ 2147483647 w 96"/>
                <a:gd name="T37" fmla="*/ 2147483647 h 132"/>
                <a:gd name="T38" fmla="*/ 2147483647 w 96"/>
                <a:gd name="T39" fmla="*/ 2147483647 h 132"/>
                <a:gd name="T40" fmla="*/ 2147483647 w 96"/>
                <a:gd name="T41" fmla="*/ 2147483647 h 132"/>
                <a:gd name="T42" fmla="*/ 2147483647 w 96"/>
                <a:gd name="T43" fmla="*/ 2147483647 h 132"/>
                <a:gd name="T44" fmla="*/ 2147483647 w 96"/>
                <a:gd name="T45" fmla="*/ 2147483647 h 132"/>
                <a:gd name="T46" fmla="*/ 2147483647 w 96"/>
                <a:gd name="T47" fmla="*/ 2147483647 h 132"/>
                <a:gd name="T48" fmla="*/ 2147483647 w 96"/>
                <a:gd name="T49" fmla="*/ 2147483647 h 132"/>
                <a:gd name="T50" fmla="*/ 2147483647 w 96"/>
                <a:gd name="T51" fmla="*/ 2147483647 h 132"/>
                <a:gd name="T52" fmla="*/ 2147483647 w 96"/>
                <a:gd name="T53" fmla="*/ 2147483647 h 132"/>
                <a:gd name="T54" fmla="*/ 2147483647 w 96"/>
                <a:gd name="T55" fmla="*/ 2147483647 h 132"/>
                <a:gd name="T56" fmla="*/ 2147483647 w 96"/>
                <a:gd name="T57" fmla="*/ 2147483647 h 132"/>
                <a:gd name="T58" fmla="*/ 2147483647 w 96"/>
                <a:gd name="T59" fmla="*/ 2147483647 h 132"/>
                <a:gd name="T60" fmla="*/ 2147483647 w 96"/>
                <a:gd name="T61" fmla="*/ 0 h 132"/>
                <a:gd name="T62" fmla="*/ 2147483647 w 96"/>
                <a:gd name="T63" fmla="*/ 2147483647 h 132"/>
                <a:gd name="T64" fmla="*/ 2147483647 w 96"/>
                <a:gd name="T65" fmla="*/ 2147483647 h 132"/>
                <a:gd name="T66" fmla="*/ 2147483647 w 96"/>
                <a:gd name="T67" fmla="*/ 2147483647 h 132"/>
                <a:gd name="T68" fmla="*/ 2147483647 w 96"/>
                <a:gd name="T69" fmla="*/ 2147483647 h 132"/>
                <a:gd name="T70" fmla="*/ 0 w 96"/>
                <a:gd name="T71" fmla="*/ 2147483647 h 1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6"/>
                <a:gd name="T109" fmla="*/ 0 h 132"/>
                <a:gd name="T110" fmla="*/ 96 w 96"/>
                <a:gd name="T111" fmla="*/ 132 h 13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6" h="132">
                  <a:moveTo>
                    <a:pt x="0" y="54"/>
                  </a:moveTo>
                  <a:lnTo>
                    <a:pt x="0" y="72"/>
                  </a:lnTo>
                  <a:lnTo>
                    <a:pt x="0" y="78"/>
                  </a:lnTo>
                  <a:lnTo>
                    <a:pt x="12" y="84"/>
                  </a:lnTo>
                  <a:lnTo>
                    <a:pt x="12" y="78"/>
                  </a:lnTo>
                  <a:lnTo>
                    <a:pt x="18" y="84"/>
                  </a:lnTo>
                  <a:lnTo>
                    <a:pt x="12" y="96"/>
                  </a:lnTo>
                  <a:lnTo>
                    <a:pt x="6" y="102"/>
                  </a:lnTo>
                  <a:lnTo>
                    <a:pt x="12" y="108"/>
                  </a:lnTo>
                  <a:lnTo>
                    <a:pt x="6" y="120"/>
                  </a:lnTo>
                  <a:lnTo>
                    <a:pt x="12" y="120"/>
                  </a:lnTo>
                  <a:lnTo>
                    <a:pt x="30" y="132"/>
                  </a:lnTo>
                  <a:lnTo>
                    <a:pt x="36" y="126"/>
                  </a:lnTo>
                  <a:lnTo>
                    <a:pt x="36" y="114"/>
                  </a:lnTo>
                  <a:lnTo>
                    <a:pt x="42" y="108"/>
                  </a:lnTo>
                  <a:lnTo>
                    <a:pt x="48" y="96"/>
                  </a:lnTo>
                  <a:lnTo>
                    <a:pt x="48" y="102"/>
                  </a:lnTo>
                  <a:lnTo>
                    <a:pt x="48" y="96"/>
                  </a:lnTo>
                  <a:lnTo>
                    <a:pt x="54" y="90"/>
                  </a:lnTo>
                  <a:lnTo>
                    <a:pt x="66" y="84"/>
                  </a:lnTo>
                  <a:lnTo>
                    <a:pt x="84" y="72"/>
                  </a:lnTo>
                  <a:lnTo>
                    <a:pt x="96" y="48"/>
                  </a:lnTo>
                  <a:lnTo>
                    <a:pt x="96" y="54"/>
                  </a:lnTo>
                  <a:lnTo>
                    <a:pt x="90" y="36"/>
                  </a:lnTo>
                  <a:lnTo>
                    <a:pt x="96" y="36"/>
                  </a:lnTo>
                  <a:lnTo>
                    <a:pt x="78" y="24"/>
                  </a:lnTo>
                  <a:lnTo>
                    <a:pt x="60" y="24"/>
                  </a:lnTo>
                  <a:lnTo>
                    <a:pt x="48" y="12"/>
                  </a:lnTo>
                  <a:lnTo>
                    <a:pt x="36" y="0"/>
                  </a:lnTo>
                  <a:lnTo>
                    <a:pt x="30" y="12"/>
                  </a:lnTo>
                  <a:lnTo>
                    <a:pt x="12" y="18"/>
                  </a:lnTo>
                  <a:lnTo>
                    <a:pt x="6" y="36"/>
                  </a:lnTo>
                  <a:lnTo>
                    <a:pt x="6" y="42"/>
                  </a:lnTo>
                  <a:lnTo>
                    <a:pt x="0" y="54"/>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44" name="Freeform 3836"/>
            <p:cNvSpPr>
              <a:spLocks/>
            </p:cNvSpPr>
            <p:nvPr/>
          </p:nvSpPr>
          <p:spPr bwMode="auto">
            <a:xfrm>
              <a:off x="1416050" y="4144963"/>
              <a:ext cx="19050" cy="33337"/>
            </a:xfrm>
            <a:custGeom>
              <a:avLst/>
              <a:gdLst>
                <a:gd name="T0" fmla="*/ 0 w 12"/>
                <a:gd name="T1" fmla="*/ 0 h 18"/>
                <a:gd name="T2" fmla="*/ 2147483647 w 12"/>
                <a:gd name="T3" fmla="*/ 2147483647 h 18"/>
                <a:gd name="T4" fmla="*/ 0 w 12"/>
                <a:gd name="T5" fmla="*/ 2147483647 h 18"/>
                <a:gd name="T6" fmla="*/ 2147483647 w 12"/>
                <a:gd name="T7" fmla="*/ 2147483647 h 18"/>
                <a:gd name="T8" fmla="*/ 2147483647 w 12"/>
                <a:gd name="T9" fmla="*/ 0 h 18"/>
                <a:gd name="T10" fmla="*/ 0 w 12"/>
                <a:gd name="T11" fmla="*/ 0 h 18"/>
                <a:gd name="T12" fmla="*/ 0 60000 65536"/>
                <a:gd name="T13" fmla="*/ 0 60000 65536"/>
                <a:gd name="T14" fmla="*/ 0 60000 65536"/>
                <a:gd name="T15" fmla="*/ 0 60000 65536"/>
                <a:gd name="T16" fmla="*/ 0 60000 65536"/>
                <a:gd name="T17" fmla="*/ 0 60000 65536"/>
                <a:gd name="T18" fmla="*/ 0 w 12"/>
                <a:gd name="T19" fmla="*/ 0 h 18"/>
                <a:gd name="T20" fmla="*/ 12 w 12"/>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2" h="18">
                  <a:moveTo>
                    <a:pt x="0" y="0"/>
                  </a:moveTo>
                  <a:lnTo>
                    <a:pt x="6" y="12"/>
                  </a:lnTo>
                  <a:lnTo>
                    <a:pt x="0" y="18"/>
                  </a:lnTo>
                  <a:lnTo>
                    <a:pt x="12" y="18"/>
                  </a:lnTo>
                  <a:lnTo>
                    <a:pt x="6" y="0"/>
                  </a:lnTo>
                  <a:lnTo>
                    <a:pt x="0"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45" name="Freeform 3837"/>
            <p:cNvSpPr>
              <a:spLocks/>
            </p:cNvSpPr>
            <p:nvPr/>
          </p:nvSpPr>
          <p:spPr bwMode="auto">
            <a:xfrm>
              <a:off x="1741488" y="4241800"/>
              <a:ext cx="9525" cy="11112"/>
            </a:xfrm>
            <a:custGeom>
              <a:avLst/>
              <a:gdLst>
                <a:gd name="T0" fmla="*/ 2147483647 w 6"/>
                <a:gd name="T1" fmla="*/ 0 h 6"/>
                <a:gd name="T2" fmla="*/ 0 w 6"/>
                <a:gd name="T3" fmla="*/ 2147483647 h 6"/>
                <a:gd name="T4" fmla="*/ 0 w 6"/>
                <a:gd name="T5" fmla="*/ 0 h 6"/>
                <a:gd name="T6" fmla="*/ 2147483647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6"/>
                  </a:lnTo>
                  <a:lnTo>
                    <a:pt x="0" y="0"/>
                  </a:lnTo>
                  <a:lnTo>
                    <a:pt x="6"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46" name="Freeform 3838"/>
            <p:cNvSpPr>
              <a:spLocks/>
            </p:cNvSpPr>
            <p:nvPr/>
          </p:nvSpPr>
          <p:spPr bwMode="auto">
            <a:xfrm>
              <a:off x="1444625" y="4167188"/>
              <a:ext cx="11113" cy="11112"/>
            </a:xfrm>
            <a:custGeom>
              <a:avLst/>
              <a:gdLst>
                <a:gd name="T0" fmla="*/ 2147483647 w 6"/>
                <a:gd name="T1" fmla="*/ 2147483647 h 6"/>
                <a:gd name="T2" fmla="*/ 2147483647 w 6"/>
                <a:gd name="T3" fmla="*/ 2147483647 h 6"/>
                <a:gd name="T4" fmla="*/ 0 w 6"/>
                <a:gd name="T5" fmla="*/ 0 h 6"/>
                <a:gd name="T6" fmla="*/ 2147483647 w 6"/>
                <a:gd name="T7" fmla="*/ 2147483647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6" y="6"/>
                  </a:lnTo>
                  <a:lnTo>
                    <a:pt x="0" y="0"/>
                  </a:lnTo>
                  <a:lnTo>
                    <a:pt x="6" y="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47" name="Freeform 3839"/>
            <p:cNvSpPr>
              <a:spLocks/>
            </p:cNvSpPr>
            <p:nvPr/>
          </p:nvSpPr>
          <p:spPr bwMode="auto">
            <a:xfrm>
              <a:off x="1714500" y="4144963"/>
              <a:ext cx="363538" cy="652462"/>
            </a:xfrm>
            <a:custGeom>
              <a:avLst/>
              <a:gdLst>
                <a:gd name="T0" fmla="*/ 2147483647 w 228"/>
                <a:gd name="T1" fmla="*/ 2147483647 h 365"/>
                <a:gd name="T2" fmla="*/ 2147483647 w 228"/>
                <a:gd name="T3" fmla="*/ 2147483647 h 365"/>
                <a:gd name="T4" fmla="*/ 2147483647 w 228"/>
                <a:gd name="T5" fmla="*/ 2147483647 h 365"/>
                <a:gd name="T6" fmla="*/ 2147483647 w 228"/>
                <a:gd name="T7" fmla="*/ 2147483647 h 365"/>
                <a:gd name="T8" fmla="*/ 2147483647 w 228"/>
                <a:gd name="T9" fmla="*/ 2147483647 h 365"/>
                <a:gd name="T10" fmla="*/ 2147483647 w 228"/>
                <a:gd name="T11" fmla="*/ 2147483647 h 365"/>
                <a:gd name="T12" fmla="*/ 2147483647 w 228"/>
                <a:gd name="T13" fmla="*/ 2147483647 h 365"/>
                <a:gd name="T14" fmla="*/ 2147483647 w 228"/>
                <a:gd name="T15" fmla="*/ 2147483647 h 365"/>
                <a:gd name="T16" fmla="*/ 2147483647 w 228"/>
                <a:gd name="T17" fmla="*/ 2147483647 h 365"/>
                <a:gd name="T18" fmla="*/ 2147483647 w 228"/>
                <a:gd name="T19" fmla="*/ 2147483647 h 365"/>
                <a:gd name="T20" fmla="*/ 2147483647 w 228"/>
                <a:gd name="T21" fmla="*/ 2147483647 h 365"/>
                <a:gd name="T22" fmla="*/ 2147483647 w 228"/>
                <a:gd name="T23" fmla="*/ 2147483647 h 365"/>
                <a:gd name="T24" fmla="*/ 2147483647 w 228"/>
                <a:gd name="T25" fmla="*/ 2147483647 h 365"/>
                <a:gd name="T26" fmla="*/ 2147483647 w 228"/>
                <a:gd name="T27" fmla="*/ 2147483647 h 365"/>
                <a:gd name="T28" fmla="*/ 2147483647 w 228"/>
                <a:gd name="T29" fmla="*/ 2147483647 h 365"/>
                <a:gd name="T30" fmla="*/ 2147483647 w 228"/>
                <a:gd name="T31" fmla="*/ 2147483647 h 365"/>
                <a:gd name="T32" fmla="*/ 2147483647 w 228"/>
                <a:gd name="T33" fmla="*/ 2147483647 h 365"/>
                <a:gd name="T34" fmla="*/ 2147483647 w 228"/>
                <a:gd name="T35" fmla="*/ 2147483647 h 365"/>
                <a:gd name="T36" fmla="*/ 2147483647 w 228"/>
                <a:gd name="T37" fmla="*/ 2147483647 h 365"/>
                <a:gd name="T38" fmla="*/ 2147483647 w 228"/>
                <a:gd name="T39" fmla="*/ 2147483647 h 365"/>
                <a:gd name="T40" fmla="*/ 2147483647 w 228"/>
                <a:gd name="T41" fmla="*/ 2147483647 h 365"/>
                <a:gd name="T42" fmla="*/ 2147483647 w 228"/>
                <a:gd name="T43" fmla="*/ 2147483647 h 365"/>
                <a:gd name="T44" fmla="*/ 2147483647 w 228"/>
                <a:gd name="T45" fmla="*/ 2147483647 h 365"/>
                <a:gd name="T46" fmla="*/ 2147483647 w 228"/>
                <a:gd name="T47" fmla="*/ 2147483647 h 365"/>
                <a:gd name="T48" fmla="*/ 2147483647 w 228"/>
                <a:gd name="T49" fmla="*/ 2147483647 h 365"/>
                <a:gd name="T50" fmla="*/ 2147483647 w 228"/>
                <a:gd name="T51" fmla="*/ 2147483647 h 365"/>
                <a:gd name="T52" fmla="*/ 2147483647 w 228"/>
                <a:gd name="T53" fmla="*/ 2147483647 h 365"/>
                <a:gd name="T54" fmla="*/ 2147483647 w 228"/>
                <a:gd name="T55" fmla="*/ 2147483647 h 365"/>
                <a:gd name="T56" fmla="*/ 2147483647 w 228"/>
                <a:gd name="T57" fmla="*/ 2147483647 h 365"/>
                <a:gd name="T58" fmla="*/ 2147483647 w 228"/>
                <a:gd name="T59" fmla="*/ 2147483647 h 365"/>
                <a:gd name="T60" fmla="*/ 2147483647 w 228"/>
                <a:gd name="T61" fmla="*/ 2147483647 h 365"/>
                <a:gd name="T62" fmla="*/ 2147483647 w 228"/>
                <a:gd name="T63" fmla="*/ 2147483647 h 365"/>
                <a:gd name="T64" fmla="*/ 2147483647 w 228"/>
                <a:gd name="T65" fmla="*/ 2147483647 h 365"/>
                <a:gd name="T66" fmla="*/ 2147483647 w 228"/>
                <a:gd name="T67" fmla="*/ 2147483647 h 365"/>
                <a:gd name="T68" fmla="*/ 2147483647 w 228"/>
                <a:gd name="T69" fmla="*/ 2147483647 h 365"/>
                <a:gd name="T70" fmla="*/ 2147483647 w 228"/>
                <a:gd name="T71" fmla="*/ 2147483647 h 365"/>
                <a:gd name="T72" fmla="*/ 2147483647 w 228"/>
                <a:gd name="T73" fmla="*/ 2147483647 h 365"/>
                <a:gd name="T74" fmla="*/ 2147483647 w 228"/>
                <a:gd name="T75" fmla="*/ 2147483647 h 365"/>
                <a:gd name="T76" fmla="*/ 2147483647 w 228"/>
                <a:gd name="T77" fmla="*/ 2147483647 h 3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28"/>
                <a:gd name="T118" fmla="*/ 0 h 365"/>
                <a:gd name="T119" fmla="*/ 228 w 228"/>
                <a:gd name="T120" fmla="*/ 365 h 36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28" h="365">
                  <a:moveTo>
                    <a:pt x="222" y="281"/>
                  </a:moveTo>
                  <a:lnTo>
                    <a:pt x="222" y="293"/>
                  </a:lnTo>
                  <a:lnTo>
                    <a:pt x="222" y="305"/>
                  </a:lnTo>
                  <a:lnTo>
                    <a:pt x="222" y="323"/>
                  </a:lnTo>
                  <a:lnTo>
                    <a:pt x="228" y="323"/>
                  </a:lnTo>
                  <a:lnTo>
                    <a:pt x="222" y="341"/>
                  </a:lnTo>
                  <a:lnTo>
                    <a:pt x="222" y="353"/>
                  </a:lnTo>
                  <a:lnTo>
                    <a:pt x="216" y="359"/>
                  </a:lnTo>
                  <a:lnTo>
                    <a:pt x="210" y="365"/>
                  </a:lnTo>
                  <a:lnTo>
                    <a:pt x="198" y="359"/>
                  </a:lnTo>
                  <a:lnTo>
                    <a:pt x="186" y="347"/>
                  </a:lnTo>
                  <a:lnTo>
                    <a:pt x="144" y="323"/>
                  </a:lnTo>
                  <a:lnTo>
                    <a:pt x="126" y="311"/>
                  </a:lnTo>
                  <a:lnTo>
                    <a:pt x="114" y="299"/>
                  </a:lnTo>
                  <a:lnTo>
                    <a:pt x="96" y="281"/>
                  </a:lnTo>
                  <a:lnTo>
                    <a:pt x="96" y="275"/>
                  </a:lnTo>
                  <a:lnTo>
                    <a:pt x="84" y="251"/>
                  </a:lnTo>
                  <a:lnTo>
                    <a:pt x="72" y="227"/>
                  </a:lnTo>
                  <a:lnTo>
                    <a:pt x="66" y="215"/>
                  </a:lnTo>
                  <a:lnTo>
                    <a:pt x="60" y="203"/>
                  </a:lnTo>
                  <a:lnTo>
                    <a:pt x="42" y="173"/>
                  </a:lnTo>
                  <a:lnTo>
                    <a:pt x="36" y="156"/>
                  </a:lnTo>
                  <a:lnTo>
                    <a:pt x="30" y="144"/>
                  </a:lnTo>
                  <a:lnTo>
                    <a:pt x="0" y="126"/>
                  </a:lnTo>
                  <a:lnTo>
                    <a:pt x="6" y="120"/>
                  </a:lnTo>
                  <a:lnTo>
                    <a:pt x="0" y="90"/>
                  </a:lnTo>
                  <a:lnTo>
                    <a:pt x="6" y="78"/>
                  </a:lnTo>
                  <a:lnTo>
                    <a:pt x="12" y="72"/>
                  </a:lnTo>
                  <a:lnTo>
                    <a:pt x="18" y="78"/>
                  </a:lnTo>
                  <a:lnTo>
                    <a:pt x="12" y="90"/>
                  </a:lnTo>
                  <a:lnTo>
                    <a:pt x="18" y="90"/>
                  </a:lnTo>
                  <a:lnTo>
                    <a:pt x="36" y="102"/>
                  </a:lnTo>
                  <a:lnTo>
                    <a:pt x="42" y="96"/>
                  </a:lnTo>
                  <a:lnTo>
                    <a:pt x="42" y="84"/>
                  </a:lnTo>
                  <a:lnTo>
                    <a:pt x="48" y="78"/>
                  </a:lnTo>
                  <a:lnTo>
                    <a:pt x="54" y="66"/>
                  </a:lnTo>
                  <a:lnTo>
                    <a:pt x="54" y="72"/>
                  </a:lnTo>
                  <a:lnTo>
                    <a:pt x="54" y="66"/>
                  </a:lnTo>
                  <a:lnTo>
                    <a:pt x="60" y="60"/>
                  </a:lnTo>
                  <a:lnTo>
                    <a:pt x="72" y="54"/>
                  </a:lnTo>
                  <a:lnTo>
                    <a:pt x="90" y="42"/>
                  </a:lnTo>
                  <a:lnTo>
                    <a:pt x="102" y="18"/>
                  </a:lnTo>
                  <a:lnTo>
                    <a:pt x="102" y="24"/>
                  </a:lnTo>
                  <a:lnTo>
                    <a:pt x="96" y="6"/>
                  </a:lnTo>
                  <a:lnTo>
                    <a:pt x="102" y="6"/>
                  </a:lnTo>
                  <a:lnTo>
                    <a:pt x="102" y="0"/>
                  </a:lnTo>
                  <a:lnTo>
                    <a:pt x="120" y="24"/>
                  </a:lnTo>
                  <a:lnTo>
                    <a:pt x="138" y="36"/>
                  </a:lnTo>
                  <a:lnTo>
                    <a:pt x="138" y="48"/>
                  </a:lnTo>
                  <a:lnTo>
                    <a:pt x="162" y="48"/>
                  </a:lnTo>
                  <a:lnTo>
                    <a:pt x="174" y="48"/>
                  </a:lnTo>
                  <a:lnTo>
                    <a:pt x="192" y="54"/>
                  </a:lnTo>
                  <a:lnTo>
                    <a:pt x="186" y="78"/>
                  </a:lnTo>
                  <a:lnTo>
                    <a:pt x="198" y="84"/>
                  </a:lnTo>
                  <a:lnTo>
                    <a:pt x="192" y="84"/>
                  </a:lnTo>
                  <a:lnTo>
                    <a:pt x="174" y="90"/>
                  </a:lnTo>
                  <a:lnTo>
                    <a:pt x="162" y="96"/>
                  </a:lnTo>
                  <a:lnTo>
                    <a:pt x="150" y="102"/>
                  </a:lnTo>
                  <a:lnTo>
                    <a:pt x="144" y="120"/>
                  </a:lnTo>
                  <a:lnTo>
                    <a:pt x="138" y="132"/>
                  </a:lnTo>
                  <a:lnTo>
                    <a:pt x="132" y="150"/>
                  </a:lnTo>
                  <a:lnTo>
                    <a:pt x="138" y="161"/>
                  </a:lnTo>
                  <a:lnTo>
                    <a:pt x="144" y="179"/>
                  </a:lnTo>
                  <a:lnTo>
                    <a:pt x="144" y="185"/>
                  </a:lnTo>
                  <a:lnTo>
                    <a:pt x="150" y="191"/>
                  </a:lnTo>
                  <a:lnTo>
                    <a:pt x="162" y="197"/>
                  </a:lnTo>
                  <a:lnTo>
                    <a:pt x="174" y="203"/>
                  </a:lnTo>
                  <a:lnTo>
                    <a:pt x="186" y="191"/>
                  </a:lnTo>
                  <a:lnTo>
                    <a:pt x="192" y="203"/>
                  </a:lnTo>
                  <a:lnTo>
                    <a:pt x="192" y="221"/>
                  </a:lnTo>
                  <a:lnTo>
                    <a:pt x="210" y="221"/>
                  </a:lnTo>
                  <a:lnTo>
                    <a:pt x="216" y="233"/>
                  </a:lnTo>
                  <a:lnTo>
                    <a:pt x="228" y="251"/>
                  </a:lnTo>
                  <a:lnTo>
                    <a:pt x="222" y="257"/>
                  </a:lnTo>
                  <a:lnTo>
                    <a:pt x="222" y="281"/>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48" name="Freeform 3840"/>
            <p:cNvSpPr>
              <a:spLocks/>
            </p:cNvSpPr>
            <p:nvPr/>
          </p:nvSpPr>
          <p:spPr bwMode="auto">
            <a:xfrm>
              <a:off x="5938838" y="2263775"/>
              <a:ext cx="1441450" cy="1165225"/>
            </a:xfrm>
            <a:custGeom>
              <a:avLst/>
              <a:gdLst>
                <a:gd name="T0" fmla="*/ 2147483647 w 897"/>
                <a:gd name="T1" fmla="*/ 2147483647 h 652"/>
                <a:gd name="T2" fmla="*/ 2147483647 w 897"/>
                <a:gd name="T3" fmla="*/ 2147483647 h 652"/>
                <a:gd name="T4" fmla="*/ 2147483647 w 897"/>
                <a:gd name="T5" fmla="*/ 2147483647 h 652"/>
                <a:gd name="T6" fmla="*/ 2147483647 w 897"/>
                <a:gd name="T7" fmla="*/ 2147483647 h 652"/>
                <a:gd name="T8" fmla="*/ 2147483647 w 897"/>
                <a:gd name="T9" fmla="*/ 2147483647 h 652"/>
                <a:gd name="T10" fmla="*/ 2147483647 w 897"/>
                <a:gd name="T11" fmla="*/ 2147483647 h 652"/>
                <a:gd name="T12" fmla="*/ 2147483647 w 897"/>
                <a:gd name="T13" fmla="*/ 2147483647 h 652"/>
                <a:gd name="T14" fmla="*/ 2147483647 w 897"/>
                <a:gd name="T15" fmla="*/ 2147483647 h 652"/>
                <a:gd name="T16" fmla="*/ 2147483647 w 897"/>
                <a:gd name="T17" fmla="*/ 2147483647 h 652"/>
                <a:gd name="T18" fmla="*/ 2147483647 w 897"/>
                <a:gd name="T19" fmla="*/ 2147483647 h 652"/>
                <a:gd name="T20" fmla="*/ 2147483647 w 897"/>
                <a:gd name="T21" fmla="*/ 2147483647 h 652"/>
                <a:gd name="T22" fmla="*/ 2147483647 w 897"/>
                <a:gd name="T23" fmla="*/ 2147483647 h 652"/>
                <a:gd name="T24" fmla="*/ 2147483647 w 897"/>
                <a:gd name="T25" fmla="*/ 2147483647 h 652"/>
                <a:gd name="T26" fmla="*/ 2147483647 w 897"/>
                <a:gd name="T27" fmla="*/ 2147483647 h 652"/>
                <a:gd name="T28" fmla="*/ 2147483647 w 897"/>
                <a:gd name="T29" fmla="*/ 2147483647 h 652"/>
                <a:gd name="T30" fmla="*/ 2147483647 w 897"/>
                <a:gd name="T31" fmla="*/ 2147483647 h 652"/>
                <a:gd name="T32" fmla="*/ 2147483647 w 897"/>
                <a:gd name="T33" fmla="*/ 2147483647 h 652"/>
                <a:gd name="T34" fmla="*/ 2147483647 w 897"/>
                <a:gd name="T35" fmla="*/ 2147483647 h 652"/>
                <a:gd name="T36" fmla="*/ 2147483647 w 897"/>
                <a:gd name="T37" fmla="*/ 2147483647 h 652"/>
                <a:gd name="T38" fmla="*/ 2147483647 w 897"/>
                <a:gd name="T39" fmla="*/ 2147483647 h 652"/>
                <a:gd name="T40" fmla="*/ 2147483647 w 897"/>
                <a:gd name="T41" fmla="*/ 2147483647 h 652"/>
                <a:gd name="T42" fmla="*/ 2147483647 w 897"/>
                <a:gd name="T43" fmla="*/ 2147483647 h 652"/>
                <a:gd name="T44" fmla="*/ 2147483647 w 897"/>
                <a:gd name="T45" fmla="*/ 2147483647 h 652"/>
                <a:gd name="T46" fmla="*/ 2147483647 w 897"/>
                <a:gd name="T47" fmla="*/ 0 h 652"/>
                <a:gd name="T48" fmla="*/ 2147483647 w 897"/>
                <a:gd name="T49" fmla="*/ 2147483647 h 652"/>
                <a:gd name="T50" fmla="*/ 2147483647 w 897"/>
                <a:gd name="T51" fmla="*/ 2147483647 h 652"/>
                <a:gd name="T52" fmla="*/ 2147483647 w 897"/>
                <a:gd name="T53" fmla="*/ 2147483647 h 652"/>
                <a:gd name="T54" fmla="*/ 2147483647 w 897"/>
                <a:gd name="T55" fmla="*/ 2147483647 h 652"/>
                <a:gd name="T56" fmla="*/ 2147483647 w 897"/>
                <a:gd name="T57" fmla="*/ 2147483647 h 652"/>
                <a:gd name="T58" fmla="*/ 2147483647 w 897"/>
                <a:gd name="T59" fmla="*/ 2147483647 h 652"/>
                <a:gd name="T60" fmla="*/ 2147483647 w 897"/>
                <a:gd name="T61" fmla="*/ 2147483647 h 652"/>
                <a:gd name="T62" fmla="*/ 2147483647 w 897"/>
                <a:gd name="T63" fmla="*/ 2147483647 h 652"/>
                <a:gd name="T64" fmla="*/ 2147483647 w 897"/>
                <a:gd name="T65" fmla="*/ 2147483647 h 652"/>
                <a:gd name="T66" fmla="*/ 2147483647 w 897"/>
                <a:gd name="T67" fmla="*/ 2147483647 h 652"/>
                <a:gd name="T68" fmla="*/ 2147483647 w 897"/>
                <a:gd name="T69" fmla="*/ 2147483647 h 652"/>
                <a:gd name="T70" fmla="*/ 2147483647 w 897"/>
                <a:gd name="T71" fmla="*/ 2147483647 h 652"/>
                <a:gd name="T72" fmla="*/ 2147483647 w 897"/>
                <a:gd name="T73" fmla="*/ 2147483647 h 652"/>
                <a:gd name="T74" fmla="*/ 2147483647 w 897"/>
                <a:gd name="T75" fmla="*/ 2147483647 h 652"/>
                <a:gd name="T76" fmla="*/ 2147483647 w 897"/>
                <a:gd name="T77" fmla="*/ 2147483647 h 652"/>
                <a:gd name="T78" fmla="*/ 2147483647 w 897"/>
                <a:gd name="T79" fmla="*/ 2147483647 h 652"/>
                <a:gd name="T80" fmla="*/ 2147483647 w 897"/>
                <a:gd name="T81" fmla="*/ 2147483647 h 652"/>
                <a:gd name="T82" fmla="*/ 2147483647 w 897"/>
                <a:gd name="T83" fmla="*/ 2147483647 h 652"/>
                <a:gd name="T84" fmla="*/ 2147483647 w 897"/>
                <a:gd name="T85" fmla="*/ 2147483647 h 652"/>
                <a:gd name="T86" fmla="*/ 2147483647 w 897"/>
                <a:gd name="T87" fmla="*/ 2147483647 h 652"/>
                <a:gd name="T88" fmla="*/ 2147483647 w 897"/>
                <a:gd name="T89" fmla="*/ 2147483647 h 652"/>
                <a:gd name="T90" fmla="*/ 2147483647 w 897"/>
                <a:gd name="T91" fmla="*/ 2147483647 h 652"/>
                <a:gd name="T92" fmla="*/ 2147483647 w 897"/>
                <a:gd name="T93" fmla="*/ 2147483647 h 652"/>
                <a:gd name="T94" fmla="*/ 2147483647 w 897"/>
                <a:gd name="T95" fmla="*/ 2147483647 h 652"/>
                <a:gd name="T96" fmla="*/ 2147483647 w 897"/>
                <a:gd name="T97" fmla="*/ 2147483647 h 652"/>
                <a:gd name="T98" fmla="*/ 2147483647 w 897"/>
                <a:gd name="T99" fmla="*/ 2147483647 h 652"/>
                <a:gd name="T100" fmla="*/ 2147483647 w 897"/>
                <a:gd name="T101" fmla="*/ 2147483647 h 652"/>
                <a:gd name="T102" fmla="*/ 2147483647 w 897"/>
                <a:gd name="T103" fmla="*/ 2147483647 h 652"/>
                <a:gd name="T104" fmla="*/ 2147483647 w 897"/>
                <a:gd name="T105" fmla="*/ 2147483647 h 652"/>
                <a:gd name="T106" fmla="*/ 2147483647 w 897"/>
                <a:gd name="T107" fmla="*/ 2147483647 h 652"/>
                <a:gd name="T108" fmla="*/ 2147483647 w 897"/>
                <a:gd name="T109" fmla="*/ 2147483647 h 652"/>
                <a:gd name="T110" fmla="*/ 2147483647 w 897"/>
                <a:gd name="T111" fmla="*/ 2147483647 h 652"/>
                <a:gd name="T112" fmla="*/ 2147483647 w 897"/>
                <a:gd name="T113" fmla="*/ 2147483647 h 652"/>
                <a:gd name="T114" fmla="*/ 2147483647 w 897"/>
                <a:gd name="T115" fmla="*/ 2147483647 h 6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97"/>
                <a:gd name="T175" fmla="*/ 0 h 652"/>
                <a:gd name="T176" fmla="*/ 897 w 897"/>
                <a:gd name="T177" fmla="*/ 652 h 6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97" h="652">
                  <a:moveTo>
                    <a:pt x="401" y="473"/>
                  </a:moveTo>
                  <a:lnTo>
                    <a:pt x="389" y="485"/>
                  </a:lnTo>
                  <a:lnTo>
                    <a:pt x="377" y="497"/>
                  </a:lnTo>
                  <a:lnTo>
                    <a:pt x="359" y="502"/>
                  </a:lnTo>
                  <a:lnTo>
                    <a:pt x="347" y="497"/>
                  </a:lnTo>
                  <a:lnTo>
                    <a:pt x="323" y="491"/>
                  </a:lnTo>
                  <a:lnTo>
                    <a:pt x="311" y="508"/>
                  </a:lnTo>
                  <a:lnTo>
                    <a:pt x="305" y="497"/>
                  </a:lnTo>
                  <a:lnTo>
                    <a:pt x="299" y="497"/>
                  </a:lnTo>
                  <a:lnTo>
                    <a:pt x="275" y="497"/>
                  </a:lnTo>
                  <a:lnTo>
                    <a:pt x="263" y="497"/>
                  </a:lnTo>
                  <a:lnTo>
                    <a:pt x="245" y="491"/>
                  </a:lnTo>
                  <a:lnTo>
                    <a:pt x="239" y="485"/>
                  </a:lnTo>
                  <a:lnTo>
                    <a:pt x="227" y="479"/>
                  </a:lnTo>
                  <a:lnTo>
                    <a:pt x="221" y="473"/>
                  </a:lnTo>
                  <a:lnTo>
                    <a:pt x="215" y="473"/>
                  </a:lnTo>
                  <a:lnTo>
                    <a:pt x="192" y="455"/>
                  </a:lnTo>
                  <a:lnTo>
                    <a:pt x="180" y="449"/>
                  </a:lnTo>
                  <a:lnTo>
                    <a:pt x="168" y="455"/>
                  </a:lnTo>
                  <a:lnTo>
                    <a:pt x="150" y="443"/>
                  </a:lnTo>
                  <a:lnTo>
                    <a:pt x="132" y="431"/>
                  </a:lnTo>
                  <a:lnTo>
                    <a:pt x="126" y="425"/>
                  </a:lnTo>
                  <a:lnTo>
                    <a:pt x="114" y="407"/>
                  </a:lnTo>
                  <a:lnTo>
                    <a:pt x="126" y="407"/>
                  </a:lnTo>
                  <a:lnTo>
                    <a:pt x="132" y="401"/>
                  </a:lnTo>
                  <a:lnTo>
                    <a:pt x="120" y="383"/>
                  </a:lnTo>
                  <a:lnTo>
                    <a:pt x="120" y="377"/>
                  </a:lnTo>
                  <a:lnTo>
                    <a:pt x="114" y="371"/>
                  </a:lnTo>
                  <a:lnTo>
                    <a:pt x="108" y="365"/>
                  </a:lnTo>
                  <a:lnTo>
                    <a:pt x="108" y="359"/>
                  </a:lnTo>
                  <a:lnTo>
                    <a:pt x="108" y="353"/>
                  </a:lnTo>
                  <a:lnTo>
                    <a:pt x="102" y="353"/>
                  </a:lnTo>
                  <a:lnTo>
                    <a:pt x="96" y="347"/>
                  </a:lnTo>
                  <a:lnTo>
                    <a:pt x="90" y="347"/>
                  </a:lnTo>
                  <a:lnTo>
                    <a:pt x="66" y="341"/>
                  </a:lnTo>
                  <a:lnTo>
                    <a:pt x="54" y="335"/>
                  </a:lnTo>
                  <a:lnTo>
                    <a:pt x="48" y="323"/>
                  </a:lnTo>
                  <a:lnTo>
                    <a:pt x="24" y="317"/>
                  </a:lnTo>
                  <a:lnTo>
                    <a:pt x="24" y="311"/>
                  </a:lnTo>
                  <a:lnTo>
                    <a:pt x="30" y="311"/>
                  </a:lnTo>
                  <a:lnTo>
                    <a:pt x="36" y="311"/>
                  </a:lnTo>
                  <a:lnTo>
                    <a:pt x="24" y="287"/>
                  </a:lnTo>
                  <a:lnTo>
                    <a:pt x="6" y="287"/>
                  </a:lnTo>
                  <a:lnTo>
                    <a:pt x="0" y="269"/>
                  </a:lnTo>
                  <a:lnTo>
                    <a:pt x="6" y="257"/>
                  </a:lnTo>
                  <a:lnTo>
                    <a:pt x="18" y="251"/>
                  </a:lnTo>
                  <a:lnTo>
                    <a:pt x="24" y="245"/>
                  </a:lnTo>
                  <a:lnTo>
                    <a:pt x="36" y="251"/>
                  </a:lnTo>
                  <a:lnTo>
                    <a:pt x="42" y="239"/>
                  </a:lnTo>
                  <a:lnTo>
                    <a:pt x="60" y="233"/>
                  </a:lnTo>
                  <a:lnTo>
                    <a:pt x="90" y="215"/>
                  </a:lnTo>
                  <a:lnTo>
                    <a:pt x="84" y="203"/>
                  </a:lnTo>
                  <a:lnTo>
                    <a:pt x="84" y="197"/>
                  </a:lnTo>
                  <a:lnTo>
                    <a:pt x="78" y="179"/>
                  </a:lnTo>
                  <a:lnTo>
                    <a:pt x="72" y="167"/>
                  </a:lnTo>
                  <a:lnTo>
                    <a:pt x="60" y="161"/>
                  </a:lnTo>
                  <a:lnTo>
                    <a:pt x="78" y="155"/>
                  </a:lnTo>
                  <a:lnTo>
                    <a:pt x="102" y="155"/>
                  </a:lnTo>
                  <a:lnTo>
                    <a:pt x="96" y="149"/>
                  </a:lnTo>
                  <a:lnTo>
                    <a:pt x="96" y="132"/>
                  </a:lnTo>
                  <a:lnTo>
                    <a:pt x="90" y="114"/>
                  </a:lnTo>
                  <a:lnTo>
                    <a:pt x="120" y="120"/>
                  </a:lnTo>
                  <a:lnTo>
                    <a:pt x="132" y="120"/>
                  </a:lnTo>
                  <a:lnTo>
                    <a:pt x="126" y="96"/>
                  </a:lnTo>
                  <a:lnTo>
                    <a:pt x="132" y="96"/>
                  </a:lnTo>
                  <a:lnTo>
                    <a:pt x="138" y="78"/>
                  </a:lnTo>
                  <a:lnTo>
                    <a:pt x="150" y="78"/>
                  </a:lnTo>
                  <a:lnTo>
                    <a:pt x="150" y="84"/>
                  </a:lnTo>
                  <a:lnTo>
                    <a:pt x="156" y="90"/>
                  </a:lnTo>
                  <a:lnTo>
                    <a:pt x="180" y="102"/>
                  </a:lnTo>
                  <a:lnTo>
                    <a:pt x="192" y="108"/>
                  </a:lnTo>
                  <a:lnTo>
                    <a:pt x="215" y="120"/>
                  </a:lnTo>
                  <a:lnTo>
                    <a:pt x="221" y="138"/>
                  </a:lnTo>
                  <a:lnTo>
                    <a:pt x="227" y="155"/>
                  </a:lnTo>
                  <a:lnTo>
                    <a:pt x="263" y="161"/>
                  </a:lnTo>
                  <a:lnTo>
                    <a:pt x="287" y="167"/>
                  </a:lnTo>
                  <a:lnTo>
                    <a:pt x="311" y="173"/>
                  </a:lnTo>
                  <a:lnTo>
                    <a:pt x="323" y="191"/>
                  </a:lnTo>
                  <a:lnTo>
                    <a:pt x="341" y="203"/>
                  </a:lnTo>
                  <a:lnTo>
                    <a:pt x="365" y="203"/>
                  </a:lnTo>
                  <a:lnTo>
                    <a:pt x="383" y="209"/>
                  </a:lnTo>
                  <a:lnTo>
                    <a:pt x="407" y="209"/>
                  </a:lnTo>
                  <a:lnTo>
                    <a:pt x="431" y="209"/>
                  </a:lnTo>
                  <a:lnTo>
                    <a:pt x="437" y="215"/>
                  </a:lnTo>
                  <a:lnTo>
                    <a:pt x="455" y="221"/>
                  </a:lnTo>
                  <a:lnTo>
                    <a:pt x="479" y="221"/>
                  </a:lnTo>
                  <a:lnTo>
                    <a:pt x="491" y="227"/>
                  </a:lnTo>
                  <a:lnTo>
                    <a:pt x="503" y="221"/>
                  </a:lnTo>
                  <a:lnTo>
                    <a:pt x="515" y="215"/>
                  </a:lnTo>
                  <a:lnTo>
                    <a:pt x="550" y="209"/>
                  </a:lnTo>
                  <a:lnTo>
                    <a:pt x="580" y="185"/>
                  </a:lnTo>
                  <a:lnTo>
                    <a:pt x="568" y="173"/>
                  </a:lnTo>
                  <a:lnTo>
                    <a:pt x="568" y="155"/>
                  </a:lnTo>
                  <a:lnTo>
                    <a:pt x="586" y="161"/>
                  </a:lnTo>
                  <a:lnTo>
                    <a:pt x="604" y="155"/>
                  </a:lnTo>
                  <a:lnTo>
                    <a:pt x="622" y="149"/>
                  </a:lnTo>
                  <a:lnTo>
                    <a:pt x="622" y="138"/>
                  </a:lnTo>
                  <a:lnTo>
                    <a:pt x="640" y="126"/>
                  </a:lnTo>
                  <a:lnTo>
                    <a:pt x="670" y="126"/>
                  </a:lnTo>
                  <a:lnTo>
                    <a:pt x="664" y="120"/>
                  </a:lnTo>
                  <a:lnTo>
                    <a:pt x="628" y="102"/>
                  </a:lnTo>
                  <a:lnTo>
                    <a:pt x="622" y="108"/>
                  </a:lnTo>
                  <a:lnTo>
                    <a:pt x="616" y="108"/>
                  </a:lnTo>
                  <a:lnTo>
                    <a:pt x="598" y="108"/>
                  </a:lnTo>
                  <a:lnTo>
                    <a:pt x="586" y="96"/>
                  </a:lnTo>
                  <a:lnTo>
                    <a:pt x="592" y="96"/>
                  </a:lnTo>
                  <a:lnTo>
                    <a:pt x="586" y="78"/>
                  </a:lnTo>
                  <a:lnTo>
                    <a:pt x="586" y="66"/>
                  </a:lnTo>
                  <a:lnTo>
                    <a:pt x="610" y="72"/>
                  </a:lnTo>
                  <a:lnTo>
                    <a:pt x="622" y="60"/>
                  </a:lnTo>
                  <a:lnTo>
                    <a:pt x="616" y="42"/>
                  </a:lnTo>
                  <a:lnTo>
                    <a:pt x="616" y="18"/>
                  </a:lnTo>
                  <a:lnTo>
                    <a:pt x="604" y="12"/>
                  </a:lnTo>
                  <a:lnTo>
                    <a:pt x="598" y="12"/>
                  </a:lnTo>
                  <a:lnTo>
                    <a:pt x="610" y="0"/>
                  </a:lnTo>
                  <a:lnTo>
                    <a:pt x="628" y="0"/>
                  </a:lnTo>
                  <a:lnTo>
                    <a:pt x="646" y="0"/>
                  </a:lnTo>
                  <a:lnTo>
                    <a:pt x="688" y="12"/>
                  </a:lnTo>
                  <a:lnTo>
                    <a:pt x="700" y="24"/>
                  </a:lnTo>
                  <a:lnTo>
                    <a:pt x="718" y="36"/>
                  </a:lnTo>
                  <a:lnTo>
                    <a:pt x="736" y="48"/>
                  </a:lnTo>
                  <a:lnTo>
                    <a:pt x="748" y="66"/>
                  </a:lnTo>
                  <a:lnTo>
                    <a:pt x="766" y="72"/>
                  </a:lnTo>
                  <a:lnTo>
                    <a:pt x="796" y="78"/>
                  </a:lnTo>
                  <a:lnTo>
                    <a:pt x="814" y="84"/>
                  </a:lnTo>
                  <a:lnTo>
                    <a:pt x="832" y="108"/>
                  </a:lnTo>
                  <a:lnTo>
                    <a:pt x="855" y="102"/>
                  </a:lnTo>
                  <a:lnTo>
                    <a:pt x="879" y="96"/>
                  </a:lnTo>
                  <a:lnTo>
                    <a:pt x="891" y="114"/>
                  </a:lnTo>
                  <a:lnTo>
                    <a:pt x="891" y="138"/>
                  </a:lnTo>
                  <a:lnTo>
                    <a:pt x="897" y="155"/>
                  </a:lnTo>
                  <a:lnTo>
                    <a:pt x="873" y="155"/>
                  </a:lnTo>
                  <a:lnTo>
                    <a:pt x="873" y="167"/>
                  </a:lnTo>
                  <a:lnTo>
                    <a:pt x="885" y="185"/>
                  </a:lnTo>
                  <a:lnTo>
                    <a:pt x="891" y="197"/>
                  </a:lnTo>
                  <a:lnTo>
                    <a:pt x="885" y="203"/>
                  </a:lnTo>
                  <a:lnTo>
                    <a:pt x="891" y="209"/>
                  </a:lnTo>
                  <a:lnTo>
                    <a:pt x="873" y="197"/>
                  </a:lnTo>
                  <a:lnTo>
                    <a:pt x="873" y="209"/>
                  </a:lnTo>
                  <a:lnTo>
                    <a:pt x="861" y="221"/>
                  </a:lnTo>
                  <a:lnTo>
                    <a:pt x="855" y="221"/>
                  </a:lnTo>
                  <a:lnTo>
                    <a:pt x="861" y="233"/>
                  </a:lnTo>
                  <a:lnTo>
                    <a:pt x="843" y="227"/>
                  </a:lnTo>
                  <a:lnTo>
                    <a:pt x="838" y="227"/>
                  </a:lnTo>
                  <a:lnTo>
                    <a:pt x="826" y="245"/>
                  </a:lnTo>
                  <a:lnTo>
                    <a:pt x="820" y="257"/>
                  </a:lnTo>
                  <a:lnTo>
                    <a:pt x="808" y="263"/>
                  </a:lnTo>
                  <a:lnTo>
                    <a:pt x="802" y="269"/>
                  </a:lnTo>
                  <a:lnTo>
                    <a:pt x="790" y="275"/>
                  </a:lnTo>
                  <a:lnTo>
                    <a:pt x="778" y="281"/>
                  </a:lnTo>
                  <a:lnTo>
                    <a:pt x="784" y="269"/>
                  </a:lnTo>
                  <a:lnTo>
                    <a:pt x="772" y="263"/>
                  </a:lnTo>
                  <a:lnTo>
                    <a:pt x="778" y="245"/>
                  </a:lnTo>
                  <a:lnTo>
                    <a:pt x="766" y="239"/>
                  </a:lnTo>
                  <a:lnTo>
                    <a:pt x="754" y="245"/>
                  </a:lnTo>
                  <a:lnTo>
                    <a:pt x="748" y="257"/>
                  </a:lnTo>
                  <a:lnTo>
                    <a:pt x="742" y="269"/>
                  </a:lnTo>
                  <a:lnTo>
                    <a:pt x="730" y="275"/>
                  </a:lnTo>
                  <a:lnTo>
                    <a:pt x="718" y="275"/>
                  </a:lnTo>
                  <a:lnTo>
                    <a:pt x="724" y="293"/>
                  </a:lnTo>
                  <a:lnTo>
                    <a:pt x="748" y="299"/>
                  </a:lnTo>
                  <a:lnTo>
                    <a:pt x="754" y="311"/>
                  </a:lnTo>
                  <a:lnTo>
                    <a:pt x="766" y="311"/>
                  </a:lnTo>
                  <a:lnTo>
                    <a:pt x="784" y="299"/>
                  </a:lnTo>
                  <a:lnTo>
                    <a:pt x="802" y="311"/>
                  </a:lnTo>
                  <a:lnTo>
                    <a:pt x="814" y="311"/>
                  </a:lnTo>
                  <a:lnTo>
                    <a:pt x="814" y="323"/>
                  </a:lnTo>
                  <a:lnTo>
                    <a:pt x="802" y="317"/>
                  </a:lnTo>
                  <a:lnTo>
                    <a:pt x="796" y="329"/>
                  </a:lnTo>
                  <a:lnTo>
                    <a:pt x="790" y="335"/>
                  </a:lnTo>
                  <a:lnTo>
                    <a:pt x="784" y="341"/>
                  </a:lnTo>
                  <a:lnTo>
                    <a:pt x="778" y="359"/>
                  </a:lnTo>
                  <a:lnTo>
                    <a:pt x="808" y="377"/>
                  </a:lnTo>
                  <a:lnTo>
                    <a:pt x="814" y="389"/>
                  </a:lnTo>
                  <a:lnTo>
                    <a:pt x="832" y="407"/>
                  </a:lnTo>
                  <a:lnTo>
                    <a:pt x="849" y="425"/>
                  </a:lnTo>
                  <a:lnTo>
                    <a:pt x="820" y="413"/>
                  </a:lnTo>
                  <a:lnTo>
                    <a:pt x="820" y="419"/>
                  </a:lnTo>
                  <a:lnTo>
                    <a:pt x="855" y="437"/>
                  </a:lnTo>
                  <a:lnTo>
                    <a:pt x="838" y="449"/>
                  </a:lnTo>
                  <a:lnTo>
                    <a:pt x="832" y="455"/>
                  </a:lnTo>
                  <a:lnTo>
                    <a:pt x="843" y="455"/>
                  </a:lnTo>
                  <a:lnTo>
                    <a:pt x="849" y="455"/>
                  </a:lnTo>
                  <a:lnTo>
                    <a:pt x="861" y="461"/>
                  </a:lnTo>
                  <a:lnTo>
                    <a:pt x="855" y="467"/>
                  </a:lnTo>
                  <a:lnTo>
                    <a:pt x="861" y="467"/>
                  </a:lnTo>
                  <a:lnTo>
                    <a:pt x="861" y="473"/>
                  </a:lnTo>
                  <a:lnTo>
                    <a:pt x="855" y="473"/>
                  </a:lnTo>
                  <a:lnTo>
                    <a:pt x="861" y="479"/>
                  </a:lnTo>
                  <a:lnTo>
                    <a:pt x="861" y="485"/>
                  </a:lnTo>
                  <a:lnTo>
                    <a:pt x="855" y="485"/>
                  </a:lnTo>
                  <a:lnTo>
                    <a:pt x="861" y="491"/>
                  </a:lnTo>
                  <a:lnTo>
                    <a:pt x="849" y="497"/>
                  </a:lnTo>
                  <a:lnTo>
                    <a:pt x="855" y="502"/>
                  </a:lnTo>
                  <a:lnTo>
                    <a:pt x="849" y="514"/>
                  </a:lnTo>
                  <a:lnTo>
                    <a:pt x="843" y="526"/>
                  </a:lnTo>
                  <a:lnTo>
                    <a:pt x="843" y="532"/>
                  </a:lnTo>
                  <a:lnTo>
                    <a:pt x="838" y="538"/>
                  </a:lnTo>
                  <a:lnTo>
                    <a:pt x="838" y="532"/>
                  </a:lnTo>
                  <a:lnTo>
                    <a:pt x="843" y="538"/>
                  </a:lnTo>
                  <a:lnTo>
                    <a:pt x="843" y="550"/>
                  </a:lnTo>
                  <a:lnTo>
                    <a:pt x="838" y="544"/>
                  </a:lnTo>
                  <a:lnTo>
                    <a:pt x="838" y="550"/>
                  </a:lnTo>
                  <a:lnTo>
                    <a:pt x="838" y="556"/>
                  </a:lnTo>
                  <a:lnTo>
                    <a:pt x="832" y="562"/>
                  </a:lnTo>
                  <a:lnTo>
                    <a:pt x="826" y="568"/>
                  </a:lnTo>
                  <a:lnTo>
                    <a:pt x="820" y="568"/>
                  </a:lnTo>
                  <a:lnTo>
                    <a:pt x="826" y="574"/>
                  </a:lnTo>
                  <a:lnTo>
                    <a:pt x="820" y="580"/>
                  </a:lnTo>
                  <a:lnTo>
                    <a:pt x="808" y="592"/>
                  </a:lnTo>
                  <a:lnTo>
                    <a:pt x="802" y="598"/>
                  </a:lnTo>
                  <a:lnTo>
                    <a:pt x="790" y="598"/>
                  </a:lnTo>
                  <a:lnTo>
                    <a:pt x="784" y="598"/>
                  </a:lnTo>
                  <a:lnTo>
                    <a:pt x="778" y="604"/>
                  </a:lnTo>
                  <a:lnTo>
                    <a:pt x="772" y="598"/>
                  </a:lnTo>
                  <a:lnTo>
                    <a:pt x="772" y="604"/>
                  </a:lnTo>
                  <a:lnTo>
                    <a:pt x="766" y="610"/>
                  </a:lnTo>
                  <a:lnTo>
                    <a:pt x="760" y="604"/>
                  </a:lnTo>
                  <a:lnTo>
                    <a:pt x="754" y="592"/>
                  </a:lnTo>
                  <a:lnTo>
                    <a:pt x="748" y="598"/>
                  </a:lnTo>
                  <a:lnTo>
                    <a:pt x="754" y="610"/>
                  </a:lnTo>
                  <a:lnTo>
                    <a:pt x="748" y="610"/>
                  </a:lnTo>
                  <a:lnTo>
                    <a:pt x="748" y="616"/>
                  </a:lnTo>
                  <a:lnTo>
                    <a:pt x="742" y="622"/>
                  </a:lnTo>
                  <a:lnTo>
                    <a:pt x="736" y="616"/>
                  </a:lnTo>
                  <a:lnTo>
                    <a:pt x="736" y="622"/>
                  </a:lnTo>
                  <a:lnTo>
                    <a:pt x="730" y="622"/>
                  </a:lnTo>
                  <a:lnTo>
                    <a:pt x="718" y="628"/>
                  </a:lnTo>
                  <a:lnTo>
                    <a:pt x="706" y="628"/>
                  </a:lnTo>
                  <a:lnTo>
                    <a:pt x="706" y="640"/>
                  </a:lnTo>
                  <a:lnTo>
                    <a:pt x="706" y="652"/>
                  </a:lnTo>
                  <a:lnTo>
                    <a:pt x="700" y="646"/>
                  </a:lnTo>
                  <a:lnTo>
                    <a:pt x="694" y="628"/>
                  </a:lnTo>
                  <a:lnTo>
                    <a:pt x="688" y="622"/>
                  </a:lnTo>
                  <a:lnTo>
                    <a:pt x="682" y="628"/>
                  </a:lnTo>
                  <a:lnTo>
                    <a:pt x="676" y="622"/>
                  </a:lnTo>
                  <a:lnTo>
                    <a:pt x="670" y="622"/>
                  </a:lnTo>
                  <a:lnTo>
                    <a:pt x="664" y="628"/>
                  </a:lnTo>
                  <a:lnTo>
                    <a:pt x="646" y="616"/>
                  </a:lnTo>
                  <a:lnTo>
                    <a:pt x="640" y="610"/>
                  </a:lnTo>
                  <a:lnTo>
                    <a:pt x="634" y="598"/>
                  </a:lnTo>
                  <a:lnTo>
                    <a:pt x="616" y="592"/>
                  </a:lnTo>
                  <a:lnTo>
                    <a:pt x="604" y="592"/>
                  </a:lnTo>
                  <a:lnTo>
                    <a:pt x="598" y="604"/>
                  </a:lnTo>
                  <a:lnTo>
                    <a:pt x="592" y="604"/>
                  </a:lnTo>
                  <a:lnTo>
                    <a:pt x="586" y="604"/>
                  </a:lnTo>
                  <a:lnTo>
                    <a:pt x="580" y="604"/>
                  </a:lnTo>
                  <a:lnTo>
                    <a:pt x="574" y="604"/>
                  </a:lnTo>
                  <a:lnTo>
                    <a:pt x="562" y="604"/>
                  </a:lnTo>
                  <a:lnTo>
                    <a:pt x="556" y="610"/>
                  </a:lnTo>
                  <a:lnTo>
                    <a:pt x="550" y="610"/>
                  </a:lnTo>
                  <a:lnTo>
                    <a:pt x="556" y="634"/>
                  </a:lnTo>
                  <a:lnTo>
                    <a:pt x="544" y="628"/>
                  </a:lnTo>
                  <a:lnTo>
                    <a:pt x="544" y="622"/>
                  </a:lnTo>
                  <a:lnTo>
                    <a:pt x="538" y="622"/>
                  </a:lnTo>
                  <a:lnTo>
                    <a:pt x="526" y="628"/>
                  </a:lnTo>
                  <a:lnTo>
                    <a:pt x="520" y="616"/>
                  </a:lnTo>
                  <a:lnTo>
                    <a:pt x="509" y="610"/>
                  </a:lnTo>
                  <a:lnTo>
                    <a:pt x="509" y="592"/>
                  </a:lnTo>
                  <a:lnTo>
                    <a:pt x="497" y="592"/>
                  </a:lnTo>
                  <a:lnTo>
                    <a:pt x="497" y="574"/>
                  </a:lnTo>
                  <a:lnTo>
                    <a:pt x="473" y="574"/>
                  </a:lnTo>
                  <a:lnTo>
                    <a:pt x="473" y="568"/>
                  </a:lnTo>
                  <a:lnTo>
                    <a:pt x="473" y="562"/>
                  </a:lnTo>
                  <a:lnTo>
                    <a:pt x="485" y="544"/>
                  </a:lnTo>
                  <a:lnTo>
                    <a:pt x="485" y="538"/>
                  </a:lnTo>
                  <a:lnTo>
                    <a:pt x="479" y="520"/>
                  </a:lnTo>
                  <a:lnTo>
                    <a:pt x="479" y="502"/>
                  </a:lnTo>
                  <a:lnTo>
                    <a:pt x="473" y="502"/>
                  </a:lnTo>
                  <a:lnTo>
                    <a:pt x="455" y="485"/>
                  </a:lnTo>
                  <a:lnTo>
                    <a:pt x="455" y="491"/>
                  </a:lnTo>
                  <a:lnTo>
                    <a:pt x="437" y="485"/>
                  </a:lnTo>
                  <a:lnTo>
                    <a:pt x="437" y="479"/>
                  </a:lnTo>
                  <a:lnTo>
                    <a:pt x="431" y="473"/>
                  </a:lnTo>
                  <a:lnTo>
                    <a:pt x="425" y="467"/>
                  </a:lnTo>
                  <a:lnTo>
                    <a:pt x="413" y="473"/>
                  </a:lnTo>
                  <a:lnTo>
                    <a:pt x="401" y="473"/>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49" name="Freeform 3841"/>
            <p:cNvSpPr>
              <a:spLocks/>
            </p:cNvSpPr>
            <p:nvPr/>
          </p:nvSpPr>
          <p:spPr bwMode="auto">
            <a:xfrm>
              <a:off x="7034213" y="3438525"/>
              <a:ext cx="68263" cy="53975"/>
            </a:xfrm>
            <a:custGeom>
              <a:avLst/>
              <a:gdLst>
                <a:gd name="T0" fmla="*/ 2147483647 w 42"/>
                <a:gd name="T1" fmla="*/ 0 h 30"/>
                <a:gd name="T2" fmla="*/ 2147483647 w 42"/>
                <a:gd name="T3" fmla="*/ 0 h 30"/>
                <a:gd name="T4" fmla="*/ 0 w 42"/>
                <a:gd name="T5" fmla="*/ 2147483647 h 30"/>
                <a:gd name="T6" fmla="*/ 0 w 42"/>
                <a:gd name="T7" fmla="*/ 2147483647 h 30"/>
                <a:gd name="T8" fmla="*/ 2147483647 w 42"/>
                <a:gd name="T9" fmla="*/ 2147483647 h 30"/>
                <a:gd name="T10" fmla="*/ 2147483647 w 42"/>
                <a:gd name="T11" fmla="*/ 2147483647 h 30"/>
                <a:gd name="T12" fmla="*/ 2147483647 w 42"/>
                <a:gd name="T13" fmla="*/ 2147483647 h 30"/>
                <a:gd name="T14" fmla="*/ 2147483647 w 42"/>
                <a:gd name="T15" fmla="*/ 2147483647 h 30"/>
                <a:gd name="T16" fmla="*/ 2147483647 w 42"/>
                <a:gd name="T17" fmla="*/ 0 h 30"/>
                <a:gd name="T18" fmla="*/ 2147483647 w 4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0"/>
                <a:gd name="T32" fmla="*/ 42 w 42"/>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0">
                  <a:moveTo>
                    <a:pt x="30" y="0"/>
                  </a:moveTo>
                  <a:lnTo>
                    <a:pt x="12" y="0"/>
                  </a:lnTo>
                  <a:lnTo>
                    <a:pt x="0" y="12"/>
                  </a:lnTo>
                  <a:lnTo>
                    <a:pt x="0" y="24"/>
                  </a:lnTo>
                  <a:lnTo>
                    <a:pt x="18" y="30"/>
                  </a:lnTo>
                  <a:lnTo>
                    <a:pt x="24" y="30"/>
                  </a:lnTo>
                  <a:lnTo>
                    <a:pt x="30" y="18"/>
                  </a:lnTo>
                  <a:lnTo>
                    <a:pt x="42" y="6"/>
                  </a:lnTo>
                  <a:lnTo>
                    <a:pt x="36" y="0"/>
                  </a:lnTo>
                  <a:lnTo>
                    <a:pt x="30" y="0"/>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50" name="Freeform 3842"/>
            <p:cNvSpPr>
              <a:spLocks/>
            </p:cNvSpPr>
            <p:nvPr/>
          </p:nvSpPr>
          <p:spPr bwMode="auto">
            <a:xfrm>
              <a:off x="7516813" y="2670175"/>
              <a:ext cx="241300" cy="288925"/>
            </a:xfrm>
            <a:custGeom>
              <a:avLst/>
              <a:gdLst>
                <a:gd name="T0" fmla="*/ 2147483647 w 150"/>
                <a:gd name="T1" fmla="*/ 2147483647 h 162"/>
                <a:gd name="T2" fmla="*/ 2147483647 w 150"/>
                <a:gd name="T3" fmla="*/ 2147483647 h 162"/>
                <a:gd name="T4" fmla="*/ 2147483647 w 150"/>
                <a:gd name="T5" fmla="*/ 2147483647 h 162"/>
                <a:gd name="T6" fmla="*/ 2147483647 w 150"/>
                <a:gd name="T7" fmla="*/ 2147483647 h 162"/>
                <a:gd name="T8" fmla="*/ 2147483647 w 150"/>
                <a:gd name="T9" fmla="*/ 2147483647 h 162"/>
                <a:gd name="T10" fmla="*/ 2147483647 w 150"/>
                <a:gd name="T11" fmla="*/ 2147483647 h 162"/>
                <a:gd name="T12" fmla="*/ 2147483647 w 150"/>
                <a:gd name="T13" fmla="*/ 2147483647 h 162"/>
                <a:gd name="T14" fmla="*/ 2147483647 w 150"/>
                <a:gd name="T15" fmla="*/ 2147483647 h 162"/>
                <a:gd name="T16" fmla="*/ 2147483647 w 150"/>
                <a:gd name="T17" fmla="*/ 2147483647 h 162"/>
                <a:gd name="T18" fmla="*/ 2147483647 w 150"/>
                <a:gd name="T19" fmla="*/ 2147483647 h 162"/>
                <a:gd name="T20" fmla="*/ 2147483647 w 150"/>
                <a:gd name="T21" fmla="*/ 2147483647 h 162"/>
                <a:gd name="T22" fmla="*/ 2147483647 w 150"/>
                <a:gd name="T23" fmla="*/ 2147483647 h 162"/>
                <a:gd name="T24" fmla="*/ 2147483647 w 150"/>
                <a:gd name="T25" fmla="*/ 2147483647 h 162"/>
                <a:gd name="T26" fmla="*/ 2147483647 w 150"/>
                <a:gd name="T27" fmla="*/ 2147483647 h 162"/>
                <a:gd name="T28" fmla="*/ 2147483647 w 150"/>
                <a:gd name="T29" fmla="*/ 2147483647 h 162"/>
                <a:gd name="T30" fmla="*/ 2147483647 w 150"/>
                <a:gd name="T31" fmla="*/ 2147483647 h 162"/>
                <a:gd name="T32" fmla="*/ 2147483647 w 150"/>
                <a:gd name="T33" fmla="*/ 2147483647 h 162"/>
                <a:gd name="T34" fmla="*/ 2147483647 w 150"/>
                <a:gd name="T35" fmla="*/ 2147483647 h 162"/>
                <a:gd name="T36" fmla="*/ 2147483647 w 150"/>
                <a:gd name="T37" fmla="*/ 2147483647 h 162"/>
                <a:gd name="T38" fmla="*/ 0 w 150"/>
                <a:gd name="T39" fmla="*/ 2147483647 h 162"/>
                <a:gd name="T40" fmla="*/ 0 w 150"/>
                <a:gd name="T41" fmla="*/ 2147483647 h 162"/>
                <a:gd name="T42" fmla="*/ 2147483647 w 150"/>
                <a:gd name="T43" fmla="*/ 2147483647 h 162"/>
                <a:gd name="T44" fmla="*/ 2147483647 w 150"/>
                <a:gd name="T45" fmla="*/ 2147483647 h 162"/>
                <a:gd name="T46" fmla="*/ 2147483647 w 150"/>
                <a:gd name="T47" fmla="*/ 2147483647 h 162"/>
                <a:gd name="T48" fmla="*/ 2147483647 w 150"/>
                <a:gd name="T49" fmla="*/ 2147483647 h 162"/>
                <a:gd name="T50" fmla="*/ 2147483647 w 150"/>
                <a:gd name="T51" fmla="*/ 2147483647 h 162"/>
                <a:gd name="T52" fmla="*/ 2147483647 w 150"/>
                <a:gd name="T53" fmla="*/ 2147483647 h 162"/>
                <a:gd name="T54" fmla="*/ 2147483647 w 150"/>
                <a:gd name="T55" fmla="*/ 2147483647 h 162"/>
                <a:gd name="T56" fmla="*/ 2147483647 w 150"/>
                <a:gd name="T57" fmla="*/ 2147483647 h 162"/>
                <a:gd name="T58" fmla="*/ 2147483647 w 150"/>
                <a:gd name="T59" fmla="*/ 2147483647 h 162"/>
                <a:gd name="T60" fmla="*/ 2147483647 w 150"/>
                <a:gd name="T61" fmla="*/ 2147483647 h 162"/>
                <a:gd name="T62" fmla="*/ 2147483647 w 150"/>
                <a:gd name="T63" fmla="*/ 2147483647 h 162"/>
                <a:gd name="T64" fmla="*/ 2147483647 w 150"/>
                <a:gd name="T65" fmla="*/ 2147483647 h 162"/>
                <a:gd name="T66" fmla="*/ 2147483647 w 150"/>
                <a:gd name="T67" fmla="*/ 2147483647 h 162"/>
                <a:gd name="T68" fmla="*/ 2147483647 w 150"/>
                <a:gd name="T69" fmla="*/ 2147483647 h 162"/>
                <a:gd name="T70" fmla="*/ 2147483647 w 150"/>
                <a:gd name="T71" fmla="*/ 2147483647 h 162"/>
                <a:gd name="T72" fmla="*/ 2147483647 w 150"/>
                <a:gd name="T73" fmla="*/ 2147483647 h 162"/>
                <a:gd name="T74" fmla="*/ 2147483647 w 150"/>
                <a:gd name="T75" fmla="*/ 2147483647 h 162"/>
                <a:gd name="T76" fmla="*/ 2147483647 w 150"/>
                <a:gd name="T77" fmla="*/ 2147483647 h 162"/>
                <a:gd name="T78" fmla="*/ 2147483647 w 150"/>
                <a:gd name="T79" fmla="*/ 2147483647 h 162"/>
                <a:gd name="T80" fmla="*/ 2147483647 w 150"/>
                <a:gd name="T81" fmla="*/ 2147483647 h 162"/>
                <a:gd name="T82" fmla="*/ 2147483647 w 150"/>
                <a:gd name="T83" fmla="*/ 0 h 162"/>
                <a:gd name="T84" fmla="*/ 2147483647 w 150"/>
                <a:gd name="T85" fmla="*/ 2147483647 h 162"/>
                <a:gd name="T86" fmla="*/ 2147483647 w 150"/>
                <a:gd name="T87" fmla="*/ 2147483647 h 162"/>
                <a:gd name="T88" fmla="*/ 2147483647 w 150"/>
                <a:gd name="T89" fmla="*/ 2147483647 h 162"/>
                <a:gd name="T90" fmla="*/ 2147483647 w 150"/>
                <a:gd name="T91" fmla="*/ 2147483647 h 162"/>
                <a:gd name="T92" fmla="*/ 2147483647 w 150"/>
                <a:gd name="T93" fmla="*/ 2147483647 h 162"/>
                <a:gd name="T94" fmla="*/ 2147483647 w 150"/>
                <a:gd name="T95" fmla="*/ 2147483647 h 162"/>
                <a:gd name="T96" fmla="*/ 2147483647 w 150"/>
                <a:gd name="T97" fmla="*/ 2147483647 h 162"/>
                <a:gd name="T98" fmla="*/ 2147483647 w 150"/>
                <a:gd name="T99" fmla="*/ 2147483647 h 162"/>
                <a:gd name="T100" fmla="*/ 2147483647 w 150"/>
                <a:gd name="T101" fmla="*/ 2147483647 h 1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0"/>
                <a:gd name="T154" fmla="*/ 0 h 162"/>
                <a:gd name="T155" fmla="*/ 150 w 150"/>
                <a:gd name="T156" fmla="*/ 162 h 1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0" h="162">
                  <a:moveTo>
                    <a:pt x="138" y="120"/>
                  </a:moveTo>
                  <a:lnTo>
                    <a:pt x="132" y="120"/>
                  </a:lnTo>
                  <a:lnTo>
                    <a:pt x="132" y="126"/>
                  </a:lnTo>
                  <a:lnTo>
                    <a:pt x="126" y="132"/>
                  </a:lnTo>
                  <a:lnTo>
                    <a:pt x="126" y="138"/>
                  </a:lnTo>
                  <a:lnTo>
                    <a:pt x="120" y="126"/>
                  </a:lnTo>
                  <a:lnTo>
                    <a:pt x="120" y="138"/>
                  </a:lnTo>
                  <a:lnTo>
                    <a:pt x="96" y="138"/>
                  </a:lnTo>
                  <a:lnTo>
                    <a:pt x="96" y="132"/>
                  </a:lnTo>
                  <a:lnTo>
                    <a:pt x="90" y="132"/>
                  </a:lnTo>
                  <a:lnTo>
                    <a:pt x="90" y="138"/>
                  </a:lnTo>
                  <a:lnTo>
                    <a:pt x="96" y="144"/>
                  </a:lnTo>
                  <a:lnTo>
                    <a:pt x="90" y="156"/>
                  </a:lnTo>
                  <a:lnTo>
                    <a:pt x="84" y="162"/>
                  </a:lnTo>
                  <a:lnTo>
                    <a:pt x="66" y="150"/>
                  </a:lnTo>
                  <a:lnTo>
                    <a:pt x="66" y="138"/>
                  </a:lnTo>
                  <a:lnTo>
                    <a:pt x="48" y="138"/>
                  </a:lnTo>
                  <a:lnTo>
                    <a:pt x="24" y="144"/>
                  </a:lnTo>
                  <a:lnTo>
                    <a:pt x="18" y="150"/>
                  </a:lnTo>
                  <a:lnTo>
                    <a:pt x="0" y="150"/>
                  </a:lnTo>
                  <a:lnTo>
                    <a:pt x="0" y="144"/>
                  </a:lnTo>
                  <a:lnTo>
                    <a:pt x="12" y="132"/>
                  </a:lnTo>
                  <a:lnTo>
                    <a:pt x="24" y="120"/>
                  </a:lnTo>
                  <a:lnTo>
                    <a:pt x="60" y="120"/>
                  </a:lnTo>
                  <a:lnTo>
                    <a:pt x="72" y="114"/>
                  </a:lnTo>
                  <a:lnTo>
                    <a:pt x="66" y="102"/>
                  </a:lnTo>
                  <a:lnTo>
                    <a:pt x="66" y="90"/>
                  </a:lnTo>
                  <a:lnTo>
                    <a:pt x="72" y="84"/>
                  </a:lnTo>
                  <a:lnTo>
                    <a:pt x="72" y="90"/>
                  </a:lnTo>
                  <a:lnTo>
                    <a:pt x="78" y="96"/>
                  </a:lnTo>
                  <a:lnTo>
                    <a:pt x="96" y="78"/>
                  </a:lnTo>
                  <a:lnTo>
                    <a:pt x="96" y="66"/>
                  </a:lnTo>
                  <a:lnTo>
                    <a:pt x="96" y="48"/>
                  </a:lnTo>
                  <a:lnTo>
                    <a:pt x="90" y="36"/>
                  </a:lnTo>
                  <a:lnTo>
                    <a:pt x="84" y="18"/>
                  </a:lnTo>
                  <a:lnTo>
                    <a:pt x="84" y="6"/>
                  </a:lnTo>
                  <a:lnTo>
                    <a:pt x="90" y="12"/>
                  </a:lnTo>
                  <a:lnTo>
                    <a:pt x="96" y="12"/>
                  </a:lnTo>
                  <a:lnTo>
                    <a:pt x="96" y="6"/>
                  </a:lnTo>
                  <a:lnTo>
                    <a:pt x="90" y="6"/>
                  </a:lnTo>
                  <a:lnTo>
                    <a:pt x="90" y="0"/>
                  </a:lnTo>
                  <a:lnTo>
                    <a:pt x="96" y="6"/>
                  </a:lnTo>
                  <a:lnTo>
                    <a:pt x="114" y="24"/>
                  </a:lnTo>
                  <a:lnTo>
                    <a:pt x="132" y="42"/>
                  </a:lnTo>
                  <a:lnTo>
                    <a:pt x="132" y="60"/>
                  </a:lnTo>
                  <a:lnTo>
                    <a:pt x="126" y="72"/>
                  </a:lnTo>
                  <a:lnTo>
                    <a:pt x="138" y="96"/>
                  </a:lnTo>
                  <a:lnTo>
                    <a:pt x="150" y="114"/>
                  </a:lnTo>
                  <a:lnTo>
                    <a:pt x="138" y="132"/>
                  </a:lnTo>
                  <a:lnTo>
                    <a:pt x="138" y="120"/>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51" name="Freeform 3843"/>
            <p:cNvSpPr>
              <a:spLocks/>
            </p:cNvSpPr>
            <p:nvPr/>
          </p:nvSpPr>
          <p:spPr bwMode="auto">
            <a:xfrm>
              <a:off x="7602538" y="2530475"/>
              <a:ext cx="136525" cy="139700"/>
            </a:xfrm>
            <a:custGeom>
              <a:avLst/>
              <a:gdLst>
                <a:gd name="T0" fmla="*/ 2147483647 w 84"/>
                <a:gd name="T1" fmla="*/ 2147483647 h 78"/>
                <a:gd name="T2" fmla="*/ 2147483647 w 84"/>
                <a:gd name="T3" fmla="*/ 2147483647 h 78"/>
                <a:gd name="T4" fmla="*/ 2147483647 w 84"/>
                <a:gd name="T5" fmla="*/ 2147483647 h 78"/>
                <a:gd name="T6" fmla="*/ 0 w 84"/>
                <a:gd name="T7" fmla="*/ 0 h 78"/>
                <a:gd name="T8" fmla="*/ 0 w 84"/>
                <a:gd name="T9" fmla="*/ 2147483647 h 78"/>
                <a:gd name="T10" fmla="*/ 2147483647 w 84"/>
                <a:gd name="T11" fmla="*/ 2147483647 h 78"/>
                <a:gd name="T12" fmla="*/ 2147483647 w 84"/>
                <a:gd name="T13" fmla="*/ 2147483647 h 78"/>
                <a:gd name="T14" fmla="*/ 2147483647 w 84"/>
                <a:gd name="T15" fmla="*/ 2147483647 h 78"/>
                <a:gd name="T16" fmla="*/ 2147483647 w 84"/>
                <a:gd name="T17" fmla="*/ 2147483647 h 78"/>
                <a:gd name="T18" fmla="*/ 2147483647 w 84"/>
                <a:gd name="T19" fmla="*/ 2147483647 h 78"/>
                <a:gd name="T20" fmla="*/ 2147483647 w 84"/>
                <a:gd name="T21" fmla="*/ 2147483647 h 78"/>
                <a:gd name="T22" fmla="*/ 2147483647 w 84"/>
                <a:gd name="T23" fmla="*/ 2147483647 h 78"/>
                <a:gd name="T24" fmla="*/ 2147483647 w 84"/>
                <a:gd name="T25" fmla="*/ 2147483647 h 78"/>
                <a:gd name="T26" fmla="*/ 2147483647 w 84"/>
                <a:gd name="T27" fmla="*/ 2147483647 h 78"/>
                <a:gd name="T28" fmla="*/ 2147483647 w 84"/>
                <a:gd name="T29" fmla="*/ 2147483647 h 78"/>
                <a:gd name="T30" fmla="*/ 2147483647 w 84"/>
                <a:gd name="T31" fmla="*/ 2147483647 h 78"/>
                <a:gd name="T32" fmla="*/ 2147483647 w 84"/>
                <a:gd name="T33" fmla="*/ 2147483647 h 78"/>
                <a:gd name="T34" fmla="*/ 2147483647 w 84"/>
                <a:gd name="T35" fmla="*/ 2147483647 h 78"/>
                <a:gd name="T36" fmla="*/ 2147483647 w 84"/>
                <a:gd name="T37" fmla="*/ 2147483647 h 78"/>
                <a:gd name="T38" fmla="*/ 2147483647 w 84"/>
                <a:gd name="T39" fmla="*/ 2147483647 h 78"/>
                <a:gd name="T40" fmla="*/ 2147483647 w 84"/>
                <a:gd name="T41" fmla="*/ 2147483647 h 78"/>
                <a:gd name="T42" fmla="*/ 2147483647 w 84"/>
                <a:gd name="T43" fmla="*/ 2147483647 h 78"/>
                <a:gd name="T44" fmla="*/ 2147483647 w 84"/>
                <a:gd name="T45" fmla="*/ 2147483647 h 78"/>
                <a:gd name="T46" fmla="*/ 2147483647 w 84"/>
                <a:gd name="T47" fmla="*/ 2147483647 h 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4"/>
                <a:gd name="T73" fmla="*/ 0 h 78"/>
                <a:gd name="T74" fmla="*/ 84 w 84"/>
                <a:gd name="T75" fmla="*/ 78 h 7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4" h="78">
                  <a:moveTo>
                    <a:pt x="66" y="30"/>
                  </a:moveTo>
                  <a:lnTo>
                    <a:pt x="48" y="24"/>
                  </a:lnTo>
                  <a:lnTo>
                    <a:pt x="24" y="12"/>
                  </a:lnTo>
                  <a:lnTo>
                    <a:pt x="0" y="0"/>
                  </a:lnTo>
                  <a:lnTo>
                    <a:pt x="0" y="12"/>
                  </a:lnTo>
                  <a:lnTo>
                    <a:pt x="12" y="24"/>
                  </a:lnTo>
                  <a:lnTo>
                    <a:pt x="18" y="42"/>
                  </a:lnTo>
                  <a:lnTo>
                    <a:pt x="6" y="42"/>
                  </a:lnTo>
                  <a:lnTo>
                    <a:pt x="6" y="48"/>
                  </a:lnTo>
                  <a:lnTo>
                    <a:pt x="6" y="54"/>
                  </a:lnTo>
                  <a:lnTo>
                    <a:pt x="6" y="66"/>
                  </a:lnTo>
                  <a:lnTo>
                    <a:pt x="18" y="78"/>
                  </a:lnTo>
                  <a:lnTo>
                    <a:pt x="24" y="78"/>
                  </a:lnTo>
                  <a:lnTo>
                    <a:pt x="30" y="72"/>
                  </a:lnTo>
                  <a:lnTo>
                    <a:pt x="12" y="60"/>
                  </a:lnTo>
                  <a:lnTo>
                    <a:pt x="18" y="60"/>
                  </a:lnTo>
                  <a:lnTo>
                    <a:pt x="30" y="60"/>
                  </a:lnTo>
                  <a:lnTo>
                    <a:pt x="60" y="66"/>
                  </a:lnTo>
                  <a:lnTo>
                    <a:pt x="72" y="48"/>
                  </a:lnTo>
                  <a:lnTo>
                    <a:pt x="84" y="42"/>
                  </a:lnTo>
                  <a:lnTo>
                    <a:pt x="78" y="36"/>
                  </a:lnTo>
                  <a:lnTo>
                    <a:pt x="66" y="24"/>
                  </a:lnTo>
                  <a:lnTo>
                    <a:pt x="66" y="30"/>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52" name="Freeform 3844"/>
            <p:cNvSpPr>
              <a:spLocks/>
            </p:cNvSpPr>
            <p:nvPr/>
          </p:nvSpPr>
          <p:spPr bwMode="auto">
            <a:xfrm>
              <a:off x="7486650" y="2938463"/>
              <a:ext cx="77788" cy="106362"/>
            </a:xfrm>
            <a:custGeom>
              <a:avLst/>
              <a:gdLst>
                <a:gd name="T0" fmla="*/ 2147483647 w 48"/>
                <a:gd name="T1" fmla="*/ 2147483647 h 60"/>
                <a:gd name="T2" fmla="*/ 2147483647 w 48"/>
                <a:gd name="T3" fmla="*/ 2147483647 h 60"/>
                <a:gd name="T4" fmla="*/ 2147483647 w 48"/>
                <a:gd name="T5" fmla="*/ 2147483647 h 60"/>
                <a:gd name="T6" fmla="*/ 2147483647 w 48"/>
                <a:gd name="T7" fmla="*/ 2147483647 h 60"/>
                <a:gd name="T8" fmla="*/ 2147483647 w 48"/>
                <a:gd name="T9" fmla="*/ 2147483647 h 60"/>
                <a:gd name="T10" fmla="*/ 2147483647 w 48"/>
                <a:gd name="T11" fmla="*/ 2147483647 h 60"/>
                <a:gd name="T12" fmla="*/ 2147483647 w 48"/>
                <a:gd name="T13" fmla="*/ 2147483647 h 60"/>
                <a:gd name="T14" fmla="*/ 2147483647 w 48"/>
                <a:gd name="T15" fmla="*/ 2147483647 h 60"/>
                <a:gd name="T16" fmla="*/ 2147483647 w 48"/>
                <a:gd name="T17" fmla="*/ 2147483647 h 60"/>
                <a:gd name="T18" fmla="*/ 2147483647 w 48"/>
                <a:gd name="T19" fmla="*/ 2147483647 h 60"/>
                <a:gd name="T20" fmla="*/ 2147483647 w 48"/>
                <a:gd name="T21" fmla="*/ 2147483647 h 60"/>
                <a:gd name="T22" fmla="*/ 2147483647 w 48"/>
                <a:gd name="T23" fmla="*/ 2147483647 h 60"/>
                <a:gd name="T24" fmla="*/ 2147483647 w 48"/>
                <a:gd name="T25" fmla="*/ 2147483647 h 60"/>
                <a:gd name="T26" fmla="*/ 2147483647 w 48"/>
                <a:gd name="T27" fmla="*/ 2147483647 h 60"/>
                <a:gd name="T28" fmla="*/ 0 w 48"/>
                <a:gd name="T29" fmla="*/ 2147483647 h 60"/>
                <a:gd name="T30" fmla="*/ 2147483647 w 48"/>
                <a:gd name="T31" fmla="*/ 0 h 60"/>
                <a:gd name="T32" fmla="*/ 2147483647 w 48"/>
                <a:gd name="T33" fmla="*/ 2147483647 h 60"/>
                <a:gd name="T34" fmla="*/ 2147483647 w 48"/>
                <a:gd name="T35" fmla="*/ 2147483647 h 60"/>
                <a:gd name="T36" fmla="*/ 2147483647 w 48"/>
                <a:gd name="T37" fmla="*/ 2147483647 h 60"/>
                <a:gd name="T38" fmla="*/ 2147483647 w 48"/>
                <a:gd name="T39" fmla="*/ 2147483647 h 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60"/>
                <a:gd name="T62" fmla="*/ 48 w 48"/>
                <a:gd name="T63" fmla="*/ 60 h 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60">
                  <a:moveTo>
                    <a:pt x="48" y="24"/>
                  </a:moveTo>
                  <a:lnTo>
                    <a:pt x="42" y="36"/>
                  </a:lnTo>
                  <a:lnTo>
                    <a:pt x="42" y="48"/>
                  </a:lnTo>
                  <a:lnTo>
                    <a:pt x="36" y="60"/>
                  </a:lnTo>
                  <a:lnTo>
                    <a:pt x="30" y="48"/>
                  </a:lnTo>
                  <a:lnTo>
                    <a:pt x="30" y="54"/>
                  </a:lnTo>
                  <a:lnTo>
                    <a:pt x="24" y="36"/>
                  </a:lnTo>
                  <a:lnTo>
                    <a:pt x="24" y="30"/>
                  </a:lnTo>
                  <a:lnTo>
                    <a:pt x="12" y="18"/>
                  </a:lnTo>
                  <a:lnTo>
                    <a:pt x="18" y="30"/>
                  </a:lnTo>
                  <a:lnTo>
                    <a:pt x="12" y="30"/>
                  </a:lnTo>
                  <a:lnTo>
                    <a:pt x="6" y="18"/>
                  </a:lnTo>
                  <a:lnTo>
                    <a:pt x="12" y="18"/>
                  </a:lnTo>
                  <a:lnTo>
                    <a:pt x="0" y="12"/>
                  </a:lnTo>
                  <a:lnTo>
                    <a:pt x="18" y="0"/>
                  </a:lnTo>
                  <a:lnTo>
                    <a:pt x="30" y="6"/>
                  </a:lnTo>
                  <a:lnTo>
                    <a:pt x="36" y="12"/>
                  </a:lnTo>
                  <a:lnTo>
                    <a:pt x="36" y="18"/>
                  </a:lnTo>
                  <a:lnTo>
                    <a:pt x="48" y="24"/>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53" name="Freeform 3845"/>
            <p:cNvSpPr>
              <a:spLocks/>
            </p:cNvSpPr>
            <p:nvPr/>
          </p:nvSpPr>
          <p:spPr bwMode="auto">
            <a:xfrm>
              <a:off x="7554913" y="2927350"/>
              <a:ext cx="66675" cy="53975"/>
            </a:xfrm>
            <a:custGeom>
              <a:avLst/>
              <a:gdLst>
                <a:gd name="T0" fmla="*/ 2147483647 w 42"/>
                <a:gd name="T1" fmla="*/ 2147483647 h 30"/>
                <a:gd name="T2" fmla="*/ 2147483647 w 42"/>
                <a:gd name="T3" fmla="*/ 2147483647 h 30"/>
                <a:gd name="T4" fmla="*/ 2147483647 w 42"/>
                <a:gd name="T5" fmla="*/ 2147483647 h 30"/>
                <a:gd name="T6" fmla="*/ 2147483647 w 42"/>
                <a:gd name="T7" fmla="*/ 2147483647 h 30"/>
                <a:gd name="T8" fmla="*/ 2147483647 w 42"/>
                <a:gd name="T9" fmla="*/ 2147483647 h 30"/>
                <a:gd name="T10" fmla="*/ 0 w 42"/>
                <a:gd name="T11" fmla="*/ 2147483647 h 30"/>
                <a:gd name="T12" fmla="*/ 2147483647 w 42"/>
                <a:gd name="T13" fmla="*/ 2147483647 h 30"/>
                <a:gd name="T14" fmla="*/ 2147483647 w 42"/>
                <a:gd name="T15" fmla="*/ 2147483647 h 30"/>
                <a:gd name="T16" fmla="*/ 2147483647 w 42"/>
                <a:gd name="T17" fmla="*/ 0 h 30"/>
                <a:gd name="T18" fmla="*/ 2147483647 w 42"/>
                <a:gd name="T19" fmla="*/ 2147483647 h 30"/>
                <a:gd name="T20" fmla="*/ 2147483647 w 42"/>
                <a:gd name="T21" fmla="*/ 2147483647 h 30"/>
                <a:gd name="T22" fmla="*/ 2147483647 w 42"/>
                <a:gd name="T23" fmla="*/ 2147483647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30"/>
                <a:gd name="T38" fmla="*/ 42 w 42"/>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30">
                  <a:moveTo>
                    <a:pt x="36" y="18"/>
                  </a:moveTo>
                  <a:lnTo>
                    <a:pt x="18" y="18"/>
                  </a:lnTo>
                  <a:lnTo>
                    <a:pt x="18" y="30"/>
                  </a:lnTo>
                  <a:lnTo>
                    <a:pt x="6" y="24"/>
                  </a:lnTo>
                  <a:lnTo>
                    <a:pt x="6" y="18"/>
                  </a:lnTo>
                  <a:lnTo>
                    <a:pt x="0" y="18"/>
                  </a:lnTo>
                  <a:lnTo>
                    <a:pt x="12" y="6"/>
                  </a:lnTo>
                  <a:lnTo>
                    <a:pt x="18" y="6"/>
                  </a:lnTo>
                  <a:lnTo>
                    <a:pt x="30" y="0"/>
                  </a:lnTo>
                  <a:lnTo>
                    <a:pt x="36" y="6"/>
                  </a:lnTo>
                  <a:lnTo>
                    <a:pt x="42" y="12"/>
                  </a:lnTo>
                  <a:lnTo>
                    <a:pt x="36" y="18"/>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54" name="Freeform 3846"/>
            <p:cNvSpPr>
              <a:spLocks/>
            </p:cNvSpPr>
            <p:nvPr/>
          </p:nvSpPr>
          <p:spPr bwMode="auto">
            <a:xfrm>
              <a:off x="7516813" y="3194050"/>
              <a:ext cx="9525" cy="20637"/>
            </a:xfrm>
            <a:custGeom>
              <a:avLst/>
              <a:gdLst>
                <a:gd name="T0" fmla="*/ 0 w 6"/>
                <a:gd name="T1" fmla="*/ 2147483647 h 12"/>
                <a:gd name="T2" fmla="*/ 2147483647 w 6"/>
                <a:gd name="T3" fmla="*/ 0 h 12"/>
                <a:gd name="T4" fmla="*/ 2147483647 w 6"/>
                <a:gd name="T5" fmla="*/ 0 h 12"/>
                <a:gd name="T6" fmla="*/ 0 w 6"/>
                <a:gd name="T7" fmla="*/ 2147483647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0" y="12"/>
                  </a:moveTo>
                  <a:lnTo>
                    <a:pt x="6" y="0"/>
                  </a:lnTo>
                  <a:lnTo>
                    <a:pt x="0" y="1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55" name="Freeform 3847"/>
            <p:cNvSpPr>
              <a:spLocks/>
            </p:cNvSpPr>
            <p:nvPr/>
          </p:nvSpPr>
          <p:spPr bwMode="auto">
            <a:xfrm>
              <a:off x="7651750" y="2787650"/>
              <a:ext cx="7938" cy="11112"/>
            </a:xfrm>
            <a:custGeom>
              <a:avLst/>
              <a:gdLst>
                <a:gd name="T0" fmla="*/ 2147483647 w 6"/>
                <a:gd name="T1" fmla="*/ 2147483647 h 6"/>
                <a:gd name="T2" fmla="*/ 0 w 6"/>
                <a:gd name="T3" fmla="*/ 0 h 6"/>
                <a:gd name="T4" fmla="*/ 0 w 6"/>
                <a:gd name="T5" fmla="*/ 2147483647 h 6"/>
                <a:gd name="T6" fmla="*/ 2147483647 w 6"/>
                <a:gd name="T7" fmla="*/ 2147483647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0" y="0"/>
                  </a:lnTo>
                  <a:lnTo>
                    <a:pt x="0" y="6"/>
                  </a:lnTo>
                  <a:lnTo>
                    <a:pt x="6" y="6"/>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56" name="Freeform 3848"/>
            <p:cNvSpPr>
              <a:spLocks/>
            </p:cNvSpPr>
            <p:nvPr/>
          </p:nvSpPr>
          <p:spPr bwMode="auto">
            <a:xfrm>
              <a:off x="7505700" y="2992438"/>
              <a:ext cx="11113" cy="9525"/>
            </a:xfrm>
            <a:custGeom>
              <a:avLst/>
              <a:gdLst>
                <a:gd name="T0" fmla="*/ 2147483647 w 6"/>
                <a:gd name="T1" fmla="*/ 0 h 6"/>
                <a:gd name="T2" fmla="*/ 2147483647 w 6"/>
                <a:gd name="T3" fmla="*/ 2147483647 h 6"/>
                <a:gd name="T4" fmla="*/ 0 w 6"/>
                <a:gd name="T5" fmla="*/ 0 h 6"/>
                <a:gd name="T6" fmla="*/ 2147483647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6" y="6"/>
                  </a:lnTo>
                  <a:lnTo>
                    <a:pt x="0" y="0"/>
                  </a:lnTo>
                  <a:lnTo>
                    <a:pt x="6" y="0"/>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57" name="Freeform 3849"/>
            <p:cNvSpPr>
              <a:spLocks/>
            </p:cNvSpPr>
            <p:nvPr/>
          </p:nvSpPr>
          <p:spPr bwMode="auto">
            <a:xfrm>
              <a:off x="7258050" y="2616200"/>
              <a:ext cx="122238" cy="182562"/>
            </a:xfrm>
            <a:custGeom>
              <a:avLst/>
              <a:gdLst>
                <a:gd name="T0" fmla="*/ 2147483647 w 77"/>
                <a:gd name="T1" fmla="*/ 2147483647 h 102"/>
                <a:gd name="T2" fmla="*/ 2147483647 w 77"/>
                <a:gd name="T3" fmla="*/ 2147483647 h 102"/>
                <a:gd name="T4" fmla="*/ 0 w 77"/>
                <a:gd name="T5" fmla="*/ 2147483647 h 102"/>
                <a:gd name="T6" fmla="*/ 2147483647 w 77"/>
                <a:gd name="T7" fmla="*/ 2147483647 h 102"/>
                <a:gd name="T8" fmla="*/ 2147483647 w 77"/>
                <a:gd name="T9" fmla="*/ 2147483647 h 102"/>
                <a:gd name="T10" fmla="*/ 2147483647 w 77"/>
                <a:gd name="T11" fmla="*/ 2147483647 h 102"/>
                <a:gd name="T12" fmla="*/ 2147483647 w 77"/>
                <a:gd name="T13" fmla="*/ 2147483647 h 102"/>
                <a:gd name="T14" fmla="*/ 2147483647 w 77"/>
                <a:gd name="T15" fmla="*/ 2147483647 h 102"/>
                <a:gd name="T16" fmla="*/ 2147483647 w 77"/>
                <a:gd name="T17" fmla="*/ 2147483647 h 102"/>
                <a:gd name="T18" fmla="*/ 2147483647 w 77"/>
                <a:gd name="T19" fmla="*/ 2147483647 h 102"/>
                <a:gd name="T20" fmla="*/ 2147483647 w 77"/>
                <a:gd name="T21" fmla="*/ 0 h 102"/>
                <a:gd name="T22" fmla="*/ 2147483647 w 77"/>
                <a:gd name="T23" fmla="*/ 2147483647 h 102"/>
                <a:gd name="T24" fmla="*/ 2147483647 w 77"/>
                <a:gd name="T25" fmla="*/ 2147483647 h 102"/>
                <a:gd name="T26" fmla="*/ 2147483647 w 77"/>
                <a:gd name="T27" fmla="*/ 2147483647 h 102"/>
                <a:gd name="T28" fmla="*/ 2147483647 w 77"/>
                <a:gd name="T29" fmla="*/ 2147483647 h 102"/>
                <a:gd name="T30" fmla="*/ 2147483647 w 77"/>
                <a:gd name="T31" fmla="*/ 2147483647 h 102"/>
                <a:gd name="T32" fmla="*/ 2147483647 w 77"/>
                <a:gd name="T33" fmla="*/ 2147483647 h 102"/>
                <a:gd name="T34" fmla="*/ 2147483647 w 77"/>
                <a:gd name="T35" fmla="*/ 2147483647 h 102"/>
                <a:gd name="T36" fmla="*/ 2147483647 w 77"/>
                <a:gd name="T37" fmla="*/ 2147483647 h 102"/>
                <a:gd name="T38" fmla="*/ 2147483647 w 77"/>
                <a:gd name="T39" fmla="*/ 2147483647 h 102"/>
                <a:gd name="T40" fmla="*/ 2147483647 w 77"/>
                <a:gd name="T41" fmla="*/ 2147483647 h 102"/>
                <a:gd name="T42" fmla="*/ 2147483647 w 77"/>
                <a:gd name="T43" fmla="*/ 2147483647 h 102"/>
                <a:gd name="T44" fmla="*/ 2147483647 w 77"/>
                <a:gd name="T45" fmla="*/ 2147483647 h 102"/>
                <a:gd name="T46" fmla="*/ 2147483647 w 77"/>
                <a:gd name="T47" fmla="*/ 2147483647 h 102"/>
                <a:gd name="T48" fmla="*/ 2147483647 w 77"/>
                <a:gd name="T49" fmla="*/ 2147483647 h 102"/>
                <a:gd name="T50" fmla="*/ 2147483647 w 77"/>
                <a:gd name="T51" fmla="*/ 2147483647 h 102"/>
                <a:gd name="T52" fmla="*/ 2147483647 w 77"/>
                <a:gd name="T53" fmla="*/ 2147483647 h 102"/>
                <a:gd name="T54" fmla="*/ 2147483647 w 77"/>
                <a:gd name="T55" fmla="*/ 2147483647 h 102"/>
                <a:gd name="T56" fmla="*/ 2147483647 w 77"/>
                <a:gd name="T57" fmla="*/ 2147483647 h 102"/>
                <a:gd name="T58" fmla="*/ 2147483647 w 77"/>
                <a:gd name="T59" fmla="*/ 2147483647 h 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7"/>
                <a:gd name="T91" fmla="*/ 0 h 102"/>
                <a:gd name="T92" fmla="*/ 77 w 77"/>
                <a:gd name="T93" fmla="*/ 102 h 10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7" h="102">
                  <a:moveTo>
                    <a:pt x="18" y="72"/>
                  </a:moveTo>
                  <a:lnTo>
                    <a:pt x="6" y="66"/>
                  </a:lnTo>
                  <a:lnTo>
                    <a:pt x="0" y="60"/>
                  </a:lnTo>
                  <a:lnTo>
                    <a:pt x="6" y="48"/>
                  </a:lnTo>
                  <a:lnTo>
                    <a:pt x="18" y="30"/>
                  </a:lnTo>
                  <a:lnTo>
                    <a:pt x="23" y="30"/>
                  </a:lnTo>
                  <a:lnTo>
                    <a:pt x="41" y="36"/>
                  </a:lnTo>
                  <a:lnTo>
                    <a:pt x="35" y="24"/>
                  </a:lnTo>
                  <a:lnTo>
                    <a:pt x="41" y="24"/>
                  </a:lnTo>
                  <a:lnTo>
                    <a:pt x="53" y="12"/>
                  </a:lnTo>
                  <a:lnTo>
                    <a:pt x="53" y="0"/>
                  </a:lnTo>
                  <a:lnTo>
                    <a:pt x="71" y="12"/>
                  </a:lnTo>
                  <a:lnTo>
                    <a:pt x="71" y="18"/>
                  </a:lnTo>
                  <a:lnTo>
                    <a:pt x="65" y="24"/>
                  </a:lnTo>
                  <a:lnTo>
                    <a:pt x="71" y="48"/>
                  </a:lnTo>
                  <a:lnTo>
                    <a:pt x="65" y="54"/>
                  </a:lnTo>
                  <a:lnTo>
                    <a:pt x="53" y="66"/>
                  </a:lnTo>
                  <a:lnTo>
                    <a:pt x="59" y="78"/>
                  </a:lnTo>
                  <a:lnTo>
                    <a:pt x="77" y="90"/>
                  </a:lnTo>
                  <a:lnTo>
                    <a:pt x="71" y="96"/>
                  </a:lnTo>
                  <a:lnTo>
                    <a:pt x="59" y="102"/>
                  </a:lnTo>
                  <a:lnTo>
                    <a:pt x="53" y="102"/>
                  </a:lnTo>
                  <a:lnTo>
                    <a:pt x="41" y="102"/>
                  </a:lnTo>
                  <a:lnTo>
                    <a:pt x="35" y="102"/>
                  </a:lnTo>
                  <a:lnTo>
                    <a:pt x="29" y="102"/>
                  </a:lnTo>
                  <a:lnTo>
                    <a:pt x="23" y="96"/>
                  </a:lnTo>
                  <a:lnTo>
                    <a:pt x="23" y="90"/>
                  </a:lnTo>
                  <a:lnTo>
                    <a:pt x="29" y="84"/>
                  </a:lnTo>
                  <a:lnTo>
                    <a:pt x="23" y="84"/>
                  </a:lnTo>
                  <a:lnTo>
                    <a:pt x="18" y="72"/>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58" name="Freeform 3850"/>
            <p:cNvSpPr>
              <a:spLocks/>
            </p:cNvSpPr>
            <p:nvPr/>
          </p:nvSpPr>
          <p:spPr bwMode="auto">
            <a:xfrm>
              <a:off x="7342188" y="2776538"/>
              <a:ext cx="117475" cy="150812"/>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2147483647 w 72"/>
                <a:gd name="T9" fmla="*/ 2147483647 h 84"/>
                <a:gd name="T10" fmla="*/ 2147483647 w 72"/>
                <a:gd name="T11" fmla="*/ 2147483647 h 84"/>
                <a:gd name="T12" fmla="*/ 2147483647 w 72"/>
                <a:gd name="T13" fmla="*/ 2147483647 h 84"/>
                <a:gd name="T14" fmla="*/ 2147483647 w 72"/>
                <a:gd name="T15" fmla="*/ 2147483647 h 84"/>
                <a:gd name="T16" fmla="*/ 2147483647 w 72"/>
                <a:gd name="T17" fmla="*/ 2147483647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2147483647 w 72"/>
                <a:gd name="T29" fmla="*/ 2147483647 h 84"/>
                <a:gd name="T30" fmla="*/ 2147483647 w 72"/>
                <a:gd name="T31" fmla="*/ 2147483647 h 84"/>
                <a:gd name="T32" fmla="*/ 2147483647 w 72"/>
                <a:gd name="T33" fmla="*/ 2147483647 h 84"/>
                <a:gd name="T34" fmla="*/ 0 w 72"/>
                <a:gd name="T35" fmla="*/ 2147483647 h 84"/>
                <a:gd name="T36" fmla="*/ 2147483647 w 72"/>
                <a:gd name="T37" fmla="*/ 2147483647 h 84"/>
                <a:gd name="T38" fmla="*/ 2147483647 w 72"/>
                <a:gd name="T39" fmla="*/ 2147483647 h 84"/>
                <a:gd name="T40" fmla="*/ 2147483647 w 72"/>
                <a:gd name="T41" fmla="*/ 0 h 84"/>
                <a:gd name="T42" fmla="*/ 2147483647 w 72"/>
                <a:gd name="T43" fmla="*/ 2147483647 h 84"/>
                <a:gd name="T44" fmla="*/ 2147483647 w 72"/>
                <a:gd name="T45" fmla="*/ 2147483647 h 84"/>
                <a:gd name="T46" fmla="*/ 2147483647 w 72"/>
                <a:gd name="T47" fmla="*/ 2147483647 h 84"/>
                <a:gd name="T48" fmla="*/ 2147483647 w 72"/>
                <a:gd name="T49" fmla="*/ 2147483647 h 84"/>
                <a:gd name="T50" fmla="*/ 2147483647 w 72"/>
                <a:gd name="T51" fmla="*/ 2147483647 h 84"/>
                <a:gd name="T52" fmla="*/ 2147483647 w 72"/>
                <a:gd name="T53" fmla="*/ 2147483647 h 84"/>
                <a:gd name="T54" fmla="*/ 2147483647 w 72"/>
                <a:gd name="T55" fmla="*/ 2147483647 h 84"/>
                <a:gd name="T56" fmla="*/ 2147483647 w 72"/>
                <a:gd name="T57" fmla="*/ 2147483647 h 84"/>
                <a:gd name="T58" fmla="*/ 2147483647 w 72"/>
                <a:gd name="T59" fmla="*/ 2147483647 h 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84"/>
                <a:gd name="T92" fmla="*/ 72 w 72"/>
                <a:gd name="T93" fmla="*/ 84 h 8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84">
                  <a:moveTo>
                    <a:pt x="42" y="78"/>
                  </a:moveTo>
                  <a:lnTo>
                    <a:pt x="42" y="78"/>
                  </a:lnTo>
                  <a:lnTo>
                    <a:pt x="36" y="78"/>
                  </a:lnTo>
                  <a:lnTo>
                    <a:pt x="30" y="84"/>
                  </a:lnTo>
                  <a:lnTo>
                    <a:pt x="30" y="78"/>
                  </a:lnTo>
                  <a:lnTo>
                    <a:pt x="30" y="72"/>
                  </a:lnTo>
                  <a:lnTo>
                    <a:pt x="24" y="72"/>
                  </a:lnTo>
                  <a:lnTo>
                    <a:pt x="18" y="60"/>
                  </a:lnTo>
                  <a:lnTo>
                    <a:pt x="18" y="54"/>
                  </a:lnTo>
                  <a:lnTo>
                    <a:pt x="18" y="48"/>
                  </a:lnTo>
                  <a:lnTo>
                    <a:pt x="6" y="36"/>
                  </a:lnTo>
                  <a:lnTo>
                    <a:pt x="6" y="30"/>
                  </a:lnTo>
                  <a:lnTo>
                    <a:pt x="18" y="36"/>
                  </a:lnTo>
                  <a:lnTo>
                    <a:pt x="12" y="30"/>
                  </a:lnTo>
                  <a:lnTo>
                    <a:pt x="6" y="18"/>
                  </a:lnTo>
                  <a:lnTo>
                    <a:pt x="0" y="12"/>
                  </a:lnTo>
                  <a:lnTo>
                    <a:pt x="6" y="12"/>
                  </a:lnTo>
                  <a:lnTo>
                    <a:pt x="18" y="6"/>
                  </a:lnTo>
                  <a:lnTo>
                    <a:pt x="24" y="0"/>
                  </a:lnTo>
                  <a:lnTo>
                    <a:pt x="60" y="36"/>
                  </a:lnTo>
                  <a:lnTo>
                    <a:pt x="72" y="66"/>
                  </a:lnTo>
                  <a:lnTo>
                    <a:pt x="60" y="66"/>
                  </a:lnTo>
                  <a:lnTo>
                    <a:pt x="54" y="72"/>
                  </a:lnTo>
                  <a:lnTo>
                    <a:pt x="48" y="72"/>
                  </a:lnTo>
                  <a:lnTo>
                    <a:pt x="48" y="78"/>
                  </a:lnTo>
                  <a:lnTo>
                    <a:pt x="42" y="78"/>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59" name="Freeform 3851"/>
            <p:cNvSpPr>
              <a:spLocks/>
            </p:cNvSpPr>
            <p:nvPr/>
          </p:nvSpPr>
          <p:spPr bwMode="auto">
            <a:xfrm>
              <a:off x="7332663" y="3248025"/>
              <a:ext cx="39688" cy="115887"/>
            </a:xfrm>
            <a:custGeom>
              <a:avLst/>
              <a:gdLst>
                <a:gd name="T0" fmla="*/ 2147483647 w 24"/>
                <a:gd name="T1" fmla="*/ 2147483647 h 66"/>
                <a:gd name="T2" fmla="*/ 0 w 24"/>
                <a:gd name="T3" fmla="*/ 2147483647 h 66"/>
                <a:gd name="T4" fmla="*/ 0 w 24"/>
                <a:gd name="T5" fmla="*/ 2147483647 h 66"/>
                <a:gd name="T6" fmla="*/ 2147483647 w 24"/>
                <a:gd name="T7" fmla="*/ 2147483647 h 66"/>
                <a:gd name="T8" fmla="*/ 2147483647 w 24"/>
                <a:gd name="T9" fmla="*/ 0 h 66"/>
                <a:gd name="T10" fmla="*/ 2147483647 w 24"/>
                <a:gd name="T11" fmla="*/ 2147483647 h 66"/>
                <a:gd name="T12" fmla="*/ 2147483647 w 24"/>
                <a:gd name="T13" fmla="*/ 2147483647 h 66"/>
                <a:gd name="T14" fmla="*/ 2147483647 w 24"/>
                <a:gd name="T15" fmla="*/ 2147483647 h 66"/>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66"/>
                <a:gd name="T26" fmla="*/ 24 w 24"/>
                <a:gd name="T27" fmla="*/ 66 h 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66">
                  <a:moveTo>
                    <a:pt x="12" y="66"/>
                  </a:moveTo>
                  <a:lnTo>
                    <a:pt x="0" y="48"/>
                  </a:lnTo>
                  <a:lnTo>
                    <a:pt x="0" y="30"/>
                  </a:lnTo>
                  <a:lnTo>
                    <a:pt x="6" y="18"/>
                  </a:lnTo>
                  <a:lnTo>
                    <a:pt x="12" y="0"/>
                  </a:lnTo>
                  <a:lnTo>
                    <a:pt x="24" y="6"/>
                  </a:lnTo>
                  <a:lnTo>
                    <a:pt x="18" y="54"/>
                  </a:lnTo>
                  <a:lnTo>
                    <a:pt x="12" y="6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60" name="Freeform 3852"/>
            <p:cNvSpPr>
              <a:spLocks/>
            </p:cNvSpPr>
            <p:nvPr/>
          </p:nvSpPr>
          <p:spPr bwMode="auto">
            <a:xfrm>
              <a:off x="6176963" y="2306638"/>
              <a:ext cx="836613" cy="363537"/>
            </a:xfrm>
            <a:custGeom>
              <a:avLst/>
              <a:gdLst>
                <a:gd name="T0" fmla="*/ 2147483647 w 520"/>
                <a:gd name="T1" fmla="*/ 2147483647 h 203"/>
                <a:gd name="T2" fmla="*/ 2147483647 w 520"/>
                <a:gd name="T3" fmla="*/ 2147483647 h 203"/>
                <a:gd name="T4" fmla="*/ 2147483647 w 520"/>
                <a:gd name="T5" fmla="*/ 2147483647 h 203"/>
                <a:gd name="T6" fmla="*/ 2147483647 w 520"/>
                <a:gd name="T7" fmla="*/ 2147483647 h 203"/>
                <a:gd name="T8" fmla="*/ 2147483647 w 520"/>
                <a:gd name="T9" fmla="*/ 2147483647 h 203"/>
                <a:gd name="T10" fmla="*/ 2147483647 w 520"/>
                <a:gd name="T11" fmla="*/ 2147483647 h 203"/>
                <a:gd name="T12" fmla="*/ 2147483647 w 520"/>
                <a:gd name="T13" fmla="*/ 2147483647 h 203"/>
                <a:gd name="T14" fmla="*/ 2147483647 w 520"/>
                <a:gd name="T15" fmla="*/ 2147483647 h 203"/>
                <a:gd name="T16" fmla="*/ 2147483647 w 520"/>
                <a:gd name="T17" fmla="*/ 2147483647 h 203"/>
                <a:gd name="T18" fmla="*/ 0 w 520"/>
                <a:gd name="T19" fmla="*/ 2147483647 h 203"/>
                <a:gd name="T20" fmla="*/ 2147483647 w 520"/>
                <a:gd name="T21" fmla="*/ 2147483647 h 203"/>
                <a:gd name="T22" fmla="*/ 2147483647 w 520"/>
                <a:gd name="T23" fmla="*/ 2147483647 h 203"/>
                <a:gd name="T24" fmla="*/ 2147483647 w 520"/>
                <a:gd name="T25" fmla="*/ 2147483647 h 203"/>
                <a:gd name="T26" fmla="*/ 2147483647 w 520"/>
                <a:gd name="T27" fmla="*/ 2147483647 h 203"/>
                <a:gd name="T28" fmla="*/ 2147483647 w 520"/>
                <a:gd name="T29" fmla="*/ 2147483647 h 203"/>
                <a:gd name="T30" fmla="*/ 2147483647 w 520"/>
                <a:gd name="T31" fmla="*/ 2147483647 h 203"/>
                <a:gd name="T32" fmla="*/ 2147483647 w 520"/>
                <a:gd name="T33" fmla="*/ 2147483647 h 203"/>
                <a:gd name="T34" fmla="*/ 2147483647 w 520"/>
                <a:gd name="T35" fmla="*/ 2147483647 h 203"/>
                <a:gd name="T36" fmla="*/ 2147483647 w 520"/>
                <a:gd name="T37" fmla="*/ 2147483647 h 203"/>
                <a:gd name="T38" fmla="*/ 2147483647 w 520"/>
                <a:gd name="T39" fmla="*/ 2147483647 h 203"/>
                <a:gd name="T40" fmla="*/ 2147483647 w 520"/>
                <a:gd name="T41" fmla="*/ 2147483647 h 203"/>
                <a:gd name="T42" fmla="*/ 2147483647 w 520"/>
                <a:gd name="T43" fmla="*/ 2147483647 h 203"/>
                <a:gd name="T44" fmla="*/ 2147483647 w 520"/>
                <a:gd name="T45" fmla="*/ 2147483647 h 203"/>
                <a:gd name="T46" fmla="*/ 2147483647 w 520"/>
                <a:gd name="T47" fmla="*/ 2147483647 h 203"/>
                <a:gd name="T48" fmla="*/ 2147483647 w 520"/>
                <a:gd name="T49" fmla="*/ 2147483647 h 203"/>
                <a:gd name="T50" fmla="*/ 2147483647 w 520"/>
                <a:gd name="T51" fmla="*/ 2147483647 h 203"/>
                <a:gd name="T52" fmla="*/ 2147483647 w 520"/>
                <a:gd name="T53" fmla="*/ 2147483647 h 203"/>
                <a:gd name="T54" fmla="*/ 2147483647 w 520"/>
                <a:gd name="T55" fmla="*/ 2147483647 h 203"/>
                <a:gd name="T56" fmla="*/ 2147483647 w 520"/>
                <a:gd name="T57" fmla="*/ 2147483647 h 203"/>
                <a:gd name="T58" fmla="*/ 2147483647 w 520"/>
                <a:gd name="T59" fmla="*/ 2147483647 h 203"/>
                <a:gd name="T60" fmla="*/ 2147483647 w 520"/>
                <a:gd name="T61" fmla="*/ 2147483647 h 203"/>
                <a:gd name="T62" fmla="*/ 2147483647 w 520"/>
                <a:gd name="T63" fmla="*/ 2147483647 h 203"/>
                <a:gd name="T64" fmla="*/ 2147483647 w 520"/>
                <a:gd name="T65" fmla="*/ 2147483647 h 2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0"/>
                <a:gd name="T100" fmla="*/ 0 h 203"/>
                <a:gd name="T101" fmla="*/ 520 w 520"/>
                <a:gd name="T102" fmla="*/ 203 h 20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0" h="203">
                  <a:moveTo>
                    <a:pt x="329" y="197"/>
                  </a:moveTo>
                  <a:lnTo>
                    <a:pt x="305" y="197"/>
                  </a:lnTo>
                  <a:lnTo>
                    <a:pt x="287" y="191"/>
                  </a:lnTo>
                  <a:lnTo>
                    <a:pt x="281" y="185"/>
                  </a:lnTo>
                  <a:lnTo>
                    <a:pt x="257" y="185"/>
                  </a:lnTo>
                  <a:lnTo>
                    <a:pt x="233" y="185"/>
                  </a:lnTo>
                  <a:lnTo>
                    <a:pt x="215" y="179"/>
                  </a:lnTo>
                  <a:lnTo>
                    <a:pt x="191" y="179"/>
                  </a:lnTo>
                  <a:lnTo>
                    <a:pt x="173" y="167"/>
                  </a:lnTo>
                  <a:lnTo>
                    <a:pt x="161" y="149"/>
                  </a:lnTo>
                  <a:lnTo>
                    <a:pt x="137" y="143"/>
                  </a:lnTo>
                  <a:lnTo>
                    <a:pt x="113" y="137"/>
                  </a:lnTo>
                  <a:lnTo>
                    <a:pt x="77" y="131"/>
                  </a:lnTo>
                  <a:lnTo>
                    <a:pt x="71" y="114"/>
                  </a:lnTo>
                  <a:lnTo>
                    <a:pt x="65" y="96"/>
                  </a:lnTo>
                  <a:lnTo>
                    <a:pt x="42" y="84"/>
                  </a:lnTo>
                  <a:lnTo>
                    <a:pt x="30" y="78"/>
                  </a:lnTo>
                  <a:lnTo>
                    <a:pt x="6" y="66"/>
                  </a:lnTo>
                  <a:lnTo>
                    <a:pt x="0" y="60"/>
                  </a:lnTo>
                  <a:lnTo>
                    <a:pt x="0" y="54"/>
                  </a:lnTo>
                  <a:lnTo>
                    <a:pt x="6" y="48"/>
                  </a:lnTo>
                  <a:lnTo>
                    <a:pt x="24" y="42"/>
                  </a:lnTo>
                  <a:lnTo>
                    <a:pt x="36" y="30"/>
                  </a:lnTo>
                  <a:lnTo>
                    <a:pt x="53" y="24"/>
                  </a:lnTo>
                  <a:lnTo>
                    <a:pt x="83" y="30"/>
                  </a:lnTo>
                  <a:lnTo>
                    <a:pt x="89" y="36"/>
                  </a:lnTo>
                  <a:lnTo>
                    <a:pt x="113" y="36"/>
                  </a:lnTo>
                  <a:lnTo>
                    <a:pt x="137" y="42"/>
                  </a:lnTo>
                  <a:lnTo>
                    <a:pt x="149" y="30"/>
                  </a:lnTo>
                  <a:lnTo>
                    <a:pt x="131" y="18"/>
                  </a:lnTo>
                  <a:lnTo>
                    <a:pt x="137" y="0"/>
                  </a:lnTo>
                  <a:lnTo>
                    <a:pt x="167" y="6"/>
                  </a:lnTo>
                  <a:lnTo>
                    <a:pt x="191" y="12"/>
                  </a:lnTo>
                  <a:lnTo>
                    <a:pt x="203" y="24"/>
                  </a:lnTo>
                  <a:lnTo>
                    <a:pt x="227" y="36"/>
                  </a:lnTo>
                  <a:lnTo>
                    <a:pt x="251" y="30"/>
                  </a:lnTo>
                  <a:lnTo>
                    <a:pt x="299" y="36"/>
                  </a:lnTo>
                  <a:lnTo>
                    <a:pt x="305" y="48"/>
                  </a:lnTo>
                  <a:lnTo>
                    <a:pt x="341" y="54"/>
                  </a:lnTo>
                  <a:lnTo>
                    <a:pt x="359" y="48"/>
                  </a:lnTo>
                  <a:lnTo>
                    <a:pt x="376" y="48"/>
                  </a:lnTo>
                  <a:lnTo>
                    <a:pt x="394" y="36"/>
                  </a:lnTo>
                  <a:lnTo>
                    <a:pt x="418" y="42"/>
                  </a:lnTo>
                  <a:lnTo>
                    <a:pt x="436" y="42"/>
                  </a:lnTo>
                  <a:lnTo>
                    <a:pt x="436" y="54"/>
                  </a:lnTo>
                  <a:lnTo>
                    <a:pt x="442" y="72"/>
                  </a:lnTo>
                  <a:lnTo>
                    <a:pt x="436" y="72"/>
                  </a:lnTo>
                  <a:lnTo>
                    <a:pt x="448" y="84"/>
                  </a:lnTo>
                  <a:lnTo>
                    <a:pt x="466" y="84"/>
                  </a:lnTo>
                  <a:lnTo>
                    <a:pt x="472" y="84"/>
                  </a:lnTo>
                  <a:lnTo>
                    <a:pt x="478" y="78"/>
                  </a:lnTo>
                  <a:lnTo>
                    <a:pt x="514" y="96"/>
                  </a:lnTo>
                  <a:lnTo>
                    <a:pt x="520" y="102"/>
                  </a:lnTo>
                  <a:lnTo>
                    <a:pt x="490" y="102"/>
                  </a:lnTo>
                  <a:lnTo>
                    <a:pt x="472" y="114"/>
                  </a:lnTo>
                  <a:lnTo>
                    <a:pt x="472" y="125"/>
                  </a:lnTo>
                  <a:lnTo>
                    <a:pt x="454" y="131"/>
                  </a:lnTo>
                  <a:lnTo>
                    <a:pt x="436" y="137"/>
                  </a:lnTo>
                  <a:lnTo>
                    <a:pt x="418" y="131"/>
                  </a:lnTo>
                  <a:lnTo>
                    <a:pt x="418" y="149"/>
                  </a:lnTo>
                  <a:lnTo>
                    <a:pt x="430" y="161"/>
                  </a:lnTo>
                  <a:lnTo>
                    <a:pt x="400" y="185"/>
                  </a:lnTo>
                  <a:lnTo>
                    <a:pt x="365" y="191"/>
                  </a:lnTo>
                  <a:lnTo>
                    <a:pt x="353" y="197"/>
                  </a:lnTo>
                  <a:lnTo>
                    <a:pt x="341" y="203"/>
                  </a:lnTo>
                  <a:lnTo>
                    <a:pt x="329" y="197"/>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61" name="Freeform 3853"/>
            <p:cNvSpPr>
              <a:spLocks/>
            </p:cNvSpPr>
            <p:nvPr/>
          </p:nvSpPr>
          <p:spPr bwMode="auto">
            <a:xfrm>
              <a:off x="5167313" y="2189163"/>
              <a:ext cx="992188" cy="492125"/>
            </a:xfrm>
            <a:custGeom>
              <a:avLst/>
              <a:gdLst>
                <a:gd name="T0" fmla="*/ 2147483647 w 616"/>
                <a:gd name="T1" fmla="*/ 2147483647 h 275"/>
                <a:gd name="T2" fmla="*/ 2147483647 w 616"/>
                <a:gd name="T3" fmla="*/ 2147483647 h 275"/>
                <a:gd name="T4" fmla="*/ 0 w 616"/>
                <a:gd name="T5" fmla="*/ 2147483647 h 275"/>
                <a:gd name="T6" fmla="*/ 2147483647 w 616"/>
                <a:gd name="T7" fmla="*/ 2147483647 h 275"/>
                <a:gd name="T8" fmla="*/ 2147483647 w 616"/>
                <a:gd name="T9" fmla="*/ 2147483647 h 275"/>
                <a:gd name="T10" fmla="*/ 2147483647 w 616"/>
                <a:gd name="T11" fmla="*/ 2147483647 h 275"/>
                <a:gd name="T12" fmla="*/ 2147483647 w 616"/>
                <a:gd name="T13" fmla="*/ 2147483647 h 275"/>
                <a:gd name="T14" fmla="*/ 2147483647 w 616"/>
                <a:gd name="T15" fmla="*/ 2147483647 h 275"/>
                <a:gd name="T16" fmla="*/ 2147483647 w 616"/>
                <a:gd name="T17" fmla="*/ 2147483647 h 275"/>
                <a:gd name="T18" fmla="*/ 2147483647 w 616"/>
                <a:gd name="T19" fmla="*/ 2147483647 h 275"/>
                <a:gd name="T20" fmla="*/ 2147483647 w 616"/>
                <a:gd name="T21" fmla="*/ 2147483647 h 275"/>
                <a:gd name="T22" fmla="*/ 2147483647 w 616"/>
                <a:gd name="T23" fmla="*/ 2147483647 h 275"/>
                <a:gd name="T24" fmla="*/ 2147483647 w 616"/>
                <a:gd name="T25" fmla="*/ 2147483647 h 275"/>
                <a:gd name="T26" fmla="*/ 2147483647 w 616"/>
                <a:gd name="T27" fmla="*/ 0 h 275"/>
                <a:gd name="T28" fmla="*/ 2147483647 w 616"/>
                <a:gd name="T29" fmla="*/ 2147483647 h 275"/>
                <a:gd name="T30" fmla="*/ 2147483647 w 616"/>
                <a:gd name="T31" fmla="*/ 2147483647 h 275"/>
                <a:gd name="T32" fmla="*/ 2147483647 w 616"/>
                <a:gd name="T33" fmla="*/ 2147483647 h 275"/>
                <a:gd name="T34" fmla="*/ 2147483647 w 616"/>
                <a:gd name="T35" fmla="*/ 2147483647 h 275"/>
                <a:gd name="T36" fmla="*/ 2147483647 w 616"/>
                <a:gd name="T37" fmla="*/ 2147483647 h 275"/>
                <a:gd name="T38" fmla="*/ 2147483647 w 616"/>
                <a:gd name="T39" fmla="*/ 2147483647 h 275"/>
                <a:gd name="T40" fmla="*/ 2147483647 w 616"/>
                <a:gd name="T41" fmla="*/ 2147483647 h 275"/>
                <a:gd name="T42" fmla="*/ 2147483647 w 616"/>
                <a:gd name="T43" fmla="*/ 2147483647 h 275"/>
                <a:gd name="T44" fmla="*/ 2147483647 w 616"/>
                <a:gd name="T45" fmla="*/ 2147483647 h 275"/>
                <a:gd name="T46" fmla="*/ 2147483647 w 616"/>
                <a:gd name="T47" fmla="*/ 2147483647 h 275"/>
                <a:gd name="T48" fmla="*/ 2147483647 w 616"/>
                <a:gd name="T49" fmla="*/ 2147483647 h 275"/>
                <a:gd name="T50" fmla="*/ 2147483647 w 616"/>
                <a:gd name="T51" fmla="*/ 2147483647 h 275"/>
                <a:gd name="T52" fmla="*/ 2147483647 w 616"/>
                <a:gd name="T53" fmla="*/ 2147483647 h 275"/>
                <a:gd name="T54" fmla="*/ 2147483647 w 616"/>
                <a:gd name="T55" fmla="*/ 2147483647 h 275"/>
                <a:gd name="T56" fmla="*/ 2147483647 w 616"/>
                <a:gd name="T57" fmla="*/ 2147483647 h 275"/>
                <a:gd name="T58" fmla="*/ 2147483647 w 616"/>
                <a:gd name="T59" fmla="*/ 2147483647 h 275"/>
                <a:gd name="T60" fmla="*/ 2147483647 w 616"/>
                <a:gd name="T61" fmla="*/ 2147483647 h 275"/>
                <a:gd name="T62" fmla="*/ 2147483647 w 616"/>
                <a:gd name="T63" fmla="*/ 2147483647 h 275"/>
                <a:gd name="T64" fmla="*/ 2147483647 w 616"/>
                <a:gd name="T65" fmla="*/ 2147483647 h 275"/>
                <a:gd name="T66" fmla="*/ 2147483647 w 616"/>
                <a:gd name="T67" fmla="*/ 2147483647 h 275"/>
                <a:gd name="T68" fmla="*/ 2147483647 w 616"/>
                <a:gd name="T69" fmla="*/ 2147483647 h 275"/>
                <a:gd name="T70" fmla="*/ 2147483647 w 616"/>
                <a:gd name="T71" fmla="*/ 2147483647 h 275"/>
                <a:gd name="T72" fmla="*/ 2147483647 w 616"/>
                <a:gd name="T73" fmla="*/ 2147483647 h 275"/>
                <a:gd name="T74" fmla="*/ 2147483647 w 616"/>
                <a:gd name="T75" fmla="*/ 2147483647 h 275"/>
                <a:gd name="T76" fmla="*/ 2147483647 w 616"/>
                <a:gd name="T77" fmla="*/ 2147483647 h 275"/>
                <a:gd name="T78" fmla="*/ 2147483647 w 616"/>
                <a:gd name="T79" fmla="*/ 2147483647 h 275"/>
                <a:gd name="T80" fmla="*/ 2147483647 w 616"/>
                <a:gd name="T81" fmla="*/ 2147483647 h 275"/>
                <a:gd name="T82" fmla="*/ 2147483647 w 616"/>
                <a:gd name="T83" fmla="*/ 2147483647 h 275"/>
                <a:gd name="T84" fmla="*/ 2147483647 w 616"/>
                <a:gd name="T85" fmla="*/ 2147483647 h 275"/>
                <a:gd name="T86" fmla="*/ 2147483647 w 616"/>
                <a:gd name="T87" fmla="*/ 2147483647 h 275"/>
                <a:gd name="T88" fmla="*/ 2147483647 w 616"/>
                <a:gd name="T89" fmla="*/ 2147483647 h 275"/>
                <a:gd name="T90" fmla="*/ 2147483647 w 616"/>
                <a:gd name="T91" fmla="*/ 2147483647 h 275"/>
                <a:gd name="T92" fmla="*/ 2147483647 w 616"/>
                <a:gd name="T93" fmla="*/ 2147483647 h 275"/>
                <a:gd name="T94" fmla="*/ 2147483647 w 616"/>
                <a:gd name="T95" fmla="*/ 2147483647 h 275"/>
                <a:gd name="T96" fmla="*/ 2147483647 w 616"/>
                <a:gd name="T97" fmla="*/ 2147483647 h 275"/>
                <a:gd name="T98" fmla="*/ 2147483647 w 616"/>
                <a:gd name="T99" fmla="*/ 2147483647 h 2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6"/>
                <a:gd name="T151" fmla="*/ 0 h 275"/>
                <a:gd name="T152" fmla="*/ 616 w 616"/>
                <a:gd name="T153" fmla="*/ 275 h 27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6" h="275">
                  <a:moveTo>
                    <a:pt x="83" y="162"/>
                  </a:moveTo>
                  <a:lnTo>
                    <a:pt x="71" y="162"/>
                  </a:lnTo>
                  <a:lnTo>
                    <a:pt x="53" y="174"/>
                  </a:lnTo>
                  <a:lnTo>
                    <a:pt x="47" y="174"/>
                  </a:lnTo>
                  <a:lnTo>
                    <a:pt x="35" y="156"/>
                  </a:lnTo>
                  <a:lnTo>
                    <a:pt x="0" y="126"/>
                  </a:lnTo>
                  <a:lnTo>
                    <a:pt x="0" y="102"/>
                  </a:lnTo>
                  <a:lnTo>
                    <a:pt x="6" y="84"/>
                  </a:lnTo>
                  <a:lnTo>
                    <a:pt x="24" y="90"/>
                  </a:lnTo>
                  <a:lnTo>
                    <a:pt x="24" y="84"/>
                  </a:lnTo>
                  <a:lnTo>
                    <a:pt x="35" y="72"/>
                  </a:lnTo>
                  <a:lnTo>
                    <a:pt x="47" y="66"/>
                  </a:lnTo>
                  <a:lnTo>
                    <a:pt x="71" y="66"/>
                  </a:lnTo>
                  <a:lnTo>
                    <a:pt x="113" y="84"/>
                  </a:lnTo>
                  <a:lnTo>
                    <a:pt x="137" y="84"/>
                  </a:lnTo>
                  <a:lnTo>
                    <a:pt x="167" y="78"/>
                  </a:lnTo>
                  <a:lnTo>
                    <a:pt x="197" y="84"/>
                  </a:lnTo>
                  <a:lnTo>
                    <a:pt x="197" y="78"/>
                  </a:lnTo>
                  <a:lnTo>
                    <a:pt x="185" y="60"/>
                  </a:lnTo>
                  <a:lnTo>
                    <a:pt x="191" y="36"/>
                  </a:lnTo>
                  <a:lnTo>
                    <a:pt x="203" y="42"/>
                  </a:lnTo>
                  <a:lnTo>
                    <a:pt x="185" y="30"/>
                  </a:lnTo>
                  <a:lnTo>
                    <a:pt x="203" y="24"/>
                  </a:lnTo>
                  <a:lnTo>
                    <a:pt x="227" y="24"/>
                  </a:lnTo>
                  <a:lnTo>
                    <a:pt x="245" y="18"/>
                  </a:lnTo>
                  <a:lnTo>
                    <a:pt x="263" y="12"/>
                  </a:lnTo>
                  <a:lnTo>
                    <a:pt x="281" y="6"/>
                  </a:lnTo>
                  <a:lnTo>
                    <a:pt x="299" y="0"/>
                  </a:lnTo>
                  <a:lnTo>
                    <a:pt x="311" y="0"/>
                  </a:lnTo>
                  <a:lnTo>
                    <a:pt x="323" y="12"/>
                  </a:lnTo>
                  <a:lnTo>
                    <a:pt x="352" y="24"/>
                  </a:lnTo>
                  <a:lnTo>
                    <a:pt x="364" y="30"/>
                  </a:lnTo>
                  <a:lnTo>
                    <a:pt x="376" y="30"/>
                  </a:lnTo>
                  <a:lnTo>
                    <a:pt x="394" y="24"/>
                  </a:lnTo>
                  <a:lnTo>
                    <a:pt x="418" y="18"/>
                  </a:lnTo>
                  <a:lnTo>
                    <a:pt x="418" y="30"/>
                  </a:lnTo>
                  <a:lnTo>
                    <a:pt x="436" y="42"/>
                  </a:lnTo>
                  <a:lnTo>
                    <a:pt x="460" y="60"/>
                  </a:lnTo>
                  <a:lnTo>
                    <a:pt x="502" y="84"/>
                  </a:lnTo>
                  <a:lnTo>
                    <a:pt x="514" y="84"/>
                  </a:lnTo>
                  <a:lnTo>
                    <a:pt x="538" y="84"/>
                  </a:lnTo>
                  <a:lnTo>
                    <a:pt x="556" y="96"/>
                  </a:lnTo>
                  <a:lnTo>
                    <a:pt x="580" y="108"/>
                  </a:lnTo>
                  <a:lnTo>
                    <a:pt x="598" y="102"/>
                  </a:lnTo>
                  <a:lnTo>
                    <a:pt x="616" y="120"/>
                  </a:lnTo>
                  <a:lnTo>
                    <a:pt x="610" y="138"/>
                  </a:lnTo>
                  <a:lnTo>
                    <a:pt x="604" y="138"/>
                  </a:lnTo>
                  <a:lnTo>
                    <a:pt x="610" y="162"/>
                  </a:lnTo>
                  <a:lnTo>
                    <a:pt x="598" y="162"/>
                  </a:lnTo>
                  <a:lnTo>
                    <a:pt x="568" y="156"/>
                  </a:lnTo>
                  <a:lnTo>
                    <a:pt x="574" y="174"/>
                  </a:lnTo>
                  <a:lnTo>
                    <a:pt x="574" y="191"/>
                  </a:lnTo>
                  <a:lnTo>
                    <a:pt x="580" y="197"/>
                  </a:lnTo>
                  <a:lnTo>
                    <a:pt x="556" y="197"/>
                  </a:lnTo>
                  <a:lnTo>
                    <a:pt x="538" y="203"/>
                  </a:lnTo>
                  <a:lnTo>
                    <a:pt x="550" y="209"/>
                  </a:lnTo>
                  <a:lnTo>
                    <a:pt x="556" y="221"/>
                  </a:lnTo>
                  <a:lnTo>
                    <a:pt x="562" y="239"/>
                  </a:lnTo>
                  <a:lnTo>
                    <a:pt x="562" y="245"/>
                  </a:lnTo>
                  <a:lnTo>
                    <a:pt x="538" y="233"/>
                  </a:lnTo>
                  <a:lnTo>
                    <a:pt x="520" y="233"/>
                  </a:lnTo>
                  <a:lnTo>
                    <a:pt x="496" y="239"/>
                  </a:lnTo>
                  <a:lnTo>
                    <a:pt x="478" y="239"/>
                  </a:lnTo>
                  <a:lnTo>
                    <a:pt x="460" y="233"/>
                  </a:lnTo>
                  <a:lnTo>
                    <a:pt x="454" y="245"/>
                  </a:lnTo>
                  <a:lnTo>
                    <a:pt x="436" y="245"/>
                  </a:lnTo>
                  <a:lnTo>
                    <a:pt x="418" y="245"/>
                  </a:lnTo>
                  <a:lnTo>
                    <a:pt x="406" y="251"/>
                  </a:lnTo>
                  <a:lnTo>
                    <a:pt x="376" y="275"/>
                  </a:lnTo>
                  <a:lnTo>
                    <a:pt x="364" y="263"/>
                  </a:lnTo>
                  <a:lnTo>
                    <a:pt x="347" y="257"/>
                  </a:lnTo>
                  <a:lnTo>
                    <a:pt x="347" y="239"/>
                  </a:lnTo>
                  <a:lnTo>
                    <a:pt x="329" y="227"/>
                  </a:lnTo>
                  <a:lnTo>
                    <a:pt x="311" y="227"/>
                  </a:lnTo>
                  <a:lnTo>
                    <a:pt x="275" y="227"/>
                  </a:lnTo>
                  <a:lnTo>
                    <a:pt x="257" y="227"/>
                  </a:lnTo>
                  <a:lnTo>
                    <a:pt x="245" y="203"/>
                  </a:lnTo>
                  <a:lnTo>
                    <a:pt x="221" y="197"/>
                  </a:lnTo>
                  <a:lnTo>
                    <a:pt x="203" y="185"/>
                  </a:lnTo>
                  <a:lnTo>
                    <a:pt x="161" y="197"/>
                  </a:lnTo>
                  <a:lnTo>
                    <a:pt x="167" y="215"/>
                  </a:lnTo>
                  <a:lnTo>
                    <a:pt x="173" y="233"/>
                  </a:lnTo>
                  <a:lnTo>
                    <a:pt x="179" y="269"/>
                  </a:lnTo>
                  <a:lnTo>
                    <a:pt x="161" y="263"/>
                  </a:lnTo>
                  <a:lnTo>
                    <a:pt x="143" y="257"/>
                  </a:lnTo>
                  <a:lnTo>
                    <a:pt x="143" y="245"/>
                  </a:lnTo>
                  <a:lnTo>
                    <a:pt x="113" y="245"/>
                  </a:lnTo>
                  <a:lnTo>
                    <a:pt x="101" y="239"/>
                  </a:lnTo>
                  <a:lnTo>
                    <a:pt x="95" y="233"/>
                  </a:lnTo>
                  <a:lnTo>
                    <a:pt x="83" y="215"/>
                  </a:lnTo>
                  <a:lnTo>
                    <a:pt x="71" y="209"/>
                  </a:lnTo>
                  <a:lnTo>
                    <a:pt x="89" y="209"/>
                  </a:lnTo>
                  <a:lnTo>
                    <a:pt x="83" y="203"/>
                  </a:lnTo>
                  <a:lnTo>
                    <a:pt x="95" y="191"/>
                  </a:lnTo>
                  <a:lnTo>
                    <a:pt x="113" y="191"/>
                  </a:lnTo>
                  <a:lnTo>
                    <a:pt x="107" y="185"/>
                  </a:lnTo>
                  <a:lnTo>
                    <a:pt x="107" y="162"/>
                  </a:lnTo>
                  <a:lnTo>
                    <a:pt x="83" y="162"/>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62" name="Freeform 3854"/>
            <p:cNvSpPr>
              <a:spLocks/>
            </p:cNvSpPr>
            <p:nvPr/>
          </p:nvSpPr>
          <p:spPr bwMode="auto">
            <a:xfrm>
              <a:off x="5016500" y="2584450"/>
              <a:ext cx="207963" cy="85725"/>
            </a:xfrm>
            <a:custGeom>
              <a:avLst/>
              <a:gdLst>
                <a:gd name="T0" fmla="*/ 2147483647 w 131"/>
                <a:gd name="T1" fmla="*/ 2147483647 h 48"/>
                <a:gd name="T2" fmla="*/ 0 w 131"/>
                <a:gd name="T3" fmla="*/ 0 h 48"/>
                <a:gd name="T4" fmla="*/ 0 w 131"/>
                <a:gd name="T5" fmla="*/ 0 h 48"/>
                <a:gd name="T6" fmla="*/ 2147483647 w 131"/>
                <a:gd name="T7" fmla="*/ 0 h 48"/>
                <a:gd name="T8" fmla="*/ 2147483647 w 131"/>
                <a:gd name="T9" fmla="*/ 0 h 48"/>
                <a:gd name="T10" fmla="*/ 2147483647 w 131"/>
                <a:gd name="T11" fmla="*/ 2147483647 h 48"/>
                <a:gd name="T12" fmla="*/ 2147483647 w 131"/>
                <a:gd name="T13" fmla="*/ 2147483647 h 48"/>
                <a:gd name="T14" fmla="*/ 2147483647 w 131"/>
                <a:gd name="T15" fmla="*/ 2147483647 h 48"/>
                <a:gd name="T16" fmla="*/ 2147483647 w 131"/>
                <a:gd name="T17" fmla="*/ 2147483647 h 48"/>
                <a:gd name="T18" fmla="*/ 2147483647 w 131"/>
                <a:gd name="T19" fmla="*/ 2147483647 h 48"/>
                <a:gd name="T20" fmla="*/ 2147483647 w 131"/>
                <a:gd name="T21" fmla="*/ 2147483647 h 48"/>
                <a:gd name="T22" fmla="*/ 2147483647 w 131"/>
                <a:gd name="T23" fmla="*/ 2147483647 h 48"/>
                <a:gd name="T24" fmla="*/ 2147483647 w 131"/>
                <a:gd name="T25" fmla="*/ 2147483647 h 48"/>
                <a:gd name="T26" fmla="*/ 2147483647 w 131"/>
                <a:gd name="T27" fmla="*/ 2147483647 h 48"/>
                <a:gd name="T28" fmla="*/ 2147483647 w 131"/>
                <a:gd name="T29" fmla="*/ 2147483647 h 48"/>
                <a:gd name="T30" fmla="*/ 2147483647 w 131"/>
                <a:gd name="T31" fmla="*/ 2147483647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1"/>
                <a:gd name="T49" fmla="*/ 0 h 48"/>
                <a:gd name="T50" fmla="*/ 131 w 131"/>
                <a:gd name="T51" fmla="*/ 48 h 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1" h="48">
                  <a:moveTo>
                    <a:pt x="24" y="18"/>
                  </a:moveTo>
                  <a:lnTo>
                    <a:pt x="0" y="0"/>
                  </a:lnTo>
                  <a:lnTo>
                    <a:pt x="18" y="0"/>
                  </a:lnTo>
                  <a:lnTo>
                    <a:pt x="36" y="0"/>
                  </a:lnTo>
                  <a:lnTo>
                    <a:pt x="60" y="12"/>
                  </a:lnTo>
                  <a:lnTo>
                    <a:pt x="84" y="24"/>
                  </a:lnTo>
                  <a:lnTo>
                    <a:pt x="108" y="30"/>
                  </a:lnTo>
                  <a:lnTo>
                    <a:pt x="131" y="42"/>
                  </a:lnTo>
                  <a:lnTo>
                    <a:pt x="125" y="48"/>
                  </a:lnTo>
                  <a:lnTo>
                    <a:pt x="114" y="48"/>
                  </a:lnTo>
                  <a:lnTo>
                    <a:pt x="90" y="48"/>
                  </a:lnTo>
                  <a:lnTo>
                    <a:pt x="66" y="48"/>
                  </a:lnTo>
                  <a:lnTo>
                    <a:pt x="42" y="48"/>
                  </a:lnTo>
                  <a:lnTo>
                    <a:pt x="42" y="36"/>
                  </a:lnTo>
                  <a:lnTo>
                    <a:pt x="24" y="18"/>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63" name="Freeform 3855"/>
            <p:cNvSpPr>
              <a:spLocks/>
            </p:cNvSpPr>
            <p:nvPr/>
          </p:nvSpPr>
          <p:spPr bwMode="auto">
            <a:xfrm>
              <a:off x="5821363" y="2605088"/>
              <a:ext cx="261938" cy="139700"/>
            </a:xfrm>
            <a:custGeom>
              <a:avLst/>
              <a:gdLst>
                <a:gd name="T0" fmla="*/ 2147483647 w 162"/>
                <a:gd name="T1" fmla="*/ 2147483647 h 78"/>
                <a:gd name="T2" fmla="*/ 2147483647 w 162"/>
                <a:gd name="T3" fmla="*/ 2147483647 h 78"/>
                <a:gd name="T4" fmla="*/ 2147483647 w 162"/>
                <a:gd name="T5" fmla="*/ 2147483647 h 78"/>
                <a:gd name="T6" fmla="*/ 0 w 162"/>
                <a:gd name="T7" fmla="*/ 2147483647 h 78"/>
                <a:gd name="T8" fmla="*/ 2147483647 w 162"/>
                <a:gd name="T9" fmla="*/ 2147483647 h 78"/>
                <a:gd name="T10" fmla="*/ 2147483647 w 162"/>
                <a:gd name="T11" fmla="*/ 2147483647 h 78"/>
                <a:gd name="T12" fmla="*/ 2147483647 w 162"/>
                <a:gd name="T13" fmla="*/ 2147483647 h 78"/>
                <a:gd name="T14" fmla="*/ 2147483647 w 162"/>
                <a:gd name="T15" fmla="*/ 0 h 78"/>
                <a:gd name="T16" fmla="*/ 2147483647 w 162"/>
                <a:gd name="T17" fmla="*/ 2147483647 h 78"/>
                <a:gd name="T18" fmla="*/ 2147483647 w 162"/>
                <a:gd name="T19" fmla="*/ 2147483647 h 78"/>
                <a:gd name="T20" fmla="*/ 2147483647 w 162"/>
                <a:gd name="T21" fmla="*/ 0 h 78"/>
                <a:gd name="T22" fmla="*/ 2147483647 w 162"/>
                <a:gd name="T23" fmla="*/ 0 h 78"/>
                <a:gd name="T24" fmla="*/ 2147483647 w 162"/>
                <a:gd name="T25" fmla="*/ 2147483647 h 78"/>
                <a:gd name="T26" fmla="*/ 2147483647 w 162"/>
                <a:gd name="T27" fmla="*/ 2147483647 h 78"/>
                <a:gd name="T28" fmla="*/ 2147483647 w 162"/>
                <a:gd name="T29" fmla="*/ 2147483647 h 78"/>
                <a:gd name="T30" fmla="*/ 2147483647 w 162"/>
                <a:gd name="T31" fmla="*/ 2147483647 h 78"/>
                <a:gd name="T32" fmla="*/ 2147483647 w 162"/>
                <a:gd name="T33" fmla="*/ 2147483647 h 78"/>
                <a:gd name="T34" fmla="*/ 2147483647 w 162"/>
                <a:gd name="T35" fmla="*/ 2147483647 h 78"/>
                <a:gd name="T36" fmla="*/ 2147483647 w 162"/>
                <a:gd name="T37" fmla="*/ 2147483647 h 78"/>
                <a:gd name="T38" fmla="*/ 2147483647 w 162"/>
                <a:gd name="T39" fmla="*/ 2147483647 h 78"/>
                <a:gd name="T40" fmla="*/ 2147483647 w 162"/>
                <a:gd name="T41" fmla="*/ 2147483647 h 78"/>
                <a:gd name="T42" fmla="*/ 2147483647 w 162"/>
                <a:gd name="T43" fmla="*/ 2147483647 h 78"/>
                <a:gd name="T44" fmla="*/ 2147483647 w 162"/>
                <a:gd name="T45" fmla="*/ 2147483647 h 78"/>
                <a:gd name="T46" fmla="*/ 2147483647 w 162"/>
                <a:gd name="T47" fmla="*/ 2147483647 h 78"/>
                <a:gd name="T48" fmla="*/ 2147483647 w 162"/>
                <a:gd name="T49" fmla="*/ 2147483647 h 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2"/>
                <a:gd name="T76" fmla="*/ 0 h 78"/>
                <a:gd name="T77" fmla="*/ 162 w 162"/>
                <a:gd name="T78" fmla="*/ 78 h 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2" h="78">
                  <a:moveTo>
                    <a:pt x="54" y="48"/>
                  </a:moveTo>
                  <a:lnTo>
                    <a:pt x="36" y="36"/>
                  </a:lnTo>
                  <a:lnTo>
                    <a:pt x="12" y="36"/>
                  </a:lnTo>
                  <a:lnTo>
                    <a:pt x="0" y="18"/>
                  </a:lnTo>
                  <a:lnTo>
                    <a:pt x="12" y="12"/>
                  </a:lnTo>
                  <a:lnTo>
                    <a:pt x="30" y="12"/>
                  </a:lnTo>
                  <a:lnTo>
                    <a:pt x="48" y="12"/>
                  </a:lnTo>
                  <a:lnTo>
                    <a:pt x="54" y="0"/>
                  </a:lnTo>
                  <a:lnTo>
                    <a:pt x="72" y="6"/>
                  </a:lnTo>
                  <a:lnTo>
                    <a:pt x="90" y="6"/>
                  </a:lnTo>
                  <a:lnTo>
                    <a:pt x="114" y="0"/>
                  </a:lnTo>
                  <a:lnTo>
                    <a:pt x="132" y="0"/>
                  </a:lnTo>
                  <a:lnTo>
                    <a:pt x="156" y="12"/>
                  </a:lnTo>
                  <a:lnTo>
                    <a:pt x="162" y="24"/>
                  </a:lnTo>
                  <a:lnTo>
                    <a:pt x="132" y="42"/>
                  </a:lnTo>
                  <a:lnTo>
                    <a:pt x="114" y="48"/>
                  </a:lnTo>
                  <a:lnTo>
                    <a:pt x="108" y="60"/>
                  </a:lnTo>
                  <a:lnTo>
                    <a:pt x="96" y="54"/>
                  </a:lnTo>
                  <a:lnTo>
                    <a:pt x="90" y="60"/>
                  </a:lnTo>
                  <a:lnTo>
                    <a:pt x="78" y="66"/>
                  </a:lnTo>
                  <a:lnTo>
                    <a:pt x="72" y="78"/>
                  </a:lnTo>
                  <a:lnTo>
                    <a:pt x="42" y="78"/>
                  </a:lnTo>
                  <a:lnTo>
                    <a:pt x="12" y="72"/>
                  </a:lnTo>
                  <a:lnTo>
                    <a:pt x="12" y="60"/>
                  </a:lnTo>
                  <a:lnTo>
                    <a:pt x="54" y="48"/>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64" name="Freeform 3856"/>
            <p:cNvSpPr>
              <a:spLocks/>
            </p:cNvSpPr>
            <p:nvPr/>
          </p:nvSpPr>
          <p:spPr bwMode="auto">
            <a:xfrm>
              <a:off x="5349875" y="2627313"/>
              <a:ext cx="395288" cy="268287"/>
            </a:xfrm>
            <a:custGeom>
              <a:avLst/>
              <a:gdLst>
                <a:gd name="T0" fmla="*/ 2147483647 w 245"/>
                <a:gd name="T1" fmla="*/ 2147483647 h 150"/>
                <a:gd name="T2" fmla="*/ 2147483647 w 245"/>
                <a:gd name="T3" fmla="*/ 2147483647 h 150"/>
                <a:gd name="T4" fmla="*/ 2147483647 w 245"/>
                <a:gd name="T5" fmla="*/ 2147483647 h 150"/>
                <a:gd name="T6" fmla="*/ 2147483647 w 245"/>
                <a:gd name="T7" fmla="*/ 2147483647 h 150"/>
                <a:gd name="T8" fmla="*/ 2147483647 w 245"/>
                <a:gd name="T9" fmla="*/ 2147483647 h 150"/>
                <a:gd name="T10" fmla="*/ 2147483647 w 245"/>
                <a:gd name="T11" fmla="*/ 2147483647 h 150"/>
                <a:gd name="T12" fmla="*/ 2147483647 w 245"/>
                <a:gd name="T13" fmla="*/ 2147483647 h 150"/>
                <a:gd name="T14" fmla="*/ 2147483647 w 245"/>
                <a:gd name="T15" fmla="*/ 2147483647 h 150"/>
                <a:gd name="T16" fmla="*/ 2147483647 w 245"/>
                <a:gd name="T17" fmla="*/ 2147483647 h 150"/>
                <a:gd name="T18" fmla="*/ 2147483647 w 245"/>
                <a:gd name="T19" fmla="*/ 2147483647 h 150"/>
                <a:gd name="T20" fmla="*/ 2147483647 w 245"/>
                <a:gd name="T21" fmla="*/ 2147483647 h 150"/>
                <a:gd name="T22" fmla="*/ 2147483647 w 245"/>
                <a:gd name="T23" fmla="*/ 2147483647 h 150"/>
                <a:gd name="T24" fmla="*/ 2147483647 w 245"/>
                <a:gd name="T25" fmla="*/ 2147483647 h 150"/>
                <a:gd name="T26" fmla="*/ 2147483647 w 245"/>
                <a:gd name="T27" fmla="*/ 2147483647 h 150"/>
                <a:gd name="T28" fmla="*/ 2147483647 w 245"/>
                <a:gd name="T29" fmla="*/ 2147483647 h 150"/>
                <a:gd name="T30" fmla="*/ 2147483647 w 245"/>
                <a:gd name="T31" fmla="*/ 2147483647 h 150"/>
                <a:gd name="T32" fmla="*/ 2147483647 w 245"/>
                <a:gd name="T33" fmla="*/ 2147483647 h 150"/>
                <a:gd name="T34" fmla="*/ 2147483647 w 245"/>
                <a:gd name="T35" fmla="*/ 2147483647 h 150"/>
                <a:gd name="T36" fmla="*/ 2147483647 w 245"/>
                <a:gd name="T37" fmla="*/ 2147483647 h 150"/>
                <a:gd name="T38" fmla="*/ 2147483647 w 245"/>
                <a:gd name="T39" fmla="*/ 2147483647 h 150"/>
                <a:gd name="T40" fmla="*/ 2147483647 w 245"/>
                <a:gd name="T41" fmla="*/ 2147483647 h 150"/>
                <a:gd name="T42" fmla="*/ 2147483647 w 245"/>
                <a:gd name="T43" fmla="*/ 2147483647 h 150"/>
                <a:gd name="T44" fmla="*/ 2147483647 w 245"/>
                <a:gd name="T45" fmla="*/ 2147483647 h 150"/>
                <a:gd name="T46" fmla="*/ 2147483647 w 245"/>
                <a:gd name="T47" fmla="*/ 2147483647 h 150"/>
                <a:gd name="T48" fmla="*/ 2147483647 w 245"/>
                <a:gd name="T49" fmla="*/ 2147483647 h 150"/>
                <a:gd name="T50" fmla="*/ 2147483647 w 245"/>
                <a:gd name="T51" fmla="*/ 2147483647 h 150"/>
                <a:gd name="T52" fmla="*/ 2147483647 w 245"/>
                <a:gd name="T53" fmla="*/ 2147483647 h 150"/>
                <a:gd name="T54" fmla="*/ 2147483647 w 245"/>
                <a:gd name="T55" fmla="*/ 2147483647 h 150"/>
                <a:gd name="T56" fmla="*/ 2147483647 w 245"/>
                <a:gd name="T57" fmla="*/ 2147483647 h 150"/>
                <a:gd name="T58" fmla="*/ 2147483647 w 245"/>
                <a:gd name="T59" fmla="*/ 2147483647 h 150"/>
                <a:gd name="T60" fmla="*/ 2147483647 w 245"/>
                <a:gd name="T61" fmla="*/ 2147483647 h 150"/>
                <a:gd name="T62" fmla="*/ 2147483647 w 245"/>
                <a:gd name="T63" fmla="*/ 2147483647 h 150"/>
                <a:gd name="T64" fmla="*/ 2147483647 w 245"/>
                <a:gd name="T65" fmla="*/ 2147483647 h 150"/>
                <a:gd name="T66" fmla="*/ 2147483647 w 245"/>
                <a:gd name="T67" fmla="*/ 2147483647 h 150"/>
                <a:gd name="T68" fmla="*/ 2147483647 w 245"/>
                <a:gd name="T69" fmla="*/ 2147483647 h 150"/>
                <a:gd name="T70" fmla="*/ 2147483647 w 245"/>
                <a:gd name="T71" fmla="*/ 0 h 150"/>
                <a:gd name="T72" fmla="*/ 0 w 245"/>
                <a:gd name="T73" fmla="*/ 0 h 150"/>
                <a:gd name="T74" fmla="*/ 2147483647 w 245"/>
                <a:gd name="T75" fmla="*/ 0 h 150"/>
                <a:gd name="T76" fmla="*/ 2147483647 w 245"/>
                <a:gd name="T77" fmla="*/ 2147483647 h 150"/>
                <a:gd name="T78" fmla="*/ 2147483647 w 245"/>
                <a:gd name="T79" fmla="*/ 2147483647 h 150"/>
                <a:gd name="T80" fmla="*/ 2147483647 w 245"/>
                <a:gd name="T81" fmla="*/ 2147483647 h 150"/>
                <a:gd name="T82" fmla="*/ 2147483647 w 245"/>
                <a:gd name="T83" fmla="*/ 2147483647 h 150"/>
                <a:gd name="T84" fmla="*/ 2147483647 w 245"/>
                <a:gd name="T85" fmla="*/ 2147483647 h 150"/>
                <a:gd name="T86" fmla="*/ 2147483647 w 245"/>
                <a:gd name="T87" fmla="*/ 2147483647 h 150"/>
                <a:gd name="T88" fmla="*/ 2147483647 w 245"/>
                <a:gd name="T89" fmla="*/ 0 h 150"/>
                <a:gd name="T90" fmla="*/ 2147483647 w 245"/>
                <a:gd name="T91" fmla="*/ 2147483647 h 150"/>
                <a:gd name="T92" fmla="*/ 2147483647 w 245"/>
                <a:gd name="T93" fmla="*/ 2147483647 h 150"/>
                <a:gd name="T94" fmla="*/ 2147483647 w 245"/>
                <a:gd name="T95" fmla="*/ 2147483647 h 150"/>
                <a:gd name="T96" fmla="*/ 2147483647 w 245"/>
                <a:gd name="T97" fmla="*/ 2147483647 h 150"/>
                <a:gd name="T98" fmla="*/ 2147483647 w 245"/>
                <a:gd name="T99" fmla="*/ 2147483647 h 150"/>
                <a:gd name="T100" fmla="*/ 2147483647 w 245"/>
                <a:gd name="T101" fmla="*/ 2147483647 h 150"/>
                <a:gd name="T102" fmla="*/ 2147483647 w 245"/>
                <a:gd name="T103" fmla="*/ 2147483647 h 150"/>
                <a:gd name="T104" fmla="*/ 2147483647 w 245"/>
                <a:gd name="T105" fmla="*/ 2147483647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5"/>
                <a:gd name="T160" fmla="*/ 0 h 150"/>
                <a:gd name="T161" fmla="*/ 245 w 245"/>
                <a:gd name="T162" fmla="*/ 150 h 1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5" h="150">
                  <a:moveTo>
                    <a:pt x="234" y="114"/>
                  </a:moveTo>
                  <a:lnTo>
                    <a:pt x="228" y="132"/>
                  </a:lnTo>
                  <a:lnTo>
                    <a:pt x="210" y="138"/>
                  </a:lnTo>
                  <a:lnTo>
                    <a:pt x="204" y="150"/>
                  </a:lnTo>
                  <a:lnTo>
                    <a:pt x="198" y="150"/>
                  </a:lnTo>
                  <a:lnTo>
                    <a:pt x="180" y="144"/>
                  </a:lnTo>
                  <a:lnTo>
                    <a:pt x="174" y="120"/>
                  </a:lnTo>
                  <a:lnTo>
                    <a:pt x="156" y="120"/>
                  </a:lnTo>
                  <a:lnTo>
                    <a:pt x="144" y="108"/>
                  </a:lnTo>
                  <a:lnTo>
                    <a:pt x="132" y="102"/>
                  </a:lnTo>
                  <a:lnTo>
                    <a:pt x="102" y="90"/>
                  </a:lnTo>
                  <a:lnTo>
                    <a:pt x="90" y="96"/>
                  </a:lnTo>
                  <a:lnTo>
                    <a:pt x="66" y="96"/>
                  </a:lnTo>
                  <a:lnTo>
                    <a:pt x="54" y="108"/>
                  </a:lnTo>
                  <a:lnTo>
                    <a:pt x="48" y="108"/>
                  </a:lnTo>
                  <a:lnTo>
                    <a:pt x="42" y="72"/>
                  </a:lnTo>
                  <a:lnTo>
                    <a:pt x="30" y="66"/>
                  </a:lnTo>
                  <a:lnTo>
                    <a:pt x="36" y="66"/>
                  </a:lnTo>
                  <a:lnTo>
                    <a:pt x="36" y="60"/>
                  </a:lnTo>
                  <a:lnTo>
                    <a:pt x="30" y="54"/>
                  </a:lnTo>
                  <a:lnTo>
                    <a:pt x="24" y="54"/>
                  </a:lnTo>
                  <a:lnTo>
                    <a:pt x="24" y="60"/>
                  </a:lnTo>
                  <a:lnTo>
                    <a:pt x="18" y="36"/>
                  </a:lnTo>
                  <a:lnTo>
                    <a:pt x="24" y="36"/>
                  </a:lnTo>
                  <a:lnTo>
                    <a:pt x="30" y="36"/>
                  </a:lnTo>
                  <a:lnTo>
                    <a:pt x="36" y="42"/>
                  </a:lnTo>
                  <a:lnTo>
                    <a:pt x="42" y="42"/>
                  </a:lnTo>
                  <a:lnTo>
                    <a:pt x="42" y="36"/>
                  </a:lnTo>
                  <a:lnTo>
                    <a:pt x="48" y="30"/>
                  </a:lnTo>
                  <a:lnTo>
                    <a:pt x="30" y="18"/>
                  </a:lnTo>
                  <a:lnTo>
                    <a:pt x="18" y="12"/>
                  </a:lnTo>
                  <a:lnTo>
                    <a:pt x="18" y="30"/>
                  </a:lnTo>
                  <a:lnTo>
                    <a:pt x="6" y="12"/>
                  </a:lnTo>
                  <a:lnTo>
                    <a:pt x="6" y="0"/>
                  </a:lnTo>
                  <a:lnTo>
                    <a:pt x="0" y="0"/>
                  </a:lnTo>
                  <a:lnTo>
                    <a:pt x="30" y="0"/>
                  </a:lnTo>
                  <a:lnTo>
                    <a:pt x="30" y="12"/>
                  </a:lnTo>
                  <a:lnTo>
                    <a:pt x="48" y="18"/>
                  </a:lnTo>
                  <a:lnTo>
                    <a:pt x="66" y="24"/>
                  </a:lnTo>
                  <a:lnTo>
                    <a:pt x="90" y="30"/>
                  </a:lnTo>
                  <a:lnTo>
                    <a:pt x="84" y="18"/>
                  </a:lnTo>
                  <a:lnTo>
                    <a:pt x="96" y="12"/>
                  </a:lnTo>
                  <a:lnTo>
                    <a:pt x="108" y="0"/>
                  </a:lnTo>
                  <a:lnTo>
                    <a:pt x="126" y="12"/>
                  </a:lnTo>
                  <a:lnTo>
                    <a:pt x="144" y="36"/>
                  </a:lnTo>
                  <a:lnTo>
                    <a:pt x="162" y="42"/>
                  </a:lnTo>
                  <a:lnTo>
                    <a:pt x="180" y="48"/>
                  </a:lnTo>
                  <a:lnTo>
                    <a:pt x="234" y="84"/>
                  </a:lnTo>
                  <a:lnTo>
                    <a:pt x="245" y="102"/>
                  </a:lnTo>
                  <a:lnTo>
                    <a:pt x="239" y="108"/>
                  </a:lnTo>
                  <a:lnTo>
                    <a:pt x="234" y="114"/>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65" name="Freeform 3857"/>
            <p:cNvSpPr>
              <a:spLocks/>
            </p:cNvSpPr>
            <p:nvPr/>
          </p:nvSpPr>
          <p:spPr bwMode="auto">
            <a:xfrm>
              <a:off x="5630863" y="2776538"/>
              <a:ext cx="354013" cy="322262"/>
            </a:xfrm>
            <a:custGeom>
              <a:avLst/>
              <a:gdLst>
                <a:gd name="T0" fmla="*/ 0 w 221"/>
                <a:gd name="T1" fmla="*/ 2147483647 h 180"/>
                <a:gd name="T2" fmla="*/ 0 w 221"/>
                <a:gd name="T3" fmla="*/ 2147483647 h 180"/>
                <a:gd name="T4" fmla="*/ 0 w 221"/>
                <a:gd name="T5" fmla="*/ 2147483647 h 180"/>
                <a:gd name="T6" fmla="*/ 2147483647 w 221"/>
                <a:gd name="T7" fmla="*/ 2147483647 h 180"/>
                <a:gd name="T8" fmla="*/ 2147483647 w 221"/>
                <a:gd name="T9" fmla="*/ 2147483647 h 180"/>
                <a:gd name="T10" fmla="*/ 2147483647 w 221"/>
                <a:gd name="T11" fmla="*/ 2147483647 h 180"/>
                <a:gd name="T12" fmla="*/ 2147483647 w 221"/>
                <a:gd name="T13" fmla="*/ 2147483647 h 180"/>
                <a:gd name="T14" fmla="*/ 2147483647 w 221"/>
                <a:gd name="T15" fmla="*/ 2147483647 h 180"/>
                <a:gd name="T16" fmla="*/ 2147483647 w 221"/>
                <a:gd name="T17" fmla="*/ 2147483647 h 180"/>
                <a:gd name="T18" fmla="*/ 2147483647 w 221"/>
                <a:gd name="T19" fmla="*/ 2147483647 h 180"/>
                <a:gd name="T20" fmla="*/ 2147483647 w 221"/>
                <a:gd name="T21" fmla="*/ 2147483647 h 180"/>
                <a:gd name="T22" fmla="*/ 2147483647 w 221"/>
                <a:gd name="T23" fmla="*/ 2147483647 h 180"/>
                <a:gd name="T24" fmla="*/ 2147483647 w 221"/>
                <a:gd name="T25" fmla="*/ 2147483647 h 180"/>
                <a:gd name="T26" fmla="*/ 2147483647 w 221"/>
                <a:gd name="T27" fmla="*/ 2147483647 h 180"/>
                <a:gd name="T28" fmla="*/ 2147483647 w 221"/>
                <a:gd name="T29" fmla="*/ 2147483647 h 180"/>
                <a:gd name="T30" fmla="*/ 2147483647 w 221"/>
                <a:gd name="T31" fmla="*/ 2147483647 h 180"/>
                <a:gd name="T32" fmla="*/ 2147483647 w 221"/>
                <a:gd name="T33" fmla="*/ 2147483647 h 180"/>
                <a:gd name="T34" fmla="*/ 2147483647 w 221"/>
                <a:gd name="T35" fmla="*/ 2147483647 h 180"/>
                <a:gd name="T36" fmla="*/ 2147483647 w 221"/>
                <a:gd name="T37" fmla="*/ 2147483647 h 180"/>
                <a:gd name="T38" fmla="*/ 2147483647 w 221"/>
                <a:gd name="T39" fmla="*/ 2147483647 h 180"/>
                <a:gd name="T40" fmla="*/ 2147483647 w 221"/>
                <a:gd name="T41" fmla="*/ 2147483647 h 180"/>
                <a:gd name="T42" fmla="*/ 2147483647 w 221"/>
                <a:gd name="T43" fmla="*/ 2147483647 h 180"/>
                <a:gd name="T44" fmla="*/ 2147483647 w 221"/>
                <a:gd name="T45" fmla="*/ 2147483647 h 180"/>
                <a:gd name="T46" fmla="*/ 2147483647 w 221"/>
                <a:gd name="T47" fmla="*/ 2147483647 h 180"/>
                <a:gd name="T48" fmla="*/ 2147483647 w 221"/>
                <a:gd name="T49" fmla="*/ 2147483647 h 180"/>
                <a:gd name="T50" fmla="*/ 2147483647 w 221"/>
                <a:gd name="T51" fmla="*/ 2147483647 h 180"/>
                <a:gd name="T52" fmla="*/ 2147483647 w 221"/>
                <a:gd name="T53" fmla="*/ 2147483647 h 180"/>
                <a:gd name="T54" fmla="*/ 2147483647 w 221"/>
                <a:gd name="T55" fmla="*/ 2147483647 h 180"/>
                <a:gd name="T56" fmla="*/ 2147483647 w 221"/>
                <a:gd name="T57" fmla="*/ 2147483647 h 180"/>
                <a:gd name="T58" fmla="*/ 2147483647 w 221"/>
                <a:gd name="T59" fmla="*/ 2147483647 h 180"/>
                <a:gd name="T60" fmla="*/ 2147483647 w 221"/>
                <a:gd name="T61" fmla="*/ 2147483647 h 180"/>
                <a:gd name="T62" fmla="*/ 2147483647 w 221"/>
                <a:gd name="T63" fmla="*/ 2147483647 h 180"/>
                <a:gd name="T64" fmla="*/ 2147483647 w 221"/>
                <a:gd name="T65" fmla="*/ 2147483647 h 180"/>
                <a:gd name="T66" fmla="*/ 2147483647 w 221"/>
                <a:gd name="T67" fmla="*/ 2147483647 h 180"/>
                <a:gd name="T68" fmla="*/ 2147483647 w 221"/>
                <a:gd name="T69" fmla="*/ 2147483647 h 180"/>
                <a:gd name="T70" fmla="*/ 2147483647 w 221"/>
                <a:gd name="T71" fmla="*/ 2147483647 h 180"/>
                <a:gd name="T72" fmla="*/ 2147483647 w 221"/>
                <a:gd name="T73" fmla="*/ 2147483647 h 180"/>
                <a:gd name="T74" fmla="*/ 2147483647 w 221"/>
                <a:gd name="T75" fmla="*/ 0 h 180"/>
                <a:gd name="T76" fmla="*/ 2147483647 w 221"/>
                <a:gd name="T77" fmla="*/ 2147483647 h 180"/>
                <a:gd name="T78" fmla="*/ 2147483647 w 221"/>
                <a:gd name="T79" fmla="*/ 2147483647 h 180"/>
                <a:gd name="T80" fmla="*/ 2147483647 w 221"/>
                <a:gd name="T81" fmla="*/ 2147483647 h 180"/>
                <a:gd name="T82" fmla="*/ 2147483647 w 221"/>
                <a:gd name="T83" fmla="*/ 2147483647 h 180"/>
                <a:gd name="T84" fmla="*/ 2147483647 w 221"/>
                <a:gd name="T85" fmla="*/ 2147483647 h 180"/>
                <a:gd name="T86" fmla="*/ 2147483647 w 221"/>
                <a:gd name="T87" fmla="*/ 2147483647 h 180"/>
                <a:gd name="T88" fmla="*/ 2147483647 w 221"/>
                <a:gd name="T89" fmla="*/ 2147483647 h 180"/>
                <a:gd name="T90" fmla="*/ 2147483647 w 221"/>
                <a:gd name="T91" fmla="*/ 2147483647 h 180"/>
                <a:gd name="T92" fmla="*/ 2147483647 w 221"/>
                <a:gd name="T93" fmla="*/ 2147483647 h 180"/>
                <a:gd name="T94" fmla="*/ 2147483647 w 221"/>
                <a:gd name="T95" fmla="*/ 2147483647 h 180"/>
                <a:gd name="T96" fmla="*/ 2147483647 w 221"/>
                <a:gd name="T97" fmla="*/ 2147483647 h 180"/>
                <a:gd name="T98" fmla="*/ 2147483647 w 221"/>
                <a:gd name="T99" fmla="*/ 2147483647 h 180"/>
                <a:gd name="T100" fmla="*/ 2147483647 w 221"/>
                <a:gd name="T101" fmla="*/ 2147483647 h 180"/>
                <a:gd name="T102" fmla="*/ 2147483647 w 221"/>
                <a:gd name="T103" fmla="*/ 2147483647 h 180"/>
                <a:gd name="T104" fmla="*/ 2147483647 w 221"/>
                <a:gd name="T105" fmla="*/ 2147483647 h 180"/>
                <a:gd name="T106" fmla="*/ 2147483647 w 221"/>
                <a:gd name="T107" fmla="*/ 2147483647 h 180"/>
                <a:gd name="T108" fmla="*/ 0 w 221"/>
                <a:gd name="T109" fmla="*/ 2147483647 h 1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21"/>
                <a:gd name="T166" fmla="*/ 0 h 180"/>
                <a:gd name="T167" fmla="*/ 221 w 221"/>
                <a:gd name="T168" fmla="*/ 180 h 18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21" h="180">
                  <a:moveTo>
                    <a:pt x="0" y="78"/>
                  </a:moveTo>
                  <a:lnTo>
                    <a:pt x="0" y="84"/>
                  </a:lnTo>
                  <a:lnTo>
                    <a:pt x="0" y="96"/>
                  </a:lnTo>
                  <a:lnTo>
                    <a:pt x="6" y="102"/>
                  </a:lnTo>
                  <a:lnTo>
                    <a:pt x="12" y="120"/>
                  </a:lnTo>
                  <a:lnTo>
                    <a:pt x="12" y="138"/>
                  </a:lnTo>
                  <a:lnTo>
                    <a:pt x="30" y="144"/>
                  </a:lnTo>
                  <a:lnTo>
                    <a:pt x="36" y="150"/>
                  </a:lnTo>
                  <a:lnTo>
                    <a:pt x="18" y="174"/>
                  </a:lnTo>
                  <a:lnTo>
                    <a:pt x="36" y="180"/>
                  </a:lnTo>
                  <a:lnTo>
                    <a:pt x="48" y="180"/>
                  </a:lnTo>
                  <a:lnTo>
                    <a:pt x="77" y="180"/>
                  </a:lnTo>
                  <a:lnTo>
                    <a:pt x="95" y="180"/>
                  </a:lnTo>
                  <a:lnTo>
                    <a:pt x="113" y="174"/>
                  </a:lnTo>
                  <a:lnTo>
                    <a:pt x="113" y="162"/>
                  </a:lnTo>
                  <a:lnTo>
                    <a:pt x="113" y="150"/>
                  </a:lnTo>
                  <a:lnTo>
                    <a:pt x="131" y="144"/>
                  </a:lnTo>
                  <a:lnTo>
                    <a:pt x="137" y="138"/>
                  </a:lnTo>
                  <a:lnTo>
                    <a:pt x="149" y="138"/>
                  </a:lnTo>
                  <a:lnTo>
                    <a:pt x="155" y="114"/>
                  </a:lnTo>
                  <a:lnTo>
                    <a:pt x="167" y="102"/>
                  </a:lnTo>
                  <a:lnTo>
                    <a:pt x="155" y="90"/>
                  </a:lnTo>
                  <a:lnTo>
                    <a:pt x="173" y="90"/>
                  </a:lnTo>
                  <a:lnTo>
                    <a:pt x="173" y="84"/>
                  </a:lnTo>
                  <a:lnTo>
                    <a:pt x="179" y="66"/>
                  </a:lnTo>
                  <a:lnTo>
                    <a:pt x="167" y="54"/>
                  </a:lnTo>
                  <a:lnTo>
                    <a:pt x="179" y="36"/>
                  </a:lnTo>
                  <a:lnTo>
                    <a:pt x="215" y="30"/>
                  </a:lnTo>
                  <a:lnTo>
                    <a:pt x="215" y="24"/>
                  </a:lnTo>
                  <a:lnTo>
                    <a:pt x="221" y="24"/>
                  </a:lnTo>
                  <a:lnTo>
                    <a:pt x="209" y="24"/>
                  </a:lnTo>
                  <a:lnTo>
                    <a:pt x="203" y="24"/>
                  </a:lnTo>
                  <a:lnTo>
                    <a:pt x="191" y="24"/>
                  </a:lnTo>
                  <a:lnTo>
                    <a:pt x="167" y="36"/>
                  </a:lnTo>
                  <a:lnTo>
                    <a:pt x="161" y="12"/>
                  </a:lnTo>
                  <a:lnTo>
                    <a:pt x="155" y="0"/>
                  </a:lnTo>
                  <a:lnTo>
                    <a:pt x="143" y="6"/>
                  </a:lnTo>
                  <a:lnTo>
                    <a:pt x="143" y="18"/>
                  </a:lnTo>
                  <a:lnTo>
                    <a:pt x="131" y="24"/>
                  </a:lnTo>
                  <a:lnTo>
                    <a:pt x="125" y="30"/>
                  </a:lnTo>
                  <a:lnTo>
                    <a:pt x="113" y="30"/>
                  </a:lnTo>
                  <a:lnTo>
                    <a:pt x="107" y="30"/>
                  </a:lnTo>
                  <a:lnTo>
                    <a:pt x="101" y="24"/>
                  </a:lnTo>
                  <a:lnTo>
                    <a:pt x="83" y="24"/>
                  </a:lnTo>
                  <a:lnTo>
                    <a:pt x="71" y="18"/>
                  </a:lnTo>
                  <a:lnTo>
                    <a:pt x="65" y="24"/>
                  </a:lnTo>
                  <a:lnTo>
                    <a:pt x="60" y="30"/>
                  </a:lnTo>
                  <a:lnTo>
                    <a:pt x="54" y="48"/>
                  </a:lnTo>
                  <a:lnTo>
                    <a:pt x="36" y="54"/>
                  </a:lnTo>
                  <a:lnTo>
                    <a:pt x="30" y="66"/>
                  </a:lnTo>
                  <a:lnTo>
                    <a:pt x="24" y="66"/>
                  </a:lnTo>
                  <a:lnTo>
                    <a:pt x="6" y="60"/>
                  </a:lnTo>
                  <a:lnTo>
                    <a:pt x="0" y="78"/>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66" name="Freeform 3858"/>
            <p:cNvSpPr>
              <a:spLocks/>
            </p:cNvSpPr>
            <p:nvPr/>
          </p:nvSpPr>
          <p:spPr bwMode="auto">
            <a:xfrm>
              <a:off x="4868863" y="2884488"/>
              <a:ext cx="58738" cy="31750"/>
            </a:xfrm>
            <a:custGeom>
              <a:avLst/>
              <a:gdLst>
                <a:gd name="T0" fmla="*/ 2147483647 w 36"/>
                <a:gd name="T1" fmla="*/ 0 h 18"/>
                <a:gd name="T2" fmla="*/ 2147483647 w 36"/>
                <a:gd name="T3" fmla="*/ 2147483647 h 18"/>
                <a:gd name="T4" fmla="*/ 0 w 36"/>
                <a:gd name="T5" fmla="*/ 2147483647 h 18"/>
                <a:gd name="T6" fmla="*/ 2147483647 w 36"/>
                <a:gd name="T7" fmla="*/ 2147483647 h 18"/>
                <a:gd name="T8" fmla="*/ 2147483647 w 36"/>
                <a:gd name="T9" fmla="*/ 2147483647 h 18"/>
                <a:gd name="T10" fmla="*/ 2147483647 w 36"/>
                <a:gd name="T11" fmla="*/ 2147483647 h 18"/>
                <a:gd name="T12" fmla="*/ 2147483647 w 36"/>
                <a:gd name="T13" fmla="*/ 0 h 18"/>
                <a:gd name="T14" fmla="*/ 0 60000 65536"/>
                <a:gd name="T15" fmla="*/ 0 60000 65536"/>
                <a:gd name="T16" fmla="*/ 0 60000 65536"/>
                <a:gd name="T17" fmla="*/ 0 60000 65536"/>
                <a:gd name="T18" fmla="*/ 0 60000 65536"/>
                <a:gd name="T19" fmla="*/ 0 60000 65536"/>
                <a:gd name="T20" fmla="*/ 0 60000 65536"/>
                <a:gd name="T21" fmla="*/ 0 w 36"/>
                <a:gd name="T22" fmla="*/ 0 h 18"/>
                <a:gd name="T23" fmla="*/ 36 w 36"/>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18">
                  <a:moveTo>
                    <a:pt x="36" y="0"/>
                  </a:moveTo>
                  <a:lnTo>
                    <a:pt x="18" y="6"/>
                  </a:lnTo>
                  <a:lnTo>
                    <a:pt x="0" y="12"/>
                  </a:lnTo>
                  <a:lnTo>
                    <a:pt x="6" y="18"/>
                  </a:lnTo>
                  <a:lnTo>
                    <a:pt x="30" y="12"/>
                  </a:lnTo>
                  <a:lnTo>
                    <a:pt x="24" y="6"/>
                  </a:lnTo>
                  <a:lnTo>
                    <a:pt x="36" y="0"/>
                  </a:lnTo>
                  <a:close/>
                </a:path>
              </a:pathLst>
            </a:custGeom>
            <a:solidFill>
              <a:srgbClr val="0B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67" name="Line 3859"/>
            <p:cNvSpPr>
              <a:spLocks noChangeShapeType="1"/>
            </p:cNvSpPr>
            <p:nvPr/>
          </p:nvSpPr>
          <p:spPr bwMode="auto">
            <a:xfrm>
              <a:off x="5967413" y="2830513"/>
              <a:ext cx="9525"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68" name="Line 3860"/>
            <p:cNvSpPr>
              <a:spLocks noChangeShapeType="1"/>
            </p:cNvSpPr>
            <p:nvPr/>
          </p:nvSpPr>
          <p:spPr bwMode="auto">
            <a:xfrm>
              <a:off x="5976938" y="2841625"/>
              <a:ext cx="1588"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69" name="Line 3861"/>
            <p:cNvSpPr>
              <a:spLocks noChangeShapeType="1"/>
            </p:cNvSpPr>
            <p:nvPr/>
          </p:nvSpPr>
          <p:spPr bwMode="auto">
            <a:xfrm flipH="1">
              <a:off x="5967413" y="2841625"/>
              <a:ext cx="9525"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70" name="Line 3862"/>
            <p:cNvSpPr>
              <a:spLocks noChangeShapeType="1"/>
            </p:cNvSpPr>
            <p:nvPr/>
          </p:nvSpPr>
          <p:spPr bwMode="auto">
            <a:xfrm flipH="1">
              <a:off x="5957888" y="2852738"/>
              <a:ext cx="9525"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71" name="Line 3863"/>
            <p:cNvSpPr>
              <a:spLocks noChangeShapeType="1"/>
            </p:cNvSpPr>
            <p:nvPr/>
          </p:nvSpPr>
          <p:spPr bwMode="auto">
            <a:xfrm>
              <a:off x="5957888" y="2852738"/>
              <a:ext cx="1588" cy="95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72" name="Line 3864"/>
            <p:cNvSpPr>
              <a:spLocks noChangeShapeType="1"/>
            </p:cNvSpPr>
            <p:nvPr/>
          </p:nvSpPr>
          <p:spPr bwMode="auto">
            <a:xfrm flipH="1">
              <a:off x="5946775" y="2852738"/>
              <a:ext cx="11113" cy="95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73" name="Line 3865"/>
            <p:cNvSpPr>
              <a:spLocks noChangeShapeType="1"/>
            </p:cNvSpPr>
            <p:nvPr/>
          </p:nvSpPr>
          <p:spPr bwMode="auto">
            <a:xfrm>
              <a:off x="5946775" y="2862263"/>
              <a:ext cx="1588"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74" name="Line 3866"/>
            <p:cNvSpPr>
              <a:spLocks noChangeShapeType="1"/>
            </p:cNvSpPr>
            <p:nvPr/>
          </p:nvSpPr>
          <p:spPr bwMode="auto">
            <a:xfrm>
              <a:off x="5946775" y="2873375"/>
              <a:ext cx="1588"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75" name="Line 3867"/>
            <p:cNvSpPr>
              <a:spLocks noChangeShapeType="1"/>
            </p:cNvSpPr>
            <p:nvPr/>
          </p:nvSpPr>
          <p:spPr bwMode="auto">
            <a:xfrm>
              <a:off x="5946775" y="2884488"/>
              <a:ext cx="11113"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76" name="Line 3868"/>
            <p:cNvSpPr>
              <a:spLocks noChangeShapeType="1"/>
            </p:cNvSpPr>
            <p:nvPr/>
          </p:nvSpPr>
          <p:spPr bwMode="auto">
            <a:xfrm>
              <a:off x="5967413" y="2916238"/>
              <a:ext cx="1588"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77" name="Line 3869"/>
            <p:cNvSpPr>
              <a:spLocks noChangeShapeType="1"/>
            </p:cNvSpPr>
            <p:nvPr/>
          </p:nvSpPr>
          <p:spPr bwMode="auto">
            <a:xfrm>
              <a:off x="5967413" y="2927350"/>
              <a:ext cx="9525"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78" name="Line 3870"/>
            <p:cNvSpPr>
              <a:spLocks noChangeShapeType="1"/>
            </p:cNvSpPr>
            <p:nvPr/>
          </p:nvSpPr>
          <p:spPr bwMode="auto">
            <a:xfrm>
              <a:off x="5976938" y="2938463"/>
              <a:ext cx="7938"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79" name="Line 3871"/>
            <p:cNvSpPr>
              <a:spLocks noChangeShapeType="1"/>
            </p:cNvSpPr>
            <p:nvPr/>
          </p:nvSpPr>
          <p:spPr bwMode="auto">
            <a:xfrm>
              <a:off x="5984875" y="2949575"/>
              <a:ext cx="1588" cy="95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80" name="Line 3872"/>
            <p:cNvSpPr>
              <a:spLocks noChangeShapeType="1"/>
            </p:cNvSpPr>
            <p:nvPr/>
          </p:nvSpPr>
          <p:spPr bwMode="auto">
            <a:xfrm>
              <a:off x="5984875" y="2959100"/>
              <a:ext cx="1588"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81" name="Line 3873"/>
            <p:cNvSpPr>
              <a:spLocks noChangeShapeType="1"/>
            </p:cNvSpPr>
            <p:nvPr/>
          </p:nvSpPr>
          <p:spPr bwMode="auto">
            <a:xfrm>
              <a:off x="5984875" y="2970213"/>
              <a:ext cx="11113"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82" name="Line 3874"/>
            <p:cNvSpPr>
              <a:spLocks noChangeShapeType="1"/>
            </p:cNvSpPr>
            <p:nvPr/>
          </p:nvSpPr>
          <p:spPr bwMode="auto">
            <a:xfrm flipV="1">
              <a:off x="6130925" y="2927350"/>
              <a:ext cx="9525"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83" name="Line 3875"/>
            <p:cNvSpPr>
              <a:spLocks noChangeShapeType="1"/>
            </p:cNvSpPr>
            <p:nvPr/>
          </p:nvSpPr>
          <p:spPr bwMode="auto">
            <a:xfrm flipV="1">
              <a:off x="6140450" y="2916238"/>
              <a:ext cx="1588"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84" name="Line 3876"/>
            <p:cNvSpPr>
              <a:spLocks noChangeShapeType="1"/>
            </p:cNvSpPr>
            <p:nvPr/>
          </p:nvSpPr>
          <p:spPr bwMode="auto">
            <a:xfrm flipV="1">
              <a:off x="6140450" y="2884488"/>
              <a:ext cx="11113" cy="317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85" name="Line 3877"/>
            <p:cNvSpPr>
              <a:spLocks noChangeShapeType="1"/>
            </p:cNvSpPr>
            <p:nvPr/>
          </p:nvSpPr>
          <p:spPr bwMode="auto">
            <a:xfrm flipH="1">
              <a:off x="6140450" y="2884488"/>
              <a:ext cx="11113"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86" name="Line 3878"/>
            <p:cNvSpPr>
              <a:spLocks noChangeShapeType="1"/>
            </p:cNvSpPr>
            <p:nvPr/>
          </p:nvSpPr>
          <p:spPr bwMode="auto">
            <a:xfrm flipH="1">
              <a:off x="6102350" y="2873375"/>
              <a:ext cx="7938"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87" name="Line 3879"/>
            <p:cNvSpPr>
              <a:spLocks noChangeShapeType="1"/>
            </p:cNvSpPr>
            <p:nvPr/>
          </p:nvSpPr>
          <p:spPr bwMode="auto">
            <a:xfrm flipH="1">
              <a:off x="6083300" y="2873375"/>
              <a:ext cx="19050"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88" name="Freeform 3880"/>
            <p:cNvSpPr>
              <a:spLocks/>
            </p:cNvSpPr>
            <p:nvPr/>
          </p:nvSpPr>
          <p:spPr bwMode="auto">
            <a:xfrm>
              <a:off x="4954588" y="2916238"/>
              <a:ext cx="30163" cy="53975"/>
            </a:xfrm>
            <a:custGeom>
              <a:avLst/>
              <a:gdLst>
                <a:gd name="T0" fmla="*/ 2147483647 w 18"/>
                <a:gd name="T1" fmla="*/ 2147483647 h 30"/>
                <a:gd name="T2" fmla="*/ 2147483647 w 18"/>
                <a:gd name="T3" fmla="*/ 2147483647 h 30"/>
                <a:gd name="T4" fmla="*/ 0 w 18"/>
                <a:gd name="T5" fmla="*/ 2147483647 h 30"/>
                <a:gd name="T6" fmla="*/ 0 w 18"/>
                <a:gd name="T7" fmla="*/ 2147483647 h 30"/>
                <a:gd name="T8" fmla="*/ 2147483647 w 18"/>
                <a:gd name="T9" fmla="*/ 0 h 30"/>
                <a:gd name="T10" fmla="*/ 2147483647 w 18"/>
                <a:gd name="T11" fmla="*/ 2147483647 h 30"/>
                <a:gd name="T12" fmla="*/ 2147483647 w 18"/>
                <a:gd name="T13" fmla="*/ 2147483647 h 30"/>
                <a:gd name="T14" fmla="*/ 0 60000 65536"/>
                <a:gd name="T15" fmla="*/ 0 60000 65536"/>
                <a:gd name="T16" fmla="*/ 0 60000 65536"/>
                <a:gd name="T17" fmla="*/ 0 60000 65536"/>
                <a:gd name="T18" fmla="*/ 0 60000 65536"/>
                <a:gd name="T19" fmla="*/ 0 60000 65536"/>
                <a:gd name="T20" fmla="*/ 0 60000 65536"/>
                <a:gd name="T21" fmla="*/ 0 w 18"/>
                <a:gd name="T22" fmla="*/ 0 h 30"/>
                <a:gd name="T23" fmla="*/ 18 w 1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0">
                  <a:moveTo>
                    <a:pt x="18" y="18"/>
                  </a:moveTo>
                  <a:lnTo>
                    <a:pt x="6" y="30"/>
                  </a:lnTo>
                  <a:lnTo>
                    <a:pt x="0" y="30"/>
                  </a:lnTo>
                  <a:lnTo>
                    <a:pt x="0" y="12"/>
                  </a:lnTo>
                  <a:lnTo>
                    <a:pt x="6" y="0"/>
                  </a:lnTo>
                  <a:lnTo>
                    <a:pt x="18" y="6"/>
                  </a:lnTo>
                  <a:lnTo>
                    <a:pt x="18" y="18"/>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89" name="Freeform 3881"/>
            <p:cNvSpPr>
              <a:spLocks/>
            </p:cNvSpPr>
            <p:nvPr/>
          </p:nvSpPr>
          <p:spPr bwMode="auto">
            <a:xfrm>
              <a:off x="4965700" y="2819400"/>
              <a:ext cx="165100" cy="182562"/>
            </a:xfrm>
            <a:custGeom>
              <a:avLst/>
              <a:gdLst>
                <a:gd name="T0" fmla="*/ 2147483647 w 102"/>
                <a:gd name="T1" fmla="*/ 2147483647 h 102"/>
                <a:gd name="T2" fmla="*/ 2147483647 w 102"/>
                <a:gd name="T3" fmla="*/ 2147483647 h 102"/>
                <a:gd name="T4" fmla="*/ 2147483647 w 102"/>
                <a:gd name="T5" fmla="*/ 2147483647 h 102"/>
                <a:gd name="T6" fmla="*/ 2147483647 w 102"/>
                <a:gd name="T7" fmla="*/ 2147483647 h 102"/>
                <a:gd name="T8" fmla="*/ 2147483647 w 102"/>
                <a:gd name="T9" fmla="*/ 2147483647 h 102"/>
                <a:gd name="T10" fmla="*/ 0 w 102"/>
                <a:gd name="T11" fmla="*/ 2147483647 h 102"/>
                <a:gd name="T12" fmla="*/ 0 w 102"/>
                <a:gd name="T13" fmla="*/ 2147483647 h 102"/>
                <a:gd name="T14" fmla="*/ 0 w 102"/>
                <a:gd name="T15" fmla="*/ 2147483647 h 102"/>
                <a:gd name="T16" fmla="*/ 2147483647 w 102"/>
                <a:gd name="T17" fmla="*/ 2147483647 h 102"/>
                <a:gd name="T18" fmla="*/ 2147483647 w 102"/>
                <a:gd name="T19" fmla="*/ 2147483647 h 102"/>
                <a:gd name="T20" fmla="*/ 0 w 102"/>
                <a:gd name="T21" fmla="*/ 2147483647 h 102"/>
                <a:gd name="T22" fmla="*/ 0 w 102"/>
                <a:gd name="T23" fmla="*/ 2147483647 h 102"/>
                <a:gd name="T24" fmla="*/ 2147483647 w 102"/>
                <a:gd name="T25" fmla="*/ 2147483647 h 102"/>
                <a:gd name="T26" fmla="*/ 2147483647 w 102"/>
                <a:gd name="T27" fmla="*/ 2147483647 h 102"/>
                <a:gd name="T28" fmla="*/ 2147483647 w 102"/>
                <a:gd name="T29" fmla="*/ 2147483647 h 102"/>
                <a:gd name="T30" fmla="*/ 2147483647 w 102"/>
                <a:gd name="T31" fmla="*/ 2147483647 h 102"/>
                <a:gd name="T32" fmla="*/ 2147483647 w 102"/>
                <a:gd name="T33" fmla="*/ 2147483647 h 102"/>
                <a:gd name="T34" fmla="*/ 2147483647 w 102"/>
                <a:gd name="T35" fmla="*/ 2147483647 h 102"/>
                <a:gd name="T36" fmla="*/ 2147483647 w 102"/>
                <a:gd name="T37" fmla="*/ 0 h 102"/>
                <a:gd name="T38" fmla="*/ 2147483647 w 102"/>
                <a:gd name="T39" fmla="*/ 2147483647 h 102"/>
                <a:gd name="T40" fmla="*/ 2147483647 w 102"/>
                <a:gd name="T41" fmla="*/ 2147483647 h 1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02"/>
                <a:gd name="T65" fmla="*/ 102 w 102"/>
                <a:gd name="T66" fmla="*/ 102 h 10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02">
                  <a:moveTo>
                    <a:pt x="66" y="12"/>
                  </a:moveTo>
                  <a:lnTo>
                    <a:pt x="36" y="12"/>
                  </a:lnTo>
                  <a:lnTo>
                    <a:pt x="12" y="12"/>
                  </a:lnTo>
                  <a:lnTo>
                    <a:pt x="6" y="12"/>
                  </a:lnTo>
                  <a:lnTo>
                    <a:pt x="6" y="24"/>
                  </a:lnTo>
                  <a:lnTo>
                    <a:pt x="0" y="30"/>
                  </a:lnTo>
                  <a:lnTo>
                    <a:pt x="0" y="54"/>
                  </a:lnTo>
                  <a:lnTo>
                    <a:pt x="12" y="60"/>
                  </a:lnTo>
                  <a:lnTo>
                    <a:pt x="12" y="72"/>
                  </a:lnTo>
                  <a:lnTo>
                    <a:pt x="0" y="84"/>
                  </a:lnTo>
                  <a:lnTo>
                    <a:pt x="0" y="90"/>
                  </a:lnTo>
                  <a:lnTo>
                    <a:pt x="24" y="102"/>
                  </a:lnTo>
                  <a:lnTo>
                    <a:pt x="54" y="78"/>
                  </a:lnTo>
                  <a:lnTo>
                    <a:pt x="72" y="66"/>
                  </a:lnTo>
                  <a:lnTo>
                    <a:pt x="84" y="60"/>
                  </a:lnTo>
                  <a:lnTo>
                    <a:pt x="84" y="18"/>
                  </a:lnTo>
                  <a:lnTo>
                    <a:pt x="102" y="6"/>
                  </a:lnTo>
                  <a:lnTo>
                    <a:pt x="96" y="0"/>
                  </a:lnTo>
                  <a:lnTo>
                    <a:pt x="78" y="6"/>
                  </a:lnTo>
                  <a:lnTo>
                    <a:pt x="66" y="12"/>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90" name="Freeform 3882"/>
            <p:cNvSpPr>
              <a:spLocks/>
            </p:cNvSpPr>
            <p:nvPr/>
          </p:nvSpPr>
          <p:spPr bwMode="auto">
            <a:xfrm>
              <a:off x="5773738" y="2670175"/>
              <a:ext cx="222250" cy="171450"/>
            </a:xfrm>
            <a:custGeom>
              <a:avLst/>
              <a:gdLst>
                <a:gd name="T0" fmla="*/ 2147483647 w 138"/>
                <a:gd name="T1" fmla="*/ 2147483647 h 96"/>
                <a:gd name="T2" fmla="*/ 2147483647 w 138"/>
                <a:gd name="T3" fmla="*/ 2147483647 h 96"/>
                <a:gd name="T4" fmla="*/ 2147483647 w 138"/>
                <a:gd name="T5" fmla="*/ 2147483647 h 96"/>
                <a:gd name="T6" fmla="*/ 2147483647 w 138"/>
                <a:gd name="T7" fmla="*/ 2147483647 h 96"/>
                <a:gd name="T8" fmla="*/ 2147483647 w 138"/>
                <a:gd name="T9" fmla="*/ 2147483647 h 96"/>
                <a:gd name="T10" fmla="*/ 2147483647 w 138"/>
                <a:gd name="T11" fmla="*/ 2147483647 h 96"/>
                <a:gd name="T12" fmla="*/ 2147483647 w 138"/>
                <a:gd name="T13" fmla="*/ 2147483647 h 96"/>
                <a:gd name="T14" fmla="*/ 2147483647 w 138"/>
                <a:gd name="T15" fmla="*/ 2147483647 h 96"/>
                <a:gd name="T16" fmla="*/ 2147483647 w 138"/>
                <a:gd name="T17" fmla="*/ 2147483647 h 96"/>
                <a:gd name="T18" fmla="*/ 2147483647 w 138"/>
                <a:gd name="T19" fmla="*/ 2147483647 h 96"/>
                <a:gd name="T20" fmla="*/ 2147483647 w 138"/>
                <a:gd name="T21" fmla="*/ 2147483647 h 96"/>
                <a:gd name="T22" fmla="*/ 2147483647 w 138"/>
                <a:gd name="T23" fmla="*/ 2147483647 h 96"/>
                <a:gd name="T24" fmla="*/ 2147483647 w 138"/>
                <a:gd name="T25" fmla="*/ 2147483647 h 96"/>
                <a:gd name="T26" fmla="*/ 2147483647 w 138"/>
                <a:gd name="T27" fmla="*/ 2147483647 h 96"/>
                <a:gd name="T28" fmla="*/ 2147483647 w 138"/>
                <a:gd name="T29" fmla="*/ 2147483647 h 96"/>
                <a:gd name="T30" fmla="*/ 2147483647 w 138"/>
                <a:gd name="T31" fmla="*/ 2147483647 h 96"/>
                <a:gd name="T32" fmla="*/ 0 w 138"/>
                <a:gd name="T33" fmla="*/ 2147483647 h 96"/>
                <a:gd name="T34" fmla="*/ 2147483647 w 138"/>
                <a:gd name="T35" fmla="*/ 2147483647 h 96"/>
                <a:gd name="T36" fmla="*/ 2147483647 w 138"/>
                <a:gd name="T37" fmla="*/ 0 h 96"/>
                <a:gd name="T38" fmla="*/ 2147483647 w 138"/>
                <a:gd name="T39" fmla="*/ 0 h 96"/>
                <a:gd name="T40" fmla="*/ 2147483647 w 138"/>
                <a:gd name="T41" fmla="*/ 2147483647 h 96"/>
                <a:gd name="T42" fmla="*/ 2147483647 w 138"/>
                <a:gd name="T43" fmla="*/ 2147483647 h 96"/>
                <a:gd name="T44" fmla="*/ 2147483647 w 138"/>
                <a:gd name="T45" fmla="*/ 2147483647 h 96"/>
                <a:gd name="T46" fmla="*/ 2147483647 w 138"/>
                <a:gd name="T47" fmla="*/ 2147483647 h 96"/>
                <a:gd name="T48" fmla="*/ 2147483647 w 138"/>
                <a:gd name="T49" fmla="*/ 2147483647 h 96"/>
                <a:gd name="T50" fmla="*/ 2147483647 w 138"/>
                <a:gd name="T51" fmla="*/ 2147483647 h 96"/>
                <a:gd name="T52" fmla="*/ 2147483647 w 138"/>
                <a:gd name="T53" fmla="*/ 2147483647 h 96"/>
                <a:gd name="T54" fmla="*/ 2147483647 w 138"/>
                <a:gd name="T55" fmla="*/ 2147483647 h 96"/>
                <a:gd name="T56" fmla="*/ 2147483647 w 138"/>
                <a:gd name="T57" fmla="*/ 2147483647 h 96"/>
                <a:gd name="T58" fmla="*/ 2147483647 w 138"/>
                <a:gd name="T59" fmla="*/ 2147483647 h 96"/>
                <a:gd name="T60" fmla="*/ 2147483647 w 138"/>
                <a:gd name="T61" fmla="*/ 2147483647 h 96"/>
                <a:gd name="T62" fmla="*/ 2147483647 w 138"/>
                <a:gd name="T63" fmla="*/ 2147483647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8"/>
                <a:gd name="T97" fmla="*/ 0 h 96"/>
                <a:gd name="T98" fmla="*/ 138 w 138"/>
                <a:gd name="T99" fmla="*/ 96 h 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8" h="96">
                  <a:moveTo>
                    <a:pt x="114" y="84"/>
                  </a:moveTo>
                  <a:lnTo>
                    <a:pt x="102" y="84"/>
                  </a:lnTo>
                  <a:lnTo>
                    <a:pt x="78" y="96"/>
                  </a:lnTo>
                  <a:lnTo>
                    <a:pt x="72" y="72"/>
                  </a:lnTo>
                  <a:lnTo>
                    <a:pt x="66" y="60"/>
                  </a:lnTo>
                  <a:lnTo>
                    <a:pt x="54" y="66"/>
                  </a:lnTo>
                  <a:lnTo>
                    <a:pt x="54" y="78"/>
                  </a:lnTo>
                  <a:lnTo>
                    <a:pt x="42" y="84"/>
                  </a:lnTo>
                  <a:lnTo>
                    <a:pt x="36" y="90"/>
                  </a:lnTo>
                  <a:lnTo>
                    <a:pt x="24" y="90"/>
                  </a:lnTo>
                  <a:lnTo>
                    <a:pt x="18" y="90"/>
                  </a:lnTo>
                  <a:lnTo>
                    <a:pt x="12" y="84"/>
                  </a:lnTo>
                  <a:lnTo>
                    <a:pt x="18" y="60"/>
                  </a:lnTo>
                  <a:lnTo>
                    <a:pt x="18" y="54"/>
                  </a:lnTo>
                  <a:lnTo>
                    <a:pt x="6" y="48"/>
                  </a:lnTo>
                  <a:lnTo>
                    <a:pt x="0" y="36"/>
                  </a:lnTo>
                  <a:lnTo>
                    <a:pt x="30" y="6"/>
                  </a:lnTo>
                  <a:lnTo>
                    <a:pt x="42" y="0"/>
                  </a:lnTo>
                  <a:lnTo>
                    <a:pt x="66" y="0"/>
                  </a:lnTo>
                  <a:lnTo>
                    <a:pt x="84" y="12"/>
                  </a:lnTo>
                  <a:lnTo>
                    <a:pt x="42" y="24"/>
                  </a:lnTo>
                  <a:lnTo>
                    <a:pt x="42" y="36"/>
                  </a:lnTo>
                  <a:lnTo>
                    <a:pt x="72" y="42"/>
                  </a:lnTo>
                  <a:lnTo>
                    <a:pt x="102" y="42"/>
                  </a:lnTo>
                  <a:lnTo>
                    <a:pt x="108" y="60"/>
                  </a:lnTo>
                  <a:lnTo>
                    <a:pt x="126" y="60"/>
                  </a:lnTo>
                  <a:lnTo>
                    <a:pt x="138" y="84"/>
                  </a:lnTo>
                  <a:lnTo>
                    <a:pt x="132" y="84"/>
                  </a:lnTo>
                  <a:lnTo>
                    <a:pt x="120" y="84"/>
                  </a:lnTo>
                  <a:lnTo>
                    <a:pt x="114" y="84"/>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91" name="Freeform 3883"/>
            <p:cNvSpPr>
              <a:spLocks/>
            </p:cNvSpPr>
            <p:nvPr/>
          </p:nvSpPr>
          <p:spPr bwMode="auto">
            <a:xfrm>
              <a:off x="5427663" y="2519363"/>
              <a:ext cx="414338" cy="300037"/>
            </a:xfrm>
            <a:custGeom>
              <a:avLst/>
              <a:gdLst>
                <a:gd name="T0" fmla="*/ 2147483647 w 257"/>
                <a:gd name="T1" fmla="*/ 2147483647 h 168"/>
                <a:gd name="T2" fmla="*/ 2147483647 w 257"/>
                <a:gd name="T3" fmla="*/ 2147483647 h 168"/>
                <a:gd name="T4" fmla="*/ 2147483647 w 257"/>
                <a:gd name="T5" fmla="*/ 2147483647 h 168"/>
                <a:gd name="T6" fmla="*/ 2147483647 w 257"/>
                <a:gd name="T7" fmla="*/ 2147483647 h 168"/>
                <a:gd name="T8" fmla="*/ 2147483647 w 257"/>
                <a:gd name="T9" fmla="*/ 2147483647 h 168"/>
                <a:gd name="T10" fmla="*/ 2147483647 w 257"/>
                <a:gd name="T11" fmla="*/ 2147483647 h 168"/>
                <a:gd name="T12" fmla="*/ 2147483647 w 257"/>
                <a:gd name="T13" fmla="*/ 2147483647 h 168"/>
                <a:gd name="T14" fmla="*/ 2147483647 w 257"/>
                <a:gd name="T15" fmla="*/ 2147483647 h 168"/>
                <a:gd name="T16" fmla="*/ 2147483647 w 257"/>
                <a:gd name="T17" fmla="*/ 2147483647 h 168"/>
                <a:gd name="T18" fmla="*/ 2147483647 w 257"/>
                <a:gd name="T19" fmla="*/ 2147483647 h 168"/>
                <a:gd name="T20" fmla="*/ 2147483647 w 257"/>
                <a:gd name="T21" fmla="*/ 2147483647 h 168"/>
                <a:gd name="T22" fmla="*/ 2147483647 w 257"/>
                <a:gd name="T23" fmla="*/ 2147483647 h 168"/>
                <a:gd name="T24" fmla="*/ 0 w 257"/>
                <a:gd name="T25" fmla="*/ 2147483647 h 168"/>
                <a:gd name="T26" fmla="*/ 2147483647 w 257"/>
                <a:gd name="T27" fmla="*/ 0 h 168"/>
                <a:gd name="T28" fmla="*/ 2147483647 w 257"/>
                <a:gd name="T29" fmla="*/ 2147483647 h 168"/>
                <a:gd name="T30" fmla="*/ 2147483647 w 257"/>
                <a:gd name="T31" fmla="*/ 2147483647 h 168"/>
                <a:gd name="T32" fmla="*/ 2147483647 w 257"/>
                <a:gd name="T33" fmla="*/ 2147483647 h 168"/>
                <a:gd name="T34" fmla="*/ 2147483647 w 257"/>
                <a:gd name="T35" fmla="*/ 2147483647 h 168"/>
                <a:gd name="T36" fmla="*/ 2147483647 w 257"/>
                <a:gd name="T37" fmla="*/ 2147483647 h 168"/>
                <a:gd name="T38" fmla="*/ 2147483647 w 257"/>
                <a:gd name="T39" fmla="*/ 2147483647 h 168"/>
                <a:gd name="T40" fmla="*/ 2147483647 w 257"/>
                <a:gd name="T41" fmla="*/ 2147483647 h 168"/>
                <a:gd name="T42" fmla="*/ 2147483647 w 257"/>
                <a:gd name="T43" fmla="*/ 2147483647 h 168"/>
                <a:gd name="T44" fmla="*/ 2147483647 w 257"/>
                <a:gd name="T45" fmla="*/ 2147483647 h 168"/>
                <a:gd name="T46" fmla="*/ 2147483647 w 257"/>
                <a:gd name="T47" fmla="*/ 2147483647 h 168"/>
                <a:gd name="T48" fmla="*/ 2147483647 w 257"/>
                <a:gd name="T49" fmla="*/ 2147483647 h 168"/>
                <a:gd name="T50" fmla="*/ 2147483647 w 257"/>
                <a:gd name="T51" fmla="*/ 2147483647 h 168"/>
                <a:gd name="T52" fmla="*/ 2147483647 w 257"/>
                <a:gd name="T53" fmla="*/ 2147483647 h 168"/>
                <a:gd name="T54" fmla="*/ 2147483647 w 257"/>
                <a:gd name="T55" fmla="*/ 2147483647 h 168"/>
                <a:gd name="T56" fmla="*/ 2147483647 w 257"/>
                <a:gd name="T57" fmla="*/ 2147483647 h 168"/>
                <a:gd name="T58" fmla="*/ 2147483647 w 257"/>
                <a:gd name="T59" fmla="*/ 2147483647 h 168"/>
                <a:gd name="T60" fmla="*/ 2147483647 w 257"/>
                <a:gd name="T61" fmla="*/ 2147483647 h 168"/>
                <a:gd name="T62" fmla="*/ 2147483647 w 257"/>
                <a:gd name="T63" fmla="*/ 2147483647 h 168"/>
                <a:gd name="T64" fmla="*/ 2147483647 w 257"/>
                <a:gd name="T65" fmla="*/ 2147483647 h 168"/>
                <a:gd name="T66" fmla="*/ 2147483647 w 257"/>
                <a:gd name="T67" fmla="*/ 2147483647 h 168"/>
                <a:gd name="T68" fmla="*/ 2147483647 w 257"/>
                <a:gd name="T69" fmla="*/ 2147483647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7"/>
                <a:gd name="T106" fmla="*/ 0 h 168"/>
                <a:gd name="T107" fmla="*/ 257 w 257"/>
                <a:gd name="T108" fmla="*/ 168 h 1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7" h="168">
                  <a:moveTo>
                    <a:pt x="186" y="144"/>
                  </a:moveTo>
                  <a:lnTo>
                    <a:pt x="132" y="108"/>
                  </a:lnTo>
                  <a:lnTo>
                    <a:pt x="114" y="102"/>
                  </a:lnTo>
                  <a:lnTo>
                    <a:pt x="96" y="96"/>
                  </a:lnTo>
                  <a:lnTo>
                    <a:pt x="78" y="72"/>
                  </a:lnTo>
                  <a:lnTo>
                    <a:pt x="60" y="60"/>
                  </a:lnTo>
                  <a:lnTo>
                    <a:pt x="48" y="72"/>
                  </a:lnTo>
                  <a:lnTo>
                    <a:pt x="36" y="78"/>
                  </a:lnTo>
                  <a:lnTo>
                    <a:pt x="42" y="90"/>
                  </a:lnTo>
                  <a:lnTo>
                    <a:pt x="18" y="84"/>
                  </a:lnTo>
                  <a:lnTo>
                    <a:pt x="12" y="48"/>
                  </a:lnTo>
                  <a:lnTo>
                    <a:pt x="6" y="30"/>
                  </a:lnTo>
                  <a:lnTo>
                    <a:pt x="0" y="12"/>
                  </a:lnTo>
                  <a:lnTo>
                    <a:pt x="42" y="0"/>
                  </a:lnTo>
                  <a:lnTo>
                    <a:pt x="60" y="12"/>
                  </a:lnTo>
                  <a:lnTo>
                    <a:pt x="84" y="18"/>
                  </a:lnTo>
                  <a:lnTo>
                    <a:pt x="96" y="42"/>
                  </a:lnTo>
                  <a:lnTo>
                    <a:pt x="114" y="42"/>
                  </a:lnTo>
                  <a:lnTo>
                    <a:pt x="150" y="42"/>
                  </a:lnTo>
                  <a:lnTo>
                    <a:pt x="168" y="42"/>
                  </a:lnTo>
                  <a:lnTo>
                    <a:pt x="186" y="54"/>
                  </a:lnTo>
                  <a:lnTo>
                    <a:pt x="186" y="72"/>
                  </a:lnTo>
                  <a:lnTo>
                    <a:pt x="203" y="78"/>
                  </a:lnTo>
                  <a:lnTo>
                    <a:pt x="215" y="90"/>
                  </a:lnTo>
                  <a:lnTo>
                    <a:pt x="245" y="66"/>
                  </a:lnTo>
                  <a:lnTo>
                    <a:pt x="257" y="84"/>
                  </a:lnTo>
                  <a:lnTo>
                    <a:pt x="245" y="90"/>
                  </a:lnTo>
                  <a:lnTo>
                    <a:pt x="215" y="120"/>
                  </a:lnTo>
                  <a:lnTo>
                    <a:pt x="221" y="132"/>
                  </a:lnTo>
                  <a:lnTo>
                    <a:pt x="233" y="138"/>
                  </a:lnTo>
                  <a:lnTo>
                    <a:pt x="233" y="144"/>
                  </a:lnTo>
                  <a:lnTo>
                    <a:pt x="227" y="168"/>
                  </a:lnTo>
                  <a:lnTo>
                    <a:pt x="209" y="168"/>
                  </a:lnTo>
                  <a:lnTo>
                    <a:pt x="197" y="162"/>
                  </a:lnTo>
                  <a:lnTo>
                    <a:pt x="186" y="144"/>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92" name="Freeform 3884"/>
            <p:cNvSpPr>
              <a:spLocks/>
            </p:cNvSpPr>
            <p:nvPr/>
          </p:nvSpPr>
          <p:spPr bwMode="auto">
            <a:xfrm>
              <a:off x="4533900" y="2638425"/>
              <a:ext cx="66675" cy="52387"/>
            </a:xfrm>
            <a:custGeom>
              <a:avLst/>
              <a:gdLst>
                <a:gd name="T0" fmla="*/ 2147483647 w 42"/>
                <a:gd name="T1" fmla="*/ 2147483647 h 30"/>
                <a:gd name="T2" fmla="*/ 0 w 42"/>
                <a:gd name="T3" fmla="*/ 2147483647 h 30"/>
                <a:gd name="T4" fmla="*/ 2147483647 w 42"/>
                <a:gd name="T5" fmla="*/ 2147483647 h 30"/>
                <a:gd name="T6" fmla="*/ 2147483647 w 42"/>
                <a:gd name="T7" fmla="*/ 2147483647 h 30"/>
                <a:gd name="T8" fmla="*/ 2147483647 w 42"/>
                <a:gd name="T9" fmla="*/ 2147483647 h 30"/>
                <a:gd name="T10" fmla="*/ 2147483647 w 42"/>
                <a:gd name="T11" fmla="*/ 2147483647 h 30"/>
                <a:gd name="T12" fmla="*/ 2147483647 w 42"/>
                <a:gd name="T13" fmla="*/ 2147483647 h 30"/>
                <a:gd name="T14" fmla="*/ 2147483647 w 42"/>
                <a:gd name="T15" fmla="*/ 2147483647 h 30"/>
                <a:gd name="T16" fmla="*/ 2147483647 w 42"/>
                <a:gd name="T17" fmla="*/ 2147483647 h 30"/>
                <a:gd name="T18" fmla="*/ 2147483647 w 42"/>
                <a:gd name="T19" fmla="*/ 2147483647 h 30"/>
                <a:gd name="T20" fmla="*/ 2147483647 w 42"/>
                <a:gd name="T21" fmla="*/ 0 h 30"/>
                <a:gd name="T22" fmla="*/ 2147483647 w 42"/>
                <a:gd name="T23" fmla="*/ 2147483647 h 30"/>
                <a:gd name="T24" fmla="*/ 2147483647 w 42"/>
                <a:gd name="T25" fmla="*/ 2147483647 h 30"/>
                <a:gd name="T26" fmla="*/ 2147483647 w 42"/>
                <a:gd name="T27" fmla="*/ 2147483647 h 30"/>
                <a:gd name="T28" fmla="*/ 2147483647 w 42"/>
                <a:gd name="T29" fmla="*/ 2147483647 h 30"/>
                <a:gd name="T30" fmla="*/ 2147483647 w 42"/>
                <a:gd name="T31" fmla="*/ 2147483647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
                <a:gd name="T49" fmla="*/ 0 h 30"/>
                <a:gd name="T50" fmla="*/ 42 w 42"/>
                <a:gd name="T51" fmla="*/ 30 h 3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 h="30">
                  <a:moveTo>
                    <a:pt x="12" y="30"/>
                  </a:moveTo>
                  <a:lnTo>
                    <a:pt x="0" y="12"/>
                  </a:lnTo>
                  <a:lnTo>
                    <a:pt x="6" y="12"/>
                  </a:lnTo>
                  <a:lnTo>
                    <a:pt x="6" y="6"/>
                  </a:lnTo>
                  <a:lnTo>
                    <a:pt x="12" y="6"/>
                  </a:lnTo>
                  <a:lnTo>
                    <a:pt x="18" y="6"/>
                  </a:lnTo>
                  <a:lnTo>
                    <a:pt x="24" y="6"/>
                  </a:lnTo>
                  <a:lnTo>
                    <a:pt x="30" y="0"/>
                  </a:lnTo>
                  <a:lnTo>
                    <a:pt x="36" y="6"/>
                  </a:lnTo>
                  <a:lnTo>
                    <a:pt x="42" y="6"/>
                  </a:lnTo>
                  <a:lnTo>
                    <a:pt x="42" y="24"/>
                  </a:lnTo>
                  <a:lnTo>
                    <a:pt x="12" y="30"/>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93" name="Freeform 3885"/>
            <p:cNvSpPr>
              <a:spLocks/>
            </p:cNvSpPr>
            <p:nvPr/>
          </p:nvSpPr>
          <p:spPr bwMode="auto">
            <a:xfrm>
              <a:off x="4581525" y="2573338"/>
              <a:ext cx="153988" cy="107950"/>
            </a:xfrm>
            <a:custGeom>
              <a:avLst/>
              <a:gdLst>
                <a:gd name="T0" fmla="*/ 2147483647 w 95"/>
                <a:gd name="T1" fmla="*/ 2147483647 h 60"/>
                <a:gd name="T2" fmla="*/ 2147483647 w 95"/>
                <a:gd name="T3" fmla="*/ 0 h 60"/>
                <a:gd name="T4" fmla="*/ 0 w 95"/>
                <a:gd name="T5" fmla="*/ 2147483647 h 60"/>
                <a:gd name="T6" fmla="*/ 2147483647 w 95"/>
                <a:gd name="T7" fmla="*/ 2147483647 h 60"/>
                <a:gd name="T8" fmla="*/ 0 w 95"/>
                <a:gd name="T9" fmla="*/ 2147483647 h 60"/>
                <a:gd name="T10" fmla="*/ 2147483647 w 95"/>
                <a:gd name="T11" fmla="*/ 2147483647 h 60"/>
                <a:gd name="T12" fmla="*/ 2147483647 w 95"/>
                <a:gd name="T13" fmla="*/ 2147483647 h 60"/>
                <a:gd name="T14" fmla="*/ 2147483647 w 95"/>
                <a:gd name="T15" fmla="*/ 2147483647 h 60"/>
                <a:gd name="T16" fmla="*/ 2147483647 w 95"/>
                <a:gd name="T17" fmla="*/ 2147483647 h 60"/>
                <a:gd name="T18" fmla="*/ 2147483647 w 95"/>
                <a:gd name="T19" fmla="*/ 2147483647 h 60"/>
                <a:gd name="T20" fmla="*/ 2147483647 w 95"/>
                <a:gd name="T21" fmla="*/ 2147483647 h 60"/>
                <a:gd name="T22" fmla="*/ 2147483647 w 95"/>
                <a:gd name="T23" fmla="*/ 2147483647 h 60"/>
                <a:gd name="T24" fmla="*/ 2147483647 w 95"/>
                <a:gd name="T25" fmla="*/ 2147483647 h 60"/>
                <a:gd name="T26" fmla="*/ 2147483647 w 95"/>
                <a:gd name="T27" fmla="*/ 2147483647 h 60"/>
                <a:gd name="T28" fmla="*/ 2147483647 w 95"/>
                <a:gd name="T29" fmla="*/ 2147483647 h 60"/>
                <a:gd name="T30" fmla="*/ 2147483647 w 95"/>
                <a:gd name="T31" fmla="*/ 2147483647 h 60"/>
                <a:gd name="T32" fmla="*/ 2147483647 w 95"/>
                <a:gd name="T33" fmla="*/ 2147483647 h 60"/>
                <a:gd name="T34" fmla="*/ 2147483647 w 95"/>
                <a:gd name="T35" fmla="*/ 2147483647 h 60"/>
                <a:gd name="T36" fmla="*/ 2147483647 w 95"/>
                <a:gd name="T37" fmla="*/ 2147483647 h 60"/>
                <a:gd name="T38" fmla="*/ 2147483647 w 95"/>
                <a:gd name="T39" fmla="*/ 2147483647 h 60"/>
                <a:gd name="T40" fmla="*/ 2147483647 w 95"/>
                <a:gd name="T41" fmla="*/ 2147483647 h 60"/>
                <a:gd name="T42" fmla="*/ 2147483647 w 95"/>
                <a:gd name="T43" fmla="*/ 2147483647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5"/>
                <a:gd name="T67" fmla="*/ 0 h 60"/>
                <a:gd name="T68" fmla="*/ 95 w 95"/>
                <a:gd name="T69" fmla="*/ 60 h 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5" h="60">
                  <a:moveTo>
                    <a:pt x="6" y="6"/>
                  </a:moveTo>
                  <a:lnTo>
                    <a:pt x="6" y="0"/>
                  </a:lnTo>
                  <a:lnTo>
                    <a:pt x="0" y="12"/>
                  </a:lnTo>
                  <a:lnTo>
                    <a:pt x="12" y="24"/>
                  </a:lnTo>
                  <a:lnTo>
                    <a:pt x="0" y="36"/>
                  </a:lnTo>
                  <a:lnTo>
                    <a:pt x="6" y="42"/>
                  </a:lnTo>
                  <a:lnTo>
                    <a:pt x="12" y="42"/>
                  </a:lnTo>
                  <a:lnTo>
                    <a:pt x="12" y="60"/>
                  </a:lnTo>
                  <a:lnTo>
                    <a:pt x="30" y="54"/>
                  </a:lnTo>
                  <a:lnTo>
                    <a:pt x="60" y="60"/>
                  </a:lnTo>
                  <a:lnTo>
                    <a:pt x="66" y="54"/>
                  </a:lnTo>
                  <a:lnTo>
                    <a:pt x="66" y="48"/>
                  </a:lnTo>
                  <a:lnTo>
                    <a:pt x="71" y="48"/>
                  </a:lnTo>
                  <a:lnTo>
                    <a:pt x="95" y="48"/>
                  </a:lnTo>
                  <a:lnTo>
                    <a:pt x="83" y="36"/>
                  </a:lnTo>
                  <a:lnTo>
                    <a:pt x="89" y="30"/>
                  </a:lnTo>
                  <a:lnTo>
                    <a:pt x="95" y="18"/>
                  </a:lnTo>
                  <a:lnTo>
                    <a:pt x="95" y="12"/>
                  </a:lnTo>
                  <a:lnTo>
                    <a:pt x="66" y="6"/>
                  </a:lnTo>
                  <a:lnTo>
                    <a:pt x="42" y="12"/>
                  </a:lnTo>
                  <a:lnTo>
                    <a:pt x="24" y="12"/>
                  </a:lnTo>
                  <a:lnTo>
                    <a:pt x="6" y="6"/>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94" name="Freeform 3886"/>
            <p:cNvSpPr>
              <a:spLocks/>
            </p:cNvSpPr>
            <p:nvPr/>
          </p:nvSpPr>
          <p:spPr bwMode="auto">
            <a:xfrm>
              <a:off x="4502150" y="2638425"/>
              <a:ext cx="50800" cy="95250"/>
            </a:xfrm>
            <a:custGeom>
              <a:avLst/>
              <a:gdLst>
                <a:gd name="T0" fmla="*/ 0 w 30"/>
                <a:gd name="T1" fmla="*/ 2147483647 h 54"/>
                <a:gd name="T2" fmla="*/ 2147483647 w 30"/>
                <a:gd name="T3" fmla="*/ 2147483647 h 54"/>
                <a:gd name="T4" fmla="*/ 2147483647 w 30"/>
                <a:gd name="T5" fmla="*/ 2147483647 h 54"/>
                <a:gd name="T6" fmla="*/ 2147483647 w 30"/>
                <a:gd name="T7" fmla="*/ 2147483647 h 54"/>
                <a:gd name="T8" fmla="*/ 2147483647 w 30"/>
                <a:gd name="T9" fmla="*/ 2147483647 h 54"/>
                <a:gd name="T10" fmla="*/ 2147483647 w 30"/>
                <a:gd name="T11" fmla="*/ 2147483647 h 54"/>
                <a:gd name="T12" fmla="*/ 2147483647 w 30"/>
                <a:gd name="T13" fmla="*/ 2147483647 h 54"/>
                <a:gd name="T14" fmla="*/ 2147483647 w 30"/>
                <a:gd name="T15" fmla="*/ 0 h 54"/>
                <a:gd name="T16" fmla="*/ 2147483647 w 30"/>
                <a:gd name="T17" fmla="*/ 0 h 54"/>
                <a:gd name="T18" fmla="*/ 0 w 30"/>
                <a:gd name="T19" fmla="*/ 2147483647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54"/>
                <a:gd name="T32" fmla="*/ 30 w 30"/>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54">
                  <a:moveTo>
                    <a:pt x="0" y="12"/>
                  </a:moveTo>
                  <a:lnTo>
                    <a:pt x="6" y="36"/>
                  </a:lnTo>
                  <a:lnTo>
                    <a:pt x="18" y="54"/>
                  </a:lnTo>
                  <a:lnTo>
                    <a:pt x="24" y="48"/>
                  </a:lnTo>
                  <a:lnTo>
                    <a:pt x="30" y="30"/>
                  </a:lnTo>
                  <a:lnTo>
                    <a:pt x="18" y="12"/>
                  </a:lnTo>
                  <a:lnTo>
                    <a:pt x="18" y="0"/>
                  </a:lnTo>
                  <a:lnTo>
                    <a:pt x="6" y="0"/>
                  </a:lnTo>
                  <a:lnTo>
                    <a:pt x="0" y="12"/>
                  </a:lnTo>
                  <a:close/>
                </a:path>
              </a:pathLst>
            </a:custGeom>
            <a:solidFill>
              <a:srgbClr val="0B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95" name="Freeform 3887"/>
            <p:cNvSpPr>
              <a:spLocks/>
            </p:cNvSpPr>
            <p:nvPr/>
          </p:nvSpPr>
          <p:spPr bwMode="auto">
            <a:xfrm>
              <a:off x="5121275" y="2670175"/>
              <a:ext cx="112713" cy="85725"/>
            </a:xfrm>
            <a:custGeom>
              <a:avLst/>
              <a:gdLst>
                <a:gd name="T0" fmla="*/ 2147483647 w 71"/>
                <a:gd name="T1" fmla="*/ 2147483647 h 48"/>
                <a:gd name="T2" fmla="*/ 0 w 71"/>
                <a:gd name="T3" fmla="*/ 0 h 48"/>
                <a:gd name="T4" fmla="*/ 2147483647 w 71"/>
                <a:gd name="T5" fmla="*/ 0 h 48"/>
                <a:gd name="T6" fmla="*/ 2147483647 w 71"/>
                <a:gd name="T7" fmla="*/ 0 h 48"/>
                <a:gd name="T8" fmla="*/ 2147483647 w 71"/>
                <a:gd name="T9" fmla="*/ 0 h 48"/>
                <a:gd name="T10" fmla="*/ 2147483647 w 71"/>
                <a:gd name="T11" fmla="*/ 2147483647 h 48"/>
                <a:gd name="T12" fmla="*/ 2147483647 w 71"/>
                <a:gd name="T13" fmla="*/ 2147483647 h 48"/>
                <a:gd name="T14" fmla="*/ 2147483647 w 71"/>
                <a:gd name="T15" fmla="*/ 2147483647 h 48"/>
                <a:gd name="T16" fmla="*/ 2147483647 w 71"/>
                <a:gd name="T17" fmla="*/ 2147483647 h 48"/>
                <a:gd name="T18" fmla="*/ 2147483647 w 71"/>
                <a:gd name="T19" fmla="*/ 2147483647 h 48"/>
                <a:gd name="T20" fmla="*/ 2147483647 w 71"/>
                <a:gd name="T21" fmla="*/ 2147483647 h 48"/>
                <a:gd name="T22" fmla="*/ 2147483647 w 71"/>
                <a:gd name="T23" fmla="*/ 2147483647 h 48"/>
                <a:gd name="T24" fmla="*/ 2147483647 w 71"/>
                <a:gd name="T25" fmla="*/ 2147483647 h 48"/>
                <a:gd name="T26" fmla="*/ 2147483647 w 71"/>
                <a:gd name="T27" fmla="*/ 2147483647 h 48"/>
                <a:gd name="T28" fmla="*/ 2147483647 w 71"/>
                <a:gd name="T29" fmla="*/ 2147483647 h 48"/>
                <a:gd name="T30" fmla="*/ 2147483647 w 71"/>
                <a:gd name="T31" fmla="*/ 2147483647 h 48"/>
                <a:gd name="T32" fmla="*/ 2147483647 w 71"/>
                <a:gd name="T33" fmla="*/ 2147483647 h 48"/>
                <a:gd name="T34" fmla="*/ 2147483647 w 71"/>
                <a:gd name="T35" fmla="*/ 2147483647 h 48"/>
                <a:gd name="T36" fmla="*/ 2147483647 w 71"/>
                <a:gd name="T37" fmla="*/ 2147483647 h 48"/>
                <a:gd name="T38" fmla="*/ 2147483647 w 71"/>
                <a:gd name="T39" fmla="*/ 2147483647 h 48"/>
                <a:gd name="T40" fmla="*/ 2147483647 w 71"/>
                <a:gd name="T41" fmla="*/ 2147483647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48"/>
                <a:gd name="T65" fmla="*/ 71 w 71"/>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48">
                  <a:moveTo>
                    <a:pt x="6" y="6"/>
                  </a:moveTo>
                  <a:lnTo>
                    <a:pt x="0" y="0"/>
                  </a:lnTo>
                  <a:lnTo>
                    <a:pt x="24" y="0"/>
                  </a:lnTo>
                  <a:lnTo>
                    <a:pt x="48" y="0"/>
                  </a:lnTo>
                  <a:lnTo>
                    <a:pt x="59" y="0"/>
                  </a:lnTo>
                  <a:lnTo>
                    <a:pt x="59" y="18"/>
                  </a:lnTo>
                  <a:lnTo>
                    <a:pt x="65" y="24"/>
                  </a:lnTo>
                  <a:lnTo>
                    <a:pt x="59" y="30"/>
                  </a:lnTo>
                  <a:lnTo>
                    <a:pt x="71" y="48"/>
                  </a:lnTo>
                  <a:lnTo>
                    <a:pt x="65" y="48"/>
                  </a:lnTo>
                  <a:lnTo>
                    <a:pt x="59" y="48"/>
                  </a:lnTo>
                  <a:lnTo>
                    <a:pt x="59" y="42"/>
                  </a:lnTo>
                  <a:lnTo>
                    <a:pt x="54" y="42"/>
                  </a:lnTo>
                  <a:lnTo>
                    <a:pt x="48" y="42"/>
                  </a:lnTo>
                  <a:lnTo>
                    <a:pt x="42" y="36"/>
                  </a:lnTo>
                  <a:lnTo>
                    <a:pt x="36" y="36"/>
                  </a:lnTo>
                  <a:lnTo>
                    <a:pt x="24" y="30"/>
                  </a:lnTo>
                  <a:lnTo>
                    <a:pt x="12" y="18"/>
                  </a:lnTo>
                  <a:lnTo>
                    <a:pt x="6" y="6"/>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96" name="Freeform 3888"/>
            <p:cNvSpPr>
              <a:spLocks/>
            </p:cNvSpPr>
            <p:nvPr/>
          </p:nvSpPr>
          <p:spPr bwMode="auto">
            <a:xfrm>
              <a:off x="5214938" y="2659063"/>
              <a:ext cx="106363" cy="117475"/>
            </a:xfrm>
            <a:custGeom>
              <a:avLst/>
              <a:gdLst>
                <a:gd name="T0" fmla="*/ 2147483647 w 66"/>
                <a:gd name="T1" fmla="*/ 2147483647 h 66"/>
                <a:gd name="T2" fmla="*/ 0 w 66"/>
                <a:gd name="T3" fmla="*/ 2147483647 h 66"/>
                <a:gd name="T4" fmla="*/ 2147483647 w 66"/>
                <a:gd name="T5" fmla="*/ 2147483647 h 66"/>
                <a:gd name="T6" fmla="*/ 0 w 66"/>
                <a:gd name="T7" fmla="*/ 2147483647 h 66"/>
                <a:gd name="T8" fmla="*/ 0 w 66"/>
                <a:gd name="T9" fmla="*/ 2147483647 h 66"/>
                <a:gd name="T10" fmla="*/ 2147483647 w 66"/>
                <a:gd name="T11" fmla="*/ 0 h 66"/>
                <a:gd name="T12" fmla="*/ 2147483647 w 66"/>
                <a:gd name="T13" fmla="*/ 2147483647 h 66"/>
                <a:gd name="T14" fmla="*/ 2147483647 w 66"/>
                <a:gd name="T15" fmla="*/ 2147483647 h 66"/>
                <a:gd name="T16" fmla="*/ 2147483647 w 66"/>
                <a:gd name="T17" fmla="*/ 2147483647 h 66"/>
                <a:gd name="T18" fmla="*/ 2147483647 w 66"/>
                <a:gd name="T19" fmla="*/ 2147483647 h 66"/>
                <a:gd name="T20" fmla="*/ 2147483647 w 66"/>
                <a:gd name="T21" fmla="*/ 2147483647 h 66"/>
                <a:gd name="T22" fmla="*/ 2147483647 w 66"/>
                <a:gd name="T23" fmla="*/ 2147483647 h 66"/>
                <a:gd name="T24" fmla="*/ 2147483647 w 66"/>
                <a:gd name="T25" fmla="*/ 2147483647 h 66"/>
                <a:gd name="T26" fmla="*/ 2147483647 w 66"/>
                <a:gd name="T27" fmla="*/ 2147483647 h 66"/>
                <a:gd name="T28" fmla="*/ 2147483647 w 66"/>
                <a:gd name="T29" fmla="*/ 2147483647 h 66"/>
                <a:gd name="T30" fmla="*/ 2147483647 w 66"/>
                <a:gd name="T31" fmla="*/ 2147483647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6"/>
                <a:gd name="T49" fmla="*/ 0 h 66"/>
                <a:gd name="T50" fmla="*/ 66 w 66"/>
                <a:gd name="T51" fmla="*/ 66 h 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6" h="66">
                  <a:moveTo>
                    <a:pt x="12" y="54"/>
                  </a:moveTo>
                  <a:lnTo>
                    <a:pt x="0" y="36"/>
                  </a:lnTo>
                  <a:lnTo>
                    <a:pt x="6" y="30"/>
                  </a:lnTo>
                  <a:lnTo>
                    <a:pt x="0" y="24"/>
                  </a:lnTo>
                  <a:lnTo>
                    <a:pt x="0" y="6"/>
                  </a:lnTo>
                  <a:lnTo>
                    <a:pt x="6" y="0"/>
                  </a:lnTo>
                  <a:lnTo>
                    <a:pt x="36" y="6"/>
                  </a:lnTo>
                  <a:lnTo>
                    <a:pt x="42" y="18"/>
                  </a:lnTo>
                  <a:lnTo>
                    <a:pt x="66" y="30"/>
                  </a:lnTo>
                  <a:lnTo>
                    <a:pt x="54" y="30"/>
                  </a:lnTo>
                  <a:lnTo>
                    <a:pt x="48" y="54"/>
                  </a:lnTo>
                  <a:lnTo>
                    <a:pt x="48" y="66"/>
                  </a:lnTo>
                  <a:lnTo>
                    <a:pt x="30" y="60"/>
                  </a:lnTo>
                  <a:lnTo>
                    <a:pt x="36" y="54"/>
                  </a:lnTo>
                  <a:lnTo>
                    <a:pt x="30" y="42"/>
                  </a:lnTo>
                  <a:lnTo>
                    <a:pt x="12" y="54"/>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97" name="Freeform 3889"/>
            <p:cNvSpPr>
              <a:spLocks/>
            </p:cNvSpPr>
            <p:nvPr/>
          </p:nvSpPr>
          <p:spPr bwMode="auto">
            <a:xfrm>
              <a:off x="5178425" y="2733675"/>
              <a:ext cx="46038" cy="33337"/>
            </a:xfrm>
            <a:custGeom>
              <a:avLst/>
              <a:gdLst>
                <a:gd name="T0" fmla="*/ 2147483647 w 29"/>
                <a:gd name="T1" fmla="*/ 2147483647 h 18"/>
                <a:gd name="T2" fmla="*/ 2147483647 w 29"/>
                <a:gd name="T3" fmla="*/ 2147483647 h 18"/>
                <a:gd name="T4" fmla="*/ 2147483647 w 29"/>
                <a:gd name="T5" fmla="*/ 2147483647 h 18"/>
                <a:gd name="T6" fmla="*/ 0 w 29"/>
                <a:gd name="T7" fmla="*/ 0 h 18"/>
                <a:gd name="T8" fmla="*/ 0 w 29"/>
                <a:gd name="T9" fmla="*/ 0 h 18"/>
                <a:gd name="T10" fmla="*/ 2147483647 w 29"/>
                <a:gd name="T11" fmla="*/ 0 h 18"/>
                <a:gd name="T12" fmla="*/ 2147483647 w 29"/>
                <a:gd name="T13" fmla="*/ 2147483647 h 18"/>
                <a:gd name="T14" fmla="*/ 2147483647 w 29"/>
                <a:gd name="T15" fmla="*/ 2147483647 h 18"/>
                <a:gd name="T16" fmla="*/ 2147483647 w 29"/>
                <a:gd name="T17" fmla="*/ 2147483647 h 18"/>
                <a:gd name="T18" fmla="*/ 2147483647 w 29"/>
                <a:gd name="T19" fmla="*/ 2147483647 h 18"/>
                <a:gd name="T20" fmla="*/ 2147483647 w 29"/>
                <a:gd name="T21" fmla="*/ 2147483647 h 18"/>
                <a:gd name="T22" fmla="*/ 2147483647 w 29"/>
                <a:gd name="T23" fmla="*/ 2147483647 h 18"/>
                <a:gd name="T24" fmla="*/ 2147483647 w 29"/>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18"/>
                <a:gd name="T41" fmla="*/ 29 w 29"/>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18">
                  <a:moveTo>
                    <a:pt x="29" y="12"/>
                  </a:moveTo>
                  <a:lnTo>
                    <a:pt x="23" y="18"/>
                  </a:lnTo>
                  <a:lnTo>
                    <a:pt x="6" y="6"/>
                  </a:lnTo>
                  <a:lnTo>
                    <a:pt x="0" y="0"/>
                  </a:lnTo>
                  <a:lnTo>
                    <a:pt x="6" y="0"/>
                  </a:lnTo>
                  <a:lnTo>
                    <a:pt x="12" y="6"/>
                  </a:lnTo>
                  <a:lnTo>
                    <a:pt x="18" y="6"/>
                  </a:lnTo>
                  <a:lnTo>
                    <a:pt x="23" y="6"/>
                  </a:lnTo>
                  <a:lnTo>
                    <a:pt x="23" y="12"/>
                  </a:lnTo>
                  <a:lnTo>
                    <a:pt x="29" y="12"/>
                  </a:lnTo>
                  <a:close/>
                </a:path>
              </a:pathLst>
            </a:custGeom>
            <a:solidFill>
              <a:srgbClr val="ACECF7"/>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98" name="Freeform 3890"/>
            <p:cNvSpPr>
              <a:spLocks/>
            </p:cNvSpPr>
            <p:nvPr/>
          </p:nvSpPr>
          <p:spPr bwMode="auto">
            <a:xfrm>
              <a:off x="4533900" y="2659063"/>
              <a:ext cx="160338" cy="193675"/>
            </a:xfrm>
            <a:custGeom>
              <a:avLst/>
              <a:gdLst>
                <a:gd name="T0" fmla="*/ 2147483647 w 101"/>
                <a:gd name="T1" fmla="*/ 2147483647 h 108"/>
                <a:gd name="T2" fmla="*/ 2147483647 w 101"/>
                <a:gd name="T3" fmla="*/ 2147483647 h 108"/>
                <a:gd name="T4" fmla="*/ 0 w 101"/>
                <a:gd name="T5" fmla="*/ 2147483647 h 108"/>
                <a:gd name="T6" fmla="*/ 2147483647 w 101"/>
                <a:gd name="T7" fmla="*/ 2147483647 h 108"/>
                <a:gd name="T8" fmla="*/ 2147483647 w 101"/>
                <a:gd name="T9" fmla="*/ 2147483647 h 108"/>
                <a:gd name="T10" fmla="*/ 2147483647 w 101"/>
                <a:gd name="T11" fmla="*/ 2147483647 h 108"/>
                <a:gd name="T12" fmla="*/ 2147483647 w 101"/>
                <a:gd name="T13" fmla="*/ 2147483647 h 108"/>
                <a:gd name="T14" fmla="*/ 2147483647 w 101"/>
                <a:gd name="T15" fmla="*/ 2147483647 h 108"/>
                <a:gd name="T16" fmla="*/ 2147483647 w 101"/>
                <a:gd name="T17" fmla="*/ 2147483647 h 108"/>
                <a:gd name="T18" fmla="*/ 2147483647 w 101"/>
                <a:gd name="T19" fmla="*/ 2147483647 h 108"/>
                <a:gd name="T20" fmla="*/ 2147483647 w 101"/>
                <a:gd name="T21" fmla="*/ 0 h 108"/>
                <a:gd name="T22" fmla="*/ 2147483647 w 101"/>
                <a:gd name="T23" fmla="*/ 2147483647 h 108"/>
                <a:gd name="T24" fmla="*/ 2147483647 w 101"/>
                <a:gd name="T25" fmla="*/ 2147483647 h 108"/>
                <a:gd name="T26" fmla="*/ 2147483647 w 101"/>
                <a:gd name="T27" fmla="*/ 2147483647 h 108"/>
                <a:gd name="T28" fmla="*/ 2147483647 w 101"/>
                <a:gd name="T29" fmla="*/ 2147483647 h 108"/>
                <a:gd name="T30" fmla="*/ 2147483647 w 101"/>
                <a:gd name="T31" fmla="*/ 2147483647 h 108"/>
                <a:gd name="T32" fmla="*/ 2147483647 w 101"/>
                <a:gd name="T33" fmla="*/ 2147483647 h 108"/>
                <a:gd name="T34" fmla="*/ 2147483647 w 101"/>
                <a:gd name="T35" fmla="*/ 2147483647 h 108"/>
                <a:gd name="T36" fmla="*/ 2147483647 w 101"/>
                <a:gd name="T37" fmla="*/ 2147483647 h 108"/>
                <a:gd name="T38" fmla="*/ 2147483647 w 101"/>
                <a:gd name="T39" fmla="*/ 2147483647 h 108"/>
                <a:gd name="T40" fmla="*/ 2147483647 w 101"/>
                <a:gd name="T41" fmla="*/ 2147483647 h 108"/>
                <a:gd name="T42" fmla="*/ 2147483647 w 101"/>
                <a:gd name="T43" fmla="*/ 2147483647 h 108"/>
                <a:gd name="T44" fmla="*/ 2147483647 w 101"/>
                <a:gd name="T45" fmla="*/ 2147483647 h 108"/>
                <a:gd name="T46" fmla="*/ 2147483647 w 101"/>
                <a:gd name="T47" fmla="*/ 2147483647 h 108"/>
                <a:gd name="T48" fmla="*/ 2147483647 w 101"/>
                <a:gd name="T49" fmla="*/ 2147483647 h 108"/>
                <a:gd name="T50" fmla="*/ 2147483647 w 101"/>
                <a:gd name="T51" fmla="*/ 2147483647 h 108"/>
                <a:gd name="T52" fmla="*/ 2147483647 w 101"/>
                <a:gd name="T53" fmla="*/ 2147483647 h 108"/>
                <a:gd name="T54" fmla="*/ 2147483647 w 101"/>
                <a:gd name="T55" fmla="*/ 2147483647 h 108"/>
                <a:gd name="T56" fmla="*/ 2147483647 w 101"/>
                <a:gd name="T57" fmla="*/ 2147483647 h 108"/>
                <a:gd name="T58" fmla="*/ 2147483647 w 101"/>
                <a:gd name="T59" fmla="*/ 2147483647 h 108"/>
                <a:gd name="T60" fmla="*/ 2147483647 w 101"/>
                <a:gd name="T61" fmla="*/ 2147483647 h 108"/>
                <a:gd name="T62" fmla="*/ 2147483647 w 101"/>
                <a:gd name="T63" fmla="*/ 2147483647 h 108"/>
                <a:gd name="T64" fmla="*/ 2147483647 w 101"/>
                <a:gd name="T65" fmla="*/ 2147483647 h 108"/>
                <a:gd name="T66" fmla="*/ 2147483647 w 101"/>
                <a:gd name="T67" fmla="*/ 2147483647 h 108"/>
                <a:gd name="T68" fmla="*/ 2147483647 w 101"/>
                <a:gd name="T69" fmla="*/ 2147483647 h 108"/>
                <a:gd name="T70" fmla="*/ 2147483647 w 101"/>
                <a:gd name="T71" fmla="*/ 2147483647 h 108"/>
                <a:gd name="T72" fmla="*/ 2147483647 w 101"/>
                <a:gd name="T73" fmla="*/ 2147483647 h 108"/>
                <a:gd name="T74" fmla="*/ 2147483647 w 101"/>
                <a:gd name="T75" fmla="*/ 2147483647 h 108"/>
                <a:gd name="T76" fmla="*/ 2147483647 w 101"/>
                <a:gd name="T77" fmla="*/ 2147483647 h 108"/>
                <a:gd name="T78" fmla="*/ 2147483647 w 101"/>
                <a:gd name="T79" fmla="*/ 2147483647 h 108"/>
                <a:gd name="T80" fmla="*/ 2147483647 w 101"/>
                <a:gd name="T81" fmla="*/ 2147483647 h 108"/>
                <a:gd name="T82" fmla="*/ 2147483647 w 101"/>
                <a:gd name="T83" fmla="*/ 2147483647 h 108"/>
                <a:gd name="T84" fmla="*/ 2147483647 w 101"/>
                <a:gd name="T85" fmla="*/ 2147483647 h 108"/>
                <a:gd name="T86" fmla="*/ 2147483647 w 101"/>
                <a:gd name="T87" fmla="*/ 2147483647 h 108"/>
                <a:gd name="T88" fmla="*/ 2147483647 w 101"/>
                <a:gd name="T89" fmla="*/ 2147483647 h 108"/>
                <a:gd name="T90" fmla="*/ 2147483647 w 101"/>
                <a:gd name="T91" fmla="*/ 2147483647 h 108"/>
                <a:gd name="T92" fmla="*/ 2147483647 w 101"/>
                <a:gd name="T93" fmla="*/ 2147483647 h 108"/>
                <a:gd name="T94" fmla="*/ 2147483647 w 101"/>
                <a:gd name="T95" fmla="*/ 2147483647 h 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1"/>
                <a:gd name="T145" fmla="*/ 0 h 108"/>
                <a:gd name="T146" fmla="*/ 101 w 101"/>
                <a:gd name="T147" fmla="*/ 108 h 10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1" h="108">
                  <a:moveTo>
                    <a:pt x="18" y="54"/>
                  </a:moveTo>
                  <a:lnTo>
                    <a:pt x="6" y="54"/>
                  </a:lnTo>
                  <a:lnTo>
                    <a:pt x="0" y="42"/>
                  </a:lnTo>
                  <a:lnTo>
                    <a:pt x="6" y="36"/>
                  </a:lnTo>
                  <a:lnTo>
                    <a:pt x="12" y="18"/>
                  </a:lnTo>
                  <a:lnTo>
                    <a:pt x="42" y="12"/>
                  </a:lnTo>
                  <a:lnTo>
                    <a:pt x="60" y="6"/>
                  </a:lnTo>
                  <a:lnTo>
                    <a:pt x="90" y="12"/>
                  </a:lnTo>
                  <a:lnTo>
                    <a:pt x="96" y="6"/>
                  </a:lnTo>
                  <a:lnTo>
                    <a:pt x="96" y="0"/>
                  </a:lnTo>
                  <a:lnTo>
                    <a:pt x="101" y="12"/>
                  </a:lnTo>
                  <a:lnTo>
                    <a:pt x="96" y="24"/>
                  </a:lnTo>
                  <a:lnTo>
                    <a:pt x="78" y="18"/>
                  </a:lnTo>
                  <a:lnTo>
                    <a:pt x="60" y="24"/>
                  </a:lnTo>
                  <a:lnTo>
                    <a:pt x="66" y="30"/>
                  </a:lnTo>
                  <a:lnTo>
                    <a:pt x="60" y="30"/>
                  </a:lnTo>
                  <a:lnTo>
                    <a:pt x="60" y="36"/>
                  </a:lnTo>
                  <a:lnTo>
                    <a:pt x="54" y="36"/>
                  </a:lnTo>
                  <a:lnTo>
                    <a:pt x="60" y="36"/>
                  </a:lnTo>
                  <a:lnTo>
                    <a:pt x="48" y="24"/>
                  </a:lnTo>
                  <a:lnTo>
                    <a:pt x="42" y="30"/>
                  </a:lnTo>
                  <a:lnTo>
                    <a:pt x="48" y="48"/>
                  </a:lnTo>
                  <a:lnTo>
                    <a:pt x="54" y="54"/>
                  </a:lnTo>
                  <a:lnTo>
                    <a:pt x="48" y="54"/>
                  </a:lnTo>
                  <a:lnTo>
                    <a:pt x="48" y="60"/>
                  </a:lnTo>
                  <a:lnTo>
                    <a:pt x="42" y="60"/>
                  </a:lnTo>
                  <a:lnTo>
                    <a:pt x="66" y="72"/>
                  </a:lnTo>
                  <a:lnTo>
                    <a:pt x="66" y="84"/>
                  </a:lnTo>
                  <a:lnTo>
                    <a:pt x="60" y="78"/>
                  </a:lnTo>
                  <a:lnTo>
                    <a:pt x="54" y="78"/>
                  </a:lnTo>
                  <a:lnTo>
                    <a:pt x="60" y="90"/>
                  </a:lnTo>
                  <a:lnTo>
                    <a:pt x="48" y="90"/>
                  </a:lnTo>
                  <a:lnTo>
                    <a:pt x="54" y="108"/>
                  </a:lnTo>
                  <a:lnTo>
                    <a:pt x="42" y="102"/>
                  </a:lnTo>
                  <a:lnTo>
                    <a:pt x="42" y="108"/>
                  </a:lnTo>
                  <a:lnTo>
                    <a:pt x="36" y="96"/>
                  </a:lnTo>
                  <a:lnTo>
                    <a:pt x="30" y="102"/>
                  </a:lnTo>
                  <a:lnTo>
                    <a:pt x="24" y="84"/>
                  </a:lnTo>
                  <a:lnTo>
                    <a:pt x="24" y="78"/>
                  </a:lnTo>
                  <a:lnTo>
                    <a:pt x="36" y="72"/>
                  </a:lnTo>
                  <a:lnTo>
                    <a:pt x="54" y="78"/>
                  </a:lnTo>
                  <a:lnTo>
                    <a:pt x="48" y="72"/>
                  </a:lnTo>
                  <a:lnTo>
                    <a:pt x="42" y="66"/>
                  </a:lnTo>
                  <a:lnTo>
                    <a:pt x="24" y="66"/>
                  </a:lnTo>
                  <a:lnTo>
                    <a:pt x="18" y="66"/>
                  </a:lnTo>
                  <a:lnTo>
                    <a:pt x="12" y="60"/>
                  </a:lnTo>
                  <a:lnTo>
                    <a:pt x="18" y="54"/>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299" name="Freeform 3891"/>
            <p:cNvSpPr>
              <a:spLocks/>
            </p:cNvSpPr>
            <p:nvPr/>
          </p:nvSpPr>
          <p:spPr bwMode="auto">
            <a:xfrm>
              <a:off x="4638675" y="2884488"/>
              <a:ext cx="66675" cy="20637"/>
            </a:xfrm>
            <a:custGeom>
              <a:avLst/>
              <a:gdLst>
                <a:gd name="T0" fmla="*/ 2147483647 w 41"/>
                <a:gd name="T1" fmla="*/ 2147483647 h 12"/>
                <a:gd name="T2" fmla="*/ 2147483647 w 41"/>
                <a:gd name="T3" fmla="*/ 0 h 12"/>
                <a:gd name="T4" fmla="*/ 0 w 41"/>
                <a:gd name="T5" fmla="*/ 0 h 12"/>
                <a:gd name="T6" fmla="*/ 0 w 41"/>
                <a:gd name="T7" fmla="*/ 2147483647 h 12"/>
                <a:gd name="T8" fmla="*/ 2147483647 w 41"/>
                <a:gd name="T9" fmla="*/ 2147483647 h 12"/>
                <a:gd name="T10" fmla="*/ 2147483647 w 41"/>
                <a:gd name="T11" fmla="*/ 2147483647 h 12"/>
                <a:gd name="T12" fmla="*/ 2147483647 w 41"/>
                <a:gd name="T13" fmla="*/ 2147483647 h 12"/>
                <a:gd name="T14" fmla="*/ 2147483647 w 41"/>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12"/>
                <a:gd name="T26" fmla="*/ 41 w 41"/>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12">
                  <a:moveTo>
                    <a:pt x="35" y="6"/>
                  </a:moveTo>
                  <a:lnTo>
                    <a:pt x="6" y="0"/>
                  </a:lnTo>
                  <a:lnTo>
                    <a:pt x="0" y="0"/>
                  </a:lnTo>
                  <a:lnTo>
                    <a:pt x="0" y="6"/>
                  </a:lnTo>
                  <a:lnTo>
                    <a:pt x="18" y="6"/>
                  </a:lnTo>
                  <a:lnTo>
                    <a:pt x="30" y="12"/>
                  </a:lnTo>
                  <a:lnTo>
                    <a:pt x="41" y="6"/>
                  </a:lnTo>
                  <a:lnTo>
                    <a:pt x="35" y="6"/>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00" name="Freeform 3892"/>
            <p:cNvSpPr>
              <a:spLocks/>
            </p:cNvSpPr>
            <p:nvPr/>
          </p:nvSpPr>
          <p:spPr bwMode="auto">
            <a:xfrm>
              <a:off x="4610100" y="2755900"/>
              <a:ext cx="47625" cy="42862"/>
            </a:xfrm>
            <a:custGeom>
              <a:avLst/>
              <a:gdLst>
                <a:gd name="T0" fmla="*/ 2147483647 w 30"/>
                <a:gd name="T1" fmla="*/ 2147483647 h 24"/>
                <a:gd name="T2" fmla="*/ 2147483647 w 30"/>
                <a:gd name="T3" fmla="*/ 2147483647 h 24"/>
                <a:gd name="T4" fmla="*/ 0 w 30"/>
                <a:gd name="T5" fmla="*/ 0 h 24"/>
                <a:gd name="T6" fmla="*/ 2147483647 w 30"/>
                <a:gd name="T7" fmla="*/ 2147483647 h 24"/>
                <a:gd name="T8" fmla="*/ 2147483647 w 30"/>
                <a:gd name="T9" fmla="*/ 2147483647 h 24"/>
                <a:gd name="T10" fmla="*/ 2147483647 w 30"/>
                <a:gd name="T11" fmla="*/ 2147483647 h 24"/>
                <a:gd name="T12" fmla="*/ 0 60000 65536"/>
                <a:gd name="T13" fmla="*/ 0 60000 65536"/>
                <a:gd name="T14" fmla="*/ 0 60000 65536"/>
                <a:gd name="T15" fmla="*/ 0 60000 65536"/>
                <a:gd name="T16" fmla="*/ 0 60000 65536"/>
                <a:gd name="T17" fmla="*/ 0 60000 65536"/>
                <a:gd name="T18" fmla="*/ 0 w 30"/>
                <a:gd name="T19" fmla="*/ 0 h 24"/>
                <a:gd name="T20" fmla="*/ 30 w 30"/>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30" h="24">
                  <a:moveTo>
                    <a:pt x="30" y="18"/>
                  </a:moveTo>
                  <a:lnTo>
                    <a:pt x="12" y="6"/>
                  </a:lnTo>
                  <a:lnTo>
                    <a:pt x="0" y="0"/>
                  </a:lnTo>
                  <a:lnTo>
                    <a:pt x="12" y="12"/>
                  </a:lnTo>
                  <a:lnTo>
                    <a:pt x="30" y="24"/>
                  </a:lnTo>
                  <a:lnTo>
                    <a:pt x="30" y="18"/>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01" name="Freeform 3893"/>
            <p:cNvSpPr>
              <a:spLocks/>
            </p:cNvSpPr>
            <p:nvPr/>
          </p:nvSpPr>
          <p:spPr bwMode="auto">
            <a:xfrm>
              <a:off x="4687888" y="2744788"/>
              <a:ext cx="17463" cy="11112"/>
            </a:xfrm>
            <a:custGeom>
              <a:avLst/>
              <a:gdLst>
                <a:gd name="T0" fmla="*/ 2147483647 w 11"/>
                <a:gd name="T1" fmla="*/ 2147483647 h 6"/>
                <a:gd name="T2" fmla="*/ 2147483647 w 11"/>
                <a:gd name="T3" fmla="*/ 2147483647 h 6"/>
                <a:gd name="T4" fmla="*/ 0 w 11"/>
                <a:gd name="T5" fmla="*/ 0 h 6"/>
                <a:gd name="T6" fmla="*/ 2147483647 w 11"/>
                <a:gd name="T7" fmla="*/ 2147483647 h 6"/>
                <a:gd name="T8" fmla="*/ 2147483647 w 11"/>
                <a:gd name="T9" fmla="*/ 2147483647 h 6"/>
                <a:gd name="T10" fmla="*/ 0 60000 65536"/>
                <a:gd name="T11" fmla="*/ 0 60000 65536"/>
                <a:gd name="T12" fmla="*/ 0 60000 65536"/>
                <a:gd name="T13" fmla="*/ 0 60000 65536"/>
                <a:gd name="T14" fmla="*/ 0 60000 65536"/>
                <a:gd name="T15" fmla="*/ 0 w 11"/>
                <a:gd name="T16" fmla="*/ 0 h 6"/>
                <a:gd name="T17" fmla="*/ 11 w 11"/>
                <a:gd name="T18" fmla="*/ 6 h 6"/>
              </a:gdLst>
              <a:ahLst/>
              <a:cxnLst>
                <a:cxn ang="T10">
                  <a:pos x="T0" y="T1"/>
                </a:cxn>
                <a:cxn ang="T11">
                  <a:pos x="T2" y="T3"/>
                </a:cxn>
                <a:cxn ang="T12">
                  <a:pos x="T4" y="T5"/>
                </a:cxn>
                <a:cxn ang="T13">
                  <a:pos x="T6" y="T7"/>
                </a:cxn>
                <a:cxn ang="T14">
                  <a:pos x="T8" y="T9"/>
                </a:cxn>
              </a:cxnLst>
              <a:rect l="T15" t="T16" r="T17" b="T18"/>
              <a:pathLst>
                <a:path w="11" h="6">
                  <a:moveTo>
                    <a:pt x="11" y="6"/>
                  </a:moveTo>
                  <a:lnTo>
                    <a:pt x="5" y="6"/>
                  </a:lnTo>
                  <a:lnTo>
                    <a:pt x="0" y="0"/>
                  </a:lnTo>
                  <a:lnTo>
                    <a:pt x="11" y="6"/>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02" name="Freeform 3894"/>
            <p:cNvSpPr>
              <a:spLocks/>
            </p:cNvSpPr>
            <p:nvPr/>
          </p:nvSpPr>
          <p:spPr bwMode="auto">
            <a:xfrm>
              <a:off x="4543425" y="2776538"/>
              <a:ext cx="9525" cy="11112"/>
            </a:xfrm>
            <a:custGeom>
              <a:avLst/>
              <a:gdLst>
                <a:gd name="T0" fmla="*/ 0 w 6"/>
                <a:gd name="T1" fmla="*/ 0 h 6"/>
                <a:gd name="T2" fmla="*/ 2147483647 w 6"/>
                <a:gd name="T3" fmla="*/ 2147483647 h 6"/>
                <a:gd name="T4" fmla="*/ 2147483647 w 6"/>
                <a:gd name="T5" fmla="*/ 2147483647 h 6"/>
                <a:gd name="T6" fmla="*/ 0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0"/>
                  </a:moveTo>
                  <a:lnTo>
                    <a:pt x="6" y="6"/>
                  </a:lnTo>
                  <a:lnTo>
                    <a:pt x="0" y="0"/>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03" name="Freeform 3895"/>
            <p:cNvSpPr>
              <a:spLocks/>
            </p:cNvSpPr>
            <p:nvPr/>
          </p:nvSpPr>
          <p:spPr bwMode="auto">
            <a:xfrm>
              <a:off x="4687888" y="2776538"/>
              <a:ext cx="6350" cy="11112"/>
            </a:xfrm>
            <a:custGeom>
              <a:avLst/>
              <a:gdLst>
                <a:gd name="T0" fmla="*/ 2147483647 w 5"/>
                <a:gd name="T1" fmla="*/ 0 h 6"/>
                <a:gd name="T2" fmla="*/ 2147483647 w 5"/>
                <a:gd name="T3" fmla="*/ 2147483647 h 6"/>
                <a:gd name="T4" fmla="*/ 0 w 5"/>
                <a:gd name="T5" fmla="*/ 0 h 6"/>
                <a:gd name="T6" fmla="*/ 2147483647 w 5"/>
                <a:gd name="T7" fmla="*/ 0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5" y="0"/>
                  </a:moveTo>
                  <a:lnTo>
                    <a:pt x="5" y="6"/>
                  </a:lnTo>
                  <a:lnTo>
                    <a:pt x="0" y="0"/>
                  </a:lnTo>
                  <a:lnTo>
                    <a:pt x="5" y="0"/>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04" name="Freeform 3896"/>
            <p:cNvSpPr>
              <a:spLocks/>
            </p:cNvSpPr>
            <p:nvPr/>
          </p:nvSpPr>
          <p:spPr bwMode="auto">
            <a:xfrm>
              <a:off x="4176713" y="2478088"/>
              <a:ext cx="307975" cy="320675"/>
            </a:xfrm>
            <a:custGeom>
              <a:avLst/>
              <a:gdLst>
                <a:gd name="T0" fmla="*/ 2147483647 w 192"/>
                <a:gd name="T1" fmla="*/ 0 h 179"/>
                <a:gd name="T2" fmla="*/ 2147483647 w 192"/>
                <a:gd name="T3" fmla="*/ 2147483647 h 179"/>
                <a:gd name="T4" fmla="*/ 2147483647 w 192"/>
                <a:gd name="T5" fmla="*/ 2147483647 h 179"/>
                <a:gd name="T6" fmla="*/ 2147483647 w 192"/>
                <a:gd name="T7" fmla="*/ 2147483647 h 179"/>
                <a:gd name="T8" fmla="*/ 2147483647 w 192"/>
                <a:gd name="T9" fmla="*/ 2147483647 h 179"/>
                <a:gd name="T10" fmla="*/ 2147483647 w 192"/>
                <a:gd name="T11" fmla="*/ 2147483647 h 179"/>
                <a:gd name="T12" fmla="*/ 0 w 192"/>
                <a:gd name="T13" fmla="*/ 2147483647 h 179"/>
                <a:gd name="T14" fmla="*/ 2147483647 w 192"/>
                <a:gd name="T15" fmla="*/ 2147483647 h 179"/>
                <a:gd name="T16" fmla="*/ 2147483647 w 192"/>
                <a:gd name="T17" fmla="*/ 2147483647 h 179"/>
                <a:gd name="T18" fmla="*/ 2147483647 w 192"/>
                <a:gd name="T19" fmla="*/ 2147483647 h 179"/>
                <a:gd name="T20" fmla="*/ 2147483647 w 192"/>
                <a:gd name="T21" fmla="*/ 2147483647 h 179"/>
                <a:gd name="T22" fmla="*/ 2147483647 w 192"/>
                <a:gd name="T23" fmla="*/ 2147483647 h 179"/>
                <a:gd name="T24" fmla="*/ 2147483647 w 192"/>
                <a:gd name="T25" fmla="*/ 2147483647 h 179"/>
                <a:gd name="T26" fmla="*/ 2147483647 w 192"/>
                <a:gd name="T27" fmla="*/ 2147483647 h 179"/>
                <a:gd name="T28" fmla="*/ 2147483647 w 192"/>
                <a:gd name="T29" fmla="*/ 2147483647 h 179"/>
                <a:gd name="T30" fmla="*/ 2147483647 w 192"/>
                <a:gd name="T31" fmla="*/ 2147483647 h 179"/>
                <a:gd name="T32" fmla="*/ 2147483647 w 192"/>
                <a:gd name="T33" fmla="*/ 2147483647 h 179"/>
                <a:gd name="T34" fmla="*/ 2147483647 w 192"/>
                <a:gd name="T35" fmla="*/ 2147483647 h 179"/>
                <a:gd name="T36" fmla="*/ 2147483647 w 192"/>
                <a:gd name="T37" fmla="*/ 2147483647 h 179"/>
                <a:gd name="T38" fmla="*/ 2147483647 w 192"/>
                <a:gd name="T39" fmla="*/ 2147483647 h 179"/>
                <a:gd name="T40" fmla="*/ 2147483647 w 192"/>
                <a:gd name="T41" fmla="*/ 2147483647 h 179"/>
                <a:gd name="T42" fmla="*/ 2147483647 w 192"/>
                <a:gd name="T43" fmla="*/ 2147483647 h 179"/>
                <a:gd name="T44" fmla="*/ 2147483647 w 192"/>
                <a:gd name="T45" fmla="*/ 2147483647 h 179"/>
                <a:gd name="T46" fmla="*/ 2147483647 w 192"/>
                <a:gd name="T47" fmla="*/ 2147483647 h 179"/>
                <a:gd name="T48" fmla="*/ 2147483647 w 192"/>
                <a:gd name="T49" fmla="*/ 2147483647 h 179"/>
                <a:gd name="T50" fmla="*/ 2147483647 w 192"/>
                <a:gd name="T51" fmla="*/ 2147483647 h 179"/>
                <a:gd name="T52" fmla="*/ 2147483647 w 192"/>
                <a:gd name="T53" fmla="*/ 2147483647 h 179"/>
                <a:gd name="T54" fmla="*/ 2147483647 w 192"/>
                <a:gd name="T55" fmla="*/ 2147483647 h 179"/>
                <a:gd name="T56" fmla="*/ 2147483647 w 192"/>
                <a:gd name="T57" fmla="*/ 2147483647 h 179"/>
                <a:gd name="T58" fmla="*/ 2147483647 w 192"/>
                <a:gd name="T59" fmla="*/ 2147483647 h 179"/>
                <a:gd name="T60" fmla="*/ 2147483647 w 192"/>
                <a:gd name="T61" fmla="*/ 2147483647 h 179"/>
                <a:gd name="T62" fmla="*/ 2147483647 w 192"/>
                <a:gd name="T63" fmla="*/ 2147483647 h 1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2"/>
                <a:gd name="T97" fmla="*/ 0 h 179"/>
                <a:gd name="T98" fmla="*/ 192 w 192"/>
                <a:gd name="T99" fmla="*/ 179 h 17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lnTo>
                    <a:pt x="96" y="59"/>
                  </a:lnTo>
                  <a:lnTo>
                    <a:pt x="90" y="59"/>
                  </a:lnTo>
                  <a:lnTo>
                    <a:pt x="96" y="59"/>
                  </a:lnTo>
                  <a:lnTo>
                    <a:pt x="108" y="12"/>
                  </a:lnTo>
                  <a:lnTo>
                    <a:pt x="96" y="107"/>
                  </a:lnTo>
                  <a:lnTo>
                    <a:pt x="108" y="12"/>
                  </a:lnTo>
                  <a:close/>
                </a:path>
              </a:pathLst>
            </a:custGeom>
            <a:solidFill>
              <a:srgbClr val="6F73B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05" name="Freeform 3897"/>
            <p:cNvSpPr>
              <a:spLocks/>
            </p:cNvSpPr>
            <p:nvPr/>
          </p:nvSpPr>
          <p:spPr bwMode="auto">
            <a:xfrm>
              <a:off x="4176713" y="2478088"/>
              <a:ext cx="307975" cy="320675"/>
            </a:xfrm>
            <a:custGeom>
              <a:avLst/>
              <a:gdLst>
                <a:gd name="T0" fmla="*/ 2147483647 w 192"/>
                <a:gd name="T1" fmla="*/ 2147483647 h 179"/>
                <a:gd name="T2" fmla="*/ 2147483647 w 192"/>
                <a:gd name="T3" fmla="*/ 0 h 179"/>
                <a:gd name="T4" fmla="*/ 2147483647 w 192"/>
                <a:gd name="T5" fmla="*/ 2147483647 h 179"/>
                <a:gd name="T6" fmla="*/ 2147483647 w 192"/>
                <a:gd name="T7" fmla="*/ 2147483647 h 179"/>
                <a:gd name="T8" fmla="*/ 2147483647 w 192"/>
                <a:gd name="T9" fmla="*/ 2147483647 h 179"/>
                <a:gd name="T10" fmla="*/ 2147483647 w 192"/>
                <a:gd name="T11" fmla="*/ 2147483647 h 179"/>
                <a:gd name="T12" fmla="*/ 2147483647 w 192"/>
                <a:gd name="T13" fmla="*/ 2147483647 h 179"/>
                <a:gd name="T14" fmla="*/ 2147483647 w 192"/>
                <a:gd name="T15" fmla="*/ 2147483647 h 179"/>
                <a:gd name="T16" fmla="*/ 2147483647 w 192"/>
                <a:gd name="T17" fmla="*/ 2147483647 h 179"/>
                <a:gd name="T18" fmla="*/ 2147483647 w 192"/>
                <a:gd name="T19" fmla="*/ 2147483647 h 179"/>
                <a:gd name="T20" fmla="*/ 2147483647 w 192"/>
                <a:gd name="T21" fmla="*/ 2147483647 h 179"/>
                <a:gd name="T22" fmla="*/ 2147483647 w 192"/>
                <a:gd name="T23" fmla="*/ 2147483647 h 179"/>
                <a:gd name="T24" fmla="*/ 2147483647 w 192"/>
                <a:gd name="T25" fmla="*/ 2147483647 h 179"/>
                <a:gd name="T26" fmla="*/ 0 w 192"/>
                <a:gd name="T27" fmla="*/ 2147483647 h 179"/>
                <a:gd name="T28" fmla="*/ 2147483647 w 192"/>
                <a:gd name="T29" fmla="*/ 2147483647 h 179"/>
                <a:gd name="T30" fmla="*/ 2147483647 w 192"/>
                <a:gd name="T31" fmla="*/ 2147483647 h 179"/>
                <a:gd name="T32" fmla="*/ 2147483647 w 192"/>
                <a:gd name="T33" fmla="*/ 2147483647 h 179"/>
                <a:gd name="T34" fmla="*/ 2147483647 w 192"/>
                <a:gd name="T35" fmla="*/ 2147483647 h 179"/>
                <a:gd name="T36" fmla="*/ 2147483647 w 192"/>
                <a:gd name="T37" fmla="*/ 2147483647 h 179"/>
                <a:gd name="T38" fmla="*/ 2147483647 w 192"/>
                <a:gd name="T39" fmla="*/ 2147483647 h 179"/>
                <a:gd name="T40" fmla="*/ 2147483647 w 192"/>
                <a:gd name="T41" fmla="*/ 2147483647 h 179"/>
                <a:gd name="T42" fmla="*/ 2147483647 w 192"/>
                <a:gd name="T43" fmla="*/ 2147483647 h 179"/>
                <a:gd name="T44" fmla="*/ 2147483647 w 192"/>
                <a:gd name="T45" fmla="*/ 2147483647 h 179"/>
                <a:gd name="T46" fmla="*/ 2147483647 w 192"/>
                <a:gd name="T47" fmla="*/ 2147483647 h 179"/>
                <a:gd name="T48" fmla="*/ 2147483647 w 192"/>
                <a:gd name="T49" fmla="*/ 2147483647 h 179"/>
                <a:gd name="T50" fmla="*/ 2147483647 w 192"/>
                <a:gd name="T51" fmla="*/ 2147483647 h 179"/>
                <a:gd name="T52" fmla="*/ 2147483647 w 192"/>
                <a:gd name="T53" fmla="*/ 2147483647 h 179"/>
                <a:gd name="T54" fmla="*/ 2147483647 w 192"/>
                <a:gd name="T55" fmla="*/ 2147483647 h 179"/>
                <a:gd name="T56" fmla="*/ 2147483647 w 192"/>
                <a:gd name="T57" fmla="*/ 2147483647 h 179"/>
                <a:gd name="T58" fmla="*/ 2147483647 w 192"/>
                <a:gd name="T59" fmla="*/ 2147483647 h 179"/>
                <a:gd name="T60" fmla="*/ 2147483647 w 192"/>
                <a:gd name="T61" fmla="*/ 2147483647 h 179"/>
                <a:gd name="T62" fmla="*/ 2147483647 w 192"/>
                <a:gd name="T63" fmla="*/ 2147483647 h 179"/>
                <a:gd name="T64" fmla="*/ 2147483647 w 192"/>
                <a:gd name="T65" fmla="*/ 2147483647 h 179"/>
                <a:gd name="T66" fmla="*/ 2147483647 w 192"/>
                <a:gd name="T67" fmla="*/ 2147483647 h 179"/>
                <a:gd name="T68" fmla="*/ 2147483647 w 192"/>
                <a:gd name="T69" fmla="*/ 2147483647 h 179"/>
                <a:gd name="T70" fmla="*/ 2147483647 w 192"/>
                <a:gd name="T71" fmla="*/ 2147483647 h 179"/>
                <a:gd name="T72" fmla="*/ 2147483647 w 192"/>
                <a:gd name="T73" fmla="*/ 2147483647 h 179"/>
                <a:gd name="T74" fmla="*/ 2147483647 w 192"/>
                <a:gd name="T75" fmla="*/ 2147483647 h 179"/>
                <a:gd name="T76" fmla="*/ 2147483647 w 192"/>
                <a:gd name="T77" fmla="*/ 2147483647 h 179"/>
                <a:gd name="T78" fmla="*/ 2147483647 w 192"/>
                <a:gd name="T79" fmla="*/ 2147483647 h 179"/>
                <a:gd name="T80" fmla="*/ 2147483647 w 192"/>
                <a:gd name="T81" fmla="*/ 2147483647 h 179"/>
                <a:gd name="T82" fmla="*/ 2147483647 w 192"/>
                <a:gd name="T83" fmla="*/ 2147483647 h 179"/>
                <a:gd name="T84" fmla="*/ 2147483647 w 192"/>
                <a:gd name="T85" fmla="*/ 2147483647 h 179"/>
                <a:gd name="T86" fmla="*/ 2147483647 w 192"/>
                <a:gd name="T87" fmla="*/ 2147483647 h 179"/>
                <a:gd name="T88" fmla="*/ 2147483647 w 192"/>
                <a:gd name="T89" fmla="*/ 2147483647 h 179"/>
                <a:gd name="T90" fmla="*/ 2147483647 w 192"/>
                <a:gd name="T91" fmla="*/ 2147483647 h 179"/>
                <a:gd name="T92" fmla="*/ 2147483647 w 192"/>
                <a:gd name="T93" fmla="*/ 2147483647 h 179"/>
                <a:gd name="T94" fmla="*/ 2147483647 w 192"/>
                <a:gd name="T95" fmla="*/ 2147483647 h 179"/>
                <a:gd name="T96" fmla="*/ 2147483647 w 192"/>
                <a:gd name="T97" fmla="*/ 2147483647 h 179"/>
                <a:gd name="T98" fmla="*/ 2147483647 w 192"/>
                <a:gd name="T99" fmla="*/ 2147483647 h 179"/>
                <a:gd name="T100" fmla="*/ 2147483647 w 192"/>
                <a:gd name="T101" fmla="*/ 2147483647 h 179"/>
                <a:gd name="T102" fmla="*/ 2147483647 w 192"/>
                <a:gd name="T103" fmla="*/ 2147483647 h 179"/>
                <a:gd name="T104" fmla="*/ 2147483647 w 192"/>
                <a:gd name="T105" fmla="*/ 2147483647 h 1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2"/>
                <a:gd name="T160" fmla="*/ 0 h 179"/>
                <a:gd name="T161" fmla="*/ 192 w 192"/>
                <a:gd name="T162" fmla="*/ 179 h 17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06" name="Freeform 3898"/>
            <p:cNvSpPr>
              <a:spLocks/>
            </p:cNvSpPr>
            <p:nvPr/>
          </p:nvSpPr>
          <p:spPr bwMode="auto">
            <a:xfrm>
              <a:off x="4321175" y="2584450"/>
              <a:ext cx="9525" cy="1587"/>
            </a:xfrm>
            <a:custGeom>
              <a:avLst/>
              <a:gdLst>
                <a:gd name="T0" fmla="*/ 2147483647 w 6"/>
                <a:gd name="T1" fmla="*/ 0 h 1587"/>
                <a:gd name="T2" fmla="*/ 2147483647 w 6"/>
                <a:gd name="T3" fmla="*/ 0 h 1587"/>
                <a:gd name="T4" fmla="*/ 2147483647 w 6"/>
                <a:gd name="T5" fmla="*/ 0 h 1587"/>
                <a:gd name="T6" fmla="*/ 0 w 6"/>
                <a:gd name="T7" fmla="*/ 0 h 1587"/>
                <a:gd name="T8" fmla="*/ 2147483647 w 6"/>
                <a:gd name="T9" fmla="*/ 0 h 1587"/>
                <a:gd name="T10" fmla="*/ 2147483647 w 6"/>
                <a:gd name="T11" fmla="*/ 0 h 1587"/>
                <a:gd name="T12" fmla="*/ 0 60000 65536"/>
                <a:gd name="T13" fmla="*/ 0 60000 65536"/>
                <a:gd name="T14" fmla="*/ 0 60000 65536"/>
                <a:gd name="T15" fmla="*/ 0 60000 65536"/>
                <a:gd name="T16" fmla="*/ 0 60000 65536"/>
                <a:gd name="T17" fmla="*/ 0 60000 65536"/>
                <a:gd name="T18" fmla="*/ 0 w 6"/>
                <a:gd name="T19" fmla="*/ 0 h 1587"/>
                <a:gd name="T20" fmla="*/ 6 w 6"/>
                <a:gd name="T21" fmla="*/ 1587 h 1587"/>
              </a:gdLst>
              <a:ahLst/>
              <a:cxnLst>
                <a:cxn ang="T12">
                  <a:pos x="T0" y="T1"/>
                </a:cxn>
                <a:cxn ang="T13">
                  <a:pos x="T2" y="T3"/>
                </a:cxn>
                <a:cxn ang="T14">
                  <a:pos x="T4" y="T5"/>
                </a:cxn>
                <a:cxn ang="T15">
                  <a:pos x="T6" y="T7"/>
                </a:cxn>
                <a:cxn ang="T16">
                  <a:pos x="T8" y="T9"/>
                </a:cxn>
                <a:cxn ang="T17">
                  <a:pos x="T10" y="T11"/>
                </a:cxn>
              </a:cxnLst>
              <a:rect l="T18" t="T19" r="T20" b="T21"/>
              <a:pathLst>
                <a:path w="6" h="1587">
                  <a:moveTo>
                    <a:pt x="6" y="0"/>
                  </a:moveTo>
                  <a:lnTo>
                    <a:pt x="6" y="0"/>
                  </a:lnTo>
                  <a:lnTo>
                    <a:pt x="0" y="0"/>
                  </a:lnTo>
                  <a:lnTo>
                    <a:pt x="6"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07" name="Freeform 3899"/>
            <p:cNvSpPr>
              <a:spLocks/>
            </p:cNvSpPr>
            <p:nvPr/>
          </p:nvSpPr>
          <p:spPr bwMode="auto">
            <a:xfrm>
              <a:off x="4330700" y="2670175"/>
              <a:ext cx="0" cy="1587"/>
            </a:xfrm>
            <a:custGeom>
              <a:avLst/>
              <a:gdLst>
                <a:gd name="T0" fmla="*/ 0 h 1587"/>
                <a:gd name="T1" fmla="*/ 0 h 1587"/>
                <a:gd name="T2" fmla="*/ 0 h 1587"/>
                <a:gd name="T3" fmla="*/ 0 60000 65536"/>
                <a:gd name="T4" fmla="*/ 0 60000 65536"/>
                <a:gd name="T5" fmla="*/ 0 60000 65536"/>
                <a:gd name="T6" fmla="*/ 0 h 1587"/>
                <a:gd name="T7" fmla="*/ 1587 h 1587"/>
              </a:gdLst>
              <a:ahLst/>
              <a:cxnLst>
                <a:cxn ang="T3">
                  <a:pos x="0" y="T0"/>
                </a:cxn>
                <a:cxn ang="T4">
                  <a:pos x="0" y="T1"/>
                </a:cxn>
                <a:cxn ang="T5">
                  <a:pos x="0" y="T2"/>
                </a:cxn>
              </a:cxnLst>
              <a:rect l="0" t="T6" r="0" b="T7"/>
              <a:pathLst>
                <a:path h="1587">
                  <a:moveTo>
                    <a:pt x="0" y="0"/>
                  </a:move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08" name="Freeform 3900"/>
            <p:cNvSpPr>
              <a:spLocks/>
            </p:cNvSpPr>
            <p:nvPr/>
          </p:nvSpPr>
          <p:spPr bwMode="auto">
            <a:xfrm>
              <a:off x="4340225" y="2787650"/>
              <a:ext cx="76200" cy="53975"/>
            </a:xfrm>
            <a:custGeom>
              <a:avLst/>
              <a:gdLst>
                <a:gd name="T0" fmla="*/ 2147483647 w 48"/>
                <a:gd name="T1" fmla="*/ 2147483647 h 30"/>
                <a:gd name="T2" fmla="*/ 2147483647 w 48"/>
                <a:gd name="T3" fmla="*/ 2147483647 h 30"/>
                <a:gd name="T4" fmla="*/ 2147483647 w 48"/>
                <a:gd name="T5" fmla="*/ 2147483647 h 30"/>
                <a:gd name="T6" fmla="*/ 0 w 48"/>
                <a:gd name="T7" fmla="*/ 2147483647 h 30"/>
                <a:gd name="T8" fmla="*/ 0 w 48"/>
                <a:gd name="T9" fmla="*/ 2147483647 h 30"/>
                <a:gd name="T10" fmla="*/ 2147483647 w 48"/>
                <a:gd name="T11" fmla="*/ 0 h 30"/>
                <a:gd name="T12" fmla="*/ 2147483647 w 48"/>
                <a:gd name="T13" fmla="*/ 0 h 30"/>
                <a:gd name="T14" fmla="*/ 2147483647 w 48"/>
                <a:gd name="T15" fmla="*/ 0 h 30"/>
                <a:gd name="T16" fmla="*/ 2147483647 w 48"/>
                <a:gd name="T17" fmla="*/ 21474836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30"/>
                <a:gd name="T29" fmla="*/ 48 w 48"/>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30">
                  <a:moveTo>
                    <a:pt x="42" y="18"/>
                  </a:moveTo>
                  <a:lnTo>
                    <a:pt x="42" y="30"/>
                  </a:lnTo>
                  <a:lnTo>
                    <a:pt x="24" y="24"/>
                  </a:lnTo>
                  <a:lnTo>
                    <a:pt x="0" y="12"/>
                  </a:lnTo>
                  <a:lnTo>
                    <a:pt x="0" y="6"/>
                  </a:lnTo>
                  <a:lnTo>
                    <a:pt x="12" y="0"/>
                  </a:lnTo>
                  <a:lnTo>
                    <a:pt x="30" y="0"/>
                  </a:lnTo>
                  <a:lnTo>
                    <a:pt x="48" y="0"/>
                  </a:lnTo>
                  <a:lnTo>
                    <a:pt x="42" y="18"/>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09" name="Freeform 3901"/>
            <p:cNvSpPr>
              <a:spLocks/>
            </p:cNvSpPr>
            <p:nvPr/>
          </p:nvSpPr>
          <p:spPr bwMode="auto">
            <a:xfrm>
              <a:off x="4224338" y="2681288"/>
              <a:ext cx="38100" cy="85725"/>
            </a:xfrm>
            <a:custGeom>
              <a:avLst/>
              <a:gdLst>
                <a:gd name="T0" fmla="*/ 2147483647 w 24"/>
                <a:gd name="T1" fmla="*/ 2147483647 h 48"/>
                <a:gd name="T2" fmla="*/ 2147483647 w 24"/>
                <a:gd name="T3" fmla="*/ 2147483647 h 48"/>
                <a:gd name="T4" fmla="*/ 0 w 24"/>
                <a:gd name="T5" fmla="*/ 2147483647 h 48"/>
                <a:gd name="T6" fmla="*/ 0 w 24"/>
                <a:gd name="T7" fmla="*/ 2147483647 h 48"/>
                <a:gd name="T8" fmla="*/ 0 w 24"/>
                <a:gd name="T9" fmla="*/ 2147483647 h 48"/>
                <a:gd name="T10" fmla="*/ 2147483647 w 24"/>
                <a:gd name="T11" fmla="*/ 0 h 48"/>
                <a:gd name="T12" fmla="*/ 2147483647 w 24"/>
                <a:gd name="T13" fmla="*/ 2147483647 h 48"/>
                <a:gd name="T14" fmla="*/ 2147483647 w 24"/>
                <a:gd name="T15" fmla="*/ 2147483647 h 48"/>
                <a:gd name="T16" fmla="*/ 2147483647 w 24"/>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48"/>
                <a:gd name="T29" fmla="*/ 24 w 24"/>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48">
                  <a:moveTo>
                    <a:pt x="12" y="42"/>
                  </a:moveTo>
                  <a:lnTo>
                    <a:pt x="6" y="48"/>
                  </a:lnTo>
                  <a:lnTo>
                    <a:pt x="0" y="36"/>
                  </a:lnTo>
                  <a:lnTo>
                    <a:pt x="0" y="24"/>
                  </a:lnTo>
                  <a:lnTo>
                    <a:pt x="0" y="6"/>
                  </a:lnTo>
                  <a:lnTo>
                    <a:pt x="12" y="0"/>
                  </a:lnTo>
                  <a:lnTo>
                    <a:pt x="24" y="12"/>
                  </a:lnTo>
                  <a:lnTo>
                    <a:pt x="24" y="36"/>
                  </a:lnTo>
                  <a:lnTo>
                    <a:pt x="12" y="42"/>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10" name="Rectangle 3902"/>
            <p:cNvSpPr>
              <a:spLocks noChangeArrowheads="1"/>
            </p:cNvSpPr>
            <p:nvPr/>
          </p:nvSpPr>
          <p:spPr bwMode="auto">
            <a:xfrm>
              <a:off x="4195763" y="2593975"/>
              <a:ext cx="0" cy="0"/>
            </a:xfrm>
            <a:prstGeom prst="rect">
              <a:avLst/>
            </a:prstGeom>
            <a:solidFill>
              <a:srgbClr val="FF0000"/>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311" name="Freeform 3903"/>
            <p:cNvSpPr>
              <a:spLocks/>
            </p:cNvSpPr>
            <p:nvPr/>
          </p:nvSpPr>
          <p:spPr bwMode="auto">
            <a:xfrm>
              <a:off x="4694238" y="2659063"/>
              <a:ext cx="503238" cy="214312"/>
            </a:xfrm>
            <a:custGeom>
              <a:avLst/>
              <a:gdLst>
                <a:gd name="T0" fmla="*/ 2147483647 w 312"/>
                <a:gd name="T1" fmla="*/ 2147483647 h 120"/>
                <a:gd name="T2" fmla="*/ 2147483647 w 312"/>
                <a:gd name="T3" fmla="*/ 2147483647 h 120"/>
                <a:gd name="T4" fmla="*/ 2147483647 w 312"/>
                <a:gd name="T5" fmla="*/ 2147483647 h 120"/>
                <a:gd name="T6" fmla="*/ 2147483647 w 312"/>
                <a:gd name="T7" fmla="*/ 2147483647 h 120"/>
                <a:gd name="T8" fmla="*/ 2147483647 w 312"/>
                <a:gd name="T9" fmla="*/ 2147483647 h 120"/>
                <a:gd name="T10" fmla="*/ 2147483647 w 312"/>
                <a:gd name="T11" fmla="*/ 2147483647 h 120"/>
                <a:gd name="T12" fmla="*/ 2147483647 w 312"/>
                <a:gd name="T13" fmla="*/ 2147483647 h 120"/>
                <a:gd name="T14" fmla="*/ 2147483647 w 312"/>
                <a:gd name="T15" fmla="*/ 2147483647 h 120"/>
                <a:gd name="T16" fmla="*/ 2147483647 w 312"/>
                <a:gd name="T17" fmla="*/ 2147483647 h 120"/>
                <a:gd name="T18" fmla="*/ 2147483647 w 312"/>
                <a:gd name="T19" fmla="*/ 2147483647 h 120"/>
                <a:gd name="T20" fmla="*/ 2147483647 w 312"/>
                <a:gd name="T21" fmla="*/ 2147483647 h 120"/>
                <a:gd name="T22" fmla="*/ 2147483647 w 312"/>
                <a:gd name="T23" fmla="*/ 2147483647 h 120"/>
                <a:gd name="T24" fmla="*/ 2147483647 w 312"/>
                <a:gd name="T25" fmla="*/ 2147483647 h 120"/>
                <a:gd name="T26" fmla="*/ 0 w 312"/>
                <a:gd name="T27" fmla="*/ 2147483647 h 120"/>
                <a:gd name="T28" fmla="*/ 2147483647 w 312"/>
                <a:gd name="T29" fmla="*/ 2147483647 h 120"/>
                <a:gd name="T30" fmla="*/ 2147483647 w 312"/>
                <a:gd name="T31" fmla="*/ 2147483647 h 120"/>
                <a:gd name="T32" fmla="*/ 0 w 312"/>
                <a:gd name="T33" fmla="*/ 2147483647 h 120"/>
                <a:gd name="T34" fmla="*/ 2147483647 w 312"/>
                <a:gd name="T35" fmla="*/ 2147483647 h 120"/>
                <a:gd name="T36" fmla="*/ 2147483647 w 312"/>
                <a:gd name="T37" fmla="*/ 2147483647 h 120"/>
                <a:gd name="T38" fmla="*/ 2147483647 w 312"/>
                <a:gd name="T39" fmla="*/ 2147483647 h 120"/>
                <a:gd name="T40" fmla="*/ 2147483647 w 312"/>
                <a:gd name="T41" fmla="*/ 2147483647 h 120"/>
                <a:gd name="T42" fmla="*/ 2147483647 w 312"/>
                <a:gd name="T43" fmla="*/ 0 h 120"/>
                <a:gd name="T44" fmla="*/ 2147483647 w 312"/>
                <a:gd name="T45" fmla="*/ 0 h 120"/>
                <a:gd name="T46" fmla="*/ 2147483647 w 312"/>
                <a:gd name="T47" fmla="*/ 2147483647 h 120"/>
                <a:gd name="T48" fmla="*/ 2147483647 w 312"/>
                <a:gd name="T49" fmla="*/ 2147483647 h 120"/>
                <a:gd name="T50" fmla="*/ 2147483647 w 312"/>
                <a:gd name="T51" fmla="*/ 2147483647 h 120"/>
                <a:gd name="T52" fmla="*/ 2147483647 w 312"/>
                <a:gd name="T53" fmla="*/ 2147483647 h 120"/>
                <a:gd name="T54" fmla="*/ 2147483647 w 312"/>
                <a:gd name="T55" fmla="*/ 2147483647 h 120"/>
                <a:gd name="T56" fmla="*/ 2147483647 w 312"/>
                <a:gd name="T57" fmla="*/ 2147483647 h 120"/>
                <a:gd name="T58" fmla="*/ 2147483647 w 312"/>
                <a:gd name="T59" fmla="*/ 2147483647 h 120"/>
                <a:gd name="T60" fmla="*/ 2147483647 w 312"/>
                <a:gd name="T61" fmla="*/ 2147483647 h 120"/>
                <a:gd name="T62" fmla="*/ 2147483647 w 312"/>
                <a:gd name="T63" fmla="*/ 2147483647 h 120"/>
                <a:gd name="T64" fmla="*/ 2147483647 w 312"/>
                <a:gd name="T65" fmla="*/ 2147483647 h 120"/>
                <a:gd name="T66" fmla="*/ 2147483647 w 312"/>
                <a:gd name="T67" fmla="*/ 2147483647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2"/>
                <a:gd name="T103" fmla="*/ 0 h 120"/>
                <a:gd name="T104" fmla="*/ 312 w 312"/>
                <a:gd name="T105" fmla="*/ 120 h 12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2" h="120">
                  <a:moveTo>
                    <a:pt x="234" y="102"/>
                  </a:moveTo>
                  <a:lnTo>
                    <a:pt x="204" y="102"/>
                  </a:lnTo>
                  <a:lnTo>
                    <a:pt x="180" y="102"/>
                  </a:lnTo>
                  <a:lnTo>
                    <a:pt x="174" y="102"/>
                  </a:lnTo>
                  <a:lnTo>
                    <a:pt x="174" y="114"/>
                  </a:lnTo>
                  <a:lnTo>
                    <a:pt x="168" y="120"/>
                  </a:lnTo>
                  <a:lnTo>
                    <a:pt x="168" y="114"/>
                  </a:lnTo>
                  <a:lnTo>
                    <a:pt x="168" y="96"/>
                  </a:lnTo>
                  <a:lnTo>
                    <a:pt x="162" y="102"/>
                  </a:lnTo>
                  <a:lnTo>
                    <a:pt x="150" y="102"/>
                  </a:lnTo>
                  <a:lnTo>
                    <a:pt x="138" y="108"/>
                  </a:lnTo>
                  <a:lnTo>
                    <a:pt x="120" y="114"/>
                  </a:lnTo>
                  <a:lnTo>
                    <a:pt x="102" y="108"/>
                  </a:lnTo>
                  <a:lnTo>
                    <a:pt x="78" y="102"/>
                  </a:lnTo>
                  <a:lnTo>
                    <a:pt x="78" y="108"/>
                  </a:lnTo>
                  <a:lnTo>
                    <a:pt x="66" y="114"/>
                  </a:lnTo>
                  <a:lnTo>
                    <a:pt x="54" y="108"/>
                  </a:lnTo>
                  <a:lnTo>
                    <a:pt x="42" y="102"/>
                  </a:lnTo>
                  <a:lnTo>
                    <a:pt x="36" y="102"/>
                  </a:lnTo>
                  <a:lnTo>
                    <a:pt x="24" y="102"/>
                  </a:lnTo>
                  <a:lnTo>
                    <a:pt x="36" y="96"/>
                  </a:lnTo>
                  <a:lnTo>
                    <a:pt x="24" y="96"/>
                  </a:lnTo>
                  <a:lnTo>
                    <a:pt x="24" y="90"/>
                  </a:lnTo>
                  <a:lnTo>
                    <a:pt x="18" y="84"/>
                  </a:lnTo>
                  <a:lnTo>
                    <a:pt x="18" y="78"/>
                  </a:lnTo>
                  <a:lnTo>
                    <a:pt x="6" y="72"/>
                  </a:lnTo>
                  <a:lnTo>
                    <a:pt x="0" y="66"/>
                  </a:lnTo>
                  <a:lnTo>
                    <a:pt x="6" y="66"/>
                  </a:lnTo>
                  <a:lnTo>
                    <a:pt x="12" y="66"/>
                  </a:lnTo>
                  <a:lnTo>
                    <a:pt x="12" y="60"/>
                  </a:lnTo>
                  <a:lnTo>
                    <a:pt x="6" y="48"/>
                  </a:lnTo>
                  <a:lnTo>
                    <a:pt x="0" y="48"/>
                  </a:lnTo>
                  <a:lnTo>
                    <a:pt x="0" y="30"/>
                  </a:lnTo>
                  <a:lnTo>
                    <a:pt x="18" y="30"/>
                  </a:lnTo>
                  <a:lnTo>
                    <a:pt x="24" y="24"/>
                  </a:lnTo>
                  <a:lnTo>
                    <a:pt x="42" y="30"/>
                  </a:lnTo>
                  <a:lnTo>
                    <a:pt x="54" y="24"/>
                  </a:lnTo>
                  <a:lnTo>
                    <a:pt x="48" y="24"/>
                  </a:lnTo>
                  <a:lnTo>
                    <a:pt x="42" y="12"/>
                  </a:lnTo>
                  <a:lnTo>
                    <a:pt x="72" y="18"/>
                  </a:lnTo>
                  <a:lnTo>
                    <a:pt x="96" y="0"/>
                  </a:lnTo>
                  <a:lnTo>
                    <a:pt x="108" y="0"/>
                  </a:lnTo>
                  <a:lnTo>
                    <a:pt x="126" y="0"/>
                  </a:lnTo>
                  <a:lnTo>
                    <a:pt x="138" y="0"/>
                  </a:lnTo>
                  <a:lnTo>
                    <a:pt x="150" y="6"/>
                  </a:lnTo>
                  <a:lnTo>
                    <a:pt x="156" y="6"/>
                  </a:lnTo>
                  <a:lnTo>
                    <a:pt x="174" y="12"/>
                  </a:lnTo>
                  <a:lnTo>
                    <a:pt x="198" y="18"/>
                  </a:lnTo>
                  <a:lnTo>
                    <a:pt x="216" y="18"/>
                  </a:lnTo>
                  <a:lnTo>
                    <a:pt x="240" y="6"/>
                  </a:lnTo>
                  <a:lnTo>
                    <a:pt x="264" y="6"/>
                  </a:lnTo>
                  <a:lnTo>
                    <a:pt x="270" y="12"/>
                  </a:lnTo>
                  <a:lnTo>
                    <a:pt x="276" y="24"/>
                  </a:lnTo>
                  <a:lnTo>
                    <a:pt x="288" y="36"/>
                  </a:lnTo>
                  <a:lnTo>
                    <a:pt x="300" y="42"/>
                  </a:lnTo>
                  <a:lnTo>
                    <a:pt x="294" y="48"/>
                  </a:lnTo>
                  <a:lnTo>
                    <a:pt x="294" y="60"/>
                  </a:lnTo>
                  <a:lnTo>
                    <a:pt x="300" y="78"/>
                  </a:lnTo>
                  <a:lnTo>
                    <a:pt x="312" y="96"/>
                  </a:lnTo>
                  <a:lnTo>
                    <a:pt x="300" y="96"/>
                  </a:lnTo>
                  <a:lnTo>
                    <a:pt x="294" y="90"/>
                  </a:lnTo>
                  <a:lnTo>
                    <a:pt x="276" y="90"/>
                  </a:lnTo>
                  <a:lnTo>
                    <a:pt x="270" y="96"/>
                  </a:lnTo>
                  <a:lnTo>
                    <a:pt x="264" y="90"/>
                  </a:lnTo>
                  <a:lnTo>
                    <a:pt x="246" y="96"/>
                  </a:lnTo>
                  <a:lnTo>
                    <a:pt x="234" y="102"/>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12" name="Freeform 3904"/>
            <p:cNvSpPr>
              <a:spLocks/>
            </p:cNvSpPr>
            <p:nvPr/>
          </p:nvSpPr>
          <p:spPr bwMode="auto">
            <a:xfrm>
              <a:off x="4687888" y="2659063"/>
              <a:ext cx="74613" cy="53975"/>
            </a:xfrm>
            <a:custGeom>
              <a:avLst/>
              <a:gdLst>
                <a:gd name="T0" fmla="*/ 2147483647 w 47"/>
                <a:gd name="T1" fmla="*/ 0 h 30"/>
                <a:gd name="T2" fmla="*/ 0 w 47"/>
                <a:gd name="T3" fmla="*/ 0 h 30"/>
                <a:gd name="T4" fmla="*/ 2147483647 w 47"/>
                <a:gd name="T5" fmla="*/ 2147483647 h 30"/>
                <a:gd name="T6" fmla="*/ 0 w 47"/>
                <a:gd name="T7" fmla="*/ 2147483647 h 30"/>
                <a:gd name="T8" fmla="*/ 2147483647 w 47"/>
                <a:gd name="T9" fmla="*/ 2147483647 h 30"/>
                <a:gd name="T10" fmla="*/ 2147483647 w 47"/>
                <a:gd name="T11" fmla="*/ 2147483647 h 30"/>
                <a:gd name="T12" fmla="*/ 2147483647 w 47"/>
                <a:gd name="T13" fmla="*/ 2147483647 h 30"/>
                <a:gd name="T14" fmla="*/ 2147483647 w 47"/>
                <a:gd name="T15" fmla="*/ 2147483647 h 30"/>
                <a:gd name="T16" fmla="*/ 2147483647 w 47"/>
                <a:gd name="T17" fmla="*/ 2147483647 h 30"/>
                <a:gd name="T18" fmla="*/ 2147483647 w 47"/>
                <a:gd name="T19" fmla="*/ 0 h 30"/>
                <a:gd name="T20" fmla="*/ 2147483647 w 47"/>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30"/>
                <a:gd name="T35" fmla="*/ 47 w 47"/>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30">
                  <a:moveTo>
                    <a:pt x="5" y="0"/>
                  </a:moveTo>
                  <a:lnTo>
                    <a:pt x="0" y="0"/>
                  </a:lnTo>
                  <a:lnTo>
                    <a:pt x="5" y="12"/>
                  </a:lnTo>
                  <a:lnTo>
                    <a:pt x="0" y="24"/>
                  </a:lnTo>
                  <a:lnTo>
                    <a:pt x="11" y="24"/>
                  </a:lnTo>
                  <a:lnTo>
                    <a:pt x="5" y="30"/>
                  </a:lnTo>
                  <a:lnTo>
                    <a:pt x="23" y="18"/>
                  </a:lnTo>
                  <a:lnTo>
                    <a:pt x="47" y="18"/>
                  </a:lnTo>
                  <a:lnTo>
                    <a:pt x="41" y="12"/>
                  </a:lnTo>
                  <a:lnTo>
                    <a:pt x="29" y="0"/>
                  </a:lnTo>
                  <a:lnTo>
                    <a:pt x="5" y="0"/>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13" name="Freeform 3905"/>
            <p:cNvSpPr>
              <a:spLocks/>
            </p:cNvSpPr>
            <p:nvPr/>
          </p:nvSpPr>
          <p:spPr bwMode="auto">
            <a:xfrm>
              <a:off x="4564063" y="2166938"/>
              <a:ext cx="217488" cy="161925"/>
            </a:xfrm>
            <a:custGeom>
              <a:avLst/>
              <a:gdLst>
                <a:gd name="T0" fmla="*/ 2147483647 w 137"/>
                <a:gd name="T1" fmla="*/ 2147483647 h 90"/>
                <a:gd name="T2" fmla="*/ 2147483647 w 137"/>
                <a:gd name="T3" fmla="*/ 2147483647 h 90"/>
                <a:gd name="T4" fmla="*/ 2147483647 w 137"/>
                <a:gd name="T5" fmla="*/ 2147483647 h 90"/>
                <a:gd name="T6" fmla="*/ 2147483647 w 137"/>
                <a:gd name="T7" fmla="*/ 2147483647 h 90"/>
                <a:gd name="T8" fmla="*/ 2147483647 w 137"/>
                <a:gd name="T9" fmla="*/ 2147483647 h 90"/>
                <a:gd name="T10" fmla="*/ 2147483647 w 137"/>
                <a:gd name="T11" fmla="*/ 2147483647 h 90"/>
                <a:gd name="T12" fmla="*/ 2147483647 w 137"/>
                <a:gd name="T13" fmla="*/ 2147483647 h 90"/>
                <a:gd name="T14" fmla="*/ 2147483647 w 137"/>
                <a:gd name="T15" fmla="*/ 2147483647 h 90"/>
                <a:gd name="T16" fmla="*/ 2147483647 w 137"/>
                <a:gd name="T17" fmla="*/ 2147483647 h 90"/>
                <a:gd name="T18" fmla="*/ 2147483647 w 137"/>
                <a:gd name="T19" fmla="*/ 2147483647 h 90"/>
                <a:gd name="T20" fmla="*/ 2147483647 w 137"/>
                <a:gd name="T21" fmla="*/ 2147483647 h 90"/>
                <a:gd name="T22" fmla="*/ 0 w 137"/>
                <a:gd name="T23" fmla="*/ 2147483647 h 90"/>
                <a:gd name="T24" fmla="*/ 2147483647 w 137"/>
                <a:gd name="T25" fmla="*/ 2147483647 h 90"/>
                <a:gd name="T26" fmla="*/ 2147483647 w 137"/>
                <a:gd name="T27" fmla="*/ 0 h 90"/>
                <a:gd name="T28" fmla="*/ 2147483647 w 137"/>
                <a:gd name="T29" fmla="*/ 2147483647 h 90"/>
                <a:gd name="T30" fmla="*/ 2147483647 w 137"/>
                <a:gd name="T31" fmla="*/ 2147483647 h 90"/>
                <a:gd name="T32" fmla="*/ 2147483647 w 137"/>
                <a:gd name="T33" fmla="*/ 2147483647 h 90"/>
                <a:gd name="T34" fmla="*/ 2147483647 w 137"/>
                <a:gd name="T35" fmla="*/ 2147483647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7"/>
                <a:gd name="T55" fmla="*/ 0 h 90"/>
                <a:gd name="T56" fmla="*/ 137 w 137"/>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7" h="90">
                  <a:moveTo>
                    <a:pt x="137" y="48"/>
                  </a:moveTo>
                  <a:lnTo>
                    <a:pt x="131" y="54"/>
                  </a:lnTo>
                  <a:lnTo>
                    <a:pt x="137" y="72"/>
                  </a:lnTo>
                  <a:lnTo>
                    <a:pt x="119" y="84"/>
                  </a:lnTo>
                  <a:lnTo>
                    <a:pt x="119" y="90"/>
                  </a:lnTo>
                  <a:lnTo>
                    <a:pt x="89" y="84"/>
                  </a:lnTo>
                  <a:lnTo>
                    <a:pt x="66" y="78"/>
                  </a:lnTo>
                  <a:lnTo>
                    <a:pt x="36" y="78"/>
                  </a:lnTo>
                  <a:lnTo>
                    <a:pt x="12" y="78"/>
                  </a:lnTo>
                  <a:lnTo>
                    <a:pt x="6" y="72"/>
                  </a:lnTo>
                  <a:lnTo>
                    <a:pt x="12" y="60"/>
                  </a:lnTo>
                  <a:lnTo>
                    <a:pt x="0" y="36"/>
                  </a:lnTo>
                  <a:lnTo>
                    <a:pt x="48" y="6"/>
                  </a:lnTo>
                  <a:lnTo>
                    <a:pt x="66" y="0"/>
                  </a:lnTo>
                  <a:lnTo>
                    <a:pt x="89" y="6"/>
                  </a:lnTo>
                  <a:lnTo>
                    <a:pt x="113" y="12"/>
                  </a:lnTo>
                  <a:lnTo>
                    <a:pt x="119" y="30"/>
                  </a:lnTo>
                  <a:lnTo>
                    <a:pt x="137" y="48"/>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14" name="Freeform 3906"/>
            <p:cNvSpPr>
              <a:spLocks/>
            </p:cNvSpPr>
            <p:nvPr/>
          </p:nvSpPr>
          <p:spPr bwMode="auto">
            <a:xfrm>
              <a:off x="4203700" y="2135188"/>
              <a:ext cx="58738" cy="74612"/>
            </a:xfrm>
            <a:custGeom>
              <a:avLst/>
              <a:gdLst>
                <a:gd name="T0" fmla="*/ 2147483647 w 36"/>
                <a:gd name="T1" fmla="*/ 2147483647 h 42"/>
                <a:gd name="T2" fmla="*/ 2147483647 w 36"/>
                <a:gd name="T3" fmla="*/ 2147483647 h 42"/>
                <a:gd name="T4" fmla="*/ 2147483647 w 36"/>
                <a:gd name="T5" fmla="*/ 2147483647 h 42"/>
                <a:gd name="T6" fmla="*/ 0 w 36"/>
                <a:gd name="T7" fmla="*/ 2147483647 h 42"/>
                <a:gd name="T8" fmla="*/ 0 w 36"/>
                <a:gd name="T9" fmla="*/ 2147483647 h 42"/>
                <a:gd name="T10" fmla="*/ 0 w 36"/>
                <a:gd name="T11" fmla="*/ 2147483647 h 42"/>
                <a:gd name="T12" fmla="*/ 2147483647 w 36"/>
                <a:gd name="T13" fmla="*/ 2147483647 h 42"/>
                <a:gd name="T14" fmla="*/ 2147483647 w 36"/>
                <a:gd name="T15" fmla="*/ 2147483647 h 42"/>
                <a:gd name="T16" fmla="*/ 2147483647 w 36"/>
                <a:gd name="T17" fmla="*/ 2147483647 h 42"/>
                <a:gd name="T18" fmla="*/ 2147483647 w 36"/>
                <a:gd name="T19" fmla="*/ 0 h 42"/>
                <a:gd name="T20" fmla="*/ 2147483647 w 36"/>
                <a:gd name="T21" fmla="*/ 2147483647 h 42"/>
                <a:gd name="T22" fmla="*/ 2147483647 w 36"/>
                <a:gd name="T23" fmla="*/ 2147483647 h 42"/>
                <a:gd name="T24" fmla="*/ 2147483647 w 36"/>
                <a:gd name="T25" fmla="*/ 2147483647 h 42"/>
                <a:gd name="T26" fmla="*/ 2147483647 w 36"/>
                <a:gd name="T27" fmla="*/ 2147483647 h 42"/>
                <a:gd name="T28" fmla="*/ 2147483647 w 36"/>
                <a:gd name="T29" fmla="*/ 2147483647 h 42"/>
                <a:gd name="T30" fmla="*/ 2147483647 w 36"/>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42"/>
                <a:gd name="T50" fmla="*/ 36 w 36"/>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42">
                  <a:moveTo>
                    <a:pt x="18" y="36"/>
                  </a:moveTo>
                  <a:lnTo>
                    <a:pt x="18" y="42"/>
                  </a:lnTo>
                  <a:lnTo>
                    <a:pt x="6" y="42"/>
                  </a:lnTo>
                  <a:lnTo>
                    <a:pt x="0" y="36"/>
                  </a:lnTo>
                  <a:lnTo>
                    <a:pt x="0" y="30"/>
                  </a:lnTo>
                  <a:lnTo>
                    <a:pt x="0" y="12"/>
                  </a:lnTo>
                  <a:lnTo>
                    <a:pt x="6" y="6"/>
                  </a:lnTo>
                  <a:lnTo>
                    <a:pt x="12" y="12"/>
                  </a:lnTo>
                  <a:lnTo>
                    <a:pt x="12" y="6"/>
                  </a:lnTo>
                  <a:lnTo>
                    <a:pt x="18" y="0"/>
                  </a:lnTo>
                  <a:lnTo>
                    <a:pt x="24" y="12"/>
                  </a:lnTo>
                  <a:lnTo>
                    <a:pt x="36" y="12"/>
                  </a:lnTo>
                  <a:lnTo>
                    <a:pt x="30" y="18"/>
                  </a:lnTo>
                  <a:lnTo>
                    <a:pt x="18" y="24"/>
                  </a:lnTo>
                  <a:lnTo>
                    <a:pt x="18" y="30"/>
                  </a:lnTo>
                  <a:lnTo>
                    <a:pt x="18" y="36"/>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15" name="Freeform 3907"/>
            <p:cNvSpPr>
              <a:spLocks/>
            </p:cNvSpPr>
            <p:nvPr/>
          </p:nvSpPr>
          <p:spPr bwMode="auto">
            <a:xfrm>
              <a:off x="4271963" y="2166938"/>
              <a:ext cx="30163" cy="33337"/>
            </a:xfrm>
            <a:custGeom>
              <a:avLst/>
              <a:gdLst>
                <a:gd name="T0" fmla="*/ 2147483647 w 18"/>
                <a:gd name="T1" fmla="*/ 2147483647 h 18"/>
                <a:gd name="T2" fmla="*/ 2147483647 w 18"/>
                <a:gd name="T3" fmla="*/ 2147483647 h 18"/>
                <a:gd name="T4" fmla="*/ 2147483647 w 18"/>
                <a:gd name="T5" fmla="*/ 0 h 18"/>
                <a:gd name="T6" fmla="*/ 2147483647 w 18"/>
                <a:gd name="T7" fmla="*/ 2147483647 h 18"/>
                <a:gd name="T8" fmla="*/ 2147483647 w 18"/>
                <a:gd name="T9" fmla="*/ 2147483647 h 18"/>
                <a:gd name="T10" fmla="*/ 0 w 18"/>
                <a:gd name="T11" fmla="*/ 2147483647 h 18"/>
                <a:gd name="T12" fmla="*/ 0 w 18"/>
                <a:gd name="T13" fmla="*/ 2147483647 h 18"/>
                <a:gd name="T14" fmla="*/ 0 w 18"/>
                <a:gd name="T15" fmla="*/ 2147483647 h 18"/>
                <a:gd name="T16" fmla="*/ 2147483647 w 18"/>
                <a:gd name="T17" fmla="*/ 2147483647 h 18"/>
                <a:gd name="T18" fmla="*/ 2147483647 w 18"/>
                <a:gd name="T19" fmla="*/ 2147483647 h 18"/>
                <a:gd name="T20" fmla="*/ 2147483647 w 18"/>
                <a:gd name="T21" fmla="*/ 2147483647 h 18"/>
                <a:gd name="T22" fmla="*/ 2147483647 w 18"/>
                <a:gd name="T23" fmla="*/ 214748364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8"/>
                <a:gd name="T38" fmla="*/ 18 w 18"/>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8">
                  <a:moveTo>
                    <a:pt x="18" y="6"/>
                  </a:moveTo>
                  <a:lnTo>
                    <a:pt x="18" y="6"/>
                  </a:lnTo>
                  <a:lnTo>
                    <a:pt x="12" y="0"/>
                  </a:lnTo>
                  <a:lnTo>
                    <a:pt x="12" y="6"/>
                  </a:lnTo>
                  <a:lnTo>
                    <a:pt x="6" y="6"/>
                  </a:lnTo>
                  <a:lnTo>
                    <a:pt x="0" y="6"/>
                  </a:lnTo>
                  <a:lnTo>
                    <a:pt x="0" y="12"/>
                  </a:lnTo>
                  <a:lnTo>
                    <a:pt x="12" y="18"/>
                  </a:lnTo>
                  <a:lnTo>
                    <a:pt x="12" y="12"/>
                  </a:lnTo>
                  <a:lnTo>
                    <a:pt x="18" y="6"/>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16" name="Freeform 3908"/>
            <p:cNvSpPr>
              <a:spLocks/>
            </p:cNvSpPr>
            <p:nvPr/>
          </p:nvSpPr>
          <p:spPr bwMode="auto">
            <a:xfrm>
              <a:off x="4203700" y="2112963"/>
              <a:ext cx="49213" cy="33337"/>
            </a:xfrm>
            <a:custGeom>
              <a:avLst/>
              <a:gdLst>
                <a:gd name="T0" fmla="*/ 2147483647 w 30"/>
                <a:gd name="T1" fmla="*/ 2147483647 h 18"/>
                <a:gd name="T2" fmla="*/ 0 w 30"/>
                <a:gd name="T3" fmla="*/ 2147483647 h 18"/>
                <a:gd name="T4" fmla="*/ 0 w 30"/>
                <a:gd name="T5" fmla="*/ 2147483647 h 18"/>
                <a:gd name="T6" fmla="*/ 0 w 30"/>
                <a:gd name="T7" fmla="*/ 2147483647 h 18"/>
                <a:gd name="T8" fmla="*/ 2147483647 w 30"/>
                <a:gd name="T9" fmla="*/ 2147483647 h 18"/>
                <a:gd name="T10" fmla="*/ 2147483647 w 30"/>
                <a:gd name="T11" fmla="*/ 0 h 18"/>
                <a:gd name="T12" fmla="*/ 2147483647 w 30"/>
                <a:gd name="T13" fmla="*/ 2147483647 h 18"/>
                <a:gd name="T14" fmla="*/ 0 60000 65536"/>
                <a:gd name="T15" fmla="*/ 0 60000 65536"/>
                <a:gd name="T16" fmla="*/ 0 60000 65536"/>
                <a:gd name="T17" fmla="*/ 0 60000 65536"/>
                <a:gd name="T18" fmla="*/ 0 60000 65536"/>
                <a:gd name="T19" fmla="*/ 0 60000 65536"/>
                <a:gd name="T20" fmla="*/ 0 60000 65536"/>
                <a:gd name="T21" fmla="*/ 0 w 30"/>
                <a:gd name="T22" fmla="*/ 0 h 18"/>
                <a:gd name="T23" fmla="*/ 30 w 30"/>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18">
                  <a:moveTo>
                    <a:pt x="24" y="12"/>
                  </a:moveTo>
                  <a:lnTo>
                    <a:pt x="0" y="12"/>
                  </a:lnTo>
                  <a:lnTo>
                    <a:pt x="0" y="18"/>
                  </a:lnTo>
                  <a:lnTo>
                    <a:pt x="0" y="12"/>
                  </a:lnTo>
                  <a:lnTo>
                    <a:pt x="18" y="12"/>
                  </a:lnTo>
                  <a:lnTo>
                    <a:pt x="30" y="0"/>
                  </a:lnTo>
                  <a:lnTo>
                    <a:pt x="24" y="12"/>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17" name="Freeform 3909"/>
            <p:cNvSpPr>
              <a:spLocks/>
            </p:cNvSpPr>
            <p:nvPr/>
          </p:nvSpPr>
          <p:spPr bwMode="auto">
            <a:xfrm>
              <a:off x="4233863" y="2189163"/>
              <a:ext cx="28575" cy="11112"/>
            </a:xfrm>
            <a:custGeom>
              <a:avLst/>
              <a:gdLst>
                <a:gd name="T0" fmla="*/ 2147483647 w 18"/>
                <a:gd name="T1" fmla="*/ 2147483647 h 6"/>
                <a:gd name="T2" fmla="*/ 2147483647 w 18"/>
                <a:gd name="T3" fmla="*/ 0 h 6"/>
                <a:gd name="T4" fmla="*/ 0 w 18"/>
                <a:gd name="T5" fmla="*/ 0 h 6"/>
                <a:gd name="T6" fmla="*/ 2147483647 w 18"/>
                <a:gd name="T7" fmla="*/ 2147483647 h 6"/>
                <a:gd name="T8" fmla="*/ 2147483647 w 18"/>
                <a:gd name="T9" fmla="*/ 2147483647 h 6"/>
                <a:gd name="T10" fmla="*/ 0 60000 65536"/>
                <a:gd name="T11" fmla="*/ 0 60000 65536"/>
                <a:gd name="T12" fmla="*/ 0 60000 65536"/>
                <a:gd name="T13" fmla="*/ 0 60000 65536"/>
                <a:gd name="T14" fmla="*/ 0 60000 65536"/>
                <a:gd name="T15" fmla="*/ 0 w 18"/>
                <a:gd name="T16" fmla="*/ 0 h 6"/>
                <a:gd name="T17" fmla="*/ 18 w 18"/>
                <a:gd name="T18" fmla="*/ 6 h 6"/>
              </a:gdLst>
              <a:ahLst/>
              <a:cxnLst>
                <a:cxn ang="T10">
                  <a:pos x="T0" y="T1"/>
                </a:cxn>
                <a:cxn ang="T11">
                  <a:pos x="T2" y="T3"/>
                </a:cxn>
                <a:cxn ang="T12">
                  <a:pos x="T4" y="T5"/>
                </a:cxn>
                <a:cxn ang="T13">
                  <a:pos x="T6" y="T7"/>
                </a:cxn>
                <a:cxn ang="T14">
                  <a:pos x="T8" y="T9"/>
                </a:cxn>
              </a:cxnLst>
              <a:rect l="T15" t="T16" r="T17" b="T18"/>
              <a:pathLst>
                <a:path w="18" h="6">
                  <a:moveTo>
                    <a:pt x="18" y="6"/>
                  </a:moveTo>
                  <a:lnTo>
                    <a:pt x="12" y="0"/>
                  </a:lnTo>
                  <a:lnTo>
                    <a:pt x="0" y="0"/>
                  </a:lnTo>
                  <a:lnTo>
                    <a:pt x="12" y="6"/>
                  </a:lnTo>
                  <a:lnTo>
                    <a:pt x="18" y="6"/>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18" name="Rectangle 3910"/>
            <p:cNvSpPr>
              <a:spLocks noChangeArrowheads="1"/>
            </p:cNvSpPr>
            <p:nvPr/>
          </p:nvSpPr>
          <p:spPr bwMode="auto">
            <a:xfrm>
              <a:off x="4292600" y="2209800"/>
              <a:ext cx="0" cy="0"/>
            </a:xfrm>
            <a:prstGeom prst="rect">
              <a:avLst/>
            </a:prstGeom>
            <a:solidFill>
              <a:srgbClr val="239FB1"/>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319" name="Freeform 3911"/>
            <p:cNvSpPr>
              <a:spLocks/>
            </p:cNvSpPr>
            <p:nvPr/>
          </p:nvSpPr>
          <p:spPr bwMode="auto">
            <a:xfrm>
              <a:off x="4543425" y="2049463"/>
              <a:ext cx="106363" cy="63500"/>
            </a:xfrm>
            <a:custGeom>
              <a:avLst/>
              <a:gdLst>
                <a:gd name="T0" fmla="*/ 2147483647 w 66"/>
                <a:gd name="T1" fmla="*/ 2147483647 h 36"/>
                <a:gd name="T2" fmla="*/ 2147483647 w 66"/>
                <a:gd name="T3" fmla="*/ 2147483647 h 36"/>
                <a:gd name="T4" fmla="*/ 2147483647 w 66"/>
                <a:gd name="T5" fmla="*/ 0 h 36"/>
                <a:gd name="T6" fmla="*/ 0 w 66"/>
                <a:gd name="T7" fmla="*/ 2147483647 h 36"/>
                <a:gd name="T8" fmla="*/ 2147483647 w 66"/>
                <a:gd name="T9" fmla="*/ 2147483647 h 36"/>
                <a:gd name="T10" fmla="*/ 2147483647 w 66"/>
                <a:gd name="T11" fmla="*/ 2147483647 h 36"/>
                <a:gd name="T12" fmla="*/ 2147483647 w 66"/>
                <a:gd name="T13" fmla="*/ 2147483647 h 36"/>
                <a:gd name="T14" fmla="*/ 2147483647 w 66"/>
                <a:gd name="T15" fmla="*/ 2147483647 h 36"/>
                <a:gd name="T16" fmla="*/ 2147483647 w 66"/>
                <a:gd name="T17" fmla="*/ 2147483647 h 36"/>
                <a:gd name="T18" fmla="*/ 2147483647 w 66"/>
                <a:gd name="T19" fmla="*/ 2147483647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36"/>
                <a:gd name="T32" fmla="*/ 66 w 66"/>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36">
                  <a:moveTo>
                    <a:pt x="66" y="24"/>
                  </a:moveTo>
                  <a:lnTo>
                    <a:pt x="60" y="6"/>
                  </a:lnTo>
                  <a:lnTo>
                    <a:pt x="24" y="0"/>
                  </a:lnTo>
                  <a:lnTo>
                    <a:pt x="0" y="12"/>
                  </a:lnTo>
                  <a:lnTo>
                    <a:pt x="6" y="18"/>
                  </a:lnTo>
                  <a:lnTo>
                    <a:pt x="12" y="24"/>
                  </a:lnTo>
                  <a:lnTo>
                    <a:pt x="18" y="24"/>
                  </a:lnTo>
                  <a:lnTo>
                    <a:pt x="36" y="30"/>
                  </a:lnTo>
                  <a:lnTo>
                    <a:pt x="60" y="36"/>
                  </a:lnTo>
                  <a:lnTo>
                    <a:pt x="66" y="24"/>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20" name="Freeform 3912"/>
            <p:cNvSpPr>
              <a:spLocks/>
            </p:cNvSpPr>
            <p:nvPr/>
          </p:nvSpPr>
          <p:spPr bwMode="auto">
            <a:xfrm>
              <a:off x="4502150" y="2092325"/>
              <a:ext cx="166688" cy="85725"/>
            </a:xfrm>
            <a:custGeom>
              <a:avLst/>
              <a:gdLst>
                <a:gd name="T0" fmla="*/ 2147483647 w 102"/>
                <a:gd name="T1" fmla="*/ 2147483647 h 48"/>
                <a:gd name="T2" fmla="*/ 2147483647 w 102"/>
                <a:gd name="T3" fmla="*/ 2147483647 h 48"/>
                <a:gd name="T4" fmla="*/ 0 w 102"/>
                <a:gd name="T5" fmla="*/ 2147483647 h 48"/>
                <a:gd name="T6" fmla="*/ 0 w 102"/>
                <a:gd name="T7" fmla="*/ 2147483647 h 48"/>
                <a:gd name="T8" fmla="*/ 2147483647 w 102"/>
                <a:gd name="T9" fmla="*/ 2147483647 h 48"/>
                <a:gd name="T10" fmla="*/ 2147483647 w 102"/>
                <a:gd name="T11" fmla="*/ 2147483647 h 48"/>
                <a:gd name="T12" fmla="*/ 2147483647 w 102"/>
                <a:gd name="T13" fmla="*/ 2147483647 h 48"/>
                <a:gd name="T14" fmla="*/ 2147483647 w 102"/>
                <a:gd name="T15" fmla="*/ 2147483647 h 48"/>
                <a:gd name="T16" fmla="*/ 2147483647 w 102"/>
                <a:gd name="T17" fmla="*/ 0 h 48"/>
                <a:gd name="T18" fmla="*/ 2147483647 w 102"/>
                <a:gd name="T19" fmla="*/ 2147483647 h 48"/>
                <a:gd name="T20" fmla="*/ 2147483647 w 102"/>
                <a:gd name="T21" fmla="*/ 2147483647 h 48"/>
                <a:gd name="T22" fmla="*/ 2147483647 w 102"/>
                <a:gd name="T23" fmla="*/ 2147483647 h 48"/>
                <a:gd name="T24" fmla="*/ 2147483647 w 102"/>
                <a:gd name="T25" fmla="*/ 2147483647 h 48"/>
                <a:gd name="T26" fmla="*/ 2147483647 w 102"/>
                <a:gd name="T27" fmla="*/ 2147483647 h 48"/>
                <a:gd name="T28" fmla="*/ 2147483647 w 102"/>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2"/>
                <a:gd name="T46" fmla="*/ 0 h 48"/>
                <a:gd name="T47" fmla="*/ 102 w 102"/>
                <a:gd name="T48" fmla="*/ 48 h 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2" h="48">
                  <a:moveTo>
                    <a:pt x="54" y="30"/>
                  </a:moveTo>
                  <a:lnTo>
                    <a:pt x="24" y="36"/>
                  </a:lnTo>
                  <a:lnTo>
                    <a:pt x="0" y="42"/>
                  </a:lnTo>
                  <a:lnTo>
                    <a:pt x="6" y="18"/>
                  </a:lnTo>
                  <a:lnTo>
                    <a:pt x="18" y="12"/>
                  </a:lnTo>
                  <a:lnTo>
                    <a:pt x="36" y="24"/>
                  </a:lnTo>
                  <a:lnTo>
                    <a:pt x="42" y="18"/>
                  </a:lnTo>
                  <a:lnTo>
                    <a:pt x="42" y="0"/>
                  </a:lnTo>
                  <a:lnTo>
                    <a:pt x="60" y="6"/>
                  </a:lnTo>
                  <a:lnTo>
                    <a:pt x="84" y="12"/>
                  </a:lnTo>
                  <a:lnTo>
                    <a:pt x="90" y="24"/>
                  </a:lnTo>
                  <a:lnTo>
                    <a:pt x="102" y="42"/>
                  </a:lnTo>
                  <a:lnTo>
                    <a:pt x="84" y="48"/>
                  </a:lnTo>
                  <a:lnTo>
                    <a:pt x="54" y="30"/>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21" name="Freeform 3913"/>
            <p:cNvSpPr>
              <a:spLocks/>
            </p:cNvSpPr>
            <p:nvPr/>
          </p:nvSpPr>
          <p:spPr bwMode="auto">
            <a:xfrm>
              <a:off x="4502150" y="2146300"/>
              <a:ext cx="136525" cy="85725"/>
            </a:xfrm>
            <a:custGeom>
              <a:avLst/>
              <a:gdLst>
                <a:gd name="T0" fmla="*/ 0 w 84"/>
                <a:gd name="T1" fmla="*/ 2147483647 h 48"/>
                <a:gd name="T2" fmla="*/ 0 w 84"/>
                <a:gd name="T3" fmla="*/ 2147483647 h 48"/>
                <a:gd name="T4" fmla="*/ 0 w 84"/>
                <a:gd name="T5" fmla="*/ 2147483647 h 48"/>
                <a:gd name="T6" fmla="*/ 2147483647 w 84"/>
                <a:gd name="T7" fmla="*/ 2147483647 h 48"/>
                <a:gd name="T8" fmla="*/ 2147483647 w 84"/>
                <a:gd name="T9" fmla="*/ 0 h 48"/>
                <a:gd name="T10" fmla="*/ 2147483647 w 84"/>
                <a:gd name="T11" fmla="*/ 2147483647 h 48"/>
                <a:gd name="T12" fmla="*/ 2147483647 w 84"/>
                <a:gd name="T13" fmla="*/ 2147483647 h 48"/>
                <a:gd name="T14" fmla="*/ 2147483647 w 84"/>
                <a:gd name="T15" fmla="*/ 2147483647 h 48"/>
                <a:gd name="T16" fmla="*/ 2147483647 w 84"/>
                <a:gd name="T17" fmla="*/ 2147483647 h 48"/>
                <a:gd name="T18" fmla="*/ 2147483647 w 84"/>
                <a:gd name="T19" fmla="*/ 2147483647 h 48"/>
                <a:gd name="T20" fmla="*/ 0 w 84"/>
                <a:gd name="T21" fmla="*/ 2147483647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4"/>
                <a:gd name="T34" fmla="*/ 0 h 48"/>
                <a:gd name="T35" fmla="*/ 84 w 84"/>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4" h="48">
                  <a:moveTo>
                    <a:pt x="0" y="36"/>
                  </a:moveTo>
                  <a:lnTo>
                    <a:pt x="0" y="12"/>
                  </a:lnTo>
                  <a:lnTo>
                    <a:pt x="24" y="6"/>
                  </a:lnTo>
                  <a:lnTo>
                    <a:pt x="54" y="0"/>
                  </a:lnTo>
                  <a:lnTo>
                    <a:pt x="84" y="18"/>
                  </a:lnTo>
                  <a:lnTo>
                    <a:pt x="36" y="48"/>
                  </a:lnTo>
                  <a:lnTo>
                    <a:pt x="24" y="48"/>
                  </a:lnTo>
                  <a:lnTo>
                    <a:pt x="24" y="36"/>
                  </a:lnTo>
                  <a:lnTo>
                    <a:pt x="12" y="36"/>
                  </a:lnTo>
                  <a:lnTo>
                    <a:pt x="0" y="36"/>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22" name="Freeform 3914"/>
            <p:cNvSpPr>
              <a:spLocks/>
            </p:cNvSpPr>
            <p:nvPr/>
          </p:nvSpPr>
          <p:spPr bwMode="auto">
            <a:xfrm>
              <a:off x="4090988" y="2263775"/>
              <a:ext cx="85725" cy="85725"/>
            </a:xfrm>
            <a:custGeom>
              <a:avLst/>
              <a:gdLst>
                <a:gd name="T0" fmla="*/ 2147483647 w 53"/>
                <a:gd name="T1" fmla="*/ 2147483647 h 48"/>
                <a:gd name="T2" fmla="*/ 2147483647 w 53"/>
                <a:gd name="T3" fmla="*/ 2147483647 h 48"/>
                <a:gd name="T4" fmla="*/ 2147483647 w 53"/>
                <a:gd name="T5" fmla="*/ 2147483647 h 48"/>
                <a:gd name="T6" fmla="*/ 2147483647 w 53"/>
                <a:gd name="T7" fmla="*/ 0 h 48"/>
                <a:gd name="T8" fmla="*/ 2147483647 w 53"/>
                <a:gd name="T9" fmla="*/ 0 h 48"/>
                <a:gd name="T10" fmla="*/ 2147483647 w 53"/>
                <a:gd name="T11" fmla="*/ 2147483647 h 48"/>
                <a:gd name="T12" fmla="*/ 2147483647 w 53"/>
                <a:gd name="T13" fmla="*/ 2147483647 h 48"/>
                <a:gd name="T14" fmla="*/ 0 w 53"/>
                <a:gd name="T15" fmla="*/ 2147483647 h 48"/>
                <a:gd name="T16" fmla="*/ 2147483647 w 53"/>
                <a:gd name="T17" fmla="*/ 2147483647 h 48"/>
                <a:gd name="T18" fmla="*/ 2147483647 w 53"/>
                <a:gd name="T19" fmla="*/ 2147483647 h 48"/>
                <a:gd name="T20" fmla="*/ 2147483647 w 53"/>
                <a:gd name="T21" fmla="*/ 2147483647 h 48"/>
                <a:gd name="T22" fmla="*/ 2147483647 w 53"/>
                <a:gd name="T23" fmla="*/ 2147483647 h 48"/>
                <a:gd name="T24" fmla="*/ 2147483647 w 53"/>
                <a:gd name="T25" fmla="*/ 2147483647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48"/>
                <a:gd name="T41" fmla="*/ 53 w 53"/>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48">
                  <a:moveTo>
                    <a:pt x="42" y="24"/>
                  </a:moveTo>
                  <a:lnTo>
                    <a:pt x="53" y="18"/>
                  </a:lnTo>
                  <a:lnTo>
                    <a:pt x="48" y="12"/>
                  </a:lnTo>
                  <a:lnTo>
                    <a:pt x="53" y="0"/>
                  </a:lnTo>
                  <a:lnTo>
                    <a:pt x="36" y="0"/>
                  </a:lnTo>
                  <a:lnTo>
                    <a:pt x="18" y="12"/>
                  </a:lnTo>
                  <a:lnTo>
                    <a:pt x="6" y="30"/>
                  </a:lnTo>
                  <a:lnTo>
                    <a:pt x="0" y="36"/>
                  </a:lnTo>
                  <a:lnTo>
                    <a:pt x="12" y="36"/>
                  </a:lnTo>
                  <a:lnTo>
                    <a:pt x="30" y="36"/>
                  </a:lnTo>
                  <a:lnTo>
                    <a:pt x="36" y="42"/>
                  </a:lnTo>
                  <a:lnTo>
                    <a:pt x="42" y="48"/>
                  </a:lnTo>
                  <a:lnTo>
                    <a:pt x="42" y="24"/>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23" name="Freeform 3915"/>
            <p:cNvSpPr>
              <a:spLocks/>
            </p:cNvSpPr>
            <p:nvPr/>
          </p:nvSpPr>
          <p:spPr bwMode="auto">
            <a:xfrm>
              <a:off x="4351338" y="2209800"/>
              <a:ext cx="239713" cy="193675"/>
            </a:xfrm>
            <a:custGeom>
              <a:avLst/>
              <a:gdLst>
                <a:gd name="T0" fmla="*/ 2147483647 w 150"/>
                <a:gd name="T1" fmla="*/ 2147483647 h 108"/>
                <a:gd name="T2" fmla="*/ 2147483647 w 150"/>
                <a:gd name="T3" fmla="*/ 0 h 108"/>
                <a:gd name="T4" fmla="*/ 2147483647 w 150"/>
                <a:gd name="T5" fmla="*/ 2147483647 h 108"/>
                <a:gd name="T6" fmla="*/ 2147483647 w 150"/>
                <a:gd name="T7" fmla="*/ 2147483647 h 108"/>
                <a:gd name="T8" fmla="*/ 0 w 150"/>
                <a:gd name="T9" fmla="*/ 2147483647 h 108"/>
                <a:gd name="T10" fmla="*/ 2147483647 w 150"/>
                <a:gd name="T11" fmla="*/ 2147483647 h 108"/>
                <a:gd name="T12" fmla="*/ 0 w 150"/>
                <a:gd name="T13" fmla="*/ 2147483647 h 108"/>
                <a:gd name="T14" fmla="*/ 0 w 150"/>
                <a:gd name="T15" fmla="*/ 2147483647 h 108"/>
                <a:gd name="T16" fmla="*/ 2147483647 w 150"/>
                <a:gd name="T17" fmla="*/ 2147483647 h 108"/>
                <a:gd name="T18" fmla="*/ 2147483647 w 150"/>
                <a:gd name="T19" fmla="*/ 2147483647 h 108"/>
                <a:gd name="T20" fmla="*/ 2147483647 w 150"/>
                <a:gd name="T21" fmla="*/ 2147483647 h 108"/>
                <a:gd name="T22" fmla="*/ 2147483647 w 150"/>
                <a:gd name="T23" fmla="*/ 2147483647 h 108"/>
                <a:gd name="T24" fmla="*/ 2147483647 w 150"/>
                <a:gd name="T25" fmla="*/ 2147483647 h 108"/>
                <a:gd name="T26" fmla="*/ 2147483647 w 150"/>
                <a:gd name="T27" fmla="*/ 2147483647 h 108"/>
                <a:gd name="T28" fmla="*/ 2147483647 w 150"/>
                <a:gd name="T29" fmla="*/ 2147483647 h 108"/>
                <a:gd name="T30" fmla="*/ 2147483647 w 150"/>
                <a:gd name="T31" fmla="*/ 2147483647 h 108"/>
                <a:gd name="T32" fmla="*/ 2147483647 w 150"/>
                <a:gd name="T33" fmla="*/ 2147483647 h 108"/>
                <a:gd name="T34" fmla="*/ 2147483647 w 150"/>
                <a:gd name="T35" fmla="*/ 2147483647 h 108"/>
                <a:gd name="T36" fmla="*/ 2147483647 w 150"/>
                <a:gd name="T37" fmla="*/ 2147483647 h 108"/>
                <a:gd name="T38" fmla="*/ 2147483647 w 150"/>
                <a:gd name="T39" fmla="*/ 2147483647 h 108"/>
                <a:gd name="T40" fmla="*/ 2147483647 w 150"/>
                <a:gd name="T41" fmla="*/ 2147483647 h 108"/>
                <a:gd name="T42" fmla="*/ 2147483647 w 150"/>
                <a:gd name="T43" fmla="*/ 2147483647 h 108"/>
                <a:gd name="T44" fmla="*/ 2147483647 w 150"/>
                <a:gd name="T45" fmla="*/ 2147483647 h 108"/>
                <a:gd name="T46" fmla="*/ 2147483647 w 150"/>
                <a:gd name="T47" fmla="*/ 2147483647 h 108"/>
                <a:gd name="T48" fmla="*/ 2147483647 w 150"/>
                <a:gd name="T49" fmla="*/ 2147483647 h 108"/>
                <a:gd name="T50" fmla="*/ 2147483647 w 150"/>
                <a:gd name="T51" fmla="*/ 2147483647 h 108"/>
                <a:gd name="T52" fmla="*/ 2147483647 w 150"/>
                <a:gd name="T53" fmla="*/ 2147483647 h 108"/>
                <a:gd name="T54" fmla="*/ 2147483647 w 150"/>
                <a:gd name="T55" fmla="*/ 2147483647 h 108"/>
                <a:gd name="T56" fmla="*/ 2147483647 w 150"/>
                <a:gd name="T57" fmla="*/ 2147483647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50"/>
                <a:gd name="T88" fmla="*/ 0 h 108"/>
                <a:gd name="T89" fmla="*/ 150 w 150"/>
                <a:gd name="T90" fmla="*/ 108 h 10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50" h="108">
                  <a:moveTo>
                    <a:pt x="60" y="6"/>
                  </a:moveTo>
                  <a:lnTo>
                    <a:pt x="60" y="0"/>
                  </a:lnTo>
                  <a:lnTo>
                    <a:pt x="42" y="6"/>
                  </a:lnTo>
                  <a:lnTo>
                    <a:pt x="18" y="12"/>
                  </a:lnTo>
                  <a:lnTo>
                    <a:pt x="0" y="12"/>
                  </a:lnTo>
                  <a:lnTo>
                    <a:pt x="6" y="18"/>
                  </a:lnTo>
                  <a:lnTo>
                    <a:pt x="0" y="24"/>
                  </a:lnTo>
                  <a:lnTo>
                    <a:pt x="0" y="42"/>
                  </a:lnTo>
                  <a:lnTo>
                    <a:pt x="12" y="60"/>
                  </a:lnTo>
                  <a:lnTo>
                    <a:pt x="12" y="78"/>
                  </a:lnTo>
                  <a:lnTo>
                    <a:pt x="12" y="72"/>
                  </a:lnTo>
                  <a:lnTo>
                    <a:pt x="36" y="84"/>
                  </a:lnTo>
                  <a:lnTo>
                    <a:pt x="42" y="90"/>
                  </a:lnTo>
                  <a:lnTo>
                    <a:pt x="48" y="84"/>
                  </a:lnTo>
                  <a:lnTo>
                    <a:pt x="60" y="90"/>
                  </a:lnTo>
                  <a:lnTo>
                    <a:pt x="78" y="102"/>
                  </a:lnTo>
                  <a:lnTo>
                    <a:pt x="96" y="102"/>
                  </a:lnTo>
                  <a:lnTo>
                    <a:pt x="96" y="108"/>
                  </a:lnTo>
                  <a:lnTo>
                    <a:pt x="108" y="102"/>
                  </a:lnTo>
                  <a:lnTo>
                    <a:pt x="132" y="108"/>
                  </a:lnTo>
                  <a:lnTo>
                    <a:pt x="138" y="102"/>
                  </a:lnTo>
                  <a:lnTo>
                    <a:pt x="150" y="84"/>
                  </a:lnTo>
                  <a:lnTo>
                    <a:pt x="150" y="78"/>
                  </a:lnTo>
                  <a:lnTo>
                    <a:pt x="144" y="54"/>
                  </a:lnTo>
                  <a:lnTo>
                    <a:pt x="138" y="48"/>
                  </a:lnTo>
                  <a:lnTo>
                    <a:pt x="144" y="36"/>
                  </a:lnTo>
                  <a:lnTo>
                    <a:pt x="132" y="12"/>
                  </a:lnTo>
                  <a:lnTo>
                    <a:pt x="78" y="6"/>
                  </a:lnTo>
                  <a:lnTo>
                    <a:pt x="60" y="6"/>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24" name="Freeform 3916"/>
            <p:cNvSpPr>
              <a:spLocks/>
            </p:cNvSpPr>
            <p:nvPr/>
          </p:nvSpPr>
          <p:spPr bwMode="auto">
            <a:xfrm>
              <a:off x="4524375" y="2435225"/>
              <a:ext cx="238125" cy="158750"/>
            </a:xfrm>
            <a:custGeom>
              <a:avLst/>
              <a:gdLst>
                <a:gd name="T0" fmla="*/ 2147483647 w 149"/>
                <a:gd name="T1" fmla="*/ 2147483647 h 89"/>
                <a:gd name="T2" fmla="*/ 2147483647 w 149"/>
                <a:gd name="T3" fmla="*/ 2147483647 h 89"/>
                <a:gd name="T4" fmla="*/ 2147483647 w 149"/>
                <a:gd name="T5" fmla="*/ 2147483647 h 89"/>
                <a:gd name="T6" fmla="*/ 2147483647 w 149"/>
                <a:gd name="T7" fmla="*/ 2147483647 h 89"/>
                <a:gd name="T8" fmla="*/ 2147483647 w 149"/>
                <a:gd name="T9" fmla="*/ 2147483647 h 89"/>
                <a:gd name="T10" fmla="*/ 2147483647 w 149"/>
                <a:gd name="T11" fmla="*/ 2147483647 h 89"/>
                <a:gd name="T12" fmla="*/ 2147483647 w 149"/>
                <a:gd name="T13" fmla="*/ 2147483647 h 89"/>
                <a:gd name="T14" fmla="*/ 2147483647 w 149"/>
                <a:gd name="T15" fmla="*/ 2147483647 h 89"/>
                <a:gd name="T16" fmla="*/ 2147483647 w 149"/>
                <a:gd name="T17" fmla="*/ 2147483647 h 89"/>
                <a:gd name="T18" fmla="*/ 2147483647 w 149"/>
                <a:gd name="T19" fmla="*/ 2147483647 h 89"/>
                <a:gd name="T20" fmla="*/ 2147483647 w 149"/>
                <a:gd name="T21" fmla="*/ 2147483647 h 89"/>
                <a:gd name="T22" fmla="*/ 0 w 149"/>
                <a:gd name="T23" fmla="*/ 2147483647 h 89"/>
                <a:gd name="T24" fmla="*/ 2147483647 w 149"/>
                <a:gd name="T25" fmla="*/ 2147483647 h 89"/>
                <a:gd name="T26" fmla="*/ 2147483647 w 149"/>
                <a:gd name="T27" fmla="*/ 2147483647 h 89"/>
                <a:gd name="T28" fmla="*/ 2147483647 w 149"/>
                <a:gd name="T29" fmla="*/ 2147483647 h 89"/>
                <a:gd name="T30" fmla="*/ 2147483647 w 149"/>
                <a:gd name="T31" fmla="*/ 2147483647 h 89"/>
                <a:gd name="T32" fmla="*/ 2147483647 w 149"/>
                <a:gd name="T33" fmla="*/ 2147483647 h 89"/>
                <a:gd name="T34" fmla="*/ 2147483647 w 149"/>
                <a:gd name="T35" fmla="*/ 0 h 89"/>
                <a:gd name="T36" fmla="*/ 2147483647 w 149"/>
                <a:gd name="T37" fmla="*/ 0 h 89"/>
                <a:gd name="T38" fmla="*/ 2147483647 w 149"/>
                <a:gd name="T39" fmla="*/ 2147483647 h 89"/>
                <a:gd name="T40" fmla="*/ 2147483647 w 149"/>
                <a:gd name="T41" fmla="*/ 2147483647 h 89"/>
                <a:gd name="T42" fmla="*/ 2147483647 w 149"/>
                <a:gd name="T43" fmla="*/ 2147483647 h 89"/>
                <a:gd name="T44" fmla="*/ 2147483647 w 149"/>
                <a:gd name="T45" fmla="*/ 2147483647 h 89"/>
                <a:gd name="T46" fmla="*/ 2147483647 w 149"/>
                <a:gd name="T47" fmla="*/ 2147483647 h 89"/>
                <a:gd name="T48" fmla="*/ 2147483647 w 149"/>
                <a:gd name="T49" fmla="*/ 2147483647 h 89"/>
                <a:gd name="T50" fmla="*/ 2147483647 w 149"/>
                <a:gd name="T51" fmla="*/ 2147483647 h 89"/>
                <a:gd name="T52" fmla="*/ 2147483647 w 149"/>
                <a:gd name="T53" fmla="*/ 2147483647 h 89"/>
                <a:gd name="T54" fmla="*/ 2147483647 w 149"/>
                <a:gd name="T55" fmla="*/ 2147483647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9"/>
                <a:gd name="T85" fmla="*/ 0 h 89"/>
                <a:gd name="T86" fmla="*/ 149 w 149"/>
                <a:gd name="T87" fmla="*/ 89 h 8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9" h="89">
                  <a:moveTo>
                    <a:pt x="137" y="71"/>
                  </a:moveTo>
                  <a:lnTo>
                    <a:pt x="131" y="89"/>
                  </a:lnTo>
                  <a:lnTo>
                    <a:pt x="102" y="83"/>
                  </a:lnTo>
                  <a:lnTo>
                    <a:pt x="78" y="89"/>
                  </a:lnTo>
                  <a:lnTo>
                    <a:pt x="60" y="89"/>
                  </a:lnTo>
                  <a:lnTo>
                    <a:pt x="42" y="83"/>
                  </a:lnTo>
                  <a:lnTo>
                    <a:pt x="42" y="77"/>
                  </a:lnTo>
                  <a:lnTo>
                    <a:pt x="36" y="71"/>
                  </a:lnTo>
                  <a:lnTo>
                    <a:pt x="30" y="71"/>
                  </a:lnTo>
                  <a:lnTo>
                    <a:pt x="18" y="65"/>
                  </a:lnTo>
                  <a:lnTo>
                    <a:pt x="0" y="42"/>
                  </a:lnTo>
                  <a:lnTo>
                    <a:pt x="6" y="36"/>
                  </a:lnTo>
                  <a:lnTo>
                    <a:pt x="18" y="24"/>
                  </a:lnTo>
                  <a:lnTo>
                    <a:pt x="36" y="6"/>
                  </a:lnTo>
                  <a:lnTo>
                    <a:pt x="66" y="12"/>
                  </a:lnTo>
                  <a:lnTo>
                    <a:pt x="90" y="0"/>
                  </a:lnTo>
                  <a:lnTo>
                    <a:pt x="102" y="12"/>
                  </a:lnTo>
                  <a:lnTo>
                    <a:pt x="113" y="24"/>
                  </a:lnTo>
                  <a:lnTo>
                    <a:pt x="125" y="53"/>
                  </a:lnTo>
                  <a:lnTo>
                    <a:pt x="137" y="53"/>
                  </a:lnTo>
                  <a:lnTo>
                    <a:pt x="149" y="59"/>
                  </a:lnTo>
                  <a:lnTo>
                    <a:pt x="149" y="65"/>
                  </a:lnTo>
                  <a:lnTo>
                    <a:pt x="143" y="65"/>
                  </a:lnTo>
                  <a:lnTo>
                    <a:pt x="137" y="65"/>
                  </a:lnTo>
                  <a:lnTo>
                    <a:pt x="137" y="71"/>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25" name="Freeform 3917"/>
            <p:cNvSpPr>
              <a:spLocks/>
            </p:cNvSpPr>
            <p:nvPr/>
          </p:nvSpPr>
          <p:spPr bwMode="auto">
            <a:xfrm>
              <a:off x="4310063" y="2338388"/>
              <a:ext cx="165100" cy="85725"/>
            </a:xfrm>
            <a:custGeom>
              <a:avLst/>
              <a:gdLst>
                <a:gd name="T0" fmla="*/ 2147483647 w 102"/>
                <a:gd name="T1" fmla="*/ 2147483647 h 48"/>
                <a:gd name="T2" fmla="*/ 2147483647 w 102"/>
                <a:gd name="T3" fmla="*/ 2147483647 h 48"/>
                <a:gd name="T4" fmla="*/ 2147483647 w 102"/>
                <a:gd name="T5" fmla="*/ 2147483647 h 48"/>
                <a:gd name="T6" fmla="*/ 2147483647 w 102"/>
                <a:gd name="T7" fmla="*/ 2147483647 h 48"/>
                <a:gd name="T8" fmla="*/ 2147483647 w 102"/>
                <a:gd name="T9" fmla="*/ 2147483647 h 48"/>
                <a:gd name="T10" fmla="*/ 2147483647 w 102"/>
                <a:gd name="T11" fmla="*/ 2147483647 h 48"/>
                <a:gd name="T12" fmla="*/ 2147483647 w 102"/>
                <a:gd name="T13" fmla="*/ 2147483647 h 48"/>
                <a:gd name="T14" fmla="*/ 2147483647 w 102"/>
                <a:gd name="T15" fmla="*/ 2147483647 h 48"/>
                <a:gd name="T16" fmla="*/ 2147483647 w 102"/>
                <a:gd name="T17" fmla="*/ 2147483647 h 48"/>
                <a:gd name="T18" fmla="*/ 2147483647 w 102"/>
                <a:gd name="T19" fmla="*/ 2147483647 h 48"/>
                <a:gd name="T20" fmla="*/ 2147483647 w 102"/>
                <a:gd name="T21" fmla="*/ 2147483647 h 48"/>
                <a:gd name="T22" fmla="*/ 2147483647 w 102"/>
                <a:gd name="T23" fmla="*/ 2147483647 h 48"/>
                <a:gd name="T24" fmla="*/ 2147483647 w 102"/>
                <a:gd name="T25" fmla="*/ 2147483647 h 48"/>
                <a:gd name="T26" fmla="*/ 0 w 102"/>
                <a:gd name="T27" fmla="*/ 2147483647 h 48"/>
                <a:gd name="T28" fmla="*/ 0 w 102"/>
                <a:gd name="T29" fmla="*/ 2147483647 h 48"/>
                <a:gd name="T30" fmla="*/ 2147483647 w 102"/>
                <a:gd name="T31" fmla="*/ 0 h 48"/>
                <a:gd name="T32" fmla="*/ 2147483647 w 102"/>
                <a:gd name="T33" fmla="*/ 2147483647 h 48"/>
                <a:gd name="T34" fmla="*/ 2147483647 w 102"/>
                <a:gd name="T35" fmla="*/ 0 h 48"/>
                <a:gd name="T36" fmla="*/ 2147483647 w 102"/>
                <a:gd name="T37" fmla="*/ 2147483647 h 48"/>
                <a:gd name="T38" fmla="*/ 2147483647 w 102"/>
                <a:gd name="T39" fmla="*/ 2147483647 h 48"/>
                <a:gd name="T40" fmla="*/ 2147483647 w 102"/>
                <a:gd name="T41" fmla="*/ 2147483647 h 48"/>
                <a:gd name="T42" fmla="*/ 2147483647 w 102"/>
                <a:gd name="T43" fmla="*/ 2147483647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2"/>
                <a:gd name="T67" fmla="*/ 0 h 48"/>
                <a:gd name="T68" fmla="*/ 102 w 102"/>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2" h="48">
                  <a:moveTo>
                    <a:pt x="84" y="18"/>
                  </a:moveTo>
                  <a:lnTo>
                    <a:pt x="102" y="30"/>
                  </a:lnTo>
                  <a:lnTo>
                    <a:pt x="96" y="36"/>
                  </a:lnTo>
                  <a:lnTo>
                    <a:pt x="90" y="36"/>
                  </a:lnTo>
                  <a:lnTo>
                    <a:pt x="84" y="42"/>
                  </a:lnTo>
                  <a:lnTo>
                    <a:pt x="78" y="48"/>
                  </a:lnTo>
                  <a:lnTo>
                    <a:pt x="72" y="48"/>
                  </a:lnTo>
                  <a:lnTo>
                    <a:pt x="66" y="42"/>
                  </a:lnTo>
                  <a:lnTo>
                    <a:pt x="42" y="42"/>
                  </a:lnTo>
                  <a:lnTo>
                    <a:pt x="30" y="48"/>
                  </a:lnTo>
                  <a:lnTo>
                    <a:pt x="24" y="42"/>
                  </a:lnTo>
                  <a:lnTo>
                    <a:pt x="0" y="24"/>
                  </a:lnTo>
                  <a:lnTo>
                    <a:pt x="0" y="18"/>
                  </a:lnTo>
                  <a:lnTo>
                    <a:pt x="30" y="0"/>
                  </a:lnTo>
                  <a:lnTo>
                    <a:pt x="36" y="6"/>
                  </a:lnTo>
                  <a:lnTo>
                    <a:pt x="36" y="0"/>
                  </a:lnTo>
                  <a:lnTo>
                    <a:pt x="60" y="12"/>
                  </a:lnTo>
                  <a:lnTo>
                    <a:pt x="66" y="18"/>
                  </a:lnTo>
                  <a:lnTo>
                    <a:pt x="72" y="12"/>
                  </a:lnTo>
                  <a:lnTo>
                    <a:pt x="84" y="18"/>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26" name="Freeform 3918"/>
            <p:cNvSpPr>
              <a:spLocks/>
            </p:cNvSpPr>
            <p:nvPr/>
          </p:nvSpPr>
          <p:spPr bwMode="auto">
            <a:xfrm>
              <a:off x="4071938" y="2328863"/>
              <a:ext cx="87313" cy="63500"/>
            </a:xfrm>
            <a:custGeom>
              <a:avLst/>
              <a:gdLst>
                <a:gd name="T0" fmla="*/ 2147483647 w 54"/>
                <a:gd name="T1" fmla="*/ 0 h 36"/>
                <a:gd name="T2" fmla="*/ 0 w 54"/>
                <a:gd name="T3" fmla="*/ 2147483647 h 36"/>
                <a:gd name="T4" fmla="*/ 2147483647 w 54"/>
                <a:gd name="T5" fmla="*/ 2147483647 h 36"/>
                <a:gd name="T6" fmla="*/ 2147483647 w 54"/>
                <a:gd name="T7" fmla="*/ 2147483647 h 36"/>
                <a:gd name="T8" fmla="*/ 2147483647 w 54"/>
                <a:gd name="T9" fmla="*/ 2147483647 h 36"/>
                <a:gd name="T10" fmla="*/ 2147483647 w 54"/>
                <a:gd name="T11" fmla="*/ 2147483647 h 36"/>
                <a:gd name="T12" fmla="*/ 2147483647 w 54"/>
                <a:gd name="T13" fmla="*/ 2147483647 h 36"/>
                <a:gd name="T14" fmla="*/ 2147483647 w 54"/>
                <a:gd name="T15" fmla="*/ 2147483647 h 36"/>
                <a:gd name="T16" fmla="*/ 2147483647 w 54"/>
                <a:gd name="T17" fmla="*/ 2147483647 h 36"/>
                <a:gd name="T18" fmla="*/ 2147483647 w 54"/>
                <a:gd name="T19" fmla="*/ 2147483647 h 36"/>
                <a:gd name="T20" fmla="*/ 2147483647 w 54"/>
                <a:gd name="T21" fmla="*/ 2147483647 h 36"/>
                <a:gd name="T22" fmla="*/ 2147483647 w 54"/>
                <a:gd name="T23" fmla="*/ 2147483647 h 36"/>
                <a:gd name="T24" fmla="*/ 2147483647 w 54"/>
                <a:gd name="T25" fmla="*/ 0 h 36"/>
                <a:gd name="T26" fmla="*/ 2147483647 w 54"/>
                <a:gd name="T27" fmla="*/ 0 h 36"/>
                <a:gd name="T28" fmla="*/ 2147483647 w 54"/>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36"/>
                <a:gd name="T47" fmla="*/ 54 w 54"/>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36">
                  <a:moveTo>
                    <a:pt x="12" y="0"/>
                  </a:moveTo>
                  <a:lnTo>
                    <a:pt x="0" y="6"/>
                  </a:lnTo>
                  <a:lnTo>
                    <a:pt x="6" y="12"/>
                  </a:lnTo>
                  <a:lnTo>
                    <a:pt x="24" y="24"/>
                  </a:lnTo>
                  <a:lnTo>
                    <a:pt x="30" y="24"/>
                  </a:lnTo>
                  <a:lnTo>
                    <a:pt x="36" y="24"/>
                  </a:lnTo>
                  <a:lnTo>
                    <a:pt x="48" y="36"/>
                  </a:lnTo>
                  <a:lnTo>
                    <a:pt x="48" y="30"/>
                  </a:lnTo>
                  <a:lnTo>
                    <a:pt x="54" y="24"/>
                  </a:lnTo>
                  <a:lnTo>
                    <a:pt x="54" y="12"/>
                  </a:lnTo>
                  <a:lnTo>
                    <a:pt x="48" y="6"/>
                  </a:lnTo>
                  <a:lnTo>
                    <a:pt x="42" y="0"/>
                  </a:lnTo>
                  <a:lnTo>
                    <a:pt x="24" y="0"/>
                  </a:lnTo>
                  <a:lnTo>
                    <a:pt x="12" y="0"/>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27" name="Freeform 3919"/>
            <p:cNvSpPr>
              <a:spLocks/>
            </p:cNvSpPr>
            <p:nvPr/>
          </p:nvSpPr>
          <p:spPr bwMode="auto">
            <a:xfrm>
              <a:off x="4159250" y="2209800"/>
              <a:ext cx="211138" cy="257175"/>
            </a:xfrm>
            <a:custGeom>
              <a:avLst/>
              <a:gdLst>
                <a:gd name="T0" fmla="*/ 2147483647 w 131"/>
                <a:gd name="T1" fmla="*/ 2147483647 h 144"/>
                <a:gd name="T2" fmla="*/ 2147483647 w 131"/>
                <a:gd name="T3" fmla="*/ 2147483647 h 144"/>
                <a:gd name="T4" fmla="*/ 2147483647 w 131"/>
                <a:gd name="T5" fmla="*/ 2147483647 h 144"/>
                <a:gd name="T6" fmla="*/ 2147483647 w 131"/>
                <a:gd name="T7" fmla="*/ 2147483647 h 144"/>
                <a:gd name="T8" fmla="*/ 2147483647 w 131"/>
                <a:gd name="T9" fmla="*/ 2147483647 h 144"/>
                <a:gd name="T10" fmla="*/ 2147483647 w 131"/>
                <a:gd name="T11" fmla="*/ 2147483647 h 144"/>
                <a:gd name="T12" fmla="*/ 2147483647 w 131"/>
                <a:gd name="T13" fmla="*/ 2147483647 h 144"/>
                <a:gd name="T14" fmla="*/ 2147483647 w 131"/>
                <a:gd name="T15" fmla="*/ 2147483647 h 144"/>
                <a:gd name="T16" fmla="*/ 2147483647 w 131"/>
                <a:gd name="T17" fmla="*/ 0 h 144"/>
                <a:gd name="T18" fmla="*/ 2147483647 w 131"/>
                <a:gd name="T19" fmla="*/ 0 h 144"/>
                <a:gd name="T20" fmla="*/ 2147483647 w 131"/>
                <a:gd name="T21" fmla="*/ 0 h 144"/>
                <a:gd name="T22" fmla="*/ 2147483647 w 131"/>
                <a:gd name="T23" fmla="*/ 2147483647 h 144"/>
                <a:gd name="T24" fmla="*/ 2147483647 w 131"/>
                <a:gd name="T25" fmla="*/ 2147483647 h 144"/>
                <a:gd name="T26" fmla="*/ 2147483647 w 131"/>
                <a:gd name="T27" fmla="*/ 2147483647 h 144"/>
                <a:gd name="T28" fmla="*/ 2147483647 w 131"/>
                <a:gd name="T29" fmla="*/ 2147483647 h 144"/>
                <a:gd name="T30" fmla="*/ 2147483647 w 131"/>
                <a:gd name="T31" fmla="*/ 2147483647 h 144"/>
                <a:gd name="T32" fmla="*/ 2147483647 w 131"/>
                <a:gd name="T33" fmla="*/ 2147483647 h 144"/>
                <a:gd name="T34" fmla="*/ 2147483647 w 131"/>
                <a:gd name="T35" fmla="*/ 2147483647 h 144"/>
                <a:gd name="T36" fmla="*/ 2147483647 w 131"/>
                <a:gd name="T37" fmla="*/ 2147483647 h 144"/>
                <a:gd name="T38" fmla="*/ 2147483647 w 131"/>
                <a:gd name="T39" fmla="*/ 2147483647 h 144"/>
                <a:gd name="T40" fmla="*/ 2147483647 w 131"/>
                <a:gd name="T41" fmla="*/ 2147483647 h 144"/>
                <a:gd name="T42" fmla="*/ 2147483647 w 131"/>
                <a:gd name="T43" fmla="*/ 2147483647 h 144"/>
                <a:gd name="T44" fmla="*/ 2147483647 w 131"/>
                <a:gd name="T45" fmla="*/ 2147483647 h 144"/>
                <a:gd name="T46" fmla="*/ 2147483647 w 131"/>
                <a:gd name="T47" fmla="*/ 2147483647 h 144"/>
                <a:gd name="T48" fmla="*/ 2147483647 w 131"/>
                <a:gd name="T49" fmla="*/ 2147483647 h 144"/>
                <a:gd name="T50" fmla="*/ 2147483647 w 131"/>
                <a:gd name="T51" fmla="*/ 2147483647 h 144"/>
                <a:gd name="T52" fmla="*/ 2147483647 w 131"/>
                <a:gd name="T53" fmla="*/ 2147483647 h 144"/>
                <a:gd name="T54" fmla="*/ 2147483647 w 131"/>
                <a:gd name="T55" fmla="*/ 2147483647 h 144"/>
                <a:gd name="T56" fmla="*/ 2147483647 w 131"/>
                <a:gd name="T57" fmla="*/ 2147483647 h 144"/>
                <a:gd name="T58" fmla="*/ 2147483647 w 131"/>
                <a:gd name="T59" fmla="*/ 2147483647 h 144"/>
                <a:gd name="T60" fmla="*/ 2147483647 w 131"/>
                <a:gd name="T61" fmla="*/ 2147483647 h 144"/>
                <a:gd name="T62" fmla="*/ 2147483647 w 131"/>
                <a:gd name="T63" fmla="*/ 2147483647 h 144"/>
                <a:gd name="T64" fmla="*/ 2147483647 w 131"/>
                <a:gd name="T65" fmla="*/ 2147483647 h 144"/>
                <a:gd name="T66" fmla="*/ 2147483647 w 131"/>
                <a:gd name="T67" fmla="*/ 2147483647 h 144"/>
                <a:gd name="T68" fmla="*/ 2147483647 w 131"/>
                <a:gd name="T69" fmla="*/ 2147483647 h 144"/>
                <a:gd name="T70" fmla="*/ 2147483647 w 131"/>
                <a:gd name="T71" fmla="*/ 2147483647 h 144"/>
                <a:gd name="T72" fmla="*/ 2147483647 w 131"/>
                <a:gd name="T73" fmla="*/ 2147483647 h 144"/>
                <a:gd name="T74" fmla="*/ 2147483647 w 131"/>
                <a:gd name="T75" fmla="*/ 2147483647 h 144"/>
                <a:gd name="T76" fmla="*/ 2147483647 w 131"/>
                <a:gd name="T77" fmla="*/ 2147483647 h 144"/>
                <a:gd name="T78" fmla="*/ 2147483647 w 131"/>
                <a:gd name="T79" fmla="*/ 2147483647 h 144"/>
                <a:gd name="T80" fmla="*/ 2147483647 w 131"/>
                <a:gd name="T81" fmla="*/ 2147483647 h 144"/>
                <a:gd name="T82" fmla="*/ 0 w 131"/>
                <a:gd name="T83" fmla="*/ 2147483647 h 144"/>
                <a:gd name="T84" fmla="*/ 0 w 131"/>
                <a:gd name="T85" fmla="*/ 2147483647 h 144"/>
                <a:gd name="T86" fmla="*/ 0 w 131"/>
                <a:gd name="T87" fmla="*/ 2147483647 h 144"/>
                <a:gd name="T88" fmla="*/ 0 w 131"/>
                <a:gd name="T89" fmla="*/ 2147483647 h 144"/>
                <a:gd name="T90" fmla="*/ 2147483647 w 131"/>
                <a:gd name="T91" fmla="*/ 2147483647 h 144"/>
                <a:gd name="T92" fmla="*/ 2147483647 w 131"/>
                <a:gd name="T93" fmla="*/ 2147483647 h 144"/>
                <a:gd name="T94" fmla="*/ 2147483647 w 131"/>
                <a:gd name="T95" fmla="*/ 2147483647 h 144"/>
                <a:gd name="T96" fmla="*/ 2147483647 w 131"/>
                <a:gd name="T97" fmla="*/ 2147483647 h 144"/>
                <a:gd name="T98" fmla="*/ 2147483647 w 131"/>
                <a:gd name="T99" fmla="*/ 2147483647 h 144"/>
                <a:gd name="T100" fmla="*/ 2147483647 w 131"/>
                <a:gd name="T101" fmla="*/ 2147483647 h 1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31"/>
                <a:gd name="T154" fmla="*/ 0 h 144"/>
                <a:gd name="T155" fmla="*/ 131 w 131"/>
                <a:gd name="T156" fmla="*/ 144 h 14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31" h="144">
                  <a:moveTo>
                    <a:pt x="29" y="24"/>
                  </a:moveTo>
                  <a:lnTo>
                    <a:pt x="35" y="24"/>
                  </a:lnTo>
                  <a:lnTo>
                    <a:pt x="41" y="18"/>
                  </a:lnTo>
                  <a:lnTo>
                    <a:pt x="47" y="24"/>
                  </a:lnTo>
                  <a:lnTo>
                    <a:pt x="41" y="18"/>
                  </a:lnTo>
                  <a:lnTo>
                    <a:pt x="35" y="12"/>
                  </a:lnTo>
                  <a:lnTo>
                    <a:pt x="35" y="6"/>
                  </a:lnTo>
                  <a:lnTo>
                    <a:pt x="35" y="0"/>
                  </a:lnTo>
                  <a:lnTo>
                    <a:pt x="47" y="0"/>
                  </a:lnTo>
                  <a:lnTo>
                    <a:pt x="53" y="6"/>
                  </a:lnTo>
                  <a:lnTo>
                    <a:pt x="65" y="6"/>
                  </a:lnTo>
                  <a:lnTo>
                    <a:pt x="65" y="12"/>
                  </a:lnTo>
                  <a:lnTo>
                    <a:pt x="71" y="18"/>
                  </a:lnTo>
                  <a:lnTo>
                    <a:pt x="95" y="6"/>
                  </a:lnTo>
                  <a:lnTo>
                    <a:pt x="89" y="6"/>
                  </a:lnTo>
                  <a:lnTo>
                    <a:pt x="113" y="18"/>
                  </a:lnTo>
                  <a:lnTo>
                    <a:pt x="119" y="12"/>
                  </a:lnTo>
                  <a:lnTo>
                    <a:pt x="125" y="18"/>
                  </a:lnTo>
                  <a:lnTo>
                    <a:pt x="119" y="24"/>
                  </a:lnTo>
                  <a:lnTo>
                    <a:pt x="119" y="42"/>
                  </a:lnTo>
                  <a:lnTo>
                    <a:pt x="131" y="60"/>
                  </a:lnTo>
                  <a:lnTo>
                    <a:pt x="131" y="78"/>
                  </a:lnTo>
                  <a:lnTo>
                    <a:pt x="125" y="72"/>
                  </a:lnTo>
                  <a:lnTo>
                    <a:pt x="95" y="90"/>
                  </a:lnTo>
                  <a:lnTo>
                    <a:pt x="95" y="96"/>
                  </a:lnTo>
                  <a:lnTo>
                    <a:pt x="119" y="114"/>
                  </a:lnTo>
                  <a:lnTo>
                    <a:pt x="107" y="126"/>
                  </a:lnTo>
                  <a:lnTo>
                    <a:pt x="107" y="138"/>
                  </a:lnTo>
                  <a:lnTo>
                    <a:pt x="89" y="138"/>
                  </a:lnTo>
                  <a:lnTo>
                    <a:pt x="71" y="138"/>
                  </a:lnTo>
                  <a:lnTo>
                    <a:pt x="71" y="144"/>
                  </a:lnTo>
                  <a:lnTo>
                    <a:pt x="53" y="138"/>
                  </a:lnTo>
                  <a:lnTo>
                    <a:pt x="41" y="138"/>
                  </a:lnTo>
                  <a:lnTo>
                    <a:pt x="23" y="138"/>
                  </a:lnTo>
                  <a:lnTo>
                    <a:pt x="29" y="114"/>
                  </a:lnTo>
                  <a:lnTo>
                    <a:pt x="6" y="102"/>
                  </a:lnTo>
                  <a:lnTo>
                    <a:pt x="0" y="90"/>
                  </a:lnTo>
                  <a:lnTo>
                    <a:pt x="0" y="78"/>
                  </a:lnTo>
                  <a:lnTo>
                    <a:pt x="0" y="54"/>
                  </a:lnTo>
                  <a:lnTo>
                    <a:pt x="11" y="48"/>
                  </a:lnTo>
                  <a:lnTo>
                    <a:pt x="6" y="42"/>
                  </a:lnTo>
                  <a:lnTo>
                    <a:pt x="11" y="30"/>
                  </a:lnTo>
                  <a:lnTo>
                    <a:pt x="11" y="24"/>
                  </a:lnTo>
                  <a:lnTo>
                    <a:pt x="29" y="24"/>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28" name="Freeform 3920"/>
            <p:cNvSpPr>
              <a:spLocks/>
            </p:cNvSpPr>
            <p:nvPr/>
          </p:nvSpPr>
          <p:spPr bwMode="auto">
            <a:xfrm>
              <a:off x="4321175" y="2220913"/>
              <a:ext cx="9525" cy="11112"/>
            </a:xfrm>
            <a:custGeom>
              <a:avLst/>
              <a:gdLst>
                <a:gd name="T0" fmla="*/ 0 w 6"/>
                <a:gd name="T1" fmla="*/ 2147483647 h 6"/>
                <a:gd name="T2" fmla="*/ 2147483647 w 6"/>
                <a:gd name="T3" fmla="*/ 2147483647 h 6"/>
                <a:gd name="T4" fmla="*/ 2147483647 w 6"/>
                <a:gd name="T5" fmla="*/ 0 h 6"/>
                <a:gd name="T6" fmla="*/ 0 w 6"/>
                <a:gd name="T7" fmla="*/ 2147483647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6"/>
                  </a:lnTo>
                  <a:lnTo>
                    <a:pt x="6" y="0"/>
                  </a:lnTo>
                  <a:lnTo>
                    <a:pt x="0" y="6"/>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29" name="Freeform 3921"/>
            <p:cNvSpPr>
              <a:spLocks/>
            </p:cNvSpPr>
            <p:nvPr/>
          </p:nvSpPr>
          <p:spPr bwMode="auto">
            <a:xfrm>
              <a:off x="4148138" y="2371725"/>
              <a:ext cx="20638" cy="20637"/>
            </a:xfrm>
            <a:custGeom>
              <a:avLst/>
              <a:gdLst>
                <a:gd name="T0" fmla="*/ 2147483647 w 12"/>
                <a:gd name="T1" fmla="*/ 0 h 12"/>
                <a:gd name="T2" fmla="*/ 0 w 12"/>
                <a:gd name="T3" fmla="*/ 2147483647 h 12"/>
                <a:gd name="T4" fmla="*/ 0 w 12"/>
                <a:gd name="T5" fmla="*/ 2147483647 h 12"/>
                <a:gd name="T6" fmla="*/ 2147483647 w 12"/>
                <a:gd name="T7" fmla="*/ 2147483647 h 12"/>
                <a:gd name="T8" fmla="*/ 2147483647 w 12"/>
                <a:gd name="T9" fmla="*/ 2147483647 h 12"/>
                <a:gd name="T10" fmla="*/ 2147483647 w 12"/>
                <a:gd name="T11" fmla="*/ 0 h 12"/>
                <a:gd name="T12" fmla="*/ 0 60000 65536"/>
                <a:gd name="T13" fmla="*/ 0 60000 65536"/>
                <a:gd name="T14" fmla="*/ 0 60000 65536"/>
                <a:gd name="T15" fmla="*/ 0 60000 65536"/>
                <a:gd name="T16" fmla="*/ 0 60000 65536"/>
                <a:gd name="T17" fmla="*/ 0 60000 65536"/>
                <a:gd name="T18" fmla="*/ 0 w 12"/>
                <a:gd name="T19" fmla="*/ 0 h 12"/>
                <a:gd name="T20" fmla="*/ 12 w 1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2" h="12">
                  <a:moveTo>
                    <a:pt x="6" y="0"/>
                  </a:moveTo>
                  <a:lnTo>
                    <a:pt x="0" y="6"/>
                  </a:lnTo>
                  <a:lnTo>
                    <a:pt x="0" y="12"/>
                  </a:lnTo>
                  <a:lnTo>
                    <a:pt x="12" y="12"/>
                  </a:lnTo>
                  <a:lnTo>
                    <a:pt x="6" y="0"/>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30" name="Freeform 3922"/>
            <p:cNvSpPr>
              <a:spLocks/>
            </p:cNvSpPr>
            <p:nvPr/>
          </p:nvSpPr>
          <p:spPr bwMode="auto">
            <a:xfrm>
              <a:off x="4668838" y="2414588"/>
              <a:ext cx="112713" cy="127000"/>
            </a:xfrm>
            <a:custGeom>
              <a:avLst/>
              <a:gdLst>
                <a:gd name="T0" fmla="*/ 2147483647 w 71"/>
                <a:gd name="T1" fmla="*/ 0 h 71"/>
                <a:gd name="T2" fmla="*/ 0 w 71"/>
                <a:gd name="T3" fmla="*/ 2147483647 h 71"/>
                <a:gd name="T4" fmla="*/ 0 w 71"/>
                <a:gd name="T5" fmla="*/ 2147483647 h 71"/>
                <a:gd name="T6" fmla="*/ 2147483647 w 71"/>
                <a:gd name="T7" fmla="*/ 2147483647 h 71"/>
                <a:gd name="T8" fmla="*/ 2147483647 w 71"/>
                <a:gd name="T9" fmla="*/ 2147483647 h 71"/>
                <a:gd name="T10" fmla="*/ 2147483647 w 71"/>
                <a:gd name="T11" fmla="*/ 2147483647 h 71"/>
                <a:gd name="T12" fmla="*/ 2147483647 w 71"/>
                <a:gd name="T13" fmla="*/ 2147483647 h 71"/>
                <a:gd name="T14" fmla="*/ 2147483647 w 71"/>
                <a:gd name="T15" fmla="*/ 2147483647 h 71"/>
                <a:gd name="T16" fmla="*/ 2147483647 w 71"/>
                <a:gd name="T17" fmla="*/ 2147483647 h 71"/>
                <a:gd name="T18" fmla="*/ 2147483647 w 71"/>
                <a:gd name="T19" fmla="*/ 2147483647 h 71"/>
                <a:gd name="T20" fmla="*/ 2147483647 w 71"/>
                <a:gd name="T21" fmla="*/ 2147483647 h 71"/>
                <a:gd name="T22" fmla="*/ 2147483647 w 71"/>
                <a:gd name="T23" fmla="*/ 2147483647 h 71"/>
                <a:gd name="T24" fmla="*/ 2147483647 w 71"/>
                <a:gd name="T25" fmla="*/ 2147483647 h 71"/>
                <a:gd name="T26" fmla="*/ 2147483647 w 71"/>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1"/>
                <a:gd name="T43" fmla="*/ 0 h 71"/>
                <a:gd name="T44" fmla="*/ 71 w 71"/>
                <a:gd name="T45" fmla="*/ 71 h 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1" h="71">
                  <a:moveTo>
                    <a:pt x="12" y="0"/>
                  </a:moveTo>
                  <a:lnTo>
                    <a:pt x="0" y="12"/>
                  </a:lnTo>
                  <a:lnTo>
                    <a:pt x="12" y="24"/>
                  </a:lnTo>
                  <a:lnTo>
                    <a:pt x="23" y="36"/>
                  </a:lnTo>
                  <a:lnTo>
                    <a:pt x="35" y="65"/>
                  </a:lnTo>
                  <a:lnTo>
                    <a:pt x="47" y="65"/>
                  </a:lnTo>
                  <a:lnTo>
                    <a:pt x="59" y="71"/>
                  </a:lnTo>
                  <a:lnTo>
                    <a:pt x="53" y="59"/>
                  </a:lnTo>
                  <a:lnTo>
                    <a:pt x="71" y="48"/>
                  </a:lnTo>
                  <a:lnTo>
                    <a:pt x="59" y="36"/>
                  </a:lnTo>
                  <a:lnTo>
                    <a:pt x="29" y="18"/>
                  </a:lnTo>
                  <a:lnTo>
                    <a:pt x="17" y="6"/>
                  </a:lnTo>
                  <a:lnTo>
                    <a:pt x="12" y="0"/>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31" name="Freeform 3923"/>
            <p:cNvSpPr>
              <a:spLocks/>
            </p:cNvSpPr>
            <p:nvPr/>
          </p:nvSpPr>
          <p:spPr bwMode="auto">
            <a:xfrm>
              <a:off x="4117975" y="1697038"/>
              <a:ext cx="520700" cy="406400"/>
            </a:xfrm>
            <a:custGeom>
              <a:avLst/>
              <a:gdLst>
                <a:gd name="T0" fmla="*/ 2147483647 w 323"/>
                <a:gd name="T1" fmla="*/ 2147483647 h 227"/>
                <a:gd name="T2" fmla="*/ 2147483647 w 323"/>
                <a:gd name="T3" fmla="*/ 2147483647 h 227"/>
                <a:gd name="T4" fmla="*/ 2147483647 w 323"/>
                <a:gd name="T5" fmla="*/ 2147483647 h 227"/>
                <a:gd name="T6" fmla="*/ 2147483647 w 323"/>
                <a:gd name="T7" fmla="*/ 2147483647 h 227"/>
                <a:gd name="T8" fmla="*/ 2147483647 w 323"/>
                <a:gd name="T9" fmla="*/ 2147483647 h 227"/>
                <a:gd name="T10" fmla="*/ 2147483647 w 323"/>
                <a:gd name="T11" fmla="*/ 2147483647 h 227"/>
                <a:gd name="T12" fmla="*/ 2147483647 w 323"/>
                <a:gd name="T13" fmla="*/ 2147483647 h 227"/>
                <a:gd name="T14" fmla="*/ 2147483647 w 323"/>
                <a:gd name="T15" fmla="*/ 2147483647 h 227"/>
                <a:gd name="T16" fmla="*/ 2147483647 w 323"/>
                <a:gd name="T17" fmla="*/ 2147483647 h 227"/>
                <a:gd name="T18" fmla="*/ 2147483647 w 323"/>
                <a:gd name="T19" fmla="*/ 2147483647 h 227"/>
                <a:gd name="T20" fmla="*/ 2147483647 w 323"/>
                <a:gd name="T21" fmla="*/ 2147483647 h 227"/>
                <a:gd name="T22" fmla="*/ 2147483647 w 323"/>
                <a:gd name="T23" fmla="*/ 2147483647 h 227"/>
                <a:gd name="T24" fmla="*/ 2147483647 w 323"/>
                <a:gd name="T25" fmla="*/ 2147483647 h 227"/>
                <a:gd name="T26" fmla="*/ 2147483647 w 323"/>
                <a:gd name="T27" fmla="*/ 2147483647 h 227"/>
                <a:gd name="T28" fmla="*/ 2147483647 w 323"/>
                <a:gd name="T29" fmla="*/ 2147483647 h 227"/>
                <a:gd name="T30" fmla="*/ 2147483647 w 323"/>
                <a:gd name="T31" fmla="*/ 2147483647 h 227"/>
                <a:gd name="T32" fmla="*/ 2147483647 w 323"/>
                <a:gd name="T33" fmla="*/ 2147483647 h 227"/>
                <a:gd name="T34" fmla="*/ 2147483647 w 323"/>
                <a:gd name="T35" fmla="*/ 2147483647 h 227"/>
                <a:gd name="T36" fmla="*/ 2147483647 w 323"/>
                <a:gd name="T37" fmla="*/ 2147483647 h 227"/>
                <a:gd name="T38" fmla="*/ 2147483647 w 323"/>
                <a:gd name="T39" fmla="*/ 2147483647 h 227"/>
                <a:gd name="T40" fmla="*/ 2147483647 w 323"/>
                <a:gd name="T41" fmla="*/ 2147483647 h 227"/>
                <a:gd name="T42" fmla="*/ 2147483647 w 323"/>
                <a:gd name="T43" fmla="*/ 2147483647 h 227"/>
                <a:gd name="T44" fmla="*/ 2147483647 w 323"/>
                <a:gd name="T45" fmla="*/ 2147483647 h 227"/>
                <a:gd name="T46" fmla="*/ 2147483647 w 323"/>
                <a:gd name="T47" fmla="*/ 2147483647 h 227"/>
                <a:gd name="T48" fmla="*/ 2147483647 w 323"/>
                <a:gd name="T49" fmla="*/ 2147483647 h 227"/>
                <a:gd name="T50" fmla="*/ 0 w 323"/>
                <a:gd name="T51" fmla="*/ 2147483647 h 227"/>
                <a:gd name="T52" fmla="*/ 0 w 323"/>
                <a:gd name="T53" fmla="*/ 2147483647 h 227"/>
                <a:gd name="T54" fmla="*/ 2147483647 w 323"/>
                <a:gd name="T55" fmla="*/ 2147483647 h 227"/>
                <a:gd name="T56" fmla="*/ 2147483647 w 323"/>
                <a:gd name="T57" fmla="*/ 2147483647 h 227"/>
                <a:gd name="T58" fmla="*/ 2147483647 w 323"/>
                <a:gd name="T59" fmla="*/ 2147483647 h 227"/>
                <a:gd name="T60" fmla="*/ 2147483647 w 323"/>
                <a:gd name="T61" fmla="*/ 2147483647 h 227"/>
                <a:gd name="T62" fmla="*/ 2147483647 w 323"/>
                <a:gd name="T63" fmla="*/ 2147483647 h 227"/>
                <a:gd name="T64" fmla="*/ 2147483647 w 323"/>
                <a:gd name="T65" fmla="*/ 2147483647 h 227"/>
                <a:gd name="T66" fmla="*/ 2147483647 w 323"/>
                <a:gd name="T67" fmla="*/ 2147483647 h 227"/>
                <a:gd name="T68" fmla="*/ 2147483647 w 323"/>
                <a:gd name="T69" fmla="*/ 2147483647 h 227"/>
                <a:gd name="T70" fmla="*/ 2147483647 w 323"/>
                <a:gd name="T71" fmla="*/ 2147483647 h 227"/>
                <a:gd name="T72" fmla="*/ 2147483647 w 323"/>
                <a:gd name="T73" fmla="*/ 2147483647 h 227"/>
                <a:gd name="T74" fmla="*/ 2147483647 w 323"/>
                <a:gd name="T75" fmla="*/ 2147483647 h 227"/>
                <a:gd name="T76" fmla="*/ 2147483647 w 323"/>
                <a:gd name="T77" fmla="*/ 2147483647 h 227"/>
                <a:gd name="T78" fmla="*/ 2147483647 w 323"/>
                <a:gd name="T79" fmla="*/ 2147483647 h 227"/>
                <a:gd name="T80" fmla="*/ 2147483647 w 323"/>
                <a:gd name="T81" fmla="*/ 2147483647 h 227"/>
                <a:gd name="T82" fmla="*/ 2147483647 w 323"/>
                <a:gd name="T83" fmla="*/ 2147483647 h 227"/>
                <a:gd name="T84" fmla="*/ 2147483647 w 323"/>
                <a:gd name="T85" fmla="*/ 2147483647 h 227"/>
                <a:gd name="T86" fmla="*/ 2147483647 w 323"/>
                <a:gd name="T87" fmla="*/ 2147483647 h 227"/>
                <a:gd name="T88" fmla="*/ 2147483647 w 323"/>
                <a:gd name="T89" fmla="*/ 2147483647 h 227"/>
                <a:gd name="T90" fmla="*/ 2147483647 w 323"/>
                <a:gd name="T91" fmla="*/ 2147483647 h 227"/>
                <a:gd name="T92" fmla="*/ 2147483647 w 323"/>
                <a:gd name="T93" fmla="*/ 2147483647 h 227"/>
                <a:gd name="T94" fmla="*/ 2147483647 w 323"/>
                <a:gd name="T95" fmla="*/ 2147483647 h 227"/>
                <a:gd name="T96" fmla="*/ 2147483647 w 323"/>
                <a:gd name="T97" fmla="*/ 2147483647 h 227"/>
                <a:gd name="T98" fmla="*/ 2147483647 w 323"/>
                <a:gd name="T99" fmla="*/ 2147483647 h 227"/>
                <a:gd name="T100" fmla="*/ 2147483647 w 323"/>
                <a:gd name="T101" fmla="*/ 2147483647 h 227"/>
                <a:gd name="T102" fmla="*/ 2147483647 w 323"/>
                <a:gd name="T103" fmla="*/ 2147483647 h 227"/>
                <a:gd name="T104" fmla="*/ 2147483647 w 323"/>
                <a:gd name="T105" fmla="*/ 2147483647 h 227"/>
                <a:gd name="T106" fmla="*/ 2147483647 w 323"/>
                <a:gd name="T107" fmla="*/ 2147483647 h 227"/>
                <a:gd name="T108" fmla="*/ 2147483647 w 323"/>
                <a:gd name="T109" fmla="*/ 2147483647 h 227"/>
                <a:gd name="T110" fmla="*/ 2147483647 w 323"/>
                <a:gd name="T111" fmla="*/ 2147483647 h 227"/>
                <a:gd name="T112" fmla="*/ 2147483647 w 323"/>
                <a:gd name="T113" fmla="*/ 2147483647 h 227"/>
                <a:gd name="T114" fmla="*/ 2147483647 w 323"/>
                <a:gd name="T115" fmla="*/ 2147483647 h 227"/>
                <a:gd name="T116" fmla="*/ 2147483647 w 323"/>
                <a:gd name="T117" fmla="*/ 2147483647 h 227"/>
                <a:gd name="T118" fmla="*/ 2147483647 w 323"/>
                <a:gd name="T119" fmla="*/ 2147483647 h 2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3"/>
                <a:gd name="T181" fmla="*/ 0 h 227"/>
                <a:gd name="T182" fmla="*/ 323 w 323"/>
                <a:gd name="T183" fmla="*/ 227 h 2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3" h="227">
                  <a:moveTo>
                    <a:pt x="191" y="24"/>
                  </a:moveTo>
                  <a:lnTo>
                    <a:pt x="191" y="24"/>
                  </a:lnTo>
                  <a:lnTo>
                    <a:pt x="185" y="30"/>
                  </a:lnTo>
                  <a:lnTo>
                    <a:pt x="185" y="18"/>
                  </a:lnTo>
                  <a:lnTo>
                    <a:pt x="185" y="24"/>
                  </a:lnTo>
                  <a:lnTo>
                    <a:pt x="179" y="24"/>
                  </a:lnTo>
                  <a:lnTo>
                    <a:pt x="179" y="18"/>
                  </a:lnTo>
                  <a:lnTo>
                    <a:pt x="173" y="24"/>
                  </a:lnTo>
                  <a:lnTo>
                    <a:pt x="179" y="30"/>
                  </a:lnTo>
                  <a:lnTo>
                    <a:pt x="167" y="24"/>
                  </a:lnTo>
                  <a:lnTo>
                    <a:pt x="167" y="30"/>
                  </a:lnTo>
                  <a:lnTo>
                    <a:pt x="161" y="30"/>
                  </a:lnTo>
                  <a:lnTo>
                    <a:pt x="161" y="36"/>
                  </a:lnTo>
                  <a:lnTo>
                    <a:pt x="155" y="42"/>
                  </a:lnTo>
                  <a:lnTo>
                    <a:pt x="143" y="42"/>
                  </a:lnTo>
                  <a:lnTo>
                    <a:pt x="155" y="42"/>
                  </a:lnTo>
                  <a:lnTo>
                    <a:pt x="155" y="48"/>
                  </a:lnTo>
                  <a:lnTo>
                    <a:pt x="143" y="48"/>
                  </a:lnTo>
                  <a:lnTo>
                    <a:pt x="143" y="54"/>
                  </a:lnTo>
                  <a:lnTo>
                    <a:pt x="137" y="48"/>
                  </a:lnTo>
                  <a:lnTo>
                    <a:pt x="131" y="48"/>
                  </a:lnTo>
                  <a:lnTo>
                    <a:pt x="125" y="54"/>
                  </a:lnTo>
                  <a:lnTo>
                    <a:pt x="137" y="54"/>
                  </a:lnTo>
                  <a:lnTo>
                    <a:pt x="131" y="60"/>
                  </a:lnTo>
                  <a:lnTo>
                    <a:pt x="125" y="60"/>
                  </a:lnTo>
                  <a:lnTo>
                    <a:pt x="125" y="66"/>
                  </a:lnTo>
                  <a:lnTo>
                    <a:pt x="131" y="66"/>
                  </a:lnTo>
                  <a:lnTo>
                    <a:pt x="119" y="66"/>
                  </a:lnTo>
                  <a:lnTo>
                    <a:pt x="113" y="72"/>
                  </a:lnTo>
                  <a:lnTo>
                    <a:pt x="107" y="78"/>
                  </a:lnTo>
                  <a:lnTo>
                    <a:pt x="101" y="78"/>
                  </a:lnTo>
                  <a:lnTo>
                    <a:pt x="107" y="78"/>
                  </a:lnTo>
                  <a:lnTo>
                    <a:pt x="113" y="84"/>
                  </a:lnTo>
                  <a:lnTo>
                    <a:pt x="101" y="84"/>
                  </a:lnTo>
                  <a:lnTo>
                    <a:pt x="95" y="90"/>
                  </a:lnTo>
                  <a:lnTo>
                    <a:pt x="101" y="96"/>
                  </a:lnTo>
                  <a:lnTo>
                    <a:pt x="83" y="102"/>
                  </a:lnTo>
                  <a:lnTo>
                    <a:pt x="83" y="107"/>
                  </a:lnTo>
                  <a:lnTo>
                    <a:pt x="89" y="102"/>
                  </a:lnTo>
                  <a:lnTo>
                    <a:pt x="89" y="107"/>
                  </a:lnTo>
                  <a:lnTo>
                    <a:pt x="83" y="113"/>
                  </a:lnTo>
                  <a:lnTo>
                    <a:pt x="77" y="113"/>
                  </a:lnTo>
                  <a:lnTo>
                    <a:pt x="65" y="119"/>
                  </a:lnTo>
                  <a:lnTo>
                    <a:pt x="65" y="125"/>
                  </a:lnTo>
                  <a:lnTo>
                    <a:pt x="71" y="125"/>
                  </a:lnTo>
                  <a:lnTo>
                    <a:pt x="77" y="119"/>
                  </a:lnTo>
                  <a:lnTo>
                    <a:pt x="83" y="119"/>
                  </a:lnTo>
                  <a:lnTo>
                    <a:pt x="83" y="125"/>
                  </a:lnTo>
                  <a:lnTo>
                    <a:pt x="71" y="131"/>
                  </a:lnTo>
                  <a:lnTo>
                    <a:pt x="65" y="131"/>
                  </a:lnTo>
                  <a:lnTo>
                    <a:pt x="53" y="125"/>
                  </a:lnTo>
                  <a:lnTo>
                    <a:pt x="53" y="131"/>
                  </a:lnTo>
                  <a:lnTo>
                    <a:pt x="47" y="131"/>
                  </a:lnTo>
                  <a:lnTo>
                    <a:pt x="41" y="137"/>
                  </a:lnTo>
                  <a:lnTo>
                    <a:pt x="47" y="137"/>
                  </a:lnTo>
                  <a:lnTo>
                    <a:pt x="41" y="137"/>
                  </a:lnTo>
                  <a:lnTo>
                    <a:pt x="47" y="143"/>
                  </a:lnTo>
                  <a:lnTo>
                    <a:pt x="30" y="137"/>
                  </a:lnTo>
                  <a:lnTo>
                    <a:pt x="24" y="143"/>
                  </a:lnTo>
                  <a:lnTo>
                    <a:pt x="35" y="143"/>
                  </a:lnTo>
                  <a:lnTo>
                    <a:pt x="30" y="143"/>
                  </a:lnTo>
                  <a:lnTo>
                    <a:pt x="18" y="149"/>
                  </a:lnTo>
                  <a:lnTo>
                    <a:pt x="30" y="149"/>
                  </a:lnTo>
                  <a:lnTo>
                    <a:pt x="18" y="149"/>
                  </a:lnTo>
                  <a:lnTo>
                    <a:pt x="12" y="149"/>
                  </a:lnTo>
                  <a:lnTo>
                    <a:pt x="12" y="155"/>
                  </a:lnTo>
                  <a:lnTo>
                    <a:pt x="6" y="155"/>
                  </a:lnTo>
                  <a:lnTo>
                    <a:pt x="0" y="155"/>
                  </a:lnTo>
                  <a:lnTo>
                    <a:pt x="24" y="161"/>
                  </a:lnTo>
                  <a:lnTo>
                    <a:pt x="0" y="161"/>
                  </a:lnTo>
                  <a:lnTo>
                    <a:pt x="6" y="167"/>
                  </a:lnTo>
                  <a:lnTo>
                    <a:pt x="0" y="173"/>
                  </a:lnTo>
                  <a:lnTo>
                    <a:pt x="24" y="167"/>
                  </a:lnTo>
                  <a:lnTo>
                    <a:pt x="30" y="167"/>
                  </a:lnTo>
                  <a:lnTo>
                    <a:pt x="35" y="167"/>
                  </a:lnTo>
                  <a:lnTo>
                    <a:pt x="35" y="173"/>
                  </a:lnTo>
                  <a:lnTo>
                    <a:pt x="30" y="173"/>
                  </a:lnTo>
                  <a:lnTo>
                    <a:pt x="18" y="173"/>
                  </a:lnTo>
                  <a:lnTo>
                    <a:pt x="0" y="173"/>
                  </a:lnTo>
                  <a:lnTo>
                    <a:pt x="6" y="179"/>
                  </a:lnTo>
                  <a:lnTo>
                    <a:pt x="0" y="179"/>
                  </a:lnTo>
                  <a:lnTo>
                    <a:pt x="12" y="179"/>
                  </a:lnTo>
                  <a:lnTo>
                    <a:pt x="6" y="185"/>
                  </a:lnTo>
                  <a:lnTo>
                    <a:pt x="12" y="185"/>
                  </a:lnTo>
                  <a:lnTo>
                    <a:pt x="12" y="191"/>
                  </a:lnTo>
                  <a:lnTo>
                    <a:pt x="18" y="185"/>
                  </a:lnTo>
                  <a:lnTo>
                    <a:pt x="24" y="185"/>
                  </a:lnTo>
                  <a:lnTo>
                    <a:pt x="24" y="191"/>
                  </a:lnTo>
                  <a:lnTo>
                    <a:pt x="24" y="185"/>
                  </a:lnTo>
                  <a:lnTo>
                    <a:pt x="12" y="197"/>
                  </a:lnTo>
                  <a:lnTo>
                    <a:pt x="18" y="197"/>
                  </a:lnTo>
                  <a:lnTo>
                    <a:pt x="6" y="197"/>
                  </a:lnTo>
                  <a:lnTo>
                    <a:pt x="6" y="203"/>
                  </a:lnTo>
                  <a:lnTo>
                    <a:pt x="12" y="203"/>
                  </a:lnTo>
                  <a:lnTo>
                    <a:pt x="18" y="203"/>
                  </a:lnTo>
                  <a:lnTo>
                    <a:pt x="18" y="209"/>
                  </a:lnTo>
                  <a:lnTo>
                    <a:pt x="12" y="209"/>
                  </a:lnTo>
                  <a:lnTo>
                    <a:pt x="12" y="221"/>
                  </a:lnTo>
                  <a:lnTo>
                    <a:pt x="24" y="227"/>
                  </a:lnTo>
                  <a:lnTo>
                    <a:pt x="47" y="227"/>
                  </a:lnTo>
                  <a:lnTo>
                    <a:pt x="65" y="209"/>
                  </a:lnTo>
                  <a:lnTo>
                    <a:pt x="77" y="209"/>
                  </a:lnTo>
                  <a:lnTo>
                    <a:pt x="77" y="197"/>
                  </a:lnTo>
                  <a:lnTo>
                    <a:pt x="83" y="197"/>
                  </a:lnTo>
                  <a:lnTo>
                    <a:pt x="83" y="203"/>
                  </a:lnTo>
                  <a:lnTo>
                    <a:pt x="95" y="209"/>
                  </a:lnTo>
                  <a:lnTo>
                    <a:pt x="101" y="191"/>
                  </a:lnTo>
                  <a:lnTo>
                    <a:pt x="101" y="179"/>
                  </a:lnTo>
                  <a:lnTo>
                    <a:pt x="101" y="173"/>
                  </a:lnTo>
                  <a:lnTo>
                    <a:pt x="107" y="167"/>
                  </a:lnTo>
                  <a:lnTo>
                    <a:pt x="95" y="161"/>
                  </a:lnTo>
                  <a:lnTo>
                    <a:pt x="95" y="143"/>
                  </a:lnTo>
                  <a:lnTo>
                    <a:pt x="95" y="125"/>
                  </a:lnTo>
                  <a:lnTo>
                    <a:pt x="107" y="119"/>
                  </a:lnTo>
                  <a:lnTo>
                    <a:pt x="119" y="119"/>
                  </a:lnTo>
                  <a:lnTo>
                    <a:pt x="113" y="107"/>
                  </a:lnTo>
                  <a:lnTo>
                    <a:pt x="125" y="90"/>
                  </a:lnTo>
                  <a:lnTo>
                    <a:pt x="125" y="84"/>
                  </a:lnTo>
                  <a:lnTo>
                    <a:pt x="137" y="78"/>
                  </a:lnTo>
                  <a:lnTo>
                    <a:pt x="143" y="72"/>
                  </a:lnTo>
                  <a:lnTo>
                    <a:pt x="149" y="54"/>
                  </a:lnTo>
                  <a:lnTo>
                    <a:pt x="167" y="48"/>
                  </a:lnTo>
                  <a:lnTo>
                    <a:pt x="167" y="42"/>
                  </a:lnTo>
                  <a:lnTo>
                    <a:pt x="191" y="42"/>
                  </a:lnTo>
                  <a:lnTo>
                    <a:pt x="185" y="30"/>
                  </a:lnTo>
                  <a:lnTo>
                    <a:pt x="191" y="30"/>
                  </a:lnTo>
                  <a:lnTo>
                    <a:pt x="203" y="30"/>
                  </a:lnTo>
                  <a:lnTo>
                    <a:pt x="215" y="36"/>
                  </a:lnTo>
                  <a:lnTo>
                    <a:pt x="233" y="42"/>
                  </a:lnTo>
                  <a:lnTo>
                    <a:pt x="251" y="42"/>
                  </a:lnTo>
                  <a:lnTo>
                    <a:pt x="257" y="36"/>
                  </a:lnTo>
                  <a:lnTo>
                    <a:pt x="263" y="24"/>
                  </a:lnTo>
                  <a:lnTo>
                    <a:pt x="281" y="18"/>
                  </a:lnTo>
                  <a:lnTo>
                    <a:pt x="299" y="24"/>
                  </a:lnTo>
                  <a:lnTo>
                    <a:pt x="299" y="30"/>
                  </a:lnTo>
                  <a:lnTo>
                    <a:pt x="317" y="24"/>
                  </a:lnTo>
                  <a:lnTo>
                    <a:pt x="323" y="24"/>
                  </a:lnTo>
                  <a:lnTo>
                    <a:pt x="323" y="18"/>
                  </a:lnTo>
                  <a:lnTo>
                    <a:pt x="317" y="18"/>
                  </a:lnTo>
                  <a:lnTo>
                    <a:pt x="305" y="18"/>
                  </a:lnTo>
                  <a:lnTo>
                    <a:pt x="299" y="12"/>
                  </a:lnTo>
                  <a:lnTo>
                    <a:pt x="323" y="12"/>
                  </a:lnTo>
                  <a:lnTo>
                    <a:pt x="311" y="6"/>
                  </a:lnTo>
                  <a:lnTo>
                    <a:pt x="299" y="6"/>
                  </a:lnTo>
                  <a:lnTo>
                    <a:pt x="287" y="6"/>
                  </a:lnTo>
                  <a:lnTo>
                    <a:pt x="287" y="12"/>
                  </a:lnTo>
                  <a:lnTo>
                    <a:pt x="287" y="6"/>
                  </a:lnTo>
                  <a:lnTo>
                    <a:pt x="281" y="6"/>
                  </a:lnTo>
                  <a:lnTo>
                    <a:pt x="281" y="0"/>
                  </a:lnTo>
                  <a:lnTo>
                    <a:pt x="275" y="0"/>
                  </a:lnTo>
                  <a:lnTo>
                    <a:pt x="263" y="12"/>
                  </a:lnTo>
                  <a:lnTo>
                    <a:pt x="263" y="0"/>
                  </a:lnTo>
                  <a:lnTo>
                    <a:pt x="245" y="12"/>
                  </a:lnTo>
                  <a:lnTo>
                    <a:pt x="251" y="6"/>
                  </a:lnTo>
                  <a:lnTo>
                    <a:pt x="239" y="0"/>
                  </a:lnTo>
                  <a:lnTo>
                    <a:pt x="239" y="6"/>
                  </a:lnTo>
                  <a:lnTo>
                    <a:pt x="221" y="12"/>
                  </a:lnTo>
                  <a:lnTo>
                    <a:pt x="215" y="12"/>
                  </a:lnTo>
                  <a:lnTo>
                    <a:pt x="203" y="12"/>
                  </a:lnTo>
                  <a:lnTo>
                    <a:pt x="209" y="18"/>
                  </a:lnTo>
                  <a:lnTo>
                    <a:pt x="197" y="18"/>
                  </a:lnTo>
                  <a:lnTo>
                    <a:pt x="191" y="24"/>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32" name="Freeform 3924"/>
            <p:cNvSpPr>
              <a:spLocks/>
            </p:cNvSpPr>
            <p:nvPr/>
          </p:nvSpPr>
          <p:spPr bwMode="auto">
            <a:xfrm>
              <a:off x="4203700" y="1450975"/>
              <a:ext cx="193675" cy="85725"/>
            </a:xfrm>
            <a:custGeom>
              <a:avLst/>
              <a:gdLst>
                <a:gd name="T0" fmla="*/ 2147483647 w 120"/>
                <a:gd name="T1" fmla="*/ 2147483647 h 48"/>
                <a:gd name="T2" fmla="*/ 2147483647 w 120"/>
                <a:gd name="T3" fmla="*/ 2147483647 h 48"/>
                <a:gd name="T4" fmla="*/ 0 w 120"/>
                <a:gd name="T5" fmla="*/ 2147483647 h 48"/>
                <a:gd name="T6" fmla="*/ 0 w 120"/>
                <a:gd name="T7" fmla="*/ 2147483647 h 48"/>
                <a:gd name="T8" fmla="*/ 2147483647 w 120"/>
                <a:gd name="T9" fmla="*/ 2147483647 h 48"/>
                <a:gd name="T10" fmla="*/ 2147483647 w 120"/>
                <a:gd name="T11" fmla="*/ 2147483647 h 48"/>
                <a:gd name="T12" fmla="*/ 2147483647 w 120"/>
                <a:gd name="T13" fmla="*/ 2147483647 h 48"/>
                <a:gd name="T14" fmla="*/ 2147483647 w 120"/>
                <a:gd name="T15" fmla="*/ 2147483647 h 48"/>
                <a:gd name="T16" fmla="*/ 2147483647 w 120"/>
                <a:gd name="T17" fmla="*/ 2147483647 h 48"/>
                <a:gd name="T18" fmla="*/ 2147483647 w 120"/>
                <a:gd name="T19" fmla="*/ 2147483647 h 48"/>
                <a:gd name="T20" fmla="*/ 2147483647 w 120"/>
                <a:gd name="T21" fmla="*/ 2147483647 h 48"/>
                <a:gd name="T22" fmla="*/ 2147483647 w 120"/>
                <a:gd name="T23" fmla="*/ 2147483647 h 48"/>
                <a:gd name="T24" fmla="*/ 2147483647 w 120"/>
                <a:gd name="T25" fmla="*/ 2147483647 h 48"/>
                <a:gd name="T26" fmla="*/ 2147483647 w 120"/>
                <a:gd name="T27" fmla="*/ 2147483647 h 48"/>
                <a:gd name="T28" fmla="*/ 2147483647 w 120"/>
                <a:gd name="T29" fmla="*/ 2147483647 h 48"/>
                <a:gd name="T30" fmla="*/ 2147483647 w 120"/>
                <a:gd name="T31" fmla="*/ 2147483647 h 48"/>
                <a:gd name="T32" fmla="*/ 2147483647 w 120"/>
                <a:gd name="T33" fmla="*/ 2147483647 h 48"/>
                <a:gd name="T34" fmla="*/ 2147483647 w 120"/>
                <a:gd name="T35" fmla="*/ 2147483647 h 48"/>
                <a:gd name="T36" fmla="*/ 2147483647 w 120"/>
                <a:gd name="T37" fmla="*/ 2147483647 h 48"/>
                <a:gd name="T38" fmla="*/ 2147483647 w 120"/>
                <a:gd name="T39" fmla="*/ 2147483647 h 48"/>
                <a:gd name="T40" fmla="*/ 2147483647 w 120"/>
                <a:gd name="T41" fmla="*/ 2147483647 h 48"/>
                <a:gd name="T42" fmla="*/ 2147483647 w 120"/>
                <a:gd name="T43" fmla="*/ 2147483647 h 48"/>
                <a:gd name="T44" fmla="*/ 2147483647 w 120"/>
                <a:gd name="T45" fmla="*/ 2147483647 h 48"/>
                <a:gd name="T46" fmla="*/ 2147483647 w 120"/>
                <a:gd name="T47" fmla="*/ 2147483647 h 48"/>
                <a:gd name="T48" fmla="*/ 2147483647 w 120"/>
                <a:gd name="T49" fmla="*/ 2147483647 h 48"/>
                <a:gd name="T50" fmla="*/ 2147483647 w 120"/>
                <a:gd name="T51" fmla="*/ 2147483647 h 48"/>
                <a:gd name="T52" fmla="*/ 2147483647 w 120"/>
                <a:gd name="T53" fmla="*/ 2147483647 h 48"/>
                <a:gd name="T54" fmla="*/ 2147483647 w 120"/>
                <a:gd name="T55" fmla="*/ 2147483647 h 48"/>
                <a:gd name="T56" fmla="*/ 2147483647 w 120"/>
                <a:gd name="T57" fmla="*/ 2147483647 h 48"/>
                <a:gd name="T58" fmla="*/ 2147483647 w 120"/>
                <a:gd name="T59" fmla="*/ 2147483647 h 48"/>
                <a:gd name="T60" fmla="*/ 2147483647 w 120"/>
                <a:gd name="T61" fmla="*/ 2147483647 h 48"/>
                <a:gd name="T62" fmla="*/ 2147483647 w 120"/>
                <a:gd name="T63" fmla="*/ 0 h 48"/>
                <a:gd name="T64" fmla="*/ 2147483647 w 120"/>
                <a:gd name="T65" fmla="*/ 2147483647 h 48"/>
                <a:gd name="T66" fmla="*/ 2147483647 w 120"/>
                <a:gd name="T67" fmla="*/ 2147483647 h 48"/>
                <a:gd name="T68" fmla="*/ 2147483647 w 120"/>
                <a:gd name="T69" fmla="*/ 2147483647 h 48"/>
                <a:gd name="T70" fmla="*/ 2147483647 w 120"/>
                <a:gd name="T71" fmla="*/ 2147483647 h 48"/>
                <a:gd name="T72" fmla="*/ 2147483647 w 120"/>
                <a:gd name="T73" fmla="*/ 2147483647 h 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0"/>
                <a:gd name="T112" fmla="*/ 0 h 48"/>
                <a:gd name="T113" fmla="*/ 120 w 120"/>
                <a:gd name="T114" fmla="*/ 48 h 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0" h="48">
                  <a:moveTo>
                    <a:pt x="24" y="6"/>
                  </a:moveTo>
                  <a:lnTo>
                    <a:pt x="12" y="6"/>
                  </a:lnTo>
                  <a:lnTo>
                    <a:pt x="0" y="6"/>
                  </a:lnTo>
                  <a:lnTo>
                    <a:pt x="0" y="12"/>
                  </a:lnTo>
                  <a:lnTo>
                    <a:pt x="12" y="12"/>
                  </a:lnTo>
                  <a:lnTo>
                    <a:pt x="6" y="18"/>
                  </a:lnTo>
                  <a:lnTo>
                    <a:pt x="18" y="24"/>
                  </a:lnTo>
                  <a:lnTo>
                    <a:pt x="30" y="24"/>
                  </a:lnTo>
                  <a:lnTo>
                    <a:pt x="36" y="24"/>
                  </a:lnTo>
                  <a:lnTo>
                    <a:pt x="48" y="18"/>
                  </a:lnTo>
                  <a:lnTo>
                    <a:pt x="48" y="24"/>
                  </a:lnTo>
                  <a:lnTo>
                    <a:pt x="60" y="18"/>
                  </a:lnTo>
                  <a:lnTo>
                    <a:pt x="66" y="24"/>
                  </a:lnTo>
                  <a:lnTo>
                    <a:pt x="36" y="30"/>
                  </a:lnTo>
                  <a:lnTo>
                    <a:pt x="30" y="30"/>
                  </a:lnTo>
                  <a:lnTo>
                    <a:pt x="66" y="30"/>
                  </a:lnTo>
                  <a:lnTo>
                    <a:pt x="54" y="36"/>
                  </a:lnTo>
                  <a:lnTo>
                    <a:pt x="60" y="36"/>
                  </a:lnTo>
                  <a:lnTo>
                    <a:pt x="36" y="36"/>
                  </a:lnTo>
                  <a:lnTo>
                    <a:pt x="60" y="42"/>
                  </a:lnTo>
                  <a:lnTo>
                    <a:pt x="72" y="48"/>
                  </a:lnTo>
                  <a:lnTo>
                    <a:pt x="84" y="36"/>
                  </a:lnTo>
                  <a:lnTo>
                    <a:pt x="90" y="30"/>
                  </a:lnTo>
                  <a:lnTo>
                    <a:pt x="90" y="24"/>
                  </a:lnTo>
                  <a:lnTo>
                    <a:pt x="120" y="18"/>
                  </a:lnTo>
                  <a:lnTo>
                    <a:pt x="90" y="12"/>
                  </a:lnTo>
                  <a:lnTo>
                    <a:pt x="84" y="6"/>
                  </a:lnTo>
                  <a:lnTo>
                    <a:pt x="78" y="6"/>
                  </a:lnTo>
                  <a:lnTo>
                    <a:pt x="72" y="6"/>
                  </a:lnTo>
                  <a:lnTo>
                    <a:pt x="60" y="0"/>
                  </a:lnTo>
                  <a:lnTo>
                    <a:pt x="60" y="18"/>
                  </a:lnTo>
                  <a:lnTo>
                    <a:pt x="42" y="6"/>
                  </a:lnTo>
                  <a:lnTo>
                    <a:pt x="30" y="6"/>
                  </a:lnTo>
                  <a:lnTo>
                    <a:pt x="24" y="6"/>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33" name="Freeform 3925"/>
            <p:cNvSpPr>
              <a:spLocks/>
            </p:cNvSpPr>
            <p:nvPr/>
          </p:nvSpPr>
          <p:spPr bwMode="auto">
            <a:xfrm>
              <a:off x="4330700" y="1439863"/>
              <a:ext cx="153988" cy="31750"/>
            </a:xfrm>
            <a:custGeom>
              <a:avLst/>
              <a:gdLst>
                <a:gd name="T0" fmla="*/ 2147483647 w 96"/>
                <a:gd name="T1" fmla="*/ 2147483647 h 18"/>
                <a:gd name="T2" fmla="*/ 2147483647 w 96"/>
                <a:gd name="T3" fmla="*/ 0 h 18"/>
                <a:gd name="T4" fmla="*/ 2147483647 w 96"/>
                <a:gd name="T5" fmla="*/ 2147483647 h 18"/>
                <a:gd name="T6" fmla="*/ 0 w 96"/>
                <a:gd name="T7" fmla="*/ 2147483647 h 18"/>
                <a:gd name="T8" fmla="*/ 0 w 96"/>
                <a:gd name="T9" fmla="*/ 2147483647 h 18"/>
                <a:gd name="T10" fmla="*/ 2147483647 w 96"/>
                <a:gd name="T11" fmla="*/ 2147483647 h 18"/>
                <a:gd name="T12" fmla="*/ 2147483647 w 96"/>
                <a:gd name="T13" fmla="*/ 2147483647 h 18"/>
                <a:gd name="T14" fmla="*/ 2147483647 w 96"/>
                <a:gd name="T15" fmla="*/ 2147483647 h 18"/>
                <a:gd name="T16" fmla="*/ 2147483647 w 96"/>
                <a:gd name="T17" fmla="*/ 2147483647 h 18"/>
                <a:gd name="T18" fmla="*/ 2147483647 w 96"/>
                <a:gd name="T19" fmla="*/ 2147483647 h 18"/>
                <a:gd name="T20" fmla="*/ 2147483647 w 96"/>
                <a:gd name="T21" fmla="*/ 2147483647 h 18"/>
                <a:gd name="T22" fmla="*/ 2147483647 w 96"/>
                <a:gd name="T23" fmla="*/ 0 h 18"/>
                <a:gd name="T24" fmla="*/ 2147483647 w 96"/>
                <a:gd name="T25" fmla="*/ 0 h 18"/>
                <a:gd name="T26" fmla="*/ 2147483647 w 96"/>
                <a:gd name="T27" fmla="*/ 0 h 18"/>
                <a:gd name="T28" fmla="*/ 2147483647 w 96"/>
                <a:gd name="T29" fmla="*/ 0 h 18"/>
                <a:gd name="T30" fmla="*/ 2147483647 w 96"/>
                <a:gd name="T31" fmla="*/ 2147483647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6"/>
                <a:gd name="T49" fmla="*/ 0 h 18"/>
                <a:gd name="T50" fmla="*/ 96 w 96"/>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6" h="18">
                  <a:moveTo>
                    <a:pt x="42" y="6"/>
                  </a:moveTo>
                  <a:lnTo>
                    <a:pt x="18" y="0"/>
                  </a:lnTo>
                  <a:lnTo>
                    <a:pt x="6" y="6"/>
                  </a:lnTo>
                  <a:lnTo>
                    <a:pt x="0" y="6"/>
                  </a:lnTo>
                  <a:lnTo>
                    <a:pt x="42" y="12"/>
                  </a:lnTo>
                  <a:lnTo>
                    <a:pt x="18" y="12"/>
                  </a:lnTo>
                  <a:lnTo>
                    <a:pt x="48" y="18"/>
                  </a:lnTo>
                  <a:lnTo>
                    <a:pt x="84" y="12"/>
                  </a:lnTo>
                  <a:lnTo>
                    <a:pt x="96" y="6"/>
                  </a:lnTo>
                  <a:lnTo>
                    <a:pt x="90" y="6"/>
                  </a:lnTo>
                  <a:lnTo>
                    <a:pt x="60" y="0"/>
                  </a:lnTo>
                  <a:lnTo>
                    <a:pt x="54" y="0"/>
                  </a:lnTo>
                  <a:lnTo>
                    <a:pt x="48" y="0"/>
                  </a:lnTo>
                  <a:lnTo>
                    <a:pt x="42" y="0"/>
                  </a:lnTo>
                  <a:lnTo>
                    <a:pt x="42" y="6"/>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34" name="Freeform 3926"/>
            <p:cNvSpPr>
              <a:spLocks/>
            </p:cNvSpPr>
            <p:nvPr/>
          </p:nvSpPr>
          <p:spPr bwMode="auto">
            <a:xfrm>
              <a:off x="4387850" y="1503363"/>
              <a:ext cx="77788" cy="11112"/>
            </a:xfrm>
            <a:custGeom>
              <a:avLst/>
              <a:gdLst>
                <a:gd name="T0" fmla="*/ 2147483647 w 48"/>
                <a:gd name="T1" fmla="*/ 2147483647 h 6"/>
                <a:gd name="T2" fmla="*/ 2147483647 w 48"/>
                <a:gd name="T3" fmla="*/ 2147483647 h 6"/>
                <a:gd name="T4" fmla="*/ 2147483647 w 48"/>
                <a:gd name="T5" fmla="*/ 2147483647 h 6"/>
                <a:gd name="T6" fmla="*/ 2147483647 w 48"/>
                <a:gd name="T7" fmla="*/ 0 h 6"/>
                <a:gd name="T8" fmla="*/ 0 w 48"/>
                <a:gd name="T9" fmla="*/ 0 h 6"/>
                <a:gd name="T10" fmla="*/ 2147483647 w 48"/>
                <a:gd name="T11" fmla="*/ 0 h 6"/>
                <a:gd name="T12" fmla="*/ 2147483647 w 48"/>
                <a:gd name="T13" fmla="*/ 0 h 6"/>
                <a:gd name="T14" fmla="*/ 2147483647 w 48"/>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6"/>
                <a:gd name="T26" fmla="*/ 48 w 48"/>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6">
                  <a:moveTo>
                    <a:pt x="36" y="6"/>
                  </a:moveTo>
                  <a:lnTo>
                    <a:pt x="18" y="6"/>
                  </a:lnTo>
                  <a:lnTo>
                    <a:pt x="6" y="6"/>
                  </a:lnTo>
                  <a:lnTo>
                    <a:pt x="6" y="0"/>
                  </a:lnTo>
                  <a:lnTo>
                    <a:pt x="0" y="0"/>
                  </a:lnTo>
                  <a:lnTo>
                    <a:pt x="30" y="0"/>
                  </a:lnTo>
                  <a:lnTo>
                    <a:pt x="48" y="0"/>
                  </a:lnTo>
                  <a:lnTo>
                    <a:pt x="36" y="6"/>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35" name="Freeform 3927"/>
            <p:cNvSpPr>
              <a:spLocks/>
            </p:cNvSpPr>
            <p:nvPr/>
          </p:nvSpPr>
          <p:spPr bwMode="auto">
            <a:xfrm>
              <a:off x="4321175" y="1762125"/>
              <a:ext cx="30163" cy="9525"/>
            </a:xfrm>
            <a:custGeom>
              <a:avLst/>
              <a:gdLst>
                <a:gd name="T0" fmla="*/ 2147483647 w 18"/>
                <a:gd name="T1" fmla="*/ 0 h 6"/>
                <a:gd name="T2" fmla="*/ 2147483647 w 18"/>
                <a:gd name="T3" fmla="*/ 2147483647 h 6"/>
                <a:gd name="T4" fmla="*/ 0 w 18"/>
                <a:gd name="T5" fmla="*/ 2147483647 h 6"/>
                <a:gd name="T6" fmla="*/ 2147483647 w 18"/>
                <a:gd name="T7" fmla="*/ 2147483647 h 6"/>
                <a:gd name="T8" fmla="*/ 2147483647 w 18"/>
                <a:gd name="T9" fmla="*/ 2147483647 h 6"/>
                <a:gd name="T10" fmla="*/ 2147483647 w 18"/>
                <a:gd name="T11" fmla="*/ 0 h 6"/>
                <a:gd name="T12" fmla="*/ 2147483647 w 18"/>
                <a:gd name="T13" fmla="*/ 2147483647 h 6"/>
                <a:gd name="T14" fmla="*/ 2147483647 w 18"/>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6"/>
                <a:gd name="T26" fmla="*/ 18 w 18"/>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6">
                  <a:moveTo>
                    <a:pt x="12" y="0"/>
                  </a:moveTo>
                  <a:lnTo>
                    <a:pt x="6" y="6"/>
                  </a:lnTo>
                  <a:lnTo>
                    <a:pt x="0" y="6"/>
                  </a:lnTo>
                  <a:lnTo>
                    <a:pt x="6" y="6"/>
                  </a:lnTo>
                  <a:lnTo>
                    <a:pt x="12" y="6"/>
                  </a:lnTo>
                  <a:lnTo>
                    <a:pt x="18" y="0"/>
                  </a:lnTo>
                  <a:lnTo>
                    <a:pt x="12" y="6"/>
                  </a:lnTo>
                  <a:lnTo>
                    <a:pt x="12" y="0"/>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36" name="Freeform 3928"/>
            <p:cNvSpPr>
              <a:spLocks/>
            </p:cNvSpPr>
            <p:nvPr/>
          </p:nvSpPr>
          <p:spPr bwMode="auto">
            <a:xfrm>
              <a:off x="4427538" y="1728788"/>
              <a:ext cx="277813" cy="309562"/>
            </a:xfrm>
            <a:custGeom>
              <a:avLst/>
              <a:gdLst>
                <a:gd name="T0" fmla="*/ 2147483647 w 173"/>
                <a:gd name="T1" fmla="*/ 2147483647 h 173"/>
                <a:gd name="T2" fmla="*/ 2147483647 w 173"/>
                <a:gd name="T3" fmla="*/ 2147483647 h 173"/>
                <a:gd name="T4" fmla="*/ 2147483647 w 173"/>
                <a:gd name="T5" fmla="*/ 2147483647 h 173"/>
                <a:gd name="T6" fmla="*/ 2147483647 w 173"/>
                <a:gd name="T7" fmla="*/ 2147483647 h 173"/>
                <a:gd name="T8" fmla="*/ 2147483647 w 173"/>
                <a:gd name="T9" fmla="*/ 2147483647 h 173"/>
                <a:gd name="T10" fmla="*/ 2147483647 w 173"/>
                <a:gd name="T11" fmla="*/ 2147483647 h 173"/>
                <a:gd name="T12" fmla="*/ 2147483647 w 173"/>
                <a:gd name="T13" fmla="*/ 2147483647 h 173"/>
                <a:gd name="T14" fmla="*/ 2147483647 w 173"/>
                <a:gd name="T15" fmla="*/ 2147483647 h 173"/>
                <a:gd name="T16" fmla="*/ 2147483647 w 173"/>
                <a:gd name="T17" fmla="*/ 2147483647 h 173"/>
                <a:gd name="T18" fmla="*/ 2147483647 w 173"/>
                <a:gd name="T19" fmla="*/ 0 h 173"/>
                <a:gd name="T20" fmla="*/ 2147483647 w 173"/>
                <a:gd name="T21" fmla="*/ 2147483647 h 173"/>
                <a:gd name="T22" fmla="*/ 2147483647 w 173"/>
                <a:gd name="T23" fmla="*/ 2147483647 h 173"/>
                <a:gd name="T24" fmla="*/ 2147483647 w 173"/>
                <a:gd name="T25" fmla="*/ 2147483647 h 173"/>
                <a:gd name="T26" fmla="*/ 2147483647 w 173"/>
                <a:gd name="T27" fmla="*/ 2147483647 h 173"/>
                <a:gd name="T28" fmla="*/ 2147483647 w 173"/>
                <a:gd name="T29" fmla="*/ 2147483647 h 173"/>
                <a:gd name="T30" fmla="*/ 2147483647 w 173"/>
                <a:gd name="T31" fmla="*/ 2147483647 h 173"/>
                <a:gd name="T32" fmla="*/ 0 w 173"/>
                <a:gd name="T33" fmla="*/ 2147483647 h 173"/>
                <a:gd name="T34" fmla="*/ 2147483647 w 173"/>
                <a:gd name="T35" fmla="*/ 2147483647 h 173"/>
                <a:gd name="T36" fmla="*/ 2147483647 w 173"/>
                <a:gd name="T37" fmla="*/ 2147483647 h 173"/>
                <a:gd name="T38" fmla="*/ 2147483647 w 173"/>
                <a:gd name="T39" fmla="*/ 2147483647 h 173"/>
                <a:gd name="T40" fmla="*/ 2147483647 w 173"/>
                <a:gd name="T41" fmla="*/ 2147483647 h 173"/>
                <a:gd name="T42" fmla="*/ 2147483647 w 173"/>
                <a:gd name="T43" fmla="*/ 2147483647 h 173"/>
                <a:gd name="T44" fmla="*/ 2147483647 w 173"/>
                <a:gd name="T45" fmla="*/ 2147483647 h 173"/>
                <a:gd name="T46" fmla="*/ 2147483647 w 173"/>
                <a:gd name="T47" fmla="*/ 2147483647 h 173"/>
                <a:gd name="T48" fmla="*/ 2147483647 w 173"/>
                <a:gd name="T49" fmla="*/ 2147483647 h 173"/>
                <a:gd name="T50" fmla="*/ 2147483647 w 173"/>
                <a:gd name="T51" fmla="*/ 2147483647 h 173"/>
                <a:gd name="T52" fmla="*/ 2147483647 w 173"/>
                <a:gd name="T53" fmla="*/ 2147483647 h 173"/>
                <a:gd name="T54" fmla="*/ 2147483647 w 173"/>
                <a:gd name="T55" fmla="*/ 2147483647 h 173"/>
                <a:gd name="T56" fmla="*/ 2147483647 w 173"/>
                <a:gd name="T57" fmla="*/ 2147483647 h 173"/>
                <a:gd name="T58" fmla="*/ 2147483647 w 173"/>
                <a:gd name="T59" fmla="*/ 2147483647 h 173"/>
                <a:gd name="T60" fmla="*/ 2147483647 w 173"/>
                <a:gd name="T61" fmla="*/ 2147483647 h 173"/>
                <a:gd name="T62" fmla="*/ 2147483647 w 173"/>
                <a:gd name="T63" fmla="*/ 2147483647 h 173"/>
                <a:gd name="T64" fmla="*/ 2147483647 w 173"/>
                <a:gd name="T65" fmla="*/ 2147483647 h 173"/>
                <a:gd name="T66" fmla="*/ 2147483647 w 173"/>
                <a:gd name="T67" fmla="*/ 2147483647 h 173"/>
                <a:gd name="T68" fmla="*/ 2147483647 w 173"/>
                <a:gd name="T69" fmla="*/ 2147483647 h 173"/>
                <a:gd name="T70" fmla="*/ 2147483647 w 173"/>
                <a:gd name="T71" fmla="*/ 2147483647 h 173"/>
                <a:gd name="T72" fmla="*/ 2147483647 w 173"/>
                <a:gd name="T73" fmla="*/ 2147483647 h 173"/>
                <a:gd name="T74" fmla="*/ 2147483647 w 173"/>
                <a:gd name="T75" fmla="*/ 2147483647 h 173"/>
                <a:gd name="T76" fmla="*/ 2147483647 w 173"/>
                <a:gd name="T77" fmla="*/ 2147483647 h 173"/>
                <a:gd name="T78" fmla="*/ 2147483647 w 173"/>
                <a:gd name="T79" fmla="*/ 2147483647 h 173"/>
                <a:gd name="T80" fmla="*/ 2147483647 w 173"/>
                <a:gd name="T81" fmla="*/ 2147483647 h 173"/>
                <a:gd name="T82" fmla="*/ 2147483647 w 173"/>
                <a:gd name="T83" fmla="*/ 2147483647 h 173"/>
                <a:gd name="T84" fmla="*/ 2147483647 w 173"/>
                <a:gd name="T85" fmla="*/ 2147483647 h 1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73"/>
                <a:gd name="T131" fmla="*/ 173 w 173"/>
                <a:gd name="T132" fmla="*/ 173 h 17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73">
                  <a:moveTo>
                    <a:pt x="144" y="95"/>
                  </a:moveTo>
                  <a:lnTo>
                    <a:pt x="138" y="89"/>
                  </a:lnTo>
                  <a:lnTo>
                    <a:pt x="138" y="72"/>
                  </a:lnTo>
                  <a:lnTo>
                    <a:pt x="120" y="54"/>
                  </a:lnTo>
                  <a:lnTo>
                    <a:pt x="132" y="42"/>
                  </a:lnTo>
                  <a:lnTo>
                    <a:pt x="108" y="30"/>
                  </a:lnTo>
                  <a:lnTo>
                    <a:pt x="108" y="18"/>
                  </a:lnTo>
                  <a:lnTo>
                    <a:pt x="108" y="12"/>
                  </a:lnTo>
                  <a:lnTo>
                    <a:pt x="108" y="6"/>
                  </a:lnTo>
                  <a:lnTo>
                    <a:pt x="90" y="0"/>
                  </a:lnTo>
                  <a:lnTo>
                    <a:pt x="72" y="6"/>
                  </a:lnTo>
                  <a:lnTo>
                    <a:pt x="66" y="18"/>
                  </a:lnTo>
                  <a:lnTo>
                    <a:pt x="60" y="24"/>
                  </a:lnTo>
                  <a:lnTo>
                    <a:pt x="42" y="24"/>
                  </a:lnTo>
                  <a:lnTo>
                    <a:pt x="24" y="18"/>
                  </a:lnTo>
                  <a:lnTo>
                    <a:pt x="12" y="12"/>
                  </a:lnTo>
                  <a:lnTo>
                    <a:pt x="0" y="12"/>
                  </a:lnTo>
                  <a:lnTo>
                    <a:pt x="42" y="30"/>
                  </a:lnTo>
                  <a:lnTo>
                    <a:pt x="54" y="54"/>
                  </a:lnTo>
                  <a:lnTo>
                    <a:pt x="60" y="72"/>
                  </a:lnTo>
                  <a:lnTo>
                    <a:pt x="66" y="66"/>
                  </a:lnTo>
                  <a:lnTo>
                    <a:pt x="72" y="72"/>
                  </a:lnTo>
                  <a:lnTo>
                    <a:pt x="78" y="84"/>
                  </a:lnTo>
                  <a:lnTo>
                    <a:pt x="54" y="101"/>
                  </a:lnTo>
                  <a:lnTo>
                    <a:pt x="42" y="113"/>
                  </a:lnTo>
                  <a:lnTo>
                    <a:pt x="30" y="119"/>
                  </a:lnTo>
                  <a:lnTo>
                    <a:pt x="36" y="137"/>
                  </a:lnTo>
                  <a:lnTo>
                    <a:pt x="36" y="161"/>
                  </a:lnTo>
                  <a:lnTo>
                    <a:pt x="54" y="167"/>
                  </a:lnTo>
                  <a:lnTo>
                    <a:pt x="60" y="167"/>
                  </a:lnTo>
                  <a:lnTo>
                    <a:pt x="66" y="173"/>
                  </a:lnTo>
                  <a:lnTo>
                    <a:pt x="72" y="173"/>
                  </a:lnTo>
                  <a:lnTo>
                    <a:pt x="102" y="167"/>
                  </a:lnTo>
                  <a:lnTo>
                    <a:pt x="114" y="161"/>
                  </a:lnTo>
                  <a:lnTo>
                    <a:pt x="132" y="161"/>
                  </a:lnTo>
                  <a:lnTo>
                    <a:pt x="138" y="155"/>
                  </a:lnTo>
                  <a:lnTo>
                    <a:pt x="150" y="143"/>
                  </a:lnTo>
                  <a:lnTo>
                    <a:pt x="162" y="131"/>
                  </a:lnTo>
                  <a:lnTo>
                    <a:pt x="173" y="119"/>
                  </a:lnTo>
                  <a:lnTo>
                    <a:pt x="144" y="107"/>
                  </a:lnTo>
                  <a:lnTo>
                    <a:pt x="150" y="101"/>
                  </a:lnTo>
                  <a:lnTo>
                    <a:pt x="144" y="95"/>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37" name="Rectangle 3929"/>
            <p:cNvSpPr>
              <a:spLocks noChangeArrowheads="1"/>
            </p:cNvSpPr>
            <p:nvPr/>
          </p:nvSpPr>
          <p:spPr bwMode="auto">
            <a:xfrm>
              <a:off x="4243388" y="2466975"/>
              <a:ext cx="0" cy="11112"/>
            </a:xfrm>
            <a:prstGeom prst="rect">
              <a:avLst/>
            </a:prstGeom>
            <a:solidFill>
              <a:srgbClr val="6F73BF"/>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338" name="Freeform 3930"/>
            <p:cNvSpPr>
              <a:spLocks/>
            </p:cNvSpPr>
            <p:nvPr/>
          </p:nvSpPr>
          <p:spPr bwMode="auto">
            <a:xfrm>
              <a:off x="4243388" y="2414588"/>
              <a:ext cx="193675" cy="85725"/>
            </a:xfrm>
            <a:custGeom>
              <a:avLst/>
              <a:gdLst>
                <a:gd name="T0" fmla="*/ 2147483647 w 120"/>
                <a:gd name="T1" fmla="*/ 2147483647 h 48"/>
                <a:gd name="T2" fmla="*/ 2147483647 w 120"/>
                <a:gd name="T3" fmla="*/ 2147483647 h 48"/>
                <a:gd name="T4" fmla="*/ 2147483647 w 120"/>
                <a:gd name="T5" fmla="*/ 2147483647 h 48"/>
                <a:gd name="T6" fmla="*/ 2147483647 w 120"/>
                <a:gd name="T7" fmla="*/ 2147483647 h 48"/>
                <a:gd name="T8" fmla="*/ 0 w 120"/>
                <a:gd name="T9" fmla="*/ 2147483647 h 48"/>
                <a:gd name="T10" fmla="*/ 0 w 120"/>
                <a:gd name="T11" fmla="*/ 2147483647 h 48"/>
                <a:gd name="T12" fmla="*/ 0 w 120"/>
                <a:gd name="T13" fmla="*/ 2147483647 h 48"/>
                <a:gd name="T14" fmla="*/ 0 w 120"/>
                <a:gd name="T15" fmla="*/ 2147483647 h 48"/>
                <a:gd name="T16" fmla="*/ 2147483647 w 120"/>
                <a:gd name="T17" fmla="*/ 2147483647 h 48"/>
                <a:gd name="T18" fmla="*/ 2147483647 w 120"/>
                <a:gd name="T19" fmla="*/ 2147483647 h 48"/>
                <a:gd name="T20" fmla="*/ 2147483647 w 120"/>
                <a:gd name="T21" fmla="*/ 2147483647 h 48"/>
                <a:gd name="T22" fmla="*/ 2147483647 w 120"/>
                <a:gd name="T23" fmla="*/ 2147483647 h 48"/>
                <a:gd name="T24" fmla="*/ 2147483647 w 120"/>
                <a:gd name="T25" fmla="*/ 2147483647 h 48"/>
                <a:gd name="T26" fmla="*/ 2147483647 w 120"/>
                <a:gd name="T27" fmla="*/ 2147483647 h 48"/>
                <a:gd name="T28" fmla="*/ 2147483647 w 120"/>
                <a:gd name="T29" fmla="*/ 2147483647 h 48"/>
                <a:gd name="T30" fmla="*/ 2147483647 w 120"/>
                <a:gd name="T31" fmla="*/ 0 h 48"/>
                <a:gd name="T32" fmla="*/ 2147483647 w 120"/>
                <a:gd name="T33" fmla="*/ 2147483647 h 48"/>
                <a:gd name="T34" fmla="*/ 2147483647 w 120"/>
                <a:gd name="T35" fmla="*/ 0 h 48"/>
                <a:gd name="T36" fmla="*/ 2147483647 w 120"/>
                <a:gd name="T37" fmla="*/ 0 h 48"/>
                <a:gd name="T38" fmla="*/ 2147483647 w 120"/>
                <a:gd name="T39" fmla="*/ 2147483647 h 48"/>
                <a:gd name="T40" fmla="*/ 2147483647 w 120"/>
                <a:gd name="T41" fmla="*/ 2147483647 h 48"/>
                <a:gd name="T42" fmla="*/ 2147483647 w 120"/>
                <a:gd name="T43" fmla="*/ 2147483647 h 48"/>
                <a:gd name="T44" fmla="*/ 2147483647 w 120"/>
                <a:gd name="T45" fmla="*/ 2147483647 h 48"/>
                <a:gd name="T46" fmla="*/ 2147483647 w 120"/>
                <a:gd name="T47" fmla="*/ 2147483647 h 48"/>
                <a:gd name="T48" fmla="*/ 2147483647 w 120"/>
                <a:gd name="T49" fmla="*/ 2147483647 h 48"/>
                <a:gd name="T50" fmla="*/ 2147483647 w 120"/>
                <a:gd name="T51" fmla="*/ 2147483647 h 48"/>
                <a:gd name="T52" fmla="*/ 2147483647 w 120"/>
                <a:gd name="T53" fmla="*/ 2147483647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0"/>
                <a:gd name="T82" fmla="*/ 0 h 48"/>
                <a:gd name="T83" fmla="*/ 120 w 120"/>
                <a:gd name="T84" fmla="*/ 48 h 4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0" h="48">
                  <a:moveTo>
                    <a:pt x="42" y="36"/>
                  </a:moveTo>
                  <a:lnTo>
                    <a:pt x="24" y="42"/>
                  </a:lnTo>
                  <a:lnTo>
                    <a:pt x="18" y="42"/>
                  </a:lnTo>
                  <a:lnTo>
                    <a:pt x="6" y="36"/>
                  </a:lnTo>
                  <a:lnTo>
                    <a:pt x="0" y="36"/>
                  </a:lnTo>
                  <a:lnTo>
                    <a:pt x="0" y="30"/>
                  </a:lnTo>
                  <a:lnTo>
                    <a:pt x="0" y="24"/>
                  </a:lnTo>
                  <a:lnTo>
                    <a:pt x="12" y="30"/>
                  </a:lnTo>
                  <a:lnTo>
                    <a:pt x="18" y="30"/>
                  </a:lnTo>
                  <a:lnTo>
                    <a:pt x="18" y="24"/>
                  </a:lnTo>
                  <a:lnTo>
                    <a:pt x="36" y="24"/>
                  </a:lnTo>
                  <a:lnTo>
                    <a:pt x="54" y="24"/>
                  </a:lnTo>
                  <a:lnTo>
                    <a:pt x="54" y="12"/>
                  </a:lnTo>
                  <a:lnTo>
                    <a:pt x="66" y="0"/>
                  </a:lnTo>
                  <a:lnTo>
                    <a:pt x="72" y="6"/>
                  </a:lnTo>
                  <a:lnTo>
                    <a:pt x="84" y="0"/>
                  </a:lnTo>
                  <a:lnTo>
                    <a:pt x="108" y="0"/>
                  </a:lnTo>
                  <a:lnTo>
                    <a:pt x="120" y="18"/>
                  </a:lnTo>
                  <a:lnTo>
                    <a:pt x="114" y="24"/>
                  </a:lnTo>
                  <a:lnTo>
                    <a:pt x="108" y="36"/>
                  </a:lnTo>
                  <a:lnTo>
                    <a:pt x="102" y="42"/>
                  </a:lnTo>
                  <a:lnTo>
                    <a:pt x="72" y="48"/>
                  </a:lnTo>
                  <a:lnTo>
                    <a:pt x="66" y="48"/>
                  </a:lnTo>
                  <a:lnTo>
                    <a:pt x="42" y="36"/>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39" name="Freeform 3931"/>
            <p:cNvSpPr>
              <a:spLocks/>
            </p:cNvSpPr>
            <p:nvPr/>
          </p:nvSpPr>
          <p:spPr bwMode="auto">
            <a:xfrm>
              <a:off x="4408488" y="2541588"/>
              <a:ext cx="104775" cy="96837"/>
            </a:xfrm>
            <a:custGeom>
              <a:avLst/>
              <a:gdLst>
                <a:gd name="T0" fmla="*/ 2147483647 w 66"/>
                <a:gd name="T1" fmla="*/ 2147483647 h 54"/>
                <a:gd name="T2" fmla="*/ 2147483647 w 66"/>
                <a:gd name="T3" fmla="*/ 2147483647 h 54"/>
                <a:gd name="T4" fmla="*/ 2147483647 w 66"/>
                <a:gd name="T5" fmla="*/ 2147483647 h 54"/>
                <a:gd name="T6" fmla="*/ 2147483647 w 66"/>
                <a:gd name="T7" fmla="*/ 2147483647 h 54"/>
                <a:gd name="T8" fmla="*/ 2147483647 w 66"/>
                <a:gd name="T9" fmla="*/ 2147483647 h 54"/>
                <a:gd name="T10" fmla="*/ 2147483647 w 66"/>
                <a:gd name="T11" fmla="*/ 2147483647 h 54"/>
                <a:gd name="T12" fmla="*/ 2147483647 w 66"/>
                <a:gd name="T13" fmla="*/ 2147483647 h 54"/>
                <a:gd name="T14" fmla="*/ 2147483647 w 66"/>
                <a:gd name="T15" fmla="*/ 2147483647 h 54"/>
                <a:gd name="T16" fmla="*/ 2147483647 w 66"/>
                <a:gd name="T17" fmla="*/ 2147483647 h 54"/>
                <a:gd name="T18" fmla="*/ 2147483647 w 66"/>
                <a:gd name="T19" fmla="*/ 2147483647 h 54"/>
                <a:gd name="T20" fmla="*/ 2147483647 w 66"/>
                <a:gd name="T21" fmla="*/ 2147483647 h 54"/>
                <a:gd name="T22" fmla="*/ 2147483647 w 66"/>
                <a:gd name="T23" fmla="*/ 2147483647 h 54"/>
                <a:gd name="T24" fmla="*/ 2147483647 w 66"/>
                <a:gd name="T25" fmla="*/ 2147483647 h 54"/>
                <a:gd name="T26" fmla="*/ 2147483647 w 66"/>
                <a:gd name="T27" fmla="*/ 2147483647 h 54"/>
                <a:gd name="T28" fmla="*/ 2147483647 w 66"/>
                <a:gd name="T29" fmla="*/ 2147483647 h 54"/>
                <a:gd name="T30" fmla="*/ 2147483647 w 66"/>
                <a:gd name="T31" fmla="*/ 2147483647 h 54"/>
                <a:gd name="T32" fmla="*/ 2147483647 w 66"/>
                <a:gd name="T33" fmla="*/ 2147483647 h 54"/>
                <a:gd name="T34" fmla="*/ 2147483647 w 66"/>
                <a:gd name="T35" fmla="*/ 2147483647 h 54"/>
                <a:gd name="T36" fmla="*/ 2147483647 w 66"/>
                <a:gd name="T37" fmla="*/ 2147483647 h 54"/>
                <a:gd name="T38" fmla="*/ 2147483647 w 66"/>
                <a:gd name="T39" fmla="*/ 2147483647 h 54"/>
                <a:gd name="T40" fmla="*/ 2147483647 w 66"/>
                <a:gd name="T41" fmla="*/ 2147483647 h 54"/>
                <a:gd name="T42" fmla="*/ 2147483647 w 66"/>
                <a:gd name="T43" fmla="*/ 2147483647 h 54"/>
                <a:gd name="T44" fmla="*/ 2147483647 w 66"/>
                <a:gd name="T45" fmla="*/ 2147483647 h 54"/>
                <a:gd name="T46" fmla="*/ 2147483647 w 66"/>
                <a:gd name="T47" fmla="*/ 2147483647 h 54"/>
                <a:gd name="T48" fmla="*/ 2147483647 w 66"/>
                <a:gd name="T49" fmla="*/ 2147483647 h 54"/>
                <a:gd name="T50" fmla="*/ 2147483647 w 66"/>
                <a:gd name="T51" fmla="*/ 2147483647 h 54"/>
                <a:gd name="T52" fmla="*/ 2147483647 w 66"/>
                <a:gd name="T53" fmla="*/ 2147483647 h 54"/>
                <a:gd name="T54" fmla="*/ 2147483647 w 66"/>
                <a:gd name="T55" fmla="*/ 2147483647 h 54"/>
                <a:gd name="T56" fmla="*/ 2147483647 w 66"/>
                <a:gd name="T57" fmla="*/ 2147483647 h 54"/>
                <a:gd name="T58" fmla="*/ 0 w 66"/>
                <a:gd name="T59" fmla="*/ 2147483647 h 54"/>
                <a:gd name="T60" fmla="*/ 0 w 66"/>
                <a:gd name="T61" fmla="*/ 0 h 54"/>
                <a:gd name="T62" fmla="*/ 2147483647 w 66"/>
                <a:gd name="T63" fmla="*/ 0 h 54"/>
                <a:gd name="T64" fmla="*/ 2147483647 w 66"/>
                <a:gd name="T65" fmla="*/ 2147483647 h 54"/>
                <a:gd name="T66" fmla="*/ 2147483647 w 66"/>
                <a:gd name="T67" fmla="*/ 0 h 54"/>
                <a:gd name="T68" fmla="*/ 2147483647 w 66"/>
                <a:gd name="T69" fmla="*/ 0 h 54"/>
                <a:gd name="T70" fmla="*/ 2147483647 w 66"/>
                <a:gd name="T71" fmla="*/ 0 h 54"/>
                <a:gd name="T72" fmla="*/ 2147483647 w 66"/>
                <a:gd name="T73" fmla="*/ 0 h 54"/>
                <a:gd name="T74" fmla="*/ 2147483647 w 66"/>
                <a:gd name="T75" fmla="*/ 0 h 54"/>
                <a:gd name="T76" fmla="*/ 2147483647 w 66"/>
                <a:gd name="T77" fmla="*/ 0 h 54"/>
                <a:gd name="T78" fmla="*/ 2147483647 w 66"/>
                <a:gd name="T79" fmla="*/ 0 h 54"/>
                <a:gd name="T80" fmla="*/ 2147483647 w 66"/>
                <a:gd name="T81" fmla="*/ 0 h 54"/>
                <a:gd name="T82" fmla="*/ 2147483647 w 66"/>
                <a:gd name="T83" fmla="*/ 0 h 54"/>
                <a:gd name="T84" fmla="*/ 2147483647 w 66"/>
                <a:gd name="T85" fmla="*/ 2147483647 h 54"/>
                <a:gd name="T86" fmla="*/ 2147483647 w 66"/>
                <a:gd name="T87" fmla="*/ 2147483647 h 54"/>
                <a:gd name="T88" fmla="*/ 2147483647 w 66"/>
                <a:gd name="T89" fmla="*/ 2147483647 h 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6"/>
                <a:gd name="T136" fmla="*/ 0 h 54"/>
                <a:gd name="T137" fmla="*/ 66 w 66"/>
                <a:gd name="T138" fmla="*/ 54 h 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6" h="54">
                  <a:moveTo>
                    <a:pt x="60" y="6"/>
                  </a:moveTo>
                  <a:lnTo>
                    <a:pt x="60" y="6"/>
                  </a:lnTo>
                  <a:lnTo>
                    <a:pt x="54" y="12"/>
                  </a:lnTo>
                  <a:lnTo>
                    <a:pt x="54" y="18"/>
                  </a:lnTo>
                  <a:lnTo>
                    <a:pt x="60" y="18"/>
                  </a:lnTo>
                  <a:lnTo>
                    <a:pt x="66" y="24"/>
                  </a:lnTo>
                  <a:lnTo>
                    <a:pt x="60" y="24"/>
                  </a:lnTo>
                  <a:lnTo>
                    <a:pt x="60" y="30"/>
                  </a:lnTo>
                  <a:lnTo>
                    <a:pt x="54" y="36"/>
                  </a:lnTo>
                  <a:lnTo>
                    <a:pt x="60" y="36"/>
                  </a:lnTo>
                  <a:lnTo>
                    <a:pt x="54" y="42"/>
                  </a:lnTo>
                  <a:lnTo>
                    <a:pt x="54" y="36"/>
                  </a:lnTo>
                  <a:lnTo>
                    <a:pt x="48" y="42"/>
                  </a:lnTo>
                  <a:lnTo>
                    <a:pt x="48" y="48"/>
                  </a:lnTo>
                  <a:lnTo>
                    <a:pt x="48" y="54"/>
                  </a:lnTo>
                  <a:lnTo>
                    <a:pt x="42" y="48"/>
                  </a:lnTo>
                  <a:lnTo>
                    <a:pt x="36" y="48"/>
                  </a:lnTo>
                  <a:lnTo>
                    <a:pt x="36" y="42"/>
                  </a:lnTo>
                  <a:lnTo>
                    <a:pt x="30" y="36"/>
                  </a:lnTo>
                  <a:lnTo>
                    <a:pt x="24" y="36"/>
                  </a:lnTo>
                  <a:lnTo>
                    <a:pt x="24" y="30"/>
                  </a:lnTo>
                  <a:lnTo>
                    <a:pt x="12" y="18"/>
                  </a:lnTo>
                  <a:lnTo>
                    <a:pt x="6" y="18"/>
                  </a:lnTo>
                  <a:lnTo>
                    <a:pt x="6" y="12"/>
                  </a:lnTo>
                  <a:lnTo>
                    <a:pt x="0" y="6"/>
                  </a:lnTo>
                  <a:lnTo>
                    <a:pt x="0" y="0"/>
                  </a:lnTo>
                  <a:lnTo>
                    <a:pt x="6" y="0"/>
                  </a:lnTo>
                  <a:lnTo>
                    <a:pt x="6" y="6"/>
                  </a:lnTo>
                  <a:lnTo>
                    <a:pt x="12" y="0"/>
                  </a:lnTo>
                  <a:lnTo>
                    <a:pt x="18" y="0"/>
                  </a:lnTo>
                  <a:lnTo>
                    <a:pt x="24" y="0"/>
                  </a:lnTo>
                  <a:lnTo>
                    <a:pt x="36" y="0"/>
                  </a:lnTo>
                  <a:lnTo>
                    <a:pt x="42" y="0"/>
                  </a:lnTo>
                  <a:lnTo>
                    <a:pt x="48" y="0"/>
                  </a:lnTo>
                  <a:lnTo>
                    <a:pt x="48" y="6"/>
                  </a:lnTo>
                  <a:lnTo>
                    <a:pt x="54" y="6"/>
                  </a:lnTo>
                  <a:lnTo>
                    <a:pt x="60" y="6"/>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40" name="Freeform 3932"/>
            <p:cNvSpPr>
              <a:spLocks/>
            </p:cNvSpPr>
            <p:nvPr/>
          </p:nvSpPr>
          <p:spPr bwMode="auto">
            <a:xfrm>
              <a:off x="4351338" y="2489200"/>
              <a:ext cx="150813" cy="127000"/>
            </a:xfrm>
            <a:custGeom>
              <a:avLst/>
              <a:gdLst>
                <a:gd name="T0" fmla="*/ 2147483647 w 96"/>
                <a:gd name="T1" fmla="*/ 2147483647 h 71"/>
                <a:gd name="T2" fmla="*/ 2147483647 w 96"/>
                <a:gd name="T3" fmla="*/ 2147483647 h 71"/>
                <a:gd name="T4" fmla="*/ 2147483647 w 96"/>
                <a:gd name="T5" fmla="*/ 2147483647 h 71"/>
                <a:gd name="T6" fmla="*/ 2147483647 w 96"/>
                <a:gd name="T7" fmla="*/ 2147483647 h 71"/>
                <a:gd name="T8" fmla="*/ 2147483647 w 96"/>
                <a:gd name="T9" fmla="*/ 2147483647 h 71"/>
                <a:gd name="T10" fmla="*/ 2147483647 w 96"/>
                <a:gd name="T11" fmla="*/ 2147483647 h 71"/>
                <a:gd name="T12" fmla="*/ 2147483647 w 96"/>
                <a:gd name="T13" fmla="*/ 2147483647 h 71"/>
                <a:gd name="T14" fmla="*/ 2147483647 w 96"/>
                <a:gd name="T15" fmla="*/ 2147483647 h 71"/>
                <a:gd name="T16" fmla="*/ 2147483647 w 96"/>
                <a:gd name="T17" fmla="*/ 2147483647 h 71"/>
                <a:gd name="T18" fmla="*/ 2147483647 w 96"/>
                <a:gd name="T19" fmla="*/ 2147483647 h 71"/>
                <a:gd name="T20" fmla="*/ 2147483647 w 96"/>
                <a:gd name="T21" fmla="*/ 2147483647 h 71"/>
                <a:gd name="T22" fmla="*/ 2147483647 w 96"/>
                <a:gd name="T23" fmla="*/ 0 h 71"/>
                <a:gd name="T24" fmla="*/ 2147483647 w 96"/>
                <a:gd name="T25" fmla="*/ 2147483647 h 71"/>
                <a:gd name="T26" fmla="*/ 2147483647 w 96"/>
                <a:gd name="T27" fmla="*/ 2147483647 h 71"/>
                <a:gd name="T28" fmla="*/ 2147483647 w 96"/>
                <a:gd name="T29" fmla="*/ 2147483647 h 71"/>
                <a:gd name="T30" fmla="*/ 2147483647 w 96"/>
                <a:gd name="T31" fmla="*/ 2147483647 h 71"/>
                <a:gd name="T32" fmla="*/ 2147483647 w 96"/>
                <a:gd name="T33" fmla="*/ 2147483647 h 71"/>
                <a:gd name="T34" fmla="*/ 2147483647 w 96"/>
                <a:gd name="T35" fmla="*/ 2147483647 h 71"/>
                <a:gd name="T36" fmla="*/ 2147483647 w 96"/>
                <a:gd name="T37" fmla="*/ 2147483647 h 71"/>
                <a:gd name="T38" fmla="*/ 2147483647 w 96"/>
                <a:gd name="T39" fmla="*/ 2147483647 h 71"/>
                <a:gd name="T40" fmla="*/ 2147483647 w 96"/>
                <a:gd name="T41" fmla="*/ 2147483647 h 71"/>
                <a:gd name="T42" fmla="*/ 2147483647 w 96"/>
                <a:gd name="T43" fmla="*/ 2147483647 h 71"/>
                <a:gd name="T44" fmla="*/ 2147483647 w 96"/>
                <a:gd name="T45" fmla="*/ 2147483647 h 71"/>
                <a:gd name="T46" fmla="*/ 2147483647 w 96"/>
                <a:gd name="T47" fmla="*/ 2147483647 h 71"/>
                <a:gd name="T48" fmla="*/ 2147483647 w 96"/>
                <a:gd name="T49" fmla="*/ 2147483647 h 71"/>
                <a:gd name="T50" fmla="*/ 2147483647 w 96"/>
                <a:gd name="T51" fmla="*/ 2147483647 h 71"/>
                <a:gd name="T52" fmla="*/ 2147483647 w 96"/>
                <a:gd name="T53" fmla="*/ 2147483647 h 71"/>
                <a:gd name="T54" fmla="*/ 2147483647 w 96"/>
                <a:gd name="T55" fmla="*/ 2147483647 h 71"/>
                <a:gd name="T56" fmla="*/ 2147483647 w 96"/>
                <a:gd name="T57" fmla="*/ 2147483647 h 71"/>
                <a:gd name="T58" fmla="*/ 2147483647 w 96"/>
                <a:gd name="T59" fmla="*/ 2147483647 h 71"/>
                <a:gd name="T60" fmla="*/ 2147483647 w 96"/>
                <a:gd name="T61" fmla="*/ 2147483647 h 71"/>
                <a:gd name="T62" fmla="*/ 0 w 96"/>
                <a:gd name="T63" fmla="*/ 2147483647 h 71"/>
                <a:gd name="T64" fmla="*/ 2147483647 w 96"/>
                <a:gd name="T65" fmla="*/ 2147483647 h 71"/>
                <a:gd name="T66" fmla="*/ 2147483647 w 96"/>
                <a:gd name="T67" fmla="*/ 2147483647 h 71"/>
                <a:gd name="T68" fmla="*/ 2147483647 w 96"/>
                <a:gd name="T69" fmla="*/ 2147483647 h 71"/>
                <a:gd name="T70" fmla="*/ 2147483647 w 96"/>
                <a:gd name="T71" fmla="*/ 2147483647 h 71"/>
                <a:gd name="T72" fmla="*/ 2147483647 w 96"/>
                <a:gd name="T73" fmla="*/ 2147483647 h 71"/>
                <a:gd name="T74" fmla="*/ 2147483647 w 96"/>
                <a:gd name="T75" fmla="*/ 2147483647 h 71"/>
                <a:gd name="T76" fmla="*/ 2147483647 w 96"/>
                <a:gd name="T77" fmla="*/ 2147483647 h 71"/>
                <a:gd name="T78" fmla="*/ 2147483647 w 96"/>
                <a:gd name="T79" fmla="*/ 2147483647 h 71"/>
                <a:gd name="T80" fmla="*/ 2147483647 w 96"/>
                <a:gd name="T81" fmla="*/ 2147483647 h 71"/>
                <a:gd name="T82" fmla="*/ 2147483647 w 96"/>
                <a:gd name="T83" fmla="*/ 2147483647 h 71"/>
                <a:gd name="T84" fmla="*/ 2147483647 w 96"/>
                <a:gd name="T85" fmla="*/ 2147483647 h 71"/>
                <a:gd name="T86" fmla="*/ 2147483647 w 96"/>
                <a:gd name="T87" fmla="*/ 2147483647 h 71"/>
                <a:gd name="T88" fmla="*/ 2147483647 w 96"/>
                <a:gd name="T89" fmla="*/ 2147483647 h 71"/>
                <a:gd name="T90" fmla="*/ 2147483647 w 96"/>
                <a:gd name="T91" fmla="*/ 2147483647 h 71"/>
                <a:gd name="T92" fmla="*/ 2147483647 w 96"/>
                <a:gd name="T93" fmla="*/ 2147483647 h 71"/>
                <a:gd name="T94" fmla="*/ 2147483647 w 96"/>
                <a:gd name="T95" fmla="*/ 2147483647 h 71"/>
                <a:gd name="T96" fmla="*/ 2147483647 w 96"/>
                <a:gd name="T97" fmla="*/ 2147483647 h 71"/>
                <a:gd name="T98" fmla="*/ 2147483647 w 96"/>
                <a:gd name="T99" fmla="*/ 2147483647 h 71"/>
                <a:gd name="T100" fmla="*/ 2147483647 w 96"/>
                <a:gd name="T101" fmla="*/ 2147483647 h 71"/>
                <a:gd name="T102" fmla="*/ 2147483647 w 96"/>
                <a:gd name="T103" fmla="*/ 2147483647 h 71"/>
                <a:gd name="T104" fmla="*/ 2147483647 w 96"/>
                <a:gd name="T105" fmla="*/ 2147483647 h 71"/>
                <a:gd name="T106" fmla="*/ 2147483647 w 96"/>
                <a:gd name="T107" fmla="*/ 2147483647 h 71"/>
                <a:gd name="T108" fmla="*/ 2147483647 w 96"/>
                <a:gd name="T109" fmla="*/ 2147483647 h 71"/>
                <a:gd name="T110" fmla="*/ 2147483647 w 96"/>
                <a:gd name="T111" fmla="*/ 2147483647 h 71"/>
                <a:gd name="T112" fmla="*/ 2147483647 w 96"/>
                <a:gd name="T113" fmla="*/ 2147483647 h 71"/>
                <a:gd name="T114" fmla="*/ 2147483647 w 96"/>
                <a:gd name="T115" fmla="*/ 2147483647 h 71"/>
                <a:gd name="T116" fmla="*/ 2147483647 w 96"/>
                <a:gd name="T117" fmla="*/ 2147483647 h 71"/>
                <a:gd name="T118" fmla="*/ 2147483647 w 96"/>
                <a:gd name="T119" fmla="*/ 2147483647 h 71"/>
                <a:gd name="T120" fmla="*/ 2147483647 w 96"/>
                <a:gd name="T121" fmla="*/ 2147483647 h 71"/>
                <a:gd name="T122" fmla="*/ 2147483647 w 96"/>
                <a:gd name="T123" fmla="*/ 2147483647 h 71"/>
                <a:gd name="T124" fmla="*/ 2147483647 w 96"/>
                <a:gd name="T125" fmla="*/ 2147483647 h 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6"/>
                <a:gd name="T190" fmla="*/ 0 h 71"/>
                <a:gd name="T191" fmla="*/ 96 w 96"/>
                <a:gd name="T192" fmla="*/ 71 h 7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6" h="71">
                  <a:moveTo>
                    <a:pt x="84" y="35"/>
                  </a:moveTo>
                  <a:lnTo>
                    <a:pt x="90" y="35"/>
                  </a:lnTo>
                  <a:lnTo>
                    <a:pt x="90" y="29"/>
                  </a:lnTo>
                  <a:lnTo>
                    <a:pt x="96" y="29"/>
                  </a:lnTo>
                  <a:lnTo>
                    <a:pt x="90" y="29"/>
                  </a:lnTo>
                  <a:lnTo>
                    <a:pt x="84" y="23"/>
                  </a:lnTo>
                  <a:lnTo>
                    <a:pt x="90" y="23"/>
                  </a:lnTo>
                  <a:lnTo>
                    <a:pt x="84" y="23"/>
                  </a:lnTo>
                  <a:lnTo>
                    <a:pt x="84" y="17"/>
                  </a:lnTo>
                  <a:lnTo>
                    <a:pt x="60" y="17"/>
                  </a:lnTo>
                  <a:lnTo>
                    <a:pt x="48" y="0"/>
                  </a:lnTo>
                  <a:lnTo>
                    <a:pt x="42" y="6"/>
                  </a:lnTo>
                  <a:lnTo>
                    <a:pt x="36" y="6"/>
                  </a:lnTo>
                  <a:lnTo>
                    <a:pt x="30" y="12"/>
                  </a:lnTo>
                  <a:lnTo>
                    <a:pt x="36" y="17"/>
                  </a:lnTo>
                  <a:lnTo>
                    <a:pt x="30" y="17"/>
                  </a:lnTo>
                  <a:lnTo>
                    <a:pt x="30" y="23"/>
                  </a:lnTo>
                  <a:lnTo>
                    <a:pt x="24" y="23"/>
                  </a:lnTo>
                  <a:lnTo>
                    <a:pt x="18" y="23"/>
                  </a:lnTo>
                  <a:lnTo>
                    <a:pt x="12" y="23"/>
                  </a:lnTo>
                  <a:lnTo>
                    <a:pt x="6" y="23"/>
                  </a:lnTo>
                  <a:lnTo>
                    <a:pt x="0" y="23"/>
                  </a:lnTo>
                  <a:lnTo>
                    <a:pt x="6" y="29"/>
                  </a:lnTo>
                  <a:lnTo>
                    <a:pt x="12" y="35"/>
                  </a:lnTo>
                  <a:lnTo>
                    <a:pt x="12" y="29"/>
                  </a:lnTo>
                  <a:lnTo>
                    <a:pt x="24" y="47"/>
                  </a:lnTo>
                  <a:lnTo>
                    <a:pt x="30" y="53"/>
                  </a:lnTo>
                  <a:lnTo>
                    <a:pt x="48" y="65"/>
                  </a:lnTo>
                  <a:lnTo>
                    <a:pt x="66" y="71"/>
                  </a:lnTo>
                  <a:lnTo>
                    <a:pt x="72" y="71"/>
                  </a:lnTo>
                  <a:lnTo>
                    <a:pt x="66" y="65"/>
                  </a:lnTo>
                  <a:lnTo>
                    <a:pt x="60" y="65"/>
                  </a:lnTo>
                  <a:lnTo>
                    <a:pt x="60" y="59"/>
                  </a:lnTo>
                  <a:lnTo>
                    <a:pt x="48" y="47"/>
                  </a:lnTo>
                  <a:lnTo>
                    <a:pt x="42" y="47"/>
                  </a:lnTo>
                  <a:lnTo>
                    <a:pt x="42" y="41"/>
                  </a:lnTo>
                  <a:lnTo>
                    <a:pt x="36" y="35"/>
                  </a:lnTo>
                  <a:lnTo>
                    <a:pt x="36" y="29"/>
                  </a:lnTo>
                  <a:lnTo>
                    <a:pt x="42" y="29"/>
                  </a:lnTo>
                  <a:lnTo>
                    <a:pt x="42" y="35"/>
                  </a:lnTo>
                  <a:lnTo>
                    <a:pt x="48" y="29"/>
                  </a:lnTo>
                  <a:lnTo>
                    <a:pt x="54" y="29"/>
                  </a:lnTo>
                  <a:lnTo>
                    <a:pt x="60" y="29"/>
                  </a:lnTo>
                  <a:lnTo>
                    <a:pt x="72" y="29"/>
                  </a:lnTo>
                  <a:lnTo>
                    <a:pt x="78" y="29"/>
                  </a:lnTo>
                  <a:lnTo>
                    <a:pt x="84" y="29"/>
                  </a:lnTo>
                  <a:lnTo>
                    <a:pt x="84" y="35"/>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41" name="Freeform 3933"/>
            <p:cNvSpPr>
              <a:spLocks/>
            </p:cNvSpPr>
            <p:nvPr/>
          </p:nvSpPr>
          <p:spPr bwMode="auto">
            <a:xfrm>
              <a:off x="4445000" y="2616200"/>
              <a:ext cx="39688" cy="22225"/>
            </a:xfrm>
            <a:custGeom>
              <a:avLst/>
              <a:gdLst>
                <a:gd name="T0" fmla="*/ 2147483647 w 24"/>
                <a:gd name="T1" fmla="*/ 2147483647 h 12"/>
                <a:gd name="T2" fmla="*/ 2147483647 w 24"/>
                <a:gd name="T3" fmla="*/ 2147483647 h 12"/>
                <a:gd name="T4" fmla="*/ 2147483647 w 24"/>
                <a:gd name="T5" fmla="*/ 2147483647 h 12"/>
                <a:gd name="T6" fmla="*/ 2147483647 w 24"/>
                <a:gd name="T7" fmla="*/ 2147483647 h 12"/>
                <a:gd name="T8" fmla="*/ 2147483647 w 24"/>
                <a:gd name="T9" fmla="*/ 0 h 12"/>
                <a:gd name="T10" fmla="*/ 2147483647 w 24"/>
                <a:gd name="T11" fmla="*/ 2147483647 h 12"/>
                <a:gd name="T12" fmla="*/ 0 w 24"/>
                <a:gd name="T13" fmla="*/ 0 h 12"/>
                <a:gd name="T14" fmla="*/ 2147483647 w 24"/>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2"/>
                <a:gd name="T26" fmla="*/ 24 w 24"/>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2">
                  <a:moveTo>
                    <a:pt x="24" y="12"/>
                  </a:moveTo>
                  <a:lnTo>
                    <a:pt x="24" y="12"/>
                  </a:lnTo>
                  <a:lnTo>
                    <a:pt x="18" y="6"/>
                  </a:lnTo>
                  <a:lnTo>
                    <a:pt x="12" y="6"/>
                  </a:lnTo>
                  <a:lnTo>
                    <a:pt x="12" y="0"/>
                  </a:lnTo>
                  <a:lnTo>
                    <a:pt x="6" y="6"/>
                  </a:lnTo>
                  <a:lnTo>
                    <a:pt x="0" y="0"/>
                  </a:lnTo>
                  <a:lnTo>
                    <a:pt x="24" y="12"/>
                  </a:lnTo>
                  <a:close/>
                </a:path>
              </a:pathLst>
            </a:custGeom>
            <a:solidFill>
              <a:srgbClr val="ACECF7"/>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42" name="Freeform 3934"/>
            <p:cNvSpPr>
              <a:spLocks/>
            </p:cNvSpPr>
            <p:nvPr/>
          </p:nvSpPr>
          <p:spPr bwMode="auto">
            <a:xfrm>
              <a:off x="3887788" y="2338388"/>
              <a:ext cx="315913" cy="300037"/>
            </a:xfrm>
            <a:custGeom>
              <a:avLst/>
              <a:gdLst>
                <a:gd name="T0" fmla="*/ 2147483647 w 197"/>
                <a:gd name="T1" fmla="*/ 2147483647 h 167"/>
                <a:gd name="T2" fmla="*/ 2147483647 w 197"/>
                <a:gd name="T3" fmla="*/ 2147483647 h 167"/>
                <a:gd name="T4" fmla="*/ 2147483647 w 197"/>
                <a:gd name="T5" fmla="*/ 2147483647 h 167"/>
                <a:gd name="T6" fmla="*/ 2147483647 w 197"/>
                <a:gd name="T7" fmla="*/ 2147483647 h 167"/>
                <a:gd name="T8" fmla="*/ 2147483647 w 197"/>
                <a:gd name="T9" fmla="*/ 2147483647 h 167"/>
                <a:gd name="T10" fmla="*/ 2147483647 w 197"/>
                <a:gd name="T11" fmla="*/ 2147483647 h 167"/>
                <a:gd name="T12" fmla="*/ 2147483647 w 197"/>
                <a:gd name="T13" fmla="*/ 2147483647 h 167"/>
                <a:gd name="T14" fmla="*/ 2147483647 w 197"/>
                <a:gd name="T15" fmla="*/ 2147483647 h 167"/>
                <a:gd name="T16" fmla="*/ 2147483647 w 197"/>
                <a:gd name="T17" fmla="*/ 2147483647 h 167"/>
                <a:gd name="T18" fmla="*/ 2147483647 w 197"/>
                <a:gd name="T19" fmla="*/ 2147483647 h 167"/>
                <a:gd name="T20" fmla="*/ 2147483647 w 197"/>
                <a:gd name="T21" fmla="*/ 2147483647 h 167"/>
                <a:gd name="T22" fmla="*/ 2147483647 w 197"/>
                <a:gd name="T23" fmla="*/ 2147483647 h 167"/>
                <a:gd name="T24" fmla="*/ 2147483647 w 197"/>
                <a:gd name="T25" fmla="*/ 2147483647 h 167"/>
                <a:gd name="T26" fmla="*/ 2147483647 w 197"/>
                <a:gd name="T27" fmla="*/ 2147483647 h 167"/>
                <a:gd name="T28" fmla="*/ 2147483647 w 197"/>
                <a:gd name="T29" fmla="*/ 2147483647 h 167"/>
                <a:gd name="T30" fmla="*/ 2147483647 w 197"/>
                <a:gd name="T31" fmla="*/ 2147483647 h 167"/>
                <a:gd name="T32" fmla="*/ 0 w 197"/>
                <a:gd name="T33" fmla="*/ 2147483647 h 167"/>
                <a:gd name="T34" fmla="*/ 2147483647 w 197"/>
                <a:gd name="T35" fmla="*/ 2147483647 h 167"/>
                <a:gd name="T36" fmla="*/ 2147483647 w 197"/>
                <a:gd name="T37" fmla="*/ 2147483647 h 167"/>
                <a:gd name="T38" fmla="*/ 2147483647 w 197"/>
                <a:gd name="T39" fmla="*/ 2147483647 h 167"/>
                <a:gd name="T40" fmla="*/ 2147483647 w 197"/>
                <a:gd name="T41" fmla="*/ 2147483647 h 167"/>
                <a:gd name="T42" fmla="*/ 2147483647 w 197"/>
                <a:gd name="T43" fmla="*/ 2147483647 h 167"/>
                <a:gd name="T44" fmla="*/ 2147483647 w 197"/>
                <a:gd name="T45" fmla="*/ 2147483647 h 167"/>
                <a:gd name="T46" fmla="*/ 2147483647 w 197"/>
                <a:gd name="T47" fmla="*/ 2147483647 h 167"/>
                <a:gd name="T48" fmla="*/ 2147483647 w 197"/>
                <a:gd name="T49" fmla="*/ 2147483647 h 167"/>
                <a:gd name="T50" fmla="*/ 2147483647 w 197"/>
                <a:gd name="T51" fmla="*/ 2147483647 h 167"/>
                <a:gd name="T52" fmla="*/ 2147483647 w 197"/>
                <a:gd name="T53" fmla="*/ 2147483647 h 167"/>
                <a:gd name="T54" fmla="*/ 2147483647 w 197"/>
                <a:gd name="T55" fmla="*/ 2147483647 h 167"/>
                <a:gd name="T56" fmla="*/ 2147483647 w 197"/>
                <a:gd name="T57" fmla="*/ 2147483647 h 167"/>
                <a:gd name="T58" fmla="*/ 2147483647 w 197"/>
                <a:gd name="T59" fmla="*/ 2147483647 h 167"/>
                <a:gd name="T60" fmla="*/ 2147483647 w 197"/>
                <a:gd name="T61" fmla="*/ 2147483647 h 167"/>
                <a:gd name="T62" fmla="*/ 2147483647 w 197"/>
                <a:gd name="T63" fmla="*/ 2147483647 h 1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7"/>
                <a:gd name="T97" fmla="*/ 0 h 167"/>
                <a:gd name="T98" fmla="*/ 197 w 197"/>
                <a:gd name="T99" fmla="*/ 167 h 16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7" h="167">
                  <a:moveTo>
                    <a:pt x="197" y="131"/>
                  </a:moveTo>
                  <a:lnTo>
                    <a:pt x="197" y="143"/>
                  </a:lnTo>
                  <a:lnTo>
                    <a:pt x="191" y="143"/>
                  </a:lnTo>
                  <a:lnTo>
                    <a:pt x="174" y="155"/>
                  </a:lnTo>
                  <a:lnTo>
                    <a:pt x="156" y="149"/>
                  </a:lnTo>
                  <a:lnTo>
                    <a:pt x="150" y="149"/>
                  </a:lnTo>
                  <a:lnTo>
                    <a:pt x="132" y="149"/>
                  </a:lnTo>
                  <a:lnTo>
                    <a:pt x="126" y="155"/>
                  </a:lnTo>
                  <a:lnTo>
                    <a:pt x="126" y="167"/>
                  </a:lnTo>
                  <a:lnTo>
                    <a:pt x="102" y="167"/>
                  </a:lnTo>
                  <a:lnTo>
                    <a:pt x="102" y="161"/>
                  </a:lnTo>
                  <a:lnTo>
                    <a:pt x="96" y="167"/>
                  </a:lnTo>
                  <a:lnTo>
                    <a:pt x="54" y="155"/>
                  </a:lnTo>
                  <a:lnTo>
                    <a:pt x="48" y="149"/>
                  </a:lnTo>
                  <a:lnTo>
                    <a:pt x="54" y="137"/>
                  </a:lnTo>
                  <a:lnTo>
                    <a:pt x="54" y="125"/>
                  </a:lnTo>
                  <a:lnTo>
                    <a:pt x="54" y="107"/>
                  </a:lnTo>
                  <a:lnTo>
                    <a:pt x="66" y="113"/>
                  </a:lnTo>
                  <a:lnTo>
                    <a:pt x="54" y="101"/>
                  </a:lnTo>
                  <a:lnTo>
                    <a:pt x="60" y="96"/>
                  </a:lnTo>
                  <a:lnTo>
                    <a:pt x="48" y="90"/>
                  </a:lnTo>
                  <a:lnTo>
                    <a:pt x="42" y="78"/>
                  </a:lnTo>
                  <a:lnTo>
                    <a:pt x="42" y="72"/>
                  </a:lnTo>
                  <a:lnTo>
                    <a:pt x="36" y="72"/>
                  </a:lnTo>
                  <a:lnTo>
                    <a:pt x="24" y="66"/>
                  </a:lnTo>
                  <a:lnTo>
                    <a:pt x="12" y="60"/>
                  </a:lnTo>
                  <a:lnTo>
                    <a:pt x="6" y="60"/>
                  </a:lnTo>
                  <a:lnTo>
                    <a:pt x="6" y="54"/>
                  </a:lnTo>
                  <a:lnTo>
                    <a:pt x="0" y="54"/>
                  </a:lnTo>
                  <a:lnTo>
                    <a:pt x="18" y="42"/>
                  </a:lnTo>
                  <a:lnTo>
                    <a:pt x="30" y="48"/>
                  </a:lnTo>
                  <a:lnTo>
                    <a:pt x="48" y="48"/>
                  </a:lnTo>
                  <a:lnTo>
                    <a:pt x="48" y="30"/>
                  </a:lnTo>
                  <a:lnTo>
                    <a:pt x="54" y="30"/>
                  </a:lnTo>
                  <a:lnTo>
                    <a:pt x="84" y="30"/>
                  </a:lnTo>
                  <a:lnTo>
                    <a:pt x="78" y="30"/>
                  </a:lnTo>
                  <a:lnTo>
                    <a:pt x="96" y="18"/>
                  </a:lnTo>
                  <a:lnTo>
                    <a:pt x="102" y="6"/>
                  </a:lnTo>
                  <a:lnTo>
                    <a:pt x="114" y="0"/>
                  </a:lnTo>
                  <a:lnTo>
                    <a:pt x="120" y="6"/>
                  </a:lnTo>
                  <a:lnTo>
                    <a:pt x="138" y="18"/>
                  </a:lnTo>
                  <a:lnTo>
                    <a:pt x="144" y="18"/>
                  </a:lnTo>
                  <a:lnTo>
                    <a:pt x="150" y="18"/>
                  </a:lnTo>
                  <a:lnTo>
                    <a:pt x="162" y="30"/>
                  </a:lnTo>
                  <a:lnTo>
                    <a:pt x="174" y="30"/>
                  </a:lnTo>
                  <a:lnTo>
                    <a:pt x="197" y="42"/>
                  </a:lnTo>
                  <a:lnTo>
                    <a:pt x="191" y="66"/>
                  </a:lnTo>
                  <a:lnTo>
                    <a:pt x="185" y="72"/>
                  </a:lnTo>
                  <a:lnTo>
                    <a:pt x="168" y="90"/>
                  </a:lnTo>
                  <a:lnTo>
                    <a:pt x="174" y="90"/>
                  </a:lnTo>
                  <a:lnTo>
                    <a:pt x="185" y="101"/>
                  </a:lnTo>
                  <a:lnTo>
                    <a:pt x="185" y="107"/>
                  </a:lnTo>
                  <a:lnTo>
                    <a:pt x="179" y="113"/>
                  </a:lnTo>
                  <a:lnTo>
                    <a:pt x="185" y="119"/>
                  </a:lnTo>
                  <a:lnTo>
                    <a:pt x="185" y="125"/>
                  </a:lnTo>
                  <a:lnTo>
                    <a:pt x="197" y="131"/>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43" name="Freeform 3935"/>
            <p:cNvSpPr>
              <a:spLocks/>
            </p:cNvSpPr>
            <p:nvPr/>
          </p:nvSpPr>
          <p:spPr bwMode="auto">
            <a:xfrm>
              <a:off x="4233863" y="2627313"/>
              <a:ext cx="19050" cy="42862"/>
            </a:xfrm>
            <a:custGeom>
              <a:avLst/>
              <a:gdLst>
                <a:gd name="T0" fmla="*/ 2147483647 w 12"/>
                <a:gd name="T1" fmla="*/ 2147483647 h 24"/>
                <a:gd name="T2" fmla="*/ 0 w 12"/>
                <a:gd name="T3" fmla="*/ 2147483647 h 24"/>
                <a:gd name="T4" fmla="*/ 0 w 12"/>
                <a:gd name="T5" fmla="*/ 2147483647 h 24"/>
                <a:gd name="T6" fmla="*/ 2147483647 w 12"/>
                <a:gd name="T7" fmla="*/ 0 h 24"/>
                <a:gd name="T8" fmla="*/ 2147483647 w 12"/>
                <a:gd name="T9" fmla="*/ 2147483647 h 24"/>
                <a:gd name="T10" fmla="*/ 2147483647 w 12"/>
                <a:gd name="T11" fmla="*/ 2147483647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6" y="24"/>
                  </a:moveTo>
                  <a:lnTo>
                    <a:pt x="0" y="18"/>
                  </a:lnTo>
                  <a:lnTo>
                    <a:pt x="0" y="12"/>
                  </a:lnTo>
                  <a:lnTo>
                    <a:pt x="6" y="0"/>
                  </a:lnTo>
                  <a:lnTo>
                    <a:pt x="12" y="12"/>
                  </a:lnTo>
                  <a:lnTo>
                    <a:pt x="6" y="24"/>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44" name="Freeform 3936"/>
            <p:cNvSpPr>
              <a:spLocks/>
            </p:cNvSpPr>
            <p:nvPr/>
          </p:nvSpPr>
          <p:spPr bwMode="auto">
            <a:xfrm>
              <a:off x="4408488" y="2424113"/>
              <a:ext cx="173038" cy="95250"/>
            </a:xfrm>
            <a:custGeom>
              <a:avLst/>
              <a:gdLst>
                <a:gd name="T0" fmla="*/ 2147483647 w 108"/>
                <a:gd name="T1" fmla="*/ 2147483647 h 53"/>
                <a:gd name="T2" fmla="*/ 2147483647 w 108"/>
                <a:gd name="T3" fmla="*/ 2147483647 h 53"/>
                <a:gd name="T4" fmla="*/ 2147483647 w 108"/>
                <a:gd name="T5" fmla="*/ 2147483647 h 53"/>
                <a:gd name="T6" fmla="*/ 2147483647 w 108"/>
                <a:gd name="T7" fmla="*/ 2147483647 h 53"/>
                <a:gd name="T8" fmla="*/ 0 w 108"/>
                <a:gd name="T9" fmla="*/ 2147483647 h 53"/>
                <a:gd name="T10" fmla="*/ 2147483647 w 108"/>
                <a:gd name="T11" fmla="*/ 2147483647 h 53"/>
                <a:gd name="T12" fmla="*/ 2147483647 w 108"/>
                <a:gd name="T13" fmla="*/ 2147483647 h 53"/>
                <a:gd name="T14" fmla="*/ 2147483647 w 108"/>
                <a:gd name="T15" fmla="*/ 2147483647 h 53"/>
                <a:gd name="T16" fmla="*/ 2147483647 w 108"/>
                <a:gd name="T17" fmla="*/ 2147483647 h 53"/>
                <a:gd name="T18" fmla="*/ 2147483647 w 108"/>
                <a:gd name="T19" fmla="*/ 2147483647 h 53"/>
                <a:gd name="T20" fmla="*/ 2147483647 w 108"/>
                <a:gd name="T21" fmla="*/ 2147483647 h 53"/>
                <a:gd name="T22" fmla="*/ 2147483647 w 108"/>
                <a:gd name="T23" fmla="*/ 0 h 53"/>
                <a:gd name="T24" fmla="*/ 2147483647 w 108"/>
                <a:gd name="T25" fmla="*/ 2147483647 h 53"/>
                <a:gd name="T26" fmla="*/ 2147483647 w 108"/>
                <a:gd name="T27" fmla="*/ 2147483647 h 53"/>
                <a:gd name="T28" fmla="*/ 2147483647 w 108"/>
                <a:gd name="T29" fmla="*/ 2147483647 h 53"/>
                <a:gd name="T30" fmla="*/ 2147483647 w 108"/>
                <a:gd name="T31" fmla="*/ 2147483647 h 53"/>
                <a:gd name="T32" fmla="*/ 2147483647 w 108"/>
                <a:gd name="T33" fmla="*/ 2147483647 h 53"/>
                <a:gd name="T34" fmla="*/ 2147483647 w 108"/>
                <a:gd name="T35" fmla="*/ 2147483647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8"/>
                <a:gd name="T55" fmla="*/ 0 h 53"/>
                <a:gd name="T56" fmla="*/ 108 w 108"/>
                <a:gd name="T57" fmla="*/ 53 h 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8" h="53">
                  <a:moveTo>
                    <a:pt x="48" y="53"/>
                  </a:moveTo>
                  <a:lnTo>
                    <a:pt x="24" y="53"/>
                  </a:lnTo>
                  <a:lnTo>
                    <a:pt x="12" y="36"/>
                  </a:lnTo>
                  <a:lnTo>
                    <a:pt x="6" y="36"/>
                  </a:lnTo>
                  <a:lnTo>
                    <a:pt x="0" y="36"/>
                  </a:lnTo>
                  <a:lnTo>
                    <a:pt x="6" y="30"/>
                  </a:lnTo>
                  <a:lnTo>
                    <a:pt x="12" y="18"/>
                  </a:lnTo>
                  <a:lnTo>
                    <a:pt x="18" y="12"/>
                  </a:lnTo>
                  <a:lnTo>
                    <a:pt x="24" y="12"/>
                  </a:lnTo>
                  <a:lnTo>
                    <a:pt x="42" y="12"/>
                  </a:lnTo>
                  <a:lnTo>
                    <a:pt x="66" y="0"/>
                  </a:lnTo>
                  <a:lnTo>
                    <a:pt x="96" y="6"/>
                  </a:lnTo>
                  <a:lnTo>
                    <a:pt x="108" y="12"/>
                  </a:lnTo>
                  <a:lnTo>
                    <a:pt x="90" y="30"/>
                  </a:lnTo>
                  <a:lnTo>
                    <a:pt x="78" y="42"/>
                  </a:lnTo>
                  <a:lnTo>
                    <a:pt x="72" y="48"/>
                  </a:lnTo>
                  <a:lnTo>
                    <a:pt x="48" y="53"/>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45" name="Freeform 3937"/>
            <p:cNvSpPr>
              <a:spLocks/>
            </p:cNvSpPr>
            <p:nvPr/>
          </p:nvSpPr>
          <p:spPr bwMode="auto">
            <a:xfrm>
              <a:off x="4330700" y="2670175"/>
              <a:ext cx="0" cy="1587"/>
            </a:xfrm>
            <a:custGeom>
              <a:avLst/>
              <a:gdLst>
                <a:gd name="T0" fmla="*/ 0 h 1587"/>
                <a:gd name="T1" fmla="*/ 0 h 1587"/>
                <a:gd name="T2" fmla="*/ 0 h 1587"/>
                <a:gd name="T3" fmla="*/ 0 60000 65536"/>
                <a:gd name="T4" fmla="*/ 0 60000 65536"/>
                <a:gd name="T5" fmla="*/ 0 60000 65536"/>
                <a:gd name="T6" fmla="*/ 0 h 1587"/>
                <a:gd name="T7" fmla="*/ 1587 h 1587"/>
              </a:gdLst>
              <a:ahLst/>
              <a:cxnLst>
                <a:cxn ang="T3">
                  <a:pos x="0" y="T0"/>
                </a:cxn>
                <a:cxn ang="T4">
                  <a:pos x="0" y="T1"/>
                </a:cxn>
                <a:cxn ang="T5">
                  <a:pos x="0" y="T2"/>
                </a:cxn>
              </a:cxnLst>
              <a:rect l="0" t="T6" r="0" b="T7"/>
              <a:pathLst>
                <a:path h="1587">
                  <a:moveTo>
                    <a:pt x="0" y="0"/>
                  </a:moveTo>
                  <a:lnTo>
                    <a:pt x="0" y="0"/>
                  </a:lnTo>
                  <a:close/>
                </a:path>
              </a:pathLst>
            </a:custGeom>
            <a:blipFill dpi="0" rotWithShape="0">
              <a:blip r:embed="rId3">
                <a:extLst>
                  <a:ext uri="{28A0092B-C50C-407E-A947-70E740481C1C}">
                    <a14:useLocalDpi xmlns:a14="http://schemas.microsoft.com/office/drawing/2010/main" val="0"/>
                  </a:ext>
                </a:extLst>
              </a:blip>
              <a:srcRect/>
              <a:tile tx="0" ty="0" sx="100000" sy="100000" flip="none" algn="tl"/>
            </a:blip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46" name="Freeform 3938"/>
            <p:cNvSpPr>
              <a:spLocks/>
            </p:cNvSpPr>
            <p:nvPr/>
          </p:nvSpPr>
          <p:spPr bwMode="auto">
            <a:xfrm>
              <a:off x="4600575" y="1514475"/>
              <a:ext cx="3368675" cy="1155700"/>
            </a:xfrm>
            <a:custGeom>
              <a:avLst/>
              <a:gdLst>
                <a:gd name="T0" fmla="*/ 2147483647 w 2093"/>
                <a:gd name="T1" fmla="*/ 2147483647 h 646"/>
                <a:gd name="T2" fmla="*/ 2147483647 w 2093"/>
                <a:gd name="T3" fmla="*/ 2147483647 h 646"/>
                <a:gd name="T4" fmla="*/ 2147483647 w 2093"/>
                <a:gd name="T5" fmla="*/ 2147483647 h 646"/>
                <a:gd name="T6" fmla="*/ 2147483647 w 2093"/>
                <a:gd name="T7" fmla="*/ 2147483647 h 646"/>
                <a:gd name="T8" fmla="*/ 2147483647 w 2093"/>
                <a:gd name="T9" fmla="*/ 2147483647 h 646"/>
                <a:gd name="T10" fmla="*/ 2147483647 w 2093"/>
                <a:gd name="T11" fmla="*/ 2147483647 h 646"/>
                <a:gd name="T12" fmla="*/ 2147483647 w 2093"/>
                <a:gd name="T13" fmla="*/ 2147483647 h 646"/>
                <a:gd name="T14" fmla="*/ 2147483647 w 2093"/>
                <a:gd name="T15" fmla="*/ 2147483647 h 646"/>
                <a:gd name="T16" fmla="*/ 2147483647 w 2093"/>
                <a:gd name="T17" fmla="*/ 2147483647 h 646"/>
                <a:gd name="T18" fmla="*/ 2147483647 w 2093"/>
                <a:gd name="T19" fmla="*/ 2147483647 h 646"/>
                <a:gd name="T20" fmla="*/ 2147483647 w 2093"/>
                <a:gd name="T21" fmla="*/ 2147483647 h 646"/>
                <a:gd name="T22" fmla="*/ 2147483647 w 2093"/>
                <a:gd name="T23" fmla="*/ 2147483647 h 646"/>
                <a:gd name="T24" fmla="*/ 2147483647 w 2093"/>
                <a:gd name="T25" fmla="*/ 2147483647 h 646"/>
                <a:gd name="T26" fmla="*/ 2147483647 w 2093"/>
                <a:gd name="T27" fmla="*/ 2147483647 h 646"/>
                <a:gd name="T28" fmla="*/ 2147483647 w 2093"/>
                <a:gd name="T29" fmla="*/ 2147483647 h 646"/>
                <a:gd name="T30" fmla="*/ 2147483647 w 2093"/>
                <a:gd name="T31" fmla="*/ 2147483647 h 646"/>
                <a:gd name="T32" fmla="*/ 2147483647 w 2093"/>
                <a:gd name="T33" fmla="*/ 2147483647 h 646"/>
                <a:gd name="T34" fmla="*/ 2147483647 w 2093"/>
                <a:gd name="T35" fmla="*/ 2147483647 h 646"/>
                <a:gd name="T36" fmla="*/ 2147483647 w 2093"/>
                <a:gd name="T37" fmla="*/ 2147483647 h 646"/>
                <a:gd name="T38" fmla="*/ 2147483647 w 2093"/>
                <a:gd name="T39" fmla="*/ 2147483647 h 646"/>
                <a:gd name="T40" fmla="*/ 2147483647 w 2093"/>
                <a:gd name="T41" fmla="*/ 2147483647 h 646"/>
                <a:gd name="T42" fmla="*/ 2147483647 w 2093"/>
                <a:gd name="T43" fmla="*/ 2147483647 h 646"/>
                <a:gd name="T44" fmla="*/ 2147483647 w 2093"/>
                <a:gd name="T45" fmla="*/ 2147483647 h 646"/>
                <a:gd name="T46" fmla="*/ 2147483647 w 2093"/>
                <a:gd name="T47" fmla="*/ 2147483647 h 646"/>
                <a:gd name="T48" fmla="*/ 2147483647 w 2093"/>
                <a:gd name="T49" fmla="*/ 2147483647 h 646"/>
                <a:gd name="T50" fmla="*/ 2147483647 w 2093"/>
                <a:gd name="T51" fmla="*/ 2147483647 h 646"/>
                <a:gd name="T52" fmla="*/ 0 w 2093"/>
                <a:gd name="T53" fmla="*/ 2147483647 h 646"/>
                <a:gd name="T54" fmla="*/ 2147483647 w 2093"/>
                <a:gd name="T55" fmla="*/ 2147483647 h 646"/>
                <a:gd name="T56" fmla="*/ 2147483647 w 2093"/>
                <a:gd name="T57" fmla="*/ 2147483647 h 646"/>
                <a:gd name="T58" fmla="*/ 2147483647 w 2093"/>
                <a:gd name="T59" fmla="*/ 2147483647 h 646"/>
                <a:gd name="T60" fmla="*/ 2147483647 w 2093"/>
                <a:gd name="T61" fmla="*/ 2147483647 h 646"/>
                <a:gd name="T62" fmla="*/ 2147483647 w 2093"/>
                <a:gd name="T63" fmla="*/ 2147483647 h 646"/>
                <a:gd name="T64" fmla="*/ 2147483647 w 2093"/>
                <a:gd name="T65" fmla="*/ 2147483647 h 646"/>
                <a:gd name="T66" fmla="*/ 2147483647 w 2093"/>
                <a:gd name="T67" fmla="*/ 2147483647 h 646"/>
                <a:gd name="T68" fmla="*/ 2147483647 w 2093"/>
                <a:gd name="T69" fmla="*/ 2147483647 h 646"/>
                <a:gd name="T70" fmla="*/ 2147483647 w 2093"/>
                <a:gd name="T71" fmla="*/ 2147483647 h 646"/>
                <a:gd name="T72" fmla="*/ 2147483647 w 2093"/>
                <a:gd name="T73" fmla="*/ 2147483647 h 646"/>
                <a:gd name="T74" fmla="*/ 2147483647 w 2093"/>
                <a:gd name="T75" fmla="*/ 2147483647 h 646"/>
                <a:gd name="T76" fmla="*/ 2147483647 w 2093"/>
                <a:gd name="T77" fmla="*/ 2147483647 h 646"/>
                <a:gd name="T78" fmla="*/ 2147483647 w 2093"/>
                <a:gd name="T79" fmla="*/ 2147483647 h 646"/>
                <a:gd name="T80" fmla="*/ 2147483647 w 2093"/>
                <a:gd name="T81" fmla="*/ 2147483647 h 646"/>
                <a:gd name="T82" fmla="*/ 2147483647 w 2093"/>
                <a:gd name="T83" fmla="*/ 2147483647 h 646"/>
                <a:gd name="T84" fmla="*/ 2147483647 w 2093"/>
                <a:gd name="T85" fmla="*/ 2147483647 h 646"/>
                <a:gd name="T86" fmla="*/ 2147483647 w 2093"/>
                <a:gd name="T87" fmla="*/ 2147483647 h 646"/>
                <a:gd name="T88" fmla="*/ 2147483647 w 2093"/>
                <a:gd name="T89" fmla="*/ 2147483647 h 646"/>
                <a:gd name="T90" fmla="*/ 2147483647 w 2093"/>
                <a:gd name="T91" fmla="*/ 2147483647 h 646"/>
                <a:gd name="T92" fmla="*/ 2147483647 w 2093"/>
                <a:gd name="T93" fmla="*/ 2147483647 h 646"/>
                <a:gd name="T94" fmla="*/ 2147483647 w 2093"/>
                <a:gd name="T95" fmla="*/ 2147483647 h 646"/>
                <a:gd name="T96" fmla="*/ 2147483647 w 2093"/>
                <a:gd name="T97" fmla="*/ 2147483647 h 646"/>
                <a:gd name="T98" fmla="*/ 2147483647 w 2093"/>
                <a:gd name="T99" fmla="*/ 2147483647 h 646"/>
                <a:gd name="T100" fmla="*/ 2147483647 w 2093"/>
                <a:gd name="T101" fmla="*/ 2147483647 h 646"/>
                <a:gd name="T102" fmla="*/ 2147483647 w 2093"/>
                <a:gd name="T103" fmla="*/ 2147483647 h 646"/>
                <a:gd name="T104" fmla="*/ 2147483647 w 2093"/>
                <a:gd name="T105" fmla="*/ 2147483647 h 646"/>
                <a:gd name="T106" fmla="*/ 2147483647 w 2093"/>
                <a:gd name="T107" fmla="*/ 2147483647 h 646"/>
                <a:gd name="T108" fmla="*/ 2147483647 w 2093"/>
                <a:gd name="T109" fmla="*/ 2147483647 h 646"/>
                <a:gd name="T110" fmla="*/ 2147483647 w 2093"/>
                <a:gd name="T111" fmla="*/ 2147483647 h 646"/>
                <a:gd name="T112" fmla="*/ 2147483647 w 2093"/>
                <a:gd name="T113" fmla="*/ 2147483647 h 646"/>
                <a:gd name="T114" fmla="*/ 2147483647 w 2093"/>
                <a:gd name="T115" fmla="*/ 2147483647 h 646"/>
                <a:gd name="T116" fmla="*/ 2147483647 w 2093"/>
                <a:gd name="T117" fmla="*/ 2147483647 h 646"/>
                <a:gd name="T118" fmla="*/ 2147483647 w 2093"/>
                <a:gd name="T119" fmla="*/ 2147483647 h 6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93"/>
                <a:gd name="T181" fmla="*/ 0 h 646"/>
                <a:gd name="T182" fmla="*/ 2093 w 2093"/>
                <a:gd name="T183" fmla="*/ 646 h 64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93" h="646">
                  <a:moveTo>
                    <a:pt x="1932" y="138"/>
                  </a:moveTo>
                  <a:lnTo>
                    <a:pt x="1896" y="126"/>
                  </a:lnTo>
                  <a:lnTo>
                    <a:pt x="1854" y="120"/>
                  </a:lnTo>
                  <a:lnTo>
                    <a:pt x="1818" y="120"/>
                  </a:lnTo>
                  <a:lnTo>
                    <a:pt x="1788" y="120"/>
                  </a:lnTo>
                  <a:lnTo>
                    <a:pt x="1800" y="126"/>
                  </a:lnTo>
                  <a:lnTo>
                    <a:pt x="1818" y="138"/>
                  </a:lnTo>
                  <a:lnTo>
                    <a:pt x="1806" y="138"/>
                  </a:lnTo>
                  <a:lnTo>
                    <a:pt x="1788" y="132"/>
                  </a:lnTo>
                  <a:lnTo>
                    <a:pt x="1776" y="132"/>
                  </a:lnTo>
                  <a:lnTo>
                    <a:pt x="1758" y="120"/>
                  </a:lnTo>
                  <a:lnTo>
                    <a:pt x="1746" y="126"/>
                  </a:lnTo>
                  <a:lnTo>
                    <a:pt x="1692" y="126"/>
                  </a:lnTo>
                  <a:lnTo>
                    <a:pt x="1692" y="132"/>
                  </a:lnTo>
                  <a:lnTo>
                    <a:pt x="1674" y="126"/>
                  </a:lnTo>
                  <a:lnTo>
                    <a:pt x="1651" y="120"/>
                  </a:lnTo>
                  <a:lnTo>
                    <a:pt x="1633" y="108"/>
                  </a:lnTo>
                  <a:lnTo>
                    <a:pt x="1603" y="102"/>
                  </a:lnTo>
                  <a:lnTo>
                    <a:pt x="1573" y="102"/>
                  </a:lnTo>
                  <a:lnTo>
                    <a:pt x="1543" y="102"/>
                  </a:lnTo>
                  <a:lnTo>
                    <a:pt x="1531" y="102"/>
                  </a:lnTo>
                  <a:lnTo>
                    <a:pt x="1507" y="96"/>
                  </a:lnTo>
                  <a:lnTo>
                    <a:pt x="1501" y="96"/>
                  </a:lnTo>
                  <a:lnTo>
                    <a:pt x="1489" y="90"/>
                  </a:lnTo>
                  <a:lnTo>
                    <a:pt x="1477" y="90"/>
                  </a:lnTo>
                  <a:lnTo>
                    <a:pt x="1483" y="90"/>
                  </a:lnTo>
                  <a:lnTo>
                    <a:pt x="1453" y="84"/>
                  </a:lnTo>
                  <a:lnTo>
                    <a:pt x="1435" y="84"/>
                  </a:lnTo>
                  <a:lnTo>
                    <a:pt x="1435" y="78"/>
                  </a:lnTo>
                  <a:lnTo>
                    <a:pt x="1346" y="72"/>
                  </a:lnTo>
                  <a:lnTo>
                    <a:pt x="1357" y="78"/>
                  </a:lnTo>
                  <a:lnTo>
                    <a:pt x="1340" y="78"/>
                  </a:lnTo>
                  <a:lnTo>
                    <a:pt x="1346" y="84"/>
                  </a:lnTo>
                  <a:lnTo>
                    <a:pt x="1351" y="84"/>
                  </a:lnTo>
                  <a:lnTo>
                    <a:pt x="1357" y="90"/>
                  </a:lnTo>
                  <a:lnTo>
                    <a:pt x="1363" y="96"/>
                  </a:lnTo>
                  <a:lnTo>
                    <a:pt x="1346" y="96"/>
                  </a:lnTo>
                  <a:lnTo>
                    <a:pt x="1351" y="102"/>
                  </a:lnTo>
                  <a:lnTo>
                    <a:pt x="1316" y="90"/>
                  </a:lnTo>
                  <a:lnTo>
                    <a:pt x="1304" y="96"/>
                  </a:lnTo>
                  <a:lnTo>
                    <a:pt x="1274" y="90"/>
                  </a:lnTo>
                  <a:lnTo>
                    <a:pt x="1268" y="90"/>
                  </a:lnTo>
                  <a:lnTo>
                    <a:pt x="1274" y="96"/>
                  </a:lnTo>
                  <a:lnTo>
                    <a:pt x="1274" y="108"/>
                  </a:lnTo>
                  <a:lnTo>
                    <a:pt x="1250" y="102"/>
                  </a:lnTo>
                  <a:lnTo>
                    <a:pt x="1226" y="90"/>
                  </a:lnTo>
                  <a:lnTo>
                    <a:pt x="1196" y="78"/>
                  </a:lnTo>
                  <a:lnTo>
                    <a:pt x="1190" y="84"/>
                  </a:lnTo>
                  <a:lnTo>
                    <a:pt x="1214" y="96"/>
                  </a:lnTo>
                  <a:lnTo>
                    <a:pt x="1184" y="78"/>
                  </a:lnTo>
                  <a:lnTo>
                    <a:pt x="1136" y="72"/>
                  </a:lnTo>
                  <a:lnTo>
                    <a:pt x="1088" y="72"/>
                  </a:lnTo>
                  <a:lnTo>
                    <a:pt x="1064" y="66"/>
                  </a:lnTo>
                  <a:lnTo>
                    <a:pt x="1064" y="60"/>
                  </a:lnTo>
                  <a:lnTo>
                    <a:pt x="1046" y="60"/>
                  </a:lnTo>
                  <a:lnTo>
                    <a:pt x="1005" y="60"/>
                  </a:lnTo>
                  <a:lnTo>
                    <a:pt x="993" y="54"/>
                  </a:lnTo>
                  <a:lnTo>
                    <a:pt x="969" y="54"/>
                  </a:lnTo>
                  <a:lnTo>
                    <a:pt x="951" y="54"/>
                  </a:lnTo>
                  <a:lnTo>
                    <a:pt x="969" y="60"/>
                  </a:lnTo>
                  <a:lnTo>
                    <a:pt x="945" y="66"/>
                  </a:lnTo>
                  <a:lnTo>
                    <a:pt x="921" y="66"/>
                  </a:lnTo>
                  <a:lnTo>
                    <a:pt x="945" y="48"/>
                  </a:lnTo>
                  <a:lnTo>
                    <a:pt x="969" y="30"/>
                  </a:lnTo>
                  <a:lnTo>
                    <a:pt x="957" y="30"/>
                  </a:lnTo>
                  <a:lnTo>
                    <a:pt x="951" y="24"/>
                  </a:lnTo>
                  <a:lnTo>
                    <a:pt x="969" y="30"/>
                  </a:lnTo>
                  <a:lnTo>
                    <a:pt x="951" y="18"/>
                  </a:lnTo>
                  <a:lnTo>
                    <a:pt x="951" y="24"/>
                  </a:lnTo>
                  <a:lnTo>
                    <a:pt x="939" y="18"/>
                  </a:lnTo>
                  <a:lnTo>
                    <a:pt x="921" y="12"/>
                  </a:lnTo>
                  <a:lnTo>
                    <a:pt x="879" y="12"/>
                  </a:lnTo>
                  <a:lnTo>
                    <a:pt x="867" y="12"/>
                  </a:lnTo>
                  <a:lnTo>
                    <a:pt x="861" y="6"/>
                  </a:lnTo>
                  <a:lnTo>
                    <a:pt x="843" y="6"/>
                  </a:lnTo>
                  <a:lnTo>
                    <a:pt x="825" y="6"/>
                  </a:lnTo>
                  <a:lnTo>
                    <a:pt x="843" y="0"/>
                  </a:lnTo>
                  <a:lnTo>
                    <a:pt x="807" y="0"/>
                  </a:lnTo>
                  <a:lnTo>
                    <a:pt x="789" y="6"/>
                  </a:lnTo>
                  <a:lnTo>
                    <a:pt x="801" y="12"/>
                  </a:lnTo>
                  <a:lnTo>
                    <a:pt x="807" y="18"/>
                  </a:lnTo>
                  <a:lnTo>
                    <a:pt x="783" y="18"/>
                  </a:lnTo>
                  <a:lnTo>
                    <a:pt x="789" y="18"/>
                  </a:lnTo>
                  <a:lnTo>
                    <a:pt x="771" y="24"/>
                  </a:lnTo>
                  <a:lnTo>
                    <a:pt x="753" y="24"/>
                  </a:lnTo>
                  <a:lnTo>
                    <a:pt x="717" y="24"/>
                  </a:lnTo>
                  <a:lnTo>
                    <a:pt x="729" y="24"/>
                  </a:lnTo>
                  <a:lnTo>
                    <a:pt x="705" y="30"/>
                  </a:lnTo>
                  <a:lnTo>
                    <a:pt x="676" y="36"/>
                  </a:lnTo>
                  <a:lnTo>
                    <a:pt x="664" y="36"/>
                  </a:lnTo>
                  <a:lnTo>
                    <a:pt x="664" y="42"/>
                  </a:lnTo>
                  <a:lnTo>
                    <a:pt x="652" y="42"/>
                  </a:lnTo>
                  <a:lnTo>
                    <a:pt x="670" y="48"/>
                  </a:lnTo>
                  <a:lnTo>
                    <a:pt x="658" y="48"/>
                  </a:lnTo>
                  <a:lnTo>
                    <a:pt x="676" y="54"/>
                  </a:lnTo>
                  <a:lnTo>
                    <a:pt x="640" y="60"/>
                  </a:lnTo>
                  <a:lnTo>
                    <a:pt x="610" y="60"/>
                  </a:lnTo>
                  <a:lnTo>
                    <a:pt x="610" y="66"/>
                  </a:lnTo>
                  <a:lnTo>
                    <a:pt x="628" y="78"/>
                  </a:lnTo>
                  <a:lnTo>
                    <a:pt x="646" y="84"/>
                  </a:lnTo>
                  <a:lnTo>
                    <a:pt x="670" y="90"/>
                  </a:lnTo>
                  <a:lnTo>
                    <a:pt x="682" y="108"/>
                  </a:lnTo>
                  <a:lnTo>
                    <a:pt x="682" y="114"/>
                  </a:lnTo>
                  <a:lnTo>
                    <a:pt x="676" y="114"/>
                  </a:lnTo>
                  <a:lnTo>
                    <a:pt x="664" y="102"/>
                  </a:lnTo>
                  <a:lnTo>
                    <a:pt x="664" y="108"/>
                  </a:lnTo>
                  <a:lnTo>
                    <a:pt x="658" y="96"/>
                  </a:lnTo>
                  <a:lnTo>
                    <a:pt x="664" y="90"/>
                  </a:lnTo>
                  <a:lnTo>
                    <a:pt x="634" y="90"/>
                  </a:lnTo>
                  <a:lnTo>
                    <a:pt x="610" y="78"/>
                  </a:lnTo>
                  <a:lnTo>
                    <a:pt x="586" y="84"/>
                  </a:lnTo>
                  <a:lnTo>
                    <a:pt x="598" y="90"/>
                  </a:lnTo>
                  <a:lnTo>
                    <a:pt x="568" y="90"/>
                  </a:lnTo>
                  <a:lnTo>
                    <a:pt x="574" y="90"/>
                  </a:lnTo>
                  <a:lnTo>
                    <a:pt x="610" y="96"/>
                  </a:lnTo>
                  <a:lnTo>
                    <a:pt x="616" y="102"/>
                  </a:lnTo>
                  <a:lnTo>
                    <a:pt x="568" y="96"/>
                  </a:lnTo>
                  <a:lnTo>
                    <a:pt x="556" y="72"/>
                  </a:lnTo>
                  <a:lnTo>
                    <a:pt x="544" y="72"/>
                  </a:lnTo>
                  <a:lnTo>
                    <a:pt x="556" y="84"/>
                  </a:lnTo>
                  <a:lnTo>
                    <a:pt x="544" y="90"/>
                  </a:lnTo>
                  <a:lnTo>
                    <a:pt x="544" y="96"/>
                  </a:lnTo>
                  <a:lnTo>
                    <a:pt x="568" y="108"/>
                  </a:lnTo>
                  <a:lnTo>
                    <a:pt x="562" y="120"/>
                  </a:lnTo>
                  <a:lnTo>
                    <a:pt x="574" y="132"/>
                  </a:lnTo>
                  <a:lnTo>
                    <a:pt x="610" y="132"/>
                  </a:lnTo>
                  <a:lnTo>
                    <a:pt x="628" y="138"/>
                  </a:lnTo>
                  <a:lnTo>
                    <a:pt x="634" y="150"/>
                  </a:lnTo>
                  <a:lnTo>
                    <a:pt x="640" y="156"/>
                  </a:lnTo>
                  <a:lnTo>
                    <a:pt x="658" y="162"/>
                  </a:lnTo>
                  <a:lnTo>
                    <a:pt x="634" y="156"/>
                  </a:lnTo>
                  <a:lnTo>
                    <a:pt x="622" y="144"/>
                  </a:lnTo>
                  <a:lnTo>
                    <a:pt x="610" y="138"/>
                  </a:lnTo>
                  <a:lnTo>
                    <a:pt x="586" y="138"/>
                  </a:lnTo>
                  <a:lnTo>
                    <a:pt x="604" y="156"/>
                  </a:lnTo>
                  <a:lnTo>
                    <a:pt x="592" y="174"/>
                  </a:lnTo>
                  <a:lnTo>
                    <a:pt x="586" y="180"/>
                  </a:lnTo>
                  <a:lnTo>
                    <a:pt x="574" y="180"/>
                  </a:lnTo>
                  <a:lnTo>
                    <a:pt x="538" y="174"/>
                  </a:lnTo>
                  <a:lnTo>
                    <a:pt x="562" y="174"/>
                  </a:lnTo>
                  <a:lnTo>
                    <a:pt x="556" y="174"/>
                  </a:lnTo>
                  <a:lnTo>
                    <a:pt x="574" y="174"/>
                  </a:lnTo>
                  <a:lnTo>
                    <a:pt x="568" y="174"/>
                  </a:lnTo>
                  <a:lnTo>
                    <a:pt x="580" y="156"/>
                  </a:lnTo>
                  <a:lnTo>
                    <a:pt x="580" y="144"/>
                  </a:lnTo>
                  <a:lnTo>
                    <a:pt x="556" y="132"/>
                  </a:lnTo>
                  <a:lnTo>
                    <a:pt x="550" y="114"/>
                  </a:lnTo>
                  <a:lnTo>
                    <a:pt x="538" y="102"/>
                  </a:lnTo>
                  <a:lnTo>
                    <a:pt x="526" y="90"/>
                  </a:lnTo>
                  <a:lnTo>
                    <a:pt x="526" y="78"/>
                  </a:lnTo>
                  <a:lnTo>
                    <a:pt x="502" y="72"/>
                  </a:lnTo>
                  <a:lnTo>
                    <a:pt x="478" y="72"/>
                  </a:lnTo>
                  <a:lnTo>
                    <a:pt x="472" y="96"/>
                  </a:lnTo>
                  <a:lnTo>
                    <a:pt x="466" y="102"/>
                  </a:lnTo>
                  <a:lnTo>
                    <a:pt x="466" y="108"/>
                  </a:lnTo>
                  <a:lnTo>
                    <a:pt x="478" y="108"/>
                  </a:lnTo>
                  <a:lnTo>
                    <a:pt x="478" y="120"/>
                  </a:lnTo>
                  <a:lnTo>
                    <a:pt x="484" y="126"/>
                  </a:lnTo>
                  <a:lnTo>
                    <a:pt x="502" y="132"/>
                  </a:lnTo>
                  <a:lnTo>
                    <a:pt x="508" y="138"/>
                  </a:lnTo>
                  <a:lnTo>
                    <a:pt x="520" y="138"/>
                  </a:lnTo>
                  <a:lnTo>
                    <a:pt x="514" y="150"/>
                  </a:lnTo>
                  <a:lnTo>
                    <a:pt x="490" y="138"/>
                  </a:lnTo>
                  <a:lnTo>
                    <a:pt x="460" y="132"/>
                  </a:lnTo>
                  <a:lnTo>
                    <a:pt x="400" y="120"/>
                  </a:lnTo>
                  <a:lnTo>
                    <a:pt x="394" y="126"/>
                  </a:lnTo>
                  <a:lnTo>
                    <a:pt x="412" y="138"/>
                  </a:lnTo>
                  <a:lnTo>
                    <a:pt x="400" y="144"/>
                  </a:lnTo>
                  <a:lnTo>
                    <a:pt x="394" y="144"/>
                  </a:lnTo>
                  <a:lnTo>
                    <a:pt x="388" y="138"/>
                  </a:lnTo>
                  <a:lnTo>
                    <a:pt x="371" y="138"/>
                  </a:lnTo>
                  <a:lnTo>
                    <a:pt x="353" y="144"/>
                  </a:lnTo>
                  <a:lnTo>
                    <a:pt x="341" y="150"/>
                  </a:lnTo>
                  <a:lnTo>
                    <a:pt x="317" y="144"/>
                  </a:lnTo>
                  <a:lnTo>
                    <a:pt x="323" y="144"/>
                  </a:lnTo>
                  <a:lnTo>
                    <a:pt x="323" y="138"/>
                  </a:lnTo>
                  <a:lnTo>
                    <a:pt x="329" y="138"/>
                  </a:lnTo>
                  <a:lnTo>
                    <a:pt x="305" y="144"/>
                  </a:lnTo>
                  <a:lnTo>
                    <a:pt x="281" y="150"/>
                  </a:lnTo>
                  <a:lnTo>
                    <a:pt x="263" y="156"/>
                  </a:lnTo>
                  <a:lnTo>
                    <a:pt x="251" y="162"/>
                  </a:lnTo>
                  <a:lnTo>
                    <a:pt x="251" y="174"/>
                  </a:lnTo>
                  <a:lnTo>
                    <a:pt x="233" y="174"/>
                  </a:lnTo>
                  <a:lnTo>
                    <a:pt x="215" y="162"/>
                  </a:lnTo>
                  <a:lnTo>
                    <a:pt x="239" y="156"/>
                  </a:lnTo>
                  <a:lnTo>
                    <a:pt x="215" y="144"/>
                  </a:lnTo>
                  <a:lnTo>
                    <a:pt x="185" y="144"/>
                  </a:lnTo>
                  <a:lnTo>
                    <a:pt x="203" y="150"/>
                  </a:lnTo>
                  <a:lnTo>
                    <a:pt x="209" y="168"/>
                  </a:lnTo>
                  <a:lnTo>
                    <a:pt x="215" y="180"/>
                  </a:lnTo>
                  <a:lnTo>
                    <a:pt x="215" y="186"/>
                  </a:lnTo>
                  <a:lnTo>
                    <a:pt x="209" y="186"/>
                  </a:lnTo>
                  <a:lnTo>
                    <a:pt x="203" y="180"/>
                  </a:lnTo>
                  <a:lnTo>
                    <a:pt x="185" y="180"/>
                  </a:lnTo>
                  <a:lnTo>
                    <a:pt x="173" y="186"/>
                  </a:lnTo>
                  <a:lnTo>
                    <a:pt x="161" y="198"/>
                  </a:lnTo>
                  <a:lnTo>
                    <a:pt x="173" y="209"/>
                  </a:lnTo>
                  <a:lnTo>
                    <a:pt x="143" y="209"/>
                  </a:lnTo>
                  <a:lnTo>
                    <a:pt x="125" y="204"/>
                  </a:lnTo>
                  <a:lnTo>
                    <a:pt x="125" y="209"/>
                  </a:lnTo>
                  <a:lnTo>
                    <a:pt x="137" y="215"/>
                  </a:lnTo>
                  <a:lnTo>
                    <a:pt x="143" y="221"/>
                  </a:lnTo>
                  <a:lnTo>
                    <a:pt x="125" y="221"/>
                  </a:lnTo>
                  <a:lnTo>
                    <a:pt x="101" y="209"/>
                  </a:lnTo>
                  <a:lnTo>
                    <a:pt x="95" y="198"/>
                  </a:lnTo>
                  <a:lnTo>
                    <a:pt x="89" y="192"/>
                  </a:lnTo>
                  <a:lnTo>
                    <a:pt x="95" y="192"/>
                  </a:lnTo>
                  <a:lnTo>
                    <a:pt x="77" y="180"/>
                  </a:lnTo>
                  <a:lnTo>
                    <a:pt x="65" y="180"/>
                  </a:lnTo>
                  <a:lnTo>
                    <a:pt x="54" y="168"/>
                  </a:lnTo>
                  <a:lnTo>
                    <a:pt x="59" y="168"/>
                  </a:lnTo>
                  <a:lnTo>
                    <a:pt x="95" y="180"/>
                  </a:lnTo>
                  <a:lnTo>
                    <a:pt x="131" y="186"/>
                  </a:lnTo>
                  <a:lnTo>
                    <a:pt x="167" y="180"/>
                  </a:lnTo>
                  <a:lnTo>
                    <a:pt x="173" y="168"/>
                  </a:lnTo>
                  <a:lnTo>
                    <a:pt x="155" y="156"/>
                  </a:lnTo>
                  <a:lnTo>
                    <a:pt x="119" y="144"/>
                  </a:lnTo>
                  <a:lnTo>
                    <a:pt x="83" y="132"/>
                  </a:lnTo>
                  <a:lnTo>
                    <a:pt x="59" y="132"/>
                  </a:lnTo>
                  <a:lnTo>
                    <a:pt x="54" y="132"/>
                  </a:lnTo>
                  <a:lnTo>
                    <a:pt x="59" y="126"/>
                  </a:lnTo>
                  <a:lnTo>
                    <a:pt x="48" y="132"/>
                  </a:lnTo>
                  <a:lnTo>
                    <a:pt x="42" y="126"/>
                  </a:lnTo>
                  <a:lnTo>
                    <a:pt x="54" y="120"/>
                  </a:lnTo>
                  <a:lnTo>
                    <a:pt x="36" y="120"/>
                  </a:lnTo>
                  <a:lnTo>
                    <a:pt x="30" y="126"/>
                  </a:lnTo>
                  <a:lnTo>
                    <a:pt x="24" y="120"/>
                  </a:lnTo>
                  <a:lnTo>
                    <a:pt x="24" y="126"/>
                  </a:lnTo>
                  <a:lnTo>
                    <a:pt x="18" y="126"/>
                  </a:lnTo>
                  <a:lnTo>
                    <a:pt x="0" y="132"/>
                  </a:lnTo>
                  <a:lnTo>
                    <a:pt x="0" y="138"/>
                  </a:lnTo>
                  <a:lnTo>
                    <a:pt x="0" y="150"/>
                  </a:lnTo>
                  <a:lnTo>
                    <a:pt x="24" y="162"/>
                  </a:lnTo>
                  <a:lnTo>
                    <a:pt x="12" y="174"/>
                  </a:lnTo>
                  <a:lnTo>
                    <a:pt x="30" y="192"/>
                  </a:lnTo>
                  <a:lnTo>
                    <a:pt x="30" y="209"/>
                  </a:lnTo>
                  <a:lnTo>
                    <a:pt x="36" y="215"/>
                  </a:lnTo>
                  <a:lnTo>
                    <a:pt x="42" y="221"/>
                  </a:lnTo>
                  <a:lnTo>
                    <a:pt x="36" y="227"/>
                  </a:lnTo>
                  <a:lnTo>
                    <a:pt x="65" y="239"/>
                  </a:lnTo>
                  <a:lnTo>
                    <a:pt x="54" y="251"/>
                  </a:lnTo>
                  <a:lnTo>
                    <a:pt x="42" y="263"/>
                  </a:lnTo>
                  <a:lnTo>
                    <a:pt x="30" y="275"/>
                  </a:lnTo>
                  <a:lnTo>
                    <a:pt x="24" y="281"/>
                  </a:lnTo>
                  <a:lnTo>
                    <a:pt x="30" y="281"/>
                  </a:lnTo>
                  <a:lnTo>
                    <a:pt x="30" y="287"/>
                  </a:lnTo>
                  <a:lnTo>
                    <a:pt x="59" y="293"/>
                  </a:lnTo>
                  <a:lnTo>
                    <a:pt x="42" y="293"/>
                  </a:lnTo>
                  <a:lnTo>
                    <a:pt x="30" y="299"/>
                  </a:lnTo>
                  <a:lnTo>
                    <a:pt x="24" y="305"/>
                  </a:lnTo>
                  <a:lnTo>
                    <a:pt x="30" y="323"/>
                  </a:lnTo>
                  <a:lnTo>
                    <a:pt x="24" y="335"/>
                  </a:lnTo>
                  <a:lnTo>
                    <a:pt x="30" y="347"/>
                  </a:lnTo>
                  <a:lnTo>
                    <a:pt x="42" y="365"/>
                  </a:lnTo>
                  <a:lnTo>
                    <a:pt x="65" y="371"/>
                  </a:lnTo>
                  <a:lnTo>
                    <a:pt x="89" y="377"/>
                  </a:lnTo>
                  <a:lnTo>
                    <a:pt x="95" y="395"/>
                  </a:lnTo>
                  <a:lnTo>
                    <a:pt x="113" y="413"/>
                  </a:lnTo>
                  <a:lnTo>
                    <a:pt x="107" y="419"/>
                  </a:lnTo>
                  <a:lnTo>
                    <a:pt x="113" y="437"/>
                  </a:lnTo>
                  <a:lnTo>
                    <a:pt x="125" y="431"/>
                  </a:lnTo>
                  <a:lnTo>
                    <a:pt x="149" y="437"/>
                  </a:lnTo>
                  <a:lnTo>
                    <a:pt x="149" y="443"/>
                  </a:lnTo>
                  <a:lnTo>
                    <a:pt x="191" y="479"/>
                  </a:lnTo>
                  <a:lnTo>
                    <a:pt x="203" y="473"/>
                  </a:lnTo>
                  <a:lnTo>
                    <a:pt x="227" y="485"/>
                  </a:lnTo>
                  <a:lnTo>
                    <a:pt x="245" y="491"/>
                  </a:lnTo>
                  <a:lnTo>
                    <a:pt x="257" y="515"/>
                  </a:lnTo>
                  <a:lnTo>
                    <a:pt x="245" y="521"/>
                  </a:lnTo>
                  <a:lnTo>
                    <a:pt x="239" y="533"/>
                  </a:lnTo>
                  <a:lnTo>
                    <a:pt x="245" y="539"/>
                  </a:lnTo>
                  <a:lnTo>
                    <a:pt x="233" y="545"/>
                  </a:lnTo>
                  <a:lnTo>
                    <a:pt x="221" y="545"/>
                  </a:lnTo>
                  <a:lnTo>
                    <a:pt x="233" y="557"/>
                  </a:lnTo>
                  <a:lnTo>
                    <a:pt x="227" y="562"/>
                  </a:lnTo>
                  <a:lnTo>
                    <a:pt x="227" y="557"/>
                  </a:lnTo>
                  <a:lnTo>
                    <a:pt x="227" y="568"/>
                  </a:lnTo>
                  <a:lnTo>
                    <a:pt x="209" y="568"/>
                  </a:lnTo>
                  <a:lnTo>
                    <a:pt x="209" y="574"/>
                  </a:lnTo>
                  <a:lnTo>
                    <a:pt x="233" y="586"/>
                  </a:lnTo>
                  <a:lnTo>
                    <a:pt x="257" y="598"/>
                  </a:lnTo>
                  <a:lnTo>
                    <a:pt x="275" y="598"/>
                  </a:lnTo>
                  <a:lnTo>
                    <a:pt x="293" y="598"/>
                  </a:lnTo>
                  <a:lnTo>
                    <a:pt x="317" y="610"/>
                  </a:lnTo>
                  <a:lnTo>
                    <a:pt x="341" y="622"/>
                  </a:lnTo>
                  <a:lnTo>
                    <a:pt x="365" y="628"/>
                  </a:lnTo>
                  <a:lnTo>
                    <a:pt x="388" y="640"/>
                  </a:lnTo>
                  <a:lnTo>
                    <a:pt x="418" y="646"/>
                  </a:lnTo>
                  <a:lnTo>
                    <a:pt x="388" y="616"/>
                  </a:lnTo>
                  <a:lnTo>
                    <a:pt x="388" y="598"/>
                  </a:lnTo>
                  <a:lnTo>
                    <a:pt x="382" y="604"/>
                  </a:lnTo>
                  <a:lnTo>
                    <a:pt x="377" y="592"/>
                  </a:lnTo>
                  <a:lnTo>
                    <a:pt x="371" y="586"/>
                  </a:lnTo>
                  <a:lnTo>
                    <a:pt x="377" y="568"/>
                  </a:lnTo>
                  <a:lnTo>
                    <a:pt x="394" y="557"/>
                  </a:lnTo>
                  <a:lnTo>
                    <a:pt x="400" y="557"/>
                  </a:lnTo>
                  <a:lnTo>
                    <a:pt x="400" y="551"/>
                  </a:lnTo>
                  <a:lnTo>
                    <a:pt x="388" y="533"/>
                  </a:lnTo>
                  <a:lnTo>
                    <a:pt x="353" y="503"/>
                  </a:lnTo>
                  <a:lnTo>
                    <a:pt x="353" y="479"/>
                  </a:lnTo>
                  <a:lnTo>
                    <a:pt x="359" y="461"/>
                  </a:lnTo>
                  <a:lnTo>
                    <a:pt x="377" y="467"/>
                  </a:lnTo>
                  <a:lnTo>
                    <a:pt x="377" y="461"/>
                  </a:lnTo>
                  <a:lnTo>
                    <a:pt x="388" y="449"/>
                  </a:lnTo>
                  <a:lnTo>
                    <a:pt x="400" y="443"/>
                  </a:lnTo>
                  <a:lnTo>
                    <a:pt x="424" y="443"/>
                  </a:lnTo>
                  <a:lnTo>
                    <a:pt x="466" y="461"/>
                  </a:lnTo>
                  <a:lnTo>
                    <a:pt x="490" y="461"/>
                  </a:lnTo>
                  <a:lnTo>
                    <a:pt x="520" y="455"/>
                  </a:lnTo>
                  <a:lnTo>
                    <a:pt x="550" y="461"/>
                  </a:lnTo>
                  <a:lnTo>
                    <a:pt x="550" y="455"/>
                  </a:lnTo>
                  <a:lnTo>
                    <a:pt x="538" y="437"/>
                  </a:lnTo>
                  <a:lnTo>
                    <a:pt x="544" y="413"/>
                  </a:lnTo>
                  <a:lnTo>
                    <a:pt x="556" y="419"/>
                  </a:lnTo>
                  <a:lnTo>
                    <a:pt x="538" y="407"/>
                  </a:lnTo>
                  <a:lnTo>
                    <a:pt x="556" y="401"/>
                  </a:lnTo>
                  <a:lnTo>
                    <a:pt x="580" y="401"/>
                  </a:lnTo>
                  <a:lnTo>
                    <a:pt x="598" y="395"/>
                  </a:lnTo>
                  <a:lnTo>
                    <a:pt x="616" y="389"/>
                  </a:lnTo>
                  <a:lnTo>
                    <a:pt x="634" y="383"/>
                  </a:lnTo>
                  <a:lnTo>
                    <a:pt x="652" y="377"/>
                  </a:lnTo>
                  <a:lnTo>
                    <a:pt x="664" y="377"/>
                  </a:lnTo>
                  <a:lnTo>
                    <a:pt x="676" y="389"/>
                  </a:lnTo>
                  <a:lnTo>
                    <a:pt x="705" y="401"/>
                  </a:lnTo>
                  <a:lnTo>
                    <a:pt x="717" y="407"/>
                  </a:lnTo>
                  <a:lnTo>
                    <a:pt x="729" y="407"/>
                  </a:lnTo>
                  <a:lnTo>
                    <a:pt x="747" y="401"/>
                  </a:lnTo>
                  <a:lnTo>
                    <a:pt x="771" y="395"/>
                  </a:lnTo>
                  <a:lnTo>
                    <a:pt x="771" y="407"/>
                  </a:lnTo>
                  <a:lnTo>
                    <a:pt x="789" y="419"/>
                  </a:lnTo>
                  <a:lnTo>
                    <a:pt x="813" y="437"/>
                  </a:lnTo>
                  <a:lnTo>
                    <a:pt x="855" y="461"/>
                  </a:lnTo>
                  <a:lnTo>
                    <a:pt x="867" y="461"/>
                  </a:lnTo>
                  <a:lnTo>
                    <a:pt x="891" y="461"/>
                  </a:lnTo>
                  <a:lnTo>
                    <a:pt x="909" y="473"/>
                  </a:lnTo>
                  <a:lnTo>
                    <a:pt x="933" y="485"/>
                  </a:lnTo>
                  <a:lnTo>
                    <a:pt x="951" y="479"/>
                  </a:lnTo>
                  <a:lnTo>
                    <a:pt x="969" y="497"/>
                  </a:lnTo>
                  <a:lnTo>
                    <a:pt x="981" y="497"/>
                  </a:lnTo>
                  <a:lnTo>
                    <a:pt x="987" y="491"/>
                  </a:lnTo>
                  <a:lnTo>
                    <a:pt x="1005" y="485"/>
                  </a:lnTo>
                  <a:lnTo>
                    <a:pt x="1017" y="473"/>
                  </a:lnTo>
                  <a:lnTo>
                    <a:pt x="1034" y="467"/>
                  </a:lnTo>
                  <a:lnTo>
                    <a:pt x="1064" y="473"/>
                  </a:lnTo>
                  <a:lnTo>
                    <a:pt x="1070" y="479"/>
                  </a:lnTo>
                  <a:lnTo>
                    <a:pt x="1094" y="479"/>
                  </a:lnTo>
                  <a:lnTo>
                    <a:pt x="1118" y="485"/>
                  </a:lnTo>
                  <a:lnTo>
                    <a:pt x="1130" y="473"/>
                  </a:lnTo>
                  <a:lnTo>
                    <a:pt x="1112" y="461"/>
                  </a:lnTo>
                  <a:lnTo>
                    <a:pt x="1118" y="443"/>
                  </a:lnTo>
                  <a:lnTo>
                    <a:pt x="1148" y="449"/>
                  </a:lnTo>
                  <a:lnTo>
                    <a:pt x="1172" y="455"/>
                  </a:lnTo>
                  <a:lnTo>
                    <a:pt x="1184" y="467"/>
                  </a:lnTo>
                  <a:lnTo>
                    <a:pt x="1208" y="479"/>
                  </a:lnTo>
                  <a:lnTo>
                    <a:pt x="1232" y="473"/>
                  </a:lnTo>
                  <a:lnTo>
                    <a:pt x="1280" y="479"/>
                  </a:lnTo>
                  <a:lnTo>
                    <a:pt x="1286" y="491"/>
                  </a:lnTo>
                  <a:lnTo>
                    <a:pt x="1322" y="497"/>
                  </a:lnTo>
                  <a:lnTo>
                    <a:pt x="1340" y="491"/>
                  </a:lnTo>
                  <a:lnTo>
                    <a:pt x="1357" y="491"/>
                  </a:lnTo>
                  <a:lnTo>
                    <a:pt x="1375" y="479"/>
                  </a:lnTo>
                  <a:lnTo>
                    <a:pt x="1399" y="485"/>
                  </a:lnTo>
                  <a:lnTo>
                    <a:pt x="1417" y="485"/>
                  </a:lnTo>
                  <a:lnTo>
                    <a:pt x="1441" y="491"/>
                  </a:lnTo>
                  <a:lnTo>
                    <a:pt x="1453" y="479"/>
                  </a:lnTo>
                  <a:lnTo>
                    <a:pt x="1447" y="461"/>
                  </a:lnTo>
                  <a:lnTo>
                    <a:pt x="1447" y="437"/>
                  </a:lnTo>
                  <a:lnTo>
                    <a:pt x="1435" y="431"/>
                  </a:lnTo>
                  <a:lnTo>
                    <a:pt x="1429" y="431"/>
                  </a:lnTo>
                  <a:lnTo>
                    <a:pt x="1441" y="419"/>
                  </a:lnTo>
                  <a:lnTo>
                    <a:pt x="1459" y="419"/>
                  </a:lnTo>
                  <a:lnTo>
                    <a:pt x="1477" y="419"/>
                  </a:lnTo>
                  <a:lnTo>
                    <a:pt x="1519" y="431"/>
                  </a:lnTo>
                  <a:lnTo>
                    <a:pt x="1531" y="443"/>
                  </a:lnTo>
                  <a:lnTo>
                    <a:pt x="1549" y="455"/>
                  </a:lnTo>
                  <a:lnTo>
                    <a:pt x="1567" y="467"/>
                  </a:lnTo>
                  <a:lnTo>
                    <a:pt x="1579" y="485"/>
                  </a:lnTo>
                  <a:lnTo>
                    <a:pt x="1597" y="491"/>
                  </a:lnTo>
                  <a:lnTo>
                    <a:pt x="1627" y="497"/>
                  </a:lnTo>
                  <a:lnTo>
                    <a:pt x="1645" y="503"/>
                  </a:lnTo>
                  <a:lnTo>
                    <a:pt x="1663" y="527"/>
                  </a:lnTo>
                  <a:lnTo>
                    <a:pt x="1686" y="521"/>
                  </a:lnTo>
                  <a:lnTo>
                    <a:pt x="1710" y="515"/>
                  </a:lnTo>
                  <a:lnTo>
                    <a:pt x="1722" y="533"/>
                  </a:lnTo>
                  <a:lnTo>
                    <a:pt x="1722" y="557"/>
                  </a:lnTo>
                  <a:lnTo>
                    <a:pt x="1728" y="574"/>
                  </a:lnTo>
                  <a:lnTo>
                    <a:pt x="1704" y="574"/>
                  </a:lnTo>
                  <a:lnTo>
                    <a:pt x="1704" y="586"/>
                  </a:lnTo>
                  <a:lnTo>
                    <a:pt x="1716" y="604"/>
                  </a:lnTo>
                  <a:lnTo>
                    <a:pt x="1722" y="616"/>
                  </a:lnTo>
                  <a:lnTo>
                    <a:pt x="1716" y="622"/>
                  </a:lnTo>
                  <a:lnTo>
                    <a:pt x="1722" y="628"/>
                  </a:lnTo>
                  <a:lnTo>
                    <a:pt x="1722" y="634"/>
                  </a:lnTo>
                  <a:lnTo>
                    <a:pt x="1722" y="628"/>
                  </a:lnTo>
                  <a:lnTo>
                    <a:pt x="1734" y="616"/>
                  </a:lnTo>
                  <a:lnTo>
                    <a:pt x="1740" y="610"/>
                  </a:lnTo>
                  <a:lnTo>
                    <a:pt x="1746" y="622"/>
                  </a:lnTo>
                  <a:lnTo>
                    <a:pt x="1758" y="622"/>
                  </a:lnTo>
                  <a:lnTo>
                    <a:pt x="1776" y="616"/>
                  </a:lnTo>
                  <a:lnTo>
                    <a:pt x="1782" y="604"/>
                  </a:lnTo>
                  <a:lnTo>
                    <a:pt x="1788" y="586"/>
                  </a:lnTo>
                  <a:lnTo>
                    <a:pt x="1788" y="568"/>
                  </a:lnTo>
                  <a:lnTo>
                    <a:pt x="1794" y="533"/>
                  </a:lnTo>
                  <a:lnTo>
                    <a:pt x="1794" y="515"/>
                  </a:lnTo>
                  <a:lnTo>
                    <a:pt x="1788" y="497"/>
                  </a:lnTo>
                  <a:lnTo>
                    <a:pt x="1776" y="479"/>
                  </a:lnTo>
                  <a:lnTo>
                    <a:pt x="1770" y="473"/>
                  </a:lnTo>
                  <a:lnTo>
                    <a:pt x="1764" y="461"/>
                  </a:lnTo>
                  <a:lnTo>
                    <a:pt x="1758" y="443"/>
                  </a:lnTo>
                  <a:lnTo>
                    <a:pt x="1746" y="431"/>
                  </a:lnTo>
                  <a:lnTo>
                    <a:pt x="1728" y="419"/>
                  </a:lnTo>
                  <a:lnTo>
                    <a:pt x="1740" y="425"/>
                  </a:lnTo>
                  <a:lnTo>
                    <a:pt x="1698" y="401"/>
                  </a:lnTo>
                  <a:lnTo>
                    <a:pt x="1680" y="401"/>
                  </a:lnTo>
                  <a:lnTo>
                    <a:pt x="1686" y="407"/>
                  </a:lnTo>
                  <a:lnTo>
                    <a:pt x="1674" y="413"/>
                  </a:lnTo>
                  <a:lnTo>
                    <a:pt x="1674" y="407"/>
                  </a:lnTo>
                  <a:lnTo>
                    <a:pt x="1663" y="407"/>
                  </a:lnTo>
                  <a:lnTo>
                    <a:pt x="1651" y="395"/>
                  </a:lnTo>
                  <a:lnTo>
                    <a:pt x="1627" y="389"/>
                  </a:lnTo>
                  <a:lnTo>
                    <a:pt x="1633" y="377"/>
                  </a:lnTo>
                  <a:lnTo>
                    <a:pt x="1633" y="359"/>
                  </a:lnTo>
                  <a:lnTo>
                    <a:pt x="1639" y="347"/>
                  </a:lnTo>
                  <a:lnTo>
                    <a:pt x="1645" y="335"/>
                  </a:lnTo>
                  <a:lnTo>
                    <a:pt x="1639" y="323"/>
                  </a:lnTo>
                  <a:lnTo>
                    <a:pt x="1645" y="311"/>
                  </a:lnTo>
                  <a:lnTo>
                    <a:pt x="1669" y="305"/>
                  </a:lnTo>
                  <a:lnTo>
                    <a:pt x="1686" y="305"/>
                  </a:lnTo>
                  <a:lnTo>
                    <a:pt x="1692" y="305"/>
                  </a:lnTo>
                  <a:lnTo>
                    <a:pt x="1698" y="305"/>
                  </a:lnTo>
                  <a:lnTo>
                    <a:pt x="1734" y="305"/>
                  </a:lnTo>
                  <a:lnTo>
                    <a:pt x="1734" y="299"/>
                  </a:lnTo>
                  <a:lnTo>
                    <a:pt x="1758" y="299"/>
                  </a:lnTo>
                  <a:lnTo>
                    <a:pt x="1782" y="305"/>
                  </a:lnTo>
                  <a:lnTo>
                    <a:pt x="1776" y="311"/>
                  </a:lnTo>
                  <a:lnTo>
                    <a:pt x="1782" y="317"/>
                  </a:lnTo>
                  <a:lnTo>
                    <a:pt x="1794" y="311"/>
                  </a:lnTo>
                  <a:lnTo>
                    <a:pt x="1806" y="305"/>
                  </a:lnTo>
                  <a:lnTo>
                    <a:pt x="1830" y="311"/>
                  </a:lnTo>
                  <a:lnTo>
                    <a:pt x="1824" y="305"/>
                  </a:lnTo>
                  <a:lnTo>
                    <a:pt x="1812" y="305"/>
                  </a:lnTo>
                  <a:lnTo>
                    <a:pt x="1806" y="299"/>
                  </a:lnTo>
                  <a:lnTo>
                    <a:pt x="1806" y="281"/>
                  </a:lnTo>
                  <a:lnTo>
                    <a:pt x="1806" y="263"/>
                  </a:lnTo>
                  <a:lnTo>
                    <a:pt x="1836" y="263"/>
                  </a:lnTo>
                  <a:lnTo>
                    <a:pt x="1842" y="257"/>
                  </a:lnTo>
                  <a:lnTo>
                    <a:pt x="1860" y="275"/>
                  </a:lnTo>
                  <a:lnTo>
                    <a:pt x="1872" y="281"/>
                  </a:lnTo>
                  <a:lnTo>
                    <a:pt x="1878" y="263"/>
                  </a:lnTo>
                  <a:lnTo>
                    <a:pt x="1890" y="263"/>
                  </a:lnTo>
                  <a:lnTo>
                    <a:pt x="1872" y="251"/>
                  </a:lnTo>
                  <a:lnTo>
                    <a:pt x="1872" y="245"/>
                  </a:lnTo>
                  <a:lnTo>
                    <a:pt x="1902" y="251"/>
                  </a:lnTo>
                  <a:lnTo>
                    <a:pt x="1890" y="251"/>
                  </a:lnTo>
                  <a:lnTo>
                    <a:pt x="1914" y="275"/>
                  </a:lnTo>
                  <a:lnTo>
                    <a:pt x="1902" y="281"/>
                  </a:lnTo>
                  <a:lnTo>
                    <a:pt x="1902" y="299"/>
                  </a:lnTo>
                  <a:lnTo>
                    <a:pt x="1896" y="311"/>
                  </a:lnTo>
                  <a:lnTo>
                    <a:pt x="1896" y="329"/>
                  </a:lnTo>
                  <a:lnTo>
                    <a:pt x="1884" y="335"/>
                  </a:lnTo>
                  <a:lnTo>
                    <a:pt x="1890" y="341"/>
                  </a:lnTo>
                  <a:lnTo>
                    <a:pt x="1890" y="353"/>
                  </a:lnTo>
                  <a:lnTo>
                    <a:pt x="1902" y="365"/>
                  </a:lnTo>
                  <a:lnTo>
                    <a:pt x="1914" y="383"/>
                  </a:lnTo>
                  <a:lnTo>
                    <a:pt x="1938" y="401"/>
                  </a:lnTo>
                  <a:lnTo>
                    <a:pt x="1962" y="425"/>
                  </a:lnTo>
                  <a:lnTo>
                    <a:pt x="1986" y="443"/>
                  </a:lnTo>
                  <a:lnTo>
                    <a:pt x="2009" y="461"/>
                  </a:lnTo>
                  <a:lnTo>
                    <a:pt x="2015" y="449"/>
                  </a:lnTo>
                  <a:lnTo>
                    <a:pt x="2003" y="425"/>
                  </a:lnTo>
                  <a:lnTo>
                    <a:pt x="2009" y="419"/>
                  </a:lnTo>
                  <a:lnTo>
                    <a:pt x="2015" y="425"/>
                  </a:lnTo>
                  <a:lnTo>
                    <a:pt x="2015" y="419"/>
                  </a:lnTo>
                  <a:lnTo>
                    <a:pt x="1997" y="401"/>
                  </a:lnTo>
                  <a:lnTo>
                    <a:pt x="2021" y="395"/>
                  </a:lnTo>
                  <a:lnTo>
                    <a:pt x="1997" y="371"/>
                  </a:lnTo>
                  <a:lnTo>
                    <a:pt x="1992" y="365"/>
                  </a:lnTo>
                  <a:lnTo>
                    <a:pt x="1997" y="359"/>
                  </a:lnTo>
                  <a:lnTo>
                    <a:pt x="1997" y="365"/>
                  </a:lnTo>
                  <a:lnTo>
                    <a:pt x="2009" y="365"/>
                  </a:lnTo>
                  <a:lnTo>
                    <a:pt x="1992" y="353"/>
                  </a:lnTo>
                  <a:lnTo>
                    <a:pt x="1986" y="353"/>
                  </a:lnTo>
                  <a:lnTo>
                    <a:pt x="1974" y="335"/>
                  </a:lnTo>
                  <a:lnTo>
                    <a:pt x="1962" y="335"/>
                  </a:lnTo>
                  <a:lnTo>
                    <a:pt x="1950" y="329"/>
                  </a:lnTo>
                  <a:lnTo>
                    <a:pt x="1938" y="311"/>
                  </a:lnTo>
                  <a:lnTo>
                    <a:pt x="1932" y="299"/>
                  </a:lnTo>
                  <a:lnTo>
                    <a:pt x="1944" y="293"/>
                  </a:lnTo>
                  <a:lnTo>
                    <a:pt x="1956" y="299"/>
                  </a:lnTo>
                  <a:lnTo>
                    <a:pt x="1950" y="293"/>
                  </a:lnTo>
                  <a:lnTo>
                    <a:pt x="1956" y="287"/>
                  </a:lnTo>
                  <a:lnTo>
                    <a:pt x="1974" y="299"/>
                  </a:lnTo>
                  <a:lnTo>
                    <a:pt x="1974" y="287"/>
                  </a:lnTo>
                  <a:lnTo>
                    <a:pt x="1997" y="281"/>
                  </a:lnTo>
                  <a:lnTo>
                    <a:pt x="2021" y="293"/>
                  </a:lnTo>
                  <a:lnTo>
                    <a:pt x="2021" y="287"/>
                  </a:lnTo>
                  <a:lnTo>
                    <a:pt x="2027" y="275"/>
                  </a:lnTo>
                  <a:lnTo>
                    <a:pt x="2027" y="269"/>
                  </a:lnTo>
                  <a:lnTo>
                    <a:pt x="2033" y="263"/>
                  </a:lnTo>
                  <a:lnTo>
                    <a:pt x="2045" y="257"/>
                  </a:lnTo>
                  <a:lnTo>
                    <a:pt x="2063" y="245"/>
                  </a:lnTo>
                  <a:lnTo>
                    <a:pt x="2051" y="245"/>
                  </a:lnTo>
                  <a:lnTo>
                    <a:pt x="2057" y="245"/>
                  </a:lnTo>
                  <a:lnTo>
                    <a:pt x="2087" y="251"/>
                  </a:lnTo>
                  <a:lnTo>
                    <a:pt x="2093" y="245"/>
                  </a:lnTo>
                  <a:lnTo>
                    <a:pt x="2075" y="239"/>
                  </a:lnTo>
                  <a:lnTo>
                    <a:pt x="2063" y="233"/>
                  </a:lnTo>
                  <a:lnTo>
                    <a:pt x="2051" y="227"/>
                  </a:lnTo>
                  <a:lnTo>
                    <a:pt x="2027" y="215"/>
                  </a:lnTo>
                  <a:lnTo>
                    <a:pt x="2009" y="209"/>
                  </a:lnTo>
                  <a:lnTo>
                    <a:pt x="2021" y="209"/>
                  </a:lnTo>
                  <a:lnTo>
                    <a:pt x="2033" y="209"/>
                  </a:lnTo>
                  <a:lnTo>
                    <a:pt x="2009" y="192"/>
                  </a:lnTo>
                  <a:lnTo>
                    <a:pt x="1986" y="174"/>
                  </a:lnTo>
                  <a:lnTo>
                    <a:pt x="1962" y="156"/>
                  </a:lnTo>
                  <a:lnTo>
                    <a:pt x="1932" y="138"/>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47" name="Freeform 3939"/>
            <p:cNvSpPr>
              <a:spLocks/>
            </p:cNvSpPr>
            <p:nvPr/>
          </p:nvSpPr>
          <p:spPr bwMode="auto">
            <a:xfrm>
              <a:off x="7391400" y="2220913"/>
              <a:ext cx="230188" cy="290512"/>
            </a:xfrm>
            <a:custGeom>
              <a:avLst/>
              <a:gdLst>
                <a:gd name="T0" fmla="*/ 2147483647 w 144"/>
                <a:gd name="T1" fmla="*/ 2147483647 h 162"/>
                <a:gd name="T2" fmla="*/ 2147483647 w 144"/>
                <a:gd name="T3" fmla="*/ 2147483647 h 162"/>
                <a:gd name="T4" fmla="*/ 2147483647 w 144"/>
                <a:gd name="T5" fmla="*/ 2147483647 h 162"/>
                <a:gd name="T6" fmla="*/ 2147483647 w 144"/>
                <a:gd name="T7" fmla="*/ 2147483647 h 162"/>
                <a:gd name="T8" fmla="*/ 2147483647 w 144"/>
                <a:gd name="T9" fmla="*/ 2147483647 h 162"/>
                <a:gd name="T10" fmla="*/ 2147483647 w 144"/>
                <a:gd name="T11" fmla="*/ 2147483647 h 162"/>
                <a:gd name="T12" fmla="*/ 2147483647 w 144"/>
                <a:gd name="T13" fmla="*/ 2147483647 h 162"/>
                <a:gd name="T14" fmla="*/ 2147483647 w 144"/>
                <a:gd name="T15" fmla="*/ 0 h 162"/>
                <a:gd name="T16" fmla="*/ 0 w 144"/>
                <a:gd name="T17" fmla="*/ 2147483647 h 162"/>
                <a:gd name="T18" fmla="*/ 2147483647 w 144"/>
                <a:gd name="T19" fmla="*/ 2147483647 h 162"/>
                <a:gd name="T20" fmla="*/ 2147483647 w 144"/>
                <a:gd name="T21" fmla="*/ 2147483647 h 162"/>
                <a:gd name="T22" fmla="*/ 2147483647 w 144"/>
                <a:gd name="T23" fmla="*/ 2147483647 h 162"/>
                <a:gd name="T24" fmla="*/ 2147483647 w 144"/>
                <a:gd name="T25" fmla="*/ 2147483647 h 162"/>
                <a:gd name="T26" fmla="*/ 2147483647 w 144"/>
                <a:gd name="T27" fmla="*/ 2147483647 h 162"/>
                <a:gd name="T28" fmla="*/ 2147483647 w 144"/>
                <a:gd name="T29" fmla="*/ 2147483647 h 162"/>
                <a:gd name="T30" fmla="*/ 2147483647 w 144"/>
                <a:gd name="T31" fmla="*/ 2147483647 h 162"/>
                <a:gd name="T32" fmla="*/ 2147483647 w 144"/>
                <a:gd name="T33" fmla="*/ 2147483647 h 162"/>
                <a:gd name="T34" fmla="*/ 2147483647 w 144"/>
                <a:gd name="T35" fmla="*/ 2147483647 h 162"/>
                <a:gd name="T36" fmla="*/ 2147483647 w 144"/>
                <a:gd name="T37" fmla="*/ 2147483647 h 162"/>
                <a:gd name="T38" fmla="*/ 2147483647 w 144"/>
                <a:gd name="T39" fmla="*/ 2147483647 h 162"/>
                <a:gd name="T40" fmla="*/ 2147483647 w 144"/>
                <a:gd name="T41" fmla="*/ 2147483647 h 162"/>
                <a:gd name="T42" fmla="*/ 2147483647 w 144"/>
                <a:gd name="T43" fmla="*/ 2147483647 h 162"/>
                <a:gd name="T44" fmla="*/ 2147483647 w 144"/>
                <a:gd name="T45" fmla="*/ 2147483647 h 162"/>
                <a:gd name="T46" fmla="*/ 2147483647 w 144"/>
                <a:gd name="T47" fmla="*/ 2147483647 h 162"/>
                <a:gd name="T48" fmla="*/ 2147483647 w 144"/>
                <a:gd name="T49" fmla="*/ 2147483647 h 162"/>
                <a:gd name="T50" fmla="*/ 2147483647 w 144"/>
                <a:gd name="T51" fmla="*/ 2147483647 h 162"/>
                <a:gd name="T52" fmla="*/ 2147483647 w 144"/>
                <a:gd name="T53" fmla="*/ 2147483647 h 162"/>
                <a:gd name="T54" fmla="*/ 2147483647 w 144"/>
                <a:gd name="T55" fmla="*/ 2147483647 h 162"/>
                <a:gd name="T56" fmla="*/ 2147483647 w 144"/>
                <a:gd name="T57" fmla="*/ 2147483647 h 1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4"/>
                <a:gd name="T88" fmla="*/ 0 h 162"/>
                <a:gd name="T89" fmla="*/ 144 w 144"/>
                <a:gd name="T90" fmla="*/ 162 h 16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4" h="162">
                  <a:moveTo>
                    <a:pt x="126" y="114"/>
                  </a:moveTo>
                  <a:lnTo>
                    <a:pt x="108" y="96"/>
                  </a:lnTo>
                  <a:lnTo>
                    <a:pt x="90" y="78"/>
                  </a:lnTo>
                  <a:lnTo>
                    <a:pt x="72" y="60"/>
                  </a:lnTo>
                  <a:lnTo>
                    <a:pt x="48" y="48"/>
                  </a:lnTo>
                  <a:lnTo>
                    <a:pt x="48" y="42"/>
                  </a:lnTo>
                  <a:lnTo>
                    <a:pt x="24" y="18"/>
                  </a:lnTo>
                  <a:lnTo>
                    <a:pt x="6" y="0"/>
                  </a:lnTo>
                  <a:lnTo>
                    <a:pt x="0" y="6"/>
                  </a:lnTo>
                  <a:lnTo>
                    <a:pt x="18" y="18"/>
                  </a:lnTo>
                  <a:lnTo>
                    <a:pt x="12" y="24"/>
                  </a:lnTo>
                  <a:lnTo>
                    <a:pt x="6" y="24"/>
                  </a:lnTo>
                  <a:lnTo>
                    <a:pt x="42" y="54"/>
                  </a:lnTo>
                  <a:lnTo>
                    <a:pt x="54" y="72"/>
                  </a:lnTo>
                  <a:lnTo>
                    <a:pt x="72" y="90"/>
                  </a:lnTo>
                  <a:lnTo>
                    <a:pt x="84" y="108"/>
                  </a:lnTo>
                  <a:lnTo>
                    <a:pt x="96" y="126"/>
                  </a:lnTo>
                  <a:lnTo>
                    <a:pt x="108" y="144"/>
                  </a:lnTo>
                  <a:lnTo>
                    <a:pt x="120" y="162"/>
                  </a:lnTo>
                  <a:lnTo>
                    <a:pt x="126" y="162"/>
                  </a:lnTo>
                  <a:lnTo>
                    <a:pt x="126" y="150"/>
                  </a:lnTo>
                  <a:lnTo>
                    <a:pt x="138" y="156"/>
                  </a:lnTo>
                  <a:lnTo>
                    <a:pt x="144" y="162"/>
                  </a:lnTo>
                  <a:lnTo>
                    <a:pt x="132" y="150"/>
                  </a:lnTo>
                  <a:lnTo>
                    <a:pt x="102" y="126"/>
                  </a:lnTo>
                  <a:lnTo>
                    <a:pt x="96" y="102"/>
                  </a:lnTo>
                  <a:lnTo>
                    <a:pt x="102" y="102"/>
                  </a:lnTo>
                  <a:lnTo>
                    <a:pt x="120" y="108"/>
                  </a:lnTo>
                  <a:lnTo>
                    <a:pt x="126" y="114"/>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48" name="Freeform 3940"/>
            <p:cNvSpPr>
              <a:spLocks/>
            </p:cNvSpPr>
            <p:nvPr/>
          </p:nvSpPr>
          <p:spPr bwMode="auto">
            <a:xfrm>
              <a:off x="5041900" y="1525588"/>
              <a:ext cx="250825" cy="106362"/>
            </a:xfrm>
            <a:custGeom>
              <a:avLst/>
              <a:gdLst>
                <a:gd name="T0" fmla="*/ 2147483647 w 155"/>
                <a:gd name="T1" fmla="*/ 2147483647 h 60"/>
                <a:gd name="T2" fmla="*/ 2147483647 w 155"/>
                <a:gd name="T3" fmla="*/ 2147483647 h 60"/>
                <a:gd name="T4" fmla="*/ 2147483647 w 155"/>
                <a:gd name="T5" fmla="*/ 2147483647 h 60"/>
                <a:gd name="T6" fmla="*/ 2147483647 w 155"/>
                <a:gd name="T7" fmla="*/ 2147483647 h 60"/>
                <a:gd name="T8" fmla="*/ 2147483647 w 155"/>
                <a:gd name="T9" fmla="*/ 2147483647 h 60"/>
                <a:gd name="T10" fmla="*/ 2147483647 w 155"/>
                <a:gd name="T11" fmla="*/ 2147483647 h 60"/>
                <a:gd name="T12" fmla="*/ 2147483647 w 155"/>
                <a:gd name="T13" fmla="*/ 2147483647 h 60"/>
                <a:gd name="T14" fmla="*/ 2147483647 w 155"/>
                <a:gd name="T15" fmla="*/ 2147483647 h 60"/>
                <a:gd name="T16" fmla="*/ 2147483647 w 155"/>
                <a:gd name="T17" fmla="*/ 2147483647 h 60"/>
                <a:gd name="T18" fmla="*/ 2147483647 w 155"/>
                <a:gd name="T19" fmla="*/ 2147483647 h 60"/>
                <a:gd name="T20" fmla="*/ 2147483647 w 155"/>
                <a:gd name="T21" fmla="*/ 2147483647 h 60"/>
                <a:gd name="T22" fmla="*/ 2147483647 w 155"/>
                <a:gd name="T23" fmla="*/ 2147483647 h 60"/>
                <a:gd name="T24" fmla="*/ 2147483647 w 155"/>
                <a:gd name="T25" fmla="*/ 2147483647 h 60"/>
                <a:gd name="T26" fmla="*/ 2147483647 w 155"/>
                <a:gd name="T27" fmla="*/ 2147483647 h 60"/>
                <a:gd name="T28" fmla="*/ 2147483647 w 155"/>
                <a:gd name="T29" fmla="*/ 2147483647 h 60"/>
                <a:gd name="T30" fmla="*/ 2147483647 w 155"/>
                <a:gd name="T31" fmla="*/ 2147483647 h 60"/>
                <a:gd name="T32" fmla="*/ 2147483647 w 155"/>
                <a:gd name="T33" fmla="*/ 2147483647 h 60"/>
                <a:gd name="T34" fmla="*/ 2147483647 w 155"/>
                <a:gd name="T35" fmla="*/ 2147483647 h 60"/>
                <a:gd name="T36" fmla="*/ 2147483647 w 155"/>
                <a:gd name="T37" fmla="*/ 2147483647 h 60"/>
                <a:gd name="T38" fmla="*/ 0 w 155"/>
                <a:gd name="T39" fmla="*/ 2147483647 h 60"/>
                <a:gd name="T40" fmla="*/ 2147483647 w 155"/>
                <a:gd name="T41" fmla="*/ 2147483647 h 60"/>
                <a:gd name="T42" fmla="*/ 2147483647 w 155"/>
                <a:gd name="T43" fmla="*/ 2147483647 h 60"/>
                <a:gd name="T44" fmla="*/ 2147483647 w 155"/>
                <a:gd name="T45" fmla="*/ 2147483647 h 60"/>
                <a:gd name="T46" fmla="*/ 2147483647 w 155"/>
                <a:gd name="T47" fmla="*/ 2147483647 h 60"/>
                <a:gd name="T48" fmla="*/ 2147483647 w 155"/>
                <a:gd name="T49" fmla="*/ 2147483647 h 60"/>
                <a:gd name="T50" fmla="*/ 2147483647 w 155"/>
                <a:gd name="T51" fmla="*/ 2147483647 h 60"/>
                <a:gd name="T52" fmla="*/ 2147483647 w 155"/>
                <a:gd name="T53" fmla="*/ 2147483647 h 60"/>
                <a:gd name="T54" fmla="*/ 2147483647 w 155"/>
                <a:gd name="T55" fmla="*/ 2147483647 h 60"/>
                <a:gd name="T56" fmla="*/ 2147483647 w 155"/>
                <a:gd name="T57" fmla="*/ 2147483647 h 60"/>
                <a:gd name="T58" fmla="*/ 2147483647 w 155"/>
                <a:gd name="T59" fmla="*/ 2147483647 h 60"/>
                <a:gd name="T60" fmla="*/ 2147483647 w 155"/>
                <a:gd name="T61" fmla="*/ 2147483647 h 60"/>
                <a:gd name="T62" fmla="*/ 2147483647 w 155"/>
                <a:gd name="T63" fmla="*/ 2147483647 h 60"/>
                <a:gd name="T64" fmla="*/ 2147483647 w 155"/>
                <a:gd name="T65" fmla="*/ 2147483647 h 60"/>
                <a:gd name="T66" fmla="*/ 2147483647 w 155"/>
                <a:gd name="T67" fmla="*/ 0 h 60"/>
                <a:gd name="T68" fmla="*/ 2147483647 w 155"/>
                <a:gd name="T69" fmla="*/ 2147483647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5"/>
                <a:gd name="T106" fmla="*/ 0 h 60"/>
                <a:gd name="T107" fmla="*/ 155 w 155"/>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5" h="60">
                  <a:moveTo>
                    <a:pt x="155" y="6"/>
                  </a:moveTo>
                  <a:lnTo>
                    <a:pt x="143" y="12"/>
                  </a:lnTo>
                  <a:lnTo>
                    <a:pt x="107" y="24"/>
                  </a:lnTo>
                  <a:lnTo>
                    <a:pt x="78" y="30"/>
                  </a:lnTo>
                  <a:lnTo>
                    <a:pt x="66" y="30"/>
                  </a:lnTo>
                  <a:lnTo>
                    <a:pt x="72" y="36"/>
                  </a:lnTo>
                  <a:lnTo>
                    <a:pt x="60" y="36"/>
                  </a:lnTo>
                  <a:lnTo>
                    <a:pt x="66" y="42"/>
                  </a:lnTo>
                  <a:lnTo>
                    <a:pt x="48" y="36"/>
                  </a:lnTo>
                  <a:lnTo>
                    <a:pt x="54" y="48"/>
                  </a:lnTo>
                  <a:lnTo>
                    <a:pt x="48" y="48"/>
                  </a:lnTo>
                  <a:lnTo>
                    <a:pt x="54" y="54"/>
                  </a:lnTo>
                  <a:lnTo>
                    <a:pt x="36" y="48"/>
                  </a:lnTo>
                  <a:lnTo>
                    <a:pt x="54" y="54"/>
                  </a:lnTo>
                  <a:lnTo>
                    <a:pt x="42" y="54"/>
                  </a:lnTo>
                  <a:lnTo>
                    <a:pt x="48" y="60"/>
                  </a:lnTo>
                  <a:lnTo>
                    <a:pt x="12" y="54"/>
                  </a:lnTo>
                  <a:lnTo>
                    <a:pt x="18" y="54"/>
                  </a:lnTo>
                  <a:lnTo>
                    <a:pt x="0" y="54"/>
                  </a:lnTo>
                  <a:lnTo>
                    <a:pt x="18" y="48"/>
                  </a:lnTo>
                  <a:lnTo>
                    <a:pt x="24" y="42"/>
                  </a:lnTo>
                  <a:lnTo>
                    <a:pt x="18" y="42"/>
                  </a:lnTo>
                  <a:lnTo>
                    <a:pt x="18" y="36"/>
                  </a:lnTo>
                  <a:lnTo>
                    <a:pt x="30" y="36"/>
                  </a:lnTo>
                  <a:lnTo>
                    <a:pt x="24" y="36"/>
                  </a:lnTo>
                  <a:lnTo>
                    <a:pt x="24" y="30"/>
                  </a:lnTo>
                  <a:lnTo>
                    <a:pt x="18" y="30"/>
                  </a:lnTo>
                  <a:lnTo>
                    <a:pt x="24" y="30"/>
                  </a:lnTo>
                  <a:lnTo>
                    <a:pt x="36" y="24"/>
                  </a:lnTo>
                  <a:lnTo>
                    <a:pt x="60" y="18"/>
                  </a:lnTo>
                  <a:lnTo>
                    <a:pt x="66" y="12"/>
                  </a:lnTo>
                  <a:lnTo>
                    <a:pt x="119" y="6"/>
                  </a:lnTo>
                  <a:lnTo>
                    <a:pt x="137" y="0"/>
                  </a:lnTo>
                  <a:lnTo>
                    <a:pt x="155" y="6"/>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49" name="Freeform 3941"/>
            <p:cNvSpPr>
              <a:spLocks/>
            </p:cNvSpPr>
            <p:nvPr/>
          </p:nvSpPr>
          <p:spPr bwMode="auto">
            <a:xfrm>
              <a:off x="5033963" y="1631950"/>
              <a:ext cx="133350" cy="76200"/>
            </a:xfrm>
            <a:custGeom>
              <a:avLst/>
              <a:gdLst>
                <a:gd name="T0" fmla="*/ 2147483647 w 84"/>
                <a:gd name="T1" fmla="*/ 2147483647 h 42"/>
                <a:gd name="T2" fmla="*/ 2147483647 w 84"/>
                <a:gd name="T3" fmla="*/ 2147483647 h 42"/>
                <a:gd name="T4" fmla="*/ 2147483647 w 84"/>
                <a:gd name="T5" fmla="*/ 2147483647 h 42"/>
                <a:gd name="T6" fmla="*/ 2147483647 w 84"/>
                <a:gd name="T7" fmla="*/ 2147483647 h 42"/>
                <a:gd name="T8" fmla="*/ 2147483647 w 84"/>
                <a:gd name="T9" fmla="*/ 2147483647 h 42"/>
                <a:gd name="T10" fmla="*/ 2147483647 w 84"/>
                <a:gd name="T11" fmla="*/ 0 h 42"/>
                <a:gd name="T12" fmla="*/ 2147483647 w 84"/>
                <a:gd name="T13" fmla="*/ 0 h 42"/>
                <a:gd name="T14" fmla="*/ 2147483647 w 84"/>
                <a:gd name="T15" fmla="*/ 2147483647 h 42"/>
                <a:gd name="T16" fmla="*/ 2147483647 w 84"/>
                <a:gd name="T17" fmla="*/ 2147483647 h 42"/>
                <a:gd name="T18" fmla="*/ 2147483647 w 84"/>
                <a:gd name="T19" fmla="*/ 2147483647 h 42"/>
                <a:gd name="T20" fmla="*/ 2147483647 w 84"/>
                <a:gd name="T21" fmla="*/ 2147483647 h 42"/>
                <a:gd name="T22" fmla="*/ 0 w 84"/>
                <a:gd name="T23" fmla="*/ 2147483647 h 42"/>
                <a:gd name="T24" fmla="*/ 2147483647 w 84"/>
                <a:gd name="T25" fmla="*/ 2147483647 h 42"/>
                <a:gd name="T26" fmla="*/ 2147483647 w 84"/>
                <a:gd name="T27" fmla="*/ 2147483647 h 42"/>
                <a:gd name="T28" fmla="*/ 2147483647 w 84"/>
                <a:gd name="T29" fmla="*/ 2147483647 h 42"/>
                <a:gd name="T30" fmla="*/ 2147483647 w 84"/>
                <a:gd name="T31" fmla="*/ 2147483647 h 42"/>
                <a:gd name="T32" fmla="*/ 2147483647 w 84"/>
                <a:gd name="T33" fmla="*/ 2147483647 h 42"/>
                <a:gd name="T34" fmla="*/ 2147483647 w 84"/>
                <a:gd name="T35" fmla="*/ 2147483647 h 42"/>
                <a:gd name="T36" fmla="*/ 2147483647 w 84"/>
                <a:gd name="T37" fmla="*/ 2147483647 h 42"/>
                <a:gd name="T38" fmla="*/ 2147483647 w 84"/>
                <a:gd name="T39" fmla="*/ 2147483647 h 42"/>
                <a:gd name="T40" fmla="*/ 2147483647 w 84"/>
                <a:gd name="T41" fmla="*/ 2147483647 h 42"/>
                <a:gd name="T42" fmla="*/ 2147483647 w 84"/>
                <a:gd name="T43" fmla="*/ 2147483647 h 42"/>
                <a:gd name="T44" fmla="*/ 2147483647 w 84"/>
                <a:gd name="T45" fmla="*/ 2147483647 h 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4"/>
                <a:gd name="T70" fmla="*/ 0 h 42"/>
                <a:gd name="T71" fmla="*/ 84 w 84"/>
                <a:gd name="T72" fmla="*/ 42 h 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4" h="42">
                  <a:moveTo>
                    <a:pt x="84" y="42"/>
                  </a:moveTo>
                  <a:lnTo>
                    <a:pt x="54" y="24"/>
                  </a:lnTo>
                  <a:lnTo>
                    <a:pt x="42" y="12"/>
                  </a:lnTo>
                  <a:lnTo>
                    <a:pt x="42" y="6"/>
                  </a:lnTo>
                  <a:lnTo>
                    <a:pt x="48" y="0"/>
                  </a:lnTo>
                  <a:lnTo>
                    <a:pt x="12" y="0"/>
                  </a:lnTo>
                  <a:lnTo>
                    <a:pt x="12" y="6"/>
                  </a:lnTo>
                  <a:lnTo>
                    <a:pt x="6" y="12"/>
                  </a:lnTo>
                  <a:lnTo>
                    <a:pt x="12" y="12"/>
                  </a:lnTo>
                  <a:lnTo>
                    <a:pt x="6" y="18"/>
                  </a:lnTo>
                  <a:lnTo>
                    <a:pt x="0" y="24"/>
                  </a:lnTo>
                  <a:lnTo>
                    <a:pt x="6" y="30"/>
                  </a:lnTo>
                  <a:lnTo>
                    <a:pt x="18" y="30"/>
                  </a:lnTo>
                  <a:lnTo>
                    <a:pt x="24" y="30"/>
                  </a:lnTo>
                  <a:lnTo>
                    <a:pt x="30" y="30"/>
                  </a:lnTo>
                  <a:lnTo>
                    <a:pt x="36" y="36"/>
                  </a:lnTo>
                  <a:lnTo>
                    <a:pt x="48" y="42"/>
                  </a:lnTo>
                  <a:lnTo>
                    <a:pt x="60" y="42"/>
                  </a:lnTo>
                  <a:lnTo>
                    <a:pt x="66" y="42"/>
                  </a:lnTo>
                  <a:lnTo>
                    <a:pt x="78" y="42"/>
                  </a:lnTo>
                  <a:lnTo>
                    <a:pt x="84" y="42"/>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50" name="Freeform 3942"/>
            <p:cNvSpPr>
              <a:spLocks/>
            </p:cNvSpPr>
            <p:nvPr/>
          </p:nvSpPr>
          <p:spPr bwMode="auto">
            <a:xfrm>
              <a:off x="6592888" y="1546225"/>
              <a:ext cx="161925" cy="42862"/>
            </a:xfrm>
            <a:custGeom>
              <a:avLst/>
              <a:gdLst>
                <a:gd name="T0" fmla="*/ 2147483647 w 102"/>
                <a:gd name="T1" fmla="*/ 2147483647 h 24"/>
                <a:gd name="T2" fmla="*/ 2147483647 w 102"/>
                <a:gd name="T3" fmla="*/ 0 h 24"/>
                <a:gd name="T4" fmla="*/ 2147483647 w 102"/>
                <a:gd name="T5" fmla="*/ 2147483647 h 24"/>
                <a:gd name="T6" fmla="*/ 2147483647 w 102"/>
                <a:gd name="T7" fmla="*/ 2147483647 h 24"/>
                <a:gd name="T8" fmla="*/ 2147483647 w 102"/>
                <a:gd name="T9" fmla="*/ 2147483647 h 24"/>
                <a:gd name="T10" fmla="*/ 2147483647 w 102"/>
                <a:gd name="T11" fmla="*/ 2147483647 h 24"/>
                <a:gd name="T12" fmla="*/ 0 w 102"/>
                <a:gd name="T13" fmla="*/ 2147483647 h 24"/>
                <a:gd name="T14" fmla="*/ 0 w 102"/>
                <a:gd name="T15" fmla="*/ 2147483647 h 24"/>
                <a:gd name="T16" fmla="*/ 2147483647 w 102"/>
                <a:gd name="T17" fmla="*/ 2147483647 h 24"/>
                <a:gd name="T18" fmla="*/ 2147483647 w 102"/>
                <a:gd name="T19" fmla="*/ 2147483647 h 24"/>
                <a:gd name="T20" fmla="*/ 2147483647 w 102"/>
                <a:gd name="T21" fmla="*/ 2147483647 h 24"/>
                <a:gd name="T22" fmla="*/ 2147483647 w 102"/>
                <a:gd name="T23" fmla="*/ 2147483647 h 24"/>
                <a:gd name="T24" fmla="*/ 2147483647 w 102"/>
                <a:gd name="T25" fmla="*/ 2147483647 h 24"/>
                <a:gd name="T26" fmla="*/ 2147483647 w 102"/>
                <a:gd name="T27" fmla="*/ 2147483647 h 24"/>
                <a:gd name="T28" fmla="*/ 2147483647 w 102"/>
                <a:gd name="T29" fmla="*/ 2147483647 h 24"/>
                <a:gd name="T30" fmla="*/ 2147483647 w 102"/>
                <a:gd name="T31" fmla="*/ 2147483647 h 24"/>
                <a:gd name="T32" fmla="*/ 2147483647 w 102"/>
                <a:gd name="T33" fmla="*/ 2147483647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2"/>
                <a:gd name="T52" fmla="*/ 0 h 24"/>
                <a:gd name="T53" fmla="*/ 102 w 102"/>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2" h="24">
                  <a:moveTo>
                    <a:pt x="102" y="12"/>
                  </a:moveTo>
                  <a:lnTo>
                    <a:pt x="36" y="0"/>
                  </a:lnTo>
                  <a:lnTo>
                    <a:pt x="48" y="6"/>
                  </a:lnTo>
                  <a:lnTo>
                    <a:pt x="36" y="6"/>
                  </a:lnTo>
                  <a:lnTo>
                    <a:pt x="42" y="6"/>
                  </a:lnTo>
                  <a:lnTo>
                    <a:pt x="12" y="6"/>
                  </a:lnTo>
                  <a:lnTo>
                    <a:pt x="0" y="6"/>
                  </a:lnTo>
                  <a:lnTo>
                    <a:pt x="6" y="12"/>
                  </a:lnTo>
                  <a:lnTo>
                    <a:pt x="12" y="18"/>
                  </a:lnTo>
                  <a:lnTo>
                    <a:pt x="48" y="24"/>
                  </a:lnTo>
                  <a:lnTo>
                    <a:pt x="54" y="24"/>
                  </a:lnTo>
                  <a:lnTo>
                    <a:pt x="84" y="18"/>
                  </a:lnTo>
                  <a:lnTo>
                    <a:pt x="96" y="18"/>
                  </a:lnTo>
                  <a:lnTo>
                    <a:pt x="90" y="18"/>
                  </a:lnTo>
                  <a:lnTo>
                    <a:pt x="102" y="18"/>
                  </a:lnTo>
                  <a:lnTo>
                    <a:pt x="102" y="12"/>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51" name="Freeform 3943"/>
            <p:cNvSpPr>
              <a:spLocks/>
            </p:cNvSpPr>
            <p:nvPr/>
          </p:nvSpPr>
          <p:spPr bwMode="auto">
            <a:xfrm>
              <a:off x="5668963" y="1450975"/>
              <a:ext cx="122238" cy="31750"/>
            </a:xfrm>
            <a:custGeom>
              <a:avLst/>
              <a:gdLst>
                <a:gd name="T0" fmla="*/ 2147483647 w 77"/>
                <a:gd name="T1" fmla="*/ 2147483647 h 18"/>
                <a:gd name="T2" fmla="*/ 2147483647 w 77"/>
                <a:gd name="T3" fmla="*/ 0 h 18"/>
                <a:gd name="T4" fmla="*/ 2147483647 w 77"/>
                <a:gd name="T5" fmla="*/ 2147483647 h 18"/>
                <a:gd name="T6" fmla="*/ 2147483647 w 77"/>
                <a:gd name="T7" fmla="*/ 0 h 18"/>
                <a:gd name="T8" fmla="*/ 0 w 77"/>
                <a:gd name="T9" fmla="*/ 0 h 18"/>
                <a:gd name="T10" fmla="*/ 0 w 77"/>
                <a:gd name="T11" fmla="*/ 2147483647 h 18"/>
                <a:gd name="T12" fmla="*/ 2147483647 w 77"/>
                <a:gd name="T13" fmla="*/ 2147483647 h 18"/>
                <a:gd name="T14" fmla="*/ 2147483647 w 77"/>
                <a:gd name="T15" fmla="*/ 2147483647 h 18"/>
                <a:gd name="T16" fmla="*/ 2147483647 w 77"/>
                <a:gd name="T17" fmla="*/ 2147483647 h 18"/>
                <a:gd name="T18" fmla="*/ 2147483647 w 77"/>
                <a:gd name="T19" fmla="*/ 2147483647 h 18"/>
                <a:gd name="T20" fmla="*/ 2147483647 w 77"/>
                <a:gd name="T21" fmla="*/ 2147483647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7"/>
                <a:gd name="T34" fmla="*/ 0 h 18"/>
                <a:gd name="T35" fmla="*/ 77 w 77"/>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7" h="18">
                  <a:moveTo>
                    <a:pt x="65" y="6"/>
                  </a:moveTo>
                  <a:lnTo>
                    <a:pt x="47" y="0"/>
                  </a:lnTo>
                  <a:lnTo>
                    <a:pt x="36" y="6"/>
                  </a:lnTo>
                  <a:lnTo>
                    <a:pt x="30" y="0"/>
                  </a:lnTo>
                  <a:lnTo>
                    <a:pt x="0" y="0"/>
                  </a:lnTo>
                  <a:lnTo>
                    <a:pt x="0" y="6"/>
                  </a:lnTo>
                  <a:lnTo>
                    <a:pt x="6" y="6"/>
                  </a:lnTo>
                  <a:lnTo>
                    <a:pt x="24" y="12"/>
                  </a:lnTo>
                  <a:lnTo>
                    <a:pt x="77" y="18"/>
                  </a:lnTo>
                  <a:lnTo>
                    <a:pt x="71" y="12"/>
                  </a:lnTo>
                  <a:lnTo>
                    <a:pt x="65" y="6"/>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52" name="Freeform 3944"/>
            <p:cNvSpPr>
              <a:spLocks/>
            </p:cNvSpPr>
            <p:nvPr/>
          </p:nvSpPr>
          <p:spPr bwMode="auto">
            <a:xfrm>
              <a:off x="5811838" y="1460500"/>
              <a:ext cx="98425" cy="42862"/>
            </a:xfrm>
            <a:custGeom>
              <a:avLst/>
              <a:gdLst>
                <a:gd name="T0" fmla="*/ 2147483647 w 60"/>
                <a:gd name="T1" fmla="*/ 2147483647 h 24"/>
                <a:gd name="T2" fmla="*/ 2147483647 w 60"/>
                <a:gd name="T3" fmla="*/ 2147483647 h 24"/>
                <a:gd name="T4" fmla="*/ 2147483647 w 60"/>
                <a:gd name="T5" fmla="*/ 2147483647 h 24"/>
                <a:gd name="T6" fmla="*/ 2147483647 w 60"/>
                <a:gd name="T7" fmla="*/ 2147483647 h 24"/>
                <a:gd name="T8" fmla="*/ 2147483647 w 60"/>
                <a:gd name="T9" fmla="*/ 0 h 24"/>
                <a:gd name="T10" fmla="*/ 2147483647 w 60"/>
                <a:gd name="T11" fmla="*/ 2147483647 h 24"/>
                <a:gd name="T12" fmla="*/ 0 w 60"/>
                <a:gd name="T13" fmla="*/ 2147483647 h 24"/>
                <a:gd name="T14" fmla="*/ 0 w 60"/>
                <a:gd name="T15" fmla="*/ 2147483647 h 24"/>
                <a:gd name="T16" fmla="*/ 2147483647 w 60"/>
                <a:gd name="T17" fmla="*/ 2147483647 h 24"/>
                <a:gd name="T18" fmla="*/ 0 w 60"/>
                <a:gd name="T19" fmla="*/ 2147483647 h 24"/>
                <a:gd name="T20" fmla="*/ 2147483647 w 60"/>
                <a:gd name="T21" fmla="*/ 2147483647 h 24"/>
                <a:gd name="T22" fmla="*/ 2147483647 w 60"/>
                <a:gd name="T23" fmla="*/ 2147483647 h 24"/>
                <a:gd name="T24" fmla="*/ 2147483647 w 60"/>
                <a:gd name="T25" fmla="*/ 2147483647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24"/>
                <a:gd name="T41" fmla="*/ 60 w 60"/>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24">
                  <a:moveTo>
                    <a:pt x="60" y="12"/>
                  </a:moveTo>
                  <a:lnTo>
                    <a:pt x="30" y="6"/>
                  </a:lnTo>
                  <a:lnTo>
                    <a:pt x="18" y="12"/>
                  </a:lnTo>
                  <a:lnTo>
                    <a:pt x="18" y="6"/>
                  </a:lnTo>
                  <a:lnTo>
                    <a:pt x="6" y="0"/>
                  </a:lnTo>
                  <a:lnTo>
                    <a:pt x="12" y="6"/>
                  </a:lnTo>
                  <a:lnTo>
                    <a:pt x="0" y="6"/>
                  </a:lnTo>
                  <a:lnTo>
                    <a:pt x="6" y="12"/>
                  </a:lnTo>
                  <a:lnTo>
                    <a:pt x="0" y="18"/>
                  </a:lnTo>
                  <a:lnTo>
                    <a:pt x="6" y="24"/>
                  </a:lnTo>
                  <a:lnTo>
                    <a:pt x="60" y="18"/>
                  </a:lnTo>
                  <a:lnTo>
                    <a:pt x="60" y="12"/>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53" name="Freeform 3945"/>
            <p:cNvSpPr>
              <a:spLocks/>
            </p:cNvSpPr>
            <p:nvPr/>
          </p:nvSpPr>
          <p:spPr bwMode="auto">
            <a:xfrm>
              <a:off x="5611813" y="1428750"/>
              <a:ext cx="106363" cy="22225"/>
            </a:xfrm>
            <a:custGeom>
              <a:avLst/>
              <a:gdLst>
                <a:gd name="T0" fmla="*/ 2147483647 w 66"/>
                <a:gd name="T1" fmla="*/ 2147483647 h 12"/>
                <a:gd name="T2" fmla="*/ 2147483647 w 66"/>
                <a:gd name="T3" fmla="*/ 0 h 12"/>
                <a:gd name="T4" fmla="*/ 2147483647 w 66"/>
                <a:gd name="T5" fmla="*/ 0 h 12"/>
                <a:gd name="T6" fmla="*/ 2147483647 w 66"/>
                <a:gd name="T7" fmla="*/ 0 h 12"/>
                <a:gd name="T8" fmla="*/ 2147483647 w 66"/>
                <a:gd name="T9" fmla="*/ 2147483647 h 12"/>
                <a:gd name="T10" fmla="*/ 0 w 66"/>
                <a:gd name="T11" fmla="*/ 2147483647 h 12"/>
                <a:gd name="T12" fmla="*/ 2147483647 w 66"/>
                <a:gd name="T13" fmla="*/ 2147483647 h 12"/>
                <a:gd name="T14" fmla="*/ 2147483647 w 66"/>
                <a:gd name="T15" fmla="*/ 2147483647 h 12"/>
                <a:gd name="T16" fmla="*/ 2147483647 w 66"/>
                <a:gd name="T17" fmla="*/ 2147483647 h 12"/>
                <a:gd name="T18" fmla="*/ 2147483647 w 66"/>
                <a:gd name="T19" fmla="*/ 2147483647 h 12"/>
                <a:gd name="T20" fmla="*/ 2147483647 w 66"/>
                <a:gd name="T21" fmla="*/ 214748364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
                <a:gd name="T34" fmla="*/ 0 h 12"/>
                <a:gd name="T35" fmla="*/ 66 w 66"/>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 h="12">
                  <a:moveTo>
                    <a:pt x="66" y="6"/>
                  </a:moveTo>
                  <a:lnTo>
                    <a:pt x="36" y="0"/>
                  </a:lnTo>
                  <a:lnTo>
                    <a:pt x="6" y="0"/>
                  </a:lnTo>
                  <a:lnTo>
                    <a:pt x="12" y="0"/>
                  </a:lnTo>
                  <a:lnTo>
                    <a:pt x="12" y="6"/>
                  </a:lnTo>
                  <a:lnTo>
                    <a:pt x="0" y="6"/>
                  </a:lnTo>
                  <a:lnTo>
                    <a:pt x="18" y="6"/>
                  </a:lnTo>
                  <a:lnTo>
                    <a:pt x="12" y="12"/>
                  </a:lnTo>
                  <a:lnTo>
                    <a:pt x="60" y="6"/>
                  </a:lnTo>
                  <a:lnTo>
                    <a:pt x="54" y="6"/>
                  </a:lnTo>
                  <a:lnTo>
                    <a:pt x="66" y="6"/>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54" name="Freeform 3946"/>
            <p:cNvSpPr>
              <a:spLocks/>
            </p:cNvSpPr>
            <p:nvPr/>
          </p:nvSpPr>
          <p:spPr bwMode="auto">
            <a:xfrm>
              <a:off x="6775450" y="1568450"/>
              <a:ext cx="106363" cy="20637"/>
            </a:xfrm>
            <a:custGeom>
              <a:avLst/>
              <a:gdLst>
                <a:gd name="T0" fmla="*/ 2147483647 w 66"/>
                <a:gd name="T1" fmla="*/ 2147483647 h 12"/>
                <a:gd name="T2" fmla="*/ 2147483647 w 66"/>
                <a:gd name="T3" fmla="*/ 0 h 12"/>
                <a:gd name="T4" fmla="*/ 0 w 66"/>
                <a:gd name="T5" fmla="*/ 0 h 12"/>
                <a:gd name="T6" fmla="*/ 2147483647 w 66"/>
                <a:gd name="T7" fmla="*/ 2147483647 h 12"/>
                <a:gd name="T8" fmla="*/ 2147483647 w 66"/>
                <a:gd name="T9" fmla="*/ 2147483647 h 12"/>
                <a:gd name="T10" fmla="*/ 2147483647 w 66"/>
                <a:gd name="T11" fmla="*/ 2147483647 h 12"/>
                <a:gd name="T12" fmla="*/ 0 60000 65536"/>
                <a:gd name="T13" fmla="*/ 0 60000 65536"/>
                <a:gd name="T14" fmla="*/ 0 60000 65536"/>
                <a:gd name="T15" fmla="*/ 0 60000 65536"/>
                <a:gd name="T16" fmla="*/ 0 60000 65536"/>
                <a:gd name="T17" fmla="*/ 0 60000 65536"/>
                <a:gd name="T18" fmla="*/ 0 w 66"/>
                <a:gd name="T19" fmla="*/ 0 h 12"/>
                <a:gd name="T20" fmla="*/ 66 w 6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66" h="12">
                  <a:moveTo>
                    <a:pt x="66" y="6"/>
                  </a:moveTo>
                  <a:lnTo>
                    <a:pt x="12" y="0"/>
                  </a:lnTo>
                  <a:lnTo>
                    <a:pt x="0" y="0"/>
                  </a:lnTo>
                  <a:lnTo>
                    <a:pt x="6" y="6"/>
                  </a:lnTo>
                  <a:lnTo>
                    <a:pt x="60" y="12"/>
                  </a:lnTo>
                  <a:lnTo>
                    <a:pt x="66" y="6"/>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55" name="Freeform 3947"/>
            <p:cNvSpPr>
              <a:spLocks/>
            </p:cNvSpPr>
            <p:nvPr/>
          </p:nvSpPr>
          <p:spPr bwMode="auto">
            <a:xfrm>
              <a:off x="4484688" y="2209800"/>
              <a:ext cx="58738" cy="22225"/>
            </a:xfrm>
            <a:custGeom>
              <a:avLst/>
              <a:gdLst>
                <a:gd name="T0" fmla="*/ 2147483647 w 36"/>
                <a:gd name="T1" fmla="*/ 0 h 12"/>
                <a:gd name="T2" fmla="*/ 2147483647 w 36"/>
                <a:gd name="T3" fmla="*/ 0 h 12"/>
                <a:gd name="T4" fmla="*/ 0 w 36"/>
                <a:gd name="T5" fmla="*/ 0 h 12"/>
                <a:gd name="T6" fmla="*/ 0 w 36"/>
                <a:gd name="T7" fmla="*/ 0 h 12"/>
                <a:gd name="T8" fmla="*/ 2147483647 w 36"/>
                <a:gd name="T9" fmla="*/ 2147483647 h 12"/>
                <a:gd name="T10" fmla="*/ 2147483647 w 36"/>
                <a:gd name="T11" fmla="*/ 2147483647 h 12"/>
                <a:gd name="T12" fmla="*/ 2147483647 w 36"/>
                <a:gd name="T13" fmla="*/ 2147483647 h 12"/>
                <a:gd name="T14" fmla="*/ 0 w 36"/>
                <a:gd name="T15" fmla="*/ 2147483647 h 12"/>
                <a:gd name="T16" fmla="*/ 2147483647 w 36"/>
                <a:gd name="T17" fmla="*/ 2147483647 h 12"/>
                <a:gd name="T18" fmla="*/ 2147483647 w 36"/>
                <a:gd name="T19" fmla="*/ 2147483647 h 12"/>
                <a:gd name="T20" fmla="*/ 2147483647 w 36"/>
                <a:gd name="T21" fmla="*/ 0 h 12"/>
                <a:gd name="T22" fmla="*/ 2147483647 w 36"/>
                <a:gd name="T23" fmla="*/ 0 h 12"/>
                <a:gd name="T24" fmla="*/ 2147483647 w 36"/>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12"/>
                <a:gd name="T41" fmla="*/ 36 w 36"/>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12">
                  <a:moveTo>
                    <a:pt x="12" y="0"/>
                  </a:moveTo>
                  <a:lnTo>
                    <a:pt x="12" y="0"/>
                  </a:lnTo>
                  <a:lnTo>
                    <a:pt x="0" y="0"/>
                  </a:lnTo>
                  <a:lnTo>
                    <a:pt x="6" y="6"/>
                  </a:lnTo>
                  <a:lnTo>
                    <a:pt x="0" y="6"/>
                  </a:lnTo>
                  <a:lnTo>
                    <a:pt x="12" y="6"/>
                  </a:lnTo>
                  <a:lnTo>
                    <a:pt x="36" y="12"/>
                  </a:lnTo>
                  <a:lnTo>
                    <a:pt x="36" y="0"/>
                  </a:lnTo>
                  <a:lnTo>
                    <a:pt x="24" y="0"/>
                  </a:lnTo>
                  <a:lnTo>
                    <a:pt x="12" y="0"/>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56" name="Freeform 3948"/>
            <p:cNvSpPr>
              <a:spLocks/>
            </p:cNvSpPr>
            <p:nvPr/>
          </p:nvSpPr>
          <p:spPr bwMode="auto">
            <a:xfrm>
              <a:off x="6727825" y="1611313"/>
              <a:ext cx="85725" cy="20637"/>
            </a:xfrm>
            <a:custGeom>
              <a:avLst/>
              <a:gdLst>
                <a:gd name="T0" fmla="*/ 2147483647 w 53"/>
                <a:gd name="T1" fmla="*/ 2147483647 h 12"/>
                <a:gd name="T2" fmla="*/ 0 w 53"/>
                <a:gd name="T3" fmla="*/ 2147483647 h 12"/>
                <a:gd name="T4" fmla="*/ 2147483647 w 53"/>
                <a:gd name="T5" fmla="*/ 0 h 12"/>
                <a:gd name="T6" fmla="*/ 2147483647 w 53"/>
                <a:gd name="T7" fmla="*/ 2147483647 h 12"/>
                <a:gd name="T8" fmla="*/ 2147483647 w 53"/>
                <a:gd name="T9" fmla="*/ 2147483647 h 12"/>
                <a:gd name="T10" fmla="*/ 0 60000 65536"/>
                <a:gd name="T11" fmla="*/ 0 60000 65536"/>
                <a:gd name="T12" fmla="*/ 0 60000 65536"/>
                <a:gd name="T13" fmla="*/ 0 60000 65536"/>
                <a:gd name="T14" fmla="*/ 0 60000 65536"/>
                <a:gd name="T15" fmla="*/ 0 w 53"/>
                <a:gd name="T16" fmla="*/ 0 h 12"/>
                <a:gd name="T17" fmla="*/ 53 w 53"/>
                <a:gd name="T18" fmla="*/ 12 h 12"/>
              </a:gdLst>
              <a:ahLst/>
              <a:cxnLst>
                <a:cxn ang="T10">
                  <a:pos x="T0" y="T1"/>
                </a:cxn>
                <a:cxn ang="T11">
                  <a:pos x="T2" y="T3"/>
                </a:cxn>
                <a:cxn ang="T12">
                  <a:pos x="T4" y="T5"/>
                </a:cxn>
                <a:cxn ang="T13">
                  <a:pos x="T6" y="T7"/>
                </a:cxn>
                <a:cxn ang="T14">
                  <a:pos x="T8" y="T9"/>
                </a:cxn>
              </a:cxnLst>
              <a:rect l="T15" t="T16" r="T17" b="T18"/>
              <a:pathLst>
                <a:path w="53" h="12">
                  <a:moveTo>
                    <a:pt x="53" y="12"/>
                  </a:moveTo>
                  <a:lnTo>
                    <a:pt x="0" y="6"/>
                  </a:lnTo>
                  <a:lnTo>
                    <a:pt x="18" y="0"/>
                  </a:lnTo>
                  <a:lnTo>
                    <a:pt x="47" y="12"/>
                  </a:lnTo>
                  <a:lnTo>
                    <a:pt x="53" y="12"/>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57" name="Freeform 3949"/>
            <p:cNvSpPr>
              <a:spLocks/>
            </p:cNvSpPr>
            <p:nvPr/>
          </p:nvSpPr>
          <p:spPr bwMode="auto">
            <a:xfrm>
              <a:off x="4994275" y="1739900"/>
              <a:ext cx="47625" cy="22225"/>
            </a:xfrm>
            <a:custGeom>
              <a:avLst/>
              <a:gdLst>
                <a:gd name="T0" fmla="*/ 2147483647 w 30"/>
                <a:gd name="T1" fmla="*/ 2147483647 h 12"/>
                <a:gd name="T2" fmla="*/ 2147483647 w 30"/>
                <a:gd name="T3" fmla="*/ 2147483647 h 12"/>
                <a:gd name="T4" fmla="*/ 0 w 30"/>
                <a:gd name="T5" fmla="*/ 2147483647 h 12"/>
                <a:gd name="T6" fmla="*/ 2147483647 w 30"/>
                <a:gd name="T7" fmla="*/ 0 h 12"/>
                <a:gd name="T8" fmla="*/ 2147483647 w 30"/>
                <a:gd name="T9" fmla="*/ 2147483647 h 12"/>
                <a:gd name="T10" fmla="*/ 0 60000 65536"/>
                <a:gd name="T11" fmla="*/ 0 60000 65536"/>
                <a:gd name="T12" fmla="*/ 0 60000 65536"/>
                <a:gd name="T13" fmla="*/ 0 60000 65536"/>
                <a:gd name="T14" fmla="*/ 0 60000 65536"/>
                <a:gd name="T15" fmla="*/ 0 w 30"/>
                <a:gd name="T16" fmla="*/ 0 h 12"/>
                <a:gd name="T17" fmla="*/ 30 w 30"/>
                <a:gd name="T18" fmla="*/ 12 h 12"/>
              </a:gdLst>
              <a:ahLst/>
              <a:cxnLst>
                <a:cxn ang="T10">
                  <a:pos x="T0" y="T1"/>
                </a:cxn>
                <a:cxn ang="T11">
                  <a:pos x="T2" y="T3"/>
                </a:cxn>
                <a:cxn ang="T12">
                  <a:pos x="T4" y="T5"/>
                </a:cxn>
                <a:cxn ang="T13">
                  <a:pos x="T6" y="T7"/>
                </a:cxn>
                <a:cxn ang="T14">
                  <a:pos x="T8" y="T9"/>
                </a:cxn>
              </a:cxnLst>
              <a:rect l="T15" t="T16" r="T17" b="T18"/>
              <a:pathLst>
                <a:path w="30" h="12">
                  <a:moveTo>
                    <a:pt x="30" y="6"/>
                  </a:moveTo>
                  <a:lnTo>
                    <a:pt x="12" y="12"/>
                  </a:lnTo>
                  <a:lnTo>
                    <a:pt x="0" y="6"/>
                  </a:lnTo>
                  <a:lnTo>
                    <a:pt x="12" y="0"/>
                  </a:lnTo>
                  <a:lnTo>
                    <a:pt x="30" y="6"/>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58" name="Freeform 3950"/>
            <p:cNvSpPr>
              <a:spLocks/>
            </p:cNvSpPr>
            <p:nvPr/>
          </p:nvSpPr>
          <p:spPr bwMode="auto">
            <a:xfrm>
              <a:off x="4829175" y="1428750"/>
              <a:ext cx="79375" cy="22225"/>
            </a:xfrm>
            <a:custGeom>
              <a:avLst/>
              <a:gdLst>
                <a:gd name="T0" fmla="*/ 2147483647 w 48"/>
                <a:gd name="T1" fmla="*/ 2147483647 h 12"/>
                <a:gd name="T2" fmla="*/ 2147483647 w 48"/>
                <a:gd name="T3" fmla="*/ 2147483647 h 12"/>
                <a:gd name="T4" fmla="*/ 2147483647 w 48"/>
                <a:gd name="T5" fmla="*/ 2147483647 h 12"/>
                <a:gd name="T6" fmla="*/ 0 w 48"/>
                <a:gd name="T7" fmla="*/ 2147483647 h 12"/>
                <a:gd name="T8" fmla="*/ 2147483647 w 48"/>
                <a:gd name="T9" fmla="*/ 2147483647 h 12"/>
                <a:gd name="T10" fmla="*/ 2147483647 w 48"/>
                <a:gd name="T11" fmla="*/ 2147483647 h 12"/>
                <a:gd name="T12" fmla="*/ 2147483647 w 48"/>
                <a:gd name="T13" fmla="*/ 0 h 12"/>
                <a:gd name="T14" fmla="*/ 2147483647 w 48"/>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12"/>
                <a:gd name="T26" fmla="*/ 48 w 48"/>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12">
                  <a:moveTo>
                    <a:pt x="48" y="6"/>
                  </a:moveTo>
                  <a:lnTo>
                    <a:pt x="18" y="6"/>
                  </a:lnTo>
                  <a:lnTo>
                    <a:pt x="6" y="12"/>
                  </a:lnTo>
                  <a:lnTo>
                    <a:pt x="0" y="12"/>
                  </a:lnTo>
                  <a:lnTo>
                    <a:pt x="6" y="6"/>
                  </a:lnTo>
                  <a:lnTo>
                    <a:pt x="24" y="6"/>
                  </a:lnTo>
                  <a:lnTo>
                    <a:pt x="42" y="0"/>
                  </a:lnTo>
                  <a:lnTo>
                    <a:pt x="48" y="6"/>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59" name="Freeform 3951"/>
            <p:cNvSpPr>
              <a:spLocks/>
            </p:cNvSpPr>
            <p:nvPr/>
          </p:nvSpPr>
          <p:spPr bwMode="auto">
            <a:xfrm>
              <a:off x="7747000" y="2530475"/>
              <a:ext cx="30163" cy="42862"/>
            </a:xfrm>
            <a:custGeom>
              <a:avLst/>
              <a:gdLst>
                <a:gd name="T0" fmla="*/ 2147483647 w 18"/>
                <a:gd name="T1" fmla="*/ 0 h 24"/>
                <a:gd name="T2" fmla="*/ 2147483647 w 18"/>
                <a:gd name="T3" fmla="*/ 2147483647 h 24"/>
                <a:gd name="T4" fmla="*/ 0 w 18"/>
                <a:gd name="T5" fmla="*/ 2147483647 h 24"/>
                <a:gd name="T6" fmla="*/ 2147483647 w 18"/>
                <a:gd name="T7" fmla="*/ 2147483647 h 24"/>
                <a:gd name="T8" fmla="*/ 2147483647 w 18"/>
                <a:gd name="T9" fmla="*/ 2147483647 h 24"/>
                <a:gd name="T10" fmla="*/ 2147483647 w 18"/>
                <a:gd name="T11" fmla="*/ 0 h 24"/>
                <a:gd name="T12" fmla="*/ 0 60000 65536"/>
                <a:gd name="T13" fmla="*/ 0 60000 65536"/>
                <a:gd name="T14" fmla="*/ 0 60000 65536"/>
                <a:gd name="T15" fmla="*/ 0 60000 65536"/>
                <a:gd name="T16" fmla="*/ 0 60000 65536"/>
                <a:gd name="T17" fmla="*/ 0 60000 65536"/>
                <a:gd name="T18" fmla="*/ 0 w 18"/>
                <a:gd name="T19" fmla="*/ 0 h 24"/>
                <a:gd name="T20" fmla="*/ 18 w 18"/>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8" h="24">
                  <a:moveTo>
                    <a:pt x="18" y="0"/>
                  </a:moveTo>
                  <a:lnTo>
                    <a:pt x="6" y="6"/>
                  </a:lnTo>
                  <a:lnTo>
                    <a:pt x="0" y="24"/>
                  </a:lnTo>
                  <a:lnTo>
                    <a:pt x="12" y="12"/>
                  </a:lnTo>
                  <a:lnTo>
                    <a:pt x="18" y="6"/>
                  </a:lnTo>
                  <a:lnTo>
                    <a:pt x="18" y="0"/>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60" name="Freeform 3952"/>
            <p:cNvSpPr>
              <a:spLocks/>
            </p:cNvSpPr>
            <p:nvPr/>
          </p:nvSpPr>
          <p:spPr bwMode="auto">
            <a:xfrm>
              <a:off x="7591425" y="1685925"/>
              <a:ext cx="30163" cy="22225"/>
            </a:xfrm>
            <a:custGeom>
              <a:avLst/>
              <a:gdLst>
                <a:gd name="T0" fmla="*/ 2147483647 w 18"/>
                <a:gd name="T1" fmla="*/ 0 h 12"/>
                <a:gd name="T2" fmla="*/ 0 w 18"/>
                <a:gd name="T3" fmla="*/ 2147483647 h 12"/>
                <a:gd name="T4" fmla="*/ 2147483647 w 18"/>
                <a:gd name="T5" fmla="*/ 2147483647 h 12"/>
                <a:gd name="T6" fmla="*/ 2147483647 w 18"/>
                <a:gd name="T7" fmla="*/ 2147483647 h 12"/>
                <a:gd name="T8" fmla="*/ 2147483647 w 18"/>
                <a:gd name="T9" fmla="*/ 0 h 12"/>
                <a:gd name="T10" fmla="*/ 0 60000 65536"/>
                <a:gd name="T11" fmla="*/ 0 60000 65536"/>
                <a:gd name="T12" fmla="*/ 0 60000 65536"/>
                <a:gd name="T13" fmla="*/ 0 60000 65536"/>
                <a:gd name="T14" fmla="*/ 0 60000 65536"/>
                <a:gd name="T15" fmla="*/ 0 w 18"/>
                <a:gd name="T16" fmla="*/ 0 h 12"/>
                <a:gd name="T17" fmla="*/ 18 w 18"/>
                <a:gd name="T18" fmla="*/ 12 h 12"/>
              </a:gdLst>
              <a:ahLst/>
              <a:cxnLst>
                <a:cxn ang="T10">
                  <a:pos x="T0" y="T1"/>
                </a:cxn>
                <a:cxn ang="T11">
                  <a:pos x="T2" y="T3"/>
                </a:cxn>
                <a:cxn ang="T12">
                  <a:pos x="T4" y="T5"/>
                </a:cxn>
                <a:cxn ang="T13">
                  <a:pos x="T6" y="T7"/>
                </a:cxn>
                <a:cxn ang="T14">
                  <a:pos x="T8" y="T9"/>
                </a:cxn>
              </a:cxnLst>
              <a:rect l="T15" t="T16" r="T17" b="T18"/>
              <a:pathLst>
                <a:path w="18" h="12">
                  <a:moveTo>
                    <a:pt x="6" y="0"/>
                  </a:moveTo>
                  <a:lnTo>
                    <a:pt x="0" y="6"/>
                  </a:lnTo>
                  <a:lnTo>
                    <a:pt x="12" y="12"/>
                  </a:lnTo>
                  <a:lnTo>
                    <a:pt x="18" y="6"/>
                  </a:lnTo>
                  <a:lnTo>
                    <a:pt x="6" y="0"/>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61" name="Freeform 3953"/>
            <p:cNvSpPr>
              <a:spLocks/>
            </p:cNvSpPr>
            <p:nvPr/>
          </p:nvSpPr>
          <p:spPr bwMode="auto">
            <a:xfrm>
              <a:off x="5197475" y="1717675"/>
              <a:ext cx="47625" cy="11112"/>
            </a:xfrm>
            <a:custGeom>
              <a:avLst/>
              <a:gdLst>
                <a:gd name="T0" fmla="*/ 2147483647 w 29"/>
                <a:gd name="T1" fmla="*/ 2147483647 h 6"/>
                <a:gd name="T2" fmla="*/ 0 w 29"/>
                <a:gd name="T3" fmla="*/ 0 h 6"/>
                <a:gd name="T4" fmla="*/ 0 w 29"/>
                <a:gd name="T5" fmla="*/ 0 h 6"/>
                <a:gd name="T6" fmla="*/ 2147483647 w 29"/>
                <a:gd name="T7" fmla="*/ 2147483647 h 6"/>
                <a:gd name="T8" fmla="*/ 2147483647 w 29"/>
                <a:gd name="T9" fmla="*/ 2147483647 h 6"/>
                <a:gd name="T10" fmla="*/ 0 60000 65536"/>
                <a:gd name="T11" fmla="*/ 0 60000 65536"/>
                <a:gd name="T12" fmla="*/ 0 60000 65536"/>
                <a:gd name="T13" fmla="*/ 0 60000 65536"/>
                <a:gd name="T14" fmla="*/ 0 60000 65536"/>
                <a:gd name="T15" fmla="*/ 0 w 29"/>
                <a:gd name="T16" fmla="*/ 0 h 6"/>
                <a:gd name="T17" fmla="*/ 29 w 29"/>
                <a:gd name="T18" fmla="*/ 6 h 6"/>
              </a:gdLst>
              <a:ahLst/>
              <a:cxnLst>
                <a:cxn ang="T10">
                  <a:pos x="T0" y="T1"/>
                </a:cxn>
                <a:cxn ang="T11">
                  <a:pos x="T2" y="T3"/>
                </a:cxn>
                <a:cxn ang="T12">
                  <a:pos x="T4" y="T5"/>
                </a:cxn>
                <a:cxn ang="T13">
                  <a:pos x="T6" y="T7"/>
                </a:cxn>
                <a:cxn ang="T14">
                  <a:pos x="T8" y="T9"/>
                </a:cxn>
              </a:cxnLst>
              <a:rect l="T15" t="T16" r="T17" b="T18"/>
              <a:pathLst>
                <a:path w="29" h="6">
                  <a:moveTo>
                    <a:pt x="29" y="6"/>
                  </a:moveTo>
                  <a:lnTo>
                    <a:pt x="0" y="0"/>
                  </a:lnTo>
                  <a:lnTo>
                    <a:pt x="17" y="6"/>
                  </a:lnTo>
                  <a:lnTo>
                    <a:pt x="29" y="6"/>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62" name="Freeform 3954"/>
            <p:cNvSpPr>
              <a:spLocks/>
            </p:cNvSpPr>
            <p:nvPr/>
          </p:nvSpPr>
          <p:spPr bwMode="auto">
            <a:xfrm>
              <a:off x="4513263" y="2092325"/>
              <a:ext cx="30163" cy="11112"/>
            </a:xfrm>
            <a:custGeom>
              <a:avLst/>
              <a:gdLst>
                <a:gd name="T0" fmla="*/ 2147483647 w 18"/>
                <a:gd name="T1" fmla="*/ 0 h 6"/>
                <a:gd name="T2" fmla="*/ 0 w 18"/>
                <a:gd name="T3" fmla="*/ 2147483647 h 6"/>
                <a:gd name="T4" fmla="*/ 0 w 18"/>
                <a:gd name="T5" fmla="*/ 0 h 6"/>
                <a:gd name="T6" fmla="*/ 2147483647 w 18"/>
                <a:gd name="T7" fmla="*/ 0 h 6"/>
                <a:gd name="T8" fmla="*/ 2147483647 w 18"/>
                <a:gd name="T9" fmla="*/ 0 h 6"/>
                <a:gd name="T10" fmla="*/ 0 60000 65536"/>
                <a:gd name="T11" fmla="*/ 0 60000 65536"/>
                <a:gd name="T12" fmla="*/ 0 60000 65536"/>
                <a:gd name="T13" fmla="*/ 0 60000 65536"/>
                <a:gd name="T14" fmla="*/ 0 60000 65536"/>
                <a:gd name="T15" fmla="*/ 0 w 18"/>
                <a:gd name="T16" fmla="*/ 0 h 6"/>
                <a:gd name="T17" fmla="*/ 18 w 18"/>
                <a:gd name="T18" fmla="*/ 6 h 6"/>
              </a:gdLst>
              <a:ahLst/>
              <a:cxnLst>
                <a:cxn ang="T10">
                  <a:pos x="T0" y="T1"/>
                </a:cxn>
                <a:cxn ang="T11">
                  <a:pos x="T2" y="T3"/>
                </a:cxn>
                <a:cxn ang="T12">
                  <a:pos x="T4" y="T5"/>
                </a:cxn>
                <a:cxn ang="T13">
                  <a:pos x="T6" y="T7"/>
                </a:cxn>
                <a:cxn ang="T14">
                  <a:pos x="T8" y="T9"/>
                </a:cxn>
              </a:cxnLst>
              <a:rect l="T15" t="T16" r="T17" b="T18"/>
              <a:pathLst>
                <a:path w="18" h="6">
                  <a:moveTo>
                    <a:pt x="18" y="0"/>
                  </a:moveTo>
                  <a:lnTo>
                    <a:pt x="0" y="6"/>
                  </a:lnTo>
                  <a:lnTo>
                    <a:pt x="0" y="0"/>
                  </a:lnTo>
                  <a:lnTo>
                    <a:pt x="18" y="0"/>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63" name="Freeform 3955"/>
            <p:cNvSpPr>
              <a:spLocks/>
            </p:cNvSpPr>
            <p:nvPr/>
          </p:nvSpPr>
          <p:spPr bwMode="auto">
            <a:xfrm>
              <a:off x="7747000" y="2060575"/>
              <a:ext cx="20638" cy="20637"/>
            </a:xfrm>
            <a:custGeom>
              <a:avLst/>
              <a:gdLst>
                <a:gd name="T0" fmla="*/ 2147483647 w 12"/>
                <a:gd name="T1" fmla="*/ 2147483647 h 12"/>
                <a:gd name="T2" fmla="*/ 2147483647 w 12"/>
                <a:gd name="T3" fmla="*/ 2147483647 h 12"/>
                <a:gd name="T4" fmla="*/ 0 w 12"/>
                <a:gd name="T5" fmla="*/ 2147483647 h 12"/>
                <a:gd name="T6" fmla="*/ 2147483647 w 12"/>
                <a:gd name="T7" fmla="*/ 0 h 12"/>
                <a:gd name="T8" fmla="*/ 2147483647 w 12"/>
                <a:gd name="T9" fmla="*/ 2147483647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12" y="6"/>
                  </a:moveTo>
                  <a:lnTo>
                    <a:pt x="6" y="12"/>
                  </a:lnTo>
                  <a:lnTo>
                    <a:pt x="0" y="6"/>
                  </a:lnTo>
                  <a:lnTo>
                    <a:pt x="6" y="0"/>
                  </a:lnTo>
                  <a:lnTo>
                    <a:pt x="12" y="6"/>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64" name="Freeform 3956"/>
            <p:cNvSpPr>
              <a:spLocks/>
            </p:cNvSpPr>
            <p:nvPr/>
          </p:nvSpPr>
          <p:spPr bwMode="auto">
            <a:xfrm>
              <a:off x="7429500" y="1728788"/>
              <a:ext cx="36513" cy="11112"/>
            </a:xfrm>
            <a:custGeom>
              <a:avLst/>
              <a:gdLst>
                <a:gd name="T0" fmla="*/ 2147483647 w 24"/>
                <a:gd name="T1" fmla="*/ 0 h 6"/>
                <a:gd name="T2" fmla="*/ 2147483647 w 24"/>
                <a:gd name="T3" fmla="*/ 2147483647 h 6"/>
                <a:gd name="T4" fmla="*/ 0 w 24"/>
                <a:gd name="T5" fmla="*/ 0 h 6"/>
                <a:gd name="T6" fmla="*/ 2147483647 w 24"/>
                <a:gd name="T7" fmla="*/ 0 h 6"/>
                <a:gd name="T8" fmla="*/ 2147483647 w 24"/>
                <a:gd name="T9" fmla="*/ 0 h 6"/>
                <a:gd name="T10" fmla="*/ 0 60000 65536"/>
                <a:gd name="T11" fmla="*/ 0 60000 65536"/>
                <a:gd name="T12" fmla="*/ 0 60000 65536"/>
                <a:gd name="T13" fmla="*/ 0 60000 65536"/>
                <a:gd name="T14" fmla="*/ 0 60000 65536"/>
                <a:gd name="T15" fmla="*/ 0 w 24"/>
                <a:gd name="T16" fmla="*/ 0 h 6"/>
                <a:gd name="T17" fmla="*/ 24 w 24"/>
                <a:gd name="T18" fmla="*/ 6 h 6"/>
              </a:gdLst>
              <a:ahLst/>
              <a:cxnLst>
                <a:cxn ang="T10">
                  <a:pos x="T0" y="T1"/>
                </a:cxn>
                <a:cxn ang="T11">
                  <a:pos x="T2" y="T3"/>
                </a:cxn>
                <a:cxn ang="T12">
                  <a:pos x="T4" y="T5"/>
                </a:cxn>
                <a:cxn ang="T13">
                  <a:pos x="T6" y="T7"/>
                </a:cxn>
                <a:cxn ang="T14">
                  <a:pos x="T8" y="T9"/>
                </a:cxn>
              </a:cxnLst>
              <a:rect l="T15" t="T16" r="T17" b="T18"/>
              <a:pathLst>
                <a:path w="24" h="6">
                  <a:moveTo>
                    <a:pt x="24" y="0"/>
                  </a:moveTo>
                  <a:lnTo>
                    <a:pt x="18" y="6"/>
                  </a:lnTo>
                  <a:lnTo>
                    <a:pt x="0" y="0"/>
                  </a:lnTo>
                  <a:lnTo>
                    <a:pt x="18" y="0"/>
                  </a:lnTo>
                  <a:lnTo>
                    <a:pt x="24" y="0"/>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65" name="Freeform 3957"/>
            <p:cNvSpPr>
              <a:spLocks/>
            </p:cNvSpPr>
            <p:nvPr/>
          </p:nvSpPr>
          <p:spPr bwMode="auto">
            <a:xfrm>
              <a:off x="5370513" y="1622425"/>
              <a:ext cx="36513" cy="9525"/>
            </a:xfrm>
            <a:custGeom>
              <a:avLst/>
              <a:gdLst>
                <a:gd name="T0" fmla="*/ 2147483647 w 24"/>
                <a:gd name="T1" fmla="*/ 2147483647 h 6"/>
                <a:gd name="T2" fmla="*/ 0 w 24"/>
                <a:gd name="T3" fmla="*/ 2147483647 h 6"/>
                <a:gd name="T4" fmla="*/ 2147483647 w 24"/>
                <a:gd name="T5" fmla="*/ 0 h 6"/>
                <a:gd name="T6" fmla="*/ 2147483647 w 24"/>
                <a:gd name="T7" fmla="*/ 2147483647 h 6"/>
                <a:gd name="T8" fmla="*/ 2147483647 w 24"/>
                <a:gd name="T9" fmla="*/ 2147483647 h 6"/>
                <a:gd name="T10" fmla="*/ 0 60000 65536"/>
                <a:gd name="T11" fmla="*/ 0 60000 65536"/>
                <a:gd name="T12" fmla="*/ 0 60000 65536"/>
                <a:gd name="T13" fmla="*/ 0 60000 65536"/>
                <a:gd name="T14" fmla="*/ 0 60000 65536"/>
                <a:gd name="T15" fmla="*/ 0 w 24"/>
                <a:gd name="T16" fmla="*/ 0 h 6"/>
                <a:gd name="T17" fmla="*/ 24 w 24"/>
                <a:gd name="T18" fmla="*/ 6 h 6"/>
              </a:gdLst>
              <a:ahLst/>
              <a:cxnLst>
                <a:cxn ang="T10">
                  <a:pos x="T0" y="T1"/>
                </a:cxn>
                <a:cxn ang="T11">
                  <a:pos x="T2" y="T3"/>
                </a:cxn>
                <a:cxn ang="T12">
                  <a:pos x="T4" y="T5"/>
                </a:cxn>
                <a:cxn ang="T13">
                  <a:pos x="T6" y="T7"/>
                </a:cxn>
                <a:cxn ang="T14">
                  <a:pos x="T8" y="T9"/>
                </a:cxn>
              </a:cxnLst>
              <a:rect l="T15" t="T16" r="T17" b="T18"/>
              <a:pathLst>
                <a:path w="24" h="6">
                  <a:moveTo>
                    <a:pt x="24" y="6"/>
                  </a:moveTo>
                  <a:lnTo>
                    <a:pt x="0" y="6"/>
                  </a:lnTo>
                  <a:lnTo>
                    <a:pt x="6" y="0"/>
                  </a:lnTo>
                  <a:lnTo>
                    <a:pt x="18" y="6"/>
                  </a:lnTo>
                  <a:lnTo>
                    <a:pt x="24" y="6"/>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66" name="Freeform 3958"/>
            <p:cNvSpPr>
              <a:spLocks/>
            </p:cNvSpPr>
            <p:nvPr/>
          </p:nvSpPr>
          <p:spPr bwMode="auto">
            <a:xfrm>
              <a:off x="5041900" y="1428750"/>
              <a:ext cx="49213" cy="11112"/>
            </a:xfrm>
            <a:custGeom>
              <a:avLst/>
              <a:gdLst>
                <a:gd name="T0" fmla="*/ 2147483647 w 30"/>
                <a:gd name="T1" fmla="*/ 0 h 6"/>
                <a:gd name="T2" fmla="*/ 0 w 30"/>
                <a:gd name="T3" fmla="*/ 2147483647 h 6"/>
                <a:gd name="T4" fmla="*/ 2147483647 w 30"/>
                <a:gd name="T5" fmla="*/ 2147483647 h 6"/>
                <a:gd name="T6" fmla="*/ 2147483647 w 30"/>
                <a:gd name="T7" fmla="*/ 0 h 6"/>
                <a:gd name="T8" fmla="*/ 0 60000 65536"/>
                <a:gd name="T9" fmla="*/ 0 60000 65536"/>
                <a:gd name="T10" fmla="*/ 0 60000 65536"/>
                <a:gd name="T11" fmla="*/ 0 60000 65536"/>
                <a:gd name="T12" fmla="*/ 0 w 30"/>
                <a:gd name="T13" fmla="*/ 0 h 6"/>
                <a:gd name="T14" fmla="*/ 30 w 30"/>
                <a:gd name="T15" fmla="*/ 6 h 6"/>
              </a:gdLst>
              <a:ahLst/>
              <a:cxnLst>
                <a:cxn ang="T8">
                  <a:pos x="T0" y="T1"/>
                </a:cxn>
                <a:cxn ang="T9">
                  <a:pos x="T2" y="T3"/>
                </a:cxn>
                <a:cxn ang="T10">
                  <a:pos x="T4" y="T5"/>
                </a:cxn>
                <a:cxn ang="T11">
                  <a:pos x="T6" y="T7"/>
                </a:cxn>
              </a:cxnLst>
              <a:rect l="T12" t="T13" r="T14" b="T15"/>
              <a:pathLst>
                <a:path w="30" h="6">
                  <a:moveTo>
                    <a:pt x="30" y="0"/>
                  </a:moveTo>
                  <a:lnTo>
                    <a:pt x="0" y="6"/>
                  </a:lnTo>
                  <a:lnTo>
                    <a:pt x="18" y="6"/>
                  </a:lnTo>
                  <a:lnTo>
                    <a:pt x="30" y="0"/>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67" name="Freeform 3959"/>
            <p:cNvSpPr>
              <a:spLocks/>
            </p:cNvSpPr>
            <p:nvPr/>
          </p:nvSpPr>
          <p:spPr bwMode="auto">
            <a:xfrm>
              <a:off x="5091113" y="1428750"/>
              <a:ext cx="49213" cy="1587"/>
            </a:xfrm>
            <a:custGeom>
              <a:avLst/>
              <a:gdLst>
                <a:gd name="T0" fmla="*/ 2147483647 w 30"/>
                <a:gd name="T1" fmla="*/ 0 h 1587"/>
                <a:gd name="T2" fmla="*/ 0 w 30"/>
                <a:gd name="T3" fmla="*/ 0 h 1587"/>
                <a:gd name="T4" fmla="*/ 2147483647 w 30"/>
                <a:gd name="T5" fmla="*/ 0 h 1587"/>
                <a:gd name="T6" fmla="*/ 2147483647 w 30"/>
                <a:gd name="T7" fmla="*/ 0 h 1587"/>
                <a:gd name="T8" fmla="*/ 0 60000 65536"/>
                <a:gd name="T9" fmla="*/ 0 60000 65536"/>
                <a:gd name="T10" fmla="*/ 0 60000 65536"/>
                <a:gd name="T11" fmla="*/ 0 60000 65536"/>
                <a:gd name="T12" fmla="*/ 0 w 30"/>
                <a:gd name="T13" fmla="*/ 0 h 1587"/>
                <a:gd name="T14" fmla="*/ 30 w 30"/>
                <a:gd name="T15" fmla="*/ 1587 h 1587"/>
              </a:gdLst>
              <a:ahLst/>
              <a:cxnLst>
                <a:cxn ang="T8">
                  <a:pos x="T0" y="T1"/>
                </a:cxn>
                <a:cxn ang="T9">
                  <a:pos x="T2" y="T3"/>
                </a:cxn>
                <a:cxn ang="T10">
                  <a:pos x="T4" y="T5"/>
                </a:cxn>
                <a:cxn ang="T11">
                  <a:pos x="T6" y="T7"/>
                </a:cxn>
              </a:cxnLst>
              <a:rect l="T12" t="T13" r="T14" b="T15"/>
              <a:pathLst>
                <a:path w="30" h="1587">
                  <a:moveTo>
                    <a:pt x="30" y="0"/>
                  </a:moveTo>
                  <a:lnTo>
                    <a:pt x="0" y="0"/>
                  </a:lnTo>
                  <a:lnTo>
                    <a:pt x="30" y="0"/>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68" name="Freeform 3960"/>
            <p:cNvSpPr>
              <a:spLocks/>
            </p:cNvSpPr>
            <p:nvPr/>
          </p:nvSpPr>
          <p:spPr bwMode="auto">
            <a:xfrm>
              <a:off x="6151563" y="1600200"/>
              <a:ext cx="36513" cy="1587"/>
            </a:xfrm>
            <a:custGeom>
              <a:avLst/>
              <a:gdLst>
                <a:gd name="T0" fmla="*/ 2147483647 w 24"/>
                <a:gd name="T1" fmla="*/ 0 h 1587"/>
                <a:gd name="T2" fmla="*/ 0 w 24"/>
                <a:gd name="T3" fmla="*/ 0 h 1587"/>
                <a:gd name="T4" fmla="*/ 2147483647 w 24"/>
                <a:gd name="T5" fmla="*/ 0 h 1587"/>
                <a:gd name="T6" fmla="*/ 2147483647 w 24"/>
                <a:gd name="T7" fmla="*/ 0 h 1587"/>
                <a:gd name="T8" fmla="*/ 0 60000 65536"/>
                <a:gd name="T9" fmla="*/ 0 60000 65536"/>
                <a:gd name="T10" fmla="*/ 0 60000 65536"/>
                <a:gd name="T11" fmla="*/ 0 60000 65536"/>
                <a:gd name="T12" fmla="*/ 0 w 24"/>
                <a:gd name="T13" fmla="*/ 0 h 1587"/>
                <a:gd name="T14" fmla="*/ 24 w 24"/>
                <a:gd name="T15" fmla="*/ 1587 h 1587"/>
              </a:gdLst>
              <a:ahLst/>
              <a:cxnLst>
                <a:cxn ang="T8">
                  <a:pos x="T0" y="T1"/>
                </a:cxn>
                <a:cxn ang="T9">
                  <a:pos x="T2" y="T3"/>
                </a:cxn>
                <a:cxn ang="T10">
                  <a:pos x="T4" y="T5"/>
                </a:cxn>
                <a:cxn ang="T11">
                  <a:pos x="T6" y="T7"/>
                </a:cxn>
              </a:cxnLst>
              <a:rect l="T12" t="T13" r="T14" b="T15"/>
              <a:pathLst>
                <a:path w="24" h="1587">
                  <a:moveTo>
                    <a:pt x="24" y="0"/>
                  </a:moveTo>
                  <a:lnTo>
                    <a:pt x="0" y="0"/>
                  </a:lnTo>
                  <a:lnTo>
                    <a:pt x="24" y="0"/>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69" name="Freeform 3961"/>
            <p:cNvSpPr>
              <a:spLocks/>
            </p:cNvSpPr>
            <p:nvPr/>
          </p:nvSpPr>
          <p:spPr bwMode="auto">
            <a:xfrm>
              <a:off x="7813675" y="2349500"/>
              <a:ext cx="19050" cy="20637"/>
            </a:xfrm>
            <a:custGeom>
              <a:avLst/>
              <a:gdLst>
                <a:gd name="T0" fmla="*/ 2147483647 w 12"/>
                <a:gd name="T1" fmla="*/ 0 h 12"/>
                <a:gd name="T2" fmla="*/ 2147483647 w 12"/>
                <a:gd name="T3" fmla="*/ 2147483647 h 12"/>
                <a:gd name="T4" fmla="*/ 0 w 12"/>
                <a:gd name="T5" fmla="*/ 0 h 12"/>
                <a:gd name="T6" fmla="*/ 2147483647 w 12"/>
                <a:gd name="T7" fmla="*/ 0 h 12"/>
                <a:gd name="T8" fmla="*/ 0 60000 65536"/>
                <a:gd name="T9" fmla="*/ 0 60000 65536"/>
                <a:gd name="T10" fmla="*/ 0 60000 65536"/>
                <a:gd name="T11" fmla="*/ 0 60000 65536"/>
                <a:gd name="T12" fmla="*/ 0 w 12"/>
                <a:gd name="T13" fmla="*/ 0 h 12"/>
                <a:gd name="T14" fmla="*/ 12 w 12"/>
                <a:gd name="T15" fmla="*/ 12 h 12"/>
              </a:gdLst>
              <a:ahLst/>
              <a:cxnLst>
                <a:cxn ang="T8">
                  <a:pos x="T0" y="T1"/>
                </a:cxn>
                <a:cxn ang="T9">
                  <a:pos x="T2" y="T3"/>
                </a:cxn>
                <a:cxn ang="T10">
                  <a:pos x="T4" y="T5"/>
                </a:cxn>
                <a:cxn ang="T11">
                  <a:pos x="T6" y="T7"/>
                </a:cxn>
              </a:cxnLst>
              <a:rect l="T12" t="T13" r="T14" b="T15"/>
              <a:pathLst>
                <a:path w="12" h="12">
                  <a:moveTo>
                    <a:pt x="12" y="0"/>
                  </a:moveTo>
                  <a:lnTo>
                    <a:pt x="6" y="12"/>
                  </a:lnTo>
                  <a:lnTo>
                    <a:pt x="0" y="0"/>
                  </a:lnTo>
                  <a:lnTo>
                    <a:pt x="12" y="0"/>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70" name="Freeform 3962"/>
            <p:cNvSpPr>
              <a:spLocks/>
            </p:cNvSpPr>
            <p:nvPr/>
          </p:nvSpPr>
          <p:spPr bwMode="auto">
            <a:xfrm>
              <a:off x="7727950" y="2562225"/>
              <a:ext cx="11113" cy="31750"/>
            </a:xfrm>
            <a:custGeom>
              <a:avLst/>
              <a:gdLst>
                <a:gd name="T0" fmla="*/ 2147483647 w 6"/>
                <a:gd name="T1" fmla="*/ 0 h 18"/>
                <a:gd name="T2" fmla="*/ 0 w 6"/>
                <a:gd name="T3" fmla="*/ 2147483647 h 18"/>
                <a:gd name="T4" fmla="*/ 0 w 6"/>
                <a:gd name="T5" fmla="*/ 2147483647 h 18"/>
                <a:gd name="T6" fmla="*/ 2147483647 w 6"/>
                <a:gd name="T7" fmla="*/ 0 h 18"/>
                <a:gd name="T8" fmla="*/ 0 60000 65536"/>
                <a:gd name="T9" fmla="*/ 0 60000 65536"/>
                <a:gd name="T10" fmla="*/ 0 60000 65536"/>
                <a:gd name="T11" fmla="*/ 0 60000 65536"/>
                <a:gd name="T12" fmla="*/ 0 w 6"/>
                <a:gd name="T13" fmla="*/ 0 h 18"/>
                <a:gd name="T14" fmla="*/ 6 w 6"/>
                <a:gd name="T15" fmla="*/ 18 h 18"/>
              </a:gdLst>
              <a:ahLst/>
              <a:cxnLst>
                <a:cxn ang="T8">
                  <a:pos x="T0" y="T1"/>
                </a:cxn>
                <a:cxn ang="T9">
                  <a:pos x="T2" y="T3"/>
                </a:cxn>
                <a:cxn ang="T10">
                  <a:pos x="T4" y="T5"/>
                </a:cxn>
                <a:cxn ang="T11">
                  <a:pos x="T6" y="T7"/>
                </a:cxn>
              </a:cxnLst>
              <a:rect l="T12" t="T13" r="T14" b="T15"/>
              <a:pathLst>
                <a:path w="6" h="18">
                  <a:moveTo>
                    <a:pt x="6" y="0"/>
                  </a:moveTo>
                  <a:lnTo>
                    <a:pt x="0" y="18"/>
                  </a:lnTo>
                  <a:lnTo>
                    <a:pt x="0" y="6"/>
                  </a:lnTo>
                  <a:lnTo>
                    <a:pt x="6" y="0"/>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71" name="Freeform 3963"/>
            <p:cNvSpPr>
              <a:spLocks/>
            </p:cNvSpPr>
            <p:nvPr/>
          </p:nvSpPr>
          <p:spPr bwMode="auto">
            <a:xfrm>
              <a:off x="6708775" y="1600200"/>
              <a:ext cx="19050" cy="11112"/>
            </a:xfrm>
            <a:custGeom>
              <a:avLst/>
              <a:gdLst>
                <a:gd name="T0" fmla="*/ 2147483647 w 12"/>
                <a:gd name="T1" fmla="*/ 0 h 6"/>
                <a:gd name="T2" fmla="*/ 0 w 12"/>
                <a:gd name="T3" fmla="*/ 2147483647 h 6"/>
                <a:gd name="T4" fmla="*/ 2147483647 w 12"/>
                <a:gd name="T5" fmla="*/ 2147483647 h 6"/>
                <a:gd name="T6" fmla="*/ 2147483647 w 12"/>
                <a:gd name="T7" fmla="*/ 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0"/>
                  </a:moveTo>
                  <a:lnTo>
                    <a:pt x="0" y="6"/>
                  </a:lnTo>
                  <a:lnTo>
                    <a:pt x="12" y="6"/>
                  </a:lnTo>
                  <a:lnTo>
                    <a:pt x="12" y="0"/>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72" name="Freeform 3964"/>
            <p:cNvSpPr>
              <a:spLocks/>
            </p:cNvSpPr>
            <p:nvPr/>
          </p:nvSpPr>
          <p:spPr bwMode="auto">
            <a:xfrm>
              <a:off x="4800600" y="1438275"/>
              <a:ext cx="60325" cy="3175"/>
            </a:xfrm>
            <a:custGeom>
              <a:avLst/>
              <a:gdLst>
                <a:gd name="T0" fmla="*/ 2147483647 w 36"/>
                <a:gd name="T1" fmla="*/ 0 h 3175"/>
                <a:gd name="T2" fmla="*/ 0 w 36"/>
                <a:gd name="T3" fmla="*/ 0 h 3175"/>
                <a:gd name="T4" fmla="*/ 2147483647 w 36"/>
                <a:gd name="T5" fmla="*/ 0 h 3175"/>
                <a:gd name="T6" fmla="*/ 2147483647 w 36"/>
                <a:gd name="T7" fmla="*/ 0 h 3175"/>
                <a:gd name="T8" fmla="*/ 0 60000 65536"/>
                <a:gd name="T9" fmla="*/ 0 60000 65536"/>
                <a:gd name="T10" fmla="*/ 0 60000 65536"/>
                <a:gd name="T11" fmla="*/ 0 60000 65536"/>
                <a:gd name="T12" fmla="*/ 0 w 36"/>
                <a:gd name="T13" fmla="*/ 0 h 3175"/>
                <a:gd name="T14" fmla="*/ 36 w 36"/>
                <a:gd name="T15" fmla="*/ 3175 h 3175"/>
              </a:gdLst>
              <a:ahLst/>
              <a:cxnLst>
                <a:cxn ang="T8">
                  <a:pos x="T0" y="T1"/>
                </a:cxn>
                <a:cxn ang="T9">
                  <a:pos x="T2" y="T3"/>
                </a:cxn>
                <a:cxn ang="T10">
                  <a:pos x="T4" y="T5"/>
                </a:cxn>
                <a:cxn ang="T11">
                  <a:pos x="T6" y="T7"/>
                </a:cxn>
              </a:cxnLst>
              <a:rect l="T12" t="T13" r="T14" b="T15"/>
              <a:pathLst>
                <a:path w="36" h="3175">
                  <a:moveTo>
                    <a:pt x="36" y="0"/>
                  </a:moveTo>
                  <a:lnTo>
                    <a:pt x="0" y="0"/>
                  </a:lnTo>
                  <a:lnTo>
                    <a:pt x="12" y="0"/>
                  </a:lnTo>
                  <a:lnTo>
                    <a:pt x="36" y="0"/>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73" name="Freeform 3965"/>
            <p:cNvSpPr>
              <a:spLocks/>
            </p:cNvSpPr>
            <p:nvPr/>
          </p:nvSpPr>
          <p:spPr bwMode="auto">
            <a:xfrm>
              <a:off x="5532438" y="1654175"/>
              <a:ext cx="19050" cy="9525"/>
            </a:xfrm>
            <a:custGeom>
              <a:avLst/>
              <a:gdLst>
                <a:gd name="T0" fmla="*/ 2147483647 w 12"/>
                <a:gd name="T1" fmla="*/ 0 h 6"/>
                <a:gd name="T2" fmla="*/ 0 w 12"/>
                <a:gd name="T3" fmla="*/ 2147483647 h 6"/>
                <a:gd name="T4" fmla="*/ 0 w 12"/>
                <a:gd name="T5" fmla="*/ 0 h 6"/>
                <a:gd name="T6" fmla="*/ 2147483647 w 12"/>
                <a:gd name="T7" fmla="*/ 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0"/>
                  </a:moveTo>
                  <a:lnTo>
                    <a:pt x="0" y="6"/>
                  </a:lnTo>
                  <a:lnTo>
                    <a:pt x="0" y="0"/>
                  </a:lnTo>
                  <a:lnTo>
                    <a:pt x="12" y="0"/>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74" name="Freeform 3966"/>
            <p:cNvSpPr>
              <a:spLocks/>
            </p:cNvSpPr>
            <p:nvPr/>
          </p:nvSpPr>
          <p:spPr bwMode="auto">
            <a:xfrm>
              <a:off x="5016500" y="1438275"/>
              <a:ext cx="25400" cy="11112"/>
            </a:xfrm>
            <a:custGeom>
              <a:avLst/>
              <a:gdLst>
                <a:gd name="T0" fmla="*/ 2147483647 w 18"/>
                <a:gd name="T1" fmla="*/ 0 h 6"/>
                <a:gd name="T2" fmla="*/ 0 w 18"/>
                <a:gd name="T3" fmla="*/ 0 h 6"/>
                <a:gd name="T4" fmla="*/ 2147483647 w 18"/>
                <a:gd name="T5" fmla="*/ 2147483647 h 6"/>
                <a:gd name="T6" fmla="*/ 2147483647 w 18"/>
                <a:gd name="T7" fmla="*/ 0 h 6"/>
                <a:gd name="T8" fmla="*/ 0 60000 65536"/>
                <a:gd name="T9" fmla="*/ 0 60000 65536"/>
                <a:gd name="T10" fmla="*/ 0 60000 65536"/>
                <a:gd name="T11" fmla="*/ 0 60000 65536"/>
                <a:gd name="T12" fmla="*/ 0 w 18"/>
                <a:gd name="T13" fmla="*/ 0 h 6"/>
                <a:gd name="T14" fmla="*/ 18 w 18"/>
                <a:gd name="T15" fmla="*/ 6 h 6"/>
              </a:gdLst>
              <a:ahLst/>
              <a:cxnLst>
                <a:cxn ang="T8">
                  <a:pos x="T0" y="T1"/>
                </a:cxn>
                <a:cxn ang="T9">
                  <a:pos x="T2" y="T3"/>
                </a:cxn>
                <a:cxn ang="T10">
                  <a:pos x="T4" y="T5"/>
                </a:cxn>
                <a:cxn ang="T11">
                  <a:pos x="T6" y="T7"/>
                </a:cxn>
              </a:cxnLst>
              <a:rect l="T12" t="T13" r="T14" b="T15"/>
              <a:pathLst>
                <a:path w="18" h="6">
                  <a:moveTo>
                    <a:pt x="18" y="0"/>
                  </a:moveTo>
                  <a:lnTo>
                    <a:pt x="0" y="0"/>
                  </a:lnTo>
                  <a:lnTo>
                    <a:pt x="6" y="6"/>
                  </a:lnTo>
                  <a:lnTo>
                    <a:pt x="18" y="0"/>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75" name="Freeform 3967"/>
            <p:cNvSpPr>
              <a:spLocks/>
            </p:cNvSpPr>
            <p:nvPr/>
          </p:nvSpPr>
          <p:spPr bwMode="auto">
            <a:xfrm>
              <a:off x="7918450" y="2187575"/>
              <a:ext cx="39688" cy="33337"/>
            </a:xfrm>
            <a:custGeom>
              <a:avLst/>
              <a:gdLst>
                <a:gd name="T0" fmla="*/ 2147483647 w 24"/>
                <a:gd name="T1" fmla="*/ 2147483647 h 18"/>
                <a:gd name="T2" fmla="*/ 0 w 24"/>
                <a:gd name="T3" fmla="*/ 0 h 18"/>
                <a:gd name="T4" fmla="*/ 2147483647 w 24"/>
                <a:gd name="T5" fmla="*/ 2147483647 h 18"/>
                <a:gd name="T6" fmla="*/ 2147483647 w 24"/>
                <a:gd name="T7" fmla="*/ 2147483647 h 18"/>
                <a:gd name="T8" fmla="*/ 0 60000 65536"/>
                <a:gd name="T9" fmla="*/ 0 60000 65536"/>
                <a:gd name="T10" fmla="*/ 0 60000 65536"/>
                <a:gd name="T11" fmla="*/ 0 60000 65536"/>
                <a:gd name="T12" fmla="*/ 0 w 24"/>
                <a:gd name="T13" fmla="*/ 0 h 18"/>
                <a:gd name="T14" fmla="*/ 24 w 24"/>
                <a:gd name="T15" fmla="*/ 18 h 18"/>
              </a:gdLst>
              <a:ahLst/>
              <a:cxnLst>
                <a:cxn ang="T8">
                  <a:pos x="T0" y="T1"/>
                </a:cxn>
                <a:cxn ang="T9">
                  <a:pos x="T2" y="T3"/>
                </a:cxn>
                <a:cxn ang="T10">
                  <a:pos x="T4" y="T5"/>
                </a:cxn>
                <a:cxn ang="T11">
                  <a:pos x="T6" y="T7"/>
                </a:cxn>
              </a:cxnLst>
              <a:rect l="T12" t="T13" r="T14" b="T15"/>
              <a:pathLst>
                <a:path w="24" h="18">
                  <a:moveTo>
                    <a:pt x="24" y="18"/>
                  </a:moveTo>
                  <a:lnTo>
                    <a:pt x="0" y="0"/>
                  </a:lnTo>
                  <a:lnTo>
                    <a:pt x="18" y="12"/>
                  </a:lnTo>
                  <a:lnTo>
                    <a:pt x="24" y="18"/>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76" name="Freeform 3968"/>
            <p:cNvSpPr>
              <a:spLocks/>
            </p:cNvSpPr>
            <p:nvPr/>
          </p:nvSpPr>
          <p:spPr bwMode="auto">
            <a:xfrm>
              <a:off x="6562725" y="1557338"/>
              <a:ext cx="19050" cy="11112"/>
            </a:xfrm>
            <a:custGeom>
              <a:avLst/>
              <a:gdLst>
                <a:gd name="T0" fmla="*/ 2147483647 w 12"/>
                <a:gd name="T1" fmla="*/ 2147483647 h 6"/>
                <a:gd name="T2" fmla="*/ 0 w 12"/>
                <a:gd name="T3" fmla="*/ 0 h 6"/>
                <a:gd name="T4" fmla="*/ 2147483647 w 12"/>
                <a:gd name="T5" fmla="*/ 2147483647 h 6"/>
                <a:gd name="T6" fmla="*/ 2147483647 w 12"/>
                <a:gd name="T7" fmla="*/ 2147483647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6"/>
                  </a:moveTo>
                  <a:lnTo>
                    <a:pt x="0" y="0"/>
                  </a:lnTo>
                  <a:lnTo>
                    <a:pt x="12" y="6"/>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77" name="Freeform 3969"/>
            <p:cNvSpPr>
              <a:spLocks/>
            </p:cNvSpPr>
            <p:nvPr/>
          </p:nvSpPr>
          <p:spPr bwMode="auto">
            <a:xfrm>
              <a:off x="4513263" y="2070100"/>
              <a:ext cx="20638" cy="11112"/>
            </a:xfrm>
            <a:custGeom>
              <a:avLst/>
              <a:gdLst>
                <a:gd name="T0" fmla="*/ 2147483647 w 12"/>
                <a:gd name="T1" fmla="*/ 2147483647 h 6"/>
                <a:gd name="T2" fmla="*/ 0 w 12"/>
                <a:gd name="T3" fmla="*/ 0 h 6"/>
                <a:gd name="T4" fmla="*/ 2147483647 w 12"/>
                <a:gd name="T5" fmla="*/ 0 h 6"/>
                <a:gd name="T6" fmla="*/ 2147483647 w 12"/>
                <a:gd name="T7" fmla="*/ 2147483647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6"/>
                  </a:moveTo>
                  <a:lnTo>
                    <a:pt x="0" y="0"/>
                  </a:lnTo>
                  <a:lnTo>
                    <a:pt x="6" y="0"/>
                  </a:lnTo>
                  <a:lnTo>
                    <a:pt x="12" y="6"/>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78" name="Freeform 3970"/>
            <p:cNvSpPr>
              <a:spLocks/>
            </p:cNvSpPr>
            <p:nvPr/>
          </p:nvSpPr>
          <p:spPr bwMode="auto">
            <a:xfrm>
              <a:off x="4321175" y="2582863"/>
              <a:ext cx="9525" cy="3175"/>
            </a:xfrm>
            <a:custGeom>
              <a:avLst/>
              <a:gdLst>
                <a:gd name="T0" fmla="*/ 2147483647 w 6"/>
                <a:gd name="T1" fmla="*/ 0 h 3175"/>
                <a:gd name="T2" fmla="*/ 2147483647 w 6"/>
                <a:gd name="T3" fmla="*/ 0 h 3175"/>
                <a:gd name="T4" fmla="*/ 2147483647 w 6"/>
                <a:gd name="T5" fmla="*/ 0 h 3175"/>
                <a:gd name="T6" fmla="*/ 0 w 6"/>
                <a:gd name="T7" fmla="*/ 0 h 3175"/>
                <a:gd name="T8" fmla="*/ 2147483647 w 6"/>
                <a:gd name="T9" fmla="*/ 0 h 3175"/>
                <a:gd name="T10" fmla="*/ 2147483647 w 6"/>
                <a:gd name="T11" fmla="*/ 0 h 3175"/>
                <a:gd name="T12" fmla="*/ 0 60000 65536"/>
                <a:gd name="T13" fmla="*/ 0 60000 65536"/>
                <a:gd name="T14" fmla="*/ 0 60000 65536"/>
                <a:gd name="T15" fmla="*/ 0 60000 65536"/>
                <a:gd name="T16" fmla="*/ 0 60000 65536"/>
                <a:gd name="T17" fmla="*/ 0 60000 65536"/>
                <a:gd name="T18" fmla="*/ 0 w 6"/>
                <a:gd name="T19" fmla="*/ 0 h 3175"/>
                <a:gd name="T20" fmla="*/ 6 w 6"/>
                <a:gd name="T21" fmla="*/ 3175 h 3175"/>
              </a:gdLst>
              <a:ahLst/>
              <a:cxnLst>
                <a:cxn ang="T12">
                  <a:pos x="T0" y="T1"/>
                </a:cxn>
                <a:cxn ang="T13">
                  <a:pos x="T2" y="T3"/>
                </a:cxn>
                <a:cxn ang="T14">
                  <a:pos x="T4" y="T5"/>
                </a:cxn>
                <a:cxn ang="T15">
                  <a:pos x="T6" y="T7"/>
                </a:cxn>
                <a:cxn ang="T16">
                  <a:pos x="T8" y="T9"/>
                </a:cxn>
                <a:cxn ang="T17">
                  <a:pos x="T10" y="T11"/>
                </a:cxn>
              </a:cxnLst>
              <a:rect l="T18" t="T19" r="T20" b="T21"/>
              <a:pathLst>
                <a:path w="6" h="3175">
                  <a:moveTo>
                    <a:pt x="6" y="0"/>
                  </a:moveTo>
                  <a:lnTo>
                    <a:pt x="6" y="0"/>
                  </a:lnTo>
                  <a:lnTo>
                    <a:pt x="0" y="0"/>
                  </a:lnTo>
                  <a:lnTo>
                    <a:pt x="6" y="0"/>
                  </a:lnTo>
                  <a:close/>
                </a:path>
              </a:pathLst>
            </a:custGeom>
            <a:solidFill>
              <a:srgbClr val="ACECF7"/>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79" name="Freeform 3971"/>
            <p:cNvSpPr>
              <a:spLocks/>
            </p:cNvSpPr>
            <p:nvPr/>
          </p:nvSpPr>
          <p:spPr bwMode="auto">
            <a:xfrm>
              <a:off x="4416425" y="2392363"/>
              <a:ext cx="147638" cy="53975"/>
            </a:xfrm>
            <a:custGeom>
              <a:avLst/>
              <a:gdLst>
                <a:gd name="T0" fmla="*/ 2147483647 w 90"/>
                <a:gd name="T1" fmla="*/ 0 h 30"/>
                <a:gd name="T2" fmla="*/ 2147483647 w 90"/>
                <a:gd name="T3" fmla="*/ 0 h 30"/>
                <a:gd name="T4" fmla="*/ 2147483647 w 90"/>
                <a:gd name="T5" fmla="*/ 2147483647 h 30"/>
                <a:gd name="T6" fmla="*/ 2147483647 w 90"/>
                <a:gd name="T7" fmla="*/ 2147483647 h 30"/>
                <a:gd name="T8" fmla="*/ 2147483647 w 90"/>
                <a:gd name="T9" fmla="*/ 2147483647 h 30"/>
                <a:gd name="T10" fmla="*/ 2147483647 w 90"/>
                <a:gd name="T11" fmla="*/ 2147483647 h 30"/>
                <a:gd name="T12" fmla="*/ 2147483647 w 90"/>
                <a:gd name="T13" fmla="*/ 2147483647 h 30"/>
                <a:gd name="T14" fmla="*/ 2147483647 w 90"/>
                <a:gd name="T15" fmla="*/ 2147483647 h 30"/>
                <a:gd name="T16" fmla="*/ 0 w 90"/>
                <a:gd name="T17" fmla="*/ 2147483647 h 30"/>
                <a:gd name="T18" fmla="*/ 2147483647 w 90"/>
                <a:gd name="T19" fmla="*/ 2147483647 h 30"/>
                <a:gd name="T20" fmla="*/ 2147483647 w 90"/>
                <a:gd name="T21" fmla="*/ 2147483647 h 30"/>
                <a:gd name="T22" fmla="*/ 2147483647 w 90"/>
                <a:gd name="T23" fmla="*/ 2147483647 h 30"/>
                <a:gd name="T24" fmla="*/ 2147483647 w 90"/>
                <a:gd name="T25" fmla="*/ 2147483647 h 30"/>
                <a:gd name="T26" fmla="*/ 2147483647 w 90"/>
                <a:gd name="T27" fmla="*/ 2147483647 h 30"/>
                <a:gd name="T28" fmla="*/ 2147483647 w 90"/>
                <a:gd name="T29" fmla="*/ 2147483647 h 30"/>
                <a:gd name="T30" fmla="*/ 2147483647 w 90"/>
                <a:gd name="T31" fmla="*/ 0 h 30"/>
                <a:gd name="T32" fmla="*/ 2147483647 w 90"/>
                <a:gd name="T33" fmla="*/ 2147483647 h 30"/>
                <a:gd name="T34" fmla="*/ 2147483647 w 90"/>
                <a:gd name="T35" fmla="*/ 0 h 30"/>
                <a:gd name="T36" fmla="*/ 2147483647 w 90"/>
                <a:gd name="T37" fmla="*/ 0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30"/>
                <a:gd name="T59" fmla="*/ 90 w 90"/>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30">
                  <a:moveTo>
                    <a:pt x="36" y="0"/>
                  </a:moveTo>
                  <a:lnTo>
                    <a:pt x="36" y="0"/>
                  </a:lnTo>
                  <a:lnTo>
                    <a:pt x="30" y="6"/>
                  </a:lnTo>
                  <a:lnTo>
                    <a:pt x="24" y="6"/>
                  </a:lnTo>
                  <a:lnTo>
                    <a:pt x="18" y="12"/>
                  </a:lnTo>
                  <a:lnTo>
                    <a:pt x="12" y="18"/>
                  </a:lnTo>
                  <a:lnTo>
                    <a:pt x="6" y="18"/>
                  </a:lnTo>
                  <a:lnTo>
                    <a:pt x="0" y="12"/>
                  </a:lnTo>
                  <a:lnTo>
                    <a:pt x="12" y="30"/>
                  </a:lnTo>
                  <a:lnTo>
                    <a:pt x="18" y="30"/>
                  </a:lnTo>
                  <a:lnTo>
                    <a:pt x="36" y="30"/>
                  </a:lnTo>
                  <a:lnTo>
                    <a:pt x="60" y="18"/>
                  </a:lnTo>
                  <a:lnTo>
                    <a:pt x="90" y="24"/>
                  </a:lnTo>
                  <a:lnTo>
                    <a:pt x="90" y="6"/>
                  </a:lnTo>
                  <a:lnTo>
                    <a:pt x="66" y="0"/>
                  </a:lnTo>
                  <a:lnTo>
                    <a:pt x="54" y="6"/>
                  </a:lnTo>
                  <a:lnTo>
                    <a:pt x="54" y="0"/>
                  </a:lnTo>
                  <a:lnTo>
                    <a:pt x="36" y="0"/>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80" name="Freeform 3972"/>
            <p:cNvSpPr>
              <a:spLocks/>
            </p:cNvSpPr>
            <p:nvPr/>
          </p:nvSpPr>
          <p:spPr bwMode="auto">
            <a:xfrm>
              <a:off x="4351338" y="2489200"/>
              <a:ext cx="76200" cy="41275"/>
            </a:xfrm>
            <a:custGeom>
              <a:avLst/>
              <a:gdLst>
                <a:gd name="T0" fmla="*/ 2147483647 w 48"/>
                <a:gd name="T1" fmla="*/ 2147483647 h 23"/>
                <a:gd name="T2" fmla="*/ 2147483647 w 48"/>
                <a:gd name="T3" fmla="*/ 2147483647 h 23"/>
                <a:gd name="T4" fmla="*/ 2147483647 w 48"/>
                <a:gd name="T5" fmla="*/ 2147483647 h 23"/>
                <a:gd name="T6" fmla="*/ 2147483647 w 48"/>
                <a:gd name="T7" fmla="*/ 2147483647 h 23"/>
                <a:gd name="T8" fmla="*/ 2147483647 w 48"/>
                <a:gd name="T9" fmla="*/ 2147483647 h 23"/>
                <a:gd name="T10" fmla="*/ 2147483647 w 48"/>
                <a:gd name="T11" fmla="*/ 2147483647 h 23"/>
                <a:gd name="T12" fmla="*/ 2147483647 w 48"/>
                <a:gd name="T13" fmla="*/ 2147483647 h 23"/>
                <a:gd name="T14" fmla="*/ 2147483647 w 48"/>
                <a:gd name="T15" fmla="*/ 2147483647 h 23"/>
                <a:gd name="T16" fmla="*/ 2147483647 w 48"/>
                <a:gd name="T17" fmla="*/ 2147483647 h 23"/>
                <a:gd name="T18" fmla="*/ 2147483647 w 48"/>
                <a:gd name="T19" fmla="*/ 2147483647 h 23"/>
                <a:gd name="T20" fmla="*/ 2147483647 w 48"/>
                <a:gd name="T21" fmla="*/ 2147483647 h 23"/>
                <a:gd name="T22" fmla="*/ 2147483647 w 48"/>
                <a:gd name="T23" fmla="*/ 2147483647 h 23"/>
                <a:gd name="T24" fmla="*/ 2147483647 w 48"/>
                <a:gd name="T25" fmla="*/ 2147483647 h 23"/>
                <a:gd name="T26" fmla="*/ 2147483647 w 48"/>
                <a:gd name="T27" fmla="*/ 2147483647 h 23"/>
                <a:gd name="T28" fmla="*/ 2147483647 w 48"/>
                <a:gd name="T29" fmla="*/ 2147483647 h 23"/>
                <a:gd name="T30" fmla="*/ 2147483647 w 48"/>
                <a:gd name="T31" fmla="*/ 2147483647 h 23"/>
                <a:gd name="T32" fmla="*/ 2147483647 w 48"/>
                <a:gd name="T33" fmla="*/ 2147483647 h 23"/>
                <a:gd name="T34" fmla="*/ 2147483647 w 48"/>
                <a:gd name="T35" fmla="*/ 2147483647 h 23"/>
                <a:gd name="T36" fmla="*/ 2147483647 w 48"/>
                <a:gd name="T37" fmla="*/ 2147483647 h 23"/>
                <a:gd name="T38" fmla="*/ 2147483647 w 48"/>
                <a:gd name="T39" fmla="*/ 0 h 23"/>
                <a:gd name="T40" fmla="*/ 2147483647 w 48"/>
                <a:gd name="T41" fmla="*/ 0 h 23"/>
                <a:gd name="T42" fmla="*/ 2147483647 w 48"/>
                <a:gd name="T43" fmla="*/ 0 h 23"/>
                <a:gd name="T44" fmla="*/ 2147483647 w 48"/>
                <a:gd name="T45" fmla="*/ 2147483647 h 23"/>
                <a:gd name="T46" fmla="*/ 0 w 48"/>
                <a:gd name="T47" fmla="*/ 2147483647 h 23"/>
                <a:gd name="T48" fmla="*/ 0 w 48"/>
                <a:gd name="T49" fmla="*/ 2147483647 h 23"/>
                <a:gd name="T50" fmla="*/ 0 w 48"/>
                <a:gd name="T51" fmla="*/ 2147483647 h 23"/>
                <a:gd name="T52" fmla="*/ 2147483647 w 48"/>
                <a:gd name="T53" fmla="*/ 2147483647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23"/>
                <a:gd name="T83" fmla="*/ 48 w 48"/>
                <a:gd name="T84" fmla="*/ 23 h 2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23">
                  <a:moveTo>
                    <a:pt x="6" y="23"/>
                  </a:moveTo>
                  <a:lnTo>
                    <a:pt x="12" y="23"/>
                  </a:lnTo>
                  <a:lnTo>
                    <a:pt x="18" y="23"/>
                  </a:lnTo>
                  <a:lnTo>
                    <a:pt x="24" y="23"/>
                  </a:lnTo>
                  <a:lnTo>
                    <a:pt x="30" y="23"/>
                  </a:lnTo>
                  <a:lnTo>
                    <a:pt x="30" y="17"/>
                  </a:lnTo>
                  <a:lnTo>
                    <a:pt x="36" y="17"/>
                  </a:lnTo>
                  <a:lnTo>
                    <a:pt x="30" y="12"/>
                  </a:lnTo>
                  <a:lnTo>
                    <a:pt x="36" y="6"/>
                  </a:lnTo>
                  <a:lnTo>
                    <a:pt x="42" y="6"/>
                  </a:lnTo>
                  <a:lnTo>
                    <a:pt x="48" y="0"/>
                  </a:lnTo>
                  <a:lnTo>
                    <a:pt x="42" y="0"/>
                  </a:lnTo>
                  <a:lnTo>
                    <a:pt x="36" y="0"/>
                  </a:lnTo>
                  <a:lnTo>
                    <a:pt x="6" y="6"/>
                  </a:lnTo>
                  <a:lnTo>
                    <a:pt x="0" y="6"/>
                  </a:lnTo>
                  <a:lnTo>
                    <a:pt x="0" y="12"/>
                  </a:lnTo>
                  <a:lnTo>
                    <a:pt x="0" y="23"/>
                  </a:lnTo>
                  <a:lnTo>
                    <a:pt x="6" y="23"/>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81" name="Freeform 3973"/>
            <p:cNvSpPr>
              <a:spLocks/>
            </p:cNvSpPr>
            <p:nvPr/>
          </p:nvSpPr>
          <p:spPr bwMode="auto">
            <a:xfrm>
              <a:off x="4262438" y="1749425"/>
              <a:ext cx="261938" cy="438150"/>
            </a:xfrm>
            <a:custGeom>
              <a:avLst/>
              <a:gdLst>
                <a:gd name="T0" fmla="*/ 2147483647 w 162"/>
                <a:gd name="T1" fmla="*/ 2147483647 h 245"/>
                <a:gd name="T2" fmla="*/ 2147483647 w 162"/>
                <a:gd name="T3" fmla="*/ 2147483647 h 245"/>
                <a:gd name="T4" fmla="*/ 2147483647 w 162"/>
                <a:gd name="T5" fmla="*/ 2147483647 h 245"/>
                <a:gd name="T6" fmla="*/ 2147483647 w 162"/>
                <a:gd name="T7" fmla="*/ 2147483647 h 245"/>
                <a:gd name="T8" fmla="*/ 2147483647 w 162"/>
                <a:gd name="T9" fmla="*/ 2147483647 h 245"/>
                <a:gd name="T10" fmla="*/ 2147483647 w 162"/>
                <a:gd name="T11" fmla="*/ 2147483647 h 245"/>
                <a:gd name="T12" fmla="*/ 2147483647 w 162"/>
                <a:gd name="T13" fmla="*/ 2147483647 h 245"/>
                <a:gd name="T14" fmla="*/ 2147483647 w 162"/>
                <a:gd name="T15" fmla="*/ 2147483647 h 245"/>
                <a:gd name="T16" fmla="*/ 2147483647 w 162"/>
                <a:gd name="T17" fmla="*/ 2147483647 h 245"/>
                <a:gd name="T18" fmla="*/ 2147483647 w 162"/>
                <a:gd name="T19" fmla="*/ 2147483647 h 245"/>
                <a:gd name="T20" fmla="*/ 2147483647 w 162"/>
                <a:gd name="T21" fmla="*/ 2147483647 h 245"/>
                <a:gd name="T22" fmla="*/ 2147483647 w 162"/>
                <a:gd name="T23" fmla="*/ 2147483647 h 245"/>
                <a:gd name="T24" fmla="*/ 2147483647 w 162"/>
                <a:gd name="T25" fmla="*/ 2147483647 h 245"/>
                <a:gd name="T26" fmla="*/ 2147483647 w 162"/>
                <a:gd name="T27" fmla="*/ 2147483647 h 245"/>
                <a:gd name="T28" fmla="*/ 2147483647 w 162"/>
                <a:gd name="T29" fmla="*/ 2147483647 h 245"/>
                <a:gd name="T30" fmla="*/ 2147483647 w 162"/>
                <a:gd name="T31" fmla="*/ 2147483647 h 245"/>
                <a:gd name="T32" fmla="*/ 2147483647 w 162"/>
                <a:gd name="T33" fmla="*/ 2147483647 h 245"/>
                <a:gd name="T34" fmla="*/ 2147483647 w 162"/>
                <a:gd name="T35" fmla="*/ 2147483647 h 245"/>
                <a:gd name="T36" fmla="*/ 2147483647 w 162"/>
                <a:gd name="T37" fmla="*/ 2147483647 h 245"/>
                <a:gd name="T38" fmla="*/ 2147483647 w 162"/>
                <a:gd name="T39" fmla="*/ 2147483647 h 245"/>
                <a:gd name="T40" fmla="*/ 2147483647 w 162"/>
                <a:gd name="T41" fmla="*/ 2147483647 h 245"/>
                <a:gd name="T42" fmla="*/ 2147483647 w 162"/>
                <a:gd name="T43" fmla="*/ 2147483647 h 245"/>
                <a:gd name="T44" fmla="*/ 2147483647 w 162"/>
                <a:gd name="T45" fmla="*/ 2147483647 h 245"/>
                <a:gd name="T46" fmla="*/ 2147483647 w 162"/>
                <a:gd name="T47" fmla="*/ 2147483647 h 245"/>
                <a:gd name="T48" fmla="*/ 2147483647 w 162"/>
                <a:gd name="T49" fmla="*/ 2147483647 h 245"/>
                <a:gd name="T50" fmla="*/ 2147483647 w 162"/>
                <a:gd name="T51" fmla="*/ 2147483647 h 245"/>
                <a:gd name="T52" fmla="*/ 2147483647 w 162"/>
                <a:gd name="T53" fmla="*/ 2147483647 h 245"/>
                <a:gd name="T54" fmla="*/ 2147483647 w 162"/>
                <a:gd name="T55" fmla="*/ 2147483647 h 245"/>
                <a:gd name="T56" fmla="*/ 2147483647 w 162"/>
                <a:gd name="T57" fmla="*/ 0 h 245"/>
                <a:gd name="T58" fmla="*/ 2147483647 w 162"/>
                <a:gd name="T59" fmla="*/ 2147483647 h 245"/>
                <a:gd name="T60" fmla="*/ 2147483647 w 162"/>
                <a:gd name="T61" fmla="*/ 2147483647 h 245"/>
                <a:gd name="T62" fmla="*/ 2147483647 w 162"/>
                <a:gd name="T63" fmla="*/ 2147483647 h 245"/>
                <a:gd name="T64" fmla="*/ 2147483647 w 162"/>
                <a:gd name="T65" fmla="*/ 2147483647 h 245"/>
                <a:gd name="T66" fmla="*/ 2147483647 w 162"/>
                <a:gd name="T67" fmla="*/ 2147483647 h 2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2"/>
                <a:gd name="T103" fmla="*/ 0 h 245"/>
                <a:gd name="T104" fmla="*/ 162 w 162"/>
                <a:gd name="T105" fmla="*/ 245 h 2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2" h="245">
                  <a:moveTo>
                    <a:pt x="126" y="83"/>
                  </a:moveTo>
                  <a:lnTo>
                    <a:pt x="114" y="95"/>
                  </a:lnTo>
                  <a:lnTo>
                    <a:pt x="102" y="101"/>
                  </a:lnTo>
                  <a:lnTo>
                    <a:pt x="96" y="107"/>
                  </a:lnTo>
                  <a:lnTo>
                    <a:pt x="84" y="107"/>
                  </a:lnTo>
                  <a:lnTo>
                    <a:pt x="84" y="119"/>
                  </a:lnTo>
                  <a:lnTo>
                    <a:pt x="78" y="131"/>
                  </a:lnTo>
                  <a:lnTo>
                    <a:pt x="84" y="149"/>
                  </a:lnTo>
                  <a:lnTo>
                    <a:pt x="102" y="155"/>
                  </a:lnTo>
                  <a:lnTo>
                    <a:pt x="108" y="167"/>
                  </a:lnTo>
                  <a:lnTo>
                    <a:pt x="96" y="173"/>
                  </a:lnTo>
                  <a:lnTo>
                    <a:pt x="90" y="167"/>
                  </a:lnTo>
                  <a:lnTo>
                    <a:pt x="72" y="173"/>
                  </a:lnTo>
                  <a:lnTo>
                    <a:pt x="102" y="173"/>
                  </a:lnTo>
                  <a:lnTo>
                    <a:pt x="96" y="179"/>
                  </a:lnTo>
                  <a:lnTo>
                    <a:pt x="90" y="179"/>
                  </a:lnTo>
                  <a:lnTo>
                    <a:pt x="84" y="185"/>
                  </a:lnTo>
                  <a:lnTo>
                    <a:pt x="78" y="185"/>
                  </a:lnTo>
                  <a:lnTo>
                    <a:pt x="78" y="191"/>
                  </a:lnTo>
                  <a:lnTo>
                    <a:pt x="78" y="197"/>
                  </a:lnTo>
                  <a:lnTo>
                    <a:pt x="84" y="203"/>
                  </a:lnTo>
                  <a:lnTo>
                    <a:pt x="78" y="203"/>
                  </a:lnTo>
                  <a:lnTo>
                    <a:pt x="78" y="215"/>
                  </a:lnTo>
                  <a:lnTo>
                    <a:pt x="72" y="233"/>
                  </a:lnTo>
                  <a:lnTo>
                    <a:pt x="48" y="239"/>
                  </a:lnTo>
                  <a:lnTo>
                    <a:pt x="48" y="245"/>
                  </a:lnTo>
                  <a:lnTo>
                    <a:pt x="30" y="245"/>
                  </a:lnTo>
                  <a:lnTo>
                    <a:pt x="24" y="233"/>
                  </a:lnTo>
                  <a:lnTo>
                    <a:pt x="24" y="221"/>
                  </a:lnTo>
                  <a:lnTo>
                    <a:pt x="12" y="197"/>
                  </a:lnTo>
                  <a:lnTo>
                    <a:pt x="6" y="191"/>
                  </a:lnTo>
                  <a:lnTo>
                    <a:pt x="0" y="179"/>
                  </a:lnTo>
                  <a:lnTo>
                    <a:pt x="6" y="179"/>
                  </a:lnTo>
                  <a:lnTo>
                    <a:pt x="12" y="161"/>
                  </a:lnTo>
                  <a:lnTo>
                    <a:pt x="12" y="149"/>
                  </a:lnTo>
                  <a:lnTo>
                    <a:pt x="12" y="143"/>
                  </a:lnTo>
                  <a:lnTo>
                    <a:pt x="18" y="137"/>
                  </a:lnTo>
                  <a:lnTo>
                    <a:pt x="6" y="131"/>
                  </a:lnTo>
                  <a:lnTo>
                    <a:pt x="6" y="113"/>
                  </a:lnTo>
                  <a:lnTo>
                    <a:pt x="6" y="95"/>
                  </a:lnTo>
                  <a:lnTo>
                    <a:pt x="18" y="89"/>
                  </a:lnTo>
                  <a:lnTo>
                    <a:pt x="30" y="89"/>
                  </a:lnTo>
                  <a:lnTo>
                    <a:pt x="24" y="77"/>
                  </a:lnTo>
                  <a:lnTo>
                    <a:pt x="36" y="60"/>
                  </a:lnTo>
                  <a:lnTo>
                    <a:pt x="36" y="54"/>
                  </a:lnTo>
                  <a:lnTo>
                    <a:pt x="48" y="48"/>
                  </a:lnTo>
                  <a:lnTo>
                    <a:pt x="54" y="42"/>
                  </a:lnTo>
                  <a:lnTo>
                    <a:pt x="60" y="24"/>
                  </a:lnTo>
                  <a:lnTo>
                    <a:pt x="78" y="18"/>
                  </a:lnTo>
                  <a:lnTo>
                    <a:pt x="78" y="12"/>
                  </a:lnTo>
                  <a:lnTo>
                    <a:pt x="102" y="12"/>
                  </a:lnTo>
                  <a:lnTo>
                    <a:pt x="96" y="0"/>
                  </a:lnTo>
                  <a:lnTo>
                    <a:pt x="102" y="0"/>
                  </a:lnTo>
                  <a:lnTo>
                    <a:pt x="144" y="18"/>
                  </a:lnTo>
                  <a:lnTo>
                    <a:pt x="156" y="42"/>
                  </a:lnTo>
                  <a:lnTo>
                    <a:pt x="162" y="60"/>
                  </a:lnTo>
                  <a:lnTo>
                    <a:pt x="144" y="60"/>
                  </a:lnTo>
                  <a:lnTo>
                    <a:pt x="138" y="60"/>
                  </a:lnTo>
                  <a:lnTo>
                    <a:pt x="132" y="60"/>
                  </a:lnTo>
                  <a:lnTo>
                    <a:pt x="126" y="66"/>
                  </a:lnTo>
                  <a:lnTo>
                    <a:pt x="126" y="77"/>
                  </a:lnTo>
                  <a:lnTo>
                    <a:pt x="126" y="83"/>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82" name="Freeform 3974"/>
            <p:cNvSpPr>
              <a:spLocks/>
            </p:cNvSpPr>
            <p:nvPr/>
          </p:nvSpPr>
          <p:spPr bwMode="auto">
            <a:xfrm>
              <a:off x="4427538" y="2112963"/>
              <a:ext cx="17463" cy="22225"/>
            </a:xfrm>
            <a:custGeom>
              <a:avLst/>
              <a:gdLst>
                <a:gd name="T0" fmla="*/ 2147483647 w 12"/>
                <a:gd name="T1" fmla="*/ 0 h 12"/>
                <a:gd name="T2" fmla="*/ 2147483647 w 12"/>
                <a:gd name="T3" fmla="*/ 0 h 12"/>
                <a:gd name="T4" fmla="*/ 2147483647 w 12"/>
                <a:gd name="T5" fmla="*/ 2147483647 h 12"/>
                <a:gd name="T6" fmla="*/ 2147483647 w 12"/>
                <a:gd name="T7" fmla="*/ 2147483647 h 12"/>
                <a:gd name="T8" fmla="*/ 0 w 12"/>
                <a:gd name="T9" fmla="*/ 2147483647 h 12"/>
                <a:gd name="T10" fmla="*/ 2147483647 w 12"/>
                <a:gd name="T11" fmla="*/ 0 h 12"/>
                <a:gd name="T12" fmla="*/ 0 60000 65536"/>
                <a:gd name="T13" fmla="*/ 0 60000 65536"/>
                <a:gd name="T14" fmla="*/ 0 60000 65536"/>
                <a:gd name="T15" fmla="*/ 0 60000 65536"/>
                <a:gd name="T16" fmla="*/ 0 60000 65536"/>
                <a:gd name="T17" fmla="*/ 0 60000 65536"/>
                <a:gd name="T18" fmla="*/ 0 w 12"/>
                <a:gd name="T19" fmla="*/ 0 h 12"/>
                <a:gd name="T20" fmla="*/ 12 w 1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2" h="12">
                  <a:moveTo>
                    <a:pt x="12" y="0"/>
                  </a:moveTo>
                  <a:lnTo>
                    <a:pt x="12" y="0"/>
                  </a:lnTo>
                  <a:lnTo>
                    <a:pt x="6" y="12"/>
                  </a:lnTo>
                  <a:lnTo>
                    <a:pt x="0" y="6"/>
                  </a:lnTo>
                  <a:lnTo>
                    <a:pt x="12" y="0"/>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83" name="Freeform 3975"/>
            <p:cNvSpPr>
              <a:spLocks/>
            </p:cNvSpPr>
            <p:nvPr/>
          </p:nvSpPr>
          <p:spPr bwMode="auto">
            <a:xfrm>
              <a:off x="4159250" y="2455863"/>
              <a:ext cx="112713" cy="63500"/>
            </a:xfrm>
            <a:custGeom>
              <a:avLst/>
              <a:gdLst>
                <a:gd name="T0" fmla="*/ 2147483647 w 71"/>
                <a:gd name="T1" fmla="*/ 2147483647 h 35"/>
                <a:gd name="T2" fmla="*/ 2147483647 w 71"/>
                <a:gd name="T3" fmla="*/ 2147483647 h 35"/>
                <a:gd name="T4" fmla="*/ 2147483647 w 71"/>
                <a:gd name="T5" fmla="*/ 2147483647 h 35"/>
                <a:gd name="T6" fmla="*/ 2147483647 w 71"/>
                <a:gd name="T7" fmla="*/ 2147483647 h 35"/>
                <a:gd name="T8" fmla="*/ 2147483647 w 71"/>
                <a:gd name="T9" fmla="*/ 2147483647 h 35"/>
                <a:gd name="T10" fmla="*/ 2147483647 w 71"/>
                <a:gd name="T11" fmla="*/ 2147483647 h 35"/>
                <a:gd name="T12" fmla="*/ 2147483647 w 71"/>
                <a:gd name="T13" fmla="*/ 2147483647 h 35"/>
                <a:gd name="T14" fmla="*/ 2147483647 w 71"/>
                <a:gd name="T15" fmla="*/ 2147483647 h 35"/>
                <a:gd name="T16" fmla="*/ 0 w 71"/>
                <a:gd name="T17" fmla="*/ 2147483647 h 35"/>
                <a:gd name="T18" fmla="*/ 2147483647 w 71"/>
                <a:gd name="T19" fmla="*/ 2147483647 h 35"/>
                <a:gd name="T20" fmla="*/ 2147483647 w 71"/>
                <a:gd name="T21" fmla="*/ 2147483647 h 35"/>
                <a:gd name="T22" fmla="*/ 2147483647 w 71"/>
                <a:gd name="T23" fmla="*/ 0 h 35"/>
                <a:gd name="T24" fmla="*/ 2147483647 w 71"/>
                <a:gd name="T25" fmla="*/ 0 h 35"/>
                <a:gd name="T26" fmla="*/ 2147483647 w 71"/>
                <a:gd name="T27" fmla="*/ 0 h 35"/>
                <a:gd name="T28" fmla="*/ 2147483647 w 71"/>
                <a:gd name="T29" fmla="*/ 2147483647 h 35"/>
                <a:gd name="T30" fmla="*/ 2147483647 w 71"/>
                <a:gd name="T31" fmla="*/ 2147483647 h 35"/>
                <a:gd name="T32" fmla="*/ 2147483647 w 71"/>
                <a:gd name="T33" fmla="*/ 2147483647 h 35"/>
                <a:gd name="T34" fmla="*/ 2147483647 w 71"/>
                <a:gd name="T35" fmla="*/ 2147483647 h 35"/>
                <a:gd name="T36" fmla="*/ 2147483647 w 71"/>
                <a:gd name="T37" fmla="*/ 2147483647 h 35"/>
                <a:gd name="T38" fmla="*/ 2147483647 w 71"/>
                <a:gd name="T39" fmla="*/ 2147483647 h 35"/>
                <a:gd name="T40" fmla="*/ 2147483647 w 71"/>
                <a:gd name="T41" fmla="*/ 2147483647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35"/>
                <a:gd name="T65" fmla="*/ 71 w 71"/>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35">
                  <a:moveTo>
                    <a:pt x="65" y="18"/>
                  </a:moveTo>
                  <a:lnTo>
                    <a:pt x="65" y="24"/>
                  </a:lnTo>
                  <a:lnTo>
                    <a:pt x="53" y="24"/>
                  </a:lnTo>
                  <a:lnTo>
                    <a:pt x="47" y="35"/>
                  </a:lnTo>
                  <a:lnTo>
                    <a:pt x="35" y="24"/>
                  </a:lnTo>
                  <a:lnTo>
                    <a:pt x="29" y="30"/>
                  </a:lnTo>
                  <a:lnTo>
                    <a:pt x="17" y="35"/>
                  </a:lnTo>
                  <a:lnTo>
                    <a:pt x="6" y="24"/>
                  </a:lnTo>
                  <a:lnTo>
                    <a:pt x="0" y="24"/>
                  </a:lnTo>
                  <a:lnTo>
                    <a:pt x="17" y="6"/>
                  </a:lnTo>
                  <a:lnTo>
                    <a:pt x="23" y="0"/>
                  </a:lnTo>
                  <a:lnTo>
                    <a:pt x="41" y="0"/>
                  </a:lnTo>
                  <a:lnTo>
                    <a:pt x="53" y="0"/>
                  </a:lnTo>
                  <a:lnTo>
                    <a:pt x="53" y="6"/>
                  </a:lnTo>
                  <a:lnTo>
                    <a:pt x="53" y="12"/>
                  </a:lnTo>
                  <a:lnTo>
                    <a:pt x="59" y="12"/>
                  </a:lnTo>
                  <a:lnTo>
                    <a:pt x="71" y="18"/>
                  </a:lnTo>
                  <a:lnTo>
                    <a:pt x="65" y="18"/>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84" name="Freeform 3976"/>
            <p:cNvSpPr>
              <a:spLocks/>
            </p:cNvSpPr>
            <p:nvPr/>
          </p:nvSpPr>
          <p:spPr bwMode="auto">
            <a:xfrm>
              <a:off x="4564063" y="2284413"/>
              <a:ext cx="452438" cy="277812"/>
            </a:xfrm>
            <a:custGeom>
              <a:avLst/>
              <a:gdLst>
                <a:gd name="T0" fmla="*/ 2147483647 w 281"/>
                <a:gd name="T1" fmla="*/ 0 h 155"/>
                <a:gd name="T2" fmla="*/ 2147483647 w 281"/>
                <a:gd name="T3" fmla="*/ 2147483647 h 155"/>
                <a:gd name="T4" fmla="*/ 2147483647 w 281"/>
                <a:gd name="T5" fmla="*/ 2147483647 h 155"/>
                <a:gd name="T6" fmla="*/ 2147483647 w 281"/>
                <a:gd name="T7" fmla="*/ 2147483647 h 155"/>
                <a:gd name="T8" fmla="*/ 2147483647 w 281"/>
                <a:gd name="T9" fmla="*/ 2147483647 h 155"/>
                <a:gd name="T10" fmla="*/ 2147483647 w 281"/>
                <a:gd name="T11" fmla="*/ 2147483647 h 155"/>
                <a:gd name="T12" fmla="*/ 2147483647 w 281"/>
                <a:gd name="T13" fmla="*/ 2147483647 h 155"/>
                <a:gd name="T14" fmla="*/ 2147483647 w 281"/>
                <a:gd name="T15" fmla="*/ 2147483647 h 155"/>
                <a:gd name="T16" fmla="*/ 2147483647 w 281"/>
                <a:gd name="T17" fmla="*/ 2147483647 h 155"/>
                <a:gd name="T18" fmla="*/ 2147483647 w 281"/>
                <a:gd name="T19" fmla="*/ 2147483647 h 155"/>
                <a:gd name="T20" fmla="*/ 2147483647 w 281"/>
                <a:gd name="T21" fmla="*/ 2147483647 h 155"/>
                <a:gd name="T22" fmla="*/ 0 w 281"/>
                <a:gd name="T23" fmla="*/ 2147483647 h 155"/>
                <a:gd name="T24" fmla="*/ 0 w 281"/>
                <a:gd name="T25" fmla="*/ 2147483647 h 155"/>
                <a:gd name="T26" fmla="*/ 2147483647 w 281"/>
                <a:gd name="T27" fmla="*/ 2147483647 h 155"/>
                <a:gd name="T28" fmla="*/ 2147483647 w 281"/>
                <a:gd name="T29" fmla="*/ 2147483647 h 155"/>
                <a:gd name="T30" fmla="*/ 2147483647 w 281"/>
                <a:gd name="T31" fmla="*/ 2147483647 h 155"/>
                <a:gd name="T32" fmla="*/ 2147483647 w 281"/>
                <a:gd name="T33" fmla="*/ 2147483647 h 155"/>
                <a:gd name="T34" fmla="*/ 2147483647 w 281"/>
                <a:gd name="T35" fmla="*/ 2147483647 h 155"/>
                <a:gd name="T36" fmla="*/ 2147483647 w 281"/>
                <a:gd name="T37" fmla="*/ 2147483647 h 155"/>
                <a:gd name="T38" fmla="*/ 2147483647 w 281"/>
                <a:gd name="T39" fmla="*/ 2147483647 h 155"/>
                <a:gd name="T40" fmla="*/ 2147483647 w 281"/>
                <a:gd name="T41" fmla="*/ 2147483647 h 155"/>
                <a:gd name="T42" fmla="*/ 2147483647 w 281"/>
                <a:gd name="T43" fmla="*/ 2147483647 h 155"/>
                <a:gd name="T44" fmla="*/ 2147483647 w 281"/>
                <a:gd name="T45" fmla="*/ 2147483647 h 155"/>
                <a:gd name="T46" fmla="*/ 2147483647 w 281"/>
                <a:gd name="T47" fmla="*/ 2147483647 h 155"/>
                <a:gd name="T48" fmla="*/ 2147483647 w 281"/>
                <a:gd name="T49" fmla="*/ 2147483647 h 155"/>
                <a:gd name="T50" fmla="*/ 2147483647 w 281"/>
                <a:gd name="T51" fmla="*/ 2147483647 h 155"/>
                <a:gd name="T52" fmla="*/ 2147483647 w 281"/>
                <a:gd name="T53" fmla="*/ 2147483647 h 155"/>
                <a:gd name="T54" fmla="*/ 2147483647 w 281"/>
                <a:gd name="T55" fmla="*/ 2147483647 h 155"/>
                <a:gd name="T56" fmla="*/ 2147483647 w 281"/>
                <a:gd name="T57" fmla="*/ 2147483647 h 155"/>
                <a:gd name="T58" fmla="*/ 2147483647 w 281"/>
                <a:gd name="T59" fmla="*/ 2147483647 h 155"/>
                <a:gd name="T60" fmla="*/ 2147483647 w 281"/>
                <a:gd name="T61" fmla="*/ 2147483647 h 155"/>
                <a:gd name="T62" fmla="*/ 2147483647 w 281"/>
                <a:gd name="T63" fmla="*/ 2147483647 h 155"/>
                <a:gd name="T64" fmla="*/ 2147483647 w 281"/>
                <a:gd name="T65" fmla="*/ 2147483647 h 155"/>
                <a:gd name="T66" fmla="*/ 2147483647 w 281"/>
                <a:gd name="T67" fmla="*/ 2147483647 h 155"/>
                <a:gd name="T68" fmla="*/ 2147483647 w 281"/>
                <a:gd name="T69" fmla="*/ 2147483647 h 155"/>
                <a:gd name="T70" fmla="*/ 2147483647 w 281"/>
                <a:gd name="T71" fmla="*/ 2147483647 h 155"/>
                <a:gd name="T72" fmla="*/ 2147483647 w 281"/>
                <a:gd name="T73" fmla="*/ 2147483647 h 155"/>
                <a:gd name="T74" fmla="*/ 2147483647 w 281"/>
                <a:gd name="T75" fmla="*/ 2147483647 h 155"/>
                <a:gd name="T76" fmla="*/ 2147483647 w 281"/>
                <a:gd name="T77" fmla="*/ 2147483647 h 155"/>
                <a:gd name="T78" fmla="*/ 2147483647 w 281"/>
                <a:gd name="T79" fmla="*/ 2147483647 h 155"/>
                <a:gd name="T80" fmla="*/ 2147483647 w 281"/>
                <a:gd name="T81" fmla="*/ 2147483647 h 155"/>
                <a:gd name="T82" fmla="*/ 2147483647 w 281"/>
                <a:gd name="T83" fmla="*/ 2147483647 h 155"/>
                <a:gd name="T84" fmla="*/ 2147483647 w 281"/>
                <a:gd name="T85" fmla="*/ 2147483647 h 155"/>
                <a:gd name="T86" fmla="*/ 2147483647 w 281"/>
                <a:gd name="T87" fmla="*/ 2147483647 h 155"/>
                <a:gd name="T88" fmla="*/ 2147483647 w 281"/>
                <a:gd name="T89" fmla="*/ 2147483647 h 155"/>
                <a:gd name="T90" fmla="*/ 2147483647 w 281"/>
                <a:gd name="T91" fmla="*/ 2147483647 h 155"/>
                <a:gd name="T92" fmla="*/ 2147483647 w 281"/>
                <a:gd name="T93" fmla="*/ 2147483647 h 155"/>
                <a:gd name="T94" fmla="*/ 2147483647 w 281"/>
                <a:gd name="T95" fmla="*/ 2147483647 h 155"/>
                <a:gd name="T96" fmla="*/ 2147483647 w 281"/>
                <a:gd name="T97" fmla="*/ 2147483647 h 155"/>
                <a:gd name="T98" fmla="*/ 2147483647 w 281"/>
                <a:gd name="T99" fmla="*/ 2147483647 h 155"/>
                <a:gd name="T100" fmla="*/ 2147483647 w 281"/>
                <a:gd name="T101" fmla="*/ 2147483647 h 155"/>
                <a:gd name="T102" fmla="*/ 2147483647 w 281"/>
                <a:gd name="T103" fmla="*/ 2147483647 h 155"/>
                <a:gd name="T104" fmla="*/ 2147483647 w 281"/>
                <a:gd name="T105" fmla="*/ 2147483647 h 155"/>
                <a:gd name="T106" fmla="*/ 2147483647 w 281"/>
                <a:gd name="T107" fmla="*/ 2147483647 h 155"/>
                <a:gd name="T108" fmla="*/ 2147483647 w 281"/>
                <a:gd name="T109" fmla="*/ 0 h 1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1"/>
                <a:gd name="T166" fmla="*/ 0 h 155"/>
                <a:gd name="T167" fmla="*/ 281 w 281"/>
                <a:gd name="T168" fmla="*/ 155 h 15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1" h="155">
                  <a:moveTo>
                    <a:pt x="149" y="0"/>
                  </a:moveTo>
                  <a:lnTo>
                    <a:pt x="137" y="6"/>
                  </a:lnTo>
                  <a:lnTo>
                    <a:pt x="119" y="18"/>
                  </a:lnTo>
                  <a:lnTo>
                    <a:pt x="119" y="24"/>
                  </a:lnTo>
                  <a:lnTo>
                    <a:pt x="89" y="18"/>
                  </a:lnTo>
                  <a:lnTo>
                    <a:pt x="66" y="12"/>
                  </a:lnTo>
                  <a:lnTo>
                    <a:pt x="36" y="12"/>
                  </a:lnTo>
                  <a:lnTo>
                    <a:pt x="12" y="12"/>
                  </a:lnTo>
                  <a:lnTo>
                    <a:pt x="18" y="36"/>
                  </a:lnTo>
                  <a:lnTo>
                    <a:pt x="18" y="42"/>
                  </a:lnTo>
                  <a:lnTo>
                    <a:pt x="6" y="60"/>
                  </a:lnTo>
                  <a:lnTo>
                    <a:pt x="0" y="66"/>
                  </a:lnTo>
                  <a:lnTo>
                    <a:pt x="0" y="84"/>
                  </a:lnTo>
                  <a:lnTo>
                    <a:pt x="12" y="90"/>
                  </a:lnTo>
                  <a:lnTo>
                    <a:pt x="42" y="96"/>
                  </a:lnTo>
                  <a:lnTo>
                    <a:pt x="66" y="84"/>
                  </a:lnTo>
                  <a:lnTo>
                    <a:pt x="78" y="72"/>
                  </a:lnTo>
                  <a:lnTo>
                    <a:pt x="83" y="78"/>
                  </a:lnTo>
                  <a:lnTo>
                    <a:pt x="95" y="90"/>
                  </a:lnTo>
                  <a:lnTo>
                    <a:pt x="125" y="108"/>
                  </a:lnTo>
                  <a:lnTo>
                    <a:pt x="137" y="120"/>
                  </a:lnTo>
                  <a:lnTo>
                    <a:pt x="149" y="114"/>
                  </a:lnTo>
                  <a:lnTo>
                    <a:pt x="155" y="114"/>
                  </a:lnTo>
                  <a:lnTo>
                    <a:pt x="149" y="108"/>
                  </a:lnTo>
                  <a:lnTo>
                    <a:pt x="155" y="114"/>
                  </a:lnTo>
                  <a:lnTo>
                    <a:pt x="167" y="114"/>
                  </a:lnTo>
                  <a:lnTo>
                    <a:pt x="149" y="120"/>
                  </a:lnTo>
                  <a:lnTo>
                    <a:pt x="155" y="120"/>
                  </a:lnTo>
                  <a:lnTo>
                    <a:pt x="167" y="126"/>
                  </a:lnTo>
                  <a:lnTo>
                    <a:pt x="185" y="126"/>
                  </a:lnTo>
                  <a:lnTo>
                    <a:pt x="167" y="137"/>
                  </a:lnTo>
                  <a:lnTo>
                    <a:pt x="179" y="143"/>
                  </a:lnTo>
                  <a:lnTo>
                    <a:pt x="185" y="149"/>
                  </a:lnTo>
                  <a:lnTo>
                    <a:pt x="185" y="155"/>
                  </a:lnTo>
                  <a:lnTo>
                    <a:pt x="209" y="149"/>
                  </a:lnTo>
                  <a:lnTo>
                    <a:pt x="221" y="149"/>
                  </a:lnTo>
                  <a:lnTo>
                    <a:pt x="233" y="143"/>
                  </a:lnTo>
                  <a:lnTo>
                    <a:pt x="215" y="143"/>
                  </a:lnTo>
                  <a:lnTo>
                    <a:pt x="203" y="131"/>
                  </a:lnTo>
                  <a:lnTo>
                    <a:pt x="209" y="120"/>
                  </a:lnTo>
                  <a:lnTo>
                    <a:pt x="203" y="126"/>
                  </a:lnTo>
                  <a:lnTo>
                    <a:pt x="209" y="120"/>
                  </a:lnTo>
                  <a:lnTo>
                    <a:pt x="233" y="114"/>
                  </a:lnTo>
                  <a:lnTo>
                    <a:pt x="257" y="102"/>
                  </a:lnTo>
                  <a:lnTo>
                    <a:pt x="263" y="102"/>
                  </a:lnTo>
                  <a:lnTo>
                    <a:pt x="269" y="90"/>
                  </a:lnTo>
                  <a:lnTo>
                    <a:pt x="281" y="84"/>
                  </a:lnTo>
                  <a:lnTo>
                    <a:pt x="269" y="60"/>
                  </a:lnTo>
                  <a:lnTo>
                    <a:pt x="251" y="54"/>
                  </a:lnTo>
                  <a:lnTo>
                    <a:pt x="227" y="42"/>
                  </a:lnTo>
                  <a:lnTo>
                    <a:pt x="215" y="48"/>
                  </a:lnTo>
                  <a:lnTo>
                    <a:pt x="173" y="12"/>
                  </a:lnTo>
                  <a:lnTo>
                    <a:pt x="173" y="6"/>
                  </a:lnTo>
                  <a:lnTo>
                    <a:pt x="149" y="0"/>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85" name="Freeform 3977"/>
            <p:cNvSpPr>
              <a:spLocks/>
            </p:cNvSpPr>
            <p:nvPr/>
          </p:nvSpPr>
          <p:spPr bwMode="auto">
            <a:xfrm>
              <a:off x="828675" y="1663700"/>
              <a:ext cx="1836738" cy="1006475"/>
            </a:xfrm>
            <a:custGeom>
              <a:avLst/>
              <a:gdLst>
                <a:gd name="T0" fmla="*/ 2147483647 w 1142"/>
                <a:gd name="T1" fmla="*/ 2147483647 h 562"/>
                <a:gd name="T2" fmla="*/ 2147483647 w 1142"/>
                <a:gd name="T3" fmla="*/ 2147483647 h 562"/>
                <a:gd name="T4" fmla="*/ 2147483647 w 1142"/>
                <a:gd name="T5" fmla="*/ 2147483647 h 562"/>
                <a:gd name="T6" fmla="*/ 2147483647 w 1142"/>
                <a:gd name="T7" fmla="*/ 2147483647 h 562"/>
                <a:gd name="T8" fmla="*/ 2147483647 w 1142"/>
                <a:gd name="T9" fmla="*/ 2147483647 h 562"/>
                <a:gd name="T10" fmla="*/ 2147483647 w 1142"/>
                <a:gd name="T11" fmla="*/ 2147483647 h 562"/>
                <a:gd name="T12" fmla="*/ 2147483647 w 1142"/>
                <a:gd name="T13" fmla="*/ 2147483647 h 562"/>
                <a:gd name="T14" fmla="*/ 2147483647 w 1142"/>
                <a:gd name="T15" fmla="*/ 2147483647 h 562"/>
                <a:gd name="T16" fmla="*/ 2147483647 w 1142"/>
                <a:gd name="T17" fmla="*/ 2147483647 h 562"/>
                <a:gd name="T18" fmla="*/ 2147483647 w 1142"/>
                <a:gd name="T19" fmla="*/ 2147483647 h 562"/>
                <a:gd name="T20" fmla="*/ 2147483647 w 1142"/>
                <a:gd name="T21" fmla="*/ 2147483647 h 562"/>
                <a:gd name="T22" fmla="*/ 2147483647 w 1142"/>
                <a:gd name="T23" fmla="*/ 2147483647 h 562"/>
                <a:gd name="T24" fmla="*/ 2147483647 w 1142"/>
                <a:gd name="T25" fmla="*/ 2147483647 h 562"/>
                <a:gd name="T26" fmla="*/ 2147483647 w 1142"/>
                <a:gd name="T27" fmla="*/ 2147483647 h 562"/>
                <a:gd name="T28" fmla="*/ 2147483647 w 1142"/>
                <a:gd name="T29" fmla="*/ 2147483647 h 562"/>
                <a:gd name="T30" fmla="*/ 2147483647 w 1142"/>
                <a:gd name="T31" fmla="*/ 2147483647 h 562"/>
                <a:gd name="T32" fmla="*/ 2147483647 w 1142"/>
                <a:gd name="T33" fmla="*/ 2147483647 h 562"/>
                <a:gd name="T34" fmla="*/ 2147483647 w 1142"/>
                <a:gd name="T35" fmla="*/ 2147483647 h 562"/>
                <a:gd name="T36" fmla="*/ 2147483647 w 1142"/>
                <a:gd name="T37" fmla="*/ 2147483647 h 562"/>
                <a:gd name="T38" fmla="*/ 2147483647 w 1142"/>
                <a:gd name="T39" fmla="*/ 2147483647 h 562"/>
                <a:gd name="T40" fmla="*/ 2147483647 w 1142"/>
                <a:gd name="T41" fmla="*/ 2147483647 h 562"/>
                <a:gd name="T42" fmla="*/ 2147483647 w 1142"/>
                <a:gd name="T43" fmla="*/ 2147483647 h 562"/>
                <a:gd name="T44" fmla="*/ 2147483647 w 1142"/>
                <a:gd name="T45" fmla="*/ 2147483647 h 562"/>
                <a:gd name="T46" fmla="*/ 2147483647 w 1142"/>
                <a:gd name="T47" fmla="*/ 2147483647 h 562"/>
                <a:gd name="T48" fmla="*/ 2147483647 w 1142"/>
                <a:gd name="T49" fmla="*/ 2147483647 h 562"/>
                <a:gd name="T50" fmla="*/ 2147483647 w 1142"/>
                <a:gd name="T51" fmla="*/ 2147483647 h 562"/>
                <a:gd name="T52" fmla="*/ 2147483647 w 1142"/>
                <a:gd name="T53" fmla="*/ 2147483647 h 562"/>
                <a:gd name="T54" fmla="*/ 2147483647 w 1142"/>
                <a:gd name="T55" fmla="*/ 2147483647 h 562"/>
                <a:gd name="T56" fmla="*/ 2147483647 w 1142"/>
                <a:gd name="T57" fmla="*/ 2147483647 h 562"/>
                <a:gd name="T58" fmla="*/ 2147483647 w 1142"/>
                <a:gd name="T59" fmla="*/ 2147483647 h 562"/>
                <a:gd name="T60" fmla="*/ 2147483647 w 1142"/>
                <a:gd name="T61" fmla="*/ 2147483647 h 562"/>
                <a:gd name="T62" fmla="*/ 2147483647 w 1142"/>
                <a:gd name="T63" fmla="*/ 2147483647 h 562"/>
                <a:gd name="T64" fmla="*/ 2147483647 w 1142"/>
                <a:gd name="T65" fmla="*/ 2147483647 h 562"/>
                <a:gd name="T66" fmla="*/ 2147483647 w 1142"/>
                <a:gd name="T67" fmla="*/ 2147483647 h 562"/>
                <a:gd name="T68" fmla="*/ 2147483647 w 1142"/>
                <a:gd name="T69" fmla="*/ 2147483647 h 562"/>
                <a:gd name="T70" fmla="*/ 2147483647 w 1142"/>
                <a:gd name="T71" fmla="*/ 2147483647 h 562"/>
                <a:gd name="T72" fmla="*/ 2147483647 w 1142"/>
                <a:gd name="T73" fmla="*/ 2147483647 h 562"/>
                <a:gd name="T74" fmla="*/ 2147483647 w 1142"/>
                <a:gd name="T75" fmla="*/ 2147483647 h 562"/>
                <a:gd name="T76" fmla="*/ 2147483647 w 1142"/>
                <a:gd name="T77" fmla="*/ 2147483647 h 562"/>
                <a:gd name="T78" fmla="*/ 2147483647 w 1142"/>
                <a:gd name="T79" fmla="*/ 2147483647 h 562"/>
                <a:gd name="T80" fmla="*/ 2147483647 w 1142"/>
                <a:gd name="T81" fmla="*/ 2147483647 h 562"/>
                <a:gd name="T82" fmla="*/ 2147483647 w 1142"/>
                <a:gd name="T83" fmla="*/ 2147483647 h 562"/>
                <a:gd name="T84" fmla="*/ 2147483647 w 1142"/>
                <a:gd name="T85" fmla="*/ 2147483647 h 562"/>
                <a:gd name="T86" fmla="*/ 2147483647 w 1142"/>
                <a:gd name="T87" fmla="*/ 2147483647 h 562"/>
                <a:gd name="T88" fmla="*/ 2147483647 w 1142"/>
                <a:gd name="T89" fmla="*/ 2147483647 h 562"/>
                <a:gd name="T90" fmla="*/ 2147483647 w 1142"/>
                <a:gd name="T91" fmla="*/ 2147483647 h 562"/>
                <a:gd name="T92" fmla="*/ 2147483647 w 1142"/>
                <a:gd name="T93" fmla="*/ 2147483647 h 562"/>
                <a:gd name="T94" fmla="*/ 2147483647 w 1142"/>
                <a:gd name="T95" fmla="*/ 2147483647 h 562"/>
                <a:gd name="T96" fmla="*/ 2147483647 w 1142"/>
                <a:gd name="T97" fmla="*/ 2147483647 h 562"/>
                <a:gd name="T98" fmla="*/ 2147483647 w 1142"/>
                <a:gd name="T99" fmla="*/ 2147483647 h 562"/>
                <a:gd name="T100" fmla="*/ 2147483647 w 1142"/>
                <a:gd name="T101" fmla="*/ 2147483647 h 562"/>
                <a:gd name="T102" fmla="*/ 2147483647 w 1142"/>
                <a:gd name="T103" fmla="*/ 2147483647 h 562"/>
                <a:gd name="T104" fmla="*/ 2147483647 w 1142"/>
                <a:gd name="T105" fmla="*/ 2147483647 h 562"/>
                <a:gd name="T106" fmla="*/ 2147483647 w 1142"/>
                <a:gd name="T107" fmla="*/ 2147483647 h 562"/>
                <a:gd name="T108" fmla="*/ 2147483647 w 1142"/>
                <a:gd name="T109" fmla="*/ 2147483647 h 562"/>
                <a:gd name="T110" fmla="*/ 2147483647 w 1142"/>
                <a:gd name="T111" fmla="*/ 2147483647 h 562"/>
                <a:gd name="T112" fmla="*/ 2147483647 w 1142"/>
                <a:gd name="T113" fmla="*/ 2147483647 h 562"/>
                <a:gd name="T114" fmla="*/ 2147483647 w 1142"/>
                <a:gd name="T115" fmla="*/ 2147483647 h 562"/>
                <a:gd name="T116" fmla="*/ 2147483647 w 1142"/>
                <a:gd name="T117" fmla="*/ 2147483647 h 562"/>
                <a:gd name="T118" fmla="*/ 2147483647 w 1142"/>
                <a:gd name="T119" fmla="*/ 2147483647 h 562"/>
                <a:gd name="T120" fmla="*/ 2147483647 w 1142"/>
                <a:gd name="T121" fmla="*/ 2147483647 h 5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42"/>
                <a:gd name="T184" fmla="*/ 0 h 562"/>
                <a:gd name="T185" fmla="*/ 1142 w 1142"/>
                <a:gd name="T186" fmla="*/ 562 h 5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42" h="562">
                  <a:moveTo>
                    <a:pt x="843" y="102"/>
                  </a:moveTo>
                  <a:lnTo>
                    <a:pt x="837" y="96"/>
                  </a:lnTo>
                  <a:lnTo>
                    <a:pt x="855" y="96"/>
                  </a:lnTo>
                  <a:lnTo>
                    <a:pt x="861" y="102"/>
                  </a:lnTo>
                  <a:lnTo>
                    <a:pt x="873" y="96"/>
                  </a:lnTo>
                  <a:lnTo>
                    <a:pt x="867" y="90"/>
                  </a:lnTo>
                  <a:lnTo>
                    <a:pt x="873" y="90"/>
                  </a:lnTo>
                  <a:lnTo>
                    <a:pt x="879" y="96"/>
                  </a:lnTo>
                  <a:lnTo>
                    <a:pt x="915" y="84"/>
                  </a:lnTo>
                  <a:lnTo>
                    <a:pt x="921" y="78"/>
                  </a:lnTo>
                  <a:lnTo>
                    <a:pt x="915" y="66"/>
                  </a:lnTo>
                  <a:lnTo>
                    <a:pt x="921" y="60"/>
                  </a:lnTo>
                  <a:lnTo>
                    <a:pt x="933" y="54"/>
                  </a:lnTo>
                  <a:lnTo>
                    <a:pt x="927" y="54"/>
                  </a:lnTo>
                  <a:lnTo>
                    <a:pt x="939" y="48"/>
                  </a:lnTo>
                  <a:lnTo>
                    <a:pt x="915" y="42"/>
                  </a:lnTo>
                  <a:lnTo>
                    <a:pt x="933" y="42"/>
                  </a:lnTo>
                  <a:lnTo>
                    <a:pt x="891" y="42"/>
                  </a:lnTo>
                  <a:lnTo>
                    <a:pt x="891" y="48"/>
                  </a:lnTo>
                  <a:lnTo>
                    <a:pt x="891" y="54"/>
                  </a:lnTo>
                  <a:lnTo>
                    <a:pt x="879" y="54"/>
                  </a:lnTo>
                  <a:lnTo>
                    <a:pt x="849" y="78"/>
                  </a:lnTo>
                  <a:lnTo>
                    <a:pt x="837" y="84"/>
                  </a:lnTo>
                  <a:lnTo>
                    <a:pt x="837" y="66"/>
                  </a:lnTo>
                  <a:lnTo>
                    <a:pt x="849" y="54"/>
                  </a:lnTo>
                  <a:lnTo>
                    <a:pt x="837" y="48"/>
                  </a:lnTo>
                  <a:lnTo>
                    <a:pt x="813" y="66"/>
                  </a:lnTo>
                  <a:lnTo>
                    <a:pt x="819" y="48"/>
                  </a:lnTo>
                  <a:lnTo>
                    <a:pt x="813" y="48"/>
                  </a:lnTo>
                  <a:lnTo>
                    <a:pt x="825" y="42"/>
                  </a:lnTo>
                  <a:lnTo>
                    <a:pt x="819" y="42"/>
                  </a:lnTo>
                  <a:lnTo>
                    <a:pt x="801" y="42"/>
                  </a:lnTo>
                  <a:lnTo>
                    <a:pt x="801" y="36"/>
                  </a:lnTo>
                  <a:lnTo>
                    <a:pt x="813" y="30"/>
                  </a:lnTo>
                  <a:lnTo>
                    <a:pt x="819" y="30"/>
                  </a:lnTo>
                  <a:lnTo>
                    <a:pt x="813" y="18"/>
                  </a:lnTo>
                  <a:lnTo>
                    <a:pt x="819" y="12"/>
                  </a:lnTo>
                  <a:lnTo>
                    <a:pt x="813" y="6"/>
                  </a:lnTo>
                  <a:lnTo>
                    <a:pt x="807" y="6"/>
                  </a:lnTo>
                  <a:lnTo>
                    <a:pt x="813" y="0"/>
                  </a:lnTo>
                  <a:lnTo>
                    <a:pt x="801" y="6"/>
                  </a:lnTo>
                  <a:lnTo>
                    <a:pt x="807" y="6"/>
                  </a:lnTo>
                  <a:lnTo>
                    <a:pt x="789" y="12"/>
                  </a:lnTo>
                  <a:lnTo>
                    <a:pt x="778" y="12"/>
                  </a:lnTo>
                  <a:lnTo>
                    <a:pt x="772" y="24"/>
                  </a:lnTo>
                  <a:lnTo>
                    <a:pt x="766" y="30"/>
                  </a:lnTo>
                  <a:lnTo>
                    <a:pt x="760" y="36"/>
                  </a:lnTo>
                  <a:lnTo>
                    <a:pt x="789" y="48"/>
                  </a:lnTo>
                  <a:lnTo>
                    <a:pt x="778" y="48"/>
                  </a:lnTo>
                  <a:lnTo>
                    <a:pt x="772" y="48"/>
                  </a:lnTo>
                  <a:lnTo>
                    <a:pt x="766" y="54"/>
                  </a:lnTo>
                  <a:lnTo>
                    <a:pt x="778" y="54"/>
                  </a:lnTo>
                  <a:lnTo>
                    <a:pt x="772" y="60"/>
                  </a:lnTo>
                  <a:lnTo>
                    <a:pt x="748" y="66"/>
                  </a:lnTo>
                  <a:lnTo>
                    <a:pt x="736" y="78"/>
                  </a:lnTo>
                  <a:lnTo>
                    <a:pt x="730" y="90"/>
                  </a:lnTo>
                  <a:lnTo>
                    <a:pt x="718" y="90"/>
                  </a:lnTo>
                  <a:lnTo>
                    <a:pt x="718" y="84"/>
                  </a:lnTo>
                  <a:lnTo>
                    <a:pt x="730" y="84"/>
                  </a:lnTo>
                  <a:lnTo>
                    <a:pt x="724" y="84"/>
                  </a:lnTo>
                  <a:lnTo>
                    <a:pt x="730" y="78"/>
                  </a:lnTo>
                  <a:lnTo>
                    <a:pt x="724" y="78"/>
                  </a:lnTo>
                  <a:lnTo>
                    <a:pt x="742" y="66"/>
                  </a:lnTo>
                  <a:lnTo>
                    <a:pt x="730" y="66"/>
                  </a:lnTo>
                  <a:lnTo>
                    <a:pt x="718" y="60"/>
                  </a:lnTo>
                  <a:lnTo>
                    <a:pt x="706" y="66"/>
                  </a:lnTo>
                  <a:lnTo>
                    <a:pt x="706" y="72"/>
                  </a:lnTo>
                  <a:lnTo>
                    <a:pt x="718" y="72"/>
                  </a:lnTo>
                  <a:lnTo>
                    <a:pt x="706" y="72"/>
                  </a:lnTo>
                  <a:lnTo>
                    <a:pt x="700" y="66"/>
                  </a:lnTo>
                  <a:lnTo>
                    <a:pt x="694" y="72"/>
                  </a:lnTo>
                  <a:lnTo>
                    <a:pt x="646" y="72"/>
                  </a:lnTo>
                  <a:lnTo>
                    <a:pt x="634" y="66"/>
                  </a:lnTo>
                  <a:lnTo>
                    <a:pt x="628" y="66"/>
                  </a:lnTo>
                  <a:lnTo>
                    <a:pt x="622" y="60"/>
                  </a:lnTo>
                  <a:lnTo>
                    <a:pt x="616" y="54"/>
                  </a:lnTo>
                  <a:lnTo>
                    <a:pt x="574" y="60"/>
                  </a:lnTo>
                  <a:lnTo>
                    <a:pt x="586" y="66"/>
                  </a:lnTo>
                  <a:lnTo>
                    <a:pt x="616" y="60"/>
                  </a:lnTo>
                  <a:lnTo>
                    <a:pt x="592" y="66"/>
                  </a:lnTo>
                  <a:lnTo>
                    <a:pt x="580" y="66"/>
                  </a:lnTo>
                  <a:lnTo>
                    <a:pt x="574" y="90"/>
                  </a:lnTo>
                  <a:lnTo>
                    <a:pt x="568" y="84"/>
                  </a:lnTo>
                  <a:lnTo>
                    <a:pt x="562" y="96"/>
                  </a:lnTo>
                  <a:lnTo>
                    <a:pt x="556" y="84"/>
                  </a:lnTo>
                  <a:lnTo>
                    <a:pt x="568" y="84"/>
                  </a:lnTo>
                  <a:lnTo>
                    <a:pt x="562" y="72"/>
                  </a:lnTo>
                  <a:lnTo>
                    <a:pt x="556" y="78"/>
                  </a:lnTo>
                  <a:lnTo>
                    <a:pt x="556" y="72"/>
                  </a:lnTo>
                  <a:lnTo>
                    <a:pt x="550" y="72"/>
                  </a:lnTo>
                  <a:lnTo>
                    <a:pt x="496" y="72"/>
                  </a:lnTo>
                  <a:lnTo>
                    <a:pt x="478" y="72"/>
                  </a:lnTo>
                  <a:lnTo>
                    <a:pt x="502" y="66"/>
                  </a:lnTo>
                  <a:lnTo>
                    <a:pt x="508" y="60"/>
                  </a:lnTo>
                  <a:lnTo>
                    <a:pt x="496" y="54"/>
                  </a:lnTo>
                  <a:lnTo>
                    <a:pt x="484" y="54"/>
                  </a:lnTo>
                  <a:lnTo>
                    <a:pt x="419" y="36"/>
                  </a:lnTo>
                  <a:lnTo>
                    <a:pt x="401" y="48"/>
                  </a:lnTo>
                  <a:lnTo>
                    <a:pt x="395" y="42"/>
                  </a:lnTo>
                  <a:lnTo>
                    <a:pt x="401" y="42"/>
                  </a:lnTo>
                  <a:lnTo>
                    <a:pt x="401" y="30"/>
                  </a:lnTo>
                  <a:lnTo>
                    <a:pt x="401" y="36"/>
                  </a:lnTo>
                  <a:lnTo>
                    <a:pt x="395" y="42"/>
                  </a:lnTo>
                  <a:lnTo>
                    <a:pt x="383" y="42"/>
                  </a:lnTo>
                  <a:lnTo>
                    <a:pt x="377" y="48"/>
                  </a:lnTo>
                  <a:lnTo>
                    <a:pt x="371" y="36"/>
                  </a:lnTo>
                  <a:lnTo>
                    <a:pt x="365" y="24"/>
                  </a:lnTo>
                  <a:lnTo>
                    <a:pt x="371" y="30"/>
                  </a:lnTo>
                  <a:lnTo>
                    <a:pt x="341" y="42"/>
                  </a:lnTo>
                  <a:lnTo>
                    <a:pt x="341" y="36"/>
                  </a:lnTo>
                  <a:lnTo>
                    <a:pt x="311" y="42"/>
                  </a:lnTo>
                  <a:lnTo>
                    <a:pt x="341" y="30"/>
                  </a:lnTo>
                  <a:lnTo>
                    <a:pt x="323" y="36"/>
                  </a:lnTo>
                  <a:lnTo>
                    <a:pt x="287" y="42"/>
                  </a:lnTo>
                  <a:lnTo>
                    <a:pt x="257" y="54"/>
                  </a:lnTo>
                  <a:lnTo>
                    <a:pt x="251" y="54"/>
                  </a:lnTo>
                  <a:lnTo>
                    <a:pt x="239" y="54"/>
                  </a:lnTo>
                  <a:lnTo>
                    <a:pt x="239" y="60"/>
                  </a:lnTo>
                  <a:lnTo>
                    <a:pt x="209" y="48"/>
                  </a:lnTo>
                  <a:lnTo>
                    <a:pt x="185" y="42"/>
                  </a:lnTo>
                  <a:lnTo>
                    <a:pt x="161" y="60"/>
                  </a:lnTo>
                  <a:lnTo>
                    <a:pt x="138" y="78"/>
                  </a:lnTo>
                  <a:lnTo>
                    <a:pt x="114" y="102"/>
                  </a:lnTo>
                  <a:lnTo>
                    <a:pt x="90" y="120"/>
                  </a:lnTo>
                  <a:lnTo>
                    <a:pt x="66" y="143"/>
                  </a:lnTo>
                  <a:lnTo>
                    <a:pt x="48" y="161"/>
                  </a:lnTo>
                  <a:lnTo>
                    <a:pt x="24" y="185"/>
                  </a:lnTo>
                  <a:lnTo>
                    <a:pt x="0" y="203"/>
                  </a:lnTo>
                  <a:lnTo>
                    <a:pt x="30" y="203"/>
                  </a:lnTo>
                  <a:lnTo>
                    <a:pt x="24" y="209"/>
                  </a:lnTo>
                  <a:lnTo>
                    <a:pt x="24" y="227"/>
                  </a:lnTo>
                  <a:lnTo>
                    <a:pt x="36" y="227"/>
                  </a:lnTo>
                  <a:lnTo>
                    <a:pt x="48" y="221"/>
                  </a:lnTo>
                  <a:lnTo>
                    <a:pt x="72" y="215"/>
                  </a:lnTo>
                  <a:lnTo>
                    <a:pt x="72" y="233"/>
                  </a:lnTo>
                  <a:lnTo>
                    <a:pt x="66" y="269"/>
                  </a:lnTo>
                  <a:lnTo>
                    <a:pt x="72" y="275"/>
                  </a:lnTo>
                  <a:lnTo>
                    <a:pt x="84" y="287"/>
                  </a:lnTo>
                  <a:lnTo>
                    <a:pt x="66" y="299"/>
                  </a:lnTo>
                  <a:lnTo>
                    <a:pt x="78" y="293"/>
                  </a:lnTo>
                  <a:lnTo>
                    <a:pt x="66" y="299"/>
                  </a:lnTo>
                  <a:lnTo>
                    <a:pt x="72" y="305"/>
                  </a:lnTo>
                  <a:lnTo>
                    <a:pt x="60" y="311"/>
                  </a:lnTo>
                  <a:lnTo>
                    <a:pt x="54" y="311"/>
                  </a:lnTo>
                  <a:lnTo>
                    <a:pt x="54" y="317"/>
                  </a:lnTo>
                  <a:lnTo>
                    <a:pt x="54" y="311"/>
                  </a:lnTo>
                  <a:lnTo>
                    <a:pt x="54" y="317"/>
                  </a:lnTo>
                  <a:lnTo>
                    <a:pt x="60" y="317"/>
                  </a:lnTo>
                  <a:lnTo>
                    <a:pt x="54" y="317"/>
                  </a:lnTo>
                  <a:lnTo>
                    <a:pt x="54" y="323"/>
                  </a:lnTo>
                  <a:lnTo>
                    <a:pt x="48" y="317"/>
                  </a:lnTo>
                  <a:lnTo>
                    <a:pt x="54" y="335"/>
                  </a:lnTo>
                  <a:lnTo>
                    <a:pt x="72" y="323"/>
                  </a:lnTo>
                  <a:lnTo>
                    <a:pt x="66" y="329"/>
                  </a:lnTo>
                  <a:lnTo>
                    <a:pt x="72" y="335"/>
                  </a:lnTo>
                  <a:lnTo>
                    <a:pt x="60" y="329"/>
                  </a:lnTo>
                  <a:lnTo>
                    <a:pt x="60" y="341"/>
                  </a:lnTo>
                  <a:lnTo>
                    <a:pt x="48" y="353"/>
                  </a:lnTo>
                  <a:lnTo>
                    <a:pt x="60" y="353"/>
                  </a:lnTo>
                  <a:lnTo>
                    <a:pt x="54" y="353"/>
                  </a:lnTo>
                  <a:lnTo>
                    <a:pt x="78" y="341"/>
                  </a:lnTo>
                  <a:lnTo>
                    <a:pt x="72" y="353"/>
                  </a:lnTo>
                  <a:lnTo>
                    <a:pt x="72" y="359"/>
                  </a:lnTo>
                  <a:lnTo>
                    <a:pt x="66" y="353"/>
                  </a:lnTo>
                  <a:lnTo>
                    <a:pt x="48" y="365"/>
                  </a:lnTo>
                  <a:lnTo>
                    <a:pt x="54" y="365"/>
                  </a:lnTo>
                  <a:lnTo>
                    <a:pt x="66" y="365"/>
                  </a:lnTo>
                  <a:lnTo>
                    <a:pt x="48" y="371"/>
                  </a:lnTo>
                  <a:lnTo>
                    <a:pt x="42" y="371"/>
                  </a:lnTo>
                  <a:lnTo>
                    <a:pt x="54" y="371"/>
                  </a:lnTo>
                  <a:lnTo>
                    <a:pt x="42" y="377"/>
                  </a:lnTo>
                  <a:lnTo>
                    <a:pt x="54" y="383"/>
                  </a:lnTo>
                  <a:lnTo>
                    <a:pt x="60" y="377"/>
                  </a:lnTo>
                  <a:lnTo>
                    <a:pt x="66" y="377"/>
                  </a:lnTo>
                  <a:lnTo>
                    <a:pt x="54" y="383"/>
                  </a:lnTo>
                  <a:lnTo>
                    <a:pt x="66" y="383"/>
                  </a:lnTo>
                  <a:lnTo>
                    <a:pt x="60" y="383"/>
                  </a:lnTo>
                  <a:lnTo>
                    <a:pt x="72" y="383"/>
                  </a:lnTo>
                  <a:lnTo>
                    <a:pt x="72" y="377"/>
                  </a:lnTo>
                  <a:lnTo>
                    <a:pt x="66" y="383"/>
                  </a:lnTo>
                  <a:lnTo>
                    <a:pt x="60" y="383"/>
                  </a:lnTo>
                  <a:lnTo>
                    <a:pt x="60" y="389"/>
                  </a:lnTo>
                  <a:lnTo>
                    <a:pt x="72" y="383"/>
                  </a:lnTo>
                  <a:lnTo>
                    <a:pt x="72" y="389"/>
                  </a:lnTo>
                  <a:lnTo>
                    <a:pt x="78" y="383"/>
                  </a:lnTo>
                  <a:lnTo>
                    <a:pt x="72" y="389"/>
                  </a:lnTo>
                  <a:lnTo>
                    <a:pt x="84" y="389"/>
                  </a:lnTo>
                  <a:lnTo>
                    <a:pt x="72" y="395"/>
                  </a:lnTo>
                  <a:lnTo>
                    <a:pt x="78" y="401"/>
                  </a:lnTo>
                  <a:lnTo>
                    <a:pt x="84" y="395"/>
                  </a:lnTo>
                  <a:lnTo>
                    <a:pt x="84" y="407"/>
                  </a:lnTo>
                  <a:lnTo>
                    <a:pt x="78" y="407"/>
                  </a:lnTo>
                  <a:lnTo>
                    <a:pt x="84" y="407"/>
                  </a:lnTo>
                  <a:lnTo>
                    <a:pt x="90" y="407"/>
                  </a:lnTo>
                  <a:lnTo>
                    <a:pt x="84" y="413"/>
                  </a:lnTo>
                  <a:lnTo>
                    <a:pt x="90" y="413"/>
                  </a:lnTo>
                  <a:lnTo>
                    <a:pt x="84" y="413"/>
                  </a:lnTo>
                  <a:lnTo>
                    <a:pt x="90" y="419"/>
                  </a:lnTo>
                  <a:lnTo>
                    <a:pt x="299" y="419"/>
                  </a:lnTo>
                  <a:lnTo>
                    <a:pt x="329" y="419"/>
                  </a:lnTo>
                  <a:lnTo>
                    <a:pt x="514" y="419"/>
                  </a:lnTo>
                  <a:lnTo>
                    <a:pt x="520" y="407"/>
                  </a:lnTo>
                  <a:lnTo>
                    <a:pt x="520" y="419"/>
                  </a:lnTo>
                  <a:lnTo>
                    <a:pt x="538" y="425"/>
                  </a:lnTo>
                  <a:lnTo>
                    <a:pt x="556" y="437"/>
                  </a:lnTo>
                  <a:lnTo>
                    <a:pt x="574" y="431"/>
                  </a:lnTo>
                  <a:lnTo>
                    <a:pt x="586" y="437"/>
                  </a:lnTo>
                  <a:lnTo>
                    <a:pt x="604" y="431"/>
                  </a:lnTo>
                  <a:lnTo>
                    <a:pt x="634" y="449"/>
                  </a:lnTo>
                  <a:lnTo>
                    <a:pt x="646" y="455"/>
                  </a:lnTo>
                  <a:lnTo>
                    <a:pt x="658" y="467"/>
                  </a:lnTo>
                  <a:lnTo>
                    <a:pt x="664" y="473"/>
                  </a:lnTo>
                  <a:lnTo>
                    <a:pt x="664" y="478"/>
                  </a:lnTo>
                  <a:lnTo>
                    <a:pt x="676" y="490"/>
                  </a:lnTo>
                  <a:lnTo>
                    <a:pt x="676" y="502"/>
                  </a:lnTo>
                  <a:lnTo>
                    <a:pt x="670" y="520"/>
                  </a:lnTo>
                  <a:lnTo>
                    <a:pt x="664" y="532"/>
                  </a:lnTo>
                  <a:lnTo>
                    <a:pt x="646" y="550"/>
                  </a:lnTo>
                  <a:lnTo>
                    <a:pt x="646" y="562"/>
                  </a:lnTo>
                  <a:lnTo>
                    <a:pt x="664" y="556"/>
                  </a:lnTo>
                  <a:lnTo>
                    <a:pt x="682" y="550"/>
                  </a:lnTo>
                  <a:lnTo>
                    <a:pt x="700" y="544"/>
                  </a:lnTo>
                  <a:lnTo>
                    <a:pt x="718" y="538"/>
                  </a:lnTo>
                  <a:lnTo>
                    <a:pt x="718" y="526"/>
                  </a:lnTo>
                  <a:lnTo>
                    <a:pt x="736" y="520"/>
                  </a:lnTo>
                  <a:lnTo>
                    <a:pt x="754" y="520"/>
                  </a:lnTo>
                  <a:lnTo>
                    <a:pt x="772" y="508"/>
                  </a:lnTo>
                  <a:lnTo>
                    <a:pt x="789" y="496"/>
                  </a:lnTo>
                  <a:lnTo>
                    <a:pt x="819" y="496"/>
                  </a:lnTo>
                  <a:lnTo>
                    <a:pt x="849" y="496"/>
                  </a:lnTo>
                  <a:lnTo>
                    <a:pt x="861" y="490"/>
                  </a:lnTo>
                  <a:lnTo>
                    <a:pt x="873" y="473"/>
                  </a:lnTo>
                  <a:lnTo>
                    <a:pt x="885" y="461"/>
                  </a:lnTo>
                  <a:lnTo>
                    <a:pt x="903" y="449"/>
                  </a:lnTo>
                  <a:lnTo>
                    <a:pt x="909" y="449"/>
                  </a:lnTo>
                  <a:lnTo>
                    <a:pt x="921" y="455"/>
                  </a:lnTo>
                  <a:lnTo>
                    <a:pt x="915" y="478"/>
                  </a:lnTo>
                  <a:lnTo>
                    <a:pt x="915" y="490"/>
                  </a:lnTo>
                  <a:lnTo>
                    <a:pt x="921" y="490"/>
                  </a:lnTo>
                  <a:lnTo>
                    <a:pt x="939" y="490"/>
                  </a:lnTo>
                  <a:lnTo>
                    <a:pt x="933" y="490"/>
                  </a:lnTo>
                  <a:lnTo>
                    <a:pt x="957" y="484"/>
                  </a:lnTo>
                  <a:lnTo>
                    <a:pt x="963" y="473"/>
                  </a:lnTo>
                  <a:lnTo>
                    <a:pt x="963" y="478"/>
                  </a:lnTo>
                  <a:lnTo>
                    <a:pt x="969" y="478"/>
                  </a:lnTo>
                  <a:lnTo>
                    <a:pt x="957" y="484"/>
                  </a:lnTo>
                  <a:lnTo>
                    <a:pt x="981" y="484"/>
                  </a:lnTo>
                  <a:lnTo>
                    <a:pt x="963" y="490"/>
                  </a:lnTo>
                  <a:lnTo>
                    <a:pt x="939" y="502"/>
                  </a:lnTo>
                  <a:lnTo>
                    <a:pt x="945" y="496"/>
                  </a:lnTo>
                  <a:lnTo>
                    <a:pt x="927" y="508"/>
                  </a:lnTo>
                  <a:lnTo>
                    <a:pt x="933" y="502"/>
                  </a:lnTo>
                  <a:lnTo>
                    <a:pt x="927" y="514"/>
                  </a:lnTo>
                  <a:lnTo>
                    <a:pt x="933" y="520"/>
                  </a:lnTo>
                  <a:lnTo>
                    <a:pt x="939" y="520"/>
                  </a:lnTo>
                  <a:lnTo>
                    <a:pt x="963" y="502"/>
                  </a:lnTo>
                  <a:lnTo>
                    <a:pt x="969" y="502"/>
                  </a:lnTo>
                  <a:lnTo>
                    <a:pt x="975" y="502"/>
                  </a:lnTo>
                  <a:lnTo>
                    <a:pt x="1017" y="490"/>
                  </a:lnTo>
                  <a:lnTo>
                    <a:pt x="1011" y="484"/>
                  </a:lnTo>
                  <a:lnTo>
                    <a:pt x="1005" y="478"/>
                  </a:lnTo>
                  <a:lnTo>
                    <a:pt x="999" y="478"/>
                  </a:lnTo>
                  <a:lnTo>
                    <a:pt x="987" y="478"/>
                  </a:lnTo>
                  <a:lnTo>
                    <a:pt x="975" y="473"/>
                  </a:lnTo>
                  <a:lnTo>
                    <a:pt x="969" y="473"/>
                  </a:lnTo>
                  <a:lnTo>
                    <a:pt x="969" y="455"/>
                  </a:lnTo>
                  <a:lnTo>
                    <a:pt x="963" y="455"/>
                  </a:lnTo>
                  <a:lnTo>
                    <a:pt x="975" y="443"/>
                  </a:lnTo>
                  <a:lnTo>
                    <a:pt x="957" y="443"/>
                  </a:lnTo>
                  <a:lnTo>
                    <a:pt x="957" y="437"/>
                  </a:lnTo>
                  <a:lnTo>
                    <a:pt x="945" y="437"/>
                  </a:lnTo>
                  <a:lnTo>
                    <a:pt x="963" y="437"/>
                  </a:lnTo>
                  <a:lnTo>
                    <a:pt x="987" y="431"/>
                  </a:lnTo>
                  <a:lnTo>
                    <a:pt x="987" y="419"/>
                  </a:lnTo>
                  <a:lnTo>
                    <a:pt x="969" y="413"/>
                  </a:lnTo>
                  <a:lnTo>
                    <a:pt x="945" y="419"/>
                  </a:lnTo>
                  <a:lnTo>
                    <a:pt x="927" y="425"/>
                  </a:lnTo>
                  <a:lnTo>
                    <a:pt x="909" y="437"/>
                  </a:lnTo>
                  <a:lnTo>
                    <a:pt x="891" y="443"/>
                  </a:lnTo>
                  <a:lnTo>
                    <a:pt x="867" y="461"/>
                  </a:lnTo>
                  <a:lnTo>
                    <a:pt x="885" y="449"/>
                  </a:lnTo>
                  <a:lnTo>
                    <a:pt x="897" y="437"/>
                  </a:lnTo>
                  <a:lnTo>
                    <a:pt x="879" y="425"/>
                  </a:lnTo>
                  <a:lnTo>
                    <a:pt x="897" y="431"/>
                  </a:lnTo>
                  <a:lnTo>
                    <a:pt x="921" y="419"/>
                  </a:lnTo>
                  <a:lnTo>
                    <a:pt x="945" y="413"/>
                  </a:lnTo>
                  <a:lnTo>
                    <a:pt x="963" y="395"/>
                  </a:lnTo>
                  <a:lnTo>
                    <a:pt x="993" y="395"/>
                  </a:lnTo>
                  <a:lnTo>
                    <a:pt x="1029" y="395"/>
                  </a:lnTo>
                  <a:lnTo>
                    <a:pt x="1059" y="395"/>
                  </a:lnTo>
                  <a:lnTo>
                    <a:pt x="1083" y="377"/>
                  </a:lnTo>
                  <a:lnTo>
                    <a:pt x="1112" y="371"/>
                  </a:lnTo>
                  <a:lnTo>
                    <a:pt x="1142" y="353"/>
                  </a:lnTo>
                  <a:lnTo>
                    <a:pt x="1136" y="353"/>
                  </a:lnTo>
                  <a:lnTo>
                    <a:pt x="1142" y="347"/>
                  </a:lnTo>
                  <a:lnTo>
                    <a:pt x="1130" y="347"/>
                  </a:lnTo>
                  <a:lnTo>
                    <a:pt x="1136" y="347"/>
                  </a:lnTo>
                  <a:lnTo>
                    <a:pt x="1142" y="341"/>
                  </a:lnTo>
                  <a:lnTo>
                    <a:pt x="1142" y="335"/>
                  </a:lnTo>
                  <a:lnTo>
                    <a:pt x="1136" y="329"/>
                  </a:lnTo>
                  <a:lnTo>
                    <a:pt x="1124" y="329"/>
                  </a:lnTo>
                  <a:lnTo>
                    <a:pt x="1124" y="317"/>
                  </a:lnTo>
                  <a:lnTo>
                    <a:pt x="1112" y="317"/>
                  </a:lnTo>
                  <a:lnTo>
                    <a:pt x="1118" y="317"/>
                  </a:lnTo>
                  <a:lnTo>
                    <a:pt x="1095" y="329"/>
                  </a:lnTo>
                  <a:lnTo>
                    <a:pt x="1077" y="335"/>
                  </a:lnTo>
                  <a:lnTo>
                    <a:pt x="1083" y="329"/>
                  </a:lnTo>
                  <a:lnTo>
                    <a:pt x="1077" y="329"/>
                  </a:lnTo>
                  <a:lnTo>
                    <a:pt x="1083" y="329"/>
                  </a:lnTo>
                  <a:lnTo>
                    <a:pt x="1112" y="317"/>
                  </a:lnTo>
                  <a:lnTo>
                    <a:pt x="1095" y="323"/>
                  </a:lnTo>
                  <a:lnTo>
                    <a:pt x="1130" y="311"/>
                  </a:lnTo>
                  <a:lnTo>
                    <a:pt x="1107" y="299"/>
                  </a:lnTo>
                  <a:lnTo>
                    <a:pt x="1107" y="305"/>
                  </a:lnTo>
                  <a:lnTo>
                    <a:pt x="1107" y="299"/>
                  </a:lnTo>
                  <a:lnTo>
                    <a:pt x="1095" y="305"/>
                  </a:lnTo>
                  <a:lnTo>
                    <a:pt x="1101" y="299"/>
                  </a:lnTo>
                  <a:lnTo>
                    <a:pt x="1095" y="299"/>
                  </a:lnTo>
                  <a:lnTo>
                    <a:pt x="1083" y="299"/>
                  </a:lnTo>
                  <a:lnTo>
                    <a:pt x="1089" y="299"/>
                  </a:lnTo>
                  <a:lnTo>
                    <a:pt x="1095" y="293"/>
                  </a:lnTo>
                  <a:lnTo>
                    <a:pt x="1095" y="287"/>
                  </a:lnTo>
                  <a:lnTo>
                    <a:pt x="1089" y="293"/>
                  </a:lnTo>
                  <a:lnTo>
                    <a:pt x="1089" y="287"/>
                  </a:lnTo>
                  <a:lnTo>
                    <a:pt x="1083" y="281"/>
                  </a:lnTo>
                  <a:lnTo>
                    <a:pt x="1077" y="281"/>
                  </a:lnTo>
                  <a:lnTo>
                    <a:pt x="1083" y="281"/>
                  </a:lnTo>
                  <a:lnTo>
                    <a:pt x="1077" y="275"/>
                  </a:lnTo>
                  <a:lnTo>
                    <a:pt x="1083" y="275"/>
                  </a:lnTo>
                  <a:lnTo>
                    <a:pt x="1077" y="269"/>
                  </a:lnTo>
                  <a:lnTo>
                    <a:pt x="1071" y="269"/>
                  </a:lnTo>
                  <a:lnTo>
                    <a:pt x="1077" y="269"/>
                  </a:lnTo>
                  <a:lnTo>
                    <a:pt x="1083" y="269"/>
                  </a:lnTo>
                  <a:lnTo>
                    <a:pt x="1089" y="263"/>
                  </a:lnTo>
                  <a:lnTo>
                    <a:pt x="1083" y="257"/>
                  </a:lnTo>
                  <a:lnTo>
                    <a:pt x="1089" y="251"/>
                  </a:lnTo>
                  <a:lnTo>
                    <a:pt x="1083" y="245"/>
                  </a:lnTo>
                  <a:lnTo>
                    <a:pt x="1071" y="245"/>
                  </a:lnTo>
                  <a:lnTo>
                    <a:pt x="1083" y="239"/>
                  </a:lnTo>
                  <a:lnTo>
                    <a:pt x="1071" y="239"/>
                  </a:lnTo>
                  <a:lnTo>
                    <a:pt x="1083" y="233"/>
                  </a:lnTo>
                  <a:lnTo>
                    <a:pt x="1077" y="227"/>
                  </a:lnTo>
                  <a:lnTo>
                    <a:pt x="1071" y="227"/>
                  </a:lnTo>
                  <a:lnTo>
                    <a:pt x="1077" y="221"/>
                  </a:lnTo>
                  <a:lnTo>
                    <a:pt x="1071" y="209"/>
                  </a:lnTo>
                  <a:lnTo>
                    <a:pt x="1065" y="209"/>
                  </a:lnTo>
                  <a:lnTo>
                    <a:pt x="1071" y="203"/>
                  </a:lnTo>
                  <a:lnTo>
                    <a:pt x="1059" y="209"/>
                  </a:lnTo>
                  <a:lnTo>
                    <a:pt x="1059" y="215"/>
                  </a:lnTo>
                  <a:lnTo>
                    <a:pt x="1053" y="215"/>
                  </a:lnTo>
                  <a:lnTo>
                    <a:pt x="1059" y="221"/>
                  </a:lnTo>
                  <a:lnTo>
                    <a:pt x="1053" y="221"/>
                  </a:lnTo>
                  <a:lnTo>
                    <a:pt x="1047" y="227"/>
                  </a:lnTo>
                  <a:lnTo>
                    <a:pt x="1041" y="233"/>
                  </a:lnTo>
                  <a:lnTo>
                    <a:pt x="1035" y="239"/>
                  </a:lnTo>
                  <a:lnTo>
                    <a:pt x="1035" y="233"/>
                  </a:lnTo>
                  <a:lnTo>
                    <a:pt x="1017" y="239"/>
                  </a:lnTo>
                  <a:lnTo>
                    <a:pt x="1005" y="245"/>
                  </a:lnTo>
                  <a:lnTo>
                    <a:pt x="1011" y="239"/>
                  </a:lnTo>
                  <a:lnTo>
                    <a:pt x="1005" y="245"/>
                  </a:lnTo>
                  <a:lnTo>
                    <a:pt x="1005" y="233"/>
                  </a:lnTo>
                  <a:lnTo>
                    <a:pt x="999" y="245"/>
                  </a:lnTo>
                  <a:lnTo>
                    <a:pt x="981" y="251"/>
                  </a:lnTo>
                  <a:lnTo>
                    <a:pt x="1005" y="239"/>
                  </a:lnTo>
                  <a:lnTo>
                    <a:pt x="999" y="227"/>
                  </a:lnTo>
                  <a:lnTo>
                    <a:pt x="981" y="233"/>
                  </a:lnTo>
                  <a:lnTo>
                    <a:pt x="987" y="227"/>
                  </a:lnTo>
                  <a:lnTo>
                    <a:pt x="993" y="227"/>
                  </a:lnTo>
                  <a:lnTo>
                    <a:pt x="993" y="221"/>
                  </a:lnTo>
                  <a:lnTo>
                    <a:pt x="999" y="209"/>
                  </a:lnTo>
                  <a:lnTo>
                    <a:pt x="981" y="209"/>
                  </a:lnTo>
                  <a:lnTo>
                    <a:pt x="999" y="203"/>
                  </a:lnTo>
                  <a:lnTo>
                    <a:pt x="1005" y="197"/>
                  </a:lnTo>
                  <a:lnTo>
                    <a:pt x="1005" y="191"/>
                  </a:lnTo>
                  <a:lnTo>
                    <a:pt x="999" y="191"/>
                  </a:lnTo>
                  <a:lnTo>
                    <a:pt x="981" y="185"/>
                  </a:lnTo>
                  <a:lnTo>
                    <a:pt x="987" y="179"/>
                  </a:lnTo>
                  <a:lnTo>
                    <a:pt x="981" y="179"/>
                  </a:lnTo>
                  <a:lnTo>
                    <a:pt x="975" y="173"/>
                  </a:lnTo>
                  <a:lnTo>
                    <a:pt x="963" y="167"/>
                  </a:lnTo>
                  <a:lnTo>
                    <a:pt x="945" y="173"/>
                  </a:lnTo>
                  <a:lnTo>
                    <a:pt x="933" y="173"/>
                  </a:lnTo>
                  <a:lnTo>
                    <a:pt x="939" y="167"/>
                  </a:lnTo>
                  <a:lnTo>
                    <a:pt x="909" y="167"/>
                  </a:lnTo>
                  <a:lnTo>
                    <a:pt x="897" y="179"/>
                  </a:lnTo>
                  <a:lnTo>
                    <a:pt x="897" y="185"/>
                  </a:lnTo>
                  <a:lnTo>
                    <a:pt x="891" y="197"/>
                  </a:lnTo>
                  <a:lnTo>
                    <a:pt x="891" y="209"/>
                  </a:lnTo>
                  <a:lnTo>
                    <a:pt x="885" y="215"/>
                  </a:lnTo>
                  <a:lnTo>
                    <a:pt x="879" y="215"/>
                  </a:lnTo>
                  <a:lnTo>
                    <a:pt x="855" y="233"/>
                  </a:lnTo>
                  <a:lnTo>
                    <a:pt x="873" y="251"/>
                  </a:lnTo>
                  <a:lnTo>
                    <a:pt x="867" y="269"/>
                  </a:lnTo>
                  <a:lnTo>
                    <a:pt x="855" y="287"/>
                  </a:lnTo>
                  <a:lnTo>
                    <a:pt x="837" y="293"/>
                  </a:lnTo>
                  <a:lnTo>
                    <a:pt x="813" y="305"/>
                  </a:lnTo>
                  <a:lnTo>
                    <a:pt x="801" y="311"/>
                  </a:lnTo>
                  <a:lnTo>
                    <a:pt x="807" y="323"/>
                  </a:lnTo>
                  <a:lnTo>
                    <a:pt x="801" y="347"/>
                  </a:lnTo>
                  <a:lnTo>
                    <a:pt x="789" y="359"/>
                  </a:lnTo>
                  <a:lnTo>
                    <a:pt x="784" y="371"/>
                  </a:lnTo>
                  <a:lnTo>
                    <a:pt x="778" y="365"/>
                  </a:lnTo>
                  <a:lnTo>
                    <a:pt x="772" y="377"/>
                  </a:lnTo>
                  <a:lnTo>
                    <a:pt x="772" y="383"/>
                  </a:lnTo>
                  <a:lnTo>
                    <a:pt x="760" y="371"/>
                  </a:lnTo>
                  <a:lnTo>
                    <a:pt x="748" y="377"/>
                  </a:lnTo>
                  <a:lnTo>
                    <a:pt x="760" y="371"/>
                  </a:lnTo>
                  <a:lnTo>
                    <a:pt x="748" y="353"/>
                  </a:lnTo>
                  <a:lnTo>
                    <a:pt x="754" y="347"/>
                  </a:lnTo>
                  <a:lnTo>
                    <a:pt x="754" y="335"/>
                  </a:lnTo>
                  <a:lnTo>
                    <a:pt x="760" y="317"/>
                  </a:lnTo>
                  <a:lnTo>
                    <a:pt x="766" y="299"/>
                  </a:lnTo>
                  <a:lnTo>
                    <a:pt x="730" y="299"/>
                  </a:lnTo>
                  <a:lnTo>
                    <a:pt x="724" y="299"/>
                  </a:lnTo>
                  <a:lnTo>
                    <a:pt x="730" y="293"/>
                  </a:lnTo>
                  <a:lnTo>
                    <a:pt x="718" y="287"/>
                  </a:lnTo>
                  <a:lnTo>
                    <a:pt x="700" y="281"/>
                  </a:lnTo>
                  <a:lnTo>
                    <a:pt x="688" y="269"/>
                  </a:lnTo>
                  <a:lnTo>
                    <a:pt x="664" y="257"/>
                  </a:lnTo>
                  <a:lnTo>
                    <a:pt x="640" y="263"/>
                  </a:lnTo>
                  <a:lnTo>
                    <a:pt x="652" y="245"/>
                  </a:lnTo>
                  <a:lnTo>
                    <a:pt x="646" y="233"/>
                  </a:lnTo>
                  <a:lnTo>
                    <a:pt x="634" y="233"/>
                  </a:lnTo>
                  <a:lnTo>
                    <a:pt x="628" y="245"/>
                  </a:lnTo>
                  <a:lnTo>
                    <a:pt x="634" y="233"/>
                  </a:lnTo>
                  <a:lnTo>
                    <a:pt x="634" y="227"/>
                  </a:lnTo>
                  <a:lnTo>
                    <a:pt x="652" y="197"/>
                  </a:lnTo>
                  <a:lnTo>
                    <a:pt x="682" y="179"/>
                  </a:lnTo>
                  <a:lnTo>
                    <a:pt x="688" y="173"/>
                  </a:lnTo>
                  <a:lnTo>
                    <a:pt x="700" y="167"/>
                  </a:lnTo>
                  <a:lnTo>
                    <a:pt x="706" y="167"/>
                  </a:lnTo>
                  <a:lnTo>
                    <a:pt x="712" y="161"/>
                  </a:lnTo>
                  <a:lnTo>
                    <a:pt x="718" y="161"/>
                  </a:lnTo>
                  <a:lnTo>
                    <a:pt x="742" y="155"/>
                  </a:lnTo>
                  <a:lnTo>
                    <a:pt x="742" y="149"/>
                  </a:lnTo>
                  <a:lnTo>
                    <a:pt x="724" y="143"/>
                  </a:lnTo>
                  <a:lnTo>
                    <a:pt x="730" y="143"/>
                  </a:lnTo>
                  <a:lnTo>
                    <a:pt x="712" y="137"/>
                  </a:lnTo>
                  <a:lnTo>
                    <a:pt x="736" y="137"/>
                  </a:lnTo>
                  <a:lnTo>
                    <a:pt x="754" y="143"/>
                  </a:lnTo>
                  <a:lnTo>
                    <a:pt x="760" y="137"/>
                  </a:lnTo>
                  <a:lnTo>
                    <a:pt x="766" y="137"/>
                  </a:lnTo>
                  <a:lnTo>
                    <a:pt x="772" y="137"/>
                  </a:lnTo>
                  <a:lnTo>
                    <a:pt x="784" y="137"/>
                  </a:lnTo>
                  <a:lnTo>
                    <a:pt x="813" y="120"/>
                  </a:lnTo>
                  <a:lnTo>
                    <a:pt x="813" y="114"/>
                  </a:lnTo>
                  <a:lnTo>
                    <a:pt x="789" y="114"/>
                  </a:lnTo>
                  <a:lnTo>
                    <a:pt x="772" y="102"/>
                  </a:lnTo>
                  <a:lnTo>
                    <a:pt x="801" y="108"/>
                  </a:lnTo>
                  <a:lnTo>
                    <a:pt x="813" y="114"/>
                  </a:lnTo>
                  <a:lnTo>
                    <a:pt x="843" y="10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86" name="Freeform 3978"/>
            <p:cNvSpPr>
              <a:spLocks/>
            </p:cNvSpPr>
            <p:nvPr/>
          </p:nvSpPr>
          <p:spPr bwMode="auto">
            <a:xfrm>
              <a:off x="2212975" y="1620838"/>
              <a:ext cx="500063" cy="352425"/>
            </a:xfrm>
            <a:custGeom>
              <a:avLst/>
              <a:gdLst>
                <a:gd name="T0" fmla="*/ 2147483647 w 311"/>
                <a:gd name="T1" fmla="*/ 2147483647 h 197"/>
                <a:gd name="T2" fmla="*/ 2147483647 w 311"/>
                <a:gd name="T3" fmla="*/ 2147483647 h 197"/>
                <a:gd name="T4" fmla="*/ 2147483647 w 311"/>
                <a:gd name="T5" fmla="*/ 2147483647 h 197"/>
                <a:gd name="T6" fmla="*/ 2147483647 w 311"/>
                <a:gd name="T7" fmla="*/ 2147483647 h 197"/>
                <a:gd name="T8" fmla="*/ 2147483647 w 311"/>
                <a:gd name="T9" fmla="*/ 2147483647 h 197"/>
                <a:gd name="T10" fmla="*/ 2147483647 w 311"/>
                <a:gd name="T11" fmla="*/ 2147483647 h 197"/>
                <a:gd name="T12" fmla="*/ 2147483647 w 311"/>
                <a:gd name="T13" fmla="*/ 2147483647 h 197"/>
                <a:gd name="T14" fmla="*/ 2147483647 w 311"/>
                <a:gd name="T15" fmla="*/ 2147483647 h 197"/>
                <a:gd name="T16" fmla="*/ 2147483647 w 311"/>
                <a:gd name="T17" fmla="*/ 2147483647 h 197"/>
                <a:gd name="T18" fmla="*/ 2147483647 w 311"/>
                <a:gd name="T19" fmla="*/ 2147483647 h 197"/>
                <a:gd name="T20" fmla="*/ 2147483647 w 311"/>
                <a:gd name="T21" fmla="*/ 2147483647 h 197"/>
                <a:gd name="T22" fmla="*/ 2147483647 w 311"/>
                <a:gd name="T23" fmla="*/ 2147483647 h 197"/>
                <a:gd name="T24" fmla="*/ 2147483647 w 311"/>
                <a:gd name="T25" fmla="*/ 2147483647 h 197"/>
                <a:gd name="T26" fmla="*/ 2147483647 w 311"/>
                <a:gd name="T27" fmla="*/ 2147483647 h 197"/>
                <a:gd name="T28" fmla="*/ 2147483647 w 311"/>
                <a:gd name="T29" fmla="*/ 2147483647 h 197"/>
                <a:gd name="T30" fmla="*/ 2147483647 w 311"/>
                <a:gd name="T31" fmla="*/ 2147483647 h 197"/>
                <a:gd name="T32" fmla="*/ 2147483647 w 311"/>
                <a:gd name="T33" fmla="*/ 2147483647 h 197"/>
                <a:gd name="T34" fmla="*/ 2147483647 w 311"/>
                <a:gd name="T35" fmla="*/ 2147483647 h 197"/>
                <a:gd name="T36" fmla="*/ 2147483647 w 311"/>
                <a:gd name="T37" fmla="*/ 2147483647 h 197"/>
                <a:gd name="T38" fmla="*/ 2147483647 w 311"/>
                <a:gd name="T39" fmla="*/ 2147483647 h 197"/>
                <a:gd name="T40" fmla="*/ 2147483647 w 311"/>
                <a:gd name="T41" fmla="*/ 2147483647 h 197"/>
                <a:gd name="T42" fmla="*/ 2147483647 w 311"/>
                <a:gd name="T43" fmla="*/ 2147483647 h 197"/>
                <a:gd name="T44" fmla="*/ 2147483647 w 311"/>
                <a:gd name="T45" fmla="*/ 2147483647 h 197"/>
                <a:gd name="T46" fmla="*/ 2147483647 w 311"/>
                <a:gd name="T47" fmla="*/ 2147483647 h 197"/>
                <a:gd name="T48" fmla="*/ 2147483647 w 311"/>
                <a:gd name="T49" fmla="*/ 2147483647 h 197"/>
                <a:gd name="T50" fmla="*/ 2147483647 w 311"/>
                <a:gd name="T51" fmla="*/ 2147483647 h 197"/>
                <a:gd name="T52" fmla="*/ 2147483647 w 311"/>
                <a:gd name="T53" fmla="*/ 2147483647 h 197"/>
                <a:gd name="T54" fmla="*/ 2147483647 w 311"/>
                <a:gd name="T55" fmla="*/ 2147483647 h 197"/>
                <a:gd name="T56" fmla="*/ 2147483647 w 311"/>
                <a:gd name="T57" fmla="*/ 2147483647 h 197"/>
                <a:gd name="T58" fmla="*/ 2147483647 w 311"/>
                <a:gd name="T59" fmla="*/ 2147483647 h 197"/>
                <a:gd name="T60" fmla="*/ 2147483647 w 311"/>
                <a:gd name="T61" fmla="*/ 2147483647 h 197"/>
                <a:gd name="T62" fmla="*/ 2147483647 w 311"/>
                <a:gd name="T63" fmla="*/ 2147483647 h 197"/>
                <a:gd name="T64" fmla="*/ 2147483647 w 311"/>
                <a:gd name="T65" fmla="*/ 2147483647 h 197"/>
                <a:gd name="T66" fmla="*/ 2147483647 w 311"/>
                <a:gd name="T67" fmla="*/ 2147483647 h 197"/>
                <a:gd name="T68" fmla="*/ 2147483647 w 311"/>
                <a:gd name="T69" fmla="*/ 2147483647 h 197"/>
                <a:gd name="T70" fmla="*/ 2147483647 w 311"/>
                <a:gd name="T71" fmla="*/ 2147483647 h 197"/>
                <a:gd name="T72" fmla="*/ 2147483647 w 311"/>
                <a:gd name="T73" fmla="*/ 2147483647 h 197"/>
                <a:gd name="T74" fmla="*/ 2147483647 w 311"/>
                <a:gd name="T75" fmla="*/ 2147483647 h 197"/>
                <a:gd name="T76" fmla="*/ 2147483647 w 311"/>
                <a:gd name="T77" fmla="*/ 2147483647 h 197"/>
                <a:gd name="T78" fmla="*/ 2147483647 w 311"/>
                <a:gd name="T79" fmla="*/ 2147483647 h 197"/>
                <a:gd name="T80" fmla="*/ 2147483647 w 311"/>
                <a:gd name="T81" fmla="*/ 2147483647 h 197"/>
                <a:gd name="T82" fmla="*/ 2147483647 w 311"/>
                <a:gd name="T83" fmla="*/ 2147483647 h 197"/>
                <a:gd name="T84" fmla="*/ 2147483647 w 311"/>
                <a:gd name="T85" fmla="*/ 2147483647 h 197"/>
                <a:gd name="T86" fmla="*/ 2147483647 w 311"/>
                <a:gd name="T87" fmla="*/ 2147483647 h 197"/>
                <a:gd name="T88" fmla="*/ 2147483647 w 311"/>
                <a:gd name="T89" fmla="*/ 2147483647 h 197"/>
                <a:gd name="T90" fmla="*/ 2147483647 w 311"/>
                <a:gd name="T91" fmla="*/ 2147483647 h 197"/>
                <a:gd name="T92" fmla="*/ 2147483647 w 311"/>
                <a:gd name="T93" fmla="*/ 2147483647 h 197"/>
                <a:gd name="T94" fmla="*/ 2147483647 w 311"/>
                <a:gd name="T95" fmla="*/ 2147483647 h 197"/>
                <a:gd name="T96" fmla="*/ 2147483647 w 311"/>
                <a:gd name="T97" fmla="*/ 2147483647 h 197"/>
                <a:gd name="T98" fmla="*/ 2147483647 w 311"/>
                <a:gd name="T99" fmla="*/ 2147483647 h 197"/>
                <a:gd name="T100" fmla="*/ 2147483647 w 311"/>
                <a:gd name="T101" fmla="*/ 2147483647 h 197"/>
                <a:gd name="T102" fmla="*/ 2147483647 w 311"/>
                <a:gd name="T103" fmla="*/ 2147483647 h 197"/>
                <a:gd name="T104" fmla="*/ 2147483647 w 311"/>
                <a:gd name="T105" fmla="*/ 2147483647 h 197"/>
                <a:gd name="T106" fmla="*/ 2147483647 w 311"/>
                <a:gd name="T107" fmla="*/ 2147483647 h 197"/>
                <a:gd name="T108" fmla="*/ 2147483647 w 311"/>
                <a:gd name="T109" fmla="*/ 2147483647 h 197"/>
                <a:gd name="T110" fmla="*/ 2147483647 w 311"/>
                <a:gd name="T111" fmla="*/ 2147483647 h 197"/>
                <a:gd name="T112" fmla="*/ 2147483647 w 311"/>
                <a:gd name="T113" fmla="*/ 2147483647 h 197"/>
                <a:gd name="T114" fmla="*/ 2147483647 w 311"/>
                <a:gd name="T115" fmla="*/ 2147483647 h 197"/>
                <a:gd name="T116" fmla="*/ 2147483647 w 311"/>
                <a:gd name="T117" fmla="*/ 2147483647 h 197"/>
                <a:gd name="T118" fmla="*/ 2147483647 w 311"/>
                <a:gd name="T119" fmla="*/ 2147483647 h 197"/>
                <a:gd name="T120" fmla="*/ 2147483647 w 311"/>
                <a:gd name="T121" fmla="*/ 2147483647 h 197"/>
                <a:gd name="T122" fmla="*/ 2147483647 w 311"/>
                <a:gd name="T123" fmla="*/ 2147483647 h 1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1"/>
                <a:gd name="T187" fmla="*/ 0 h 197"/>
                <a:gd name="T188" fmla="*/ 311 w 311"/>
                <a:gd name="T189" fmla="*/ 197 h 19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1" h="197">
                  <a:moveTo>
                    <a:pt x="216" y="48"/>
                  </a:moveTo>
                  <a:lnTo>
                    <a:pt x="216" y="54"/>
                  </a:lnTo>
                  <a:lnTo>
                    <a:pt x="234" y="42"/>
                  </a:lnTo>
                  <a:lnTo>
                    <a:pt x="228" y="42"/>
                  </a:lnTo>
                  <a:lnTo>
                    <a:pt x="210" y="48"/>
                  </a:lnTo>
                  <a:lnTo>
                    <a:pt x="222" y="42"/>
                  </a:lnTo>
                  <a:lnTo>
                    <a:pt x="228" y="36"/>
                  </a:lnTo>
                  <a:lnTo>
                    <a:pt x="216" y="36"/>
                  </a:lnTo>
                  <a:lnTo>
                    <a:pt x="204" y="42"/>
                  </a:lnTo>
                  <a:lnTo>
                    <a:pt x="204" y="36"/>
                  </a:lnTo>
                  <a:lnTo>
                    <a:pt x="198" y="42"/>
                  </a:lnTo>
                  <a:lnTo>
                    <a:pt x="204" y="30"/>
                  </a:lnTo>
                  <a:lnTo>
                    <a:pt x="192" y="36"/>
                  </a:lnTo>
                  <a:lnTo>
                    <a:pt x="204" y="30"/>
                  </a:lnTo>
                  <a:lnTo>
                    <a:pt x="198" y="30"/>
                  </a:lnTo>
                  <a:lnTo>
                    <a:pt x="180" y="42"/>
                  </a:lnTo>
                  <a:lnTo>
                    <a:pt x="186" y="36"/>
                  </a:lnTo>
                  <a:lnTo>
                    <a:pt x="204" y="30"/>
                  </a:lnTo>
                  <a:lnTo>
                    <a:pt x="186" y="24"/>
                  </a:lnTo>
                  <a:lnTo>
                    <a:pt x="180" y="30"/>
                  </a:lnTo>
                  <a:lnTo>
                    <a:pt x="186" y="24"/>
                  </a:lnTo>
                  <a:lnTo>
                    <a:pt x="174" y="30"/>
                  </a:lnTo>
                  <a:lnTo>
                    <a:pt x="192" y="24"/>
                  </a:lnTo>
                  <a:lnTo>
                    <a:pt x="186" y="18"/>
                  </a:lnTo>
                  <a:lnTo>
                    <a:pt x="156" y="18"/>
                  </a:lnTo>
                  <a:lnTo>
                    <a:pt x="168" y="24"/>
                  </a:lnTo>
                  <a:lnTo>
                    <a:pt x="144" y="24"/>
                  </a:lnTo>
                  <a:lnTo>
                    <a:pt x="150" y="30"/>
                  </a:lnTo>
                  <a:lnTo>
                    <a:pt x="144" y="24"/>
                  </a:lnTo>
                  <a:lnTo>
                    <a:pt x="144" y="30"/>
                  </a:lnTo>
                  <a:lnTo>
                    <a:pt x="144" y="24"/>
                  </a:lnTo>
                  <a:lnTo>
                    <a:pt x="144" y="18"/>
                  </a:lnTo>
                  <a:lnTo>
                    <a:pt x="138" y="18"/>
                  </a:lnTo>
                  <a:lnTo>
                    <a:pt x="132" y="18"/>
                  </a:lnTo>
                  <a:lnTo>
                    <a:pt x="132" y="24"/>
                  </a:lnTo>
                  <a:lnTo>
                    <a:pt x="126" y="24"/>
                  </a:lnTo>
                  <a:lnTo>
                    <a:pt x="120" y="24"/>
                  </a:lnTo>
                  <a:lnTo>
                    <a:pt x="126" y="18"/>
                  </a:lnTo>
                  <a:lnTo>
                    <a:pt x="120" y="18"/>
                  </a:lnTo>
                  <a:lnTo>
                    <a:pt x="138" y="12"/>
                  </a:lnTo>
                  <a:lnTo>
                    <a:pt x="132" y="0"/>
                  </a:lnTo>
                  <a:lnTo>
                    <a:pt x="102" y="0"/>
                  </a:lnTo>
                  <a:lnTo>
                    <a:pt x="102" y="6"/>
                  </a:lnTo>
                  <a:lnTo>
                    <a:pt x="90" y="6"/>
                  </a:lnTo>
                  <a:lnTo>
                    <a:pt x="84" y="6"/>
                  </a:lnTo>
                  <a:lnTo>
                    <a:pt x="96" y="12"/>
                  </a:lnTo>
                  <a:lnTo>
                    <a:pt x="78" y="12"/>
                  </a:lnTo>
                  <a:lnTo>
                    <a:pt x="90" y="12"/>
                  </a:lnTo>
                  <a:lnTo>
                    <a:pt x="72" y="12"/>
                  </a:lnTo>
                  <a:lnTo>
                    <a:pt x="72" y="18"/>
                  </a:lnTo>
                  <a:lnTo>
                    <a:pt x="78" y="24"/>
                  </a:lnTo>
                  <a:lnTo>
                    <a:pt x="60" y="24"/>
                  </a:lnTo>
                  <a:lnTo>
                    <a:pt x="60" y="30"/>
                  </a:lnTo>
                  <a:lnTo>
                    <a:pt x="66" y="36"/>
                  </a:lnTo>
                  <a:lnTo>
                    <a:pt x="54" y="42"/>
                  </a:lnTo>
                  <a:lnTo>
                    <a:pt x="36" y="42"/>
                  </a:lnTo>
                  <a:lnTo>
                    <a:pt x="60" y="36"/>
                  </a:lnTo>
                  <a:lnTo>
                    <a:pt x="48" y="24"/>
                  </a:lnTo>
                  <a:lnTo>
                    <a:pt x="72" y="6"/>
                  </a:lnTo>
                  <a:lnTo>
                    <a:pt x="90" y="0"/>
                  </a:lnTo>
                  <a:lnTo>
                    <a:pt x="48" y="0"/>
                  </a:lnTo>
                  <a:lnTo>
                    <a:pt x="24" y="12"/>
                  </a:lnTo>
                  <a:lnTo>
                    <a:pt x="0" y="36"/>
                  </a:lnTo>
                  <a:lnTo>
                    <a:pt x="24" y="42"/>
                  </a:lnTo>
                  <a:lnTo>
                    <a:pt x="0" y="42"/>
                  </a:lnTo>
                  <a:lnTo>
                    <a:pt x="6" y="54"/>
                  </a:lnTo>
                  <a:lnTo>
                    <a:pt x="18" y="54"/>
                  </a:lnTo>
                  <a:lnTo>
                    <a:pt x="24" y="54"/>
                  </a:lnTo>
                  <a:lnTo>
                    <a:pt x="36" y="60"/>
                  </a:lnTo>
                  <a:lnTo>
                    <a:pt x="84" y="60"/>
                  </a:lnTo>
                  <a:lnTo>
                    <a:pt x="72" y="54"/>
                  </a:lnTo>
                  <a:lnTo>
                    <a:pt x="90" y="60"/>
                  </a:lnTo>
                  <a:lnTo>
                    <a:pt x="84" y="54"/>
                  </a:lnTo>
                  <a:lnTo>
                    <a:pt x="120" y="60"/>
                  </a:lnTo>
                  <a:lnTo>
                    <a:pt x="114" y="54"/>
                  </a:lnTo>
                  <a:lnTo>
                    <a:pt x="126" y="48"/>
                  </a:lnTo>
                  <a:lnTo>
                    <a:pt x="126" y="54"/>
                  </a:lnTo>
                  <a:lnTo>
                    <a:pt x="138" y="54"/>
                  </a:lnTo>
                  <a:lnTo>
                    <a:pt x="132" y="60"/>
                  </a:lnTo>
                  <a:lnTo>
                    <a:pt x="144" y="60"/>
                  </a:lnTo>
                  <a:lnTo>
                    <a:pt x="138" y="66"/>
                  </a:lnTo>
                  <a:lnTo>
                    <a:pt x="144" y="66"/>
                  </a:lnTo>
                  <a:lnTo>
                    <a:pt x="150" y="72"/>
                  </a:lnTo>
                  <a:lnTo>
                    <a:pt x="138" y="78"/>
                  </a:lnTo>
                  <a:lnTo>
                    <a:pt x="132" y="84"/>
                  </a:lnTo>
                  <a:lnTo>
                    <a:pt x="150" y="78"/>
                  </a:lnTo>
                  <a:lnTo>
                    <a:pt x="156" y="78"/>
                  </a:lnTo>
                  <a:lnTo>
                    <a:pt x="162" y="84"/>
                  </a:lnTo>
                  <a:lnTo>
                    <a:pt x="168" y="78"/>
                  </a:lnTo>
                  <a:lnTo>
                    <a:pt x="168" y="90"/>
                  </a:lnTo>
                  <a:lnTo>
                    <a:pt x="174" y="90"/>
                  </a:lnTo>
                  <a:lnTo>
                    <a:pt x="168" y="108"/>
                  </a:lnTo>
                  <a:lnTo>
                    <a:pt x="156" y="114"/>
                  </a:lnTo>
                  <a:lnTo>
                    <a:pt x="180" y="114"/>
                  </a:lnTo>
                  <a:lnTo>
                    <a:pt x="186" y="108"/>
                  </a:lnTo>
                  <a:lnTo>
                    <a:pt x="204" y="120"/>
                  </a:lnTo>
                  <a:lnTo>
                    <a:pt x="198" y="126"/>
                  </a:lnTo>
                  <a:lnTo>
                    <a:pt x="180" y="126"/>
                  </a:lnTo>
                  <a:lnTo>
                    <a:pt x="174" y="126"/>
                  </a:lnTo>
                  <a:lnTo>
                    <a:pt x="180" y="120"/>
                  </a:lnTo>
                  <a:lnTo>
                    <a:pt x="150" y="120"/>
                  </a:lnTo>
                  <a:lnTo>
                    <a:pt x="132" y="126"/>
                  </a:lnTo>
                  <a:lnTo>
                    <a:pt x="138" y="138"/>
                  </a:lnTo>
                  <a:lnTo>
                    <a:pt x="108" y="138"/>
                  </a:lnTo>
                  <a:lnTo>
                    <a:pt x="108" y="144"/>
                  </a:lnTo>
                  <a:lnTo>
                    <a:pt x="102" y="149"/>
                  </a:lnTo>
                  <a:lnTo>
                    <a:pt x="102" y="138"/>
                  </a:lnTo>
                  <a:lnTo>
                    <a:pt x="84" y="138"/>
                  </a:lnTo>
                  <a:lnTo>
                    <a:pt x="66" y="149"/>
                  </a:lnTo>
                  <a:lnTo>
                    <a:pt x="84" y="155"/>
                  </a:lnTo>
                  <a:lnTo>
                    <a:pt x="96" y="155"/>
                  </a:lnTo>
                  <a:lnTo>
                    <a:pt x="102" y="149"/>
                  </a:lnTo>
                  <a:lnTo>
                    <a:pt x="114" y="149"/>
                  </a:lnTo>
                  <a:lnTo>
                    <a:pt x="114" y="144"/>
                  </a:lnTo>
                  <a:lnTo>
                    <a:pt x="120" y="149"/>
                  </a:lnTo>
                  <a:lnTo>
                    <a:pt x="120" y="155"/>
                  </a:lnTo>
                  <a:lnTo>
                    <a:pt x="126" y="149"/>
                  </a:lnTo>
                  <a:lnTo>
                    <a:pt x="132" y="149"/>
                  </a:lnTo>
                  <a:lnTo>
                    <a:pt x="132" y="155"/>
                  </a:lnTo>
                  <a:lnTo>
                    <a:pt x="138" y="161"/>
                  </a:lnTo>
                  <a:lnTo>
                    <a:pt x="138" y="167"/>
                  </a:lnTo>
                  <a:lnTo>
                    <a:pt x="150" y="167"/>
                  </a:lnTo>
                  <a:lnTo>
                    <a:pt x="138" y="173"/>
                  </a:lnTo>
                  <a:lnTo>
                    <a:pt x="150" y="179"/>
                  </a:lnTo>
                  <a:lnTo>
                    <a:pt x="162" y="185"/>
                  </a:lnTo>
                  <a:lnTo>
                    <a:pt x="204" y="197"/>
                  </a:lnTo>
                  <a:lnTo>
                    <a:pt x="204" y="191"/>
                  </a:lnTo>
                  <a:lnTo>
                    <a:pt x="192" y="179"/>
                  </a:lnTo>
                  <a:lnTo>
                    <a:pt x="180" y="167"/>
                  </a:lnTo>
                  <a:lnTo>
                    <a:pt x="198" y="173"/>
                  </a:lnTo>
                  <a:lnTo>
                    <a:pt x="198" y="167"/>
                  </a:lnTo>
                  <a:lnTo>
                    <a:pt x="210" y="179"/>
                  </a:lnTo>
                  <a:lnTo>
                    <a:pt x="210" y="173"/>
                  </a:lnTo>
                  <a:lnTo>
                    <a:pt x="216" y="179"/>
                  </a:lnTo>
                  <a:lnTo>
                    <a:pt x="222" y="185"/>
                  </a:lnTo>
                  <a:lnTo>
                    <a:pt x="228" y="185"/>
                  </a:lnTo>
                  <a:lnTo>
                    <a:pt x="228" y="179"/>
                  </a:lnTo>
                  <a:lnTo>
                    <a:pt x="234" y="179"/>
                  </a:lnTo>
                  <a:lnTo>
                    <a:pt x="234" y="167"/>
                  </a:lnTo>
                  <a:lnTo>
                    <a:pt x="240" y="173"/>
                  </a:lnTo>
                  <a:lnTo>
                    <a:pt x="240" y="167"/>
                  </a:lnTo>
                  <a:lnTo>
                    <a:pt x="240" y="161"/>
                  </a:lnTo>
                  <a:lnTo>
                    <a:pt x="234" y="155"/>
                  </a:lnTo>
                  <a:lnTo>
                    <a:pt x="240" y="155"/>
                  </a:lnTo>
                  <a:lnTo>
                    <a:pt x="234" y="149"/>
                  </a:lnTo>
                  <a:lnTo>
                    <a:pt x="228" y="149"/>
                  </a:lnTo>
                  <a:lnTo>
                    <a:pt x="222" y="144"/>
                  </a:lnTo>
                  <a:lnTo>
                    <a:pt x="228" y="138"/>
                  </a:lnTo>
                  <a:lnTo>
                    <a:pt x="222" y="144"/>
                  </a:lnTo>
                  <a:lnTo>
                    <a:pt x="222" y="138"/>
                  </a:lnTo>
                  <a:lnTo>
                    <a:pt x="222" y="132"/>
                  </a:lnTo>
                  <a:lnTo>
                    <a:pt x="216" y="132"/>
                  </a:lnTo>
                  <a:lnTo>
                    <a:pt x="216" y="126"/>
                  </a:lnTo>
                  <a:lnTo>
                    <a:pt x="210" y="120"/>
                  </a:lnTo>
                  <a:lnTo>
                    <a:pt x="222" y="126"/>
                  </a:lnTo>
                  <a:lnTo>
                    <a:pt x="228" y="126"/>
                  </a:lnTo>
                  <a:lnTo>
                    <a:pt x="228" y="120"/>
                  </a:lnTo>
                  <a:lnTo>
                    <a:pt x="234" y="120"/>
                  </a:lnTo>
                  <a:lnTo>
                    <a:pt x="228" y="120"/>
                  </a:lnTo>
                  <a:lnTo>
                    <a:pt x="240" y="120"/>
                  </a:lnTo>
                  <a:lnTo>
                    <a:pt x="246" y="126"/>
                  </a:lnTo>
                  <a:lnTo>
                    <a:pt x="251" y="120"/>
                  </a:lnTo>
                  <a:lnTo>
                    <a:pt x="246" y="126"/>
                  </a:lnTo>
                  <a:lnTo>
                    <a:pt x="269" y="120"/>
                  </a:lnTo>
                  <a:lnTo>
                    <a:pt x="257" y="126"/>
                  </a:lnTo>
                  <a:lnTo>
                    <a:pt x="246" y="132"/>
                  </a:lnTo>
                  <a:lnTo>
                    <a:pt x="251" y="132"/>
                  </a:lnTo>
                  <a:lnTo>
                    <a:pt x="251" y="138"/>
                  </a:lnTo>
                  <a:lnTo>
                    <a:pt x="257" y="138"/>
                  </a:lnTo>
                  <a:lnTo>
                    <a:pt x="251" y="144"/>
                  </a:lnTo>
                  <a:lnTo>
                    <a:pt x="257" y="138"/>
                  </a:lnTo>
                  <a:lnTo>
                    <a:pt x="263" y="144"/>
                  </a:lnTo>
                  <a:lnTo>
                    <a:pt x="269" y="144"/>
                  </a:lnTo>
                  <a:lnTo>
                    <a:pt x="269" y="138"/>
                  </a:lnTo>
                  <a:lnTo>
                    <a:pt x="269" y="132"/>
                  </a:lnTo>
                  <a:lnTo>
                    <a:pt x="275" y="126"/>
                  </a:lnTo>
                  <a:lnTo>
                    <a:pt x="281" y="132"/>
                  </a:lnTo>
                  <a:lnTo>
                    <a:pt x="287" y="126"/>
                  </a:lnTo>
                  <a:lnTo>
                    <a:pt x="293" y="126"/>
                  </a:lnTo>
                  <a:lnTo>
                    <a:pt x="287" y="120"/>
                  </a:lnTo>
                  <a:lnTo>
                    <a:pt x="293" y="120"/>
                  </a:lnTo>
                  <a:lnTo>
                    <a:pt x="305" y="120"/>
                  </a:lnTo>
                  <a:lnTo>
                    <a:pt x="305" y="114"/>
                  </a:lnTo>
                  <a:lnTo>
                    <a:pt x="311" y="114"/>
                  </a:lnTo>
                  <a:lnTo>
                    <a:pt x="299" y="108"/>
                  </a:lnTo>
                  <a:lnTo>
                    <a:pt x="299" y="114"/>
                  </a:lnTo>
                  <a:lnTo>
                    <a:pt x="293" y="114"/>
                  </a:lnTo>
                  <a:lnTo>
                    <a:pt x="293" y="108"/>
                  </a:lnTo>
                  <a:lnTo>
                    <a:pt x="281" y="114"/>
                  </a:lnTo>
                  <a:lnTo>
                    <a:pt x="287" y="108"/>
                  </a:lnTo>
                  <a:lnTo>
                    <a:pt x="269" y="108"/>
                  </a:lnTo>
                  <a:lnTo>
                    <a:pt x="281" y="108"/>
                  </a:lnTo>
                  <a:lnTo>
                    <a:pt x="269" y="108"/>
                  </a:lnTo>
                  <a:lnTo>
                    <a:pt x="275" y="102"/>
                  </a:lnTo>
                  <a:lnTo>
                    <a:pt x="269" y="102"/>
                  </a:lnTo>
                  <a:lnTo>
                    <a:pt x="281" y="102"/>
                  </a:lnTo>
                  <a:lnTo>
                    <a:pt x="275" y="96"/>
                  </a:lnTo>
                  <a:lnTo>
                    <a:pt x="269" y="96"/>
                  </a:lnTo>
                  <a:lnTo>
                    <a:pt x="275" y="90"/>
                  </a:lnTo>
                  <a:lnTo>
                    <a:pt x="269" y="96"/>
                  </a:lnTo>
                  <a:lnTo>
                    <a:pt x="263" y="96"/>
                  </a:lnTo>
                  <a:lnTo>
                    <a:pt x="257" y="96"/>
                  </a:lnTo>
                  <a:lnTo>
                    <a:pt x="263" y="90"/>
                  </a:lnTo>
                  <a:lnTo>
                    <a:pt x="251" y="96"/>
                  </a:lnTo>
                  <a:lnTo>
                    <a:pt x="257" y="90"/>
                  </a:lnTo>
                  <a:lnTo>
                    <a:pt x="251" y="90"/>
                  </a:lnTo>
                  <a:lnTo>
                    <a:pt x="246" y="90"/>
                  </a:lnTo>
                  <a:lnTo>
                    <a:pt x="240" y="90"/>
                  </a:lnTo>
                  <a:lnTo>
                    <a:pt x="251" y="84"/>
                  </a:lnTo>
                  <a:lnTo>
                    <a:pt x="234" y="84"/>
                  </a:lnTo>
                  <a:lnTo>
                    <a:pt x="240" y="84"/>
                  </a:lnTo>
                  <a:lnTo>
                    <a:pt x="234" y="78"/>
                  </a:lnTo>
                  <a:lnTo>
                    <a:pt x="246" y="78"/>
                  </a:lnTo>
                  <a:lnTo>
                    <a:pt x="240" y="78"/>
                  </a:lnTo>
                  <a:lnTo>
                    <a:pt x="251" y="78"/>
                  </a:lnTo>
                  <a:lnTo>
                    <a:pt x="234" y="72"/>
                  </a:lnTo>
                  <a:lnTo>
                    <a:pt x="240" y="72"/>
                  </a:lnTo>
                  <a:lnTo>
                    <a:pt x="234" y="72"/>
                  </a:lnTo>
                  <a:lnTo>
                    <a:pt x="246" y="72"/>
                  </a:lnTo>
                  <a:lnTo>
                    <a:pt x="240" y="72"/>
                  </a:lnTo>
                  <a:lnTo>
                    <a:pt x="263" y="72"/>
                  </a:lnTo>
                  <a:lnTo>
                    <a:pt x="246" y="66"/>
                  </a:lnTo>
                  <a:lnTo>
                    <a:pt x="228" y="66"/>
                  </a:lnTo>
                  <a:lnTo>
                    <a:pt x="263" y="60"/>
                  </a:lnTo>
                  <a:lnTo>
                    <a:pt x="257" y="54"/>
                  </a:lnTo>
                  <a:lnTo>
                    <a:pt x="240" y="60"/>
                  </a:lnTo>
                  <a:lnTo>
                    <a:pt x="228" y="66"/>
                  </a:lnTo>
                  <a:lnTo>
                    <a:pt x="251" y="54"/>
                  </a:lnTo>
                  <a:lnTo>
                    <a:pt x="228" y="60"/>
                  </a:lnTo>
                  <a:lnTo>
                    <a:pt x="257" y="48"/>
                  </a:lnTo>
                  <a:lnTo>
                    <a:pt x="240" y="48"/>
                  </a:lnTo>
                  <a:lnTo>
                    <a:pt x="234" y="48"/>
                  </a:lnTo>
                  <a:lnTo>
                    <a:pt x="240" y="42"/>
                  </a:lnTo>
                  <a:lnTo>
                    <a:pt x="222" y="48"/>
                  </a:lnTo>
                  <a:lnTo>
                    <a:pt x="210" y="60"/>
                  </a:lnTo>
                  <a:lnTo>
                    <a:pt x="216" y="48"/>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87" name="Freeform 3979"/>
            <p:cNvSpPr>
              <a:spLocks/>
            </p:cNvSpPr>
            <p:nvPr/>
          </p:nvSpPr>
          <p:spPr bwMode="auto">
            <a:xfrm>
              <a:off x="2357438" y="1385888"/>
              <a:ext cx="617538" cy="160337"/>
            </a:xfrm>
            <a:custGeom>
              <a:avLst/>
              <a:gdLst>
                <a:gd name="T0" fmla="*/ 2147483647 w 383"/>
                <a:gd name="T1" fmla="*/ 2147483647 h 90"/>
                <a:gd name="T2" fmla="*/ 2147483647 w 383"/>
                <a:gd name="T3" fmla="*/ 2147483647 h 90"/>
                <a:gd name="T4" fmla="*/ 2147483647 w 383"/>
                <a:gd name="T5" fmla="*/ 2147483647 h 90"/>
                <a:gd name="T6" fmla="*/ 2147483647 w 383"/>
                <a:gd name="T7" fmla="*/ 2147483647 h 90"/>
                <a:gd name="T8" fmla="*/ 2147483647 w 383"/>
                <a:gd name="T9" fmla="*/ 2147483647 h 90"/>
                <a:gd name="T10" fmla="*/ 2147483647 w 383"/>
                <a:gd name="T11" fmla="*/ 2147483647 h 90"/>
                <a:gd name="T12" fmla="*/ 2147483647 w 383"/>
                <a:gd name="T13" fmla="*/ 2147483647 h 90"/>
                <a:gd name="T14" fmla="*/ 2147483647 w 383"/>
                <a:gd name="T15" fmla="*/ 2147483647 h 90"/>
                <a:gd name="T16" fmla="*/ 2147483647 w 383"/>
                <a:gd name="T17" fmla="*/ 2147483647 h 90"/>
                <a:gd name="T18" fmla="*/ 2147483647 w 383"/>
                <a:gd name="T19" fmla="*/ 2147483647 h 90"/>
                <a:gd name="T20" fmla="*/ 2147483647 w 383"/>
                <a:gd name="T21" fmla="*/ 2147483647 h 90"/>
                <a:gd name="T22" fmla="*/ 2147483647 w 383"/>
                <a:gd name="T23" fmla="*/ 2147483647 h 90"/>
                <a:gd name="T24" fmla="*/ 2147483647 w 383"/>
                <a:gd name="T25" fmla="*/ 2147483647 h 90"/>
                <a:gd name="T26" fmla="*/ 2147483647 w 383"/>
                <a:gd name="T27" fmla="*/ 2147483647 h 90"/>
                <a:gd name="T28" fmla="*/ 2147483647 w 383"/>
                <a:gd name="T29" fmla="*/ 2147483647 h 90"/>
                <a:gd name="T30" fmla="*/ 2147483647 w 383"/>
                <a:gd name="T31" fmla="*/ 2147483647 h 90"/>
                <a:gd name="T32" fmla="*/ 2147483647 w 383"/>
                <a:gd name="T33" fmla="*/ 2147483647 h 90"/>
                <a:gd name="T34" fmla="*/ 2147483647 w 383"/>
                <a:gd name="T35" fmla="*/ 2147483647 h 90"/>
                <a:gd name="T36" fmla="*/ 2147483647 w 383"/>
                <a:gd name="T37" fmla="*/ 2147483647 h 90"/>
                <a:gd name="T38" fmla="*/ 2147483647 w 383"/>
                <a:gd name="T39" fmla="*/ 2147483647 h 90"/>
                <a:gd name="T40" fmla="*/ 2147483647 w 383"/>
                <a:gd name="T41" fmla="*/ 2147483647 h 90"/>
                <a:gd name="T42" fmla="*/ 2147483647 w 383"/>
                <a:gd name="T43" fmla="*/ 2147483647 h 90"/>
                <a:gd name="T44" fmla="*/ 2147483647 w 383"/>
                <a:gd name="T45" fmla="*/ 2147483647 h 90"/>
                <a:gd name="T46" fmla="*/ 2147483647 w 383"/>
                <a:gd name="T47" fmla="*/ 0 h 90"/>
                <a:gd name="T48" fmla="*/ 2147483647 w 383"/>
                <a:gd name="T49" fmla="*/ 2147483647 h 90"/>
                <a:gd name="T50" fmla="*/ 2147483647 w 383"/>
                <a:gd name="T51" fmla="*/ 0 h 90"/>
                <a:gd name="T52" fmla="*/ 2147483647 w 383"/>
                <a:gd name="T53" fmla="*/ 2147483647 h 90"/>
                <a:gd name="T54" fmla="*/ 2147483647 w 383"/>
                <a:gd name="T55" fmla="*/ 2147483647 h 90"/>
                <a:gd name="T56" fmla="*/ 2147483647 w 383"/>
                <a:gd name="T57" fmla="*/ 2147483647 h 90"/>
                <a:gd name="T58" fmla="*/ 2147483647 w 383"/>
                <a:gd name="T59" fmla="*/ 2147483647 h 90"/>
                <a:gd name="T60" fmla="*/ 2147483647 w 383"/>
                <a:gd name="T61" fmla="*/ 2147483647 h 90"/>
                <a:gd name="T62" fmla="*/ 2147483647 w 383"/>
                <a:gd name="T63" fmla="*/ 2147483647 h 90"/>
                <a:gd name="T64" fmla="*/ 2147483647 w 383"/>
                <a:gd name="T65" fmla="*/ 2147483647 h 90"/>
                <a:gd name="T66" fmla="*/ 2147483647 w 383"/>
                <a:gd name="T67" fmla="*/ 2147483647 h 90"/>
                <a:gd name="T68" fmla="*/ 2147483647 w 383"/>
                <a:gd name="T69" fmla="*/ 2147483647 h 90"/>
                <a:gd name="T70" fmla="*/ 2147483647 w 383"/>
                <a:gd name="T71" fmla="*/ 2147483647 h 90"/>
                <a:gd name="T72" fmla="*/ 2147483647 w 383"/>
                <a:gd name="T73" fmla="*/ 2147483647 h 90"/>
                <a:gd name="T74" fmla="*/ 2147483647 w 383"/>
                <a:gd name="T75" fmla="*/ 2147483647 h 90"/>
                <a:gd name="T76" fmla="*/ 2147483647 w 383"/>
                <a:gd name="T77" fmla="*/ 2147483647 h 90"/>
                <a:gd name="T78" fmla="*/ 2147483647 w 383"/>
                <a:gd name="T79" fmla="*/ 2147483647 h 90"/>
                <a:gd name="T80" fmla="*/ 2147483647 w 383"/>
                <a:gd name="T81" fmla="*/ 2147483647 h 90"/>
                <a:gd name="T82" fmla="*/ 2147483647 w 383"/>
                <a:gd name="T83" fmla="*/ 2147483647 h 90"/>
                <a:gd name="T84" fmla="*/ 0 w 383"/>
                <a:gd name="T85" fmla="*/ 2147483647 h 90"/>
                <a:gd name="T86" fmla="*/ 2147483647 w 383"/>
                <a:gd name="T87" fmla="*/ 2147483647 h 90"/>
                <a:gd name="T88" fmla="*/ 2147483647 w 383"/>
                <a:gd name="T89" fmla="*/ 2147483647 h 90"/>
                <a:gd name="T90" fmla="*/ 2147483647 w 383"/>
                <a:gd name="T91" fmla="*/ 2147483647 h 90"/>
                <a:gd name="T92" fmla="*/ 2147483647 w 383"/>
                <a:gd name="T93" fmla="*/ 2147483647 h 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83"/>
                <a:gd name="T142" fmla="*/ 0 h 90"/>
                <a:gd name="T143" fmla="*/ 383 w 383"/>
                <a:gd name="T144" fmla="*/ 90 h 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83" h="90">
                  <a:moveTo>
                    <a:pt x="96" y="66"/>
                  </a:moveTo>
                  <a:lnTo>
                    <a:pt x="72" y="72"/>
                  </a:lnTo>
                  <a:lnTo>
                    <a:pt x="60" y="66"/>
                  </a:lnTo>
                  <a:lnTo>
                    <a:pt x="72" y="60"/>
                  </a:lnTo>
                  <a:lnTo>
                    <a:pt x="48" y="60"/>
                  </a:lnTo>
                  <a:lnTo>
                    <a:pt x="108" y="54"/>
                  </a:lnTo>
                  <a:lnTo>
                    <a:pt x="78" y="36"/>
                  </a:lnTo>
                  <a:lnTo>
                    <a:pt x="114" y="36"/>
                  </a:lnTo>
                  <a:lnTo>
                    <a:pt x="132" y="42"/>
                  </a:lnTo>
                  <a:lnTo>
                    <a:pt x="120" y="30"/>
                  </a:lnTo>
                  <a:lnTo>
                    <a:pt x="173" y="24"/>
                  </a:lnTo>
                  <a:lnTo>
                    <a:pt x="203" y="18"/>
                  </a:lnTo>
                  <a:lnTo>
                    <a:pt x="144" y="24"/>
                  </a:lnTo>
                  <a:lnTo>
                    <a:pt x="90" y="30"/>
                  </a:lnTo>
                  <a:lnTo>
                    <a:pt x="138" y="24"/>
                  </a:lnTo>
                  <a:lnTo>
                    <a:pt x="78" y="30"/>
                  </a:lnTo>
                  <a:lnTo>
                    <a:pt x="60" y="24"/>
                  </a:lnTo>
                  <a:lnTo>
                    <a:pt x="114" y="18"/>
                  </a:lnTo>
                  <a:lnTo>
                    <a:pt x="60" y="24"/>
                  </a:lnTo>
                  <a:lnTo>
                    <a:pt x="96" y="18"/>
                  </a:lnTo>
                  <a:lnTo>
                    <a:pt x="48" y="18"/>
                  </a:lnTo>
                  <a:lnTo>
                    <a:pt x="108" y="12"/>
                  </a:lnTo>
                  <a:lnTo>
                    <a:pt x="185" y="12"/>
                  </a:lnTo>
                  <a:lnTo>
                    <a:pt x="173" y="0"/>
                  </a:lnTo>
                  <a:lnTo>
                    <a:pt x="233" y="6"/>
                  </a:lnTo>
                  <a:lnTo>
                    <a:pt x="221" y="0"/>
                  </a:lnTo>
                  <a:lnTo>
                    <a:pt x="299" y="6"/>
                  </a:lnTo>
                  <a:lnTo>
                    <a:pt x="383" y="6"/>
                  </a:lnTo>
                  <a:lnTo>
                    <a:pt x="329" y="18"/>
                  </a:lnTo>
                  <a:lnTo>
                    <a:pt x="275" y="24"/>
                  </a:lnTo>
                  <a:lnTo>
                    <a:pt x="335" y="18"/>
                  </a:lnTo>
                  <a:lnTo>
                    <a:pt x="281" y="30"/>
                  </a:lnTo>
                  <a:lnTo>
                    <a:pt x="221" y="42"/>
                  </a:lnTo>
                  <a:lnTo>
                    <a:pt x="167" y="48"/>
                  </a:lnTo>
                  <a:lnTo>
                    <a:pt x="197" y="48"/>
                  </a:lnTo>
                  <a:lnTo>
                    <a:pt x="156" y="54"/>
                  </a:lnTo>
                  <a:lnTo>
                    <a:pt x="191" y="54"/>
                  </a:lnTo>
                  <a:lnTo>
                    <a:pt x="138" y="66"/>
                  </a:lnTo>
                  <a:lnTo>
                    <a:pt x="138" y="72"/>
                  </a:lnTo>
                  <a:lnTo>
                    <a:pt x="96" y="78"/>
                  </a:lnTo>
                  <a:lnTo>
                    <a:pt x="126" y="84"/>
                  </a:lnTo>
                  <a:lnTo>
                    <a:pt x="90" y="90"/>
                  </a:lnTo>
                  <a:lnTo>
                    <a:pt x="0" y="84"/>
                  </a:lnTo>
                  <a:lnTo>
                    <a:pt x="30" y="78"/>
                  </a:lnTo>
                  <a:lnTo>
                    <a:pt x="24" y="72"/>
                  </a:lnTo>
                  <a:lnTo>
                    <a:pt x="72" y="72"/>
                  </a:lnTo>
                  <a:lnTo>
                    <a:pt x="96" y="6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88" name="Freeform 3980"/>
            <p:cNvSpPr>
              <a:spLocks/>
            </p:cNvSpPr>
            <p:nvPr/>
          </p:nvSpPr>
          <p:spPr bwMode="auto">
            <a:xfrm>
              <a:off x="1616075" y="1631950"/>
              <a:ext cx="338138" cy="139700"/>
            </a:xfrm>
            <a:custGeom>
              <a:avLst/>
              <a:gdLst>
                <a:gd name="T0" fmla="*/ 2147483647 w 210"/>
                <a:gd name="T1" fmla="*/ 2147483647 h 78"/>
                <a:gd name="T2" fmla="*/ 2147483647 w 210"/>
                <a:gd name="T3" fmla="*/ 2147483647 h 78"/>
                <a:gd name="T4" fmla="*/ 2147483647 w 210"/>
                <a:gd name="T5" fmla="*/ 2147483647 h 78"/>
                <a:gd name="T6" fmla="*/ 2147483647 w 210"/>
                <a:gd name="T7" fmla="*/ 2147483647 h 78"/>
                <a:gd name="T8" fmla="*/ 2147483647 w 210"/>
                <a:gd name="T9" fmla="*/ 2147483647 h 78"/>
                <a:gd name="T10" fmla="*/ 2147483647 w 210"/>
                <a:gd name="T11" fmla="*/ 2147483647 h 78"/>
                <a:gd name="T12" fmla="*/ 2147483647 w 210"/>
                <a:gd name="T13" fmla="*/ 2147483647 h 78"/>
                <a:gd name="T14" fmla="*/ 0 w 210"/>
                <a:gd name="T15" fmla="*/ 2147483647 h 78"/>
                <a:gd name="T16" fmla="*/ 2147483647 w 210"/>
                <a:gd name="T17" fmla="*/ 2147483647 h 78"/>
                <a:gd name="T18" fmla="*/ 2147483647 w 210"/>
                <a:gd name="T19" fmla="*/ 2147483647 h 78"/>
                <a:gd name="T20" fmla="*/ 2147483647 w 210"/>
                <a:gd name="T21" fmla="*/ 2147483647 h 78"/>
                <a:gd name="T22" fmla="*/ 2147483647 w 210"/>
                <a:gd name="T23" fmla="*/ 2147483647 h 78"/>
                <a:gd name="T24" fmla="*/ 2147483647 w 210"/>
                <a:gd name="T25" fmla="*/ 2147483647 h 78"/>
                <a:gd name="T26" fmla="*/ 2147483647 w 210"/>
                <a:gd name="T27" fmla="*/ 2147483647 h 78"/>
                <a:gd name="T28" fmla="*/ 2147483647 w 210"/>
                <a:gd name="T29" fmla="*/ 2147483647 h 78"/>
                <a:gd name="T30" fmla="*/ 2147483647 w 210"/>
                <a:gd name="T31" fmla="*/ 2147483647 h 78"/>
                <a:gd name="T32" fmla="*/ 2147483647 w 210"/>
                <a:gd name="T33" fmla="*/ 2147483647 h 78"/>
                <a:gd name="T34" fmla="*/ 2147483647 w 210"/>
                <a:gd name="T35" fmla="*/ 2147483647 h 78"/>
                <a:gd name="T36" fmla="*/ 2147483647 w 210"/>
                <a:gd name="T37" fmla="*/ 2147483647 h 78"/>
                <a:gd name="T38" fmla="*/ 2147483647 w 210"/>
                <a:gd name="T39" fmla="*/ 2147483647 h 78"/>
                <a:gd name="T40" fmla="*/ 2147483647 w 210"/>
                <a:gd name="T41" fmla="*/ 0 h 78"/>
                <a:gd name="T42" fmla="*/ 2147483647 w 210"/>
                <a:gd name="T43" fmla="*/ 0 h 78"/>
                <a:gd name="T44" fmla="*/ 2147483647 w 210"/>
                <a:gd name="T45" fmla="*/ 2147483647 h 78"/>
                <a:gd name="T46" fmla="*/ 2147483647 w 210"/>
                <a:gd name="T47" fmla="*/ 2147483647 h 78"/>
                <a:gd name="T48" fmla="*/ 2147483647 w 210"/>
                <a:gd name="T49" fmla="*/ 2147483647 h 78"/>
                <a:gd name="T50" fmla="*/ 2147483647 w 210"/>
                <a:gd name="T51" fmla="*/ 2147483647 h 78"/>
                <a:gd name="T52" fmla="*/ 2147483647 w 210"/>
                <a:gd name="T53" fmla="*/ 2147483647 h 78"/>
                <a:gd name="T54" fmla="*/ 2147483647 w 210"/>
                <a:gd name="T55" fmla="*/ 2147483647 h 78"/>
                <a:gd name="T56" fmla="*/ 2147483647 w 210"/>
                <a:gd name="T57" fmla="*/ 2147483647 h 78"/>
                <a:gd name="T58" fmla="*/ 2147483647 w 210"/>
                <a:gd name="T59" fmla="*/ 2147483647 h 78"/>
                <a:gd name="T60" fmla="*/ 2147483647 w 210"/>
                <a:gd name="T61" fmla="*/ 2147483647 h 78"/>
                <a:gd name="T62" fmla="*/ 2147483647 w 210"/>
                <a:gd name="T63" fmla="*/ 2147483647 h 78"/>
                <a:gd name="T64" fmla="*/ 2147483647 w 210"/>
                <a:gd name="T65" fmla="*/ 2147483647 h 78"/>
                <a:gd name="T66" fmla="*/ 2147483647 w 210"/>
                <a:gd name="T67" fmla="*/ 2147483647 h 78"/>
                <a:gd name="T68" fmla="*/ 2147483647 w 210"/>
                <a:gd name="T69" fmla="*/ 0 h 78"/>
                <a:gd name="T70" fmla="*/ 2147483647 w 210"/>
                <a:gd name="T71" fmla="*/ 0 h 78"/>
                <a:gd name="T72" fmla="*/ 2147483647 w 210"/>
                <a:gd name="T73" fmla="*/ 2147483647 h 78"/>
                <a:gd name="T74" fmla="*/ 2147483647 w 210"/>
                <a:gd name="T75" fmla="*/ 2147483647 h 78"/>
                <a:gd name="T76" fmla="*/ 2147483647 w 210"/>
                <a:gd name="T77" fmla="*/ 2147483647 h 78"/>
                <a:gd name="T78" fmla="*/ 2147483647 w 210"/>
                <a:gd name="T79" fmla="*/ 2147483647 h 78"/>
                <a:gd name="T80" fmla="*/ 2147483647 w 210"/>
                <a:gd name="T81" fmla="*/ 2147483647 h 78"/>
                <a:gd name="T82" fmla="*/ 2147483647 w 210"/>
                <a:gd name="T83" fmla="*/ 2147483647 h 78"/>
                <a:gd name="T84" fmla="*/ 2147483647 w 210"/>
                <a:gd name="T85" fmla="*/ 2147483647 h 78"/>
                <a:gd name="T86" fmla="*/ 2147483647 w 210"/>
                <a:gd name="T87" fmla="*/ 2147483647 h 78"/>
                <a:gd name="T88" fmla="*/ 2147483647 w 210"/>
                <a:gd name="T89" fmla="*/ 2147483647 h 78"/>
                <a:gd name="T90" fmla="*/ 2147483647 w 210"/>
                <a:gd name="T91" fmla="*/ 2147483647 h 78"/>
                <a:gd name="T92" fmla="*/ 2147483647 w 210"/>
                <a:gd name="T93" fmla="*/ 2147483647 h 78"/>
                <a:gd name="T94" fmla="*/ 2147483647 w 210"/>
                <a:gd name="T95" fmla="*/ 2147483647 h 78"/>
                <a:gd name="T96" fmla="*/ 2147483647 w 210"/>
                <a:gd name="T97" fmla="*/ 2147483647 h 78"/>
                <a:gd name="T98" fmla="*/ 2147483647 w 210"/>
                <a:gd name="T99" fmla="*/ 2147483647 h 78"/>
                <a:gd name="T100" fmla="*/ 2147483647 w 210"/>
                <a:gd name="T101" fmla="*/ 2147483647 h 78"/>
                <a:gd name="T102" fmla="*/ 2147483647 w 210"/>
                <a:gd name="T103" fmla="*/ 2147483647 h 78"/>
                <a:gd name="T104" fmla="*/ 2147483647 w 210"/>
                <a:gd name="T105" fmla="*/ 2147483647 h 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0"/>
                <a:gd name="T160" fmla="*/ 0 h 78"/>
                <a:gd name="T161" fmla="*/ 210 w 210"/>
                <a:gd name="T162" fmla="*/ 78 h 7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0" h="78">
                  <a:moveTo>
                    <a:pt x="138" y="72"/>
                  </a:moveTo>
                  <a:lnTo>
                    <a:pt x="132" y="66"/>
                  </a:lnTo>
                  <a:lnTo>
                    <a:pt x="126" y="66"/>
                  </a:lnTo>
                  <a:lnTo>
                    <a:pt x="102" y="72"/>
                  </a:lnTo>
                  <a:lnTo>
                    <a:pt x="66" y="72"/>
                  </a:lnTo>
                  <a:lnTo>
                    <a:pt x="30" y="78"/>
                  </a:lnTo>
                  <a:lnTo>
                    <a:pt x="36" y="72"/>
                  </a:lnTo>
                  <a:lnTo>
                    <a:pt x="0" y="60"/>
                  </a:lnTo>
                  <a:lnTo>
                    <a:pt x="6" y="48"/>
                  </a:lnTo>
                  <a:lnTo>
                    <a:pt x="48" y="48"/>
                  </a:lnTo>
                  <a:lnTo>
                    <a:pt x="84" y="48"/>
                  </a:lnTo>
                  <a:lnTo>
                    <a:pt x="48" y="42"/>
                  </a:lnTo>
                  <a:lnTo>
                    <a:pt x="12" y="42"/>
                  </a:lnTo>
                  <a:lnTo>
                    <a:pt x="6" y="36"/>
                  </a:lnTo>
                  <a:lnTo>
                    <a:pt x="54" y="30"/>
                  </a:lnTo>
                  <a:lnTo>
                    <a:pt x="18" y="30"/>
                  </a:lnTo>
                  <a:lnTo>
                    <a:pt x="30" y="24"/>
                  </a:lnTo>
                  <a:lnTo>
                    <a:pt x="12" y="24"/>
                  </a:lnTo>
                  <a:lnTo>
                    <a:pt x="36" y="12"/>
                  </a:lnTo>
                  <a:lnTo>
                    <a:pt x="102" y="0"/>
                  </a:lnTo>
                  <a:lnTo>
                    <a:pt x="84" y="12"/>
                  </a:lnTo>
                  <a:lnTo>
                    <a:pt x="102" y="6"/>
                  </a:lnTo>
                  <a:lnTo>
                    <a:pt x="114" y="6"/>
                  </a:lnTo>
                  <a:lnTo>
                    <a:pt x="126" y="12"/>
                  </a:lnTo>
                  <a:lnTo>
                    <a:pt x="114" y="18"/>
                  </a:lnTo>
                  <a:lnTo>
                    <a:pt x="120" y="12"/>
                  </a:lnTo>
                  <a:lnTo>
                    <a:pt x="138" y="12"/>
                  </a:lnTo>
                  <a:lnTo>
                    <a:pt x="144" y="6"/>
                  </a:lnTo>
                  <a:lnTo>
                    <a:pt x="156" y="12"/>
                  </a:lnTo>
                  <a:lnTo>
                    <a:pt x="150" y="24"/>
                  </a:lnTo>
                  <a:lnTo>
                    <a:pt x="162" y="18"/>
                  </a:lnTo>
                  <a:lnTo>
                    <a:pt x="174" y="0"/>
                  </a:lnTo>
                  <a:lnTo>
                    <a:pt x="192" y="0"/>
                  </a:lnTo>
                  <a:lnTo>
                    <a:pt x="198" y="12"/>
                  </a:lnTo>
                  <a:lnTo>
                    <a:pt x="186" y="30"/>
                  </a:lnTo>
                  <a:lnTo>
                    <a:pt x="186" y="42"/>
                  </a:lnTo>
                  <a:lnTo>
                    <a:pt x="192" y="42"/>
                  </a:lnTo>
                  <a:lnTo>
                    <a:pt x="210" y="48"/>
                  </a:lnTo>
                  <a:lnTo>
                    <a:pt x="210" y="54"/>
                  </a:lnTo>
                  <a:lnTo>
                    <a:pt x="198" y="60"/>
                  </a:lnTo>
                  <a:lnTo>
                    <a:pt x="204" y="54"/>
                  </a:lnTo>
                  <a:lnTo>
                    <a:pt x="192" y="54"/>
                  </a:lnTo>
                  <a:lnTo>
                    <a:pt x="186" y="54"/>
                  </a:lnTo>
                  <a:lnTo>
                    <a:pt x="180" y="60"/>
                  </a:lnTo>
                  <a:lnTo>
                    <a:pt x="174" y="60"/>
                  </a:lnTo>
                  <a:lnTo>
                    <a:pt x="168" y="66"/>
                  </a:lnTo>
                  <a:lnTo>
                    <a:pt x="186" y="60"/>
                  </a:lnTo>
                  <a:lnTo>
                    <a:pt x="186" y="66"/>
                  </a:lnTo>
                  <a:lnTo>
                    <a:pt x="180" y="72"/>
                  </a:lnTo>
                  <a:lnTo>
                    <a:pt x="138" y="7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89" name="Freeform 3981"/>
            <p:cNvSpPr>
              <a:spLocks/>
            </p:cNvSpPr>
            <p:nvPr/>
          </p:nvSpPr>
          <p:spPr bwMode="auto">
            <a:xfrm>
              <a:off x="1522413" y="1600200"/>
              <a:ext cx="238125" cy="96837"/>
            </a:xfrm>
            <a:custGeom>
              <a:avLst/>
              <a:gdLst>
                <a:gd name="T0" fmla="*/ 2147483647 w 149"/>
                <a:gd name="T1" fmla="*/ 2147483647 h 54"/>
                <a:gd name="T2" fmla="*/ 2147483647 w 149"/>
                <a:gd name="T3" fmla="*/ 2147483647 h 54"/>
                <a:gd name="T4" fmla="*/ 2147483647 w 149"/>
                <a:gd name="T5" fmla="*/ 2147483647 h 54"/>
                <a:gd name="T6" fmla="*/ 2147483647 w 149"/>
                <a:gd name="T7" fmla="*/ 2147483647 h 54"/>
                <a:gd name="T8" fmla="*/ 0 w 149"/>
                <a:gd name="T9" fmla="*/ 2147483647 h 54"/>
                <a:gd name="T10" fmla="*/ 2147483647 w 149"/>
                <a:gd name="T11" fmla="*/ 2147483647 h 54"/>
                <a:gd name="T12" fmla="*/ 2147483647 w 149"/>
                <a:gd name="T13" fmla="*/ 2147483647 h 54"/>
                <a:gd name="T14" fmla="*/ 2147483647 w 149"/>
                <a:gd name="T15" fmla="*/ 2147483647 h 54"/>
                <a:gd name="T16" fmla="*/ 2147483647 w 149"/>
                <a:gd name="T17" fmla="*/ 0 h 54"/>
                <a:gd name="T18" fmla="*/ 2147483647 w 149"/>
                <a:gd name="T19" fmla="*/ 0 h 54"/>
                <a:gd name="T20" fmla="*/ 2147483647 w 149"/>
                <a:gd name="T21" fmla="*/ 2147483647 h 54"/>
                <a:gd name="T22" fmla="*/ 2147483647 w 149"/>
                <a:gd name="T23" fmla="*/ 2147483647 h 54"/>
                <a:gd name="T24" fmla="*/ 2147483647 w 149"/>
                <a:gd name="T25" fmla="*/ 0 h 54"/>
                <a:gd name="T26" fmla="*/ 2147483647 w 149"/>
                <a:gd name="T27" fmla="*/ 2147483647 h 54"/>
                <a:gd name="T28" fmla="*/ 2147483647 w 149"/>
                <a:gd name="T29" fmla="*/ 2147483647 h 54"/>
                <a:gd name="T30" fmla="*/ 2147483647 w 149"/>
                <a:gd name="T31" fmla="*/ 2147483647 h 54"/>
                <a:gd name="T32" fmla="*/ 2147483647 w 149"/>
                <a:gd name="T33" fmla="*/ 2147483647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9"/>
                <a:gd name="T52" fmla="*/ 0 h 54"/>
                <a:gd name="T53" fmla="*/ 149 w 149"/>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9" h="54">
                  <a:moveTo>
                    <a:pt x="65" y="36"/>
                  </a:moveTo>
                  <a:lnTo>
                    <a:pt x="41" y="48"/>
                  </a:lnTo>
                  <a:lnTo>
                    <a:pt x="12" y="54"/>
                  </a:lnTo>
                  <a:lnTo>
                    <a:pt x="6" y="42"/>
                  </a:lnTo>
                  <a:lnTo>
                    <a:pt x="0" y="36"/>
                  </a:lnTo>
                  <a:lnTo>
                    <a:pt x="18" y="24"/>
                  </a:lnTo>
                  <a:lnTo>
                    <a:pt x="30" y="18"/>
                  </a:lnTo>
                  <a:lnTo>
                    <a:pt x="53" y="6"/>
                  </a:lnTo>
                  <a:lnTo>
                    <a:pt x="53" y="0"/>
                  </a:lnTo>
                  <a:lnTo>
                    <a:pt x="101" y="0"/>
                  </a:lnTo>
                  <a:lnTo>
                    <a:pt x="113" y="6"/>
                  </a:lnTo>
                  <a:lnTo>
                    <a:pt x="143" y="0"/>
                  </a:lnTo>
                  <a:lnTo>
                    <a:pt x="149" y="12"/>
                  </a:lnTo>
                  <a:lnTo>
                    <a:pt x="119" y="24"/>
                  </a:lnTo>
                  <a:lnTo>
                    <a:pt x="83" y="30"/>
                  </a:lnTo>
                  <a:lnTo>
                    <a:pt x="65" y="3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90" name="Freeform 3982"/>
            <p:cNvSpPr>
              <a:spLocks/>
            </p:cNvSpPr>
            <p:nvPr/>
          </p:nvSpPr>
          <p:spPr bwMode="auto">
            <a:xfrm>
              <a:off x="2530475" y="2327275"/>
              <a:ext cx="165100" cy="161925"/>
            </a:xfrm>
            <a:custGeom>
              <a:avLst/>
              <a:gdLst>
                <a:gd name="T0" fmla="*/ 2147483647 w 101"/>
                <a:gd name="T1" fmla="*/ 2147483647 h 90"/>
                <a:gd name="T2" fmla="*/ 2147483647 w 101"/>
                <a:gd name="T3" fmla="*/ 2147483647 h 90"/>
                <a:gd name="T4" fmla="*/ 2147483647 w 101"/>
                <a:gd name="T5" fmla="*/ 2147483647 h 90"/>
                <a:gd name="T6" fmla="*/ 0 w 101"/>
                <a:gd name="T7" fmla="*/ 2147483647 h 90"/>
                <a:gd name="T8" fmla="*/ 2147483647 w 101"/>
                <a:gd name="T9" fmla="*/ 2147483647 h 90"/>
                <a:gd name="T10" fmla="*/ 2147483647 w 101"/>
                <a:gd name="T11" fmla="*/ 2147483647 h 90"/>
                <a:gd name="T12" fmla="*/ 2147483647 w 101"/>
                <a:gd name="T13" fmla="*/ 2147483647 h 90"/>
                <a:gd name="T14" fmla="*/ 2147483647 w 101"/>
                <a:gd name="T15" fmla="*/ 2147483647 h 90"/>
                <a:gd name="T16" fmla="*/ 2147483647 w 101"/>
                <a:gd name="T17" fmla="*/ 2147483647 h 90"/>
                <a:gd name="T18" fmla="*/ 2147483647 w 101"/>
                <a:gd name="T19" fmla="*/ 2147483647 h 90"/>
                <a:gd name="T20" fmla="*/ 2147483647 w 101"/>
                <a:gd name="T21" fmla="*/ 2147483647 h 90"/>
                <a:gd name="T22" fmla="*/ 2147483647 w 101"/>
                <a:gd name="T23" fmla="*/ 2147483647 h 90"/>
                <a:gd name="T24" fmla="*/ 2147483647 w 101"/>
                <a:gd name="T25" fmla="*/ 2147483647 h 90"/>
                <a:gd name="T26" fmla="*/ 2147483647 w 101"/>
                <a:gd name="T27" fmla="*/ 2147483647 h 90"/>
                <a:gd name="T28" fmla="*/ 2147483647 w 101"/>
                <a:gd name="T29" fmla="*/ 0 h 90"/>
                <a:gd name="T30" fmla="*/ 2147483647 w 101"/>
                <a:gd name="T31" fmla="*/ 0 h 90"/>
                <a:gd name="T32" fmla="*/ 2147483647 w 101"/>
                <a:gd name="T33" fmla="*/ 0 h 90"/>
                <a:gd name="T34" fmla="*/ 2147483647 w 101"/>
                <a:gd name="T35" fmla="*/ 0 h 90"/>
                <a:gd name="T36" fmla="*/ 2147483647 w 101"/>
                <a:gd name="T37" fmla="*/ 2147483647 h 90"/>
                <a:gd name="T38" fmla="*/ 2147483647 w 101"/>
                <a:gd name="T39" fmla="*/ 2147483647 h 90"/>
                <a:gd name="T40" fmla="*/ 2147483647 w 101"/>
                <a:gd name="T41" fmla="*/ 2147483647 h 90"/>
                <a:gd name="T42" fmla="*/ 2147483647 w 101"/>
                <a:gd name="T43" fmla="*/ 2147483647 h 90"/>
                <a:gd name="T44" fmla="*/ 2147483647 w 101"/>
                <a:gd name="T45" fmla="*/ 2147483647 h 90"/>
                <a:gd name="T46" fmla="*/ 2147483647 w 101"/>
                <a:gd name="T47" fmla="*/ 2147483647 h 90"/>
                <a:gd name="T48" fmla="*/ 2147483647 w 101"/>
                <a:gd name="T49" fmla="*/ 2147483647 h 90"/>
                <a:gd name="T50" fmla="*/ 2147483647 w 101"/>
                <a:gd name="T51" fmla="*/ 2147483647 h 90"/>
                <a:gd name="T52" fmla="*/ 2147483647 w 101"/>
                <a:gd name="T53" fmla="*/ 2147483647 h 90"/>
                <a:gd name="T54" fmla="*/ 2147483647 w 101"/>
                <a:gd name="T55" fmla="*/ 2147483647 h 90"/>
                <a:gd name="T56" fmla="*/ 2147483647 w 101"/>
                <a:gd name="T57" fmla="*/ 2147483647 h 90"/>
                <a:gd name="T58" fmla="*/ 2147483647 w 101"/>
                <a:gd name="T59" fmla="*/ 2147483647 h 90"/>
                <a:gd name="T60" fmla="*/ 2147483647 w 101"/>
                <a:gd name="T61" fmla="*/ 2147483647 h 90"/>
                <a:gd name="T62" fmla="*/ 2147483647 w 101"/>
                <a:gd name="T63" fmla="*/ 2147483647 h 90"/>
                <a:gd name="T64" fmla="*/ 2147483647 w 101"/>
                <a:gd name="T65" fmla="*/ 2147483647 h 90"/>
                <a:gd name="T66" fmla="*/ 2147483647 w 101"/>
                <a:gd name="T67" fmla="*/ 2147483647 h 90"/>
                <a:gd name="T68" fmla="*/ 2147483647 w 101"/>
                <a:gd name="T69" fmla="*/ 2147483647 h 90"/>
                <a:gd name="T70" fmla="*/ 2147483647 w 101"/>
                <a:gd name="T71" fmla="*/ 2147483647 h 90"/>
                <a:gd name="T72" fmla="*/ 2147483647 w 101"/>
                <a:gd name="T73" fmla="*/ 2147483647 h 90"/>
                <a:gd name="T74" fmla="*/ 2147483647 w 101"/>
                <a:gd name="T75" fmla="*/ 2147483647 h 90"/>
                <a:gd name="T76" fmla="*/ 2147483647 w 101"/>
                <a:gd name="T77" fmla="*/ 2147483647 h 90"/>
                <a:gd name="T78" fmla="*/ 2147483647 w 101"/>
                <a:gd name="T79" fmla="*/ 2147483647 h 90"/>
                <a:gd name="T80" fmla="*/ 2147483647 w 101"/>
                <a:gd name="T81" fmla="*/ 2147483647 h 90"/>
                <a:gd name="T82" fmla="*/ 2147483647 w 101"/>
                <a:gd name="T83" fmla="*/ 2147483647 h 90"/>
                <a:gd name="T84" fmla="*/ 2147483647 w 101"/>
                <a:gd name="T85" fmla="*/ 2147483647 h 90"/>
                <a:gd name="T86" fmla="*/ 2147483647 w 101"/>
                <a:gd name="T87" fmla="*/ 2147483647 h 90"/>
                <a:gd name="T88" fmla="*/ 2147483647 w 101"/>
                <a:gd name="T89" fmla="*/ 2147483647 h 90"/>
                <a:gd name="T90" fmla="*/ 2147483647 w 101"/>
                <a:gd name="T91" fmla="*/ 2147483647 h 90"/>
                <a:gd name="T92" fmla="*/ 2147483647 w 101"/>
                <a:gd name="T93" fmla="*/ 2147483647 h 90"/>
                <a:gd name="T94" fmla="*/ 2147483647 w 101"/>
                <a:gd name="T95" fmla="*/ 2147483647 h 90"/>
                <a:gd name="T96" fmla="*/ 2147483647 w 101"/>
                <a:gd name="T97" fmla="*/ 2147483647 h 90"/>
                <a:gd name="T98" fmla="*/ 2147483647 w 101"/>
                <a:gd name="T99" fmla="*/ 2147483647 h 90"/>
                <a:gd name="T100" fmla="*/ 2147483647 w 101"/>
                <a:gd name="T101" fmla="*/ 2147483647 h 90"/>
                <a:gd name="T102" fmla="*/ 2147483647 w 101"/>
                <a:gd name="T103" fmla="*/ 2147483647 h 90"/>
                <a:gd name="T104" fmla="*/ 2147483647 w 101"/>
                <a:gd name="T105" fmla="*/ 2147483647 h 90"/>
                <a:gd name="T106" fmla="*/ 2147483647 w 101"/>
                <a:gd name="T107" fmla="*/ 2147483647 h 90"/>
                <a:gd name="T108" fmla="*/ 2147483647 w 101"/>
                <a:gd name="T109" fmla="*/ 2147483647 h 90"/>
                <a:gd name="T110" fmla="*/ 2147483647 w 101"/>
                <a:gd name="T111" fmla="*/ 2147483647 h 90"/>
                <a:gd name="T112" fmla="*/ 2147483647 w 101"/>
                <a:gd name="T113" fmla="*/ 2147483647 h 90"/>
                <a:gd name="T114" fmla="*/ 2147483647 w 101"/>
                <a:gd name="T115" fmla="*/ 2147483647 h 90"/>
                <a:gd name="T116" fmla="*/ 2147483647 w 101"/>
                <a:gd name="T117" fmla="*/ 2147483647 h 90"/>
                <a:gd name="T118" fmla="*/ 2147483647 w 101"/>
                <a:gd name="T119" fmla="*/ 2147483647 h 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1"/>
                <a:gd name="T181" fmla="*/ 0 h 90"/>
                <a:gd name="T182" fmla="*/ 101 w 101"/>
                <a:gd name="T183" fmla="*/ 90 h 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1" h="90">
                  <a:moveTo>
                    <a:pt x="53" y="72"/>
                  </a:moveTo>
                  <a:lnTo>
                    <a:pt x="53" y="72"/>
                  </a:lnTo>
                  <a:lnTo>
                    <a:pt x="24" y="72"/>
                  </a:lnTo>
                  <a:lnTo>
                    <a:pt x="0" y="72"/>
                  </a:lnTo>
                  <a:lnTo>
                    <a:pt x="6" y="66"/>
                  </a:lnTo>
                  <a:lnTo>
                    <a:pt x="18" y="54"/>
                  </a:lnTo>
                  <a:lnTo>
                    <a:pt x="6" y="54"/>
                  </a:lnTo>
                  <a:lnTo>
                    <a:pt x="12" y="54"/>
                  </a:lnTo>
                  <a:lnTo>
                    <a:pt x="24" y="42"/>
                  </a:lnTo>
                  <a:lnTo>
                    <a:pt x="24" y="48"/>
                  </a:lnTo>
                  <a:lnTo>
                    <a:pt x="30" y="42"/>
                  </a:lnTo>
                  <a:lnTo>
                    <a:pt x="24" y="36"/>
                  </a:lnTo>
                  <a:lnTo>
                    <a:pt x="30" y="36"/>
                  </a:lnTo>
                  <a:lnTo>
                    <a:pt x="48" y="12"/>
                  </a:lnTo>
                  <a:lnTo>
                    <a:pt x="65" y="0"/>
                  </a:lnTo>
                  <a:lnTo>
                    <a:pt x="71" y="0"/>
                  </a:lnTo>
                  <a:lnTo>
                    <a:pt x="77" y="0"/>
                  </a:lnTo>
                  <a:lnTo>
                    <a:pt x="71" y="0"/>
                  </a:lnTo>
                  <a:lnTo>
                    <a:pt x="71" y="6"/>
                  </a:lnTo>
                  <a:lnTo>
                    <a:pt x="65" y="12"/>
                  </a:lnTo>
                  <a:lnTo>
                    <a:pt x="48" y="36"/>
                  </a:lnTo>
                  <a:lnTo>
                    <a:pt x="59" y="24"/>
                  </a:lnTo>
                  <a:lnTo>
                    <a:pt x="59" y="30"/>
                  </a:lnTo>
                  <a:lnTo>
                    <a:pt x="71" y="30"/>
                  </a:lnTo>
                  <a:lnTo>
                    <a:pt x="59" y="36"/>
                  </a:lnTo>
                  <a:lnTo>
                    <a:pt x="71" y="36"/>
                  </a:lnTo>
                  <a:lnTo>
                    <a:pt x="65" y="42"/>
                  </a:lnTo>
                  <a:lnTo>
                    <a:pt x="83" y="36"/>
                  </a:lnTo>
                  <a:lnTo>
                    <a:pt x="83" y="42"/>
                  </a:lnTo>
                  <a:lnTo>
                    <a:pt x="95" y="42"/>
                  </a:lnTo>
                  <a:lnTo>
                    <a:pt x="83" y="48"/>
                  </a:lnTo>
                  <a:lnTo>
                    <a:pt x="89" y="54"/>
                  </a:lnTo>
                  <a:lnTo>
                    <a:pt x="83" y="60"/>
                  </a:lnTo>
                  <a:lnTo>
                    <a:pt x="101" y="54"/>
                  </a:lnTo>
                  <a:lnTo>
                    <a:pt x="83" y="66"/>
                  </a:lnTo>
                  <a:lnTo>
                    <a:pt x="83" y="72"/>
                  </a:lnTo>
                  <a:lnTo>
                    <a:pt x="101" y="60"/>
                  </a:lnTo>
                  <a:lnTo>
                    <a:pt x="95" y="72"/>
                  </a:lnTo>
                  <a:lnTo>
                    <a:pt x="101" y="72"/>
                  </a:lnTo>
                  <a:lnTo>
                    <a:pt x="89" y="90"/>
                  </a:lnTo>
                  <a:lnTo>
                    <a:pt x="83" y="90"/>
                  </a:lnTo>
                  <a:lnTo>
                    <a:pt x="83" y="84"/>
                  </a:lnTo>
                  <a:lnTo>
                    <a:pt x="71" y="90"/>
                  </a:lnTo>
                  <a:lnTo>
                    <a:pt x="83" y="72"/>
                  </a:lnTo>
                  <a:lnTo>
                    <a:pt x="77" y="66"/>
                  </a:lnTo>
                  <a:lnTo>
                    <a:pt x="71" y="78"/>
                  </a:lnTo>
                  <a:lnTo>
                    <a:pt x="71" y="72"/>
                  </a:lnTo>
                  <a:lnTo>
                    <a:pt x="48" y="90"/>
                  </a:lnTo>
                  <a:lnTo>
                    <a:pt x="48" y="84"/>
                  </a:lnTo>
                  <a:lnTo>
                    <a:pt x="65" y="72"/>
                  </a:lnTo>
                  <a:lnTo>
                    <a:pt x="59" y="72"/>
                  </a:lnTo>
                  <a:lnTo>
                    <a:pt x="53" y="78"/>
                  </a:lnTo>
                  <a:lnTo>
                    <a:pt x="48" y="78"/>
                  </a:lnTo>
                  <a:lnTo>
                    <a:pt x="53" y="7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91" name="Freeform 3983"/>
            <p:cNvSpPr>
              <a:spLocks/>
            </p:cNvSpPr>
            <p:nvPr/>
          </p:nvSpPr>
          <p:spPr bwMode="auto">
            <a:xfrm>
              <a:off x="2212975" y="1535113"/>
              <a:ext cx="290513" cy="53975"/>
            </a:xfrm>
            <a:custGeom>
              <a:avLst/>
              <a:gdLst>
                <a:gd name="T0" fmla="*/ 2147483647 w 180"/>
                <a:gd name="T1" fmla="*/ 2147483647 h 30"/>
                <a:gd name="T2" fmla="*/ 2147483647 w 180"/>
                <a:gd name="T3" fmla="*/ 2147483647 h 30"/>
                <a:gd name="T4" fmla="*/ 2147483647 w 180"/>
                <a:gd name="T5" fmla="*/ 2147483647 h 30"/>
                <a:gd name="T6" fmla="*/ 2147483647 w 180"/>
                <a:gd name="T7" fmla="*/ 2147483647 h 30"/>
                <a:gd name="T8" fmla="*/ 2147483647 w 180"/>
                <a:gd name="T9" fmla="*/ 0 h 30"/>
                <a:gd name="T10" fmla="*/ 0 w 180"/>
                <a:gd name="T11" fmla="*/ 0 h 30"/>
                <a:gd name="T12" fmla="*/ 2147483647 w 180"/>
                <a:gd name="T13" fmla="*/ 2147483647 h 30"/>
                <a:gd name="T14" fmla="*/ 2147483647 w 180"/>
                <a:gd name="T15" fmla="*/ 2147483647 h 30"/>
                <a:gd name="T16" fmla="*/ 2147483647 w 180"/>
                <a:gd name="T17" fmla="*/ 2147483647 h 30"/>
                <a:gd name="T18" fmla="*/ 2147483647 w 180"/>
                <a:gd name="T19" fmla="*/ 2147483647 h 30"/>
                <a:gd name="T20" fmla="*/ 2147483647 w 180"/>
                <a:gd name="T21" fmla="*/ 2147483647 h 30"/>
                <a:gd name="T22" fmla="*/ 2147483647 w 180"/>
                <a:gd name="T23" fmla="*/ 2147483647 h 30"/>
                <a:gd name="T24" fmla="*/ 2147483647 w 180"/>
                <a:gd name="T25" fmla="*/ 2147483647 h 30"/>
                <a:gd name="T26" fmla="*/ 2147483647 w 180"/>
                <a:gd name="T27" fmla="*/ 2147483647 h 30"/>
                <a:gd name="T28" fmla="*/ 2147483647 w 180"/>
                <a:gd name="T29" fmla="*/ 2147483647 h 30"/>
                <a:gd name="T30" fmla="*/ 2147483647 w 180"/>
                <a:gd name="T31" fmla="*/ 2147483647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0"/>
                <a:gd name="T49" fmla="*/ 0 h 30"/>
                <a:gd name="T50" fmla="*/ 180 w 180"/>
                <a:gd name="T51" fmla="*/ 30 h 3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0" h="30">
                  <a:moveTo>
                    <a:pt x="72" y="12"/>
                  </a:moveTo>
                  <a:lnTo>
                    <a:pt x="54" y="6"/>
                  </a:lnTo>
                  <a:lnTo>
                    <a:pt x="78" y="6"/>
                  </a:lnTo>
                  <a:lnTo>
                    <a:pt x="30" y="6"/>
                  </a:lnTo>
                  <a:lnTo>
                    <a:pt x="42" y="0"/>
                  </a:lnTo>
                  <a:lnTo>
                    <a:pt x="0" y="0"/>
                  </a:lnTo>
                  <a:lnTo>
                    <a:pt x="36" y="6"/>
                  </a:lnTo>
                  <a:lnTo>
                    <a:pt x="30" y="18"/>
                  </a:lnTo>
                  <a:lnTo>
                    <a:pt x="24" y="30"/>
                  </a:lnTo>
                  <a:lnTo>
                    <a:pt x="60" y="30"/>
                  </a:lnTo>
                  <a:lnTo>
                    <a:pt x="96" y="30"/>
                  </a:lnTo>
                  <a:lnTo>
                    <a:pt x="138" y="30"/>
                  </a:lnTo>
                  <a:lnTo>
                    <a:pt x="174" y="30"/>
                  </a:lnTo>
                  <a:lnTo>
                    <a:pt x="180" y="18"/>
                  </a:lnTo>
                  <a:lnTo>
                    <a:pt x="150" y="12"/>
                  </a:lnTo>
                  <a:lnTo>
                    <a:pt x="72" y="1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92" name="Freeform 3984"/>
            <p:cNvSpPr>
              <a:spLocks/>
            </p:cNvSpPr>
            <p:nvPr/>
          </p:nvSpPr>
          <p:spPr bwMode="auto">
            <a:xfrm>
              <a:off x="2311400" y="1428750"/>
              <a:ext cx="182563" cy="63500"/>
            </a:xfrm>
            <a:custGeom>
              <a:avLst/>
              <a:gdLst>
                <a:gd name="T0" fmla="*/ 2147483647 w 114"/>
                <a:gd name="T1" fmla="*/ 2147483647 h 36"/>
                <a:gd name="T2" fmla="*/ 2147483647 w 114"/>
                <a:gd name="T3" fmla="*/ 2147483647 h 36"/>
                <a:gd name="T4" fmla="*/ 2147483647 w 114"/>
                <a:gd name="T5" fmla="*/ 0 h 36"/>
                <a:gd name="T6" fmla="*/ 2147483647 w 114"/>
                <a:gd name="T7" fmla="*/ 2147483647 h 36"/>
                <a:gd name="T8" fmla="*/ 2147483647 w 114"/>
                <a:gd name="T9" fmla="*/ 2147483647 h 36"/>
                <a:gd name="T10" fmla="*/ 2147483647 w 114"/>
                <a:gd name="T11" fmla="*/ 2147483647 h 36"/>
                <a:gd name="T12" fmla="*/ 2147483647 w 114"/>
                <a:gd name="T13" fmla="*/ 2147483647 h 36"/>
                <a:gd name="T14" fmla="*/ 2147483647 w 114"/>
                <a:gd name="T15" fmla="*/ 2147483647 h 36"/>
                <a:gd name="T16" fmla="*/ 2147483647 w 114"/>
                <a:gd name="T17" fmla="*/ 2147483647 h 36"/>
                <a:gd name="T18" fmla="*/ 2147483647 w 114"/>
                <a:gd name="T19" fmla="*/ 2147483647 h 36"/>
                <a:gd name="T20" fmla="*/ 2147483647 w 114"/>
                <a:gd name="T21" fmla="*/ 2147483647 h 36"/>
                <a:gd name="T22" fmla="*/ 2147483647 w 114"/>
                <a:gd name="T23" fmla="*/ 2147483647 h 36"/>
                <a:gd name="T24" fmla="*/ 0 w 114"/>
                <a:gd name="T25" fmla="*/ 2147483647 h 36"/>
                <a:gd name="T26" fmla="*/ 2147483647 w 114"/>
                <a:gd name="T27" fmla="*/ 2147483647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4"/>
                <a:gd name="T43" fmla="*/ 0 h 36"/>
                <a:gd name="T44" fmla="*/ 114 w 114"/>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4" h="36">
                  <a:moveTo>
                    <a:pt x="24" y="12"/>
                  </a:moveTo>
                  <a:lnTo>
                    <a:pt x="18" y="6"/>
                  </a:lnTo>
                  <a:lnTo>
                    <a:pt x="54" y="0"/>
                  </a:lnTo>
                  <a:lnTo>
                    <a:pt x="102" y="6"/>
                  </a:lnTo>
                  <a:lnTo>
                    <a:pt x="90" y="18"/>
                  </a:lnTo>
                  <a:lnTo>
                    <a:pt x="114" y="24"/>
                  </a:lnTo>
                  <a:lnTo>
                    <a:pt x="72" y="30"/>
                  </a:lnTo>
                  <a:lnTo>
                    <a:pt x="54" y="36"/>
                  </a:lnTo>
                  <a:lnTo>
                    <a:pt x="48" y="30"/>
                  </a:lnTo>
                  <a:lnTo>
                    <a:pt x="48" y="36"/>
                  </a:lnTo>
                  <a:lnTo>
                    <a:pt x="6" y="30"/>
                  </a:lnTo>
                  <a:lnTo>
                    <a:pt x="54" y="24"/>
                  </a:lnTo>
                  <a:lnTo>
                    <a:pt x="0" y="18"/>
                  </a:lnTo>
                  <a:lnTo>
                    <a:pt x="24" y="1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93" name="Freeform 3985"/>
            <p:cNvSpPr>
              <a:spLocks/>
            </p:cNvSpPr>
            <p:nvPr/>
          </p:nvSpPr>
          <p:spPr bwMode="auto">
            <a:xfrm>
              <a:off x="1771650" y="1535113"/>
              <a:ext cx="249238" cy="65087"/>
            </a:xfrm>
            <a:custGeom>
              <a:avLst/>
              <a:gdLst>
                <a:gd name="T0" fmla="*/ 2147483647 w 156"/>
                <a:gd name="T1" fmla="*/ 2147483647 h 36"/>
                <a:gd name="T2" fmla="*/ 2147483647 w 156"/>
                <a:gd name="T3" fmla="*/ 2147483647 h 36"/>
                <a:gd name="T4" fmla="*/ 2147483647 w 156"/>
                <a:gd name="T5" fmla="*/ 2147483647 h 36"/>
                <a:gd name="T6" fmla="*/ 2147483647 w 156"/>
                <a:gd name="T7" fmla="*/ 2147483647 h 36"/>
                <a:gd name="T8" fmla="*/ 0 w 156"/>
                <a:gd name="T9" fmla="*/ 2147483647 h 36"/>
                <a:gd name="T10" fmla="*/ 2147483647 w 156"/>
                <a:gd name="T11" fmla="*/ 2147483647 h 36"/>
                <a:gd name="T12" fmla="*/ 2147483647 w 156"/>
                <a:gd name="T13" fmla="*/ 2147483647 h 36"/>
                <a:gd name="T14" fmla="*/ 2147483647 w 156"/>
                <a:gd name="T15" fmla="*/ 2147483647 h 36"/>
                <a:gd name="T16" fmla="*/ 2147483647 w 156"/>
                <a:gd name="T17" fmla="*/ 2147483647 h 36"/>
                <a:gd name="T18" fmla="*/ 2147483647 w 156"/>
                <a:gd name="T19" fmla="*/ 2147483647 h 36"/>
                <a:gd name="T20" fmla="*/ 2147483647 w 156"/>
                <a:gd name="T21" fmla="*/ 2147483647 h 36"/>
                <a:gd name="T22" fmla="*/ 2147483647 w 156"/>
                <a:gd name="T23" fmla="*/ 2147483647 h 36"/>
                <a:gd name="T24" fmla="*/ 2147483647 w 156"/>
                <a:gd name="T25" fmla="*/ 0 h 36"/>
                <a:gd name="T26" fmla="*/ 2147483647 w 156"/>
                <a:gd name="T27" fmla="*/ 2147483647 h 36"/>
                <a:gd name="T28" fmla="*/ 2147483647 w 156"/>
                <a:gd name="T29" fmla="*/ 2147483647 h 36"/>
                <a:gd name="T30" fmla="*/ 2147483647 w 156"/>
                <a:gd name="T31" fmla="*/ 2147483647 h 36"/>
                <a:gd name="T32" fmla="*/ 2147483647 w 156"/>
                <a:gd name="T33" fmla="*/ 2147483647 h 36"/>
                <a:gd name="T34" fmla="*/ 2147483647 w 156"/>
                <a:gd name="T35" fmla="*/ 2147483647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6"/>
                <a:gd name="T55" fmla="*/ 0 h 36"/>
                <a:gd name="T56" fmla="*/ 156 w 156"/>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6" h="36">
                  <a:moveTo>
                    <a:pt x="42" y="36"/>
                  </a:moveTo>
                  <a:lnTo>
                    <a:pt x="30" y="30"/>
                  </a:lnTo>
                  <a:lnTo>
                    <a:pt x="78" y="24"/>
                  </a:lnTo>
                  <a:lnTo>
                    <a:pt x="42" y="24"/>
                  </a:lnTo>
                  <a:lnTo>
                    <a:pt x="0" y="24"/>
                  </a:lnTo>
                  <a:lnTo>
                    <a:pt x="42" y="18"/>
                  </a:lnTo>
                  <a:lnTo>
                    <a:pt x="24" y="12"/>
                  </a:lnTo>
                  <a:lnTo>
                    <a:pt x="48" y="12"/>
                  </a:lnTo>
                  <a:lnTo>
                    <a:pt x="36" y="6"/>
                  </a:lnTo>
                  <a:lnTo>
                    <a:pt x="78" y="12"/>
                  </a:lnTo>
                  <a:lnTo>
                    <a:pt x="108" y="18"/>
                  </a:lnTo>
                  <a:lnTo>
                    <a:pt x="114" y="6"/>
                  </a:lnTo>
                  <a:lnTo>
                    <a:pt x="138" y="0"/>
                  </a:lnTo>
                  <a:lnTo>
                    <a:pt x="126" y="12"/>
                  </a:lnTo>
                  <a:lnTo>
                    <a:pt x="156" y="12"/>
                  </a:lnTo>
                  <a:lnTo>
                    <a:pt x="132" y="24"/>
                  </a:lnTo>
                  <a:lnTo>
                    <a:pt x="114" y="24"/>
                  </a:lnTo>
                  <a:lnTo>
                    <a:pt x="42" y="3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94" name="Freeform 3986"/>
            <p:cNvSpPr>
              <a:spLocks/>
            </p:cNvSpPr>
            <p:nvPr/>
          </p:nvSpPr>
          <p:spPr bwMode="auto">
            <a:xfrm>
              <a:off x="2108200" y="1857375"/>
              <a:ext cx="152400" cy="84137"/>
            </a:xfrm>
            <a:custGeom>
              <a:avLst/>
              <a:gdLst>
                <a:gd name="T0" fmla="*/ 2147483647 w 96"/>
                <a:gd name="T1" fmla="*/ 2147483647 h 47"/>
                <a:gd name="T2" fmla="*/ 2147483647 w 96"/>
                <a:gd name="T3" fmla="*/ 2147483647 h 47"/>
                <a:gd name="T4" fmla="*/ 2147483647 w 96"/>
                <a:gd name="T5" fmla="*/ 2147483647 h 47"/>
                <a:gd name="T6" fmla="*/ 2147483647 w 96"/>
                <a:gd name="T7" fmla="*/ 2147483647 h 47"/>
                <a:gd name="T8" fmla="*/ 2147483647 w 96"/>
                <a:gd name="T9" fmla="*/ 2147483647 h 47"/>
                <a:gd name="T10" fmla="*/ 2147483647 w 96"/>
                <a:gd name="T11" fmla="*/ 2147483647 h 47"/>
                <a:gd name="T12" fmla="*/ 0 w 96"/>
                <a:gd name="T13" fmla="*/ 2147483647 h 47"/>
                <a:gd name="T14" fmla="*/ 2147483647 w 96"/>
                <a:gd name="T15" fmla="*/ 2147483647 h 47"/>
                <a:gd name="T16" fmla="*/ 2147483647 w 96"/>
                <a:gd name="T17" fmla="*/ 2147483647 h 47"/>
                <a:gd name="T18" fmla="*/ 2147483647 w 96"/>
                <a:gd name="T19" fmla="*/ 0 h 47"/>
                <a:gd name="T20" fmla="*/ 2147483647 w 96"/>
                <a:gd name="T21" fmla="*/ 0 h 47"/>
                <a:gd name="T22" fmla="*/ 2147483647 w 96"/>
                <a:gd name="T23" fmla="*/ 2147483647 h 47"/>
                <a:gd name="T24" fmla="*/ 2147483647 w 96"/>
                <a:gd name="T25" fmla="*/ 2147483647 h 47"/>
                <a:gd name="T26" fmla="*/ 2147483647 w 96"/>
                <a:gd name="T27" fmla="*/ 2147483647 h 47"/>
                <a:gd name="T28" fmla="*/ 2147483647 w 96"/>
                <a:gd name="T29" fmla="*/ 2147483647 h 47"/>
                <a:gd name="T30" fmla="*/ 2147483647 w 96"/>
                <a:gd name="T31" fmla="*/ 2147483647 h 47"/>
                <a:gd name="T32" fmla="*/ 2147483647 w 96"/>
                <a:gd name="T33" fmla="*/ 2147483647 h 47"/>
                <a:gd name="T34" fmla="*/ 2147483647 w 96"/>
                <a:gd name="T35" fmla="*/ 2147483647 h 47"/>
                <a:gd name="T36" fmla="*/ 2147483647 w 96"/>
                <a:gd name="T37" fmla="*/ 2147483647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6"/>
                <a:gd name="T58" fmla="*/ 0 h 47"/>
                <a:gd name="T59" fmla="*/ 96 w 96"/>
                <a:gd name="T60" fmla="*/ 47 h 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6" h="47">
                  <a:moveTo>
                    <a:pt x="66" y="35"/>
                  </a:moveTo>
                  <a:lnTo>
                    <a:pt x="60" y="29"/>
                  </a:lnTo>
                  <a:lnTo>
                    <a:pt x="54" y="29"/>
                  </a:lnTo>
                  <a:lnTo>
                    <a:pt x="18" y="47"/>
                  </a:lnTo>
                  <a:lnTo>
                    <a:pt x="18" y="35"/>
                  </a:lnTo>
                  <a:lnTo>
                    <a:pt x="0" y="35"/>
                  </a:lnTo>
                  <a:lnTo>
                    <a:pt x="18" y="23"/>
                  </a:lnTo>
                  <a:lnTo>
                    <a:pt x="30" y="12"/>
                  </a:lnTo>
                  <a:lnTo>
                    <a:pt x="42" y="0"/>
                  </a:lnTo>
                  <a:lnTo>
                    <a:pt x="54" y="0"/>
                  </a:lnTo>
                  <a:lnTo>
                    <a:pt x="48" y="6"/>
                  </a:lnTo>
                  <a:lnTo>
                    <a:pt x="60" y="6"/>
                  </a:lnTo>
                  <a:lnTo>
                    <a:pt x="84" y="23"/>
                  </a:lnTo>
                  <a:lnTo>
                    <a:pt x="72" y="29"/>
                  </a:lnTo>
                  <a:lnTo>
                    <a:pt x="96" y="29"/>
                  </a:lnTo>
                  <a:lnTo>
                    <a:pt x="96" y="35"/>
                  </a:lnTo>
                  <a:lnTo>
                    <a:pt x="78" y="41"/>
                  </a:lnTo>
                  <a:lnTo>
                    <a:pt x="66" y="35"/>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95" name="Freeform 3987"/>
            <p:cNvSpPr>
              <a:spLocks/>
            </p:cNvSpPr>
            <p:nvPr/>
          </p:nvSpPr>
          <p:spPr bwMode="auto">
            <a:xfrm>
              <a:off x="1992313" y="1620838"/>
              <a:ext cx="133350" cy="65087"/>
            </a:xfrm>
            <a:custGeom>
              <a:avLst/>
              <a:gdLst>
                <a:gd name="T0" fmla="*/ 2147483647 w 83"/>
                <a:gd name="T1" fmla="*/ 0 h 36"/>
                <a:gd name="T2" fmla="*/ 2147483647 w 83"/>
                <a:gd name="T3" fmla="*/ 0 h 36"/>
                <a:gd name="T4" fmla="*/ 2147483647 w 83"/>
                <a:gd name="T5" fmla="*/ 2147483647 h 36"/>
                <a:gd name="T6" fmla="*/ 2147483647 w 83"/>
                <a:gd name="T7" fmla="*/ 2147483647 h 36"/>
                <a:gd name="T8" fmla="*/ 0 w 83"/>
                <a:gd name="T9" fmla="*/ 2147483647 h 36"/>
                <a:gd name="T10" fmla="*/ 2147483647 w 83"/>
                <a:gd name="T11" fmla="*/ 2147483647 h 36"/>
                <a:gd name="T12" fmla="*/ 2147483647 w 83"/>
                <a:gd name="T13" fmla="*/ 2147483647 h 36"/>
                <a:gd name="T14" fmla="*/ 2147483647 w 83"/>
                <a:gd name="T15" fmla="*/ 2147483647 h 36"/>
                <a:gd name="T16" fmla="*/ 2147483647 w 83"/>
                <a:gd name="T17" fmla="*/ 2147483647 h 36"/>
                <a:gd name="T18" fmla="*/ 2147483647 w 83"/>
                <a:gd name="T19" fmla="*/ 2147483647 h 36"/>
                <a:gd name="T20" fmla="*/ 2147483647 w 83"/>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3"/>
                <a:gd name="T34" fmla="*/ 0 h 36"/>
                <a:gd name="T35" fmla="*/ 83 w 83"/>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3" h="36">
                  <a:moveTo>
                    <a:pt x="83" y="0"/>
                  </a:moveTo>
                  <a:lnTo>
                    <a:pt x="36" y="0"/>
                  </a:lnTo>
                  <a:lnTo>
                    <a:pt x="42" y="6"/>
                  </a:lnTo>
                  <a:lnTo>
                    <a:pt x="30" y="12"/>
                  </a:lnTo>
                  <a:lnTo>
                    <a:pt x="0" y="12"/>
                  </a:lnTo>
                  <a:lnTo>
                    <a:pt x="18" y="24"/>
                  </a:lnTo>
                  <a:lnTo>
                    <a:pt x="36" y="36"/>
                  </a:lnTo>
                  <a:lnTo>
                    <a:pt x="36" y="30"/>
                  </a:lnTo>
                  <a:lnTo>
                    <a:pt x="60" y="30"/>
                  </a:lnTo>
                  <a:lnTo>
                    <a:pt x="71" y="12"/>
                  </a:lnTo>
                  <a:lnTo>
                    <a:pt x="83"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96" name="Freeform 3988"/>
            <p:cNvSpPr>
              <a:spLocks/>
            </p:cNvSpPr>
            <p:nvPr/>
          </p:nvSpPr>
          <p:spPr bwMode="auto">
            <a:xfrm>
              <a:off x="2117725" y="1611313"/>
              <a:ext cx="142875" cy="52387"/>
            </a:xfrm>
            <a:custGeom>
              <a:avLst/>
              <a:gdLst>
                <a:gd name="T0" fmla="*/ 2147483647 w 90"/>
                <a:gd name="T1" fmla="*/ 2147483647 h 30"/>
                <a:gd name="T2" fmla="*/ 2147483647 w 90"/>
                <a:gd name="T3" fmla="*/ 2147483647 h 30"/>
                <a:gd name="T4" fmla="*/ 2147483647 w 90"/>
                <a:gd name="T5" fmla="*/ 2147483647 h 30"/>
                <a:gd name="T6" fmla="*/ 2147483647 w 90"/>
                <a:gd name="T7" fmla="*/ 2147483647 h 30"/>
                <a:gd name="T8" fmla="*/ 0 w 90"/>
                <a:gd name="T9" fmla="*/ 2147483647 h 30"/>
                <a:gd name="T10" fmla="*/ 2147483647 w 90"/>
                <a:gd name="T11" fmla="*/ 2147483647 h 30"/>
                <a:gd name="T12" fmla="*/ 2147483647 w 90"/>
                <a:gd name="T13" fmla="*/ 2147483647 h 30"/>
                <a:gd name="T14" fmla="*/ 2147483647 w 90"/>
                <a:gd name="T15" fmla="*/ 2147483647 h 30"/>
                <a:gd name="T16" fmla="*/ 2147483647 w 90"/>
                <a:gd name="T17" fmla="*/ 0 h 30"/>
                <a:gd name="T18" fmla="*/ 2147483647 w 90"/>
                <a:gd name="T19" fmla="*/ 0 h 30"/>
                <a:gd name="T20" fmla="*/ 2147483647 w 90"/>
                <a:gd name="T21" fmla="*/ 0 h 30"/>
                <a:gd name="T22" fmla="*/ 2147483647 w 90"/>
                <a:gd name="T23" fmla="*/ 2147483647 h 30"/>
                <a:gd name="T24" fmla="*/ 2147483647 w 90"/>
                <a:gd name="T25" fmla="*/ 2147483647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0"/>
                <a:gd name="T40" fmla="*/ 0 h 30"/>
                <a:gd name="T41" fmla="*/ 90 w 90"/>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0" h="30">
                  <a:moveTo>
                    <a:pt x="54" y="18"/>
                  </a:moveTo>
                  <a:lnTo>
                    <a:pt x="24" y="18"/>
                  </a:lnTo>
                  <a:lnTo>
                    <a:pt x="30" y="24"/>
                  </a:lnTo>
                  <a:lnTo>
                    <a:pt x="18" y="30"/>
                  </a:lnTo>
                  <a:lnTo>
                    <a:pt x="0" y="30"/>
                  </a:lnTo>
                  <a:lnTo>
                    <a:pt x="6" y="30"/>
                  </a:lnTo>
                  <a:lnTo>
                    <a:pt x="18" y="6"/>
                  </a:lnTo>
                  <a:lnTo>
                    <a:pt x="30" y="6"/>
                  </a:lnTo>
                  <a:lnTo>
                    <a:pt x="30" y="0"/>
                  </a:lnTo>
                  <a:lnTo>
                    <a:pt x="42" y="0"/>
                  </a:lnTo>
                  <a:lnTo>
                    <a:pt x="90" y="0"/>
                  </a:lnTo>
                  <a:lnTo>
                    <a:pt x="78" y="6"/>
                  </a:lnTo>
                  <a:lnTo>
                    <a:pt x="54" y="18"/>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97" name="Freeform 3989"/>
            <p:cNvSpPr>
              <a:spLocks/>
            </p:cNvSpPr>
            <p:nvPr/>
          </p:nvSpPr>
          <p:spPr bwMode="auto">
            <a:xfrm>
              <a:off x="866775" y="2349500"/>
              <a:ext cx="76200" cy="85725"/>
            </a:xfrm>
            <a:custGeom>
              <a:avLst/>
              <a:gdLst>
                <a:gd name="T0" fmla="*/ 2147483647 w 48"/>
                <a:gd name="T1" fmla="*/ 2147483647 h 48"/>
                <a:gd name="T2" fmla="*/ 2147483647 w 48"/>
                <a:gd name="T3" fmla="*/ 2147483647 h 48"/>
                <a:gd name="T4" fmla="*/ 2147483647 w 48"/>
                <a:gd name="T5" fmla="*/ 2147483647 h 48"/>
                <a:gd name="T6" fmla="*/ 2147483647 w 48"/>
                <a:gd name="T7" fmla="*/ 2147483647 h 48"/>
                <a:gd name="T8" fmla="*/ 2147483647 w 48"/>
                <a:gd name="T9" fmla="*/ 2147483647 h 48"/>
                <a:gd name="T10" fmla="*/ 2147483647 w 48"/>
                <a:gd name="T11" fmla="*/ 2147483647 h 48"/>
                <a:gd name="T12" fmla="*/ 2147483647 w 48"/>
                <a:gd name="T13" fmla="*/ 2147483647 h 48"/>
                <a:gd name="T14" fmla="*/ 2147483647 w 48"/>
                <a:gd name="T15" fmla="*/ 2147483647 h 48"/>
                <a:gd name="T16" fmla="*/ 2147483647 w 48"/>
                <a:gd name="T17" fmla="*/ 2147483647 h 48"/>
                <a:gd name="T18" fmla="*/ 2147483647 w 48"/>
                <a:gd name="T19" fmla="*/ 2147483647 h 48"/>
                <a:gd name="T20" fmla="*/ 2147483647 w 48"/>
                <a:gd name="T21" fmla="*/ 2147483647 h 48"/>
                <a:gd name="T22" fmla="*/ 2147483647 w 48"/>
                <a:gd name="T23" fmla="*/ 2147483647 h 48"/>
                <a:gd name="T24" fmla="*/ 2147483647 w 48"/>
                <a:gd name="T25" fmla="*/ 2147483647 h 48"/>
                <a:gd name="T26" fmla="*/ 0 w 48"/>
                <a:gd name="T27" fmla="*/ 0 h 48"/>
                <a:gd name="T28" fmla="*/ 2147483647 w 48"/>
                <a:gd name="T29" fmla="*/ 2147483647 h 48"/>
                <a:gd name="T30" fmla="*/ 2147483647 w 48"/>
                <a:gd name="T31" fmla="*/ 2147483647 h 48"/>
                <a:gd name="T32" fmla="*/ 2147483647 w 48"/>
                <a:gd name="T33" fmla="*/ 2147483647 h 48"/>
                <a:gd name="T34" fmla="*/ 2147483647 w 48"/>
                <a:gd name="T35" fmla="*/ 2147483647 h 48"/>
                <a:gd name="T36" fmla="*/ 2147483647 w 48"/>
                <a:gd name="T37" fmla="*/ 2147483647 h 48"/>
                <a:gd name="T38" fmla="*/ 2147483647 w 48"/>
                <a:gd name="T39" fmla="*/ 2147483647 h 48"/>
                <a:gd name="T40" fmla="*/ 2147483647 w 48"/>
                <a:gd name="T41" fmla="*/ 2147483647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48"/>
                <a:gd name="T65" fmla="*/ 48 w 48"/>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48">
                  <a:moveTo>
                    <a:pt x="36" y="30"/>
                  </a:moveTo>
                  <a:lnTo>
                    <a:pt x="30" y="36"/>
                  </a:lnTo>
                  <a:lnTo>
                    <a:pt x="18" y="30"/>
                  </a:lnTo>
                  <a:lnTo>
                    <a:pt x="24" y="30"/>
                  </a:lnTo>
                  <a:lnTo>
                    <a:pt x="18" y="30"/>
                  </a:lnTo>
                  <a:lnTo>
                    <a:pt x="12" y="24"/>
                  </a:lnTo>
                  <a:lnTo>
                    <a:pt x="24" y="24"/>
                  </a:lnTo>
                  <a:lnTo>
                    <a:pt x="12" y="18"/>
                  </a:lnTo>
                  <a:lnTo>
                    <a:pt x="12" y="12"/>
                  </a:lnTo>
                  <a:lnTo>
                    <a:pt x="6" y="12"/>
                  </a:lnTo>
                  <a:lnTo>
                    <a:pt x="6" y="6"/>
                  </a:lnTo>
                  <a:lnTo>
                    <a:pt x="12" y="6"/>
                  </a:lnTo>
                  <a:lnTo>
                    <a:pt x="6" y="6"/>
                  </a:lnTo>
                  <a:lnTo>
                    <a:pt x="0" y="0"/>
                  </a:lnTo>
                  <a:lnTo>
                    <a:pt x="36" y="6"/>
                  </a:lnTo>
                  <a:lnTo>
                    <a:pt x="42" y="18"/>
                  </a:lnTo>
                  <a:lnTo>
                    <a:pt x="48" y="30"/>
                  </a:lnTo>
                  <a:lnTo>
                    <a:pt x="48" y="42"/>
                  </a:lnTo>
                  <a:lnTo>
                    <a:pt x="48" y="48"/>
                  </a:lnTo>
                  <a:lnTo>
                    <a:pt x="24" y="36"/>
                  </a:lnTo>
                  <a:lnTo>
                    <a:pt x="36" y="3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98" name="Freeform 3990"/>
            <p:cNvSpPr>
              <a:spLocks/>
            </p:cNvSpPr>
            <p:nvPr/>
          </p:nvSpPr>
          <p:spPr bwMode="auto">
            <a:xfrm>
              <a:off x="1703388" y="1514475"/>
              <a:ext cx="182563" cy="42862"/>
            </a:xfrm>
            <a:custGeom>
              <a:avLst/>
              <a:gdLst>
                <a:gd name="T0" fmla="*/ 2147483647 w 114"/>
                <a:gd name="T1" fmla="*/ 2147483647 h 24"/>
                <a:gd name="T2" fmla="*/ 2147483647 w 114"/>
                <a:gd name="T3" fmla="*/ 2147483647 h 24"/>
                <a:gd name="T4" fmla="*/ 2147483647 w 114"/>
                <a:gd name="T5" fmla="*/ 2147483647 h 24"/>
                <a:gd name="T6" fmla="*/ 2147483647 w 114"/>
                <a:gd name="T7" fmla="*/ 2147483647 h 24"/>
                <a:gd name="T8" fmla="*/ 2147483647 w 114"/>
                <a:gd name="T9" fmla="*/ 2147483647 h 24"/>
                <a:gd name="T10" fmla="*/ 2147483647 w 114"/>
                <a:gd name="T11" fmla="*/ 2147483647 h 24"/>
                <a:gd name="T12" fmla="*/ 2147483647 w 114"/>
                <a:gd name="T13" fmla="*/ 2147483647 h 24"/>
                <a:gd name="T14" fmla="*/ 2147483647 w 114"/>
                <a:gd name="T15" fmla="*/ 2147483647 h 24"/>
                <a:gd name="T16" fmla="*/ 2147483647 w 114"/>
                <a:gd name="T17" fmla="*/ 2147483647 h 24"/>
                <a:gd name="T18" fmla="*/ 0 w 114"/>
                <a:gd name="T19" fmla="*/ 2147483647 h 24"/>
                <a:gd name="T20" fmla="*/ 2147483647 w 114"/>
                <a:gd name="T21" fmla="*/ 2147483647 h 24"/>
                <a:gd name="T22" fmla="*/ 2147483647 w 114"/>
                <a:gd name="T23" fmla="*/ 2147483647 h 24"/>
                <a:gd name="T24" fmla="*/ 2147483647 w 114"/>
                <a:gd name="T25" fmla="*/ 0 h 24"/>
                <a:gd name="T26" fmla="*/ 2147483647 w 114"/>
                <a:gd name="T27" fmla="*/ 0 h 24"/>
                <a:gd name="T28" fmla="*/ 2147483647 w 114"/>
                <a:gd name="T29" fmla="*/ 2147483647 h 24"/>
                <a:gd name="T30" fmla="*/ 2147483647 w 114"/>
                <a:gd name="T31" fmla="*/ 2147483647 h 24"/>
                <a:gd name="T32" fmla="*/ 2147483647 w 114"/>
                <a:gd name="T33" fmla="*/ 2147483647 h 24"/>
                <a:gd name="T34" fmla="*/ 2147483647 w 114"/>
                <a:gd name="T35" fmla="*/ 2147483647 h 24"/>
                <a:gd name="T36" fmla="*/ 2147483647 w 114"/>
                <a:gd name="T37" fmla="*/ 2147483647 h 24"/>
                <a:gd name="T38" fmla="*/ 2147483647 w 114"/>
                <a:gd name="T39" fmla="*/ 2147483647 h 24"/>
                <a:gd name="T40" fmla="*/ 2147483647 w 114"/>
                <a:gd name="T41" fmla="*/ 2147483647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4"/>
                <a:gd name="T64" fmla="*/ 0 h 24"/>
                <a:gd name="T65" fmla="*/ 114 w 114"/>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4" h="24">
                  <a:moveTo>
                    <a:pt x="72" y="12"/>
                  </a:moveTo>
                  <a:lnTo>
                    <a:pt x="72" y="12"/>
                  </a:lnTo>
                  <a:lnTo>
                    <a:pt x="60" y="18"/>
                  </a:lnTo>
                  <a:lnTo>
                    <a:pt x="42" y="18"/>
                  </a:lnTo>
                  <a:lnTo>
                    <a:pt x="36" y="24"/>
                  </a:lnTo>
                  <a:lnTo>
                    <a:pt x="24" y="24"/>
                  </a:lnTo>
                  <a:lnTo>
                    <a:pt x="24" y="18"/>
                  </a:lnTo>
                  <a:lnTo>
                    <a:pt x="12" y="24"/>
                  </a:lnTo>
                  <a:lnTo>
                    <a:pt x="0" y="24"/>
                  </a:lnTo>
                  <a:lnTo>
                    <a:pt x="12" y="18"/>
                  </a:lnTo>
                  <a:lnTo>
                    <a:pt x="48" y="12"/>
                  </a:lnTo>
                  <a:lnTo>
                    <a:pt x="78" y="0"/>
                  </a:lnTo>
                  <a:lnTo>
                    <a:pt x="96" y="0"/>
                  </a:lnTo>
                  <a:lnTo>
                    <a:pt x="114" y="6"/>
                  </a:lnTo>
                  <a:lnTo>
                    <a:pt x="102" y="6"/>
                  </a:lnTo>
                  <a:lnTo>
                    <a:pt x="102" y="12"/>
                  </a:lnTo>
                  <a:lnTo>
                    <a:pt x="96" y="12"/>
                  </a:lnTo>
                  <a:lnTo>
                    <a:pt x="78" y="18"/>
                  </a:lnTo>
                  <a:lnTo>
                    <a:pt x="72" y="18"/>
                  </a:lnTo>
                  <a:lnTo>
                    <a:pt x="72" y="1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399" name="Freeform 3991"/>
            <p:cNvSpPr>
              <a:spLocks/>
            </p:cNvSpPr>
            <p:nvPr/>
          </p:nvSpPr>
          <p:spPr bwMode="auto">
            <a:xfrm>
              <a:off x="2070100" y="1535113"/>
              <a:ext cx="114300" cy="42862"/>
            </a:xfrm>
            <a:custGeom>
              <a:avLst/>
              <a:gdLst>
                <a:gd name="T0" fmla="*/ 2147483647 w 71"/>
                <a:gd name="T1" fmla="*/ 2147483647 h 24"/>
                <a:gd name="T2" fmla="*/ 2147483647 w 71"/>
                <a:gd name="T3" fmla="*/ 2147483647 h 24"/>
                <a:gd name="T4" fmla="*/ 2147483647 w 71"/>
                <a:gd name="T5" fmla="*/ 2147483647 h 24"/>
                <a:gd name="T6" fmla="*/ 2147483647 w 71"/>
                <a:gd name="T7" fmla="*/ 2147483647 h 24"/>
                <a:gd name="T8" fmla="*/ 2147483647 w 71"/>
                <a:gd name="T9" fmla="*/ 2147483647 h 24"/>
                <a:gd name="T10" fmla="*/ 2147483647 w 71"/>
                <a:gd name="T11" fmla="*/ 2147483647 h 24"/>
                <a:gd name="T12" fmla="*/ 0 w 71"/>
                <a:gd name="T13" fmla="*/ 2147483647 h 24"/>
                <a:gd name="T14" fmla="*/ 2147483647 w 71"/>
                <a:gd name="T15" fmla="*/ 2147483647 h 24"/>
                <a:gd name="T16" fmla="*/ 2147483647 w 71"/>
                <a:gd name="T17" fmla="*/ 2147483647 h 24"/>
                <a:gd name="T18" fmla="*/ 2147483647 w 71"/>
                <a:gd name="T19" fmla="*/ 2147483647 h 24"/>
                <a:gd name="T20" fmla="*/ 2147483647 w 71"/>
                <a:gd name="T21" fmla="*/ 2147483647 h 24"/>
                <a:gd name="T22" fmla="*/ 2147483647 w 71"/>
                <a:gd name="T23" fmla="*/ 2147483647 h 24"/>
                <a:gd name="T24" fmla="*/ 2147483647 w 71"/>
                <a:gd name="T25" fmla="*/ 2147483647 h 24"/>
                <a:gd name="T26" fmla="*/ 2147483647 w 71"/>
                <a:gd name="T27" fmla="*/ 2147483647 h 24"/>
                <a:gd name="T28" fmla="*/ 2147483647 w 71"/>
                <a:gd name="T29" fmla="*/ 2147483647 h 24"/>
                <a:gd name="T30" fmla="*/ 2147483647 w 71"/>
                <a:gd name="T31" fmla="*/ 2147483647 h 24"/>
                <a:gd name="T32" fmla="*/ 2147483647 w 71"/>
                <a:gd name="T33" fmla="*/ 2147483647 h 24"/>
                <a:gd name="T34" fmla="*/ 2147483647 w 71"/>
                <a:gd name="T35" fmla="*/ 0 h 24"/>
                <a:gd name="T36" fmla="*/ 2147483647 w 71"/>
                <a:gd name="T37" fmla="*/ 2147483647 h 24"/>
                <a:gd name="T38" fmla="*/ 2147483647 w 71"/>
                <a:gd name="T39" fmla="*/ 2147483647 h 24"/>
                <a:gd name="T40" fmla="*/ 2147483647 w 71"/>
                <a:gd name="T41" fmla="*/ 2147483647 h 24"/>
                <a:gd name="T42" fmla="*/ 2147483647 w 71"/>
                <a:gd name="T43" fmla="*/ 2147483647 h 24"/>
                <a:gd name="T44" fmla="*/ 2147483647 w 71"/>
                <a:gd name="T45" fmla="*/ 2147483647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1"/>
                <a:gd name="T70" fmla="*/ 0 h 24"/>
                <a:gd name="T71" fmla="*/ 71 w 71"/>
                <a:gd name="T72" fmla="*/ 24 h 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1" h="24">
                  <a:moveTo>
                    <a:pt x="35" y="6"/>
                  </a:moveTo>
                  <a:lnTo>
                    <a:pt x="23" y="6"/>
                  </a:lnTo>
                  <a:lnTo>
                    <a:pt x="29" y="6"/>
                  </a:lnTo>
                  <a:lnTo>
                    <a:pt x="17" y="12"/>
                  </a:lnTo>
                  <a:lnTo>
                    <a:pt x="0" y="18"/>
                  </a:lnTo>
                  <a:lnTo>
                    <a:pt x="47" y="18"/>
                  </a:lnTo>
                  <a:lnTo>
                    <a:pt x="17" y="18"/>
                  </a:lnTo>
                  <a:lnTo>
                    <a:pt x="17" y="24"/>
                  </a:lnTo>
                  <a:lnTo>
                    <a:pt x="41" y="24"/>
                  </a:lnTo>
                  <a:lnTo>
                    <a:pt x="47" y="24"/>
                  </a:lnTo>
                  <a:lnTo>
                    <a:pt x="47" y="18"/>
                  </a:lnTo>
                  <a:lnTo>
                    <a:pt x="59" y="18"/>
                  </a:lnTo>
                  <a:lnTo>
                    <a:pt x="65" y="18"/>
                  </a:lnTo>
                  <a:lnTo>
                    <a:pt x="59" y="12"/>
                  </a:lnTo>
                  <a:lnTo>
                    <a:pt x="71" y="6"/>
                  </a:lnTo>
                  <a:lnTo>
                    <a:pt x="65" y="0"/>
                  </a:lnTo>
                  <a:lnTo>
                    <a:pt x="53" y="6"/>
                  </a:lnTo>
                  <a:lnTo>
                    <a:pt x="35" y="6"/>
                  </a:lnTo>
                  <a:lnTo>
                    <a:pt x="41" y="6"/>
                  </a:lnTo>
                  <a:lnTo>
                    <a:pt x="35" y="12"/>
                  </a:lnTo>
                  <a:lnTo>
                    <a:pt x="35" y="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00" name="Freeform 3992"/>
            <p:cNvSpPr>
              <a:spLocks/>
            </p:cNvSpPr>
            <p:nvPr/>
          </p:nvSpPr>
          <p:spPr bwMode="auto">
            <a:xfrm>
              <a:off x="2117725" y="1471613"/>
              <a:ext cx="95250" cy="31750"/>
            </a:xfrm>
            <a:custGeom>
              <a:avLst/>
              <a:gdLst>
                <a:gd name="T0" fmla="*/ 2147483647 w 60"/>
                <a:gd name="T1" fmla="*/ 2147483647 h 18"/>
                <a:gd name="T2" fmla="*/ 2147483647 w 60"/>
                <a:gd name="T3" fmla="*/ 0 h 18"/>
                <a:gd name="T4" fmla="*/ 2147483647 w 60"/>
                <a:gd name="T5" fmla="*/ 2147483647 h 18"/>
                <a:gd name="T6" fmla="*/ 2147483647 w 60"/>
                <a:gd name="T7" fmla="*/ 2147483647 h 18"/>
                <a:gd name="T8" fmla="*/ 2147483647 w 60"/>
                <a:gd name="T9" fmla="*/ 2147483647 h 18"/>
                <a:gd name="T10" fmla="*/ 2147483647 w 60"/>
                <a:gd name="T11" fmla="*/ 2147483647 h 18"/>
                <a:gd name="T12" fmla="*/ 2147483647 w 60"/>
                <a:gd name="T13" fmla="*/ 2147483647 h 18"/>
                <a:gd name="T14" fmla="*/ 2147483647 w 60"/>
                <a:gd name="T15" fmla="*/ 2147483647 h 18"/>
                <a:gd name="T16" fmla="*/ 0 w 60"/>
                <a:gd name="T17" fmla="*/ 2147483647 h 18"/>
                <a:gd name="T18" fmla="*/ 2147483647 w 60"/>
                <a:gd name="T19" fmla="*/ 2147483647 h 18"/>
                <a:gd name="T20" fmla="*/ 2147483647 w 60"/>
                <a:gd name="T21" fmla="*/ 2147483647 h 18"/>
                <a:gd name="T22" fmla="*/ 2147483647 w 60"/>
                <a:gd name="T23" fmla="*/ 2147483647 h 18"/>
                <a:gd name="T24" fmla="*/ 2147483647 w 60"/>
                <a:gd name="T25" fmla="*/ 2147483647 h 18"/>
                <a:gd name="T26" fmla="*/ 2147483647 w 60"/>
                <a:gd name="T27" fmla="*/ 0 h 18"/>
                <a:gd name="T28" fmla="*/ 2147483647 w 60"/>
                <a:gd name="T29" fmla="*/ 0 h 18"/>
                <a:gd name="T30" fmla="*/ 2147483647 w 60"/>
                <a:gd name="T31" fmla="*/ 2147483647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0"/>
                <a:gd name="T49" fmla="*/ 0 h 18"/>
                <a:gd name="T50" fmla="*/ 60 w 60"/>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0" h="18">
                  <a:moveTo>
                    <a:pt x="36" y="6"/>
                  </a:moveTo>
                  <a:lnTo>
                    <a:pt x="36" y="0"/>
                  </a:lnTo>
                  <a:lnTo>
                    <a:pt x="54" y="6"/>
                  </a:lnTo>
                  <a:lnTo>
                    <a:pt x="54" y="12"/>
                  </a:lnTo>
                  <a:lnTo>
                    <a:pt x="60" y="18"/>
                  </a:lnTo>
                  <a:lnTo>
                    <a:pt x="42" y="18"/>
                  </a:lnTo>
                  <a:lnTo>
                    <a:pt x="24" y="12"/>
                  </a:lnTo>
                  <a:lnTo>
                    <a:pt x="0" y="12"/>
                  </a:lnTo>
                  <a:lnTo>
                    <a:pt x="6" y="6"/>
                  </a:lnTo>
                  <a:lnTo>
                    <a:pt x="18" y="6"/>
                  </a:lnTo>
                  <a:lnTo>
                    <a:pt x="6" y="6"/>
                  </a:lnTo>
                  <a:lnTo>
                    <a:pt x="6" y="0"/>
                  </a:lnTo>
                  <a:lnTo>
                    <a:pt x="36" y="0"/>
                  </a:lnTo>
                  <a:lnTo>
                    <a:pt x="36" y="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01" name="Freeform 3993"/>
            <p:cNvSpPr>
              <a:spLocks/>
            </p:cNvSpPr>
            <p:nvPr/>
          </p:nvSpPr>
          <p:spPr bwMode="auto">
            <a:xfrm>
              <a:off x="1954213" y="1728788"/>
              <a:ext cx="98425" cy="42862"/>
            </a:xfrm>
            <a:custGeom>
              <a:avLst/>
              <a:gdLst>
                <a:gd name="T0" fmla="*/ 2147483647 w 60"/>
                <a:gd name="T1" fmla="*/ 2147483647 h 24"/>
                <a:gd name="T2" fmla="*/ 2147483647 w 60"/>
                <a:gd name="T3" fmla="*/ 2147483647 h 24"/>
                <a:gd name="T4" fmla="*/ 2147483647 w 60"/>
                <a:gd name="T5" fmla="*/ 0 h 24"/>
                <a:gd name="T6" fmla="*/ 2147483647 w 60"/>
                <a:gd name="T7" fmla="*/ 2147483647 h 24"/>
                <a:gd name="T8" fmla="*/ 2147483647 w 60"/>
                <a:gd name="T9" fmla="*/ 2147483647 h 24"/>
                <a:gd name="T10" fmla="*/ 2147483647 w 60"/>
                <a:gd name="T11" fmla="*/ 2147483647 h 24"/>
                <a:gd name="T12" fmla="*/ 0 w 60"/>
                <a:gd name="T13" fmla="*/ 2147483647 h 24"/>
                <a:gd name="T14" fmla="*/ 2147483647 w 60"/>
                <a:gd name="T15" fmla="*/ 2147483647 h 24"/>
                <a:gd name="T16" fmla="*/ 2147483647 w 60"/>
                <a:gd name="T17" fmla="*/ 2147483647 h 24"/>
                <a:gd name="T18" fmla="*/ 2147483647 w 60"/>
                <a:gd name="T19" fmla="*/ 2147483647 h 24"/>
                <a:gd name="T20" fmla="*/ 2147483647 w 60"/>
                <a:gd name="T21" fmla="*/ 2147483647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
                <a:gd name="T34" fmla="*/ 0 h 24"/>
                <a:gd name="T35" fmla="*/ 60 w 60"/>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 h="24">
                  <a:moveTo>
                    <a:pt x="48" y="12"/>
                  </a:moveTo>
                  <a:lnTo>
                    <a:pt x="48" y="12"/>
                  </a:lnTo>
                  <a:lnTo>
                    <a:pt x="36" y="0"/>
                  </a:lnTo>
                  <a:lnTo>
                    <a:pt x="30" y="6"/>
                  </a:lnTo>
                  <a:lnTo>
                    <a:pt x="24" y="6"/>
                  </a:lnTo>
                  <a:lnTo>
                    <a:pt x="24" y="12"/>
                  </a:lnTo>
                  <a:lnTo>
                    <a:pt x="0" y="18"/>
                  </a:lnTo>
                  <a:lnTo>
                    <a:pt x="36" y="24"/>
                  </a:lnTo>
                  <a:lnTo>
                    <a:pt x="60" y="18"/>
                  </a:lnTo>
                  <a:lnTo>
                    <a:pt x="48" y="18"/>
                  </a:lnTo>
                  <a:lnTo>
                    <a:pt x="48" y="1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02" name="Freeform 3994"/>
            <p:cNvSpPr>
              <a:spLocks/>
            </p:cNvSpPr>
            <p:nvPr/>
          </p:nvSpPr>
          <p:spPr bwMode="auto">
            <a:xfrm>
              <a:off x="2436813" y="1620838"/>
              <a:ext cx="85725" cy="22225"/>
            </a:xfrm>
            <a:custGeom>
              <a:avLst/>
              <a:gdLst>
                <a:gd name="T0" fmla="*/ 2147483647 w 54"/>
                <a:gd name="T1" fmla="*/ 0 h 12"/>
                <a:gd name="T2" fmla="*/ 0 w 54"/>
                <a:gd name="T3" fmla="*/ 0 h 12"/>
                <a:gd name="T4" fmla="*/ 0 w 54"/>
                <a:gd name="T5" fmla="*/ 2147483647 h 12"/>
                <a:gd name="T6" fmla="*/ 0 w 54"/>
                <a:gd name="T7" fmla="*/ 2147483647 h 12"/>
                <a:gd name="T8" fmla="*/ 2147483647 w 54"/>
                <a:gd name="T9" fmla="*/ 2147483647 h 12"/>
                <a:gd name="T10" fmla="*/ 2147483647 w 54"/>
                <a:gd name="T11" fmla="*/ 2147483647 h 12"/>
                <a:gd name="T12" fmla="*/ 2147483647 w 54"/>
                <a:gd name="T13" fmla="*/ 0 h 12"/>
                <a:gd name="T14" fmla="*/ 0 60000 65536"/>
                <a:gd name="T15" fmla="*/ 0 60000 65536"/>
                <a:gd name="T16" fmla="*/ 0 60000 65536"/>
                <a:gd name="T17" fmla="*/ 0 60000 65536"/>
                <a:gd name="T18" fmla="*/ 0 60000 65536"/>
                <a:gd name="T19" fmla="*/ 0 60000 65536"/>
                <a:gd name="T20" fmla="*/ 0 60000 65536"/>
                <a:gd name="T21" fmla="*/ 0 w 54"/>
                <a:gd name="T22" fmla="*/ 0 h 12"/>
                <a:gd name="T23" fmla="*/ 54 w 54"/>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12">
                  <a:moveTo>
                    <a:pt x="36" y="0"/>
                  </a:moveTo>
                  <a:lnTo>
                    <a:pt x="0" y="0"/>
                  </a:lnTo>
                  <a:lnTo>
                    <a:pt x="0" y="6"/>
                  </a:lnTo>
                  <a:lnTo>
                    <a:pt x="0" y="12"/>
                  </a:lnTo>
                  <a:lnTo>
                    <a:pt x="6" y="12"/>
                  </a:lnTo>
                  <a:lnTo>
                    <a:pt x="54" y="12"/>
                  </a:lnTo>
                  <a:lnTo>
                    <a:pt x="36"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03" name="Freeform 3995"/>
            <p:cNvSpPr>
              <a:spLocks/>
            </p:cNvSpPr>
            <p:nvPr/>
          </p:nvSpPr>
          <p:spPr bwMode="auto">
            <a:xfrm>
              <a:off x="2397125" y="1782763"/>
              <a:ext cx="46038" cy="31750"/>
            </a:xfrm>
            <a:custGeom>
              <a:avLst/>
              <a:gdLst>
                <a:gd name="T0" fmla="*/ 2147483647 w 30"/>
                <a:gd name="T1" fmla="*/ 2147483647 h 18"/>
                <a:gd name="T2" fmla="*/ 0 w 30"/>
                <a:gd name="T3" fmla="*/ 2147483647 h 18"/>
                <a:gd name="T4" fmla="*/ 0 w 30"/>
                <a:gd name="T5" fmla="*/ 2147483647 h 18"/>
                <a:gd name="T6" fmla="*/ 2147483647 w 30"/>
                <a:gd name="T7" fmla="*/ 0 h 18"/>
                <a:gd name="T8" fmla="*/ 2147483647 w 30"/>
                <a:gd name="T9" fmla="*/ 0 h 18"/>
                <a:gd name="T10" fmla="*/ 2147483647 w 30"/>
                <a:gd name="T11" fmla="*/ 2147483647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30" y="12"/>
                  </a:moveTo>
                  <a:lnTo>
                    <a:pt x="0" y="18"/>
                  </a:lnTo>
                  <a:lnTo>
                    <a:pt x="0" y="6"/>
                  </a:lnTo>
                  <a:lnTo>
                    <a:pt x="18" y="0"/>
                  </a:lnTo>
                  <a:lnTo>
                    <a:pt x="30" y="0"/>
                  </a:lnTo>
                  <a:lnTo>
                    <a:pt x="30" y="1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04" name="Freeform 3996"/>
            <p:cNvSpPr>
              <a:spLocks/>
            </p:cNvSpPr>
            <p:nvPr/>
          </p:nvSpPr>
          <p:spPr bwMode="auto">
            <a:xfrm>
              <a:off x="2232025" y="1481138"/>
              <a:ext cx="58738" cy="22225"/>
            </a:xfrm>
            <a:custGeom>
              <a:avLst/>
              <a:gdLst>
                <a:gd name="T0" fmla="*/ 0 w 36"/>
                <a:gd name="T1" fmla="*/ 2147483647 h 12"/>
                <a:gd name="T2" fmla="*/ 2147483647 w 36"/>
                <a:gd name="T3" fmla="*/ 0 h 12"/>
                <a:gd name="T4" fmla="*/ 2147483647 w 36"/>
                <a:gd name="T5" fmla="*/ 2147483647 h 12"/>
                <a:gd name="T6" fmla="*/ 2147483647 w 36"/>
                <a:gd name="T7" fmla="*/ 2147483647 h 12"/>
                <a:gd name="T8" fmla="*/ 2147483647 w 36"/>
                <a:gd name="T9" fmla="*/ 2147483647 h 12"/>
                <a:gd name="T10" fmla="*/ 0 w 36"/>
                <a:gd name="T11" fmla="*/ 2147483647 h 12"/>
                <a:gd name="T12" fmla="*/ 0 w 36"/>
                <a:gd name="T13" fmla="*/ 2147483647 h 12"/>
                <a:gd name="T14" fmla="*/ 0 60000 65536"/>
                <a:gd name="T15" fmla="*/ 0 60000 65536"/>
                <a:gd name="T16" fmla="*/ 0 60000 65536"/>
                <a:gd name="T17" fmla="*/ 0 60000 65536"/>
                <a:gd name="T18" fmla="*/ 0 60000 65536"/>
                <a:gd name="T19" fmla="*/ 0 60000 65536"/>
                <a:gd name="T20" fmla="*/ 0 60000 65536"/>
                <a:gd name="T21" fmla="*/ 0 w 36"/>
                <a:gd name="T22" fmla="*/ 0 h 12"/>
                <a:gd name="T23" fmla="*/ 36 w 36"/>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12">
                  <a:moveTo>
                    <a:pt x="0" y="6"/>
                  </a:moveTo>
                  <a:lnTo>
                    <a:pt x="6" y="0"/>
                  </a:lnTo>
                  <a:lnTo>
                    <a:pt x="36" y="6"/>
                  </a:lnTo>
                  <a:lnTo>
                    <a:pt x="36" y="12"/>
                  </a:lnTo>
                  <a:lnTo>
                    <a:pt x="6" y="12"/>
                  </a:lnTo>
                  <a:lnTo>
                    <a:pt x="0" y="12"/>
                  </a:lnTo>
                  <a:lnTo>
                    <a:pt x="0" y="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05" name="Freeform 3997"/>
            <p:cNvSpPr>
              <a:spLocks/>
            </p:cNvSpPr>
            <p:nvPr/>
          </p:nvSpPr>
          <p:spPr bwMode="auto">
            <a:xfrm>
              <a:off x="2165350" y="1568450"/>
              <a:ext cx="58738" cy="20637"/>
            </a:xfrm>
            <a:custGeom>
              <a:avLst/>
              <a:gdLst>
                <a:gd name="T0" fmla="*/ 2147483647 w 36"/>
                <a:gd name="T1" fmla="*/ 2147483647 h 12"/>
                <a:gd name="T2" fmla="*/ 0 w 36"/>
                <a:gd name="T3" fmla="*/ 2147483647 h 12"/>
                <a:gd name="T4" fmla="*/ 2147483647 w 36"/>
                <a:gd name="T5" fmla="*/ 0 h 12"/>
                <a:gd name="T6" fmla="*/ 2147483647 w 36"/>
                <a:gd name="T7" fmla="*/ 2147483647 h 12"/>
                <a:gd name="T8" fmla="*/ 2147483647 w 36"/>
                <a:gd name="T9" fmla="*/ 2147483647 h 12"/>
                <a:gd name="T10" fmla="*/ 2147483647 w 36"/>
                <a:gd name="T11" fmla="*/ 2147483647 h 12"/>
                <a:gd name="T12" fmla="*/ 0 60000 65536"/>
                <a:gd name="T13" fmla="*/ 0 60000 65536"/>
                <a:gd name="T14" fmla="*/ 0 60000 65536"/>
                <a:gd name="T15" fmla="*/ 0 60000 65536"/>
                <a:gd name="T16" fmla="*/ 0 60000 65536"/>
                <a:gd name="T17" fmla="*/ 0 60000 65536"/>
                <a:gd name="T18" fmla="*/ 0 w 36"/>
                <a:gd name="T19" fmla="*/ 0 h 12"/>
                <a:gd name="T20" fmla="*/ 36 w 3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6" h="12">
                  <a:moveTo>
                    <a:pt x="12" y="12"/>
                  </a:moveTo>
                  <a:lnTo>
                    <a:pt x="0" y="6"/>
                  </a:lnTo>
                  <a:lnTo>
                    <a:pt x="30" y="0"/>
                  </a:lnTo>
                  <a:lnTo>
                    <a:pt x="36" y="6"/>
                  </a:lnTo>
                  <a:lnTo>
                    <a:pt x="36" y="12"/>
                  </a:lnTo>
                  <a:lnTo>
                    <a:pt x="12" y="1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06" name="Freeform 3998"/>
            <p:cNvSpPr>
              <a:spLocks/>
            </p:cNvSpPr>
            <p:nvPr/>
          </p:nvSpPr>
          <p:spPr bwMode="auto">
            <a:xfrm>
              <a:off x="1927225" y="1620838"/>
              <a:ext cx="46038" cy="22225"/>
            </a:xfrm>
            <a:custGeom>
              <a:avLst/>
              <a:gdLst>
                <a:gd name="T0" fmla="*/ 2147483647 w 30"/>
                <a:gd name="T1" fmla="*/ 2147483647 h 12"/>
                <a:gd name="T2" fmla="*/ 0 w 30"/>
                <a:gd name="T3" fmla="*/ 0 h 12"/>
                <a:gd name="T4" fmla="*/ 2147483647 w 30"/>
                <a:gd name="T5" fmla="*/ 0 h 12"/>
                <a:gd name="T6" fmla="*/ 2147483647 w 30"/>
                <a:gd name="T7" fmla="*/ 0 h 12"/>
                <a:gd name="T8" fmla="*/ 2147483647 w 30"/>
                <a:gd name="T9" fmla="*/ 2147483647 h 12"/>
                <a:gd name="T10" fmla="*/ 0 60000 65536"/>
                <a:gd name="T11" fmla="*/ 0 60000 65536"/>
                <a:gd name="T12" fmla="*/ 0 60000 65536"/>
                <a:gd name="T13" fmla="*/ 0 60000 65536"/>
                <a:gd name="T14" fmla="*/ 0 60000 65536"/>
                <a:gd name="T15" fmla="*/ 0 w 30"/>
                <a:gd name="T16" fmla="*/ 0 h 12"/>
                <a:gd name="T17" fmla="*/ 30 w 30"/>
                <a:gd name="T18" fmla="*/ 12 h 12"/>
              </a:gdLst>
              <a:ahLst/>
              <a:cxnLst>
                <a:cxn ang="T10">
                  <a:pos x="T0" y="T1"/>
                </a:cxn>
                <a:cxn ang="T11">
                  <a:pos x="T2" y="T3"/>
                </a:cxn>
                <a:cxn ang="T12">
                  <a:pos x="T4" y="T5"/>
                </a:cxn>
                <a:cxn ang="T13">
                  <a:pos x="T6" y="T7"/>
                </a:cxn>
                <a:cxn ang="T14">
                  <a:pos x="T8" y="T9"/>
                </a:cxn>
              </a:cxnLst>
              <a:rect l="T15" t="T16" r="T17" b="T18"/>
              <a:pathLst>
                <a:path w="30" h="12">
                  <a:moveTo>
                    <a:pt x="12" y="12"/>
                  </a:moveTo>
                  <a:lnTo>
                    <a:pt x="0" y="0"/>
                  </a:lnTo>
                  <a:lnTo>
                    <a:pt x="30" y="0"/>
                  </a:lnTo>
                  <a:lnTo>
                    <a:pt x="12" y="1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07" name="Freeform 3999"/>
            <p:cNvSpPr>
              <a:spLocks/>
            </p:cNvSpPr>
            <p:nvPr/>
          </p:nvSpPr>
          <p:spPr bwMode="auto">
            <a:xfrm>
              <a:off x="2684463" y="1374775"/>
              <a:ext cx="1116013" cy="663575"/>
            </a:xfrm>
            <a:custGeom>
              <a:avLst/>
              <a:gdLst>
                <a:gd name="T0" fmla="*/ 2147483647 w 694"/>
                <a:gd name="T1" fmla="*/ 2147483647 h 371"/>
                <a:gd name="T2" fmla="*/ 2147483647 w 694"/>
                <a:gd name="T3" fmla="*/ 2147483647 h 371"/>
                <a:gd name="T4" fmla="*/ 2147483647 w 694"/>
                <a:gd name="T5" fmla="*/ 2147483647 h 371"/>
                <a:gd name="T6" fmla="*/ 2147483647 w 694"/>
                <a:gd name="T7" fmla="*/ 2147483647 h 371"/>
                <a:gd name="T8" fmla="*/ 2147483647 w 694"/>
                <a:gd name="T9" fmla="*/ 2147483647 h 371"/>
                <a:gd name="T10" fmla="*/ 2147483647 w 694"/>
                <a:gd name="T11" fmla="*/ 2147483647 h 371"/>
                <a:gd name="T12" fmla="*/ 2147483647 w 694"/>
                <a:gd name="T13" fmla="*/ 2147483647 h 371"/>
                <a:gd name="T14" fmla="*/ 2147483647 w 694"/>
                <a:gd name="T15" fmla="*/ 2147483647 h 371"/>
                <a:gd name="T16" fmla="*/ 2147483647 w 694"/>
                <a:gd name="T17" fmla="*/ 2147483647 h 371"/>
                <a:gd name="T18" fmla="*/ 2147483647 w 694"/>
                <a:gd name="T19" fmla="*/ 2147483647 h 371"/>
                <a:gd name="T20" fmla="*/ 2147483647 w 694"/>
                <a:gd name="T21" fmla="*/ 2147483647 h 371"/>
                <a:gd name="T22" fmla="*/ 2147483647 w 694"/>
                <a:gd name="T23" fmla="*/ 2147483647 h 371"/>
                <a:gd name="T24" fmla="*/ 2147483647 w 694"/>
                <a:gd name="T25" fmla="*/ 2147483647 h 371"/>
                <a:gd name="T26" fmla="*/ 2147483647 w 694"/>
                <a:gd name="T27" fmla="*/ 2147483647 h 371"/>
                <a:gd name="T28" fmla="*/ 2147483647 w 694"/>
                <a:gd name="T29" fmla="*/ 2147483647 h 371"/>
                <a:gd name="T30" fmla="*/ 2147483647 w 694"/>
                <a:gd name="T31" fmla="*/ 2147483647 h 371"/>
                <a:gd name="T32" fmla="*/ 2147483647 w 694"/>
                <a:gd name="T33" fmla="*/ 2147483647 h 371"/>
                <a:gd name="T34" fmla="*/ 2147483647 w 694"/>
                <a:gd name="T35" fmla="*/ 2147483647 h 371"/>
                <a:gd name="T36" fmla="*/ 2147483647 w 694"/>
                <a:gd name="T37" fmla="*/ 2147483647 h 371"/>
                <a:gd name="T38" fmla="*/ 2147483647 w 694"/>
                <a:gd name="T39" fmla="*/ 2147483647 h 371"/>
                <a:gd name="T40" fmla="*/ 2147483647 w 694"/>
                <a:gd name="T41" fmla="*/ 2147483647 h 371"/>
                <a:gd name="T42" fmla="*/ 2147483647 w 694"/>
                <a:gd name="T43" fmla="*/ 2147483647 h 371"/>
                <a:gd name="T44" fmla="*/ 2147483647 w 694"/>
                <a:gd name="T45" fmla="*/ 2147483647 h 371"/>
                <a:gd name="T46" fmla="*/ 2147483647 w 694"/>
                <a:gd name="T47" fmla="*/ 2147483647 h 371"/>
                <a:gd name="T48" fmla="*/ 2147483647 w 694"/>
                <a:gd name="T49" fmla="*/ 2147483647 h 371"/>
                <a:gd name="T50" fmla="*/ 2147483647 w 694"/>
                <a:gd name="T51" fmla="*/ 2147483647 h 371"/>
                <a:gd name="T52" fmla="*/ 2147483647 w 694"/>
                <a:gd name="T53" fmla="*/ 2147483647 h 371"/>
                <a:gd name="T54" fmla="*/ 2147483647 w 694"/>
                <a:gd name="T55" fmla="*/ 2147483647 h 371"/>
                <a:gd name="T56" fmla="*/ 2147483647 w 694"/>
                <a:gd name="T57" fmla="*/ 2147483647 h 371"/>
                <a:gd name="T58" fmla="*/ 2147483647 w 694"/>
                <a:gd name="T59" fmla="*/ 2147483647 h 371"/>
                <a:gd name="T60" fmla="*/ 2147483647 w 694"/>
                <a:gd name="T61" fmla="*/ 2147483647 h 371"/>
                <a:gd name="T62" fmla="*/ 2147483647 w 694"/>
                <a:gd name="T63" fmla="*/ 2147483647 h 371"/>
                <a:gd name="T64" fmla="*/ 2147483647 w 694"/>
                <a:gd name="T65" fmla="*/ 2147483647 h 371"/>
                <a:gd name="T66" fmla="*/ 2147483647 w 694"/>
                <a:gd name="T67" fmla="*/ 2147483647 h 371"/>
                <a:gd name="T68" fmla="*/ 2147483647 w 694"/>
                <a:gd name="T69" fmla="*/ 2147483647 h 371"/>
                <a:gd name="T70" fmla="*/ 2147483647 w 694"/>
                <a:gd name="T71" fmla="*/ 2147483647 h 371"/>
                <a:gd name="T72" fmla="*/ 2147483647 w 694"/>
                <a:gd name="T73" fmla="*/ 2147483647 h 371"/>
                <a:gd name="T74" fmla="*/ 2147483647 w 694"/>
                <a:gd name="T75" fmla="*/ 2147483647 h 371"/>
                <a:gd name="T76" fmla="*/ 2147483647 w 694"/>
                <a:gd name="T77" fmla="*/ 2147483647 h 371"/>
                <a:gd name="T78" fmla="*/ 2147483647 w 694"/>
                <a:gd name="T79" fmla="*/ 2147483647 h 371"/>
                <a:gd name="T80" fmla="*/ 2147483647 w 694"/>
                <a:gd name="T81" fmla="*/ 2147483647 h 371"/>
                <a:gd name="T82" fmla="*/ 2147483647 w 694"/>
                <a:gd name="T83" fmla="*/ 2147483647 h 371"/>
                <a:gd name="T84" fmla="*/ 2147483647 w 694"/>
                <a:gd name="T85" fmla="*/ 2147483647 h 371"/>
                <a:gd name="T86" fmla="*/ 2147483647 w 694"/>
                <a:gd name="T87" fmla="*/ 2147483647 h 371"/>
                <a:gd name="T88" fmla="*/ 2147483647 w 694"/>
                <a:gd name="T89" fmla="*/ 2147483647 h 371"/>
                <a:gd name="T90" fmla="*/ 2147483647 w 694"/>
                <a:gd name="T91" fmla="*/ 2147483647 h 371"/>
                <a:gd name="T92" fmla="*/ 2147483647 w 694"/>
                <a:gd name="T93" fmla="*/ 2147483647 h 371"/>
                <a:gd name="T94" fmla="*/ 2147483647 w 694"/>
                <a:gd name="T95" fmla="*/ 2147483647 h 371"/>
                <a:gd name="T96" fmla="*/ 2147483647 w 694"/>
                <a:gd name="T97" fmla="*/ 2147483647 h 371"/>
                <a:gd name="T98" fmla="*/ 2147483647 w 694"/>
                <a:gd name="T99" fmla="*/ 2147483647 h 371"/>
                <a:gd name="T100" fmla="*/ 2147483647 w 694"/>
                <a:gd name="T101" fmla="*/ 2147483647 h 371"/>
                <a:gd name="T102" fmla="*/ 2147483647 w 694"/>
                <a:gd name="T103" fmla="*/ 2147483647 h 371"/>
                <a:gd name="T104" fmla="*/ 2147483647 w 694"/>
                <a:gd name="T105" fmla="*/ 2147483647 h 371"/>
                <a:gd name="T106" fmla="*/ 2147483647 w 694"/>
                <a:gd name="T107" fmla="*/ 2147483647 h 371"/>
                <a:gd name="T108" fmla="*/ 2147483647 w 694"/>
                <a:gd name="T109" fmla="*/ 2147483647 h 371"/>
                <a:gd name="T110" fmla="*/ 2147483647 w 694"/>
                <a:gd name="T111" fmla="*/ 2147483647 h 371"/>
                <a:gd name="T112" fmla="*/ 2147483647 w 694"/>
                <a:gd name="T113" fmla="*/ 2147483647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4"/>
                <a:gd name="T172" fmla="*/ 0 h 371"/>
                <a:gd name="T173" fmla="*/ 694 w 694"/>
                <a:gd name="T174" fmla="*/ 371 h 37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08" name="Freeform 4000"/>
            <p:cNvSpPr>
              <a:spLocks/>
            </p:cNvSpPr>
            <p:nvPr/>
          </p:nvSpPr>
          <p:spPr bwMode="auto">
            <a:xfrm>
              <a:off x="2895600" y="1717675"/>
              <a:ext cx="50800" cy="31750"/>
            </a:xfrm>
            <a:custGeom>
              <a:avLst/>
              <a:gdLst>
                <a:gd name="T0" fmla="*/ 2147483647 w 30"/>
                <a:gd name="T1" fmla="*/ 2147483647 h 18"/>
                <a:gd name="T2" fmla="*/ 2147483647 w 30"/>
                <a:gd name="T3" fmla="*/ 0 h 18"/>
                <a:gd name="T4" fmla="*/ 0 w 30"/>
                <a:gd name="T5" fmla="*/ 2147483647 h 18"/>
                <a:gd name="T6" fmla="*/ 0 w 30"/>
                <a:gd name="T7" fmla="*/ 2147483647 h 18"/>
                <a:gd name="T8" fmla="*/ 0 w 30"/>
                <a:gd name="T9" fmla="*/ 2147483647 h 18"/>
                <a:gd name="T10" fmla="*/ 0 w 30"/>
                <a:gd name="T11" fmla="*/ 2147483647 h 18"/>
                <a:gd name="T12" fmla="*/ 2147483647 w 30"/>
                <a:gd name="T13" fmla="*/ 2147483647 h 18"/>
                <a:gd name="T14" fmla="*/ 2147483647 w 30"/>
                <a:gd name="T15" fmla="*/ 2147483647 h 18"/>
                <a:gd name="T16" fmla="*/ 2147483647 w 30"/>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8"/>
                <a:gd name="T29" fmla="*/ 30 w 30"/>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8">
                  <a:moveTo>
                    <a:pt x="30" y="12"/>
                  </a:moveTo>
                  <a:lnTo>
                    <a:pt x="6" y="0"/>
                  </a:lnTo>
                  <a:lnTo>
                    <a:pt x="0" y="6"/>
                  </a:lnTo>
                  <a:lnTo>
                    <a:pt x="0" y="12"/>
                  </a:lnTo>
                  <a:lnTo>
                    <a:pt x="6" y="12"/>
                  </a:lnTo>
                  <a:lnTo>
                    <a:pt x="6" y="18"/>
                  </a:lnTo>
                  <a:lnTo>
                    <a:pt x="30" y="12"/>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09" name="Freeform 4001"/>
            <p:cNvSpPr>
              <a:spLocks/>
            </p:cNvSpPr>
            <p:nvPr/>
          </p:nvSpPr>
          <p:spPr bwMode="auto">
            <a:xfrm>
              <a:off x="3484563" y="1836738"/>
              <a:ext cx="230188" cy="93662"/>
            </a:xfrm>
            <a:custGeom>
              <a:avLst/>
              <a:gdLst>
                <a:gd name="T0" fmla="*/ 2147483647 w 143"/>
                <a:gd name="T1" fmla="*/ 0 h 53"/>
                <a:gd name="T2" fmla="*/ 2147483647 w 143"/>
                <a:gd name="T3" fmla="*/ 0 h 53"/>
                <a:gd name="T4" fmla="*/ 2147483647 w 143"/>
                <a:gd name="T5" fmla="*/ 2147483647 h 53"/>
                <a:gd name="T6" fmla="*/ 2147483647 w 143"/>
                <a:gd name="T7" fmla="*/ 2147483647 h 53"/>
                <a:gd name="T8" fmla="*/ 2147483647 w 143"/>
                <a:gd name="T9" fmla="*/ 2147483647 h 53"/>
                <a:gd name="T10" fmla="*/ 2147483647 w 143"/>
                <a:gd name="T11" fmla="*/ 2147483647 h 53"/>
                <a:gd name="T12" fmla="*/ 2147483647 w 143"/>
                <a:gd name="T13" fmla="*/ 2147483647 h 53"/>
                <a:gd name="T14" fmla="*/ 2147483647 w 143"/>
                <a:gd name="T15" fmla="*/ 2147483647 h 53"/>
                <a:gd name="T16" fmla="*/ 2147483647 w 143"/>
                <a:gd name="T17" fmla="*/ 2147483647 h 53"/>
                <a:gd name="T18" fmla="*/ 2147483647 w 143"/>
                <a:gd name="T19" fmla="*/ 2147483647 h 53"/>
                <a:gd name="T20" fmla="*/ 2147483647 w 143"/>
                <a:gd name="T21" fmla="*/ 2147483647 h 53"/>
                <a:gd name="T22" fmla="*/ 2147483647 w 143"/>
                <a:gd name="T23" fmla="*/ 2147483647 h 53"/>
                <a:gd name="T24" fmla="*/ 2147483647 w 143"/>
                <a:gd name="T25" fmla="*/ 2147483647 h 53"/>
                <a:gd name="T26" fmla="*/ 2147483647 w 143"/>
                <a:gd name="T27" fmla="*/ 0 h 53"/>
                <a:gd name="T28" fmla="*/ 2147483647 w 143"/>
                <a:gd name="T29" fmla="*/ 2147483647 h 53"/>
                <a:gd name="T30" fmla="*/ 2147483647 w 143"/>
                <a:gd name="T31" fmla="*/ 2147483647 h 53"/>
                <a:gd name="T32" fmla="*/ 2147483647 w 143"/>
                <a:gd name="T33" fmla="*/ 2147483647 h 53"/>
                <a:gd name="T34" fmla="*/ 2147483647 w 143"/>
                <a:gd name="T35" fmla="*/ 2147483647 h 53"/>
                <a:gd name="T36" fmla="*/ 2147483647 w 143"/>
                <a:gd name="T37" fmla="*/ 2147483647 h 53"/>
                <a:gd name="T38" fmla="*/ 2147483647 w 143"/>
                <a:gd name="T39" fmla="*/ 2147483647 h 53"/>
                <a:gd name="T40" fmla="*/ 2147483647 w 143"/>
                <a:gd name="T41" fmla="*/ 2147483647 h 53"/>
                <a:gd name="T42" fmla="*/ 2147483647 w 143"/>
                <a:gd name="T43" fmla="*/ 2147483647 h 53"/>
                <a:gd name="T44" fmla="*/ 2147483647 w 143"/>
                <a:gd name="T45" fmla="*/ 2147483647 h 53"/>
                <a:gd name="T46" fmla="*/ 0 w 143"/>
                <a:gd name="T47" fmla="*/ 2147483647 h 53"/>
                <a:gd name="T48" fmla="*/ 2147483647 w 143"/>
                <a:gd name="T49" fmla="*/ 2147483647 h 53"/>
                <a:gd name="T50" fmla="*/ 2147483647 w 143"/>
                <a:gd name="T51" fmla="*/ 2147483647 h 53"/>
                <a:gd name="T52" fmla="*/ 2147483647 w 143"/>
                <a:gd name="T53" fmla="*/ 2147483647 h 53"/>
                <a:gd name="T54" fmla="*/ 2147483647 w 143"/>
                <a:gd name="T55" fmla="*/ 2147483647 h 53"/>
                <a:gd name="T56" fmla="*/ 2147483647 w 143"/>
                <a:gd name="T57" fmla="*/ 2147483647 h 53"/>
                <a:gd name="T58" fmla="*/ 2147483647 w 143"/>
                <a:gd name="T59" fmla="*/ 2147483647 h 53"/>
                <a:gd name="T60" fmla="*/ 2147483647 w 143"/>
                <a:gd name="T61" fmla="*/ 2147483647 h 53"/>
                <a:gd name="T62" fmla="*/ 2147483647 w 143"/>
                <a:gd name="T63" fmla="*/ 2147483647 h 53"/>
                <a:gd name="T64" fmla="*/ 2147483647 w 143"/>
                <a:gd name="T65" fmla="*/ 2147483647 h 53"/>
                <a:gd name="T66" fmla="*/ 2147483647 w 143"/>
                <a:gd name="T67" fmla="*/ 2147483647 h 53"/>
                <a:gd name="T68" fmla="*/ 2147483647 w 143"/>
                <a:gd name="T69" fmla="*/ 2147483647 h 53"/>
                <a:gd name="T70" fmla="*/ 2147483647 w 143"/>
                <a:gd name="T71" fmla="*/ 2147483647 h 53"/>
                <a:gd name="T72" fmla="*/ 2147483647 w 143"/>
                <a:gd name="T73" fmla="*/ 2147483647 h 53"/>
                <a:gd name="T74" fmla="*/ 2147483647 w 143"/>
                <a:gd name="T75" fmla="*/ 2147483647 h 53"/>
                <a:gd name="T76" fmla="*/ 2147483647 w 143"/>
                <a:gd name="T77" fmla="*/ 2147483647 h 53"/>
                <a:gd name="T78" fmla="*/ 2147483647 w 143"/>
                <a:gd name="T79" fmla="*/ 2147483647 h 53"/>
                <a:gd name="T80" fmla="*/ 2147483647 w 143"/>
                <a:gd name="T81" fmla="*/ 2147483647 h 53"/>
                <a:gd name="T82" fmla="*/ 2147483647 w 143"/>
                <a:gd name="T83" fmla="*/ 2147483647 h 53"/>
                <a:gd name="T84" fmla="*/ 2147483647 w 143"/>
                <a:gd name="T85" fmla="*/ 2147483647 h 53"/>
                <a:gd name="T86" fmla="*/ 2147483647 w 143"/>
                <a:gd name="T87" fmla="*/ 2147483647 h 53"/>
                <a:gd name="T88" fmla="*/ 2147483647 w 143"/>
                <a:gd name="T89" fmla="*/ 2147483647 h 53"/>
                <a:gd name="T90" fmla="*/ 2147483647 w 143"/>
                <a:gd name="T91" fmla="*/ 2147483647 h 53"/>
                <a:gd name="T92" fmla="*/ 2147483647 w 143"/>
                <a:gd name="T93" fmla="*/ 2147483647 h 53"/>
                <a:gd name="T94" fmla="*/ 2147483647 w 143"/>
                <a:gd name="T95" fmla="*/ 2147483647 h 53"/>
                <a:gd name="T96" fmla="*/ 2147483647 w 143"/>
                <a:gd name="T97" fmla="*/ 2147483647 h 53"/>
                <a:gd name="T98" fmla="*/ 2147483647 w 143"/>
                <a:gd name="T99" fmla="*/ 0 h 53"/>
                <a:gd name="T100" fmla="*/ 2147483647 w 143"/>
                <a:gd name="T101" fmla="*/ 0 h 53"/>
                <a:gd name="T102" fmla="*/ 2147483647 w 143"/>
                <a:gd name="T103" fmla="*/ 0 h 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3"/>
                <a:gd name="T157" fmla="*/ 0 h 53"/>
                <a:gd name="T158" fmla="*/ 143 w 143"/>
                <a:gd name="T159" fmla="*/ 53 h 5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3" h="53">
                  <a:moveTo>
                    <a:pt x="113" y="0"/>
                  </a:moveTo>
                  <a:lnTo>
                    <a:pt x="107" y="0"/>
                  </a:lnTo>
                  <a:lnTo>
                    <a:pt x="96" y="6"/>
                  </a:lnTo>
                  <a:lnTo>
                    <a:pt x="90" y="6"/>
                  </a:lnTo>
                  <a:lnTo>
                    <a:pt x="84" y="12"/>
                  </a:lnTo>
                  <a:lnTo>
                    <a:pt x="72" y="6"/>
                  </a:lnTo>
                  <a:lnTo>
                    <a:pt x="72" y="12"/>
                  </a:lnTo>
                  <a:lnTo>
                    <a:pt x="60" y="6"/>
                  </a:lnTo>
                  <a:lnTo>
                    <a:pt x="54" y="12"/>
                  </a:lnTo>
                  <a:lnTo>
                    <a:pt x="48" y="18"/>
                  </a:lnTo>
                  <a:lnTo>
                    <a:pt x="42" y="12"/>
                  </a:lnTo>
                  <a:lnTo>
                    <a:pt x="24" y="0"/>
                  </a:lnTo>
                  <a:lnTo>
                    <a:pt x="30" y="6"/>
                  </a:lnTo>
                  <a:lnTo>
                    <a:pt x="18" y="6"/>
                  </a:lnTo>
                  <a:lnTo>
                    <a:pt x="12" y="12"/>
                  </a:lnTo>
                  <a:lnTo>
                    <a:pt x="18" y="12"/>
                  </a:lnTo>
                  <a:lnTo>
                    <a:pt x="6" y="12"/>
                  </a:lnTo>
                  <a:lnTo>
                    <a:pt x="12" y="12"/>
                  </a:lnTo>
                  <a:lnTo>
                    <a:pt x="0" y="12"/>
                  </a:lnTo>
                  <a:lnTo>
                    <a:pt x="30" y="18"/>
                  </a:lnTo>
                  <a:lnTo>
                    <a:pt x="30" y="24"/>
                  </a:lnTo>
                  <a:lnTo>
                    <a:pt x="6" y="24"/>
                  </a:lnTo>
                  <a:lnTo>
                    <a:pt x="24" y="29"/>
                  </a:lnTo>
                  <a:lnTo>
                    <a:pt x="30" y="29"/>
                  </a:lnTo>
                  <a:lnTo>
                    <a:pt x="30" y="35"/>
                  </a:lnTo>
                  <a:lnTo>
                    <a:pt x="36" y="35"/>
                  </a:lnTo>
                  <a:lnTo>
                    <a:pt x="30" y="35"/>
                  </a:lnTo>
                  <a:lnTo>
                    <a:pt x="18" y="41"/>
                  </a:lnTo>
                  <a:lnTo>
                    <a:pt x="30" y="47"/>
                  </a:lnTo>
                  <a:lnTo>
                    <a:pt x="48" y="47"/>
                  </a:lnTo>
                  <a:lnTo>
                    <a:pt x="78" y="53"/>
                  </a:lnTo>
                  <a:lnTo>
                    <a:pt x="102" y="41"/>
                  </a:lnTo>
                  <a:lnTo>
                    <a:pt x="119" y="35"/>
                  </a:lnTo>
                  <a:lnTo>
                    <a:pt x="131" y="29"/>
                  </a:lnTo>
                  <a:lnTo>
                    <a:pt x="137" y="24"/>
                  </a:lnTo>
                  <a:lnTo>
                    <a:pt x="143" y="24"/>
                  </a:lnTo>
                  <a:lnTo>
                    <a:pt x="137" y="18"/>
                  </a:lnTo>
                  <a:lnTo>
                    <a:pt x="143" y="18"/>
                  </a:lnTo>
                  <a:lnTo>
                    <a:pt x="131" y="18"/>
                  </a:lnTo>
                  <a:lnTo>
                    <a:pt x="137" y="12"/>
                  </a:lnTo>
                  <a:lnTo>
                    <a:pt x="131" y="12"/>
                  </a:lnTo>
                  <a:lnTo>
                    <a:pt x="125" y="6"/>
                  </a:lnTo>
                  <a:lnTo>
                    <a:pt x="131" y="0"/>
                  </a:lnTo>
                  <a:lnTo>
                    <a:pt x="125" y="0"/>
                  </a:lnTo>
                  <a:lnTo>
                    <a:pt x="113" y="0"/>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10" name="Freeform 4002"/>
            <p:cNvSpPr>
              <a:spLocks/>
            </p:cNvSpPr>
            <p:nvPr/>
          </p:nvSpPr>
          <p:spPr bwMode="auto">
            <a:xfrm>
              <a:off x="3762375" y="2198688"/>
              <a:ext cx="96838" cy="119062"/>
            </a:xfrm>
            <a:custGeom>
              <a:avLst/>
              <a:gdLst>
                <a:gd name="T0" fmla="*/ 2147483647 w 60"/>
                <a:gd name="T1" fmla="*/ 2147483647 h 66"/>
                <a:gd name="T2" fmla="*/ 2147483647 w 60"/>
                <a:gd name="T3" fmla="*/ 2147483647 h 66"/>
                <a:gd name="T4" fmla="*/ 2147483647 w 60"/>
                <a:gd name="T5" fmla="*/ 2147483647 h 66"/>
                <a:gd name="T6" fmla="*/ 2147483647 w 60"/>
                <a:gd name="T7" fmla="*/ 2147483647 h 66"/>
                <a:gd name="T8" fmla="*/ 2147483647 w 60"/>
                <a:gd name="T9" fmla="*/ 2147483647 h 66"/>
                <a:gd name="T10" fmla="*/ 2147483647 w 60"/>
                <a:gd name="T11" fmla="*/ 0 h 66"/>
                <a:gd name="T12" fmla="*/ 2147483647 w 60"/>
                <a:gd name="T13" fmla="*/ 0 h 66"/>
                <a:gd name="T14" fmla="*/ 2147483647 w 60"/>
                <a:gd name="T15" fmla="*/ 0 h 66"/>
                <a:gd name="T16" fmla="*/ 2147483647 w 60"/>
                <a:gd name="T17" fmla="*/ 0 h 66"/>
                <a:gd name="T18" fmla="*/ 2147483647 w 60"/>
                <a:gd name="T19" fmla="*/ 2147483647 h 66"/>
                <a:gd name="T20" fmla="*/ 2147483647 w 60"/>
                <a:gd name="T21" fmla="*/ 2147483647 h 66"/>
                <a:gd name="T22" fmla="*/ 2147483647 w 60"/>
                <a:gd name="T23" fmla="*/ 2147483647 h 66"/>
                <a:gd name="T24" fmla="*/ 2147483647 w 60"/>
                <a:gd name="T25" fmla="*/ 2147483647 h 66"/>
                <a:gd name="T26" fmla="*/ 2147483647 w 60"/>
                <a:gd name="T27" fmla="*/ 2147483647 h 66"/>
                <a:gd name="T28" fmla="*/ 0 w 60"/>
                <a:gd name="T29" fmla="*/ 2147483647 h 66"/>
                <a:gd name="T30" fmla="*/ 2147483647 w 60"/>
                <a:gd name="T31" fmla="*/ 2147483647 h 66"/>
                <a:gd name="T32" fmla="*/ 2147483647 w 60"/>
                <a:gd name="T33" fmla="*/ 2147483647 h 66"/>
                <a:gd name="T34" fmla="*/ 2147483647 w 60"/>
                <a:gd name="T35" fmla="*/ 2147483647 h 66"/>
                <a:gd name="T36" fmla="*/ 2147483647 w 60"/>
                <a:gd name="T37" fmla="*/ 2147483647 h 66"/>
                <a:gd name="T38" fmla="*/ 0 w 60"/>
                <a:gd name="T39" fmla="*/ 2147483647 h 66"/>
                <a:gd name="T40" fmla="*/ 0 w 60"/>
                <a:gd name="T41" fmla="*/ 2147483647 h 66"/>
                <a:gd name="T42" fmla="*/ 0 w 60"/>
                <a:gd name="T43" fmla="*/ 2147483647 h 66"/>
                <a:gd name="T44" fmla="*/ 2147483647 w 60"/>
                <a:gd name="T45" fmla="*/ 2147483647 h 66"/>
                <a:gd name="T46" fmla="*/ 0 w 60"/>
                <a:gd name="T47" fmla="*/ 2147483647 h 66"/>
                <a:gd name="T48" fmla="*/ 2147483647 w 60"/>
                <a:gd name="T49" fmla="*/ 2147483647 h 66"/>
                <a:gd name="T50" fmla="*/ 2147483647 w 60"/>
                <a:gd name="T51" fmla="*/ 2147483647 h 66"/>
                <a:gd name="T52" fmla="*/ 2147483647 w 60"/>
                <a:gd name="T53" fmla="*/ 2147483647 h 66"/>
                <a:gd name="T54" fmla="*/ 2147483647 w 60"/>
                <a:gd name="T55" fmla="*/ 2147483647 h 66"/>
                <a:gd name="T56" fmla="*/ 2147483647 w 60"/>
                <a:gd name="T57" fmla="*/ 2147483647 h 66"/>
                <a:gd name="T58" fmla="*/ 2147483647 w 60"/>
                <a:gd name="T59" fmla="*/ 2147483647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0"/>
                <a:gd name="T91" fmla="*/ 0 h 66"/>
                <a:gd name="T92" fmla="*/ 60 w 60"/>
                <a:gd name="T93" fmla="*/ 66 h 6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0" h="66">
                  <a:moveTo>
                    <a:pt x="60" y="48"/>
                  </a:moveTo>
                  <a:lnTo>
                    <a:pt x="60" y="18"/>
                  </a:lnTo>
                  <a:lnTo>
                    <a:pt x="48" y="18"/>
                  </a:lnTo>
                  <a:lnTo>
                    <a:pt x="36" y="18"/>
                  </a:lnTo>
                  <a:lnTo>
                    <a:pt x="48" y="0"/>
                  </a:lnTo>
                  <a:lnTo>
                    <a:pt x="42" y="0"/>
                  </a:lnTo>
                  <a:lnTo>
                    <a:pt x="36" y="0"/>
                  </a:lnTo>
                  <a:lnTo>
                    <a:pt x="24" y="6"/>
                  </a:lnTo>
                  <a:lnTo>
                    <a:pt x="30" y="12"/>
                  </a:lnTo>
                  <a:lnTo>
                    <a:pt x="24" y="18"/>
                  </a:lnTo>
                  <a:lnTo>
                    <a:pt x="6" y="18"/>
                  </a:lnTo>
                  <a:lnTo>
                    <a:pt x="6" y="24"/>
                  </a:lnTo>
                  <a:lnTo>
                    <a:pt x="0" y="30"/>
                  </a:lnTo>
                  <a:lnTo>
                    <a:pt x="18" y="36"/>
                  </a:lnTo>
                  <a:lnTo>
                    <a:pt x="6" y="48"/>
                  </a:lnTo>
                  <a:lnTo>
                    <a:pt x="18" y="48"/>
                  </a:lnTo>
                  <a:lnTo>
                    <a:pt x="6" y="54"/>
                  </a:lnTo>
                  <a:lnTo>
                    <a:pt x="0" y="54"/>
                  </a:lnTo>
                  <a:lnTo>
                    <a:pt x="0" y="60"/>
                  </a:lnTo>
                  <a:lnTo>
                    <a:pt x="6" y="66"/>
                  </a:lnTo>
                  <a:lnTo>
                    <a:pt x="0" y="66"/>
                  </a:lnTo>
                  <a:lnTo>
                    <a:pt x="6" y="66"/>
                  </a:lnTo>
                  <a:lnTo>
                    <a:pt x="24" y="66"/>
                  </a:lnTo>
                  <a:lnTo>
                    <a:pt x="36" y="60"/>
                  </a:lnTo>
                  <a:lnTo>
                    <a:pt x="54" y="60"/>
                  </a:lnTo>
                  <a:lnTo>
                    <a:pt x="60" y="48"/>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11" name="Freeform 4003"/>
            <p:cNvSpPr>
              <a:spLocks/>
            </p:cNvSpPr>
            <p:nvPr/>
          </p:nvSpPr>
          <p:spPr bwMode="auto">
            <a:xfrm>
              <a:off x="3868738" y="2081213"/>
              <a:ext cx="184150" cy="288925"/>
            </a:xfrm>
            <a:custGeom>
              <a:avLst/>
              <a:gdLst>
                <a:gd name="T0" fmla="*/ 2147483647 w 114"/>
                <a:gd name="T1" fmla="*/ 2147483647 h 162"/>
                <a:gd name="T2" fmla="*/ 2147483647 w 114"/>
                <a:gd name="T3" fmla="*/ 2147483647 h 162"/>
                <a:gd name="T4" fmla="*/ 2147483647 w 114"/>
                <a:gd name="T5" fmla="*/ 2147483647 h 162"/>
                <a:gd name="T6" fmla="*/ 2147483647 w 114"/>
                <a:gd name="T7" fmla="*/ 2147483647 h 162"/>
                <a:gd name="T8" fmla="*/ 2147483647 w 114"/>
                <a:gd name="T9" fmla="*/ 2147483647 h 162"/>
                <a:gd name="T10" fmla="*/ 2147483647 w 114"/>
                <a:gd name="T11" fmla="*/ 2147483647 h 162"/>
                <a:gd name="T12" fmla="*/ 2147483647 w 114"/>
                <a:gd name="T13" fmla="*/ 2147483647 h 162"/>
                <a:gd name="T14" fmla="*/ 2147483647 w 114"/>
                <a:gd name="T15" fmla="*/ 2147483647 h 162"/>
                <a:gd name="T16" fmla="*/ 2147483647 w 114"/>
                <a:gd name="T17" fmla="*/ 2147483647 h 162"/>
                <a:gd name="T18" fmla="*/ 2147483647 w 114"/>
                <a:gd name="T19" fmla="*/ 2147483647 h 162"/>
                <a:gd name="T20" fmla="*/ 2147483647 w 114"/>
                <a:gd name="T21" fmla="*/ 2147483647 h 162"/>
                <a:gd name="T22" fmla="*/ 2147483647 w 114"/>
                <a:gd name="T23" fmla="*/ 2147483647 h 162"/>
                <a:gd name="T24" fmla="*/ 2147483647 w 114"/>
                <a:gd name="T25" fmla="*/ 2147483647 h 162"/>
                <a:gd name="T26" fmla="*/ 2147483647 w 114"/>
                <a:gd name="T27" fmla="*/ 2147483647 h 162"/>
                <a:gd name="T28" fmla="*/ 2147483647 w 114"/>
                <a:gd name="T29" fmla="*/ 2147483647 h 162"/>
                <a:gd name="T30" fmla="*/ 2147483647 w 114"/>
                <a:gd name="T31" fmla="*/ 2147483647 h 162"/>
                <a:gd name="T32" fmla="*/ 2147483647 w 114"/>
                <a:gd name="T33" fmla="*/ 2147483647 h 162"/>
                <a:gd name="T34" fmla="*/ 2147483647 w 114"/>
                <a:gd name="T35" fmla="*/ 2147483647 h 162"/>
                <a:gd name="T36" fmla="*/ 2147483647 w 114"/>
                <a:gd name="T37" fmla="*/ 2147483647 h 162"/>
                <a:gd name="T38" fmla="*/ 2147483647 w 114"/>
                <a:gd name="T39" fmla="*/ 2147483647 h 162"/>
                <a:gd name="T40" fmla="*/ 2147483647 w 114"/>
                <a:gd name="T41" fmla="*/ 2147483647 h 162"/>
                <a:gd name="T42" fmla="*/ 2147483647 w 114"/>
                <a:gd name="T43" fmla="*/ 2147483647 h 162"/>
                <a:gd name="T44" fmla="*/ 2147483647 w 114"/>
                <a:gd name="T45" fmla="*/ 2147483647 h 162"/>
                <a:gd name="T46" fmla="*/ 2147483647 w 114"/>
                <a:gd name="T47" fmla="*/ 2147483647 h 162"/>
                <a:gd name="T48" fmla="*/ 2147483647 w 114"/>
                <a:gd name="T49" fmla="*/ 2147483647 h 162"/>
                <a:gd name="T50" fmla="*/ 2147483647 w 114"/>
                <a:gd name="T51" fmla="*/ 2147483647 h 162"/>
                <a:gd name="T52" fmla="*/ 2147483647 w 114"/>
                <a:gd name="T53" fmla="*/ 0 h 162"/>
                <a:gd name="T54" fmla="*/ 2147483647 w 114"/>
                <a:gd name="T55" fmla="*/ 2147483647 h 162"/>
                <a:gd name="T56" fmla="*/ 2147483647 w 114"/>
                <a:gd name="T57" fmla="*/ 2147483647 h 162"/>
                <a:gd name="T58" fmla="*/ 2147483647 w 114"/>
                <a:gd name="T59" fmla="*/ 2147483647 h 162"/>
                <a:gd name="T60" fmla="*/ 0 w 114"/>
                <a:gd name="T61" fmla="*/ 2147483647 h 162"/>
                <a:gd name="T62" fmla="*/ 2147483647 w 114"/>
                <a:gd name="T63" fmla="*/ 2147483647 h 162"/>
                <a:gd name="T64" fmla="*/ 0 w 114"/>
                <a:gd name="T65" fmla="*/ 2147483647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4"/>
                <a:gd name="T100" fmla="*/ 0 h 162"/>
                <a:gd name="T101" fmla="*/ 114 w 114"/>
                <a:gd name="T102" fmla="*/ 162 h 1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4" h="162">
                  <a:moveTo>
                    <a:pt x="0" y="66"/>
                  </a:moveTo>
                  <a:lnTo>
                    <a:pt x="12" y="48"/>
                  </a:lnTo>
                  <a:lnTo>
                    <a:pt x="18" y="54"/>
                  </a:lnTo>
                  <a:lnTo>
                    <a:pt x="12" y="66"/>
                  </a:lnTo>
                  <a:lnTo>
                    <a:pt x="18" y="72"/>
                  </a:lnTo>
                  <a:lnTo>
                    <a:pt x="24" y="72"/>
                  </a:lnTo>
                  <a:lnTo>
                    <a:pt x="36" y="72"/>
                  </a:lnTo>
                  <a:lnTo>
                    <a:pt x="36" y="78"/>
                  </a:lnTo>
                  <a:lnTo>
                    <a:pt x="42" y="84"/>
                  </a:lnTo>
                  <a:lnTo>
                    <a:pt x="42" y="102"/>
                  </a:lnTo>
                  <a:lnTo>
                    <a:pt x="36" y="102"/>
                  </a:lnTo>
                  <a:lnTo>
                    <a:pt x="18" y="108"/>
                  </a:lnTo>
                  <a:lnTo>
                    <a:pt x="24" y="108"/>
                  </a:lnTo>
                  <a:lnTo>
                    <a:pt x="24" y="114"/>
                  </a:lnTo>
                  <a:lnTo>
                    <a:pt x="12" y="126"/>
                  </a:lnTo>
                  <a:lnTo>
                    <a:pt x="12" y="132"/>
                  </a:lnTo>
                  <a:lnTo>
                    <a:pt x="24" y="132"/>
                  </a:lnTo>
                  <a:lnTo>
                    <a:pt x="30" y="138"/>
                  </a:lnTo>
                  <a:lnTo>
                    <a:pt x="48" y="132"/>
                  </a:lnTo>
                  <a:lnTo>
                    <a:pt x="42" y="138"/>
                  </a:lnTo>
                  <a:lnTo>
                    <a:pt x="30" y="138"/>
                  </a:lnTo>
                  <a:lnTo>
                    <a:pt x="12" y="150"/>
                  </a:lnTo>
                  <a:lnTo>
                    <a:pt x="0" y="162"/>
                  </a:lnTo>
                  <a:lnTo>
                    <a:pt x="6" y="162"/>
                  </a:lnTo>
                  <a:lnTo>
                    <a:pt x="12" y="162"/>
                  </a:lnTo>
                  <a:lnTo>
                    <a:pt x="30" y="162"/>
                  </a:lnTo>
                  <a:lnTo>
                    <a:pt x="36" y="156"/>
                  </a:lnTo>
                  <a:lnTo>
                    <a:pt x="48" y="150"/>
                  </a:lnTo>
                  <a:lnTo>
                    <a:pt x="66" y="150"/>
                  </a:lnTo>
                  <a:lnTo>
                    <a:pt x="90" y="150"/>
                  </a:lnTo>
                  <a:lnTo>
                    <a:pt x="108" y="138"/>
                  </a:lnTo>
                  <a:lnTo>
                    <a:pt x="96" y="138"/>
                  </a:lnTo>
                  <a:lnTo>
                    <a:pt x="102" y="132"/>
                  </a:lnTo>
                  <a:lnTo>
                    <a:pt x="114" y="114"/>
                  </a:lnTo>
                  <a:lnTo>
                    <a:pt x="108" y="108"/>
                  </a:lnTo>
                  <a:lnTo>
                    <a:pt x="90" y="108"/>
                  </a:lnTo>
                  <a:lnTo>
                    <a:pt x="78" y="96"/>
                  </a:lnTo>
                  <a:lnTo>
                    <a:pt x="84" y="96"/>
                  </a:lnTo>
                  <a:lnTo>
                    <a:pt x="84" y="90"/>
                  </a:lnTo>
                  <a:lnTo>
                    <a:pt x="72" y="78"/>
                  </a:lnTo>
                  <a:lnTo>
                    <a:pt x="54" y="54"/>
                  </a:lnTo>
                  <a:lnTo>
                    <a:pt x="36" y="48"/>
                  </a:lnTo>
                  <a:lnTo>
                    <a:pt x="48" y="48"/>
                  </a:lnTo>
                  <a:lnTo>
                    <a:pt x="42" y="42"/>
                  </a:lnTo>
                  <a:lnTo>
                    <a:pt x="60" y="24"/>
                  </a:lnTo>
                  <a:lnTo>
                    <a:pt x="30" y="18"/>
                  </a:lnTo>
                  <a:lnTo>
                    <a:pt x="24" y="18"/>
                  </a:lnTo>
                  <a:lnTo>
                    <a:pt x="30" y="18"/>
                  </a:lnTo>
                  <a:lnTo>
                    <a:pt x="42" y="6"/>
                  </a:lnTo>
                  <a:lnTo>
                    <a:pt x="18" y="0"/>
                  </a:lnTo>
                  <a:lnTo>
                    <a:pt x="12" y="6"/>
                  </a:lnTo>
                  <a:lnTo>
                    <a:pt x="12" y="12"/>
                  </a:lnTo>
                  <a:lnTo>
                    <a:pt x="6" y="18"/>
                  </a:lnTo>
                  <a:lnTo>
                    <a:pt x="6" y="24"/>
                  </a:lnTo>
                  <a:lnTo>
                    <a:pt x="6" y="30"/>
                  </a:lnTo>
                  <a:lnTo>
                    <a:pt x="0" y="36"/>
                  </a:lnTo>
                  <a:lnTo>
                    <a:pt x="0" y="42"/>
                  </a:lnTo>
                  <a:lnTo>
                    <a:pt x="12" y="36"/>
                  </a:lnTo>
                  <a:lnTo>
                    <a:pt x="0" y="66"/>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12" name="Freeform 4004"/>
            <p:cNvSpPr>
              <a:spLocks/>
            </p:cNvSpPr>
            <p:nvPr/>
          </p:nvSpPr>
          <p:spPr bwMode="auto">
            <a:xfrm>
              <a:off x="3819525" y="2198688"/>
              <a:ext cx="58738" cy="33337"/>
            </a:xfrm>
            <a:custGeom>
              <a:avLst/>
              <a:gdLst>
                <a:gd name="T0" fmla="*/ 2147483647 w 36"/>
                <a:gd name="T1" fmla="*/ 2147483647 h 18"/>
                <a:gd name="T2" fmla="*/ 2147483647 w 36"/>
                <a:gd name="T3" fmla="*/ 2147483647 h 18"/>
                <a:gd name="T4" fmla="*/ 2147483647 w 36"/>
                <a:gd name="T5" fmla="*/ 0 h 18"/>
                <a:gd name="T6" fmla="*/ 2147483647 w 36"/>
                <a:gd name="T7" fmla="*/ 0 h 18"/>
                <a:gd name="T8" fmla="*/ 0 w 36"/>
                <a:gd name="T9" fmla="*/ 2147483647 h 18"/>
                <a:gd name="T10" fmla="*/ 2147483647 w 36"/>
                <a:gd name="T11" fmla="*/ 2147483647 h 18"/>
                <a:gd name="T12" fmla="*/ 2147483647 w 36"/>
                <a:gd name="T13" fmla="*/ 2147483647 h 18"/>
                <a:gd name="T14" fmla="*/ 2147483647 w 36"/>
                <a:gd name="T15" fmla="*/ 2147483647 h 18"/>
                <a:gd name="T16" fmla="*/ 2147483647 w 36"/>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18"/>
                <a:gd name="T29" fmla="*/ 36 w 36"/>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18">
                  <a:moveTo>
                    <a:pt x="36" y="12"/>
                  </a:moveTo>
                  <a:lnTo>
                    <a:pt x="30" y="6"/>
                  </a:lnTo>
                  <a:lnTo>
                    <a:pt x="24" y="0"/>
                  </a:lnTo>
                  <a:lnTo>
                    <a:pt x="12" y="0"/>
                  </a:lnTo>
                  <a:lnTo>
                    <a:pt x="0" y="18"/>
                  </a:lnTo>
                  <a:lnTo>
                    <a:pt x="12" y="18"/>
                  </a:lnTo>
                  <a:lnTo>
                    <a:pt x="24" y="18"/>
                  </a:lnTo>
                  <a:lnTo>
                    <a:pt x="36" y="12"/>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13" name="Freeform 4005"/>
            <p:cNvSpPr>
              <a:spLocks/>
            </p:cNvSpPr>
            <p:nvPr/>
          </p:nvSpPr>
          <p:spPr bwMode="auto">
            <a:xfrm>
              <a:off x="3849688" y="2124075"/>
              <a:ext cx="28575" cy="11112"/>
            </a:xfrm>
            <a:custGeom>
              <a:avLst/>
              <a:gdLst>
                <a:gd name="T0" fmla="*/ 2147483647 w 18"/>
                <a:gd name="T1" fmla="*/ 0 h 6"/>
                <a:gd name="T2" fmla="*/ 2147483647 w 18"/>
                <a:gd name="T3" fmla="*/ 0 h 6"/>
                <a:gd name="T4" fmla="*/ 0 w 18"/>
                <a:gd name="T5" fmla="*/ 0 h 6"/>
                <a:gd name="T6" fmla="*/ 2147483647 w 18"/>
                <a:gd name="T7" fmla="*/ 2147483647 h 6"/>
                <a:gd name="T8" fmla="*/ 2147483647 w 18"/>
                <a:gd name="T9" fmla="*/ 0 h 6"/>
                <a:gd name="T10" fmla="*/ 2147483647 w 18"/>
                <a:gd name="T11" fmla="*/ 0 h 6"/>
                <a:gd name="T12" fmla="*/ 0 60000 65536"/>
                <a:gd name="T13" fmla="*/ 0 60000 65536"/>
                <a:gd name="T14" fmla="*/ 0 60000 65536"/>
                <a:gd name="T15" fmla="*/ 0 60000 65536"/>
                <a:gd name="T16" fmla="*/ 0 60000 65536"/>
                <a:gd name="T17" fmla="*/ 0 60000 65536"/>
                <a:gd name="T18" fmla="*/ 0 w 18"/>
                <a:gd name="T19" fmla="*/ 0 h 6"/>
                <a:gd name="T20" fmla="*/ 18 w 18"/>
                <a:gd name="T21" fmla="*/ 6 h 6"/>
              </a:gdLst>
              <a:ahLst/>
              <a:cxnLst>
                <a:cxn ang="T12">
                  <a:pos x="T0" y="T1"/>
                </a:cxn>
                <a:cxn ang="T13">
                  <a:pos x="T2" y="T3"/>
                </a:cxn>
                <a:cxn ang="T14">
                  <a:pos x="T4" y="T5"/>
                </a:cxn>
                <a:cxn ang="T15">
                  <a:pos x="T6" y="T7"/>
                </a:cxn>
                <a:cxn ang="T16">
                  <a:pos x="T8" y="T9"/>
                </a:cxn>
                <a:cxn ang="T17">
                  <a:pos x="T10" y="T11"/>
                </a:cxn>
              </a:cxnLst>
              <a:rect l="T18" t="T19" r="T20" b="T21"/>
              <a:pathLst>
                <a:path w="18" h="6">
                  <a:moveTo>
                    <a:pt x="12" y="0"/>
                  </a:moveTo>
                  <a:lnTo>
                    <a:pt x="6" y="0"/>
                  </a:lnTo>
                  <a:lnTo>
                    <a:pt x="0" y="0"/>
                  </a:lnTo>
                  <a:lnTo>
                    <a:pt x="12" y="6"/>
                  </a:lnTo>
                  <a:lnTo>
                    <a:pt x="18" y="0"/>
                  </a:lnTo>
                  <a:lnTo>
                    <a:pt x="12" y="0"/>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14" name="Freeform 4006"/>
            <p:cNvSpPr>
              <a:spLocks/>
            </p:cNvSpPr>
            <p:nvPr/>
          </p:nvSpPr>
          <p:spPr bwMode="auto">
            <a:xfrm>
              <a:off x="3849688" y="2092325"/>
              <a:ext cx="19050" cy="20637"/>
            </a:xfrm>
            <a:custGeom>
              <a:avLst/>
              <a:gdLst>
                <a:gd name="T0" fmla="*/ 2147483647 w 12"/>
                <a:gd name="T1" fmla="*/ 2147483647 h 12"/>
                <a:gd name="T2" fmla="*/ 2147483647 w 12"/>
                <a:gd name="T3" fmla="*/ 0 h 12"/>
                <a:gd name="T4" fmla="*/ 0 w 12"/>
                <a:gd name="T5" fmla="*/ 2147483647 h 12"/>
                <a:gd name="T6" fmla="*/ 0 w 12"/>
                <a:gd name="T7" fmla="*/ 2147483647 h 12"/>
                <a:gd name="T8" fmla="*/ 2147483647 w 12"/>
                <a:gd name="T9" fmla="*/ 2147483647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12" y="6"/>
                  </a:moveTo>
                  <a:lnTo>
                    <a:pt x="12" y="0"/>
                  </a:lnTo>
                  <a:lnTo>
                    <a:pt x="0" y="6"/>
                  </a:lnTo>
                  <a:lnTo>
                    <a:pt x="0" y="12"/>
                  </a:lnTo>
                  <a:lnTo>
                    <a:pt x="12" y="6"/>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15" name="Freeform 4007"/>
            <p:cNvSpPr>
              <a:spLocks/>
            </p:cNvSpPr>
            <p:nvPr/>
          </p:nvSpPr>
          <p:spPr bwMode="auto">
            <a:xfrm>
              <a:off x="3975100" y="2027238"/>
              <a:ext cx="11113" cy="11112"/>
            </a:xfrm>
            <a:custGeom>
              <a:avLst/>
              <a:gdLst>
                <a:gd name="T0" fmla="*/ 0 w 6"/>
                <a:gd name="T1" fmla="*/ 0 h 6"/>
                <a:gd name="T2" fmla="*/ 0 w 6"/>
                <a:gd name="T3" fmla="*/ 0 h 6"/>
                <a:gd name="T4" fmla="*/ 0 w 6"/>
                <a:gd name="T5" fmla="*/ 2147483647 h 6"/>
                <a:gd name="T6" fmla="*/ 0 w 6"/>
                <a:gd name="T7" fmla="*/ 2147483647 h 6"/>
                <a:gd name="T8" fmla="*/ 2147483647 w 6"/>
                <a:gd name="T9" fmla="*/ 0 h 6"/>
                <a:gd name="T10" fmla="*/ 0 w 6"/>
                <a:gd name="T11" fmla="*/ 0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0" y="0"/>
                  </a:moveTo>
                  <a:lnTo>
                    <a:pt x="0" y="0"/>
                  </a:lnTo>
                  <a:lnTo>
                    <a:pt x="0" y="6"/>
                  </a:lnTo>
                  <a:lnTo>
                    <a:pt x="6" y="0"/>
                  </a:lnTo>
                  <a:lnTo>
                    <a:pt x="0" y="0"/>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16" name="Freeform 4008"/>
            <p:cNvSpPr>
              <a:spLocks/>
            </p:cNvSpPr>
            <p:nvPr/>
          </p:nvSpPr>
          <p:spPr bwMode="auto">
            <a:xfrm>
              <a:off x="3868738" y="2155825"/>
              <a:ext cx="9525" cy="11112"/>
            </a:xfrm>
            <a:custGeom>
              <a:avLst/>
              <a:gdLst>
                <a:gd name="T0" fmla="*/ 0 w 6"/>
                <a:gd name="T1" fmla="*/ 2147483647 h 6"/>
                <a:gd name="T2" fmla="*/ 2147483647 w 6"/>
                <a:gd name="T3" fmla="*/ 0 h 6"/>
                <a:gd name="T4" fmla="*/ 0 w 6"/>
                <a:gd name="T5" fmla="*/ 0 h 6"/>
                <a:gd name="T6" fmla="*/ 0 w 6"/>
                <a:gd name="T7" fmla="*/ 2147483647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0"/>
                  </a:lnTo>
                  <a:lnTo>
                    <a:pt x="0" y="0"/>
                  </a:lnTo>
                  <a:lnTo>
                    <a:pt x="0" y="6"/>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17" name="Freeform 4009"/>
            <p:cNvSpPr>
              <a:spLocks/>
            </p:cNvSpPr>
            <p:nvPr/>
          </p:nvSpPr>
          <p:spPr bwMode="auto">
            <a:xfrm>
              <a:off x="3898900" y="2252663"/>
              <a:ext cx="7938" cy="11112"/>
            </a:xfrm>
            <a:custGeom>
              <a:avLst/>
              <a:gdLst>
                <a:gd name="T0" fmla="*/ 2147483647 w 6"/>
                <a:gd name="T1" fmla="*/ 2147483647 h 6"/>
                <a:gd name="T2" fmla="*/ 2147483647 w 6"/>
                <a:gd name="T3" fmla="*/ 0 h 6"/>
                <a:gd name="T4" fmla="*/ 0 w 6"/>
                <a:gd name="T5" fmla="*/ 2147483647 h 6"/>
                <a:gd name="T6" fmla="*/ 2147483647 w 6"/>
                <a:gd name="T7" fmla="*/ 2147483647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6" y="0"/>
                  </a:lnTo>
                  <a:lnTo>
                    <a:pt x="0" y="6"/>
                  </a:lnTo>
                  <a:lnTo>
                    <a:pt x="6" y="6"/>
                  </a:lnTo>
                  <a:close/>
                </a:path>
              </a:pathLst>
            </a:custGeom>
            <a:solidFill>
              <a:srgbClr val="239FB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18" name="Freeform 4010"/>
            <p:cNvSpPr>
              <a:spLocks/>
            </p:cNvSpPr>
            <p:nvPr/>
          </p:nvSpPr>
          <p:spPr bwMode="auto">
            <a:xfrm>
              <a:off x="4043363" y="2627313"/>
              <a:ext cx="9525" cy="9525"/>
            </a:xfrm>
            <a:custGeom>
              <a:avLst/>
              <a:gdLst>
                <a:gd name="T0" fmla="*/ 2147483647 w 6"/>
                <a:gd name="T1" fmla="*/ 0 h 6"/>
                <a:gd name="T2" fmla="*/ 0 w 6"/>
                <a:gd name="T3" fmla="*/ 2147483647 h 6"/>
                <a:gd name="T4" fmla="*/ 0 w 6"/>
                <a:gd name="T5" fmla="*/ 2147483647 h 6"/>
                <a:gd name="T6" fmla="*/ 2147483647 w 6"/>
                <a:gd name="T7" fmla="*/ 2147483647 h 6"/>
                <a:gd name="T8" fmla="*/ 2147483647 w 6"/>
                <a:gd name="T9" fmla="*/ 0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0"/>
                  </a:moveTo>
                  <a:lnTo>
                    <a:pt x="0" y="6"/>
                  </a:lnTo>
                  <a:lnTo>
                    <a:pt x="6" y="6"/>
                  </a:lnTo>
                  <a:lnTo>
                    <a:pt x="6" y="0"/>
                  </a:lnTo>
                  <a:close/>
                </a:path>
              </a:pathLst>
            </a:custGeom>
            <a:blipFill dpi="0" rotWithShape="0">
              <a:blip r:embed="rId3">
                <a:extLst>
                  <a:ext uri="{28A0092B-C50C-407E-A947-70E740481C1C}">
                    <a14:useLocalDpi xmlns:a14="http://schemas.microsoft.com/office/drawing/2010/main" val="0"/>
                  </a:ext>
                </a:extLst>
              </a:blip>
              <a:srcRect/>
              <a:tile tx="0" ty="0" sx="100000" sy="100000" flip="none" algn="tl"/>
            </a:blip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19" name="Freeform 4011"/>
            <p:cNvSpPr>
              <a:spLocks/>
            </p:cNvSpPr>
            <p:nvPr/>
          </p:nvSpPr>
          <p:spPr bwMode="auto">
            <a:xfrm>
              <a:off x="3330575" y="2798763"/>
              <a:ext cx="17463" cy="9525"/>
            </a:xfrm>
            <a:custGeom>
              <a:avLst/>
              <a:gdLst>
                <a:gd name="T0" fmla="*/ 0 w 12"/>
                <a:gd name="T1" fmla="*/ 2147483647 h 6"/>
                <a:gd name="T2" fmla="*/ 0 w 12"/>
                <a:gd name="T3" fmla="*/ 0 h 6"/>
                <a:gd name="T4" fmla="*/ 2147483647 w 12"/>
                <a:gd name="T5" fmla="*/ 0 h 6"/>
                <a:gd name="T6" fmla="*/ 0 w 12"/>
                <a:gd name="T7" fmla="*/ 2147483647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0" y="6"/>
                  </a:moveTo>
                  <a:lnTo>
                    <a:pt x="0" y="0"/>
                  </a:lnTo>
                  <a:lnTo>
                    <a:pt x="12" y="0"/>
                  </a:lnTo>
                  <a:lnTo>
                    <a:pt x="0" y="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20" name="Freeform 4012"/>
            <p:cNvSpPr>
              <a:spLocks/>
            </p:cNvSpPr>
            <p:nvPr/>
          </p:nvSpPr>
          <p:spPr bwMode="auto">
            <a:xfrm>
              <a:off x="3262313" y="2776538"/>
              <a:ext cx="11113" cy="1587"/>
            </a:xfrm>
            <a:custGeom>
              <a:avLst/>
              <a:gdLst>
                <a:gd name="T0" fmla="*/ 0 w 6"/>
                <a:gd name="T1" fmla="*/ 0 h 1587"/>
                <a:gd name="T2" fmla="*/ 0 w 6"/>
                <a:gd name="T3" fmla="*/ 0 h 1587"/>
                <a:gd name="T4" fmla="*/ 2147483647 w 6"/>
                <a:gd name="T5" fmla="*/ 0 h 1587"/>
                <a:gd name="T6" fmla="*/ 0 w 6"/>
                <a:gd name="T7" fmla="*/ 0 h 1587"/>
                <a:gd name="T8" fmla="*/ 0 60000 65536"/>
                <a:gd name="T9" fmla="*/ 0 60000 65536"/>
                <a:gd name="T10" fmla="*/ 0 60000 65536"/>
                <a:gd name="T11" fmla="*/ 0 60000 65536"/>
                <a:gd name="T12" fmla="*/ 0 w 6"/>
                <a:gd name="T13" fmla="*/ 0 h 1587"/>
                <a:gd name="T14" fmla="*/ 6 w 6"/>
                <a:gd name="T15" fmla="*/ 1587 h 1587"/>
              </a:gdLst>
              <a:ahLst/>
              <a:cxnLst>
                <a:cxn ang="T8">
                  <a:pos x="T0" y="T1"/>
                </a:cxn>
                <a:cxn ang="T9">
                  <a:pos x="T2" y="T3"/>
                </a:cxn>
                <a:cxn ang="T10">
                  <a:pos x="T4" y="T5"/>
                </a:cxn>
                <a:cxn ang="T11">
                  <a:pos x="T6" y="T7"/>
                </a:cxn>
              </a:cxnLst>
              <a:rect l="T12" t="T13" r="T14" b="T15"/>
              <a:pathLst>
                <a:path w="6" h="1587">
                  <a:moveTo>
                    <a:pt x="0" y="0"/>
                  </a:moveTo>
                  <a:lnTo>
                    <a:pt x="0" y="0"/>
                  </a:lnTo>
                  <a:lnTo>
                    <a:pt x="6" y="0"/>
                  </a:lnTo>
                  <a:lnTo>
                    <a:pt x="0"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21" name="Rectangle 4013"/>
            <p:cNvSpPr>
              <a:spLocks noChangeArrowheads="1"/>
            </p:cNvSpPr>
            <p:nvPr/>
          </p:nvSpPr>
          <p:spPr bwMode="auto">
            <a:xfrm>
              <a:off x="3290888" y="2765425"/>
              <a:ext cx="11113" cy="0"/>
            </a:xfrm>
            <a:prstGeom prst="rect">
              <a:avLst/>
            </a:prstGeom>
            <a:solidFill>
              <a:srgbClr val="E1E1E1"/>
            </a:solidFill>
            <a:ln w="9525">
              <a:solidFill>
                <a:srgbClr val="000000"/>
              </a:solidFill>
              <a:miter lim="800000"/>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en-US" altLang="en-US" sz="1600">
                <a:ea typeface="ＭＳ Ｐゴシック" pitchFamily="-102" charset="-128"/>
              </a:endParaRPr>
            </a:p>
          </p:txBody>
        </p:sp>
        <p:sp>
          <p:nvSpPr>
            <p:cNvPr id="41422" name="Freeform 4014"/>
            <p:cNvSpPr>
              <a:spLocks/>
            </p:cNvSpPr>
            <p:nvPr/>
          </p:nvSpPr>
          <p:spPr bwMode="auto">
            <a:xfrm>
              <a:off x="2260600" y="2990850"/>
              <a:ext cx="1588" cy="11112"/>
            </a:xfrm>
            <a:custGeom>
              <a:avLst/>
              <a:gdLst>
                <a:gd name="T0" fmla="*/ 0 w 1588"/>
                <a:gd name="T1" fmla="*/ 0 h 6"/>
                <a:gd name="T2" fmla="*/ 0 w 1588"/>
                <a:gd name="T3" fmla="*/ 0 h 6"/>
                <a:gd name="T4" fmla="*/ 0 w 1588"/>
                <a:gd name="T5" fmla="*/ 2147483647 h 6"/>
                <a:gd name="T6" fmla="*/ 0 w 1588"/>
                <a:gd name="T7" fmla="*/ 2147483647 h 6"/>
                <a:gd name="T8" fmla="*/ 0 w 1588"/>
                <a:gd name="T9" fmla="*/ 2147483647 h 6"/>
                <a:gd name="T10" fmla="*/ 0 w 1588"/>
                <a:gd name="T11" fmla="*/ 2147483647 h 6"/>
                <a:gd name="T12" fmla="*/ 0 w 1588"/>
                <a:gd name="T13" fmla="*/ 2147483647 h 6"/>
                <a:gd name="T14" fmla="*/ 0 w 1588"/>
                <a:gd name="T15" fmla="*/ 2147483647 h 6"/>
                <a:gd name="T16" fmla="*/ 0 w 1588"/>
                <a:gd name="T17" fmla="*/ 2147483647 h 6"/>
                <a:gd name="T18" fmla="*/ 0 w 1588"/>
                <a:gd name="T19" fmla="*/ 0 h 6"/>
                <a:gd name="T20" fmla="*/ 0 w 1588"/>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88"/>
                <a:gd name="T34" fmla="*/ 0 h 6"/>
                <a:gd name="T35" fmla="*/ 1588 w 1588"/>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88" h="6">
                  <a:moveTo>
                    <a:pt x="0" y="0"/>
                  </a:moveTo>
                  <a:lnTo>
                    <a:pt x="0" y="0"/>
                  </a:lnTo>
                  <a:lnTo>
                    <a:pt x="0" y="6"/>
                  </a:lnTo>
                  <a:lnTo>
                    <a:pt x="0" y="0"/>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23" name="Freeform 4015"/>
            <p:cNvSpPr>
              <a:spLocks/>
            </p:cNvSpPr>
            <p:nvPr/>
          </p:nvSpPr>
          <p:spPr bwMode="auto">
            <a:xfrm>
              <a:off x="3762375" y="2647950"/>
              <a:ext cx="77788" cy="182562"/>
            </a:xfrm>
            <a:custGeom>
              <a:avLst/>
              <a:gdLst>
                <a:gd name="T0" fmla="*/ 2147483647 w 48"/>
                <a:gd name="T1" fmla="*/ 0 h 102"/>
                <a:gd name="T2" fmla="*/ 2147483647 w 48"/>
                <a:gd name="T3" fmla="*/ 2147483647 h 102"/>
                <a:gd name="T4" fmla="*/ 2147483647 w 48"/>
                <a:gd name="T5" fmla="*/ 2147483647 h 102"/>
                <a:gd name="T6" fmla="*/ 0 w 48"/>
                <a:gd name="T7" fmla="*/ 2147483647 h 102"/>
                <a:gd name="T8" fmla="*/ 0 w 48"/>
                <a:gd name="T9" fmla="*/ 2147483647 h 102"/>
                <a:gd name="T10" fmla="*/ 2147483647 w 48"/>
                <a:gd name="T11" fmla="*/ 2147483647 h 102"/>
                <a:gd name="T12" fmla="*/ 2147483647 w 48"/>
                <a:gd name="T13" fmla="*/ 2147483647 h 102"/>
                <a:gd name="T14" fmla="*/ 2147483647 w 48"/>
                <a:gd name="T15" fmla="*/ 2147483647 h 102"/>
                <a:gd name="T16" fmla="*/ 2147483647 w 48"/>
                <a:gd name="T17" fmla="*/ 2147483647 h 102"/>
                <a:gd name="T18" fmla="*/ 2147483647 w 48"/>
                <a:gd name="T19" fmla="*/ 2147483647 h 102"/>
                <a:gd name="T20" fmla="*/ 2147483647 w 48"/>
                <a:gd name="T21" fmla="*/ 2147483647 h 102"/>
                <a:gd name="T22" fmla="*/ 2147483647 w 48"/>
                <a:gd name="T23" fmla="*/ 2147483647 h 102"/>
                <a:gd name="T24" fmla="*/ 2147483647 w 48"/>
                <a:gd name="T25" fmla="*/ 2147483647 h 102"/>
                <a:gd name="T26" fmla="*/ 2147483647 w 48"/>
                <a:gd name="T27" fmla="*/ 2147483647 h 102"/>
                <a:gd name="T28" fmla="*/ 2147483647 w 48"/>
                <a:gd name="T29" fmla="*/ 2147483647 h 102"/>
                <a:gd name="T30" fmla="*/ 2147483647 w 48"/>
                <a:gd name="T31" fmla="*/ 2147483647 h 102"/>
                <a:gd name="T32" fmla="*/ 2147483647 w 48"/>
                <a:gd name="T33" fmla="*/ 2147483647 h 102"/>
                <a:gd name="T34" fmla="*/ 2147483647 w 48"/>
                <a:gd name="T35" fmla="*/ 2147483647 h 102"/>
                <a:gd name="T36" fmla="*/ 2147483647 w 48"/>
                <a:gd name="T37" fmla="*/ 2147483647 h 102"/>
                <a:gd name="T38" fmla="*/ 2147483647 w 48"/>
                <a:gd name="T39" fmla="*/ 0 h 1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102"/>
                <a:gd name="T62" fmla="*/ 48 w 48"/>
                <a:gd name="T63" fmla="*/ 102 h 10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102">
                  <a:moveTo>
                    <a:pt x="24" y="0"/>
                  </a:moveTo>
                  <a:lnTo>
                    <a:pt x="12" y="6"/>
                  </a:lnTo>
                  <a:lnTo>
                    <a:pt x="12" y="24"/>
                  </a:lnTo>
                  <a:lnTo>
                    <a:pt x="0" y="54"/>
                  </a:lnTo>
                  <a:lnTo>
                    <a:pt x="0" y="66"/>
                  </a:lnTo>
                  <a:lnTo>
                    <a:pt x="6" y="72"/>
                  </a:lnTo>
                  <a:lnTo>
                    <a:pt x="6" y="102"/>
                  </a:lnTo>
                  <a:lnTo>
                    <a:pt x="30" y="96"/>
                  </a:lnTo>
                  <a:lnTo>
                    <a:pt x="36" y="84"/>
                  </a:lnTo>
                  <a:lnTo>
                    <a:pt x="36" y="78"/>
                  </a:lnTo>
                  <a:lnTo>
                    <a:pt x="36" y="66"/>
                  </a:lnTo>
                  <a:lnTo>
                    <a:pt x="30" y="48"/>
                  </a:lnTo>
                  <a:lnTo>
                    <a:pt x="36" y="48"/>
                  </a:lnTo>
                  <a:lnTo>
                    <a:pt x="42" y="24"/>
                  </a:lnTo>
                  <a:lnTo>
                    <a:pt x="48" y="18"/>
                  </a:lnTo>
                  <a:lnTo>
                    <a:pt x="48" y="6"/>
                  </a:lnTo>
                  <a:lnTo>
                    <a:pt x="24" y="6"/>
                  </a:lnTo>
                  <a:lnTo>
                    <a:pt x="24" y="0"/>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24" name="Freeform 4016"/>
            <p:cNvSpPr>
              <a:spLocks/>
            </p:cNvSpPr>
            <p:nvPr/>
          </p:nvSpPr>
          <p:spPr bwMode="auto">
            <a:xfrm>
              <a:off x="3773488" y="2593975"/>
              <a:ext cx="317500" cy="268287"/>
            </a:xfrm>
            <a:custGeom>
              <a:avLst/>
              <a:gdLst>
                <a:gd name="T0" fmla="*/ 2147483647 w 198"/>
                <a:gd name="T1" fmla="*/ 2147483647 h 150"/>
                <a:gd name="T2" fmla="*/ 2147483647 w 198"/>
                <a:gd name="T3" fmla="*/ 2147483647 h 150"/>
                <a:gd name="T4" fmla="*/ 2147483647 w 198"/>
                <a:gd name="T5" fmla="*/ 2147483647 h 150"/>
                <a:gd name="T6" fmla="*/ 2147483647 w 198"/>
                <a:gd name="T7" fmla="*/ 2147483647 h 150"/>
                <a:gd name="T8" fmla="*/ 2147483647 w 198"/>
                <a:gd name="T9" fmla="*/ 2147483647 h 150"/>
                <a:gd name="T10" fmla="*/ 2147483647 w 198"/>
                <a:gd name="T11" fmla="*/ 2147483647 h 150"/>
                <a:gd name="T12" fmla="*/ 2147483647 w 198"/>
                <a:gd name="T13" fmla="*/ 2147483647 h 150"/>
                <a:gd name="T14" fmla="*/ 0 w 198"/>
                <a:gd name="T15" fmla="*/ 2147483647 h 150"/>
                <a:gd name="T16" fmla="*/ 0 w 198"/>
                <a:gd name="T17" fmla="*/ 2147483647 h 150"/>
                <a:gd name="T18" fmla="*/ 2147483647 w 198"/>
                <a:gd name="T19" fmla="*/ 0 h 150"/>
                <a:gd name="T20" fmla="*/ 2147483647 w 198"/>
                <a:gd name="T21" fmla="*/ 0 h 150"/>
                <a:gd name="T22" fmla="*/ 2147483647 w 198"/>
                <a:gd name="T23" fmla="*/ 0 h 150"/>
                <a:gd name="T24" fmla="*/ 2147483647 w 198"/>
                <a:gd name="T25" fmla="*/ 2147483647 h 150"/>
                <a:gd name="T26" fmla="*/ 2147483647 w 198"/>
                <a:gd name="T27" fmla="*/ 2147483647 h 150"/>
                <a:gd name="T28" fmla="*/ 2147483647 w 198"/>
                <a:gd name="T29" fmla="*/ 2147483647 h 150"/>
                <a:gd name="T30" fmla="*/ 2147483647 w 198"/>
                <a:gd name="T31" fmla="*/ 2147483647 h 150"/>
                <a:gd name="T32" fmla="*/ 2147483647 w 198"/>
                <a:gd name="T33" fmla="*/ 2147483647 h 150"/>
                <a:gd name="T34" fmla="*/ 2147483647 w 198"/>
                <a:gd name="T35" fmla="*/ 2147483647 h 150"/>
                <a:gd name="T36" fmla="*/ 2147483647 w 198"/>
                <a:gd name="T37" fmla="*/ 2147483647 h 150"/>
                <a:gd name="T38" fmla="*/ 2147483647 w 198"/>
                <a:gd name="T39" fmla="*/ 2147483647 h 150"/>
                <a:gd name="T40" fmla="*/ 2147483647 w 198"/>
                <a:gd name="T41" fmla="*/ 2147483647 h 150"/>
                <a:gd name="T42" fmla="*/ 2147483647 w 198"/>
                <a:gd name="T43" fmla="*/ 2147483647 h 150"/>
                <a:gd name="T44" fmla="*/ 2147483647 w 198"/>
                <a:gd name="T45" fmla="*/ 2147483647 h 150"/>
                <a:gd name="T46" fmla="*/ 2147483647 w 198"/>
                <a:gd name="T47" fmla="*/ 2147483647 h 150"/>
                <a:gd name="T48" fmla="*/ 2147483647 w 198"/>
                <a:gd name="T49" fmla="*/ 2147483647 h 150"/>
                <a:gd name="T50" fmla="*/ 2147483647 w 198"/>
                <a:gd name="T51" fmla="*/ 2147483647 h 150"/>
                <a:gd name="T52" fmla="*/ 2147483647 w 198"/>
                <a:gd name="T53" fmla="*/ 2147483647 h 150"/>
                <a:gd name="T54" fmla="*/ 2147483647 w 198"/>
                <a:gd name="T55" fmla="*/ 2147483647 h 150"/>
                <a:gd name="T56" fmla="*/ 2147483647 w 198"/>
                <a:gd name="T57" fmla="*/ 2147483647 h 150"/>
                <a:gd name="T58" fmla="*/ 2147483647 w 198"/>
                <a:gd name="T59" fmla="*/ 2147483647 h 150"/>
                <a:gd name="T60" fmla="*/ 2147483647 w 198"/>
                <a:gd name="T61" fmla="*/ 2147483647 h 150"/>
                <a:gd name="T62" fmla="*/ 2147483647 w 198"/>
                <a:gd name="T63" fmla="*/ 2147483647 h 150"/>
                <a:gd name="T64" fmla="*/ 2147483647 w 198"/>
                <a:gd name="T65" fmla="*/ 2147483647 h 150"/>
                <a:gd name="T66" fmla="*/ 2147483647 w 198"/>
                <a:gd name="T67" fmla="*/ 2147483647 h 150"/>
                <a:gd name="T68" fmla="*/ 2147483647 w 198"/>
                <a:gd name="T69" fmla="*/ 2147483647 h 150"/>
                <a:gd name="T70" fmla="*/ 2147483647 w 198"/>
                <a:gd name="T71" fmla="*/ 2147483647 h 150"/>
                <a:gd name="T72" fmla="*/ 2147483647 w 198"/>
                <a:gd name="T73" fmla="*/ 2147483647 h 150"/>
                <a:gd name="T74" fmla="*/ 2147483647 w 198"/>
                <a:gd name="T75" fmla="*/ 2147483647 h 150"/>
                <a:gd name="T76" fmla="*/ 2147483647 w 198"/>
                <a:gd name="T77" fmla="*/ 2147483647 h 150"/>
                <a:gd name="T78" fmla="*/ 2147483647 w 198"/>
                <a:gd name="T79" fmla="*/ 2147483647 h 150"/>
                <a:gd name="T80" fmla="*/ 2147483647 w 198"/>
                <a:gd name="T81" fmla="*/ 2147483647 h 150"/>
                <a:gd name="T82" fmla="*/ 2147483647 w 198"/>
                <a:gd name="T83" fmla="*/ 2147483647 h 150"/>
                <a:gd name="T84" fmla="*/ 2147483647 w 198"/>
                <a:gd name="T85" fmla="*/ 2147483647 h 150"/>
                <a:gd name="T86" fmla="*/ 2147483647 w 198"/>
                <a:gd name="T87" fmla="*/ 2147483647 h 150"/>
                <a:gd name="T88" fmla="*/ 2147483647 w 198"/>
                <a:gd name="T89" fmla="*/ 2147483647 h 150"/>
                <a:gd name="T90" fmla="*/ 2147483647 w 198"/>
                <a:gd name="T91" fmla="*/ 2147483647 h 1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98"/>
                <a:gd name="T139" fmla="*/ 0 h 150"/>
                <a:gd name="T140" fmla="*/ 198 w 198"/>
                <a:gd name="T141" fmla="*/ 150 h 15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98" h="150">
                  <a:moveTo>
                    <a:pt x="42" y="36"/>
                  </a:moveTo>
                  <a:lnTo>
                    <a:pt x="18" y="36"/>
                  </a:lnTo>
                  <a:lnTo>
                    <a:pt x="18" y="30"/>
                  </a:lnTo>
                  <a:lnTo>
                    <a:pt x="6" y="36"/>
                  </a:lnTo>
                  <a:lnTo>
                    <a:pt x="6" y="30"/>
                  </a:lnTo>
                  <a:lnTo>
                    <a:pt x="6" y="24"/>
                  </a:lnTo>
                  <a:lnTo>
                    <a:pt x="0" y="18"/>
                  </a:lnTo>
                  <a:lnTo>
                    <a:pt x="0" y="12"/>
                  </a:lnTo>
                  <a:lnTo>
                    <a:pt x="24" y="0"/>
                  </a:lnTo>
                  <a:lnTo>
                    <a:pt x="48" y="0"/>
                  </a:lnTo>
                  <a:lnTo>
                    <a:pt x="66" y="0"/>
                  </a:lnTo>
                  <a:lnTo>
                    <a:pt x="84" y="6"/>
                  </a:lnTo>
                  <a:lnTo>
                    <a:pt x="102" y="6"/>
                  </a:lnTo>
                  <a:lnTo>
                    <a:pt x="120" y="6"/>
                  </a:lnTo>
                  <a:lnTo>
                    <a:pt x="126" y="12"/>
                  </a:lnTo>
                  <a:lnTo>
                    <a:pt x="168" y="24"/>
                  </a:lnTo>
                  <a:lnTo>
                    <a:pt x="174" y="24"/>
                  </a:lnTo>
                  <a:lnTo>
                    <a:pt x="198" y="24"/>
                  </a:lnTo>
                  <a:lnTo>
                    <a:pt x="192" y="36"/>
                  </a:lnTo>
                  <a:lnTo>
                    <a:pt x="180" y="48"/>
                  </a:lnTo>
                  <a:lnTo>
                    <a:pt x="162" y="54"/>
                  </a:lnTo>
                  <a:lnTo>
                    <a:pt x="150" y="72"/>
                  </a:lnTo>
                  <a:lnTo>
                    <a:pt x="144" y="84"/>
                  </a:lnTo>
                  <a:lnTo>
                    <a:pt x="150" y="102"/>
                  </a:lnTo>
                  <a:lnTo>
                    <a:pt x="132" y="114"/>
                  </a:lnTo>
                  <a:lnTo>
                    <a:pt x="132" y="120"/>
                  </a:lnTo>
                  <a:lnTo>
                    <a:pt x="120" y="126"/>
                  </a:lnTo>
                  <a:lnTo>
                    <a:pt x="108" y="138"/>
                  </a:lnTo>
                  <a:lnTo>
                    <a:pt x="90" y="138"/>
                  </a:lnTo>
                  <a:lnTo>
                    <a:pt x="72" y="138"/>
                  </a:lnTo>
                  <a:lnTo>
                    <a:pt x="60" y="150"/>
                  </a:lnTo>
                  <a:lnTo>
                    <a:pt x="48" y="150"/>
                  </a:lnTo>
                  <a:lnTo>
                    <a:pt x="42" y="132"/>
                  </a:lnTo>
                  <a:lnTo>
                    <a:pt x="30" y="126"/>
                  </a:lnTo>
                  <a:lnTo>
                    <a:pt x="24" y="126"/>
                  </a:lnTo>
                  <a:lnTo>
                    <a:pt x="30" y="114"/>
                  </a:lnTo>
                  <a:lnTo>
                    <a:pt x="30" y="108"/>
                  </a:lnTo>
                  <a:lnTo>
                    <a:pt x="30" y="96"/>
                  </a:lnTo>
                  <a:lnTo>
                    <a:pt x="24" y="78"/>
                  </a:lnTo>
                  <a:lnTo>
                    <a:pt x="30" y="78"/>
                  </a:lnTo>
                  <a:lnTo>
                    <a:pt x="36" y="54"/>
                  </a:lnTo>
                  <a:lnTo>
                    <a:pt x="42" y="48"/>
                  </a:lnTo>
                  <a:lnTo>
                    <a:pt x="42" y="36"/>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25" name="Freeform 4017"/>
            <p:cNvSpPr>
              <a:spLocks/>
            </p:cNvSpPr>
            <p:nvPr/>
          </p:nvSpPr>
          <p:spPr bwMode="auto">
            <a:xfrm>
              <a:off x="4071938" y="2733675"/>
              <a:ext cx="28575" cy="11112"/>
            </a:xfrm>
            <a:custGeom>
              <a:avLst/>
              <a:gdLst>
                <a:gd name="T0" fmla="*/ 2147483647 w 18"/>
                <a:gd name="T1" fmla="*/ 0 h 6"/>
                <a:gd name="T2" fmla="*/ 2147483647 w 18"/>
                <a:gd name="T3" fmla="*/ 2147483647 h 6"/>
                <a:gd name="T4" fmla="*/ 0 w 18"/>
                <a:gd name="T5" fmla="*/ 0 h 6"/>
                <a:gd name="T6" fmla="*/ 2147483647 w 18"/>
                <a:gd name="T7" fmla="*/ 0 h 6"/>
                <a:gd name="T8" fmla="*/ 2147483647 w 18"/>
                <a:gd name="T9" fmla="*/ 0 h 6"/>
                <a:gd name="T10" fmla="*/ 0 60000 65536"/>
                <a:gd name="T11" fmla="*/ 0 60000 65536"/>
                <a:gd name="T12" fmla="*/ 0 60000 65536"/>
                <a:gd name="T13" fmla="*/ 0 60000 65536"/>
                <a:gd name="T14" fmla="*/ 0 60000 65536"/>
                <a:gd name="T15" fmla="*/ 0 w 18"/>
                <a:gd name="T16" fmla="*/ 0 h 6"/>
                <a:gd name="T17" fmla="*/ 18 w 18"/>
                <a:gd name="T18" fmla="*/ 6 h 6"/>
              </a:gdLst>
              <a:ahLst/>
              <a:cxnLst>
                <a:cxn ang="T10">
                  <a:pos x="T0" y="T1"/>
                </a:cxn>
                <a:cxn ang="T11">
                  <a:pos x="T2" y="T3"/>
                </a:cxn>
                <a:cxn ang="T12">
                  <a:pos x="T4" y="T5"/>
                </a:cxn>
                <a:cxn ang="T13">
                  <a:pos x="T6" y="T7"/>
                </a:cxn>
                <a:cxn ang="T14">
                  <a:pos x="T8" y="T9"/>
                </a:cxn>
              </a:cxnLst>
              <a:rect l="T15" t="T16" r="T17" b="T18"/>
              <a:pathLst>
                <a:path w="18" h="6">
                  <a:moveTo>
                    <a:pt x="18" y="0"/>
                  </a:moveTo>
                  <a:lnTo>
                    <a:pt x="12" y="6"/>
                  </a:lnTo>
                  <a:lnTo>
                    <a:pt x="0" y="0"/>
                  </a:lnTo>
                  <a:lnTo>
                    <a:pt x="12" y="0"/>
                  </a:lnTo>
                  <a:lnTo>
                    <a:pt x="18" y="0"/>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26" name="Freeform 4018"/>
            <p:cNvSpPr>
              <a:spLocks/>
            </p:cNvSpPr>
            <p:nvPr/>
          </p:nvSpPr>
          <p:spPr bwMode="auto">
            <a:xfrm>
              <a:off x="769938" y="2392363"/>
              <a:ext cx="1541463" cy="854075"/>
            </a:xfrm>
            <a:custGeom>
              <a:avLst/>
              <a:gdLst>
                <a:gd name="T0" fmla="*/ 2147483647 w 957"/>
                <a:gd name="T1" fmla="*/ 2147483647 h 478"/>
                <a:gd name="T2" fmla="*/ 2147483647 w 957"/>
                <a:gd name="T3" fmla="*/ 2147483647 h 478"/>
                <a:gd name="T4" fmla="*/ 2147483647 w 957"/>
                <a:gd name="T5" fmla="*/ 2147483647 h 478"/>
                <a:gd name="T6" fmla="*/ 2147483647 w 957"/>
                <a:gd name="T7" fmla="*/ 2147483647 h 478"/>
                <a:gd name="T8" fmla="*/ 2147483647 w 957"/>
                <a:gd name="T9" fmla="*/ 2147483647 h 478"/>
                <a:gd name="T10" fmla="*/ 2147483647 w 957"/>
                <a:gd name="T11" fmla="*/ 2147483647 h 478"/>
                <a:gd name="T12" fmla="*/ 2147483647 w 957"/>
                <a:gd name="T13" fmla="*/ 2147483647 h 478"/>
                <a:gd name="T14" fmla="*/ 2147483647 w 957"/>
                <a:gd name="T15" fmla="*/ 0 h 478"/>
                <a:gd name="T16" fmla="*/ 2147483647 w 957"/>
                <a:gd name="T17" fmla="*/ 2147483647 h 478"/>
                <a:gd name="T18" fmla="*/ 2147483647 w 957"/>
                <a:gd name="T19" fmla="*/ 2147483647 h 478"/>
                <a:gd name="T20" fmla="*/ 2147483647 w 957"/>
                <a:gd name="T21" fmla="*/ 2147483647 h 478"/>
                <a:gd name="T22" fmla="*/ 2147483647 w 957"/>
                <a:gd name="T23" fmla="*/ 2147483647 h 478"/>
                <a:gd name="T24" fmla="*/ 2147483647 w 957"/>
                <a:gd name="T25" fmla="*/ 2147483647 h 478"/>
                <a:gd name="T26" fmla="*/ 0 w 957"/>
                <a:gd name="T27" fmla="*/ 2147483647 h 478"/>
                <a:gd name="T28" fmla="*/ 0 w 957"/>
                <a:gd name="T29" fmla="*/ 2147483647 h 478"/>
                <a:gd name="T30" fmla="*/ 2147483647 w 957"/>
                <a:gd name="T31" fmla="*/ 2147483647 h 478"/>
                <a:gd name="T32" fmla="*/ 2147483647 w 957"/>
                <a:gd name="T33" fmla="*/ 2147483647 h 478"/>
                <a:gd name="T34" fmla="*/ 2147483647 w 957"/>
                <a:gd name="T35" fmla="*/ 2147483647 h 478"/>
                <a:gd name="T36" fmla="*/ 2147483647 w 957"/>
                <a:gd name="T37" fmla="*/ 2147483647 h 478"/>
                <a:gd name="T38" fmla="*/ 2147483647 w 957"/>
                <a:gd name="T39" fmla="*/ 2147483647 h 478"/>
                <a:gd name="T40" fmla="*/ 2147483647 w 957"/>
                <a:gd name="T41" fmla="*/ 2147483647 h 478"/>
                <a:gd name="T42" fmla="*/ 2147483647 w 957"/>
                <a:gd name="T43" fmla="*/ 2147483647 h 478"/>
                <a:gd name="T44" fmla="*/ 2147483647 w 957"/>
                <a:gd name="T45" fmla="*/ 2147483647 h 478"/>
                <a:gd name="T46" fmla="*/ 2147483647 w 957"/>
                <a:gd name="T47" fmla="*/ 2147483647 h 478"/>
                <a:gd name="T48" fmla="*/ 2147483647 w 957"/>
                <a:gd name="T49" fmla="*/ 2147483647 h 478"/>
                <a:gd name="T50" fmla="*/ 2147483647 w 957"/>
                <a:gd name="T51" fmla="*/ 2147483647 h 478"/>
                <a:gd name="T52" fmla="*/ 2147483647 w 957"/>
                <a:gd name="T53" fmla="*/ 2147483647 h 478"/>
                <a:gd name="T54" fmla="*/ 2147483647 w 957"/>
                <a:gd name="T55" fmla="*/ 2147483647 h 478"/>
                <a:gd name="T56" fmla="*/ 2147483647 w 957"/>
                <a:gd name="T57" fmla="*/ 2147483647 h 478"/>
                <a:gd name="T58" fmla="*/ 2147483647 w 957"/>
                <a:gd name="T59" fmla="*/ 2147483647 h 478"/>
                <a:gd name="T60" fmla="*/ 2147483647 w 957"/>
                <a:gd name="T61" fmla="*/ 2147483647 h 478"/>
                <a:gd name="T62" fmla="*/ 2147483647 w 957"/>
                <a:gd name="T63" fmla="*/ 2147483647 h 478"/>
                <a:gd name="T64" fmla="*/ 2147483647 w 957"/>
                <a:gd name="T65" fmla="*/ 2147483647 h 478"/>
                <a:gd name="T66" fmla="*/ 2147483647 w 957"/>
                <a:gd name="T67" fmla="*/ 2147483647 h 478"/>
                <a:gd name="T68" fmla="*/ 2147483647 w 957"/>
                <a:gd name="T69" fmla="*/ 2147483647 h 478"/>
                <a:gd name="T70" fmla="*/ 2147483647 w 957"/>
                <a:gd name="T71" fmla="*/ 2147483647 h 478"/>
                <a:gd name="T72" fmla="*/ 2147483647 w 957"/>
                <a:gd name="T73" fmla="*/ 2147483647 h 478"/>
                <a:gd name="T74" fmla="*/ 2147483647 w 957"/>
                <a:gd name="T75" fmla="*/ 2147483647 h 478"/>
                <a:gd name="T76" fmla="*/ 2147483647 w 957"/>
                <a:gd name="T77" fmla="*/ 2147483647 h 478"/>
                <a:gd name="T78" fmla="*/ 2147483647 w 957"/>
                <a:gd name="T79" fmla="*/ 2147483647 h 478"/>
                <a:gd name="T80" fmla="*/ 2147483647 w 957"/>
                <a:gd name="T81" fmla="*/ 2147483647 h 478"/>
                <a:gd name="T82" fmla="*/ 2147483647 w 957"/>
                <a:gd name="T83" fmla="*/ 2147483647 h 478"/>
                <a:gd name="T84" fmla="*/ 2147483647 w 957"/>
                <a:gd name="T85" fmla="*/ 2147483647 h 478"/>
                <a:gd name="T86" fmla="*/ 2147483647 w 957"/>
                <a:gd name="T87" fmla="*/ 2147483647 h 478"/>
                <a:gd name="T88" fmla="*/ 2147483647 w 957"/>
                <a:gd name="T89" fmla="*/ 2147483647 h 478"/>
                <a:gd name="T90" fmla="*/ 2147483647 w 957"/>
                <a:gd name="T91" fmla="*/ 2147483647 h 478"/>
                <a:gd name="T92" fmla="*/ 2147483647 w 957"/>
                <a:gd name="T93" fmla="*/ 2147483647 h 478"/>
                <a:gd name="T94" fmla="*/ 2147483647 w 957"/>
                <a:gd name="T95" fmla="*/ 2147483647 h 478"/>
                <a:gd name="T96" fmla="*/ 2147483647 w 957"/>
                <a:gd name="T97" fmla="*/ 2147483647 h 478"/>
                <a:gd name="T98" fmla="*/ 2147483647 w 957"/>
                <a:gd name="T99" fmla="*/ 2147483647 h 478"/>
                <a:gd name="T100" fmla="*/ 2147483647 w 957"/>
                <a:gd name="T101" fmla="*/ 2147483647 h 478"/>
                <a:gd name="T102" fmla="*/ 2147483647 w 957"/>
                <a:gd name="T103" fmla="*/ 214748364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27" name="Freeform 4019"/>
            <p:cNvSpPr>
              <a:spLocks/>
            </p:cNvSpPr>
            <p:nvPr/>
          </p:nvSpPr>
          <p:spPr bwMode="auto">
            <a:xfrm>
              <a:off x="425450" y="2101850"/>
              <a:ext cx="68263" cy="42862"/>
            </a:xfrm>
            <a:custGeom>
              <a:avLst/>
              <a:gdLst>
                <a:gd name="T0" fmla="*/ 2147483647 w 42"/>
                <a:gd name="T1" fmla="*/ 2147483647 h 24"/>
                <a:gd name="T2" fmla="*/ 2147483647 w 42"/>
                <a:gd name="T3" fmla="*/ 2147483647 h 24"/>
                <a:gd name="T4" fmla="*/ 2147483647 w 42"/>
                <a:gd name="T5" fmla="*/ 2147483647 h 24"/>
                <a:gd name="T6" fmla="*/ 2147483647 w 42"/>
                <a:gd name="T7" fmla="*/ 2147483647 h 24"/>
                <a:gd name="T8" fmla="*/ 2147483647 w 42"/>
                <a:gd name="T9" fmla="*/ 0 h 24"/>
                <a:gd name="T10" fmla="*/ 2147483647 w 42"/>
                <a:gd name="T11" fmla="*/ 2147483647 h 24"/>
                <a:gd name="T12" fmla="*/ 2147483647 w 42"/>
                <a:gd name="T13" fmla="*/ 2147483647 h 24"/>
                <a:gd name="T14" fmla="*/ 2147483647 w 42"/>
                <a:gd name="T15" fmla="*/ 2147483647 h 24"/>
                <a:gd name="T16" fmla="*/ 2147483647 w 42"/>
                <a:gd name="T17" fmla="*/ 2147483647 h 24"/>
                <a:gd name="T18" fmla="*/ 2147483647 w 42"/>
                <a:gd name="T19" fmla="*/ 2147483647 h 24"/>
                <a:gd name="T20" fmla="*/ 0 w 42"/>
                <a:gd name="T21" fmla="*/ 2147483647 h 24"/>
                <a:gd name="T22" fmla="*/ 0 w 42"/>
                <a:gd name="T23" fmla="*/ 2147483647 h 24"/>
                <a:gd name="T24" fmla="*/ 0 w 42"/>
                <a:gd name="T25" fmla="*/ 2147483647 h 24"/>
                <a:gd name="T26" fmla="*/ 2147483647 w 42"/>
                <a:gd name="T27" fmla="*/ 2147483647 h 24"/>
                <a:gd name="T28" fmla="*/ 0 w 42"/>
                <a:gd name="T29" fmla="*/ 2147483647 h 24"/>
                <a:gd name="T30" fmla="*/ 2147483647 w 42"/>
                <a:gd name="T31" fmla="*/ 2147483647 h 24"/>
                <a:gd name="T32" fmla="*/ 2147483647 w 42"/>
                <a:gd name="T33" fmla="*/ 2147483647 h 24"/>
                <a:gd name="T34" fmla="*/ 2147483647 w 42"/>
                <a:gd name="T35" fmla="*/ 2147483647 h 24"/>
                <a:gd name="T36" fmla="*/ 2147483647 w 42"/>
                <a:gd name="T37" fmla="*/ 2147483647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
                <a:gd name="T58" fmla="*/ 0 h 24"/>
                <a:gd name="T59" fmla="*/ 42 w 42"/>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 h="24">
                  <a:moveTo>
                    <a:pt x="42" y="6"/>
                  </a:moveTo>
                  <a:lnTo>
                    <a:pt x="36" y="6"/>
                  </a:lnTo>
                  <a:lnTo>
                    <a:pt x="42" y="6"/>
                  </a:lnTo>
                  <a:lnTo>
                    <a:pt x="36" y="6"/>
                  </a:lnTo>
                  <a:lnTo>
                    <a:pt x="36" y="0"/>
                  </a:lnTo>
                  <a:lnTo>
                    <a:pt x="30" y="6"/>
                  </a:lnTo>
                  <a:lnTo>
                    <a:pt x="24" y="6"/>
                  </a:lnTo>
                  <a:lnTo>
                    <a:pt x="18" y="6"/>
                  </a:lnTo>
                  <a:lnTo>
                    <a:pt x="12" y="12"/>
                  </a:lnTo>
                  <a:lnTo>
                    <a:pt x="12" y="6"/>
                  </a:lnTo>
                  <a:lnTo>
                    <a:pt x="0" y="12"/>
                  </a:lnTo>
                  <a:lnTo>
                    <a:pt x="0" y="18"/>
                  </a:lnTo>
                  <a:lnTo>
                    <a:pt x="6" y="18"/>
                  </a:lnTo>
                  <a:lnTo>
                    <a:pt x="0" y="24"/>
                  </a:lnTo>
                  <a:lnTo>
                    <a:pt x="6" y="18"/>
                  </a:lnTo>
                  <a:lnTo>
                    <a:pt x="30" y="12"/>
                  </a:lnTo>
                  <a:lnTo>
                    <a:pt x="42" y="6"/>
                  </a:lnTo>
                  <a:close/>
                </a:path>
              </a:pathLst>
            </a:custGeom>
            <a:solidFill>
              <a:srgbClr val="C0C0C0"/>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28" name="Freeform 4020"/>
            <p:cNvSpPr>
              <a:spLocks/>
            </p:cNvSpPr>
            <p:nvPr/>
          </p:nvSpPr>
          <p:spPr bwMode="auto">
            <a:xfrm>
              <a:off x="258763" y="1919288"/>
              <a:ext cx="58738" cy="22225"/>
            </a:xfrm>
            <a:custGeom>
              <a:avLst/>
              <a:gdLst>
                <a:gd name="T0" fmla="*/ 2147483647 w 36"/>
                <a:gd name="T1" fmla="*/ 2147483647 h 12"/>
                <a:gd name="T2" fmla="*/ 2147483647 w 36"/>
                <a:gd name="T3" fmla="*/ 2147483647 h 12"/>
                <a:gd name="T4" fmla="*/ 2147483647 w 36"/>
                <a:gd name="T5" fmla="*/ 2147483647 h 12"/>
                <a:gd name="T6" fmla="*/ 2147483647 w 36"/>
                <a:gd name="T7" fmla="*/ 2147483647 h 12"/>
                <a:gd name="T8" fmla="*/ 0 w 36"/>
                <a:gd name="T9" fmla="*/ 2147483647 h 12"/>
                <a:gd name="T10" fmla="*/ 0 w 36"/>
                <a:gd name="T11" fmla="*/ 0 h 12"/>
                <a:gd name="T12" fmla="*/ 2147483647 w 36"/>
                <a:gd name="T13" fmla="*/ 0 h 12"/>
                <a:gd name="T14" fmla="*/ 2147483647 w 36"/>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12"/>
                <a:gd name="T26" fmla="*/ 36 w 3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12">
                  <a:moveTo>
                    <a:pt x="36" y="6"/>
                  </a:moveTo>
                  <a:lnTo>
                    <a:pt x="18" y="12"/>
                  </a:lnTo>
                  <a:lnTo>
                    <a:pt x="12" y="6"/>
                  </a:lnTo>
                  <a:lnTo>
                    <a:pt x="0" y="6"/>
                  </a:lnTo>
                  <a:lnTo>
                    <a:pt x="0" y="0"/>
                  </a:lnTo>
                  <a:lnTo>
                    <a:pt x="18" y="0"/>
                  </a:lnTo>
                  <a:lnTo>
                    <a:pt x="36" y="6"/>
                  </a:lnTo>
                  <a:close/>
                </a:path>
              </a:pathLst>
            </a:custGeom>
            <a:solidFill>
              <a:srgbClr val="C0C0C0"/>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29" name="Freeform 4021"/>
            <p:cNvSpPr>
              <a:spLocks/>
            </p:cNvSpPr>
            <p:nvPr/>
          </p:nvSpPr>
          <p:spPr bwMode="auto">
            <a:xfrm>
              <a:off x="866775" y="2155825"/>
              <a:ext cx="30163" cy="53975"/>
            </a:xfrm>
            <a:custGeom>
              <a:avLst/>
              <a:gdLst>
                <a:gd name="T0" fmla="*/ 2147483647 w 18"/>
                <a:gd name="T1" fmla="*/ 2147483647 h 30"/>
                <a:gd name="T2" fmla="*/ 2147483647 w 18"/>
                <a:gd name="T3" fmla="*/ 2147483647 h 30"/>
                <a:gd name="T4" fmla="*/ 2147483647 w 18"/>
                <a:gd name="T5" fmla="*/ 2147483647 h 30"/>
                <a:gd name="T6" fmla="*/ 0 w 18"/>
                <a:gd name="T7" fmla="*/ 2147483647 h 30"/>
                <a:gd name="T8" fmla="*/ 2147483647 w 18"/>
                <a:gd name="T9" fmla="*/ 2147483647 h 30"/>
                <a:gd name="T10" fmla="*/ 2147483647 w 18"/>
                <a:gd name="T11" fmla="*/ 2147483647 h 30"/>
                <a:gd name="T12" fmla="*/ 2147483647 w 18"/>
                <a:gd name="T13" fmla="*/ 2147483647 h 30"/>
                <a:gd name="T14" fmla="*/ 2147483647 w 18"/>
                <a:gd name="T15" fmla="*/ 2147483647 h 30"/>
                <a:gd name="T16" fmla="*/ 2147483647 w 18"/>
                <a:gd name="T17" fmla="*/ 2147483647 h 30"/>
                <a:gd name="T18" fmla="*/ 2147483647 w 18"/>
                <a:gd name="T19" fmla="*/ 0 h 30"/>
                <a:gd name="T20" fmla="*/ 2147483647 w 18"/>
                <a:gd name="T21" fmla="*/ 2147483647 h 30"/>
                <a:gd name="T22" fmla="*/ 2147483647 w 18"/>
                <a:gd name="T23" fmla="*/ 2147483647 h 30"/>
                <a:gd name="T24" fmla="*/ 2147483647 w 18"/>
                <a:gd name="T25" fmla="*/ 2147483647 h 30"/>
                <a:gd name="T26" fmla="*/ 2147483647 w 18"/>
                <a:gd name="T27" fmla="*/ 2147483647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
                <a:gd name="T43" fmla="*/ 0 h 30"/>
                <a:gd name="T44" fmla="*/ 18 w 18"/>
                <a:gd name="T45" fmla="*/ 30 h 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 h="30">
                  <a:moveTo>
                    <a:pt x="12" y="30"/>
                  </a:moveTo>
                  <a:lnTo>
                    <a:pt x="6" y="30"/>
                  </a:lnTo>
                  <a:lnTo>
                    <a:pt x="6" y="24"/>
                  </a:lnTo>
                  <a:lnTo>
                    <a:pt x="0" y="24"/>
                  </a:lnTo>
                  <a:lnTo>
                    <a:pt x="6" y="18"/>
                  </a:lnTo>
                  <a:lnTo>
                    <a:pt x="12" y="18"/>
                  </a:lnTo>
                  <a:lnTo>
                    <a:pt x="6" y="18"/>
                  </a:lnTo>
                  <a:lnTo>
                    <a:pt x="12" y="12"/>
                  </a:lnTo>
                  <a:lnTo>
                    <a:pt x="12" y="6"/>
                  </a:lnTo>
                  <a:lnTo>
                    <a:pt x="18" y="0"/>
                  </a:lnTo>
                  <a:lnTo>
                    <a:pt x="18" y="18"/>
                  </a:lnTo>
                  <a:lnTo>
                    <a:pt x="12" y="18"/>
                  </a:lnTo>
                  <a:lnTo>
                    <a:pt x="12" y="30"/>
                  </a:lnTo>
                  <a:close/>
                </a:path>
              </a:pathLst>
            </a:custGeom>
            <a:solidFill>
              <a:srgbClr val="C0C0C0"/>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30" name="Freeform 4022"/>
            <p:cNvSpPr>
              <a:spLocks/>
            </p:cNvSpPr>
            <p:nvPr/>
          </p:nvSpPr>
          <p:spPr bwMode="auto">
            <a:xfrm>
              <a:off x="885825" y="2092325"/>
              <a:ext cx="28575" cy="42862"/>
            </a:xfrm>
            <a:custGeom>
              <a:avLst/>
              <a:gdLst>
                <a:gd name="T0" fmla="*/ 2147483647 w 18"/>
                <a:gd name="T1" fmla="*/ 2147483647 h 24"/>
                <a:gd name="T2" fmla="*/ 2147483647 w 18"/>
                <a:gd name="T3" fmla="*/ 2147483647 h 24"/>
                <a:gd name="T4" fmla="*/ 0 w 18"/>
                <a:gd name="T5" fmla="*/ 2147483647 h 24"/>
                <a:gd name="T6" fmla="*/ 2147483647 w 18"/>
                <a:gd name="T7" fmla="*/ 2147483647 h 24"/>
                <a:gd name="T8" fmla="*/ 2147483647 w 18"/>
                <a:gd name="T9" fmla="*/ 0 h 24"/>
                <a:gd name="T10" fmla="*/ 2147483647 w 18"/>
                <a:gd name="T11" fmla="*/ 2147483647 h 24"/>
                <a:gd name="T12" fmla="*/ 2147483647 w 18"/>
                <a:gd name="T13" fmla="*/ 2147483647 h 24"/>
                <a:gd name="T14" fmla="*/ 0 60000 65536"/>
                <a:gd name="T15" fmla="*/ 0 60000 65536"/>
                <a:gd name="T16" fmla="*/ 0 60000 65536"/>
                <a:gd name="T17" fmla="*/ 0 60000 65536"/>
                <a:gd name="T18" fmla="*/ 0 60000 65536"/>
                <a:gd name="T19" fmla="*/ 0 60000 65536"/>
                <a:gd name="T20" fmla="*/ 0 60000 65536"/>
                <a:gd name="T21" fmla="*/ 0 w 18"/>
                <a:gd name="T22" fmla="*/ 0 h 24"/>
                <a:gd name="T23" fmla="*/ 18 w 1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4">
                  <a:moveTo>
                    <a:pt x="18" y="12"/>
                  </a:moveTo>
                  <a:lnTo>
                    <a:pt x="12" y="18"/>
                  </a:lnTo>
                  <a:lnTo>
                    <a:pt x="0" y="24"/>
                  </a:lnTo>
                  <a:lnTo>
                    <a:pt x="6" y="18"/>
                  </a:lnTo>
                  <a:lnTo>
                    <a:pt x="12" y="0"/>
                  </a:lnTo>
                  <a:lnTo>
                    <a:pt x="18" y="6"/>
                  </a:lnTo>
                  <a:lnTo>
                    <a:pt x="18" y="12"/>
                  </a:lnTo>
                  <a:close/>
                </a:path>
              </a:pathLst>
            </a:custGeom>
            <a:solidFill>
              <a:srgbClr val="C0C0C0"/>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31" name="Freeform 4023"/>
            <p:cNvSpPr>
              <a:spLocks/>
            </p:cNvSpPr>
            <p:nvPr/>
          </p:nvSpPr>
          <p:spPr bwMode="auto">
            <a:xfrm>
              <a:off x="231775" y="2027238"/>
              <a:ext cx="38100" cy="11112"/>
            </a:xfrm>
            <a:custGeom>
              <a:avLst/>
              <a:gdLst>
                <a:gd name="T0" fmla="*/ 2147483647 w 24"/>
                <a:gd name="T1" fmla="*/ 2147483647 h 6"/>
                <a:gd name="T2" fmla="*/ 2147483647 w 24"/>
                <a:gd name="T3" fmla="*/ 2147483647 h 6"/>
                <a:gd name="T4" fmla="*/ 0 w 24"/>
                <a:gd name="T5" fmla="*/ 2147483647 h 6"/>
                <a:gd name="T6" fmla="*/ 2147483647 w 24"/>
                <a:gd name="T7" fmla="*/ 0 h 6"/>
                <a:gd name="T8" fmla="*/ 2147483647 w 24"/>
                <a:gd name="T9" fmla="*/ 2147483647 h 6"/>
                <a:gd name="T10" fmla="*/ 0 60000 65536"/>
                <a:gd name="T11" fmla="*/ 0 60000 65536"/>
                <a:gd name="T12" fmla="*/ 0 60000 65536"/>
                <a:gd name="T13" fmla="*/ 0 60000 65536"/>
                <a:gd name="T14" fmla="*/ 0 60000 65536"/>
                <a:gd name="T15" fmla="*/ 0 w 24"/>
                <a:gd name="T16" fmla="*/ 0 h 6"/>
                <a:gd name="T17" fmla="*/ 24 w 24"/>
                <a:gd name="T18" fmla="*/ 6 h 6"/>
              </a:gdLst>
              <a:ahLst/>
              <a:cxnLst>
                <a:cxn ang="T10">
                  <a:pos x="T0" y="T1"/>
                </a:cxn>
                <a:cxn ang="T11">
                  <a:pos x="T2" y="T3"/>
                </a:cxn>
                <a:cxn ang="T12">
                  <a:pos x="T4" y="T5"/>
                </a:cxn>
                <a:cxn ang="T13">
                  <a:pos x="T6" y="T7"/>
                </a:cxn>
                <a:cxn ang="T14">
                  <a:pos x="T8" y="T9"/>
                </a:cxn>
              </a:cxnLst>
              <a:rect l="T15" t="T16" r="T17" b="T18"/>
              <a:pathLst>
                <a:path w="24" h="6">
                  <a:moveTo>
                    <a:pt x="18" y="6"/>
                  </a:moveTo>
                  <a:lnTo>
                    <a:pt x="12" y="6"/>
                  </a:lnTo>
                  <a:lnTo>
                    <a:pt x="0" y="6"/>
                  </a:lnTo>
                  <a:lnTo>
                    <a:pt x="24" y="0"/>
                  </a:lnTo>
                  <a:lnTo>
                    <a:pt x="18" y="6"/>
                  </a:lnTo>
                  <a:close/>
                </a:path>
              </a:pathLst>
            </a:custGeom>
            <a:solidFill>
              <a:srgbClr val="C0C0C0"/>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32" name="Freeform 4024"/>
            <p:cNvSpPr>
              <a:spLocks/>
            </p:cNvSpPr>
            <p:nvPr/>
          </p:nvSpPr>
          <p:spPr bwMode="auto">
            <a:xfrm>
              <a:off x="866775" y="2092325"/>
              <a:ext cx="30163" cy="31750"/>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2147483647 w 18"/>
                <a:gd name="T9" fmla="*/ 2147483647 h 18"/>
                <a:gd name="T10" fmla="*/ 2147483647 w 18"/>
                <a:gd name="T11" fmla="*/ 2147483647 h 18"/>
                <a:gd name="T12" fmla="*/ 2147483647 w 18"/>
                <a:gd name="T13" fmla="*/ 0 h 18"/>
                <a:gd name="T14" fmla="*/ 2147483647 w 18"/>
                <a:gd name="T15" fmla="*/ 2147483647 h 18"/>
                <a:gd name="T16" fmla="*/ 2147483647 w 18"/>
                <a:gd name="T17" fmla="*/ 2147483647 h 18"/>
                <a:gd name="T18" fmla="*/ 0 w 18"/>
                <a:gd name="T19" fmla="*/ 2147483647 h 18"/>
                <a:gd name="T20" fmla="*/ 0 w 18"/>
                <a:gd name="T21" fmla="*/ 2147483647 h 18"/>
                <a:gd name="T22" fmla="*/ 2147483647 w 18"/>
                <a:gd name="T23" fmla="*/ 2147483647 h 18"/>
                <a:gd name="T24" fmla="*/ 2147483647 w 18"/>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18"/>
                <a:gd name="T41" fmla="*/ 18 w 18"/>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18">
                  <a:moveTo>
                    <a:pt x="12" y="18"/>
                  </a:moveTo>
                  <a:lnTo>
                    <a:pt x="12" y="12"/>
                  </a:lnTo>
                  <a:lnTo>
                    <a:pt x="6" y="6"/>
                  </a:lnTo>
                  <a:lnTo>
                    <a:pt x="18" y="12"/>
                  </a:lnTo>
                  <a:lnTo>
                    <a:pt x="18" y="6"/>
                  </a:lnTo>
                  <a:lnTo>
                    <a:pt x="12" y="6"/>
                  </a:lnTo>
                  <a:lnTo>
                    <a:pt x="12" y="0"/>
                  </a:lnTo>
                  <a:lnTo>
                    <a:pt x="6" y="6"/>
                  </a:lnTo>
                  <a:lnTo>
                    <a:pt x="6" y="12"/>
                  </a:lnTo>
                  <a:lnTo>
                    <a:pt x="0" y="12"/>
                  </a:lnTo>
                  <a:lnTo>
                    <a:pt x="0" y="18"/>
                  </a:lnTo>
                  <a:lnTo>
                    <a:pt x="6" y="12"/>
                  </a:lnTo>
                  <a:lnTo>
                    <a:pt x="12" y="18"/>
                  </a:lnTo>
                  <a:close/>
                </a:path>
              </a:pathLst>
            </a:custGeom>
            <a:solidFill>
              <a:srgbClr val="C0C0C0"/>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33" name="Freeform 4025"/>
            <p:cNvSpPr>
              <a:spLocks/>
            </p:cNvSpPr>
            <p:nvPr/>
          </p:nvSpPr>
          <p:spPr bwMode="auto">
            <a:xfrm>
              <a:off x="857250" y="2124075"/>
              <a:ext cx="28575" cy="42862"/>
            </a:xfrm>
            <a:custGeom>
              <a:avLst/>
              <a:gdLst>
                <a:gd name="T0" fmla="*/ 0 w 18"/>
                <a:gd name="T1" fmla="*/ 2147483647 h 24"/>
                <a:gd name="T2" fmla="*/ 2147483647 w 18"/>
                <a:gd name="T3" fmla="*/ 0 h 24"/>
                <a:gd name="T4" fmla="*/ 2147483647 w 18"/>
                <a:gd name="T5" fmla="*/ 0 h 24"/>
                <a:gd name="T6" fmla="*/ 0 w 18"/>
                <a:gd name="T7" fmla="*/ 2147483647 h 24"/>
                <a:gd name="T8" fmla="*/ 0 60000 65536"/>
                <a:gd name="T9" fmla="*/ 0 60000 65536"/>
                <a:gd name="T10" fmla="*/ 0 60000 65536"/>
                <a:gd name="T11" fmla="*/ 0 60000 65536"/>
                <a:gd name="T12" fmla="*/ 0 w 18"/>
                <a:gd name="T13" fmla="*/ 0 h 24"/>
                <a:gd name="T14" fmla="*/ 18 w 18"/>
                <a:gd name="T15" fmla="*/ 24 h 24"/>
              </a:gdLst>
              <a:ahLst/>
              <a:cxnLst>
                <a:cxn ang="T8">
                  <a:pos x="T0" y="T1"/>
                </a:cxn>
                <a:cxn ang="T9">
                  <a:pos x="T2" y="T3"/>
                </a:cxn>
                <a:cxn ang="T10">
                  <a:pos x="T4" y="T5"/>
                </a:cxn>
                <a:cxn ang="T11">
                  <a:pos x="T6" y="T7"/>
                </a:cxn>
              </a:cxnLst>
              <a:rect l="T12" t="T13" r="T14" b="T15"/>
              <a:pathLst>
                <a:path w="18" h="24">
                  <a:moveTo>
                    <a:pt x="0" y="24"/>
                  </a:moveTo>
                  <a:lnTo>
                    <a:pt x="18" y="0"/>
                  </a:lnTo>
                  <a:lnTo>
                    <a:pt x="6" y="0"/>
                  </a:lnTo>
                  <a:lnTo>
                    <a:pt x="0" y="24"/>
                  </a:lnTo>
                  <a:close/>
                </a:path>
              </a:pathLst>
            </a:custGeom>
            <a:solidFill>
              <a:srgbClr val="C0C0C0"/>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34" name="Freeform 4026"/>
            <p:cNvSpPr>
              <a:spLocks/>
            </p:cNvSpPr>
            <p:nvPr/>
          </p:nvSpPr>
          <p:spPr bwMode="auto">
            <a:xfrm>
              <a:off x="896938" y="2135188"/>
              <a:ext cx="17463" cy="20637"/>
            </a:xfrm>
            <a:custGeom>
              <a:avLst/>
              <a:gdLst>
                <a:gd name="T0" fmla="*/ 2147483647 w 12"/>
                <a:gd name="T1" fmla="*/ 2147483647 h 12"/>
                <a:gd name="T2" fmla="*/ 2147483647 w 12"/>
                <a:gd name="T3" fmla="*/ 2147483647 h 12"/>
                <a:gd name="T4" fmla="*/ 0 w 12"/>
                <a:gd name="T5" fmla="*/ 0 h 12"/>
                <a:gd name="T6" fmla="*/ 0 w 12"/>
                <a:gd name="T7" fmla="*/ 2147483647 h 12"/>
                <a:gd name="T8" fmla="*/ 0 w 12"/>
                <a:gd name="T9" fmla="*/ 2147483647 h 12"/>
                <a:gd name="T10" fmla="*/ 2147483647 w 12"/>
                <a:gd name="T11" fmla="*/ 2147483647 h 12"/>
                <a:gd name="T12" fmla="*/ 2147483647 w 12"/>
                <a:gd name="T13" fmla="*/ 2147483647 h 12"/>
                <a:gd name="T14" fmla="*/ 0 60000 65536"/>
                <a:gd name="T15" fmla="*/ 0 60000 65536"/>
                <a:gd name="T16" fmla="*/ 0 60000 65536"/>
                <a:gd name="T17" fmla="*/ 0 60000 65536"/>
                <a:gd name="T18" fmla="*/ 0 60000 65536"/>
                <a:gd name="T19" fmla="*/ 0 60000 65536"/>
                <a:gd name="T20" fmla="*/ 0 60000 65536"/>
                <a:gd name="T21" fmla="*/ 0 w 12"/>
                <a:gd name="T22" fmla="*/ 0 h 12"/>
                <a:gd name="T23" fmla="*/ 12 w 12"/>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2">
                  <a:moveTo>
                    <a:pt x="12" y="6"/>
                  </a:moveTo>
                  <a:lnTo>
                    <a:pt x="12" y="6"/>
                  </a:lnTo>
                  <a:lnTo>
                    <a:pt x="0" y="0"/>
                  </a:lnTo>
                  <a:lnTo>
                    <a:pt x="0" y="6"/>
                  </a:lnTo>
                  <a:lnTo>
                    <a:pt x="0" y="12"/>
                  </a:lnTo>
                  <a:lnTo>
                    <a:pt x="6" y="6"/>
                  </a:lnTo>
                  <a:lnTo>
                    <a:pt x="12" y="6"/>
                  </a:lnTo>
                  <a:close/>
                </a:path>
              </a:pathLst>
            </a:custGeom>
            <a:solidFill>
              <a:srgbClr val="C0C0C0"/>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35" name="Freeform 4027"/>
            <p:cNvSpPr>
              <a:spLocks/>
            </p:cNvSpPr>
            <p:nvPr/>
          </p:nvSpPr>
          <p:spPr bwMode="auto">
            <a:xfrm>
              <a:off x="866775" y="2144713"/>
              <a:ext cx="30163" cy="22225"/>
            </a:xfrm>
            <a:custGeom>
              <a:avLst/>
              <a:gdLst>
                <a:gd name="T0" fmla="*/ 2147483647 w 18"/>
                <a:gd name="T1" fmla="*/ 0 h 12"/>
                <a:gd name="T2" fmla="*/ 0 w 18"/>
                <a:gd name="T3" fmla="*/ 2147483647 h 12"/>
                <a:gd name="T4" fmla="*/ 2147483647 w 18"/>
                <a:gd name="T5" fmla="*/ 0 h 12"/>
                <a:gd name="T6" fmla="*/ 2147483647 w 18"/>
                <a:gd name="T7" fmla="*/ 0 h 12"/>
                <a:gd name="T8" fmla="*/ 0 60000 65536"/>
                <a:gd name="T9" fmla="*/ 0 60000 65536"/>
                <a:gd name="T10" fmla="*/ 0 60000 65536"/>
                <a:gd name="T11" fmla="*/ 0 60000 65536"/>
                <a:gd name="T12" fmla="*/ 0 w 18"/>
                <a:gd name="T13" fmla="*/ 0 h 12"/>
                <a:gd name="T14" fmla="*/ 18 w 18"/>
                <a:gd name="T15" fmla="*/ 12 h 12"/>
              </a:gdLst>
              <a:ahLst/>
              <a:cxnLst>
                <a:cxn ang="T8">
                  <a:pos x="T0" y="T1"/>
                </a:cxn>
                <a:cxn ang="T9">
                  <a:pos x="T2" y="T3"/>
                </a:cxn>
                <a:cxn ang="T10">
                  <a:pos x="T4" y="T5"/>
                </a:cxn>
                <a:cxn ang="T11">
                  <a:pos x="T6" y="T7"/>
                </a:cxn>
              </a:cxnLst>
              <a:rect l="T12" t="T13" r="T14" b="T15"/>
              <a:pathLst>
                <a:path w="18" h="12">
                  <a:moveTo>
                    <a:pt x="18" y="0"/>
                  </a:moveTo>
                  <a:lnTo>
                    <a:pt x="0" y="12"/>
                  </a:lnTo>
                  <a:lnTo>
                    <a:pt x="12" y="0"/>
                  </a:lnTo>
                  <a:lnTo>
                    <a:pt x="18" y="0"/>
                  </a:lnTo>
                  <a:close/>
                </a:path>
              </a:pathLst>
            </a:custGeom>
            <a:solidFill>
              <a:srgbClr val="C0C0C0"/>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36" name="Freeform 4028"/>
            <p:cNvSpPr>
              <a:spLocks/>
            </p:cNvSpPr>
            <p:nvPr/>
          </p:nvSpPr>
          <p:spPr bwMode="auto">
            <a:xfrm>
              <a:off x="2078038" y="2679700"/>
              <a:ext cx="66675" cy="22225"/>
            </a:xfrm>
            <a:custGeom>
              <a:avLst/>
              <a:gdLst>
                <a:gd name="T0" fmla="*/ 2147483647 w 41"/>
                <a:gd name="T1" fmla="*/ 2147483647 h 12"/>
                <a:gd name="T2" fmla="*/ 2147483647 w 41"/>
                <a:gd name="T3" fmla="*/ 2147483647 h 12"/>
                <a:gd name="T4" fmla="*/ 2147483647 w 41"/>
                <a:gd name="T5" fmla="*/ 0 h 12"/>
                <a:gd name="T6" fmla="*/ 0 w 41"/>
                <a:gd name="T7" fmla="*/ 2147483647 h 12"/>
                <a:gd name="T8" fmla="*/ 2147483647 w 41"/>
                <a:gd name="T9" fmla="*/ 2147483647 h 12"/>
                <a:gd name="T10" fmla="*/ 2147483647 w 41"/>
                <a:gd name="T11" fmla="*/ 2147483647 h 12"/>
                <a:gd name="T12" fmla="*/ 0 60000 65536"/>
                <a:gd name="T13" fmla="*/ 0 60000 65536"/>
                <a:gd name="T14" fmla="*/ 0 60000 65536"/>
                <a:gd name="T15" fmla="*/ 0 60000 65536"/>
                <a:gd name="T16" fmla="*/ 0 60000 65536"/>
                <a:gd name="T17" fmla="*/ 0 60000 65536"/>
                <a:gd name="T18" fmla="*/ 0 w 41"/>
                <a:gd name="T19" fmla="*/ 0 h 12"/>
                <a:gd name="T20" fmla="*/ 41 w 41"/>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41" h="12">
                  <a:moveTo>
                    <a:pt x="41" y="6"/>
                  </a:moveTo>
                  <a:lnTo>
                    <a:pt x="29" y="6"/>
                  </a:lnTo>
                  <a:lnTo>
                    <a:pt x="29" y="0"/>
                  </a:lnTo>
                  <a:lnTo>
                    <a:pt x="0" y="12"/>
                  </a:lnTo>
                  <a:lnTo>
                    <a:pt x="23" y="6"/>
                  </a:lnTo>
                  <a:lnTo>
                    <a:pt x="41" y="6"/>
                  </a:lnTo>
                  <a:close/>
                </a:path>
              </a:pathLst>
            </a:custGeom>
            <a:solidFill>
              <a:srgbClr val="C0C0C0"/>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37" name="Freeform 4029"/>
            <p:cNvSpPr>
              <a:spLocks/>
            </p:cNvSpPr>
            <p:nvPr/>
          </p:nvSpPr>
          <p:spPr bwMode="auto">
            <a:xfrm>
              <a:off x="3533775" y="3160713"/>
              <a:ext cx="239713" cy="246062"/>
            </a:xfrm>
            <a:custGeom>
              <a:avLst/>
              <a:gdLst>
                <a:gd name="T0" fmla="*/ 2147483647 w 149"/>
                <a:gd name="T1" fmla="*/ 2147483647 h 138"/>
                <a:gd name="T2" fmla="*/ 0 w 149"/>
                <a:gd name="T3" fmla="*/ 2147483647 h 138"/>
                <a:gd name="T4" fmla="*/ 0 w 149"/>
                <a:gd name="T5" fmla="*/ 2147483647 h 138"/>
                <a:gd name="T6" fmla="*/ 2147483647 w 149"/>
                <a:gd name="T7" fmla="*/ 2147483647 h 138"/>
                <a:gd name="T8" fmla="*/ 2147483647 w 149"/>
                <a:gd name="T9" fmla="*/ 2147483647 h 138"/>
                <a:gd name="T10" fmla="*/ 2147483647 w 149"/>
                <a:gd name="T11" fmla="*/ 2147483647 h 138"/>
                <a:gd name="T12" fmla="*/ 2147483647 w 149"/>
                <a:gd name="T13" fmla="*/ 2147483647 h 138"/>
                <a:gd name="T14" fmla="*/ 2147483647 w 149"/>
                <a:gd name="T15" fmla="*/ 2147483647 h 138"/>
                <a:gd name="T16" fmla="*/ 2147483647 w 149"/>
                <a:gd name="T17" fmla="*/ 2147483647 h 138"/>
                <a:gd name="T18" fmla="*/ 2147483647 w 149"/>
                <a:gd name="T19" fmla="*/ 2147483647 h 138"/>
                <a:gd name="T20" fmla="*/ 2147483647 w 149"/>
                <a:gd name="T21" fmla="*/ 0 h 138"/>
                <a:gd name="T22" fmla="*/ 2147483647 w 149"/>
                <a:gd name="T23" fmla="*/ 0 h 138"/>
                <a:gd name="T24" fmla="*/ 2147483647 w 149"/>
                <a:gd name="T25" fmla="*/ 2147483647 h 138"/>
                <a:gd name="T26" fmla="*/ 2147483647 w 149"/>
                <a:gd name="T27" fmla="*/ 2147483647 h 138"/>
                <a:gd name="T28" fmla="*/ 2147483647 w 149"/>
                <a:gd name="T29" fmla="*/ 2147483647 h 138"/>
                <a:gd name="T30" fmla="*/ 2147483647 w 149"/>
                <a:gd name="T31" fmla="*/ 2147483647 h 138"/>
                <a:gd name="T32" fmla="*/ 2147483647 w 149"/>
                <a:gd name="T33" fmla="*/ 2147483647 h 138"/>
                <a:gd name="T34" fmla="*/ 2147483647 w 149"/>
                <a:gd name="T35" fmla="*/ 2147483647 h 138"/>
                <a:gd name="T36" fmla="*/ 2147483647 w 149"/>
                <a:gd name="T37" fmla="*/ 2147483647 h 138"/>
                <a:gd name="T38" fmla="*/ 2147483647 w 149"/>
                <a:gd name="T39" fmla="*/ 2147483647 h 138"/>
                <a:gd name="T40" fmla="*/ 2147483647 w 149"/>
                <a:gd name="T41" fmla="*/ 2147483647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138"/>
                <a:gd name="T65" fmla="*/ 149 w 149"/>
                <a:gd name="T66" fmla="*/ 138 h 1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138">
                  <a:moveTo>
                    <a:pt x="6" y="126"/>
                  </a:moveTo>
                  <a:lnTo>
                    <a:pt x="0" y="138"/>
                  </a:lnTo>
                  <a:lnTo>
                    <a:pt x="0" y="126"/>
                  </a:lnTo>
                  <a:lnTo>
                    <a:pt x="12" y="102"/>
                  </a:lnTo>
                  <a:lnTo>
                    <a:pt x="24" y="78"/>
                  </a:lnTo>
                  <a:lnTo>
                    <a:pt x="36" y="66"/>
                  </a:lnTo>
                  <a:lnTo>
                    <a:pt x="42" y="48"/>
                  </a:lnTo>
                  <a:lnTo>
                    <a:pt x="48" y="36"/>
                  </a:lnTo>
                  <a:lnTo>
                    <a:pt x="60" y="24"/>
                  </a:lnTo>
                  <a:lnTo>
                    <a:pt x="72" y="0"/>
                  </a:lnTo>
                  <a:lnTo>
                    <a:pt x="149" y="0"/>
                  </a:lnTo>
                  <a:lnTo>
                    <a:pt x="149" y="6"/>
                  </a:lnTo>
                  <a:lnTo>
                    <a:pt x="149" y="36"/>
                  </a:lnTo>
                  <a:lnTo>
                    <a:pt x="89" y="36"/>
                  </a:lnTo>
                  <a:lnTo>
                    <a:pt x="89" y="60"/>
                  </a:lnTo>
                  <a:lnTo>
                    <a:pt x="89" y="84"/>
                  </a:lnTo>
                  <a:lnTo>
                    <a:pt x="72" y="96"/>
                  </a:lnTo>
                  <a:lnTo>
                    <a:pt x="72" y="108"/>
                  </a:lnTo>
                  <a:lnTo>
                    <a:pt x="72" y="126"/>
                  </a:lnTo>
                  <a:lnTo>
                    <a:pt x="6" y="126"/>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38" name="Freeform 4030"/>
            <p:cNvSpPr>
              <a:spLocks/>
            </p:cNvSpPr>
            <p:nvPr/>
          </p:nvSpPr>
          <p:spPr bwMode="auto">
            <a:xfrm>
              <a:off x="3446463" y="1277938"/>
              <a:ext cx="2308225" cy="1587"/>
            </a:xfrm>
            <a:custGeom>
              <a:avLst/>
              <a:gdLst>
                <a:gd name="T0" fmla="*/ 0 w 1435"/>
                <a:gd name="T1" fmla="*/ 0 h 1587"/>
                <a:gd name="T2" fmla="*/ 2147483647 w 1435"/>
                <a:gd name="T3" fmla="*/ 0 h 1587"/>
                <a:gd name="T4" fmla="*/ 0 w 1435"/>
                <a:gd name="T5" fmla="*/ 0 h 1587"/>
                <a:gd name="T6" fmla="*/ 0 60000 65536"/>
                <a:gd name="T7" fmla="*/ 0 60000 65536"/>
                <a:gd name="T8" fmla="*/ 0 60000 65536"/>
                <a:gd name="T9" fmla="*/ 0 w 1435"/>
                <a:gd name="T10" fmla="*/ 0 h 1587"/>
                <a:gd name="T11" fmla="*/ 1435 w 1435"/>
                <a:gd name="T12" fmla="*/ 1587 h 1587"/>
              </a:gdLst>
              <a:ahLst/>
              <a:cxnLst>
                <a:cxn ang="T6">
                  <a:pos x="T0" y="T1"/>
                </a:cxn>
                <a:cxn ang="T7">
                  <a:pos x="T2" y="T3"/>
                </a:cxn>
                <a:cxn ang="T8">
                  <a:pos x="T4" y="T5"/>
                </a:cxn>
              </a:cxnLst>
              <a:rect l="T9" t="T10" r="T11" b="T12"/>
              <a:pathLst>
                <a:path w="1435" h="1587">
                  <a:moveTo>
                    <a:pt x="0" y="0"/>
                  </a:moveTo>
                  <a:lnTo>
                    <a:pt x="1435"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39" name="Freeform 4031"/>
            <p:cNvSpPr>
              <a:spLocks/>
            </p:cNvSpPr>
            <p:nvPr/>
          </p:nvSpPr>
          <p:spPr bwMode="auto">
            <a:xfrm>
              <a:off x="6927850" y="4027488"/>
              <a:ext cx="106363" cy="117475"/>
            </a:xfrm>
            <a:custGeom>
              <a:avLst/>
              <a:gdLst>
                <a:gd name="T0" fmla="*/ 2147483647 w 66"/>
                <a:gd name="T1" fmla="*/ 2147483647 h 66"/>
                <a:gd name="T2" fmla="*/ 2147483647 w 66"/>
                <a:gd name="T3" fmla="*/ 2147483647 h 66"/>
                <a:gd name="T4" fmla="*/ 2147483647 w 66"/>
                <a:gd name="T5" fmla="*/ 2147483647 h 66"/>
                <a:gd name="T6" fmla="*/ 2147483647 w 66"/>
                <a:gd name="T7" fmla="*/ 2147483647 h 66"/>
                <a:gd name="T8" fmla="*/ 2147483647 w 66"/>
                <a:gd name="T9" fmla="*/ 0 h 66"/>
                <a:gd name="T10" fmla="*/ 2147483647 w 66"/>
                <a:gd name="T11" fmla="*/ 2147483647 h 66"/>
                <a:gd name="T12" fmla="*/ 0 w 66"/>
                <a:gd name="T13" fmla="*/ 2147483647 h 66"/>
                <a:gd name="T14" fmla="*/ 2147483647 w 66"/>
                <a:gd name="T15" fmla="*/ 2147483647 h 66"/>
                <a:gd name="T16" fmla="*/ 2147483647 w 66"/>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
                <a:gd name="T28" fmla="*/ 0 h 66"/>
                <a:gd name="T29" fmla="*/ 66 w 66"/>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 h="66">
                  <a:moveTo>
                    <a:pt x="36" y="66"/>
                  </a:moveTo>
                  <a:lnTo>
                    <a:pt x="54" y="54"/>
                  </a:lnTo>
                  <a:lnTo>
                    <a:pt x="66" y="36"/>
                  </a:lnTo>
                  <a:lnTo>
                    <a:pt x="54" y="12"/>
                  </a:lnTo>
                  <a:lnTo>
                    <a:pt x="36" y="0"/>
                  </a:lnTo>
                  <a:lnTo>
                    <a:pt x="12" y="12"/>
                  </a:lnTo>
                  <a:lnTo>
                    <a:pt x="0" y="36"/>
                  </a:lnTo>
                  <a:lnTo>
                    <a:pt x="12" y="54"/>
                  </a:lnTo>
                  <a:lnTo>
                    <a:pt x="36" y="66"/>
                  </a:lnTo>
                </a:path>
              </a:pathLst>
            </a:custGeom>
            <a:noFill/>
            <a:ln w="9525">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40" name="Freeform 4032"/>
            <p:cNvSpPr>
              <a:spLocks/>
            </p:cNvSpPr>
            <p:nvPr/>
          </p:nvSpPr>
          <p:spPr bwMode="auto">
            <a:xfrm>
              <a:off x="2224088" y="3470275"/>
              <a:ext cx="104775" cy="96837"/>
            </a:xfrm>
            <a:custGeom>
              <a:avLst/>
              <a:gdLst>
                <a:gd name="T0" fmla="*/ 2147483647 w 66"/>
                <a:gd name="T1" fmla="*/ 2147483647 h 54"/>
                <a:gd name="T2" fmla="*/ 2147483647 w 66"/>
                <a:gd name="T3" fmla="*/ 2147483647 h 54"/>
                <a:gd name="T4" fmla="*/ 2147483647 w 66"/>
                <a:gd name="T5" fmla="*/ 2147483647 h 54"/>
                <a:gd name="T6" fmla="*/ 2147483647 w 66"/>
                <a:gd name="T7" fmla="*/ 2147483647 h 54"/>
                <a:gd name="T8" fmla="*/ 2147483647 w 66"/>
                <a:gd name="T9" fmla="*/ 2147483647 h 54"/>
                <a:gd name="T10" fmla="*/ 2147483647 w 66"/>
                <a:gd name="T11" fmla="*/ 0 h 54"/>
                <a:gd name="T12" fmla="*/ 2147483647 w 66"/>
                <a:gd name="T13" fmla="*/ 0 h 54"/>
                <a:gd name="T14" fmla="*/ 2147483647 w 66"/>
                <a:gd name="T15" fmla="*/ 2147483647 h 54"/>
                <a:gd name="T16" fmla="*/ 0 w 66"/>
                <a:gd name="T17" fmla="*/ 2147483647 h 54"/>
                <a:gd name="T18" fmla="*/ 2147483647 w 66"/>
                <a:gd name="T19" fmla="*/ 2147483647 h 54"/>
                <a:gd name="T20" fmla="*/ 2147483647 w 66"/>
                <a:gd name="T21" fmla="*/ 2147483647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
                <a:gd name="T34" fmla="*/ 0 h 54"/>
                <a:gd name="T35" fmla="*/ 66 w 66"/>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 h="54">
                  <a:moveTo>
                    <a:pt x="30" y="54"/>
                  </a:moveTo>
                  <a:lnTo>
                    <a:pt x="36" y="54"/>
                  </a:lnTo>
                  <a:lnTo>
                    <a:pt x="54" y="48"/>
                  </a:lnTo>
                  <a:lnTo>
                    <a:pt x="66" y="30"/>
                  </a:lnTo>
                  <a:lnTo>
                    <a:pt x="54" y="6"/>
                  </a:lnTo>
                  <a:lnTo>
                    <a:pt x="36" y="0"/>
                  </a:lnTo>
                  <a:lnTo>
                    <a:pt x="30" y="0"/>
                  </a:lnTo>
                  <a:lnTo>
                    <a:pt x="12" y="6"/>
                  </a:lnTo>
                  <a:lnTo>
                    <a:pt x="0" y="30"/>
                  </a:lnTo>
                  <a:lnTo>
                    <a:pt x="12" y="48"/>
                  </a:lnTo>
                  <a:lnTo>
                    <a:pt x="30" y="54"/>
                  </a:lnTo>
                </a:path>
              </a:pathLst>
            </a:custGeom>
            <a:noFill/>
            <a:ln w="9525">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41" name="Freeform 4033"/>
            <p:cNvSpPr>
              <a:spLocks/>
            </p:cNvSpPr>
            <p:nvPr/>
          </p:nvSpPr>
          <p:spPr bwMode="auto">
            <a:xfrm>
              <a:off x="2025650" y="3687763"/>
              <a:ext cx="36513" cy="31750"/>
            </a:xfrm>
            <a:custGeom>
              <a:avLst/>
              <a:gdLst>
                <a:gd name="T0" fmla="*/ 2147483647 w 24"/>
                <a:gd name="T1" fmla="*/ 2147483647 h 18"/>
                <a:gd name="T2" fmla="*/ 2147483647 w 24"/>
                <a:gd name="T3" fmla="*/ 0 h 18"/>
                <a:gd name="T4" fmla="*/ 0 w 24"/>
                <a:gd name="T5" fmla="*/ 0 h 18"/>
                <a:gd name="T6" fmla="*/ 0 w 24"/>
                <a:gd name="T7" fmla="*/ 2147483647 h 18"/>
                <a:gd name="T8" fmla="*/ 2147483647 w 24"/>
                <a:gd name="T9" fmla="*/ 2147483647 h 18"/>
                <a:gd name="T10" fmla="*/ 2147483647 w 24"/>
                <a:gd name="T11" fmla="*/ 2147483647 h 18"/>
                <a:gd name="T12" fmla="*/ 0 60000 65536"/>
                <a:gd name="T13" fmla="*/ 0 60000 65536"/>
                <a:gd name="T14" fmla="*/ 0 60000 65536"/>
                <a:gd name="T15" fmla="*/ 0 60000 65536"/>
                <a:gd name="T16" fmla="*/ 0 60000 65536"/>
                <a:gd name="T17" fmla="*/ 0 60000 65536"/>
                <a:gd name="T18" fmla="*/ 0 w 24"/>
                <a:gd name="T19" fmla="*/ 0 h 18"/>
                <a:gd name="T20" fmla="*/ 24 w 2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4" h="18">
                  <a:moveTo>
                    <a:pt x="24" y="6"/>
                  </a:moveTo>
                  <a:lnTo>
                    <a:pt x="12" y="0"/>
                  </a:lnTo>
                  <a:lnTo>
                    <a:pt x="0" y="0"/>
                  </a:lnTo>
                  <a:lnTo>
                    <a:pt x="0" y="18"/>
                  </a:lnTo>
                  <a:lnTo>
                    <a:pt x="12" y="18"/>
                  </a:lnTo>
                  <a:lnTo>
                    <a:pt x="24" y="6"/>
                  </a:lnTo>
                  <a:close/>
                </a:path>
              </a:pathLst>
            </a:custGeom>
            <a:noFill/>
            <a:ln w="9525">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42" name="Freeform 4034"/>
            <p:cNvSpPr>
              <a:spLocks/>
            </p:cNvSpPr>
            <p:nvPr/>
          </p:nvSpPr>
          <p:spPr bwMode="auto">
            <a:xfrm>
              <a:off x="4487863" y="2597150"/>
              <a:ext cx="49213" cy="55562"/>
            </a:xfrm>
            <a:custGeom>
              <a:avLst/>
              <a:gdLst>
                <a:gd name="T0" fmla="*/ 2147483647 w 27"/>
                <a:gd name="T1" fmla="*/ 2147483647 h 35"/>
                <a:gd name="T2" fmla="*/ 2147483647 w 27"/>
                <a:gd name="T3" fmla="*/ 2147483647 h 35"/>
                <a:gd name="T4" fmla="*/ 2147483647 w 27"/>
                <a:gd name="T5" fmla="*/ 2147483647 h 35"/>
                <a:gd name="T6" fmla="*/ 0 w 27"/>
                <a:gd name="T7" fmla="*/ 2147483647 h 35"/>
                <a:gd name="T8" fmla="*/ 0 w 27"/>
                <a:gd name="T9" fmla="*/ 2147483647 h 35"/>
                <a:gd name="T10" fmla="*/ 0 w 27"/>
                <a:gd name="T11" fmla="*/ 2147483647 h 35"/>
                <a:gd name="T12" fmla="*/ 0 w 27"/>
                <a:gd name="T13" fmla="*/ 2147483647 h 35"/>
                <a:gd name="T14" fmla="*/ 0 w 27"/>
                <a:gd name="T15" fmla="*/ 2147483647 h 35"/>
                <a:gd name="T16" fmla="*/ 2147483647 w 27"/>
                <a:gd name="T17" fmla="*/ 2147483647 h 35"/>
                <a:gd name="T18" fmla="*/ 2147483647 w 27"/>
                <a:gd name="T19" fmla="*/ 2147483647 h 35"/>
                <a:gd name="T20" fmla="*/ 2147483647 w 27"/>
                <a:gd name="T21" fmla="*/ 2147483647 h 35"/>
                <a:gd name="T22" fmla="*/ 2147483647 w 27"/>
                <a:gd name="T23" fmla="*/ 2147483647 h 35"/>
                <a:gd name="T24" fmla="*/ 2147483647 w 27"/>
                <a:gd name="T25" fmla="*/ 2147483647 h 35"/>
                <a:gd name="T26" fmla="*/ 2147483647 w 27"/>
                <a:gd name="T27" fmla="*/ 2147483647 h 35"/>
                <a:gd name="T28" fmla="*/ 2147483647 w 27"/>
                <a:gd name="T29" fmla="*/ 2147483647 h 35"/>
                <a:gd name="T30" fmla="*/ 2147483647 w 27"/>
                <a:gd name="T31" fmla="*/ 0 h 35"/>
                <a:gd name="T32" fmla="*/ 2147483647 w 27"/>
                <a:gd name="T33" fmla="*/ 2147483647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
                <a:gd name="T52" fmla="*/ 0 h 35"/>
                <a:gd name="T53" fmla="*/ 27 w 27"/>
                <a:gd name="T54" fmla="*/ 35 h 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 h="35">
                  <a:moveTo>
                    <a:pt x="5" y="1"/>
                  </a:moveTo>
                  <a:lnTo>
                    <a:pt x="5" y="8"/>
                  </a:lnTo>
                  <a:lnTo>
                    <a:pt x="5" y="1"/>
                  </a:lnTo>
                  <a:lnTo>
                    <a:pt x="0" y="8"/>
                  </a:lnTo>
                  <a:lnTo>
                    <a:pt x="0" y="15"/>
                  </a:lnTo>
                  <a:lnTo>
                    <a:pt x="0" y="21"/>
                  </a:lnTo>
                  <a:lnTo>
                    <a:pt x="11" y="28"/>
                  </a:lnTo>
                  <a:lnTo>
                    <a:pt x="11" y="35"/>
                  </a:lnTo>
                  <a:lnTo>
                    <a:pt x="16" y="21"/>
                  </a:lnTo>
                  <a:lnTo>
                    <a:pt x="20" y="16"/>
                  </a:lnTo>
                  <a:lnTo>
                    <a:pt x="27" y="21"/>
                  </a:lnTo>
                  <a:lnTo>
                    <a:pt x="17" y="12"/>
                  </a:lnTo>
                  <a:lnTo>
                    <a:pt x="12" y="6"/>
                  </a:lnTo>
                  <a:lnTo>
                    <a:pt x="11" y="0"/>
                  </a:lnTo>
                  <a:lnTo>
                    <a:pt x="5" y="1"/>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43" name="Freeform 4035"/>
            <p:cNvSpPr>
              <a:spLocks/>
            </p:cNvSpPr>
            <p:nvPr/>
          </p:nvSpPr>
          <p:spPr bwMode="auto">
            <a:xfrm>
              <a:off x="4494213" y="2514600"/>
              <a:ext cx="115888" cy="138112"/>
            </a:xfrm>
            <a:custGeom>
              <a:avLst/>
              <a:gdLst>
                <a:gd name="T0" fmla="*/ 2147483647 w 65"/>
                <a:gd name="T1" fmla="*/ 2147483647 h 87"/>
                <a:gd name="T2" fmla="*/ 2147483647 w 65"/>
                <a:gd name="T3" fmla="*/ 2147483647 h 87"/>
                <a:gd name="T4" fmla="*/ 2147483647 w 65"/>
                <a:gd name="T5" fmla="*/ 2147483647 h 87"/>
                <a:gd name="T6" fmla="*/ 2147483647 w 65"/>
                <a:gd name="T7" fmla="*/ 2147483647 h 87"/>
                <a:gd name="T8" fmla="*/ 2147483647 w 65"/>
                <a:gd name="T9" fmla="*/ 2147483647 h 87"/>
                <a:gd name="T10" fmla="*/ 2147483647 w 65"/>
                <a:gd name="T11" fmla="*/ 2147483647 h 87"/>
                <a:gd name="T12" fmla="*/ 2147483647 w 65"/>
                <a:gd name="T13" fmla="*/ 2147483647 h 87"/>
                <a:gd name="T14" fmla="*/ 2147483647 w 65"/>
                <a:gd name="T15" fmla="*/ 2147483647 h 87"/>
                <a:gd name="T16" fmla="*/ 2147483647 w 65"/>
                <a:gd name="T17" fmla="*/ 2147483647 h 87"/>
                <a:gd name="T18" fmla="*/ 2147483647 w 65"/>
                <a:gd name="T19" fmla="*/ 2147483647 h 87"/>
                <a:gd name="T20" fmla="*/ 2147483647 w 65"/>
                <a:gd name="T21" fmla="*/ 2147483647 h 87"/>
                <a:gd name="T22" fmla="*/ 2147483647 w 65"/>
                <a:gd name="T23" fmla="*/ 2147483647 h 87"/>
                <a:gd name="T24" fmla="*/ 2147483647 w 65"/>
                <a:gd name="T25" fmla="*/ 2147483647 h 87"/>
                <a:gd name="T26" fmla="*/ 2147483647 w 65"/>
                <a:gd name="T27" fmla="*/ 2147483647 h 87"/>
                <a:gd name="T28" fmla="*/ 2147483647 w 65"/>
                <a:gd name="T29" fmla="*/ 2147483647 h 87"/>
                <a:gd name="T30" fmla="*/ 2147483647 w 65"/>
                <a:gd name="T31" fmla="*/ 2147483647 h 87"/>
                <a:gd name="T32" fmla="*/ 2147483647 w 65"/>
                <a:gd name="T33" fmla="*/ 2147483647 h 87"/>
                <a:gd name="T34" fmla="*/ 2147483647 w 65"/>
                <a:gd name="T35" fmla="*/ 2147483647 h 87"/>
                <a:gd name="T36" fmla="*/ 2147483647 w 65"/>
                <a:gd name="T37" fmla="*/ 2147483647 h 87"/>
                <a:gd name="T38" fmla="*/ 2147483647 w 65"/>
                <a:gd name="T39" fmla="*/ 2147483647 h 87"/>
                <a:gd name="T40" fmla="*/ 2147483647 w 65"/>
                <a:gd name="T41" fmla="*/ 2147483647 h 87"/>
                <a:gd name="T42" fmla="*/ 2147483647 w 65"/>
                <a:gd name="T43" fmla="*/ 2147483647 h 87"/>
                <a:gd name="T44" fmla="*/ 2147483647 w 65"/>
                <a:gd name="T45" fmla="*/ 2147483647 h 87"/>
                <a:gd name="T46" fmla="*/ 2147483647 w 65"/>
                <a:gd name="T47" fmla="*/ 2147483647 h 87"/>
                <a:gd name="T48" fmla="*/ 2147483647 w 65"/>
                <a:gd name="T49" fmla="*/ 2147483647 h 87"/>
                <a:gd name="T50" fmla="*/ 2147483647 w 65"/>
                <a:gd name="T51" fmla="*/ 2147483647 h 87"/>
                <a:gd name="T52" fmla="*/ 2147483647 w 65"/>
                <a:gd name="T53" fmla="*/ 2147483647 h 87"/>
                <a:gd name="T54" fmla="*/ 2147483647 w 65"/>
                <a:gd name="T55" fmla="*/ 2147483647 h 87"/>
                <a:gd name="T56" fmla="*/ 2147483647 w 65"/>
                <a:gd name="T57" fmla="*/ 2147483647 h 87"/>
                <a:gd name="T58" fmla="*/ 2147483647 w 65"/>
                <a:gd name="T59" fmla="*/ 2147483647 h 87"/>
                <a:gd name="T60" fmla="*/ 2147483647 w 65"/>
                <a:gd name="T61" fmla="*/ 2147483647 h 87"/>
                <a:gd name="T62" fmla="*/ 2147483647 w 65"/>
                <a:gd name="T63" fmla="*/ 2147483647 h 87"/>
                <a:gd name="T64" fmla="*/ 2147483647 w 65"/>
                <a:gd name="T65" fmla="*/ 2147483647 h 87"/>
                <a:gd name="T66" fmla="*/ 2147483647 w 65"/>
                <a:gd name="T67" fmla="*/ 2147483647 h 87"/>
                <a:gd name="T68" fmla="*/ 2147483647 w 65"/>
                <a:gd name="T69" fmla="*/ 2147483647 h 87"/>
                <a:gd name="T70" fmla="*/ 2147483647 w 65"/>
                <a:gd name="T71" fmla="*/ 2147483647 h 87"/>
                <a:gd name="T72" fmla="*/ 2147483647 w 65"/>
                <a:gd name="T73" fmla="*/ 2147483647 h 87"/>
                <a:gd name="T74" fmla="*/ 2147483647 w 65"/>
                <a:gd name="T75" fmla="*/ 0 h 87"/>
                <a:gd name="T76" fmla="*/ 0 w 65"/>
                <a:gd name="T77" fmla="*/ 2147483647 h 87"/>
                <a:gd name="T78" fmla="*/ 0 w 65"/>
                <a:gd name="T79" fmla="*/ 2147483647 h 87"/>
                <a:gd name="T80" fmla="*/ 2147483647 w 65"/>
                <a:gd name="T81" fmla="*/ 2147483647 h 87"/>
                <a:gd name="T82" fmla="*/ 0 w 65"/>
                <a:gd name="T83" fmla="*/ 2147483647 h 87"/>
                <a:gd name="T84" fmla="*/ 2147483647 w 65"/>
                <a:gd name="T85" fmla="*/ 2147483647 h 87"/>
                <a:gd name="T86" fmla="*/ 2147483647 w 65"/>
                <a:gd name="T87" fmla="*/ 2147483647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5"/>
                <a:gd name="T133" fmla="*/ 0 h 87"/>
                <a:gd name="T134" fmla="*/ 65 w 65"/>
                <a:gd name="T135" fmla="*/ 87 h 8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5" h="87">
                  <a:moveTo>
                    <a:pt x="11" y="19"/>
                  </a:moveTo>
                  <a:lnTo>
                    <a:pt x="11" y="19"/>
                  </a:lnTo>
                  <a:lnTo>
                    <a:pt x="5" y="19"/>
                  </a:lnTo>
                  <a:lnTo>
                    <a:pt x="5" y="26"/>
                  </a:lnTo>
                  <a:lnTo>
                    <a:pt x="11" y="26"/>
                  </a:lnTo>
                  <a:lnTo>
                    <a:pt x="5" y="33"/>
                  </a:lnTo>
                  <a:lnTo>
                    <a:pt x="5" y="40"/>
                  </a:lnTo>
                  <a:lnTo>
                    <a:pt x="11" y="40"/>
                  </a:lnTo>
                  <a:lnTo>
                    <a:pt x="16" y="46"/>
                  </a:lnTo>
                  <a:lnTo>
                    <a:pt x="11" y="46"/>
                  </a:lnTo>
                  <a:lnTo>
                    <a:pt x="11" y="53"/>
                  </a:lnTo>
                  <a:lnTo>
                    <a:pt x="13" y="64"/>
                  </a:lnTo>
                  <a:lnTo>
                    <a:pt x="17" y="69"/>
                  </a:lnTo>
                  <a:lnTo>
                    <a:pt x="20" y="70"/>
                  </a:lnTo>
                  <a:lnTo>
                    <a:pt x="22" y="73"/>
                  </a:lnTo>
                  <a:lnTo>
                    <a:pt x="22" y="78"/>
                  </a:lnTo>
                  <a:lnTo>
                    <a:pt x="20" y="73"/>
                  </a:lnTo>
                  <a:lnTo>
                    <a:pt x="27" y="80"/>
                  </a:lnTo>
                  <a:lnTo>
                    <a:pt x="33" y="87"/>
                  </a:lnTo>
                  <a:lnTo>
                    <a:pt x="38" y="87"/>
                  </a:lnTo>
                  <a:lnTo>
                    <a:pt x="43" y="87"/>
                  </a:lnTo>
                  <a:lnTo>
                    <a:pt x="49" y="87"/>
                  </a:lnTo>
                  <a:lnTo>
                    <a:pt x="54" y="80"/>
                  </a:lnTo>
                  <a:lnTo>
                    <a:pt x="65" y="67"/>
                  </a:lnTo>
                  <a:lnTo>
                    <a:pt x="54" y="53"/>
                  </a:lnTo>
                  <a:lnTo>
                    <a:pt x="60" y="40"/>
                  </a:lnTo>
                  <a:lnTo>
                    <a:pt x="54" y="33"/>
                  </a:lnTo>
                  <a:lnTo>
                    <a:pt x="49" y="33"/>
                  </a:lnTo>
                  <a:lnTo>
                    <a:pt x="38" y="26"/>
                  </a:lnTo>
                  <a:lnTo>
                    <a:pt x="22" y="0"/>
                  </a:lnTo>
                  <a:lnTo>
                    <a:pt x="0" y="6"/>
                  </a:lnTo>
                  <a:lnTo>
                    <a:pt x="0" y="12"/>
                  </a:lnTo>
                  <a:lnTo>
                    <a:pt x="5" y="12"/>
                  </a:lnTo>
                  <a:lnTo>
                    <a:pt x="0" y="12"/>
                  </a:lnTo>
                  <a:lnTo>
                    <a:pt x="5" y="19"/>
                  </a:lnTo>
                  <a:lnTo>
                    <a:pt x="11" y="19"/>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44" name="Freeform 4036"/>
            <p:cNvSpPr>
              <a:spLocks/>
            </p:cNvSpPr>
            <p:nvPr/>
          </p:nvSpPr>
          <p:spPr bwMode="auto">
            <a:xfrm>
              <a:off x="4618038" y="3308350"/>
              <a:ext cx="458788" cy="552450"/>
            </a:xfrm>
            <a:custGeom>
              <a:avLst/>
              <a:gdLst>
                <a:gd name="T0" fmla="*/ 2147483647 w 290"/>
                <a:gd name="T1" fmla="*/ 2147483647 h 322"/>
                <a:gd name="T2" fmla="*/ 2147483647 w 290"/>
                <a:gd name="T3" fmla="*/ 2147483647 h 322"/>
                <a:gd name="T4" fmla="*/ 2147483647 w 290"/>
                <a:gd name="T5" fmla="*/ 2147483647 h 322"/>
                <a:gd name="T6" fmla="*/ 2147483647 w 290"/>
                <a:gd name="T7" fmla="*/ 2147483647 h 322"/>
                <a:gd name="T8" fmla="*/ 2147483647 w 290"/>
                <a:gd name="T9" fmla="*/ 2147483647 h 322"/>
                <a:gd name="T10" fmla="*/ 2147483647 w 290"/>
                <a:gd name="T11" fmla="*/ 2147483647 h 322"/>
                <a:gd name="T12" fmla="*/ 2147483647 w 290"/>
                <a:gd name="T13" fmla="*/ 2147483647 h 322"/>
                <a:gd name="T14" fmla="*/ 2147483647 w 290"/>
                <a:gd name="T15" fmla="*/ 2147483647 h 322"/>
                <a:gd name="T16" fmla="*/ 2147483647 w 290"/>
                <a:gd name="T17" fmla="*/ 2147483647 h 322"/>
                <a:gd name="T18" fmla="*/ 2147483647 w 290"/>
                <a:gd name="T19" fmla="*/ 2147483647 h 322"/>
                <a:gd name="T20" fmla="*/ 2147483647 w 290"/>
                <a:gd name="T21" fmla="*/ 2147483647 h 322"/>
                <a:gd name="T22" fmla="*/ 2147483647 w 290"/>
                <a:gd name="T23" fmla="*/ 2147483647 h 322"/>
                <a:gd name="T24" fmla="*/ 2147483647 w 290"/>
                <a:gd name="T25" fmla="*/ 2147483647 h 322"/>
                <a:gd name="T26" fmla="*/ 2147483647 w 290"/>
                <a:gd name="T27" fmla="*/ 2147483647 h 322"/>
                <a:gd name="T28" fmla="*/ 2147483647 w 290"/>
                <a:gd name="T29" fmla="*/ 2147483647 h 322"/>
                <a:gd name="T30" fmla="*/ 2147483647 w 290"/>
                <a:gd name="T31" fmla="*/ 2147483647 h 322"/>
                <a:gd name="T32" fmla="*/ 2147483647 w 290"/>
                <a:gd name="T33" fmla="*/ 2147483647 h 322"/>
                <a:gd name="T34" fmla="*/ 2147483647 w 290"/>
                <a:gd name="T35" fmla="*/ 2147483647 h 322"/>
                <a:gd name="T36" fmla="*/ 2147483647 w 290"/>
                <a:gd name="T37" fmla="*/ 2147483647 h 322"/>
                <a:gd name="T38" fmla="*/ 2147483647 w 290"/>
                <a:gd name="T39" fmla="*/ 2147483647 h 322"/>
                <a:gd name="T40" fmla="*/ 2147483647 w 290"/>
                <a:gd name="T41" fmla="*/ 2147483647 h 322"/>
                <a:gd name="T42" fmla="*/ 2147483647 w 290"/>
                <a:gd name="T43" fmla="*/ 2147483647 h 322"/>
                <a:gd name="T44" fmla="*/ 2147483647 w 290"/>
                <a:gd name="T45" fmla="*/ 2147483647 h 322"/>
                <a:gd name="T46" fmla="*/ 2147483647 w 290"/>
                <a:gd name="T47" fmla="*/ 2147483647 h 322"/>
                <a:gd name="T48" fmla="*/ 2147483647 w 290"/>
                <a:gd name="T49" fmla="*/ 2147483647 h 322"/>
                <a:gd name="T50" fmla="*/ 2147483647 w 290"/>
                <a:gd name="T51" fmla="*/ 2147483647 h 322"/>
                <a:gd name="T52" fmla="*/ 2147483647 w 290"/>
                <a:gd name="T53" fmla="*/ 2147483647 h 322"/>
                <a:gd name="T54" fmla="*/ 2147483647 w 290"/>
                <a:gd name="T55" fmla="*/ 2147483647 h 322"/>
                <a:gd name="T56" fmla="*/ 2147483647 w 290"/>
                <a:gd name="T57" fmla="*/ 2147483647 h 322"/>
                <a:gd name="T58" fmla="*/ 2147483647 w 290"/>
                <a:gd name="T59" fmla="*/ 2147483647 h 322"/>
                <a:gd name="T60" fmla="*/ 2147483647 w 290"/>
                <a:gd name="T61" fmla="*/ 2147483647 h 322"/>
                <a:gd name="T62" fmla="*/ 2147483647 w 290"/>
                <a:gd name="T63" fmla="*/ 2147483647 h 322"/>
                <a:gd name="T64" fmla="*/ 2147483647 w 290"/>
                <a:gd name="T65" fmla="*/ 2147483647 h 322"/>
                <a:gd name="T66" fmla="*/ 2147483647 w 290"/>
                <a:gd name="T67" fmla="*/ 2147483647 h 322"/>
                <a:gd name="T68" fmla="*/ 2147483647 w 290"/>
                <a:gd name="T69" fmla="*/ 2147483647 h 322"/>
                <a:gd name="T70" fmla="*/ 2147483647 w 290"/>
                <a:gd name="T71" fmla="*/ 2147483647 h 322"/>
                <a:gd name="T72" fmla="*/ 2147483647 w 290"/>
                <a:gd name="T73" fmla="*/ 2147483647 h 322"/>
                <a:gd name="T74" fmla="*/ 2147483647 w 290"/>
                <a:gd name="T75" fmla="*/ 2147483647 h 322"/>
                <a:gd name="T76" fmla="*/ 2147483647 w 290"/>
                <a:gd name="T77" fmla="*/ 2147483647 h 322"/>
                <a:gd name="T78" fmla="*/ 2147483647 w 290"/>
                <a:gd name="T79" fmla="*/ 2147483647 h 322"/>
                <a:gd name="T80" fmla="*/ 2147483647 w 290"/>
                <a:gd name="T81" fmla="*/ 2147483647 h 322"/>
                <a:gd name="T82" fmla="*/ 2147483647 w 290"/>
                <a:gd name="T83" fmla="*/ 2147483647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0"/>
                <a:gd name="T127" fmla="*/ 0 h 322"/>
                <a:gd name="T128" fmla="*/ 290 w 290"/>
                <a:gd name="T129" fmla="*/ 322 h 3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6F73BF"/>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45" name="Freeform 4037"/>
            <p:cNvSpPr>
              <a:spLocks/>
            </p:cNvSpPr>
            <p:nvPr/>
          </p:nvSpPr>
          <p:spPr bwMode="auto">
            <a:xfrm>
              <a:off x="4697413" y="3725863"/>
              <a:ext cx="331788" cy="314325"/>
            </a:xfrm>
            <a:custGeom>
              <a:avLst/>
              <a:gdLst>
                <a:gd name="T0" fmla="*/ 2147483647 w 210"/>
                <a:gd name="T1" fmla="*/ 2147483647 h 183"/>
                <a:gd name="T2" fmla="*/ 2147483647 w 210"/>
                <a:gd name="T3" fmla="*/ 2147483647 h 183"/>
                <a:gd name="T4" fmla="*/ 2147483647 w 210"/>
                <a:gd name="T5" fmla="*/ 2147483647 h 183"/>
                <a:gd name="T6" fmla="*/ 2147483647 w 210"/>
                <a:gd name="T7" fmla="*/ 2147483647 h 183"/>
                <a:gd name="T8" fmla="*/ 2147483647 w 210"/>
                <a:gd name="T9" fmla="*/ 2147483647 h 183"/>
                <a:gd name="T10" fmla="*/ 2147483647 w 210"/>
                <a:gd name="T11" fmla="*/ 2147483647 h 183"/>
                <a:gd name="T12" fmla="*/ 2147483647 w 210"/>
                <a:gd name="T13" fmla="*/ 2147483647 h 183"/>
                <a:gd name="T14" fmla="*/ 2147483647 w 210"/>
                <a:gd name="T15" fmla="*/ 2147483647 h 183"/>
                <a:gd name="T16" fmla="*/ 2147483647 w 210"/>
                <a:gd name="T17" fmla="*/ 2147483647 h 183"/>
                <a:gd name="T18" fmla="*/ 2147483647 w 210"/>
                <a:gd name="T19" fmla="*/ 2147483647 h 183"/>
                <a:gd name="T20" fmla="*/ 2147483647 w 210"/>
                <a:gd name="T21" fmla="*/ 2147483647 h 183"/>
                <a:gd name="T22" fmla="*/ 2147483647 w 210"/>
                <a:gd name="T23" fmla="*/ 2147483647 h 183"/>
                <a:gd name="T24" fmla="*/ 2147483647 w 210"/>
                <a:gd name="T25" fmla="*/ 2147483647 h 183"/>
                <a:gd name="T26" fmla="*/ 2147483647 w 210"/>
                <a:gd name="T27" fmla="*/ 2147483647 h 183"/>
                <a:gd name="T28" fmla="*/ 2147483647 w 210"/>
                <a:gd name="T29" fmla="*/ 2147483647 h 183"/>
                <a:gd name="T30" fmla="*/ 2147483647 w 210"/>
                <a:gd name="T31" fmla="*/ 2147483647 h 183"/>
                <a:gd name="T32" fmla="*/ 2147483647 w 210"/>
                <a:gd name="T33" fmla="*/ 2147483647 h 183"/>
                <a:gd name="T34" fmla="*/ 2147483647 w 210"/>
                <a:gd name="T35" fmla="*/ 2147483647 h 183"/>
                <a:gd name="T36" fmla="*/ 2147483647 w 210"/>
                <a:gd name="T37" fmla="*/ 2147483647 h 183"/>
                <a:gd name="T38" fmla="*/ 2147483647 w 210"/>
                <a:gd name="T39" fmla="*/ 2147483647 h 183"/>
                <a:gd name="T40" fmla="*/ 2147483647 w 210"/>
                <a:gd name="T41" fmla="*/ 2147483647 h 183"/>
                <a:gd name="T42" fmla="*/ 2147483647 w 210"/>
                <a:gd name="T43" fmla="*/ 2147483647 h 183"/>
                <a:gd name="T44" fmla="*/ 2147483647 w 210"/>
                <a:gd name="T45" fmla="*/ 2147483647 h 183"/>
                <a:gd name="T46" fmla="*/ 2147483647 w 210"/>
                <a:gd name="T47" fmla="*/ 2147483647 h 183"/>
                <a:gd name="T48" fmla="*/ 2147483647 w 210"/>
                <a:gd name="T49" fmla="*/ 2147483647 h 183"/>
                <a:gd name="T50" fmla="*/ 2147483647 w 210"/>
                <a:gd name="T51" fmla="*/ 2147483647 h 183"/>
                <a:gd name="T52" fmla="*/ 2147483647 w 210"/>
                <a:gd name="T53" fmla="*/ 2147483647 h 183"/>
                <a:gd name="T54" fmla="*/ 2147483647 w 210"/>
                <a:gd name="T55" fmla="*/ 2147483647 h 183"/>
                <a:gd name="T56" fmla="*/ 2147483647 w 210"/>
                <a:gd name="T57" fmla="*/ 2147483647 h 183"/>
                <a:gd name="T58" fmla="*/ 2147483647 w 210"/>
                <a:gd name="T59" fmla="*/ 2147483647 h 183"/>
                <a:gd name="T60" fmla="*/ 2147483647 w 210"/>
                <a:gd name="T61" fmla="*/ 2147483647 h 183"/>
                <a:gd name="T62" fmla="*/ 2147483647 w 210"/>
                <a:gd name="T63" fmla="*/ 2147483647 h 183"/>
                <a:gd name="T64" fmla="*/ 2147483647 w 210"/>
                <a:gd name="T65" fmla="*/ 2147483647 h 183"/>
                <a:gd name="T66" fmla="*/ 2147483647 w 210"/>
                <a:gd name="T67" fmla="*/ 2147483647 h 183"/>
                <a:gd name="T68" fmla="*/ 2147483647 w 210"/>
                <a:gd name="T69" fmla="*/ 2147483647 h 183"/>
                <a:gd name="T70" fmla="*/ 0 w 210"/>
                <a:gd name="T71" fmla="*/ 2147483647 h 183"/>
                <a:gd name="T72" fmla="*/ 2147483647 w 210"/>
                <a:gd name="T73" fmla="*/ 2147483647 h 183"/>
                <a:gd name="T74" fmla="*/ 2147483647 w 210"/>
                <a:gd name="T75" fmla="*/ 2147483647 h 183"/>
                <a:gd name="T76" fmla="*/ 2147483647 w 210"/>
                <a:gd name="T77" fmla="*/ 2147483647 h 183"/>
                <a:gd name="T78" fmla="*/ 2147483647 w 210"/>
                <a:gd name="T79" fmla="*/ 2147483647 h 183"/>
                <a:gd name="T80" fmla="*/ 2147483647 w 210"/>
                <a:gd name="T81" fmla="*/ 2147483647 h 183"/>
                <a:gd name="T82" fmla="*/ 2147483647 w 210"/>
                <a:gd name="T83" fmla="*/ 2147483647 h 183"/>
                <a:gd name="T84" fmla="*/ 2147483647 w 210"/>
                <a:gd name="T85" fmla="*/ 2147483647 h 183"/>
                <a:gd name="T86" fmla="*/ 2147483647 w 210"/>
                <a:gd name="T87" fmla="*/ 2147483647 h 183"/>
                <a:gd name="T88" fmla="*/ 2147483647 w 210"/>
                <a:gd name="T89" fmla="*/ 2147483647 h 183"/>
                <a:gd name="T90" fmla="*/ 2147483647 w 210"/>
                <a:gd name="T91" fmla="*/ 2147483647 h 183"/>
                <a:gd name="T92" fmla="*/ 2147483647 w 210"/>
                <a:gd name="T93" fmla="*/ 0 h 183"/>
                <a:gd name="T94" fmla="*/ 2147483647 w 210"/>
                <a:gd name="T95" fmla="*/ 2147483647 h 183"/>
                <a:gd name="T96" fmla="*/ 2147483647 w 210"/>
                <a:gd name="T97" fmla="*/ 2147483647 h 183"/>
                <a:gd name="T98" fmla="*/ 2147483647 w 210"/>
                <a:gd name="T99" fmla="*/ 2147483647 h 183"/>
                <a:gd name="T100" fmla="*/ 2147483647 w 210"/>
                <a:gd name="T101" fmla="*/ 2147483647 h 183"/>
                <a:gd name="T102" fmla="*/ 2147483647 w 210"/>
                <a:gd name="T103" fmla="*/ 2147483647 h 183"/>
                <a:gd name="T104" fmla="*/ 2147483647 w 210"/>
                <a:gd name="T105" fmla="*/ 2147483647 h 1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0"/>
                <a:gd name="T160" fmla="*/ 0 h 183"/>
                <a:gd name="T161" fmla="*/ 210 w 210"/>
                <a:gd name="T162" fmla="*/ 183 h 18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0" h="183">
                  <a:moveTo>
                    <a:pt x="12" y="39"/>
                  </a:moveTo>
                  <a:lnTo>
                    <a:pt x="76" y="44"/>
                  </a:lnTo>
                  <a:lnTo>
                    <a:pt x="109" y="33"/>
                  </a:lnTo>
                  <a:lnTo>
                    <a:pt x="145" y="2"/>
                  </a:lnTo>
                  <a:lnTo>
                    <a:pt x="174" y="42"/>
                  </a:lnTo>
                  <a:lnTo>
                    <a:pt x="178" y="44"/>
                  </a:lnTo>
                  <a:lnTo>
                    <a:pt x="155" y="82"/>
                  </a:lnTo>
                  <a:lnTo>
                    <a:pt x="161" y="89"/>
                  </a:lnTo>
                  <a:lnTo>
                    <a:pt x="179" y="102"/>
                  </a:lnTo>
                  <a:lnTo>
                    <a:pt x="185" y="116"/>
                  </a:lnTo>
                  <a:lnTo>
                    <a:pt x="197" y="136"/>
                  </a:lnTo>
                  <a:lnTo>
                    <a:pt x="204" y="136"/>
                  </a:lnTo>
                  <a:lnTo>
                    <a:pt x="210" y="156"/>
                  </a:lnTo>
                  <a:lnTo>
                    <a:pt x="179" y="156"/>
                  </a:lnTo>
                  <a:lnTo>
                    <a:pt x="173" y="163"/>
                  </a:lnTo>
                  <a:lnTo>
                    <a:pt x="167" y="176"/>
                  </a:lnTo>
                  <a:lnTo>
                    <a:pt x="149" y="176"/>
                  </a:lnTo>
                  <a:lnTo>
                    <a:pt x="137" y="176"/>
                  </a:lnTo>
                  <a:lnTo>
                    <a:pt x="125" y="176"/>
                  </a:lnTo>
                  <a:lnTo>
                    <a:pt x="119" y="183"/>
                  </a:lnTo>
                  <a:lnTo>
                    <a:pt x="107" y="170"/>
                  </a:lnTo>
                  <a:lnTo>
                    <a:pt x="94" y="156"/>
                  </a:lnTo>
                  <a:lnTo>
                    <a:pt x="88" y="163"/>
                  </a:lnTo>
                  <a:lnTo>
                    <a:pt x="76" y="163"/>
                  </a:lnTo>
                  <a:lnTo>
                    <a:pt x="64" y="149"/>
                  </a:lnTo>
                  <a:lnTo>
                    <a:pt x="58" y="149"/>
                  </a:lnTo>
                  <a:lnTo>
                    <a:pt x="58" y="136"/>
                  </a:lnTo>
                  <a:lnTo>
                    <a:pt x="46" y="122"/>
                  </a:lnTo>
                  <a:lnTo>
                    <a:pt x="40" y="116"/>
                  </a:lnTo>
                  <a:lnTo>
                    <a:pt x="22" y="96"/>
                  </a:lnTo>
                  <a:lnTo>
                    <a:pt x="22" y="89"/>
                  </a:lnTo>
                  <a:lnTo>
                    <a:pt x="20" y="84"/>
                  </a:lnTo>
                  <a:lnTo>
                    <a:pt x="3" y="75"/>
                  </a:lnTo>
                  <a:lnTo>
                    <a:pt x="3" y="69"/>
                  </a:lnTo>
                  <a:lnTo>
                    <a:pt x="0" y="66"/>
                  </a:lnTo>
                  <a:lnTo>
                    <a:pt x="15" y="42"/>
                  </a:lnTo>
                  <a:lnTo>
                    <a:pt x="20" y="41"/>
                  </a:lnTo>
                  <a:lnTo>
                    <a:pt x="41" y="41"/>
                  </a:lnTo>
                  <a:lnTo>
                    <a:pt x="50" y="42"/>
                  </a:lnTo>
                  <a:lnTo>
                    <a:pt x="84" y="41"/>
                  </a:lnTo>
                  <a:lnTo>
                    <a:pt x="104" y="33"/>
                  </a:lnTo>
                  <a:lnTo>
                    <a:pt x="125" y="20"/>
                  </a:lnTo>
                  <a:lnTo>
                    <a:pt x="146" y="2"/>
                  </a:lnTo>
                  <a:lnTo>
                    <a:pt x="173" y="41"/>
                  </a:lnTo>
                  <a:lnTo>
                    <a:pt x="164" y="29"/>
                  </a:lnTo>
                  <a:lnTo>
                    <a:pt x="144" y="0"/>
                  </a:lnTo>
                  <a:lnTo>
                    <a:pt x="119" y="27"/>
                  </a:lnTo>
                  <a:lnTo>
                    <a:pt x="74" y="44"/>
                  </a:lnTo>
                  <a:lnTo>
                    <a:pt x="62" y="45"/>
                  </a:lnTo>
                  <a:lnTo>
                    <a:pt x="15" y="42"/>
                  </a:lnTo>
                  <a:lnTo>
                    <a:pt x="3" y="60"/>
                  </a:lnTo>
                  <a:lnTo>
                    <a:pt x="12" y="39"/>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sp>
          <p:nvSpPr>
            <p:cNvPr id="41446" name="Freeform 3830"/>
            <p:cNvSpPr>
              <a:spLocks/>
            </p:cNvSpPr>
            <p:nvPr/>
          </p:nvSpPr>
          <p:spPr bwMode="auto">
            <a:xfrm>
              <a:off x="2058988" y="4776788"/>
              <a:ext cx="298450" cy="1273175"/>
            </a:xfrm>
            <a:custGeom>
              <a:avLst/>
              <a:gdLst>
                <a:gd name="T0" fmla="*/ 2147483647 w 191"/>
                <a:gd name="T1" fmla="*/ 2147483647 h 712"/>
                <a:gd name="T2" fmla="*/ 2147483647 w 191"/>
                <a:gd name="T3" fmla="*/ 2147483647 h 712"/>
                <a:gd name="T4" fmla="*/ 2147483647 w 191"/>
                <a:gd name="T5" fmla="*/ 2147483647 h 712"/>
                <a:gd name="T6" fmla="*/ 2147483647 w 191"/>
                <a:gd name="T7" fmla="*/ 2147483647 h 712"/>
                <a:gd name="T8" fmla="*/ 2147483647 w 191"/>
                <a:gd name="T9" fmla="*/ 2147483647 h 712"/>
                <a:gd name="T10" fmla="*/ 2147483647 w 191"/>
                <a:gd name="T11" fmla="*/ 2147483647 h 712"/>
                <a:gd name="T12" fmla="*/ 2147483647 w 191"/>
                <a:gd name="T13" fmla="*/ 2147483647 h 712"/>
                <a:gd name="T14" fmla="*/ 2147483647 w 191"/>
                <a:gd name="T15" fmla="*/ 2147483647 h 712"/>
                <a:gd name="T16" fmla="*/ 2147483647 w 191"/>
                <a:gd name="T17" fmla="*/ 2147483647 h 712"/>
                <a:gd name="T18" fmla="*/ 2147483647 w 191"/>
                <a:gd name="T19" fmla="*/ 2147483647 h 712"/>
                <a:gd name="T20" fmla="*/ 2147483647 w 191"/>
                <a:gd name="T21" fmla="*/ 2147483647 h 712"/>
                <a:gd name="T22" fmla="*/ 2147483647 w 191"/>
                <a:gd name="T23" fmla="*/ 2147483647 h 712"/>
                <a:gd name="T24" fmla="*/ 2147483647 w 191"/>
                <a:gd name="T25" fmla="*/ 2147483647 h 712"/>
                <a:gd name="T26" fmla="*/ 2147483647 w 191"/>
                <a:gd name="T27" fmla="*/ 2147483647 h 712"/>
                <a:gd name="T28" fmla="*/ 2147483647 w 191"/>
                <a:gd name="T29" fmla="*/ 2147483647 h 712"/>
                <a:gd name="T30" fmla="*/ 2147483647 w 191"/>
                <a:gd name="T31" fmla="*/ 2147483647 h 712"/>
                <a:gd name="T32" fmla="*/ 2147483647 w 191"/>
                <a:gd name="T33" fmla="*/ 2147483647 h 712"/>
                <a:gd name="T34" fmla="*/ 2147483647 w 191"/>
                <a:gd name="T35" fmla="*/ 2147483647 h 712"/>
                <a:gd name="T36" fmla="*/ 2147483647 w 191"/>
                <a:gd name="T37" fmla="*/ 2147483647 h 712"/>
                <a:gd name="T38" fmla="*/ 2147483647 w 191"/>
                <a:gd name="T39" fmla="*/ 2147483647 h 712"/>
                <a:gd name="T40" fmla="*/ 2147483647 w 191"/>
                <a:gd name="T41" fmla="*/ 2147483647 h 712"/>
                <a:gd name="T42" fmla="*/ 2147483647 w 191"/>
                <a:gd name="T43" fmla="*/ 2147483647 h 712"/>
                <a:gd name="T44" fmla="*/ 2147483647 w 191"/>
                <a:gd name="T45" fmla="*/ 2147483647 h 712"/>
                <a:gd name="T46" fmla="*/ 2147483647 w 191"/>
                <a:gd name="T47" fmla="*/ 2147483647 h 712"/>
                <a:gd name="T48" fmla="*/ 2147483647 w 191"/>
                <a:gd name="T49" fmla="*/ 2147483647 h 712"/>
                <a:gd name="T50" fmla="*/ 2147483647 w 191"/>
                <a:gd name="T51" fmla="*/ 2147483647 h 712"/>
                <a:gd name="T52" fmla="*/ 2147483647 w 191"/>
                <a:gd name="T53" fmla="*/ 2147483647 h 712"/>
                <a:gd name="T54" fmla="*/ 2147483647 w 191"/>
                <a:gd name="T55" fmla="*/ 2147483647 h 712"/>
                <a:gd name="T56" fmla="*/ 2147483647 w 191"/>
                <a:gd name="T57" fmla="*/ 2147483647 h 712"/>
                <a:gd name="T58" fmla="*/ 2147483647 w 191"/>
                <a:gd name="T59" fmla="*/ 2147483647 h 712"/>
                <a:gd name="T60" fmla="*/ 2147483647 w 191"/>
                <a:gd name="T61" fmla="*/ 2147483647 h 712"/>
                <a:gd name="T62" fmla="*/ 2147483647 w 191"/>
                <a:gd name="T63" fmla="*/ 2147483647 h 712"/>
                <a:gd name="T64" fmla="*/ 2147483647 w 191"/>
                <a:gd name="T65" fmla="*/ 2147483647 h 712"/>
                <a:gd name="T66" fmla="*/ 2147483647 w 191"/>
                <a:gd name="T67" fmla="*/ 2147483647 h 712"/>
                <a:gd name="T68" fmla="*/ 2147483647 w 191"/>
                <a:gd name="T69" fmla="*/ 2147483647 h 712"/>
                <a:gd name="T70" fmla="*/ 2147483647 w 191"/>
                <a:gd name="T71" fmla="*/ 2147483647 h 712"/>
                <a:gd name="T72" fmla="*/ 2147483647 w 191"/>
                <a:gd name="T73" fmla="*/ 2147483647 h 712"/>
                <a:gd name="T74" fmla="*/ 2147483647 w 191"/>
                <a:gd name="T75" fmla="*/ 2147483647 h 712"/>
                <a:gd name="T76" fmla="*/ 2147483647 w 191"/>
                <a:gd name="T77" fmla="*/ 2147483647 h 712"/>
                <a:gd name="T78" fmla="*/ 2147483647 w 191"/>
                <a:gd name="T79" fmla="*/ 2147483647 h 712"/>
                <a:gd name="T80" fmla="*/ 2147483647 w 191"/>
                <a:gd name="T81" fmla="*/ 2147483647 h 712"/>
                <a:gd name="T82" fmla="*/ 0 w 191"/>
                <a:gd name="T83" fmla="*/ 2147483647 h 712"/>
                <a:gd name="T84" fmla="*/ 2147483647 w 191"/>
                <a:gd name="T85" fmla="*/ 2147483647 h 712"/>
                <a:gd name="T86" fmla="*/ 2147483647 w 191"/>
                <a:gd name="T87" fmla="*/ 2147483647 h 712"/>
                <a:gd name="T88" fmla="*/ 2147483647 w 191"/>
                <a:gd name="T89" fmla="*/ 2147483647 h 7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1"/>
                <a:gd name="T136" fmla="*/ 0 h 712"/>
                <a:gd name="T137" fmla="*/ 191 w 191"/>
                <a:gd name="T138" fmla="*/ 712 h 71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1" h="712">
                  <a:moveTo>
                    <a:pt x="12" y="251"/>
                  </a:moveTo>
                  <a:lnTo>
                    <a:pt x="12" y="269"/>
                  </a:lnTo>
                  <a:lnTo>
                    <a:pt x="18" y="281"/>
                  </a:lnTo>
                  <a:lnTo>
                    <a:pt x="18" y="311"/>
                  </a:lnTo>
                  <a:lnTo>
                    <a:pt x="18" y="347"/>
                  </a:lnTo>
                  <a:lnTo>
                    <a:pt x="12" y="365"/>
                  </a:lnTo>
                  <a:lnTo>
                    <a:pt x="12" y="383"/>
                  </a:lnTo>
                  <a:lnTo>
                    <a:pt x="12" y="389"/>
                  </a:lnTo>
                  <a:lnTo>
                    <a:pt x="18" y="407"/>
                  </a:lnTo>
                  <a:lnTo>
                    <a:pt x="18" y="425"/>
                  </a:lnTo>
                  <a:lnTo>
                    <a:pt x="24" y="443"/>
                  </a:lnTo>
                  <a:lnTo>
                    <a:pt x="24" y="461"/>
                  </a:lnTo>
                  <a:lnTo>
                    <a:pt x="35" y="479"/>
                  </a:lnTo>
                  <a:lnTo>
                    <a:pt x="41" y="479"/>
                  </a:lnTo>
                  <a:lnTo>
                    <a:pt x="47" y="479"/>
                  </a:lnTo>
                  <a:lnTo>
                    <a:pt x="53" y="473"/>
                  </a:lnTo>
                  <a:lnTo>
                    <a:pt x="53" y="485"/>
                  </a:lnTo>
                  <a:lnTo>
                    <a:pt x="53" y="491"/>
                  </a:lnTo>
                  <a:lnTo>
                    <a:pt x="53" y="497"/>
                  </a:lnTo>
                  <a:lnTo>
                    <a:pt x="53" y="509"/>
                  </a:lnTo>
                  <a:lnTo>
                    <a:pt x="59" y="520"/>
                  </a:lnTo>
                  <a:lnTo>
                    <a:pt x="59" y="526"/>
                  </a:lnTo>
                  <a:lnTo>
                    <a:pt x="65" y="532"/>
                  </a:lnTo>
                  <a:lnTo>
                    <a:pt x="59" y="544"/>
                  </a:lnTo>
                  <a:lnTo>
                    <a:pt x="65" y="550"/>
                  </a:lnTo>
                  <a:lnTo>
                    <a:pt x="65" y="556"/>
                  </a:lnTo>
                  <a:lnTo>
                    <a:pt x="65" y="568"/>
                  </a:lnTo>
                  <a:lnTo>
                    <a:pt x="59" y="574"/>
                  </a:lnTo>
                  <a:lnTo>
                    <a:pt x="59" y="568"/>
                  </a:lnTo>
                  <a:lnTo>
                    <a:pt x="53" y="568"/>
                  </a:lnTo>
                  <a:lnTo>
                    <a:pt x="53" y="562"/>
                  </a:lnTo>
                  <a:lnTo>
                    <a:pt x="47" y="562"/>
                  </a:lnTo>
                  <a:lnTo>
                    <a:pt x="35" y="580"/>
                  </a:lnTo>
                  <a:lnTo>
                    <a:pt x="41" y="580"/>
                  </a:lnTo>
                  <a:lnTo>
                    <a:pt x="47" y="574"/>
                  </a:lnTo>
                  <a:lnTo>
                    <a:pt x="53" y="580"/>
                  </a:lnTo>
                  <a:lnTo>
                    <a:pt x="65" y="586"/>
                  </a:lnTo>
                  <a:lnTo>
                    <a:pt x="59" y="592"/>
                  </a:lnTo>
                  <a:lnTo>
                    <a:pt x="65" y="592"/>
                  </a:lnTo>
                  <a:lnTo>
                    <a:pt x="59" y="598"/>
                  </a:lnTo>
                  <a:lnTo>
                    <a:pt x="71" y="598"/>
                  </a:lnTo>
                  <a:lnTo>
                    <a:pt x="77" y="592"/>
                  </a:lnTo>
                  <a:lnTo>
                    <a:pt x="83" y="604"/>
                  </a:lnTo>
                  <a:lnTo>
                    <a:pt x="71" y="604"/>
                  </a:lnTo>
                  <a:lnTo>
                    <a:pt x="65" y="604"/>
                  </a:lnTo>
                  <a:lnTo>
                    <a:pt x="71" y="616"/>
                  </a:lnTo>
                  <a:lnTo>
                    <a:pt x="77" y="628"/>
                  </a:lnTo>
                  <a:lnTo>
                    <a:pt x="77" y="634"/>
                  </a:lnTo>
                  <a:lnTo>
                    <a:pt x="83" y="640"/>
                  </a:lnTo>
                  <a:lnTo>
                    <a:pt x="77" y="646"/>
                  </a:lnTo>
                  <a:lnTo>
                    <a:pt x="89" y="652"/>
                  </a:lnTo>
                  <a:lnTo>
                    <a:pt x="95" y="658"/>
                  </a:lnTo>
                  <a:lnTo>
                    <a:pt x="95" y="664"/>
                  </a:lnTo>
                  <a:lnTo>
                    <a:pt x="101" y="664"/>
                  </a:lnTo>
                  <a:lnTo>
                    <a:pt x="107" y="670"/>
                  </a:lnTo>
                  <a:lnTo>
                    <a:pt x="101" y="670"/>
                  </a:lnTo>
                  <a:lnTo>
                    <a:pt x="107" y="676"/>
                  </a:lnTo>
                  <a:lnTo>
                    <a:pt x="113" y="682"/>
                  </a:lnTo>
                  <a:lnTo>
                    <a:pt x="119" y="688"/>
                  </a:lnTo>
                  <a:lnTo>
                    <a:pt x="119" y="694"/>
                  </a:lnTo>
                  <a:lnTo>
                    <a:pt x="125" y="700"/>
                  </a:lnTo>
                  <a:lnTo>
                    <a:pt x="131" y="700"/>
                  </a:lnTo>
                  <a:lnTo>
                    <a:pt x="125" y="706"/>
                  </a:lnTo>
                  <a:lnTo>
                    <a:pt x="137" y="706"/>
                  </a:lnTo>
                  <a:lnTo>
                    <a:pt x="161" y="712"/>
                  </a:lnTo>
                  <a:lnTo>
                    <a:pt x="161" y="694"/>
                  </a:lnTo>
                  <a:lnTo>
                    <a:pt x="173" y="682"/>
                  </a:lnTo>
                  <a:lnTo>
                    <a:pt x="191" y="688"/>
                  </a:lnTo>
                  <a:lnTo>
                    <a:pt x="161" y="676"/>
                  </a:lnTo>
                  <a:lnTo>
                    <a:pt x="131" y="676"/>
                  </a:lnTo>
                  <a:lnTo>
                    <a:pt x="125" y="670"/>
                  </a:lnTo>
                  <a:lnTo>
                    <a:pt x="113" y="652"/>
                  </a:lnTo>
                  <a:lnTo>
                    <a:pt x="107" y="652"/>
                  </a:lnTo>
                  <a:lnTo>
                    <a:pt x="89" y="628"/>
                  </a:lnTo>
                  <a:lnTo>
                    <a:pt x="101" y="616"/>
                  </a:lnTo>
                  <a:lnTo>
                    <a:pt x="95" y="592"/>
                  </a:lnTo>
                  <a:lnTo>
                    <a:pt x="95" y="568"/>
                  </a:lnTo>
                  <a:lnTo>
                    <a:pt x="89" y="550"/>
                  </a:lnTo>
                  <a:lnTo>
                    <a:pt x="89" y="544"/>
                  </a:lnTo>
                  <a:lnTo>
                    <a:pt x="83" y="538"/>
                  </a:lnTo>
                  <a:lnTo>
                    <a:pt x="89" y="532"/>
                  </a:lnTo>
                  <a:lnTo>
                    <a:pt x="77" y="526"/>
                  </a:lnTo>
                  <a:lnTo>
                    <a:pt x="71" y="509"/>
                  </a:lnTo>
                  <a:lnTo>
                    <a:pt x="65" y="497"/>
                  </a:lnTo>
                  <a:lnTo>
                    <a:pt x="65" y="479"/>
                  </a:lnTo>
                  <a:lnTo>
                    <a:pt x="53" y="455"/>
                  </a:lnTo>
                  <a:lnTo>
                    <a:pt x="53" y="431"/>
                  </a:lnTo>
                  <a:lnTo>
                    <a:pt x="59" y="419"/>
                  </a:lnTo>
                  <a:lnTo>
                    <a:pt x="53" y="407"/>
                  </a:lnTo>
                  <a:lnTo>
                    <a:pt x="47" y="377"/>
                  </a:lnTo>
                  <a:lnTo>
                    <a:pt x="53" y="365"/>
                  </a:lnTo>
                  <a:lnTo>
                    <a:pt x="47" y="347"/>
                  </a:lnTo>
                  <a:lnTo>
                    <a:pt x="53" y="323"/>
                  </a:lnTo>
                  <a:lnTo>
                    <a:pt x="47" y="311"/>
                  </a:lnTo>
                  <a:lnTo>
                    <a:pt x="41" y="293"/>
                  </a:lnTo>
                  <a:lnTo>
                    <a:pt x="29" y="281"/>
                  </a:lnTo>
                  <a:lnTo>
                    <a:pt x="35" y="269"/>
                  </a:lnTo>
                  <a:lnTo>
                    <a:pt x="35" y="251"/>
                  </a:lnTo>
                  <a:lnTo>
                    <a:pt x="35" y="239"/>
                  </a:lnTo>
                  <a:lnTo>
                    <a:pt x="35" y="227"/>
                  </a:lnTo>
                  <a:lnTo>
                    <a:pt x="41" y="209"/>
                  </a:lnTo>
                  <a:lnTo>
                    <a:pt x="47" y="191"/>
                  </a:lnTo>
                  <a:lnTo>
                    <a:pt x="53" y="185"/>
                  </a:lnTo>
                  <a:lnTo>
                    <a:pt x="47" y="173"/>
                  </a:lnTo>
                  <a:lnTo>
                    <a:pt x="41" y="144"/>
                  </a:lnTo>
                  <a:lnTo>
                    <a:pt x="47" y="132"/>
                  </a:lnTo>
                  <a:lnTo>
                    <a:pt x="59" y="126"/>
                  </a:lnTo>
                  <a:lnTo>
                    <a:pt x="65" y="108"/>
                  </a:lnTo>
                  <a:lnTo>
                    <a:pt x="59" y="102"/>
                  </a:lnTo>
                  <a:lnTo>
                    <a:pt x="47" y="102"/>
                  </a:lnTo>
                  <a:lnTo>
                    <a:pt x="41" y="84"/>
                  </a:lnTo>
                  <a:lnTo>
                    <a:pt x="35" y="66"/>
                  </a:lnTo>
                  <a:lnTo>
                    <a:pt x="29" y="48"/>
                  </a:lnTo>
                  <a:lnTo>
                    <a:pt x="29" y="36"/>
                  </a:lnTo>
                  <a:lnTo>
                    <a:pt x="24" y="18"/>
                  </a:lnTo>
                  <a:lnTo>
                    <a:pt x="18" y="6"/>
                  </a:lnTo>
                  <a:lnTo>
                    <a:pt x="12" y="0"/>
                  </a:lnTo>
                  <a:lnTo>
                    <a:pt x="6" y="6"/>
                  </a:lnTo>
                  <a:lnTo>
                    <a:pt x="0" y="12"/>
                  </a:lnTo>
                  <a:lnTo>
                    <a:pt x="0" y="42"/>
                  </a:lnTo>
                  <a:lnTo>
                    <a:pt x="6" y="66"/>
                  </a:lnTo>
                  <a:lnTo>
                    <a:pt x="6" y="84"/>
                  </a:lnTo>
                  <a:lnTo>
                    <a:pt x="6" y="108"/>
                  </a:lnTo>
                  <a:lnTo>
                    <a:pt x="6" y="120"/>
                  </a:lnTo>
                  <a:lnTo>
                    <a:pt x="6" y="144"/>
                  </a:lnTo>
                  <a:lnTo>
                    <a:pt x="12" y="161"/>
                  </a:lnTo>
                  <a:lnTo>
                    <a:pt x="6" y="221"/>
                  </a:lnTo>
                  <a:lnTo>
                    <a:pt x="12" y="233"/>
                  </a:lnTo>
                  <a:lnTo>
                    <a:pt x="12" y="251"/>
                  </a:lnTo>
                  <a:close/>
                </a:path>
              </a:pathLst>
            </a:custGeom>
            <a:solidFill>
              <a:srgbClr val="E1E1E1"/>
            </a:solidFill>
            <a:ln w="9525">
              <a:solidFill>
                <a:srgbClr val="000000"/>
              </a:solidFill>
              <a:round/>
              <a:headEnd/>
              <a:tailEnd/>
            </a:ln>
          </p:spPr>
          <p:txBody>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nl-NL" altLang="en-US"/>
            </a:p>
          </p:txBody>
        </p:sp>
      </p:grpSp>
      <p:sp>
        <p:nvSpPr>
          <p:cNvPr id="2" name="Slide Number Placeholder 1"/>
          <p:cNvSpPr>
            <a:spLocks noGrp="1"/>
          </p:cNvSpPr>
          <p:nvPr>
            <p:ph type="sldNum" sz="quarter" idx="10"/>
          </p:nvPr>
        </p:nvSpPr>
        <p:spPr/>
        <p:txBody>
          <a:bodyPr/>
          <a:lstStyle/>
          <a:p>
            <a:pPr>
              <a:defRPr/>
            </a:pPr>
            <a:fld id="{21517826-A1A8-4B20-83BB-6B4226365DCE}" type="slidenum">
              <a:rPr lang="en-US" smtClean="0"/>
              <a:pPr>
                <a:defRPr/>
              </a:pPr>
              <a:t>83</a:t>
            </a:fld>
            <a:endParaRPr lang="en-US"/>
          </a:p>
        </p:txBody>
      </p:sp>
    </p:spTree>
    <p:extLst>
      <p:ext uri="{BB962C8B-B14F-4D97-AF65-F5344CB8AC3E}">
        <p14:creationId xmlns:p14="http://schemas.microsoft.com/office/powerpoint/2010/main" val="143598285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algn="ctr" eaLnBrk="1" hangingPunct="1"/>
            <a:r>
              <a:rPr lang="fr-CH" altLang="en-US" smtClean="0"/>
              <a:t>International Applications</a:t>
            </a:r>
            <a:endParaRPr lang="en-US" altLang="en-US" smtClean="0"/>
          </a:p>
        </p:txBody>
      </p:sp>
      <p:pic>
        <p:nvPicPr>
          <p:cNvPr id="43011" name="Picture 3"/>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2413" y="1628775"/>
            <a:ext cx="8489950"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84</a:t>
            </a:fld>
            <a:endParaRPr lang="en-US"/>
          </a:p>
        </p:txBody>
      </p:sp>
    </p:spTree>
    <p:extLst>
      <p:ext uri="{BB962C8B-B14F-4D97-AF65-F5344CB8AC3E}">
        <p14:creationId xmlns:p14="http://schemas.microsoft.com/office/powerpoint/2010/main" val="305053136"/>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23850" y="12700"/>
            <a:ext cx="8229600" cy="1143000"/>
          </a:xfrm>
        </p:spPr>
        <p:txBody>
          <a:bodyPr/>
          <a:lstStyle/>
          <a:p>
            <a:pPr algn="ctr" eaLnBrk="1" hangingPunct="1"/>
            <a:r>
              <a:rPr lang="fr-CH" altLang="en-US" sz="4000" smtClean="0"/>
              <a:t>Market Share</a:t>
            </a:r>
            <a:endParaRPr lang="en-US" altLang="en-US" sz="4000" smtClean="0"/>
          </a:p>
        </p:txBody>
      </p:sp>
      <p:pic>
        <p:nvPicPr>
          <p:cNvPr id="44035" name="Picture 3"/>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23850" y="1155700"/>
            <a:ext cx="8672513"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85</a:t>
            </a:fld>
            <a:endParaRPr lang="en-US"/>
          </a:p>
        </p:txBody>
      </p:sp>
    </p:spTree>
    <p:extLst>
      <p:ext uri="{BB962C8B-B14F-4D97-AF65-F5344CB8AC3E}">
        <p14:creationId xmlns:p14="http://schemas.microsoft.com/office/powerpoint/2010/main" val="2001623888"/>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algn="ctr"/>
            <a:r>
              <a:rPr lang="en-US" altLang="en-US" smtClean="0"/>
              <a:t>Top offices of origin – 2013</a:t>
            </a:r>
          </a:p>
        </p:txBody>
      </p:sp>
      <p:sp>
        <p:nvSpPr>
          <p:cNvPr id="45059" name="Rectangle 6"/>
          <p:cNvSpPr>
            <a:spLocks noGrp="1" noChangeArrowheads="1"/>
          </p:cNvSpPr>
          <p:nvPr>
            <p:ph type="body" sz="half" idx="1"/>
          </p:nvPr>
        </p:nvSpPr>
        <p:spPr/>
        <p:txBody>
          <a:bodyPr/>
          <a:lstStyle/>
          <a:p>
            <a:pPr>
              <a:buFontTx/>
              <a:buNone/>
            </a:pPr>
            <a:r>
              <a:rPr lang="fr-CH" altLang="en-US" sz="2000" smtClean="0"/>
              <a:t>			</a:t>
            </a:r>
            <a:endParaRPr lang="en-US" altLang="en-US" sz="2000" smtClean="0"/>
          </a:p>
        </p:txBody>
      </p:sp>
      <p:graphicFrame>
        <p:nvGraphicFramePr>
          <p:cNvPr id="6" name="Group 52"/>
          <p:cNvGraphicFramePr>
            <a:graphicFrameLocks noGrp="1"/>
          </p:cNvGraphicFramePr>
          <p:nvPr>
            <p:ph sz="half" idx="2"/>
          </p:nvPr>
        </p:nvGraphicFramePr>
        <p:xfrm>
          <a:off x="1403350" y="1557338"/>
          <a:ext cx="5976938" cy="4478334"/>
        </p:xfrm>
        <a:graphic>
          <a:graphicData uri="http://schemas.openxmlformats.org/drawingml/2006/table">
            <a:tbl>
              <a:tblPr/>
              <a:tblGrid>
                <a:gridCol w="3240508"/>
                <a:gridCol w="2736430"/>
              </a:tblGrid>
              <a:tr h="51434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70899B"/>
                          </a:solidFill>
                          <a:effectLst/>
                          <a:latin typeface="Arial" charset="0"/>
                          <a:cs typeface="Arial" charset="0"/>
                        </a:rPr>
                        <a:t>Contracting Parties</a:t>
                      </a:r>
                    </a:p>
                  </a:txBody>
                  <a:tcPr marL="91444" marR="914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noProof="0" dirty="0" smtClean="0">
                          <a:ln>
                            <a:noFill/>
                          </a:ln>
                          <a:solidFill>
                            <a:srgbClr val="70899B"/>
                          </a:solidFill>
                          <a:effectLst/>
                          <a:latin typeface="Arial" charset="0"/>
                          <a:cs typeface="Arial" charset="0"/>
                        </a:rPr>
                        <a:t>2013</a:t>
                      </a:r>
                      <a:endParaRPr kumimoji="0" lang="en-US" sz="2000" b="1" i="0" u="none" strike="noStrike" cap="none" normalizeH="0" baseline="0" dirty="0" smtClean="0">
                        <a:ln>
                          <a:noFill/>
                        </a:ln>
                        <a:solidFill>
                          <a:srgbClr val="70899B"/>
                        </a:solidFill>
                        <a:effectLst/>
                        <a:latin typeface="Arial" charset="0"/>
                        <a:cs typeface="Arial" charset="0"/>
                      </a:endParaRPr>
                    </a:p>
                  </a:txBody>
                  <a:tcPr marL="91444" marR="914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European Union</a:t>
                      </a:r>
                    </a:p>
                  </a:txBody>
                  <a:tcPr marL="91444" marR="914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6,814</a:t>
                      </a:r>
                    </a:p>
                  </a:txBody>
                  <a:tcPr marL="91444" marR="914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United States of America</a:t>
                      </a:r>
                    </a:p>
                  </a:txBody>
                  <a:tcPr marL="91444" marR="914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5,893</a:t>
                      </a:r>
                    </a:p>
                  </a:txBody>
                  <a:tcPr marL="91444" marR="914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Germany</a:t>
                      </a:r>
                    </a:p>
                  </a:txBody>
                  <a:tcPr marL="91444" marR="914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4,357</a:t>
                      </a:r>
                    </a:p>
                  </a:txBody>
                  <a:tcPr marL="91444" marR="914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France</a:t>
                      </a:r>
                    </a:p>
                  </a:txBody>
                  <a:tcPr marL="91444" marR="914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3,514</a:t>
                      </a:r>
                    </a:p>
                  </a:txBody>
                  <a:tcPr marL="91444" marR="914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Switzerland</a:t>
                      </a:r>
                    </a:p>
                  </a:txBody>
                  <a:tcPr marL="91444" marR="914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2,885</a:t>
                      </a:r>
                    </a:p>
                  </a:txBody>
                  <a:tcPr marL="91444" marR="914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China</a:t>
                      </a:r>
                    </a:p>
                  </a:txBody>
                  <a:tcPr marL="91444" marR="914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2,455</a:t>
                      </a:r>
                    </a:p>
                  </a:txBody>
                  <a:tcPr marL="91444" marR="914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Italy</a:t>
                      </a:r>
                    </a:p>
                  </a:txBody>
                  <a:tcPr marL="91444" marR="914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2,118</a:t>
                      </a:r>
                    </a:p>
                  </a:txBody>
                  <a:tcPr marL="91444" marR="914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Japan</a:t>
                      </a:r>
                    </a:p>
                  </a:txBody>
                  <a:tcPr marL="91444" marR="914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1,855</a:t>
                      </a:r>
                    </a:p>
                  </a:txBody>
                  <a:tcPr marL="91444" marR="914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Benelux</a:t>
                      </a:r>
                    </a:p>
                  </a:txBody>
                  <a:tcPr marL="91444" marR="914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1,784</a:t>
                      </a:r>
                    </a:p>
                  </a:txBody>
                  <a:tcPr marL="91444" marR="914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United Kingdom</a:t>
                      </a:r>
                    </a:p>
                  </a:txBody>
                  <a:tcPr marL="91444" marR="914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1,580</a:t>
                      </a:r>
                    </a:p>
                  </a:txBody>
                  <a:tcPr marL="91444" marR="914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Slide Number Placeholder 1"/>
          <p:cNvSpPr>
            <a:spLocks noGrp="1"/>
          </p:cNvSpPr>
          <p:nvPr>
            <p:ph type="sldNum" sz="quarter" idx="10"/>
          </p:nvPr>
        </p:nvSpPr>
        <p:spPr/>
        <p:txBody>
          <a:bodyPr/>
          <a:lstStyle/>
          <a:p>
            <a:pPr>
              <a:defRPr/>
            </a:pPr>
            <a:fld id="{E43F729B-CD24-45D8-AA95-E5B03AA4D318}" type="slidenum">
              <a:rPr lang="en-US" smtClean="0"/>
              <a:pPr>
                <a:defRPr/>
              </a:pPr>
              <a:t>86</a:t>
            </a:fld>
            <a:endParaRPr lang="en-US"/>
          </a:p>
        </p:txBody>
      </p:sp>
    </p:spTree>
    <p:extLst>
      <p:ext uri="{BB962C8B-B14F-4D97-AF65-F5344CB8AC3E}">
        <p14:creationId xmlns:p14="http://schemas.microsoft.com/office/powerpoint/2010/main" val="2138140702"/>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260350"/>
            <a:ext cx="8229600" cy="1143000"/>
          </a:xfrm>
        </p:spPr>
        <p:txBody>
          <a:bodyPr/>
          <a:lstStyle/>
          <a:p>
            <a:pPr algn="ctr"/>
            <a:r>
              <a:rPr lang="en-US" altLang="en-US" smtClean="0"/>
              <a:t>Top designations – 2013</a:t>
            </a:r>
          </a:p>
        </p:txBody>
      </p:sp>
      <p:sp>
        <p:nvSpPr>
          <p:cNvPr id="46083" name="Rectangle 6"/>
          <p:cNvSpPr>
            <a:spLocks noChangeArrowheads="1"/>
          </p:cNvSpPr>
          <p:nvPr/>
        </p:nvSpPr>
        <p:spPr bwMode="auto">
          <a:xfrm>
            <a:off x="0" y="2359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eaLnBrk="1" hangingPunct="1"/>
            <a:endParaRPr lang="en-US" altLang="en-US"/>
          </a:p>
        </p:txBody>
      </p:sp>
      <p:sp>
        <p:nvSpPr>
          <p:cNvPr id="46084" name="Rectangle 7"/>
          <p:cNvSpPr>
            <a:spLocks noChangeArrowheads="1"/>
          </p:cNvSpPr>
          <p:nvPr/>
        </p:nvSpPr>
        <p:spPr bwMode="auto">
          <a:xfrm>
            <a:off x="4445000" y="4254500"/>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r>
              <a:rPr lang="en-US" altLang="en-US" sz="1000">
                <a:cs typeface="Times New Roman" pitchFamily="-102" charset="0"/>
              </a:rPr>
              <a:t>  </a:t>
            </a:r>
            <a:endParaRPr lang="en-US" altLang="en-US"/>
          </a:p>
        </p:txBody>
      </p:sp>
      <p:graphicFrame>
        <p:nvGraphicFramePr>
          <p:cNvPr id="6" name="Group 93"/>
          <p:cNvGraphicFramePr>
            <a:graphicFrameLocks noGrp="1"/>
          </p:cNvGraphicFramePr>
          <p:nvPr/>
        </p:nvGraphicFramePr>
        <p:xfrm>
          <a:off x="1798638" y="1341438"/>
          <a:ext cx="5546725" cy="4664078"/>
        </p:xfrm>
        <a:graphic>
          <a:graphicData uri="http://schemas.openxmlformats.org/drawingml/2006/table">
            <a:tbl>
              <a:tblPr/>
              <a:tblGrid>
                <a:gridCol w="3024434"/>
                <a:gridCol w="2522291"/>
              </a:tblGrid>
              <a:tr h="70098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70899B"/>
                          </a:solidFill>
                          <a:effectLst/>
                          <a:latin typeface="Arial" charset="0"/>
                          <a:cs typeface="Arial" charset="0"/>
                        </a:rPr>
                        <a:t>Contracting Parties</a:t>
                      </a:r>
                    </a:p>
                  </a:txBody>
                  <a:tcPr marL="91462" marR="91462"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noProof="0" dirty="0" smtClean="0">
                          <a:ln>
                            <a:noFill/>
                          </a:ln>
                          <a:solidFill>
                            <a:srgbClr val="70899B"/>
                          </a:solidFill>
                          <a:effectLst/>
                          <a:latin typeface="Arial" charset="0"/>
                          <a:cs typeface="Arial" charset="0"/>
                        </a:rPr>
                        <a:t>2013</a:t>
                      </a:r>
                    </a:p>
                  </a:txBody>
                  <a:tcPr marL="91462" marR="91462"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0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China</a:t>
                      </a:r>
                    </a:p>
                  </a:txBody>
                  <a:tcPr marL="91462" marR="91462"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20,275</a:t>
                      </a:r>
                    </a:p>
                  </a:txBody>
                  <a:tcPr marL="91462" marR="91462"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0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Russian Federation</a:t>
                      </a:r>
                    </a:p>
                  </a:txBody>
                  <a:tcPr marL="91462" marR="91462"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18,239</a:t>
                      </a:r>
                    </a:p>
                  </a:txBody>
                  <a:tcPr marL="91462" marR="91462"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0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European Union</a:t>
                      </a:r>
                    </a:p>
                  </a:txBody>
                  <a:tcPr marL="91462" marR="91462"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17,598</a:t>
                      </a:r>
                    </a:p>
                  </a:txBody>
                  <a:tcPr marL="91462" marR="91462"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0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United States of America</a:t>
                      </a:r>
                    </a:p>
                  </a:txBody>
                  <a:tcPr marL="91462" marR="91462"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17,322</a:t>
                      </a:r>
                    </a:p>
                  </a:txBody>
                  <a:tcPr marL="91462" marR="91462"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0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Switzerland</a:t>
                      </a:r>
                    </a:p>
                  </a:txBody>
                  <a:tcPr marL="91462" marR="91462"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13,215</a:t>
                      </a:r>
                    </a:p>
                  </a:txBody>
                  <a:tcPr marL="91462" marR="91462"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72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Japan</a:t>
                      </a:r>
                    </a:p>
                  </a:txBody>
                  <a:tcPr marL="91462" marR="91462"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13,179</a:t>
                      </a:r>
                    </a:p>
                  </a:txBody>
                  <a:tcPr marL="91462" marR="91462"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0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Australia</a:t>
                      </a:r>
                    </a:p>
                  </a:txBody>
                  <a:tcPr marL="91462" marR="91462"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11,675</a:t>
                      </a:r>
                    </a:p>
                  </a:txBody>
                  <a:tcPr marL="91462" marR="91462"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0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Republic of Korea</a:t>
                      </a:r>
                    </a:p>
                  </a:txBody>
                  <a:tcPr marL="91462" marR="91462"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10,967</a:t>
                      </a:r>
                    </a:p>
                  </a:txBody>
                  <a:tcPr marL="91462" marR="91462"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72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Turkey</a:t>
                      </a:r>
                    </a:p>
                  </a:txBody>
                  <a:tcPr marL="91462" marR="91462"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9,838</a:t>
                      </a:r>
                    </a:p>
                  </a:txBody>
                  <a:tcPr marL="91462" marR="91462"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0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Ukraine</a:t>
                      </a:r>
                    </a:p>
                  </a:txBody>
                  <a:tcPr marL="91462" marR="91462"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9,589</a:t>
                      </a:r>
                    </a:p>
                  </a:txBody>
                  <a:tcPr marL="91462" marR="91462"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87</a:t>
            </a:fld>
            <a:endParaRPr lang="en-US"/>
          </a:p>
        </p:txBody>
      </p:sp>
    </p:spTree>
    <p:extLst>
      <p:ext uri="{BB962C8B-B14F-4D97-AF65-F5344CB8AC3E}">
        <p14:creationId xmlns:p14="http://schemas.microsoft.com/office/powerpoint/2010/main" val="3748574556"/>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en-US" sz="3200" b="1" smtClean="0"/>
              <a:t>How much does it cost? (simplified)</a:t>
            </a:r>
          </a:p>
        </p:txBody>
      </p:sp>
      <p:sp>
        <p:nvSpPr>
          <p:cNvPr id="9219" name="Rectangle 3"/>
          <p:cNvSpPr>
            <a:spLocks noGrp="1" noChangeArrowheads="1"/>
          </p:cNvSpPr>
          <p:nvPr>
            <p:ph type="body" idx="1"/>
          </p:nvPr>
        </p:nvSpPr>
        <p:spPr>
          <a:xfrm>
            <a:off x="250825" y="1341438"/>
            <a:ext cx="8893175" cy="5073650"/>
          </a:xfrm>
        </p:spPr>
        <p:txBody>
          <a:bodyPr/>
          <a:lstStyle/>
          <a:p>
            <a:pPr>
              <a:lnSpc>
                <a:spcPct val="90000"/>
              </a:lnSpc>
              <a:defRPr/>
            </a:pPr>
            <a:r>
              <a:rPr lang="fr-CH" altLang="en-US" u="sng" dirty="0" err="1" smtClean="0">
                <a:ea typeface="+mn-ea"/>
              </a:rPr>
              <a:t>Filing</a:t>
            </a:r>
            <a:r>
              <a:rPr lang="fr-CH" altLang="en-US" u="sng" dirty="0" smtClean="0">
                <a:ea typeface="+mn-ea"/>
              </a:rPr>
              <a:t> </a:t>
            </a:r>
            <a:r>
              <a:rPr lang="fr-CH" altLang="en-US" u="sng" dirty="0" err="1" smtClean="0">
                <a:ea typeface="+mn-ea"/>
              </a:rPr>
              <a:t>fee</a:t>
            </a:r>
            <a:r>
              <a:rPr lang="fr-CH" altLang="en-US" u="sng" dirty="0" smtClean="0">
                <a:ea typeface="+mn-ea"/>
              </a:rPr>
              <a:t> (CHF)</a:t>
            </a:r>
          </a:p>
          <a:p>
            <a:pPr lvl="1">
              <a:lnSpc>
                <a:spcPct val="90000"/>
              </a:lnSpc>
              <a:defRPr/>
            </a:pPr>
            <a:r>
              <a:rPr lang="fr-CH" altLang="en-US" sz="2000" dirty="0" smtClean="0"/>
              <a:t>Basic </a:t>
            </a:r>
            <a:r>
              <a:rPr lang="fr-CH" altLang="en-US" sz="2000" dirty="0" err="1" smtClean="0"/>
              <a:t>fee</a:t>
            </a:r>
            <a:r>
              <a:rPr lang="fr-CH" altLang="en-US" sz="2000" dirty="0" smtClean="0"/>
              <a:t>: 653 (</a:t>
            </a:r>
            <a:r>
              <a:rPr lang="fr-CH" altLang="en-US" sz="2000" dirty="0" err="1" smtClean="0"/>
              <a:t>b&amp;w</a:t>
            </a:r>
            <a:r>
              <a:rPr lang="fr-CH" altLang="en-US" sz="2000" dirty="0" smtClean="0"/>
              <a:t>) / 903 (</a:t>
            </a:r>
            <a:r>
              <a:rPr lang="fr-CH" altLang="en-US" sz="2000" dirty="0" err="1" smtClean="0"/>
              <a:t>color</a:t>
            </a:r>
            <a:r>
              <a:rPr lang="fr-CH" altLang="en-US" sz="2000" dirty="0" smtClean="0"/>
              <a:t>)</a:t>
            </a:r>
          </a:p>
          <a:p>
            <a:pPr lvl="1">
              <a:lnSpc>
                <a:spcPct val="90000"/>
              </a:lnSpc>
              <a:defRPr/>
            </a:pPr>
            <a:r>
              <a:rPr lang="fr-CH" altLang="en-US" sz="2000" dirty="0" err="1" smtClean="0"/>
              <a:t>Fee</a:t>
            </a:r>
            <a:r>
              <a:rPr lang="fr-CH" altLang="en-US" sz="2000" dirty="0" smtClean="0"/>
              <a:t> per </a:t>
            </a:r>
            <a:r>
              <a:rPr lang="fr-CH" altLang="en-US" sz="2000" dirty="0" err="1" smtClean="0"/>
              <a:t>designated</a:t>
            </a:r>
            <a:r>
              <a:rPr lang="fr-CH" altLang="en-US" sz="2000" dirty="0" smtClean="0"/>
              <a:t> country </a:t>
            </a:r>
          </a:p>
          <a:p>
            <a:pPr lvl="1">
              <a:lnSpc>
                <a:spcPct val="90000"/>
              </a:lnSpc>
              <a:defRPr/>
            </a:pPr>
            <a:r>
              <a:rPr lang="fr-CH" altLang="en-US" sz="2000" dirty="0" err="1" smtClean="0"/>
              <a:t>Average</a:t>
            </a:r>
            <a:r>
              <a:rPr lang="fr-CH" altLang="en-US" sz="2000" dirty="0" smtClean="0"/>
              <a:t> in 2013: 2926 (6 to 7 </a:t>
            </a:r>
            <a:r>
              <a:rPr lang="fr-CH" altLang="en-US" sz="2000" dirty="0" err="1" smtClean="0"/>
              <a:t>designations</a:t>
            </a:r>
            <a:r>
              <a:rPr lang="fr-CH" altLang="en-US" sz="2000" dirty="0" smtClean="0"/>
              <a:t>)</a:t>
            </a:r>
          </a:p>
          <a:p>
            <a:pPr marL="457200" lvl="1" indent="0">
              <a:lnSpc>
                <a:spcPct val="90000"/>
              </a:lnSpc>
              <a:buFontTx/>
              <a:buNone/>
              <a:defRPr/>
            </a:pPr>
            <a:endParaRPr lang="fr-CH" altLang="en-US" dirty="0" smtClean="0"/>
          </a:p>
          <a:p>
            <a:pPr>
              <a:lnSpc>
                <a:spcPct val="90000"/>
              </a:lnSpc>
              <a:defRPr/>
            </a:pPr>
            <a:r>
              <a:rPr lang="fr-CH" altLang="en-US" u="sng" dirty="0" smtClean="0">
                <a:ea typeface="+mn-ea"/>
              </a:rPr>
              <a:t>Management </a:t>
            </a:r>
            <a:r>
              <a:rPr lang="fr-CH" altLang="en-US" u="sng" dirty="0" err="1" smtClean="0">
                <a:ea typeface="+mn-ea"/>
              </a:rPr>
              <a:t>fees</a:t>
            </a:r>
            <a:r>
              <a:rPr lang="fr-CH" altLang="en-US" u="sng" dirty="0" smtClean="0">
                <a:ea typeface="+mn-ea"/>
              </a:rPr>
              <a:t> (CHF), </a:t>
            </a:r>
            <a:r>
              <a:rPr lang="fr-CH" altLang="en-US" u="sng" dirty="0" err="1" smtClean="0">
                <a:ea typeface="+mn-ea"/>
              </a:rPr>
              <a:t>examples</a:t>
            </a:r>
            <a:r>
              <a:rPr lang="fr-CH" altLang="en-US" dirty="0" smtClean="0">
                <a:ea typeface="+mn-ea"/>
              </a:rPr>
              <a:t>:</a:t>
            </a:r>
          </a:p>
          <a:p>
            <a:pPr lvl="1">
              <a:lnSpc>
                <a:spcPct val="90000"/>
              </a:lnSpc>
              <a:defRPr/>
            </a:pPr>
            <a:r>
              <a:rPr lang="fr-CH" altLang="en-US" sz="2000" dirty="0" err="1" smtClean="0"/>
              <a:t>Renewal</a:t>
            </a:r>
            <a:r>
              <a:rPr lang="fr-CH" altLang="en-US" sz="2000" dirty="0" smtClean="0"/>
              <a:t>: 653 + </a:t>
            </a:r>
            <a:r>
              <a:rPr lang="fr-CH" altLang="en-US" sz="2000" dirty="0" err="1" smtClean="0"/>
              <a:t>fee</a:t>
            </a:r>
            <a:r>
              <a:rPr lang="fr-CH" altLang="en-US" sz="2000" dirty="0" smtClean="0"/>
              <a:t> per </a:t>
            </a:r>
            <a:r>
              <a:rPr lang="fr-CH" altLang="en-US" sz="2000" dirty="0" err="1" smtClean="0"/>
              <a:t>designated</a:t>
            </a:r>
            <a:r>
              <a:rPr lang="fr-CH" altLang="en-US" sz="2000" dirty="0" smtClean="0"/>
              <a:t> country</a:t>
            </a:r>
          </a:p>
          <a:p>
            <a:pPr lvl="1">
              <a:lnSpc>
                <a:spcPct val="90000"/>
              </a:lnSpc>
              <a:defRPr/>
            </a:pPr>
            <a:r>
              <a:rPr lang="fr-CH" altLang="en-US" sz="2000" dirty="0" err="1" smtClean="0"/>
              <a:t>Subsequent</a:t>
            </a:r>
            <a:r>
              <a:rPr lang="fr-CH" altLang="en-US" sz="2000" dirty="0" smtClean="0"/>
              <a:t> </a:t>
            </a:r>
            <a:r>
              <a:rPr lang="fr-CH" altLang="en-US" sz="2000" dirty="0" err="1" smtClean="0"/>
              <a:t>designation</a:t>
            </a:r>
            <a:r>
              <a:rPr lang="fr-CH" altLang="en-US" sz="2000" dirty="0" smtClean="0"/>
              <a:t>: 300 + </a:t>
            </a:r>
            <a:r>
              <a:rPr lang="fr-CH" altLang="en-US" sz="2000" dirty="0" err="1" smtClean="0"/>
              <a:t>fee</a:t>
            </a:r>
            <a:r>
              <a:rPr lang="fr-CH" altLang="en-US" sz="2000" dirty="0" smtClean="0"/>
              <a:t> per </a:t>
            </a:r>
            <a:r>
              <a:rPr lang="fr-CH" altLang="en-US" sz="2000" dirty="0" err="1" smtClean="0"/>
              <a:t>designated</a:t>
            </a:r>
            <a:r>
              <a:rPr lang="fr-CH" altLang="en-US" sz="2000" dirty="0" smtClean="0"/>
              <a:t> country</a:t>
            </a:r>
          </a:p>
          <a:p>
            <a:pPr lvl="1">
              <a:lnSpc>
                <a:spcPct val="90000"/>
              </a:lnSpc>
              <a:defRPr/>
            </a:pPr>
            <a:r>
              <a:rPr lang="fr-CH" altLang="en-US" sz="2000" dirty="0" smtClean="0"/>
              <a:t>Name or address change: 177 (regardless of number or registrations)</a:t>
            </a:r>
          </a:p>
          <a:p>
            <a:pPr>
              <a:lnSpc>
                <a:spcPct val="90000"/>
              </a:lnSpc>
              <a:buFontTx/>
              <a:buNone/>
              <a:defRPr/>
            </a:pPr>
            <a:endParaRPr lang="en-US" altLang="en-US" u="sng" dirty="0" smtClean="0">
              <a:ea typeface="+mn-ea"/>
            </a:endParaRPr>
          </a:p>
          <a:p>
            <a:pPr>
              <a:lnSpc>
                <a:spcPct val="90000"/>
              </a:lnSpc>
              <a:defRPr/>
            </a:pPr>
            <a:r>
              <a:rPr lang="fr-CH" altLang="en-US" u="sng" dirty="0" smtClean="0">
                <a:ea typeface="+mn-ea"/>
              </a:rPr>
              <a:t>Important </a:t>
            </a:r>
            <a:r>
              <a:rPr lang="fr-CH" altLang="en-US" u="sng" dirty="0" err="1" smtClean="0">
                <a:ea typeface="+mn-ea"/>
              </a:rPr>
              <a:t>remarks</a:t>
            </a:r>
            <a:endParaRPr lang="fr-CH" altLang="en-US" u="sng" dirty="0" smtClean="0">
              <a:ea typeface="+mn-ea"/>
            </a:endParaRPr>
          </a:p>
          <a:p>
            <a:pPr lvl="1">
              <a:lnSpc>
                <a:spcPct val="90000"/>
              </a:lnSpc>
              <a:defRPr/>
            </a:pPr>
            <a:r>
              <a:rPr lang="fr-CH" altLang="en-US" sz="2000" dirty="0" err="1" smtClean="0"/>
              <a:t>Recent</a:t>
            </a:r>
            <a:r>
              <a:rPr lang="fr-CH" altLang="en-US" sz="2000" dirty="0" smtClean="0"/>
              <a:t> </a:t>
            </a:r>
            <a:r>
              <a:rPr lang="fr-CH" altLang="en-US" sz="2000" dirty="0" err="1" smtClean="0"/>
              <a:t>appreciation</a:t>
            </a:r>
            <a:r>
              <a:rPr lang="fr-CH" altLang="en-US" sz="2000" dirty="0" smtClean="0"/>
              <a:t> of the </a:t>
            </a:r>
            <a:r>
              <a:rPr lang="fr-CH" altLang="en-US" sz="2000" dirty="0" err="1" smtClean="0"/>
              <a:t>Swiss</a:t>
            </a:r>
            <a:r>
              <a:rPr lang="fr-CH" altLang="en-US" sz="2000" dirty="0" smtClean="0"/>
              <a:t> francs</a:t>
            </a:r>
          </a:p>
          <a:p>
            <a:pPr lvl="1">
              <a:lnSpc>
                <a:spcPct val="90000"/>
              </a:lnSpc>
              <a:defRPr/>
            </a:pPr>
            <a:r>
              <a:rPr lang="fr-CH" altLang="en-US" sz="2000" dirty="0" err="1" smtClean="0"/>
              <a:t>Cost</a:t>
            </a:r>
            <a:r>
              <a:rPr lang="fr-CH" altLang="en-US" sz="2000" dirty="0" smtClean="0"/>
              <a:t> of agents/attorneys</a:t>
            </a:r>
            <a:endParaRPr lang="en-US" altLang="en-US" sz="2000" dirty="0" smtClean="0"/>
          </a:p>
          <a:p>
            <a:pPr>
              <a:lnSpc>
                <a:spcPct val="90000"/>
              </a:lnSpc>
              <a:buFontTx/>
              <a:buNone/>
              <a:defRPr/>
            </a:pPr>
            <a:r>
              <a:rPr lang="en-US" altLang="en-US" dirty="0" smtClean="0">
                <a:ea typeface="+mn-ea"/>
              </a:rPr>
              <a:t>	</a:t>
            </a:r>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88</a:t>
            </a:fld>
            <a:endParaRPr lang="en-US"/>
          </a:p>
        </p:txBody>
      </p:sp>
    </p:spTree>
    <p:extLst>
      <p:ext uri="{BB962C8B-B14F-4D97-AF65-F5344CB8AC3E}">
        <p14:creationId xmlns:p14="http://schemas.microsoft.com/office/powerpoint/2010/main" val="389649288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250825" y="260350"/>
            <a:ext cx="8229600" cy="1143000"/>
          </a:xfrm>
        </p:spPr>
        <p:txBody>
          <a:bodyPr/>
          <a:lstStyle/>
          <a:p>
            <a:r>
              <a:rPr lang="fr-CH" altLang="en-US" sz="3200" b="1" smtClean="0"/>
              <a:t>Avoid common mistakes</a:t>
            </a:r>
            <a:endParaRPr lang="en-US" altLang="en-US" sz="3200" b="1" smtClean="0"/>
          </a:p>
        </p:txBody>
      </p:sp>
      <p:sp>
        <p:nvSpPr>
          <p:cNvPr id="9219" name="Rectangle 3"/>
          <p:cNvSpPr>
            <a:spLocks noGrp="1" noChangeArrowheads="1"/>
          </p:cNvSpPr>
          <p:nvPr>
            <p:ph type="body" idx="1"/>
          </p:nvPr>
        </p:nvSpPr>
        <p:spPr>
          <a:xfrm>
            <a:off x="250825" y="1628775"/>
            <a:ext cx="8893175" cy="5073650"/>
          </a:xfrm>
        </p:spPr>
        <p:txBody>
          <a:bodyPr/>
          <a:lstStyle/>
          <a:p>
            <a:pPr>
              <a:lnSpc>
                <a:spcPct val="90000"/>
              </a:lnSpc>
              <a:defRPr/>
            </a:pPr>
            <a:r>
              <a:rPr lang="fr-CH" altLang="en-US" sz="2800" dirty="0" err="1" smtClean="0">
                <a:ea typeface="+mn-ea"/>
              </a:rPr>
              <a:t>Invest</a:t>
            </a:r>
            <a:r>
              <a:rPr lang="fr-CH" altLang="en-US" sz="2800" dirty="0" smtClean="0">
                <a:ea typeface="+mn-ea"/>
              </a:rPr>
              <a:t> in </a:t>
            </a:r>
            <a:r>
              <a:rPr lang="fr-CH" altLang="en-US" sz="2800" dirty="0" err="1" smtClean="0">
                <a:ea typeface="+mn-ea"/>
              </a:rPr>
              <a:t>your</a:t>
            </a:r>
            <a:r>
              <a:rPr lang="fr-CH" altLang="en-US" sz="2800" dirty="0" smtClean="0">
                <a:ea typeface="+mn-ea"/>
              </a:rPr>
              <a:t> </a:t>
            </a:r>
            <a:r>
              <a:rPr lang="fr-CH" altLang="en-US" sz="2800" dirty="0" err="1" smtClean="0">
                <a:ea typeface="+mn-ea"/>
              </a:rPr>
              <a:t>trademarks</a:t>
            </a:r>
            <a:endParaRPr lang="fr-CH" altLang="en-US" sz="2800" dirty="0" smtClean="0">
              <a:ea typeface="+mn-ea"/>
            </a:endParaRPr>
          </a:p>
          <a:p>
            <a:pPr marL="0" indent="0">
              <a:lnSpc>
                <a:spcPct val="90000"/>
              </a:lnSpc>
              <a:buFontTx/>
              <a:buNone/>
              <a:defRPr/>
            </a:pPr>
            <a:endParaRPr lang="fr-CH" altLang="en-US" sz="2800" dirty="0" smtClean="0">
              <a:ea typeface="+mn-ea"/>
            </a:endParaRPr>
          </a:p>
          <a:p>
            <a:pPr>
              <a:lnSpc>
                <a:spcPct val="90000"/>
              </a:lnSpc>
              <a:defRPr/>
            </a:pPr>
            <a:r>
              <a:rPr lang="fr-CH" altLang="en-US" sz="2800" dirty="0" smtClean="0">
                <a:ea typeface="+mn-ea"/>
              </a:rPr>
              <a:t>Have a long-</a:t>
            </a:r>
            <a:r>
              <a:rPr lang="fr-CH" altLang="en-US" sz="2800" dirty="0" err="1" smtClean="0">
                <a:ea typeface="+mn-ea"/>
              </a:rPr>
              <a:t>term</a:t>
            </a:r>
            <a:r>
              <a:rPr lang="fr-CH" altLang="en-US" sz="2800" dirty="0" smtClean="0">
                <a:ea typeface="+mn-ea"/>
              </a:rPr>
              <a:t> </a:t>
            </a:r>
            <a:r>
              <a:rPr lang="fr-CH" altLang="en-US" sz="2800" dirty="0" err="1" smtClean="0">
                <a:ea typeface="+mn-ea"/>
              </a:rPr>
              <a:t>strategy</a:t>
            </a:r>
            <a:endParaRPr lang="fr-CH" altLang="en-US" sz="2800" dirty="0" smtClean="0">
              <a:ea typeface="+mn-ea"/>
            </a:endParaRPr>
          </a:p>
          <a:p>
            <a:pPr marL="0" indent="0">
              <a:lnSpc>
                <a:spcPct val="90000"/>
              </a:lnSpc>
              <a:buFontTx/>
              <a:buNone/>
              <a:defRPr/>
            </a:pPr>
            <a:endParaRPr lang="fr-CH" altLang="en-US" sz="2800" dirty="0" smtClean="0">
              <a:ea typeface="+mn-ea"/>
            </a:endParaRPr>
          </a:p>
          <a:p>
            <a:pPr>
              <a:lnSpc>
                <a:spcPct val="90000"/>
              </a:lnSpc>
              <a:defRPr/>
            </a:pPr>
            <a:r>
              <a:rPr lang="fr-CH" altLang="en-US" sz="2800" dirty="0" err="1" smtClean="0">
                <a:ea typeface="+mn-ea"/>
              </a:rPr>
              <a:t>Choose</a:t>
            </a:r>
            <a:r>
              <a:rPr lang="fr-CH" altLang="en-US" sz="2800" dirty="0" smtClean="0">
                <a:ea typeface="+mn-ea"/>
              </a:rPr>
              <a:t> the right route</a:t>
            </a:r>
          </a:p>
          <a:p>
            <a:pPr marL="0" indent="0">
              <a:lnSpc>
                <a:spcPct val="90000"/>
              </a:lnSpc>
              <a:buFontTx/>
              <a:buNone/>
              <a:defRPr/>
            </a:pPr>
            <a:endParaRPr lang="fr-CH" altLang="en-US" sz="2800" dirty="0" smtClean="0">
              <a:ea typeface="+mn-ea"/>
            </a:endParaRPr>
          </a:p>
          <a:p>
            <a:pPr>
              <a:lnSpc>
                <a:spcPct val="90000"/>
              </a:lnSpc>
              <a:defRPr/>
            </a:pPr>
            <a:r>
              <a:rPr lang="fr-CH" altLang="en-US" sz="2800" dirty="0" smtClean="0">
                <a:ea typeface="+mn-ea"/>
              </a:rPr>
              <a:t>Be </a:t>
            </a:r>
            <a:r>
              <a:rPr lang="fr-CH" altLang="en-US" sz="2800" dirty="0" err="1" smtClean="0">
                <a:ea typeface="+mn-ea"/>
              </a:rPr>
              <a:t>careful</a:t>
            </a:r>
            <a:r>
              <a:rPr lang="fr-CH" altLang="en-US" sz="2800" dirty="0" smtClean="0">
                <a:ea typeface="+mn-ea"/>
              </a:rPr>
              <a:t> in </a:t>
            </a:r>
            <a:r>
              <a:rPr lang="fr-CH" altLang="en-US" sz="2800" dirty="0" err="1" smtClean="0">
                <a:ea typeface="+mn-ea"/>
              </a:rPr>
              <a:t>some</a:t>
            </a:r>
            <a:r>
              <a:rPr lang="fr-CH" altLang="en-US" sz="2800" dirty="0" smtClean="0">
                <a:ea typeface="+mn-ea"/>
              </a:rPr>
              <a:t> </a:t>
            </a:r>
            <a:r>
              <a:rPr lang="fr-CH" altLang="en-US" sz="2800" dirty="0" err="1" smtClean="0">
                <a:ea typeface="+mn-ea"/>
              </a:rPr>
              <a:t>jurisdictions</a:t>
            </a:r>
            <a:endParaRPr lang="fr-CH" altLang="en-US" sz="2800" dirty="0" smtClean="0">
              <a:ea typeface="+mn-ea"/>
            </a:endParaRPr>
          </a:p>
          <a:p>
            <a:pPr marL="0" indent="0">
              <a:lnSpc>
                <a:spcPct val="90000"/>
              </a:lnSpc>
              <a:buFontTx/>
              <a:buNone/>
              <a:defRPr/>
            </a:pPr>
            <a:endParaRPr lang="fr-CH" altLang="en-US" sz="2800" dirty="0" smtClean="0">
              <a:ea typeface="+mn-ea"/>
            </a:endParaRPr>
          </a:p>
          <a:p>
            <a:pPr>
              <a:lnSpc>
                <a:spcPct val="90000"/>
              </a:lnSpc>
              <a:defRPr/>
            </a:pPr>
            <a:r>
              <a:rPr lang="fr-CH" altLang="en-US" sz="2800" dirty="0" smtClean="0">
                <a:ea typeface="+mn-ea"/>
              </a:rPr>
              <a:t>Madrid </a:t>
            </a:r>
            <a:r>
              <a:rPr lang="fr-CH" altLang="en-US" sz="2800" dirty="0" err="1" smtClean="0">
                <a:ea typeface="+mn-ea"/>
              </a:rPr>
              <a:t>is</a:t>
            </a:r>
            <a:r>
              <a:rPr lang="fr-CH" altLang="en-US" sz="2800" dirty="0" smtClean="0">
                <a:ea typeface="+mn-ea"/>
              </a:rPr>
              <a:t> </a:t>
            </a:r>
            <a:r>
              <a:rPr lang="fr-CH" altLang="en-US" sz="2800" dirty="0" err="1" smtClean="0">
                <a:ea typeface="+mn-ea"/>
              </a:rPr>
              <a:t>simpler</a:t>
            </a:r>
            <a:r>
              <a:rPr lang="fr-CH" altLang="en-US" sz="2800" dirty="0" smtClean="0">
                <a:ea typeface="+mn-ea"/>
              </a:rPr>
              <a:t>, but not </a:t>
            </a:r>
            <a:r>
              <a:rPr lang="fr-CH" altLang="en-US" sz="2800" dirty="0" err="1" smtClean="0">
                <a:ea typeface="+mn-ea"/>
              </a:rPr>
              <a:t>that</a:t>
            </a:r>
            <a:r>
              <a:rPr lang="fr-CH" altLang="en-US" sz="2800" dirty="0" smtClean="0">
                <a:ea typeface="+mn-ea"/>
              </a:rPr>
              <a:t> simple</a:t>
            </a:r>
          </a:p>
          <a:p>
            <a:pPr>
              <a:lnSpc>
                <a:spcPct val="90000"/>
              </a:lnSpc>
              <a:defRPr/>
            </a:pPr>
            <a:endParaRPr lang="fr-CH" altLang="en-US" sz="2800" dirty="0" smtClean="0">
              <a:ea typeface="+mn-ea"/>
            </a:endParaRPr>
          </a:p>
          <a:p>
            <a:pPr>
              <a:lnSpc>
                <a:spcPct val="90000"/>
              </a:lnSpc>
              <a:defRPr/>
            </a:pPr>
            <a:endParaRPr lang="fr-CH" altLang="en-US" sz="2800" dirty="0" smtClean="0">
              <a:ea typeface="+mn-ea"/>
            </a:endParaRPr>
          </a:p>
          <a:p>
            <a:pPr>
              <a:lnSpc>
                <a:spcPct val="90000"/>
              </a:lnSpc>
              <a:defRPr/>
            </a:pPr>
            <a:endParaRPr lang="fr-CH" altLang="en-US" sz="2800" dirty="0">
              <a:ea typeface="+mn-ea"/>
            </a:endParaRPr>
          </a:p>
          <a:p>
            <a:pPr>
              <a:lnSpc>
                <a:spcPct val="90000"/>
              </a:lnSpc>
              <a:defRPr/>
            </a:pPr>
            <a:endParaRPr lang="fr-CH" altLang="en-US" sz="2800" dirty="0" smtClean="0">
              <a:ea typeface="+mn-ea"/>
            </a:endParaRPr>
          </a:p>
          <a:p>
            <a:pPr>
              <a:lnSpc>
                <a:spcPct val="90000"/>
              </a:lnSpc>
              <a:defRPr/>
            </a:pPr>
            <a:endParaRPr lang="fr-CH" altLang="en-US" sz="2800" dirty="0" smtClean="0">
              <a:ea typeface="+mn-ea"/>
            </a:endParaRPr>
          </a:p>
          <a:p>
            <a:pPr>
              <a:lnSpc>
                <a:spcPct val="90000"/>
              </a:lnSpc>
              <a:buFontTx/>
              <a:buNone/>
              <a:defRPr/>
            </a:pPr>
            <a:r>
              <a:rPr lang="en-US" altLang="en-US" sz="2800" dirty="0" smtClean="0">
                <a:ea typeface="+mn-ea"/>
              </a:rPr>
              <a:t>	</a:t>
            </a:r>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89</a:t>
            </a:fld>
            <a:endParaRPr lang="en-US"/>
          </a:p>
        </p:txBody>
      </p:sp>
    </p:spTree>
    <p:extLst>
      <p:ext uri="{BB962C8B-B14F-4D97-AF65-F5344CB8AC3E}">
        <p14:creationId xmlns:p14="http://schemas.microsoft.com/office/powerpoint/2010/main" val="6281123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67544" y="332656"/>
            <a:ext cx="8229600" cy="1143000"/>
          </a:xfrm>
        </p:spPr>
        <p:txBody>
          <a:bodyPr/>
          <a:lstStyle/>
          <a:p>
            <a:r>
              <a:rPr lang="en-US" dirty="0" smtClean="0">
                <a:solidFill>
                  <a:srgbClr val="0070C0"/>
                </a:solidFill>
              </a:rPr>
              <a:t>Standing Committee on the Law of Trademarks, Industrial Designs and Geographical Indications (SCT)</a:t>
            </a:r>
            <a:endParaRPr lang="en-US" dirty="0" smtClean="0"/>
          </a:p>
        </p:txBody>
      </p:sp>
      <p:sp>
        <p:nvSpPr>
          <p:cNvPr id="4099" name="Rectangle 3"/>
          <p:cNvSpPr>
            <a:spLocks noGrp="1" noChangeArrowheads="1"/>
          </p:cNvSpPr>
          <p:nvPr>
            <p:ph idx="1"/>
          </p:nvPr>
        </p:nvSpPr>
        <p:spPr>
          <a:xfrm>
            <a:off x="107504" y="1988840"/>
            <a:ext cx="8856984" cy="3960440"/>
          </a:xfrm>
        </p:spPr>
        <p:txBody>
          <a:bodyPr/>
          <a:lstStyle/>
          <a:p>
            <a:pPr marL="0" indent="0" algn="just">
              <a:lnSpc>
                <a:spcPct val="150000"/>
              </a:lnSpc>
              <a:buNone/>
            </a:pPr>
            <a:r>
              <a:rPr lang="en-US" sz="1500" dirty="0">
                <a:latin typeface="Arial" panose="020B0604020202020204" pitchFamily="34" charset="0"/>
                <a:cs typeface="Arial" panose="020B0604020202020204" pitchFamily="34" charset="0"/>
              </a:rPr>
              <a:t>Latest SCT session: November 24 to November 26, 2014. Among others the  following issues were discussed:</a:t>
            </a:r>
          </a:p>
          <a:p>
            <a:pPr algn="just">
              <a:lnSpc>
                <a:spcPct val="150000"/>
              </a:lnSpc>
              <a:buClr>
                <a:srgbClr val="0070C0"/>
              </a:buClr>
              <a:buFont typeface="Wingdings" panose="05000000000000000000" pitchFamily="2" charset="2"/>
              <a:buChar char="§"/>
            </a:pPr>
            <a:r>
              <a:rPr lang="en-US" sz="1500" dirty="0" smtClean="0">
                <a:latin typeface="Arial" panose="020B0604020202020204" pitchFamily="34" charset="0"/>
                <a:cs typeface="Arial" panose="020B0604020202020204" pitchFamily="34" charset="0"/>
              </a:rPr>
              <a:t>Draft </a:t>
            </a:r>
            <a:r>
              <a:rPr lang="en-US" sz="1500" dirty="0">
                <a:latin typeface="Arial" panose="020B0604020202020204" pitchFamily="34" charset="0"/>
                <a:cs typeface="Arial" panose="020B0604020202020204" pitchFamily="34" charset="0"/>
              </a:rPr>
              <a:t>Design Law Treaty (DLT);  Text shows an advanced degree of maturity, but differences remain over form and content of technical assistance provisions and a possible disclosure requirement for design applications incorporating TK, TCEs and genetic resources</a:t>
            </a:r>
            <a:r>
              <a:rPr lang="en-US" sz="1500" dirty="0" smtClean="0">
                <a:latin typeface="Arial" panose="020B0604020202020204" pitchFamily="34" charset="0"/>
                <a:cs typeface="Arial" panose="020B0604020202020204" pitchFamily="34" charset="0"/>
              </a:rPr>
              <a:t>.</a:t>
            </a:r>
            <a:endParaRPr lang="en-US" sz="1500" dirty="0">
              <a:latin typeface="Arial" panose="020B0604020202020204" pitchFamily="34" charset="0"/>
              <a:cs typeface="Arial" panose="020B0604020202020204" pitchFamily="34" charset="0"/>
            </a:endParaRPr>
          </a:p>
          <a:p>
            <a:pPr algn="just">
              <a:lnSpc>
                <a:spcPct val="150000"/>
              </a:lnSpc>
              <a:buClr>
                <a:srgbClr val="0070C0"/>
              </a:buClr>
              <a:buFont typeface="Wingdings" panose="05000000000000000000" pitchFamily="2" charset="2"/>
              <a:buChar char="§"/>
            </a:pPr>
            <a:r>
              <a:rPr lang="en-US" sz="1500" dirty="0">
                <a:latin typeface="Arial" panose="020B0604020202020204" pitchFamily="34" charset="0"/>
                <a:cs typeface="Arial" panose="020B0604020202020204" pitchFamily="34" charset="0"/>
              </a:rPr>
              <a:t>Protection of country names and nation branding;  The Chair requested the Secretariat to organize a side-event to the next SCT concerning that topic.  </a:t>
            </a:r>
          </a:p>
          <a:p>
            <a:pPr algn="just">
              <a:lnSpc>
                <a:spcPct val="150000"/>
              </a:lnSpc>
              <a:buClr>
                <a:srgbClr val="0070C0"/>
              </a:buClr>
              <a:buFont typeface="Wingdings" panose="05000000000000000000" pitchFamily="2" charset="2"/>
              <a:buChar char="§"/>
            </a:pPr>
            <a:r>
              <a:rPr lang="en-US" sz="1500" dirty="0">
                <a:latin typeface="Arial" panose="020B0604020202020204" pitchFamily="34" charset="0"/>
                <a:cs typeface="Arial" panose="020B0604020202020204" pitchFamily="34" charset="0"/>
              </a:rPr>
              <a:t>Geographical Indications:  two competing proposals concerning future work – one on the differences of GI protection at the national level in Member States and another on the potential protection of GIs in the Domain Name System.  Discussion to continue at next SCT</a:t>
            </a:r>
            <a:r>
              <a:rPr lang="en-US" sz="1500" dirty="0" smtClean="0">
                <a:latin typeface="Arial" panose="020B0604020202020204" pitchFamily="34" charset="0"/>
                <a:cs typeface="Arial" panose="020B0604020202020204" pitchFamily="34" charset="0"/>
              </a:rPr>
              <a:t>.</a:t>
            </a:r>
            <a:endParaRPr lang="en-US" sz="1500" dirty="0">
              <a:latin typeface="Arial" panose="020B0604020202020204" pitchFamily="34" charset="0"/>
              <a:cs typeface="Arial" panose="020B0604020202020204" pitchFamily="34" charset="0"/>
            </a:endParaRPr>
          </a:p>
          <a:p>
            <a:pPr algn="just">
              <a:lnSpc>
                <a:spcPct val="150000"/>
              </a:lnSpc>
              <a:buClr>
                <a:srgbClr val="0070C0"/>
              </a:buClr>
              <a:buFont typeface="Wingdings" panose="05000000000000000000" pitchFamily="2" charset="2"/>
              <a:buChar char="§"/>
            </a:pPr>
            <a:r>
              <a:rPr lang="en-US" sz="1500" dirty="0">
                <a:latin typeface="Arial" panose="020B0604020202020204" pitchFamily="34" charset="0"/>
                <a:cs typeface="Arial" panose="020B0604020202020204" pitchFamily="34" charset="0"/>
              </a:rPr>
              <a:t>Summary by the Chair:  SCT/32/5 (http://www.wipo.int/edocs/mdocs/sct/en/sct_32/sct_32_5.pdf</a:t>
            </a:r>
            <a:endParaRPr lang="fr-FR" sz="1500" dirty="0" smtClean="0"/>
          </a:p>
          <a:p>
            <a:pPr eaLnBrk="1" hangingPunct="1"/>
            <a:endParaRPr lang="en-US" sz="1600" dirty="0" smtClean="0"/>
          </a:p>
          <a:p>
            <a:pPr eaLnBrk="1" hangingPunct="1"/>
            <a:endParaRPr lang="en-US" sz="1600" dirty="0" smtClean="0"/>
          </a:p>
          <a:p>
            <a:pPr eaLnBrk="1" hangingPunct="1"/>
            <a:endParaRPr lang="en-US" sz="1600" dirty="0" smtClean="0"/>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9</a:t>
            </a:fld>
            <a:endParaRPr lang="en-US"/>
          </a:p>
        </p:txBody>
      </p:sp>
    </p:spTree>
    <p:extLst>
      <p:ext uri="{BB962C8B-B14F-4D97-AF65-F5344CB8AC3E}">
        <p14:creationId xmlns:p14="http://schemas.microsoft.com/office/powerpoint/2010/main" val="190353851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fr-CH" altLang="en-US" b="1" smtClean="0"/>
              <a:t>National – CTM – Madrid </a:t>
            </a:r>
            <a:endParaRPr lang="en-US" altLang="en-US" b="1" smtClean="0"/>
          </a:p>
        </p:txBody>
      </p:sp>
      <p:sp>
        <p:nvSpPr>
          <p:cNvPr id="51203" name="Rectangle 2"/>
          <p:cNvSpPr txBox="1">
            <a:spLocks noChangeArrowheads="1"/>
          </p:cNvSpPr>
          <p:nvPr/>
        </p:nvSpPr>
        <p:spPr bwMode="auto">
          <a:xfrm>
            <a:off x="468313" y="1773238"/>
            <a:ext cx="8229600" cy="333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spcBef>
                <a:spcPct val="0"/>
              </a:spcBef>
            </a:pPr>
            <a:r>
              <a:rPr lang="fr-CH" altLang="en-US" b="0"/>
              <a:t>Pro: Specific </a:t>
            </a:r>
          </a:p>
          <a:p>
            <a:pPr>
              <a:spcBef>
                <a:spcPct val="0"/>
              </a:spcBef>
            </a:pPr>
            <a:r>
              <a:rPr lang="fr-CH" altLang="en-US" b="0"/>
              <a:t>Con: Need to go to each specific NO</a:t>
            </a:r>
          </a:p>
          <a:p>
            <a:pPr>
              <a:spcBef>
                <a:spcPct val="0"/>
              </a:spcBef>
            </a:pPr>
            <a:endParaRPr lang="fr-CH" altLang="en-US" b="0"/>
          </a:p>
          <a:p>
            <a:pPr>
              <a:spcBef>
                <a:spcPct val="0"/>
              </a:spcBef>
            </a:pPr>
            <a:r>
              <a:rPr lang="fr-CH" altLang="en-US" b="0"/>
              <a:t>Pro:  Complete EU in one application</a:t>
            </a:r>
          </a:p>
          <a:p>
            <a:pPr>
              <a:spcBef>
                <a:spcPct val="0"/>
              </a:spcBef>
            </a:pPr>
            <a:r>
              <a:rPr lang="fr-CH" altLang="en-US" b="0"/>
              <a:t>Con: All or nothing</a:t>
            </a:r>
          </a:p>
          <a:p>
            <a:pPr>
              <a:spcBef>
                <a:spcPct val="0"/>
              </a:spcBef>
            </a:pPr>
            <a:endParaRPr lang="fr-CH" altLang="en-US" b="0"/>
          </a:p>
          <a:p>
            <a:pPr>
              <a:spcBef>
                <a:spcPct val="0"/>
              </a:spcBef>
            </a:pPr>
            <a:r>
              <a:rPr lang="fr-CH" altLang="en-US" b="0"/>
              <a:t>Pro: Simpy enlarge what you have back home</a:t>
            </a:r>
          </a:p>
          <a:p>
            <a:pPr>
              <a:spcBef>
                <a:spcPct val="0"/>
              </a:spcBef>
            </a:pPr>
            <a:r>
              <a:rPr lang="fr-CH" altLang="en-US" b="0"/>
              <a:t>Con: Protection is a matter of national legislation</a:t>
            </a:r>
          </a:p>
          <a:p>
            <a:pPr>
              <a:spcBef>
                <a:spcPct val="0"/>
              </a:spcBef>
            </a:pPr>
            <a:endParaRPr lang="en-US" altLang="en-US" b="0"/>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90</a:t>
            </a:fld>
            <a:endParaRPr lang="en-US"/>
          </a:p>
        </p:txBody>
      </p:sp>
    </p:spTree>
    <p:extLst>
      <p:ext uri="{BB962C8B-B14F-4D97-AF65-F5344CB8AC3E}">
        <p14:creationId xmlns:p14="http://schemas.microsoft.com/office/powerpoint/2010/main" val="199569745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el 1"/>
          <p:cNvSpPr>
            <a:spLocks noGrp="1"/>
          </p:cNvSpPr>
          <p:nvPr>
            <p:ph type="title"/>
          </p:nvPr>
        </p:nvSpPr>
        <p:spPr/>
        <p:txBody>
          <a:bodyPr/>
          <a:lstStyle/>
          <a:p>
            <a:r>
              <a:rPr lang="nl-NL" altLang="en-US" smtClean="0"/>
              <a:t>Madrid: Going out</a:t>
            </a:r>
          </a:p>
        </p:txBody>
      </p:sp>
      <p:sp>
        <p:nvSpPr>
          <p:cNvPr id="53251" name="Tijdelijke aanduiding voor inhoud 2"/>
          <p:cNvSpPr>
            <a:spLocks noGrp="1"/>
          </p:cNvSpPr>
          <p:nvPr>
            <p:ph idx="1"/>
          </p:nvPr>
        </p:nvSpPr>
        <p:spPr/>
        <p:txBody>
          <a:bodyPr/>
          <a:lstStyle/>
          <a:p>
            <a:r>
              <a:rPr lang="nl-NL" altLang="en-US" smtClean="0"/>
              <a:t>Based on existing Benelux TM</a:t>
            </a:r>
          </a:p>
          <a:p>
            <a:r>
              <a:rPr lang="nl-NL" altLang="en-US" smtClean="0"/>
              <a:t>IRPI: Full electronic application</a:t>
            </a:r>
          </a:p>
          <a:p>
            <a:pPr lvl="1"/>
            <a:r>
              <a:rPr lang="nl-NL" altLang="en-US" smtClean="0"/>
              <a:t>Indicate which countries</a:t>
            </a:r>
          </a:p>
          <a:p>
            <a:pPr lvl="1"/>
            <a:r>
              <a:rPr lang="nl-NL" altLang="en-US" smtClean="0"/>
              <a:t>Use French or English</a:t>
            </a:r>
          </a:p>
          <a:p>
            <a:r>
              <a:rPr lang="nl-NL" altLang="en-US" smtClean="0"/>
              <a:t>Formalities check</a:t>
            </a:r>
          </a:p>
          <a:p>
            <a:r>
              <a:rPr lang="nl-NL" altLang="en-US" smtClean="0"/>
              <a:t>Forwarding to WIPO</a:t>
            </a:r>
          </a:p>
          <a:p>
            <a:pPr lvl="1"/>
            <a:r>
              <a:rPr lang="nl-NL" altLang="en-US" smtClean="0"/>
              <a:t>And into the world…</a:t>
            </a:r>
          </a:p>
          <a:p>
            <a:r>
              <a:rPr lang="nl-NL" altLang="en-US" smtClean="0"/>
              <a:t>National processing in designated countries</a:t>
            </a:r>
          </a:p>
          <a:p>
            <a:r>
              <a:rPr lang="nl-NL" altLang="en-US" smtClean="0"/>
              <a:t>Notice of Grant of Protection per country </a:t>
            </a:r>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91</a:t>
            </a:fld>
            <a:endParaRPr lang="en-US"/>
          </a:p>
        </p:txBody>
      </p:sp>
    </p:spTree>
    <p:extLst>
      <p:ext uri="{BB962C8B-B14F-4D97-AF65-F5344CB8AC3E}">
        <p14:creationId xmlns:p14="http://schemas.microsoft.com/office/powerpoint/2010/main" val="138776789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Afbeelding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 y="914400"/>
            <a:ext cx="89535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92</a:t>
            </a:fld>
            <a:endParaRPr lang="en-US"/>
          </a:p>
        </p:txBody>
      </p:sp>
    </p:spTree>
    <p:extLst>
      <p:ext uri="{BB962C8B-B14F-4D97-AF65-F5344CB8AC3E}">
        <p14:creationId xmlns:p14="http://schemas.microsoft.com/office/powerpoint/2010/main" val="316701615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el 1"/>
          <p:cNvSpPr>
            <a:spLocks noGrp="1"/>
          </p:cNvSpPr>
          <p:nvPr>
            <p:ph type="title"/>
          </p:nvPr>
        </p:nvSpPr>
        <p:spPr/>
        <p:txBody>
          <a:bodyPr/>
          <a:lstStyle/>
          <a:p>
            <a:r>
              <a:rPr lang="nl-NL" altLang="en-US" smtClean="0"/>
              <a:t>Madrid: Coming in</a:t>
            </a:r>
          </a:p>
        </p:txBody>
      </p:sp>
      <p:sp>
        <p:nvSpPr>
          <p:cNvPr id="55299" name="Tijdelijke aanduiding voor inhoud 2"/>
          <p:cNvSpPr>
            <a:spLocks noGrp="1"/>
          </p:cNvSpPr>
          <p:nvPr>
            <p:ph idx="1"/>
          </p:nvPr>
        </p:nvSpPr>
        <p:spPr/>
        <p:txBody>
          <a:bodyPr/>
          <a:lstStyle/>
          <a:p>
            <a:r>
              <a:rPr lang="nl-NL" altLang="en-US" smtClean="0"/>
              <a:t>WIPO notifies BOIP</a:t>
            </a:r>
          </a:p>
          <a:p>
            <a:r>
              <a:rPr lang="nl-NL" altLang="en-US" smtClean="0"/>
              <a:t>Check on Benelux legal requirements</a:t>
            </a:r>
          </a:p>
          <a:p>
            <a:pPr lvl="1"/>
            <a:r>
              <a:rPr lang="nl-NL" altLang="en-US" smtClean="0"/>
              <a:t>Absolute grounds check</a:t>
            </a:r>
          </a:p>
          <a:p>
            <a:pPr lvl="1"/>
            <a:r>
              <a:rPr lang="nl-NL" altLang="en-US" smtClean="0"/>
              <a:t>Opposition</a:t>
            </a:r>
          </a:p>
          <a:p>
            <a:r>
              <a:rPr lang="nl-NL" altLang="en-US" smtClean="0"/>
              <a:t>BOIP notifies WIPO that protection is granted</a:t>
            </a:r>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93</a:t>
            </a:fld>
            <a:endParaRPr lang="en-US"/>
          </a:p>
        </p:txBody>
      </p:sp>
    </p:spTree>
    <p:extLst>
      <p:ext uri="{BB962C8B-B14F-4D97-AF65-F5344CB8AC3E}">
        <p14:creationId xmlns:p14="http://schemas.microsoft.com/office/powerpoint/2010/main" val="370078747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Afbeelding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609600"/>
            <a:ext cx="887730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94</a:t>
            </a:fld>
            <a:endParaRPr lang="en-US"/>
          </a:p>
        </p:txBody>
      </p:sp>
    </p:spTree>
    <p:extLst>
      <p:ext uri="{BB962C8B-B14F-4D97-AF65-F5344CB8AC3E}">
        <p14:creationId xmlns:p14="http://schemas.microsoft.com/office/powerpoint/2010/main" val="404134142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endParaRPr lang="en-US" altLang="en-US" smtClean="0"/>
          </a:p>
        </p:txBody>
      </p:sp>
      <p:sp>
        <p:nvSpPr>
          <p:cNvPr id="57347" name="Rectangle 3"/>
          <p:cNvSpPr>
            <a:spLocks noGrp="1" noChangeArrowheads="1"/>
          </p:cNvSpPr>
          <p:nvPr>
            <p:ph type="body" idx="1"/>
          </p:nvPr>
        </p:nvSpPr>
        <p:spPr/>
        <p:txBody>
          <a:bodyPr/>
          <a:lstStyle/>
          <a:p>
            <a:pPr>
              <a:buFontTx/>
              <a:buNone/>
            </a:pPr>
            <a:endParaRPr lang="fr-CH" altLang="en-US" smtClean="0"/>
          </a:p>
          <a:p>
            <a:pPr>
              <a:buFontTx/>
              <a:buNone/>
            </a:pPr>
            <a:r>
              <a:rPr lang="fr-CH" altLang="en-US" smtClean="0"/>
              <a:t>		</a:t>
            </a:r>
          </a:p>
          <a:p>
            <a:pPr>
              <a:buFontTx/>
              <a:buNone/>
            </a:pPr>
            <a:endParaRPr lang="fr-CH" altLang="en-US" smtClean="0"/>
          </a:p>
          <a:p>
            <a:pPr>
              <a:buFontTx/>
              <a:buNone/>
            </a:pPr>
            <a:r>
              <a:rPr lang="fr-CH" altLang="en-US" smtClean="0"/>
              <a:t>		</a:t>
            </a:r>
            <a:r>
              <a:rPr lang="fr-CH" altLang="en-US" sz="3200" smtClean="0">
                <a:solidFill>
                  <a:schemeClr val="hlink"/>
                </a:solidFill>
              </a:rPr>
              <a:t>	</a:t>
            </a:r>
            <a:r>
              <a:rPr lang="fr-CH" altLang="en-US" sz="3600" smtClean="0">
                <a:solidFill>
                  <a:schemeClr val="hlink"/>
                </a:solidFill>
              </a:rPr>
              <a:t>The Hague System:</a:t>
            </a:r>
          </a:p>
          <a:p>
            <a:pPr algn="ctr">
              <a:buFontTx/>
              <a:buNone/>
            </a:pPr>
            <a:r>
              <a:rPr lang="fr-CH" altLang="en-US" sz="3600" smtClean="0">
                <a:solidFill>
                  <a:schemeClr val="hlink"/>
                </a:solidFill>
              </a:rPr>
              <a:t>The International Design System</a:t>
            </a:r>
            <a:endParaRPr lang="en-US" altLang="en-US" sz="3600" smtClean="0">
              <a:solidFill>
                <a:schemeClr val="hlink"/>
              </a:solidFill>
            </a:endParaRPr>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95</a:t>
            </a:fld>
            <a:endParaRPr lang="en-US"/>
          </a:p>
        </p:txBody>
      </p:sp>
    </p:spTree>
    <p:extLst>
      <p:ext uri="{BB962C8B-B14F-4D97-AF65-F5344CB8AC3E}">
        <p14:creationId xmlns:p14="http://schemas.microsoft.com/office/powerpoint/2010/main" val="378880018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Afbeelding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838200"/>
            <a:ext cx="8305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96</a:t>
            </a:fld>
            <a:endParaRPr lang="en-US"/>
          </a:p>
        </p:txBody>
      </p:sp>
    </p:spTree>
    <p:extLst>
      <p:ext uri="{BB962C8B-B14F-4D97-AF65-F5344CB8AC3E}">
        <p14:creationId xmlns:p14="http://schemas.microsoft.com/office/powerpoint/2010/main" val="206785781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el 1"/>
          <p:cNvSpPr>
            <a:spLocks noGrp="1"/>
          </p:cNvSpPr>
          <p:nvPr>
            <p:ph type="title"/>
          </p:nvPr>
        </p:nvSpPr>
        <p:spPr/>
        <p:txBody>
          <a:bodyPr/>
          <a:lstStyle/>
          <a:p>
            <a:r>
              <a:rPr lang="nl-NL" altLang="en-US" smtClean="0"/>
              <a:t>Design</a:t>
            </a:r>
          </a:p>
        </p:txBody>
      </p:sp>
      <p:sp>
        <p:nvSpPr>
          <p:cNvPr id="61443" name="Tijdelijke aanduiding voor inhoud 2"/>
          <p:cNvSpPr>
            <a:spLocks noGrp="1"/>
          </p:cNvSpPr>
          <p:nvPr>
            <p:ph idx="1"/>
          </p:nvPr>
        </p:nvSpPr>
        <p:spPr/>
        <p:txBody>
          <a:bodyPr/>
          <a:lstStyle/>
          <a:p>
            <a:r>
              <a:rPr lang="en-GB" altLang="en-US" smtClean="0"/>
              <a:t>Exclusive right on the design of a product</a:t>
            </a:r>
          </a:p>
          <a:p>
            <a:pPr lvl="1"/>
            <a:r>
              <a:rPr lang="en-GB" altLang="en-US" smtClean="0"/>
              <a:t>A tool to prevent competitors to make a product that looks the same</a:t>
            </a:r>
          </a:p>
          <a:p>
            <a:r>
              <a:rPr lang="en-GB" altLang="en-US" smtClean="0"/>
              <a:t>The product itself is protected</a:t>
            </a:r>
          </a:p>
          <a:p>
            <a:r>
              <a:rPr lang="en-GB" altLang="en-US" smtClean="0"/>
              <a:t>For 25 years</a:t>
            </a:r>
          </a:p>
          <a:p>
            <a:r>
              <a:rPr lang="en-GB" altLang="en-US" smtClean="0"/>
              <a:t>In a specific territory</a:t>
            </a:r>
          </a:p>
          <a:p>
            <a:pPr lvl="1"/>
            <a:r>
              <a:rPr lang="en-GB" altLang="en-US" smtClean="0"/>
              <a:t>National, Regional</a:t>
            </a:r>
          </a:p>
          <a:p>
            <a:endParaRPr lang="en-GB" altLang="en-US" smtClean="0"/>
          </a:p>
          <a:p>
            <a:endParaRPr lang="en-GB" altLang="en-US" smtClean="0"/>
          </a:p>
          <a:p>
            <a:endParaRPr lang="en-GB" altLang="en-US" smtClean="0"/>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97</a:t>
            </a:fld>
            <a:endParaRPr lang="en-US"/>
          </a:p>
        </p:txBody>
      </p:sp>
    </p:spTree>
    <p:extLst>
      <p:ext uri="{BB962C8B-B14F-4D97-AF65-F5344CB8AC3E}">
        <p14:creationId xmlns:p14="http://schemas.microsoft.com/office/powerpoint/2010/main" val="327390984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Afbeelding 3" descr="Schermafbeelding 2015-02-16 om 22.49.34.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28600"/>
            <a:ext cx="8610600" cy="567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98</a:t>
            </a:fld>
            <a:endParaRPr lang="en-US"/>
          </a:p>
        </p:txBody>
      </p:sp>
    </p:spTree>
    <p:extLst>
      <p:ext uri="{BB962C8B-B14F-4D97-AF65-F5344CB8AC3E}">
        <p14:creationId xmlns:p14="http://schemas.microsoft.com/office/powerpoint/2010/main" val="280365033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Afbeelding 3" descr="Schermafbeelding 2015-02-16 om 17.06.31.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04800"/>
            <a:ext cx="866616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Ovaal 4"/>
          <p:cNvSpPr>
            <a:spLocks noChangeArrowheads="1"/>
          </p:cNvSpPr>
          <p:nvPr/>
        </p:nvSpPr>
        <p:spPr bwMode="auto">
          <a:xfrm>
            <a:off x="7391400" y="1066800"/>
            <a:ext cx="1752600" cy="914400"/>
          </a:xfrm>
          <a:prstGeom prst="ellipse">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sz="2800" b="1">
                <a:solidFill>
                  <a:schemeClr val="tx1"/>
                </a:solidFill>
                <a:latin typeface="Arial" charset="0"/>
                <a:cs typeface="Arial" charset="0"/>
              </a:defRPr>
            </a:lvl1pPr>
            <a:lvl2pPr marL="37931725" indent="-37474525" eaLnBrk="0" hangingPunct="0">
              <a:defRPr sz="2800" b="1">
                <a:solidFill>
                  <a:schemeClr val="tx1"/>
                </a:solidFill>
                <a:latin typeface="Arial" charset="0"/>
                <a:cs typeface="Arial" charset="0"/>
              </a:defRPr>
            </a:lvl2pPr>
            <a:lvl3pPr eaLnBrk="0" hangingPunct="0">
              <a:defRPr sz="2800" b="1">
                <a:solidFill>
                  <a:schemeClr val="tx1"/>
                </a:solidFill>
                <a:latin typeface="Arial" charset="0"/>
                <a:cs typeface="Arial" charset="0"/>
              </a:defRPr>
            </a:lvl3pPr>
            <a:lvl4pPr eaLnBrk="0" hangingPunct="0">
              <a:defRPr sz="2800" b="1">
                <a:solidFill>
                  <a:schemeClr val="tx1"/>
                </a:solidFill>
                <a:latin typeface="Arial" charset="0"/>
                <a:cs typeface="Arial" charset="0"/>
              </a:defRPr>
            </a:lvl4pPr>
            <a:lvl5pPr eaLnBrk="0" hangingPunct="0">
              <a:defRPr sz="2800" b="1">
                <a:solidFill>
                  <a:schemeClr val="tx1"/>
                </a:solidFill>
                <a:latin typeface="Arial" charset="0"/>
                <a:cs typeface="Arial" charset="0"/>
              </a:defRPr>
            </a:lvl5pPr>
            <a:lvl6pPr marL="457200" eaLnBrk="0" fontAlgn="base" hangingPunct="0">
              <a:spcBef>
                <a:spcPct val="50000"/>
              </a:spcBef>
              <a:spcAft>
                <a:spcPct val="0"/>
              </a:spcAft>
              <a:defRPr sz="2800" b="1">
                <a:solidFill>
                  <a:schemeClr val="tx1"/>
                </a:solidFill>
                <a:latin typeface="Arial" charset="0"/>
                <a:cs typeface="Arial" charset="0"/>
              </a:defRPr>
            </a:lvl6pPr>
            <a:lvl7pPr marL="914400" eaLnBrk="0" fontAlgn="base" hangingPunct="0">
              <a:spcBef>
                <a:spcPct val="50000"/>
              </a:spcBef>
              <a:spcAft>
                <a:spcPct val="0"/>
              </a:spcAft>
              <a:defRPr sz="2800" b="1">
                <a:solidFill>
                  <a:schemeClr val="tx1"/>
                </a:solidFill>
                <a:latin typeface="Arial" charset="0"/>
                <a:cs typeface="Arial" charset="0"/>
              </a:defRPr>
            </a:lvl7pPr>
            <a:lvl8pPr marL="1371600" eaLnBrk="0" fontAlgn="base" hangingPunct="0">
              <a:spcBef>
                <a:spcPct val="50000"/>
              </a:spcBef>
              <a:spcAft>
                <a:spcPct val="0"/>
              </a:spcAft>
              <a:defRPr sz="2800" b="1">
                <a:solidFill>
                  <a:schemeClr val="tx1"/>
                </a:solidFill>
                <a:latin typeface="Arial" charset="0"/>
                <a:cs typeface="Arial" charset="0"/>
              </a:defRPr>
            </a:lvl8pPr>
            <a:lvl9pPr marL="1828800" eaLnBrk="0" fontAlgn="base" hangingPunct="0">
              <a:spcBef>
                <a:spcPct val="50000"/>
              </a:spcBef>
              <a:spcAft>
                <a:spcPct val="0"/>
              </a:spcAft>
              <a:defRPr sz="2800" b="1">
                <a:solidFill>
                  <a:schemeClr val="tx1"/>
                </a:solidFill>
                <a:latin typeface="Arial" charset="0"/>
                <a:cs typeface="Arial" charset="0"/>
              </a:defRPr>
            </a:lvl9pPr>
          </a:lstStyle>
          <a:p>
            <a:pPr algn="ctr" eaLnBrk="1" hangingPunct="1"/>
            <a:endParaRPr lang="nl-NL" altLang="en-US" sz="1600" b="0"/>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99</a:t>
            </a:fld>
            <a:endParaRPr lang="en-US"/>
          </a:p>
        </p:txBody>
      </p:sp>
    </p:spTree>
    <p:extLst>
      <p:ext uri="{BB962C8B-B14F-4D97-AF65-F5344CB8AC3E}">
        <p14:creationId xmlns:p14="http://schemas.microsoft.com/office/powerpoint/2010/main" val="186759756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plate_english (other pages)">
  <a:themeElements>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englis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_englis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_englis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_englis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_englis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_englis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_englis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_englis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_englis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_englis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_englis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_englis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template_english (other pages)</Template>
  <TotalTime>291</TotalTime>
  <Words>6948</Words>
  <Application>Microsoft Office PowerPoint</Application>
  <PresentationFormat>On-screen Show (4:3)</PresentationFormat>
  <Paragraphs>1737</Paragraphs>
  <Slides>195</Slides>
  <Notes>105</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195</vt:i4>
      </vt:variant>
    </vt:vector>
  </HeadingPairs>
  <TitlesOfParts>
    <vt:vector size="198" baseType="lpstr">
      <vt:lpstr>template_english (other pages)</vt:lpstr>
      <vt:lpstr>Bitmap Image</vt:lpstr>
      <vt:lpstr>Chart</vt:lpstr>
      <vt:lpstr>PowerPoint Presentation</vt:lpstr>
      <vt:lpstr>PowerPoint Presentation</vt:lpstr>
      <vt:lpstr>Facts about WIPO</vt:lpstr>
      <vt:lpstr>Milestones : 1883 - 2013</vt:lpstr>
      <vt:lpstr>PowerPoint Presentation</vt:lpstr>
      <vt:lpstr>PowerPoint Presentation</vt:lpstr>
      <vt:lpstr>Standing Committees</vt:lpstr>
      <vt:lpstr>The Standing Committee on Law of Patents</vt:lpstr>
      <vt:lpstr>Standing Committee on the Law of Trademarks, Industrial Designs and Geographical Indications (SCT)</vt:lpstr>
      <vt:lpstr>Other Normative Developments</vt:lpstr>
      <vt:lpstr>Beijing Treaty on Audiovisual Performances, 26 June 2012</vt:lpstr>
      <vt:lpstr>Beijing Treaty</vt:lpstr>
      <vt:lpstr>Marrakesh Treaty to Facilitate access to Published Works for Persons who are Blind, Visually Impaired or Otherwise Print Disabled</vt:lpstr>
      <vt:lpstr>Marrakesh Treaty</vt:lpstr>
      <vt:lpstr>Intellectual Property and Traditional Knowledge, Access to Genetic Resources and Folklore</vt:lpstr>
      <vt:lpstr>PowerPoint Presentation</vt:lpstr>
      <vt:lpstr>Provider of Premier Global IP Services</vt:lpstr>
      <vt:lpstr>Budget 2014 – 2015 : CHF 713.3 Million</vt:lpstr>
      <vt:lpstr>Intellectual Property Infrastructure</vt:lpstr>
      <vt:lpstr>PowerPoint Presentation</vt:lpstr>
      <vt:lpstr>Global IP Infrastructure</vt:lpstr>
      <vt:lpstr>Major Economic Studies on IP</vt:lpstr>
      <vt:lpstr>Economics of IP at WIPO: Organizational Structure </vt:lpstr>
      <vt:lpstr>Demand for IP Rights has grown</vt:lpstr>
      <vt:lpstr>More Inventions and Greater Internationalization</vt:lpstr>
      <vt:lpstr>Studies and Reports</vt:lpstr>
      <vt:lpstr>Studies and Reports II </vt:lpstr>
      <vt:lpstr>Belgium Profile </vt:lpstr>
      <vt:lpstr>The Global Innovation Index </vt:lpstr>
      <vt:lpstr>Belgium Profile</vt:lpstr>
      <vt:lpstr>Belgium’s Evolution with Respect to IP Filings and Economic Growth from 1998 to 2012</vt:lpstr>
      <vt:lpstr>International Applications via WIPO Administered Treaties</vt:lpstr>
      <vt:lpstr>Patent Applications (1998-2012)</vt:lpstr>
      <vt:lpstr>PowerPoint Presentation</vt:lpstr>
      <vt:lpstr>Traditional Patent System</vt:lpstr>
      <vt:lpstr>The PCT ─ 1970</vt:lpstr>
      <vt:lpstr>PCT Basics </vt:lpstr>
      <vt:lpstr>PCT Basics</vt:lpstr>
      <vt:lpstr>PowerPoint Presentation</vt:lpstr>
      <vt:lpstr>PowerPoint Presentation</vt:lpstr>
      <vt:lpstr>PowerPoint Presentation</vt:lpstr>
      <vt:lpstr>Prior Art for International Search</vt:lpstr>
      <vt:lpstr>PowerPoint Presentation</vt:lpstr>
      <vt:lpstr>PowerPoint Presentation</vt:lpstr>
      <vt:lpstr>PowerPoint Presentation</vt:lpstr>
      <vt:lpstr>The PCT</vt:lpstr>
      <vt:lpstr>The PCT in 1978</vt:lpstr>
      <vt:lpstr>PCT Coverage Today </vt:lpstr>
      <vt:lpstr>PowerPoint Presentation</vt:lpstr>
      <vt:lpstr>Countries not yet in PCT</vt:lpstr>
      <vt:lpstr>PCT Applications in 2013</vt:lpstr>
      <vt:lpstr>PowerPoint Presentation</vt:lpstr>
      <vt:lpstr>PowerPoint Presentation</vt:lpstr>
      <vt:lpstr>PowerPoint Presentation</vt:lpstr>
      <vt:lpstr>PowerPoint Presentation</vt:lpstr>
      <vt:lpstr>Top PCT Applicants 2013</vt:lpstr>
      <vt:lpstr>The PCT “Market Share”</vt:lpstr>
      <vt:lpstr>PowerPoint Presentation</vt:lpstr>
      <vt:lpstr>The PCT ─ 1970 to Today</vt:lpstr>
      <vt:lpstr>The PCT ─ 1970 to Today</vt:lpstr>
      <vt:lpstr>PCT Areas of Work</vt:lpstr>
      <vt:lpstr>PowerPoint Presentation</vt:lpstr>
      <vt:lpstr>PCT Areas of Work</vt:lpstr>
      <vt:lpstr>PCT Areas of Work</vt:lpstr>
      <vt:lpstr>PCT Training Options</vt:lpstr>
      <vt:lpstr>PowerPoint Presentation</vt:lpstr>
      <vt:lpstr>PowerPoint Presentation</vt:lpstr>
      <vt:lpstr>Global IP Systems:  The Madrid System   The Hague System</vt:lpstr>
      <vt:lpstr>PowerPoint Presentation</vt:lpstr>
      <vt:lpstr>PowerPoint Presentation</vt:lpstr>
      <vt:lpstr>PowerPoint Presentation</vt:lpstr>
      <vt:lpstr>PowerPoint Presentation</vt:lpstr>
      <vt:lpstr>Trademark</vt:lpstr>
      <vt:lpstr>PowerPoint Presentation</vt:lpstr>
      <vt:lpstr>PowerPoint Presentation</vt:lpstr>
      <vt:lpstr>Or international…  If you want to protect your trademarks abroad:   consider the Madrid System!</vt:lpstr>
      <vt:lpstr>Why?  Easier Cheaper  File Manage  Trademarks  Internationally</vt:lpstr>
      <vt:lpstr>PowerPoint Presentation</vt:lpstr>
      <vt:lpstr>PowerPoint Presentation</vt:lpstr>
      <vt:lpstr>The Madrid System</vt:lpstr>
      <vt:lpstr>How does it work?</vt:lpstr>
      <vt:lpstr>PowerPoint Presentation</vt:lpstr>
      <vt:lpstr>Which countries are covered? </vt:lpstr>
      <vt:lpstr>International Applications</vt:lpstr>
      <vt:lpstr>Market Share</vt:lpstr>
      <vt:lpstr>Top offices of origin – 2013</vt:lpstr>
      <vt:lpstr>Top designations – 2013</vt:lpstr>
      <vt:lpstr>How much does it cost? (simplified)</vt:lpstr>
      <vt:lpstr>Avoid common mistakes</vt:lpstr>
      <vt:lpstr>National – CTM – Madrid </vt:lpstr>
      <vt:lpstr>Madrid: Going out</vt:lpstr>
      <vt:lpstr>PowerPoint Presentation</vt:lpstr>
      <vt:lpstr>Madrid: Coming in</vt:lpstr>
      <vt:lpstr>PowerPoint Presentation</vt:lpstr>
      <vt:lpstr>PowerPoint Presentation</vt:lpstr>
      <vt:lpstr>PowerPoint Presentation</vt:lpstr>
      <vt:lpstr>Design</vt:lpstr>
      <vt:lpstr>PowerPoint Presentation</vt:lpstr>
      <vt:lpstr>PowerPoint Presentation</vt:lpstr>
      <vt:lpstr> WIPO Director General Francis Gurry: </vt:lpstr>
      <vt:lpstr>The Hague System</vt:lpstr>
      <vt:lpstr>PowerPoint Presentation</vt:lpstr>
      <vt:lpstr>Hague Union in 2015</vt:lpstr>
      <vt:lpstr>Other key differences with Madrid</vt:lpstr>
      <vt:lpstr>International Applications</vt:lpstr>
      <vt:lpstr>Origin of International Registrations</vt:lpstr>
      <vt:lpstr>2013: Top Designated Contracting Parties</vt:lpstr>
      <vt:lpstr>The Hague System in Benelux: inward</vt:lpstr>
      <vt:lpstr>The Hague System in Benelux: outward</vt:lpstr>
      <vt:lpstr>PowerPoint Presentation</vt:lpstr>
      <vt:lpstr>PowerPoint Presentation</vt:lpstr>
      <vt:lpstr>PowerPoint Presentation</vt:lpstr>
      <vt:lpstr> WIPO Alternative Dispute Resolution Seminar WIPO Services and Initiatives</vt:lpstr>
      <vt:lpstr>WIPO Arbitration and Mediation Center</vt:lpstr>
      <vt:lpstr>Mediation, Arbitration, Expert Determination</vt:lpstr>
      <vt:lpstr>Why ADR for IP Disputes?</vt:lpstr>
      <vt:lpstr>WIPO ADR Options</vt:lpstr>
      <vt:lpstr>WIPO Model Clause Example: Mediation  followed by Expedited Arbitration</vt:lpstr>
      <vt:lpstr>Active WIPO Case Management</vt:lpstr>
      <vt:lpstr>WIPO Electronic Case Facility (ECAF)</vt:lpstr>
      <vt:lpstr>WIPO Cases</vt:lpstr>
      <vt:lpstr>Typical Subject Areas of WIPO Cases</vt:lpstr>
      <vt:lpstr>WIPO Mediation Example 1 (I)</vt:lpstr>
      <vt:lpstr>WIPO Mediation Example 1 (II)</vt:lpstr>
      <vt:lpstr>WIPO Mediation Example 2 (I)</vt:lpstr>
      <vt:lpstr>WIPO Mediation Example 2 (II)</vt:lpstr>
      <vt:lpstr>WIPO Arbitration Example 1</vt:lpstr>
      <vt:lpstr>WIPO Arbitration Example 2</vt:lpstr>
      <vt:lpstr>Examples of Tailored WIPO ADR for Specific Sectors</vt:lpstr>
      <vt:lpstr>WIPO International Survey on Dispute Resolution in Technology Transactions </vt:lpstr>
      <vt:lpstr>Scope of Agreements: Parties/Technology</vt:lpstr>
      <vt:lpstr>Top Ten Considerations in Choice of Dispute Resolution Clause</vt:lpstr>
      <vt:lpstr>How Are Technology Disputes Resolved?</vt:lpstr>
      <vt:lpstr>Relative Time and Cost of Technology Dispute Resolution</vt:lpstr>
      <vt:lpstr>Settlement in WIPO-Administered Cases</vt:lpstr>
      <vt:lpstr>WIPO Recommendations from Survey Results</vt:lpstr>
      <vt:lpstr>Information and WIPO Contract Clauses</vt:lpstr>
      <vt:lpstr>Global Databases for IP Platforms and Tools for the Connected Knowledge Economy </vt:lpstr>
      <vt:lpstr>Strategic Goals of Global Databases and Tools </vt:lpstr>
      <vt:lpstr>Benefits to Stakeholders </vt:lpstr>
      <vt:lpstr>GLOBAL DATABASES, TOOLS, AND PLATFORMS FOR IP BUSINESS (FREE) </vt:lpstr>
      <vt:lpstr>PATENTSCOPE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German decompounder</vt:lpstr>
      <vt:lpstr>PowerPoint Presentation</vt:lpstr>
      <vt:lpstr>TAPTA</vt:lpstr>
      <vt:lpstr>PowerPoint Presentation</vt:lpstr>
      <vt:lpstr>PowerPoint Presentation</vt:lpstr>
      <vt:lpstr>Monthly webinar</vt:lpstr>
      <vt:lpstr>GLOBAL DATABASES, TOOLS, AND PLATFORMS FOR IP BUSINESS (FREE) </vt:lpstr>
      <vt:lpstr>GLOBAL BRAND DATABASE </vt:lpstr>
      <vt:lpstr>Global Brand Database</vt:lpstr>
      <vt:lpstr>Global Brand Database –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DATABASES, TOOLS, AND PLATFORMS FOR IP BUSINESS (FREE) </vt:lpstr>
      <vt:lpstr>GLOBAL DESIGN DATABASE </vt:lpstr>
      <vt:lpstr>PowerPoint Presentation</vt:lpstr>
      <vt:lpstr>PowerPoint Presentation</vt:lpstr>
      <vt:lpstr>GLOBAL DATABASES, TOOLS, AND PLATFORMS FOR IP BUSINESS (FREE) </vt:lpstr>
      <vt:lpstr>PowerPoint Presentation</vt:lpstr>
      <vt:lpstr>PowerPoint Presentation</vt:lpstr>
      <vt:lpstr>PowerPoint Presentation</vt:lpstr>
      <vt:lpstr>PowerPoint Presentation</vt:lpstr>
      <vt:lpstr>GLOBAL DATABASES, TOOLS, AND PLATFORMS FOR IP BUSINESS (FREE) </vt:lpstr>
      <vt:lpstr>PowerPoint Presentation</vt:lpstr>
      <vt:lpstr>GLOBAL DATABASES, TOOLS, AND PLATFORMS FOR IP BUSINESS (FREE) </vt:lpstr>
      <vt:lpstr>IPAS AND DAS </vt:lpstr>
      <vt:lpstr>GLOBAL DATABASES, TOOLS, AND PLATFORMS FOR IP BUSINESS (FREE) </vt:lpstr>
      <vt:lpstr>WIPO CASE </vt:lpstr>
      <vt:lpstr>PowerPoint Presentation</vt:lpstr>
      <vt:lpstr>GLOBAL DOSSIER PLATFORM (WIPO-CASE, OPD AND PATENTSCOPE) </vt:lpstr>
      <vt:lpstr>GLOBAL DATABASES, TOOLS, AND PLATFORMS FOR IP BUSINESS (FREE) </vt:lpstr>
      <vt:lpstr>PowerPoint Presentation</vt:lpstr>
      <vt:lpstr>WIPO RE: SEARCH </vt:lpstr>
      <vt:lpstr>WIPO RE:SEARCH Sharing Innovation in the Fight Against Neglected Tropical Diseases</vt:lpstr>
      <vt:lpstr>WIPO GREEN </vt:lpstr>
      <vt:lpstr>PowerPoint Presentation</vt:lpstr>
      <vt:lpstr>PowerPoint Presentation</vt:lpstr>
      <vt:lpstr>PowerPoint Presentation</vt:lpstr>
      <vt:lpstr>The Challenge</vt:lpstr>
      <vt:lpstr>PowerPoint Presentation</vt:lpstr>
      <vt:lpstr>Thank you for your attention </vt:lpstr>
    </vt:vector>
  </TitlesOfParts>
  <Company>World Intellectual Property Organization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JACQUET Danielle</dc:creator>
  <cp:lastModifiedBy>JACQUET Danielle</cp:lastModifiedBy>
  <cp:revision>38</cp:revision>
  <cp:lastPrinted>2015-02-17T15:22:34Z</cp:lastPrinted>
  <dcterms:created xsi:type="dcterms:W3CDTF">2015-02-17T08:45:33Z</dcterms:created>
  <dcterms:modified xsi:type="dcterms:W3CDTF">2015-02-20T15:16:58Z</dcterms:modified>
</cp:coreProperties>
</file>