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  <p:sldId id="260" r:id="rId5"/>
    <p:sldId id="27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5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直線コネクタ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29" name="タイトル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ja-JP" altLang="en-US" smtClean="0"/>
              <a:t>マスタ サブタイトルの書式設定</a:t>
            </a:r>
            <a:endParaRPr lang="en-US"/>
          </a:p>
        </p:txBody>
      </p:sp>
      <p:sp>
        <p:nvSpPr>
          <p:cNvPr id="5" name="日付プレースホルダ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998775-F0B6-4722-ADE5-1577F6C8E750}" type="datetimeFigureOut">
              <a:rPr lang="ja-JP" altLang="en-US"/>
              <a:pPr>
                <a:defRPr/>
              </a:pPr>
              <a:t>2009/11/10</a:t>
            </a:fld>
            <a:endParaRPr lang="ja-JP" altLang="en-US"/>
          </a:p>
        </p:txBody>
      </p:sp>
      <p:sp>
        <p:nvSpPr>
          <p:cNvPr id="6" name="フッター プレースホルダ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376826-B078-46AD-B828-AD71EF194F5A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日付プレースホルダ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D3DCAF-A564-4B99-8AAA-F0ACD4EB050B}" type="datetimeFigureOut">
              <a:rPr lang="ja-JP" altLang="en-US"/>
              <a:pPr>
                <a:defRPr/>
              </a:pPr>
              <a:t>2009/11/10</a:t>
            </a:fld>
            <a:endParaRPr lang="ja-JP" altLang="en-US"/>
          </a:p>
        </p:txBody>
      </p:sp>
      <p:sp>
        <p:nvSpPr>
          <p:cNvPr id="5" name="フッター プレースホルダ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4BBB1E-E1D6-4909-AFF2-9EDA6C261DE3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44AC95-A23D-4AC0-9AB0-2F16E6064583}" type="datetimeFigureOut">
              <a:rPr lang="ja-JP" altLang="en-US"/>
              <a:pPr>
                <a:defRPr/>
              </a:pPr>
              <a:t>2009/11/10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7E1A33-118E-40C2-9C22-8B26E870A461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タイトル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27" name="コンテンツ プレースホルダ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日付プレースホルダ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50227-506B-424E-8529-63E57C58B52E}" type="datetimeFigureOut">
              <a:rPr lang="ja-JP" altLang="en-US"/>
              <a:pPr>
                <a:defRPr/>
              </a:pPr>
              <a:t>2009/11/10</a:t>
            </a:fld>
            <a:endParaRPr lang="ja-JP" altLang="en-US"/>
          </a:p>
        </p:txBody>
      </p:sp>
      <p:sp>
        <p:nvSpPr>
          <p:cNvPr id="5" name="フッター プレースホルダ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324D0-9C61-46FA-8F65-B7F7FD9654AB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直線コネクタ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6" name="テキスト プレースホルダ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5" name="日付プレースホルダ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B64641-0D65-4A7D-9065-94C37026403D}" type="datetimeFigureOut">
              <a:rPr lang="ja-JP" altLang="en-US"/>
              <a:pPr>
                <a:defRPr/>
              </a:pPr>
              <a:t>2009/11/10</a:t>
            </a:fld>
            <a:endParaRPr lang="ja-JP" altLang="en-US"/>
          </a:p>
        </p:txBody>
      </p:sp>
      <p:sp>
        <p:nvSpPr>
          <p:cNvPr id="7" name="フッター プレースホルダ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C30FD-FCBF-4A46-AE64-0449ABEB0D4B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タイトル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14" name="コンテンツ プレースホルダ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13" name="コンテンツ プレースホルダ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5" name="日付プレースホルダ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C3B275-5FF4-4A4F-ACDC-9B0B7FF053A1}" type="datetimeFigureOut">
              <a:rPr lang="ja-JP" altLang="en-US"/>
              <a:pPr>
                <a:defRPr/>
              </a:pPr>
              <a:t>2009/11/10</a:t>
            </a:fld>
            <a:endParaRPr lang="ja-JP" altLang="en-US"/>
          </a:p>
        </p:txBody>
      </p:sp>
      <p:sp>
        <p:nvSpPr>
          <p:cNvPr id="6" name="フッター プレースホルダ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E071EA-5984-44FF-BFE7-BC82F45AD1ED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29" name="タイトル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13" name="テキスト プレースホルダ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25" name="テキスト プレースホルダ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28" name="コンテンツ プレースホルダ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8" name="日付プレースホル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8E6C68-BC63-46AB-9F12-6F61D1AD7D07}" type="datetimeFigureOut">
              <a:rPr lang="ja-JP" altLang="en-US"/>
              <a:pPr>
                <a:defRPr/>
              </a:pPr>
              <a:t>2009/11/10</a:t>
            </a:fld>
            <a:endParaRPr lang="ja-JP" altLang="en-US"/>
          </a:p>
        </p:txBody>
      </p:sp>
      <p:sp>
        <p:nvSpPr>
          <p:cNvPr id="9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0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F043F1-6A10-42FC-8AC8-506BA541DC46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タイトル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日付プレースホルダ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980774-BA7E-4AD9-A675-A3B4DF93282C}" type="datetimeFigureOut">
              <a:rPr lang="ja-JP" altLang="en-US"/>
              <a:pPr>
                <a:defRPr/>
              </a:pPr>
              <a:t>2009/11/10</a:t>
            </a:fld>
            <a:endParaRPr lang="ja-JP" altLang="en-US"/>
          </a:p>
        </p:txBody>
      </p:sp>
      <p:sp>
        <p:nvSpPr>
          <p:cNvPr id="4" name="フッター プレースホルダ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331CB5-95D5-4D37-BBFA-EB30FAA2B395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48EF8B-4AD9-4242-84F7-A59B94CF42D6}" type="datetimeFigureOut">
              <a:rPr lang="ja-JP" altLang="en-US"/>
              <a:pPr>
                <a:defRPr/>
              </a:pPr>
              <a:t>2009/11/10</a:t>
            </a:fld>
            <a:endParaRPr lang="ja-JP" altLang="en-US"/>
          </a:p>
        </p:txBody>
      </p:sp>
      <p:sp>
        <p:nvSpPr>
          <p:cNvPr id="3" name="フッター プレースホルダ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509924-81C0-46A0-8E10-67714CB1CDE7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直線コネクタ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12" name="タイトル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26" name="テキスト プレースホルダ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14" name="コンテンツ プレースホルダ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6" name="日付プレースホルダ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06993-806F-4AF4-A4DA-C6267A33FADB}" type="datetimeFigureOut">
              <a:rPr lang="ja-JP" altLang="en-US"/>
              <a:pPr>
                <a:defRPr/>
              </a:pPr>
              <a:t>2009/11/10</a:t>
            </a:fld>
            <a:endParaRPr lang="ja-JP" altLang="en-US"/>
          </a:p>
        </p:txBody>
      </p:sp>
      <p:sp>
        <p:nvSpPr>
          <p:cNvPr id="7" name="フッター プレースホルダ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8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981685-E570-4C5D-AEF3-DA92168779CD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図プレースホルダ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ja-JP" altLang="en-US" noProof="0" smtClean="0"/>
              <a:t>アイコンをクリックして図を追加</a:t>
            </a:r>
            <a:endParaRPr lang="en-US" noProof="0" dirty="0"/>
          </a:p>
        </p:txBody>
      </p:sp>
      <p:sp>
        <p:nvSpPr>
          <p:cNvPr id="17" name="タイトル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26" name="テキスト プレースホルダ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B7AD7C-AC61-40FF-9F47-89B71D4AD1A2}" type="datetimeFigureOut">
              <a:rPr lang="ja-JP" altLang="en-US"/>
              <a:pPr>
                <a:defRPr/>
              </a:pPr>
              <a:t>2009/11/10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2DBBA0-4B68-4F4F-9AF6-65009B385D17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1029" name="テキスト プレースホルダ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smtClean="0"/>
          </a:p>
        </p:txBody>
      </p:sp>
      <p:sp>
        <p:nvSpPr>
          <p:cNvPr id="11" name="日付プレースホルダ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1" sz="1200" smtClean="0">
                <a:solidFill>
                  <a:schemeClr val="accent1">
                    <a:shade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8BC12C61-8669-43E2-9569-864D9253C8FB}" type="datetimeFigureOut">
              <a:rPr lang="ja-JP" altLang="en-US"/>
              <a:pPr>
                <a:defRPr/>
              </a:pPr>
              <a:t>2009/11/10</a:t>
            </a:fld>
            <a:endParaRPr lang="ja-JP" altLang="en-US"/>
          </a:p>
        </p:txBody>
      </p:sp>
      <p:sp>
        <p:nvSpPr>
          <p:cNvPr id="28" name="フッター プレースホルダ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1" sz="1200">
                <a:solidFill>
                  <a:schemeClr val="accent1">
                    <a:shade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1" sz="1200" smtClean="0">
                <a:solidFill>
                  <a:schemeClr val="accent1">
                    <a:shade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7D39F39C-FA08-401F-BF8C-1088D8DBF775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  <p:sp>
        <p:nvSpPr>
          <p:cNvPr id="10" name="タイトル プレースホルダ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12" name="直線コネクタ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3" r:id="rId4"/>
    <p:sldLayoutId id="2147483687" r:id="rId5"/>
    <p:sldLayoutId id="2147483682" r:id="rId6"/>
    <p:sldLayoutId id="2147483688" r:id="rId7"/>
    <p:sldLayoutId id="2147483689" r:id="rId8"/>
    <p:sldLayoutId id="2147483690" r:id="rId9"/>
    <p:sldLayoutId id="2147483681" r:id="rId10"/>
    <p:sldLayoutId id="214748369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kumimoji="1"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Franklin Gothic Medium" pitchFamily="34" charset="0"/>
          <a:ea typeface="HG創英角ｺﾞｼｯｸUB" pitchFamily="49" charset="-128"/>
        </a:defRPr>
      </a:lvl2pPr>
      <a:lvl3pPr algn="l" rtl="0" fontAlgn="base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Franklin Gothic Medium" pitchFamily="34" charset="0"/>
          <a:ea typeface="HG創英角ｺﾞｼｯｸUB" pitchFamily="49" charset="-128"/>
        </a:defRPr>
      </a:lvl3pPr>
      <a:lvl4pPr algn="l" rtl="0" fontAlgn="base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Franklin Gothic Medium" pitchFamily="34" charset="0"/>
          <a:ea typeface="HG創英角ｺﾞｼｯｸUB" pitchFamily="49" charset="-128"/>
        </a:defRPr>
      </a:lvl4pPr>
      <a:lvl5pPr algn="l" rtl="0" fontAlgn="base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Franklin Gothic Medium" pitchFamily="34" charset="0"/>
          <a:ea typeface="HG創英角ｺﾞｼｯｸUB" pitchFamily="4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Franklin Gothic Medium" pitchFamily="34" charset="0"/>
          <a:ea typeface="HG創英角ｺﾞｼｯｸUB" pitchFamily="49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Franklin Gothic Medium" pitchFamily="34" charset="0"/>
          <a:ea typeface="HG創英角ｺﾞｼｯｸUB" pitchFamily="49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Franklin Gothic Medium" pitchFamily="34" charset="0"/>
          <a:ea typeface="HG創英角ｺﾞｼｯｸUB" pitchFamily="49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Franklin Gothic Medium" pitchFamily="34" charset="0"/>
          <a:ea typeface="HG創英角ｺﾞｼｯｸUB" pitchFamily="49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kumimoji="1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kumimoji="1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umimoji="1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1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テキスト ボックス 1"/>
          <p:cNvSpPr txBox="1">
            <a:spLocks noChangeArrowheads="1"/>
          </p:cNvSpPr>
          <p:nvPr/>
        </p:nvSpPr>
        <p:spPr bwMode="auto">
          <a:xfrm>
            <a:off x="285750" y="1500188"/>
            <a:ext cx="85725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4000" b="1">
                <a:solidFill>
                  <a:srgbClr val="C00000"/>
                </a:solidFill>
                <a:latin typeface="Times New Roman" pitchFamily="18" charset="0"/>
                <a:ea typeface="HGｺﾞｼｯｸE" pitchFamily="49" charset="-128"/>
                <a:cs typeface="Times New Roman" pitchFamily="18" charset="0"/>
              </a:rPr>
              <a:t>Japan’s experience of working on      </a:t>
            </a:r>
          </a:p>
          <a:p>
            <a:r>
              <a:rPr lang="en-US" altLang="ja-JP" sz="4000" b="1">
                <a:solidFill>
                  <a:srgbClr val="C00000"/>
                </a:solidFill>
                <a:latin typeface="Times New Roman" pitchFamily="18" charset="0"/>
                <a:ea typeface="HGｺﾞｼｯｸE" pitchFamily="49" charset="-128"/>
                <a:cs typeface="Times New Roman" pitchFamily="18" charset="0"/>
              </a:rPr>
              <a:t>            technical assistance with WIPO</a:t>
            </a:r>
            <a:endParaRPr lang="ja-JP" altLang="en-US" sz="4000" b="1">
              <a:solidFill>
                <a:srgbClr val="C00000"/>
              </a:solidFill>
              <a:latin typeface="Times New Roman" pitchFamily="18" charset="0"/>
              <a:ea typeface="HGｺﾞｼｯｸE" pitchFamily="49" charset="-128"/>
              <a:cs typeface="Times New Roman" pitchFamily="18" charset="0"/>
            </a:endParaRPr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2014538" y="4071942"/>
            <a:ext cx="7129462" cy="194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Clr>
                <a:schemeClr val="tx2"/>
              </a:buClr>
              <a:buSzPct val="60000"/>
              <a:buFont typeface="Wingdings" pitchFamily="2" charset="2"/>
              <a:buNone/>
              <a:defRPr/>
            </a:pPr>
            <a:endParaRPr lang="en-US" altLang="ja-JP" sz="2800" b="1" dirty="0">
              <a:latin typeface="Times New Roman" pitchFamily="18" charset="0"/>
              <a:ea typeface="ＭＳ Ｐゴシック" pitchFamily="50" charset="-128"/>
              <a:cs typeface="Times New Roman" pitchFamily="18" charset="0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Clr>
                <a:schemeClr val="tx2"/>
              </a:buClr>
              <a:buSzPct val="60000"/>
              <a:buFont typeface="Wingdings" pitchFamily="2" charset="2"/>
              <a:buNone/>
              <a:defRPr/>
            </a:pPr>
            <a:r>
              <a:rPr lang="en-US" altLang="ja-JP" sz="2800" b="1" dirty="0"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Ministry of  Foreign Affairs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Clr>
                <a:schemeClr val="tx2"/>
              </a:buClr>
              <a:buSzPct val="60000"/>
              <a:buFont typeface="Wingdings" pitchFamily="2" charset="2"/>
              <a:buNone/>
              <a:defRPr/>
            </a:pPr>
            <a:r>
              <a:rPr lang="en-US" altLang="ja-JP" sz="2800" b="1" dirty="0"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Director for Intellectual Property Affairs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Clr>
                <a:schemeClr val="tx2"/>
              </a:buClr>
              <a:buSzPct val="60000"/>
              <a:buFont typeface="Wingdings" pitchFamily="2" charset="2"/>
              <a:buNone/>
              <a:defRPr/>
            </a:pPr>
            <a:r>
              <a:rPr lang="en-US" altLang="ja-JP" sz="2800" b="1" dirty="0"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                                  Koji YONETANI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1785918" y="3286124"/>
            <a:ext cx="6858048" cy="76944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60000"/>
              <a:defRPr/>
            </a:pPr>
            <a:r>
              <a:rPr lang="en-US" altLang="ja-JP" sz="2000" b="1" dirty="0" smtClean="0">
                <a:latin typeface="Times New Roman" pitchFamily="18" charset="0"/>
                <a:cs typeface="Times New Roman" pitchFamily="18" charset="0"/>
              </a:rPr>
              <a:t>WIPO</a:t>
            </a:r>
            <a:r>
              <a:rPr lang="ja-JP" alt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2000" b="1" dirty="0" smtClean="0">
                <a:latin typeface="Times New Roman" pitchFamily="18" charset="0"/>
                <a:cs typeface="Times New Roman" pitchFamily="18" charset="0"/>
              </a:rPr>
              <a:t>Conference on Building Partnerships 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60000"/>
              <a:defRPr/>
            </a:pPr>
            <a:r>
              <a:rPr lang="en-US" altLang="ja-JP" sz="2000" b="1" dirty="0" smtClean="0">
                <a:latin typeface="Times New Roman" pitchFamily="18" charset="0"/>
                <a:cs typeface="Times New Roman" pitchFamily="18" charset="0"/>
              </a:rPr>
              <a:t>for Mobilizing Resources for Development,  November 2009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285750" y="285750"/>
            <a:ext cx="8572500" cy="10779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marL="514350" indent="-514350" fontAlgn="auto">
              <a:spcBef>
                <a:spcPts val="0"/>
              </a:spcBef>
              <a:spcAft>
                <a:spcPts val="0"/>
              </a:spcAft>
              <a:buClr>
                <a:schemeClr val="accent3">
                  <a:lumMod val="50000"/>
                </a:schemeClr>
              </a:buClr>
              <a:buSzPct val="70000"/>
              <a:defRPr/>
            </a:pPr>
            <a:r>
              <a:rPr lang="en-US" altLang="ja-JP" sz="3200" b="1" dirty="0">
                <a:solidFill>
                  <a:srgbClr val="C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3. Experiences as the donor in the field of Copyright and related rights (1)</a:t>
            </a:r>
          </a:p>
        </p:txBody>
      </p:sp>
      <p:sp>
        <p:nvSpPr>
          <p:cNvPr id="22530" name="テキスト ボックス 2"/>
          <p:cNvSpPr txBox="1">
            <a:spLocks noChangeArrowheads="1"/>
          </p:cNvSpPr>
          <p:nvPr/>
        </p:nvSpPr>
        <p:spPr bwMode="auto">
          <a:xfrm>
            <a:off x="785813" y="1643063"/>
            <a:ext cx="47148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400" b="1">
                <a:solidFill>
                  <a:srgbClr val="FF0000"/>
                </a:solidFill>
                <a:latin typeface="Franklin Gothic Book" pitchFamily="34" charset="0"/>
                <a:ea typeface="HGｺﾞｼｯｸE" pitchFamily="49" charset="-128"/>
              </a:rPr>
              <a:t>Established in 1993</a:t>
            </a:r>
            <a:endParaRPr lang="ja-JP" altLang="en-US" sz="2400" b="1">
              <a:solidFill>
                <a:srgbClr val="FF0000"/>
              </a:solidFill>
              <a:latin typeface="Franklin Gothic Book" pitchFamily="34" charset="0"/>
              <a:ea typeface="HGｺﾞｼｯｸE" pitchFamily="49" charset="-128"/>
            </a:endParaRPr>
          </a:p>
        </p:txBody>
      </p:sp>
      <p:sp>
        <p:nvSpPr>
          <p:cNvPr id="22531" name="テキスト ボックス 3"/>
          <p:cNvSpPr txBox="1">
            <a:spLocks noChangeArrowheads="1"/>
          </p:cNvSpPr>
          <p:nvPr/>
        </p:nvSpPr>
        <p:spPr bwMode="auto">
          <a:xfrm>
            <a:off x="571500" y="2214563"/>
            <a:ext cx="7786688" cy="3478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/>
            <a:r>
              <a:rPr lang="en-US" altLang="ja-JP" sz="2200">
                <a:latin typeface="Franklin Gothic Book" pitchFamily="34" charset="0"/>
                <a:ea typeface="HGｺﾞｼｯｸE" pitchFamily="49" charset="-128"/>
              </a:rPr>
              <a:t>Various programs are provided as follows;</a:t>
            </a:r>
          </a:p>
          <a:p>
            <a:pPr marL="457200" indent="-457200"/>
            <a:endParaRPr lang="en-US" altLang="ja-JP" sz="2200">
              <a:latin typeface="Franklin Gothic Book" pitchFamily="34" charset="0"/>
              <a:ea typeface="HGｺﾞｼｯｸE" pitchFamily="49" charset="-128"/>
            </a:endParaRPr>
          </a:p>
          <a:p>
            <a:pPr marL="457200" indent="-457200">
              <a:buFont typeface="Franklin Gothic Medium" pitchFamily="34" charset="0"/>
              <a:buAutoNum type="arabicPeriod"/>
            </a:pPr>
            <a:r>
              <a:rPr lang="en-US" altLang="ja-JP" sz="2200">
                <a:latin typeface="Franklin Gothic Book" pitchFamily="34" charset="0"/>
                <a:ea typeface="HGｺﾞｼｯｸE" pitchFamily="49" charset="-128"/>
              </a:rPr>
              <a:t>Cultural and economic importance of copyright and related rights</a:t>
            </a:r>
          </a:p>
          <a:p>
            <a:pPr marL="457200" indent="-457200">
              <a:buFont typeface="Franklin Gothic Medium" pitchFamily="34" charset="0"/>
              <a:buAutoNum type="arabicPeriod"/>
            </a:pPr>
            <a:r>
              <a:rPr lang="en-US" altLang="ja-JP" sz="2200">
                <a:latin typeface="Franklin Gothic Book" pitchFamily="34" charset="0"/>
                <a:ea typeface="HGｺﾞｼｯｸE" pitchFamily="49" charset="-128"/>
              </a:rPr>
              <a:t>Policies and strategies on protection of copyright and related rights</a:t>
            </a:r>
          </a:p>
          <a:p>
            <a:pPr marL="457200" indent="-457200">
              <a:buFont typeface="Franklin Gothic Medium" pitchFamily="34" charset="0"/>
              <a:buAutoNum type="arabicPeriod"/>
            </a:pPr>
            <a:r>
              <a:rPr lang="en-US" altLang="ja-JP" sz="2200">
                <a:latin typeface="Franklin Gothic Book" pitchFamily="34" charset="0"/>
                <a:ea typeface="HGｺﾞｼｯｸE" pitchFamily="49" charset="-128"/>
              </a:rPr>
              <a:t>Enforcement fo copyright and related rights</a:t>
            </a:r>
          </a:p>
          <a:p>
            <a:pPr marL="457200" indent="-457200">
              <a:buFont typeface="Franklin Gothic Medium" pitchFamily="34" charset="0"/>
              <a:buAutoNum type="arabicPeriod"/>
            </a:pPr>
            <a:r>
              <a:rPr lang="en-US" altLang="ja-JP" sz="2200">
                <a:latin typeface="Franklin Gothic Book" pitchFamily="34" charset="0"/>
                <a:ea typeface="HGｺﾞｼｯｸE" pitchFamily="49" charset="-128"/>
              </a:rPr>
              <a:t>Promotion and development of collective management of copyright and relate rights</a:t>
            </a:r>
          </a:p>
          <a:p>
            <a:pPr marL="457200" indent="-457200">
              <a:buFont typeface="Franklin Gothic Medium" pitchFamily="34" charset="0"/>
              <a:buAutoNum type="arabicPeriod"/>
            </a:pPr>
            <a:r>
              <a:rPr lang="en-US" altLang="ja-JP" sz="2200">
                <a:latin typeface="Franklin Gothic Book" pitchFamily="34" charset="0"/>
                <a:ea typeface="HGｺﾞｼｯｸE" pitchFamily="49" charset="-128"/>
              </a:rPr>
              <a:t>Promotion of the national copyright protection system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285750" y="285750"/>
            <a:ext cx="8572500" cy="10779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marL="514350" indent="-514350" fontAlgn="auto">
              <a:spcBef>
                <a:spcPts val="0"/>
              </a:spcBef>
              <a:spcAft>
                <a:spcPts val="0"/>
              </a:spcAft>
              <a:buClr>
                <a:schemeClr val="accent3">
                  <a:lumMod val="50000"/>
                </a:schemeClr>
              </a:buClr>
              <a:buSzPct val="70000"/>
              <a:defRPr/>
            </a:pPr>
            <a:r>
              <a:rPr lang="en-US" altLang="ja-JP" sz="3200" b="1" dirty="0">
                <a:solidFill>
                  <a:srgbClr val="C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3. Experiences as the donor in the field of Copyright and related rights (2)</a:t>
            </a:r>
          </a:p>
        </p:txBody>
      </p:sp>
      <p:sp>
        <p:nvSpPr>
          <p:cNvPr id="23554" name="テキスト ボックス 2"/>
          <p:cNvSpPr txBox="1">
            <a:spLocks noChangeArrowheads="1"/>
          </p:cNvSpPr>
          <p:nvPr/>
        </p:nvSpPr>
        <p:spPr bwMode="auto">
          <a:xfrm>
            <a:off x="571500" y="1643063"/>
            <a:ext cx="5715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800" dirty="0">
                <a:latin typeface="Franklin Gothic Book" pitchFamily="34" charset="0"/>
                <a:ea typeface="HGｺﾞｼｯｸE" pitchFamily="49" charset="-128"/>
              </a:rPr>
              <a:t>Examples of activities in </a:t>
            </a:r>
            <a:r>
              <a:rPr lang="en-US" altLang="ja-JP" sz="2800" dirty="0" smtClean="0">
                <a:latin typeface="Franklin Gothic Book" pitchFamily="34" charset="0"/>
                <a:ea typeface="HGｺﾞｼｯｸE" pitchFamily="49" charset="-128"/>
              </a:rPr>
              <a:t>FY 2008</a:t>
            </a:r>
            <a:endParaRPr lang="ja-JP" altLang="en-US" sz="2800" dirty="0">
              <a:latin typeface="Franklin Gothic Book" pitchFamily="34" charset="0"/>
              <a:ea typeface="HGｺﾞｼｯｸE" pitchFamily="49" charset="-128"/>
            </a:endParaRPr>
          </a:p>
        </p:txBody>
      </p:sp>
      <p:sp>
        <p:nvSpPr>
          <p:cNvPr id="23555" name="テキスト ボックス 3"/>
          <p:cNvSpPr txBox="1">
            <a:spLocks noChangeArrowheads="1"/>
          </p:cNvSpPr>
          <p:nvPr/>
        </p:nvSpPr>
        <p:spPr bwMode="auto">
          <a:xfrm>
            <a:off x="1143000" y="2214563"/>
            <a:ext cx="7143750" cy="3754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en-US" altLang="ja-JP" sz="2200" dirty="0">
                <a:latin typeface="Franklin Gothic Book" pitchFamily="34" charset="0"/>
                <a:ea typeface="HGｺﾞｼｯｸE" pitchFamily="49" charset="-128"/>
              </a:rPr>
              <a:t>Roundtable on copyright and related rights in Asia and the Pacific : participants from </a:t>
            </a:r>
            <a:r>
              <a:rPr lang="en-US" altLang="ja-JP" sz="2200" dirty="0" smtClean="0">
                <a:latin typeface="Franklin Gothic Book" pitchFamily="34" charset="0"/>
                <a:ea typeface="HGｺﾞｼｯｸE" pitchFamily="49" charset="-128"/>
              </a:rPr>
              <a:t>15 </a:t>
            </a:r>
            <a:r>
              <a:rPr lang="en-US" altLang="ja-JP" sz="2200" dirty="0">
                <a:latin typeface="Franklin Gothic Book" pitchFamily="34" charset="0"/>
                <a:ea typeface="HGｺﾞｼｯｸE" pitchFamily="49" charset="-128"/>
              </a:rPr>
              <a:t>countries including </a:t>
            </a:r>
            <a:r>
              <a:rPr lang="en-US" altLang="ja-JP" sz="2200" u="sng" dirty="0">
                <a:latin typeface="Franklin Gothic Book" pitchFamily="34" charset="0"/>
                <a:ea typeface="HGｺﾞｼｯｸE" pitchFamily="49" charset="-128"/>
              </a:rPr>
              <a:t>Bangladesh, Cambodia, Lao People’s Republic Democratic, Nepal, Samoa, Solomon Islands and Vanuatu</a:t>
            </a:r>
          </a:p>
          <a:p>
            <a:pPr>
              <a:buFont typeface="Arial" charset="0"/>
              <a:buChar char="•"/>
            </a:pPr>
            <a:r>
              <a:rPr lang="en-US" altLang="ja-JP" sz="2200" dirty="0">
                <a:latin typeface="Franklin Gothic Book" pitchFamily="34" charset="0"/>
                <a:ea typeface="HGｺﾞｼｯｸE" pitchFamily="49" charset="-128"/>
              </a:rPr>
              <a:t>Asia-Pacific regional symposium on copyright-related aspects of information and communication technologies : participants </a:t>
            </a:r>
            <a:r>
              <a:rPr lang="en-US" altLang="ja-JP" sz="2200">
                <a:latin typeface="Franklin Gothic Book" pitchFamily="34" charset="0"/>
                <a:ea typeface="HGｺﾞｼｯｸE" pitchFamily="49" charset="-128"/>
              </a:rPr>
              <a:t>from </a:t>
            </a:r>
            <a:r>
              <a:rPr lang="en-US" altLang="ja-JP" sz="2200" smtClean="0">
                <a:latin typeface="Franklin Gothic Book" pitchFamily="34" charset="0"/>
                <a:ea typeface="HGｺﾞｼｯｸE" pitchFamily="49" charset="-128"/>
              </a:rPr>
              <a:t>12 </a:t>
            </a:r>
            <a:r>
              <a:rPr lang="en-US" altLang="ja-JP" sz="2200" dirty="0">
                <a:latin typeface="Franklin Gothic Book" pitchFamily="34" charset="0"/>
                <a:ea typeface="HGｺﾞｼｯｸE" pitchFamily="49" charset="-128"/>
              </a:rPr>
              <a:t>countries including  </a:t>
            </a:r>
            <a:r>
              <a:rPr lang="en-US" altLang="ja-JP" sz="2200" u="sng" dirty="0">
                <a:latin typeface="Franklin Gothic Book" pitchFamily="34" charset="0"/>
                <a:ea typeface="HGｺﾞｼｯｸE" pitchFamily="49" charset="-128"/>
              </a:rPr>
              <a:t>Afghanistan, Bangladesh, Cambodia, Lao People’s Republic Democratic, Myanmar and  Nepal</a:t>
            </a:r>
            <a:endParaRPr lang="en-US" altLang="ja-JP" sz="2200" dirty="0">
              <a:latin typeface="Franklin Gothic Book" pitchFamily="34" charset="0"/>
              <a:ea typeface="HGｺﾞｼｯｸE" pitchFamily="49" charset="-128"/>
            </a:endParaRPr>
          </a:p>
          <a:p>
            <a:pPr>
              <a:buFont typeface="Arial" charset="0"/>
              <a:buChar char="•"/>
            </a:pPr>
            <a:r>
              <a:rPr lang="en-US" altLang="ja-JP" sz="2200" dirty="0">
                <a:latin typeface="Franklin Gothic Book" pitchFamily="34" charset="0"/>
                <a:ea typeface="HGｺﾞｼｯｸE" pitchFamily="49" charset="-128"/>
              </a:rPr>
              <a:t>National seminars, Training course</a:t>
            </a:r>
          </a:p>
          <a:p>
            <a:endParaRPr lang="ja-JP" altLang="en-US" dirty="0">
              <a:latin typeface="Franklin Gothic Book" pitchFamily="34" charset="0"/>
              <a:ea typeface="HGｺﾞｼｯｸE" pitchFamily="49" charset="-128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テキスト ボックス 1"/>
          <p:cNvSpPr txBox="1">
            <a:spLocks noChangeArrowheads="1"/>
          </p:cNvSpPr>
          <p:nvPr/>
        </p:nvSpPr>
        <p:spPr bwMode="auto">
          <a:xfrm>
            <a:off x="2071688" y="2571750"/>
            <a:ext cx="45720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5400">
                <a:latin typeface="Franklin Gothic Book" pitchFamily="34" charset="0"/>
                <a:ea typeface="HGｺﾞｼｯｸE" pitchFamily="49" charset="-128"/>
              </a:rPr>
              <a:t>   Thank you!</a:t>
            </a:r>
            <a:endParaRPr lang="ja-JP" altLang="en-US" sz="5400">
              <a:latin typeface="Franklin Gothic Book" pitchFamily="34" charset="0"/>
              <a:ea typeface="HGｺﾞｼｯｸE" pitchFamily="49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3"/>
          <p:cNvSpPr txBox="1">
            <a:spLocks noChangeArrowheads="1"/>
          </p:cNvSpPr>
          <p:nvPr/>
        </p:nvSpPr>
        <p:spPr bwMode="auto">
          <a:xfrm>
            <a:off x="1143000" y="1000125"/>
            <a:ext cx="6858000" cy="5842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3200" b="1" dirty="0">
                <a:solidFill>
                  <a:srgbClr val="C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Three Japanese Trust Fund to WIPO</a:t>
            </a:r>
            <a:endParaRPr lang="ja-JP" altLang="en-US" sz="3200" b="1" dirty="0">
              <a:solidFill>
                <a:srgbClr val="C00000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4" name="テキスト ボックス 4"/>
          <p:cNvSpPr txBox="1">
            <a:spLocks noChangeArrowheads="1"/>
          </p:cNvSpPr>
          <p:nvPr/>
        </p:nvSpPr>
        <p:spPr bwMode="auto">
          <a:xfrm>
            <a:off x="785813" y="2071688"/>
            <a:ext cx="7786687" cy="354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3">
                  <a:lumMod val="50000"/>
                </a:schemeClr>
              </a:buClr>
              <a:buSzPct val="70000"/>
              <a:buFont typeface="Wingdings" pitchFamily="2" charset="2"/>
              <a:buChar char="u"/>
              <a:defRPr/>
            </a:pPr>
            <a:r>
              <a:rPr lang="en-US" altLang="ja-JP" sz="2800" dirty="0">
                <a:latin typeface="+mn-lt"/>
                <a:ea typeface="ＭＳ Ｐゴシック" pitchFamily="50" charset="-128"/>
                <a:cs typeface="Times New Roman" pitchFamily="18" charset="0"/>
              </a:rPr>
              <a:t>Trust Fund for Asia and the Pacific region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3">
                  <a:lumMod val="50000"/>
                </a:schemeClr>
              </a:buClr>
              <a:buSzPct val="70000"/>
              <a:defRPr/>
            </a:pPr>
            <a:r>
              <a:rPr lang="en-US" altLang="ja-JP" sz="2800" dirty="0">
                <a:latin typeface="+mn-lt"/>
                <a:ea typeface="ＭＳ Ｐゴシック" pitchFamily="50" charset="-128"/>
                <a:cs typeface="Times New Roman" pitchFamily="18" charset="0"/>
              </a:rPr>
              <a:t>   (Industrial Property):1.8 million CHF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3">
                  <a:lumMod val="50000"/>
                </a:schemeClr>
              </a:buClr>
              <a:buSzPct val="70000"/>
              <a:buFont typeface="Wingdings" pitchFamily="2" charset="2"/>
              <a:buChar char="u"/>
              <a:defRPr/>
            </a:pPr>
            <a:endParaRPr lang="en-US" altLang="ja-JP" sz="2800" dirty="0">
              <a:latin typeface="+mn-lt"/>
              <a:ea typeface="ＭＳ Ｐゴシック" pitchFamily="50" charset="-128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3">
                  <a:lumMod val="50000"/>
                </a:schemeClr>
              </a:buClr>
              <a:buSzPct val="70000"/>
              <a:buFont typeface="Wingdings" pitchFamily="2" charset="2"/>
              <a:buChar char="u"/>
              <a:defRPr/>
            </a:pPr>
            <a:r>
              <a:rPr lang="en-US" altLang="ja-JP" sz="2800" dirty="0">
                <a:latin typeface="+mn-lt"/>
                <a:ea typeface="ＭＳ Ｐゴシック" pitchFamily="50" charset="-128"/>
                <a:cs typeface="Times New Roman" pitchFamily="18" charset="0"/>
              </a:rPr>
              <a:t>Trust Fund for Africa and the least developed   countries(Industrial Property):1.1million CHF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3">
                  <a:lumMod val="50000"/>
                </a:schemeClr>
              </a:buClr>
              <a:buSzPct val="70000"/>
              <a:buFont typeface="Wingdings" pitchFamily="2" charset="2"/>
              <a:buChar char="u"/>
              <a:defRPr/>
            </a:pPr>
            <a:endParaRPr lang="en-US" altLang="ja-JP" sz="2800" dirty="0">
              <a:latin typeface="+mn-lt"/>
              <a:ea typeface="ＭＳ Ｐゴシック" pitchFamily="50" charset="-128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3">
                  <a:lumMod val="50000"/>
                </a:schemeClr>
              </a:buClr>
              <a:buSzPct val="70000"/>
              <a:buFont typeface="Wingdings" pitchFamily="2" charset="2"/>
              <a:buChar char="u"/>
              <a:defRPr/>
            </a:pPr>
            <a:r>
              <a:rPr lang="en-US" altLang="ja-JP" sz="2800" dirty="0">
                <a:latin typeface="+mn-lt"/>
                <a:ea typeface="ＭＳ Ｐゴシック" pitchFamily="50" charset="-128"/>
                <a:cs typeface="Times New Roman" pitchFamily="18" charset="0"/>
              </a:rPr>
              <a:t>Trust Fund in the field of Copyright and </a:t>
            </a:r>
            <a:r>
              <a:rPr lang="en-US" altLang="ja-JP" sz="2800">
                <a:latin typeface="+mn-lt"/>
                <a:ea typeface="ＭＳ Ｐゴシック" pitchFamily="50" charset="-128"/>
                <a:cs typeface="Times New Roman" pitchFamily="18" charset="0"/>
              </a:rPr>
              <a:t>related </a:t>
            </a:r>
            <a:r>
              <a:rPr lang="en-US" altLang="ja-JP" sz="2800" smtClean="0">
                <a:latin typeface="+mn-lt"/>
                <a:ea typeface="ＭＳ Ｐゴシック" pitchFamily="50" charset="-128"/>
                <a:cs typeface="Times New Roman" pitchFamily="18" charset="0"/>
              </a:rPr>
              <a:t>rights:0.6million CHF</a:t>
            </a:r>
            <a:endParaRPr lang="ja-JP" altLang="en-US" sz="2800" dirty="0">
              <a:latin typeface="+mn-lt"/>
              <a:ea typeface="ＭＳ Ｐゴシック" pitchFamily="50" charset="-128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1"/>
          <p:cNvSpPr>
            <a:spLocks noChangeArrowheads="1"/>
          </p:cNvSpPr>
          <p:nvPr/>
        </p:nvSpPr>
        <p:spPr bwMode="auto">
          <a:xfrm>
            <a:off x="1428750" y="908050"/>
            <a:ext cx="6643688" cy="5842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3200" b="1" dirty="0">
                <a:solidFill>
                  <a:srgbClr val="C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Main Objectives of the FIT activity</a:t>
            </a:r>
            <a:endParaRPr lang="en-US" altLang="ja-JP" sz="3200" b="1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ea typeface="ＭＳ Ｐゴシック" pitchFamily="50" charset="-128"/>
              <a:cs typeface="Times New Roman" pitchFamily="18" charset="0"/>
            </a:endParaRPr>
          </a:p>
        </p:txBody>
      </p:sp>
      <p:sp>
        <p:nvSpPr>
          <p:cNvPr id="4" name="Rectangle 17"/>
          <p:cNvSpPr>
            <a:spLocks noChangeArrowheads="1"/>
          </p:cNvSpPr>
          <p:nvPr/>
        </p:nvSpPr>
        <p:spPr bwMode="auto">
          <a:xfrm>
            <a:off x="571500" y="2000250"/>
            <a:ext cx="8001000" cy="310854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3">
                  <a:lumMod val="50000"/>
                </a:schemeClr>
              </a:buClr>
              <a:buSzPct val="70000"/>
              <a:buFont typeface="Wingdings" pitchFamily="2" charset="2"/>
              <a:buChar char="l"/>
              <a:defRPr/>
            </a:pPr>
            <a:r>
              <a:rPr lang="en-US" altLang="ja-JP" sz="2800" dirty="0">
                <a:latin typeface="+mn-lt"/>
                <a:ea typeface="ＭＳ Ｐゴシック" pitchFamily="50" charset="-128"/>
                <a:cs typeface="Times New Roman" pitchFamily="18" charset="0"/>
              </a:rPr>
              <a:t>Promotion of the awareness of the importance of the IP system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3">
                  <a:lumMod val="50000"/>
                </a:schemeClr>
              </a:buClr>
              <a:buSzPct val="70000"/>
              <a:buFont typeface="Wingdings" pitchFamily="2" charset="2"/>
              <a:buChar char="l"/>
              <a:defRPr/>
            </a:pPr>
            <a:endParaRPr lang="en-US" altLang="ja-JP" sz="2800" dirty="0">
              <a:latin typeface="+mn-lt"/>
              <a:ea typeface="ＭＳ Ｐゴシック" pitchFamily="50" charset="-128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3">
                  <a:lumMod val="50000"/>
                </a:schemeClr>
              </a:buClr>
              <a:buSzPct val="70000"/>
              <a:buFont typeface="Wingdings" pitchFamily="2" charset="2"/>
              <a:buChar char="l"/>
              <a:defRPr/>
            </a:pPr>
            <a:r>
              <a:rPr lang="en-US" altLang="ja-JP" sz="2800" dirty="0">
                <a:latin typeface="+mn-lt"/>
                <a:ea typeface="ＭＳ Ｐゴシック" pitchFamily="50" charset="-128"/>
                <a:cs typeface="Times New Roman" pitchFamily="18" charset="0"/>
              </a:rPr>
              <a:t>Assistance to the target countries in establishing or strengthening their </a:t>
            </a:r>
            <a:r>
              <a:rPr lang="en-US" altLang="ja-JP" sz="2800" dirty="0" smtClean="0">
                <a:latin typeface="+mn-lt"/>
                <a:ea typeface="ＭＳ Ｐゴシック" pitchFamily="50" charset="-128"/>
                <a:cs typeface="Times New Roman" pitchFamily="18" charset="0"/>
              </a:rPr>
              <a:t>IP </a:t>
            </a:r>
            <a:r>
              <a:rPr lang="en-US" altLang="ja-JP" sz="2800" dirty="0">
                <a:latin typeface="+mn-lt"/>
                <a:ea typeface="ＭＳ Ｐゴシック" pitchFamily="50" charset="-128"/>
                <a:cs typeface="Times New Roman" pitchFamily="18" charset="0"/>
              </a:rPr>
              <a:t>laws and institutions </a:t>
            </a:r>
            <a:endParaRPr lang="ja-JP" altLang="ja-JP" sz="2800" dirty="0">
              <a:latin typeface="+mn-lt"/>
              <a:ea typeface="ＭＳ Ｐゴシック" pitchFamily="50" charset="-128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3">
                  <a:lumMod val="50000"/>
                </a:schemeClr>
              </a:buClr>
              <a:buSzPct val="70000"/>
              <a:buFont typeface="Wingdings" pitchFamily="2" charset="2"/>
              <a:buChar char="l"/>
              <a:defRPr/>
            </a:pPr>
            <a:endParaRPr lang="en-US" altLang="ja-JP" sz="2800" dirty="0">
              <a:latin typeface="+mn-lt"/>
              <a:ea typeface="ＭＳ Ｐゴシック" pitchFamily="50" charset="-128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3">
                  <a:lumMod val="50000"/>
                </a:schemeClr>
              </a:buClr>
              <a:buSzPct val="70000"/>
              <a:buFont typeface="Wingdings" pitchFamily="2" charset="2"/>
              <a:buChar char="l"/>
              <a:defRPr/>
            </a:pPr>
            <a:r>
              <a:rPr lang="en-US" altLang="ja-JP" sz="2800" dirty="0">
                <a:latin typeface="+mn-lt"/>
                <a:ea typeface="ＭＳ Ｐゴシック" pitchFamily="50" charset="-128"/>
                <a:cs typeface="Times New Roman" pitchFamily="18" charset="0"/>
              </a:rPr>
              <a:t>Development of human resources</a:t>
            </a:r>
            <a:endParaRPr lang="ja-JP" altLang="ja-JP" sz="2800" dirty="0">
              <a:latin typeface="+mn-lt"/>
              <a:ea typeface="ＭＳ Ｐゴシック" pitchFamily="50" charset="-128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285750" y="285750"/>
            <a:ext cx="8572500" cy="10779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marL="514350" indent="-514350" fontAlgn="auto">
              <a:spcBef>
                <a:spcPts val="0"/>
              </a:spcBef>
              <a:spcAft>
                <a:spcPts val="0"/>
              </a:spcAft>
              <a:buClr>
                <a:schemeClr val="accent3">
                  <a:lumMod val="50000"/>
                </a:schemeClr>
              </a:buClr>
              <a:buSzPct val="70000"/>
              <a:defRPr/>
            </a:pPr>
            <a:r>
              <a:rPr lang="en-US" altLang="ja-JP" sz="3200" b="1" dirty="0">
                <a:solidFill>
                  <a:srgbClr val="C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1. Experiences as the donor in Asia and the Pacific region (Industrial Property) (1)</a:t>
            </a:r>
          </a:p>
        </p:txBody>
      </p:sp>
      <p:sp>
        <p:nvSpPr>
          <p:cNvPr id="16386" name="Text Box 6"/>
          <p:cNvSpPr txBox="1">
            <a:spLocks noChangeArrowheads="1"/>
          </p:cNvSpPr>
          <p:nvPr/>
        </p:nvSpPr>
        <p:spPr bwMode="auto">
          <a:xfrm>
            <a:off x="428625" y="2143125"/>
            <a:ext cx="8124825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2800">
                <a:latin typeface="Franklin Gothic Book" pitchFamily="34" charset="0"/>
              </a:rPr>
              <a:t>Activities undertaken for various stakeholders  in public &amp; private sector in the developing countries</a:t>
            </a:r>
          </a:p>
        </p:txBody>
      </p:sp>
      <p:sp>
        <p:nvSpPr>
          <p:cNvPr id="16387" name="AutoShape 3"/>
          <p:cNvSpPr>
            <a:spLocks noChangeArrowheads="1"/>
          </p:cNvSpPr>
          <p:nvPr/>
        </p:nvSpPr>
        <p:spPr bwMode="auto">
          <a:xfrm>
            <a:off x="1500188" y="3143250"/>
            <a:ext cx="5976937" cy="3228975"/>
          </a:xfrm>
          <a:prstGeom prst="roundRect">
            <a:avLst>
              <a:gd name="adj" fmla="val 7111"/>
            </a:avLst>
          </a:prstGeom>
          <a:noFill/>
          <a:ln w="19050" algn="ctr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pPr marL="342900" indent="-342900">
              <a:buFontTx/>
              <a:buAutoNum type="arabicParenBoth"/>
              <a:tabLst>
                <a:tab pos="269875" algn="l"/>
              </a:tabLst>
            </a:pPr>
            <a:r>
              <a:rPr lang="en-US" altLang="ja-JP" sz="2800">
                <a:latin typeface="Franklin Gothic Book" pitchFamily="34" charset="0"/>
              </a:rPr>
              <a:t>Seminars, workshops</a:t>
            </a:r>
            <a:br>
              <a:rPr lang="en-US" altLang="ja-JP" sz="2800">
                <a:latin typeface="Franklin Gothic Book" pitchFamily="34" charset="0"/>
              </a:rPr>
            </a:br>
            <a:endParaRPr lang="en-US" altLang="ja-JP" sz="2800">
              <a:latin typeface="Franklin Gothic Book" pitchFamily="34" charset="0"/>
            </a:endParaRPr>
          </a:p>
          <a:p>
            <a:pPr marL="342900" indent="-342900">
              <a:buFontTx/>
              <a:buAutoNum type="arabicParenBoth"/>
              <a:tabLst>
                <a:tab pos="269875" algn="l"/>
              </a:tabLst>
            </a:pPr>
            <a:r>
              <a:rPr lang="en-US" altLang="ja-JP" sz="2800">
                <a:latin typeface="Franklin Gothic Book" pitchFamily="34" charset="0"/>
              </a:rPr>
              <a:t>Training Courses</a:t>
            </a:r>
            <a:r>
              <a:rPr lang="en-US" altLang="ja-JP" sz="2800" u="sng">
                <a:latin typeface="Franklin Gothic Book" pitchFamily="34" charset="0"/>
              </a:rPr>
              <a:t> </a:t>
            </a:r>
            <a:br>
              <a:rPr lang="en-US" altLang="ja-JP" sz="2800" u="sng">
                <a:latin typeface="Franklin Gothic Book" pitchFamily="34" charset="0"/>
              </a:rPr>
            </a:br>
            <a:endParaRPr lang="en-US" altLang="ja-JP" sz="2800" u="sng">
              <a:latin typeface="Franklin Gothic Book" pitchFamily="34" charset="0"/>
            </a:endParaRPr>
          </a:p>
          <a:p>
            <a:pPr marL="342900" indent="-342900">
              <a:buFontTx/>
              <a:buAutoNum type="arabicParenBoth"/>
              <a:tabLst>
                <a:tab pos="269875" algn="l"/>
              </a:tabLst>
            </a:pPr>
            <a:r>
              <a:rPr lang="en-US" altLang="ja-JP" sz="2800">
                <a:latin typeface="Franklin Gothic Book" pitchFamily="34" charset="0"/>
              </a:rPr>
              <a:t>Dispatching Experts</a:t>
            </a:r>
            <a:br>
              <a:rPr lang="en-US" altLang="ja-JP" sz="2800">
                <a:latin typeface="Franklin Gothic Book" pitchFamily="34" charset="0"/>
              </a:rPr>
            </a:br>
            <a:endParaRPr lang="en-US" altLang="ja-JP" sz="2800">
              <a:latin typeface="Franklin Gothic Book" pitchFamily="34" charset="0"/>
            </a:endParaRPr>
          </a:p>
          <a:p>
            <a:pPr marL="342900" indent="-342900">
              <a:buFontTx/>
              <a:buAutoNum type="arabicParenBoth"/>
              <a:tabLst>
                <a:tab pos="269875" algn="l"/>
              </a:tabLst>
            </a:pPr>
            <a:r>
              <a:rPr lang="en-US" altLang="ja-JP" sz="2800">
                <a:latin typeface="Franklin Gothic Book" pitchFamily="34" charset="0"/>
              </a:rPr>
              <a:t>Support for Modernization</a:t>
            </a:r>
          </a:p>
        </p:txBody>
      </p:sp>
      <p:sp>
        <p:nvSpPr>
          <p:cNvPr id="16388" name="テキスト ボックス 4"/>
          <p:cNvSpPr txBox="1">
            <a:spLocks noChangeArrowheads="1"/>
          </p:cNvSpPr>
          <p:nvPr/>
        </p:nvSpPr>
        <p:spPr bwMode="auto">
          <a:xfrm>
            <a:off x="785813" y="1643063"/>
            <a:ext cx="47148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400" b="1">
                <a:solidFill>
                  <a:srgbClr val="FF0000"/>
                </a:solidFill>
                <a:latin typeface="Franklin Gothic Book" pitchFamily="34" charset="0"/>
                <a:ea typeface="HGｺﾞｼｯｸE" pitchFamily="49" charset="-128"/>
              </a:rPr>
              <a:t>Established in 1987</a:t>
            </a:r>
            <a:endParaRPr lang="ja-JP" altLang="en-US" sz="2400" b="1">
              <a:solidFill>
                <a:srgbClr val="FF0000"/>
              </a:solidFill>
              <a:latin typeface="Franklin Gothic Book" pitchFamily="34" charset="0"/>
              <a:ea typeface="HGｺﾞｼｯｸE" pitchFamily="49" charset="-12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285750" y="285750"/>
            <a:ext cx="8572500" cy="10779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marL="514350" indent="-514350" fontAlgn="auto">
              <a:spcBef>
                <a:spcPts val="0"/>
              </a:spcBef>
              <a:spcAft>
                <a:spcPts val="0"/>
              </a:spcAft>
              <a:buClr>
                <a:schemeClr val="accent3">
                  <a:lumMod val="50000"/>
                </a:schemeClr>
              </a:buClr>
              <a:buSzPct val="70000"/>
              <a:defRPr/>
            </a:pPr>
            <a:r>
              <a:rPr lang="en-US" altLang="ja-JP" sz="3200" b="1" dirty="0">
                <a:solidFill>
                  <a:srgbClr val="C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1. Experiences as the donor in Asia and the Pacific region (Industrial Property) (2)</a:t>
            </a:r>
          </a:p>
        </p:txBody>
      </p:sp>
      <p:sp>
        <p:nvSpPr>
          <p:cNvPr id="17410" name="テキスト ボックス 3"/>
          <p:cNvSpPr txBox="1">
            <a:spLocks noChangeArrowheads="1"/>
          </p:cNvSpPr>
          <p:nvPr/>
        </p:nvSpPr>
        <p:spPr bwMode="auto">
          <a:xfrm>
            <a:off x="428625" y="1571625"/>
            <a:ext cx="7786688" cy="483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/>
            <a:r>
              <a:rPr lang="en-US" altLang="ja-JP" sz="2200">
                <a:latin typeface="Franklin Gothic Book" pitchFamily="34" charset="0"/>
                <a:ea typeface="HGｺﾞｼｯｸE" pitchFamily="49" charset="-128"/>
              </a:rPr>
              <a:t>Various programs are provided as follows;</a:t>
            </a:r>
          </a:p>
          <a:p>
            <a:pPr marL="457200" indent="-457200"/>
            <a:endParaRPr lang="en-US" altLang="ja-JP" sz="2200">
              <a:latin typeface="Franklin Gothic Book" pitchFamily="34" charset="0"/>
              <a:ea typeface="HGｺﾞｼｯｸE" pitchFamily="49" charset="-128"/>
            </a:endParaRPr>
          </a:p>
          <a:p>
            <a:pPr marL="457200" indent="-457200">
              <a:buFont typeface="Franklin Gothic Medium" pitchFamily="34" charset="0"/>
              <a:buAutoNum type="arabicPeriod"/>
            </a:pPr>
            <a:r>
              <a:rPr lang="en-US" altLang="ja-JP" sz="2200">
                <a:latin typeface="Franklin Gothic Book" pitchFamily="34" charset="0"/>
                <a:ea typeface="HGｺﾞｼｯｸE" pitchFamily="49" charset="-128"/>
              </a:rPr>
              <a:t>Support to intellectual property offices in the modernization of intellectual property administration</a:t>
            </a:r>
          </a:p>
          <a:p>
            <a:pPr marL="457200" indent="-457200">
              <a:buFont typeface="Franklin Gothic Medium" pitchFamily="34" charset="0"/>
              <a:buAutoNum type="arabicPeriod"/>
            </a:pPr>
            <a:r>
              <a:rPr lang="en-US" altLang="ja-JP" sz="2200">
                <a:latin typeface="Franklin Gothic Book" pitchFamily="34" charset="0"/>
                <a:ea typeface="HGｺﾞｼｯｸE" pitchFamily="49" charset="-128"/>
              </a:rPr>
              <a:t>Promotion of effective enforcement of intellectual property rights</a:t>
            </a:r>
          </a:p>
          <a:p>
            <a:pPr marL="457200" indent="-457200">
              <a:buFont typeface="Franklin Gothic Medium" pitchFamily="34" charset="0"/>
              <a:buAutoNum type="arabicPeriod"/>
            </a:pPr>
            <a:r>
              <a:rPr lang="en-US" altLang="ja-JP" sz="2200">
                <a:latin typeface="Franklin Gothic Book" pitchFamily="34" charset="0"/>
                <a:ea typeface="HGｺﾞｼｯｸE" pitchFamily="49" charset="-128"/>
              </a:rPr>
              <a:t>Public outreach</a:t>
            </a:r>
          </a:p>
          <a:p>
            <a:pPr marL="457200" indent="-457200">
              <a:buFont typeface="Franklin Gothic Medium" pitchFamily="34" charset="0"/>
              <a:buAutoNum type="arabicPeriod"/>
            </a:pPr>
            <a:r>
              <a:rPr lang="en-US" altLang="ja-JP" sz="2200">
                <a:latin typeface="Franklin Gothic Book" pitchFamily="34" charset="0"/>
                <a:ea typeface="HGｺﾞｼｯｸE" pitchFamily="49" charset="-128"/>
              </a:rPr>
              <a:t>Support to the promotion of international industrial property protection systems</a:t>
            </a:r>
          </a:p>
          <a:p>
            <a:pPr marL="457200" indent="-457200">
              <a:buFont typeface="Franklin Gothic Medium" pitchFamily="34" charset="0"/>
              <a:buAutoNum type="arabicPeriod"/>
            </a:pPr>
            <a:r>
              <a:rPr lang="en-US" altLang="ja-JP" sz="2200">
                <a:latin typeface="Franklin Gothic Book" pitchFamily="34" charset="0"/>
                <a:ea typeface="HGｺﾞｼｯｸE" pitchFamily="49" charset="-128"/>
              </a:rPr>
              <a:t>Promotion of inventive and innovative activities</a:t>
            </a:r>
          </a:p>
          <a:p>
            <a:pPr marL="457200" indent="-457200">
              <a:buFont typeface="Franklin Gothic Medium" pitchFamily="34" charset="0"/>
              <a:buAutoNum type="arabicPeriod"/>
            </a:pPr>
            <a:r>
              <a:rPr lang="en-US" altLang="ja-JP" sz="2200">
                <a:latin typeface="Franklin Gothic Book" pitchFamily="34" charset="0"/>
                <a:ea typeface="HGｺﾞｼｯｸE" pitchFamily="49" charset="-128"/>
              </a:rPr>
              <a:t>Promotion of private /public sector cooperation </a:t>
            </a:r>
          </a:p>
          <a:p>
            <a:pPr marL="457200" indent="-457200">
              <a:buFont typeface="Franklin Gothic Medium" pitchFamily="34" charset="0"/>
              <a:buAutoNum type="arabicPeriod"/>
            </a:pPr>
            <a:r>
              <a:rPr lang="en-US" altLang="ja-JP" sz="2200">
                <a:latin typeface="Franklin Gothic Book" pitchFamily="34" charset="0"/>
                <a:ea typeface="HGｺﾞｼｯｸE" pitchFamily="49" charset="-128"/>
              </a:rPr>
              <a:t>IP education, training and research</a:t>
            </a:r>
          </a:p>
          <a:p>
            <a:pPr marL="457200" indent="-457200">
              <a:buFont typeface="Franklin Gothic Medium" pitchFamily="34" charset="0"/>
              <a:buAutoNum type="arabicPeriod"/>
            </a:pPr>
            <a:r>
              <a:rPr lang="en-US" altLang="ja-JP" sz="2200">
                <a:latin typeface="Franklin Gothic Book" pitchFamily="34" charset="0"/>
                <a:ea typeface="HGｺﾞｼｯｸE" pitchFamily="49" charset="-128"/>
              </a:rPr>
              <a:t>Assistance in developing human resources and capacity building    </a:t>
            </a:r>
            <a:endParaRPr lang="ja-JP" altLang="en-US" sz="2200">
              <a:latin typeface="Franklin Gothic Book" pitchFamily="34" charset="0"/>
              <a:ea typeface="HGｺﾞｼｯｸE" pitchFamily="49" charset="-12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285750" y="285750"/>
            <a:ext cx="8572500" cy="10779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marL="514350" indent="-514350" fontAlgn="auto">
              <a:spcBef>
                <a:spcPts val="0"/>
              </a:spcBef>
              <a:spcAft>
                <a:spcPts val="0"/>
              </a:spcAft>
              <a:buClr>
                <a:schemeClr val="accent3">
                  <a:lumMod val="50000"/>
                </a:schemeClr>
              </a:buClr>
              <a:buSzPct val="70000"/>
              <a:defRPr/>
            </a:pPr>
            <a:r>
              <a:rPr lang="en-US" altLang="ja-JP" sz="3200" b="1" dirty="0">
                <a:solidFill>
                  <a:srgbClr val="C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1. Experiences as the donor in Asia and the Pacific region (Industrial Property) (3)</a:t>
            </a:r>
          </a:p>
        </p:txBody>
      </p:sp>
      <p:grpSp>
        <p:nvGrpSpPr>
          <p:cNvPr id="18434" name="グループ化 2"/>
          <p:cNvGrpSpPr>
            <a:grpSpLocks/>
          </p:cNvGrpSpPr>
          <p:nvPr/>
        </p:nvGrpSpPr>
        <p:grpSpPr bwMode="auto">
          <a:xfrm>
            <a:off x="857250" y="1554163"/>
            <a:ext cx="7561263" cy="4667250"/>
            <a:chOff x="900113" y="908050"/>
            <a:chExt cx="7561262" cy="4667243"/>
          </a:xfrm>
        </p:grpSpPr>
        <p:sp>
          <p:nvSpPr>
            <p:cNvPr id="18435" name="Rectangle 63"/>
            <p:cNvSpPr>
              <a:spLocks noChangeArrowheads="1"/>
            </p:cNvSpPr>
            <p:nvPr/>
          </p:nvSpPr>
          <p:spPr bwMode="auto">
            <a:xfrm>
              <a:off x="900113" y="1639880"/>
              <a:ext cx="7561262" cy="39354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ja-JP" sz="2800" dirty="0">
                  <a:latin typeface="Franklin Gothic Book" pitchFamily="34" charset="0"/>
                  <a:sym typeface="Symbol" pitchFamily="18" charset="2"/>
                </a:rPr>
                <a:t></a:t>
              </a:r>
              <a:r>
                <a:rPr lang="en-US" altLang="ja-JP" sz="2800" dirty="0">
                  <a:latin typeface="Franklin Gothic Book" pitchFamily="34" charset="0"/>
                </a:rPr>
                <a:t> 935</a:t>
              </a:r>
              <a:r>
                <a:rPr lang="ja-JP" altLang="en-US" sz="2800" dirty="0">
                  <a:latin typeface="Franklin Gothic Book" pitchFamily="34" charset="0"/>
                </a:rPr>
                <a:t> </a:t>
              </a:r>
              <a:r>
                <a:rPr lang="en-US" altLang="ja-JP" sz="2800" dirty="0">
                  <a:latin typeface="Franklin Gothic Book" pitchFamily="34" charset="0"/>
                </a:rPr>
                <a:t>Interns from 33 countries</a:t>
              </a:r>
            </a:p>
            <a:p>
              <a:endParaRPr lang="en-US" altLang="ja-JP" sz="2800" dirty="0">
                <a:latin typeface="Franklin Gothic Book" pitchFamily="34" charset="0"/>
                <a:sym typeface="Symbol" pitchFamily="18" charset="2"/>
              </a:endParaRPr>
            </a:p>
            <a:p>
              <a:r>
                <a:rPr lang="en-US" altLang="ja-JP" sz="2800" dirty="0">
                  <a:latin typeface="Franklin Gothic Book" pitchFamily="34" charset="0"/>
                  <a:sym typeface="Symbol" pitchFamily="18" charset="2"/>
                </a:rPr>
                <a:t></a:t>
              </a:r>
              <a:r>
                <a:rPr lang="en-US" altLang="ja-JP" sz="2800" dirty="0">
                  <a:latin typeface="Franklin Gothic Book" pitchFamily="34" charset="0"/>
                </a:rPr>
                <a:t> 219 Experts to 16 countries</a:t>
              </a:r>
            </a:p>
            <a:p>
              <a:endParaRPr lang="en-US" altLang="ja-JP" sz="2800" dirty="0">
                <a:latin typeface="Franklin Gothic Book" pitchFamily="34" charset="0"/>
                <a:sym typeface="Symbol" pitchFamily="18" charset="2"/>
              </a:endParaRPr>
            </a:p>
            <a:p>
              <a:r>
                <a:rPr lang="en-US" altLang="ja-JP" sz="2800" dirty="0">
                  <a:latin typeface="Franklin Gothic Book" pitchFamily="34" charset="0"/>
                  <a:sym typeface="Symbol" pitchFamily="18" charset="2"/>
                </a:rPr>
                <a:t></a:t>
              </a:r>
              <a:r>
                <a:rPr lang="en-US" altLang="ja-JP" sz="2800" dirty="0">
                  <a:latin typeface="Franklin Gothic Book" pitchFamily="34" charset="0"/>
                </a:rPr>
                <a:t> Executive Trainees as long-term research fellows for 6 months</a:t>
              </a:r>
            </a:p>
            <a:p>
              <a:endParaRPr lang="en-US" altLang="ja-JP" sz="2800" dirty="0">
                <a:latin typeface="Franklin Gothic Book" pitchFamily="34" charset="0"/>
                <a:sym typeface="Symbol" pitchFamily="18" charset="2"/>
              </a:endParaRPr>
            </a:p>
            <a:p>
              <a:r>
                <a:rPr lang="en-US" altLang="ja-JP" sz="2800" dirty="0">
                  <a:latin typeface="Franklin Gothic Book" pitchFamily="34" charset="0"/>
                  <a:sym typeface="Symbol" pitchFamily="18" charset="2"/>
                </a:rPr>
                <a:t></a:t>
              </a:r>
              <a:r>
                <a:rPr lang="en-US" altLang="ja-JP" sz="2800" dirty="0">
                  <a:latin typeface="Franklin Gothic Book" pitchFamily="34" charset="0"/>
                </a:rPr>
                <a:t> IP seminar for developing countries in around 6 times every year. </a:t>
              </a:r>
            </a:p>
          </p:txBody>
        </p:sp>
        <p:sp>
          <p:nvSpPr>
            <p:cNvPr id="18436" name="Text Box 67"/>
            <p:cNvSpPr txBox="1">
              <a:spLocks noChangeArrowheads="1"/>
            </p:cNvSpPr>
            <p:nvPr/>
          </p:nvSpPr>
          <p:spPr bwMode="auto">
            <a:xfrm>
              <a:off x="1116013" y="908050"/>
              <a:ext cx="7129462" cy="519113"/>
            </a:xfrm>
            <a:prstGeom prst="rect">
              <a:avLst/>
            </a:prstGeom>
            <a:noFill/>
            <a:ln w="38100" cmpd="dbl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ja-JP" sz="2800">
                  <a:latin typeface="Franklin Gothic Book" pitchFamily="34" charset="0"/>
                </a:rPr>
                <a:t>Cooperation in Human Resource Development  </a:t>
              </a: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285750" y="285750"/>
            <a:ext cx="8572500" cy="10779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marL="514350" indent="-514350" fontAlgn="auto">
              <a:spcBef>
                <a:spcPts val="0"/>
              </a:spcBef>
              <a:spcAft>
                <a:spcPts val="0"/>
              </a:spcAft>
              <a:buClr>
                <a:schemeClr val="accent3">
                  <a:lumMod val="50000"/>
                </a:schemeClr>
              </a:buClr>
              <a:buSzPct val="70000"/>
              <a:defRPr/>
            </a:pPr>
            <a:r>
              <a:rPr lang="en-US" altLang="ja-JP" sz="3200" b="1" dirty="0">
                <a:solidFill>
                  <a:srgbClr val="C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1. Experiences as the donor in Asia and the Pacific region (Industrial Property) (4)</a:t>
            </a:r>
          </a:p>
        </p:txBody>
      </p:sp>
      <p:sp>
        <p:nvSpPr>
          <p:cNvPr id="19458" name="テキスト ボックス 2"/>
          <p:cNvSpPr txBox="1">
            <a:spLocks noChangeArrowheads="1"/>
          </p:cNvSpPr>
          <p:nvPr/>
        </p:nvSpPr>
        <p:spPr bwMode="auto">
          <a:xfrm>
            <a:off x="857250" y="1500188"/>
            <a:ext cx="5715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800">
                <a:latin typeface="Franklin Gothic Book" pitchFamily="34" charset="0"/>
                <a:ea typeface="HGｺﾞｼｯｸE" pitchFamily="49" charset="-128"/>
              </a:rPr>
              <a:t>Examples of activities in FY 2008</a:t>
            </a:r>
            <a:endParaRPr lang="ja-JP" altLang="en-US" sz="2800">
              <a:latin typeface="Franklin Gothic Book" pitchFamily="34" charset="0"/>
              <a:ea typeface="HGｺﾞｼｯｸE" pitchFamily="49" charset="-128"/>
            </a:endParaRPr>
          </a:p>
        </p:txBody>
      </p:sp>
      <p:sp>
        <p:nvSpPr>
          <p:cNvPr id="19459" name="テキスト ボックス 3"/>
          <p:cNvSpPr txBox="1">
            <a:spLocks noChangeArrowheads="1"/>
          </p:cNvSpPr>
          <p:nvPr/>
        </p:nvSpPr>
        <p:spPr bwMode="auto">
          <a:xfrm>
            <a:off x="1428750" y="1857375"/>
            <a:ext cx="6500813" cy="547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altLang="ja-JP" sz="2000">
              <a:latin typeface="Franklin Gothic Book" pitchFamily="34" charset="0"/>
              <a:ea typeface="HGｺﾞｼｯｸE" pitchFamily="49" charset="-128"/>
            </a:endParaRPr>
          </a:p>
          <a:p>
            <a:pPr>
              <a:buFont typeface="Arial" charset="0"/>
              <a:buChar char="•"/>
            </a:pPr>
            <a:r>
              <a:rPr lang="en-US" altLang="ja-JP" sz="2000">
                <a:latin typeface="Franklin Gothic Book" pitchFamily="34" charset="0"/>
                <a:ea typeface="HGｺﾞｼｯｸE" pitchFamily="49" charset="-128"/>
              </a:rPr>
              <a:t>Provision of equipment for modernization of administration: </a:t>
            </a:r>
            <a:r>
              <a:rPr lang="en-US" altLang="ja-JP" sz="2000" u="sng">
                <a:latin typeface="Franklin Gothic Book" pitchFamily="34" charset="0"/>
                <a:ea typeface="HGｺﾞｼｯｸE" pitchFamily="49" charset="-128"/>
              </a:rPr>
              <a:t>Cambodia, Nepal </a:t>
            </a:r>
          </a:p>
          <a:p>
            <a:pPr>
              <a:buFont typeface="Arial" charset="0"/>
              <a:buChar char="•"/>
            </a:pPr>
            <a:r>
              <a:rPr lang="en-US" altLang="ja-JP" sz="2000">
                <a:latin typeface="Franklin Gothic Book" pitchFamily="34" charset="0"/>
                <a:ea typeface="HGｺﾞｼｯｸE" pitchFamily="49" charset="-128"/>
              </a:rPr>
              <a:t>Regional workshop on role of IT in effective management of IP offices in Indonesia : participants from 16 countries including </a:t>
            </a:r>
            <a:r>
              <a:rPr lang="en-US" altLang="ja-JP" sz="2000" u="sng">
                <a:latin typeface="Franklin Gothic Book" pitchFamily="34" charset="0"/>
                <a:ea typeface="HGｺﾞｼｯｸE" pitchFamily="49" charset="-128"/>
              </a:rPr>
              <a:t>Bangladesh, Bhutan and Lao People’s Democratic Republic</a:t>
            </a:r>
          </a:p>
          <a:p>
            <a:pPr>
              <a:buFont typeface="Arial" charset="0"/>
              <a:buChar char="•"/>
            </a:pPr>
            <a:r>
              <a:rPr lang="en-US" altLang="ja-JP" sz="2000">
                <a:latin typeface="Franklin Gothic Book" pitchFamily="34" charset="0"/>
                <a:ea typeface="HGｺﾞｼｯｸE" pitchFamily="49" charset="-128"/>
              </a:rPr>
              <a:t>Translation of selected WIPO publications into national language : </a:t>
            </a:r>
            <a:r>
              <a:rPr lang="en-US" altLang="ja-JP" sz="2000" u="sng">
                <a:latin typeface="Franklin Gothic Book" pitchFamily="34" charset="0"/>
                <a:ea typeface="HGｺﾞｼｯｸE" pitchFamily="49" charset="-128"/>
              </a:rPr>
              <a:t>Bhutan</a:t>
            </a:r>
          </a:p>
          <a:p>
            <a:pPr>
              <a:buFont typeface="Arial" charset="0"/>
              <a:buChar char="•"/>
            </a:pPr>
            <a:r>
              <a:rPr lang="en-US" altLang="ja-JP" sz="2000">
                <a:latin typeface="Franklin Gothic Book" pitchFamily="34" charset="0"/>
                <a:ea typeface="HGｺﾞｼｯｸE" pitchFamily="49" charset="-128"/>
              </a:rPr>
              <a:t>Regional colloquium on intellectual property education, training and research: participants from 11 countries including </a:t>
            </a:r>
            <a:r>
              <a:rPr lang="en-US" altLang="ja-JP" sz="2000" u="sng">
                <a:latin typeface="Franklin Gothic Book" pitchFamily="34" charset="0"/>
                <a:ea typeface="HGｺﾞｼｯｸE" pitchFamily="49" charset="-128"/>
              </a:rPr>
              <a:t>Bangladesh, Bhutan, Maldives and Nepal</a:t>
            </a:r>
          </a:p>
          <a:p>
            <a:pPr>
              <a:buFont typeface="Arial" charset="0"/>
              <a:buChar char="•"/>
            </a:pPr>
            <a:r>
              <a:rPr lang="en-US" altLang="ja-JP" sz="2000">
                <a:latin typeface="Franklin Gothic Book" pitchFamily="34" charset="0"/>
                <a:ea typeface="HGｺﾞｼｯｸE" pitchFamily="49" charset="-128"/>
              </a:rPr>
              <a:t>Training course, Long-term fellowship</a:t>
            </a:r>
          </a:p>
          <a:p>
            <a:endParaRPr lang="en-US" altLang="ja-JP">
              <a:latin typeface="Franklin Gothic Book" pitchFamily="34" charset="0"/>
              <a:ea typeface="HGｺﾞｼｯｸE" pitchFamily="49" charset="-128"/>
            </a:endParaRPr>
          </a:p>
          <a:p>
            <a:endParaRPr lang="en-US" altLang="ja-JP">
              <a:latin typeface="Franklin Gothic Book" pitchFamily="34" charset="0"/>
              <a:ea typeface="HGｺﾞｼｯｸE" pitchFamily="49" charset="-128"/>
            </a:endParaRPr>
          </a:p>
          <a:p>
            <a:endParaRPr lang="en-US" altLang="ja-JP">
              <a:latin typeface="Franklin Gothic Book" pitchFamily="34" charset="0"/>
              <a:ea typeface="HGｺﾞｼｯｸE" pitchFamily="49" charset="-128"/>
            </a:endParaRPr>
          </a:p>
          <a:p>
            <a:endParaRPr lang="en-US" altLang="ja-JP">
              <a:latin typeface="Franklin Gothic Book" pitchFamily="34" charset="0"/>
              <a:ea typeface="HGｺﾞｼｯｸE" pitchFamily="49" charset="-128"/>
            </a:endParaRPr>
          </a:p>
          <a:p>
            <a:endParaRPr lang="ja-JP" altLang="en-US">
              <a:latin typeface="Franklin Gothic Book" pitchFamily="34" charset="0"/>
              <a:ea typeface="HGｺﾞｼｯｸE" pitchFamily="49" charset="-12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285750" y="285750"/>
            <a:ext cx="8572500" cy="10779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marL="514350" indent="-514350" fontAlgn="auto">
              <a:spcBef>
                <a:spcPts val="0"/>
              </a:spcBef>
              <a:spcAft>
                <a:spcPts val="0"/>
              </a:spcAft>
              <a:buClr>
                <a:schemeClr val="accent3">
                  <a:lumMod val="50000"/>
                </a:schemeClr>
              </a:buClr>
              <a:buSzPct val="70000"/>
              <a:defRPr/>
            </a:pPr>
            <a:r>
              <a:rPr lang="en-US" altLang="ja-JP" sz="3200" b="1" dirty="0">
                <a:solidFill>
                  <a:srgbClr val="C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2. Experiences as the donor in Africa and the LDCs(Industrial Property) (1)</a:t>
            </a:r>
          </a:p>
        </p:txBody>
      </p:sp>
      <p:graphicFrame>
        <p:nvGraphicFramePr>
          <p:cNvPr id="6" name="Group 3"/>
          <p:cNvGraphicFramePr>
            <a:graphicFrameLocks/>
          </p:cNvGraphicFramePr>
          <p:nvPr/>
        </p:nvGraphicFramePr>
        <p:xfrm>
          <a:off x="714375" y="2928938"/>
          <a:ext cx="7319984" cy="3200400"/>
        </p:xfrm>
        <a:graphic>
          <a:graphicData uri="http://schemas.openxmlformats.org/drawingml/2006/table">
            <a:tbl>
              <a:tblPr/>
              <a:tblGrid>
                <a:gridCol w="3537247"/>
                <a:gridCol w="1425477"/>
                <a:gridCol w="2357260"/>
              </a:tblGrid>
              <a:tr h="61332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Proposed Measures by Japan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/ Implementing Partners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Implement-</a:t>
                      </a:r>
                      <a:r>
                        <a:rPr kumimoji="1" lang="en-US" altLang="ja-JP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ing</a:t>
                      </a:r>
                      <a:r>
                        <a:rPr kumimoji="1" lang="en-US" altLang="ja-JP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 Partners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Current Status of Implementation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54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Support African countries to develop IP related systems and human resources in order to achieve self-sustained development of competitive local industries as well as improve the investment climate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GoJ</a:t>
                      </a:r>
                      <a:r>
                        <a:rPr kumimoji="1" lang="en-US" altLang="ja-JP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 (METI)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/ WIPO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GoJ</a:t>
                      </a:r>
                      <a:r>
                        <a:rPr kumimoji="1" lang="en-US" altLang="ja-JP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 (JPO) had approved the draft work plan of the Fund-in Trust from WIPO and the fund (1.1 million CHF) was transmitted to WIPO accordingly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496" name="Rectangle 17"/>
          <p:cNvSpPr>
            <a:spLocks noChangeArrowheads="1"/>
          </p:cNvSpPr>
          <p:nvPr/>
        </p:nvSpPr>
        <p:spPr bwMode="auto">
          <a:xfrm>
            <a:off x="642938" y="1428750"/>
            <a:ext cx="7358062" cy="14954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lnSpc>
                <a:spcPct val="80000"/>
              </a:lnSpc>
              <a:spcBef>
                <a:spcPct val="20000"/>
              </a:spcBef>
            </a:pPr>
            <a:endParaRPr lang="en-US" altLang="ja-JP" sz="2400">
              <a:solidFill>
                <a:srgbClr val="FF0000"/>
              </a:solidFill>
              <a:latin typeface="Franklin Gothic Book" pitchFamily="34" charset="0"/>
            </a:endParaRPr>
          </a:p>
          <a:p>
            <a:pPr marL="342900" indent="-342900" algn="ctr">
              <a:lnSpc>
                <a:spcPct val="80000"/>
              </a:lnSpc>
              <a:spcBef>
                <a:spcPct val="20000"/>
              </a:spcBef>
            </a:pPr>
            <a:endParaRPr lang="en-US" altLang="ja-JP" sz="2400">
              <a:solidFill>
                <a:srgbClr val="FF0000"/>
              </a:solidFill>
              <a:latin typeface="Franklin Gothic Book" pitchFamily="34" charset="0"/>
            </a:endParaRPr>
          </a:p>
          <a:p>
            <a:pPr marL="342900" indent="-342900" algn="ctr">
              <a:lnSpc>
                <a:spcPct val="80000"/>
              </a:lnSpc>
              <a:spcBef>
                <a:spcPct val="20000"/>
              </a:spcBef>
            </a:pPr>
            <a:r>
              <a:rPr lang="en-US" altLang="ja-JP" sz="2400">
                <a:latin typeface="Franklin Gothic Book" pitchFamily="34" charset="0"/>
              </a:rPr>
              <a:t>TICAD Follow-up Mechanism</a:t>
            </a:r>
          </a:p>
          <a:p>
            <a:pPr marL="342900" indent="-342900" algn="ctr">
              <a:lnSpc>
                <a:spcPct val="80000"/>
              </a:lnSpc>
              <a:spcBef>
                <a:spcPct val="20000"/>
              </a:spcBef>
            </a:pPr>
            <a:r>
              <a:rPr lang="en-US" altLang="ja-JP" sz="2400">
                <a:latin typeface="Franklin Gothic Book" pitchFamily="34" charset="0"/>
              </a:rPr>
              <a:t>Progress Status List of Yokohama Action Plan</a:t>
            </a:r>
          </a:p>
        </p:txBody>
      </p:sp>
      <p:sp>
        <p:nvSpPr>
          <p:cNvPr id="20497" name="Rectangle 18"/>
          <p:cNvSpPr>
            <a:spLocks noChangeArrowheads="1"/>
          </p:cNvSpPr>
          <p:nvPr/>
        </p:nvSpPr>
        <p:spPr bwMode="auto">
          <a:xfrm>
            <a:off x="500063" y="6215063"/>
            <a:ext cx="8353425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lnSpc>
                <a:spcPct val="80000"/>
              </a:lnSpc>
              <a:spcBef>
                <a:spcPct val="20000"/>
              </a:spcBef>
            </a:pPr>
            <a:r>
              <a:rPr lang="en-US" altLang="ja-JP" sz="2000">
                <a:latin typeface="Franklin Gothic Book" pitchFamily="34" charset="0"/>
                <a:ea typeface="HGｺﾞｼｯｸE" pitchFamily="49" charset="-128"/>
              </a:rPr>
              <a:t>(http://www.mofa.go.jp/region/Africa/ticad/ticad4/mechanism.html)</a:t>
            </a:r>
          </a:p>
        </p:txBody>
      </p:sp>
      <p:sp>
        <p:nvSpPr>
          <p:cNvPr id="20498" name="テキスト ボックス 8"/>
          <p:cNvSpPr txBox="1">
            <a:spLocks noChangeArrowheads="1"/>
          </p:cNvSpPr>
          <p:nvPr/>
        </p:nvSpPr>
        <p:spPr bwMode="auto">
          <a:xfrm>
            <a:off x="785813" y="1643063"/>
            <a:ext cx="47148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400" b="1">
                <a:solidFill>
                  <a:srgbClr val="FF0000"/>
                </a:solidFill>
                <a:latin typeface="Franklin Gothic Book" pitchFamily="34" charset="0"/>
                <a:ea typeface="HGｺﾞｼｯｸE" pitchFamily="49" charset="-128"/>
              </a:rPr>
              <a:t>Newly established in 2008</a:t>
            </a:r>
            <a:endParaRPr lang="ja-JP" altLang="en-US" sz="2400" b="1">
              <a:solidFill>
                <a:srgbClr val="FF0000"/>
              </a:solidFill>
              <a:latin typeface="Franklin Gothic Book" pitchFamily="34" charset="0"/>
              <a:ea typeface="HGｺﾞｼｯｸE" pitchFamily="49" charset="-128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285750" y="285750"/>
            <a:ext cx="8572500" cy="10779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marL="514350" indent="-514350" fontAlgn="auto">
              <a:spcBef>
                <a:spcPts val="0"/>
              </a:spcBef>
              <a:spcAft>
                <a:spcPts val="0"/>
              </a:spcAft>
              <a:buClr>
                <a:schemeClr val="accent3">
                  <a:lumMod val="50000"/>
                </a:schemeClr>
              </a:buClr>
              <a:buSzPct val="70000"/>
              <a:defRPr/>
            </a:pPr>
            <a:r>
              <a:rPr lang="en-US" altLang="ja-JP" sz="3200" b="1" dirty="0">
                <a:solidFill>
                  <a:srgbClr val="C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2. Experiences as the donor in Africa and the LDCs(Industrial Property) (2)</a:t>
            </a:r>
          </a:p>
        </p:txBody>
      </p:sp>
      <p:sp>
        <p:nvSpPr>
          <p:cNvPr id="21506" name="正方形/長方形 2"/>
          <p:cNvSpPr>
            <a:spLocks noChangeArrowheads="1"/>
          </p:cNvSpPr>
          <p:nvPr/>
        </p:nvSpPr>
        <p:spPr bwMode="auto">
          <a:xfrm>
            <a:off x="642938" y="1785938"/>
            <a:ext cx="52038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>
                <a:latin typeface="Franklin Gothic Book" pitchFamily="34" charset="0"/>
                <a:ea typeface="HGｺﾞｼｯｸE" pitchFamily="49" charset="-128"/>
              </a:rPr>
              <a:t>Examples of activities in FY 2008</a:t>
            </a:r>
            <a:endParaRPr lang="ja-JP" altLang="en-US" sz="2800">
              <a:latin typeface="Franklin Gothic Book" pitchFamily="34" charset="0"/>
              <a:ea typeface="HGｺﾞｼｯｸE" pitchFamily="49" charset="-128"/>
            </a:endParaRPr>
          </a:p>
        </p:txBody>
      </p:sp>
      <p:sp>
        <p:nvSpPr>
          <p:cNvPr id="21507" name="テキスト ボックス 4"/>
          <p:cNvSpPr txBox="1">
            <a:spLocks noChangeArrowheads="1"/>
          </p:cNvSpPr>
          <p:nvPr/>
        </p:nvSpPr>
        <p:spPr bwMode="auto">
          <a:xfrm>
            <a:off x="928688" y="2500313"/>
            <a:ext cx="7215187" cy="3786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en-US" altLang="ja-JP" sz="2200">
                <a:latin typeface="Franklin Gothic Book" pitchFamily="34" charset="0"/>
                <a:ea typeface="HGｺﾞｼｯｸE" pitchFamily="49" charset="-128"/>
              </a:rPr>
              <a:t>Seminar on successful experiences linking intellectual property and business : participants from </a:t>
            </a:r>
            <a:r>
              <a:rPr lang="en-US" altLang="ja-JP" sz="2200" u="sng">
                <a:latin typeface="Franklin Gothic Book" pitchFamily="34" charset="0"/>
                <a:ea typeface="HGｺﾞｼｯｸE" pitchFamily="49" charset="-128"/>
              </a:rPr>
              <a:t>36 African countries</a:t>
            </a:r>
          </a:p>
          <a:p>
            <a:pPr>
              <a:buFont typeface="Arial" charset="0"/>
              <a:buChar char="•"/>
            </a:pPr>
            <a:r>
              <a:rPr lang="en-US" altLang="ja-JP" sz="2200">
                <a:latin typeface="Franklin Gothic Book" pitchFamily="34" charset="0"/>
                <a:ea typeface="HGｺﾞｼｯｸE" pitchFamily="49" charset="-128"/>
              </a:rPr>
              <a:t>Training course on importance of IP creation and competitiveness of enterprises in Benin : participants from </a:t>
            </a:r>
            <a:r>
              <a:rPr lang="en-US" altLang="ja-JP" sz="2200" u="sng">
                <a:latin typeface="Franklin Gothic Book" pitchFamily="34" charset="0"/>
                <a:ea typeface="HGｺﾞｼｯｸE" pitchFamily="49" charset="-128"/>
              </a:rPr>
              <a:t>12 African countries</a:t>
            </a:r>
          </a:p>
          <a:p>
            <a:pPr>
              <a:buFont typeface="Arial" charset="0"/>
              <a:buChar char="•"/>
            </a:pPr>
            <a:r>
              <a:rPr lang="en-US" altLang="ja-JP" sz="2200">
                <a:latin typeface="Franklin Gothic Book" pitchFamily="34" charset="0"/>
                <a:ea typeface="HGｺﾞｼｯｸE" pitchFamily="49" charset="-128"/>
              </a:rPr>
              <a:t>Short-term scholarship for master course on Intellectual property : </a:t>
            </a:r>
            <a:r>
              <a:rPr lang="en-US" altLang="ja-JP" sz="2200" u="sng">
                <a:latin typeface="Franklin Gothic Book" pitchFamily="34" charset="0"/>
                <a:ea typeface="HGｺﾞｼｯｸE" pitchFamily="49" charset="-128"/>
              </a:rPr>
              <a:t>4 African candidates</a:t>
            </a:r>
          </a:p>
          <a:p>
            <a:pPr>
              <a:buFont typeface="Arial" charset="0"/>
              <a:buChar char="•"/>
            </a:pPr>
            <a:r>
              <a:rPr lang="en-US" altLang="ja-JP" sz="2200">
                <a:latin typeface="Franklin Gothic Book" pitchFamily="34" charset="0"/>
                <a:ea typeface="HGｺﾞｼｯｸE" pitchFamily="49" charset="-128"/>
              </a:rPr>
              <a:t>Provision of ICT : </a:t>
            </a:r>
            <a:r>
              <a:rPr lang="en-US" altLang="ja-JP" sz="2200" u="sng">
                <a:latin typeface="Franklin Gothic Book" pitchFamily="34" charset="0"/>
                <a:ea typeface="HGｺﾞｼｯｸE" pitchFamily="49" charset="-128"/>
              </a:rPr>
              <a:t>5 African countries</a:t>
            </a:r>
          </a:p>
          <a:p>
            <a:endParaRPr lang="en-US" altLang="ja-JP">
              <a:latin typeface="Franklin Gothic Book" pitchFamily="34" charset="0"/>
              <a:ea typeface="HGｺﾞｼｯｸE" pitchFamily="49" charset="-128"/>
            </a:endParaRPr>
          </a:p>
          <a:p>
            <a:endParaRPr lang="ja-JP" altLang="en-US">
              <a:latin typeface="Franklin Gothic Book" pitchFamily="34" charset="0"/>
              <a:ea typeface="HGｺﾞｼｯｸE" pitchFamily="49" charset="-128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トラベル">
  <a:themeElements>
    <a:clrScheme name="トラベル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トラベル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トラベル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トラベル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320</TotalTime>
  <Words>754</Words>
  <Application>Microsoft Office PowerPoint</Application>
  <PresentationFormat>画面に合わせる (4:3)</PresentationFormat>
  <Paragraphs>95</Paragraphs>
  <Slides>12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3" baseType="lpstr">
      <vt:lpstr>トラベル</vt:lpstr>
      <vt:lpstr>スライド 1</vt:lpstr>
      <vt:lpstr>スライド 2</vt:lpstr>
      <vt:lpstr>スライド 3</vt:lpstr>
      <vt:lpstr>スライド 4</vt:lpstr>
      <vt:lpstr>スライド 5</vt:lpstr>
      <vt:lpstr>スライド 6</vt:lpstr>
      <vt:lpstr>スライド 7</vt:lpstr>
      <vt:lpstr>スライド 8</vt:lpstr>
      <vt:lpstr>スライド 9</vt:lpstr>
      <vt:lpstr>スライド 10</vt:lpstr>
      <vt:lpstr>スライド 11</vt:lpstr>
      <vt:lpstr>スライド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情報通信課</dc:creator>
  <cp:lastModifiedBy>情報通信課</cp:lastModifiedBy>
  <cp:revision>42</cp:revision>
  <dcterms:created xsi:type="dcterms:W3CDTF">2009-10-29T06:03:07Z</dcterms:created>
  <dcterms:modified xsi:type="dcterms:W3CDTF">2009-11-10T01:04:37Z</dcterms:modified>
</cp:coreProperties>
</file>