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7" r:id="rId6"/>
    <p:sldId id="281" r:id="rId7"/>
    <p:sldId id="282" r:id="rId8"/>
    <p:sldId id="288" r:id="rId9"/>
    <p:sldId id="286" r:id="rId10"/>
    <p:sldId id="268" r:id="rId11"/>
    <p:sldId id="261" r:id="rId12"/>
    <p:sldId id="269" r:id="rId13"/>
    <p:sldId id="270" r:id="rId14"/>
    <p:sldId id="271" r:id="rId15"/>
    <p:sldId id="258" r:id="rId16"/>
    <p:sldId id="266" r:id="rId17"/>
    <p:sldId id="267" r:id="rId18"/>
    <p:sldId id="273" r:id="rId19"/>
    <p:sldId id="283" r:id="rId20"/>
    <p:sldId id="284" r:id="rId21"/>
    <p:sldId id="289" r:id="rId22"/>
    <p:sldId id="285" r:id="rId23"/>
    <p:sldId id="27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6600"/>
    <a:srgbClr val="C01292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4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7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5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5906-D9E3-4097-A518-37CB6A3E2FDB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B3F0-74B0-4D3B-A94F-2099415A48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hyperlink" Target="https://www.ieie.eu/retos-de-las-mujeres-emprendedoras-latinoamericana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escyt.gob.do/transparencia/wp-content/uploads/2018/11/INFORME-DE-ESTADI%CC%81STICAS-2017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.tejada@onapi.gob.d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st: La brecha de género en materia labor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8506"/>
              </a:clrFrom>
              <a:clrTo>
                <a:srgbClr val="FD850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75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05" y="2996952"/>
            <a:ext cx="34539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2540" y="2261939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6600"/>
                </a:solidFill>
              </a:rPr>
              <a:t>HOW EDUCATION CAN CLOSE THE GENDER GAP</a:t>
            </a: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8" y="332656"/>
            <a:ext cx="1827374" cy="6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76064" y="51517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99"/>
                </a:solidFill>
              </a:rPr>
              <a:t>Narcis Tejada</a:t>
            </a:r>
          </a:p>
          <a:p>
            <a:r>
              <a:rPr lang="en-US" sz="2000" dirty="0">
                <a:solidFill>
                  <a:srgbClr val="003399"/>
                </a:solidFill>
              </a:rPr>
              <a:t>Head of the National Intellectual Property Academy </a:t>
            </a:r>
          </a:p>
          <a:p>
            <a:r>
              <a:rPr lang="en-US" sz="2000" dirty="0">
                <a:solidFill>
                  <a:srgbClr val="003399"/>
                </a:solidFill>
              </a:rPr>
              <a:t>Dominican Republic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1974" y="1641929"/>
            <a:ext cx="8288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THE INTERNATIONAL CONFERENCE OF WIPO INTELLECTUAL PROPERTY TRAINING INSTITUTIONS</a:t>
            </a:r>
          </a:p>
          <a:p>
            <a:pPr algn="ctr"/>
            <a:r>
              <a:rPr lang="en-US" sz="2800" dirty="0">
                <a:solidFill>
                  <a:srgbClr val="003399"/>
                </a:solidFill>
              </a:rPr>
              <a:t> </a:t>
            </a:r>
          </a:p>
        </p:txBody>
      </p:sp>
      <p:sp>
        <p:nvSpPr>
          <p:cNvPr id="5" name="AutoShape 4" descr="Esta herramienta busca reducir la brecha de género en las empre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241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5082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https://www.ieie.eu/retos-de-las-mujeres-emprendedoras-latinoamericanas/</a:t>
            </a:r>
            <a:r>
              <a:rPr lang="en-US" dirty="0"/>
              <a:t> </a:t>
            </a:r>
          </a:p>
        </p:txBody>
      </p:sp>
      <p:pic>
        <p:nvPicPr>
          <p:cNvPr id="1026" name="Picture 2" descr="La desigualdad de género en el mundo en 2016 – Espacio Viol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4" y="246164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36652"/>
            <a:ext cx="2850576" cy="17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100 Mejores Frases Sobre Los Incentivos – Expande Tu M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83399"/>
            <a:ext cx="2484864" cy="24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0844" y="1700808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Gender discrimination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77008" y="2308123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Imbalance between work and family life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165332" y="1822562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Lack of incentives</a:t>
            </a:r>
          </a:p>
        </p:txBody>
      </p:sp>
      <p:pic>
        <p:nvPicPr>
          <p:cNvPr id="14" name="Picture 5" descr="imagesCA4ZNXG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81" y="462900"/>
            <a:ext cx="1496427" cy="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1789710" cy="14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9552" y="151707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WOMEN INVENTORS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</a:rPr>
              <a:t>Patents belonging to women in the Dominican Republic</a:t>
            </a:r>
          </a:p>
        </p:txBody>
      </p:sp>
      <p:pic>
        <p:nvPicPr>
          <p:cNvPr id="1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Genero humano: imágenes, fotos de stock y vector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os Iconos De Vector Signos De Género Masculinos Y Femeninos. Hombres Y  Mujeres. Ilustraciones Svg, Vectoriales, Clip Art Vectorizado Libre De  Derechos. Image 82258231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Ilustración de Hombre Icono Vectorial De Mujer Icono De Género Dos Personas  Grupo De Humanos Firma y más Vectores Libres de Derechos de Abstracto - 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Conjunto De Símbolos De Género. Hombre Mujer Niña Chico Mujer Hombre Vector  Icono. Fotos, Retratos, Imágenes Y Fotografía De Archivo Libres De Derecho.  Image 87115085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0" descr="Dos Iconos De Vector Signos De Género Masculinos Y Femeninos. Hombres Y  Mujeres. Ilustraciones Svg, Vectoriales, Clip Art Vectorizado Libre De  Derechos. Image 82258231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2" descr="Silueta De Género Femenino Icono Aislado Diseño De Ilustración Vectorial  Ilustraciones Svg, Vectoriales, Clip Art Vectorizado Libre De Derechos.  Image 83950911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54" y="3420124"/>
            <a:ext cx="2959561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306041" y="447748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763688" y="4481081"/>
            <a:ext cx="128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12775" y="27771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Percentage of patent applications </a:t>
            </a:r>
            <a:r>
              <a:rPr lang="en-US" sz="2400" b="1" dirty="0" smtClean="0">
                <a:solidFill>
                  <a:srgbClr val="003399"/>
                </a:solidFill>
              </a:rPr>
              <a:t>in which women participated in </a:t>
            </a:r>
            <a:r>
              <a:rPr lang="en-US" sz="2400" b="1" dirty="0">
                <a:solidFill>
                  <a:srgbClr val="003399"/>
                </a:solidFill>
              </a:rPr>
              <a:t>2017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07975" y="596995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Source: Department of Inventions, National Office of Industrial Property (ONAPI)</a:t>
            </a:r>
          </a:p>
        </p:txBody>
      </p:sp>
    </p:spTree>
    <p:extLst>
      <p:ext uri="{BB962C8B-B14F-4D97-AF65-F5344CB8AC3E}">
        <p14:creationId xmlns:p14="http://schemas.microsoft.com/office/powerpoint/2010/main" val="1062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209259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99"/>
                </a:solidFill>
              </a:rPr>
              <a:t>Essential factor: EDUCATION </a:t>
            </a: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Niña feliz estudiando con un libro en casa. ilustración de personaje de  dibujos animados plano.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5" y="2852936"/>
            <a:ext cx="50204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1807076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Higher education statistics, Dominican Republic</a:t>
            </a:r>
          </a:p>
          <a:p>
            <a:pPr algn="ctr"/>
            <a:r>
              <a:rPr lang="en-US" b="1" dirty="0">
                <a:solidFill>
                  <a:srgbClr val="003399"/>
                </a:solidFill>
              </a:rPr>
              <a:t>2010-2018</a:t>
            </a: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683568" y="5858108"/>
            <a:ext cx="78417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hlinkClick r:id="rId2"/>
              </a:rPr>
              <a:t>https://mescyt.gob.do/transparencia/wp-content/uploads/2018/11/INFORME-DE-ESTADI%CC%81STICAS-2017.pdf</a:t>
            </a:r>
            <a:r>
              <a:rPr lang="en-US" sz="1100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5733256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87569"/>
              </p:ext>
            </p:extLst>
          </p:nvPr>
        </p:nvGraphicFramePr>
        <p:xfrm>
          <a:off x="2660203" y="3140968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1,906,785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1,096,752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39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399"/>
                          </a:solidFill>
                        </a:rPr>
                        <a:t>3,003,537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155679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</a:rPr>
              <a:t>LACK OF STEM CAREERS</a:t>
            </a: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 descr="Qué son las carreras STEM y por qué son de alta demanda? - Formación  Profes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5" y="2204864"/>
            <a:ext cx="35051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0375" y="443711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2017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Chemical </a:t>
            </a:r>
            <a:r>
              <a:rPr lang="en-US" dirty="0" smtClean="0">
                <a:solidFill>
                  <a:srgbClr val="003399"/>
                </a:solidFill>
              </a:rPr>
              <a:t>engineering		:</a:t>
            </a:r>
            <a:r>
              <a:rPr lang="en-US" dirty="0">
                <a:solidFill>
                  <a:srgbClr val="003399"/>
                </a:solidFill>
              </a:rPr>
              <a:t>	100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Degree in </a:t>
            </a:r>
            <a:r>
              <a:rPr lang="en-US" dirty="0" smtClean="0">
                <a:solidFill>
                  <a:srgbClr val="003399"/>
                </a:solidFill>
              </a:rPr>
              <a:t>physics		:</a:t>
            </a:r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en-US" dirty="0" smtClean="0">
                <a:solidFill>
                  <a:srgbClr val="003399"/>
                </a:solidFill>
              </a:rPr>
              <a:t>21</a:t>
            </a:r>
            <a:endParaRPr lang="en-US" dirty="0">
              <a:solidFill>
                <a:srgbClr val="003399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Degree in </a:t>
            </a:r>
            <a:r>
              <a:rPr lang="en-US" dirty="0" smtClean="0">
                <a:solidFill>
                  <a:srgbClr val="003399"/>
                </a:solidFill>
              </a:rPr>
              <a:t>biology		:</a:t>
            </a:r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en-US" dirty="0" smtClean="0">
                <a:solidFill>
                  <a:srgbClr val="003399"/>
                </a:solidFill>
              </a:rPr>
              <a:t>16</a:t>
            </a:r>
            <a:endParaRPr lang="en-US" dirty="0">
              <a:solidFill>
                <a:srgbClr val="003399"/>
              </a:solidFill>
            </a:endParaRP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Biotechnology		:</a:t>
            </a:r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en-US" dirty="0" smtClean="0">
                <a:solidFill>
                  <a:srgbClr val="003399"/>
                </a:solidFill>
              </a:rPr>
              <a:t>3 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291" y="115042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</a:rPr>
              <a:t>WOMEN IN STEM </a:t>
            </a:r>
            <a:r>
              <a:rPr lang="en-US" sz="2000" b="1" dirty="0" smtClean="0">
                <a:solidFill>
                  <a:srgbClr val="003399"/>
                </a:solidFill>
              </a:rPr>
              <a:t>CAREERS: </a:t>
            </a:r>
            <a:r>
              <a:rPr lang="en-US" sz="2000" b="1" dirty="0">
                <a:solidFill>
                  <a:srgbClr val="003399"/>
                </a:solidFill>
              </a:rPr>
              <a:t>Introduction of women to science and technology and immersion in industrial property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3229"/>
            <a:ext cx="1315454" cy="199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75526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392985" y="2221859"/>
            <a:ext cx="8447203" cy="4201867"/>
            <a:chOff x="335291" y="2238453"/>
            <a:chExt cx="8447203" cy="4201867"/>
          </a:xfrm>
        </p:grpSpPr>
        <p:grpSp>
          <p:nvGrpSpPr>
            <p:cNvPr id="17" name="16 Grupo"/>
            <p:cNvGrpSpPr/>
            <p:nvPr/>
          </p:nvGrpSpPr>
          <p:grpSpPr>
            <a:xfrm>
              <a:off x="380629" y="2238453"/>
              <a:ext cx="8401865" cy="2264727"/>
              <a:chOff x="160304" y="2359165"/>
              <a:chExt cx="8401865" cy="226472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4" y="2392025"/>
                <a:ext cx="1826869" cy="21990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149" y="2359165"/>
                <a:ext cx="1159853" cy="2231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3681" y="2392025"/>
                <a:ext cx="1017708" cy="2231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3931388" y="2550508"/>
                <a:ext cx="4630781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In response, ONAPI is carrying out the 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INNOVATOR SUMMER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CAMP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b="1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With the support of public and private institutions, it aims to encourage high-achieving students to learn about and become interested in the world of patents and STEM careers. </a:t>
                </a:r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335291" y="4525714"/>
              <a:ext cx="8283471" cy="1914606"/>
              <a:chOff x="1749343" y="2195802"/>
              <a:chExt cx="6633208" cy="2174556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343" y="2276873"/>
                <a:ext cx="3113764" cy="2075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896" y="2195802"/>
                <a:ext cx="3025655" cy="217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5" descr="imagesCA4ZNXG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90" y="234989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1455487" cy="11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37389" y="3284984"/>
            <a:ext cx="8892480" cy="2880320"/>
            <a:chOff x="683568" y="2564904"/>
            <a:chExt cx="7265091" cy="1889184"/>
          </a:xfrm>
        </p:grpSpPr>
        <p:grpSp>
          <p:nvGrpSpPr>
            <p:cNvPr id="2" name="1 Grupo"/>
            <p:cNvGrpSpPr/>
            <p:nvPr/>
          </p:nvGrpSpPr>
          <p:grpSpPr>
            <a:xfrm>
              <a:off x="683568" y="2564904"/>
              <a:ext cx="4777990" cy="1889184"/>
              <a:chOff x="1162162" y="2837171"/>
              <a:chExt cx="4777990" cy="1889184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162" y="2837172"/>
                <a:ext cx="2833774" cy="1889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2837171"/>
                <a:ext cx="2376264" cy="1889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789" y="2564905"/>
              <a:ext cx="2720870" cy="188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13 Rectángulo"/>
          <p:cNvSpPr/>
          <p:nvPr/>
        </p:nvSpPr>
        <p:spPr>
          <a:xfrm>
            <a:off x="467544" y="171300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ENTREPRENEURIAL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AND CREATIVE 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 Distinctive 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signs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 help female entrepreneurship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47936" y="2363911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Collective mark granted to the Hatillo Women's Association</a:t>
            </a:r>
          </a:p>
        </p:txBody>
      </p:sp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2803" y="1844533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WOMEN INVENTORS 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Patents as a tool for competitiveness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8994" y="2752474"/>
            <a:ext cx="519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Sharely Acevedo, chemical engineer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3573016"/>
            <a:ext cx="7727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AUTOMATIC CUP VISCOMETER 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</a:rPr>
              <a:t>This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>
                <a:solidFill>
                  <a:srgbClr val="003399"/>
                </a:solidFill>
              </a:rPr>
              <a:t>is an automatic flow cup viscometer. It is portable and has a modern design </a:t>
            </a:r>
            <a:r>
              <a:rPr lang="en-US" sz="2400" dirty="0" smtClean="0">
                <a:solidFill>
                  <a:srgbClr val="003399"/>
                </a:solidFill>
              </a:rPr>
              <a:t>and a </a:t>
            </a:r>
            <a:r>
              <a:rPr lang="en-US" sz="2400" dirty="0">
                <a:solidFill>
                  <a:srgbClr val="003399"/>
                </a:solidFill>
              </a:rPr>
              <a:t>practical function. It is quick and effective and measures the kinematic and dynamic viscosity of liquids </a:t>
            </a:r>
            <a:r>
              <a:rPr lang="en-US" sz="2400" dirty="0" smtClean="0">
                <a:solidFill>
                  <a:srgbClr val="003399"/>
                </a:solidFill>
              </a:rPr>
              <a:t>to gage the quality of </a:t>
            </a:r>
            <a:r>
              <a:rPr lang="en-US" sz="2400" dirty="0">
                <a:solidFill>
                  <a:srgbClr val="003399"/>
                </a:solidFill>
              </a:rPr>
              <a:t>oils, paints and varnishes. </a:t>
            </a:r>
          </a:p>
        </p:txBody>
      </p:sp>
      <p:pic>
        <p:nvPicPr>
          <p:cNvPr id="9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568435" cy="5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71300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WOMEN DESIGNERS </a:t>
            </a:r>
            <a:r>
              <a:rPr lang="en-US" sz="20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20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designs to protect creativity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38" y="2636912"/>
            <a:ext cx="5205131" cy="36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696" y="16367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ARE WE DOING?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30498" y="2461645"/>
            <a:ext cx="7801942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C6600"/>
                </a:solidFill>
              </a:rPr>
              <a:t>Creating links </a:t>
            </a:r>
            <a:r>
              <a:rPr lang="en-US" sz="3200" dirty="0">
                <a:solidFill>
                  <a:srgbClr val="CC6600"/>
                </a:solidFill>
              </a:rPr>
              <a:t>with the private sector, industry and free trade zones.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75" y="3717032"/>
            <a:ext cx="5438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542619" cy="5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4323" y="2780928"/>
            <a:ext cx="5444408" cy="3068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99"/>
                </a:solidFill>
                <a:latin typeface="Century Gothic" pitchFamily="34" charset="0"/>
              </a:rPr>
              <a:t>In </a:t>
            </a:r>
            <a:r>
              <a:rPr lang="en-US" sz="2800" b="1" dirty="0">
                <a:solidFill>
                  <a:srgbClr val="000099"/>
                </a:solidFill>
                <a:latin typeface="Century Gothic" pitchFamily="34" charset="0"/>
              </a:rPr>
              <a:t>2011</a:t>
            </a:r>
            <a:r>
              <a:rPr lang="en-US" sz="2800" dirty="0">
                <a:solidFill>
                  <a:srgbClr val="000099"/>
                </a:solidFill>
                <a:latin typeface="Century Gothic" pitchFamily="34" charset="0"/>
              </a:rPr>
              <a:t>, the Dominican Republic signed </a:t>
            </a:r>
            <a:r>
              <a:rPr lang="en-US" sz="2800" dirty="0" smtClean="0">
                <a:solidFill>
                  <a:srgbClr val="000099"/>
                </a:solidFill>
                <a:latin typeface="Century Gothic" pitchFamily="34" charset="0"/>
              </a:rPr>
              <a:t>an </a:t>
            </a:r>
            <a:r>
              <a:rPr lang="en-US" sz="2800" dirty="0">
                <a:solidFill>
                  <a:srgbClr val="000099"/>
                </a:solidFill>
                <a:latin typeface="Century Gothic" pitchFamily="34" charset="0"/>
              </a:rPr>
              <a:t>agreement to open the National Intellectual Property Academy with WIPO.</a:t>
            </a: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FUNIBER firma convenio de colaboración académica con CLAEH - Noticias  FUNI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El Icono Del Contrato Acuerdo Y Firma, Pacto, Acuerdo, Símbolo Del Convenio  Ejemplo Plano Del Vector Ilustración del Vector - Ilustración de tratado,  documento: 1365017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6325" r="8988" b="14344"/>
          <a:stretch/>
        </p:blipFill>
        <p:spPr bwMode="auto">
          <a:xfrm>
            <a:off x="5955335" y="2492896"/>
            <a:ext cx="29958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6941" y="157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ARE WE DOING?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6237" y="2204864"/>
            <a:ext cx="8512497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C6600"/>
                </a:solidFill>
              </a:rPr>
              <a:t>Signing </a:t>
            </a:r>
            <a:r>
              <a:rPr lang="en-US" sz="3200" dirty="0" smtClean="0">
                <a:solidFill>
                  <a:srgbClr val="CC6600"/>
                </a:solidFill>
              </a:rPr>
              <a:t>an </a:t>
            </a:r>
            <a:r>
              <a:rPr lang="en-US" sz="3200" dirty="0" smtClean="0">
                <a:solidFill>
                  <a:srgbClr val="CC6600"/>
                </a:solidFill>
              </a:rPr>
              <a:t>agreement for </a:t>
            </a:r>
            <a:r>
              <a:rPr lang="en-US" sz="3200" dirty="0">
                <a:solidFill>
                  <a:srgbClr val="CC6600"/>
                </a:solidFill>
              </a:rPr>
              <a:t>an intellectual property diploma and other training programs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284984"/>
            <a:ext cx="5328592" cy="30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75699" y="161563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WHAT ARE WE DOING?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4839" y="2276872"/>
            <a:ext cx="8512497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C6600"/>
                </a:solidFill>
              </a:rPr>
              <a:t>CAPACITY-BUILDING PROJECT FOR SMES</a:t>
            </a:r>
          </a:p>
          <a:p>
            <a:pPr algn="ctr"/>
            <a:r>
              <a:rPr lang="en-US" sz="3200" b="1" dirty="0">
                <a:solidFill>
                  <a:srgbClr val="CC6600"/>
                </a:solidFill>
              </a:rPr>
              <a:t>In the framework of the COVID-19 </a:t>
            </a:r>
            <a:r>
              <a:rPr lang="en-US" sz="3200" b="1" dirty="0" smtClean="0">
                <a:solidFill>
                  <a:srgbClr val="CC6600"/>
                </a:solidFill>
              </a:rPr>
              <a:t>package.</a:t>
            </a:r>
            <a:endParaRPr lang="en-US" sz="3200" b="1" dirty="0">
              <a:solidFill>
                <a:srgbClr val="CC6600"/>
              </a:solidFill>
            </a:endParaRPr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02695" y="3224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 partnership with the WIPO </a:t>
            </a:r>
            <a:r>
              <a:rPr lang="en-U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Academy.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hile – Las Pymes son el motor que mueve a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4495"/>
            <a:ext cx="4052678" cy="23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696" y="18650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SCOPE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0375" y="2297128"/>
            <a:ext cx="8296473" cy="3148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3399"/>
                </a:solidFill>
              </a:rPr>
              <a:t>IP outreach activities for children</a:t>
            </a:r>
            <a:endParaRPr lang="en-US" sz="3200" dirty="0">
              <a:solidFill>
                <a:srgbClr val="003399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Specific programs for technical groups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Open curriculum design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99"/>
                </a:solidFill>
              </a:rPr>
              <a:t>Accreditation by the Ministry of </a:t>
            </a:r>
            <a:r>
              <a:rPr lang="en-US" sz="3200" dirty="0" smtClean="0">
                <a:solidFill>
                  <a:srgbClr val="003399"/>
                </a:solidFill>
              </a:rPr>
              <a:t>Higher </a:t>
            </a:r>
            <a:r>
              <a:rPr lang="en-US" sz="3200" dirty="0">
                <a:solidFill>
                  <a:srgbClr val="003399"/>
                </a:solidFill>
              </a:rPr>
              <a:t>Education, Science and Technology (MESCYT)</a:t>
            </a:r>
          </a:p>
        </p:txBody>
      </p:sp>
      <p:sp>
        <p:nvSpPr>
          <p:cNvPr id="2" name="AutoShape 4" descr="Ilustración 3D. Flecha arriba. Imagen con: ilustración de stock 539910784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593" y="278092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THANK YOU FOR YOUR ATTENTION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1860" y="37890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Narcis Tejada 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National Intellectual Property Academy (ANPI) 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Dominican Republic 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2"/>
              </a:rPr>
              <a:t>n.tejada@onapi.gob.do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258" y="1975718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000099"/>
                </a:solidFill>
                <a:latin typeface="Century Gothic" pitchFamily="34" charset="0"/>
              </a:rPr>
              <a:t>TRAINING OF TRAINERS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Century Gothic" pitchFamily="34" charset="0"/>
              </a:rPr>
              <a:t>Through a WIPO ‘training of trainers’ program with six modules, </a:t>
            </a:r>
            <a:r>
              <a:rPr lang="en-US" sz="2400" b="1" dirty="0">
                <a:solidFill>
                  <a:srgbClr val="000099"/>
                </a:solidFill>
                <a:latin typeface="Century Gothic" pitchFamily="34" charset="0"/>
              </a:rPr>
              <a:t>19 professionals</a:t>
            </a:r>
            <a:r>
              <a:rPr lang="en-US" sz="2400" dirty="0">
                <a:solidFill>
                  <a:srgbClr val="000099"/>
                </a:solidFill>
                <a:latin typeface="Century Gothic" pitchFamily="34" charset="0"/>
              </a:rPr>
              <a:t> were trained and certified. They then went on to become Academy trainers.  </a:t>
            </a:r>
          </a:p>
        </p:txBody>
      </p:sp>
      <p:sp>
        <p:nvSpPr>
          <p:cNvPr id="6" name="AutoShape 2" descr="Qué es el formador de formadores | Neurona Virt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Competencias de los Formadores - Human Perform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Cursos de Formación en Tenerife de la FTSP-USO Canarias. – FTSP-USO-CANARI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Cursos – Imagen Glob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Formador de Formadores | E-for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944217" cy="19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35823"/>
              </p:ext>
            </p:extLst>
          </p:nvPr>
        </p:nvGraphicFramePr>
        <p:xfrm>
          <a:off x="1907704" y="1340768"/>
          <a:ext cx="5904657" cy="526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 (up to May 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75656" y="31529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TRAINING ACTIVITY STATISTICS 2011-2022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179261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TOTAL TRAINING ACTIVITIES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21629" y="376261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TOTAL PARTICIPANTS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75856" y="264098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554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02223" y="458112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16,969</a:t>
            </a:r>
          </a:p>
        </p:txBody>
      </p:sp>
    </p:spTree>
    <p:extLst>
      <p:ext uri="{BB962C8B-B14F-4D97-AF65-F5344CB8AC3E}">
        <p14:creationId xmlns:p14="http://schemas.microsoft.com/office/powerpoint/2010/main" val="12507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13111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NUMBER 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ACTIVITIES OVER THE YEARS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85087" cy="46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208395" cy="39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8"/>
            <a:ext cx="1703625" cy="13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8302" y="124853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NUMBER </a:t>
            </a:r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PARTICIPANTS OVER THE YEARS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8" y="1729635"/>
            <a:ext cx="7253623" cy="47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1" y="239706"/>
            <a:ext cx="1715569" cy="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07504" y="64854"/>
            <a:ext cx="1625465" cy="12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8302" y="171019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PEOPLE TO WHOM THE TRAINING IS AIMED</a:t>
            </a:r>
          </a:p>
        </p:txBody>
      </p:sp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1" y="239706"/>
            <a:ext cx="1715569" cy="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07504" y="64854"/>
            <a:ext cx="1625465" cy="12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8,895 Público En General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File:Group people icon.jpg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4" name="Picture 6" descr="Personas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40246"/>
            <a:ext cx="3149672" cy="31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5575" y="2820782"/>
            <a:ext cx="304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High school students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0837" y="4077072"/>
            <a:ext cx="304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University students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940152" y="3653565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Entrepreneurs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01346" y="4446404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Researchers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178136" y="5229200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Professors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1417" y="5343599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MSMEs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940152" y="2831820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Inventors</a:t>
            </a:r>
          </a:p>
        </p:txBody>
      </p:sp>
    </p:spTree>
    <p:extLst>
      <p:ext uri="{BB962C8B-B14F-4D97-AF65-F5344CB8AC3E}">
        <p14:creationId xmlns:p14="http://schemas.microsoft.com/office/powerpoint/2010/main" val="24845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03601" y="188696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cap="none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EDUCATION CAN CLOSE THE GENDER GAP</a:t>
            </a: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Herramientas De Un Profesor, HD Png Download , Transparent Png Image - 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412" name="Picture 4" descr="Mujeres felices aprendiendo el idioma en línea aislado ilustración  vectorial plana. personajes femeninos de dibujos animados que toman  lecciones individuales a través de messenger. concepto de educación y  tecnología digital |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36" y="3212976"/>
            <a:ext cx="4668591" cy="29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539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Microsoft Sans Serif</vt:lpstr>
      <vt:lpstr>Tema de Office</vt:lpstr>
      <vt:lpstr>HOW EDUCATION CAN CLOSE THE GENDER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IMACTO DE LA PROPIEDAD INTELECTUAL PARA LAS MUJERES EMPRENDEDORAS, CREATIVAS E</dc:title>
  <dc:creator>Narcis Tejada</dc:creator>
  <cp:keywords>FOR OFFICIAL USE ONLY</cp:keywords>
  <cp:lastModifiedBy>BATTERBURY Constance</cp:lastModifiedBy>
  <cp:revision>70</cp:revision>
  <cp:lastPrinted>2022-05-23T08:39:27Z</cp:lastPrinted>
  <dcterms:created xsi:type="dcterms:W3CDTF">2022-03-03T12:15:26Z</dcterms:created>
  <dcterms:modified xsi:type="dcterms:W3CDTF">2022-06-16T10:38:26Z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b181671c-17e1-4c35-9a7f-21d0895726ae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