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
  </p:notesMasterIdLst>
  <p:sldIdLst>
    <p:sldId id="256" r:id="rId3"/>
    <p:sldId id="258" r:id="rId4"/>
    <p:sldId id="257" r:id="rId5"/>
    <p:sldId id="280" r:id="rId6"/>
    <p:sldId id="281" r:id="rId7"/>
    <p:sldId id="263" r:id="rId8"/>
    <p:sldId id="264" r:id="rId9"/>
    <p:sldId id="265" r:id="rId10"/>
    <p:sldId id="266" r:id="rId11"/>
    <p:sldId id="283" r:id="rId12"/>
    <p:sldId id="284" r:id="rId13"/>
  </p:sldIdLst>
  <p:sldSz cx="12192000" cy="6858000"/>
  <p:notesSz cx="6797675" cy="9926638"/>
  <p:embeddedFontLst>
    <p:embeddedFont>
      <p:font typeface="Microsoft Sans Serif" panose="020B0604020202020204" pitchFamily="34" charset="0"/>
      <p:regular r:id="rId15"/>
    </p:embeddedFont>
    <p:embeddedFont>
      <p:font typeface="Calibri" panose="020F0502020204030204" pitchFamily="34" charset="0"/>
      <p:regular r:id="rId16"/>
      <p:bold r:id="rId17"/>
      <p:italic r:id="rId18"/>
      <p:boldItalic r:id="rId19"/>
    </p:embeddedFont>
    <p:embeddedFont>
      <p:font typeface="Roboto" panose="020B0604020202020204" charset="0"/>
      <p:regular r:id="rId20"/>
      <p:bold r:id="rId21"/>
      <p:italic r:id="rId22"/>
      <p:boldItalic r:id="rId23"/>
    </p:embeddedFont>
    <p:embeddedFont>
      <p:font typeface="Montserrat"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80">
          <p15:clr>
            <a:srgbClr val="9AA0A6"/>
          </p15:clr>
        </p15:guide>
        <p15:guide id="2" orient="horz" pos="770">
          <p15:clr>
            <a:srgbClr val="9AA0A6"/>
          </p15:clr>
        </p15:guide>
        <p15:guide id="3" pos="4930">
          <p15:clr>
            <a:srgbClr val="9AA0A6"/>
          </p15:clr>
        </p15:guide>
        <p15:guide id="4" pos="5216">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tLWjdbT/E5tUxwv9X8HORcCU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9189" autoAdjust="0"/>
  </p:normalViewPr>
  <p:slideViewPr>
    <p:cSldViewPr snapToGrid="0">
      <p:cViewPr varScale="1">
        <p:scale>
          <a:sx n="103" d="100"/>
          <a:sy n="103" d="100"/>
        </p:scale>
        <p:origin x="1284" y="96"/>
      </p:cViewPr>
      <p:guideLst>
        <p:guide pos="580"/>
        <p:guide orient="horz" pos="770"/>
        <p:guide pos="4930"/>
        <p:guide pos="5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9469e42c9_0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09469e42c9_0_8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109469e42c9_0_8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uk-U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9469e42c9_0_5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g109469e42c9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69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d7ef68636_0_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cd7ef68636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13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9469e42c9_0_1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109469e42c9_0_1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32d1bfaf2_0_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b32d1bfaf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7553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1ea42cc6e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1ea42cc6e_0_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9469e42c9_0_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109469e42c9_0_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d7ef68636_0_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cd7ef68636_0_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9469e42c9_0_5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09469e42c9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9469e42c9_0_6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09469e42c9_0_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3924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19973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293882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232332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06059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421794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53677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1333288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1744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Вміст і підпис"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і підпис"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
        <p:nvSpPr>
          <p:cNvPr id="2"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uk" smtClean="0"/>
              <a:pPr/>
              <a:t>‹#›</a:t>
            </a:fld>
            <a:endParaRPr lang="uk"/>
          </a:p>
        </p:txBody>
      </p:sp>
      <p:sp>
        <p:nvSpPr>
          <p:cNvPr id="2"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838156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g109469e42c9_0_89"/>
          <p:cNvPicPr preferRelativeResize="0"/>
          <p:nvPr/>
        </p:nvPicPr>
        <p:blipFill rotWithShape="1">
          <a:blip r:embed="rId4">
            <a:alphaModFix/>
          </a:blip>
          <a:srcRect/>
          <a:stretch/>
        </p:blipFill>
        <p:spPr>
          <a:xfrm>
            <a:off x="5657725" y="457938"/>
            <a:ext cx="1410227" cy="437144"/>
          </a:xfrm>
          <a:prstGeom prst="rect">
            <a:avLst/>
          </a:prstGeom>
          <a:noFill/>
          <a:ln>
            <a:noFill/>
          </a:ln>
        </p:spPr>
      </p:pic>
      <p:sp>
        <p:nvSpPr>
          <p:cNvPr id="90" name="Google Shape;90;g109469e42c9_0_89"/>
          <p:cNvSpPr txBox="1"/>
          <p:nvPr/>
        </p:nvSpPr>
        <p:spPr>
          <a:xfrm>
            <a:off x="430752" y="1985354"/>
            <a:ext cx="6637200" cy="2166717"/>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endParaRPr sz="2800" b="1" dirty="0">
              <a:solidFill>
                <a:srgbClr val="202124"/>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2300"/>
              <a:buFont typeface="Arial"/>
              <a:buNone/>
            </a:pPr>
            <a:r>
              <a:rPr lang="uk-UA" sz="2800" b="1" dirty="0">
                <a:solidFill>
                  <a:schemeClr val="accent1">
                    <a:lumMod val="75000"/>
                  </a:schemeClr>
                </a:solidFill>
                <a:latin typeface="Roboto"/>
                <a:ea typeface="Roboto"/>
                <a:cs typeface="Roboto"/>
                <a:sym typeface="Roboto"/>
              </a:rPr>
              <a:t>National IP Training </a:t>
            </a:r>
            <a:r>
              <a:rPr lang="uk-UA" sz="2800" b="1" dirty="0" smtClean="0">
                <a:solidFill>
                  <a:schemeClr val="accent1">
                    <a:lumMod val="75000"/>
                  </a:schemeClr>
                </a:solidFill>
                <a:latin typeface="Roboto"/>
                <a:ea typeface="Roboto"/>
                <a:cs typeface="Roboto"/>
                <a:sym typeface="Roboto"/>
              </a:rPr>
              <a:t>Center</a:t>
            </a:r>
            <a:r>
              <a:rPr lang="en-US" sz="2800" b="1" dirty="0" smtClean="0">
                <a:solidFill>
                  <a:schemeClr val="accent1">
                    <a:lumMod val="75000"/>
                  </a:schemeClr>
                </a:solidFill>
                <a:latin typeface="Roboto"/>
                <a:ea typeface="Roboto"/>
                <a:cs typeface="Roboto"/>
                <a:sym typeface="Roboto"/>
              </a:rPr>
              <a:t> of</a:t>
            </a:r>
            <a:endParaRPr sz="2800" b="1" dirty="0">
              <a:solidFill>
                <a:schemeClr val="accent1">
                  <a:lumMod val="75000"/>
                </a:schemeClr>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2300"/>
              <a:buFont typeface="Arial"/>
              <a:buNone/>
            </a:pPr>
            <a:r>
              <a:rPr lang="uk-UA" sz="2800" b="1" dirty="0" smtClean="0">
                <a:solidFill>
                  <a:srgbClr val="FFC000"/>
                </a:solidFill>
                <a:latin typeface="Roboto"/>
                <a:ea typeface="Roboto"/>
                <a:cs typeface="Roboto"/>
                <a:sym typeface="Roboto"/>
              </a:rPr>
              <a:t>Ukraine</a:t>
            </a:r>
            <a:endParaRPr lang="en-US" sz="2800" b="1" dirty="0" smtClean="0">
              <a:solidFill>
                <a:srgbClr val="FFC000"/>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2300"/>
              <a:buFont typeface="Arial"/>
              <a:buNone/>
            </a:pPr>
            <a:r>
              <a:rPr lang="en-US" sz="2800" b="1" u="sng" dirty="0" smtClean="0">
                <a:solidFill>
                  <a:srgbClr val="FFC000"/>
                </a:solidFill>
                <a:latin typeface="Roboto"/>
                <a:ea typeface="Roboto"/>
                <a:cs typeface="Roboto"/>
                <a:sym typeface="Roboto"/>
              </a:rPr>
              <a:t>IP Academy </a:t>
            </a:r>
            <a:endParaRPr sz="2800" b="1" u="sng" dirty="0">
              <a:solidFill>
                <a:srgbClr val="FFC000"/>
              </a:solidFill>
              <a:latin typeface="Roboto"/>
              <a:ea typeface="Roboto"/>
              <a:cs typeface="Roboto"/>
              <a:sym typeface="Roboto"/>
            </a:endParaRPr>
          </a:p>
        </p:txBody>
      </p:sp>
      <p:sp>
        <p:nvSpPr>
          <p:cNvPr id="91" name="Google Shape;91;g109469e42c9_0_89"/>
          <p:cNvSpPr txBox="1"/>
          <p:nvPr/>
        </p:nvSpPr>
        <p:spPr>
          <a:xfrm>
            <a:off x="718650" y="5264125"/>
            <a:ext cx="4485300" cy="1280700"/>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uk-UA" sz="1600" b="1" dirty="0">
                <a:solidFill>
                  <a:srgbClr val="202124"/>
                </a:solidFill>
                <a:latin typeface="Roboto"/>
                <a:ea typeface="Roboto"/>
                <a:cs typeface="Roboto"/>
                <a:sym typeface="Roboto"/>
              </a:rPr>
              <a:t>Intellectual Property Academy Department</a:t>
            </a:r>
            <a:endParaRPr sz="1600" b="1" dirty="0">
              <a:solidFill>
                <a:srgbClr val="202124"/>
              </a:solidFill>
              <a:latin typeface="Roboto"/>
              <a:ea typeface="Roboto"/>
              <a:cs typeface="Roboto"/>
              <a:sym typeface="Roboto"/>
            </a:endParaRPr>
          </a:p>
          <a:p>
            <a:pPr marL="0" marR="38100" lvl="0" indent="0" algn="l" rtl="0">
              <a:lnSpc>
                <a:spcPct val="115000"/>
              </a:lnSpc>
              <a:spcBef>
                <a:spcPts val="0"/>
              </a:spcBef>
              <a:spcAft>
                <a:spcPts val="0"/>
              </a:spcAft>
              <a:buClr>
                <a:schemeClr val="dk1"/>
              </a:buClr>
              <a:buSzPts val="1100"/>
              <a:buFont typeface="Arial"/>
              <a:buNone/>
            </a:pPr>
            <a:r>
              <a:rPr lang="uk-UA" sz="1600" b="1" dirty="0">
                <a:solidFill>
                  <a:srgbClr val="202124"/>
                </a:solidFill>
                <a:latin typeface="Roboto"/>
                <a:ea typeface="Roboto"/>
                <a:cs typeface="Roboto"/>
                <a:sym typeface="Roboto"/>
              </a:rPr>
              <a:t>State Enterprise "Ukrainian Intellectual Property Institute"</a:t>
            </a:r>
            <a:br>
              <a:rPr lang="uk-UA" sz="1600" b="1" dirty="0">
                <a:solidFill>
                  <a:srgbClr val="202124"/>
                </a:solidFill>
                <a:latin typeface="Roboto"/>
                <a:ea typeface="Roboto"/>
                <a:cs typeface="Roboto"/>
                <a:sym typeface="Roboto"/>
              </a:rPr>
            </a:br>
            <a:r>
              <a:rPr lang="uk-UA" sz="1600" b="1" dirty="0">
                <a:solidFill>
                  <a:srgbClr val="202124"/>
                </a:solidFill>
                <a:latin typeface="Roboto"/>
                <a:ea typeface="Roboto"/>
                <a:cs typeface="Roboto"/>
                <a:sym typeface="Roboto"/>
              </a:rPr>
              <a:t>(UKRPATENT)</a:t>
            </a:r>
            <a:endParaRPr sz="1600" b="1" i="0" u="none" strike="noStrike" cap="none" dirty="0">
              <a:solidFill>
                <a:schemeClr val="dk1"/>
              </a:solidFill>
              <a:latin typeface="Roboto"/>
              <a:ea typeface="Roboto"/>
              <a:cs typeface="Roboto"/>
              <a:sym typeface="Roboto"/>
            </a:endParaRPr>
          </a:p>
        </p:txBody>
      </p:sp>
      <p:pic>
        <p:nvPicPr>
          <p:cNvPr id="92" name="Google Shape;92;g109469e42c9_0_89"/>
          <p:cNvPicPr preferRelativeResize="0"/>
          <p:nvPr/>
        </p:nvPicPr>
        <p:blipFill rotWithShape="1">
          <a:blip r:embed="rId5">
            <a:alphaModFix/>
          </a:blip>
          <a:srcRect l="12239" t="18789" r="14117" b="20853"/>
          <a:stretch/>
        </p:blipFill>
        <p:spPr>
          <a:xfrm>
            <a:off x="718650" y="473950"/>
            <a:ext cx="1345000" cy="405101"/>
          </a:xfrm>
          <a:prstGeom prst="rect">
            <a:avLst/>
          </a:prstGeom>
          <a:noFill/>
          <a:ln>
            <a:noFill/>
          </a:ln>
        </p:spPr>
      </p:pic>
      <p:pic>
        <p:nvPicPr>
          <p:cNvPr id="93" name="Google Shape;93;g109469e42c9_0_89"/>
          <p:cNvPicPr preferRelativeResize="0"/>
          <p:nvPr/>
        </p:nvPicPr>
        <p:blipFill rotWithShape="1">
          <a:blip r:embed="rId6">
            <a:alphaModFix/>
          </a:blip>
          <a:srcRect t="11353" b="11361"/>
          <a:stretch/>
        </p:blipFill>
        <p:spPr>
          <a:xfrm>
            <a:off x="3252225" y="449578"/>
            <a:ext cx="1410227" cy="429473"/>
          </a:xfrm>
          <a:prstGeom prst="rect">
            <a:avLst/>
          </a:prstGeom>
          <a:noFill/>
          <a:ln>
            <a:noFill/>
          </a:ln>
        </p:spPr>
      </p:pic>
      <p:sp>
        <p:nvSpPr>
          <p:cNvPr id="2" name="Rectangle 1"/>
          <p:cNvSpPr/>
          <p:nvPr/>
        </p:nvSpPr>
        <p:spPr>
          <a:xfrm>
            <a:off x="1283657" y="1065935"/>
            <a:ext cx="6554058" cy="985270"/>
          </a:xfrm>
          <a:prstGeom prst="rect">
            <a:avLst/>
          </a:prstGeom>
        </p:spPr>
        <p:txBody>
          <a:bodyPr wrap="square">
            <a:spAutoFit/>
          </a:bodyPr>
          <a:lstStyle/>
          <a:p>
            <a:pPr algn="r">
              <a:lnSpc>
                <a:spcPct val="107000"/>
              </a:lnSpc>
              <a:spcAft>
                <a:spcPts val="800"/>
              </a:spcAft>
              <a:tabLst>
                <a:tab pos="2914650" algn="l"/>
              </a:tabLst>
            </a:pPr>
            <a:r>
              <a:rPr lang="fr-CH" sz="20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rPr>
              <a:t>UKRAINE</a:t>
            </a:r>
            <a:endParaRPr lang="en-US" sz="2000" b="1" u="sng" dirty="0" smtClean="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tabLst>
                <a:tab pos="2914650" algn="l"/>
              </a:tabLst>
            </a:pP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BOOTH </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COPY – </a:t>
            </a: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CONFIDENTIAL – CHECK AGAINST DELIVERY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2" name="Google Shape;182;g109469e42c9_0_52"/>
          <p:cNvSpPr txBox="1"/>
          <p:nvPr/>
        </p:nvSpPr>
        <p:spPr>
          <a:xfrm>
            <a:off x="921325" y="528050"/>
            <a:ext cx="6361500" cy="661800"/>
          </a:xfrm>
          <a:prstGeom prst="rect">
            <a:avLst/>
          </a:prstGeom>
          <a:noFill/>
          <a:ln>
            <a:noFill/>
          </a:ln>
        </p:spPr>
        <p:txBody>
          <a:bodyPr spcFirstLastPara="1" wrap="square" lIns="91425" tIns="91425" rIns="91425" bIns="91425" anchor="t" anchorCtr="0">
            <a:noAutofit/>
          </a:bodyPr>
          <a:lstStyle/>
          <a:p>
            <a:pPr marL="152400" marR="190500" lvl="0">
              <a:lnSpc>
                <a:spcPct val="128571"/>
              </a:lnSpc>
              <a:buClr>
                <a:schemeClr val="dk1"/>
              </a:buClr>
              <a:buSzPts val="1100"/>
            </a:pPr>
            <a:r>
              <a:rPr lang="en-GB" sz="3000" b="1" dirty="0">
                <a:solidFill>
                  <a:srgbClr val="009999"/>
                </a:solidFill>
                <a:latin typeface="Montserrat"/>
                <a:ea typeface="Montserrat"/>
                <a:cs typeface="Montserrat"/>
                <a:sym typeface="Montserrat"/>
              </a:rPr>
              <a:t>IP Library</a:t>
            </a:r>
            <a:endParaRPr sz="3000" b="1" dirty="0">
              <a:solidFill>
                <a:srgbClr val="009999"/>
              </a:solidFill>
              <a:latin typeface="Montserrat"/>
              <a:ea typeface="Montserrat"/>
              <a:cs typeface="Montserrat"/>
              <a:sym typeface="Montserrat"/>
            </a:endParaRPr>
          </a:p>
        </p:txBody>
      </p:sp>
      <p:pic>
        <p:nvPicPr>
          <p:cNvPr id="183" name="Google Shape;183;g109469e42c9_0_52"/>
          <p:cNvPicPr preferRelativeResize="0"/>
          <p:nvPr/>
        </p:nvPicPr>
        <p:blipFill rotWithShape="1">
          <a:blip r:embed="rId4">
            <a:alphaModFix/>
          </a:blip>
          <a:srcRect/>
          <a:stretch/>
        </p:blipFill>
        <p:spPr>
          <a:xfrm>
            <a:off x="7754574" y="1394854"/>
            <a:ext cx="4437425" cy="4234365"/>
          </a:xfrm>
          <a:prstGeom prst="rect">
            <a:avLst/>
          </a:prstGeom>
          <a:noFill/>
          <a:ln>
            <a:noFill/>
          </a:ln>
        </p:spPr>
      </p:pic>
      <p:sp>
        <p:nvSpPr>
          <p:cNvPr id="3" name="Прямокутник 2"/>
          <p:cNvSpPr/>
          <p:nvPr/>
        </p:nvSpPr>
        <p:spPr>
          <a:xfrm>
            <a:off x="921325" y="1323200"/>
            <a:ext cx="6833250" cy="4764381"/>
          </a:xfrm>
          <a:prstGeom prst="rect">
            <a:avLst/>
          </a:prstGeom>
        </p:spPr>
        <p:txBody>
          <a:bodyPr wrap="square">
            <a:spAutoFit/>
          </a:bodyPr>
          <a:lstStyle/>
          <a:p>
            <a:pPr marL="152400" marR="190500" lvl="0" algn="just">
              <a:lnSpc>
                <a:spcPct val="115000"/>
              </a:lnSpc>
              <a:buSzPts val="1100"/>
            </a:pPr>
            <a:r>
              <a:rPr lang="en-US" sz="1800" dirty="0">
                <a:solidFill>
                  <a:srgbClr val="202124"/>
                </a:solidFill>
                <a:latin typeface="Roboto"/>
                <a:ea typeface="Roboto"/>
                <a:cs typeface="Roboto"/>
                <a:sym typeface="Roboto"/>
              </a:rPr>
              <a:t>A library with foreign and Ukrainian literature in the IP field was created on the basis of the </a:t>
            </a:r>
            <a:r>
              <a:rPr lang="en-US" sz="1800" b="1" dirty="0">
                <a:solidFill>
                  <a:srgbClr val="202124"/>
                </a:solidFill>
                <a:latin typeface="Roboto"/>
                <a:ea typeface="Roboto"/>
                <a:cs typeface="Roboto"/>
                <a:sym typeface="Roboto"/>
              </a:rPr>
              <a:t>WIPO Depository Libraries</a:t>
            </a:r>
            <a:r>
              <a:rPr lang="en-US" sz="1800" dirty="0">
                <a:solidFill>
                  <a:srgbClr val="202124"/>
                </a:solidFill>
                <a:latin typeface="Roboto"/>
                <a:ea typeface="Roboto"/>
                <a:cs typeface="Roboto"/>
                <a:sym typeface="Roboto"/>
              </a:rPr>
              <a:t> project in the Ukrainian National IP Training Center. </a:t>
            </a:r>
            <a:endParaRPr lang="uk-UA" sz="1800" dirty="0">
              <a:solidFill>
                <a:srgbClr val="202124"/>
              </a:solidFill>
              <a:latin typeface="Roboto"/>
              <a:ea typeface="Roboto"/>
              <a:cs typeface="Roboto"/>
              <a:sym typeface="Roboto"/>
            </a:endParaRPr>
          </a:p>
          <a:p>
            <a:pPr marL="152400" marR="190500" lvl="0" algn="just">
              <a:lnSpc>
                <a:spcPct val="115000"/>
              </a:lnSpc>
              <a:buSzPts val="1100"/>
            </a:pPr>
            <a:endParaRPr lang="en-US" sz="1800" dirty="0">
              <a:solidFill>
                <a:srgbClr val="202124"/>
              </a:solidFill>
              <a:latin typeface="Roboto"/>
              <a:ea typeface="Roboto"/>
              <a:cs typeface="Roboto"/>
              <a:sym typeface="Roboto"/>
            </a:endParaRPr>
          </a:p>
          <a:p>
            <a:pPr marL="152400" marR="190500" lvl="0" algn="just">
              <a:lnSpc>
                <a:spcPct val="115000"/>
              </a:lnSpc>
              <a:buSzPts val="1100"/>
            </a:pPr>
            <a:r>
              <a:rPr lang="en-US" sz="1800" dirty="0">
                <a:solidFill>
                  <a:srgbClr val="202124"/>
                </a:solidFill>
                <a:latin typeface="Roboto"/>
                <a:ea typeface="Roboto"/>
                <a:cs typeface="Roboto"/>
                <a:sym typeface="Roboto"/>
              </a:rPr>
              <a:t>To date, with the support of WIPO, about </a:t>
            </a:r>
            <a:r>
              <a:rPr lang="en-US" sz="1800" b="1" dirty="0">
                <a:solidFill>
                  <a:srgbClr val="202124"/>
                </a:solidFill>
                <a:latin typeface="Roboto"/>
                <a:ea typeface="Roboto"/>
                <a:cs typeface="Roboto"/>
                <a:sym typeface="Roboto"/>
              </a:rPr>
              <a:t>96 </a:t>
            </a:r>
            <a:r>
              <a:rPr lang="en-GB" sz="1800" b="1" dirty="0">
                <a:solidFill>
                  <a:srgbClr val="202124"/>
                </a:solidFill>
                <a:latin typeface="Roboto"/>
                <a:ea typeface="Roboto"/>
                <a:cs typeface="Roboto"/>
                <a:sym typeface="Roboto"/>
              </a:rPr>
              <a:t>books </a:t>
            </a:r>
            <a:r>
              <a:rPr lang="en-US" sz="1800" dirty="0">
                <a:solidFill>
                  <a:srgbClr val="202124"/>
                </a:solidFill>
                <a:latin typeface="Roboto"/>
                <a:ea typeface="Roboto"/>
                <a:cs typeface="Roboto"/>
                <a:sym typeface="Roboto"/>
              </a:rPr>
              <a:t>have been sent to the National IP Academy. In the future, by pooling the resources of WIPO and </a:t>
            </a:r>
            <a:r>
              <a:rPr lang="en-US" sz="1800" dirty="0" err="1">
                <a:solidFill>
                  <a:srgbClr val="202124"/>
                </a:solidFill>
                <a:latin typeface="Roboto"/>
                <a:ea typeface="Roboto"/>
                <a:cs typeface="Roboto"/>
                <a:sym typeface="Roboto"/>
              </a:rPr>
              <a:t>Ukrpatent</a:t>
            </a:r>
            <a:r>
              <a:rPr lang="en-US" sz="1800" dirty="0">
                <a:solidFill>
                  <a:srgbClr val="202124"/>
                </a:solidFill>
                <a:latin typeface="Roboto"/>
                <a:ea typeface="Roboto"/>
                <a:cs typeface="Roboto"/>
                <a:sym typeface="Roboto"/>
              </a:rPr>
              <a:t> (Public Patent Literature Fund), it is possible to expand the library and access of citizens / participants of trainings and training programs of the IP Academy to high-quality books and reference books.</a:t>
            </a:r>
          </a:p>
          <a:p>
            <a:pPr marL="152400" marR="190500" lvl="0" algn="just">
              <a:lnSpc>
                <a:spcPct val="115000"/>
              </a:lnSpc>
              <a:buSzPts val="1100"/>
            </a:pPr>
            <a:endParaRPr lang="en-US" sz="1800" dirty="0">
              <a:solidFill>
                <a:srgbClr val="202124"/>
              </a:solidFill>
              <a:latin typeface="Roboto"/>
              <a:ea typeface="Roboto"/>
              <a:cs typeface="Roboto"/>
              <a:sym typeface="Roboto"/>
            </a:endParaRPr>
          </a:p>
          <a:p>
            <a:pPr marL="152400" marR="190500" lvl="0" algn="just">
              <a:lnSpc>
                <a:spcPct val="115000"/>
              </a:lnSpc>
              <a:buSzPts val="1100"/>
            </a:pPr>
            <a:r>
              <a:rPr lang="en-US" sz="1800" dirty="0">
                <a:solidFill>
                  <a:srgbClr val="202124"/>
                </a:solidFill>
                <a:latin typeface="Roboto"/>
                <a:ea typeface="Roboto"/>
                <a:cs typeface="Roboto"/>
                <a:sym typeface="Roboto"/>
              </a:rPr>
              <a:t>After completing the process of creating and filling the library, registered users will be given access in </a:t>
            </a:r>
            <a:r>
              <a:rPr lang="en-US" sz="1800" b="1" dirty="0">
                <a:solidFill>
                  <a:srgbClr val="202124"/>
                </a:solidFill>
                <a:latin typeface="Roboto"/>
                <a:ea typeface="Roboto"/>
                <a:cs typeface="Roboto"/>
                <a:sym typeface="Roboto"/>
              </a:rPr>
              <a:t>offline format</a:t>
            </a:r>
            <a:r>
              <a:rPr lang="en-US" sz="1800" dirty="0">
                <a:solidFill>
                  <a:srgbClr val="202124"/>
                </a:solidFill>
                <a:latin typeface="Roboto"/>
                <a:ea typeface="Roboto"/>
                <a:cs typeface="Roboto"/>
                <a:sym typeface="Roboto"/>
              </a:rPr>
              <a:t>.</a:t>
            </a:r>
            <a:endParaRPr lang="uk-UA" sz="1800" dirty="0">
              <a:solidFill>
                <a:srgbClr val="202124"/>
              </a:solidFill>
              <a:latin typeface="Roboto"/>
              <a:ea typeface="Roboto"/>
              <a:cs typeface="Roboto"/>
              <a:sym typeface="Roboto"/>
            </a:endParaRPr>
          </a:p>
          <a:p>
            <a:pPr marL="152400" marR="190500" lvl="0" algn="just">
              <a:lnSpc>
                <a:spcPct val="115000"/>
              </a:lnSpc>
              <a:buSzPts val="1100"/>
            </a:pPr>
            <a:endParaRPr lang="uk-UA" sz="1800" dirty="0">
              <a:solidFill>
                <a:srgbClr val="202124"/>
              </a:solidFill>
              <a:latin typeface="Roboto"/>
              <a:ea typeface="Roboto"/>
              <a:sym typeface="Roboto"/>
            </a:endParaRPr>
          </a:p>
          <a:p>
            <a:pPr marL="152400" marR="190500" lvl="0" algn="just">
              <a:lnSpc>
                <a:spcPct val="115000"/>
              </a:lnSpc>
              <a:buSzPts val="1100"/>
            </a:pPr>
            <a:endParaRPr lang="uk-UA" sz="1200" dirty="0"/>
          </a:p>
        </p:txBody>
      </p:sp>
      <p:pic>
        <p:nvPicPr>
          <p:cNvPr id="5" name="Рисунок 4"/>
          <p:cNvPicPr>
            <a:picLocks noChangeAspect="1"/>
          </p:cNvPicPr>
          <p:nvPr/>
        </p:nvPicPr>
        <p:blipFill>
          <a:blip r:embed="rId5"/>
          <a:stretch>
            <a:fillRect/>
          </a:stretch>
        </p:blipFill>
        <p:spPr>
          <a:xfrm>
            <a:off x="8473333" y="2680793"/>
            <a:ext cx="2999908" cy="1662488"/>
          </a:xfrm>
          <a:prstGeom prst="rect">
            <a:avLst/>
          </a:prstGeom>
        </p:spPr>
      </p:pic>
    </p:spTree>
    <p:extLst>
      <p:ext uri="{BB962C8B-B14F-4D97-AF65-F5344CB8AC3E}">
        <p14:creationId xmlns:p14="http://schemas.microsoft.com/office/powerpoint/2010/main" val="259417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gcd7ef68636_0_11"/>
          <p:cNvSpPr txBox="1"/>
          <p:nvPr/>
        </p:nvSpPr>
        <p:spPr>
          <a:xfrm>
            <a:off x="921325" y="1141725"/>
            <a:ext cx="10558800" cy="5618700"/>
          </a:xfrm>
          <a:prstGeom prst="rect">
            <a:avLst/>
          </a:prstGeom>
          <a:noFill/>
          <a:ln>
            <a:noFill/>
          </a:ln>
        </p:spPr>
        <p:txBody>
          <a:bodyPr spcFirstLastPara="1" wrap="square" lIns="91425" tIns="91425" rIns="91425" bIns="91425" anchor="t" anchorCtr="0">
            <a:noAutofit/>
          </a:bodyPr>
          <a:lstStyle/>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Use IP Academy resources for the </a:t>
            </a:r>
            <a:r>
              <a:rPr lang="en-US" sz="2000" b="1" dirty="0">
                <a:solidFill>
                  <a:srgbClr val="202124"/>
                </a:solidFill>
                <a:latin typeface="Roboto"/>
                <a:ea typeface="Roboto"/>
                <a:cs typeface="Roboto"/>
                <a:sym typeface="Roboto"/>
              </a:rPr>
              <a:t>rehabilitation of children and adults </a:t>
            </a:r>
            <a:r>
              <a:rPr lang="en-US" sz="2000" dirty="0">
                <a:solidFill>
                  <a:srgbClr val="202124"/>
                </a:solidFill>
                <a:latin typeface="Roboto"/>
                <a:ea typeface="Roboto"/>
                <a:cs typeface="Roboto"/>
                <a:sym typeface="Roboto"/>
              </a:rPr>
              <a:t>affected by the war in Ukraine with the help of IP</a:t>
            </a:r>
            <a:r>
              <a:rPr lang="uk-UA" sz="2000" dirty="0">
                <a:solidFill>
                  <a:srgbClr val="202124"/>
                </a:solidFill>
                <a:latin typeface="Roboto"/>
                <a:ea typeface="Roboto"/>
                <a:cs typeface="Roboto"/>
                <a:sym typeface="Roboto"/>
              </a:rPr>
              <a:t> </a:t>
            </a: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Restore the regularity of online educational activities</a:t>
            </a:r>
            <a:r>
              <a:rPr lang="uk-UA" sz="2000" dirty="0">
                <a:solidFill>
                  <a:srgbClr val="202124"/>
                </a:solidFill>
                <a:latin typeface="Roboto"/>
                <a:ea typeface="Roboto"/>
                <a:cs typeface="Roboto"/>
                <a:sym typeface="Roboto"/>
              </a:rPr>
              <a:t> (</a:t>
            </a:r>
            <a:r>
              <a:rPr lang="en-GB" sz="2000" dirty="0">
                <a:solidFill>
                  <a:srgbClr val="202124"/>
                </a:solidFill>
                <a:latin typeface="Roboto"/>
                <a:ea typeface="Roboto"/>
                <a:cs typeface="Roboto"/>
                <a:sym typeface="Roboto"/>
              </a:rPr>
              <a:t>at least 40 / year)</a:t>
            </a:r>
            <a:endParaRPr lang="uk-UA" sz="2000" dirty="0">
              <a:solidFill>
                <a:srgbClr val="202124"/>
              </a:solidFill>
              <a:latin typeface="Roboto"/>
              <a:ea typeface="Roboto"/>
              <a:cs typeface="Roboto"/>
              <a:sym typeface="Roboto"/>
            </a:endParaRP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Resume work on training projects for patent attorneys, business and IP stakeholders (more than </a:t>
            </a:r>
            <a:r>
              <a:rPr lang="en-US" sz="2000" b="1" dirty="0">
                <a:solidFill>
                  <a:srgbClr val="202124"/>
                </a:solidFill>
                <a:latin typeface="Roboto"/>
                <a:ea typeface="Roboto"/>
                <a:cs typeface="Roboto"/>
                <a:sym typeface="Roboto"/>
              </a:rPr>
              <a:t>6 training programs </a:t>
            </a:r>
            <a:r>
              <a:rPr lang="en-US" sz="2000" dirty="0">
                <a:solidFill>
                  <a:srgbClr val="202124"/>
                </a:solidFill>
                <a:latin typeface="Roboto"/>
                <a:ea typeface="Roboto"/>
                <a:cs typeface="Roboto"/>
                <a:sym typeface="Roboto"/>
              </a:rPr>
              <a:t>have already been prepared)</a:t>
            </a:r>
            <a:endParaRPr lang="uk-UA" sz="2000" dirty="0">
              <a:solidFill>
                <a:srgbClr val="202124"/>
              </a:solidFill>
              <a:latin typeface="Roboto"/>
              <a:ea typeface="Roboto"/>
              <a:cs typeface="Roboto"/>
              <a:sym typeface="Roboto"/>
            </a:endParaRP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Hold 2 all-Ukrainian competitions to support inventors and creators (competition for students and pupils, and online marathon)</a:t>
            </a:r>
            <a:endParaRPr lang="uk-UA" sz="2000" dirty="0">
              <a:solidFill>
                <a:srgbClr val="202124"/>
              </a:solidFill>
              <a:latin typeface="Roboto"/>
              <a:ea typeface="Roboto"/>
              <a:cs typeface="Roboto"/>
              <a:sym typeface="Roboto"/>
            </a:endParaRP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Complete the IP library project and open access to all applicants</a:t>
            </a:r>
            <a:endParaRPr lang="uk-UA" sz="2000" dirty="0">
              <a:solidFill>
                <a:srgbClr val="202124"/>
              </a:solidFill>
              <a:latin typeface="Roboto"/>
              <a:ea typeface="Roboto"/>
              <a:cs typeface="Roboto"/>
              <a:sym typeface="Roboto"/>
            </a:endParaRP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Complete Training of Trainers for the National IP Training Center (interrupted due to war)</a:t>
            </a:r>
            <a:endParaRPr lang="uk-UA" sz="2000" dirty="0">
              <a:solidFill>
                <a:srgbClr val="202124"/>
              </a:solidFill>
              <a:latin typeface="Roboto"/>
              <a:ea typeface="Roboto"/>
              <a:cs typeface="Roboto"/>
              <a:sym typeface="Roboto"/>
            </a:endParaRPr>
          </a:p>
          <a:p>
            <a:pPr marL="457200" marR="190500" lvl="0" indent="-330200" algn="just">
              <a:lnSpc>
                <a:spcPct val="128571"/>
              </a:lnSpc>
              <a:buClr>
                <a:schemeClr val="dk1"/>
              </a:buClr>
              <a:buSzPts val="1600"/>
              <a:buFont typeface="Roboto"/>
              <a:buChar char="●"/>
            </a:pPr>
            <a:r>
              <a:rPr lang="en-US" sz="2000" dirty="0">
                <a:solidFill>
                  <a:srgbClr val="202124"/>
                </a:solidFill>
                <a:latin typeface="Roboto"/>
                <a:ea typeface="Roboto"/>
                <a:cs typeface="Roboto"/>
                <a:sym typeface="Roboto"/>
              </a:rPr>
              <a:t>Strengthen cooperation with partners from foreign IP Training Centers</a:t>
            </a:r>
            <a:r>
              <a:rPr lang="uk-UA" sz="2000" dirty="0">
                <a:solidFill>
                  <a:srgbClr val="202124"/>
                </a:solidFill>
                <a:latin typeface="Roboto"/>
                <a:ea typeface="Roboto"/>
                <a:cs typeface="Roboto"/>
                <a:sym typeface="Roboto"/>
              </a:rPr>
              <a:t> (</a:t>
            </a:r>
            <a:r>
              <a:rPr lang="en-GB" sz="2000" i="1" dirty="0">
                <a:solidFill>
                  <a:srgbClr val="202124"/>
                </a:solidFill>
                <a:latin typeface="Roboto"/>
                <a:ea typeface="Roboto"/>
                <a:cs typeface="Roboto"/>
                <a:sym typeface="Roboto"/>
              </a:rPr>
              <a:t>now in progress</a:t>
            </a:r>
            <a:r>
              <a:rPr lang="en-GB" sz="2000" dirty="0">
                <a:solidFill>
                  <a:srgbClr val="202124"/>
                </a:solidFill>
                <a:latin typeface="Roboto"/>
                <a:ea typeface="Roboto"/>
                <a:cs typeface="Roboto"/>
                <a:sym typeface="Wingdings" panose="05000000000000000000" pitchFamily="2" charset="2"/>
              </a:rPr>
              <a:t>)</a:t>
            </a:r>
            <a:endParaRPr lang="uk-UA" sz="2000" dirty="0">
              <a:solidFill>
                <a:srgbClr val="202124"/>
              </a:solidFill>
              <a:latin typeface="Roboto"/>
              <a:ea typeface="Roboto"/>
              <a:cs typeface="Roboto"/>
              <a:sym typeface="Roboto"/>
            </a:endParaRPr>
          </a:p>
        </p:txBody>
      </p:sp>
      <p:sp>
        <p:nvSpPr>
          <p:cNvPr id="176" name="Google Shape;176;gcd7ef68636_0_11"/>
          <p:cNvSpPr txBox="1"/>
          <p:nvPr/>
        </p:nvSpPr>
        <p:spPr>
          <a:xfrm>
            <a:off x="921325" y="223250"/>
            <a:ext cx="10558800" cy="661800"/>
          </a:xfrm>
          <a:prstGeom prst="rect">
            <a:avLst/>
          </a:prstGeom>
          <a:noFill/>
          <a:ln>
            <a:noFill/>
          </a:ln>
        </p:spPr>
        <p:txBody>
          <a:bodyPr spcFirstLastPara="1" wrap="square" lIns="91425" tIns="91425" rIns="91425" bIns="91425" anchor="t" anchorCtr="0">
            <a:noAutofit/>
          </a:bodyPr>
          <a:lstStyle/>
          <a:p>
            <a:pPr lvl="0" algn="ctr">
              <a:buClr>
                <a:schemeClr val="dk1"/>
              </a:buClr>
              <a:buSzPts val="1600"/>
            </a:pPr>
            <a:r>
              <a:rPr lang="en-GB" sz="2500" b="1" dirty="0">
                <a:solidFill>
                  <a:srgbClr val="009999"/>
                </a:solidFill>
                <a:latin typeface="Montserrat"/>
                <a:ea typeface="Montserrat"/>
                <a:cs typeface="Montserrat"/>
                <a:sym typeface="Montserrat"/>
              </a:rPr>
              <a:t>Future p</a:t>
            </a:r>
            <a:r>
              <a:rPr lang="en-US" sz="2500" b="1" dirty="0" err="1">
                <a:solidFill>
                  <a:srgbClr val="009999"/>
                </a:solidFill>
                <a:latin typeface="Montserrat"/>
                <a:ea typeface="Montserrat"/>
                <a:cs typeface="Montserrat"/>
                <a:sym typeface="Montserrat"/>
              </a:rPr>
              <a:t>lans</a:t>
            </a:r>
            <a:r>
              <a:rPr lang="en-US" sz="2500" b="1" dirty="0">
                <a:solidFill>
                  <a:srgbClr val="009999"/>
                </a:solidFill>
                <a:latin typeface="Montserrat"/>
                <a:ea typeface="Montserrat"/>
                <a:cs typeface="Montserrat"/>
                <a:sym typeface="Montserrat"/>
              </a:rPr>
              <a:t> and goals</a:t>
            </a:r>
            <a:endParaRPr sz="2500" b="1" dirty="0">
              <a:solidFill>
                <a:srgbClr val="009999"/>
              </a:solidFill>
              <a:latin typeface="Montserrat"/>
              <a:ea typeface="Montserrat"/>
              <a:cs typeface="Montserrat"/>
              <a:sym typeface="Montserrat"/>
            </a:endParaRPr>
          </a:p>
        </p:txBody>
      </p:sp>
    </p:spTree>
    <p:extLst>
      <p:ext uri="{BB962C8B-B14F-4D97-AF65-F5344CB8AC3E}">
        <p14:creationId xmlns:p14="http://schemas.microsoft.com/office/powerpoint/2010/main" val="205348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109469e42c9_0_127"/>
          <p:cNvSpPr/>
          <p:nvPr/>
        </p:nvSpPr>
        <p:spPr>
          <a:xfrm>
            <a:off x="365077" y="2190253"/>
            <a:ext cx="9406758" cy="45798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15000"/>
              </a:lnSpc>
              <a:spcBef>
                <a:spcPts val="1000"/>
              </a:spcBef>
              <a:spcAft>
                <a:spcPts val="0"/>
              </a:spcAft>
              <a:buClr>
                <a:schemeClr val="dk1"/>
              </a:buClr>
              <a:buSzPts val="1700"/>
              <a:buFont typeface="Roboto"/>
              <a:buChar char="●"/>
            </a:pPr>
            <a:r>
              <a:rPr lang="uk-UA" sz="2000" dirty="0">
                <a:solidFill>
                  <a:srgbClr val="202124"/>
                </a:solidFill>
                <a:latin typeface="Roboto"/>
                <a:ea typeface="Roboto"/>
                <a:cs typeface="Roboto"/>
                <a:sym typeface="Roboto"/>
              </a:rPr>
              <a:t>developed and approved the </a:t>
            </a:r>
            <a:r>
              <a:rPr lang="uk-UA" sz="2000" b="1" dirty="0">
                <a:solidFill>
                  <a:srgbClr val="202124"/>
                </a:solidFill>
                <a:latin typeface="Roboto"/>
                <a:ea typeface="Roboto"/>
                <a:cs typeface="Roboto"/>
                <a:sym typeface="Roboto"/>
              </a:rPr>
              <a:t>Project Document on the establishment of the National </a:t>
            </a:r>
            <a:r>
              <a:rPr lang="en-US" sz="2000" b="1" dirty="0" smtClean="0">
                <a:solidFill>
                  <a:srgbClr val="202124"/>
                </a:solidFill>
                <a:latin typeface="Roboto"/>
                <a:ea typeface="Roboto"/>
                <a:cs typeface="Roboto"/>
                <a:sym typeface="Roboto"/>
              </a:rPr>
              <a:t>IP </a:t>
            </a:r>
            <a:r>
              <a:rPr lang="uk-UA" sz="2000" b="1" dirty="0" smtClean="0">
                <a:solidFill>
                  <a:srgbClr val="202124"/>
                </a:solidFill>
                <a:latin typeface="Roboto"/>
                <a:ea typeface="Roboto"/>
                <a:cs typeface="Roboto"/>
                <a:sym typeface="Roboto"/>
              </a:rPr>
              <a:t>Training </a:t>
            </a:r>
            <a:r>
              <a:rPr lang="uk-UA" sz="2000" b="1" dirty="0">
                <a:solidFill>
                  <a:srgbClr val="202124"/>
                </a:solidFill>
                <a:latin typeface="Roboto"/>
                <a:ea typeface="Roboto"/>
                <a:cs typeface="Roboto"/>
                <a:sym typeface="Roboto"/>
              </a:rPr>
              <a:t>Center </a:t>
            </a:r>
            <a:r>
              <a:rPr lang="en-US" sz="2000" b="1" dirty="0" smtClean="0">
                <a:solidFill>
                  <a:srgbClr val="202124"/>
                </a:solidFill>
                <a:latin typeface="Roboto"/>
                <a:ea typeface="Roboto"/>
                <a:cs typeface="Roboto"/>
                <a:sym typeface="Roboto"/>
              </a:rPr>
              <a:t>in Ukraine</a:t>
            </a:r>
            <a:r>
              <a:rPr lang="uk-UA" sz="2000" b="1" dirty="0" smtClean="0">
                <a:solidFill>
                  <a:srgbClr val="202124"/>
                </a:solidFill>
                <a:latin typeface="Roboto"/>
                <a:ea typeface="Roboto"/>
                <a:cs typeface="Roboto"/>
                <a:sym typeface="Roboto"/>
              </a:rPr>
              <a:t>;</a:t>
            </a:r>
            <a:endParaRPr sz="2000" b="1" dirty="0">
              <a:solidFill>
                <a:srgbClr val="202124"/>
              </a:solidFill>
              <a:latin typeface="Roboto"/>
              <a:ea typeface="Roboto"/>
              <a:cs typeface="Roboto"/>
              <a:sym typeface="Roboto"/>
            </a:endParaRPr>
          </a:p>
          <a:p>
            <a:pPr marL="457200" marR="190500" lvl="0" indent="-336550" algn="l" rtl="0">
              <a:lnSpc>
                <a:spcPct val="115000"/>
              </a:lnSpc>
              <a:spcBef>
                <a:spcPts val="1000"/>
              </a:spcBef>
              <a:spcAft>
                <a:spcPts val="0"/>
              </a:spcAft>
              <a:buClr>
                <a:schemeClr val="dk1"/>
              </a:buClr>
              <a:buSzPts val="1700"/>
              <a:buFont typeface="Roboto"/>
              <a:buChar char="●"/>
            </a:pPr>
            <a:r>
              <a:rPr lang="uk-UA" sz="2000" dirty="0" err="1">
                <a:solidFill>
                  <a:srgbClr val="202124"/>
                </a:solidFill>
                <a:latin typeface="Roboto"/>
                <a:ea typeface="Roboto"/>
                <a:cs typeface="Roboto"/>
                <a:sym typeface="Roboto"/>
              </a:rPr>
              <a:t>developed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approved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Business</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Plan</a:t>
            </a:r>
            <a:r>
              <a:rPr lang="uk-UA" sz="2000" b="1" dirty="0">
                <a:solidFill>
                  <a:srgbClr val="202124"/>
                </a:solidFill>
                <a:latin typeface="Roboto"/>
                <a:ea typeface="Roboto"/>
                <a:cs typeface="Roboto"/>
                <a:sym typeface="Roboto"/>
              </a:rPr>
              <a:t> 2022-2025;</a:t>
            </a:r>
            <a:endParaRPr sz="2000" b="1" dirty="0">
              <a:solidFill>
                <a:srgbClr val="202124"/>
              </a:solidFill>
              <a:latin typeface="Roboto"/>
              <a:ea typeface="Roboto"/>
              <a:cs typeface="Roboto"/>
              <a:sym typeface="Roboto"/>
            </a:endParaRPr>
          </a:p>
          <a:p>
            <a:pPr marL="457200" lvl="0" indent="-336550">
              <a:lnSpc>
                <a:spcPct val="115000"/>
              </a:lnSpc>
              <a:spcBef>
                <a:spcPts val="1000"/>
              </a:spcBef>
              <a:buClr>
                <a:schemeClr val="dk1"/>
              </a:buClr>
              <a:buSzPts val="1700"/>
              <a:buFont typeface="Roboto"/>
              <a:buChar char="●"/>
            </a:pPr>
            <a:r>
              <a:rPr lang="uk-UA" sz="2000" dirty="0">
                <a:solidFill>
                  <a:srgbClr val="202124"/>
                </a:solidFill>
                <a:latin typeface="Roboto"/>
                <a:ea typeface="Roboto"/>
                <a:cs typeface="Roboto"/>
                <a:sym typeface="Roboto"/>
              </a:rPr>
              <a:t>developed </a:t>
            </a:r>
            <a:r>
              <a:rPr lang="en-US" sz="2000" b="1" dirty="0">
                <a:solidFill>
                  <a:srgbClr val="202124"/>
                </a:solidFill>
                <a:latin typeface="Roboto"/>
                <a:ea typeface="Roboto"/>
                <a:cs typeface="Roboto"/>
                <a:sym typeface="Roboto"/>
              </a:rPr>
              <a:t>IP </a:t>
            </a:r>
            <a:r>
              <a:rPr lang="uk-UA" sz="2000" b="1" dirty="0">
                <a:solidFill>
                  <a:srgbClr val="202124"/>
                </a:solidFill>
                <a:latin typeface="Roboto"/>
                <a:ea typeface="Roboto"/>
                <a:cs typeface="Roboto"/>
                <a:sym typeface="Roboto"/>
              </a:rPr>
              <a:t>courses </a:t>
            </a:r>
            <a:r>
              <a:rPr lang="uk-UA" sz="2000" dirty="0">
                <a:solidFill>
                  <a:srgbClr val="202124"/>
                </a:solidFill>
                <a:latin typeface="Roboto"/>
                <a:ea typeface="Roboto"/>
                <a:cs typeface="Roboto"/>
                <a:sym typeface="Roboto"/>
              </a:rPr>
              <a:t>in </a:t>
            </a:r>
            <a:r>
              <a:rPr lang="en-US" sz="2000" dirty="0">
                <a:solidFill>
                  <a:srgbClr val="202124"/>
                </a:solidFill>
                <a:latin typeface="Roboto"/>
                <a:ea typeface="Roboto"/>
                <a:cs typeface="Roboto"/>
                <a:sym typeface="Roboto"/>
              </a:rPr>
              <a:t>English </a:t>
            </a:r>
            <a:r>
              <a:rPr lang="uk-UA" sz="2000" dirty="0" smtClean="0">
                <a:solidFill>
                  <a:srgbClr val="202124"/>
                </a:solidFill>
                <a:latin typeface="Roboto"/>
                <a:ea typeface="Roboto"/>
                <a:cs typeface="Roboto"/>
                <a:sym typeface="Roboto"/>
              </a:rPr>
              <a:t>in </a:t>
            </a:r>
            <a:r>
              <a:rPr lang="uk-UA" sz="2000" dirty="0">
                <a:solidFill>
                  <a:srgbClr val="202124"/>
                </a:solidFill>
                <a:latin typeface="Roboto"/>
                <a:ea typeface="Roboto"/>
                <a:cs typeface="Roboto"/>
                <a:sym typeface="Roboto"/>
              </a:rPr>
              <a:t>cooperation with the WIPO </a:t>
            </a:r>
            <a:r>
              <a:rPr lang="uk-UA" sz="2000" dirty="0" smtClean="0">
                <a:solidFill>
                  <a:srgbClr val="202124"/>
                </a:solidFill>
                <a:latin typeface="Roboto"/>
                <a:ea typeface="Roboto"/>
                <a:cs typeface="Roboto"/>
                <a:sym typeface="Roboto"/>
              </a:rPr>
              <a:t>Academy;</a:t>
            </a:r>
            <a:endParaRPr sz="2000" dirty="0">
              <a:solidFill>
                <a:srgbClr val="202124"/>
              </a:solidFill>
              <a:latin typeface="Roboto"/>
              <a:ea typeface="Roboto"/>
              <a:cs typeface="Roboto"/>
              <a:sym typeface="Roboto"/>
            </a:endParaRPr>
          </a:p>
          <a:p>
            <a:pPr marL="457200" marR="0" lvl="0" indent="-336550" algn="l" rtl="0">
              <a:lnSpc>
                <a:spcPct val="115000"/>
              </a:lnSpc>
              <a:spcBef>
                <a:spcPts val="1000"/>
              </a:spcBef>
              <a:spcAft>
                <a:spcPts val="0"/>
              </a:spcAft>
              <a:buClr>
                <a:schemeClr val="dk1"/>
              </a:buClr>
              <a:buSzPts val="1700"/>
              <a:buFont typeface="Roboto"/>
              <a:buChar char="●"/>
            </a:pPr>
            <a:r>
              <a:rPr lang="uk-UA" sz="2000" dirty="0" err="1">
                <a:solidFill>
                  <a:schemeClr val="dk1"/>
                </a:solidFill>
                <a:latin typeface="Roboto"/>
                <a:ea typeface="Roboto"/>
                <a:cs typeface="Roboto"/>
                <a:sym typeface="Roboto"/>
              </a:rPr>
              <a:t>held</a:t>
            </a:r>
            <a:r>
              <a:rPr lang="uk-UA" sz="2000" dirty="0">
                <a:solidFill>
                  <a:schemeClr val="dk1"/>
                </a:solidFill>
                <a:latin typeface="Roboto"/>
                <a:ea typeface="Roboto"/>
                <a:cs typeface="Roboto"/>
                <a:sym typeface="Roboto"/>
              </a:rPr>
              <a:t> </a:t>
            </a:r>
            <a:r>
              <a:rPr lang="uk-UA" sz="2000" dirty="0" err="1">
                <a:solidFill>
                  <a:schemeClr val="dk1"/>
                </a:solidFill>
                <a:latin typeface="Roboto"/>
                <a:ea typeface="Roboto"/>
                <a:cs typeface="Roboto"/>
                <a:sym typeface="Roboto"/>
              </a:rPr>
              <a:t>ToT</a:t>
            </a:r>
            <a:r>
              <a:rPr lang="en-US" sz="2000" dirty="0">
                <a:solidFill>
                  <a:schemeClr val="dk1"/>
                </a:solidFill>
                <a:latin typeface="Roboto"/>
                <a:ea typeface="Roboto"/>
                <a:cs typeface="Roboto"/>
                <a:sym typeface="Roboto"/>
              </a:rPr>
              <a:t> </a:t>
            </a:r>
            <a:r>
              <a:rPr lang="uk-UA" sz="2000" dirty="0">
                <a:solidFill>
                  <a:schemeClr val="dk1"/>
                </a:solidFill>
                <a:latin typeface="Roboto"/>
                <a:ea typeface="Roboto"/>
                <a:cs typeface="Roboto"/>
                <a:sym typeface="Roboto"/>
              </a:rPr>
              <a:t>for the </a:t>
            </a:r>
            <a:r>
              <a:rPr lang="en-US" sz="2000" dirty="0" smtClean="0">
                <a:solidFill>
                  <a:schemeClr val="dk1"/>
                </a:solidFill>
                <a:latin typeface="Roboto"/>
                <a:ea typeface="Roboto"/>
                <a:cs typeface="Roboto"/>
                <a:sym typeface="Roboto"/>
              </a:rPr>
              <a:t>preselected group of national trainers;</a:t>
            </a:r>
            <a:endParaRPr sz="2000" dirty="0">
              <a:solidFill>
                <a:schemeClr val="dk1"/>
              </a:solidFill>
              <a:latin typeface="Roboto"/>
              <a:ea typeface="Roboto"/>
              <a:cs typeface="Roboto"/>
              <a:sym typeface="Roboto"/>
            </a:endParaRPr>
          </a:p>
          <a:p>
            <a:pPr marL="457200" marR="0" lvl="0" indent="-336550" algn="l" rtl="0">
              <a:lnSpc>
                <a:spcPct val="115000"/>
              </a:lnSpc>
              <a:spcBef>
                <a:spcPts val="1000"/>
              </a:spcBef>
              <a:spcAft>
                <a:spcPts val="0"/>
              </a:spcAft>
              <a:buClr>
                <a:schemeClr val="dk1"/>
              </a:buClr>
              <a:buSzPts val="1700"/>
              <a:buFont typeface="Roboto"/>
              <a:buChar char="●"/>
            </a:pPr>
            <a:r>
              <a:rPr lang="en-US" sz="2000" dirty="0" smtClean="0">
                <a:solidFill>
                  <a:srgbClr val="202124"/>
                </a:solidFill>
                <a:latin typeface="Roboto"/>
                <a:ea typeface="Roboto"/>
                <a:cs typeface="Roboto"/>
                <a:sym typeface="Roboto"/>
              </a:rPr>
              <a:t>establishment</a:t>
            </a:r>
            <a:r>
              <a:rPr lang="uk-UA" sz="2000" dirty="0" smtClean="0">
                <a:solidFill>
                  <a:srgbClr val="202124"/>
                </a:solidFill>
                <a:latin typeface="Roboto"/>
                <a:ea typeface="Roboto"/>
                <a:cs typeface="Roboto"/>
                <a:sym typeface="Roboto"/>
              </a:rPr>
              <a:t> </a:t>
            </a:r>
            <a:r>
              <a:rPr lang="uk-UA" sz="2000" dirty="0">
                <a:solidFill>
                  <a:srgbClr val="202124"/>
                </a:solidFill>
                <a:latin typeface="Roboto"/>
                <a:ea typeface="Roboto"/>
                <a:cs typeface="Roboto"/>
                <a:sym typeface="Roboto"/>
              </a:rPr>
              <a:t>of the IP Library.</a:t>
            </a:r>
            <a:endParaRPr lang="en-US" sz="2000" dirty="0">
              <a:solidFill>
                <a:srgbClr val="202124"/>
              </a:solidFill>
              <a:latin typeface="Roboto"/>
              <a:ea typeface="Roboto"/>
              <a:cs typeface="Roboto"/>
              <a:sym typeface="Roboto"/>
            </a:endParaRPr>
          </a:p>
          <a:p>
            <a:pPr marL="457200" marR="0" lvl="0" indent="-336550" algn="l" rtl="0">
              <a:lnSpc>
                <a:spcPct val="115000"/>
              </a:lnSpc>
              <a:spcBef>
                <a:spcPts val="1000"/>
              </a:spcBef>
              <a:spcAft>
                <a:spcPts val="0"/>
              </a:spcAft>
              <a:buClr>
                <a:schemeClr val="dk1"/>
              </a:buClr>
              <a:buSzPts val="1700"/>
              <a:buFont typeface="Roboto"/>
              <a:buChar char="●"/>
            </a:pPr>
            <a:r>
              <a:rPr lang="en-US" sz="2000" dirty="0">
                <a:solidFill>
                  <a:srgbClr val="202124"/>
                </a:solidFill>
                <a:latin typeface="Roboto"/>
                <a:ea typeface="Roboto"/>
                <a:cs typeface="Roboto"/>
                <a:sym typeface="Roboto"/>
              </a:rPr>
              <a:t>Status: </a:t>
            </a:r>
            <a:r>
              <a:rPr lang="en-US" sz="2000" b="1" dirty="0">
                <a:solidFill>
                  <a:srgbClr val="202124"/>
                </a:solidFill>
                <a:latin typeface="Roboto"/>
                <a:ea typeface="Roboto"/>
                <a:cs typeface="Roboto"/>
                <a:sym typeface="Roboto"/>
              </a:rPr>
              <a:t>Academy in progress</a:t>
            </a:r>
          </a:p>
        </p:txBody>
      </p:sp>
      <p:sp>
        <p:nvSpPr>
          <p:cNvPr id="117" name="Google Shape;117;g109469e42c9_0_127"/>
          <p:cNvSpPr txBox="1"/>
          <p:nvPr/>
        </p:nvSpPr>
        <p:spPr>
          <a:xfrm>
            <a:off x="841389" y="1016111"/>
            <a:ext cx="10451100" cy="1918957"/>
          </a:xfrm>
          <a:prstGeom prst="rect">
            <a:avLst/>
          </a:prstGeom>
          <a:noFill/>
          <a:ln>
            <a:noFill/>
          </a:ln>
        </p:spPr>
        <p:txBody>
          <a:bodyPr spcFirstLastPara="1" wrap="square" lIns="91425" tIns="91425" rIns="91425" bIns="91425" anchor="t" anchorCtr="0">
            <a:spAutoFit/>
          </a:bodyPr>
          <a:lstStyle/>
          <a:p>
            <a:pPr marL="152400" marR="190500" lvl="0" indent="0" algn="ctr" rtl="0">
              <a:lnSpc>
                <a:spcPct val="115000"/>
              </a:lnSpc>
              <a:spcBef>
                <a:spcPts val="0"/>
              </a:spcBef>
              <a:spcAft>
                <a:spcPts val="0"/>
              </a:spcAft>
              <a:buClr>
                <a:schemeClr val="dk1"/>
              </a:buClr>
              <a:buSzPts val="1100"/>
              <a:buFont typeface="Arial"/>
              <a:buNone/>
            </a:pPr>
            <a:r>
              <a:rPr lang="uk-UA" sz="2000" b="1" dirty="0" err="1">
                <a:solidFill>
                  <a:srgbClr val="202124"/>
                </a:solidFill>
                <a:latin typeface="Roboto"/>
                <a:ea typeface="Roboto"/>
                <a:cs typeface="Roboto"/>
                <a:sym typeface="Roboto"/>
              </a:rPr>
              <a:t>In</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the</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framework</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of</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the</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implementation</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of</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the</a:t>
            </a:r>
            <a:r>
              <a:rPr lang="uk-UA" sz="2000" b="1" dirty="0">
                <a:solidFill>
                  <a:srgbClr val="202124"/>
                </a:solidFill>
                <a:latin typeface="Roboto"/>
                <a:ea typeface="Roboto"/>
                <a:cs typeface="Roboto"/>
                <a:sym typeface="Roboto"/>
              </a:rPr>
              <a:t> IP </a:t>
            </a:r>
            <a:r>
              <a:rPr lang="uk-UA" sz="2000" b="1" dirty="0" err="1">
                <a:solidFill>
                  <a:srgbClr val="202124"/>
                </a:solidFill>
                <a:latin typeface="Roboto"/>
                <a:ea typeface="Roboto"/>
                <a:cs typeface="Roboto"/>
                <a:sym typeface="Roboto"/>
              </a:rPr>
              <a:t>Academy</a:t>
            </a:r>
            <a:r>
              <a:rPr lang="uk-UA" sz="2000" b="1" dirty="0">
                <a:solidFill>
                  <a:srgbClr val="202124"/>
                </a:solidFill>
                <a:latin typeface="Roboto"/>
                <a:ea typeface="Roboto"/>
                <a:cs typeface="Roboto"/>
                <a:sym typeface="Roboto"/>
              </a:rPr>
              <a:t> </a:t>
            </a:r>
            <a:endParaRPr lang="en-US" sz="2000" b="1" dirty="0">
              <a:solidFill>
                <a:srgbClr val="202124"/>
              </a:solidFill>
              <a:latin typeface="Roboto"/>
              <a:ea typeface="Roboto"/>
              <a:cs typeface="Roboto"/>
              <a:sym typeface="Roboto"/>
            </a:endParaRPr>
          </a:p>
          <a:p>
            <a:pPr marL="152400" marR="190500" lvl="0" indent="0" algn="ctr" rtl="0">
              <a:lnSpc>
                <a:spcPct val="115000"/>
              </a:lnSpc>
              <a:spcBef>
                <a:spcPts val="0"/>
              </a:spcBef>
              <a:spcAft>
                <a:spcPts val="0"/>
              </a:spcAft>
              <a:buClr>
                <a:schemeClr val="dk1"/>
              </a:buClr>
              <a:buSzPts val="1100"/>
              <a:buFont typeface="Arial"/>
              <a:buNone/>
            </a:pPr>
            <a:r>
              <a:rPr lang="en-US" sz="2000" b="1" dirty="0">
                <a:solidFill>
                  <a:srgbClr val="202124"/>
                </a:solidFill>
                <a:latin typeface="Roboto"/>
                <a:ea typeface="Roboto"/>
                <a:cs typeface="Roboto"/>
                <a:sym typeface="Roboto"/>
              </a:rPr>
              <a:t>under the </a:t>
            </a:r>
            <a:r>
              <a:rPr lang="uk-UA" sz="2000" b="1" dirty="0" smtClean="0">
                <a:solidFill>
                  <a:srgbClr val="202124"/>
                </a:solidFill>
                <a:latin typeface="Roboto"/>
                <a:ea typeface="Roboto"/>
                <a:cs typeface="Roboto"/>
                <a:sym typeface="Roboto"/>
              </a:rPr>
              <a:t>M</a:t>
            </a:r>
            <a:r>
              <a:rPr lang="en-US" sz="2000" b="1" dirty="0" err="1" smtClean="0">
                <a:solidFill>
                  <a:srgbClr val="202124"/>
                </a:solidFill>
                <a:latin typeface="Roboto"/>
                <a:ea typeface="Roboto"/>
                <a:cs typeface="Roboto"/>
                <a:sym typeface="Roboto"/>
              </a:rPr>
              <a:t>oU</a:t>
            </a:r>
            <a:r>
              <a:rPr lang="uk-UA" sz="2000" b="1" dirty="0" smtClean="0">
                <a:solidFill>
                  <a:srgbClr val="202124"/>
                </a:solidFill>
                <a:latin typeface="Roboto"/>
                <a:ea typeface="Roboto"/>
                <a:cs typeface="Roboto"/>
                <a:sym typeface="Roboto"/>
              </a:rPr>
              <a:t> </a:t>
            </a:r>
            <a:r>
              <a:rPr lang="en-US" sz="2000" b="1" dirty="0">
                <a:solidFill>
                  <a:srgbClr val="202124"/>
                </a:solidFill>
                <a:latin typeface="Roboto"/>
                <a:ea typeface="Roboto"/>
                <a:cs typeface="Roboto"/>
                <a:sym typeface="Roboto"/>
              </a:rPr>
              <a:t>between the WIPO and the Ministry of Economy of Ukraine, signed on October 03, 2019</a:t>
            </a:r>
            <a:r>
              <a:rPr lang="uk-UA" sz="2000" b="1" dirty="0">
                <a:solidFill>
                  <a:srgbClr val="202124"/>
                </a:solidFill>
                <a:latin typeface="Roboto"/>
                <a:ea typeface="Roboto"/>
                <a:cs typeface="Roboto"/>
                <a:sym typeface="Roboto"/>
              </a:rPr>
              <a:t>:</a:t>
            </a:r>
            <a:endParaRPr lang="en-US" sz="2000" b="1" dirty="0">
              <a:solidFill>
                <a:srgbClr val="202124"/>
              </a:solidFill>
              <a:latin typeface="Roboto"/>
              <a:ea typeface="Roboto"/>
              <a:cs typeface="Roboto"/>
              <a:sym typeface="Roboto"/>
            </a:endParaRPr>
          </a:p>
          <a:p>
            <a:pPr marL="152400" marR="190500" lvl="0" indent="0" algn="ctr" rtl="0">
              <a:lnSpc>
                <a:spcPct val="115000"/>
              </a:lnSpc>
              <a:spcBef>
                <a:spcPts val="0"/>
              </a:spcBef>
              <a:spcAft>
                <a:spcPts val="0"/>
              </a:spcAft>
              <a:buClr>
                <a:schemeClr val="dk1"/>
              </a:buClr>
              <a:buSzPts val="1100"/>
              <a:buFont typeface="Arial"/>
              <a:buNone/>
            </a:pPr>
            <a:endParaRPr sz="2000" b="1" dirty="0">
              <a:solidFill>
                <a:srgbClr val="20212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1" dirty="0">
              <a:solidFill>
                <a:schemeClr val="dk1"/>
              </a:solidFill>
              <a:latin typeface="Roboto"/>
              <a:ea typeface="Roboto"/>
              <a:cs typeface="Roboto"/>
              <a:sym typeface="Roboto"/>
            </a:endParaRPr>
          </a:p>
        </p:txBody>
      </p:sp>
      <p:pic>
        <p:nvPicPr>
          <p:cNvPr id="118" name="Google Shape;118;g109469e42c9_0_127"/>
          <p:cNvPicPr preferRelativeResize="0"/>
          <p:nvPr/>
        </p:nvPicPr>
        <p:blipFill rotWithShape="1">
          <a:blip r:embed="rId4">
            <a:alphaModFix/>
          </a:blip>
          <a:srcRect/>
          <a:stretch/>
        </p:blipFill>
        <p:spPr>
          <a:xfrm>
            <a:off x="4485613" y="104486"/>
            <a:ext cx="1165687" cy="980841"/>
          </a:xfrm>
          <a:prstGeom prst="rect">
            <a:avLst/>
          </a:prstGeom>
          <a:noFill/>
          <a:ln>
            <a:noFill/>
          </a:ln>
        </p:spPr>
      </p:pic>
      <p:pic>
        <p:nvPicPr>
          <p:cNvPr id="119" name="Google Shape;119;g109469e42c9_0_127"/>
          <p:cNvPicPr preferRelativeResize="0"/>
          <p:nvPr/>
        </p:nvPicPr>
        <p:blipFill rotWithShape="1">
          <a:blip r:embed="rId5">
            <a:alphaModFix/>
          </a:blip>
          <a:srcRect l="12239" t="18789" r="14117" b="20853"/>
          <a:stretch/>
        </p:blipFill>
        <p:spPr>
          <a:xfrm>
            <a:off x="1342425" y="465563"/>
            <a:ext cx="1345000" cy="405101"/>
          </a:xfrm>
          <a:prstGeom prst="rect">
            <a:avLst/>
          </a:prstGeom>
          <a:noFill/>
          <a:ln>
            <a:noFill/>
          </a:ln>
        </p:spPr>
      </p:pic>
      <p:pic>
        <p:nvPicPr>
          <p:cNvPr id="120" name="Google Shape;120;g109469e42c9_0_127"/>
          <p:cNvPicPr preferRelativeResize="0"/>
          <p:nvPr/>
        </p:nvPicPr>
        <p:blipFill rotWithShape="1">
          <a:blip r:embed="rId6">
            <a:alphaModFix/>
          </a:blip>
          <a:srcRect t="11353" b="11361"/>
          <a:stretch/>
        </p:blipFill>
        <p:spPr>
          <a:xfrm>
            <a:off x="7197463" y="453377"/>
            <a:ext cx="1410227" cy="4294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pic>
        <p:nvPicPr>
          <p:cNvPr id="98" name="Google Shape;98;gb32d1bfaf2_0_0"/>
          <p:cNvPicPr preferRelativeResize="0"/>
          <p:nvPr/>
        </p:nvPicPr>
        <p:blipFill rotWithShape="1">
          <a:blip r:embed="rId4">
            <a:alphaModFix/>
          </a:blip>
          <a:srcRect/>
          <a:stretch/>
        </p:blipFill>
        <p:spPr>
          <a:xfrm>
            <a:off x="632150" y="2906700"/>
            <a:ext cx="11336999" cy="1565000"/>
          </a:xfrm>
          <a:prstGeom prst="rect">
            <a:avLst/>
          </a:prstGeom>
          <a:noFill/>
          <a:ln>
            <a:noFill/>
          </a:ln>
        </p:spPr>
      </p:pic>
      <p:sp>
        <p:nvSpPr>
          <p:cNvPr id="99" name="Google Shape;99;gb32d1bfaf2_0_0"/>
          <p:cNvSpPr txBox="1"/>
          <p:nvPr/>
        </p:nvSpPr>
        <p:spPr>
          <a:xfrm>
            <a:off x="3075600" y="850900"/>
            <a:ext cx="6040800" cy="661800"/>
          </a:xfrm>
          <a:prstGeom prst="rect">
            <a:avLst/>
          </a:prstGeom>
          <a:noFill/>
          <a:ln>
            <a:noFill/>
          </a:ln>
        </p:spPr>
        <p:txBody>
          <a:bodyPr spcFirstLastPara="1" wrap="square" lIns="91425" tIns="91425" rIns="91425" bIns="91425" anchor="t" anchorCtr="0">
            <a:noAutofit/>
          </a:bodyPr>
          <a:lstStyle/>
          <a:p>
            <a:pPr marL="152400" marR="190500" lvl="0" indent="0" algn="ctr" rtl="0">
              <a:lnSpc>
                <a:spcPct val="128571"/>
              </a:lnSpc>
              <a:spcBef>
                <a:spcPts val="0"/>
              </a:spcBef>
              <a:spcAft>
                <a:spcPts val="0"/>
              </a:spcAft>
              <a:buClr>
                <a:schemeClr val="dk1"/>
              </a:buClr>
              <a:buSzPts val="1100"/>
              <a:buFont typeface="Arial"/>
              <a:buNone/>
            </a:pPr>
            <a:r>
              <a:rPr lang="uk-UA" sz="3000" b="1">
                <a:solidFill>
                  <a:srgbClr val="009999"/>
                </a:solidFill>
                <a:latin typeface="Montserrat"/>
                <a:ea typeface="Montserrat"/>
                <a:cs typeface="Montserrat"/>
                <a:sym typeface="Montserrat"/>
              </a:rPr>
              <a:t>IP Academy audience:</a:t>
            </a:r>
            <a:endParaRPr sz="3000" b="1">
              <a:solidFill>
                <a:srgbClr val="00999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3000" b="1">
              <a:solidFill>
                <a:srgbClr val="009999"/>
              </a:solidFill>
              <a:latin typeface="Montserrat"/>
              <a:ea typeface="Montserrat"/>
              <a:cs typeface="Montserrat"/>
              <a:sym typeface="Montserrat"/>
            </a:endParaRPr>
          </a:p>
        </p:txBody>
      </p:sp>
      <p:cxnSp>
        <p:nvCxnSpPr>
          <p:cNvPr id="100" name="Google Shape;100;gb32d1bfaf2_0_0"/>
          <p:cNvCxnSpPr/>
          <p:nvPr/>
        </p:nvCxnSpPr>
        <p:spPr>
          <a:xfrm rot="10800000">
            <a:off x="2407975" y="2327775"/>
            <a:ext cx="0" cy="585300"/>
          </a:xfrm>
          <a:prstGeom prst="straightConnector1">
            <a:avLst/>
          </a:prstGeom>
          <a:noFill/>
          <a:ln w="19050" cap="flat" cmpd="sng">
            <a:solidFill>
              <a:srgbClr val="009D9A"/>
            </a:solidFill>
            <a:prstDash val="lgDash"/>
            <a:round/>
            <a:headEnd type="none" w="sm" len="sm"/>
            <a:tailEnd type="oval" w="med" len="med"/>
          </a:ln>
        </p:spPr>
      </p:cxnSp>
      <p:sp>
        <p:nvSpPr>
          <p:cNvPr id="101" name="Google Shape;101;gb32d1bfaf2_0_0"/>
          <p:cNvSpPr txBox="1"/>
          <p:nvPr/>
        </p:nvSpPr>
        <p:spPr>
          <a:xfrm>
            <a:off x="2419350" y="2203550"/>
            <a:ext cx="2838600" cy="431100"/>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uk-UA" sz="1600">
                <a:solidFill>
                  <a:srgbClr val="202124"/>
                </a:solidFill>
                <a:latin typeface="Roboto"/>
                <a:ea typeface="Roboto"/>
                <a:cs typeface="Roboto"/>
                <a:sym typeface="Roboto"/>
              </a:rPr>
              <a:t>Children and Youth</a:t>
            </a:r>
            <a:endParaRPr sz="1600">
              <a:latin typeface="Roboto"/>
              <a:ea typeface="Roboto"/>
              <a:cs typeface="Roboto"/>
              <a:sym typeface="Roboto"/>
            </a:endParaRPr>
          </a:p>
        </p:txBody>
      </p:sp>
      <p:cxnSp>
        <p:nvCxnSpPr>
          <p:cNvPr id="102" name="Google Shape;102;gb32d1bfaf2_0_0"/>
          <p:cNvCxnSpPr/>
          <p:nvPr/>
        </p:nvCxnSpPr>
        <p:spPr>
          <a:xfrm rot="10800000">
            <a:off x="5631125" y="2313688"/>
            <a:ext cx="0" cy="585300"/>
          </a:xfrm>
          <a:prstGeom prst="straightConnector1">
            <a:avLst/>
          </a:prstGeom>
          <a:noFill/>
          <a:ln w="19050" cap="flat" cmpd="sng">
            <a:solidFill>
              <a:srgbClr val="009D9A"/>
            </a:solidFill>
            <a:prstDash val="lgDash"/>
            <a:round/>
            <a:headEnd type="none" w="sm" len="sm"/>
            <a:tailEnd type="oval" w="med" len="med"/>
          </a:ln>
        </p:spPr>
      </p:cxnSp>
      <p:sp>
        <p:nvSpPr>
          <p:cNvPr id="103" name="Google Shape;103;gb32d1bfaf2_0_0"/>
          <p:cNvSpPr txBox="1"/>
          <p:nvPr/>
        </p:nvSpPr>
        <p:spPr>
          <a:xfrm>
            <a:off x="5642499" y="2189475"/>
            <a:ext cx="3396725" cy="750945"/>
          </a:xfrm>
          <a:prstGeom prst="rect">
            <a:avLst/>
          </a:prstGeom>
          <a:noFill/>
          <a:ln>
            <a:noFill/>
          </a:ln>
        </p:spPr>
        <p:txBody>
          <a:bodyPr spcFirstLastPara="1" wrap="square" lIns="91425" tIns="91425" rIns="91425" bIns="91425" anchor="t" anchorCtr="0">
            <a:spAutoFit/>
          </a:bodyPr>
          <a:lstStyle/>
          <a:p>
            <a:pPr marL="0" marR="190500" lvl="0" indent="0" algn="l" rtl="0">
              <a:lnSpc>
                <a:spcPct val="115000"/>
              </a:lnSpc>
              <a:spcBef>
                <a:spcPts val="0"/>
              </a:spcBef>
              <a:spcAft>
                <a:spcPts val="0"/>
              </a:spcAft>
              <a:buClr>
                <a:schemeClr val="dk1"/>
              </a:buClr>
              <a:buSzPts val="1100"/>
              <a:buFont typeface="Arial"/>
              <a:buNone/>
            </a:pPr>
            <a:r>
              <a:rPr lang="uk-UA" sz="1600">
                <a:solidFill>
                  <a:srgbClr val="202124"/>
                </a:solidFill>
                <a:latin typeface="Roboto"/>
                <a:ea typeface="Roboto"/>
                <a:cs typeface="Roboto"/>
                <a:sym typeface="Roboto"/>
              </a:rPr>
              <a:t>Scientific and pedagogical staff of educational institutions</a:t>
            </a:r>
            <a:endParaRPr sz="1600" i="0" u="none" strike="noStrike" cap="none">
              <a:solidFill>
                <a:srgbClr val="000000"/>
              </a:solidFill>
              <a:latin typeface="Roboto"/>
              <a:ea typeface="Roboto"/>
              <a:cs typeface="Roboto"/>
              <a:sym typeface="Roboto"/>
            </a:endParaRPr>
          </a:p>
        </p:txBody>
      </p:sp>
      <p:cxnSp>
        <p:nvCxnSpPr>
          <p:cNvPr id="104" name="Google Shape;104;gb32d1bfaf2_0_0"/>
          <p:cNvCxnSpPr/>
          <p:nvPr/>
        </p:nvCxnSpPr>
        <p:spPr>
          <a:xfrm rot="10800000">
            <a:off x="8887400" y="2327775"/>
            <a:ext cx="0" cy="585300"/>
          </a:xfrm>
          <a:prstGeom prst="straightConnector1">
            <a:avLst/>
          </a:prstGeom>
          <a:noFill/>
          <a:ln w="19050" cap="flat" cmpd="sng">
            <a:solidFill>
              <a:srgbClr val="009D9A"/>
            </a:solidFill>
            <a:prstDash val="lgDash"/>
            <a:round/>
            <a:headEnd type="none" w="sm" len="sm"/>
            <a:tailEnd type="oval" w="med" len="med"/>
          </a:ln>
        </p:spPr>
      </p:cxnSp>
      <p:sp>
        <p:nvSpPr>
          <p:cNvPr id="105" name="Google Shape;105;gb32d1bfaf2_0_0"/>
          <p:cNvSpPr txBox="1"/>
          <p:nvPr/>
        </p:nvSpPr>
        <p:spPr>
          <a:xfrm>
            <a:off x="8898775" y="2203550"/>
            <a:ext cx="2918100" cy="714300"/>
          </a:xfrm>
          <a:prstGeom prst="rect">
            <a:avLst/>
          </a:prstGeom>
          <a:noFill/>
          <a:ln>
            <a:noFill/>
          </a:ln>
        </p:spPr>
        <p:txBody>
          <a:bodyPr spcFirstLastPara="1" wrap="square" lIns="91425" tIns="91425" rIns="91425" bIns="91425" anchor="t" anchorCtr="0">
            <a:spAutoFit/>
          </a:bodyPr>
          <a:lstStyle/>
          <a:p>
            <a:pPr marL="152400" marR="190500" lvl="0" indent="0" algn="l" rtl="0">
              <a:lnSpc>
                <a:spcPct val="115000"/>
              </a:lnSpc>
              <a:spcBef>
                <a:spcPts val="0"/>
              </a:spcBef>
              <a:spcAft>
                <a:spcPts val="0"/>
              </a:spcAft>
              <a:buClr>
                <a:schemeClr val="dk1"/>
              </a:buClr>
              <a:buSzPts val="1100"/>
              <a:buFont typeface="Arial"/>
              <a:buNone/>
            </a:pPr>
            <a:r>
              <a:rPr lang="uk-UA" sz="1600">
                <a:solidFill>
                  <a:srgbClr val="202124"/>
                </a:solidFill>
                <a:latin typeface="Roboto"/>
                <a:ea typeface="Roboto"/>
                <a:cs typeface="Roboto"/>
                <a:sym typeface="Roboto"/>
              </a:rPr>
              <a:t>Representatives of the public sector</a:t>
            </a:r>
            <a:endParaRPr sz="1600">
              <a:latin typeface="Roboto"/>
              <a:ea typeface="Roboto"/>
              <a:cs typeface="Roboto"/>
              <a:sym typeface="Roboto"/>
            </a:endParaRPr>
          </a:p>
        </p:txBody>
      </p:sp>
      <p:cxnSp>
        <p:nvCxnSpPr>
          <p:cNvPr id="106" name="Google Shape;106;gb32d1bfaf2_0_0"/>
          <p:cNvCxnSpPr/>
          <p:nvPr/>
        </p:nvCxnSpPr>
        <p:spPr>
          <a:xfrm rot="10800000">
            <a:off x="3636550" y="4463825"/>
            <a:ext cx="0" cy="619200"/>
          </a:xfrm>
          <a:prstGeom prst="straightConnector1">
            <a:avLst/>
          </a:prstGeom>
          <a:noFill/>
          <a:ln w="19050" cap="flat" cmpd="sng">
            <a:solidFill>
              <a:srgbClr val="009D9A"/>
            </a:solidFill>
            <a:prstDash val="lgDash"/>
            <a:round/>
            <a:headEnd type="oval" w="med" len="med"/>
            <a:tailEnd type="none" w="sm" len="sm"/>
          </a:ln>
        </p:spPr>
      </p:cxnSp>
      <p:sp>
        <p:nvSpPr>
          <p:cNvPr id="107" name="Google Shape;107;gb32d1bfaf2_0_0"/>
          <p:cNvSpPr txBox="1"/>
          <p:nvPr/>
        </p:nvSpPr>
        <p:spPr>
          <a:xfrm>
            <a:off x="984250" y="4525900"/>
            <a:ext cx="26523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rgbClr val="000000"/>
              </a:buClr>
              <a:buSzPts val="1600"/>
              <a:buFont typeface="Arial"/>
              <a:buNone/>
            </a:pPr>
            <a:r>
              <a:rPr lang="uk-UA" sz="1600">
                <a:solidFill>
                  <a:srgbClr val="202124"/>
                </a:solidFill>
                <a:latin typeface="Roboto"/>
                <a:ea typeface="Roboto"/>
                <a:cs typeface="Roboto"/>
                <a:sym typeface="Roboto"/>
              </a:rPr>
              <a:t>Students </a:t>
            </a:r>
            <a:endParaRPr sz="1600">
              <a:latin typeface="Roboto"/>
              <a:ea typeface="Roboto"/>
              <a:cs typeface="Roboto"/>
              <a:sym typeface="Roboto"/>
            </a:endParaRPr>
          </a:p>
        </p:txBody>
      </p:sp>
      <p:sp>
        <p:nvSpPr>
          <p:cNvPr id="108" name="Google Shape;108;gb32d1bfaf2_0_0"/>
          <p:cNvSpPr txBox="1"/>
          <p:nvPr/>
        </p:nvSpPr>
        <p:spPr>
          <a:xfrm>
            <a:off x="3669825" y="4511825"/>
            <a:ext cx="3549300" cy="714300"/>
          </a:xfrm>
          <a:prstGeom prst="rect">
            <a:avLst/>
          </a:prstGeom>
          <a:noFill/>
          <a:ln>
            <a:noFill/>
          </a:ln>
        </p:spPr>
        <p:txBody>
          <a:bodyPr spcFirstLastPara="1" wrap="square" lIns="91425" tIns="91425" rIns="91425" bIns="91425" anchor="t" anchorCtr="0">
            <a:spAutoFit/>
          </a:bodyPr>
          <a:lstStyle/>
          <a:p>
            <a:pPr marL="152400" marR="190500" lvl="0" indent="0" algn="r" rtl="0">
              <a:lnSpc>
                <a:spcPct val="115000"/>
              </a:lnSpc>
              <a:spcBef>
                <a:spcPts val="0"/>
              </a:spcBef>
              <a:spcAft>
                <a:spcPts val="0"/>
              </a:spcAft>
              <a:buClr>
                <a:schemeClr val="dk1"/>
              </a:buClr>
              <a:buSzPts val="1100"/>
              <a:buFont typeface="Arial"/>
              <a:buNone/>
            </a:pPr>
            <a:r>
              <a:rPr lang="uk-UA" sz="1600">
                <a:solidFill>
                  <a:srgbClr val="202124"/>
                </a:solidFill>
                <a:highlight>
                  <a:srgbClr val="F8F9FA"/>
                </a:highlight>
                <a:latin typeface="Roboto"/>
                <a:ea typeface="Roboto"/>
                <a:cs typeface="Roboto"/>
                <a:sym typeface="Roboto"/>
              </a:rPr>
              <a:t>Representatives of small and medium enterprises and startups</a:t>
            </a:r>
            <a:endParaRPr sz="1600" i="0" u="none" strike="noStrike" cap="none">
              <a:solidFill>
                <a:srgbClr val="000000"/>
              </a:solidFill>
              <a:latin typeface="Roboto"/>
              <a:ea typeface="Roboto"/>
              <a:cs typeface="Roboto"/>
              <a:sym typeface="Roboto"/>
            </a:endParaRPr>
          </a:p>
        </p:txBody>
      </p:sp>
      <p:sp>
        <p:nvSpPr>
          <p:cNvPr id="109" name="Google Shape;109;gb32d1bfaf2_0_0"/>
          <p:cNvSpPr txBox="1"/>
          <p:nvPr/>
        </p:nvSpPr>
        <p:spPr>
          <a:xfrm>
            <a:off x="6817650" y="4525900"/>
            <a:ext cx="3724800" cy="681000"/>
          </a:xfrm>
          <a:prstGeom prst="rect">
            <a:avLst/>
          </a:prstGeom>
          <a:noFill/>
          <a:ln>
            <a:noFill/>
          </a:ln>
        </p:spPr>
        <p:txBody>
          <a:bodyPr spcFirstLastPara="1" wrap="square" lIns="91425" tIns="91425" rIns="91425" bIns="91425" anchor="t" anchorCtr="0">
            <a:spAutoFit/>
          </a:bodyPr>
          <a:lstStyle/>
          <a:p>
            <a:pPr marL="152400" marR="190500" lvl="0" indent="0" algn="r" rtl="0">
              <a:lnSpc>
                <a:spcPct val="115000"/>
              </a:lnSpc>
              <a:spcBef>
                <a:spcPts val="0"/>
              </a:spcBef>
              <a:spcAft>
                <a:spcPts val="0"/>
              </a:spcAft>
              <a:buClr>
                <a:schemeClr val="dk1"/>
              </a:buClr>
              <a:buSzPts val="1100"/>
              <a:buFont typeface="Arial"/>
              <a:buNone/>
            </a:pPr>
            <a:r>
              <a:rPr lang="uk-UA" sz="1500">
                <a:solidFill>
                  <a:srgbClr val="202124"/>
                </a:solidFill>
                <a:latin typeface="Roboto"/>
                <a:ea typeface="Roboto"/>
                <a:cs typeface="Roboto"/>
                <a:sym typeface="Roboto"/>
              </a:rPr>
              <a:t>Representatives of the legal sphere and specialists in the field of IP</a:t>
            </a:r>
            <a:endParaRPr sz="1500" i="0" u="none" strike="noStrike" cap="none">
              <a:solidFill>
                <a:srgbClr val="000000"/>
              </a:solidFill>
              <a:latin typeface="Roboto"/>
              <a:ea typeface="Roboto"/>
              <a:cs typeface="Roboto"/>
              <a:sym typeface="Roboto"/>
            </a:endParaRPr>
          </a:p>
        </p:txBody>
      </p:sp>
      <p:cxnSp>
        <p:nvCxnSpPr>
          <p:cNvPr id="110" name="Google Shape;110;gb32d1bfaf2_0_0"/>
          <p:cNvCxnSpPr/>
          <p:nvPr/>
        </p:nvCxnSpPr>
        <p:spPr>
          <a:xfrm rot="10800000">
            <a:off x="7066388" y="4463825"/>
            <a:ext cx="0" cy="619200"/>
          </a:xfrm>
          <a:prstGeom prst="straightConnector1">
            <a:avLst/>
          </a:prstGeom>
          <a:noFill/>
          <a:ln w="19050" cap="flat" cmpd="sng">
            <a:solidFill>
              <a:srgbClr val="009D9A"/>
            </a:solidFill>
            <a:prstDash val="lgDash"/>
            <a:round/>
            <a:headEnd type="oval" w="med" len="med"/>
            <a:tailEnd type="none" w="sm" len="sm"/>
          </a:ln>
        </p:spPr>
      </p:cxnSp>
      <p:cxnSp>
        <p:nvCxnSpPr>
          <p:cNvPr id="111" name="Google Shape;111;gb32d1bfaf2_0_0"/>
          <p:cNvCxnSpPr/>
          <p:nvPr/>
        </p:nvCxnSpPr>
        <p:spPr>
          <a:xfrm rot="10800000">
            <a:off x="10390213" y="4463825"/>
            <a:ext cx="0" cy="619200"/>
          </a:xfrm>
          <a:prstGeom prst="straightConnector1">
            <a:avLst/>
          </a:prstGeom>
          <a:noFill/>
          <a:ln w="19050" cap="flat" cmpd="sng">
            <a:solidFill>
              <a:srgbClr val="009D9A"/>
            </a:solidFill>
            <a:prstDash val="lgDash"/>
            <a:round/>
            <a:headEnd type="oval" w="med" len="med"/>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220;p21"/>
          <p:cNvSpPr/>
          <p:nvPr/>
        </p:nvSpPr>
        <p:spPr>
          <a:xfrm>
            <a:off x="1101833" y="1706880"/>
            <a:ext cx="10328168" cy="4886960"/>
          </a:xfrm>
          <a:prstGeom prst="rect">
            <a:avLst/>
          </a:prstGeom>
          <a:solidFill>
            <a:schemeClr val="lt1"/>
          </a:solidFill>
          <a:ln>
            <a:noFill/>
          </a:ln>
          <a:effectLst>
            <a:outerShdw blurRad="85725" dist="28575" dir="1800000" algn="bl" rotWithShape="0">
              <a:srgbClr val="000000">
                <a:alpha val="35000"/>
              </a:srgbClr>
            </a:outerShdw>
          </a:effectLst>
        </p:spPr>
        <p:txBody>
          <a:bodyPr spcFirstLastPara="1" wrap="square" lIns="121900" tIns="121900" rIns="121900" bIns="121900" anchor="ctr" anchorCtr="0">
            <a:noAutofit/>
          </a:bodyPr>
          <a:lstStyle/>
          <a:p>
            <a:pPr defTabSz="1219170"/>
            <a:endParaRPr sz="1867"/>
          </a:p>
        </p:txBody>
      </p:sp>
      <p:sp>
        <p:nvSpPr>
          <p:cNvPr id="11" name="TextBox 10">
            <a:extLst>
              <a:ext uri="{FF2B5EF4-FFF2-40B4-BE49-F238E27FC236}">
                <a16:creationId xmlns:a16="http://schemas.microsoft.com/office/drawing/2014/main" id="{CC83C94B-F44D-1C40-8301-1AAF64BDFABC}"/>
              </a:ext>
            </a:extLst>
          </p:cNvPr>
          <p:cNvSpPr txBox="1"/>
          <p:nvPr/>
        </p:nvSpPr>
        <p:spPr>
          <a:xfrm>
            <a:off x="1371600" y="2444115"/>
            <a:ext cx="5842000" cy="2780248"/>
          </a:xfrm>
          <a:prstGeom prst="rect">
            <a:avLst/>
          </a:prstGeom>
          <a:noFill/>
        </p:spPr>
        <p:txBody>
          <a:bodyPr wrap="square">
            <a:spAutoFit/>
          </a:bodyPr>
          <a:lstStyle/>
          <a:p>
            <a:pPr marL="380990" indent="-380990" defTabSz="1219170">
              <a:lnSpc>
                <a:spcPct val="110000"/>
              </a:lnSpc>
              <a:buFont typeface="Arial" panose="020B0604020202020204" pitchFamily="34" charset="0"/>
              <a:buChar char="•"/>
            </a:pPr>
            <a:r>
              <a:rPr lang="en-US" sz="2000" dirty="0">
                <a:latin typeface="Roboto" panose="02000000000000000000" pitchFamily="2" charset="0"/>
                <a:ea typeface="Roboto" panose="02000000000000000000" pitchFamily="2" charset="0"/>
              </a:rPr>
              <a:t>early familiarity / late familiarity with technologies</a:t>
            </a:r>
          </a:p>
          <a:p>
            <a:pPr marL="380990" indent="-380990" defTabSz="1219170">
              <a:lnSpc>
                <a:spcPct val="110000"/>
              </a:lnSpc>
              <a:buFont typeface="Arial" panose="020B0604020202020204" pitchFamily="34" charset="0"/>
              <a:buChar char="•"/>
            </a:pPr>
            <a:r>
              <a:rPr lang="en-US" sz="2000" dirty="0">
                <a:latin typeface="Roboto" panose="02000000000000000000" pitchFamily="2" charset="0"/>
                <a:ea typeface="Roboto" panose="02000000000000000000" pitchFamily="2" charset="0"/>
              </a:rPr>
              <a:t>high information load / low and moderate information load</a:t>
            </a:r>
          </a:p>
          <a:p>
            <a:pPr marL="380990" indent="-380990" defTabSz="1219170">
              <a:lnSpc>
                <a:spcPct val="110000"/>
              </a:lnSpc>
              <a:buFont typeface="Arial" panose="020B0604020202020204" pitchFamily="34" charset="0"/>
              <a:buChar char="•"/>
            </a:pPr>
            <a:r>
              <a:rPr lang="en-US" sz="2000" dirty="0">
                <a:latin typeface="Roboto" panose="02000000000000000000" pitchFamily="2" charset="0"/>
                <a:ea typeface="Roboto" panose="02000000000000000000" pitchFamily="2" charset="0"/>
              </a:rPr>
              <a:t>immersion in the virtual world / real outdoor games</a:t>
            </a:r>
          </a:p>
          <a:p>
            <a:pPr marL="380990" indent="-380990" defTabSz="1219170">
              <a:lnSpc>
                <a:spcPct val="110000"/>
              </a:lnSpc>
              <a:buFont typeface="Arial" panose="020B0604020202020204" pitchFamily="34" charset="0"/>
              <a:buChar char="•"/>
            </a:pPr>
            <a:r>
              <a:rPr lang="en-US" sz="2000" dirty="0">
                <a:latin typeface="Roboto" panose="02000000000000000000" pitchFamily="2" charset="0"/>
                <a:ea typeface="Roboto" panose="02000000000000000000" pitchFamily="2" charset="0"/>
              </a:rPr>
              <a:t>ease of meeting needs / efforts to meet needs</a:t>
            </a:r>
          </a:p>
          <a:p>
            <a:pPr marL="380990" indent="-380990" defTabSz="1219170">
              <a:lnSpc>
                <a:spcPct val="110000"/>
              </a:lnSpc>
              <a:buFont typeface="Arial" panose="020B0604020202020204" pitchFamily="34" charset="0"/>
              <a:buChar char="•"/>
            </a:pPr>
            <a:r>
              <a:rPr lang="en-US" sz="2000" dirty="0">
                <a:latin typeface="Roboto" panose="02000000000000000000" pitchFamily="2" charset="0"/>
                <a:ea typeface="Roboto" panose="02000000000000000000" pitchFamily="2" charset="0"/>
              </a:rPr>
              <a:t>reduced creativity / high creativity</a:t>
            </a:r>
            <a:endParaRPr lang="uk-UA" sz="2000" dirty="0">
              <a:latin typeface="Roboto" panose="02000000000000000000" pitchFamily="2" charset="0"/>
              <a:ea typeface="Roboto" panose="02000000000000000000" pitchFamily="2" charset="0"/>
            </a:endParaRPr>
          </a:p>
        </p:txBody>
      </p:sp>
      <p:pic>
        <p:nvPicPr>
          <p:cNvPr id="7" name="Google Shape;151;p17"/>
          <p:cNvPicPr preferRelativeResize="0"/>
          <p:nvPr/>
        </p:nvPicPr>
        <p:blipFill rotWithShape="1">
          <a:blip r:embed="rId4">
            <a:alphaModFix/>
          </a:blip>
          <a:srcRect r="16422"/>
          <a:stretch/>
        </p:blipFill>
        <p:spPr>
          <a:xfrm>
            <a:off x="1229360" y="50800"/>
            <a:ext cx="10109200" cy="1584960"/>
          </a:xfrm>
          <a:prstGeom prst="rect">
            <a:avLst/>
          </a:prstGeom>
          <a:noFill/>
          <a:ln>
            <a:noFill/>
          </a:ln>
        </p:spPr>
      </p:pic>
      <p:sp>
        <p:nvSpPr>
          <p:cNvPr id="10" name="Google Shape;139;p16"/>
          <p:cNvSpPr txBox="1"/>
          <p:nvPr/>
        </p:nvSpPr>
        <p:spPr>
          <a:xfrm>
            <a:off x="1849120" y="453080"/>
            <a:ext cx="8199120" cy="11912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defTabSz="1219170">
              <a:lnSpc>
                <a:spcPct val="80000"/>
              </a:lnSpc>
            </a:pPr>
            <a:r>
              <a:rPr lang="en-US" sz="2933" b="1" dirty="0">
                <a:solidFill>
                  <a:srgbClr val="FFFFFF"/>
                </a:solidFill>
                <a:latin typeface="Times New Roman" panose="02020603050405020304" pitchFamily="18" charset="0"/>
                <a:cs typeface="Times New Roman" panose="02020603050405020304" pitchFamily="18" charset="0"/>
              </a:rPr>
              <a:t>Modern generations of children differ significantly from predecessors</a:t>
            </a:r>
            <a:endParaRPr sz="2933" b="1"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8" name="Рисунок 7" descr="Изображение выглядит как кровать&#10;&#10;Автоматически созданное описание">
            <a:extLst>
              <a:ext uri="{FF2B5EF4-FFF2-40B4-BE49-F238E27FC236}">
                <a16:creationId xmlns:a16="http://schemas.microsoft.com/office/drawing/2014/main" id="{E81449CF-62E3-E54B-8F54-7AA5E46A1882}"/>
              </a:ext>
            </a:extLst>
          </p:cNvPr>
          <p:cNvPicPr>
            <a:picLocks noChangeAspect="1"/>
          </p:cNvPicPr>
          <p:nvPr/>
        </p:nvPicPr>
        <p:blipFill rotWithShape="1">
          <a:blip r:embed="rId5"/>
          <a:srcRect l="9955" r="6184" b="-1"/>
          <a:stretch/>
        </p:blipFill>
        <p:spPr>
          <a:xfrm>
            <a:off x="7804641" y="1950901"/>
            <a:ext cx="3127519" cy="2134688"/>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2" name="Рисунок 11">
            <a:extLst>
              <a:ext uri="{FF2B5EF4-FFF2-40B4-BE49-F238E27FC236}">
                <a16:creationId xmlns:a16="http://schemas.microsoft.com/office/drawing/2014/main" id="{244E0C0A-1C3B-1447-962E-8E863F0A027D}"/>
              </a:ext>
            </a:extLst>
          </p:cNvPr>
          <p:cNvPicPr>
            <a:picLocks noChangeAspect="1"/>
          </p:cNvPicPr>
          <p:nvPr/>
        </p:nvPicPr>
        <p:blipFill rotWithShape="1">
          <a:blip r:embed="rId6"/>
          <a:srcRect t="18745" r="-3" b="-3"/>
          <a:stretch/>
        </p:blipFill>
        <p:spPr>
          <a:xfrm>
            <a:off x="7804640" y="4205064"/>
            <a:ext cx="3127520" cy="2134689"/>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76242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7" name="Google Shape;220;p21"/>
          <p:cNvSpPr/>
          <p:nvPr/>
        </p:nvSpPr>
        <p:spPr>
          <a:xfrm>
            <a:off x="1101833" y="1899918"/>
            <a:ext cx="10328168" cy="4693920"/>
          </a:xfrm>
          <a:prstGeom prst="rect">
            <a:avLst/>
          </a:prstGeom>
          <a:solidFill>
            <a:schemeClr val="lt1"/>
          </a:solidFill>
          <a:ln>
            <a:noFill/>
          </a:ln>
          <a:effectLst>
            <a:outerShdw blurRad="85725" dist="28575" dir="1800000" algn="bl" rotWithShape="0">
              <a:srgbClr val="000000">
                <a:alpha val="35000"/>
              </a:srgbClr>
            </a:outerShdw>
          </a:effectLst>
        </p:spPr>
        <p:txBody>
          <a:bodyPr spcFirstLastPara="1" wrap="square" lIns="121900" tIns="121900" rIns="121900" bIns="121900" anchor="ctr" anchorCtr="0">
            <a:noAutofit/>
          </a:bodyPr>
          <a:lstStyle/>
          <a:p>
            <a:pPr defTabSz="1219170"/>
            <a:endParaRPr sz="1867"/>
          </a:p>
        </p:txBody>
      </p:sp>
      <p:pic>
        <p:nvPicPr>
          <p:cNvPr id="65" name="Google Shape;65;p14"/>
          <p:cNvPicPr preferRelativeResize="0"/>
          <p:nvPr/>
        </p:nvPicPr>
        <p:blipFill rotWithShape="1">
          <a:blip r:embed="rId4">
            <a:alphaModFix/>
          </a:blip>
          <a:srcRect/>
          <a:stretch/>
        </p:blipFill>
        <p:spPr>
          <a:xfrm>
            <a:off x="8978177" y="2745262"/>
            <a:ext cx="884473" cy="884473"/>
          </a:xfrm>
          <a:prstGeom prst="rect">
            <a:avLst/>
          </a:prstGeom>
          <a:noFill/>
          <a:ln>
            <a:noFill/>
          </a:ln>
        </p:spPr>
      </p:pic>
      <p:pic>
        <p:nvPicPr>
          <p:cNvPr id="66" name="Google Shape;66;p14"/>
          <p:cNvPicPr preferRelativeResize="0"/>
          <p:nvPr/>
        </p:nvPicPr>
        <p:blipFill rotWithShape="1">
          <a:blip r:embed="rId4">
            <a:alphaModFix/>
          </a:blip>
          <a:srcRect/>
          <a:stretch/>
        </p:blipFill>
        <p:spPr>
          <a:xfrm>
            <a:off x="9410253" y="2346960"/>
            <a:ext cx="502472" cy="502472"/>
          </a:xfrm>
          <a:prstGeom prst="rect">
            <a:avLst/>
          </a:prstGeom>
          <a:noFill/>
          <a:ln>
            <a:noFill/>
          </a:ln>
        </p:spPr>
      </p:pic>
      <p:pic>
        <p:nvPicPr>
          <p:cNvPr id="67" name="Google Shape;67;p14"/>
          <p:cNvPicPr preferRelativeResize="0"/>
          <p:nvPr/>
        </p:nvPicPr>
        <p:blipFill rotWithShape="1">
          <a:blip r:embed="rId5">
            <a:alphaModFix/>
          </a:blip>
          <a:srcRect/>
          <a:stretch/>
        </p:blipFill>
        <p:spPr>
          <a:xfrm flipH="1">
            <a:off x="8706687" y="3069531"/>
            <a:ext cx="1909603" cy="2354695"/>
          </a:xfrm>
          <a:prstGeom prst="rect">
            <a:avLst/>
          </a:prstGeom>
          <a:noFill/>
          <a:ln>
            <a:noFill/>
          </a:ln>
        </p:spPr>
      </p:pic>
      <p:pic>
        <p:nvPicPr>
          <p:cNvPr id="8" name="Google Shape;151;p17"/>
          <p:cNvPicPr preferRelativeResize="0"/>
          <p:nvPr/>
        </p:nvPicPr>
        <p:blipFill rotWithShape="1">
          <a:blip r:embed="rId6">
            <a:alphaModFix/>
          </a:blip>
          <a:srcRect r="16422"/>
          <a:stretch/>
        </p:blipFill>
        <p:spPr>
          <a:xfrm>
            <a:off x="812800" y="-172720"/>
            <a:ext cx="10721537" cy="1991360"/>
          </a:xfrm>
          <a:prstGeom prst="rect">
            <a:avLst/>
          </a:prstGeom>
          <a:noFill/>
          <a:ln>
            <a:noFill/>
          </a:ln>
        </p:spPr>
      </p:pic>
      <p:sp>
        <p:nvSpPr>
          <p:cNvPr id="9" name="Google Shape;139;p16"/>
          <p:cNvSpPr txBox="1"/>
          <p:nvPr/>
        </p:nvSpPr>
        <p:spPr>
          <a:xfrm>
            <a:off x="1524000" y="403920"/>
            <a:ext cx="8855033" cy="11912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gn="ctr" defTabSz="1219170">
              <a:lnSpc>
                <a:spcPct val="80000"/>
              </a:lnSpc>
            </a:pPr>
            <a:r>
              <a:rPr lang="en-US" sz="2933" b="1" dirty="0">
                <a:solidFill>
                  <a:srgbClr val="FFFFFF"/>
                </a:solidFill>
                <a:latin typeface="Times New Roman" panose="02020603050405020304" pitchFamily="18" charset="0"/>
                <a:ea typeface="Merriweather" panose="02060503050406030704" pitchFamily="18" charset="-52"/>
                <a:cs typeface="Times New Roman" panose="02020603050405020304" pitchFamily="18" charset="0"/>
              </a:rPr>
              <a:t>In modern aspects of education, new ways of communicating information are in the lead</a:t>
            </a:r>
            <a:endParaRPr sz="2933" b="1" dirty="0">
              <a:solidFill>
                <a:srgbClr val="FFFFFF"/>
              </a:solidFill>
              <a:latin typeface="Times New Roman" panose="02020603050405020304" pitchFamily="18" charset="0"/>
              <a:ea typeface="Merriweather" panose="02060503050406030704" pitchFamily="18" charset="-52"/>
              <a:cs typeface="Times New Roman" panose="02020603050405020304" pitchFamily="18" charset="0"/>
              <a:sym typeface="Times New Roman"/>
            </a:endParaRPr>
          </a:p>
        </p:txBody>
      </p:sp>
      <p:sp>
        <p:nvSpPr>
          <p:cNvPr id="12" name="TextBox 11">
            <a:extLst>
              <a:ext uri="{FF2B5EF4-FFF2-40B4-BE49-F238E27FC236}">
                <a16:creationId xmlns:a16="http://schemas.microsoft.com/office/drawing/2014/main" id="{CC83C94B-F44D-1C40-8301-1AAF64BDFABC}"/>
              </a:ext>
            </a:extLst>
          </p:cNvPr>
          <p:cNvSpPr txBox="1"/>
          <p:nvPr/>
        </p:nvSpPr>
        <p:spPr>
          <a:xfrm>
            <a:off x="1523011" y="3109677"/>
            <a:ext cx="6469910" cy="2274405"/>
          </a:xfrm>
          <a:prstGeom prst="rect">
            <a:avLst/>
          </a:prstGeom>
          <a:noFill/>
        </p:spPr>
        <p:txBody>
          <a:bodyPr wrap="square">
            <a:spAutoFit/>
          </a:bodyPr>
          <a:lstStyle/>
          <a:p>
            <a:pPr lvl="3" algn="just" defTabSz="1219170">
              <a:lnSpc>
                <a:spcPct val="120000"/>
              </a:lnSpc>
            </a:pPr>
            <a:r>
              <a:rPr lang="en-US" sz="2000" dirty="0"/>
              <a:t>Since high school children do not have a special subject in Ukraine on intellectual property, but only acquire knowledge based on the study of law and practical life experience, we used gamification to prepare materials for children as the main way to convey information.</a:t>
            </a:r>
            <a:endParaRPr lang="x-none"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g109469e42c9_0_33"/>
          <p:cNvSpPr txBox="1"/>
          <p:nvPr/>
        </p:nvSpPr>
        <p:spPr>
          <a:xfrm>
            <a:off x="921325" y="147075"/>
            <a:ext cx="4518000" cy="661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uk-UA" sz="2500" b="1" dirty="0" err="1">
                <a:solidFill>
                  <a:srgbClr val="009999"/>
                </a:solidFill>
                <a:highlight>
                  <a:srgbClr val="F8F9FA"/>
                </a:highlight>
                <a:latin typeface="Montserrat"/>
                <a:ea typeface="Montserrat"/>
                <a:cs typeface="Montserrat"/>
                <a:sym typeface="Montserrat"/>
              </a:rPr>
              <a:t>Events</a:t>
            </a:r>
            <a:endParaRPr sz="2500" b="1" dirty="0">
              <a:solidFill>
                <a:srgbClr val="009999"/>
              </a:solidFill>
              <a:latin typeface="Montserrat"/>
              <a:ea typeface="Montserrat"/>
              <a:cs typeface="Montserrat"/>
              <a:sym typeface="Montserrat"/>
            </a:endParaRPr>
          </a:p>
        </p:txBody>
      </p:sp>
      <p:sp>
        <p:nvSpPr>
          <p:cNvPr id="165" name="Google Shape;165;g109469e42c9_0_33"/>
          <p:cNvSpPr txBox="1"/>
          <p:nvPr/>
        </p:nvSpPr>
        <p:spPr>
          <a:xfrm>
            <a:off x="793100" y="696450"/>
            <a:ext cx="7133700" cy="485487"/>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n-US" sz="1700" b="1" dirty="0">
                <a:solidFill>
                  <a:srgbClr val="202124"/>
                </a:solidFill>
                <a:highlight>
                  <a:srgbClr val="F8F9FA"/>
                </a:highlight>
                <a:latin typeface="Roboto"/>
                <a:ea typeface="Roboto"/>
                <a:cs typeface="Roboto"/>
                <a:sym typeface="Roboto"/>
              </a:rPr>
              <a:t>Online and Offline </a:t>
            </a:r>
            <a:endParaRPr sz="1700" b="1" dirty="0">
              <a:solidFill>
                <a:srgbClr val="202124"/>
              </a:solidFill>
              <a:highlight>
                <a:srgbClr val="F8F9FA"/>
              </a:highlight>
              <a:latin typeface="Roboto"/>
              <a:ea typeface="Roboto"/>
              <a:cs typeface="Roboto"/>
              <a:sym typeface="Roboto"/>
            </a:endParaRPr>
          </a:p>
        </p:txBody>
      </p:sp>
      <p:sp>
        <p:nvSpPr>
          <p:cNvPr id="166" name="Google Shape;166;g109469e42c9_0_33"/>
          <p:cNvSpPr txBox="1"/>
          <p:nvPr/>
        </p:nvSpPr>
        <p:spPr>
          <a:xfrm>
            <a:off x="793100" y="1585725"/>
            <a:ext cx="7133700" cy="4530300"/>
          </a:xfrm>
          <a:prstGeom prst="rect">
            <a:avLst/>
          </a:prstGeom>
          <a:noFill/>
          <a:ln>
            <a:noFill/>
          </a:ln>
        </p:spPr>
        <p:txBody>
          <a:bodyPr spcFirstLastPara="1" wrap="square" lIns="91425" tIns="91425" rIns="91425" bIns="91425" anchor="t" anchorCtr="0">
            <a:noAutofit/>
          </a:bodyPr>
          <a:lstStyle/>
          <a:p>
            <a:pPr marL="152400" marR="190500" lvl="0" indent="0" algn="just" rtl="0">
              <a:lnSpc>
                <a:spcPct val="115000"/>
              </a:lnSpc>
              <a:spcBef>
                <a:spcPts val="0"/>
              </a:spcBef>
              <a:spcAft>
                <a:spcPts val="0"/>
              </a:spcAft>
              <a:buClr>
                <a:schemeClr val="dk1"/>
              </a:buClr>
              <a:buSzPts val="1100"/>
              <a:buFont typeface="Arial"/>
              <a:buNone/>
            </a:pPr>
            <a:r>
              <a:rPr lang="uk-UA" sz="2000" dirty="0">
                <a:solidFill>
                  <a:srgbClr val="202124"/>
                </a:solidFill>
                <a:latin typeface="Roboto"/>
                <a:ea typeface="Roboto"/>
                <a:cs typeface="Roboto"/>
                <a:sym typeface="Roboto"/>
              </a:rPr>
              <a:t>    </a:t>
            </a:r>
            <a:endParaRPr sz="2000" b="1" dirty="0">
              <a:solidFill>
                <a:srgbClr val="202124"/>
              </a:solidFill>
              <a:latin typeface="Roboto"/>
              <a:ea typeface="Roboto"/>
              <a:cs typeface="Roboto"/>
              <a:sym typeface="Roboto"/>
            </a:endParaRPr>
          </a:p>
          <a:p>
            <a:pPr marL="152400" marR="190500" lvl="0" indent="0" algn="just" rtl="0">
              <a:lnSpc>
                <a:spcPct val="115000"/>
              </a:lnSpc>
              <a:spcBef>
                <a:spcPts val="0"/>
              </a:spcBef>
              <a:spcAft>
                <a:spcPts val="0"/>
              </a:spcAft>
              <a:buClr>
                <a:schemeClr val="dk1"/>
              </a:buClr>
              <a:buSzPts val="1100"/>
              <a:buFont typeface="Arial"/>
              <a:buNone/>
            </a:pPr>
            <a:r>
              <a:rPr lang="en-US" sz="2000" b="1" dirty="0">
                <a:solidFill>
                  <a:srgbClr val="202124"/>
                </a:solidFill>
                <a:latin typeface="Roboto"/>
                <a:ea typeface="Roboto"/>
                <a:cs typeface="Roboto"/>
                <a:sym typeface="Roboto"/>
              </a:rPr>
              <a:t>More than </a:t>
            </a:r>
            <a:r>
              <a:rPr lang="uk-UA" sz="2000" b="1" dirty="0">
                <a:solidFill>
                  <a:srgbClr val="202124"/>
                </a:solidFill>
                <a:latin typeface="Roboto"/>
                <a:ea typeface="Roboto"/>
                <a:cs typeface="Roboto"/>
                <a:sym typeface="Roboto"/>
              </a:rPr>
              <a:t>80 </a:t>
            </a:r>
            <a:r>
              <a:rPr lang="uk-UA" sz="2000" b="1" dirty="0" err="1">
                <a:solidFill>
                  <a:srgbClr val="202124"/>
                </a:solidFill>
                <a:latin typeface="Roboto"/>
                <a:ea typeface="Roboto"/>
                <a:cs typeface="Roboto"/>
                <a:sym typeface="Roboto"/>
              </a:rPr>
              <a:t>online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offline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educational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events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including</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interactive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games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poster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contests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offline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classes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online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lectures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using</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both</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author's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developments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offered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materials</a:t>
            </a:r>
            <a:r>
              <a:rPr lang="uk-UA" sz="2000" dirty="0">
                <a:solidFill>
                  <a:srgbClr val="202124"/>
                </a:solidFill>
                <a:latin typeface="Roboto"/>
                <a:ea typeface="Roboto"/>
                <a:cs typeface="Roboto"/>
                <a:sym typeface="Roboto"/>
              </a:rPr>
              <a:t>.</a:t>
            </a:r>
            <a:endParaRPr sz="2000" dirty="0">
              <a:solidFill>
                <a:srgbClr val="202124"/>
              </a:solidFill>
              <a:latin typeface="Roboto"/>
              <a:ea typeface="Roboto"/>
              <a:cs typeface="Roboto"/>
              <a:sym typeface="Roboto"/>
            </a:endParaRPr>
          </a:p>
          <a:p>
            <a:pPr marL="152400" marR="190500" lvl="0" indent="0" algn="just" rtl="0">
              <a:lnSpc>
                <a:spcPct val="115000"/>
              </a:lnSpc>
              <a:spcBef>
                <a:spcPts val="0"/>
              </a:spcBef>
              <a:spcAft>
                <a:spcPts val="0"/>
              </a:spcAft>
              <a:buClr>
                <a:schemeClr val="dk1"/>
              </a:buClr>
              <a:buSzPts val="1100"/>
              <a:buFont typeface="Arial"/>
              <a:buNone/>
            </a:pPr>
            <a:r>
              <a:rPr lang="uk-UA" sz="2000" dirty="0">
                <a:solidFill>
                  <a:schemeClr val="dk1"/>
                </a:solidFill>
                <a:latin typeface="Roboto"/>
                <a:ea typeface="Roboto"/>
                <a:cs typeface="Roboto"/>
                <a:sym typeface="Roboto"/>
              </a:rPr>
              <a:t>   </a:t>
            </a:r>
            <a:r>
              <a:rPr lang="uk-UA" sz="2000" i="0" u="none" strike="noStrike" cap="none" dirty="0">
                <a:solidFill>
                  <a:schemeClr val="dk1"/>
                </a:solidFill>
                <a:latin typeface="Roboto"/>
                <a:ea typeface="Roboto"/>
                <a:cs typeface="Roboto"/>
                <a:sym typeface="Roboto"/>
              </a:rPr>
              <a:t> </a:t>
            </a:r>
            <a:endParaRPr sz="2000" i="0" u="none" strike="noStrike" cap="none" dirty="0">
              <a:solidFill>
                <a:schemeClr val="dk1"/>
              </a:solidFill>
              <a:latin typeface="Roboto"/>
              <a:ea typeface="Roboto"/>
              <a:cs typeface="Roboto"/>
              <a:sym typeface="Roboto"/>
            </a:endParaRPr>
          </a:p>
          <a:p>
            <a:pPr marL="152400" marR="190500" lvl="0" indent="0" algn="just" rtl="0">
              <a:lnSpc>
                <a:spcPct val="115000"/>
              </a:lnSpc>
              <a:spcBef>
                <a:spcPts val="0"/>
              </a:spcBef>
              <a:spcAft>
                <a:spcPts val="0"/>
              </a:spcAft>
              <a:buClr>
                <a:schemeClr val="dk1"/>
              </a:buClr>
              <a:buSzPts val="1100"/>
              <a:buFont typeface="Arial"/>
              <a:buNone/>
            </a:pPr>
            <a:endParaRPr sz="2000" dirty="0">
              <a:solidFill>
                <a:srgbClr val="202124"/>
              </a:solidFill>
              <a:latin typeface="Roboto"/>
              <a:ea typeface="Roboto"/>
              <a:cs typeface="Roboto"/>
              <a:sym typeface="Roboto"/>
            </a:endParaRPr>
          </a:p>
          <a:p>
            <a:pPr marL="152400" marR="190500" lvl="0" indent="0" algn="just" rtl="0">
              <a:lnSpc>
                <a:spcPct val="115000"/>
              </a:lnSpc>
              <a:spcBef>
                <a:spcPts val="0"/>
              </a:spcBef>
              <a:spcAft>
                <a:spcPts val="0"/>
              </a:spcAft>
              <a:buClr>
                <a:schemeClr val="dk1"/>
              </a:buClr>
              <a:buSzPts val="1100"/>
              <a:buFont typeface="Arial"/>
              <a:buNone/>
            </a:pPr>
            <a:r>
              <a:rPr lang="uk-UA" sz="2000" dirty="0" err="1">
                <a:solidFill>
                  <a:srgbClr val="202124"/>
                </a:solidFill>
                <a:latin typeface="Roboto"/>
                <a:ea typeface="Roboto"/>
                <a:cs typeface="Roboto"/>
                <a:sym typeface="Roboto"/>
              </a:rPr>
              <a:t>More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than</a:t>
            </a:r>
            <a:r>
              <a:rPr lang="uk-UA" sz="2000" dirty="0">
                <a:solidFill>
                  <a:srgbClr val="202124"/>
                </a:solidFill>
                <a:latin typeface="Roboto"/>
                <a:ea typeface="Roboto"/>
                <a:cs typeface="Roboto"/>
                <a:sym typeface="Roboto"/>
              </a:rPr>
              <a:t> </a:t>
            </a:r>
            <a:r>
              <a:rPr lang="uk-UA" sz="2000" b="1" dirty="0">
                <a:solidFill>
                  <a:srgbClr val="202124"/>
                </a:solidFill>
                <a:latin typeface="Roboto"/>
                <a:ea typeface="Roboto"/>
                <a:cs typeface="Roboto"/>
                <a:sym typeface="Roboto"/>
              </a:rPr>
              <a:t>4,000 </a:t>
            </a:r>
            <a:r>
              <a:rPr lang="uk-UA" sz="2000" b="1" dirty="0" err="1">
                <a:solidFill>
                  <a:srgbClr val="202124"/>
                </a:solidFill>
                <a:latin typeface="Roboto"/>
                <a:ea typeface="Roboto"/>
                <a:cs typeface="Roboto"/>
                <a:sym typeface="Roboto"/>
              </a:rPr>
              <a:t>people</a:t>
            </a:r>
            <a:r>
              <a:rPr lang="en-US" sz="2000" dirty="0">
                <a:solidFill>
                  <a:srgbClr val="202124"/>
                </a:solidFill>
                <a:latin typeface="Roboto"/>
                <a:ea typeface="Roboto"/>
                <a:cs typeface="Roboto"/>
                <a:sym typeface="Roboto"/>
              </a:rPr>
              <a:t>, including </a:t>
            </a:r>
            <a:r>
              <a:rPr lang="uk-UA" sz="2000" dirty="0" err="1">
                <a:solidFill>
                  <a:srgbClr val="202124"/>
                </a:solidFill>
                <a:latin typeface="Roboto"/>
                <a:ea typeface="Roboto"/>
                <a:cs typeface="Roboto"/>
                <a:sym typeface="Roboto"/>
              </a:rPr>
              <a:t>students</a:t>
            </a:r>
            <a:r>
              <a:rPr lang="en-US" sz="2000" dirty="0">
                <a:solidFill>
                  <a:srgbClr val="202124"/>
                </a:solidFill>
                <a:latin typeface="Roboto"/>
                <a:ea typeface="Roboto"/>
                <a:cs typeface="Roboto"/>
                <a:sym typeface="Roboto"/>
              </a:rPr>
              <a:t> and schoolchildren participated</a:t>
            </a:r>
            <a:r>
              <a:rPr lang="uk-UA" sz="2000" dirty="0">
                <a:solidFill>
                  <a:srgbClr val="202124"/>
                </a:solidFill>
                <a:latin typeface="Roboto"/>
                <a:ea typeface="Roboto"/>
                <a:cs typeface="Roboto"/>
                <a:sym typeface="Roboto"/>
              </a:rPr>
              <a:t>. </a:t>
            </a:r>
            <a:endParaRPr sz="2000" dirty="0">
              <a:solidFill>
                <a:schemeClr val="dk1"/>
              </a:solidFill>
              <a:latin typeface="Roboto"/>
              <a:ea typeface="Roboto"/>
              <a:cs typeface="Roboto"/>
              <a:sym typeface="Roboto"/>
            </a:endParaRPr>
          </a:p>
        </p:txBody>
      </p:sp>
      <p:grpSp>
        <p:nvGrpSpPr>
          <p:cNvPr id="167" name="Google Shape;167;g109469e42c9_0_33"/>
          <p:cNvGrpSpPr/>
          <p:nvPr/>
        </p:nvGrpSpPr>
        <p:grpSpPr>
          <a:xfrm>
            <a:off x="7492700" y="1295400"/>
            <a:ext cx="4952651" cy="5110951"/>
            <a:chOff x="7492700" y="1066800"/>
            <a:chExt cx="4952651" cy="5110951"/>
          </a:xfrm>
        </p:grpSpPr>
        <p:pic>
          <p:nvPicPr>
            <p:cNvPr id="168" name="Google Shape;168;g109469e42c9_0_33"/>
            <p:cNvPicPr preferRelativeResize="0"/>
            <p:nvPr/>
          </p:nvPicPr>
          <p:blipFill rotWithShape="1">
            <a:blip r:embed="rId4">
              <a:alphaModFix/>
            </a:blip>
            <a:srcRect/>
            <a:stretch/>
          </p:blipFill>
          <p:spPr>
            <a:xfrm>
              <a:off x="7492700" y="1066800"/>
              <a:ext cx="4952651" cy="5110951"/>
            </a:xfrm>
            <a:prstGeom prst="rect">
              <a:avLst/>
            </a:prstGeom>
            <a:noFill/>
            <a:ln>
              <a:noFill/>
            </a:ln>
          </p:spPr>
        </p:pic>
        <p:pic>
          <p:nvPicPr>
            <p:cNvPr id="169" name="Google Shape;169;g109469e42c9_0_33"/>
            <p:cNvPicPr preferRelativeResize="0"/>
            <p:nvPr/>
          </p:nvPicPr>
          <p:blipFill rotWithShape="1">
            <a:blip r:embed="rId5">
              <a:alphaModFix/>
            </a:blip>
            <a:srcRect/>
            <a:stretch/>
          </p:blipFill>
          <p:spPr>
            <a:xfrm>
              <a:off x="8372476" y="1796588"/>
              <a:ext cx="3193076" cy="1676390"/>
            </a:xfrm>
            <a:prstGeom prst="rect">
              <a:avLst/>
            </a:prstGeom>
            <a:noFill/>
            <a:ln w="19050" cap="flat" cmpd="sng">
              <a:solidFill>
                <a:schemeClr val="lt1"/>
              </a:solidFill>
              <a:prstDash val="solid"/>
              <a:round/>
              <a:headEnd type="none" w="sm" len="sm"/>
              <a:tailEnd type="none" w="sm" len="sm"/>
            </a:ln>
          </p:spPr>
        </p:pic>
        <p:pic>
          <p:nvPicPr>
            <p:cNvPr id="170" name="Google Shape;170;g109469e42c9_0_33"/>
            <p:cNvPicPr preferRelativeResize="0"/>
            <p:nvPr/>
          </p:nvPicPr>
          <p:blipFill rotWithShape="1">
            <a:blip r:embed="rId6">
              <a:alphaModFix/>
            </a:blip>
            <a:srcRect/>
            <a:stretch/>
          </p:blipFill>
          <p:spPr>
            <a:xfrm>
              <a:off x="8372488" y="3651862"/>
              <a:ext cx="3193075" cy="1796099"/>
            </a:xfrm>
            <a:prstGeom prst="rect">
              <a:avLst/>
            </a:prstGeom>
            <a:noFill/>
            <a:ln w="19050" cap="flat" cmpd="sng">
              <a:solidFill>
                <a:schemeClr val="lt1"/>
              </a:solidFill>
              <a:prstDash val="solid"/>
              <a:round/>
              <a:headEnd type="none" w="sm" len="sm"/>
              <a:tailEnd type="none" w="sm" len="sm"/>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gcd7ef68636_0_11"/>
          <p:cNvSpPr txBox="1"/>
          <p:nvPr/>
        </p:nvSpPr>
        <p:spPr>
          <a:xfrm>
            <a:off x="921325" y="1141725"/>
            <a:ext cx="10558800" cy="5618700"/>
          </a:xfrm>
          <a:prstGeom prst="rect">
            <a:avLst/>
          </a:prstGeom>
          <a:noFill/>
          <a:ln>
            <a:noFill/>
          </a:ln>
        </p:spPr>
        <p:txBody>
          <a:bodyPr spcFirstLastPara="1" wrap="square" lIns="91425" tIns="91425" rIns="91425" bIns="91425" anchor="t" anchorCtr="0">
            <a:noAutofit/>
          </a:bodyPr>
          <a:lstStyle/>
          <a:p>
            <a:pPr marL="152400" marR="190500" lvl="0" indent="0" algn="just" rtl="0">
              <a:lnSpc>
                <a:spcPct val="128571"/>
              </a:lnSpc>
              <a:spcBef>
                <a:spcPts val="0"/>
              </a:spcBef>
              <a:spcAft>
                <a:spcPts val="0"/>
              </a:spcAft>
              <a:buNone/>
            </a:pPr>
            <a:r>
              <a:rPr lang="en-US" sz="2000" b="1" dirty="0">
                <a:solidFill>
                  <a:srgbClr val="202124"/>
                </a:solidFill>
                <a:latin typeface="Roboto"/>
                <a:ea typeface="Roboto"/>
                <a:cs typeface="Roboto"/>
                <a:sym typeface="Roboto"/>
              </a:rPr>
              <a:t>Some of on-line events:</a:t>
            </a:r>
            <a:endParaRPr sz="2000" b="1" dirty="0">
              <a:solidFill>
                <a:srgbClr val="222222"/>
              </a:solidFill>
              <a:latin typeface="Roboto"/>
              <a:ea typeface="Roboto"/>
              <a:cs typeface="Roboto"/>
              <a:sym typeface="Roboto"/>
            </a:endParaRPr>
          </a:p>
          <a:p>
            <a:pPr marL="457200" marR="190500" lvl="0" indent="-330200" algn="just" rtl="0">
              <a:lnSpc>
                <a:spcPct val="128571"/>
              </a:lnSpc>
              <a:spcBef>
                <a:spcPts val="0"/>
              </a:spcBef>
              <a:spcAft>
                <a:spcPts val="0"/>
              </a:spcAft>
              <a:buClr>
                <a:schemeClr val="dk1"/>
              </a:buClr>
              <a:buSzPts val="1600"/>
              <a:buFont typeface="Roboto"/>
              <a:buChar char="●"/>
            </a:pPr>
            <a:r>
              <a:rPr lang="en-US" sz="2000" b="1" dirty="0" err="1">
                <a:solidFill>
                  <a:srgbClr val="202124"/>
                </a:solidFill>
                <a:latin typeface="Roboto"/>
                <a:ea typeface="Roboto"/>
                <a:cs typeface="Roboto"/>
                <a:sym typeface="Roboto"/>
              </a:rPr>
              <a:t>GameDev</a:t>
            </a:r>
            <a:r>
              <a:rPr lang="en-US" sz="2000" b="1" dirty="0">
                <a:solidFill>
                  <a:srgbClr val="202124"/>
                </a:solidFill>
                <a:latin typeface="Roboto"/>
                <a:ea typeface="Roboto"/>
                <a:cs typeface="Roboto"/>
                <a:sym typeface="Roboto"/>
              </a:rPr>
              <a:t> and IP </a:t>
            </a:r>
            <a:r>
              <a:rPr lang="en-US" sz="2000" dirty="0">
                <a:solidFill>
                  <a:srgbClr val="202124"/>
                </a:solidFill>
                <a:latin typeface="Roboto"/>
                <a:ea typeface="Roboto"/>
                <a:cs typeface="Roboto"/>
                <a:sym typeface="Roboto"/>
              </a:rPr>
              <a:t>in cooperation with the Polish Patent Office;</a:t>
            </a:r>
            <a:endParaRPr sz="2000" b="1" dirty="0">
              <a:solidFill>
                <a:srgbClr val="888888"/>
              </a:solidFill>
              <a:latin typeface="Roboto"/>
              <a:ea typeface="Roboto"/>
              <a:cs typeface="Roboto"/>
              <a:sym typeface="Roboto"/>
            </a:endParaRPr>
          </a:p>
          <a:p>
            <a:pPr marL="457200" marR="190500" lvl="0" indent="-330200" algn="just" rtl="0">
              <a:lnSpc>
                <a:spcPct val="115000"/>
              </a:lnSpc>
              <a:spcBef>
                <a:spcPts val="0"/>
              </a:spcBef>
              <a:spcAft>
                <a:spcPts val="0"/>
              </a:spcAft>
              <a:buClr>
                <a:srgbClr val="222222"/>
              </a:buClr>
              <a:buSzPts val="1600"/>
              <a:buFont typeface="Roboto"/>
              <a:buChar char="●"/>
            </a:pPr>
            <a:r>
              <a:rPr lang="en-US" sz="2000" b="1" dirty="0">
                <a:solidFill>
                  <a:srgbClr val="202124"/>
                </a:solidFill>
                <a:latin typeface="Roboto"/>
                <a:ea typeface="Roboto"/>
                <a:cs typeface="Roboto"/>
                <a:sym typeface="Roboto"/>
              </a:rPr>
              <a:t>IP Commercialization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for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students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HEI, </a:t>
            </a:r>
            <a:r>
              <a:rPr lang="uk-UA" sz="2000" dirty="0" err="1">
                <a:solidFill>
                  <a:srgbClr val="202124"/>
                </a:solidFill>
                <a:latin typeface="Roboto"/>
                <a:ea typeface="Roboto"/>
                <a:cs typeface="Roboto"/>
                <a:sym typeface="Roboto"/>
              </a:rPr>
              <a:t>including</a:t>
            </a:r>
            <a:r>
              <a:rPr lang="uk-UA" sz="2000" dirty="0">
                <a:solidFill>
                  <a:srgbClr val="202124"/>
                </a:solidFill>
                <a:latin typeface="Roboto"/>
                <a:ea typeface="Roboto"/>
                <a:cs typeface="Roboto"/>
                <a:sym typeface="Roboto"/>
              </a:rPr>
              <a:t>:</a:t>
            </a:r>
            <a:endParaRPr sz="2000" b="1" dirty="0">
              <a:solidFill>
                <a:srgbClr val="222222"/>
              </a:solidFill>
              <a:latin typeface="Roboto"/>
              <a:ea typeface="Roboto"/>
              <a:cs typeface="Roboto"/>
              <a:sym typeface="Roboto"/>
            </a:endParaRPr>
          </a:p>
          <a:p>
            <a:pPr marL="914400" marR="190500" lvl="1" indent="-330200" algn="just" rtl="0">
              <a:lnSpc>
                <a:spcPct val="115000"/>
              </a:lnSpc>
              <a:spcBef>
                <a:spcPts val="1000"/>
              </a:spcBef>
              <a:spcAft>
                <a:spcPts val="0"/>
              </a:spcAft>
              <a:buSzPts val="1600"/>
              <a:buFont typeface="Roboto"/>
              <a:buChar char="-"/>
            </a:pPr>
            <a:r>
              <a:rPr lang="uk-UA" sz="2000" dirty="0" err="1">
                <a:solidFill>
                  <a:srgbClr val="202124"/>
                </a:solidFill>
                <a:latin typeface="Roboto"/>
                <a:ea typeface="Roboto"/>
                <a:cs typeface="Roboto"/>
                <a:sym typeface="Roboto"/>
              </a:rPr>
              <a:t>Law</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Clinic</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at</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University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Odessa</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Law</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Academy</a:t>
            </a:r>
            <a:r>
              <a:rPr lang="uk-UA" sz="2000" dirty="0">
                <a:solidFill>
                  <a:srgbClr val="202124"/>
                </a:solidFill>
                <a:latin typeface="Roboto"/>
                <a:ea typeface="Roboto"/>
                <a:cs typeface="Roboto"/>
                <a:sym typeface="Roboto"/>
              </a:rPr>
              <a:t>"</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914400" marR="190500" lvl="1" indent="-330200" algn="just" rtl="0">
              <a:lnSpc>
                <a:spcPct val="115000"/>
              </a:lnSpc>
              <a:spcBef>
                <a:spcPts val="1000"/>
              </a:spcBef>
              <a:spcAft>
                <a:spcPts val="0"/>
              </a:spcAft>
              <a:buSzPts val="1600"/>
              <a:buFont typeface="Roboto"/>
              <a:buChar char="-"/>
            </a:pPr>
            <a:r>
              <a:rPr lang="uk-UA" sz="2000" dirty="0" err="1">
                <a:solidFill>
                  <a:srgbClr val="202124"/>
                </a:solidFill>
                <a:latin typeface="Roboto"/>
                <a:ea typeface="Roboto"/>
                <a:cs typeface="Roboto"/>
                <a:sym typeface="Roboto"/>
              </a:rPr>
              <a:t>Taras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Shevchenko</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University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Bohdan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Khmelnytsky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University</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914400" marR="0" lvl="1" indent="-330200" algn="just" rtl="0">
              <a:lnSpc>
                <a:spcPct val="115000"/>
              </a:lnSpc>
              <a:spcBef>
                <a:spcPts val="1000"/>
              </a:spcBef>
              <a:spcAft>
                <a:spcPts val="0"/>
              </a:spcAft>
              <a:buClr>
                <a:srgbClr val="000000"/>
              </a:buClr>
              <a:buSzPts val="1600"/>
              <a:buFont typeface="Roboto"/>
              <a:buChar char="-"/>
            </a:pPr>
            <a:r>
              <a:rPr lang="uk-UA" sz="2000" dirty="0" err="1">
                <a:solidFill>
                  <a:srgbClr val="202124"/>
                </a:solidFill>
                <a:latin typeface="Roboto"/>
                <a:ea typeface="Roboto"/>
                <a:cs typeface="Roboto"/>
                <a:sym typeface="Roboto"/>
              </a:rPr>
              <a:t>Vasyl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Stus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Donetsk</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University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Vinnytsia</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914400" marR="190500" lvl="1" indent="-330200" algn="just" rtl="0">
              <a:lnSpc>
                <a:spcPct val="115000"/>
              </a:lnSpc>
              <a:spcBef>
                <a:spcPts val="1000"/>
              </a:spcBef>
              <a:spcAft>
                <a:spcPts val="0"/>
              </a:spcAft>
              <a:buSzPts val="1600"/>
              <a:buFont typeface="Roboto"/>
              <a:buChar char="-"/>
            </a:pPr>
            <a:r>
              <a:rPr lang="en-US" sz="2000" dirty="0">
                <a:solidFill>
                  <a:srgbClr val="202124"/>
                </a:solidFill>
                <a:latin typeface="Roboto"/>
                <a:ea typeface="Roboto"/>
                <a:cs typeface="Roboto"/>
                <a:sym typeface="Roboto"/>
              </a:rPr>
              <a:t>Engineering and Pedagogical Academy, </a:t>
            </a:r>
            <a:r>
              <a:rPr lang="en-US" sz="2000" dirty="0" err="1">
                <a:solidFill>
                  <a:srgbClr val="202124"/>
                </a:solidFill>
                <a:latin typeface="Roboto"/>
                <a:ea typeface="Roboto"/>
                <a:cs typeface="Roboto"/>
                <a:sym typeface="Roboto"/>
              </a:rPr>
              <a:t>Kharkiv</a:t>
            </a:r>
            <a:r>
              <a:rPr lang="en-US" sz="2000" dirty="0">
                <a:solidFill>
                  <a:srgbClr val="888888"/>
                </a:solidFill>
                <a:latin typeface="Roboto"/>
                <a:ea typeface="Roboto"/>
                <a:cs typeface="Roboto"/>
                <a:sym typeface="Roboto"/>
              </a:rPr>
              <a:t> and other.</a:t>
            </a:r>
            <a:endParaRPr lang="en-US" sz="2000" b="1" dirty="0">
              <a:solidFill>
                <a:srgbClr val="202124"/>
              </a:solidFill>
              <a:latin typeface="Roboto"/>
              <a:ea typeface="Roboto"/>
              <a:cs typeface="Roboto"/>
              <a:sym typeface="Roboto"/>
            </a:endParaRPr>
          </a:p>
          <a:p>
            <a:pPr marL="152400" marR="190500" lvl="0" indent="0" algn="l" rtl="0">
              <a:lnSpc>
                <a:spcPct val="128571"/>
              </a:lnSpc>
              <a:spcBef>
                <a:spcPts val="0"/>
              </a:spcBef>
              <a:spcAft>
                <a:spcPts val="0"/>
              </a:spcAft>
              <a:buNone/>
            </a:pPr>
            <a:r>
              <a:rPr lang="uk-UA" sz="2000" b="1" dirty="0" err="1">
                <a:solidFill>
                  <a:srgbClr val="202124"/>
                </a:solidFill>
                <a:latin typeface="Roboto"/>
                <a:ea typeface="Roboto"/>
                <a:cs typeface="Roboto"/>
                <a:sym typeface="Roboto"/>
              </a:rPr>
              <a:t>Online</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webinar</a:t>
            </a:r>
            <a:r>
              <a:rPr lang="uk-UA" sz="2000" b="1" dirty="0">
                <a:solidFill>
                  <a:srgbClr val="202124"/>
                </a:solidFill>
                <a:latin typeface="Roboto"/>
                <a:ea typeface="Roboto"/>
                <a:cs typeface="Roboto"/>
                <a:sym typeface="Roboto"/>
              </a:rPr>
              <a:t>:</a:t>
            </a:r>
            <a:endParaRPr sz="2000" b="1" dirty="0">
              <a:solidFill>
                <a:schemeClr val="dk1"/>
              </a:solidFill>
              <a:latin typeface="Roboto"/>
              <a:ea typeface="Roboto"/>
              <a:cs typeface="Roboto"/>
              <a:sym typeface="Roboto"/>
            </a:endParaRPr>
          </a:p>
          <a:p>
            <a:pPr marL="457200" marR="0" lvl="0" indent="-330200" algn="just" rtl="0">
              <a:lnSpc>
                <a:spcPct val="115000"/>
              </a:lnSpc>
              <a:spcBef>
                <a:spcPts val="0"/>
              </a:spcBef>
              <a:spcAft>
                <a:spcPts val="0"/>
              </a:spcAft>
              <a:buClr>
                <a:schemeClr val="dk1"/>
              </a:buClr>
              <a:buSzPts val="1600"/>
              <a:buFont typeface="Roboto"/>
              <a:buChar char="●"/>
            </a:pPr>
            <a:r>
              <a:rPr lang="uk-UA" sz="2000" dirty="0" err="1">
                <a:solidFill>
                  <a:srgbClr val="050505"/>
                </a:solidFill>
                <a:highlight>
                  <a:srgbClr val="FFFFFF"/>
                </a:highlight>
                <a:latin typeface="Roboto"/>
                <a:ea typeface="Roboto"/>
                <a:cs typeface="Roboto"/>
                <a:sym typeface="Roboto"/>
              </a:rPr>
              <a:t>Academic</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integrity</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in</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hiegher</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educational</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institutions</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as</a:t>
            </a:r>
            <a:r>
              <a:rPr lang="uk-UA" sz="2000" dirty="0">
                <a:solidFill>
                  <a:srgbClr val="050505"/>
                </a:solidFill>
                <a:highlight>
                  <a:srgbClr val="FFFFFF"/>
                </a:highlight>
                <a:latin typeface="Roboto"/>
                <a:ea typeface="Roboto"/>
                <a:cs typeface="Roboto"/>
                <a:sym typeface="Roboto"/>
              </a:rPr>
              <a:t> a </a:t>
            </a:r>
            <a:r>
              <a:rPr lang="uk-UA" sz="2000" dirty="0" err="1">
                <a:solidFill>
                  <a:srgbClr val="050505"/>
                </a:solidFill>
                <a:highlight>
                  <a:srgbClr val="FFFFFF"/>
                </a:highlight>
                <a:latin typeface="Roboto"/>
                <a:ea typeface="Roboto"/>
                <a:cs typeface="Roboto"/>
                <a:sym typeface="Roboto"/>
              </a:rPr>
              <a:t>norm</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or</a:t>
            </a:r>
            <a:r>
              <a:rPr lang="uk-UA" sz="2000" dirty="0">
                <a:solidFill>
                  <a:srgbClr val="050505"/>
                </a:solidFill>
                <a:highlight>
                  <a:srgbClr val="FFFFFF"/>
                </a:highlight>
                <a:latin typeface="Roboto"/>
                <a:ea typeface="Roboto"/>
                <a:cs typeface="Roboto"/>
                <a:sym typeface="Roboto"/>
              </a:rPr>
              <a:t> a </a:t>
            </a:r>
            <a:r>
              <a:rPr lang="uk-UA" sz="2000" dirty="0" err="1">
                <a:solidFill>
                  <a:srgbClr val="050505"/>
                </a:solidFill>
                <a:highlight>
                  <a:srgbClr val="FFFFFF"/>
                </a:highlight>
                <a:latin typeface="Roboto"/>
                <a:ea typeface="Roboto"/>
                <a:cs typeface="Roboto"/>
                <a:sym typeface="Roboto"/>
              </a:rPr>
              <a:t>new</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challenge</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for</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the</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subjects</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of</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the</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educational</a:t>
            </a:r>
            <a:r>
              <a:rPr lang="uk-UA" sz="2000" dirty="0">
                <a:solidFill>
                  <a:srgbClr val="050505"/>
                </a:solidFill>
                <a:highlight>
                  <a:srgbClr val="FFFFFF"/>
                </a:highlight>
                <a:latin typeface="Roboto"/>
                <a:ea typeface="Roboto"/>
                <a:cs typeface="Roboto"/>
                <a:sym typeface="Roboto"/>
              </a:rPr>
              <a:t> </a:t>
            </a:r>
            <a:r>
              <a:rPr lang="uk-UA" sz="2000" dirty="0" err="1">
                <a:solidFill>
                  <a:srgbClr val="050505"/>
                </a:solidFill>
                <a:highlight>
                  <a:srgbClr val="FFFFFF"/>
                </a:highlight>
                <a:latin typeface="Roboto"/>
                <a:ea typeface="Roboto"/>
                <a:cs typeface="Roboto"/>
                <a:sym typeface="Roboto"/>
              </a:rPr>
              <a:t>process</a:t>
            </a:r>
            <a:r>
              <a:rPr lang="uk-UA" sz="2000" dirty="0">
                <a:solidFill>
                  <a:srgbClr val="888888"/>
                </a:solidFill>
                <a:latin typeface="Roboto"/>
                <a:ea typeface="Roboto"/>
                <a:cs typeface="Roboto"/>
                <a:sym typeface="Roboto"/>
              </a:rPr>
              <a:t>.</a:t>
            </a:r>
            <a:endParaRPr lang="en-US" sz="2000" dirty="0">
              <a:solidFill>
                <a:srgbClr val="888888"/>
              </a:solidFill>
              <a:latin typeface="Roboto"/>
              <a:ea typeface="Roboto"/>
              <a:cs typeface="Roboto"/>
              <a:sym typeface="Roboto"/>
            </a:endParaRPr>
          </a:p>
          <a:p>
            <a:pPr marL="457200" marR="0" lvl="0" indent="-330200" algn="just" rtl="0">
              <a:lnSpc>
                <a:spcPct val="115000"/>
              </a:lnSpc>
              <a:spcBef>
                <a:spcPts val="0"/>
              </a:spcBef>
              <a:spcAft>
                <a:spcPts val="0"/>
              </a:spcAft>
              <a:buClr>
                <a:schemeClr val="dk1"/>
              </a:buClr>
              <a:buSzPts val="1600"/>
              <a:buFont typeface="Roboto"/>
              <a:buChar char="●"/>
            </a:pPr>
            <a:r>
              <a:rPr lang="en-US" sz="2000" i="0" u="none" strike="noStrike" cap="none" dirty="0">
                <a:solidFill>
                  <a:schemeClr val="tx1"/>
                </a:solidFill>
                <a:latin typeface="Roboto"/>
                <a:ea typeface="Roboto"/>
                <a:cs typeface="Roboto"/>
                <a:sym typeface="Roboto"/>
              </a:rPr>
              <a:t>IP Mediation</a:t>
            </a:r>
            <a:endParaRPr sz="2000" i="0" u="none" strike="noStrike" cap="none" dirty="0">
              <a:solidFill>
                <a:schemeClr val="tx1"/>
              </a:solidFill>
              <a:latin typeface="Roboto"/>
              <a:ea typeface="Roboto"/>
              <a:cs typeface="Roboto"/>
              <a:sym typeface="Roboto"/>
            </a:endParaRPr>
          </a:p>
        </p:txBody>
      </p:sp>
      <p:sp>
        <p:nvSpPr>
          <p:cNvPr id="176" name="Google Shape;176;gcd7ef68636_0_11"/>
          <p:cNvSpPr txBox="1"/>
          <p:nvPr/>
        </p:nvSpPr>
        <p:spPr>
          <a:xfrm>
            <a:off x="921325" y="223250"/>
            <a:ext cx="10558800" cy="66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uk-UA" sz="2500" b="1">
                <a:solidFill>
                  <a:srgbClr val="009999"/>
                </a:solidFill>
                <a:latin typeface="Montserrat"/>
                <a:ea typeface="Montserrat"/>
                <a:cs typeface="Montserrat"/>
                <a:sym typeface="Montserrat"/>
              </a:rPr>
              <a:t>Online lectures and seminars on current issues</a:t>
            </a:r>
            <a:endParaRPr sz="2500" b="1">
              <a:solidFill>
                <a:srgbClr val="009999"/>
              </a:solidFill>
              <a:latin typeface="Montserrat"/>
              <a:ea typeface="Montserrat"/>
              <a:cs typeface="Montserrat"/>
              <a:sym typeface="Montserrat"/>
            </a:endParaRPr>
          </a:p>
          <a:p>
            <a:pPr marL="0" marR="38100" lvl="0" indent="0" algn="ctr" rtl="0">
              <a:lnSpc>
                <a:spcPct val="128571"/>
              </a:lnSpc>
              <a:spcBef>
                <a:spcPts val="0"/>
              </a:spcBef>
              <a:spcAft>
                <a:spcPts val="0"/>
              </a:spcAft>
              <a:buClr>
                <a:schemeClr val="dk1"/>
              </a:buClr>
              <a:buSzPts val="1100"/>
              <a:buFont typeface="Arial"/>
              <a:buNone/>
            </a:pPr>
            <a:r>
              <a:rPr lang="uk-UA" sz="2500" b="1">
                <a:solidFill>
                  <a:srgbClr val="009999"/>
                </a:solidFill>
                <a:latin typeface="Montserrat"/>
                <a:ea typeface="Montserrat"/>
                <a:cs typeface="Montserrat"/>
                <a:sym typeface="Montserrat"/>
              </a:rPr>
              <a:t>IP for students</a:t>
            </a:r>
            <a:endParaRPr sz="2500" b="1">
              <a:solidFill>
                <a:srgbClr val="009999"/>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g109469e42c9_0_52"/>
          <p:cNvSpPr txBox="1"/>
          <p:nvPr/>
        </p:nvSpPr>
        <p:spPr>
          <a:xfrm>
            <a:off x="921325" y="1349450"/>
            <a:ext cx="6904800" cy="4518000"/>
          </a:xfrm>
          <a:prstGeom prst="rect">
            <a:avLst/>
          </a:prstGeom>
          <a:noFill/>
          <a:ln>
            <a:noFill/>
          </a:ln>
        </p:spPr>
        <p:txBody>
          <a:bodyPr spcFirstLastPara="1" wrap="square" lIns="91425" tIns="91425" rIns="91425" bIns="91425" anchor="t" anchorCtr="0">
            <a:noAutofit/>
          </a:bodyPr>
          <a:lstStyle/>
          <a:p>
            <a:pPr marL="457200" marR="190500" lvl="0" indent="-336550" algn="l" rtl="0">
              <a:lnSpc>
                <a:spcPct val="115000"/>
              </a:lnSpc>
              <a:spcBef>
                <a:spcPts val="0"/>
              </a:spcBef>
              <a:spcAft>
                <a:spcPts val="0"/>
              </a:spcAft>
              <a:buClr>
                <a:schemeClr val="dk1"/>
              </a:buClr>
              <a:buSzPts val="1700"/>
              <a:buFont typeface="Roboto"/>
              <a:buChar char="●"/>
            </a:pPr>
            <a:r>
              <a:rPr lang="uk-UA" sz="2000" dirty="0" err="1">
                <a:solidFill>
                  <a:srgbClr val="202124"/>
                </a:solidFill>
                <a:latin typeface="Roboto"/>
                <a:ea typeface="Roboto"/>
                <a:cs typeface="Roboto"/>
                <a:sym typeface="Roboto"/>
              </a:rPr>
              <a:t>Online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seminar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on</a:t>
            </a:r>
            <a:r>
              <a:rPr lang="uk-UA" sz="2000" dirty="0">
                <a:solidFill>
                  <a:srgbClr val="202124"/>
                </a:solidFill>
                <a:latin typeface="Roboto"/>
                <a:ea typeface="Roboto"/>
                <a:cs typeface="Roboto"/>
                <a:sym typeface="Roboto"/>
              </a:rPr>
              <a:t> </a:t>
            </a:r>
            <a:r>
              <a:rPr lang="uk-UA" sz="2000" b="1" dirty="0">
                <a:solidFill>
                  <a:srgbClr val="202124"/>
                </a:solidFill>
                <a:latin typeface="Roboto"/>
                <a:ea typeface="Roboto"/>
                <a:cs typeface="Roboto"/>
                <a:sym typeface="Roboto"/>
              </a:rPr>
              <a:t>“</a:t>
            </a:r>
            <a:r>
              <a:rPr lang="en-US" sz="2000" b="1" dirty="0">
                <a:solidFill>
                  <a:srgbClr val="202124"/>
                </a:solidFill>
                <a:latin typeface="Roboto"/>
                <a:ea typeface="Roboto"/>
                <a:cs typeface="Roboto"/>
                <a:sym typeface="Roboto"/>
              </a:rPr>
              <a:t>IP Basics</a:t>
            </a:r>
            <a:r>
              <a:rPr lang="uk-UA" sz="2000" b="1" dirty="0">
                <a:solidFill>
                  <a:srgbClr val="202124"/>
                </a:solidFill>
                <a:latin typeface="Roboto"/>
                <a:ea typeface="Roboto"/>
                <a:cs typeface="Roboto"/>
                <a:sym typeface="Roboto"/>
              </a:rPr>
              <a:t>"</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457200" marR="0" lvl="0" indent="-336550" algn="just" rtl="0">
              <a:lnSpc>
                <a:spcPct val="115000"/>
              </a:lnSpc>
              <a:spcBef>
                <a:spcPts val="1000"/>
              </a:spcBef>
              <a:spcAft>
                <a:spcPts val="0"/>
              </a:spcAft>
              <a:buClr>
                <a:schemeClr val="dk1"/>
              </a:buClr>
              <a:buSzPts val="1700"/>
              <a:buFont typeface="Roboto"/>
              <a:buChar char="●"/>
            </a:pPr>
            <a:r>
              <a:rPr lang="uk-UA" sz="2000" dirty="0" err="1">
                <a:solidFill>
                  <a:srgbClr val="202124"/>
                </a:solidFill>
                <a:latin typeface="Roboto"/>
                <a:ea typeface="Roboto"/>
                <a:cs typeface="Roboto"/>
                <a:sym typeface="Roboto"/>
              </a:rPr>
              <a:t>As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part</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celebration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Day</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of</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Inventor</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and</a:t>
            </a:r>
            <a:r>
              <a:rPr lang="uk-UA" sz="2000" b="1" dirty="0">
                <a:solidFill>
                  <a:srgbClr val="202124"/>
                </a:solidFill>
                <a:latin typeface="Roboto"/>
                <a:ea typeface="Roboto"/>
                <a:cs typeface="Roboto"/>
                <a:sym typeface="Roboto"/>
              </a:rPr>
              <a:t> </a:t>
            </a:r>
            <a:r>
              <a:rPr lang="uk-UA" sz="2000" b="1" dirty="0" err="1">
                <a:solidFill>
                  <a:srgbClr val="202124"/>
                </a:solidFill>
                <a:latin typeface="Roboto"/>
                <a:ea typeface="Roboto"/>
                <a:cs typeface="Roboto"/>
                <a:sym typeface="Roboto"/>
              </a:rPr>
              <a:t>Innovator</a:t>
            </a:r>
            <a:r>
              <a:rPr lang="uk-UA" sz="2000" b="1"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for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Children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held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open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lesson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basics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IP </a:t>
            </a:r>
            <a:r>
              <a:rPr lang="uk-UA" sz="2000" dirty="0" err="1">
                <a:solidFill>
                  <a:srgbClr val="202124"/>
                </a:solidFill>
                <a:latin typeface="Roboto"/>
                <a:ea typeface="Roboto"/>
                <a:cs typeface="Roboto"/>
                <a:sym typeface="Roboto"/>
              </a:rPr>
              <a:t>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basis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National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Ecological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Naturalistic</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Center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for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Student</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Youth</a:t>
            </a:r>
            <a:r>
              <a:rPr lang="uk-UA" sz="2000" dirty="0">
                <a:solidFill>
                  <a:srgbClr val="202124"/>
                </a:solidFill>
                <a:latin typeface="Roboto"/>
                <a:ea typeface="Roboto"/>
                <a:cs typeface="Roboto"/>
                <a:sym typeface="Roboto"/>
              </a:rPr>
              <a:t> (NENC)</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457200" marR="190500" lvl="0" indent="-336550" algn="just" rtl="0">
              <a:lnSpc>
                <a:spcPct val="115000"/>
              </a:lnSpc>
              <a:spcBef>
                <a:spcPts val="1000"/>
              </a:spcBef>
              <a:spcAft>
                <a:spcPts val="0"/>
              </a:spcAft>
              <a:buClr>
                <a:schemeClr val="dk1"/>
              </a:buClr>
              <a:buSzPts val="1700"/>
              <a:buFont typeface="Roboto"/>
              <a:buChar char="●"/>
            </a:pPr>
            <a:r>
              <a:rPr lang="uk-UA" sz="2000" dirty="0" err="1">
                <a:solidFill>
                  <a:srgbClr val="202124"/>
                </a:solidFill>
                <a:latin typeface="Roboto"/>
                <a:ea typeface="Roboto"/>
                <a:cs typeface="Roboto"/>
                <a:sym typeface="Roboto"/>
              </a:rPr>
              <a:t>Online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webinar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topic</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academic</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integrity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for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secondary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schools</a:t>
            </a:r>
            <a:r>
              <a:rPr lang="uk-UA" sz="2000" dirty="0">
                <a:solidFill>
                  <a:srgbClr val="888888"/>
                </a:solidFill>
                <a:latin typeface="Roboto"/>
                <a:ea typeface="Roboto"/>
                <a:cs typeface="Roboto"/>
                <a:sym typeface="Roboto"/>
              </a:rPr>
              <a:t>.</a:t>
            </a:r>
            <a:endParaRPr sz="2000" dirty="0">
              <a:solidFill>
                <a:srgbClr val="888888"/>
              </a:solidFill>
              <a:latin typeface="Roboto"/>
              <a:ea typeface="Roboto"/>
              <a:cs typeface="Roboto"/>
              <a:sym typeface="Roboto"/>
            </a:endParaRPr>
          </a:p>
          <a:p>
            <a:pPr marL="457200" marR="190500" lvl="0" indent="-336550" algn="just" rtl="0">
              <a:lnSpc>
                <a:spcPct val="115000"/>
              </a:lnSpc>
              <a:spcBef>
                <a:spcPts val="1000"/>
              </a:spcBef>
              <a:spcAft>
                <a:spcPts val="0"/>
              </a:spcAft>
              <a:buClr>
                <a:schemeClr val="dk1"/>
              </a:buClr>
              <a:buSzPts val="1700"/>
              <a:buFont typeface="Roboto"/>
              <a:buChar char="●"/>
            </a:pPr>
            <a:r>
              <a:rPr lang="uk-UA" sz="2000" dirty="0">
                <a:solidFill>
                  <a:srgbClr val="202124"/>
                </a:solidFill>
                <a:latin typeface="Roboto"/>
                <a:ea typeface="Roboto"/>
                <a:cs typeface="Roboto"/>
                <a:sym typeface="Roboto"/>
              </a:rPr>
              <a:t>A </a:t>
            </a:r>
            <a:r>
              <a:rPr lang="uk-UA" sz="2000" dirty="0" err="1">
                <a:solidFill>
                  <a:srgbClr val="202124"/>
                </a:solidFill>
                <a:latin typeface="Roboto"/>
                <a:ea typeface="Roboto"/>
                <a:cs typeface="Roboto"/>
                <a:sym typeface="Roboto"/>
              </a:rPr>
              <a:t>series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lessons-seminars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for</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children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secondary</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and</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high</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school</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The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meetings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took</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place</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in</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schools</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of</a:t>
            </a:r>
            <a:r>
              <a:rPr lang="uk-UA" sz="2000" dirty="0">
                <a:solidFill>
                  <a:srgbClr val="202124"/>
                </a:solidFill>
                <a:latin typeface="Roboto"/>
                <a:ea typeface="Roboto"/>
                <a:cs typeface="Roboto"/>
                <a:sym typeface="Roboto"/>
              </a:rPr>
              <a:t> </a:t>
            </a:r>
            <a:r>
              <a:rPr lang="uk-UA" sz="2000" dirty="0" err="1">
                <a:solidFill>
                  <a:srgbClr val="202124"/>
                </a:solidFill>
                <a:latin typeface="Roboto"/>
                <a:ea typeface="Roboto"/>
                <a:cs typeface="Roboto"/>
                <a:sym typeface="Roboto"/>
              </a:rPr>
              <a:t>Kyiv</a:t>
            </a:r>
            <a:r>
              <a:rPr lang="en-US" sz="2000" dirty="0">
                <a:solidFill>
                  <a:srgbClr val="202124"/>
                </a:solidFill>
                <a:latin typeface="Roboto"/>
                <a:ea typeface="Roboto"/>
                <a:cs typeface="Roboto"/>
                <a:sym typeface="Roboto"/>
              </a:rPr>
              <a:t>.</a:t>
            </a:r>
          </a:p>
          <a:p>
            <a:pPr marL="457200" marR="190500" lvl="0" indent="-336550" algn="just" rtl="0">
              <a:lnSpc>
                <a:spcPct val="115000"/>
              </a:lnSpc>
              <a:spcBef>
                <a:spcPts val="1000"/>
              </a:spcBef>
              <a:spcAft>
                <a:spcPts val="0"/>
              </a:spcAft>
              <a:buClr>
                <a:schemeClr val="dk1"/>
              </a:buClr>
              <a:buSzPts val="1700"/>
              <a:buFont typeface="Roboto"/>
              <a:buChar char="●"/>
            </a:pPr>
            <a:r>
              <a:rPr lang="en-US" sz="2000" i="0" u="none" strike="noStrike" cap="none" dirty="0">
                <a:solidFill>
                  <a:srgbClr val="202124"/>
                </a:solidFill>
                <a:latin typeface="Roboto"/>
                <a:ea typeface="Roboto"/>
                <a:cs typeface="Roboto"/>
                <a:sym typeface="Roboto"/>
              </a:rPr>
              <a:t>Lessons for children of </a:t>
            </a:r>
            <a:r>
              <a:rPr lang="en-US" sz="2000" i="0" u="none" strike="noStrike" cap="none" dirty="0" err="1">
                <a:solidFill>
                  <a:srgbClr val="202124"/>
                </a:solidFill>
                <a:latin typeface="Roboto"/>
                <a:ea typeface="Roboto"/>
                <a:cs typeface="Roboto"/>
                <a:sym typeface="Roboto"/>
              </a:rPr>
              <a:t>Ukrpatent</a:t>
            </a:r>
            <a:r>
              <a:rPr lang="en-US" sz="2000" i="0" u="none" strike="noStrike" cap="none" dirty="0">
                <a:solidFill>
                  <a:srgbClr val="202124"/>
                </a:solidFill>
                <a:latin typeface="Roboto"/>
                <a:ea typeface="Roboto"/>
                <a:cs typeface="Roboto"/>
                <a:sym typeface="Roboto"/>
              </a:rPr>
              <a:t> </a:t>
            </a:r>
            <a:r>
              <a:rPr lang="en-US" sz="2000" dirty="0">
                <a:solidFill>
                  <a:srgbClr val="202124"/>
                </a:solidFill>
                <a:latin typeface="Roboto"/>
                <a:ea typeface="Roboto"/>
                <a:cs typeface="Roboto"/>
                <a:sym typeface="Roboto"/>
              </a:rPr>
              <a:t>s</a:t>
            </a:r>
            <a:r>
              <a:rPr lang="en-US" sz="2000" i="0" u="none" strike="noStrike" cap="none" dirty="0">
                <a:solidFill>
                  <a:srgbClr val="202124"/>
                </a:solidFill>
                <a:latin typeface="Roboto"/>
                <a:ea typeface="Roboto"/>
                <a:cs typeface="Roboto"/>
                <a:sym typeface="Roboto"/>
              </a:rPr>
              <a:t>taff.</a:t>
            </a:r>
            <a:endParaRPr sz="2000" i="0" u="none" strike="noStrike" cap="none" dirty="0">
              <a:solidFill>
                <a:srgbClr val="888888"/>
              </a:solidFill>
              <a:latin typeface="Roboto"/>
              <a:ea typeface="Roboto"/>
              <a:cs typeface="Roboto"/>
              <a:sym typeface="Roboto"/>
            </a:endParaRPr>
          </a:p>
        </p:txBody>
      </p:sp>
      <p:sp>
        <p:nvSpPr>
          <p:cNvPr id="182" name="Google Shape;182;g109469e42c9_0_52"/>
          <p:cNvSpPr txBox="1"/>
          <p:nvPr/>
        </p:nvSpPr>
        <p:spPr>
          <a:xfrm>
            <a:off x="921325" y="528050"/>
            <a:ext cx="6361500" cy="661800"/>
          </a:xfrm>
          <a:prstGeom prst="rect">
            <a:avLst/>
          </a:prstGeom>
          <a:noFill/>
          <a:ln>
            <a:noFill/>
          </a:ln>
        </p:spPr>
        <p:txBody>
          <a:bodyPr spcFirstLastPara="1" wrap="square" lIns="91425" tIns="91425" rIns="91425" bIns="91425" anchor="t" anchorCtr="0">
            <a:noAutofit/>
          </a:bodyPr>
          <a:lstStyle/>
          <a:p>
            <a:pPr marL="152400" marR="190500" lvl="0" indent="0" algn="l" rtl="0">
              <a:lnSpc>
                <a:spcPct val="128571"/>
              </a:lnSpc>
              <a:spcBef>
                <a:spcPts val="0"/>
              </a:spcBef>
              <a:spcAft>
                <a:spcPts val="0"/>
              </a:spcAft>
              <a:buClr>
                <a:schemeClr val="dk1"/>
              </a:buClr>
              <a:buSzPts val="1100"/>
              <a:buFont typeface="Arial"/>
              <a:buNone/>
            </a:pPr>
            <a:r>
              <a:rPr lang="uk-UA" sz="3000" b="1" dirty="0" err="1">
                <a:solidFill>
                  <a:srgbClr val="009999"/>
                </a:solidFill>
                <a:latin typeface="Montserrat"/>
                <a:ea typeface="Montserrat"/>
                <a:cs typeface="Montserrat"/>
                <a:sym typeface="Montserrat"/>
              </a:rPr>
              <a:t>Trainings</a:t>
            </a:r>
            <a:r>
              <a:rPr lang="uk-UA" sz="3000" b="1" dirty="0">
                <a:solidFill>
                  <a:srgbClr val="009999"/>
                </a:solidFill>
                <a:latin typeface="Montserrat"/>
                <a:ea typeface="Montserrat"/>
                <a:cs typeface="Montserrat"/>
                <a:sym typeface="Montserrat"/>
              </a:rPr>
              <a:t> </a:t>
            </a:r>
            <a:r>
              <a:rPr lang="uk-UA" sz="3000" b="1" dirty="0" err="1">
                <a:solidFill>
                  <a:srgbClr val="009999"/>
                </a:solidFill>
                <a:latin typeface="Montserrat"/>
                <a:ea typeface="Montserrat"/>
                <a:cs typeface="Montserrat"/>
                <a:sym typeface="Montserrat"/>
              </a:rPr>
              <a:t>for</a:t>
            </a:r>
            <a:r>
              <a:rPr lang="uk-UA" sz="3000" b="1" dirty="0">
                <a:solidFill>
                  <a:srgbClr val="009999"/>
                </a:solidFill>
                <a:latin typeface="Montserrat"/>
                <a:ea typeface="Montserrat"/>
                <a:cs typeface="Montserrat"/>
                <a:sym typeface="Montserrat"/>
              </a:rPr>
              <a:t> </a:t>
            </a:r>
            <a:r>
              <a:rPr lang="uk-UA" sz="3000" b="1" dirty="0" err="1">
                <a:solidFill>
                  <a:srgbClr val="009999"/>
                </a:solidFill>
                <a:latin typeface="Montserrat"/>
                <a:ea typeface="Montserrat"/>
                <a:cs typeface="Montserrat"/>
                <a:sym typeface="Montserrat"/>
              </a:rPr>
              <a:t>schoolchildren</a:t>
            </a:r>
            <a:r>
              <a:rPr lang="uk-UA" sz="3000" b="1" dirty="0">
                <a:solidFill>
                  <a:srgbClr val="009999"/>
                </a:solidFill>
                <a:latin typeface="Montserrat"/>
                <a:ea typeface="Montserrat"/>
                <a:cs typeface="Montserrat"/>
                <a:sym typeface="Montserrat"/>
              </a:rPr>
              <a:t>:</a:t>
            </a:r>
            <a:endParaRPr sz="3000" b="1" dirty="0">
              <a:solidFill>
                <a:srgbClr val="009999"/>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600"/>
              <a:buFont typeface="Arial"/>
              <a:buNone/>
            </a:pPr>
            <a:endParaRPr sz="3000" b="1" dirty="0">
              <a:solidFill>
                <a:srgbClr val="009999"/>
              </a:solidFill>
              <a:latin typeface="Montserrat"/>
              <a:ea typeface="Montserrat"/>
              <a:cs typeface="Montserrat"/>
              <a:sym typeface="Montserrat"/>
            </a:endParaRPr>
          </a:p>
        </p:txBody>
      </p:sp>
      <p:pic>
        <p:nvPicPr>
          <p:cNvPr id="183" name="Google Shape;183;g109469e42c9_0_52"/>
          <p:cNvPicPr preferRelativeResize="0"/>
          <p:nvPr/>
        </p:nvPicPr>
        <p:blipFill rotWithShape="1">
          <a:blip r:embed="rId4">
            <a:alphaModFix/>
          </a:blip>
          <a:srcRect/>
          <a:stretch/>
        </p:blipFill>
        <p:spPr>
          <a:xfrm>
            <a:off x="7754575" y="1103150"/>
            <a:ext cx="4437425" cy="4817775"/>
          </a:xfrm>
          <a:prstGeom prst="rect">
            <a:avLst/>
          </a:prstGeom>
          <a:noFill/>
          <a:ln>
            <a:noFill/>
          </a:ln>
        </p:spPr>
      </p:pic>
      <p:pic>
        <p:nvPicPr>
          <p:cNvPr id="184" name="Google Shape;184;g109469e42c9_0_52"/>
          <p:cNvPicPr preferRelativeResize="0"/>
          <p:nvPr/>
        </p:nvPicPr>
        <p:blipFill rotWithShape="1">
          <a:blip r:embed="rId5">
            <a:alphaModFix/>
          </a:blip>
          <a:srcRect/>
          <a:stretch/>
        </p:blipFill>
        <p:spPr>
          <a:xfrm>
            <a:off x="8561400" y="3598974"/>
            <a:ext cx="2823775" cy="1588372"/>
          </a:xfrm>
          <a:prstGeom prst="rect">
            <a:avLst/>
          </a:prstGeom>
          <a:noFill/>
          <a:ln w="19050" cap="flat" cmpd="sng">
            <a:solidFill>
              <a:schemeClr val="lt1"/>
            </a:solidFill>
            <a:prstDash val="solid"/>
            <a:round/>
            <a:headEnd type="none" w="sm" len="sm"/>
            <a:tailEnd type="none" w="sm" len="sm"/>
          </a:ln>
        </p:spPr>
      </p:pic>
      <p:pic>
        <p:nvPicPr>
          <p:cNvPr id="185" name="Google Shape;185;g109469e42c9_0_52"/>
          <p:cNvPicPr preferRelativeResize="0"/>
          <p:nvPr/>
        </p:nvPicPr>
        <p:blipFill>
          <a:blip r:embed="rId6">
            <a:alphaModFix/>
          </a:blip>
          <a:stretch>
            <a:fillRect/>
          </a:stretch>
        </p:blipFill>
        <p:spPr>
          <a:xfrm>
            <a:off x="8561400" y="1760954"/>
            <a:ext cx="2823776" cy="1602496"/>
          </a:xfrm>
          <a:prstGeom prst="rect">
            <a:avLst/>
          </a:prstGeom>
          <a:noFill/>
          <a:ln w="19050"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g109469e42c9_0_63"/>
          <p:cNvSpPr txBox="1"/>
          <p:nvPr/>
        </p:nvSpPr>
        <p:spPr>
          <a:xfrm>
            <a:off x="921325" y="559850"/>
            <a:ext cx="11260200" cy="661800"/>
          </a:xfrm>
          <a:prstGeom prst="rect">
            <a:avLst/>
          </a:prstGeom>
          <a:noFill/>
          <a:ln>
            <a:noFill/>
          </a:ln>
        </p:spPr>
        <p:txBody>
          <a:bodyPr spcFirstLastPara="1" wrap="square" lIns="91425" tIns="91425" rIns="91425" bIns="91425" anchor="t" anchorCtr="0">
            <a:noAutofit/>
          </a:bodyPr>
          <a:lstStyle/>
          <a:p>
            <a:pPr marL="0" marR="190500" lvl="0" indent="0" algn="l" rtl="0">
              <a:lnSpc>
                <a:spcPct val="128571"/>
              </a:lnSpc>
              <a:spcBef>
                <a:spcPts val="0"/>
              </a:spcBef>
              <a:spcAft>
                <a:spcPts val="0"/>
              </a:spcAft>
              <a:buClr>
                <a:schemeClr val="dk1"/>
              </a:buClr>
              <a:buSzPts val="1100"/>
              <a:buFont typeface="Arial"/>
              <a:buNone/>
            </a:pPr>
            <a:r>
              <a:rPr lang="uk-UA" sz="2800" b="1">
                <a:solidFill>
                  <a:srgbClr val="009999"/>
                </a:solidFill>
                <a:latin typeface="Montserrat"/>
                <a:ea typeface="Montserrat"/>
                <a:cs typeface="Montserrat"/>
                <a:sym typeface="Montserrat"/>
              </a:rPr>
              <a:t>Comic manga for children on the basics of IP law</a:t>
            </a:r>
            <a:endParaRPr sz="2800" b="1">
              <a:solidFill>
                <a:srgbClr val="009999"/>
              </a:solidFill>
              <a:latin typeface="Montserrat"/>
              <a:ea typeface="Montserrat"/>
              <a:cs typeface="Montserrat"/>
              <a:sym typeface="Montserrat"/>
            </a:endParaRPr>
          </a:p>
          <a:p>
            <a:pPr marL="0" marR="0" lvl="0" indent="0" algn="just" rtl="0">
              <a:lnSpc>
                <a:spcPct val="100000"/>
              </a:lnSpc>
              <a:spcBef>
                <a:spcPts val="0"/>
              </a:spcBef>
              <a:spcAft>
                <a:spcPts val="0"/>
              </a:spcAft>
              <a:buClr>
                <a:schemeClr val="dk1"/>
              </a:buClr>
              <a:buSzPts val="1600"/>
              <a:buFont typeface="Arial"/>
              <a:buNone/>
            </a:pPr>
            <a:endParaRPr sz="2800" b="1">
              <a:solidFill>
                <a:srgbClr val="009999"/>
              </a:solidFill>
              <a:latin typeface="Montserrat"/>
              <a:ea typeface="Montserrat"/>
              <a:cs typeface="Montserrat"/>
              <a:sym typeface="Montserrat"/>
            </a:endParaRPr>
          </a:p>
        </p:txBody>
      </p:sp>
      <p:sp>
        <p:nvSpPr>
          <p:cNvPr id="191" name="Google Shape;191;g109469e42c9_0_63"/>
          <p:cNvSpPr txBox="1"/>
          <p:nvPr/>
        </p:nvSpPr>
        <p:spPr>
          <a:xfrm>
            <a:off x="921325" y="1416400"/>
            <a:ext cx="6636000" cy="3085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000"/>
              </a:spcBef>
              <a:spcAft>
                <a:spcPts val="0"/>
              </a:spcAft>
              <a:buClr>
                <a:srgbClr val="000000"/>
              </a:buClr>
              <a:buSzPts val="1600"/>
              <a:buFont typeface="Arial"/>
              <a:buNone/>
            </a:pPr>
            <a:r>
              <a:rPr lang="uk-UA" sz="1600" i="0" u="none" strike="noStrike" cap="none" dirty="0">
                <a:solidFill>
                  <a:schemeClr val="dk1"/>
                </a:solidFill>
                <a:latin typeface="Roboto"/>
                <a:ea typeface="Roboto"/>
                <a:cs typeface="Roboto"/>
                <a:sym typeface="Roboto"/>
              </a:rPr>
              <a:t>  </a:t>
            </a:r>
            <a:r>
              <a:rPr lang="uk-UA" sz="1600" dirty="0">
                <a:solidFill>
                  <a:srgbClr val="202124"/>
                </a:solidFill>
                <a:latin typeface="Roboto"/>
                <a:ea typeface="Roboto"/>
                <a:cs typeface="Roboto"/>
                <a:sym typeface="Roboto"/>
              </a:rPr>
              <a:t>A </a:t>
            </a:r>
            <a:r>
              <a:rPr lang="uk-UA" sz="1600" dirty="0" err="1">
                <a:solidFill>
                  <a:srgbClr val="202124"/>
                </a:solidFill>
                <a:latin typeface="Roboto"/>
                <a:ea typeface="Roboto"/>
                <a:cs typeface="Roboto"/>
                <a:sym typeface="Roboto"/>
              </a:rPr>
              <a:t>series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comics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copyright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brands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and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technologies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modern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and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accessible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languages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has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been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prepared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for</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children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and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adolescents</a:t>
            </a:r>
            <a:r>
              <a:rPr lang="uk-UA" sz="1600" dirty="0">
                <a:solidFill>
                  <a:srgbClr val="202124"/>
                </a:solidFill>
                <a:latin typeface="Roboto"/>
                <a:ea typeface="Roboto"/>
                <a:cs typeface="Roboto"/>
                <a:sym typeface="Roboto"/>
              </a:rPr>
              <a:t>.</a:t>
            </a:r>
            <a:br>
              <a:rPr lang="uk-UA" sz="1600" dirty="0">
                <a:solidFill>
                  <a:srgbClr val="202124"/>
                </a:solidFill>
                <a:latin typeface="Roboto"/>
                <a:ea typeface="Roboto"/>
                <a:cs typeface="Roboto"/>
                <a:sym typeface="Roboto"/>
              </a:rPr>
            </a:br>
            <a:r>
              <a:rPr lang="uk-UA" sz="1600" i="0" u="none" strike="noStrike" cap="none" dirty="0">
                <a:solidFill>
                  <a:schemeClr val="dk1"/>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publication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was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made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Ukrpatent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and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Ministry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Economy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part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implementation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project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Application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and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implementation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EU-</a:t>
            </a:r>
            <a:r>
              <a:rPr lang="uk-UA" sz="1600" dirty="0" err="1">
                <a:solidFill>
                  <a:srgbClr val="202124"/>
                </a:solidFill>
                <a:latin typeface="Roboto"/>
                <a:ea typeface="Roboto"/>
                <a:cs typeface="Roboto"/>
                <a:sym typeface="Roboto"/>
              </a:rPr>
              <a:t>Ukraine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Association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Agreement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field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trade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implemented</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German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federal</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company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Deutsche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Gesellschaft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fur</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Internazionale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Zusammenbereit</a:t>
            </a:r>
            <a:r>
              <a:rPr lang="uk-UA" sz="1600" dirty="0">
                <a:solidFill>
                  <a:srgbClr val="202124"/>
                </a:solidFill>
                <a:latin typeface="Roboto"/>
                <a:ea typeface="Roboto"/>
                <a:cs typeface="Roboto"/>
                <a:sym typeface="Roboto"/>
              </a:rPr>
              <a:t> (GIZ) </a:t>
            </a:r>
            <a:r>
              <a:rPr lang="uk-UA" sz="1600" dirty="0" err="1">
                <a:solidFill>
                  <a:srgbClr val="202124"/>
                </a:solidFill>
                <a:latin typeface="Roboto"/>
                <a:ea typeface="Roboto"/>
                <a:cs typeface="Roboto"/>
                <a:sym typeface="Roboto"/>
              </a:rPr>
              <a:t>GmbH</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behalf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German</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government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beneficiary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project</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is</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the</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Ministry</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of</a:t>
            </a:r>
            <a:r>
              <a:rPr lang="uk-UA" sz="1600" dirty="0">
                <a:solidFill>
                  <a:srgbClr val="202124"/>
                </a:solidFill>
                <a:latin typeface="Roboto"/>
                <a:ea typeface="Roboto"/>
                <a:cs typeface="Roboto"/>
                <a:sym typeface="Roboto"/>
              </a:rPr>
              <a:t> </a:t>
            </a:r>
            <a:r>
              <a:rPr lang="uk-UA" sz="1600" dirty="0" err="1">
                <a:solidFill>
                  <a:srgbClr val="202124"/>
                </a:solidFill>
                <a:latin typeface="Roboto"/>
                <a:ea typeface="Roboto"/>
                <a:cs typeface="Roboto"/>
                <a:sym typeface="Roboto"/>
              </a:rPr>
              <a:t>Economy</a:t>
            </a:r>
            <a:r>
              <a:rPr lang="uk-UA" sz="1600" dirty="0">
                <a:solidFill>
                  <a:srgbClr val="888888"/>
                </a:solidFill>
                <a:latin typeface="Roboto"/>
                <a:ea typeface="Roboto"/>
                <a:cs typeface="Roboto"/>
                <a:sym typeface="Roboto"/>
              </a:rPr>
              <a:t>.</a:t>
            </a:r>
            <a:endParaRPr lang="en-US" sz="1600" dirty="0">
              <a:solidFill>
                <a:srgbClr val="888888"/>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endParaRPr sz="1600" dirty="0">
              <a:solidFill>
                <a:srgbClr val="888888"/>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endParaRPr sz="1600" dirty="0">
              <a:solidFill>
                <a:srgbClr val="1C1E21"/>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r>
              <a:rPr lang="uk-UA" sz="1600" i="0" u="none" strike="noStrike" cap="none" dirty="0">
                <a:solidFill>
                  <a:srgbClr val="1C1E21"/>
                </a:solidFill>
                <a:latin typeface="Roboto"/>
                <a:ea typeface="Roboto"/>
                <a:cs typeface="Roboto"/>
                <a:sym typeface="Roboto"/>
              </a:rPr>
              <a:t/>
            </a:r>
            <a:br>
              <a:rPr lang="uk-UA" sz="1600" i="0" u="none" strike="noStrike" cap="none" dirty="0">
                <a:solidFill>
                  <a:srgbClr val="1C1E21"/>
                </a:solidFill>
                <a:latin typeface="Roboto"/>
                <a:ea typeface="Roboto"/>
                <a:cs typeface="Roboto"/>
                <a:sym typeface="Roboto"/>
              </a:rPr>
            </a:br>
            <a:endParaRPr sz="1600" i="0" u="none" strike="noStrike" cap="none" dirty="0">
              <a:solidFill>
                <a:schemeClr val="dk1"/>
              </a:solidFill>
              <a:latin typeface="Roboto"/>
              <a:ea typeface="Roboto"/>
              <a:cs typeface="Roboto"/>
              <a:sym typeface="Roboto"/>
            </a:endParaRPr>
          </a:p>
          <a:p>
            <a:pPr marL="0" marR="0" lvl="0" indent="0" algn="just" rtl="0">
              <a:lnSpc>
                <a:spcPct val="115000"/>
              </a:lnSpc>
              <a:spcBef>
                <a:spcPts val="1000"/>
              </a:spcBef>
              <a:spcAft>
                <a:spcPts val="0"/>
              </a:spcAft>
              <a:buClr>
                <a:srgbClr val="000000"/>
              </a:buClr>
              <a:buSzPts val="1600"/>
              <a:buFont typeface="Arial"/>
              <a:buNone/>
            </a:pPr>
            <a:endParaRPr sz="1600" i="0" u="none" strike="noStrike" cap="none" dirty="0">
              <a:solidFill>
                <a:srgbClr val="1C1E21"/>
              </a:solidFill>
              <a:latin typeface="Roboto"/>
              <a:ea typeface="Roboto"/>
              <a:cs typeface="Roboto"/>
              <a:sym typeface="Roboto"/>
            </a:endParaRPr>
          </a:p>
        </p:txBody>
      </p:sp>
      <p:pic>
        <p:nvPicPr>
          <p:cNvPr id="192" name="Google Shape;192;g109469e42c9_0_63"/>
          <p:cNvPicPr preferRelativeResize="0"/>
          <p:nvPr/>
        </p:nvPicPr>
        <p:blipFill rotWithShape="1">
          <a:blip r:embed="rId4">
            <a:alphaModFix/>
          </a:blip>
          <a:srcRect/>
          <a:stretch/>
        </p:blipFill>
        <p:spPr>
          <a:xfrm>
            <a:off x="7913025" y="1416400"/>
            <a:ext cx="3529026" cy="4991345"/>
          </a:xfrm>
          <a:prstGeom prst="rect">
            <a:avLst/>
          </a:prstGeom>
          <a:noFill/>
          <a:ln w="19050" cap="flat" cmpd="sng">
            <a:solidFill>
              <a:schemeClr val="lt1"/>
            </a:solidFill>
            <a:prstDash val="solid"/>
            <a:round/>
            <a:headEnd type="none" w="sm" len="sm"/>
            <a:tailEnd type="none" w="sm" len="sm"/>
          </a:ln>
          <a:effectLst>
            <a:outerShdw blurRad="171450" dist="66675" dir="5400000" algn="bl" rotWithShape="0">
              <a:srgbClr val="000000">
                <a:alpha val="33725"/>
              </a:srgbClr>
            </a:outerShdw>
          </a:effectLst>
        </p:spPr>
      </p:pic>
      <p:pic>
        <p:nvPicPr>
          <p:cNvPr id="193" name="Google Shape;193;g109469e42c9_0_63"/>
          <p:cNvPicPr preferRelativeResize="0"/>
          <p:nvPr/>
        </p:nvPicPr>
        <p:blipFill rotWithShape="1">
          <a:blip r:embed="rId5">
            <a:alphaModFix/>
          </a:blip>
          <a:srcRect/>
          <a:stretch/>
        </p:blipFill>
        <p:spPr>
          <a:xfrm>
            <a:off x="722225" y="4338125"/>
            <a:ext cx="3606926" cy="2404600"/>
          </a:xfrm>
          <a:prstGeom prst="rect">
            <a:avLst/>
          </a:prstGeom>
          <a:noFill/>
          <a:ln>
            <a:noFill/>
          </a:ln>
          <a:effectLst>
            <a:outerShdw blurRad="57150" dist="19050" dir="5400000" algn="bl" rotWithShape="0">
              <a:srgbClr val="000000">
                <a:alpha val="49803"/>
              </a:srgbClr>
            </a:outerShdw>
          </a:effectLst>
        </p:spPr>
      </p:pic>
      <p:pic>
        <p:nvPicPr>
          <p:cNvPr id="194" name="Google Shape;194;g109469e42c9_0_63"/>
          <p:cNvPicPr preferRelativeResize="0"/>
          <p:nvPr/>
        </p:nvPicPr>
        <p:blipFill rotWithShape="1">
          <a:blip r:embed="rId6">
            <a:alphaModFix/>
          </a:blip>
          <a:srcRect/>
          <a:stretch/>
        </p:blipFill>
        <p:spPr>
          <a:xfrm>
            <a:off x="4229900" y="4299057"/>
            <a:ext cx="3606926" cy="2482743"/>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2E707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862</Words>
  <Application>Microsoft Office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Times New Roman</vt:lpstr>
      <vt:lpstr>Microsoft Sans Serif</vt:lpstr>
      <vt:lpstr>Merriweather</vt:lpstr>
      <vt:lpstr>Calibri</vt:lpstr>
      <vt:lpstr>Roboto</vt:lpstr>
      <vt:lpstr>Montserrat</vt:lpstr>
      <vt:lpstr>Arial</vt:lpstr>
      <vt:lpstr>Wingdings</vt:lpstr>
      <vt:lpstr>Тема Office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Press NIPO</dc:creator>
  <cp:keywords>FOR OFFICIAL USE ONLY</cp:keywords>
  <cp:lastModifiedBy>LOPEZ BARAJAS Daniela</cp:lastModifiedBy>
  <cp:revision>17</cp:revision>
  <cp:lastPrinted>2022-05-23T08:43:28Z</cp:lastPrinted>
  <dcterms:created xsi:type="dcterms:W3CDTF">2020-08-25T07:24:50Z</dcterms:created>
  <dcterms:modified xsi:type="dcterms:W3CDTF">2022-05-23T08:51:22Z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00c498b5-d6d6-47ba-a713-ad23b4382067</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