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76" r:id="rId2"/>
    <p:sldId id="256" r:id="rId3"/>
    <p:sldId id="257" r:id="rId4"/>
    <p:sldId id="271" r:id="rId5"/>
    <p:sldId id="264" r:id="rId6"/>
    <p:sldId id="270" r:id="rId7"/>
    <p:sldId id="258" r:id="rId8"/>
    <p:sldId id="259" r:id="rId9"/>
    <p:sldId id="268" r:id="rId10"/>
    <p:sldId id="260" r:id="rId11"/>
    <p:sldId id="267" r:id="rId12"/>
    <p:sldId id="263" r:id="rId13"/>
    <p:sldId id="261" r:id="rId14"/>
    <p:sldId id="262" r:id="rId15"/>
    <p:sldId id="274" r:id="rId16"/>
    <p:sldId id="275" r:id="rId17"/>
    <p:sldId id="269" r:id="rId18"/>
    <p:sldId id="273" r:id="rId19"/>
    <p:sldId id="272" r:id="rId20"/>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96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5" d="100"/>
          <a:sy n="115" d="100"/>
        </p:scale>
        <p:origin x="43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5"/>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850443" y="0"/>
            <a:ext cx="2945659" cy="498055"/>
          </a:xfrm>
          <a:prstGeom prst="rect">
            <a:avLst/>
          </a:prstGeom>
        </p:spPr>
        <p:txBody>
          <a:bodyPr vert="horz" lIns="93177" tIns="46589" rIns="93177" bIns="46589" rtlCol="0"/>
          <a:lstStyle>
            <a:lvl1pPr algn="r">
              <a:defRPr sz="1200"/>
            </a:lvl1pPr>
          </a:lstStyle>
          <a:p>
            <a:fld id="{BB1F98F3-69C3-40A9-B237-C53739897C46}" type="datetimeFigureOut">
              <a:rPr lang="en-US" smtClean="0"/>
              <a:t>24-May-22</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28584"/>
            <a:ext cx="2945659" cy="498054"/>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4"/>
          </a:xfrm>
          <a:prstGeom prst="rect">
            <a:avLst/>
          </a:prstGeom>
        </p:spPr>
        <p:txBody>
          <a:bodyPr vert="horz" lIns="93177" tIns="46589" rIns="93177" bIns="46589" rtlCol="0" anchor="b"/>
          <a:lstStyle>
            <a:lvl1pPr algn="r">
              <a:defRPr sz="1200"/>
            </a:lvl1pPr>
          </a:lstStyle>
          <a:p>
            <a:fld id="{D5B3F4AB-BC78-49E4-A8CB-14CBD1A952BD}" type="slidenum">
              <a:rPr lang="en-US" smtClean="0"/>
              <a:t>‹#›</a:t>
            </a:fld>
            <a:endParaRPr lang="en-US"/>
          </a:p>
        </p:txBody>
      </p:sp>
    </p:spTree>
    <p:extLst>
      <p:ext uri="{BB962C8B-B14F-4D97-AF65-F5344CB8AC3E}">
        <p14:creationId xmlns:p14="http://schemas.microsoft.com/office/powerpoint/2010/main" val="29856699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5:notes"/>
          <p:cNvSpPr txBox="1">
            <a:spLocks noGrp="1"/>
          </p:cNvSpPr>
          <p:nvPr>
            <p:ph type="body" idx="1"/>
          </p:nvPr>
        </p:nvSpPr>
        <p:spPr>
          <a:xfrm>
            <a:off x="679768" y="4715153"/>
            <a:ext cx="5438140" cy="4466987"/>
          </a:xfrm>
          <a:prstGeom prst="rect">
            <a:avLst/>
          </a:prstGeom>
        </p:spPr>
        <p:txBody>
          <a:bodyPr spcFirstLastPara="1" wrap="square" lIns="93162" tIns="93162" rIns="93162" bIns="93162" anchor="t" anchorCtr="0">
            <a:noAutofit/>
          </a:bodyPr>
          <a:lstStyle/>
          <a:p>
            <a:endParaRPr/>
          </a:p>
        </p:txBody>
      </p:sp>
      <p:sp>
        <p:nvSpPr>
          <p:cNvPr id="196" name="Google Shape;196;p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80315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E5DA21A-4D8E-4F6E-92AF-AD5F5E853CC3}" type="datetimeFigureOut">
              <a:rPr lang="en-US" smtClean="0"/>
              <a:t>24-May-22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F53EA3-013A-4867-9E10-3B381D92F7C2}" type="slidenum">
              <a:rPr lang="en-US" smtClean="0"/>
              <a:t>‹#›</a:t>
            </a:fld>
            <a:endParaRPr lang="en-US"/>
          </a:p>
        </p:txBody>
      </p:sp>
    </p:spTree>
    <p:extLst>
      <p:ext uri="{BB962C8B-B14F-4D97-AF65-F5344CB8AC3E}">
        <p14:creationId xmlns:p14="http://schemas.microsoft.com/office/powerpoint/2010/main" val="2565296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5DA21A-4D8E-4F6E-92AF-AD5F5E853CC3}" type="datetimeFigureOut">
              <a:rPr lang="en-US" smtClean="0"/>
              <a:t>24-May-22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F53EA3-013A-4867-9E10-3B381D92F7C2}" type="slidenum">
              <a:rPr lang="en-US" smtClean="0"/>
              <a:t>‹#›</a:t>
            </a:fld>
            <a:endParaRPr lang="en-US"/>
          </a:p>
        </p:txBody>
      </p:sp>
    </p:spTree>
    <p:extLst>
      <p:ext uri="{BB962C8B-B14F-4D97-AF65-F5344CB8AC3E}">
        <p14:creationId xmlns:p14="http://schemas.microsoft.com/office/powerpoint/2010/main" val="37020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5DA21A-4D8E-4F6E-92AF-AD5F5E853CC3}" type="datetimeFigureOut">
              <a:rPr lang="en-US" smtClean="0"/>
              <a:t>24-May-22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F53EA3-013A-4867-9E10-3B381D92F7C2}" type="slidenum">
              <a:rPr lang="en-US" smtClean="0"/>
              <a:t>‹#›</a:t>
            </a:fld>
            <a:endParaRPr lang="en-US"/>
          </a:p>
        </p:txBody>
      </p:sp>
    </p:spTree>
    <p:extLst>
      <p:ext uri="{BB962C8B-B14F-4D97-AF65-F5344CB8AC3E}">
        <p14:creationId xmlns:p14="http://schemas.microsoft.com/office/powerpoint/2010/main" val="2764843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5DA21A-4D8E-4F6E-92AF-AD5F5E853CC3}" type="datetimeFigureOut">
              <a:rPr lang="en-US" smtClean="0"/>
              <a:t>24-May-22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F53EA3-013A-4867-9E10-3B381D92F7C2}" type="slidenum">
              <a:rPr lang="en-US" smtClean="0"/>
              <a:t>‹#›</a:t>
            </a:fld>
            <a:endParaRPr lang="en-US"/>
          </a:p>
        </p:txBody>
      </p:sp>
    </p:spTree>
    <p:extLst>
      <p:ext uri="{BB962C8B-B14F-4D97-AF65-F5344CB8AC3E}">
        <p14:creationId xmlns:p14="http://schemas.microsoft.com/office/powerpoint/2010/main" val="2460549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E5DA21A-4D8E-4F6E-92AF-AD5F5E853CC3}" type="datetimeFigureOut">
              <a:rPr lang="en-US" smtClean="0"/>
              <a:t>24-May-22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F53EA3-013A-4867-9E10-3B381D92F7C2}" type="slidenum">
              <a:rPr lang="en-US" smtClean="0"/>
              <a:t>‹#›</a:t>
            </a:fld>
            <a:endParaRPr lang="en-US"/>
          </a:p>
        </p:txBody>
      </p:sp>
    </p:spTree>
    <p:extLst>
      <p:ext uri="{BB962C8B-B14F-4D97-AF65-F5344CB8AC3E}">
        <p14:creationId xmlns:p14="http://schemas.microsoft.com/office/powerpoint/2010/main" val="1813228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E5DA21A-4D8E-4F6E-92AF-AD5F5E853CC3}" type="datetimeFigureOut">
              <a:rPr lang="en-US" smtClean="0"/>
              <a:t>24-May-22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F53EA3-013A-4867-9E10-3B381D92F7C2}" type="slidenum">
              <a:rPr lang="en-US" smtClean="0"/>
              <a:t>‹#›</a:t>
            </a:fld>
            <a:endParaRPr lang="en-US"/>
          </a:p>
        </p:txBody>
      </p:sp>
    </p:spTree>
    <p:extLst>
      <p:ext uri="{BB962C8B-B14F-4D97-AF65-F5344CB8AC3E}">
        <p14:creationId xmlns:p14="http://schemas.microsoft.com/office/powerpoint/2010/main" val="2568866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E5DA21A-4D8E-4F6E-92AF-AD5F5E853CC3}" type="datetimeFigureOut">
              <a:rPr lang="en-US" smtClean="0"/>
              <a:t>24-May-22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F53EA3-013A-4867-9E10-3B381D92F7C2}" type="slidenum">
              <a:rPr lang="en-US" smtClean="0"/>
              <a:t>‹#›</a:t>
            </a:fld>
            <a:endParaRPr lang="en-US"/>
          </a:p>
        </p:txBody>
      </p:sp>
    </p:spTree>
    <p:extLst>
      <p:ext uri="{BB962C8B-B14F-4D97-AF65-F5344CB8AC3E}">
        <p14:creationId xmlns:p14="http://schemas.microsoft.com/office/powerpoint/2010/main" val="2288805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E5DA21A-4D8E-4F6E-92AF-AD5F5E853CC3}" type="datetimeFigureOut">
              <a:rPr lang="en-US" smtClean="0"/>
              <a:t>24-May-22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F53EA3-013A-4867-9E10-3B381D92F7C2}" type="slidenum">
              <a:rPr lang="en-US" smtClean="0"/>
              <a:t>‹#›</a:t>
            </a:fld>
            <a:endParaRPr lang="en-US"/>
          </a:p>
        </p:txBody>
      </p:sp>
    </p:spTree>
    <p:extLst>
      <p:ext uri="{BB962C8B-B14F-4D97-AF65-F5344CB8AC3E}">
        <p14:creationId xmlns:p14="http://schemas.microsoft.com/office/powerpoint/2010/main" val="463747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5DA21A-4D8E-4F6E-92AF-AD5F5E853CC3}" type="datetimeFigureOut">
              <a:rPr lang="en-US" smtClean="0"/>
              <a:t>24-May-22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F53EA3-013A-4867-9E10-3B381D92F7C2}" type="slidenum">
              <a:rPr lang="en-US" smtClean="0"/>
              <a:t>‹#›</a:t>
            </a:fld>
            <a:endParaRPr lang="en-US"/>
          </a:p>
        </p:txBody>
      </p:sp>
    </p:spTree>
    <p:extLst>
      <p:ext uri="{BB962C8B-B14F-4D97-AF65-F5344CB8AC3E}">
        <p14:creationId xmlns:p14="http://schemas.microsoft.com/office/powerpoint/2010/main" val="2440351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5DA21A-4D8E-4F6E-92AF-AD5F5E853CC3}" type="datetimeFigureOut">
              <a:rPr lang="en-US" smtClean="0"/>
              <a:t>24-May-22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F53EA3-013A-4867-9E10-3B381D92F7C2}" type="slidenum">
              <a:rPr lang="en-US" smtClean="0"/>
              <a:t>‹#›</a:t>
            </a:fld>
            <a:endParaRPr lang="en-US"/>
          </a:p>
        </p:txBody>
      </p:sp>
    </p:spTree>
    <p:extLst>
      <p:ext uri="{BB962C8B-B14F-4D97-AF65-F5344CB8AC3E}">
        <p14:creationId xmlns:p14="http://schemas.microsoft.com/office/powerpoint/2010/main" val="293636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5DA21A-4D8E-4F6E-92AF-AD5F5E853CC3}" type="datetimeFigureOut">
              <a:rPr lang="en-US" smtClean="0"/>
              <a:t>24-May-22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F53EA3-013A-4867-9E10-3B381D92F7C2}" type="slidenum">
              <a:rPr lang="en-US" smtClean="0"/>
              <a:t>‹#›</a:t>
            </a:fld>
            <a:endParaRPr lang="en-US"/>
          </a:p>
        </p:txBody>
      </p:sp>
    </p:spTree>
    <p:extLst>
      <p:ext uri="{BB962C8B-B14F-4D97-AF65-F5344CB8AC3E}">
        <p14:creationId xmlns:p14="http://schemas.microsoft.com/office/powerpoint/2010/main" val="3462801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solidFill>
          <a:srgbClr val="80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5DA21A-4D8E-4F6E-92AF-AD5F5E853CC3}" type="datetimeFigureOut">
              <a:rPr lang="en-US" smtClean="0"/>
              <a:t>24-May-22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F53EA3-013A-4867-9E10-3B381D92F7C2}" type="slidenum">
              <a:rPr lang="en-US" smtClean="0"/>
              <a:t>‹#›</a:t>
            </a:fld>
            <a:endParaRPr lang="en-US"/>
          </a:p>
        </p:txBody>
      </p:sp>
      <p:sp>
        <p:nvSpPr>
          <p:cNvPr id="7" name="fc" descr="WIPO FOR OFFICIAL USE ONLY"/>
          <p:cNvSpPr txBox="1"/>
          <p:nvPr userDrawn="1"/>
        </p:nvSpPr>
        <p:spPr>
          <a:xfrm>
            <a:off x="0" y="6537960"/>
            <a:ext cx="12192000" cy="223138"/>
          </a:xfrm>
          <a:prstGeom prst="rect">
            <a:avLst/>
          </a:prstGeom>
          <a:noFill/>
        </p:spPr>
        <p:txBody>
          <a:bodyPr vert="horz" rtlCol="0">
            <a:spAutoFit/>
          </a:bodyPr>
          <a:lstStyle/>
          <a:p>
            <a:pPr algn="ctr"/>
            <a:r>
              <a:rPr lang="en-US" sz="850" b="0" i="0" u="none" baseline="0" smtClean="0">
                <a:solidFill>
                  <a:srgbClr val="000000"/>
                </a:solidFill>
                <a:latin typeface="Microsoft Sans Serif" panose="020B0604020202020204" pitchFamily="34" charset="0"/>
              </a:rPr>
              <a:t>WIPO FOR OFFICIAL USE ONLY</a:t>
            </a:r>
            <a:endParaRPr lang="en-US" sz="850" b="0" i="0" u="none" baseline="0">
              <a:solidFill>
                <a:srgbClr val="000000"/>
              </a:solidFill>
              <a:latin typeface="Microsoft Sans Serif" panose="020B0604020202020204" pitchFamily="34" charset="0"/>
            </a:endParaRPr>
          </a:p>
        </p:txBody>
      </p:sp>
    </p:spTree>
    <p:extLst>
      <p:ext uri="{BB962C8B-B14F-4D97-AF65-F5344CB8AC3E}">
        <p14:creationId xmlns:p14="http://schemas.microsoft.com/office/powerpoint/2010/main" val="5591867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OkZ2M0KQB4w" TargetMode="External"/><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hyperlink" Target="https://www.facebook.com/IPOTrinbago" TargetMode="External"/><Relationship Id="rId7" Type="http://schemas.openxmlformats.org/officeDocument/2006/relationships/hyperlink" Target="https://www.instagram.com/ipotrinbago/?hl=en" TargetMode="External"/><Relationship Id="rId2" Type="http://schemas.openxmlformats.org/officeDocument/2006/relationships/image" Target="../media/image44.jp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hyperlink" Target="https://twitter.com/ipotrinbago" TargetMode="Externa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7.e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556953" y="2771705"/>
            <a:ext cx="10631977" cy="1380443"/>
          </a:xfrm>
          <a:prstGeom prst="rect">
            <a:avLst/>
          </a:prstGeom>
        </p:spPr>
        <p:txBody>
          <a:bodyPr wrap="square">
            <a:spAutoFit/>
          </a:bodyPr>
          <a:lstStyle/>
          <a:p>
            <a:pPr algn="r">
              <a:lnSpc>
                <a:spcPct val="107000"/>
              </a:lnSpc>
              <a:spcAft>
                <a:spcPts val="800"/>
              </a:spcAft>
              <a:tabLst>
                <a:tab pos="2914650" algn="l"/>
              </a:tabLst>
            </a:pPr>
            <a:r>
              <a:rPr lang="en-US" sz="2800" b="1" u="sng" dirty="0" smtClean="0">
                <a:solidFill>
                  <a:schemeClr val="accent4">
                    <a:lumMod val="60000"/>
                    <a:lumOff val="40000"/>
                  </a:schemeClr>
                </a:solidFill>
                <a:latin typeface="Calibri" panose="020F0502020204030204" pitchFamily="34" charset="0"/>
                <a:ea typeface="Calibri" panose="020F0502020204030204" pitchFamily="34" charset="0"/>
                <a:cs typeface="Calibri" panose="020F0502020204030204" pitchFamily="34" charset="0"/>
              </a:rPr>
              <a:t>TRINIDAD Y TOBAGO </a:t>
            </a:r>
            <a:r>
              <a:rPr lang="en-CH" sz="2800" b="1" u="sng" dirty="0" smtClean="0">
                <a:solidFill>
                  <a:schemeClr val="accent4">
                    <a:lumMod val="60000"/>
                    <a:lumOff val="40000"/>
                  </a:schemeClr>
                </a:solidFill>
                <a:latin typeface="Calibri" panose="020F0502020204030204" pitchFamily="34" charset="0"/>
                <a:ea typeface="Calibri" panose="020F0502020204030204" pitchFamily="34" charset="0"/>
                <a:cs typeface="Calibri" panose="020F0502020204030204" pitchFamily="34" charset="0"/>
              </a:rPr>
              <a:t>–</a:t>
            </a:r>
            <a:r>
              <a:rPr lang="en-US" sz="2800" b="1" u="sng" dirty="0" smtClean="0">
                <a:solidFill>
                  <a:schemeClr val="accent4">
                    <a:lumMod val="60000"/>
                    <a:lumOff val="40000"/>
                  </a:schemeClr>
                </a:solidFill>
                <a:latin typeface="Calibri" panose="020F0502020204030204" pitchFamily="34" charset="0"/>
                <a:ea typeface="Calibri" panose="020F0502020204030204" pitchFamily="34" charset="0"/>
                <a:cs typeface="Calibri" panose="020F0502020204030204" pitchFamily="34" charset="0"/>
              </a:rPr>
              <a:t> Nicholas </a:t>
            </a:r>
            <a:r>
              <a:rPr lang="en-US" sz="2800" b="1" u="sng" dirty="0" err="1" smtClean="0">
                <a:solidFill>
                  <a:schemeClr val="accent4">
                    <a:lumMod val="60000"/>
                    <a:lumOff val="40000"/>
                  </a:schemeClr>
                </a:solidFill>
                <a:latin typeface="Calibri" panose="020F0502020204030204" pitchFamily="34" charset="0"/>
                <a:ea typeface="Calibri" panose="020F0502020204030204" pitchFamily="34" charset="0"/>
                <a:cs typeface="Calibri" panose="020F0502020204030204" pitchFamily="34" charset="0"/>
              </a:rPr>
              <a:t>Gayapersad</a:t>
            </a:r>
            <a:endParaRPr lang="en-US" sz="2000" dirty="0">
              <a:solidFill>
                <a:schemeClr val="accent4">
                  <a:lumMod val="60000"/>
                  <a:lumOff val="40000"/>
                </a:schemeClr>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tabLst>
                <a:tab pos="2914650" algn="l"/>
              </a:tabLst>
            </a:pPr>
            <a:r>
              <a:rPr lang="en-US" sz="4400" b="1" dirty="0">
                <a:solidFill>
                  <a:schemeClr val="accent4">
                    <a:lumMod val="60000"/>
                    <a:lumOff val="40000"/>
                  </a:schemeClr>
                </a:solidFill>
                <a:latin typeface="Calibri" panose="020F0502020204030204" pitchFamily="34" charset="0"/>
                <a:ea typeface="Calibri" panose="020F0502020204030204" pitchFamily="34" charset="0"/>
                <a:cs typeface="Calibri" panose="020F0502020204030204" pitchFamily="34" charset="0"/>
              </a:rPr>
              <a:t>BOOTH COPY – </a:t>
            </a:r>
            <a:r>
              <a:rPr lang="en-US" sz="2800" b="1" dirty="0">
                <a:solidFill>
                  <a:schemeClr val="accent4">
                    <a:lumMod val="60000"/>
                    <a:lumOff val="40000"/>
                  </a:schemeClr>
                </a:solidFill>
                <a:latin typeface="Calibri" panose="020F0502020204030204" pitchFamily="34" charset="0"/>
                <a:ea typeface="Calibri" panose="020F0502020204030204" pitchFamily="34" charset="0"/>
                <a:cs typeface="Calibri" panose="020F0502020204030204" pitchFamily="34" charset="0"/>
              </a:rPr>
              <a:t>CONFIDENTIAL – CHECK AGAINST DELIVERY</a:t>
            </a:r>
            <a:endParaRPr lang="en-US" sz="2000" dirty="0">
              <a:solidFill>
                <a:schemeClr val="accent4">
                  <a:lumMod val="60000"/>
                  <a:lumOff val="4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225744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3994" y="138789"/>
            <a:ext cx="5743669" cy="1325563"/>
          </a:xfrm>
        </p:spPr>
        <p:txBody>
          <a:bodyPr>
            <a:normAutofit fontScale="90000"/>
          </a:bodyPr>
          <a:lstStyle/>
          <a:p>
            <a:pPr algn="ctr"/>
            <a:r>
              <a:rPr lang="en-US" dirty="0" smtClean="0">
                <a:solidFill>
                  <a:schemeClr val="bg1"/>
                </a:solidFill>
                <a:effectLst>
                  <a:outerShdw blurRad="38100" dist="38100" dir="2700000" algn="tl">
                    <a:srgbClr val="000000">
                      <a:alpha val="43137"/>
                    </a:srgbClr>
                  </a:outerShdw>
                </a:effectLst>
              </a:rPr>
              <a:t>Did the Food and Beverage workshop “Digest” well?</a:t>
            </a:r>
            <a:endParaRPr lang="en-US" dirty="0">
              <a:solidFill>
                <a:schemeClr val="bg1"/>
              </a:solidFill>
              <a:effectLst>
                <a:outerShdw blurRad="38100" dist="38100" dir="2700000" algn="tl">
                  <a:srgbClr val="000000">
                    <a:alpha val="43137"/>
                  </a:srgbClr>
                </a:outerShdw>
              </a:effectLst>
            </a:endParaRPr>
          </a:p>
        </p:txBody>
      </p:sp>
      <p:sp>
        <p:nvSpPr>
          <p:cNvPr id="3" name="Rectangle 2"/>
          <p:cNvSpPr/>
          <p:nvPr/>
        </p:nvSpPr>
        <p:spPr>
          <a:xfrm>
            <a:off x="-211239" y="2186043"/>
            <a:ext cx="4212879" cy="707886"/>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60" normalizeH="0" baseline="0" noProof="0" dirty="0" smtClean="0">
                <a:ln>
                  <a:noFill/>
                </a:ln>
                <a:solidFill>
                  <a:srgbClr val="FFFFFF"/>
                </a:solidFill>
                <a:effectLst/>
                <a:uLnTx/>
                <a:uFillTx/>
                <a:cs typeface="Arial" panose="020B0604020202020204" pitchFamily="34" charset="0"/>
              </a:rPr>
              <a:t>93.8% found the information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60" normalizeH="0" baseline="0" noProof="0" dirty="0" smtClean="0">
                <a:ln>
                  <a:noFill/>
                </a:ln>
                <a:solidFill>
                  <a:srgbClr val="FFFFFF"/>
                </a:solidFill>
                <a:effectLst/>
                <a:uLnTx/>
                <a:uFillTx/>
                <a:cs typeface="Arial" panose="020B0604020202020204" pitchFamily="34" charset="0"/>
              </a:rPr>
              <a:t>to be useful</a:t>
            </a:r>
            <a:endParaRPr kumimoji="0" lang="en-US" sz="1100" b="0" i="0" u="none" strike="noStrike" kern="0" cap="none" spc="0" normalizeH="0" baseline="0" noProof="0" dirty="0" smtClean="0">
              <a:ln>
                <a:noFill/>
              </a:ln>
              <a:solidFill>
                <a:sysClr val="windowText" lastClr="000000"/>
              </a:solidFill>
              <a:effectLst/>
              <a:uLnTx/>
              <a:uFillTx/>
            </a:endParaRPr>
          </a:p>
        </p:txBody>
      </p:sp>
      <p:pic>
        <p:nvPicPr>
          <p:cNvPr id="4" name="Picture 3"/>
          <p:cNvPicPr>
            <a:picLocks noChangeAspect="1"/>
          </p:cNvPicPr>
          <p:nvPr/>
        </p:nvPicPr>
        <p:blipFill rotWithShape="1">
          <a:blip r:embed="rId2"/>
          <a:srcRect l="17947" t="25512" r="49923" b="5272"/>
          <a:stretch/>
        </p:blipFill>
        <p:spPr>
          <a:xfrm>
            <a:off x="259533" y="2996697"/>
            <a:ext cx="3223033" cy="2987644"/>
          </a:xfrm>
          <a:prstGeom prst="rect">
            <a:avLst/>
          </a:prstGeom>
        </p:spPr>
      </p:pic>
      <p:sp>
        <p:nvSpPr>
          <p:cNvPr id="5" name="Rectangle 4"/>
          <p:cNvSpPr/>
          <p:nvPr/>
        </p:nvSpPr>
        <p:spPr>
          <a:xfrm>
            <a:off x="3621390" y="5033727"/>
            <a:ext cx="4212879" cy="707886"/>
          </a:xfrm>
          <a:prstGeom prst="rect">
            <a:avLst/>
          </a:prstGeom>
        </p:spPr>
        <p:txBody>
          <a:bodyPr wrap="square">
            <a:spAutoFit/>
          </a:bodyPr>
          <a:lstStyle/>
          <a:p>
            <a:pPr lvl="0" algn="ctr"/>
            <a:r>
              <a:rPr lang="en-US" sz="2000" kern="0" spc="-60" dirty="0">
                <a:solidFill>
                  <a:srgbClr val="FFFFFF"/>
                </a:solidFill>
                <a:cs typeface="Arial" panose="020B0604020202020204" pitchFamily="34" charset="0"/>
              </a:rPr>
              <a:t>92.9% </a:t>
            </a:r>
            <a:r>
              <a:rPr lang="en-US" sz="2000" kern="0" spc="-60" dirty="0" smtClean="0">
                <a:solidFill>
                  <a:srgbClr val="FFFFFF"/>
                </a:solidFill>
                <a:cs typeface="Arial" panose="020B0604020202020204" pitchFamily="34" charset="0"/>
              </a:rPr>
              <a:t>found </a:t>
            </a:r>
            <a:r>
              <a:rPr lang="en-US" sz="2000" kern="0" spc="-60" dirty="0">
                <a:solidFill>
                  <a:srgbClr val="FFFFFF"/>
                </a:solidFill>
                <a:cs typeface="Arial" panose="020B0604020202020204" pitchFamily="34" charset="0"/>
              </a:rPr>
              <a:t>the quality of information to be of a high quality</a:t>
            </a:r>
            <a:endParaRPr kumimoji="0" lang="en-US" sz="1100" b="0" i="0" u="none" strike="noStrike" kern="0" cap="none" spc="0" normalizeH="0" baseline="0" noProof="0" dirty="0" smtClean="0">
              <a:ln>
                <a:noFill/>
              </a:ln>
              <a:solidFill>
                <a:sysClr val="windowText" lastClr="000000"/>
              </a:solidFill>
              <a:effectLst/>
              <a:uLnTx/>
              <a:uFillTx/>
            </a:endParaRPr>
          </a:p>
        </p:txBody>
      </p:sp>
      <p:pic>
        <p:nvPicPr>
          <p:cNvPr id="6" name="Picture 5"/>
          <p:cNvPicPr>
            <a:picLocks noChangeAspect="1"/>
          </p:cNvPicPr>
          <p:nvPr/>
        </p:nvPicPr>
        <p:blipFill rotWithShape="1">
          <a:blip r:embed="rId3"/>
          <a:srcRect l="9277" t="24840" b="9348"/>
          <a:stretch/>
        </p:blipFill>
        <p:spPr>
          <a:xfrm>
            <a:off x="3594241" y="2996697"/>
            <a:ext cx="4223750" cy="1620570"/>
          </a:xfrm>
          <a:prstGeom prst="rect">
            <a:avLst/>
          </a:prstGeom>
        </p:spPr>
      </p:pic>
      <p:sp>
        <p:nvSpPr>
          <p:cNvPr id="9" name="Rectangle 8"/>
          <p:cNvSpPr/>
          <p:nvPr/>
        </p:nvSpPr>
        <p:spPr>
          <a:xfrm>
            <a:off x="7929666" y="3121361"/>
            <a:ext cx="4212879" cy="707886"/>
          </a:xfrm>
          <a:prstGeom prst="rect">
            <a:avLst/>
          </a:prstGeom>
        </p:spPr>
        <p:txBody>
          <a:bodyPr wrap="square">
            <a:spAutoFit/>
          </a:bodyPr>
          <a:lstStyle/>
          <a:p>
            <a:pPr lvl="0" algn="ctr"/>
            <a:r>
              <a:rPr lang="en-US" sz="2000" kern="0" spc="-60" dirty="0">
                <a:solidFill>
                  <a:srgbClr val="FFFFFF"/>
                </a:solidFill>
                <a:cs typeface="Arial" panose="020B0604020202020204" pitchFamily="34" charset="0"/>
              </a:rPr>
              <a:t>92.9% </a:t>
            </a:r>
            <a:r>
              <a:rPr lang="en-US" sz="2000" kern="0" spc="-60" dirty="0" smtClean="0">
                <a:solidFill>
                  <a:srgbClr val="FFFFFF"/>
                </a:solidFill>
                <a:cs typeface="Arial" panose="020B0604020202020204" pitchFamily="34" charset="0"/>
              </a:rPr>
              <a:t>found </a:t>
            </a:r>
            <a:r>
              <a:rPr lang="en-US" sz="2000" kern="0" spc="-60" dirty="0">
                <a:solidFill>
                  <a:srgbClr val="FFFFFF"/>
                </a:solidFill>
                <a:cs typeface="Arial" panose="020B0604020202020204" pitchFamily="34" charset="0"/>
              </a:rPr>
              <a:t>the </a:t>
            </a:r>
            <a:r>
              <a:rPr lang="en-US" sz="2000" kern="0" spc="-60" dirty="0" smtClean="0">
                <a:solidFill>
                  <a:srgbClr val="FFFFFF"/>
                </a:solidFill>
                <a:cs typeface="Arial" panose="020B0604020202020204" pitchFamily="34" charset="0"/>
              </a:rPr>
              <a:t>presenters </a:t>
            </a:r>
            <a:r>
              <a:rPr lang="en-US" sz="2000" kern="0" spc="-60" dirty="0">
                <a:solidFill>
                  <a:srgbClr val="FFFFFF"/>
                </a:solidFill>
                <a:cs typeface="Arial" panose="020B0604020202020204" pitchFamily="34" charset="0"/>
              </a:rPr>
              <a:t>to be of a high quality</a:t>
            </a:r>
            <a:endParaRPr kumimoji="0" lang="en-US" sz="1100" b="0" i="0" u="none" strike="noStrike" kern="0" cap="none" spc="0" normalizeH="0" baseline="0" noProof="0" dirty="0" smtClean="0">
              <a:ln>
                <a:noFill/>
              </a:ln>
              <a:solidFill>
                <a:sysClr val="windowText" lastClr="000000"/>
              </a:solidFill>
              <a:effectLst/>
              <a:uLnTx/>
              <a:uFillTx/>
            </a:endParaRPr>
          </a:p>
        </p:txBody>
      </p:sp>
      <p:pic>
        <p:nvPicPr>
          <p:cNvPr id="10" name="Content Placeholder 3"/>
          <p:cNvPicPr>
            <a:picLocks noGrp="1" noChangeAspect="1"/>
          </p:cNvPicPr>
          <p:nvPr>
            <p:ph idx="1"/>
          </p:nvPr>
        </p:nvPicPr>
        <p:blipFill rotWithShape="1">
          <a:blip r:embed="rId4"/>
          <a:srcRect l="5880" t="22970" b="12110"/>
          <a:stretch/>
        </p:blipFill>
        <p:spPr>
          <a:xfrm>
            <a:off x="7929666" y="4336612"/>
            <a:ext cx="4223750" cy="1620570"/>
          </a:xfrm>
          <a:prstGeom prst="rect">
            <a:avLst/>
          </a:prstGeom>
        </p:spPr>
      </p:pic>
      <p:sp>
        <p:nvSpPr>
          <p:cNvPr id="7" name="Rectangle 6"/>
          <p:cNvSpPr/>
          <p:nvPr/>
        </p:nvSpPr>
        <p:spPr>
          <a:xfrm>
            <a:off x="5977217" y="3244334"/>
            <a:ext cx="237566" cy="369332"/>
          </a:xfrm>
          <a:prstGeom prst="rect">
            <a:avLst/>
          </a:prstGeom>
        </p:spPr>
        <p:txBody>
          <a:bodyPr wrap="none">
            <a:spAutoFit/>
          </a:bodyPr>
          <a:lstStyle/>
          <a:p>
            <a:r>
              <a:rPr lang="en-US" dirty="0"/>
              <a:t> </a:t>
            </a:r>
          </a:p>
        </p:txBody>
      </p:sp>
    </p:spTree>
    <p:extLst>
      <p:ext uri="{BB962C8B-B14F-4D97-AF65-F5344CB8AC3E}">
        <p14:creationId xmlns:p14="http://schemas.microsoft.com/office/powerpoint/2010/main" val="2924859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08535" y="2295928"/>
            <a:ext cx="6096000" cy="3493264"/>
          </a:xfrm>
          <a:prstGeom prst="rect">
            <a:avLst/>
          </a:prstGeom>
        </p:spPr>
        <p:txBody>
          <a:bodyPr>
            <a:spAutoFit/>
          </a:bodyPr>
          <a:lstStyle/>
          <a:p>
            <a:pPr fontAlgn="base">
              <a:spcBef>
                <a:spcPts val="1000"/>
              </a:spcBef>
              <a:buFont typeface="Arial" panose="020B0604020202020204" pitchFamily="34" charset="0"/>
              <a:buChar char="•"/>
            </a:pPr>
            <a:r>
              <a:rPr lang="en-US" sz="2800" dirty="0" smtClean="0">
                <a:solidFill>
                  <a:srgbClr val="FFFFFF"/>
                </a:solidFill>
                <a:latin typeface="Calibri" panose="020F0502020204030204" pitchFamily="34" charset="0"/>
              </a:rPr>
              <a:t>IP </a:t>
            </a:r>
            <a:r>
              <a:rPr lang="en-US" sz="2800" dirty="0">
                <a:solidFill>
                  <a:srgbClr val="FFFFFF"/>
                </a:solidFill>
                <a:latin typeface="Calibri" panose="020F0502020204030204" pitchFamily="34" charset="0"/>
              </a:rPr>
              <a:t>Clinic: TTIPO &amp; CARIRI Collaborative Initiative</a:t>
            </a:r>
            <a:endParaRPr lang="en-US" dirty="0">
              <a:solidFill>
                <a:srgbClr val="FFFFFF"/>
              </a:solidFill>
              <a:latin typeface="Arial" panose="020B0604020202020204" pitchFamily="34" charset="0"/>
            </a:endParaRPr>
          </a:p>
          <a:p>
            <a:pPr fontAlgn="base">
              <a:spcBef>
                <a:spcPts val="1000"/>
              </a:spcBef>
              <a:buFont typeface="Arial" panose="020B0604020202020204" pitchFamily="34" charset="0"/>
              <a:buChar char="•"/>
            </a:pPr>
            <a:r>
              <a:rPr lang="en-US" sz="2800" dirty="0" smtClean="0">
                <a:solidFill>
                  <a:srgbClr val="FFFFFF"/>
                </a:solidFill>
                <a:latin typeface="Calibri" panose="020F0502020204030204" pitchFamily="34" charset="0"/>
              </a:rPr>
              <a:t>Product </a:t>
            </a:r>
            <a:r>
              <a:rPr lang="en-US" sz="2800" dirty="0">
                <a:solidFill>
                  <a:srgbClr val="FFFFFF"/>
                </a:solidFill>
                <a:latin typeface="Calibri" panose="020F0502020204030204" pitchFamily="34" charset="0"/>
              </a:rPr>
              <a:t>Standardization and Recipe Documentation</a:t>
            </a:r>
            <a:endParaRPr lang="en-US" dirty="0">
              <a:solidFill>
                <a:srgbClr val="FFFFFF"/>
              </a:solidFill>
              <a:latin typeface="Arial" panose="020B0604020202020204" pitchFamily="34" charset="0"/>
            </a:endParaRPr>
          </a:p>
          <a:p>
            <a:pPr fontAlgn="base">
              <a:spcBef>
                <a:spcPts val="1000"/>
              </a:spcBef>
              <a:buFont typeface="Arial" panose="020B0604020202020204" pitchFamily="34" charset="0"/>
              <a:buChar char="•"/>
            </a:pPr>
            <a:r>
              <a:rPr lang="en-US" sz="2800" dirty="0" smtClean="0">
                <a:solidFill>
                  <a:srgbClr val="FFFFFF"/>
                </a:solidFill>
                <a:latin typeface="Calibri" panose="020F0502020204030204" pitchFamily="34" charset="0"/>
              </a:rPr>
              <a:t>Exploration </a:t>
            </a:r>
            <a:r>
              <a:rPr lang="en-US" sz="2800" dirty="0">
                <a:solidFill>
                  <a:srgbClr val="FFFFFF"/>
                </a:solidFill>
                <a:latin typeface="Calibri" panose="020F0502020204030204" pitchFamily="34" charset="0"/>
              </a:rPr>
              <a:t>of the Implementation of Proper Food Safety Practices</a:t>
            </a:r>
            <a:endParaRPr lang="en-US" dirty="0">
              <a:solidFill>
                <a:srgbClr val="FFFFFF"/>
              </a:solidFill>
              <a:latin typeface="Arial" panose="020B0604020202020204" pitchFamily="34" charset="0"/>
            </a:endParaRPr>
          </a:p>
          <a:p>
            <a:pPr fontAlgn="base">
              <a:spcBef>
                <a:spcPts val="1000"/>
              </a:spcBef>
              <a:buFont typeface="Arial" panose="020B0604020202020204" pitchFamily="34" charset="0"/>
              <a:buChar char="•"/>
            </a:pPr>
            <a:r>
              <a:rPr lang="en-US" sz="2800" dirty="0" smtClean="0">
                <a:solidFill>
                  <a:srgbClr val="FFFFFF"/>
                </a:solidFill>
                <a:latin typeface="Calibri" panose="020F0502020204030204" pitchFamily="34" charset="0"/>
              </a:rPr>
              <a:t>Increased </a:t>
            </a:r>
            <a:r>
              <a:rPr lang="en-US" sz="2800" dirty="0">
                <a:solidFill>
                  <a:srgbClr val="FFFFFF"/>
                </a:solidFill>
                <a:latin typeface="Calibri" panose="020F0502020204030204" pitchFamily="34" charset="0"/>
              </a:rPr>
              <a:t>interest in Brand Protection</a:t>
            </a:r>
            <a:endParaRPr lang="en-US" dirty="0">
              <a:solidFill>
                <a:srgbClr val="FFFFFF"/>
              </a:solidFill>
              <a:latin typeface="Arial" panose="020B0604020202020204" pitchFamily="34" charset="0"/>
            </a:endParaRPr>
          </a:p>
        </p:txBody>
      </p:sp>
      <p:sp>
        <p:nvSpPr>
          <p:cNvPr id="5" name="Rectangle 4"/>
          <p:cNvSpPr/>
          <p:nvPr/>
        </p:nvSpPr>
        <p:spPr>
          <a:xfrm>
            <a:off x="5358970" y="254584"/>
            <a:ext cx="5395131" cy="769441"/>
          </a:xfrm>
          <a:prstGeom prst="rect">
            <a:avLst/>
          </a:prstGeom>
        </p:spPr>
        <p:txBody>
          <a:bodyPr wrap="none">
            <a:spAutoFit/>
          </a:bodyPr>
          <a:lstStyle/>
          <a:p>
            <a:r>
              <a:rPr lang="en-US" sz="4400" dirty="0">
                <a:solidFill>
                  <a:srgbClr val="FFFFFF"/>
                </a:solidFill>
                <a:latin typeface="Calibri" panose="020F0502020204030204" pitchFamily="34" charset="0"/>
              </a:rPr>
              <a:t>What Happened Next?</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32874"/>
            <a:ext cx="3696346" cy="3425126"/>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7675"/>
          <a:stretch/>
        </p:blipFill>
        <p:spPr>
          <a:xfrm>
            <a:off x="0" y="-263472"/>
            <a:ext cx="3696346" cy="3696346"/>
          </a:xfrm>
          <a:prstGeom prst="rect">
            <a:avLst/>
          </a:prstGeom>
        </p:spPr>
      </p:pic>
    </p:spTree>
    <p:extLst>
      <p:ext uri="{BB962C8B-B14F-4D97-AF65-F5344CB8AC3E}">
        <p14:creationId xmlns:p14="http://schemas.microsoft.com/office/powerpoint/2010/main" val="39392807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ristiann_sonny_testimonial (72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02873" y="322881"/>
            <a:ext cx="10927866" cy="6146925"/>
          </a:xfrm>
          <a:prstGeom prst="rect">
            <a:avLst/>
          </a:prstGeom>
        </p:spPr>
      </p:pic>
    </p:spTree>
    <p:extLst>
      <p:ext uri="{BB962C8B-B14F-4D97-AF65-F5344CB8AC3E}">
        <p14:creationId xmlns:p14="http://schemas.microsoft.com/office/powerpoint/2010/main" val="33878786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8827" y="951925"/>
            <a:ext cx="7505323" cy="1309766"/>
          </a:xfrm>
        </p:spPr>
        <p:txBody>
          <a:bodyPr>
            <a:noAutofit/>
          </a:bodyPr>
          <a:lstStyle/>
          <a:p>
            <a:pPr algn="ctr"/>
            <a:r>
              <a:rPr lang="en-US" sz="3200" b="1" dirty="0" err="1" smtClean="0">
                <a:solidFill>
                  <a:schemeClr val="bg1"/>
                </a:solidFill>
                <a:effectLst>
                  <a:outerShdw blurRad="38100" dist="38100" dir="2700000" algn="tl">
                    <a:srgbClr val="000000">
                      <a:alpha val="43137"/>
                    </a:srgbClr>
                  </a:outerShdw>
                </a:effectLst>
              </a:rPr>
              <a:t>Masterclass</a:t>
            </a:r>
            <a:r>
              <a:rPr lang="en-US" sz="3200" b="1" dirty="0" smtClean="0">
                <a:solidFill>
                  <a:schemeClr val="bg1"/>
                </a:solidFill>
                <a:effectLst>
                  <a:outerShdw blurRad="38100" dist="38100" dir="2700000" algn="tl">
                    <a:srgbClr val="000000">
                      <a:alpha val="43137"/>
                    </a:srgbClr>
                  </a:outerShdw>
                </a:effectLst>
              </a:rPr>
              <a:t> On Identifying, Protecting, Valuing, And Earning From Your Creative Assets In Our Evolving Economy</a:t>
            </a:r>
            <a:endParaRPr lang="en-US" sz="3200" dirty="0">
              <a:solidFill>
                <a:schemeClr val="bg1"/>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stretch>
            <a:fillRect/>
          </a:stretch>
        </p:blipFill>
        <p:spPr>
          <a:xfrm>
            <a:off x="4029974" y="3069125"/>
            <a:ext cx="8183031" cy="3764194"/>
          </a:xfrm>
          <a:prstGeom prst="rect">
            <a:avLst/>
          </a:prstGeom>
        </p:spPr>
      </p:pic>
      <p:pic>
        <p:nvPicPr>
          <p:cNvPr id="5" name="Picture 4"/>
          <p:cNvPicPr>
            <a:picLocks noChangeAspect="1"/>
          </p:cNvPicPr>
          <p:nvPr/>
        </p:nvPicPr>
        <p:blipFill>
          <a:blip r:embed="rId3"/>
          <a:stretch>
            <a:fillRect/>
          </a:stretch>
        </p:blipFill>
        <p:spPr>
          <a:xfrm>
            <a:off x="-2687" y="0"/>
            <a:ext cx="4034662" cy="2764022"/>
          </a:xfrm>
          <a:prstGeom prst="rect">
            <a:avLst/>
          </a:prstGeom>
        </p:spPr>
      </p:pic>
      <p:pic>
        <p:nvPicPr>
          <p:cNvPr id="6" name="Picture 5"/>
          <p:cNvPicPr>
            <a:picLocks noChangeAspect="1"/>
          </p:cNvPicPr>
          <p:nvPr/>
        </p:nvPicPr>
        <p:blipFill>
          <a:blip r:embed="rId4"/>
          <a:stretch>
            <a:fillRect/>
          </a:stretch>
        </p:blipFill>
        <p:spPr>
          <a:xfrm>
            <a:off x="3183" y="2764022"/>
            <a:ext cx="4028792" cy="2783713"/>
          </a:xfrm>
          <a:prstGeom prst="rect">
            <a:avLst/>
          </a:prstGeom>
        </p:spPr>
      </p:pic>
      <p:pic>
        <p:nvPicPr>
          <p:cNvPr id="7" name="Picture 6"/>
          <p:cNvPicPr>
            <a:picLocks noChangeAspect="1"/>
          </p:cNvPicPr>
          <p:nvPr/>
        </p:nvPicPr>
        <p:blipFill>
          <a:blip r:embed="rId5"/>
          <a:stretch>
            <a:fillRect/>
          </a:stretch>
        </p:blipFill>
        <p:spPr>
          <a:xfrm>
            <a:off x="1513768" y="5495830"/>
            <a:ext cx="1001751" cy="1362170"/>
          </a:xfrm>
          <a:prstGeom prst="rect">
            <a:avLst/>
          </a:prstGeom>
        </p:spPr>
      </p:pic>
    </p:spTree>
    <p:extLst>
      <p:ext uri="{BB962C8B-B14F-4D97-AF65-F5344CB8AC3E}">
        <p14:creationId xmlns:p14="http://schemas.microsoft.com/office/powerpoint/2010/main" val="16824567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04959" y="2007217"/>
            <a:ext cx="2394661" cy="2231679"/>
          </a:xfrm>
          <a:prstGeom prst="rect">
            <a:avLst/>
          </a:prstGeom>
        </p:spPr>
      </p:pic>
      <p:sp>
        <p:nvSpPr>
          <p:cNvPr id="6" name="Rectangle 5"/>
          <p:cNvSpPr/>
          <p:nvPr/>
        </p:nvSpPr>
        <p:spPr>
          <a:xfrm>
            <a:off x="71661" y="168402"/>
            <a:ext cx="9533298" cy="5909310"/>
          </a:xfrm>
          <a:prstGeom prst="rect">
            <a:avLst/>
          </a:prstGeom>
        </p:spPr>
        <p:txBody>
          <a:bodyPr wrap="square">
            <a:spAutoFit/>
          </a:bodyPr>
          <a:lstStyle/>
          <a:p>
            <a:r>
              <a:rPr lang="en-US" i="1" dirty="0">
                <a:solidFill>
                  <a:schemeClr val="bg1"/>
                </a:solidFill>
              </a:rPr>
              <a:t>After coming up with the concept of the Ideas Empowered event, I approached TTIPO for </a:t>
            </a:r>
            <a:r>
              <a:rPr lang="en-US" i="1" dirty="0" smtClean="0">
                <a:solidFill>
                  <a:schemeClr val="bg1"/>
                </a:solidFill>
              </a:rPr>
              <a:t>a possible </a:t>
            </a:r>
            <a:r>
              <a:rPr lang="en-US" i="1" dirty="0">
                <a:solidFill>
                  <a:schemeClr val="bg1"/>
                </a:solidFill>
              </a:rPr>
              <a:t>collaboration which was successful and snowballed into support by the </a:t>
            </a:r>
            <a:r>
              <a:rPr lang="en-US" i="1" dirty="0" smtClean="0">
                <a:solidFill>
                  <a:schemeClr val="bg1"/>
                </a:solidFill>
              </a:rPr>
              <a:t>WIPO Academy</a:t>
            </a:r>
            <a:r>
              <a:rPr lang="en-US" i="1" dirty="0">
                <a:solidFill>
                  <a:schemeClr val="bg1"/>
                </a:solidFill>
              </a:rPr>
              <a:t>. Ideas Empowered provided content aimed at broadening the horizons of all </a:t>
            </a:r>
            <a:r>
              <a:rPr lang="en-US" i="1" dirty="0" err="1" smtClean="0">
                <a:solidFill>
                  <a:schemeClr val="bg1"/>
                </a:solidFill>
              </a:rPr>
              <a:t>creatives</a:t>
            </a:r>
            <a:r>
              <a:rPr lang="en-US" i="1" dirty="0" smtClean="0">
                <a:solidFill>
                  <a:schemeClr val="bg1"/>
                </a:solidFill>
              </a:rPr>
              <a:t> and </a:t>
            </a:r>
            <a:r>
              <a:rPr lang="en-US" i="1" dirty="0">
                <a:solidFill>
                  <a:schemeClr val="bg1"/>
                </a:solidFill>
              </a:rPr>
              <a:t>was delivered in the form of powerful discussions on intellectual property rights and </a:t>
            </a:r>
            <a:r>
              <a:rPr lang="en-US" i="1" dirty="0" smtClean="0">
                <a:solidFill>
                  <a:schemeClr val="bg1"/>
                </a:solidFill>
              </a:rPr>
              <a:t>its application </a:t>
            </a:r>
            <a:r>
              <a:rPr lang="en-US" i="1" dirty="0">
                <a:solidFill>
                  <a:schemeClr val="bg1"/>
                </a:solidFill>
              </a:rPr>
              <a:t>in the digital world and innovation; the exploration of opportunities in </a:t>
            </a:r>
            <a:r>
              <a:rPr lang="en-US" i="1" dirty="0" err="1">
                <a:solidFill>
                  <a:schemeClr val="bg1"/>
                </a:solidFill>
              </a:rPr>
              <a:t>blockchain</a:t>
            </a:r>
            <a:r>
              <a:rPr lang="en-US" i="1" dirty="0">
                <a:solidFill>
                  <a:schemeClr val="bg1"/>
                </a:solidFill>
              </a:rPr>
              <a:t>; </a:t>
            </a:r>
            <a:r>
              <a:rPr lang="en-US" i="1" dirty="0" smtClean="0">
                <a:solidFill>
                  <a:schemeClr val="bg1"/>
                </a:solidFill>
              </a:rPr>
              <a:t>&amp; measuring </a:t>
            </a:r>
            <a:r>
              <a:rPr lang="en-US" i="1" dirty="0">
                <a:solidFill>
                  <a:schemeClr val="bg1"/>
                </a:solidFill>
              </a:rPr>
              <a:t>value in creative industries. The event ended with a campfire discussion </a:t>
            </a:r>
            <a:r>
              <a:rPr lang="en-US" i="1" dirty="0" smtClean="0">
                <a:solidFill>
                  <a:schemeClr val="bg1"/>
                </a:solidFill>
              </a:rPr>
              <a:t>providing insight </a:t>
            </a:r>
            <a:r>
              <a:rPr lang="en-US" i="1" dirty="0">
                <a:solidFill>
                  <a:schemeClr val="bg1"/>
                </a:solidFill>
              </a:rPr>
              <a:t>on how the various touch points discussed throughout the day could aid the </a:t>
            </a:r>
            <a:r>
              <a:rPr lang="en-US" i="1" dirty="0" smtClean="0">
                <a:solidFill>
                  <a:schemeClr val="bg1"/>
                </a:solidFill>
              </a:rPr>
              <a:t>development and </a:t>
            </a:r>
            <a:r>
              <a:rPr lang="en-US" i="1" dirty="0">
                <a:solidFill>
                  <a:schemeClr val="bg1"/>
                </a:solidFill>
              </a:rPr>
              <a:t>growth of the Trinidad &amp; Tobago Carnival Industry. </a:t>
            </a:r>
            <a:endParaRPr lang="en-US" i="1" dirty="0" smtClean="0">
              <a:solidFill>
                <a:schemeClr val="bg1"/>
              </a:solidFill>
            </a:endParaRPr>
          </a:p>
          <a:p>
            <a:r>
              <a:rPr lang="en-US" i="1" dirty="0" smtClean="0">
                <a:solidFill>
                  <a:schemeClr val="bg1"/>
                </a:solidFill>
              </a:rPr>
              <a:t>The </a:t>
            </a:r>
            <a:r>
              <a:rPr lang="en-US" i="1" dirty="0">
                <a:solidFill>
                  <a:schemeClr val="bg1"/>
                </a:solidFill>
              </a:rPr>
              <a:t>WIPO Academy in this </a:t>
            </a:r>
            <a:r>
              <a:rPr lang="en-US" i="1" dirty="0" smtClean="0">
                <a:solidFill>
                  <a:schemeClr val="bg1"/>
                </a:solidFill>
              </a:rPr>
              <a:t>regard provided </a:t>
            </a:r>
            <a:r>
              <a:rPr lang="en-US" i="1" dirty="0">
                <a:solidFill>
                  <a:schemeClr val="bg1"/>
                </a:solidFill>
              </a:rPr>
              <a:t>the support in the form of Dr. Andres Guadamuz, who as the event’s featured </a:t>
            </a:r>
            <a:r>
              <a:rPr lang="en-US" i="1" dirty="0" smtClean="0">
                <a:solidFill>
                  <a:schemeClr val="bg1"/>
                </a:solidFill>
              </a:rPr>
              <a:t>speaker provided </a:t>
            </a:r>
            <a:r>
              <a:rPr lang="en-US" i="1" dirty="0">
                <a:solidFill>
                  <a:schemeClr val="bg1"/>
                </a:solidFill>
              </a:rPr>
              <a:t>genius insight on IP, Innovation and the </a:t>
            </a:r>
            <a:r>
              <a:rPr lang="en-US" i="1" dirty="0" err="1" smtClean="0">
                <a:solidFill>
                  <a:schemeClr val="bg1"/>
                </a:solidFill>
              </a:rPr>
              <a:t>Blockchain</a:t>
            </a:r>
            <a:r>
              <a:rPr lang="en-US" i="1" dirty="0" smtClean="0">
                <a:solidFill>
                  <a:schemeClr val="bg1"/>
                </a:solidFill>
              </a:rPr>
              <a:t>. The </a:t>
            </a:r>
            <a:r>
              <a:rPr lang="en-US" i="1" dirty="0">
                <a:solidFill>
                  <a:schemeClr val="bg1"/>
                </a:solidFill>
              </a:rPr>
              <a:t>event also provided the platform for the launch of NIPTC, where TTIPO achieved the </a:t>
            </a:r>
            <a:r>
              <a:rPr lang="en-US" i="1" dirty="0" smtClean="0">
                <a:solidFill>
                  <a:schemeClr val="bg1"/>
                </a:solidFill>
              </a:rPr>
              <a:t>honor of </a:t>
            </a:r>
            <a:r>
              <a:rPr lang="en-US" i="1" dirty="0">
                <a:solidFill>
                  <a:schemeClr val="bg1"/>
                </a:solidFill>
              </a:rPr>
              <a:t>having the 12th WIPO Academy IPTI in the world. The WIPO Academy and by extension </a:t>
            </a:r>
            <a:r>
              <a:rPr lang="en-US" i="1" dirty="0" smtClean="0">
                <a:solidFill>
                  <a:schemeClr val="bg1"/>
                </a:solidFill>
              </a:rPr>
              <a:t>the NIPTC </a:t>
            </a:r>
            <a:r>
              <a:rPr lang="en-US" i="1" dirty="0">
                <a:solidFill>
                  <a:schemeClr val="bg1"/>
                </a:solidFill>
              </a:rPr>
              <a:t>has led by action in using Intellectual Property as a tool for the holistic development </a:t>
            </a:r>
            <a:r>
              <a:rPr lang="en-US" i="1" dirty="0" smtClean="0">
                <a:solidFill>
                  <a:schemeClr val="bg1"/>
                </a:solidFill>
              </a:rPr>
              <a:t>of human </a:t>
            </a:r>
            <a:r>
              <a:rPr lang="en-US" i="1" dirty="0">
                <a:solidFill>
                  <a:schemeClr val="bg1"/>
                </a:solidFill>
              </a:rPr>
              <a:t>capital. With myself being involved in this industry from 2014 to present the impact of </a:t>
            </a:r>
            <a:r>
              <a:rPr lang="en-US" i="1" dirty="0" smtClean="0">
                <a:solidFill>
                  <a:schemeClr val="bg1"/>
                </a:solidFill>
              </a:rPr>
              <a:t>all WIPO’s </a:t>
            </a:r>
            <a:r>
              <a:rPr lang="en-US" i="1" dirty="0">
                <a:solidFill>
                  <a:schemeClr val="bg1"/>
                </a:solidFill>
              </a:rPr>
              <a:t>global initiatives have been constantly recognized and appreciated. Recognition as </a:t>
            </a:r>
            <a:r>
              <a:rPr lang="en-US" i="1" dirty="0" smtClean="0">
                <a:solidFill>
                  <a:schemeClr val="bg1"/>
                </a:solidFill>
              </a:rPr>
              <a:t>well has </a:t>
            </a:r>
            <a:r>
              <a:rPr lang="en-US" i="1" dirty="0">
                <a:solidFill>
                  <a:schemeClr val="bg1"/>
                </a:solidFill>
              </a:rPr>
              <a:t>to be extended as well to Mr. Regan Asgarali, Controller of TTIPO for his </a:t>
            </a:r>
            <a:r>
              <a:rPr lang="en-US" i="1" dirty="0" smtClean="0">
                <a:solidFill>
                  <a:schemeClr val="bg1"/>
                </a:solidFill>
              </a:rPr>
              <a:t>unwavering dedication </a:t>
            </a:r>
            <a:r>
              <a:rPr lang="en-US" i="1" dirty="0">
                <a:solidFill>
                  <a:schemeClr val="bg1"/>
                </a:solidFill>
              </a:rPr>
              <a:t>in collaborating with WIPO to foster the development of TTIPO’s capabilities </a:t>
            </a:r>
            <a:r>
              <a:rPr lang="en-US" i="1" dirty="0" smtClean="0">
                <a:solidFill>
                  <a:schemeClr val="bg1"/>
                </a:solidFill>
              </a:rPr>
              <a:t>and operations</a:t>
            </a:r>
            <a:r>
              <a:rPr lang="en-US" i="1" dirty="0">
                <a:solidFill>
                  <a:schemeClr val="bg1"/>
                </a:solidFill>
              </a:rPr>
              <a:t>, &amp; in spearheading the national approach to Intellectual Property Awareness</a:t>
            </a:r>
            <a:r>
              <a:rPr lang="en-US" i="1" dirty="0" smtClean="0">
                <a:solidFill>
                  <a:schemeClr val="bg1"/>
                </a:solidFill>
              </a:rPr>
              <a:t>.</a:t>
            </a:r>
          </a:p>
          <a:p>
            <a:endParaRPr lang="en-US" i="1" dirty="0">
              <a:solidFill>
                <a:schemeClr val="bg1"/>
              </a:solidFill>
            </a:endParaRPr>
          </a:p>
          <a:p>
            <a:r>
              <a:rPr lang="en-US" i="1" dirty="0">
                <a:solidFill>
                  <a:schemeClr val="bg1"/>
                </a:solidFill>
              </a:rPr>
              <a:t>Mr. Kahlil Mohammed</a:t>
            </a:r>
          </a:p>
          <a:p>
            <a:r>
              <a:rPr lang="en-US" i="1" dirty="0">
                <a:solidFill>
                  <a:schemeClr val="bg1"/>
                </a:solidFill>
              </a:rPr>
              <a:t>Intellectual Property Consultant</a:t>
            </a:r>
            <a:endParaRPr lang="en-US" sz="3200" i="1" dirty="0">
              <a:solidFill>
                <a:schemeClr val="bg1"/>
              </a:solidFill>
            </a:endParaRPr>
          </a:p>
        </p:txBody>
      </p:sp>
      <p:pic>
        <p:nvPicPr>
          <p:cNvPr id="2" name="Picture 1">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64040" y="5297423"/>
            <a:ext cx="2727960" cy="1560576"/>
          </a:xfrm>
          <a:prstGeom prst="rect">
            <a:avLst/>
          </a:prstGeom>
        </p:spPr>
      </p:pic>
    </p:spTree>
    <p:extLst>
      <p:ext uri="{BB962C8B-B14F-4D97-AF65-F5344CB8AC3E}">
        <p14:creationId xmlns:p14="http://schemas.microsoft.com/office/powerpoint/2010/main" val="28292797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D1573-4E9F-4F6D-8006-031AF4513679}"/>
              </a:ext>
            </a:extLst>
          </p:cNvPr>
          <p:cNvSpPr>
            <a:spLocks noGrp="1"/>
          </p:cNvSpPr>
          <p:nvPr>
            <p:ph type="title"/>
          </p:nvPr>
        </p:nvSpPr>
        <p:spPr>
          <a:xfrm>
            <a:off x="-1866254" y="2310245"/>
            <a:ext cx="10515600" cy="471783"/>
          </a:xfrm>
        </p:spPr>
        <p:txBody>
          <a:bodyPr>
            <a:normAutofit fontScale="90000"/>
          </a:bodyPr>
          <a:lstStyle/>
          <a:p>
            <a:pPr algn="ctr"/>
            <a:r>
              <a:rPr lang="en-US" sz="4000" b="1" dirty="0">
                <a:solidFill>
                  <a:schemeClr val="bg1"/>
                </a:solidFill>
                <a:latin typeface="+mn-lt"/>
                <a:cs typeface="Arial"/>
              </a:rPr>
              <a:t>1st IA filed through the TTIPO </a:t>
            </a:r>
            <a:endParaRPr lang="en-US" sz="4000" b="1" dirty="0">
              <a:solidFill>
                <a:schemeClr val="bg1"/>
              </a:solidFill>
              <a:latin typeface="+mn-lt"/>
              <a:ea typeface="+mj-lt"/>
              <a:cs typeface="+mj-lt"/>
            </a:endParaRPr>
          </a:p>
          <a:p>
            <a:endParaRPr lang="en-US" sz="4000" dirty="0">
              <a:latin typeface="Arial"/>
              <a:cs typeface="Calibri Light"/>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7404" y="2725744"/>
            <a:ext cx="5276055" cy="2825396"/>
          </a:xfrm>
        </p:spPr>
      </p:pic>
      <p:sp>
        <p:nvSpPr>
          <p:cNvPr id="3" name="Rectangle 2"/>
          <p:cNvSpPr/>
          <p:nvPr/>
        </p:nvSpPr>
        <p:spPr>
          <a:xfrm>
            <a:off x="10290495" y="210391"/>
            <a:ext cx="1542602" cy="830997"/>
          </a:xfrm>
          <a:prstGeom prst="rect">
            <a:avLst/>
          </a:prstGeom>
        </p:spPr>
        <p:txBody>
          <a:bodyPr wrap="none">
            <a:spAutoFit/>
          </a:bodyPr>
          <a:lstStyle/>
          <a:p>
            <a:r>
              <a:rPr lang="pt-BR" sz="4800" dirty="0" smtClean="0">
                <a:solidFill>
                  <a:schemeClr val="bg1"/>
                </a:solidFill>
              </a:rPr>
              <a:t>Brazil</a:t>
            </a:r>
            <a:endParaRPr lang="en-US" sz="4800" dirty="0">
              <a:solidFill>
                <a:schemeClr val="bg1"/>
              </a:solidFill>
            </a:endParaRPr>
          </a:p>
        </p:txBody>
      </p:sp>
      <p:sp>
        <p:nvSpPr>
          <p:cNvPr id="4" name="Rectangle 3"/>
          <p:cNvSpPr/>
          <p:nvPr/>
        </p:nvSpPr>
        <p:spPr>
          <a:xfrm>
            <a:off x="9787344" y="1894747"/>
            <a:ext cx="2045753" cy="830997"/>
          </a:xfrm>
          <a:prstGeom prst="rect">
            <a:avLst/>
          </a:prstGeom>
        </p:spPr>
        <p:txBody>
          <a:bodyPr wrap="none">
            <a:spAutoFit/>
          </a:bodyPr>
          <a:lstStyle/>
          <a:p>
            <a:r>
              <a:rPr lang="pt-BR" sz="4800" dirty="0">
                <a:solidFill>
                  <a:schemeClr val="bg1"/>
                </a:solidFill>
              </a:rPr>
              <a:t>Canada</a:t>
            </a:r>
            <a:endParaRPr lang="en-US" sz="4800" dirty="0"/>
          </a:p>
        </p:txBody>
      </p:sp>
      <p:sp>
        <p:nvSpPr>
          <p:cNvPr id="6" name="Rectangle 5"/>
          <p:cNvSpPr/>
          <p:nvPr/>
        </p:nvSpPr>
        <p:spPr>
          <a:xfrm>
            <a:off x="7674971" y="5604618"/>
            <a:ext cx="4236737" cy="830997"/>
          </a:xfrm>
          <a:prstGeom prst="rect">
            <a:avLst/>
          </a:prstGeom>
        </p:spPr>
        <p:txBody>
          <a:bodyPr wrap="none">
            <a:spAutoFit/>
          </a:bodyPr>
          <a:lstStyle/>
          <a:p>
            <a:r>
              <a:rPr lang="pt-BR" sz="4800" dirty="0">
                <a:solidFill>
                  <a:schemeClr val="bg1"/>
                </a:solidFill>
              </a:rPr>
              <a:t>European Union</a:t>
            </a:r>
            <a:endParaRPr lang="en-US" sz="4800" dirty="0"/>
          </a:p>
        </p:txBody>
      </p:sp>
      <p:sp>
        <p:nvSpPr>
          <p:cNvPr id="7" name="Rectangle 6"/>
          <p:cNvSpPr/>
          <p:nvPr/>
        </p:nvSpPr>
        <p:spPr>
          <a:xfrm>
            <a:off x="7674971" y="4548425"/>
            <a:ext cx="4224746" cy="830997"/>
          </a:xfrm>
          <a:prstGeom prst="rect">
            <a:avLst/>
          </a:prstGeom>
        </p:spPr>
        <p:txBody>
          <a:bodyPr wrap="none">
            <a:spAutoFit/>
          </a:bodyPr>
          <a:lstStyle/>
          <a:p>
            <a:r>
              <a:rPr lang="pt-BR" sz="4800" dirty="0">
                <a:solidFill>
                  <a:schemeClr val="bg1"/>
                </a:solidFill>
              </a:rPr>
              <a:t>United Kingdom</a:t>
            </a:r>
            <a:endParaRPr lang="en-US" sz="4800" dirty="0"/>
          </a:p>
        </p:txBody>
      </p:sp>
      <p:sp>
        <p:nvSpPr>
          <p:cNvPr id="8" name="Rectangle 7"/>
          <p:cNvSpPr/>
          <p:nvPr/>
        </p:nvSpPr>
        <p:spPr>
          <a:xfrm>
            <a:off x="10215346" y="1052569"/>
            <a:ext cx="1617751" cy="830997"/>
          </a:xfrm>
          <a:prstGeom prst="rect">
            <a:avLst/>
          </a:prstGeom>
        </p:spPr>
        <p:txBody>
          <a:bodyPr wrap="none">
            <a:spAutoFit/>
          </a:bodyPr>
          <a:lstStyle/>
          <a:p>
            <a:r>
              <a:rPr lang="pt-BR" sz="4800" dirty="0">
                <a:solidFill>
                  <a:schemeClr val="bg1"/>
                </a:solidFill>
              </a:rPr>
              <a:t>Japan</a:t>
            </a:r>
            <a:endParaRPr lang="en-US" sz="4800" dirty="0"/>
          </a:p>
        </p:txBody>
      </p:sp>
      <p:sp>
        <p:nvSpPr>
          <p:cNvPr id="9" name="Rectangle 8"/>
          <p:cNvSpPr/>
          <p:nvPr/>
        </p:nvSpPr>
        <p:spPr>
          <a:xfrm>
            <a:off x="8455281" y="2753569"/>
            <a:ext cx="3670428" cy="1569660"/>
          </a:xfrm>
          <a:prstGeom prst="rect">
            <a:avLst/>
          </a:prstGeom>
        </p:spPr>
        <p:txBody>
          <a:bodyPr wrap="none">
            <a:spAutoFit/>
          </a:bodyPr>
          <a:lstStyle/>
          <a:p>
            <a:pPr algn="ctr"/>
            <a:r>
              <a:rPr lang="pt-BR" sz="4800" dirty="0">
                <a:solidFill>
                  <a:schemeClr val="bg1"/>
                </a:solidFill>
              </a:rPr>
              <a:t>United States </a:t>
            </a:r>
            <a:endParaRPr lang="pt-BR" sz="4800" dirty="0" smtClean="0">
              <a:solidFill>
                <a:schemeClr val="bg1"/>
              </a:solidFill>
            </a:endParaRPr>
          </a:p>
          <a:p>
            <a:pPr algn="ctr"/>
            <a:r>
              <a:rPr lang="pt-BR" sz="4800" dirty="0" smtClean="0">
                <a:solidFill>
                  <a:schemeClr val="bg1"/>
                </a:solidFill>
              </a:rPr>
              <a:t>of </a:t>
            </a:r>
            <a:r>
              <a:rPr lang="pt-BR" sz="4800" dirty="0">
                <a:solidFill>
                  <a:schemeClr val="bg1"/>
                </a:solidFill>
              </a:rPr>
              <a:t>America</a:t>
            </a:r>
            <a:endParaRPr lang="en-US" sz="4800" dirty="0"/>
          </a:p>
        </p:txBody>
      </p:sp>
      <p:cxnSp>
        <p:nvCxnSpPr>
          <p:cNvPr id="11" name="Straight Arrow Connector 10"/>
          <p:cNvCxnSpPr>
            <a:endCxn id="3" idx="1"/>
          </p:cNvCxnSpPr>
          <p:nvPr/>
        </p:nvCxnSpPr>
        <p:spPr>
          <a:xfrm flipV="1">
            <a:off x="5935494" y="625890"/>
            <a:ext cx="4355001" cy="2340006"/>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5960156" y="1567245"/>
            <a:ext cx="4121491" cy="1693959"/>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5960156" y="2414224"/>
            <a:ext cx="3693489" cy="1110263"/>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5960156" y="3734071"/>
            <a:ext cx="2275325" cy="63185"/>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5979313" y="4014837"/>
            <a:ext cx="1495015" cy="826662"/>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6006148" y="4323229"/>
            <a:ext cx="1574034" cy="1542879"/>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46171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What is CarniCon_">
            <a:hlinkClick r:id="" action="ppaction://media"/>
          </p:cNvPr>
          <p:cNvPicPr>
            <a:picLocks noChangeAspect="1"/>
          </p:cNvPicPr>
          <p:nvPr>
            <a:videoFile r:link="rId1"/>
            <p:extLst>
              <p:ext uri="{DAA4B4D4-6D71-4841-9C94-3DE7FCFB9230}">
                <p14:media xmlns:p14="http://schemas.microsoft.com/office/powerpoint/2010/main" r:embed="rId2">
                  <p14:trim end="302313"/>
                </p14:media>
              </p:ext>
            </p:extLst>
          </p:nvPr>
        </p:nvPicPr>
        <p:blipFill>
          <a:blip r:embed="rId4"/>
          <a:stretch>
            <a:fillRect/>
          </a:stretch>
        </p:blipFill>
        <p:spPr>
          <a:xfrm>
            <a:off x="616864" y="338002"/>
            <a:ext cx="10906125" cy="6134695"/>
          </a:xfrm>
          <a:prstGeom prst="rect">
            <a:avLst/>
          </a:prstGeom>
        </p:spPr>
      </p:pic>
    </p:spTree>
    <p:extLst>
      <p:ext uri="{BB962C8B-B14F-4D97-AF65-F5344CB8AC3E}">
        <p14:creationId xmlns:p14="http://schemas.microsoft.com/office/powerpoint/2010/main" val="26700120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3612" y="1951120"/>
            <a:ext cx="6058546" cy="487282"/>
          </a:xfrm>
        </p:spPr>
        <p:txBody>
          <a:bodyPr>
            <a:normAutofit/>
          </a:bodyPr>
          <a:lstStyle/>
          <a:p>
            <a:pPr algn="ctr"/>
            <a:r>
              <a:rPr lang="en-US" sz="2000" dirty="0" smtClean="0">
                <a:solidFill>
                  <a:schemeClr val="bg1"/>
                </a:solidFill>
              </a:rPr>
              <a:t>290 persons Registered</a:t>
            </a:r>
            <a:endParaRPr lang="en-US" sz="2000" dirty="0">
              <a:solidFill>
                <a:schemeClr val="bg1"/>
              </a:solidFill>
            </a:endParaRPr>
          </a:p>
        </p:txBody>
      </p:sp>
      <p:pic>
        <p:nvPicPr>
          <p:cNvPr id="4" name="Picture 3"/>
          <p:cNvPicPr>
            <a:picLocks noChangeAspect="1"/>
          </p:cNvPicPr>
          <p:nvPr/>
        </p:nvPicPr>
        <p:blipFill rotWithShape="1">
          <a:blip r:embed="rId2"/>
          <a:srcRect l="17052" r="22948"/>
          <a:stretch/>
        </p:blipFill>
        <p:spPr>
          <a:xfrm>
            <a:off x="7038814" y="-11237"/>
            <a:ext cx="5153186" cy="6869237"/>
          </a:xfrm>
          <a:prstGeom prst="rect">
            <a:avLst/>
          </a:prstGeom>
        </p:spPr>
      </p:pic>
      <p:sp>
        <p:nvSpPr>
          <p:cNvPr id="5" name="Title 1"/>
          <p:cNvSpPr txBox="1">
            <a:spLocks/>
          </p:cNvSpPr>
          <p:nvPr/>
        </p:nvSpPr>
        <p:spPr>
          <a:xfrm>
            <a:off x="2465522" y="1951120"/>
            <a:ext cx="6058546" cy="5208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dirty="0" smtClean="0">
                <a:solidFill>
                  <a:schemeClr val="bg1"/>
                </a:solidFill>
              </a:rPr>
              <a:t>Peak attendance of 129</a:t>
            </a:r>
            <a:endParaRPr lang="en-US" sz="2000" dirty="0">
              <a:solidFill>
                <a:schemeClr val="bg1"/>
              </a:solidFill>
            </a:endParaRPr>
          </a:p>
        </p:txBody>
      </p:sp>
      <p:sp>
        <p:nvSpPr>
          <p:cNvPr id="6" name="Title 1"/>
          <p:cNvSpPr txBox="1">
            <a:spLocks/>
          </p:cNvSpPr>
          <p:nvPr/>
        </p:nvSpPr>
        <p:spPr>
          <a:xfrm>
            <a:off x="435244" y="181730"/>
            <a:ext cx="6058546" cy="1325563"/>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rPr>
              <a:t>Topics covered had great potential to aid the Carnival Industry of Trinidad and Tobago</a:t>
            </a:r>
            <a:endParaRPr lang="en-US" dirty="0">
              <a:solidFill>
                <a:schemeClr val="bg1"/>
              </a:solidFill>
            </a:endParaRPr>
          </a:p>
        </p:txBody>
      </p:sp>
      <p:sp>
        <p:nvSpPr>
          <p:cNvPr id="7" name="Right Arrow 6"/>
          <p:cNvSpPr/>
          <p:nvPr/>
        </p:nvSpPr>
        <p:spPr>
          <a:xfrm>
            <a:off x="2962113" y="2044943"/>
            <a:ext cx="1193370" cy="333214"/>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529525" y="2699897"/>
            <a:ext cx="605854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smtClean="0">
                <a:solidFill>
                  <a:schemeClr val="bg1"/>
                </a:solidFill>
              </a:rPr>
              <a:t>Discussions were held to make this a yearly event</a:t>
            </a:r>
            <a:endParaRPr lang="en-US" sz="3600" dirty="0">
              <a:solidFill>
                <a:schemeClr val="bg1"/>
              </a:solidFill>
            </a:endParaRPr>
          </a:p>
        </p:txBody>
      </p:sp>
      <p:pic>
        <p:nvPicPr>
          <p:cNvPr id="9" name="Picture 8"/>
          <p:cNvPicPr>
            <a:picLocks noChangeAspect="1"/>
          </p:cNvPicPr>
          <p:nvPr/>
        </p:nvPicPr>
        <p:blipFill>
          <a:blip r:embed="rId3"/>
          <a:stretch>
            <a:fillRect/>
          </a:stretch>
        </p:blipFill>
        <p:spPr>
          <a:xfrm>
            <a:off x="1779204" y="4207792"/>
            <a:ext cx="3370626" cy="2527970"/>
          </a:xfrm>
          <a:prstGeom prst="rect">
            <a:avLst/>
          </a:prstGeom>
        </p:spPr>
      </p:pic>
    </p:spTree>
    <p:extLst>
      <p:ext uri="{BB962C8B-B14F-4D97-AF65-F5344CB8AC3E}">
        <p14:creationId xmlns:p14="http://schemas.microsoft.com/office/powerpoint/2010/main" val="40995532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4825" y="-214297"/>
            <a:ext cx="10515600" cy="1325563"/>
          </a:xfrm>
        </p:spPr>
        <p:txBody>
          <a:bodyPr/>
          <a:lstStyle/>
          <a:p>
            <a:pPr algn="ctr"/>
            <a:r>
              <a:rPr lang="en-US" dirty="0" smtClean="0">
                <a:solidFill>
                  <a:schemeClr val="bg1"/>
                </a:solidFill>
              </a:rPr>
              <a:t>Topics Covered</a:t>
            </a:r>
            <a:endParaRPr lang="en-US" dirty="0">
              <a:solidFill>
                <a:schemeClr val="bg1"/>
              </a:solidFill>
            </a:endParaRPr>
          </a:p>
        </p:txBody>
      </p:sp>
      <p:sp>
        <p:nvSpPr>
          <p:cNvPr id="4" name="Rectangle 3"/>
          <p:cNvSpPr/>
          <p:nvPr/>
        </p:nvSpPr>
        <p:spPr>
          <a:xfrm>
            <a:off x="129765" y="616133"/>
            <a:ext cx="11805719" cy="6281848"/>
          </a:xfrm>
          <a:prstGeom prst="rect">
            <a:avLst/>
          </a:prstGeom>
        </p:spPr>
        <p:txBody>
          <a:bodyPr wrap="square">
            <a:spAutoFit/>
          </a:bodyPr>
          <a:lstStyle/>
          <a:p>
            <a:pPr marL="342900" indent="-342900">
              <a:lnSpc>
                <a:spcPct val="150000"/>
              </a:lnSpc>
              <a:buAutoNum type="arabicPeriod"/>
            </a:pPr>
            <a:r>
              <a:rPr lang="en-US" dirty="0" smtClean="0">
                <a:solidFill>
                  <a:schemeClr val="bg1"/>
                </a:solidFill>
                <a:effectLst>
                  <a:outerShdw blurRad="38100" dist="38100" dir="2700000" algn="tl">
                    <a:srgbClr val="000000">
                      <a:alpha val="43137"/>
                    </a:srgbClr>
                  </a:outerShdw>
                </a:effectLst>
              </a:rPr>
              <a:t>Intellectual </a:t>
            </a:r>
            <a:r>
              <a:rPr lang="en-US" dirty="0">
                <a:solidFill>
                  <a:schemeClr val="bg1"/>
                </a:solidFill>
                <a:effectLst>
                  <a:outerShdw blurRad="38100" dist="38100" dir="2700000" algn="tl">
                    <a:srgbClr val="000000">
                      <a:alpha val="43137"/>
                    </a:srgbClr>
                  </a:outerShdw>
                </a:effectLst>
              </a:rPr>
              <a:t>Property: The key ingredient in Creation and </a:t>
            </a:r>
            <a:r>
              <a:rPr lang="en-US" dirty="0" smtClean="0">
                <a:solidFill>
                  <a:schemeClr val="bg1"/>
                </a:solidFill>
                <a:effectLst>
                  <a:outerShdw blurRad="38100" dist="38100" dir="2700000" algn="tl">
                    <a:srgbClr val="000000">
                      <a:alpha val="43137"/>
                    </a:srgbClr>
                  </a:outerShdw>
                </a:effectLst>
              </a:rPr>
              <a:t>Innovation</a:t>
            </a:r>
          </a:p>
          <a:p>
            <a:pPr>
              <a:lnSpc>
                <a:spcPct val="150000"/>
              </a:lnSpc>
            </a:pPr>
            <a:r>
              <a:rPr lang="en-US" dirty="0" smtClean="0">
                <a:solidFill>
                  <a:schemeClr val="bg1"/>
                </a:solidFill>
                <a:effectLst>
                  <a:outerShdw blurRad="38100" dist="38100" dir="2700000" algn="tl">
                    <a:srgbClr val="000000">
                      <a:alpha val="43137"/>
                    </a:srgbClr>
                  </a:outerShdw>
                </a:effectLst>
              </a:rPr>
              <a:t>2. Panel Discussion: </a:t>
            </a:r>
            <a:r>
              <a:rPr lang="en-US" dirty="0">
                <a:solidFill>
                  <a:schemeClr val="bg1"/>
                </a:solidFill>
                <a:effectLst>
                  <a:outerShdw blurRad="38100" dist="38100" dir="2700000" algn="tl">
                    <a:srgbClr val="000000">
                      <a:alpha val="43137"/>
                    </a:srgbClr>
                  </a:outerShdw>
                </a:effectLst>
              </a:rPr>
              <a:t>Maximizing Benefits from Intellectual Property Rights (Licensing,</a:t>
            </a:r>
          </a:p>
          <a:p>
            <a:pPr>
              <a:lnSpc>
                <a:spcPct val="150000"/>
              </a:lnSpc>
            </a:pPr>
            <a:r>
              <a:rPr lang="en-US" dirty="0">
                <a:solidFill>
                  <a:schemeClr val="bg1"/>
                </a:solidFill>
                <a:effectLst>
                  <a:outerShdw blurRad="38100" dist="38100" dir="2700000" algn="tl">
                    <a:srgbClr val="000000">
                      <a:alpha val="43137"/>
                    </a:srgbClr>
                  </a:outerShdw>
                </a:effectLst>
              </a:rPr>
              <a:t>Franchising, Merchandising, Inventors Rights, etc</a:t>
            </a:r>
            <a:r>
              <a:rPr lang="en-US" dirty="0" smtClean="0">
                <a:solidFill>
                  <a:schemeClr val="bg1"/>
                </a:solidFill>
                <a:effectLst>
                  <a:outerShdw blurRad="38100" dist="38100" dir="2700000" algn="tl">
                    <a:srgbClr val="000000">
                      <a:alpha val="43137"/>
                    </a:srgbClr>
                  </a:outerShdw>
                </a:effectLst>
              </a:rPr>
              <a:t>.)</a:t>
            </a:r>
          </a:p>
          <a:p>
            <a:pPr>
              <a:lnSpc>
                <a:spcPct val="150000"/>
              </a:lnSpc>
            </a:pPr>
            <a:r>
              <a:rPr lang="en-US" dirty="0" smtClean="0">
                <a:solidFill>
                  <a:schemeClr val="bg1"/>
                </a:solidFill>
                <a:effectLst>
                  <a:outerShdw blurRad="38100" dist="38100" dir="2700000" algn="tl">
                    <a:srgbClr val="000000">
                      <a:alpha val="43137"/>
                    </a:srgbClr>
                  </a:outerShdw>
                </a:effectLst>
              </a:rPr>
              <a:t>3. </a:t>
            </a:r>
            <a:r>
              <a:rPr lang="en-US" dirty="0">
                <a:solidFill>
                  <a:schemeClr val="bg1"/>
                </a:solidFill>
                <a:effectLst>
                  <a:outerShdw blurRad="38100" dist="38100" dir="2700000" algn="tl">
                    <a:srgbClr val="000000">
                      <a:alpha val="43137"/>
                    </a:srgbClr>
                  </a:outerShdw>
                </a:effectLst>
              </a:rPr>
              <a:t>Exploring the types of IP, how IP is protected and scope of </a:t>
            </a:r>
            <a:r>
              <a:rPr lang="en-US" dirty="0" smtClean="0">
                <a:solidFill>
                  <a:schemeClr val="bg1"/>
                </a:solidFill>
                <a:effectLst>
                  <a:outerShdw blurRad="38100" dist="38100" dir="2700000" algn="tl">
                    <a:srgbClr val="000000">
                      <a:alpha val="43137"/>
                    </a:srgbClr>
                  </a:outerShdw>
                </a:effectLst>
              </a:rPr>
              <a:t>protection</a:t>
            </a:r>
          </a:p>
          <a:p>
            <a:pPr>
              <a:lnSpc>
                <a:spcPct val="150000"/>
              </a:lnSpc>
            </a:pPr>
            <a:r>
              <a:rPr lang="en-US" dirty="0" smtClean="0">
                <a:solidFill>
                  <a:schemeClr val="bg1"/>
                </a:solidFill>
                <a:effectLst>
                  <a:outerShdw blurRad="38100" dist="38100" dir="2700000" algn="tl">
                    <a:srgbClr val="000000">
                      <a:alpha val="43137"/>
                    </a:srgbClr>
                  </a:outerShdw>
                </a:effectLst>
              </a:rPr>
              <a:t>4. </a:t>
            </a:r>
            <a:r>
              <a:rPr lang="en-US" dirty="0">
                <a:solidFill>
                  <a:schemeClr val="bg1"/>
                </a:solidFill>
                <a:effectLst>
                  <a:outerShdw blurRad="38100" dist="38100" dir="2700000" algn="tl">
                    <a:srgbClr val="000000">
                      <a:alpha val="43137"/>
                    </a:srgbClr>
                  </a:outerShdw>
                </a:effectLst>
              </a:rPr>
              <a:t>Demystifying NFT’s: The digital future of Creative </a:t>
            </a:r>
            <a:r>
              <a:rPr lang="en-US" dirty="0" smtClean="0">
                <a:solidFill>
                  <a:schemeClr val="bg1"/>
                </a:solidFill>
                <a:effectLst>
                  <a:outerShdw blurRad="38100" dist="38100" dir="2700000" algn="tl">
                    <a:srgbClr val="000000">
                      <a:alpha val="43137"/>
                    </a:srgbClr>
                  </a:outerShdw>
                </a:effectLst>
              </a:rPr>
              <a:t>Expression</a:t>
            </a:r>
          </a:p>
          <a:p>
            <a:pPr>
              <a:lnSpc>
                <a:spcPct val="150000"/>
              </a:lnSpc>
            </a:pPr>
            <a:r>
              <a:rPr lang="en-US" dirty="0" smtClean="0">
                <a:solidFill>
                  <a:schemeClr val="bg1"/>
                </a:solidFill>
                <a:effectLst>
                  <a:outerShdw blurRad="38100" dist="38100" dir="2700000" algn="tl">
                    <a:srgbClr val="000000">
                      <a:alpha val="43137"/>
                    </a:srgbClr>
                  </a:outerShdw>
                </a:effectLst>
              </a:rPr>
              <a:t>5. </a:t>
            </a:r>
            <a:r>
              <a:rPr lang="en-US" dirty="0">
                <a:solidFill>
                  <a:schemeClr val="bg1"/>
                </a:solidFill>
                <a:effectLst>
                  <a:outerShdw blurRad="38100" dist="38100" dir="2700000" algn="tl">
                    <a:srgbClr val="000000">
                      <a:alpha val="43137"/>
                    </a:srgbClr>
                  </a:outerShdw>
                </a:effectLst>
              </a:rPr>
              <a:t>Understanding the NFT </a:t>
            </a:r>
            <a:r>
              <a:rPr lang="en-US" dirty="0" smtClean="0">
                <a:solidFill>
                  <a:schemeClr val="bg1"/>
                </a:solidFill>
                <a:effectLst>
                  <a:outerShdw blurRad="38100" dist="38100" dir="2700000" algn="tl">
                    <a:srgbClr val="000000">
                      <a:alpha val="43137"/>
                    </a:srgbClr>
                  </a:outerShdw>
                </a:effectLst>
              </a:rPr>
              <a:t>Ecosystem</a:t>
            </a:r>
          </a:p>
          <a:p>
            <a:pPr>
              <a:lnSpc>
                <a:spcPct val="150000"/>
              </a:lnSpc>
            </a:pPr>
            <a:r>
              <a:rPr lang="en-US" dirty="0" smtClean="0">
                <a:solidFill>
                  <a:schemeClr val="bg1"/>
                </a:solidFill>
                <a:effectLst>
                  <a:outerShdw blurRad="38100" dist="38100" dir="2700000" algn="tl">
                    <a:srgbClr val="000000">
                      <a:alpha val="43137"/>
                    </a:srgbClr>
                  </a:outerShdw>
                </a:effectLst>
              </a:rPr>
              <a:t>6. </a:t>
            </a:r>
            <a:r>
              <a:rPr lang="en-US" dirty="0">
                <a:solidFill>
                  <a:schemeClr val="bg1"/>
                </a:solidFill>
                <a:effectLst>
                  <a:outerShdw blurRad="38100" dist="38100" dir="2700000" algn="tl">
                    <a:srgbClr val="000000">
                      <a:alpha val="43137"/>
                    </a:srgbClr>
                  </a:outerShdw>
                </a:effectLst>
              </a:rPr>
              <a:t>Smart Contacts &amp; Marketplace Best Practice as the catalyst for IPR's in </a:t>
            </a:r>
            <a:r>
              <a:rPr lang="en-US" dirty="0" smtClean="0">
                <a:solidFill>
                  <a:schemeClr val="bg1"/>
                </a:solidFill>
                <a:effectLst>
                  <a:outerShdw blurRad="38100" dist="38100" dir="2700000" algn="tl">
                    <a:srgbClr val="000000">
                      <a:alpha val="43137"/>
                    </a:srgbClr>
                  </a:outerShdw>
                </a:effectLst>
              </a:rPr>
              <a:t>NFT's followed </a:t>
            </a:r>
            <a:r>
              <a:rPr lang="en-US" dirty="0">
                <a:solidFill>
                  <a:schemeClr val="bg1"/>
                </a:solidFill>
                <a:effectLst>
                  <a:outerShdw blurRad="38100" dist="38100" dir="2700000" algn="tl">
                    <a:srgbClr val="000000">
                      <a:alpha val="43137"/>
                    </a:srgbClr>
                  </a:outerShdw>
                </a:effectLst>
              </a:rPr>
              <a:t>by the launch of the </a:t>
            </a:r>
            <a:r>
              <a:rPr lang="en-US" dirty="0" err="1">
                <a:solidFill>
                  <a:schemeClr val="bg1"/>
                </a:solidFill>
                <a:effectLst>
                  <a:outerShdw blurRad="38100" dist="38100" dir="2700000" algn="tl">
                    <a:srgbClr val="000000">
                      <a:alpha val="43137"/>
                    </a:srgbClr>
                  </a:outerShdw>
                </a:effectLst>
              </a:rPr>
              <a:t>Modcomm</a:t>
            </a:r>
            <a:r>
              <a:rPr lang="en-US" dirty="0">
                <a:solidFill>
                  <a:schemeClr val="bg1"/>
                </a:solidFill>
                <a:effectLst>
                  <a:outerShdw blurRad="38100" dist="38100" dir="2700000" algn="tl">
                    <a:srgbClr val="000000">
                      <a:alpha val="43137"/>
                    </a:srgbClr>
                  </a:outerShdw>
                </a:effectLst>
              </a:rPr>
              <a:t> NFT Marketplace (&amp; initiatives</a:t>
            </a:r>
            <a:r>
              <a:rPr lang="en-US" dirty="0" smtClean="0">
                <a:solidFill>
                  <a:schemeClr val="bg1"/>
                </a:solidFill>
                <a:effectLst>
                  <a:outerShdw blurRad="38100" dist="38100" dir="2700000" algn="tl">
                    <a:srgbClr val="000000">
                      <a:alpha val="43137"/>
                    </a:srgbClr>
                  </a:outerShdw>
                </a:effectLst>
              </a:rPr>
              <a:t>)</a:t>
            </a:r>
          </a:p>
          <a:p>
            <a:pPr>
              <a:lnSpc>
                <a:spcPct val="150000"/>
              </a:lnSpc>
            </a:pPr>
            <a:r>
              <a:rPr lang="en-US" dirty="0" smtClean="0">
                <a:solidFill>
                  <a:schemeClr val="bg1"/>
                </a:solidFill>
                <a:effectLst>
                  <a:outerShdw blurRad="38100" dist="38100" dir="2700000" algn="tl">
                    <a:srgbClr val="000000">
                      <a:alpha val="43137"/>
                    </a:srgbClr>
                  </a:outerShdw>
                </a:effectLst>
              </a:rPr>
              <a:t>7. </a:t>
            </a:r>
            <a:r>
              <a:rPr lang="en-US" dirty="0">
                <a:solidFill>
                  <a:schemeClr val="bg1"/>
                </a:solidFill>
                <a:effectLst>
                  <a:outerShdw blurRad="38100" dist="38100" dir="2700000" algn="tl">
                    <a:srgbClr val="000000">
                      <a:alpha val="43137"/>
                    </a:srgbClr>
                  </a:outerShdw>
                </a:effectLst>
              </a:rPr>
              <a:t>Identifying, Quantifying &amp; Monitoring Value in the Creative </a:t>
            </a:r>
            <a:r>
              <a:rPr lang="en-US" dirty="0" smtClean="0">
                <a:solidFill>
                  <a:schemeClr val="bg1"/>
                </a:solidFill>
                <a:effectLst>
                  <a:outerShdw blurRad="38100" dist="38100" dir="2700000" algn="tl">
                    <a:srgbClr val="000000">
                      <a:alpha val="43137"/>
                    </a:srgbClr>
                  </a:outerShdw>
                </a:effectLst>
              </a:rPr>
              <a:t>Economy</a:t>
            </a:r>
          </a:p>
          <a:p>
            <a:pPr>
              <a:lnSpc>
                <a:spcPct val="150000"/>
              </a:lnSpc>
            </a:pPr>
            <a:r>
              <a:rPr lang="en-US" dirty="0" smtClean="0">
                <a:solidFill>
                  <a:schemeClr val="bg1"/>
                </a:solidFill>
                <a:effectLst>
                  <a:outerShdw blurRad="38100" dist="38100" dir="2700000" algn="tl">
                    <a:srgbClr val="000000">
                      <a:alpha val="43137"/>
                    </a:srgbClr>
                  </a:outerShdw>
                </a:effectLst>
              </a:rPr>
              <a:t>8. </a:t>
            </a:r>
            <a:r>
              <a:rPr lang="en-US" dirty="0">
                <a:solidFill>
                  <a:schemeClr val="bg1"/>
                </a:solidFill>
                <a:effectLst>
                  <a:outerShdw blurRad="38100" dist="38100" dir="2700000" algn="tl">
                    <a:srgbClr val="000000">
                      <a:alpha val="43137"/>
                    </a:srgbClr>
                  </a:outerShdw>
                </a:effectLst>
              </a:rPr>
              <a:t>The Economic Power of Creativity &amp; </a:t>
            </a:r>
            <a:r>
              <a:rPr lang="en-US" dirty="0" smtClean="0">
                <a:solidFill>
                  <a:schemeClr val="bg1"/>
                </a:solidFill>
                <a:effectLst>
                  <a:outerShdw blurRad="38100" dist="38100" dir="2700000" algn="tl">
                    <a:srgbClr val="000000">
                      <a:alpha val="43137"/>
                    </a:srgbClr>
                  </a:outerShdw>
                </a:effectLst>
              </a:rPr>
              <a:t>Culture</a:t>
            </a:r>
          </a:p>
          <a:p>
            <a:pPr>
              <a:lnSpc>
                <a:spcPct val="150000"/>
              </a:lnSpc>
            </a:pPr>
            <a:r>
              <a:rPr lang="en-US" dirty="0" smtClean="0">
                <a:solidFill>
                  <a:schemeClr val="bg1"/>
                </a:solidFill>
                <a:effectLst>
                  <a:outerShdw blurRad="38100" dist="38100" dir="2700000" algn="tl">
                    <a:srgbClr val="000000">
                      <a:alpha val="43137"/>
                    </a:srgbClr>
                  </a:outerShdw>
                </a:effectLst>
              </a:rPr>
              <a:t>9. </a:t>
            </a:r>
            <a:r>
              <a:rPr lang="en-US" dirty="0">
                <a:solidFill>
                  <a:schemeClr val="bg1"/>
                </a:solidFill>
                <a:effectLst>
                  <a:outerShdw blurRad="38100" dist="38100" dir="2700000" algn="tl">
                    <a:srgbClr val="000000">
                      <a:alpha val="43137"/>
                    </a:srgbClr>
                  </a:outerShdw>
                </a:effectLst>
              </a:rPr>
              <a:t>A Creative Industry Stakeholder </a:t>
            </a:r>
            <a:r>
              <a:rPr lang="en-US" dirty="0" smtClean="0">
                <a:solidFill>
                  <a:schemeClr val="bg1"/>
                </a:solidFill>
                <a:effectLst>
                  <a:outerShdw blurRad="38100" dist="38100" dir="2700000" algn="tl">
                    <a:srgbClr val="000000">
                      <a:alpha val="43137"/>
                    </a:srgbClr>
                  </a:outerShdw>
                </a:effectLst>
              </a:rPr>
              <a:t>Discussion</a:t>
            </a:r>
          </a:p>
          <a:p>
            <a:pPr>
              <a:lnSpc>
                <a:spcPct val="150000"/>
              </a:lnSpc>
            </a:pPr>
            <a:r>
              <a:rPr lang="en-US" dirty="0" smtClean="0">
                <a:solidFill>
                  <a:schemeClr val="bg1"/>
                </a:solidFill>
                <a:effectLst>
                  <a:outerShdw blurRad="38100" dist="38100" dir="2700000" algn="tl">
                    <a:srgbClr val="000000">
                      <a:alpha val="43137"/>
                    </a:srgbClr>
                  </a:outerShdw>
                </a:effectLst>
              </a:rPr>
              <a:t>10. </a:t>
            </a:r>
            <a:r>
              <a:rPr lang="en-US" dirty="0">
                <a:solidFill>
                  <a:schemeClr val="bg1"/>
                </a:solidFill>
                <a:effectLst>
                  <a:outerShdw blurRad="38100" dist="38100" dir="2700000" algn="tl">
                    <a:srgbClr val="000000">
                      <a:alpha val="43137"/>
                    </a:srgbClr>
                  </a:outerShdw>
                </a:effectLst>
              </a:rPr>
              <a:t>Fete of The </a:t>
            </a:r>
            <a:r>
              <a:rPr lang="en-US" dirty="0" smtClean="0">
                <a:solidFill>
                  <a:schemeClr val="bg1"/>
                </a:solidFill>
                <a:effectLst>
                  <a:outerShdw blurRad="38100" dist="38100" dir="2700000" algn="tl">
                    <a:srgbClr val="000000">
                      <a:alpha val="43137"/>
                    </a:srgbClr>
                  </a:outerShdw>
                </a:effectLst>
              </a:rPr>
              <a:t>Minds</a:t>
            </a:r>
          </a:p>
          <a:p>
            <a:pPr>
              <a:lnSpc>
                <a:spcPct val="150000"/>
              </a:lnSpc>
            </a:pPr>
            <a:r>
              <a:rPr lang="en-US" dirty="0" smtClean="0">
                <a:solidFill>
                  <a:schemeClr val="bg1"/>
                </a:solidFill>
                <a:effectLst>
                  <a:outerShdw blurRad="38100" dist="38100" dir="2700000" algn="tl">
                    <a:srgbClr val="000000">
                      <a:alpha val="43137"/>
                    </a:srgbClr>
                  </a:outerShdw>
                </a:effectLst>
              </a:rPr>
              <a:t>11. </a:t>
            </a:r>
            <a:r>
              <a:rPr lang="en-US" dirty="0">
                <a:solidFill>
                  <a:schemeClr val="bg1"/>
                </a:solidFill>
                <a:effectLst>
                  <a:outerShdw blurRad="38100" dist="38100" dir="2700000" algn="tl">
                    <a:srgbClr val="000000">
                      <a:alpha val="43137"/>
                    </a:srgbClr>
                  </a:outerShdw>
                </a:effectLst>
              </a:rPr>
              <a:t>Pivoting &amp; Reinventing your Carnival </a:t>
            </a:r>
            <a:r>
              <a:rPr lang="en-US" dirty="0" smtClean="0">
                <a:solidFill>
                  <a:schemeClr val="bg1"/>
                </a:solidFill>
                <a:effectLst>
                  <a:outerShdw blurRad="38100" dist="38100" dir="2700000" algn="tl">
                    <a:srgbClr val="000000">
                      <a:alpha val="43137"/>
                    </a:srgbClr>
                  </a:outerShdw>
                </a:effectLst>
              </a:rPr>
              <a:t>Brand/Business</a:t>
            </a:r>
          </a:p>
          <a:p>
            <a:pPr>
              <a:lnSpc>
                <a:spcPct val="150000"/>
              </a:lnSpc>
            </a:pPr>
            <a:r>
              <a:rPr lang="en-US" dirty="0" smtClean="0">
                <a:solidFill>
                  <a:schemeClr val="bg1"/>
                </a:solidFill>
                <a:effectLst>
                  <a:outerShdw blurRad="38100" dist="38100" dir="2700000" algn="tl">
                    <a:srgbClr val="000000">
                      <a:alpha val="43137"/>
                    </a:srgbClr>
                  </a:outerShdw>
                </a:effectLst>
              </a:rPr>
              <a:t>12. </a:t>
            </a:r>
            <a:r>
              <a:rPr lang="en-US" dirty="0">
                <a:solidFill>
                  <a:schemeClr val="bg1"/>
                </a:solidFill>
                <a:effectLst>
                  <a:outerShdw blurRad="38100" dist="38100" dir="2700000" algn="tl">
                    <a:srgbClr val="000000">
                      <a:alpha val="43137"/>
                    </a:srgbClr>
                  </a:outerShdw>
                </a:effectLst>
              </a:rPr>
              <a:t>An All Inclusive “Mind-Fete” on the opportunities for Bands, Brands, </a:t>
            </a:r>
            <a:r>
              <a:rPr lang="en-US" dirty="0" smtClean="0">
                <a:solidFill>
                  <a:schemeClr val="bg1"/>
                </a:solidFill>
                <a:effectLst>
                  <a:outerShdw blurRad="38100" dist="38100" dir="2700000" algn="tl">
                    <a:srgbClr val="000000">
                      <a:alpha val="43137"/>
                    </a:srgbClr>
                  </a:outerShdw>
                </a:effectLst>
              </a:rPr>
              <a:t>Events, Mas</a:t>
            </a:r>
            <a:r>
              <a:rPr lang="en-US" dirty="0">
                <a:solidFill>
                  <a:schemeClr val="bg1"/>
                </a:solidFill>
                <a:effectLst>
                  <a:outerShdw blurRad="38100" dist="38100" dir="2700000" algn="tl">
                    <a:srgbClr val="000000">
                      <a:alpha val="43137"/>
                    </a:srgbClr>
                  </a:outerShdw>
                </a:effectLst>
              </a:rPr>
              <a:t>, History, Art &amp; Tradition in the Future of Carnival</a:t>
            </a:r>
          </a:p>
        </p:txBody>
      </p:sp>
    </p:spTree>
    <p:extLst>
      <p:ext uri="{BB962C8B-B14F-4D97-AF65-F5344CB8AC3E}">
        <p14:creationId xmlns:p14="http://schemas.microsoft.com/office/powerpoint/2010/main" val="37595931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3559"/>
          <a:stretch/>
        </p:blipFill>
        <p:spPr>
          <a:xfrm>
            <a:off x="-26194" y="0"/>
            <a:ext cx="12218193" cy="6858000"/>
          </a:xfrm>
          <a:prstGeom prst="rect">
            <a:avLst/>
          </a:prstGeom>
        </p:spPr>
      </p:pic>
      <p:sp>
        <p:nvSpPr>
          <p:cNvPr id="2" name="Title 1"/>
          <p:cNvSpPr>
            <a:spLocks noGrp="1"/>
          </p:cNvSpPr>
          <p:nvPr>
            <p:ph type="title"/>
          </p:nvPr>
        </p:nvSpPr>
        <p:spPr>
          <a:xfrm>
            <a:off x="0" y="0"/>
            <a:ext cx="3283320" cy="1325563"/>
          </a:xfrm>
        </p:spPr>
        <p:txBody>
          <a:bodyPr/>
          <a:lstStyle/>
          <a:p>
            <a:pPr algn="ctr"/>
            <a:r>
              <a:rPr lang="en-US" dirty="0">
                <a:effectLst>
                  <a:outerShdw blurRad="38100" dist="38100" dir="2700000" algn="tl">
                    <a:srgbClr val="000000">
                      <a:alpha val="43137"/>
                    </a:srgbClr>
                  </a:outerShdw>
                </a:effectLst>
              </a:rPr>
              <a:t>Thank you!</a:t>
            </a:r>
          </a:p>
        </p:txBody>
      </p:sp>
      <p:pic>
        <p:nvPicPr>
          <p:cNvPr id="4" name="Picture 3">
            <a:hlinkClick r:id="rId3"/>
          </p:cNvPr>
          <p:cNvPicPr>
            <a:picLocks noChangeAspect="1"/>
          </p:cNvPicPr>
          <p:nvPr/>
        </p:nvPicPr>
        <p:blipFill>
          <a:blip r:embed="rId4"/>
          <a:stretch>
            <a:fillRect/>
          </a:stretch>
        </p:blipFill>
        <p:spPr>
          <a:xfrm>
            <a:off x="2462289" y="1067028"/>
            <a:ext cx="516062" cy="517070"/>
          </a:xfrm>
          <a:prstGeom prst="rect">
            <a:avLst/>
          </a:prstGeom>
        </p:spPr>
      </p:pic>
      <p:pic>
        <p:nvPicPr>
          <p:cNvPr id="6" name="Picture 5">
            <a:hlinkClick r:id="rId5"/>
          </p:cNvPr>
          <p:cNvPicPr>
            <a:picLocks noChangeAspect="1"/>
          </p:cNvPicPr>
          <p:nvPr/>
        </p:nvPicPr>
        <p:blipFill>
          <a:blip r:embed="rId6"/>
          <a:stretch>
            <a:fillRect/>
          </a:stretch>
        </p:blipFill>
        <p:spPr>
          <a:xfrm>
            <a:off x="312754" y="1067028"/>
            <a:ext cx="520223" cy="517070"/>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7" name="Picture 6">
            <a:hlinkClick r:id="rId7"/>
          </p:cNvPr>
          <p:cNvPicPr>
            <a:picLocks noChangeAspect="1"/>
          </p:cNvPicPr>
          <p:nvPr/>
        </p:nvPicPr>
        <p:blipFill>
          <a:blip r:embed="rId8"/>
          <a:stretch>
            <a:fillRect/>
          </a:stretch>
        </p:blipFill>
        <p:spPr>
          <a:xfrm>
            <a:off x="1383125" y="1067028"/>
            <a:ext cx="517070" cy="517070"/>
          </a:xfrm>
          <a:prstGeom prst="rect">
            <a:avLst/>
          </a:prstGeom>
        </p:spPr>
      </p:pic>
    </p:spTree>
    <p:extLst>
      <p:ext uri="{BB962C8B-B14F-4D97-AF65-F5344CB8AC3E}">
        <p14:creationId xmlns:p14="http://schemas.microsoft.com/office/powerpoint/2010/main" val="34517431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35366" y="469538"/>
            <a:ext cx="5287224" cy="1893416"/>
          </a:xfrm>
        </p:spPr>
        <p:txBody>
          <a:bodyPr>
            <a:normAutofit/>
          </a:bodyPr>
          <a:lstStyle/>
          <a:p>
            <a:r>
              <a:rPr lang="en-US" sz="3200" dirty="0" smtClean="0">
                <a:solidFill>
                  <a:schemeClr val="bg1"/>
                </a:solidFill>
                <a:effectLst>
                  <a:outerShdw blurRad="38100" dist="38100" dir="2700000" algn="tl">
                    <a:srgbClr val="000000">
                      <a:alpha val="43137"/>
                    </a:srgbClr>
                  </a:outerShdw>
                </a:effectLst>
              </a:rPr>
              <a:t>The Trinidad and Tobago National Intellectual Property Training Center</a:t>
            </a:r>
            <a:endParaRPr lang="en-US" sz="3200" dirty="0">
              <a:solidFill>
                <a:schemeClr val="bg1"/>
              </a:solidFill>
              <a:effectLst>
                <a:outerShdw blurRad="38100" dist="38100" dir="2700000" algn="tl">
                  <a:srgbClr val="000000">
                    <a:alpha val="43137"/>
                  </a:srgbClr>
                </a:outerShdw>
              </a:effectLst>
            </a:endParaRPr>
          </a:p>
        </p:txBody>
      </p:sp>
      <p:sp>
        <p:nvSpPr>
          <p:cNvPr id="5" name="Subtitle 2"/>
          <p:cNvSpPr txBox="1">
            <a:spLocks/>
          </p:cNvSpPr>
          <p:nvPr/>
        </p:nvSpPr>
        <p:spPr>
          <a:xfrm>
            <a:off x="6904776" y="3956365"/>
            <a:ext cx="5287224" cy="1338404"/>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solidFill>
                  <a:schemeClr val="bg1"/>
                </a:solidFill>
                <a:effectLst>
                  <a:outerShdw blurRad="38100" dist="38100" dir="2700000" algn="tl">
                    <a:srgbClr val="000000">
                      <a:alpha val="43137"/>
                    </a:srgbClr>
                  </a:outerShdw>
                </a:effectLst>
              </a:rPr>
              <a:t>Presented by:</a:t>
            </a:r>
          </a:p>
          <a:p>
            <a:r>
              <a:rPr lang="en-US" dirty="0" err="1" smtClean="0">
                <a:solidFill>
                  <a:schemeClr val="bg1"/>
                </a:solidFill>
                <a:effectLst>
                  <a:outerShdw blurRad="38100" dist="38100" dir="2700000" algn="tl">
                    <a:srgbClr val="000000">
                      <a:alpha val="43137"/>
                    </a:srgbClr>
                  </a:outerShdw>
                </a:effectLst>
              </a:rPr>
              <a:t>Mr</a:t>
            </a:r>
            <a:r>
              <a:rPr lang="en-US" dirty="0" smtClean="0">
                <a:solidFill>
                  <a:schemeClr val="bg1"/>
                </a:solidFill>
                <a:effectLst>
                  <a:outerShdw blurRad="38100" dist="38100" dir="2700000" algn="tl">
                    <a:srgbClr val="000000">
                      <a:alpha val="43137"/>
                    </a:srgbClr>
                  </a:outerShdw>
                </a:effectLst>
              </a:rPr>
              <a:t> Regan Asgarali, TTIPO</a:t>
            </a:r>
          </a:p>
          <a:p>
            <a:r>
              <a:rPr lang="en-US" dirty="0" err="1" smtClean="0">
                <a:solidFill>
                  <a:schemeClr val="bg1"/>
                </a:solidFill>
                <a:effectLst>
                  <a:outerShdw blurRad="38100" dist="38100" dir="2700000" algn="tl">
                    <a:srgbClr val="000000">
                      <a:alpha val="43137"/>
                    </a:srgbClr>
                  </a:outerShdw>
                </a:effectLst>
              </a:rPr>
              <a:t>Ms</a:t>
            </a:r>
            <a:r>
              <a:rPr lang="en-US" dirty="0" smtClean="0">
                <a:solidFill>
                  <a:schemeClr val="bg1"/>
                </a:solidFill>
                <a:effectLst>
                  <a:outerShdw blurRad="38100" dist="38100" dir="2700000" algn="tl">
                    <a:srgbClr val="000000">
                      <a:alpha val="43137"/>
                    </a:srgbClr>
                  </a:outerShdw>
                </a:effectLst>
              </a:rPr>
              <a:t> Laura D’abreau, CARIRI</a:t>
            </a:r>
          </a:p>
          <a:p>
            <a:r>
              <a:rPr lang="en-US" dirty="0" err="1" smtClean="0">
                <a:solidFill>
                  <a:schemeClr val="bg1"/>
                </a:solidFill>
                <a:effectLst>
                  <a:outerShdw blurRad="38100" dist="38100" dir="2700000" algn="tl">
                    <a:srgbClr val="000000">
                      <a:alpha val="43137"/>
                    </a:srgbClr>
                  </a:outerShdw>
                </a:effectLst>
              </a:rPr>
              <a:t>Mr</a:t>
            </a:r>
            <a:r>
              <a:rPr lang="en-US" dirty="0" smtClean="0">
                <a:solidFill>
                  <a:schemeClr val="bg1"/>
                </a:solidFill>
                <a:effectLst>
                  <a:outerShdw blurRad="38100" dist="38100" dir="2700000" algn="tl">
                    <a:srgbClr val="000000">
                      <a:alpha val="43137"/>
                    </a:srgbClr>
                  </a:outerShdw>
                </a:effectLst>
              </a:rPr>
              <a:t> Nicholas Gayahpersad, TTIPO</a:t>
            </a:r>
            <a:endParaRPr lang="en-US" dirty="0">
              <a:solidFill>
                <a:schemeClr val="bg1"/>
              </a:solidFill>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307" y="5672380"/>
            <a:ext cx="1015660" cy="101566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6451" y="5482140"/>
            <a:ext cx="1396139" cy="1396139"/>
          </a:xfrm>
          <a:prstGeom prst="rect">
            <a:avLst/>
          </a:prstGeom>
        </p:spPr>
      </p:pic>
      <p:pic>
        <p:nvPicPr>
          <p:cNvPr id="8" name="Picture 7"/>
          <p:cNvPicPr>
            <a:picLocks noChangeAspect="1"/>
          </p:cNvPicPr>
          <p:nvPr/>
        </p:nvPicPr>
        <p:blipFill>
          <a:blip r:embed="rId4"/>
          <a:stretch>
            <a:fillRect/>
          </a:stretch>
        </p:blipFill>
        <p:spPr>
          <a:xfrm>
            <a:off x="8929442" y="5672380"/>
            <a:ext cx="1396340" cy="982610"/>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r="33466"/>
          <a:stretch/>
        </p:blipFill>
        <p:spPr>
          <a:xfrm>
            <a:off x="0" y="0"/>
            <a:ext cx="6844420" cy="6858000"/>
          </a:xfrm>
          <a:prstGeom prst="rect">
            <a:avLst/>
          </a:prstGeom>
        </p:spPr>
      </p:pic>
    </p:spTree>
    <p:extLst>
      <p:ext uri="{BB962C8B-B14F-4D97-AF65-F5344CB8AC3E}">
        <p14:creationId xmlns:p14="http://schemas.microsoft.com/office/powerpoint/2010/main" val="1547994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140" y="317716"/>
            <a:ext cx="5245729" cy="796705"/>
          </a:xfrm>
        </p:spPr>
        <p:txBody>
          <a:bodyPr/>
          <a:lstStyle/>
          <a:p>
            <a:pPr algn="ctr"/>
            <a:r>
              <a:rPr lang="en-US" dirty="0" smtClean="0">
                <a:solidFill>
                  <a:schemeClr val="bg1"/>
                </a:solidFill>
                <a:effectLst>
                  <a:outerShdw blurRad="38100" dist="38100" dir="2700000" algn="tl">
                    <a:srgbClr val="000000">
                      <a:alpha val="43137"/>
                    </a:srgbClr>
                  </a:outerShdw>
                </a:effectLst>
              </a:rPr>
              <a:t>The Mandate</a:t>
            </a:r>
            <a:endParaRPr lang="en-US" dirty="0">
              <a:solidFill>
                <a:schemeClr val="bg1"/>
              </a:solidFill>
              <a:effectLst>
                <a:outerShdw blurRad="38100" dist="38100" dir="2700000" algn="tl">
                  <a:srgbClr val="000000">
                    <a:alpha val="43137"/>
                  </a:srgbClr>
                </a:outerShdw>
              </a:effectLst>
            </a:endParaRPr>
          </a:p>
        </p:txBody>
      </p:sp>
      <p:sp>
        <p:nvSpPr>
          <p:cNvPr id="6" name="Title 1"/>
          <p:cNvSpPr txBox="1">
            <a:spLocks/>
          </p:cNvSpPr>
          <p:nvPr/>
        </p:nvSpPr>
        <p:spPr>
          <a:xfrm>
            <a:off x="60219" y="822701"/>
            <a:ext cx="6433572" cy="6035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panose="020B0604020202020204" pitchFamily="34" charset="0"/>
              <a:buChar char="•"/>
            </a:pPr>
            <a:r>
              <a:rPr lang="en-US" sz="2000" dirty="0" smtClean="0">
                <a:solidFill>
                  <a:schemeClr val="bg1"/>
                </a:solidFill>
              </a:rPr>
              <a:t>The Trinidad and Tobago Intellectual Property Office (TTIPO) with respect to education, is responsible for making Intellectual Property information available to the public.</a:t>
            </a:r>
          </a:p>
          <a:p>
            <a:pPr marL="571500" indent="-571500">
              <a:buFont typeface="Arial" panose="020B0604020202020204" pitchFamily="34" charset="0"/>
              <a:buChar char="•"/>
            </a:pPr>
            <a:endParaRPr lang="en-US" sz="2000" dirty="0">
              <a:solidFill>
                <a:schemeClr val="bg1"/>
              </a:solidFill>
            </a:endParaRPr>
          </a:p>
          <a:p>
            <a:pPr marL="571500" indent="-571500">
              <a:buFont typeface="Arial" panose="020B0604020202020204" pitchFamily="34" charset="0"/>
              <a:buChar char="•"/>
            </a:pPr>
            <a:r>
              <a:rPr lang="en-US" sz="2000" dirty="0" smtClean="0">
                <a:solidFill>
                  <a:schemeClr val="bg1"/>
                </a:solidFill>
              </a:rPr>
              <a:t>Since its creation, the TTIPO has engaged in numerous educational initiatives across Trinidad and Tobago.</a:t>
            </a:r>
          </a:p>
          <a:p>
            <a:endParaRPr lang="en-US" sz="2000" dirty="0">
              <a:solidFill>
                <a:schemeClr val="bg1"/>
              </a:solidFill>
            </a:endParaRPr>
          </a:p>
          <a:p>
            <a:pPr marL="571500" indent="-571500">
              <a:buFont typeface="Arial" panose="020B0604020202020204" pitchFamily="34" charset="0"/>
              <a:buChar char="•"/>
            </a:pPr>
            <a:r>
              <a:rPr lang="en-US" sz="2000" dirty="0" smtClean="0">
                <a:solidFill>
                  <a:schemeClr val="bg1"/>
                </a:solidFill>
              </a:rPr>
              <a:t>In order to foster a culture of respecting IP, education, information and training needed to be formalized. </a:t>
            </a:r>
          </a:p>
          <a:p>
            <a:pPr marL="571500" indent="-571500">
              <a:buFont typeface="Arial" panose="020B0604020202020204" pitchFamily="34" charset="0"/>
              <a:buChar char="•"/>
            </a:pPr>
            <a:endParaRPr lang="en-US" sz="2000" dirty="0">
              <a:solidFill>
                <a:schemeClr val="bg1"/>
              </a:solidFill>
            </a:endParaRPr>
          </a:p>
          <a:p>
            <a:pPr marL="571500" indent="-571500">
              <a:buFont typeface="Arial" panose="020B0604020202020204" pitchFamily="34" charset="0"/>
              <a:buChar char="•"/>
            </a:pPr>
            <a:r>
              <a:rPr lang="en-US" sz="2000" dirty="0" smtClean="0">
                <a:solidFill>
                  <a:schemeClr val="bg1"/>
                </a:solidFill>
              </a:rPr>
              <a:t>The TTIPO is currently integrating IP education into the curricula.</a:t>
            </a:r>
          </a:p>
          <a:p>
            <a:pPr marL="571500" indent="-571500">
              <a:buFont typeface="Arial" panose="020B0604020202020204" pitchFamily="34" charset="0"/>
              <a:buChar char="•"/>
            </a:pPr>
            <a:endParaRPr lang="en-US" sz="2000" dirty="0" smtClean="0">
              <a:solidFill>
                <a:schemeClr val="bg1"/>
              </a:solidFill>
            </a:endParaRPr>
          </a:p>
          <a:p>
            <a:pPr marL="571500" indent="-571500">
              <a:buFont typeface="Arial" panose="020B0604020202020204" pitchFamily="34" charset="0"/>
              <a:buChar char="•"/>
            </a:pPr>
            <a:r>
              <a:rPr lang="en-US" sz="2000" dirty="0" smtClean="0">
                <a:solidFill>
                  <a:schemeClr val="bg1"/>
                </a:solidFill>
              </a:rPr>
              <a:t>The Trinidad and Tobago Intellectual Property Office executed a MOU with WIPO towards the establishment of the NIPTC.</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8878" t="25742" b="26205"/>
          <a:stretch/>
        </p:blipFill>
        <p:spPr>
          <a:xfrm>
            <a:off x="6657125" y="4045059"/>
            <a:ext cx="5551182" cy="2812942"/>
          </a:xfrm>
          <a:prstGeom prst="rect">
            <a:avLst/>
          </a:prstGeom>
        </p:spPr>
      </p:pic>
      <p:pic>
        <p:nvPicPr>
          <p:cNvPr id="4" name="Picture 3"/>
          <p:cNvPicPr>
            <a:picLocks noChangeAspect="1"/>
          </p:cNvPicPr>
          <p:nvPr/>
        </p:nvPicPr>
        <p:blipFill>
          <a:blip r:embed="rId3"/>
          <a:stretch>
            <a:fillRect/>
          </a:stretch>
        </p:blipFill>
        <p:spPr>
          <a:xfrm>
            <a:off x="6657125" y="-1"/>
            <a:ext cx="5534876" cy="4045060"/>
          </a:xfrm>
          <a:prstGeom prst="rect">
            <a:avLst/>
          </a:prstGeom>
        </p:spPr>
      </p:pic>
    </p:spTree>
    <p:extLst>
      <p:ext uri="{BB962C8B-B14F-4D97-AF65-F5344CB8AC3E}">
        <p14:creationId xmlns:p14="http://schemas.microsoft.com/office/powerpoint/2010/main" val="21606542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 y="0"/>
            <a:ext cx="4998203" cy="2944951"/>
          </a:xfrm>
          <a:prstGeom prst="rect">
            <a:avLst/>
          </a:prstGeom>
        </p:spPr>
      </p:pic>
      <p:pic>
        <p:nvPicPr>
          <p:cNvPr id="7" name="Picture 6"/>
          <p:cNvPicPr>
            <a:picLocks noChangeAspect="1"/>
          </p:cNvPicPr>
          <p:nvPr/>
        </p:nvPicPr>
        <p:blipFill>
          <a:blip r:embed="rId3"/>
          <a:stretch>
            <a:fillRect/>
          </a:stretch>
        </p:blipFill>
        <p:spPr>
          <a:xfrm>
            <a:off x="4998201" y="0"/>
            <a:ext cx="7193799" cy="6858000"/>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28701" b="19548"/>
          <a:stretch/>
        </p:blipFill>
        <p:spPr>
          <a:xfrm>
            <a:off x="0" y="2944951"/>
            <a:ext cx="4998201" cy="3913049"/>
          </a:xfrm>
          <a:prstGeom prst="rect">
            <a:avLst/>
          </a:prstGeom>
        </p:spPr>
      </p:pic>
    </p:spTree>
    <p:extLst>
      <p:ext uri="{BB962C8B-B14F-4D97-AF65-F5344CB8AC3E}">
        <p14:creationId xmlns:p14="http://schemas.microsoft.com/office/powerpoint/2010/main" val="1036015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4940" y="-201476"/>
            <a:ext cx="5647841" cy="1325563"/>
          </a:xfrm>
        </p:spPr>
        <p:txBody>
          <a:bodyPr/>
          <a:lstStyle/>
          <a:p>
            <a:r>
              <a:rPr lang="en-US" dirty="0" smtClean="0">
                <a:solidFill>
                  <a:schemeClr val="bg1"/>
                </a:solidFill>
              </a:rPr>
              <a:t>Upcoming </a:t>
            </a:r>
            <a:r>
              <a:rPr lang="en-US" dirty="0" err="1">
                <a:solidFill>
                  <a:schemeClr val="bg1"/>
                </a:solidFill>
              </a:rPr>
              <a:t>P</a:t>
            </a:r>
            <a:r>
              <a:rPr lang="en-US" dirty="0" err="1" smtClean="0">
                <a:solidFill>
                  <a:schemeClr val="bg1"/>
                </a:solidFill>
              </a:rPr>
              <a:t>rogrammes</a:t>
            </a:r>
            <a:endParaRPr lang="en-US" dirty="0">
              <a:solidFill>
                <a:schemeClr val="bg1"/>
              </a:solidFill>
            </a:endParaRPr>
          </a:p>
        </p:txBody>
      </p:sp>
      <p:pic>
        <p:nvPicPr>
          <p:cNvPr id="4" name="Picture 3"/>
          <p:cNvPicPr>
            <a:picLocks noChangeAspect="1"/>
          </p:cNvPicPr>
          <p:nvPr/>
        </p:nvPicPr>
        <p:blipFill>
          <a:blip r:embed="rId2"/>
          <a:stretch>
            <a:fillRect/>
          </a:stretch>
        </p:blipFill>
        <p:spPr>
          <a:xfrm>
            <a:off x="515173" y="1430662"/>
            <a:ext cx="4762000" cy="4575489"/>
          </a:xfrm>
          <a:prstGeom prst="rect">
            <a:avLst/>
          </a:prstGeom>
        </p:spPr>
      </p:pic>
      <p:sp>
        <p:nvSpPr>
          <p:cNvPr id="6" name="Rectangle 5"/>
          <p:cNvSpPr/>
          <p:nvPr/>
        </p:nvSpPr>
        <p:spPr>
          <a:xfrm>
            <a:off x="268528" y="6069123"/>
            <a:ext cx="5445786" cy="523220"/>
          </a:xfrm>
          <a:prstGeom prst="rect">
            <a:avLst/>
          </a:prstGeom>
        </p:spPr>
        <p:txBody>
          <a:bodyPr wrap="none">
            <a:spAutoFit/>
          </a:bodyPr>
          <a:lstStyle/>
          <a:p>
            <a:r>
              <a:rPr lang="en-US" sz="2800" dirty="0">
                <a:solidFill>
                  <a:schemeClr val="bg1"/>
                </a:solidFill>
                <a:effectLst>
                  <a:outerShdw blurRad="38100" dist="38100" dir="2700000" algn="tl">
                    <a:srgbClr val="000000">
                      <a:alpha val="43137"/>
                    </a:srgbClr>
                  </a:outerShdw>
                </a:effectLst>
              </a:rPr>
              <a:t>Introduction</a:t>
            </a:r>
            <a:r>
              <a:rPr lang="en-US" sz="2800" dirty="0">
                <a:effectLst>
                  <a:outerShdw blurRad="38100" dist="38100" dir="2700000" algn="tl">
                    <a:srgbClr val="000000">
                      <a:alpha val="43137"/>
                    </a:srgbClr>
                  </a:outerShdw>
                </a:effectLst>
              </a:rPr>
              <a:t> </a:t>
            </a:r>
            <a:r>
              <a:rPr lang="en-US" sz="2800" dirty="0">
                <a:solidFill>
                  <a:schemeClr val="bg1"/>
                </a:solidFill>
                <a:effectLst>
                  <a:outerShdw blurRad="38100" dist="38100" dir="2700000" algn="tl">
                    <a:srgbClr val="000000">
                      <a:alpha val="43137"/>
                    </a:srgbClr>
                  </a:outerShdw>
                </a:effectLst>
              </a:rPr>
              <a:t>to Intellectual Property</a:t>
            </a:r>
          </a:p>
        </p:txBody>
      </p:sp>
      <p:pic>
        <p:nvPicPr>
          <p:cNvPr id="10" name="Picture 9"/>
          <p:cNvPicPr>
            <a:picLocks noChangeAspect="1"/>
          </p:cNvPicPr>
          <p:nvPr/>
        </p:nvPicPr>
        <p:blipFill>
          <a:blip r:embed="rId3"/>
          <a:stretch>
            <a:fillRect/>
          </a:stretch>
        </p:blipFill>
        <p:spPr>
          <a:xfrm>
            <a:off x="5801568" y="1430662"/>
            <a:ext cx="6142425" cy="4638461"/>
          </a:xfrm>
          <a:prstGeom prst="rect">
            <a:avLst/>
          </a:prstGeom>
        </p:spPr>
      </p:pic>
    </p:spTree>
    <p:extLst>
      <p:ext uri="{BB962C8B-B14F-4D97-AF65-F5344CB8AC3E}">
        <p14:creationId xmlns:p14="http://schemas.microsoft.com/office/powerpoint/2010/main" val="37115759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333429" y="-113023"/>
            <a:ext cx="5337874" cy="9593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olidFill>
                  <a:schemeClr val="bg1"/>
                </a:solidFill>
              </a:rPr>
              <a:t>Proposed </a:t>
            </a:r>
            <a:r>
              <a:rPr lang="en-US" dirty="0" err="1" smtClean="0">
                <a:solidFill>
                  <a:schemeClr val="bg1"/>
                </a:solidFill>
              </a:rPr>
              <a:t>Programmes</a:t>
            </a:r>
            <a:endParaRPr lang="en-US" dirty="0">
              <a:solidFill>
                <a:schemeClr val="bg1"/>
              </a:solidFill>
            </a:endParaRPr>
          </a:p>
        </p:txBody>
      </p:sp>
      <p:pic>
        <p:nvPicPr>
          <p:cNvPr id="9" name="Picture 8"/>
          <p:cNvPicPr>
            <a:picLocks noChangeAspect="1"/>
          </p:cNvPicPr>
          <p:nvPr/>
        </p:nvPicPr>
        <p:blipFill rotWithShape="1">
          <a:blip r:embed="rId2"/>
          <a:srcRect l="31150"/>
          <a:stretch/>
        </p:blipFill>
        <p:spPr>
          <a:xfrm>
            <a:off x="8792123" y="724617"/>
            <a:ext cx="2471726" cy="1608050"/>
          </a:xfrm>
          <a:prstGeom prst="rect">
            <a:avLst/>
          </a:prstGeom>
        </p:spPr>
      </p:pic>
      <p:sp>
        <p:nvSpPr>
          <p:cNvPr id="10" name="Rectangle 9"/>
          <p:cNvSpPr/>
          <p:nvPr/>
        </p:nvSpPr>
        <p:spPr>
          <a:xfrm>
            <a:off x="429787" y="1257800"/>
            <a:ext cx="7583480" cy="646331"/>
          </a:xfrm>
          <a:prstGeom prst="rect">
            <a:avLst/>
          </a:prstGeom>
        </p:spPr>
        <p:txBody>
          <a:bodyPr wrap="square">
            <a:spAutoFit/>
          </a:bodyPr>
          <a:lstStyle/>
          <a:p>
            <a:pPr algn="ctr"/>
            <a:r>
              <a:rPr lang="en-US" dirty="0" smtClean="0">
                <a:solidFill>
                  <a:schemeClr val="bg1"/>
                </a:solidFill>
              </a:rPr>
              <a:t>Provision of </a:t>
            </a:r>
            <a:r>
              <a:rPr lang="en-US" dirty="0">
                <a:solidFill>
                  <a:schemeClr val="bg1"/>
                </a:solidFill>
              </a:rPr>
              <a:t>professional </a:t>
            </a:r>
            <a:r>
              <a:rPr lang="en-US" dirty="0" smtClean="0">
                <a:solidFill>
                  <a:schemeClr val="bg1"/>
                </a:solidFill>
              </a:rPr>
              <a:t>development courses </a:t>
            </a:r>
            <a:r>
              <a:rPr lang="en-US" dirty="0">
                <a:solidFill>
                  <a:schemeClr val="bg1"/>
                </a:solidFill>
              </a:rPr>
              <a:t>and an extra curricular course </a:t>
            </a:r>
            <a:r>
              <a:rPr lang="en-US" dirty="0" smtClean="0">
                <a:solidFill>
                  <a:schemeClr val="bg1"/>
                </a:solidFill>
              </a:rPr>
              <a:t>(Intro </a:t>
            </a:r>
            <a:r>
              <a:rPr lang="en-US" dirty="0">
                <a:solidFill>
                  <a:schemeClr val="bg1"/>
                </a:solidFill>
              </a:rPr>
              <a:t>to </a:t>
            </a:r>
            <a:r>
              <a:rPr lang="en-US" dirty="0" smtClean="0">
                <a:solidFill>
                  <a:schemeClr val="bg1"/>
                </a:solidFill>
              </a:rPr>
              <a:t>IP) </a:t>
            </a:r>
            <a:r>
              <a:rPr lang="en-US" dirty="0">
                <a:solidFill>
                  <a:schemeClr val="bg1"/>
                </a:solidFill>
              </a:rPr>
              <a:t>at a </a:t>
            </a:r>
            <a:r>
              <a:rPr lang="en-US" dirty="0" smtClean="0">
                <a:solidFill>
                  <a:schemeClr val="bg1"/>
                </a:solidFill>
              </a:rPr>
              <a:t>3 weight at the University of the West Indies.</a:t>
            </a:r>
            <a:endParaRPr lang="en-US" dirty="0">
              <a:solidFill>
                <a:schemeClr val="bg1"/>
              </a:solidFill>
            </a:endParaRPr>
          </a:p>
        </p:txBody>
      </p:sp>
      <p:pic>
        <p:nvPicPr>
          <p:cNvPr id="11" name="Picture 10"/>
          <p:cNvPicPr>
            <a:picLocks noChangeAspect="1"/>
          </p:cNvPicPr>
          <p:nvPr/>
        </p:nvPicPr>
        <p:blipFill rotWithShape="1">
          <a:blip r:embed="rId3"/>
          <a:srcRect l="22227" r="10275"/>
          <a:stretch/>
        </p:blipFill>
        <p:spPr>
          <a:xfrm>
            <a:off x="8792123" y="2332667"/>
            <a:ext cx="2472625" cy="1626356"/>
          </a:xfrm>
          <a:prstGeom prst="rect">
            <a:avLst/>
          </a:prstGeom>
        </p:spPr>
      </p:pic>
      <p:sp>
        <p:nvSpPr>
          <p:cNvPr id="12" name="Rectangle 11"/>
          <p:cNvSpPr/>
          <p:nvPr/>
        </p:nvSpPr>
        <p:spPr>
          <a:xfrm>
            <a:off x="154080" y="2765654"/>
            <a:ext cx="8424875" cy="707886"/>
          </a:xfrm>
          <a:prstGeom prst="rect">
            <a:avLst/>
          </a:prstGeom>
        </p:spPr>
        <p:txBody>
          <a:bodyPr wrap="square">
            <a:spAutoFit/>
          </a:bodyPr>
          <a:lstStyle/>
          <a:p>
            <a:pPr algn="ctr"/>
            <a:r>
              <a:rPr lang="en-US" sz="2000" dirty="0">
                <a:solidFill>
                  <a:schemeClr val="bg1"/>
                </a:solidFill>
              </a:rPr>
              <a:t>Intellectual Property and </a:t>
            </a:r>
            <a:r>
              <a:rPr lang="en-US" sz="2000" dirty="0" smtClean="0">
                <a:solidFill>
                  <a:schemeClr val="bg1"/>
                </a:solidFill>
              </a:rPr>
              <a:t>Enforcement for the Trinidad and Tobago </a:t>
            </a:r>
          </a:p>
          <a:p>
            <a:pPr algn="ctr"/>
            <a:r>
              <a:rPr lang="en-US" sz="2000" dirty="0" smtClean="0">
                <a:solidFill>
                  <a:schemeClr val="bg1"/>
                </a:solidFill>
              </a:rPr>
              <a:t>Police Service, Customs Division.</a:t>
            </a:r>
            <a:endParaRPr lang="en-US" sz="2000" dirty="0">
              <a:solidFill>
                <a:schemeClr val="bg1"/>
              </a:solidFill>
            </a:endParaRPr>
          </a:p>
        </p:txBody>
      </p:sp>
      <p:pic>
        <p:nvPicPr>
          <p:cNvPr id="3" name="Picture 2"/>
          <p:cNvPicPr>
            <a:picLocks noChangeAspect="1"/>
          </p:cNvPicPr>
          <p:nvPr/>
        </p:nvPicPr>
        <p:blipFill rotWithShape="1">
          <a:blip r:embed="rId4"/>
          <a:srcRect t="22452" b="25192"/>
          <a:stretch/>
        </p:blipFill>
        <p:spPr>
          <a:xfrm>
            <a:off x="8793022" y="3941928"/>
            <a:ext cx="2471726" cy="1286360"/>
          </a:xfrm>
          <a:prstGeom prst="rect">
            <a:avLst/>
          </a:prstGeom>
        </p:spPr>
      </p:pic>
      <p:sp>
        <p:nvSpPr>
          <p:cNvPr id="13" name="Rectangle 12"/>
          <p:cNvSpPr/>
          <p:nvPr/>
        </p:nvSpPr>
        <p:spPr>
          <a:xfrm>
            <a:off x="719770" y="4212859"/>
            <a:ext cx="7293497" cy="707886"/>
          </a:xfrm>
          <a:prstGeom prst="rect">
            <a:avLst/>
          </a:prstGeom>
        </p:spPr>
        <p:txBody>
          <a:bodyPr wrap="square">
            <a:spAutoFit/>
          </a:bodyPr>
          <a:lstStyle/>
          <a:p>
            <a:pPr algn="ctr"/>
            <a:r>
              <a:rPr lang="en-US" sz="2000" dirty="0" smtClean="0">
                <a:solidFill>
                  <a:schemeClr val="bg1"/>
                </a:solidFill>
              </a:rPr>
              <a:t>Intellectual Property for SMEs workshop to be held in collaboration with CARIRI on a yearly basis.</a:t>
            </a:r>
            <a:endParaRPr lang="en-US" sz="2000" dirty="0">
              <a:solidFill>
                <a:schemeClr val="bg1"/>
              </a:solidFill>
            </a:endParaRPr>
          </a:p>
        </p:txBody>
      </p:sp>
      <p:sp>
        <p:nvSpPr>
          <p:cNvPr id="14" name="Rectangle 13"/>
          <p:cNvSpPr/>
          <p:nvPr/>
        </p:nvSpPr>
        <p:spPr>
          <a:xfrm>
            <a:off x="719770" y="5837598"/>
            <a:ext cx="7293497" cy="707886"/>
          </a:xfrm>
          <a:prstGeom prst="rect">
            <a:avLst/>
          </a:prstGeom>
        </p:spPr>
        <p:txBody>
          <a:bodyPr wrap="square">
            <a:spAutoFit/>
          </a:bodyPr>
          <a:lstStyle/>
          <a:p>
            <a:pPr algn="ctr"/>
            <a:r>
              <a:rPr lang="en-US" sz="2000" dirty="0" smtClean="0">
                <a:solidFill>
                  <a:schemeClr val="bg1"/>
                </a:solidFill>
              </a:rPr>
              <a:t>Development of an IP course for the Creative Industry with a focus on film, fashion, music and mobile apps.</a:t>
            </a:r>
            <a:endParaRPr lang="en-US" sz="2000" dirty="0">
              <a:solidFill>
                <a:schemeClr val="bg1"/>
              </a:solidFill>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78060" y="5666213"/>
            <a:ext cx="913896" cy="91389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46956" y="5650715"/>
            <a:ext cx="963858" cy="963858"/>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65813" y="5650714"/>
            <a:ext cx="964926" cy="964926"/>
          </a:xfrm>
          <a:prstGeom prst="rect">
            <a:avLst/>
          </a:prstGeom>
        </p:spPr>
      </p:pic>
    </p:spTree>
    <p:extLst>
      <p:ext uri="{BB962C8B-B14F-4D97-AF65-F5344CB8AC3E}">
        <p14:creationId xmlns:p14="http://schemas.microsoft.com/office/powerpoint/2010/main" val="31465005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17591" y="-51174"/>
            <a:ext cx="2937095" cy="1325563"/>
          </a:xfrm>
        </p:spPr>
        <p:txBody>
          <a:bodyPr/>
          <a:lstStyle/>
          <a:p>
            <a:pPr algn="ctr"/>
            <a:r>
              <a:rPr lang="en-US" dirty="0" smtClean="0">
                <a:solidFill>
                  <a:schemeClr val="bg1"/>
                </a:solidFill>
                <a:effectLst>
                  <a:outerShdw blurRad="38100" dist="38100" dir="2700000" algn="tl">
                    <a:srgbClr val="000000">
                      <a:alpha val="43137"/>
                    </a:srgbClr>
                  </a:outerShdw>
                </a:effectLst>
              </a:rPr>
              <a:t>Our Trainers</a:t>
            </a:r>
            <a:endParaRPr lang="en-US" dirty="0">
              <a:solidFill>
                <a:schemeClr val="bg1"/>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2"/>
          <a:stretch>
            <a:fillRect/>
          </a:stretch>
        </p:blipFill>
        <p:spPr>
          <a:xfrm>
            <a:off x="0" y="192500"/>
            <a:ext cx="2163778" cy="2163778"/>
          </a:xfrm>
          <a:prstGeom prst="rect">
            <a:avLst/>
          </a:prstGeom>
        </p:spPr>
      </p:pic>
      <p:pic>
        <p:nvPicPr>
          <p:cNvPr id="4" name="Picture 3"/>
          <p:cNvPicPr>
            <a:picLocks noChangeAspect="1"/>
          </p:cNvPicPr>
          <p:nvPr/>
        </p:nvPicPr>
        <p:blipFill>
          <a:blip r:embed="rId3"/>
          <a:stretch>
            <a:fillRect/>
          </a:stretch>
        </p:blipFill>
        <p:spPr>
          <a:xfrm>
            <a:off x="4327551" y="2356277"/>
            <a:ext cx="2163778" cy="2163778"/>
          </a:xfrm>
          <a:prstGeom prst="rect">
            <a:avLst/>
          </a:prstGeom>
        </p:spPr>
      </p:pic>
      <p:pic>
        <p:nvPicPr>
          <p:cNvPr id="5" name="Picture 4"/>
          <p:cNvPicPr>
            <a:picLocks noChangeAspect="1"/>
          </p:cNvPicPr>
          <p:nvPr/>
        </p:nvPicPr>
        <p:blipFill>
          <a:blip r:embed="rId4"/>
          <a:stretch>
            <a:fillRect/>
          </a:stretch>
        </p:blipFill>
        <p:spPr>
          <a:xfrm>
            <a:off x="4327558" y="192501"/>
            <a:ext cx="2163778" cy="2163778"/>
          </a:xfrm>
          <a:prstGeom prst="rect">
            <a:avLst/>
          </a:prstGeom>
        </p:spPr>
      </p:pic>
      <p:pic>
        <p:nvPicPr>
          <p:cNvPr id="6" name="Picture 5"/>
          <p:cNvPicPr>
            <a:picLocks noChangeAspect="1"/>
          </p:cNvPicPr>
          <p:nvPr/>
        </p:nvPicPr>
        <p:blipFill>
          <a:blip r:embed="rId5"/>
          <a:stretch>
            <a:fillRect/>
          </a:stretch>
        </p:blipFill>
        <p:spPr>
          <a:xfrm>
            <a:off x="-1" y="2356278"/>
            <a:ext cx="2163779" cy="2163779"/>
          </a:xfrm>
          <a:prstGeom prst="rect">
            <a:avLst/>
          </a:prstGeom>
        </p:spPr>
      </p:pic>
      <p:pic>
        <p:nvPicPr>
          <p:cNvPr id="7" name="Picture 6"/>
          <p:cNvPicPr>
            <a:picLocks noChangeAspect="1"/>
          </p:cNvPicPr>
          <p:nvPr/>
        </p:nvPicPr>
        <p:blipFill>
          <a:blip r:embed="rId6"/>
          <a:stretch>
            <a:fillRect/>
          </a:stretch>
        </p:blipFill>
        <p:spPr>
          <a:xfrm>
            <a:off x="2163770" y="2356273"/>
            <a:ext cx="2163779" cy="2163779"/>
          </a:xfrm>
          <a:prstGeom prst="rect">
            <a:avLst/>
          </a:prstGeom>
        </p:spPr>
      </p:pic>
      <p:pic>
        <p:nvPicPr>
          <p:cNvPr id="8" name="Picture 7"/>
          <p:cNvPicPr>
            <a:picLocks noChangeAspect="1"/>
          </p:cNvPicPr>
          <p:nvPr/>
        </p:nvPicPr>
        <p:blipFill>
          <a:blip r:embed="rId7"/>
          <a:stretch>
            <a:fillRect/>
          </a:stretch>
        </p:blipFill>
        <p:spPr>
          <a:xfrm>
            <a:off x="2163775" y="192500"/>
            <a:ext cx="2163779" cy="2163779"/>
          </a:xfrm>
          <a:prstGeom prst="rect">
            <a:avLst/>
          </a:prstGeom>
        </p:spPr>
      </p:pic>
      <p:pic>
        <p:nvPicPr>
          <p:cNvPr id="9" name="Picture 8"/>
          <p:cNvPicPr>
            <a:picLocks noChangeAspect="1"/>
          </p:cNvPicPr>
          <p:nvPr/>
        </p:nvPicPr>
        <p:blipFill>
          <a:blip r:embed="rId8"/>
          <a:stretch>
            <a:fillRect/>
          </a:stretch>
        </p:blipFill>
        <p:spPr>
          <a:xfrm>
            <a:off x="-2" y="4520055"/>
            <a:ext cx="2163777" cy="2163777"/>
          </a:xfrm>
          <a:prstGeom prst="rect">
            <a:avLst/>
          </a:prstGeom>
        </p:spPr>
      </p:pic>
      <p:pic>
        <p:nvPicPr>
          <p:cNvPr id="10" name="Picture 9"/>
          <p:cNvPicPr>
            <a:picLocks noChangeAspect="1"/>
          </p:cNvPicPr>
          <p:nvPr/>
        </p:nvPicPr>
        <p:blipFill>
          <a:blip r:embed="rId9"/>
          <a:stretch>
            <a:fillRect/>
          </a:stretch>
        </p:blipFill>
        <p:spPr>
          <a:xfrm>
            <a:off x="2163775" y="4520053"/>
            <a:ext cx="2163778" cy="2163778"/>
          </a:xfrm>
          <a:prstGeom prst="rect">
            <a:avLst/>
          </a:prstGeom>
        </p:spPr>
      </p:pic>
      <p:pic>
        <p:nvPicPr>
          <p:cNvPr id="11" name="Picture 10"/>
          <p:cNvPicPr>
            <a:picLocks noChangeAspect="1"/>
          </p:cNvPicPr>
          <p:nvPr/>
        </p:nvPicPr>
        <p:blipFill>
          <a:blip r:embed="rId10"/>
          <a:stretch>
            <a:fillRect/>
          </a:stretch>
        </p:blipFill>
        <p:spPr>
          <a:xfrm>
            <a:off x="4327552" y="4520054"/>
            <a:ext cx="2163776" cy="2163776"/>
          </a:xfrm>
          <a:prstGeom prst="rect">
            <a:avLst/>
          </a:prstGeom>
        </p:spPr>
      </p:pic>
      <p:sp>
        <p:nvSpPr>
          <p:cNvPr id="12" name="Rectangle 11"/>
          <p:cNvSpPr/>
          <p:nvPr/>
        </p:nvSpPr>
        <p:spPr>
          <a:xfrm>
            <a:off x="7153366" y="1325176"/>
            <a:ext cx="4665553" cy="2554545"/>
          </a:xfrm>
          <a:prstGeom prst="rect">
            <a:avLst/>
          </a:prstGeom>
        </p:spPr>
        <p:txBody>
          <a:bodyPr wrap="square">
            <a:spAutoFit/>
          </a:bodyPr>
          <a:lstStyle/>
          <a:p>
            <a:pPr algn="ctr"/>
            <a:r>
              <a:rPr lang="en-US" sz="2000" dirty="0">
                <a:solidFill>
                  <a:schemeClr val="bg1"/>
                </a:solidFill>
                <a:effectLst>
                  <a:outerShdw blurRad="38100" dist="38100" dir="2700000" algn="tl">
                    <a:srgbClr val="000000">
                      <a:alpha val="43137"/>
                    </a:srgbClr>
                  </a:outerShdw>
                </a:effectLst>
              </a:rPr>
              <a:t>On July 8th to 12th, 2019, the very first Train </a:t>
            </a:r>
            <a:r>
              <a:rPr lang="en-US" sz="2000" dirty="0" smtClean="0">
                <a:solidFill>
                  <a:schemeClr val="bg1"/>
                </a:solidFill>
                <a:effectLst>
                  <a:outerShdw blurRad="38100" dist="38100" dir="2700000" algn="tl">
                    <a:srgbClr val="000000">
                      <a:alpha val="43137"/>
                    </a:srgbClr>
                  </a:outerShdw>
                </a:effectLst>
              </a:rPr>
              <a:t>the Trainer </a:t>
            </a:r>
            <a:r>
              <a:rPr lang="en-US" sz="2000" dirty="0">
                <a:solidFill>
                  <a:schemeClr val="bg1"/>
                </a:solidFill>
                <a:effectLst>
                  <a:outerShdw blurRad="38100" dist="38100" dir="2700000" algn="tl">
                    <a:srgbClr val="000000">
                      <a:alpha val="43137"/>
                    </a:srgbClr>
                  </a:outerShdw>
                </a:effectLst>
              </a:rPr>
              <a:t>Workshop for the establishment of </a:t>
            </a:r>
            <a:r>
              <a:rPr lang="en-US" sz="2000" dirty="0" smtClean="0">
                <a:solidFill>
                  <a:schemeClr val="bg1"/>
                </a:solidFill>
                <a:effectLst>
                  <a:outerShdw blurRad="38100" dist="38100" dir="2700000" algn="tl">
                    <a:srgbClr val="000000">
                      <a:alpha val="43137"/>
                    </a:srgbClr>
                  </a:outerShdw>
                </a:effectLst>
              </a:rPr>
              <a:t>the National </a:t>
            </a:r>
            <a:r>
              <a:rPr lang="en-US" sz="2000" dirty="0">
                <a:solidFill>
                  <a:schemeClr val="bg1"/>
                </a:solidFill>
                <a:effectLst>
                  <a:outerShdw blurRad="38100" dist="38100" dir="2700000" algn="tl">
                    <a:srgbClr val="000000">
                      <a:alpha val="43137"/>
                    </a:srgbClr>
                  </a:outerShdw>
                </a:effectLst>
              </a:rPr>
              <a:t>Intellectual Property Training </a:t>
            </a:r>
            <a:r>
              <a:rPr lang="en-US" sz="2000" dirty="0" smtClean="0">
                <a:solidFill>
                  <a:schemeClr val="bg1"/>
                </a:solidFill>
                <a:effectLst>
                  <a:outerShdw blurRad="38100" dist="38100" dir="2700000" algn="tl">
                    <a:srgbClr val="000000">
                      <a:alpha val="43137"/>
                    </a:srgbClr>
                  </a:outerShdw>
                </a:effectLst>
              </a:rPr>
              <a:t>Centre (NIPTC</a:t>
            </a:r>
            <a:r>
              <a:rPr lang="en-US" sz="2000" dirty="0">
                <a:solidFill>
                  <a:schemeClr val="bg1"/>
                </a:solidFill>
                <a:effectLst>
                  <a:outerShdw blurRad="38100" dist="38100" dir="2700000" algn="tl">
                    <a:srgbClr val="000000">
                      <a:alpha val="43137"/>
                    </a:srgbClr>
                  </a:outerShdw>
                </a:effectLst>
              </a:rPr>
              <a:t>) was held through the assistance of </a:t>
            </a:r>
            <a:r>
              <a:rPr lang="en-US" sz="2000" dirty="0" smtClean="0">
                <a:solidFill>
                  <a:schemeClr val="bg1"/>
                </a:solidFill>
                <a:effectLst>
                  <a:outerShdw blurRad="38100" dist="38100" dir="2700000" algn="tl">
                    <a:srgbClr val="000000">
                      <a:alpha val="43137"/>
                    </a:srgbClr>
                  </a:outerShdw>
                </a:effectLst>
              </a:rPr>
              <a:t>the World </a:t>
            </a:r>
            <a:r>
              <a:rPr lang="en-US" sz="2000" dirty="0">
                <a:solidFill>
                  <a:schemeClr val="bg1"/>
                </a:solidFill>
                <a:effectLst>
                  <a:outerShdw blurRad="38100" dist="38100" dir="2700000" algn="tl">
                    <a:srgbClr val="000000">
                      <a:alpha val="43137"/>
                    </a:srgbClr>
                  </a:outerShdw>
                </a:effectLst>
              </a:rPr>
              <a:t>Intellectual Property Organization (</a:t>
            </a:r>
            <a:r>
              <a:rPr lang="en-US" sz="2000" dirty="0" smtClean="0">
                <a:solidFill>
                  <a:schemeClr val="bg1"/>
                </a:solidFill>
                <a:effectLst>
                  <a:outerShdw blurRad="38100" dist="38100" dir="2700000" algn="tl">
                    <a:srgbClr val="000000">
                      <a:alpha val="43137"/>
                    </a:srgbClr>
                  </a:outerShdw>
                </a:effectLst>
              </a:rPr>
              <a:t>WIPO) for </a:t>
            </a:r>
            <a:r>
              <a:rPr lang="en-US" sz="2000" dirty="0">
                <a:solidFill>
                  <a:schemeClr val="bg1"/>
                </a:solidFill>
                <a:effectLst>
                  <a:outerShdw blurRad="38100" dist="38100" dir="2700000" algn="tl">
                    <a:srgbClr val="000000">
                      <a:alpha val="43137"/>
                    </a:srgbClr>
                  </a:outerShdw>
                </a:effectLst>
              </a:rPr>
              <a:t>the future administrative and teaching staff </a:t>
            </a:r>
            <a:r>
              <a:rPr lang="en-US" sz="2000" dirty="0" smtClean="0">
                <a:solidFill>
                  <a:schemeClr val="bg1"/>
                </a:solidFill>
                <a:effectLst>
                  <a:outerShdw blurRad="38100" dist="38100" dir="2700000" algn="tl">
                    <a:srgbClr val="000000">
                      <a:alpha val="43137"/>
                    </a:srgbClr>
                  </a:outerShdw>
                </a:effectLst>
              </a:rPr>
              <a:t>of the </a:t>
            </a:r>
            <a:r>
              <a:rPr lang="en-US" sz="2000" dirty="0">
                <a:solidFill>
                  <a:schemeClr val="bg1"/>
                </a:solidFill>
                <a:effectLst>
                  <a:outerShdw blurRad="38100" dist="38100" dir="2700000" algn="tl">
                    <a:srgbClr val="000000">
                      <a:alpha val="43137"/>
                    </a:srgbClr>
                  </a:outerShdw>
                </a:effectLst>
              </a:rPr>
              <a:t>NIPTC.</a:t>
            </a:r>
          </a:p>
        </p:txBody>
      </p:sp>
      <p:sp>
        <p:nvSpPr>
          <p:cNvPr id="13" name="Rectangle 12"/>
          <p:cNvSpPr/>
          <p:nvPr/>
        </p:nvSpPr>
        <p:spPr>
          <a:xfrm>
            <a:off x="7152665" y="4286970"/>
            <a:ext cx="4665553" cy="1938992"/>
          </a:xfrm>
          <a:prstGeom prst="rect">
            <a:avLst/>
          </a:prstGeom>
        </p:spPr>
        <p:txBody>
          <a:bodyPr wrap="square">
            <a:spAutoFit/>
          </a:bodyPr>
          <a:lstStyle/>
          <a:p>
            <a:pPr algn="ctr"/>
            <a:r>
              <a:rPr lang="en-US" sz="2000" dirty="0" smtClean="0">
                <a:solidFill>
                  <a:schemeClr val="bg1"/>
                </a:solidFill>
                <a:effectLst>
                  <a:outerShdw blurRad="38100" dist="38100" dir="2700000" algn="tl">
                    <a:srgbClr val="000000">
                      <a:alpha val="43137"/>
                    </a:srgbClr>
                  </a:outerShdw>
                </a:effectLst>
              </a:rPr>
              <a:t>28 persons became certified trainers for the NIPTC. Our trainers represent highly established professionals coming from both the public and private sector with backgrounds in Law, Science, Business and the Creative Arts. </a:t>
            </a:r>
          </a:p>
        </p:txBody>
      </p:sp>
    </p:spTree>
    <p:extLst>
      <p:ext uri="{BB962C8B-B14F-4D97-AF65-F5344CB8AC3E}">
        <p14:creationId xmlns:p14="http://schemas.microsoft.com/office/powerpoint/2010/main" val="20858791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44" y="-56090"/>
            <a:ext cx="7245458" cy="1325563"/>
          </a:xfrm>
        </p:spPr>
        <p:txBody>
          <a:bodyPr>
            <a:normAutofit fontScale="90000"/>
          </a:bodyPr>
          <a:lstStyle/>
          <a:p>
            <a:pPr algn="ctr"/>
            <a:r>
              <a:rPr lang="en-US" dirty="0" smtClean="0">
                <a:solidFill>
                  <a:schemeClr val="bg1"/>
                </a:solidFill>
              </a:rPr>
              <a:t>The Food &amp; Beverage workshop</a:t>
            </a:r>
            <a:br>
              <a:rPr lang="en-US" dirty="0" smtClean="0">
                <a:solidFill>
                  <a:schemeClr val="bg1"/>
                </a:solidFill>
              </a:rPr>
            </a:br>
            <a:r>
              <a:rPr lang="en-US" dirty="0" smtClean="0">
                <a:solidFill>
                  <a:schemeClr val="bg1"/>
                </a:solidFill>
              </a:rPr>
              <a:t>“The Recipe for Success”</a:t>
            </a:r>
            <a:endParaRPr lang="en-US" dirty="0">
              <a:solidFill>
                <a:schemeClr val="bg1"/>
              </a:solidFill>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4268060840"/>
              </p:ext>
            </p:extLst>
          </p:nvPr>
        </p:nvGraphicFramePr>
        <p:xfrm>
          <a:off x="7360467" y="27159"/>
          <a:ext cx="4831533" cy="6825756"/>
        </p:xfrm>
        <a:graphic>
          <a:graphicData uri="http://schemas.openxmlformats.org/presentationml/2006/ole">
            <mc:AlternateContent xmlns:mc="http://schemas.openxmlformats.org/markup-compatibility/2006">
              <mc:Choice xmlns:v="urn:schemas-microsoft-com:vml" Requires="v">
                <p:oleObj spid="_x0000_s1058" name="Acrobat Document" r:id="rId3" imgW="3784513" imgH="5346331" progId="Acrobat.Document.DC">
                  <p:embed/>
                </p:oleObj>
              </mc:Choice>
              <mc:Fallback>
                <p:oleObj name="Acrobat Document" r:id="rId3" imgW="3784513" imgH="5346331" progId="Acrobat.Document.DC">
                  <p:embed/>
                  <p:pic>
                    <p:nvPicPr>
                      <p:cNvPr id="0" name=""/>
                      <p:cNvPicPr/>
                      <p:nvPr/>
                    </p:nvPicPr>
                    <p:blipFill>
                      <a:blip r:embed="rId4"/>
                      <a:stretch>
                        <a:fillRect/>
                      </a:stretch>
                    </p:blipFill>
                    <p:spPr>
                      <a:xfrm>
                        <a:off x="7360467" y="27159"/>
                        <a:ext cx="4831533" cy="6825756"/>
                      </a:xfrm>
                      <a:prstGeom prst="rect">
                        <a:avLst/>
                      </a:prstGeom>
                    </p:spPr>
                  </p:pic>
                </p:oleObj>
              </mc:Fallback>
            </mc:AlternateContent>
          </a:graphicData>
        </a:graphic>
      </p:graphicFrame>
      <p:sp>
        <p:nvSpPr>
          <p:cNvPr id="3" name="Rectangle 2"/>
          <p:cNvSpPr/>
          <p:nvPr/>
        </p:nvSpPr>
        <p:spPr>
          <a:xfrm>
            <a:off x="54244" y="1757670"/>
            <a:ext cx="7245458" cy="4478149"/>
          </a:xfrm>
          <a:prstGeom prst="rect">
            <a:avLst/>
          </a:prstGeom>
        </p:spPr>
        <p:txBody>
          <a:bodyPr wrap="square">
            <a:spAutoFit/>
          </a:bodyPr>
          <a:lstStyle/>
          <a:p>
            <a:pPr algn="ctr"/>
            <a:r>
              <a:rPr lang="en-US" sz="1900" dirty="0">
                <a:solidFill>
                  <a:schemeClr val="bg1"/>
                </a:solidFill>
              </a:rPr>
              <a:t>On November 18th and 19th 2021, </a:t>
            </a:r>
            <a:r>
              <a:rPr lang="en-US" sz="1900" dirty="0" smtClean="0">
                <a:solidFill>
                  <a:schemeClr val="bg1"/>
                </a:solidFill>
              </a:rPr>
              <a:t>the TTIPO through the proposed NIPTC in collaboration </a:t>
            </a:r>
            <a:r>
              <a:rPr lang="en-US" sz="1900" dirty="0">
                <a:solidFill>
                  <a:schemeClr val="bg1"/>
                </a:solidFill>
              </a:rPr>
              <a:t>with the Caribbean Industrial Research</a:t>
            </a:r>
          </a:p>
          <a:p>
            <a:pPr algn="ctr"/>
            <a:r>
              <a:rPr lang="en-US" sz="1900" dirty="0">
                <a:solidFill>
                  <a:schemeClr val="bg1"/>
                </a:solidFill>
              </a:rPr>
              <a:t>Institute (CARIRI), hosted a two half-day virtual</a:t>
            </a:r>
          </a:p>
          <a:p>
            <a:pPr algn="ctr"/>
            <a:r>
              <a:rPr lang="en-US" sz="1900" dirty="0">
                <a:solidFill>
                  <a:schemeClr val="bg1"/>
                </a:solidFill>
              </a:rPr>
              <a:t>workshop for entrepreneurs and SMEs in the Food and</a:t>
            </a:r>
          </a:p>
          <a:p>
            <a:pPr algn="ctr"/>
            <a:r>
              <a:rPr lang="en-US" sz="1900" dirty="0">
                <a:solidFill>
                  <a:schemeClr val="bg1"/>
                </a:solidFill>
              </a:rPr>
              <a:t>Beverage industry</a:t>
            </a:r>
            <a:r>
              <a:rPr lang="en-US" sz="1900" dirty="0" smtClean="0">
                <a:solidFill>
                  <a:schemeClr val="bg1"/>
                </a:solidFill>
              </a:rPr>
              <a:t>.</a:t>
            </a:r>
          </a:p>
          <a:p>
            <a:pPr algn="ctr"/>
            <a:endParaRPr lang="en-US" sz="1900" dirty="0">
              <a:solidFill>
                <a:schemeClr val="bg1"/>
              </a:solidFill>
            </a:endParaRPr>
          </a:p>
          <a:p>
            <a:pPr algn="ctr"/>
            <a:r>
              <a:rPr lang="en-US" sz="1900" dirty="0">
                <a:solidFill>
                  <a:schemeClr val="bg1"/>
                </a:solidFill>
              </a:rPr>
              <a:t>Participants of this workshop had the opportunity to</a:t>
            </a:r>
          </a:p>
          <a:p>
            <a:pPr algn="ctr"/>
            <a:r>
              <a:rPr lang="en-US" sz="1900" dirty="0">
                <a:solidFill>
                  <a:schemeClr val="bg1"/>
                </a:solidFill>
              </a:rPr>
              <a:t>learn about varying aspects of intellectual property in</a:t>
            </a:r>
          </a:p>
          <a:p>
            <a:pPr algn="ctr"/>
            <a:r>
              <a:rPr lang="en-US" sz="1900" dirty="0">
                <a:solidFill>
                  <a:schemeClr val="bg1"/>
                </a:solidFill>
              </a:rPr>
              <a:t>particular, how they can utilize specific types of</a:t>
            </a:r>
          </a:p>
          <a:p>
            <a:pPr algn="ctr"/>
            <a:r>
              <a:rPr lang="en-US" sz="1900" dirty="0">
                <a:solidFill>
                  <a:schemeClr val="bg1"/>
                </a:solidFill>
              </a:rPr>
              <a:t>intellectual property rights to safeguard their </a:t>
            </a:r>
            <a:r>
              <a:rPr lang="en-US" sz="1900" dirty="0" smtClean="0">
                <a:solidFill>
                  <a:schemeClr val="bg1"/>
                </a:solidFill>
              </a:rPr>
              <a:t>unique creations</a:t>
            </a:r>
            <a:r>
              <a:rPr lang="en-US" sz="1900" dirty="0">
                <a:solidFill>
                  <a:schemeClr val="bg1"/>
                </a:solidFill>
              </a:rPr>
              <a:t>. </a:t>
            </a:r>
            <a:endParaRPr lang="en-US" sz="1900" dirty="0" smtClean="0">
              <a:solidFill>
                <a:schemeClr val="bg1"/>
              </a:solidFill>
            </a:endParaRPr>
          </a:p>
          <a:p>
            <a:pPr algn="ctr"/>
            <a:endParaRPr lang="en-US" sz="1900" dirty="0">
              <a:solidFill>
                <a:schemeClr val="bg1"/>
              </a:solidFill>
            </a:endParaRPr>
          </a:p>
          <a:p>
            <a:pPr algn="ctr"/>
            <a:r>
              <a:rPr lang="en-US" sz="1900" dirty="0" smtClean="0">
                <a:solidFill>
                  <a:schemeClr val="bg1"/>
                </a:solidFill>
              </a:rPr>
              <a:t>WIPO supported this workshop tremendously and was able to assist in securing </a:t>
            </a:r>
            <a:r>
              <a:rPr lang="en-US" sz="1900" dirty="0" err="1" smtClean="0">
                <a:solidFill>
                  <a:schemeClr val="bg1"/>
                </a:solidFill>
              </a:rPr>
              <a:t>Mr</a:t>
            </a:r>
            <a:r>
              <a:rPr lang="en-US" sz="1900" dirty="0" smtClean="0">
                <a:solidFill>
                  <a:schemeClr val="bg1"/>
                </a:solidFill>
              </a:rPr>
              <a:t> Sergio </a:t>
            </a:r>
            <a:r>
              <a:rPr lang="en-US" sz="1900" dirty="0" err="1" smtClean="0">
                <a:solidFill>
                  <a:schemeClr val="bg1"/>
                </a:solidFill>
              </a:rPr>
              <a:t>Chuez</a:t>
            </a:r>
            <a:r>
              <a:rPr lang="en-US" sz="1900" dirty="0" smtClean="0">
                <a:solidFill>
                  <a:schemeClr val="bg1"/>
                </a:solidFill>
              </a:rPr>
              <a:t> of INDECOPI to speak about IP and Gastronomy and also </a:t>
            </a:r>
            <a:r>
              <a:rPr lang="en-US" sz="1900" dirty="0" err="1" smtClean="0">
                <a:solidFill>
                  <a:schemeClr val="bg1"/>
                </a:solidFill>
              </a:rPr>
              <a:t>Mr</a:t>
            </a:r>
            <a:r>
              <a:rPr lang="en-US" sz="1900" dirty="0" smtClean="0">
                <a:solidFill>
                  <a:schemeClr val="bg1"/>
                </a:solidFill>
              </a:rPr>
              <a:t> Fernando Cano Trevino who spoke about the importance of Geographical indications.</a:t>
            </a:r>
            <a:endParaRPr lang="en-US" sz="1900" dirty="0">
              <a:solidFill>
                <a:schemeClr val="bg1"/>
              </a:solidFill>
            </a:endParaRPr>
          </a:p>
        </p:txBody>
      </p:sp>
    </p:spTree>
    <p:extLst>
      <p:ext uri="{BB962C8B-B14F-4D97-AF65-F5344CB8AC3E}">
        <p14:creationId xmlns:p14="http://schemas.microsoft.com/office/powerpoint/2010/main" val="23359746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5"/>
          <p:cNvSpPr txBox="1">
            <a:spLocks noGrp="1"/>
          </p:cNvSpPr>
          <p:nvPr>
            <p:ph type="title"/>
          </p:nvPr>
        </p:nvSpPr>
        <p:spPr>
          <a:xfrm>
            <a:off x="3173994" y="138789"/>
            <a:ext cx="5743669" cy="132556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00000"/>
              <a:buFont typeface="Calibri"/>
              <a:buNone/>
            </a:pPr>
            <a:r>
              <a:rPr lang="en-US">
                <a:solidFill>
                  <a:schemeClr val="lt1"/>
                </a:solidFill>
              </a:rPr>
              <a:t>Did the Food and Beverage workshop “Digest” well?</a:t>
            </a:r>
            <a:endParaRPr>
              <a:solidFill>
                <a:schemeClr val="lt1"/>
              </a:solidFill>
            </a:endParaRPr>
          </a:p>
        </p:txBody>
      </p:sp>
      <p:sp>
        <p:nvSpPr>
          <p:cNvPr id="199" name="Google Shape;199;p5"/>
          <p:cNvSpPr/>
          <p:nvPr/>
        </p:nvSpPr>
        <p:spPr>
          <a:xfrm>
            <a:off x="4396667" y="1794541"/>
            <a:ext cx="3386700" cy="3386700"/>
          </a:xfrm>
          <a:prstGeom prst="donut">
            <a:avLst>
              <a:gd name="adj" fmla="val 16067"/>
            </a:avLst>
          </a:prstGeom>
          <a:solidFill>
            <a:srgbClr val="000000">
              <a:alpha val="107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200" name="Google Shape;200;p5"/>
          <p:cNvGrpSpPr/>
          <p:nvPr/>
        </p:nvGrpSpPr>
        <p:grpSpPr>
          <a:xfrm>
            <a:off x="2241059" y="1993673"/>
            <a:ext cx="2575446" cy="892778"/>
            <a:chOff x="1680836" y="1315124"/>
            <a:chExt cx="1931633" cy="669600"/>
          </a:xfrm>
        </p:grpSpPr>
        <p:cxnSp>
          <p:nvCxnSpPr>
            <p:cNvPr id="201" name="Google Shape;201;p5"/>
            <p:cNvCxnSpPr/>
            <p:nvPr/>
          </p:nvCxnSpPr>
          <p:spPr>
            <a:xfrm>
              <a:off x="3178969" y="1638300"/>
              <a:ext cx="433500" cy="252300"/>
            </a:xfrm>
            <a:prstGeom prst="straightConnector1">
              <a:avLst/>
            </a:prstGeom>
            <a:noFill/>
            <a:ln w="19050" cap="flat" cmpd="sng">
              <a:solidFill>
                <a:srgbClr val="65F0AD"/>
              </a:solidFill>
              <a:prstDash val="solid"/>
              <a:round/>
              <a:headEnd type="oval" w="med" len="med"/>
              <a:tailEnd type="none" w="sm" len="sm"/>
            </a:ln>
          </p:spPr>
        </p:cxnSp>
        <p:sp>
          <p:nvSpPr>
            <p:cNvPr id="202" name="Google Shape;202;p5"/>
            <p:cNvSpPr txBox="1"/>
            <p:nvPr/>
          </p:nvSpPr>
          <p:spPr>
            <a:xfrm>
              <a:off x="1680836" y="1315124"/>
              <a:ext cx="1495200" cy="6696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2400" b="1">
                  <a:solidFill>
                    <a:schemeClr val="lt1"/>
                  </a:solidFill>
                  <a:latin typeface="Roboto"/>
                  <a:ea typeface="Roboto"/>
                  <a:cs typeface="Roboto"/>
                  <a:sym typeface="Roboto"/>
                </a:rPr>
                <a:t>67% Female</a:t>
              </a:r>
              <a:endParaRPr sz="1100" b="1">
                <a:latin typeface="Roboto"/>
                <a:ea typeface="Roboto"/>
                <a:cs typeface="Roboto"/>
                <a:sym typeface="Roboto"/>
              </a:endParaRPr>
            </a:p>
          </p:txBody>
        </p:sp>
      </p:grpSp>
      <p:grpSp>
        <p:nvGrpSpPr>
          <p:cNvPr id="203" name="Google Shape;203;p5"/>
          <p:cNvGrpSpPr/>
          <p:nvPr/>
        </p:nvGrpSpPr>
        <p:grpSpPr>
          <a:xfrm>
            <a:off x="7356241" y="1993673"/>
            <a:ext cx="2586610" cy="892778"/>
            <a:chOff x="5517319" y="1315124"/>
            <a:chExt cx="1940006" cy="669600"/>
          </a:xfrm>
        </p:grpSpPr>
        <p:cxnSp>
          <p:nvCxnSpPr>
            <p:cNvPr id="204" name="Google Shape;204;p5"/>
            <p:cNvCxnSpPr/>
            <p:nvPr/>
          </p:nvCxnSpPr>
          <p:spPr>
            <a:xfrm flipH="1">
              <a:off x="5517319" y="1638300"/>
              <a:ext cx="433500" cy="252300"/>
            </a:xfrm>
            <a:prstGeom prst="straightConnector1">
              <a:avLst/>
            </a:prstGeom>
            <a:noFill/>
            <a:ln w="19050" cap="flat" cmpd="sng">
              <a:solidFill>
                <a:srgbClr val="085631"/>
              </a:solidFill>
              <a:prstDash val="solid"/>
              <a:round/>
              <a:headEnd type="oval" w="med" len="med"/>
              <a:tailEnd type="none" w="sm" len="sm"/>
            </a:ln>
          </p:spPr>
        </p:cxnSp>
        <p:sp>
          <p:nvSpPr>
            <p:cNvPr id="205" name="Google Shape;205;p5"/>
            <p:cNvSpPr txBox="1"/>
            <p:nvPr/>
          </p:nvSpPr>
          <p:spPr>
            <a:xfrm>
              <a:off x="5962125" y="1315124"/>
              <a:ext cx="1495200" cy="6696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US" sz="2400" b="1">
                  <a:solidFill>
                    <a:schemeClr val="lt1"/>
                  </a:solidFill>
                  <a:latin typeface="Roboto"/>
                  <a:ea typeface="Roboto"/>
                  <a:cs typeface="Roboto"/>
                  <a:sym typeface="Roboto"/>
                </a:rPr>
                <a:t>33% Male</a:t>
              </a:r>
              <a:endParaRPr sz="2400" b="1">
                <a:solidFill>
                  <a:schemeClr val="lt1"/>
                </a:solidFill>
                <a:latin typeface="Roboto"/>
                <a:ea typeface="Roboto"/>
                <a:cs typeface="Roboto"/>
                <a:sym typeface="Roboto"/>
              </a:endParaRPr>
            </a:p>
          </p:txBody>
        </p:sp>
      </p:grpSp>
      <p:grpSp>
        <p:nvGrpSpPr>
          <p:cNvPr id="206" name="Google Shape;206;p5"/>
          <p:cNvGrpSpPr/>
          <p:nvPr/>
        </p:nvGrpSpPr>
        <p:grpSpPr>
          <a:xfrm>
            <a:off x="4479145" y="4953622"/>
            <a:ext cx="3304317" cy="1611950"/>
            <a:chOff x="3359442" y="3535140"/>
            <a:chExt cx="2478300" cy="1208993"/>
          </a:xfrm>
        </p:grpSpPr>
        <p:cxnSp>
          <p:nvCxnSpPr>
            <p:cNvPr id="207" name="Google Shape;207;p5"/>
            <p:cNvCxnSpPr/>
            <p:nvPr/>
          </p:nvCxnSpPr>
          <p:spPr>
            <a:xfrm rot="10800000">
              <a:off x="4556399" y="3535140"/>
              <a:ext cx="0" cy="460500"/>
            </a:xfrm>
            <a:prstGeom prst="straightConnector1">
              <a:avLst/>
            </a:prstGeom>
            <a:noFill/>
            <a:ln w="19050" cap="flat" cmpd="sng">
              <a:solidFill>
                <a:srgbClr val="0E9453"/>
              </a:solidFill>
              <a:prstDash val="solid"/>
              <a:round/>
              <a:headEnd type="oval" w="med" len="med"/>
              <a:tailEnd type="none" w="sm" len="sm"/>
            </a:ln>
          </p:spPr>
        </p:cxnSp>
        <p:sp>
          <p:nvSpPr>
            <p:cNvPr id="208" name="Google Shape;208;p5"/>
            <p:cNvSpPr txBox="1"/>
            <p:nvPr/>
          </p:nvSpPr>
          <p:spPr>
            <a:xfrm>
              <a:off x="3359442" y="4074533"/>
              <a:ext cx="2478300" cy="6696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0"/>
                </a:spcAft>
                <a:buNone/>
              </a:pPr>
              <a:r>
                <a:rPr lang="en-US" sz="1900" b="1">
                  <a:solidFill>
                    <a:schemeClr val="lt1"/>
                  </a:solidFill>
                  <a:latin typeface="Roboto"/>
                  <a:ea typeface="Roboto"/>
                  <a:cs typeface="Roboto"/>
                  <a:sym typeface="Roboto"/>
                </a:rPr>
                <a:t>Trinidad &amp; Tobago</a:t>
              </a:r>
              <a:endParaRPr sz="1900" b="1">
                <a:solidFill>
                  <a:schemeClr val="lt1"/>
                </a:solidFill>
                <a:latin typeface="Roboto"/>
                <a:ea typeface="Roboto"/>
                <a:cs typeface="Roboto"/>
                <a:sym typeface="Roboto"/>
              </a:endParaRPr>
            </a:p>
            <a:p>
              <a:pPr marL="0" lvl="0" indent="0" algn="ctr" rtl="0">
                <a:lnSpc>
                  <a:spcPct val="115000"/>
                </a:lnSpc>
                <a:spcBef>
                  <a:spcPts val="0"/>
                </a:spcBef>
                <a:spcAft>
                  <a:spcPts val="0"/>
                </a:spcAft>
                <a:buNone/>
              </a:pPr>
              <a:r>
                <a:rPr lang="en-US" sz="1900" b="1">
                  <a:solidFill>
                    <a:schemeClr val="lt1"/>
                  </a:solidFill>
                  <a:latin typeface="Roboto"/>
                  <a:ea typeface="Roboto"/>
                  <a:cs typeface="Roboto"/>
                  <a:sym typeface="Roboto"/>
                </a:rPr>
                <a:t>US </a:t>
              </a:r>
              <a:endParaRPr sz="1900" b="1">
                <a:solidFill>
                  <a:schemeClr val="lt1"/>
                </a:solidFill>
                <a:latin typeface="Roboto"/>
                <a:ea typeface="Roboto"/>
                <a:cs typeface="Roboto"/>
                <a:sym typeface="Roboto"/>
              </a:endParaRPr>
            </a:p>
            <a:p>
              <a:pPr marL="0" lvl="0" indent="0" algn="ctr" rtl="0">
                <a:lnSpc>
                  <a:spcPct val="115000"/>
                </a:lnSpc>
                <a:spcBef>
                  <a:spcPts val="0"/>
                </a:spcBef>
                <a:spcAft>
                  <a:spcPts val="0"/>
                </a:spcAft>
                <a:buNone/>
              </a:pPr>
              <a:r>
                <a:rPr lang="en-US" sz="1900" b="1">
                  <a:solidFill>
                    <a:schemeClr val="lt1"/>
                  </a:solidFill>
                  <a:latin typeface="Roboto"/>
                  <a:ea typeface="Roboto"/>
                  <a:cs typeface="Roboto"/>
                  <a:sym typeface="Roboto"/>
                </a:rPr>
                <a:t>Caribbean</a:t>
              </a:r>
              <a:endParaRPr sz="1900" b="1">
                <a:solidFill>
                  <a:schemeClr val="lt1"/>
                </a:solidFill>
                <a:latin typeface="Roboto"/>
                <a:ea typeface="Roboto"/>
                <a:cs typeface="Roboto"/>
                <a:sym typeface="Roboto"/>
              </a:endParaRPr>
            </a:p>
          </p:txBody>
        </p:sp>
      </p:grpSp>
      <p:sp>
        <p:nvSpPr>
          <p:cNvPr id="209" name="Google Shape;209;p5"/>
          <p:cNvSpPr txBox="1"/>
          <p:nvPr/>
        </p:nvSpPr>
        <p:spPr>
          <a:xfrm>
            <a:off x="5056242" y="2873680"/>
            <a:ext cx="2089257" cy="1072500"/>
          </a:xfrm>
          <a:prstGeom prst="rect">
            <a:avLst/>
          </a:prstGeom>
          <a:noFill/>
          <a:ln>
            <a:noFill/>
          </a:ln>
        </p:spPr>
        <p:txBody>
          <a:bodyPr spcFirstLastPara="1" wrap="square" lIns="121900" tIns="121900" rIns="121900" bIns="121900" anchor="ctr" anchorCtr="0">
            <a:noAutofit/>
          </a:bodyPr>
          <a:lstStyle/>
          <a:p>
            <a:pPr marL="0" lvl="0" indent="0" algn="ctr" rtl="0">
              <a:lnSpc>
                <a:spcPct val="115000"/>
              </a:lnSpc>
              <a:spcBef>
                <a:spcPts val="0"/>
              </a:spcBef>
              <a:spcAft>
                <a:spcPts val="0"/>
              </a:spcAft>
              <a:buNone/>
            </a:pPr>
            <a:r>
              <a:rPr lang="en-US" sz="2400" b="1" dirty="0">
                <a:solidFill>
                  <a:schemeClr val="lt1"/>
                </a:solidFill>
                <a:latin typeface="Roboto"/>
                <a:ea typeface="Roboto"/>
                <a:cs typeface="Roboto"/>
                <a:sym typeface="Roboto"/>
              </a:rPr>
              <a:t>54 </a:t>
            </a:r>
            <a:endParaRPr sz="2400" b="1" dirty="0">
              <a:solidFill>
                <a:schemeClr val="lt1"/>
              </a:solidFill>
              <a:latin typeface="Roboto"/>
              <a:ea typeface="Roboto"/>
              <a:cs typeface="Roboto"/>
              <a:sym typeface="Roboto"/>
            </a:endParaRPr>
          </a:p>
          <a:p>
            <a:pPr marL="0" lvl="0" indent="0" algn="ctr" rtl="0">
              <a:lnSpc>
                <a:spcPct val="115000"/>
              </a:lnSpc>
              <a:spcBef>
                <a:spcPts val="0"/>
              </a:spcBef>
              <a:spcAft>
                <a:spcPts val="0"/>
              </a:spcAft>
              <a:buNone/>
            </a:pPr>
            <a:r>
              <a:rPr lang="en-US" sz="2400" b="1" dirty="0">
                <a:solidFill>
                  <a:schemeClr val="lt1"/>
                </a:solidFill>
                <a:latin typeface="Roboto"/>
                <a:ea typeface="Roboto"/>
                <a:cs typeface="Roboto"/>
                <a:sym typeface="Roboto"/>
              </a:rPr>
              <a:t>participants</a:t>
            </a:r>
            <a:endParaRPr sz="2400" dirty="0">
              <a:solidFill>
                <a:schemeClr val="lt1"/>
              </a:solidFill>
            </a:endParaRPr>
          </a:p>
        </p:txBody>
      </p:sp>
      <p:sp>
        <p:nvSpPr>
          <p:cNvPr id="210" name="Google Shape;210;p5"/>
          <p:cNvSpPr/>
          <p:nvPr/>
        </p:nvSpPr>
        <p:spPr>
          <a:xfrm rot="1800095">
            <a:off x="4293117" y="1688791"/>
            <a:ext cx="3587828" cy="3587828"/>
          </a:xfrm>
          <a:prstGeom prst="blockArc">
            <a:avLst>
              <a:gd name="adj1" fmla="val 14414370"/>
              <a:gd name="adj2" fmla="val 694"/>
              <a:gd name="adj3" fmla="val 9562"/>
            </a:avLst>
          </a:prstGeom>
          <a:solidFill>
            <a:srgbClr val="085631"/>
          </a:solidFill>
          <a:ln>
            <a:noFill/>
          </a:ln>
          <a:effectLst>
            <a:outerShdw blurRad="71438" dist="9525" dir="5400000" algn="bl" rotWithShape="0">
              <a:srgbClr val="000000">
                <a:alpha val="4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1" name="Google Shape;211;p5"/>
          <p:cNvSpPr/>
          <p:nvPr/>
        </p:nvSpPr>
        <p:spPr>
          <a:xfrm rot="-1800095" flipH="1">
            <a:off x="4296034" y="1688791"/>
            <a:ext cx="3587828" cy="3587828"/>
          </a:xfrm>
          <a:prstGeom prst="blockArc">
            <a:avLst>
              <a:gd name="adj1" fmla="val 14348563"/>
              <a:gd name="adj2" fmla="val 21472873"/>
              <a:gd name="adj3" fmla="val 9381"/>
            </a:avLst>
          </a:prstGeom>
          <a:solidFill>
            <a:srgbClr val="65F0AD"/>
          </a:solidFill>
          <a:ln>
            <a:noFill/>
          </a:ln>
          <a:effectLst>
            <a:outerShdw blurRad="71438" dist="9525" dir="5400000" algn="bl" rotWithShape="0">
              <a:srgbClr val="000000">
                <a:alpha val="4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2" name="Google Shape;212;p5"/>
          <p:cNvSpPr/>
          <p:nvPr/>
        </p:nvSpPr>
        <p:spPr>
          <a:xfrm rot="-8100000">
            <a:off x="5843691" y="1610247"/>
            <a:ext cx="484085" cy="484085"/>
          </a:xfrm>
          <a:prstGeom prst="rtTriangle">
            <a:avLst/>
          </a:prstGeom>
          <a:solidFill>
            <a:srgbClr val="65F0A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3" name="Google Shape;213;p5"/>
          <p:cNvSpPr/>
          <p:nvPr/>
        </p:nvSpPr>
        <p:spPr>
          <a:xfrm rot="-9000757" flipH="1">
            <a:off x="4294605" y="1686630"/>
            <a:ext cx="3586968" cy="3586968"/>
          </a:xfrm>
          <a:prstGeom prst="blockArc">
            <a:avLst>
              <a:gd name="adj1" fmla="val 14316164"/>
              <a:gd name="adj2" fmla="val 21502663"/>
              <a:gd name="adj3" fmla="val 9415"/>
            </a:avLst>
          </a:prstGeom>
          <a:solidFill>
            <a:srgbClr val="0E9453"/>
          </a:solidFill>
          <a:ln>
            <a:noFill/>
          </a:ln>
          <a:effectLst>
            <a:outerShdw blurRad="71438" dist="9525" dir="5400000" algn="bl" rotWithShape="0">
              <a:srgbClr val="000000">
                <a:alpha val="4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4" name="Google Shape;214;p5"/>
          <p:cNvSpPr/>
          <p:nvPr/>
        </p:nvSpPr>
        <p:spPr>
          <a:xfrm rot="-1027073">
            <a:off x="7314463" y="4040060"/>
            <a:ext cx="416867" cy="416867"/>
          </a:xfrm>
          <a:prstGeom prst="rtTriangle">
            <a:avLst/>
          </a:prstGeom>
          <a:solidFill>
            <a:srgbClr val="08563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5" name="Google Shape;215;p5"/>
          <p:cNvSpPr/>
          <p:nvPr/>
        </p:nvSpPr>
        <p:spPr>
          <a:xfrm rot="6359354">
            <a:off x="4421229" y="4037296"/>
            <a:ext cx="484649" cy="484649"/>
          </a:xfrm>
          <a:prstGeom prst="rtTriangle">
            <a:avLst/>
          </a:prstGeom>
          <a:solidFill>
            <a:srgbClr val="0E945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6" name="Google Shape;216;p5"/>
          <p:cNvSpPr txBox="1"/>
          <p:nvPr/>
        </p:nvSpPr>
        <p:spPr>
          <a:xfrm>
            <a:off x="9457800" y="5892300"/>
            <a:ext cx="27342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dirty="0">
                <a:solidFill>
                  <a:schemeClr val="lt1"/>
                </a:solidFill>
                <a:latin typeface="Calibri"/>
                <a:ea typeface="Calibri"/>
                <a:cs typeface="Calibri"/>
                <a:sym typeface="Calibri"/>
              </a:rPr>
              <a:t>Stats for our culinary enthusiasts and aficionados in attendance </a:t>
            </a:r>
            <a:endParaRPr b="1"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70129195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1159</TotalTime>
  <Words>1069</Words>
  <Application>Microsoft Office PowerPoint</Application>
  <PresentationFormat>Widescreen</PresentationFormat>
  <Paragraphs>93</Paragraphs>
  <Slides>19</Slides>
  <Notes>1</Notes>
  <HiddenSlides>0</HiddenSlides>
  <MMClips>2</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7" baseType="lpstr">
      <vt:lpstr>Arial</vt:lpstr>
      <vt:lpstr>Calibri</vt:lpstr>
      <vt:lpstr>Calibri Light</vt:lpstr>
      <vt:lpstr>Microsoft Sans Serif</vt:lpstr>
      <vt:lpstr>Roboto</vt:lpstr>
      <vt:lpstr>Times New Roman</vt:lpstr>
      <vt:lpstr>Office Theme</vt:lpstr>
      <vt:lpstr>Acrobat Document</vt:lpstr>
      <vt:lpstr>PowerPoint Presentation</vt:lpstr>
      <vt:lpstr>PowerPoint Presentation</vt:lpstr>
      <vt:lpstr>The Mandate</vt:lpstr>
      <vt:lpstr>PowerPoint Presentation</vt:lpstr>
      <vt:lpstr>Upcoming Programmes</vt:lpstr>
      <vt:lpstr>PowerPoint Presentation</vt:lpstr>
      <vt:lpstr>Our Trainers</vt:lpstr>
      <vt:lpstr>The Food &amp; Beverage workshop “The Recipe for Success”</vt:lpstr>
      <vt:lpstr>Did the Food and Beverage workshop “Digest” well?</vt:lpstr>
      <vt:lpstr>Did the Food and Beverage workshop “Digest” well?</vt:lpstr>
      <vt:lpstr>PowerPoint Presentation</vt:lpstr>
      <vt:lpstr>PowerPoint Presentation</vt:lpstr>
      <vt:lpstr>Masterclass On Identifying, Protecting, Valuing, And Earning From Your Creative Assets In Our Evolving Economy</vt:lpstr>
      <vt:lpstr>PowerPoint Presentation</vt:lpstr>
      <vt:lpstr>1st IA filed through the TTIPO  </vt:lpstr>
      <vt:lpstr>PowerPoint Presentation</vt:lpstr>
      <vt:lpstr>290 persons Registered</vt:lpstr>
      <vt:lpstr>Topics Covered</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“Food and  Baccanal”</dc:title>
  <dc:creator>Nicholas NG. Gayahpersad</dc:creator>
  <cp:keywords>FOR OFFICIAL USE ONLY</cp:keywords>
  <cp:lastModifiedBy>LOPEZ BARAJAS Daniela</cp:lastModifiedBy>
  <cp:revision>61</cp:revision>
  <cp:lastPrinted>2022-05-24T11:28:31Z</cp:lastPrinted>
  <dcterms:created xsi:type="dcterms:W3CDTF">2022-05-15T17:49:00Z</dcterms:created>
  <dcterms:modified xsi:type="dcterms:W3CDTF">2022-05-24T11:29:14Z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865679c8-0013-4c04-a07d-bbec45e083ab</vt:lpwstr>
  </property>
  <property fmtid="{D5CDD505-2E9C-101B-9397-08002B2CF9AE}" pid="3" name="Classification">
    <vt:lpwstr>For Official Use Only</vt:lpwstr>
  </property>
  <property fmtid="{D5CDD505-2E9C-101B-9397-08002B2CF9AE}" pid="4" name="VisualMarkings">
    <vt:lpwstr>Footer</vt:lpwstr>
  </property>
  <property fmtid="{D5CDD505-2E9C-101B-9397-08002B2CF9AE}" pid="5" name="Alignment">
    <vt:lpwstr>Centre</vt:lpwstr>
  </property>
  <property fmtid="{D5CDD505-2E9C-101B-9397-08002B2CF9AE}" pid="6" name="Language">
    <vt:lpwstr>English</vt:lpwstr>
  </property>
  <property fmtid="{D5CDD505-2E9C-101B-9397-08002B2CF9AE}" pid="7" name="TCSClassification">
    <vt:lpwstr>FOR OFFICIAL USE ONLY</vt:lpwstr>
  </property>
</Properties>
</file>