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1" r:id="rId4"/>
    <p:sldId id="285" r:id="rId5"/>
    <p:sldId id="284" r:id="rId6"/>
    <p:sldId id="288" r:id="rId7"/>
    <p:sldId id="310" r:id="rId8"/>
    <p:sldId id="312" r:id="rId9"/>
    <p:sldId id="313" r:id="rId10"/>
    <p:sldId id="301" r:id="rId11"/>
    <p:sldId id="311" r:id="rId12"/>
    <p:sldId id="304" r:id="rId13"/>
    <p:sldId id="314" r:id="rId14"/>
    <p:sldId id="302" r:id="rId15"/>
    <p:sldId id="303" r:id="rId16"/>
    <p:sldId id="305" r:id="rId17"/>
    <p:sldId id="299" r:id="rId18"/>
    <p:sldId id="300" r:id="rId19"/>
    <p:sldId id="306" r:id="rId20"/>
    <p:sldId id="307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277"/>
    <a:srgbClr val="F9F9F9"/>
    <a:srgbClr val="AEAEAE"/>
    <a:srgbClr val="FFFFFF"/>
    <a:srgbClr val="000000"/>
    <a:srgbClr val="DE3538"/>
    <a:srgbClr val="A58E39"/>
    <a:srgbClr val="D5C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3796" autoAdjust="0"/>
  </p:normalViewPr>
  <p:slideViewPr>
    <p:cSldViewPr snapToGrid="0">
      <p:cViewPr varScale="1">
        <p:scale>
          <a:sx n="108" d="100"/>
          <a:sy n="108" d="100"/>
        </p:scale>
        <p:origin x="33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gegia\Downloads\Impact%20Assessment%20Statistics%20Template%20(IPTC%20GEORGIA)%202011-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gegia\Downloads\Impact%20Assessment%20Statistics%20Template%20(IPTC%20GEORGIA)%202011-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gegia\Downloads\DL%20(&#4321;&#4322;&#4304;&#4322;&#4312;&#4321;&#4322;&#4312;&#4313;&#4304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'[Impact Assessment Statistics Template (IPTC GEORGIA) 2011-2019.xlsx]Activities 2015-2019'!$B$1</c:f>
              <c:strCache>
                <c:ptCount val="1"/>
                <c:pt idx="0">
                  <c:v>Activities</c:v>
                </c:pt>
              </c:strCache>
            </c:strRef>
          </c:tx>
          <c:spPr>
            <a:ln w="34925" cap="rnd">
              <a:solidFill>
                <a:schemeClr val="accent2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5.0634622336394916E-2"/>
                  <c:y val="-9.55630240086685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B7A-44A9-86E9-0107D280318A}"/>
                </c:ext>
              </c:extLst>
            </c:dLbl>
            <c:dLbl>
              <c:idx val="2"/>
              <c:layout>
                <c:manualLayout>
                  <c:x val="-3.1365135657059784E-2"/>
                  <c:y val="-8.494500312691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B7A-44A9-86E9-0107D280318A}"/>
                </c:ext>
              </c:extLst>
            </c:dLbl>
            <c:dLbl>
              <c:idx val="3"/>
              <c:layout>
                <c:manualLayout>
                  <c:x val="-4.2605669553338665E-2"/>
                  <c:y val="-0.103526722560924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B7A-44A9-86E9-0107D280318A}"/>
                </c:ext>
              </c:extLst>
            </c:dLbl>
            <c:dLbl>
              <c:idx val="4"/>
              <c:layout>
                <c:manualLayout>
                  <c:x val="-2.8153554543837261E-2"/>
                  <c:y val="-9.821765986549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B7A-44A9-86E9-0107D280318A}"/>
                </c:ext>
              </c:extLst>
            </c:dLbl>
            <c:dLbl>
              <c:idx val="5"/>
              <c:layout>
                <c:manualLayout>
                  <c:x val="-6.1875156232673742E-2"/>
                  <c:y val="-0.108835785256356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B7A-44A9-86E9-0107D280318A}"/>
                </c:ext>
              </c:extLst>
            </c:dLbl>
            <c:dLbl>
              <c:idx val="6"/>
              <c:layout>
                <c:manualLayout>
                  <c:x val="-0.13809397413153496"/>
                  <c:y val="-2.46603898202803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B7A-44A9-86E9-0107D28031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'[Impact Assessment Statistics Template (IPTC GEORGIA) 2011-2019.xlsx]Activities 2015-2019'!$A$2:$A$8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'[Impact Assessment Statistics Template (IPTC GEORGIA) 2011-2019.xlsx]Activities 2015-2019'!$B$2:$B$8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8</c:v>
                </c:pt>
                <c:pt idx="6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7A-44A9-86E9-0107D28031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95796816"/>
        <c:axId val="17958018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'[Impact Assessment Statistics Template (IPTC GEORGIA) 2011-2019.xlsx]Activities 2015-2019'!$A$1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34925" cap="rnd">
                    <a:solidFill>
                      <a:schemeClr val="accent2">
                        <a:shade val="76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'[Impact Assessment Statistics Template (IPTC GEORGIA) 2011-2019.xlsx]Activities 2015-2019'!$A$2:$A$8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'[Impact Assessment Statistics Template (IPTC GEORGIA) 2011-2019.xlsx]Activities 2015-2019'!$A$2:$A$8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2B7A-44A9-86E9-0107D280318A}"/>
                  </c:ext>
                </c:extLst>
              </c15:ser>
            </c15:filteredLineSeries>
          </c:ext>
        </c:extLst>
      </c:lineChart>
      <c:catAx>
        <c:axId val="179579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801808"/>
        <c:crosses val="autoZero"/>
        <c:auto val="1"/>
        <c:lblAlgn val="ctr"/>
        <c:lblOffset val="100"/>
        <c:noMultiLvlLbl val="0"/>
      </c:catAx>
      <c:valAx>
        <c:axId val="179580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79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94927432352525E-3"/>
          <c:y val="0"/>
          <c:w val="0.96180515351553209"/>
          <c:h val="0.83879682808810263"/>
        </c:manualLayout>
      </c:layout>
      <c:lineChart>
        <c:grouping val="standard"/>
        <c:varyColors val="0"/>
        <c:ser>
          <c:idx val="1"/>
          <c:order val="1"/>
          <c:tx>
            <c:strRef>
              <c:f>'[Impact Assessment Statistics Template (IPTC GEORGIA) 2011-2019.xlsx]Participants 2015-2019'!$B$1</c:f>
              <c:strCache>
                <c:ptCount val="1"/>
                <c:pt idx="0">
                  <c:v>Participants</c:v>
                </c:pt>
              </c:strCache>
            </c:strRef>
          </c:tx>
          <c:spPr>
            <a:ln w="34925" cap="rnd">
              <a:solidFill>
                <a:schemeClr val="accent2">
                  <a:tint val="77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'[Impact Assessment Statistics Template (IPTC GEORGIA) 2011-2019.xlsx]Participants 2015-2019'!$A$2:$A$9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'[Impact Assessment Statistics Template (IPTC GEORGIA) 2011-2019.xlsx]Participants 2015-2019'!$B$2:$B$9</c:f>
              <c:numCache>
                <c:formatCode>General</c:formatCode>
                <c:ptCount val="7"/>
                <c:pt idx="0">
                  <c:v>0</c:v>
                </c:pt>
                <c:pt idx="1">
                  <c:v>40</c:v>
                </c:pt>
                <c:pt idx="2">
                  <c:v>75</c:v>
                </c:pt>
                <c:pt idx="3">
                  <c:v>60</c:v>
                </c:pt>
                <c:pt idx="4">
                  <c:v>80</c:v>
                </c:pt>
                <c:pt idx="5">
                  <c:v>534</c:v>
                </c:pt>
                <c:pt idx="6">
                  <c:v>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85B-4BD8-9C7E-7451E900FF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95796816"/>
        <c:axId val="179580180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'[Impact Assessment Statistics Template (IPTC GEORGIA) 2011-2019.xlsx]Participants 2015-2019'!$A$1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34925" cap="rnd">
                    <a:solidFill>
                      <a:schemeClr val="accent2">
                        <a:shade val="76000"/>
                      </a:schemeClr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'[Impact Assessment Statistics Template (IPTC GEORGIA) 2011-2019.xlsx]Participants 2015-2019'!$A$2:$A$9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'[Impact Assessment Statistics Template (IPTC GEORGIA) 2011-2019.xlsx]Participants 2015-2019'!$A$2:$A$9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185B-4BD8-9C7E-7451E900FFBF}"/>
                  </c:ext>
                </c:extLst>
              </c15:ser>
            </c15:filteredLineSeries>
          </c:ext>
        </c:extLst>
      </c:lineChart>
      <c:catAx>
        <c:axId val="179579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801808"/>
        <c:crosses val="autoZero"/>
        <c:auto val="1"/>
        <c:lblAlgn val="ctr"/>
        <c:lblOffset val="100"/>
        <c:noMultiLvlLbl val="0"/>
      </c:catAx>
      <c:valAx>
        <c:axId val="179580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79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'[DL (სტატისტიკა).xlsx]Sheet2'!$B$1</c:f>
              <c:strCache>
                <c:ptCount val="1"/>
                <c:pt idx="0">
                  <c:v>Registrations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5718995347167604E-2"/>
                  <c:y val="-5.8928505862791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A28-4087-ACF7-ED15676C927F}"/>
                </c:ext>
              </c:extLst>
            </c:dLbl>
            <c:dLbl>
              <c:idx val="1"/>
              <c:layout>
                <c:manualLayout>
                  <c:x val="-5.3182634577537025E-2"/>
                  <c:y val="-6.9176941665015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28-4087-ACF7-ED15676C927F}"/>
                </c:ext>
              </c:extLst>
            </c:dLbl>
            <c:dLbl>
              <c:idx val="2"/>
              <c:layout>
                <c:manualLayout>
                  <c:x val="-5.1599699366950559E-2"/>
                  <c:y val="-9.2235922220021055E-2"/>
                </c:manualLayout>
              </c:layout>
              <c:tx>
                <c:rich>
                  <a:bodyPr/>
                  <a:lstStyle/>
                  <a:p>
                    <a:fld id="{BE913EEB-CC08-46D6-8DFE-120B4321D4F8}" type="VALUE">
                      <a:rPr lang="en-CH" sz="140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A28-4087-ACF7-ED15676C927F}"/>
                </c:ext>
              </c:extLst>
            </c:dLbl>
            <c:dLbl>
              <c:idx val="3"/>
              <c:layout>
                <c:manualLayout>
                  <c:x val="-8.6475688234055048E-2"/>
                  <c:y val="-7.1739050615571912E-2"/>
                </c:manualLayout>
              </c:layout>
              <c:tx>
                <c:rich>
                  <a:bodyPr/>
                  <a:lstStyle/>
                  <a:p>
                    <a:fld id="{A3821CF8-5502-4203-AE1C-5AC29EB21136}" type="VALUE">
                      <a:rPr lang="en-CH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A28-4087-ACF7-ED15676C9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'[DL (სტატისტიკა).xlsx]Sheet2'!$A$2:$A$5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'[DL (სტატისტიკა).xlsx]Sheet2'!$B$2:$B$5</c:f>
              <c:numCache>
                <c:formatCode>General</c:formatCode>
                <c:ptCount val="4"/>
                <c:pt idx="0">
                  <c:v>24</c:v>
                </c:pt>
                <c:pt idx="1">
                  <c:v>403</c:v>
                </c:pt>
                <c:pt idx="2">
                  <c:v>850</c:v>
                </c:pt>
                <c:pt idx="3">
                  <c:v>1412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A28-4087-ACF7-ED15676C92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2544623"/>
        <c:axId val="572542127"/>
      </c:lineChart>
      <c:catAx>
        <c:axId val="57254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542127"/>
        <c:crosses val="autoZero"/>
        <c:auto val="1"/>
        <c:lblAlgn val="ctr"/>
        <c:lblOffset val="100"/>
        <c:noMultiLvlLbl val="0"/>
      </c:catAx>
      <c:valAx>
        <c:axId val="572542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544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Registered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Gis</a:t>
            </a:r>
            <a:r>
              <a:rPr lang="en-US" dirty="0" smtClean="0"/>
              <a:t> 2005-2021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Sales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FB7-4659-ABEF-84C1674599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FB7-4659-ABEF-84C1674599D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2FB7-4659-ABEF-84C1674599D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FB7-4659-ABEF-84C1674599D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Sheet1!$A$2:$A$3</c:f>
              <c:numCache>
                <c:formatCode>General</c:formatCode>
                <c:ptCount val="2"/>
                <c:pt idx="0">
                  <c:v>57</c:v>
                </c:pt>
                <c:pt idx="1">
                  <c:v>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2FB7-4659-ABEF-84C1674599D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ABF92-C230-448D-AD85-22BC9C677826}" type="datetimeFigureOut">
              <a:rPr lang="en-US" smtClean="0"/>
              <a:t>24-May-22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632BF-9363-4CBC-B1FA-16530C35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32BF-9363-4CBC-B1FA-16530C3541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6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32BF-9363-4CBC-B1FA-16530C3541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3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632BF-9363-4CBC-B1FA-16530C3541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84571-EFFA-49C6-B525-B822E499A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CA189-843D-4497-BB9E-906EDE41F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C8A77-F630-4818-B347-AF030C9A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24-May-22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7DF6A-23C2-4AAB-A840-FDA7A578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171D2-A5A3-4518-A07B-667C105E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0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3D5D-92E9-4944-856F-181E4A09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E90C4-9DBB-4333-85F2-160610571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4633C-1EAC-427D-AE75-3B24BB31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24-May-22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75607-95A1-420C-815C-2A4B8A97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BA3B4-FE4E-4A68-9721-CED14EF51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3477D-47BF-4AF6-A01D-DA25CCBB8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F74BBA-248E-453C-A3F5-7366FBB5A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325E4-B7C2-495B-AF46-622CC302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24-May-22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CB04A-9060-4FE5-A9F5-711A60A6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EF3C3-FB78-46E3-8C3C-B9529427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7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723B-70C5-435E-83F7-795F6194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E3022-7767-45B5-BCD5-FC5571EC3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D7802-E4BD-4C40-9CF0-44A09718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24-May-22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6FD97-4105-4D48-A82C-B4881FE6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F003E-9A92-4C48-A046-4086F423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7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C216-C16B-44A4-BD7C-EF2CA9548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8CC31-2073-4EBE-946D-74AAC1649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E3FFF-C045-4625-A3E0-E10CEF3C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24-May-22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D7354-FD20-47C1-9290-D0923584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2979D-60D1-4D1A-A921-187DB51D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7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1536-F0C4-47FF-8B82-83ACD24DD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211AC-3D63-4606-A7BF-E87C80B68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FABB9-147A-4631-8479-34C0E389E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71B06-9C47-4BA5-9EA7-657B7A11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24-May-22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2EC62-98FD-477E-A2D9-73166724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A7F91-4CCB-44C6-901D-480C24A96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7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536D-7456-4158-8D46-6307A621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CAE0-329F-4C44-854A-48031B3F9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7ECC6-547E-4587-A1F8-B672FB15A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122BA-FBF0-4EF9-B292-B22E2F3F6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39F4FE-E7A1-4E82-BD00-2BA073ECC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2B5BB3-0D63-4D9E-A937-AFF6FCCF7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24-May-22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13DAD1-9C8F-428E-BB54-DEDF8931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55787D-8C81-4CD4-A4BB-AA63F97D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B554-BE1E-4C5F-ACDF-789BD8D2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C77AC-E080-418A-9CE0-1104F556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24-May-22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F4D49-CB25-4954-93FA-66A5B130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F84C6-0B99-49C2-914C-6868EA92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6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F354B-34E7-4B80-B2E5-8C47D49A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24-May-22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41BA5-7954-4428-B621-98B6AE8F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D553-6EBC-430A-B18A-9A6BEB05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F0C4B-FEE1-4C1E-A792-3D888DFA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F38E5-72C3-4B4D-9390-736AA7EFD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8810F-0FFD-4B57-9B44-11C5BF624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44B4D-5FB8-4C00-A233-6F02AFE6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24-May-22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10338-79AD-46AB-B8BB-09831B9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E71DF-786C-4C71-AA34-E975FB30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8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59CF-C905-4300-9664-B2681F45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FECD98-C7DD-4A7B-BEC0-8C237A126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FB23B-6352-43C5-9C7A-E38F827FE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189DC-95A8-4201-886A-3F138072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B8A4-D488-4497-8232-1A31B0CCDBF5}" type="datetimeFigureOut">
              <a:rPr lang="en-US" smtClean="0"/>
              <a:t>24-May-22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D935E-3D60-46DF-A29B-3ED55025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C669D-C5D1-44AE-B9AE-F29D537B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4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508F7-808A-4806-9013-DB9865BEB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C750B-80D0-4B30-9E3A-DC9ABF227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C8550-22C4-4904-8BC1-BE848F7E1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1B8A4-D488-4497-8232-1A31B0CCDBF5}" type="datetimeFigureOut">
              <a:rPr lang="en-US" smtClean="0"/>
              <a:t>24-May-22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63476-3430-42BC-9D21-CA9D399EA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E6DD-89BF-49C3-875A-C00B9BC0B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B757-5E78-4133-BF3D-0E59A35E42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c" descr="WIPO FOR OFFICIAL USE ONLY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0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1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46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BF9F1E-F9B2-4CE4-9259-8F94F8B1E2FF}"/>
              </a:ext>
            </a:extLst>
          </p:cNvPr>
          <p:cNvSpPr>
            <a:spLocks/>
          </p:cNvSpPr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FBCCB-5539-4BC9-B582-5FE780647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" y="277830"/>
            <a:ext cx="1045784" cy="1367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3EDD50-5A90-47C4-9EC3-66B983201DA0}"/>
              </a:ext>
            </a:extLst>
          </p:cNvPr>
          <p:cNvSpPr txBox="1"/>
          <p:nvPr/>
        </p:nvSpPr>
        <p:spPr>
          <a:xfrm>
            <a:off x="-81148" y="2541519"/>
            <a:ext cx="1219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Leveraging IP E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ducation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for SMEs and </a:t>
            </a:r>
            <a:endParaRPr lang="en-US" sz="4400" b="1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Agricultural / Handicraft Producers 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a typeface="Roboto _GEO Mt" panose="02000000000000000000" pitchFamily="2" charset="0"/>
                <a:cs typeface="Arial" panose="020B0604020202020204" pitchFamily="34" charset="0"/>
              </a:rPr>
              <a:t>IPTC OF GEORGIA</a:t>
            </a:r>
            <a:endParaRPr lang="en-US" sz="3600" dirty="0">
              <a:solidFill>
                <a:schemeClr val="accent1">
                  <a:lumMod val="50000"/>
                </a:schemeClr>
              </a:solidFill>
              <a:ea typeface="Roboto _GEO M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B27B37-DAED-4F8D-9A85-2663CA6B0CF5}"/>
              </a:ext>
            </a:extLst>
          </p:cNvPr>
          <p:cNvSpPr txBox="1"/>
          <p:nvPr/>
        </p:nvSpPr>
        <p:spPr>
          <a:xfrm>
            <a:off x="-193568" y="519373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400" dirty="0" smtClean="0">
                <a:solidFill>
                  <a:schemeClr val="accent1">
                    <a:lumMod val="50000"/>
                  </a:schemeClr>
                </a:solidFill>
                <a:latin typeface="BPG Banner SuperSquare Caps" panose="02060504020202060204" pitchFamily="18" charset="0"/>
                <a:ea typeface="Roboto _GEO Mt" panose="02000000000000000000" pitchFamily="2" charset="0"/>
              </a:rPr>
              <a:t>202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BPG Banner SuperSquare Caps" panose="02060504020202060204"/>
                <a:ea typeface="Roboto _GEO Mt" panose="02000000000000000000" pitchFamily="2" charset="0"/>
              </a:rPr>
              <a:t>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488A28-B586-44C6-9913-DDBA282A77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76076" r="-155" b="-1"/>
          <a:stretch/>
        </p:blipFill>
        <p:spPr>
          <a:xfrm rot="16200000" flipV="1">
            <a:off x="7931407" y="2597407"/>
            <a:ext cx="7387836" cy="11333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855" y="146651"/>
            <a:ext cx="2664997" cy="18650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33337" y="901093"/>
            <a:ext cx="7631371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tabLst>
                <a:tab pos="2914650" algn="l"/>
              </a:tabLst>
            </a:pPr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Georgia </a:t>
            </a:r>
            <a:r>
              <a:rPr lang="en-CH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Ana </a:t>
            </a:r>
            <a:r>
              <a:rPr lang="en-US" b="1" u="sng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Dalakishvii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91465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BOOTH COPY –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 – CHECK AGAINST DELIVERY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5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Report</a:t>
            </a:r>
            <a:endParaRPr lang="en-US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859119" y="281255"/>
            <a:ext cx="8331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Trainings on GIs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744" y="2071643"/>
            <a:ext cx="4013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/>
              <a:t>3</a:t>
            </a:r>
            <a:r>
              <a:rPr lang="fr-FR" sz="2800" i="1" dirty="0" smtClean="0"/>
              <a:t>. For </a:t>
            </a:r>
            <a:r>
              <a:rPr lang="en-GB" sz="2800" i="1" dirty="0" smtClean="0"/>
              <a:t>Blueberry Producers</a:t>
            </a:r>
            <a:endParaRPr lang="en-GB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09" y="1606945"/>
            <a:ext cx="4650072" cy="52510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744" y="3061812"/>
            <a:ext cx="46685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15 participants;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Objectives;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Results</a:t>
            </a:r>
            <a:r>
              <a:rPr lang="ka-GE" sz="2400" dirty="0" smtClean="0"/>
              <a:t> –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Interest on Registration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234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Report</a:t>
            </a:r>
            <a:endParaRPr lang="en-US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859119" y="281255"/>
            <a:ext cx="8331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Trainings on GIs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744" y="2071643"/>
            <a:ext cx="50715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/>
              <a:t>4</a:t>
            </a:r>
            <a:r>
              <a:rPr lang="fr-FR" sz="2800" i="1" dirty="0" smtClean="0"/>
              <a:t>. For ADJARA REGION Producers </a:t>
            </a:r>
          </a:p>
          <a:p>
            <a:r>
              <a:rPr lang="fr-FR" sz="2800" i="1" dirty="0" smtClean="0"/>
              <a:t>(including non Agri GI Producers)</a:t>
            </a:r>
            <a:endParaRPr lang="en-GB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84221" y="3061812"/>
            <a:ext cx="53662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ka-GE" sz="2800" dirty="0" smtClean="0"/>
              <a:t>50 </a:t>
            </a:r>
            <a:r>
              <a:rPr lang="en-GB" sz="2800" dirty="0" smtClean="0"/>
              <a:t>participants;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smtClean="0"/>
              <a:t> Aim of the training;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smtClean="0"/>
              <a:t> Results -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Interest on Registration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45" y="1759744"/>
            <a:ext cx="5419920" cy="429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1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Report</a:t>
            </a:r>
            <a:endParaRPr lang="en-US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859119" y="281255"/>
            <a:ext cx="8331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Trainings on GIs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744" y="2071643"/>
            <a:ext cx="8646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/>
              <a:t>5</a:t>
            </a:r>
            <a:r>
              <a:rPr lang="fr-FR" sz="2800" i="1" dirty="0" smtClean="0"/>
              <a:t>. For </a:t>
            </a:r>
            <a:r>
              <a:rPr lang="en-GB" sz="2800" i="1" dirty="0" smtClean="0"/>
              <a:t>Ministry of </a:t>
            </a:r>
            <a:r>
              <a:rPr lang="fr-FR" sz="2800" i="1" dirty="0"/>
              <a:t>A</a:t>
            </a:r>
            <a:r>
              <a:rPr lang="fr-FR" sz="2800" i="1" dirty="0" smtClean="0"/>
              <a:t>griculture and </a:t>
            </a:r>
            <a:r>
              <a:rPr lang="en-US" sz="2800" i="1" dirty="0" smtClean="0"/>
              <a:t>Economy</a:t>
            </a:r>
            <a:r>
              <a:rPr lang="fr-FR" sz="2800" i="1" dirty="0" smtClean="0"/>
              <a:t> of Azerbaïdjan </a:t>
            </a:r>
            <a:endParaRPr lang="en-GB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2941" y="3239883"/>
            <a:ext cx="24941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20 participants;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Aim of the training;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Results.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57" y="2594863"/>
            <a:ext cx="60198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504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Report</a:t>
            </a:r>
            <a:endParaRPr lang="en-US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859119" y="281255"/>
            <a:ext cx="8331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Trainings on GIs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75855" y="2854036"/>
            <a:ext cx="58178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2</a:t>
            </a:r>
            <a:r>
              <a:rPr lang="en-US" sz="2400" dirty="0" smtClean="0"/>
              <a:t>005 – 2021 </a:t>
            </a:r>
            <a:r>
              <a:rPr lang="en-US" sz="2400" dirty="0" smtClean="0">
                <a:sym typeface="Wingdings" panose="05000000000000000000" pitchFamily="2" charset="2"/>
              </a:rPr>
              <a:t> </a:t>
            </a:r>
            <a:r>
              <a:rPr lang="en-US" sz="2400" dirty="0" smtClean="0"/>
              <a:t>57 GIs;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2015-2021 </a:t>
            </a:r>
            <a:r>
              <a:rPr lang="en-US" sz="2400" dirty="0" smtClean="0">
                <a:sym typeface="Wingdings" panose="05000000000000000000" pitchFamily="2" charset="2"/>
              </a:rPr>
              <a:t> 15GIs;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ym typeface="Wingdings" panose="05000000000000000000" pitchFamily="2" charset="2"/>
              </a:rPr>
              <a:t>2019/2021 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After GI Trainings 4 new GIs.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312826172"/>
              </p:ext>
            </p:extLst>
          </p:nvPr>
        </p:nvGraphicFramePr>
        <p:xfrm>
          <a:off x="6341167" y="2197395"/>
          <a:ext cx="4849090" cy="324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04446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Report</a:t>
            </a:r>
            <a:endParaRPr lang="en-US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859119" y="281255"/>
            <a:ext cx="8821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Trainings For SMEs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744" y="2071643"/>
            <a:ext cx="10729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 smtClean="0"/>
              <a:t>1. </a:t>
            </a:r>
            <a:r>
              <a:rPr lang="en-GB" sz="2800" i="1" dirty="0" smtClean="0"/>
              <a:t>Webinar on monetization of Music for Copyright/Related rights owners</a:t>
            </a:r>
            <a:endParaRPr lang="en-GB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937" y="2381944"/>
            <a:ext cx="25798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Aim of the Webinar;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140 Participants 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355" y="3262426"/>
            <a:ext cx="4565912" cy="2567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5" y="3891921"/>
            <a:ext cx="3781727" cy="26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032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Report</a:t>
            </a:r>
            <a:endParaRPr lang="en-US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859119" y="281255"/>
            <a:ext cx="8821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Trainings For SMEs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744" y="2071643"/>
            <a:ext cx="5980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i="1" dirty="0"/>
              <a:t>2</a:t>
            </a:r>
            <a:r>
              <a:rPr lang="fr-FR" sz="2800" i="1" dirty="0" smtClean="0"/>
              <a:t>. </a:t>
            </a:r>
            <a:r>
              <a:rPr lang="en-GB" sz="2800" i="1" dirty="0" smtClean="0"/>
              <a:t>Webinar “Commercialize your Ideas!”</a:t>
            </a:r>
            <a:endParaRPr lang="en-GB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35792" y="2630120"/>
            <a:ext cx="25798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Aim of the Webinar;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100 Participants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10" y="2780556"/>
            <a:ext cx="7487029" cy="37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56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Report</a:t>
            </a:r>
            <a:endParaRPr lang="en-US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859119" y="281255"/>
            <a:ext cx="8821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Trainings For SMEs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744" y="2071643"/>
            <a:ext cx="8133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/>
              <a:t>3. EUIPO/IPTC Course “IP as a valuable Business Asset”</a:t>
            </a:r>
            <a:endParaRPr lang="en-GB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35792" y="2630120"/>
            <a:ext cx="24116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Aim of the Course;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Results.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63" y="2545436"/>
            <a:ext cx="3771900" cy="36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006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5DD0B5-7627-45E2-AE54-37624DEF40C2}"/>
              </a:ext>
            </a:extLst>
          </p:cNvPr>
          <p:cNvSpPr/>
          <p:nvPr/>
        </p:nvSpPr>
        <p:spPr>
          <a:xfrm>
            <a:off x="1114274" y="2083306"/>
            <a:ext cx="2926080" cy="3200400"/>
          </a:xfrm>
          <a:prstGeom prst="rect">
            <a:avLst/>
          </a:prstGeom>
          <a:solidFill>
            <a:srgbClr val="AEAE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</a:t>
            </a:r>
          </a:p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4554639" y="2083306"/>
            <a:ext cx="2926080" cy="320040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  <a:p>
            <a:pPr algn="ctr"/>
            <a:endParaRPr lang="en-US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C427E8-ABCA-46FF-8942-0A9CE8B4BB56}"/>
              </a:ext>
            </a:extLst>
          </p:cNvPr>
          <p:cNvSpPr/>
          <p:nvPr/>
        </p:nvSpPr>
        <p:spPr>
          <a:xfrm>
            <a:off x="8048593" y="2083306"/>
            <a:ext cx="2926080" cy="3200400"/>
          </a:xfrm>
          <a:prstGeom prst="rect">
            <a:avLst/>
          </a:prstGeom>
          <a:solidFill>
            <a:srgbClr val="385277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III</a:t>
            </a:r>
          </a:p>
          <a:p>
            <a:pPr algn="ctr"/>
            <a:endParaRPr lang="en-US" sz="2400" b="1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0" y="1"/>
            <a:ext cx="876300" cy="163353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44C2156-E52C-4E49-B488-B0CE5736452C}"/>
              </a:ext>
            </a:extLst>
          </p:cNvPr>
          <p:cNvSpPr/>
          <p:nvPr/>
        </p:nvSpPr>
        <p:spPr>
          <a:xfrm>
            <a:off x="1114274" y="4234995"/>
            <a:ext cx="287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HISTORY</a:t>
            </a:r>
            <a:endParaRPr lang="en-US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>
            <a:off x="4577748" y="4234995"/>
            <a:ext cx="287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REPORT 2021</a:t>
            </a:r>
            <a:endParaRPr lang="en-US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/>
        </p:nvSpPr>
        <p:spPr>
          <a:xfrm>
            <a:off x="8102182" y="4234995"/>
            <a:ext cx="287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FUTURE PLANS</a:t>
            </a:r>
            <a:endParaRPr lang="en-US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2199014" y="1683427"/>
            <a:ext cx="876300" cy="1633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941B7-2428-410A-999E-E83FF2F97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5633118" y="1683427"/>
            <a:ext cx="876300" cy="16335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16739B-A8D5-4A99-8170-6186F76D3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9073483" y="1683427"/>
            <a:ext cx="87630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23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FC427E8-ABCA-46FF-8942-0A9CE8B4BB56}"/>
              </a:ext>
            </a:extLst>
          </p:cNvPr>
          <p:cNvSpPr/>
          <p:nvPr/>
        </p:nvSpPr>
        <p:spPr>
          <a:xfrm>
            <a:off x="0" y="0"/>
            <a:ext cx="2341756" cy="1739590"/>
          </a:xfrm>
          <a:prstGeom prst="rect">
            <a:avLst/>
          </a:prstGeom>
          <a:solidFill>
            <a:srgbClr val="385277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245327" y="53026"/>
            <a:ext cx="876300" cy="163353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/>
        </p:nvSpPr>
        <p:spPr>
          <a:xfrm rot="16200000">
            <a:off x="1154090" y="700517"/>
            <a:ext cx="1633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FUTURE PLANS</a:t>
            </a:r>
            <a:endParaRPr lang="en-US" sz="16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93A526-F7B5-4D4F-A396-9349F0F5E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76076" r="125" b="-1"/>
          <a:stretch/>
        </p:blipFill>
        <p:spPr>
          <a:xfrm rot="10800000" flipV="1">
            <a:off x="7649196" y="6137335"/>
            <a:ext cx="4684483" cy="720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0878" y="2056687"/>
            <a:ext cx="1070043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400" i="1" u="sng" dirty="0" smtClean="0"/>
              <a:t>2022 </a:t>
            </a:r>
            <a:r>
              <a:rPr lang="en-GB" sz="2400" i="1" u="sng" dirty="0" smtClean="0"/>
              <a:t> </a:t>
            </a:r>
            <a:endParaRPr lang="en-GB" sz="2400" i="1" u="sng" dirty="0" smtClean="0">
              <a:sym typeface="Wingdings" panose="05000000000000000000" pitchFamily="2" charset="2"/>
            </a:endParaRPr>
          </a:p>
          <a:p>
            <a:endParaRPr lang="en-GB" sz="2400" i="1" u="sng" dirty="0" smtClean="0">
              <a:sym typeface="Wingdings" panose="05000000000000000000" pitchFamily="2" charset="2"/>
            </a:endParaRPr>
          </a:p>
          <a:p>
            <a:r>
              <a:rPr lang="en-GB" sz="2400" i="1" u="sng" dirty="0" smtClean="0">
                <a:sym typeface="Wingdings" panose="05000000000000000000" pitchFamily="2" charset="2"/>
              </a:rPr>
              <a:t>GIS/SMES</a:t>
            </a:r>
            <a:endParaRPr lang="en-GB" sz="2400" i="1" u="sng" dirty="0">
              <a:sym typeface="Wingdings" panose="05000000000000000000" pitchFamily="2" charset="2"/>
            </a:endParaRPr>
          </a:p>
          <a:p>
            <a:endParaRPr lang="ka-GE" sz="2400" i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Trainings for Potential Geographical indications producer’s Association (11 Region);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Training on GIs for GI’s Producers;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IPTC Course on Trademarks;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25274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FC427E8-ABCA-46FF-8942-0A9CE8B4BB56}"/>
              </a:ext>
            </a:extLst>
          </p:cNvPr>
          <p:cNvSpPr/>
          <p:nvPr/>
        </p:nvSpPr>
        <p:spPr>
          <a:xfrm>
            <a:off x="0" y="0"/>
            <a:ext cx="2341756" cy="1739590"/>
          </a:xfrm>
          <a:prstGeom prst="rect">
            <a:avLst/>
          </a:prstGeom>
          <a:solidFill>
            <a:srgbClr val="385277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245327" y="53026"/>
            <a:ext cx="876300" cy="163353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/>
        </p:nvSpPr>
        <p:spPr>
          <a:xfrm rot="16200000">
            <a:off x="1154090" y="700517"/>
            <a:ext cx="1633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FUTURE PLANS</a:t>
            </a:r>
            <a:endParaRPr lang="en-US" sz="16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93A526-F7B5-4D4F-A396-9349F0F5E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76076" r="125" b="-1"/>
          <a:stretch/>
        </p:blipFill>
        <p:spPr>
          <a:xfrm rot="10800000" flipV="1">
            <a:off x="7649196" y="6137335"/>
            <a:ext cx="4684483" cy="720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0878" y="2056687"/>
            <a:ext cx="4439420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400" i="1" u="sng" dirty="0" smtClean="0"/>
              <a:t>2022 </a:t>
            </a:r>
            <a:endParaRPr lang="en-GB" sz="2400" i="1" u="sng" dirty="0" smtClean="0">
              <a:sym typeface="Wingdings" panose="05000000000000000000" pitchFamily="2" charset="2"/>
            </a:endParaRPr>
          </a:p>
          <a:p>
            <a:endParaRPr lang="en-GB" sz="2400" i="1" u="sng" dirty="0">
              <a:sym typeface="Wingdings" panose="05000000000000000000" pitchFamily="2" charset="2"/>
            </a:endParaRPr>
          </a:p>
          <a:p>
            <a:r>
              <a:rPr lang="en-GB" sz="2400" i="1" u="sng" dirty="0" smtClean="0">
                <a:sym typeface="Wingdings" panose="05000000000000000000" pitchFamily="2" charset="2"/>
              </a:rPr>
              <a:t>Capacity building</a:t>
            </a:r>
          </a:p>
          <a:p>
            <a:endParaRPr lang="en-GB" sz="2400" i="1" u="sng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i="1" dirty="0" smtClean="0">
                <a:sym typeface="Wingdings" panose="05000000000000000000" pitchFamily="2" charset="2"/>
              </a:rPr>
              <a:t>TOTs for Trainers;</a:t>
            </a:r>
          </a:p>
          <a:p>
            <a:endParaRPr lang="ka-GE" sz="2400" i="1" u="sn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Trainings for Law Students;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Trainings for IP lawyers/judges;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Working on Manual on IP.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4225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5DD0B5-7627-45E2-AE54-37624DEF40C2}"/>
              </a:ext>
            </a:extLst>
          </p:cNvPr>
          <p:cNvSpPr/>
          <p:nvPr/>
        </p:nvSpPr>
        <p:spPr>
          <a:xfrm>
            <a:off x="1225786" y="2573960"/>
            <a:ext cx="2926080" cy="3200400"/>
          </a:xfrm>
          <a:prstGeom prst="rect">
            <a:avLst/>
          </a:prstGeom>
          <a:solidFill>
            <a:srgbClr val="AEAE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</a:t>
            </a:r>
          </a:p>
          <a:p>
            <a:pPr algn="ctr"/>
            <a:endParaRPr lang="en-US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4666151" y="2573960"/>
            <a:ext cx="2926080" cy="320040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  <a:p>
            <a:pPr algn="ctr"/>
            <a:endParaRPr lang="en-US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C427E8-ABCA-46FF-8942-0A9CE8B4BB56}"/>
              </a:ext>
            </a:extLst>
          </p:cNvPr>
          <p:cNvSpPr/>
          <p:nvPr/>
        </p:nvSpPr>
        <p:spPr>
          <a:xfrm>
            <a:off x="8160105" y="2573960"/>
            <a:ext cx="2926080" cy="3200400"/>
          </a:xfrm>
          <a:prstGeom prst="rect">
            <a:avLst/>
          </a:prstGeom>
          <a:solidFill>
            <a:srgbClr val="385277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III</a:t>
            </a:r>
          </a:p>
          <a:p>
            <a:pPr algn="ctr"/>
            <a:endParaRPr lang="en-US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0" y="1"/>
            <a:ext cx="876300" cy="163353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44C2156-E52C-4E49-B488-B0CE5736452C}"/>
              </a:ext>
            </a:extLst>
          </p:cNvPr>
          <p:cNvSpPr/>
          <p:nvPr/>
        </p:nvSpPr>
        <p:spPr>
          <a:xfrm>
            <a:off x="1225786" y="4725649"/>
            <a:ext cx="2872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HISTORY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>
            <a:off x="4870191" y="4725649"/>
            <a:ext cx="2691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REPORT 2021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/>
        </p:nvSpPr>
        <p:spPr>
          <a:xfrm>
            <a:off x="8160105" y="4725649"/>
            <a:ext cx="2926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FUTURE PLANS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2310526" y="2174081"/>
            <a:ext cx="876300" cy="1633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941B7-2428-410A-999E-E83FF2F979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5744630" y="2174081"/>
            <a:ext cx="876300" cy="16335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16739B-A8D5-4A99-8170-6186F76D37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9184995" y="2174081"/>
            <a:ext cx="87630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245327" y="53026"/>
            <a:ext cx="876300" cy="163353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/>
        </p:nvSpPr>
        <p:spPr>
          <a:xfrm rot="16200000">
            <a:off x="1154090" y="700517"/>
            <a:ext cx="1633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FUTURE PLANS</a:t>
            </a:r>
            <a:endParaRPr lang="en-US" sz="16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93A526-F7B5-4D4F-A396-9349F0F5E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76076" r="125" b="-1"/>
          <a:stretch/>
        </p:blipFill>
        <p:spPr>
          <a:xfrm rot="10800000" flipV="1">
            <a:off x="7649196" y="6137335"/>
            <a:ext cx="4684483" cy="720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0878" y="2056687"/>
            <a:ext cx="4732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2400" dirty="0"/>
          </a:p>
          <a:p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557588" y="2428162"/>
            <a:ext cx="4776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/>
              <a:t>Thank you ! </a:t>
            </a:r>
            <a:endParaRPr lang="en-GB" sz="7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192823" y="5603081"/>
            <a:ext cx="876300" cy="1633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2022703" y="5680899"/>
            <a:ext cx="876300" cy="1633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3677550" y="5603081"/>
            <a:ext cx="876300" cy="1633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5528739" y="5680899"/>
            <a:ext cx="876300" cy="1633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7051452" y="5680899"/>
            <a:ext cx="876300" cy="1633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10937081" y="-442590"/>
            <a:ext cx="876300" cy="16335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4008218" y="115343"/>
            <a:ext cx="3467694" cy="646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15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5DD0B5-7627-45E2-AE54-37624DEF40C2}"/>
              </a:ext>
            </a:extLst>
          </p:cNvPr>
          <p:cNvSpPr/>
          <p:nvPr/>
        </p:nvSpPr>
        <p:spPr>
          <a:xfrm>
            <a:off x="0" y="0"/>
            <a:ext cx="1814286" cy="6858000"/>
          </a:xfrm>
          <a:prstGeom prst="rect">
            <a:avLst/>
          </a:prstGeom>
          <a:solidFill>
            <a:srgbClr val="AEAE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6" t="45771" r="123"/>
          <a:stretch/>
        </p:blipFill>
        <p:spPr>
          <a:xfrm>
            <a:off x="5" y="1"/>
            <a:ext cx="638308" cy="163353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44C2156-E52C-4E49-B488-B0CE5736452C}"/>
              </a:ext>
            </a:extLst>
          </p:cNvPr>
          <p:cNvSpPr/>
          <p:nvPr/>
        </p:nvSpPr>
        <p:spPr>
          <a:xfrm rot="16200000">
            <a:off x="-1159757" y="3167390"/>
            <a:ext cx="4903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History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15FA83-4C94-4314-9542-3A3B1D2218D7}"/>
              </a:ext>
            </a:extLst>
          </p:cNvPr>
          <p:cNvGrpSpPr>
            <a:grpSpLocks noChangeAspect="1"/>
          </p:cNvGrpSpPr>
          <p:nvPr/>
        </p:nvGrpSpPr>
        <p:grpSpPr>
          <a:xfrm>
            <a:off x="5158688" y="275038"/>
            <a:ext cx="2138375" cy="2036564"/>
            <a:chOff x="682172" y="2150698"/>
            <a:chExt cx="3611850" cy="343988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BADE77-9DE8-4E4F-ADD2-A7C7F1201013}"/>
                </a:ext>
              </a:extLst>
            </p:cNvPr>
            <p:cNvSpPr/>
            <p:nvPr/>
          </p:nvSpPr>
          <p:spPr>
            <a:xfrm>
              <a:off x="768154" y="2150698"/>
              <a:ext cx="3439885" cy="3439885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95E864-2FA0-4F5D-A7B3-5E6683AE4094}"/>
                </a:ext>
              </a:extLst>
            </p:cNvPr>
            <p:cNvSpPr/>
            <p:nvPr/>
          </p:nvSpPr>
          <p:spPr>
            <a:xfrm>
              <a:off x="682172" y="2969931"/>
              <a:ext cx="3611850" cy="2620652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rgbClr val="C00000"/>
                  </a:solidFill>
                  <a:latin typeface="BPG Mrgvlovani" panose="020B0603030804020204" pitchFamily="34" charset="0"/>
                  <a:cs typeface="Calibri Light" panose="020F0302020204030204" pitchFamily="34" charset="0"/>
                </a:rPr>
                <a:t>History</a:t>
              </a:r>
              <a:endParaRPr lang="ka-GE" sz="2000" dirty="0">
                <a:solidFill>
                  <a:srgbClr val="C00000"/>
                </a:solidFill>
                <a:latin typeface="BPG Mrgvlovani" panose="020B060303080402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5" name="Graphic 14" descr="Document">
              <a:extLst>
                <a:ext uri="{FF2B5EF4-FFF2-40B4-BE49-F238E27FC236}">
                  <a16:creationId xmlns:a16="http://schemas.microsoft.com/office/drawing/2014/main" id="{D3AEDC0D-5F1C-4C8E-96A0-8CCC433EB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2030897" y="2730448"/>
              <a:ext cx="914400" cy="9144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E60EA36-0AB9-419B-95AF-587B310D8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" t="76076" r="-155" b="-1"/>
          <a:stretch/>
        </p:blipFill>
        <p:spPr>
          <a:xfrm rot="16200000" flipV="1">
            <a:off x="7931407" y="2597407"/>
            <a:ext cx="7387836" cy="11333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16EBC8-DB98-415C-BCEB-1ADFD1AD5462}"/>
              </a:ext>
            </a:extLst>
          </p:cNvPr>
          <p:cNvSpPr/>
          <p:nvPr/>
        </p:nvSpPr>
        <p:spPr>
          <a:xfrm>
            <a:off x="2075122" y="3000828"/>
            <a:ext cx="8917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Established – 2015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WIPO/Sakpatenti MOU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Awareness Raising/Professional Development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employees + 13 – Certified WIPO Academy Trainers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52" y="816770"/>
            <a:ext cx="4596978" cy="306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9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5DD0B5-7627-45E2-AE54-37624DEF40C2}"/>
              </a:ext>
            </a:extLst>
          </p:cNvPr>
          <p:cNvSpPr/>
          <p:nvPr/>
        </p:nvSpPr>
        <p:spPr>
          <a:xfrm>
            <a:off x="1114274" y="2083306"/>
            <a:ext cx="2926080" cy="3200400"/>
          </a:xfrm>
          <a:prstGeom prst="rect">
            <a:avLst/>
          </a:prstGeom>
          <a:solidFill>
            <a:srgbClr val="AEAE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</a:t>
            </a:r>
          </a:p>
          <a:p>
            <a:pPr algn="ctr"/>
            <a:endParaRPr lang="en-US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4554639" y="2083306"/>
            <a:ext cx="2926080" cy="320040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  <a:p>
            <a:pPr algn="ctr"/>
            <a:endParaRPr lang="en-US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FC427E8-ABCA-46FF-8942-0A9CE8B4BB56}"/>
              </a:ext>
            </a:extLst>
          </p:cNvPr>
          <p:cNvSpPr/>
          <p:nvPr/>
        </p:nvSpPr>
        <p:spPr>
          <a:xfrm>
            <a:off x="8048593" y="2083306"/>
            <a:ext cx="2926080" cy="3200400"/>
          </a:xfrm>
          <a:prstGeom prst="rect">
            <a:avLst/>
          </a:prstGeom>
          <a:solidFill>
            <a:srgbClr val="385277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III</a:t>
            </a:r>
          </a:p>
          <a:p>
            <a:pPr algn="ctr"/>
            <a:endParaRPr lang="en-US" sz="2400" b="1" dirty="0"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0" y="1"/>
            <a:ext cx="876300" cy="163353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44C2156-E52C-4E49-B488-B0CE5736452C}"/>
              </a:ext>
            </a:extLst>
          </p:cNvPr>
          <p:cNvSpPr/>
          <p:nvPr/>
        </p:nvSpPr>
        <p:spPr>
          <a:xfrm>
            <a:off x="1083794" y="4234995"/>
            <a:ext cx="2902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HISTORY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>
            <a:off x="4524159" y="4234995"/>
            <a:ext cx="2926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REPORT 2021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FC040C-8180-4BB0-9FA9-90502EFB51EA}"/>
              </a:ext>
            </a:extLst>
          </p:cNvPr>
          <p:cNvSpPr/>
          <p:nvPr/>
        </p:nvSpPr>
        <p:spPr>
          <a:xfrm>
            <a:off x="8048593" y="4234995"/>
            <a:ext cx="2926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FUTURE PLANS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93743-1D6F-43C3-AC45-823F2778C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2199014" y="1683427"/>
            <a:ext cx="876300" cy="16335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941B7-2428-410A-999E-E83FF2F979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5633118" y="1683427"/>
            <a:ext cx="876300" cy="16335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16739B-A8D5-4A99-8170-6186F76D37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 rot="5400000">
            <a:off x="9073483" y="1683427"/>
            <a:ext cx="876300" cy="1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5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Report</a:t>
            </a:r>
            <a:endParaRPr lang="en-US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2E42B0-CDBC-47C7-A76A-914CCB5417EC}"/>
              </a:ext>
            </a:extLst>
          </p:cNvPr>
          <p:cNvGrpSpPr>
            <a:grpSpLocks noChangeAspect="1"/>
          </p:cNvGrpSpPr>
          <p:nvPr/>
        </p:nvGrpSpPr>
        <p:grpSpPr>
          <a:xfrm>
            <a:off x="109276" y="2012156"/>
            <a:ext cx="2022088" cy="1925815"/>
            <a:chOff x="682172" y="2150698"/>
            <a:chExt cx="3611850" cy="34398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172D84-E84B-42B8-B35C-290511719B98}"/>
                </a:ext>
              </a:extLst>
            </p:cNvPr>
            <p:cNvGrpSpPr/>
            <p:nvPr/>
          </p:nvGrpSpPr>
          <p:grpSpPr>
            <a:xfrm>
              <a:off x="682172" y="2150698"/>
              <a:ext cx="3611850" cy="3439885"/>
              <a:chOff x="682172" y="2150698"/>
              <a:chExt cx="3611850" cy="343988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289D458-0749-4A79-95EA-88431E4360AF}"/>
                  </a:ext>
                </a:extLst>
              </p:cNvPr>
              <p:cNvSpPr/>
              <p:nvPr/>
            </p:nvSpPr>
            <p:spPr>
              <a:xfrm>
                <a:off x="768154" y="2150698"/>
                <a:ext cx="3439885" cy="3439885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4D7A903-AA5C-471B-A02F-4CDB59B647FF}"/>
                  </a:ext>
                </a:extLst>
              </p:cNvPr>
              <p:cNvSpPr/>
              <p:nvPr/>
            </p:nvSpPr>
            <p:spPr>
              <a:xfrm>
                <a:off x="682172" y="2969931"/>
                <a:ext cx="3611850" cy="2620652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a-GE" dirty="0">
                  <a:solidFill>
                    <a:schemeClr val="accent1">
                      <a:lumMod val="50000"/>
                    </a:schemeClr>
                  </a:solidFill>
                  <a:latin typeface="BPG Mrgvlovani" panose="020B0603030804020204" pitchFamily="34" charset="0"/>
                  <a:cs typeface="Calibri Light" panose="020F0302020204030204" pitchFamily="34" charset="0"/>
                </a:endParaRPr>
              </a:p>
            </p:txBody>
          </p:sp>
        </p:grpSp>
        <p:pic>
          <p:nvPicPr>
            <p:cNvPr id="4" name="Graphic 3" descr="Stopwatch">
              <a:extLst>
                <a:ext uri="{FF2B5EF4-FFF2-40B4-BE49-F238E27FC236}">
                  <a16:creationId xmlns:a16="http://schemas.microsoft.com/office/drawing/2014/main" id="{A6C1090A-CCF3-4F5B-AC01-B99CE824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850733" y="2744501"/>
              <a:ext cx="1274726" cy="1274727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2941" y="3159857"/>
            <a:ext cx="847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</a:rPr>
              <a:t>DATA</a:t>
            </a:r>
            <a:endParaRPr lang="en-GB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599189"/>
              </p:ext>
            </p:extLst>
          </p:nvPr>
        </p:nvGraphicFramePr>
        <p:xfrm>
          <a:off x="2427215" y="610823"/>
          <a:ext cx="3973584" cy="21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700662"/>
              </p:ext>
            </p:extLst>
          </p:nvPr>
        </p:nvGraphicFramePr>
        <p:xfrm>
          <a:off x="7100802" y="610823"/>
          <a:ext cx="4192433" cy="21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611196"/>
              </p:ext>
            </p:extLst>
          </p:nvPr>
        </p:nvGraphicFramePr>
        <p:xfrm>
          <a:off x="4444365" y="3937971"/>
          <a:ext cx="4378036" cy="2445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65305" y="126206"/>
            <a:ext cx="155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ACTIVITIES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1068" y="196685"/>
            <a:ext cx="1989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PARTICIPANTS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4665" y="3239022"/>
            <a:ext cx="228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REGISTRATIONS on DL101GE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5305" y="1338777"/>
            <a:ext cx="1280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275%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33829" y="1338777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86%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23424" y="4567946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66.2%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59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Report</a:t>
            </a:r>
            <a:endParaRPr lang="en-US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F76BC-7075-47DF-87B3-2E4BDF10F704}"/>
              </a:ext>
            </a:extLst>
          </p:cNvPr>
          <p:cNvSpPr/>
          <p:nvPr/>
        </p:nvSpPr>
        <p:spPr>
          <a:xfrm>
            <a:off x="2859119" y="503705"/>
            <a:ext cx="8331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000" b="1" dirty="0" smtClean="0">
                <a:solidFill>
                  <a:schemeClr val="tx2">
                    <a:lumMod val="75000"/>
                  </a:schemeClr>
                </a:solidFill>
                <a:latin typeface="BPG Mrgvlovani" panose="020B0603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Trainings on GIs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BPG Mrgvlovani" panose="020B06030308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324" y="2747135"/>
            <a:ext cx="699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i="1" dirty="0" smtClean="0"/>
              <a:t>1. For Ninotsminda </a:t>
            </a:r>
            <a:r>
              <a:rPr lang="en-US" sz="3600" i="1" dirty="0" smtClean="0"/>
              <a:t>Honey</a:t>
            </a:r>
            <a:r>
              <a:rPr lang="fr-FR" sz="3600" i="1" dirty="0" smtClean="0"/>
              <a:t> Producers</a:t>
            </a:r>
            <a:endParaRPr lang="en-GB" sz="3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0" y="3334660"/>
            <a:ext cx="4703871" cy="28823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428" y="3837127"/>
            <a:ext cx="311117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 smtClean="0"/>
              <a:t>20 participants;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3200" dirty="0" smtClean="0"/>
              <a:t>Objective;</a:t>
            </a:r>
          </a:p>
          <a:p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43345" y="1947625"/>
            <a:ext cx="6380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WIPO/IPTC </a:t>
            </a:r>
            <a:r>
              <a:rPr lang="en-US" sz="3600" smtClean="0"/>
              <a:t>of Georgia </a:t>
            </a:r>
            <a:r>
              <a:rPr lang="en-US" sz="3600" dirty="0" smtClean="0"/>
              <a:t>PDP on GI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0370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Report</a:t>
            </a:r>
            <a:endParaRPr lang="en-US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99" y="2256375"/>
            <a:ext cx="4690498" cy="2345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625" y="3304810"/>
            <a:ext cx="574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a-GE" sz="3600" dirty="0" smtClean="0">
                <a:solidFill>
                  <a:schemeClr val="accent2"/>
                </a:solidFill>
              </a:rPr>
              <a:t>35%</a:t>
            </a:r>
            <a:r>
              <a:rPr lang="en-US" sz="3600" dirty="0" smtClean="0">
                <a:solidFill>
                  <a:schemeClr val="accent2"/>
                </a:solidFill>
              </a:rPr>
              <a:t> Growth</a:t>
            </a:r>
            <a:r>
              <a:rPr lang="ka-GE" sz="3600" dirty="0" smtClean="0">
                <a:solidFill>
                  <a:schemeClr val="accent2"/>
                </a:solidFill>
              </a:rPr>
              <a:t> - </a:t>
            </a:r>
            <a:r>
              <a:rPr lang="en-US" sz="3600" dirty="0" smtClean="0"/>
              <a:t>SALES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7625" y="4389099"/>
            <a:ext cx="5814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50</a:t>
            </a:r>
            <a:r>
              <a:rPr lang="ka-GE" sz="3600" dirty="0" smtClean="0">
                <a:solidFill>
                  <a:schemeClr val="accent2"/>
                </a:solidFill>
              </a:rPr>
              <a:t>%</a:t>
            </a:r>
            <a:r>
              <a:rPr lang="en-US" sz="3600" dirty="0" smtClean="0">
                <a:solidFill>
                  <a:schemeClr val="accent2"/>
                </a:solidFill>
              </a:rPr>
              <a:t> Growth</a:t>
            </a:r>
            <a:r>
              <a:rPr lang="ka-GE" sz="3600" dirty="0" smtClean="0">
                <a:solidFill>
                  <a:schemeClr val="accent2"/>
                </a:solidFill>
              </a:rPr>
              <a:t> – </a:t>
            </a:r>
            <a:r>
              <a:rPr lang="en-US" sz="3600" dirty="0" smtClean="0"/>
              <a:t>PRICE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Export</a:t>
            </a:r>
            <a:r>
              <a:rPr lang="en-US" sz="3600" dirty="0" smtClean="0"/>
              <a:t> In 2022</a:t>
            </a:r>
          </a:p>
          <a:p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128724" y="481310"/>
            <a:ext cx="21650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i="1" u="sng" dirty="0">
                <a:solidFill>
                  <a:schemeClr val="accent2"/>
                </a:solidFill>
              </a:rPr>
              <a:t>Results</a:t>
            </a:r>
            <a:endParaRPr lang="en-GB" sz="5400" i="1" u="sng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626" y="2491193"/>
            <a:ext cx="503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Registration </a:t>
            </a:r>
            <a:r>
              <a:rPr lang="en-US" sz="3600" dirty="0" smtClean="0"/>
              <a:t>as a GI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315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Report</a:t>
            </a:r>
            <a:endParaRPr lang="en-US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744" y="2071643"/>
            <a:ext cx="4785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i="1" dirty="0"/>
              <a:t>2</a:t>
            </a:r>
            <a:r>
              <a:rPr lang="fr-FR" sz="3600" i="1" dirty="0" smtClean="0"/>
              <a:t>. </a:t>
            </a:r>
            <a:r>
              <a:rPr lang="en-US" sz="3600" i="1" dirty="0" smtClean="0"/>
              <a:t>For WINE PRODUCERS</a:t>
            </a:r>
            <a:endParaRPr lang="en-GB" sz="3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04893" y="3429000"/>
            <a:ext cx="8587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2800" dirty="0" smtClean="0"/>
              <a:t> 50 </a:t>
            </a:r>
            <a:r>
              <a:rPr lang="en-GB" sz="2800" dirty="0" smtClean="0"/>
              <a:t>participants;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a-GE" sz="2800" dirty="0" smtClean="0"/>
              <a:t> </a:t>
            </a:r>
            <a:r>
              <a:rPr lang="en-GB" sz="2800" dirty="0" smtClean="0"/>
              <a:t>Objective;</a:t>
            </a:r>
          </a:p>
          <a:p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541" y="769519"/>
            <a:ext cx="3895081" cy="26594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09" y="3705248"/>
            <a:ext cx="3731625" cy="254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37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004039-6B09-4703-8888-421B1A2BCE7D}"/>
              </a:ext>
            </a:extLst>
          </p:cNvPr>
          <p:cNvSpPr/>
          <p:nvPr/>
        </p:nvSpPr>
        <p:spPr>
          <a:xfrm>
            <a:off x="0" y="0"/>
            <a:ext cx="2083227" cy="1885950"/>
          </a:xfrm>
          <a:prstGeom prst="rect">
            <a:avLst/>
          </a:prstGeom>
          <a:solidFill>
            <a:srgbClr val="DE353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BPG Mrgvlovani" panose="020B0603030804020204" pitchFamily="34" charset="0"/>
                <a:cs typeface="Calibri Light" panose="020F0302020204030204" pitchFamily="34" charset="0"/>
              </a:rPr>
              <a:t>II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A61D72-F0B4-4FA2-9FB0-9275A357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2" t="45771"/>
          <a:stretch/>
        </p:blipFill>
        <p:spPr>
          <a:xfrm>
            <a:off x="-38292" y="126206"/>
            <a:ext cx="681233" cy="163353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9E5E8AE-C92E-478F-8337-8F1DE92A8D0A}"/>
              </a:ext>
            </a:extLst>
          </p:cNvPr>
          <p:cNvSpPr/>
          <p:nvPr/>
        </p:nvSpPr>
        <p:spPr>
          <a:xfrm rot="16200000">
            <a:off x="616550" y="681365"/>
            <a:ext cx="18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PG Mrgvlovani" panose="020B0603030804020204" pitchFamily="34" charset="0"/>
                <a:cs typeface="Calibri Light" panose="020F0302020204030204" pitchFamily="34" charset="0"/>
              </a:rPr>
              <a:t>Report</a:t>
            </a:r>
            <a:endParaRPr lang="en-US" sz="2800" dirty="0">
              <a:solidFill>
                <a:schemeClr val="bg1"/>
              </a:solidFill>
              <a:latin typeface="BPG Mrgvlovani" panose="020B060303080402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100EB48-4B66-4BD8-9AD5-95AD5834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33319" r="27067" b="-450"/>
          <a:stretch/>
        </p:blipFill>
        <p:spPr>
          <a:xfrm rot="5400000">
            <a:off x="10856772" y="690417"/>
            <a:ext cx="3455078" cy="202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77" y="2511075"/>
            <a:ext cx="5327808" cy="2663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842" y="3196696"/>
            <a:ext cx="529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100 </a:t>
            </a:r>
            <a:r>
              <a:rPr lang="ka-GE" sz="3600" dirty="0" smtClean="0">
                <a:solidFill>
                  <a:schemeClr val="accent2"/>
                </a:solidFill>
              </a:rPr>
              <a:t>%</a:t>
            </a:r>
            <a:r>
              <a:rPr lang="en-US" sz="3600" dirty="0" smtClean="0">
                <a:solidFill>
                  <a:schemeClr val="accent2"/>
                </a:solidFill>
              </a:rPr>
              <a:t> Growth</a:t>
            </a:r>
            <a:r>
              <a:rPr lang="ka-GE" sz="3600" dirty="0" smtClean="0">
                <a:solidFill>
                  <a:schemeClr val="accent2"/>
                </a:solidFill>
              </a:rPr>
              <a:t> - </a:t>
            </a:r>
            <a:r>
              <a:rPr lang="en-US" sz="3600" dirty="0" smtClean="0"/>
              <a:t>SALES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88842" y="4153572"/>
            <a:ext cx="5387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733</a:t>
            </a:r>
            <a:r>
              <a:rPr lang="ka-GE" sz="3600" dirty="0" smtClean="0">
                <a:solidFill>
                  <a:schemeClr val="accent2"/>
                </a:solidFill>
              </a:rPr>
              <a:t>%</a:t>
            </a:r>
            <a:r>
              <a:rPr lang="en-US" sz="3600" dirty="0" smtClean="0">
                <a:solidFill>
                  <a:schemeClr val="accent2"/>
                </a:solidFill>
              </a:rPr>
              <a:t> Growth</a:t>
            </a:r>
            <a:r>
              <a:rPr lang="ka-GE" sz="3600" dirty="0" smtClean="0">
                <a:solidFill>
                  <a:schemeClr val="accent2"/>
                </a:solidFill>
              </a:rPr>
              <a:t> – </a:t>
            </a:r>
            <a:r>
              <a:rPr lang="en-US" sz="3600" dirty="0" smtClean="0"/>
              <a:t>PRICE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/>
                </a:solidFill>
              </a:rPr>
              <a:t>Export</a:t>
            </a:r>
            <a:r>
              <a:rPr lang="en-US" sz="3600" dirty="0" smtClean="0"/>
              <a:t> In Australia</a:t>
            </a:r>
          </a:p>
          <a:p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730764" y="328910"/>
            <a:ext cx="61949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i="1" u="sng" dirty="0" smtClean="0">
                <a:solidFill>
                  <a:schemeClr val="accent2"/>
                </a:solidFill>
              </a:rPr>
              <a:t>Results (Bolnisi Wine)</a:t>
            </a:r>
            <a:endParaRPr lang="en-GB" sz="5400" i="1" u="sng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842" y="2333297"/>
            <a:ext cx="529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/>
                </a:solidFill>
              </a:rPr>
              <a:t>Registration </a:t>
            </a:r>
            <a:r>
              <a:rPr lang="en-US" sz="3600" dirty="0"/>
              <a:t>as a GI</a:t>
            </a:r>
          </a:p>
        </p:txBody>
      </p:sp>
    </p:spTree>
    <p:extLst>
      <p:ext uri="{BB962C8B-B14F-4D97-AF65-F5344CB8AC3E}">
        <p14:creationId xmlns:p14="http://schemas.microsoft.com/office/powerpoint/2010/main" val="2937969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C0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34A9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4739</TotalTime>
  <Words>411</Words>
  <Application>Microsoft Office PowerPoint</Application>
  <PresentationFormat>Widescreen</PresentationFormat>
  <Paragraphs>180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BPG Banner SuperSquare Caps</vt:lpstr>
      <vt:lpstr>BPG Mrgvlovani</vt:lpstr>
      <vt:lpstr>Calibri</vt:lpstr>
      <vt:lpstr>Calibri Light</vt:lpstr>
      <vt:lpstr>Courier New</vt:lpstr>
      <vt:lpstr>Microsoft Sans Serif</vt:lpstr>
      <vt:lpstr>Roboto _GEO Mt</vt:lpstr>
      <vt:lpstr>Sylfaen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keywords>FOR OFFICIAL USE ONLY</cp:keywords>
  <cp:lastModifiedBy>LOPEZ BARAJAS Daniela</cp:lastModifiedBy>
  <cp:revision>349</cp:revision>
  <cp:lastPrinted>2022-05-24T10:09:36Z</cp:lastPrinted>
  <dcterms:created xsi:type="dcterms:W3CDTF">2021-01-02T16:11:15Z</dcterms:created>
  <dcterms:modified xsi:type="dcterms:W3CDTF">2022-05-24T10:09:43Z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4270d0a8-f879-4638-b959-a66292efd924</vt:lpwstr>
  </property>
  <property fmtid="{D5CDD505-2E9C-101B-9397-08002B2CF9AE}" pid="3" name="TCSClassification">
    <vt:lpwstr>FOR OFFICIAL USE ONLY</vt:lpwstr>
  </property>
  <property fmtid="{D5CDD505-2E9C-101B-9397-08002B2CF9AE}" pid="4" name="Classification">
    <vt:lpwstr>For Official Use Only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