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6" r:id="rId2"/>
    <p:sldId id="298" r:id="rId3"/>
    <p:sldId id="257" r:id="rId4"/>
    <p:sldId id="300" r:id="rId5"/>
    <p:sldId id="299" r:id="rId6"/>
    <p:sldId id="307" r:id="rId7"/>
    <p:sldId id="301" r:id="rId8"/>
    <p:sldId id="302" r:id="rId9"/>
    <p:sldId id="304" r:id="rId10"/>
    <p:sldId id="303" r:id="rId11"/>
    <p:sldId id="277" r:id="rId12"/>
    <p:sldId id="256" r:id="rId13"/>
    <p:sldId id="282" r:id="rId14"/>
    <p:sldId id="264" r:id="rId15"/>
    <p:sldId id="285" r:id="rId16"/>
  </p:sldIdLst>
  <p:sldSz cx="18288000" cy="10287000"/>
  <p:notesSz cx="6797675" cy="9926638"/>
  <p:embeddedFontLst>
    <p:embeddedFont>
      <p:font typeface="RoxboroughCF" panose="020B0604020202020204" charset="0"/>
      <p:regular r:id="rId17"/>
    </p:embeddedFont>
    <p:embeddedFont>
      <p:font typeface="Calibri" panose="020F0502020204030204" pitchFamily="34" charset="0"/>
      <p:regular r:id="rId18"/>
      <p:bold r:id="rId19"/>
      <p:italic r:id="rId20"/>
      <p:boldItalic r:id="rId21"/>
    </p:embeddedFont>
    <p:embeddedFont>
      <p:font typeface="Museo Sans 300" panose="02000000000000000000" charset="0"/>
      <p:regular r:id="rId22"/>
    </p:embeddedFont>
    <p:embeddedFont>
      <p:font typeface="Microsoft Sans Serif" panose="020B0604020202020204" pitchFamily="34" charset="0"/>
      <p:regular r:id="rId23"/>
    </p:embeddedFont>
    <p:embeddedFont>
      <p:font typeface="Museo 300" panose="02000000000000000000"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FFB9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22" autoAdjust="0"/>
  </p:normalViewPr>
  <p:slideViewPr>
    <p:cSldViewPr>
      <p:cViewPr varScale="1">
        <p:scale>
          <a:sx n="67" d="100"/>
          <a:sy n="67" d="100"/>
        </p:scale>
        <p:origin x="97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
        <p:nvSpPr>
          <p:cNvPr id="7" name="fc" descr="WIPO FOR OFFICIAL USE ONLY"/>
          <p:cNvSpPr txBox="1"/>
          <p:nvPr userDrawn="1"/>
        </p:nvSpPr>
        <p:spPr>
          <a:xfrm>
            <a:off x="0" y="9966960"/>
            <a:ext cx="18288000" cy="223138"/>
          </a:xfrm>
          <a:prstGeom prst="rect">
            <a:avLst/>
          </a:prstGeom>
          <a:noFill/>
        </p:spPr>
        <p:txBody>
          <a:bodyPr vert="horz" rtlCol="0">
            <a:spAutoFit/>
          </a:bodyPr>
          <a:lstStyle/>
          <a:p>
            <a:pPr algn="ctr"/>
            <a:r>
              <a:rPr lang="en-US" sz="850" b="0" i="0" u="none" baseline="0" dirty="0" smtClean="0">
                <a:solidFill>
                  <a:srgbClr val="000000"/>
                </a:solidFill>
                <a:latin typeface="Microsoft Sans Serif" panose="020B0604020202020204" pitchFamily="34" charset="0"/>
              </a:rPr>
              <a:t>WIPO FOR OFFICIAL USE ONLY</a:t>
            </a:r>
            <a:endParaRPr lang="en-US" sz="850" b="0" i="0" u="none" baseline="0" dirty="0">
              <a:solidFill>
                <a:srgbClr val="000000"/>
              </a:solidFill>
              <a:latin typeface="Microsoft Sans Serif"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56.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65.sv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jpeg"/><Relationship Id="rId5" Type="http://schemas.microsoft.com/office/2007/relationships/hdphoto" Target="../media/hdphoto1.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hyperlink" Target="https://www.wipo.int/wipo_magazine/es/2020/04/article_0003.html#:~:text=Salvador%20produce%20dividendos" TargetMode="External"/><Relationship Id="rId5" Type="http://schemas.openxmlformats.org/officeDocument/2006/relationships/image" Target="../media/image16.png"/><Relationship Id="rId10" Type="http://schemas.openxmlformats.org/officeDocument/2006/relationships/image" Target="../media/image28.svg"/><Relationship Id="rId4" Type="http://schemas.openxmlformats.org/officeDocument/2006/relationships/image" Target="../media/image15.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3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2.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0.png"/><Relationship Id="rId4" Type="http://schemas.openxmlformats.org/officeDocument/2006/relationships/image" Target="../media/image47.sv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 y mujeres fortaleciendo conexiones">
            <a:hlinkClick r:id="" action="ppaction://media"/>
            <a:extLst>
              <a:ext uri="{FF2B5EF4-FFF2-40B4-BE49-F238E27FC236}">
                <a16:creationId xmlns:a16="http://schemas.microsoft.com/office/drawing/2014/main" id="{D2D11E9E-978A-E436-C9CC-6E0CE70277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62697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9761" b="8985"/>
          <a:stretch>
            <a:fillRect/>
          </a:stretch>
        </p:blipFill>
        <p:spPr>
          <a:xfrm>
            <a:off x="0" y="0"/>
            <a:ext cx="18288000" cy="10287000"/>
          </a:xfrm>
          <a:prstGeom prst="rect">
            <a:avLst/>
          </a:prstGeom>
        </p:spPr>
      </p:pic>
      <p:grpSp>
        <p:nvGrpSpPr>
          <p:cNvPr id="3" name="Group 3"/>
          <p:cNvGrpSpPr/>
          <p:nvPr/>
        </p:nvGrpSpPr>
        <p:grpSpPr>
          <a:xfrm>
            <a:off x="0" y="0"/>
            <a:ext cx="7611879" cy="10287000"/>
            <a:chOff x="0" y="0"/>
            <a:chExt cx="2776834" cy="3752725"/>
          </a:xfrm>
        </p:grpSpPr>
        <p:sp>
          <p:nvSpPr>
            <p:cNvPr id="4" name="Freeform 4"/>
            <p:cNvSpPr/>
            <p:nvPr/>
          </p:nvSpPr>
          <p:spPr>
            <a:xfrm>
              <a:off x="0" y="0"/>
              <a:ext cx="2776834" cy="3752726"/>
            </a:xfrm>
            <a:custGeom>
              <a:avLst/>
              <a:gdLst/>
              <a:ahLst/>
              <a:cxnLst/>
              <a:rect l="l" t="t" r="r" b="b"/>
              <a:pathLst>
                <a:path w="2776834" h="3752726">
                  <a:moveTo>
                    <a:pt x="0" y="0"/>
                  </a:moveTo>
                  <a:lnTo>
                    <a:pt x="2776834" y="0"/>
                  </a:lnTo>
                  <a:lnTo>
                    <a:pt x="2776834" y="3752726"/>
                  </a:lnTo>
                  <a:lnTo>
                    <a:pt x="0" y="3752726"/>
                  </a:lnTo>
                  <a:close/>
                </a:path>
              </a:pathLst>
            </a:custGeom>
            <a:solidFill>
              <a:srgbClr val="FFFFFF"/>
            </a:solidFill>
          </p:spPr>
        </p:sp>
      </p:grpSp>
      <p:grpSp>
        <p:nvGrpSpPr>
          <p:cNvPr id="5" name="Group 5"/>
          <p:cNvGrpSpPr/>
          <p:nvPr/>
        </p:nvGrpSpPr>
        <p:grpSpPr>
          <a:xfrm>
            <a:off x="11560449" y="2540174"/>
            <a:ext cx="2901737" cy="2513175"/>
            <a:chOff x="0" y="0"/>
            <a:chExt cx="6202680" cy="5372100"/>
          </a:xfrm>
        </p:grpSpPr>
        <p:sp>
          <p:nvSpPr>
            <p:cNvPr id="6" name="Freeform 6"/>
            <p:cNvSpPr/>
            <p:nvPr/>
          </p:nvSpPr>
          <p:spPr>
            <a:xfrm>
              <a:off x="0" y="0"/>
              <a:ext cx="6202680" cy="5372100"/>
            </a:xfrm>
            <a:custGeom>
              <a:avLst/>
              <a:gdLst/>
              <a:ahLst/>
              <a:cxnLst/>
              <a:rect l="l" t="t" r="r" b="b"/>
              <a:pathLst>
                <a:path w="6202680" h="537210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EF402D"/>
            </a:solidFill>
          </p:spPr>
        </p:sp>
      </p:grpSp>
      <p:grpSp>
        <p:nvGrpSpPr>
          <p:cNvPr id="7" name="Group 7"/>
          <p:cNvGrpSpPr/>
          <p:nvPr/>
        </p:nvGrpSpPr>
        <p:grpSpPr>
          <a:xfrm>
            <a:off x="11560449" y="5204855"/>
            <a:ext cx="2901737" cy="2513175"/>
            <a:chOff x="0" y="0"/>
            <a:chExt cx="6202680" cy="5372100"/>
          </a:xfrm>
        </p:grpSpPr>
        <p:sp>
          <p:nvSpPr>
            <p:cNvPr id="8" name="Freeform 8"/>
            <p:cNvSpPr/>
            <p:nvPr/>
          </p:nvSpPr>
          <p:spPr>
            <a:xfrm>
              <a:off x="0" y="0"/>
              <a:ext cx="6202680" cy="5372100"/>
            </a:xfrm>
            <a:custGeom>
              <a:avLst/>
              <a:gdLst/>
              <a:ahLst/>
              <a:cxnLst/>
              <a:rect l="l" t="t" r="r" b="b"/>
              <a:pathLst>
                <a:path w="6202680" h="537210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A31C44"/>
            </a:solidFill>
          </p:spPr>
        </p:sp>
      </p:grpSp>
      <p:grpSp>
        <p:nvGrpSpPr>
          <p:cNvPr id="9" name="Group 9"/>
          <p:cNvGrpSpPr/>
          <p:nvPr/>
        </p:nvGrpSpPr>
        <p:grpSpPr>
          <a:xfrm>
            <a:off x="9258092" y="3881964"/>
            <a:ext cx="2901737" cy="2513175"/>
            <a:chOff x="0" y="0"/>
            <a:chExt cx="6202680" cy="5372100"/>
          </a:xfrm>
        </p:grpSpPr>
        <p:sp>
          <p:nvSpPr>
            <p:cNvPr id="10" name="Freeform 10"/>
            <p:cNvSpPr/>
            <p:nvPr/>
          </p:nvSpPr>
          <p:spPr>
            <a:xfrm>
              <a:off x="0" y="0"/>
              <a:ext cx="6202680" cy="5372100"/>
            </a:xfrm>
            <a:custGeom>
              <a:avLst/>
              <a:gdLst/>
              <a:ahLst/>
              <a:cxnLst/>
              <a:rect l="l" t="t" r="r" b="b"/>
              <a:pathLst>
                <a:path w="6202680" h="537210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FFC729"/>
            </a:solidFill>
          </p:spPr>
        </p:sp>
      </p:grpSp>
      <p:grpSp>
        <p:nvGrpSpPr>
          <p:cNvPr id="11" name="Group 11"/>
          <p:cNvGrpSpPr/>
          <p:nvPr/>
        </p:nvGrpSpPr>
        <p:grpSpPr>
          <a:xfrm>
            <a:off x="13853364" y="3881964"/>
            <a:ext cx="2901737" cy="2513175"/>
            <a:chOff x="0" y="0"/>
            <a:chExt cx="6202680" cy="5372100"/>
          </a:xfrm>
        </p:grpSpPr>
        <p:sp>
          <p:nvSpPr>
            <p:cNvPr id="12" name="Freeform 12"/>
            <p:cNvSpPr/>
            <p:nvPr/>
          </p:nvSpPr>
          <p:spPr>
            <a:xfrm>
              <a:off x="0" y="0"/>
              <a:ext cx="6202680" cy="5372100"/>
            </a:xfrm>
            <a:custGeom>
              <a:avLst/>
              <a:gdLst/>
              <a:ahLst/>
              <a:cxnLst/>
              <a:rect l="l" t="t" r="r" b="b"/>
              <a:pathLst>
                <a:path w="6202680" h="537210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88F561"/>
            </a:solidFill>
          </p:spPr>
        </p:sp>
      </p:grpSp>
      <p:grpSp>
        <p:nvGrpSpPr>
          <p:cNvPr id="13" name="Group 13"/>
          <p:cNvGrpSpPr/>
          <p:nvPr/>
        </p:nvGrpSpPr>
        <p:grpSpPr>
          <a:xfrm>
            <a:off x="9258092" y="1237790"/>
            <a:ext cx="2901737" cy="2513175"/>
            <a:chOff x="0" y="0"/>
            <a:chExt cx="6202680" cy="5372100"/>
          </a:xfrm>
        </p:grpSpPr>
        <p:sp>
          <p:nvSpPr>
            <p:cNvPr id="14" name="Freeform 14"/>
            <p:cNvSpPr/>
            <p:nvPr/>
          </p:nvSpPr>
          <p:spPr>
            <a:xfrm>
              <a:off x="0" y="0"/>
              <a:ext cx="6202680" cy="5372100"/>
            </a:xfrm>
            <a:custGeom>
              <a:avLst/>
              <a:gdLst/>
              <a:ahLst/>
              <a:cxnLst/>
              <a:rect l="l" t="t" r="r" b="b"/>
              <a:pathLst>
                <a:path w="6202680" h="537210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C6212F"/>
            </a:solidFill>
          </p:spPr>
        </p:sp>
      </p:grpSp>
      <p:grpSp>
        <p:nvGrpSpPr>
          <p:cNvPr id="15" name="Group 15"/>
          <p:cNvGrpSpPr/>
          <p:nvPr/>
        </p:nvGrpSpPr>
        <p:grpSpPr>
          <a:xfrm>
            <a:off x="13853364" y="6536035"/>
            <a:ext cx="2901737" cy="2513175"/>
            <a:chOff x="0" y="0"/>
            <a:chExt cx="6202680" cy="5372100"/>
          </a:xfrm>
        </p:grpSpPr>
        <p:sp>
          <p:nvSpPr>
            <p:cNvPr id="16" name="Freeform 16"/>
            <p:cNvSpPr/>
            <p:nvPr/>
          </p:nvSpPr>
          <p:spPr>
            <a:xfrm>
              <a:off x="0" y="0"/>
              <a:ext cx="6202680" cy="5372100"/>
            </a:xfrm>
            <a:custGeom>
              <a:avLst/>
              <a:gdLst/>
              <a:ahLst/>
              <a:cxnLst/>
              <a:rect l="l" t="t" r="r" b="b"/>
              <a:pathLst>
                <a:path w="6202680" h="537210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136A9F"/>
            </a:solidFill>
          </p:spPr>
        </p:sp>
      </p:grpSp>
      <p:pic>
        <p:nvPicPr>
          <p:cNvPr id="17" name="Picture 17"/>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835679" y="353804"/>
            <a:ext cx="3120975" cy="2785470"/>
          </a:xfrm>
          <a:prstGeom prst="rect">
            <a:avLst/>
          </a:prstGeom>
        </p:spPr>
      </p:pic>
      <p:pic>
        <p:nvPicPr>
          <p:cNvPr id="18" name="Picture 18"/>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7783329" y="7333795"/>
            <a:ext cx="3120975" cy="2785470"/>
          </a:xfrm>
          <a:prstGeom prst="rect">
            <a:avLst/>
          </a:prstGeom>
        </p:spPr>
      </p:pic>
      <p:pic>
        <p:nvPicPr>
          <p:cNvPr id="19" name="Picture 19"/>
          <p:cNvPicPr>
            <a:picLocks noChangeAspect="1"/>
          </p:cNvPicPr>
          <p:nvPr/>
        </p:nvPicPr>
        <p:blipFill>
          <a:blip r:embed="rId7"/>
          <a:srcRect/>
          <a:stretch>
            <a:fillRect/>
          </a:stretch>
        </p:blipFill>
        <p:spPr>
          <a:xfrm>
            <a:off x="179561" y="207898"/>
            <a:ext cx="2846460" cy="1317806"/>
          </a:xfrm>
          <a:prstGeom prst="rect">
            <a:avLst/>
          </a:prstGeom>
        </p:spPr>
      </p:pic>
      <p:grpSp>
        <p:nvGrpSpPr>
          <p:cNvPr id="20" name="Group 20"/>
          <p:cNvGrpSpPr/>
          <p:nvPr/>
        </p:nvGrpSpPr>
        <p:grpSpPr>
          <a:xfrm>
            <a:off x="577624" y="3865549"/>
            <a:ext cx="6500855" cy="5942309"/>
            <a:chOff x="0" y="0"/>
            <a:chExt cx="15858669" cy="14496110"/>
          </a:xfrm>
        </p:grpSpPr>
        <p:sp>
          <p:nvSpPr>
            <p:cNvPr id="21" name="Freeform 21"/>
            <p:cNvSpPr/>
            <p:nvPr/>
          </p:nvSpPr>
          <p:spPr>
            <a:xfrm>
              <a:off x="0" y="0"/>
              <a:ext cx="15858669" cy="14496109"/>
            </a:xfrm>
            <a:custGeom>
              <a:avLst/>
              <a:gdLst/>
              <a:ahLst/>
              <a:cxnLst/>
              <a:rect l="l" t="t" r="r" b="b"/>
              <a:pathLst>
                <a:path w="15858669" h="14496109">
                  <a:moveTo>
                    <a:pt x="0" y="0"/>
                  </a:moveTo>
                  <a:lnTo>
                    <a:pt x="0" y="14496109"/>
                  </a:lnTo>
                  <a:lnTo>
                    <a:pt x="15858669" y="14496109"/>
                  </a:lnTo>
                  <a:lnTo>
                    <a:pt x="15858669" y="0"/>
                  </a:lnTo>
                  <a:lnTo>
                    <a:pt x="0" y="0"/>
                  </a:lnTo>
                  <a:close/>
                  <a:moveTo>
                    <a:pt x="15797709" y="14435150"/>
                  </a:moveTo>
                  <a:lnTo>
                    <a:pt x="59690" y="14435150"/>
                  </a:lnTo>
                  <a:lnTo>
                    <a:pt x="59690" y="59690"/>
                  </a:lnTo>
                  <a:lnTo>
                    <a:pt x="15797709" y="59690"/>
                  </a:lnTo>
                  <a:lnTo>
                    <a:pt x="15797709" y="14435150"/>
                  </a:lnTo>
                  <a:close/>
                </a:path>
              </a:pathLst>
            </a:custGeom>
            <a:solidFill>
              <a:srgbClr val="FF5757"/>
            </a:solidFill>
          </p:spPr>
        </p:sp>
      </p:grpSp>
      <p:pic>
        <p:nvPicPr>
          <p:cNvPr id="22" name="Picture 22"/>
          <p:cNvPicPr>
            <a:picLocks noChangeAspect="1"/>
          </p:cNvPicPr>
          <p:nvPr/>
        </p:nvPicPr>
        <p:blipFill>
          <a:blip r:embed="rId8"/>
          <a:srcRect/>
          <a:stretch>
            <a:fillRect/>
          </a:stretch>
        </p:blipFill>
        <p:spPr>
          <a:xfrm>
            <a:off x="9855295" y="1525704"/>
            <a:ext cx="1707330" cy="1880096"/>
          </a:xfrm>
          <a:prstGeom prst="rect">
            <a:avLst/>
          </a:prstGeom>
        </p:spPr>
      </p:pic>
      <p:pic>
        <p:nvPicPr>
          <p:cNvPr id="23" name="Picture 23"/>
          <p:cNvPicPr>
            <a:picLocks noChangeAspect="1"/>
          </p:cNvPicPr>
          <p:nvPr/>
        </p:nvPicPr>
        <p:blipFill>
          <a:blip r:embed="rId9"/>
          <a:srcRect/>
          <a:stretch>
            <a:fillRect/>
          </a:stretch>
        </p:blipFill>
        <p:spPr>
          <a:xfrm>
            <a:off x="12206649" y="2804843"/>
            <a:ext cx="1609337" cy="1983837"/>
          </a:xfrm>
          <a:prstGeom prst="rect">
            <a:avLst/>
          </a:prstGeom>
        </p:spPr>
      </p:pic>
      <p:pic>
        <p:nvPicPr>
          <p:cNvPr id="24" name="Picture 24"/>
          <p:cNvPicPr>
            <a:picLocks noChangeAspect="1"/>
          </p:cNvPicPr>
          <p:nvPr/>
        </p:nvPicPr>
        <p:blipFill>
          <a:blip r:embed="rId10"/>
          <a:srcRect/>
          <a:stretch>
            <a:fillRect/>
          </a:stretch>
        </p:blipFill>
        <p:spPr>
          <a:xfrm>
            <a:off x="12131975" y="5587158"/>
            <a:ext cx="1721389" cy="1730262"/>
          </a:xfrm>
          <a:prstGeom prst="rect">
            <a:avLst/>
          </a:prstGeom>
        </p:spPr>
      </p:pic>
      <p:pic>
        <p:nvPicPr>
          <p:cNvPr id="25" name="Picture 25"/>
          <p:cNvPicPr>
            <a:picLocks noChangeAspect="1"/>
          </p:cNvPicPr>
          <p:nvPr/>
        </p:nvPicPr>
        <p:blipFill>
          <a:blip r:embed="rId11"/>
          <a:srcRect/>
          <a:stretch>
            <a:fillRect/>
          </a:stretch>
        </p:blipFill>
        <p:spPr>
          <a:xfrm>
            <a:off x="14462186" y="6856126"/>
            <a:ext cx="1759838" cy="1870404"/>
          </a:xfrm>
          <a:prstGeom prst="rect">
            <a:avLst/>
          </a:prstGeom>
        </p:spPr>
      </p:pic>
      <p:sp>
        <p:nvSpPr>
          <p:cNvPr id="26" name="TextBox 26"/>
          <p:cNvSpPr txBox="1"/>
          <p:nvPr/>
        </p:nvSpPr>
        <p:spPr>
          <a:xfrm>
            <a:off x="577624" y="2493306"/>
            <a:ext cx="5813425" cy="819150"/>
          </a:xfrm>
          <a:prstGeom prst="rect">
            <a:avLst/>
          </a:prstGeom>
        </p:spPr>
        <p:txBody>
          <a:bodyPr lIns="0" tIns="0" rIns="0" bIns="0" rtlCol="0" anchor="t">
            <a:spAutoFit/>
          </a:bodyPr>
          <a:lstStyle/>
          <a:p>
            <a:pPr algn="just">
              <a:lnSpc>
                <a:spcPts val="6446"/>
              </a:lnSpc>
            </a:pPr>
            <a:r>
              <a:rPr lang="en-US" sz="5372" b="1" dirty="0">
                <a:solidFill>
                  <a:srgbClr val="050A30"/>
                </a:solidFill>
                <a:latin typeface="Museo Sans 300" panose="02000000000000000000" pitchFamily="50" charset="0"/>
              </a:rPr>
              <a:t>SDGs</a:t>
            </a:r>
          </a:p>
        </p:txBody>
      </p:sp>
      <p:sp>
        <p:nvSpPr>
          <p:cNvPr id="27" name="TextBox 27"/>
          <p:cNvSpPr txBox="1"/>
          <p:nvPr/>
        </p:nvSpPr>
        <p:spPr>
          <a:xfrm>
            <a:off x="577624" y="3302931"/>
            <a:ext cx="5342060" cy="381000"/>
          </a:xfrm>
          <a:prstGeom prst="rect">
            <a:avLst/>
          </a:prstGeom>
        </p:spPr>
        <p:txBody>
          <a:bodyPr lIns="0" tIns="0" rIns="0" bIns="0" rtlCol="0" anchor="t">
            <a:spAutoFit/>
          </a:bodyPr>
          <a:lstStyle/>
          <a:p>
            <a:pPr algn="just">
              <a:lnSpc>
                <a:spcPts val="2999"/>
              </a:lnSpc>
            </a:pPr>
            <a:r>
              <a:rPr lang="en-US" sz="2499" b="1" dirty="0">
                <a:solidFill>
                  <a:srgbClr val="050A30"/>
                </a:solidFill>
                <a:latin typeface="Museo Sans 300" panose="02000000000000000000" pitchFamily="50" charset="0"/>
              </a:rPr>
              <a:t>Sustainable Development Goals</a:t>
            </a:r>
          </a:p>
        </p:txBody>
      </p:sp>
      <p:sp>
        <p:nvSpPr>
          <p:cNvPr id="28" name="TextBox 28"/>
          <p:cNvSpPr txBox="1"/>
          <p:nvPr/>
        </p:nvSpPr>
        <p:spPr>
          <a:xfrm>
            <a:off x="750307" y="4174297"/>
            <a:ext cx="6001195" cy="1987724"/>
          </a:xfrm>
          <a:prstGeom prst="rect">
            <a:avLst/>
          </a:prstGeom>
        </p:spPr>
        <p:txBody>
          <a:bodyPr lIns="0" tIns="0" rIns="0" bIns="0" rtlCol="0" anchor="t">
            <a:spAutoFit/>
          </a:bodyPr>
          <a:lstStyle/>
          <a:p>
            <a:pPr algn="ctr">
              <a:lnSpc>
                <a:spcPts val="3115"/>
              </a:lnSpc>
            </a:pPr>
            <a:r>
              <a:rPr lang="en-US" sz="1899" dirty="0">
                <a:solidFill>
                  <a:srgbClr val="1C1F2C"/>
                </a:solidFill>
                <a:latin typeface="Museo Sans 300" panose="02000000000000000000" pitchFamily="50" charset="0"/>
              </a:rPr>
              <a:t>In 2015, the UN approved the 2030 Agenda for Sustainable Development. It is an opportunity for countries and societies to follow a new path </a:t>
            </a:r>
            <a:r>
              <a:rPr lang="en-US" sz="1899" smtClean="0">
                <a:solidFill>
                  <a:srgbClr val="1C1F2C"/>
                </a:solidFill>
                <a:latin typeface="Museo Sans 300" panose="02000000000000000000" pitchFamily="50" charset="0"/>
              </a:rPr>
              <a:t>that improves </a:t>
            </a:r>
            <a:r>
              <a:rPr lang="en-US" sz="1899" dirty="0">
                <a:solidFill>
                  <a:srgbClr val="1C1F2C"/>
                </a:solidFill>
                <a:latin typeface="Museo Sans 300" panose="02000000000000000000" pitchFamily="50" charset="0"/>
              </a:rPr>
              <a:t>the lives of everyone without leaving anyone behind. The Agenda has 17 SDGs.</a:t>
            </a:r>
          </a:p>
        </p:txBody>
      </p:sp>
      <p:sp>
        <p:nvSpPr>
          <p:cNvPr id="29" name="TextBox 29"/>
          <p:cNvSpPr txBox="1"/>
          <p:nvPr/>
        </p:nvSpPr>
        <p:spPr>
          <a:xfrm>
            <a:off x="876424" y="9931683"/>
            <a:ext cx="5859030" cy="251205"/>
          </a:xfrm>
          <a:prstGeom prst="rect">
            <a:avLst/>
          </a:prstGeom>
        </p:spPr>
        <p:txBody>
          <a:bodyPr lIns="0" tIns="0" rIns="0" bIns="0" rtlCol="0" anchor="t">
            <a:spAutoFit/>
          </a:bodyPr>
          <a:lstStyle/>
          <a:p>
            <a:pPr algn="just">
              <a:lnSpc>
                <a:spcPts val="2132"/>
              </a:lnSpc>
            </a:pPr>
            <a:r>
              <a:rPr lang="en-US" sz="1300" dirty="0">
                <a:solidFill>
                  <a:srgbClr val="1C1F2C"/>
                </a:solidFill>
                <a:latin typeface="Museo Sans 300" panose="02000000000000000000" pitchFamily="50" charset="0"/>
              </a:rPr>
              <a:t>https://www.unwomen.org/es/news/in-focus/women-and-the-sdgs</a:t>
            </a:r>
          </a:p>
        </p:txBody>
      </p:sp>
      <p:sp>
        <p:nvSpPr>
          <p:cNvPr id="30" name="TextBox 30"/>
          <p:cNvSpPr txBox="1"/>
          <p:nvPr/>
        </p:nvSpPr>
        <p:spPr>
          <a:xfrm>
            <a:off x="666987" y="6741454"/>
            <a:ext cx="6322130" cy="1987724"/>
          </a:xfrm>
          <a:prstGeom prst="rect">
            <a:avLst/>
          </a:prstGeom>
        </p:spPr>
        <p:txBody>
          <a:bodyPr lIns="0" tIns="0" rIns="0" bIns="0" rtlCol="0" anchor="t">
            <a:spAutoFit/>
          </a:bodyPr>
          <a:lstStyle/>
          <a:p>
            <a:pPr algn="ctr">
              <a:lnSpc>
                <a:spcPts val="3115"/>
              </a:lnSpc>
            </a:pPr>
            <a:r>
              <a:rPr lang="en-US" sz="1899" dirty="0">
                <a:solidFill>
                  <a:srgbClr val="1C1F2C"/>
                </a:solidFill>
                <a:latin typeface="Museo Sans 300" panose="02000000000000000000" pitchFamily="50" charset="0"/>
              </a:rPr>
              <a:t>Achieving gender equality and empowering women and girls is an integral part of each of the 17 SDGs. Guaranteeing respect for the rights of women and girls through all of these goals is the only way to </a:t>
            </a:r>
            <a:r>
              <a:rPr lang="en-US" sz="1899" dirty="0" smtClean="0">
                <a:solidFill>
                  <a:srgbClr val="1C1F2C"/>
                </a:solidFill>
                <a:latin typeface="Museo Sans 300" panose="02000000000000000000" pitchFamily="50" charset="0"/>
              </a:rPr>
              <a:t>ensure justice, inclusion and economies </a:t>
            </a:r>
            <a:r>
              <a:rPr lang="en-US" sz="1899" dirty="0">
                <a:solidFill>
                  <a:srgbClr val="1C1F2C"/>
                </a:solidFill>
                <a:latin typeface="Museo Sans 300" panose="02000000000000000000" pitchFamily="50" charset="0"/>
              </a:rPr>
              <a:t>that work for all.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9691CCB-28C7-4DEA-9963-A501F8BB135B}"/>
              </a:ext>
            </a:extLst>
          </p:cNvPr>
          <p:cNvPicPr>
            <a:picLocks noChangeAspect="1"/>
          </p:cNvPicPr>
          <p:nvPr/>
        </p:nvPicPr>
        <p:blipFill rotWithShape="1">
          <a:blip r:embed="rId2">
            <a:alphaModFix amt="50000"/>
          </a:blip>
          <a:srcRect b="1316"/>
          <a:stretch/>
        </p:blipFill>
        <p:spPr>
          <a:xfrm>
            <a:off x="30" y="-38100"/>
            <a:ext cx="18287970" cy="10325100"/>
          </a:xfrm>
          <a:prstGeom prst="rect">
            <a:avLst/>
          </a:prstGeom>
        </p:spPr>
      </p:pic>
      <p:sp>
        <p:nvSpPr>
          <p:cNvPr id="2" name="Título 1">
            <a:extLst>
              <a:ext uri="{FF2B5EF4-FFF2-40B4-BE49-F238E27FC236}">
                <a16:creationId xmlns:a16="http://schemas.microsoft.com/office/drawing/2014/main" id="{FD6D025C-97E5-4DB1-96A8-9F905DA7862D}"/>
              </a:ext>
            </a:extLst>
          </p:cNvPr>
          <p:cNvSpPr>
            <a:spLocks noGrp="1"/>
          </p:cNvSpPr>
          <p:nvPr>
            <p:ph type="ctrTitle"/>
          </p:nvPr>
        </p:nvSpPr>
        <p:spPr>
          <a:xfrm>
            <a:off x="179111" y="1513860"/>
            <a:ext cx="11684523" cy="4350777"/>
          </a:xfrm>
        </p:spPr>
        <p:txBody>
          <a:bodyPr>
            <a:normAutofit/>
          </a:bodyPr>
          <a:lstStyle/>
          <a:p>
            <a:r>
              <a:rPr lang="en-US" dirty="0">
                <a:solidFill>
                  <a:srgbClr val="FFFFFF"/>
                </a:solidFill>
                <a:latin typeface="Museo Sans 300" panose="02000000000000000000" pitchFamily="50" charset="0"/>
              </a:rPr>
              <a:t>“Registering a trademark is the best advice that I can give to any entrepreneur”</a:t>
            </a:r>
          </a:p>
        </p:txBody>
      </p:sp>
      <p:sp>
        <p:nvSpPr>
          <p:cNvPr id="3" name="Subtítulo 2">
            <a:extLst>
              <a:ext uri="{FF2B5EF4-FFF2-40B4-BE49-F238E27FC236}">
                <a16:creationId xmlns:a16="http://schemas.microsoft.com/office/drawing/2014/main" id="{263B904B-4957-47A7-AD8E-E3720121EDBA}"/>
              </a:ext>
            </a:extLst>
          </p:cNvPr>
          <p:cNvSpPr>
            <a:spLocks noGrp="1"/>
          </p:cNvSpPr>
          <p:nvPr>
            <p:ph type="subTitle" idx="1"/>
          </p:nvPr>
        </p:nvSpPr>
        <p:spPr>
          <a:xfrm>
            <a:off x="179111" y="5864638"/>
            <a:ext cx="13716000" cy="1647593"/>
          </a:xfrm>
        </p:spPr>
        <p:txBody>
          <a:bodyPr>
            <a:normAutofit/>
          </a:bodyPr>
          <a:lstStyle/>
          <a:p>
            <a:r>
              <a:rPr lang="en-US" dirty="0">
                <a:solidFill>
                  <a:srgbClr val="FFFFFF"/>
                </a:solidFill>
                <a:latin typeface="Museo Sans 300" panose="02000000000000000000" pitchFamily="50" charset="0"/>
              </a:rPr>
              <a:t>IP WEEK 2021 - discussion with LULA MENA</a:t>
            </a:r>
          </a:p>
        </p:txBody>
      </p:sp>
    </p:spTree>
    <p:extLst>
      <p:ext uri="{BB962C8B-B14F-4D97-AF65-F5344CB8AC3E}">
        <p14:creationId xmlns:p14="http://schemas.microsoft.com/office/powerpoint/2010/main" val="3079649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804" r="4020" b="804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73033" y="1785146"/>
            <a:ext cx="8756438" cy="6559368"/>
          </a:xfrm>
          <a:prstGeom prst="rect">
            <a:avLst/>
          </a:prstGeom>
        </p:spPr>
      </p:pic>
      <p:pic>
        <p:nvPicPr>
          <p:cNvPr id="4" name="Picture 4"/>
          <p:cNvPicPr>
            <a:picLocks noChangeAspect="1"/>
          </p:cNvPicPr>
          <p:nvPr/>
        </p:nvPicPr>
        <p:blipFill>
          <a:blip r:embed="rId5"/>
          <a:srcRect r="13752" b="26467"/>
          <a:stretch>
            <a:fillRect/>
          </a:stretch>
        </p:blipFill>
        <p:spPr>
          <a:xfrm>
            <a:off x="3832556" y="4217243"/>
            <a:ext cx="14455444" cy="6069757"/>
          </a:xfrm>
          <a:prstGeom prst="rect">
            <a:avLst/>
          </a:prstGeom>
        </p:spPr>
      </p:pic>
      <p:sp>
        <p:nvSpPr>
          <p:cNvPr id="5" name="TextBox 5"/>
          <p:cNvSpPr txBox="1"/>
          <p:nvPr/>
        </p:nvSpPr>
        <p:spPr>
          <a:xfrm>
            <a:off x="678155" y="854744"/>
            <a:ext cx="7073097" cy="884858"/>
          </a:xfrm>
          <a:prstGeom prst="rect">
            <a:avLst/>
          </a:prstGeom>
        </p:spPr>
        <p:txBody>
          <a:bodyPr lIns="0" tIns="0" rIns="0" bIns="0" rtlCol="0" anchor="t">
            <a:spAutoFit/>
          </a:bodyPr>
          <a:lstStyle/>
          <a:p>
            <a:pPr algn="just">
              <a:lnSpc>
                <a:spcPts val="6909"/>
              </a:lnSpc>
            </a:pPr>
            <a:r>
              <a:rPr lang="en-US" sz="7050" dirty="0">
                <a:solidFill>
                  <a:srgbClr val="F5F5EF"/>
                </a:solidFill>
                <a:latin typeface="RoxboroughCF"/>
              </a:rPr>
              <a:t>Success stories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50592" y="0"/>
            <a:ext cx="8637407" cy="10287000"/>
            <a:chOff x="0" y="0"/>
            <a:chExt cx="2253797" cy="2709333"/>
          </a:xfrm>
        </p:grpSpPr>
        <p:sp>
          <p:nvSpPr>
            <p:cNvPr id="3" name="Freeform 3"/>
            <p:cNvSpPr/>
            <p:nvPr/>
          </p:nvSpPr>
          <p:spPr>
            <a:xfrm>
              <a:off x="0" y="0"/>
              <a:ext cx="2253797" cy="2709333"/>
            </a:xfrm>
            <a:custGeom>
              <a:avLst/>
              <a:gdLst/>
              <a:ahLst/>
              <a:cxnLst/>
              <a:rect l="l" t="t" r="r" b="b"/>
              <a:pathLst>
                <a:path w="2253797" h="2709333">
                  <a:moveTo>
                    <a:pt x="0" y="0"/>
                  </a:moveTo>
                  <a:lnTo>
                    <a:pt x="2253797" y="0"/>
                  </a:lnTo>
                  <a:lnTo>
                    <a:pt x="2253797" y="2709333"/>
                  </a:lnTo>
                  <a:lnTo>
                    <a:pt x="0" y="2709333"/>
                  </a:lnTo>
                  <a:close/>
                </a:path>
              </a:pathLst>
            </a:custGeom>
            <a:solidFill>
              <a:srgbClr val="1C1F2C"/>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219"/>
                </a:lnSpc>
              </a:pPr>
              <a:endParaRPr dirty="0">
                <a:latin typeface="Museo 300" panose="02000000000000000000" pitchFamily="50"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09021" y="2573214"/>
            <a:ext cx="7640528" cy="5237285"/>
          </a:xfrm>
          <a:prstGeom prst="rect">
            <a:avLst/>
          </a:prstGeom>
        </p:spPr>
      </p:pic>
      <p:sp>
        <p:nvSpPr>
          <p:cNvPr id="8" name="TextBox 8"/>
          <p:cNvSpPr txBox="1"/>
          <p:nvPr/>
        </p:nvSpPr>
        <p:spPr>
          <a:xfrm>
            <a:off x="10877829" y="3408760"/>
            <a:ext cx="6018027" cy="868764"/>
          </a:xfrm>
          <a:prstGeom prst="rect">
            <a:avLst/>
          </a:prstGeom>
        </p:spPr>
        <p:txBody>
          <a:bodyPr lIns="0" tIns="0" rIns="0" bIns="0" rtlCol="0" anchor="t">
            <a:spAutoFit/>
          </a:bodyPr>
          <a:lstStyle/>
          <a:p>
            <a:pPr algn="ctr">
              <a:lnSpc>
                <a:spcPts val="3499"/>
              </a:lnSpc>
            </a:pPr>
            <a:r>
              <a:rPr lang="en-US" sz="2499" dirty="0">
                <a:solidFill>
                  <a:srgbClr val="FFFFFF"/>
                </a:solidFill>
                <a:latin typeface="Museo 300" panose="02000000000000000000" pitchFamily="50" charset="0"/>
              </a:rPr>
              <a:t>Daniela Marcela Carranza Guardado Camila Andrea Carranza Guardado</a:t>
            </a:r>
          </a:p>
        </p:txBody>
      </p:sp>
      <p:pic>
        <p:nvPicPr>
          <p:cNvPr id="10" name="Imagen 9">
            <a:extLst>
              <a:ext uri="{FF2B5EF4-FFF2-40B4-BE49-F238E27FC236}">
                <a16:creationId xmlns:a16="http://schemas.microsoft.com/office/drawing/2014/main" id="{428F51FE-565D-C149-2C34-4A4D0E068CA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0"/>
            <a:ext cx="9650592" cy="10287000"/>
          </a:xfrm>
          <a:prstGeom prst="rect">
            <a:avLst/>
          </a:prstGeom>
        </p:spPr>
      </p:pic>
      <p:pic>
        <p:nvPicPr>
          <p:cNvPr id="16" name="Imagen 15">
            <a:extLst>
              <a:ext uri="{FF2B5EF4-FFF2-40B4-BE49-F238E27FC236}">
                <a16:creationId xmlns:a16="http://schemas.microsoft.com/office/drawing/2014/main" id="{24DB0EB4-A5CD-FF30-CA81-4310F8E9AD7E}"/>
              </a:ext>
            </a:extLst>
          </p:cNvPr>
          <p:cNvPicPr>
            <a:picLocks noChangeAspect="1"/>
          </p:cNvPicPr>
          <p:nvPr/>
        </p:nvPicPr>
        <p:blipFill rotWithShape="1">
          <a:blip r:embed="rId6">
            <a:extLst>
              <a:ext uri="{28A0092B-C50C-407E-A947-70E740481C1C}">
                <a14:useLocalDpi xmlns:a14="http://schemas.microsoft.com/office/drawing/2010/main" val="0"/>
              </a:ext>
            </a:extLst>
          </a:blip>
          <a:srcRect t="20945"/>
          <a:stretch/>
        </p:blipFill>
        <p:spPr>
          <a:xfrm>
            <a:off x="11163573" y="4589859"/>
            <a:ext cx="5446538" cy="265124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C1F2C"/>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219"/>
                </a:lnSpc>
              </a:pPr>
              <a:endParaRPr dirty="0">
                <a:latin typeface="Museo 300" panose="02000000000000000000" pitchFamily="50" charset="0"/>
              </a:endParaRPr>
            </a:p>
          </p:txBody>
        </p:sp>
      </p:grpSp>
      <p:grpSp>
        <p:nvGrpSpPr>
          <p:cNvPr id="5" name="Group 5"/>
          <p:cNvGrpSpPr/>
          <p:nvPr/>
        </p:nvGrpSpPr>
        <p:grpSpPr>
          <a:xfrm>
            <a:off x="666031" y="571500"/>
            <a:ext cx="17035960" cy="9270371"/>
            <a:chOff x="0" y="0"/>
            <a:chExt cx="41558788" cy="23358384"/>
          </a:xfrm>
        </p:grpSpPr>
        <p:sp>
          <p:nvSpPr>
            <p:cNvPr id="6" name="Freeform 6"/>
            <p:cNvSpPr/>
            <p:nvPr/>
          </p:nvSpPr>
          <p:spPr>
            <a:xfrm>
              <a:off x="0" y="0"/>
              <a:ext cx="41558787" cy="23358385"/>
            </a:xfrm>
            <a:custGeom>
              <a:avLst/>
              <a:gdLst/>
              <a:ahLst/>
              <a:cxnLst/>
              <a:rect l="l" t="t" r="r" b="b"/>
              <a:pathLst>
                <a:path w="41558787" h="23358385">
                  <a:moveTo>
                    <a:pt x="0" y="0"/>
                  </a:moveTo>
                  <a:lnTo>
                    <a:pt x="0" y="23358385"/>
                  </a:lnTo>
                  <a:lnTo>
                    <a:pt x="41558787" y="23358385"/>
                  </a:lnTo>
                  <a:lnTo>
                    <a:pt x="41558787" y="0"/>
                  </a:lnTo>
                  <a:lnTo>
                    <a:pt x="0" y="0"/>
                  </a:lnTo>
                  <a:close/>
                  <a:moveTo>
                    <a:pt x="41497827" y="23297424"/>
                  </a:moveTo>
                  <a:lnTo>
                    <a:pt x="59690" y="23297424"/>
                  </a:lnTo>
                  <a:lnTo>
                    <a:pt x="59690" y="59690"/>
                  </a:lnTo>
                  <a:lnTo>
                    <a:pt x="41497827" y="59690"/>
                  </a:lnTo>
                  <a:lnTo>
                    <a:pt x="41497827" y="23297424"/>
                  </a:lnTo>
                  <a:close/>
                </a:path>
              </a:pathLst>
            </a:custGeom>
            <a:solidFill>
              <a:srgbClr val="FF5757"/>
            </a:solidFill>
          </p:spPr>
        </p:sp>
      </p:grpSp>
      <p:sp>
        <p:nvSpPr>
          <p:cNvPr id="9" name="TextBox 9"/>
          <p:cNvSpPr txBox="1"/>
          <p:nvPr/>
        </p:nvSpPr>
        <p:spPr>
          <a:xfrm>
            <a:off x="2818156" y="2019300"/>
            <a:ext cx="5376026" cy="1489831"/>
          </a:xfrm>
          <a:prstGeom prst="rect">
            <a:avLst/>
          </a:prstGeom>
        </p:spPr>
        <p:txBody>
          <a:bodyPr lIns="0" tIns="0" rIns="0" bIns="0" rtlCol="0" anchor="t">
            <a:spAutoFit/>
          </a:bodyPr>
          <a:lstStyle/>
          <a:p>
            <a:pPr algn="ctr">
              <a:lnSpc>
                <a:spcPts val="6019"/>
              </a:lnSpc>
            </a:pPr>
            <a:r>
              <a:rPr lang="en-US" sz="4299" dirty="0">
                <a:solidFill>
                  <a:srgbClr val="FFFFFF"/>
                </a:solidFill>
                <a:latin typeface="Museo 300" panose="02000000000000000000" pitchFamily="50" charset="0"/>
              </a:rPr>
              <a:t>Luisa Elena Sanchez González</a:t>
            </a:r>
          </a:p>
        </p:txBody>
      </p:sp>
      <p:pic>
        <p:nvPicPr>
          <p:cNvPr id="14" name="Imagen 13">
            <a:extLst>
              <a:ext uri="{FF2B5EF4-FFF2-40B4-BE49-F238E27FC236}">
                <a16:creationId xmlns:a16="http://schemas.microsoft.com/office/drawing/2014/main" id="{2DF0F1C0-9839-965F-CC15-6CF0996E927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520237" y="0"/>
            <a:ext cx="5786438" cy="10325100"/>
          </a:xfrm>
          <a:prstGeom prst="rect">
            <a:avLst/>
          </a:prstGeom>
        </p:spPr>
      </p:pic>
      <p:pic>
        <p:nvPicPr>
          <p:cNvPr id="8" name="Imagen 7">
            <a:extLst>
              <a:ext uri="{FF2B5EF4-FFF2-40B4-BE49-F238E27FC236}">
                <a16:creationId xmlns:a16="http://schemas.microsoft.com/office/drawing/2014/main" id="{441B56E2-2060-2565-7D15-0B0C711EC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057" y="4067112"/>
            <a:ext cx="3061743" cy="306174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99627F4-9207-EB50-D07F-4AB794A49006}"/>
              </a:ext>
            </a:extLst>
          </p:cNvPr>
          <p:cNvPicPr>
            <a:picLocks noChangeAspect="1"/>
          </p:cNvPicPr>
          <p:nvPr/>
        </p:nvPicPr>
        <p:blipFill>
          <a:blip r:embed="rId2"/>
          <a:srcRect t="520" r="5470" b="15509"/>
          <a:stretch>
            <a:fillRect/>
          </a:stretch>
        </p:blipFill>
        <p:spPr>
          <a:xfrm>
            <a:off x="0" y="0"/>
            <a:ext cx="18288000" cy="10287000"/>
          </a:xfrm>
          <a:prstGeom prst="rect">
            <a:avLst/>
          </a:prstGeom>
        </p:spPr>
      </p:pic>
      <p:pic>
        <p:nvPicPr>
          <p:cNvPr id="9" name="Picture 7">
            <a:extLst>
              <a:ext uri="{FF2B5EF4-FFF2-40B4-BE49-F238E27FC236}">
                <a16:creationId xmlns:a16="http://schemas.microsoft.com/office/drawing/2014/main" id="{42AB4F0D-9CB2-A867-8C8C-EFA2AF50EC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 y="-19050"/>
            <a:ext cx="5672757" cy="5788527"/>
          </a:xfrm>
          <a:prstGeom prst="rect">
            <a:avLst/>
          </a:prstGeom>
        </p:spPr>
      </p:pic>
      <p:pic>
        <p:nvPicPr>
          <p:cNvPr id="11" name="Picture 2">
            <a:extLst>
              <a:ext uri="{FF2B5EF4-FFF2-40B4-BE49-F238E27FC236}">
                <a16:creationId xmlns:a16="http://schemas.microsoft.com/office/drawing/2014/main" id="{077AB8A9-A593-F94B-AF21-DC7E3E8AC814}"/>
              </a:ext>
            </a:extLst>
          </p:cNvPr>
          <p:cNvPicPr>
            <a:picLocks noChangeAspect="1"/>
          </p:cNvPicPr>
          <p:nvPr/>
        </p:nvPicPr>
        <p:blipFill>
          <a:blip r:embed="rId2"/>
          <a:srcRect r="6527" b="16970"/>
          <a:stretch>
            <a:fillRect/>
          </a:stretch>
        </p:blipFill>
        <p:spPr>
          <a:xfrm>
            <a:off x="0" y="0"/>
            <a:ext cx="18288000" cy="10287000"/>
          </a:xfrm>
          <a:prstGeom prst="rect">
            <a:avLst/>
          </a:prstGeom>
        </p:spPr>
      </p:pic>
      <p:pic>
        <p:nvPicPr>
          <p:cNvPr id="16" name="Picture 7">
            <a:extLst>
              <a:ext uri="{FF2B5EF4-FFF2-40B4-BE49-F238E27FC236}">
                <a16:creationId xmlns:a16="http://schemas.microsoft.com/office/drawing/2014/main" id="{DAAC9E94-F30C-DF7E-7871-E459DCEB70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6175" b="4123"/>
          <a:stretch>
            <a:fillRect/>
          </a:stretch>
        </p:blipFill>
        <p:spPr>
          <a:xfrm>
            <a:off x="14036676" y="5876378"/>
            <a:ext cx="4248148" cy="4429672"/>
          </a:xfrm>
          <a:prstGeom prst="rect">
            <a:avLst/>
          </a:prstGeom>
        </p:spPr>
      </p:pic>
      <p:pic>
        <p:nvPicPr>
          <p:cNvPr id="17" name="Picture 8">
            <a:extLst>
              <a:ext uri="{FF2B5EF4-FFF2-40B4-BE49-F238E27FC236}">
                <a16:creationId xmlns:a16="http://schemas.microsoft.com/office/drawing/2014/main" id="{DD246D50-2FC6-E04B-6C9B-73A2442468B7}"/>
              </a:ext>
            </a:extLst>
          </p:cNvPr>
          <p:cNvPicPr>
            <a:picLocks noChangeAspect="1"/>
          </p:cNvPicPr>
          <p:nvPr/>
        </p:nvPicPr>
        <p:blipFill>
          <a:blip r:embed="rId5"/>
          <a:srcRect/>
          <a:stretch>
            <a:fillRect/>
          </a:stretch>
        </p:blipFill>
        <p:spPr>
          <a:xfrm>
            <a:off x="5710857" y="2645989"/>
            <a:ext cx="8087195" cy="3744072"/>
          </a:xfrm>
          <a:prstGeom prst="rect">
            <a:avLst/>
          </a:prstGeom>
        </p:spPr>
      </p:pic>
      <p:sp>
        <p:nvSpPr>
          <p:cNvPr id="23" name="Triángulo rectángulo 22">
            <a:extLst>
              <a:ext uri="{FF2B5EF4-FFF2-40B4-BE49-F238E27FC236}">
                <a16:creationId xmlns:a16="http://schemas.microsoft.com/office/drawing/2014/main" id="{C9D64AC3-EBA2-3EA4-069B-D35B2EA3773D}"/>
              </a:ext>
            </a:extLst>
          </p:cNvPr>
          <p:cNvSpPr/>
          <p:nvPr/>
        </p:nvSpPr>
        <p:spPr>
          <a:xfrm>
            <a:off x="-39798" y="3284087"/>
            <a:ext cx="8574198" cy="6985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8" name="Picture 9">
            <a:extLst>
              <a:ext uri="{FF2B5EF4-FFF2-40B4-BE49-F238E27FC236}">
                <a16:creationId xmlns:a16="http://schemas.microsoft.com/office/drawing/2014/main" id="{1326832F-44E3-730F-4D1F-2A1F57D41620}"/>
              </a:ext>
            </a:extLst>
          </p:cNvPr>
          <p:cNvPicPr>
            <a:picLocks noChangeAspect="1"/>
          </p:cNvPicPr>
          <p:nvPr/>
        </p:nvPicPr>
        <p:blipFill rotWithShape="1">
          <a:blip r:embed="rId6"/>
          <a:srcRect l="6373" t="12365" r="5998" b="13602"/>
          <a:stretch/>
        </p:blipFill>
        <p:spPr>
          <a:xfrm>
            <a:off x="0" y="8091214"/>
            <a:ext cx="4191000" cy="2189836"/>
          </a:xfrm>
          <a:prstGeom prst="rect">
            <a:avLst/>
          </a:prstGeom>
        </p:spPr>
      </p:pic>
      <p:sp>
        <p:nvSpPr>
          <p:cNvPr id="24" name="Triángulo rectángulo 23">
            <a:extLst>
              <a:ext uri="{FF2B5EF4-FFF2-40B4-BE49-F238E27FC236}">
                <a16:creationId xmlns:a16="http://schemas.microsoft.com/office/drawing/2014/main" id="{302CB7D0-AA35-0B3F-BA23-40782C5D01EA}"/>
              </a:ext>
            </a:extLst>
          </p:cNvPr>
          <p:cNvSpPr/>
          <p:nvPr/>
        </p:nvSpPr>
        <p:spPr>
          <a:xfrm rot="13013351">
            <a:off x="-1715181" y="559121"/>
            <a:ext cx="3390900" cy="455612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5" name="Picture 6">
            <a:extLst>
              <a:ext uri="{FF2B5EF4-FFF2-40B4-BE49-F238E27FC236}">
                <a16:creationId xmlns:a16="http://schemas.microsoft.com/office/drawing/2014/main" id="{1B2D5DAC-D840-0286-869A-D237DD6874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4493" t="20632"/>
          <a:stretch>
            <a:fillRect/>
          </a:stretch>
        </p:blipFill>
        <p:spPr>
          <a:xfrm>
            <a:off x="-39798" y="-38100"/>
            <a:ext cx="3148756" cy="4594225"/>
          </a:xfrm>
          <a:prstGeom prst="rect">
            <a:avLst/>
          </a:prstGeom>
        </p:spPr>
      </p:pic>
    </p:spTree>
    <p:extLst>
      <p:ext uri="{BB962C8B-B14F-4D97-AF65-F5344CB8AC3E}">
        <p14:creationId xmlns:p14="http://schemas.microsoft.com/office/powerpoint/2010/main" val="1749411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5199"/>
          <a:stretch>
            <a:fillRect/>
          </a:stretch>
        </p:blipFill>
        <p:spPr>
          <a:xfrm>
            <a:off x="-76200" y="1630453"/>
            <a:ext cx="18440400" cy="8656547"/>
          </a:xfrm>
          <a:prstGeom prst="rect">
            <a:avLst/>
          </a:prstGeom>
        </p:spPr>
      </p:pic>
      <p:pic>
        <p:nvPicPr>
          <p:cNvPr id="3" name="Picture 3"/>
          <p:cNvPicPr>
            <a:picLocks noChangeAspect="1"/>
          </p:cNvPicPr>
          <p:nvPr/>
        </p:nvPicPr>
        <p:blipFill>
          <a:blip r:embed="rId3"/>
          <a:srcRect/>
          <a:stretch>
            <a:fillRect/>
          </a:stretch>
        </p:blipFill>
        <p:spPr>
          <a:xfrm>
            <a:off x="15183918" y="219075"/>
            <a:ext cx="2846460" cy="131780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34893" y="1951834"/>
            <a:ext cx="2393950" cy="2393950"/>
          </a:xfrm>
          <a:prstGeom prst="rect">
            <a:avLst/>
          </a:prstGeom>
        </p:spPr>
      </p:pic>
      <p:sp>
        <p:nvSpPr>
          <p:cNvPr id="5" name="AutoShape 5"/>
          <p:cNvSpPr/>
          <p:nvPr/>
        </p:nvSpPr>
        <p:spPr>
          <a:xfrm rot="5400000">
            <a:off x="6284800" y="6030641"/>
            <a:ext cx="580098" cy="0"/>
          </a:xfrm>
          <a:prstGeom prst="line">
            <a:avLst/>
          </a:prstGeom>
          <a:ln w="28575" cap="rnd">
            <a:solidFill>
              <a:srgbClr val="88F561"/>
            </a:solidFill>
            <a:prstDash val="sysDot"/>
            <a:headEnd type="none" w="sm" len="sm"/>
            <a:tailEnd type="oval" w="lg" len="lg"/>
          </a:ln>
        </p:spPr>
      </p:sp>
      <p:sp>
        <p:nvSpPr>
          <p:cNvPr id="6" name="AutoShape 6"/>
          <p:cNvSpPr/>
          <p:nvPr/>
        </p:nvSpPr>
        <p:spPr>
          <a:xfrm rot="5400000">
            <a:off x="13823470" y="6007026"/>
            <a:ext cx="598751" cy="0"/>
          </a:xfrm>
          <a:prstGeom prst="line">
            <a:avLst/>
          </a:prstGeom>
          <a:ln w="28575" cap="rnd">
            <a:solidFill>
              <a:srgbClr val="76C9F2"/>
            </a:solidFill>
            <a:prstDash val="sysDot"/>
            <a:headEnd type="none" w="sm" len="sm"/>
            <a:tailEnd type="oval" w="lg" len="lg"/>
          </a:ln>
        </p:spPr>
      </p:sp>
      <p:sp>
        <p:nvSpPr>
          <p:cNvPr id="7" name="AutoShape 7"/>
          <p:cNvSpPr/>
          <p:nvPr/>
        </p:nvSpPr>
        <p:spPr>
          <a:xfrm rot="5400000">
            <a:off x="9995809" y="6044881"/>
            <a:ext cx="550397" cy="0"/>
          </a:xfrm>
          <a:prstGeom prst="line">
            <a:avLst/>
          </a:prstGeom>
          <a:ln w="28575" cap="rnd">
            <a:solidFill>
              <a:srgbClr val="FFC729"/>
            </a:solidFill>
            <a:prstDash val="sysDot"/>
            <a:headEnd type="none" w="sm" len="sm"/>
            <a:tailEnd type="oval" w="lg" len="lg"/>
          </a:ln>
        </p:spPr>
      </p:sp>
      <p:sp>
        <p:nvSpPr>
          <p:cNvPr id="8" name="AutoShape 8"/>
          <p:cNvSpPr/>
          <p:nvPr/>
        </p:nvSpPr>
        <p:spPr>
          <a:xfrm>
            <a:off x="1034893" y="5670769"/>
            <a:ext cx="16224407" cy="168221"/>
          </a:xfrm>
          <a:prstGeom prst="rect">
            <a:avLst/>
          </a:prstGeom>
          <a:solidFill>
            <a:srgbClr val="FF5757"/>
          </a:solidFill>
        </p:spPr>
      </p:sp>
      <p:sp>
        <p:nvSpPr>
          <p:cNvPr id="9" name="AutoShape 9"/>
          <p:cNvSpPr/>
          <p:nvPr/>
        </p:nvSpPr>
        <p:spPr>
          <a:xfrm rot="5373486">
            <a:off x="1467484" y="8255376"/>
            <a:ext cx="1085124" cy="0"/>
          </a:xfrm>
          <a:prstGeom prst="line">
            <a:avLst/>
          </a:prstGeom>
          <a:ln w="76200" cap="rnd">
            <a:solidFill>
              <a:srgbClr val="935CFF"/>
            </a:solidFill>
            <a:prstDash val="solid"/>
            <a:headEnd type="none" w="sm" len="sm"/>
            <a:tailEnd type="none" w="sm" len="sm"/>
          </a:ln>
        </p:spPr>
      </p:sp>
      <p:sp>
        <p:nvSpPr>
          <p:cNvPr id="10" name="AutoShape 10"/>
          <p:cNvSpPr/>
          <p:nvPr/>
        </p:nvSpPr>
        <p:spPr>
          <a:xfrm rot="5400000">
            <a:off x="2621491" y="6071385"/>
            <a:ext cx="497389" cy="0"/>
          </a:xfrm>
          <a:prstGeom prst="line">
            <a:avLst/>
          </a:prstGeom>
          <a:ln w="28575" cap="rnd">
            <a:solidFill>
              <a:srgbClr val="935CFF"/>
            </a:solidFill>
            <a:prstDash val="sysDot"/>
            <a:headEnd type="none" w="sm" len="sm"/>
            <a:tailEnd type="oval" w="lg" len="lg"/>
          </a:ln>
        </p:spPr>
      </p:sp>
      <p:grpSp>
        <p:nvGrpSpPr>
          <p:cNvPr id="11" name="Group 11"/>
          <p:cNvGrpSpPr/>
          <p:nvPr/>
        </p:nvGrpSpPr>
        <p:grpSpPr>
          <a:xfrm>
            <a:off x="2372332" y="6420702"/>
            <a:ext cx="995709" cy="99570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35CFF"/>
            </a:solidFill>
          </p:spPr>
        </p:sp>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8282" y="6581755"/>
            <a:ext cx="673603" cy="673603"/>
          </a:xfrm>
          <a:prstGeom prst="rect">
            <a:avLst/>
          </a:prstGeom>
        </p:spPr>
      </p:pic>
      <p:sp>
        <p:nvSpPr>
          <p:cNvPr id="14" name="AutoShape 14"/>
          <p:cNvSpPr/>
          <p:nvPr/>
        </p:nvSpPr>
        <p:spPr>
          <a:xfrm rot="5373486">
            <a:off x="5489654" y="8223631"/>
            <a:ext cx="1085124" cy="0"/>
          </a:xfrm>
          <a:prstGeom prst="line">
            <a:avLst/>
          </a:prstGeom>
          <a:ln w="76200" cap="rnd">
            <a:solidFill>
              <a:srgbClr val="88F561"/>
            </a:solidFill>
            <a:prstDash val="solid"/>
            <a:headEnd type="none" w="sm" len="sm"/>
            <a:tailEnd type="none" w="sm" len="sm"/>
          </a:ln>
        </p:spPr>
      </p:sp>
      <p:grpSp>
        <p:nvGrpSpPr>
          <p:cNvPr id="15" name="Group 15"/>
          <p:cNvGrpSpPr/>
          <p:nvPr/>
        </p:nvGrpSpPr>
        <p:grpSpPr>
          <a:xfrm>
            <a:off x="6091892" y="6420702"/>
            <a:ext cx="995709" cy="99570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8F561"/>
            </a:solidFill>
          </p:spPr>
        </p:sp>
      </p:gr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60736" y="6581755"/>
            <a:ext cx="658021" cy="658692"/>
          </a:xfrm>
          <a:prstGeom prst="rect">
            <a:avLst/>
          </a:prstGeom>
        </p:spPr>
      </p:pic>
      <p:grpSp>
        <p:nvGrpSpPr>
          <p:cNvPr id="18" name="Group 18"/>
          <p:cNvGrpSpPr/>
          <p:nvPr/>
        </p:nvGrpSpPr>
        <p:grpSpPr>
          <a:xfrm>
            <a:off x="9735844" y="6433791"/>
            <a:ext cx="995709" cy="995709"/>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729"/>
            </a:solidFill>
          </p:spPr>
        </p:sp>
      </p:grpSp>
      <p:sp>
        <p:nvSpPr>
          <p:cNvPr id="20" name="AutoShape 20"/>
          <p:cNvSpPr/>
          <p:nvPr/>
        </p:nvSpPr>
        <p:spPr>
          <a:xfrm rot="5373486">
            <a:off x="9212855" y="8184180"/>
            <a:ext cx="1085124" cy="0"/>
          </a:xfrm>
          <a:prstGeom prst="line">
            <a:avLst/>
          </a:prstGeom>
          <a:ln w="76200" cap="rnd">
            <a:solidFill>
              <a:srgbClr val="FFC729"/>
            </a:solidFill>
            <a:prstDash val="solid"/>
            <a:headEnd type="none" w="sm" len="sm"/>
            <a:tailEnd type="none" w="sm" len="sm"/>
          </a:ln>
        </p:spPr>
      </p:sp>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87955" y="6585614"/>
            <a:ext cx="691486" cy="691486"/>
          </a:xfrm>
          <a:prstGeom prst="rect">
            <a:avLst/>
          </a:prstGeom>
        </p:spPr>
      </p:pic>
      <p:grpSp>
        <p:nvGrpSpPr>
          <p:cNvPr id="22" name="Group 22"/>
          <p:cNvGrpSpPr/>
          <p:nvPr/>
        </p:nvGrpSpPr>
        <p:grpSpPr>
          <a:xfrm>
            <a:off x="13639888" y="6395476"/>
            <a:ext cx="995709" cy="995709"/>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6C9F2"/>
            </a:solidFill>
          </p:spPr>
        </p:sp>
      </p:grpSp>
      <p:sp>
        <p:nvSpPr>
          <p:cNvPr id="24" name="AutoShape 24"/>
          <p:cNvSpPr/>
          <p:nvPr/>
        </p:nvSpPr>
        <p:spPr>
          <a:xfrm rot="5373486">
            <a:off x="13144471" y="8213712"/>
            <a:ext cx="1085124" cy="0"/>
          </a:xfrm>
          <a:prstGeom prst="line">
            <a:avLst/>
          </a:prstGeom>
          <a:ln w="76200" cap="rnd">
            <a:solidFill>
              <a:srgbClr val="76C9F2"/>
            </a:solidFill>
            <a:prstDash val="solid"/>
            <a:headEnd type="none" w="sm" len="sm"/>
            <a:tailEnd type="none" w="sm" len="sm"/>
          </a:ln>
        </p:spPr>
      </p:sp>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789264" y="6544852"/>
            <a:ext cx="696957" cy="696957"/>
          </a:xfrm>
          <a:prstGeom prst="rect">
            <a:avLst/>
          </a:prstGeom>
        </p:spPr>
      </p:pic>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091563" y="5607850"/>
            <a:ext cx="570988" cy="294059"/>
          </a:xfrm>
          <a:prstGeom prst="rect">
            <a:avLst/>
          </a:prstGeom>
        </p:spPr>
      </p:pic>
      <p:sp>
        <p:nvSpPr>
          <p:cNvPr id="27" name="TextBox 27"/>
          <p:cNvSpPr txBox="1"/>
          <p:nvPr/>
        </p:nvSpPr>
        <p:spPr>
          <a:xfrm>
            <a:off x="5323724" y="209550"/>
            <a:ext cx="9226550" cy="819150"/>
          </a:xfrm>
          <a:prstGeom prst="rect">
            <a:avLst/>
          </a:prstGeom>
        </p:spPr>
        <p:txBody>
          <a:bodyPr lIns="0" tIns="0" rIns="0" bIns="0" rtlCol="0" anchor="t">
            <a:spAutoFit/>
          </a:bodyPr>
          <a:lstStyle/>
          <a:p>
            <a:pPr algn="r">
              <a:lnSpc>
                <a:spcPts val="6446"/>
              </a:lnSpc>
            </a:pPr>
            <a:r>
              <a:rPr lang="en-US" sz="5372" b="1" dirty="0">
                <a:solidFill>
                  <a:srgbClr val="050A30"/>
                </a:solidFill>
                <a:latin typeface="Museo Sans 300" panose="02000000000000000000" pitchFamily="50" charset="0"/>
              </a:rPr>
              <a:t>BACKGROUND</a:t>
            </a:r>
            <a:r>
              <a:rPr lang="en-US" sz="5372" dirty="0">
                <a:solidFill>
                  <a:srgbClr val="050A30"/>
                </a:solidFill>
                <a:latin typeface="Museo Sans 300" panose="02000000000000000000" pitchFamily="50" charset="0"/>
              </a:rPr>
              <a:t> </a:t>
            </a:r>
          </a:p>
        </p:txBody>
      </p:sp>
      <p:sp>
        <p:nvSpPr>
          <p:cNvPr id="28" name="TextBox 28"/>
          <p:cNvSpPr txBox="1"/>
          <p:nvPr/>
        </p:nvSpPr>
        <p:spPr>
          <a:xfrm>
            <a:off x="6830257" y="2348614"/>
            <a:ext cx="8210971" cy="332740"/>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Museo Sans 300" panose="02000000000000000000" pitchFamily="50" charset="0"/>
              </a:rPr>
              <a:t>a cooperation agreement between </a:t>
            </a:r>
          </a:p>
        </p:txBody>
      </p:sp>
      <p:sp>
        <p:nvSpPr>
          <p:cNvPr id="29" name="TextBox 29"/>
          <p:cNvSpPr txBox="1"/>
          <p:nvPr/>
        </p:nvSpPr>
        <p:spPr>
          <a:xfrm>
            <a:off x="-76200" y="916078"/>
            <a:ext cx="14550274" cy="1308050"/>
          </a:xfrm>
          <a:prstGeom prst="rect">
            <a:avLst/>
          </a:prstGeom>
        </p:spPr>
        <p:txBody>
          <a:bodyPr wrap="square" lIns="0" tIns="0" rIns="0" bIns="0" rtlCol="0" anchor="t">
            <a:spAutoFit/>
          </a:bodyPr>
          <a:lstStyle/>
          <a:p>
            <a:pPr algn="r">
              <a:lnSpc>
                <a:spcPts val="5126"/>
              </a:lnSpc>
            </a:pPr>
            <a:r>
              <a:rPr lang="en-US" sz="4272" dirty="0">
                <a:solidFill>
                  <a:srgbClr val="050A30"/>
                </a:solidFill>
                <a:latin typeface="Museo Sans 300" panose="02000000000000000000" pitchFamily="50" charset="0"/>
              </a:rPr>
              <a:t> </a:t>
            </a:r>
            <a:r>
              <a:rPr lang="en-US" sz="4272" b="1" dirty="0">
                <a:solidFill>
                  <a:srgbClr val="050A30"/>
                </a:solidFill>
                <a:latin typeface="Museo Sans 300" panose="02000000000000000000" pitchFamily="50" charset="0"/>
              </a:rPr>
              <a:t>Cooperation between WIPO and the School of </a:t>
            </a:r>
            <a:r>
              <a:rPr lang="en-US" sz="4272" b="1" dirty="0">
                <a:solidFill>
                  <a:schemeClr val="bg1"/>
                </a:solidFill>
                <a:latin typeface="Museo Sans 300" panose="02000000000000000000" pitchFamily="50" charset="0"/>
              </a:rPr>
              <a:t>Intellectual Property (EPI)</a:t>
            </a:r>
          </a:p>
        </p:txBody>
      </p:sp>
      <p:sp>
        <p:nvSpPr>
          <p:cNvPr id="30" name="TextBox 30"/>
          <p:cNvSpPr txBox="1"/>
          <p:nvPr/>
        </p:nvSpPr>
        <p:spPr>
          <a:xfrm>
            <a:off x="3743360" y="2348709"/>
            <a:ext cx="3410371" cy="359073"/>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Museo Sans 300" panose="02000000000000000000" pitchFamily="50" charset="0"/>
              </a:rPr>
              <a:t>On November 17, 2015</a:t>
            </a:r>
            <a:r>
              <a:rPr lang="en-US" sz="1999" dirty="0" smtClean="0">
                <a:solidFill>
                  <a:srgbClr val="FFFFFF"/>
                </a:solidFill>
                <a:latin typeface="Museo Sans 300" panose="02000000000000000000" pitchFamily="50" charset="0"/>
              </a:rPr>
              <a:t>,</a:t>
            </a:r>
            <a:endParaRPr lang="en-US" sz="1999" dirty="0">
              <a:solidFill>
                <a:srgbClr val="FFFFFF"/>
              </a:solidFill>
              <a:latin typeface="Museo Sans 300" panose="02000000000000000000" pitchFamily="50" charset="0"/>
            </a:endParaRPr>
          </a:p>
        </p:txBody>
      </p:sp>
      <p:sp>
        <p:nvSpPr>
          <p:cNvPr id="31" name="TextBox 31"/>
          <p:cNvSpPr txBox="1"/>
          <p:nvPr/>
        </p:nvSpPr>
        <p:spPr>
          <a:xfrm>
            <a:off x="3743360" y="2650335"/>
            <a:ext cx="7906171" cy="1361719"/>
          </a:xfrm>
          <a:prstGeom prst="rect">
            <a:avLst/>
          </a:prstGeom>
        </p:spPr>
        <p:txBody>
          <a:bodyPr lIns="0" tIns="0" rIns="0" bIns="0" rtlCol="0" anchor="t">
            <a:spAutoFit/>
          </a:bodyPr>
          <a:lstStyle/>
          <a:p>
            <a:pPr algn="just">
              <a:lnSpc>
                <a:spcPts val="2659"/>
              </a:lnSpc>
              <a:spcBef>
                <a:spcPct val="0"/>
              </a:spcBef>
            </a:pPr>
            <a:r>
              <a:rPr lang="en-US" sz="1899" dirty="0">
                <a:solidFill>
                  <a:srgbClr val="FFFFFF"/>
                </a:solidFill>
                <a:latin typeface="Museo Sans 300" panose="02000000000000000000" pitchFamily="50" charset="0"/>
              </a:rPr>
              <a:t>the National Center of Registries (CNR) of El Salvador and the World Intellectual Property Organization (WIPO) was signed to establish a national intellectual property training center.</a:t>
            </a:r>
          </a:p>
        </p:txBody>
      </p:sp>
      <p:sp>
        <p:nvSpPr>
          <p:cNvPr id="32" name="TextBox 32"/>
          <p:cNvSpPr txBox="1"/>
          <p:nvPr/>
        </p:nvSpPr>
        <p:spPr>
          <a:xfrm>
            <a:off x="1034893" y="5145884"/>
            <a:ext cx="4611366" cy="381451"/>
          </a:xfrm>
          <a:prstGeom prst="rect">
            <a:avLst/>
          </a:prstGeom>
        </p:spPr>
        <p:txBody>
          <a:bodyPr lIns="0" tIns="0" rIns="0" bIns="0" rtlCol="0" anchor="t">
            <a:spAutoFit/>
          </a:bodyPr>
          <a:lstStyle/>
          <a:p>
            <a:pPr algn="r">
              <a:lnSpc>
                <a:spcPts val="3099"/>
              </a:lnSpc>
            </a:pPr>
            <a:r>
              <a:rPr lang="en-US" sz="2499" dirty="0">
                <a:solidFill>
                  <a:srgbClr val="FFFFFF"/>
                </a:solidFill>
                <a:latin typeface="Museo Sans 300" panose="02000000000000000000" pitchFamily="50" charset="0"/>
              </a:rPr>
              <a:t>Relevant internal information</a:t>
            </a:r>
          </a:p>
        </p:txBody>
      </p:sp>
      <p:sp>
        <p:nvSpPr>
          <p:cNvPr id="33" name="TextBox 33"/>
          <p:cNvSpPr txBox="1"/>
          <p:nvPr/>
        </p:nvSpPr>
        <p:spPr>
          <a:xfrm>
            <a:off x="1034893" y="7811940"/>
            <a:ext cx="893044" cy="863478"/>
          </a:xfrm>
          <a:prstGeom prst="rect">
            <a:avLst/>
          </a:prstGeom>
        </p:spPr>
        <p:txBody>
          <a:bodyPr lIns="0" tIns="0" rIns="0" bIns="0" rtlCol="0" anchor="t">
            <a:spAutoFit/>
          </a:bodyPr>
          <a:lstStyle/>
          <a:p>
            <a:pPr algn="ctr">
              <a:lnSpc>
                <a:spcPts val="7006"/>
              </a:lnSpc>
            </a:pPr>
            <a:r>
              <a:rPr lang="en-US" sz="5004" dirty="0">
                <a:solidFill>
                  <a:srgbClr val="935CFF"/>
                </a:solidFill>
                <a:latin typeface="Museo Sans 300" panose="02000000000000000000" pitchFamily="50" charset="0"/>
              </a:rPr>
              <a:t>20</a:t>
            </a:r>
          </a:p>
        </p:txBody>
      </p:sp>
      <p:sp>
        <p:nvSpPr>
          <p:cNvPr id="34" name="TextBox 34"/>
          <p:cNvSpPr txBox="1"/>
          <p:nvPr/>
        </p:nvSpPr>
        <p:spPr>
          <a:xfrm>
            <a:off x="2157671" y="7740261"/>
            <a:ext cx="2421085" cy="961802"/>
          </a:xfrm>
          <a:prstGeom prst="rect">
            <a:avLst/>
          </a:prstGeom>
        </p:spPr>
        <p:txBody>
          <a:bodyPr lIns="0" tIns="0" rIns="0" bIns="0" rtlCol="0" anchor="t">
            <a:spAutoFit/>
          </a:bodyPr>
          <a:lstStyle/>
          <a:p>
            <a:pPr>
              <a:lnSpc>
                <a:spcPts val="2520"/>
              </a:lnSpc>
              <a:spcBef>
                <a:spcPct val="0"/>
              </a:spcBef>
            </a:pPr>
            <a:r>
              <a:rPr lang="en-US" dirty="0" smtClean="0">
                <a:solidFill>
                  <a:srgbClr val="FFFFFF"/>
                </a:solidFill>
                <a:latin typeface="Museo Sans 300" panose="02000000000000000000" pitchFamily="50" charset="0"/>
              </a:rPr>
              <a:t>45% of i</a:t>
            </a:r>
            <a:r>
              <a:rPr lang="en-US" sz="1800" dirty="0" smtClean="0">
                <a:solidFill>
                  <a:srgbClr val="FFFFFF"/>
                </a:solidFill>
                <a:latin typeface="Museo Sans 300" panose="02000000000000000000" pitchFamily="50" charset="0"/>
              </a:rPr>
              <a:t>ntellectual </a:t>
            </a:r>
            <a:r>
              <a:rPr lang="en-US" sz="1800" dirty="0">
                <a:solidFill>
                  <a:srgbClr val="FFFFFF"/>
                </a:solidFill>
                <a:latin typeface="Museo Sans 300" panose="02000000000000000000" pitchFamily="50" charset="0"/>
              </a:rPr>
              <a:t>property </a:t>
            </a:r>
            <a:r>
              <a:rPr lang="en-US" sz="1800" dirty="0" smtClean="0">
                <a:solidFill>
                  <a:srgbClr val="FFFFFF"/>
                </a:solidFill>
                <a:latin typeface="Museo Sans 300" panose="02000000000000000000" pitchFamily="50" charset="0"/>
              </a:rPr>
              <a:t>trainers are women</a:t>
            </a:r>
            <a:endParaRPr lang="en-US" sz="1800" dirty="0">
              <a:solidFill>
                <a:srgbClr val="FFFFFF"/>
              </a:solidFill>
              <a:latin typeface="Museo Sans 300" panose="02000000000000000000" pitchFamily="50" charset="0"/>
            </a:endParaRPr>
          </a:p>
        </p:txBody>
      </p:sp>
      <p:sp>
        <p:nvSpPr>
          <p:cNvPr id="37" name="TextBox 37"/>
          <p:cNvSpPr txBox="1"/>
          <p:nvPr/>
        </p:nvSpPr>
        <p:spPr>
          <a:xfrm rot="5400000">
            <a:off x="4909516" y="8101156"/>
            <a:ext cx="1692562" cy="349250"/>
          </a:xfrm>
          <a:prstGeom prst="rect">
            <a:avLst/>
          </a:prstGeom>
        </p:spPr>
        <p:txBody>
          <a:bodyPr lIns="0" tIns="0" rIns="0" bIns="0" rtlCol="0" anchor="t">
            <a:spAutoFit/>
          </a:bodyPr>
          <a:lstStyle/>
          <a:p>
            <a:pPr algn="ctr">
              <a:lnSpc>
                <a:spcPts val="2800"/>
              </a:lnSpc>
            </a:pPr>
            <a:r>
              <a:rPr lang="en-US" sz="2000" dirty="0">
                <a:solidFill>
                  <a:srgbClr val="88F561"/>
                </a:solidFill>
                <a:latin typeface="Museo Sans 300" panose="02000000000000000000" pitchFamily="50" charset="0"/>
              </a:rPr>
              <a:t>LEADERSHIP</a:t>
            </a:r>
          </a:p>
        </p:txBody>
      </p:sp>
      <p:sp>
        <p:nvSpPr>
          <p:cNvPr id="38" name="TextBox 38"/>
          <p:cNvSpPr txBox="1"/>
          <p:nvPr/>
        </p:nvSpPr>
        <p:spPr>
          <a:xfrm>
            <a:off x="2157671" y="8394839"/>
            <a:ext cx="239312" cy="300467"/>
          </a:xfrm>
          <a:prstGeom prst="rect">
            <a:avLst/>
          </a:prstGeom>
        </p:spPr>
        <p:txBody>
          <a:bodyPr lIns="0" tIns="0" rIns="0" bIns="0" rtlCol="0" anchor="t">
            <a:spAutoFit/>
          </a:bodyPr>
          <a:lstStyle/>
          <a:p>
            <a:pPr>
              <a:lnSpc>
                <a:spcPts val="2520"/>
              </a:lnSpc>
              <a:spcBef>
                <a:spcPct val="0"/>
              </a:spcBef>
            </a:pPr>
            <a:r>
              <a:rPr lang="en-US" sz="1800" dirty="0">
                <a:solidFill>
                  <a:srgbClr val="FFFFFF"/>
                </a:solidFill>
                <a:latin typeface="Museo Sans 300" panose="02000000000000000000" pitchFamily="50" charset="0"/>
              </a:rPr>
              <a:t> </a:t>
            </a:r>
          </a:p>
        </p:txBody>
      </p:sp>
      <p:sp>
        <p:nvSpPr>
          <p:cNvPr id="41" name="TextBox 41"/>
          <p:cNvSpPr txBox="1"/>
          <p:nvPr/>
        </p:nvSpPr>
        <p:spPr>
          <a:xfrm>
            <a:off x="6200828" y="7740261"/>
            <a:ext cx="2357244" cy="961802"/>
          </a:xfrm>
          <a:prstGeom prst="rect">
            <a:avLst/>
          </a:prstGeom>
        </p:spPr>
        <p:txBody>
          <a:bodyPr lIns="0" tIns="0" rIns="0" bIns="0" rtlCol="0" anchor="t">
            <a:spAutoFit/>
          </a:bodyPr>
          <a:lstStyle/>
          <a:p>
            <a:pPr>
              <a:lnSpc>
                <a:spcPts val="2520"/>
              </a:lnSpc>
              <a:spcBef>
                <a:spcPct val="0"/>
              </a:spcBef>
            </a:pPr>
            <a:r>
              <a:rPr lang="en-US" sz="1800" dirty="0" smtClean="0">
                <a:solidFill>
                  <a:srgbClr val="FFFFFF"/>
                </a:solidFill>
                <a:latin typeface="Museo Sans 300" panose="02000000000000000000" pitchFamily="50" charset="0"/>
              </a:rPr>
              <a:t>75% of </a:t>
            </a:r>
            <a:r>
              <a:rPr lang="en-US" sz="1800" dirty="0">
                <a:solidFill>
                  <a:srgbClr val="FFFFFF"/>
                </a:solidFill>
                <a:latin typeface="Museo Sans 300" panose="02000000000000000000" pitchFamily="50" charset="0"/>
              </a:rPr>
              <a:t>leaders within the IP Registry are women</a:t>
            </a:r>
          </a:p>
        </p:txBody>
      </p:sp>
      <p:sp>
        <p:nvSpPr>
          <p:cNvPr id="42" name="TextBox 42"/>
          <p:cNvSpPr txBox="1"/>
          <p:nvPr/>
        </p:nvSpPr>
        <p:spPr>
          <a:xfrm rot="5400000">
            <a:off x="8644780" y="8161194"/>
            <a:ext cx="1692562" cy="349250"/>
          </a:xfrm>
          <a:prstGeom prst="rect">
            <a:avLst/>
          </a:prstGeom>
        </p:spPr>
        <p:txBody>
          <a:bodyPr lIns="0" tIns="0" rIns="0" bIns="0" rtlCol="0" anchor="t">
            <a:spAutoFit/>
          </a:bodyPr>
          <a:lstStyle/>
          <a:p>
            <a:pPr algn="ctr">
              <a:lnSpc>
                <a:spcPts val="2800"/>
              </a:lnSpc>
            </a:pPr>
            <a:r>
              <a:rPr lang="en-US" sz="2000" dirty="0">
                <a:solidFill>
                  <a:srgbClr val="FFC729"/>
                </a:solidFill>
                <a:latin typeface="Museo Sans 300" panose="02000000000000000000" pitchFamily="50" charset="0"/>
              </a:rPr>
              <a:t>STRATEGY</a:t>
            </a:r>
          </a:p>
        </p:txBody>
      </p:sp>
      <p:sp>
        <p:nvSpPr>
          <p:cNvPr id="43" name="TextBox 43"/>
          <p:cNvSpPr txBox="1"/>
          <p:nvPr/>
        </p:nvSpPr>
        <p:spPr>
          <a:xfrm>
            <a:off x="9901618" y="7583099"/>
            <a:ext cx="2357244" cy="941668"/>
          </a:xfrm>
          <a:prstGeom prst="rect">
            <a:avLst/>
          </a:prstGeom>
        </p:spPr>
        <p:txBody>
          <a:bodyPr lIns="0" tIns="0" rIns="0" bIns="0" rtlCol="0" anchor="t">
            <a:spAutoFit/>
          </a:bodyPr>
          <a:lstStyle/>
          <a:p>
            <a:pPr>
              <a:lnSpc>
                <a:spcPts val="2520"/>
              </a:lnSpc>
              <a:spcBef>
                <a:spcPct val="0"/>
              </a:spcBef>
            </a:pPr>
            <a:r>
              <a:rPr lang="en-US" sz="1800" dirty="0" smtClean="0">
                <a:solidFill>
                  <a:srgbClr val="FFFFFF"/>
                </a:solidFill>
                <a:latin typeface="Museo Sans 300" panose="02000000000000000000" pitchFamily="50" charset="0"/>
              </a:rPr>
              <a:t>Rebranding ESFOR and</a:t>
            </a:r>
            <a:r>
              <a:rPr lang="en-US" sz="1800" dirty="0">
                <a:solidFill>
                  <a:srgbClr val="FFFFFF"/>
                </a:solidFill>
                <a:latin typeface="Museo Sans 300" panose="02000000000000000000" pitchFamily="50" charset="0"/>
              </a:rPr>
              <a:t>, at the same time, restructuring </a:t>
            </a:r>
            <a:r>
              <a:rPr lang="en-US" sz="1800" dirty="0" smtClean="0">
                <a:solidFill>
                  <a:srgbClr val="FFFFFF"/>
                </a:solidFill>
                <a:latin typeface="Museo Sans 300" panose="02000000000000000000" pitchFamily="50" charset="0"/>
              </a:rPr>
              <a:t>the </a:t>
            </a:r>
            <a:endParaRPr lang="en-US" sz="1800" dirty="0">
              <a:solidFill>
                <a:srgbClr val="FFFFFF"/>
              </a:solidFill>
              <a:latin typeface="Museo Sans 300" panose="02000000000000000000" pitchFamily="50" charset="0"/>
            </a:endParaRPr>
          </a:p>
        </p:txBody>
      </p:sp>
      <p:sp>
        <p:nvSpPr>
          <p:cNvPr id="44" name="TextBox 44"/>
          <p:cNvSpPr txBox="1"/>
          <p:nvPr/>
        </p:nvSpPr>
        <p:spPr>
          <a:xfrm>
            <a:off x="9906000" y="8441219"/>
            <a:ext cx="638717" cy="468398"/>
          </a:xfrm>
          <a:prstGeom prst="rect">
            <a:avLst/>
          </a:prstGeom>
        </p:spPr>
        <p:txBody>
          <a:bodyPr lIns="0" tIns="0" rIns="0" bIns="0" rtlCol="0" anchor="t">
            <a:spAutoFit/>
          </a:bodyPr>
          <a:lstStyle/>
          <a:p>
            <a:pPr>
              <a:lnSpc>
                <a:spcPts val="3919"/>
              </a:lnSpc>
              <a:spcBef>
                <a:spcPct val="0"/>
              </a:spcBef>
            </a:pPr>
            <a:r>
              <a:rPr lang="en-US" sz="2799" dirty="0">
                <a:solidFill>
                  <a:srgbClr val="FFFFFF"/>
                </a:solidFill>
                <a:latin typeface="Museo Sans 300" panose="02000000000000000000" pitchFamily="50" charset="0"/>
              </a:rPr>
              <a:t>EPI</a:t>
            </a:r>
          </a:p>
        </p:txBody>
      </p:sp>
      <p:sp>
        <p:nvSpPr>
          <p:cNvPr id="45" name="TextBox 45"/>
          <p:cNvSpPr txBox="1"/>
          <p:nvPr/>
        </p:nvSpPr>
        <p:spPr>
          <a:xfrm rot="5400000">
            <a:off x="12269830" y="8571056"/>
            <a:ext cx="2327562" cy="349250"/>
          </a:xfrm>
          <a:prstGeom prst="rect">
            <a:avLst/>
          </a:prstGeom>
        </p:spPr>
        <p:txBody>
          <a:bodyPr lIns="0" tIns="0" rIns="0" bIns="0" rtlCol="0" anchor="t">
            <a:spAutoFit/>
          </a:bodyPr>
          <a:lstStyle/>
          <a:p>
            <a:pPr algn="ctr">
              <a:lnSpc>
                <a:spcPts val="2800"/>
              </a:lnSpc>
            </a:pPr>
            <a:r>
              <a:rPr lang="en-US" sz="2000" dirty="0">
                <a:solidFill>
                  <a:srgbClr val="76C9F2"/>
                </a:solidFill>
                <a:latin typeface="Museo Sans 300" panose="02000000000000000000" pitchFamily="50" charset="0"/>
              </a:rPr>
              <a:t>OPPORTUNITIES</a:t>
            </a:r>
          </a:p>
        </p:txBody>
      </p:sp>
      <p:sp>
        <p:nvSpPr>
          <p:cNvPr id="46" name="TextBox 46"/>
          <p:cNvSpPr txBox="1"/>
          <p:nvPr/>
        </p:nvSpPr>
        <p:spPr>
          <a:xfrm>
            <a:off x="13890384" y="7670415"/>
            <a:ext cx="2476306" cy="1259205"/>
          </a:xfrm>
          <a:prstGeom prst="rect">
            <a:avLst/>
          </a:prstGeom>
        </p:spPr>
        <p:txBody>
          <a:bodyPr lIns="0" tIns="0" rIns="0" bIns="0" rtlCol="0" anchor="t">
            <a:spAutoFit/>
          </a:bodyPr>
          <a:lstStyle/>
          <a:p>
            <a:pPr>
              <a:lnSpc>
                <a:spcPts val="2520"/>
              </a:lnSpc>
              <a:spcBef>
                <a:spcPct val="0"/>
              </a:spcBef>
            </a:pPr>
            <a:r>
              <a:rPr lang="en-US" sz="1800" dirty="0">
                <a:solidFill>
                  <a:srgbClr val="FFFFFF"/>
                </a:solidFill>
                <a:latin typeface="Museo Sans 300" panose="02000000000000000000" pitchFamily="50" charset="0"/>
              </a:rPr>
              <a:t>Development of ENPI, which is aligned with the policies and regulations of El Salvador.</a:t>
            </a:r>
          </a:p>
        </p:txBody>
      </p:sp>
      <p:sp>
        <p:nvSpPr>
          <p:cNvPr id="47" name="TextBox 47"/>
          <p:cNvSpPr txBox="1"/>
          <p:nvPr/>
        </p:nvSpPr>
        <p:spPr>
          <a:xfrm>
            <a:off x="15608639" y="5124294"/>
            <a:ext cx="1726861" cy="468398"/>
          </a:xfrm>
          <a:prstGeom prst="rect">
            <a:avLst/>
          </a:prstGeom>
        </p:spPr>
        <p:txBody>
          <a:bodyPr lIns="0" tIns="0" rIns="0" bIns="0" rtlCol="0" anchor="t">
            <a:spAutoFit/>
          </a:bodyPr>
          <a:lstStyle/>
          <a:p>
            <a:pPr>
              <a:lnSpc>
                <a:spcPts val="3919"/>
              </a:lnSpc>
              <a:spcBef>
                <a:spcPct val="0"/>
              </a:spcBef>
            </a:pPr>
            <a:r>
              <a:rPr lang="en-US" sz="2799" dirty="0">
                <a:solidFill>
                  <a:srgbClr val="FFFFFF"/>
                </a:solidFill>
                <a:latin typeface="Museo Sans 300" panose="02000000000000000000" pitchFamily="50" charset="0"/>
              </a:rPr>
              <a:t>2022.........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4" r="18229"/>
          <a:stretch>
            <a:fillRect/>
          </a:stretch>
        </p:blipFill>
        <p:spPr>
          <a:xfrm>
            <a:off x="4667064" y="-19050"/>
            <a:ext cx="13620936" cy="10306050"/>
          </a:xfrm>
          <a:prstGeom prst="rect">
            <a:avLst/>
          </a:prstGeom>
        </p:spPr>
      </p:pic>
      <p:pic>
        <p:nvPicPr>
          <p:cNvPr id="3" name="Picture 3"/>
          <p:cNvPicPr>
            <a:picLocks noChangeAspect="1"/>
          </p:cNvPicPr>
          <p:nvPr/>
        </p:nvPicPr>
        <p:blipFill>
          <a:blip r:embed="rId3"/>
          <a:srcRect l="13883" t="11131" r="25227" b="13551"/>
          <a:stretch>
            <a:fillRect/>
          </a:stretch>
        </p:blipFill>
        <p:spPr>
          <a:xfrm>
            <a:off x="1788357" y="5369296"/>
            <a:ext cx="5869326" cy="4083889"/>
          </a:xfrm>
          <a:prstGeom prst="rect">
            <a:avLst/>
          </a:prstGeom>
        </p:spPr>
      </p:pic>
      <p:sp>
        <p:nvSpPr>
          <p:cNvPr id="5" name="TextBox 5"/>
          <p:cNvSpPr txBox="1"/>
          <p:nvPr/>
        </p:nvSpPr>
        <p:spPr>
          <a:xfrm rot="-5400000">
            <a:off x="-2889625" y="5561131"/>
            <a:ext cx="7655673" cy="653064"/>
          </a:xfrm>
          <a:prstGeom prst="rect">
            <a:avLst/>
          </a:prstGeom>
        </p:spPr>
        <p:txBody>
          <a:bodyPr wrap="square" lIns="0" tIns="0" rIns="0" bIns="0" rtlCol="0" anchor="t">
            <a:spAutoFit/>
          </a:bodyPr>
          <a:lstStyle/>
          <a:p>
            <a:pPr algn="r">
              <a:lnSpc>
                <a:spcPts val="5331"/>
              </a:lnSpc>
            </a:pPr>
            <a:r>
              <a:rPr lang="en-US" sz="4000" b="1" dirty="0">
                <a:solidFill>
                  <a:srgbClr val="2F3944"/>
                </a:solidFill>
                <a:latin typeface="Museo Sans 300" panose="02000000000000000000" pitchFamily="50" charset="0"/>
              </a:rPr>
              <a:t>Relevant external information</a:t>
            </a:r>
          </a:p>
        </p:txBody>
      </p:sp>
      <p:grpSp>
        <p:nvGrpSpPr>
          <p:cNvPr id="6" name="Group 6"/>
          <p:cNvGrpSpPr/>
          <p:nvPr/>
        </p:nvGrpSpPr>
        <p:grpSpPr>
          <a:xfrm>
            <a:off x="1536158" y="1493073"/>
            <a:ext cx="6412088" cy="8366689"/>
            <a:chOff x="0" y="0"/>
            <a:chExt cx="15642124" cy="20410323"/>
          </a:xfrm>
        </p:grpSpPr>
        <p:sp>
          <p:nvSpPr>
            <p:cNvPr id="7" name="Freeform 7"/>
            <p:cNvSpPr/>
            <p:nvPr/>
          </p:nvSpPr>
          <p:spPr>
            <a:xfrm>
              <a:off x="0" y="0"/>
              <a:ext cx="15642124" cy="20410323"/>
            </a:xfrm>
            <a:custGeom>
              <a:avLst/>
              <a:gdLst/>
              <a:ahLst/>
              <a:cxnLst/>
              <a:rect l="l" t="t" r="r" b="b"/>
              <a:pathLst>
                <a:path w="15642124" h="20410323">
                  <a:moveTo>
                    <a:pt x="0" y="0"/>
                  </a:moveTo>
                  <a:lnTo>
                    <a:pt x="0" y="20410323"/>
                  </a:lnTo>
                  <a:lnTo>
                    <a:pt x="15642124" y="20410323"/>
                  </a:lnTo>
                  <a:lnTo>
                    <a:pt x="15642124" y="0"/>
                  </a:lnTo>
                  <a:lnTo>
                    <a:pt x="0" y="0"/>
                  </a:lnTo>
                  <a:close/>
                  <a:moveTo>
                    <a:pt x="15581164" y="20349363"/>
                  </a:moveTo>
                  <a:lnTo>
                    <a:pt x="59690" y="20349363"/>
                  </a:lnTo>
                  <a:lnTo>
                    <a:pt x="59690" y="59690"/>
                  </a:lnTo>
                  <a:lnTo>
                    <a:pt x="15581164" y="59690"/>
                  </a:lnTo>
                  <a:lnTo>
                    <a:pt x="15581164" y="20349363"/>
                  </a:lnTo>
                  <a:close/>
                </a:path>
              </a:pathLst>
            </a:custGeom>
            <a:solidFill>
              <a:srgbClr val="FF5757"/>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952250" y="3994205"/>
            <a:ext cx="4250734" cy="3930595"/>
          </a:xfrm>
          <a:prstGeom prst="rect">
            <a:avLst/>
          </a:prstGeom>
        </p:spPr>
      </p:pic>
      <p:grpSp>
        <p:nvGrpSpPr>
          <p:cNvPr id="9" name="Group 9"/>
          <p:cNvGrpSpPr/>
          <p:nvPr/>
        </p:nvGrpSpPr>
        <p:grpSpPr>
          <a:xfrm>
            <a:off x="12736609" y="4288767"/>
            <a:ext cx="774658" cy="774658"/>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1" name="Group 11"/>
          <p:cNvGrpSpPr/>
          <p:nvPr/>
        </p:nvGrpSpPr>
        <p:grpSpPr>
          <a:xfrm>
            <a:off x="14146850" y="6755083"/>
            <a:ext cx="774658" cy="774658"/>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3" name="Group 13"/>
          <p:cNvGrpSpPr/>
          <p:nvPr/>
        </p:nvGrpSpPr>
        <p:grpSpPr>
          <a:xfrm>
            <a:off x="11307034" y="6755083"/>
            <a:ext cx="774658" cy="774658"/>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30274" y="4482432"/>
            <a:ext cx="387329" cy="387329"/>
          </a:xfrm>
          <a:prstGeom prst="rect">
            <a:avLst/>
          </a:prstGeom>
        </p:spPr>
      </p:pic>
      <p:sp>
        <p:nvSpPr>
          <p:cNvPr id="18" name="TextBox 18"/>
          <p:cNvSpPr txBox="1"/>
          <p:nvPr/>
        </p:nvSpPr>
        <p:spPr>
          <a:xfrm>
            <a:off x="14924256" y="4296663"/>
            <a:ext cx="2827841" cy="912429"/>
          </a:xfrm>
          <a:prstGeom prst="rect">
            <a:avLst/>
          </a:prstGeom>
        </p:spPr>
        <p:txBody>
          <a:bodyPr lIns="0" tIns="0" rIns="0" bIns="0" rtlCol="0" anchor="t">
            <a:spAutoFit/>
          </a:bodyPr>
          <a:lstStyle/>
          <a:p>
            <a:pPr algn="ctr">
              <a:lnSpc>
                <a:spcPts val="2376"/>
              </a:lnSpc>
            </a:pPr>
            <a:r>
              <a:rPr lang="en-US" sz="1980" dirty="0">
                <a:solidFill>
                  <a:srgbClr val="FBFDF4"/>
                </a:solidFill>
                <a:latin typeface="Museo Sans 300" panose="02000000000000000000" pitchFamily="50" charset="0"/>
              </a:rPr>
              <a:t>CASE MONITORING AND SUPPORT</a:t>
            </a:r>
          </a:p>
        </p:txBody>
      </p:sp>
      <p:sp>
        <p:nvSpPr>
          <p:cNvPr id="19" name="TextBox 19"/>
          <p:cNvSpPr txBox="1"/>
          <p:nvPr/>
        </p:nvSpPr>
        <p:spPr>
          <a:xfrm>
            <a:off x="12092323" y="6079272"/>
            <a:ext cx="1970588" cy="457200"/>
          </a:xfrm>
          <a:prstGeom prst="rect">
            <a:avLst/>
          </a:prstGeom>
        </p:spPr>
        <p:txBody>
          <a:bodyPr lIns="0" tIns="0" rIns="0" bIns="0" rtlCol="0" anchor="t">
            <a:spAutoFit/>
          </a:bodyPr>
          <a:lstStyle/>
          <a:p>
            <a:pPr algn="ctr">
              <a:lnSpc>
                <a:spcPts val="3576"/>
              </a:lnSpc>
            </a:pPr>
            <a:r>
              <a:rPr lang="en-US" sz="2980" dirty="0">
                <a:solidFill>
                  <a:srgbClr val="FBFDF4"/>
                </a:solidFill>
                <a:latin typeface="Museo Sans 300" panose="02000000000000000000" pitchFamily="50" charset="0"/>
              </a:rPr>
              <a:t>IP</a:t>
            </a:r>
          </a:p>
        </p:txBody>
      </p:sp>
      <p:sp>
        <p:nvSpPr>
          <p:cNvPr id="20" name="TextBox 20"/>
          <p:cNvSpPr txBox="1"/>
          <p:nvPr/>
        </p:nvSpPr>
        <p:spPr>
          <a:xfrm>
            <a:off x="11861762" y="1872035"/>
            <a:ext cx="2317863" cy="304800"/>
          </a:xfrm>
          <a:prstGeom prst="rect">
            <a:avLst/>
          </a:prstGeom>
        </p:spPr>
        <p:txBody>
          <a:bodyPr lIns="0" tIns="0" rIns="0" bIns="0" rtlCol="0" anchor="t">
            <a:spAutoFit/>
          </a:bodyPr>
          <a:lstStyle/>
          <a:p>
            <a:pPr algn="ctr">
              <a:lnSpc>
                <a:spcPts val="2376"/>
              </a:lnSpc>
            </a:pPr>
            <a:r>
              <a:rPr lang="en-US" sz="1980" dirty="0">
                <a:solidFill>
                  <a:srgbClr val="FBFDF4"/>
                </a:solidFill>
                <a:latin typeface="Museo Sans 300" panose="02000000000000000000" pitchFamily="50" charset="0"/>
              </a:rPr>
              <a:t>TRAINING</a:t>
            </a:r>
          </a:p>
        </p:txBody>
      </p:sp>
      <p:sp>
        <p:nvSpPr>
          <p:cNvPr id="21" name="TextBox 21"/>
          <p:cNvSpPr txBox="1"/>
          <p:nvPr/>
        </p:nvSpPr>
        <p:spPr>
          <a:xfrm>
            <a:off x="8660917" y="4444301"/>
            <a:ext cx="1722600" cy="600075"/>
          </a:xfrm>
          <a:prstGeom prst="rect">
            <a:avLst/>
          </a:prstGeom>
        </p:spPr>
        <p:txBody>
          <a:bodyPr lIns="0" tIns="0" rIns="0" bIns="0" rtlCol="0" anchor="t">
            <a:spAutoFit/>
          </a:bodyPr>
          <a:lstStyle/>
          <a:p>
            <a:pPr algn="ctr">
              <a:lnSpc>
                <a:spcPts val="2376"/>
              </a:lnSpc>
            </a:pPr>
            <a:r>
              <a:rPr lang="en-US" sz="1980" dirty="0">
                <a:solidFill>
                  <a:srgbClr val="FBFDF4"/>
                </a:solidFill>
                <a:latin typeface="Museo Sans 300" panose="02000000000000000000" pitchFamily="50" charset="0"/>
              </a:rPr>
              <a:t>ACADEMIC SECTOR</a:t>
            </a:r>
          </a:p>
        </p:txBody>
      </p:sp>
      <p:sp>
        <p:nvSpPr>
          <p:cNvPr id="22" name="AutoShape 22"/>
          <p:cNvSpPr/>
          <p:nvPr/>
        </p:nvSpPr>
        <p:spPr>
          <a:xfrm>
            <a:off x="9649301" y="7125524"/>
            <a:ext cx="1468432" cy="0"/>
          </a:xfrm>
          <a:prstGeom prst="line">
            <a:avLst/>
          </a:prstGeom>
          <a:ln w="28575" cap="rnd">
            <a:solidFill>
              <a:srgbClr val="88F561"/>
            </a:solidFill>
            <a:prstDash val="sysDot"/>
            <a:headEnd type="none" w="sm" len="sm"/>
            <a:tailEnd type="none" w="sm" len="sm"/>
          </a:ln>
        </p:spPr>
      </p:sp>
      <p:sp>
        <p:nvSpPr>
          <p:cNvPr id="23" name="AutoShape 23"/>
          <p:cNvSpPr/>
          <p:nvPr/>
        </p:nvSpPr>
        <p:spPr>
          <a:xfrm rot="5400000">
            <a:off x="9404462" y="6846910"/>
            <a:ext cx="523453" cy="0"/>
          </a:xfrm>
          <a:prstGeom prst="line">
            <a:avLst/>
          </a:prstGeom>
          <a:ln w="28575" cap="rnd">
            <a:solidFill>
              <a:srgbClr val="88F561"/>
            </a:solidFill>
            <a:prstDash val="sysDot"/>
            <a:headEnd type="none" w="sm" len="sm"/>
            <a:tailEnd type="none" w="sm" len="sm"/>
          </a:ln>
        </p:spPr>
      </p:sp>
      <p:sp>
        <p:nvSpPr>
          <p:cNvPr id="24" name="AutoShape 24"/>
          <p:cNvSpPr/>
          <p:nvPr/>
        </p:nvSpPr>
        <p:spPr>
          <a:xfrm>
            <a:off x="15090400" y="7125524"/>
            <a:ext cx="1427505" cy="0"/>
          </a:xfrm>
          <a:prstGeom prst="line">
            <a:avLst/>
          </a:prstGeom>
          <a:ln w="28575" cap="rnd">
            <a:solidFill>
              <a:srgbClr val="FFC729"/>
            </a:solidFill>
            <a:prstDash val="sysDot"/>
            <a:headEnd type="none" w="sm" len="sm"/>
            <a:tailEnd type="none" w="sm" len="sm"/>
          </a:ln>
        </p:spPr>
      </p:sp>
      <p:sp>
        <p:nvSpPr>
          <p:cNvPr id="25" name="AutoShape 25"/>
          <p:cNvSpPr/>
          <p:nvPr/>
        </p:nvSpPr>
        <p:spPr>
          <a:xfrm rot="5400000">
            <a:off x="16233896" y="6857934"/>
            <a:ext cx="590535" cy="0"/>
          </a:xfrm>
          <a:prstGeom prst="line">
            <a:avLst/>
          </a:prstGeom>
          <a:ln w="28575" cap="rnd">
            <a:solidFill>
              <a:srgbClr val="FFC729"/>
            </a:solidFill>
            <a:prstDash val="sysDot"/>
            <a:headEnd type="none" w="sm" len="sm"/>
            <a:tailEnd type="none" w="sm" len="sm"/>
          </a:ln>
        </p:spPr>
      </p:sp>
      <p:sp>
        <p:nvSpPr>
          <p:cNvPr id="26" name="AutoShape 26"/>
          <p:cNvSpPr/>
          <p:nvPr/>
        </p:nvSpPr>
        <p:spPr>
          <a:xfrm rot="5400000">
            <a:off x="12944875" y="3894966"/>
            <a:ext cx="358128" cy="0"/>
          </a:xfrm>
          <a:prstGeom prst="line">
            <a:avLst/>
          </a:prstGeom>
          <a:ln w="28575" cap="rnd">
            <a:solidFill>
              <a:srgbClr val="76C9F2"/>
            </a:solidFill>
            <a:prstDash val="sysDot"/>
            <a:headEnd type="none" w="sm" len="sm"/>
            <a:tailEnd type="none" w="sm" len="sm"/>
          </a:ln>
        </p:spPr>
      </p:sp>
      <p:sp>
        <p:nvSpPr>
          <p:cNvPr id="27" name="TextBox 27"/>
          <p:cNvSpPr txBox="1"/>
          <p:nvPr/>
        </p:nvSpPr>
        <p:spPr>
          <a:xfrm>
            <a:off x="8418511" y="5015801"/>
            <a:ext cx="2699223" cy="1323975"/>
          </a:xfrm>
          <a:prstGeom prst="rect">
            <a:avLst/>
          </a:prstGeom>
        </p:spPr>
        <p:txBody>
          <a:bodyPr lIns="0" tIns="0" rIns="0" bIns="0" rtlCol="0" anchor="t">
            <a:spAutoFit/>
          </a:bodyPr>
          <a:lstStyle/>
          <a:p>
            <a:pPr marL="323850" lvl="1" indent="-161925">
              <a:lnSpc>
                <a:spcPts val="2100"/>
              </a:lnSpc>
              <a:buFont typeface="Arial"/>
              <a:buChar char="•"/>
            </a:pPr>
            <a:r>
              <a:rPr lang="en-US" sz="1500" dirty="0">
                <a:solidFill>
                  <a:srgbClr val="FFFFFF"/>
                </a:solidFill>
                <a:latin typeface="Museo Sans 300" panose="02000000000000000000" pitchFamily="50" charset="0"/>
              </a:rPr>
              <a:t>Cooperation agreements with higher education institutions (two signed and six underway)</a:t>
            </a:r>
          </a:p>
        </p:txBody>
      </p:sp>
      <p:sp>
        <p:nvSpPr>
          <p:cNvPr id="28" name="TextBox 28"/>
          <p:cNvSpPr txBox="1"/>
          <p:nvPr/>
        </p:nvSpPr>
        <p:spPr>
          <a:xfrm>
            <a:off x="9666189" y="2237365"/>
            <a:ext cx="7368580" cy="1346522"/>
          </a:xfrm>
          <a:prstGeom prst="rect">
            <a:avLst/>
          </a:prstGeom>
        </p:spPr>
        <p:txBody>
          <a:bodyPr lIns="0" tIns="0" rIns="0" bIns="0" rtlCol="0" anchor="t">
            <a:spAutoFit/>
          </a:bodyPr>
          <a:lstStyle/>
          <a:p>
            <a:pPr marL="323850" lvl="1" indent="-161925">
              <a:lnSpc>
                <a:spcPts val="2100"/>
              </a:lnSpc>
              <a:buFont typeface="Arial"/>
              <a:buChar char="•"/>
            </a:pPr>
            <a:r>
              <a:rPr lang="en-US" sz="1500" dirty="0">
                <a:solidFill>
                  <a:schemeClr val="bg1"/>
                </a:solidFill>
                <a:latin typeface="Museo Sans 300" panose="02000000000000000000" pitchFamily="50" charset="0"/>
              </a:rPr>
              <a:t>In 2021, </a:t>
            </a:r>
            <a:r>
              <a:rPr lang="en-US" sz="1500" dirty="0">
                <a:solidFill>
                  <a:srgbClr val="FF0000"/>
                </a:solidFill>
                <a:latin typeface="Museo Sans 300" panose="02000000000000000000" pitchFamily="50" charset="0"/>
              </a:rPr>
              <a:t>38 training activities </a:t>
            </a:r>
            <a:r>
              <a:rPr lang="en-US" sz="1500" dirty="0">
                <a:solidFill>
                  <a:schemeClr val="bg1"/>
                </a:solidFill>
                <a:latin typeface="Museo Sans 300" panose="02000000000000000000" pitchFamily="50" charset="0"/>
              </a:rPr>
              <a:t>were carried out </a:t>
            </a:r>
            <a:r>
              <a:rPr lang="en-US" sz="1500" dirty="0" smtClean="0">
                <a:solidFill>
                  <a:schemeClr val="bg1"/>
                </a:solidFill>
                <a:latin typeface="Museo Sans 300" panose="02000000000000000000" pitchFamily="50" charset="0"/>
              </a:rPr>
              <a:t>with </a:t>
            </a:r>
            <a:r>
              <a:rPr lang="en-US" sz="1500" dirty="0" smtClean="0">
                <a:solidFill>
                  <a:srgbClr val="FF0000"/>
                </a:solidFill>
                <a:latin typeface="Museo Sans 300" panose="02000000000000000000" pitchFamily="50" charset="0"/>
              </a:rPr>
              <a:t>4,172</a:t>
            </a:r>
            <a:r>
              <a:rPr lang="en-US" sz="1500" dirty="0" smtClean="0">
                <a:solidFill>
                  <a:schemeClr val="bg1"/>
                </a:solidFill>
                <a:latin typeface="Museo Sans 300" panose="02000000000000000000" pitchFamily="50" charset="0"/>
              </a:rPr>
              <a:t> </a:t>
            </a:r>
            <a:r>
              <a:rPr lang="en-US" sz="1500" dirty="0">
                <a:solidFill>
                  <a:schemeClr val="bg1"/>
                </a:solidFill>
                <a:latin typeface="Museo Sans 300" panose="02000000000000000000" pitchFamily="50" charset="0"/>
              </a:rPr>
              <a:t>participants. Among those participants, </a:t>
            </a:r>
            <a:r>
              <a:rPr lang="en-US" sz="1500" dirty="0">
                <a:solidFill>
                  <a:srgbClr val="FF0000"/>
                </a:solidFill>
                <a:latin typeface="Museo Sans 300" panose="02000000000000000000" pitchFamily="50" charset="0"/>
              </a:rPr>
              <a:t>37.8%</a:t>
            </a:r>
            <a:r>
              <a:rPr lang="en-US" sz="1500" dirty="0">
                <a:solidFill>
                  <a:schemeClr val="bg1"/>
                </a:solidFill>
                <a:latin typeface="Museo Sans 300" panose="02000000000000000000" pitchFamily="50" charset="0"/>
              </a:rPr>
              <a:t> were women.</a:t>
            </a:r>
          </a:p>
          <a:p>
            <a:pPr marL="323850" lvl="1" indent="-161925">
              <a:lnSpc>
                <a:spcPts val="2100"/>
              </a:lnSpc>
              <a:buFont typeface="Arial"/>
              <a:buChar char="•"/>
            </a:pPr>
            <a:r>
              <a:rPr lang="en-US" sz="1500" dirty="0" smtClean="0">
                <a:solidFill>
                  <a:schemeClr val="bg1"/>
                </a:solidFill>
                <a:latin typeface="Museo Sans 300" panose="02000000000000000000" pitchFamily="50" charset="0"/>
              </a:rPr>
              <a:t>Since </a:t>
            </a:r>
            <a:r>
              <a:rPr lang="en-US" sz="1500" dirty="0">
                <a:solidFill>
                  <a:schemeClr val="bg1"/>
                </a:solidFill>
                <a:latin typeface="Museo Sans 300" panose="02000000000000000000" pitchFamily="50" charset="0"/>
              </a:rPr>
              <a:t>January 2022 to </a:t>
            </a:r>
            <a:r>
              <a:rPr lang="en-US" sz="1500" dirty="0" smtClean="0">
                <a:solidFill>
                  <a:schemeClr val="bg1"/>
                </a:solidFill>
                <a:latin typeface="Museo Sans 300" panose="02000000000000000000" pitchFamily="50" charset="0"/>
              </a:rPr>
              <a:t>today, there have been </a:t>
            </a:r>
            <a:r>
              <a:rPr lang="en-US" sz="1500" dirty="0" smtClean="0">
                <a:solidFill>
                  <a:srgbClr val="FF0000"/>
                </a:solidFill>
                <a:latin typeface="Museo Sans 300" panose="02000000000000000000" pitchFamily="50" charset="0"/>
              </a:rPr>
              <a:t>27 activities </a:t>
            </a:r>
            <a:r>
              <a:rPr lang="en-US" sz="1500" dirty="0" smtClean="0">
                <a:solidFill>
                  <a:schemeClr val="bg1"/>
                </a:solidFill>
                <a:latin typeface="Museo Sans 300" panose="02000000000000000000" pitchFamily="50" charset="0"/>
              </a:rPr>
              <a:t>that have reached </a:t>
            </a:r>
            <a:r>
              <a:rPr lang="en-US" sz="1500" dirty="0" smtClean="0">
                <a:solidFill>
                  <a:srgbClr val="FF0000"/>
                </a:solidFill>
                <a:latin typeface="Museo Sans 300" panose="02000000000000000000" pitchFamily="50" charset="0"/>
              </a:rPr>
              <a:t>651</a:t>
            </a:r>
            <a:r>
              <a:rPr lang="en-US" sz="1500" dirty="0" smtClean="0">
                <a:solidFill>
                  <a:schemeClr val="bg1"/>
                </a:solidFill>
                <a:latin typeface="Museo Sans 300" panose="02000000000000000000" pitchFamily="50" charset="0"/>
              </a:rPr>
              <a:t> participants, </a:t>
            </a:r>
            <a:r>
              <a:rPr lang="en-US" sz="1500" dirty="0">
                <a:solidFill>
                  <a:srgbClr val="FF0000"/>
                </a:solidFill>
                <a:latin typeface="Museo Sans 300" panose="02000000000000000000" pitchFamily="50" charset="0"/>
              </a:rPr>
              <a:t>55%</a:t>
            </a:r>
            <a:r>
              <a:rPr lang="en-US" sz="1500" dirty="0">
                <a:solidFill>
                  <a:schemeClr val="bg1"/>
                </a:solidFill>
                <a:latin typeface="Museo Sans 300" panose="02000000000000000000" pitchFamily="50" charset="0"/>
              </a:rPr>
              <a:t> of whom were women (private sector 57%, academia 38%, public 5%).</a:t>
            </a:r>
          </a:p>
        </p:txBody>
      </p:sp>
      <p:sp>
        <p:nvSpPr>
          <p:cNvPr id="29" name="TextBox 29"/>
          <p:cNvSpPr txBox="1"/>
          <p:nvPr/>
        </p:nvSpPr>
        <p:spPr>
          <a:xfrm>
            <a:off x="15128500" y="5307747"/>
            <a:ext cx="2699223" cy="2675732"/>
          </a:xfrm>
          <a:prstGeom prst="rect">
            <a:avLst/>
          </a:prstGeom>
        </p:spPr>
        <p:txBody>
          <a:bodyPr lIns="0" tIns="0" rIns="0" bIns="0" rtlCol="0" anchor="t">
            <a:spAutoFit/>
          </a:bodyPr>
          <a:lstStyle/>
          <a:p>
            <a:pPr marL="323850" lvl="1" indent="-161925">
              <a:lnSpc>
                <a:spcPts val="2100"/>
              </a:lnSpc>
              <a:buFont typeface="Arial"/>
              <a:buChar char="•"/>
            </a:pPr>
            <a:r>
              <a:rPr lang="en-US" sz="1500" dirty="0">
                <a:solidFill>
                  <a:srgbClr val="FFFFFF"/>
                </a:solidFill>
                <a:latin typeface="Museo Sans 300" panose="02000000000000000000" pitchFamily="50" charset="0"/>
              </a:rPr>
              <a:t>National Commission for Micro and Small Enterprises (CONAMYPE)</a:t>
            </a:r>
          </a:p>
          <a:p>
            <a:pPr marL="323850" lvl="1" indent="-161925">
              <a:lnSpc>
                <a:spcPts val="2100"/>
              </a:lnSpc>
              <a:buFont typeface="Arial"/>
              <a:buChar char="•"/>
            </a:pPr>
            <a:r>
              <a:rPr lang="en-US" sz="1500" dirty="0" smtClean="0">
                <a:solidFill>
                  <a:srgbClr val="FFFFFF"/>
                </a:solidFill>
                <a:latin typeface="Museo Sans 300" panose="02000000000000000000" pitchFamily="50" charset="0"/>
              </a:rPr>
              <a:t>Fourteen </a:t>
            </a:r>
            <a:r>
              <a:rPr lang="en-US" sz="1500" dirty="0">
                <a:solidFill>
                  <a:srgbClr val="FFFFFF"/>
                </a:solidFill>
                <a:latin typeface="Museo Sans 300" panose="02000000000000000000" pitchFamily="50" charset="0"/>
              </a:rPr>
              <a:t>centers for the development of micro and small enterprises (CDMYPE)</a:t>
            </a:r>
          </a:p>
          <a:p>
            <a:pPr marL="323850" lvl="1" indent="-161925">
              <a:lnSpc>
                <a:spcPts val="2100"/>
              </a:lnSpc>
              <a:buFont typeface="Arial"/>
              <a:buChar char="•"/>
            </a:pPr>
            <a:r>
              <a:rPr lang="en-US" sz="1500" dirty="0">
                <a:solidFill>
                  <a:srgbClr val="FFFFFF"/>
                </a:solidFill>
                <a:latin typeface="Museo Sans 300" panose="02000000000000000000" pitchFamily="50" charset="0"/>
              </a:rPr>
              <a:t>El Salvador Development Bank (BANDESAL), etc.</a:t>
            </a:r>
          </a:p>
          <a:p>
            <a:pPr>
              <a:lnSpc>
                <a:spcPts val="2100"/>
              </a:lnSpc>
            </a:pPr>
            <a:endParaRPr lang="es-SV" sz="1500" dirty="0">
              <a:solidFill>
                <a:srgbClr val="FFFFFF"/>
              </a:solidFill>
              <a:latin typeface="Museo Sans 300" panose="02000000000000000000" pitchFamily="50" charset="0"/>
            </a:endParaRPr>
          </a:p>
        </p:txBody>
      </p:sp>
      <p:pic>
        <p:nvPicPr>
          <p:cNvPr id="30" name="Picture 30"/>
          <p:cNvPicPr>
            <a:picLocks noChangeAspect="1"/>
          </p:cNvPicPr>
          <p:nvPr/>
        </p:nvPicPr>
        <p:blipFill>
          <a:blip r:embed="rId8"/>
          <a:srcRect/>
          <a:stretch>
            <a:fillRect/>
          </a:stretch>
        </p:blipFill>
        <p:spPr>
          <a:xfrm>
            <a:off x="112928" y="104775"/>
            <a:ext cx="2846460" cy="1317806"/>
          </a:xfrm>
          <a:prstGeom prst="rect">
            <a:avLst/>
          </a:prstGeom>
        </p:spPr>
      </p:pic>
      <p:pic>
        <p:nvPicPr>
          <p:cNvPr id="31" name="Picture 16">
            <a:extLst>
              <a:ext uri="{FF2B5EF4-FFF2-40B4-BE49-F238E27FC236}">
                <a16:creationId xmlns:a16="http://schemas.microsoft.com/office/drawing/2014/main" id="{34854FC5-02DE-71EC-C3E3-BB789FC30B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382717" y="6931859"/>
            <a:ext cx="387329" cy="387329"/>
          </a:xfrm>
          <a:prstGeom prst="rect">
            <a:avLst/>
          </a:prstGeom>
        </p:spPr>
      </p:pic>
      <p:pic>
        <p:nvPicPr>
          <p:cNvPr id="32" name="Picture 16">
            <a:extLst>
              <a:ext uri="{FF2B5EF4-FFF2-40B4-BE49-F238E27FC236}">
                <a16:creationId xmlns:a16="http://schemas.microsoft.com/office/drawing/2014/main" id="{CF443799-250D-E8CA-6DF2-A85E127570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92801" y="6948747"/>
            <a:ext cx="387329" cy="387329"/>
          </a:xfrm>
          <a:prstGeom prst="rect">
            <a:avLst/>
          </a:prstGeom>
        </p:spPr>
      </p:pic>
      <p:pic>
        <p:nvPicPr>
          <p:cNvPr id="17" name="Imagen 16">
            <a:extLst>
              <a:ext uri="{FF2B5EF4-FFF2-40B4-BE49-F238E27FC236}">
                <a16:creationId xmlns:a16="http://schemas.microsoft.com/office/drawing/2014/main" id="{2678C521-8E7C-71A2-6EA4-F9AC75FFC9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8356" y="1714500"/>
            <a:ext cx="5869326" cy="37338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8521" b="7862"/>
          <a:stretch>
            <a:fillRect/>
          </a:stretch>
        </p:blipFill>
        <p:spPr>
          <a:xfrm>
            <a:off x="0" y="-14748"/>
            <a:ext cx="18288000" cy="10287000"/>
          </a:xfrm>
          <a:prstGeom prst="rect">
            <a:avLst/>
          </a:prstGeom>
        </p:spPr>
      </p:pic>
      <p:grpSp>
        <p:nvGrpSpPr>
          <p:cNvPr id="3" name="Group 3"/>
          <p:cNvGrpSpPr/>
          <p:nvPr/>
        </p:nvGrpSpPr>
        <p:grpSpPr>
          <a:xfrm>
            <a:off x="11701680" y="2309073"/>
            <a:ext cx="4581050" cy="5641048"/>
            <a:chOff x="0" y="0"/>
            <a:chExt cx="1064779" cy="1311156"/>
          </a:xfrm>
        </p:grpSpPr>
        <p:sp>
          <p:nvSpPr>
            <p:cNvPr id="4" name="Freeform 4"/>
            <p:cNvSpPr/>
            <p:nvPr/>
          </p:nvSpPr>
          <p:spPr>
            <a:xfrm>
              <a:off x="0" y="0"/>
              <a:ext cx="1064779" cy="1311156"/>
            </a:xfrm>
            <a:custGeom>
              <a:avLst/>
              <a:gdLst/>
              <a:ahLst/>
              <a:cxnLst/>
              <a:rect l="l" t="t" r="r" b="b"/>
              <a:pathLst>
                <a:path w="1064779" h="1311156">
                  <a:moveTo>
                    <a:pt x="0" y="0"/>
                  </a:moveTo>
                  <a:lnTo>
                    <a:pt x="0" y="1311156"/>
                  </a:lnTo>
                  <a:lnTo>
                    <a:pt x="1064779" y="1311156"/>
                  </a:lnTo>
                  <a:lnTo>
                    <a:pt x="1064779" y="0"/>
                  </a:lnTo>
                  <a:lnTo>
                    <a:pt x="0" y="0"/>
                  </a:lnTo>
                  <a:close/>
                  <a:moveTo>
                    <a:pt x="1003819" y="1250196"/>
                  </a:moveTo>
                  <a:lnTo>
                    <a:pt x="59690" y="1250196"/>
                  </a:lnTo>
                  <a:lnTo>
                    <a:pt x="59690" y="59690"/>
                  </a:lnTo>
                  <a:lnTo>
                    <a:pt x="1003819" y="59690"/>
                  </a:lnTo>
                  <a:lnTo>
                    <a:pt x="1003819" y="1250196"/>
                  </a:lnTo>
                  <a:close/>
                </a:path>
              </a:pathLst>
            </a:custGeom>
            <a:solidFill>
              <a:srgbClr val="FF5757"/>
            </a:solidFill>
          </p:spPr>
        </p:sp>
      </p:grpSp>
      <p:grpSp>
        <p:nvGrpSpPr>
          <p:cNvPr id="5" name="Group 5"/>
          <p:cNvGrpSpPr/>
          <p:nvPr/>
        </p:nvGrpSpPr>
        <p:grpSpPr>
          <a:xfrm>
            <a:off x="450026" y="2501772"/>
            <a:ext cx="5894184" cy="4622927"/>
            <a:chOff x="0" y="0"/>
            <a:chExt cx="1735896" cy="1353589"/>
          </a:xfrm>
        </p:grpSpPr>
        <p:sp>
          <p:nvSpPr>
            <p:cNvPr id="6" name="Freeform 6"/>
            <p:cNvSpPr/>
            <p:nvPr/>
          </p:nvSpPr>
          <p:spPr>
            <a:xfrm>
              <a:off x="0" y="0"/>
              <a:ext cx="1735896" cy="1353589"/>
            </a:xfrm>
            <a:custGeom>
              <a:avLst/>
              <a:gdLst/>
              <a:ahLst/>
              <a:cxnLst/>
              <a:rect l="l" t="t" r="r" b="b"/>
              <a:pathLst>
                <a:path w="1735896" h="1353589">
                  <a:moveTo>
                    <a:pt x="0" y="0"/>
                  </a:moveTo>
                  <a:lnTo>
                    <a:pt x="0" y="1353589"/>
                  </a:lnTo>
                  <a:lnTo>
                    <a:pt x="1735896" y="1353589"/>
                  </a:lnTo>
                  <a:lnTo>
                    <a:pt x="1735896" y="0"/>
                  </a:lnTo>
                  <a:lnTo>
                    <a:pt x="0" y="0"/>
                  </a:lnTo>
                  <a:close/>
                  <a:moveTo>
                    <a:pt x="1674936" y="1292629"/>
                  </a:moveTo>
                  <a:lnTo>
                    <a:pt x="59690" y="1292629"/>
                  </a:lnTo>
                  <a:lnTo>
                    <a:pt x="59690" y="59690"/>
                  </a:lnTo>
                  <a:lnTo>
                    <a:pt x="1674936" y="59690"/>
                  </a:lnTo>
                  <a:lnTo>
                    <a:pt x="1674936" y="1292629"/>
                  </a:lnTo>
                  <a:close/>
                </a:path>
              </a:pathLst>
            </a:custGeom>
            <a:solidFill>
              <a:srgbClr val="FF5757"/>
            </a:solidFill>
          </p:spPr>
        </p:sp>
      </p:grpSp>
      <p:grpSp>
        <p:nvGrpSpPr>
          <p:cNvPr id="7" name="Group 7"/>
          <p:cNvGrpSpPr/>
          <p:nvPr/>
        </p:nvGrpSpPr>
        <p:grpSpPr>
          <a:xfrm>
            <a:off x="6140677" y="1150546"/>
            <a:ext cx="5743555" cy="7832732"/>
            <a:chOff x="0" y="0"/>
            <a:chExt cx="1691535" cy="2306818"/>
          </a:xfrm>
        </p:grpSpPr>
        <p:sp>
          <p:nvSpPr>
            <p:cNvPr id="8" name="Freeform 8"/>
            <p:cNvSpPr/>
            <p:nvPr/>
          </p:nvSpPr>
          <p:spPr>
            <a:xfrm>
              <a:off x="0" y="0"/>
              <a:ext cx="1691535" cy="2306818"/>
            </a:xfrm>
            <a:custGeom>
              <a:avLst/>
              <a:gdLst/>
              <a:ahLst/>
              <a:cxnLst/>
              <a:rect l="l" t="t" r="r" b="b"/>
              <a:pathLst>
                <a:path w="1691535" h="2306818">
                  <a:moveTo>
                    <a:pt x="0" y="0"/>
                  </a:moveTo>
                  <a:lnTo>
                    <a:pt x="0" y="2306818"/>
                  </a:lnTo>
                  <a:lnTo>
                    <a:pt x="1691535" y="2306818"/>
                  </a:lnTo>
                  <a:lnTo>
                    <a:pt x="1691535" y="0"/>
                  </a:lnTo>
                  <a:lnTo>
                    <a:pt x="0" y="0"/>
                  </a:lnTo>
                  <a:close/>
                  <a:moveTo>
                    <a:pt x="1630575" y="2245858"/>
                  </a:moveTo>
                  <a:lnTo>
                    <a:pt x="59690" y="2245858"/>
                  </a:lnTo>
                  <a:lnTo>
                    <a:pt x="59690" y="59690"/>
                  </a:lnTo>
                  <a:lnTo>
                    <a:pt x="1630575" y="59690"/>
                  </a:lnTo>
                  <a:lnTo>
                    <a:pt x="1630575" y="2245858"/>
                  </a:lnTo>
                  <a:close/>
                </a:path>
              </a:pathLst>
            </a:custGeom>
            <a:solidFill>
              <a:srgbClr val="FF5757"/>
            </a:solidFill>
          </p:spPr>
        </p:sp>
      </p:grpSp>
      <p:pic>
        <p:nvPicPr>
          <p:cNvPr id="9" name="Picture 9"/>
          <p:cNvPicPr>
            <a:picLocks noChangeAspect="1"/>
          </p:cNvPicPr>
          <p:nvPr/>
        </p:nvPicPr>
        <p:blipFill rotWithShape="1">
          <a:blip r:embed="rId3"/>
          <a:srcRect l="497" r="14275" b="2549"/>
          <a:stretch/>
        </p:blipFill>
        <p:spPr>
          <a:xfrm>
            <a:off x="11824654" y="2549046"/>
            <a:ext cx="4234284" cy="5185254"/>
          </a:xfrm>
          <a:prstGeom prst="rect">
            <a:avLst/>
          </a:prstGeom>
        </p:spPr>
      </p:pic>
      <p:pic>
        <p:nvPicPr>
          <p:cNvPr id="10" name="Picture 10"/>
          <p:cNvPicPr>
            <a:picLocks noChangeAspect="1"/>
          </p:cNvPicPr>
          <p:nvPr/>
        </p:nvPicPr>
        <p:blipFill>
          <a:blip r:embed="rId4"/>
          <a:srcRect l="3203" r="11911"/>
          <a:stretch>
            <a:fillRect/>
          </a:stretch>
        </p:blipFill>
        <p:spPr>
          <a:xfrm>
            <a:off x="639588" y="2701591"/>
            <a:ext cx="5596274" cy="4222126"/>
          </a:xfrm>
          <a:prstGeom prst="rect">
            <a:avLst/>
          </a:prstGeom>
        </p:spPr>
      </p:pic>
      <p:grpSp>
        <p:nvGrpSpPr>
          <p:cNvPr id="11" name="Group 11"/>
          <p:cNvGrpSpPr/>
          <p:nvPr/>
        </p:nvGrpSpPr>
        <p:grpSpPr>
          <a:xfrm>
            <a:off x="6344211" y="1319463"/>
            <a:ext cx="5357469" cy="7479477"/>
            <a:chOff x="0" y="0"/>
            <a:chExt cx="1411021" cy="1969903"/>
          </a:xfrm>
        </p:grpSpPr>
        <p:sp>
          <p:nvSpPr>
            <p:cNvPr id="12" name="Freeform 12"/>
            <p:cNvSpPr/>
            <p:nvPr/>
          </p:nvSpPr>
          <p:spPr>
            <a:xfrm>
              <a:off x="0" y="0"/>
              <a:ext cx="1411021" cy="1969903"/>
            </a:xfrm>
            <a:custGeom>
              <a:avLst/>
              <a:gdLst/>
              <a:ahLst/>
              <a:cxnLst/>
              <a:rect l="l" t="t" r="r" b="b"/>
              <a:pathLst>
                <a:path w="1411021" h="1969903">
                  <a:moveTo>
                    <a:pt x="0" y="0"/>
                  </a:moveTo>
                  <a:lnTo>
                    <a:pt x="1411021" y="0"/>
                  </a:lnTo>
                  <a:lnTo>
                    <a:pt x="1411021" y="1969903"/>
                  </a:lnTo>
                  <a:lnTo>
                    <a:pt x="0" y="1969903"/>
                  </a:lnTo>
                  <a:close/>
                </a:path>
              </a:pathLst>
            </a:custGeom>
            <a:solidFill>
              <a:srgbClr val="FFFFF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520"/>
                </a:lnSpc>
              </a:pPr>
              <a:endParaRPr dirty="0"/>
            </a:p>
          </p:txBody>
        </p:sp>
      </p:grpSp>
      <p:pic>
        <p:nvPicPr>
          <p:cNvPr id="14" name="Picture 14"/>
          <p:cNvPicPr>
            <a:picLocks noChangeAspect="1"/>
          </p:cNvPicPr>
          <p:nvPr/>
        </p:nvPicPr>
        <p:blipFill>
          <a:blip r:embed="rId5"/>
          <a:srcRect/>
          <a:stretch>
            <a:fillRect/>
          </a:stretch>
        </p:blipFill>
        <p:spPr>
          <a:xfrm>
            <a:off x="9548499" y="6249785"/>
            <a:ext cx="2649717" cy="2864559"/>
          </a:xfrm>
          <a:prstGeom prst="rect">
            <a:avLst/>
          </a:prstGeom>
        </p:spPr>
      </p:pic>
      <p:pic>
        <p:nvPicPr>
          <p:cNvPr id="15" name="Picture 15"/>
          <p:cNvPicPr>
            <a:picLocks noChangeAspect="1"/>
          </p:cNvPicPr>
          <p:nvPr/>
        </p:nvPicPr>
        <p:blipFill>
          <a:blip r:embed="rId6"/>
          <a:srcRect/>
          <a:stretch>
            <a:fillRect/>
          </a:stretch>
        </p:blipFill>
        <p:spPr>
          <a:xfrm>
            <a:off x="6451732" y="3447625"/>
            <a:ext cx="5005789" cy="2317495"/>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02240">
            <a:off x="10244237" y="1052072"/>
            <a:ext cx="2184860" cy="1124210"/>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13142" y="1121971"/>
            <a:ext cx="1630658" cy="1470557"/>
          </a:xfrm>
          <a:prstGeom prst="rect">
            <a:avLst/>
          </a:prstGeom>
        </p:spPr>
      </p:pic>
      <p:sp>
        <p:nvSpPr>
          <p:cNvPr id="18" name="TextBox 18"/>
          <p:cNvSpPr txBox="1"/>
          <p:nvPr/>
        </p:nvSpPr>
        <p:spPr>
          <a:xfrm>
            <a:off x="450026" y="9899676"/>
            <a:ext cx="738135" cy="211083"/>
          </a:xfrm>
          <a:prstGeom prst="rect">
            <a:avLst/>
          </a:prstGeom>
        </p:spPr>
        <p:txBody>
          <a:bodyPr wrap="square" lIns="0" tIns="0" rIns="0" bIns="0" rtlCol="0" anchor="t">
            <a:spAutoFit/>
          </a:bodyPr>
          <a:lstStyle/>
          <a:p>
            <a:pPr algn="just">
              <a:lnSpc>
                <a:spcPts val="1820"/>
              </a:lnSpc>
              <a:spcBef>
                <a:spcPct val="0"/>
              </a:spcBef>
            </a:pPr>
            <a:r>
              <a:rPr lang="en-US" sz="1300" dirty="0">
                <a:solidFill>
                  <a:srgbClr val="FFFFFF"/>
                </a:solidFill>
                <a:latin typeface="RoxboroughCF"/>
              </a:rPr>
              <a:t>Source:</a:t>
            </a:r>
          </a:p>
        </p:txBody>
      </p:sp>
      <p:sp>
        <p:nvSpPr>
          <p:cNvPr id="19" name="TextBox 18">
            <a:extLst>
              <a:ext uri="{FF2B5EF4-FFF2-40B4-BE49-F238E27FC236}">
                <a16:creationId xmlns:a16="http://schemas.microsoft.com/office/drawing/2014/main" id="{8BE2F7CF-9D92-FFD1-42A9-00D4BE87E026}"/>
              </a:ext>
            </a:extLst>
          </p:cNvPr>
          <p:cNvSpPr txBox="1"/>
          <p:nvPr/>
        </p:nvSpPr>
        <p:spPr>
          <a:xfrm>
            <a:off x="1118579" y="9899676"/>
            <a:ext cx="8458200" cy="211083"/>
          </a:xfrm>
          <a:prstGeom prst="rect">
            <a:avLst/>
          </a:prstGeom>
        </p:spPr>
        <p:txBody>
          <a:bodyPr wrap="square" lIns="0" tIns="0" rIns="0" bIns="0" rtlCol="0" anchor="t">
            <a:spAutoFit/>
          </a:bodyPr>
          <a:lstStyle/>
          <a:p>
            <a:pPr algn="just">
              <a:lnSpc>
                <a:spcPts val="1820"/>
              </a:lnSpc>
              <a:spcBef>
                <a:spcPct val="0"/>
              </a:spcBef>
            </a:pPr>
            <a:r>
              <a:rPr lang="en-US" sz="1300" dirty="0">
                <a:solidFill>
                  <a:schemeClr val="bg1"/>
                </a:solidFill>
                <a:latin typeface="RoxboroughCF"/>
                <a:hlinkClick r:id="rId11">
                  <a:extLst>
                    <a:ext uri="{A12FA001-AC4F-418D-AE19-62706E023703}">
                      <ahyp:hlinkClr xmlns:ahyp="http://schemas.microsoft.com/office/drawing/2018/hyperlinkcolor" xmlns="" val="tx"/>
                    </a:ext>
                  </a:extLst>
                </a:hlinkClick>
              </a:rPr>
              <a:t>https://www.wipo.int/wipo_magazine/es/2020/04/article_0003.html#:~:text=Salvador%20produce%20dividendos</a:t>
            </a:r>
            <a:r>
              <a:rPr lang="en-US" sz="1300" dirty="0">
                <a:solidFill>
                  <a:schemeClr val="bg1"/>
                </a:solidFill>
                <a:latin typeface="RoxboroughCF"/>
              </a:rPr>
              <a:t> </a:t>
            </a:r>
          </a:p>
        </p:txBody>
      </p:sp>
      <p:sp>
        <p:nvSpPr>
          <p:cNvPr id="21" name="Rectángulo 20">
            <a:extLst>
              <a:ext uri="{FF2B5EF4-FFF2-40B4-BE49-F238E27FC236}">
                <a16:creationId xmlns:a16="http://schemas.microsoft.com/office/drawing/2014/main" id="{4F89B0E7-5FD6-24CE-2A06-A667975B8AEC}"/>
              </a:ext>
            </a:extLst>
          </p:cNvPr>
          <p:cNvSpPr/>
          <p:nvPr/>
        </p:nvSpPr>
        <p:spPr>
          <a:xfrm>
            <a:off x="2289194" y="6999917"/>
            <a:ext cx="1928952" cy="581983"/>
          </a:xfrm>
          <a:prstGeom prst="rect">
            <a:avLst/>
          </a:prstGeom>
          <a:solidFill>
            <a:srgbClr val="FF5757"/>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0" name="CuadroTexto 19">
            <a:extLst>
              <a:ext uri="{FF2B5EF4-FFF2-40B4-BE49-F238E27FC236}">
                <a16:creationId xmlns:a16="http://schemas.microsoft.com/office/drawing/2014/main" id="{91916F47-D228-8B47-B2C4-BAD9B806C7E8}"/>
              </a:ext>
            </a:extLst>
          </p:cNvPr>
          <p:cNvSpPr txBox="1"/>
          <p:nvPr/>
        </p:nvSpPr>
        <p:spPr>
          <a:xfrm>
            <a:off x="2259697" y="7090853"/>
            <a:ext cx="2133600" cy="400110"/>
          </a:xfrm>
          <a:prstGeom prst="rect">
            <a:avLst/>
          </a:prstGeom>
          <a:noFill/>
        </p:spPr>
        <p:txBody>
          <a:bodyPr wrap="square" rtlCol="0">
            <a:spAutoFit/>
          </a:bodyPr>
          <a:lstStyle/>
          <a:p>
            <a:r>
              <a:rPr lang="en-US" sz="2000" b="1" dirty="0">
                <a:solidFill>
                  <a:srgbClr val="FFFFFF"/>
                </a:solidFill>
                <a:latin typeface="Museo Sans 300" panose="02000000000000000000" pitchFamily="50" charset="0"/>
              </a:rPr>
              <a:t>Eva Innocenti</a:t>
            </a:r>
          </a:p>
        </p:txBody>
      </p:sp>
      <p:sp>
        <p:nvSpPr>
          <p:cNvPr id="22" name="Rectángulo 21">
            <a:extLst>
              <a:ext uri="{FF2B5EF4-FFF2-40B4-BE49-F238E27FC236}">
                <a16:creationId xmlns:a16="http://schemas.microsoft.com/office/drawing/2014/main" id="{4122C66B-902D-0F5B-4C9B-9D0304B203A7}"/>
              </a:ext>
            </a:extLst>
          </p:cNvPr>
          <p:cNvSpPr/>
          <p:nvPr/>
        </p:nvSpPr>
        <p:spPr>
          <a:xfrm>
            <a:off x="13072937" y="7761917"/>
            <a:ext cx="1928952" cy="581983"/>
          </a:xfrm>
          <a:prstGeom prst="rect">
            <a:avLst/>
          </a:prstGeom>
          <a:solidFill>
            <a:srgbClr val="FF5757"/>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3" name="CuadroTexto 22">
            <a:extLst>
              <a:ext uri="{FF2B5EF4-FFF2-40B4-BE49-F238E27FC236}">
                <a16:creationId xmlns:a16="http://schemas.microsoft.com/office/drawing/2014/main" id="{12996A10-DBF4-DFCE-3FB8-C825E7671830}"/>
              </a:ext>
            </a:extLst>
          </p:cNvPr>
          <p:cNvSpPr txBox="1"/>
          <p:nvPr/>
        </p:nvSpPr>
        <p:spPr>
          <a:xfrm>
            <a:off x="13050017" y="7866534"/>
            <a:ext cx="2133600" cy="400110"/>
          </a:xfrm>
          <a:prstGeom prst="rect">
            <a:avLst/>
          </a:prstGeom>
          <a:noFill/>
        </p:spPr>
        <p:txBody>
          <a:bodyPr wrap="square" rtlCol="0">
            <a:spAutoFit/>
          </a:bodyPr>
          <a:lstStyle/>
          <a:p>
            <a:r>
              <a:rPr lang="en-US" sz="2000" b="1" dirty="0">
                <a:solidFill>
                  <a:srgbClr val="FFFFFF"/>
                </a:solidFill>
                <a:latin typeface="Museo Sans 300" panose="02000000000000000000" pitchFamily="50" charset="0"/>
              </a:rPr>
              <a:t>Raquel Arana</a:t>
            </a:r>
          </a:p>
        </p:txBody>
      </p:sp>
      <p:sp>
        <p:nvSpPr>
          <p:cNvPr id="24" name="Rectángulo 23">
            <a:extLst>
              <a:ext uri="{FF2B5EF4-FFF2-40B4-BE49-F238E27FC236}">
                <a16:creationId xmlns:a16="http://schemas.microsoft.com/office/drawing/2014/main" id="{11335FCA-1FB4-30AF-A465-72C57CB3A32A}"/>
              </a:ext>
            </a:extLst>
          </p:cNvPr>
          <p:cNvSpPr/>
          <p:nvPr/>
        </p:nvSpPr>
        <p:spPr>
          <a:xfrm>
            <a:off x="819093" y="5295900"/>
            <a:ext cx="4819707" cy="762000"/>
          </a:xfrm>
          <a:prstGeom prst="rect">
            <a:avLst/>
          </a:prstGeom>
          <a:solidFill>
            <a:srgbClr val="FF5757">
              <a:alpha val="27000"/>
            </a:srgbClr>
          </a:solidFill>
          <a:ln>
            <a:solidFill>
              <a:srgbClr val="FFB9B8"/>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SV" dirty="0"/>
          </a:p>
        </p:txBody>
      </p:sp>
      <p:sp>
        <p:nvSpPr>
          <p:cNvPr id="25" name="Rectángulo 24">
            <a:extLst>
              <a:ext uri="{FF2B5EF4-FFF2-40B4-BE49-F238E27FC236}">
                <a16:creationId xmlns:a16="http://schemas.microsoft.com/office/drawing/2014/main" id="{DBB6EFA7-791F-60F4-2529-EF3D1490AE86}"/>
              </a:ext>
            </a:extLst>
          </p:cNvPr>
          <p:cNvSpPr/>
          <p:nvPr/>
        </p:nvSpPr>
        <p:spPr>
          <a:xfrm>
            <a:off x="11887200" y="6134100"/>
            <a:ext cx="4101791" cy="685800"/>
          </a:xfrm>
          <a:prstGeom prst="rect">
            <a:avLst/>
          </a:prstGeom>
          <a:solidFill>
            <a:srgbClr val="FF5757">
              <a:alpha val="27000"/>
            </a:srgbClr>
          </a:solidFill>
          <a:ln>
            <a:solidFill>
              <a:srgbClr val="FFB9B8"/>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SV"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720" t="2350" r="21166"/>
          <a:stretch>
            <a:fillRect/>
          </a:stretch>
        </p:blipFill>
        <p:spPr>
          <a:xfrm>
            <a:off x="0" y="0"/>
            <a:ext cx="11732675" cy="10287000"/>
          </a:xfrm>
          <a:prstGeom prst="rect">
            <a:avLst/>
          </a:prstGeom>
        </p:spPr>
      </p:pic>
      <p:sp>
        <p:nvSpPr>
          <p:cNvPr id="3" name="AutoShape 3"/>
          <p:cNvSpPr/>
          <p:nvPr/>
        </p:nvSpPr>
        <p:spPr>
          <a:xfrm>
            <a:off x="13263978" y="3059449"/>
            <a:ext cx="4736155" cy="118251"/>
          </a:xfrm>
          <a:prstGeom prst="rect">
            <a:avLst/>
          </a:prstGeom>
          <a:solidFill>
            <a:srgbClr val="FF5757"/>
          </a:solidFill>
        </p:spPr>
      </p:sp>
      <p:sp>
        <p:nvSpPr>
          <p:cNvPr id="4" name="AutoShape 4"/>
          <p:cNvSpPr/>
          <p:nvPr/>
        </p:nvSpPr>
        <p:spPr>
          <a:xfrm>
            <a:off x="13263978" y="5696247"/>
            <a:ext cx="4736155" cy="118251"/>
          </a:xfrm>
          <a:prstGeom prst="rect">
            <a:avLst/>
          </a:prstGeom>
          <a:solidFill>
            <a:srgbClr val="FF5757"/>
          </a:solidFill>
        </p:spPr>
      </p:sp>
      <p:grpSp>
        <p:nvGrpSpPr>
          <p:cNvPr id="5" name="Group 5"/>
          <p:cNvGrpSpPr/>
          <p:nvPr/>
        </p:nvGrpSpPr>
        <p:grpSpPr>
          <a:xfrm>
            <a:off x="271068" y="377471"/>
            <a:ext cx="11223481" cy="9474908"/>
            <a:chOff x="0" y="0"/>
            <a:chExt cx="27379394" cy="23113795"/>
          </a:xfrm>
        </p:grpSpPr>
        <p:sp>
          <p:nvSpPr>
            <p:cNvPr id="6" name="Freeform 6"/>
            <p:cNvSpPr/>
            <p:nvPr/>
          </p:nvSpPr>
          <p:spPr>
            <a:xfrm>
              <a:off x="0" y="0"/>
              <a:ext cx="27379395" cy="23113795"/>
            </a:xfrm>
            <a:custGeom>
              <a:avLst/>
              <a:gdLst/>
              <a:ahLst/>
              <a:cxnLst/>
              <a:rect l="l" t="t" r="r" b="b"/>
              <a:pathLst>
                <a:path w="27379395" h="23113795">
                  <a:moveTo>
                    <a:pt x="0" y="0"/>
                  </a:moveTo>
                  <a:lnTo>
                    <a:pt x="0" y="23113795"/>
                  </a:lnTo>
                  <a:lnTo>
                    <a:pt x="27379395" y="23113795"/>
                  </a:lnTo>
                  <a:lnTo>
                    <a:pt x="27379395" y="0"/>
                  </a:lnTo>
                  <a:lnTo>
                    <a:pt x="0" y="0"/>
                  </a:lnTo>
                  <a:close/>
                  <a:moveTo>
                    <a:pt x="27318435" y="23052835"/>
                  </a:moveTo>
                  <a:lnTo>
                    <a:pt x="59690" y="23052835"/>
                  </a:lnTo>
                  <a:lnTo>
                    <a:pt x="59690" y="59690"/>
                  </a:lnTo>
                  <a:lnTo>
                    <a:pt x="27318435" y="59690"/>
                  </a:lnTo>
                  <a:lnTo>
                    <a:pt x="27318435" y="23052835"/>
                  </a:lnTo>
                  <a:close/>
                </a:path>
              </a:pathLst>
            </a:custGeom>
            <a:solidFill>
              <a:srgbClr val="FF5757"/>
            </a:solidFill>
          </p:spPr>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29585" y="2390140"/>
            <a:ext cx="1268546" cy="1274921"/>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05071" y="2451440"/>
            <a:ext cx="1099025" cy="115232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819150"/>
            <a:ext cx="948869" cy="948869"/>
          </a:xfrm>
          <a:prstGeom prst="rect">
            <a:avLst/>
          </a:prstGeom>
        </p:spPr>
      </p:pic>
      <p:sp>
        <p:nvSpPr>
          <p:cNvPr id="10" name="TextBox 10"/>
          <p:cNvSpPr txBox="1"/>
          <p:nvPr/>
        </p:nvSpPr>
        <p:spPr>
          <a:xfrm>
            <a:off x="2112004" y="723900"/>
            <a:ext cx="8435214" cy="1361719"/>
          </a:xfrm>
          <a:prstGeom prst="rect">
            <a:avLst/>
          </a:prstGeom>
        </p:spPr>
        <p:txBody>
          <a:bodyPr lIns="0" tIns="0" rIns="0" bIns="0" rtlCol="0" anchor="t">
            <a:spAutoFit/>
          </a:bodyPr>
          <a:lstStyle/>
          <a:p>
            <a:pPr algn="just">
              <a:lnSpc>
                <a:spcPts val="2659"/>
              </a:lnSpc>
            </a:pPr>
            <a:r>
              <a:rPr lang="en-US" sz="1899" dirty="0">
                <a:solidFill>
                  <a:srgbClr val="FFFFFF"/>
                </a:solidFill>
                <a:latin typeface="Museo Sans 300" panose="02000000000000000000" pitchFamily="50" charset="0"/>
              </a:rPr>
              <a:t>In view of the work carried out and the training and strategies to promote and raise awareness of IP in our </a:t>
            </a:r>
            <a:r>
              <a:rPr lang="en-US" sz="1899" dirty="0" smtClean="0">
                <a:solidFill>
                  <a:srgbClr val="FFFFFF"/>
                </a:solidFill>
                <a:latin typeface="Museo Sans 300" panose="02000000000000000000" pitchFamily="50" charset="0"/>
              </a:rPr>
              <a:t>country, </a:t>
            </a:r>
            <a:r>
              <a:rPr lang="en-US" sz="1899" dirty="0" smtClean="0">
                <a:solidFill>
                  <a:srgbClr val="FF0000"/>
                </a:solidFill>
                <a:latin typeface="Museo Sans 300" panose="02000000000000000000" pitchFamily="50" charset="0"/>
              </a:rPr>
              <a:t>2021</a:t>
            </a:r>
            <a:r>
              <a:rPr lang="en-US" sz="1899" dirty="0" smtClean="0">
                <a:solidFill>
                  <a:schemeClr val="bg1"/>
                </a:solidFill>
                <a:latin typeface="Museo Sans 300" panose="02000000000000000000" pitchFamily="50" charset="0"/>
              </a:rPr>
              <a:t> was a year of </a:t>
            </a:r>
            <a:r>
              <a:rPr lang="en-US" sz="1899" dirty="0" smtClean="0">
                <a:solidFill>
                  <a:srgbClr val="FF0000"/>
                </a:solidFill>
                <a:latin typeface="Museo Sans 300" panose="02000000000000000000" pitchFamily="50" charset="0"/>
              </a:rPr>
              <a:t>historic </a:t>
            </a:r>
            <a:r>
              <a:rPr lang="en-US" sz="1899" dirty="0">
                <a:solidFill>
                  <a:srgbClr val="FF0000"/>
                </a:solidFill>
                <a:latin typeface="Museo Sans 300" panose="02000000000000000000" pitchFamily="50" charset="0"/>
              </a:rPr>
              <a:t>achievements</a:t>
            </a:r>
            <a:r>
              <a:rPr lang="en-US" sz="1899" dirty="0">
                <a:solidFill>
                  <a:schemeClr val="bg1"/>
                </a:solidFill>
                <a:latin typeface="Museo Sans 300" panose="02000000000000000000" pitchFamily="50" charset="0"/>
              </a:rPr>
              <a:t> with more patent applications:</a:t>
            </a:r>
          </a:p>
          <a:p>
            <a:pPr algn="just">
              <a:lnSpc>
                <a:spcPts val="2659"/>
              </a:lnSpc>
              <a:spcBef>
                <a:spcPct val="0"/>
              </a:spcBef>
            </a:pPr>
            <a:endParaRPr lang="es-SV" sz="1899" dirty="0">
              <a:solidFill>
                <a:srgbClr val="FFFFFF"/>
              </a:solidFill>
              <a:latin typeface="Museo Sans 300" panose="02000000000000000000" pitchFamily="50" charset="0"/>
            </a:endParaRPr>
          </a:p>
        </p:txBody>
      </p:sp>
      <p:sp>
        <p:nvSpPr>
          <p:cNvPr id="11" name="AutoShape 11"/>
          <p:cNvSpPr/>
          <p:nvPr/>
        </p:nvSpPr>
        <p:spPr>
          <a:xfrm rot="5400000">
            <a:off x="984323" y="3489245"/>
            <a:ext cx="2226786" cy="0"/>
          </a:xfrm>
          <a:prstGeom prst="line">
            <a:avLst/>
          </a:prstGeom>
          <a:ln w="28575" cap="rnd">
            <a:solidFill>
              <a:srgbClr val="88F561"/>
            </a:solidFill>
            <a:prstDash val="sysDot"/>
            <a:headEnd type="none" w="sm" len="sm"/>
            <a:tailEnd type="oval" w="lg" len="lg"/>
          </a:ln>
        </p:spPr>
      </p:sp>
      <p:sp>
        <p:nvSpPr>
          <p:cNvPr id="12" name="AutoShape 12"/>
          <p:cNvSpPr/>
          <p:nvPr/>
        </p:nvSpPr>
        <p:spPr>
          <a:xfrm rot="5400000">
            <a:off x="5972566" y="3460686"/>
            <a:ext cx="2226786" cy="0"/>
          </a:xfrm>
          <a:prstGeom prst="line">
            <a:avLst/>
          </a:prstGeom>
          <a:ln w="28575" cap="rnd">
            <a:solidFill>
              <a:srgbClr val="FFC729"/>
            </a:solidFill>
            <a:prstDash val="sysDot"/>
            <a:headEnd type="none" w="sm" len="sm"/>
            <a:tailEnd type="oval" w="lg" len="lg"/>
          </a:ln>
        </p:spPr>
      </p:sp>
      <p:sp>
        <p:nvSpPr>
          <p:cNvPr id="13" name="AutoShape 13"/>
          <p:cNvSpPr/>
          <p:nvPr/>
        </p:nvSpPr>
        <p:spPr>
          <a:xfrm>
            <a:off x="1388834" y="6171685"/>
            <a:ext cx="3105648" cy="97877"/>
          </a:xfrm>
          <a:prstGeom prst="rect">
            <a:avLst/>
          </a:prstGeom>
          <a:solidFill>
            <a:srgbClr val="FF5757"/>
          </a:solidFill>
        </p:spPr>
      </p:sp>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88429" y="6515833"/>
            <a:ext cx="807860" cy="728543"/>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707082" y="6391691"/>
            <a:ext cx="881578" cy="881578"/>
          </a:xfrm>
          <a:prstGeom prst="rect">
            <a:avLst/>
          </a:prstGeom>
        </p:spPr>
      </p:pic>
      <p:pic>
        <p:nvPicPr>
          <p:cNvPr id="16" name="Picture 16"/>
          <p:cNvPicPr>
            <a:picLocks noChangeAspect="1"/>
          </p:cNvPicPr>
          <p:nvPr/>
        </p:nvPicPr>
        <p:blipFill>
          <a:blip r:embed="rId13"/>
          <a:srcRect/>
          <a:stretch>
            <a:fillRect/>
          </a:stretch>
        </p:blipFill>
        <p:spPr>
          <a:xfrm>
            <a:off x="15270090" y="141197"/>
            <a:ext cx="2846460" cy="1317806"/>
          </a:xfrm>
          <a:prstGeom prst="rect">
            <a:avLst/>
          </a:prstGeom>
        </p:spPr>
      </p:pic>
      <p:sp>
        <p:nvSpPr>
          <p:cNvPr id="17" name="TextBox 17"/>
          <p:cNvSpPr txBox="1"/>
          <p:nvPr/>
        </p:nvSpPr>
        <p:spPr>
          <a:xfrm>
            <a:off x="12207875" y="6033572"/>
            <a:ext cx="5813425" cy="685800"/>
          </a:xfrm>
          <a:prstGeom prst="rect">
            <a:avLst/>
          </a:prstGeom>
        </p:spPr>
        <p:txBody>
          <a:bodyPr lIns="0" tIns="0" rIns="0" bIns="0" rtlCol="0" anchor="t">
            <a:spAutoFit/>
          </a:bodyPr>
          <a:lstStyle/>
          <a:p>
            <a:pPr algn="r">
              <a:lnSpc>
                <a:spcPts val="5366"/>
              </a:lnSpc>
            </a:pPr>
            <a:r>
              <a:rPr lang="en-US" sz="4472" b="1" dirty="0">
                <a:solidFill>
                  <a:srgbClr val="050A30"/>
                </a:solidFill>
                <a:latin typeface="Museo Sans 300" panose="02000000000000000000" pitchFamily="50" charset="0"/>
              </a:rPr>
              <a:t>EL SALVADOR </a:t>
            </a:r>
          </a:p>
        </p:txBody>
      </p:sp>
      <p:sp>
        <p:nvSpPr>
          <p:cNvPr id="18" name="TextBox 18"/>
          <p:cNvSpPr txBox="1"/>
          <p:nvPr/>
        </p:nvSpPr>
        <p:spPr>
          <a:xfrm>
            <a:off x="13263978" y="3770249"/>
            <a:ext cx="4713825" cy="1325626"/>
          </a:xfrm>
          <a:prstGeom prst="rect">
            <a:avLst/>
          </a:prstGeom>
        </p:spPr>
        <p:txBody>
          <a:bodyPr lIns="0" tIns="0" rIns="0" bIns="0" rtlCol="0" anchor="t">
            <a:spAutoFit/>
          </a:bodyPr>
          <a:lstStyle/>
          <a:p>
            <a:pPr algn="r">
              <a:lnSpc>
                <a:spcPts val="5173"/>
              </a:lnSpc>
            </a:pPr>
            <a:r>
              <a:rPr lang="en-US" sz="5072" b="1" dirty="0">
                <a:solidFill>
                  <a:srgbClr val="050A30"/>
                </a:solidFill>
                <a:latin typeface="Museo Sans 300" panose="02000000000000000000" pitchFamily="50" charset="0"/>
              </a:rPr>
              <a:t>Impact on the IP system </a:t>
            </a:r>
          </a:p>
        </p:txBody>
      </p:sp>
      <p:sp>
        <p:nvSpPr>
          <p:cNvPr id="19" name="TextBox 19"/>
          <p:cNvSpPr txBox="1"/>
          <p:nvPr/>
        </p:nvSpPr>
        <p:spPr>
          <a:xfrm>
            <a:off x="12186708" y="2145049"/>
            <a:ext cx="5813425" cy="685800"/>
          </a:xfrm>
          <a:prstGeom prst="rect">
            <a:avLst/>
          </a:prstGeom>
        </p:spPr>
        <p:txBody>
          <a:bodyPr lIns="0" tIns="0" rIns="0" bIns="0" rtlCol="0" anchor="t">
            <a:spAutoFit/>
          </a:bodyPr>
          <a:lstStyle/>
          <a:p>
            <a:pPr algn="r">
              <a:lnSpc>
                <a:spcPts val="5366"/>
              </a:lnSpc>
            </a:pPr>
            <a:r>
              <a:rPr lang="en-US" sz="4472" b="1" dirty="0">
                <a:solidFill>
                  <a:srgbClr val="050A30"/>
                </a:solidFill>
                <a:latin typeface="Museo Sans 300" panose="02000000000000000000" pitchFamily="50" charset="0"/>
              </a:rPr>
              <a:t>IP IN NUMBERS</a:t>
            </a:r>
          </a:p>
        </p:txBody>
      </p:sp>
      <p:sp>
        <p:nvSpPr>
          <p:cNvPr id="20" name="TextBox 20"/>
          <p:cNvSpPr txBox="1"/>
          <p:nvPr/>
        </p:nvSpPr>
        <p:spPr>
          <a:xfrm>
            <a:off x="1388834" y="4895437"/>
            <a:ext cx="9534492" cy="1015471"/>
          </a:xfrm>
          <a:prstGeom prst="rect">
            <a:avLst/>
          </a:prstGeom>
        </p:spPr>
        <p:txBody>
          <a:bodyPr lIns="0" tIns="0" rIns="0" bIns="0" rtlCol="0" anchor="t">
            <a:spAutoFit/>
          </a:bodyPr>
          <a:lstStyle/>
          <a:p>
            <a:pPr algn="just">
              <a:lnSpc>
                <a:spcPts val="2659"/>
              </a:lnSpc>
            </a:pPr>
            <a:r>
              <a:rPr lang="en-US" sz="1899" dirty="0">
                <a:solidFill>
                  <a:srgbClr val="FFFFFF"/>
                </a:solidFill>
                <a:latin typeface="Museo Sans 300" panose="02000000000000000000" pitchFamily="50" charset="0"/>
              </a:rPr>
              <a:t>Without a doubt, it was the year with the best results in the history of intellectual property in El Salvador.</a:t>
            </a:r>
          </a:p>
          <a:p>
            <a:pPr algn="just">
              <a:lnSpc>
                <a:spcPts val="2659"/>
              </a:lnSpc>
              <a:spcBef>
                <a:spcPct val="0"/>
              </a:spcBef>
            </a:pPr>
            <a:endParaRPr lang="es-SV" sz="1899" dirty="0">
              <a:solidFill>
                <a:srgbClr val="FFFFFF"/>
              </a:solidFill>
              <a:latin typeface="Museo Sans 300" panose="02000000000000000000" pitchFamily="50" charset="0"/>
            </a:endParaRPr>
          </a:p>
        </p:txBody>
      </p:sp>
      <p:sp>
        <p:nvSpPr>
          <p:cNvPr id="21" name="TextBox 21"/>
          <p:cNvSpPr txBox="1"/>
          <p:nvPr/>
        </p:nvSpPr>
        <p:spPr>
          <a:xfrm rot="-5400000">
            <a:off x="653706" y="3327461"/>
            <a:ext cx="2437542" cy="348942"/>
          </a:xfrm>
          <a:prstGeom prst="rect">
            <a:avLst/>
          </a:prstGeom>
        </p:spPr>
        <p:txBody>
          <a:bodyPr lIns="0" tIns="0" rIns="0" bIns="0" rtlCol="0" anchor="t">
            <a:spAutoFit/>
          </a:bodyPr>
          <a:lstStyle/>
          <a:p>
            <a:pPr algn="ctr">
              <a:lnSpc>
                <a:spcPts val="2940"/>
              </a:lnSpc>
            </a:pPr>
            <a:r>
              <a:rPr lang="en-US" sz="2100" dirty="0">
                <a:solidFill>
                  <a:srgbClr val="FFFFFF"/>
                </a:solidFill>
                <a:latin typeface="Museo Sans 300" panose="02000000000000000000" pitchFamily="50" charset="0"/>
              </a:rPr>
              <a:t>Distinctive Signs</a:t>
            </a:r>
          </a:p>
        </p:txBody>
      </p:sp>
      <p:sp>
        <p:nvSpPr>
          <p:cNvPr id="22" name="TextBox 22"/>
          <p:cNvSpPr txBox="1"/>
          <p:nvPr/>
        </p:nvSpPr>
        <p:spPr>
          <a:xfrm rot="-5400000">
            <a:off x="5677720" y="3269483"/>
            <a:ext cx="2345944" cy="348942"/>
          </a:xfrm>
          <a:prstGeom prst="rect">
            <a:avLst/>
          </a:prstGeom>
        </p:spPr>
        <p:txBody>
          <a:bodyPr lIns="0" tIns="0" rIns="0" bIns="0" rtlCol="0" anchor="t">
            <a:spAutoFit/>
          </a:bodyPr>
          <a:lstStyle/>
          <a:p>
            <a:pPr algn="ctr">
              <a:lnSpc>
                <a:spcPts val="2940"/>
              </a:lnSpc>
            </a:pPr>
            <a:r>
              <a:rPr lang="en-US" sz="2100" dirty="0">
                <a:solidFill>
                  <a:srgbClr val="FFFFFF"/>
                </a:solidFill>
                <a:latin typeface="Museo Sans 300" panose="02000000000000000000" pitchFamily="50" charset="0"/>
              </a:rPr>
              <a:t>Copyright</a:t>
            </a:r>
          </a:p>
        </p:txBody>
      </p:sp>
      <p:sp>
        <p:nvSpPr>
          <p:cNvPr id="23" name="TextBox 23"/>
          <p:cNvSpPr txBox="1"/>
          <p:nvPr/>
        </p:nvSpPr>
        <p:spPr>
          <a:xfrm>
            <a:off x="2269282" y="3617436"/>
            <a:ext cx="2441030" cy="692497"/>
          </a:xfrm>
          <a:prstGeom prst="rect">
            <a:avLst/>
          </a:prstGeom>
        </p:spPr>
        <p:txBody>
          <a:bodyPr lIns="0" tIns="0" rIns="0" bIns="0" rtlCol="0" anchor="t">
            <a:spAutoFit/>
          </a:bodyPr>
          <a:lstStyle/>
          <a:p>
            <a:pPr>
              <a:lnSpc>
                <a:spcPts val="2659"/>
              </a:lnSpc>
              <a:spcBef>
                <a:spcPct val="0"/>
              </a:spcBef>
            </a:pPr>
            <a:r>
              <a:rPr lang="en-US" sz="1899" dirty="0">
                <a:solidFill>
                  <a:schemeClr val="bg1"/>
                </a:solidFill>
                <a:latin typeface="Museo Sans 300" panose="02000000000000000000" pitchFamily="50" charset="0"/>
              </a:rPr>
              <a:t>Growth of more than </a:t>
            </a:r>
            <a:r>
              <a:rPr lang="en-US" sz="1899" dirty="0">
                <a:solidFill>
                  <a:srgbClr val="FF0000"/>
                </a:solidFill>
                <a:latin typeface="Museo Sans 300" panose="02000000000000000000" pitchFamily="50" charset="0"/>
              </a:rPr>
              <a:t>20% </a:t>
            </a:r>
            <a:r>
              <a:rPr lang="en-US" sz="1899" dirty="0">
                <a:solidFill>
                  <a:schemeClr val="bg1"/>
                </a:solidFill>
                <a:latin typeface="Museo Sans 300" panose="02000000000000000000" pitchFamily="50" charset="0"/>
              </a:rPr>
              <a:t>in 2020 </a:t>
            </a:r>
          </a:p>
        </p:txBody>
      </p:sp>
      <p:sp>
        <p:nvSpPr>
          <p:cNvPr id="24" name="TextBox 24"/>
          <p:cNvSpPr txBox="1"/>
          <p:nvPr/>
        </p:nvSpPr>
        <p:spPr>
          <a:xfrm>
            <a:off x="7243121" y="3617436"/>
            <a:ext cx="2202905" cy="692497"/>
          </a:xfrm>
          <a:prstGeom prst="rect">
            <a:avLst/>
          </a:prstGeom>
        </p:spPr>
        <p:txBody>
          <a:bodyPr lIns="0" tIns="0" rIns="0" bIns="0" rtlCol="0" anchor="t">
            <a:spAutoFit/>
          </a:bodyPr>
          <a:lstStyle/>
          <a:p>
            <a:pPr>
              <a:lnSpc>
                <a:spcPts val="2659"/>
              </a:lnSpc>
              <a:spcBef>
                <a:spcPct val="0"/>
              </a:spcBef>
            </a:pPr>
            <a:r>
              <a:rPr lang="en-US" sz="1899" dirty="0">
                <a:solidFill>
                  <a:schemeClr val="bg1"/>
                </a:solidFill>
                <a:latin typeface="Museo Sans 300" panose="02000000000000000000" pitchFamily="50" charset="0"/>
              </a:rPr>
              <a:t>Growth of more than </a:t>
            </a:r>
            <a:r>
              <a:rPr lang="en-US" sz="1899" dirty="0">
                <a:solidFill>
                  <a:srgbClr val="FF0000"/>
                </a:solidFill>
                <a:latin typeface="Museo Sans 300" panose="02000000000000000000" pitchFamily="50" charset="0"/>
              </a:rPr>
              <a:t>40% </a:t>
            </a:r>
            <a:r>
              <a:rPr lang="en-US" sz="1899" dirty="0">
                <a:solidFill>
                  <a:schemeClr val="bg1"/>
                </a:solidFill>
                <a:latin typeface="Museo Sans 300" panose="02000000000000000000" pitchFamily="50" charset="0"/>
              </a:rPr>
              <a:t>in 2020 </a:t>
            </a:r>
          </a:p>
        </p:txBody>
      </p:sp>
      <p:sp>
        <p:nvSpPr>
          <p:cNvPr id="25" name="TextBox 25"/>
          <p:cNvSpPr txBox="1"/>
          <p:nvPr/>
        </p:nvSpPr>
        <p:spPr>
          <a:xfrm>
            <a:off x="1388834" y="5814497"/>
            <a:ext cx="3776197" cy="332740"/>
          </a:xfrm>
          <a:prstGeom prst="rect">
            <a:avLst/>
          </a:prstGeom>
        </p:spPr>
        <p:txBody>
          <a:bodyPr lIns="0" tIns="0" rIns="0" bIns="0" rtlCol="0" anchor="t">
            <a:spAutoFit/>
          </a:bodyPr>
          <a:lstStyle/>
          <a:p>
            <a:pPr algn="just">
              <a:lnSpc>
                <a:spcPts val="2659"/>
              </a:lnSpc>
              <a:spcBef>
                <a:spcPct val="0"/>
              </a:spcBef>
            </a:pPr>
            <a:r>
              <a:rPr lang="en-US" sz="1899" dirty="0">
                <a:solidFill>
                  <a:srgbClr val="FFFFFF"/>
                </a:solidFill>
                <a:latin typeface="Museo Sans 300" panose="02000000000000000000" pitchFamily="50" charset="0"/>
              </a:rPr>
              <a:t>Sectors with the greatest impact </a:t>
            </a:r>
          </a:p>
        </p:txBody>
      </p:sp>
      <p:sp>
        <p:nvSpPr>
          <p:cNvPr id="26" name="TextBox 26"/>
          <p:cNvSpPr txBox="1"/>
          <p:nvPr/>
        </p:nvSpPr>
        <p:spPr>
          <a:xfrm>
            <a:off x="2083429" y="6832480"/>
            <a:ext cx="1818820" cy="332740"/>
          </a:xfrm>
          <a:prstGeom prst="rect">
            <a:avLst/>
          </a:prstGeom>
        </p:spPr>
        <p:txBody>
          <a:bodyPr lIns="0" tIns="0" rIns="0" bIns="0" rtlCol="0" anchor="t">
            <a:spAutoFit/>
          </a:bodyPr>
          <a:lstStyle/>
          <a:p>
            <a:pPr algn="just">
              <a:lnSpc>
                <a:spcPts val="2659"/>
              </a:lnSpc>
              <a:spcBef>
                <a:spcPct val="0"/>
              </a:spcBef>
            </a:pPr>
            <a:r>
              <a:rPr lang="en-US" sz="1899" dirty="0">
                <a:solidFill>
                  <a:srgbClr val="FFFFFF"/>
                </a:solidFill>
                <a:latin typeface="Museo Sans 300" panose="02000000000000000000" pitchFamily="50" charset="0"/>
              </a:rPr>
              <a:t>Fashion sector </a:t>
            </a:r>
          </a:p>
        </p:txBody>
      </p:sp>
      <p:sp>
        <p:nvSpPr>
          <p:cNvPr id="27" name="TextBox 27"/>
          <p:cNvSpPr txBox="1"/>
          <p:nvPr/>
        </p:nvSpPr>
        <p:spPr>
          <a:xfrm>
            <a:off x="1088429" y="7415826"/>
            <a:ext cx="4358553" cy="1731243"/>
          </a:xfrm>
          <a:prstGeom prst="rect">
            <a:avLst/>
          </a:prstGeom>
        </p:spPr>
        <p:txBody>
          <a:bodyPr lIns="0" tIns="0" rIns="0" bIns="0" rtlCol="0" anchor="t">
            <a:spAutoFit/>
          </a:bodyPr>
          <a:lstStyle/>
          <a:p>
            <a:pPr algn="just">
              <a:lnSpc>
                <a:spcPts val="2659"/>
              </a:lnSpc>
              <a:spcBef>
                <a:spcPct val="0"/>
              </a:spcBef>
            </a:pPr>
            <a:r>
              <a:rPr lang="en-US" sz="1899" dirty="0">
                <a:solidFill>
                  <a:schemeClr val="bg1"/>
                </a:solidFill>
                <a:latin typeface="Museo Sans 300" panose="02000000000000000000" pitchFamily="50" charset="0"/>
              </a:rPr>
              <a:t>There has been a </a:t>
            </a:r>
            <a:r>
              <a:rPr lang="en-US" sz="1899" dirty="0">
                <a:solidFill>
                  <a:srgbClr val="FF0000"/>
                </a:solidFill>
                <a:latin typeface="Museo Sans 300" panose="02000000000000000000" pitchFamily="50" charset="0"/>
              </a:rPr>
              <a:t>41.07</a:t>
            </a:r>
            <a:r>
              <a:rPr lang="en-US" sz="1899" dirty="0" smtClean="0">
                <a:solidFill>
                  <a:srgbClr val="FF0000"/>
                </a:solidFill>
                <a:latin typeface="Museo Sans 300" panose="02000000000000000000" pitchFamily="50" charset="0"/>
              </a:rPr>
              <a:t>% increase </a:t>
            </a:r>
            <a:r>
              <a:rPr lang="en-US" sz="1899" dirty="0">
                <a:solidFill>
                  <a:schemeClr val="bg1"/>
                </a:solidFill>
                <a:latin typeface="Museo Sans 300" panose="02000000000000000000" pitchFamily="50" charset="0"/>
              </a:rPr>
              <a:t>in the fashion sector, which includes </a:t>
            </a:r>
            <a:r>
              <a:rPr lang="en-US" sz="1899" dirty="0" smtClean="0">
                <a:solidFill>
                  <a:schemeClr val="bg1"/>
                </a:solidFill>
                <a:latin typeface="Museo Sans 300" panose="02000000000000000000" pitchFamily="50" charset="0"/>
              </a:rPr>
              <a:t>jewelry, </a:t>
            </a:r>
            <a:r>
              <a:rPr lang="en-US" sz="1899" dirty="0">
                <a:solidFill>
                  <a:schemeClr val="bg1"/>
                </a:solidFill>
                <a:latin typeface="Museo Sans 300" panose="02000000000000000000" pitchFamily="50" charset="0"/>
              </a:rPr>
              <a:t>costume </a:t>
            </a:r>
            <a:r>
              <a:rPr lang="en-US" sz="1899" dirty="0" smtClean="0">
                <a:solidFill>
                  <a:schemeClr val="bg1"/>
                </a:solidFill>
                <a:latin typeface="Museo Sans 300" panose="02000000000000000000" pitchFamily="50" charset="0"/>
              </a:rPr>
              <a:t>jewelry, </a:t>
            </a:r>
            <a:r>
              <a:rPr lang="en-US" sz="1899" dirty="0">
                <a:solidFill>
                  <a:schemeClr val="bg1"/>
                </a:solidFill>
                <a:latin typeface="Museo Sans 300" panose="02000000000000000000" pitchFamily="50" charset="0"/>
              </a:rPr>
              <a:t>leather goods, fabrics, textiles, clothing, shoes, hats, embroidered items and tapestries.</a:t>
            </a:r>
          </a:p>
        </p:txBody>
      </p:sp>
      <p:sp>
        <p:nvSpPr>
          <p:cNvPr id="28" name="TextBox 28"/>
          <p:cNvSpPr txBox="1"/>
          <p:nvPr/>
        </p:nvSpPr>
        <p:spPr>
          <a:xfrm>
            <a:off x="7794687" y="6803905"/>
            <a:ext cx="1818820" cy="332740"/>
          </a:xfrm>
          <a:prstGeom prst="rect">
            <a:avLst/>
          </a:prstGeom>
        </p:spPr>
        <p:txBody>
          <a:bodyPr lIns="0" tIns="0" rIns="0" bIns="0" rtlCol="0" anchor="t">
            <a:spAutoFit/>
          </a:bodyPr>
          <a:lstStyle/>
          <a:p>
            <a:pPr algn="just">
              <a:lnSpc>
                <a:spcPts val="2659"/>
              </a:lnSpc>
              <a:spcBef>
                <a:spcPct val="0"/>
              </a:spcBef>
            </a:pPr>
            <a:r>
              <a:rPr lang="en-US" sz="1899" dirty="0">
                <a:solidFill>
                  <a:srgbClr val="FFFFFF"/>
                </a:solidFill>
                <a:latin typeface="Museo Sans 300" panose="02000000000000000000" pitchFamily="50" charset="0"/>
              </a:rPr>
              <a:t>Tourism sector </a:t>
            </a:r>
          </a:p>
        </p:txBody>
      </p:sp>
      <p:sp>
        <p:nvSpPr>
          <p:cNvPr id="29" name="TextBox 29"/>
          <p:cNvSpPr txBox="1"/>
          <p:nvPr/>
        </p:nvSpPr>
        <p:spPr>
          <a:xfrm>
            <a:off x="6664914" y="7358676"/>
            <a:ext cx="4258413" cy="2077492"/>
          </a:xfrm>
          <a:prstGeom prst="rect">
            <a:avLst/>
          </a:prstGeom>
        </p:spPr>
        <p:txBody>
          <a:bodyPr lIns="0" tIns="0" rIns="0" bIns="0" rtlCol="0" anchor="t">
            <a:spAutoFit/>
          </a:bodyPr>
          <a:lstStyle/>
          <a:p>
            <a:pPr algn="just">
              <a:lnSpc>
                <a:spcPts val="2659"/>
              </a:lnSpc>
              <a:spcBef>
                <a:spcPct val="0"/>
              </a:spcBef>
            </a:pPr>
            <a:r>
              <a:rPr lang="en-US" sz="1899" dirty="0">
                <a:solidFill>
                  <a:schemeClr val="bg1"/>
                </a:solidFill>
                <a:latin typeface="Museo Sans 300" panose="02000000000000000000" pitchFamily="50" charset="0"/>
              </a:rPr>
              <a:t>There has been a </a:t>
            </a:r>
            <a:r>
              <a:rPr lang="en-US" sz="1899" dirty="0">
                <a:solidFill>
                  <a:srgbClr val="FF0000"/>
                </a:solidFill>
                <a:latin typeface="Museo Sans 300" panose="02000000000000000000" pitchFamily="50" charset="0"/>
              </a:rPr>
              <a:t>44.68% increase </a:t>
            </a:r>
            <a:r>
              <a:rPr lang="en-US" sz="1899" dirty="0">
                <a:solidFill>
                  <a:schemeClr val="bg1"/>
                </a:solidFill>
                <a:latin typeface="Museo Sans 300" panose="02000000000000000000" pitchFamily="50" charset="0"/>
              </a:rPr>
              <a:t>in the tourism sector, which includes artisanal ceramic, tile </a:t>
            </a:r>
            <a:r>
              <a:rPr lang="en-US" sz="1899" dirty="0" smtClean="0">
                <a:solidFill>
                  <a:schemeClr val="bg1"/>
                </a:solidFill>
                <a:latin typeface="Museo Sans 300" panose="02000000000000000000" pitchFamily="50" charset="0"/>
              </a:rPr>
              <a:t>and </a:t>
            </a:r>
            <a:r>
              <a:rPr lang="en-US" sz="1899" dirty="0">
                <a:solidFill>
                  <a:schemeClr val="bg1"/>
                </a:solidFill>
                <a:latin typeface="Museo Sans 300" panose="02000000000000000000" pitchFamily="50" charset="0"/>
              </a:rPr>
              <a:t>clay products, wooden furniture, the organization of trips, entertainment services, sport and cultural activities.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eño sin título">
            <a:hlinkClick r:id="" action="ppaction://media"/>
            <a:extLst>
              <a:ext uri="{FF2B5EF4-FFF2-40B4-BE49-F238E27FC236}">
                <a16:creationId xmlns:a16="http://schemas.microsoft.com/office/drawing/2014/main" id="{4DA2C504-BFDA-41BD-24B9-DA7A8FB5BE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17116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9761" b="8985"/>
          <a:stretch>
            <a:fillRect/>
          </a:stretch>
        </p:blipFill>
        <p:spPr>
          <a:xfrm>
            <a:off x="0" y="0"/>
            <a:ext cx="18288000" cy="10287000"/>
          </a:xfrm>
          <a:prstGeom prst="rect">
            <a:avLst/>
          </a:prstGeom>
        </p:spPr>
      </p:pic>
      <p:sp>
        <p:nvSpPr>
          <p:cNvPr id="3" name="AutoShape 3"/>
          <p:cNvSpPr/>
          <p:nvPr/>
        </p:nvSpPr>
        <p:spPr>
          <a:xfrm>
            <a:off x="1278643" y="544419"/>
            <a:ext cx="17024264" cy="1550909"/>
          </a:xfrm>
          <a:prstGeom prst="rect">
            <a:avLst/>
          </a:prstGeom>
          <a:solidFill>
            <a:srgbClr val="FBFDF4"/>
          </a:solidFill>
        </p:spPr>
      </p:sp>
      <p:pic>
        <p:nvPicPr>
          <p:cNvPr id="4" name="Picture 4"/>
          <p:cNvPicPr>
            <a:picLocks noChangeAspect="1"/>
          </p:cNvPicPr>
          <p:nvPr/>
        </p:nvPicPr>
        <p:blipFill>
          <a:blip r:embed="rId3"/>
          <a:srcRect/>
          <a:stretch>
            <a:fillRect/>
          </a:stretch>
        </p:blipFill>
        <p:spPr>
          <a:xfrm>
            <a:off x="15183918" y="660970"/>
            <a:ext cx="2846460" cy="1317806"/>
          </a:xfrm>
          <a:prstGeom prst="rect">
            <a:avLst/>
          </a:prstGeom>
        </p:spPr>
      </p:pic>
      <p:grpSp>
        <p:nvGrpSpPr>
          <p:cNvPr id="5" name="Group 5"/>
          <p:cNvGrpSpPr/>
          <p:nvPr/>
        </p:nvGrpSpPr>
        <p:grpSpPr>
          <a:xfrm>
            <a:off x="8052482" y="2157766"/>
            <a:ext cx="2183037" cy="2183037"/>
            <a:chOff x="0" y="0"/>
            <a:chExt cx="6350000" cy="6350000"/>
          </a:xfrm>
          <a:solidFill>
            <a:srgbClr val="FFC000"/>
          </a:solidFill>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7" name="Group 7"/>
          <p:cNvGrpSpPr/>
          <p:nvPr/>
        </p:nvGrpSpPr>
        <p:grpSpPr>
          <a:xfrm>
            <a:off x="11175494" y="4245553"/>
            <a:ext cx="2183037" cy="218303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2778"/>
            </a:solidFill>
          </p:spPr>
        </p:sp>
      </p:grpSp>
      <p:grpSp>
        <p:nvGrpSpPr>
          <p:cNvPr id="9" name="Group 9"/>
          <p:cNvGrpSpPr/>
          <p:nvPr/>
        </p:nvGrpSpPr>
        <p:grpSpPr>
          <a:xfrm>
            <a:off x="4929470" y="4245553"/>
            <a:ext cx="2183037" cy="218303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sp>
      </p:grpSp>
      <p:grpSp>
        <p:nvGrpSpPr>
          <p:cNvPr id="11" name="Group 11"/>
          <p:cNvGrpSpPr/>
          <p:nvPr/>
        </p:nvGrpSpPr>
        <p:grpSpPr>
          <a:xfrm>
            <a:off x="6122458" y="7761063"/>
            <a:ext cx="2183037" cy="2183037"/>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35CFF"/>
            </a:solidFill>
          </p:spPr>
        </p:sp>
      </p:grpSp>
      <p:grpSp>
        <p:nvGrpSpPr>
          <p:cNvPr id="13" name="Group 13"/>
          <p:cNvGrpSpPr/>
          <p:nvPr/>
        </p:nvGrpSpPr>
        <p:grpSpPr>
          <a:xfrm>
            <a:off x="9977718" y="7761063"/>
            <a:ext cx="2183037" cy="2183037"/>
            <a:chOff x="0" y="0"/>
            <a:chExt cx="6350000" cy="6350000"/>
          </a:xfrm>
          <a:solidFill>
            <a:srgbClr val="FF5757"/>
          </a:solidFill>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6324459" y="3428211"/>
            <a:ext cx="1486412" cy="329713"/>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98987">
            <a:off x="10447235" y="3428211"/>
            <a:ext cx="1486412" cy="329713"/>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131184">
            <a:off x="11598541" y="7188963"/>
            <a:ext cx="1486412" cy="329713"/>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447002">
            <a:off x="8368506" y="9400633"/>
            <a:ext cx="1486412" cy="329713"/>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861104">
            <a:off x="5195826" y="7160485"/>
            <a:ext cx="1486412" cy="32971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03536" y="4371190"/>
            <a:ext cx="1264366" cy="4114800"/>
          </a:xfrm>
          <a:prstGeom prst="rect">
            <a:avLst/>
          </a:prstGeom>
        </p:spPr>
      </p:pic>
      <p:sp>
        <p:nvSpPr>
          <p:cNvPr id="21" name="TextBox 21"/>
          <p:cNvSpPr txBox="1"/>
          <p:nvPr/>
        </p:nvSpPr>
        <p:spPr>
          <a:xfrm>
            <a:off x="1450093" y="747030"/>
            <a:ext cx="10213147" cy="1304925"/>
          </a:xfrm>
          <a:prstGeom prst="rect">
            <a:avLst/>
          </a:prstGeom>
        </p:spPr>
        <p:txBody>
          <a:bodyPr lIns="0" tIns="0" rIns="0" bIns="0" rtlCol="0" anchor="t">
            <a:spAutoFit/>
          </a:bodyPr>
          <a:lstStyle/>
          <a:p>
            <a:pPr algn="just">
              <a:lnSpc>
                <a:spcPts val="5126"/>
              </a:lnSpc>
            </a:pPr>
            <a:r>
              <a:rPr lang="en-US" sz="4272" b="1" dirty="0">
                <a:solidFill>
                  <a:srgbClr val="050A30"/>
                </a:solidFill>
                <a:latin typeface="Museo Sans 300" panose="02000000000000000000" pitchFamily="50" charset="0"/>
              </a:rPr>
              <a:t>The impact of women on SMEs in El Salvador</a:t>
            </a:r>
          </a:p>
        </p:txBody>
      </p:sp>
      <p:sp>
        <p:nvSpPr>
          <p:cNvPr id="22" name="TextBox 22"/>
          <p:cNvSpPr txBox="1"/>
          <p:nvPr/>
        </p:nvSpPr>
        <p:spPr>
          <a:xfrm>
            <a:off x="11288480" y="2399259"/>
            <a:ext cx="5856520" cy="790409"/>
          </a:xfrm>
          <a:prstGeom prst="rect">
            <a:avLst/>
          </a:prstGeom>
        </p:spPr>
        <p:txBody>
          <a:bodyPr wrap="square" lIns="0" tIns="0" rIns="0" bIns="0" rtlCol="0" anchor="t">
            <a:spAutoFit/>
          </a:bodyPr>
          <a:lstStyle/>
          <a:p>
            <a:pPr>
              <a:lnSpc>
                <a:spcPts val="3188"/>
              </a:lnSpc>
            </a:pPr>
            <a:r>
              <a:rPr lang="en-US" sz="2168" dirty="0">
                <a:solidFill>
                  <a:srgbClr val="FFFFFF"/>
                </a:solidFill>
                <a:latin typeface="Museo Sans 300" panose="02000000000000000000" pitchFamily="50" charset="0"/>
              </a:rPr>
              <a:t>of the total population of El Salvador are women. (EHPM 2020).</a:t>
            </a:r>
          </a:p>
        </p:txBody>
      </p:sp>
      <p:sp>
        <p:nvSpPr>
          <p:cNvPr id="23" name="TextBox 23"/>
          <p:cNvSpPr txBox="1"/>
          <p:nvPr/>
        </p:nvSpPr>
        <p:spPr>
          <a:xfrm>
            <a:off x="8355522" y="2827305"/>
            <a:ext cx="1636276" cy="659476"/>
          </a:xfrm>
          <a:prstGeom prst="rect">
            <a:avLst/>
          </a:prstGeom>
        </p:spPr>
        <p:txBody>
          <a:bodyPr lIns="0" tIns="0" rIns="0" bIns="0" rtlCol="0" anchor="t">
            <a:spAutoFit/>
          </a:bodyPr>
          <a:lstStyle/>
          <a:p>
            <a:pPr algn="ctr">
              <a:lnSpc>
                <a:spcPts val="5524"/>
              </a:lnSpc>
            </a:pPr>
            <a:r>
              <a:rPr lang="en-US" sz="4000" b="1" dirty="0">
                <a:solidFill>
                  <a:srgbClr val="FFFFFF"/>
                </a:solidFill>
                <a:latin typeface="Museo Sans 300" panose="02000000000000000000" pitchFamily="50" charset="0"/>
              </a:rPr>
              <a:t>53.3%</a:t>
            </a:r>
          </a:p>
        </p:txBody>
      </p:sp>
      <p:sp>
        <p:nvSpPr>
          <p:cNvPr id="24" name="TextBox 24"/>
          <p:cNvSpPr txBox="1"/>
          <p:nvPr/>
        </p:nvSpPr>
        <p:spPr>
          <a:xfrm>
            <a:off x="434826" y="5057882"/>
            <a:ext cx="4270006" cy="1333698"/>
          </a:xfrm>
          <a:prstGeom prst="rect">
            <a:avLst/>
          </a:prstGeom>
        </p:spPr>
        <p:txBody>
          <a:bodyPr lIns="0" tIns="0" rIns="0" bIns="0" rtlCol="0" anchor="t">
            <a:spAutoFit/>
          </a:bodyPr>
          <a:lstStyle/>
          <a:p>
            <a:pPr algn="r">
              <a:lnSpc>
                <a:spcPts val="2645"/>
              </a:lnSpc>
            </a:pPr>
            <a:r>
              <a:rPr lang="en-US" sz="2168" dirty="0">
                <a:solidFill>
                  <a:srgbClr val="FFFFFF"/>
                </a:solidFill>
                <a:latin typeface="Museo Sans 300" panose="02000000000000000000" pitchFamily="50" charset="0"/>
              </a:rPr>
              <a:t>are created by women because they are owners of SMEs and they have a significant impact in this important business sector.</a:t>
            </a:r>
          </a:p>
        </p:txBody>
      </p:sp>
      <p:sp>
        <p:nvSpPr>
          <p:cNvPr id="25" name="TextBox 25"/>
          <p:cNvSpPr txBox="1"/>
          <p:nvPr/>
        </p:nvSpPr>
        <p:spPr>
          <a:xfrm>
            <a:off x="13570697" y="4962194"/>
            <a:ext cx="4155103" cy="769339"/>
          </a:xfrm>
          <a:prstGeom prst="rect">
            <a:avLst/>
          </a:prstGeom>
        </p:spPr>
        <p:txBody>
          <a:bodyPr lIns="0" tIns="0" rIns="0" bIns="0" rtlCol="0" anchor="t">
            <a:spAutoFit/>
          </a:bodyPr>
          <a:lstStyle/>
          <a:p>
            <a:pPr algn="just">
              <a:lnSpc>
                <a:spcPts val="3144"/>
              </a:lnSpc>
            </a:pPr>
            <a:r>
              <a:rPr lang="en-US" sz="2168" dirty="0">
                <a:solidFill>
                  <a:srgbClr val="FFFFFF"/>
                </a:solidFill>
                <a:latin typeface="Museo Sans 300" panose="02000000000000000000" pitchFamily="50" charset="0"/>
              </a:rPr>
              <a:t>of micro and small enterprises are owned by women.*</a:t>
            </a:r>
          </a:p>
        </p:txBody>
      </p:sp>
      <p:sp>
        <p:nvSpPr>
          <p:cNvPr id="26" name="TextBox 26"/>
          <p:cNvSpPr txBox="1"/>
          <p:nvPr/>
        </p:nvSpPr>
        <p:spPr>
          <a:xfrm>
            <a:off x="11396810" y="4890383"/>
            <a:ext cx="1938190" cy="662361"/>
          </a:xfrm>
          <a:prstGeom prst="rect">
            <a:avLst/>
          </a:prstGeom>
        </p:spPr>
        <p:txBody>
          <a:bodyPr wrap="square" lIns="0" tIns="0" rIns="0" bIns="0" rtlCol="0" anchor="t">
            <a:spAutoFit/>
          </a:bodyPr>
          <a:lstStyle/>
          <a:p>
            <a:pPr algn="ctr">
              <a:lnSpc>
                <a:spcPts val="5524"/>
              </a:lnSpc>
            </a:pPr>
            <a:r>
              <a:rPr lang="en-US" sz="4000" b="1" dirty="0">
                <a:solidFill>
                  <a:srgbClr val="FFFFFF"/>
                </a:solidFill>
                <a:latin typeface="Museo Sans 300" panose="02000000000000000000" pitchFamily="50" charset="0"/>
              </a:rPr>
              <a:t>61.64%</a:t>
            </a:r>
          </a:p>
        </p:txBody>
      </p:sp>
      <p:sp>
        <p:nvSpPr>
          <p:cNvPr id="27" name="TextBox 27"/>
          <p:cNvSpPr txBox="1"/>
          <p:nvPr/>
        </p:nvSpPr>
        <p:spPr>
          <a:xfrm>
            <a:off x="12341748" y="8598983"/>
            <a:ext cx="3137307" cy="461665"/>
          </a:xfrm>
          <a:prstGeom prst="rect">
            <a:avLst/>
          </a:prstGeom>
        </p:spPr>
        <p:txBody>
          <a:bodyPr lIns="0" tIns="0" rIns="0" bIns="0" rtlCol="0" anchor="t">
            <a:spAutoFit/>
          </a:bodyPr>
          <a:lstStyle/>
          <a:p>
            <a:pPr algn="just">
              <a:lnSpc>
                <a:spcPts val="3556"/>
              </a:lnSpc>
            </a:pPr>
            <a:r>
              <a:rPr lang="en-US" sz="2168" dirty="0">
                <a:solidFill>
                  <a:srgbClr val="FFFFFF"/>
                </a:solidFill>
                <a:latin typeface="Museo Sans 300" panose="02000000000000000000" pitchFamily="50" charset="0"/>
              </a:rPr>
              <a:t>a</a:t>
            </a:r>
            <a:r>
              <a:rPr lang="en-US" sz="2168" dirty="0" smtClean="0">
                <a:solidFill>
                  <a:srgbClr val="FFFFFF"/>
                </a:solidFill>
                <a:latin typeface="Museo Sans 300" panose="02000000000000000000" pitchFamily="50" charset="0"/>
              </a:rPr>
              <a:t>re owned </a:t>
            </a:r>
            <a:r>
              <a:rPr lang="en-US" sz="2168" dirty="0">
                <a:solidFill>
                  <a:srgbClr val="FFFFFF"/>
                </a:solidFill>
                <a:latin typeface="Museo Sans 300" panose="02000000000000000000" pitchFamily="50" charset="0"/>
              </a:rPr>
              <a:t>by women*</a:t>
            </a:r>
          </a:p>
        </p:txBody>
      </p:sp>
      <p:sp>
        <p:nvSpPr>
          <p:cNvPr id="28" name="TextBox 28"/>
          <p:cNvSpPr txBox="1"/>
          <p:nvPr/>
        </p:nvSpPr>
        <p:spPr>
          <a:xfrm>
            <a:off x="10292390" y="7795427"/>
            <a:ext cx="1636276" cy="587981"/>
          </a:xfrm>
          <a:prstGeom prst="rect">
            <a:avLst/>
          </a:prstGeom>
        </p:spPr>
        <p:txBody>
          <a:bodyPr lIns="0" tIns="0" rIns="0" bIns="0" rtlCol="0" anchor="t">
            <a:spAutoFit/>
          </a:bodyPr>
          <a:lstStyle/>
          <a:p>
            <a:pPr algn="ctr">
              <a:lnSpc>
                <a:spcPts val="4868"/>
              </a:lnSpc>
            </a:pPr>
            <a:r>
              <a:rPr lang="en-US" sz="3500" b="1" dirty="0">
                <a:solidFill>
                  <a:srgbClr val="FFFFFF"/>
                </a:solidFill>
                <a:latin typeface="Museo Sans 300" panose="02000000000000000000" pitchFamily="50" charset="0"/>
              </a:rPr>
              <a:t>57%</a:t>
            </a:r>
          </a:p>
        </p:txBody>
      </p:sp>
      <p:sp>
        <p:nvSpPr>
          <p:cNvPr id="29" name="TextBox 29"/>
          <p:cNvSpPr txBox="1"/>
          <p:nvPr/>
        </p:nvSpPr>
        <p:spPr>
          <a:xfrm>
            <a:off x="10273340" y="8560883"/>
            <a:ext cx="1636276" cy="587981"/>
          </a:xfrm>
          <a:prstGeom prst="rect">
            <a:avLst/>
          </a:prstGeom>
        </p:spPr>
        <p:txBody>
          <a:bodyPr lIns="0" tIns="0" rIns="0" bIns="0" rtlCol="0" anchor="t">
            <a:spAutoFit/>
          </a:bodyPr>
          <a:lstStyle/>
          <a:p>
            <a:pPr algn="ctr">
              <a:lnSpc>
                <a:spcPts val="4868"/>
              </a:lnSpc>
            </a:pPr>
            <a:r>
              <a:rPr lang="en-US" sz="3500" b="1" dirty="0">
                <a:solidFill>
                  <a:srgbClr val="FFFFFF"/>
                </a:solidFill>
                <a:latin typeface="Museo Sans 300" panose="02000000000000000000" pitchFamily="50" charset="0"/>
              </a:rPr>
              <a:t>26%</a:t>
            </a:r>
          </a:p>
        </p:txBody>
      </p:sp>
      <p:sp>
        <p:nvSpPr>
          <p:cNvPr id="30" name="TextBox 30"/>
          <p:cNvSpPr txBox="1"/>
          <p:nvPr/>
        </p:nvSpPr>
        <p:spPr>
          <a:xfrm>
            <a:off x="9850329" y="8256310"/>
            <a:ext cx="2835696" cy="384721"/>
          </a:xfrm>
          <a:prstGeom prst="rect">
            <a:avLst/>
          </a:prstGeom>
        </p:spPr>
        <p:txBody>
          <a:bodyPr wrap="square" lIns="0" tIns="0" rIns="0" bIns="0" rtlCol="0" anchor="t">
            <a:spAutoFit/>
          </a:bodyPr>
          <a:lstStyle/>
          <a:p>
            <a:pPr algn="just">
              <a:lnSpc>
                <a:spcPts val="2952"/>
              </a:lnSpc>
            </a:pPr>
            <a:r>
              <a:rPr lang="en-US" dirty="0">
                <a:solidFill>
                  <a:srgbClr val="FFFFFF"/>
                </a:solidFill>
                <a:latin typeface="Museo Sans 300" panose="02000000000000000000" pitchFamily="50" charset="0"/>
              </a:rPr>
              <a:t>o</a:t>
            </a:r>
            <a:r>
              <a:rPr lang="en-US" dirty="0" smtClean="0">
                <a:solidFill>
                  <a:srgbClr val="FFFFFF"/>
                </a:solidFill>
                <a:latin typeface="Museo Sans 300" panose="02000000000000000000" pitchFamily="50" charset="0"/>
              </a:rPr>
              <a:t>f </a:t>
            </a:r>
            <a:r>
              <a:rPr lang="en-US" dirty="0" smtClean="0">
                <a:solidFill>
                  <a:srgbClr val="FFFFFF"/>
                </a:solidFill>
                <a:latin typeface="Museo Sans 300" panose="02000000000000000000" pitchFamily="50" charset="0"/>
              </a:rPr>
              <a:t>m</a:t>
            </a:r>
            <a:r>
              <a:rPr lang="en-US" sz="1800" dirty="0" smtClean="0">
                <a:solidFill>
                  <a:srgbClr val="FFFFFF"/>
                </a:solidFill>
                <a:latin typeface="Museo Sans 300" panose="02000000000000000000" pitchFamily="50" charset="0"/>
              </a:rPr>
              <a:t>icrobusinesses and </a:t>
            </a:r>
            <a:endParaRPr lang="en-US" sz="1800" dirty="0">
              <a:solidFill>
                <a:srgbClr val="FFFFFF"/>
              </a:solidFill>
              <a:latin typeface="Museo Sans 300" panose="02000000000000000000" pitchFamily="50" charset="0"/>
            </a:endParaRPr>
          </a:p>
        </p:txBody>
      </p:sp>
      <p:sp>
        <p:nvSpPr>
          <p:cNvPr id="31" name="TextBox 31"/>
          <p:cNvSpPr txBox="1"/>
          <p:nvPr/>
        </p:nvSpPr>
        <p:spPr>
          <a:xfrm>
            <a:off x="10134600" y="9105900"/>
            <a:ext cx="1922806" cy="769441"/>
          </a:xfrm>
          <a:prstGeom prst="rect">
            <a:avLst/>
          </a:prstGeom>
        </p:spPr>
        <p:txBody>
          <a:bodyPr lIns="0" tIns="0" rIns="0" bIns="0" rtlCol="0" anchor="t">
            <a:spAutoFit/>
          </a:bodyPr>
          <a:lstStyle/>
          <a:p>
            <a:pPr algn="ctr">
              <a:lnSpc>
                <a:spcPts val="1980"/>
              </a:lnSpc>
            </a:pPr>
            <a:r>
              <a:rPr lang="en-US" dirty="0">
                <a:solidFill>
                  <a:srgbClr val="FFFFFF"/>
                </a:solidFill>
                <a:latin typeface="Museo Sans 300" panose="02000000000000000000" pitchFamily="50" charset="0"/>
              </a:rPr>
              <a:t>o</a:t>
            </a:r>
            <a:r>
              <a:rPr lang="en-US" sz="1800" dirty="0" smtClean="0">
                <a:solidFill>
                  <a:srgbClr val="FFFFFF"/>
                </a:solidFill>
                <a:latin typeface="Museo Sans 300" panose="02000000000000000000" pitchFamily="50" charset="0"/>
              </a:rPr>
              <a:t>f small </a:t>
            </a:r>
            <a:r>
              <a:rPr lang="en-US" sz="1800" dirty="0">
                <a:solidFill>
                  <a:srgbClr val="FFFFFF"/>
                </a:solidFill>
                <a:latin typeface="Museo Sans 300" panose="02000000000000000000" pitchFamily="50" charset="0"/>
              </a:rPr>
              <a:t>and medium enterprises</a:t>
            </a:r>
          </a:p>
        </p:txBody>
      </p:sp>
      <p:sp>
        <p:nvSpPr>
          <p:cNvPr id="32" name="TextBox 32"/>
          <p:cNvSpPr txBox="1"/>
          <p:nvPr/>
        </p:nvSpPr>
        <p:spPr>
          <a:xfrm>
            <a:off x="5202850" y="4866944"/>
            <a:ext cx="1636276" cy="659476"/>
          </a:xfrm>
          <a:prstGeom prst="rect">
            <a:avLst/>
          </a:prstGeom>
        </p:spPr>
        <p:txBody>
          <a:bodyPr lIns="0" tIns="0" rIns="0" bIns="0" rtlCol="0" anchor="t">
            <a:spAutoFit/>
          </a:bodyPr>
          <a:lstStyle/>
          <a:p>
            <a:pPr algn="ctr">
              <a:lnSpc>
                <a:spcPts val="5524"/>
              </a:lnSpc>
            </a:pPr>
            <a:r>
              <a:rPr lang="en-US" sz="4000" b="1" dirty="0">
                <a:solidFill>
                  <a:srgbClr val="FFFFFF"/>
                </a:solidFill>
                <a:latin typeface="Museo Sans 300" panose="02000000000000000000" pitchFamily="50" charset="0"/>
              </a:rPr>
              <a:t>52%</a:t>
            </a:r>
          </a:p>
        </p:txBody>
      </p:sp>
      <p:sp>
        <p:nvSpPr>
          <p:cNvPr id="33" name="TextBox 33"/>
          <p:cNvSpPr txBox="1"/>
          <p:nvPr/>
        </p:nvSpPr>
        <p:spPr>
          <a:xfrm>
            <a:off x="6429802" y="8461314"/>
            <a:ext cx="1636276" cy="659476"/>
          </a:xfrm>
          <a:prstGeom prst="rect">
            <a:avLst/>
          </a:prstGeom>
        </p:spPr>
        <p:txBody>
          <a:bodyPr lIns="0" tIns="0" rIns="0" bIns="0" rtlCol="0" anchor="t">
            <a:spAutoFit/>
          </a:bodyPr>
          <a:lstStyle/>
          <a:p>
            <a:pPr algn="ctr">
              <a:lnSpc>
                <a:spcPts val="5524"/>
              </a:lnSpc>
            </a:pPr>
            <a:r>
              <a:rPr lang="en-US" sz="4000" b="1" dirty="0">
                <a:solidFill>
                  <a:srgbClr val="FFFFFF"/>
                </a:solidFill>
                <a:latin typeface="Museo Sans 300" panose="02000000000000000000" pitchFamily="50" charset="0"/>
              </a:rPr>
              <a:t>69%</a:t>
            </a:r>
          </a:p>
        </p:txBody>
      </p:sp>
      <p:sp>
        <p:nvSpPr>
          <p:cNvPr id="34" name="TextBox 34"/>
          <p:cNvSpPr txBox="1"/>
          <p:nvPr/>
        </p:nvSpPr>
        <p:spPr>
          <a:xfrm>
            <a:off x="5202850" y="5481788"/>
            <a:ext cx="1636276" cy="384721"/>
          </a:xfrm>
          <a:prstGeom prst="rect">
            <a:avLst/>
          </a:prstGeom>
        </p:spPr>
        <p:txBody>
          <a:bodyPr lIns="0" tIns="0" rIns="0" bIns="0" rtlCol="0" anchor="t">
            <a:spAutoFit/>
          </a:bodyPr>
          <a:lstStyle/>
          <a:p>
            <a:pPr algn="ctr">
              <a:lnSpc>
                <a:spcPts val="2952"/>
              </a:lnSpc>
            </a:pPr>
            <a:r>
              <a:rPr lang="en-US" sz="2500" dirty="0">
                <a:solidFill>
                  <a:srgbClr val="FFFFFF"/>
                </a:solidFill>
                <a:latin typeface="Museo Sans 300" panose="02000000000000000000" pitchFamily="50" charset="0"/>
              </a:rPr>
              <a:t>o</a:t>
            </a:r>
            <a:r>
              <a:rPr lang="en-US" sz="2500" dirty="0" smtClean="0">
                <a:solidFill>
                  <a:srgbClr val="FFFFFF"/>
                </a:solidFill>
                <a:latin typeface="Museo Sans 300" panose="02000000000000000000" pitchFamily="50" charset="0"/>
              </a:rPr>
              <a:t>f jobs</a:t>
            </a:r>
            <a:endParaRPr lang="en-US" sz="2500" dirty="0">
              <a:solidFill>
                <a:srgbClr val="FFFFFF"/>
              </a:solidFill>
              <a:latin typeface="Museo Sans 300" panose="02000000000000000000" pitchFamily="50" charset="0"/>
            </a:endParaRPr>
          </a:p>
        </p:txBody>
      </p:sp>
      <p:sp>
        <p:nvSpPr>
          <p:cNvPr id="35" name="TextBox 35"/>
          <p:cNvSpPr txBox="1"/>
          <p:nvPr/>
        </p:nvSpPr>
        <p:spPr>
          <a:xfrm>
            <a:off x="914400" y="8209919"/>
            <a:ext cx="4998437" cy="880177"/>
          </a:xfrm>
          <a:prstGeom prst="rect">
            <a:avLst/>
          </a:prstGeom>
        </p:spPr>
        <p:txBody>
          <a:bodyPr wrap="square" lIns="0" tIns="0" rIns="0" bIns="0" rtlCol="0" anchor="t">
            <a:spAutoFit/>
          </a:bodyPr>
          <a:lstStyle/>
          <a:p>
            <a:pPr algn="r">
              <a:lnSpc>
                <a:spcPts val="3556"/>
              </a:lnSpc>
            </a:pPr>
            <a:r>
              <a:rPr lang="en-US" sz="2168" dirty="0">
                <a:solidFill>
                  <a:srgbClr val="FFFFFF"/>
                </a:solidFill>
                <a:latin typeface="Museo Sans 300" panose="02000000000000000000" pitchFamily="50" charset="0"/>
              </a:rPr>
              <a:t>of business ventures are led by women.*</a:t>
            </a:r>
          </a:p>
        </p:txBody>
      </p:sp>
      <p:sp>
        <p:nvSpPr>
          <p:cNvPr id="36" name="TextBox 36"/>
          <p:cNvSpPr txBox="1"/>
          <p:nvPr/>
        </p:nvSpPr>
        <p:spPr>
          <a:xfrm>
            <a:off x="104430" y="10034589"/>
            <a:ext cx="7468615" cy="224155"/>
          </a:xfrm>
          <a:prstGeom prst="rect">
            <a:avLst/>
          </a:prstGeom>
        </p:spPr>
        <p:txBody>
          <a:bodyPr lIns="0" tIns="0" rIns="0" bIns="0" rtlCol="0" anchor="t">
            <a:spAutoFit/>
          </a:bodyPr>
          <a:lstStyle/>
          <a:p>
            <a:pPr algn="just">
              <a:lnSpc>
                <a:spcPts val="1820"/>
              </a:lnSpc>
              <a:spcBef>
                <a:spcPct val="0"/>
              </a:spcBef>
            </a:pPr>
            <a:r>
              <a:rPr lang="en-US" sz="1300" dirty="0">
                <a:solidFill>
                  <a:srgbClr val="FFFFFF"/>
                </a:solidFill>
                <a:latin typeface="Museo Sans 300" panose="02000000000000000000" pitchFamily="50" charset="0"/>
              </a:rPr>
              <a:t>Source: Dynamic survey on micro and small enterprises 2017. DIGESTYC-CONAMYPE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20" r="5470" b="15509"/>
          <a:stretch>
            <a:fillRect/>
          </a:stretch>
        </p:blipFill>
        <p:spPr>
          <a:xfrm>
            <a:off x="0" y="0"/>
            <a:ext cx="18288000" cy="10287000"/>
          </a:xfrm>
          <a:prstGeom prst="rect">
            <a:avLst/>
          </a:prstGeom>
        </p:spPr>
      </p:pic>
      <p:sp>
        <p:nvSpPr>
          <p:cNvPr id="3" name="AutoShape 3"/>
          <p:cNvSpPr/>
          <p:nvPr/>
        </p:nvSpPr>
        <p:spPr>
          <a:xfrm>
            <a:off x="3119451" y="8096492"/>
            <a:ext cx="3006351" cy="26679"/>
          </a:xfrm>
          <a:prstGeom prst="rect">
            <a:avLst/>
          </a:prstGeom>
          <a:solidFill>
            <a:srgbClr val="FF5757"/>
          </a:solidFill>
        </p:spPr>
      </p:sp>
      <p:sp>
        <p:nvSpPr>
          <p:cNvPr id="4" name="AutoShape 4"/>
          <p:cNvSpPr/>
          <p:nvPr/>
        </p:nvSpPr>
        <p:spPr>
          <a:xfrm>
            <a:off x="7760119" y="8069813"/>
            <a:ext cx="3006351" cy="26679"/>
          </a:xfrm>
          <a:prstGeom prst="rect">
            <a:avLst/>
          </a:prstGeom>
          <a:solidFill>
            <a:srgbClr val="FF5757"/>
          </a:solidFill>
        </p:spPr>
      </p:sp>
      <p:sp>
        <p:nvSpPr>
          <p:cNvPr id="5" name="AutoShape 5"/>
          <p:cNvSpPr/>
          <p:nvPr/>
        </p:nvSpPr>
        <p:spPr>
          <a:xfrm>
            <a:off x="12410487" y="8123171"/>
            <a:ext cx="3006351" cy="26679"/>
          </a:xfrm>
          <a:prstGeom prst="rect">
            <a:avLst/>
          </a:prstGeom>
          <a:solidFill>
            <a:srgbClr val="FF5757"/>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18897" y="4087394"/>
            <a:ext cx="2607461" cy="256479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202706" y="5224655"/>
            <a:ext cx="3938021" cy="142753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07822" y="4520796"/>
            <a:ext cx="2070114" cy="2131392"/>
          </a:xfrm>
          <a:prstGeom prst="rect">
            <a:avLst/>
          </a:prstGeom>
        </p:spPr>
      </p:pic>
      <p:sp>
        <p:nvSpPr>
          <p:cNvPr id="9" name="TextBox 9"/>
          <p:cNvSpPr txBox="1"/>
          <p:nvPr/>
        </p:nvSpPr>
        <p:spPr>
          <a:xfrm>
            <a:off x="2317167" y="262073"/>
            <a:ext cx="12354892" cy="1447800"/>
          </a:xfrm>
          <a:prstGeom prst="rect">
            <a:avLst/>
          </a:prstGeom>
        </p:spPr>
        <p:txBody>
          <a:bodyPr lIns="0" tIns="0" rIns="0" bIns="0" rtlCol="0" anchor="t">
            <a:spAutoFit/>
          </a:bodyPr>
          <a:lstStyle/>
          <a:p>
            <a:pPr>
              <a:lnSpc>
                <a:spcPts val="5760"/>
              </a:lnSpc>
            </a:pPr>
            <a:r>
              <a:rPr lang="en-US" sz="4800" b="1" dirty="0">
                <a:solidFill>
                  <a:srgbClr val="050A30"/>
                </a:solidFill>
                <a:latin typeface="Museo Sans 300" panose="02000000000000000000" pitchFamily="50" charset="0"/>
              </a:rPr>
              <a:t>MAIN IMPACTED SECTORS</a:t>
            </a:r>
          </a:p>
        </p:txBody>
      </p:sp>
      <p:sp>
        <p:nvSpPr>
          <p:cNvPr id="10" name="TextBox 10"/>
          <p:cNvSpPr txBox="1"/>
          <p:nvPr/>
        </p:nvSpPr>
        <p:spPr>
          <a:xfrm>
            <a:off x="2622872" y="8389871"/>
            <a:ext cx="3502931" cy="612765"/>
          </a:xfrm>
          <a:prstGeom prst="rect">
            <a:avLst/>
          </a:prstGeom>
        </p:spPr>
        <p:txBody>
          <a:bodyPr lIns="0" tIns="0" rIns="0" bIns="0" rtlCol="0" anchor="t">
            <a:spAutoFit/>
          </a:bodyPr>
          <a:lstStyle/>
          <a:p>
            <a:pPr algn="ctr">
              <a:lnSpc>
                <a:spcPts val="5075"/>
              </a:lnSpc>
            </a:pPr>
            <a:r>
              <a:rPr lang="en-US" sz="3625" b="1" dirty="0">
                <a:solidFill>
                  <a:srgbClr val="050A30"/>
                </a:solidFill>
                <a:latin typeface="Museo Sans 300" panose="02000000000000000000" pitchFamily="50" charset="0"/>
              </a:rPr>
              <a:t>50.1%</a:t>
            </a:r>
          </a:p>
        </p:txBody>
      </p:sp>
      <p:sp>
        <p:nvSpPr>
          <p:cNvPr id="11" name="TextBox 11"/>
          <p:cNvSpPr txBox="1"/>
          <p:nvPr/>
        </p:nvSpPr>
        <p:spPr>
          <a:xfrm>
            <a:off x="2868040" y="6955408"/>
            <a:ext cx="3502931" cy="818109"/>
          </a:xfrm>
          <a:prstGeom prst="rect">
            <a:avLst/>
          </a:prstGeom>
        </p:spPr>
        <p:txBody>
          <a:bodyPr lIns="0" tIns="0" rIns="0" bIns="0" rtlCol="0" anchor="t">
            <a:spAutoFit/>
          </a:bodyPr>
          <a:lstStyle/>
          <a:p>
            <a:pPr algn="ctr">
              <a:lnSpc>
                <a:spcPts val="3255"/>
              </a:lnSpc>
            </a:pPr>
            <a:r>
              <a:rPr lang="en-US" sz="2325" dirty="0">
                <a:solidFill>
                  <a:srgbClr val="050A30"/>
                </a:solidFill>
                <a:latin typeface="Museo Sans 300" panose="02000000000000000000" pitchFamily="50" charset="0"/>
              </a:rPr>
              <a:t>Textiles, clothing and footwear</a:t>
            </a:r>
          </a:p>
        </p:txBody>
      </p:sp>
      <p:sp>
        <p:nvSpPr>
          <p:cNvPr id="12" name="TextBox 12"/>
          <p:cNvSpPr txBox="1"/>
          <p:nvPr/>
        </p:nvSpPr>
        <p:spPr>
          <a:xfrm>
            <a:off x="7552071" y="7053196"/>
            <a:ext cx="3502931" cy="398134"/>
          </a:xfrm>
          <a:prstGeom prst="rect">
            <a:avLst/>
          </a:prstGeom>
        </p:spPr>
        <p:txBody>
          <a:bodyPr lIns="0" tIns="0" rIns="0" bIns="0" rtlCol="0" anchor="t">
            <a:spAutoFit/>
          </a:bodyPr>
          <a:lstStyle/>
          <a:p>
            <a:pPr algn="ctr">
              <a:lnSpc>
                <a:spcPts val="3255"/>
              </a:lnSpc>
            </a:pPr>
            <a:r>
              <a:rPr lang="en-US" sz="2325" dirty="0">
                <a:solidFill>
                  <a:srgbClr val="050A30"/>
                </a:solidFill>
                <a:latin typeface="Museo Sans 300" panose="02000000000000000000" pitchFamily="50" charset="0"/>
              </a:rPr>
              <a:t>Agro-industry</a:t>
            </a:r>
          </a:p>
        </p:txBody>
      </p:sp>
      <p:sp>
        <p:nvSpPr>
          <p:cNvPr id="13" name="TextBox 13"/>
          <p:cNvSpPr txBox="1"/>
          <p:nvPr/>
        </p:nvSpPr>
        <p:spPr>
          <a:xfrm>
            <a:off x="7760119" y="8389871"/>
            <a:ext cx="3502931" cy="612765"/>
          </a:xfrm>
          <a:prstGeom prst="rect">
            <a:avLst/>
          </a:prstGeom>
        </p:spPr>
        <p:txBody>
          <a:bodyPr lIns="0" tIns="0" rIns="0" bIns="0" rtlCol="0" anchor="t">
            <a:spAutoFit/>
          </a:bodyPr>
          <a:lstStyle/>
          <a:p>
            <a:pPr algn="ctr">
              <a:lnSpc>
                <a:spcPts val="5075"/>
              </a:lnSpc>
            </a:pPr>
            <a:r>
              <a:rPr lang="en-US" sz="3625" b="1" dirty="0">
                <a:solidFill>
                  <a:srgbClr val="050A30"/>
                </a:solidFill>
                <a:latin typeface="Museo Sans 300" panose="02000000000000000000" pitchFamily="50" charset="0"/>
              </a:rPr>
              <a:t>15.4%</a:t>
            </a:r>
          </a:p>
        </p:txBody>
      </p:sp>
      <p:sp>
        <p:nvSpPr>
          <p:cNvPr id="14" name="TextBox 14"/>
          <p:cNvSpPr txBox="1"/>
          <p:nvPr/>
        </p:nvSpPr>
        <p:spPr>
          <a:xfrm>
            <a:off x="12091414" y="7053196"/>
            <a:ext cx="3502931" cy="398134"/>
          </a:xfrm>
          <a:prstGeom prst="rect">
            <a:avLst/>
          </a:prstGeom>
        </p:spPr>
        <p:txBody>
          <a:bodyPr lIns="0" tIns="0" rIns="0" bIns="0" rtlCol="0" anchor="t">
            <a:spAutoFit/>
          </a:bodyPr>
          <a:lstStyle/>
          <a:p>
            <a:pPr algn="ctr">
              <a:lnSpc>
                <a:spcPts val="3255"/>
              </a:lnSpc>
            </a:pPr>
            <a:r>
              <a:rPr lang="en-US" sz="2325" dirty="0">
                <a:solidFill>
                  <a:srgbClr val="050A30"/>
                </a:solidFill>
                <a:latin typeface="Museo Sans 300" panose="02000000000000000000" pitchFamily="50" charset="0"/>
              </a:rPr>
              <a:t>Other services</a:t>
            </a:r>
          </a:p>
        </p:txBody>
      </p:sp>
      <p:sp>
        <p:nvSpPr>
          <p:cNvPr id="15" name="TextBox 15"/>
          <p:cNvSpPr txBox="1"/>
          <p:nvPr/>
        </p:nvSpPr>
        <p:spPr>
          <a:xfrm>
            <a:off x="12162197" y="8389871"/>
            <a:ext cx="3502931" cy="612765"/>
          </a:xfrm>
          <a:prstGeom prst="rect">
            <a:avLst/>
          </a:prstGeom>
        </p:spPr>
        <p:txBody>
          <a:bodyPr lIns="0" tIns="0" rIns="0" bIns="0" rtlCol="0" anchor="t">
            <a:spAutoFit/>
          </a:bodyPr>
          <a:lstStyle/>
          <a:p>
            <a:pPr algn="ctr">
              <a:lnSpc>
                <a:spcPts val="5075"/>
              </a:lnSpc>
            </a:pPr>
            <a:r>
              <a:rPr lang="en-US" sz="3625" b="1" dirty="0">
                <a:solidFill>
                  <a:srgbClr val="050A30"/>
                </a:solidFill>
                <a:latin typeface="Museo Sans 300" panose="02000000000000000000" pitchFamily="50" charset="0"/>
              </a:rPr>
              <a:t>9.1%</a:t>
            </a:r>
          </a:p>
        </p:txBody>
      </p:sp>
      <p:sp>
        <p:nvSpPr>
          <p:cNvPr id="16" name="TextBox 16"/>
          <p:cNvSpPr txBox="1"/>
          <p:nvPr/>
        </p:nvSpPr>
        <p:spPr>
          <a:xfrm>
            <a:off x="2368002" y="2330057"/>
            <a:ext cx="12566226" cy="1011545"/>
          </a:xfrm>
          <a:prstGeom prst="rect">
            <a:avLst/>
          </a:prstGeom>
        </p:spPr>
        <p:txBody>
          <a:bodyPr lIns="0" tIns="0" rIns="0" bIns="0" rtlCol="0" anchor="t">
            <a:spAutoFit/>
          </a:bodyPr>
          <a:lstStyle/>
          <a:p>
            <a:pPr algn="just">
              <a:lnSpc>
                <a:spcPts val="4095"/>
              </a:lnSpc>
            </a:pPr>
            <a:r>
              <a:rPr lang="en-US" sz="2925" dirty="0">
                <a:solidFill>
                  <a:srgbClr val="050A30"/>
                </a:solidFill>
                <a:latin typeface="Museo Sans 300" panose="02000000000000000000" pitchFamily="50" charset="0"/>
              </a:rPr>
              <a:t>In El Salvador, more than </a:t>
            </a:r>
            <a:r>
              <a:rPr lang="en-US" sz="2925" b="1" dirty="0">
                <a:solidFill>
                  <a:srgbClr val="050A30"/>
                </a:solidFill>
                <a:latin typeface="Museo Sans 300" panose="02000000000000000000" pitchFamily="50" charset="0"/>
              </a:rPr>
              <a:t>70%</a:t>
            </a:r>
            <a:r>
              <a:rPr lang="en-US" sz="2925" dirty="0">
                <a:solidFill>
                  <a:srgbClr val="050A30"/>
                </a:solidFill>
                <a:latin typeface="Museo Sans 300" panose="02000000000000000000" pitchFamily="50" charset="0"/>
              </a:rPr>
              <a:t> of women in the export sector work in three areas: </a:t>
            </a:r>
          </a:p>
        </p:txBody>
      </p:sp>
      <p:sp>
        <p:nvSpPr>
          <p:cNvPr id="17" name="TextBox 17"/>
          <p:cNvSpPr txBox="1"/>
          <p:nvPr/>
        </p:nvSpPr>
        <p:spPr>
          <a:xfrm>
            <a:off x="5206966" y="9828439"/>
            <a:ext cx="7203521" cy="216406"/>
          </a:xfrm>
          <a:prstGeom prst="rect">
            <a:avLst/>
          </a:prstGeom>
        </p:spPr>
        <p:txBody>
          <a:bodyPr lIns="0" tIns="0" rIns="0" bIns="0" rtlCol="0" anchor="t">
            <a:spAutoFit/>
          </a:bodyPr>
          <a:lstStyle/>
          <a:p>
            <a:pPr algn="just">
              <a:lnSpc>
                <a:spcPts val="1819"/>
              </a:lnSpc>
            </a:pPr>
            <a:r>
              <a:rPr lang="en-US" sz="1299" dirty="0">
                <a:solidFill>
                  <a:srgbClr val="050A30"/>
                </a:solidFill>
                <a:latin typeface="Museo Sans 300" panose="02000000000000000000" pitchFamily="50" charset="0"/>
              </a:rPr>
              <a:t>Source: Dynamic survey on micro and small enterprises 2017. DIGESTYC-CONAMYPE</a:t>
            </a:r>
          </a:p>
        </p:txBody>
      </p:sp>
      <p:sp>
        <p:nvSpPr>
          <p:cNvPr id="18" name="AutoShape 18"/>
          <p:cNvSpPr/>
          <p:nvPr/>
        </p:nvSpPr>
        <p:spPr>
          <a:xfrm>
            <a:off x="2368002" y="1709873"/>
            <a:ext cx="8636044" cy="115358"/>
          </a:xfrm>
          <a:prstGeom prst="rect">
            <a:avLst/>
          </a:prstGeom>
          <a:solidFill>
            <a:srgbClr val="FF5757"/>
          </a:solidFill>
        </p:spPr>
      </p:sp>
      <p:pic>
        <p:nvPicPr>
          <p:cNvPr id="19" name="Picture 19"/>
          <p:cNvPicPr>
            <a:picLocks noChangeAspect="1"/>
          </p:cNvPicPr>
          <p:nvPr/>
        </p:nvPicPr>
        <p:blipFill>
          <a:blip r:embed="rId9"/>
          <a:srcRect/>
          <a:stretch>
            <a:fillRect/>
          </a:stretch>
        </p:blipFill>
        <p:spPr>
          <a:xfrm>
            <a:off x="15216813" y="148430"/>
            <a:ext cx="2846460" cy="131780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20" r="5470" b="15509"/>
          <a:stretch>
            <a:fillRect/>
          </a:stretch>
        </p:blipFill>
        <p:spPr>
          <a:xfrm>
            <a:off x="0" y="0"/>
            <a:ext cx="18288000" cy="10287000"/>
          </a:xfrm>
          <a:prstGeom prst="rect">
            <a:avLst/>
          </a:prstGeom>
        </p:spPr>
      </p:pic>
      <p:sp>
        <p:nvSpPr>
          <p:cNvPr id="3" name="AutoShape 3"/>
          <p:cNvSpPr/>
          <p:nvPr/>
        </p:nvSpPr>
        <p:spPr>
          <a:xfrm>
            <a:off x="8819663" y="1866900"/>
            <a:ext cx="9034619" cy="143567"/>
          </a:xfrm>
          <a:prstGeom prst="rect">
            <a:avLst/>
          </a:prstGeom>
          <a:solidFill>
            <a:srgbClr val="FF5757"/>
          </a:solidFill>
        </p:spPr>
      </p:sp>
      <p:grpSp>
        <p:nvGrpSpPr>
          <p:cNvPr id="4" name="Group 4"/>
          <p:cNvGrpSpPr/>
          <p:nvPr/>
        </p:nvGrpSpPr>
        <p:grpSpPr>
          <a:xfrm>
            <a:off x="0" y="0"/>
            <a:ext cx="7870265" cy="10286999"/>
            <a:chOff x="0" y="0"/>
            <a:chExt cx="2072827" cy="2672627"/>
          </a:xfrm>
        </p:grpSpPr>
        <p:sp>
          <p:nvSpPr>
            <p:cNvPr id="5" name="Freeform 5"/>
            <p:cNvSpPr/>
            <p:nvPr/>
          </p:nvSpPr>
          <p:spPr>
            <a:xfrm>
              <a:off x="0" y="0"/>
              <a:ext cx="2072827" cy="2672627"/>
            </a:xfrm>
            <a:custGeom>
              <a:avLst/>
              <a:gdLst/>
              <a:ahLst/>
              <a:cxnLst/>
              <a:rect l="l" t="t" r="r" b="b"/>
              <a:pathLst>
                <a:path w="2072827" h="2672627">
                  <a:moveTo>
                    <a:pt x="0" y="0"/>
                  </a:moveTo>
                  <a:lnTo>
                    <a:pt x="2072827" y="0"/>
                  </a:lnTo>
                  <a:lnTo>
                    <a:pt x="2072827" y="2672627"/>
                  </a:lnTo>
                  <a:lnTo>
                    <a:pt x="0" y="2672627"/>
                  </a:lnTo>
                  <a:close/>
                </a:path>
              </a:pathLst>
            </a:custGeom>
            <a:solidFill>
              <a:srgbClr val="1C1F2C"/>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219"/>
                </a:lnSpc>
              </a:pPr>
              <a:endParaRPr dirty="0"/>
            </a:p>
          </p:txBody>
        </p:sp>
      </p:grpSp>
      <p:pic>
        <p:nvPicPr>
          <p:cNvPr id="7" name="Picture 7"/>
          <p:cNvPicPr>
            <a:picLocks noChangeAspect="1"/>
          </p:cNvPicPr>
          <p:nvPr/>
        </p:nvPicPr>
        <p:blipFill>
          <a:blip r:embed="rId3"/>
          <a:srcRect l="57340" t="3505" r="1787" b="6382"/>
          <a:stretch>
            <a:fillRect/>
          </a:stretch>
        </p:blipFill>
        <p:spPr>
          <a:xfrm>
            <a:off x="0" y="318536"/>
            <a:ext cx="7540553" cy="935140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87741" y="2654021"/>
            <a:ext cx="446222" cy="411640"/>
          </a:xfrm>
          <a:prstGeom prst="rect">
            <a:avLst/>
          </a:prstGeom>
        </p:spPr>
      </p:pic>
      <p:sp>
        <p:nvSpPr>
          <p:cNvPr id="9" name="TextBox 9"/>
          <p:cNvSpPr txBox="1"/>
          <p:nvPr/>
        </p:nvSpPr>
        <p:spPr>
          <a:xfrm>
            <a:off x="8542058" y="318536"/>
            <a:ext cx="9266270" cy="1447800"/>
          </a:xfrm>
          <a:prstGeom prst="rect">
            <a:avLst/>
          </a:prstGeom>
        </p:spPr>
        <p:txBody>
          <a:bodyPr lIns="0" tIns="0" rIns="0" bIns="0" rtlCol="0" anchor="t">
            <a:spAutoFit/>
          </a:bodyPr>
          <a:lstStyle/>
          <a:p>
            <a:pPr algn="r">
              <a:lnSpc>
                <a:spcPts val="5760"/>
              </a:lnSpc>
            </a:pPr>
            <a:r>
              <a:rPr lang="en-US" sz="4800" dirty="0">
                <a:solidFill>
                  <a:srgbClr val="050A30"/>
                </a:solidFill>
                <a:latin typeface="RoxboroughCF Thin Bold"/>
              </a:rPr>
              <a:t>OTHER WAYS TO IMPROVE</a:t>
            </a:r>
          </a:p>
        </p:txBody>
      </p:sp>
      <p:sp>
        <p:nvSpPr>
          <p:cNvPr id="10" name="TextBox 10"/>
          <p:cNvSpPr txBox="1"/>
          <p:nvPr/>
        </p:nvSpPr>
        <p:spPr>
          <a:xfrm>
            <a:off x="9172575" y="2596871"/>
            <a:ext cx="8672182" cy="1346522"/>
          </a:xfrm>
          <a:prstGeom prst="rect">
            <a:avLst/>
          </a:prstGeom>
        </p:spPr>
        <p:txBody>
          <a:bodyPr lIns="0" tIns="0" rIns="0" bIns="0" rtlCol="0" anchor="t">
            <a:spAutoFit/>
          </a:bodyPr>
          <a:lstStyle/>
          <a:p>
            <a:pPr algn="just">
              <a:lnSpc>
                <a:spcPts val="3499"/>
              </a:lnSpc>
            </a:pPr>
            <a:r>
              <a:rPr lang="en-US" sz="2499" dirty="0">
                <a:solidFill>
                  <a:srgbClr val="050A30"/>
                </a:solidFill>
                <a:latin typeface="RoxboroughCF"/>
              </a:rPr>
              <a:t>I</a:t>
            </a:r>
            <a:r>
              <a:rPr lang="en-US" sz="2499" dirty="0" smtClean="0">
                <a:solidFill>
                  <a:srgbClr val="050A30"/>
                </a:solidFill>
                <a:latin typeface="RoxboroughCF"/>
              </a:rPr>
              <a:t>nclude </a:t>
            </a:r>
            <a:r>
              <a:rPr lang="en-US" sz="2499" dirty="0">
                <a:solidFill>
                  <a:srgbClr val="050A30"/>
                </a:solidFill>
                <a:latin typeface="RoxboroughCF"/>
              </a:rPr>
              <a:t>specific </a:t>
            </a:r>
            <a:r>
              <a:rPr lang="en-US" sz="2499" dirty="0" smtClean="0">
                <a:solidFill>
                  <a:srgbClr val="050A30"/>
                </a:solidFill>
                <a:latin typeface="RoxboroughCF"/>
              </a:rPr>
              <a:t>measures </a:t>
            </a:r>
            <a:r>
              <a:rPr lang="en-US" sz="2499" dirty="0" smtClean="0">
                <a:solidFill>
                  <a:srgbClr val="050A30"/>
                </a:solidFill>
                <a:latin typeface="RoxboroughCF"/>
              </a:rPr>
              <a:t>i</a:t>
            </a:r>
            <a:r>
              <a:rPr lang="en-US" sz="2499" dirty="0" smtClean="0">
                <a:solidFill>
                  <a:srgbClr val="050A30"/>
                </a:solidFill>
                <a:latin typeface="RoxboroughCF"/>
              </a:rPr>
              <a:t>n </a:t>
            </a:r>
            <a:r>
              <a:rPr lang="en-US" sz="2499" dirty="0">
                <a:solidFill>
                  <a:srgbClr val="050A30"/>
                </a:solidFill>
                <a:latin typeface="RoxboroughCF"/>
              </a:rPr>
              <a:t>the national intellectual property </a:t>
            </a:r>
            <a:r>
              <a:rPr lang="en-US" sz="2499" dirty="0" smtClean="0">
                <a:solidFill>
                  <a:srgbClr val="050A30"/>
                </a:solidFill>
                <a:latin typeface="RoxboroughCF"/>
              </a:rPr>
              <a:t>strategy </a:t>
            </a:r>
            <a:r>
              <a:rPr lang="en-US" sz="2499" dirty="0">
                <a:solidFill>
                  <a:srgbClr val="050A30"/>
                </a:solidFill>
                <a:latin typeface="RoxboroughCF"/>
              </a:rPr>
              <a:t>that </a:t>
            </a:r>
            <a:r>
              <a:rPr lang="en-US" sz="2499" dirty="0">
                <a:solidFill>
                  <a:srgbClr val="050A30"/>
                </a:solidFill>
                <a:latin typeface="RoxboroughCF"/>
              </a:rPr>
              <a:t>enable women to </a:t>
            </a:r>
            <a:r>
              <a:rPr lang="en-US" sz="2499" dirty="0" smtClean="0">
                <a:solidFill>
                  <a:srgbClr val="050A30"/>
                </a:solidFill>
                <a:latin typeface="RoxboroughCF"/>
              </a:rPr>
              <a:t>improve their skills with regard to using </a:t>
            </a:r>
            <a:r>
              <a:rPr lang="en-US" sz="2499" dirty="0">
                <a:solidFill>
                  <a:srgbClr val="050A30"/>
                </a:solidFill>
                <a:latin typeface="RoxboroughCF"/>
              </a:rPr>
              <a:t>the IP system. </a:t>
            </a:r>
          </a:p>
        </p:txBody>
      </p:sp>
      <p:sp>
        <p:nvSpPr>
          <p:cNvPr id="11" name="TextBox 11"/>
          <p:cNvSpPr txBox="1"/>
          <p:nvPr/>
        </p:nvSpPr>
        <p:spPr>
          <a:xfrm>
            <a:off x="9172575" y="4628871"/>
            <a:ext cx="8672182" cy="897682"/>
          </a:xfrm>
          <a:prstGeom prst="rect">
            <a:avLst/>
          </a:prstGeom>
        </p:spPr>
        <p:txBody>
          <a:bodyPr lIns="0" tIns="0" rIns="0" bIns="0" rtlCol="0" anchor="t">
            <a:spAutoFit/>
          </a:bodyPr>
          <a:lstStyle/>
          <a:p>
            <a:pPr algn="just">
              <a:lnSpc>
                <a:spcPts val="3499"/>
              </a:lnSpc>
            </a:pPr>
            <a:r>
              <a:rPr lang="en-US" sz="2499" dirty="0">
                <a:solidFill>
                  <a:srgbClr val="050A30"/>
                </a:solidFill>
                <a:latin typeface="RoxboroughCF"/>
              </a:rPr>
              <a:t>Expand the measuring systems that </a:t>
            </a:r>
            <a:r>
              <a:rPr lang="en-US" sz="2499" dirty="0" smtClean="0">
                <a:solidFill>
                  <a:srgbClr val="050A30"/>
                </a:solidFill>
                <a:latin typeface="RoxboroughCF"/>
              </a:rPr>
              <a:t>evaluate </a:t>
            </a:r>
            <a:r>
              <a:rPr lang="en-US" sz="2499" dirty="0">
                <a:solidFill>
                  <a:srgbClr val="050A30"/>
                </a:solidFill>
                <a:latin typeface="RoxboroughCF"/>
              </a:rPr>
              <a:t>progress in women’s use of IP tools. </a:t>
            </a:r>
          </a:p>
        </p:txBody>
      </p:sp>
      <p:sp>
        <p:nvSpPr>
          <p:cNvPr id="12" name="TextBox 12"/>
          <p:cNvSpPr txBox="1"/>
          <p:nvPr/>
        </p:nvSpPr>
        <p:spPr>
          <a:xfrm>
            <a:off x="9172575" y="6330950"/>
            <a:ext cx="8672182" cy="869950"/>
          </a:xfrm>
          <a:prstGeom prst="rect">
            <a:avLst/>
          </a:prstGeom>
        </p:spPr>
        <p:txBody>
          <a:bodyPr lIns="0" tIns="0" rIns="0" bIns="0" rtlCol="0" anchor="t">
            <a:spAutoFit/>
          </a:bodyPr>
          <a:lstStyle/>
          <a:p>
            <a:pPr algn="just">
              <a:lnSpc>
                <a:spcPts val="3499"/>
              </a:lnSpc>
            </a:pPr>
            <a:r>
              <a:rPr lang="en-US" sz="2499" dirty="0">
                <a:solidFill>
                  <a:srgbClr val="050A30"/>
                </a:solidFill>
                <a:latin typeface="RoxboroughCF"/>
              </a:rPr>
              <a:t>Raise awareness of the importance of protecting IP assets.</a:t>
            </a:r>
          </a:p>
        </p:txBody>
      </p:sp>
      <p:sp>
        <p:nvSpPr>
          <p:cNvPr id="14" name="TextBox 14"/>
          <p:cNvSpPr txBox="1"/>
          <p:nvPr/>
        </p:nvSpPr>
        <p:spPr>
          <a:xfrm>
            <a:off x="9172575" y="7505700"/>
            <a:ext cx="8672182" cy="431800"/>
          </a:xfrm>
          <a:prstGeom prst="rect">
            <a:avLst/>
          </a:prstGeom>
        </p:spPr>
        <p:txBody>
          <a:bodyPr lIns="0" tIns="0" rIns="0" bIns="0" rtlCol="0" anchor="t">
            <a:spAutoFit/>
          </a:bodyPr>
          <a:lstStyle/>
          <a:p>
            <a:pPr algn="just">
              <a:lnSpc>
                <a:spcPts val="3499"/>
              </a:lnSpc>
            </a:pPr>
            <a:r>
              <a:rPr lang="en-US" sz="2499" dirty="0">
                <a:solidFill>
                  <a:srgbClr val="050A30"/>
                </a:solidFill>
                <a:latin typeface="RoxboroughCF"/>
              </a:rPr>
              <a:t>Educate students who will use IP in the future.</a:t>
            </a:r>
          </a:p>
        </p:txBody>
      </p:sp>
      <p:sp>
        <p:nvSpPr>
          <p:cNvPr id="15" name="TextBox 15"/>
          <p:cNvSpPr txBox="1"/>
          <p:nvPr/>
        </p:nvSpPr>
        <p:spPr>
          <a:xfrm>
            <a:off x="9172575" y="8181275"/>
            <a:ext cx="8672182" cy="869950"/>
          </a:xfrm>
          <a:prstGeom prst="rect">
            <a:avLst/>
          </a:prstGeom>
        </p:spPr>
        <p:txBody>
          <a:bodyPr lIns="0" tIns="0" rIns="0" bIns="0" rtlCol="0" anchor="t">
            <a:spAutoFit/>
          </a:bodyPr>
          <a:lstStyle/>
          <a:p>
            <a:pPr algn="just">
              <a:lnSpc>
                <a:spcPts val="3499"/>
              </a:lnSpc>
            </a:pPr>
            <a:r>
              <a:rPr lang="en-US" sz="2499" dirty="0">
                <a:solidFill>
                  <a:srgbClr val="050A30"/>
                </a:solidFill>
                <a:latin typeface="RoxboroughCF"/>
              </a:rPr>
              <a:t>Work with strategic partners to reach more groups of people. </a:t>
            </a:r>
          </a:p>
        </p:txBody>
      </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87741" y="4761578"/>
            <a:ext cx="446222" cy="41164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87741" y="6483312"/>
            <a:ext cx="446222" cy="41164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87741" y="7597658"/>
            <a:ext cx="446222" cy="411640"/>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87741" y="8251125"/>
            <a:ext cx="446222" cy="411640"/>
          </a:xfrm>
          <a:prstGeom prst="rect">
            <a:avLst/>
          </a:prstGeom>
        </p:spPr>
      </p:pic>
      <p:grpSp>
        <p:nvGrpSpPr>
          <p:cNvPr id="21" name="Group 21"/>
          <p:cNvGrpSpPr/>
          <p:nvPr/>
        </p:nvGrpSpPr>
        <p:grpSpPr>
          <a:xfrm>
            <a:off x="8079951" y="204236"/>
            <a:ext cx="10038084" cy="9968464"/>
            <a:chOff x="0" y="0"/>
            <a:chExt cx="24487648" cy="24317812"/>
          </a:xfrm>
        </p:grpSpPr>
        <p:sp>
          <p:nvSpPr>
            <p:cNvPr id="22" name="Freeform 22"/>
            <p:cNvSpPr/>
            <p:nvPr/>
          </p:nvSpPr>
          <p:spPr>
            <a:xfrm>
              <a:off x="0" y="0"/>
              <a:ext cx="24487648" cy="24317812"/>
            </a:xfrm>
            <a:custGeom>
              <a:avLst/>
              <a:gdLst/>
              <a:ahLst/>
              <a:cxnLst/>
              <a:rect l="l" t="t" r="r" b="b"/>
              <a:pathLst>
                <a:path w="24487648" h="24317812">
                  <a:moveTo>
                    <a:pt x="0" y="0"/>
                  </a:moveTo>
                  <a:lnTo>
                    <a:pt x="0" y="24317812"/>
                  </a:lnTo>
                  <a:lnTo>
                    <a:pt x="24487648" y="24317812"/>
                  </a:lnTo>
                  <a:lnTo>
                    <a:pt x="24487648" y="0"/>
                  </a:lnTo>
                  <a:lnTo>
                    <a:pt x="0" y="0"/>
                  </a:lnTo>
                  <a:close/>
                  <a:moveTo>
                    <a:pt x="24426689" y="24256853"/>
                  </a:moveTo>
                  <a:lnTo>
                    <a:pt x="59690" y="24256853"/>
                  </a:lnTo>
                  <a:lnTo>
                    <a:pt x="59690" y="59690"/>
                  </a:lnTo>
                  <a:lnTo>
                    <a:pt x="24426689" y="59690"/>
                  </a:lnTo>
                  <a:lnTo>
                    <a:pt x="24426689" y="24256853"/>
                  </a:lnTo>
                  <a:close/>
                </a:path>
              </a:pathLst>
            </a:custGeom>
            <a:solidFill>
              <a:srgbClr val="050A30"/>
            </a:solidFill>
          </p:spPr>
        </p:sp>
      </p:grpSp>
      <p:pic>
        <p:nvPicPr>
          <p:cNvPr id="23" name="Picture 19">
            <a:extLst>
              <a:ext uri="{FF2B5EF4-FFF2-40B4-BE49-F238E27FC236}">
                <a16:creationId xmlns:a16="http://schemas.microsoft.com/office/drawing/2014/main" id="{950CF9F8-B9BC-2AFD-9930-90F0362BE0B9}"/>
              </a:ext>
            </a:extLst>
          </p:cNvPr>
          <p:cNvPicPr>
            <a:picLocks noChangeAspect="1"/>
          </p:cNvPicPr>
          <p:nvPr/>
        </p:nvPicPr>
        <p:blipFill>
          <a:blip r:embed="rId6"/>
          <a:srcRect/>
          <a:stretch>
            <a:fillRect/>
          </a:stretch>
        </p:blipFill>
        <p:spPr>
          <a:xfrm>
            <a:off x="15136740" y="8764958"/>
            <a:ext cx="2846460" cy="131780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TotalTime>
  <Words>764</Words>
  <Application>Microsoft Office PowerPoint</Application>
  <PresentationFormat>Custom</PresentationFormat>
  <Paragraphs>87</Paragraphs>
  <Slides>15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RoxboroughCF</vt:lpstr>
      <vt:lpstr>Arial</vt:lpstr>
      <vt:lpstr>Calibri</vt:lpstr>
      <vt:lpstr>Museo Sans 300</vt:lpstr>
      <vt:lpstr>RoxboroughCF Thin Bold</vt:lpstr>
      <vt:lpstr>Microsoft Sans Serif</vt:lpstr>
      <vt:lpstr>Museo 300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“Registering a trademark is the best advice that I can give to any entrepreneur”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 y mujeres: fortaleciendo conexiones</dc:title>
  <dc:creator>JOHANNA</dc:creator>
  <cp:keywords>FOR OFFICIAL USE ONLY</cp:keywords>
  <cp:lastModifiedBy>BATTERBURY Constance</cp:lastModifiedBy>
  <cp:revision>40</cp:revision>
  <cp:lastPrinted>2022-05-24T11:21:28Z</cp:lastPrinted>
  <dcterms:created xsi:type="dcterms:W3CDTF">2006-08-16T00:00:00Z</dcterms:created>
  <dcterms:modified xsi:type="dcterms:W3CDTF">2022-06-16T10:22:22Z</dcterms:modified>
  <dc:identifier>DAFAO09vmec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4086683a-e38c-4b6f-a540-3b316692991d</vt:lpwstr>
  </property>
  <property fmtid="{D5CDD505-2E9C-101B-9397-08002B2CF9AE}" pid="3" name="Classification">
    <vt:lpwstr>For Official Use Only</vt:lpwstr>
  </property>
  <property fmtid="{D5CDD505-2E9C-101B-9397-08002B2CF9AE}" pid="4" name="VisualMarkings">
    <vt:lpwstr>Footer</vt:lpwstr>
  </property>
  <property fmtid="{D5CDD505-2E9C-101B-9397-08002B2CF9AE}" pid="5" name="Alignment">
    <vt:lpwstr>Centre</vt:lpwstr>
  </property>
  <property fmtid="{D5CDD505-2E9C-101B-9397-08002B2CF9AE}" pid="6" name="Language">
    <vt:lpwstr>English</vt:lpwstr>
  </property>
  <property fmtid="{D5CDD505-2E9C-101B-9397-08002B2CF9AE}" pid="7" name="TCSClassification">
    <vt:lpwstr>FOR OFFICIAL USE ONLY</vt:lpwstr>
  </property>
</Properties>
</file>