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74" r:id="rId3"/>
    <p:sldId id="276" r:id="rId4"/>
    <p:sldId id="277" r:id="rId5"/>
    <p:sldId id="261" r:id="rId6"/>
    <p:sldId id="260" r:id="rId7"/>
    <p:sldId id="278" r:id="rId8"/>
    <p:sldId id="256" r:id="rId9"/>
    <p:sldId id="279" r:id="rId10"/>
    <p:sldId id="258" r:id="rId11"/>
    <p:sldId id="272" r:id="rId12"/>
    <p:sldId id="267" r:id="rId13"/>
    <p:sldId id="280" r:id="rId14"/>
    <p:sldId id="281" r:id="rId1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17E14-2216-8C44-8C86-D590E9A56D1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581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2474E-39A9-8F4C-9256-DDBA30537DBA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130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19538-3266-A64F-BCCE-DEB70E85BE7E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050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EF169-1FA3-A749-888D-9A4C3488338A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535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853868-CBE4-6F43-B00C-144870A5D48B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0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1B755-CD36-3844-8FF9-BEE38782E9AF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248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714964-5EE1-384C-AA9F-4DD03E17B6C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655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BA1EFF-B07B-E54A-AB96-6C7A8D4510B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03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47342-57BB-3C46-A80E-7D9DE9132CF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314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7435F6-F488-3F48-9AB7-A1D8AE34984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712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B6003-D6D9-4B49-BDBC-60076F74C730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464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A10D0F-7D50-3640-B341-40035B238AC6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A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/>
          <a:lstStyle/>
          <a:p>
            <a:r>
              <a:rPr lang="en-US" sz="2800" dirty="0" smtClean="0">
                <a:latin typeface="Engravers MT"/>
                <a:cs typeface="Engravers MT"/>
              </a:rPr>
              <a:t>Informal Media Economies</a:t>
            </a:r>
            <a:endParaRPr lang="en-US" sz="2800" dirty="0">
              <a:latin typeface="Engravers MT"/>
              <a:cs typeface="Engravers M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/>
          <a:lstStyle/>
          <a:p>
            <a:r>
              <a:rPr lang="en-US" dirty="0" smtClean="0">
                <a:latin typeface="Edwardian Script ITC"/>
                <a:cs typeface="Edwardian Script ITC"/>
              </a:rPr>
              <a:t>A </a:t>
            </a:r>
            <a:r>
              <a:rPr lang="en-US" b="1" dirty="0" smtClean="0">
                <a:latin typeface="Edwardian Script ITC"/>
                <a:cs typeface="Edwardian Script ITC"/>
              </a:rPr>
              <a:t>Comedy</a:t>
            </a:r>
            <a:r>
              <a:rPr lang="en-US" dirty="0" smtClean="0">
                <a:latin typeface="Edwardian Script ITC"/>
                <a:cs typeface="Edwardian Script ITC"/>
              </a:rPr>
              <a:t>, in Some </a:t>
            </a:r>
            <a:r>
              <a:rPr lang="en-US" b="1" dirty="0" smtClean="0">
                <a:latin typeface="Edwardian Script ITC"/>
                <a:cs typeface="Edwardian Script ITC"/>
              </a:rPr>
              <a:t>Small Number </a:t>
            </a:r>
            <a:r>
              <a:rPr lang="en-US" dirty="0" smtClean="0">
                <a:latin typeface="Edwardian Script ITC"/>
                <a:cs typeface="Edwardian Script ITC"/>
              </a:rPr>
              <a:t>of Parts</a:t>
            </a:r>
          </a:p>
          <a:p>
            <a:r>
              <a:rPr lang="en-US" dirty="0" smtClean="0">
                <a:latin typeface="Edwardian Script ITC"/>
                <a:cs typeface="Edwardian Script ITC"/>
              </a:rPr>
              <a:t>Presented for your </a:t>
            </a:r>
            <a:r>
              <a:rPr lang="en-US" u="sng" dirty="0" smtClean="0">
                <a:latin typeface="Edwardian Script ITC"/>
                <a:cs typeface="Edwardian Script ITC"/>
              </a:rPr>
              <a:t>Edification</a:t>
            </a:r>
            <a:r>
              <a:rPr lang="en-US" dirty="0" smtClean="0">
                <a:latin typeface="Edwardian Script ITC"/>
                <a:cs typeface="Edwardian Script ITC"/>
              </a:rPr>
              <a:t> and </a:t>
            </a:r>
            <a:r>
              <a:rPr lang="en-US" u="sng" dirty="0" smtClean="0">
                <a:latin typeface="Edwardian Script ITC"/>
                <a:cs typeface="Edwardian Script ITC"/>
              </a:rPr>
              <a:t>Approbation</a:t>
            </a:r>
            <a:r>
              <a:rPr lang="en-US" dirty="0" smtClean="0">
                <a:latin typeface="Edwardian Script ITC"/>
                <a:cs typeface="Edwardian Script ITC"/>
              </a:rPr>
              <a:t> by</a:t>
            </a:r>
          </a:p>
          <a:p>
            <a:endParaRPr lang="en-US" dirty="0" smtClean="0">
              <a:latin typeface="Edwardian Script ITC"/>
              <a:cs typeface="Edwardian Script ITC"/>
            </a:endParaRPr>
          </a:p>
          <a:p>
            <a:r>
              <a:rPr lang="en-US" sz="1800" dirty="0" smtClean="0">
                <a:latin typeface="Engravers MT"/>
                <a:cs typeface="Engravers MT"/>
              </a:rPr>
              <a:t>D. Hunter </a:t>
            </a:r>
            <a:r>
              <a:rPr lang="en-US" sz="1800" dirty="0" err="1" smtClean="0">
                <a:latin typeface="Engravers MT"/>
                <a:cs typeface="Engravers MT"/>
              </a:rPr>
              <a:t>Esq</a:t>
            </a:r>
            <a:r>
              <a:rPr lang="en-US" sz="1800" dirty="0" smtClean="0">
                <a:latin typeface="Engravers MT"/>
                <a:cs typeface="Engravers MT"/>
              </a:rPr>
              <a:t> PhD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052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b="1" dirty="0" smtClean="0">
                <a:latin typeface="Engravers MT"/>
                <a:ea typeface="ＭＳ Ｐゴシック" charset="0"/>
                <a:cs typeface="Engravers MT"/>
              </a:rPr>
              <a:t>State technologies</a:t>
            </a:r>
            <a:endParaRPr lang="en-AU" sz="3000" b="1" dirty="0">
              <a:latin typeface="Engravers MT"/>
              <a:ea typeface="ＭＳ Ｐゴシック" charset="0"/>
              <a:cs typeface="Engravers MT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Taxation</a:t>
            </a: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Measurement</a:t>
            </a: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Regulation</a:t>
            </a: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Institutionalisation</a:t>
            </a: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Rationalisation</a:t>
            </a: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Legalisation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 rot="-5400000">
            <a:off x="-392112" y="3570288"/>
            <a:ext cx="12239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sz="1800" b="1"/>
              <a:t>informal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 rot="-5400000">
            <a:off x="8247857" y="3569493"/>
            <a:ext cx="1079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sz="1800" b="1"/>
              <a:t>formal</a:t>
            </a:r>
          </a:p>
        </p:txBody>
      </p:sp>
      <p:sp>
        <p:nvSpPr>
          <p:cNvPr id="14342" name="Line 18"/>
          <p:cNvSpPr>
            <a:spLocks noChangeShapeType="1"/>
          </p:cNvSpPr>
          <p:nvPr/>
        </p:nvSpPr>
        <p:spPr bwMode="auto">
          <a:xfrm>
            <a:off x="395288" y="2349500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19"/>
          <p:cNvSpPr>
            <a:spLocks noChangeShapeType="1"/>
          </p:cNvSpPr>
          <p:nvPr/>
        </p:nvSpPr>
        <p:spPr bwMode="auto">
          <a:xfrm>
            <a:off x="395288" y="2852738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20"/>
          <p:cNvSpPr>
            <a:spLocks noChangeShapeType="1"/>
          </p:cNvSpPr>
          <p:nvPr/>
        </p:nvSpPr>
        <p:spPr bwMode="auto">
          <a:xfrm>
            <a:off x="395288" y="3429000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21"/>
          <p:cNvSpPr>
            <a:spLocks noChangeShapeType="1"/>
          </p:cNvSpPr>
          <p:nvPr/>
        </p:nvSpPr>
        <p:spPr bwMode="auto">
          <a:xfrm>
            <a:off x="420688" y="4089400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22"/>
          <p:cNvSpPr>
            <a:spLocks noChangeShapeType="1"/>
          </p:cNvSpPr>
          <p:nvPr/>
        </p:nvSpPr>
        <p:spPr bwMode="auto">
          <a:xfrm>
            <a:off x="420688" y="4627563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23"/>
          <p:cNvSpPr>
            <a:spLocks noChangeShapeType="1"/>
          </p:cNvSpPr>
          <p:nvPr/>
        </p:nvSpPr>
        <p:spPr bwMode="auto">
          <a:xfrm>
            <a:off x="420688" y="5203825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b="1" dirty="0" smtClean="0">
                <a:latin typeface="Engravers MT"/>
                <a:ea typeface="ＭＳ Ｐゴシック" charset="0"/>
                <a:cs typeface="Engravers MT"/>
              </a:rPr>
              <a:t>Regulation</a:t>
            </a:r>
            <a:endParaRPr lang="en-AU" sz="3000" b="1" dirty="0">
              <a:latin typeface="Engravers MT"/>
              <a:ea typeface="ＭＳ Ｐゴシック" charset="0"/>
              <a:cs typeface="Engravers MT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Labour regulation (unions)</a:t>
            </a: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Censorship/classification/content regulation</a:t>
            </a: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Cultural policy/subsidy</a:t>
            </a: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Professional associations</a:t>
            </a: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Taxation</a:t>
            </a:r>
          </a:p>
          <a:p>
            <a:pPr algn="ctr" eaLnBrk="1" hangingPunct="1">
              <a:lnSpc>
                <a:spcPct val="180000"/>
              </a:lnSpc>
              <a:buFontTx/>
              <a:buNone/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State measurement</a:t>
            </a:r>
          </a:p>
          <a:p>
            <a:pPr algn="ctr" eaLnBrk="1" hangingPunct="1">
              <a:lnSpc>
                <a:spcPct val="180000"/>
              </a:lnSpc>
              <a:buFontTx/>
              <a:buNone/>
            </a:pPr>
            <a:endParaRPr lang="en-US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180000"/>
              </a:lnSpc>
              <a:buFontTx/>
              <a:buNone/>
            </a:pPr>
            <a:endParaRPr lang="en-AU" sz="1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 rot="-5400000">
            <a:off x="-392112" y="3570288"/>
            <a:ext cx="12239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sz="1800" b="1"/>
              <a:t>informal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 rot="-5400000">
            <a:off x="8247857" y="3569493"/>
            <a:ext cx="1079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sz="1800" b="1"/>
              <a:t>formal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95288" y="2314575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395288" y="2852738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395288" y="3429000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20688" y="4089400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420688" y="4627563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20688" y="5203825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9" descr="Radio_Micro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989138"/>
            <a:ext cx="94297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Line 2"/>
          <p:cNvSpPr>
            <a:spLocks noChangeShapeType="1"/>
          </p:cNvSpPr>
          <p:nvPr/>
        </p:nvSpPr>
        <p:spPr bwMode="auto">
          <a:xfrm>
            <a:off x="428625" y="3284538"/>
            <a:ext cx="8280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 rot="-5400000">
            <a:off x="-392113" y="2994026"/>
            <a:ext cx="1223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sz="1800" b="1"/>
              <a:t>informal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 rot="-5400000">
            <a:off x="8312944" y="3090069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sz="1800" b="1"/>
              <a:t>formal</a:t>
            </a:r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395288" y="2270125"/>
            <a:ext cx="8208962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6"/>
          <p:cNvSpPr>
            <a:spLocks noChangeShapeType="1"/>
          </p:cNvSpPr>
          <p:nvPr/>
        </p:nvSpPr>
        <p:spPr bwMode="auto">
          <a:xfrm>
            <a:off x="395288" y="4262438"/>
            <a:ext cx="8208962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>
            <a:off x="395288" y="5270500"/>
            <a:ext cx="8208962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8"/>
          <p:cNvSpPr>
            <a:spLocks noChangeShapeType="1"/>
          </p:cNvSpPr>
          <p:nvPr/>
        </p:nvSpPr>
        <p:spPr bwMode="auto">
          <a:xfrm>
            <a:off x="395288" y="1333500"/>
            <a:ext cx="8208962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250824" y="6237312"/>
            <a:ext cx="87136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Engravers MT"/>
                <a:cs typeface="Engravers MT"/>
              </a:rPr>
              <a:t>Talk radio</a:t>
            </a:r>
            <a:endParaRPr lang="en-AU" sz="3600" b="1" dirty="0">
              <a:latin typeface="Engravers MT"/>
              <a:cs typeface="Engravers MT"/>
            </a:endParaRP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250825" y="1117600"/>
            <a:ext cx="8675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state regulation of content?</a:t>
            </a:r>
            <a:endParaRPr lang="en-AU" sz="1800" b="1">
              <a:solidFill>
                <a:schemeClr val="accent2"/>
              </a:solidFill>
            </a:endParaRPr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250825" y="2054225"/>
            <a:ext cx="8675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state regulation of carriage?</a:t>
            </a:r>
            <a:endParaRPr lang="en-AU" sz="1800" b="1">
              <a:solidFill>
                <a:schemeClr val="accent2"/>
              </a:solidFill>
            </a:endParaRPr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250825" y="4076700"/>
            <a:ext cx="8675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</a:rPr>
              <a:t>taxation?</a:t>
            </a:r>
            <a:endParaRPr lang="en-AU" sz="1800" b="1">
              <a:solidFill>
                <a:schemeClr val="accent2"/>
              </a:solidFill>
            </a:endParaRPr>
          </a:p>
        </p:txBody>
      </p: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250825" y="5084763"/>
            <a:ext cx="86756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 dirty="0" err="1">
                <a:solidFill>
                  <a:schemeClr val="accent2"/>
                </a:solidFill>
              </a:rPr>
              <a:t>professionalisation</a:t>
            </a:r>
            <a:r>
              <a:rPr lang="en-US" sz="1800" b="1" dirty="0">
                <a:solidFill>
                  <a:schemeClr val="accent2"/>
                </a:solidFill>
              </a:rPr>
              <a:t>?</a:t>
            </a:r>
            <a:endParaRPr lang="en-AU" sz="1800" b="1" dirty="0">
              <a:solidFill>
                <a:schemeClr val="accent2"/>
              </a:solidFill>
            </a:endParaRPr>
          </a:p>
        </p:txBody>
      </p:sp>
      <p:pic>
        <p:nvPicPr>
          <p:cNvPr id="19471" name="Picture 20" descr="Radio_Micro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49275"/>
            <a:ext cx="94297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2" name="Picture 22" descr="Radio_Micro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657600"/>
            <a:ext cx="94297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3" name="Picture 23" descr="Radio_Micro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868863"/>
            <a:ext cx="94297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>
                <a:latin typeface="Engravers MT"/>
                <a:cs typeface="Engravers MT"/>
              </a:rPr>
              <a:t>epilogue</a:t>
            </a:r>
            <a:r>
              <a:rPr lang="en-US" sz="3600" dirty="0" smtClean="0">
                <a:latin typeface="Engravers MT"/>
                <a:cs typeface="Engravers MT"/>
              </a:rPr>
              <a:t/>
            </a:r>
            <a:br>
              <a:rPr lang="en-US" sz="3600" dirty="0" smtClean="0">
                <a:latin typeface="Engravers MT"/>
                <a:cs typeface="Engravers MT"/>
              </a:rPr>
            </a:br>
            <a:r>
              <a:rPr lang="en-US" sz="3600" dirty="0" smtClean="0">
                <a:latin typeface="Engravers MT"/>
                <a:cs typeface="Engravers MT"/>
              </a:rPr>
              <a:t>The plea</a:t>
            </a:r>
            <a:endParaRPr lang="en-US" sz="3600" dirty="0">
              <a:latin typeface="Engravers MT"/>
              <a:cs typeface="Engraver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276872"/>
            <a:ext cx="7056784" cy="3849291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Snell Roundhand"/>
                <a:cs typeface="Snell Roundhand"/>
              </a:rPr>
              <a:t>In which our Protagonist begs for </a:t>
            </a:r>
            <a:r>
              <a:rPr lang="en-US" sz="4000" dirty="0" smtClean="0">
                <a:latin typeface="Engravers MT"/>
                <a:cs typeface="Engravers MT"/>
              </a:rPr>
              <a:t>help</a:t>
            </a:r>
            <a:r>
              <a:rPr lang="en-US" sz="4000" dirty="0" smtClean="0">
                <a:latin typeface="Snell Roundhand"/>
                <a:cs typeface="Snell Roundhand"/>
              </a:rPr>
              <a:t> in the most </a:t>
            </a:r>
            <a:r>
              <a:rPr lang="en-US" sz="4000" u="sng" dirty="0" smtClean="0">
                <a:latin typeface="Snell Roundhand"/>
                <a:cs typeface="Snell Roundhand"/>
              </a:rPr>
              <a:t>plaintive way </a:t>
            </a:r>
            <a:r>
              <a:rPr lang="en-US" sz="4000" b="1" dirty="0" smtClean="0">
                <a:latin typeface="Snell Roundhand"/>
                <a:cs typeface="Snell Roundhand"/>
              </a:rPr>
              <a:t>imaginable</a:t>
            </a:r>
            <a:r>
              <a:rPr lang="en-US" sz="4000" dirty="0" smtClean="0">
                <a:latin typeface="Snell Roundhand"/>
                <a:cs typeface="Snell Roundhand"/>
              </a:rPr>
              <a:t>, and the </a:t>
            </a:r>
            <a:r>
              <a:rPr lang="en-US" sz="2800" dirty="0" smtClean="0">
                <a:latin typeface="Engravers MT"/>
                <a:cs typeface="Engravers MT"/>
              </a:rPr>
              <a:t>audience </a:t>
            </a:r>
            <a:r>
              <a:rPr lang="en-US" sz="4000" dirty="0" smtClean="0">
                <a:latin typeface="Snell Roundhand"/>
                <a:cs typeface="Snell Roundhand"/>
              </a:rPr>
              <a:t>looks off (to </a:t>
            </a:r>
            <a:r>
              <a:rPr lang="en-US" sz="4000" b="1" dirty="0">
                <a:latin typeface="Snell Roundhand"/>
                <a:cs typeface="Snell Roundhand"/>
              </a:rPr>
              <a:t>O</a:t>
            </a:r>
            <a:r>
              <a:rPr lang="en-US" sz="4000" b="1" dirty="0" smtClean="0">
                <a:latin typeface="Snell Roundhand"/>
                <a:cs typeface="Snell Roundhand"/>
              </a:rPr>
              <a:t>ne </a:t>
            </a:r>
            <a:r>
              <a:rPr lang="en-US" sz="4000" b="1" dirty="0" smtClean="0">
                <a:latin typeface="Snell Roundhand"/>
                <a:cs typeface="Snell Roundhand"/>
              </a:rPr>
              <a:t>Side</a:t>
            </a:r>
            <a:r>
              <a:rPr lang="en-US" sz="4000" dirty="0" smtClean="0">
                <a:latin typeface="Snell Roundhand"/>
                <a:cs typeface="Snell Roundhand"/>
              </a:rPr>
              <a:t>, ashamed at his Display) and Endeavors </a:t>
            </a:r>
            <a:r>
              <a:rPr lang="en-US" sz="2400" dirty="0" smtClean="0">
                <a:latin typeface="Engravers MT"/>
                <a:cs typeface="Engravers MT"/>
              </a:rPr>
              <a:t>not</a:t>
            </a:r>
            <a:r>
              <a:rPr lang="en-US" sz="2400" dirty="0" smtClean="0">
                <a:latin typeface="Snell Roundhand"/>
                <a:cs typeface="Snell Roundhand"/>
              </a:rPr>
              <a:t> </a:t>
            </a:r>
            <a:r>
              <a:rPr lang="en-US" sz="4000" dirty="0" smtClean="0">
                <a:latin typeface="Snell Roundhand"/>
                <a:cs typeface="Snell Roundhand"/>
              </a:rPr>
              <a:t>to </a:t>
            </a:r>
            <a:r>
              <a:rPr lang="en-US" sz="3600" b="1" dirty="0" smtClean="0">
                <a:latin typeface="Snell Roundhand"/>
                <a:cs typeface="Snell Roundhand"/>
              </a:rPr>
              <a:t>make</a:t>
            </a:r>
            <a:r>
              <a:rPr lang="en-US" sz="3600" dirty="0" smtClean="0">
                <a:latin typeface="Snell Roundhand"/>
                <a:cs typeface="Snell Roundhand"/>
              </a:rPr>
              <a:t> </a:t>
            </a:r>
            <a:r>
              <a:rPr lang="en-US" sz="4000" dirty="0" smtClean="0">
                <a:latin typeface="Snell Roundhand"/>
                <a:cs typeface="Snell Roundhand"/>
              </a:rPr>
              <a:t>eye contact. </a:t>
            </a:r>
          </a:p>
          <a:p>
            <a:pPr marL="0" indent="0" algn="ctr">
              <a:buNone/>
            </a:pPr>
            <a:endParaRPr lang="en-US" sz="4000" b="1" dirty="0">
              <a:latin typeface="Snell Roundhand"/>
              <a:cs typeface="Snell Roundhand"/>
            </a:endParaRPr>
          </a:p>
        </p:txBody>
      </p:sp>
    </p:spTree>
    <p:extLst>
      <p:ext uri="{BB962C8B-B14F-4D97-AF65-F5344CB8AC3E}">
        <p14:creationId xmlns:p14="http://schemas.microsoft.com/office/powerpoint/2010/main" val="2008603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>
                <a:latin typeface="Engravers MT"/>
                <a:cs typeface="Engravers MT"/>
              </a:rPr>
              <a:t>End</a:t>
            </a:r>
            <a:r>
              <a:rPr lang="en-US" sz="3600" dirty="0" smtClean="0">
                <a:latin typeface="Engravers MT"/>
                <a:cs typeface="Engravers MT"/>
              </a:rPr>
              <a:t/>
            </a:r>
            <a:br>
              <a:rPr lang="en-US" sz="3600" dirty="0" smtClean="0">
                <a:latin typeface="Engravers MT"/>
                <a:cs typeface="Engravers MT"/>
              </a:rPr>
            </a:br>
            <a:r>
              <a:rPr lang="en-US" sz="3600" dirty="0" smtClean="0">
                <a:latin typeface="Engravers MT"/>
                <a:cs typeface="Engravers MT"/>
              </a:rPr>
              <a:t>The End</a:t>
            </a:r>
            <a:endParaRPr lang="en-US" sz="3600" dirty="0">
              <a:latin typeface="Engravers MT"/>
              <a:cs typeface="Engraver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068960"/>
            <a:ext cx="7056784" cy="305720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smtClean="0">
                <a:latin typeface="Snell Roundhand"/>
                <a:cs typeface="Snell Roundhand"/>
              </a:rPr>
              <a:t>Hallelujah </a:t>
            </a:r>
            <a:r>
              <a:rPr lang="en-US" sz="4000" smtClean="0">
                <a:latin typeface="Snell Roundhand"/>
                <a:cs typeface="Snell Roundhand"/>
              </a:rPr>
              <a:t>!</a:t>
            </a:r>
            <a:endParaRPr lang="en-US" sz="4000" dirty="0" smtClean="0">
              <a:latin typeface="Snell Roundhand"/>
              <a:cs typeface="Snell Roundhand"/>
            </a:endParaRPr>
          </a:p>
          <a:p>
            <a:pPr marL="0" indent="0" algn="ctr">
              <a:buNone/>
            </a:pPr>
            <a:endParaRPr lang="en-US" sz="4000" b="1" dirty="0">
              <a:latin typeface="Snell Roundhand"/>
              <a:cs typeface="Snell Roundhand"/>
            </a:endParaRPr>
          </a:p>
        </p:txBody>
      </p:sp>
    </p:spTree>
    <p:extLst>
      <p:ext uri="{BB962C8B-B14F-4D97-AF65-F5344CB8AC3E}">
        <p14:creationId xmlns:p14="http://schemas.microsoft.com/office/powerpoint/2010/main" val="80011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>
                <a:latin typeface="Engravers MT"/>
                <a:cs typeface="Engravers MT"/>
              </a:rPr>
              <a:t>Prologue</a:t>
            </a:r>
            <a:r>
              <a:rPr lang="en-US" sz="3600" dirty="0" smtClean="0">
                <a:latin typeface="Engravers MT"/>
                <a:cs typeface="Engravers MT"/>
              </a:rPr>
              <a:t/>
            </a:r>
            <a:br>
              <a:rPr lang="en-US" sz="3600" dirty="0" smtClean="0">
                <a:latin typeface="Engravers MT"/>
                <a:cs typeface="Engravers MT"/>
              </a:rPr>
            </a:br>
            <a:r>
              <a:rPr lang="en-US" sz="3600" dirty="0" smtClean="0">
                <a:latin typeface="Engravers MT"/>
                <a:cs typeface="Engravers MT"/>
              </a:rPr>
              <a:t>The Setup</a:t>
            </a:r>
            <a:endParaRPr lang="en-US" sz="3600" dirty="0">
              <a:latin typeface="Engravers MT"/>
              <a:cs typeface="Engraver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060848"/>
            <a:ext cx="7416824" cy="4065315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Snell Roundhand"/>
                <a:cs typeface="Snell Roundhand"/>
              </a:rPr>
              <a:t>In which Our </a:t>
            </a:r>
            <a:r>
              <a:rPr lang="en-US" sz="2000" dirty="0" smtClean="0">
                <a:latin typeface="Engravers MT"/>
                <a:cs typeface="Engravers MT"/>
              </a:rPr>
              <a:t>slightly-haggard </a:t>
            </a:r>
            <a:r>
              <a:rPr lang="en-US" sz="4000" dirty="0" smtClean="0">
                <a:latin typeface="Snell Roundhand"/>
                <a:cs typeface="Snell Roundhand"/>
              </a:rPr>
              <a:t>and Visibly-Ageing Protagonist outlines the </a:t>
            </a:r>
            <a:r>
              <a:rPr lang="en-US" sz="1400" dirty="0" smtClean="0">
                <a:latin typeface="Engravers MT"/>
                <a:cs typeface="Engravers MT"/>
              </a:rPr>
              <a:t>Background</a:t>
            </a:r>
            <a:r>
              <a:rPr lang="en-US" sz="1400" dirty="0" smtClean="0">
                <a:latin typeface="Snell Roundhand"/>
                <a:cs typeface="Snell Roundhand"/>
              </a:rPr>
              <a:t> </a:t>
            </a:r>
            <a:r>
              <a:rPr lang="en-US" sz="4000" dirty="0" smtClean="0">
                <a:latin typeface="Snell Roundhand"/>
                <a:cs typeface="Snell Roundhand"/>
              </a:rPr>
              <a:t>of this odd </a:t>
            </a:r>
            <a:r>
              <a:rPr lang="en-US" sz="4000" dirty="0">
                <a:latin typeface="Snell Roundhand"/>
                <a:cs typeface="Snell Roundhand"/>
              </a:rPr>
              <a:t>M</a:t>
            </a:r>
            <a:r>
              <a:rPr lang="en-US" sz="4000" dirty="0" smtClean="0">
                <a:latin typeface="Snell Roundhand"/>
                <a:cs typeface="Snell Roundhand"/>
              </a:rPr>
              <a:t>using, and </a:t>
            </a:r>
            <a:r>
              <a:rPr lang="en-US" sz="2400" i="1" dirty="0" smtClean="0">
                <a:latin typeface="Engravers MT"/>
                <a:cs typeface="Engravers MT"/>
              </a:rPr>
              <a:t>explains</a:t>
            </a:r>
            <a:r>
              <a:rPr lang="en-US" sz="4000" dirty="0" smtClean="0">
                <a:latin typeface="Engravers MT"/>
                <a:cs typeface="Engravers MT"/>
              </a:rPr>
              <a:t> </a:t>
            </a:r>
            <a:r>
              <a:rPr lang="en-US" sz="4000" dirty="0" smtClean="0">
                <a:latin typeface="Snell Roundhand"/>
                <a:cs typeface="Snell Roundhand"/>
              </a:rPr>
              <a:t>just what </a:t>
            </a:r>
            <a:r>
              <a:rPr lang="en-US" sz="4000" dirty="0" smtClean="0">
                <a:latin typeface="Engravers MT"/>
                <a:cs typeface="Engravers MT"/>
              </a:rPr>
              <a:t>You</a:t>
            </a:r>
            <a:r>
              <a:rPr lang="en-US" sz="4000" dirty="0" smtClean="0">
                <a:latin typeface="Snell Roundhand"/>
                <a:cs typeface="Snell Roundhand"/>
              </a:rPr>
              <a:t> can do for </a:t>
            </a:r>
            <a:r>
              <a:rPr lang="en-US" sz="4000" dirty="0" smtClean="0">
                <a:latin typeface="Engravers MT"/>
                <a:cs typeface="Engravers MT"/>
              </a:rPr>
              <a:t>Him</a:t>
            </a:r>
            <a:r>
              <a:rPr lang="en-US" sz="4000" b="1" dirty="0" smtClean="0">
                <a:latin typeface="Snell Roundhand"/>
                <a:cs typeface="Snell Roundhand"/>
              </a:rPr>
              <a:t>.</a:t>
            </a:r>
            <a:endParaRPr lang="en-US" sz="4000" b="1" dirty="0">
              <a:latin typeface="Snell Roundhand"/>
              <a:cs typeface="Snell Roundhand"/>
            </a:endParaRPr>
          </a:p>
        </p:txBody>
      </p:sp>
    </p:spTree>
    <p:extLst>
      <p:ext uri="{BB962C8B-B14F-4D97-AF65-F5344CB8AC3E}">
        <p14:creationId xmlns:p14="http://schemas.microsoft.com/office/powerpoint/2010/main" val="3235072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>
                <a:latin typeface="Engravers MT"/>
                <a:cs typeface="Engravers MT"/>
              </a:rPr>
              <a:t>Part, The First</a:t>
            </a:r>
            <a:r>
              <a:rPr lang="en-US" sz="3600" dirty="0" smtClean="0">
                <a:latin typeface="Engravers MT"/>
                <a:cs typeface="Engravers MT"/>
              </a:rPr>
              <a:t/>
            </a:r>
            <a:br>
              <a:rPr lang="en-US" sz="3600" dirty="0" smtClean="0">
                <a:latin typeface="Engravers MT"/>
                <a:cs typeface="Engravers MT"/>
              </a:rPr>
            </a:br>
            <a:r>
              <a:rPr lang="en-US" sz="3600" dirty="0" smtClean="0">
                <a:latin typeface="Engravers MT"/>
                <a:cs typeface="Engravers MT"/>
              </a:rPr>
              <a:t>The Field</a:t>
            </a:r>
            <a:endParaRPr lang="en-US" sz="3600" dirty="0">
              <a:latin typeface="Engravers MT"/>
              <a:cs typeface="Engraver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88840"/>
            <a:ext cx="7056784" cy="413732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Snell Roundhand"/>
                <a:cs typeface="Snell Roundhand"/>
              </a:rPr>
              <a:t>In which </a:t>
            </a:r>
            <a:r>
              <a:rPr lang="en-US" sz="2000" dirty="0" smtClean="0">
                <a:latin typeface="Engravers MT"/>
                <a:cs typeface="Engravers MT"/>
              </a:rPr>
              <a:t>the audience </a:t>
            </a:r>
            <a:r>
              <a:rPr lang="en-US" sz="4000" dirty="0" smtClean="0">
                <a:latin typeface="Snell Roundhand"/>
                <a:cs typeface="Snell Roundhand"/>
              </a:rPr>
              <a:t>is treated to a </a:t>
            </a:r>
            <a:r>
              <a:rPr lang="en-US" sz="2400" i="1" dirty="0" smtClean="0">
                <a:latin typeface="Engravers MT"/>
                <a:cs typeface="Engravers MT"/>
              </a:rPr>
              <a:t>discussion </a:t>
            </a:r>
            <a:r>
              <a:rPr lang="en-US" sz="4000" dirty="0" smtClean="0">
                <a:latin typeface="Snell Roundhand"/>
                <a:cs typeface="Snell Roundhand"/>
              </a:rPr>
              <a:t>and </a:t>
            </a:r>
            <a:r>
              <a:rPr lang="en-US" sz="2400" dirty="0" smtClean="0">
                <a:latin typeface="Engravers MT"/>
                <a:cs typeface="Engravers MT"/>
              </a:rPr>
              <a:t>explication</a:t>
            </a:r>
            <a:r>
              <a:rPr lang="en-US" sz="4000" dirty="0">
                <a:latin typeface="Snell Roundhand"/>
                <a:cs typeface="Snell Roundhand"/>
              </a:rPr>
              <a:t> </a:t>
            </a:r>
            <a:r>
              <a:rPr lang="en-US" sz="4000" dirty="0" smtClean="0">
                <a:latin typeface="Snell Roundhand"/>
                <a:cs typeface="Snell Roundhand"/>
              </a:rPr>
              <a:t>of </a:t>
            </a:r>
            <a:r>
              <a:rPr lang="en-US" sz="4000" b="1" dirty="0" smtClean="0">
                <a:latin typeface="Snell Roundhand"/>
                <a:cs typeface="Snell Roundhand"/>
              </a:rPr>
              <a:t>User-Generated </a:t>
            </a:r>
            <a:r>
              <a:rPr lang="en-US" sz="4000" b="1" dirty="0">
                <a:latin typeface="Snell Roundhand"/>
                <a:cs typeface="Snell Roundhand"/>
              </a:rPr>
              <a:t>C</a:t>
            </a:r>
            <a:r>
              <a:rPr lang="en-US" sz="4000" b="1" dirty="0" smtClean="0">
                <a:latin typeface="Snell Roundhand"/>
                <a:cs typeface="Snell Roundhand"/>
              </a:rPr>
              <a:t>ontent</a:t>
            </a:r>
            <a:r>
              <a:rPr lang="en-US" sz="4000" dirty="0" smtClean="0">
                <a:latin typeface="Snell Roundhand"/>
                <a:cs typeface="Snell Roundhand"/>
              </a:rPr>
              <a:t>, its serial forms, and its significance; with a </a:t>
            </a:r>
            <a:r>
              <a:rPr lang="en-US" sz="4000" dirty="0" smtClean="0">
                <a:latin typeface="Engravers MT"/>
                <a:cs typeface="Engravers MT"/>
              </a:rPr>
              <a:t>disquisition </a:t>
            </a:r>
            <a:r>
              <a:rPr lang="en-US" sz="4000" dirty="0" smtClean="0">
                <a:latin typeface="Snell Roundhand"/>
                <a:cs typeface="Snell Roundhand"/>
              </a:rPr>
              <a:t>on the forms of analysis of the same</a:t>
            </a:r>
            <a:r>
              <a:rPr lang="en-US" sz="4000" b="1" dirty="0" smtClean="0">
                <a:latin typeface="Snell Roundhand"/>
                <a:cs typeface="Snell Roundhand"/>
              </a:rPr>
              <a:t>.</a:t>
            </a:r>
            <a:endParaRPr lang="en-US" sz="4000" b="1" dirty="0">
              <a:latin typeface="Snell Roundhand"/>
              <a:cs typeface="Snell Roundhand"/>
            </a:endParaRPr>
          </a:p>
        </p:txBody>
      </p:sp>
    </p:spTree>
    <p:extLst>
      <p:ext uri="{BB962C8B-B14F-4D97-AF65-F5344CB8AC3E}">
        <p14:creationId xmlns:p14="http://schemas.microsoft.com/office/powerpoint/2010/main" val="33355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>
                <a:latin typeface="Engravers MT"/>
                <a:cs typeface="Engravers MT"/>
              </a:rPr>
              <a:t>Part, The second</a:t>
            </a:r>
            <a:r>
              <a:rPr lang="en-US" sz="3600" dirty="0" smtClean="0">
                <a:latin typeface="Engravers MT"/>
                <a:cs typeface="Engravers MT"/>
              </a:rPr>
              <a:t/>
            </a:r>
            <a:br>
              <a:rPr lang="en-US" sz="3600" dirty="0" smtClean="0">
                <a:latin typeface="Engravers MT"/>
                <a:cs typeface="Engravers MT"/>
              </a:rPr>
            </a:br>
            <a:r>
              <a:rPr lang="en-US" sz="3600" dirty="0" smtClean="0">
                <a:latin typeface="Engravers MT"/>
                <a:cs typeface="Engravers MT"/>
              </a:rPr>
              <a:t>The Framework</a:t>
            </a:r>
            <a:endParaRPr lang="en-US" sz="3600" dirty="0">
              <a:latin typeface="Engravers MT"/>
              <a:cs typeface="Engraver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420888"/>
            <a:ext cx="7056784" cy="3705275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Snell Roundhand"/>
                <a:cs typeface="Snell Roundhand"/>
              </a:rPr>
              <a:t>In which </a:t>
            </a:r>
            <a:r>
              <a:rPr lang="en-US" sz="2000" dirty="0" smtClean="0">
                <a:latin typeface="Engravers MT"/>
                <a:cs typeface="Engravers MT"/>
              </a:rPr>
              <a:t>we see </a:t>
            </a:r>
            <a:r>
              <a:rPr lang="en-US" sz="4000" dirty="0" smtClean="0">
                <a:latin typeface="Snell Roundhand"/>
                <a:cs typeface="Snell Roundhand"/>
              </a:rPr>
              <a:t>just </a:t>
            </a:r>
          </a:p>
          <a:p>
            <a:pPr marL="0" indent="0" algn="ctr">
              <a:buNone/>
            </a:pPr>
            <a:r>
              <a:rPr lang="en-US" sz="4000" dirty="0" smtClean="0">
                <a:latin typeface="Snell Roundhand"/>
                <a:cs typeface="Snell Roundhand"/>
              </a:rPr>
              <a:t>What Our </a:t>
            </a:r>
          </a:p>
          <a:p>
            <a:pPr marL="0" indent="0" algn="ctr">
              <a:buNone/>
            </a:pPr>
            <a:r>
              <a:rPr lang="en-US" sz="4000" dirty="0" smtClean="0">
                <a:latin typeface="Engravers MT"/>
                <a:cs typeface="Engravers MT"/>
              </a:rPr>
              <a:t>Hero </a:t>
            </a:r>
            <a:r>
              <a:rPr lang="en-US" sz="4000" dirty="0" smtClean="0">
                <a:latin typeface="Snell Roundhand"/>
                <a:cs typeface="Snell Roundhand"/>
              </a:rPr>
              <a:t>is up to</a:t>
            </a:r>
            <a:r>
              <a:rPr lang="en-US" sz="4000" b="1" dirty="0" smtClean="0">
                <a:latin typeface="Snell Roundhand"/>
                <a:cs typeface="Snell Roundhand"/>
              </a:rPr>
              <a:t>.</a:t>
            </a:r>
            <a:endParaRPr lang="en-US" sz="4000" b="1" dirty="0">
              <a:latin typeface="Snell Roundhand"/>
              <a:cs typeface="Snell Roundhand"/>
            </a:endParaRPr>
          </a:p>
        </p:txBody>
      </p:sp>
    </p:spTree>
    <p:extLst>
      <p:ext uri="{BB962C8B-B14F-4D97-AF65-F5344CB8AC3E}">
        <p14:creationId xmlns:p14="http://schemas.microsoft.com/office/powerpoint/2010/main" val="258323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3994150" y="6491288"/>
            <a:ext cx="514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Source: Centeno &amp; Portes in </a:t>
            </a:r>
            <a:r>
              <a:rPr lang="en-US" i="1"/>
              <a:t>Out of the Shadows</a:t>
            </a:r>
          </a:p>
        </p:txBody>
      </p:sp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27" t="10634" r="27849" b="8659"/>
          <a:stretch>
            <a:fillRect/>
          </a:stretch>
        </p:blipFill>
        <p:spPr bwMode="auto">
          <a:xfrm>
            <a:off x="1619250" y="549275"/>
            <a:ext cx="5113338" cy="590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1476375" y="0"/>
            <a:ext cx="6369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b="1"/>
              <a:t>Figure 1</a:t>
            </a:r>
            <a:endParaRPr lang="en-US"/>
          </a:p>
          <a:p>
            <a:pPr algn="ctr"/>
            <a:r>
              <a:rPr lang="en-US" b="1"/>
              <a:t>Types of Economic Activities and their Interrelationships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9" t="21463" r="21208" b="29318"/>
          <a:stretch>
            <a:fillRect/>
          </a:stretch>
        </p:blipFill>
        <p:spPr bwMode="auto">
          <a:xfrm>
            <a:off x="250825" y="333375"/>
            <a:ext cx="8893175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94"/>
          <p:cNvSpPr txBox="1">
            <a:spLocks noChangeArrowheads="1"/>
          </p:cNvSpPr>
          <p:nvPr/>
        </p:nvSpPr>
        <p:spPr bwMode="auto">
          <a:xfrm>
            <a:off x="2555875" y="6491288"/>
            <a:ext cx="5976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Source: Centeno &amp; Portes in </a:t>
            </a:r>
            <a:r>
              <a:rPr lang="en-US" sz="1800" i="1"/>
              <a:t>Out of the Shadows</a:t>
            </a:r>
            <a:endParaRPr lang="en-US"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>
                <a:latin typeface="Engravers MT"/>
                <a:cs typeface="Engravers MT"/>
              </a:rPr>
              <a:t>Part, The third</a:t>
            </a:r>
            <a:r>
              <a:rPr lang="en-US" sz="3600" dirty="0" smtClean="0">
                <a:latin typeface="Engravers MT"/>
                <a:cs typeface="Engravers MT"/>
              </a:rPr>
              <a:t/>
            </a:r>
            <a:br>
              <a:rPr lang="en-US" sz="3600" dirty="0" smtClean="0">
                <a:latin typeface="Engravers MT"/>
                <a:cs typeface="Engravers MT"/>
              </a:rPr>
            </a:br>
            <a:r>
              <a:rPr lang="en-US" sz="3600" dirty="0" smtClean="0">
                <a:latin typeface="Engravers MT"/>
                <a:cs typeface="Engravers MT"/>
              </a:rPr>
              <a:t>The Existing Analysis</a:t>
            </a:r>
            <a:endParaRPr lang="en-US" sz="3600" dirty="0">
              <a:latin typeface="Engravers MT"/>
              <a:cs typeface="Engraver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060848"/>
            <a:ext cx="7056784" cy="4065315"/>
          </a:xfrm>
        </p:spPr>
        <p:txBody>
          <a:bodyPr/>
          <a:lstStyle/>
          <a:p>
            <a:pPr marL="0" indent="0" algn="ctr">
              <a:buNone/>
            </a:pPr>
            <a:endParaRPr lang="en-US" sz="4000" dirty="0" smtClean="0">
              <a:latin typeface="Snell Roundhand"/>
              <a:cs typeface="Snell Roundhand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Snell Roundhand"/>
                <a:cs typeface="Snell Roundhand"/>
              </a:rPr>
              <a:t>In </a:t>
            </a:r>
            <a:r>
              <a:rPr lang="en-US" sz="4000" dirty="0" smtClean="0">
                <a:latin typeface="Snell Roundhand"/>
                <a:cs typeface="Snell Roundhand"/>
              </a:rPr>
              <a:t>which </a:t>
            </a:r>
            <a:r>
              <a:rPr lang="en-US" sz="4000" dirty="0" smtClean="0">
                <a:latin typeface="Snell Roundhand"/>
                <a:cs typeface="Snell Roundhand"/>
              </a:rPr>
              <a:t>the </a:t>
            </a:r>
            <a:r>
              <a:rPr lang="en-US" sz="4000" dirty="0" smtClean="0">
                <a:latin typeface="Engravers MT"/>
                <a:cs typeface="Engravers MT"/>
              </a:rPr>
              <a:t>Audience </a:t>
            </a:r>
            <a:r>
              <a:rPr lang="en-US" sz="4000" dirty="0" smtClean="0">
                <a:latin typeface="Snell Roundhand"/>
                <a:cs typeface="Snell Roundhand"/>
              </a:rPr>
              <a:t>will </a:t>
            </a:r>
            <a:r>
              <a:rPr lang="en-US" sz="4000" dirty="0" smtClean="0">
                <a:latin typeface="Snell Roundhand"/>
                <a:cs typeface="Snell Roundhand"/>
              </a:rPr>
              <a:t>Despair as they feel the </a:t>
            </a:r>
            <a:r>
              <a:rPr lang="en-US" sz="2400" dirty="0" smtClean="0">
                <a:latin typeface="Engravers MT"/>
                <a:cs typeface="Engravers MT"/>
              </a:rPr>
              <a:t>Will To Live </a:t>
            </a:r>
            <a:r>
              <a:rPr lang="en-US" sz="4000" dirty="0" smtClean="0">
                <a:latin typeface="Snell Roundhand"/>
                <a:cs typeface="Snell Roundhand"/>
              </a:rPr>
              <a:t>actually </a:t>
            </a:r>
            <a:r>
              <a:rPr lang="en-US" sz="4000" b="1" dirty="0" smtClean="0">
                <a:latin typeface="Snell Roundhand"/>
                <a:cs typeface="Snell Roundhand"/>
              </a:rPr>
              <a:t>leaving</a:t>
            </a:r>
            <a:r>
              <a:rPr lang="en-US" sz="4000" dirty="0" smtClean="0">
                <a:latin typeface="Snell Roundhand"/>
                <a:cs typeface="Snell Roundhand"/>
              </a:rPr>
              <a:t> their Bodies. 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Snell Roundhand"/>
                <a:cs typeface="Snell Roundhand"/>
              </a:rPr>
              <a:t>.</a:t>
            </a:r>
            <a:endParaRPr lang="en-US" sz="4000" b="1" dirty="0">
              <a:latin typeface="Snell Roundhand"/>
              <a:cs typeface="Snell Roundhand"/>
            </a:endParaRPr>
          </a:p>
        </p:txBody>
      </p:sp>
    </p:spTree>
    <p:extLst>
      <p:ext uri="{BB962C8B-B14F-4D97-AF65-F5344CB8AC3E}">
        <p14:creationId xmlns:p14="http://schemas.microsoft.com/office/powerpoint/2010/main" val="3380524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3" descr="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388" y="3133725"/>
            <a:ext cx="6429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20" descr="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00" y="3386138"/>
            <a:ext cx="6429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428625" y="4148138"/>
            <a:ext cx="8280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 rot="-5400000">
            <a:off x="-392113" y="3857626"/>
            <a:ext cx="1223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sz="1800" b="1"/>
              <a:t>informal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 rot="-5400000">
            <a:off x="8312944" y="3953669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sz="1800" b="1"/>
              <a:t>formal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50825" y="188913"/>
            <a:ext cx="8675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sz="3000" b="1" dirty="0">
                <a:latin typeface="Engravers MT"/>
                <a:cs typeface="Engravers MT"/>
              </a:rPr>
              <a:t>The diversity of UGC</a:t>
            </a: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187450" y="3429000"/>
            <a:ext cx="1512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dirty="0">
                <a:solidFill>
                  <a:schemeClr val="accent2"/>
                </a:solidFill>
              </a:rPr>
              <a:t>family photography</a:t>
            </a:r>
            <a:endParaRPr lang="en-AU" sz="1800" dirty="0">
              <a:solidFill>
                <a:schemeClr val="accent2"/>
              </a:solidFill>
            </a:endParaRPr>
          </a:p>
        </p:txBody>
      </p:sp>
      <p:sp>
        <p:nvSpPr>
          <p:cNvPr id="13321" name="Text Box 16"/>
          <p:cNvSpPr txBox="1">
            <a:spLocks noChangeArrowheads="1"/>
          </p:cNvSpPr>
          <p:nvPr/>
        </p:nvSpPr>
        <p:spPr bwMode="auto">
          <a:xfrm>
            <a:off x="6588125" y="3441700"/>
            <a:ext cx="1512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>
                <a:solidFill>
                  <a:schemeClr val="accent2"/>
                </a:solidFill>
              </a:rPr>
              <a:t>talkback</a:t>
            </a:r>
            <a:br>
              <a:rPr lang="en-US" sz="1800">
                <a:solidFill>
                  <a:schemeClr val="accent2"/>
                </a:solidFill>
              </a:rPr>
            </a:br>
            <a:r>
              <a:rPr lang="en-US" sz="1800">
                <a:solidFill>
                  <a:schemeClr val="accent2"/>
                </a:solidFill>
              </a:rPr>
              <a:t>radio</a:t>
            </a:r>
            <a:endParaRPr lang="en-AU" sz="1800">
              <a:solidFill>
                <a:schemeClr val="accent2"/>
              </a:solidFill>
            </a:endParaRPr>
          </a:p>
        </p:txBody>
      </p:sp>
      <p:sp>
        <p:nvSpPr>
          <p:cNvPr id="13322" name="Line 19"/>
          <p:cNvSpPr>
            <a:spLocks noChangeShapeType="1"/>
          </p:cNvSpPr>
          <p:nvPr/>
        </p:nvSpPr>
        <p:spPr bwMode="auto">
          <a:xfrm>
            <a:off x="7740650" y="41497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20"/>
          <p:cNvSpPr>
            <a:spLocks noChangeShapeType="1"/>
          </p:cNvSpPr>
          <p:nvPr/>
        </p:nvSpPr>
        <p:spPr bwMode="auto">
          <a:xfrm>
            <a:off x="7307263" y="400526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22"/>
          <p:cNvSpPr>
            <a:spLocks noChangeShapeType="1"/>
          </p:cNvSpPr>
          <p:nvPr/>
        </p:nvSpPr>
        <p:spPr bwMode="auto">
          <a:xfrm>
            <a:off x="1908175" y="400526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24"/>
          <p:cNvSpPr>
            <a:spLocks noChangeShapeType="1"/>
          </p:cNvSpPr>
          <p:nvPr/>
        </p:nvSpPr>
        <p:spPr bwMode="auto">
          <a:xfrm>
            <a:off x="1403350" y="4148138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Text Box 26"/>
          <p:cNvSpPr txBox="1">
            <a:spLocks noChangeArrowheads="1"/>
          </p:cNvSpPr>
          <p:nvPr/>
        </p:nvSpPr>
        <p:spPr bwMode="auto">
          <a:xfrm>
            <a:off x="611188" y="4227513"/>
            <a:ext cx="15128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>
                <a:solidFill>
                  <a:schemeClr val="accent2"/>
                </a:solidFill>
              </a:rPr>
              <a:t>fanzines</a:t>
            </a:r>
            <a:endParaRPr lang="en-AU" sz="1800">
              <a:solidFill>
                <a:schemeClr val="accent2"/>
              </a:solidFill>
            </a:endParaRPr>
          </a:p>
        </p:txBody>
      </p:sp>
      <p:sp>
        <p:nvSpPr>
          <p:cNvPr id="13327" name="Text Box 28"/>
          <p:cNvSpPr txBox="1">
            <a:spLocks noChangeArrowheads="1"/>
          </p:cNvSpPr>
          <p:nvPr/>
        </p:nvSpPr>
        <p:spPr bwMode="auto">
          <a:xfrm>
            <a:off x="7019925" y="4221163"/>
            <a:ext cx="1512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>
                <a:solidFill>
                  <a:schemeClr val="accent2"/>
                </a:solidFill>
              </a:rPr>
              <a:t>letters to </a:t>
            </a:r>
            <a:br>
              <a:rPr lang="en-US" sz="1800">
                <a:solidFill>
                  <a:schemeClr val="accent2"/>
                </a:solidFill>
              </a:rPr>
            </a:br>
            <a:r>
              <a:rPr lang="en-US" sz="1800">
                <a:solidFill>
                  <a:schemeClr val="accent2"/>
                </a:solidFill>
              </a:rPr>
              <a:t>the editor</a:t>
            </a:r>
            <a:endParaRPr lang="en-AU" sz="1800">
              <a:solidFill>
                <a:schemeClr val="accent2"/>
              </a:solidFill>
            </a:endParaRPr>
          </a:p>
        </p:txBody>
      </p:sp>
      <p:sp>
        <p:nvSpPr>
          <p:cNvPr id="13328" name="TextBox 17"/>
          <p:cNvSpPr txBox="1">
            <a:spLocks noChangeArrowheads="1"/>
          </p:cNvSpPr>
          <p:nvPr/>
        </p:nvSpPr>
        <p:spPr bwMode="auto">
          <a:xfrm>
            <a:off x="5130800" y="3395663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AU" sz="1800" i="1">
                <a:solidFill>
                  <a:schemeClr val="accent2"/>
                </a:solidFill>
              </a:rPr>
              <a:t>Downfall </a:t>
            </a:r>
            <a:r>
              <a:rPr lang="en-AU" sz="1800">
                <a:solidFill>
                  <a:schemeClr val="accent2"/>
                </a:solidFill>
              </a:rPr>
              <a:t>parody</a:t>
            </a:r>
            <a:endParaRPr lang="en-AU" sz="1800" i="1">
              <a:solidFill>
                <a:schemeClr val="accent2"/>
              </a:solidFill>
            </a:endParaRPr>
          </a:p>
        </p:txBody>
      </p:sp>
      <p:sp>
        <p:nvSpPr>
          <p:cNvPr id="13329" name="TextBox 19"/>
          <p:cNvSpPr txBox="1">
            <a:spLocks noChangeArrowheads="1"/>
          </p:cNvSpPr>
          <p:nvPr/>
        </p:nvSpPr>
        <p:spPr bwMode="auto">
          <a:xfrm>
            <a:off x="3059113" y="367665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800">
                <a:solidFill>
                  <a:schemeClr val="accent2"/>
                </a:solidFill>
              </a:rPr>
              <a:t>flashmob</a:t>
            </a:r>
          </a:p>
        </p:txBody>
      </p:sp>
      <p:sp>
        <p:nvSpPr>
          <p:cNvPr id="13330" name="TextBox 20"/>
          <p:cNvSpPr txBox="1">
            <a:spLocks noChangeArrowheads="1"/>
          </p:cNvSpPr>
          <p:nvPr/>
        </p:nvSpPr>
        <p:spPr bwMode="auto">
          <a:xfrm>
            <a:off x="3330575" y="42418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chemeClr val="accent2"/>
                </a:solidFill>
              </a:rPr>
              <a:t>c</a:t>
            </a:r>
            <a:r>
              <a:rPr lang="en-AU" sz="1800">
                <a:solidFill>
                  <a:schemeClr val="accent2"/>
                </a:solidFill>
              </a:rPr>
              <a:t>ommunity </a:t>
            </a:r>
            <a:br>
              <a:rPr lang="en-AU" sz="1800">
                <a:solidFill>
                  <a:schemeClr val="accent2"/>
                </a:solidFill>
              </a:rPr>
            </a:br>
            <a:r>
              <a:rPr lang="en-AU" sz="1800">
                <a:solidFill>
                  <a:schemeClr val="accent2"/>
                </a:solidFill>
              </a:rPr>
              <a:t>radio</a:t>
            </a:r>
          </a:p>
        </p:txBody>
      </p:sp>
      <p:sp>
        <p:nvSpPr>
          <p:cNvPr id="13331" name="TextBox 22"/>
          <p:cNvSpPr txBox="1">
            <a:spLocks noChangeArrowheads="1"/>
          </p:cNvSpPr>
          <p:nvPr/>
        </p:nvSpPr>
        <p:spPr bwMode="auto">
          <a:xfrm>
            <a:off x="5208588" y="4221163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800">
                <a:solidFill>
                  <a:schemeClr val="accent2"/>
                </a:solidFill>
              </a:rPr>
              <a:t>machinima</a:t>
            </a:r>
          </a:p>
        </p:txBody>
      </p:sp>
      <p:sp>
        <p:nvSpPr>
          <p:cNvPr id="13332" name="Line 22"/>
          <p:cNvSpPr>
            <a:spLocks noChangeShapeType="1"/>
          </p:cNvSpPr>
          <p:nvPr/>
        </p:nvSpPr>
        <p:spPr bwMode="auto">
          <a:xfrm>
            <a:off x="3563938" y="400526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Line 22"/>
          <p:cNvSpPr>
            <a:spLocks noChangeShapeType="1"/>
          </p:cNvSpPr>
          <p:nvPr/>
        </p:nvSpPr>
        <p:spPr bwMode="auto">
          <a:xfrm>
            <a:off x="5826125" y="400685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4"/>
          <p:cNvSpPr>
            <a:spLocks noChangeShapeType="1"/>
          </p:cNvSpPr>
          <p:nvPr/>
        </p:nvSpPr>
        <p:spPr bwMode="auto">
          <a:xfrm>
            <a:off x="4322763" y="4160838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>
            <a:off x="5821363" y="41497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3257550" y="41560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Text Box 26"/>
          <p:cNvSpPr txBox="1">
            <a:spLocks noChangeArrowheads="1"/>
          </p:cNvSpPr>
          <p:nvPr/>
        </p:nvSpPr>
        <p:spPr bwMode="auto">
          <a:xfrm>
            <a:off x="2195513" y="4235450"/>
            <a:ext cx="17827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i="1">
                <a:solidFill>
                  <a:schemeClr val="accent2"/>
                </a:solidFill>
              </a:rPr>
              <a:t>Star Wars</a:t>
            </a:r>
            <a:r>
              <a:rPr lang="en-US" sz="1800">
                <a:solidFill>
                  <a:schemeClr val="accent2"/>
                </a:solidFill>
              </a:rPr>
              <a:t/>
            </a:r>
            <a:br>
              <a:rPr lang="en-US" sz="1800">
                <a:solidFill>
                  <a:schemeClr val="accent2"/>
                </a:solidFill>
              </a:rPr>
            </a:br>
            <a:r>
              <a:rPr lang="en-US" sz="1800">
                <a:solidFill>
                  <a:schemeClr val="accent2"/>
                </a:solidFill>
              </a:rPr>
              <a:t> VHS remakes</a:t>
            </a:r>
            <a:endParaRPr lang="en-AU" sz="1800" i="1">
              <a:solidFill>
                <a:schemeClr val="accent2"/>
              </a:solidFill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347864" y="6165304"/>
            <a:ext cx="55446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800" b="1" dirty="0" smtClean="0"/>
              <a:t>(Note the historical and a-historical accounts)</a:t>
            </a:r>
            <a:endParaRPr lang="en-AU" sz="1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 smtClean="0">
                <a:latin typeface="Engravers MT"/>
                <a:cs typeface="Engravers MT"/>
              </a:rPr>
              <a:t>Part, The final</a:t>
            </a:r>
            <a:r>
              <a:rPr lang="en-US" sz="3600" dirty="0" smtClean="0">
                <a:latin typeface="Engravers MT"/>
                <a:cs typeface="Engravers MT"/>
              </a:rPr>
              <a:t/>
            </a:r>
            <a:br>
              <a:rPr lang="en-US" sz="3600" dirty="0" smtClean="0">
                <a:latin typeface="Engravers MT"/>
                <a:cs typeface="Engravers MT"/>
              </a:rPr>
            </a:br>
            <a:r>
              <a:rPr lang="en-US" sz="3600" dirty="0" smtClean="0">
                <a:latin typeface="Engravers MT"/>
                <a:cs typeface="Engravers MT"/>
              </a:rPr>
              <a:t>The new stuff</a:t>
            </a:r>
            <a:endParaRPr lang="en-US" sz="3600" dirty="0">
              <a:latin typeface="Engravers MT"/>
              <a:cs typeface="Engraver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780928"/>
            <a:ext cx="7056784" cy="3345235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Snell Roundhand"/>
                <a:cs typeface="Snell Roundhand"/>
              </a:rPr>
              <a:t>In which the </a:t>
            </a:r>
            <a:r>
              <a:rPr lang="en-US" sz="2800" dirty="0" smtClean="0">
                <a:latin typeface="Engravers MT"/>
                <a:cs typeface="Engravers MT"/>
              </a:rPr>
              <a:t>audience </a:t>
            </a:r>
            <a:r>
              <a:rPr lang="en-US" sz="4000" u="sng" dirty="0" smtClean="0">
                <a:latin typeface="Snell Roundhand"/>
                <a:cs typeface="Snell Roundhand"/>
              </a:rPr>
              <a:t>perks up </a:t>
            </a:r>
          </a:p>
          <a:p>
            <a:pPr marL="0" indent="0" algn="ctr">
              <a:buNone/>
            </a:pPr>
            <a:endParaRPr lang="en-US" sz="4000" u="sng" dirty="0">
              <a:latin typeface="Snell Roundhand"/>
              <a:cs typeface="Snell Roundhand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Snell Roundhand"/>
                <a:cs typeface="Snell Roundhand"/>
              </a:rPr>
              <a:t>(for their </a:t>
            </a:r>
            <a:r>
              <a:rPr lang="en-US" sz="2400" dirty="0" smtClean="0">
                <a:latin typeface="Engravers MT"/>
                <a:cs typeface="Engravers MT"/>
              </a:rPr>
              <a:t>Suffering</a:t>
            </a:r>
            <a:r>
              <a:rPr lang="en-US" sz="2400" dirty="0" smtClean="0">
                <a:latin typeface="Snell Roundhand"/>
                <a:cs typeface="Snell Roundhand"/>
              </a:rPr>
              <a:t> </a:t>
            </a:r>
            <a:r>
              <a:rPr lang="en-US" sz="4000" dirty="0" smtClean="0">
                <a:latin typeface="Snell Roundhand"/>
                <a:cs typeface="Snell Roundhand"/>
              </a:rPr>
              <a:t>is near-over). </a:t>
            </a:r>
          </a:p>
          <a:p>
            <a:pPr marL="0" indent="0" algn="ctr">
              <a:buNone/>
            </a:pPr>
            <a:endParaRPr lang="en-US" sz="4000" b="1" dirty="0">
              <a:latin typeface="Snell Roundhand"/>
              <a:cs typeface="Snell Roundhand"/>
            </a:endParaRPr>
          </a:p>
        </p:txBody>
      </p:sp>
    </p:spTree>
    <p:extLst>
      <p:ext uri="{BB962C8B-B14F-4D97-AF65-F5344CB8AC3E}">
        <p14:creationId xmlns:p14="http://schemas.microsoft.com/office/powerpoint/2010/main" val="22615861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304</Words>
  <Application>Microsoft Macintosh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Informal Media Economies</vt:lpstr>
      <vt:lpstr>Prologue The Setup</vt:lpstr>
      <vt:lpstr>Part, The First The Field</vt:lpstr>
      <vt:lpstr>Part, The second The Framework</vt:lpstr>
      <vt:lpstr>PowerPoint Presentation</vt:lpstr>
      <vt:lpstr>PowerPoint Presentation</vt:lpstr>
      <vt:lpstr>Part, The third The Existing Analysis</vt:lpstr>
      <vt:lpstr>PowerPoint Presentation</vt:lpstr>
      <vt:lpstr>Part, The final The new stuff</vt:lpstr>
      <vt:lpstr>State technologies</vt:lpstr>
      <vt:lpstr>Regulation</vt:lpstr>
      <vt:lpstr>PowerPoint Presentation</vt:lpstr>
      <vt:lpstr>epilogue The plea</vt:lpstr>
      <vt:lpstr>End The End</vt:lpstr>
    </vt:vector>
  </TitlesOfParts>
  <Company>Swinburne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Swinburne University</dc:creator>
  <cp:lastModifiedBy>Dan Hunter</cp:lastModifiedBy>
  <cp:revision>34</cp:revision>
  <cp:lastPrinted>2011-03-08T16:43:40Z</cp:lastPrinted>
  <dcterms:created xsi:type="dcterms:W3CDTF">2010-05-28T00:20:58Z</dcterms:created>
  <dcterms:modified xsi:type="dcterms:W3CDTF">2011-05-24T08:30:23Z</dcterms:modified>
</cp:coreProperties>
</file>