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6"/>
  </p:handoutMasterIdLst>
  <p:sldIdLst>
    <p:sldId id="256" r:id="rId2"/>
    <p:sldId id="270" r:id="rId3"/>
    <p:sldId id="258" r:id="rId4"/>
    <p:sldId id="259" r:id="rId5"/>
    <p:sldId id="260" r:id="rId6"/>
    <p:sldId id="262" r:id="rId7"/>
    <p:sldId id="271" r:id="rId8"/>
    <p:sldId id="263" r:id="rId9"/>
    <p:sldId id="264" r:id="rId10"/>
    <p:sldId id="272" r:id="rId11"/>
    <p:sldId id="265" r:id="rId12"/>
    <p:sldId id="266" r:id="rId13"/>
    <p:sldId id="267" r:id="rId14"/>
    <p:sldId id="269" r:id="rId15"/>
  </p:sldIdLst>
  <p:sldSz cx="12192000" cy="6858000"/>
  <p:notesSz cx="6877050" cy="9653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26F9A-E7F9-44B5-9D00-C710B1957AD0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16940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95725" y="916940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7309-A6CB-40AA-B3E0-A6AE14F60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8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noProof="1" smtClean="0"/>
              <a:t>Marketing communication and unfair competition</a:t>
            </a:r>
            <a:endParaRPr lang="en-GB" noProof="1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Iveta Chadimová</a:t>
            </a:r>
          </a:p>
          <a:p>
            <a:r>
              <a:rPr lang="cs-CZ" dirty="0" smtClean="0"/>
              <a:t>Ph.D. student </a:t>
            </a:r>
          </a:p>
          <a:p>
            <a:r>
              <a:rPr lang="cs-CZ" dirty="0" smtClean="0"/>
              <a:t>Metropolitan University Prague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7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Special legal classifications of unfair competition where we can find parasitism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marketing communications that are parasitic are:</a:t>
            </a:r>
          </a:p>
          <a:p>
            <a:pPr>
              <a:buFont typeface="+mj-lt"/>
              <a:buAutoNum type="alphaUcPeriod"/>
            </a:pPr>
            <a:r>
              <a:rPr lang="en-US" dirty="0"/>
              <a:t>Free - riding on reputation of the undertaking, product or service (§ 2982 NCC)</a:t>
            </a:r>
          </a:p>
          <a:p>
            <a:pPr>
              <a:buFont typeface="+mj-lt"/>
              <a:buAutoNum type="alphaUcPeriod"/>
            </a:pPr>
            <a:r>
              <a:rPr lang="en-US" dirty="0"/>
              <a:t>Commercial Bribery (§ 2983 NCC) – a special sort of parasitism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338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dirty="0" smtClean="0"/>
              <a:t> </a:t>
            </a:r>
            <a:r>
              <a:rPr lang="cs-CZ" dirty="0" err="1" smtClean="0"/>
              <a:t>aggression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A</a:t>
            </a:r>
            <a:r>
              <a:rPr lang="cs-CZ" dirty="0" err="1" smtClean="0"/>
              <a:t>ggression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unfair </a:t>
            </a:r>
            <a:r>
              <a:rPr lang="cs-CZ" dirty="0" err="1" smtClean="0"/>
              <a:t>act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towards</a:t>
            </a:r>
            <a:r>
              <a:rPr lang="cs-CZ" dirty="0" smtClean="0"/>
              <a:t> </a:t>
            </a:r>
            <a:r>
              <a:rPr lang="cs-CZ" dirty="0" err="1" smtClean="0"/>
              <a:t>consumers</a:t>
            </a:r>
            <a:r>
              <a:rPr lang="cs-CZ" dirty="0" smtClean="0"/>
              <a:t>, </a:t>
            </a:r>
            <a:r>
              <a:rPr lang="cs-CZ" dirty="0" err="1" smtClean="0"/>
              <a:t>or</a:t>
            </a:r>
            <a:r>
              <a:rPr lang="cs-CZ" dirty="0" smtClean="0"/>
              <a:t> rival </a:t>
            </a:r>
            <a:r>
              <a:rPr lang="cs-CZ" dirty="0" err="1" smtClean="0"/>
              <a:t>competitors</a:t>
            </a:r>
            <a:r>
              <a:rPr lang="cs-CZ" dirty="0" smtClean="0"/>
              <a:t>,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expressely</a:t>
            </a:r>
            <a:r>
              <a:rPr lang="cs-CZ" dirty="0" smtClean="0"/>
              <a:t> </a:t>
            </a:r>
            <a:r>
              <a:rPr lang="cs-CZ" dirty="0" err="1" smtClean="0"/>
              <a:t>governed</a:t>
            </a:r>
            <a:r>
              <a:rPr lang="cs-CZ" dirty="0" smtClean="0"/>
              <a:t> in New Civil </a:t>
            </a:r>
            <a:r>
              <a:rPr lang="cs-CZ" dirty="0" err="1" smtClean="0"/>
              <a:t>Code</a:t>
            </a:r>
            <a:r>
              <a:rPr lang="cs-CZ" dirty="0" smtClean="0"/>
              <a:t>, but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inferred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lines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provisions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/>
              <a:t> </a:t>
            </a:r>
            <a:r>
              <a:rPr lang="cs-CZ" dirty="0" smtClean="0"/>
              <a:t>: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Denigration</a:t>
            </a:r>
            <a:r>
              <a:rPr lang="cs-CZ" dirty="0" smtClean="0"/>
              <a:t> (§ 2984 NCC)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denigration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damaging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goodwill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another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by </a:t>
            </a:r>
            <a:r>
              <a:rPr lang="cs-CZ" dirty="0" err="1" smtClean="0"/>
              <a:t>untrue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true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.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capable</a:t>
            </a:r>
            <a:r>
              <a:rPr lang="cs-CZ" dirty="0" smtClean="0"/>
              <a:t> to cause </a:t>
            </a:r>
            <a:r>
              <a:rPr lang="cs-CZ" dirty="0" err="1" smtClean="0"/>
              <a:t>him</a:t>
            </a:r>
            <a:r>
              <a:rPr lang="cs-CZ" dirty="0" smtClean="0"/>
              <a:t> a </a:t>
            </a:r>
            <a:r>
              <a:rPr lang="cs-CZ" dirty="0" err="1" smtClean="0"/>
              <a:t>damage</a:t>
            </a:r>
            <a:r>
              <a:rPr lang="cs-CZ" dirty="0" smtClean="0"/>
              <a:t>. </a:t>
            </a:r>
            <a:r>
              <a:rPr lang="cs-CZ" dirty="0" err="1" smtClean="0"/>
              <a:t>Denigration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a marketing </a:t>
            </a:r>
            <a:r>
              <a:rPr lang="cs-CZ" dirty="0" err="1" smtClean="0"/>
              <a:t>communication</a:t>
            </a:r>
            <a:r>
              <a:rPr lang="cs-CZ" dirty="0" smtClean="0"/>
              <a:t>. </a:t>
            </a:r>
          </a:p>
          <a:p>
            <a:pPr>
              <a:buFont typeface="+mj-lt"/>
              <a:buAutoNum type="alphaUcPeriod"/>
            </a:pPr>
            <a:r>
              <a:rPr lang="cs-CZ" dirty="0" smtClean="0"/>
              <a:t>In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cases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smtClean="0"/>
              <a:t>„</a:t>
            </a:r>
            <a:r>
              <a:rPr lang="cs-CZ" dirty="0" err="1" smtClean="0"/>
              <a:t>Violation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secret</a:t>
            </a:r>
            <a:r>
              <a:rPr lang="cs-CZ" dirty="0" smtClean="0"/>
              <a:t>“ (§ 2985 NCC</a:t>
            </a:r>
            <a:r>
              <a:rPr lang="cs-CZ" dirty="0"/>
              <a:t>)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judged</a:t>
            </a:r>
            <a:r>
              <a:rPr lang="cs-CZ" dirty="0"/>
              <a:t> as </a:t>
            </a:r>
            <a:r>
              <a:rPr lang="cs-CZ" dirty="0" err="1" smtClean="0"/>
              <a:t>aggression</a:t>
            </a:r>
            <a:r>
              <a:rPr lang="cs-CZ" dirty="0" smtClean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double </a:t>
            </a:r>
            <a:r>
              <a:rPr lang="cs-CZ" dirty="0" err="1" smtClean="0"/>
              <a:t>protection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secret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Czech </a:t>
            </a:r>
            <a:r>
              <a:rPr lang="cs-CZ" dirty="0" err="1" smtClean="0"/>
              <a:t>law</a:t>
            </a:r>
            <a:r>
              <a:rPr lang="cs-CZ" dirty="0" smtClean="0"/>
              <a:t> – as a </a:t>
            </a:r>
            <a:r>
              <a:rPr lang="cs-CZ" dirty="0" err="1" smtClean="0"/>
              <a:t>right</a:t>
            </a:r>
            <a:r>
              <a:rPr lang="cs-CZ" dirty="0" smtClean="0"/>
              <a:t> in </a:t>
            </a:r>
            <a:r>
              <a:rPr lang="cs-CZ" dirty="0" err="1" smtClean="0"/>
              <a:t>rem</a:t>
            </a:r>
            <a:r>
              <a:rPr lang="cs-CZ" dirty="0" smtClean="0"/>
              <a:t> (§ 504 NCC) and </a:t>
            </a:r>
            <a:r>
              <a:rPr lang="cs-CZ" dirty="0" err="1" smtClean="0"/>
              <a:t>also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.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Unacceptable</a:t>
            </a:r>
            <a:r>
              <a:rPr lang="cs-CZ" dirty="0" smtClean="0"/>
              <a:t> </a:t>
            </a:r>
            <a:r>
              <a:rPr lang="cs-CZ" dirty="0" err="1" smtClean="0"/>
              <a:t>nuisances</a:t>
            </a:r>
            <a:r>
              <a:rPr lang="cs-CZ" dirty="0" smtClean="0"/>
              <a:t> (§ 2986 NCC) –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inserted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NCC </a:t>
            </a:r>
            <a:r>
              <a:rPr lang="cs-CZ" dirty="0" err="1" smtClean="0"/>
              <a:t>due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development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electronic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communications</a:t>
            </a:r>
            <a:r>
              <a:rPr lang="cs-CZ" dirty="0" smtClean="0"/>
              <a:t> and unfair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practices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appeared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. 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Threat</a:t>
            </a:r>
            <a:r>
              <a:rPr lang="cs-CZ" dirty="0" smtClean="0"/>
              <a:t> to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environment</a:t>
            </a:r>
            <a:r>
              <a:rPr lang="cs-CZ" dirty="0" smtClean="0"/>
              <a:t> (§ 2987 NCC) – </a:t>
            </a:r>
            <a:r>
              <a:rPr lang="cs-CZ" dirty="0" err="1" smtClean="0"/>
              <a:t>e.g.the</a:t>
            </a:r>
            <a:r>
              <a:rPr lang="cs-CZ" dirty="0" smtClean="0"/>
              <a:t> </a:t>
            </a:r>
            <a:r>
              <a:rPr lang="cs-CZ" dirty="0" err="1" smtClean="0"/>
              <a:t>toy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market,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dangerous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child</a:t>
            </a:r>
            <a:r>
              <a:rPr lang="cs-CZ" dirty="0" smtClean="0"/>
              <a:t>. In </a:t>
            </a:r>
            <a:r>
              <a:rPr lang="cs-CZ" dirty="0" err="1" smtClean="0"/>
              <a:t>this</a:t>
            </a:r>
            <a:r>
              <a:rPr lang="cs-CZ" dirty="0" smtClean="0"/>
              <a:t> case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directly</a:t>
            </a:r>
            <a:r>
              <a:rPr lang="cs-CZ" dirty="0" smtClean="0"/>
              <a:t> marketing </a:t>
            </a:r>
            <a:r>
              <a:rPr lang="cs-CZ" dirty="0" err="1" smtClean="0"/>
              <a:t>communication</a:t>
            </a:r>
            <a:r>
              <a:rPr lang="cs-CZ" dirty="0" smtClean="0"/>
              <a:t> , but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 </a:t>
            </a:r>
            <a:r>
              <a:rPr lang="cs-CZ" dirty="0" err="1" smtClean="0"/>
              <a:t>itself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occurs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market and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dangerous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opposite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aggression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initiative</a:t>
            </a:r>
            <a:r>
              <a:rPr lang="cs-CZ" dirty="0" smtClean="0"/>
              <a:t>.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abstract</a:t>
            </a:r>
            <a:r>
              <a:rPr lang="cs-CZ" dirty="0" smtClean="0"/>
              <a:t> </a:t>
            </a:r>
            <a:r>
              <a:rPr lang="cs-CZ" dirty="0" err="1" smtClean="0"/>
              <a:t>measure</a:t>
            </a:r>
            <a:r>
              <a:rPr lang="cs-CZ" dirty="0" smtClean="0"/>
              <a:t> are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morals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competition</a:t>
            </a:r>
            <a:r>
              <a:rPr lang="cs-CZ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protection</a:t>
            </a:r>
            <a:r>
              <a:rPr lang="cs-CZ" dirty="0" smtClean="0"/>
              <a:t> </a:t>
            </a:r>
            <a:r>
              <a:rPr lang="cs-CZ" dirty="0" smtClean="0"/>
              <a:t>and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persons</a:t>
            </a:r>
            <a:r>
              <a:rPr lang="cs-CZ" dirty="0" smtClean="0"/>
              <a:t> </a:t>
            </a:r>
            <a:r>
              <a:rPr lang="cs-CZ" dirty="0" err="1" smtClean="0"/>
              <a:t>entitled</a:t>
            </a:r>
            <a:r>
              <a:rPr lang="cs-CZ" dirty="0" smtClean="0"/>
              <a:t> to </a:t>
            </a:r>
            <a:r>
              <a:rPr lang="cs-CZ" dirty="0" err="1" smtClean="0"/>
              <a:t>request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protection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include</a:t>
            </a:r>
            <a:r>
              <a:rPr lang="cs-CZ" dirty="0" smtClean="0"/>
              <a:t>: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Cease</a:t>
            </a:r>
            <a:r>
              <a:rPr lang="cs-CZ" dirty="0" smtClean="0"/>
              <a:t> and </a:t>
            </a:r>
            <a:r>
              <a:rPr lang="cs-CZ" dirty="0" err="1" smtClean="0"/>
              <a:t>desist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refrain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specific</a:t>
            </a:r>
            <a:r>
              <a:rPr lang="cs-CZ" dirty="0" smtClean="0"/>
              <a:t> </a:t>
            </a:r>
            <a:r>
              <a:rPr lang="cs-CZ" dirty="0" err="1" smtClean="0"/>
              <a:t>advertising</a:t>
            </a:r>
            <a:r>
              <a:rPr lang="cs-CZ" dirty="0" smtClean="0"/>
              <a:t>)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Order</a:t>
            </a:r>
            <a:r>
              <a:rPr lang="cs-CZ" dirty="0" smtClean="0"/>
              <a:t> to </a:t>
            </a:r>
            <a:r>
              <a:rPr lang="cs-CZ" dirty="0" err="1" smtClean="0"/>
              <a:t>withdraw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recall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Change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and </a:t>
            </a:r>
            <a:r>
              <a:rPr lang="cs-CZ" dirty="0" err="1" smtClean="0"/>
              <a:t>registering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Commercial</a:t>
            </a:r>
            <a:r>
              <a:rPr lang="cs-CZ" dirty="0" smtClean="0"/>
              <a:t> </a:t>
            </a:r>
            <a:r>
              <a:rPr lang="cs-CZ" dirty="0" err="1" smtClean="0"/>
              <a:t>Register</a:t>
            </a:r>
            <a:r>
              <a:rPr lang="cs-CZ" dirty="0" smtClean="0"/>
              <a:t>)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Compensation</a:t>
            </a:r>
            <a:r>
              <a:rPr lang="cs-CZ" dirty="0" smtClean="0"/>
              <a:t> as a </a:t>
            </a:r>
            <a:r>
              <a:rPr lang="cs-CZ" dirty="0" err="1" smtClean="0"/>
              <a:t>remedy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non-</a:t>
            </a:r>
            <a:r>
              <a:rPr lang="cs-CZ" dirty="0" err="1" smtClean="0"/>
              <a:t>pecuniary</a:t>
            </a:r>
            <a:r>
              <a:rPr lang="cs-CZ" dirty="0" smtClean="0"/>
              <a:t> </a:t>
            </a:r>
            <a:r>
              <a:rPr lang="cs-CZ" dirty="0" err="1" smtClean="0"/>
              <a:t>damage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apology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press</a:t>
            </a:r>
            <a:r>
              <a:rPr lang="cs-CZ" dirty="0" smtClean="0"/>
              <a:t>,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payment</a:t>
            </a:r>
            <a:r>
              <a:rPr lang="cs-CZ" dirty="0" smtClean="0"/>
              <a:t> in </a:t>
            </a:r>
            <a:r>
              <a:rPr lang="cs-CZ" dirty="0" smtClean="0"/>
              <a:t>cash,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are </a:t>
            </a:r>
            <a:r>
              <a:rPr lang="cs-CZ" dirty="0" err="1" smtClean="0"/>
              <a:t>reasonable</a:t>
            </a:r>
            <a:r>
              <a:rPr lang="cs-CZ" dirty="0" smtClean="0"/>
              <a:t> </a:t>
            </a:r>
            <a:r>
              <a:rPr lang="cs-CZ" dirty="0" err="1" smtClean="0"/>
              <a:t>grounds</a:t>
            </a:r>
            <a:r>
              <a:rPr lang="cs-CZ" dirty="0" smtClean="0"/>
              <a:t>).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Damages</a:t>
            </a:r>
            <a:r>
              <a:rPr lang="cs-CZ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property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specific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diminished</a:t>
            </a:r>
            <a:r>
              <a:rPr lang="cs-CZ" dirty="0" smtClean="0"/>
              <a:t>,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competitive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another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)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Unjust</a:t>
            </a:r>
            <a:r>
              <a:rPr lang="cs-CZ" dirty="0" smtClean="0"/>
              <a:t> </a:t>
            </a:r>
            <a:r>
              <a:rPr lang="cs-CZ" dirty="0" err="1" smtClean="0"/>
              <a:t>enrichment</a:t>
            </a:r>
            <a:r>
              <a:rPr lang="cs-CZ" dirty="0" smtClean="0"/>
              <a:t> (</a:t>
            </a:r>
            <a:r>
              <a:rPr lang="cs-CZ" dirty="0" err="1" smtClean="0"/>
              <a:t>e.g.illegal</a:t>
            </a:r>
            <a:r>
              <a:rPr lang="cs-CZ" dirty="0" smtClean="0"/>
              <a:t> profit by </a:t>
            </a:r>
            <a:r>
              <a:rPr lang="cs-CZ" dirty="0" smtClean="0"/>
              <a:t>a </a:t>
            </a:r>
            <a:r>
              <a:rPr lang="cs-CZ" dirty="0" err="1" smtClean="0"/>
              <a:t>specific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enriched</a:t>
            </a:r>
            <a:r>
              <a:rPr lang="cs-CZ" dirty="0" smtClean="0"/>
              <a:t> </a:t>
            </a:r>
            <a:r>
              <a:rPr lang="cs-CZ" dirty="0" err="1" smtClean="0"/>
              <a:t>himself</a:t>
            </a:r>
            <a:r>
              <a:rPr lang="cs-CZ" dirty="0" smtClean="0"/>
              <a:t> by </a:t>
            </a:r>
            <a:r>
              <a:rPr lang="cs-CZ" dirty="0" err="1" smtClean="0"/>
              <a:t>copying</a:t>
            </a:r>
            <a:r>
              <a:rPr lang="cs-CZ" dirty="0" smtClean="0"/>
              <a:t> </a:t>
            </a:r>
            <a:r>
              <a:rPr lang="cs-CZ" dirty="0" err="1" smtClean="0"/>
              <a:t>another</a:t>
            </a:r>
            <a:r>
              <a:rPr lang="cs-CZ" dirty="0" smtClean="0"/>
              <a:t> </a:t>
            </a:r>
            <a:r>
              <a:rPr lang="cs-CZ" dirty="0" err="1" smtClean="0"/>
              <a:t>imaginative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)</a:t>
            </a:r>
          </a:p>
          <a:p>
            <a:r>
              <a:rPr lang="cs-CZ" u="sng" dirty="0" smtClean="0"/>
              <a:t>Person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actively</a:t>
            </a:r>
            <a:r>
              <a:rPr lang="cs-CZ" dirty="0" smtClean="0"/>
              <a:t> </a:t>
            </a:r>
            <a:r>
              <a:rPr lang="cs-CZ" dirty="0" err="1" smtClean="0"/>
              <a:t>entitled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locus</a:t>
            </a:r>
            <a:r>
              <a:rPr lang="cs-CZ" dirty="0"/>
              <a:t> </a:t>
            </a:r>
            <a:r>
              <a:rPr lang="cs-CZ" dirty="0" err="1"/>
              <a:t>standi</a:t>
            </a:r>
            <a:r>
              <a:rPr lang="cs-CZ" dirty="0" smtClean="0"/>
              <a:t>) to </a:t>
            </a:r>
            <a:r>
              <a:rPr lang="cs-CZ" dirty="0" err="1" smtClean="0"/>
              <a:t>request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court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Not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customer</a:t>
            </a:r>
            <a:r>
              <a:rPr lang="cs-CZ" dirty="0" smtClean="0"/>
              <a:t>, but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smtClean="0"/>
              <a:t>a natural </a:t>
            </a:r>
            <a:r>
              <a:rPr lang="cs-CZ" dirty="0" smtClean="0"/>
              <a:t>person, </a:t>
            </a:r>
            <a:r>
              <a:rPr lang="cs-CZ" dirty="0" err="1" smtClean="0"/>
              <a:t>whose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unfairly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in </a:t>
            </a:r>
            <a:r>
              <a:rPr lang="cs-CZ" dirty="0" err="1" smtClean="0"/>
              <a:t>advertising</a:t>
            </a:r>
            <a:r>
              <a:rPr lang="cs-CZ" dirty="0" smtClean="0"/>
              <a:t>).</a:t>
            </a:r>
          </a:p>
          <a:p>
            <a:r>
              <a:rPr lang="cs-CZ" dirty="0" smtClean="0"/>
              <a:t>Person (</a:t>
            </a:r>
            <a:r>
              <a:rPr lang="cs-CZ" dirty="0" err="1" smtClean="0"/>
              <a:t>passively</a:t>
            </a:r>
            <a:r>
              <a:rPr lang="cs-CZ" dirty="0" smtClean="0"/>
              <a:t>) </a:t>
            </a:r>
            <a:r>
              <a:rPr lang="cs-CZ" dirty="0" err="1" smtClean="0"/>
              <a:t>entitled</a:t>
            </a:r>
            <a:r>
              <a:rPr lang="cs-CZ" dirty="0" smtClean="0"/>
              <a:t> to </a:t>
            </a:r>
            <a:r>
              <a:rPr lang="cs-CZ" dirty="0" err="1" smtClean="0"/>
              <a:t>request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court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a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committed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auxiliary</a:t>
            </a:r>
            <a:r>
              <a:rPr lang="cs-CZ" dirty="0" smtClean="0"/>
              <a:t> person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smtClean="0"/>
              <a:t>made </a:t>
            </a:r>
            <a:r>
              <a:rPr lang="cs-CZ" dirty="0"/>
              <a:t>a </a:t>
            </a:r>
            <a:r>
              <a:rPr lang="cs-CZ" dirty="0" err="1"/>
              <a:t>contribution</a:t>
            </a:r>
            <a:r>
              <a:rPr lang="cs-CZ" dirty="0"/>
              <a:t> </a:t>
            </a:r>
            <a:r>
              <a:rPr lang="cs-CZ" dirty="0" smtClean="0"/>
              <a:t>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disclosure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secret</a:t>
            </a:r>
            <a:r>
              <a:rPr lang="cs-CZ" dirty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bribery</a:t>
            </a:r>
            <a:r>
              <a:rPr lang="cs-CZ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4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Conclusion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private</a:t>
            </a:r>
            <a:r>
              <a:rPr lang="cs-CZ" dirty="0" smtClean="0"/>
              <a:t> standard in </a:t>
            </a:r>
            <a:r>
              <a:rPr lang="cs-CZ" dirty="0" err="1" smtClean="0"/>
              <a:t>the</a:t>
            </a:r>
            <a:r>
              <a:rPr lang="cs-CZ" dirty="0" smtClean="0"/>
              <a:t> Czech Republic,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regulates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protection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 </a:t>
            </a:r>
            <a:r>
              <a:rPr lang="cs-CZ" dirty="0" err="1" smtClean="0"/>
              <a:t>th</a:t>
            </a:r>
            <a:r>
              <a:rPr lang="cs-CZ" dirty="0" smtClean="0"/>
              <a:t> </a:t>
            </a:r>
            <a:r>
              <a:rPr lang="cs-CZ" dirty="0" err="1" smtClean="0"/>
              <a:t>January</a:t>
            </a:r>
            <a:r>
              <a:rPr lang="cs-CZ" dirty="0" smtClean="0"/>
              <a:t> 2014 </a:t>
            </a:r>
            <a:r>
              <a:rPr lang="cs-CZ" dirty="0" err="1" smtClean="0"/>
              <a:t>is</a:t>
            </a:r>
            <a:r>
              <a:rPr lang="cs-CZ" dirty="0" smtClean="0"/>
              <a:t> Civil </a:t>
            </a:r>
            <a:r>
              <a:rPr lang="cs-CZ" dirty="0" err="1" smtClean="0"/>
              <a:t>Code</a:t>
            </a:r>
            <a:r>
              <a:rPr lang="cs-CZ" dirty="0" smtClean="0"/>
              <a:t> no. 89/2012 </a:t>
            </a:r>
            <a:r>
              <a:rPr lang="cs-CZ" dirty="0" err="1" smtClean="0"/>
              <a:t>Coll</a:t>
            </a:r>
            <a:r>
              <a:rPr lang="cs-CZ" dirty="0" smtClean="0"/>
              <a:t>. (New Civil </a:t>
            </a:r>
            <a:r>
              <a:rPr lang="cs-CZ" dirty="0" err="1" smtClean="0"/>
              <a:t>Code</a:t>
            </a:r>
            <a:r>
              <a:rPr lang="cs-CZ" dirty="0" smtClean="0"/>
              <a:t>)</a:t>
            </a:r>
          </a:p>
          <a:p>
            <a:r>
              <a:rPr lang="cs-CZ" dirty="0" smtClean="0"/>
              <a:t>NCC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regulates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smtClean="0"/>
              <a:t>area </a:t>
            </a:r>
            <a:r>
              <a:rPr lang="cs-CZ" dirty="0" err="1" smtClean="0"/>
              <a:t>of</a:t>
            </a:r>
            <a:r>
              <a:rPr lang="cs-CZ" dirty="0" smtClean="0"/>
              <a:t> fair use </a:t>
            </a:r>
            <a:r>
              <a:rPr lang="cs-CZ" dirty="0" err="1" smtClean="0"/>
              <a:t>of</a:t>
            </a:r>
            <a:r>
              <a:rPr lang="cs-CZ" dirty="0" smtClean="0"/>
              <a:t> marketing </a:t>
            </a:r>
            <a:r>
              <a:rPr lang="cs-CZ" dirty="0" err="1" smtClean="0"/>
              <a:t>communications</a:t>
            </a:r>
            <a:r>
              <a:rPr lang="cs-CZ" dirty="0" smtClean="0"/>
              <a:t>. </a:t>
            </a:r>
            <a:r>
              <a:rPr lang="cs-CZ" dirty="0" err="1" smtClean="0"/>
              <a:t>Crucial</a:t>
            </a:r>
            <a:r>
              <a:rPr lang="cs-CZ" dirty="0" smtClean="0"/>
              <a:t> </a:t>
            </a:r>
            <a:r>
              <a:rPr lang="cs-CZ" dirty="0" smtClean="0"/>
              <a:t>part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contains</a:t>
            </a:r>
            <a:r>
              <a:rPr lang="cs-CZ" dirty="0" smtClean="0"/>
              <a:t> </a:t>
            </a:r>
            <a:r>
              <a:rPr lang="cs-CZ" dirty="0" err="1" smtClean="0"/>
              <a:t>legislation</a:t>
            </a:r>
            <a:r>
              <a:rPr lang="cs-CZ" dirty="0" smtClean="0"/>
              <a:t> </a:t>
            </a:r>
            <a:r>
              <a:rPr lang="cs-CZ" dirty="0" err="1" smtClean="0"/>
              <a:t>protecting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NCC </a:t>
            </a:r>
            <a:r>
              <a:rPr lang="cs-CZ" dirty="0" err="1" smtClean="0"/>
              <a:t>doesn‘t</a:t>
            </a:r>
            <a:r>
              <a:rPr lang="cs-CZ" dirty="0" smtClean="0"/>
              <a:t> </a:t>
            </a:r>
            <a:r>
              <a:rPr lang="cs-CZ" dirty="0" err="1" smtClean="0"/>
              <a:t>differ</a:t>
            </a:r>
            <a:r>
              <a:rPr lang="cs-CZ" dirty="0" smtClean="0"/>
              <a:t> </a:t>
            </a:r>
            <a:r>
              <a:rPr lang="cs-CZ" dirty="0" err="1" smtClean="0"/>
              <a:t>significantly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previous</a:t>
            </a:r>
            <a:r>
              <a:rPr lang="cs-CZ" dirty="0" smtClean="0"/>
              <a:t> </a:t>
            </a:r>
            <a:r>
              <a:rPr lang="cs-CZ" dirty="0" err="1" smtClean="0"/>
              <a:t>legislation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.</a:t>
            </a:r>
          </a:p>
          <a:p>
            <a:r>
              <a:rPr lang="cs-CZ" dirty="0" smtClean="0"/>
              <a:t>As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legislation</a:t>
            </a:r>
            <a:r>
              <a:rPr lang="cs-CZ" dirty="0" smtClean="0"/>
              <a:t> and </a:t>
            </a:r>
            <a:r>
              <a:rPr lang="cs-CZ" dirty="0" err="1" smtClean="0"/>
              <a:t>practical</a:t>
            </a:r>
            <a:r>
              <a:rPr lang="cs-CZ" dirty="0" smtClean="0"/>
              <a:t> use, NCC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built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philosophy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natural </a:t>
            </a:r>
            <a:r>
              <a:rPr lang="cs-CZ" dirty="0" err="1" smtClean="0"/>
              <a:t>law</a:t>
            </a:r>
            <a:r>
              <a:rPr lang="cs-CZ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1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attention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Iveta Chadimová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aim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presentation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aim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presentation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to </a:t>
            </a:r>
            <a:r>
              <a:rPr lang="cs-CZ" dirty="0" err="1" smtClean="0"/>
              <a:t>seek</a:t>
            </a:r>
            <a:r>
              <a:rPr lang="cs-CZ" dirty="0" smtClean="0"/>
              <a:t> </a:t>
            </a:r>
            <a:r>
              <a:rPr lang="cs-CZ" dirty="0" err="1" smtClean="0"/>
              <a:t>connections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marketing </a:t>
            </a:r>
            <a:r>
              <a:rPr lang="cs-CZ" dirty="0" err="1" smtClean="0"/>
              <a:t>communications</a:t>
            </a:r>
            <a:r>
              <a:rPr lang="cs-CZ" dirty="0" smtClean="0"/>
              <a:t> and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note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marketing </a:t>
            </a:r>
            <a:r>
              <a:rPr lang="cs-CZ" dirty="0" err="1" smtClean="0"/>
              <a:t>communications</a:t>
            </a:r>
            <a:r>
              <a:rPr lang="cs-CZ" dirty="0" smtClean="0"/>
              <a:t> are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may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deemed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fair </a:t>
            </a:r>
            <a:r>
              <a:rPr lang="cs-CZ" dirty="0" err="1" smtClean="0"/>
              <a:t>or</a:t>
            </a:r>
            <a:r>
              <a:rPr lang="cs-CZ" dirty="0" smtClean="0"/>
              <a:t> unfair.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99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err="1" smtClean="0"/>
              <a:t>Definitions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marketing, marketing </a:t>
            </a:r>
            <a:r>
              <a:rPr lang="cs-CZ" sz="2800" dirty="0" err="1" smtClean="0"/>
              <a:t>communication</a:t>
            </a:r>
            <a:r>
              <a:rPr lang="cs-CZ" sz="2800" dirty="0" smtClean="0"/>
              <a:t> and basic </a:t>
            </a:r>
            <a:r>
              <a:rPr lang="cs-CZ" sz="2800" dirty="0" err="1" smtClean="0"/>
              <a:t>types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competitive</a:t>
            </a:r>
            <a:r>
              <a:rPr lang="cs-CZ" sz="2800" dirty="0" smtClean="0"/>
              <a:t> </a:t>
            </a:r>
            <a:r>
              <a:rPr lang="cs-CZ" sz="2800" dirty="0" err="1" smtClean="0"/>
              <a:t>behaviour</a:t>
            </a:r>
            <a:r>
              <a:rPr lang="cs-CZ" sz="2800" dirty="0" smtClean="0"/>
              <a:t> </a:t>
            </a:r>
            <a:r>
              <a:rPr lang="cs-CZ" sz="2800" dirty="0" err="1" smtClean="0"/>
              <a:t>punishable</a:t>
            </a:r>
            <a:r>
              <a:rPr lang="cs-CZ" sz="2800" dirty="0" smtClean="0"/>
              <a:t> by unfair </a:t>
            </a:r>
            <a:r>
              <a:rPr lang="cs-CZ" sz="2800" dirty="0" err="1" smtClean="0"/>
              <a:t>competition</a:t>
            </a:r>
            <a:r>
              <a:rPr lang="cs-CZ" sz="2800" dirty="0" smtClean="0"/>
              <a:t> </a:t>
            </a:r>
            <a:r>
              <a:rPr lang="cs-CZ" sz="2800" dirty="0" err="1" smtClean="0"/>
              <a:t>law</a:t>
            </a:r>
            <a:endParaRPr lang="en-GB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Marketing </a:t>
            </a:r>
            <a:r>
              <a:rPr lang="cs-CZ" dirty="0" err="1" smtClean="0"/>
              <a:t>is</a:t>
            </a:r>
            <a:r>
              <a:rPr lang="cs-CZ" dirty="0" smtClean="0"/>
              <a:t> a business </a:t>
            </a:r>
            <a:r>
              <a:rPr lang="cs-CZ" dirty="0" err="1" smtClean="0"/>
              <a:t>strategy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aims</a:t>
            </a:r>
            <a:r>
              <a:rPr lang="cs-CZ" dirty="0" smtClean="0"/>
              <a:t> to </a:t>
            </a:r>
            <a:r>
              <a:rPr lang="cs-CZ" dirty="0" err="1" smtClean="0"/>
              <a:t>sell</a:t>
            </a:r>
            <a:r>
              <a:rPr lang="cs-CZ" dirty="0" smtClean="0"/>
              <a:t> as many </a:t>
            </a:r>
            <a:r>
              <a:rPr lang="cs-CZ" dirty="0" err="1" smtClean="0"/>
              <a:t>goods</a:t>
            </a:r>
            <a:r>
              <a:rPr lang="cs-CZ" dirty="0" smtClean="0"/>
              <a:t> as </a:t>
            </a:r>
            <a:r>
              <a:rPr lang="cs-CZ" dirty="0" err="1" smtClean="0"/>
              <a:t>possible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premium</a:t>
            </a:r>
            <a:r>
              <a:rPr lang="cs-CZ" dirty="0" smtClean="0"/>
              <a:t> </a:t>
            </a:r>
            <a:r>
              <a:rPr lang="cs-CZ" dirty="0" err="1" smtClean="0"/>
              <a:t>prices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Marketing </a:t>
            </a:r>
            <a:r>
              <a:rPr lang="cs-CZ" dirty="0" err="1" smtClean="0"/>
              <a:t>communications</a:t>
            </a:r>
            <a:r>
              <a:rPr lang="cs-CZ" dirty="0" smtClean="0"/>
              <a:t> are </a:t>
            </a:r>
            <a:r>
              <a:rPr lang="cs-CZ" dirty="0" err="1" smtClean="0"/>
              <a:t>signals</a:t>
            </a:r>
            <a:r>
              <a:rPr lang="cs-CZ" dirty="0" smtClean="0"/>
              <a:t> by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trying</a:t>
            </a:r>
            <a:r>
              <a:rPr lang="cs-CZ" dirty="0" smtClean="0"/>
              <a:t> to influence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behaviour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consumers</a:t>
            </a:r>
            <a:r>
              <a:rPr lang="cs-CZ" dirty="0" smtClean="0"/>
              <a:t>, rival </a:t>
            </a:r>
            <a:r>
              <a:rPr lang="cs-CZ" dirty="0" err="1" smtClean="0"/>
              <a:t>companies</a:t>
            </a:r>
            <a:r>
              <a:rPr lang="cs-CZ" dirty="0" smtClean="0"/>
              <a:t> and </a:t>
            </a:r>
            <a:r>
              <a:rPr lang="cs-CZ" dirty="0" err="1" smtClean="0"/>
              <a:t>other</a:t>
            </a:r>
            <a:r>
              <a:rPr lang="cs-CZ" dirty="0" smtClean="0"/>
              <a:t> market </a:t>
            </a:r>
            <a:r>
              <a:rPr lang="cs-CZ" dirty="0" err="1" smtClean="0"/>
              <a:t>participants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Competitive</a:t>
            </a:r>
            <a:r>
              <a:rPr lang="cs-CZ" dirty="0" smtClean="0"/>
              <a:t> </a:t>
            </a:r>
            <a:r>
              <a:rPr lang="cs-CZ" dirty="0" err="1" smtClean="0"/>
              <a:t>behaviour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possible</a:t>
            </a:r>
            <a:r>
              <a:rPr lang="cs-CZ" dirty="0" smtClean="0"/>
              <a:t> to </a:t>
            </a:r>
            <a:r>
              <a:rPr lang="cs-CZ" dirty="0" err="1" smtClean="0"/>
              <a:t>divide</a:t>
            </a:r>
            <a:r>
              <a:rPr lang="cs-CZ" dirty="0" smtClean="0"/>
              <a:t> as fair </a:t>
            </a:r>
            <a:r>
              <a:rPr lang="cs-CZ" dirty="0" err="1" smtClean="0"/>
              <a:t>or</a:t>
            </a:r>
            <a:r>
              <a:rPr lang="cs-CZ" dirty="0" smtClean="0"/>
              <a:t> unfair.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extreme</a:t>
            </a:r>
            <a:r>
              <a:rPr lang="cs-CZ" dirty="0" smtClean="0"/>
              <a:t> </a:t>
            </a:r>
            <a:r>
              <a:rPr lang="cs-CZ" dirty="0" err="1" smtClean="0"/>
              <a:t>poles</a:t>
            </a:r>
            <a:r>
              <a:rPr lang="cs-CZ" dirty="0" smtClean="0"/>
              <a:t>  </a:t>
            </a:r>
            <a:r>
              <a:rPr lang="cs-CZ" dirty="0" err="1" smtClean="0"/>
              <a:t>of</a:t>
            </a:r>
            <a:r>
              <a:rPr lang="cs-CZ" dirty="0" smtClean="0"/>
              <a:t> fair and unfair </a:t>
            </a:r>
            <a:r>
              <a:rPr lang="cs-CZ" dirty="0" err="1" smtClean="0"/>
              <a:t>behaviour</a:t>
            </a:r>
            <a:r>
              <a:rPr lang="cs-CZ" dirty="0" smtClean="0"/>
              <a:t> are: </a:t>
            </a:r>
          </a:p>
          <a:p>
            <a:r>
              <a:rPr lang="cs-CZ" dirty="0" smtClean="0"/>
              <a:t>LURING versus DECEPTION, INITIATIVE versus AGGRESSION, SYMBIOSIS versus PARASITISM</a:t>
            </a:r>
          </a:p>
          <a:p>
            <a:pPr marL="0" indent="0">
              <a:buNone/>
            </a:pPr>
            <a:r>
              <a:rPr lang="cs-CZ" dirty="0" err="1"/>
              <a:t>W</a:t>
            </a:r>
            <a:r>
              <a:rPr lang="cs-CZ" dirty="0" err="1" smtClean="0"/>
              <a:t>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dirty="0" smtClean="0"/>
              <a:t> marketing </a:t>
            </a:r>
            <a:r>
              <a:rPr lang="cs-CZ" dirty="0" err="1" smtClean="0"/>
              <a:t>communications</a:t>
            </a:r>
            <a:r>
              <a:rPr lang="cs-CZ" dirty="0" smtClean="0"/>
              <a:t>, </a:t>
            </a:r>
            <a:r>
              <a:rPr lang="cs-CZ" dirty="0" err="1" smtClean="0"/>
              <a:t>betwen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extreme</a:t>
            </a:r>
            <a:r>
              <a:rPr lang="cs-CZ" dirty="0"/>
              <a:t> </a:t>
            </a:r>
            <a:r>
              <a:rPr lang="cs-CZ" dirty="0" err="1" smtClean="0"/>
              <a:t>poles</a:t>
            </a:r>
            <a:r>
              <a:rPr lang="cs-CZ" dirty="0" smtClean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 smtClean="0"/>
              <a:t>fairness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clear</a:t>
            </a:r>
            <a:r>
              <a:rPr lang="cs-CZ" dirty="0" smtClean="0"/>
              <a:t>.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say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are in </a:t>
            </a:r>
            <a:r>
              <a:rPr lang="cs-CZ" dirty="0" err="1" smtClean="0"/>
              <a:t>grey</a:t>
            </a:r>
            <a:r>
              <a:rPr lang="cs-CZ" dirty="0" smtClean="0"/>
              <a:t> </a:t>
            </a:r>
            <a:r>
              <a:rPr lang="cs-CZ" dirty="0" err="1" smtClean="0"/>
              <a:t>zones</a:t>
            </a:r>
            <a:r>
              <a:rPr lang="cs-CZ" dirty="0" smtClean="0"/>
              <a:t>.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fairness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unfairness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judged</a:t>
            </a:r>
            <a:r>
              <a:rPr lang="cs-CZ" dirty="0" smtClean="0"/>
              <a:t> by </a:t>
            </a:r>
            <a:r>
              <a:rPr lang="cs-CZ" dirty="0" err="1" smtClean="0"/>
              <a:t>court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49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Private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 </a:t>
            </a:r>
            <a:r>
              <a:rPr lang="cs-CZ" dirty="0" err="1" smtClean="0"/>
              <a:t>legislation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Czech Republic </a:t>
            </a:r>
            <a:r>
              <a:rPr lang="cs-CZ" dirty="0" err="1" smtClean="0"/>
              <a:t>under</a:t>
            </a:r>
            <a:r>
              <a:rPr lang="cs-CZ" dirty="0" smtClean="0"/>
              <a:t> New Civil </a:t>
            </a:r>
            <a:r>
              <a:rPr lang="cs-CZ" dirty="0" err="1" smtClean="0"/>
              <a:t>Code</a:t>
            </a:r>
            <a:r>
              <a:rPr lang="cs-CZ" dirty="0" smtClean="0"/>
              <a:t> 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included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 89/2012 </a:t>
            </a:r>
            <a:r>
              <a:rPr lang="cs-CZ" dirty="0" err="1" smtClean="0"/>
              <a:t>Coll</a:t>
            </a:r>
            <a:r>
              <a:rPr lang="cs-CZ" dirty="0" smtClean="0"/>
              <a:t>. (</a:t>
            </a:r>
            <a:r>
              <a:rPr lang="cs-CZ" dirty="0" err="1" smtClean="0"/>
              <a:t>called</a:t>
            </a:r>
            <a:r>
              <a:rPr lang="cs-CZ" dirty="0" smtClean="0"/>
              <a:t> New Civil </a:t>
            </a:r>
            <a:r>
              <a:rPr lang="cs-CZ" dirty="0" err="1" smtClean="0"/>
              <a:t>Code</a:t>
            </a:r>
            <a:r>
              <a:rPr lang="cs-CZ" dirty="0" smtClean="0"/>
              <a:t>)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1th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January</a:t>
            </a:r>
            <a:r>
              <a:rPr lang="cs-CZ" dirty="0" smtClean="0"/>
              <a:t> 2014. 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 </a:t>
            </a:r>
            <a:r>
              <a:rPr lang="cs-CZ" dirty="0" err="1" smtClean="0"/>
              <a:t>provides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marketing </a:t>
            </a:r>
            <a:r>
              <a:rPr lang="cs-CZ" dirty="0" err="1" smtClean="0"/>
              <a:t>communication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described</a:t>
            </a:r>
            <a:r>
              <a:rPr lang="cs-CZ" dirty="0" smtClean="0"/>
              <a:t> as fair </a:t>
            </a:r>
            <a:r>
              <a:rPr lang="cs-CZ" dirty="0" err="1" smtClean="0"/>
              <a:t>or</a:t>
            </a:r>
            <a:r>
              <a:rPr lang="cs-CZ" dirty="0" smtClean="0"/>
              <a:t> unfair.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based</a:t>
            </a:r>
            <a:r>
              <a:rPr lang="cs-CZ" dirty="0" smtClean="0"/>
              <a:t> on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clause</a:t>
            </a:r>
            <a:r>
              <a:rPr lang="cs-CZ" dirty="0" smtClean="0"/>
              <a:t> (§2976 (1) NCC) and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u="sng" dirty="0" err="1" smtClean="0"/>
              <a:t>illustrative</a:t>
            </a:r>
            <a:r>
              <a:rPr lang="cs-CZ" dirty="0" smtClean="0"/>
              <a:t> 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(§ 2976 (2) NCC). </a:t>
            </a:r>
          </a:p>
          <a:p>
            <a:r>
              <a:rPr lang="cs-CZ" dirty="0" err="1"/>
              <a:t>The</a:t>
            </a:r>
            <a:r>
              <a:rPr lang="cs-CZ" dirty="0"/>
              <a:t> list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illustrative</a:t>
            </a:r>
            <a:r>
              <a:rPr lang="cs-CZ" dirty="0"/>
              <a:t> 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/>
              <a:t>competitive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/>
              <a:t>occur</a:t>
            </a:r>
            <a:r>
              <a:rPr lang="cs-CZ" dirty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practice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are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competitive</a:t>
            </a:r>
            <a:r>
              <a:rPr lang="cs-CZ" dirty="0" smtClean="0"/>
              <a:t> </a:t>
            </a:r>
            <a:r>
              <a:rPr lang="cs-CZ" dirty="0" err="1" smtClean="0"/>
              <a:t>conducts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are </a:t>
            </a:r>
            <a:r>
              <a:rPr lang="cs-CZ" dirty="0" err="1" smtClean="0"/>
              <a:t>conceived</a:t>
            </a:r>
            <a:r>
              <a:rPr lang="cs-CZ" dirty="0" smtClean="0"/>
              <a:t> more </a:t>
            </a:r>
            <a:r>
              <a:rPr lang="cs-CZ" dirty="0" err="1" smtClean="0"/>
              <a:t>specifically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provisions</a:t>
            </a:r>
            <a:r>
              <a:rPr lang="cs-CZ" dirty="0"/>
              <a:t> §§ 2977 – 2987 NCC.</a:t>
            </a:r>
          </a:p>
          <a:p>
            <a:r>
              <a:rPr lang="cs-CZ" dirty="0" err="1"/>
              <a:t>M</a:t>
            </a:r>
            <a:r>
              <a:rPr lang="cs-CZ" dirty="0" err="1" smtClean="0"/>
              <a:t>eans</a:t>
            </a:r>
            <a:r>
              <a:rPr lang="cs-CZ" dirty="0" smtClean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protection</a:t>
            </a:r>
            <a:r>
              <a:rPr lang="cs-CZ" dirty="0" smtClean="0"/>
              <a:t> </a:t>
            </a:r>
            <a:r>
              <a:rPr lang="cs-CZ" dirty="0" err="1"/>
              <a:t>against</a:t>
            </a:r>
            <a:r>
              <a:rPr lang="cs-CZ" dirty="0"/>
              <a:t> unfair </a:t>
            </a:r>
            <a:r>
              <a:rPr lang="cs-CZ" dirty="0" err="1" smtClean="0"/>
              <a:t>competition</a:t>
            </a:r>
            <a:r>
              <a:rPr lang="cs-CZ" dirty="0"/>
              <a:t> </a:t>
            </a:r>
            <a:r>
              <a:rPr lang="cs-CZ" dirty="0" smtClean="0"/>
              <a:t>and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persons</a:t>
            </a:r>
            <a:r>
              <a:rPr lang="cs-CZ" dirty="0" smtClean="0"/>
              <a:t> </a:t>
            </a:r>
            <a:r>
              <a:rPr lang="cs-CZ" dirty="0" err="1" smtClean="0"/>
              <a:t>entitled</a:t>
            </a:r>
            <a:r>
              <a:rPr lang="cs-CZ" dirty="0" smtClean="0"/>
              <a:t> to </a:t>
            </a:r>
            <a:r>
              <a:rPr lang="cs-CZ" dirty="0" err="1" smtClean="0"/>
              <a:t>request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court</a:t>
            </a:r>
            <a:r>
              <a:rPr lang="cs-CZ" dirty="0" smtClean="0"/>
              <a:t>, are </a:t>
            </a:r>
            <a:r>
              <a:rPr lang="cs-CZ" dirty="0" err="1" smtClean="0"/>
              <a:t>governed</a:t>
            </a:r>
            <a:r>
              <a:rPr lang="cs-CZ" dirty="0" smtClean="0"/>
              <a:t> in </a:t>
            </a:r>
            <a:r>
              <a:rPr lang="cs-CZ" dirty="0" err="1" smtClean="0"/>
              <a:t>provisions</a:t>
            </a:r>
            <a:r>
              <a:rPr lang="cs-CZ" dirty="0" smtClean="0"/>
              <a:t> </a:t>
            </a:r>
            <a:r>
              <a:rPr lang="cs-CZ" dirty="0"/>
              <a:t>§§ 2988 and 2989 </a:t>
            </a:r>
            <a:r>
              <a:rPr lang="cs-CZ" dirty="0" smtClean="0"/>
              <a:t>NCC.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55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General </a:t>
            </a:r>
            <a:r>
              <a:rPr lang="cs-CZ" dirty="0" err="1" smtClean="0"/>
              <a:t>clause</a:t>
            </a:r>
            <a:r>
              <a:rPr lang="cs-CZ" dirty="0" smtClean="0"/>
              <a:t> and </a:t>
            </a:r>
            <a:r>
              <a:rPr lang="cs-CZ" dirty="0" err="1" smtClean="0"/>
              <a:t>judge</a:t>
            </a:r>
            <a:r>
              <a:rPr lang="cs-CZ" dirty="0" smtClean="0"/>
              <a:t> made (</a:t>
            </a:r>
            <a:r>
              <a:rPr lang="cs-CZ" dirty="0" err="1" smtClean="0"/>
              <a:t>judicial</a:t>
            </a:r>
            <a:r>
              <a:rPr lang="cs-CZ" dirty="0" smtClean="0"/>
              <a:t>)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– </a:t>
            </a:r>
            <a:r>
              <a:rPr lang="cs-CZ" dirty="0" err="1"/>
              <a:t>p</a:t>
            </a:r>
            <a:r>
              <a:rPr lang="cs-CZ" dirty="0" err="1" smtClean="0"/>
              <a:t>arasitism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„</a:t>
            </a:r>
            <a:r>
              <a:rPr lang="cs-CZ" dirty="0" smtClean="0"/>
              <a:t>free - </a:t>
            </a:r>
            <a:r>
              <a:rPr lang="cs-CZ" dirty="0" err="1" smtClean="0"/>
              <a:t>riding</a:t>
            </a:r>
            <a:r>
              <a:rPr lang="cs-CZ" dirty="0" smtClean="0"/>
              <a:t>“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General </a:t>
            </a:r>
            <a:r>
              <a:rPr lang="cs-CZ" dirty="0" err="1" smtClean="0"/>
              <a:t>clause</a:t>
            </a:r>
            <a:r>
              <a:rPr lang="cs-CZ" dirty="0" smtClean="0"/>
              <a:t> in </a:t>
            </a:r>
            <a:r>
              <a:rPr lang="cs-CZ" dirty="0" err="1" smtClean="0"/>
              <a:t>provision</a:t>
            </a:r>
            <a:r>
              <a:rPr lang="cs-CZ" dirty="0" smtClean="0"/>
              <a:t> § 2976 (1) NCC </a:t>
            </a:r>
            <a:r>
              <a:rPr lang="cs-CZ" dirty="0" err="1" smtClean="0"/>
              <a:t>contains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basic </a:t>
            </a:r>
            <a:r>
              <a:rPr lang="cs-CZ" dirty="0" err="1" smtClean="0"/>
              <a:t>conditions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done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: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Acting</a:t>
            </a:r>
            <a:r>
              <a:rPr lang="cs-CZ" dirty="0" smtClean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contact</a:t>
            </a:r>
            <a:r>
              <a:rPr lang="cs-CZ" dirty="0" smtClean="0"/>
              <a:t>, 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conduct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contrary</a:t>
            </a:r>
            <a:r>
              <a:rPr lang="cs-CZ" dirty="0" smtClean="0"/>
              <a:t> to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morals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competition</a:t>
            </a:r>
            <a:r>
              <a:rPr lang="cs-CZ" dirty="0" smtClean="0"/>
              <a:t>,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conduct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capable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causing</a:t>
            </a:r>
            <a:r>
              <a:rPr lang="cs-CZ" dirty="0" smtClean="0"/>
              <a:t> </a:t>
            </a:r>
            <a:r>
              <a:rPr lang="cs-CZ" dirty="0" err="1" smtClean="0"/>
              <a:t>injury</a:t>
            </a:r>
            <a:r>
              <a:rPr lang="cs-CZ" dirty="0" smtClean="0"/>
              <a:t> to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competitors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customers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basic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clause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met </a:t>
            </a:r>
            <a:r>
              <a:rPr lang="cs-CZ" dirty="0" err="1" smtClean="0"/>
              <a:t>cumulatively</a:t>
            </a:r>
            <a:r>
              <a:rPr lang="cs-CZ" dirty="0" smtClean="0"/>
              <a:t> – </a:t>
            </a:r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necessary</a:t>
            </a:r>
            <a:r>
              <a:rPr lang="cs-CZ" dirty="0" smtClean="0"/>
              <a:t> and </a:t>
            </a:r>
            <a:r>
              <a:rPr lang="cs-CZ" dirty="0" err="1" smtClean="0"/>
              <a:t>sufficient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competitive</a:t>
            </a:r>
            <a:r>
              <a:rPr lang="cs-CZ" dirty="0" smtClean="0"/>
              <a:t> </a:t>
            </a:r>
            <a:r>
              <a:rPr lang="cs-CZ" dirty="0" err="1" smtClean="0"/>
              <a:t>conducts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clause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repeated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 are </a:t>
            </a:r>
            <a:r>
              <a:rPr lang="cs-CZ" dirty="0" err="1" smtClean="0"/>
              <a:t>called</a:t>
            </a:r>
            <a:r>
              <a:rPr lang="cs-CZ" dirty="0" smtClean="0"/>
              <a:t> „</a:t>
            </a:r>
            <a:r>
              <a:rPr lang="cs-CZ" dirty="0" err="1" smtClean="0"/>
              <a:t>judge</a:t>
            </a:r>
            <a:r>
              <a:rPr lang="cs-CZ" dirty="0" smtClean="0"/>
              <a:t> made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“.</a:t>
            </a:r>
          </a:p>
          <a:p>
            <a:r>
              <a:rPr lang="cs-CZ" dirty="0" err="1" smtClean="0"/>
              <a:t>Judge</a:t>
            </a:r>
            <a:r>
              <a:rPr lang="cs-CZ" dirty="0" smtClean="0"/>
              <a:t> made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are not </a:t>
            </a:r>
            <a:r>
              <a:rPr lang="cs-CZ" dirty="0" err="1" smtClean="0"/>
              <a:t>expressly</a:t>
            </a:r>
            <a:r>
              <a:rPr lang="cs-CZ" dirty="0" smtClean="0"/>
              <a:t> </a:t>
            </a:r>
            <a:r>
              <a:rPr lang="cs-CZ" dirty="0" err="1" smtClean="0"/>
              <a:t>governed</a:t>
            </a:r>
            <a:r>
              <a:rPr lang="cs-CZ" dirty="0" smtClean="0"/>
              <a:t> in NCC, but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inferred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basis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clause</a:t>
            </a:r>
            <a:r>
              <a:rPr lang="cs-CZ" dirty="0" smtClean="0"/>
              <a:t>.</a:t>
            </a:r>
          </a:p>
          <a:p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example</a:t>
            </a:r>
            <a:r>
              <a:rPr lang="cs-CZ" u="sng" dirty="0" smtClean="0"/>
              <a:t> </a:t>
            </a:r>
            <a:r>
              <a:rPr lang="cs-CZ" u="sng" dirty="0" err="1" smtClean="0"/>
              <a:t>of</a:t>
            </a:r>
            <a:r>
              <a:rPr lang="cs-CZ" u="sng" dirty="0" smtClean="0"/>
              <a:t> </a:t>
            </a:r>
            <a:r>
              <a:rPr lang="cs-CZ" u="sng" dirty="0" err="1" smtClean="0"/>
              <a:t>one</a:t>
            </a:r>
            <a:r>
              <a:rPr lang="cs-CZ" u="sng" dirty="0" smtClean="0"/>
              <a:t> </a:t>
            </a:r>
            <a:r>
              <a:rPr lang="cs-CZ" u="sng" dirty="0" err="1" smtClean="0"/>
              <a:t>of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judicial</a:t>
            </a:r>
            <a:r>
              <a:rPr lang="cs-CZ" u="sng" dirty="0" smtClean="0"/>
              <a:t> </a:t>
            </a:r>
            <a:r>
              <a:rPr lang="cs-CZ" u="sng" dirty="0" err="1" smtClean="0"/>
              <a:t>legal</a:t>
            </a:r>
            <a:r>
              <a:rPr lang="cs-CZ" u="sng" dirty="0" smtClean="0"/>
              <a:t> </a:t>
            </a:r>
            <a:r>
              <a:rPr lang="cs-CZ" u="sng" dirty="0" err="1" smtClean="0"/>
              <a:t>classifications</a:t>
            </a:r>
            <a:r>
              <a:rPr lang="cs-CZ" u="sng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/>
              <a:t> </a:t>
            </a:r>
            <a:r>
              <a:rPr lang="cs-CZ" dirty="0" err="1"/>
              <a:t>p</a:t>
            </a:r>
            <a:r>
              <a:rPr lang="cs-CZ" dirty="0" err="1" smtClean="0"/>
              <a:t>arasitism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u="sng" dirty="0" smtClean="0"/>
              <a:t>„free – </a:t>
            </a:r>
            <a:r>
              <a:rPr lang="cs-CZ" u="sng" dirty="0" err="1" smtClean="0"/>
              <a:t>riding</a:t>
            </a:r>
            <a:r>
              <a:rPr lang="cs-CZ" u="sng" dirty="0" smtClean="0"/>
              <a:t>“.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1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Judicial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</a:t>
            </a:r>
            <a:r>
              <a:rPr lang="cs-CZ" dirty="0" smtClean="0"/>
              <a:t>: „</a:t>
            </a:r>
            <a:r>
              <a:rPr lang="cs-CZ" dirty="0" smtClean="0"/>
              <a:t>Free - </a:t>
            </a:r>
            <a:r>
              <a:rPr lang="cs-CZ" dirty="0" err="1" smtClean="0"/>
              <a:t>riding</a:t>
            </a:r>
            <a:r>
              <a:rPr lang="cs-CZ" dirty="0" smtClean="0"/>
              <a:t>“ –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apart</a:t>
            </a:r>
            <a:r>
              <a:rPr lang="cs-CZ" dirty="0" smtClean="0"/>
              <a:t> </a:t>
            </a:r>
            <a:r>
              <a:rPr lang="cs-CZ" dirty="0" err="1" smtClean="0"/>
              <a:t>lorry</a:t>
            </a:r>
            <a:r>
              <a:rPr lang="cs-CZ" dirty="0"/>
              <a:t> </a:t>
            </a:r>
            <a:r>
              <a:rPr lang="cs-CZ" dirty="0" smtClean="0"/>
              <a:t>and </a:t>
            </a:r>
            <a:r>
              <a:rPr lang="cs-CZ" dirty="0" err="1" smtClean="0"/>
              <a:t>slavish</a:t>
            </a:r>
            <a:r>
              <a:rPr lang="cs-CZ" dirty="0" smtClean="0"/>
              <a:t> </a:t>
            </a:r>
            <a:r>
              <a:rPr lang="cs-CZ" dirty="0" err="1" smtClean="0"/>
              <a:t>imitation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Original</a:t>
            </a:r>
            <a:r>
              <a:rPr lang="cs-CZ" dirty="0" smtClean="0"/>
              <a:t>                                                            </a:t>
            </a:r>
            <a:r>
              <a:rPr lang="cs-CZ" dirty="0" err="1" smtClean="0"/>
              <a:t>Slavish</a:t>
            </a:r>
            <a:r>
              <a:rPr lang="cs-CZ" dirty="0" smtClean="0"/>
              <a:t> </a:t>
            </a:r>
            <a:r>
              <a:rPr lang="cs-CZ" dirty="0" err="1" smtClean="0"/>
              <a:t>imitation</a:t>
            </a:r>
            <a:endParaRPr lang="cs-CZ" dirty="0" smtClean="0"/>
          </a:p>
          <a:p>
            <a:r>
              <a:rPr lang="cs-CZ" dirty="0" err="1" smtClean="0"/>
              <a:t>Child´s</a:t>
            </a:r>
            <a:r>
              <a:rPr lang="cs-CZ" dirty="0" smtClean="0"/>
              <a:t> </a:t>
            </a:r>
            <a:r>
              <a:rPr lang="cs-CZ" dirty="0" err="1" smtClean="0"/>
              <a:t>toy</a:t>
            </a:r>
            <a:r>
              <a:rPr lang="cs-CZ" dirty="0" smtClean="0"/>
              <a:t> –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apart</a:t>
            </a:r>
            <a:r>
              <a:rPr lang="cs-CZ" dirty="0" smtClean="0"/>
              <a:t> </a:t>
            </a:r>
            <a:r>
              <a:rPr lang="cs-CZ" dirty="0" err="1" smtClean="0"/>
              <a:t>lorry</a:t>
            </a:r>
            <a:r>
              <a:rPr lang="cs-CZ" dirty="0" smtClean="0"/>
              <a:t>                            </a:t>
            </a:r>
            <a:r>
              <a:rPr lang="cs-CZ" dirty="0" err="1" smtClean="0"/>
              <a:t>Child´s</a:t>
            </a:r>
            <a:r>
              <a:rPr lang="cs-CZ" dirty="0" smtClean="0"/>
              <a:t> </a:t>
            </a:r>
            <a:r>
              <a:rPr lang="cs-CZ" dirty="0" err="1" smtClean="0"/>
              <a:t>toy</a:t>
            </a:r>
            <a:r>
              <a:rPr lang="cs-CZ" dirty="0" smtClean="0"/>
              <a:t> –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apart</a:t>
            </a:r>
            <a:r>
              <a:rPr lang="cs-CZ" dirty="0" smtClean="0"/>
              <a:t> </a:t>
            </a:r>
            <a:r>
              <a:rPr lang="cs-CZ" dirty="0" err="1" smtClean="0"/>
              <a:t>lorry</a:t>
            </a:r>
            <a:r>
              <a:rPr lang="cs-CZ" dirty="0" smtClean="0"/>
              <a:t>   </a:t>
            </a:r>
          </a:p>
          <a:p>
            <a:r>
              <a:rPr lang="cs-CZ" dirty="0" err="1" smtClean="0"/>
              <a:t>Producer</a:t>
            </a:r>
            <a:r>
              <a:rPr lang="cs-CZ" dirty="0" smtClean="0"/>
              <a:t>: DETOA Albrechtice s.r.o.                    </a:t>
            </a:r>
            <a:r>
              <a:rPr lang="cs-CZ" dirty="0" err="1" smtClean="0"/>
              <a:t>Producer</a:t>
            </a:r>
            <a:r>
              <a:rPr lang="cs-CZ" dirty="0" smtClean="0"/>
              <a:t>: WOODYLAND s.r.o.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3371228"/>
            <a:ext cx="3946358" cy="383969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759" y="3492968"/>
            <a:ext cx="4395376" cy="35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4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legal classification: „</a:t>
            </a:r>
            <a:r>
              <a:rPr lang="en-US" dirty="0" smtClean="0"/>
              <a:t>Free</a:t>
            </a:r>
            <a:r>
              <a:rPr lang="cs-CZ" dirty="0" smtClean="0"/>
              <a:t> - </a:t>
            </a:r>
            <a:r>
              <a:rPr lang="en-US" dirty="0" smtClean="0"/>
              <a:t>riding</a:t>
            </a:r>
            <a:r>
              <a:rPr lang="en-US" dirty="0"/>
              <a:t>“ – take apart lorry and slavish imitation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parasitic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en-US" dirty="0" smtClean="0"/>
              <a:t>made </a:t>
            </a:r>
            <a:r>
              <a:rPr lang="en-US" dirty="0"/>
              <a:t>its toys in </a:t>
            </a:r>
            <a:r>
              <a:rPr lang="en-US" dirty="0" smtClean="0"/>
              <a:t>China</a:t>
            </a:r>
            <a:r>
              <a:rPr lang="cs-CZ" dirty="0" smtClean="0"/>
              <a:t>. </a:t>
            </a:r>
            <a:r>
              <a:rPr lang="en-US" dirty="0" smtClean="0"/>
              <a:t>The </a:t>
            </a:r>
            <a:r>
              <a:rPr lang="en-US" dirty="0"/>
              <a:t>price at the Czech market was much lower than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en-US" dirty="0" smtClean="0"/>
              <a:t>original </a:t>
            </a:r>
            <a:r>
              <a:rPr lang="en-US" dirty="0"/>
              <a:t>toy.</a:t>
            </a:r>
          </a:p>
          <a:p>
            <a:r>
              <a:rPr lang="en-US" dirty="0" smtClean="0"/>
              <a:t>The </a:t>
            </a:r>
            <a:r>
              <a:rPr lang="en-US" dirty="0"/>
              <a:t>parasitic competitor imitated full </a:t>
            </a:r>
            <a:r>
              <a:rPr lang="en-US" dirty="0" smtClean="0"/>
              <a:t>d</a:t>
            </a:r>
            <a:r>
              <a:rPr lang="cs-CZ" dirty="0" smtClean="0"/>
              <a:t>e</a:t>
            </a:r>
            <a:r>
              <a:rPr lang="en-US" dirty="0" smtClean="0"/>
              <a:t>tails</a:t>
            </a:r>
            <a:r>
              <a:rPr lang="en-US" dirty="0"/>
              <a:t>, including </a:t>
            </a:r>
            <a:r>
              <a:rPr lang="en-US" dirty="0" err="1"/>
              <a:t>colours</a:t>
            </a:r>
            <a:r>
              <a:rPr lang="en-US" dirty="0"/>
              <a:t>, so </a:t>
            </a:r>
            <a:r>
              <a:rPr lang="en-US" dirty="0" smtClean="0"/>
              <a:t>that</a:t>
            </a:r>
            <a:r>
              <a:rPr lang="cs-CZ" dirty="0" smtClean="0"/>
              <a:t> </a:t>
            </a:r>
            <a:r>
              <a:rPr lang="en-US" dirty="0" smtClean="0"/>
              <a:t>both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en-US" dirty="0" smtClean="0"/>
              <a:t>products </a:t>
            </a:r>
            <a:r>
              <a:rPr lang="en-US" dirty="0"/>
              <a:t>were completely identical. </a:t>
            </a:r>
            <a:endParaRPr lang="cs-CZ" dirty="0" smtClean="0"/>
          </a:p>
          <a:p>
            <a:r>
              <a:rPr lang="en-US" dirty="0" smtClean="0"/>
              <a:t>Marketing </a:t>
            </a:r>
            <a:r>
              <a:rPr lang="en-US" dirty="0"/>
              <a:t>communication, in this case unfair, was the attractive appearance of the product (its design), combined with interesting functional principle of the toy. </a:t>
            </a:r>
            <a:endParaRPr lang="cs-CZ" dirty="0" smtClean="0"/>
          </a:p>
          <a:p>
            <a:r>
              <a:rPr lang="en-US" dirty="0" smtClean="0"/>
              <a:t>The </a:t>
            </a:r>
            <a:r>
              <a:rPr lang="en-US" dirty="0"/>
              <a:t>slavish imitation is clear </a:t>
            </a:r>
            <a:r>
              <a:rPr lang="cs-CZ" dirty="0"/>
              <a:t>p</a:t>
            </a:r>
            <a:r>
              <a:rPr lang="en-US" dirty="0" err="1" smtClean="0"/>
              <a:t>arasitism</a:t>
            </a:r>
            <a:r>
              <a:rPr lang="en-US" dirty="0" smtClean="0"/>
              <a:t> </a:t>
            </a:r>
            <a:r>
              <a:rPr lang="en-US" dirty="0"/>
              <a:t>or "</a:t>
            </a:r>
            <a:r>
              <a:rPr lang="en-US" dirty="0" smtClean="0"/>
              <a:t>Free</a:t>
            </a:r>
            <a:r>
              <a:rPr lang="cs-CZ" dirty="0" smtClean="0"/>
              <a:t> </a:t>
            </a:r>
            <a:r>
              <a:rPr lang="en-US" dirty="0" smtClean="0"/>
              <a:t>-</a:t>
            </a:r>
            <a:r>
              <a:rPr lang="cs-CZ" dirty="0" smtClean="0"/>
              <a:t> </a:t>
            </a:r>
            <a:r>
              <a:rPr lang="en-US" dirty="0" smtClean="0"/>
              <a:t>riding</a:t>
            </a:r>
            <a:r>
              <a:rPr lang="en-US" dirty="0"/>
              <a:t>" on the work of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en-US" dirty="0" smtClean="0"/>
              <a:t>original </a:t>
            </a:r>
            <a:r>
              <a:rPr lang="en-US" dirty="0"/>
              <a:t>producer. </a:t>
            </a:r>
            <a:endParaRPr lang="cs-CZ" dirty="0" smtClean="0"/>
          </a:p>
          <a:p>
            <a:r>
              <a:rPr lang="en-US" dirty="0" smtClean="0"/>
              <a:t>It's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en-US" dirty="0" smtClean="0"/>
              <a:t>exploitation </a:t>
            </a:r>
            <a:r>
              <a:rPr lang="en-US" dirty="0"/>
              <a:t>of development, testing at the market, finances and mental effort of the original producer.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281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dirty="0" smtClean="0"/>
              <a:t> </a:t>
            </a:r>
            <a:r>
              <a:rPr lang="cs-CZ" dirty="0" err="1" smtClean="0"/>
              <a:t>deception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 smtClean="0"/>
              <a:t>Deception</a:t>
            </a:r>
            <a:r>
              <a:rPr lang="cs-CZ" dirty="0" smtClean="0"/>
              <a:t>: </a:t>
            </a:r>
            <a:r>
              <a:rPr lang="cs-CZ" dirty="0" err="1" smtClean="0"/>
              <a:t>it´s</a:t>
            </a:r>
            <a:r>
              <a:rPr lang="cs-CZ" dirty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unfair </a:t>
            </a:r>
            <a:r>
              <a:rPr lang="cs-CZ" dirty="0" err="1" smtClean="0"/>
              <a:t>competitive</a:t>
            </a:r>
            <a:r>
              <a:rPr lang="cs-CZ" dirty="0" smtClean="0"/>
              <a:t> </a:t>
            </a:r>
            <a:r>
              <a:rPr lang="cs-CZ" dirty="0" err="1" smtClean="0"/>
              <a:t>conduct</a:t>
            </a:r>
            <a:r>
              <a:rPr lang="cs-CZ" dirty="0" smtClean="0"/>
              <a:t>, </a:t>
            </a:r>
            <a:r>
              <a:rPr lang="cs-CZ" dirty="0" err="1" smtClean="0"/>
              <a:t>when</a:t>
            </a:r>
            <a:r>
              <a:rPr lang="cs-CZ" dirty="0" smtClean="0"/>
              <a:t> a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trying</a:t>
            </a:r>
            <a:r>
              <a:rPr lang="cs-CZ" dirty="0" smtClean="0"/>
              <a:t> by </a:t>
            </a:r>
            <a:r>
              <a:rPr lang="cs-CZ" dirty="0" err="1" smtClean="0"/>
              <a:t>different</a:t>
            </a:r>
            <a:r>
              <a:rPr lang="cs-CZ" dirty="0" smtClean="0"/>
              <a:t> marketing </a:t>
            </a:r>
            <a:r>
              <a:rPr lang="cs-CZ" dirty="0" err="1" smtClean="0"/>
              <a:t>communications</a:t>
            </a:r>
            <a:r>
              <a:rPr lang="cs-CZ" dirty="0" smtClean="0"/>
              <a:t> to </a:t>
            </a:r>
            <a:r>
              <a:rPr lang="cs-CZ" dirty="0" err="1" smtClean="0"/>
              <a:t>mislead</a:t>
            </a:r>
            <a:r>
              <a:rPr lang="cs-CZ" dirty="0" smtClean="0"/>
              <a:t> </a:t>
            </a:r>
            <a:r>
              <a:rPr lang="cs-CZ" dirty="0"/>
              <a:t>a</a:t>
            </a:r>
            <a:r>
              <a:rPr lang="cs-CZ" dirty="0" smtClean="0"/>
              <a:t> </a:t>
            </a:r>
            <a:r>
              <a:rPr lang="cs-CZ" dirty="0" err="1" smtClean="0"/>
              <a:t>consumer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, </a:t>
            </a:r>
            <a:r>
              <a:rPr lang="cs-CZ" dirty="0" err="1" smtClean="0"/>
              <a:t>service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rival </a:t>
            </a:r>
            <a:r>
              <a:rPr lang="cs-CZ" dirty="0" err="1" smtClean="0"/>
              <a:t>company</a:t>
            </a:r>
            <a:r>
              <a:rPr lang="cs-CZ" dirty="0" smtClean="0"/>
              <a:t>, </a:t>
            </a:r>
            <a:r>
              <a:rPr lang="cs-CZ" dirty="0" err="1" smtClean="0"/>
              <a:t>therefore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consumer</a:t>
            </a:r>
            <a:r>
              <a:rPr lang="cs-CZ" dirty="0" smtClean="0"/>
              <a:t> </a:t>
            </a:r>
            <a:r>
              <a:rPr lang="cs-CZ" u="sng" dirty="0" err="1" smtClean="0"/>
              <a:t>would</a:t>
            </a:r>
            <a:r>
              <a:rPr lang="cs-CZ" u="sng" dirty="0" smtClean="0"/>
              <a:t> make </a:t>
            </a:r>
            <a:r>
              <a:rPr lang="cs-CZ" dirty="0" smtClean="0"/>
              <a:t>a </a:t>
            </a:r>
            <a:r>
              <a:rPr lang="cs-CZ" dirty="0" err="1" smtClean="0"/>
              <a:t>buying</a:t>
            </a:r>
            <a:r>
              <a:rPr lang="cs-CZ" dirty="0" smtClean="0"/>
              <a:t> </a:t>
            </a:r>
            <a:r>
              <a:rPr lang="cs-CZ" dirty="0" err="1" smtClean="0"/>
              <a:t>decision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would</a:t>
            </a:r>
            <a:r>
              <a:rPr lang="cs-CZ" dirty="0" smtClean="0"/>
              <a:t> not make </a:t>
            </a:r>
            <a:r>
              <a:rPr lang="cs-CZ" dirty="0" err="1" smtClean="0"/>
              <a:t>otherwise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opposite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deception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luring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advertising</a:t>
            </a:r>
            <a:r>
              <a:rPr lang="cs-CZ" dirty="0" smtClean="0"/>
              <a:t> </a:t>
            </a:r>
            <a:r>
              <a:rPr lang="cs-CZ" dirty="0" err="1" smtClean="0"/>
              <a:t>exageration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allowed</a:t>
            </a:r>
            <a:r>
              <a:rPr lang="cs-CZ" dirty="0" smtClean="0"/>
              <a:t>).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u="sng" dirty="0"/>
              <a:t>marketing </a:t>
            </a:r>
            <a:r>
              <a:rPr lang="cs-CZ" u="sng" dirty="0" err="1"/>
              <a:t>communications</a:t>
            </a:r>
            <a:r>
              <a:rPr lang="cs-CZ" u="sng" dirty="0"/>
              <a:t> </a:t>
            </a:r>
            <a:r>
              <a:rPr lang="cs-CZ" u="sng" dirty="0" err="1"/>
              <a:t>that</a:t>
            </a:r>
            <a:r>
              <a:rPr lang="cs-CZ" u="sng" dirty="0"/>
              <a:t> </a:t>
            </a:r>
            <a:r>
              <a:rPr lang="cs-CZ" u="sng" dirty="0" err="1"/>
              <a:t>mislead</a:t>
            </a:r>
            <a:r>
              <a:rPr lang="cs-CZ" u="sng" dirty="0"/>
              <a:t> </a:t>
            </a:r>
            <a:r>
              <a:rPr lang="cs-CZ" dirty="0"/>
              <a:t>are: </a:t>
            </a:r>
            <a:endParaRPr lang="cs-CZ" dirty="0" smtClean="0"/>
          </a:p>
          <a:p>
            <a:pPr>
              <a:buFont typeface="+mj-lt"/>
              <a:buAutoNum type="alphaUcPeriod"/>
            </a:pPr>
            <a:r>
              <a:rPr lang="cs-CZ" dirty="0" err="1" smtClean="0"/>
              <a:t>Misleading</a:t>
            </a:r>
            <a:r>
              <a:rPr lang="cs-CZ" dirty="0" smtClean="0"/>
              <a:t> </a:t>
            </a:r>
            <a:r>
              <a:rPr lang="cs-CZ" u="sng" dirty="0" err="1" smtClean="0"/>
              <a:t>advertising</a:t>
            </a:r>
            <a:r>
              <a:rPr lang="cs-CZ" dirty="0" smtClean="0"/>
              <a:t> (§ 2977 NCC) 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Misleading</a:t>
            </a:r>
            <a:r>
              <a:rPr lang="cs-CZ" dirty="0" smtClean="0"/>
              <a:t> </a:t>
            </a:r>
            <a:r>
              <a:rPr lang="cs-CZ" u="sng" dirty="0" err="1" smtClean="0"/>
              <a:t>designation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goods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service</a:t>
            </a:r>
            <a:r>
              <a:rPr lang="cs-CZ" dirty="0" smtClean="0"/>
              <a:t> (§ 2978 NCC) 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provision</a:t>
            </a:r>
            <a:r>
              <a:rPr lang="cs-CZ" dirty="0" smtClean="0"/>
              <a:t> on </a:t>
            </a:r>
            <a:r>
              <a:rPr lang="cs-CZ" dirty="0" err="1" smtClean="0"/>
              <a:t>misleading</a:t>
            </a:r>
            <a:r>
              <a:rPr lang="cs-CZ" dirty="0" smtClean="0"/>
              <a:t> </a:t>
            </a:r>
            <a:r>
              <a:rPr lang="cs-CZ" u="sng" dirty="0" err="1" smtClean="0"/>
              <a:t>advertising</a:t>
            </a:r>
            <a:r>
              <a:rPr lang="cs-CZ" dirty="0" smtClean="0"/>
              <a:t> and </a:t>
            </a:r>
            <a:r>
              <a:rPr lang="cs-CZ" dirty="0" err="1" smtClean="0"/>
              <a:t>misleading</a:t>
            </a:r>
            <a:r>
              <a:rPr lang="cs-CZ" dirty="0" smtClean="0"/>
              <a:t> </a:t>
            </a:r>
            <a:r>
              <a:rPr lang="cs-CZ" u="sng" dirty="0" err="1" smtClean="0"/>
              <a:t>designation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goods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service</a:t>
            </a:r>
            <a:r>
              <a:rPr lang="cs-CZ" dirty="0" smtClean="0"/>
              <a:t> (§2979 NCC) </a:t>
            </a:r>
            <a:r>
              <a:rPr lang="cs-CZ" dirty="0" smtClean="0"/>
              <a:t>– </a:t>
            </a:r>
            <a:r>
              <a:rPr lang="cs-CZ" dirty="0" err="1" smtClean="0"/>
              <a:t>sometimes</a:t>
            </a:r>
            <a:r>
              <a:rPr lang="cs-CZ" dirty="0" smtClean="0"/>
              <a:t> </a:t>
            </a:r>
            <a:r>
              <a:rPr lang="cs-CZ" dirty="0" err="1" smtClean="0"/>
              <a:t>it´s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possible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err="1"/>
              <a:t>mislead</a:t>
            </a:r>
            <a:r>
              <a:rPr lang="cs-CZ" dirty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/>
              <a:t>true</a:t>
            </a:r>
            <a:r>
              <a:rPr lang="cs-CZ" dirty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.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Comparative</a:t>
            </a:r>
            <a:r>
              <a:rPr lang="cs-CZ" dirty="0" smtClean="0"/>
              <a:t> </a:t>
            </a:r>
            <a:r>
              <a:rPr lang="cs-CZ" u="sng" dirty="0" err="1" smtClean="0"/>
              <a:t>advertising</a:t>
            </a:r>
            <a:r>
              <a:rPr lang="cs-CZ" u="sng" dirty="0" smtClean="0"/>
              <a:t>, </a:t>
            </a:r>
            <a:r>
              <a:rPr lang="cs-CZ" u="sng" dirty="0" err="1" smtClean="0"/>
              <a:t>which</a:t>
            </a:r>
            <a:r>
              <a:rPr lang="cs-CZ" u="sng" dirty="0" smtClean="0"/>
              <a:t> </a:t>
            </a:r>
            <a:r>
              <a:rPr lang="cs-CZ" u="sng" dirty="0" err="1" smtClean="0"/>
              <a:t>is</a:t>
            </a:r>
            <a:r>
              <a:rPr lang="cs-CZ" u="sng" dirty="0" smtClean="0"/>
              <a:t> not </a:t>
            </a:r>
            <a:r>
              <a:rPr lang="cs-CZ" u="sng" dirty="0" err="1" smtClean="0"/>
              <a:t>allowed</a:t>
            </a:r>
            <a:r>
              <a:rPr lang="cs-CZ" u="sng" dirty="0" smtClean="0"/>
              <a:t> by </a:t>
            </a:r>
            <a:r>
              <a:rPr lang="cs-CZ" u="sng" dirty="0" err="1" smtClean="0"/>
              <a:t>law</a:t>
            </a:r>
            <a:r>
              <a:rPr lang="cs-CZ" dirty="0" smtClean="0"/>
              <a:t> (§ 2980 NCC) – </a:t>
            </a:r>
            <a:r>
              <a:rPr lang="cs-CZ" dirty="0" err="1" smtClean="0"/>
              <a:t>explicitly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by </a:t>
            </a:r>
            <a:r>
              <a:rPr lang="cs-CZ" dirty="0" err="1" smtClean="0"/>
              <a:t>implication</a:t>
            </a:r>
            <a:r>
              <a:rPr lang="cs-CZ" dirty="0" smtClean="0"/>
              <a:t> </a:t>
            </a:r>
            <a:r>
              <a:rPr lang="cs-CZ" dirty="0" err="1" smtClean="0"/>
              <a:t>identifies</a:t>
            </a:r>
            <a:r>
              <a:rPr lang="cs-CZ" dirty="0" smtClean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his </a:t>
            </a:r>
            <a:r>
              <a:rPr lang="cs-CZ" dirty="0" err="1" smtClean="0"/>
              <a:t>goods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service</a:t>
            </a:r>
            <a:r>
              <a:rPr lang="cs-CZ" dirty="0" smtClean="0"/>
              <a:t> (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either</a:t>
            </a:r>
            <a:r>
              <a:rPr lang="cs-CZ" dirty="0" smtClean="0"/>
              <a:t> </a:t>
            </a:r>
            <a:r>
              <a:rPr lang="cs-CZ" dirty="0" err="1" smtClean="0"/>
              <a:t>deception</a:t>
            </a:r>
            <a:r>
              <a:rPr lang="cs-CZ" dirty="0" smtClean="0"/>
              <a:t>,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parasitism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aggression</a:t>
            </a:r>
            <a:r>
              <a:rPr lang="cs-CZ" dirty="0" smtClean="0"/>
              <a:t>).</a:t>
            </a:r>
          </a:p>
          <a:p>
            <a:pPr>
              <a:buFont typeface="+mj-lt"/>
              <a:buAutoNum type="alphaUcPeriod"/>
            </a:pPr>
            <a:r>
              <a:rPr lang="cs-CZ" dirty="0" err="1" smtClean="0"/>
              <a:t>Likelihood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confusion</a:t>
            </a:r>
            <a:r>
              <a:rPr lang="cs-CZ" dirty="0" smtClean="0"/>
              <a:t> (§ 2981 NCC) -  </a:t>
            </a:r>
            <a:r>
              <a:rPr lang="cs-CZ" dirty="0" err="1" smtClean="0"/>
              <a:t>provided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conduct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likely</a:t>
            </a:r>
            <a:r>
              <a:rPr lang="cs-CZ" dirty="0" smtClean="0"/>
              <a:t> to cause </a:t>
            </a:r>
            <a:r>
              <a:rPr lang="cs-CZ" dirty="0" err="1" smtClean="0"/>
              <a:t>confusion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false</a:t>
            </a:r>
            <a:r>
              <a:rPr lang="cs-CZ" dirty="0" smtClean="0"/>
              <a:t> idea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connection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competitor´s</a:t>
            </a:r>
            <a:r>
              <a:rPr lang="cs-CZ" dirty="0" smtClean="0"/>
              <a:t> </a:t>
            </a:r>
            <a:r>
              <a:rPr lang="cs-CZ" dirty="0" err="1" smtClean="0"/>
              <a:t>undertaking</a:t>
            </a:r>
            <a:r>
              <a:rPr lang="cs-CZ" dirty="0" smtClean="0"/>
              <a:t>, </a:t>
            </a:r>
            <a:r>
              <a:rPr lang="cs-CZ" dirty="0" err="1" smtClean="0"/>
              <a:t>trade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, trademark, </a:t>
            </a:r>
            <a:r>
              <a:rPr lang="cs-CZ" dirty="0" err="1" smtClean="0"/>
              <a:t>registered</a:t>
            </a:r>
            <a:r>
              <a:rPr lang="cs-CZ" dirty="0" smtClean="0"/>
              <a:t> design, </a:t>
            </a:r>
            <a:r>
              <a:rPr lang="cs-CZ" dirty="0" err="1" smtClean="0"/>
              <a:t>artistic</a:t>
            </a:r>
            <a:r>
              <a:rPr lang="cs-CZ" dirty="0"/>
              <a:t> </a:t>
            </a:r>
            <a:r>
              <a:rPr lang="cs-CZ" dirty="0" smtClean="0"/>
              <a:t>performance</a:t>
            </a:r>
            <a:r>
              <a:rPr lang="cs-CZ" dirty="0" smtClean="0"/>
              <a:t>, </a:t>
            </a:r>
            <a:r>
              <a:rPr lang="cs-CZ" dirty="0" err="1" smtClean="0"/>
              <a:t>appearance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373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classifications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unfair </a:t>
            </a:r>
            <a:r>
              <a:rPr lang="cs-CZ" dirty="0" err="1" smtClean="0"/>
              <a:t>competition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dirty="0" smtClean="0"/>
              <a:t> </a:t>
            </a:r>
            <a:r>
              <a:rPr lang="cs-CZ" dirty="0" err="1" smtClean="0"/>
              <a:t>parasitism</a:t>
            </a:r>
            <a:r>
              <a:rPr lang="cs-CZ" dirty="0" smtClean="0"/>
              <a:t>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Parasitism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„Free – </a:t>
            </a:r>
            <a:r>
              <a:rPr lang="cs-CZ" dirty="0" err="1" smtClean="0"/>
              <a:t>riding</a:t>
            </a:r>
            <a:r>
              <a:rPr lang="cs-CZ" dirty="0" smtClean="0"/>
              <a:t>“ </a:t>
            </a:r>
            <a:r>
              <a:rPr lang="cs-CZ" dirty="0" err="1" smtClean="0"/>
              <a:t>differs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deception</a:t>
            </a:r>
            <a:r>
              <a:rPr lang="cs-CZ" dirty="0" smtClean="0"/>
              <a:t>.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made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impression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different</a:t>
            </a:r>
            <a:r>
              <a:rPr lang="cs-CZ" dirty="0" smtClean="0"/>
              <a:t> entity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service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presented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real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, but he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dirty="0" err="1" smtClean="0"/>
              <a:t>claims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his </a:t>
            </a:r>
            <a:r>
              <a:rPr lang="cs-CZ" dirty="0" err="1" smtClean="0"/>
              <a:t>product</a:t>
            </a:r>
            <a:r>
              <a:rPr lang="cs-CZ" dirty="0" smtClean="0"/>
              <a:t> has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same</a:t>
            </a:r>
            <a:r>
              <a:rPr lang="cs-CZ" dirty="0" smtClean="0"/>
              <a:t> </a:t>
            </a:r>
            <a:r>
              <a:rPr lang="cs-CZ" dirty="0" err="1" smtClean="0"/>
              <a:t>characteristics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branded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rival </a:t>
            </a:r>
            <a:r>
              <a:rPr lang="cs-CZ" dirty="0" err="1" smtClean="0"/>
              <a:t>competitor</a:t>
            </a:r>
            <a:r>
              <a:rPr lang="cs-CZ" dirty="0" smtClean="0"/>
              <a:t>, but </a:t>
            </a:r>
            <a:r>
              <a:rPr lang="cs-CZ" dirty="0" err="1" smtClean="0"/>
              <a:t>it´s</a:t>
            </a:r>
            <a:r>
              <a:rPr lang="cs-CZ" dirty="0" smtClean="0"/>
              <a:t> </a:t>
            </a:r>
            <a:r>
              <a:rPr lang="cs-CZ" dirty="0" err="1" smtClean="0"/>
              <a:t>cheaper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opposite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parasitism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symbiosis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Symbiosis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not </a:t>
            </a:r>
            <a:r>
              <a:rPr lang="cs-CZ" dirty="0" err="1" smtClean="0"/>
              <a:t>always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parasitic</a:t>
            </a:r>
            <a:r>
              <a:rPr lang="cs-CZ" dirty="0" smtClean="0"/>
              <a:t> </a:t>
            </a:r>
            <a:r>
              <a:rPr lang="cs-CZ" dirty="0" err="1" smtClean="0"/>
              <a:t>conduct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detrimental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competitor</a:t>
            </a:r>
            <a:r>
              <a:rPr lang="cs-CZ" dirty="0" smtClean="0"/>
              <a:t>, </a:t>
            </a:r>
            <a:r>
              <a:rPr lang="cs-CZ" dirty="0" err="1" smtClean="0"/>
              <a:t>whose</a:t>
            </a:r>
            <a:r>
              <a:rPr lang="cs-CZ" dirty="0" smtClean="0"/>
              <a:t> </a:t>
            </a:r>
            <a:r>
              <a:rPr lang="cs-CZ" dirty="0" err="1" smtClean="0"/>
              <a:t>reputation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riding</a:t>
            </a:r>
            <a:r>
              <a:rPr lang="cs-CZ" dirty="0" smtClean="0"/>
              <a:t> on. </a:t>
            </a:r>
            <a:r>
              <a:rPr lang="cs-CZ" dirty="0" err="1" smtClean="0"/>
              <a:t>Some</a:t>
            </a:r>
            <a:r>
              <a:rPr lang="cs-CZ" dirty="0" smtClean="0"/>
              <a:t> sort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symbiosis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in </a:t>
            </a:r>
            <a:r>
              <a:rPr lang="cs-CZ" dirty="0" err="1" smtClean="0"/>
              <a:t>accordance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 ( 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the</a:t>
            </a:r>
            <a:r>
              <a:rPr lang="cs-CZ" dirty="0" smtClean="0"/>
              <a:t> case „</a:t>
            </a:r>
            <a:r>
              <a:rPr lang="cs-CZ" dirty="0" err="1" smtClean="0"/>
              <a:t>Champomy</a:t>
            </a:r>
            <a:r>
              <a:rPr lang="cs-CZ" dirty="0" smtClean="0"/>
              <a:t>“ in </a:t>
            </a:r>
            <a:r>
              <a:rPr lang="cs-CZ" dirty="0" err="1" smtClean="0"/>
              <a:t>the</a:t>
            </a:r>
            <a:r>
              <a:rPr lang="cs-CZ" dirty="0" smtClean="0"/>
              <a:t> case </a:t>
            </a:r>
            <a:r>
              <a:rPr lang="cs-CZ" dirty="0" err="1" smtClean="0"/>
              <a:t>law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Court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Appeal </a:t>
            </a:r>
            <a:r>
              <a:rPr lang="cs-CZ" dirty="0" err="1" smtClean="0"/>
              <a:t>of</a:t>
            </a:r>
            <a:r>
              <a:rPr lang="cs-CZ" dirty="0" smtClean="0"/>
              <a:t> Paris 2007</a:t>
            </a:r>
            <a:r>
              <a:rPr lang="cs-CZ" dirty="0" smtClean="0"/>
              <a:t>)</a:t>
            </a:r>
            <a:r>
              <a:rPr lang="en-US" dirty="0"/>
              <a:t> </a:t>
            </a:r>
            <a:endParaRPr lang="cs-CZ" dirty="0" smtClean="0"/>
          </a:p>
          <a:p>
            <a:r>
              <a:rPr lang="en-US" dirty="0" err="1" smtClean="0"/>
              <a:t>Champomy</a:t>
            </a:r>
            <a:r>
              <a:rPr lang="en-US" dirty="0" smtClean="0"/>
              <a:t> </a:t>
            </a:r>
            <a:r>
              <a:rPr lang="en-US" dirty="0"/>
              <a:t>was a sparkling apple drink. The word was derived from the French word "</a:t>
            </a:r>
            <a:r>
              <a:rPr lang="en-US" dirty="0" err="1"/>
              <a:t>Pomme</a:t>
            </a:r>
            <a:r>
              <a:rPr lang="en-US" dirty="0"/>
              <a:t>" - an apple. </a:t>
            </a:r>
          </a:p>
          <a:p>
            <a:r>
              <a:rPr lang="en-US" dirty="0"/>
              <a:t>The court concluded that children who have accustomed to drink </a:t>
            </a:r>
            <a:r>
              <a:rPr lang="en-US" dirty="0" err="1"/>
              <a:t>Champomy</a:t>
            </a:r>
            <a:r>
              <a:rPr lang="en-US" dirty="0"/>
              <a:t> during their birthday parties, would be more likely to consume Champagne in their adulthood. 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r</a:t>
            </a:r>
            <a:r>
              <a:rPr lang="en-US" dirty="0" err="1" smtClean="0"/>
              <a:t>ival's</a:t>
            </a:r>
            <a:r>
              <a:rPr lang="en-US" dirty="0" smtClean="0"/>
              <a:t> </a:t>
            </a:r>
            <a:r>
              <a:rPr lang="en-US" dirty="0"/>
              <a:t>company conduct could be to the benefit of producers of Champagne.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2386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859</TotalTime>
  <Words>1684</Words>
  <Application>Microsoft Office PowerPoint</Application>
  <PresentationFormat>Vlastní</PresentationFormat>
  <Paragraphs>83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Faseta</vt:lpstr>
      <vt:lpstr>Marketing communication and unfair competition</vt:lpstr>
      <vt:lpstr>The aim of the presentation</vt:lpstr>
      <vt:lpstr>Definitions of marketing, marketing communication and basic types of competitive behaviour punishable by unfair competition law</vt:lpstr>
      <vt:lpstr>Private law legislation of unfair competition in the Czech Republic under New Civil Code </vt:lpstr>
      <vt:lpstr>General clause and judge made (judicial) legal classification of unfair competition – parasitism or „free - riding“</vt:lpstr>
      <vt:lpstr>Judicial legal classification: „Free - riding“ – take apart lorry and slavish imitation</vt:lpstr>
      <vt:lpstr>Judicial legal classification: „Free - riding“ – take apart lorry and slavish imitation</vt:lpstr>
      <vt:lpstr>Special legal classifications of unfair competition where we can find deception</vt:lpstr>
      <vt:lpstr>Special legal classifications of unfair competition where we can find parasitism </vt:lpstr>
      <vt:lpstr>Special legal classifications of unfair competition where we can find parasitism </vt:lpstr>
      <vt:lpstr>Special legal classifications of unfair competition where we can find aggression</vt:lpstr>
      <vt:lpstr>Means of legal protection and the persons entitled to request application.</vt:lpstr>
      <vt:lpstr>Conclusion   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communication and unfair competition</dc:title>
  <dc:creator>PC</dc:creator>
  <cp:lastModifiedBy>Asus</cp:lastModifiedBy>
  <cp:revision>153</cp:revision>
  <cp:lastPrinted>2016-05-17T16:20:14Z</cp:lastPrinted>
  <dcterms:created xsi:type="dcterms:W3CDTF">2016-05-03T13:47:18Z</dcterms:created>
  <dcterms:modified xsi:type="dcterms:W3CDTF">2016-05-19T22:06:49Z</dcterms:modified>
</cp:coreProperties>
</file>