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 id="262" r:id="rId8"/>
    <p:sldId id="263" r:id="rId9"/>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002" autoAdjust="0"/>
    <p:restoredTop sz="94660"/>
  </p:normalViewPr>
  <p:slideViewPr>
    <p:cSldViewPr snapToGrid="0">
      <p:cViewPr varScale="1">
        <p:scale>
          <a:sx n="163" d="100"/>
          <a:sy n="163" d="100"/>
        </p:scale>
        <p:origin x="300" y="1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1C2F8-B988-49B7-B359-51F74BE7069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487EE9CF-3250-453A-98B8-E25714D4FE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5D6D3380-9701-4AC4-A708-9208435E773B}"/>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5" name="Footer Placeholder 4">
            <a:extLst>
              <a:ext uri="{FF2B5EF4-FFF2-40B4-BE49-F238E27FC236}">
                <a16:creationId xmlns:a16="http://schemas.microsoft.com/office/drawing/2014/main" id="{0FB93078-2E21-4483-BE7D-1593E02F36A7}"/>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A162F08A-079E-4C2D-91FB-C1C5325E1DAD}"/>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27280221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CB1A8-23AE-492B-91F8-7267A5A4A5FB}"/>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30F35555-F5BD-48FA-B521-6168BF38EB6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770B2B3E-7E25-4711-92F3-C4DDD948F8BB}"/>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5" name="Footer Placeholder 4">
            <a:extLst>
              <a:ext uri="{FF2B5EF4-FFF2-40B4-BE49-F238E27FC236}">
                <a16:creationId xmlns:a16="http://schemas.microsoft.com/office/drawing/2014/main" id="{5902AF40-CC27-4839-811D-060F9B7E234B}"/>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1D5D9CF3-0E92-4401-A572-2F83F5D95102}"/>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379859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207CD0B-8E83-499C-B7E9-C398612073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B6346EFA-E6F6-48AD-9DE6-342836781322}"/>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8A24B852-5E59-4681-A60E-0F7FDAD2B330}"/>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5" name="Footer Placeholder 4">
            <a:extLst>
              <a:ext uri="{FF2B5EF4-FFF2-40B4-BE49-F238E27FC236}">
                <a16:creationId xmlns:a16="http://schemas.microsoft.com/office/drawing/2014/main" id="{06541D60-1C2F-44EE-A553-98F61A83D901}"/>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706F8BCA-DEBF-4E3D-B24E-4B9EADA20A05}"/>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39692005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4CBCF-E243-4651-820D-12F3801154E7}"/>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8E776B15-5956-4038-9B93-2A6D4B88328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0A3BAC03-A78F-4FA6-9DEA-A05B0C151C01}"/>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5" name="Footer Placeholder 4">
            <a:extLst>
              <a:ext uri="{FF2B5EF4-FFF2-40B4-BE49-F238E27FC236}">
                <a16:creationId xmlns:a16="http://schemas.microsoft.com/office/drawing/2014/main" id="{FCA4134A-7AFD-47FF-8B11-7AD4454E4161}"/>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0B22D624-176E-41C9-A22A-F7F9F4F05642}"/>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28851780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37CB9-74F6-4117-B7A4-263C8114B3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D84AB30A-C349-4767-A969-8C9CA6D51E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9B8E9B0-9C0A-42A7-89F5-368998A53B63}"/>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5" name="Footer Placeholder 4">
            <a:extLst>
              <a:ext uri="{FF2B5EF4-FFF2-40B4-BE49-F238E27FC236}">
                <a16:creationId xmlns:a16="http://schemas.microsoft.com/office/drawing/2014/main" id="{6A8731EC-69A0-45FB-8864-41FDAD6A3430}"/>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1A228C16-B613-4BD9-87CF-A2DEE258DDF3}"/>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1948585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D6168-D1AA-4B96-8929-35DA9641640D}"/>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78E71A99-7D9B-44DB-8E64-8C5B3022AAE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B609E1CE-5DA7-4B29-B20B-22780FA7192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E0264F3E-BC2B-4A0F-9545-2F8CA74592F9}"/>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6" name="Footer Placeholder 5">
            <a:extLst>
              <a:ext uri="{FF2B5EF4-FFF2-40B4-BE49-F238E27FC236}">
                <a16:creationId xmlns:a16="http://schemas.microsoft.com/office/drawing/2014/main" id="{A1087D7C-FBAB-4C63-8C01-86081575212D}"/>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225A37CC-02E6-45E9-BE23-370D0A052A02}"/>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3492576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711C8-CED3-4DE8-AAC7-94B798FA8C3F}"/>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F3ABD259-7A5B-4F50-9650-AE07046D50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91870BA-20B1-407B-9209-E791938348D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F8B285F5-1A64-43C5-B74C-0F2F9BA10D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0D107BE-229B-4E7E-904A-93606AD3257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31CC06CC-20C8-4F9C-8988-F0C1FE08AC42}"/>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8" name="Footer Placeholder 7">
            <a:extLst>
              <a:ext uri="{FF2B5EF4-FFF2-40B4-BE49-F238E27FC236}">
                <a16:creationId xmlns:a16="http://schemas.microsoft.com/office/drawing/2014/main" id="{EDE38B08-AD01-4C16-A9A8-9135166FC3EE}"/>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2048BA59-B5F7-49C9-8216-EFE8A0DA587C}"/>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41769568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F56F9-2F52-49D3-9497-F15CAFBB9C65}"/>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CA1E4A58-1C42-46C5-AA5D-FE9410670C2C}"/>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4" name="Footer Placeholder 3">
            <a:extLst>
              <a:ext uri="{FF2B5EF4-FFF2-40B4-BE49-F238E27FC236}">
                <a16:creationId xmlns:a16="http://schemas.microsoft.com/office/drawing/2014/main" id="{0F255646-8651-4AA5-91D8-4C1179B1AF9C}"/>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DCD17B7F-AF1E-4AC0-8D81-7641D1E9CDB7}"/>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1505566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E29F80-CBFA-4E3D-B1E6-B1146455A92A}"/>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3" name="Footer Placeholder 2">
            <a:extLst>
              <a:ext uri="{FF2B5EF4-FFF2-40B4-BE49-F238E27FC236}">
                <a16:creationId xmlns:a16="http://schemas.microsoft.com/office/drawing/2014/main" id="{07AA1BA5-A115-42FE-B910-A81CF428D4BD}"/>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2A960E06-0B43-48E9-995B-042B168C086F}"/>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2607486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9247EE-6CA4-4F4F-AAB4-A02D698F05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7FE4A892-E06A-4D2A-9241-0B62AD1BA6A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9A28C9D5-0787-46E5-9ABD-76935B1607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13D5E82-595C-4E8B-B5D2-58373CD5477F}"/>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6" name="Footer Placeholder 5">
            <a:extLst>
              <a:ext uri="{FF2B5EF4-FFF2-40B4-BE49-F238E27FC236}">
                <a16:creationId xmlns:a16="http://schemas.microsoft.com/office/drawing/2014/main" id="{C468B81C-1217-4BDE-9AA5-60CCEF433CCF}"/>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9198C943-D787-45C9-8C1C-32B85EBF637E}"/>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25494728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4F5413-5911-4BD5-BB6B-3D7AE51DF1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6414AB61-7E76-431A-9157-2C54AB2B35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EF71A2C4-E8D9-4E6B-9EDA-A0E4FD7DF2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18DD6D6-9AD8-4B55-81FE-403E5460CEF7}"/>
              </a:ext>
            </a:extLst>
          </p:cNvPr>
          <p:cNvSpPr>
            <a:spLocks noGrp="1"/>
          </p:cNvSpPr>
          <p:nvPr>
            <p:ph type="dt" sz="half" idx="10"/>
          </p:nvPr>
        </p:nvSpPr>
        <p:spPr/>
        <p:txBody>
          <a:bodyPr/>
          <a:lstStyle/>
          <a:p>
            <a:fld id="{F8BC31CC-DB1C-495C-9C37-A170C766A472}" type="datetimeFigureOut">
              <a:rPr lang="en-KE" smtClean="0"/>
              <a:t>04/23/2023</a:t>
            </a:fld>
            <a:endParaRPr lang="en-KE"/>
          </a:p>
        </p:txBody>
      </p:sp>
      <p:sp>
        <p:nvSpPr>
          <p:cNvPr id="6" name="Footer Placeholder 5">
            <a:extLst>
              <a:ext uri="{FF2B5EF4-FFF2-40B4-BE49-F238E27FC236}">
                <a16:creationId xmlns:a16="http://schemas.microsoft.com/office/drawing/2014/main" id="{2EA293E4-CF4F-4C99-97C1-F3F936F42F90}"/>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B0368060-063A-40DF-A5BA-33404DCD9122}"/>
              </a:ext>
            </a:extLst>
          </p:cNvPr>
          <p:cNvSpPr>
            <a:spLocks noGrp="1"/>
          </p:cNvSpPr>
          <p:nvPr>
            <p:ph type="sldNum" sz="quarter" idx="12"/>
          </p:nvPr>
        </p:nvSpPr>
        <p:spPr/>
        <p:txBody>
          <a:bodyPr/>
          <a:lstStyle/>
          <a:p>
            <a:fld id="{D57A0401-E704-4243-8239-C54D0DFD2319}" type="slidenum">
              <a:rPr lang="en-KE" smtClean="0"/>
              <a:t>‹#›</a:t>
            </a:fld>
            <a:endParaRPr lang="en-KE"/>
          </a:p>
        </p:txBody>
      </p:sp>
    </p:spTree>
    <p:extLst>
      <p:ext uri="{BB962C8B-B14F-4D97-AF65-F5344CB8AC3E}">
        <p14:creationId xmlns:p14="http://schemas.microsoft.com/office/powerpoint/2010/main" val="688255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644989-A3D1-4512-A8EB-D1D56C990E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81A3FF00-0187-4595-B7C1-E2DE338493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BDBD00C8-7177-45DB-8F40-8C3691B088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BC31CC-DB1C-495C-9C37-A170C766A472}" type="datetimeFigureOut">
              <a:rPr lang="en-KE" smtClean="0"/>
              <a:t>04/23/2023</a:t>
            </a:fld>
            <a:endParaRPr lang="en-KE"/>
          </a:p>
        </p:txBody>
      </p:sp>
      <p:sp>
        <p:nvSpPr>
          <p:cNvPr id="5" name="Footer Placeholder 4">
            <a:extLst>
              <a:ext uri="{FF2B5EF4-FFF2-40B4-BE49-F238E27FC236}">
                <a16:creationId xmlns:a16="http://schemas.microsoft.com/office/drawing/2014/main" id="{C6E85CD4-F1F1-42BA-84EC-B1088C0C4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a:p>
        </p:txBody>
      </p:sp>
      <p:sp>
        <p:nvSpPr>
          <p:cNvPr id="6" name="Slide Number Placeholder 5">
            <a:extLst>
              <a:ext uri="{FF2B5EF4-FFF2-40B4-BE49-F238E27FC236}">
                <a16:creationId xmlns:a16="http://schemas.microsoft.com/office/drawing/2014/main" id="{97D05801-7D26-4217-9143-3DAB7E18C5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A0401-E704-4243-8239-C54D0DFD2319}" type="slidenum">
              <a:rPr lang="en-KE" smtClean="0"/>
              <a:t>‹#›</a:t>
            </a:fld>
            <a:endParaRPr lang="en-KE"/>
          </a:p>
        </p:txBody>
      </p:sp>
      <p:sp>
        <p:nvSpPr>
          <p:cNvPr id="7" name="MSIPCMContentMarking" descr="{&quot;HashCode&quot;:2082126947,&quot;Placement&quot;:&quot;Footer&quot;,&quot;Top&quot;:519.343,&quot;Left&quot;:406.33,&quot;SlideWidth&quot;:960,&quot;SlideHeight&quot;:540}"/>
          <p:cNvSpPr txBox="1"/>
          <p:nvPr userDrawn="1"/>
        </p:nvSpPr>
        <p:spPr>
          <a:xfrm>
            <a:off x="5160391" y="6649884"/>
            <a:ext cx="1871217" cy="153888"/>
          </a:xfrm>
          <a:prstGeom prst="rect">
            <a:avLst/>
          </a:prstGeom>
          <a:noFill/>
        </p:spPr>
        <p:txBody>
          <a:bodyPr vert="horz" wrap="square" lIns="0" tIns="0" rIns="0" bIns="0" rtlCol="0" anchor="ctr" anchorCtr="1">
            <a:spAutoFit/>
          </a:bodyPr>
          <a:lstStyle/>
          <a:p>
            <a:pPr algn="ctr">
              <a:spcBef>
                <a:spcPts val="0"/>
              </a:spcBef>
              <a:spcAft>
                <a:spcPts val="0"/>
              </a:spcAft>
            </a:pPr>
            <a:endParaRPr lang="en-US" sz="1000">
              <a:solidFill>
                <a:srgbClr val="000000"/>
              </a:solidFill>
              <a:latin typeface="Calibri" panose="020F0502020204030204" pitchFamily="34" charset="0"/>
            </a:endParaRPr>
          </a:p>
        </p:txBody>
      </p:sp>
      <p:sp>
        <p:nvSpPr>
          <p:cNvPr id="8" name="MSIPCMContentMarking" descr="{&quot;HashCode&quot;:2082126947,&quot;Placement&quot;:&quot;Footer&quot;,&quot;Top&quot;:519.343,&quot;Left&quot;:406.33,&quot;SlideWidth&quot;:960,&quot;SlideHeight&quot;:540}"/>
          <p:cNvSpPr txBox="1"/>
          <p:nvPr userDrawn="1"/>
        </p:nvSpPr>
        <p:spPr>
          <a:xfrm>
            <a:off x="5160391" y="6595656"/>
            <a:ext cx="1871217" cy="262344"/>
          </a:xfrm>
          <a:prstGeom prst="rect">
            <a:avLst/>
          </a:prstGeom>
          <a:noFill/>
        </p:spPr>
        <p:txBody>
          <a:bodyPr vert="horz" wrap="square" lIns="0" tIns="0" rIns="0" bIns="0" rtlCol="0" anchor="ctr" anchorCtr="1">
            <a:spAutoFit/>
          </a:bodyPr>
          <a:lstStyle/>
          <a:p>
            <a:pPr algn="ctr">
              <a:spcBef>
                <a:spcPts val="0"/>
              </a:spcBef>
              <a:spcAft>
                <a:spcPts val="0"/>
              </a:spcAft>
            </a:pPr>
            <a:r>
              <a:rPr lang="en-US" sz="1000" smtClean="0">
                <a:solidFill>
                  <a:srgbClr val="000000"/>
                </a:solidFill>
                <a:latin typeface="Calibri" panose="020F0502020204030204" pitchFamily="34" charset="0"/>
              </a:rPr>
              <a:t>WIPO FOR OFFICIAL USE ONLY </a:t>
            </a:r>
            <a:endParaRPr lang="en-US" sz="1000">
              <a:solidFill>
                <a:srgbClr val="000000"/>
              </a:solidFill>
              <a:latin typeface="Calibri" panose="020F0502020204030204" pitchFamily="34" charset="0"/>
            </a:endParaRPr>
          </a:p>
        </p:txBody>
      </p:sp>
    </p:spTree>
    <p:extLst>
      <p:ext uri="{BB962C8B-B14F-4D97-AF65-F5344CB8AC3E}">
        <p14:creationId xmlns:p14="http://schemas.microsoft.com/office/powerpoint/2010/main" val="2495448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0960CE-B6EC-43AD-88E7-9657CAFE883A}"/>
              </a:ext>
            </a:extLst>
          </p:cNvPr>
          <p:cNvSpPr>
            <a:spLocks noGrp="1"/>
          </p:cNvSpPr>
          <p:nvPr>
            <p:ph type="ctrTitle"/>
          </p:nvPr>
        </p:nvSpPr>
        <p:spPr>
          <a:xfrm>
            <a:off x="1095375" y="638175"/>
            <a:ext cx="10096500" cy="2065338"/>
          </a:xfrm>
        </p:spPr>
        <p:txBody>
          <a:bodyPr>
            <a:normAutofit/>
          </a:bodyPr>
          <a:lstStyle/>
          <a:p>
            <a:r>
              <a:rPr lang="en-US" sz="4000" b="1" dirty="0"/>
              <a:t>IPRs in </a:t>
            </a:r>
            <a:r>
              <a:rPr lang="en-KE" sz="4000" b="1" dirty="0" err="1"/>
              <a:t>Stor</a:t>
            </a:r>
            <a:r>
              <a:rPr lang="en-US" sz="4000" b="1" dirty="0"/>
              <a:t>age</a:t>
            </a:r>
            <a:r>
              <a:rPr lang="en-KE" sz="4000" b="1" dirty="0"/>
              <a:t>, Distribution and Consumption </a:t>
            </a:r>
            <a:r>
              <a:rPr lang="en-US" sz="4000" b="1" dirty="0"/>
              <a:t>of Agricultural Products:</a:t>
            </a:r>
            <a:br>
              <a:rPr lang="en-US" sz="4000" b="1" dirty="0"/>
            </a:br>
            <a:r>
              <a:rPr lang="en-US" sz="4000" b="1" dirty="0"/>
              <a:t>Developing Countries Perspectives</a:t>
            </a:r>
            <a:endParaRPr lang="en-KE" dirty="0"/>
          </a:p>
        </p:txBody>
      </p:sp>
      <p:sp>
        <p:nvSpPr>
          <p:cNvPr id="3" name="Subtitle 2">
            <a:extLst>
              <a:ext uri="{FF2B5EF4-FFF2-40B4-BE49-F238E27FC236}">
                <a16:creationId xmlns:a16="http://schemas.microsoft.com/office/drawing/2014/main" id="{50E30219-55EB-40F2-89E3-F96D5C668101}"/>
              </a:ext>
            </a:extLst>
          </p:cNvPr>
          <p:cNvSpPr>
            <a:spLocks noGrp="1"/>
          </p:cNvSpPr>
          <p:nvPr>
            <p:ph type="subTitle" idx="1"/>
          </p:nvPr>
        </p:nvSpPr>
        <p:spPr>
          <a:xfrm>
            <a:off x="1523999" y="4154487"/>
            <a:ext cx="9458325" cy="2387599"/>
          </a:xfrm>
        </p:spPr>
        <p:txBody>
          <a:bodyPr>
            <a:normAutofit fontScale="85000" lnSpcReduction="20000"/>
          </a:bodyPr>
          <a:lstStyle/>
          <a:p>
            <a:r>
              <a:rPr lang="en-US" dirty="0"/>
              <a:t>WIPO Conference on Innovations for Sustainable Agriculture , </a:t>
            </a:r>
          </a:p>
          <a:p>
            <a:r>
              <a:rPr lang="en-US" dirty="0"/>
              <a:t>Geneva, 24</a:t>
            </a:r>
            <a:r>
              <a:rPr lang="en-US" baseline="30000" dirty="0"/>
              <a:t>th</a:t>
            </a:r>
            <a:r>
              <a:rPr lang="en-US" dirty="0"/>
              <a:t> April 2023</a:t>
            </a:r>
          </a:p>
          <a:p>
            <a:endParaRPr lang="en-US" dirty="0"/>
          </a:p>
          <a:p>
            <a:endParaRPr lang="en-US" dirty="0"/>
          </a:p>
          <a:p>
            <a:r>
              <a:rPr lang="en-US" dirty="0"/>
              <a:t>Dr Stephen Mbithi</a:t>
            </a:r>
          </a:p>
          <a:p>
            <a:r>
              <a:rPr lang="en-US" dirty="0"/>
              <a:t>Secretary, Blue Economy Resources</a:t>
            </a:r>
          </a:p>
          <a:p>
            <a:r>
              <a:rPr lang="en-US" dirty="0"/>
              <a:t>Kenya</a:t>
            </a:r>
          </a:p>
          <a:p>
            <a:endParaRPr lang="en-KE" dirty="0"/>
          </a:p>
        </p:txBody>
      </p:sp>
    </p:spTree>
    <p:extLst>
      <p:ext uri="{BB962C8B-B14F-4D97-AF65-F5344CB8AC3E}">
        <p14:creationId xmlns:p14="http://schemas.microsoft.com/office/powerpoint/2010/main" val="2146942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7BA36-43DA-4E30-B8C6-7E7C4307AC4D}"/>
              </a:ext>
            </a:extLst>
          </p:cNvPr>
          <p:cNvSpPr>
            <a:spLocks noGrp="1"/>
          </p:cNvSpPr>
          <p:nvPr>
            <p:ph type="title"/>
          </p:nvPr>
        </p:nvSpPr>
        <p:spPr>
          <a:xfrm>
            <a:off x="838200" y="174625"/>
            <a:ext cx="10229850" cy="701675"/>
          </a:xfrm>
        </p:spPr>
        <p:txBody>
          <a:bodyPr/>
          <a:lstStyle/>
          <a:p>
            <a:r>
              <a:rPr lang="en-US" dirty="0"/>
              <a:t>IPRs and Food Security</a:t>
            </a:r>
            <a:endParaRPr lang="en-KE" dirty="0"/>
          </a:p>
        </p:txBody>
      </p:sp>
      <p:sp>
        <p:nvSpPr>
          <p:cNvPr id="3" name="Content Placeholder 2">
            <a:extLst>
              <a:ext uri="{FF2B5EF4-FFF2-40B4-BE49-F238E27FC236}">
                <a16:creationId xmlns:a16="http://schemas.microsoft.com/office/drawing/2014/main" id="{67091F6C-6E7D-4A80-8F7E-A35EFEDDE5BC}"/>
              </a:ext>
            </a:extLst>
          </p:cNvPr>
          <p:cNvSpPr>
            <a:spLocks noGrp="1"/>
          </p:cNvSpPr>
          <p:nvPr>
            <p:ph idx="1"/>
          </p:nvPr>
        </p:nvSpPr>
        <p:spPr>
          <a:xfrm>
            <a:off x="838199" y="876300"/>
            <a:ext cx="10734675" cy="5657850"/>
          </a:xfrm>
        </p:spPr>
        <p:txBody>
          <a:bodyPr>
            <a:normAutofit fontScale="77500" lnSpcReduction="20000"/>
          </a:bodyPr>
          <a:lstStyle/>
          <a:p>
            <a:r>
              <a:rPr lang="en-US" dirty="0"/>
              <a:t>One of the most effective means of addressing food security globally is minimizing post harvest losses in agricultural production and trade systems.</a:t>
            </a:r>
          </a:p>
          <a:p>
            <a:pPr lvl="1"/>
            <a:r>
              <a:rPr lang="en-US" dirty="0"/>
              <a:t>Post harvest losses affect food safety and quality – either making food unsafe for human consumption, or lowering its value.</a:t>
            </a:r>
          </a:p>
          <a:p>
            <a:pPr lvl="1"/>
            <a:endParaRPr lang="en-US" dirty="0"/>
          </a:p>
          <a:p>
            <a:r>
              <a:rPr lang="en-US" dirty="0"/>
              <a:t>Globally, about 20% food is lost through post harvest losses – an amount that can feed 250 million people.</a:t>
            </a:r>
          </a:p>
          <a:p>
            <a:pPr lvl="1"/>
            <a:r>
              <a:rPr lang="en-US" dirty="0"/>
              <a:t>This figure is higher in fresh produce (30-40%), and relatively lower in shelf-stable products such as </a:t>
            </a:r>
            <a:r>
              <a:rPr lang="en-US" dirty="0" smtClean="0"/>
              <a:t>grains.</a:t>
            </a:r>
            <a:endParaRPr lang="en-US" dirty="0"/>
          </a:p>
          <a:p>
            <a:pPr lvl="1"/>
            <a:endParaRPr lang="en-US" dirty="0"/>
          </a:p>
          <a:p>
            <a:r>
              <a:rPr lang="en-US" dirty="0"/>
              <a:t>Innovations in reducing post harvest losses can contribute greatly to global food </a:t>
            </a:r>
            <a:r>
              <a:rPr lang="en-US" dirty="0" smtClean="0"/>
              <a:t>security </a:t>
            </a:r>
            <a:endParaRPr lang="en-US" dirty="0"/>
          </a:p>
          <a:p>
            <a:pPr lvl="1"/>
            <a:r>
              <a:rPr lang="en-US" dirty="0"/>
              <a:t>compared to innovations in related agricultural activities such as soil fertility and genetic improvements.</a:t>
            </a:r>
          </a:p>
          <a:p>
            <a:pPr lvl="1"/>
            <a:endParaRPr lang="en-US" dirty="0"/>
          </a:p>
          <a:p>
            <a:r>
              <a:rPr lang="en-US" dirty="0"/>
              <a:t>Extend of post harvest losses is determined by innovations in primary handling, processing (if any), storage, distribution and retail-end </a:t>
            </a:r>
            <a:r>
              <a:rPr lang="en-US" dirty="0" smtClean="0"/>
              <a:t>management</a:t>
            </a:r>
            <a:r>
              <a:rPr lang="en-US" dirty="0"/>
              <a:t>.</a:t>
            </a:r>
          </a:p>
          <a:p>
            <a:pPr lvl="1"/>
            <a:r>
              <a:rPr lang="en-US" dirty="0"/>
              <a:t>Developing countries are highly depended on agriculture (plants, livestock and fisheries) for their livelihoods -  whether for domestic consumption, or participation in global trade.</a:t>
            </a:r>
          </a:p>
          <a:p>
            <a:pPr lvl="1"/>
            <a:r>
              <a:rPr lang="en-US" dirty="0"/>
              <a:t>The extend of intellectual content in these innovations is affected by whether the goods or services are locally produced for domestic markets, or produced for high value export markets.</a:t>
            </a:r>
          </a:p>
          <a:p>
            <a:pPr lvl="1"/>
            <a:endParaRPr lang="en-KE" dirty="0"/>
          </a:p>
        </p:txBody>
      </p:sp>
    </p:spTree>
    <p:extLst>
      <p:ext uri="{BB962C8B-B14F-4D97-AF65-F5344CB8AC3E}">
        <p14:creationId xmlns:p14="http://schemas.microsoft.com/office/powerpoint/2010/main" val="3343248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8EC71-3511-44BB-8696-74730EF73BDD}"/>
              </a:ext>
            </a:extLst>
          </p:cNvPr>
          <p:cNvSpPr>
            <a:spLocks noGrp="1"/>
          </p:cNvSpPr>
          <p:nvPr>
            <p:ph type="title"/>
          </p:nvPr>
        </p:nvSpPr>
        <p:spPr>
          <a:xfrm>
            <a:off x="542925" y="365127"/>
            <a:ext cx="10172700" cy="425450"/>
          </a:xfrm>
        </p:spPr>
        <p:txBody>
          <a:bodyPr>
            <a:normAutofit fontScale="90000"/>
          </a:bodyPr>
          <a:lstStyle/>
          <a:p>
            <a:r>
              <a:rPr lang="en-US" dirty="0"/>
              <a:t>Some Storage and Distribution Innovations…</a:t>
            </a:r>
            <a:endParaRPr lang="en-KE" dirty="0"/>
          </a:p>
        </p:txBody>
      </p:sp>
      <p:sp>
        <p:nvSpPr>
          <p:cNvPr id="3" name="Content Placeholder 2">
            <a:extLst>
              <a:ext uri="{FF2B5EF4-FFF2-40B4-BE49-F238E27FC236}">
                <a16:creationId xmlns:a16="http://schemas.microsoft.com/office/drawing/2014/main" id="{3BB4F05F-6401-450F-AB88-E223FAC6CE70}"/>
              </a:ext>
            </a:extLst>
          </p:cNvPr>
          <p:cNvSpPr>
            <a:spLocks noGrp="1"/>
          </p:cNvSpPr>
          <p:nvPr>
            <p:ph idx="1"/>
          </p:nvPr>
        </p:nvSpPr>
        <p:spPr>
          <a:xfrm>
            <a:off x="538162" y="1066800"/>
            <a:ext cx="11368088" cy="5553075"/>
          </a:xfrm>
        </p:spPr>
        <p:txBody>
          <a:bodyPr>
            <a:normAutofit lnSpcReduction="10000"/>
          </a:bodyPr>
          <a:lstStyle/>
          <a:p>
            <a:pPr lvl="0"/>
            <a:r>
              <a:rPr lang="en-US" dirty="0"/>
              <a:t>Global technologies in grain/dried roots storage and distribution systems to control aflatoxin/other mycotoxins, pest infestation and other spoilage, which is a major threat to grain exchange systems in Africa;</a:t>
            </a:r>
          </a:p>
          <a:p>
            <a:pPr lvl="1"/>
            <a:r>
              <a:rPr lang="en-US" dirty="0"/>
              <a:t>Up to 40% stored grain spoilage in sole developing </a:t>
            </a:r>
            <a:r>
              <a:rPr lang="en-US" dirty="0" smtClean="0"/>
              <a:t>countries.</a:t>
            </a:r>
            <a:endParaRPr lang="en-US" dirty="0"/>
          </a:p>
          <a:p>
            <a:pPr lvl="1"/>
            <a:r>
              <a:rPr lang="en-US" dirty="0"/>
              <a:t>Temperature, moisture and oxygen control in grain storage silos.</a:t>
            </a:r>
          </a:p>
          <a:p>
            <a:pPr lvl="1"/>
            <a:r>
              <a:rPr lang="en-US" dirty="0"/>
              <a:t>Key consideration: </a:t>
            </a:r>
            <a:r>
              <a:rPr lang="en-US" dirty="0" smtClean="0"/>
              <a:t>promoting </a:t>
            </a:r>
            <a:r>
              <a:rPr lang="en-US" dirty="0"/>
              <a:t>traditional systems vs importing modern innovations with high IP content.</a:t>
            </a:r>
          </a:p>
          <a:p>
            <a:pPr lvl="1"/>
            <a:endParaRPr lang="en-KE" dirty="0"/>
          </a:p>
          <a:p>
            <a:pPr lvl="0"/>
            <a:r>
              <a:rPr lang="en-US" dirty="0"/>
              <a:t>Control of ripening and aging in global fresh produce (especially fruit and flower) trade systems, which is key to global export of fresh produce from developing countries; </a:t>
            </a:r>
          </a:p>
          <a:p>
            <a:pPr lvl="1"/>
            <a:r>
              <a:rPr lang="en-US" dirty="0"/>
              <a:t>Senescence control in fresh produce (mainly use of ethylene scrubbers);</a:t>
            </a:r>
          </a:p>
          <a:p>
            <a:pPr lvl="1"/>
            <a:r>
              <a:rPr lang="en-US" dirty="0"/>
              <a:t>Innovation has greatly enhanced global trade in fresh produce (fruits and vegetables), especially from developing countries.</a:t>
            </a:r>
          </a:p>
          <a:p>
            <a:pPr lvl="1"/>
            <a:r>
              <a:rPr lang="en-US" dirty="0"/>
              <a:t>Controls food waste at consumer level by  avoiding </a:t>
            </a:r>
            <a:r>
              <a:rPr lang="en-US" dirty="0" smtClean="0"/>
              <a:t>over-ripening.</a:t>
            </a:r>
            <a:endParaRPr lang="en-KE" dirty="0"/>
          </a:p>
        </p:txBody>
      </p:sp>
    </p:spTree>
    <p:extLst>
      <p:ext uri="{BB962C8B-B14F-4D97-AF65-F5344CB8AC3E}">
        <p14:creationId xmlns:p14="http://schemas.microsoft.com/office/powerpoint/2010/main" val="3268827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9A061-F4A3-4965-A700-406A6EC4FAD6}"/>
              </a:ext>
            </a:extLst>
          </p:cNvPr>
          <p:cNvSpPr>
            <a:spLocks noGrp="1"/>
          </p:cNvSpPr>
          <p:nvPr>
            <p:ph type="title"/>
          </p:nvPr>
        </p:nvSpPr>
        <p:spPr>
          <a:xfrm>
            <a:off x="673814" y="234504"/>
            <a:ext cx="10268164" cy="446533"/>
          </a:xfrm>
        </p:spPr>
        <p:txBody>
          <a:bodyPr>
            <a:normAutofit fontScale="90000"/>
          </a:bodyPr>
          <a:lstStyle/>
          <a:p>
            <a:r>
              <a:rPr lang="en-US" dirty="0"/>
              <a:t>Storage and Distribution innovations…cont..</a:t>
            </a:r>
            <a:endParaRPr lang="en-KE" dirty="0"/>
          </a:p>
        </p:txBody>
      </p:sp>
      <p:sp>
        <p:nvSpPr>
          <p:cNvPr id="3" name="Content Placeholder 2">
            <a:extLst>
              <a:ext uri="{FF2B5EF4-FFF2-40B4-BE49-F238E27FC236}">
                <a16:creationId xmlns:a16="http://schemas.microsoft.com/office/drawing/2014/main" id="{6D8E0C00-F348-453B-8385-0E342613B9C1}"/>
              </a:ext>
            </a:extLst>
          </p:cNvPr>
          <p:cNvSpPr>
            <a:spLocks noGrp="1"/>
          </p:cNvSpPr>
          <p:nvPr>
            <p:ph idx="1"/>
          </p:nvPr>
        </p:nvSpPr>
        <p:spPr>
          <a:xfrm>
            <a:off x="673814" y="1044788"/>
            <a:ext cx="10956532" cy="5386833"/>
          </a:xfrm>
        </p:spPr>
        <p:txBody>
          <a:bodyPr>
            <a:normAutofit fontScale="85000" lnSpcReduction="20000"/>
          </a:bodyPr>
          <a:lstStyle/>
          <a:p>
            <a:r>
              <a:rPr lang="en-US" dirty="0"/>
              <a:t>Modified atmosphere packaging (MAP) in global trade of live seafood and animal </a:t>
            </a:r>
            <a:r>
              <a:rPr lang="en-US" dirty="0" smtClean="0"/>
              <a:t>products </a:t>
            </a:r>
            <a:endParaRPr lang="en-US" dirty="0"/>
          </a:p>
          <a:p>
            <a:pPr lvl="1"/>
            <a:r>
              <a:rPr lang="en-US" dirty="0"/>
              <a:t>Passive and active packaging of meat, fish and other fresh produce to control microbial spoilage (carbon dioxide, nitrogen and oxygen controls</a:t>
            </a:r>
            <a:r>
              <a:rPr lang="en-US" dirty="0" smtClean="0"/>
              <a:t>).</a:t>
            </a:r>
            <a:endParaRPr lang="en-US" dirty="0"/>
          </a:p>
          <a:p>
            <a:pPr lvl="1"/>
            <a:r>
              <a:rPr lang="en-US" dirty="0"/>
              <a:t>Shelf-life extension and facilitation of live seafood trade…a major boost to global trade in seafood and fresh produce.</a:t>
            </a:r>
          </a:p>
          <a:p>
            <a:pPr lvl="1"/>
            <a:r>
              <a:rPr lang="en-US" dirty="0"/>
              <a:t>Innovations greatly promote consumer choice, and encourage responsible food consumption through quality preservation.</a:t>
            </a:r>
          </a:p>
          <a:p>
            <a:pPr lvl="1"/>
            <a:endParaRPr lang="en-US" dirty="0"/>
          </a:p>
          <a:p>
            <a:r>
              <a:rPr lang="en-US" dirty="0"/>
              <a:t>Innovations in cold chain management</a:t>
            </a:r>
          </a:p>
          <a:p>
            <a:pPr lvl="1"/>
            <a:r>
              <a:rPr lang="en-US" dirty="0"/>
              <a:t>Innovations focusing on energy efficiency in cold food / fresh produce </a:t>
            </a:r>
            <a:r>
              <a:rPr lang="en-US" dirty="0" smtClean="0"/>
              <a:t>storage.</a:t>
            </a:r>
            <a:endParaRPr lang="en-US" dirty="0"/>
          </a:p>
          <a:p>
            <a:pPr lvl="1"/>
            <a:r>
              <a:rPr lang="en-US" dirty="0"/>
              <a:t>Promotes cost-effectiveness in fresh produce, lowers spoilage and reduces environmental impact of global food production systems.</a:t>
            </a:r>
          </a:p>
          <a:p>
            <a:pPr lvl="1"/>
            <a:endParaRPr lang="en-US" dirty="0"/>
          </a:p>
          <a:p>
            <a:r>
              <a:rPr lang="en-US" dirty="0"/>
              <a:t>Innovations in tamper-proof systems during shipping and distribution</a:t>
            </a:r>
          </a:p>
          <a:p>
            <a:pPr lvl="1"/>
            <a:r>
              <a:rPr lang="en-US" dirty="0"/>
              <a:t>Innovations in evidencing shaking, tilting of agricultural produce during shipping, trucking and handling.</a:t>
            </a:r>
          </a:p>
          <a:p>
            <a:pPr lvl="1"/>
            <a:r>
              <a:rPr lang="en-US" dirty="0"/>
              <a:t>Important in quality management of high value produce…flowers, fruits and some </a:t>
            </a:r>
            <a:r>
              <a:rPr lang="en-US" dirty="0" err="1" smtClean="0"/>
              <a:t>seafoods</a:t>
            </a:r>
            <a:r>
              <a:rPr lang="en-US" dirty="0" smtClean="0"/>
              <a:t>.</a:t>
            </a:r>
            <a:endParaRPr lang="en-US" dirty="0"/>
          </a:p>
          <a:p>
            <a:pPr lvl="1"/>
            <a:r>
              <a:rPr lang="en-US" dirty="0"/>
              <a:t>Innovations greatly lower waste, and encourages responsible consumer </a:t>
            </a:r>
            <a:r>
              <a:rPr lang="en-US" dirty="0" smtClean="0"/>
              <a:t>behavior.</a:t>
            </a:r>
            <a:endParaRPr lang="en-US" dirty="0"/>
          </a:p>
          <a:p>
            <a:endParaRPr lang="en-KE" dirty="0"/>
          </a:p>
        </p:txBody>
      </p:sp>
    </p:spTree>
    <p:extLst>
      <p:ext uri="{BB962C8B-B14F-4D97-AF65-F5344CB8AC3E}">
        <p14:creationId xmlns:p14="http://schemas.microsoft.com/office/powerpoint/2010/main" val="38312289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621B64-18FA-473E-82AD-C158D49BA1C1}"/>
              </a:ext>
            </a:extLst>
          </p:cNvPr>
          <p:cNvSpPr>
            <a:spLocks noGrp="1"/>
          </p:cNvSpPr>
          <p:nvPr>
            <p:ph type="title"/>
          </p:nvPr>
        </p:nvSpPr>
        <p:spPr>
          <a:xfrm>
            <a:off x="468329" y="169524"/>
            <a:ext cx="9610618" cy="315912"/>
          </a:xfrm>
        </p:spPr>
        <p:txBody>
          <a:bodyPr>
            <a:normAutofit fontScale="90000"/>
          </a:bodyPr>
          <a:lstStyle/>
          <a:p>
            <a:r>
              <a:rPr lang="en-US" dirty="0"/>
              <a:t>Key Considerations</a:t>
            </a:r>
            <a:endParaRPr lang="en-KE" dirty="0"/>
          </a:p>
        </p:txBody>
      </p:sp>
      <p:sp>
        <p:nvSpPr>
          <p:cNvPr id="3" name="Content Placeholder 2">
            <a:extLst>
              <a:ext uri="{FF2B5EF4-FFF2-40B4-BE49-F238E27FC236}">
                <a16:creationId xmlns:a16="http://schemas.microsoft.com/office/drawing/2014/main" id="{DFADABA0-D666-46C9-B5DC-7C49CC608BCF}"/>
              </a:ext>
            </a:extLst>
          </p:cNvPr>
          <p:cNvSpPr>
            <a:spLocks noGrp="1"/>
          </p:cNvSpPr>
          <p:nvPr>
            <p:ph idx="1"/>
          </p:nvPr>
        </p:nvSpPr>
        <p:spPr>
          <a:xfrm>
            <a:off x="468329" y="780835"/>
            <a:ext cx="11490790" cy="5784351"/>
          </a:xfrm>
        </p:spPr>
        <p:txBody>
          <a:bodyPr>
            <a:normAutofit fontScale="92500" lnSpcReduction="20000"/>
          </a:bodyPr>
          <a:lstStyle/>
          <a:p>
            <a:r>
              <a:rPr lang="en-US" dirty="0"/>
              <a:t>The extend of intellectual property content and protection for agricultural goods in developing countries is  influenced by:</a:t>
            </a:r>
          </a:p>
          <a:p>
            <a:pPr lvl="1"/>
            <a:r>
              <a:rPr lang="en-US" dirty="0"/>
              <a:t>Whether the good/service is produced and consumed locally</a:t>
            </a:r>
          </a:p>
          <a:p>
            <a:pPr lvl="2"/>
            <a:r>
              <a:rPr lang="en-US" dirty="0"/>
              <a:t>E.g. maize production in sub Saharan Africa</a:t>
            </a:r>
          </a:p>
          <a:p>
            <a:pPr lvl="1"/>
            <a:r>
              <a:rPr lang="en-US" dirty="0"/>
              <a:t>Whether the good/service is produced locally, and exported globally</a:t>
            </a:r>
          </a:p>
          <a:p>
            <a:pPr lvl="2"/>
            <a:r>
              <a:rPr lang="en-US" dirty="0"/>
              <a:t>E.g. fresh produce and fish exports from developing countries</a:t>
            </a:r>
          </a:p>
          <a:p>
            <a:pPr lvl="1"/>
            <a:r>
              <a:rPr lang="en-US" dirty="0"/>
              <a:t>Whether the agricultural product is largely imported into a developing country</a:t>
            </a:r>
          </a:p>
          <a:p>
            <a:pPr lvl="2"/>
            <a:r>
              <a:rPr lang="en-US" dirty="0"/>
              <a:t>this is the case in countries which rely on imports for food security</a:t>
            </a:r>
          </a:p>
          <a:p>
            <a:pPr lvl="2"/>
            <a:endParaRPr lang="en-US" dirty="0"/>
          </a:p>
          <a:p>
            <a:r>
              <a:rPr lang="en-US" dirty="0"/>
              <a:t>In the case of local production for local markets, key policy considerations include:</a:t>
            </a:r>
          </a:p>
          <a:p>
            <a:pPr lvl="1"/>
            <a:r>
              <a:rPr lang="en-US" dirty="0"/>
              <a:t>Whether the storage and distribution post harvest challenges can be sufficiently addressed by traditional/indigenous knowledge practices</a:t>
            </a:r>
          </a:p>
          <a:p>
            <a:pPr lvl="2"/>
            <a:r>
              <a:rPr lang="en-US" dirty="0"/>
              <a:t>Example: storage and distribution of most root crops, and local fruits and vegetables.</a:t>
            </a:r>
          </a:p>
          <a:p>
            <a:pPr lvl="2"/>
            <a:r>
              <a:rPr lang="en-US" dirty="0"/>
              <a:t>Policy focus: investment in developing local IP innovations</a:t>
            </a:r>
          </a:p>
          <a:p>
            <a:pPr lvl="2"/>
            <a:endParaRPr lang="en-US" dirty="0"/>
          </a:p>
          <a:p>
            <a:pPr lvl="1"/>
            <a:r>
              <a:rPr lang="en-US" dirty="0"/>
              <a:t>Whether the magnitude of the food safety risks during storage and distribution require import of innovations with high IP content</a:t>
            </a:r>
          </a:p>
          <a:p>
            <a:pPr lvl="2"/>
            <a:r>
              <a:rPr lang="en-US" dirty="0"/>
              <a:t>Example: storage of grain maize in sub-Saharan Africa</a:t>
            </a:r>
          </a:p>
          <a:p>
            <a:pPr lvl="2"/>
            <a:r>
              <a:rPr lang="en-US" dirty="0"/>
              <a:t>Policy focus: Import/acquisition of most cost-effective technologies to address the post harvest challenges of the staple food, regardless of the extend of IP content of the good/service.</a:t>
            </a:r>
          </a:p>
          <a:p>
            <a:pPr lvl="1"/>
            <a:endParaRPr lang="en-KE" dirty="0"/>
          </a:p>
        </p:txBody>
      </p:sp>
    </p:spTree>
    <p:extLst>
      <p:ext uri="{BB962C8B-B14F-4D97-AF65-F5344CB8AC3E}">
        <p14:creationId xmlns:p14="http://schemas.microsoft.com/office/powerpoint/2010/main" val="4024444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21613-158E-4F45-AFAB-EC165DD15EE8}"/>
              </a:ext>
            </a:extLst>
          </p:cNvPr>
          <p:cNvSpPr>
            <a:spLocks noGrp="1"/>
          </p:cNvSpPr>
          <p:nvPr>
            <p:ph type="title"/>
          </p:nvPr>
        </p:nvSpPr>
        <p:spPr>
          <a:xfrm>
            <a:off x="678094" y="90665"/>
            <a:ext cx="10278438" cy="590372"/>
          </a:xfrm>
        </p:spPr>
        <p:txBody>
          <a:bodyPr>
            <a:normAutofit fontScale="90000"/>
          </a:bodyPr>
          <a:lstStyle/>
          <a:p>
            <a:r>
              <a:rPr lang="en-US" dirty="0"/>
              <a:t>Key Considerations ….</a:t>
            </a:r>
            <a:endParaRPr lang="en-KE" dirty="0"/>
          </a:p>
        </p:txBody>
      </p:sp>
      <p:sp>
        <p:nvSpPr>
          <p:cNvPr id="3" name="Content Placeholder 2">
            <a:extLst>
              <a:ext uri="{FF2B5EF4-FFF2-40B4-BE49-F238E27FC236}">
                <a16:creationId xmlns:a16="http://schemas.microsoft.com/office/drawing/2014/main" id="{FE14F69A-AC6A-4E95-BEFA-6D4FAA0B2FC2}"/>
              </a:ext>
            </a:extLst>
          </p:cNvPr>
          <p:cNvSpPr>
            <a:spLocks noGrp="1"/>
          </p:cNvSpPr>
          <p:nvPr>
            <p:ph idx="1"/>
          </p:nvPr>
        </p:nvSpPr>
        <p:spPr>
          <a:xfrm>
            <a:off x="678093" y="924673"/>
            <a:ext cx="11116639" cy="5691883"/>
          </a:xfrm>
        </p:spPr>
        <p:txBody>
          <a:bodyPr>
            <a:normAutofit fontScale="92500" lnSpcReduction="20000"/>
          </a:bodyPr>
          <a:lstStyle/>
          <a:p>
            <a:r>
              <a:rPr lang="en-US" dirty="0"/>
              <a:t>Local production of agricultural products for export markets</a:t>
            </a:r>
          </a:p>
          <a:p>
            <a:pPr lvl="1"/>
            <a:r>
              <a:rPr lang="en-US" dirty="0"/>
              <a:t>The type of innovation selected for storage and distribution of these agricultural products depends the export market requirements.</a:t>
            </a:r>
          </a:p>
          <a:p>
            <a:pPr lvl="1"/>
            <a:r>
              <a:rPr lang="en-US" dirty="0"/>
              <a:t>The extend of IP content and protection of these innovations is dictated by the export markets</a:t>
            </a:r>
          </a:p>
          <a:p>
            <a:pPr lvl="2"/>
            <a:r>
              <a:rPr lang="en-US" dirty="0" err="1"/>
              <a:t>Eg</a:t>
            </a:r>
            <a:r>
              <a:rPr lang="en-US" dirty="0"/>
              <a:t>: export of bananas from the Caribbean to USA, </a:t>
            </a:r>
          </a:p>
          <a:p>
            <a:pPr lvl="3"/>
            <a:r>
              <a:rPr lang="en-US" dirty="0"/>
              <a:t>Innovations to delay ripening until arrival at consumer retail outlets</a:t>
            </a:r>
          </a:p>
          <a:p>
            <a:pPr lvl="2"/>
            <a:r>
              <a:rPr lang="en-US" dirty="0"/>
              <a:t>export of flowers from Kenya to Europe </a:t>
            </a:r>
          </a:p>
          <a:p>
            <a:pPr lvl="3"/>
            <a:r>
              <a:rPr lang="en-US" dirty="0"/>
              <a:t>Innovations to delay bud opening till arrival at the consumer retail outlets</a:t>
            </a:r>
          </a:p>
          <a:p>
            <a:pPr lvl="2"/>
            <a:endParaRPr lang="en-US" dirty="0"/>
          </a:p>
          <a:p>
            <a:r>
              <a:rPr lang="en-US" dirty="0"/>
              <a:t>Agricultural production overseas for import into developing countries:</a:t>
            </a:r>
          </a:p>
          <a:p>
            <a:pPr lvl="1"/>
            <a:r>
              <a:rPr lang="en-US" dirty="0"/>
              <a:t>Extend of IP content and protection of innovations for storage and distributing during shipping is determined by the exporting country.</a:t>
            </a:r>
          </a:p>
          <a:p>
            <a:pPr lvl="1"/>
            <a:r>
              <a:rPr lang="en-US" dirty="0"/>
              <a:t>Extend of IP content and protection of innovations for storage and distribution after arrival is determined by the capacity in the developing country</a:t>
            </a:r>
          </a:p>
          <a:p>
            <a:pPr lvl="2"/>
            <a:r>
              <a:rPr lang="en-US" dirty="0"/>
              <a:t>E.g. export of dried cod (fish) from Norway to Nigeria</a:t>
            </a:r>
          </a:p>
          <a:p>
            <a:pPr lvl="3"/>
            <a:r>
              <a:rPr lang="en-US" dirty="0"/>
              <a:t>Arrives in Nigeria dry and on a </a:t>
            </a:r>
            <a:r>
              <a:rPr lang="en-US" dirty="0" smtClean="0"/>
              <a:t>cold-chain </a:t>
            </a:r>
            <a:r>
              <a:rPr lang="en-US" dirty="0"/>
              <a:t>management, is distributed in Nigeria dry, but at ambient temperatures</a:t>
            </a:r>
          </a:p>
          <a:p>
            <a:pPr lvl="2"/>
            <a:r>
              <a:rPr lang="en-US" dirty="0"/>
              <a:t>export of frozen horse mackerel (fish) from Namibia to DR Congo and Mozambique</a:t>
            </a:r>
          </a:p>
          <a:p>
            <a:pPr lvl="3"/>
            <a:r>
              <a:rPr lang="en-US" dirty="0"/>
              <a:t>Arrives at destination frozen, then it is largely smoked and dried before distribution.</a:t>
            </a:r>
          </a:p>
          <a:p>
            <a:endParaRPr lang="en-KE" dirty="0"/>
          </a:p>
        </p:txBody>
      </p:sp>
    </p:spTree>
    <p:extLst>
      <p:ext uri="{BB962C8B-B14F-4D97-AF65-F5344CB8AC3E}">
        <p14:creationId xmlns:p14="http://schemas.microsoft.com/office/powerpoint/2010/main" val="14362094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31E4A9-BB67-4CA4-B0E6-538E1971E7C2}"/>
              </a:ext>
            </a:extLst>
          </p:cNvPr>
          <p:cNvSpPr>
            <a:spLocks noGrp="1"/>
          </p:cNvSpPr>
          <p:nvPr>
            <p:ph type="title"/>
          </p:nvPr>
        </p:nvSpPr>
        <p:spPr/>
        <p:txBody>
          <a:bodyPr/>
          <a:lstStyle/>
          <a:p>
            <a:r>
              <a:rPr lang="en-US" dirty="0"/>
              <a:t>In Conclusion</a:t>
            </a:r>
            <a:endParaRPr lang="en-KE" dirty="0"/>
          </a:p>
        </p:txBody>
      </p:sp>
      <p:sp>
        <p:nvSpPr>
          <p:cNvPr id="3" name="Content Placeholder 2">
            <a:extLst>
              <a:ext uri="{FF2B5EF4-FFF2-40B4-BE49-F238E27FC236}">
                <a16:creationId xmlns:a16="http://schemas.microsoft.com/office/drawing/2014/main" id="{CF0F916E-7A03-47CB-98AC-92B403C2195A}"/>
              </a:ext>
            </a:extLst>
          </p:cNvPr>
          <p:cNvSpPr>
            <a:spLocks noGrp="1"/>
          </p:cNvSpPr>
          <p:nvPr>
            <p:ph idx="1"/>
          </p:nvPr>
        </p:nvSpPr>
        <p:spPr/>
        <p:txBody>
          <a:bodyPr>
            <a:normAutofit fontScale="92500" lnSpcReduction="20000"/>
          </a:bodyPr>
          <a:lstStyle/>
          <a:p>
            <a:r>
              <a:rPr lang="en-US" dirty="0"/>
              <a:t>Innovations in storage and distribution of agricultural products are critical to the SDG goals on food security, promoting responsible consumer behavior by lowering food waste, and lowering carbon footprints of global food production systems.</a:t>
            </a:r>
          </a:p>
          <a:p>
            <a:endParaRPr lang="en-US" dirty="0"/>
          </a:p>
          <a:p>
            <a:r>
              <a:rPr lang="en-US" dirty="0"/>
              <a:t>The type, amount of intellectual content and extend of IPR protection associated with storage and distribution of developing countries agricultural products in global trade is largely driven by market demands in importing developed countries.</a:t>
            </a:r>
          </a:p>
          <a:p>
            <a:endParaRPr lang="en-US" dirty="0"/>
          </a:p>
          <a:p>
            <a:r>
              <a:rPr lang="en-US" dirty="0"/>
              <a:t>There is a need to invest more in IP branding strategies that facilitate development and integration of innovations from developing countries into global agricultural trade.</a:t>
            </a:r>
            <a:endParaRPr lang="en-KE" dirty="0"/>
          </a:p>
        </p:txBody>
      </p:sp>
    </p:spTree>
    <p:extLst>
      <p:ext uri="{BB962C8B-B14F-4D97-AF65-F5344CB8AC3E}">
        <p14:creationId xmlns:p14="http://schemas.microsoft.com/office/powerpoint/2010/main" val="1337726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901E2-715D-4CD7-980A-5A633D3C78E5}"/>
              </a:ext>
            </a:extLst>
          </p:cNvPr>
          <p:cNvSpPr>
            <a:spLocks noGrp="1"/>
          </p:cNvSpPr>
          <p:nvPr>
            <p:ph type="title"/>
          </p:nvPr>
        </p:nvSpPr>
        <p:spPr>
          <a:xfrm>
            <a:off x="684087" y="2656263"/>
            <a:ext cx="10515600" cy="1325563"/>
          </a:xfrm>
        </p:spPr>
        <p:txBody>
          <a:bodyPr/>
          <a:lstStyle/>
          <a:p>
            <a:pPr algn="ctr"/>
            <a:r>
              <a:rPr lang="en-US" dirty="0"/>
              <a:t>I Thank You</a:t>
            </a:r>
            <a:endParaRPr lang="en-KE" dirty="0"/>
          </a:p>
        </p:txBody>
      </p:sp>
    </p:spTree>
    <p:extLst>
      <p:ext uri="{BB962C8B-B14F-4D97-AF65-F5344CB8AC3E}">
        <p14:creationId xmlns:p14="http://schemas.microsoft.com/office/powerpoint/2010/main" val="20383442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234</TotalTime>
  <Words>1055</Words>
  <Application>Microsoft Office PowerPoint</Application>
  <PresentationFormat>Widescreen</PresentationFormat>
  <Paragraphs>85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IPRs in Storage, Distribution and Consumption of Agricultural Products: Developing Countries Perspectives</vt:lpstr>
      <vt:lpstr>IPRs and Food Security</vt:lpstr>
      <vt:lpstr>Some Storage and Distribution Innovations…</vt:lpstr>
      <vt:lpstr>Storage and Distribution innovations…cont..</vt:lpstr>
      <vt:lpstr>Key Considerations</vt:lpstr>
      <vt:lpstr>Key Considerations ….</vt:lpstr>
      <vt:lpstr>In Conclusion</vt:lpstr>
      <vt:lpstr>I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IPRs in Storage, Distribution and Consumption of Agricultural Products – Developing Countries Considerations  Innovations for Sustainable Agriculture: Storage, Distribution and Consumption</dc:title>
  <dc:creator>PC</dc:creator>
  <cp:lastModifiedBy>CERBARI Mihaela</cp:lastModifiedBy>
  <cp:revision>25</cp:revision>
  <dcterms:created xsi:type="dcterms:W3CDTF">2023-04-22T06:15:12Z</dcterms:created>
  <dcterms:modified xsi:type="dcterms:W3CDTF">2023-04-23T16:11:15Z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fc084f7-b690-4c43-8ee6-d475b6d3461d_Enabled">
    <vt:lpwstr>true</vt:lpwstr>
  </property>
  <property fmtid="{D5CDD505-2E9C-101B-9397-08002B2CF9AE}" pid="3" name="MSIP_Label_bfc084f7-b690-4c43-8ee6-d475b6d3461d_SetDate">
    <vt:lpwstr>2023-04-23T16:11:15Z</vt:lpwstr>
  </property>
  <property fmtid="{D5CDD505-2E9C-101B-9397-08002B2CF9AE}" pid="4" name="MSIP_Label_bfc084f7-b690-4c43-8ee6-d475b6d3461d_Method">
    <vt:lpwstr>Standard</vt:lpwstr>
  </property>
  <property fmtid="{D5CDD505-2E9C-101B-9397-08002B2CF9AE}" pid="5" name="MSIP_Label_bfc084f7-b690-4c43-8ee6-d475b6d3461d_Name">
    <vt:lpwstr>FOR OFFICIAL USE ONLY</vt:lpwstr>
  </property>
  <property fmtid="{D5CDD505-2E9C-101B-9397-08002B2CF9AE}" pid="6" name="MSIP_Label_bfc084f7-b690-4c43-8ee6-d475b6d3461d_SiteId">
    <vt:lpwstr>faa31b06-8ccc-48c9-867f-f7510dd11c02</vt:lpwstr>
  </property>
  <property fmtid="{D5CDD505-2E9C-101B-9397-08002B2CF9AE}" pid="7" name="MSIP_Label_bfc084f7-b690-4c43-8ee6-d475b6d3461d_ActionId">
    <vt:lpwstr>25afda14-63b3-4bfa-b5da-177e369a1f40</vt:lpwstr>
  </property>
  <property fmtid="{D5CDD505-2E9C-101B-9397-08002B2CF9AE}" pid="8" name="MSIP_Label_bfc084f7-b690-4c43-8ee6-d475b6d3461d_ContentBits">
    <vt:lpwstr>2</vt:lpwstr>
  </property>
</Properties>
</file>