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335" r:id="rId2"/>
    <p:sldId id="319" r:id="rId3"/>
    <p:sldId id="292" r:id="rId4"/>
    <p:sldId id="320" r:id="rId5"/>
    <p:sldId id="290" r:id="rId6"/>
    <p:sldId id="333" r:id="rId7"/>
    <p:sldId id="336" r:id="rId8"/>
    <p:sldId id="305" r:id="rId9"/>
    <p:sldId id="322" r:id="rId10"/>
    <p:sldId id="334" r:id="rId11"/>
    <p:sldId id="271" r:id="rId12"/>
    <p:sldId id="257" r:id="rId13"/>
    <p:sldId id="263" r:id="rId14"/>
    <p:sldId id="266" r:id="rId15"/>
    <p:sldId id="270" r:id="rId16"/>
    <p:sldId id="268" r:id="rId17"/>
  </p:sldIdLst>
  <p:sldSz cx="12192000" cy="6858000"/>
  <p:notesSz cx="6858000" cy="9144000"/>
  <p:defaultTextStyle>
    <a:defPPr>
      <a:defRPr lang="en-MM"/>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2932"/>
    <a:srgbClr val="222A32"/>
    <a:srgbClr val="2850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64"/>
    <p:restoredTop sz="95984" autoAdjust="0"/>
  </p:normalViewPr>
  <p:slideViewPr>
    <p:cSldViewPr snapToGrid="0">
      <p:cViewPr varScale="1">
        <p:scale>
          <a:sx n="157" d="100"/>
          <a:sy n="157" d="100"/>
        </p:scale>
        <p:origin x="282"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D134A3-404D-D941-959F-04DB2B5FA281}" type="doc">
      <dgm:prSet loTypeId="urn:microsoft.com/office/officeart/2005/8/layout/radial6" loCatId="" qsTypeId="urn:microsoft.com/office/officeart/2005/8/quickstyle/simple1" qsCatId="simple" csTypeId="urn:microsoft.com/office/officeart/2005/8/colors/accent1_2" csCatId="accent1" phldr="1"/>
      <dgm:spPr/>
      <dgm:t>
        <a:bodyPr/>
        <a:lstStyle/>
        <a:p>
          <a:endParaRPr lang="en-US"/>
        </a:p>
      </dgm:t>
    </dgm:pt>
    <dgm:pt modelId="{B056D928-4258-BF4C-A9D7-25EDDCE2621C}">
      <dgm:prSet phldrT="[Text]"/>
      <dgm:spPr>
        <a:solidFill>
          <a:srgbClr val="DDA934"/>
        </a:solidFill>
      </dgm:spPr>
      <dgm:t>
        <a:bodyPr/>
        <a:lstStyle/>
        <a:p>
          <a:r>
            <a:rPr lang="en-US" dirty="0"/>
            <a:t>Finance </a:t>
          </a:r>
        </a:p>
      </dgm:t>
    </dgm:pt>
    <dgm:pt modelId="{4D56CC09-E052-7C4A-9F11-040FCFA31F4D}" type="parTrans" cxnId="{84A26582-994B-4548-B97C-452DEE2A8C43}">
      <dgm:prSet/>
      <dgm:spPr/>
      <dgm:t>
        <a:bodyPr/>
        <a:lstStyle/>
        <a:p>
          <a:endParaRPr lang="en-US"/>
        </a:p>
      </dgm:t>
    </dgm:pt>
    <dgm:pt modelId="{1CA3599F-FF7A-534F-BFDD-1FDA8893FDB7}" type="sibTrans" cxnId="{84A26582-994B-4548-B97C-452DEE2A8C43}">
      <dgm:prSet/>
      <dgm:spPr>
        <a:solidFill>
          <a:srgbClr val="222B32"/>
        </a:solidFill>
        <a:ln>
          <a:noFill/>
        </a:ln>
      </dgm:spPr>
      <dgm:t>
        <a:bodyPr/>
        <a:lstStyle/>
        <a:p>
          <a:endParaRPr lang="en-US"/>
        </a:p>
      </dgm:t>
    </dgm:pt>
    <dgm:pt modelId="{AD8331D2-BC40-9640-B68B-C4E19427E903}">
      <dgm:prSet phldrT="[Text]"/>
      <dgm:spPr>
        <a:solidFill>
          <a:srgbClr val="DDA934"/>
        </a:solidFill>
      </dgm:spPr>
      <dgm:t>
        <a:bodyPr/>
        <a:lstStyle/>
        <a:p>
          <a:r>
            <a:rPr lang="en-US" dirty="0"/>
            <a:t>Input </a:t>
          </a:r>
        </a:p>
      </dgm:t>
    </dgm:pt>
    <dgm:pt modelId="{875A9274-A3AC-B34A-A04D-468B4C537FB0}" type="parTrans" cxnId="{F47884CB-CFCB-254D-92CF-1FC94CFE3E14}">
      <dgm:prSet/>
      <dgm:spPr/>
      <dgm:t>
        <a:bodyPr/>
        <a:lstStyle/>
        <a:p>
          <a:endParaRPr lang="en-US"/>
        </a:p>
      </dgm:t>
    </dgm:pt>
    <dgm:pt modelId="{4D1DFF6F-BE4E-804C-A7C8-F0CA156C0756}" type="sibTrans" cxnId="{F47884CB-CFCB-254D-92CF-1FC94CFE3E14}">
      <dgm:prSet/>
      <dgm:spPr>
        <a:solidFill>
          <a:srgbClr val="222B32"/>
        </a:solidFill>
        <a:ln>
          <a:noFill/>
        </a:ln>
      </dgm:spPr>
      <dgm:t>
        <a:bodyPr/>
        <a:lstStyle/>
        <a:p>
          <a:endParaRPr lang="en-US"/>
        </a:p>
      </dgm:t>
    </dgm:pt>
    <dgm:pt modelId="{F1F8DD4C-78CC-6C4A-9C52-AF183F208FAC}">
      <dgm:prSet phldrT="[Text]"/>
      <dgm:spPr>
        <a:solidFill>
          <a:srgbClr val="DDA934"/>
        </a:solidFill>
      </dgm:spPr>
      <dgm:t>
        <a:bodyPr/>
        <a:lstStyle/>
        <a:p>
          <a:r>
            <a:rPr lang="en-US" dirty="0"/>
            <a:t>Market </a:t>
          </a:r>
        </a:p>
      </dgm:t>
    </dgm:pt>
    <dgm:pt modelId="{F1BFD1F5-7A1E-0F4E-A10B-8901617ACFD1}" type="parTrans" cxnId="{CDF5848E-E6CC-2F47-A9EF-4C1FCA9D3F3E}">
      <dgm:prSet/>
      <dgm:spPr/>
      <dgm:t>
        <a:bodyPr/>
        <a:lstStyle/>
        <a:p>
          <a:endParaRPr lang="en-US"/>
        </a:p>
      </dgm:t>
    </dgm:pt>
    <dgm:pt modelId="{AE82244E-11DC-974B-A67A-114F17377D0A}" type="sibTrans" cxnId="{CDF5848E-E6CC-2F47-A9EF-4C1FCA9D3F3E}">
      <dgm:prSet/>
      <dgm:spPr>
        <a:solidFill>
          <a:srgbClr val="222B32"/>
        </a:solidFill>
        <a:ln>
          <a:noFill/>
        </a:ln>
      </dgm:spPr>
      <dgm:t>
        <a:bodyPr/>
        <a:lstStyle/>
        <a:p>
          <a:endParaRPr lang="en-US"/>
        </a:p>
      </dgm:t>
    </dgm:pt>
    <dgm:pt modelId="{04B5554A-C170-4C4F-A1C2-7A93D1263CA0}">
      <dgm:prSet phldrT="[Text]" custT="1"/>
      <dgm:spPr>
        <a:solidFill>
          <a:srgbClr val="548235"/>
        </a:solidFill>
      </dgm:spPr>
      <dgm:t>
        <a:bodyPr/>
        <a:lstStyle/>
        <a:p>
          <a:pPr algn="ctr"/>
          <a:r>
            <a:rPr lang="en-US" sz="1400" b="0" i="0" dirty="0">
              <a:latin typeface="Carlito" panose="020F0502020204030204" pitchFamily="34" charset="0"/>
              <a:cs typeface="Carlito" panose="020F0502020204030204" pitchFamily="34" charset="0"/>
            </a:rPr>
            <a:t>iFarmer </a:t>
          </a:r>
        </a:p>
      </dgm:t>
    </dgm:pt>
    <dgm:pt modelId="{C2C7CA59-E885-1A4C-A695-69F530BDBA19}" type="sibTrans" cxnId="{28F33D59-9789-6C40-88D5-8AEE30D68259}">
      <dgm:prSet/>
      <dgm:spPr/>
      <dgm:t>
        <a:bodyPr/>
        <a:lstStyle/>
        <a:p>
          <a:endParaRPr lang="en-US"/>
        </a:p>
      </dgm:t>
    </dgm:pt>
    <dgm:pt modelId="{BA7E22EF-54B1-F94F-9163-08543888C6CE}" type="parTrans" cxnId="{28F33D59-9789-6C40-88D5-8AEE30D68259}">
      <dgm:prSet/>
      <dgm:spPr/>
      <dgm:t>
        <a:bodyPr/>
        <a:lstStyle/>
        <a:p>
          <a:endParaRPr lang="en-US"/>
        </a:p>
      </dgm:t>
    </dgm:pt>
    <dgm:pt modelId="{B3D6DD36-B77A-EF46-B8F4-A974A34BD81D}">
      <dgm:prSet/>
      <dgm:spPr>
        <a:solidFill>
          <a:srgbClr val="DDA934"/>
        </a:solidFill>
      </dgm:spPr>
      <dgm:t>
        <a:bodyPr/>
        <a:lstStyle/>
        <a:p>
          <a:r>
            <a:rPr lang="en-US" dirty="0"/>
            <a:t>Advisory</a:t>
          </a:r>
        </a:p>
      </dgm:t>
    </dgm:pt>
    <dgm:pt modelId="{BAFC8A62-8ABC-7947-BD85-F4B271669051}" type="parTrans" cxnId="{DE0A5C6F-F158-6546-8F83-D15BB3A4E1DD}">
      <dgm:prSet/>
      <dgm:spPr/>
      <dgm:t>
        <a:bodyPr/>
        <a:lstStyle/>
        <a:p>
          <a:endParaRPr lang="en-US"/>
        </a:p>
      </dgm:t>
    </dgm:pt>
    <dgm:pt modelId="{64AD5C5B-A0BD-D04C-9AFD-F9C58D6A716B}" type="sibTrans" cxnId="{DE0A5C6F-F158-6546-8F83-D15BB3A4E1DD}">
      <dgm:prSet/>
      <dgm:spPr>
        <a:solidFill>
          <a:srgbClr val="222B32"/>
        </a:solidFill>
        <a:ln>
          <a:noFill/>
        </a:ln>
      </dgm:spPr>
      <dgm:t>
        <a:bodyPr/>
        <a:lstStyle/>
        <a:p>
          <a:endParaRPr lang="en-US"/>
        </a:p>
      </dgm:t>
    </dgm:pt>
    <dgm:pt modelId="{B554B68F-9DF1-194F-8D9E-DF62EFF5E266}" type="pres">
      <dgm:prSet presAssocID="{2CD134A3-404D-D941-959F-04DB2B5FA281}" presName="Name0" presStyleCnt="0">
        <dgm:presLayoutVars>
          <dgm:chMax val="1"/>
          <dgm:dir/>
          <dgm:animLvl val="ctr"/>
          <dgm:resizeHandles val="exact"/>
        </dgm:presLayoutVars>
      </dgm:prSet>
      <dgm:spPr/>
      <dgm:t>
        <a:bodyPr/>
        <a:lstStyle/>
        <a:p>
          <a:endParaRPr lang="en-US"/>
        </a:p>
      </dgm:t>
    </dgm:pt>
    <dgm:pt modelId="{CC4AC967-CDF3-8B47-A66A-7D2289799EE1}" type="pres">
      <dgm:prSet presAssocID="{04B5554A-C170-4C4F-A1C2-7A93D1263CA0}" presName="centerShape" presStyleLbl="node0" presStyleIdx="0" presStyleCnt="1" custScaleX="76431" custScaleY="72727"/>
      <dgm:spPr/>
      <dgm:t>
        <a:bodyPr/>
        <a:lstStyle/>
        <a:p>
          <a:endParaRPr lang="en-US"/>
        </a:p>
      </dgm:t>
    </dgm:pt>
    <dgm:pt modelId="{2E74BD1A-9860-DF4F-ACF4-6D0DAC1035F8}" type="pres">
      <dgm:prSet presAssocID="{B056D928-4258-BF4C-A9D7-25EDDCE2621C}" presName="node" presStyleLbl="node1" presStyleIdx="0" presStyleCnt="4">
        <dgm:presLayoutVars>
          <dgm:bulletEnabled val="1"/>
        </dgm:presLayoutVars>
      </dgm:prSet>
      <dgm:spPr/>
      <dgm:t>
        <a:bodyPr/>
        <a:lstStyle/>
        <a:p>
          <a:endParaRPr lang="en-US"/>
        </a:p>
      </dgm:t>
    </dgm:pt>
    <dgm:pt modelId="{CC053DF8-2CE1-B044-9186-58613CFB559C}" type="pres">
      <dgm:prSet presAssocID="{B056D928-4258-BF4C-A9D7-25EDDCE2621C}" presName="dummy" presStyleCnt="0"/>
      <dgm:spPr/>
    </dgm:pt>
    <dgm:pt modelId="{B607BCB0-750A-1F4C-AA44-DA4796535B7D}" type="pres">
      <dgm:prSet presAssocID="{1CA3599F-FF7A-534F-BFDD-1FDA8893FDB7}" presName="sibTrans" presStyleLbl="sibTrans2D1" presStyleIdx="0" presStyleCnt="4"/>
      <dgm:spPr/>
      <dgm:t>
        <a:bodyPr/>
        <a:lstStyle/>
        <a:p>
          <a:endParaRPr lang="en-US"/>
        </a:p>
      </dgm:t>
    </dgm:pt>
    <dgm:pt modelId="{FCE81D7A-3050-DD4A-8978-D96DA7074AFE}" type="pres">
      <dgm:prSet presAssocID="{AD8331D2-BC40-9640-B68B-C4E19427E903}" presName="node" presStyleLbl="node1" presStyleIdx="1" presStyleCnt="4">
        <dgm:presLayoutVars>
          <dgm:bulletEnabled val="1"/>
        </dgm:presLayoutVars>
      </dgm:prSet>
      <dgm:spPr/>
      <dgm:t>
        <a:bodyPr/>
        <a:lstStyle/>
        <a:p>
          <a:endParaRPr lang="en-US"/>
        </a:p>
      </dgm:t>
    </dgm:pt>
    <dgm:pt modelId="{880FE6CE-B629-394B-997B-05F06AF56D1F}" type="pres">
      <dgm:prSet presAssocID="{AD8331D2-BC40-9640-B68B-C4E19427E903}" presName="dummy" presStyleCnt="0"/>
      <dgm:spPr/>
    </dgm:pt>
    <dgm:pt modelId="{209AA7E7-8335-A241-A659-65D3EC7FD886}" type="pres">
      <dgm:prSet presAssocID="{4D1DFF6F-BE4E-804C-A7C8-F0CA156C0756}" presName="sibTrans" presStyleLbl="sibTrans2D1" presStyleIdx="1" presStyleCnt="4"/>
      <dgm:spPr/>
      <dgm:t>
        <a:bodyPr/>
        <a:lstStyle/>
        <a:p>
          <a:endParaRPr lang="en-US"/>
        </a:p>
      </dgm:t>
    </dgm:pt>
    <dgm:pt modelId="{29E9AEA2-CEC9-084B-80C0-A409E3025F00}" type="pres">
      <dgm:prSet presAssocID="{F1F8DD4C-78CC-6C4A-9C52-AF183F208FAC}" presName="node" presStyleLbl="node1" presStyleIdx="2" presStyleCnt="4">
        <dgm:presLayoutVars>
          <dgm:bulletEnabled val="1"/>
        </dgm:presLayoutVars>
      </dgm:prSet>
      <dgm:spPr/>
      <dgm:t>
        <a:bodyPr/>
        <a:lstStyle/>
        <a:p>
          <a:endParaRPr lang="en-US"/>
        </a:p>
      </dgm:t>
    </dgm:pt>
    <dgm:pt modelId="{523FD207-C3E4-764D-BC06-2A0DC38D77FD}" type="pres">
      <dgm:prSet presAssocID="{F1F8DD4C-78CC-6C4A-9C52-AF183F208FAC}" presName="dummy" presStyleCnt="0"/>
      <dgm:spPr/>
    </dgm:pt>
    <dgm:pt modelId="{BA7B0005-7692-894A-B924-34C2AAD8D9AC}" type="pres">
      <dgm:prSet presAssocID="{AE82244E-11DC-974B-A67A-114F17377D0A}" presName="sibTrans" presStyleLbl="sibTrans2D1" presStyleIdx="2" presStyleCnt="4"/>
      <dgm:spPr/>
      <dgm:t>
        <a:bodyPr/>
        <a:lstStyle/>
        <a:p>
          <a:endParaRPr lang="en-US"/>
        </a:p>
      </dgm:t>
    </dgm:pt>
    <dgm:pt modelId="{E9FFE288-2986-6142-A751-1C441B79C686}" type="pres">
      <dgm:prSet presAssocID="{B3D6DD36-B77A-EF46-B8F4-A974A34BD81D}" presName="node" presStyleLbl="node1" presStyleIdx="3" presStyleCnt="4">
        <dgm:presLayoutVars>
          <dgm:bulletEnabled val="1"/>
        </dgm:presLayoutVars>
      </dgm:prSet>
      <dgm:spPr/>
      <dgm:t>
        <a:bodyPr/>
        <a:lstStyle/>
        <a:p>
          <a:endParaRPr lang="en-US"/>
        </a:p>
      </dgm:t>
    </dgm:pt>
    <dgm:pt modelId="{31617286-7A67-A646-94E4-17EFEE31336D}" type="pres">
      <dgm:prSet presAssocID="{B3D6DD36-B77A-EF46-B8F4-A974A34BD81D}" presName="dummy" presStyleCnt="0"/>
      <dgm:spPr/>
    </dgm:pt>
    <dgm:pt modelId="{E8A2E9FC-DE9F-1744-AC5E-8487913597B6}" type="pres">
      <dgm:prSet presAssocID="{64AD5C5B-A0BD-D04C-9AFD-F9C58D6A716B}" presName="sibTrans" presStyleLbl="sibTrans2D1" presStyleIdx="3" presStyleCnt="4"/>
      <dgm:spPr/>
      <dgm:t>
        <a:bodyPr/>
        <a:lstStyle/>
        <a:p>
          <a:endParaRPr lang="en-US"/>
        </a:p>
      </dgm:t>
    </dgm:pt>
  </dgm:ptLst>
  <dgm:cxnLst>
    <dgm:cxn modelId="{60D88F42-87AD-4A44-9051-FAB443C247AE}" type="presOf" srcId="{F1F8DD4C-78CC-6C4A-9C52-AF183F208FAC}" destId="{29E9AEA2-CEC9-084B-80C0-A409E3025F00}" srcOrd="0" destOrd="0" presId="urn:microsoft.com/office/officeart/2005/8/layout/radial6"/>
    <dgm:cxn modelId="{5315A767-33BF-E846-94F6-729B9E08F266}" type="presOf" srcId="{04B5554A-C170-4C4F-A1C2-7A93D1263CA0}" destId="{CC4AC967-CDF3-8B47-A66A-7D2289799EE1}" srcOrd="0" destOrd="0" presId="urn:microsoft.com/office/officeart/2005/8/layout/radial6"/>
    <dgm:cxn modelId="{F47884CB-CFCB-254D-92CF-1FC94CFE3E14}" srcId="{04B5554A-C170-4C4F-A1C2-7A93D1263CA0}" destId="{AD8331D2-BC40-9640-B68B-C4E19427E903}" srcOrd="1" destOrd="0" parTransId="{875A9274-A3AC-B34A-A04D-468B4C537FB0}" sibTransId="{4D1DFF6F-BE4E-804C-A7C8-F0CA156C0756}"/>
    <dgm:cxn modelId="{28F33D59-9789-6C40-88D5-8AEE30D68259}" srcId="{2CD134A3-404D-D941-959F-04DB2B5FA281}" destId="{04B5554A-C170-4C4F-A1C2-7A93D1263CA0}" srcOrd="0" destOrd="0" parTransId="{BA7E22EF-54B1-F94F-9163-08543888C6CE}" sibTransId="{C2C7CA59-E885-1A4C-A695-69F530BDBA19}"/>
    <dgm:cxn modelId="{D1AB81E8-DEB4-5C41-BCFC-8D14BD048AC1}" type="presOf" srcId="{2CD134A3-404D-D941-959F-04DB2B5FA281}" destId="{B554B68F-9DF1-194F-8D9E-DF62EFF5E266}" srcOrd="0" destOrd="0" presId="urn:microsoft.com/office/officeart/2005/8/layout/radial6"/>
    <dgm:cxn modelId="{1A5AE673-3BD7-6A40-BC4E-26AA9230FB4C}" type="presOf" srcId="{B3D6DD36-B77A-EF46-B8F4-A974A34BD81D}" destId="{E9FFE288-2986-6142-A751-1C441B79C686}" srcOrd="0" destOrd="0" presId="urn:microsoft.com/office/officeart/2005/8/layout/radial6"/>
    <dgm:cxn modelId="{568620F1-E66A-DA41-BBDE-2AFCB33CA146}" type="presOf" srcId="{AD8331D2-BC40-9640-B68B-C4E19427E903}" destId="{FCE81D7A-3050-DD4A-8978-D96DA7074AFE}" srcOrd="0" destOrd="0" presId="urn:microsoft.com/office/officeart/2005/8/layout/radial6"/>
    <dgm:cxn modelId="{00301E6D-762B-ED4F-AF8A-A58B24FA4ABA}" type="presOf" srcId="{B056D928-4258-BF4C-A9D7-25EDDCE2621C}" destId="{2E74BD1A-9860-DF4F-ACF4-6D0DAC1035F8}" srcOrd="0" destOrd="0" presId="urn:microsoft.com/office/officeart/2005/8/layout/radial6"/>
    <dgm:cxn modelId="{C8EE01F9-287D-BF41-85C2-93FB3F119ACE}" type="presOf" srcId="{64AD5C5B-A0BD-D04C-9AFD-F9C58D6A716B}" destId="{E8A2E9FC-DE9F-1744-AC5E-8487913597B6}" srcOrd="0" destOrd="0" presId="urn:microsoft.com/office/officeart/2005/8/layout/radial6"/>
    <dgm:cxn modelId="{06C1BD9D-FD71-A44A-8B9D-005121EFC6F7}" type="presOf" srcId="{4D1DFF6F-BE4E-804C-A7C8-F0CA156C0756}" destId="{209AA7E7-8335-A241-A659-65D3EC7FD886}" srcOrd="0" destOrd="0" presId="urn:microsoft.com/office/officeart/2005/8/layout/radial6"/>
    <dgm:cxn modelId="{FDE45BCE-CA11-004F-A508-9151B2F2335D}" type="presOf" srcId="{1CA3599F-FF7A-534F-BFDD-1FDA8893FDB7}" destId="{B607BCB0-750A-1F4C-AA44-DA4796535B7D}" srcOrd="0" destOrd="0" presId="urn:microsoft.com/office/officeart/2005/8/layout/radial6"/>
    <dgm:cxn modelId="{67B5CAC2-B82D-C140-B2D9-A742AFD9E330}" type="presOf" srcId="{AE82244E-11DC-974B-A67A-114F17377D0A}" destId="{BA7B0005-7692-894A-B924-34C2AAD8D9AC}" srcOrd="0" destOrd="0" presId="urn:microsoft.com/office/officeart/2005/8/layout/radial6"/>
    <dgm:cxn modelId="{CDF5848E-E6CC-2F47-A9EF-4C1FCA9D3F3E}" srcId="{04B5554A-C170-4C4F-A1C2-7A93D1263CA0}" destId="{F1F8DD4C-78CC-6C4A-9C52-AF183F208FAC}" srcOrd="2" destOrd="0" parTransId="{F1BFD1F5-7A1E-0F4E-A10B-8901617ACFD1}" sibTransId="{AE82244E-11DC-974B-A67A-114F17377D0A}"/>
    <dgm:cxn modelId="{84A26582-994B-4548-B97C-452DEE2A8C43}" srcId="{04B5554A-C170-4C4F-A1C2-7A93D1263CA0}" destId="{B056D928-4258-BF4C-A9D7-25EDDCE2621C}" srcOrd="0" destOrd="0" parTransId="{4D56CC09-E052-7C4A-9F11-040FCFA31F4D}" sibTransId="{1CA3599F-FF7A-534F-BFDD-1FDA8893FDB7}"/>
    <dgm:cxn modelId="{DE0A5C6F-F158-6546-8F83-D15BB3A4E1DD}" srcId="{04B5554A-C170-4C4F-A1C2-7A93D1263CA0}" destId="{B3D6DD36-B77A-EF46-B8F4-A974A34BD81D}" srcOrd="3" destOrd="0" parTransId="{BAFC8A62-8ABC-7947-BD85-F4B271669051}" sibTransId="{64AD5C5B-A0BD-D04C-9AFD-F9C58D6A716B}"/>
    <dgm:cxn modelId="{CDBBA547-6D63-CA4A-9637-34B176707882}" type="presParOf" srcId="{B554B68F-9DF1-194F-8D9E-DF62EFF5E266}" destId="{CC4AC967-CDF3-8B47-A66A-7D2289799EE1}" srcOrd="0" destOrd="0" presId="urn:microsoft.com/office/officeart/2005/8/layout/radial6"/>
    <dgm:cxn modelId="{9E046D45-8530-AD40-8766-73BB38F5CA32}" type="presParOf" srcId="{B554B68F-9DF1-194F-8D9E-DF62EFF5E266}" destId="{2E74BD1A-9860-DF4F-ACF4-6D0DAC1035F8}" srcOrd="1" destOrd="0" presId="urn:microsoft.com/office/officeart/2005/8/layout/radial6"/>
    <dgm:cxn modelId="{F453C62C-BFFD-DE4C-B1FB-638C7414D3FF}" type="presParOf" srcId="{B554B68F-9DF1-194F-8D9E-DF62EFF5E266}" destId="{CC053DF8-2CE1-B044-9186-58613CFB559C}" srcOrd="2" destOrd="0" presId="urn:microsoft.com/office/officeart/2005/8/layout/radial6"/>
    <dgm:cxn modelId="{B1960C5E-248C-8840-B8DE-5AD2B86370C2}" type="presParOf" srcId="{B554B68F-9DF1-194F-8D9E-DF62EFF5E266}" destId="{B607BCB0-750A-1F4C-AA44-DA4796535B7D}" srcOrd="3" destOrd="0" presId="urn:microsoft.com/office/officeart/2005/8/layout/radial6"/>
    <dgm:cxn modelId="{F94022D1-89A9-B54C-B260-E47AED56D229}" type="presParOf" srcId="{B554B68F-9DF1-194F-8D9E-DF62EFF5E266}" destId="{FCE81D7A-3050-DD4A-8978-D96DA7074AFE}" srcOrd="4" destOrd="0" presId="urn:microsoft.com/office/officeart/2005/8/layout/radial6"/>
    <dgm:cxn modelId="{D01C9088-C64D-8843-A213-5CDA67B02F9F}" type="presParOf" srcId="{B554B68F-9DF1-194F-8D9E-DF62EFF5E266}" destId="{880FE6CE-B629-394B-997B-05F06AF56D1F}" srcOrd="5" destOrd="0" presId="urn:microsoft.com/office/officeart/2005/8/layout/radial6"/>
    <dgm:cxn modelId="{4BC146E2-2C99-F446-92F4-DC70322011B7}" type="presParOf" srcId="{B554B68F-9DF1-194F-8D9E-DF62EFF5E266}" destId="{209AA7E7-8335-A241-A659-65D3EC7FD886}" srcOrd="6" destOrd="0" presId="urn:microsoft.com/office/officeart/2005/8/layout/radial6"/>
    <dgm:cxn modelId="{475BAEE1-2391-C64C-A2CA-D1A6BFF7E2D0}" type="presParOf" srcId="{B554B68F-9DF1-194F-8D9E-DF62EFF5E266}" destId="{29E9AEA2-CEC9-084B-80C0-A409E3025F00}" srcOrd="7" destOrd="0" presId="urn:microsoft.com/office/officeart/2005/8/layout/radial6"/>
    <dgm:cxn modelId="{8DF07A5B-BF29-8B4F-8881-3C39E4390EE1}" type="presParOf" srcId="{B554B68F-9DF1-194F-8D9E-DF62EFF5E266}" destId="{523FD207-C3E4-764D-BC06-2A0DC38D77FD}" srcOrd="8" destOrd="0" presId="urn:microsoft.com/office/officeart/2005/8/layout/radial6"/>
    <dgm:cxn modelId="{2E78CA53-35F7-3C49-B62E-EF882C275D46}" type="presParOf" srcId="{B554B68F-9DF1-194F-8D9E-DF62EFF5E266}" destId="{BA7B0005-7692-894A-B924-34C2AAD8D9AC}" srcOrd="9" destOrd="0" presId="urn:microsoft.com/office/officeart/2005/8/layout/radial6"/>
    <dgm:cxn modelId="{A07AAE4D-69F3-3945-9079-9EC5C21E871C}" type="presParOf" srcId="{B554B68F-9DF1-194F-8D9E-DF62EFF5E266}" destId="{E9FFE288-2986-6142-A751-1C441B79C686}" srcOrd="10" destOrd="0" presId="urn:microsoft.com/office/officeart/2005/8/layout/radial6"/>
    <dgm:cxn modelId="{CF473B53-A82E-FB41-A7C5-BADEC2B5D68E}" type="presParOf" srcId="{B554B68F-9DF1-194F-8D9E-DF62EFF5E266}" destId="{31617286-7A67-A646-94E4-17EFEE31336D}" srcOrd="11" destOrd="0" presId="urn:microsoft.com/office/officeart/2005/8/layout/radial6"/>
    <dgm:cxn modelId="{3FF9E79C-C94F-6E49-98C6-21723991E54E}" type="presParOf" srcId="{B554B68F-9DF1-194F-8D9E-DF62EFF5E266}" destId="{E8A2E9FC-DE9F-1744-AC5E-8487913597B6}"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A2E9FC-DE9F-1744-AC5E-8487913597B6}">
      <dsp:nvSpPr>
        <dsp:cNvPr id="0" name=""/>
        <dsp:cNvSpPr/>
      </dsp:nvSpPr>
      <dsp:spPr>
        <a:xfrm>
          <a:off x="1271641" y="363451"/>
          <a:ext cx="2426646" cy="2426646"/>
        </a:xfrm>
        <a:prstGeom prst="blockArc">
          <a:avLst>
            <a:gd name="adj1" fmla="val 10800000"/>
            <a:gd name="adj2" fmla="val 16200000"/>
            <a:gd name="adj3" fmla="val 4637"/>
          </a:avLst>
        </a:prstGeom>
        <a:solidFill>
          <a:srgbClr val="222B32"/>
        </a:solidFill>
        <a:ln>
          <a:noFill/>
        </a:ln>
        <a:effectLst/>
      </dsp:spPr>
      <dsp:style>
        <a:lnRef idx="0">
          <a:scrgbClr r="0" g="0" b="0"/>
        </a:lnRef>
        <a:fillRef idx="1">
          <a:scrgbClr r="0" g="0" b="0"/>
        </a:fillRef>
        <a:effectRef idx="0">
          <a:scrgbClr r="0" g="0" b="0"/>
        </a:effectRef>
        <a:fontRef idx="minor">
          <a:schemeClr val="lt1"/>
        </a:fontRef>
      </dsp:style>
    </dsp:sp>
    <dsp:sp modelId="{BA7B0005-7692-894A-B924-34C2AAD8D9AC}">
      <dsp:nvSpPr>
        <dsp:cNvPr id="0" name=""/>
        <dsp:cNvSpPr/>
      </dsp:nvSpPr>
      <dsp:spPr>
        <a:xfrm>
          <a:off x="1271641" y="363451"/>
          <a:ext cx="2426646" cy="2426646"/>
        </a:xfrm>
        <a:prstGeom prst="blockArc">
          <a:avLst>
            <a:gd name="adj1" fmla="val 5400000"/>
            <a:gd name="adj2" fmla="val 10800000"/>
            <a:gd name="adj3" fmla="val 4637"/>
          </a:avLst>
        </a:prstGeom>
        <a:solidFill>
          <a:srgbClr val="222B32"/>
        </a:solidFill>
        <a:ln>
          <a:noFill/>
        </a:ln>
        <a:effectLst/>
      </dsp:spPr>
      <dsp:style>
        <a:lnRef idx="0">
          <a:scrgbClr r="0" g="0" b="0"/>
        </a:lnRef>
        <a:fillRef idx="1">
          <a:scrgbClr r="0" g="0" b="0"/>
        </a:fillRef>
        <a:effectRef idx="0">
          <a:scrgbClr r="0" g="0" b="0"/>
        </a:effectRef>
        <a:fontRef idx="minor">
          <a:schemeClr val="lt1"/>
        </a:fontRef>
      </dsp:style>
    </dsp:sp>
    <dsp:sp modelId="{209AA7E7-8335-A241-A659-65D3EC7FD886}">
      <dsp:nvSpPr>
        <dsp:cNvPr id="0" name=""/>
        <dsp:cNvSpPr/>
      </dsp:nvSpPr>
      <dsp:spPr>
        <a:xfrm>
          <a:off x="1271641" y="363451"/>
          <a:ext cx="2426646" cy="2426646"/>
        </a:xfrm>
        <a:prstGeom prst="blockArc">
          <a:avLst>
            <a:gd name="adj1" fmla="val 0"/>
            <a:gd name="adj2" fmla="val 5400000"/>
            <a:gd name="adj3" fmla="val 4637"/>
          </a:avLst>
        </a:prstGeom>
        <a:solidFill>
          <a:srgbClr val="222B32"/>
        </a:solidFill>
        <a:ln>
          <a:noFill/>
        </a:ln>
        <a:effectLst/>
      </dsp:spPr>
      <dsp:style>
        <a:lnRef idx="0">
          <a:scrgbClr r="0" g="0" b="0"/>
        </a:lnRef>
        <a:fillRef idx="1">
          <a:scrgbClr r="0" g="0" b="0"/>
        </a:fillRef>
        <a:effectRef idx="0">
          <a:scrgbClr r="0" g="0" b="0"/>
        </a:effectRef>
        <a:fontRef idx="minor">
          <a:schemeClr val="lt1"/>
        </a:fontRef>
      </dsp:style>
    </dsp:sp>
    <dsp:sp modelId="{B607BCB0-750A-1F4C-AA44-DA4796535B7D}">
      <dsp:nvSpPr>
        <dsp:cNvPr id="0" name=""/>
        <dsp:cNvSpPr/>
      </dsp:nvSpPr>
      <dsp:spPr>
        <a:xfrm>
          <a:off x="1271641" y="363451"/>
          <a:ext cx="2426646" cy="2426646"/>
        </a:xfrm>
        <a:prstGeom prst="blockArc">
          <a:avLst>
            <a:gd name="adj1" fmla="val 16200000"/>
            <a:gd name="adj2" fmla="val 0"/>
            <a:gd name="adj3" fmla="val 4637"/>
          </a:avLst>
        </a:prstGeom>
        <a:solidFill>
          <a:srgbClr val="222B32"/>
        </a:solidFill>
        <a:ln>
          <a:noFill/>
        </a:ln>
        <a:effectLst/>
      </dsp:spPr>
      <dsp:style>
        <a:lnRef idx="0">
          <a:scrgbClr r="0" g="0" b="0"/>
        </a:lnRef>
        <a:fillRef idx="1">
          <a:scrgbClr r="0" g="0" b="0"/>
        </a:fillRef>
        <a:effectRef idx="0">
          <a:scrgbClr r="0" g="0" b="0"/>
        </a:effectRef>
        <a:fontRef idx="minor">
          <a:schemeClr val="lt1"/>
        </a:fontRef>
      </dsp:style>
    </dsp:sp>
    <dsp:sp modelId="{CC4AC967-CDF3-8B47-A66A-7D2289799EE1}">
      <dsp:nvSpPr>
        <dsp:cNvPr id="0" name=""/>
        <dsp:cNvSpPr/>
      </dsp:nvSpPr>
      <dsp:spPr>
        <a:xfrm>
          <a:off x="2058367" y="1170851"/>
          <a:ext cx="853193" cy="811846"/>
        </a:xfrm>
        <a:prstGeom prst="ellipse">
          <a:avLst/>
        </a:prstGeom>
        <a:solidFill>
          <a:srgbClr val="54823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0" i="0" kern="1200" dirty="0">
              <a:latin typeface="Carlito" panose="020F0502020204030204" pitchFamily="34" charset="0"/>
              <a:cs typeface="Carlito" panose="020F0502020204030204" pitchFamily="34" charset="0"/>
            </a:rPr>
            <a:t>iFarmer </a:t>
          </a:r>
        </a:p>
      </dsp:txBody>
      <dsp:txXfrm>
        <a:off x="2183314" y="1289743"/>
        <a:ext cx="603299" cy="574062"/>
      </dsp:txXfrm>
    </dsp:sp>
    <dsp:sp modelId="{2E74BD1A-9860-DF4F-ACF4-6D0DAC1035F8}">
      <dsp:nvSpPr>
        <dsp:cNvPr id="0" name=""/>
        <dsp:cNvSpPr/>
      </dsp:nvSpPr>
      <dsp:spPr>
        <a:xfrm>
          <a:off x="2094262" y="879"/>
          <a:ext cx="781404" cy="781404"/>
        </a:xfrm>
        <a:prstGeom prst="ellipse">
          <a:avLst/>
        </a:prstGeom>
        <a:solidFill>
          <a:srgbClr val="DDA93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a:t>Finance </a:t>
          </a:r>
        </a:p>
      </dsp:txBody>
      <dsp:txXfrm>
        <a:off x="2208696" y="115313"/>
        <a:ext cx="552536" cy="552536"/>
      </dsp:txXfrm>
    </dsp:sp>
    <dsp:sp modelId="{FCE81D7A-3050-DD4A-8978-D96DA7074AFE}">
      <dsp:nvSpPr>
        <dsp:cNvPr id="0" name=""/>
        <dsp:cNvSpPr/>
      </dsp:nvSpPr>
      <dsp:spPr>
        <a:xfrm>
          <a:off x="3279454" y="1186072"/>
          <a:ext cx="781404" cy="781404"/>
        </a:xfrm>
        <a:prstGeom prst="ellipse">
          <a:avLst/>
        </a:prstGeom>
        <a:solidFill>
          <a:srgbClr val="DDA93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a:t>Input </a:t>
          </a:r>
        </a:p>
      </dsp:txBody>
      <dsp:txXfrm>
        <a:off x="3393888" y="1300506"/>
        <a:ext cx="552536" cy="552536"/>
      </dsp:txXfrm>
    </dsp:sp>
    <dsp:sp modelId="{29E9AEA2-CEC9-084B-80C0-A409E3025F00}">
      <dsp:nvSpPr>
        <dsp:cNvPr id="0" name=""/>
        <dsp:cNvSpPr/>
      </dsp:nvSpPr>
      <dsp:spPr>
        <a:xfrm>
          <a:off x="2094262" y="2371265"/>
          <a:ext cx="781404" cy="781404"/>
        </a:xfrm>
        <a:prstGeom prst="ellipse">
          <a:avLst/>
        </a:prstGeom>
        <a:solidFill>
          <a:srgbClr val="DDA93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a:t>Market </a:t>
          </a:r>
        </a:p>
      </dsp:txBody>
      <dsp:txXfrm>
        <a:off x="2208696" y="2485699"/>
        <a:ext cx="552536" cy="552536"/>
      </dsp:txXfrm>
    </dsp:sp>
    <dsp:sp modelId="{E9FFE288-2986-6142-A751-1C441B79C686}">
      <dsp:nvSpPr>
        <dsp:cNvPr id="0" name=""/>
        <dsp:cNvSpPr/>
      </dsp:nvSpPr>
      <dsp:spPr>
        <a:xfrm>
          <a:off x="909069" y="1186072"/>
          <a:ext cx="781404" cy="781404"/>
        </a:xfrm>
        <a:prstGeom prst="ellipse">
          <a:avLst/>
        </a:prstGeom>
        <a:solidFill>
          <a:srgbClr val="DDA93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a:t>Advisory</a:t>
          </a:r>
        </a:p>
      </dsp:txBody>
      <dsp:txXfrm>
        <a:off x="1023503" y="1300506"/>
        <a:ext cx="552536" cy="552536"/>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MM"/>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E86DB5-6819-7343-B177-61C70C6F8CF1}" type="datetimeFigureOut">
              <a:rPr lang="en-MM" smtClean="0"/>
              <a:t>04/23/2023</a:t>
            </a:fld>
            <a:endParaRPr lang="en-MM"/>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MM"/>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M"/>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MM"/>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AAE67F-F568-A743-85AB-7C309FE38E3A}" type="slidenum">
              <a:rPr lang="en-MM" smtClean="0"/>
              <a:t>‹#›</a:t>
            </a:fld>
            <a:endParaRPr lang="en-MM"/>
          </a:p>
        </p:txBody>
      </p:sp>
    </p:spTree>
    <p:extLst>
      <p:ext uri="{BB962C8B-B14F-4D97-AF65-F5344CB8AC3E}">
        <p14:creationId xmlns:p14="http://schemas.microsoft.com/office/powerpoint/2010/main" val="2469262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M" dirty="0"/>
              <a:t>We </a:t>
            </a:r>
            <a:r>
              <a:rPr lang="en-MM" dirty="0" smtClean="0"/>
              <a:t>make </a:t>
            </a:r>
            <a:r>
              <a:rPr lang="en-MM" dirty="0"/>
              <a:t>it easy for farmers to access financing , high quality agriculture input and to sell their produce at a higher price. </a:t>
            </a:r>
            <a:r>
              <a:rPr lang="en-US" b="1" dirty="0"/>
              <a:t>iFarmer bundles everything a farmer needs: financing, farm inputs, advice, insurance, and market access, when possible.</a:t>
            </a:r>
            <a:endParaRPr lang="en-MM" dirty="0"/>
          </a:p>
        </p:txBody>
      </p:sp>
      <p:sp>
        <p:nvSpPr>
          <p:cNvPr id="4" name="Slide Number Placeholder 3"/>
          <p:cNvSpPr>
            <a:spLocks noGrp="1"/>
          </p:cNvSpPr>
          <p:nvPr>
            <p:ph type="sldNum" sz="quarter" idx="5"/>
          </p:nvPr>
        </p:nvSpPr>
        <p:spPr/>
        <p:txBody>
          <a:bodyPr/>
          <a:lstStyle/>
          <a:p>
            <a:fld id="{71B0335D-05C0-E44C-A860-CA3930C4D13C}" type="slidenum">
              <a:rPr lang="en-MM" smtClean="0"/>
              <a:t>4</a:t>
            </a:fld>
            <a:endParaRPr lang="en-MM"/>
          </a:p>
        </p:txBody>
      </p:sp>
    </p:spTree>
    <p:extLst>
      <p:ext uri="{BB962C8B-B14F-4D97-AF65-F5344CB8AC3E}">
        <p14:creationId xmlns:p14="http://schemas.microsoft.com/office/powerpoint/2010/main" val="487650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M" dirty="0"/>
          </a:p>
        </p:txBody>
      </p:sp>
      <p:sp>
        <p:nvSpPr>
          <p:cNvPr id="4" name="Slide Number Placeholder 3"/>
          <p:cNvSpPr>
            <a:spLocks noGrp="1"/>
          </p:cNvSpPr>
          <p:nvPr>
            <p:ph type="sldNum" sz="quarter" idx="5"/>
          </p:nvPr>
        </p:nvSpPr>
        <p:spPr/>
        <p:txBody>
          <a:bodyPr/>
          <a:lstStyle/>
          <a:p>
            <a:fld id="{71B0335D-05C0-E44C-A860-CA3930C4D13C}" type="slidenum">
              <a:rPr lang="en-MM" smtClean="0"/>
              <a:t>5</a:t>
            </a:fld>
            <a:endParaRPr lang="en-MM"/>
          </a:p>
        </p:txBody>
      </p:sp>
    </p:spTree>
    <p:extLst>
      <p:ext uri="{BB962C8B-B14F-4D97-AF65-F5344CB8AC3E}">
        <p14:creationId xmlns:p14="http://schemas.microsoft.com/office/powerpoint/2010/main" val="2727476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M" dirty="0"/>
          </a:p>
        </p:txBody>
      </p:sp>
      <p:sp>
        <p:nvSpPr>
          <p:cNvPr id="4" name="Slide Number Placeholder 3"/>
          <p:cNvSpPr>
            <a:spLocks noGrp="1"/>
          </p:cNvSpPr>
          <p:nvPr>
            <p:ph type="sldNum" sz="quarter" idx="5"/>
          </p:nvPr>
        </p:nvSpPr>
        <p:spPr/>
        <p:txBody>
          <a:bodyPr/>
          <a:lstStyle/>
          <a:p>
            <a:fld id="{F1AAE67F-F568-A743-85AB-7C309FE38E3A}" type="slidenum">
              <a:rPr lang="en-MM" smtClean="0"/>
              <a:t>8</a:t>
            </a:fld>
            <a:endParaRPr lang="en-MM"/>
          </a:p>
        </p:txBody>
      </p:sp>
    </p:spTree>
    <p:extLst>
      <p:ext uri="{BB962C8B-B14F-4D97-AF65-F5344CB8AC3E}">
        <p14:creationId xmlns:p14="http://schemas.microsoft.com/office/powerpoint/2010/main" val="74918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92929"/>
                </a:solidFill>
                <a:effectLst/>
                <a:latin typeface="source-serif-pro"/>
              </a:rPr>
              <a:t>To sort out some of the issues concerning ownership, consider what it means to “own” something. Legally, ownership provides the right to:</a:t>
            </a:r>
          </a:p>
          <a:p>
            <a:pPr algn="l"/>
            <a:r>
              <a:rPr lang="en-US" b="0" i="0" dirty="0">
                <a:solidFill>
                  <a:srgbClr val="292929"/>
                </a:solidFill>
                <a:effectLst/>
                <a:latin typeface="source-serif-pro"/>
              </a:rPr>
              <a:t>–POSSESS</a:t>
            </a:r>
            <a:br>
              <a:rPr lang="en-US" b="0" i="0" dirty="0">
                <a:solidFill>
                  <a:srgbClr val="292929"/>
                </a:solidFill>
                <a:effectLst/>
                <a:latin typeface="source-serif-pro"/>
              </a:rPr>
            </a:br>
            <a:r>
              <a:rPr lang="en-US" b="0" i="0" dirty="0">
                <a:solidFill>
                  <a:srgbClr val="292929"/>
                </a:solidFill>
                <a:effectLst/>
                <a:latin typeface="source-serif-pro"/>
              </a:rPr>
              <a:t>–USE</a:t>
            </a:r>
            <a:br>
              <a:rPr lang="en-US" b="0" i="0" dirty="0">
                <a:solidFill>
                  <a:srgbClr val="292929"/>
                </a:solidFill>
                <a:effectLst/>
                <a:latin typeface="source-serif-pro"/>
              </a:rPr>
            </a:br>
            <a:r>
              <a:rPr lang="en-US" b="0" i="0" dirty="0">
                <a:solidFill>
                  <a:srgbClr val="292929"/>
                </a:solidFill>
                <a:effectLst/>
                <a:latin typeface="source-serif-pro"/>
              </a:rPr>
              <a:t>–ENJOY</a:t>
            </a:r>
            <a:br>
              <a:rPr lang="en-US" b="0" i="0" dirty="0">
                <a:solidFill>
                  <a:srgbClr val="292929"/>
                </a:solidFill>
                <a:effectLst/>
                <a:latin typeface="source-serif-pro"/>
              </a:rPr>
            </a:br>
            <a:r>
              <a:rPr lang="en-US" b="0" i="0" dirty="0">
                <a:solidFill>
                  <a:srgbClr val="292929"/>
                </a:solidFill>
                <a:effectLst/>
                <a:latin typeface="source-serif-pro"/>
              </a:rPr>
              <a:t>–EXCLUDE OTHERS FROM</a:t>
            </a:r>
          </a:p>
          <a:p>
            <a:pPr algn="l"/>
            <a:r>
              <a:rPr lang="en-US" b="0" i="0" dirty="0">
                <a:solidFill>
                  <a:srgbClr val="292929"/>
                </a:solidFill>
                <a:effectLst/>
                <a:latin typeface="source-serif-pro"/>
              </a:rPr>
              <a:t>–TRANSFER</a:t>
            </a:r>
          </a:p>
          <a:p>
            <a:pPr algn="l"/>
            <a:r>
              <a:rPr lang="en-US" b="0" i="0" dirty="0">
                <a:solidFill>
                  <a:srgbClr val="292929"/>
                </a:solidFill>
                <a:effectLst/>
                <a:latin typeface="source-serif-pro"/>
              </a:rPr>
              <a:t>–CONSUME or DESTROY</a:t>
            </a:r>
          </a:p>
          <a:p>
            <a:endParaRPr lang="en-MM" dirty="0"/>
          </a:p>
        </p:txBody>
      </p:sp>
      <p:sp>
        <p:nvSpPr>
          <p:cNvPr id="4" name="Slide Number Placeholder 3"/>
          <p:cNvSpPr>
            <a:spLocks noGrp="1"/>
          </p:cNvSpPr>
          <p:nvPr>
            <p:ph type="sldNum" sz="quarter" idx="5"/>
          </p:nvPr>
        </p:nvSpPr>
        <p:spPr/>
        <p:txBody>
          <a:bodyPr/>
          <a:lstStyle/>
          <a:p>
            <a:fld id="{F1AAE67F-F568-A743-85AB-7C309FE38E3A}" type="slidenum">
              <a:rPr lang="en-MM" smtClean="0"/>
              <a:t>13</a:t>
            </a:fld>
            <a:endParaRPr lang="en-MM"/>
          </a:p>
        </p:txBody>
      </p:sp>
    </p:spTree>
    <p:extLst>
      <p:ext uri="{BB962C8B-B14F-4D97-AF65-F5344CB8AC3E}">
        <p14:creationId xmlns:p14="http://schemas.microsoft.com/office/powerpoint/2010/main" val="2768672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Open Sans" panose="020B0606030504020204" pitchFamily="34" charset="0"/>
              </a:rPr>
              <a:t>Accordingly, the Copa-</a:t>
            </a:r>
            <a:r>
              <a:rPr lang="en-US" b="0" i="0" dirty="0" err="1">
                <a:solidFill>
                  <a:srgbClr val="333333"/>
                </a:solidFill>
                <a:effectLst/>
                <a:latin typeface="Open Sans" panose="020B0606030504020204" pitchFamily="34" charset="0"/>
              </a:rPr>
              <a:t>Cogeca</a:t>
            </a:r>
            <a:r>
              <a:rPr lang="en-US" b="0" i="0" dirty="0">
                <a:solidFill>
                  <a:srgbClr val="333333"/>
                </a:solidFill>
                <a:effectLst/>
                <a:latin typeface="Open Sans" panose="020B0606030504020204" pitchFamily="34" charset="0"/>
              </a:rPr>
              <a:t> Code provides definitions for roles and processes in data sharing in agriculture and articulates five principles dealing with: (1) data ownership, (2) data access, control and portability, (3) data protection and transparency, (4) privacy and security, and (5) liability and intellectual property rights. The Copa-</a:t>
            </a:r>
            <a:r>
              <a:rPr lang="en-US" b="0" i="0" dirty="0" err="1">
                <a:solidFill>
                  <a:srgbClr val="333333"/>
                </a:solidFill>
                <a:effectLst/>
                <a:latin typeface="Open Sans" panose="020B0606030504020204" pitchFamily="34" charset="0"/>
              </a:rPr>
              <a:t>Cogeca</a:t>
            </a:r>
            <a:r>
              <a:rPr lang="en-US" b="0" i="0" dirty="0">
                <a:solidFill>
                  <a:srgbClr val="333333"/>
                </a:solidFill>
                <a:effectLst/>
                <a:latin typeface="Open Sans" panose="020B0606030504020204" pitchFamily="34" charset="0"/>
              </a:rPr>
              <a:t> Code also contains a contract checklist for ag-data which facilitates an assessment of a contract following a practical set of questions:</a:t>
            </a:r>
            <a:endParaRPr lang="en-MM" dirty="0"/>
          </a:p>
        </p:txBody>
      </p:sp>
      <p:sp>
        <p:nvSpPr>
          <p:cNvPr id="4" name="Slide Number Placeholder 3"/>
          <p:cNvSpPr>
            <a:spLocks noGrp="1"/>
          </p:cNvSpPr>
          <p:nvPr>
            <p:ph type="sldNum" sz="quarter" idx="5"/>
          </p:nvPr>
        </p:nvSpPr>
        <p:spPr/>
        <p:txBody>
          <a:bodyPr/>
          <a:lstStyle/>
          <a:p>
            <a:fld id="{F1AAE67F-F568-A743-85AB-7C309FE38E3A}" type="slidenum">
              <a:rPr lang="en-MM" smtClean="0"/>
              <a:t>15</a:t>
            </a:fld>
            <a:endParaRPr lang="en-MM"/>
          </a:p>
        </p:txBody>
      </p:sp>
    </p:spTree>
    <p:extLst>
      <p:ext uri="{BB962C8B-B14F-4D97-AF65-F5344CB8AC3E}">
        <p14:creationId xmlns:p14="http://schemas.microsoft.com/office/powerpoint/2010/main" val="3784180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2150C-8C04-9744-78DA-D597C19281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MM"/>
          </a:p>
        </p:txBody>
      </p:sp>
      <p:sp>
        <p:nvSpPr>
          <p:cNvPr id="3" name="Subtitle 2">
            <a:extLst>
              <a:ext uri="{FF2B5EF4-FFF2-40B4-BE49-F238E27FC236}">
                <a16:creationId xmlns:a16="http://schemas.microsoft.com/office/drawing/2014/main" id="{6DA4F72F-E2CA-9930-9A69-B1EC3720CB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MM"/>
          </a:p>
        </p:txBody>
      </p:sp>
      <p:sp>
        <p:nvSpPr>
          <p:cNvPr id="4" name="Date Placeholder 3">
            <a:extLst>
              <a:ext uri="{FF2B5EF4-FFF2-40B4-BE49-F238E27FC236}">
                <a16:creationId xmlns:a16="http://schemas.microsoft.com/office/drawing/2014/main" id="{4C2677BF-E8B4-7033-9259-D34AF97C11FA}"/>
              </a:ext>
            </a:extLst>
          </p:cNvPr>
          <p:cNvSpPr>
            <a:spLocks noGrp="1"/>
          </p:cNvSpPr>
          <p:nvPr>
            <p:ph type="dt" sz="half" idx="10"/>
          </p:nvPr>
        </p:nvSpPr>
        <p:spPr/>
        <p:txBody>
          <a:bodyPr/>
          <a:lstStyle/>
          <a:p>
            <a:fld id="{D20B7E4B-D893-C24F-A883-D8C429AE9DF3}" type="datetimeFigureOut">
              <a:rPr lang="en-MM" smtClean="0"/>
              <a:t>04/23/2023</a:t>
            </a:fld>
            <a:endParaRPr lang="en-MM"/>
          </a:p>
        </p:txBody>
      </p:sp>
      <p:sp>
        <p:nvSpPr>
          <p:cNvPr id="5" name="Footer Placeholder 4">
            <a:extLst>
              <a:ext uri="{FF2B5EF4-FFF2-40B4-BE49-F238E27FC236}">
                <a16:creationId xmlns:a16="http://schemas.microsoft.com/office/drawing/2014/main" id="{EE80DD8C-8B32-8070-5FD1-2D9684D13D8E}"/>
              </a:ext>
            </a:extLst>
          </p:cNvPr>
          <p:cNvSpPr>
            <a:spLocks noGrp="1"/>
          </p:cNvSpPr>
          <p:nvPr>
            <p:ph type="ftr" sz="quarter" idx="11"/>
          </p:nvPr>
        </p:nvSpPr>
        <p:spPr/>
        <p:txBody>
          <a:bodyPr/>
          <a:lstStyle/>
          <a:p>
            <a:endParaRPr lang="en-MM"/>
          </a:p>
        </p:txBody>
      </p:sp>
      <p:sp>
        <p:nvSpPr>
          <p:cNvPr id="6" name="Slide Number Placeholder 5">
            <a:extLst>
              <a:ext uri="{FF2B5EF4-FFF2-40B4-BE49-F238E27FC236}">
                <a16:creationId xmlns:a16="http://schemas.microsoft.com/office/drawing/2014/main" id="{AB34898D-5D41-1EA7-2F7E-EB5DF1E69E3B}"/>
              </a:ext>
            </a:extLst>
          </p:cNvPr>
          <p:cNvSpPr>
            <a:spLocks noGrp="1"/>
          </p:cNvSpPr>
          <p:nvPr>
            <p:ph type="sldNum" sz="quarter" idx="12"/>
          </p:nvPr>
        </p:nvSpPr>
        <p:spPr/>
        <p:txBody>
          <a:bodyPr/>
          <a:lstStyle/>
          <a:p>
            <a:fld id="{B3BB2C60-10F7-C040-A021-B2B9886EDC84}" type="slidenum">
              <a:rPr lang="en-MM" smtClean="0"/>
              <a:t>‹#›</a:t>
            </a:fld>
            <a:endParaRPr lang="en-MM"/>
          </a:p>
        </p:txBody>
      </p:sp>
    </p:spTree>
    <p:extLst>
      <p:ext uri="{BB962C8B-B14F-4D97-AF65-F5344CB8AC3E}">
        <p14:creationId xmlns:p14="http://schemas.microsoft.com/office/powerpoint/2010/main" val="3515538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94438-C398-6C73-C22B-7AA26156670E}"/>
              </a:ext>
            </a:extLst>
          </p:cNvPr>
          <p:cNvSpPr>
            <a:spLocks noGrp="1"/>
          </p:cNvSpPr>
          <p:nvPr>
            <p:ph type="title"/>
          </p:nvPr>
        </p:nvSpPr>
        <p:spPr/>
        <p:txBody>
          <a:bodyPr/>
          <a:lstStyle/>
          <a:p>
            <a:r>
              <a:rPr lang="en-US"/>
              <a:t>Click to edit Master title style</a:t>
            </a:r>
            <a:endParaRPr lang="en-MM"/>
          </a:p>
        </p:txBody>
      </p:sp>
      <p:sp>
        <p:nvSpPr>
          <p:cNvPr id="3" name="Vertical Text Placeholder 2">
            <a:extLst>
              <a:ext uri="{FF2B5EF4-FFF2-40B4-BE49-F238E27FC236}">
                <a16:creationId xmlns:a16="http://schemas.microsoft.com/office/drawing/2014/main" id="{D5EA315E-C965-B969-C5B1-9634857351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M"/>
          </a:p>
        </p:txBody>
      </p:sp>
      <p:sp>
        <p:nvSpPr>
          <p:cNvPr id="4" name="Date Placeholder 3">
            <a:extLst>
              <a:ext uri="{FF2B5EF4-FFF2-40B4-BE49-F238E27FC236}">
                <a16:creationId xmlns:a16="http://schemas.microsoft.com/office/drawing/2014/main" id="{50DB3AF3-86A0-DB66-EF5A-EC895DAA0DCA}"/>
              </a:ext>
            </a:extLst>
          </p:cNvPr>
          <p:cNvSpPr>
            <a:spLocks noGrp="1"/>
          </p:cNvSpPr>
          <p:nvPr>
            <p:ph type="dt" sz="half" idx="10"/>
          </p:nvPr>
        </p:nvSpPr>
        <p:spPr/>
        <p:txBody>
          <a:bodyPr/>
          <a:lstStyle/>
          <a:p>
            <a:fld id="{D20B7E4B-D893-C24F-A883-D8C429AE9DF3}" type="datetimeFigureOut">
              <a:rPr lang="en-MM" smtClean="0"/>
              <a:t>04/23/2023</a:t>
            </a:fld>
            <a:endParaRPr lang="en-MM"/>
          </a:p>
        </p:txBody>
      </p:sp>
      <p:sp>
        <p:nvSpPr>
          <p:cNvPr id="5" name="Footer Placeholder 4">
            <a:extLst>
              <a:ext uri="{FF2B5EF4-FFF2-40B4-BE49-F238E27FC236}">
                <a16:creationId xmlns:a16="http://schemas.microsoft.com/office/drawing/2014/main" id="{8C9056C8-A8AE-D0BB-7229-05EF36262ED7}"/>
              </a:ext>
            </a:extLst>
          </p:cNvPr>
          <p:cNvSpPr>
            <a:spLocks noGrp="1"/>
          </p:cNvSpPr>
          <p:nvPr>
            <p:ph type="ftr" sz="quarter" idx="11"/>
          </p:nvPr>
        </p:nvSpPr>
        <p:spPr/>
        <p:txBody>
          <a:bodyPr/>
          <a:lstStyle/>
          <a:p>
            <a:endParaRPr lang="en-MM"/>
          </a:p>
        </p:txBody>
      </p:sp>
      <p:sp>
        <p:nvSpPr>
          <p:cNvPr id="6" name="Slide Number Placeholder 5">
            <a:extLst>
              <a:ext uri="{FF2B5EF4-FFF2-40B4-BE49-F238E27FC236}">
                <a16:creationId xmlns:a16="http://schemas.microsoft.com/office/drawing/2014/main" id="{5DBF599D-EDF8-18EA-4B96-8676EC47CCB3}"/>
              </a:ext>
            </a:extLst>
          </p:cNvPr>
          <p:cNvSpPr>
            <a:spLocks noGrp="1"/>
          </p:cNvSpPr>
          <p:nvPr>
            <p:ph type="sldNum" sz="quarter" idx="12"/>
          </p:nvPr>
        </p:nvSpPr>
        <p:spPr/>
        <p:txBody>
          <a:bodyPr/>
          <a:lstStyle/>
          <a:p>
            <a:fld id="{B3BB2C60-10F7-C040-A021-B2B9886EDC84}" type="slidenum">
              <a:rPr lang="en-MM" smtClean="0"/>
              <a:t>‹#›</a:t>
            </a:fld>
            <a:endParaRPr lang="en-MM"/>
          </a:p>
        </p:txBody>
      </p:sp>
    </p:spTree>
    <p:extLst>
      <p:ext uri="{BB962C8B-B14F-4D97-AF65-F5344CB8AC3E}">
        <p14:creationId xmlns:p14="http://schemas.microsoft.com/office/powerpoint/2010/main" val="2279922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19ACB7-9109-F95D-4CDC-B857D1C25A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MM"/>
          </a:p>
        </p:txBody>
      </p:sp>
      <p:sp>
        <p:nvSpPr>
          <p:cNvPr id="3" name="Vertical Text Placeholder 2">
            <a:extLst>
              <a:ext uri="{FF2B5EF4-FFF2-40B4-BE49-F238E27FC236}">
                <a16:creationId xmlns:a16="http://schemas.microsoft.com/office/drawing/2014/main" id="{BDA84561-E263-4DFD-C368-FADABC93237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M"/>
          </a:p>
        </p:txBody>
      </p:sp>
      <p:sp>
        <p:nvSpPr>
          <p:cNvPr id="4" name="Date Placeholder 3">
            <a:extLst>
              <a:ext uri="{FF2B5EF4-FFF2-40B4-BE49-F238E27FC236}">
                <a16:creationId xmlns:a16="http://schemas.microsoft.com/office/drawing/2014/main" id="{35BB6AC6-FF6D-23E0-F22A-5491EA814752}"/>
              </a:ext>
            </a:extLst>
          </p:cNvPr>
          <p:cNvSpPr>
            <a:spLocks noGrp="1"/>
          </p:cNvSpPr>
          <p:nvPr>
            <p:ph type="dt" sz="half" idx="10"/>
          </p:nvPr>
        </p:nvSpPr>
        <p:spPr/>
        <p:txBody>
          <a:bodyPr/>
          <a:lstStyle/>
          <a:p>
            <a:fld id="{D20B7E4B-D893-C24F-A883-D8C429AE9DF3}" type="datetimeFigureOut">
              <a:rPr lang="en-MM" smtClean="0"/>
              <a:t>04/23/2023</a:t>
            </a:fld>
            <a:endParaRPr lang="en-MM"/>
          </a:p>
        </p:txBody>
      </p:sp>
      <p:sp>
        <p:nvSpPr>
          <p:cNvPr id="5" name="Footer Placeholder 4">
            <a:extLst>
              <a:ext uri="{FF2B5EF4-FFF2-40B4-BE49-F238E27FC236}">
                <a16:creationId xmlns:a16="http://schemas.microsoft.com/office/drawing/2014/main" id="{9E66F471-A83D-84F5-99E2-DD75D826AA49}"/>
              </a:ext>
            </a:extLst>
          </p:cNvPr>
          <p:cNvSpPr>
            <a:spLocks noGrp="1"/>
          </p:cNvSpPr>
          <p:nvPr>
            <p:ph type="ftr" sz="quarter" idx="11"/>
          </p:nvPr>
        </p:nvSpPr>
        <p:spPr/>
        <p:txBody>
          <a:bodyPr/>
          <a:lstStyle/>
          <a:p>
            <a:endParaRPr lang="en-MM"/>
          </a:p>
        </p:txBody>
      </p:sp>
      <p:sp>
        <p:nvSpPr>
          <p:cNvPr id="6" name="Slide Number Placeholder 5">
            <a:extLst>
              <a:ext uri="{FF2B5EF4-FFF2-40B4-BE49-F238E27FC236}">
                <a16:creationId xmlns:a16="http://schemas.microsoft.com/office/drawing/2014/main" id="{8035B9CC-8067-35F1-594A-6640650FD351}"/>
              </a:ext>
            </a:extLst>
          </p:cNvPr>
          <p:cNvSpPr>
            <a:spLocks noGrp="1"/>
          </p:cNvSpPr>
          <p:nvPr>
            <p:ph type="sldNum" sz="quarter" idx="12"/>
          </p:nvPr>
        </p:nvSpPr>
        <p:spPr/>
        <p:txBody>
          <a:bodyPr/>
          <a:lstStyle/>
          <a:p>
            <a:fld id="{B3BB2C60-10F7-C040-A021-B2B9886EDC84}" type="slidenum">
              <a:rPr lang="en-MM" smtClean="0"/>
              <a:t>‹#›</a:t>
            </a:fld>
            <a:endParaRPr lang="en-MM"/>
          </a:p>
        </p:txBody>
      </p:sp>
    </p:spTree>
    <p:extLst>
      <p:ext uri="{BB962C8B-B14F-4D97-AF65-F5344CB8AC3E}">
        <p14:creationId xmlns:p14="http://schemas.microsoft.com/office/powerpoint/2010/main" val="1900668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2717A-F7A1-7D02-8D30-64F1E4A21531}"/>
              </a:ext>
            </a:extLst>
          </p:cNvPr>
          <p:cNvSpPr>
            <a:spLocks noGrp="1"/>
          </p:cNvSpPr>
          <p:nvPr>
            <p:ph type="title"/>
          </p:nvPr>
        </p:nvSpPr>
        <p:spPr/>
        <p:txBody>
          <a:bodyPr/>
          <a:lstStyle/>
          <a:p>
            <a:r>
              <a:rPr lang="en-US"/>
              <a:t>Click to edit Master title style</a:t>
            </a:r>
            <a:endParaRPr lang="en-MM"/>
          </a:p>
        </p:txBody>
      </p:sp>
      <p:sp>
        <p:nvSpPr>
          <p:cNvPr id="3" name="Content Placeholder 2">
            <a:extLst>
              <a:ext uri="{FF2B5EF4-FFF2-40B4-BE49-F238E27FC236}">
                <a16:creationId xmlns:a16="http://schemas.microsoft.com/office/drawing/2014/main" id="{C3B74770-6D43-10ED-92E2-CB64D736EB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M"/>
          </a:p>
        </p:txBody>
      </p:sp>
      <p:sp>
        <p:nvSpPr>
          <p:cNvPr id="4" name="Date Placeholder 3">
            <a:extLst>
              <a:ext uri="{FF2B5EF4-FFF2-40B4-BE49-F238E27FC236}">
                <a16:creationId xmlns:a16="http://schemas.microsoft.com/office/drawing/2014/main" id="{56CB4C1F-7422-0297-2954-97ADC705140F}"/>
              </a:ext>
            </a:extLst>
          </p:cNvPr>
          <p:cNvSpPr>
            <a:spLocks noGrp="1"/>
          </p:cNvSpPr>
          <p:nvPr>
            <p:ph type="dt" sz="half" idx="10"/>
          </p:nvPr>
        </p:nvSpPr>
        <p:spPr/>
        <p:txBody>
          <a:bodyPr/>
          <a:lstStyle/>
          <a:p>
            <a:fld id="{D20B7E4B-D893-C24F-A883-D8C429AE9DF3}" type="datetimeFigureOut">
              <a:rPr lang="en-MM" smtClean="0"/>
              <a:t>04/23/2023</a:t>
            </a:fld>
            <a:endParaRPr lang="en-MM"/>
          </a:p>
        </p:txBody>
      </p:sp>
      <p:sp>
        <p:nvSpPr>
          <p:cNvPr id="5" name="Footer Placeholder 4">
            <a:extLst>
              <a:ext uri="{FF2B5EF4-FFF2-40B4-BE49-F238E27FC236}">
                <a16:creationId xmlns:a16="http://schemas.microsoft.com/office/drawing/2014/main" id="{255091DE-C2B2-2339-480C-0598D871EEBB}"/>
              </a:ext>
            </a:extLst>
          </p:cNvPr>
          <p:cNvSpPr>
            <a:spLocks noGrp="1"/>
          </p:cNvSpPr>
          <p:nvPr>
            <p:ph type="ftr" sz="quarter" idx="11"/>
          </p:nvPr>
        </p:nvSpPr>
        <p:spPr/>
        <p:txBody>
          <a:bodyPr/>
          <a:lstStyle/>
          <a:p>
            <a:endParaRPr lang="en-MM"/>
          </a:p>
        </p:txBody>
      </p:sp>
      <p:sp>
        <p:nvSpPr>
          <p:cNvPr id="6" name="Slide Number Placeholder 5">
            <a:extLst>
              <a:ext uri="{FF2B5EF4-FFF2-40B4-BE49-F238E27FC236}">
                <a16:creationId xmlns:a16="http://schemas.microsoft.com/office/drawing/2014/main" id="{85BAB266-1783-031F-1FC5-A74F761BE9E3}"/>
              </a:ext>
            </a:extLst>
          </p:cNvPr>
          <p:cNvSpPr>
            <a:spLocks noGrp="1"/>
          </p:cNvSpPr>
          <p:nvPr>
            <p:ph type="sldNum" sz="quarter" idx="12"/>
          </p:nvPr>
        </p:nvSpPr>
        <p:spPr/>
        <p:txBody>
          <a:bodyPr/>
          <a:lstStyle/>
          <a:p>
            <a:fld id="{B3BB2C60-10F7-C040-A021-B2B9886EDC84}" type="slidenum">
              <a:rPr lang="en-MM" smtClean="0"/>
              <a:t>‹#›</a:t>
            </a:fld>
            <a:endParaRPr lang="en-MM"/>
          </a:p>
        </p:txBody>
      </p:sp>
    </p:spTree>
    <p:extLst>
      <p:ext uri="{BB962C8B-B14F-4D97-AF65-F5344CB8AC3E}">
        <p14:creationId xmlns:p14="http://schemas.microsoft.com/office/powerpoint/2010/main" val="1531764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043A5-0739-BDF0-8519-B60C8BA1BB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MM"/>
          </a:p>
        </p:txBody>
      </p:sp>
      <p:sp>
        <p:nvSpPr>
          <p:cNvPr id="3" name="Text Placeholder 2">
            <a:extLst>
              <a:ext uri="{FF2B5EF4-FFF2-40B4-BE49-F238E27FC236}">
                <a16:creationId xmlns:a16="http://schemas.microsoft.com/office/drawing/2014/main" id="{0E0FC650-B0E1-F64F-500A-8DCC0C35DC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9B67E1-00A4-070D-4726-C2F29910C798}"/>
              </a:ext>
            </a:extLst>
          </p:cNvPr>
          <p:cNvSpPr>
            <a:spLocks noGrp="1"/>
          </p:cNvSpPr>
          <p:nvPr>
            <p:ph type="dt" sz="half" idx="10"/>
          </p:nvPr>
        </p:nvSpPr>
        <p:spPr/>
        <p:txBody>
          <a:bodyPr/>
          <a:lstStyle/>
          <a:p>
            <a:fld id="{D20B7E4B-D893-C24F-A883-D8C429AE9DF3}" type="datetimeFigureOut">
              <a:rPr lang="en-MM" smtClean="0"/>
              <a:t>04/23/2023</a:t>
            </a:fld>
            <a:endParaRPr lang="en-MM"/>
          </a:p>
        </p:txBody>
      </p:sp>
      <p:sp>
        <p:nvSpPr>
          <p:cNvPr id="5" name="Footer Placeholder 4">
            <a:extLst>
              <a:ext uri="{FF2B5EF4-FFF2-40B4-BE49-F238E27FC236}">
                <a16:creationId xmlns:a16="http://schemas.microsoft.com/office/drawing/2014/main" id="{51A0A4D8-E580-169D-9EBF-74A717BAE666}"/>
              </a:ext>
            </a:extLst>
          </p:cNvPr>
          <p:cNvSpPr>
            <a:spLocks noGrp="1"/>
          </p:cNvSpPr>
          <p:nvPr>
            <p:ph type="ftr" sz="quarter" idx="11"/>
          </p:nvPr>
        </p:nvSpPr>
        <p:spPr/>
        <p:txBody>
          <a:bodyPr/>
          <a:lstStyle/>
          <a:p>
            <a:endParaRPr lang="en-MM"/>
          </a:p>
        </p:txBody>
      </p:sp>
      <p:sp>
        <p:nvSpPr>
          <p:cNvPr id="6" name="Slide Number Placeholder 5">
            <a:extLst>
              <a:ext uri="{FF2B5EF4-FFF2-40B4-BE49-F238E27FC236}">
                <a16:creationId xmlns:a16="http://schemas.microsoft.com/office/drawing/2014/main" id="{FEB329A2-21FE-4DA3-FDF2-985631E6C202}"/>
              </a:ext>
            </a:extLst>
          </p:cNvPr>
          <p:cNvSpPr>
            <a:spLocks noGrp="1"/>
          </p:cNvSpPr>
          <p:nvPr>
            <p:ph type="sldNum" sz="quarter" idx="12"/>
          </p:nvPr>
        </p:nvSpPr>
        <p:spPr/>
        <p:txBody>
          <a:bodyPr/>
          <a:lstStyle/>
          <a:p>
            <a:fld id="{B3BB2C60-10F7-C040-A021-B2B9886EDC84}" type="slidenum">
              <a:rPr lang="en-MM" smtClean="0"/>
              <a:t>‹#›</a:t>
            </a:fld>
            <a:endParaRPr lang="en-MM"/>
          </a:p>
        </p:txBody>
      </p:sp>
    </p:spTree>
    <p:extLst>
      <p:ext uri="{BB962C8B-B14F-4D97-AF65-F5344CB8AC3E}">
        <p14:creationId xmlns:p14="http://schemas.microsoft.com/office/powerpoint/2010/main" val="606527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63179-8B55-30AC-C8E6-CEA2E702F857}"/>
              </a:ext>
            </a:extLst>
          </p:cNvPr>
          <p:cNvSpPr>
            <a:spLocks noGrp="1"/>
          </p:cNvSpPr>
          <p:nvPr>
            <p:ph type="title"/>
          </p:nvPr>
        </p:nvSpPr>
        <p:spPr/>
        <p:txBody>
          <a:bodyPr/>
          <a:lstStyle/>
          <a:p>
            <a:r>
              <a:rPr lang="en-US"/>
              <a:t>Click to edit Master title style</a:t>
            </a:r>
            <a:endParaRPr lang="en-MM"/>
          </a:p>
        </p:txBody>
      </p:sp>
      <p:sp>
        <p:nvSpPr>
          <p:cNvPr id="3" name="Content Placeholder 2">
            <a:extLst>
              <a:ext uri="{FF2B5EF4-FFF2-40B4-BE49-F238E27FC236}">
                <a16:creationId xmlns:a16="http://schemas.microsoft.com/office/drawing/2014/main" id="{C840A595-80FB-49DF-6AA1-F9DD104320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M"/>
          </a:p>
        </p:txBody>
      </p:sp>
      <p:sp>
        <p:nvSpPr>
          <p:cNvPr id="4" name="Content Placeholder 3">
            <a:extLst>
              <a:ext uri="{FF2B5EF4-FFF2-40B4-BE49-F238E27FC236}">
                <a16:creationId xmlns:a16="http://schemas.microsoft.com/office/drawing/2014/main" id="{799240C5-41BA-3635-99CF-74E4DA0243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M"/>
          </a:p>
        </p:txBody>
      </p:sp>
      <p:sp>
        <p:nvSpPr>
          <p:cNvPr id="5" name="Date Placeholder 4">
            <a:extLst>
              <a:ext uri="{FF2B5EF4-FFF2-40B4-BE49-F238E27FC236}">
                <a16:creationId xmlns:a16="http://schemas.microsoft.com/office/drawing/2014/main" id="{A468A85E-1CC7-AE81-5A24-042F0016350B}"/>
              </a:ext>
            </a:extLst>
          </p:cNvPr>
          <p:cNvSpPr>
            <a:spLocks noGrp="1"/>
          </p:cNvSpPr>
          <p:nvPr>
            <p:ph type="dt" sz="half" idx="10"/>
          </p:nvPr>
        </p:nvSpPr>
        <p:spPr/>
        <p:txBody>
          <a:bodyPr/>
          <a:lstStyle/>
          <a:p>
            <a:fld id="{D20B7E4B-D893-C24F-A883-D8C429AE9DF3}" type="datetimeFigureOut">
              <a:rPr lang="en-MM" smtClean="0"/>
              <a:t>04/23/2023</a:t>
            </a:fld>
            <a:endParaRPr lang="en-MM"/>
          </a:p>
        </p:txBody>
      </p:sp>
      <p:sp>
        <p:nvSpPr>
          <p:cNvPr id="6" name="Footer Placeholder 5">
            <a:extLst>
              <a:ext uri="{FF2B5EF4-FFF2-40B4-BE49-F238E27FC236}">
                <a16:creationId xmlns:a16="http://schemas.microsoft.com/office/drawing/2014/main" id="{51E33D67-A9CF-90A9-D1DB-5D3E474C7640}"/>
              </a:ext>
            </a:extLst>
          </p:cNvPr>
          <p:cNvSpPr>
            <a:spLocks noGrp="1"/>
          </p:cNvSpPr>
          <p:nvPr>
            <p:ph type="ftr" sz="quarter" idx="11"/>
          </p:nvPr>
        </p:nvSpPr>
        <p:spPr/>
        <p:txBody>
          <a:bodyPr/>
          <a:lstStyle/>
          <a:p>
            <a:endParaRPr lang="en-MM"/>
          </a:p>
        </p:txBody>
      </p:sp>
      <p:sp>
        <p:nvSpPr>
          <p:cNvPr id="7" name="Slide Number Placeholder 6">
            <a:extLst>
              <a:ext uri="{FF2B5EF4-FFF2-40B4-BE49-F238E27FC236}">
                <a16:creationId xmlns:a16="http://schemas.microsoft.com/office/drawing/2014/main" id="{D1466FB8-6B60-D4AA-03AE-645250BE829F}"/>
              </a:ext>
            </a:extLst>
          </p:cNvPr>
          <p:cNvSpPr>
            <a:spLocks noGrp="1"/>
          </p:cNvSpPr>
          <p:nvPr>
            <p:ph type="sldNum" sz="quarter" idx="12"/>
          </p:nvPr>
        </p:nvSpPr>
        <p:spPr/>
        <p:txBody>
          <a:bodyPr/>
          <a:lstStyle/>
          <a:p>
            <a:fld id="{B3BB2C60-10F7-C040-A021-B2B9886EDC84}" type="slidenum">
              <a:rPr lang="en-MM" smtClean="0"/>
              <a:t>‹#›</a:t>
            </a:fld>
            <a:endParaRPr lang="en-MM"/>
          </a:p>
        </p:txBody>
      </p:sp>
    </p:spTree>
    <p:extLst>
      <p:ext uri="{BB962C8B-B14F-4D97-AF65-F5344CB8AC3E}">
        <p14:creationId xmlns:p14="http://schemas.microsoft.com/office/powerpoint/2010/main" val="2159938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9F983-64D6-E346-CBAF-DF5302426357}"/>
              </a:ext>
            </a:extLst>
          </p:cNvPr>
          <p:cNvSpPr>
            <a:spLocks noGrp="1"/>
          </p:cNvSpPr>
          <p:nvPr>
            <p:ph type="title"/>
          </p:nvPr>
        </p:nvSpPr>
        <p:spPr>
          <a:xfrm>
            <a:off x="839788" y="365125"/>
            <a:ext cx="10515600" cy="1325563"/>
          </a:xfrm>
        </p:spPr>
        <p:txBody>
          <a:bodyPr/>
          <a:lstStyle/>
          <a:p>
            <a:r>
              <a:rPr lang="en-US"/>
              <a:t>Click to edit Master title style</a:t>
            </a:r>
            <a:endParaRPr lang="en-MM"/>
          </a:p>
        </p:txBody>
      </p:sp>
      <p:sp>
        <p:nvSpPr>
          <p:cNvPr id="3" name="Text Placeholder 2">
            <a:extLst>
              <a:ext uri="{FF2B5EF4-FFF2-40B4-BE49-F238E27FC236}">
                <a16:creationId xmlns:a16="http://schemas.microsoft.com/office/drawing/2014/main" id="{C57A0696-3AE4-FD8A-4B90-F0AFBA5F51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C0C026-83F6-80B4-B027-DC9E1302C2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M"/>
          </a:p>
        </p:txBody>
      </p:sp>
      <p:sp>
        <p:nvSpPr>
          <p:cNvPr id="5" name="Text Placeholder 4">
            <a:extLst>
              <a:ext uri="{FF2B5EF4-FFF2-40B4-BE49-F238E27FC236}">
                <a16:creationId xmlns:a16="http://schemas.microsoft.com/office/drawing/2014/main" id="{9B7FD5D2-0D33-A233-11A5-550573A2A9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C82ACF-2B50-71AE-6EA9-AB659AC650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M"/>
          </a:p>
        </p:txBody>
      </p:sp>
      <p:sp>
        <p:nvSpPr>
          <p:cNvPr id="7" name="Date Placeholder 6">
            <a:extLst>
              <a:ext uri="{FF2B5EF4-FFF2-40B4-BE49-F238E27FC236}">
                <a16:creationId xmlns:a16="http://schemas.microsoft.com/office/drawing/2014/main" id="{F574F7C3-8D18-FC8B-4959-EB28E4A2BE14}"/>
              </a:ext>
            </a:extLst>
          </p:cNvPr>
          <p:cNvSpPr>
            <a:spLocks noGrp="1"/>
          </p:cNvSpPr>
          <p:nvPr>
            <p:ph type="dt" sz="half" idx="10"/>
          </p:nvPr>
        </p:nvSpPr>
        <p:spPr/>
        <p:txBody>
          <a:bodyPr/>
          <a:lstStyle/>
          <a:p>
            <a:fld id="{D20B7E4B-D893-C24F-A883-D8C429AE9DF3}" type="datetimeFigureOut">
              <a:rPr lang="en-MM" smtClean="0"/>
              <a:t>04/23/2023</a:t>
            </a:fld>
            <a:endParaRPr lang="en-MM"/>
          </a:p>
        </p:txBody>
      </p:sp>
      <p:sp>
        <p:nvSpPr>
          <p:cNvPr id="8" name="Footer Placeholder 7">
            <a:extLst>
              <a:ext uri="{FF2B5EF4-FFF2-40B4-BE49-F238E27FC236}">
                <a16:creationId xmlns:a16="http://schemas.microsoft.com/office/drawing/2014/main" id="{5A3E4F1F-64A1-5AC8-60D2-678ACC42B7BF}"/>
              </a:ext>
            </a:extLst>
          </p:cNvPr>
          <p:cNvSpPr>
            <a:spLocks noGrp="1"/>
          </p:cNvSpPr>
          <p:nvPr>
            <p:ph type="ftr" sz="quarter" idx="11"/>
          </p:nvPr>
        </p:nvSpPr>
        <p:spPr/>
        <p:txBody>
          <a:bodyPr/>
          <a:lstStyle/>
          <a:p>
            <a:endParaRPr lang="en-MM"/>
          </a:p>
        </p:txBody>
      </p:sp>
      <p:sp>
        <p:nvSpPr>
          <p:cNvPr id="9" name="Slide Number Placeholder 8">
            <a:extLst>
              <a:ext uri="{FF2B5EF4-FFF2-40B4-BE49-F238E27FC236}">
                <a16:creationId xmlns:a16="http://schemas.microsoft.com/office/drawing/2014/main" id="{44CA7057-3583-DCC8-BDB9-62E41D1E15DA}"/>
              </a:ext>
            </a:extLst>
          </p:cNvPr>
          <p:cNvSpPr>
            <a:spLocks noGrp="1"/>
          </p:cNvSpPr>
          <p:nvPr>
            <p:ph type="sldNum" sz="quarter" idx="12"/>
          </p:nvPr>
        </p:nvSpPr>
        <p:spPr/>
        <p:txBody>
          <a:bodyPr/>
          <a:lstStyle/>
          <a:p>
            <a:fld id="{B3BB2C60-10F7-C040-A021-B2B9886EDC84}" type="slidenum">
              <a:rPr lang="en-MM" smtClean="0"/>
              <a:t>‹#›</a:t>
            </a:fld>
            <a:endParaRPr lang="en-MM"/>
          </a:p>
        </p:txBody>
      </p:sp>
    </p:spTree>
    <p:extLst>
      <p:ext uri="{BB962C8B-B14F-4D97-AF65-F5344CB8AC3E}">
        <p14:creationId xmlns:p14="http://schemas.microsoft.com/office/powerpoint/2010/main" val="4245294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1265C-A508-1467-2524-4FA81FEA8BEE}"/>
              </a:ext>
            </a:extLst>
          </p:cNvPr>
          <p:cNvSpPr>
            <a:spLocks noGrp="1"/>
          </p:cNvSpPr>
          <p:nvPr>
            <p:ph type="title"/>
          </p:nvPr>
        </p:nvSpPr>
        <p:spPr/>
        <p:txBody>
          <a:bodyPr/>
          <a:lstStyle/>
          <a:p>
            <a:r>
              <a:rPr lang="en-US"/>
              <a:t>Click to edit Master title style</a:t>
            </a:r>
            <a:endParaRPr lang="en-MM"/>
          </a:p>
        </p:txBody>
      </p:sp>
      <p:sp>
        <p:nvSpPr>
          <p:cNvPr id="3" name="Date Placeholder 2">
            <a:extLst>
              <a:ext uri="{FF2B5EF4-FFF2-40B4-BE49-F238E27FC236}">
                <a16:creationId xmlns:a16="http://schemas.microsoft.com/office/drawing/2014/main" id="{9AEE3348-94C2-F708-0CB4-AE951021293F}"/>
              </a:ext>
            </a:extLst>
          </p:cNvPr>
          <p:cNvSpPr>
            <a:spLocks noGrp="1"/>
          </p:cNvSpPr>
          <p:nvPr>
            <p:ph type="dt" sz="half" idx="10"/>
          </p:nvPr>
        </p:nvSpPr>
        <p:spPr/>
        <p:txBody>
          <a:bodyPr/>
          <a:lstStyle/>
          <a:p>
            <a:fld id="{D20B7E4B-D893-C24F-A883-D8C429AE9DF3}" type="datetimeFigureOut">
              <a:rPr lang="en-MM" smtClean="0"/>
              <a:t>04/23/2023</a:t>
            </a:fld>
            <a:endParaRPr lang="en-MM"/>
          </a:p>
        </p:txBody>
      </p:sp>
      <p:sp>
        <p:nvSpPr>
          <p:cNvPr id="4" name="Footer Placeholder 3">
            <a:extLst>
              <a:ext uri="{FF2B5EF4-FFF2-40B4-BE49-F238E27FC236}">
                <a16:creationId xmlns:a16="http://schemas.microsoft.com/office/drawing/2014/main" id="{CF623F67-2E66-1C35-80A1-3B2895CE968A}"/>
              </a:ext>
            </a:extLst>
          </p:cNvPr>
          <p:cNvSpPr>
            <a:spLocks noGrp="1"/>
          </p:cNvSpPr>
          <p:nvPr>
            <p:ph type="ftr" sz="quarter" idx="11"/>
          </p:nvPr>
        </p:nvSpPr>
        <p:spPr/>
        <p:txBody>
          <a:bodyPr/>
          <a:lstStyle/>
          <a:p>
            <a:endParaRPr lang="en-MM"/>
          </a:p>
        </p:txBody>
      </p:sp>
      <p:sp>
        <p:nvSpPr>
          <p:cNvPr id="5" name="Slide Number Placeholder 4">
            <a:extLst>
              <a:ext uri="{FF2B5EF4-FFF2-40B4-BE49-F238E27FC236}">
                <a16:creationId xmlns:a16="http://schemas.microsoft.com/office/drawing/2014/main" id="{105A5E2D-8B4F-B168-8DCA-10FE4869901F}"/>
              </a:ext>
            </a:extLst>
          </p:cNvPr>
          <p:cNvSpPr>
            <a:spLocks noGrp="1"/>
          </p:cNvSpPr>
          <p:nvPr>
            <p:ph type="sldNum" sz="quarter" idx="12"/>
          </p:nvPr>
        </p:nvSpPr>
        <p:spPr/>
        <p:txBody>
          <a:bodyPr/>
          <a:lstStyle/>
          <a:p>
            <a:fld id="{B3BB2C60-10F7-C040-A021-B2B9886EDC84}" type="slidenum">
              <a:rPr lang="en-MM" smtClean="0"/>
              <a:t>‹#›</a:t>
            </a:fld>
            <a:endParaRPr lang="en-MM"/>
          </a:p>
        </p:txBody>
      </p:sp>
    </p:spTree>
    <p:extLst>
      <p:ext uri="{BB962C8B-B14F-4D97-AF65-F5344CB8AC3E}">
        <p14:creationId xmlns:p14="http://schemas.microsoft.com/office/powerpoint/2010/main" val="3625474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AB2554-2456-C2B8-99E9-FAE4ABABA517}"/>
              </a:ext>
            </a:extLst>
          </p:cNvPr>
          <p:cNvSpPr>
            <a:spLocks noGrp="1"/>
          </p:cNvSpPr>
          <p:nvPr>
            <p:ph type="dt" sz="half" idx="10"/>
          </p:nvPr>
        </p:nvSpPr>
        <p:spPr/>
        <p:txBody>
          <a:bodyPr/>
          <a:lstStyle/>
          <a:p>
            <a:fld id="{D20B7E4B-D893-C24F-A883-D8C429AE9DF3}" type="datetimeFigureOut">
              <a:rPr lang="en-MM" smtClean="0"/>
              <a:t>04/23/2023</a:t>
            </a:fld>
            <a:endParaRPr lang="en-MM"/>
          </a:p>
        </p:txBody>
      </p:sp>
      <p:sp>
        <p:nvSpPr>
          <p:cNvPr id="3" name="Footer Placeholder 2">
            <a:extLst>
              <a:ext uri="{FF2B5EF4-FFF2-40B4-BE49-F238E27FC236}">
                <a16:creationId xmlns:a16="http://schemas.microsoft.com/office/drawing/2014/main" id="{A7EC85A8-F04A-8F57-2716-138B47850C41}"/>
              </a:ext>
            </a:extLst>
          </p:cNvPr>
          <p:cNvSpPr>
            <a:spLocks noGrp="1"/>
          </p:cNvSpPr>
          <p:nvPr>
            <p:ph type="ftr" sz="quarter" idx="11"/>
          </p:nvPr>
        </p:nvSpPr>
        <p:spPr/>
        <p:txBody>
          <a:bodyPr/>
          <a:lstStyle/>
          <a:p>
            <a:endParaRPr lang="en-MM"/>
          </a:p>
        </p:txBody>
      </p:sp>
      <p:sp>
        <p:nvSpPr>
          <p:cNvPr id="4" name="Slide Number Placeholder 3">
            <a:extLst>
              <a:ext uri="{FF2B5EF4-FFF2-40B4-BE49-F238E27FC236}">
                <a16:creationId xmlns:a16="http://schemas.microsoft.com/office/drawing/2014/main" id="{DEBAD97E-FBD5-CA3E-A27A-E1F295435271}"/>
              </a:ext>
            </a:extLst>
          </p:cNvPr>
          <p:cNvSpPr>
            <a:spLocks noGrp="1"/>
          </p:cNvSpPr>
          <p:nvPr>
            <p:ph type="sldNum" sz="quarter" idx="12"/>
          </p:nvPr>
        </p:nvSpPr>
        <p:spPr/>
        <p:txBody>
          <a:bodyPr/>
          <a:lstStyle/>
          <a:p>
            <a:fld id="{B3BB2C60-10F7-C040-A021-B2B9886EDC84}" type="slidenum">
              <a:rPr lang="en-MM" smtClean="0"/>
              <a:t>‹#›</a:t>
            </a:fld>
            <a:endParaRPr lang="en-MM"/>
          </a:p>
        </p:txBody>
      </p:sp>
    </p:spTree>
    <p:extLst>
      <p:ext uri="{BB962C8B-B14F-4D97-AF65-F5344CB8AC3E}">
        <p14:creationId xmlns:p14="http://schemas.microsoft.com/office/powerpoint/2010/main" val="1180750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04F1D-123F-5E1B-51A6-2E72EA595D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M"/>
          </a:p>
        </p:txBody>
      </p:sp>
      <p:sp>
        <p:nvSpPr>
          <p:cNvPr id="3" name="Content Placeholder 2">
            <a:extLst>
              <a:ext uri="{FF2B5EF4-FFF2-40B4-BE49-F238E27FC236}">
                <a16:creationId xmlns:a16="http://schemas.microsoft.com/office/drawing/2014/main" id="{720BDEDB-223E-70AA-0BCA-867B70CD3D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M"/>
          </a:p>
        </p:txBody>
      </p:sp>
      <p:sp>
        <p:nvSpPr>
          <p:cNvPr id="4" name="Text Placeholder 3">
            <a:extLst>
              <a:ext uri="{FF2B5EF4-FFF2-40B4-BE49-F238E27FC236}">
                <a16:creationId xmlns:a16="http://schemas.microsoft.com/office/drawing/2014/main" id="{B42CBEDF-64A6-4692-62B8-5DE30F2FB8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F60B0D-219E-4D08-7F8B-3161BC4AA9B5}"/>
              </a:ext>
            </a:extLst>
          </p:cNvPr>
          <p:cNvSpPr>
            <a:spLocks noGrp="1"/>
          </p:cNvSpPr>
          <p:nvPr>
            <p:ph type="dt" sz="half" idx="10"/>
          </p:nvPr>
        </p:nvSpPr>
        <p:spPr/>
        <p:txBody>
          <a:bodyPr/>
          <a:lstStyle/>
          <a:p>
            <a:fld id="{D20B7E4B-D893-C24F-A883-D8C429AE9DF3}" type="datetimeFigureOut">
              <a:rPr lang="en-MM" smtClean="0"/>
              <a:t>04/23/2023</a:t>
            </a:fld>
            <a:endParaRPr lang="en-MM"/>
          </a:p>
        </p:txBody>
      </p:sp>
      <p:sp>
        <p:nvSpPr>
          <p:cNvPr id="6" name="Footer Placeholder 5">
            <a:extLst>
              <a:ext uri="{FF2B5EF4-FFF2-40B4-BE49-F238E27FC236}">
                <a16:creationId xmlns:a16="http://schemas.microsoft.com/office/drawing/2014/main" id="{35EF948F-C3BB-01A7-ECA1-19CC07E6F602}"/>
              </a:ext>
            </a:extLst>
          </p:cNvPr>
          <p:cNvSpPr>
            <a:spLocks noGrp="1"/>
          </p:cNvSpPr>
          <p:nvPr>
            <p:ph type="ftr" sz="quarter" idx="11"/>
          </p:nvPr>
        </p:nvSpPr>
        <p:spPr/>
        <p:txBody>
          <a:bodyPr/>
          <a:lstStyle/>
          <a:p>
            <a:endParaRPr lang="en-MM"/>
          </a:p>
        </p:txBody>
      </p:sp>
      <p:sp>
        <p:nvSpPr>
          <p:cNvPr id="7" name="Slide Number Placeholder 6">
            <a:extLst>
              <a:ext uri="{FF2B5EF4-FFF2-40B4-BE49-F238E27FC236}">
                <a16:creationId xmlns:a16="http://schemas.microsoft.com/office/drawing/2014/main" id="{2D334936-792E-AAD1-0C82-F89880DC40B6}"/>
              </a:ext>
            </a:extLst>
          </p:cNvPr>
          <p:cNvSpPr>
            <a:spLocks noGrp="1"/>
          </p:cNvSpPr>
          <p:nvPr>
            <p:ph type="sldNum" sz="quarter" idx="12"/>
          </p:nvPr>
        </p:nvSpPr>
        <p:spPr/>
        <p:txBody>
          <a:bodyPr/>
          <a:lstStyle/>
          <a:p>
            <a:fld id="{B3BB2C60-10F7-C040-A021-B2B9886EDC84}" type="slidenum">
              <a:rPr lang="en-MM" smtClean="0"/>
              <a:t>‹#›</a:t>
            </a:fld>
            <a:endParaRPr lang="en-MM"/>
          </a:p>
        </p:txBody>
      </p:sp>
    </p:spTree>
    <p:extLst>
      <p:ext uri="{BB962C8B-B14F-4D97-AF65-F5344CB8AC3E}">
        <p14:creationId xmlns:p14="http://schemas.microsoft.com/office/powerpoint/2010/main" val="507363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B2D00-5BE1-2A72-D443-2D2D54FDE7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M"/>
          </a:p>
        </p:txBody>
      </p:sp>
      <p:sp>
        <p:nvSpPr>
          <p:cNvPr id="3" name="Picture Placeholder 2">
            <a:extLst>
              <a:ext uri="{FF2B5EF4-FFF2-40B4-BE49-F238E27FC236}">
                <a16:creationId xmlns:a16="http://schemas.microsoft.com/office/drawing/2014/main" id="{36FEFFC4-9DD9-413B-F978-2BC1C485AA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MM"/>
          </a:p>
        </p:txBody>
      </p:sp>
      <p:sp>
        <p:nvSpPr>
          <p:cNvPr id="4" name="Text Placeholder 3">
            <a:extLst>
              <a:ext uri="{FF2B5EF4-FFF2-40B4-BE49-F238E27FC236}">
                <a16:creationId xmlns:a16="http://schemas.microsoft.com/office/drawing/2014/main" id="{83DA824F-F262-8FDB-B7F8-F306888A3A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DA177-537E-8265-F3D8-BFD48A71B6D3}"/>
              </a:ext>
            </a:extLst>
          </p:cNvPr>
          <p:cNvSpPr>
            <a:spLocks noGrp="1"/>
          </p:cNvSpPr>
          <p:nvPr>
            <p:ph type="dt" sz="half" idx="10"/>
          </p:nvPr>
        </p:nvSpPr>
        <p:spPr/>
        <p:txBody>
          <a:bodyPr/>
          <a:lstStyle/>
          <a:p>
            <a:fld id="{D20B7E4B-D893-C24F-A883-D8C429AE9DF3}" type="datetimeFigureOut">
              <a:rPr lang="en-MM" smtClean="0"/>
              <a:t>04/23/2023</a:t>
            </a:fld>
            <a:endParaRPr lang="en-MM"/>
          </a:p>
        </p:txBody>
      </p:sp>
      <p:sp>
        <p:nvSpPr>
          <p:cNvPr id="6" name="Footer Placeholder 5">
            <a:extLst>
              <a:ext uri="{FF2B5EF4-FFF2-40B4-BE49-F238E27FC236}">
                <a16:creationId xmlns:a16="http://schemas.microsoft.com/office/drawing/2014/main" id="{15793F4F-7EBA-3387-C524-3B1D51DCB1DA}"/>
              </a:ext>
            </a:extLst>
          </p:cNvPr>
          <p:cNvSpPr>
            <a:spLocks noGrp="1"/>
          </p:cNvSpPr>
          <p:nvPr>
            <p:ph type="ftr" sz="quarter" idx="11"/>
          </p:nvPr>
        </p:nvSpPr>
        <p:spPr/>
        <p:txBody>
          <a:bodyPr/>
          <a:lstStyle/>
          <a:p>
            <a:endParaRPr lang="en-MM"/>
          </a:p>
        </p:txBody>
      </p:sp>
      <p:sp>
        <p:nvSpPr>
          <p:cNvPr id="7" name="Slide Number Placeholder 6">
            <a:extLst>
              <a:ext uri="{FF2B5EF4-FFF2-40B4-BE49-F238E27FC236}">
                <a16:creationId xmlns:a16="http://schemas.microsoft.com/office/drawing/2014/main" id="{5F2F0CC5-E46B-AC39-201A-463C519119E3}"/>
              </a:ext>
            </a:extLst>
          </p:cNvPr>
          <p:cNvSpPr>
            <a:spLocks noGrp="1"/>
          </p:cNvSpPr>
          <p:nvPr>
            <p:ph type="sldNum" sz="quarter" idx="12"/>
          </p:nvPr>
        </p:nvSpPr>
        <p:spPr/>
        <p:txBody>
          <a:bodyPr/>
          <a:lstStyle/>
          <a:p>
            <a:fld id="{B3BB2C60-10F7-C040-A021-B2B9886EDC84}" type="slidenum">
              <a:rPr lang="en-MM" smtClean="0"/>
              <a:t>‹#›</a:t>
            </a:fld>
            <a:endParaRPr lang="en-MM"/>
          </a:p>
        </p:txBody>
      </p:sp>
    </p:spTree>
    <p:extLst>
      <p:ext uri="{BB962C8B-B14F-4D97-AF65-F5344CB8AC3E}">
        <p14:creationId xmlns:p14="http://schemas.microsoft.com/office/powerpoint/2010/main" val="2450747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464F2F-3C42-79D1-A694-15A2D297CD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MM"/>
          </a:p>
        </p:txBody>
      </p:sp>
      <p:sp>
        <p:nvSpPr>
          <p:cNvPr id="3" name="Text Placeholder 2">
            <a:extLst>
              <a:ext uri="{FF2B5EF4-FFF2-40B4-BE49-F238E27FC236}">
                <a16:creationId xmlns:a16="http://schemas.microsoft.com/office/drawing/2014/main" id="{CDAA405B-1D3C-9BC7-1D09-27C11AE8DD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M"/>
          </a:p>
        </p:txBody>
      </p:sp>
      <p:sp>
        <p:nvSpPr>
          <p:cNvPr id="4" name="Date Placeholder 3">
            <a:extLst>
              <a:ext uri="{FF2B5EF4-FFF2-40B4-BE49-F238E27FC236}">
                <a16:creationId xmlns:a16="http://schemas.microsoft.com/office/drawing/2014/main" id="{ED125D5C-8A1B-6768-CD86-C6831B22D5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0B7E4B-D893-C24F-A883-D8C429AE9DF3}" type="datetimeFigureOut">
              <a:rPr lang="en-MM" smtClean="0"/>
              <a:t>04/23/2023</a:t>
            </a:fld>
            <a:endParaRPr lang="en-MM"/>
          </a:p>
        </p:txBody>
      </p:sp>
      <p:sp>
        <p:nvSpPr>
          <p:cNvPr id="5" name="Footer Placeholder 4">
            <a:extLst>
              <a:ext uri="{FF2B5EF4-FFF2-40B4-BE49-F238E27FC236}">
                <a16:creationId xmlns:a16="http://schemas.microsoft.com/office/drawing/2014/main" id="{D531E70C-7092-1ACD-C31E-10B17D926F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MM"/>
          </a:p>
        </p:txBody>
      </p:sp>
      <p:sp>
        <p:nvSpPr>
          <p:cNvPr id="6" name="Slide Number Placeholder 5">
            <a:extLst>
              <a:ext uri="{FF2B5EF4-FFF2-40B4-BE49-F238E27FC236}">
                <a16:creationId xmlns:a16="http://schemas.microsoft.com/office/drawing/2014/main" id="{22258E33-FC62-3EF8-0219-CFFE0DAF83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BB2C60-10F7-C040-A021-B2B9886EDC84}" type="slidenum">
              <a:rPr lang="en-MM" smtClean="0"/>
              <a:t>‹#›</a:t>
            </a:fld>
            <a:endParaRPr lang="en-MM"/>
          </a:p>
        </p:txBody>
      </p:sp>
      <p:sp>
        <p:nvSpPr>
          <p:cNvPr id="7" name="MSIPCMContentMarking" descr="{&quot;HashCode&quot;:2082126947,&quot;Placement&quot;:&quot;Footer&quot;,&quot;Top&quot;:519.343,&quot;Left&quot;:406.33,&quot;SlideWidth&quot;:960,&quot;SlideHeight&quot;:540}"/>
          <p:cNvSpPr txBox="1"/>
          <p:nvPr userDrawn="1"/>
        </p:nvSpPr>
        <p:spPr>
          <a:xfrm>
            <a:off x="5160391" y="6649884"/>
            <a:ext cx="1871217" cy="153888"/>
          </a:xfrm>
          <a:prstGeom prst="rect">
            <a:avLst/>
          </a:prstGeom>
          <a:noFill/>
        </p:spPr>
        <p:txBody>
          <a:bodyPr vert="horz" wrap="square" lIns="0" tIns="0" rIns="0" bIns="0" rtlCol="0" anchor="ctr" anchorCtr="1">
            <a:spAutoFit/>
          </a:bodyPr>
          <a:lstStyle/>
          <a:p>
            <a:pPr algn="ctr">
              <a:spcBef>
                <a:spcPts val="0"/>
              </a:spcBef>
              <a:spcAft>
                <a:spcPts val="0"/>
              </a:spcAft>
            </a:pPr>
            <a:endParaRPr lang="en-US" sz="1000">
              <a:solidFill>
                <a:srgbClr val="000000"/>
              </a:solidFill>
              <a:latin typeface="Calibri" panose="020F0502020204030204" pitchFamily="34" charset="0"/>
            </a:endParaRPr>
          </a:p>
        </p:txBody>
      </p:sp>
      <p:sp>
        <p:nvSpPr>
          <p:cNvPr id="8" name="MSIPCMContentMarking" descr="{&quot;HashCode&quot;:2082126947,&quot;Placement&quot;:&quot;Footer&quot;,&quot;Top&quot;:519.343,&quot;Left&quot;:406.33,&quot;SlideWidth&quot;:960,&quot;SlideHeight&quot;:540}"/>
          <p:cNvSpPr txBox="1"/>
          <p:nvPr userDrawn="1"/>
        </p:nvSpPr>
        <p:spPr>
          <a:xfrm>
            <a:off x="5160391" y="6595656"/>
            <a:ext cx="1871217" cy="262344"/>
          </a:xfrm>
          <a:prstGeom prst="rect">
            <a:avLst/>
          </a:prstGeom>
          <a:noFill/>
        </p:spPr>
        <p:txBody>
          <a:bodyPr vert="horz" wrap="square" lIns="0" tIns="0" rIns="0" bIns="0" rtlCol="0" anchor="ctr" anchorCtr="1">
            <a:spAutoFit/>
          </a:bodyPr>
          <a:lstStyle/>
          <a:p>
            <a:pPr algn="ctr">
              <a:spcBef>
                <a:spcPts val="0"/>
              </a:spcBef>
              <a:spcAft>
                <a:spcPts val="0"/>
              </a:spcAft>
            </a:pPr>
            <a:r>
              <a:rPr lang="en-US" sz="1000" smtClean="0">
                <a:solidFill>
                  <a:srgbClr val="000000"/>
                </a:solidFill>
                <a:latin typeface="Calibri" panose="020F0502020204030204" pitchFamily="34" charset="0"/>
              </a:rPr>
              <a:t>WIPO FOR OFFICIAL USE ONLY </a:t>
            </a:r>
            <a:endParaRPr lang="en-US" sz="1000">
              <a:solidFill>
                <a:srgbClr val="000000"/>
              </a:solidFill>
              <a:latin typeface="Calibri" panose="020F0502020204030204" pitchFamily="34" charset="0"/>
            </a:endParaRPr>
          </a:p>
        </p:txBody>
      </p:sp>
    </p:spTree>
    <p:extLst>
      <p:ext uri="{BB962C8B-B14F-4D97-AF65-F5344CB8AC3E}">
        <p14:creationId xmlns:p14="http://schemas.microsoft.com/office/powerpoint/2010/main" val="3349888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MM"/>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mailto:ahad@ifarmer.asia" TargetMode="External"/><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8.png"/><Relationship Id="rId18" Type="http://schemas.openxmlformats.org/officeDocument/2006/relationships/image" Target="../media/image18.svg"/><Relationship Id="rId26" Type="http://schemas.openxmlformats.org/officeDocument/2006/relationships/image" Target="../media/image26.svg"/><Relationship Id="rId3" Type="http://schemas.openxmlformats.org/officeDocument/2006/relationships/image" Target="../media/image3.png"/><Relationship Id="rId21" Type="http://schemas.openxmlformats.org/officeDocument/2006/relationships/image" Target="../media/image12.png"/><Relationship Id="rId7" Type="http://schemas.openxmlformats.org/officeDocument/2006/relationships/image" Target="../media/image5.png"/><Relationship Id="rId12" Type="http://schemas.openxmlformats.org/officeDocument/2006/relationships/image" Target="../media/image12.svg"/><Relationship Id="rId17" Type="http://schemas.openxmlformats.org/officeDocument/2006/relationships/image" Target="../media/image10.png"/><Relationship Id="rId25" Type="http://schemas.openxmlformats.org/officeDocument/2006/relationships/image" Target="../media/image15.png"/><Relationship Id="rId2" Type="http://schemas.openxmlformats.org/officeDocument/2006/relationships/notesSlide" Target="../notesSlides/notesSlide2.xml"/><Relationship Id="rId16" Type="http://schemas.openxmlformats.org/officeDocument/2006/relationships/image" Target="../media/image16.svg"/><Relationship Id="rId20" Type="http://schemas.openxmlformats.org/officeDocument/2006/relationships/image" Target="../media/image20.svg"/><Relationship Id="rId1" Type="http://schemas.openxmlformats.org/officeDocument/2006/relationships/slideLayout" Target="../slideLayouts/slideLayout2.xml"/><Relationship Id="rId6" Type="http://schemas.openxmlformats.org/officeDocument/2006/relationships/image" Target="../media/image6.svg"/><Relationship Id="rId11" Type="http://schemas.openxmlformats.org/officeDocument/2006/relationships/image" Target="../media/image7.png"/><Relationship Id="rId24" Type="http://schemas.openxmlformats.org/officeDocument/2006/relationships/image" Target="../media/image14.jpeg"/><Relationship Id="rId5" Type="http://schemas.openxmlformats.org/officeDocument/2006/relationships/image" Target="../media/image4.png"/><Relationship Id="rId15" Type="http://schemas.openxmlformats.org/officeDocument/2006/relationships/image" Target="../media/image9.png"/><Relationship Id="rId23" Type="http://schemas.openxmlformats.org/officeDocument/2006/relationships/image" Target="../media/image13.png"/><Relationship Id="rId10" Type="http://schemas.openxmlformats.org/officeDocument/2006/relationships/image" Target="../media/image10.svg"/><Relationship Id="rId19" Type="http://schemas.openxmlformats.org/officeDocument/2006/relationships/image" Target="../media/image11.png"/><Relationship Id="rId4" Type="http://schemas.openxmlformats.org/officeDocument/2006/relationships/image" Target="../media/image4.svg"/><Relationship Id="rId9" Type="http://schemas.openxmlformats.org/officeDocument/2006/relationships/image" Target="../media/image6.png"/><Relationship Id="rId14" Type="http://schemas.openxmlformats.org/officeDocument/2006/relationships/image" Target="../media/image14.svg"/><Relationship Id="rId22" Type="http://schemas.openxmlformats.org/officeDocument/2006/relationships/image" Target="../media/image22.sv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jpeg"/><Relationship Id="rId7" Type="http://schemas.openxmlformats.org/officeDocument/2006/relationships/image" Target="../media/image32.svg"/><Relationship Id="rId12" Type="http://schemas.openxmlformats.org/officeDocument/2006/relationships/image" Target="../media/image14.jpe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36.svg"/><Relationship Id="rId5" Type="http://schemas.openxmlformats.org/officeDocument/2006/relationships/image" Target="../media/image19.jpg"/><Relationship Id="rId10" Type="http://schemas.openxmlformats.org/officeDocument/2006/relationships/image" Target="../media/image22.png"/><Relationship Id="rId4" Type="http://schemas.openxmlformats.org/officeDocument/2006/relationships/image" Target="../media/image18.JPG"/><Relationship Id="rId9" Type="http://schemas.openxmlformats.org/officeDocument/2006/relationships/image" Target="../media/image34.sv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2.svg"/><Relationship Id="rId7" Type="http://schemas.openxmlformats.org/officeDocument/2006/relationships/image" Target="../media/image38.svg"/><Relationship Id="rId12" Type="http://schemas.openxmlformats.org/officeDocument/2006/relationships/image" Target="../media/image43.sv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image" Target="../media/image34.sv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40.sv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in a garden&#10;&#10;Description automatically generated">
            <a:extLst>
              <a:ext uri="{FF2B5EF4-FFF2-40B4-BE49-F238E27FC236}">
                <a16:creationId xmlns:a16="http://schemas.microsoft.com/office/drawing/2014/main" id="{E47B5C3B-5D1E-6A46-8697-A6ED8E7072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object 5"/>
          <p:cNvSpPr txBox="1">
            <a:spLocks noGrp="1"/>
          </p:cNvSpPr>
          <p:nvPr>
            <p:ph type="title"/>
          </p:nvPr>
        </p:nvSpPr>
        <p:spPr>
          <a:xfrm>
            <a:off x="261257" y="502400"/>
            <a:ext cx="6168571" cy="2504532"/>
          </a:xfrm>
          <a:prstGeom prst="rect">
            <a:avLst/>
          </a:prstGeom>
          <a:solidFill>
            <a:schemeClr val="tx1">
              <a:lumMod val="50000"/>
              <a:lumOff val="50000"/>
              <a:alpha val="0"/>
            </a:schemeClr>
          </a:solidFill>
        </p:spPr>
        <p:txBody>
          <a:bodyPr vert="horz" wrap="square" lIns="0" tIns="11430" rIns="0" bIns="0" rtlCol="0">
            <a:spAutoFit/>
          </a:bodyPr>
          <a:lstStyle/>
          <a:p>
            <a:pPr marL="332105" algn="l">
              <a:spcBef>
                <a:spcPts val="90"/>
              </a:spcBef>
            </a:pPr>
            <a:r>
              <a:rPr lang="en-US" sz="7200" b="1" dirty="0">
                <a:solidFill>
                  <a:schemeClr val="bg1"/>
                </a:solidFill>
                <a:latin typeface="Trebuchet MS" panose="020B0703020202090204" pitchFamily="34" charset="0"/>
                <a:cs typeface="Carlito" panose="020F0502020204030204" pitchFamily="34" charset="0"/>
              </a:rPr>
              <a:t>iFarmer</a:t>
            </a:r>
            <a:br>
              <a:rPr lang="en-US" sz="7200" b="1" dirty="0">
                <a:solidFill>
                  <a:schemeClr val="bg1"/>
                </a:solidFill>
                <a:latin typeface="Trebuchet MS" panose="020B0703020202090204" pitchFamily="34" charset="0"/>
                <a:cs typeface="Carlito" panose="020F0502020204030204" pitchFamily="34" charset="0"/>
              </a:rPr>
            </a:br>
            <a:r>
              <a:rPr lang="en-US" sz="3600" b="1" dirty="0">
                <a:solidFill>
                  <a:schemeClr val="bg1"/>
                </a:solidFill>
                <a:latin typeface="Trebuchet MS" panose="020B0703020202090204" pitchFamily="34" charset="0"/>
                <a:cs typeface="Carlito" panose="020F0502020204030204" pitchFamily="34" charset="0"/>
              </a:rPr>
              <a:t>Democratizing Agriculture Financing and Supply Chain </a:t>
            </a:r>
            <a:endParaRPr sz="7200" b="1" dirty="0">
              <a:solidFill>
                <a:schemeClr val="bg1"/>
              </a:solidFill>
              <a:latin typeface="Trebuchet MS" panose="020B0703020202090204" pitchFamily="34" charset="0"/>
              <a:cs typeface="Carlito"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11932"/>
    </mc:Choice>
    <mc:Fallback xmlns="">
      <p:transition spd="slow" advTm="1193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itting outside&#10;&#10;Description automatically generated with low confidence">
            <a:extLst>
              <a:ext uri="{FF2B5EF4-FFF2-40B4-BE49-F238E27FC236}">
                <a16:creationId xmlns:a16="http://schemas.microsoft.com/office/drawing/2014/main" id="{36FB7932-A47A-901C-8C12-710045B76984}"/>
              </a:ext>
            </a:extLst>
          </p:cNvPr>
          <p:cNvPicPr>
            <a:picLocks noChangeAspect="1"/>
          </p:cNvPicPr>
          <p:nvPr/>
        </p:nvPicPr>
        <p:blipFill rotWithShape="1">
          <a:blip r:embed="rId2">
            <a:alphaModFix amt="88000"/>
            <a:extLst>
              <a:ext uri="{28A0092B-C50C-407E-A947-70E740481C1C}">
                <a14:useLocalDpi xmlns:a14="http://schemas.microsoft.com/office/drawing/2010/main" val="0"/>
              </a:ext>
            </a:extLst>
          </a:blip>
          <a:srcRect t="7025"/>
          <a:stretch/>
        </p:blipFill>
        <p:spPr>
          <a:xfrm>
            <a:off x="20" y="1"/>
            <a:ext cx="12191980" cy="6857999"/>
          </a:xfrm>
          <a:prstGeom prst="rect">
            <a:avLst/>
          </a:prstGeom>
        </p:spPr>
      </p:pic>
      <p:sp>
        <p:nvSpPr>
          <p:cNvPr id="2" name="Rectangle 1">
            <a:extLst>
              <a:ext uri="{FF2B5EF4-FFF2-40B4-BE49-F238E27FC236}">
                <a16:creationId xmlns:a16="http://schemas.microsoft.com/office/drawing/2014/main" id="{CB4E3BE8-B869-0AEE-CDEA-5115FAC6FC62}"/>
              </a:ext>
            </a:extLst>
          </p:cNvPr>
          <p:cNvSpPr/>
          <p:nvPr/>
        </p:nvSpPr>
        <p:spPr>
          <a:xfrm>
            <a:off x="-13504" y="-40820"/>
            <a:ext cx="12205504" cy="6898820"/>
          </a:xfrm>
          <a:prstGeom prst="rect">
            <a:avLst/>
          </a:prstGeom>
          <a:solidFill>
            <a:srgbClr val="1F2B30">
              <a:alpha val="640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bject 17">
            <a:extLst>
              <a:ext uri="{FF2B5EF4-FFF2-40B4-BE49-F238E27FC236}">
                <a16:creationId xmlns:a16="http://schemas.microsoft.com/office/drawing/2014/main" id="{FE7E1E7C-95CB-304F-A478-2FE79D9E614D}"/>
              </a:ext>
            </a:extLst>
          </p:cNvPr>
          <p:cNvSpPr txBox="1"/>
          <p:nvPr/>
        </p:nvSpPr>
        <p:spPr>
          <a:xfrm>
            <a:off x="-1077892" y="2416083"/>
            <a:ext cx="5881386" cy="822480"/>
          </a:xfrm>
          <a:prstGeom prst="rect">
            <a:avLst/>
          </a:prstGeom>
        </p:spPr>
        <p:txBody>
          <a:bodyPr vert="horz" lIns="91440" tIns="45720" rIns="91440" bIns="45720" rtlCol="0" anchor="b">
            <a:normAutofit fontScale="92500" lnSpcReduction="10000"/>
          </a:bodyPr>
          <a:lstStyle/>
          <a:p>
            <a:pPr marL="12700" algn="ctr">
              <a:lnSpc>
                <a:spcPct val="90000"/>
              </a:lnSpc>
              <a:spcBef>
                <a:spcPct val="0"/>
              </a:spcBef>
              <a:spcAft>
                <a:spcPts val="600"/>
              </a:spcAft>
            </a:pPr>
            <a:r>
              <a:rPr lang="en-US" sz="6000" spc="50" dirty="0">
                <a:solidFill>
                  <a:srgbClr val="FFFFFF"/>
                </a:solidFill>
                <a:latin typeface="+mj-lt"/>
                <a:ea typeface="+mj-ea"/>
                <a:cs typeface="+mj-cs"/>
              </a:rPr>
              <a:t>Our Impact </a:t>
            </a:r>
            <a:endParaRPr lang="en-US" sz="6000" dirty="0">
              <a:solidFill>
                <a:srgbClr val="FFFFFF"/>
              </a:solidFill>
              <a:latin typeface="+mj-lt"/>
              <a:ea typeface="+mj-ea"/>
              <a:cs typeface="+mj-cs"/>
            </a:endParaRPr>
          </a:p>
        </p:txBody>
      </p:sp>
      <p:grpSp>
        <p:nvGrpSpPr>
          <p:cNvPr id="28" name="Group 27">
            <a:extLst>
              <a:ext uri="{FF2B5EF4-FFF2-40B4-BE49-F238E27FC236}">
                <a16:creationId xmlns:a16="http://schemas.microsoft.com/office/drawing/2014/main" id="{3F488C9B-F032-CF9F-637C-3AED3AF67790}"/>
              </a:ext>
            </a:extLst>
          </p:cNvPr>
          <p:cNvGrpSpPr/>
          <p:nvPr/>
        </p:nvGrpSpPr>
        <p:grpSpPr>
          <a:xfrm>
            <a:off x="4610100" y="541495"/>
            <a:ext cx="7008953" cy="1638299"/>
            <a:chOff x="4038600" y="1146627"/>
            <a:chExt cx="7008953" cy="1638299"/>
          </a:xfrm>
        </p:grpSpPr>
        <p:sp>
          <p:nvSpPr>
            <p:cNvPr id="8" name="object 11">
              <a:extLst>
                <a:ext uri="{FF2B5EF4-FFF2-40B4-BE49-F238E27FC236}">
                  <a16:creationId xmlns:a16="http://schemas.microsoft.com/office/drawing/2014/main" id="{62E096AB-ACBD-8EE7-B42E-41E36B8C2E08}"/>
                </a:ext>
              </a:extLst>
            </p:cNvPr>
            <p:cNvSpPr txBox="1"/>
            <p:nvPr/>
          </p:nvSpPr>
          <p:spPr>
            <a:xfrm>
              <a:off x="4038600" y="1146627"/>
              <a:ext cx="2964815" cy="491673"/>
            </a:xfrm>
            <a:prstGeom prst="rect">
              <a:avLst/>
            </a:prstGeom>
          </p:spPr>
          <p:txBody>
            <a:bodyPr vert="horz" wrap="square" lIns="0" tIns="10160" rIns="0" bIns="0" rtlCol="0">
              <a:spAutoFit/>
            </a:bodyPr>
            <a:lstStyle/>
            <a:p>
              <a:pPr marL="12700" marR="5080">
                <a:lnSpc>
                  <a:spcPct val="101000"/>
                </a:lnSpc>
                <a:spcBef>
                  <a:spcPts val="80"/>
                </a:spcBef>
                <a:tabLst>
                  <a:tab pos="297815" algn="l"/>
                  <a:tab pos="298450" algn="l"/>
                </a:tabLst>
              </a:pPr>
              <a:r>
                <a:rPr lang="en-US" sz="3200" b="1" spc="-5" dirty="0">
                  <a:solidFill>
                    <a:srgbClr val="222B32"/>
                  </a:solidFill>
                  <a:highlight>
                    <a:srgbClr val="DDA934"/>
                  </a:highlight>
                  <a:latin typeface="Carlito"/>
                  <a:cs typeface="Carlito"/>
                </a:rPr>
                <a:t>40% </a:t>
              </a:r>
              <a:r>
                <a:rPr lang="en-US" sz="2000" spc="-5" dirty="0">
                  <a:solidFill>
                    <a:srgbClr val="F2F2F2"/>
                  </a:solidFill>
                  <a:latin typeface="Carlito"/>
                  <a:cs typeface="Carlito"/>
                </a:rPr>
                <a:t>women farmers </a:t>
              </a:r>
              <a:endParaRPr sz="2000" dirty="0">
                <a:latin typeface="Carlito"/>
                <a:cs typeface="Carlito"/>
              </a:endParaRPr>
            </a:p>
          </p:txBody>
        </p:sp>
        <p:sp>
          <p:nvSpPr>
            <p:cNvPr id="9" name="object 11">
              <a:extLst>
                <a:ext uri="{FF2B5EF4-FFF2-40B4-BE49-F238E27FC236}">
                  <a16:creationId xmlns:a16="http://schemas.microsoft.com/office/drawing/2014/main" id="{921FB2DD-03F1-CC1E-2D26-093134E9883B}"/>
                </a:ext>
              </a:extLst>
            </p:cNvPr>
            <p:cNvSpPr txBox="1"/>
            <p:nvPr/>
          </p:nvSpPr>
          <p:spPr>
            <a:xfrm>
              <a:off x="4038600" y="2293253"/>
              <a:ext cx="6553200" cy="491673"/>
            </a:xfrm>
            <a:prstGeom prst="rect">
              <a:avLst/>
            </a:prstGeom>
          </p:spPr>
          <p:txBody>
            <a:bodyPr vert="horz" wrap="square" lIns="0" tIns="10160" rIns="0" bIns="0" rtlCol="0">
              <a:spAutoFit/>
            </a:bodyPr>
            <a:lstStyle/>
            <a:p>
              <a:pPr marL="12700" marR="5080">
                <a:lnSpc>
                  <a:spcPct val="101000"/>
                </a:lnSpc>
                <a:spcBef>
                  <a:spcPts val="80"/>
                </a:spcBef>
                <a:tabLst>
                  <a:tab pos="297815" algn="l"/>
                  <a:tab pos="298450" algn="l"/>
                </a:tabLst>
              </a:pPr>
              <a:r>
                <a:rPr lang="en-US" sz="3200" b="1" spc="-5" dirty="0">
                  <a:solidFill>
                    <a:srgbClr val="222B32"/>
                  </a:solidFill>
                  <a:highlight>
                    <a:srgbClr val="DDA934"/>
                  </a:highlight>
                  <a:latin typeface="Carlito"/>
                  <a:cs typeface="Carlito"/>
                </a:rPr>
                <a:t>23% </a:t>
              </a:r>
              <a:r>
                <a:rPr lang="en-US" sz="2000" spc="-5" dirty="0">
                  <a:solidFill>
                    <a:srgbClr val="F2F2F2"/>
                  </a:solidFill>
                  <a:latin typeface="Carlito"/>
                  <a:cs typeface="Carlito"/>
                </a:rPr>
                <a:t>of women farmers got better market access  </a:t>
              </a:r>
              <a:endParaRPr sz="2000" dirty="0">
                <a:latin typeface="Carlito"/>
                <a:cs typeface="Carlito"/>
              </a:endParaRPr>
            </a:p>
          </p:txBody>
        </p:sp>
        <p:sp>
          <p:nvSpPr>
            <p:cNvPr id="10" name="object 11">
              <a:extLst>
                <a:ext uri="{FF2B5EF4-FFF2-40B4-BE49-F238E27FC236}">
                  <a16:creationId xmlns:a16="http://schemas.microsoft.com/office/drawing/2014/main" id="{AB7968A4-0793-A7FB-A717-6DD1DC6F3E76}"/>
                </a:ext>
              </a:extLst>
            </p:cNvPr>
            <p:cNvSpPr txBox="1"/>
            <p:nvPr/>
          </p:nvSpPr>
          <p:spPr>
            <a:xfrm>
              <a:off x="4038600" y="1719939"/>
              <a:ext cx="6553200" cy="491673"/>
            </a:xfrm>
            <a:prstGeom prst="rect">
              <a:avLst/>
            </a:prstGeom>
          </p:spPr>
          <p:txBody>
            <a:bodyPr vert="horz" wrap="square" lIns="0" tIns="10160" rIns="0" bIns="0" rtlCol="0">
              <a:spAutoFit/>
            </a:bodyPr>
            <a:lstStyle/>
            <a:p>
              <a:pPr marL="12700" marR="5080">
                <a:lnSpc>
                  <a:spcPct val="101000"/>
                </a:lnSpc>
                <a:spcBef>
                  <a:spcPts val="80"/>
                </a:spcBef>
                <a:tabLst>
                  <a:tab pos="297815" algn="l"/>
                  <a:tab pos="298450" algn="l"/>
                </a:tabLst>
              </a:pPr>
              <a:r>
                <a:rPr lang="en-US" sz="3200" b="1" spc="-5" dirty="0">
                  <a:solidFill>
                    <a:srgbClr val="222B32"/>
                  </a:solidFill>
                  <a:highlight>
                    <a:srgbClr val="DDA934"/>
                  </a:highlight>
                  <a:latin typeface="Carlito"/>
                  <a:cs typeface="Carlito"/>
                </a:rPr>
                <a:t>38% </a:t>
              </a:r>
              <a:r>
                <a:rPr lang="en-US" sz="2000" spc="-5" dirty="0">
                  <a:solidFill>
                    <a:srgbClr val="F2F2F2"/>
                  </a:solidFill>
                  <a:latin typeface="Carlito"/>
                  <a:cs typeface="Carlito"/>
                </a:rPr>
                <a:t>of women farmers reported higher yield </a:t>
              </a:r>
              <a:endParaRPr sz="2000" dirty="0">
                <a:latin typeface="Carlito"/>
                <a:cs typeface="Carlito"/>
              </a:endParaRPr>
            </a:p>
          </p:txBody>
        </p:sp>
        <p:sp>
          <p:nvSpPr>
            <p:cNvPr id="16" name="object 11">
              <a:extLst>
                <a:ext uri="{FF2B5EF4-FFF2-40B4-BE49-F238E27FC236}">
                  <a16:creationId xmlns:a16="http://schemas.microsoft.com/office/drawing/2014/main" id="{12717010-F0BC-1797-5EE1-89B32C98E0D0}"/>
                </a:ext>
              </a:extLst>
            </p:cNvPr>
            <p:cNvSpPr txBox="1"/>
            <p:nvPr/>
          </p:nvSpPr>
          <p:spPr>
            <a:xfrm>
              <a:off x="6551753" y="1183025"/>
              <a:ext cx="4495800" cy="491673"/>
            </a:xfrm>
            <a:prstGeom prst="rect">
              <a:avLst/>
            </a:prstGeom>
          </p:spPr>
          <p:txBody>
            <a:bodyPr vert="horz" wrap="square" lIns="0" tIns="10160" rIns="0" bIns="0" rtlCol="0">
              <a:spAutoFit/>
            </a:bodyPr>
            <a:lstStyle/>
            <a:p>
              <a:pPr marL="12700" marR="5080">
                <a:lnSpc>
                  <a:spcPct val="101000"/>
                </a:lnSpc>
                <a:spcBef>
                  <a:spcPts val="80"/>
                </a:spcBef>
                <a:tabLst>
                  <a:tab pos="297815" algn="l"/>
                  <a:tab pos="298450" algn="l"/>
                </a:tabLst>
              </a:pPr>
              <a:r>
                <a:rPr lang="en-US" sz="3200" b="1" spc="-5" dirty="0">
                  <a:highlight>
                    <a:srgbClr val="548235"/>
                  </a:highlight>
                  <a:latin typeface="Carlito"/>
                  <a:cs typeface="Carlito"/>
                </a:rPr>
                <a:t>34% </a:t>
              </a:r>
              <a:r>
                <a:rPr lang="en-US" sz="2000" spc="-5" dirty="0">
                  <a:solidFill>
                    <a:srgbClr val="F2F2F2"/>
                  </a:solidFill>
                  <a:latin typeface="Carlito"/>
                  <a:cs typeface="Carlito"/>
                </a:rPr>
                <a:t>women farmers are landless  </a:t>
              </a:r>
              <a:endParaRPr sz="2000" dirty="0">
                <a:latin typeface="Carlito"/>
                <a:cs typeface="Carlito"/>
              </a:endParaRPr>
            </a:p>
          </p:txBody>
        </p:sp>
      </p:grpSp>
      <p:sp>
        <p:nvSpPr>
          <p:cNvPr id="23" name="object 11">
            <a:extLst>
              <a:ext uri="{FF2B5EF4-FFF2-40B4-BE49-F238E27FC236}">
                <a16:creationId xmlns:a16="http://schemas.microsoft.com/office/drawing/2014/main" id="{06012FCD-4724-393F-012A-D668D986E4F0}"/>
              </a:ext>
            </a:extLst>
          </p:cNvPr>
          <p:cNvSpPr txBox="1"/>
          <p:nvPr/>
        </p:nvSpPr>
        <p:spPr>
          <a:xfrm>
            <a:off x="5218758" y="4644844"/>
            <a:ext cx="3889094" cy="491673"/>
          </a:xfrm>
          <a:prstGeom prst="rect">
            <a:avLst/>
          </a:prstGeom>
        </p:spPr>
        <p:txBody>
          <a:bodyPr vert="horz" wrap="square" lIns="0" tIns="10160" rIns="0" bIns="0" rtlCol="0">
            <a:spAutoFit/>
          </a:bodyPr>
          <a:lstStyle/>
          <a:p>
            <a:pPr marL="12700" marR="5080">
              <a:lnSpc>
                <a:spcPct val="101000"/>
              </a:lnSpc>
              <a:spcBef>
                <a:spcPts val="80"/>
              </a:spcBef>
              <a:tabLst>
                <a:tab pos="297815" algn="l"/>
                <a:tab pos="298450" algn="l"/>
              </a:tabLst>
            </a:pPr>
            <a:r>
              <a:rPr lang="en-US" sz="3200" b="1" spc="-5" dirty="0">
                <a:highlight>
                  <a:srgbClr val="548235"/>
                </a:highlight>
                <a:latin typeface="Carlito"/>
                <a:cs typeface="Carlito"/>
              </a:rPr>
              <a:t>100%</a:t>
            </a:r>
            <a:r>
              <a:rPr lang="en-US" sz="2400" spc="-5" dirty="0">
                <a:highlight>
                  <a:srgbClr val="548235"/>
                </a:highlight>
                <a:latin typeface="Carlito"/>
                <a:cs typeface="Carlito"/>
              </a:rPr>
              <a:t> </a:t>
            </a:r>
            <a:r>
              <a:rPr lang="en-US" sz="2000" spc="-5" dirty="0">
                <a:solidFill>
                  <a:srgbClr val="F2F2F2"/>
                </a:solidFill>
                <a:latin typeface="Carlito"/>
                <a:cs typeface="Carlito"/>
              </a:rPr>
              <a:t>of the claims  got paid </a:t>
            </a:r>
            <a:endParaRPr sz="2000" dirty="0">
              <a:latin typeface="Carlito"/>
              <a:cs typeface="Carlito"/>
            </a:endParaRPr>
          </a:p>
        </p:txBody>
      </p:sp>
      <p:grpSp>
        <p:nvGrpSpPr>
          <p:cNvPr id="27" name="Group 26">
            <a:extLst>
              <a:ext uri="{FF2B5EF4-FFF2-40B4-BE49-F238E27FC236}">
                <a16:creationId xmlns:a16="http://schemas.microsoft.com/office/drawing/2014/main" id="{CEA38AEF-B031-EE31-4214-CC13FB1633C5}"/>
              </a:ext>
            </a:extLst>
          </p:cNvPr>
          <p:cNvGrpSpPr/>
          <p:nvPr/>
        </p:nvGrpSpPr>
        <p:grpSpPr>
          <a:xfrm>
            <a:off x="1074057" y="3485648"/>
            <a:ext cx="7924800" cy="2224872"/>
            <a:chOff x="4035706" y="3760777"/>
            <a:chExt cx="7924800" cy="2224872"/>
          </a:xfrm>
        </p:grpSpPr>
        <p:sp>
          <p:nvSpPr>
            <p:cNvPr id="12" name="object 11">
              <a:extLst>
                <a:ext uri="{FF2B5EF4-FFF2-40B4-BE49-F238E27FC236}">
                  <a16:creationId xmlns:a16="http://schemas.microsoft.com/office/drawing/2014/main" id="{F0A629FC-75FC-8A52-AF38-1F8D9C25489A}"/>
                </a:ext>
              </a:extLst>
            </p:cNvPr>
            <p:cNvSpPr txBox="1"/>
            <p:nvPr/>
          </p:nvSpPr>
          <p:spPr>
            <a:xfrm>
              <a:off x="4035706" y="3760777"/>
              <a:ext cx="7391400" cy="491673"/>
            </a:xfrm>
            <a:prstGeom prst="rect">
              <a:avLst/>
            </a:prstGeom>
          </p:spPr>
          <p:txBody>
            <a:bodyPr vert="horz" wrap="square" lIns="0" tIns="10160" rIns="0" bIns="0" rtlCol="0">
              <a:spAutoFit/>
            </a:bodyPr>
            <a:lstStyle/>
            <a:p>
              <a:pPr marL="12700" marR="5080">
                <a:lnSpc>
                  <a:spcPct val="101000"/>
                </a:lnSpc>
                <a:spcBef>
                  <a:spcPts val="80"/>
                </a:spcBef>
                <a:tabLst>
                  <a:tab pos="297815" algn="l"/>
                  <a:tab pos="298450" algn="l"/>
                </a:tabLst>
              </a:pPr>
              <a:r>
                <a:rPr lang="en-US" sz="3200" b="1" spc="-5" dirty="0">
                  <a:solidFill>
                    <a:srgbClr val="222B32"/>
                  </a:solidFill>
                  <a:highlight>
                    <a:srgbClr val="DDA934"/>
                  </a:highlight>
                  <a:latin typeface="Carlito"/>
                  <a:cs typeface="Carlito"/>
                </a:rPr>
                <a:t>30%</a:t>
              </a:r>
              <a:r>
                <a:rPr lang="en-US" sz="2400" spc="-5" dirty="0">
                  <a:solidFill>
                    <a:srgbClr val="F2F2F2"/>
                  </a:solidFill>
                  <a:latin typeface="Carlito"/>
                  <a:cs typeface="Carlito"/>
                </a:rPr>
                <a:t> </a:t>
              </a:r>
              <a:r>
                <a:rPr lang="en-US" sz="2000" spc="-5" dirty="0">
                  <a:solidFill>
                    <a:srgbClr val="F2F2F2"/>
                  </a:solidFill>
                  <a:latin typeface="Carlito"/>
                  <a:cs typeface="Carlito"/>
                </a:rPr>
                <a:t>reduction in the cost of capital for farmers</a:t>
              </a:r>
              <a:endParaRPr sz="2000" dirty="0">
                <a:latin typeface="Carlito"/>
                <a:cs typeface="Carlito"/>
              </a:endParaRPr>
            </a:p>
          </p:txBody>
        </p:sp>
        <p:sp>
          <p:nvSpPr>
            <p:cNvPr id="13" name="object 11">
              <a:extLst>
                <a:ext uri="{FF2B5EF4-FFF2-40B4-BE49-F238E27FC236}">
                  <a16:creationId xmlns:a16="http://schemas.microsoft.com/office/drawing/2014/main" id="{012AFCFC-C7C3-BA17-E981-24581C77DE02}"/>
                </a:ext>
              </a:extLst>
            </p:cNvPr>
            <p:cNvSpPr txBox="1"/>
            <p:nvPr/>
          </p:nvSpPr>
          <p:spPr>
            <a:xfrm>
              <a:off x="4035706" y="4334780"/>
              <a:ext cx="7924800" cy="491673"/>
            </a:xfrm>
            <a:prstGeom prst="rect">
              <a:avLst/>
            </a:prstGeom>
          </p:spPr>
          <p:txBody>
            <a:bodyPr vert="horz" wrap="square" lIns="0" tIns="10160" rIns="0" bIns="0" rtlCol="0">
              <a:spAutoFit/>
            </a:bodyPr>
            <a:lstStyle/>
            <a:p>
              <a:pPr marL="12700" marR="5080">
                <a:lnSpc>
                  <a:spcPct val="101000"/>
                </a:lnSpc>
                <a:spcBef>
                  <a:spcPts val="80"/>
                </a:spcBef>
                <a:tabLst>
                  <a:tab pos="297815" algn="l"/>
                  <a:tab pos="298450" algn="l"/>
                </a:tabLst>
              </a:pPr>
              <a:r>
                <a:rPr lang="en-US" sz="3200" b="1" spc="-5" dirty="0">
                  <a:solidFill>
                    <a:srgbClr val="222B32"/>
                  </a:solidFill>
                  <a:highlight>
                    <a:srgbClr val="DDA934"/>
                  </a:highlight>
                  <a:latin typeface="Carlito"/>
                  <a:cs typeface="Carlito"/>
                </a:rPr>
                <a:t>14%</a:t>
              </a:r>
              <a:r>
                <a:rPr lang="en-US" sz="2400" spc="-5" dirty="0">
                  <a:solidFill>
                    <a:srgbClr val="F2F2F2"/>
                  </a:solidFill>
                  <a:latin typeface="Carlito"/>
                  <a:cs typeface="Carlito"/>
                </a:rPr>
                <a:t> </a:t>
              </a:r>
              <a:r>
                <a:rPr lang="en-US" sz="2000" spc="-5" dirty="0">
                  <a:solidFill>
                    <a:srgbClr val="F2F2F2"/>
                  </a:solidFill>
                  <a:latin typeface="Carlito"/>
                  <a:cs typeface="Carlito"/>
                </a:rPr>
                <a:t>reduction in the cost of fertilizer due to advisory services</a:t>
              </a:r>
              <a:endParaRPr sz="2000" dirty="0">
                <a:latin typeface="Carlito"/>
                <a:cs typeface="Carlito"/>
              </a:endParaRPr>
            </a:p>
          </p:txBody>
        </p:sp>
        <p:sp>
          <p:nvSpPr>
            <p:cNvPr id="22" name="object 11">
              <a:extLst>
                <a:ext uri="{FF2B5EF4-FFF2-40B4-BE49-F238E27FC236}">
                  <a16:creationId xmlns:a16="http://schemas.microsoft.com/office/drawing/2014/main" id="{4AACE1BF-B0FC-250E-2C98-0DBE4EA9C866}"/>
                </a:ext>
              </a:extLst>
            </p:cNvPr>
            <p:cNvSpPr txBox="1"/>
            <p:nvPr/>
          </p:nvSpPr>
          <p:spPr>
            <a:xfrm>
              <a:off x="4035706" y="4914378"/>
              <a:ext cx="4399986" cy="491673"/>
            </a:xfrm>
            <a:prstGeom prst="rect">
              <a:avLst/>
            </a:prstGeom>
          </p:spPr>
          <p:txBody>
            <a:bodyPr vert="horz" wrap="square" lIns="0" tIns="10160" rIns="0" bIns="0" rtlCol="0">
              <a:spAutoFit/>
            </a:bodyPr>
            <a:lstStyle/>
            <a:p>
              <a:pPr marL="12700" marR="5080">
                <a:lnSpc>
                  <a:spcPct val="101000"/>
                </a:lnSpc>
                <a:spcBef>
                  <a:spcPts val="80"/>
                </a:spcBef>
                <a:tabLst>
                  <a:tab pos="297815" algn="l"/>
                  <a:tab pos="298450" algn="l"/>
                </a:tabLst>
              </a:pPr>
              <a:r>
                <a:rPr lang="en-US" sz="3200" b="1" spc="-5" dirty="0">
                  <a:solidFill>
                    <a:srgbClr val="222B32"/>
                  </a:solidFill>
                  <a:highlight>
                    <a:srgbClr val="DDA934"/>
                  </a:highlight>
                  <a:latin typeface="Carlito"/>
                  <a:cs typeface="Carlito"/>
                </a:rPr>
                <a:t>2000</a:t>
              </a:r>
              <a:r>
                <a:rPr lang="en-US" sz="2400" spc="-5" dirty="0">
                  <a:solidFill>
                    <a:srgbClr val="F2F2F2"/>
                  </a:solidFill>
                  <a:latin typeface="Carlito"/>
                  <a:cs typeface="Carlito"/>
                </a:rPr>
                <a:t> </a:t>
              </a:r>
              <a:r>
                <a:rPr lang="en-US" sz="2000" spc="-5" dirty="0">
                  <a:solidFill>
                    <a:srgbClr val="F2F2F2"/>
                  </a:solidFill>
                  <a:latin typeface="Carlito"/>
                  <a:cs typeface="Carlito"/>
                </a:rPr>
                <a:t>farmers under crop insurance</a:t>
              </a:r>
              <a:endParaRPr sz="2000" dirty="0">
                <a:latin typeface="Carlito"/>
                <a:cs typeface="Carlito"/>
              </a:endParaRPr>
            </a:p>
          </p:txBody>
        </p:sp>
        <p:sp>
          <p:nvSpPr>
            <p:cNvPr id="25" name="object 11">
              <a:extLst>
                <a:ext uri="{FF2B5EF4-FFF2-40B4-BE49-F238E27FC236}">
                  <a16:creationId xmlns:a16="http://schemas.microsoft.com/office/drawing/2014/main" id="{659B7673-005F-E8F9-B241-7BACEBCADE4F}"/>
                </a:ext>
              </a:extLst>
            </p:cNvPr>
            <p:cNvSpPr txBox="1"/>
            <p:nvPr/>
          </p:nvSpPr>
          <p:spPr>
            <a:xfrm>
              <a:off x="4045352" y="5493976"/>
              <a:ext cx="6079602" cy="491673"/>
            </a:xfrm>
            <a:prstGeom prst="rect">
              <a:avLst/>
            </a:prstGeom>
          </p:spPr>
          <p:txBody>
            <a:bodyPr vert="horz" wrap="square" lIns="0" tIns="10160" rIns="0" bIns="0" rtlCol="0">
              <a:spAutoFit/>
            </a:bodyPr>
            <a:lstStyle/>
            <a:p>
              <a:pPr marL="12700" marR="5080">
                <a:lnSpc>
                  <a:spcPct val="101000"/>
                </a:lnSpc>
                <a:spcBef>
                  <a:spcPts val="80"/>
                </a:spcBef>
                <a:tabLst>
                  <a:tab pos="297815" algn="l"/>
                  <a:tab pos="298450" algn="l"/>
                </a:tabLst>
              </a:pPr>
              <a:r>
                <a:rPr lang="en-US" sz="3200" b="1" spc="-5" dirty="0">
                  <a:solidFill>
                    <a:srgbClr val="222B32"/>
                  </a:solidFill>
                  <a:highlight>
                    <a:srgbClr val="DDA934"/>
                  </a:highlight>
                  <a:latin typeface="Carlito"/>
                  <a:cs typeface="Carlito"/>
                </a:rPr>
                <a:t>61%</a:t>
              </a:r>
              <a:r>
                <a:rPr lang="en-US" sz="2400" spc="-5" dirty="0">
                  <a:solidFill>
                    <a:srgbClr val="F2F2F2"/>
                  </a:solidFill>
                  <a:latin typeface="Carlito"/>
                  <a:cs typeface="Carlito"/>
                </a:rPr>
                <a:t> </a:t>
              </a:r>
              <a:r>
                <a:rPr lang="en-US" sz="2000" spc="-5" dirty="0">
                  <a:solidFill>
                    <a:srgbClr val="F2F2F2"/>
                  </a:solidFill>
                  <a:latin typeface="Carlito"/>
                  <a:cs typeface="Carlito"/>
                </a:rPr>
                <a:t>cost-to-income ratio of iFarmer farmers</a:t>
              </a:r>
              <a:endParaRPr sz="2000" dirty="0">
                <a:latin typeface="Carlito"/>
                <a:cs typeface="Carlito"/>
              </a:endParaRPr>
            </a:p>
          </p:txBody>
        </p:sp>
      </p:grpSp>
    </p:spTree>
    <p:extLst>
      <p:ext uri="{BB962C8B-B14F-4D97-AF65-F5344CB8AC3E}">
        <p14:creationId xmlns:p14="http://schemas.microsoft.com/office/powerpoint/2010/main" val="19650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A53AD-3F86-F24A-9628-0C2EFD013D0A}"/>
              </a:ext>
            </a:extLst>
          </p:cNvPr>
          <p:cNvSpPr>
            <a:spLocks noGrp="1"/>
          </p:cNvSpPr>
          <p:nvPr>
            <p:ph type="title"/>
          </p:nvPr>
        </p:nvSpPr>
        <p:spPr>
          <a:xfrm>
            <a:off x="838200" y="1081816"/>
            <a:ext cx="4154714" cy="1325563"/>
          </a:xfrm>
        </p:spPr>
        <p:txBody>
          <a:bodyPr>
            <a:noAutofit/>
          </a:bodyPr>
          <a:lstStyle/>
          <a:p>
            <a:pPr algn="ctr"/>
            <a:r>
              <a:rPr lang="en-MM" sz="3200" dirty="0">
                <a:latin typeface="Trebuchet MS" panose="020B0703020202090204" pitchFamily="34" charset="0"/>
              </a:rPr>
              <a:t>One Question we frequently get asked</a:t>
            </a:r>
          </a:p>
        </p:txBody>
      </p:sp>
      <p:sp>
        <p:nvSpPr>
          <p:cNvPr id="3" name="Content Placeholder 2">
            <a:extLst>
              <a:ext uri="{FF2B5EF4-FFF2-40B4-BE49-F238E27FC236}">
                <a16:creationId xmlns:a16="http://schemas.microsoft.com/office/drawing/2014/main" id="{0CE9C0ED-F022-BB25-3EBF-E1488F0D406F}"/>
              </a:ext>
            </a:extLst>
          </p:cNvPr>
          <p:cNvSpPr>
            <a:spLocks noGrp="1"/>
          </p:cNvSpPr>
          <p:nvPr>
            <p:ph idx="1"/>
          </p:nvPr>
        </p:nvSpPr>
        <p:spPr>
          <a:xfrm>
            <a:off x="838200" y="2875949"/>
            <a:ext cx="4154714" cy="2042040"/>
          </a:xfrm>
        </p:spPr>
        <p:txBody>
          <a:bodyPr>
            <a:normAutofit/>
          </a:bodyPr>
          <a:lstStyle/>
          <a:p>
            <a:pPr marL="0" indent="0" algn="ctr">
              <a:buNone/>
            </a:pPr>
            <a:r>
              <a:rPr lang="en-MM" sz="4400" dirty="0">
                <a:highlight>
                  <a:srgbClr val="00FF00"/>
                </a:highlight>
                <a:latin typeface="Carlito" panose="020F0502020204030204" pitchFamily="34" charset="0"/>
                <a:cs typeface="Carlito" panose="020F0502020204030204" pitchFamily="34" charset="0"/>
              </a:rPr>
              <a:t>What happens to the farmer/farm data?</a:t>
            </a:r>
          </a:p>
        </p:txBody>
      </p:sp>
      <p:pic>
        <p:nvPicPr>
          <p:cNvPr id="4" name="Picture 3" descr="A family posing in a field&#10;&#10;Description automatically generated with low confidence">
            <a:extLst>
              <a:ext uri="{FF2B5EF4-FFF2-40B4-BE49-F238E27FC236}">
                <a16:creationId xmlns:a16="http://schemas.microsoft.com/office/drawing/2014/main" id="{D2592061-5D47-EA1B-0BEC-48810421CA01}"/>
              </a:ext>
            </a:extLst>
          </p:cNvPr>
          <p:cNvPicPr>
            <a:picLocks noChangeAspect="1"/>
          </p:cNvPicPr>
          <p:nvPr/>
        </p:nvPicPr>
        <p:blipFill rotWithShape="1">
          <a:blip r:embed="rId2"/>
          <a:srcRect r="25716" b="2"/>
          <a:stretch/>
        </p:blipFill>
        <p:spPr>
          <a:xfrm>
            <a:off x="5577366" y="259861"/>
            <a:ext cx="6481547" cy="6137951"/>
          </a:xfrm>
          <a:prstGeom prst="rect">
            <a:avLst/>
          </a:prstGeom>
        </p:spPr>
      </p:pic>
    </p:spTree>
    <p:extLst>
      <p:ext uri="{BB962C8B-B14F-4D97-AF65-F5344CB8AC3E}">
        <p14:creationId xmlns:p14="http://schemas.microsoft.com/office/powerpoint/2010/main" val="3237334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80E733-4249-6733-549A-BBDDAF63DAEE}"/>
              </a:ext>
            </a:extLst>
          </p:cNvPr>
          <p:cNvSpPr>
            <a:spLocks noGrp="1"/>
          </p:cNvSpPr>
          <p:nvPr>
            <p:ph type="title"/>
          </p:nvPr>
        </p:nvSpPr>
        <p:spPr>
          <a:xfrm>
            <a:off x="5505452" y="315461"/>
            <a:ext cx="5813337" cy="1578308"/>
          </a:xfrm>
        </p:spPr>
        <p:txBody>
          <a:bodyPr>
            <a:normAutofit/>
          </a:bodyPr>
          <a:lstStyle/>
          <a:p>
            <a:r>
              <a:rPr lang="en-MM" sz="4000" dirty="0">
                <a:latin typeface="Trebuchet MS" panose="020B0703020202090204" pitchFamily="34" charset="0"/>
              </a:rPr>
              <a:t>Digital Agriculture=Data driven Agriculture</a:t>
            </a:r>
          </a:p>
        </p:txBody>
      </p:sp>
      <p:sp>
        <p:nvSpPr>
          <p:cNvPr id="3" name="Content Placeholder 2">
            <a:extLst>
              <a:ext uri="{FF2B5EF4-FFF2-40B4-BE49-F238E27FC236}">
                <a16:creationId xmlns:a16="http://schemas.microsoft.com/office/drawing/2014/main" id="{B5B17CF7-F3A4-462D-FCF6-4F253A2AB303}"/>
              </a:ext>
            </a:extLst>
          </p:cNvPr>
          <p:cNvSpPr>
            <a:spLocks noGrp="1"/>
          </p:cNvSpPr>
          <p:nvPr>
            <p:ph idx="1"/>
          </p:nvPr>
        </p:nvSpPr>
        <p:spPr>
          <a:xfrm>
            <a:off x="5457825" y="1999966"/>
            <a:ext cx="6023785" cy="3962683"/>
          </a:xfrm>
        </p:spPr>
        <p:txBody>
          <a:bodyPr>
            <a:normAutofit/>
          </a:bodyPr>
          <a:lstStyle/>
          <a:p>
            <a:r>
              <a:rPr lang="en-US" sz="2000" dirty="0">
                <a:latin typeface="Carlito" panose="020F0502020204030204" pitchFamily="34" charset="0"/>
                <a:cs typeface="Carlito" panose="020F0502020204030204" pitchFamily="34" charset="0"/>
              </a:rPr>
              <a:t>Some call it precision agriculture, others digital agriculture or Agriculture 4.0. In the end, it’s about new digital technologies that make it possible to produce an ever-greater amount of data about farms and use those data to improve food production, delivery, and sales to consumers.</a:t>
            </a:r>
          </a:p>
          <a:p>
            <a:r>
              <a:rPr lang="en-US" sz="2000" dirty="0">
                <a:latin typeface="Carlito" panose="020F0502020204030204" pitchFamily="34" charset="0"/>
                <a:cs typeface="Carlito" panose="020F0502020204030204" pitchFamily="34" charset="0"/>
              </a:rPr>
              <a:t>The emergence of digital agriculture technologies has increased the amount and detail of farming data collected. Data increases farm profitability by complementing digitally connected equipment, improving on-farm decision-making, and facilitating access to services such as inputs, finance, advisory, and so on. </a:t>
            </a:r>
          </a:p>
          <a:p>
            <a:pPr marL="0" indent="0">
              <a:buNone/>
            </a:pPr>
            <a:endParaRPr lang="en-MM" sz="2000" dirty="0">
              <a:latin typeface="Carlito" panose="020F0502020204030204" pitchFamily="34" charset="0"/>
              <a:cs typeface="Carlito" panose="020F0502020204030204" pitchFamily="34" charset="0"/>
            </a:endParaRPr>
          </a:p>
        </p:txBody>
      </p:sp>
      <p:pic>
        <p:nvPicPr>
          <p:cNvPr id="1026" name="Picture 2" descr="intelligent soil sensor image">
            <a:extLst>
              <a:ext uri="{FF2B5EF4-FFF2-40B4-BE49-F238E27FC236}">
                <a16:creationId xmlns:a16="http://schemas.microsoft.com/office/drawing/2014/main" id="{2EB1F848-2365-0F88-24AB-765B966A36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006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08946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51BA4DF-2BD4-4EC2-B1DB-B27C8AC7186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76BBF9-DFC5-F285-174C-972FCA238347}"/>
              </a:ext>
            </a:extLst>
          </p:cNvPr>
          <p:cNvSpPr>
            <a:spLocks noGrp="1"/>
          </p:cNvSpPr>
          <p:nvPr>
            <p:ph type="title"/>
          </p:nvPr>
        </p:nvSpPr>
        <p:spPr>
          <a:xfrm>
            <a:off x="4553734" y="381003"/>
            <a:ext cx="6798541" cy="723899"/>
          </a:xfrm>
        </p:spPr>
        <p:txBody>
          <a:bodyPr anchor="b">
            <a:normAutofit/>
          </a:bodyPr>
          <a:lstStyle/>
          <a:p>
            <a:r>
              <a:rPr lang="en-US" sz="4000" dirty="0">
                <a:latin typeface="Trebuchet MS" panose="020B0703020202090204" pitchFamily="34" charset="0"/>
              </a:rPr>
              <a:t>W</a:t>
            </a:r>
            <a:r>
              <a:rPr lang="en-US" sz="4000" dirty="0">
                <a:effectLst/>
                <a:latin typeface="Trebuchet MS" panose="020B0703020202090204" pitchFamily="34" charset="0"/>
              </a:rPr>
              <a:t>ho truly owns farm data?</a:t>
            </a:r>
            <a:endParaRPr lang="en-MM" sz="4000" dirty="0">
              <a:latin typeface="Trebuchet MS" panose="020B0703020202090204" pitchFamily="34" charset="0"/>
            </a:endParaRPr>
          </a:p>
        </p:txBody>
      </p:sp>
      <p:sp>
        <p:nvSpPr>
          <p:cNvPr id="3" name="Content Placeholder 2">
            <a:extLst>
              <a:ext uri="{FF2B5EF4-FFF2-40B4-BE49-F238E27FC236}">
                <a16:creationId xmlns:a16="http://schemas.microsoft.com/office/drawing/2014/main" id="{719E329D-D958-A668-0429-D0BFC886FA2B}"/>
              </a:ext>
            </a:extLst>
          </p:cNvPr>
          <p:cNvSpPr>
            <a:spLocks noGrp="1"/>
          </p:cNvSpPr>
          <p:nvPr>
            <p:ph idx="1"/>
          </p:nvPr>
        </p:nvSpPr>
        <p:spPr>
          <a:xfrm>
            <a:off x="4553734" y="1485906"/>
            <a:ext cx="6999834" cy="4629142"/>
          </a:xfrm>
        </p:spPr>
        <p:txBody>
          <a:bodyPr>
            <a:normAutofit/>
          </a:bodyPr>
          <a:lstStyle/>
          <a:p>
            <a:r>
              <a:rPr lang="en-US" sz="2000" dirty="0">
                <a:latin typeface="Carlito" panose="020F0502020204030204" pitchFamily="34" charset="0"/>
                <a:cs typeface="Carlito" panose="020F0502020204030204" pitchFamily="34" charset="0"/>
              </a:rPr>
              <a:t>The operator who originates the data through their farm equipment, the landowner who considers farm data an attribute of the farm field, or perhaps the service provider who supplies custom farming or agronomic input application services? </a:t>
            </a:r>
          </a:p>
          <a:p>
            <a:r>
              <a:rPr lang="en-US" sz="2000" dirty="0">
                <a:latin typeface="Carlito" panose="020F0502020204030204" pitchFamily="34" charset="0"/>
                <a:cs typeface="Carlito" panose="020F0502020204030204" pitchFamily="34" charset="0"/>
              </a:rPr>
              <a:t>Ambiguous property rights to farm data and the potentially sizable transaction costs associated with negotiating over farm data ownership pose significant challenges to capturing the value of this data.</a:t>
            </a:r>
          </a:p>
          <a:p>
            <a:r>
              <a:rPr lang="en-US" sz="2000" dirty="0">
                <a:latin typeface="Carlito" panose="020F0502020204030204" pitchFamily="34" charset="0"/>
                <a:cs typeface="Carlito" panose="020F0502020204030204" pitchFamily="34" charset="0"/>
              </a:rPr>
              <a:t>Experts consider the potential of data generated on farms as untapped because of a fragmented and unclear policy environment governing the use of agricultural data.</a:t>
            </a:r>
          </a:p>
        </p:txBody>
      </p:sp>
      <p:pic>
        <p:nvPicPr>
          <p:cNvPr id="4" name="Picture 2" descr="old senior asian farmer concentrate focus checking hydroponic soiless  vegetable rack farm in green house with smart technology device,old man business owner cheerful harvest green fresh vagetable">
            <a:extLst>
              <a:ext uri="{FF2B5EF4-FFF2-40B4-BE49-F238E27FC236}">
                <a16:creationId xmlns:a16="http://schemas.microsoft.com/office/drawing/2014/main" id="{E4552FDE-AC4D-7EC2-A099-21BD625D0E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579" r="29575" b="-1"/>
          <a:stretch/>
        </p:blipFill>
        <p:spPr bwMode="auto">
          <a:xfrm>
            <a:off x="1" y="10"/>
            <a:ext cx="4196496"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2136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id="{E51BA4DF-2BD4-4EC2-B1DB-B27C8AC7186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BB7FCA-581D-DD33-3A32-7B30EA7BEA80}"/>
              </a:ext>
            </a:extLst>
          </p:cNvPr>
          <p:cNvSpPr>
            <a:spLocks noGrp="1"/>
          </p:cNvSpPr>
          <p:nvPr>
            <p:ph type="title"/>
          </p:nvPr>
        </p:nvSpPr>
        <p:spPr>
          <a:xfrm>
            <a:off x="4074146" y="284205"/>
            <a:ext cx="7883610" cy="974899"/>
          </a:xfrm>
        </p:spPr>
        <p:txBody>
          <a:bodyPr anchor="b">
            <a:noAutofit/>
          </a:bodyPr>
          <a:lstStyle/>
          <a:p>
            <a:r>
              <a:rPr lang="en-MM" sz="3200" dirty="0"/>
              <a:t>There needs to be multiparty cooperation, development of framework and guidelines</a:t>
            </a:r>
          </a:p>
        </p:txBody>
      </p:sp>
      <p:sp>
        <p:nvSpPr>
          <p:cNvPr id="3" name="Content Placeholder 2">
            <a:extLst>
              <a:ext uri="{FF2B5EF4-FFF2-40B4-BE49-F238E27FC236}">
                <a16:creationId xmlns:a16="http://schemas.microsoft.com/office/drawing/2014/main" id="{2B0BC097-1FE0-63AC-5E4C-BE28E68AABF5}"/>
              </a:ext>
            </a:extLst>
          </p:cNvPr>
          <p:cNvSpPr>
            <a:spLocks noGrp="1"/>
          </p:cNvSpPr>
          <p:nvPr>
            <p:ph idx="1"/>
          </p:nvPr>
        </p:nvSpPr>
        <p:spPr>
          <a:xfrm>
            <a:off x="4015946" y="1543309"/>
            <a:ext cx="7883611" cy="4943213"/>
          </a:xfrm>
        </p:spPr>
        <p:txBody>
          <a:bodyPr>
            <a:normAutofit/>
          </a:bodyPr>
          <a:lstStyle/>
          <a:p>
            <a:r>
              <a:rPr lang="en-MM" sz="1800" dirty="0">
                <a:latin typeface="Carlito" panose="020F0502020204030204" pitchFamily="34" charset="0"/>
                <a:cs typeface="Carlito" panose="020F0502020204030204" pitchFamily="34" charset="0"/>
              </a:rPr>
              <a:t>Data is the new “Input”- that helps farmers to become climate-smart and adopt sustainable agriculture practices. </a:t>
            </a:r>
          </a:p>
          <a:p>
            <a:r>
              <a:rPr lang="en-MM" sz="1800" dirty="0">
                <a:latin typeface="Carlito" panose="020F0502020204030204" pitchFamily="34" charset="0"/>
                <a:cs typeface="Carlito" panose="020F0502020204030204" pitchFamily="34" charset="0"/>
              </a:rPr>
              <a:t>Agritech companies will need access to farm data to continue product and service innovation. </a:t>
            </a:r>
          </a:p>
          <a:p>
            <a:r>
              <a:rPr lang="en-US" sz="1800" dirty="0">
                <a:latin typeface="Carlito" panose="020F0502020204030204" pitchFamily="34" charset="0"/>
                <a:cs typeface="Carlito" panose="020F0502020204030204" pitchFamily="34" charset="0"/>
              </a:rPr>
              <a:t>Farmers, govt. agencies and other relevant stakeholders must acknowledge that the value of data is in its use and not just its possession. </a:t>
            </a:r>
          </a:p>
          <a:p>
            <a:r>
              <a:rPr lang="en-US" sz="1800" dirty="0">
                <a:latin typeface="Carlito" panose="020F0502020204030204" pitchFamily="34" charset="0"/>
                <a:cs typeface="Carlito" panose="020F0502020204030204" pitchFamily="34" charset="0"/>
              </a:rPr>
              <a:t>If farmers start monetizing the data or legal barriers are put around </a:t>
            </a:r>
            <a:r>
              <a:rPr lang="en-US" sz="1800" dirty="0" err="1">
                <a:latin typeface="Carlito" panose="020F0502020204030204" pitchFamily="34" charset="0"/>
                <a:cs typeface="Carlito" panose="020F0502020204030204" pitchFamily="34" charset="0"/>
              </a:rPr>
              <a:t>agri</a:t>
            </a:r>
            <a:r>
              <a:rPr lang="en-US" sz="1800" dirty="0">
                <a:latin typeface="Carlito" panose="020F0502020204030204" pitchFamily="34" charset="0"/>
                <a:cs typeface="Carlito" panose="020F0502020204030204" pitchFamily="34" charset="0"/>
              </a:rPr>
              <a:t> data acquisition, then it will be difficult and expensive for the agritech companies to do business and </a:t>
            </a:r>
            <a:r>
              <a:rPr lang="en-US" sz="1800" dirty="0" smtClean="0">
                <a:latin typeface="Carlito" panose="020F0502020204030204" pitchFamily="34" charset="0"/>
                <a:cs typeface="Carlito" panose="020F0502020204030204" pitchFamily="34" charset="0"/>
              </a:rPr>
              <a:t>innovate.</a:t>
            </a:r>
            <a:endParaRPr lang="en-US" sz="1800" dirty="0">
              <a:latin typeface="Carlito" panose="020F0502020204030204" pitchFamily="34" charset="0"/>
              <a:cs typeface="Carlito" panose="020F0502020204030204" pitchFamily="34" charset="0"/>
            </a:endParaRPr>
          </a:p>
          <a:p>
            <a:r>
              <a:rPr lang="en-US" sz="1800" dirty="0">
                <a:latin typeface="Carlito" panose="020F0502020204030204" pitchFamily="34" charset="0"/>
                <a:cs typeface="Carlito" panose="020F0502020204030204" pitchFamily="34" charset="0"/>
              </a:rPr>
              <a:t>Farmers need to be educated on their data rights when working with service </a:t>
            </a:r>
            <a:r>
              <a:rPr lang="en-US" sz="1800" dirty="0" smtClean="0">
                <a:latin typeface="Carlito" panose="020F0502020204030204" pitchFamily="34" charset="0"/>
                <a:cs typeface="Carlito" panose="020F0502020204030204" pitchFamily="34" charset="0"/>
              </a:rPr>
              <a:t>providers.  </a:t>
            </a:r>
            <a:endParaRPr lang="en-US" sz="1800" dirty="0">
              <a:latin typeface="Carlito" panose="020F0502020204030204" pitchFamily="34" charset="0"/>
              <a:cs typeface="Carlito" panose="020F0502020204030204" pitchFamily="34" charset="0"/>
            </a:endParaRPr>
          </a:p>
          <a:p>
            <a:r>
              <a:rPr lang="en-US" sz="1800" dirty="0">
                <a:latin typeface="Carlito" panose="020F0502020204030204" pitchFamily="34" charset="0"/>
                <a:cs typeface="Carlito" panose="020F0502020204030204" pitchFamily="34" charset="0"/>
              </a:rPr>
              <a:t>It should be a legal requirement for the farmers to give their explicit consent for the collection of data, and there must be an agreement on the use of the data. </a:t>
            </a:r>
          </a:p>
          <a:p>
            <a:r>
              <a:rPr lang="en-US" sz="1800" dirty="0">
                <a:latin typeface="Carlito" panose="020F0502020204030204" pitchFamily="34" charset="0"/>
                <a:cs typeface="Carlito" panose="020F0502020204030204" pitchFamily="34" charset="0"/>
              </a:rPr>
              <a:t>There is a difference between raw data and aggregated data. Raw data has been collected in the field while aggregated data is the data that has been augmented to reveal patterns. Policymakers and other stakeholders must be aware of this. </a:t>
            </a:r>
          </a:p>
          <a:p>
            <a:pPr marL="0" indent="0">
              <a:buNone/>
            </a:pPr>
            <a:endParaRPr lang="en-MM" sz="1800" dirty="0">
              <a:latin typeface="Carlito" panose="020F0502020204030204" pitchFamily="34" charset="0"/>
              <a:cs typeface="Carlito" panose="020F0502020204030204" pitchFamily="34" charset="0"/>
            </a:endParaRPr>
          </a:p>
        </p:txBody>
      </p:sp>
      <p:pic>
        <p:nvPicPr>
          <p:cNvPr id="4" name="Picture 2" descr="Premium Photo | Smart farming agricultural technology, asian farmer in hat  using a digital tablet standing in his farm in corn field under blue sky">
            <a:extLst>
              <a:ext uri="{FF2B5EF4-FFF2-40B4-BE49-F238E27FC236}">
                <a16:creationId xmlns:a16="http://schemas.microsoft.com/office/drawing/2014/main" id="{3E7B6A9C-EB37-EE90-6AA7-3A5FF49D9F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529" r="19779"/>
          <a:stretch/>
        </p:blipFill>
        <p:spPr bwMode="auto">
          <a:xfrm>
            <a:off x="1" y="10"/>
            <a:ext cx="3842950"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5213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C0DDF-F933-6117-FDCC-0DEF323C51E1}"/>
              </a:ext>
            </a:extLst>
          </p:cNvPr>
          <p:cNvSpPr>
            <a:spLocks noGrp="1"/>
          </p:cNvSpPr>
          <p:nvPr>
            <p:ph type="title"/>
          </p:nvPr>
        </p:nvSpPr>
        <p:spPr>
          <a:xfrm>
            <a:off x="729050" y="111211"/>
            <a:ext cx="10624751" cy="1325563"/>
          </a:xfrm>
        </p:spPr>
        <p:txBody>
          <a:bodyPr>
            <a:normAutofit/>
          </a:bodyPr>
          <a:lstStyle/>
          <a:p>
            <a:r>
              <a:rPr lang="en-US" sz="3200" dirty="0">
                <a:latin typeface="Trebuchet MS" panose="020B0703020202090204" pitchFamily="34" charset="0"/>
              </a:rPr>
              <a:t>Until the legal framework catches up to agricultural technology</a:t>
            </a:r>
            <a:endParaRPr lang="en-MM" sz="3200" dirty="0">
              <a:latin typeface="Trebuchet MS" panose="020B0703020202090204" pitchFamily="34" charset="0"/>
            </a:endParaRPr>
          </a:p>
        </p:txBody>
      </p:sp>
      <p:sp>
        <p:nvSpPr>
          <p:cNvPr id="4" name="Content Placeholder 2">
            <a:extLst>
              <a:ext uri="{FF2B5EF4-FFF2-40B4-BE49-F238E27FC236}">
                <a16:creationId xmlns:a16="http://schemas.microsoft.com/office/drawing/2014/main" id="{1084C887-22DA-7207-D87E-FDC9EA6A0252}"/>
              </a:ext>
            </a:extLst>
          </p:cNvPr>
          <p:cNvSpPr>
            <a:spLocks noGrp="1"/>
          </p:cNvSpPr>
          <p:nvPr>
            <p:ph idx="1"/>
          </p:nvPr>
        </p:nvSpPr>
        <p:spPr>
          <a:xfrm>
            <a:off x="838199" y="1309816"/>
            <a:ext cx="10624751" cy="4856205"/>
          </a:xfrm>
        </p:spPr>
        <p:txBody>
          <a:bodyPr>
            <a:noAutofit/>
          </a:bodyPr>
          <a:lstStyle/>
          <a:p>
            <a:pPr marL="0" indent="0" algn="l">
              <a:lnSpc>
                <a:spcPct val="100000"/>
              </a:lnSpc>
              <a:buNone/>
            </a:pPr>
            <a:r>
              <a:rPr lang="en-US" sz="1700" dirty="0">
                <a:latin typeface="Carlito" panose="020F0502020204030204" pitchFamily="34" charset="0"/>
                <a:cs typeface="Carlito" panose="020F0502020204030204" pitchFamily="34" charset="0"/>
              </a:rPr>
              <a:t>Countries, farmer organizations, and agritech companies might have to adopt guidelines and principles that works best for their respective market systems</a:t>
            </a:r>
          </a:p>
          <a:p>
            <a:pPr marL="0" indent="0" algn="l">
              <a:lnSpc>
                <a:spcPct val="100000"/>
              </a:lnSpc>
              <a:buNone/>
            </a:pPr>
            <a:r>
              <a:rPr lang="en-US" sz="1700" dirty="0">
                <a:latin typeface="Carlito" panose="020F0502020204030204" pitchFamily="34" charset="0"/>
                <a:cs typeface="Carlito" panose="020F0502020204030204" pitchFamily="34" charset="0"/>
              </a:rPr>
              <a:t>1. What control will the farmer have over the data?</a:t>
            </a:r>
          </a:p>
          <a:p>
            <a:pPr marL="0" indent="0" algn="l">
              <a:lnSpc>
                <a:spcPct val="100000"/>
              </a:lnSpc>
              <a:buNone/>
            </a:pPr>
            <a:r>
              <a:rPr lang="en-US" sz="1700" dirty="0">
                <a:latin typeface="Carlito" panose="020F0502020204030204" pitchFamily="34" charset="0"/>
                <a:cs typeface="Carlito" panose="020F0502020204030204" pitchFamily="34" charset="0"/>
              </a:rPr>
              <a:t>2. Is the data portable between computer media or transferable to other entities?</a:t>
            </a:r>
          </a:p>
          <a:p>
            <a:pPr marL="0" indent="0" algn="l">
              <a:lnSpc>
                <a:spcPct val="100000"/>
              </a:lnSpc>
              <a:buNone/>
            </a:pPr>
            <a:r>
              <a:rPr lang="en-US" sz="1700" dirty="0">
                <a:latin typeface="Carlito" panose="020F0502020204030204" pitchFamily="34" charset="0"/>
                <a:cs typeface="Carlito" panose="020F0502020204030204" pitchFamily="34" charset="0"/>
              </a:rPr>
              <a:t>3. Can the farmer share the data if he/she switches to another service provider?</a:t>
            </a:r>
          </a:p>
          <a:p>
            <a:pPr marL="0" indent="0" algn="l">
              <a:lnSpc>
                <a:spcPct val="100000"/>
              </a:lnSpc>
              <a:buNone/>
            </a:pPr>
            <a:r>
              <a:rPr lang="en-US" sz="1700" dirty="0">
                <a:latin typeface="Carlito" panose="020F0502020204030204" pitchFamily="34" charset="0"/>
                <a:cs typeface="Carlito" panose="020F0502020204030204" pitchFamily="34" charset="0"/>
              </a:rPr>
              <a:t>4. How will the data be aggregated and kept anonymous?</a:t>
            </a:r>
          </a:p>
          <a:p>
            <a:pPr marL="800100" lvl="1" indent="-342900">
              <a:lnSpc>
                <a:spcPct val="100000"/>
              </a:lnSpc>
              <a:buFont typeface="+mj-lt"/>
              <a:buAutoNum type="alphaLcParenR"/>
            </a:pPr>
            <a:r>
              <a:rPr lang="en-US" sz="1700" dirty="0">
                <a:latin typeface="Carlito" panose="020F0502020204030204" pitchFamily="34" charset="0"/>
                <a:cs typeface="Carlito" panose="020F0502020204030204" pitchFamily="34" charset="0"/>
              </a:rPr>
              <a:t>Can the data later be deleted after use? What measures are used to delete data or otherwise make it unusable?</a:t>
            </a:r>
          </a:p>
          <a:p>
            <a:pPr marL="800100" lvl="1" indent="-342900">
              <a:lnSpc>
                <a:spcPct val="100000"/>
              </a:lnSpc>
              <a:buFont typeface="+mj-lt"/>
              <a:buAutoNum type="alphaLcParenR"/>
            </a:pPr>
            <a:r>
              <a:rPr lang="en-US" sz="1700" dirty="0">
                <a:latin typeface="Carlito" panose="020F0502020204030204" pitchFamily="34" charset="0"/>
                <a:cs typeface="Carlito" panose="020F0502020204030204" pitchFamily="34" charset="0"/>
              </a:rPr>
              <a:t>Does the contract require affirmative consent before data can be shared with a service provider or a third party or modified?</a:t>
            </a:r>
          </a:p>
          <a:p>
            <a:pPr marL="0" indent="0" algn="l">
              <a:lnSpc>
                <a:spcPct val="100000"/>
              </a:lnSpc>
              <a:buNone/>
            </a:pPr>
            <a:r>
              <a:rPr lang="en-US" sz="1700" dirty="0">
                <a:latin typeface="Carlito" panose="020F0502020204030204" pitchFamily="34" charset="0"/>
                <a:cs typeface="Carlito" panose="020F0502020204030204" pitchFamily="34" charset="0"/>
              </a:rPr>
              <a:t>5. Will the farmer be notified of changes to a service provider’s privacy policies?</a:t>
            </a:r>
          </a:p>
          <a:p>
            <a:pPr marL="0" indent="0" algn="l">
              <a:lnSpc>
                <a:spcPct val="100000"/>
              </a:lnSpc>
              <a:buNone/>
            </a:pPr>
            <a:r>
              <a:rPr lang="en-US" sz="1700" dirty="0">
                <a:latin typeface="Carlito" panose="020F0502020204030204" pitchFamily="34" charset="0"/>
                <a:cs typeface="Carlito" panose="020F0502020204030204" pitchFamily="34" charset="0"/>
              </a:rPr>
              <a:t>6. Does the agreement prohibit a service provider from using data for speculation in commodities markets?</a:t>
            </a:r>
          </a:p>
          <a:p>
            <a:pPr marL="0" indent="0" algn="l">
              <a:lnSpc>
                <a:spcPct val="100000"/>
              </a:lnSpc>
              <a:buNone/>
            </a:pPr>
            <a:r>
              <a:rPr lang="en-US" sz="1700" dirty="0">
                <a:latin typeface="Carlito" panose="020F0502020204030204" pitchFamily="34" charset="0"/>
                <a:cs typeface="Carlito" panose="020F0502020204030204" pitchFamily="34" charset="0"/>
              </a:rPr>
              <a:t>7. Can the service provider modify the data? Remember, if the service provider changes the data itself, the service provider can claim ownership, thus destroying original ownership.</a:t>
            </a:r>
          </a:p>
          <a:p>
            <a:pPr marL="0" indent="0" algn="l">
              <a:lnSpc>
                <a:spcPct val="100000"/>
              </a:lnSpc>
              <a:buNone/>
            </a:pPr>
            <a:r>
              <a:rPr lang="en-US" sz="1700" dirty="0">
                <a:latin typeface="Carlito" panose="020F0502020204030204" pitchFamily="34" charset="0"/>
                <a:cs typeface="Carlito" panose="020F0502020204030204" pitchFamily="34" charset="0"/>
              </a:rPr>
              <a:t>8. What security measures does the service provider use to prevent data breaches? What internal and external auditing procedures are in place?</a:t>
            </a:r>
          </a:p>
        </p:txBody>
      </p:sp>
    </p:spTree>
    <p:extLst>
      <p:ext uri="{BB962C8B-B14F-4D97-AF65-F5344CB8AC3E}">
        <p14:creationId xmlns:p14="http://schemas.microsoft.com/office/powerpoint/2010/main" val="32459315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18">
            <a:extLst>
              <a:ext uri="{FF2B5EF4-FFF2-40B4-BE49-F238E27FC236}">
                <a16:creationId xmlns:a16="http://schemas.microsoft.com/office/drawing/2014/main" id="{330D6772-5550-42D5-B8BC-CDE2836562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20">
            <a:extLst>
              <a:ext uri="{FF2B5EF4-FFF2-40B4-BE49-F238E27FC236}">
                <a16:creationId xmlns:a16="http://schemas.microsoft.com/office/drawing/2014/main" id="{97DB0DD1-0F30-4B7E-A6DC-3DDA7D5B351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9" name="Picture 8" descr="A person holding a basket of potatoes&#10;&#10;Description automatically generated with medium confidence">
            <a:extLst>
              <a:ext uri="{FF2B5EF4-FFF2-40B4-BE49-F238E27FC236}">
                <a16:creationId xmlns:a16="http://schemas.microsoft.com/office/drawing/2014/main" id="{DC0759AE-3D7A-F9E6-68D3-3E18513F3E7B}"/>
              </a:ext>
            </a:extLst>
          </p:cNvPr>
          <p:cNvPicPr>
            <a:picLocks noChangeAspect="1"/>
          </p:cNvPicPr>
          <p:nvPr/>
        </p:nvPicPr>
        <p:blipFill rotWithShape="1">
          <a:blip r:embed="rId2">
            <a:alphaModFix amt="60000"/>
          </a:blip>
          <a:srcRect t="2631" b="12782"/>
          <a:stretch/>
        </p:blipFill>
        <p:spPr>
          <a:xfrm>
            <a:off x="20" y="10"/>
            <a:ext cx="12191980" cy="6857990"/>
          </a:xfrm>
          <a:prstGeom prst="rect">
            <a:avLst/>
          </a:prstGeom>
        </p:spPr>
      </p:pic>
      <p:sp>
        <p:nvSpPr>
          <p:cNvPr id="2" name="Title 1">
            <a:extLst>
              <a:ext uri="{FF2B5EF4-FFF2-40B4-BE49-F238E27FC236}">
                <a16:creationId xmlns:a16="http://schemas.microsoft.com/office/drawing/2014/main" id="{F46D4104-AEE7-B85F-B8EE-5AE94B371EEB}"/>
              </a:ext>
            </a:extLst>
          </p:cNvPr>
          <p:cNvSpPr>
            <a:spLocks noGrp="1"/>
          </p:cNvSpPr>
          <p:nvPr>
            <p:ph type="title"/>
          </p:nvPr>
        </p:nvSpPr>
        <p:spPr>
          <a:xfrm>
            <a:off x="4351397" y="4746053"/>
            <a:ext cx="4155825" cy="714444"/>
          </a:xfrm>
        </p:spPr>
        <p:txBody>
          <a:bodyPr vert="horz" lIns="91440" tIns="45720" rIns="91440" bIns="45720" rtlCol="0" anchor="t">
            <a:normAutofit/>
          </a:bodyPr>
          <a:lstStyle/>
          <a:p>
            <a:pPr algn="ctr"/>
            <a:r>
              <a:rPr lang="en-US" dirty="0">
                <a:solidFill>
                  <a:srgbClr val="FFFFFF"/>
                </a:solidFill>
              </a:rPr>
              <a:t>Thank You </a:t>
            </a:r>
          </a:p>
        </p:txBody>
      </p:sp>
      <p:sp>
        <p:nvSpPr>
          <p:cNvPr id="3" name="Title 1">
            <a:extLst>
              <a:ext uri="{FF2B5EF4-FFF2-40B4-BE49-F238E27FC236}">
                <a16:creationId xmlns:a16="http://schemas.microsoft.com/office/drawing/2014/main" id="{78E928BC-4189-7E49-7497-E25B3A1240B3}"/>
              </a:ext>
            </a:extLst>
          </p:cNvPr>
          <p:cNvSpPr txBox="1">
            <a:spLocks/>
          </p:cNvSpPr>
          <p:nvPr/>
        </p:nvSpPr>
        <p:spPr>
          <a:xfrm>
            <a:off x="4951034" y="5586362"/>
            <a:ext cx="2956552" cy="1145772"/>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2000" dirty="0">
                <a:solidFill>
                  <a:srgbClr val="FFFFFF"/>
                </a:solidFill>
                <a:latin typeface="+mn-lt"/>
                <a:ea typeface="+mn-ea"/>
                <a:cs typeface="+mn-cs"/>
                <a:hlinkClick r:id="rId3"/>
              </a:rPr>
              <a:t>fahad@ifarmer.asia</a:t>
            </a:r>
            <a:endParaRPr lang="en-US" sz="2000" dirty="0">
              <a:solidFill>
                <a:srgbClr val="FFFFFF"/>
              </a:solidFill>
              <a:latin typeface="+mn-lt"/>
              <a:ea typeface="+mn-ea"/>
              <a:cs typeface="+mn-cs"/>
            </a:endParaRPr>
          </a:p>
          <a:p>
            <a:pPr algn="ctr">
              <a:spcAft>
                <a:spcPts val="600"/>
              </a:spcAft>
            </a:pPr>
            <a:r>
              <a:rPr lang="en-US" sz="2000" dirty="0" err="1">
                <a:solidFill>
                  <a:srgbClr val="FFFFFF"/>
                </a:solidFill>
                <a:latin typeface="+mn-lt"/>
                <a:ea typeface="+mn-ea"/>
                <a:cs typeface="+mn-cs"/>
              </a:rPr>
              <a:t>www.ifarmer.asia</a:t>
            </a:r>
            <a:endParaRPr lang="en-US" sz="2000" dirty="0">
              <a:solidFill>
                <a:srgbClr val="FFFFFF"/>
              </a:solidFill>
              <a:latin typeface="+mn-lt"/>
              <a:ea typeface="+mn-ea"/>
              <a:cs typeface="+mn-cs"/>
            </a:endParaRPr>
          </a:p>
        </p:txBody>
      </p:sp>
    </p:spTree>
    <p:extLst>
      <p:ext uri="{BB962C8B-B14F-4D97-AF65-F5344CB8AC3E}">
        <p14:creationId xmlns:p14="http://schemas.microsoft.com/office/powerpoint/2010/main" val="4082678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outdoor, sky, grass, vegetable&#10;&#10;Description automatically generated">
            <a:extLst>
              <a:ext uri="{FF2B5EF4-FFF2-40B4-BE49-F238E27FC236}">
                <a16:creationId xmlns:a16="http://schemas.microsoft.com/office/drawing/2014/main" id="{6CA044E0-755D-AE4C-B95D-1E190529DA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0764742-62EE-3AEE-38E6-015096A23105}"/>
              </a:ext>
            </a:extLst>
          </p:cNvPr>
          <p:cNvSpPr/>
          <p:nvPr/>
        </p:nvSpPr>
        <p:spPr>
          <a:xfrm>
            <a:off x="0" y="0"/>
            <a:ext cx="12192000" cy="6858000"/>
          </a:xfrm>
          <a:prstGeom prst="rect">
            <a:avLst/>
          </a:prstGeom>
          <a:solidFill>
            <a:srgbClr val="1F2B30">
              <a:alpha val="640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M" dirty="0"/>
          </a:p>
        </p:txBody>
      </p:sp>
      <p:sp>
        <p:nvSpPr>
          <p:cNvPr id="12" name="Title 1">
            <a:extLst>
              <a:ext uri="{FF2B5EF4-FFF2-40B4-BE49-F238E27FC236}">
                <a16:creationId xmlns:a16="http://schemas.microsoft.com/office/drawing/2014/main" id="{34D351F6-1C6A-764C-8442-96E33F368A9D}"/>
              </a:ext>
            </a:extLst>
          </p:cNvPr>
          <p:cNvSpPr>
            <a:spLocks noGrp="1"/>
          </p:cNvSpPr>
          <p:nvPr>
            <p:ph type="title"/>
          </p:nvPr>
        </p:nvSpPr>
        <p:spPr>
          <a:xfrm>
            <a:off x="457199" y="304800"/>
            <a:ext cx="7133771" cy="1754326"/>
          </a:xfrm>
        </p:spPr>
        <p:txBody>
          <a:bodyPr/>
          <a:lstStyle/>
          <a:p>
            <a:r>
              <a:rPr lang="en-US" sz="3800" dirty="0">
                <a:solidFill>
                  <a:schemeClr val="bg1"/>
                </a:solidFill>
                <a:latin typeface="Trebuchet MS" panose="020B0703020202090204" pitchFamily="34" charset="0"/>
              </a:rPr>
              <a:t>Problems for Smallholder Farmers in Bangladesh</a:t>
            </a:r>
            <a:endParaRPr lang="en-MM" sz="3800" dirty="0">
              <a:solidFill>
                <a:schemeClr val="bg1"/>
              </a:solidFill>
              <a:latin typeface="Trebuchet MS" panose="020B0703020202090204" pitchFamily="34" charset="0"/>
            </a:endParaRPr>
          </a:p>
        </p:txBody>
      </p:sp>
      <p:grpSp>
        <p:nvGrpSpPr>
          <p:cNvPr id="14" name="Group 13">
            <a:extLst>
              <a:ext uri="{FF2B5EF4-FFF2-40B4-BE49-F238E27FC236}">
                <a16:creationId xmlns:a16="http://schemas.microsoft.com/office/drawing/2014/main" id="{8D36BEC7-CB27-2104-3B99-AA6DB8A22006}"/>
              </a:ext>
            </a:extLst>
          </p:cNvPr>
          <p:cNvGrpSpPr/>
          <p:nvPr/>
        </p:nvGrpSpPr>
        <p:grpSpPr>
          <a:xfrm>
            <a:off x="1066800" y="3200400"/>
            <a:ext cx="10490288" cy="1924777"/>
            <a:chOff x="475527" y="3055851"/>
            <a:chExt cx="10490288" cy="1924777"/>
          </a:xfrm>
        </p:grpSpPr>
        <p:sp>
          <p:nvSpPr>
            <p:cNvPr id="5" name="object 11">
              <a:extLst>
                <a:ext uri="{FF2B5EF4-FFF2-40B4-BE49-F238E27FC236}">
                  <a16:creationId xmlns:a16="http://schemas.microsoft.com/office/drawing/2014/main" id="{77C91D3C-C53B-9E07-D339-1070B8523BA1}"/>
                </a:ext>
              </a:extLst>
            </p:cNvPr>
            <p:cNvSpPr txBox="1"/>
            <p:nvPr/>
          </p:nvSpPr>
          <p:spPr>
            <a:xfrm>
              <a:off x="475527" y="3118017"/>
              <a:ext cx="2964815" cy="746295"/>
            </a:xfrm>
            <a:prstGeom prst="rect">
              <a:avLst/>
            </a:prstGeom>
          </p:spPr>
          <p:txBody>
            <a:bodyPr vert="horz" wrap="square" lIns="0" tIns="10160" rIns="0" bIns="0" rtlCol="0">
              <a:spAutoFit/>
            </a:bodyPr>
            <a:lstStyle/>
            <a:p>
              <a:pPr marL="12700" marR="5080">
                <a:lnSpc>
                  <a:spcPct val="101200"/>
                </a:lnSpc>
                <a:spcBef>
                  <a:spcPts val="80"/>
                </a:spcBef>
                <a:tabLst>
                  <a:tab pos="297815" algn="l"/>
                  <a:tab pos="298450" algn="l"/>
                </a:tabLst>
              </a:pPr>
              <a:r>
                <a:rPr lang="en-US" sz="2800" b="1" spc="-5" dirty="0">
                  <a:solidFill>
                    <a:srgbClr val="222B32"/>
                  </a:solidFill>
                  <a:highlight>
                    <a:srgbClr val="DDA934"/>
                  </a:highlight>
                  <a:latin typeface="Carlito"/>
                  <a:cs typeface="Carlito"/>
                </a:rPr>
                <a:t>17% </a:t>
              </a:r>
              <a:r>
                <a:rPr lang="en-US" sz="2000" b="1" spc="-5" dirty="0">
                  <a:solidFill>
                    <a:srgbClr val="F2F2F2"/>
                  </a:solidFill>
                  <a:latin typeface="Carlito"/>
                  <a:cs typeface="Carlito"/>
                </a:rPr>
                <a:t>farmers have access to formal credit </a:t>
              </a:r>
              <a:endParaRPr sz="2000" b="1" dirty="0">
                <a:latin typeface="Carlito"/>
                <a:cs typeface="Carlito"/>
              </a:endParaRPr>
            </a:p>
          </p:txBody>
        </p:sp>
        <p:sp>
          <p:nvSpPr>
            <p:cNvPr id="7" name="object 11">
              <a:extLst>
                <a:ext uri="{FF2B5EF4-FFF2-40B4-BE49-F238E27FC236}">
                  <a16:creationId xmlns:a16="http://schemas.microsoft.com/office/drawing/2014/main" id="{D9A4375B-4FA8-143F-929E-40249468A031}"/>
                </a:ext>
              </a:extLst>
            </p:cNvPr>
            <p:cNvSpPr txBox="1"/>
            <p:nvPr/>
          </p:nvSpPr>
          <p:spPr>
            <a:xfrm>
              <a:off x="506393" y="4234333"/>
              <a:ext cx="2964815" cy="746295"/>
            </a:xfrm>
            <a:prstGeom prst="rect">
              <a:avLst/>
            </a:prstGeom>
          </p:spPr>
          <p:txBody>
            <a:bodyPr vert="horz" wrap="square" lIns="0" tIns="10160" rIns="0" bIns="0" rtlCol="0">
              <a:spAutoFit/>
            </a:bodyPr>
            <a:lstStyle/>
            <a:p>
              <a:pPr marL="12700" marR="5080">
                <a:lnSpc>
                  <a:spcPct val="101200"/>
                </a:lnSpc>
                <a:spcBef>
                  <a:spcPts val="80"/>
                </a:spcBef>
                <a:tabLst>
                  <a:tab pos="297815" algn="l"/>
                  <a:tab pos="298450" algn="l"/>
                </a:tabLst>
              </a:pPr>
              <a:r>
                <a:rPr lang="en-US" sz="2800" b="1" spc="-5" dirty="0">
                  <a:solidFill>
                    <a:srgbClr val="222B32"/>
                  </a:solidFill>
                  <a:highlight>
                    <a:srgbClr val="DDA934"/>
                  </a:highlight>
                  <a:latin typeface="Carlito"/>
                  <a:cs typeface="Carlito"/>
                </a:rPr>
                <a:t>70% </a:t>
              </a:r>
              <a:r>
                <a:rPr lang="en-US" sz="2000" b="1" spc="-5" dirty="0">
                  <a:solidFill>
                    <a:srgbClr val="F2F2F2"/>
                  </a:solidFill>
                  <a:latin typeface="Carlito"/>
                  <a:cs typeface="Carlito"/>
                </a:rPr>
                <a:t>financing in Agri is from informal sources </a:t>
              </a:r>
              <a:endParaRPr sz="2000" b="1" dirty="0">
                <a:latin typeface="Carlito"/>
                <a:cs typeface="Carlito"/>
              </a:endParaRPr>
            </a:p>
          </p:txBody>
        </p:sp>
        <p:sp>
          <p:nvSpPr>
            <p:cNvPr id="8" name="object 11">
              <a:extLst>
                <a:ext uri="{FF2B5EF4-FFF2-40B4-BE49-F238E27FC236}">
                  <a16:creationId xmlns:a16="http://schemas.microsoft.com/office/drawing/2014/main" id="{DF4D90CB-3E22-FC38-D105-77774A090DF1}"/>
                </a:ext>
              </a:extLst>
            </p:cNvPr>
            <p:cNvSpPr txBox="1"/>
            <p:nvPr/>
          </p:nvSpPr>
          <p:spPr>
            <a:xfrm>
              <a:off x="4343400" y="3055852"/>
              <a:ext cx="2964815" cy="746295"/>
            </a:xfrm>
            <a:prstGeom prst="rect">
              <a:avLst/>
            </a:prstGeom>
          </p:spPr>
          <p:txBody>
            <a:bodyPr vert="horz" wrap="square" lIns="0" tIns="10160" rIns="0" bIns="0" rtlCol="0">
              <a:spAutoFit/>
            </a:bodyPr>
            <a:lstStyle/>
            <a:p>
              <a:pPr marL="12700" marR="5080">
                <a:lnSpc>
                  <a:spcPct val="101200"/>
                </a:lnSpc>
                <a:spcBef>
                  <a:spcPts val="80"/>
                </a:spcBef>
                <a:tabLst>
                  <a:tab pos="297815" algn="l"/>
                  <a:tab pos="298450" algn="l"/>
                </a:tabLst>
              </a:pPr>
              <a:r>
                <a:rPr lang="en-US" sz="2800" b="1" spc="-5" dirty="0">
                  <a:solidFill>
                    <a:srgbClr val="222B32"/>
                  </a:solidFill>
                  <a:highlight>
                    <a:srgbClr val="DDA934"/>
                  </a:highlight>
                  <a:latin typeface="Carlito"/>
                  <a:cs typeface="Carlito"/>
                </a:rPr>
                <a:t>80% </a:t>
              </a:r>
              <a:r>
                <a:rPr lang="en-US" sz="2000" b="1" spc="-5" dirty="0">
                  <a:solidFill>
                    <a:srgbClr val="F2F2F2"/>
                  </a:solidFill>
                  <a:latin typeface="Carlito"/>
                  <a:cs typeface="Carlito"/>
                </a:rPr>
                <a:t>farmers opt for low quality inputs </a:t>
              </a:r>
              <a:endParaRPr sz="2000" b="1" dirty="0">
                <a:latin typeface="Carlito"/>
                <a:cs typeface="Carlito"/>
              </a:endParaRPr>
            </a:p>
          </p:txBody>
        </p:sp>
        <p:sp>
          <p:nvSpPr>
            <p:cNvPr id="9" name="object 11">
              <a:extLst>
                <a:ext uri="{FF2B5EF4-FFF2-40B4-BE49-F238E27FC236}">
                  <a16:creationId xmlns:a16="http://schemas.microsoft.com/office/drawing/2014/main" id="{7B2BC279-1E18-E2B1-815C-F6D4F1921D53}"/>
                </a:ext>
              </a:extLst>
            </p:cNvPr>
            <p:cNvSpPr txBox="1"/>
            <p:nvPr/>
          </p:nvSpPr>
          <p:spPr>
            <a:xfrm>
              <a:off x="4343400" y="4210631"/>
              <a:ext cx="2964815" cy="746295"/>
            </a:xfrm>
            <a:prstGeom prst="rect">
              <a:avLst/>
            </a:prstGeom>
          </p:spPr>
          <p:txBody>
            <a:bodyPr vert="horz" wrap="square" lIns="0" tIns="10160" rIns="0" bIns="0" rtlCol="0">
              <a:spAutoFit/>
            </a:bodyPr>
            <a:lstStyle/>
            <a:p>
              <a:pPr marL="12700" marR="5080">
                <a:lnSpc>
                  <a:spcPct val="101200"/>
                </a:lnSpc>
                <a:spcBef>
                  <a:spcPts val="80"/>
                </a:spcBef>
                <a:tabLst>
                  <a:tab pos="297815" algn="l"/>
                  <a:tab pos="298450" algn="l"/>
                </a:tabLst>
              </a:pPr>
              <a:r>
                <a:rPr lang="en-US" sz="2800" b="1" spc="-5" dirty="0">
                  <a:solidFill>
                    <a:srgbClr val="222B32"/>
                  </a:solidFill>
                  <a:highlight>
                    <a:srgbClr val="DDA934"/>
                  </a:highlight>
                  <a:latin typeface="Carlito"/>
                  <a:cs typeface="Carlito"/>
                </a:rPr>
                <a:t>30% </a:t>
              </a:r>
              <a:r>
                <a:rPr lang="en-US" sz="2000" b="1" spc="-5" dirty="0">
                  <a:solidFill>
                    <a:srgbClr val="F2F2F2"/>
                  </a:solidFill>
                  <a:latin typeface="Carlito"/>
                  <a:cs typeface="Carlito"/>
                </a:rPr>
                <a:t>of the inputs in the market are fake </a:t>
              </a:r>
              <a:endParaRPr sz="2000" b="1" dirty="0">
                <a:latin typeface="Carlito"/>
                <a:cs typeface="Carlito"/>
              </a:endParaRPr>
            </a:p>
          </p:txBody>
        </p:sp>
        <p:sp>
          <p:nvSpPr>
            <p:cNvPr id="10" name="object 11">
              <a:extLst>
                <a:ext uri="{FF2B5EF4-FFF2-40B4-BE49-F238E27FC236}">
                  <a16:creationId xmlns:a16="http://schemas.microsoft.com/office/drawing/2014/main" id="{C73488F8-417B-CD5D-4379-CC0C1F2039D6}"/>
                </a:ext>
              </a:extLst>
            </p:cNvPr>
            <p:cNvSpPr txBox="1"/>
            <p:nvPr/>
          </p:nvSpPr>
          <p:spPr>
            <a:xfrm>
              <a:off x="8001000" y="3055851"/>
              <a:ext cx="2964815" cy="746295"/>
            </a:xfrm>
            <a:prstGeom prst="rect">
              <a:avLst/>
            </a:prstGeom>
          </p:spPr>
          <p:txBody>
            <a:bodyPr vert="horz" wrap="square" lIns="0" tIns="10160" rIns="0" bIns="0" rtlCol="0">
              <a:spAutoFit/>
            </a:bodyPr>
            <a:lstStyle/>
            <a:p>
              <a:pPr marL="12700" marR="5080">
                <a:lnSpc>
                  <a:spcPct val="101200"/>
                </a:lnSpc>
                <a:spcBef>
                  <a:spcPts val="80"/>
                </a:spcBef>
                <a:tabLst>
                  <a:tab pos="297815" algn="l"/>
                  <a:tab pos="298450" algn="l"/>
                </a:tabLst>
              </a:pPr>
              <a:r>
                <a:rPr lang="en-US" sz="2800" b="1" spc="-5" dirty="0">
                  <a:solidFill>
                    <a:srgbClr val="222B32"/>
                  </a:solidFill>
                  <a:highlight>
                    <a:srgbClr val="DDA934"/>
                  </a:highlight>
                  <a:latin typeface="Carlito"/>
                  <a:cs typeface="Carlito"/>
                </a:rPr>
                <a:t>50% </a:t>
              </a:r>
              <a:r>
                <a:rPr lang="en-US" sz="2000" b="1" spc="-5" dirty="0">
                  <a:solidFill>
                    <a:srgbClr val="F2F2F2"/>
                  </a:solidFill>
                  <a:latin typeface="Carlito"/>
                  <a:cs typeface="Carlito"/>
                </a:rPr>
                <a:t>loss in revenue for farmers due to middlemen</a:t>
              </a:r>
              <a:endParaRPr sz="2000" b="1" dirty="0">
                <a:latin typeface="Carlito"/>
                <a:cs typeface="Carlito"/>
              </a:endParaRPr>
            </a:p>
          </p:txBody>
        </p:sp>
        <p:sp>
          <p:nvSpPr>
            <p:cNvPr id="11" name="object 11">
              <a:extLst>
                <a:ext uri="{FF2B5EF4-FFF2-40B4-BE49-F238E27FC236}">
                  <a16:creationId xmlns:a16="http://schemas.microsoft.com/office/drawing/2014/main" id="{8FFF8597-781A-4A12-7AAE-919C19324A9F}"/>
                </a:ext>
              </a:extLst>
            </p:cNvPr>
            <p:cNvSpPr txBox="1"/>
            <p:nvPr/>
          </p:nvSpPr>
          <p:spPr>
            <a:xfrm>
              <a:off x="8001000" y="4234332"/>
              <a:ext cx="2964815" cy="746295"/>
            </a:xfrm>
            <a:prstGeom prst="rect">
              <a:avLst/>
            </a:prstGeom>
          </p:spPr>
          <p:txBody>
            <a:bodyPr vert="horz" wrap="square" lIns="0" tIns="10160" rIns="0" bIns="0" rtlCol="0">
              <a:spAutoFit/>
            </a:bodyPr>
            <a:lstStyle/>
            <a:p>
              <a:pPr marL="12700" marR="5080">
                <a:lnSpc>
                  <a:spcPct val="101200"/>
                </a:lnSpc>
                <a:spcBef>
                  <a:spcPts val="80"/>
                </a:spcBef>
                <a:tabLst>
                  <a:tab pos="297815" algn="l"/>
                  <a:tab pos="298450" algn="l"/>
                </a:tabLst>
              </a:pPr>
              <a:r>
                <a:rPr lang="en-US" sz="2800" b="1" spc="-5" dirty="0">
                  <a:solidFill>
                    <a:srgbClr val="222B32"/>
                  </a:solidFill>
                  <a:highlight>
                    <a:srgbClr val="DDA934"/>
                  </a:highlight>
                  <a:latin typeface="Carlito"/>
                  <a:cs typeface="Carlito"/>
                </a:rPr>
                <a:t>$2.5b  </a:t>
              </a:r>
              <a:r>
                <a:rPr lang="en-US" sz="2000" b="1" spc="-5" dirty="0">
                  <a:solidFill>
                    <a:srgbClr val="F2F2F2"/>
                  </a:solidFill>
                  <a:latin typeface="Carlito"/>
                  <a:cs typeface="Carlito"/>
                </a:rPr>
                <a:t>annual loss due to inefficient supply chain</a:t>
              </a:r>
              <a:endParaRPr sz="2000" b="1" dirty="0">
                <a:latin typeface="Carlito"/>
                <a:cs typeface="Carlito"/>
              </a:endParaRPr>
            </a:p>
          </p:txBody>
        </p:sp>
      </p:grpSp>
      <p:sp>
        <p:nvSpPr>
          <p:cNvPr id="2" name="Rectangle 1">
            <a:extLst>
              <a:ext uri="{FF2B5EF4-FFF2-40B4-BE49-F238E27FC236}">
                <a16:creationId xmlns:a16="http://schemas.microsoft.com/office/drawing/2014/main" id="{82C0F275-2686-0BB0-2BBA-451D81D0769A}"/>
              </a:ext>
            </a:extLst>
          </p:cNvPr>
          <p:cNvSpPr/>
          <p:nvPr/>
        </p:nvSpPr>
        <p:spPr>
          <a:xfrm>
            <a:off x="1530635" y="5557362"/>
            <a:ext cx="8271193" cy="1015663"/>
          </a:xfrm>
          <a:prstGeom prst="rect">
            <a:avLst/>
          </a:prstGeom>
        </p:spPr>
        <p:txBody>
          <a:bodyPr wrap="square">
            <a:spAutoFit/>
          </a:bodyPr>
          <a:lstStyle/>
          <a:p>
            <a:pPr algn="ctr"/>
            <a:r>
              <a:rPr lang="en-US" sz="2000" dirty="0">
                <a:solidFill>
                  <a:schemeClr val="bg1"/>
                </a:solidFill>
                <a:latin typeface="Carlito" panose="020F0502020204030204" pitchFamily="34" charset="0"/>
                <a:cs typeface="Carlito" panose="020F0502020204030204" pitchFamily="34" charset="0"/>
              </a:rPr>
              <a:t>Annual target for private and public banks for agriculture credit is about $2B. But they can meet 20-30% of that due to lack of access to data of the farmers and lack of infrastructure and resource to reach the farmers . </a:t>
            </a:r>
            <a:endParaRPr lang="en-MM" sz="2000" dirty="0">
              <a:solidFill>
                <a:schemeClr val="bg1"/>
              </a:solidFill>
              <a:latin typeface="Carlito" panose="020F0502020204030204" pitchFamily="34" charset="0"/>
              <a:cs typeface="Carlito" panose="020F0502020204030204" pitchFamily="34" charset="0"/>
            </a:endParaRPr>
          </a:p>
        </p:txBody>
      </p:sp>
    </p:spTree>
    <p:extLst>
      <p:ext uri="{BB962C8B-B14F-4D97-AF65-F5344CB8AC3E}">
        <p14:creationId xmlns:p14="http://schemas.microsoft.com/office/powerpoint/2010/main" val="3502372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22A32"/>
        </a:solidFill>
        <a:effectLst/>
      </p:bgPr>
    </p:bg>
    <p:spTree>
      <p:nvGrpSpPr>
        <p:cNvPr id="1" name=""/>
        <p:cNvGrpSpPr/>
        <p:nvPr/>
      </p:nvGrpSpPr>
      <p:grpSpPr>
        <a:xfrm>
          <a:off x="0" y="0"/>
          <a:ext cx="0" cy="0"/>
          <a:chOff x="0" y="0"/>
          <a:chExt cx="0" cy="0"/>
        </a:xfrm>
      </p:grpSpPr>
      <p:sp>
        <p:nvSpPr>
          <p:cNvPr id="25" name="object 26">
            <a:extLst>
              <a:ext uri="{FF2B5EF4-FFF2-40B4-BE49-F238E27FC236}">
                <a16:creationId xmlns:a16="http://schemas.microsoft.com/office/drawing/2014/main" id="{BA92E89C-9AA8-A447-8BA9-F4A344263183}"/>
              </a:ext>
            </a:extLst>
          </p:cNvPr>
          <p:cNvSpPr/>
          <p:nvPr/>
        </p:nvSpPr>
        <p:spPr>
          <a:xfrm flipV="1">
            <a:off x="-9525" y="6857999"/>
            <a:ext cx="12192000" cy="45719"/>
          </a:xfrm>
          <a:custGeom>
            <a:avLst/>
            <a:gdLst/>
            <a:ahLst/>
            <a:cxnLst/>
            <a:rect l="l" t="t" r="r" b="b"/>
            <a:pathLst>
              <a:path w="12192000" h="798829">
                <a:moveTo>
                  <a:pt x="12192000" y="0"/>
                </a:moveTo>
                <a:lnTo>
                  <a:pt x="0" y="0"/>
                </a:lnTo>
                <a:lnTo>
                  <a:pt x="0" y="798495"/>
                </a:lnTo>
                <a:lnTo>
                  <a:pt x="12192000" y="798495"/>
                </a:lnTo>
                <a:lnTo>
                  <a:pt x="12192000" y="0"/>
                </a:lnTo>
                <a:close/>
              </a:path>
            </a:pathLst>
          </a:custGeom>
          <a:solidFill>
            <a:schemeClr val="bg1"/>
          </a:solidFill>
        </p:spPr>
        <p:txBody>
          <a:bodyPr wrap="square" lIns="0" tIns="0" rIns="0" bIns="0" rtlCol="0"/>
          <a:lstStyle/>
          <a:p>
            <a:endParaRPr dirty="0"/>
          </a:p>
        </p:txBody>
      </p:sp>
      <p:sp useBgFill="1">
        <p:nvSpPr>
          <p:cNvPr id="5" name="object 5"/>
          <p:cNvSpPr txBox="1">
            <a:spLocks noGrp="1"/>
          </p:cNvSpPr>
          <p:nvPr>
            <p:ph type="title"/>
          </p:nvPr>
        </p:nvSpPr>
        <p:spPr>
          <a:xfrm>
            <a:off x="2550806" y="498657"/>
            <a:ext cx="7561393" cy="443711"/>
          </a:xfrm>
          <a:prstGeom prst="rect">
            <a:avLst/>
          </a:prstGeom>
        </p:spPr>
        <p:txBody>
          <a:bodyPr vert="horz" wrap="square" lIns="0" tIns="12700" rIns="0" bIns="0" rtlCol="0">
            <a:spAutoFit/>
          </a:bodyPr>
          <a:lstStyle/>
          <a:p>
            <a:pPr marL="12700" algn="ctr">
              <a:lnSpc>
                <a:spcPct val="100000"/>
              </a:lnSpc>
              <a:spcBef>
                <a:spcPts val="100"/>
              </a:spcBef>
            </a:pPr>
            <a:r>
              <a:rPr lang="en-US" sz="2800" spc="-5" dirty="0">
                <a:solidFill>
                  <a:schemeClr val="bg1"/>
                </a:solidFill>
                <a:latin typeface="Trebuchet MS" panose="020B0703020202090204" pitchFamily="34" charset="0"/>
                <a:cs typeface="Carlito"/>
              </a:rPr>
              <a:t>Bangladesh – a  market of 170 million  people </a:t>
            </a:r>
            <a:endParaRPr sz="2800" dirty="0">
              <a:solidFill>
                <a:schemeClr val="bg1"/>
              </a:solidFill>
              <a:latin typeface="Trebuchet MS" panose="020B0703020202090204" pitchFamily="34" charset="0"/>
              <a:cs typeface="Carlito"/>
            </a:endParaRPr>
          </a:p>
        </p:txBody>
      </p:sp>
      <p:grpSp>
        <p:nvGrpSpPr>
          <p:cNvPr id="24" name="Group 23">
            <a:extLst>
              <a:ext uri="{FF2B5EF4-FFF2-40B4-BE49-F238E27FC236}">
                <a16:creationId xmlns:a16="http://schemas.microsoft.com/office/drawing/2014/main" id="{65CA9C70-785A-B24B-A92A-FBF74711D705}"/>
              </a:ext>
            </a:extLst>
          </p:cNvPr>
          <p:cNvGrpSpPr/>
          <p:nvPr/>
        </p:nvGrpSpPr>
        <p:grpSpPr>
          <a:xfrm>
            <a:off x="1627503" y="1579245"/>
            <a:ext cx="9248138" cy="3986199"/>
            <a:chOff x="1655806" y="1673790"/>
            <a:chExt cx="9248138" cy="3986199"/>
          </a:xfrm>
        </p:grpSpPr>
        <p:sp>
          <p:nvSpPr>
            <p:cNvPr id="23" name="Oval 22">
              <a:extLst>
                <a:ext uri="{FF2B5EF4-FFF2-40B4-BE49-F238E27FC236}">
                  <a16:creationId xmlns:a16="http://schemas.microsoft.com/office/drawing/2014/main" id="{8A06B732-9896-E941-A23F-91A29F5EF8FF}"/>
                </a:ext>
              </a:extLst>
            </p:cNvPr>
            <p:cNvSpPr/>
            <p:nvPr/>
          </p:nvSpPr>
          <p:spPr>
            <a:xfrm>
              <a:off x="8427307" y="2220652"/>
              <a:ext cx="2007795" cy="2034065"/>
            </a:xfrm>
            <a:prstGeom prst="ellipse">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M"/>
            </a:p>
          </p:txBody>
        </p:sp>
        <p:sp>
          <p:nvSpPr>
            <p:cNvPr id="22" name="Oval 21">
              <a:extLst>
                <a:ext uri="{FF2B5EF4-FFF2-40B4-BE49-F238E27FC236}">
                  <a16:creationId xmlns:a16="http://schemas.microsoft.com/office/drawing/2014/main" id="{BC863C63-D862-C643-B704-605CFDEB5B7C}"/>
                </a:ext>
              </a:extLst>
            </p:cNvPr>
            <p:cNvSpPr/>
            <p:nvPr/>
          </p:nvSpPr>
          <p:spPr>
            <a:xfrm>
              <a:off x="5103420" y="1950149"/>
              <a:ext cx="2512775" cy="2575072"/>
            </a:xfrm>
            <a:prstGeom prst="ellipse">
              <a:avLst/>
            </a:prstGeom>
            <a:solidFill>
              <a:srgbClr val="DDA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M"/>
            </a:p>
          </p:txBody>
        </p:sp>
        <p:sp>
          <p:nvSpPr>
            <p:cNvPr id="6" name="Oval 5">
              <a:extLst>
                <a:ext uri="{FF2B5EF4-FFF2-40B4-BE49-F238E27FC236}">
                  <a16:creationId xmlns:a16="http://schemas.microsoft.com/office/drawing/2014/main" id="{BBEEBFBD-C955-6C47-B81F-43703FEA4CF7}"/>
                </a:ext>
              </a:extLst>
            </p:cNvPr>
            <p:cNvSpPr/>
            <p:nvPr/>
          </p:nvSpPr>
          <p:spPr>
            <a:xfrm>
              <a:off x="1655806" y="1673790"/>
              <a:ext cx="2858331" cy="3029576"/>
            </a:xfrm>
            <a:prstGeom prst="ellipse">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M"/>
            </a:p>
          </p:txBody>
        </p:sp>
        <p:sp>
          <p:nvSpPr>
            <p:cNvPr id="9" name="TextBox 3">
              <a:extLst>
                <a:ext uri="{FF2B5EF4-FFF2-40B4-BE49-F238E27FC236}">
                  <a16:creationId xmlns:a16="http://schemas.microsoft.com/office/drawing/2014/main" id="{C02D4A61-F59A-134A-91D0-9664CC78D72A}"/>
                </a:ext>
              </a:extLst>
            </p:cNvPr>
            <p:cNvSpPr txBox="1"/>
            <p:nvPr/>
          </p:nvSpPr>
          <p:spPr>
            <a:xfrm>
              <a:off x="2016423" y="4757747"/>
              <a:ext cx="2137096" cy="615553"/>
            </a:xfrm>
            <a:prstGeom prst="rect">
              <a:avLst/>
            </a:prstGeom>
          </p:spPr>
          <p:txBody>
            <a:bodyPr lIns="0" tIns="0" rIns="0" bIns="0" rtlCol="0" anchor="t">
              <a:spAutoFit/>
            </a:bodyPr>
            <a:lstStyle/>
            <a:p>
              <a:pPr algn="ctr"/>
              <a:r>
                <a:rPr lang="en-US" sz="2000" dirty="0">
                  <a:solidFill>
                    <a:schemeClr val="bg1"/>
                  </a:solidFill>
                  <a:latin typeface="Carlito" panose="020F0502020204030204" pitchFamily="34" charset="0"/>
                  <a:cs typeface="Carlito" panose="020F0502020204030204" pitchFamily="34" charset="0"/>
                </a:rPr>
                <a:t>Smallholder Farmers</a:t>
              </a:r>
            </a:p>
          </p:txBody>
        </p:sp>
        <p:sp>
          <p:nvSpPr>
            <p:cNvPr id="10" name="TextBox 4">
              <a:extLst>
                <a:ext uri="{FF2B5EF4-FFF2-40B4-BE49-F238E27FC236}">
                  <a16:creationId xmlns:a16="http://schemas.microsoft.com/office/drawing/2014/main" id="{57E20B90-7AFA-E84F-A78F-E42AD5C75C63}"/>
                </a:ext>
              </a:extLst>
            </p:cNvPr>
            <p:cNvSpPr txBox="1"/>
            <p:nvPr/>
          </p:nvSpPr>
          <p:spPr>
            <a:xfrm>
              <a:off x="1804362" y="2722085"/>
              <a:ext cx="2512774" cy="791242"/>
            </a:xfrm>
            <a:prstGeom prst="rect">
              <a:avLst/>
            </a:prstGeom>
          </p:spPr>
          <p:txBody>
            <a:bodyPr wrap="square" lIns="0" tIns="0" rIns="0" bIns="0" rtlCol="0" anchor="t">
              <a:spAutoFit/>
            </a:bodyPr>
            <a:lstStyle/>
            <a:p>
              <a:pPr algn="ctr">
                <a:lnSpc>
                  <a:spcPts val="7074"/>
                </a:lnSpc>
              </a:pPr>
              <a:r>
                <a:rPr lang="en-US" sz="3200" b="1" dirty="0">
                  <a:solidFill>
                    <a:schemeClr val="bg1"/>
                  </a:solidFill>
                  <a:latin typeface="Carlito" panose="020F0502020204030204" pitchFamily="34" charset="0"/>
                  <a:cs typeface="Carlito" panose="020F0502020204030204" pitchFamily="34" charset="0"/>
                </a:rPr>
                <a:t>20 million </a:t>
              </a:r>
            </a:p>
          </p:txBody>
        </p:sp>
        <p:sp>
          <p:nvSpPr>
            <p:cNvPr id="14" name="TextBox 6">
              <a:extLst>
                <a:ext uri="{FF2B5EF4-FFF2-40B4-BE49-F238E27FC236}">
                  <a16:creationId xmlns:a16="http://schemas.microsoft.com/office/drawing/2014/main" id="{1561C23C-C416-0E4F-847F-20D821B50104}"/>
                </a:ext>
              </a:extLst>
            </p:cNvPr>
            <p:cNvSpPr txBox="1"/>
            <p:nvPr/>
          </p:nvSpPr>
          <p:spPr>
            <a:xfrm>
              <a:off x="4937042" y="4736659"/>
              <a:ext cx="2834265" cy="923330"/>
            </a:xfrm>
            <a:prstGeom prst="rect">
              <a:avLst/>
            </a:prstGeom>
          </p:spPr>
          <p:txBody>
            <a:bodyPr wrap="square" lIns="0" tIns="0" rIns="0" bIns="0" rtlCol="0" anchor="t">
              <a:spAutoFit/>
            </a:bodyPr>
            <a:lstStyle/>
            <a:p>
              <a:pPr algn="ctr"/>
              <a:r>
                <a:rPr lang="en-US" sz="2000" dirty="0">
                  <a:solidFill>
                    <a:schemeClr val="bg1"/>
                  </a:solidFill>
                  <a:latin typeface="Carlito" panose="020F0502020204030204" pitchFamily="34" charset="0"/>
                  <a:cs typeface="Carlito" panose="020F0502020204030204" pitchFamily="34" charset="0"/>
                </a:rPr>
                <a:t>Smallholder Farmer lacking access to formal credit facilities </a:t>
              </a:r>
            </a:p>
          </p:txBody>
        </p:sp>
        <p:sp>
          <p:nvSpPr>
            <p:cNvPr id="19" name="TextBox 11">
              <a:extLst>
                <a:ext uri="{FF2B5EF4-FFF2-40B4-BE49-F238E27FC236}">
                  <a16:creationId xmlns:a16="http://schemas.microsoft.com/office/drawing/2014/main" id="{4F0AB674-391A-014C-95E4-D099F7051F02}"/>
                </a:ext>
              </a:extLst>
            </p:cNvPr>
            <p:cNvSpPr txBox="1"/>
            <p:nvPr/>
          </p:nvSpPr>
          <p:spPr>
            <a:xfrm>
              <a:off x="8427307" y="2794355"/>
              <a:ext cx="2007795" cy="695062"/>
            </a:xfrm>
            <a:prstGeom prst="rect">
              <a:avLst/>
            </a:prstGeom>
          </p:spPr>
          <p:txBody>
            <a:bodyPr lIns="0" tIns="0" rIns="0" bIns="0" rtlCol="0" anchor="t">
              <a:spAutoFit/>
            </a:bodyPr>
            <a:lstStyle/>
            <a:p>
              <a:pPr algn="ctr">
                <a:lnSpc>
                  <a:spcPts val="6063"/>
                </a:lnSpc>
              </a:pPr>
              <a:r>
                <a:rPr lang="en-US" sz="3200" b="1" dirty="0">
                  <a:solidFill>
                    <a:schemeClr val="bg1"/>
                  </a:solidFill>
                  <a:latin typeface="Carlito" panose="020F0502020204030204" pitchFamily="34" charset="0"/>
                  <a:cs typeface="Carlito" panose="020F0502020204030204" pitchFamily="34" charset="0"/>
                </a:rPr>
                <a:t>0.5 </a:t>
              </a:r>
              <a:r>
                <a:rPr lang="en-US" sz="3200" b="1" dirty="0" err="1">
                  <a:solidFill>
                    <a:schemeClr val="bg1"/>
                  </a:solidFill>
                  <a:latin typeface="Carlito" panose="020F0502020204030204" pitchFamily="34" charset="0"/>
                  <a:cs typeface="Carlito" panose="020F0502020204030204" pitchFamily="34" charset="0"/>
                </a:rPr>
                <a:t>mn</a:t>
              </a:r>
              <a:endParaRPr lang="en-US" sz="3200" b="1" dirty="0">
                <a:solidFill>
                  <a:schemeClr val="bg1"/>
                </a:solidFill>
                <a:latin typeface="Carlito" panose="020F0502020204030204" pitchFamily="34" charset="0"/>
                <a:cs typeface="Carlito" panose="020F0502020204030204" pitchFamily="34" charset="0"/>
              </a:endParaRPr>
            </a:p>
          </p:txBody>
        </p:sp>
        <p:sp>
          <p:nvSpPr>
            <p:cNvPr id="20" name="TextBox 12">
              <a:extLst>
                <a:ext uri="{FF2B5EF4-FFF2-40B4-BE49-F238E27FC236}">
                  <a16:creationId xmlns:a16="http://schemas.microsoft.com/office/drawing/2014/main" id="{7F74CCC6-D176-224A-B7FE-7D3CEBB5B2DE}"/>
                </a:ext>
              </a:extLst>
            </p:cNvPr>
            <p:cNvSpPr txBox="1"/>
            <p:nvPr/>
          </p:nvSpPr>
          <p:spPr>
            <a:xfrm>
              <a:off x="8269608" y="4714351"/>
              <a:ext cx="2634336" cy="615553"/>
            </a:xfrm>
            <a:prstGeom prst="rect">
              <a:avLst/>
            </a:prstGeom>
          </p:spPr>
          <p:txBody>
            <a:bodyPr wrap="square" lIns="0" tIns="0" rIns="0" bIns="0" rtlCol="0" anchor="t">
              <a:spAutoFit/>
            </a:bodyPr>
            <a:lstStyle/>
            <a:p>
              <a:pPr algn="ctr"/>
              <a:r>
                <a:rPr lang="en-US" sz="2000" dirty="0">
                  <a:solidFill>
                    <a:schemeClr val="bg1"/>
                  </a:solidFill>
                  <a:latin typeface="Carlito" panose="020F0502020204030204" pitchFamily="34" charset="0"/>
                  <a:cs typeface="Carlito" panose="020F0502020204030204" pitchFamily="34" charset="0"/>
                </a:rPr>
                <a:t>Farmers served through iFarmer by 2025</a:t>
              </a:r>
              <a:endParaRPr lang="en-US" sz="2213" dirty="0">
                <a:solidFill>
                  <a:schemeClr val="bg1"/>
                </a:solidFill>
                <a:latin typeface="Montserrat Light Bold"/>
              </a:endParaRPr>
            </a:p>
          </p:txBody>
        </p:sp>
        <p:sp>
          <p:nvSpPr>
            <p:cNvPr id="21" name="TextBox 4">
              <a:extLst>
                <a:ext uri="{FF2B5EF4-FFF2-40B4-BE49-F238E27FC236}">
                  <a16:creationId xmlns:a16="http://schemas.microsoft.com/office/drawing/2014/main" id="{0ADDFBCD-DA86-A640-B1E9-3576C7AEC7F1}"/>
                </a:ext>
              </a:extLst>
            </p:cNvPr>
            <p:cNvSpPr txBox="1"/>
            <p:nvPr/>
          </p:nvSpPr>
          <p:spPr>
            <a:xfrm>
              <a:off x="5184765" y="2671728"/>
              <a:ext cx="2512774" cy="818301"/>
            </a:xfrm>
            <a:prstGeom prst="rect">
              <a:avLst/>
            </a:prstGeom>
          </p:spPr>
          <p:txBody>
            <a:bodyPr wrap="square" lIns="0" tIns="0" rIns="0" bIns="0" rtlCol="0" anchor="t">
              <a:spAutoFit/>
            </a:bodyPr>
            <a:lstStyle/>
            <a:p>
              <a:pPr algn="ctr">
                <a:lnSpc>
                  <a:spcPts val="7074"/>
                </a:lnSpc>
              </a:pPr>
              <a:r>
                <a:rPr lang="en-US" sz="3200" b="1" dirty="0">
                  <a:solidFill>
                    <a:srgbClr val="FFFFFF"/>
                  </a:solidFill>
                  <a:latin typeface="Carlito" panose="020F0502020204030204" pitchFamily="34" charset="0"/>
                  <a:cs typeface="Carlito" panose="020F0502020204030204" pitchFamily="34" charset="0"/>
                </a:rPr>
                <a:t>16 million </a:t>
              </a:r>
            </a:p>
          </p:txBody>
        </p:sp>
      </p:grpSp>
      <p:sp>
        <p:nvSpPr>
          <p:cNvPr id="18" name="object 11">
            <a:extLst>
              <a:ext uri="{FF2B5EF4-FFF2-40B4-BE49-F238E27FC236}">
                <a16:creationId xmlns:a16="http://schemas.microsoft.com/office/drawing/2014/main" id="{1A16AE5F-DF2C-0841-8770-EEC48E0424B6}"/>
              </a:ext>
            </a:extLst>
          </p:cNvPr>
          <p:cNvSpPr txBox="1"/>
          <p:nvPr/>
        </p:nvSpPr>
        <p:spPr>
          <a:xfrm>
            <a:off x="2058672" y="1141483"/>
            <a:ext cx="8534400" cy="311111"/>
          </a:xfrm>
          <a:prstGeom prst="rect">
            <a:avLst/>
          </a:prstGeom>
        </p:spPr>
        <p:txBody>
          <a:bodyPr vert="horz" wrap="square" lIns="0" tIns="10160" rIns="0" bIns="0" rtlCol="0">
            <a:spAutoFit/>
          </a:bodyPr>
          <a:lstStyle/>
          <a:p>
            <a:pPr marL="12700" marR="5080" algn="ctr">
              <a:lnSpc>
                <a:spcPct val="101200"/>
              </a:lnSpc>
              <a:spcBef>
                <a:spcPts val="80"/>
              </a:spcBef>
              <a:tabLst>
                <a:tab pos="297815" algn="l"/>
                <a:tab pos="298450" algn="l"/>
              </a:tabLst>
            </a:pPr>
            <a:r>
              <a:rPr lang="en-US" sz="2000" dirty="0">
                <a:solidFill>
                  <a:schemeClr val="bg1"/>
                </a:solidFill>
                <a:latin typeface="Carlito" panose="020F0502020204030204" pitchFamily="34" charset="0"/>
                <a:cs typeface="Carlito" panose="020F0502020204030204" pitchFamily="34" charset="0"/>
              </a:rPr>
              <a:t>Agriculture Market Size is about $50 billion </a:t>
            </a:r>
            <a:endParaRPr sz="2000" dirty="0">
              <a:solidFill>
                <a:schemeClr val="bg1"/>
              </a:solidFill>
              <a:latin typeface="Carlito" panose="020F0502020204030204" pitchFamily="34" charset="0"/>
              <a:cs typeface="Carlito" panose="020F0502020204030204" pitchFamily="34" charset="0"/>
            </a:endParaRPr>
          </a:p>
        </p:txBody>
      </p:sp>
      <p:sp>
        <p:nvSpPr>
          <p:cNvPr id="2" name="TextBox 3">
            <a:extLst>
              <a:ext uri="{FF2B5EF4-FFF2-40B4-BE49-F238E27FC236}">
                <a16:creationId xmlns:a16="http://schemas.microsoft.com/office/drawing/2014/main" id="{2A4DFC67-7BBA-FE91-42B7-D47A1683F783}"/>
              </a:ext>
            </a:extLst>
          </p:cNvPr>
          <p:cNvSpPr txBox="1"/>
          <p:nvPr/>
        </p:nvSpPr>
        <p:spPr>
          <a:xfrm>
            <a:off x="1106171" y="5894101"/>
            <a:ext cx="10439400" cy="246221"/>
          </a:xfrm>
          <a:prstGeom prst="rect">
            <a:avLst/>
          </a:prstGeom>
        </p:spPr>
        <p:txBody>
          <a:bodyPr wrap="square" lIns="0" tIns="0" rIns="0" bIns="0" rtlCol="0" anchor="t">
            <a:spAutoFit/>
          </a:bodyPr>
          <a:lstStyle/>
          <a:p>
            <a:r>
              <a:rPr lang="en-US" sz="1600" dirty="0">
                <a:solidFill>
                  <a:schemeClr val="bg1"/>
                </a:solidFill>
                <a:highlight>
                  <a:srgbClr val="548235"/>
                </a:highlight>
                <a:latin typeface="Carlito" panose="020F0502020204030204" pitchFamily="34" charset="0"/>
                <a:cs typeface="Carlito" panose="020F0502020204030204" pitchFamily="34" charset="0"/>
              </a:rPr>
              <a:t>Agriculture sector generates employment for 37% of the overall working population and almost 80% of the rural population  </a:t>
            </a:r>
          </a:p>
        </p:txBody>
      </p:sp>
      <p:sp>
        <p:nvSpPr>
          <p:cNvPr id="3" name="TextBox 3">
            <a:extLst>
              <a:ext uri="{FF2B5EF4-FFF2-40B4-BE49-F238E27FC236}">
                <a16:creationId xmlns:a16="http://schemas.microsoft.com/office/drawing/2014/main" id="{DDC4FAF1-B55A-8194-3BF1-EFE698214FAB}"/>
              </a:ext>
            </a:extLst>
          </p:cNvPr>
          <p:cNvSpPr txBox="1"/>
          <p:nvPr/>
        </p:nvSpPr>
        <p:spPr>
          <a:xfrm>
            <a:off x="1106170" y="6263225"/>
            <a:ext cx="10439399" cy="246221"/>
          </a:xfrm>
          <a:prstGeom prst="rect">
            <a:avLst/>
          </a:prstGeom>
        </p:spPr>
        <p:txBody>
          <a:bodyPr wrap="square" lIns="0" tIns="0" rIns="0" bIns="0" rtlCol="0" anchor="t">
            <a:spAutoFit/>
          </a:bodyPr>
          <a:lstStyle/>
          <a:p>
            <a:r>
              <a:rPr lang="en-US" sz="1600" dirty="0">
                <a:solidFill>
                  <a:schemeClr val="bg1"/>
                </a:solidFill>
                <a:highlight>
                  <a:srgbClr val="548235"/>
                </a:highlight>
                <a:latin typeface="Carlito" panose="020F0502020204030204" pitchFamily="34" charset="0"/>
                <a:cs typeface="Carlito" panose="020F0502020204030204" pitchFamily="34" charset="0"/>
              </a:rPr>
              <a:t>Bangladesh will have to feed 230+ million people by 2050 and is expected to be the 11</a:t>
            </a:r>
            <a:r>
              <a:rPr lang="en-US" sz="1600" baseline="30000" dirty="0">
                <a:solidFill>
                  <a:schemeClr val="bg1"/>
                </a:solidFill>
                <a:highlight>
                  <a:srgbClr val="548235"/>
                </a:highlight>
                <a:latin typeface="Carlito" panose="020F0502020204030204" pitchFamily="34" charset="0"/>
                <a:cs typeface="Carlito" panose="020F0502020204030204" pitchFamily="34" charset="0"/>
              </a:rPr>
              <a:t>th</a:t>
            </a:r>
            <a:r>
              <a:rPr lang="en-US" sz="1600" dirty="0">
                <a:solidFill>
                  <a:schemeClr val="bg1"/>
                </a:solidFill>
                <a:highlight>
                  <a:srgbClr val="548235"/>
                </a:highlight>
                <a:latin typeface="Carlito" panose="020F0502020204030204" pitchFamily="34" charset="0"/>
                <a:cs typeface="Carlito" panose="020F0502020204030204" pitchFamily="34" charset="0"/>
              </a:rPr>
              <a:t> largest consumer economy by 2030  </a:t>
            </a:r>
          </a:p>
        </p:txBody>
      </p:sp>
    </p:spTree>
    <p:extLst>
      <p:ext uri="{BB962C8B-B14F-4D97-AF65-F5344CB8AC3E}">
        <p14:creationId xmlns:p14="http://schemas.microsoft.com/office/powerpoint/2010/main" val="25635150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8">
            <a:extLst>
              <a:ext uri="{FF2B5EF4-FFF2-40B4-BE49-F238E27FC236}">
                <a16:creationId xmlns:a16="http://schemas.microsoft.com/office/drawing/2014/main" id="{01AAD68B-FCF8-1D4B-96BA-F1CB7B1BBD29}"/>
              </a:ext>
            </a:extLst>
          </p:cNvPr>
          <p:cNvSpPr txBox="1">
            <a:spLocks noGrp="1"/>
          </p:cNvSpPr>
          <p:nvPr>
            <p:ph type="title"/>
          </p:nvPr>
        </p:nvSpPr>
        <p:spPr>
          <a:xfrm>
            <a:off x="2267319" y="414290"/>
            <a:ext cx="7657361" cy="443711"/>
          </a:xfrm>
          <a:prstGeom prst="rect">
            <a:avLst/>
          </a:prstGeom>
        </p:spPr>
        <p:txBody>
          <a:bodyPr vert="horz" wrap="square" lIns="0" tIns="12700" rIns="0" bIns="0" rtlCol="0">
            <a:spAutoFit/>
          </a:bodyPr>
          <a:lstStyle/>
          <a:p>
            <a:pPr marL="12700" algn="ctr">
              <a:lnSpc>
                <a:spcPct val="100000"/>
              </a:lnSpc>
              <a:spcBef>
                <a:spcPts val="100"/>
              </a:spcBef>
            </a:pPr>
            <a:r>
              <a:rPr lang="en-US" sz="2800" spc="-5" dirty="0">
                <a:solidFill>
                  <a:srgbClr val="222B32"/>
                </a:solidFill>
                <a:latin typeface="Trebuchet MS" panose="020B0703020202090204" pitchFamily="34" charset="0"/>
                <a:cs typeface="Carlito"/>
              </a:rPr>
              <a:t>iFarmer is a Full stack agri-tech platform</a:t>
            </a:r>
            <a:endParaRPr sz="2800" dirty="0">
              <a:solidFill>
                <a:srgbClr val="222B32"/>
              </a:solidFill>
              <a:latin typeface="Trebuchet MS" panose="020B0703020202090204" pitchFamily="34" charset="0"/>
              <a:cs typeface="Carlito"/>
            </a:endParaRPr>
          </a:p>
        </p:txBody>
      </p:sp>
      <p:grpSp>
        <p:nvGrpSpPr>
          <p:cNvPr id="20" name="Group 3">
            <a:extLst>
              <a:ext uri="{FF2B5EF4-FFF2-40B4-BE49-F238E27FC236}">
                <a16:creationId xmlns:a16="http://schemas.microsoft.com/office/drawing/2014/main" id="{FED246A6-F1FF-E040-A6FC-580496C0C8C6}"/>
              </a:ext>
            </a:extLst>
          </p:cNvPr>
          <p:cNvGrpSpPr/>
          <p:nvPr/>
        </p:nvGrpSpPr>
        <p:grpSpPr>
          <a:xfrm>
            <a:off x="3982778" y="1600200"/>
            <a:ext cx="3517720" cy="1315323"/>
            <a:chOff x="-552294" y="801650"/>
            <a:chExt cx="5428562" cy="2101296"/>
          </a:xfrm>
        </p:grpSpPr>
        <p:sp>
          <p:nvSpPr>
            <p:cNvPr id="21" name="TextBox 4">
              <a:extLst>
                <a:ext uri="{FF2B5EF4-FFF2-40B4-BE49-F238E27FC236}">
                  <a16:creationId xmlns:a16="http://schemas.microsoft.com/office/drawing/2014/main" id="{CA9EC26C-8B8B-F043-ACF8-2A11540C152A}"/>
                </a:ext>
              </a:extLst>
            </p:cNvPr>
            <p:cNvSpPr txBox="1"/>
            <p:nvPr/>
          </p:nvSpPr>
          <p:spPr>
            <a:xfrm>
              <a:off x="514469" y="1329542"/>
              <a:ext cx="4361799" cy="1573404"/>
            </a:xfrm>
            <a:prstGeom prst="rect">
              <a:avLst/>
            </a:prstGeom>
          </p:spPr>
          <p:txBody>
            <a:bodyPr wrap="square" lIns="0" tIns="0" rIns="0" bIns="0" rtlCol="0" anchor="t">
              <a:spAutoFit/>
            </a:bodyPr>
            <a:lstStyle/>
            <a:p>
              <a:r>
                <a:rPr lang="en-US" sz="1600" dirty="0">
                  <a:solidFill>
                    <a:srgbClr val="222B32"/>
                  </a:solidFill>
                  <a:latin typeface="Carlito" panose="020F0502020204030204" pitchFamily="34" charset="0"/>
                  <a:cs typeface="Carlito" panose="020F0502020204030204" pitchFamily="34" charset="0"/>
                </a:rPr>
                <a:t>Creating access to finance for farmers and Agri MSMEs, by connecting them with financial institutions </a:t>
              </a:r>
            </a:p>
          </p:txBody>
        </p:sp>
        <p:sp>
          <p:nvSpPr>
            <p:cNvPr id="22" name="TextBox 5">
              <a:extLst>
                <a:ext uri="{FF2B5EF4-FFF2-40B4-BE49-F238E27FC236}">
                  <a16:creationId xmlns:a16="http://schemas.microsoft.com/office/drawing/2014/main" id="{F96F10D1-356F-4248-AF47-DE4BE652337F}"/>
                </a:ext>
              </a:extLst>
            </p:cNvPr>
            <p:cNvSpPr txBox="1"/>
            <p:nvPr/>
          </p:nvSpPr>
          <p:spPr>
            <a:xfrm>
              <a:off x="-552294" y="801650"/>
              <a:ext cx="1564365" cy="1507025"/>
            </a:xfrm>
            <a:prstGeom prst="rect">
              <a:avLst/>
            </a:prstGeom>
          </p:spPr>
          <p:txBody>
            <a:bodyPr wrap="square" lIns="0" tIns="0" rIns="0" bIns="0" rtlCol="0" anchor="t">
              <a:spAutoFit/>
            </a:bodyPr>
            <a:lstStyle/>
            <a:p>
              <a:pPr>
                <a:lnSpc>
                  <a:spcPts val="8400"/>
                </a:lnSpc>
              </a:pPr>
              <a:r>
                <a:rPr lang="en-US" sz="4000" b="1" dirty="0">
                  <a:solidFill>
                    <a:srgbClr val="92D050">
                      <a:alpha val="24706"/>
                    </a:srgbClr>
                  </a:solidFill>
                  <a:latin typeface="Carlito" panose="020F0502020204030204" pitchFamily="34" charset="0"/>
                  <a:cs typeface="Carlito" panose="020F0502020204030204" pitchFamily="34" charset="0"/>
                </a:rPr>
                <a:t>01</a:t>
              </a:r>
            </a:p>
          </p:txBody>
        </p:sp>
      </p:grpSp>
      <p:grpSp>
        <p:nvGrpSpPr>
          <p:cNvPr id="23" name="Group 3">
            <a:extLst>
              <a:ext uri="{FF2B5EF4-FFF2-40B4-BE49-F238E27FC236}">
                <a16:creationId xmlns:a16="http://schemas.microsoft.com/office/drawing/2014/main" id="{4F17C754-D420-6745-8678-7BECA922E633}"/>
              </a:ext>
            </a:extLst>
          </p:cNvPr>
          <p:cNvGrpSpPr/>
          <p:nvPr/>
        </p:nvGrpSpPr>
        <p:grpSpPr>
          <a:xfrm>
            <a:off x="3945731" y="3314691"/>
            <a:ext cx="3554767" cy="1418598"/>
            <a:chOff x="-552294" y="801650"/>
            <a:chExt cx="5485731" cy="2266281"/>
          </a:xfrm>
        </p:grpSpPr>
        <p:sp>
          <p:nvSpPr>
            <p:cNvPr id="24" name="TextBox 4">
              <a:extLst>
                <a:ext uri="{FF2B5EF4-FFF2-40B4-BE49-F238E27FC236}">
                  <a16:creationId xmlns:a16="http://schemas.microsoft.com/office/drawing/2014/main" id="{952A6F38-5CBE-F347-B0C0-83A64593FD08}"/>
                </a:ext>
              </a:extLst>
            </p:cNvPr>
            <p:cNvSpPr txBox="1"/>
            <p:nvPr/>
          </p:nvSpPr>
          <p:spPr>
            <a:xfrm>
              <a:off x="571634" y="1494528"/>
              <a:ext cx="4361803" cy="1573403"/>
            </a:xfrm>
            <a:prstGeom prst="rect">
              <a:avLst/>
            </a:prstGeom>
          </p:spPr>
          <p:txBody>
            <a:bodyPr wrap="square" lIns="0" tIns="0" rIns="0" bIns="0" rtlCol="0" anchor="t">
              <a:spAutoFit/>
            </a:bodyPr>
            <a:lstStyle/>
            <a:p>
              <a:r>
                <a:rPr lang="en-US" sz="1600" dirty="0">
                  <a:solidFill>
                    <a:srgbClr val="222B32"/>
                  </a:solidFill>
                  <a:latin typeface="Carlito" panose="020F0502020204030204" pitchFamily="34" charset="0"/>
                  <a:cs typeface="Carlito" panose="020F0502020204030204" pitchFamily="34" charset="0"/>
                </a:rPr>
                <a:t>Providing access to high quality inputs, for farmers and </a:t>
              </a:r>
              <a:r>
                <a:rPr lang="en-US" sz="1600" dirty="0" err="1">
                  <a:solidFill>
                    <a:srgbClr val="222B32"/>
                  </a:solidFill>
                  <a:latin typeface="Carlito" panose="020F0502020204030204" pitchFamily="34" charset="0"/>
                  <a:cs typeface="Carlito" panose="020F0502020204030204" pitchFamily="34" charset="0"/>
                </a:rPr>
                <a:t>agri</a:t>
              </a:r>
              <a:r>
                <a:rPr lang="en-US" sz="1600" dirty="0">
                  <a:solidFill>
                    <a:srgbClr val="222B32"/>
                  </a:solidFill>
                  <a:latin typeface="Carlito" panose="020F0502020204030204" pitchFamily="34" charset="0"/>
                  <a:cs typeface="Carlito" panose="020F0502020204030204" pitchFamily="34" charset="0"/>
                </a:rPr>
                <a:t> input retailers coupled with training on appropriate input usage</a:t>
              </a:r>
            </a:p>
          </p:txBody>
        </p:sp>
        <p:sp>
          <p:nvSpPr>
            <p:cNvPr id="25" name="TextBox 5">
              <a:extLst>
                <a:ext uri="{FF2B5EF4-FFF2-40B4-BE49-F238E27FC236}">
                  <a16:creationId xmlns:a16="http://schemas.microsoft.com/office/drawing/2014/main" id="{2614F0ED-94D7-F44A-8474-AD2D69F4827E}"/>
                </a:ext>
              </a:extLst>
            </p:cNvPr>
            <p:cNvSpPr txBox="1"/>
            <p:nvPr/>
          </p:nvSpPr>
          <p:spPr>
            <a:xfrm>
              <a:off x="-552294" y="801650"/>
              <a:ext cx="1564365" cy="1507025"/>
            </a:xfrm>
            <a:prstGeom prst="rect">
              <a:avLst/>
            </a:prstGeom>
          </p:spPr>
          <p:txBody>
            <a:bodyPr wrap="square" lIns="0" tIns="0" rIns="0" bIns="0" rtlCol="0" anchor="t">
              <a:spAutoFit/>
            </a:bodyPr>
            <a:lstStyle/>
            <a:p>
              <a:pPr>
                <a:lnSpc>
                  <a:spcPts val="8400"/>
                </a:lnSpc>
              </a:pPr>
              <a:r>
                <a:rPr lang="en-US" sz="4000" b="1" dirty="0">
                  <a:solidFill>
                    <a:srgbClr val="92D050">
                      <a:alpha val="24706"/>
                    </a:srgbClr>
                  </a:solidFill>
                  <a:latin typeface="Carlito" panose="020F0502020204030204" pitchFamily="34" charset="0"/>
                  <a:cs typeface="Carlito" panose="020F0502020204030204" pitchFamily="34" charset="0"/>
                </a:rPr>
                <a:t>02</a:t>
              </a:r>
            </a:p>
          </p:txBody>
        </p:sp>
      </p:grpSp>
      <p:grpSp>
        <p:nvGrpSpPr>
          <p:cNvPr id="26" name="Group 3">
            <a:extLst>
              <a:ext uri="{FF2B5EF4-FFF2-40B4-BE49-F238E27FC236}">
                <a16:creationId xmlns:a16="http://schemas.microsoft.com/office/drawing/2014/main" id="{6AE5C1A3-670F-C145-B48C-844B6F524CAD}"/>
              </a:ext>
            </a:extLst>
          </p:cNvPr>
          <p:cNvGrpSpPr/>
          <p:nvPr/>
        </p:nvGrpSpPr>
        <p:grpSpPr>
          <a:xfrm>
            <a:off x="8103839" y="1501411"/>
            <a:ext cx="3428999" cy="1412868"/>
            <a:chOff x="-687979" y="810804"/>
            <a:chExt cx="5291646" cy="2257129"/>
          </a:xfrm>
        </p:grpSpPr>
        <p:sp>
          <p:nvSpPr>
            <p:cNvPr id="27" name="TextBox 4">
              <a:extLst>
                <a:ext uri="{FF2B5EF4-FFF2-40B4-BE49-F238E27FC236}">
                  <a16:creationId xmlns:a16="http://schemas.microsoft.com/office/drawing/2014/main" id="{C952E154-7BEA-374C-A279-4939F9AAE61D}"/>
                </a:ext>
              </a:extLst>
            </p:cNvPr>
            <p:cNvSpPr txBox="1"/>
            <p:nvPr/>
          </p:nvSpPr>
          <p:spPr>
            <a:xfrm>
              <a:off x="403674" y="1494529"/>
              <a:ext cx="4199993" cy="1573404"/>
            </a:xfrm>
            <a:prstGeom prst="rect">
              <a:avLst/>
            </a:prstGeom>
          </p:spPr>
          <p:txBody>
            <a:bodyPr wrap="square" lIns="0" tIns="0" rIns="0" bIns="0" rtlCol="0" anchor="t">
              <a:spAutoFit/>
            </a:bodyPr>
            <a:lstStyle/>
            <a:p>
              <a:r>
                <a:rPr lang="en-US" sz="1600" dirty="0">
                  <a:solidFill>
                    <a:srgbClr val="222B32"/>
                  </a:solidFill>
                  <a:latin typeface="Carlito" panose="020F0502020204030204" pitchFamily="34" charset="0"/>
                  <a:cs typeface="Carlito" panose="020F0502020204030204" pitchFamily="34" charset="0"/>
                </a:rPr>
                <a:t>Enabling farmers and </a:t>
              </a:r>
              <a:r>
                <a:rPr lang="en-US" sz="1600" dirty="0" err="1">
                  <a:solidFill>
                    <a:srgbClr val="222B32"/>
                  </a:solidFill>
                  <a:latin typeface="Carlito" panose="020F0502020204030204" pitchFamily="34" charset="0"/>
                  <a:cs typeface="Carlito" panose="020F0502020204030204" pitchFamily="34" charset="0"/>
                </a:rPr>
                <a:t>agro</a:t>
              </a:r>
              <a:r>
                <a:rPr lang="en-US" sz="1600" dirty="0">
                  <a:solidFill>
                    <a:srgbClr val="222B32"/>
                  </a:solidFill>
                  <a:latin typeface="Carlito" panose="020F0502020204030204" pitchFamily="34" charset="0"/>
                  <a:cs typeface="Carlito" panose="020F0502020204030204" pitchFamily="34" charset="0"/>
                </a:rPr>
                <a:t> producers to sell their produce without any hassle and transparent pricing </a:t>
              </a:r>
            </a:p>
          </p:txBody>
        </p:sp>
        <p:sp>
          <p:nvSpPr>
            <p:cNvPr id="28" name="TextBox 5">
              <a:extLst>
                <a:ext uri="{FF2B5EF4-FFF2-40B4-BE49-F238E27FC236}">
                  <a16:creationId xmlns:a16="http://schemas.microsoft.com/office/drawing/2014/main" id="{5B36666F-526B-4A4C-ABD0-7D868451F78A}"/>
                </a:ext>
              </a:extLst>
            </p:cNvPr>
            <p:cNvSpPr txBox="1"/>
            <p:nvPr/>
          </p:nvSpPr>
          <p:spPr>
            <a:xfrm>
              <a:off x="-687979" y="810804"/>
              <a:ext cx="1564365" cy="1507024"/>
            </a:xfrm>
            <a:prstGeom prst="rect">
              <a:avLst/>
            </a:prstGeom>
          </p:spPr>
          <p:txBody>
            <a:bodyPr wrap="square" lIns="0" tIns="0" rIns="0" bIns="0" rtlCol="0" anchor="t">
              <a:spAutoFit/>
            </a:bodyPr>
            <a:lstStyle/>
            <a:p>
              <a:pPr>
                <a:lnSpc>
                  <a:spcPts val="8400"/>
                </a:lnSpc>
              </a:pPr>
              <a:r>
                <a:rPr lang="en-US" sz="4000" b="1" dirty="0">
                  <a:solidFill>
                    <a:srgbClr val="92D050">
                      <a:alpha val="24706"/>
                    </a:srgbClr>
                  </a:solidFill>
                  <a:latin typeface="Carlito" panose="020F0502020204030204" pitchFamily="34" charset="0"/>
                  <a:cs typeface="Carlito" panose="020F0502020204030204" pitchFamily="34" charset="0"/>
                </a:rPr>
                <a:t>03</a:t>
              </a:r>
            </a:p>
          </p:txBody>
        </p:sp>
      </p:grpSp>
      <p:sp>
        <p:nvSpPr>
          <p:cNvPr id="31" name="object 8">
            <a:extLst>
              <a:ext uri="{FF2B5EF4-FFF2-40B4-BE49-F238E27FC236}">
                <a16:creationId xmlns:a16="http://schemas.microsoft.com/office/drawing/2014/main" id="{C0468721-7160-2845-95A4-BFEA3EEAAA8C}"/>
              </a:ext>
            </a:extLst>
          </p:cNvPr>
          <p:cNvSpPr txBox="1"/>
          <p:nvPr/>
        </p:nvSpPr>
        <p:spPr>
          <a:xfrm>
            <a:off x="99060" y="284008"/>
            <a:ext cx="231775" cy="269240"/>
          </a:xfrm>
          <a:prstGeom prst="rect">
            <a:avLst/>
          </a:prstGeom>
        </p:spPr>
        <p:txBody>
          <a:bodyPr vert="horz" wrap="square" lIns="0" tIns="12700" rIns="0" bIns="0" rtlCol="0">
            <a:spAutoFit/>
          </a:bodyPr>
          <a:lstStyle/>
          <a:p>
            <a:pPr marL="12700">
              <a:lnSpc>
                <a:spcPct val="100000"/>
              </a:lnSpc>
              <a:spcBef>
                <a:spcPts val="100"/>
              </a:spcBef>
            </a:pPr>
            <a:r>
              <a:rPr lang="en-US" sz="1600" dirty="0">
                <a:solidFill>
                  <a:srgbClr val="FFFFFF"/>
                </a:solidFill>
                <a:latin typeface="Carlito"/>
                <a:cs typeface="Carlito"/>
              </a:rPr>
              <a:t>09</a:t>
            </a:r>
            <a:endParaRPr sz="1600" dirty="0">
              <a:latin typeface="Carlito"/>
              <a:cs typeface="Carlito"/>
            </a:endParaRPr>
          </a:p>
        </p:txBody>
      </p:sp>
      <p:graphicFrame>
        <p:nvGraphicFramePr>
          <p:cNvPr id="4" name="Diagram 3">
            <a:extLst>
              <a:ext uri="{FF2B5EF4-FFF2-40B4-BE49-F238E27FC236}">
                <a16:creationId xmlns:a16="http://schemas.microsoft.com/office/drawing/2014/main" id="{AE4D6AC0-14F5-6245-81C9-C996AB0972FB}"/>
              </a:ext>
            </a:extLst>
          </p:cNvPr>
          <p:cNvGraphicFramePr/>
          <p:nvPr/>
        </p:nvGraphicFramePr>
        <p:xfrm>
          <a:off x="-295890" y="1856939"/>
          <a:ext cx="4969929" cy="3153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2" name="Group 3">
            <a:extLst>
              <a:ext uri="{FF2B5EF4-FFF2-40B4-BE49-F238E27FC236}">
                <a16:creationId xmlns:a16="http://schemas.microsoft.com/office/drawing/2014/main" id="{FDCAEDA2-F234-D34C-B119-2CB0171C07B0}"/>
              </a:ext>
            </a:extLst>
          </p:cNvPr>
          <p:cNvGrpSpPr/>
          <p:nvPr/>
        </p:nvGrpSpPr>
        <p:grpSpPr>
          <a:xfrm>
            <a:off x="8103839" y="3354029"/>
            <a:ext cx="3232234" cy="1382921"/>
            <a:chOff x="-545043" y="864494"/>
            <a:chExt cx="4987998" cy="2209284"/>
          </a:xfrm>
        </p:grpSpPr>
        <p:sp>
          <p:nvSpPr>
            <p:cNvPr id="33" name="TextBox 4">
              <a:extLst>
                <a:ext uri="{FF2B5EF4-FFF2-40B4-BE49-F238E27FC236}">
                  <a16:creationId xmlns:a16="http://schemas.microsoft.com/office/drawing/2014/main" id="{7F4B1C54-C2A7-0743-860E-1837C01C250D}"/>
                </a:ext>
              </a:extLst>
            </p:cNvPr>
            <p:cNvSpPr txBox="1"/>
            <p:nvPr/>
          </p:nvSpPr>
          <p:spPr>
            <a:xfrm>
              <a:off x="546611" y="1500376"/>
              <a:ext cx="3896344" cy="1573402"/>
            </a:xfrm>
            <a:prstGeom prst="rect">
              <a:avLst/>
            </a:prstGeom>
          </p:spPr>
          <p:txBody>
            <a:bodyPr wrap="square" lIns="0" tIns="0" rIns="0" bIns="0" rtlCol="0" anchor="t">
              <a:spAutoFit/>
            </a:bodyPr>
            <a:lstStyle/>
            <a:p>
              <a:r>
                <a:rPr lang="en-US" sz="1600" dirty="0">
                  <a:solidFill>
                    <a:srgbClr val="222B32"/>
                  </a:solidFill>
                  <a:latin typeface="Carlito" panose="020F0502020204030204" pitchFamily="34" charset="0"/>
                  <a:cs typeface="Carlito" panose="020F0502020204030204" pitchFamily="34" charset="0"/>
                </a:rPr>
                <a:t>Creating access to smart and relevant advisory services for the farmers to make the right decisions at the right time</a:t>
              </a:r>
            </a:p>
          </p:txBody>
        </p:sp>
        <p:sp>
          <p:nvSpPr>
            <p:cNvPr id="34" name="TextBox 5">
              <a:extLst>
                <a:ext uri="{FF2B5EF4-FFF2-40B4-BE49-F238E27FC236}">
                  <a16:creationId xmlns:a16="http://schemas.microsoft.com/office/drawing/2014/main" id="{B0F89CD2-9119-D343-8E2C-EED72803242A}"/>
                </a:ext>
              </a:extLst>
            </p:cNvPr>
            <p:cNvSpPr txBox="1"/>
            <p:nvPr/>
          </p:nvSpPr>
          <p:spPr>
            <a:xfrm>
              <a:off x="-545043" y="864494"/>
              <a:ext cx="1564365" cy="1507025"/>
            </a:xfrm>
            <a:prstGeom prst="rect">
              <a:avLst/>
            </a:prstGeom>
          </p:spPr>
          <p:txBody>
            <a:bodyPr wrap="square" lIns="0" tIns="0" rIns="0" bIns="0" rtlCol="0" anchor="t">
              <a:spAutoFit/>
            </a:bodyPr>
            <a:lstStyle/>
            <a:p>
              <a:pPr>
                <a:lnSpc>
                  <a:spcPts val="8400"/>
                </a:lnSpc>
              </a:pPr>
              <a:r>
                <a:rPr lang="en-US" sz="4000" b="1" dirty="0">
                  <a:solidFill>
                    <a:srgbClr val="92D050">
                      <a:alpha val="24706"/>
                    </a:srgbClr>
                  </a:solidFill>
                  <a:latin typeface="Carlito" panose="020F0502020204030204" pitchFamily="34" charset="0"/>
                  <a:cs typeface="Carlito" panose="020F0502020204030204" pitchFamily="34" charset="0"/>
                </a:rPr>
                <a:t>04</a:t>
              </a:r>
            </a:p>
          </p:txBody>
        </p:sp>
      </p:grpSp>
      <p:sp>
        <p:nvSpPr>
          <p:cNvPr id="3" name="object 11">
            <a:extLst>
              <a:ext uri="{FF2B5EF4-FFF2-40B4-BE49-F238E27FC236}">
                <a16:creationId xmlns:a16="http://schemas.microsoft.com/office/drawing/2014/main" id="{F97DA79B-D233-DEA9-E9BE-38A94EF25817}"/>
              </a:ext>
            </a:extLst>
          </p:cNvPr>
          <p:cNvSpPr txBox="1"/>
          <p:nvPr/>
        </p:nvSpPr>
        <p:spPr>
          <a:xfrm>
            <a:off x="4674039" y="5435521"/>
            <a:ext cx="4241361" cy="220830"/>
          </a:xfrm>
          <a:prstGeom prst="rect">
            <a:avLst/>
          </a:prstGeom>
        </p:spPr>
        <p:txBody>
          <a:bodyPr vert="horz" wrap="square" lIns="0" tIns="10160" rIns="0" bIns="0" rtlCol="0">
            <a:spAutoFit/>
          </a:bodyPr>
          <a:lstStyle/>
          <a:p>
            <a:pPr marL="12700" marR="5080">
              <a:lnSpc>
                <a:spcPct val="101200"/>
              </a:lnSpc>
              <a:spcBef>
                <a:spcPts val="80"/>
              </a:spcBef>
              <a:tabLst>
                <a:tab pos="297815" algn="l"/>
                <a:tab pos="298450" algn="l"/>
              </a:tabLst>
            </a:pPr>
            <a:r>
              <a:rPr lang="en-US" sz="1400" spc="-5" dirty="0">
                <a:solidFill>
                  <a:schemeClr val="bg1"/>
                </a:solidFill>
                <a:highlight>
                  <a:srgbClr val="548235"/>
                </a:highlight>
                <a:latin typeface="Carlito"/>
                <a:cs typeface="Carlito"/>
              </a:rPr>
              <a:t>Launching Agri-Insurance product in Q1 2023 </a:t>
            </a:r>
            <a:endParaRPr sz="1400" dirty="0">
              <a:solidFill>
                <a:schemeClr val="bg1"/>
              </a:solidFill>
              <a:highlight>
                <a:srgbClr val="548235"/>
              </a:highlight>
              <a:latin typeface="Carlito"/>
              <a:cs typeface="Carlito"/>
            </a:endParaRPr>
          </a:p>
        </p:txBody>
      </p:sp>
      <p:sp>
        <p:nvSpPr>
          <p:cNvPr id="5" name="object 11">
            <a:extLst>
              <a:ext uri="{FF2B5EF4-FFF2-40B4-BE49-F238E27FC236}">
                <a16:creationId xmlns:a16="http://schemas.microsoft.com/office/drawing/2014/main" id="{2357B42F-9587-16BD-E7D8-255AD296829F}"/>
              </a:ext>
            </a:extLst>
          </p:cNvPr>
          <p:cNvSpPr txBox="1"/>
          <p:nvPr/>
        </p:nvSpPr>
        <p:spPr>
          <a:xfrm>
            <a:off x="4674039" y="5843370"/>
            <a:ext cx="4241361" cy="220830"/>
          </a:xfrm>
          <a:prstGeom prst="rect">
            <a:avLst/>
          </a:prstGeom>
        </p:spPr>
        <p:txBody>
          <a:bodyPr vert="horz" wrap="square" lIns="0" tIns="10160" rIns="0" bIns="0" rtlCol="0">
            <a:spAutoFit/>
          </a:bodyPr>
          <a:lstStyle/>
          <a:p>
            <a:pPr marL="12700" marR="5080">
              <a:lnSpc>
                <a:spcPct val="101200"/>
              </a:lnSpc>
              <a:spcBef>
                <a:spcPts val="80"/>
              </a:spcBef>
              <a:tabLst>
                <a:tab pos="297815" algn="l"/>
                <a:tab pos="298450" algn="l"/>
              </a:tabLst>
            </a:pPr>
            <a:r>
              <a:rPr lang="en-US" sz="1400" spc="-5" dirty="0">
                <a:solidFill>
                  <a:schemeClr val="bg1"/>
                </a:solidFill>
                <a:highlight>
                  <a:srgbClr val="548235"/>
                </a:highlight>
                <a:latin typeface="Carlito"/>
                <a:cs typeface="Carlito"/>
              </a:rPr>
              <a:t>Launching access to farm mechanization product Q2 2023</a:t>
            </a:r>
            <a:endParaRPr sz="1400" dirty="0">
              <a:solidFill>
                <a:schemeClr val="bg1"/>
              </a:solidFill>
              <a:highlight>
                <a:srgbClr val="548235"/>
              </a:highlight>
              <a:latin typeface="Carlito"/>
              <a:cs typeface="Carlito"/>
            </a:endParaRPr>
          </a:p>
        </p:txBody>
      </p:sp>
    </p:spTree>
    <p:extLst>
      <p:ext uri="{BB962C8B-B14F-4D97-AF65-F5344CB8AC3E}">
        <p14:creationId xmlns:p14="http://schemas.microsoft.com/office/powerpoint/2010/main" val="3657595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Hexagon 80">
            <a:extLst>
              <a:ext uri="{FF2B5EF4-FFF2-40B4-BE49-F238E27FC236}">
                <a16:creationId xmlns:a16="http://schemas.microsoft.com/office/drawing/2014/main" id="{F4C0C042-AEC1-EE43-9305-929A5B1CC466}"/>
              </a:ext>
            </a:extLst>
          </p:cNvPr>
          <p:cNvSpPr/>
          <p:nvPr/>
        </p:nvSpPr>
        <p:spPr>
          <a:xfrm>
            <a:off x="5236347" y="2921504"/>
            <a:ext cx="968908" cy="754719"/>
          </a:xfrm>
          <a:prstGeom prst="hexagon">
            <a:avLst/>
          </a:prstGeom>
          <a:ln>
            <a:solidFill>
              <a:srgbClr val="C55A1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MM"/>
          </a:p>
        </p:txBody>
      </p:sp>
      <p:sp>
        <p:nvSpPr>
          <p:cNvPr id="75" name="Hexagon 74">
            <a:extLst>
              <a:ext uri="{FF2B5EF4-FFF2-40B4-BE49-F238E27FC236}">
                <a16:creationId xmlns:a16="http://schemas.microsoft.com/office/drawing/2014/main" id="{F3B4DFDE-8A39-9A44-8747-630F983B4EDD}"/>
              </a:ext>
            </a:extLst>
          </p:cNvPr>
          <p:cNvSpPr/>
          <p:nvPr/>
        </p:nvSpPr>
        <p:spPr>
          <a:xfrm>
            <a:off x="2979734" y="1323677"/>
            <a:ext cx="968908" cy="754719"/>
          </a:xfrm>
          <a:prstGeom prst="hexagon">
            <a:avLst/>
          </a:prstGeom>
          <a:ln>
            <a:solidFill>
              <a:srgbClr val="C55A1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MM"/>
          </a:p>
        </p:txBody>
      </p:sp>
      <p:sp>
        <p:nvSpPr>
          <p:cNvPr id="73" name="Hexagon 72">
            <a:extLst>
              <a:ext uri="{FF2B5EF4-FFF2-40B4-BE49-F238E27FC236}">
                <a16:creationId xmlns:a16="http://schemas.microsoft.com/office/drawing/2014/main" id="{D7C9E217-0366-B54C-A4D5-78DB57E41B70}"/>
              </a:ext>
            </a:extLst>
          </p:cNvPr>
          <p:cNvSpPr/>
          <p:nvPr/>
        </p:nvSpPr>
        <p:spPr>
          <a:xfrm>
            <a:off x="1166715" y="1776243"/>
            <a:ext cx="968908" cy="754719"/>
          </a:xfrm>
          <a:prstGeom prst="hexagon">
            <a:avLst/>
          </a:prstGeom>
          <a:ln>
            <a:solidFill>
              <a:srgbClr val="C55A1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MM"/>
          </a:p>
        </p:txBody>
      </p:sp>
      <p:sp>
        <p:nvSpPr>
          <p:cNvPr id="71" name="Hexagon 70">
            <a:extLst>
              <a:ext uri="{FF2B5EF4-FFF2-40B4-BE49-F238E27FC236}">
                <a16:creationId xmlns:a16="http://schemas.microsoft.com/office/drawing/2014/main" id="{50721032-23E8-E34D-A444-A3793A67AF60}"/>
              </a:ext>
            </a:extLst>
          </p:cNvPr>
          <p:cNvSpPr/>
          <p:nvPr/>
        </p:nvSpPr>
        <p:spPr>
          <a:xfrm>
            <a:off x="868363" y="2877548"/>
            <a:ext cx="968908" cy="754719"/>
          </a:xfrm>
          <a:prstGeom prst="hexagon">
            <a:avLst/>
          </a:prstGeom>
          <a:ln>
            <a:solidFill>
              <a:srgbClr val="C55A1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MM"/>
          </a:p>
        </p:txBody>
      </p:sp>
      <p:sp>
        <p:nvSpPr>
          <p:cNvPr id="64" name="Hexagon 63">
            <a:extLst>
              <a:ext uri="{FF2B5EF4-FFF2-40B4-BE49-F238E27FC236}">
                <a16:creationId xmlns:a16="http://schemas.microsoft.com/office/drawing/2014/main" id="{B9DBC07E-7E7D-2449-8155-D38B8B4885F7}"/>
              </a:ext>
            </a:extLst>
          </p:cNvPr>
          <p:cNvSpPr/>
          <p:nvPr/>
        </p:nvSpPr>
        <p:spPr>
          <a:xfrm>
            <a:off x="3062215" y="4686198"/>
            <a:ext cx="968908" cy="754720"/>
          </a:xfrm>
          <a:prstGeom prst="hexagon">
            <a:avLst/>
          </a:prstGeom>
          <a:ln>
            <a:solidFill>
              <a:srgbClr val="C55A1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MM"/>
          </a:p>
        </p:txBody>
      </p:sp>
      <p:sp>
        <p:nvSpPr>
          <p:cNvPr id="62" name="Hexagon 61">
            <a:extLst>
              <a:ext uri="{FF2B5EF4-FFF2-40B4-BE49-F238E27FC236}">
                <a16:creationId xmlns:a16="http://schemas.microsoft.com/office/drawing/2014/main" id="{CDA87DE3-BC63-7747-9F07-452F6287ED54}"/>
              </a:ext>
            </a:extLst>
          </p:cNvPr>
          <p:cNvSpPr/>
          <p:nvPr/>
        </p:nvSpPr>
        <p:spPr>
          <a:xfrm>
            <a:off x="1265792" y="4266086"/>
            <a:ext cx="968908" cy="754719"/>
          </a:xfrm>
          <a:prstGeom prst="hexagon">
            <a:avLst/>
          </a:prstGeom>
          <a:ln>
            <a:solidFill>
              <a:srgbClr val="C55A1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MM"/>
          </a:p>
        </p:txBody>
      </p:sp>
      <p:sp>
        <p:nvSpPr>
          <p:cNvPr id="187" name="object 26">
            <a:extLst>
              <a:ext uri="{FF2B5EF4-FFF2-40B4-BE49-F238E27FC236}">
                <a16:creationId xmlns:a16="http://schemas.microsoft.com/office/drawing/2014/main" id="{F2E3197B-F255-E841-AB22-72432D0FED10}"/>
              </a:ext>
            </a:extLst>
          </p:cNvPr>
          <p:cNvSpPr/>
          <p:nvPr/>
        </p:nvSpPr>
        <p:spPr>
          <a:xfrm>
            <a:off x="0" y="6054506"/>
            <a:ext cx="12192000" cy="809094"/>
          </a:xfrm>
          <a:custGeom>
            <a:avLst/>
            <a:gdLst/>
            <a:ahLst/>
            <a:cxnLst/>
            <a:rect l="l" t="t" r="r" b="b"/>
            <a:pathLst>
              <a:path w="12192000" h="798829">
                <a:moveTo>
                  <a:pt x="12192000" y="0"/>
                </a:moveTo>
                <a:lnTo>
                  <a:pt x="0" y="0"/>
                </a:lnTo>
                <a:lnTo>
                  <a:pt x="0" y="798495"/>
                </a:lnTo>
                <a:lnTo>
                  <a:pt x="12192000" y="798495"/>
                </a:lnTo>
                <a:lnTo>
                  <a:pt x="12192000" y="0"/>
                </a:lnTo>
                <a:close/>
              </a:path>
            </a:pathLst>
          </a:custGeom>
          <a:solidFill>
            <a:srgbClr val="222B32"/>
          </a:solidFill>
        </p:spPr>
        <p:txBody>
          <a:bodyPr wrap="square" lIns="0" tIns="0" rIns="0" bIns="0" rtlCol="0"/>
          <a:lstStyle/>
          <a:p>
            <a:endParaRPr dirty="0"/>
          </a:p>
        </p:txBody>
      </p:sp>
      <p:sp>
        <p:nvSpPr>
          <p:cNvPr id="147" name="object 18">
            <a:extLst>
              <a:ext uri="{FF2B5EF4-FFF2-40B4-BE49-F238E27FC236}">
                <a16:creationId xmlns:a16="http://schemas.microsoft.com/office/drawing/2014/main" id="{F1EB528D-7C2E-7246-9D4D-112AC8445E01}"/>
              </a:ext>
            </a:extLst>
          </p:cNvPr>
          <p:cNvSpPr txBox="1">
            <a:spLocks noGrp="1"/>
          </p:cNvSpPr>
          <p:nvPr>
            <p:ph type="title"/>
          </p:nvPr>
        </p:nvSpPr>
        <p:spPr>
          <a:xfrm>
            <a:off x="4480304" y="264639"/>
            <a:ext cx="4218067" cy="443711"/>
          </a:xfrm>
          <a:prstGeom prst="rect">
            <a:avLst/>
          </a:prstGeom>
        </p:spPr>
        <p:txBody>
          <a:bodyPr vert="horz" wrap="square" lIns="0" tIns="12700" rIns="0" bIns="0" rtlCol="0">
            <a:spAutoFit/>
          </a:bodyPr>
          <a:lstStyle/>
          <a:p>
            <a:pPr marL="12700" algn="l">
              <a:lnSpc>
                <a:spcPct val="100000"/>
              </a:lnSpc>
              <a:spcBef>
                <a:spcPts val="100"/>
              </a:spcBef>
            </a:pPr>
            <a:r>
              <a:rPr lang="en-US" sz="2800" spc="-10" dirty="0">
                <a:solidFill>
                  <a:srgbClr val="222B32"/>
                </a:solidFill>
                <a:latin typeface="Trebuchet MS" panose="020B0703020202090204" pitchFamily="34" charset="0"/>
                <a:cs typeface="Carlito"/>
              </a:rPr>
              <a:t>iFarmer business model </a:t>
            </a:r>
            <a:endParaRPr sz="2800" dirty="0">
              <a:solidFill>
                <a:srgbClr val="222B32"/>
              </a:solidFill>
              <a:latin typeface="Trebuchet MS" panose="020B0703020202090204" pitchFamily="34" charset="0"/>
              <a:cs typeface="Carlito"/>
            </a:endParaRPr>
          </a:p>
        </p:txBody>
      </p:sp>
      <p:sp>
        <p:nvSpPr>
          <p:cNvPr id="148" name="TextBox 4">
            <a:extLst>
              <a:ext uri="{FF2B5EF4-FFF2-40B4-BE49-F238E27FC236}">
                <a16:creationId xmlns:a16="http://schemas.microsoft.com/office/drawing/2014/main" id="{9AAD49FF-E561-DD47-931D-DF315FE479CC}"/>
              </a:ext>
            </a:extLst>
          </p:cNvPr>
          <p:cNvSpPr txBox="1"/>
          <p:nvPr/>
        </p:nvSpPr>
        <p:spPr>
          <a:xfrm>
            <a:off x="311787" y="6347087"/>
            <a:ext cx="11568426" cy="276999"/>
          </a:xfrm>
          <a:prstGeom prst="rect">
            <a:avLst/>
          </a:prstGeom>
        </p:spPr>
        <p:txBody>
          <a:bodyPr wrap="square" lIns="0" tIns="0" rIns="0" bIns="0" rtlCol="0" anchor="t">
            <a:spAutoFit/>
          </a:bodyPr>
          <a:lstStyle/>
          <a:p>
            <a:pPr algn="ctr"/>
            <a:r>
              <a:rPr lang="en-US" b="1" dirty="0">
                <a:solidFill>
                  <a:schemeClr val="bg1"/>
                </a:solidFill>
                <a:latin typeface="Carlito" panose="020F0502020204030204" pitchFamily="34" charset="0"/>
                <a:cs typeface="Carlito" panose="020F0502020204030204" pitchFamily="34" charset="0"/>
              </a:rPr>
              <a:t>iFarmer bundles everything a farmer needs: financing, farm inputs, advice, insurance, and market access</a:t>
            </a:r>
          </a:p>
        </p:txBody>
      </p:sp>
      <p:grpSp>
        <p:nvGrpSpPr>
          <p:cNvPr id="25" name="Group 24">
            <a:extLst>
              <a:ext uri="{FF2B5EF4-FFF2-40B4-BE49-F238E27FC236}">
                <a16:creationId xmlns:a16="http://schemas.microsoft.com/office/drawing/2014/main" id="{D2A9B09C-E26D-2B47-9E19-4ED0C25437A5}"/>
              </a:ext>
            </a:extLst>
          </p:cNvPr>
          <p:cNvGrpSpPr/>
          <p:nvPr/>
        </p:nvGrpSpPr>
        <p:grpSpPr>
          <a:xfrm>
            <a:off x="448253" y="1001772"/>
            <a:ext cx="11295493" cy="4931413"/>
            <a:chOff x="938400" y="1080932"/>
            <a:chExt cx="11295493" cy="4931413"/>
          </a:xfrm>
        </p:grpSpPr>
        <p:pic>
          <p:nvPicPr>
            <p:cNvPr id="65" name="Graphic 64" descr="Farmer">
              <a:extLst>
                <a:ext uri="{FF2B5EF4-FFF2-40B4-BE49-F238E27FC236}">
                  <a16:creationId xmlns:a16="http://schemas.microsoft.com/office/drawing/2014/main" id="{CFB11FE6-4467-8443-91B6-AAFBD0ABB46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889475" y="3078454"/>
              <a:ext cx="685581" cy="615705"/>
            </a:xfrm>
            <a:prstGeom prst="rect">
              <a:avLst/>
            </a:prstGeom>
          </p:spPr>
        </p:pic>
        <p:pic>
          <p:nvPicPr>
            <p:cNvPr id="69" name="Graphic 68" descr="Tractor">
              <a:extLst>
                <a:ext uri="{FF2B5EF4-FFF2-40B4-BE49-F238E27FC236}">
                  <a16:creationId xmlns:a16="http://schemas.microsoft.com/office/drawing/2014/main" id="{C8D70E12-8BA6-474A-8800-C70B90E473F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3703144" y="4861239"/>
              <a:ext cx="687530" cy="617455"/>
            </a:xfrm>
            <a:prstGeom prst="rect">
              <a:avLst/>
            </a:prstGeom>
          </p:spPr>
        </p:pic>
        <p:pic>
          <p:nvPicPr>
            <p:cNvPr id="70" name="Graphic 69" descr="Truck">
              <a:extLst>
                <a:ext uri="{FF2B5EF4-FFF2-40B4-BE49-F238E27FC236}">
                  <a16:creationId xmlns:a16="http://schemas.microsoft.com/office/drawing/2014/main" id="{F2CE128B-34C2-0448-8464-D938A123764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8780712" y="2948343"/>
              <a:ext cx="916358" cy="822960"/>
            </a:xfrm>
            <a:prstGeom prst="rect">
              <a:avLst/>
            </a:prstGeom>
          </p:spPr>
        </p:pic>
        <p:pic>
          <p:nvPicPr>
            <p:cNvPr id="74" name="Graphic 73" descr="Bank">
              <a:extLst>
                <a:ext uri="{FF2B5EF4-FFF2-40B4-BE49-F238E27FC236}">
                  <a16:creationId xmlns:a16="http://schemas.microsoft.com/office/drawing/2014/main" id="{50EDDB39-1020-134A-833C-0939192777D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950315" y="4440316"/>
              <a:ext cx="579493" cy="520429"/>
            </a:xfrm>
            <a:prstGeom prst="rect">
              <a:avLst/>
            </a:prstGeom>
          </p:spPr>
        </p:pic>
        <p:pic>
          <p:nvPicPr>
            <p:cNvPr id="76" name="Graphic 75" descr="Building">
              <a:extLst>
                <a:ext uri="{FF2B5EF4-FFF2-40B4-BE49-F238E27FC236}">
                  <a16:creationId xmlns:a16="http://schemas.microsoft.com/office/drawing/2014/main" id="{655D7571-B36F-D647-B1AC-9B513FE63C8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1906835" y="1961577"/>
              <a:ext cx="536660" cy="481962"/>
            </a:xfrm>
            <a:prstGeom prst="rect">
              <a:avLst/>
            </a:prstGeom>
          </p:spPr>
        </p:pic>
        <p:cxnSp>
          <p:nvCxnSpPr>
            <p:cNvPr id="80" name="Straight Arrow Connector 79">
              <a:extLst>
                <a:ext uri="{FF2B5EF4-FFF2-40B4-BE49-F238E27FC236}">
                  <a16:creationId xmlns:a16="http://schemas.microsoft.com/office/drawing/2014/main" id="{39A4C07E-C9C6-524B-B0C3-C356DCF7C160}"/>
                </a:ext>
              </a:extLst>
            </p:cNvPr>
            <p:cNvCxnSpPr>
              <a:cxnSpLocks/>
              <a:stCxn id="71" idx="0"/>
            </p:cNvCxnSpPr>
            <p:nvPr/>
          </p:nvCxnSpPr>
          <p:spPr>
            <a:xfrm>
              <a:off x="2327418" y="3334068"/>
              <a:ext cx="1187236" cy="28294"/>
            </a:xfrm>
            <a:prstGeom prst="straightConnector1">
              <a:avLst/>
            </a:prstGeom>
            <a:ln>
              <a:solidFill>
                <a:srgbClr val="1F497D"/>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2057E12E-3905-7448-9328-0EC308BA07DC}"/>
                </a:ext>
              </a:extLst>
            </p:cNvPr>
            <p:cNvCxnSpPr>
              <a:cxnSpLocks/>
              <a:stCxn id="73" idx="0"/>
            </p:cNvCxnSpPr>
            <p:nvPr/>
          </p:nvCxnSpPr>
          <p:spPr>
            <a:xfrm>
              <a:off x="2625770" y="2232763"/>
              <a:ext cx="1093587" cy="749701"/>
            </a:xfrm>
            <a:prstGeom prst="straightConnector1">
              <a:avLst/>
            </a:prstGeom>
            <a:ln>
              <a:solidFill>
                <a:srgbClr val="1F497D"/>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5582E75F-FCB1-714D-872A-FE3F24ED6EBD}"/>
                </a:ext>
              </a:extLst>
            </p:cNvPr>
            <p:cNvCxnSpPr>
              <a:cxnSpLocks/>
              <a:stCxn id="62" idx="0"/>
            </p:cNvCxnSpPr>
            <p:nvPr/>
          </p:nvCxnSpPr>
          <p:spPr>
            <a:xfrm flipV="1">
              <a:off x="2724847" y="3869368"/>
              <a:ext cx="1046671" cy="853238"/>
            </a:xfrm>
            <a:prstGeom prst="straightConnector1">
              <a:avLst/>
            </a:prstGeom>
            <a:ln>
              <a:solidFill>
                <a:srgbClr val="1F497D"/>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1B45CEA0-62C1-8343-9101-A939ED821939}"/>
                </a:ext>
              </a:extLst>
            </p:cNvPr>
            <p:cNvCxnSpPr>
              <a:cxnSpLocks/>
            </p:cNvCxnSpPr>
            <p:nvPr/>
          </p:nvCxnSpPr>
          <p:spPr>
            <a:xfrm flipV="1">
              <a:off x="4022277" y="3966653"/>
              <a:ext cx="0" cy="755953"/>
            </a:xfrm>
            <a:prstGeom prst="straightConnector1">
              <a:avLst/>
            </a:prstGeom>
            <a:ln>
              <a:solidFill>
                <a:srgbClr val="1F497D"/>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95E21165-654F-D440-BD5C-76CB1F5EF2F0}"/>
                </a:ext>
              </a:extLst>
            </p:cNvPr>
            <p:cNvCxnSpPr>
              <a:cxnSpLocks/>
              <a:endCxn id="81" idx="3"/>
            </p:cNvCxnSpPr>
            <p:nvPr/>
          </p:nvCxnSpPr>
          <p:spPr>
            <a:xfrm flipV="1">
              <a:off x="4655399" y="3378024"/>
              <a:ext cx="1071095" cy="7161"/>
            </a:xfrm>
            <a:prstGeom prst="straightConnector1">
              <a:avLst/>
            </a:prstGeom>
            <a:ln>
              <a:solidFill>
                <a:srgbClr val="1F497D"/>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B71D6BF5-33EF-CA49-8150-91015403B682}"/>
                </a:ext>
              </a:extLst>
            </p:cNvPr>
            <p:cNvCxnSpPr>
              <a:cxnSpLocks/>
              <a:stCxn id="81" idx="0"/>
            </p:cNvCxnSpPr>
            <p:nvPr/>
          </p:nvCxnSpPr>
          <p:spPr>
            <a:xfrm flipV="1">
              <a:off x="6695402" y="3378023"/>
              <a:ext cx="680534" cy="1"/>
            </a:xfrm>
            <a:prstGeom prst="straightConnector1">
              <a:avLst/>
            </a:prstGeom>
            <a:ln>
              <a:solidFill>
                <a:srgbClr val="1F497D"/>
              </a:solidFill>
              <a:tailEnd type="triangle"/>
            </a:ln>
          </p:spPr>
          <p:style>
            <a:lnRef idx="1">
              <a:schemeClr val="accent1"/>
            </a:lnRef>
            <a:fillRef idx="0">
              <a:schemeClr val="accent1"/>
            </a:fillRef>
            <a:effectRef idx="0">
              <a:schemeClr val="accent1"/>
            </a:effectRef>
            <a:fontRef idx="minor">
              <a:schemeClr val="tx1"/>
            </a:fontRef>
          </p:style>
        </p:cxnSp>
        <p:pic>
          <p:nvPicPr>
            <p:cNvPr id="97" name="Graphic 96" descr="Shopping cart">
              <a:extLst>
                <a:ext uri="{FF2B5EF4-FFF2-40B4-BE49-F238E27FC236}">
                  <a16:creationId xmlns:a16="http://schemas.microsoft.com/office/drawing/2014/main" id="{021EDB5E-F5F8-8244-9628-09B53A7846F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10645314" y="2530794"/>
              <a:ext cx="714696" cy="641852"/>
            </a:xfrm>
            <a:prstGeom prst="rect">
              <a:avLst/>
            </a:prstGeom>
          </p:spPr>
        </p:pic>
        <p:pic>
          <p:nvPicPr>
            <p:cNvPr id="98" name="Graphic 97" descr="Internet">
              <a:extLst>
                <a:ext uri="{FF2B5EF4-FFF2-40B4-BE49-F238E27FC236}">
                  <a16:creationId xmlns:a16="http://schemas.microsoft.com/office/drawing/2014/main" id="{6B557DEA-AF8E-B142-9709-DF3DED45B15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tretch>
              <a:fillRect/>
            </a:stretch>
          </p:blipFill>
          <p:spPr>
            <a:xfrm>
              <a:off x="10642487" y="3465227"/>
              <a:ext cx="717523" cy="644391"/>
            </a:xfrm>
            <a:prstGeom prst="rect">
              <a:avLst/>
            </a:prstGeom>
          </p:spPr>
        </p:pic>
        <p:pic>
          <p:nvPicPr>
            <p:cNvPr id="99" name="Graphic 98" descr="Store">
              <a:extLst>
                <a:ext uri="{FF2B5EF4-FFF2-40B4-BE49-F238E27FC236}">
                  <a16:creationId xmlns:a16="http://schemas.microsoft.com/office/drawing/2014/main" id="{6FEBECBA-AF32-8A40-A1D2-C95A6800DC4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tretch>
              <a:fillRect/>
            </a:stretch>
          </p:blipFill>
          <p:spPr>
            <a:xfrm>
              <a:off x="10645314" y="1530431"/>
              <a:ext cx="714697" cy="641852"/>
            </a:xfrm>
            <a:prstGeom prst="rect">
              <a:avLst/>
            </a:prstGeom>
          </p:spPr>
        </p:pic>
        <p:pic>
          <p:nvPicPr>
            <p:cNvPr id="100" name="Graphic 99" descr="Factory">
              <a:extLst>
                <a:ext uri="{FF2B5EF4-FFF2-40B4-BE49-F238E27FC236}">
                  <a16:creationId xmlns:a16="http://schemas.microsoft.com/office/drawing/2014/main" id="{88FFF016-60CE-9244-9028-B56E6DA69115}"/>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10642486" y="4529952"/>
              <a:ext cx="717524" cy="644392"/>
            </a:xfrm>
            <a:prstGeom prst="rect">
              <a:avLst/>
            </a:prstGeom>
          </p:spPr>
        </p:pic>
        <p:cxnSp>
          <p:nvCxnSpPr>
            <p:cNvPr id="101" name="Straight Arrow Connector 100">
              <a:extLst>
                <a:ext uri="{FF2B5EF4-FFF2-40B4-BE49-F238E27FC236}">
                  <a16:creationId xmlns:a16="http://schemas.microsoft.com/office/drawing/2014/main" id="{72D59A94-7C16-F948-834D-ABCAE8FB44EA}"/>
                </a:ext>
              </a:extLst>
            </p:cNvPr>
            <p:cNvCxnSpPr>
              <a:cxnSpLocks/>
              <a:stCxn id="70" idx="3"/>
              <a:endCxn id="100" idx="1"/>
            </p:cNvCxnSpPr>
            <p:nvPr/>
          </p:nvCxnSpPr>
          <p:spPr>
            <a:xfrm>
              <a:off x="9697070" y="3359823"/>
              <a:ext cx="945416" cy="1492325"/>
            </a:xfrm>
            <a:prstGeom prst="straightConnector1">
              <a:avLst/>
            </a:prstGeom>
            <a:ln>
              <a:solidFill>
                <a:srgbClr val="1F497D"/>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BC472F37-03CF-B041-A88A-7DBA63B79D76}"/>
                </a:ext>
              </a:extLst>
            </p:cNvPr>
            <p:cNvCxnSpPr>
              <a:cxnSpLocks/>
              <a:stCxn id="70" idx="3"/>
              <a:endCxn id="99" idx="1"/>
            </p:cNvCxnSpPr>
            <p:nvPr/>
          </p:nvCxnSpPr>
          <p:spPr>
            <a:xfrm flipV="1">
              <a:off x="9697070" y="1851357"/>
              <a:ext cx="948244" cy="1508466"/>
            </a:xfrm>
            <a:prstGeom prst="straightConnector1">
              <a:avLst/>
            </a:prstGeom>
            <a:ln>
              <a:solidFill>
                <a:srgbClr val="1F497D"/>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F576807E-BB93-394C-A543-6FE2DFED35F6}"/>
                </a:ext>
              </a:extLst>
            </p:cNvPr>
            <p:cNvCxnSpPr>
              <a:cxnSpLocks/>
              <a:stCxn id="70" idx="3"/>
              <a:endCxn id="97" idx="1"/>
            </p:cNvCxnSpPr>
            <p:nvPr/>
          </p:nvCxnSpPr>
          <p:spPr>
            <a:xfrm flipV="1">
              <a:off x="9697070" y="2851720"/>
              <a:ext cx="948244" cy="508103"/>
            </a:xfrm>
            <a:prstGeom prst="straightConnector1">
              <a:avLst/>
            </a:prstGeom>
            <a:ln>
              <a:solidFill>
                <a:srgbClr val="1F497D"/>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C48BDA5C-1C39-4C4E-BE6B-9FD8C923F530}"/>
                </a:ext>
              </a:extLst>
            </p:cNvPr>
            <p:cNvCxnSpPr>
              <a:cxnSpLocks/>
              <a:stCxn id="70" idx="3"/>
              <a:endCxn id="98" idx="1"/>
            </p:cNvCxnSpPr>
            <p:nvPr/>
          </p:nvCxnSpPr>
          <p:spPr>
            <a:xfrm>
              <a:off x="9697070" y="3359823"/>
              <a:ext cx="945417" cy="427600"/>
            </a:xfrm>
            <a:prstGeom prst="straightConnector1">
              <a:avLst/>
            </a:prstGeom>
            <a:ln>
              <a:solidFill>
                <a:srgbClr val="1F497D"/>
              </a:solidFill>
              <a:tailEnd type="triangle"/>
            </a:ln>
          </p:spPr>
          <p:style>
            <a:lnRef idx="1">
              <a:schemeClr val="accent1"/>
            </a:lnRef>
            <a:fillRef idx="0">
              <a:schemeClr val="accent1"/>
            </a:fillRef>
            <a:effectRef idx="0">
              <a:schemeClr val="accent1"/>
            </a:effectRef>
            <a:fontRef idx="minor">
              <a:schemeClr val="tx1"/>
            </a:fontRef>
          </p:style>
        </p:cxnSp>
        <p:sp>
          <p:nvSpPr>
            <p:cNvPr id="105" name="object 11">
              <a:extLst>
                <a:ext uri="{FF2B5EF4-FFF2-40B4-BE49-F238E27FC236}">
                  <a16:creationId xmlns:a16="http://schemas.microsoft.com/office/drawing/2014/main" id="{CE17C8B1-1E34-B54C-8329-8558E0BDFC7A}"/>
                </a:ext>
              </a:extLst>
            </p:cNvPr>
            <p:cNvSpPr txBox="1"/>
            <p:nvPr/>
          </p:nvSpPr>
          <p:spPr>
            <a:xfrm>
              <a:off x="10135544" y="5220347"/>
              <a:ext cx="2098349" cy="220830"/>
            </a:xfrm>
            <a:prstGeom prst="rect">
              <a:avLst/>
            </a:prstGeom>
          </p:spPr>
          <p:txBody>
            <a:bodyPr vert="horz" wrap="square" lIns="0" tIns="10160" rIns="0" bIns="0" rtlCol="0">
              <a:spAutoFit/>
            </a:bodyPr>
            <a:lstStyle/>
            <a:p>
              <a:pPr marL="12700" marR="5080" algn="ctr">
                <a:lnSpc>
                  <a:spcPct val="101200"/>
                </a:lnSpc>
                <a:spcBef>
                  <a:spcPts val="80"/>
                </a:spcBef>
                <a:tabLst>
                  <a:tab pos="297815" algn="l"/>
                  <a:tab pos="298450" algn="l"/>
                </a:tabLst>
              </a:pPr>
              <a:r>
                <a:rPr lang="en-US" sz="1400" spc="-5" dirty="0">
                  <a:solidFill>
                    <a:srgbClr val="222B32"/>
                  </a:solidFill>
                  <a:latin typeface="Carlito"/>
                  <a:cs typeface="Carlito"/>
                </a:rPr>
                <a:t>Processors and Exporters</a:t>
              </a:r>
              <a:endParaRPr sz="1400" dirty="0">
                <a:solidFill>
                  <a:srgbClr val="222B32"/>
                </a:solidFill>
                <a:latin typeface="Carlito"/>
                <a:cs typeface="Carlito"/>
              </a:endParaRPr>
            </a:p>
          </p:txBody>
        </p:sp>
        <p:sp>
          <p:nvSpPr>
            <p:cNvPr id="106" name="object 11">
              <a:extLst>
                <a:ext uri="{FF2B5EF4-FFF2-40B4-BE49-F238E27FC236}">
                  <a16:creationId xmlns:a16="http://schemas.microsoft.com/office/drawing/2014/main" id="{0DED32B4-DF19-6741-A3D0-7759D11D1980}"/>
                </a:ext>
              </a:extLst>
            </p:cNvPr>
            <p:cNvSpPr txBox="1"/>
            <p:nvPr/>
          </p:nvSpPr>
          <p:spPr>
            <a:xfrm>
              <a:off x="10246476" y="2176715"/>
              <a:ext cx="1673596" cy="220830"/>
            </a:xfrm>
            <a:prstGeom prst="rect">
              <a:avLst/>
            </a:prstGeom>
          </p:spPr>
          <p:txBody>
            <a:bodyPr vert="horz" wrap="square" lIns="0" tIns="10160" rIns="0" bIns="0" rtlCol="0">
              <a:spAutoFit/>
            </a:bodyPr>
            <a:lstStyle/>
            <a:p>
              <a:pPr marL="12700" marR="5080" algn="ctr">
                <a:lnSpc>
                  <a:spcPct val="101200"/>
                </a:lnSpc>
                <a:spcBef>
                  <a:spcPts val="80"/>
                </a:spcBef>
                <a:tabLst>
                  <a:tab pos="297815" algn="l"/>
                  <a:tab pos="298450" algn="l"/>
                </a:tabLst>
              </a:pPr>
              <a:r>
                <a:rPr lang="en-US" sz="1400" spc="-5" dirty="0">
                  <a:solidFill>
                    <a:srgbClr val="222B32"/>
                  </a:solidFill>
                  <a:latin typeface="Carlito"/>
                  <a:cs typeface="Carlito"/>
                </a:rPr>
                <a:t>Central Markets </a:t>
              </a:r>
              <a:endParaRPr sz="1400" dirty="0">
                <a:solidFill>
                  <a:srgbClr val="222B32"/>
                </a:solidFill>
                <a:latin typeface="Carlito"/>
                <a:cs typeface="Carlito"/>
              </a:endParaRPr>
            </a:p>
          </p:txBody>
        </p:sp>
        <p:sp>
          <p:nvSpPr>
            <p:cNvPr id="107" name="object 11">
              <a:extLst>
                <a:ext uri="{FF2B5EF4-FFF2-40B4-BE49-F238E27FC236}">
                  <a16:creationId xmlns:a16="http://schemas.microsoft.com/office/drawing/2014/main" id="{0B47E3AC-E78F-034B-9613-AB31FF8E632D}"/>
                </a:ext>
              </a:extLst>
            </p:cNvPr>
            <p:cNvSpPr txBox="1"/>
            <p:nvPr/>
          </p:nvSpPr>
          <p:spPr>
            <a:xfrm>
              <a:off x="10246476" y="3155661"/>
              <a:ext cx="1673596" cy="220830"/>
            </a:xfrm>
            <a:prstGeom prst="rect">
              <a:avLst/>
            </a:prstGeom>
          </p:spPr>
          <p:txBody>
            <a:bodyPr vert="horz" wrap="square" lIns="0" tIns="10160" rIns="0" bIns="0" rtlCol="0">
              <a:spAutoFit/>
            </a:bodyPr>
            <a:lstStyle/>
            <a:p>
              <a:pPr marL="12700" marR="5080" algn="ctr">
                <a:lnSpc>
                  <a:spcPct val="101200"/>
                </a:lnSpc>
                <a:spcBef>
                  <a:spcPts val="80"/>
                </a:spcBef>
                <a:tabLst>
                  <a:tab pos="297815" algn="l"/>
                  <a:tab pos="298450" algn="l"/>
                </a:tabLst>
              </a:pPr>
              <a:r>
                <a:rPr lang="en-US" sz="1400" spc="-5" dirty="0">
                  <a:solidFill>
                    <a:srgbClr val="222B32"/>
                  </a:solidFill>
                  <a:latin typeface="Carlito"/>
                  <a:cs typeface="Carlito"/>
                </a:rPr>
                <a:t>Super shops</a:t>
              </a:r>
              <a:endParaRPr sz="1400" dirty="0">
                <a:solidFill>
                  <a:srgbClr val="222B32"/>
                </a:solidFill>
                <a:latin typeface="Carlito"/>
                <a:cs typeface="Carlito"/>
              </a:endParaRPr>
            </a:p>
          </p:txBody>
        </p:sp>
        <p:sp>
          <p:nvSpPr>
            <p:cNvPr id="108" name="object 11">
              <a:extLst>
                <a:ext uri="{FF2B5EF4-FFF2-40B4-BE49-F238E27FC236}">
                  <a16:creationId xmlns:a16="http://schemas.microsoft.com/office/drawing/2014/main" id="{A522BADC-7EE8-244E-BD88-1018DB979DF3}"/>
                </a:ext>
              </a:extLst>
            </p:cNvPr>
            <p:cNvSpPr txBox="1"/>
            <p:nvPr/>
          </p:nvSpPr>
          <p:spPr>
            <a:xfrm>
              <a:off x="10330169" y="4113912"/>
              <a:ext cx="1673596" cy="220830"/>
            </a:xfrm>
            <a:prstGeom prst="rect">
              <a:avLst/>
            </a:prstGeom>
          </p:spPr>
          <p:txBody>
            <a:bodyPr vert="horz" wrap="square" lIns="0" tIns="10160" rIns="0" bIns="0" rtlCol="0">
              <a:spAutoFit/>
            </a:bodyPr>
            <a:lstStyle/>
            <a:p>
              <a:pPr marL="12700" marR="5080" algn="ctr">
                <a:lnSpc>
                  <a:spcPct val="101200"/>
                </a:lnSpc>
                <a:spcBef>
                  <a:spcPts val="80"/>
                </a:spcBef>
                <a:tabLst>
                  <a:tab pos="297815" algn="l"/>
                  <a:tab pos="298450" algn="l"/>
                </a:tabLst>
              </a:pPr>
              <a:r>
                <a:rPr lang="en-US" sz="1400" spc="-5" dirty="0">
                  <a:solidFill>
                    <a:srgbClr val="222B32"/>
                  </a:solidFill>
                  <a:latin typeface="Carlito"/>
                  <a:cs typeface="Carlito"/>
                </a:rPr>
                <a:t>Online Groceries</a:t>
              </a:r>
              <a:endParaRPr sz="1400" dirty="0">
                <a:solidFill>
                  <a:srgbClr val="222B32"/>
                </a:solidFill>
                <a:latin typeface="Carlito"/>
                <a:cs typeface="Carlito"/>
              </a:endParaRPr>
            </a:p>
          </p:txBody>
        </p:sp>
        <p:sp>
          <p:nvSpPr>
            <p:cNvPr id="130" name="object 11">
              <a:extLst>
                <a:ext uri="{FF2B5EF4-FFF2-40B4-BE49-F238E27FC236}">
                  <a16:creationId xmlns:a16="http://schemas.microsoft.com/office/drawing/2014/main" id="{E106B159-927B-6E4D-B47B-C333EE3F4BB6}"/>
                </a:ext>
              </a:extLst>
            </p:cNvPr>
            <p:cNvSpPr txBox="1"/>
            <p:nvPr/>
          </p:nvSpPr>
          <p:spPr>
            <a:xfrm>
              <a:off x="1287062" y="1311236"/>
              <a:ext cx="1673596" cy="451277"/>
            </a:xfrm>
            <a:prstGeom prst="rect">
              <a:avLst/>
            </a:prstGeom>
          </p:spPr>
          <p:txBody>
            <a:bodyPr vert="horz" wrap="square" lIns="0" tIns="10160" rIns="0" bIns="0" rtlCol="0">
              <a:spAutoFit/>
            </a:bodyPr>
            <a:lstStyle/>
            <a:p>
              <a:pPr marL="12700" marR="5080" algn="ctr">
                <a:lnSpc>
                  <a:spcPct val="101200"/>
                </a:lnSpc>
                <a:spcBef>
                  <a:spcPts val="80"/>
                </a:spcBef>
                <a:tabLst>
                  <a:tab pos="297815" algn="l"/>
                  <a:tab pos="298450" algn="l"/>
                </a:tabLst>
              </a:pPr>
              <a:r>
                <a:rPr lang="en-US" sz="1400" spc="-5" dirty="0">
                  <a:solidFill>
                    <a:srgbClr val="222B32"/>
                  </a:solidFill>
                  <a:latin typeface="Carlito"/>
                  <a:cs typeface="Carlito"/>
                </a:rPr>
                <a:t>Agri Input</a:t>
              </a:r>
            </a:p>
            <a:p>
              <a:pPr marL="12700" marR="5080" algn="ctr">
                <a:lnSpc>
                  <a:spcPct val="101200"/>
                </a:lnSpc>
                <a:spcBef>
                  <a:spcPts val="80"/>
                </a:spcBef>
                <a:tabLst>
                  <a:tab pos="297815" algn="l"/>
                  <a:tab pos="298450" algn="l"/>
                </a:tabLst>
              </a:pPr>
              <a:r>
                <a:rPr lang="en-US" sz="1400" spc="-5" dirty="0">
                  <a:solidFill>
                    <a:srgbClr val="222B32"/>
                  </a:solidFill>
                  <a:latin typeface="Carlito"/>
                  <a:cs typeface="Carlito"/>
                </a:rPr>
                <a:t>  companies </a:t>
              </a:r>
              <a:endParaRPr sz="1400" dirty="0">
                <a:solidFill>
                  <a:srgbClr val="222B32"/>
                </a:solidFill>
                <a:latin typeface="Carlito"/>
                <a:cs typeface="Carlito"/>
              </a:endParaRPr>
            </a:p>
          </p:txBody>
        </p:sp>
        <p:sp>
          <p:nvSpPr>
            <p:cNvPr id="131" name="object 11">
              <a:extLst>
                <a:ext uri="{FF2B5EF4-FFF2-40B4-BE49-F238E27FC236}">
                  <a16:creationId xmlns:a16="http://schemas.microsoft.com/office/drawing/2014/main" id="{BBF6545A-17E0-DF45-8B30-539FC52CF479}"/>
                </a:ext>
              </a:extLst>
            </p:cNvPr>
            <p:cNvSpPr txBox="1"/>
            <p:nvPr/>
          </p:nvSpPr>
          <p:spPr>
            <a:xfrm>
              <a:off x="1403263" y="5220347"/>
              <a:ext cx="1673596" cy="656077"/>
            </a:xfrm>
            <a:prstGeom prst="rect">
              <a:avLst/>
            </a:prstGeom>
          </p:spPr>
          <p:txBody>
            <a:bodyPr vert="horz" wrap="square" lIns="0" tIns="10160" rIns="0" bIns="0" rtlCol="0">
              <a:spAutoFit/>
            </a:bodyPr>
            <a:lstStyle/>
            <a:p>
              <a:pPr marL="12700" marR="5080" algn="ctr">
                <a:lnSpc>
                  <a:spcPct val="101200"/>
                </a:lnSpc>
                <a:spcBef>
                  <a:spcPts val="80"/>
                </a:spcBef>
                <a:tabLst>
                  <a:tab pos="297815" algn="l"/>
                  <a:tab pos="298450" algn="l"/>
                </a:tabLst>
              </a:pPr>
              <a:r>
                <a:rPr lang="en-US" sz="1400" spc="-5" dirty="0">
                  <a:solidFill>
                    <a:srgbClr val="222B32"/>
                  </a:solidFill>
                  <a:latin typeface="Carlito"/>
                  <a:cs typeface="Carlito"/>
                </a:rPr>
                <a:t>Banks, Insurance and Non-Banking Financial Institutions</a:t>
              </a:r>
              <a:endParaRPr sz="1400" dirty="0">
                <a:solidFill>
                  <a:srgbClr val="222B32"/>
                </a:solidFill>
                <a:latin typeface="Carlito"/>
                <a:cs typeface="Carlito"/>
              </a:endParaRPr>
            </a:p>
          </p:txBody>
        </p:sp>
        <p:sp>
          <p:nvSpPr>
            <p:cNvPr id="132" name="object 11">
              <a:extLst>
                <a:ext uri="{FF2B5EF4-FFF2-40B4-BE49-F238E27FC236}">
                  <a16:creationId xmlns:a16="http://schemas.microsoft.com/office/drawing/2014/main" id="{0590FEDD-A007-4941-B073-B57FE0FFE5D3}"/>
                </a:ext>
              </a:extLst>
            </p:cNvPr>
            <p:cNvSpPr txBox="1"/>
            <p:nvPr/>
          </p:nvSpPr>
          <p:spPr>
            <a:xfrm>
              <a:off x="3210111" y="5561068"/>
              <a:ext cx="1673596" cy="451277"/>
            </a:xfrm>
            <a:prstGeom prst="rect">
              <a:avLst/>
            </a:prstGeom>
          </p:spPr>
          <p:txBody>
            <a:bodyPr vert="horz" wrap="square" lIns="0" tIns="10160" rIns="0" bIns="0" rtlCol="0">
              <a:spAutoFit/>
            </a:bodyPr>
            <a:lstStyle/>
            <a:p>
              <a:pPr marL="12700" marR="5080" algn="ctr">
                <a:lnSpc>
                  <a:spcPct val="101200"/>
                </a:lnSpc>
                <a:spcBef>
                  <a:spcPts val="80"/>
                </a:spcBef>
                <a:tabLst>
                  <a:tab pos="297815" algn="l"/>
                  <a:tab pos="298450" algn="l"/>
                </a:tabLst>
              </a:pPr>
              <a:r>
                <a:rPr lang="en-US" sz="1400" spc="-5" dirty="0">
                  <a:solidFill>
                    <a:srgbClr val="222B32"/>
                  </a:solidFill>
                  <a:latin typeface="Carlito"/>
                  <a:cs typeface="Carlito"/>
                </a:rPr>
                <a:t>Agri-Machinery</a:t>
              </a:r>
            </a:p>
            <a:p>
              <a:pPr marL="12700" marR="5080" algn="ctr">
                <a:lnSpc>
                  <a:spcPct val="101200"/>
                </a:lnSpc>
                <a:spcBef>
                  <a:spcPts val="80"/>
                </a:spcBef>
                <a:tabLst>
                  <a:tab pos="297815" algn="l"/>
                  <a:tab pos="298450" algn="l"/>
                </a:tabLst>
              </a:pPr>
              <a:r>
                <a:rPr lang="en-US" sz="1400" spc="-5" dirty="0">
                  <a:solidFill>
                    <a:srgbClr val="222B32"/>
                  </a:solidFill>
                  <a:latin typeface="Carlito"/>
                  <a:cs typeface="Carlito"/>
                </a:rPr>
                <a:t> Service Providers</a:t>
              </a:r>
              <a:endParaRPr sz="1400" dirty="0">
                <a:solidFill>
                  <a:srgbClr val="222B32"/>
                </a:solidFill>
                <a:latin typeface="Carlito"/>
                <a:cs typeface="Carlito"/>
              </a:endParaRPr>
            </a:p>
          </p:txBody>
        </p:sp>
        <p:sp>
          <p:nvSpPr>
            <p:cNvPr id="133" name="object 11">
              <a:extLst>
                <a:ext uri="{FF2B5EF4-FFF2-40B4-BE49-F238E27FC236}">
                  <a16:creationId xmlns:a16="http://schemas.microsoft.com/office/drawing/2014/main" id="{184EBE87-482B-6B44-85D1-50E924A28BA7}"/>
                </a:ext>
              </a:extLst>
            </p:cNvPr>
            <p:cNvSpPr txBox="1"/>
            <p:nvPr/>
          </p:nvSpPr>
          <p:spPr>
            <a:xfrm>
              <a:off x="938400" y="3778380"/>
              <a:ext cx="1673596" cy="438453"/>
            </a:xfrm>
            <a:prstGeom prst="rect">
              <a:avLst/>
            </a:prstGeom>
          </p:spPr>
          <p:txBody>
            <a:bodyPr vert="horz" wrap="square" lIns="0" tIns="10160" rIns="0" bIns="0" rtlCol="0">
              <a:spAutoFit/>
            </a:bodyPr>
            <a:lstStyle/>
            <a:p>
              <a:pPr marL="12700" marR="5080" algn="ctr">
                <a:lnSpc>
                  <a:spcPct val="101200"/>
                </a:lnSpc>
                <a:spcBef>
                  <a:spcPts val="80"/>
                </a:spcBef>
                <a:tabLst>
                  <a:tab pos="297815" algn="l"/>
                  <a:tab pos="298450" algn="l"/>
                </a:tabLst>
              </a:pPr>
              <a:r>
                <a:rPr lang="en-US" sz="1400" spc="-5" dirty="0">
                  <a:solidFill>
                    <a:srgbClr val="222B32"/>
                  </a:solidFill>
                  <a:latin typeface="Carlito"/>
                  <a:cs typeface="Carlito"/>
                </a:rPr>
                <a:t>Soil Testing and farm advisory services </a:t>
              </a:r>
              <a:endParaRPr sz="1400" dirty="0">
                <a:solidFill>
                  <a:srgbClr val="222B32"/>
                </a:solidFill>
                <a:latin typeface="Carlito"/>
                <a:cs typeface="Carlito"/>
              </a:endParaRPr>
            </a:p>
          </p:txBody>
        </p:sp>
        <p:sp>
          <p:nvSpPr>
            <p:cNvPr id="149" name="object 11">
              <a:extLst>
                <a:ext uri="{FF2B5EF4-FFF2-40B4-BE49-F238E27FC236}">
                  <a16:creationId xmlns:a16="http://schemas.microsoft.com/office/drawing/2014/main" id="{D81BFF4E-235E-2A44-AC58-07288BF51442}"/>
                </a:ext>
              </a:extLst>
            </p:cNvPr>
            <p:cNvSpPr txBox="1"/>
            <p:nvPr/>
          </p:nvSpPr>
          <p:spPr>
            <a:xfrm>
              <a:off x="5395467" y="3852196"/>
              <a:ext cx="1673596" cy="220830"/>
            </a:xfrm>
            <a:prstGeom prst="rect">
              <a:avLst/>
            </a:prstGeom>
          </p:spPr>
          <p:txBody>
            <a:bodyPr vert="horz" wrap="square" lIns="0" tIns="10160" rIns="0" bIns="0" rtlCol="0">
              <a:spAutoFit/>
            </a:bodyPr>
            <a:lstStyle/>
            <a:p>
              <a:pPr marL="12700" marR="5080" algn="ctr">
                <a:lnSpc>
                  <a:spcPct val="101200"/>
                </a:lnSpc>
                <a:spcBef>
                  <a:spcPts val="80"/>
                </a:spcBef>
                <a:tabLst>
                  <a:tab pos="297815" algn="l"/>
                  <a:tab pos="298450" algn="l"/>
                </a:tabLst>
              </a:pPr>
              <a:r>
                <a:rPr lang="en-US" sz="1400" spc="-5" dirty="0">
                  <a:solidFill>
                    <a:srgbClr val="222B32"/>
                  </a:solidFill>
                  <a:latin typeface="Carlito"/>
                  <a:cs typeface="Carlito"/>
                </a:rPr>
                <a:t>Farmers</a:t>
              </a:r>
              <a:endParaRPr sz="1400" dirty="0">
                <a:solidFill>
                  <a:srgbClr val="222B32"/>
                </a:solidFill>
                <a:latin typeface="Carlito"/>
                <a:cs typeface="Carlito"/>
              </a:endParaRPr>
            </a:p>
          </p:txBody>
        </p:sp>
        <p:sp>
          <p:nvSpPr>
            <p:cNvPr id="150" name="object 11">
              <a:extLst>
                <a:ext uri="{FF2B5EF4-FFF2-40B4-BE49-F238E27FC236}">
                  <a16:creationId xmlns:a16="http://schemas.microsoft.com/office/drawing/2014/main" id="{29563187-8AE1-A642-B3D6-2DA8B82E4B32}"/>
                </a:ext>
              </a:extLst>
            </p:cNvPr>
            <p:cNvSpPr txBox="1"/>
            <p:nvPr/>
          </p:nvSpPr>
          <p:spPr>
            <a:xfrm>
              <a:off x="7467955" y="4078675"/>
              <a:ext cx="2208275" cy="451277"/>
            </a:xfrm>
            <a:prstGeom prst="rect">
              <a:avLst/>
            </a:prstGeom>
          </p:spPr>
          <p:txBody>
            <a:bodyPr vert="horz" wrap="square" lIns="0" tIns="10160" rIns="0" bIns="0" rtlCol="0">
              <a:spAutoFit/>
            </a:bodyPr>
            <a:lstStyle/>
            <a:p>
              <a:pPr marL="12700" marR="5080" algn="ctr">
                <a:lnSpc>
                  <a:spcPct val="101200"/>
                </a:lnSpc>
                <a:spcBef>
                  <a:spcPts val="80"/>
                </a:spcBef>
                <a:tabLst>
                  <a:tab pos="297815" algn="l"/>
                  <a:tab pos="298450" algn="l"/>
                </a:tabLst>
              </a:pPr>
              <a:r>
                <a:rPr lang="en-US" sz="1400" spc="-5" dirty="0">
                  <a:solidFill>
                    <a:srgbClr val="222B32"/>
                  </a:solidFill>
                  <a:latin typeface="Carlito"/>
                  <a:cs typeface="Carlito"/>
                </a:rPr>
                <a:t>Collection and Distribution</a:t>
              </a:r>
            </a:p>
            <a:p>
              <a:pPr marL="12700" marR="5080" algn="ctr">
                <a:lnSpc>
                  <a:spcPct val="101200"/>
                </a:lnSpc>
                <a:spcBef>
                  <a:spcPts val="80"/>
                </a:spcBef>
                <a:tabLst>
                  <a:tab pos="297815" algn="l"/>
                  <a:tab pos="298450" algn="l"/>
                </a:tabLst>
              </a:pPr>
              <a:r>
                <a:rPr lang="en-US" sz="1400" spc="-5" dirty="0">
                  <a:solidFill>
                    <a:srgbClr val="222B32"/>
                  </a:solidFill>
                  <a:latin typeface="Carlito"/>
                  <a:cs typeface="Carlito"/>
                </a:rPr>
                <a:t>Of Farm produce </a:t>
              </a:r>
              <a:endParaRPr sz="1400" dirty="0">
                <a:solidFill>
                  <a:srgbClr val="222B32"/>
                </a:solidFill>
                <a:latin typeface="Carlito"/>
                <a:cs typeface="Carlito"/>
              </a:endParaRPr>
            </a:p>
          </p:txBody>
        </p:sp>
        <p:pic>
          <p:nvPicPr>
            <p:cNvPr id="21" name="Graphic 20" descr="Detective">
              <a:extLst>
                <a:ext uri="{FF2B5EF4-FFF2-40B4-BE49-F238E27FC236}">
                  <a16:creationId xmlns:a16="http://schemas.microsoft.com/office/drawing/2014/main" id="{C93A1CAE-85CD-9E46-A1E1-504019E27029}"/>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xmlns="" r:embed="rId22"/>
                </a:ext>
              </a:extLst>
            </a:blip>
            <a:stretch>
              <a:fillRect/>
            </a:stretch>
          </p:blipFill>
          <p:spPr>
            <a:xfrm>
              <a:off x="3692245" y="1535031"/>
              <a:ext cx="524181" cy="524181"/>
            </a:xfrm>
            <a:prstGeom prst="rect">
              <a:avLst/>
            </a:prstGeom>
          </p:spPr>
        </p:pic>
        <p:cxnSp>
          <p:nvCxnSpPr>
            <p:cNvPr id="63" name="Straight Arrow Connector 62">
              <a:extLst>
                <a:ext uri="{FF2B5EF4-FFF2-40B4-BE49-F238E27FC236}">
                  <a16:creationId xmlns:a16="http://schemas.microsoft.com/office/drawing/2014/main" id="{C4797F4D-1A0C-4843-819E-647026154837}"/>
                </a:ext>
              </a:extLst>
            </p:cNvPr>
            <p:cNvCxnSpPr>
              <a:cxnSpLocks/>
            </p:cNvCxnSpPr>
            <p:nvPr/>
          </p:nvCxnSpPr>
          <p:spPr>
            <a:xfrm>
              <a:off x="3972486" y="2172283"/>
              <a:ext cx="7468" cy="677762"/>
            </a:xfrm>
            <a:prstGeom prst="straightConnector1">
              <a:avLst/>
            </a:prstGeom>
            <a:ln>
              <a:solidFill>
                <a:srgbClr val="1F497D"/>
              </a:solidFill>
              <a:tailEnd type="triangle"/>
            </a:ln>
          </p:spPr>
          <p:style>
            <a:lnRef idx="1">
              <a:schemeClr val="accent1"/>
            </a:lnRef>
            <a:fillRef idx="0">
              <a:schemeClr val="accent1"/>
            </a:fillRef>
            <a:effectRef idx="0">
              <a:schemeClr val="accent1"/>
            </a:effectRef>
            <a:fontRef idx="minor">
              <a:schemeClr val="tx1"/>
            </a:fontRef>
          </p:style>
        </p:cxnSp>
        <p:sp>
          <p:nvSpPr>
            <p:cNvPr id="66" name="object 11">
              <a:extLst>
                <a:ext uri="{FF2B5EF4-FFF2-40B4-BE49-F238E27FC236}">
                  <a16:creationId xmlns:a16="http://schemas.microsoft.com/office/drawing/2014/main" id="{ED4D95B3-657F-A042-A36F-801176608596}"/>
                </a:ext>
              </a:extLst>
            </p:cNvPr>
            <p:cNvSpPr txBox="1"/>
            <p:nvPr/>
          </p:nvSpPr>
          <p:spPr>
            <a:xfrm>
              <a:off x="2974521" y="1080932"/>
              <a:ext cx="1995930" cy="220830"/>
            </a:xfrm>
            <a:prstGeom prst="rect">
              <a:avLst/>
            </a:prstGeom>
          </p:spPr>
          <p:txBody>
            <a:bodyPr vert="horz" wrap="square" lIns="0" tIns="10160" rIns="0" bIns="0" rtlCol="0">
              <a:spAutoFit/>
            </a:bodyPr>
            <a:lstStyle/>
            <a:p>
              <a:pPr marL="12700" marR="5080" algn="ctr">
                <a:lnSpc>
                  <a:spcPct val="101200"/>
                </a:lnSpc>
                <a:spcBef>
                  <a:spcPts val="80"/>
                </a:spcBef>
                <a:tabLst>
                  <a:tab pos="297815" algn="l"/>
                  <a:tab pos="298450" algn="l"/>
                </a:tabLst>
              </a:pPr>
              <a:r>
                <a:rPr lang="en-US" sz="1400" spc="-5" dirty="0">
                  <a:solidFill>
                    <a:srgbClr val="222B32"/>
                  </a:solidFill>
                  <a:latin typeface="Carlito"/>
                  <a:cs typeface="Carlito"/>
                </a:rPr>
                <a:t>Agriculture Experts </a:t>
              </a:r>
              <a:endParaRPr sz="1400" dirty="0">
                <a:solidFill>
                  <a:srgbClr val="222B32"/>
                </a:solidFill>
                <a:latin typeface="Carlito"/>
                <a:cs typeface="Carlito"/>
              </a:endParaRPr>
            </a:p>
          </p:txBody>
        </p:sp>
      </p:grpSp>
      <p:sp>
        <p:nvSpPr>
          <p:cNvPr id="42" name="object 8">
            <a:extLst>
              <a:ext uri="{FF2B5EF4-FFF2-40B4-BE49-F238E27FC236}">
                <a16:creationId xmlns:a16="http://schemas.microsoft.com/office/drawing/2014/main" id="{96B041A9-6130-5246-8E0D-4AEE92178112}"/>
              </a:ext>
            </a:extLst>
          </p:cNvPr>
          <p:cNvSpPr txBox="1"/>
          <p:nvPr/>
        </p:nvSpPr>
        <p:spPr>
          <a:xfrm>
            <a:off x="113347" y="293751"/>
            <a:ext cx="231775" cy="269240"/>
          </a:xfrm>
          <a:prstGeom prst="rect">
            <a:avLst/>
          </a:prstGeom>
        </p:spPr>
        <p:txBody>
          <a:bodyPr vert="horz" wrap="square" lIns="0" tIns="12700" rIns="0" bIns="0" rtlCol="0">
            <a:spAutoFit/>
          </a:bodyPr>
          <a:lstStyle/>
          <a:p>
            <a:pPr marL="12700">
              <a:lnSpc>
                <a:spcPct val="100000"/>
              </a:lnSpc>
              <a:spcBef>
                <a:spcPts val="100"/>
              </a:spcBef>
            </a:pPr>
            <a:r>
              <a:rPr lang="en-US" sz="1600" dirty="0">
                <a:solidFill>
                  <a:srgbClr val="FFFFFF"/>
                </a:solidFill>
                <a:latin typeface="Carlito"/>
                <a:cs typeface="Carlito"/>
              </a:rPr>
              <a:t>03</a:t>
            </a:r>
            <a:endParaRPr sz="1600" dirty="0">
              <a:latin typeface="Carlito"/>
              <a:cs typeface="Carlito"/>
            </a:endParaRPr>
          </a:p>
        </p:txBody>
      </p:sp>
      <p:sp>
        <p:nvSpPr>
          <p:cNvPr id="43" name="Freeform 7">
            <a:extLst>
              <a:ext uri="{FF2B5EF4-FFF2-40B4-BE49-F238E27FC236}">
                <a16:creationId xmlns:a16="http://schemas.microsoft.com/office/drawing/2014/main" id="{7D858CBE-CEB9-4D42-BA95-D84D20C1A80A}"/>
              </a:ext>
            </a:extLst>
          </p:cNvPr>
          <p:cNvSpPr/>
          <p:nvPr/>
        </p:nvSpPr>
        <p:spPr>
          <a:xfrm>
            <a:off x="6907277" y="2772560"/>
            <a:ext cx="1140124" cy="1105728"/>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3"/>
            <a:stretch>
              <a:fillRect/>
            </a:stretch>
          </a:blipFill>
        </p:spPr>
      </p:sp>
      <p:sp>
        <p:nvSpPr>
          <p:cNvPr id="46" name="object 11">
            <a:extLst>
              <a:ext uri="{FF2B5EF4-FFF2-40B4-BE49-F238E27FC236}">
                <a16:creationId xmlns:a16="http://schemas.microsoft.com/office/drawing/2014/main" id="{62D9E9D2-8FDA-6E49-BB4E-2620F33823F0}"/>
              </a:ext>
            </a:extLst>
          </p:cNvPr>
          <p:cNvSpPr txBox="1"/>
          <p:nvPr/>
        </p:nvSpPr>
        <p:spPr>
          <a:xfrm>
            <a:off x="3768000" y="2290327"/>
            <a:ext cx="1995930" cy="220830"/>
          </a:xfrm>
          <a:prstGeom prst="rect">
            <a:avLst/>
          </a:prstGeom>
        </p:spPr>
        <p:txBody>
          <a:bodyPr vert="horz" wrap="square" lIns="0" tIns="10160" rIns="0" bIns="0" rtlCol="0">
            <a:spAutoFit/>
          </a:bodyPr>
          <a:lstStyle/>
          <a:p>
            <a:pPr marL="12700" marR="5080" algn="ctr">
              <a:lnSpc>
                <a:spcPct val="101200"/>
              </a:lnSpc>
              <a:spcBef>
                <a:spcPts val="80"/>
              </a:spcBef>
              <a:tabLst>
                <a:tab pos="297815" algn="l"/>
                <a:tab pos="298450" algn="l"/>
              </a:tabLst>
            </a:pPr>
            <a:r>
              <a:rPr lang="en-US" sz="1400" spc="-5" dirty="0">
                <a:solidFill>
                  <a:srgbClr val="222B32"/>
                </a:solidFill>
                <a:latin typeface="Carlito"/>
                <a:cs typeface="Carlito"/>
              </a:rPr>
              <a:t>iFarmer Agents</a:t>
            </a:r>
            <a:endParaRPr sz="1400" dirty="0">
              <a:solidFill>
                <a:srgbClr val="222B32"/>
              </a:solidFill>
              <a:latin typeface="Carlito"/>
              <a:cs typeface="Carlito"/>
            </a:endParaRPr>
          </a:p>
        </p:txBody>
      </p:sp>
      <p:pic>
        <p:nvPicPr>
          <p:cNvPr id="47" name="Picture 46" descr="A person in a blue shirt&#10;&#10;Description automatically generated">
            <a:extLst>
              <a:ext uri="{FF2B5EF4-FFF2-40B4-BE49-F238E27FC236}">
                <a16:creationId xmlns:a16="http://schemas.microsoft.com/office/drawing/2014/main" id="{CCE91B94-D336-9843-99E1-BBFCFDFE8CB3}"/>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325322" y="2556084"/>
            <a:ext cx="647938" cy="587952"/>
          </a:xfrm>
          <a:prstGeom prst="rect">
            <a:avLst/>
          </a:prstGeom>
        </p:spPr>
      </p:pic>
      <p:pic>
        <p:nvPicPr>
          <p:cNvPr id="54" name="Graphic 53" descr="Store">
            <a:extLst>
              <a:ext uri="{FF2B5EF4-FFF2-40B4-BE49-F238E27FC236}">
                <a16:creationId xmlns:a16="http://schemas.microsoft.com/office/drawing/2014/main" id="{EA678ECC-9617-284F-99EF-F2A19376E2E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tretch>
            <a:fillRect/>
          </a:stretch>
        </p:blipFill>
        <p:spPr>
          <a:xfrm>
            <a:off x="4289931" y="3397495"/>
            <a:ext cx="714697" cy="641852"/>
          </a:xfrm>
          <a:prstGeom prst="rect">
            <a:avLst/>
          </a:prstGeom>
        </p:spPr>
      </p:pic>
      <p:sp>
        <p:nvSpPr>
          <p:cNvPr id="55" name="object 11">
            <a:extLst>
              <a:ext uri="{FF2B5EF4-FFF2-40B4-BE49-F238E27FC236}">
                <a16:creationId xmlns:a16="http://schemas.microsoft.com/office/drawing/2014/main" id="{1B555010-3846-874B-9AFA-F432B815FC05}"/>
              </a:ext>
            </a:extLst>
          </p:cNvPr>
          <p:cNvSpPr txBox="1"/>
          <p:nvPr/>
        </p:nvSpPr>
        <p:spPr>
          <a:xfrm>
            <a:off x="3789462" y="4004888"/>
            <a:ext cx="1673596" cy="451277"/>
          </a:xfrm>
          <a:prstGeom prst="rect">
            <a:avLst/>
          </a:prstGeom>
        </p:spPr>
        <p:txBody>
          <a:bodyPr vert="horz" wrap="square" lIns="0" tIns="10160" rIns="0" bIns="0" rtlCol="0">
            <a:spAutoFit/>
          </a:bodyPr>
          <a:lstStyle/>
          <a:p>
            <a:pPr marL="12700" marR="5080" algn="ctr">
              <a:lnSpc>
                <a:spcPct val="101200"/>
              </a:lnSpc>
              <a:spcBef>
                <a:spcPts val="80"/>
              </a:spcBef>
              <a:tabLst>
                <a:tab pos="297815" algn="l"/>
                <a:tab pos="298450" algn="l"/>
              </a:tabLst>
            </a:pPr>
            <a:r>
              <a:rPr lang="en-US" sz="1400" spc="-5" dirty="0">
                <a:solidFill>
                  <a:srgbClr val="222B32"/>
                </a:solidFill>
                <a:latin typeface="Carlito"/>
                <a:cs typeface="Carlito"/>
              </a:rPr>
              <a:t>Partner input </a:t>
            </a:r>
          </a:p>
          <a:p>
            <a:pPr marL="12700" marR="5080" algn="ctr">
              <a:lnSpc>
                <a:spcPct val="101200"/>
              </a:lnSpc>
              <a:spcBef>
                <a:spcPts val="80"/>
              </a:spcBef>
              <a:tabLst>
                <a:tab pos="297815" algn="l"/>
                <a:tab pos="298450" algn="l"/>
              </a:tabLst>
            </a:pPr>
            <a:r>
              <a:rPr lang="en-US" sz="1400" spc="-5" dirty="0">
                <a:solidFill>
                  <a:srgbClr val="222B32"/>
                </a:solidFill>
                <a:latin typeface="Carlito"/>
                <a:cs typeface="Carlito"/>
              </a:rPr>
              <a:t>retailers</a:t>
            </a:r>
            <a:endParaRPr sz="1400" dirty="0">
              <a:solidFill>
                <a:srgbClr val="222B32"/>
              </a:solidFill>
              <a:latin typeface="Carlito"/>
              <a:cs typeface="Carlito"/>
            </a:endParaRPr>
          </a:p>
        </p:txBody>
      </p:sp>
      <p:pic>
        <p:nvPicPr>
          <p:cNvPr id="4" name="Graphic 3" descr="Satellite with solid fill">
            <a:extLst>
              <a:ext uri="{FF2B5EF4-FFF2-40B4-BE49-F238E27FC236}">
                <a16:creationId xmlns:a16="http://schemas.microsoft.com/office/drawing/2014/main" id="{0780D235-77A2-394F-9BF5-69959ADF4D8D}"/>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xmlns="" r:embed="rId26"/>
              </a:ext>
            </a:extLst>
          </a:blip>
          <a:stretch>
            <a:fillRect/>
          </a:stretch>
        </p:blipFill>
        <p:spPr>
          <a:xfrm>
            <a:off x="1172255" y="3023674"/>
            <a:ext cx="470789" cy="470789"/>
          </a:xfrm>
          <a:prstGeom prst="rect">
            <a:avLst/>
          </a:prstGeom>
        </p:spPr>
      </p:pic>
      <p:sp>
        <p:nvSpPr>
          <p:cNvPr id="87" name="Freeform 7">
            <a:extLst>
              <a:ext uri="{FF2B5EF4-FFF2-40B4-BE49-F238E27FC236}">
                <a16:creationId xmlns:a16="http://schemas.microsoft.com/office/drawing/2014/main" id="{B826F0BA-FA2D-8D4E-BA24-57A36ACEE988}"/>
              </a:ext>
            </a:extLst>
          </p:cNvPr>
          <p:cNvSpPr/>
          <p:nvPr/>
        </p:nvSpPr>
        <p:spPr>
          <a:xfrm>
            <a:off x="3027334" y="2762674"/>
            <a:ext cx="1140124" cy="1105728"/>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3"/>
            <a:stretch>
              <a:fillRect/>
            </a:stretch>
          </a:blipFill>
        </p:spPr>
      </p:sp>
      <p:cxnSp>
        <p:nvCxnSpPr>
          <p:cNvPr id="37" name="Straight Arrow Connector 36">
            <a:extLst>
              <a:ext uri="{FF2B5EF4-FFF2-40B4-BE49-F238E27FC236}">
                <a16:creationId xmlns:a16="http://schemas.microsoft.com/office/drawing/2014/main" id="{CEEA705D-916A-2F4D-AD93-7EC03BC8FABD}"/>
              </a:ext>
            </a:extLst>
          </p:cNvPr>
          <p:cNvCxnSpPr>
            <a:endCxn id="70" idx="1"/>
          </p:cNvCxnSpPr>
          <p:nvPr/>
        </p:nvCxnSpPr>
        <p:spPr>
          <a:xfrm>
            <a:off x="8047401" y="3280663"/>
            <a:ext cx="243164" cy="0"/>
          </a:xfrm>
          <a:prstGeom prst="straightConnector1">
            <a:avLst/>
          </a:prstGeom>
          <a:ln>
            <a:solidFill>
              <a:srgbClr val="1F497D"/>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677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18">
            <a:extLst>
              <a:ext uri="{FF2B5EF4-FFF2-40B4-BE49-F238E27FC236}">
                <a16:creationId xmlns:a16="http://schemas.microsoft.com/office/drawing/2014/main" id="{47EFAB1F-5AE5-7E20-35F3-544435283F89}"/>
              </a:ext>
            </a:extLst>
          </p:cNvPr>
          <p:cNvSpPr txBox="1">
            <a:spLocks noGrp="1"/>
          </p:cNvSpPr>
          <p:nvPr>
            <p:ph type="title"/>
          </p:nvPr>
        </p:nvSpPr>
        <p:spPr>
          <a:xfrm>
            <a:off x="3242792" y="411590"/>
            <a:ext cx="5518189" cy="443711"/>
          </a:xfrm>
          <a:prstGeom prst="rect">
            <a:avLst/>
          </a:prstGeom>
        </p:spPr>
        <p:txBody>
          <a:bodyPr vert="horz" wrap="square" lIns="0" tIns="12700" rIns="0" bIns="0" rtlCol="0">
            <a:spAutoFit/>
          </a:bodyPr>
          <a:lstStyle/>
          <a:p>
            <a:pPr marL="12700" algn="ctr">
              <a:lnSpc>
                <a:spcPct val="100000"/>
              </a:lnSpc>
              <a:spcBef>
                <a:spcPts val="100"/>
              </a:spcBef>
            </a:pPr>
            <a:r>
              <a:rPr lang="en-US" sz="2800" spc="-10" dirty="0">
                <a:solidFill>
                  <a:srgbClr val="222B32"/>
                </a:solidFill>
                <a:latin typeface="Trebuchet MS" panose="020B0603020202020204" pitchFamily="34" charset="0"/>
                <a:cs typeface="Carlito"/>
              </a:rPr>
              <a:t>One Stop Solution for the Farmers</a:t>
            </a:r>
            <a:endParaRPr sz="2800" dirty="0">
              <a:solidFill>
                <a:srgbClr val="222B32"/>
              </a:solidFill>
              <a:latin typeface="Trebuchet MS" panose="020B0603020202020204" pitchFamily="34" charset="0"/>
              <a:cs typeface="Carlito"/>
            </a:endParaRPr>
          </a:p>
        </p:txBody>
      </p:sp>
      <p:grpSp>
        <p:nvGrpSpPr>
          <p:cNvPr id="35" name="Group 34">
            <a:extLst>
              <a:ext uri="{FF2B5EF4-FFF2-40B4-BE49-F238E27FC236}">
                <a16:creationId xmlns:a16="http://schemas.microsoft.com/office/drawing/2014/main" id="{C86290F2-4B22-3080-46A6-8B09E5865A15}"/>
              </a:ext>
            </a:extLst>
          </p:cNvPr>
          <p:cNvGrpSpPr/>
          <p:nvPr/>
        </p:nvGrpSpPr>
        <p:grpSpPr>
          <a:xfrm>
            <a:off x="1476051" y="1073040"/>
            <a:ext cx="9239897" cy="2078969"/>
            <a:chOff x="970892" y="1018801"/>
            <a:chExt cx="10250218" cy="2410199"/>
          </a:xfrm>
        </p:grpSpPr>
        <p:pic>
          <p:nvPicPr>
            <p:cNvPr id="4" name="Picture 3" descr="A picture containing text, outdoor, sky, green&#10;&#10;Description automatically generated">
              <a:extLst>
                <a:ext uri="{FF2B5EF4-FFF2-40B4-BE49-F238E27FC236}">
                  <a16:creationId xmlns:a16="http://schemas.microsoft.com/office/drawing/2014/main" id="{A6E9A610-CF11-9ADC-F977-B39DE4F3D79A}"/>
                </a:ext>
              </a:extLst>
            </p:cNvPr>
            <p:cNvPicPr>
              <a:picLocks noChangeAspect="1"/>
            </p:cNvPicPr>
            <p:nvPr/>
          </p:nvPicPr>
          <p:blipFill rotWithShape="1">
            <a:blip r:embed="rId2">
              <a:extLst>
                <a:ext uri="{28A0092B-C50C-407E-A947-70E740481C1C}">
                  <a14:useLocalDpi xmlns:a14="http://schemas.microsoft.com/office/drawing/2010/main" val="0"/>
                </a:ext>
              </a:extLst>
            </a:blip>
            <a:srcRect l="9337" r="15663"/>
            <a:stretch/>
          </p:blipFill>
          <p:spPr>
            <a:xfrm>
              <a:off x="970892" y="1018802"/>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8" name="Picture 7" descr="A picture containing text, outdoor&#10;&#10;Description automatically generated">
              <a:extLst>
                <a:ext uri="{FF2B5EF4-FFF2-40B4-BE49-F238E27FC236}">
                  <a16:creationId xmlns:a16="http://schemas.microsoft.com/office/drawing/2014/main" id="{C9F78A58-A9AF-ECAE-E057-9183043F1CA0}"/>
                </a:ext>
              </a:extLst>
            </p:cNvPr>
            <p:cNvPicPr>
              <a:picLocks noChangeAspect="1"/>
            </p:cNvPicPr>
            <p:nvPr/>
          </p:nvPicPr>
          <p:blipFill rotWithShape="1">
            <a:blip r:embed="rId3">
              <a:extLst>
                <a:ext uri="{28A0092B-C50C-407E-A947-70E740481C1C}">
                  <a14:useLocalDpi xmlns:a14="http://schemas.microsoft.com/office/drawing/2010/main" val="0"/>
                </a:ext>
              </a:extLst>
            </a:blip>
            <a:srcRect l="7208" r="17792"/>
            <a:stretch/>
          </p:blipFill>
          <p:spPr>
            <a:xfrm>
              <a:off x="3581400" y="1018802"/>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10" name="Picture 9" descr="A group of people sitting outside a store&#10;&#10;Description automatically generated with medium confidence">
              <a:extLst>
                <a:ext uri="{FF2B5EF4-FFF2-40B4-BE49-F238E27FC236}">
                  <a16:creationId xmlns:a16="http://schemas.microsoft.com/office/drawing/2014/main" id="{A07A050B-227A-8C84-7F66-FEDEC9BA1FA1}"/>
                </a:ext>
              </a:extLst>
            </p:cNvPr>
            <p:cNvPicPr>
              <a:picLocks noChangeAspect="1"/>
            </p:cNvPicPr>
            <p:nvPr/>
          </p:nvPicPr>
          <p:blipFill rotWithShape="1">
            <a:blip r:embed="rId4">
              <a:extLst>
                <a:ext uri="{28A0092B-C50C-407E-A947-70E740481C1C}">
                  <a14:useLocalDpi xmlns:a14="http://schemas.microsoft.com/office/drawing/2010/main" val="0"/>
                </a:ext>
              </a:extLst>
            </a:blip>
            <a:srcRect l="13781" r="11470" b="2"/>
            <a:stretch/>
          </p:blipFill>
          <p:spPr>
            <a:xfrm>
              <a:off x="6191908" y="1018802"/>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15" name="Picture 14">
              <a:extLst>
                <a:ext uri="{FF2B5EF4-FFF2-40B4-BE49-F238E27FC236}">
                  <a16:creationId xmlns:a16="http://schemas.microsoft.com/office/drawing/2014/main" id="{DF3A9B36-7AA8-7A2B-34E7-63289A247D0B}"/>
                </a:ext>
              </a:extLst>
            </p:cNvPr>
            <p:cNvPicPr>
              <a:picLocks noChangeAspect="1"/>
            </p:cNvPicPr>
            <p:nvPr/>
          </p:nvPicPr>
          <p:blipFill>
            <a:blip r:embed="rId5">
              <a:extLst>
                <a:ext uri="{28A0092B-C50C-407E-A947-70E740481C1C}">
                  <a14:useLocalDpi xmlns:a14="http://schemas.microsoft.com/office/drawing/2010/main" val="0"/>
                </a:ext>
              </a:extLst>
            </a:blip>
            <a:srcRect l="10810" r="10810"/>
            <a:stretch/>
          </p:blipFill>
          <p:spPr>
            <a:xfrm>
              <a:off x="8810912" y="1018801"/>
              <a:ext cx="2410198" cy="2410199"/>
            </a:xfrm>
            <a:prstGeom prst="ellipse">
              <a:avLst/>
            </a:prstGeom>
          </p:spPr>
        </p:pic>
      </p:grpSp>
      <p:pic>
        <p:nvPicPr>
          <p:cNvPr id="19" name="Graphic 18" descr="Farmer female with solid fill">
            <a:extLst>
              <a:ext uri="{FF2B5EF4-FFF2-40B4-BE49-F238E27FC236}">
                <a16:creationId xmlns:a16="http://schemas.microsoft.com/office/drawing/2014/main" id="{C0D01793-8C46-C177-BE84-1EFE8505087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277508" y="4648200"/>
            <a:ext cx="914400" cy="914400"/>
          </a:xfrm>
          <a:prstGeom prst="rect">
            <a:avLst/>
          </a:prstGeom>
        </p:spPr>
      </p:pic>
      <p:pic>
        <p:nvPicPr>
          <p:cNvPr id="21" name="Graphic 20" descr="Farmer male with solid fill">
            <a:extLst>
              <a:ext uri="{FF2B5EF4-FFF2-40B4-BE49-F238E27FC236}">
                <a16:creationId xmlns:a16="http://schemas.microsoft.com/office/drawing/2014/main" id="{68933339-16D2-EC74-723E-F6E9D21B39F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5929499" y="4635285"/>
            <a:ext cx="914400" cy="914400"/>
          </a:xfrm>
          <a:prstGeom prst="rect">
            <a:avLst/>
          </a:prstGeom>
        </p:spPr>
      </p:pic>
      <p:cxnSp>
        <p:nvCxnSpPr>
          <p:cNvPr id="23" name="Straight Arrow Connector 22">
            <a:extLst>
              <a:ext uri="{FF2B5EF4-FFF2-40B4-BE49-F238E27FC236}">
                <a16:creationId xmlns:a16="http://schemas.microsoft.com/office/drawing/2014/main" id="{CD2229E3-B2C1-5B0B-9270-3CA3B71E011B}"/>
              </a:ext>
            </a:extLst>
          </p:cNvPr>
          <p:cNvCxnSpPr>
            <a:cxnSpLocks/>
          </p:cNvCxnSpPr>
          <p:nvPr/>
        </p:nvCxnSpPr>
        <p:spPr>
          <a:xfrm flipV="1">
            <a:off x="6096000" y="3048000"/>
            <a:ext cx="0" cy="1587285"/>
          </a:xfrm>
          <a:prstGeom prst="straightConnector1">
            <a:avLst/>
          </a:prstGeom>
          <a:ln>
            <a:solidFill>
              <a:srgbClr val="1F497D"/>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6001628-EDAB-5BE8-FCA8-3D3DC262DB59}"/>
              </a:ext>
            </a:extLst>
          </p:cNvPr>
          <p:cNvSpPr txBox="1"/>
          <p:nvPr/>
        </p:nvSpPr>
        <p:spPr>
          <a:xfrm>
            <a:off x="6191908" y="3541693"/>
            <a:ext cx="4933285" cy="738664"/>
          </a:xfrm>
          <a:prstGeom prst="rect">
            <a:avLst/>
          </a:prstGeom>
          <a:noFill/>
        </p:spPr>
        <p:txBody>
          <a:bodyPr wrap="square" rtlCol="0">
            <a:spAutoFit/>
          </a:bodyPr>
          <a:lstStyle/>
          <a:p>
            <a:r>
              <a:rPr lang="en-US" sz="1400" dirty="0">
                <a:solidFill>
                  <a:srgbClr val="222B32"/>
                </a:solidFill>
                <a:highlight>
                  <a:srgbClr val="DDA934"/>
                </a:highlight>
                <a:latin typeface="Carlito" panose="020F0502020204030204" pitchFamily="34" charset="0"/>
                <a:cs typeface="Carlito" panose="020F0502020204030204" pitchFamily="34" charset="0"/>
              </a:rPr>
              <a:t>iFarmer centers are branded  partner Agri-input retail shops, which serve as a one-stop solution for the farmers to apply for financing, buy input, get advisory services and sell their produce </a:t>
            </a:r>
          </a:p>
        </p:txBody>
      </p:sp>
      <p:pic>
        <p:nvPicPr>
          <p:cNvPr id="27" name="Graphic 26" descr="Call center with solid fill">
            <a:extLst>
              <a:ext uri="{FF2B5EF4-FFF2-40B4-BE49-F238E27FC236}">
                <a16:creationId xmlns:a16="http://schemas.microsoft.com/office/drawing/2014/main" id="{80A42296-65F1-75CF-9DFE-C88D9F212E9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970892" y="4621380"/>
            <a:ext cx="914400" cy="914400"/>
          </a:xfrm>
          <a:prstGeom prst="rect">
            <a:avLst/>
          </a:prstGeom>
        </p:spPr>
      </p:pic>
      <p:cxnSp>
        <p:nvCxnSpPr>
          <p:cNvPr id="29" name="Straight Arrow Connector 28">
            <a:extLst>
              <a:ext uri="{FF2B5EF4-FFF2-40B4-BE49-F238E27FC236}">
                <a16:creationId xmlns:a16="http://schemas.microsoft.com/office/drawing/2014/main" id="{DC8107FC-0752-765E-E6B6-6E1F4EC70E17}"/>
              </a:ext>
            </a:extLst>
          </p:cNvPr>
          <p:cNvCxnSpPr/>
          <p:nvPr/>
        </p:nvCxnSpPr>
        <p:spPr>
          <a:xfrm flipH="1">
            <a:off x="1981200" y="5105400"/>
            <a:ext cx="3200400" cy="0"/>
          </a:xfrm>
          <a:prstGeom prst="straightConnector1">
            <a:avLst/>
          </a:prstGeom>
          <a:ln>
            <a:solidFill>
              <a:srgbClr val="1F497D"/>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2EB46591-C74B-5279-D3C3-02702468F72F}"/>
              </a:ext>
            </a:extLst>
          </p:cNvPr>
          <p:cNvSpPr txBox="1"/>
          <p:nvPr/>
        </p:nvSpPr>
        <p:spPr>
          <a:xfrm>
            <a:off x="1948404" y="4495800"/>
            <a:ext cx="3586003" cy="523220"/>
          </a:xfrm>
          <a:prstGeom prst="rect">
            <a:avLst/>
          </a:prstGeom>
          <a:noFill/>
        </p:spPr>
        <p:txBody>
          <a:bodyPr wrap="square" rtlCol="0">
            <a:spAutoFit/>
          </a:bodyPr>
          <a:lstStyle/>
          <a:p>
            <a:r>
              <a:rPr lang="en-US" sz="1400" dirty="0">
                <a:solidFill>
                  <a:srgbClr val="222B32"/>
                </a:solidFill>
                <a:highlight>
                  <a:srgbClr val="DDA934"/>
                </a:highlight>
                <a:latin typeface="Carlito" panose="020F0502020204030204" pitchFamily="34" charset="0"/>
                <a:cs typeface="Carlito" panose="020F0502020204030204" pitchFamily="34" charset="0"/>
              </a:rPr>
              <a:t>Farmers can receive advisories, ask questions, and order input through the call center </a:t>
            </a:r>
          </a:p>
        </p:txBody>
      </p:sp>
      <p:cxnSp>
        <p:nvCxnSpPr>
          <p:cNvPr id="32" name="Straight Arrow Connector 31">
            <a:extLst>
              <a:ext uri="{FF2B5EF4-FFF2-40B4-BE49-F238E27FC236}">
                <a16:creationId xmlns:a16="http://schemas.microsoft.com/office/drawing/2014/main" id="{D634AF7F-AB15-AFF7-D985-324A8C117E76}"/>
              </a:ext>
            </a:extLst>
          </p:cNvPr>
          <p:cNvCxnSpPr>
            <a:cxnSpLocks/>
            <a:stCxn id="21" idx="3"/>
          </p:cNvCxnSpPr>
          <p:nvPr/>
        </p:nvCxnSpPr>
        <p:spPr>
          <a:xfrm>
            <a:off x="6843899" y="5092485"/>
            <a:ext cx="3316957" cy="0"/>
          </a:xfrm>
          <a:prstGeom prst="straightConnector1">
            <a:avLst/>
          </a:prstGeom>
          <a:ln>
            <a:solidFill>
              <a:srgbClr val="1F497D"/>
            </a:solidFill>
            <a:tailEnd type="triangle"/>
          </a:ln>
        </p:spPr>
        <p:style>
          <a:lnRef idx="1">
            <a:schemeClr val="accent1"/>
          </a:lnRef>
          <a:fillRef idx="0">
            <a:schemeClr val="accent1"/>
          </a:fillRef>
          <a:effectRef idx="0">
            <a:schemeClr val="accent1"/>
          </a:effectRef>
          <a:fontRef idx="minor">
            <a:schemeClr val="tx1"/>
          </a:fontRef>
        </p:style>
      </p:cxnSp>
      <p:pic>
        <p:nvPicPr>
          <p:cNvPr id="33" name="Picture 32" descr="A person in a blue shirt&#10;&#10;Description automatically generated">
            <a:extLst>
              <a:ext uri="{FF2B5EF4-FFF2-40B4-BE49-F238E27FC236}">
                <a16:creationId xmlns:a16="http://schemas.microsoft.com/office/drawing/2014/main" id="{9CED9CF6-C941-3CE6-FD9B-3157E32AFC5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160856" y="4427978"/>
            <a:ext cx="914400" cy="829745"/>
          </a:xfrm>
          <a:prstGeom prst="rect">
            <a:avLst/>
          </a:prstGeom>
        </p:spPr>
      </p:pic>
      <p:sp>
        <p:nvSpPr>
          <p:cNvPr id="34" name="TextBox 33">
            <a:extLst>
              <a:ext uri="{FF2B5EF4-FFF2-40B4-BE49-F238E27FC236}">
                <a16:creationId xmlns:a16="http://schemas.microsoft.com/office/drawing/2014/main" id="{416ADBB4-5C62-AEE5-9967-637A01875AD4}"/>
              </a:ext>
            </a:extLst>
          </p:cNvPr>
          <p:cNvSpPr txBox="1"/>
          <p:nvPr/>
        </p:nvSpPr>
        <p:spPr>
          <a:xfrm>
            <a:off x="6843899" y="5257723"/>
            <a:ext cx="4814701" cy="738664"/>
          </a:xfrm>
          <a:prstGeom prst="rect">
            <a:avLst/>
          </a:prstGeom>
          <a:noFill/>
        </p:spPr>
        <p:txBody>
          <a:bodyPr wrap="square" rtlCol="0">
            <a:spAutoFit/>
          </a:bodyPr>
          <a:lstStyle/>
          <a:p>
            <a:r>
              <a:rPr lang="en-US" sz="1400" dirty="0">
                <a:solidFill>
                  <a:srgbClr val="222B32"/>
                </a:solidFill>
                <a:highlight>
                  <a:srgbClr val="DDA934"/>
                </a:highlight>
                <a:latin typeface="Carlito" panose="020F0502020204030204" pitchFamily="34" charset="0"/>
                <a:cs typeface="Carlito" panose="020F0502020204030204" pitchFamily="34" charset="0"/>
              </a:rPr>
              <a:t>iFarmer field facilitators work as last-mile aggregators of data, help connect farmers with iFarmer Centers, and organize field training and other interactions with the farmers </a:t>
            </a:r>
          </a:p>
        </p:txBody>
      </p:sp>
    </p:spTree>
    <p:extLst>
      <p:ext uri="{BB962C8B-B14F-4D97-AF65-F5344CB8AC3E}">
        <p14:creationId xmlns:p14="http://schemas.microsoft.com/office/powerpoint/2010/main" val="2367416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Farmer female with solid fill">
            <a:extLst>
              <a:ext uri="{FF2B5EF4-FFF2-40B4-BE49-F238E27FC236}">
                <a16:creationId xmlns:a16="http://schemas.microsoft.com/office/drawing/2014/main" id="{93C2C7C9-EA8D-872A-B221-20B4384FA46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8078765" y="3382520"/>
            <a:ext cx="914400" cy="914400"/>
          </a:xfrm>
          <a:prstGeom prst="rect">
            <a:avLst/>
          </a:prstGeom>
        </p:spPr>
      </p:pic>
      <p:pic>
        <p:nvPicPr>
          <p:cNvPr id="5" name="Graphic 4" descr="Farmer male with solid fill">
            <a:extLst>
              <a:ext uri="{FF2B5EF4-FFF2-40B4-BE49-F238E27FC236}">
                <a16:creationId xmlns:a16="http://schemas.microsoft.com/office/drawing/2014/main" id="{7387BE6D-AFBC-150F-118B-59B5216B49A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8789965" y="3382520"/>
            <a:ext cx="914400" cy="914400"/>
          </a:xfrm>
          <a:prstGeom prst="rect">
            <a:avLst/>
          </a:prstGeom>
        </p:spPr>
      </p:pic>
      <p:pic>
        <p:nvPicPr>
          <p:cNvPr id="7" name="Graphic 6" descr="Group of people outline">
            <a:extLst>
              <a:ext uri="{FF2B5EF4-FFF2-40B4-BE49-F238E27FC236}">
                <a16:creationId xmlns:a16="http://schemas.microsoft.com/office/drawing/2014/main" id="{568E8C5A-F9E3-550E-D8C4-F009E87764F8}"/>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38200" y="2129971"/>
            <a:ext cx="1516743" cy="1516743"/>
          </a:xfrm>
          <a:prstGeom prst="rect">
            <a:avLst/>
          </a:prstGeom>
        </p:spPr>
      </p:pic>
      <p:sp>
        <p:nvSpPr>
          <p:cNvPr id="8" name="object 11">
            <a:extLst>
              <a:ext uri="{FF2B5EF4-FFF2-40B4-BE49-F238E27FC236}">
                <a16:creationId xmlns:a16="http://schemas.microsoft.com/office/drawing/2014/main" id="{300A11B7-CD96-900E-4055-2506ABD3BC04}"/>
              </a:ext>
            </a:extLst>
          </p:cNvPr>
          <p:cNvSpPr txBox="1"/>
          <p:nvPr/>
        </p:nvSpPr>
        <p:spPr>
          <a:xfrm>
            <a:off x="2354943" y="2388720"/>
            <a:ext cx="3039318" cy="748282"/>
          </a:xfrm>
          <a:prstGeom prst="rect">
            <a:avLst/>
          </a:prstGeom>
        </p:spPr>
        <p:txBody>
          <a:bodyPr vert="horz" wrap="square" lIns="0" tIns="10160" rIns="0" bIns="0" rtlCol="0">
            <a:spAutoFit/>
          </a:bodyPr>
          <a:lstStyle/>
          <a:p>
            <a:pPr marL="12700" marR="5080" algn="ctr">
              <a:lnSpc>
                <a:spcPct val="101200"/>
              </a:lnSpc>
              <a:spcBef>
                <a:spcPts val="80"/>
              </a:spcBef>
              <a:tabLst>
                <a:tab pos="297815" algn="l"/>
                <a:tab pos="298450" algn="l"/>
              </a:tabLst>
            </a:pPr>
            <a:r>
              <a:rPr lang="en-US" sz="1600" spc="-5" dirty="0">
                <a:latin typeface="Carlito"/>
                <a:cs typeface="Carlito"/>
              </a:rPr>
              <a:t>Individuals can use iFarmer App to fund insured farms  and can earn upto 20% annualized return</a:t>
            </a:r>
            <a:endParaRPr sz="1600" dirty="0">
              <a:latin typeface="Carlito"/>
              <a:cs typeface="Carlito"/>
            </a:endParaRPr>
          </a:p>
        </p:txBody>
      </p:sp>
      <p:pic>
        <p:nvPicPr>
          <p:cNvPr id="10" name="Graphic 9" descr="Mortgage with solid fill">
            <a:extLst>
              <a:ext uri="{FF2B5EF4-FFF2-40B4-BE49-F238E27FC236}">
                <a16:creationId xmlns:a16="http://schemas.microsoft.com/office/drawing/2014/main" id="{979926F8-3568-F502-7514-8D59B633C919}"/>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5034203" y="3382521"/>
            <a:ext cx="914400" cy="914400"/>
          </a:xfrm>
          <a:prstGeom prst="rect">
            <a:avLst/>
          </a:prstGeom>
        </p:spPr>
      </p:pic>
      <p:cxnSp>
        <p:nvCxnSpPr>
          <p:cNvPr id="12" name="Elbow Connector 11">
            <a:extLst>
              <a:ext uri="{FF2B5EF4-FFF2-40B4-BE49-F238E27FC236}">
                <a16:creationId xmlns:a16="http://schemas.microsoft.com/office/drawing/2014/main" id="{38F29A1B-CEB5-73D1-15D9-92F2AAE6802A}"/>
              </a:ext>
            </a:extLst>
          </p:cNvPr>
          <p:cNvCxnSpPr>
            <a:stCxn id="7" idx="2"/>
            <a:endCxn id="10" idx="1"/>
          </p:cNvCxnSpPr>
          <p:nvPr/>
        </p:nvCxnSpPr>
        <p:spPr>
          <a:xfrm rot="16200000" flipH="1">
            <a:off x="3218884" y="2024401"/>
            <a:ext cx="193007" cy="3437631"/>
          </a:xfrm>
          <a:prstGeom prst="bentConnector2">
            <a:avLst/>
          </a:prstGeom>
          <a:ln>
            <a:solidFill>
              <a:srgbClr val="28508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08B11C0-E0A1-66DB-F0BE-7210C7F7FA93}"/>
              </a:ext>
            </a:extLst>
          </p:cNvPr>
          <p:cNvCxnSpPr>
            <a:stCxn id="10" idx="3"/>
            <a:endCxn id="4" idx="1"/>
          </p:cNvCxnSpPr>
          <p:nvPr/>
        </p:nvCxnSpPr>
        <p:spPr>
          <a:xfrm flipV="1">
            <a:off x="5948603" y="3839720"/>
            <a:ext cx="2130162" cy="1"/>
          </a:xfrm>
          <a:prstGeom prst="straightConnector1">
            <a:avLst/>
          </a:prstGeom>
          <a:ln>
            <a:solidFill>
              <a:srgbClr val="222932"/>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A4D3984-463F-05EB-BAAC-04FF005477AA}"/>
              </a:ext>
            </a:extLst>
          </p:cNvPr>
          <p:cNvSpPr txBox="1"/>
          <p:nvPr/>
        </p:nvSpPr>
        <p:spPr>
          <a:xfrm>
            <a:off x="6032251" y="2375811"/>
            <a:ext cx="4264996" cy="830356"/>
          </a:xfrm>
          <a:prstGeom prst="rect">
            <a:avLst/>
          </a:prstGeom>
          <a:noFill/>
        </p:spPr>
        <p:txBody>
          <a:bodyPr wrap="square">
            <a:spAutoFit/>
          </a:bodyPr>
          <a:lstStyle/>
          <a:p>
            <a:pPr marL="12700" marR="5080" algn="ctr">
              <a:lnSpc>
                <a:spcPct val="101200"/>
              </a:lnSpc>
              <a:spcBef>
                <a:spcPts val="80"/>
              </a:spcBef>
              <a:tabLst>
                <a:tab pos="297815" algn="l"/>
                <a:tab pos="298450" algn="l"/>
              </a:tabLst>
            </a:pPr>
            <a:r>
              <a:rPr lang="en-US" sz="1600" spc="-5" dirty="0">
                <a:latin typeface="Carlito"/>
                <a:cs typeface="Carlito"/>
              </a:rPr>
              <a:t>iFarmer channels the fund to the farmers sells quality, provide advisory, and help to sell the produce </a:t>
            </a:r>
            <a:endParaRPr lang="en-US" sz="1600" dirty="0">
              <a:latin typeface="Carlito"/>
              <a:cs typeface="Carlito"/>
            </a:endParaRPr>
          </a:p>
        </p:txBody>
      </p:sp>
      <p:sp>
        <p:nvSpPr>
          <p:cNvPr id="18" name="Title 1">
            <a:extLst>
              <a:ext uri="{FF2B5EF4-FFF2-40B4-BE49-F238E27FC236}">
                <a16:creationId xmlns:a16="http://schemas.microsoft.com/office/drawing/2014/main" id="{0C3F080B-68A1-F521-3FB1-E4F80F2E3ACA}"/>
              </a:ext>
            </a:extLst>
          </p:cNvPr>
          <p:cNvSpPr>
            <a:spLocks noGrp="1"/>
          </p:cNvSpPr>
          <p:nvPr>
            <p:ph type="title"/>
          </p:nvPr>
        </p:nvSpPr>
        <p:spPr/>
        <p:txBody>
          <a:bodyPr>
            <a:normAutofit/>
          </a:bodyPr>
          <a:lstStyle/>
          <a:p>
            <a:r>
              <a:rPr lang="en-MM" sz="3600" dirty="0">
                <a:latin typeface="Trebuchet MS" panose="020B0703020202090204" pitchFamily="34" charset="0"/>
              </a:rPr>
              <a:t>Innovation in access to finance for the farmers </a:t>
            </a:r>
          </a:p>
        </p:txBody>
      </p:sp>
      <p:pic>
        <p:nvPicPr>
          <p:cNvPr id="19" name="Picture 3">
            <a:extLst>
              <a:ext uri="{FF2B5EF4-FFF2-40B4-BE49-F238E27FC236}">
                <a16:creationId xmlns:a16="http://schemas.microsoft.com/office/drawing/2014/main" id="{6705420A-E1BA-0BA1-EF5A-0964E786269B}"/>
              </a:ext>
            </a:extLst>
          </p:cNvPr>
          <p:cNvPicPr>
            <a:picLocks noChangeAspect="1"/>
          </p:cNvPicPr>
          <p:nvPr/>
        </p:nvPicPr>
        <p:blipFill>
          <a:blip r:embed="rId10"/>
          <a:srcRect/>
          <a:stretch>
            <a:fillRect/>
          </a:stretch>
        </p:blipFill>
        <p:spPr>
          <a:xfrm>
            <a:off x="4934273" y="4617975"/>
            <a:ext cx="1350412" cy="933472"/>
          </a:xfrm>
          <a:prstGeom prst="rect">
            <a:avLst/>
          </a:prstGeom>
          <a:noFill/>
        </p:spPr>
      </p:pic>
      <p:cxnSp>
        <p:nvCxnSpPr>
          <p:cNvPr id="21" name="Straight Arrow Connector 20">
            <a:extLst>
              <a:ext uri="{FF2B5EF4-FFF2-40B4-BE49-F238E27FC236}">
                <a16:creationId xmlns:a16="http://schemas.microsoft.com/office/drawing/2014/main" id="{7B2548B2-54FA-B2D1-CA62-B2E958844F5A}"/>
              </a:ext>
            </a:extLst>
          </p:cNvPr>
          <p:cNvCxnSpPr>
            <a:endCxn id="19" idx="1"/>
          </p:cNvCxnSpPr>
          <p:nvPr/>
        </p:nvCxnSpPr>
        <p:spPr>
          <a:xfrm>
            <a:off x="1729946" y="5084711"/>
            <a:ext cx="3204327" cy="0"/>
          </a:xfrm>
          <a:prstGeom prst="straightConnector1">
            <a:avLst/>
          </a:prstGeom>
          <a:ln>
            <a:solidFill>
              <a:srgbClr val="22293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a:extLst>
              <a:ext uri="{FF2B5EF4-FFF2-40B4-BE49-F238E27FC236}">
                <a16:creationId xmlns:a16="http://schemas.microsoft.com/office/drawing/2014/main" id="{C85038CA-1FB0-E72E-9BFF-A25918E985E4}"/>
              </a:ext>
            </a:extLst>
          </p:cNvPr>
          <p:cNvCxnSpPr>
            <a:stCxn id="19" idx="3"/>
            <a:endCxn id="5" idx="2"/>
          </p:cNvCxnSpPr>
          <p:nvPr/>
        </p:nvCxnSpPr>
        <p:spPr>
          <a:xfrm flipV="1">
            <a:off x="6284685" y="4296920"/>
            <a:ext cx="2962480" cy="787791"/>
          </a:xfrm>
          <a:prstGeom prst="bentConnector2">
            <a:avLst/>
          </a:prstGeom>
          <a:ln>
            <a:solidFill>
              <a:srgbClr val="222932"/>
            </a:solidFill>
            <a:tailEnd type="triangle"/>
          </a:ln>
        </p:spPr>
        <p:style>
          <a:lnRef idx="1">
            <a:schemeClr val="accent1"/>
          </a:lnRef>
          <a:fillRef idx="0">
            <a:schemeClr val="accent1"/>
          </a:fillRef>
          <a:effectRef idx="0">
            <a:schemeClr val="accent1"/>
          </a:effectRef>
          <a:fontRef idx="minor">
            <a:schemeClr val="tx1"/>
          </a:fontRef>
        </p:style>
      </p:cxnSp>
      <p:pic>
        <p:nvPicPr>
          <p:cNvPr id="25" name="Graphic 24" descr="Bank with solid fill">
            <a:extLst>
              <a:ext uri="{FF2B5EF4-FFF2-40B4-BE49-F238E27FC236}">
                <a16:creationId xmlns:a16="http://schemas.microsoft.com/office/drawing/2014/main" id="{55854836-3690-2C60-7EBC-F781CDA81E5A}"/>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838200" y="4442061"/>
            <a:ext cx="914400" cy="914400"/>
          </a:xfrm>
          <a:prstGeom prst="rect">
            <a:avLst/>
          </a:prstGeom>
        </p:spPr>
      </p:pic>
      <p:sp>
        <p:nvSpPr>
          <p:cNvPr id="26" name="object 11">
            <a:extLst>
              <a:ext uri="{FF2B5EF4-FFF2-40B4-BE49-F238E27FC236}">
                <a16:creationId xmlns:a16="http://schemas.microsoft.com/office/drawing/2014/main" id="{A80048F6-9FCF-AC98-2797-7798C04952FA}"/>
              </a:ext>
            </a:extLst>
          </p:cNvPr>
          <p:cNvSpPr txBox="1"/>
          <p:nvPr/>
        </p:nvSpPr>
        <p:spPr>
          <a:xfrm>
            <a:off x="3874602" y="5551447"/>
            <a:ext cx="3039318" cy="748282"/>
          </a:xfrm>
          <a:prstGeom prst="rect">
            <a:avLst/>
          </a:prstGeom>
        </p:spPr>
        <p:txBody>
          <a:bodyPr vert="horz" wrap="square" lIns="0" tIns="10160" rIns="0" bIns="0" rtlCol="0">
            <a:spAutoFit/>
          </a:bodyPr>
          <a:lstStyle/>
          <a:p>
            <a:pPr marL="12700" marR="5080" algn="ctr">
              <a:lnSpc>
                <a:spcPct val="101200"/>
              </a:lnSpc>
              <a:spcBef>
                <a:spcPts val="80"/>
              </a:spcBef>
              <a:tabLst>
                <a:tab pos="297815" algn="l"/>
                <a:tab pos="298450" algn="l"/>
              </a:tabLst>
            </a:pPr>
            <a:r>
              <a:rPr lang="en-US" sz="1600" spc="-5" dirty="0">
                <a:latin typeface="Carlito"/>
                <a:cs typeface="Carlito"/>
              </a:rPr>
              <a:t>Banks use iFarmer dashboard and risk score to give loans to the farmers without any collateral </a:t>
            </a:r>
            <a:endParaRPr sz="1600" dirty="0">
              <a:latin typeface="Carlito"/>
              <a:cs typeface="Carlito"/>
            </a:endParaRPr>
          </a:p>
        </p:txBody>
      </p:sp>
      <p:sp>
        <p:nvSpPr>
          <p:cNvPr id="27" name="object 11">
            <a:extLst>
              <a:ext uri="{FF2B5EF4-FFF2-40B4-BE49-F238E27FC236}">
                <a16:creationId xmlns:a16="http://schemas.microsoft.com/office/drawing/2014/main" id="{AE5FB5BB-2FE6-7837-CF1A-491518CBBC1C}"/>
              </a:ext>
            </a:extLst>
          </p:cNvPr>
          <p:cNvSpPr txBox="1"/>
          <p:nvPr/>
        </p:nvSpPr>
        <p:spPr>
          <a:xfrm>
            <a:off x="9247165" y="4296920"/>
            <a:ext cx="2425260" cy="748282"/>
          </a:xfrm>
          <a:prstGeom prst="rect">
            <a:avLst/>
          </a:prstGeom>
        </p:spPr>
        <p:txBody>
          <a:bodyPr vert="horz" wrap="square" lIns="0" tIns="10160" rIns="0" bIns="0" rtlCol="0">
            <a:spAutoFit/>
          </a:bodyPr>
          <a:lstStyle/>
          <a:p>
            <a:pPr marL="12700" marR="5080" algn="ctr">
              <a:lnSpc>
                <a:spcPct val="101200"/>
              </a:lnSpc>
              <a:spcBef>
                <a:spcPts val="80"/>
              </a:spcBef>
              <a:tabLst>
                <a:tab pos="297815" algn="l"/>
                <a:tab pos="298450" algn="l"/>
              </a:tabLst>
            </a:pPr>
            <a:r>
              <a:rPr lang="en-US" sz="1600" spc="-5" dirty="0">
                <a:latin typeface="Carlito"/>
                <a:cs typeface="Carlito"/>
              </a:rPr>
              <a:t>Farmers can choose if they want retail investment or bank financing </a:t>
            </a:r>
            <a:endParaRPr sz="1600" dirty="0">
              <a:latin typeface="Carlito"/>
              <a:cs typeface="Carlito"/>
            </a:endParaRPr>
          </a:p>
        </p:txBody>
      </p:sp>
    </p:spTree>
    <p:extLst>
      <p:ext uri="{BB962C8B-B14F-4D97-AF65-F5344CB8AC3E}">
        <p14:creationId xmlns:p14="http://schemas.microsoft.com/office/powerpoint/2010/main" val="39051810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8"/>
          <p:cNvSpPr txBox="1"/>
          <p:nvPr/>
        </p:nvSpPr>
        <p:spPr>
          <a:xfrm>
            <a:off x="726552" y="349500"/>
            <a:ext cx="10629900" cy="443711"/>
          </a:xfrm>
          <a:prstGeom prst="rect">
            <a:avLst/>
          </a:prstGeom>
        </p:spPr>
        <p:txBody>
          <a:bodyPr vert="horz" wrap="square" lIns="0" tIns="12700" rIns="0" bIns="0" rtlCol="0">
            <a:spAutoFit/>
          </a:bodyPr>
          <a:lstStyle>
            <a:lvl1pPr>
              <a:defRPr>
                <a:latin typeface="+mj-lt"/>
                <a:ea typeface="+mj-ea"/>
                <a:cs typeface="+mj-cs"/>
              </a:defRPr>
            </a:lvl1pPr>
          </a:lstStyle>
          <a:p>
            <a:pPr algn="ctr"/>
            <a:r>
              <a:rPr lang="en-US" sz="2800" dirty="0">
                <a:latin typeface="Trebuchet MS" panose="020B0603020202020204" pitchFamily="34" charset="0"/>
              </a:rPr>
              <a:t>Tech Enabled Operations and proprietary farm-level data</a:t>
            </a:r>
          </a:p>
        </p:txBody>
      </p:sp>
      <p:pic>
        <p:nvPicPr>
          <p:cNvPr id="4" name="Picture 3" descr="Graphical user interface, application, website&#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2279298"/>
            <a:ext cx="4767805" cy="2856173"/>
          </a:xfrm>
          <a:prstGeom prst="rect">
            <a:avLst/>
          </a:prstGeom>
        </p:spPr>
      </p:pic>
      <p:sp>
        <p:nvSpPr>
          <p:cNvPr id="8" name="TextBox 7"/>
          <p:cNvSpPr txBox="1"/>
          <p:nvPr/>
        </p:nvSpPr>
        <p:spPr>
          <a:xfrm>
            <a:off x="200446" y="1628502"/>
            <a:ext cx="3360976" cy="4093428"/>
          </a:xfrm>
          <a:prstGeom prst="rect">
            <a:avLst/>
          </a:prstGeom>
          <a:noFill/>
        </p:spPr>
        <p:txBody>
          <a:bodyPr wrap="square">
            <a:spAutoFit/>
          </a:bodyPr>
          <a:lstStyle/>
          <a:p>
            <a:r>
              <a:rPr lang="en-US" sz="1300" b="1" dirty="0">
                <a:effectLst/>
                <a:latin typeface="Carlito" panose="020F0502020204030204" pitchFamily="34" charset="0"/>
                <a:cs typeface="Carlito" panose="020F0502020204030204" pitchFamily="34" charset="0"/>
              </a:rPr>
              <a:t>Data collected by GIS remote sensing</a:t>
            </a:r>
          </a:p>
          <a:p>
            <a:pPr marL="285750" indent="-285750">
              <a:buFont typeface="Arial" panose="020B0604020202020204" pitchFamily="34" charset="0"/>
              <a:buChar char="•"/>
            </a:pPr>
            <a:r>
              <a:rPr lang="en-US" sz="1300" dirty="0">
                <a:latin typeface="Carlito" panose="020F0502020204030204" pitchFamily="34" charset="0"/>
                <a:cs typeface="Carlito" panose="020F0502020204030204" pitchFamily="34" charset="0"/>
              </a:rPr>
              <a:t>I</a:t>
            </a:r>
            <a:r>
              <a:rPr lang="en-US" sz="1300" dirty="0">
                <a:effectLst/>
                <a:latin typeface="Carlito" panose="020F0502020204030204" pitchFamily="34" charset="0"/>
                <a:cs typeface="Carlito" panose="020F0502020204030204" pitchFamily="34" charset="0"/>
              </a:rPr>
              <a:t>ndividual farm-level boundary demarcation</a:t>
            </a:r>
          </a:p>
          <a:p>
            <a:pPr marL="285750" indent="-285750">
              <a:buFont typeface="Arial" panose="020B0604020202020204" pitchFamily="34" charset="0"/>
              <a:buChar char="•"/>
            </a:pPr>
            <a:r>
              <a:rPr lang="en-US" sz="1300" dirty="0">
                <a:effectLst/>
                <a:latin typeface="Carlito" panose="020F0502020204030204" pitchFamily="34" charset="0"/>
                <a:cs typeface="Carlito" panose="020F0502020204030204" pitchFamily="34" charset="0"/>
              </a:rPr>
              <a:t>Active/inactive and current status of farms</a:t>
            </a:r>
            <a:endParaRPr lang="en-US" sz="1300" dirty="0">
              <a:latin typeface="Carlito" panose="020F0502020204030204" pitchFamily="34" charset="0"/>
              <a:cs typeface="Carlito" panose="020F0502020204030204" pitchFamily="34" charset="0"/>
            </a:endParaRPr>
          </a:p>
          <a:p>
            <a:pPr marL="285750" indent="-285750">
              <a:buFont typeface="Arial" panose="020B0604020202020204" pitchFamily="34" charset="0"/>
              <a:buChar char="•"/>
            </a:pPr>
            <a:r>
              <a:rPr lang="en-US" sz="1300" dirty="0">
                <a:effectLst/>
                <a:latin typeface="Carlito" panose="020F0502020204030204" pitchFamily="34" charset="0"/>
                <a:cs typeface="Carlito" panose="020F0502020204030204" pitchFamily="34" charset="0"/>
              </a:rPr>
              <a:t>Stages across the crop cycle (date of culture, harvest, etc.)</a:t>
            </a:r>
          </a:p>
          <a:p>
            <a:pPr marL="285750" indent="-285750">
              <a:buFont typeface="Arial" panose="020B0604020202020204" pitchFamily="34" charset="0"/>
              <a:buChar char="•"/>
            </a:pPr>
            <a:r>
              <a:rPr lang="en-US" sz="1300" dirty="0">
                <a:effectLst/>
                <a:latin typeface="Carlito" panose="020F0502020204030204" pitchFamily="34" charset="0"/>
                <a:cs typeface="Carlito" panose="020F0502020204030204" pitchFamily="34" charset="0"/>
              </a:rPr>
              <a:t>Historical cropping pattern for a particular farm</a:t>
            </a:r>
          </a:p>
          <a:p>
            <a:endParaRPr lang="en-US" sz="1300" dirty="0">
              <a:effectLst/>
              <a:latin typeface="Carlito" panose="020F0502020204030204" pitchFamily="34" charset="0"/>
              <a:cs typeface="Carlito" panose="020F0502020204030204" pitchFamily="34" charset="0"/>
            </a:endParaRPr>
          </a:p>
          <a:p>
            <a:r>
              <a:rPr lang="en-US" sz="1300" b="1" dirty="0">
                <a:effectLst/>
                <a:latin typeface="Carlito" panose="020F0502020204030204" pitchFamily="34" charset="0"/>
                <a:cs typeface="Carlito" panose="020F0502020204030204" pitchFamily="34" charset="0"/>
              </a:rPr>
              <a:t>Data collected by the ground team</a:t>
            </a:r>
          </a:p>
          <a:p>
            <a:pPr marL="285750" indent="-285750">
              <a:buFont typeface="Arial" panose="020B0604020202020204" pitchFamily="34" charset="0"/>
              <a:buChar char="•"/>
            </a:pPr>
            <a:r>
              <a:rPr lang="en-US" sz="1300" dirty="0">
                <a:effectLst/>
                <a:latin typeface="Carlito" panose="020F0502020204030204" pitchFamily="34" charset="0"/>
                <a:cs typeface="Carlito" panose="020F0502020204030204" pitchFamily="34" charset="0"/>
              </a:rPr>
              <a:t>Farmer KYC with socioeconomic data</a:t>
            </a:r>
            <a:endParaRPr lang="en-US" sz="1300" dirty="0">
              <a:latin typeface="Carlito" panose="020F0502020204030204" pitchFamily="34" charset="0"/>
              <a:cs typeface="Carlito" panose="020F0502020204030204" pitchFamily="34" charset="0"/>
            </a:endParaRPr>
          </a:p>
          <a:p>
            <a:pPr marL="285750" indent="-285750">
              <a:buFont typeface="Arial" panose="020B0604020202020204" pitchFamily="34" charset="0"/>
              <a:buChar char="•"/>
            </a:pPr>
            <a:r>
              <a:rPr lang="en-US" sz="1300" dirty="0">
                <a:effectLst/>
                <a:latin typeface="Carlito" panose="020F0502020204030204" pitchFamily="34" charset="0"/>
                <a:cs typeface="Carlito" panose="020F0502020204030204" pitchFamily="34" charset="0"/>
              </a:rPr>
              <a:t>Crop status data (growth, harvest, etc.)</a:t>
            </a:r>
          </a:p>
          <a:p>
            <a:pPr marL="285750" indent="-285750">
              <a:buFont typeface="Arial" panose="020B0604020202020204" pitchFamily="34" charset="0"/>
              <a:buChar char="•"/>
            </a:pPr>
            <a:r>
              <a:rPr lang="en-US" sz="1300" dirty="0">
                <a:latin typeface="Carlito" panose="020F0502020204030204" pitchFamily="34" charset="0"/>
                <a:cs typeface="Carlito" panose="020F0502020204030204" pitchFamily="34" charset="0"/>
              </a:rPr>
              <a:t>Sales/transaction data of the farms </a:t>
            </a:r>
          </a:p>
          <a:p>
            <a:pPr marL="285750" indent="-285750">
              <a:buFont typeface="Arial" panose="020B0604020202020204" pitchFamily="34" charset="0"/>
              <a:buChar char="•"/>
            </a:pPr>
            <a:r>
              <a:rPr lang="en-US" sz="1300" dirty="0">
                <a:latin typeface="Carlito" panose="020F0502020204030204" pitchFamily="34" charset="0"/>
                <a:cs typeface="Carlito" panose="020F0502020204030204" pitchFamily="34" charset="0"/>
              </a:rPr>
              <a:t>Farmer’s purchase history of farm inputs</a:t>
            </a:r>
          </a:p>
          <a:p>
            <a:endParaRPr lang="en-US" sz="1300" dirty="0">
              <a:latin typeface="Carlito" panose="020F0502020204030204" pitchFamily="34" charset="0"/>
              <a:cs typeface="Carlito" panose="020F0502020204030204" pitchFamily="34" charset="0"/>
            </a:endParaRPr>
          </a:p>
          <a:p>
            <a:r>
              <a:rPr lang="en-US" sz="1300" b="1" dirty="0">
                <a:effectLst/>
                <a:latin typeface="Carlito" panose="020F0502020204030204" pitchFamily="34" charset="0"/>
                <a:cs typeface="Carlito" panose="020F0502020204030204" pitchFamily="34" charset="0"/>
              </a:rPr>
              <a:t>Data collected by CRM system</a:t>
            </a:r>
          </a:p>
          <a:p>
            <a:pPr marL="285750" indent="-285750">
              <a:buFont typeface="Arial" panose="020B0604020202020204" pitchFamily="34" charset="0"/>
              <a:buChar char="•"/>
            </a:pPr>
            <a:r>
              <a:rPr lang="en-US" sz="1300" dirty="0">
                <a:effectLst/>
                <a:latin typeface="Carlito" panose="020F0502020204030204" pitchFamily="34" charset="0"/>
                <a:cs typeface="Carlito" panose="020F0502020204030204" pitchFamily="34" charset="0"/>
              </a:rPr>
              <a:t>Farmer engagement details with field </a:t>
            </a:r>
            <a:r>
              <a:rPr lang="en-US" sz="1300" dirty="0">
                <a:latin typeface="Carlito" panose="020F0502020204030204" pitchFamily="34" charset="0"/>
                <a:cs typeface="Carlito" panose="020F0502020204030204" pitchFamily="34" charset="0"/>
              </a:rPr>
              <a:t>agents</a:t>
            </a:r>
          </a:p>
          <a:p>
            <a:pPr marL="285750" indent="-285750">
              <a:buFont typeface="Arial" panose="020B0604020202020204" pitchFamily="34" charset="0"/>
              <a:buChar char="•"/>
            </a:pPr>
            <a:r>
              <a:rPr lang="en-US" sz="1300" dirty="0">
                <a:effectLst/>
                <a:latin typeface="Carlito" panose="020F0502020204030204" pitchFamily="34" charset="0"/>
                <a:cs typeface="Carlito" panose="020F0502020204030204" pitchFamily="34" charset="0"/>
              </a:rPr>
              <a:t>Details of pest, disease, and advisory service </a:t>
            </a:r>
          </a:p>
        </p:txBody>
      </p:sp>
      <p:grpSp>
        <p:nvGrpSpPr>
          <p:cNvPr id="3" name="Group 2">
            <a:extLst>
              <a:ext uri="{FF2B5EF4-FFF2-40B4-BE49-F238E27FC236}">
                <a16:creationId xmlns:a16="http://schemas.microsoft.com/office/drawing/2014/main" id="{C3A47368-F219-5118-00A1-36430ADDB068}"/>
              </a:ext>
            </a:extLst>
          </p:cNvPr>
          <p:cNvGrpSpPr/>
          <p:nvPr/>
        </p:nvGrpSpPr>
        <p:grpSpPr>
          <a:xfrm>
            <a:off x="8610600" y="991612"/>
            <a:ext cx="3431213" cy="5447601"/>
            <a:chOff x="8077200" y="703260"/>
            <a:chExt cx="3262293" cy="5561976"/>
          </a:xfrm>
        </p:grpSpPr>
        <p:grpSp>
          <p:nvGrpSpPr>
            <p:cNvPr id="5" name="Group 12">
              <a:extLst>
                <a:ext uri="{FF2B5EF4-FFF2-40B4-BE49-F238E27FC236}">
                  <a16:creationId xmlns:a16="http://schemas.microsoft.com/office/drawing/2014/main" id="{FFA8EED7-BB4E-ED37-5244-DBC384DA9624}"/>
                </a:ext>
              </a:extLst>
            </p:cNvPr>
            <p:cNvGrpSpPr>
              <a:grpSpLocks noChangeAspect="1"/>
            </p:cNvGrpSpPr>
            <p:nvPr/>
          </p:nvGrpSpPr>
          <p:grpSpPr>
            <a:xfrm>
              <a:off x="8223712" y="703260"/>
              <a:ext cx="690941" cy="1366809"/>
              <a:chOff x="0" y="0"/>
              <a:chExt cx="2620010" cy="5182870"/>
            </a:xfrm>
          </p:grpSpPr>
          <p:sp>
            <p:nvSpPr>
              <p:cNvPr id="14" name="Freeform 13">
                <a:extLst>
                  <a:ext uri="{FF2B5EF4-FFF2-40B4-BE49-F238E27FC236}">
                    <a16:creationId xmlns:a16="http://schemas.microsoft.com/office/drawing/2014/main" id="{285D51B0-A948-0CD8-258E-DF5E2DDDC34E}"/>
                  </a:ext>
                </a:extLst>
              </p:cNvPr>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id="15" name="Freeform 14">
                <a:extLst>
                  <a:ext uri="{FF2B5EF4-FFF2-40B4-BE49-F238E27FC236}">
                    <a16:creationId xmlns:a16="http://schemas.microsoft.com/office/drawing/2014/main" id="{E5E89E39-F5BB-2422-2C1A-F8B379A1590A}"/>
                  </a:ext>
                </a:extLst>
              </p:cNvPr>
              <p:cNvSpPr/>
              <p:nvPr/>
            </p:nvSpPr>
            <p:spPr>
              <a:xfrm>
                <a:off x="185419" y="156210"/>
                <a:ext cx="2251711"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4"/>
                <a:stretch>
                  <a:fillRect l="6864" t="3013" r="6815" b="2915"/>
                </a:stretch>
              </a:blipFill>
            </p:spPr>
          </p:sp>
          <p:sp>
            <p:nvSpPr>
              <p:cNvPr id="16" name="Freeform 15">
                <a:extLst>
                  <a:ext uri="{FF2B5EF4-FFF2-40B4-BE49-F238E27FC236}">
                    <a16:creationId xmlns:a16="http://schemas.microsoft.com/office/drawing/2014/main" id="{758B3777-DF70-A654-19B6-E8E4169FDF5B}"/>
                  </a:ext>
                </a:extLst>
              </p:cNvPr>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sp>
          <p:sp>
            <p:nvSpPr>
              <p:cNvPr id="17" name="Freeform 16">
                <a:extLst>
                  <a:ext uri="{FF2B5EF4-FFF2-40B4-BE49-F238E27FC236}">
                    <a16:creationId xmlns:a16="http://schemas.microsoft.com/office/drawing/2014/main" id="{E1EAE118-1547-D50A-BDA0-6C7E06BA6D41}"/>
                  </a:ext>
                </a:extLst>
              </p:cNvPr>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sp>
          <p:sp>
            <p:nvSpPr>
              <p:cNvPr id="18" name="Freeform 17">
                <a:extLst>
                  <a:ext uri="{FF2B5EF4-FFF2-40B4-BE49-F238E27FC236}">
                    <a16:creationId xmlns:a16="http://schemas.microsoft.com/office/drawing/2014/main" id="{8C59A40D-A4FD-6E9E-9CDD-F2708049E8FD}"/>
                  </a:ext>
                </a:extLst>
              </p:cNvPr>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sp>
          <p:sp>
            <p:nvSpPr>
              <p:cNvPr id="19" name="Freeform 18">
                <a:extLst>
                  <a:ext uri="{FF2B5EF4-FFF2-40B4-BE49-F238E27FC236}">
                    <a16:creationId xmlns:a16="http://schemas.microsoft.com/office/drawing/2014/main" id="{1EE8BC12-5DFD-E4D1-7F00-DABA2AEACF10}"/>
                  </a:ext>
                </a:extLst>
              </p:cNvPr>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sp>
          <p:sp>
            <p:nvSpPr>
              <p:cNvPr id="20" name="Freeform 19">
                <a:extLst>
                  <a:ext uri="{FF2B5EF4-FFF2-40B4-BE49-F238E27FC236}">
                    <a16:creationId xmlns:a16="http://schemas.microsoft.com/office/drawing/2014/main" id="{0B211A99-3428-34F6-12D0-54D835D5B944}"/>
                  </a:ext>
                </a:extLst>
              </p:cNvPr>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sp>
          <p:sp>
            <p:nvSpPr>
              <p:cNvPr id="21" name="Freeform 20">
                <a:extLst>
                  <a:ext uri="{FF2B5EF4-FFF2-40B4-BE49-F238E27FC236}">
                    <a16:creationId xmlns:a16="http://schemas.microsoft.com/office/drawing/2014/main" id="{E67B5494-FCA9-3580-F9A1-5AB4A9168DAE}"/>
                  </a:ext>
                </a:extLst>
              </p:cNvPr>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sp>
          <p:sp>
            <p:nvSpPr>
              <p:cNvPr id="22" name="Freeform 21">
                <a:extLst>
                  <a:ext uri="{FF2B5EF4-FFF2-40B4-BE49-F238E27FC236}">
                    <a16:creationId xmlns:a16="http://schemas.microsoft.com/office/drawing/2014/main" id="{AAC774D7-32C6-7353-F73D-5EAC28AB6B49}"/>
                  </a:ext>
                </a:extLst>
              </p:cNvPr>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sp>
        </p:grpSp>
        <p:sp>
          <p:nvSpPr>
            <p:cNvPr id="6" name="TextBox 5">
              <a:extLst>
                <a:ext uri="{FF2B5EF4-FFF2-40B4-BE49-F238E27FC236}">
                  <a16:creationId xmlns:a16="http://schemas.microsoft.com/office/drawing/2014/main" id="{1E5E5981-4A0F-3F8E-EA1D-AB6CDE50E1BF}"/>
                </a:ext>
              </a:extLst>
            </p:cNvPr>
            <p:cNvSpPr txBox="1"/>
            <p:nvPr/>
          </p:nvSpPr>
          <p:spPr>
            <a:xfrm>
              <a:off x="8985354" y="1246596"/>
              <a:ext cx="2306354" cy="646331"/>
            </a:xfrm>
            <a:prstGeom prst="rect">
              <a:avLst/>
            </a:prstGeom>
            <a:noFill/>
          </p:spPr>
          <p:txBody>
            <a:bodyPr wrap="square" rtlCol="0">
              <a:spAutoFit/>
            </a:bodyPr>
            <a:lstStyle/>
            <a:p>
              <a:r>
                <a:rPr lang="en-US" sz="1200" dirty="0">
                  <a:solidFill>
                    <a:srgbClr val="222B32"/>
                  </a:solidFill>
                  <a:latin typeface="Carlito" panose="020F0502020204030204" pitchFamily="34" charset="0"/>
                  <a:cs typeface="Carlito" panose="020F0502020204030204" pitchFamily="34" charset="0"/>
                </a:rPr>
                <a:t>SOFOL App- for field agents and iFarmer Centers to collect farmer data and loan applications</a:t>
              </a:r>
            </a:p>
          </p:txBody>
        </p:sp>
        <p:pic>
          <p:nvPicPr>
            <p:cNvPr id="7" name="Picture 6" descr="Graphical user interface, application&#10;&#10;Description automatically generated">
              <a:extLst>
                <a:ext uri="{FF2B5EF4-FFF2-40B4-BE49-F238E27FC236}">
                  <a16:creationId xmlns:a16="http://schemas.microsoft.com/office/drawing/2014/main" id="{EE4BFAF6-8B42-4325-EE3A-0EE9E64AC85B}"/>
                </a:ext>
              </a:extLst>
            </p:cNvPr>
            <p:cNvPicPr>
              <a:picLocks noChangeAspect="1"/>
            </p:cNvPicPr>
            <p:nvPr/>
          </p:nvPicPr>
          <p:blipFill rotWithShape="1">
            <a:blip r:embed="rId5">
              <a:extLst>
                <a:ext uri="{28A0092B-C50C-407E-A947-70E740481C1C}">
                  <a14:useLocalDpi xmlns:a14="http://schemas.microsoft.com/office/drawing/2010/main" val="0"/>
                </a:ext>
              </a:extLst>
            </a:blip>
            <a:srcRect l="39320" t="14021" r="40053" b="15694"/>
            <a:stretch/>
          </p:blipFill>
          <p:spPr>
            <a:xfrm>
              <a:off x="8146454" y="2075823"/>
              <a:ext cx="838900" cy="1581961"/>
            </a:xfrm>
            <a:prstGeom prst="rect">
              <a:avLst/>
            </a:prstGeom>
          </p:spPr>
        </p:pic>
        <p:sp>
          <p:nvSpPr>
            <p:cNvPr id="9" name="TextBox 8">
              <a:extLst>
                <a:ext uri="{FF2B5EF4-FFF2-40B4-BE49-F238E27FC236}">
                  <a16:creationId xmlns:a16="http://schemas.microsoft.com/office/drawing/2014/main" id="{B1B047A3-4935-9A92-9CB9-B7D1251231AE}"/>
                </a:ext>
              </a:extLst>
            </p:cNvPr>
            <p:cNvSpPr txBox="1"/>
            <p:nvPr/>
          </p:nvSpPr>
          <p:spPr>
            <a:xfrm>
              <a:off x="9033139" y="2825522"/>
              <a:ext cx="2306354" cy="461665"/>
            </a:xfrm>
            <a:prstGeom prst="rect">
              <a:avLst/>
            </a:prstGeom>
            <a:noFill/>
          </p:spPr>
          <p:txBody>
            <a:bodyPr wrap="square" rtlCol="0">
              <a:spAutoFit/>
            </a:bodyPr>
            <a:lstStyle/>
            <a:p>
              <a:r>
                <a:rPr lang="en-US" sz="1200" dirty="0">
                  <a:solidFill>
                    <a:srgbClr val="222B32"/>
                  </a:solidFill>
                  <a:latin typeface="Carlito" panose="020F0502020204030204" pitchFamily="34" charset="0"/>
                  <a:cs typeface="Carlito" panose="020F0502020204030204" pitchFamily="34" charset="0"/>
                </a:rPr>
                <a:t>KRISHOP App- for input retailers to order high quality </a:t>
              </a:r>
              <a:r>
                <a:rPr lang="en-US" sz="1200" dirty="0" err="1">
                  <a:solidFill>
                    <a:srgbClr val="222B32"/>
                  </a:solidFill>
                  <a:latin typeface="Carlito" panose="020F0502020204030204" pitchFamily="34" charset="0"/>
                  <a:cs typeface="Carlito" panose="020F0502020204030204" pitchFamily="34" charset="0"/>
                </a:rPr>
                <a:t>agri</a:t>
              </a:r>
              <a:r>
                <a:rPr lang="en-US" sz="1200" dirty="0">
                  <a:solidFill>
                    <a:srgbClr val="222B32"/>
                  </a:solidFill>
                  <a:latin typeface="Carlito" panose="020F0502020204030204" pitchFamily="34" charset="0"/>
                  <a:cs typeface="Carlito" panose="020F0502020204030204" pitchFamily="34" charset="0"/>
                </a:rPr>
                <a:t> input </a:t>
              </a:r>
            </a:p>
          </p:txBody>
        </p:sp>
        <p:pic>
          <p:nvPicPr>
            <p:cNvPr id="10" name="Picture 9" descr="Graphical user interface, application&#10;&#10;Description automatically generated">
              <a:extLst>
                <a:ext uri="{FF2B5EF4-FFF2-40B4-BE49-F238E27FC236}">
                  <a16:creationId xmlns:a16="http://schemas.microsoft.com/office/drawing/2014/main" id="{4A8AC478-D1E2-E92F-B69B-7BC26ECA61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72122" y="3657784"/>
              <a:ext cx="786417" cy="1581961"/>
            </a:xfrm>
            <a:prstGeom prst="rect">
              <a:avLst/>
            </a:prstGeom>
          </p:spPr>
        </p:pic>
        <p:sp>
          <p:nvSpPr>
            <p:cNvPr id="11" name="TextBox 10">
              <a:extLst>
                <a:ext uri="{FF2B5EF4-FFF2-40B4-BE49-F238E27FC236}">
                  <a16:creationId xmlns:a16="http://schemas.microsoft.com/office/drawing/2014/main" id="{C27EE207-B85C-0B49-0A94-AF0CFB4948BC}"/>
                </a:ext>
              </a:extLst>
            </p:cNvPr>
            <p:cNvSpPr txBox="1"/>
            <p:nvPr/>
          </p:nvSpPr>
          <p:spPr>
            <a:xfrm>
              <a:off x="8985354" y="4000098"/>
              <a:ext cx="2214911" cy="659901"/>
            </a:xfrm>
            <a:prstGeom prst="rect">
              <a:avLst/>
            </a:prstGeom>
            <a:noFill/>
          </p:spPr>
          <p:txBody>
            <a:bodyPr wrap="square" rtlCol="0">
              <a:spAutoFit/>
            </a:bodyPr>
            <a:lstStyle/>
            <a:p>
              <a:r>
                <a:rPr lang="en-US" sz="1200" dirty="0">
                  <a:solidFill>
                    <a:srgbClr val="222B32"/>
                  </a:solidFill>
                  <a:latin typeface="Carlito" panose="020F0502020204030204" pitchFamily="34" charset="0"/>
                  <a:cs typeface="Carlito" panose="020F0502020204030204" pitchFamily="34" charset="0"/>
                </a:rPr>
                <a:t>iFarmer Investor app- for retail investors to fund farms and track progress </a:t>
              </a:r>
            </a:p>
          </p:txBody>
        </p:sp>
        <p:pic>
          <p:nvPicPr>
            <p:cNvPr id="12" name="Picture 3">
              <a:extLst>
                <a:ext uri="{FF2B5EF4-FFF2-40B4-BE49-F238E27FC236}">
                  <a16:creationId xmlns:a16="http://schemas.microsoft.com/office/drawing/2014/main" id="{967FF8AB-9B30-35E6-49CD-2512E616C7FF}"/>
                </a:ext>
              </a:extLst>
            </p:cNvPr>
            <p:cNvPicPr>
              <a:picLocks noChangeAspect="1"/>
            </p:cNvPicPr>
            <p:nvPr/>
          </p:nvPicPr>
          <p:blipFill>
            <a:blip r:embed="rId7"/>
            <a:srcRect/>
            <a:stretch>
              <a:fillRect/>
            </a:stretch>
          </p:blipFill>
          <p:spPr>
            <a:xfrm>
              <a:off x="8077200" y="5264673"/>
              <a:ext cx="1447469" cy="1000563"/>
            </a:xfrm>
            <a:prstGeom prst="rect">
              <a:avLst/>
            </a:prstGeom>
            <a:noFill/>
          </p:spPr>
        </p:pic>
        <p:sp>
          <p:nvSpPr>
            <p:cNvPr id="13" name="TextBox 12">
              <a:extLst>
                <a:ext uri="{FF2B5EF4-FFF2-40B4-BE49-F238E27FC236}">
                  <a16:creationId xmlns:a16="http://schemas.microsoft.com/office/drawing/2014/main" id="{D36AD809-8776-95BA-A324-7CA2B29397DE}"/>
                </a:ext>
              </a:extLst>
            </p:cNvPr>
            <p:cNvSpPr txBox="1"/>
            <p:nvPr/>
          </p:nvSpPr>
          <p:spPr>
            <a:xfrm>
              <a:off x="9366352" y="5340732"/>
              <a:ext cx="1925356" cy="848444"/>
            </a:xfrm>
            <a:prstGeom prst="rect">
              <a:avLst/>
            </a:prstGeom>
            <a:noFill/>
          </p:spPr>
          <p:txBody>
            <a:bodyPr wrap="square" rtlCol="0">
              <a:spAutoFit/>
            </a:bodyPr>
            <a:lstStyle/>
            <a:p>
              <a:r>
                <a:rPr lang="en-US" sz="1200" dirty="0">
                  <a:solidFill>
                    <a:srgbClr val="222B32"/>
                  </a:solidFill>
                  <a:latin typeface="Carlito" panose="020F0502020204030204" pitchFamily="34" charset="0"/>
                  <a:cs typeface="Carlito" panose="020F0502020204030204" pitchFamily="34" charset="0"/>
                </a:rPr>
                <a:t>Proprietary ERP software to manage all the data, transactions and farmer profiles </a:t>
              </a:r>
            </a:p>
          </p:txBody>
        </p:sp>
      </p:grpSp>
      <p:sp>
        <p:nvSpPr>
          <p:cNvPr id="23" name="TextBox 22">
            <a:extLst>
              <a:ext uri="{FF2B5EF4-FFF2-40B4-BE49-F238E27FC236}">
                <a16:creationId xmlns:a16="http://schemas.microsoft.com/office/drawing/2014/main" id="{FB85B7B4-6091-A047-5B69-2173D875F3FC}"/>
              </a:ext>
            </a:extLst>
          </p:cNvPr>
          <p:cNvSpPr txBox="1"/>
          <p:nvPr/>
        </p:nvSpPr>
        <p:spPr>
          <a:xfrm>
            <a:off x="4699172" y="5135471"/>
            <a:ext cx="3669956" cy="461665"/>
          </a:xfrm>
          <a:prstGeom prst="rect">
            <a:avLst/>
          </a:prstGeom>
          <a:noFill/>
        </p:spPr>
        <p:txBody>
          <a:bodyPr wrap="square" rtlCol="0">
            <a:spAutoFit/>
          </a:bodyPr>
          <a:lstStyle/>
          <a:p>
            <a:pPr algn="ctr"/>
            <a:r>
              <a:rPr lang="en-US" sz="1200" dirty="0">
                <a:solidFill>
                  <a:srgbClr val="222B32"/>
                </a:solidFill>
                <a:latin typeface="Carlito" panose="020F0502020204030204" pitchFamily="34" charset="0"/>
                <a:cs typeface="Carlito" panose="020F0502020204030204" pitchFamily="34" charset="0"/>
              </a:rPr>
              <a:t>iFarmer generates a risk score for every farmer helping them to get access to mainstream financing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0D3A07B-4FC7-B3DB-E0BD-4749ACCCE3D5}"/>
              </a:ext>
            </a:extLst>
          </p:cNvPr>
          <p:cNvPicPr>
            <a:picLocks noChangeAspect="1"/>
          </p:cNvPicPr>
          <p:nvPr/>
        </p:nvPicPr>
        <p:blipFill>
          <a:blip r:embed="rId2"/>
          <a:stretch>
            <a:fillRect/>
          </a:stretch>
        </p:blipFill>
        <p:spPr>
          <a:xfrm>
            <a:off x="-13504" y="-40821"/>
            <a:ext cx="12205504" cy="6898821"/>
          </a:xfrm>
          <a:prstGeom prst="rect">
            <a:avLst/>
          </a:prstGeom>
        </p:spPr>
      </p:pic>
      <p:sp>
        <p:nvSpPr>
          <p:cNvPr id="7" name="Rectangle 6"/>
          <p:cNvSpPr/>
          <p:nvPr/>
        </p:nvSpPr>
        <p:spPr>
          <a:xfrm>
            <a:off x="-13504" y="-40820"/>
            <a:ext cx="12192000" cy="6975020"/>
          </a:xfrm>
          <a:prstGeom prst="rect">
            <a:avLst/>
          </a:prstGeom>
          <a:solidFill>
            <a:srgbClr val="1F2B30">
              <a:alpha val="640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988B3C55-FD0D-491B-B2D0-BB420FBD0EA9}"/>
              </a:ext>
            </a:extLst>
          </p:cNvPr>
          <p:cNvGrpSpPr/>
          <p:nvPr/>
        </p:nvGrpSpPr>
        <p:grpSpPr>
          <a:xfrm>
            <a:off x="1992959" y="1066800"/>
            <a:ext cx="8206082" cy="5078297"/>
            <a:chOff x="2842918" y="593390"/>
            <a:chExt cx="8206082" cy="5078297"/>
          </a:xfrm>
        </p:grpSpPr>
        <p:sp>
          <p:nvSpPr>
            <p:cNvPr id="8" name="object 11"/>
            <p:cNvSpPr txBox="1"/>
            <p:nvPr/>
          </p:nvSpPr>
          <p:spPr>
            <a:xfrm>
              <a:off x="2869928" y="2311239"/>
              <a:ext cx="3812420" cy="868699"/>
            </a:xfrm>
            <a:prstGeom prst="rect">
              <a:avLst/>
            </a:prstGeom>
          </p:spPr>
          <p:txBody>
            <a:bodyPr vert="horz" wrap="square" lIns="0" tIns="10160" rIns="0" bIns="0" rtlCol="0">
              <a:spAutoFit/>
            </a:bodyPr>
            <a:lstStyle/>
            <a:p>
              <a:pPr marL="12700" marR="5080">
                <a:lnSpc>
                  <a:spcPct val="101000"/>
                </a:lnSpc>
                <a:spcBef>
                  <a:spcPts val="80"/>
                </a:spcBef>
                <a:tabLst>
                  <a:tab pos="297815" algn="l"/>
                  <a:tab pos="298450" algn="l"/>
                </a:tabLst>
              </a:pPr>
              <a:r>
                <a:rPr lang="en-US" sz="3200" b="1" spc="-5" dirty="0">
                  <a:solidFill>
                    <a:srgbClr val="222B32"/>
                  </a:solidFill>
                  <a:highlight>
                    <a:srgbClr val="DDA934"/>
                  </a:highlight>
                  <a:latin typeface="Carlito"/>
                  <a:cs typeface="Carlito"/>
                </a:rPr>
                <a:t>100,000+ </a:t>
              </a:r>
              <a:r>
                <a:rPr lang="en-US" sz="2400" spc="-5" dirty="0">
                  <a:solidFill>
                    <a:srgbClr val="F2F2F2"/>
                  </a:solidFill>
                  <a:latin typeface="Carlito"/>
                  <a:cs typeface="Carlito"/>
                </a:rPr>
                <a:t>farmers </a:t>
              </a:r>
              <a:r>
                <a:rPr lang="en-US" sz="2400" b="1" spc="-5" dirty="0">
                  <a:solidFill>
                    <a:srgbClr val="222A32"/>
                  </a:solidFill>
                  <a:highlight>
                    <a:srgbClr val="DDA934"/>
                  </a:highlight>
                  <a:latin typeface="Carlito"/>
                  <a:cs typeface="Carlito"/>
                </a:rPr>
                <a:t>80% </a:t>
              </a:r>
              <a:r>
                <a:rPr lang="en-US" sz="2400" spc="-5" dirty="0">
                  <a:solidFill>
                    <a:srgbClr val="F2F2F2"/>
                  </a:solidFill>
                  <a:latin typeface="Carlito"/>
                  <a:cs typeface="Carlito"/>
                </a:rPr>
                <a:t>smallholder </a:t>
              </a:r>
              <a:endParaRPr sz="2000" dirty="0">
                <a:latin typeface="Carlito"/>
                <a:cs typeface="Carlito"/>
              </a:endParaRPr>
            </a:p>
          </p:txBody>
        </p:sp>
        <p:sp>
          <p:nvSpPr>
            <p:cNvPr id="9" name="object 11"/>
            <p:cNvSpPr txBox="1"/>
            <p:nvPr/>
          </p:nvSpPr>
          <p:spPr>
            <a:xfrm>
              <a:off x="2869926" y="3539184"/>
              <a:ext cx="2964815" cy="868699"/>
            </a:xfrm>
            <a:prstGeom prst="rect">
              <a:avLst/>
            </a:prstGeom>
          </p:spPr>
          <p:txBody>
            <a:bodyPr vert="horz" wrap="square" lIns="0" tIns="10160" rIns="0" bIns="0" rtlCol="0">
              <a:spAutoFit/>
            </a:bodyPr>
            <a:lstStyle/>
            <a:p>
              <a:pPr marL="12700" marR="5080">
                <a:lnSpc>
                  <a:spcPct val="101000"/>
                </a:lnSpc>
                <a:spcBef>
                  <a:spcPts val="80"/>
                </a:spcBef>
                <a:tabLst>
                  <a:tab pos="297815" algn="l"/>
                  <a:tab pos="298450" algn="l"/>
                </a:tabLst>
              </a:pPr>
              <a:r>
                <a:rPr lang="en-US" sz="3200" b="1" spc="-5" dirty="0">
                  <a:solidFill>
                    <a:srgbClr val="222B32"/>
                  </a:solidFill>
                  <a:highlight>
                    <a:srgbClr val="DDA934"/>
                  </a:highlight>
                  <a:latin typeface="Carlito"/>
                  <a:cs typeface="Carlito"/>
                </a:rPr>
                <a:t>$25m </a:t>
              </a:r>
              <a:r>
                <a:rPr lang="en-US" sz="2400" spc="-5" dirty="0">
                  <a:solidFill>
                    <a:srgbClr val="F2F2F2"/>
                  </a:solidFill>
                  <a:latin typeface="Carlito"/>
                  <a:cs typeface="Carlito"/>
                </a:rPr>
                <a:t>financing facilitated to farmers </a:t>
              </a:r>
              <a:endParaRPr sz="2000" dirty="0">
                <a:latin typeface="Carlito"/>
                <a:cs typeface="Carlito"/>
              </a:endParaRPr>
            </a:p>
          </p:txBody>
        </p:sp>
        <p:sp>
          <p:nvSpPr>
            <p:cNvPr id="10" name="object 11"/>
            <p:cNvSpPr txBox="1"/>
            <p:nvPr/>
          </p:nvSpPr>
          <p:spPr>
            <a:xfrm>
              <a:off x="2869926" y="4770511"/>
              <a:ext cx="2964815" cy="868699"/>
            </a:xfrm>
            <a:prstGeom prst="rect">
              <a:avLst/>
            </a:prstGeom>
          </p:spPr>
          <p:txBody>
            <a:bodyPr vert="horz" wrap="square" lIns="0" tIns="10160" rIns="0" bIns="0" rtlCol="0">
              <a:spAutoFit/>
            </a:bodyPr>
            <a:lstStyle/>
            <a:p>
              <a:pPr marL="12700" marR="5080">
                <a:lnSpc>
                  <a:spcPct val="101000"/>
                </a:lnSpc>
                <a:spcBef>
                  <a:spcPts val="80"/>
                </a:spcBef>
                <a:tabLst>
                  <a:tab pos="297815" algn="l"/>
                  <a:tab pos="298450" algn="l"/>
                </a:tabLst>
              </a:pPr>
              <a:r>
                <a:rPr lang="en-US" sz="3200" b="1" spc="-5" dirty="0">
                  <a:solidFill>
                    <a:srgbClr val="222B32"/>
                  </a:solidFill>
                  <a:highlight>
                    <a:srgbClr val="DDA934"/>
                  </a:highlight>
                  <a:latin typeface="Carlito"/>
                  <a:cs typeface="Carlito"/>
                </a:rPr>
                <a:t>10,000+ </a:t>
              </a:r>
              <a:r>
                <a:rPr lang="en-US" sz="2400" b="1" spc="-5" dirty="0">
                  <a:solidFill>
                    <a:srgbClr val="F2F2F2"/>
                  </a:solidFill>
                  <a:highlight>
                    <a:srgbClr val="DDA934"/>
                  </a:highlight>
                  <a:latin typeface="Carlito"/>
                  <a:cs typeface="Carlito"/>
                </a:rPr>
                <a:t> </a:t>
              </a:r>
              <a:r>
                <a:rPr lang="en-US" sz="2400" b="1" spc="-5" dirty="0">
                  <a:solidFill>
                    <a:srgbClr val="F2F2F2"/>
                  </a:solidFill>
                  <a:latin typeface="Carlito"/>
                  <a:cs typeface="Carlito"/>
                </a:rPr>
                <a:t>Agri input r</a:t>
              </a:r>
              <a:r>
                <a:rPr lang="en-US" sz="2400" spc="-5" dirty="0">
                  <a:solidFill>
                    <a:srgbClr val="F2F2F2"/>
                  </a:solidFill>
                  <a:latin typeface="Carlito"/>
                  <a:cs typeface="Carlito"/>
                </a:rPr>
                <a:t>etailers in our network </a:t>
              </a:r>
              <a:endParaRPr sz="2000" dirty="0">
                <a:latin typeface="Carlito"/>
                <a:cs typeface="Carlito"/>
              </a:endParaRPr>
            </a:p>
          </p:txBody>
        </p:sp>
        <p:sp>
          <p:nvSpPr>
            <p:cNvPr id="11" name="object 11"/>
            <p:cNvSpPr txBox="1"/>
            <p:nvPr/>
          </p:nvSpPr>
          <p:spPr>
            <a:xfrm>
              <a:off x="6908528" y="2273764"/>
              <a:ext cx="2964815" cy="491673"/>
            </a:xfrm>
            <a:prstGeom prst="rect">
              <a:avLst/>
            </a:prstGeom>
          </p:spPr>
          <p:txBody>
            <a:bodyPr vert="horz" wrap="square" lIns="0" tIns="10160" rIns="0" bIns="0" rtlCol="0">
              <a:spAutoFit/>
            </a:bodyPr>
            <a:lstStyle/>
            <a:p>
              <a:pPr marL="12700" marR="5080">
                <a:lnSpc>
                  <a:spcPct val="101000"/>
                </a:lnSpc>
                <a:spcBef>
                  <a:spcPts val="80"/>
                </a:spcBef>
                <a:tabLst>
                  <a:tab pos="297815" algn="l"/>
                  <a:tab pos="298450" algn="l"/>
                </a:tabLst>
              </a:pPr>
              <a:r>
                <a:rPr lang="en-US" sz="3200" b="1" spc="-5" dirty="0">
                  <a:solidFill>
                    <a:srgbClr val="222B32"/>
                  </a:solidFill>
                  <a:highlight>
                    <a:srgbClr val="DDA934"/>
                  </a:highlight>
                  <a:latin typeface="Carlito"/>
                  <a:cs typeface="Carlito"/>
                </a:rPr>
                <a:t>150+ </a:t>
              </a:r>
              <a:r>
                <a:rPr lang="en-US" sz="2400" spc="-5" dirty="0">
                  <a:solidFill>
                    <a:srgbClr val="F2F2F2"/>
                  </a:solidFill>
                  <a:latin typeface="Carlito"/>
                  <a:cs typeface="Carlito"/>
                </a:rPr>
                <a:t>iFarmer centers</a:t>
              </a:r>
              <a:endParaRPr sz="2000" dirty="0">
                <a:latin typeface="Carlito"/>
                <a:cs typeface="Carlito"/>
              </a:endParaRPr>
            </a:p>
          </p:txBody>
        </p:sp>
        <p:sp>
          <p:nvSpPr>
            <p:cNvPr id="12" name="object 11"/>
            <p:cNvSpPr txBox="1"/>
            <p:nvPr/>
          </p:nvSpPr>
          <p:spPr>
            <a:xfrm>
              <a:off x="6908528" y="3539184"/>
              <a:ext cx="4140472" cy="868699"/>
            </a:xfrm>
            <a:prstGeom prst="rect">
              <a:avLst/>
            </a:prstGeom>
          </p:spPr>
          <p:txBody>
            <a:bodyPr vert="horz" wrap="square" lIns="0" tIns="10160" rIns="0" bIns="0" rtlCol="0">
              <a:spAutoFit/>
            </a:bodyPr>
            <a:lstStyle/>
            <a:p>
              <a:pPr marL="12700" marR="5080">
                <a:lnSpc>
                  <a:spcPct val="101000"/>
                </a:lnSpc>
                <a:spcBef>
                  <a:spcPts val="80"/>
                </a:spcBef>
                <a:tabLst>
                  <a:tab pos="297815" algn="l"/>
                  <a:tab pos="298450" algn="l"/>
                </a:tabLst>
              </a:pPr>
              <a:r>
                <a:rPr lang="en-US" sz="3200" b="1" spc="-5" dirty="0">
                  <a:solidFill>
                    <a:srgbClr val="222B32"/>
                  </a:solidFill>
                  <a:highlight>
                    <a:srgbClr val="DDA934"/>
                  </a:highlight>
                  <a:latin typeface="Carlito"/>
                  <a:cs typeface="Carlito"/>
                </a:rPr>
                <a:t>10,000 tons </a:t>
              </a:r>
              <a:r>
                <a:rPr lang="en-US" sz="2400" spc="-5" dirty="0">
                  <a:solidFill>
                    <a:srgbClr val="F2F2F2"/>
                  </a:solidFill>
                  <a:latin typeface="Carlito"/>
                  <a:cs typeface="Carlito"/>
                </a:rPr>
                <a:t>of produce collected monthly from farmers </a:t>
              </a:r>
              <a:endParaRPr sz="2000" dirty="0">
                <a:latin typeface="Carlito"/>
                <a:cs typeface="Carlito"/>
              </a:endParaRPr>
            </a:p>
          </p:txBody>
        </p:sp>
        <p:sp>
          <p:nvSpPr>
            <p:cNvPr id="13" name="object 11"/>
            <p:cNvSpPr txBox="1"/>
            <p:nvPr/>
          </p:nvSpPr>
          <p:spPr>
            <a:xfrm>
              <a:off x="6908527" y="4802988"/>
              <a:ext cx="2964815" cy="868699"/>
            </a:xfrm>
            <a:prstGeom prst="rect">
              <a:avLst/>
            </a:prstGeom>
          </p:spPr>
          <p:txBody>
            <a:bodyPr vert="horz" wrap="square" lIns="0" tIns="10160" rIns="0" bIns="0" rtlCol="0">
              <a:spAutoFit/>
            </a:bodyPr>
            <a:lstStyle/>
            <a:p>
              <a:pPr marL="12700" marR="5080">
                <a:lnSpc>
                  <a:spcPct val="101000"/>
                </a:lnSpc>
                <a:spcBef>
                  <a:spcPts val="80"/>
                </a:spcBef>
                <a:tabLst>
                  <a:tab pos="297815" algn="l"/>
                  <a:tab pos="298450" algn="l"/>
                </a:tabLst>
              </a:pPr>
              <a:r>
                <a:rPr lang="en-US" sz="3200" b="1" spc="-5" dirty="0">
                  <a:solidFill>
                    <a:srgbClr val="222B32"/>
                  </a:solidFill>
                  <a:highlight>
                    <a:srgbClr val="DDA934"/>
                  </a:highlight>
                  <a:latin typeface="Carlito"/>
                  <a:cs typeface="Carlito"/>
                </a:rPr>
                <a:t>99%</a:t>
              </a:r>
              <a:r>
                <a:rPr lang="en-US" sz="2400" spc="-5" dirty="0">
                  <a:solidFill>
                    <a:srgbClr val="F2F2F2"/>
                  </a:solidFill>
                  <a:latin typeface="Carlito"/>
                  <a:cs typeface="Carlito"/>
                </a:rPr>
                <a:t>repayment from farmers </a:t>
              </a:r>
              <a:endParaRPr sz="2000" dirty="0">
                <a:latin typeface="Carlito"/>
                <a:cs typeface="Carlito"/>
              </a:endParaRPr>
            </a:p>
          </p:txBody>
        </p:sp>
        <p:sp>
          <p:nvSpPr>
            <p:cNvPr id="14" name="object 11"/>
            <p:cNvSpPr txBox="1"/>
            <p:nvPr/>
          </p:nvSpPr>
          <p:spPr>
            <a:xfrm>
              <a:off x="2842918" y="593390"/>
              <a:ext cx="7908002" cy="491673"/>
            </a:xfrm>
            <a:prstGeom prst="rect">
              <a:avLst/>
            </a:prstGeom>
          </p:spPr>
          <p:txBody>
            <a:bodyPr vert="horz" wrap="square" lIns="0" tIns="10160" rIns="0" bIns="0" rtlCol="0">
              <a:spAutoFit/>
            </a:bodyPr>
            <a:lstStyle/>
            <a:p>
              <a:pPr marL="12700" marR="5080">
                <a:lnSpc>
                  <a:spcPct val="101000"/>
                </a:lnSpc>
                <a:spcBef>
                  <a:spcPts val="80"/>
                </a:spcBef>
                <a:tabLst>
                  <a:tab pos="297815" algn="l"/>
                  <a:tab pos="298450" algn="l"/>
                </a:tabLst>
              </a:pPr>
              <a:r>
                <a:rPr lang="en-US" sz="3200" b="1" spc="-5" dirty="0">
                  <a:solidFill>
                    <a:schemeClr val="bg1"/>
                  </a:solidFill>
                  <a:highlight>
                    <a:srgbClr val="548235"/>
                  </a:highlight>
                  <a:latin typeface="Carlito"/>
                  <a:cs typeface="Carlito"/>
                </a:rPr>
                <a:t>$10m </a:t>
              </a:r>
              <a:r>
                <a:rPr lang="en-US" sz="2400" b="1" spc="-5" dirty="0">
                  <a:solidFill>
                    <a:schemeClr val="bg1"/>
                  </a:solidFill>
                  <a:latin typeface="Carlito"/>
                  <a:cs typeface="Carlito"/>
                </a:rPr>
                <a:t>revenue </a:t>
              </a:r>
              <a:r>
                <a:rPr lang="en-US" sz="2400" b="1" spc="-5" dirty="0">
                  <a:solidFill>
                    <a:srgbClr val="F2F2F2"/>
                  </a:solidFill>
                  <a:latin typeface="Carlito"/>
                  <a:cs typeface="Carlito"/>
                </a:rPr>
                <a:t>in 2021 which is a 7x increase from 2020</a:t>
              </a:r>
              <a:endParaRPr sz="2000" b="1" dirty="0">
                <a:latin typeface="Carlito"/>
                <a:cs typeface="Carlito"/>
              </a:endParaRPr>
            </a:p>
          </p:txBody>
        </p:sp>
        <p:sp>
          <p:nvSpPr>
            <p:cNvPr id="2" name="object 11"/>
            <p:cNvSpPr txBox="1"/>
            <p:nvPr/>
          </p:nvSpPr>
          <p:spPr>
            <a:xfrm>
              <a:off x="2842918" y="1397954"/>
              <a:ext cx="7908002" cy="491673"/>
            </a:xfrm>
            <a:prstGeom prst="rect">
              <a:avLst/>
            </a:prstGeom>
          </p:spPr>
          <p:txBody>
            <a:bodyPr vert="horz" wrap="square" lIns="0" tIns="10160" rIns="0" bIns="0" rtlCol="0">
              <a:spAutoFit/>
            </a:bodyPr>
            <a:lstStyle/>
            <a:p>
              <a:pPr marL="12700" marR="5080">
                <a:lnSpc>
                  <a:spcPct val="101000"/>
                </a:lnSpc>
                <a:spcBef>
                  <a:spcPts val="80"/>
                </a:spcBef>
                <a:tabLst>
                  <a:tab pos="297815" algn="l"/>
                  <a:tab pos="298450" algn="l"/>
                </a:tabLst>
              </a:pPr>
              <a:r>
                <a:rPr lang="en-US" sz="3200" b="1" spc="-5" dirty="0">
                  <a:solidFill>
                    <a:schemeClr val="bg1"/>
                  </a:solidFill>
                  <a:highlight>
                    <a:srgbClr val="548235"/>
                  </a:highlight>
                  <a:latin typeface="Carlito"/>
                  <a:cs typeface="Carlito"/>
                </a:rPr>
                <a:t>$42.4m </a:t>
              </a:r>
              <a:r>
                <a:rPr lang="en-US" sz="2400" b="1" spc="-5" dirty="0">
                  <a:solidFill>
                    <a:schemeClr val="bg1"/>
                  </a:solidFill>
                  <a:latin typeface="Carlito"/>
                  <a:cs typeface="Carlito"/>
                </a:rPr>
                <a:t>revenue </a:t>
              </a:r>
              <a:r>
                <a:rPr lang="en-US" sz="2400" b="1" spc="-5" dirty="0">
                  <a:solidFill>
                    <a:srgbClr val="F2F2F2"/>
                  </a:solidFill>
                  <a:latin typeface="Carlito"/>
                  <a:cs typeface="Carlito"/>
                </a:rPr>
                <a:t>in 2022 (January-December) </a:t>
              </a:r>
              <a:endParaRPr sz="2000" b="1" dirty="0">
                <a:latin typeface="Carlito"/>
                <a:cs typeface="Carlito"/>
              </a:endParaRP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9043</TotalTime>
  <Words>1630</Words>
  <Application>Microsoft Office PowerPoint</Application>
  <PresentationFormat>Widescreen</PresentationFormat>
  <Paragraphs>147</Paragraphs>
  <Slides>16</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Arial</vt:lpstr>
      <vt:lpstr>Calibri</vt:lpstr>
      <vt:lpstr>Calibri Light</vt:lpstr>
      <vt:lpstr>Carlito</vt:lpstr>
      <vt:lpstr>Montserrat Light Bold</vt:lpstr>
      <vt:lpstr>Open Sans</vt:lpstr>
      <vt:lpstr>source-serif-pro</vt:lpstr>
      <vt:lpstr>Trebuchet MS</vt:lpstr>
      <vt:lpstr>Office Theme</vt:lpstr>
      <vt:lpstr>iFarmer Democratizing Agriculture Financing and Supply Chain </vt:lpstr>
      <vt:lpstr>Problems for Smallholder Farmers in Bangladesh</vt:lpstr>
      <vt:lpstr>Bangladesh – a  market of 170 million  people </vt:lpstr>
      <vt:lpstr>iFarmer is a Full stack agri-tech platform</vt:lpstr>
      <vt:lpstr>iFarmer business model </vt:lpstr>
      <vt:lpstr>One Stop Solution for the Farmers</vt:lpstr>
      <vt:lpstr>Innovation in access to finance for the farmers </vt:lpstr>
      <vt:lpstr>PowerPoint Presentation</vt:lpstr>
      <vt:lpstr>PowerPoint Presentation</vt:lpstr>
      <vt:lpstr>PowerPoint Presentation</vt:lpstr>
      <vt:lpstr>One Question we frequently get asked</vt:lpstr>
      <vt:lpstr>Digital Agriculture=Data driven Agriculture</vt:lpstr>
      <vt:lpstr>Who truly owns farm data?</vt:lpstr>
      <vt:lpstr>There needs to be multiparty cooperation, development of framework and guidelines</vt:lpstr>
      <vt:lpstr>Until the legal framework catches up to agricultural technology</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Intellectual Property in Digital Agriculture </dc:title>
  <dc:creator>Fahad ifaz</dc:creator>
  <cp:lastModifiedBy>CERBARI Mihaela</cp:lastModifiedBy>
  <cp:revision>18</cp:revision>
  <dcterms:created xsi:type="dcterms:W3CDTF">2023-03-26T03:22:21Z</dcterms:created>
  <dcterms:modified xsi:type="dcterms:W3CDTF">2023-04-23T15:44:20Z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fc084f7-b690-4c43-8ee6-d475b6d3461d_Enabled">
    <vt:lpwstr>true</vt:lpwstr>
  </property>
  <property fmtid="{D5CDD505-2E9C-101B-9397-08002B2CF9AE}" pid="3" name="MSIP_Label_bfc084f7-b690-4c43-8ee6-d475b6d3461d_SetDate">
    <vt:lpwstr>2023-04-23T15:44:20Z</vt:lpwstr>
  </property>
  <property fmtid="{D5CDD505-2E9C-101B-9397-08002B2CF9AE}" pid="4" name="MSIP_Label_bfc084f7-b690-4c43-8ee6-d475b6d3461d_Method">
    <vt:lpwstr>Standard</vt:lpwstr>
  </property>
  <property fmtid="{D5CDD505-2E9C-101B-9397-08002B2CF9AE}" pid="5" name="MSIP_Label_bfc084f7-b690-4c43-8ee6-d475b6d3461d_Name">
    <vt:lpwstr>FOR OFFICIAL USE ONLY</vt:lpwstr>
  </property>
  <property fmtid="{D5CDD505-2E9C-101B-9397-08002B2CF9AE}" pid="6" name="MSIP_Label_bfc084f7-b690-4c43-8ee6-d475b6d3461d_SiteId">
    <vt:lpwstr>faa31b06-8ccc-48c9-867f-f7510dd11c02</vt:lpwstr>
  </property>
  <property fmtid="{D5CDD505-2E9C-101B-9397-08002B2CF9AE}" pid="7" name="MSIP_Label_bfc084f7-b690-4c43-8ee6-d475b6d3461d_ActionId">
    <vt:lpwstr>3dd686d8-db8a-44b6-9487-5e65145e74fa</vt:lpwstr>
  </property>
  <property fmtid="{D5CDD505-2E9C-101B-9397-08002B2CF9AE}" pid="8" name="MSIP_Label_bfc084f7-b690-4c43-8ee6-d475b6d3461d_ContentBits">
    <vt:lpwstr>2</vt:lpwstr>
  </property>
</Properties>
</file>