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696" r:id="rId6"/>
    <p:sldId id="259" r:id="rId7"/>
    <p:sldId id="260" r:id="rId8"/>
    <p:sldId id="698" r:id="rId9"/>
    <p:sldId id="702" r:id="rId10"/>
    <p:sldId id="261" r:id="rId11"/>
    <p:sldId id="262" r:id="rId12"/>
    <p:sldId id="699" r:id="rId13"/>
    <p:sldId id="703" r:id="rId14"/>
    <p:sldId id="701" r:id="rId15"/>
    <p:sldId id="263" r:id="rId16"/>
    <p:sldId id="697" r:id="rId17"/>
    <p:sldId id="264" r:id="rId18"/>
    <p:sldId id="551" r:id="rId19"/>
    <p:sldId id="704" r:id="rId20"/>
    <p:sldId id="589" r:id="rId21"/>
    <p:sldId id="380" r:id="rId22"/>
    <p:sldId id="700" r:id="rId23"/>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8B455E-3F90-48EE-9AF7-06A2C161560C}" v="99" dt="2023-04-21T15:39:21.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63" d="100"/>
          <a:sy n="163" d="100"/>
        </p:scale>
        <p:origin x="22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F26DE-42C3-40F4-88D4-2B68C18B7BAB}" type="datetimeFigureOut">
              <a:rPr lang="es-CR" smtClean="0"/>
              <a:t>23/4/2023</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DA276-EF6E-462D-B532-E35D09B5CFDF}" type="slidenum">
              <a:rPr lang="es-CR" smtClean="0"/>
              <a:t>‹#›</a:t>
            </a:fld>
            <a:endParaRPr lang="es-CR"/>
          </a:p>
        </p:txBody>
      </p:sp>
    </p:spTree>
    <p:extLst>
      <p:ext uri="{BB962C8B-B14F-4D97-AF65-F5344CB8AC3E}">
        <p14:creationId xmlns:p14="http://schemas.microsoft.com/office/powerpoint/2010/main" val="207285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Marcador de imagen de diapositiva 1">
            <a:extLst>
              <a:ext uri="{FF2B5EF4-FFF2-40B4-BE49-F238E27FC236}">
                <a16:creationId xmlns:a16="http://schemas.microsoft.com/office/drawing/2014/main" id="{3C30F449-4186-6A4C-E414-4B48D55C2BD9}"/>
              </a:ext>
            </a:extLst>
          </p:cNvPr>
          <p:cNvSpPr>
            <a:spLocks noGrp="1" noRot="1" noChangeAspect="1" noTextEdit="1"/>
          </p:cNvSpPr>
          <p:nvPr>
            <p:ph type="sldImg"/>
          </p:nvPr>
        </p:nvSpPr>
        <p:spPr>
          <a:xfrm>
            <a:off x="387350" y="685800"/>
            <a:ext cx="6067425" cy="3413125"/>
          </a:xfrm>
          <a:ln/>
        </p:spPr>
      </p:sp>
      <p:sp>
        <p:nvSpPr>
          <p:cNvPr id="153602" name="Marcador de notas 2">
            <a:extLst>
              <a:ext uri="{FF2B5EF4-FFF2-40B4-BE49-F238E27FC236}">
                <a16:creationId xmlns:a16="http://schemas.microsoft.com/office/drawing/2014/main" id="{8D666CCB-116A-C369-4E74-1621E16F90B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a:latin typeface="Times New Roman" panose="02020603050405020304" pitchFamily="18" charset="0"/>
              <a:ea typeface="ＭＳ Ｐゴシック" panose="020B0600070205080204" pitchFamily="34" charset="-128"/>
            </a:endParaRPr>
          </a:p>
        </p:txBody>
      </p:sp>
      <p:sp>
        <p:nvSpPr>
          <p:cNvPr id="153603" name="Marcador de número de diapositiva 3">
            <a:extLst>
              <a:ext uri="{FF2B5EF4-FFF2-40B4-BE49-F238E27FC236}">
                <a16:creationId xmlns:a16="http://schemas.microsoft.com/office/drawing/2014/main" id="{21BFBC0C-33FE-2225-072E-A88B38985654}"/>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15900" indent="-201613">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panose="020F0502020204030204" pitchFamily="34" charset="0"/>
                <a:ea typeface="ＭＳ Ｐゴシック" panose="020B0600070205080204" pitchFamily="34" charset="-128"/>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panose="020F0502020204030204" pitchFamily="34" charset="0"/>
                <a:ea typeface="ＭＳ Ｐゴシック" panose="020B0600070205080204" pitchFamily="34" charset="-128"/>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panose="020F0502020204030204" pitchFamily="34" charset="0"/>
                <a:ea typeface="ＭＳ Ｐゴシック" panose="020B0600070205080204" pitchFamily="34" charset="-128"/>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panose="020F0502020204030204" pitchFamily="34" charset="0"/>
                <a:ea typeface="ＭＳ Ｐゴシック" panose="020B0600070205080204" pitchFamily="34" charset="-128"/>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panose="020F0502020204030204" pitchFamily="34" charset="0"/>
                <a:ea typeface="ＭＳ Ｐゴシック" panose="020B0600070205080204" pitchFamily="34" charset="-128"/>
              </a:defRPr>
            </a:lvl9pPr>
          </a:lstStyle>
          <a:p>
            <a:fld id="{A892AB67-384A-44B5-AA1D-09D7A5C4B597}" type="slidenum">
              <a:rPr lang="es-ES_tradnl" altLang="es-ES_tradnl" sz="1200">
                <a:solidFill>
                  <a:srgbClr val="000000"/>
                </a:solidFill>
                <a:latin typeface="Times New Roman" panose="02020603050405020304" pitchFamily="18" charset="0"/>
              </a:rPr>
              <a:pPr/>
              <a:t>15</a:t>
            </a:fld>
            <a:endParaRPr lang="es-ES_tradnl" altLang="es-ES_tradnl" sz="1200">
              <a:solidFill>
                <a:srgbClr val="000000"/>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Marcador de imagen de diapositiva 1">
            <a:extLst>
              <a:ext uri="{FF2B5EF4-FFF2-40B4-BE49-F238E27FC236}">
                <a16:creationId xmlns:a16="http://schemas.microsoft.com/office/drawing/2014/main" id="{C3DFA40F-01D0-6746-4C66-932EE3B63F3F}"/>
              </a:ext>
            </a:extLst>
          </p:cNvPr>
          <p:cNvSpPr>
            <a:spLocks noGrp="1" noRot="1" noChangeAspect="1" noChangeArrowheads="1" noTextEdit="1"/>
          </p:cNvSpPr>
          <p:nvPr>
            <p:ph type="sldImg"/>
          </p:nvPr>
        </p:nvSpPr>
        <p:spPr>
          <a:xfrm>
            <a:off x="387350" y="685800"/>
            <a:ext cx="6067425" cy="3413125"/>
          </a:xfrm>
          <a:ln/>
        </p:spPr>
      </p:sp>
      <p:sp>
        <p:nvSpPr>
          <p:cNvPr id="75779" name="Marcador de notas 2">
            <a:extLst>
              <a:ext uri="{FF2B5EF4-FFF2-40B4-BE49-F238E27FC236}">
                <a16:creationId xmlns:a16="http://schemas.microsoft.com/office/drawing/2014/main" id="{1B7988B2-FF79-7E00-B120-AD5F2A56A29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a:latin typeface="Times New Roman" panose="02020603050405020304" pitchFamily="18" charset="0"/>
              <a:ea typeface="ＭＳ Ｐゴシック" panose="020B0600070205080204" pitchFamily="34" charset="-128"/>
            </a:endParaRPr>
          </a:p>
        </p:txBody>
      </p:sp>
      <p:sp>
        <p:nvSpPr>
          <p:cNvPr id="75780" name="Marcador de número de diapositiva 3">
            <a:extLst>
              <a:ext uri="{FF2B5EF4-FFF2-40B4-BE49-F238E27FC236}">
                <a16:creationId xmlns:a16="http://schemas.microsoft.com/office/drawing/2014/main" id="{D7C8708C-FB9A-3BBA-C1B6-1E490CE609DA}"/>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15900" indent="-201613">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panose="020F0502020204030204" pitchFamily="34" charset="0"/>
                <a:ea typeface="ＭＳ Ｐゴシック" panose="020B0600070205080204" pitchFamily="34" charset="-128"/>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panose="020F0502020204030204" pitchFamily="34" charset="0"/>
                <a:ea typeface="ＭＳ Ｐゴシック" panose="020B0600070205080204" pitchFamily="34" charset="-128"/>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panose="020F0502020204030204" pitchFamily="34" charset="0"/>
                <a:ea typeface="ＭＳ Ｐゴシック" panose="020B0600070205080204" pitchFamily="34" charset="-128"/>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panose="020F0502020204030204" pitchFamily="34" charset="0"/>
                <a:ea typeface="ＭＳ Ｐゴシック" panose="020B0600070205080204" pitchFamily="34" charset="-128"/>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panose="020F0502020204030204" pitchFamily="34" charset="0"/>
                <a:ea typeface="ＭＳ Ｐゴシック" panose="020B0600070205080204" pitchFamily="34" charset="-128"/>
              </a:defRPr>
            </a:lvl9pPr>
          </a:lstStyle>
          <a:p>
            <a:fld id="{2A41C29A-ADC3-44BA-9EE0-E124F40BFD94}" type="slidenum">
              <a:rPr lang="es-ES_tradnl" altLang="es-ES_tradnl" sz="1200">
                <a:solidFill>
                  <a:srgbClr val="000000"/>
                </a:solidFill>
                <a:latin typeface="Times New Roman" panose="02020603050405020304" pitchFamily="18" charset="0"/>
              </a:rPr>
              <a:pPr/>
              <a:t>17</a:t>
            </a:fld>
            <a:endParaRPr lang="es-ES_tradnl" altLang="es-ES_tradnl" sz="1200">
              <a:solidFill>
                <a:srgbClr val="000000"/>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Marcador de imagen de diapositiva 1"/>
          <p:cNvSpPr>
            <a:spLocks noGrp="1" noRot="1" noChangeAspect="1" noTextEdit="1"/>
          </p:cNvSpPr>
          <p:nvPr>
            <p:ph type="sldImg"/>
          </p:nvPr>
        </p:nvSpPr>
        <p:spPr>
          <a:xfrm>
            <a:off x="388938" y="685800"/>
            <a:ext cx="6065837" cy="3413125"/>
          </a:xfrm>
          <a:ln/>
        </p:spPr>
      </p:sp>
      <p:sp>
        <p:nvSpPr>
          <p:cNvPr id="156674" name="Marcador de nota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s-ES_tradnl" b="1">
                <a:ea typeface="ＭＳ Ｐゴシック" charset="-128"/>
              </a:rPr>
              <a:t>Licor</a:t>
            </a:r>
          </a:p>
          <a:p>
            <a:r>
              <a:rPr lang="es-ES_tradnl" altLang="es-ES_tradnl">
                <a:ea typeface="ＭＳ Ｐゴシック" charset="-128"/>
              </a:rPr>
              <a:t>https://www.mybottleshop.com.au/melbourne-moonshine-campos-cascara-gin-700ml</a:t>
            </a:r>
          </a:p>
          <a:p>
            <a:endParaRPr lang="es-ES_tradnl" altLang="es-ES_tradnl">
              <a:ea typeface="ＭＳ Ｐゴシック" charset="-128"/>
            </a:endParaRPr>
          </a:p>
          <a:p>
            <a:r>
              <a:rPr lang="es-ES_tradnl" altLang="es-ES_tradnl" b="1">
                <a:ea typeface="ＭＳ Ｐゴシック" charset="-128"/>
              </a:rPr>
              <a:t>Gin</a:t>
            </a:r>
          </a:p>
          <a:p>
            <a:r>
              <a:rPr lang="es-ES_tradnl" altLang="es-ES_tradnl" b="1">
                <a:ea typeface="ＭＳ Ｐゴシック" charset="-128"/>
              </a:rPr>
              <a:t>Melbourne Moonshine Campos Coffee Cascara Gin</a:t>
            </a:r>
            <a:r>
              <a:rPr lang="es-ES_tradnl" altLang="es-ES_tradnl">
                <a:ea typeface="ＭＳ Ｐゴシック" charset="-128"/>
              </a:rPr>
              <a:t> - Following on from the very popular Cascara Moonshine, in 2017 Melbourne Moonshine collaborated with Campos Coffee from Newtown in Sydney's Inner West (and just down the road from MyBottleShop). This time around MM have made a Cascara Gin. Crafted using a blend of five botanicals including Cascara, Juniper and Orange. The Gin is subtle with hints of cherry and citrus. Cascara (which means “husk,” “peel” or “skin” in Spanish) or coffee cherry is the dried skins of coffee cherries. These pulped skins are collected after the seeds (aka coffee beans) have been removed from the cherries.</a:t>
            </a:r>
          </a:p>
          <a:p>
            <a:r>
              <a:rPr lang="es-ES_tradnl" altLang="es-ES_tradnl">
                <a:ea typeface="ＭＳ Ｐゴシック" charset="-128"/>
              </a:rPr>
              <a:t>Cascara is often described as having a sweet, fruity taste with notes of rose hip, hibiscus, cherry, red current, mango or even tobacco</a:t>
            </a:r>
          </a:p>
          <a:p>
            <a:endParaRPr lang="es-ES_tradnl" altLang="es-ES_tradnl">
              <a:ea typeface="ＭＳ Ｐゴシック" charset="-128"/>
            </a:endParaRPr>
          </a:p>
        </p:txBody>
      </p:sp>
      <p:sp>
        <p:nvSpPr>
          <p:cNvPr id="156675" name="Marcador de número de diapositiva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15900" indent="-201613">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charset="0"/>
                <a:ea typeface="ＭＳ Ｐゴシック" charset="-128"/>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charset="0"/>
                <a:ea typeface="ＭＳ Ｐゴシック" charset="-128"/>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charset="0"/>
                <a:ea typeface="ＭＳ Ｐゴシック" charset="-128"/>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charset="0"/>
                <a:ea typeface="ＭＳ Ｐゴシック" charset="-128"/>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charset="0"/>
                <a:ea typeface="ＭＳ Ｐゴシック" charset="-128"/>
              </a:defRPr>
            </a:lvl5pPr>
            <a:lvl6pPr marL="2514600" indent="-228600" defTabSz="449263" eaLnBrk="0" fontAlgn="base" hangingPunct="0">
              <a:spcBef>
                <a:spcPct val="0"/>
              </a:spcBef>
              <a:spcAft>
                <a:spcPct val="0"/>
              </a:spcAft>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charset="0"/>
                <a:ea typeface="ＭＳ Ｐゴシック" charset="-128"/>
              </a:defRPr>
            </a:lvl6pPr>
            <a:lvl7pPr marL="2971800" indent="-228600" defTabSz="449263" eaLnBrk="0" fontAlgn="base" hangingPunct="0">
              <a:spcBef>
                <a:spcPct val="0"/>
              </a:spcBef>
              <a:spcAft>
                <a:spcPct val="0"/>
              </a:spcAft>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charset="0"/>
                <a:ea typeface="ＭＳ Ｐゴシック" charset="-128"/>
              </a:defRPr>
            </a:lvl7pPr>
            <a:lvl8pPr marL="3429000" indent="-228600" defTabSz="449263" eaLnBrk="0" fontAlgn="base" hangingPunct="0">
              <a:spcBef>
                <a:spcPct val="0"/>
              </a:spcBef>
              <a:spcAft>
                <a:spcPct val="0"/>
              </a:spcAft>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charset="0"/>
                <a:ea typeface="ＭＳ Ｐゴシック" charset="-128"/>
              </a:defRPr>
            </a:lvl8pPr>
            <a:lvl9pPr marL="3886200" indent="-228600" defTabSz="449263" eaLnBrk="0" fontAlgn="base" hangingPunct="0">
              <a:spcBef>
                <a:spcPct val="0"/>
              </a:spcBef>
              <a:spcAft>
                <a:spcPct val="0"/>
              </a:spcAft>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600">
                <a:solidFill>
                  <a:schemeClr val="bg1"/>
                </a:solidFill>
                <a:latin typeface="Calibri" charset="0"/>
                <a:ea typeface="ＭＳ Ｐゴシック" charset="-128"/>
              </a:defRPr>
            </a:lvl9pPr>
          </a:lstStyle>
          <a:p>
            <a:fld id="{3C706960-AB56-944A-AFA2-BEC5DDC9E614}" type="slidenum">
              <a:rPr lang="es-ES_tradnl" altLang="es-ES_tradnl" sz="1200">
                <a:solidFill>
                  <a:srgbClr val="000000"/>
                </a:solidFill>
                <a:latin typeface="Times New Roman" charset="0"/>
              </a:rPr>
              <a:pPr/>
              <a:t>18</a:t>
            </a:fld>
            <a:endParaRPr lang="es-ES_tradnl" altLang="es-ES_tradnl" sz="1200">
              <a:solidFill>
                <a:srgbClr val="000000"/>
              </a:solidFill>
              <a:latin typeface="Times New Roman" charset="0"/>
            </a:endParaRPr>
          </a:p>
        </p:txBody>
      </p:sp>
    </p:spTree>
    <p:extLst>
      <p:ext uri="{BB962C8B-B14F-4D97-AF65-F5344CB8AC3E}">
        <p14:creationId xmlns:p14="http://schemas.microsoft.com/office/powerpoint/2010/main" val="1502486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1AFB49-88E6-20F6-538C-CDE35DF4A42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4208C868-4EEC-44D3-F49A-6651808F35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9EB01702-1443-0D70-1F42-58E4001589EB}"/>
              </a:ext>
            </a:extLst>
          </p:cNvPr>
          <p:cNvSpPr>
            <a:spLocks noGrp="1"/>
          </p:cNvSpPr>
          <p:nvPr>
            <p:ph type="dt" sz="half" idx="10"/>
          </p:nvPr>
        </p:nvSpPr>
        <p:spPr/>
        <p:txBody>
          <a:bodyPr/>
          <a:lstStyle/>
          <a:p>
            <a:fld id="{70EB1FB7-8DCA-483B-8948-143C20BF3BDB}" type="datetimeFigureOut">
              <a:rPr lang="es-CR" smtClean="0"/>
              <a:t>23/4/2023</a:t>
            </a:fld>
            <a:endParaRPr lang="es-CR"/>
          </a:p>
        </p:txBody>
      </p:sp>
      <p:sp>
        <p:nvSpPr>
          <p:cNvPr id="5" name="Marcador de pie de página 4">
            <a:extLst>
              <a:ext uri="{FF2B5EF4-FFF2-40B4-BE49-F238E27FC236}">
                <a16:creationId xmlns:a16="http://schemas.microsoft.com/office/drawing/2014/main" id="{F78472BF-804C-DA20-70D2-D7DEBC0A86B0}"/>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1581601B-111B-9A77-A77A-4E9CE1C5E42B}"/>
              </a:ext>
            </a:extLst>
          </p:cNvPr>
          <p:cNvSpPr>
            <a:spLocks noGrp="1"/>
          </p:cNvSpPr>
          <p:nvPr>
            <p:ph type="sldNum" sz="quarter" idx="12"/>
          </p:nvPr>
        </p:nvSpPr>
        <p:spPr/>
        <p:txBody>
          <a:bodyPr/>
          <a:lstStyle/>
          <a:p>
            <a:fld id="{75B5007A-EE10-4D7D-8214-99D80CD12D86}" type="slidenum">
              <a:rPr lang="es-CR" smtClean="0"/>
              <a:t>‹#›</a:t>
            </a:fld>
            <a:endParaRPr lang="es-CR"/>
          </a:p>
        </p:txBody>
      </p:sp>
    </p:spTree>
    <p:extLst>
      <p:ext uri="{BB962C8B-B14F-4D97-AF65-F5344CB8AC3E}">
        <p14:creationId xmlns:p14="http://schemas.microsoft.com/office/powerpoint/2010/main" val="335463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6328CC-DD12-5CB3-F168-AA119518C7BF}"/>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334232C3-565B-EC62-A221-2E208D1164D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A32CCF4-C84C-AC52-C020-9F89222CB0B2}"/>
              </a:ext>
            </a:extLst>
          </p:cNvPr>
          <p:cNvSpPr>
            <a:spLocks noGrp="1"/>
          </p:cNvSpPr>
          <p:nvPr>
            <p:ph type="dt" sz="half" idx="10"/>
          </p:nvPr>
        </p:nvSpPr>
        <p:spPr/>
        <p:txBody>
          <a:bodyPr/>
          <a:lstStyle/>
          <a:p>
            <a:fld id="{70EB1FB7-8DCA-483B-8948-143C20BF3BDB}" type="datetimeFigureOut">
              <a:rPr lang="es-CR" smtClean="0"/>
              <a:t>23/4/2023</a:t>
            </a:fld>
            <a:endParaRPr lang="es-CR"/>
          </a:p>
        </p:txBody>
      </p:sp>
      <p:sp>
        <p:nvSpPr>
          <p:cNvPr id="5" name="Marcador de pie de página 4">
            <a:extLst>
              <a:ext uri="{FF2B5EF4-FFF2-40B4-BE49-F238E27FC236}">
                <a16:creationId xmlns:a16="http://schemas.microsoft.com/office/drawing/2014/main" id="{7154147F-8D81-F012-A09A-EC91240CAC96}"/>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8B7A6085-37BA-453B-0F97-DEE457B226F8}"/>
              </a:ext>
            </a:extLst>
          </p:cNvPr>
          <p:cNvSpPr>
            <a:spLocks noGrp="1"/>
          </p:cNvSpPr>
          <p:nvPr>
            <p:ph type="sldNum" sz="quarter" idx="12"/>
          </p:nvPr>
        </p:nvSpPr>
        <p:spPr/>
        <p:txBody>
          <a:bodyPr/>
          <a:lstStyle/>
          <a:p>
            <a:fld id="{75B5007A-EE10-4D7D-8214-99D80CD12D86}" type="slidenum">
              <a:rPr lang="es-CR" smtClean="0"/>
              <a:t>‹#›</a:t>
            </a:fld>
            <a:endParaRPr lang="es-CR"/>
          </a:p>
        </p:txBody>
      </p:sp>
    </p:spTree>
    <p:extLst>
      <p:ext uri="{BB962C8B-B14F-4D97-AF65-F5344CB8AC3E}">
        <p14:creationId xmlns:p14="http://schemas.microsoft.com/office/powerpoint/2010/main" val="145386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33368E-8855-3287-EE47-8C0AB2BE81F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6F88E9F9-33D8-C5D0-F6D2-B6A54F52E61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57ED6823-0777-B758-1031-E19183BA4DE3}"/>
              </a:ext>
            </a:extLst>
          </p:cNvPr>
          <p:cNvSpPr>
            <a:spLocks noGrp="1"/>
          </p:cNvSpPr>
          <p:nvPr>
            <p:ph type="dt" sz="half" idx="10"/>
          </p:nvPr>
        </p:nvSpPr>
        <p:spPr/>
        <p:txBody>
          <a:bodyPr/>
          <a:lstStyle/>
          <a:p>
            <a:fld id="{70EB1FB7-8DCA-483B-8948-143C20BF3BDB}" type="datetimeFigureOut">
              <a:rPr lang="es-CR" smtClean="0"/>
              <a:t>23/4/2023</a:t>
            </a:fld>
            <a:endParaRPr lang="es-CR"/>
          </a:p>
        </p:txBody>
      </p:sp>
      <p:sp>
        <p:nvSpPr>
          <p:cNvPr id="5" name="Marcador de pie de página 4">
            <a:extLst>
              <a:ext uri="{FF2B5EF4-FFF2-40B4-BE49-F238E27FC236}">
                <a16:creationId xmlns:a16="http://schemas.microsoft.com/office/drawing/2014/main" id="{ED876307-E545-F057-EC0D-493BAEFC53F4}"/>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68E7DBAB-90D0-4E76-ED62-925D2ECF62B1}"/>
              </a:ext>
            </a:extLst>
          </p:cNvPr>
          <p:cNvSpPr>
            <a:spLocks noGrp="1"/>
          </p:cNvSpPr>
          <p:nvPr>
            <p:ph type="sldNum" sz="quarter" idx="12"/>
          </p:nvPr>
        </p:nvSpPr>
        <p:spPr/>
        <p:txBody>
          <a:bodyPr/>
          <a:lstStyle/>
          <a:p>
            <a:fld id="{75B5007A-EE10-4D7D-8214-99D80CD12D86}" type="slidenum">
              <a:rPr lang="es-CR" smtClean="0"/>
              <a:t>‹#›</a:t>
            </a:fld>
            <a:endParaRPr lang="es-CR"/>
          </a:p>
        </p:txBody>
      </p:sp>
    </p:spTree>
    <p:extLst>
      <p:ext uri="{BB962C8B-B14F-4D97-AF65-F5344CB8AC3E}">
        <p14:creationId xmlns:p14="http://schemas.microsoft.com/office/powerpoint/2010/main" val="530902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1614EE-670D-595C-946B-5CBE0505F582}"/>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6743AE8-D314-16EF-8F23-6F2CA95FD57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4EA30CA5-8E9E-E1FF-086D-1DDE5B3BDCD5}"/>
              </a:ext>
            </a:extLst>
          </p:cNvPr>
          <p:cNvSpPr>
            <a:spLocks noGrp="1"/>
          </p:cNvSpPr>
          <p:nvPr>
            <p:ph type="dt" sz="half" idx="10"/>
          </p:nvPr>
        </p:nvSpPr>
        <p:spPr/>
        <p:txBody>
          <a:bodyPr/>
          <a:lstStyle/>
          <a:p>
            <a:fld id="{70EB1FB7-8DCA-483B-8948-143C20BF3BDB}" type="datetimeFigureOut">
              <a:rPr lang="es-CR" smtClean="0"/>
              <a:t>23/4/2023</a:t>
            </a:fld>
            <a:endParaRPr lang="es-CR"/>
          </a:p>
        </p:txBody>
      </p:sp>
      <p:sp>
        <p:nvSpPr>
          <p:cNvPr id="5" name="Marcador de pie de página 4">
            <a:extLst>
              <a:ext uri="{FF2B5EF4-FFF2-40B4-BE49-F238E27FC236}">
                <a16:creationId xmlns:a16="http://schemas.microsoft.com/office/drawing/2014/main" id="{46036C55-417A-CB23-EBC0-C162F9640331}"/>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011DDF66-7A2E-026D-9B9E-A4DD8616A2C3}"/>
              </a:ext>
            </a:extLst>
          </p:cNvPr>
          <p:cNvSpPr>
            <a:spLocks noGrp="1"/>
          </p:cNvSpPr>
          <p:nvPr>
            <p:ph type="sldNum" sz="quarter" idx="12"/>
          </p:nvPr>
        </p:nvSpPr>
        <p:spPr/>
        <p:txBody>
          <a:bodyPr/>
          <a:lstStyle/>
          <a:p>
            <a:fld id="{75B5007A-EE10-4D7D-8214-99D80CD12D86}" type="slidenum">
              <a:rPr lang="es-CR" smtClean="0"/>
              <a:t>‹#›</a:t>
            </a:fld>
            <a:endParaRPr lang="es-CR"/>
          </a:p>
        </p:txBody>
      </p:sp>
    </p:spTree>
    <p:extLst>
      <p:ext uri="{BB962C8B-B14F-4D97-AF65-F5344CB8AC3E}">
        <p14:creationId xmlns:p14="http://schemas.microsoft.com/office/powerpoint/2010/main" val="1721089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BF245-8EA7-A3D7-4FD0-D3162E763D0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12F4C1C6-B566-A279-21C8-A89D9C0BBF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D5E7AB3-F4AA-4BCA-B9FE-5A75CD6B0E33}"/>
              </a:ext>
            </a:extLst>
          </p:cNvPr>
          <p:cNvSpPr>
            <a:spLocks noGrp="1"/>
          </p:cNvSpPr>
          <p:nvPr>
            <p:ph type="dt" sz="half" idx="10"/>
          </p:nvPr>
        </p:nvSpPr>
        <p:spPr/>
        <p:txBody>
          <a:bodyPr/>
          <a:lstStyle/>
          <a:p>
            <a:fld id="{70EB1FB7-8DCA-483B-8948-143C20BF3BDB}" type="datetimeFigureOut">
              <a:rPr lang="es-CR" smtClean="0"/>
              <a:t>23/4/2023</a:t>
            </a:fld>
            <a:endParaRPr lang="es-CR"/>
          </a:p>
        </p:txBody>
      </p:sp>
      <p:sp>
        <p:nvSpPr>
          <p:cNvPr id="5" name="Marcador de pie de página 4">
            <a:extLst>
              <a:ext uri="{FF2B5EF4-FFF2-40B4-BE49-F238E27FC236}">
                <a16:creationId xmlns:a16="http://schemas.microsoft.com/office/drawing/2014/main" id="{561EFAFB-D6B3-836D-2241-99604928473E}"/>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02AE2510-92B9-F75E-428F-DA8CDD644E76}"/>
              </a:ext>
            </a:extLst>
          </p:cNvPr>
          <p:cNvSpPr>
            <a:spLocks noGrp="1"/>
          </p:cNvSpPr>
          <p:nvPr>
            <p:ph type="sldNum" sz="quarter" idx="12"/>
          </p:nvPr>
        </p:nvSpPr>
        <p:spPr/>
        <p:txBody>
          <a:bodyPr/>
          <a:lstStyle/>
          <a:p>
            <a:fld id="{75B5007A-EE10-4D7D-8214-99D80CD12D86}" type="slidenum">
              <a:rPr lang="es-CR" smtClean="0"/>
              <a:t>‹#›</a:t>
            </a:fld>
            <a:endParaRPr lang="es-CR"/>
          </a:p>
        </p:txBody>
      </p:sp>
    </p:spTree>
    <p:extLst>
      <p:ext uri="{BB962C8B-B14F-4D97-AF65-F5344CB8AC3E}">
        <p14:creationId xmlns:p14="http://schemas.microsoft.com/office/powerpoint/2010/main" val="837810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0A183E-BCA3-C317-120A-3779E0F5C140}"/>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13B917CE-58DF-2D5C-2883-C5812CD08CB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50C31537-22D8-E2CE-9A2C-A669FA45808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4734C156-59AD-4B46-D9E4-97F3B5D16F8E}"/>
              </a:ext>
            </a:extLst>
          </p:cNvPr>
          <p:cNvSpPr>
            <a:spLocks noGrp="1"/>
          </p:cNvSpPr>
          <p:nvPr>
            <p:ph type="dt" sz="half" idx="10"/>
          </p:nvPr>
        </p:nvSpPr>
        <p:spPr/>
        <p:txBody>
          <a:bodyPr/>
          <a:lstStyle/>
          <a:p>
            <a:fld id="{70EB1FB7-8DCA-483B-8948-143C20BF3BDB}" type="datetimeFigureOut">
              <a:rPr lang="es-CR" smtClean="0"/>
              <a:t>23/4/2023</a:t>
            </a:fld>
            <a:endParaRPr lang="es-CR"/>
          </a:p>
        </p:txBody>
      </p:sp>
      <p:sp>
        <p:nvSpPr>
          <p:cNvPr id="6" name="Marcador de pie de página 5">
            <a:extLst>
              <a:ext uri="{FF2B5EF4-FFF2-40B4-BE49-F238E27FC236}">
                <a16:creationId xmlns:a16="http://schemas.microsoft.com/office/drawing/2014/main" id="{BEE26D8C-18C4-CC2B-659B-1E7D41AA59B8}"/>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E41402FE-3F0E-27DD-758B-A4909266EB6E}"/>
              </a:ext>
            </a:extLst>
          </p:cNvPr>
          <p:cNvSpPr>
            <a:spLocks noGrp="1"/>
          </p:cNvSpPr>
          <p:nvPr>
            <p:ph type="sldNum" sz="quarter" idx="12"/>
          </p:nvPr>
        </p:nvSpPr>
        <p:spPr/>
        <p:txBody>
          <a:bodyPr/>
          <a:lstStyle/>
          <a:p>
            <a:fld id="{75B5007A-EE10-4D7D-8214-99D80CD12D86}" type="slidenum">
              <a:rPr lang="es-CR" smtClean="0"/>
              <a:t>‹#›</a:t>
            </a:fld>
            <a:endParaRPr lang="es-CR"/>
          </a:p>
        </p:txBody>
      </p:sp>
    </p:spTree>
    <p:extLst>
      <p:ext uri="{BB962C8B-B14F-4D97-AF65-F5344CB8AC3E}">
        <p14:creationId xmlns:p14="http://schemas.microsoft.com/office/powerpoint/2010/main" val="93272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4CDC08-21AF-9117-2CDA-7B84626DB1D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71CFFA38-C08B-B873-3BB2-596A418745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A1B6426-D6F9-1919-7B39-4D99FBC23D2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F81CD559-68FB-ADFE-5B06-138B604734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1B3F69A-8FB0-3B2D-E26B-3B7044B682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0A9EFCC3-F17B-5D0E-9440-3767D27D3EAE}"/>
              </a:ext>
            </a:extLst>
          </p:cNvPr>
          <p:cNvSpPr>
            <a:spLocks noGrp="1"/>
          </p:cNvSpPr>
          <p:nvPr>
            <p:ph type="dt" sz="half" idx="10"/>
          </p:nvPr>
        </p:nvSpPr>
        <p:spPr/>
        <p:txBody>
          <a:bodyPr/>
          <a:lstStyle/>
          <a:p>
            <a:fld id="{70EB1FB7-8DCA-483B-8948-143C20BF3BDB}" type="datetimeFigureOut">
              <a:rPr lang="es-CR" smtClean="0"/>
              <a:t>23/4/2023</a:t>
            </a:fld>
            <a:endParaRPr lang="es-CR"/>
          </a:p>
        </p:txBody>
      </p:sp>
      <p:sp>
        <p:nvSpPr>
          <p:cNvPr id="8" name="Marcador de pie de página 7">
            <a:extLst>
              <a:ext uri="{FF2B5EF4-FFF2-40B4-BE49-F238E27FC236}">
                <a16:creationId xmlns:a16="http://schemas.microsoft.com/office/drawing/2014/main" id="{B547445B-52B5-4B0B-D660-C8BE336B4B08}"/>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799F1D06-0D3D-7E45-4CAB-F5C216D79CBA}"/>
              </a:ext>
            </a:extLst>
          </p:cNvPr>
          <p:cNvSpPr>
            <a:spLocks noGrp="1"/>
          </p:cNvSpPr>
          <p:nvPr>
            <p:ph type="sldNum" sz="quarter" idx="12"/>
          </p:nvPr>
        </p:nvSpPr>
        <p:spPr/>
        <p:txBody>
          <a:bodyPr/>
          <a:lstStyle/>
          <a:p>
            <a:fld id="{75B5007A-EE10-4D7D-8214-99D80CD12D86}" type="slidenum">
              <a:rPr lang="es-CR" smtClean="0"/>
              <a:t>‹#›</a:t>
            </a:fld>
            <a:endParaRPr lang="es-CR"/>
          </a:p>
        </p:txBody>
      </p:sp>
    </p:spTree>
    <p:extLst>
      <p:ext uri="{BB962C8B-B14F-4D97-AF65-F5344CB8AC3E}">
        <p14:creationId xmlns:p14="http://schemas.microsoft.com/office/powerpoint/2010/main" val="233440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B3D5E8-67A8-1F98-F4F7-34ED9DD1A433}"/>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9A2F0307-33D7-FE6E-89BA-BD8D9F593CEB}"/>
              </a:ext>
            </a:extLst>
          </p:cNvPr>
          <p:cNvSpPr>
            <a:spLocks noGrp="1"/>
          </p:cNvSpPr>
          <p:nvPr>
            <p:ph type="dt" sz="half" idx="10"/>
          </p:nvPr>
        </p:nvSpPr>
        <p:spPr/>
        <p:txBody>
          <a:bodyPr/>
          <a:lstStyle/>
          <a:p>
            <a:fld id="{70EB1FB7-8DCA-483B-8948-143C20BF3BDB}" type="datetimeFigureOut">
              <a:rPr lang="es-CR" smtClean="0"/>
              <a:t>23/4/2023</a:t>
            </a:fld>
            <a:endParaRPr lang="es-CR"/>
          </a:p>
        </p:txBody>
      </p:sp>
      <p:sp>
        <p:nvSpPr>
          <p:cNvPr id="4" name="Marcador de pie de página 3">
            <a:extLst>
              <a:ext uri="{FF2B5EF4-FFF2-40B4-BE49-F238E27FC236}">
                <a16:creationId xmlns:a16="http://schemas.microsoft.com/office/drawing/2014/main" id="{5328BB52-95EB-148A-7964-8F95DE69010C}"/>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667C10C2-2F16-993B-7302-A6E0EA27F5F3}"/>
              </a:ext>
            </a:extLst>
          </p:cNvPr>
          <p:cNvSpPr>
            <a:spLocks noGrp="1"/>
          </p:cNvSpPr>
          <p:nvPr>
            <p:ph type="sldNum" sz="quarter" idx="12"/>
          </p:nvPr>
        </p:nvSpPr>
        <p:spPr/>
        <p:txBody>
          <a:bodyPr/>
          <a:lstStyle/>
          <a:p>
            <a:fld id="{75B5007A-EE10-4D7D-8214-99D80CD12D86}" type="slidenum">
              <a:rPr lang="es-CR" smtClean="0"/>
              <a:t>‹#›</a:t>
            </a:fld>
            <a:endParaRPr lang="es-CR"/>
          </a:p>
        </p:txBody>
      </p:sp>
    </p:spTree>
    <p:extLst>
      <p:ext uri="{BB962C8B-B14F-4D97-AF65-F5344CB8AC3E}">
        <p14:creationId xmlns:p14="http://schemas.microsoft.com/office/powerpoint/2010/main" val="426252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6043F57-6841-5D6C-9BB6-5062F94856D3}"/>
              </a:ext>
            </a:extLst>
          </p:cNvPr>
          <p:cNvSpPr>
            <a:spLocks noGrp="1"/>
          </p:cNvSpPr>
          <p:nvPr>
            <p:ph type="dt" sz="half" idx="10"/>
          </p:nvPr>
        </p:nvSpPr>
        <p:spPr/>
        <p:txBody>
          <a:bodyPr/>
          <a:lstStyle/>
          <a:p>
            <a:fld id="{70EB1FB7-8DCA-483B-8948-143C20BF3BDB}" type="datetimeFigureOut">
              <a:rPr lang="es-CR" smtClean="0"/>
              <a:t>23/4/2023</a:t>
            </a:fld>
            <a:endParaRPr lang="es-CR"/>
          </a:p>
        </p:txBody>
      </p:sp>
      <p:sp>
        <p:nvSpPr>
          <p:cNvPr id="3" name="Marcador de pie de página 2">
            <a:extLst>
              <a:ext uri="{FF2B5EF4-FFF2-40B4-BE49-F238E27FC236}">
                <a16:creationId xmlns:a16="http://schemas.microsoft.com/office/drawing/2014/main" id="{91AFF6D9-A644-82F0-2CFC-BC2FC4397066}"/>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5637BF6B-6091-FC39-AA3F-132B07EFE4E2}"/>
              </a:ext>
            </a:extLst>
          </p:cNvPr>
          <p:cNvSpPr>
            <a:spLocks noGrp="1"/>
          </p:cNvSpPr>
          <p:nvPr>
            <p:ph type="sldNum" sz="quarter" idx="12"/>
          </p:nvPr>
        </p:nvSpPr>
        <p:spPr/>
        <p:txBody>
          <a:bodyPr/>
          <a:lstStyle/>
          <a:p>
            <a:fld id="{75B5007A-EE10-4D7D-8214-99D80CD12D86}" type="slidenum">
              <a:rPr lang="es-CR" smtClean="0"/>
              <a:t>‹#›</a:t>
            </a:fld>
            <a:endParaRPr lang="es-CR"/>
          </a:p>
        </p:txBody>
      </p:sp>
    </p:spTree>
    <p:extLst>
      <p:ext uri="{BB962C8B-B14F-4D97-AF65-F5344CB8AC3E}">
        <p14:creationId xmlns:p14="http://schemas.microsoft.com/office/powerpoint/2010/main" val="353640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A2D955-4EC6-4D1B-3848-C26F74D083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B7EF9FE7-A0C2-2E51-36D4-4DF85326E5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8996408C-E75B-1834-D0BB-FC2BFD9B4E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4B7ACC-301C-3877-653E-F439229810B0}"/>
              </a:ext>
            </a:extLst>
          </p:cNvPr>
          <p:cNvSpPr>
            <a:spLocks noGrp="1"/>
          </p:cNvSpPr>
          <p:nvPr>
            <p:ph type="dt" sz="half" idx="10"/>
          </p:nvPr>
        </p:nvSpPr>
        <p:spPr/>
        <p:txBody>
          <a:bodyPr/>
          <a:lstStyle/>
          <a:p>
            <a:fld id="{70EB1FB7-8DCA-483B-8948-143C20BF3BDB}" type="datetimeFigureOut">
              <a:rPr lang="es-CR" smtClean="0"/>
              <a:t>23/4/2023</a:t>
            </a:fld>
            <a:endParaRPr lang="es-CR"/>
          </a:p>
        </p:txBody>
      </p:sp>
      <p:sp>
        <p:nvSpPr>
          <p:cNvPr id="6" name="Marcador de pie de página 5">
            <a:extLst>
              <a:ext uri="{FF2B5EF4-FFF2-40B4-BE49-F238E27FC236}">
                <a16:creationId xmlns:a16="http://schemas.microsoft.com/office/drawing/2014/main" id="{72C07F2B-FBA1-EBB7-A881-2FBF0A130CE0}"/>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C5BEA0DD-4886-7675-C1F4-47953196F3C5}"/>
              </a:ext>
            </a:extLst>
          </p:cNvPr>
          <p:cNvSpPr>
            <a:spLocks noGrp="1"/>
          </p:cNvSpPr>
          <p:nvPr>
            <p:ph type="sldNum" sz="quarter" idx="12"/>
          </p:nvPr>
        </p:nvSpPr>
        <p:spPr/>
        <p:txBody>
          <a:bodyPr/>
          <a:lstStyle/>
          <a:p>
            <a:fld id="{75B5007A-EE10-4D7D-8214-99D80CD12D86}" type="slidenum">
              <a:rPr lang="es-CR" smtClean="0"/>
              <a:t>‹#›</a:t>
            </a:fld>
            <a:endParaRPr lang="es-CR"/>
          </a:p>
        </p:txBody>
      </p:sp>
    </p:spTree>
    <p:extLst>
      <p:ext uri="{BB962C8B-B14F-4D97-AF65-F5344CB8AC3E}">
        <p14:creationId xmlns:p14="http://schemas.microsoft.com/office/powerpoint/2010/main" val="131711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13B97-28B4-C956-3E31-9411E5DF23B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E20C2687-7297-164B-00F2-A88A0329A6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9F05C608-F855-8676-BA09-4A823E1CD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804161-EE21-5903-2C4C-1D759D3050E3}"/>
              </a:ext>
            </a:extLst>
          </p:cNvPr>
          <p:cNvSpPr>
            <a:spLocks noGrp="1"/>
          </p:cNvSpPr>
          <p:nvPr>
            <p:ph type="dt" sz="half" idx="10"/>
          </p:nvPr>
        </p:nvSpPr>
        <p:spPr/>
        <p:txBody>
          <a:bodyPr/>
          <a:lstStyle/>
          <a:p>
            <a:fld id="{70EB1FB7-8DCA-483B-8948-143C20BF3BDB}" type="datetimeFigureOut">
              <a:rPr lang="es-CR" smtClean="0"/>
              <a:t>23/4/2023</a:t>
            </a:fld>
            <a:endParaRPr lang="es-CR"/>
          </a:p>
        </p:txBody>
      </p:sp>
      <p:sp>
        <p:nvSpPr>
          <p:cNvPr id="6" name="Marcador de pie de página 5">
            <a:extLst>
              <a:ext uri="{FF2B5EF4-FFF2-40B4-BE49-F238E27FC236}">
                <a16:creationId xmlns:a16="http://schemas.microsoft.com/office/drawing/2014/main" id="{F6A31668-0CBA-E27B-460C-74EA5557ECFC}"/>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D34BF604-EC01-70E6-60FE-2E4A1BA24CCE}"/>
              </a:ext>
            </a:extLst>
          </p:cNvPr>
          <p:cNvSpPr>
            <a:spLocks noGrp="1"/>
          </p:cNvSpPr>
          <p:nvPr>
            <p:ph type="sldNum" sz="quarter" idx="12"/>
          </p:nvPr>
        </p:nvSpPr>
        <p:spPr/>
        <p:txBody>
          <a:bodyPr/>
          <a:lstStyle/>
          <a:p>
            <a:fld id="{75B5007A-EE10-4D7D-8214-99D80CD12D86}" type="slidenum">
              <a:rPr lang="es-CR" smtClean="0"/>
              <a:t>‹#›</a:t>
            </a:fld>
            <a:endParaRPr lang="es-CR"/>
          </a:p>
        </p:txBody>
      </p:sp>
    </p:spTree>
    <p:extLst>
      <p:ext uri="{BB962C8B-B14F-4D97-AF65-F5344CB8AC3E}">
        <p14:creationId xmlns:p14="http://schemas.microsoft.com/office/powerpoint/2010/main" val="220806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F92B3AF-3DBF-F68D-5B3E-832E564F2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FF83C3CB-2FAF-DFDD-BF40-08A8837A9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C9A5907-7B86-568B-CFD9-B4458B3702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B1FB7-8DCA-483B-8948-143C20BF3BDB}" type="datetimeFigureOut">
              <a:rPr lang="es-CR" smtClean="0"/>
              <a:t>23/4/2023</a:t>
            </a:fld>
            <a:endParaRPr lang="es-CR"/>
          </a:p>
        </p:txBody>
      </p:sp>
      <p:sp>
        <p:nvSpPr>
          <p:cNvPr id="5" name="Marcador de pie de página 4">
            <a:extLst>
              <a:ext uri="{FF2B5EF4-FFF2-40B4-BE49-F238E27FC236}">
                <a16:creationId xmlns:a16="http://schemas.microsoft.com/office/drawing/2014/main" id="{B1B72F0A-46CC-7E85-31A9-4155708AA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B1558222-088B-25E6-832D-770792D3FB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5007A-EE10-4D7D-8214-99D80CD12D86}" type="slidenum">
              <a:rPr lang="es-CR" smtClean="0"/>
              <a:t>‹#›</a:t>
            </a:fld>
            <a:endParaRPr lang="es-CR"/>
          </a:p>
        </p:txBody>
      </p:sp>
      <p:sp>
        <p:nvSpPr>
          <p:cNvPr id="7" name="MSIPCMContentMarking" descr="{&quot;HashCode&quot;:2082126947,&quot;Placement&quot;:&quot;Footer&quot;,&quot;Top&quot;:519.343,&quot;Left&quot;:406.33,&quot;SlideWidth&quot;:960,&quot;SlideHeight&quot;:540}"/>
          <p:cNvSpPr txBox="1"/>
          <p:nvPr userDrawn="1"/>
        </p:nvSpPr>
        <p:spPr>
          <a:xfrm>
            <a:off x="5160391" y="6649884"/>
            <a:ext cx="1871217" cy="153888"/>
          </a:xfrm>
          <a:prstGeom prst="rect">
            <a:avLst/>
          </a:prstGeom>
          <a:noFill/>
        </p:spPr>
        <p:txBody>
          <a:bodyPr vert="horz" wrap="square" lIns="0" tIns="0" rIns="0" bIns="0" rtlCol="0" anchor="ctr" anchorCtr="1">
            <a:spAutoFit/>
          </a:bodyPr>
          <a:lstStyle/>
          <a:p>
            <a:pPr algn="ctr">
              <a:spcBef>
                <a:spcPts val="0"/>
              </a:spcBef>
              <a:spcAft>
                <a:spcPts val="0"/>
              </a:spcAft>
            </a:pPr>
            <a:endParaRPr lang="en-US" sz="1000">
              <a:solidFill>
                <a:srgbClr val="000000"/>
              </a:solidFill>
              <a:latin typeface="Calibri" panose="020F0502020204030204" pitchFamily="34" charset="0"/>
            </a:endParaRPr>
          </a:p>
        </p:txBody>
      </p:sp>
      <p:sp>
        <p:nvSpPr>
          <p:cNvPr id="8" name="MSIPCMContentMarking" descr="{&quot;HashCode&quot;:2082126947,&quot;Placement&quot;:&quot;Footer&quot;,&quot;Top&quot;:519.343,&quot;Left&quot;:406.33,&quot;SlideWidth&quot;:960,&quot;SlideHeight&quot;:540}"/>
          <p:cNvSpPr txBox="1"/>
          <p:nvPr userDrawn="1"/>
        </p:nvSpPr>
        <p:spPr>
          <a:xfrm>
            <a:off x="5160391" y="6595656"/>
            <a:ext cx="1871217"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smtClean="0">
                <a:solidFill>
                  <a:srgbClr val="000000"/>
                </a:solidFill>
                <a:latin typeface="Calibri" panose="020F0502020204030204" pitchFamily="34" charset="0"/>
              </a:rPr>
              <a:t>WIPO FOR OFFICIAL USE ONLY </a:t>
            </a:r>
            <a:endParaRPr lang="en-US" sz="1000">
              <a:solidFill>
                <a:srgbClr val="000000"/>
              </a:solidFill>
              <a:latin typeface="Calibri" panose="020F0502020204030204" pitchFamily="34" charset="0"/>
            </a:endParaRPr>
          </a:p>
        </p:txBody>
      </p:sp>
    </p:spTree>
    <p:extLst>
      <p:ext uri="{BB962C8B-B14F-4D97-AF65-F5344CB8AC3E}">
        <p14:creationId xmlns:p14="http://schemas.microsoft.com/office/powerpoint/2010/main" val="124506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16.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jpeg"/><Relationship Id="rId2" Type="http://schemas.openxmlformats.org/officeDocument/2006/relationships/notesSlide" Target="../notesSlides/notesSlide2.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jpe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17.png"/><Relationship Id="rId9" Type="http://schemas.openxmlformats.org/officeDocument/2006/relationships/image" Target="../media/image29.png"/><Relationship Id="rId1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10" Type="http://schemas.openxmlformats.org/officeDocument/2006/relationships/image" Target="../media/image47.jpeg"/><Relationship Id="rId4" Type="http://schemas.openxmlformats.org/officeDocument/2006/relationships/image" Target="../media/image41.pn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6">
            <a:extLst>
              <a:ext uri="{FF2B5EF4-FFF2-40B4-BE49-F238E27FC236}">
                <a16:creationId xmlns:a16="http://schemas.microsoft.com/office/drawing/2014/main" id="{55666830-9A19-4E01-8505-D6C7F9AC56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ree, fruit, flower, plant&#10;&#10;Description automatically generated">
            <a:extLst>
              <a:ext uri="{FF2B5EF4-FFF2-40B4-BE49-F238E27FC236}">
                <a16:creationId xmlns:a16="http://schemas.microsoft.com/office/drawing/2014/main" id="{9C7593E7-6998-73AE-0453-EA9CE67EAD2C}"/>
              </a:ext>
            </a:extLst>
          </p:cNvPr>
          <p:cNvPicPr>
            <a:picLocks noChangeAspect="1"/>
          </p:cNvPicPr>
          <p:nvPr/>
        </p:nvPicPr>
        <p:blipFill rotWithShape="1">
          <a:blip r:embed="rId2">
            <a:extLst>
              <a:ext uri="{28A0092B-C50C-407E-A947-70E740481C1C}">
                <a14:useLocalDpi xmlns:a14="http://schemas.microsoft.com/office/drawing/2010/main" val="0"/>
              </a:ext>
            </a:extLst>
          </a:blip>
          <a:srcRect t="29837" r="2" b="652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34" name="Freeform: Shape 28">
            <a:extLst>
              <a:ext uri="{FF2B5EF4-FFF2-40B4-BE49-F238E27FC236}">
                <a16:creationId xmlns:a16="http://schemas.microsoft.com/office/drawing/2014/main" id="{AE9FC877-7FB6-4D22-9988-35420644E2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E41809D1-F12E-46BB-B804-5F209D325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FFD1EEFA-B8D9-8575-E5AA-DA17340470E4}"/>
              </a:ext>
            </a:extLst>
          </p:cNvPr>
          <p:cNvSpPr>
            <a:spLocks noGrp="1"/>
          </p:cNvSpPr>
          <p:nvPr>
            <p:ph type="ctrTitle"/>
          </p:nvPr>
        </p:nvSpPr>
        <p:spPr>
          <a:xfrm>
            <a:off x="477981" y="1122363"/>
            <a:ext cx="4023360" cy="3204134"/>
          </a:xfrm>
        </p:spPr>
        <p:txBody>
          <a:bodyPr anchor="b">
            <a:normAutofit fontScale="90000"/>
          </a:bodyPr>
          <a:lstStyle/>
          <a:p>
            <a:pPr algn="l"/>
            <a:r>
              <a:rPr lang="es-CR" sz="1900" b="0" i="0" u="none" strike="noStrike" baseline="0" dirty="0">
                <a:latin typeface="Arial" panose="020B0604020202020204" pitchFamily="34" charset="0"/>
              </a:rPr>
              <a:t/>
            </a:r>
            <a:br>
              <a:rPr lang="es-CR" sz="1900" b="0" i="0" u="none" strike="noStrike" baseline="0" dirty="0">
                <a:latin typeface="Arial" panose="020B0604020202020204" pitchFamily="34" charset="0"/>
              </a:rPr>
            </a:br>
            <a:r>
              <a:rPr lang="en-US" sz="1900" b="0" i="0" u="none" strike="noStrike" baseline="0" dirty="0">
                <a:latin typeface="Arial" panose="020B0604020202020204" pitchFamily="34" charset="0"/>
              </a:rPr>
              <a:t> </a:t>
            </a:r>
            <a:r>
              <a:rPr lang="en-US" sz="1800" b="0" i="1" u="none" strike="noStrike" baseline="0" dirty="0">
                <a:latin typeface="Arial" panose="020B0604020202020204" pitchFamily="34" charset="0"/>
              </a:rPr>
              <a:t>International Conference on Intellectual Property (IP) and Development – IP and Innovation for Sustainable Agriculture </a:t>
            </a:r>
            <a:r>
              <a:rPr lang="en-US" sz="1900" b="0" i="1" u="none" strike="noStrike" baseline="0" dirty="0">
                <a:latin typeface="Arial" panose="020B0604020202020204" pitchFamily="34" charset="0"/>
              </a:rPr>
              <a:t/>
            </a:r>
            <a:br>
              <a:rPr lang="en-US" sz="1900" b="0" i="1" u="none" strike="noStrike" baseline="0" dirty="0">
                <a:latin typeface="Arial" panose="020B0604020202020204" pitchFamily="34" charset="0"/>
              </a:rPr>
            </a:br>
            <a:r>
              <a:rPr lang="en-US" sz="1900" b="0" i="1" u="none" strike="noStrike" baseline="0" dirty="0">
                <a:latin typeface="Arial" panose="020B0604020202020204" pitchFamily="34" charset="0"/>
              </a:rPr>
              <a:t/>
            </a:r>
            <a:br>
              <a:rPr lang="en-US" sz="1900" b="0" i="1" u="none" strike="noStrike" baseline="0" dirty="0">
                <a:latin typeface="Arial" panose="020B0604020202020204" pitchFamily="34" charset="0"/>
              </a:rPr>
            </a:br>
            <a:r>
              <a:rPr lang="en-US" sz="1900" b="0" i="1" u="none" strike="noStrike" baseline="0" dirty="0">
                <a:latin typeface="Arial" panose="020B0604020202020204" pitchFamily="34" charset="0"/>
              </a:rPr>
              <a:t/>
            </a:r>
            <a:br>
              <a:rPr lang="en-US" sz="1900" b="0" i="1" u="none" strike="noStrike" baseline="0" dirty="0">
                <a:latin typeface="Arial" panose="020B0604020202020204" pitchFamily="34" charset="0"/>
              </a:rPr>
            </a:br>
            <a:r>
              <a:rPr lang="en-US" sz="1900" b="0" i="1" u="none" strike="noStrike" baseline="0" dirty="0">
                <a:latin typeface="Arial" panose="020B0604020202020204" pitchFamily="34" charset="0"/>
              </a:rPr>
              <a:t/>
            </a:r>
            <a:br>
              <a:rPr lang="en-US" sz="1900" b="0" i="1" u="none" strike="noStrike" baseline="0" dirty="0">
                <a:latin typeface="Arial" panose="020B0604020202020204" pitchFamily="34" charset="0"/>
              </a:rPr>
            </a:br>
            <a:r>
              <a:rPr lang="en-US" sz="2800" b="1" u="none" strike="noStrike" baseline="0" dirty="0">
                <a:latin typeface="Arial" panose="020B0604020202020204" pitchFamily="34" charset="0"/>
              </a:rPr>
              <a:t>Adding value to Costa Rican coffee: The role of intellectual property</a:t>
            </a:r>
            <a:endParaRPr lang="es-CR" sz="2800" b="1" dirty="0"/>
          </a:p>
        </p:txBody>
      </p:sp>
      <p:sp>
        <p:nvSpPr>
          <p:cNvPr id="3" name="Subtítulo 2">
            <a:extLst>
              <a:ext uri="{FF2B5EF4-FFF2-40B4-BE49-F238E27FC236}">
                <a16:creationId xmlns:a16="http://schemas.microsoft.com/office/drawing/2014/main" id="{36588876-E152-3D79-D850-316A5B144B73}"/>
              </a:ext>
            </a:extLst>
          </p:cNvPr>
          <p:cNvSpPr>
            <a:spLocks noGrp="1"/>
          </p:cNvSpPr>
          <p:nvPr>
            <p:ph type="subTitle" idx="1"/>
          </p:nvPr>
        </p:nvSpPr>
        <p:spPr>
          <a:xfrm>
            <a:off x="477981" y="4872922"/>
            <a:ext cx="3933306" cy="1208141"/>
          </a:xfrm>
        </p:spPr>
        <p:txBody>
          <a:bodyPr>
            <a:normAutofit fontScale="85000" lnSpcReduction="20000"/>
          </a:bodyPr>
          <a:lstStyle/>
          <a:p>
            <a:pPr algn="l"/>
            <a:r>
              <a:rPr lang="es-CR" sz="1900" dirty="0"/>
              <a:t>Silvia Salazar Fallas</a:t>
            </a:r>
          </a:p>
          <a:p>
            <a:pPr algn="l"/>
            <a:r>
              <a:rPr lang="es-CR" sz="1900" dirty="0"/>
              <a:t>silvia.salazar@ucr.ac.cr</a:t>
            </a:r>
          </a:p>
          <a:p>
            <a:pPr algn="l"/>
            <a:r>
              <a:rPr lang="es-CR" sz="1900" dirty="0"/>
              <a:t>PROINNOVA/</a:t>
            </a:r>
            <a:r>
              <a:rPr lang="es-CR" sz="1900" dirty="0" err="1"/>
              <a:t>University</a:t>
            </a:r>
            <a:r>
              <a:rPr lang="es-CR" sz="1900" dirty="0"/>
              <a:t> </a:t>
            </a:r>
            <a:r>
              <a:rPr lang="es-CR" sz="1900" dirty="0" err="1"/>
              <a:t>of</a:t>
            </a:r>
            <a:r>
              <a:rPr lang="es-CR" sz="1900" dirty="0"/>
              <a:t> Costa Rica</a:t>
            </a:r>
          </a:p>
          <a:p>
            <a:pPr algn="l"/>
            <a:r>
              <a:rPr lang="es-CR" sz="1900" dirty="0"/>
              <a:t>WIPO, Geneva. April 24, 2023</a:t>
            </a:r>
          </a:p>
        </p:txBody>
      </p:sp>
      <p:sp>
        <p:nvSpPr>
          <p:cNvPr id="33" name="Rectangle 32">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0756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4F8DC-AE94-AE25-0021-068703EFEB18}"/>
              </a:ext>
            </a:extLst>
          </p:cNvPr>
          <p:cNvSpPr>
            <a:spLocks noGrp="1"/>
          </p:cNvSpPr>
          <p:nvPr>
            <p:ph type="title"/>
          </p:nvPr>
        </p:nvSpPr>
        <p:spPr/>
        <p:txBody>
          <a:bodyPr/>
          <a:lstStyle/>
          <a:p>
            <a:r>
              <a:rPr lang="es-CR" dirty="0"/>
              <a:t>Data</a:t>
            </a:r>
            <a:endParaRPr lang="en-US" dirty="0"/>
          </a:p>
        </p:txBody>
      </p:sp>
      <p:pic>
        <p:nvPicPr>
          <p:cNvPr id="5" name="Content Placeholder 4">
            <a:extLst>
              <a:ext uri="{FF2B5EF4-FFF2-40B4-BE49-F238E27FC236}">
                <a16:creationId xmlns:a16="http://schemas.microsoft.com/office/drawing/2014/main" id="{3B46B645-606D-A2C0-22F6-C6017D2FE4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7936" y="664154"/>
            <a:ext cx="7326217" cy="5828721"/>
          </a:xfrm>
        </p:spPr>
      </p:pic>
    </p:spTree>
    <p:extLst>
      <p:ext uri="{BB962C8B-B14F-4D97-AF65-F5344CB8AC3E}">
        <p14:creationId xmlns:p14="http://schemas.microsoft.com/office/powerpoint/2010/main" val="1645788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1CCA233-35CD-FB34-56BE-6F52BDBD38FC}"/>
              </a:ext>
            </a:extLst>
          </p:cNvPr>
          <p:cNvSpPr>
            <a:spLocks noGrp="1"/>
          </p:cNvSpPr>
          <p:nvPr>
            <p:ph type="title"/>
          </p:nvPr>
        </p:nvSpPr>
        <p:spPr>
          <a:xfrm>
            <a:off x="841248" y="548640"/>
            <a:ext cx="3600860" cy="5431536"/>
          </a:xfrm>
        </p:spPr>
        <p:txBody>
          <a:bodyPr>
            <a:normAutofit/>
          </a:bodyPr>
          <a:lstStyle/>
          <a:p>
            <a:r>
              <a:rPr lang="es-CR" sz="5000" dirty="0"/>
              <a:t>Key </a:t>
            </a:r>
            <a:r>
              <a:rPr lang="es-CR" sz="5000" dirty="0" err="1"/>
              <a:t>elements</a:t>
            </a:r>
            <a:r>
              <a:rPr lang="es-CR" sz="5000" dirty="0"/>
              <a:t> in </a:t>
            </a:r>
            <a:r>
              <a:rPr lang="es-CR" sz="5000" dirty="0" err="1"/>
              <a:t>coffee</a:t>
            </a:r>
            <a:r>
              <a:rPr lang="es-CR" sz="5000" dirty="0"/>
              <a:t> branding.</a:t>
            </a:r>
            <a:br>
              <a:rPr lang="es-CR" sz="5000" dirty="0"/>
            </a:br>
            <a:r>
              <a:rPr lang="es-CR" sz="5000" dirty="0" err="1"/>
              <a:t>The</a:t>
            </a:r>
            <a:r>
              <a:rPr lang="es-CR" sz="5000" dirty="0"/>
              <a:t> new </a:t>
            </a:r>
            <a:r>
              <a:rPr lang="es-CR" sz="5000" dirty="0" err="1"/>
              <a:t>consumer</a:t>
            </a:r>
            <a:r>
              <a:rPr lang="es-CR" sz="5000" dirty="0"/>
              <a:t>… </a:t>
            </a:r>
            <a:r>
              <a:rPr lang="es-CR" sz="5000" dirty="0" err="1"/>
              <a:t>The</a:t>
            </a:r>
            <a:r>
              <a:rPr lang="es-CR" sz="5000" dirty="0"/>
              <a:t> new </a:t>
            </a:r>
            <a:r>
              <a:rPr lang="es-CR" sz="5000" dirty="0" err="1"/>
              <a:t>market</a:t>
            </a:r>
            <a:r>
              <a:rPr lang="es-CR" sz="5000" dirty="0"/>
              <a: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9C8D166-0CDF-1DE2-B836-E03124135263}"/>
              </a:ext>
            </a:extLst>
          </p:cNvPr>
          <p:cNvSpPr>
            <a:spLocks noGrp="1"/>
          </p:cNvSpPr>
          <p:nvPr>
            <p:ph idx="1"/>
          </p:nvPr>
        </p:nvSpPr>
        <p:spPr>
          <a:xfrm>
            <a:off x="5126418" y="552091"/>
            <a:ext cx="6224335" cy="5431536"/>
          </a:xfrm>
        </p:spPr>
        <p:txBody>
          <a:bodyPr anchor="ctr">
            <a:normAutofit/>
          </a:bodyPr>
          <a:lstStyle/>
          <a:p>
            <a:r>
              <a:rPr lang="es-CR" sz="2200" dirty="0" err="1"/>
              <a:t>Quality</a:t>
            </a:r>
            <a:endParaRPr lang="es-CR" sz="2200" dirty="0"/>
          </a:p>
          <a:p>
            <a:r>
              <a:rPr lang="es-CR" sz="2200" dirty="0"/>
              <a:t>Taste</a:t>
            </a:r>
          </a:p>
          <a:p>
            <a:r>
              <a:rPr lang="es-CR" sz="2200" dirty="0" err="1"/>
              <a:t>Sustainability</a:t>
            </a:r>
            <a:endParaRPr lang="es-CR" sz="2200" dirty="0"/>
          </a:p>
          <a:p>
            <a:pPr lvl="1"/>
            <a:r>
              <a:rPr lang="es-CR" sz="2200" dirty="0"/>
              <a:t>Good </a:t>
            </a:r>
            <a:r>
              <a:rPr lang="es-CR" sz="2200" dirty="0" err="1"/>
              <a:t>agricultural</a:t>
            </a:r>
            <a:r>
              <a:rPr lang="es-CR" sz="2200" dirty="0"/>
              <a:t> </a:t>
            </a:r>
            <a:r>
              <a:rPr lang="es-CR" sz="2200" dirty="0" err="1"/>
              <a:t>practices</a:t>
            </a:r>
            <a:r>
              <a:rPr lang="es-CR" sz="2200" dirty="0"/>
              <a:t>.</a:t>
            </a:r>
          </a:p>
          <a:p>
            <a:pPr lvl="1"/>
            <a:r>
              <a:rPr lang="es-CR" sz="2200" dirty="0" err="1"/>
              <a:t>Environmental</a:t>
            </a:r>
            <a:r>
              <a:rPr lang="es-CR" sz="2200" dirty="0"/>
              <a:t> </a:t>
            </a:r>
            <a:r>
              <a:rPr lang="es-CR" sz="2200" dirty="0" err="1"/>
              <a:t>sustainability</a:t>
            </a:r>
            <a:r>
              <a:rPr lang="es-CR" sz="2200" dirty="0"/>
              <a:t>.</a:t>
            </a:r>
          </a:p>
          <a:p>
            <a:pPr lvl="1"/>
            <a:r>
              <a:rPr lang="es-CR" sz="2200" dirty="0" err="1"/>
              <a:t>Organic</a:t>
            </a:r>
            <a:r>
              <a:rPr lang="es-CR" sz="2200" dirty="0"/>
              <a:t> </a:t>
            </a:r>
            <a:r>
              <a:rPr lang="es-CR" sz="2200" dirty="0" err="1"/>
              <a:t>coffee</a:t>
            </a:r>
            <a:r>
              <a:rPr lang="es-CR" sz="2200" dirty="0"/>
              <a:t>.</a:t>
            </a:r>
          </a:p>
          <a:p>
            <a:pPr lvl="1"/>
            <a:r>
              <a:rPr lang="es-CR" sz="2200" dirty="0"/>
              <a:t>Good social </a:t>
            </a:r>
            <a:r>
              <a:rPr lang="es-CR" sz="2200" dirty="0" err="1"/>
              <a:t>practices</a:t>
            </a:r>
            <a:r>
              <a:rPr lang="es-CR" sz="2200" dirty="0"/>
              <a:t>.</a:t>
            </a:r>
          </a:p>
          <a:p>
            <a:pPr lvl="1"/>
            <a:r>
              <a:rPr lang="es-CR" sz="2200" dirty="0" err="1"/>
              <a:t>Importance</a:t>
            </a:r>
            <a:r>
              <a:rPr lang="es-CR" sz="2200" dirty="0"/>
              <a:t> </a:t>
            </a:r>
            <a:r>
              <a:rPr lang="es-CR" sz="2200" dirty="0" err="1"/>
              <a:t>of</a:t>
            </a:r>
            <a:r>
              <a:rPr lang="es-CR" sz="2200" dirty="0"/>
              <a:t> </a:t>
            </a:r>
            <a:r>
              <a:rPr lang="es-CR" sz="2200" dirty="0" err="1"/>
              <a:t>the</a:t>
            </a:r>
            <a:r>
              <a:rPr lang="es-CR" sz="2200" dirty="0"/>
              <a:t> </a:t>
            </a:r>
            <a:r>
              <a:rPr lang="es-CR" sz="2200" dirty="0" err="1"/>
              <a:t>origin</a:t>
            </a:r>
            <a:r>
              <a:rPr lang="es-CR" sz="2200" dirty="0"/>
              <a:t>.</a:t>
            </a:r>
          </a:p>
          <a:p>
            <a:r>
              <a:rPr lang="es-CR" sz="2200" dirty="0" err="1"/>
              <a:t>Different</a:t>
            </a:r>
            <a:r>
              <a:rPr lang="es-CR" sz="2200" dirty="0"/>
              <a:t> tastes and </a:t>
            </a:r>
            <a:r>
              <a:rPr lang="es-CR" sz="2200" dirty="0" err="1"/>
              <a:t>perceptions</a:t>
            </a:r>
            <a:r>
              <a:rPr lang="es-CR" sz="2200" dirty="0"/>
              <a:t> </a:t>
            </a:r>
            <a:r>
              <a:rPr lang="es-CR" sz="2200" dirty="0" err="1"/>
              <a:t>for</a:t>
            </a:r>
            <a:r>
              <a:rPr lang="es-CR" sz="2200" dirty="0"/>
              <a:t> </a:t>
            </a:r>
            <a:r>
              <a:rPr lang="es-CR" sz="2200" dirty="0" err="1"/>
              <a:t>different</a:t>
            </a:r>
            <a:r>
              <a:rPr lang="es-CR" sz="2200" dirty="0"/>
              <a:t> </a:t>
            </a:r>
            <a:r>
              <a:rPr lang="es-CR" sz="2200" dirty="0" err="1"/>
              <a:t>consumers</a:t>
            </a:r>
            <a:r>
              <a:rPr lang="es-CR" sz="2200" dirty="0"/>
              <a:t> and </a:t>
            </a:r>
            <a:r>
              <a:rPr lang="es-CR" sz="2200" dirty="0" err="1"/>
              <a:t>markets</a:t>
            </a:r>
            <a:r>
              <a:rPr lang="es-CR" sz="2200" dirty="0"/>
              <a:t>.</a:t>
            </a:r>
          </a:p>
        </p:txBody>
      </p:sp>
    </p:spTree>
    <p:extLst>
      <p:ext uri="{BB962C8B-B14F-4D97-AF65-F5344CB8AC3E}">
        <p14:creationId xmlns:p14="http://schemas.microsoft.com/office/powerpoint/2010/main" val="971955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A3C60FC-9EBF-6694-301F-31CEA0609B51}"/>
              </a:ext>
            </a:extLst>
          </p:cNvPr>
          <p:cNvSpPr>
            <a:spLocks noGrp="1"/>
          </p:cNvSpPr>
          <p:nvPr>
            <p:ph type="title"/>
          </p:nvPr>
        </p:nvSpPr>
        <p:spPr>
          <a:xfrm>
            <a:off x="630936" y="640080"/>
            <a:ext cx="4818888" cy="1481328"/>
          </a:xfrm>
        </p:spPr>
        <p:txBody>
          <a:bodyPr anchor="b">
            <a:normAutofit/>
          </a:bodyPr>
          <a:lstStyle/>
          <a:p>
            <a:r>
              <a:rPr lang="es-CR" sz="5000">
                <a:latin typeface="Abadi" panose="020B0604020104020204" pitchFamily="34" charset="0"/>
              </a:rPr>
              <a:t>Geographical indications</a:t>
            </a:r>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descr="Interfaz de usuario gráfica&#10;&#10;Descripción generada automáticamente">
            <a:extLst>
              <a:ext uri="{FF2B5EF4-FFF2-40B4-BE49-F238E27FC236}">
                <a16:creationId xmlns:a16="http://schemas.microsoft.com/office/drawing/2014/main" id="{5FBB1F8E-A9C0-C7FE-DFD1-805DBADE6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691429" y="640080"/>
            <a:ext cx="4274206" cy="5577840"/>
          </a:xfrm>
          <a:prstGeom prst="rect">
            <a:avLst/>
          </a:prstGeom>
          <a:noFill/>
        </p:spPr>
      </p:pic>
    </p:spTree>
    <p:extLst>
      <p:ext uri="{BB962C8B-B14F-4D97-AF65-F5344CB8AC3E}">
        <p14:creationId xmlns:p14="http://schemas.microsoft.com/office/powerpoint/2010/main" val="2114022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1A3EA33-5A7B-6B8F-E753-3EFB468AE801}"/>
              </a:ext>
            </a:extLst>
          </p:cNvPr>
          <p:cNvSpPr>
            <a:spLocks noGrp="1"/>
          </p:cNvSpPr>
          <p:nvPr>
            <p:ph type="title"/>
          </p:nvPr>
        </p:nvSpPr>
        <p:spPr>
          <a:xfrm>
            <a:off x="630936" y="640080"/>
            <a:ext cx="4818888" cy="1481328"/>
          </a:xfrm>
        </p:spPr>
        <p:txBody>
          <a:bodyPr anchor="b">
            <a:normAutofit/>
          </a:bodyPr>
          <a:lstStyle/>
          <a:p>
            <a:r>
              <a:rPr lang="es-CR" sz="5000"/>
              <a:t>Apellation of origin</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Logotipo, nombre de la empresa&#10;&#10;Descripción generada automáticamente">
            <a:extLst>
              <a:ext uri="{FF2B5EF4-FFF2-40B4-BE49-F238E27FC236}">
                <a16:creationId xmlns:a16="http://schemas.microsoft.com/office/drawing/2014/main" id="{FAF38183-3FA6-341B-1DF9-2A40B6F73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875991"/>
            <a:ext cx="5458968" cy="5106017"/>
          </a:xfrm>
          <a:prstGeom prst="rect">
            <a:avLst/>
          </a:prstGeom>
        </p:spPr>
      </p:pic>
    </p:spTree>
    <p:extLst>
      <p:ext uri="{BB962C8B-B14F-4D97-AF65-F5344CB8AC3E}">
        <p14:creationId xmlns:p14="http://schemas.microsoft.com/office/powerpoint/2010/main" val="447198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49BBC7-E6B5-4D7F-89D2-62E85522D3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7DBBA23-4ADA-DE67-DECF-55BEACB8F1DE}"/>
              </a:ext>
            </a:extLst>
          </p:cNvPr>
          <p:cNvSpPr>
            <a:spLocks noGrp="1"/>
          </p:cNvSpPr>
          <p:nvPr>
            <p:ph type="title"/>
          </p:nvPr>
        </p:nvSpPr>
        <p:spPr>
          <a:xfrm>
            <a:off x="7848600" y="643467"/>
            <a:ext cx="3574596" cy="3569241"/>
          </a:xfrm>
        </p:spPr>
        <p:txBody>
          <a:bodyPr vert="horz" lIns="91440" tIns="45720" rIns="91440" bIns="45720" rtlCol="0" anchor="b">
            <a:normAutofit/>
          </a:bodyPr>
          <a:lstStyle/>
          <a:p>
            <a:r>
              <a:rPr lang="en-US" sz="4600" kern="1200">
                <a:solidFill>
                  <a:schemeClr val="tx1"/>
                </a:solidFill>
                <a:latin typeface="+mj-lt"/>
                <a:ea typeface="+mj-ea"/>
                <a:cs typeface="+mj-cs"/>
              </a:rPr>
              <a:t>Development of new products</a:t>
            </a:r>
          </a:p>
        </p:txBody>
      </p:sp>
      <p:pic>
        <p:nvPicPr>
          <p:cNvPr id="11" name="Imagen 10" descr="Texto&#10;&#10;Descripción generada automáticamente con confianza media">
            <a:extLst>
              <a:ext uri="{FF2B5EF4-FFF2-40B4-BE49-F238E27FC236}">
                <a16:creationId xmlns:a16="http://schemas.microsoft.com/office/drawing/2014/main" id="{8501ECEF-19EB-398A-E73B-4BCD1034C11D}"/>
              </a:ext>
            </a:extLst>
          </p:cNvPr>
          <p:cNvPicPr>
            <a:picLocks noChangeAspect="1"/>
          </p:cNvPicPr>
          <p:nvPr/>
        </p:nvPicPr>
        <p:blipFill rotWithShape="1">
          <a:blip r:embed="rId2">
            <a:extLst>
              <a:ext uri="{28A0092B-C50C-407E-A947-70E740481C1C}">
                <a14:useLocalDpi xmlns:a14="http://schemas.microsoft.com/office/drawing/2010/main" val="0"/>
              </a:ext>
            </a:extLst>
          </a:blip>
          <a:srcRect t="14853" r="-5" b="10132"/>
          <a:stretch/>
        </p:blipFill>
        <p:spPr>
          <a:xfrm>
            <a:off x="20" y="1"/>
            <a:ext cx="4031802" cy="4191579"/>
          </a:xfrm>
          <a:custGeom>
            <a:avLst/>
            <a:gdLst/>
            <a:ahLst/>
            <a:cxnLst/>
            <a:rect l="l" t="t" r="r" b="b"/>
            <a:pathLst>
              <a:path w="4031822" h="4191579">
                <a:moveTo>
                  <a:pt x="0" y="0"/>
                </a:moveTo>
                <a:lnTo>
                  <a:pt x="4014033" y="0"/>
                </a:lnTo>
                <a:lnTo>
                  <a:pt x="4010211" y="140685"/>
                </a:lnTo>
                <a:cubicBezTo>
                  <a:pt x="4010813" y="312748"/>
                  <a:pt x="4024110" y="484543"/>
                  <a:pt x="4021842" y="655694"/>
                </a:cubicBezTo>
                <a:cubicBezTo>
                  <a:pt x="4020633" y="750937"/>
                  <a:pt x="3997951" y="845926"/>
                  <a:pt x="4002184" y="941423"/>
                </a:cubicBezTo>
                <a:cubicBezTo>
                  <a:pt x="4014584" y="1230835"/>
                  <a:pt x="4010501" y="1520374"/>
                  <a:pt x="4026682" y="1809659"/>
                </a:cubicBezTo>
                <a:cubicBezTo>
                  <a:pt x="4037147" y="1950656"/>
                  <a:pt x="4031626" y="2092163"/>
                  <a:pt x="4010199" y="2232284"/>
                </a:cubicBezTo>
                <a:cubicBezTo>
                  <a:pt x="3992354" y="2337305"/>
                  <a:pt x="4003394" y="2443216"/>
                  <a:pt x="4010955" y="2548745"/>
                </a:cubicBezTo>
                <a:cubicBezTo>
                  <a:pt x="4020179" y="2676497"/>
                  <a:pt x="4025169" y="2804124"/>
                  <a:pt x="4010047" y="2932130"/>
                </a:cubicBezTo>
                <a:cubicBezTo>
                  <a:pt x="3999161" y="3023182"/>
                  <a:pt x="4009292" y="3114742"/>
                  <a:pt x="4015340" y="3206049"/>
                </a:cubicBezTo>
                <a:cubicBezTo>
                  <a:pt x="4023203" y="3301342"/>
                  <a:pt x="4023203" y="3396992"/>
                  <a:pt x="4015340" y="3492286"/>
                </a:cubicBezTo>
                <a:cubicBezTo>
                  <a:pt x="4007448" y="3579402"/>
                  <a:pt x="4009323" y="3666936"/>
                  <a:pt x="4020936" y="3753760"/>
                </a:cubicBezTo>
                <a:cubicBezTo>
                  <a:pt x="4033638" y="3855352"/>
                  <a:pt x="4023809" y="3956945"/>
                  <a:pt x="4014584" y="4058538"/>
                </a:cubicBezTo>
                <a:lnTo>
                  <a:pt x="4008284" y="4161770"/>
                </a:lnTo>
                <a:lnTo>
                  <a:pt x="3974577" y="4158170"/>
                </a:lnTo>
                <a:cubicBezTo>
                  <a:pt x="3930066" y="4156299"/>
                  <a:pt x="3885446" y="4157296"/>
                  <a:pt x="3840969" y="4161169"/>
                </a:cubicBezTo>
                <a:cubicBezTo>
                  <a:pt x="3611731" y="4176237"/>
                  <a:pt x="3382237" y="4169436"/>
                  <a:pt x="3152998" y="4172770"/>
                </a:cubicBezTo>
                <a:cubicBezTo>
                  <a:pt x="2846330" y="4177304"/>
                  <a:pt x="2539916" y="4165703"/>
                  <a:pt x="2233375" y="4164637"/>
                </a:cubicBezTo>
                <a:cubicBezTo>
                  <a:pt x="2170544" y="4164370"/>
                  <a:pt x="2107458" y="4167837"/>
                  <a:pt x="2044882" y="4173170"/>
                </a:cubicBezTo>
                <a:cubicBezTo>
                  <a:pt x="1958187" y="4180371"/>
                  <a:pt x="1872634" y="4171303"/>
                  <a:pt x="1786702" y="4162770"/>
                </a:cubicBezTo>
                <a:cubicBezTo>
                  <a:pt x="1683124" y="4152503"/>
                  <a:pt x="1579802" y="4161570"/>
                  <a:pt x="1476860" y="4173437"/>
                </a:cubicBezTo>
                <a:cubicBezTo>
                  <a:pt x="1300133" y="4193424"/>
                  <a:pt x="1122073" y="4196905"/>
                  <a:pt x="944761" y="4183837"/>
                </a:cubicBezTo>
                <a:cubicBezTo>
                  <a:pt x="748904" y="4169837"/>
                  <a:pt x="553176" y="4172371"/>
                  <a:pt x="357319" y="4173437"/>
                </a:cubicBezTo>
                <a:lnTo>
                  <a:pt x="0" y="4172475"/>
                </a:lnTo>
                <a:close/>
              </a:path>
            </a:pathLst>
          </a:custGeom>
        </p:spPr>
      </p:pic>
      <p:pic>
        <p:nvPicPr>
          <p:cNvPr id="5" name="Marcador de contenido 4" descr="Botella de plástico&#10;&#10;Descripción generada automáticamente con confianza media">
            <a:extLst>
              <a:ext uri="{FF2B5EF4-FFF2-40B4-BE49-F238E27FC236}">
                <a16:creationId xmlns:a16="http://schemas.microsoft.com/office/drawing/2014/main" id="{46CA5BCA-63C3-51E1-52AC-98776A06715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8386" r="1" b="29467"/>
          <a:stretch/>
        </p:blipFill>
        <p:spPr>
          <a:xfrm>
            <a:off x="4241765" y="-7"/>
            <a:ext cx="3272661" cy="3094260"/>
          </a:xfrm>
          <a:custGeom>
            <a:avLst/>
            <a:gdLst/>
            <a:ahLst/>
            <a:cxnLst/>
            <a:rect l="l" t="t" r="r" b="b"/>
            <a:pathLst>
              <a:path w="3272661" h="3094260">
                <a:moveTo>
                  <a:pt x="20491" y="0"/>
                </a:moveTo>
                <a:lnTo>
                  <a:pt x="3256970" y="0"/>
                </a:lnTo>
                <a:lnTo>
                  <a:pt x="3241869" y="216057"/>
                </a:lnTo>
                <a:cubicBezTo>
                  <a:pt x="3238811" y="442472"/>
                  <a:pt x="3250023" y="668504"/>
                  <a:pt x="3256903" y="894664"/>
                </a:cubicBezTo>
                <a:cubicBezTo>
                  <a:pt x="3260853" y="1023990"/>
                  <a:pt x="3269773" y="1153697"/>
                  <a:pt x="3258305" y="1282768"/>
                </a:cubicBezTo>
                <a:cubicBezTo>
                  <a:pt x="3248558" y="1413852"/>
                  <a:pt x="3246137" y="1545382"/>
                  <a:pt x="3251042" y="1676733"/>
                </a:cubicBezTo>
                <a:cubicBezTo>
                  <a:pt x="3254993" y="1849124"/>
                  <a:pt x="3266332" y="2020878"/>
                  <a:pt x="3253591" y="2193142"/>
                </a:cubicBezTo>
                <a:cubicBezTo>
                  <a:pt x="3242607" y="2339591"/>
                  <a:pt x="3244442" y="2486716"/>
                  <a:pt x="3259070" y="2632849"/>
                </a:cubicBezTo>
                <a:cubicBezTo>
                  <a:pt x="3271938" y="2759498"/>
                  <a:pt x="3279073" y="2886912"/>
                  <a:pt x="3264803" y="3014326"/>
                </a:cubicBezTo>
                <a:lnTo>
                  <a:pt x="3260314" y="3077977"/>
                </a:lnTo>
                <a:lnTo>
                  <a:pt x="3186026" y="3072036"/>
                </a:lnTo>
                <a:cubicBezTo>
                  <a:pt x="3152172" y="3069081"/>
                  <a:pt x="3118286" y="3066272"/>
                  <a:pt x="3084305" y="3064786"/>
                </a:cubicBezTo>
                <a:cubicBezTo>
                  <a:pt x="2935132" y="3057075"/>
                  <a:pt x="2785667" y="3057384"/>
                  <a:pt x="2636519" y="3065690"/>
                </a:cubicBezTo>
                <a:cubicBezTo>
                  <a:pt x="2537307" y="3071890"/>
                  <a:pt x="2439874" y="3095139"/>
                  <a:pt x="2339646" y="3094235"/>
                </a:cubicBezTo>
                <a:cubicBezTo>
                  <a:pt x="2086345" y="3091523"/>
                  <a:pt x="1832282" y="3075636"/>
                  <a:pt x="1578219" y="3078606"/>
                </a:cubicBezTo>
                <a:cubicBezTo>
                  <a:pt x="1570089" y="3078736"/>
                  <a:pt x="1561959" y="3076798"/>
                  <a:pt x="1553829" y="3076798"/>
                </a:cubicBezTo>
                <a:cubicBezTo>
                  <a:pt x="1419938" y="3071244"/>
                  <a:pt x="1286047" y="3066336"/>
                  <a:pt x="1152028" y="3078477"/>
                </a:cubicBezTo>
                <a:cubicBezTo>
                  <a:pt x="1063996" y="3086356"/>
                  <a:pt x="976344" y="3095786"/>
                  <a:pt x="887422" y="3090102"/>
                </a:cubicBezTo>
                <a:cubicBezTo>
                  <a:pt x="763693" y="3082223"/>
                  <a:pt x="639964" y="3076540"/>
                  <a:pt x="515982" y="3080802"/>
                </a:cubicBezTo>
                <a:cubicBezTo>
                  <a:pt x="466185" y="3082223"/>
                  <a:pt x="416389" y="3080802"/>
                  <a:pt x="366720" y="3080802"/>
                </a:cubicBezTo>
                <a:lnTo>
                  <a:pt x="365831" y="3081061"/>
                </a:lnTo>
                <a:cubicBezTo>
                  <a:pt x="333310" y="3081061"/>
                  <a:pt x="300790" y="3081836"/>
                  <a:pt x="268270" y="3081061"/>
                </a:cubicBezTo>
                <a:cubicBezTo>
                  <a:pt x="206914" y="3079640"/>
                  <a:pt x="145526" y="3076798"/>
                  <a:pt x="84122" y="3075733"/>
                </a:cubicBezTo>
                <a:lnTo>
                  <a:pt x="18509" y="3077630"/>
                </a:lnTo>
                <a:lnTo>
                  <a:pt x="14296" y="2957237"/>
                </a:lnTo>
                <a:cubicBezTo>
                  <a:pt x="15810" y="2916673"/>
                  <a:pt x="20256" y="2876185"/>
                  <a:pt x="27627" y="2835999"/>
                </a:cubicBezTo>
                <a:cubicBezTo>
                  <a:pt x="46226" y="2740756"/>
                  <a:pt x="37909" y="2645512"/>
                  <a:pt x="31105" y="2550269"/>
                </a:cubicBezTo>
                <a:cubicBezTo>
                  <a:pt x="12505" y="2288796"/>
                  <a:pt x="-10178" y="2027322"/>
                  <a:pt x="4945" y="1764959"/>
                </a:cubicBezTo>
                <a:cubicBezTo>
                  <a:pt x="8121" y="1708956"/>
                  <a:pt x="22031" y="1654350"/>
                  <a:pt x="27779" y="1598729"/>
                </a:cubicBezTo>
                <a:cubicBezTo>
                  <a:pt x="44564" y="1437069"/>
                  <a:pt x="24904" y="1276045"/>
                  <a:pt x="16890" y="1114767"/>
                </a:cubicBezTo>
                <a:cubicBezTo>
                  <a:pt x="5368" y="936281"/>
                  <a:pt x="7696" y="757351"/>
                  <a:pt x="23846" y="579120"/>
                </a:cubicBezTo>
                <a:cubicBezTo>
                  <a:pt x="33978" y="482353"/>
                  <a:pt x="37418" y="385459"/>
                  <a:pt x="36170" y="288533"/>
                </a:cubicBezTo>
                <a:close/>
              </a:path>
            </a:pathLst>
          </a:custGeom>
        </p:spPr>
      </p:pic>
      <p:pic>
        <p:nvPicPr>
          <p:cNvPr id="7" name="Imagen 6" descr="Un libro sobre una mesa&#10;&#10;Descripción generada automáticamente con confianza baja">
            <a:extLst>
              <a:ext uri="{FF2B5EF4-FFF2-40B4-BE49-F238E27FC236}">
                <a16:creationId xmlns:a16="http://schemas.microsoft.com/office/drawing/2014/main" id="{D1846070-73E3-06EF-3FC6-B0ECA0F81F7F}"/>
              </a:ext>
            </a:extLst>
          </p:cNvPr>
          <p:cNvPicPr>
            <a:picLocks noChangeAspect="1"/>
          </p:cNvPicPr>
          <p:nvPr/>
        </p:nvPicPr>
        <p:blipFill rotWithShape="1">
          <a:blip r:embed="rId4">
            <a:extLst>
              <a:ext uri="{28A0092B-C50C-407E-A947-70E740481C1C}">
                <a14:useLocalDpi xmlns:a14="http://schemas.microsoft.com/office/drawing/2010/main" val="0"/>
              </a:ext>
            </a:extLst>
          </a:blip>
          <a:srcRect t="10939" r="-1" b="27078"/>
          <a:stretch/>
        </p:blipFill>
        <p:spPr>
          <a:xfrm>
            <a:off x="-7" y="4363330"/>
            <a:ext cx="4024832" cy="2494677"/>
          </a:xfrm>
          <a:custGeom>
            <a:avLst/>
            <a:gdLst/>
            <a:ahLst/>
            <a:cxnLst/>
            <a:rect l="l" t="t" r="r" b="b"/>
            <a:pathLst>
              <a:path w="4024832" h="2494677">
                <a:moveTo>
                  <a:pt x="2448535" y="4"/>
                </a:moveTo>
                <a:cubicBezTo>
                  <a:pt x="2492951" y="-79"/>
                  <a:pt x="2537377" y="1187"/>
                  <a:pt x="2581803" y="4521"/>
                </a:cubicBezTo>
                <a:cubicBezTo>
                  <a:pt x="2731381" y="18188"/>
                  <a:pt x="2881655" y="21522"/>
                  <a:pt x="3031651" y="14521"/>
                </a:cubicBezTo>
                <a:cubicBezTo>
                  <a:pt x="3152186" y="5814"/>
                  <a:pt x="3273088" y="4294"/>
                  <a:pt x="3393788" y="9988"/>
                </a:cubicBezTo>
                <a:cubicBezTo>
                  <a:pt x="3506250" y="16788"/>
                  <a:pt x="3618712" y="23721"/>
                  <a:pt x="3731554" y="19722"/>
                </a:cubicBezTo>
                <a:cubicBezTo>
                  <a:pt x="3776488" y="18121"/>
                  <a:pt x="3820787" y="16121"/>
                  <a:pt x="3865341" y="13454"/>
                </a:cubicBezTo>
                <a:cubicBezTo>
                  <a:pt x="3906321" y="9821"/>
                  <a:pt x="3947412" y="8104"/>
                  <a:pt x="3988493" y="8304"/>
                </a:cubicBezTo>
                <a:lnTo>
                  <a:pt x="4007479" y="9284"/>
                </a:lnTo>
                <a:lnTo>
                  <a:pt x="4017609" y="231116"/>
                </a:lnTo>
                <a:cubicBezTo>
                  <a:pt x="4025352" y="353955"/>
                  <a:pt x="4021102" y="477123"/>
                  <a:pt x="4004907" y="599390"/>
                </a:cubicBezTo>
                <a:cubicBezTo>
                  <a:pt x="4002033" y="623708"/>
                  <a:pt x="4000861" y="648059"/>
                  <a:pt x="4000275" y="672425"/>
                </a:cubicBezTo>
                <a:lnTo>
                  <a:pt x="3999943" y="694238"/>
                </a:lnTo>
                <a:lnTo>
                  <a:pt x="3995708" y="737624"/>
                </a:lnTo>
                <a:lnTo>
                  <a:pt x="3999298" y="809943"/>
                </a:lnTo>
                <a:lnTo>
                  <a:pt x="3998921" y="817544"/>
                </a:lnTo>
                <a:lnTo>
                  <a:pt x="4004573" y="875460"/>
                </a:lnTo>
                <a:lnTo>
                  <a:pt x="4016380" y="1077132"/>
                </a:lnTo>
                <a:cubicBezTo>
                  <a:pt x="4017718" y="1164940"/>
                  <a:pt x="4015258" y="1252789"/>
                  <a:pt x="4008990" y="1340508"/>
                </a:cubicBezTo>
                <a:cubicBezTo>
                  <a:pt x="3999765" y="1502040"/>
                  <a:pt x="4009292" y="1663318"/>
                  <a:pt x="4020483" y="1824724"/>
                </a:cubicBezTo>
                <a:cubicBezTo>
                  <a:pt x="4033789" y="2016607"/>
                  <a:pt x="4012619" y="2208363"/>
                  <a:pt x="4009443" y="2400245"/>
                </a:cubicBezTo>
                <a:cubicBezTo>
                  <a:pt x="4009140" y="2417453"/>
                  <a:pt x="4010274" y="2434692"/>
                  <a:pt x="4011673" y="2451931"/>
                </a:cubicBezTo>
                <a:lnTo>
                  <a:pt x="4014832" y="2494677"/>
                </a:lnTo>
                <a:lnTo>
                  <a:pt x="0" y="2494677"/>
                </a:lnTo>
                <a:lnTo>
                  <a:pt x="0" y="12267"/>
                </a:lnTo>
                <a:lnTo>
                  <a:pt x="19934" y="15322"/>
                </a:lnTo>
                <a:cubicBezTo>
                  <a:pt x="85939" y="15322"/>
                  <a:pt x="151816" y="12521"/>
                  <a:pt x="217694" y="7988"/>
                </a:cubicBezTo>
                <a:cubicBezTo>
                  <a:pt x="361584" y="-159"/>
                  <a:pt x="505855" y="3228"/>
                  <a:pt x="649263" y="18121"/>
                </a:cubicBezTo>
                <a:cubicBezTo>
                  <a:pt x="750720" y="25975"/>
                  <a:pt x="852633" y="24722"/>
                  <a:pt x="953900" y="14388"/>
                </a:cubicBezTo>
                <a:cubicBezTo>
                  <a:pt x="1139728" y="-1747"/>
                  <a:pt x="1325176" y="11188"/>
                  <a:pt x="1510624" y="22122"/>
                </a:cubicBezTo>
                <a:cubicBezTo>
                  <a:pt x="1690233" y="32788"/>
                  <a:pt x="1869715" y="24921"/>
                  <a:pt x="2049324" y="17855"/>
                </a:cubicBezTo>
                <a:cubicBezTo>
                  <a:pt x="2182127" y="12655"/>
                  <a:pt x="2315286" y="254"/>
                  <a:pt x="2448535" y="4"/>
                </a:cubicBezTo>
                <a:close/>
              </a:path>
            </a:pathLst>
          </a:custGeom>
        </p:spPr>
      </p:pic>
      <p:pic>
        <p:nvPicPr>
          <p:cNvPr id="9" name="Imagen 8" descr="Imagen que contiene botella, tabla, alimentos, refrigerador&#10;&#10;Descripción generada automáticamente">
            <a:extLst>
              <a:ext uri="{FF2B5EF4-FFF2-40B4-BE49-F238E27FC236}">
                <a16:creationId xmlns:a16="http://schemas.microsoft.com/office/drawing/2014/main" id="{3D08909A-63C4-86FF-9BBD-AA0CAEF5557B}"/>
              </a:ext>
            </a:extLst>
          </p:cNvPr>
          <p:cNvPicPr>
            <a:picLocks noChangeAspect="1"/>
          </p:cNvPicPr>
          <p:nvPr/>
        </p:nvPicPr>
        <p:blipFill rotWithShape="1">
          <a:blip r:embed="rId5">
            <a:extLst>
              <a:ext uri="{28A0092B-C50C-407E-A947-70E740481C1C}">
                <a14:useLocalDpi xmlns:a14="http://schemas.microsoft.com/office/drawing/2010/main" val="0"/>
              </a:ext>
            </a:extLst>
          </a:blip>
          <a:srcRect t="17194" r="-1" b="7211"/>
          <a:stretch/>
        </p:blipFill>
        <p:spPr>
          <a:xfrm>
            <a:off x="4236957" y="3258269"/>
            <a:ext cx="3277944" cy="3599733"/>
          </a:xfrm>
          <a:custGeom>
            <a:avLst/>
            <a:gdLst/>
            <a:ahLst/>
            <a:cxnLst/>
            <a:rect l="l" t="t" r="r" b="b"/>
            <a:pathLst>
              <a:path w="3277944" h="3599733">
                <a:moveTo>
                  <a:pt x="849129" y="498"/>
                </a:moveTo>
                <a:cubicBezTo>
                  <a:pt x="1014863" y="-3044"/>
                  <a:pt x="1181187" y="13085"/>
                  <a:pt x="1346868" y="24419"/>
                </a:cubicBezTo>
                <a:cubicBezTo>
                  <a:pt x="1520240" y="36367"/>
                  <a:pt x="1694134" y="38046"/>
                  <a:pt x="1867697" y="29457"/>
                </a:cubicBezTo>
                <a:cubicBezTo>
                  <a:pt x="1993458" y="23256"/>
                  <a:pt x="2118711" y="9049"/>
                  <a:pt x="2244980" y="12278"/>
                </a:cubicBezTo>
                <a:cubicBezTo>
                  <a:pt x="2427779" y="16928"/>
                  <a:pt x="2610450" y="23773"/>
                  <a:pt x="2793503" y="19124"/>
                </a:cubicBezTo>
                <a:cubicBezTo>
                  <a:pt x="2922790" y="15927"/>
                  <a:pt x="3052147" y="5174"/>
                  <a:pt x="3181362" y="11331"/>
                </a:cubicBezTo>
                <a:lnTo>
                  <a:pt x="3263481" y="19406"/>
                </a:lnTo>
                <a:lnTo>
                  <a:pt x="3263997" y="36369"/>
                </a:lnTo>
                <a:cubicBezTo>
                  <a:pt x="3275719" y="169645"/>
                  <a:pt x="3261703" y="303048"/>
                  <a:pt x="3255587" y="436449"/>
                </a:cubicBezTo>
                <a:cubicBezTo>
                  <a:pt x="3247432" y="611517"/>
                  <a:pt x="3234691" y="787093"/>
                  <a:pt x="3252912" y="961778"/>
                </a:cubicBezTo>
                <a:cubicBezTo>
                  <a:pt x="3267934" y="1127034"/>
                  <a:pt x="3269043" y="1293259"/>
                  <a:pt x="3256225" y="1458694"/>
                </a:cubicBezTo>
                <a:cubicBezTo>
                  <a:pt x="3247624" y="1582796"/>
                  <a:pt x="3249791" y="1707406"/>
                  <a:pt x="3262722" y="1831125"/>
                </a:cubicBezTo>
                <a:cubicBezTo>
                  <a:pt x="3277451" y="1954654"/>
                  <a:pt x="3281503" y="2079213"/>
                  <a:pt x="3274827" y="2203429"/>
                </a:cubicBezTo>
                <a:cubicBezTo>
                  <a:pt x="3262341" y="2402833"/>
                  <a:pt x="3259920" y="2602490"/>
                  <a:pt x="3261449" y="2802275"/>
                </a:cubicBezTo>
                <a:cubicBezTo>
                  <a:pt x="3262468" y="2938863"/>
                  <a:pt x="3265399" y="3075451"/>
                  <a:pt x="3259027" y="3211912"/>
                </a:cubicBezTo>
                <a:cubicBezTo>
                  <a:pt x="3255842" y="3281162"/>
                  <a:pt x="3252785" y="3350412"/>
                  <a:pt x="3252530" y="3419645"/>
                </a:cubicBezTo>
                <a:lnTo>
                  <a:pt x="3261481" y="3599733"/>
                </a:lnTo>
                <a:lnTo>
                  <a:pt x="25148" y="3599733"/>
                </a:lnTo>
                <a:lnTo>
                  <a:pt x="38817" y="3416947"/>
                </a:lnTo>
                <a:cubicBezTo>
                  <a:pt x="42268" y="3354064"/>
                  <a:pt x="44472" y="3291150"/>
                  <a:pt x="45432" y="3228206"/>
                </a:cubicBezTo>
                <a:cubicBezTo>
                  <a:pt x="48607" y="2984511"/>
                  <a:pt x="57228" y="2740308"/>
                  <a:pt x="30310" y="2497375"/>
                </a:cubicBezTo>
                <a:cubicBezTo>
                  <a:pt x="12014" y="2332795"/>
                  <a:pt x="19272" y="2168977"/>
                  <a:pt x="22599" y="2004525"/>
                </a:cubicBezTo>
                <a:cubicBezTo>
                  <a:pt x="26379" y="1819752"/>
                  <a:pt x="24565" y="1634854"/>
                  <a:pt x="24565" y="1450082"/>
                </a:cubicBezTo>
                <a:cubicBezTo>
                  <a:pt x="24262" y="1369697"/>
                  <a:pt x="29404" y="1289820"/>
                  <a:pt x="38174" y="1209815"/>
                </a:cubicBezTo>
                <a:cubicBezTo>
                  <a:pt x="50726" y="1093746"/>
                  <a:pt x="35604" y="978312"/>
                  <a:pt x="15491" y="864021"/>
                </a:cubicBezTo>
                <a:cubicBezTo>
                  <a:pt x="3576" y="784384"/>
                  <a:pt x="-1474" y="704126"/>
                  <a:pt x="370" y="623881"/>
                </a:cubicBezTo>
                <a:cubicBezTo>
                  <a:pt x="219" y="427807"/>
                  <a:pt x="10652" y="232114"/>
                  <a:pt x="29555" y="36548"/>
                </a:cubicBezTo>
                <a:lnTo>
                  <a:pt x="29995" y="11359"/>
                </a:lnTo>
                <a:lnTo>
                  <a:pt x="108946" y="11503"/>
                </a:lnTo>
                <a:cubicBezTo>
                  <a:pt x="300382" y="17315"/>
                  <a:pt x="490802" y="34236"/>
                  <a:pt x="683636" y="11503"/>
                </a:cubicBezTo>
                <a:cubicBezTo>
                  <a:pt x="738705" y="5045"/>
                  <a:pt x="793884" y="1679"/>
                  <a:pt x="849129" y="498"/>
                </a:cubicBezTo>
                <a:close/>
              </a:path>
            </a:pathLst>
          </a:custGeom>
        </p:spPr>
      </p:pic>
      <p:sp>
        <p:nvSpPr>
          <p:cNvPr id="18" name="sketch line">
            <a:extLst>
              <a:ext uri="{FF2B5EF4-FFF2-40B4-BE49-F238E27FC236}">
                <a16:creationId xmlns:a16="http://schemas.microsoft.com/office/drawing/2014/main" id="{6A0BE910-1808-4684-867B-1BCC8A46B0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8600" y="4383917"/>
            <a:ext cx="3383280" cy="18288"/>
          </a:xfrm>
          <a:custGeom>
            <a:avLst/>
            <a:gdLst>
              <a:gd name="connsiteX0" fmla="*/ 0 w 3383280"/>
              <a:gd name="connsiteY0" fmla="*/ 0 h 18288"/>
              <a:gd name="connsiteX1" fmla="*/ 676656 w 3383280"/>
              <a:gd name="connsiteY1" fmla="*/ 0 h 18288"/>
              <a:gd name="connsiteX2" fmla="*/ 1319479 w 3383280"/>
              <a:gd name="connsiteY2" fmla="*/ 0 h 18288"/>
              <a:gd name="connsiteX3" fmla="*/ 1962302 w 3383280"/>
              <a:gd name="connsiteY3" fmla="*/ 0 h 18288"/>
              <a:gd name="connsiteX4" fmla="*/ 2706624 w 3383280"/>
              <a:gd name="connsiteY4" fmla="*/ 0 h 18288"/>
              <a:gd name="connsiteX5" fmla="*/ 3383280 w 3383280"/>
              <a:gd name="connsiteY5" fmla="*/ 0 h 18288"/>
              <a:gd name="connsiteX6" fmla="*/ 3383280 w 3383280"/>
              <a:gd name="connsiteY6" fmla="*/ 18288 h 18288"/>
              <a:gd name="connsiteX7" fmla="*/ 2706624 w 3383280"/>
              <a:gd name="connsiteY7" fmla="*/ 18288 h 18288"/>
              <a:gd name="connsiteX8" fmla="*/ 2131466 w 3383280"/>
              <a:gd name="connsiteY8" fmla="*/ 18288 h 18288"/>
              <a:gd name="connsiteX9" fmla="*/ 1488643 w 3383280"/>
              <a:gd name="connsiteY9" fmla="*/ 18288 h 18288"/>
              <a:gd name="connsiteX10" fmla="*/ 845820 w 3383280"/>
              <a:gd name="connsiteY10" fmla="*/ 18288 h 18288"/>
              <a:gd name="connsiteX11" fmla="*/ 0 w 3383280"/>
              <a:gd name="connsiteY11" fmla="*/ 18288 h 18288"/>
              <a:gd name="connsiteX12" fmla="*/ 0 w 338328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83280" h="18288" fill="none" extrusionOk="0">
                <a:moveTo>
                  <a:pt x="0" y="0"/>
                </a:moveTo>
                <a:cubicBezTo>
                  <a:pt x="237173" y="2829"/>
                  <a:pt x="403433" y="9167"/>
                  <a:pt x="676656" y="0"/>
                </a:cubicBezTo>
                <a:cubicBezTo>
                  <a:pt x="949879" y="-9167"/>
                  <a:pt x="1103389" y="-19890"/>
                  <a:pt x="1319479" y="0"/>
                </a:cubicBezTo>
                <a:cubicBezTo>
                  <a:pt x="1535569" y="19890"/>
                  <a:pt x="1682672" y="-17352"/>
                  <a:pt x="1962302" y="0"/>
                </a:cubicBezTo>
                <a:cubicBezTo>
                  <a:pt x="2241932" y="17352"/>
                  <a:pt x="2522200" y="-30059"/>
                  <a:pt x="2706624" y="0"/>
                </a:cubicBezTo>
                <a:cubicBezTo>
                  <a:pt x="2891048" y="30059"/>
                  <a:pt x="3045365" y="-14656"/>
                  <a:pt x="3383280" y="0"/>
                </a:cubicBezTo>
                <a:cubicBezTo>
                  <a:pt x="3382846" y="7551"/>
                  <a:pt x="3382813" y="9822"/>
                  <a:pt x="3383280" y="18288"/>
                </a:cubicBezTo>
                <a:cubicBezTo>
                  <a:pt x="3053377" y="3328"/>
                  <a:pt x="2851947" y="-13486"/>
                  <a:pt x="2706624" y="18288"/>
                </a:cubicBezTo>
                <a:cubicBezTo>
                  <a:pt x="2561301" y="50062"/>
                  <a:pt x="2276448" y="-4069"/>
                  <a:pt x="2131466" y="18288"/>
                </a:cubicBezTo>
                <a:cubicBezTo>
                  <a:pt x="1986484" y="40645"/>
                  <a:pt x="1793482" y="35971"/>
                  <a:pt x="1488643" y="18288"/>
                </a:cubicBezTo>
                <a:cubicBezTo>
                  <a:pt x="1183804" y="605"/>
                  <a:pt x="1165655" y="13056"/>
                  <a:pt x="845820" y="18288"/>
                </a:cubicBezTo>
                <a:cubicBezTo>
                  <a:pt x="525985" y="23520"/>
                  <a:pt x="359281" y="20906"/>
                  <a:pt x="0" y="18288"/>
                </a:cubicBezTo>
                <a:cubicBezTo>
                  <a:pt x="60" y="11696"/>
                  <a:pt x="66" y="3758"/>
                  <a:pt x="0" y="0"/>
                </a:cubicBezTo>
                <a:close/>
              </a:path>
              <a:path w="3383280" h="18288" stroke="0" extrusionOk="0">
                <a:moveTo>
                  <a:pt x="0" y="0"/>
                </a:moveTo>
                <a:cubicBezTo>
                  <a:pt x="268344" y="9609"/>
                  <a:pt x="438266" y="25094"/>
                  <a:pt x="608990" y="0"/>
                </a:cubicBezTo>
                <a:cubicBezTo>
                  <a:pt x="779714" y="-25094"/>
                  <a:pt x="1051156" y="12077"/>
                  <a:pt x="1353312" y="0"/>
                </a:cubicBezTo>
                <a:cubicBezTo>
                  <a:pt x="1655468" y="-12077"/>
                  <a:pt x="1744944" y="15185"/>
                  <a:pt x="1928470" y="0"/>
                </a:cubicBezTo>
                <a:cubicBezTo>
                  <a:pt x="2111996" y="-15185"/>
                  <a:pt x="2262421" y="-9753"/>
                  <a:pt x="2503627" y="0"/>
                </a:cubicBezTo>
                <a:cubicBezTo>
                  <a:pt x="2744833" y="9753"/>
                  <a:pt x="3026048" y="-23784"/>
                  <a:pt x="3383280" y="0"/>
                </a:cubicBezTo>
                <a:cubicBezTo>
                  <a:pt x="3383198" y="4406"/>
                  <a:pt x="3383191" y="9982"/>
                  <a:pt x="3383280" y="18288"/>
                </a:cubicBezTo>
                <a:cubicBezTo>
                  <a:pt x="3162586" y="20850"/>
                  <a:pt x="2901132" y="28452"/>
                  <a:pt x="2740457" y="18288"/>
                </a:cubicBezTo>
                <a:cubicBezTo>
                  <a:pt x="2579782" y="8124"/>
                  <a:pt x="2388638" y="-13238"/>
                  <a:pt x="2097634" y="18288"/>
                </a:cubicBezTo>
                <a:cubicBezTo>
                  <a:pt x="1806630" y="49814"/>
                  <a:pt x="1687248" y="-8161"/>
                  <a:pt x="1454810" y="18288"/>
                </a:cubicBezTo>
                <a:cubicBezTo>
                  <a:pt x="1222372" y="44737"/>
                  <a:pt x="872924" y="37554"/>
                  <a:pt x="710489" y="18288"/>
                </a:cubicBezTo>
                <a:cubicBezTo>
                  <a:pt x="548054" y="-978"/>
                  <a:pt x="151263" y="49891"/>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026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2">
            <a:extLst>
              <a:ext uri="{FF2B5EF4-FFF2-40B4-BE49-F238E27FC236}">
                <a16:creationId xmlns:a16="http://schemas.microsoft.com/office/drawing/2014/main" id="{DB2A1581-C560-E5F8-E907-870CB128B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441" y="1"/>
            <a:ext cx="9144000" cy="83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78" name="4 Imagen" descr="firma-UCR_blanca-100x200.png">
            <a:extLst>
              <a:ext uri="{FF2B5EF4-FFF2-40B4-BE49-F238E27FC236}">
                <a16:creationId xmlns:a16="http://schemas.microsoft.com/office/drawing/2014/main" id="{EE6713E0-80C3-07A0-B454-F99F8F9B48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2175" y="-361773"/>
            <a:ext cx="1557974" cy="155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AutoShape 2" descr="blob:https://web.whatsapp.com/b00090c6-506a-4c41-a829-dfe20756628a">
            <a:extLst>
              <a:ext uri="{FF2B5EF4-FFF2-40B4-BE49-F238E27FC236}">
                <a16:creationId xmlns:a16="http://schemas.microsoft.com/office/drawing/2014/main" id="{98C99FC5-1CB7-34C7-0BCC-8CB8CB3DA27F}"/>
              </a:ext>
            </a:extLst>
          </p:cNvPr>
          <p:cNvSpPr>
            <a:spLocks noChangeAspect="1" noChangeArrowheads="1"/>
          </p:cNvSpPr>
          <p:nvPr/>
        </p:nvSpPr>
        <p:spPr bwMode="auto">
          <a:xfrm>
            <a:off x="1626484" y="-140005"/>
            <a:ext cx="215048" cy="21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R" sz="1270"/>
          </a:p>
        </p:txBody>
      </p:sp>
      <p:pic>
        <p:nvPicPr>
          <p:cNvPr id="152580" name="Picture 4" descr="Resultado de imagen para pinticas pintochips">
            <a:extLst>
              <a:ext uri="{FF2B5EF4-FFF2-40B4-BE49-F238E27FC236}">
                <a16:creationId xmlns:a16="http://schemas.microsoft.com/office/drawing/2014/main" id="{2F5D4430-7E58-16DB-E7F4-369EF16791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288" t="17220" r="3302" b="12576"/>
          <a:stretch>
            <a:fillRect/>
          </a:stretch>
        </p:blipFill>
        <p:spPr bwMode="auto">
          <a:xfrm>
            <a:off x="1980416" y="3784613"/>
            <a:ext cx="4918092" cy="19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1" name="Text Box 10">
            <a:extLst>
              <a:ext uri="{FF2B5EF4-FFF2-40B4-BE49-F238E27FC236}">
                <a16:creationId xmlns:a16="http://schemas.microsoft.com/office/drawing/2014/main" id="{4959A015-92C7-00CA-E3F8-63C86F49AB20}"/>
              </a:ext>
            </a:extLst>
          </p:cNvPr>
          <p:cNvSpPr txBox="1">
            <a:spLocks noChangeArrowheads="1"/>
          </p:cNvSpPr>
          <p:nvPr/>
        </p:nvSpPr>
        <p:spPr bwMode="auto">
          <a:xfrm>
            <a:off x="1763129" y="990115"/>
            <a:ext cx="5958609" cy="193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3498" tIns="31749" rIns="63498" bIns="31749"/>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9pPr>
          </a:lstStyle>
          <a:p>
            <a:pPr algn="ctr" eaLnBrk="1" hangingPunct="1">
              <a:buClr>
                <a:srgbClr val="000000"/>
              </a:buClr>
              <a:buSzPct val="100000"/>
              <a:buFont typeface="Times New Roman" panose="02020603050405020304" pitchFamily="18" charset="0"/>
              <a:buNone/>
            </a:pPr>
            <a:endParaRPr lang="es-ES" altLang="es-CR" sz="1270">
              <a:solidFill>
                <a:srgbClr val="1F497D"/>
              </a:solidFill>
              <a:latin typeface="Arial" panose="020B0604020202020204" pitchFamily="34" charset="0"/>
            </a:endParaRPr>
          </a:p>
          <a:p>
            <a:pPr algn="just" eaLnBrk="1" hangingPunct="1">
              <a:buClr>
                <a:srgbClr val="000000"/>
              </a:buClr>
              <a:buSzPct val="100000"/>
              <a:buFont typeface="Times New Roman" panose="02020603050405020304" pitchFamily="18" charset="0"/>
              <a:buNone/>
            </a:pPr>
            <a:r>
              <a:rPr lang="es-ES" altLang="es-CR" sz="1411">
                <a:solidFill>
                  <a:srgbClr val="1F497D"/>
                </a:solidFill>
                <a:latin typeface="Arial" panose="020B0604020202020204" pitchFamily="34" charset="0"/>
              </a:rPr>
              <a:t>Equipo de investigadores liderado por </a:t>
            </a:r>
            <a:r>
              <a:rPr lang="es-ES" altLang="es-CR" sz="1411" b="1">
                <a:solidFill>
                  <a:srgbClr val="1F497D"/>
                </a:solidFill>
                <a:latin typeface="Arial" panose="020B0604020202020204" pitchFamily="34" charset="0"/>
              </a:rPr>
              <a:t>Ana Ruth Bonilla del CITA</a:t>
            </a:r>
            <a:r>
              <a:rPr lang="es-ES" altLang="es-CR" sz="1411">
                <a:solidFill>
                  <a:srgbClr val="1F497D"/>
                </a:solidFill>
                <a:latin typeface="Arial" panose="020B0604020202020204" pitchFamily="34" charset="0"/>
              </a:rPr>
              <a:t>, generaron un </a:t>
            </a:r>
            <a:r>
              <a:rPr lang="es-ES" altLang="es-CR" sz="1411" b="1">
                <a:solidFill>
                  <a:srgbClr val="1F497D"/>
                </a:solidFill>
                <a:latin typeface="Arial" panose="020B0604020202020204" pitchFamily="34" charset="0"/>
              </a:rPr>
              <a:t>paquete tecnológico </a:t>
            </a:r>
            <a:r>
              <a:rPr lang="es-ES" altLang="es-CR" sz="1411">
                <a:solidFill>
                  <a:srgbClr val="1F497D"/>
                </a:solidFill>
                <a:latin typeface="Arial" panose="020B0604020202020204" pitchFamily="34" charset="0"/>
              </a:rPr>
              <a:t>que permitía promover el consumo del frijol y así aprovechar su gran </a:t>
            </a:r>
            <a:r>
              <a:rPr lang="es-ES" altLang="es-CR" sz="1411" b="1">
                <a:solidFill>
                  <a:srgbClr val="1F497D"/>
                </a:solidFill>
                <a:latin typeface="Arial" panose="020B0604020202020204" pitchFamily="34" charset="0"/>
              </a:rPr>
              <a:t>valor nutricional</a:t>
            </a:r>
            <a:r>
              <a:rPr lang="es-ES" altLang="es-CR" sz="1411">
                <a:solidFill>
                  <a:srgbClr val="1F497D"/>
                </a:solidFill>
                <a:latin typeface="Arial" panose="020B0604020202020204" pitchFamily="34" charset="0"/>
              </a:rPr>
              <a:t>.</a:t>
            </a:r>
          </a:p>
          <a:p>
            <a:pPr algn="just" eaLnBrk="1" hangingPunct="1">
              <a:buClr>
                <a:srgbClr val="000000"/>
              </a:buClr>
              <a:buSzPct val="100000"/>
              <a:buFont typeface="Times New Roman" panose="02020603050405020304" pitchFamily="18" charset="0"/>
              <a:buNone/>
            </a:pPr>
            <a:endParaRPr lang="es-ES" altLang="es-CR" sz="1411">
              <a:solidFill>
                <a:srgbClr val="1F497D"/>
              </a:solidFill>
              <a:latin typeface="Arial" panose="020B0604020202020204" pitchFamily="34" charset="0"/>
            </a:endParaRPr>
          </a:p>
          <a:p>
            <a:pPr algn="just" eaLnBrk="1" hangingPunct="1">
              <a:buClr>
                <a:srgbClr val="000000"/>
              </a:buClr>
              <a:buSzPct val="100000"/>
              <a:buFont typeface="Times New Roman" panose="02020603050405020304" pitchFamily="18" charset="0"/>
              <a:buNone/>
            </a:pPr>
            <a:r>
              <a:rPr lang="es-ES" altLang="es-CR" sz="1411">
                <a:solidFill>
                  <a:srgbClr val="1F497D"/>
                </a:solidFill>
                <a:latin typeface="Arial" panose="020B0604020202020204" pitchFamily="34" charset="0"/>
              </a:rPr>
              <a:t>Se licenció de manera gratuita a la </a:t>
            </a:r>
            <a:r>
              <a:rPr lang="es-ES" altLang="es-CR" sz="1411" b="1">
                <a:solidFill>
                  <a:srgbClr val="1F497D"/>
                </a:solidFill>
                <a:latin typeface="Arial" panose="020B0604020202020204" pitchFamily="34" charset="0"/>
              </a:rPr>
              <a:t>Red de </a:t>
            </a:r>
            <a:r>
              <a:rPr lang="es-MX" altLang="es-CR" sz="1411" b="1">
                <a:solidFill>
                  <a:srgbClr val="1F497D"/>
                </a:solidFill>
                <a:latin typeface="Arial" panose="020B0604020202020204" pitchFamily="34" charset="0"/>
              </a:rPr>
              <a:t>Mujeres Rurales</a:t>
            </a:r>
            <a:r>
              <a:rPr lang="es-MX" altLang="es-CR" sz="1411">
                <a:solidFill>
                  <a:srgbClr val="1F497D"/>
                </a:solidFill>
                <a:latin typeface="Arial" panose="020B0604020202020204" pitchFamily="34" charset="0"/>
              </a:rPr>
              <a:t>: encargadas de producirlos y comercializarlos. </a:t>
            </a:r>
          </a:p>
          <a:p>
            <a:pPr algn="just" eaLnBrk="1" hangingPunct="1">
              <a:buClr>
                <a:srgbClr val="000000"/>
              </a:buClr>
              <a:buSzPct val="100000"/>
              <a:buFont typeface="Times New Roman" panose="02020603050405020304" pitchFamily="18" charset="0"/>
              <a:buNone/>
            </a:pPr>
            <a:endParaRPr lang="es-ES" altLang="es-CR" sz="1129">
              <a:solidFill>
                <a:srgbClr val="1F497D"/>
              </a:solidFill>
              <a:latin typeface="Arial" panose="020B0604020202020204" pitchFamily="34" charset="0"/>
            </a:endParaRPr>
          </a:p>
        </p:txBody>
      </p:sp>
      <p:pic>
        <p:nvPicPr>
          <p:cNvPr id="152582" name="Picture 8">
            <a:extLst>
              <a:ext uri="{FF2B5EF4-FFF2-40B4-BE49-F238E27FC236}">
                <a16:creationId xmlns:a16="http://schemas.microsoft.com/office/drawing/2014/main" id="{3732B107-96E7-C120-E0D1-3F7685E9AF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910" y="1346287"/>
            <a:ext cx="227368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2583" name="Text Box 10">
            <a:extLst>
              <a:ext uri="{FF2B5EF4-FFF2-40B4-BE49-F238E27FC236}">
                <a16:creationId xmlns:a16="http://schemas.microsoft.com/office/drawing/2014/main" id="{5A74E968-3D3A-CA26-EDD5-53601A76551E}"/>
              </a:ext>
            </a:extLst>
          </p:cNvPr>
          <p:cNvSpPr txBox="1">
            <a:spLocks noChangeArrowheads="1"/>
          </p:cNvSpPr>
          <p:nvPr/>
        </p:nvSpPr>
        <p:spPr bwMode="auto">
          <a:xfrm>
            <a:off x="3606714" y="2717216"/>
            <a:ext cx="2895301" cy="127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3498" tIns="31749" rIns="63498" bIns="31749"/>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9pPr>
          </a:lstStyle>
          <a:p>
            <a:pPr algn="ctr" eaLnBrk="1" hangingPunct="1">
              <a:buClr>
                <a:srgbClr val="000000"/>
              </a:buClr>
              <a:buSzPct val="100000"/>
            </a:pPr>
            <a:r>
              <a:rPr lang="es-ES" altLang="es-CR" sz="1411" b="1">
                <a:solidFill>
                  <a:srgbClr val="1F497D"/>
                </a:solidFill>
                <a:latin typeface="Arial" panose="020B0604020202020204" pitchFamily="34" charset="0"/>
              </a:rPr>
              <a:t>PRONTO</a:t>
            </a:r>
            <a:endParaRPr lang="es-ES" altLang="es-CR" sz="1411">
              <a:solidFill>
                <a:srgbClr val="1F497D"/>
              </a:solidFill>
              <a:latin typeface="Arial" panose="020B0604020202020204" pitchFamily="34" charset="0"/>
            </a:endParaRPr>
          </a:p>
          <a:p>
            <a:pPr algn="ctr" eaLnBrk="1" hangingPunct="1">
              <a:buClr>
                <a:srgbClr val="000000"/>
              </a:buClr>
              <a:buSzPct val="100000"/>
              <a:buFont typeface="Arial" panose="020B0604020202020204" pitchFamily="34" charset="0"/>
              <a:buChar char="•"/>
            </a:pPr>
            <a:r>
              <a:rPr lang="es-ES" altLang="es-CR" sz="1411">
                <a:solidFill>
                  <a:srgbClr val="1F497D"/>
                </a:solidFill>
                <a:latin typeface="Arial" panose="020B0604020202020204" pitchFamily="34" charset="0"/>
              </a:rPr>
              <a:t> Venta en el Aeropuerto Juan Santamaría</a:t>
            </a:r>
          </a:p>
          <a:p>
            <a:pPr algn="ctr" eaLnBrk="1" hangingPunct="1">
              <a:buClr>
                <a:srgbClr val="000000"/>
              </a:buClr>
              <a:buSzPct val="100000"/>
              <a:buFont typeface="Arial" panose="020B0604020202020204" pitchFamily="34" charset="0"/>
              <a:buChar char="•"/>
            </a:pPr>
            <a:r>
              <a:rPr lang="es-ES" altLang="es-CR" sz="1411">
                <a:solidFill>
                  <a:srgbClr val="1F497D"/>
                </a:solidFill>
                <a:latin typeface="Arial" panose="020B0604020202020204" pitchFamily="34" charset="0"/>
              </a:rPr>
              <a:t> Mercadito Heredia</a:t>
            </a:r>
          </a:p>
          <a:p>
            <a:pPr algn="ctr" eaLnBrk="1" hangingPunct="1">
              <a:buClr>
                <a:srgbClr val="000000"/>
              </a:buClr>
              <a:buSzPct val="100000"/>
              <a:buFont typeface="Arial" panose="020B0604020202020204" pitchFamily="34" charset="0"/>
              <a:buChar char="•"/>
            </a:pPr>
            <a:r>
              <a:rPr lang="es-ES" altLang="es-CR" sz="1411">
                <a:solidFill>
                  <a:srgbClr val="1F497D"/>
                </a:solidFill>
                <a:latin typeface="Arial" panose="020B0604020202020204" pitchFamily="34" charset="0"/>
              </a:rPr>
              <a:t> Mercadito Cartago</a:t>
            </a:r>
          </a:p>
        </p:txBody>
      </p:sp>
      <p:pic>
        <p:nvPicPr>
          <p:cNvPr id="152584" name="9 Imagen" descr="firma-horizontal-dos-lineas-cmky.png">
            <a:extLst>
              <a:ext uri="{FF2B5EF4-FFF2-40B4-BE49-F238E27FC236}">
                <a16:creationId xmlns:a16="http://schemas.microsoft.com/office/drawing/2014/main" id="{C83C22DC-4111-14DE-DCBD-10272452C050}"/>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508880" y="5867886"/>
            <a:ext cx="1907427" cy="99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5" name="Picture 11" descr="Resultado de imagen para universidad nacional de costa rica">
            <a:extLst>
              <a:ext uri="{FF2B5EF4-FFF2-40B4-BE49-F238E27FC236}">
                <a16:creationId xmlns:a16="http://schemas.microsoft.com/office/drawing/2014/main" id="{9276015D-5061-E813-0CA9-690915CF5613}"/>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944040" y="6222938"/>
            <a:ext cx="842269" cy="45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6" name="Picture 13" descr="Resultado de imagen para tec">
            <a:extLst>
              <a:ext uri="{FF2B5EF4-FFF2-40B4-BE49-F238E27FC236}">
                <a16:creationId xmlns:a16="http://schemas.microsoft.com/office/drawing/2014/main" id="{8C6B4FAA-949E-8252-3169-AEA165572A94}"/>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5938635" y="5944049"/>
            <a:ext cx="1594936" cy="83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7" name="12 Rectángulo">
            <a:extLst>
              <a:ext uri="{FF2B5EF4-FFF2-40B4-BE49-F238E27FC236}">
                <a16:creationId xmlns:a16="http://schemas.microsoft.com/office/drawing/2014/main" id="{E991CA69-8F8D-B3BA-5660-C0377F7667B8}"/>
              </a:ext>
            </a:extLst>
          </p:cNvPr>
          <p:cNvSpPr>
            <a:spLocks noChangeArrowheads="1"/>
          </p:cNvSpPr>
          <p:nvPr/>
        </p:nvSpPr>
        <p:spPr bwMode="auto">
          <a:xfrm>
            <a:off x="3961766" y="163526"/>
            <a:ext cx="6502948" cy="4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9pPr>
          </a:lstStyle>
          <a:p>
            <a:pPr algn="ctr" eaLnBrk="1" hangingPunct="1">
              <a:buClr>
                <a:srgbClr val="000000"/>
              </a:buClr>
              <a:buSzPct val="100000"/>
              <a:buFont typeface="Times New Roman" panose="02020603050405020304" pitchFamily="18" charset="0"/>
              <a:buNone/>
            </a:pPr>
            <a:r>
              <a:rPr lang="es-ES" altLang="es-CR" sz="2258" b="1">
                <a:latin typeface="Arial" panose="020B0604020202020204" pitchFamily="34" charset="0"/>
              </a:rPr>
              <a:t>GALLETAS Y CHIPS a base de frijoles y arroz</a:t>
            </a:r>
          </a:p>
        </p:txBody>
      </p:sp>
      <p:sp>
        <p:nvSpPr>
          <p:cNvPr id="152588" name="13 Rectángulo">
            <a:extLst>
              <a:ext uri="{FF2B5EF4-FFF2-40B4-BE49-F238E27FC236}">
                <a16:creationId xmlns:a16="http://schemas.microsoft.com/office/drawing/2014/main" id="{1908AB83-D5A0-32DF-107C-2737598C6872}"/>
              </a:ext>
            </a:extLst>
          </p:cNvPr>
          <p:cNvSpPr>
            <a:spLocks noChangeArrowheads="1"/>
          </p:cNvSpPr>
          <p:nvPr/>
        </p:nvSpPr>
        <p:spPr bwMode="auto">
          <a:xfrm>
            <a:off x="3402866" y="6222938"/>
            <a:ext cx="1443024" cy="30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ltLang="es-CR" sz="1411" b="1">
                <a:solidFill>
                  <a:srgbClr val="1F497D"/>
                </a:solidFill>
                <a:latin typeface="Arial" panose="020B0604020202020204" pitchFamily="34" charset="0"/>
              </a:rPr>
              <a:t>Con apoyo de:</a:t>
            </a:r>
            <a:endParaRPr lang="es-ES" altLang="es-ES_tradnl" sz="1411" b="1"/>
          </a:p>
        </p:txBody>
      </p:sp>
      <p:sp>
        <p:nvSpPr>
          <p:cNvPr id="152589" name="14 Rectángulo">
            <a:extLst>
              <a:ext uri="{FF2B5EF4-FFF2-40B4-BE49-F238E27FC236}">
                <a16:creationId xmlns:a16="http://schemas.microsoft.com/office/drawing/2014/main" id="{995E6E54-8070-6683-7C1C-DD85B50F0589}"/>
              </a:ext>
            </a:extLst>
          </p:cNvPr>
          <p:cNvSpPr>
            <a:spLocks noChangeArrowheads="1"/>
          </p:cNvSpPr>
          <p:nvPr/>
        </p:nvSpPr>
        <p:spPr bwMode="auto">
          <a:xfrm>
            <a:off x="7025073" y="4597761"/>
            <a:ext cx="3658048" cy="30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9pPr>
          </a:lstStyle>
          <a:p>
            <a:pPr algn="ctr" eaLnBrk="1" hangingPunct="1">
              <a:buClr>
                <a:srgbClr val="000000"/>
              </a:buClr>
              <a:buSzPct val="100000"/>
              <a:buFont typeface="Times New Roman" panose="02020603050405020304" pitchFamily="18" charset="0"/>
              <a:buNone/>
            </a:pPr>
            <a:r>
              <a:rPr lang="es-ES" altLang="es-CR" sz="1411" b="1">
                <a:solidFill>
                  <a:srgbClr val="1F497D"/>
                </a:solidFill>
                <a:latin typeface="Arial" panose="020B0604020202020204" pitchFamily="34" charset="0"/>
              </a:rPr>
              <a:t>Reconocimiento Innovación Social  2015</a:t>
            </a:r>
            <a:endParaRPr lang="es-MX" altLang="es-CR" sz="1129" b="1">
              <a:solidFill>
                <a:srgbClr val="1F497D"/>
              </a:solidFill>
              <a:latin typeface="Arial" panose="020B0604020202020204" pitchFamily="34" charset="0"/>
            </a:endParaRPr>
          </a:p>
        </p:txBody>
      </p:sp>
      <p:pic>
        <p:nvPicPr>
          <p:cNvPr id="152590" name="Picture 13" descr="Resultado de imagen para red innovagro">
            <a:extLst>
              <a:ext uri="{FF2B5EF4-FFF2-40B4-BE49-F238E27FC236}">
                <a16:creationId xmlns:a16="http://schemas.microsoft.com/office/drawing/2014/main" id="{6E657769-E4BB-BAE8-1BBD-BAACEA527A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75986" y="4952814"/>
            <a:ext cx="2150475" cy="161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10;&#10;Description automatically generated">
            <a:extLst>
              <a:ext uri="{FF2B5EF4-FFF2-40B4-BE49-F238E27FC236}">
                <a16:creationId xmlns:a16="http://schemas.microsoft.com/office/drawing/2014/main" id="{CD60BE78-A6F5-29C0-62F4-048B253BA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212" y="233343"/>
            <a:ext cx="7669576" cy="6391313"/>
          </a:xfrm>
          <a:prstGeom prst="rect">
            <a:avLst/>
          </a:prstGeom>
        </p:spPr>
      </p:pic>
    </p:spTree>
    <p:extLst>
      <p:ext uri="{BB962C8B-B14F-4D97-AF65-F5344CB8AC3E}">
        <p14:creationId xmlns:p14="http://schemas.microsoft.com/office/powerpoint/2010/main" val="1995742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a:extLst>
              <a:ext uri="{FF2B5EF4-FFF2-40B4-BE49-F238E27FC236}">
                <a16:creationId xmlns:a16="http://schemas.microsoft.com/office/drawing/2014/main" id="{4106F929-E425-4DCD-78E5-9C40A1B8E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441" y="1"/>
            <a:ext cx="9144000" cy="83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4 Imagen" descr="firma-UCR_blanca-100x200.png">
            <a:extLst>
              <a:ext uri="{FF2B5EF4-FFF2-40B4-BE49-F238E27FC236}">
                <a16:creationId xmlns:a16="http://schemas.microsoft.com/office/drawing/2014/main" id="{247884EE-5599-9D60-43CF-4B4AB3FD73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98654" y="-346092"/>
            <a:ext cx="1557975" cy="155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 Box 11">
            <a:extLst>
              <a:ext uri="{FF2B5EF4-FFF2-40B4-BE49-F238E27FC236}">
                <a16:creationId xmlns:a16="http://schemas.microsoft.com/office/drawing/2014/main" id="{15C065EC-BFC6-272C-5C35-745ADC4EAB6C}"/>
              </a:ext>
            </a:extLst>
          </p:cNvPr>
          <p:cNvSpPr txBox="1">
            <a:spLocks noChangeArrowheads="1"/>
          </p:cNvSpPr>
          <p:nvPr/>
        </p:nvSpPr>
        <p:spPr bwMode="auto">
          <a:xfrm>
            <a:off x="4114091" y="91844"/>
            <a:ext cx="5537474" cy="64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498" tIns="31749" rIns="63498" bIns="31749"/>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bg1"/>
                </a:solidFill>
                <a:latin typeface="Calibri" panose="020F0502020204030204" pitchFamily="34" charset="0"/>
                <a:ea typeface="ＭＳ Ｐゴシック" panose="020B0600070205080204" pitchFamily="34" charset="-128"/>
              </a:defRPr>
            </a:lvl9pPr>
          </a:lstStyle>
          <a:p>
            <a:pPr algn="ctr">
              <a:buSzPct val="100000"/>
            </a:pPr>
            <a:r>
              <a:rPr lang="es-CR" altLang="es-ES_tradnl" sz="3104" b="1">
                <a:latin typeface="Arial" panose="020B0604020202020204" pitchFamily="34" charset="0"/>
              </a:rPr>
              <a:t>“Cascara”: bebida funcional</a:t>
            </a:r>
          </a:p>
        </p:txBody>
      </p:sp>
      <p:sp>
        <p:nvSpPr>
          <p:cNvPr id="74757" name="Rectangle 1">
            <a:extLst>
              <a:ext uri="{FF2B5EF4-FFF2-40B4-BE49-F238E27FC236}">
                <a16:creationId xmlns:a16="http://schemas.microsoft.com/office/drawing/2014/main" id="{0844B25B-9F97-C6C6-6990-2FC5ADCA5509}"/>
              </a:ext>
            </a:extLst>
          </p:cNvPr>
          <p:cNvSpPr>
            <a:spLocks noChangeArrowheads="1"/>
          </p:cNvSpPr>
          <p:nvPr/>
        </p:nvSpPr>
        <p:spPr bwMode="auto">
          <a:xfrm>
            <a:off x="4876838" y="1193962"/>
            <a:ext cx="5356027" cy="182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buClr>
                <a:srgbClr val="000000"/>
              </a:buClr>
              <a:buSzPct val="100000"/>
              <a:buFont typeface="Times New Roman" panose="02020603050405020304" pitchFamily="18" charset="0"/>
              <a:buNone/>
            </a:pPr>
            <a:r>
              <a:rPr lang="es-CR" altLang="es-ES_tradnl" sz="1411">
                <a:solidFill>
                  <a:srgbClr val="1F497D"/>
                </a:solidFill>
                <a:latin typeface="Arial" panose="020B0604020202020204" pitchFamily="34" charset="0"/>
              </a:rPr>
              <a:t>Elba Cubero, Pedro Vargas y Ana Ruth Bonilla desarrollaron una metodología para dar valor agregado a la pulpa de café. </a:t>
            </a:r>
          </a:p>
          <a:p>
            <a:pPr eaLnBrk="1" hangingPunct="1">
              <a:buClr>
                <a:srgbClr val="000000"/>
              </a:buClr>
              <a:buSzPct val="100000"/>
              <a:buFont typeface="Times New Roman" panose="02020603050405020304" pitchFamily="18" charset="0"/>
              <a:buNone/>
            </a:pPr>
            <a:endParaRPr lang="es-CR" altLang="es-ES_tradnl" sz="1411">
              <a:solidFill>
                <a:srgbClr val="1F497D"/>
              </a:solidFill>
              <a:latin typeface="Arial" panose="020B0604020202020204" pitchFamily="34" charset="0"/>
            </a:endParaRPr>
          </a:p>
          <a:p>
            <a:pPr algn="just" eaLnBrk="1" hangingPunct="1">
              <a:buClr>
                <a:srgbClr val="000000"/>
              </a:buClr>
              <a:buSzPct val="100000"/>
              <a:buFont typeface="Times New Roman" panose="02020603050405020304" pitchFamily="18" charset="0"/>
              <a:buNone/>
            </a:pPr>
            <a:r>
              <a:rPr lang="es-CR" altLang="es-ES_tradnl" sz="1411">
                <a:solidFill>
                  <a:srgbClr val="1F497D"/>
                </a:solidFill>
                <a:latin typeface="Arial" panose="020B0604020202020204" pitchFamily="34" charset="0"/>
              </a:rPr>
              <a:t>A partir de este proyecto se licenció a una PYME productora de café ubicada en Zarcero. </a:t>
            </a:r>
          </a:p>
          <a:p>
            <a:pPr algn="just" eaLnBrk="1" hangingPunct="1">
              <a:buClr>
                <a:srgbClr val="000000"/>
              </a:buClr>
              <a:buSzPct val="100000"/>
              <a:buFont typeface="Times New Roman" panose="02020603050405020304" pitchFamily="18" charset="0"/>
              <a:buNone/>
            </a:pPr>
            <a:endParaRPr lang="es-CR" altLang="es-ES_tradnl" sz="1411">
              <a:solidFill>
                <a:srgbClr val="1F497D"/>
              </a:solidFill>
              <a:latin typeface="Arial" panose="020B0604020202020204" pitchFamily="34" charset="0"/>
            </a:endParaRPr>
          </a:p>
          <a:p>
            <a:pPr eaLnBrk="1" hangingPunct="1">
              <a:buClr>
                <a:srgbClr val="000000"/>
              </a:buClr>
              <a:buSzPct val="100000"/>
              <a:buFont typeface="Times New Roman" panose="02020603050405020304" pitchFamily="18" charset="0"/>
              <a:buNone/>
            </a:pPr>
            <a:r>
              <a:rPr lang="es-CR" altLang="es-ES_tradnl" sz="1411">
                <a:solidFill>
                  <a:srgbClr val="1F497D"/>
                </a:solidFill>
                <a:latin typeface="Arial" panose="020B0604020202020204" pitchFamily="34" charset="0"/>
              </a:rPr>
              <a:t>La pulpa de café deshidratada es vendida en Estados Unidos, Canad</a:t>
            </a:r>
            <a:r>
              <a:rPr lang="es-ES" altLang="es-ES_tradnl" sz="1411">
                <a:solidFill>
                  <a:srgbClr val="1F497D"/>
                </a:solidFill>
                <a:latin typeface="Arial" panose="020B0604020202020204" pitchFamily="34" charset="0"/>
              </a:rPr>
              <a:t>á, Australia, Suecia, Noruega, Alemania y Japón.</a:t>
            </a:r>
            <a:endParaRPr lang="es-CR" altLang="es-ES_tradnl" sz="1411">
              <a:solidFill>
                <a:srgbClr val="1F497D"/>
              </a:solidFill>
              <a:latin typeface="Arial" panose="020B0604020202020204" pitchFamily="34" charset="0"/>
            </a:endParaRPr>
          </a:p>
        </p:txBody>
      </p:sp>
      <p:pic>
        <p:nvPicPr>
          <p:cNvPr id="74758" name="Picture 2" descr="http://cdn.shopify.com/s/files/1/0063/4412/products/cascara_front_1024x1024.jpg?v=1469633163">
            <a:extLst>
              <a:ext uri="{FF2B5EF4-FFF2-40B4-BE49-F238E27FC236}">
                <a16:creationId xmlns:a16="http://schemas.microsoft.com/office/drawing/2014/main" id="{DF4F1B82-0299-9EED-B597-2FD8F42ED59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l="14279" r="17081"/>
          <a:stretch>
            <a:fillRect/>
          </a:stretch>
        </p:blipFill>
        <p:spPr bwMode="auto">
          <a:xfrm>
            <a:off x="4165613" y="5991090"/>
            <a:ext cx="507378" cy="74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4" descr="http://cdn3.volusion.com/jmzcs.zvrhy/v/vspfiles/photos/COS_RIC_HEL_DE_ZAR_ORG-2.jpg?1469714216">
            <a:extLst>
              <a:ext uri="{FF2B5EF4-FFF2-40B4-BE49-F238E27FC236}">
                <a16:creationId xmlns:a16="http://schemas.microsoft.com/office/drawing/2014/main" id="{406A68BE-94D4-5FC8-0551-22338B5D42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091" y="1092039"/>
            <a:ext cx="2483127" cy="248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Imagen 1">
            <a:extLst>
              <a:ext uri="{FF2B5EF4-FFF2-40B4-BE49-F238E27FC236}">
                <a16:creationId xmlns:a16="http://schemas.microsoft.com/office/drawing/2014/main" id="{E681204C-E319-72B2-6702-2806B142B21A}"/>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197364" y="3175312"/>
            <a:ext cx="3839494" cy="189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1" name="Rectángulo 2">
            <a:extLst>
              <a:ext uri="{FF2B5EF4-FFF2-40B4-BE49-F238E27FC236}">
                <a16:creationId xmlns:a16="http://schemas.microsoft.com/office/drawing/2014/main" id="{BFFD70CB-7661-DABE-11BF-579F8DB79722}"/>
              </a:ext>
            </a:extLst>
          </p:cNvPr>
          <p:cNvSpPr>
            <a:spLocks noChangeArrowheads="1"/>
          </p:cNvSpPr>
          <p:nvPr/>
        </p:nvSpPr>
        <p:spPr bwMode="auto">
          <a:xfrm>
            <a:off x="6299288" y="5105139"/>
            <a:ext cx="3944778" cy="3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altLang="es-ES_tradnl" sz="847"/>
              <a:t>http://www.yoamoelcafedecolombia.com/2018/06/15/el-nuevo-lujo-de-la-cascara-del-cafe-que-ahora-supera-el-precio-del-propio-grano/</a:t>
            </a:r>
          </a:p>
        </p:txBody>
      </p:sp>
      <p:pic>
        <p:nvPicPr>
          <p:cNvPr id="74762" name="image27.png">
            <a:extLst>
              <a:ext uri="{FF2B5EF4-FFF2-40B4-BE49-F238E27FC236}">
                <a16:creationId xmlns:a16="http://schemas.microsoft.com/office/drawing/2014/main" id="{E34DA535-90B8-C935-F406-985FE42D2029}"/>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l="18770" t="4872" r="20432" b="5104"/>
          <a:stretch>
            <a:fillRect/>
          </a:stretch>
        </p:blipFill>
        <p:spPr bwMode="auto">
          <a:xfrm>
            <a:off x="1508880" y="4038861"/>
            <a:ext cx="1087558" cy="115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3" name="image28.png">
            <a:extLst>
              <a:ext uri="{FF2B5EF4-FFF2-40B4-BE49-F238E27FC236}">
                <a16:creationId xmlns:a16="http://schemas.microsoft.com/office/drawing/2014/main" id="{8E9633C2-9373-C86B-58D2-61D930F2B152}"/>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336589" y="6020211"/>
            <a:ext cx="661943" cy="66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4" name="image12.png">
            <a:extLst>
              <a:ext uri="{FF2B5EF4-FFF2-40B4-BE49-F238E27FC236}">
                <a16:creationId xmlns:a16="http://schemas.microsoft.com/office/drawing/2014/main" id="{56B39DF2-D2D5-1783-F5CB-C0B4F0FB0F2D}"/>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3302063" y="5918287"/>
            <a:ext cx="479377" cy="84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5" name="image08.png">
            <a:extLst>
              <a:ext uri="{FF2B5EF4-FFF2-40B4-BE49-F238E27FC236}">
                <a16:creationId xmlns:a16="http://schemas.microsoft.com/office/drawing/2014/main" id="{B3EC94B5-C80A-344D-AA26-EAA8AFB7C238}"/>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3911365" y="4089264"/>
            <a:ext cx="1727100" cy="126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6" name="image29.png">
            <a:extLst>
              <a:ext uri="{FF2B5EF4-FFF2-40B4-BE49-F238E27FC236}">
                <a16:creationId xmlns:a16="http://schemas.microsoft.com/office/drawing/2014/main" id="{0506B9D1-63C2-14EC-2A27-CA7047DEF2EC}"/>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l="14452" t="9151" r="17607" b="7321"/>
          <a:stretch>
            <a:fillRect/>
          </a:stretch>
        </p:blipFill>
        <p:spPr bwMode="auto">
          <a:xfrm>
            <a:off x="5029163" y="5968689"/>
            <a:ext cx="609301" cy="73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7" name="image11.png">
            <a:extLst>
              <a:ext uri="{FF2B5EF4-FFF2-40B4-BE49-F238E27FC236}">
                <a16:creationId xmlns:a16="http://schemas.microsoft.com/office/drawing/2014/main" id="{B959E7A1-8FF4-5B61-94A3-AED059ECCDBD}"/>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l="33720" t="17819" r="35382" b="18883"/>
          <a:stretch>
            <a:fillRect/>
          </a:stretch>
        </p:blipFill>
        <p:spPr bwMode="auto">
          <a:xfrm>
            <a:off x="5994637" y="5968689"/>
            <a:ext cx="729145" cy="78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8" name="image09.png">
            <a:extLst>
              <a:ext uri="{FF2B5EF4-FFF2-40B4-BE49-F238E27FC236}">
                <a16:creationId xmlns:a16="http://schemas.microsoft.com/office/drawing/2014/main" id="{CC6C8FB8-3901-4BEE-C1C9-62DE86083767}"/>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2641240" y="3835015"/>
            <a:ext cx="1060677" cy="142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9" name="image10.png">
            <a:extLst>
              <a:ext uri="{FF2B5EF4-FFF2-40B4-BE49-F238E27FC236}">
                <a16:creationId xmlns:a16="http://schemas.microsoft.com/office/drawing/2014/main" id="{7F9C2E8C-4872-85C4-9E1B-5F6CAA52F9D5}"/>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l="9302" t="17819" r="61130" b="28723"/>
          <a:stretch>
            <a:fillRect/>
          </a:stretch>
        </p:blipFill>
        <p:spPr bwMode="auto">
          <a:xfrm>
            <a:off x="7085555" y="5867886"/>
            <a:ext cx="825469" cy="9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0" name="image22.png">
            <a:extLst>
              <a:ext uri="{FF2B5EF4-FFF2-40B4-BE49-F238E27FC236}">
                <a16:creationId xmlns:a16="http://schemas.microsoft.com/office/drawing/2014/main" id="{9F4E5E35-E1FA-A2A3-E686-C968604B0D06}"/>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l="58971" t="20477" r="11627" b="27127"/>
          <a:stretch>
            <a:fillRect/>
          </a:stretch>
        </p:blipFill>
        <p:spPr bwMode="auto">
          <a:xfrm>
            <a:off x="8149593" y="5968690"/>
            <a:ext cx="669783" cy="83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1" name="image20.jpg" descr="CascaraTea-400px.jpg">
            <a:extLst>
              <a:ext uri="{FF2B5EF4-FFF2-40B4-BE49-F238E27FC236}">
                <a16:creationId xmlns:a16="http://schemas.microsoft.com/office/drawing/2014/main" id="{4E5F1273-E858-7A2E-907F-3CB471154DDD}"/>
              </a:ext>
            </a:extLst>
          </p:cNvPr>
          <p:cNvPicPr>
            <a:picLocks noChangeAspect="1" noChangeArrowheads="1"/>
          </p:cNvPicPr>
          <p:nvPr/>
        </p:nvPicPr>
        <p:blipFill>
          <a:blip r:embed="rId1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8879" y="5918287"/>
            <a:ext cx="761627" cy="76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2" name="Imagen 7">
            <a:extLst>
              <a:ext uri="{FF2B5EF4-FFF2-40B4-BE49-F238E27FC236}">
                <a16:creationId xmlns:a16="http://schemas.microsoft.com/office/drawing/2014/main" id="{768E8C2F-B9D4-06AC-2ECF-F09A7FC0B7A4}"/>
              </a:ext>
            </a:extLst>
          </p:cNvPr>
          <p:cNvPicPr>
            <a:picLocks noChangeAspect="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9156507" y="5905967"/>
            <a:ext cx="546579" cy="77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3" name="Imagen 16">
            <a:extLst>
              <a:ext uri="{FF2B5EF4-FFF2-40B4-BE49-F238E27FC236}">
                <a16:creationId xmlns:a16="http://schemas.microsoft.com/office/drawing/2014/main" id="{5287340D-8DEB-D0B3-1055-38DFC25EE634}"/>
              </a:ext>
            </a:extLst>
          </p:cNvPr>
          <p:cNvPicPr>
            <a:picLocks noChangeAspect="1"/>
          </p:cNvPicPr>
          <p:nvPr/>
        </p:nvPicPr>
        <p:blipFill>
          <a:blip r:embed="rId19" cstate="hqprint">
            <a:extLst>
              <a:ext uri="{28A0092B-C50C-407E-A947-70E740481C1C}">
                <a14:useLocalDpi xmlns:a14="http://schemas.microsoft.com/office/drawing/2010/main" val="0"/>
              </a:ext>
            </a:extLst>
          </a:blip>
          <a:srcRect/>
          <a:stretch>
            <a:fillRect/>
          </a:stretch>
        </p:blipFill>
        <p:spPr bwMode="auto">
          <a:xfrm>
            <a:off x="9874453" y="5918287"/>
            <a:ext cx="539859" cy="76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2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444" y="4084627"/>
            <a:ext cx="2031751" cy="114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0" name="Rectángulo 5"/>
          <p:cNvSpPr>
            <a:spLocks noChangeArrowheads="1"/>
          </p:cNvSpPr>
          <p:nvPr/>
        </p:nvSpPr>
        <p:spPr bwMode="auto">
          <a:xfrm>
            <a:off x="7519010" y="5380511"/>
            <a:ext cx="3164111"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_tradnl" altLang="es-ES_tradnl" sz="1129">
                <a:solidFill>
                  <a:srgbClr val="000000"/>
                </a:solidFill>
              </a:rPr>
              <a:t>https://sprudge.com/magic-in-the-moonshine-cascara-booze-is-here-115811.html</a:t>
            </a:r>
          </a:p>
        </p:txBody>
      </p:sp>
      <p:sp>
        <p:nvSpPr>
          <p:cNvPr id="155651" name="Rectángulo 6"/>
          <p:cNvSpPr>
            <a:spLocks noChangeArrowheads="1"/>
          </p:cNvSpPr>
          <p:nvPr/>
        </p:nvSpPr>
        <p:spPr bwMode="auto">
          <a:xfrm>
            <a:off x="7112086" y="228331"/>
            <a:ext cx="1635608" cy="74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S_tradnl" altLang="es-ES_tradnl" sz="1411" dirty="0">
                <a:solidFill>
                  <a:srgbClr val="000000"/>
                </a:solidFill>
                <a:latin typeface="Arial" charset="0"/>
              </a:rPr>
              <a:t>Cascara </a:t>
            </a:r>
            <a:r>
              <a:rPr lang="es-ES_tradnl" altLang="es-ES_tradnl" sz="1411" dirty="0" err="1">
                <a:solidFill>
                  <a:srgbClr val="000000"/>
                </a:solidFill>
                <a:latin typeface="Arial" charset="0"/>
              </a:rPr>
              <a:t>Moonshine</a:t>
            </a:r>
            <a:r>
              <a:rPr lang="es-ES_tradnl" altLang="es-ES_tradnl" sz="1411" dirty="0">
                <a:solidFill>
                  <a:srgbClr val="000000"/>
                </a:solidFill>
                <a:latin typeface="Arial" charset="0"/>
              </a:rPr>
              <a:t> </a:t>
            </a:r>
            <a:r>
              <a:rPr lang="es-ES_tradnl" altLang="es-ES_tradnl" sz="1411" dirty="0" err="1">
                <a:solidFill>
                  <a:srgbClr val="000000"/>
                </a:solidFill>
                <a:latin typeface="Arial" charset="0"/>
              </a:rPr>
              <a:t>Liquor</a:t>
            </a:r>
            <a:r>
              <a:rPr lang="es-ES_tradnl" altLang="es-ES_tradnl" sz="1411" dirty="0">
                <a:solidFill>
                  <a:srgbClr val="000000"/>
                </a:solidFill>
                <a:latin typeface="Arial" charset="0"/>
              </a:rPr>
              <a:t> </a:t>
            </a:r>
          </a:p>
          <a:p>
            <a:pPr algn="ctr"/>
            <a:r>
              <a:rPr lang="es-ES_tradnl" altLang="es-ES_tradnl" sz="1411" dirty="0">
                <a:solidFill>
                  <a:srgbClr val="000000"/>
                </a:solidFill>
                <a:latin typeface="Arial" charset="0"/>
              </a:rPr>
              <a:t>$52.62 / </a:t>
            </a:r>
            <a:r>
              <a:rPr lang="es-CR" altLang="es-ES_tradnl" sz="1411" dirty="0">
                <a:solidFill>
                  <a:srgbClr val="000000"/>
                </a:solidFill>
                <a:latin typeface="Arial" charset="0"/>
              </a:rPr>
              <a:t>700</a:t>
            </a:r>
            <a:r>
              <a:rPr lang="es-CR" altLang="es-CR" sz="1411" dirty="0">
                <a:solidFill>
                  <a:srgbClr val="000000"/>
                </a:solidFill>
                <a:latin typeface="Arial" charset="0"/>
              </a:rPr>
              <a:t> mL  </a:t>
            </a:r>
          </a:p>
        </p:txBody>
      </p:sp>
      <p:pic>
        <p:nvPicPr>
          <p:cNvPr id="155652" name="Imagen 7"/>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820301" y="965317"/>
            <a:ext cx="965474" cy="1366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3" name="image27.png"/>
          <p:cNvPicPr>
            <a:picLocks noChangeAspect="1" noChangeArrowheads="1"/>
          </p:cNvPicPr>
          <p:nvPr/>
        </p:nvPicPr>
        <p:blipFill>
          <a:blip r:embed="rId5" cstate="hqprint">
            <a:extLst>
              <a:ext uri="{28A0092B-C50C-407E-A947-70E740481C1C}">
                <a14:useLocalDpi xmlns:a14="http://schemas.microsoft.com/office/drawing/2010/main" val="0"/>
              </a:ext>
            </a:extLst>
          </a:blip>
          <a:srcRect l="18770" t="4872" r="20432" b="5104"/>
          <a:stretch>
            <a:fillRect/>
          </a:stretch>
        </p:blipFill>
        <p:spPr bwMode="auto">
          <a:xfrm>
            <a:off x="4871237" y="2257842"/>
            <a:ext cx="879231" cy="93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4" name="Imagen 9"/>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176618" y="2841383"/>
            <a:ext cx="1490772" cy="91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5" name="Rectángulo 15"/>
          <p:cNvSpPr>
            <a:spLocks noChangeArrowheads="1"/>
          </p:cNvSpPr>
          <p:nvPr/>
        </p:nvSpPr>
        <p:spPr bwMode="auto">
          <a:xfrm>
            <a:off x="8737613" y="83846"/>
            <a:ext cx="1945508" cy="52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_tradnl" altLang="es-ES_tradnl" sz="1411" dirty="0">
                <a:solidFill>
                  <a:srgbClr val="000000"/>
                </a:solidFill>
                <a:latin typeface="Arial" charset="0"/>
              </a:rPr>
              <a:t>“Cascara” Gin</a:t>
            </a:r>
          </a:p>
          <a:p>
            <a:pPr algn="ctr"/>
            <a:r>
              <a:rPr lang="es-ES_tradnl" altLang="es-ES_tradnl" sz="1411" dirty="0">
                <a:solidFill>
                  <a:srgbClr val="000000"/>
                </a:solidFill>
                <a:latin typeface="Arial" charset="0"/>
              </a:rPr>
              <a:t>$112.75 / </a:t>
            </a:r>
            <a:r>
              <a:rPr lang="es-CR" altLang="es-ES_tradnl" sz="1411" dirty="0">
                <a:solidFill>
                  <a:srgbClr val="000000"/>
                </a:solidFill>
                <a:latin typeface="Arial" charset="0"/>
              </a:rPr>
              <a:t>70</a:t>
            </a:r>
            <a:r>
              <a:rPr lang="es-CR" altLang="es-CR" sz="1411" dirty="0">
                <a:solidFill>
                  <a:srgbClr val="000000"/>
                </a:solidFill>
                <a:latin typeface="Arial" charset="0"/>
              </a:rPr>
              <a:t>0 mL</a:t>
            </a:r>
          </a:p>
        </p:txBody>
      </p:sp>
      <p:pic>
        <p:nvPicPr>
          <p:cNvPr id="155656" name="Imagen 16"/>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288672" y="630425"/>
            <a:ext cx="856830" cy="120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7" name="Picture 12" descr="magen relacionada"/>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930015" y="4546240"/>
            <a:ext cx="908352" cy="81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8" name="13 CuadroTexto"/>
          <p:cNvSpPr txBox="1">
            <a:spLocks noChangeArrowheads="1"/>
          </p:cNvSpPr>
          <p:nvPr/>
        </p:nvSpPr>
        <p:spPr bwMode="auto">
          <a:xfrm>
            <a:off x="1469678" y="3985100"/>
            <a:ext cx="1706940" cy="30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CR" altLang="es-CR" sz="1411">
                <a:solidFill>
                  <a:srgbClr val="000000"/>
                </a:solidFill>
                <a:latin typeface="Arial" charset="0"/>
              </a:rPr>
              <a:t>$2,17 - $3.26 / Kg  </a:t>
            </a:r>
          </a:p>
        </p:txBody>
      </p:sp>
      <p:sp>
        <p:nvSpPr>
          <p:cNvPr id="155659" name="14 CuadroTexto"/>
          <p:cNvSpPr txBox="1">
            <a:spLocks noChangeArrowheads="1"/>
          </p:cNvSpPr>
          <p:nvPr/>
        </p:nvSpPr>
        <p:spPr bwMode="auto">
          <a:xfrm>
            <a:off x="3339024" y="2364246"/>
            <a:ext cx="1067398" cy="30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CR" altLang="es-CR" sz="1411">
                <a:solidFill>
                  <a:srgbClr val="000000"/>
                </a:solidFill>
                <a:latin typeface="Arial" charset="0"/>
              </a:rPr>
              <a:t>$14 / Kg</a:t>
            </a:r>
          </a:p>
        </p:txBody>
      </p:sp>
      <p:sp>
        <p:nvSpPr>
          <p:cNvPr id="155660" name="15 CuadroTexto"/>
          <p:cNvSpPr txBox="1">
            <a:spLocks noChangeArrowheads="1"/>
          </p:cNvSpPr>
          <p:nvPr/>
        </p:nvSpPr>
        <p:spPr bwMode="auto">
          <a:xfrm>
            <a:off x="4368340" y="1877029"/>
            <a:ext cx="1777502" cy="30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CR" altLang="es-CR" sz="1411">
                <a:solidFill>
                  <a:srgbClr val="000000"/>
                </a:solidFill>
                <a:latin typeface="Arial" charset="0"/>
              </a:rPr>
              <a:t>$8,95 / 0.113 Kg</a:t>
            </a:r>
          </a:p>
        </p:txBody>
      </p:sp>
      <p:pic>
        <p:nvPicPr>
          <p:cNvPr id="155661" name="Picture 1" descr="https://wakeuptea.de/wp-content/uploads/2018/02/wakeupicetea-12er-2.png"/>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168243" y="1637340"/>
            <a:ext cx="1304846" cy="130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62" name="17 Rectángulo"/>
          <p:cNvSpPr>
            <a:spLocks noChangeArrowheads="1"/>
          </p:cNvSpPr>
          <p:nvPr/>
        </p:nvSpPr>
        <p:spPr bwMode="auto">
          <a:xfrm>
            <a:off x="6146963" y="1318129"/>
            <a:ext cx="1441420" cy="30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CR" altLang="es-CR" sz="1411">
                <a:solidFill>
                  <a:srgbClr val="000000"/>
                </a:solidFill>
                <a:latin typeface="Arial" charset="0"/>
              </a:rPr>
              <a:t>$ 2,93 / 330 mL</a:t>
            </a:r>
          </a:p>
        </p:txBody>
      </p:sp>
      <p:cxnSp>
        <p:nvCxnSpPr>
          <p:cNvPr id="18" name="17 Conector recto de flecha"/>
          <p:cNvCxnSpPr>
            <a:cxnSpLocks noChangeShapeType="1"/>
          </p:cNvCxnSpPr>
          <p:nvPr/>
        </p:nvCxnSpPr>
        <p:spPr bwMode="auto">
          <a:xfrm flipV="1">
            <a:off x="3047814" y="1877028"/>
            <a:ext cx="7215293" cy="2097834"/>
          </a:xfrm>
          <a:prstGeom prst="straightConnector1">
            <a:avLst/>
          </a:prstGeom>
          <a:noFill/>
          <a:ln w="57150">
            <a:solidFill>
              <a:schemeClr val="accent1"/>
            </a:solidFill>
            <a:prstDash val="sysDash"/>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55666" name="CuadroTexto 1"/>
          <p:cNvSpPr txBox="1">
            <a:spLocks noChangeArrowheads="1"/>
          </p:cNvSpPr>
          <p:nvPr/>
        </p:nvSpPr>
        <p:spPr bwMode="auto">
          <a:xfrm>
            <a:off x="1849711" y="356016"/>
            <a:ext cx="4013101" cy="49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512" tIns="32256" rIns="64512" bIns="32256">
            <a:spAutoFit/>
          </a:bodyPr>
          <a:lstStyle/>
          <a:p>
            <a:pPr algn="ctr"/>
            <a:r>
              <a:rPr lang="es-ES" altLang="es-ES_tradnl" sz="2822" b="1" dirty="0" err="1">
                <a:solidFill>
                  <a:srgbClr val="000000"/>
                </a:solidFill>
              </a:rPr>
              <a:t>Coffee</a:t>
            </a:r>
            <a:r>
              <a:rPr lang="es-ES" altLang="es-ES_tradnl" sz="2822" b="1" dirty="0">
                <a:solidFill>
                  <a:srgbClr val="000000"/>
                </a:solidFill>
              </a:rPr>
              <a:t> </a:t>
            </a:r>
            <a:r>
              <a:rPr lang="es-ES" altLang="es-ES_tradnl" sz="2822" b="1" dirty="0" err="1">
                <a:solidFill>
                  <a:srgbClr val="000000"/>
                </a:solidFill>
              </a:rPr>
              <a:t>pulp</a:t>
            </a:r>
            <a:r>
              <a:rPr lang="es-ES" altLang="es-ES_tradnl" sz="2822" b="1" dirty="0">
                <a:solidFill>
                  <a:srgbClr val="000000"/>
                </a:solidFill>
              </a:rPr>
              <a:t> </a:t>
            </a:r>
            <a:r>
              <a:rPr lang="es-ES" altLang="es-ES_tradnl" sz="2822" b="1" dirty="0" err="1">
                <a:solidFill>
                  <a:srgbClr val="000000"/>
                </a:solidFill>
              </a:rPr>
              <a:t>valorization</a:t>
            </a:r>
            <a:endParaRPr lang="es-ES_tradnl" altLang="es-ES_tradnl" sz="2822" b="1" dirty="0">
              <a:solidFill>
                <a:srgbClr val="000000"/>
              </a:solidFill>
            </a:endParaRPr>
          </a:p>
        </p:txBody>
      </p:sp>
      <p:pic>
        <p:nvPicPr>
          <p:cNvPr id="86040" name="Picture 24" descr="Resultado de imagen para TAZA DE CAFÃ"/>
          <p:cNvPicPr>
            <a:picLocks noChangeAspect="1" noChangeArrowheads="1"/>
          </p:cNvPicPr>
          <p:nvPr/>
        </p:nvPicPr>
        <p:blipFill>
          <a:blip r:embed="rId10"/>
          <a:srcRect/>
          <a:stretch>
            <a:fillRect/>
          </a:stretch>
        </p:blipFill>
        <p:spPr bwMode="auto">
          <a:xfrm>
            <a:off x="5234193" y="4554751"/>
            <a:ext cx="1032553" cy="916582"/>
          </a:xfrm>
          <a:prstGeom prst="flowChartConnector">
            <a:avLst/>
          </a:prstGeom>
          <a:noFill/>
        </p:spPr>
      </p:pic>
      <p:sp>
        <p:nvSpPr>
          <p:cNvPr id="155668" name="14 CuadroTexto"/>
          <p:cNvSpPr txBox="1">
            <a:spLocks noChangeArrowheads="1"/>
          </p:cNvSpPr>
          <p:nvPr/>
        </p:nvSpPr>
        <p:spPr bwMode="auto">
          <a:xfrm>
            <a:off x="5514588" y="5480486"/>
            <a:ext cx="1067398" cy="30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CR" altLang="es-CR" sz="1411" dirty="0">
                <a:solidFill>
                  <a:srgbClr val="000000"/>
                </a:solidFill>
                <a:latin typeface="Arial" charset="0"/>
              </a:rPr>
              <a:t>$2 / 1 cup</a:t>
            </a:r>
          </a:p>
        </p:txBody>
      </p:sp>
      <p:sp>
        <p:nvSpPr>
          <p:cNvPr id="155669" name="14 CuadroTexto"/>
          <p:cNvSpPr txBox="1">
            <a:spLocks noChangeArrowheads="1"/>
          </p:cNvSpPr>
          <p:nvPr/>
        </p:nvSpPr>
        <p:spPr bwMode="auto">
          <a:xfrm>
            <a:off x="3246061" y="5256187"/>
            <a:ext cx="1067397" cy="30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CR" altLang="es-CR" sz="1411">
                <a:solidFill>
                  <a:srgbClr val="000000"/>
                </a:solidFill>
                <a:latin typeface="Arial" charset="0"/>
              </a:rPr>
              <a:t>$12 / 1 kilo</a:t>
            </a:r>
          </a:p>
        </p:txBody>
      </p:sp>
      <p:cxnSp>
        <p:nvCxnSpPr>
          <p:cNvPr id="24" name="17 Conector recto de flecha"/>
          <p:cNvCxnSpPr>
            <a:cxnSpLocks noChangeShapeType="1"/>
          </p:cNvCxnSpPr>
          <p:nvPr/>
        </p:nvCxnSpPr>
        <p:spPr bwMode="auto">
          <a:xfrm>
            <a:off x="3047813" y="4119347"/>
            <a:ext cx="4820649" cy="537619"/>
          </a:xfrm>
          <a:prstGeom prst="straightConnector1">
            <a:avLst/>
          </a:prstGeom>
          <a:noFill/>
          <a:ln w="57150">
            <a:solidFill>
              <a:schemeClr val="accent1"/>
            </a:solidFill>
            <a:prstDash val="sysDash"/>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24608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6C108DD-7EC5-DE61-8794-3AEC6E2C373A}"/>
              </a:ext>
            </a:extLst>
          </p:cNvPr>
          <p:cNvSpPr>
            <a:spLocks noGrp="1"/>
          </p:cNvSpPr>
          <p:nvPr>
            <p:ph type="title"/>
          </p:nvPr>
        </p:nvSpPr>
        <p:spPr>
          <a:xfrm>
            <a:off x="1171074" y="1396686"/>
            <a:ext cx="3240506" cy="4064628"/>
          </a:xfrm>
        </p:spPr>
        <p:txBody>
          <a:bodyPr>
            <a:normAutofit/>
          </a:bodyPr>
          <a:lstStyle/>
          <a:p>
            <a:r>
              <a:rPr lang="es-CR" dirty="0">
                <a:solidFill>
                  <a:srgbClr val="FFFFFF"/>
                </a:solidFill>
              </a:rPr>
              <a:t>  </a:t>
            </a:r>
            <a:r>
              <a:rPr lang="es-CR" dirty="0" err="1">
                <a:solidFill>
                  <a:srgbClr val="FFFFFF"/>
                </a:solidFill>
              </a:rPr>
              <a:t>Conclusion</a:t>
            </a:r>
            <a:endParaRPr lang="es-CR"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56717ECA-079E-FFED-3398-A79D0CD8397D}"/>
              </a:ext>
            </a:extLst>
          </p:cNvPr>
          <p:cNvSpPr>
            <a:spLocks noGrp="1"/>
          </p:cNvSpPr>
          <p:nvPr>
            <p:ph idx="1"/>
          </p:nvPr>
        </p:nvSpPr>
        <p:spPr>
          <a:xfrm>
            <a:off x="5370153" y="1526033"/>
            <a:ext cx="5536397" cy="3935281"/>
          </a:xfrm>
        </p:spPr>
        <p:txBody>
          <a:bodyPr>
            <a:normAutofit/>
          </a:bodyPr>
          <a:lstStyle/>
          <a:p>
            <a:r>
              <a:rPr lang="es-CR" dirty="0"/>
              <a:t>Branding and </a:t>
            </a:r>
            <a:r>
              <a:rPr lang="es-CR" dirty="0" err="1"/>
              <a:t>other</a:t>
            </a:r>
            <a:r>
              <a:rPr lang="es-CR" dirty="0"/>
              <a:t> IP </a:t>
            </a:r>
            <a:r>
              <a:rPr lang="es-CR" dirty="0" err="1"/>
              <a:t>tools</a:t>
            </a:r>
            <a:r>
              <a:rPr lang="es-CR" dirty="0"/>
              <a:t> </a:t>
            </a:r>
            <a:r>
              <a:rPr lang="es-CR" dirty="0" err="1"/>
              <a:t>have</a:t>
            </a:r>
            <a:r>
              <a:rPr lang="es-CR" dirty="0"/>
              <a:t> </a:t>
            </a:r>
            <a:r>
              <a:rPr lang="es-CR" dirty="0" err="1"/>
              <a:t>supported</a:t>
            </a:r>
            <a:r>
              <a:rPr lang="es-CR" dirty="0"/>
              <a:t> </a:t>
            </a:r>
            <a:r>
              <a:rPr lang="es-CR" dirty="0" err="1"/>
              <a:t>the</a:t>
            </a:r>
            <a:r>
              <a:rPr lang="es-CR" dirty="0"/>
              <a:t> </a:t>
            </a:r>
            <a:r>
              <a:rPr lang="es-CR" dirty="0" err="1"/>
              <a:t>evolution</a:t>
            </a:r>
            <a:r>
              <a:rPr lang="es-CR" dirty="0"/>
              <a:t> </a:t>
            </a:r>
            <a:r>
              <a:rPr lang="es-CR" dirty="0" err="1"/>
              <a:t>of</a:t>
            </a:r>
            <a:r>
              <a:rPr lang="es-CR" dirty="0"/>
              <a:t> Costa </a:t>
            </a:r>
            <a:r>
              <a:rPr lang="es-CR" dirty="0" err="1"/>
              <a:t>Rican</a:t>
            </a:r>
            <a:r>
              <a:rPr lang="es-CR" dirty="0"/>
              <a:t> </a:t>
            </a:r>
            <a:r>
              <a:rPr lang="es-CR" dirty="0" err="1"/>
              <a:t>coffee</a:t>
            </a:r>
            <a:r>
              <a:rPr lang="es-CR" dirty="0"/>
              <a:t> </a:t>
            </a:r>
            <a:r>
              <a:rPr lang="es-CR" dirty="0" err="1"/>
              <a:t>industry</a:t>
            </a:r>
            <a:r>
              <a:rPr lang="es-CR" dirty="0"/>
              <a:t> </a:t>
            </a:r>
            <a:r>
              <a:rPr lang="es-CR" dirty="0" err="1"/>
              <a:t>from</a:t>
            </a:r>
            <a:r>
              <a:rPr lang="es-CR" dirty="0"/>
              <a:t> </a:t>
            </a:r>
            <a:r>
              <a:rPr lang="es-CR" dirty="0" err="1"/>
              <a:t>coffee</a:t>
            </a:r>
            <a:r>
              <a:rPr lang="es-CR" dirty="0"/>
              <a:t> </a:t>
            </a:r>
            <a:r>
              <a:rPr lang="es-CR" dirty="0" err="1"/>
              <a:t>grain</a:t>
            </a:r>
            <a:r>
              <a:rPr lang="es-CR" dirty="0"/>
              <a:t> </a:t>
            </a:r>
            <a:r>
              <a:rPr lang="es-CR" dirty="0" err="1"/>
              <a:t>production</a:t>
            </a:r>
            <a:r>
              <a:rPr lang="es-CR" dirty="0"/>
              <a:t> </a:t>
            </a:r>
            <a:r>
              <a:rPr lang="es-CR" dirty="0" err="1"/>
              <a:t>to</a:t>
            </a:r>
            <a:r>
              <a:rPr lang="es-CR" dirty="0"/>
              <a:t> </a:t>
            </a:r>
            <a:r>
              <a:rPr lang="es-CR" dirty="0" err="1"/>
              <a:t>the</a:t>
            </a:r>
            <a:r>
              <a:rPr lang="es-CR" dirty="0"/>
              <a:t> </a:t>
            </a:r>
            <a:r>
              <a:rPr lang="es-CR" dirty="0" err="1"/>
              <a:t>commercialization</a:t>
            </a:r>
            <a:r>
              <a:rPr lang="es-CR" dirty="0"/>
              <a:t> </a:t>
            </a:r>
            <a:r>
              <a:rPr lang="es-CR" dirty="0" err="1"/>
              <a:t>of</a:t>
            </a:r>
            <a:r>
              <a:rPr lang="es-CR" dirty="0"/>
              <a:t> </a:t>
            </a:r>
            <a:r>
              <a:rPr lang="es-CR" dirty="0" err="1"/>
              <a:t>value</a:t>
            </a:r>
            <a:r>
              <a:rPr lang="es-CR" dirty="0"/>
              <a:t> </a:t>
            </a:r>
            <a:r>
              <a:rPr lang="es-CR" dirty="0" err="1"/>
              <a:t>added</a:t>
            </a:r>
            <a:r>
              <a:rPr lang="es-CR" dirty="0"/>
              <a:t> </a:t>
            </a:r>
            <a:r>
              <a:rPr lang="es-CR" dirty="0" err="1"/>
              <a:t>products</a:t>
            </a:r>
            <a:r>
              <a:rPr lang="es-CR" dirty="0"/>
              <a:t> </a:t>
            </a:r>
            <a:r>
              <a:rPr lang="es-CR" dirty="0" err="1"/>
              <a:t>for</a:t>
            </a:r>
            <a:r>
              <a:rPr lang="es-CR" dirty="0"/>
              <a:t> </a:t>
            </a:r>
            <a:r>
              <a:rPr lang="es-CR" dirty="0" err="1"/>
              <a:t>the</a:t>
            </a:r>
            <a:r>
              <a:rPr lang="es-CR" dirty="0"/>
              <a:t> </a:t>
            </a:r>
            <a:r>
              <a:rPr lang="es-CR" dirty="0" err="1"/>
              <a:t>benefit</a:t>
            </a:r>
            <a:r>
              <a:rPr lang="es-CR" dirty="0"/>
              <a:t> </a:t>
            </a:r>
            <a:r>
              <a:rPr lang="es-CR" dirty="0" err="1"/>
              <a:t>of</a:t>
            </a:r>
            <a:r>
              <a:rPr lang="es-CR" dirty="0"/>
              <a:t> Costa </a:t>
            </a:r>
            <a:r>
              <a:rPr lang="es-CR" dirty="0" err="1"/>
              <a:t>Rican</a:t>
            </a:r>
            <a:r>
              <a:rPr lang="es-CR" dirty="0"/>
              <a:t> </a:t>
            </a:r>
            <a:r>
              <a:rPr lang="es-CR" dirty="0" err="1"/>
              <a:t>coffee</a:t>
            </a:r>
            <a:r>
              <a:rPr lang="es-CR" dirty="0"/>
              <a:t> </a:t>
            </a:r>
            <a:r>
              <a:rPr lang="es-CR" dirty="0" err="1"/>
              <a:t>producers</a:t>
            </a:r>
            <a:r>
              <a:rPr lang="es-CR" dirty="0"/>
              <a:t> and </a:t>
            </a:r>
            <a:r>
              <a:rPr lang="es-CR" dirty="0" err="1"/>
              <a:t>consumers</a:t>
            </a:r>
            <a:r>
              <a:rPr lang="es-CR" dirty="0"/>
              <a:t>.</a:t>
            </a:r>
          </a:p>
          <a:p>
            <a:endParaRPr lang="es-CR" dirty="0"/>
          </a:p>
        </p:txBody>
      </p:sp>
    </p:spTree>
    <p:extLst>
      <p:ext uri="{BB962C8B-B14F-4D97-AF65-F5344CB8AC3E}">
        <p14:creationId xmlns:p14="http://schemas.microsoft.com/office/powerpoint/2010/main" val="3751397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288227C-DD9A-8345-C07B-F313898DA94A}"/>
              </a:ext>
            </a:extLst>
          </p:cNvPr>
          <p:cNvSpPr>
            <a:spLocks noGrp="1"/>
          </p:cNvSpPr>
          <p:nvPr>
            <p:ph type="title"/>
          </p:nvPr>
        </p:nvSpPr>
        <p:spPr>
          <a:xfrm>
            <a:off x="686834" y="1153572"/>
            <a:ext cx="3200400" cy="4461163"/>
          </a:xfrm>
        </p:spPr>
        <p:txBody>
          <a:bodyPr>
            <a:normAutofit/>
          </a:bodyPr>
          <a:lstStyle/>
          <a:p>
            <a:r>
              <a:rPr lang="es-CR">
                <a:solidFill>
                  <a:srgbClr val="FFFFFF"/>
                </a:solidFill>
              </a:rPr>
              <a:t>Key message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DFBE36E-1853-9C7F-BC9B-773992193D5C}"/>
              </a:ext>
            </a:extLst>
          </p:cNvPr>
          <p:cNvSpPr>
            <a:spLocks noGrp="1"/>
          </p:cNvSpPr>
          <p:nvPr>
            <p:ph idx="1"/>
          </p:nvPr>
        </p:nvSpPr>
        <p:spPr>
          <a:xfrm>
            <a:off x="4447308" y="591344"/>
            <a:ext cx="6906491" cy="5585619"/>
          </a:xfrm>
        </p:spPr>
        <p:txBody>
          <a:bodyPr anchor="ctr">
            <a:normAutofit/>
          </a:bodyPr>
          <a:lstStyle/>
          <a:p>
            <a:r>
              <a:rPr lang="es-CR" dirty="0"/>
              <a:t>Branding and </a:t>
            </a:r>
            <a:r>
              <a:rPr lang="es-CR" dirty="0" err="1"/>
              <a:t>other</a:t>
            </a:r>
            <a:r>
              <a:rPr lang="es-CR" dirty="0"/>
              <a:t> IP </a:t>
            </a:r>
            <a:r>
              <a:rPr lang="es-CR" dirty="0" err="1"/>
              <a:t>tools</a:t>
            </a:r>
            <a:r>
              <a:rPr lang="es-CR" dirty="0"/>
              <a:t> </a:t>
            </a:r>
            <a:r>
              <a:rPr lang="es-CR" dirty="0" err="1"/>
              <a:t>have</a:t>
            </a:r>
            <a:r>
              <a:rPr lang="es-CR" dirty="0"/>
              <a:t> </a:t>
            </a:r>
            <a:r>
              <a:rPr lang="es-CR" dirty="0" err="1"/>
              <a:t>supported</a:t>
            </a:r>
            <a:r>
              <a:rPr lang="es-CR" dirty="0"/>
              <a:t> </a:t>
            </a:r>
            <a:r>
              <a:rPr lang="es-CR" dirty="0" err="1"/>
              <a:t>the</a:t>
            </a:r>
            <a:r>
              <a:rPr lang="es-CR" dirty="0"/>
              <a:t> </a:t>
            </a:r>
            <a:r>
              <a:rPr lang="es-CR" dirty="0" err="1"/>
              <a:t>evolution</a:t>
            </a:r>
            <a:r>
              <a:rPr lang="es-CR" dirty="0"/>
              <a:t> </a:t>
            </a:r>
            <a:r>
              <a:rPr lang="es-CR" dirty="0" err="1"/>
              <a:t>of</a:t>
            </a:r>
            <a:r>
              <a:rPr lang="es-CR" dirty="0"/>
              <a:t> Costa </a:t>
            </a:r>
            <a:r>
              <a:rPr lang="es-CR" dirty="0" err="1"/>
              <a:t>Rican</a:t>
            </a:r>
            <a:r>
              <a:rPr lang="es-CR" dirty="0"/>
              <a:t> </a:t>
            </a:r>
            <a:r>
              <a:rPr lang="es-CR" dirty="0" err="1"/>
              <a:t>coffee</a:t>
            </a:r>
            <a:r>
              <a:rPr lang="es-CR" dirty="0"/>
              <a:t> </a:t>
            </a:r>
            <a:r>
              <a:rPr lang="es-CR" dirty="0" err="1"/>
              <a:t>industry</a:t>
            </a:r>
            <a:r>
              <a:rPr lang="es-CR" dirty="0"/>
              <a:t> </a:t>
            </a:r>
            <a:r>
              <a:rPr lang="es-CR" dirty="0" err="1"/>
              <a:t>from</a:t>
            </a:r>
            <a:r>
              <a:rPr lang="es-CR" dirty="0"/>
              <a:t> </a:t>
            </a:r>
            <a:r>
              <a:rPr lang="es-CR" dirty="0" err="1"/>
              <a:t>coffee</a:t>
            </a:r>
            <a:r>
              <a:rPr lang="es-CR" dirty="0"/>
              <a:t> </a:t>
            </a:r>
            <a:r>
              <a:rPr lang="es-CR" dirty="0" err="1"/>
              <a:t>grain</a:t>
            </a:r>
            <a:r>
              <a:rPr lang="es-CR" dirty="0"/>
              <a:t> </a:t>
            </a:r>
            <a:r>
              <a:rPr lang="es-CR" dirty="0" err="1"/>
              <a:t>production</a:t>
            </a:r>
            <a:r>
              <a:rPr lang="es-CR" dirty="0"/>
              <a:t> </a:t>
            </a:r>
            <a:r>
              <a:rPr lang="es-CR" dirty="0" err="1"/>
              <a:t>to</a:t>
            </a:r>
            <a:r>
              <a:rPr lang="es-CR" dirty="0"/>
              <a:t> </a:t>
            </a:r>
            <a:r>
              <a:rPr lang="es-CR" dirty="0" err="1"/>
              <a:t>the</a:t>
            </a:r>
            <a:r>
              <a:rPr lang="es-CR" dirty="0"/>
              <a:t> </a:t>
            </a:r>
            <a:r>
              <a:rPr lang="es-CR" dirty="0" err="1"/>
              <a:t>commercialization</a:t>
            </a:r>
            <a:r>
              <a:rPr lang="es-CR" dirty="0"/>
              <a:t> </a:t>
            </a:r>
            <a:r>
              <a:rPr lang="es-CR" dirty="0" err="1"/>
              <a:t>of</a:t>
            </a:r>
            <a:r>
              <a:rPr lang="es-CR" dirty="0"/>
              <a:t> </a:t>
            </a:r>
            <a:r>
              <a:rPr lang="es-CR" dirty="0" err="1"/>
              <a:t>value</a:t>
            </a:r>
            <a:r>
              <a:rPr lang="es-CR" dirty="0"/>
              <a:t> </a:t>
            </a:r>
            <a:r>
              <a:rPr lang="es-CR" dirty="0" err="1"/>
              <a:t>added</a:t>
            </a:r>
            <a:r>
              <a:rPr lang="es-CR" dirty="0"/>
              <a:t> </a:t>
            </a:r>
            <a:r>
              <a:rPr lang="es-CR" dirty="0" err="1"/>
              <a:t>products</a:t>
            </a:r>
            <a:r>
              <a:rPr lang="es-CR" dirty="0"/>
              <a:t> </a:t>
            </a:r>
            <a:r>
              <a:rPr lang="es-CR" dirty="0" err="1"/>
              <a:t>for</a:t>
            </a:r>
            <a:r>
              <a:rPr lang="es-CR" dirty="0"/>
              <a:t> </a:t>
            </a:r>
            <a:r>
              <a:rPr lang="es-CR" dirty="0" err="1"/>
              <a:t>the</a:t>
            </a:r>
            <a:r>
              <a:rPr lang="es-CR" dirty="0"/>
              <a:t> </a:t>
            </a:r>
            <a:r>
              <a:rPr lang="es-CR" dirty="0" err="1"/>
              <a:t>benefit</a:t>
            </a:r>
            <a:r>
              <a:rPr lang="es-CR" dirty="0"/>
              <a:t> </a:t>
            </a:r>
            <a:r>
              <a:rPr lang="es-CR" dirty="0" err="1"/>
              <a:t>of</a:t>
            </a:r>
            <a:r>
              <a:rPr lang="es-CR" dirty="0"/>
              <a:t> Costa </a:t>
            </a:r>
            <a:r>
              <a:rPr lang="es-CR" dirty="0" err="1"/>
              <a:t>Rican</a:t>
            </a:r>
            <a:r>
              <a:rPr lang="es-CR" dirty="0"/>
              <a:t> </a:t>
            </a:r>
            <a:r>
              <a:rPr lang="es-CR" dirty="0" err="1"/>
              <a:t>coffee</a:t>
            </a:r>
            <a:r>
              <a:rPr lang="es-CR" dirty="0"/>
              <a:t> </a:t>
            </a:r>
            <a:r>
              <a:rPr lang="es-CR" dirty="0" err="1"/>
              <a:t>producers</a:t>
            </a:r>
            <a:r>
              <a:rPr lang="es-CR" dirty="0"/>
              <a:t> and </a:t>
            </a:r>
            <a:r>
              <a:rPr lang="es-CR" dirty="0" err="1"/>
              <a:t>consumers</a:t>
            </a:r>
            <a:r>
              <a:rPr lang="es-CR" dirty="0"/>
              <a:t>.</a:t>
            </a:r>
          </a:p>
        </p:txBody>
      </p:sp>
    </p:spTree>
    <p:extLst>
      <p:ext uri="{BB962C8B-B14F-4D97-AF65-F5344CB8AC3E}">
        <p14:creationId xmlns:p14="http://schemas.microsoft.com/office/powerpoint/2010/main" val="1210403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994BF3A-A593-FD8E-DEE6-B5188ABD5E06}"/>
              </a:ext>
            </a:extLst>
          </p:cNvPr>
          <p:cNvSpPr>
            <a:spLocks noGrp="1"/>
          </p:cNvSpPr>
          <p:nvPr>
            <p:ph type="title"/>
          </p:nvPr>
        </p:nvSpPr>
        <p:spPr>
          <a:xfrm>
            <a:off x="6392583" y="501651"/>
            <a:ext cx="4414848" cy="1716255"/>
          </a:xfrm>
        </p:spPr>
        <p:txBody>
          <a:bodyPr anchor="b">
            <a:normAutofit/>
          </a:bodyPr>
          <a:lstStyle/>
          <a:p>
            <a:r>
              <a:rPr lang="es-CR" sz="3900"/>
              <a:t>History of coffee production in Costa Rica</a:t>
            </a:r>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dibujo de una persona&#10;&#10;Descripción generada automáticamente con confianza baja">
            <a:extLst>
              <a:ext uri="{FF2B5EF4-FFF2-40B4-BE49-F238E27FC236}">
                <a16:creationId xmlns:a16="http://schemas.microsoft.com/office/drawing/2014/main" id="{9E36AE29-844F-5E3C-416A-96CDC19153C3}"/>
              </a:ext>
            </a:extLst>
          </p:cNvPr>
          <p:cNvPicPr>
            <a:picLocks noChangeAspect="1"/>
          </p:cNvPicPr>
          <p:nvPr/>
        </p:nvPicPr>
        <p:blipFill rotWithShape="1">
          <a:blip r:embed="rId2">
            <a:extLst>
              <a:ext uri="{28A0092B-C50C-407E-A947-70E740481C1C}">
                <a14:useLocalDpi xmlns:a14="http://schemas.microsoft.com/office/drawing/2010/main" val="0"/>
              </a:ext>
            </a:extLst>
          </a:blip>
          <a:srcRect r="10098" b="-2"/>
          <a:stretch/>
        </p:blipFill>
        <p:spPr>
          <a:xfrm rot="5400000">
            <a:off x="-239536" y="818188"/>
            <a:ext cx="6258983" cy="5221625"/>
          </a:xfrm>
          <a:prstGeom prst="rect">
            <a:avLst/>
          </a:prstGeom>
        </p:spPr>
      </p:pic>
      <p:sp>
        <p:nvSpPr>
          <p:cNvPr id="3" name="Marcador de contenido 2">
            <a:extLst>
              <a:ext uri="{FF2B5EF4-FFF2-40B4-BE49-F238E27FC236}">
                <a16:creationId xmlns:a16="http://schemas.microsoft.com/office/drawing/2014/main" id="{5EC992B8-86DB-2BE5-133E-87B212E4B110}"/>
              </a:ext>
            </a:extLst>
          </p:cNvPr>
          <p:cNvSpPr>
            <a:spLocks noGrp="1"/>
          </p:cNvSpPr>
          <p:nvPr>
            <p:ph idx="1"/>
          </p:nvPr>
        </p:nvSpPr>
        <p:spPr>
          <a:xfrm>
            <a:off x="6392583" y="2645922"/>
            <a:ext cx="4434721" cy="1833611"/>
          </a:xfrm>
        </p:spPr>
        <p:txBody>
          <a:bodyPr anchor="t">
            <a:normAutofit/>
          </a:bodyPr>
          <a:lstStyle/>
          <a:p>
            <a:r>
              <a:rPr lang="es-CR" sz="2000" dirty="0">
                <a:solidFill>
                  <a:schemeClr val="tx1">
                    <a:alpha val="80000"/>
                  </a:schemeClr>
                </a:solidFill>
              </a:rPr>
              <a:t>1821 </a:t>
            </a:r>
            <a:r>
              <a:rPr lang="es-CR" sz="2000" dirty="0" err="1">
                <a:solidFill>
                  <a:schemeClr val="tx1">
                    <a:alpha val="80000"/>
                  </a:schemeClr>
                </a:solidFill>
              </a:rPr>
              <a:t>first</a:t>
            </a:r>
            <a:r>
              <a:rPr lang="es-CR" sz="2000" dirty="0">
                <a:solidFill>
                  <a:schemeClr val="tx1">
                    <a:alpha val="80000"/>
                  </a:schemeClr>
                </a:solidFill>
              </a:rPr>
              <a:t> </a:t>
            </a:r>
            <a:r>
              <a:rPr lang="es-CR" sz="2000" dirty="0" err="1">
                <a:solidFill>
                  <a:schemeClr val="tx1">
                    <a:alpha val="80000"/>
                  </a:schemeClr>
                </a:solidFill>
              </a:rPr>
              <a:t>coffee</a:t>
            </a:r>
            <a:r>
              <a:rPr lang="es-CR" sz="2000" dirty="0">
                <a:solidFill>
                  <a:schemeClr val="tx1">
                    <a:alpha val="80000"/>
                  </a:schemeClr>
                </a:solidFill>
              </a:rPr>
              <a:t> </a:t>
            </a:r>
            <a:r>
              <a:rPr lang="es-CR" sz="2000" dirty="0" err="1">
                <a:solidFill>
                  <a:schemeClr val="tx1">
                    <a:alpha val="80000"/>
                  </a:schemeClr>
                </a:solidFill>
              </a:rPr>
              <a:t>plantations</a:t>
            </a:r>
            <a:r>
              <a:rPr lang="es-CR" sz="2000" dirty="0">
                <a:solidFill>
                  <a:schemeClr val="tx1">
                    <a:alpha val="80000"/>
                  </a:schemeClr>
                </a:solidFill>
              </a:rPr>
              <a:t>.</a:t>
            </a:r>
          </a:p>
          <a:p>
            <a:endParaRPr lang="es-CR" sz="2000" dirty="0">
              <a:solidFill>
                <a:schemeClr val="tx1">
                  <a:alpha val="80000"/>
                </a:schemeClr>
              </a:solidFill>
            </a:endParaRPr>
          </a:p>
          <a:p>
            <a:r>
              <a:rPr lang="es-CR" sz="2000" dirty="0">
                <a:solidFill>
                  <a:schemeClr val="tx1">
                    <a:alpha val="80000"/>
                  </a:schemeClr>
                </a:solidFill>
              </a:rPr>
              <a:t>1843 </a:t>
            </a:r>
            <a:r>
              <a:rPr lang="es-CR" sz="2000" dirty="0" err="1">
                <a:solidFill>
                  <a:schemeClr val="tx1">
                    <a:alpha val="80000"/>
                  </a:schemeClr>
                </a:solidFill>
              </a:rPr>
              <a:t>first</a:t>
            </a:r>
            <a:r>
              <a:rPr lang="es-CR" sz="2000" dirty="0">
                <a:solidFill>
                  <a:schemeClr val="tx1">
                    <a:alpha val="80000"/>
                  </a:schemeClr>
                </a:solidFill>
              </a:rPr>
              <a:t> </a:t>
            </a:r>
            <a:r>
              <a:rPr lang="es-CR" sz="2000" dirty="0" err="1">
                <a:solidFill>
                  <a:schemeClr val="tx1">
                    <a:alpha val="80000"/>
                  </a:schemeClr>
                </a:solidFill>
              </a:rPr>
              <a:t>coffee</a:t>
            </a:r>
            <a:r>
              <a:rPr lang="es-CR" sz="2000" dirty="0">
                <a:solidFill>
                  <a:schemeClr val="tx1">
                    <a:alpha val="80000"/>
                  </a:schemeClr>
                </a:solidFill>
              </a:rPr>
              <a:t> </a:t>
            </a:r>
            <a:r>
              <a:rPr lang="es-CR" sz="2000" dirty="0" err="1">
                <a:solidFill>
                  <a:schemeClr val="tx1">
                    <a:alpha val="80000"/>
                  </a:schemeClr>
                </a:solidFill>
              </a:rPr>
              <a:t>exports</a:t>
            </a:r>
            <a:r>
              <a:rPr lang="es-CR" sz="2000" dirty="0">
                <a:solidFill>
                  <a:schemeClr val="tx1">
                    <a:alpha val="80000"/>
                  </a:schemeClr>
                </a:solidFill>
              </a:rPr>
              <a:t> </a:t>
            </a:r>
            <a:r>
              <a:rPr lang="es-CR" sz="2000" dirty="0" err="1">
                <a:solidFill>
                  <a:schemeClr val="tx1">
                    <a:alpha val="80000"/>
                  </a:schemeClr>
                </a:solidFill>
              </a:rPr>
              <a:t>to</a:t>
            </a:r>
            <a:r>
              <a:rPr lang="es-CR" sz="2000" dirty="0">
                <a:solidFill>
                  <a:schemeClr val="tx1">
                    <a:alpha val="80000"/>
                  </a:schemeClr>
                </a:solidFill>
              </a:rPr>
              <a:t> Great </a:t>
            </a:r>
            <a:r>
              <a:rPr lang="es-CR" sz="2000" dirty="0" err="1">
                <a:solidFill>
                  <a:schemeClr val="tx1">
                    <a:alpha val="80000"/>
                  </a:schemeClr>
                </a:solidFill>
              </a:rPr>
              <a:t>Britain</a:t>
            </a:r>
            <a:r>
              <a:rPr lang="es-CR" sz="2000" dirty="0">
                <a:solidFill>
                  <a:schemeClr val="tx1">
                    <a:alpha val="80000"/>
                  </a:schemeClr>
                </a:solidFill>
              </a:rPr>
              <a:t> and </a:t>
            </a:r>
            <a:r>
              <a:rPr lang="es-CR" sz="2000" dirty="0" err="1">
                <a:solidFill>
                  <a:schemeClr val="tx1">
                    <a:alpha val="80000"/>
                  </a:schemeClr>
                </a:solidFill>
              </a:rPr>
              <a:t>Germany</a:t>
            </a:r>
            <a:r>
              <a:rPr lang="es-CR" sz="2000" dirty="0">
                <a:solidFill>
                  <a:schemeClr val="tx1">
                    <a:alpha val="80000"/>
                  </a:schemeClr>
                </a:solidFill>
              </a:rPr>
              <a:t>.</a:t>
            </a: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52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A7D1DB3-22A9-D159-46F3-AC2FE6BA3094}"/>
              </a:ext>
            </a:extLst>
          </p:cNvPr>
          <p:cNvSpPr>
            <a:spLocks noGrp="1"/>
          </p:cNvSpPr>
          <p:nvPr>
            <p:ph type="title"/>
          </p:nvPr>
        </p:nvSpPr>
        <p:spPr>
          <a:xfrm>
            <a:off x="640080" y="325369"/>
            <a:ext cx="4368602" cy="1956841"/>
          </a:xfrm>
        </p:spPr>
        <p:txBody>
          <a:bodyPr anchor="b">
            <a:normAutofit/>
          </a:bodyPr>
          <a:lstStyle/>
          <a:p>
            <a:r>
              <a:rPr lang="es-CR" sz="5400"/>
              <a:t>The first years</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590C18CC-5DF0-AFB8-3B9F-707F1A65B963}"/>
              </a:ext>
            </a:extLst>
          </p:cNvPr>
          <p:cNvSpPr>
            <a:spLocks noGrp="1"/>
          </p:cNvSpPr>
          <p:nvPr>
            <p:ph idx="1"/>
          </p:nvPr>
        </p:nvSpPr>
        <p:spPr>
          <a:xfrm>
            <a:off x="640080" y="2872899"/>
            <a:ext cx="4243589" cy="3320668"/>
          </a:xfrm>
        </p:spPr>
        <p:txBody>
          <a:bodyPr>
            <a:noAutofit/>
          </a:bodyPr>
          <a:lstStyle/>
          <a:p>
            <a:r>
              <a:rPr lang="es-CR" dirty="0" err="1"/>
              <a:t>Increasing</a:t>
            </a:r>
            <a:r>
              <a:rPr lang="es-CR" dirty="0"/>
              <a:t> </a:t>
            </a:r>
            <a:r>
              <a:rPr lang="es-CR" dirty="0" err="1"/>
              <a:t>development</a:t>
            </a:r>
            <a:r>
              <a:rPr lang="es-CR" dirty="0"/>
              <a:t> </a:t>
            </a:r>
            <a:r>
              <a:rPr lang="es-CR" dirty="0" err="1"/>
              <a:t>of</a:t>
            </a:r>
            <a:r>
              <a:rPr lang="es-CR" dirty="0"/>
              <a:t> Costa </a:t>
            </a:r>
            <a:r>
              <a:rPr lang="es-CR" dirty="0" err="1"/>
              <a:t>Rican</a:t>
            </a:r>
            <a:r>
              <a:rPr lang="es-CR" dirty="0"/>
              <a:t> </a:t>
            </a:r>
            <a:r>
              <a:rPr lang="es-CR" dirty="0" err="1"/>
              <a:t>coffee</a:t>
            </a:r>
            <a:r>
              <a:rPr lang="es-CR" dirty="0"/>
              <a:t> </a:t>
            </a:r>
            <a:r>
              <a:rPr lang="es-CR" dirty="0" err="1"/>
              <a:t>production</a:t>
            </a:r>
            <a:r>
              <a:rPr lang="es-CR" dirty="0"/>
              <a:t>.</a:t>
            </a:r>
          </a:p>
          <a:p>
            <a:r>
              <a:rPr lang="es-CR" dirty="0" err="1"/>
              <a:t>Increasing</a:t>
            </a:r>
            <a:r>
              <a:rPr lang="es-CR" dirty="0"/>
              <a:t> </a:t>
            </a:r>
            <a:r>
              <a:rPr lang="es-CR" dirty="0" err="1"/>
              <a:t>exports</a:t>
            </a:r>
            <a:r>
              <a:rPr lang="es-CR" dirty="0"/>
              <a:t>.</a:t>
            </a:r>
          </a:p>
          <a:p>
            <a:r>
              <a:rPr lang="es-CR" dirty="0" err="1"/>
              <a:t>Development</a:t>
            </a:r>
            <a:r>
              <a:rPr lang="es-CR" dirty="0"/>
              <a:t> </a:t>
            </a:r>
            <a:r>
              <a:rPr lang="es-CR" dirty="0" err="1"/>
              <a:t>of</a:t>
            </a:r>
            <a:r>
              <a:rPr lang="es-CR" dirty="0"/>
              <a:t> </a:t>
            </a:r>
            <a:r>
              <a:rPr lang="es-CR" dirty="0" err="1"/>
              <a:t>farms</a:t>
            </a:r>
            <a:r>
              <a:rPr lang="es-CR" dirty="0"/>
              <a:t>.</a:t>
            </a:r>
          </a:p>
          <a:p>
            <a:r>
              <a:rPr lang="es-CR" dirty="0" err="1"/>
              <a:t>But</a:t>
            </a:r>
            <a:r>
              <a:rPr lang="es-CR" dirty="0"/>
              <a:t> </a:t>
            </a:r>
            <a:r>
              <a:rPr lang="es-CR" dirty="0" err="1"/>
              <a:t>very</a:t>
            </a:r>
            <a:r>
              <a:rPr lang="es-CR" dirty="0"/>
              <a:t> </a:t>
            </a:r>
            <a:r>
              <a:rPr lang="es-CR" dirty="0" err="1"/>
              <a:t>small</a:t>
            </a:r>
            <a:r>
              <a:rPr lang="es-CR" dirty="0"/>
              <a:t> local </a:t>
            </a:r>
            <a:r>
              <a:rPr lang="es-CR" dirty="0" err="1"/>
              <a:t>market</a:t>
            </a:r>
            <a:r>
              <a:rPr lang="es-CR" dirty="0"/>
              <a:t> and no </a:t>
            </a:r>
            <a:r>
              <a:rPr lang="es-CR" dirty="0" err="1"/>
              <a:t>added</a:t>
            </a:r>
            <a:r>
              <a:rPr lang="es-CR" dirty="0"/>
              <a:t> </a:t>
            </a:r>
            <a:r>
              <a:rPr lang="es-CR" dirty="0" err="1"/>
              <a:t>value</a:t>
            </a:r>
            <a:r>
              <a:rPr lang="es-CR" dirty="0"/>
              <a:t>.</a:t>
            </a:r>
          </a:p>
        </p:txBody>
      </p:sp>
      <p:pic>
        <p:nvPicPr>
          <p:cNvPr id="5" name="Imagen 4" descr="Imagen que contiene tatuaje&#10;&#10;Descripción generada automáticamente">
            <a:extLst>
              <a:ext uri="{FF2B5EF4-FFF2-40B4-BE49-F238E27FC236}">
                <a16:creationId xmlns:a16="http://schemas.microsoft.com/office/drawing/2014/main" id="{2DB4A2CC-B9BC-FCD4-1CC5-753B77D75158}"/>
              </a:ext>
            </a:extLst>
          </p:cNvPr>
          <p:cNvPicPr>
            <a:picLocks noChangeAspect="1"/>
          </p:cNvPicPr>
          <p:nvPr/>
        </p:nvPicPr>
        <p:blipFill rotWithShape="1">
          <a:blip r:embed="rId2">
            <a:extLst>
              <a:ext uri="{28A0092B-C50C-407E-A947-70E740481C1C}">
                <a14:useLocalDpi xmlns:a14="http://schemas.microsoft.com/office/drawing/2010/main" val="0"/>
              </a:ext>
            </a:extLst>
          </a:blip>
          <a:srcRect l="38448" r="939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92611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53B021B3-DE93-4AB7-8A18-CF5F1CED8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FF31F46-3AA5-B0A1-7A04-485AA0780B52}"/>
              </a:ext>
            </a:extLst>
          </p:cNvPr>
          <p:cNvSpPr>
            <a:spLocks noGrp="1"/>
          </p:cNvSpPr>
          <p:nvPr>
            <p:ph type="title"/>
          </p:nvPr>
        </p:nvSpPr>
        <p:spPr>
          <a:xfrm>
            <a:off x="841248" y="256032"/>
            <a:ext cx="10506456" cy="1014984"/>
          </a:xfrm>
        </p:spPr>
        <p:txBody>
          <a:bodyPr anchor="b">
            <a:normAutofit/>
          </a:bodyPr>
          <a:lstStyle/>
          <a:p>
            <a:r>
              <a:rPr lang="es-CR"/>
              <a:t>Data</a:t>
            </a:r>
            <a:endParaRPr lang="es-CR" dirty="0"/>
          </a:p>
        </p:txBody>
      </p:sp>
      <p:sp>
        <p:nvSpPr>
          <p:cNvPr id="19" name="Rectangle 14">
            <a:extLst>
              <a:ext uri="{FF2B5EF4-FFF2-40B4-BE49-F238E27FC236}">
                <a16:creationId xmlns:a16="http://schemas.microsoft.com/office/drawing/2014/main"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65F04CC0-F667-7DD3-BAD4-156C21955035}"/>
              </a:ext>
            </a:extLst>
          </p:cNvPr>
          <p:cNvSpPr>
            <a:spLocks noGrp="1"/>
          </p:cNvSpPr>
          <p:nvPr>
            <p:ph idx="1"/>
          </p:nvPr>
        </p:nvSpPr>
        <p:spPr>
          <a:xfrm>
            <a:off x="1068690" y="1926266"/>
            <a:ext cx="10054620" cy="4160585"/>
          </a:xfrm>
        </p:spPr>
        <p:txBody>
          <a:bodyPr/>
          <a:lstStyle/>
          <a:p>
            <a:pPr marL="217170" indent="-217170" defTabSz="868680">
              <a:spcBef>
                <a:spcPts val="950"/>
              </a:spcBef>
            </a:pPr>
            <a:r>
              <a:rPr lang="es-CR" sz="2660" kern="1200">
                <a:solidFill>
                  <a:schemeClr val="tx1"/>
                </a:solidFill>
                <a:latin typeface="+mn-lt"/>
                <a:ea typeface="+mn-ea"/>
                <a:cs typeface="+mn-cs"/>
              </a:rPr>
              <a:t>Table 1</a:t>
            </a:r>
            <a:endParaRPr lang="es-CR"/>
          </a:p>
        </p:txBody>
      </p:sp>
      <p:sp>
        <p:nvSpPr>
          <p:cNvPr id="5" name="TextBox 4">
            <a:extLst>
              <a:ext uri="{FF2B5EF4-FFF2-40B4-BE49-F238E27FC236}">
                <a16:creationId xmlns:a16="http://schemas.microsoft.com/office/drawing/2014/main" id="{8025B397-34D9-1888-3014-89D3BE2CF9F0}"/>
              </a:ext>
            </a:extLst>
          </p:cNvPr>
          <p:cNvSpPr txBox="1"/>
          <p:nvPr/>
        </p:nvSpPr>
        <p:spPr>
          <a:xfrm>
            <a:off x="2918559" y="2243360"/>
            <a:ext cx="7771686" cy="384721"/>
          </a:xfrm>
          <a:prstGeom prst="rect">
            <a:avLst/>
          </a:prstGeom>
          <a:noFill/>
        </p:spPr>
        <p:txBody>
          <a:bodyPr wrap="square" rtlCol="0">
            <a:spAutoFit/>
          </a:bodyPr>
          <a:lstStyle/>
          <a:p>
            <a:pPr defTabSz="868680">
              <a:spcAft>
                <a:spcPts val="600"/>
              </a:spcAft>
            </a:pPr>
            <a:r>
              <a:rPr lang="es-CR" sz="1900" dirty="0" err="1"/>
              <a:t>Coffee</a:t>
            </a:r>
            <a:r>
              <a:rPr lang="es-CR" sz="1900" dirty="0"/>
              <a:t> </a:t>
            </a:r>
            <a:r>
              <a:rPr lang="es-CR" sz="1900" dirty="0" err="1"/>
              <a:t>toasting</a:t>
            </a:r>
            <a:r>
              <a:rPr lang="es-CR" sz="1900" dirty="0"/>
              <a:t> </a:t>
            </a:r>
            <a:r>
              <a:rPr lang="es-CR" sz="1900" dirty="0" err="1"/>
              <a:t>companies</a:t>
            </a:r>
            <a:r>
              <a:rPr lang="es-CR" sz="1900" dirty="0"/>
              <a:t> </a:t>
            </a:r>
            <a:r>
              <a:rPr lang="es-CR" sz="1900" dirty="0" err="1"/>
              <a:t>according</a:t>
            </a:r>
            <a:r>
              <a:rPr lang="es-CR" sz="1900" dirty="0"/>
              <a:t> </a:t>
            </a:r>
            <a:r>
              <a:rPr lang="es-CR" sz="1900" dirty="0" err="1"/>
              <a:t>to</a:t>
            </a:r>
            <a:r>
              <a:rPr lang="es-CR" sz="1900" dirty="0"/>
              <a:t> </a:t>
            </a:r>
            <a:r>
              <a:rPr lang="es-CR" sz="1900" dirty="0" err="1"/>
              <a:t>year</a:t>
            </a:r>
            <a:r>
              <a:rPr lang="es-CR" sz="1900" dirty="0"/>
              <a:t> </a:t>
            </a:r>
            <a:r>
              <a:rPr lang="es-CR" sz="1900" dirty="0" err="1"/>
              <a:t>of</a:t>
            </a:r>
            <a:r>
              <a:rPr lang="es-CR" sz="1900" dirty="0"/>
              <a:t> </a:t>
            </a:r>
            <a:r>
              <a:rPr lang="es-CR" sz="1900" dirty="0" err="1"/>
              <a:t>foundation</a:t>
            </a:r>
            <a:r>
              <a:rPr lang="es-CR" sz="1900" kern="1200" dirty="0">
                <a:solidFill>
                  <a:schemeClr val="tx1"/>
                </a:solidFill>
                <a:latin typeface="+mn-lt"/>
                <a:ea typeface="+mn-ea"/>
                <a:cs typeface="+mn-cs"/>
              </a:rPr>
              <a:t> Costa Rica</a:t>
            </a:r>
            <a:endParaRPr lang="en-US" sz="2000" dirty="0"/>
          </a:p>
        </p:txBody>
      </p:sp>
      <p:graphicFrame>
        <p:nvGraphicFramePr>
          <p:cNvPr id="7" name="Table 7">
            <a:extLst>
              <a:ext uri="{FF2B5EF4-FFF2-40B4-BE49-F238E27FC236}">
                <a16:creationId xmlns:a16="http://schemas.microsoft.com/office/drawing/2014/main" id="{A4D5F066-2D28-0CE8-1958-C5180DD77BD6}"/>
              </a:ext>
            </a:extLst>
          </p:cNvPr>
          <p:cNvGraphicFramePr>
            <a:graphicFrameLocks noGrp="1"/>
          </p:cNvGraphicFramePr>
          <p:nvPr>
            <p:extLst>
              <p:ext uri="{D42A27DB-BD31-4B8C-83A1-F6EECF244321}">
                <p14:modId xmlns:p14="http://schemas.microsoft.com/office/powerpoint/2010/main" val="1009513206"/>
              </p:ext>
            </p:extLst>
          </p:nvPr>
        </p:nvGraphicFramePr>
        <p:xfrm>
          <a:off x="3811430" y="2754952"/>
          <a:ext cx="4245510" cy="2966720"/>
        </p:xfrm>
        <a:graphic>
          <a:graphicData uri="http://schemas.openxmlformats.org/drawingml/2006/table">
            <a:tbl>
              <a:tblPr firstRow="1" bandRow="1">
                <a:tableStyleId>{21E4AEA4-8DFA-4A89-87EB-49C32662AFE0}</a:tableStyleId>
              </a:tblPr>
              <a:tblGrid>
                <a:gridCol w="2190679">
                  <a:extLst>
                    <a:ext uri="{9D8B030D-6E8A-4147-A177-3AD203B41FA5}">
                      <a16:colId xmlns:a16="http://schemas.microsoft.com/office/drawing/2014/main" val="4260804683"/>
                    </a:ext>
                  </a:extLst>
                </a:gridCol>
                <a:gridCol w="2054831">
                  <a:extLst>
                    <a:ext uri="{9D8B030D-6E8A-4147-A177-3AD203B41FA5}">
                      <a16:colId xmlns:a16="http://schemas.microsoft.com/office/drawing/2014/main" val="3122014027"/>
                    </a:ext>
                  </a:extLst>
                </a:gridCol>
              </a:tblGrid>
              <a:tr h="370840">
                <a:tc>
                  <a:txBody>
                    <a:bodyPr/>
                    <a:lstStyle/>
                    <a:p>
                      <a:r>
                        <a:rPr lang="es-CR" dirty="0"/>
                        <a:t>AÑO</a:t>
                      </a:r>
                      <a:endParaRPr lang="en-US" dirty="0"/>
                    </a:p>
                  </a:txBody>
                  <a:tcPr/>
                </a:tc>
                <a:tc>
                  <a:txBody>
                    <a:bodyPr/>
                    <a:lstStyle/>
                    <a:p>
                      <a:r>
                        <a:rPr lang="es-CR" dirty="0"/>
                        <a:t>CANTIDAD</a:t>
                      </a:r>
                      <a:endParaRPr lang="en-US" dirty="0"/>
                    </a:p>
                  </a:txBody>
                  <a:tcPr/>
                </a:tc>
                <a:extLst>
                  <a:ext uri="{0D108BD9-81ED-4DB2-BD59-A6C34878D82A}">
                    <a16:rowId xmlns:a16="http://schemas.microsoft.com/office/drawing/2014/main" val="786654546"/>
                  </a:ext>
                </a:extLst>
              </a:tr>
              <a:tr h="370840">
                <a:tc>
                  <a:txBody>
                    <a:bodyPr/>
                    <a:lstStyle/>
                    <a:p>
                      <a:r>
                        <a:rPr lang="es-CR" dirty="0"/>
                        <a:t>1950-1960</a:t>
                      </a:r>
                      <a:endParaRPr lang="en-US" dirty="0"/>
                    </a:p>
                  </a:txBody>
                  <a:tcPr/>
                </a:tc>
                <a:tc>
                  <a:txBody>
                    <a:bodyPr/>
                    <a:lstStyle/>
                    <a:p>
                      <a:r>
                        <a:rPr lang="es-CR" dirty="0"/>
                        <a:t>7</a:t>
                      </a:r>
                      <a:endParaRPr lang="en-US" dirty="0"/>
                    </a:p>
                  </a:txBody>
                  <a:tcPr/>
                </a:tc>
                <a:extLst>
                  <a:ext uri="{0D108BD9-81ED-4DB2-BD59-A6C34878D82A}">
                    <a16:rowId xmlns:a16="http://schemas.microsoft.com/office/drawing/2014/main" val="4068883270"/>
                  </a:ext>
                </a:extLst>
              </a:tr>
              <a:tr h="370840">
                <a:tc>
                  <a:txBody>
                    <a:bodyPr/>
                    <a:lstStyle/>
                    <a:p>
                      <a:r>
                        <a:rPr lang="es-CR" dirty="0"/>
                        <a:t>1960-1970</a:t>
                      </a:r>
                      <a:endParaRPr lang="en-US" dirty="0"/>
                    </a:p>
                  </a:txBody>
                  <a:tcPr/>
                </a:tc>
                <a:tc>
                  <a:txBody>
                    <a:bodyPr/>
                    <a:lstStyle/>
                    <a:p>
                      <a:r>
                        <a:rPr lang="es-CR" dirty="0"/>
                        <a:t>10</a:t>
                      </a:r>
                      <a:endParaRPr lang="en-US" dirty="0"/>
                    </a:p>
                  </a:txBody>
                  <a:tcPr/>
                </a:tc>
                <a:extLst>
                  <a:ext uri="{0D108BD9-81ED-4DB2-BD59-A6C34878D82A}">
                    <a16:rowId xmlns:a16="http://schemas.microsoft.com/office/drawing/2014/main" val="352806382"/>
                  </a:ext>
                </a:extLst>
              </a:tr>
              <a:tr h="370840">
                <a:tc>
                  <a:txBody>
                    <a:bodyPr/>
                    <a:lstStyle/>
                    <a:p>
                      <a:r>
                        <a:rPr lang="es-CR" dirty="0"/>
                        <a:t>1970-1980</a:t>
                      </a:r>
                      <a:endParaRPr lang="en-US" dirty="0"/>
                    </a:p>
                  </a:txBody>
                  <a:tcPr/>
                </a:tc>
                <a:tc>
                  <a:txBody>
                    <a:bodyPr/>
                    <a:lstStyle/>
                    <a:p>
                      <a:r>
                        <a:rPr lang="es-CR" dirty="0"/>
                        <a:t>7</a:t>
                      </a:r>
                      <a:endParaRPr lang="en-US" dirty="0"/>
                    </a:p>
                  </a:txBody>
                  <a:tcPr/>
                </a:tc>
                <a:extLst>
                  <a:ext uri="{0D108BD9-81ED-4DB2-BD59-A6C34878D82A}">
                    <a16:rowId xmlns:a16="http://schemas.microsoft.com/office/drawing/2014/main" val="172679681"/>
                  </a:ext>
                </a:extLst>
              </a:tr>
              <a:tr h="370840">
                <a:tc>
                  <a:txBody>
                    <a:bodyPr/>
                    <a:lstStyle/>
                    <a:p>
                      <a:r>
                        <a:rPr lang="es-CR" dirty="0"/>
                        <a:t>1980-1990</a:t>
                      </a:r>
                      <a:endParaRPr lang="en-US" dirty="0"/>
                    </a:p>
                  </a:txBody>
                  <a:tcPr/>
                </a:tc>
                <a:tc>
                  <a:txBody>
                    <a:bodyPr/>
                    <a:lstStyle/>
                    <a:p>
                      <a:r>
                        <a:rPr lang="es-CR" dirty="0"/>
                        <a:t>8</a:t>
                      </a:r>
                      <a:endParaRPr lang="en-US" dirty="0"/>
                    </a:p>
                  </a:txBody>
                  <a:tcPr/>
                </a:tc>
                <a:extLst>
                  <a:ext uri="{0D108BD9-81ED-4DB2-BD59-A6C34878D82A}">
                    <a16:rowId xmlns:a16="http://schemas.microsoft.com/office/drawing/2014/main" val="3108661502"/>
                  </a:ext>
                </a:extLst>
              </a:tr>
              <a:tr h="370840">
                <a:tc>
                  <a:txBody>
                    <a:bodyPr/>
                    <a:lstStyle/>
                    <a:p>
                      <a:r>
                        <a:rPr lang="es-CR" dirty="0"/>
                        <a:t>1990-2000</a:t>
                      </a:r>
                      <a:endParaRPr lang="en-US" dirty="0"/>
                    </a:p>
                  </a:txBody>
                  <a:tcPr/>
                </a:tc>
                <a:tc>
                  <a:txBody>
                    <a:bodyPr/>
                    <a:lstStyle/>
                    <a:p>
                      <a:r>
                        <a:rPr lang="es-CR" dirty="0"/>
                        <a:t>14</a:t>
                      </a:r>
                      <a:endParaRPr lang="en-US" dirty="0"/>
                    </a:p>
                  </a:txBody>
                  <a:tcPr/>
                </a:tc>
                <a:extLst>
                  <a:ext uri="{0D108BD9-81ED-4DB2-BD59-A6C34878D82A}">
                    <a16:rowId xmlns:a16="http://schemas.microsoft.com/office/drawing/2014/main" val="3028705873"/>
                  </a:ext>
                </a:extLst>
              </a:tr>
              <a:tr h="370840">
                <a:tc>
                  <a:txBody>
                    <a:bodyPr/>
                    <a:lstStyle/>
                    <a:p>
                      <a:r>
                        <a:rPr lang="es-CR" dirty="0"/>
                        <a:t>2000-2010</a:t>
                      </a:r>
                      <a:endParaRPr lang="en-US" dirty="0"/>
                    </a:p>
                  </a:txBody>
                  <a:tcPr/>
                </a:tc>
                <a:tc>
                  <a:txBody>
                    <a:bodyPr/>
                    <a:lstStyle/>
                    <a:p>
                      <a:r>
                        <a:rPr lang="es-CR" dirty="0"/>
                        <a:t>29</a:t>
                      </a:r>
                      <a:endParaRPr lang="en-US" dirty="0"/>
                    </a:p>
                  </a:txBody>
                  <a:tcPr/>
                </a:tc>
                <a:extLst>
                  <a:ext uri="{0D108BD9-81ED-4DB2-BD59-A6C34878D82A}">
                    <a16:rowId xmlns:a16="http://schemas.microsoft.com/office/drawing/2014/main" val="2718390516"/>
                  </a:ext>
                </a:extLst>
              </a:tr>
              <a:tr h="370840">
                <a:tc>
                  <a:txBody>
                    <a:bodyPr/>
                    <a:lstStyle/>
                    <a:p>
                      <a:r>
                        <a:rPr lang="es-CR" dirty="0"/>
                        <a:t>2010-2020</a:t>
                      </a:r>
                      <a:endParaRPr lang="en-US" dirty="0"/>
                    </a:p>
                  </a:txBody>
                  <a:tcPr/>
                </a:tc>
                <a:tc>
                  <a:txBody>
                    <a:bodyPr/>
                    <a:lstStyle/>
                    <a:p>
                      <a:r>
                        <a:rPr lang="es-CR" dirty="0"/>
                        <a:t>29</a:t>
                      </a:r>
                      <a:endParaRPr lang="en-US" dirty="0"/>
                    </a:p>
                  </a:txBody>
                  <a:tcPr/>
                </a:tc>
                <a:extLst>
                  <a:ext uri="{0D108BD9-81ED-4DB2-BD59-A6C34878D82A}">
                    <a16:rowId xmlns:a16="http://schemas.microsoft.com/office/drawing/2014/main" val="32373589"/>
                  </a:ext>
                </a:extLst>
              </a:tr>
            </a:tbl>
          </a:graphicData>
        </a:graphic>
      </p:graphicFrame>
      <p:sp>
        <p:nvSpPr>
          <p:cNvPr id="8" name="TextBox 7">
            <a:extLst>
              <a:ext uri="{FF2B5EF4-FFF2-40B4-BE49-F238E27FC236}">
                <a16:creationId xmlns:a16="http://schemas.microsoft.com/office/drawing/2014/main" id="{E69C5607-A301-2580-652F-67EE4E6DDE0A}"/>
              </a:ext>
            </a:extLst>
          </p:cNvPr>
          <p:cNvSpPr txBox="1"/>
          <p:nvPr/>
        </p:nvSpPr>
        <p:spPr>
          <a:xfrm>
            <a:off x="2210157" y="5842363"/>
            <a:ext cx="7771687" cy="441427"/>
          </a:xfrm>
          <a:prstGeom prst="rect">
            <a:avLst/>
          </a:prstGeom>
          <a:noFill/>
        </p:spPr>
        <p:txBody>
          <a:bodyPr wrap="square" rtlCol="0">
            <a:spAutoFit/>
          </a:bodyPr>
          <a:lstStyle/>
          <a:p>
            <a:pPr defTabSz="868680">
              <a:spcAft>
                <a:spcPts val="600"/>
              </a:spcAft>
            </a:pPr>
            <a:r>
              <a:rPr lang="es-ES" sz="1140" kern="1200" dirty="0" err="1">
                <a:solidFill>
                  <a:schemeClr val="tx1"/>
                </a:solidFill>
                <a:latin typeface="+mn-lt"/>
                <a:ea typeface="+mn-ea"/>
                <a:cs typeface="+mn-cs"/>
              </a:rPr>
              <a:t>Adapted</a:t>
            </a:r>
            <a:r>
              <a:rPr lang="es-ES" sz="1140" kern="1200" dirty="0">
                <a:solidFill>
                  <a:schemeClr val="tx1"/>
                </a:solidFill>
                <a:latin typeface="+mn-lt"/>
                <a:ea typeface="+mn-ea"/>
                <a:cs typeface="+mn-cs"/>
              </a:rPr>
              <a:t> </a:t>
            </a:r>
            <a:r>
              <a:rPr lang="es-ES" sz="1140" kern="1200" dirty="0" err="1">
                <a:solidFill>
                  <a:schemeClr val="tx1"/>
                </a:solidFill>
                <a:latin typeface="+mn-lt"/>
                <a:ea typeface="+mn-ea"/>
                <a:cs typeface="+mn-cs"/>
              </a:rPr>
              <a:t>from</a:t>
            </a:r>
            <a:r>
              <a:rPr lang="es-ES" sz="1140" kern="1200" dirty="0">
                <a:solidFill>
                  <a:schemeClr val="tx1"/>
                </a:solidFill>
                <a:latin typeface="+mn-lt"/>
                <a:ea typeface="+mn-ea"/>
                <a:cs typeface="+mn-cs"/>
              </a:rPr>
              <a:t> Table 2, La industria de café tostado de Costa Rica en el contexto de la industrialización y el desarrollo, Cuadernos de Política Económica por Centro Internacional de Política Económica para el Desarrollo Sostenible, 2021.</a:t>
            </a:r>
            <a:endParaRPr lang="en-US" sz="1200" dirty="0"/>
          </a:p>
        </p:txBody>
      </p:sp>
    </p:spTree>
    <p:extLst>
      <p:ext uri="{BB962C8B-B14F-4D97-AF65-F5344CB8AC3E}">
        <p14:creationId xmlns:p14="http://schemas.microsoft.com/office/powerpoint/2010/main" val="54108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icture">
            <a:extLst>
              <a:ext uri="{FF2B5EF4-FFF2-40B4-BE49-F238E27FC236}">
                <a16:creationId xmlns:a16="http://schemas.microsoft.com/office/drawing/2014/main" id="{6B460964-7676-3212-EDB7-BE6BDFD73A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90" r="17910" b="1"/>
          <a:stretch/>
        </p:blipFill>
        <p:spPr bwMode="auto">
          <a:xfrm>
            <a:off x="3793813" y="744344"/>
            <a:ext cx="4627646" cy="4627648"/>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CAFE MONTAÑA - 250g">
            <a:extLst>
              <a:ext uri="{FF2B5EF4-FFF2-40B4-BE49-F238E27FC236}">
                <a16:creationId xmlns:a16="http://schemas.microsoft.com/office/drawing/2014/main" id="{B0AEBC77-BB13-DCC9-3917-83108D315C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27" r="7855" b="-5"/>
          <a:stretch/>
        </p:blipFill>
        <p:spPr bwMode="auto">
          <a:xfrm>
            <a:off x="1319706" y="1757695"/>
            <a:ext cx="2590737" cy="292695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noFill/>
          <a:extLst>
            <a:ext uri="{909E8E84-426E-40DD-AFC4-6F175D3DCCD1}">
              <a14:hiddenFill xmlns:a14="http://schemas.microsoft.com/office/drawing/2010/main">
                <a:solidFill>
                  <a:srgbClr val="FFFFFF"/>
                </a:solidFill>
              </a14:hiddenFill>
            </a:ext>
          </a:extLst>
        </p:spPr>
      </p:pic>
      <p:pic>
        <p:nvPicPr>
          <p:cNvPr id="1036" name="Picture 12" descr="Imagen de producto">
            <a:extLst>
              <a:ext uri="{FF2B5EF4-FFF2-40B4-BE49-F238E27FC236}">
                <a16:creationId xmlns:a16="http://schemas.microsoft.com/office/drawing/2014/main" id="{9E0CD058-AA99-E1DF-14DF-371A90B194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73" r="8551" b="-5"/>
          <a:stretch/>
        </p:blipFill>
        <p:spPr bwMode="auto">
          <a:xfrm>
            <a:off x="8297994" y="1757695"/>
            <a:ext cx="2577829" cy="292695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902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3AB7E3-AFBB-B376-FF38-27B33E921DD5}"/>
              </a:ext>
            </a:extLst>
          </p:cNvPr>
          <p:cNvSpPr>
            <a:spLocks noGrp="1"/>
          </p:cNvSpPr>
          <p:nvPr>
            <p:ph type="title"/>
          </p:nvPr>
        </p:nvSpPr>
        <p:spPr>
          <a:xfrm>
            <a:off x="686834" y="1153572"/>
            <a:ext cx="3200400" cy="4461163"/>
          </a:xfrm>
        </p:spPr>
        <p:txBody>
          <a:bodyPr>
            <a:normAutofit/>
          </a:bodyPr>
          <a:lstStyle/>
          <a:p>
            <a:r>
              <a:rPr lang="es-CR" sz="3700">
                <a:solidFill>
                  <a:srgbClr val="FFFFFF"/>
                </a:solidFill>
              </a:rPr>
              <a:t>From 1985 to date…the transformation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69BD0561-F161-3FDD-CBF0-A19D636CB5F6}"/>
              </a:ext>
            </a:extLst>
          </p:cNvPr>
          <p:cNvSpPr>
            <a:spLocks noGrp="1"/>
          </p:cNvSpPr>
          <p:nvPr>
            <p:ph idx="1"/>
          </p:nvPr>
        </p:nvSpPr>
        <p:spPr>
          <a:xfrm>
            <a:off x="4447308" y="591344"/>
            <a:ext cx="6906491" cy="5585619"/>
          </a:xfrm>
        </p:spPr>
        <p:txBody>
          <a:bodyPr anchor="ctr">
            <a:normAutofit/>
          </a:bodyPr>
          <a:lstStyle/>
          <a:p>
            <a:r>
              <a:rPr lang="es-CR" dirty="0" err="1"/>
              <a:t>Perception</a:t>
            </a:r>
            <a:r>
              <a:rPr lang="es-CR" dirty="0"/>
              <a:t> </a:t>
            </a:r>
            <a:r>
              <a:rPr lang="es-CR" dirty="0" err="1"/>
              <a:t>that</a:t>
            </a:r>
            <a:r>
              <a:rPr lang="es-CR" dirty="0"/>
              <a:t> Costa Rica can </a:t>
            </a:r>
            <a:r>
              <a:rPr lang="es-CR" dirty="0" err="1"/>
              <a:t>add</a:t>
            </a:r>
            <a:r>
              <a:rPr lang="es-CR" dirty="0"/>
              <a:t> </a:t>
            </a:r>
            <a:r>
              <a:rPr lang="es-CR" dirty="0" err="1"/>
              <a:t>value</a:t>
            </a:r>
            <a:r>
              <a:rPr lang="es-CR" dirty="0"/>
              <a:t> </a:t>
            </a:r>
            <a:r>
              <a:rPr lang="es-CR" dirty="0" err="1"/>
              <a:t>to</a:t>
            </a:r>
            <a:r>
              <a:rPr lang="es-CR" dirty="0"/>
              <a:t> </a:t>
            </a:r>
            <a:r>
              <a:rPr lang="es-CR" dirty="0" err="1"/>
              <a:t>the</a:t>
            </a:r>
            <a:r>
              <a:rPr lang="es-CR" dirty="0"/>
              <a:t> </a:t>
            </a:r>
            <a:r>
              <a:rPr lang="es-CR" dirty="0" err="1"/>
              <a:t>coffee</a:t>
            </a:r>
            <a:r>
              <a:rPr lang="es-CR" dirty="0"/>
              <a:t> </a:t>
            </a:r>
            <a:r>
              <a:rPr lang="es-CR" dirty="0" err="1"/>
              <a:t>production</a:t>
            </a:r>
            <a:r>
              <a:rPr lang="es-CR" dirty="0"/>
              <a:t>.</a:t>
            </a:r>
          </a:p>
          <a:p>
            <a:r>
              <a:rPr lang="es-CR" dirty="0" err="1"/>
              <a:t>First</a:t>
            </a:r>
            <a:r>
              <a:rPr lang="es-CR" dirty="0"/>
              <a:t> </a:t>
            </a:r>
            <a:r>
              <a:rPr lang="es-CR" dirty="0" err="1"/>
              <a:t>attempts</a:t>
            </a:r>
            <a:r>
              <a:rPr lang="es-CR" dirty="0"/>
              <a:t>.</a:t>
            </a:r>
          </a:p>
          <a:p>
            <a:r>
              <a:rPr lang="es-CR" dirty="0"/>
              <a:t>Fine </a:t>
            </a:r>
            <a:r>
              <a:rPr lang="es-CR" dirty="0" err="1"/>
              <a:t>coffees</a:t>
            </a:r>
            <a:r>
              <a:rPr lang="es-CR" dirty="0"/>
              <a:t>.</a:t>
            </a:r>
          </a:p>
          <a:p>
            <a:r>
              <a:rPr lang="es-CR" dirty="0" err="1"/>
              <a:t>Excellent</a:t>
            </a:r>
            <a:r>
              <a:rPr lang="es-CR" dirty="0"/>
              <a:t> </a:t>
            </a:r>
            <a:r>
              <a:rPr lang="es-CR" dirty="0" err="1"/>
              <a:t>quality</a:t>
            </a:r>
            <a:r>
              <a:rPr lang="es-CR" dirty="0"/>
              <a:t>.</a:t>
            </a:r>
          </a:p>
          <a:p>
            <a:r>
              <a:rPr lang="es-CR" dirty="0" err="1"/>
              <a:t>Expansion</a:t>
            </a:r>
            <a:r>
              <a:rPr lang="es-CR" dirty="0"/>
              <a:t> </a:t>
            </a:r>
            <a:r>
              <a:rPr lang="es-CR" dirty="0" err="1"/>
              <a:t>of</a:t>
            </a:r>
            <a:r>
              <a:rPr lang="es-CR" dirty="0"/>
              <a:t> </a:t>
            </a:r>
            <a:r>
              <a:rPr lang="es-CR" dirty="0" err="1"/>
              <a:t>the</a:t>
            </a:r>
            <a:r>
              <a:rPr lang="es-CR" dirty="0"/>
              <a:t> local </a:t>
            </a:r>
            <a:r>
              <a:rPr lang="es-CR" dirty="0" err="1"/>
              <a:t>market</a:t>
            </a:r>
            <a:r>
              <a:rPr lang="es-CR" dirty="0"/>
              <a:t>.</a:t>
            </a:r>
          </a:p>
          <a:p>
            <a:r>
              <a:rPr lang="es-CR" dirty="0" err="1"/>
              <a:t>Increasing</a:t>
            </a:r>
            <a:r>
              <a:rPr lang="es-CR" dirty="0"/>
              <a:t> </a:t>
            </a:r>
            <a:r>
              <a:rPr lang="es-CR" dirty="0" err="1"/>
              <a:t>of</a:t>
            </a:r>
            <a:r>
              <a:rPr lang="es-CR" dirty="0"/>
              <a:t> local </a:t>
            </a:r>
            <a:r>
              <a:rPr lang="es-CR" dirty="0" err="1"/>
              <a:t>companies</a:t>
            </a:r>
            <a:r>
              <a:rPr lang="es-CR" dirty="0"/>
              <a:t> and </a:t>
            </a:r>
            <a:r>
              <a:rPr lang="es-CR" dirty="0" err="1"/>
              <a:t>trademarks</a:t>
            </a:r>
            <a:r>
              <a:rPr lang="es-CR" dirty="0"/>
              <a:t>.</a:t>
            </a:r>
          </a:p>
        </p:txBody>
      </p:sp>
    </p:spTree>
    <p:extLst>
      <p:ext uri="{BB962C8B-B14F-4D97-AF65-F5344CB8AC3E}">
        <p14:creationId xmlns:p14="http://schemas.microsoft.com/office/powerpoint/2010/main" val="548850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1C8F032-C59E-D827-0282-E7CB0F04E142}"/>
              </a:ext>
            </a:extLst>
          </p:cNvPr>
          <p:cNvSpPr>
            <a:spLocks noGrp="1"/>
          </p:cNvSpPr>
          <p:nvPr>
            <p:ph type="title"/>
          </p:nvPr>
        </p:nvSpPr>
        <p:spPr>
          <a:xfrm>
            <a:off x="640080" y="325369"/>
            <a:ext cx="4368602" cy="1956841"/>
          </a:xfrm>
        </p:spPr>
        <p:txBody>
          <a:bodyPr anchor="b">
            <a:normAutofit/>
          </a:bodyPr>
          <a:lstStyle/>
          <a:p>
            <a:r>
              <a:rPr lang="es-CR" sz="5400" dirty="0"/>
              <a:t>Branding</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570D97E7-27C3-2D6B-F843-0A9845EDD66F}"/>
              </a:ext>
            </a:extLst>
          </p:cNvPr>
          <p:cNvSpPr>
            <a:spLocks noGrp="1"/>
          </p:cNvSpPr>
          <p:nvPr>
            <p:ph idx="1"/>
          </p:nvPr>
        </p:nvSpPr>
        <p:spPr>
          <a:xfrm>
            <a:off x="640080" y="2872899"/>
            <a:ext cx="4243589" cy="3320668"/>
          </a:xfrm>
        </p:spPr>
        <p:txBody>
          <a:bodyPr>
            <a:normAutofit/>
          </a:bodyPr>
          <a:lstStyle/>
          <a:p>
            <a:r>
              <a:rPr lang="es-CR" sz="3200" dirty="0"/>
              <a:t>Café Britt </a:t>
            </a:r>
            <a:r>
              <a:rPr lang="es-CR" sz="3200" dirty="0" err="1"/>
              <a:t>the</a:t>
            </a:r>
            <a:r>
              <a:rPr lang="es-CR" sz="3200" dirty="0"/>
              <a:t> Pioneer</a:t>
            </a:r>
          </a:p>
          <a:p>
            <a:endParaRPr lang="es-CR" sz="3200" dirty="0"/>
          </a:p>
          <a:p>
            <a:r>
              <a:rPr lang="es-CR" sz="3200" dirty="0" err="1"/>
              <a:t>Introduction</a:t>
            </a:r>
            <a:r>
              <a:rPr lang="es-CR" sz="3200" dirty="0"/>
              <a:t> </a:t>
            </a:r>
            <a:r>
              <a:rPr lang="es-CR" sz="3200" dirty="0" err="1"/>
              <a:t>of</a:t>
            </a:r>
            <a:r>
              <a:rPr lang="es-CR" sz="3200" dirty="0"/>
              <a:t> </a:t>
            </a:r>
            <a:r>
              <a:rPr lang="es-CR" sz="3200" dirty="0" err="1"/>
              <a:t>the</a:t>
            </a:r>
            <a:r>
              <a:rPr lang="es-CR" sz="3200" dirty="0"/>
              <a:t> </a:t>
            </a:r>
            <a:r>
              <a:rPr lang="es-CR" sz="3200" dirty="0" err="1"/>
              <a:t>degassing</a:t>
            </a:r>
            <a:r>
              <a:rPr lang="es-CR" sz="3200" dirty="0"/>
              <a:t> </a:t>
            </a:r>
            <a:r>
              <a:rPr lang="es-CR" sz="3200" dirty="0" err="1"/>
              <a:t>valve</a:t>
            </a:r>
            <a:r>
              <a:rPr lang="es-CR" sz="3200" dirty="0"/>
              <a:t> in </a:t>
            </a:r>
            <a:r>
              <a:rPr lang="es-CR" sz="3200" dirty="0" err="1"/>
              <a:t>the</a:t>
            </a:r>
            <a:r>
              <a:rPr lang="es-CR" sz="3200" dirty="0"/>
              <a:t> </a:t>
            </a:r>
            <a:r>
              <a:rPr lang="es-CR" sz="3200" dirty="0" err="1"/>
              <a:t>package</a:t>
            </a:r>
            <a:r>
              <a:rPr lang="es-CR" sz="3200" dirty="0"/>
              <a:t>.</a:t>
            </a:r>
          </a:p>
        </p:txBody>
      </p:sp>
      <p:pic>
        <p:nvPicPr>
          <p:cNvPr id="5" name="Imagen 4" descr="Escala de tiempo&#10;&#10;Descripción generada automáticamente">
            <a:extLst>
              <a:ext uri="{FF2B5EF4-FFF2-40B4-BE49-F238E27FC236}">
                <a16:creationId xmlns:a16="http://schemas.microsoft.com/office/drawing/2014/main" id="{31BCB7E0-01EF-E641-FF4A-6FDEEDD601E9}"/>
              </a:ext>
            </a:extLst>
          </p:cNvPr>
          <p:cNvPicPr>
            <a:picLocks noChangeAspect="1"/>
          </p:cNvPicPr>
          <p:nvPr/>
        </p:nvPicPr>
        <p:blipFill rotWithShape="1">
          <a:blip r:embed="rId2">
            <a:extLst>
              <a:ext uri="{28A0092B-C50C-407E-A947-70E740481C1C}">
                <a14:useLocalDpi xmlns:a14="http://schemas.microsoft.com/office/drawing/2010/main" val="0"/>
              </a:ext>
            </a:extLst>
          </a:blip>
          <a:srcRect l="24757" r="2208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0697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EF2261A-DBD5-52A8-6448-B54228BA5635}"/>
              </a:ext>
            </a:extLst>
          </p:cNvPr>
          <p:cNvSpPr>
            <a:spLocks noGrp="1"/>
          </p:cNvSpPr>
          <p:nvPr>
            <p:ph type="title"/>
          </p:nvPr>
        </p:nvSpPr>
        <p:spPr>
          <a:xfrm>
            <a:off x="630936" y="639520"/>
            <a:ext cx="3429000" cy="1719072"/>
          </a:xfrm>
        </p:spPr>
        <p:txBody>
          <a:bodyPr anchor="b">
            <a:normAutofit/>
          </a:bodyPr>
          <a:lstStyle/>
          <a:p>
            <a:r>
              <a:rPr lang="es-CR" sz="5400"/>
              <a:t>Data</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31E6EDD-CB44-B0E9-10FC-27A8A514DE9C}"/>
              </a:ext>
            </a:extLst>
          </p:cNvPr>
          <p:cNvSpPr>
            <a:spLocks noGrp="1"/>
          </p:cNvSpPr>
          <p:nvPr>
            <p:ph idx="1"/>
          </p:nvPr>
        </p:nvSpPr>
        <p:spPr>
          <a:xfrm>
            <a:off x="630936" y="2807208"/>
            <a:ext cx="3429000" cy="3410712"/>
          </a:xfrm>
        </p:spPr>
        <p:txBody>
          <a:bodyPr anchor="t">
            <a:normAutofit/>
          </a:bodyPr>
          <a:lstStyle/>
          <a:p>
            <a:r>
              <a:rPr lang="es-CR" sz="2200" dirty="0"/>
              <a:t>Table 2</a:t>
            </a:r>
          </a:p>
        </p:txBody>
      </p:sp>
      <p:pic>
        <p:nvPicPr>
          <p:cNvPr id="4" name="Imagen 2" descr="Gráfico, Gráfico de líneas&#10;&#10;Descripción generada automáticamente">
            <a:extLst>
              <a:ext uri="{FF2B5EF4-FFF2-40B4-BE49-F238E27FC236}">
                <a16:creationId xmlns:a16="http://schemas.microsoft.com/office/drawing/2014/main" id="{228D954B-8C94-B7CD-A67A-CFF2C0280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654296" y="1297477"/>
            <a:ext cx="6903720" cy="4263046"/>
          </a:xfrm>
          <a:prstGeom prst="rect">
            <a:avLst/>
          </a:prstGeom>
          <a:noFill/>
        </p:spPr>
      </p:pic>
      <p:sp>
        <p:nvSpPr>
          <p:cNvPr id="5" name="TextBox 4">
            <a:extLst>
              <a:ext uri="{FF2B5EF4-FFF2-40B4-BE49-F238E27FC236}">
                <a16:creationId xmlns:a16="http://schemas.microsoft.com/office/drawing/2014/main" id="{5F965B69-6B56-0743-D90F-6278F502A01B}"/>
              </a:ext>
            </a:extLst>
          </p:cNvPr>
          <p:cNvSpPr txBox="1"/>
          <p:nvPr/>
        </p:nvSpPr>
        <p:spPr>
          <a:xfrm>
            <a:off x="4972692" y="5560523"/>
            <a:ext cx="6143946" cy="369332"/>
          </a:xfrm>
          <a:prstGeom prst="rect">
            <a:avLst/>
          </a:prstGeom>
          <a:noFill/>
        </p:spPr>
        <p:txBody>
          <a:bodyPr wrap="square" rtlCol="0">
            <a:spAutoFit/>
          </a:bodyPr>
          <a:lstStyle/>
          <a:p>
            <a:r>
              <a:rPr lang="es-CR" dirty="0"/>
              <a:t>Elaboración propia con datos del Registro de Marcas, Costa Rica</a:t>
            </a:r>
            <a:endParaRPr lang="en-US" dirty="0"/>
          </a:p>
        </p:txBody>
      </p:sp>
    </p:spTree>
    <p:extLst>
      <p:ext uri="{BB962C8B-B14F-4D97-AF65-F5344CB8AC3E}">
        <p14:creationId xmlns:p14="http://schemas.microsoft.com/office/powerpoint/2010/main" val="1057751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53A7D987A99049A03994972347A526" ma:contentTypeVersion="2" ma:contentTypeDescription="Create a new document." ma:contentTypeScope="" ma:versionID="afcd4fb19433e45962d9b1dea82d01d2">
  <xsd:schema xmlns:xsd="http://www.w3.org/2001/XMLSchema" xmlns:xs="http://www.w3.org/2001/XMLSchema" xmlns:p="http://schemas.microsoft.com/office/2006/metadata/properties" xmlns:ns3="d5615116-53a2-4a32-b483-17fd8f718363" targetNamespace="http://schemas.microsoft.com/office/2006/metadata/properties" ma:root="true" ma:fieldsID="0d7e9735e730f24bcc731bb960e4c5a6" ns3:_="">
    <xsd:import namespace="d5615116-53a2-4a32-b483-17fd8f71836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615116-53a2-4a32-b483-17fd8f7183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5879B5-54D2-453A-B0BF-F222B8D08A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615116-53a2-4a32-b483-17fd8f7183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5228C1-4681-433A-8337-03509FBC5C42}">
  <ds:schemaRefs>
    <ds:schemaRef ds:uri="http://schemas.microsoft.com/sharepoint/v3/contenttype/forms"/>
  </ds:schemaRefs>
</ds:datastoreItem>
</file>

<file path=customXml/itemProps3.xml><?xml version="1.0" encoding="utf-8"?>
<ds:datastoreItem xmlns:ds="http://schemas.openxmlformats.org/officeDocument/2006/customXml" ds:itemID="{62D844D3-1D52-404D-8131-B9F0282C93EB}">
  <ds:schemaRefs>
    <ds:schemaRef ds:uri="d5615116-53a2-4a32-b483-17fd8f718363"/>
    <ds:schemaRef ds:uri="http://schemas.microsoft.com/office/2006/documentManagement/types"/>
    <ds:schemaRef ds:uri="http://purl.org/dc/terms/"/>
    <ds:schemaRef ds:uri="http://schemas.microsoft.com/office/infopath/2007/PartnerControls"/>
    <ds:schemaRef ds:uri="http://purl.org/dc/elements/1.1/"/>
    <ds:schemaRef ds:uri="http://purl.org/dc/dcmitype/"/>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950</TotalTime>
  <Words>733</Words>
  <Application>Microsoft Office PowerPoint</Application>
  <PresentationFormat>Widescreen</PresentationFormat>
  <Paragraphs>105</Paragraphs>
  <Slides>19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Abadi</vt:lpstr>
      <vt:lpstr>Arial</vt:lpstr>
      <vt:lpstr>Calibri</vt:lpstr>
      <vt:lpstr>Calibri Light</vt:lpstr>
      <vt:lpstr>Times New Roman</vt:lpstr>
      <vt:lpstr>Tema de Office</vt:lpstr>
      <vt:lpstr>  International Conference on Intellectual Property (IP) and Development – IP and Innovation for Sustainable Agriculture     Adding value to Costa Rican coffee: The role of intellectual property</vt:lpstr>
      <vt:lpstr>Key message</vt:lpstr>
      <vt:lpstr>History of coffee production in Costa Rica</vt:lpstr>
      <vt:lpstr>The first years</vt:lpstr>
      <vt:lpstr>Data</vt:lpstr>
      <vt:lpstr>PowerPoint Presentation</vt:lpstr>
      <vt:lpstr>From 1985 to date…the transformation</vt:lpstr>
      <vt:lpstr>Branding</vt:lpstr>
      <vt:lpstr>Data</vt:lpstr>
      <vt:lpstr>Data</vt:lpstr>
      <vt:lpstr>Key elements in coffee branding. The new consumer… The new market…</vt:lpstr>
      <vt:lpstr>Geographical indications</vt:lpstr>
      <vt:lpstr>Apellation of origin</vt:lpstr>
      <vt:lpstr>Development of new products</vt:lpstr>
      <vt:lpstr>PowerPoint Presentation</vt:lpstr>
      <vt:lpstr>PowerPoint Presentation</vt:lpstr>
      <vt:lpstr>PowerPoint Presentation</vt:lpstr>
      <vt:lpstr>PowerPoint Presentation</vt:lpstr>
      <vt:lpstr>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Conference on Intellectual Property (IP) and Development – IP and Innovation for Sustainable Agriculture     Adding value to Costa Rican coffee: The role of intellectual property</dc:title>
  <dc:creator>SILVIA SALAZAR FALLAS</dc:creator>
  <cp:lastModifiedBy>CERBARI Mihaela</cp:lastModifiedBy>
  <cp:revision>4</cp:revision>
  <dcterms:created xsi:type="dcterms:W3CDTF">2023-03-28T16:48:25Z</dcterms:created>
  <dcterms:modified xsi:type="dcterms:W3CDTF">2023-04-23T16:17:06Z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0x0101004353A7D987A99049A03994972347A526</vt:lpwstr>
  </property>
  <property fmtid="{D5CDD505-2E9C-101B-9397-08002B2CF9AE}" pid="3" name="MSIP_Label_bfc084f7-b690-4c43-8ee6-d475b6d3461d_Enabled">
    <vt:lpwstr>true</vt:lpwstr>
  </property>
  <property fmtid="{D5CDD505-2E9C-101B-9397-08002B2CF9AE}" pid="4" name="MSIP_Label_bfc084f7-b690-4c43-8ee6-d475b6d3461d_SetDate">
    <vt:lpwstr>2023-04-23T16:17:06Z</vt:lpwstr>
  </property>
  <property fmtid="{D5CDD505-2E9C-101B-9397-08002B2CF9AE}" pid="5" name="MSIP_Label_bfc084f7-b690-4c43-8ee6-d475b6d3461d_Method">
    <vt:lpwstr>Standard</vt:lpwstr>
  </property>
  <property fmtid="{D5CDD505-2E9C-101B-9397-08002B2CF9AE}" pid="6" name="MSIP_Label_bfc084f7-b690-4c43-8ee6-d475b6d3461d_Name">
    <vt:lpwstr>FOR OFFICIAL USE ONLY</vt:lpwstr>
  </property>
  <property fmtid="{D5CDD505-2E9C-101B-9397-08002B2CF9AE}" pid="7" name="MSIP_Label_bfc084f7-b690-4c43-8ee6-d475b6d3461d_SiteId">
    <vt:lpwstr>faa31b06-8ccc-48c9-867f-f7510dd11c02</vt:lpwstr>
  </property>
  <property fmtid="{D5CDD505-2E9C-101B-9397-08002B2CF9AE}" pid="8" name="MSIP_Label_bfc084f7-b690-4c43-8ee6-d475b6d3461d_ActionId">
    <vt:lpwstr>6ba64e9d-cab1-4dad-914b-32ae8f68f130</vt:lpwstr>
  </property>
  <property fmtid="{D5CDD505-2E9C-101B-9397-08002B2CF9AE}" pid="9" name="MSIP_Label_bfc084f7-b690-4c43-8ee6-d475b6d3461d_ContentBits">
    <vt:lpwstr>2</vt:lpwstr>
  </property>
</Properties>
</file>