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27"/>
  </p:notesMasterIdLst>
  <p:sldIdLst>
    <p:sldId id="405" r:id="rId3"/>
    <p:sldId id="406" r:id="rId4"/>
    <p:sldId id="382" r:id="rId5"/>
    <p:sldId id="355" r:id="rId6"/>
    <p:sldId id="407" r:id="rId7"/>
    <p:sldId id="358" r:id="rId8"/>
    <p:sldId id="359" r:id="rId9"/>
    <p:sldId id="414" r:id="rId10"/>
    <p:sldId id="383" r:id="rId11"/>
    <p:sldId id="408" r:id="rId12"/>
    <p:sldId id="398" r:id="rId13"/>
    <p:sldId id="392" r:id="rId14"/>
    <p:sldId id="384" r:id="rId15"/>
    <p:sldId id="363" r:id="rId16"/>
    <p:sldId id="364" r:id="rId17"/>
    <p:sldId id="416" r:id="rId18"/>
    <p:sldId id="411" r:id="rId19"/>
    <p:sldId id="410" r:id="rId20"/>
    <p:sldId id="412" r:id="rId21"/>
    <p:sldId id="322" r:id="rId22"/>
    <p:sldId id="350" r:id="rId23"/>
    <p:sldId id="413" r:id="rId24"/>
    <p:sldId id="409" r:id="rId25"/>
    <p:sldId id="41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993CA0-2B02-4D9A-A8A8-AF562BD370C5}">
          <p14:sldIdLst>
            <p14:sldId id="405"/>
            <p14:sldId id="406"/>
            <p14:sldId id="382"/>
            <p14:sldId id="355"/>
            <p14:sldId id="407"/>
            <p14:sldId id="358"/>
            <p14:sldId id="359"/>
            <p14:sldId id="414"/>
            <p14:sldId id="383"/>
            <p14:sldId id="408"/>
            <p14:sldId id="398"/>
            <p14:sldId id="392"/>
            <p14:sldId id="384"/>
            <p14:sldId id="363"/>
            <p14:sldId id="364"/>
            <p14:sldId id="416"/>
            <p14:sldId id="411"/>
            <p14:sldId id="410"/>
            <p14:sldId id="412"/>
            <p14:sldId id="322"/>
            <p14:sldId id="350"/>
            <p14:sldId id="413"/>
            <p14:sldId id="409"/>
            <p14:sldId id="417"/>
          </p14:sldIdLst>
        </p14:section>
        <p14:section name="Untitled Section" id="{6452EADB-A4CA-4886-9562-53C2653E822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C5425-640D-4978-A85D-97631BA5C2D4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27748-642B-4FD2-9E75-C1628C065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9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7748-642B-4FD2-9E75-C1628C0659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6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 Unicode MS" pitchFamily="34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0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 Unicode MS" pitchFamily="34" charset="-128"/>
              </a:defRPr>
            </a:lvl1pPr>
            <a:lvl2pPr>
              <a:defRPr>
                <a:latin typeface="Arial Unicode MS" pitchFamily="34" charset="-128"/>
              </a:defRPr>
            </a:lvl2pPr>
            <a:lvl3pPr>
              <a:defRPr>
                <a:latin typeface="Arial Unicode MS" pitchFamily="34" charset="-128"/>
              </a:defRPr>
            </a:lvl3pPr>
            <a:lvl4pPr>
              <a:defRPr>
                <a:latin typeface="Arial Unicode MS" pitchFamily="34" charset="-128"/>
              </a:defRPr>
            </a:lvl4pPr>
            <a:lvl5pPr>
              <a:defRPr>
                <a:latin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4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 Unicode MS" pitchFamily="34" charset="-128"/>
              </a:defRPr>
            </a:lvl1pPr>
            <a:lvl2pPr>
              <a:defRPr>
                <a:latin typeface="Arial Unicode MS" pitchFamily="34" charset="-128"/>
              </a:defRPr>
            </a:lvl2pPr>
            <a:lvl3pPr>
              <a:defRPr>
                <a:latin typeface="Arial Unicode MS" pitchFamily="34" charset="-128"/>
              </a:defRPr>
            </a:lvl3pPr>
            <a:lvl4pPr>
              <a:defRPr>
                <a:latin typeface="Arial Unicode MS" pitchFamily="34" charset="-128"/>
              </a:defRPr>
            </a:lvl4pPr>
            <a:lvl5pPr>
              <a:defRPr>
                <a:latin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F6E6-46DF-43C4-8C5F-B1A008623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60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FC21-B742-4C4C-B598-C189AC353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10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ECE00-CE6A-47AE-BBFA-4852193B47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5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E992-23B5-4F1B-829F-366765669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21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B454-AE27-4E8A-9714-C1FFBDD2B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31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636D9-FC3A-4DAC-9447-3D12F8237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45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A0A5-1106-4ADE-BABD-0390863FB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70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6E85-31A6-4783-851B-F1A42FFCB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4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</a:defRPr>
            </a:lvl1pPr>
            <a:lvl2pPr>
              <a:defRPr>
                <a:latin typeface="Arial Unicode MS" pitchFamily="34" charset="-128"/>
              </a:defRPr>
            </a:lvl2pPr>
            <a:lvl3pPr>
              <a:defRPr>
                <a:latin typeface="Arial Unicode MS" pitchFamily="34" charset="-128"/>
              </a:defRPr>
            </a:lvl3pPr>
            <a:lvl4pPr>
              <a:defRPr>
                <a:latin typeface="Arial Unicode MS" pitchFamily="34" charset="-128"/>
              </a:defRPr>
            </a:lvl4pPr>
            <a:lvl5pPr>
              <a:defRPr>
                <a:latin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9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8CF30-306A-4FD6-A0AA-CD5D70097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73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1646-F7E7-4905-A105-3961BA8D7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63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152400"/>
            <a:ext cx="20383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965825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0156-76D4-4844-B570-6D5B7FB81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62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96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8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90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Unicode MS" pitchFamily="34" charset="-128"/>
              </a:defRPr>
            </a:lvl1pPr>
            <a:lvl2pPr>
              <a:defRPr sz="2400">
                <a:latin typeface="Arial Unicode MS" pitchFamily="34" charset="-128"/>
              </a:defRPr>
            </a:lvl2pPr>
            <a:lvl3pPr>
              <a:defRPr sz="2000">
                <a:latin typeface="Arial Unicode MS" pitchFamily="34" charset="-128"/>
              </a:defRPr>
            </a:lvl3pPr>
            <a:lvl4pPr>
              <a:defRPr sz="1800">
                <a:latin typeface="Arial Unicode MS" pitchFamily="34" charset="-128"/>
              </a:defRPr>
            </a:lvl4pPr>
            <a:lvl5pPr>
              <a:defRPr sz="1800">
                <a:latin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Unicode MS" pitchFamily="34" charset="-128"/>
              </a:defRPr>
            </a:lvl1pPr>
            <a:lvl2pPr>
              <a:defRPr sz="2400">
                <a:latin typeface="Arial Unicode MS" pitchFamily="34" charset="-128"/>
              </a:defRPr>
            </a:lvl2pPr>
            <a:lvl3pPr>
              <a:defRPr sz="2000">
                <a:latin typeface="Arial Unicode MS" pitchFamily="34" charset="-128"/>
              </a:defRPr>
            </a:lvl3pPr>
            <a:lvl4pPr>
              <a:defRPr sz="1800">
                <a:latin typeface="Arial Unicode MS" pitchFamily="34" charset="-128"/>
              </a:defRPr>
            </a:lvl4pPr>
            <a:lvl5pPr>
              <a:defRPr sz="1800">
                <a:latin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2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Unicode MS" pitchFamily="34" charset="-128"/>
              </a:defRPr>
            </a:lvl1pPr>
            <a:lvl2pPr>
              <a:defRPr sz="2000">
                <a:latin typeface="Arial Unicode MS" pitchFamily="34" charset="-128"/>
              </a:defRPr>
            </a:lvl2pPr>
            <a:lvl3pPr>
              <a:defRPr sz="1800">
                <a:latin typeface="Arial Unicode MS" pitchFamily="34" charset="-128"/>
              </a:defRPr>
            </a:lvl3pPr>
            <a:lvl4pPr>
              <a:defRPr sz="1600">
                <a:latin typeface="Arial Unicode MS" pitchFamily="34" charset="-128"/>
              </a:defRPr>
            </a:lvl4pPr>
            <a:lvl5pPr>
              <a:defRPr sz="1600">
                <a:latin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Unicode MS" pitchFamily="34" charset="-128"/>
              </a:defRPr>
            </a:lvl1pPr>
            <a:lvl2pPr>
              <a:defRPr sz="2000">
                <a:latin typeface="Arial Unicode MS" pitchFamily="34" charset="-128"/>
              </a:defRPr>
            </a:lvl2pPr>
            <a:lvl3pPr>
              <a:defRPr sz="1800">
                <a:latin typeface="Arial Unicode MS" pitchFamily="34" charset="-128"/>
              </a:defRPr>
            </a:lvl3pPr>
            <a:lvl4pPr>
              <a:defRPr sz="1600">
                <a:latin typeface="Arial Unicode MS" pitchFamily="34" charset="-128"/>
              </a:defRPr>
            </a:lvl4pPr>
            <a:lvl5pPr>
              <a:defRPr sz="1600">
                <a:latin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0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07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Unicode MS" pitchFamily="34" charset="-128"/>
              </a:defRPr>
            </a:lvl1pPr>
            <a:lvl2pPr>
              <a:defRPr sz="2800">
                <a:latin typeface="Arial Unicode MS" pitchFamily="34" charset="-128"/>
              </a:defRPr>
            </a:lvl2pPr>
            <a:lvl3pPr>
              <a:defRPr sz="2400">
                <a:latin typeface="Arial Unicode MS" pitchFamily="34" charset="-128"/>
              </a:defRPr>
            </a:lvl3pPr>
            <a:lvl4pPr>
              <a:defRPr sz="2000">
                <a:latin typeface="Arial Unicode MS" pitchFamily="34" charset="-128"/>
              </a:defRPr>
            </a:lvl4pPr>
            <a:lvl5pPr>
              <a:defRPr sz="2000">
                <a:latin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32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03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pic>
        <p:nvPicPr>
          <p:cNvPr id="2051" name="Picture 11" descr="Logo and KIPS name photosh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440363"/>
            <a:ext cx="67437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385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rgbClr val="261900"/>
        </a:buClr>
        <a:buSzPct val="70000"/>
        <a:buFont typeface="Wingdings 2" pitchFamily="18" charset="2"/>
        <a:buChar char="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2619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r>
              <a:rPr lang="en-US" dirty="0" smtClean="0"/>
              <a:t>Sixth level</a:t>
            </a:r>
          </a:p>
          <a:p>
            <a:pPr lvl="4"/>
            <a:r>
              <a:rPr lang="en-US" dirty="0" smtClean="0"/>
              <a:t>Seventh level</a:t>
            </a:r>
          </a:p>
          <a:p>
            <a:pPr lvl="4"/>
            <a:r>
              <a:rPr lang="en-US" dirty="0" smtClean="0"/>
              <a:t>Eighth level</a:t>
            </a:r>
          </a:p>
          <a:p>
            <a:pPr lvl="4"/>
            <a:r>
              <a:rPr lang="en-US" dirty="0" smtClean="0"/>
              <a:t>Ninth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764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dbl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dbl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0" y="12795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64E23E69-BC98-45B2-8474-7C2ECBAF29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11" descr="KIPS logo photosh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869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5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8A058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8A05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8A05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8A05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8A05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8A05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8A05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8A05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8A05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00">
          <a:solidFill>
            <a:schemeClr val="tx1"/>
          </a:solidFill>
          <a:latin typeface="Arial Unicode MS" pitchFamily="34" charset="-128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¤"/>
        <a:defRPr sz="2000">
          <a:solidFill>
            <a:schemeClr val="tx1"/>
          </a:solidFill>
          <a:latin typeface="Arial Unicode MS" pitchFamily="34" charset="-128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00">
          <a:solidFill>
            <a:schemeClr val="tx1"/>
          </a:solidFill>
          <a:latin typeface="Arial Unicode MS" pitchFamily="34" charset="-128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Arial Unicode MS" pitchFamily="34" charset="-128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600">
          <a:solidFill>
            <a:schemeClr val="tx1"/>
          </a:solidFill>
          <a:latin typeface="Arial Unicode MS" pitchFamily="34" charset="-128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6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6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6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.gov/edgar/searchedgar" TargetMode="External"/><Relationship Id="rId2" Type="http://schemas.openxmlformats.org/officeDocument/2006/relationships/hyperlink" Target="http://www.sec.gov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gif"/><Relationship Id="rId11" Type="http://schemas.openxmlformats.org/officeDocument/2006/relationships/image" Target="../media/image40.jp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knowles@kipsllc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to.org/english/tratop_e/trips_e/techtransfer_e.htm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ctrTitle"/>
          </p:nvPr>
        </p:nvSpPr>
        <p:spPr bwMode="auto">
          <a:xfrm>
            <a:off x="685799" y="2369283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IP and Development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/>
              <a:t/>
            </a:r>
            <a:br>
              <a:rPr lang="en-US" altLang="en-US" sz="3000" dirty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2000" dirty="0" smtClean="0"/>
              <a:t>International </a:t>
            </a:r>
            <a:r>
              <a:rPr lang="en-US" altLang="en-US" sz="2000" dirty="0"/>
              <a:t>Conference </a:t>
            </a:r>
            <a:r>
              <a:rPr lang="en-US" altLang="en-US" sz="2000" dirty="0" smtClean="0"/>
              <a:t>April 2016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2" y="152400"/>
            <a:ext cx="4600575" cy="2905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62400"/>
            <a:ext cx="76625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can you find information on</a:t>
            </a:r>
            <a:br>
              <a:rPr lang="en-US" b="1" dirty="0" smtClean="0"/>
            </a:br>
            <a:r>
              <a:rPr lang="en-US" b="1" dirty="0" smtClean="0"/>
              <a:t>U.S. Corporation Programs?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sz="3200" dirty="0" smtClean="0"/>
          </a:p>
          <a:p>
            <a:r>
              <a:rPr lang="en-US" sz="3200" dirty="0" smtClean="0">
                <a:hlinkClick r:id="rId2"/>
              </a:rPr>
              <a:t>www.sec.gov</a:t>
            </a:r>
            <a:r>
              <a:rPr lang="en-US" sz="3200" dirty="0" smtClean="0"/>
              <a:t> </a:t>
            </a:r>
          </a:p>
          <a:p>
            <a:endParaRPr lang="en-US" sz="3200" dirty="0"/>
          </a:p>
          <a:p>
            <a:r>
              <a:rPr lang="en-US" sz="3200" dirty="0" smtClean="0">
                <a:hlinkClick r:id="rId3"/>
              </a:rPr>
              <a:t>www.sec.gov/edgar/searchedgar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Corporate Social Responsibility Reports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17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Other Key Actors: Corporations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Voluntary Licensing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Education and Training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 Supplies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Collaborations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Manufacturing</a:t>
            </a:r>
            <a:endParaRPr lang="en-US" sz="24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88" y="2914696"/>
            <a:ext cx="2602712" cy="146304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34" y="1533055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79" y="1670215"/>
            <a:ext cx="640080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16" y="4490838"/>
            <a:ext cx="2011680" cy="201168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7071" y="3826072"/>
            <a:ext cx="7182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77" y="1841474"/>
            <a:ext cx="78870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04" y="3987918"/>
            <a:ext cx="819211" cy="1005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96" y="2671414"/>
            <a:ext cx="1143000" cy="457200"/>
          </a:xfrm>
          <a:prstGeom prst="rect">
            <a:avLst/>
          </a:prstGeom>
        </p:spPr>
      </p:pic>
      <p:sp>
        <p:nvSpPr>
          <p:cNvPr id="12" name="AutoShape 2" descr="Image result for viiv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96" y="1747187"/>
            <a:ext cx="631004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0535" y="6064223"/>
            <a:ext cx="930624" cy="6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Practical Tips: </a:t>
            </a:r>
            <a:br>
              <a:rPr lang="en-US" sz="3200" b="1" dirty="0" smtClean="0"/>
            </a:br>
            <a:r>
              <a:rPr lang="en-US" sz="3200" b="1" dirty="0" smtClean="0"/>
              <a:t>Motivating Corporate Assistance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Be Specific!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/>
              <a:t>“We need a formulation that is stable without refrigeration for a year for the active drug X”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Group entity who would use it should ask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Carrot (part of a worthy effort) v. Stick (threats, bad PR)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Approach in the right way through the right channels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Ask for something that they likely have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400" b="1" dirty="0" smtClean="0"/>
              <a:t>Other Key Players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V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iew:</a:t>
            </a:r>
          </a:p>
          <a:p>
            <a:pPr marL="0" indent="0" algn="ctr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 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Non-Profit Organizations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78363"/>
            <a:ext cx="372833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898" y="0"/>
            <a:ext cx="6286502" cy="119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2229" y="5964423"/>
            <a:ext cx="5890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www.betterworldproject.org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Celebrating the </a:t>
            </a:r>
            <a:r>
              <a:rPr lang="en-US" b="1" dirty="0" smtClean="0">
                <a:solidFill>
                  <a:srgbClr val="C00000"/>
                </a:solidFill>
              </a:rPr>
              <a:t>500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/>
              <a:t> story on University research </a:t>
            </a:r>
          </a:p>
          <a:p>
            <a:pPr marL="0" indent="0" algn="ctr">
              <a:buNone/>
            </a:pPr>
            <a:r>
              <a:rPr lang="en-US" dirty="0" smtClean="0"/>
              <a:t>For collaborations to improve lives globally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49" y="1752600"/>
            <a:ext cx="47244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Innovation Global Outreach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>
              <a:effectLst/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526393" cy="398689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731520" cy="73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8800"/>
            <a:ext cx="968190" cy="27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20" y="1783080"/>
            <a:ext cx="609600" cy="36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70" y="2331720"/>
            <a:ext cx="621438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29691"/>
            <a:ext cx="1135415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78" y="2409008"/>
            <a:ext cx="63096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55" y="2966911"/>
            <a:ext cx="576303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6059269"/>
            <a:ext cx="522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Over 100 Members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45" y="3090595"/>
            <a:ext cx="816428" cy="27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15" y="3114064"/>
            <a:ext cx="9144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Mentoring Networks for Licensing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“Advancing the Business of IP Globally”</a:t>
            </a:r>
          </a:p>
          <a:p>
            <a:pPr marL="0" indent="0" algn="ctr">
              <a:buNone/>
            </a:pPr>
            <a:r>
              <a:rPr lang="en-US" dirty="0" smtClean="0"/>
              <a:t>13,000 Members in 97 Countries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https://pbs.twimg.com/profile_images/2115124476/LESI_logo_with_text_-_large__for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752600"/>
            <a:ext cx="66040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International Conferences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26105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WIPO do to help?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Create Technology Clearing House Board</a:t>
            </a:r>
            <a:endParaRPr lang="en-US" sz="2400" dirty="0" smtClean="0"/>
          </a:p>
          <a:p>
            <a:pPr lvl="3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 smtClean="0"/>
              <a:t>Technology needed by area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000" dirty="0" smtClean="0"/>
              <a:t>Supervised so content is clear, answerable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 smtClean="0"/>
              <a:t>Invite Large Corporations to monitor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sz="105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Connect Developed Country Gov’t and Corporations with requestors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Help that contact comes from WIPO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Able to find the right people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1350" dirty="0"/>
          </a:p>
          <a:p>
            <a:pPr marL="0" indent="0">
              <a:buNone/>
            </a:pPr>
            <a:endParaRPr lang="en-US" sz="2000" dirty="0" smtClean="0"/>
          </a:p>
          <a:p>
            <a:pPr lvl="3"/>
            <a:endParaRPr lang="en-US" dirty="0"/>
          </a:p>
          <a:p>
            <a:pPr marL="1143000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953000"/>
            <a:ext cx="243772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WIPO do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Host Web-based Tutorial Programs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Inspirational Talks</a:t>
            </a:r>
            <a:endParaRPr lang="en-US" dirty="0"/>
          </a:p>
          <a:p>
            <a:pPr lvl="1"/>
            <a:r>
              <a:rPr lang="en-US" dirty="0" smtClean="0"/>
              <a:t>Ground-breaking scientists</a:t>
            </a:r>
          </a:p>
          <a:p>
            <a:pPr lvl="1"/>
            <a:r>
              <a:rPr lang="en-US" dirty="0" smtClean="0"/>
              <a:t>Entrepreneurship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Scientific Know-How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ortal for DC and LDC researchers to submit requests for expert presentations on specific questions </a:t>
            </a:r>
          </a:p>
          <a:p>
            <a:pPr lvl="1"/>
            <a:r>
              <a:rPr lang="en-US" dirty="0" smtClean="0"/>
              <a:t>WIPO Identifies experts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Legal Best Practices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</a:t>
            </a:r>
            <a:r>
              <a:rPr lang="en-US" dirty="0" smtClean="0"/>
              <a:t>echnology transfer</a:t>
            </a:r>
          </a:p>
          <a:p>
            <a:pPr lvl="1"/>
            <a:r>
              <a:rPr lang="en-US" dirty="0" smtClean="0"/>
              <a:t>Patent prosecution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Cooperation on IP and Development</a:t>
            </a:r>
            <a:b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WIPO and Other Key Actors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Developed Country View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Who are the Other Key Actors?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How can they help?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19" y="3276600"/>
            <a:ext cx="3663962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can Developing Countries Do?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262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Framework for Receptive Ecosystem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0225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Shadow of the Leader: 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What is your government’s message?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Enact transformational patent laws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If you aim for the bottom, you will get there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Identify and support key talent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Rule-breakers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Minimum ecosystem and infrastructure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Results-based incentives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Achievable goals for level of innovation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Aspirational goals for amount of innovation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Mentoring networks (“Each one teach one”)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76575"/>
            <a:ext cx="2772168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can we do personally to support IP and Development?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Host students from developing countries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Create and maintain strong personal relationships that bridge developed/developing countries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Look for bridge-building opportunities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Be ready to volunteer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Keep the dialogue fresh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184" y="4342234"/>
            <a:ext cx="3259616" cy="22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IP Collaboration for Global Development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136054"/>
            <a:ext cx="8153400" cy="3454254"/>
          </a:xfrm>
        </p:spPr>
      </p:pic>
    </p:spTree>
    <p:extLst>
      <p:ext uri="{BB962C8B-B14F-4D97-AF65-F5344CB8AC3E}">
        <p14:creationId xmlns:p14="http://schemas.microsoft.com/office/powerpoint/2010/main" val="491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Sherry M. Knowles, Esq.</a:t>
            </a:r>
          </a:p>
          <a:p>
            <a:pPr marL="0" indent="0" algn="ctr">
              <a:buNone/>
            </a:pPr>
            <a:r>
              <a:rPr lang="en-US" dirty="0" smtClean="0"/>
              <a:t>Principal</a:t>
            </a:r>
          </a:p>
          <a:p>
            <a:pPr marL="0" indent="0" algn="ctr">
              <a:buNone/>
            </a:pPr>
            <a:r>
              <a:rPr lang="en-US" dirty="0" smtClean="0"/>
              <a:t>Knowles Intellectual Property Strategies, LLC.</a:t>
            </a:r>
          </a:p>
          <a:p>
            <a:pPr marL="0" indent="0" algn="ctr">
              <a:buNone/>
            </a:pPr>
            <a:r>
              <a:rPr lang="en-US" dirty="0" smtClean="0"/>
              <a:t>400 Perimeter Center Terrace</a:t>
            </a:r>
          </a:p>
          <a:p>
            <a:pPr marL="0" indent="0" algn="ctr">
              <a:buNone/>
            </a:pPr>
            <a:r>
              <a:rPr lang="en-US" dirty="0" smtClean="0"/>
              <a:t>Suite 200</a:t>
            </a:r>
          </a:p>
          <a:p>
            <a:pPr marL="0" indent="0" algn="ctr">
              <a:buNone/>
            </a:pPr>
            <a:r>
              <a:rPr lang="en-US" dirty="0" smtClean="0"/>
              <a:t>Atlanta, Georgia 30346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sknowles@kipsllc.com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www.kipsllc.com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9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400" b="1" dirty="0" smtClean="0"/>
              <a:t>Other Key Actors 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Country/Regional Governments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69" y="3844554"/>
            <a:ext cx="2449283" cy="1371600"/>
          </a:xfrm>
          <a:prstGeom prst="rect">
            <a:avLst/>
          </a:prstGeom>
        </p:spPr>
      </p:pic>
      <p:sp>
        <p:nvSpPr>
          <p:cNvPr id="5" name="AutoShape 2" descr="Image result for eu flag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eu flag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9" y="3807221"/>
            <a:ext cx="2271704" cy="1463040"/>
          </a:xfrm>
          <a:prstGeom prst="rect">
            <a:avLst/>
          </a:prstGeom>
        </p:spPr>
      </p:pic>
      <p:sp>
        <p:nvSpPr>
          <p:cNvPr id="8" name="AutoShape 6" descr="Image result for australia flag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50" y="5391546"/>
            <a:ext cx="2560320" cy="128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" y="5437266"/>
            <a:ext cx="2377440" cy="11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5345826"/>
            <a:ext cx="2018582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03" y="3882786"/>
            <a:ext cx="2112479" cy="128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58" y="5391546"/>
            <a:ext cx="1920240" cy="1280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4035821"/>
            <a:ext cx="201168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TRIPS Article 66.2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country members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shall provide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</a:t>
            </a:r>
            <a:r>
              <a:rPr lang="en-US" sz="2800" dirty="0" smtClean="0"/>
              <a:t> to enterprises and institutions in their territories for the purpose of promoting and encouraging transfer of technology to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developed country members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in order to enable them to create a sound and viable technology base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Not compulsory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Only addresses LDCs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526" y="4505325"/>
            <a:ext cx="2973674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2083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can you find Article 66.2 Reports?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en-US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C00000"/>
                </a:solidFill>
                <a:hlinkClick r:id="rId2"/>
              </a:rPr>
              <a:t>www.wto.org/english/tratop_e/trips_e/techtransfer_e.htm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At the bottom of </a:t>
            </a:r>
            <a:r>
              <a:rPr lang="en-US" dirty="0" smtClean="0"/>
              <a:t>this </a:t>
            </a:r>
            <a:r>
              <a:rPr lang="en-US" dirty="0"/>
              <a:t>page, </a:t>
            </a:r>
            <a:r>
              <a:rPr lang="en-US" dirty="0" smtClean="0"/>
              <a:t>find the yellow box, use the </a:t>
            </a:r>
            <a:r>
              <a:rPr lang="en-US" dirty="0"/>
              <a:t>second </a:t>
            </a:r>
            <a:r>
              <a:rPr lang="en-US" dirty="0" smtClean="0"/>
              <a:t>link</a:t>
            </a: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Recommendation to WTO:  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Design </a:t>
            </a:r>
            <a:r>
              <a:rPr lang="en-US" sz="2400" b="1" dirty="0">
                <a:solidFill>
                  <a:srgbClr val="C00000"/>
                </a:solidFill>
              </a:rPr>
              <a:t>n</a:t>
            </a:r>
            <a:r>
              <a:rPr lang="en-US" sz="2400" b="1" dirty="0" smtClean="0">
                <a:solidFill>
                  <a:srgbClr val="C00000"/>
                </a:solidFill>
              </a:rPr>
              <a:t>ew portal for 66.2 Reports!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Obtain from Developed Countries with no Submissions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Reporting on Implementation of Article 66.2</a:t>
            </a:r>
            <a:br>
              <a:rPr lang="en-US" sz="2600" b="1" dirty="0" smtClean="0"/>
            </a:br>
            <a:r>
              <a:rPr lang="en-US" sz="2600" b="1" dirty="0" smtClean="0"/>
              <a:t>United States September 28, 2015</a:t>
            </a:r>
            <a:endParaRPr lang="en-US" sz="26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US committed to continually enhancing 66.2 assistance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Reports annually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US has $40 Billion budget for R&amp;D, includes research that can assist LDCs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Asks for </a:t>
            </a:r>
            <a:r>
              <a:rPr lang="en-US" sz="2400" dirty="0" smtClean="0">
                <a:solidFill>
                  <a:srgbClr val="FF0000"/>
                </a:solidFill>
              </a:rPr>
              <a:t>“Self-identified Tech Transfer Interests”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 smtClean="0"/>
              <a:t>TRIPS Council Secretariat to organize requests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Tech Transfer is most effective when technology is requested by the group that will be using 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President Obama (Oct 2011) issued memo to all federal R&amp;D labs to improve TT programs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 smtClean="0"/>
              <a:t>Each Agency implements plans 2013-2017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 smtClean="0"/>
              <a:t>Connects to 300 federal labs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44" y="297272"/>
            <a:ext cx="143435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Reporting on Implementation of Article </a:t>
            </a:r>
            <a:r>
              <a:rPr lang="en-US" sz="2600" b="1" dirty="0" smtClean="0"/>
              <a:t>66.2 </a:t>
            </a:r>
            <a:br>
              <a:rPr lang="en-US" sz="2600" b="1" dirty="0" smtClean="0"/>
            </a:br>
            <a:r>
              <a:rPr lang="en-US" sz="2600" b="1" dirty="0" smtClean="0"/>
              <a:t>United </a:t>
            </a:r>
            <a:r>
              <a:rPr lang="en-US" sz="2600" b="1" dirty="0"/>
              <a:t>States September 28, </a:t>
            </a:r>
            <a:r>
              <a:rPr lang="en-US" sz="2600" b="1" dirty="0" smtClean="0"/>
              <a:t>2015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Partnership for Enhanced </a:t>
            </a:r>
            <a:r>
              <a:rPr lang="en-US" dirty="0"/>
              <a:t>E</a:t>
            </a:r>
            <a:r>
              <a:rPr lang="en-US" dirty="0" smtClean="0"/>
              <a:t>ngagement in Research (“PEER”)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Joint project of USAID, NSF and NIH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UN Framework Convention on Climate 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U.S. Science and Technology Agreements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Programs to Advance Entrepreneurship (Spark Initiative)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Global Entrepreneurship Summit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National Science Foundation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USAID’ Feed the Future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Power Africa ($7B over 5 years, Presidential initiative)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Overseas Private Investment Corporation ($225 Billion/100 DCs)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Contributor to Medicines Patent Pool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WIPO Re:search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44" y="297272"/>
            <a:ext cx="143435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smtClean="0"/>
              <a:t>Suggestions for </a:t>
            </a:r>
            <a:br>
              <a:rPr lang="en-US" sz="3400" b="1" dirty="0" smtClean="0"/>
            </a:br>
            <a:r>
              <a:rPr lang="en-US" sz="3400" b="1" dirty="0" smtClean="0"/>
              <a:t>Developed Country Initiatives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Tax incentives to donate used equipment </a:t>
            </a:r>
          </a:p>
          <a:p>
            <a:pPr lvl="2"/>
            <a:r>
              <a:rPr lang="en-US" dirty="0" smtClean="0"/>
              <a:t>Grants to assist shipping expenses</a:t>
            </a:r>
          </a:p>
          <a:p>
            <a:pPr lvl="2"/>
            <a:endParaRPr lang="en-US" dirty="0"/>
          </a:p>
          <a:p>
            <a:r>
              <a:rPr lang="en-US" dirty="0" smtClean="0"/>
              <a:t>Tax incentives to send unwanted chemical reagents, lab supplies</a:t>
            </a:r>
          </a:p>
          <a:p>
            <a:endParaRPr lang="en-US" dirty="0"/>
          </a:p>
          <a:p>
            <a:r>
              <a:rPr lang="en-US" dirty="0" smtClean="0"/>
              <a:t>Global fund to support patent filing expenses for inventors in developing countries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400" b="1" dirty="0" smtClean="0"/>
              <a:t>Other Key Actors</a:t>
            </a:r>
            <a:r>
              <a:rPr lang="en-US" sz="4900" b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Corporations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54" y="3352800"/>
            <a:ext cx="3293892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edian">
  <a:themeElements>
    <a:clrScheme name="1_Median 1">
      <a:dk1>
        <a:srgbClr val="775F55"/>
      </a:dk1>
      <a:lt1>
        <a:srgbClr val="FFFFFF"/>
      </a:lt1>
      <a:dk2>
        <a:srgbClr val="000000"/>
      </a:dk2>
      <a:lt2>
        <a:srgbClr val="EBDDC3"/>
      </a:lt2>
      <a:accent1>
        <a:srgbClr val="94B6D2"/>
      </a:accent1>
      <a:accent2>
        <a:srgbClr val="DD8047"/>
      </a:accent2>
      <a:accent3>
        <a:srgbClr val="AAAAAA"/>
      </a:accent3>
      <a:accent4>
        <a:srgbClr val="DADADA"/>
      </a:accent4>
      <a:accent5>
        <a:srgbClr val="C8D7E5"/>
      </a:accent5>
      <a:accent6>
        <a:srgbClr val="C8733F"/>
      </a:accent6>
      <a:hlink>
        <a:srgbClr val="FF7915"/>
      </a:hlink>
      <a:folHlink>
        <a:srgbClr val="996600"/>
      </a:folHlink>
    </a:clrScheme>
    <a:fontScheme name="1_Medi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edian 1">
        <a:dk1>
          <a:srgbClr val="775F55"/>
        </a:dk1>
        <a:lt1>
          <a:srgbClr val="FFFFFF"/>
        </a:lt1>
        <a:dk2>
          <a:srgbClr val="000000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AAAAAA"/>
        </a:accent3>
        <a:accent4>
          <a:srgbClr val="DADADA"/>
        </a:accent4>
        <a:accent5>
          <a:srgbClr val="C8D7E5"/>
        </a:accent5>
        <a:accent6>
          <a:srgbClr val="C8733F"/>
        </a:accent6>
        <a:hlink>
          <a:srgbClr val="FF7915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D0AF72"/>
      </a:accent1>
      <a:accent2>
        <a:srgbClr val="DD8047"/>
      </a:accent2>
      <a:accent3>
        <a:srgbClr val="FFFFFF"/>
      </a:accent3>
      <a:accent4>
        <a:srgbClr val="94B6D2"/>
      </a:accent4>
      <a:accent5>
        <a:srgbClr val="C8D7E5"/>
      </a:accent5>
      <a:accent6>
        <a:srgbClr val="C8733F"/>
      </a:accent6>
      <a:hlink>
        <a:srgbClr val="E0CAA2"/>
      </a:hlink>
      <a:folHlink>
        <a:srgbClr val="996600"/>
      </a:folHlink>
    </a:clrScheme>
    <a:fontScheme name="Medi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dia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F7915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On-screen Show (4:3)</PresentationFormat>
  <Paragraphs>195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1_Median</vt:lpstr>
      <vt:lpstr>Median</vt:lpstr>
      <vt:lpstr> IP and Development    International Conference April 2016               </vt:lpstr>
      <vt:lpstr> Global Cooperation on IP and Development The Role of WIPO and Other Key Actors </vt:lpstr>
      <vt:lpstr>  Other Key Actors    </vt:lpstr>
      <vt:lpstr>TRIPS Article 66.2</vt:lpstr>
      <vt:lpstr>How can you find Article 66.2 Reports?</vt:lpstr>
      <vt:lpstr>Reporting on Implementation of Article 66.2 United States September 28, 2015</vt:lpstr>
      <vt:lpstr>Reporting on Implementation of Article 66.2  United States September 28, 2015</vt:lpstr>
      <vt:lpstr>Suggestions for  Developed Country Initiatives</vt:lpstr>
      <vt:lpstr>  Other Key Actors    </vt:lpstr>
      <vt:lpstr>How can you find information on U.S. Corporation Programs?</vt:lpstr>
      <vt:lpstr>Other Key Actors: Corporations</vt:lpstr>
      <vt:lpstr>Practical Tips:  Motivating Corporate Assistance</vt:lpstr>
      <vt:lpstr> Other Key Players  </vt:lpstr>
      <vt:lpstr>PowerPoint Presentation</vt:lpstr>
      <vt:lpstr>University Innovation Global Outreach </vt:lpstr>
      <vt:lpstr>Mentoring Networks for Licensing</vt:lpstr>
      <vt:lpstr>International Conferences</vt:lpstr>
      <vt:lpstr>What can WIPO do to help?</vt:lpstr>
      <vt:lpstr>What can WIPO do to help?</vt:lpstr>
      <vt:lpstr>What can Developing Countries Do?</vt:lpstr>
      <vt:lpstr>Framework for Receptive Ecosystem</vt:lpstr>
      <vt:lpstr>What can we do personally to support IP and Development?</vt:lpstr>
      <vt:lpstr>IP Collaboration for Global Development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2014-02-14T22:16:57Z</dcterms:created>
  <dcterms:modified xsi:type="dcterms:W3CDTF">2016-04-04T12:53:31Z</dcterms:modified>
</cp:coreProperties>
</file>